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Lst>
  <p:notesMasterIdLst>
    <p:notesMasterId r:id="rId27"/>
  </p:notesMasterIdLst>
  <p:sldIdLst>
    <p:sldId id="292" r:id="rId2"/>
    <p:sldId id="256" r:id="rId3"/>
    <p:sldId id="258" r:id="rId4"/>
    <p:sldId id="284" r:id="rId5"/>
    <p:sldId id="259" r:id="rId6"/>
    <p:sldId id="285" r:id="rId7"/>
    <p:sldId id="260" r:id="rId8"/>
    <p:sldId id="287" r:id="rId9"/>
    <p:sldId id="261" r:id="rId10"/>
    <p:sldId id="262" r:id="rId11"/>
    <p:sldId id="263" r:id="rId12"/>
    <p:sldId id="264" r:id="rId13"/>
    <p:sldId id="288" r:id="rId14"/>
    <p:sldId id="265" r:id="rId15"/>
    <p:sldId id="289" r:id="rId16"/>
    <p:sldId id="266" r:id="rId17"/>
    <p:sldId id="267" r:id="rId18"/>
    <p:sldId id="268" r:id="rId19"/>
    <p:sldId id="269" r:id="rId20"/>
    <p:sldId id="290" r:id="rId21"/>
    <p:sldId id="270" r:id="rId22"/>
    <p:sldId id="291" r:id="rId23"/>
    <p:sldId id="271" r:id="rId24"/>
    <p:sldId id="276" r:id="rId25"/>
    <p:sldId id="27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06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10177-B9D5-4576-81BE-00AA692F048E}" type="datetimeFigureOut">
              <a:rPr lang="tr-TR" smtClean="0"/>
              <a:t>26.02.2024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F5F6F-4586-4724-97B0-3882DC7CF416}" type="slidenum">
              <a:rPr lang="tr-TR" smtClean="0"/>
              <a:t>‹#›</a:t>
            </a:fld>
            <a:endParaRPr lang="tr-TR"/>
          </a:p>
        </p:txBody>
      </p:sp>
    </p:spTree>
    <p:extLst>
      <p:ext uri="{BB962C8B-B14F-4D97-AF65-F5344CB8AC3E}">
        <p14:creationId xmlns:p14="http://schemas.microsoft.com/office/powerpoint/2010/main" val="2896474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25F5F6F-4586-4724-97B0-3882DC7CF416}" type="slidenum">
              <a:rPr lang="tr-TR" smtClean="0"/>
              <a:t>7</a:t>
            </a:fld>
            <a:endParaRPr lang="tr-TR"/>
          </a:p>
        </p:txBody>
      </p:sp>
    </p:spTree>
    <p:extLst>
      <p:ext uri="{BB962C8B-B14F-4D97-AF65-F5344CB8AC3E}">
        <p14:creationId xmlns:p14="http://schemas.microsoft.com/office/powerpoint/2010/main" val="2396194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25F5F6F-4586-4724-97B0-3882DC7CF416}" type="slidenum">
              <a:rPr lang="tr-TR" smtClean="0"/>
              <a:t>12</a:t>
            </a:fld>
            <a:endParaRPr lang="tr-TR"/>
          </a:p>
        </p:txBody>
      </p:sp>
    </p:spTree>
    <p:extLst>
      <p:ext uri="{BB962C8B-B14F-4D97-AF65-F5344CB8AC3E}">
        <p14:creationId xmlns:p14="http://schemas.microsoft.com/office/powerpoint/2010/main" val="137158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25F5F6F-4586-4724-97B0-3882DC7CF416}" type="slidenum">
              <a:rPr lang="tr-TR" smtClean="0"/>
              <a:t>24</a:t>
            </a:fld>
            <a:endParaRPr lang="tr-TR"/>
          </a:p>
        </p:txBody>
      </p:sp>
    </p:spTree>
    <p:extLst>
      <p:ext uri="{BB962C8B-B14F-4D97-AF65-F5344CB8AC3E}">
        <p14:creationId xmlns:p14="http://schemas.microsoft.com/office/powerpoint/2010/main" val="1025175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837CD073-9D87-42AA-B2F5-E682FBB61B80}" type="datetimeFigureOut">
              <a:rPr lang="tr-TR" smtClean="0"/>
              <a:t>26.02.2024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13E617-73F7-4A80-A91F-C8E65E6F8C38}" type="slidenum">
              <a:rPr lang="tr-TR" smtClean="0"/>
              <a:t>‹#›</a:t>
            </a:fld>
            <a:endParaRPr lang="tr-T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4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37CD073-9D87-42AA-B2F5-E682FBB61B80}" type="datetimeFigureOut">
              <a:rPr lang="tr-TR" smtClean="0"/>
              <a:t>26.02.2024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13E617-73F7-4A80-A91F-C8E65E6F8C38}" type="slidenum">
              <a:rPr lang="tr-TR" smtClean="0"/>
              <a:t>‹#›</a:t>
            </a:fld>
            <a:endParaRPr lang="tr-TR"/>
          </a:p>
        </p:txBody>
      </p:sp>
    </p:spTree>
    <p:extLst>
      <p:ext uri="{BB962C8B-B14F-4D97-AF65-F5344CB8AC3E}">
        <p14:creationId xmlns:p14="http://schemas.microsoft.com/office/powerpoint/2010/main" val="372726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37CD073-9D87-42AA-B2F5-E682FBB61B80}" type="datetimeFigureOut">
              <a:rPr lang="tr-TR" smtClean="0"/>
              <a:t>26.02.2024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13E617-73F7-4A80-A91F-C8E65E6F8C38}"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16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37CD073-9D87-42AA-B2F5-E682FBB61B80}" type="datetimeFigureOut">
              <a:rPr lang="tr-TR" smtClean="0"/>
              <a:t>26.02.2024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13E617-73F7-4A80-A91F-C8E65E6F8C38}" type="slidenum">
              <a:rPr lang="tr-TR" smtClean="0"/>
              <a:t>‹#›</a:t>
            </a:fld>
            <a:endParaRPr lang="tr-TR"/>
          </a:p>
        </p:txBody>
      </p:sp>
    </p:spTree>
    <p:extLst>
      <p:ext uri="{BB962C8B-B14F-4D97-AF65-F5344CB8AC3E}">
        <p14:creationId xmlns:p14="http://schemas.microsoft.com/office/powerpoint/2010/main" val="383447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37CD073-9D87-42AA-B2F5-E682FBB61B80}" type="datetimeFigureOut">
              <a:rPr lang="tr-TR" smtClean="0"/>
              <a:t>26.02.2024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13E617-73F7-4A80-A91F-C8E65E6F8C38}" type="slidenum">
              <a:rPr lang="tr-TR" smtClean="0"/>
              <a:t>‹#›</a:t>
            </a:fld>
            <a:endParaRPr lang="tr-T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39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37CD073-9D87-42AA-B2F5-E682FBB61B80}" type="datetimeFigureOut">
              <a:rPr lang="tr-TR" smtClean="0"/>
              <a:t>26.02.2024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13E617-73F7-4A80-A91F-C8E65E6F8C38}" type="slidenum">
              <a:rPr lang="tr-TR" smtClean="0"/>
              <a:t>‹#›</a:t>
            </a:fld>
            <a:endParaRPr lang="tr-TR"/>
          </a:p>
        </p:txBody>
      </p:sp>
    </p:spTree>
    <p:extLst>
      <p:ext uri="{BB962C8B-B14F-4D97-AF65-F5344CB8AC3E}">
        <p14:creationId xmlns:p14="http://schemas.microsoft.com/office/powerpoint/2010/main" val="297171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düzenlemek için tıklayın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37CD073-9D87-42AA-B2F5-E682FBB61B80}" type="datetimeFigureOut">
              <a:rPr lang="tr-TR" smtClean="0"/>
              <a:t>26.02.2024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013E617-73F7-4A80-A91F-C8E65E6F8C38}" type="slidenum">
              <a:rPr lang="tr-TR" smtClean="0"/>
              <a:t>‹#›</a:t>
            </a:fld>
            <a:endParaRPr lang="tr-TR"/>
          </a:p>
        </p:txBody>
      </p:sp>
    </p:spTree>
    <p:extLst>
      <p:ext uri="{BB962C8B-B14F-4D97-AF65-F5344CB8AC3E}">
        <p14:creationId xmlns:p14="http://schemas.microsoft.com/office/powerpoint/2010/main" val="77908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37CD073-9D87-42AA-B2F5-E682FBB61B80}" type="datetimeFigureOut">
              <a:rPr lang="tr-TR" smtClean="0"/>
              <a:t>26.02.2024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013E617-73F7-4A80-A91F-C8E65E6F8C38}" type="slidenum">
              <a:rPr lang="tr-TR" smtClean="0"/>
              <a:t>‹#›</a:t>
            </a:fld>
            <a:endParaRPr lang="tr-TR"/>
          </a:p>
        </p:txBody>
      </p:sp>
    </p:spTree>
    <p:extLst>
      <p:ext uri="{BB962C8B-B14F-4D97-AF65-F5344CB8AC3E}">
        <p14:creationId xmlns:p14="http://schemas.microsoft.com/office/powerpoint/2010/main" val="3726437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CD073-9D87-42AA-B2F5-E682FBB61B80}" type="datetimeFigureOut">
              <a:rPr lang="tr-TR" smtClean="0"/>
              <a:t>26.02.2024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013E617-73F7-4A80-A91F-C8E65E6F8C38}" type="slidenum">
              <a:rPr lang="tr-TR" smtClean="0"/>
              <a:t>‹#›</a:t>
            </a:fld>
            <a:endParaRPr lang="tr-TR"/>
          </a:p>
        </p:txBody>
      </p:sp>
    </p:spTree>
    <p:extLst>
      <p:ext uri="{BB962C8B-B14F-4D97-AF65-F5344CB8AC3E}">
        <p14:creationId xmlns:p14="http://schemas.microsoft.com/office/powerpoint/2010/main" val="324547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37CD073-9D87-42AA-B2F5-E682FBB61B80}" type="datetimeFigureOut">
              <a:rPr lang="tr-TR" smtClean="0"/>
              <a:t>26.02.2024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13E617-73F7-4A80-A91F-C8E65E6F8C38}" type="slidenum">
              <a:rPr lang="tr-TR" smtClean="0"/>
              <a:t>‹#›</a:t>
            </a:fld>
            <a:endParaRPr lang="tr-TR"/>
          </a:p>
        </p:txBody>
      </p:sp>
    </p:spTree>
    <p:extLst>
      <p:ext uri="{BB962C8B-B14F-4D97-AF65-F5344CB8AC3E}">
        <p14:creationId xmlns:p14="http://schemas.microsoft.com/office/powerpoint/2010/main" val="176594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37CD073-9D87-42AA-B2F5-E682FBB61B80}" type="datetimeFigureOut">
              <a:rPr lang="tr-TR" smtClean="0"/>
              <a:t>26.02.2024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13E617-73F7-4A80-A91F-C8E65E6F8C38}" type="slidenum">
              <a:rPr lang="tr-TR" smtClean="0"/>
              <a:t>‹#›</a:t>
            </a:fld>
            <a:endParaRPr lang="tr-T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22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37CD073-9D87-42AA-B2F5-E682FBB61B80}" type="datetimeFigureOut">
              <a:rPr lang="tr-TR" smtClean="0"/>
              <a:t>26.02.2024</a:t>
            </a:fld>
            <a:endParaRPr lang="tr-T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tr-T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013E617-73F7-4A80-A91F-C8E65E6F8C38}" type="slidenum">
              <a:rPr lang="tr-TR" smtClean="0"/>
              <a:t>‹#›</a:t>
            </a:fld>
            <a:endParaRPr lang="tr-T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737349"/>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pubmed.ncbi.nlm.nih.gov/6356809/" TargetMode="External"/><Relationship Id="rId13" Type="http://schemas.openxmlformats.org/officeDocument/2006/relationships/hyperlink" Target="https://pubmed.ncbi.nlm.nih.gov/8473487/" TargetMode="External"/><Relationship Id="rId18" Type="http://schemas.openxmlformats.org/officeDocument/2006/relationships/hyperlink" Target="https://scholar.google.com/scholar?q=Fr%C3%B6hlich%2C%20M%2C%20Sund%2C%20M%2C%20Thorand%2C%20B%2C%20Hutchinson%2C%20WL%2C%20Pepys%2C%20MB%2C%20Koenig%2C%20W.%20Lack%20of%20seasonal%20variation%20in%20C-reactive%20protein.%20Clin%20Chem%202002%3B48%3A575%E2%80%937.%20." TargetMode="External"/><Relationship Id="rId26" Type="http://schemas.openxmlformats.org/officeDocument/2006/relationships/hyperlink" Target="https://pubmed.ncbi.nlm.nih.gov/31171528/" TargetMode="External"/><Relationship Id="rId3" Type="http://schemas.openxmlformats.org/officeDocument/2006/relationships/hyperlink" Target="https://scholar.google.com/scholar?q=Tillet%2C%20WS%2C%20Francis%2C%20T.%20Serological%20reactions%20in%20pneumonia%20with%20a%20non-protein%20somatic%20fraction%20of%20pneumococcus.%20J%20Exp%20Med%201930%3B52%3A561%E2%80%9371.%20." TargetMode="External"/><Relationship Id="rId21" Type="http://schemas.openxmlformats.org/officeDocument/2006/relationships/hyperlink" Target="https://pubmed.ncbi.nlm.nih.gov/22525742/" TargetMode="External"/><Relationship Id="rId7" Type="http://schemas.openxmlformats.org/officeDocument/2006/relationships/hyperlink" Target="https://scholar.google.com/scholar?q=Pepys%2C%20MB%2C%20Baltz%2C%20ML.%20Acute%20phase%20proteins%20with%20special%20reference%20to%20C-reactive%20protein%20and%20related%20proteins%20%28pentaxins%29%20and%20serum%20amyloid%20A%20protein.%20Adv%20Immunol%201983%3B34%3A141%E2%80%93212.%20." TargetMode="External"/><Relationship Id="rId12" Type="http://schemas.openxmlformats.org/officeDocument/2006/relationships/hyperlink" Target="https://scholar.google.com/scholar?q=Vigushin%2C%20DM%2C%20Pepys%2C%20MB%2C%20Hawkins%2C%20PN.%20Metabolic%20and%20scintigraphic%20studies%20of%20radioiodinated%20human%20C-reactive%20protein%20in%20health%20and%20disease.%20J%20Clin%20Invest%201993%3B91%3A1351%E2%80%937.%20." TargetMode="External"/><Relationship Id="rId17" Type="http://schemas.openxmlformats.org/officeDocument/2006/relationships/hyperlink" Target="https://doi.org/10.1093/clinchem/48.3.575" TargetMode="External"/><Relationship Id="rId25" Type="http://schemas.openxmlformats.org/officeDocument/2006/relationships/hyperlink" Target="https://scholar.google.com/scholar?q=Carobene%2C%20A%2C%20Aarsand%2C%20AK%2C%20Guerra%2C%20E%2C%20Bartlett%2C%20WA%2C%20Co%C5%9Fkun%2C%20A%2C%20D%C3%ADaz-Garz%C3%B3n%2C%20J%2C%20et%20al..%20European%20federation%20of%20clinical%20chemistry%20and%20laboratory%20medicine%20working%20group%20on%20biological%20variation.%20European%20biological%20variation%20study%20%28EuBIVAS%29%3A%20within-%20and%20between-subject%20biological%20variation%20data%20for%2015%20frequently%20measured%20proteins.%20Clin%20Chem%202019%3B65%3A1031%E2%80%9341.%20." TargetMode="External"/><Relationship Id="rId2" Type="http://schemas.openxmlformats.org/officeDocument/2006/relationships/hyperlink" Target="https://doi.org/10.1084/jem.52.4.561" TargetMode="External"/><Relationship Id="rId16" Type="http://schemas.openxmlformats.org/officeDocument/2006/relationships/hyperlink" Target="https://scholar.google.com/scholar?q=Hutchinson%2C%20WL%2C%20Koenig%2C%20W%2C%20Fr%C3%B6hlich%2C%20M%2C%20Sund%2C%20M%2C%20Lowe%2C%20GD%2C%20Pepys%2C%20MB.%20Immunoradiometric%20assay%20of%20circulating%20C-reactive%20protein%3A%20age-related%20values%20in%20the%20adult%20general%20population.%20Clin%20Chem%202000%3B46%3A934%E2%80%938.%20." TargetMode="External"/><Relationship Id="rId20" Type="http://schemas.openxmlformats.org/officeDocument/2006/relationships/hyperlink" Target="https://scholar.google.com/scholar?q=Braga%2C%20F%2C%20Panteghini%2C%20M.%20Biologic%20variability%20of%20C-reactive%20protein%3A%20is%20the%20available%20information%20reliable%3F%20Clin%20Chim%20Acta%202012%3B413%3A1179%E2%80%9383.%20." TargetMode="External"/><Relationship Id="rId29" Type="http://schemas.openxmlformats.org/officeDocument/2006/relationships/hyperlink" Target="https://pubmed.ncbi.nlm.nih.gov/27506603/" TargetMode="External"/><Relationship Id="rId1" Type="http://schemas.openxmlformats.org/officeDocument/2006/relationships/slideLayout" Target="../slideLayouts/slideLayout2.xml"/><Relationship Id="rId6" Type="http://schemas.openxmlformats.org/officeDocument/2006/relationships/hyperlink" Target="https://doi.org/10.1016/s0065-2776(08)60379-x" TargetMode="External"/><Relationship Id="rId11" Type="http://schemas.openxmlformats.org/officeDocument/2006/relationships/hyperlink" Target="https://doi.org/10.1172/jci116336" TargetMode="External"/><Relationship Id="rId24" Type="http://schemas.openxmlformats.org/officeDocument/2006/relationships/hyperlink" Target="https://doi.org/10.1373/clinchem.2019.304618" TargetMode="External"/><Relationship Id="rId32" Type="http://schemas.openxmlformats.org/officeDocument/2006/relationships/hyperlink" Target="https://pubmed.ncbi.nlm.nih.gov/34800014/" TargetMode="External"/><Relationship Id="rId5" Type="http://schemas.openxmlformats.org/officeDocument/2006/relationships/hyperlink" Target="https://www.ncbi.nlm.nih.gov/pmc/articles/PMC2131884/" TargetMode="External"/><Relationship Id="rId15" Type="http://schemas.openxmlformats.org/officeDocument/2006/relationships/hyperlink" Target="https://doi.org/10.1093/clinchem/46.7.934" TargetMode="External"/><Relationship Id="rId23" Type="http://schemas.openxmlformats.org/officeDocument/2006/relationships/hyperlink" Target="https://scholar.google.com/scholar?q=Available%20from%3A%20%5BAccessed%2010%20Dec%202011%5D." TargetMode="External"/><Relationship Id="rId28" Type="http://schemas.openxmlformats.org/officeDocument/2006/relationships/hyperlink" Target="https://scholar.google.com/scholar?q=Ceriotti%2C%20F%2C%20Fernandez-Calle%2C%20P%2C%20Klee%2C%20GG%2C%20Nordin%2C%20G%2C%20Sandberg%2C%20S%2C%20Streichert%2C%20T%2C%20et%20al..%20Criteria%20for%20assigning%20laboratory%20measurands%20to%20models%20for%20analytical%20performance%20specifications%20defined%20in%20the%201st%20EFLM%20Strategic%20Conference.%20Clin%20Chem%20Lab%20Med%202017%3B55%3A189%E2%80%9394.%20." TargetMode="External"/><Relationship Id="rId10" Type="http://schemas.openxmlformats.org/officeDocument/2006/relationships/hyperlink" Target="https://scholar.google.com/scholar?q=Pepys%2C%20MB%2C%20Hirschfield%2C%20GM.%20C-reactive%20protein%3A%20a%20critical%20update.%20J%20Clin%20Invest%202003%3B111%3A1805%E2%80%9312.%20." TargetMode="External"/><Relationship Id="rId19" Type="http://schemas.openxmlformats.org/officeDocument/2006/relationships/hyperlink" Target="https://doi.org/10.1016/j.cca.2012.04.010" TargetMode="External"/><Relationship Id="rId31" Type="http://schemas.openxmlformats.org/officeDocument/2006/relationships/hyperlink" Target="https://scholar.google.com/scholar?q=Diaz-Garzon%2C%20J%2C%20Fernandez-Calle%2C%20P%2C%20Aarsand%2C%20AK%2C%20Sandberg%2C%20S%2C%20Coskun%2C%20A%2C%20Carobene%2C%20A%2C%20et%20al..%20European%20federation%20of%20clinical%20chemistry%20and%20laboratory%20medicine%20working%20group%20on%20biological%20variation.%20Long-Term%20within-%20and%20between-subject%20biological%20variation%20of%2029%20routine%20laboratory%20measurands%20in%20athletes.%20Clin%20Chem%20Lab%20Med%202021%3B60%3A618%E2%80%9328.%20." TargetMode="External"/><Relationship Id="rId4" Type="http://schemas.openxmlformats.org/officeDocument/2006/relationships/hyperlink" Target="https://pubmed.ncbi.nlm.nih.gov/19869788/" TargetMode="External"/><Relationship Id="rId9" Type="http://schemas.openxmlformats.org/officeDocument/2006/relationships/hyperlink" Target="https://doi.org/10.1172/jci18921c1" TargetMode="External"/><Relationship Id="rId14" Type="http://schemas.openxmlformats.org/officeDocument/2006/relationships/hyperlink" Target="https://www.ncbi.nlm.nih.gov/pmc/articles/PMC288106/" TargetMode="External"/><Relationship Id="rId22" Type="http://schemas.openxmlformats.org/officeDocument/2006/relationships/hyperlink" Target="http://www.westgard.com/biodatabase1.htm" TargetMode="External"/><Relationship Id="rId27" Type="http://schemas.openxmlformats.org/officeDocument/2006/relationships/hyperlink" Target="https://doi.org/10.1515/cclm-2016-0091" TargetMode="External"/><Relationship Id="rId30" Type="http://schemas.openxmlformats.org/officeDocument/2006/relationships/hyperlink" Target="https://doi.org/10.1515/cclm-2021-0910" TargetMode="External"/></Relationships>
</file>

<file path=ppt/slides/_rels/slide24.xml.rels><?xml version="1.0" encoding="UTF-8" standalone="yes"?>
<Relationships xmlns="http://schemas.openxmlformats.org/package/2006/relationships"><Relationship Id="rId13" Type="http://schemas.openxmlformats.org/officeDocument/2006/relationships/hyperlink" Target="https://pubmed.ncbi.nlm.nih.gov/29706967/" TargetMode="External"/><Relationship Id="rId18" Type="http://schemas.openxmlformats.org/officeDocument/2006/relationships/hyperlink" Target="https://doi.org/10.1016/s0065-2776(08)60379-x" TargetMode="External"/><Relationship Id="rId26" Type="http://schemas.openxmlformats.org/officeDocument/2006/relationships/hyperlink" Target="https://doi.org/10.1016/j.ijsu.2022.106788" TargetMode="External"/><Relationship Id="rId39" Type="http://schemas.openxmlformats.org/officeDocument/2006/relationships/hyperlink" Target="https://scholar.google.com/scholar?q=Highton%2C%20J%2C%20Hessian%2C%20P.%20A%20solid-phase%20enzyme%20immunoassay%20for%20C-reactive%20protein%3A%20clinical%20value%20and%20the%20effect%20of%20rheumatoid%20factor.%20J%20Immunol%20Methods%201984%3B68%3A185%E2%80%9392.%20." TargetMode="External"/><Relationship Id="rId21" Type="http://schemas.openxmlformats.org/officeDocument/2006/relationships/hyperlink" Target="https://doi.org/10.1002/14651858" TargetMode="External"/><Relationship Id="rId34" Type="http://schemas.openxmlformats.org/officeDocument/2006/relationships/hyperlink" Target="https://scholar.google.com/scholar?q=Fuglestad%2C%20AJ%2C%20Meltzer%2C%20S%2C%20Ree%2C%20AH%2C%20McMillan%2C%20DC%2C%20Park%2C%20JH%2C%20Kersten%2C%20C.%20The%20clinical%20value%20of%20C-reactive%20protein%20and%20its%20association%20with%20tumour%20location%20in%20patients%20undergoing%20curative%20surgery%20for%20colorectal%20cancer%20-%20a%20ScotScan%20collaborative%20study.%20Acta%20Oncol%202022%3B61%3A1248%E2%80%9355.%20." TargetMode="External"/><Relationship Id="rId7" Type="http://schemas.openxmlformats.org/officeDocument/2006/relationships/hyperlink" Target="https://doi.org/10.3390/ijms23158100" TargetMode="External"/><Relationship Id="rId12" Type="http://schemas.openxmlformats.org/officeDocument/2006/relationships/hyperlink" Target="https://scholar.google.com/scholar?q=Sproston%2C%20NR%2C%20Ashworth%2C%20JJ.%20Role%20of%20C-reactive%20protein%20at%20sites%20of%20inflammation%20and%20infection.%20Front%20Immunol%202018%3B9%3A754.%20." TargetMode="External"/><Relationship Id="rId17" Type="http://schemas.openxmlformats.org/officeDocument/2006/relationships/hyperlink" Target="https://pubmed.ncbi.nlm.nih.gov/35997934/" TargetMode="External"/><Relationship Id="rId25" Type="http://schemas.openxmlformats.org/officeDocument/2006/relationships/hyperlink" Target="https://pubmed.ncbi.nlm.nih.gov/31598629/" TargetMode="External"/><Relationship Id="rId33" Type="http://schemas.openxmlformats.org/officeDocument/2006/relationships/hyperlink" Target="https://doi.org/10.1080/0284186x.2022.2117572" TargetMode="External"/><Relationship Id="rId38" Type="http://schemas.openxmlformats.org/officeDocument/2006/relationships/hyperlink" Target="https://doi.org/10.1016/0022-1759(84)90149-2" TargetMode="External"/><Relationship Id="rId2" Type="http://schemas.openxmlformats.org/officeDocument/2006/relationships/notesSlide" Target="../notesSlides/notesSlide3.xml"/><Relationship Id="rId16" Type="http://schemas.openxmlformats.org/officeDocument/2006/relationships/hyperlink" Target="https://scholar.google.com/scholar?q=Ullah%2C%20N%2C%20Wu%2C%20Y.%20Regulation%20of%20conformational%20changes%20in%20C-reactive%20protein%20alters%20its%20bioactivity.%20Cell%20Biochem%20Biophys%202022%3B80%3A595%E2%80%93608.%20." TargetMode="External"/><Relationship Id="rId20" Type="http://schemas.openxmlformats.org/officeDocument/2006/relationships/hyperlink" Target="https://pubmed.ncbi.nlm.nih.gov/6356809/" TargetMode="External"/><Relationship Id="rId29" Type="http://schemas.openxmlformats.org/officeDocument/2006/relationships/hyperlink" Target="https://doi.org/10.3390/jcm11237068"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7598305/" TargetMode="External"/><Relationship Id="rId11" Type="http://schemas.openxmlformats.org/officeDocument/2006/relationships/hyperlink" Target="https://doi.org/10.3389/fimmu.2018.00754" TargetMode="External"/><Relationship Id="rId24" Type="http://schemas.openxmlformats.org/officeDocument/2006/relationships/hyperlink" Target="https://scholar.google.com/scholar?q=Lapi%C4%87%2C%20I%2C%20Padoan%2C%20A%2C%20Bozzato%2C%20D%2C%20Plebani%2C%20M.%20Erythrocyte%20sedimentation%20rate%20and%20C-reactive%20protein%20in%20acute%20inflammation.%20Am%20J%20Clin%20Pathol%202020%3B153%3A14%E2%80%9329.%20." TargetMode="External"/><Relationship Id="rId32" Type="http://schemas.openxmlformats.org/officeDocument/2006/relationships/hyperlink" Target="https://www.ncbi.nlm.nih.gov/pmc/articles/PMC9738618/" TargetMode="External"/><Relationship Id="rId37" Type="http://schemas.openxmlformats.org/officeDocument/2006/relationships/hyperlink" Target="https://scholar.google.com/scholar?q=Otsuji%2C%20S%2C%20Shibata%2C%20H%2C%20Umeda%2C%20M.%20Turbidimetric%20immunoassay%20of%20serum%20C-reactive%20protein.%20Clin%20Chem%201982%3B28%3A2121%E2%80%934.%20." TargetMode="External"/><Relationship Id="rId40" Type="http://schemas.openxmlformats.org/officeDocument/2006/relationships/hyperlink" Target="https://pubmed.ncbi.nlm.nih.gov/6423731/" TargetMode="External"/><Relationship Id="rId5" Type="http://schemas.openxmlformats.org/officeDocument/2006/relationships/hyperlink" Target="https://pubmed.ncbi.nlm.nih.gov/33163981/" TargetMode="External"/><Relationship Id="rId15" Type="http://schemas.openxmlformats.org/officeDocument/2006/relationships/hyperlink" Target="https://doi.org/10.1007/s12013-022-01089-x" TargetMode="External"/><Relationship Id="rId23" Type="http://schemas.openxmlformats.org/officeDocument/2006/relationships/hyperlink" Target="https://doi.org/10.1093/ajcp/aqz142" TargetMode="External"/><Relationship Id="rId28" Type="http://schemas.openxmlformats.org/officeDocument/2006/relationships/hyperlink" Target="https://pubmed.ncbi.nlm.nih.gov/35931353/" TargetMode="External"/><Relationship Id="rId36" Type="http://schemas.openxmlformats.org/officeDocument/2006/relationships/hyperlink" Target="https://doi.org/10.1093/clinchem/28.10.2121" TargetMode="External"/><Relationship Id="rId10" Type="http://schemas.openxmlformats.org/officeDocument/2006/relationships/hyperlink" Target="https://www.ncbi.nlm.nih.gov/pmc/articles/PMC9330915/" TargetMode="External"/><Relationship Id="rId19" Type="http://schemas.openxmlformats.org/officeDocument/2006/relationships/hyperlink" Target="https://scholar.google.com/scholar?q=Pepys%2C%20MB%2C%20Baltz%2C%20ML.%20Acute%20phase%20proteins%20with%20special%20reference%20to%20C-reactive%20protein%20and%20related%20proteins%20%28pentaxins%29%20and%20serum%20amyloid%20A%20protein.%20Adv%20Immunol%201983%3B34%3A141%E2%80%93212.%20." TargetMode="External"/><Relationship Id="rId31" Type="http://schemas.openxmlformats.org/officeDocument/2006/relationships/hyperlink" Target="https://pubmed.ncbi.nlm.nih.gov/36498643/" TargetMode="External"/><Relationship Id="rId4" Type="http://schemas.openxmlformats.org/officeDocument/2006/relationships/hyperlink" Target="https://scholar.google.com/scholar?q=Mueller%2C%20AA%2C%20Tamura%2C%20T%2C%20Crowley%2C%20CP%2C%20DeGrado%2C%20JR%2C%20Haider%2C%20H%2C%20Jezmir%2C%20JL%2C%20et%20al..%20Inflammatory%20biomarker%20trends%20predict%20respiratory%20decline%20in%20COVID-19%20patients.%20Cell%20Rep%20Med%202020%3B1%3A1%E2%80%938.%20." TargetMode="External"/><Relationship Id="rId9" Type="http://schemas.openxmlformats.org/officeDocument/2006/relationships/hyperlink" Target="https://pubmed.ncbi.nlm.nih.gov/35897672/" TargetMode="External"/><Relationship Id="rId14" Type="http://schemas.openxmlformats.org/officeDocument/2006/relationships/hyperlink" Target="https://www.ncbi.nlm.nih.gov/pmc/articles/PMC5908901/" TargetMode="External"/><Relationship Id="rId22" Type="http://schemas.openxmlformats.org/officeDocument/2006/relationships/hyperlink" Target="https://scholar.google.com/scholar?q=Smedemark%2C%20SA%2C%20Aabenhus%2C%20R%2C%20Llor%2C%20C%2C%20Fournaise%2C%20A%2C%20Olsen%2C%20O%2C%20J%C3%B8rgensen%2C%20KJ.%20Biomarkers%20as%20point-of-care%20tests%20to%20guide%20prescription%20of%20antibiotics%20in%20people%20with%20acute%20respiratory%20infections%20in%20primary%20care.%20Cochrane%20Database%20Syst%20Rev%202022%3B10%3ACD010130.%20." TargetMode="External"/><Relationship Id="rId27" Type="http://schemas.openxmlformats.org/officeDocument/2006/relationships/hyperlink" Target="https://scholar.google.com/scholar?q=Yang%2C%20Q%2C%20Li%2C%20M%2C%20Cao%2C%20X%2C%20Lu%2C%20Y%2C%20Tian%2C%20C%2C%20Sun%2C%20M%2C%20et%20al..%20An%20umbrella%20review%20of%20meta-analyses%20on%20diagnostic%20accuracy%20of%20C-reactive%20protein.%20Int%20J%20Surg%202022%3B104%3A106788.%20." TargetMode="External"/><Relationship Id="rId30" Type="http://schemas.openxmlformats.org/officeDocument/2006/relationships/hyperlink" Target="https://scholar.google.com/scholar?q=Baritussio%2C%20A%2C%20Cheng%2C%20CY%2C%20Lorenzoni%2C%20G%2C%20Basso%2C%20C%2C%20Rizzo%2C%20S%2C%20De%20Gaspari%2C%20M%2C%20et%20al..%20A%20machine-learning%20model%20for%20the%20prognostic%20role%20of%20C-reactive%20protein%20in%20myocarditis.%20J%20Clin%20Med%202022%3B11%3A7068%E2%80%9375.%20." TargetMode="External"/><Relationship Id="rId35" Type="http://schemas.openxmlformats.org/officeDocument/2006/relationships/hyperlink" Target="https://scholar.google.com/scholar?q=Powell%2C%20LJ.%20C-reactive%20protein--a%20review.%20Am%20J%20Med%20Technol%201979%3B45%3A138%E2%80%9342." TargetMode="External"/><Relationship Id="rId8" Type="http://schemas.openxmlformats.org/officeDocument/2006/relationships/hyperlink" Target="https://scholar.google.com/scholar?q=Levinson%2C%20T%2C%20Wasserman%2C%20A.%20C-reactive%20protein%20velocity%20%28CRPv%29%20as%20a%20new%20biomarker%20for%20the%20early%20detection%20of%20acute%20infection%2Finflammation.%20Int%20J%20Mol%20Sci%202022%3B23%3A8100.%20." TargetMode="External"/><Relationship Id="rId3" Type="http://schemas.openxmlformats.org/officeDocument/2006/relationships/hyperlink" Target="https://doi.org/10.1016/j.xcrm.2020.100144" TargetMode="External"/></Relationships>
</file>

<file path=ppt/slides/_rels/slide25.xml.rels><?xml version="1.0" encoding="UTF-8" standalone="yes"?>
<Relationships xmlns="http://schemas.openxmlformats.org/package/2006/relationships"><Relationship Id="rId13" Type="http://schemas.openxmlformats.org/officeDocument/2006/relationships/hyperlink" Target="https://scholar.google.com/scholar?q=Libby%2C%20P.%20Inflammation%20in%20atherosclerosis-No%20longer%20a%20theory.%20Clin%20Chem%202021%3B67%3A131%E2%80%9342.%20." TargetMode="External"/><Relationship Id="rId18" Type="http://schemas.openxmlformats.org/officeDocument/2006/relationships/hyperlink" Target="https://scholar.google.com/scholar?q=Koenig%2C%20W%2C%20Sund%2C%20M%2C%20Fr%C3%B6hlich%2C%20M%2C%20Fischer%2C%20HG%2C%20L%C3%B6wel%2C%20H%2C%20D%C3%B6ring%2C%20A%2C%20et%20al..%20C-Reactive%20protein%2C%20a%20sensitive%20marker%20of%20inflammation%2C%20predicts%20future%20risk%20of%20coronary%20heart%20disease%20in%20initially%20healthy%20middle-aged%20men%3A%20results%20from%20the%20MONICA%20%28Monitoring%20Trends%20and%20Determinants%20in%20Cardiovascular%20Disease%29%20Augsburg%20Cohort%20Study%2C%201984%20to%201992.%20Circulation%201999%3B99%3A237%E2%80%9342.%20." TargetMode="External"/><Relationship Id="rId26" Type="http://schemas.openxmlformats.org/officeDocument/2006/relationships/hyperlink" Target="https://doi.org/10.1515/cclm-2022-0946" TargetMode="External"/><Relationship Id="rId39" Type="http://schemas.openxmlformats.org/officeDocument/2006/relationships/hyperlink" Target="https://doi.org/10.1515/cclm-2020-0660" TargetMode="External"/><Relationship Id="rId21" Type="http://schemas.openxmlformats.org/officeDocument/2006/relationships/hyperlink" Target="https://scholar.google.com/scholar?q=Ahn%2C%20JS%2C%20Choi%2C%20S%2C%20Jang%2C%20SH%2C%20Chang%2C%20HJ%2C%20Kim%2C%20JH%2C%20Nahm%2C%20KB%2C%20et%20al..%20Development%20of%20a%20point-of-care%20assay%20system%20for%20high-sensitivity%20C-reactive%20protein%20in%20whole%20blood.%20Clin%20Chim%20Acta%202003%3B332%3A51%E2%80%939.%20." TargetMode="External"/><Relationship Id="rId34" Type="http://schemas.openxmlformats.org/officeDocument/2006/relationships/hyperlink" Target="https://pubmed.ncbi.nlm.nih.gov/31624458/" TargetMode="External"/><Relationship Id="rId42" Type="http://schemas.openxmlformats.org/officeDocument/2006/relationships/hyperlink" Target="https://doi.org/10.1186/s12879-021-06878-y" TargetMode="External"/><Relationship Id="rId47" Type="http://schemas.openxmlformats.org/officeDocument/2006/relationships/hyperlink" Target="https://scholar.google.com/scholar?q=Coster%2C%20D%2C%20Wasserman%2C%20A%2C%20Fisher%2C%20E%2C%20Rogowski%2C%20O%2C%20Zeltser%2C%20D%2C%20Shapira%2C%20I%2C%20et%20al..%20Using%20the%20kinetics%20of%20C-reactive%20protein%20response%20to%20improve%20the%20differential%20diagnosis%20between%20acute%20bacterial%20and%20viral%20infections.%20Infection%202020%3B48%3A241%E2%80%938.%20." TargetMode="External"/><Relationship Id="rId50" Type="http://schemas.openxmlformats.org/officeDocument/2006/relationships/hyperlink" Target="https://scholar.google.com/scholar?q=Holzknecht%2C%20M%2C%20Tiller%2C%20C%2C%20Reindl%2C%20M%2C%20Lechner%2C%20I%2C%20Troger%2C%20F%2C%20Hosp%2C%20M.%20C-reactive%20protein%20velocity%20predicts%20microvascular%20pathology%20after%20acute%20ST-elevation%20myocardial%20infarction.%20Int%20J%20Cardiol%202021%3B338%3A30%E2%80%936.%20." TargetMode="External"/><Relationship Id="rId7" Type="http://schemas.openxmlformats.org/officeDocument/2006/relationships/hyperlink" Target="https://scholar.google.com/scholar?q=Libby%2C%20P.%20What%20have%20we%20learned%20about%20the%20biology%20of%20atherosclerosis%3F%20The%20role%20of%20inflammation.%20Am%20J%20Cardiol%202001%3B88%3A3J%E2%80%936J.%20." TargetMode="External"/><Relationship Id="rId2" Type="http://schemas.openxmlformats.org/officeDocument/2006/relationships/hyperlink" Target="https://doi.org/10.1186/s12913-020-5006-0" TargetMode="External"/><Relationship Id="rId16" Type="http://schemas.openxmlformats.org/officeDocument/2006/relationships/hyperlink" Target="https://scholar.google.com/scholar?q=Tarkkinen%2C%20P%2C%20Palenius%2C%20T%2C%20L%C3%B6vgren%2C%20T.%20Ultrarapid%2C%20ultrasensitive%20one-step%20kinetic%20immunoassay%20for%20C-reactive%20protein%20%28CRP%29%20in%20whole%20blood%20samples%3A%20measurement%20of%20the%20entire%20CRP%20concentration%20range%20with%20a%20single%20sample%20dilution.%20Clin%20Chem%202002%3B48%3A269%E2%80%9377.%20." TargetMode="External"/><Relationship Id="rId29" Type="http://schemas.openxmlformats.org/officeDocument/2006/relationships/hyperlink" Target="https://doi.org/10.1136/jclinpath-2018-205688" TargetMode="External"/><Relationship Id="rId11" Type="http://schemas.openxmlformats.org/officeDocument/2006/relationships/hyperlink" Target="https://pubmed.ncbi.nlm.nih.gov/18160725/" TargetMode="External"/><Relationship Id="rId24" Type="http://schemas.openxmlformats.org/officeDocument/2006/relationships/hyperlink" Target="https://scholar.google.com/scholar?q=Munk%2C%20JK%2C%20Hansen%2C%20MF%2C%20Buhl%2C%20H%2C%20Lind%2C%20BS%2C%20Bathum%2C%20L%2C%20J%C3%B8rgensen%2C%20HL.%20The%2010%20most%20frequently%20requested%20blood%20tests%20in%20the%20Capital%20Region%20of%20Denmark%2C%202010-2019%20and%20simulated%20effect%20of%20minimal%20retesting%20intervals.%20Clin%20Biochem%202022%3B100%3A55%E2%80%939.%20." TargetMode="External"/><Relationship Id="rId32" Type="http://schemas.openxmlformats.org/officeDocument/2006/relationships/hyperlink" Target="https://doi.org/10.11613/bm.2019.030705" TargetMode="External"/><Relationship Id="rId37" Type="http://schemas.openxmlformats.org/officeDocument/2006/relationships/hyperlink" Target="https://scholar.google.com/scholar?q=Panteghini%2C%20M%2C%20Dolci%2C%20A%2C%20Birindelli%2C%20S%2C%20Szoke%2C%20D%2C%20Aloisio%2C%20E%2C%20Caruso%2C%20S.%20Pursuing%20appropriateness%20of%20laboratory%20tests%3A%20a%2015-year%20experience%20in%20an%20academic%20medical%20institution.%20Clin%20Chem%20Lab%20Med%202022%3B60%3A1706%E2%80%9318.%20." TargetMode="External"/><Relationship Id="rId40" Type="http://schemas.openxmlformats.org/officeDocument/2006/relationships/hyperlink" Target="https://scholar.google.com/scholar?q=Lang%2C%20T.%20Minimum%20retesting%20intervals%20in%20practice%3A%2010%20years%20experience.%20Clin%20Chem%20Lab%20Med%202020%3B59%3A39%E2%80%9350.%20." TargetMode="External"/><Relationship Id="rId45" Type="http://schemas.openxmlformats.org/officeDocument/2006/relationships/hyperlink" Target="https://www.ncbi.nlm.nih.gov/pmc/articles/PMC8643010/" TargetMode="External"/><Relationship Id="rId53" Type="http://schemas.openxmlformats.org/officeDocument/2006/relationships/hyperlink" Target="https://scholar.google.com/scholar?q=Kitsis%2C%20RN%2C%20Jialal%2C%20I.%20Limiting%20myocardial%20damage%20during%20acute%20myocardial%20infarction%20by%20inhibiting%20C-reactive%20protein.%20N%20Engl%20J%20Med%202006%3B355%3A513%E2%80%935.%20." TargetMode="External"/><Relationship Id="rId5" Type="http://schemas.openxmlformats.org/officeDocument/2006/relationships/hyperlink" Target="https://www.ncbi.nlm.nih.gov/pmc/articles/PMC7045632/" TargetMode="External"/><Relationship Id="rId10" Type="http://schemas.openxmlformats.org/officeDocument/2006/relationships/hyperlink" Target="https://scholar.google.com/scholar?q=Packard%2C%20RR%2C%20Libby%2C%20P.%20Inflammation%20in%20atherosclerosis%3A%20from%20vascular%20biology%20to%20biomarker%20discovery%20and%20risk%20prediction.%20Clin%20Chem%202008%3B54%3A24%E2%80%9338.%20." TargetMode="External"/><Relationship Id="rId19" Type="http://schemas.openxmlformats.org/officeDocument/2006/relationships/hyperlink" Target="https://pubmed.ncbi.nlm.nih.gov/9892589/" TargetMode="External"/><Relationship Id="rId31" Type="http://schemas.openxmlformats.org/officeDocument/2006/relationships/hyperlink" Target="https://pubmed.ncbi.nlm.nih.gov/30992343/" TargetMode="External"/><Relationship Id="rId44" Type="http://schemas.openxmlformats.org/officeDocument/2006/relationships/hyperlink" Target="https://pubmed.ncbi.nlm.nih.gov/34863104/" TargetMode="External"/><Relationship Id="rId52" Type="http://schemas.openxmlformats.org/officeDocument/2006/relationships/hyperlink" Target="https://doi.org/10.1056/nejmcibr063197" TargetMode="External"/><Relationship Id="rId4" Type="http://schemas.openxmlformats.org/officeDocument/2006/relationships/hyperlink" Target="https://pubmed.ncbi.nlm.nih.gov/32103747/" TargetMode="External"/><Relationship Id="rId9" Type="http://schemas.openxmlformats.org/officeDocument/2006/relationships/hyperlink" Target="https://doi.org/10.1373/clinchem.2007.097360" TargetMode="External"/><Relationship Id="rId14" Type="http://schemas.openxmlformats.org/officeDocument/2006/relationships/hyperlink" Target="https://pubmed.ncbi.nlm.nih.gov/33393629/" TargetMode="External"/><Relationship Id="rId22" Type="http://schemas.openxmlformats.org/officeDocument/2006/relationships/hyperlink" Target="https://pubmed.ncbi.nlm.nih.gov/12763280/" TargetMode="External"/><Relationship Id="rId27" Type="http://schemas.openxmlformats.org/officeDocument/2006/relationships/hyperlink" Target="https://scholar.google.com/scholar?q=Boerman%2C%20AW%2C%20Al-Dulaimy%2C%20M%2C%20Bandt%2C%20YC%2C%20Nanayakkara%2C%20PWB%2C%20de%20Jonge%2C%20R.%20The%20usefulness%20of%20implementing%20minimum%20retest%20intervals%20in%20reducing%20inappropriate%20laboratory%20test%20requests%20in%20a%20Dutch%20hospital.%20Clin%20Chem%20Lab%20Med%202023%3B61%3A412%E2%80%938.%20." TargetMode="External"/><Relationship Id="rId30" Type="http://schemas.openxmlformats.org/officeDocument/2006/relationships/hyperlink" Target="https://scholar.google.com/scholar?q=Ord%C3%B3%C3%B1ez-Mena%2C%20JM%2C%20Fanshawe%2C%20TR%2C%20McCartney%2C%20D%2C%20Shine%2C%20B%2C%20Van%20den%20Bruel%2C%20A%2C%20Lasserson%2C%20D%2C%20et%20al..%20C-reactive%20protein%20and%20neutrophil%20count%20laboratory%20test%20requests%20from%20primary%20care%3A%20what%20is%20the%20demand%20and%20would%20substitution%20by%20point-of-care%20technology%20be%20viable%3F%20J%20Clin%20Pathol%202019%3B72%3A474%E2%80%9381.%20." TargetMode="External"/><Relationship Id="rId35" Type="http://schemas.openxmlformats.org/officeDocument/2006/relationships/hyperlink" Target="https://www.ncbi.nlm.nih.gov/pmc/articles/PMC6784426/" TargetMode="External"/><Relationship Id="rId43" Type="http://schemas.openxmlformats.org/officeDocument/2006/relationships/hyperlink" Target="https://scholar.google.com/scholar?q=Bernstein%2C%20D%2C%20Coster%2C%20D%2C%20Berliner%2C%20S%2C%20Shapira%2C%20I%2C%20Zeltser%2C%20D%2C%20Rogowski%2C%20O%2C%20et%20al..%20C-reactive%20protein%20velocity%20discriminates%20between%20acute%20viral%20and%20bacterial%20infections%20in%20patients%20who%20present%20with%20relatively%20low%20CRP%20concentrations.%20BMC%20Infect%20Dis%202021%3B21%3A1210.%20." TargetMode="External"/><Relationship Id="rId48" Type="http://schemas.openxmlformats.org/officeDocument/2006/relationships/hyperlink" Target="https://pubmed.ncbi.nlm.nih.gov/31873850/" TargetMode="External"/><Relationship Id="rId8" Type="http://schemas.openxmlformats.org/officeDocument/2006/relationships/hyperlink" Target="https://pubmed.ncbi.nlm.nih.gov/11595192/" TargetMode="External"/><Relationship Id="rId51" Type="http://schemas.openxmlformats.org/officeDocument/2006/relationships/hyperlink" Target="https://pubmed.ncbi.nlm.nih.gov/34147553/" TargetMode="External"/><Relationship Id="rId3" Type="http://schemas.openxmlformats.org/officeDocument/2006/relationships/hyperlink" Target="https://scholar.google.com/scholar?q=Boere%2C%20TM%2C%20van%20Buul%2C%20LW%2C%20Hopstaken%2C%20RM%2C%20Veenhuizen%2C%20RB%2C%20van%20Tulder%2C%20MW%2C%20Cals%2C%20JWL%2C%20et%20al..%20Using%20point-of-care%20C-reactive%20protein%20to%20guide%20antibiotic%20prescribing%20for%20lower%20respiratory%20tract%20infections%20in%20elderly%20nursing%20home%20residents%20%28UPCARE%29%3A%20study%20design%20of%20a%20cluster%20randomized%20controlled%20trial.%20BMC%20Health%20Serv%20Res%202020%3B20%3A149.%20." TargetMode="External"/><Relationship Id="rId12" Type="http://schemas.openxmlformats.org/officeDocument/2006/relationships/hyperlink" Target="https://doi.org/10.1093/clinchem/hvaa275" TargetMode="External"/><Relationship Id="rId17" Type="http://schemas.openxmlformats.org/officeDocument/2006/relationships/hyperlink" Target="https://doi.org/10.1161/01.cir.99.2.237" TargetMode="External"/><Relationship Id="rId25" Type="http://schemas.openxmlformats.org/officeDocument/2006/relationships/hyperlink" Target="https://pubmed.ncbi.nlm.nih.gov/34774816/" TargetMode="External"/><Relationship Id="rId33" Type="http://schemas.openxmlformats.org/officeDocument/2006/relationships/hyperlink" Target="https://scholar.google.com/scholar?q=Lapi%C4%87%2C%20I%2C%20Rogi%C4%87%2C%20D%2C%20Fu%C4%8Dek%2C%20M%2C%20Galovi%C4%87%2C%20R.%20Effectiveness%20of%20minimum%20retesting%20intervals%20in%20managing%20repetitive%20laboratory%20testing%3A%20experience%20from%20a%20Croatian%20university%20hospital.%20Biochem%20Med%202019%3B29%3A030705.%20." TargetMode="External"/><Relationship Id="rId38" Type="http://schemas.openxmlformats.org/officeDocument/2006/relationships/hyperlink" Target="https://pubmed.ncbi.nlm.nih.gov/35998662/" TargetMode="External"/><Relationship Id="rId46" Type="http://schemas.openxmlformats.org/officeDocument/2006/relationships/hyperlink" Target="https://doi.org/10.1007/s15010-019-01383-6" TargetMode="External"/><Relationship Id="rId20" Type="http://schemas.openxmlformats.org/officeDocument/2006/relationships/hyperlink" Target="https://doi.org/10.1016/s0009-8981(03)00113-x" TargetMode="External"/><Relationship Id="rId41" Type="http://schemas.openxmlformats.org/officeDocument/2006/relationships/hyperlink" Target="https://pubmed.ncbi.nlm.nih.gov/32892171/" TargetMode="External"/><Relationship Id="rId54" Type="http://schemas.openxmlformats.org/officeDocument/2006/relationships/hyperlink" Target="https://pubmed.ncbi.nlm.nih.gov/16885557/" TargetMode="External"/><Relationship Id="rId1" Type="http://schemas.openxmlformats.org/officeDocument/2006/relationships/slideLayout" Target="../slideLayouts/slideLayout2.xml"/><Relationship Id="rId6" Type="http://schemas.openxmlformats.org/officeDocument/2006/relationships/hyperlink" Target="https://doi.org/10.1016/s0002-9149(01)01879-3" TargetMode="External"/><Relationship Id="rId15" Type="http://schemas.openxmlformats.org/officeDocument/2006/relationships/hyperlink" Target="https://doi.org/10.1093/clinchem/48.2.269" TargetMode="External"/><Relationship Id="rId23" Type="http://schemas.openxmlformats.org/officeDocument/2006/relationships/hyperlink" Target="https://doi.org/10.1016/j.clinbiochem.2021.11.002" TargetMode="External"/><Relationship Id="rId28" Type="http://schemas.openxmlformats.org/officeDocument/2006/relationships/hyperlink" Target="https://pubmed.ncbi.nlm.nih.gov/36525643/" TargetMode="External"/><Relationship Id="rId36" Type="http://schemas.openxmlformats.org/officeDocument/2006/relationships/hyperlink" Target="https://doi.org/10.1515/cclm-2022-0683" TargetMode="External"/><Relationship Id="rId49" Type="http://schemas.openxmlformats.org/officeDocument/2006/relationships/hyperlink" Target="https://doi.org/10.1016/j.ijcard.2021.06.02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4">
            <a:extLst>
              <a:ext uri="{FF2B5EF4-FFF2-40B4-BE49-F238E27FC236}">
                <a16:creationId xmlns:a16="http://schemas.microsoft.com/office/drawing/2014/main" id="{EA806742-00F7-4B93-8575-E13DBBEC7279}"/>
              </a:ext>
            </a:extLst>
          </p:cNvPr>
          <p:cNvPicPr>
            <a:picLocks noChangeAspect="1"/>
          </p:cNvPicPr>
          <p:nvPr/>
        </p:nvPicPr>
        <p:blipFill>
          <a:blip r:embed="rId2"/>
          <a:stretch>
            <a:fillRect/>
          </a:stretch>
        </p:blipFill>
        <p:spPr>
          <a:xfrm>
            <a:off x="2207580" y="589344"/>
            <a:ext cx="7776839" cy="5679311"/>
          </a:xfrm>
          <a:prstGeom prst="rect">
            <a:avLst/>
          </a:prstGeom>
        </p:spPr>
      </p:pic>
    </p:spTree>
    <p:extLst>
      <p:ext uri="{BB962C8B-B14F-4D97-AF65-F5344CB8AC3E}">
        <p14:creationId xmlns:p14="http://schemas.microsoft.com/office/powerpoint/2010/main" val="415968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64CC95F-16C2-C9AD-EFE3-24791A353C65}"/>
              </a:ext>
            </a:extLst>
          </p:cNvPr>
          <p:cNvSpPr/>
          <p:nvPr/>
        </p:nvSpPr>
        <p:spPr>
          <a:xfrm>
            <a:off x="4333164" y="6564573"/>
            <a:ext cx="4571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ECE3E42A-0BEF-5115-913E-49E1055DAC5C}"/>
              </a:ext>
            </a:extLst>
          </p:cNvPr>
          <p:cNvPicPr>
            <a:picLocks noChangeAspect="1"/>
          </p:cNvPicPr>
          <p:nvPr/>
        </p:nvPicPr>
        <p:blipFill>
          <a:blip r:embed="rId2"/>
          <a:stretch>
            <a:fillRect/>
          </a:stretch>
        </p:blipFill>
        <p:spPr>
          <a:xfrm>
            <a:off x="3490686" y="506882"/>
            <a:ext cx="5442853" cy="5981157"/>
          </a:xfrm>
          <a:prstGeom prst="rect">
            <a:avLst/>
          </a:prstGeom>
        </p:spPr>
      </p:pic>
      <p:sp>
        <p:nvSpPr>
          <p:cNvPr id="11" name="Dikdörtgen 10">
            <a:extLst>
              <a:ext uri="{FF2B5EF4-FFF2-40B4-BE49-F238E27FC236}">
                <a16:creationId xmlns:a16="http://schemas.microsoft.com/office/drawing/2014/main" id="{24A52D8F-67AE-3FC4-F3F0-0840667C729C}"/>
              </a:ext>
            </a:extLst>
          </p:cNvPr>
          <p:cNvSpPr/>
          <p:nvPr/>
        </p:nvSpPr>
        <p:spPr>
          <a:xfrm>
            <a:off x="3490686" y="566057"/>
            <a:ext cx="5428161" cy="584544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1047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1786C8F-D3F2-EAA7-730C-59D83EBDF73D}"/>
              </a:ext>
            </a:extLst>
          </p:cNvPr>
          <p:cNvPicPr>
            <a:picLocks noChangeAspect="1"/>
          </p:cNvPicPr>
          <p:nvPr/>
        </p:nvPicPr>
        <p:blipFill>
          <a:blip r:embed="rId2"/>
          <a:stretch>
            <a:fillRect/>
          </a:stretch>
        </p:blipFill>
        <p:spPr>
          <a:xfrm>
            <a:off x="6095984" y="3428983"/>
            <a:ext cx="31" cy="34"/>
          </a:xfrm>
          <a:prstGeom prst="rect">
            <a:avLst/>
          </a:prstGeom>
        </p:spPr>
      </p:pic>
      <p:pic>
        <p:nvPicPr>
          <p:cNvPr id="6" name="Resim 5">
            <a:extLst>
              <a:ext uri="{FF2B5EF4-FFF2-40B4-BE49-F238E27FC236}">
                <a16:creationId xmlns:a16="http://schemas.microsoft.com/office/drawing/2014/main" id="{EB40319F-F3F4-8D90-E896-84EDE0ED3F94}"/>
              </a:ext>
            </a:extLst>
          </p:cNvPr>
          <p:cNvPicPr>
            <a:picLocks noChangeAspect="1"/>
          </p:cNvPicPr>
          <p:nvPr/>
        </p:nvPicPr>
        <p:blipFill>
          <a:blip r:embed="rId2"/>
          <a:stretch>
            <a:fillRect/>
          </a:stretch>
        </p:blipFill>
        <p:spPr>
          <a:xfrm>
            <a:off x="6095984" y="3428983"/>
            <a:ext cx="31" cy="34"/>
          </a:xfrm>
          <a:prstGeom prst="rect">
            <a:avLst/>
          </a:prstGeom>
        </p:spPr>
      </p:pic>
      <p:pic>
        <p:nvPicPr>
          <p:cNvPr id="11" name="İçerik Yer Tutucusu 10">
            <a:extLst>
              <a:ext uri="{FF2B5EF4-FFF2-40B4-BE49-F238E27FC236}">
                <a16:creationId xmlns:a16="http://schemas.microsoft.com/office/drawing/2014/main" id="{F0B70498-F309-D484-4912-8E9739CCC1E7}"/>
              </a:ext>
            </a:extLst>
          </p:cNvPr>
          <p:cNvPicPr>
            <a:picLocks noGrp="1" noChangeAspect="1"/>
          </p:cNvPicPr>
          <p:nvPr>
            <p:ph idx="1"/>
          </p:nvPr>
        </p:nvPicPr>
        <p:blipFill>
          <a:blip r:embed="rId3"/>
          <a:stretch>
            <a:fillRect/>
          </a:stretch>
        </p:blipFill>
        <p:spPr>
          <a:xfrm>
            <a:off x="5884055" y="4297344"/>
            <a:ext cx="27" cy="36"/>
          </a:xfrm>
        </p:spPr>
      </p:pic>
      <p:pic>
        <p:nvPicPr>
          <p:cNvPr id="13" name="Resim 12">
            <a:extLst>
              <a:ext uri="{FF2B5EF4-FFF2-40B4-BE49-F238E27FC236}">
                <a16:creationId xmlns:a16="http://schemas.microsoft.com/office/drawing/2014/main" id="{BFF6492C-2F7B-D9E3-51C7-1BC7836F9387}"/>
              </a:ext>
            </a:extLst>
          </p:cNvPr>
          <p:cNvPicPr>
            <a:picLocks noChangeAspect="1"/>
          </p:cNvPicPr>
          <p:nvPr/>
        </p:nvPicPr>
        <p:blipFill>
          <a:blip r:embed="rId3"/>
          <a:stretch>
            <a:fillRect/>
          </a:stretch>
        </p:blipFill>
        <p:spPr>
          <a:xfrm>
            <a:off x="6095986" y="3428982"/>
            <a:ext cx="27" cy="36"/>
          </a:xfrm>
          <a:prstGeom prst="rect">
            <a:avLst/>
          </a:prstGeom>
        </p:spPr>
      </p:pic>
      <p:pic>
        <p:nvPicPr>
          <p:cNvPr id="15" name="Resim 14">
            <a:extLst>
              <a:ext uri="{FF2B5EF4-FFF2-40B4-BE49-F238E27FC236}">
                <a16:creationId xmlns:a16="http://schemas.microsoft.com/office/drawing/2014/main" id="{2040C375-8087-8F10-CDE3-8D0D3AC90B8E}"/>
              </a:ext>
            </a:extLst>
          </p:cNvPr>
          <p:cNvPicPr>
            <a:picLocks noChangeAspect="1"/>
          </p:cNvPicPr>
          <p:nvPr/>
        </p:nvPicPr>
        <p:blipFill>
          <a:blip r:embed="rId4"/>
          <a:stretch>
            <a:fillRect/>
          </a:stretch>
        </p:blipFill>
        <p:spPr>
          <a:xfrm>
            <a:off x="2608674" y="657577"/>
            <a:ext cx="6974619" cy="5281553"/>
          </a:xfrm>
          <a:prstGeom prst="rect">
            <a:avLst/>
          </a:prstGeom>
        </p:spPr>
      </p:pic>
      <p:sp>
        <p:nvSpPr>
          <p:cNvPr id="18" name="Dikdörtgen 17">
            <a:extLst>
              <a:ext uri="{FF2B5EF4-FFF2-40B4-BE49-F238E27FC236}">
                <a16:creationId xmlns:a16="http://schemas.microsoft.com/office/drawing/2014/main" id="{AFBECA5A-353E-8303-EBAF-68A93974415D}"/>
              </a:ext>
            </a:extLst>
          </p:cNvPr>
          <p:cNvSpPr/>
          <p:nvPr/>
        </p:nvSpPr>
        <p:spPr>
          <a:xfrm>
            <a:off x="2503713" y="493486"/>
            <a:ext cx="7155543" cy="551542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979878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869C9BC-6E29-4F6C-A7CB-75D591C604E9}"/>
              </a:ext>
            </a:extLst>
          </p:cNvPr>
          <p:cNvSpPr>
            <a:spLocks noGrp="1"/>
          </p:cNvSpPr>
          <p:nvPr>
            <p:ph type="title"/>
          </p:nvPr>
        </p:nvSpPr>
        <p:spPr>
          <a:xfrm>
            <a:off x="767180" y="938395"/>
            <a:ext cx="10515600" cy="1325563"/>
          </a:xfrm>
        </p:spPr>
        <p:txBody>
          <a:bodyPr>
            <a:normAutofit fontScale="90000"/>
          </a:bodyPr>
          <a:lstStyle/>
          <a:p>
            <a:r>
              <a:rPr lang="tr-TR" b="0" i="0" dirty="0">
                <a:effectLst/>
                <a:latin typeface="+mn-lt"/>
              </a:rPr>
              <a:t>Klinik uygulamalar</a:t>
            </a:r>
            <a:br>
              <a:rPr lang="tr-TR" b="0" i="0" dirty="0">
                <a:effectLst/>
                <a:latin typeface="var(--primary-face)"/>
              </a:rPr>
            </a:br>
            <a:endParaRPr lang="tr-TR" dirty="0"/>
          </a:p>
        </p:txBody>
      </p:sp>
      <p:sp>
        <p:nvSpPr>
          <p:cNvPr id="3" name="İçerik Yer Tutucusu 2">
            <a:extLst>
              <a:ext uri="{FF2B5EF4-FFF2-40B4-BE49-F238E27FC236}">
                <a16:creationId xmlns:a16="http://schemas.microsoft.com/office/drawing/2014/main" id="{704868A0-CE5D-4408-83CC-FFD880D56371}"/>
              </a:ext>
            </a:extLst>
          </p:cNvPr>
          <p:cNvSpPr>
            <a:spLocks noGrp="1"/>
          </p:cNvSpPr>
          <p:nvPr>
            <p:ph idx="1"/>
          </p:nvPr>
        </p:nvSpPr>
        <p:spPr>
          <a:xfrm>
            <a:off x="884576" y="2015384"/>
            <a:ext cx="10280807" cy="3005682"/>
          </a:xfrm>
        </p:spPr>
        <p:txBody>
          <a:bodyPr>
            <a:normAutofit/>
          </a:bodyPr>
          <a:lstStyle/>
          <a:p>
            <a:pPr>
              <a:buFont typeface="Wingdings" panose="05000000000000000000" pitchFamily="2" charset="2"/>
              <a:buChar char="§"/>
            </a:pPr>
            <a:r>
              <a:rPr lang="tr-TR" sz="2000" b="0" i="0" dirty="0">
                <a:solidFill>
                  <a:srgbClr val="3B3D3F"/>
                </a:solidFill>
                <a:effectLst/>
              </a:rPr>
              <a:t>CRP, akut inflamatuar durumların tercih edilen bir serolojik belirteçtir çünkü daha hızlı kinetiği ve daha kısa yarılanma ömrü nedeniyle inflamasyon düzeldiğinde hızlı bir düşüşe neden olur</a:t>
            </a:r>
            <a:r>
              <a:rPr lang="tr-TR" sz="2000" dirty="0">
                <a:solidFill>
                  <a:srgbClr val="3B3D3F"/>
                </a:solidFill>
              </a:rPr>
              <a:t> dolayısı ile </a:t>
            </a:r>
            <a:r>
              <a:rPr lang="tr-TR" sz="2000" b="0" i="0" dirty="0">
                <a:solidFill>
                  <a:srgbClr val="3B3D3F"/>
                </a:solidFill>
                <a:effectLst/>
              </a:rPr>
              <a:t>sadece tanı için değil aynı zamanda tedaviye yanıtın değerlendirilmesi için de faydalıdır. </a:t>
            </a:r>
          </a:p>
          <a:p>
            <a:pPr>
              <a:buFont typeface="Wingdings" panose="05000000000000000000" pitchFamily="2" charset="2"/>
              <a:buChar char="§"/>
            </a:pPr>
            <a:endParaRPr lang="tr-TR" sz="2000" b="0" i="0" dirty="0">
              <a:solidFill>
                <a:srgbClr val="3B3D3F"/>
              </a:solidFill>
              <a:effectLst/>
            </a:endParaRPr>
          </a:p>
          <a:p>
            <a:pPr>
              <a:buFont typeface="Wingdings" panose="05000000000000000000" pitchFamily="2" charset="2"/>
              <a:buChar char="§"/>
            </a:pPr>
            <a:r>
              <a:rPr lang="tr-TR" sz="2000" b="0" i="0" dirty="0" err="1">
                <a:solidFill>
                  <a:srgbClr val="3B3D3F"/>
                </a:solidFill>
                <a:effectLst/>
              </a:rPr>
              <a:t>CRP'nin</a:t>
            </a:r>
            <a:r>
              <a:rPr lang="tr-TR" sz="2000" b="0" i="0" dirty="0">
                <a:solidFill>
                  <a:srgbClr val="3B3D3F"/>
                </a:solidFill>
                <a:effectLst/>
              </a:rPr>
              <a:t> ve kinetiğinin başlangıç ​​değerinden 48 saat sonra yükselmesinin, </a:t>
            </a:r>
            <a:r>
              <a:rPr lang="tr-TR" sz="2000" b="0" i="0" dirty="0" err="1">
                <a:solidFill>
                  <a:srgbClr val="3B3D3F"/>
                </a:solidFill>
                <a:effectLst/>
              </a:rPr>
              <a:t>COVID</a:t>
            </a:r>
            <a:r>
              <a:rPr lang="tr-TR" sz="2000" b="0" i="0" dirty="0">
                <a:solidFill>
                  <a:srgbClr val="3B3D3F"/>
                </a:solidFill>
                <a:effectLst/>
              </a:rPr>
              <a:t>-19 hastalarında solunumsal bozulmayı ve </a:t>
            </a:r>
            <a:r>
              <a:rPr lang="tr-TR" sz="2000" b="0" i="0" dirty="0" err="1">
                <a:solidFill>
                  <a:srgbClr val="3B3D3F"/>
                </a:solidFill>
                <a:effectLst/>
              </a:rPr>
              <a:t>entübasyonu</a:t>
            </a:r>
            <a:r>
              <a:rPr lang="tr-TR" sz="2000" b="0" i="0" dirty="0">
                <a:solidFill>
                  <a:srgbClr val="3B3D3F"/>
                </a:solidFill>
                <a:effectLst/>
              </a:rPr>
              <a:t> öngörmek için basit ve erişilebilir bir strateji olduğu bulunmuştur</a:t>
            </a:r>
          </a:p>
          <a:p>
            <a:pPr marL="0" indent="0">
              <a:buNone/>
            </a:pPr>
            <a:endParaRPr lang="tr-TR" b="0" i="0" dirty="0">
              <a:solidFill>
                <a:srgbClr val="3B3D3F"/>
              </a:solidFill>
              <a:effectLst/>
              <a:latin typeface="Merriweather" panose="00000500000000000000" pitchFamily="2" charset="-94"/>
            </a:endParaRPr>
          </a:p>
        </p:txBody>
      </p:sp>
    </p:spTree>
    <p:extLst>
      <p:ext uri="{BB962C8B-B14F-4D97-AF65-F5344CB8AC3E}">
        <p14:creationId xmlns:p14="http://schemas.microsoft.com/office/powerpoint/2010/main" val="3178347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677865E5-B1C0-4D65-97FE-6D9D23B9F2C0}"/>
              </a:ext>
            </a:extLst>
          </p:cNvPr>
          <p:cNvSpPr>
            <a:spLocks noGrp="1"/>
          </p:cNvSpPr>
          <p:nvPr>
            <p:ph type="title"/>
          </p:nvPr>
        </p:nvSpPr>
        <p:spPr>
          <a:xfrm>
            <a:off x="771153" y="938396"/>
            <a:ext cx="10515600" cy="1325563"/>
          </a:xfrm>
        </p:spPr>
        <p:txBody>
          <a:bodyPr>
            <a:normAutofit fontScale="90000"/>
          </a:bodyPr>
          <a:lstStyle/>
          <a:p>
            <a:r>
              <a:rPr lang="tr-TR" b="0" i="0" dirty="0">
                <a:effectLst/>
                <a:latin typeface="+mn-lt"/>
              </a:rPr>
              <a:t>Klinik uygulamalar</a:t>
            </a:r>
            <a:br>
              <a:rPr lang="tr-TR" b="0" i="0" dirty="0">
                <a:effectLst/>
                <a:latin typeface="var(--primary-face)"/>
              </a:rPr>
            </a:br>
            <a:endParaRPr lang="tr-TR" dirty="0"/>
          </a:p>
        </p:txBody>
      </p:sp>
      <p:sp>
        <p:nvSpPr>
          <p:cNvPr id="3" name="İçerik Yer Tutucusu 2">
            <a:extLst>
              <a:ext uri="{FF2B5EF4-FFF2-40B4-BE49-F238E27FC236}">
                <a16:creationId xmlns:a16="http://schemas.microsoft.com/office/drawing/2014/main" id="{6B42C93F-32A6-2777-3E15-E5F04AE93D0E}"/>
              </a:ext>
            </a:extLst>
          </p:cNvPr>
          <p:cNvSpPr>
            <a:spLocks noGrp="1"/>
          </p:cNvSpPr>
          <p:nvPr>
            <p:ph idx="1"/>
          </p:nvPr>
        </p:nvSpPr>
        <p:spPr>
          <a:xfrm>
            <a:off x="905247" y="1665828"/>
            <a:ext cx="10515600" cy="4351338"/>
          </a:xfrm>
        </p:spPr>
        <p:txBody>
          <a:bodyPr>
            <a:normAutofit/>
          </a:bodyPr>
          <a:lstStyle/>
          <a:p>
            <a:pPr marL="0" indent="0">
              <a:buNone/>
            </a:pPr>
            <a:endParaRPr lang="tr-TR" sz="2000" b="0" i="0" dirty="0">
              <a:solidFill>
                <a:srgbClr val="3B3D3F"/>
              </a:solidFill>
              <a:effectLst/>
              <a:latin typeface="+mj-lt"/>
            </a:endParaRPr>
          </a:p>
          <a:p>
            <a:pPr>
              <a:buFont typeface="Wingdings" panose="05000000000000000000" pitchFamily="2" charset="2"/>
              <a:buChar char="§"/>
            </a:pPr>
            <a:r>
              <a:rPr lang="tr-TR" sz="2000" b="0" i="0" dirty="0">
                <a:solidFill>
                  <a:srgbClr val="3B3D3F"/>
                </a:solidFill>
                <a:effectLst/>
              </a:rPr>
              <a:t> Miyokardit şüphesi olan hastalara CRP ölçümü kullanan bir makine öğrenimi yaklaşımının, hastaların sonuçlarını tahmin etmede ihmal edilebilir bir önem gösterse bile değerli bilgiler sağladığı bulunmuştur .</a:t>
            </a:r>
          </a:p>
          <a:p>
            <a:pPr>
              <a:buFont typeface="Wingdings" panose="05000000000000000000" pitchFamily="2" charset="2"/>
              <a:buChar char="§"/>
            </a:pPr>
            <a:endParaRPr lang="tr-TR" sz="2000" b="0" i="0" dirty="0">
              <a:solidFill>
                <a:srgbClr val="3B3D3F"/>
              </a:solidFill>
              <a:effectLst/>
            </a:endParaRPr>
          </a:p>
          <a:p>
            <a:pPr>
              <a:buFont typeface="Wingdings" panose="05000000000000000000" pitchFamily="2" charset="2"/>
              <a:buChar char="§"/>
            </a:pPr>
            <a:r>
              <a:rPr lang="tr-TR" sz="2000" b="0" i="0" dirty="0">
                <a:solidFill>
                  <a:srgbClr val="3B3D3F"/>
                </a:solidFill>
                <a:effectLst/>
              </a:rPr>
              <a:t> Başka bir makale, CRP ölçümünün klinik değerini ve bunun kolorektal kanserli hastalarda tümör lokasyonu ile ilişkisini vurgulamış , böylece klinik uygulamada CRP ölçümünün daha iyi kullanılmasına yönelik daha fazla araştırmaya duyulan ihtiyacın altını çizmiştir.</a:t>
            </a:r>
            <a:endParaRPr lang="tr-TR" sz="2000" dirty="0"/>
          </a:p>
          <a:p>
            <a:endParaRPr lang="tr-TR" dirty="0"/>
          </a:p>
        </p:txBody>
      </p:sp>
    </p:spTree>
    <p:extLst>
      <p:ext uri="{BB962C8B-B14F-4D97-AF65-F5344CB8AC3E}">
        <p14:creationId xmlns:p14="http://schemas.microsoft.com/office/powerpoint/2010/main" val="718858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337F59-C698-4D61-9D9F-9FA4B408DFF7}"/>
              </a:ext>
            </a:extLst>
          </p:cNvPr>
          <p:cNvSpPr>
            <a:spLocks noGrp="1"/>
          </p:cNvSpPr>
          <p:nvPr>
            <p:ph type="title"/>
          </p:nvPr>
        </p:nvSpPr>
        <p:spPr>
          <a:xfrm>
            <a:off x="918100" y="918778"/>
            <a:ext cx="10515600" cy="1325563"/>
          </a:xfrm>
        </p:spPr>
        <p:txBody>
          <a:bodyPr>
            <a:normAutofit fontScale="90000"/>
          </a:bodyPr>
          <a:lstStyle/>
          <a:p>
            <a:r>
              <a:rPr lang="tr-TR" sz="4400" b="0" i="0" dirty="0">
                <a:effectLst/>
                <a:latin typeface="+mn-lt"/>
              </a:rPr>
              <a:t>Yüksek hassasiyetli </a:t>
            </a:r>
            <a:r>
              <a:rPr lang="tr-TR" sz="4400" b="0" i="0" dirty="0" err="1">
                <a:effectLst/>
                <a:latin typeface="+mn-lt"/>
              </a:rPr>
              <a:t>CRP</a:t>
            </a:r>
            <a:r>
              <a:rPr lang="tr-TR" sz="4400" b="0" i="0" dirty="0">
                <a:effectLst/>
                <a:latin typeface="+mn-lt"/>
              </a:rPr>
              <a:t> testleri ve </a:t>
            </a:r>
            <a:r>
              <a:rPr lang="tr-TR" sz="4400" b="0" i="0" dirty="0" err="1">
                <a:effectLst/>
                <a:latin typeface="+mn-lt"/>
              </a:rPr>
              <a:t>kardiyovasküler</a:t>
            </a:r>
            <a:r>
              <a:rPr lang="tr-TR" sz="4400" b="0" i="0" dirty="0">
                <a:effectLst/>
                <a:latin typeface="+mn-lt"/>
              </a:rPr>
              <a:t> risk</a:t>
            </a:r>
            <a:br>
              <a:rPr lang="tr-TR" b="0" i="0" dirty="0">
                <a:effectLst/>
                <a:latin typeface="var(--primary-face)"/>
              </a:rPr>
            </a:br>
            <a:endParaRPr lang="tr-TR" dirty="0"/>
          </a:p>
        </p:txBody>
      </p:sp>
      <p:sp>
        <p:nvSpPr>
          <p:cNvPr id="3" name="İçerik Yer Tutucusu 2">
            <a:extLst>
              <a:ext uri="{FF2B5EF4-FFF2-40B4-BE49-F238E27FC236}">
                <a16:creationId xmlns:a16="http://schemas.microsoft.com/office/drawing/2014/main" id="{F62DF880-76F8-450E-A156-CF2BFEFF3873}"/>
              </a:ext>
            </a:extLst>
          </p:cNvPr>
          <p:cNvSpPr>
            <a:spLocks noGrp="1"/>
          </p:cNvSpPr>
          <p:nvPr>
            <p:ph idx="1"/>
          </p:nvPr>
        </p:nvSpPr>
        <p:spPr>
          <a:xfrm>
            <a:off x="838200" y="2155565"/>
            <a:ext cx="10515600" cy="2889742"/>
          </a:xfrm>
        </p:spPr>
        <p:txBody>
          <a:bodyPr>
            <a:normAutofit/>
          </a:bodyPr>
          <a:lstStyle/>
          <a:p>
            <a:pPr algn="l">
              <a:buFont typeface="Wingdings" panose="05000000000000000000" pitchFamily="2" charset="2"/>
              <a:buChar char="§"/>
            </a:pPr>
            <a:r>
              <a:rPr lang="tr-TR" sz="2200" b="0" i="0" dirty="0">
                <a:solidFill>
                  <a:srgbClr val="3B3D3F"/>
                </a:solidFill>
                <a:effectLst/>
              </a:rPr>
              <a:t> </a:t>
            </a:r>
            <a:r>
              <a:rPr lang="tr-TR" sz="2000" b="0" i="0" dirty="0">
                <a:solidFill>
                  <a:srgbClr val="3B3D3F"/>
                </a:solidFill>
                <a:effectLst/>
              </a:rPr>
              <a:t>Aterosklerozda inflamasyonun rol oynadığı kavramı, kardiyovasküler risk tahmini için inflamatuar </a:t>
            </a:r>
            <a:r>
              <a:rPr lang="tr-TR" sz="2000" b="0" i="0" dirty="0" err="1">
                <a:solidFill>
                  <a:srgbClr val="3B3D3F"/>
                </a:solidFill>
                <a:effectLst/>
              </a:rPr>
              <a:t>biyobelirteçlerin</a:t>
            </a:r>
            <a:r>
              <a:rPr lang="tr-TR" sz="2000" b="0" i="0" dirty="0">
                <a:solidFill>
                  <a:srgbClr val="3B3D3F"/>
                </a:solidFill>
                <a:effectLst/>
              </a:rPr>
              <a:t> keşfedilmesini ve benimsenmesini teşvik etmiştir.</a:t>
            </a:r>
          </a:p>
          <a:p>
            <a:pPr algn="l">
              <a:buFont typeface="Wingdings" panose="05000000000000000000" pitchFamily="2" charset="2"/>
              <a:buChar char="§"/>
            </a:pPr>
            <a:endParaRPr lang="tr-TR" sz="2000" b="0" i="0" dirty="0">
              <a:solidFill>
                <a:srgbClr val="3B3D3F"/>
              </a:solidFill>
              <a:effectLst/>
            </a:endParaRPr>
          </a:p>
          <a:p>
            <a:pPr algn="l">
              <a:buFont typeface="Wingdings" panose="05000000000000000000" pitchFamily="2" charset="2"/>
              <a:buChar char="§"/>
            </a:pPr>
            <a:r>
              <a:rPr lang="tr-TR" sz="2000" b="0" i="0" dirty="0">
                <a:solidFill>
                  <a:srgbClr val="3B3D3F"/>
                </a:solidFill>
                <a:effectLst/>
              </a:rPr>
              <a:t> </a:t>
            </a:r>
            <a:r>
              <a:rPr lang="tr-TR" sz="2000" b="0" i="0" dirty="0" err="1">
                <a:solidFill>
                  <a:srgbClr val="3B3D3F"/>
                </a:solidFill>
                <a:effectLst/>
              </a:rPr>
              <a:t>CRP'nin</a:t>
            </a:r>
            <a:r>
              <a:rPr lang="tr-TR" sz="2000" b="0" i="0" dirty="0">
                <a:solidFill>
                  <a:srgbClr val="3B3D3F"/>
                </a:solidFill>
                <a:effectLst/>
              </a:rPr>
              <a:t> en sağlam </a:t>
            </a:r>
            <a:r>
              <a:rPr lang="tr-TR" sz="2000" b="0" i="0" dirty="0" err="1">
                <a:solidFill>
                  <a:srgbClr val="3B3D3F"/>
                </a:solidFill>
                <a:effectLst/>
              </a:rPr>
              <a:t>biyobelirteçler</a:t>
            </a:r>
            <a:r>
              <a:rPr lang="tr-TR" sz="2000" b="0" i="0" dirty="0">
                <a:solidFill>
                  <a:srgbClr val="3B3D3F"/>
                </a:solidFill>
                <a:effectLst/>
              </a:rPr>
              <a:t> olduğu kanıtlanmıştır çünkü "günlük değişkenliği ihmal edilebilir düzeyde olan, gıda alımına bağlı olmayan, uzun bir yarı ömre ve dikkate değer bir dinamik aralığa sahip olan mükemmel bir analittir" . </a:t>
            </a:r>
          </a:p>
          <a:p>
            <a:endParaRPr lang="tr-TR" dirty="0"/>
          </a:p>
        </p:txBody>
      </p:sp>
    </p:spTree>
    <p:extLst>
      <p:ext uri="{BB962C8B-B14F-4D97-AF65-F5344CB8AC3E}">
        <p14:creationId xmlns:p14="http://schemas.microsoft.com/office/powerpoint/2010/main" val="2474871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
            <a:extLst>
              <a:ext uri="{FF2B5EF4-FFF2-40B4-BE49-F238E27FC236}">
                <a16:creationId xmlns:a16="http://schemas.microsoft.com/office/drawing/2014/main" id="{536713A8-13F6-4F73-866A-5327B50F85B1}"/>
              </a:ext>
            </a:extLst>
          </p:cNvPr>
          <p:cNvSpPr>
            <a:spLocks noGrp="1"/>
          </p:cNvSpPr>
          <p:nvPr>
            <p:ph type="title"/>
          </p:nvPr>
        </p:nvSpPr>
        <p:spPr>
          <a:xfrm>
            <a:off x="918100" y="918778"/>
            <a:ext cx="10515600" cy="1325563"/>
          </a:xfrm>
        </p:spPr>
        <p:txBody>
          <a:bodyPr>
            <a:normAutofit fontScale="90000"/>
          </a:bodyPr>
          <a:lstStyle/>
          <a:p>
            <a:r>
              <a:rPr lang="tr-TR" sz="4400" b="0" i="0" dirty="0">
                <a:effectLst/>
                <a:latin typeface="+mn-lt"/>
              </a:rPr>
              <a:t>Yüksek hassasiyetli </a:t>
            </a:r>
            <a:r>
              <a:rPr lang="tr-TR" sz="4400" b="0" i="0" dirty="0" err="1">
                <a:effectLst/>
                <a:latin typeface="+mn-lt"/>
              </a:rPr>
              <a:t>CRP</a:t>
            </a:r>
            <a:r>
              <a:rPr lang="tr-TR" sz="4400" b="0" i="0" dirty="0">
                <a:effectLst/>
                <a:latin typeface="+mn-lt"/>
              </a:rPr>
              <a:t> testleri ve </a:t>
            </a:r>
            <a:r>
              <a:rPr lang="tr-TR" sz="4400" b="0" i="0" dirty="0" err="1">
                <a:effectLst/>
                <a:latin typeface="+mn-lt"/>
              </a:rPr>
              <a:t>kardiyovasküler</a:t>
            </a:r>
            <a:r>
              <a:rPr lang="tr-TR" sz="4400" b="0" i="0" dirty="0">
                <a:effectLst/>
                <a:latin typeface="+mn-lt"/>
              </a:rPr>
              <a:t> risk</a:t>
            </a:r>
            <a:br>
              <a:rPr lang="tr-TR" b="0" i="0" dirty="0">
                <a:effectLst/>
                <a:latin typeface="var(--primary-face)"/>
              </a:rPr>
            </a:br>
            <a:endParaRPr lang="tr-TR" dirty="0"/>
          </a:p>
        </p:txBody>
      </p:sp>
      <p:sp>
        <p:nvSpPr>
          <p:cNvPr id="3" name="İçerik Yer Tutucusu 2">
            <a:extLst>
              <a:ext uri="{FF2B5EF4-FFF2-40B4-BE49-F238E27FC236}">
                <a16:creationId xmlns:a16="http://schemas.microsoft.com/office/drawing/2014/main" id="{618A1272-8F99-17E2-E383-7461FA4E1AE4}"/>
              </a:ext>
            </a:extLst>
          </p:cNvPr>
          <p:cNvSpPr>
            <a:spLocks noGrp="1"/>
          </p:cNvSpPr>
          <p:nvPr>
            <p:ph idx="1"/>
          </p:nvPr>
        </p:nvSpPr>
        <p:spPr>
          <a:xfrm>
            <a:off x="838200" y="2197855"/>
            <a:ext cx="10515600" cy="2462289"/>
          </a:xfrm>
        </p:spPr>
        <p:txBody>
          <a:bodyPr>
            <a:normAutofit/>
          </a:bodyPr>
          <a:lstStyle/>
          <a:p>
            <a:pPr algn="l">
              <a:buFont typeface="Wingdings" panose="05000000000000000000" pitchFamily="2" charset="2"/>
              <a:buChar char="§"/>
            </a:pPr>
            <a:r>
              <a:rPr lang="tr-TR" sz="2000" b="0" i="0" dirty="0">
                <a:solidFill>
                  <a:srgbClr val="3B3D3F"/>
                </a:solidFill>
                <a:effectLst/>
              </a:rPr>
              <a:t>Serumdaki çok düşük </a:t>
            </a:r>
            <a:r>
              <a:rPr lang="tr-TR" sz="2000" b="0" i="0" dirty="0" err="1">
                <a:solidFill>
                  <a:srgbClr val="3B3D3F"/>
                </a:solidFill>
                <a:effectLst/>
              </a:rPr>
              <a:t>CRP</a:t>
            </a:r>
            <a:r>
              <a:rPr lang="tr-TR" sz="2000" b="0" i="0" dirty="0">
                <a:solidFill>
                  <a:srgbClr val="3B3D3F"/>
                </a:solidFill>
                <a:effectLst/>
              </a:rPr>
              <a:t> seviyeleri tespit etmek için yeterlidir Bu nedenle analitik duyarlılığı daha yüksek olan testler (</a:t>
            </a:r>
            <a:r>
              <a:rPr lang="tr-TR" sz="2000" b="0" i="0" dirty="0" err="1">
                <a:solidFill>
                  <a:srgbClr val="3B3D3F"/>
                </a:solidFill>
                <a:effectLst/>
              </a:rPr>
              <a:t>hs-CRP</a:t>
            </a:r>
            <a:r>
              <a:rPr lang="tr-TR" sz="2000" b="0" i="0" dirty="0">
                <a:solidFill>
                  <a:srgbClr val="3B3D3F"/>
                </a:solidFill>
                <a:effectLst/>
              </a:rPr>
              <a:t>) geliştirilmiş ve klinik laboratuvarlarda benimsenmiştir.</a:t>
            </a:r>
          </a:p>
          <a:p>
            <a:pPr algn="l">
              <a:buFont typeface="Wingdings" panose="05000000000000000000" pitchFamily="2" charset="2"/>
              <a:buChar char="§"/>
            </a:pPr>
            <a:endParaRPr lang="tr-TR" sz="2000" b="0" i="0" dirty="0">
              <a:solidFill>
                <a:srgbClr val="3B3D3F"/>
              </a:solidFill>
              <a:effectLst/>
            </a:endParaRPr>
          </a:p>
          <a:p>
            <a:pPr algn="l">
              <a:buFont typeface="Wingdings" panose="05000000000000000000" pitchFamily="2" charset="2"/>
              <a:buChar char="§"/>
            </a:pPr>
            <a:r>
              <a:rPr lang="tr-TR" sz="2000" b="0" i="0" dirty="0">
                <a:solidFill>
                  <a:srgbClr val="3B3D3F"/>
                </a:solidFill>
                <a:effectLst/>
              </a:rPr>
              <a:t>Bu testler, 0,2 mg/L'de &lt;%15 analitik varyasyon katsayısı (CV) ile yaklaşık 0,00016 mg/</a:t>
            </a:r>
            <a:r>
              <a:rPr lang="tr-TR" sz="2000" b="0" i="0" dirty="0" err="1">
                <a:solidFill>
                  <a:srgbClr val="3B3D3F"/>
                </a:solidFill>
                <a:effectLst/>
              </a:rPr>
              <a:t>L'lik</a:t>
            </a:r>
            <a:r>
              <a:rPr lang="tr-TR" sz="2000" b="0" i="0" dirty="0">
                <a:solidFill>
                  <a:srgbClr val="3B3D3F"/>
                </a:solidFill>
                <a:effectLst/>
              </a:rPr>
              <a:t> bir analitik tespit limiti sağlar, böylece serum/plazma örneklerinde proteinin çok düşük seviyelerde bile doğru bir şekilde ölçülmesine olanak tanır.</a:t>
            </a:r>
          </a:p>
          <a:p>
            <a:pPr marL="0" indent="0">
              <a:buNone/>
            </a:pPr>
            <a:endParaRPr lang="tr-TR" dirty="0"/>
          </a:p>
        </p:txBody>
      </p:sp>
    </p:spTree>
    <p:extLst>
      <p:ext uri="{BB962C8B-B14F-4D97-AF65-F5344CB8AC3E}">
        <p14:creationId xmlns:p14="http://schemas.microsoft.com/office/powerpoint/2010/main" val="144625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CD79F8EF-4397-4C08-A656-9839ED07EA11}"/>
              </a:ext>
            </a:extLst>
          </p:cNvPr>
          <p:cNvPicPr>
            <a:picLocks noGrp="1" noChangeAspect="1"/>
          </p:cNvPicPr>
          <p:nvPr>
            <p:ph idx="1"/>
          </p:nvPr>
        </p:nvPicPr>
        <p:blipFill>
          <a:blip r:embed="rId2"/>
          <a:stretch>
            <a:fillRect/>
          </a:stretch>
        </p:blipFill>
        <p:spPr>
          <a:xfrm>
            <a:off x="2366803" y="1197213"/>
            <a:ext cx="7458394" cy="4463573"/>
          </a:xfrm>
        </p:spPr>
      </p:pic>
    </p:spTree>
    <p:extLst>
      <p:ext uri="{BB962C8B-B14F-4D97-AF65-F5344CB8AC3E}">
        <p14:creationId xmlns:p14="http://schemas.microsoft.com/office/powerpoint/2010/main" val="169771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4C7E9B-4569-450D-B474-99F4AF7B4F2A}"/>
              </a:ext>
            </a:extLst>
          </p:cNvPr>
          <p:cNvSpPr>
            <a:spLocks noGrp="1"/>
          </p:cNvSpPr>
          <p:nvPr>
            <p:ph type="title"/>
          </p:nvPr>
        </p:nvSpPr>
        <p:spPr>
          <a:xfrm>
            <a:off x="838200" y="960437"/>
            <a:ext cx="10515600" cy="1325563"/>
          </a:xfrm>
        </p:spPr>
        <p:txBody>
          <a:bodyPr>
            <a:normAutofit fontScale="90000"/>
          </a:bodyPr>
          <a:lstStyle/>
          <a:p>
            <a:r>
              <a:rPr lang="tr-TR" sz="4400" b="0" i="0" dirty="0" err="1">
                <a:effectLst/>
                <a:latin typeface="+mn-lt"/>
              </a:rPr>
              <a:t>CRP</a:t>
            </a:r>
            <a:r>
              <a:rPr lang="tr-TR" sz="4400" b="0" i="0" dirty="0">
                <a:effectLst/>
                <a:latin typeface="+mn-lt"/>
              </a:rPr>
              <a:t> neden klinik laboratuvarlarda en çok talep edilen testlerden biridir?</a:t>
            </a:r>
            <a:br>
              <a:rPr lang="tr-TR" b="0" i="0" dirty="0">
                <a:effectLst/>
                <a:latin typeface="var(--primary-face)"/>
              </a:rPr>
            </a:br>
            <a:endParaRPr lang="tr-TR" dirty="0"/>
          </a:p>
        </p:txBody>
      </p:sp>
      <p:sp>
        <p:nvSpPr>
          <p:cNvPr id="3" name="İçerik Yer Tutucusu 2">
            <a:extLst>
              <a:ext uri="{FF2B5EF4-FFF2-40B4-BE49-F238E27FC236}">
                <a16:creationId xmlns:a16="http://schemas.microsoft.com/office/drawing/2014/main" id="{1DC2149F-837D-4A98-9713-DB916BDA8430}"/>
              </a:ext>
            </a:extLst>
          </p:cNvPr>
          <p:cNvSpPr>
            <a:spLocks noGrp="1"/>
          </p:cNvSpPr>
          <p:nvPr>
            <p:ph idx="1"/>
          </p:nvPr>
        </p:nvSpPr>
        <p:spPr>
          <a:xfrm>
            <a:off x="926474" y="2072936"/>
            <a:ext cx="9720071" cy="4023360"/>
          </a:xfrm>
        </p:spPr>
        <p:txBody>
          <a:bodyPr>
            <a:normAutofit fontScale="92500"/>
          </a:bodyPr>
          <a:lstStyle/>
          <a:p>
            <a:pPr>
              <a:buFont typeface="Wingdings" panose="05000000000000000000" pitchFamily="2" charset="2"/>
              <a:buChar char="§"/>
            </a:pPr>
            <a:r>
              <a:rPr lang="tr-TR" sz="2200" b="0" i="0" dirty="0">
                <a:solidFill>
                  <a:srgbClr val="3B3D3F"/>
                </a:solidFill>
                <a:effectLst/>
              </a:rPr>
              <a:t>Bu testin “popülaritesini” açıklamanın iki ana nedeni vardır. Birincisi, </a:t>
            </a:r>
            <a:r>
              <a:rPr lang="tr-TR" sz="2200" b="0" i="0" dirty="0" err="1">
                <a:solidFill>
                  <a:srgbClr val="3B3D3F"/>
                </a:solidFill>
                <a:effectLst/>
              </a:rPr>
              <a:t>CRP'nin</a:t>
            </a:r>
            <a:r>
              <a:rPr lang="tr-TR" sz="2200" b="0" i="0" dirty="0">
                <a:solidFill>
                  <a:srgbClr val="3B3D3F"/>
                </a:solidFill>
                <a:effectLst/>
              </a:rPr>
              <a:t> </a:t>
            </a:r>
            <a:r>
              <a:rPr lang="tr-TR" sz="2200" b="0" i="0" dirty="0" err="1">
                <a:solidFill>
                  <a:srgbClr val="3B3D3F"/>
                </a:solidFill>
                <a:effectLst/>
              </a:rPr>
              <a:t>inflamatuar</a:t>
            </a:r>
            <a:r>
              <a:rPr lang="tr-TR" sz="2200" b="0" i="0" dirty="0">
                <a:solidFill>
                  <a:srgbClr val="3B3D3F"/>
                </a:solidFill>
                <a:effectLst/>
              </a:rPr>
              <a:t> hastalıklar, </a:t>
            </a:r>
            <a:r>
              <a:rPr lang="tr-TR" sz="2200" b="0" i="0" dirty="0" err="1">
                <a:solidFill>
                  <a:srgbClr val="3B3D3F"/>
                </a:solidFill>
                <a:effectLst/>
              </a:rPr>
              <a:t>sepsis</a:t>
            </a:r>
            <a:r>
              <a:rPr lang="tr-TR" sz="2200" b="0" i="0" dirty="0">
                <a:solidFill>
                  <a:srgbClr val="3B3D3F"/>
                </a:solidFill>
                <a:effectLst/>
              </a:rPr>
              <a:t>, </a:t>
            </a:r>
            <a:r>
              <a:rPr lang="tr-TR" sz="2200" b="0" i="0" dirty="0" err="1">
                <a:solidFill>
                  <a:srgbClr val="3B3D3F"/>
                </a:solidFill>
                <a:effectLst/>
              </a:rPr>
              <a:t>maligniteler</a:t>
            </a:r>
            <a:r>
              <a:rPr lang="tr-TR" sz="2200" b="0" i="0" dirty="0">
                <a:solidFill>
                  <a:srgbClr val="3B3D3F"/>
                </a:solidFill>
                <a:effectLst/>
              </a:rPr>
              <a:t> dahil olmak üzere yararlı bilgiler sağladığı geniş yelpazedeki klinik durumların yanı sıra </a:t>
            </a:r>
            <a:r>
              <a:rPr lang="tr-TR" sz="2200" b="0" i="0" dirty="0" err="1">
                <a:solidFill>
                  <a:srgbClr val="3B3D3F"/>
                </a:solidFill>
                <a:effectLst/>
              </a:rPr>
              <a:t>kardiyovasküler</a:t>
            </a:r>
            <a:r>
              <a:rPr lang="tr-TR" sz="2200" b="0" i="0" dirty="0">
                <a:solidFill>
                  <a:srgbClr val="3B3D3F"/>
                </a:solidFill>
                <a:effectLst/>
              </a:rPr>
              <a:t> olay riskini değerlendirmedeki rolüdür.</a:t>
            </a:r>
          </a:p>
          <a:p>
            <a:pPr>
              <a:buFont typeface="Wingdings" panose="05000000000000000000" pitchFamily="2" charset="2"/>
              <a:buChar char="§"/>
            </a:pPr>
            <a:endParaRPr lang="tr-TR" sz="2200" b="0" i="0" dirty="0">
              <a:solidFill>
                <a:srgbClr val="3B3D3F"/>
              </a:solidFill>
              <a:effectLst/>
            </a:endParaRPr>
          </a:p>
          <a:p>
            <a:pPr>
              <a:buFont typeface="Wingdings" panose="05000000000000000000" pitchFamily="2" charset="2"/>
              <a:buChar char="§"/>
            </a:pPr>
            <a:r>
              <a:rPr lang="tr-TR" sz="2200" b="0" i="0" dirty="0">
                <a:solidFill>
                  <a:srgbClr val="3B3D3F"/>
                </a:solidFill>
                <a:effectLst/>
              </a:rPr>
              <a:t> İkincisi, taze, depolanmış veya dondurulmuş numunelerde benzer sonuçlar sağlayan bu "sağlam </a:t>
            </a:r>
            <a:r>
              <a:rPr lang="tr-TR" sz="2200" b="0" i="0" dirty="0" err="1">
                <a:solidFill>
                  <a:srgbClr val="3B3D3F"/>
                </a:solidFill>
                <a:effectLst/>
              </a:rPr>
              <a:t>biyobelirtecin</a:t>
            </a:r>
            <a:r>
              <a:rPr lang="tr-TR" sz="2200" b="0" i="0" dirty="0">
                <a:solidFill>
                  <a:srgbClr val="3B3D3F"/>
                </a:solidFill>
                <a:effectLst/>
              </a:rPr>
              <a:t>" analitik avantajları, gıda alımına bağlı değildir, ihmal edilebilir günlük ve mevsimsel değişkenlik sunar ve kesin bir yarılanma ömrü sunar.</a:t>
            </a:r>
          </a:p>
          <a:p>
            <a:pPr>
              <a:buFont typeface="Wingdings" panose="05000000000000000000" pitchFamily="2" charset="2"/>
              <a:buChar char="§"/>
            </a:pPr>
            <a:endParaRPr lang="tr-TR" sz="2200" b="0" i="0" dirty="0">
              <a:solidFill>
                <a:srgbClr val="3B3D3F"/>
              </a:solidFill>
              <a:effectLst/>
            </a:endParaRPr>
          </a:p>
          <a:p>
            <a:pPr>
              <a:buFont typeface="Wingdings" panose="05000000000000000000" pitchFamily="2" charset="2"/>
              <a:buChar char="§"/>
            </a:pPr>
            <a:r>
              <a:rPr lang="tr-TR" sz="2200" b="0" i="0" dirty="0">
                <a:solidFill>
                  <a:srgbClr val="3B3D3F"/>
                </a:solidFill>
                <a:effectLst/>
              </a:rPr>
              <a:t> Ek olarak, biyolojik numunelerdeki </a:t>
            </a:r>
            <a:r>
              <a:rPr lang="tr-TR" sz="2200" b="0" i="0" dirty="0" err="1">
                <a:solidFill>
                  <a:srgbClr val="3B3D3F"/>
                </a:solidFill>
                <a:effectLst/>
              </a:rPr>
              <a:t>CRP</a:t>
            </a:r>
            <a:r>
              <a:rPr lang="tr-TR" sz="2200" b="0" i="0" dirty="0">
                <a:solidFill>
                  <a:srgbClr val="3B3D3F"/>
                </a:solidFill>
                <a:effectLst/>
              </a:rPr>
              <a:t> konsantrasyonları, potansiyel olarak yüksek, orta ve düşük gelirli ülkelerdeki tüm klinik laboratuvarların kolayca erişebileceği otomatik ve pahalı olmayan yöntemlerle ölçülür. </a:t>
            </a:r>
          </a:p>
          <a:p>
            <a:endParaRPr lang="tr-TR" dirty="0"/>
          </a:p>
        </p:txBody>
      </p:sp>
    </p:spTree>
    <p:extLst>
      <p:ext uri="{BB962C8B-B14F-4D97-AF65-F5344CB8AC3E}">
        <p14:creationId xmlns:p14="http://schemas.microsoft.com/office/powerpoint/2010/main" val="3881656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10BB2329-A10F-4BB8-8551-6A0AE3150FD3}"/>
              </a:ext>
            </a:extLst>
          </p:cNvPr>
          <p:cNvPicPr>
            <a:picLocks noGrp="1" noChangeAspect="1"/>
          </p:cNvPicPr>
          <p:nvPr>
            <p:ph idx="1"/>
          </p:nvPr>
        </p:nvPicPr>
        <p:blipFill>
          <a:blip r:embed="rId2"/>
          <a:stretch>
            <a:fillRect/>
          </a:stretch>
        </p:blipFill>
        <p:spPr>
          <a:xfrm>
            <a:off x="1424272" y="1253331"/>
            <a:ext cx="9343455" cy="4351338"/>
          </a:xfrm>
        </p:spPr>
      </p:pic>
    </p:spTree>
    <p:extLst>
      <p:ext uri="{BB962C8B-B14F-4D97-AF65-F5344CB8AC3E}">
        <p14:creationId xmlns:p14="http://schemas.microsoft.com/office/powerpoint/2010/main" val="701892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0D1620-90A9-412D-B52A-6ADC8D6B5ACE}"/>
              </a:ext>
            </a:extLst>
          </p:cNvPr>
          <p:cNvSpPr>
            <a:spLocks noGrp="1"/>
          </p:cNvSpPr>
          <p:nvPr>
            <p:ph type="title"/>
          </p:nvPr>
        </p:nvSpPr>
        <p:spPr>
          <a:xfrm>
            <a:off x="838200" y="1066462"/>
            <a:ext cx="10515600" cy="1078760"/>
          </a:xfrm>
        </p:spPr>
        <p:txBody>
          <a:bodyPr>
            <a:normAutofit fontScale="90000"/>
          </a:bodyPr>
          <a:lstStyle/>
          <a:p>
            <a:r>
              <a:rPr lang="tr-TR" sz="4400" b="0" i="0" dirty="0">
                <a:effectLst/>
                <a:latin typeface="+mn-lt"/>
              </a:rPr>
              <a:t>Minimum tekrar test aralığı ve </a:t>
            </a:r>
            <a:r>
              <a:rPr lang="tr-TR" sz="4400" b="0" i="0" dirty="0" err="1">
                <a:effectLst/>
                <a:latin typeface="+mn-lt"/>
              </a:rPr>
              <a:t>CRP</a:t>
            </a:r>
            <a:r>
              <a:rPr lang="tr-TR" sz="4400" b="0" i="0" dirty="0">
                <a:effectLst/>
                <a:latin typeface="+mn-lt"/>
              </a:rPr>
              <a:t> hızı</a:t>
            </a:r>
            <a:br>
              <a:rPr lang="tr-TR" b="0" i="0" dirty="0">
                <a:effectLst/>
                <a:latin typeface="var(--primary-face)"/>
              </a:rPr>
            </a:br>
            <a:endParaRPr lang="tr-TR" dirty="0"/>
          </a:p>
        </p:txBody>
      </p:sp>
      <p:sp>
        <p:nvSpPr>
          <p:cNvPr id="3" name="İçerik Yer Tutucusu 2">
            <a:extLst>
              <a:ext uri="{FF2B5EF4-FFF2-40B4-BE49-F238E27FC236}">
                <a16:creationId xmlns:a16="http://schemas.microsoft.com/office/drawing/2014/main" id="{E0BC199F-452A-47F9-8604-D72E736C914F}"/>
              </a:ext>
            </a:extLst>
          </p:cNvPr>
          <p:cNvSpPr>
            <a:spLocks noGrp="1"/>
          </p:cNvSpPr>
          <p:nvPr>
            <p:ph idx="1"/>
          </p:nvPr>
        </p:nvSpPr>
        <p:spPr>
          <a:xfrm>
            <a:off x="838200" y="2003178"/>
            <a:ext cx="10515600" cy="4351338"/>
          </a:xfrm>
        </p:spPr>
        <p:txBody>
          <a:bodyPr>
            <a:normAutofit fontScale="92500" lnSpcReduction="20000"/>
          </a:bodyPr>
          <a:lstStyle/>
          <a:p>
            <a:pPr>
              <a:buFont typeface="Wingdings" panose="05000000000000000000" pitchFamily="2" charset="2"/>
              <a:buChar char="§"/>
            </a:pPr>
            <a:r>
              <a:rPr lang="tr-TR" sz="2200" b="0" i="0" dirty="0">
                <a:solidFill>
                  <a:srgbClr val="3B3D3F"/>
                </a:solidFill>
                <a:effectLst/>
              </a:rPr>
              <a:t>Minimum yeniden test aralığı (MRI), aşırı kullanılan testlerin tanımlanması ve azaltılması için popüler bir talep yönetimi çözümüdür.</a:t>
            </a:r>
          </a:p>
          <a:p>
            <a:pPr>
              <a:buFont typeface="Wingdings" panose="05000000000000000000" pitchFamily="2" charset="2"/>
              <a:buChar char="§"/>
            </a:pPr>
            <a:endParaRPr lang="tr-TR" sz="2200" b="0" i="0" dirty="0">
              <a:solidFill>
                <a:srgbClr val="3B3D3F"/>
              </a:solidFill>
              <a:effectLst/>
            </a:endParaRPr>
          </a:p>
          <a:p>
            <a:pPr>
              <a:buFont typeface="Wingdings" panose="05000000000000000000" pitchFamily="2" charset="2"/>
              <a:buChar char="§"/>
            </a:pPr>
            <a:r>
              <a:rPr lang="tr-TR" sz="2200" b="0" i="0" dirty="0">
                <a:solidFill>
                  <a:srgbClr val="3B3D3F"/>
                </a:solidFill>
                <a:effectLst/>
              </a:rPr>
              <a:t> Kılavuzlar, </a:t>
            </a:r>
            <a:r>
              <a:rPr lang="tr-TR" sz="2200" b="0" i="0" dirty="0" err="1">
                <a:solidFill>
                  <a:srgbClr val="3B3D3F"/>
                </a:solidFill>
                <a:effectLst/>
              </a:rPr>
              <a:t>yenidoğanlarda</a:t>
            </a:r>
            <a:r>
              <a:rPr lang="tr-TR" sz="2200" b="0" i="0" dirty="0">
                <a:solidFill>
                  <a:srgbClr val="3B3D3F"/>
                </a:solidFill>
                <a:effectLst/>
              </a:rPr>
              <a:t> istek alındığında </a:t>
            </a:r>
            <a:r>
              <a:rPr lang="tr-TR" sz="2200" b="0" i="0" dirty="0" err="1">
                <a:solidFill>
                  <a:srgbClr val="3B3D3F"/>
                </a:solidFill>
                <a:effectLst/>
              </a:rPr>
              <a:t>CRP'nin</a:t>
            </a:r>
            <a:r>
              <a:rPr lang="tr-TR" sz="2200" b="0" i="0" dirty="0">
                <a:solidFill>
                  <a:srgbClr val="3B3D3F"/>
                </a:solidFill>
                <a:effectLst/>
              </a:rPr>
              <a:t> 24 saat içinde tekrarlanmaması gerektiğini önermektedir ve bu nedenle, özellikle otomatik </a:t>
            </a:r>
            <a:r>
              <a:rPr lang="tr-TR" sz="2200" b="0" i="0" dirty="0" err="1">
                <a:solidFill>
                  <a:srgbClr val="3B3D3F"/>
                </a:solidFill>
                <a:effectLst/>
              </a:rPr>
              <a:t>BT</a:t>
            </a:r>
            <a:r>
              <a:rPr lang="tr-TR" sz="2200" b="0" i="0" dirty="0">
                <a:solidFill>
                  <a:srgbClr val="3B3D3F"/>
                </a:solidFill>
                <a:effectLst/>
              </a:rPr>
              <a:t> tabanlı sistemler kullanılarak başlatıldığında, </a:t>
            </a:r>
            <a:r>
              <a:rPr lang="tr-TR" sz="2200" b="0" i="0" dirty="0" err="1">
                <a:solidFill>
                  <a:srgbClr val="3B3D3F"/>
                </a:solidFill>
                <a:effectLst/>
              </a:rPr>
              <a:t>CRP'nin</a:t>
            </a:r>
            <a:r>
              <a:rPr lang="tr-TR" sz="2200" b="0" i="0" dirty="0">
                <a:solidFill>
                  <a:srgbClr val="3B3D3F"/>
                </a:solidFill>
                <a:effectLst/>
              </a:rPr>
              <a:t> 48 saatten önce tekrarlanmasını önleyen bir kuralın getirilmesinin, gereksiz durumları önemli ölçüde azalttığı bulunmuştur.</a:t>
            </a:r>
          </a:p>
          <a:p>
            <a:pPr>
              <a:buFont typeface="Wingdings" panose="05000000000000000000" pitchFamily="2" charset="2"/>
              <a:buChar char="§"/>
            </a:pPr>
            <a:endParaRPr lang="tr-TR" sz="2200" b="0" i="0" dirty="0">
              <a:solidFill>
                <a:srgbClr val="3B3D3F"/>
              </a:solidFill>
              <a:effectLst/>
            </a:endParaRPr>
          </a:p>
          <a:p>
            <a:pPr>
              <a:buFont typeface="Wingdings" panose="05000000000000000000" pitchFamily="2" charset="2"/>
              <a:buChar char="§"/>
            </a:pPr>
            <a:r>
              <a:rPr lang="tr-TR" sz="2200" b="0" i="0" dirty="0">
                <a:solidFill>
                  <a:srgbClr val="3B3D3F"/>
                </a:solidFill>
                <a:effectLst/>
              </a:rPr>
              <a:t> </a:t>
            </a:r>
            <a:r>
              <a:rPr lang="tr-TR" sz="2200" b="0" i="0" dirty="0" err="1">
                <a:solidFill>
                  <a:srgbClr val="3B3D3F"/>
                </a:solidFill>
                <a:effectLst/>
              </a:rPr>
              <a:t>CRP</a:t>
            </a:r>
            <a:r>
              <a:rPr lang="tr-TR" sz="2200" b="0" i="0" dirty="0">
                <a:solidFill>
                  <a:srgbClr val="3B3D3F"/>
                </a:solidFill>
                <a:effectLst/>
              </a:rPr>
              <a:t> testini tekrarlayın, bu da maliyet tasarrufu, bakım kalitesinden ve hasta güvenliğinden ödün vermeden laboratuvar kaynaklarının daha verimli kullanılmasıyla sonuçlanır</a:t>
            </a:r>
          </a:p>
          <a:p>
            <a:pPr>
              <a:buFont typeface="Wingdings" panose="05000000000000000000" pitchFamily="2" charset="2"/>
              <a:buChar char="§"/>
            </a:pPr>
            <a:endParaRPr lang="tr-TR" sz="2200" b="0" i="0" dirty="0">
              <a:solidFill>
                <a:srgbClr val="3B3D3F"/>
              </a:solidFill>
              <a:effectLst/>
            </a:endParaRPr>
          </a:p>
          <a:p>
            <a:pPr>
              <a:buFont typeface="Wingdings" panose="05000000000000000000" pitchFamily="2" charset="2"/>
              <a:buChar char="§"/>
            </a:pPr>
            <a:r>
              <a:rPr lang="tr-TR" sz="2200" b="0" i="0" dirty="0">
                <a:solidFill>
                  <a:srgbClr val="3B3D3F"/>
                </a:solidFill>
                <a:effectLst/>
              </a:rPr>
              <a:t>Proteinin seri ölçümlerine dayanan </a:t>
            </a:r>
            <a:r>
              <a:rPr lang="tr-TR" sz="2200" b="0" i="0" dirty="0" err="1">
                <a:solidFill>
                  <a:srgbClr val="3B3D3F"/>
                </a:solidFill>
                <a:effectLst/>
              </a:rPr>
              <a:t>CRP</a:t>
            </a:r>
            <a:r>
              <a:rPr lang="tr-TR" sz="2200" b="0" i="0" dirty="0">
                <a:solidFill>
                  <a:srgbClr val="3B3D3F"/>
                </a:solidFill>
                <a:effectLst/>
              </a:rPr>
              <a:t> dinamiği kavramının, çeşitli durumlarda klinik değerini iyileştirdiği bulunmuş ve "</a:t>
            </a:r>
            <a:r>
              <a:rPr lang="tr-TR" sz="2200" b="0" i="0" dirty="0" err="1">
                <a:solidFill>
                  <a:srgbClr val="3B3D3F"/>
                </a:solidFill>
                <a:effectLst/>
              </a:rPr>
              <a:t>CRP</a:t>
            </a:r>
            <a:r>
              <a:rPr lang="tr-TR" sz="2200" b="0" i="0" dirty="0">
                <a:solidFill>
                  <a:srgbClr val="3B3D3F"/>
                </a:solidFill>
                <a:effectLst/>
              </a:rPr>
              <a:t> hızı" (</a:t>
            </a:r>
            <a:r>
              <a:rPr lang="tr-TR" sz="2200" b="0" i="0" dirty="0" err="1">
                <a:solidFill>
                  <a:srgbClr val="3B3D3F"/>
                </a:solidFill>
                <a:effectLst/>
              </a:rPr>
              <a:t>CRPv</a:t>
            </a:r>
            <a:r>
              <a:rPr lang="tr-TR" sz="2200" b="0" i="0" dirty="0">
                <a:solidFill>
                  <a:srgbClr val="3B3D3F"/>
                </a:solidFill>
                <a:effectLst/>
              </a:rPr>
              <a:t>) olarak adlandırılmıştır.</a:t>
            </a:r>
          </a:p>
          <a:p>
            <a:endParaRPr lang="tr-TR" dirty="0"/>
          </a:p>
        </p:txBody>
      </p:sp>
    </p:spTree>
    <p:extLst>
      <p:ext uri="{BB962C8B-B14F-4D97-AF65-F5344CB8AC3E}">
        <p14:creationId xmlns:p14="http://schemas.microsoft.com/office/powerpoint/2010/main" val="92816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7FCF7AC-4AA4-4663-AAE2-6DA2C2745D25}"/>
              </a:ext>
            </a:extLst>
          </p:cNvPr>
          <p:cNvSpPr/>
          <p:nvPr/>
        </p:nvSpPr>
        <p:spPr>
          <a:xfrm>
            <a:off x="7874493" y="5033639"/>
            <a:ext cx="1438183" cy="1296139"/>
          </a:xfrm>
          <a:prstGeom prst="rect">
            <a:avLst/>
          </a:prstGeom>
          <a:ln>
            <a:solidFill>
              <a:schemeClr val="bg1"/>
            </a:solidFill>
          </a:ln>
        </p:spPr>
        <p:style>
          <a:lnRef idx="2">
            <a:schemeClr val="dk1"/>
          </a:lnRef>
          <a:fillRef idx="1001">
            <a:schemeClr val="lt1"/>
          </a:fillRef>
          <a:effectRef idx="0">
            <a:schemeClr val="dk1"/>
          </a:effectRef>
          <a:fontRef idx="minor">
            <a:schemeClr val="dk1"/>
          </a:fontRef>
        </p:style>
        <p:txBody>
          <a:bodyPr rtlCol="0" anchor="ctr"/>
          <a:lstStyle/>
          <a:p>
            <a:pPr algn="ctr"/>
            <a:endParaRPr lang="tr-TR">
              <a:ln>
                <a:solidFill>
                  <a:schemeClr val="bg1"/>
                </a:solidFill>
              </a:ln>
              <a:solidFill>
                <a:schemeClr val="bg1"/>
              </a:solidFill>
            </a:endParaRPr>
          </a:p>
        </p:txBody>
      </p:sp>
      <p:sp>
        <p:nvSpPr>
          <p:cNvPr id="8" name="Başlık 1">
            <a:extLst>
              <a:ext uri="{FF2B5EF4-FFF2-40B4-BE49-F238E27FC236}">
                <a16:creationId xmlns:a16="http://schemas.microsoft.com/office/drawing/2014/main" id="{7B99A6C7-5B0C-432B-A13A-BD91559799FA}"/>
              </a:ext>
            </a:extLst>
          </p:cNvPr>
          <p:cNvSpPr txBox="1">
            <a:spLocks/>
          </p:cNvSpPr>
          <p:nvPr/>
        </p:nvSpPr>
        <p:spPr>
          <a:xfrm>
            <a:off x="1524000" y="1824361"/>
            <a:ext cx="9144000" cy="238760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tr-TR" b="1" dirty="0">
                <a:solidFill>
                  <a:srgbClr val="212121"/>
                </a:solidFill>
                <a:latin typeface="+mn-lt"/>
                <a:cs typeface="Lucida Sans Unicode" panose="020B0602030504020204" pitchFamily="34" charset="0"/>
              </a:rPr>
              <a:t>C-reaktif protein neden klinik laboratuvarlarda en çok talep edilen testlerden biridir?</a:t>
            </a:r>
            <a:br>
              <a:rPr lang="tr-TR" b="1" dirty="0">
                <a:solidFill>
                  <a:srgbClr val="212121"/>
                </a:solidFill>
                <a:latin typeface="Merriweather" panose="00000500000000000000" pitchFamily="2" charset="-94"/>
              </a:rPr>
            </a:br>
            <a:endParaRPr lang="tr-TR" dirty="0"/>
          </a:p>
        </p:txBody>
      </p:sp>
    </p:spTree>
    <p:extLst>
      <p:ext uri="{BB962C8B-B14F-4D97-AF65-F5344CB8AC3E}">
        <p14:creationId xmlns:p14="http://schemas.microsoft.com/office/powerpoint/2010/main" val="198387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a:extLst>
              <a:ext uri="{FF2B5EF4-FFF2-40B4-BE49-F238E27FC236}">
                <a16:creationId xmlns:a16="http://schemas.microsoft.com/office/drawing/2014/main" id="{04E6D702-441A-4E60-97A2-F08947922430}"/>
              </a:ext>
            </a:extLst>
          </p:cNvPr>
          <p:cNvSpPr>
            <a:spLocks noGrp="1"/>
          </p:cNvSpPr>
          <p:nvPr>
            <p:ph type="title"/>
          </p:nvPr>
        </p:nvSpPr>
        <p:spPr>
          <a:xfrm>
            <a:off x="838200" y="1066462"/>
            <a:ext cx="10515600" cy="1078760"/>
          </a:xfrm>
        </p:spPr>
        <p:txBody>
          <a:bodyPr>
            <a:normAutofit fontScale="90000"/>
          </a:bodyPr>
          <a:lstStyle/>
          <a:p>
            <a:r>
              <a:rPr lang="tr-TR" sz="4400" b="0" i="0" dirty="0">
                <a:effectLst/>
                <a:latin typeface="+mn-lt"/>
              </a:rPr>
              <a:t>Minimum tekrar test aralığı ve </a:t>
            </a:r>
            <a:r>
              <a:rPr lang="tr-TR" sz="4400" b="0" i="0" dirty="0" err="1">
                <a:effectLst/>
                <a:latin typeface="+mn-lt"/>
              </a:rPr>
              <a:t>CRP</a:t>
            </a:r>
            <a:r>
              <a:rPr lang="tr-TR" sz="4400" b="0" i="0" dirty="0">
                <a:effectLst/>
                <a:latin typeface="+mn-lt"/>
              </a:rPr>
              <a:t> hızı</a:t>
            </a:r>
            <a:br>
              <a:rPr lang="tr-TR" b="0" i="0" dirty="0">
                <a:effectLst/>
                <a:latin typeface="var(--primary-face)"/>
              </a:rPr>
            </a:br>
            <a:endParaRPr lang="tr-TR" dirty="0"/>
          </a:p>
        </p:txBody>
      </p:sp>
      <p:sp>
        <p:nvSpPr>
          <p:cNvPr id="3" name="İçerik Yer Tutucusu 2">
            <a:extLst>
              <a:ext uri="{FF2B5EF4-FFF2-40B4-BE49-F238E27FC236}">
                <a16:creationId xmlns:a16="http://schemas.microsoft.com/office/drawing/2014/main" id="{D20BD451-CB68-CAE5-955D-64A9568513F9}"/>
              </a:ext>
            </a:extLst>
          </p:cNvPr>
          <p:cNvSpPr>
            <a:spLocks noGrp="1"/>
          </p:cNvSpPr>
          <p:nvPr>
            <p:ph idx="1"/>
          </p:nvPr>
        </p:nvSpPr>
        <p:spPr>
          <a:xfrm>
            <a:off x="838200" y="1984158"/>
            <a:ext cx="10019190" cy="4023360"/>
          </a:xfrm>
        </p:spPr>
        <p:txBody>
          <a:bodyPr>
            <a:normAutofit/>
          </a:bodyPr>
          <a:lstStyle/>
          <a:p>
            <a:pPr algn="l">
              <a:buFont typeface="Wingdings" panose="05000000000000000000" pitchFamily="2" charset="2"/>
              <a:buChar char="§"/>
            </a:pPr>
            <a:r>
              <a:rPr lang="tr-TR" b="0" i="0" dirty="0">
                <a:solidFill>
                  <a:srgbClr val="3B3D3F"/>
                </a:solidFill>
                <a:effectLst/>
              </a:rPr>
              <a:t> Tahmini CRP hızı, "ilk CRP ölçümünün seviyesinin, hastanın ilk rapor ettiği semptomdan ölçülen </a:t>
            </a:r>
            <a:r>
              <a:rPr lang="tr-TR" b="0" i="0" dirty="0" err="1">
                <a:solidFill>
                  <a:srgbClr val="3B3D3F"/>
                </a:solidFill>
                <a:effectLst/>
              </a:rPr>
              <a:t>CRP'ye</a:t>
            </a:r>
            <a:r>
              <a:rPr lang="tr-TR" b="0" i="0" dirty="0">
                <a:solidFill>
                  <a:srgbClr val="3B3D3F"/>
                </a:solidFill>
                <a:effectLst/>
              </a:rPr>
              <a:t> kadar geçen süreye bölünmesiyle elde edilen değerin mg/L/saat cinsinden CRP ölçümünün hızı olarak ifade edilmesi" olarak tanımlanır. </a:t>
            </a:r>
          </a:p>
          <a:p>
            <a:pPr algn="l">
              <a:buFont typeface="Wingdings" panose="05000000000000000000" pitchFamily="2" charset="2"/>
              <a:buChar char="§"/>
            </a:pPr>
            <a:r>
              <a:rPr lang="tr-TR" b="0" i="0" dirty="0">
                <a:solidFill>
                  <a:srgbClr val="3B3D3F"/>
                </a:solidFill>
                <a:effectLst/>
              </a:rPr>
              <a:t>Pratik açıdan bakıldığında, başvurudan itibaren ilk iki CRP ölçümünün dinamiklerinin iki seri test arasındaki süreye (saat olarak) bölünmesiyle elde edilir. Bu konseptin ardındaki fikir, özellikle başvuru sırasında CRP düzeyi düşük olan hastalarda tek bir ölçümün klinisyenleri yanıltarak bakteriyel enfeksiyonun yanlış bir şekilde dışlanmasına yol açabileceğidir.</a:t>
            </a:r>
          </a:p>
          <a:p>
            <a:pPr algn="l">
              <a:buFont typeface="Wingdings" panose="05000000000000000000" pitchFamily="2" charset="2"/>
              <a:buChar char="§"/>
            </a:pPr>
            <a:r>
              <a:rPr lang="tr-TR" b="0" i="0" dirty="0">
                <a:solidFill>
                  <a:srgbClr val="3B3D3F"/>
                </a:solidFill>
                <a:effectLst/>
              </a:rPr>
              <a:t> Proteinin kinetiği ve dinamiği bilgisi bu nedenle analiz öncesi aşamada test talebinin uygunluğunu ve analiz sonrası aşamada bu ölçümleri kullanarak teşhis değerini geliştirebilir ve böylece aynı madalyonun iki yüzünü vurgulayabilir.</a:t>
            </a:r>
          </a:p>
          <a:p>
            <a:endParaRPr lang="tr-TR" dirty="0"/>
          </a:p>
        </p:txBody>
      </p:sp>
    </p:spTree>
    <p:extLst>
      <p:ext uri="{BB962C8B-B14F-4D97-AF65-F5344CB8AC3E}">
        <p14:creationId xmlns:p14="http://schemas.microsoft.com/office/powerpoint/2010/main" val="4083734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C3C693-D81C-4218-BCFD-11B34E0F15F1}"/>
              </a:ext>
            </a:extLst>
          </p:cNvPr>
          <p:cNvSpPr>
            <a:spLocks noGrp="1"/>
          </p:cNvSpPr>
          <p:nvPr>
            <p:ph type="title"/>
          </p:nvPr>
        </p:nvSpPr>
        <p:spPr>
          <a:xfrm>
            <a:off x="824632" y="878179"/>
            <a:ext cx="9720072" cy="1499616"/>
          </a:xfrm>
        </p:spPr>
        <p:txBody>
          <a:bodyPr>
            <a:normAutofit/>
          </a:bodyPr>
          <a:lstStyle/>
          <a:p>
            <a:r>
              <a:rPr lang="tr-TR" b="0" i="0" dirty="0">
                <a:effectLst/>
                <a:latin typeface="var(--primary-face)"/>
              </a:rPr>
              <a:t>Sonuçlar</a:t>
            </a:r>
            <a:br>
              <a:rPr lang="tr-TR" b="0" i="0" dirty="0">
                <a:effectLst/>
                <a:latin typeface="var(--primary-face)"/>
              </a:rPr>
            </a:br>
            <a:endParaRPr lang="tr-TR" dirty="0"/>
          </a:p>
        </p:txBody>
      </p:sp>
      <p:sp>
        <p:nvSpPr>
          <p:cNvPr id="3" name="İçerik Yer Tutucusu 2">
            <a:extLst>
              <a:ext uri="{FF2B5EF4-FFF2-40B4-BE49-F238E27FC236}">
                <a16:creationId xmlns:a16="http://schemas.microsoft.com/office/drawing/2014/main" id="{1F0E09D8-3D97-4CF5-8401-899D817E00B1}"/>
              </a:ext>
            </a:extLst>
          </p:cNvPr>
          <p:cNvSpPr>
            <a:spLocks noGrp="1"/>
          </p:cNvSpPr>
          <p:nvPr>
            <p:ph idx="1"/>
          </p:nvPr>
        </p:nvSpPr>
        <p:spPr>
          <a:xfrm>
            <a:off x="824632" y="2049322"/>
            <a:ext cx="10329672" cy="2203083"/>
          </a:xfrm>
        </p:spPr>
        <p:txBody>
          <a:bodyPr>
            <a:normAutofit lnSpcReduction="10000"/>
          </a:bodyPr>
          <a:lstStyle/>
          <a:p>
            <a:pPr algn="l">
              <a:buFont typeface="Wingdings" panose="05000000000000000000" pitchFamily="2" charset="2"/>
              <a:buChar char="§"/>
            </a:pPr>
            <a:r>
              <a:rPr lang="tr-TR" sz="2000" b="0" i="0" dirty="0">
                <a:solidFill>
                  <a:srgbClr val="3B3D3F"/>
                </a:solidFill>
                <a:effectLst/>
              </a:rPr>
              <a:t>CRP, inflamasyon ve doku hasarının son derece hassas bir sistemik belirteci olarak klinik laboratuvarlarda tanımlanan ve benimsenen ilk akut faz proteiniydi.</a:t>
            </a:r>
          </a:p>
          <a:p>
            <a:pPr algn="l">
              <a:buFont typeface="Wingdings" panose="05000000000000000000" pitchFamily="2" charset="2"/>
              <a:buChar char="§"/>
            </a:pPr>
            <a:endParaRPr lang="tr-TR" sz="2000" b="0" i="0" dirty="0">
              <a:solidFill>
                <a:srgbClr val="3B3D3F"/>
              </a:solidFill>
              <a:effectLst/>
            </a:endParaRPr>
          </a:p>
          <a:p>
            <a:pPr algn="l">
              <a:buFont typeface="Wingdings" panose="05000000000000000000" pitchFamily="2" charset="2"/>
              <a:buChar char="§"/>
            </a:pPr>
            <a:r>
              <a:rPr lang="tr-TR" sz="2000" b="0" i="0" dirty="0">
                <a:solidFill>
                  <a:srgbClr val="3B3D3F"/>
                </a:solidFill>
                <a:effectLst/>
              </a:rPr>
              <a:t> Zaman içinde, analitik yöntemlerdeki (niteliksel analizlerden yüksek hassasiyetli analizlere kadar), otomasyon ve sonuçların kısa sürede elde edilebilirliğindeki etkileyici ilerlemeler, yalnızca sistemik </a:t>
            </a:r>
            <a:r>
              <a:rPr lang="tr-TR" sz="2000" b="0" i="0" dirty="0" err="1">
                <a:solidFill>
                  <a:srgbClr val="3B3D3F"/>
                </a:solidFill>
                <a:effectLst/>
              </a:rPr>
              <a:t>inflamatuar</a:t>
            </a:r>
            <a:r>
              <a:rPr lang="tr-TR" sz="2000" b="0" i="0" dirty="0">
                <a:solidFill>
                  <a:srgbClr val="3B3D3F"/>
                </a:solidFill>
                <a:effectLst/>
              </a:rPr>
              <a:t> hastalıkların doğru yönetimine yönelik talebin artmasına değil, aynı zamanda </a:t>
            </a:r>
            <a:r>
              <a:rPr lang="tr-TR" sz="2000" b="0" i="0" dirty="0" err="1">
                <a:solidFill>
                  <a:srgbClr val="3B3D3F"/>
                </a:solidFill>
                <a:effectLst/>
              </a:rPr>
              <a:t>subklinik</a:t>
            </a:r>
            <a:r>
              <a:rPr lang="tr-TR" sz="2000" b="0" i="0" dirty="0">
                <a:solidFill>
                  <a:srgbClr val="3B3D3F"/>
                </a:solidFill>
                <a:effectLst/>
              </a:rPr>
              <a:t> </a:t>
            </a:r>
            <a:r>
              <a:rPr lang="tr-TR" sz="2000" b="0" i="0" dirty="0" err="1">
                <a:solidFill>
                  <a:srgbClr val="3B3D3F"/>
                </a:solidFill>
                <a:effectLst/>
              </a:rPr>
              <a:t>inflamatuar</a:t>
            </a:r>
            <a:r>
              <a:rPr lang="tr-TR" sz="2000" b="0" i="0" dirty="0">
                <a:solidFill>
                  <a:srgbClr val="3B3D3F"/>
                </a:solidFill>
                <a:effectLst/>
              </a:rPr>
              <a:t> süreçlere de talebin artmasına neden oldu.</a:t>
            </a:r>
          </a:p>
          <a:p>
            <a:endParaRPr lang="tr-TR" dirty="0"/>
          </a:p>
        </p:txBody>
      </p:sp>
    </p:spTree>
    <p:extLst>
      <p:ext uri="{BB962C8B-B14F-4D97-AF65-F5344CB8AC3E}">
        <p14:creationId xmlns:p14="http://schemas.microsoft.com/office/powerpoint/2010/main" val="1948784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7E0FA00B-616A-4EEB-ABE0-0CEF22F24FE0}"/>
              </a:ext>
            </a:extLst>
          </p:cNvPr>
          <p:cNvSpPr>
            <a:spLocks noGrp="1"/>
          </p:cNvSpPr>
          <p:nvPr>
            <p:ph type="title"/>
          </p:nvPr>
        </p:nvSpPr>
        <p:spPr>
          <a:xfrm>
            <a:off x="824632" y="878179"/>
            <a:ext cx="9720072" cy="1499616"/>
          </a:xfrm>
        </p:spPr>
        <p:txBody>
          <a:bodyPr>
            <a:normAutofit/>
          </a:bodyPr>
          <a:lstStyle/>
          <a:p>
            <a:r>
              <a:rPr lang="tr-TR" b="0" i="0" dirty="0">
                <a:effectLst/>
                <a:latin typeface="var(--primary-face)"/>
              </a:rPr>
              <a:t>Sonuçlar</a:t>
            </a:r>
            <a:br>
              <a:rPr lang="tr-TR" b="0" i="0" dirty="0">
                <a:effectLst/>
                <a:latin typeface="var(--primary-face)"/>
              </a:rPr>
            </a:br>
            <a:endParaRPr lang="tr-TR" dirty="0"/>
          </a:p>
        </p:txBody>
      </p:sp>
      <p:sp>
        <p:nvSpPr>
          <p:cNvPr id="3" name="İçerik Yer Tutucusu 2">
            <a:extLst>
              <a:ext uri="{FF2B5EF4-FFF2-40B4-BE49-F238E27FC236}">
                <a16:creationId xmlns:a16="http://schemas.microsoft.com/office/drawing/2014/main" id="{33568032-5A96-B80F-DFBF-C309034BACB5}"/>
              </a:ext>
            </a:extLst>
          </p:cNvPr>
          <p:cNvSpPr>
            <a:spLocks noGrp="1"/>
          </p:cNvSpPr>
          <p:nvPr>
            <p:ph idx="1"/>
          </p:nvPr>
        </p:nvSpPr>
        <p:spPr>
          <a:xfrm>
            <a:off x="824632" y="2028547"/>
            <a:ext cx="9838677" cy="3191522"/>
          </a:xfrm>
        </p:spPr>
        <p:txBody>
          <a:bodyPr>
            <a:normAutofit lnSpcReduction="10000"/>
          </a:bodyPr>
          <a:lstStyle/>
          <a:p>
            <a:pPr algn="l">
              <a:buFont typeface="Wingdings" panose="05000000000000000000" pitchFamily="2" charset="2"/>
              <a:buChar char="§"/>
            </a:pPr>
            <a:r>
              <a:rPr lang="tr-TR" sz="2000" b="0" i="0" dirty="0" err="1">
                <a:solidFill>
                  <a:srgbClr val="3B3D3F"/>
                </a:solidFill>
                <a:effectLst/>
              </a:rPr>
              <a:t>Kardiyovasküler</a:t>
            </a:r>
            <a:r>
              <a:rPr lang="tr-TR" sz="2000" b="0" i="0" dirty="0">
                <a:solidFill>
                  <a:srgbClr val="3B3D3F"/>
                </a:solidFill>
                <a:effectLst/>
              </a:rPr>
              <a:t> tıpta "yüksek duyarlı CRP" vurgusu, bir şekilde "geleneksel" </a:t>
            </a:r>
            <a:r>
              <a:rPr lang="tr-TR" sz="2000" b="0" i="0" dirty="0" err="1">
                <a:solidFill>
                  <a:srgbClr val="3B3D3F"/>
                </a:solidFill>
                <a:effectLst/>
              </a:rPr>
              <a:t>CRP'den</a:t>
            </a:r>
            <a:r>
              <a:rPr lang="tr-TR" sz="2000" b="0" i="0" dirty="0">
                <a:solidFill>
                  <a:srgbClr val="3B3D3F"/>
                </a:solidFill>
                <a:effectLst/>
              </a:rPr>
              <a:t> farklı bir analit olduğu yönünde yanlış bir izlenime yol açtı. </a:t>
            </a:r>
          </a:p>
          <a:p>
            <a:pPr algn="l">
              <a:buFont typeface="Wingdings" panose="05000000000000000000" pitchFamily="2" charset="2"/>
              <a:buChar char="§"/>
            </a:pPr>
            <a:endParaRPr lang="tr-TR" sz="2000" b="0" i="0" dirty="0">
              <a:solidFill>
                <a:srgbClr val="3B3D3F"/>
              </a:solidFill>
              <a:effectLst/>
            </a:endParaRPr>
          </a:p>
          <a:p>
            <a:pPr algn="l">
              <a:buFont typeface="Wingdings" panose="05000000000000000000" pitchFamily="2" charset="2"/>
              <a:buChar char="§"/>
            </a:pPr>
            <a:r>
              <a:rPr lang="tr-TR" sz="2000" b="0" i="0" dirty="0">
                <a:solidFill>
                  <a:srgbClr val="3B3D3F"/>
                </a:solidFill>
                <a:effectLst/>
              </a:rPr>
              <a:t>Aslında “yüksek hassasiyetli” yöntemlerle ölçülen CRP analiti, test aralığı ne olursa olsun aynı proteindir. </a:t>
            </a:r>
          </a:p>
          <a:p>
            <a:pPr algn="l">
              <a:buFont typeface="Wingdings" panose="05000000000000000000" pitchFamily="2" charset="2"/>
              <a:buChar char="§"/>
            </a:pPr>
            <a:endParaRPr lang="tr-TR" sz="2000" b="0" i="0" dirty="0">
              <a:solidFill>
                <a:srgbClr val="3B3D3F"/>
              </a:solidFill>
              <a:effectLst/>
            </a:endParaRPr>
          </a:p>
          <a:p>
            <a:pPr algn="l">
              <a:buFont typeface="Wingdings" panose="05000000000000000000" pitchFamily="2" charset="2"/>
              <a:buChar char="§"/>
            </a:pPr>
            <a:r>
              <a:rPr lang="tr-TR" sz="2000" b="0" i="0" dirty="0">
                <a:solidFill>
                  <a:srgbClr val="3B3D3F"/>
                </a:solidFill>
                <a:effectLst/>
              </a:rPr>
              <a:t>Sonuç olarak, eski ama değerli bir inflamatuar </a:t>
            </a:r>
            <a:r>
              <a:rPr lang="tr-TR" sz="2000" b="0" i="0" dirty="0" err="1">
                <a:solidFill>
                  <a:srgbClr val="3B3D3F"/>
                </a:solidFill>
                <a:effectLst/>
              </a:rPr>
              <a:t>biyobelirteç</a:t>
            </a:r>
            <a:r>
              <a:rPr lang="tr-TR" sz="2000" b="0" i="0" dirty="0">
                <a:solidFill>
                  <a:srgbClr val="3B3D3F"/>
                </a:solidFill>
                <a:effectLst/>
              </a:rPr>
              <a:t> olan ve son dönemdeki CIVID-19 salgınında da gösterildiği gibi hala ilgi gören ve yeni uygulamalara konu olan CRP, en çok talep edilen laboratuvar testlerinden biridir ve öyle kalacaktır.</a:t>
            </a:r>
          </a:p>
          <a:p>
            <a:endParaRPr lang="tr-TR" dirty="0"/>
          </a:p>
        </p:txBody>
      </p:sp>
    </p:spTree>
    <p:extLst>
      <p:ext uri="{BB962C8B-B14F-4D97-AF65-F5344CB8AC3E}">
        <p14:creationId xmlns:p14="http://schemas.microsoft.com/office/powerpoint/2010/main" val="4216741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67197A-E13A-4BD3-AE84-A4EBCEAA03EC}"/>
              </a:ext>
            </a:extLst>
          </p:cNvPr>
          <p:cNvSpPr>
            <a:spLocks noGrp="1"/>
          </p:cNvSpPr>
          <p:nvPr>
            <p:ph type="title"/>
          </p:nvPr>
        </p:nvSpPr>
        <p:spPr>
          <a:xfrm>
            <a:off x="824308" y="548422"/>
            <a:ext cx="9720072" cy="1499616"/>
          </a:xfrm>
        </p:spPr>
        <p:txBody>
          <a:bodyPr>
            <a:normAutofit/>
          </a:bodyPr>
          <a:lstStyle/>
          <a:p>
            <a:r>
              <a:rPr lang="tr-TR" sz="4400" dirty="0"/>
              <a:t>REFERANSLAR</a:t>
            </a:r>
          </a:p>
        </p:txBody>
      </p:sp>
      <p:sp>
        <p:nvSpPr>
          <p:cNvPr id="4" name="Rectangle 1">
            <a:extLst>
              <a:ext uri="{FF2B5EF4-FFF2-40B4-BE49-F238E27FC236}">
                <a16:creationId xmlns:a16="http://schemas.microsoft.com/office/drawing/2014/main" id="{939E8C73-CB4B-4D58-AD45-2453BACE9B74}"/>
              </a:ext>
            </a:extLst>
          </p:cNvPr>
          <p:cNvSpPr>
            <a:spLocks noChangeArrowheads="1"/>
          </p:cNvSpPr>
          <p:nvPr/>
        </p:nvSpPr>
        <p:spPr bwMode="auto">
          <a:xfrm>
            <a:off x="824308" y="1709484"/>
            <a:ext cx="104666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1" i="0" u="none" strike="noStrike" cap="none" normalizeH="0" baseline="0" dirty="0">
                <a:ln>
                  <a:noFill/>
                </a:ln>
                <a:solidFill>
                  <a:schemeClr val="tx1"/>
                </a:solidFill>
                <a:effectLst/>
                <a:latin typeface="Arial" panose="020B0604020202020204" pitchFamily="34" charset="0"/>
              </a:rPr>
              <a:t>Sorumlu yazar: </a:t>
            </a:r>
            <a:r>
              <a:rPr kumimoji="0" lang="tr-TR" altLang="tr-TR" sz="800" b="1" i="0" u="none" strike="noStrike" cap="none" normalizeH="0" baseline="0" dirty="0" err="1">
                <a:ln>
                  <a:noFill/>
                </a:ln>
                <a:solidFill>
                  <a:schemeClr val="tx1"/>
                </a:solidFill>
                <a:effectLst/>
                <a:latin typeface="Arial" panose="020B0604020202020204" pitchFamily="34" charset="0"/>
              </a:rPr>
              <a:t>Mario</a:t>
            </a:r>
            <a:r>
              <a:rPr kumimoji="0" lang="tr-TR" altLang="tr-TR" sz="800" b="1" i="0" u="none" strike="noStrike" cap="none" normalizeH="0" baseline="0" dirty="0">
                <a:ln>
                  <a:noFill/>
                </a:ln>
                <a:solidFill>
                  <a:schemeClr val="tx1"/>
                </a:solidFill>
                <a:effectLst/>
                <a:latin typeface="Arial" panose="020B0604020202020204" pitchFamily="34" charset="0"/>
              </a:rPr>
              <a:t> </a:t>
            </a:r>
            <a:r>
              <a:rPr kumimoji="0" lang="tr-TR" altLang="tr-TR" sz="800" b="1" i="0" u="none" strike="noStrike" cap="none" normalizeH="0" baseline="0" dirty="0" err="1">
                <a:ln>
                  <a:noFill/>
                </a:ln>
                <a:solidFill>
                  <a:schemeClr val="tx1"/>
                </a:solidFill>
                <a:effectLst/>
                <a:latin typeface="Arial" panose="020B0604020202020204" pitchFamily="34" charset="0"/>
              </a:rPr>
              <a:t>Plebani</a:t>
            </a:r>
            <a:r>
              <a:rPr kumimoji="0" lang="tr-TR" altLang="tr-TR" sz="800" b="0" i="0" u="none" strike="noStrike" cap="none" normalizeH="0" baseline="0" dirty="0">
                <a:ln>
                  <a:noFill/>
                </a:ln>
                <a:solidFill>
                  <a:schemeClr val="tx1"/>
                </a:solidFill>
                <a:effectLst/>
                <a:latin typeface="Arial" panose="020B0604020202020204" pitchFamily="34" charset="0"/>
              </a:rPr>
              <a:t> , Klinik Biyokimya ve Klinik Moleküler Biyoloji Onursal Profesörü , </a:t>
            </a:r>
            <a:r>
              <a:rPr kumimoji="0" lang="tr-TR" altLang="tr-TR" sz="800" b="0" i="0" u="none" strike="noStrike" cap="none" normalizeH="0" baseline="0" dirty="0" err="1">
                <a:ln>
                  <a:noFill/>
                </a:ln>
                <a:solidFill>
                  <a:schemeClr val="tx1"/>
                </a:solidFill>
                <a:effectLst/>
                <a:latin typeface="Arial" panose="020B0604020202020204" pitchFamily="34" charset="0"/>
              </a:rPr>
              <a:t>Padova</a:t>
            </a:r>
            <a:r>
              <a:rPr kumimoji="0" lang="tr-TR" altLang="tr-TR" sz="800" b="0" i="0" u="none" strike="noStrike" cap="none" normalizeH="0" baseline="0" dirty="0">
                <a:ln>
                  <a:noFill/>
                </a:ln>
                <a:solidFill>
                  <a:schemeClr val="tx1"/>
                </a:solidFill>
                <a:effectLst/>
                <a:latin typeface="Arial" panose="020B0604020202020204" pitchFamily="34" charset="0"/>
              </a:rPr>
              <a:t> Üniversitesi , </a:t>
            </a:r>
            <a:r>
              <a:rPr kumimoji="0" lang="tr-TR" altLang="tr-TR" sz="800" b="0" i="0" u="none" strike="noStrike" cap="none" normalizeH="0" baseline="0" dirty="0" err="1">
                <a:ln>
                  <a:noFill/>
                </a:ln>
                <a:solidFill>
                  <a:schemeClr val="tx1"/>
                </a:solidFill>
                <a:effectLst/>
                <a:latin typeface="Arial" panose="020B0604020202020204" pitchFamily="34" charset="0"/>
              </a:rPr>
              <a:t>Padova</a:t>
            </a:r>
            <a:r>
              <a:rPr kumimoji="0" lang="tr-TR" altLang="tr-TR" sz="800" b="0" i="0" u="none" strike="noStrike" cap="none" normalizeH="0" baseline="0" dirty="0">
                <a:ln>
                  <a:noFill/>
                </a:ln>
                <a:solidFill>
                  <a:schemeClr val="tx1"/>
                </a:solidFill>
                <a:effectLst/>
                <a:latin typeface="Arial" panose="020B0604020202020204" pitchFamily="34" charset="0"/>
              </a:rPr>
              <a:t> , İtalya ; ve Yardımcı Profesör, Patoloji Bölümü , Texas Üniversitesi , Tıp Fakültesi , </a:t>
            </a:r>
            <a:r>
              <a:rPr kumimoji="0" lang="tr-TR" altLang="tr-TR" sz="800" b="0" i="0" u="none" strike="noStrike" cap="none" normalizeH="0" baseline="0" dirty="0" err="1">
                <a:ln>
                  <a:noFill/>
                </a:ln>
                <a:solidFill>
                  <a:schemeClr val="tx1"/>
                </a:solidFill>
                <a:effectLst/>
                <a:latin typeface="Arial" panose="020B0604020202020204" pitchFamily="34" charset="0"/>
              </a:rPr>
              <a:t>Galveston</a:t>
            </a:r>
            <a:r>
              <a:rPr kumimoji="0" lang="tr-TR" altLang="tr-TR" sz="800" b="0" i="0" u="none" strike="noStrike" cap="none" normalizeH="0" baseline="0" dirty="0">
                <a:ln>
                  <a:noFill/>
                </a:ln>
                <a:solidFill>
                  <a:schemeClr val="tx1"/>
                </a:solidFill>
                <a:effectLst/>
                <a:latin typeface="Arial" panose="020B0604020202020204" pitchFamily="34" charset="0"/>
              </a:rPr>
              <a:t> , ABD , E-posta: </a:t>
            </a:r>
            <a:r>
              <a:rPr kumimoji="0" lang="tr-TR" altLang="tr-TR" sz="800" b="0" i="0" u="none" strike="noStrike" cap="none" normalizeH="0" baseline="0" dirty="0" err="1">
                <a:ln>
                  <a:noFill/>
                </a:ln>
                <a:solidFill>
                  <a:schemeClr val="tx1"/>
                </a:solidFill>
                <a:effectLst/>
                <a:latin typeface="Arial" panose="020B0604020202020204" pitchFamily="34" charset="0"/>
              </a:rPr>
              <a:t>mario.plebani@unipd.it</a:t>
            </a:r>
            <a:endParaRPr kumimoji="0" lang="tr-TR" altLang="tr-TR" sz="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09D49F51-88DC-4B22-BDA0-9BE802304F1C}"/>
              </a:ext>
            </a:extLst>
          </p:cNvPr>
          <p:cNvSpPr>
            <a:spLocks noChangeArrowheads="1"/>
          </p:cNvSpPr>
          <p:nvPr/>
        </p:nvSpPr>
        <p:spPr bwMode="auto">
          <a:xfrm>
            <a:off x="7164" y="357416"/>
            <a:ext cx="177567" cy="19313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sz="800"/>
          </a:p>
        </p:txBody>
      </p:sp>
      <p:sp>
        <p:nvSpPr>
          <p:cNvPr id="6" name="Rectangle 3">
            <a:extLst>
              <a:ext uri="{FF2B5EF4-FFF2-40B4-BE49-F238E27FC236}">
                <a16:creationId xmlns:a16="http://schemas.microsoft.com/office/drawing/2014/main" id="{59AAC9E2-4BC8-4E7F-9A54-F26576E7701E}"/>
              </a:ext>
            </a:extLst>
          </p:cNvPr>
          <p:cNvSpPr>
            <a:spLocks noChangeArrowheads="1"/>
          </p:cNvSpPr>
          <p:nvPr/>
        </p:nvSpPr>
        <p:spPr bwMode="auto">
          <a:xfrm>
            <a:off x="824308" y="2048038"/>
            <a:ext cx="9566607" cy="4339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900" b="0" i="0" u="none" strike="noStrike" cap="none" normalizeH="0" baseline="0" dirty="0">
              <a:ln>
                <a:noFill/>
              </a:ln>
              <a:solidFill>
                <a:srgbClr val="3B3D3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tr-TR" altLang="tr-TR" sz="900" b="1" i="0" u="none" strike="noStrike" cap="none" normalizeH="0" baseline="0" dirty="0">
                <a:ln>
                  <a:noFill/>
                </a:ln>
                <a:solidFill>
                  <a:srgbClr val="3B3D3F"/>
                </a:solidFill>
                <a:effectLst/>
                <a:latin typeface="+mn-lt"/>
              </a:rPr>
              <a:t>Araştırma finansmanı:</a:t>
            </a:r>
            <a:r>
              <a:rPr kumimoji="0" lang="tr-TR" altLang="tr-TR" sz="900" b="0" i="0" u="none" strike="noStrike" cap="none" normalizeH="0" baseline="0" dirty="0">
                <a:ln>
                  <a:noFill/>
                </a:ln>
                <a:solidFill>
                  <a:srgbClr val="3B3D3F"/>
                </a:solidFill>
                <a:effectLst/>
                <a:latin typeface="+mn-lt"/>
              </a:rPr>
              <a:t> Bildirilmedi.</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tr-TR" altLang="tr-TR" sz="900" b="1" i="0" u="none" strike="noStrike" cap="none" normalizeH="0" baseline="0" dirty="0">
                <a:ln>
                  <a:noFill/>
                </a:ln>
                <a:solidFill>
                  <a:srgbClr val="3B3D3F"/>
                </a:solidFill>
                <a:effectLst/>
                <a:latin typeface="+mn-lt"/>
              </a:rPr>
              <a:t>Yazar katkıları:</a:t>
            </a:r>
            <a:r>
              <a:rPr kumimoji="0" lang="tr-TR" altLang="tr-TR" sz="900" b="0" i="0" u="none" strike="noStrike" cap="none" normalizeH="0" baseline="0" dirty="0">
                <a:ln>
                  <a:noFill/>
                </a:ln>
                <a:solidFill>
                  <a:srgbClr val="3B3D3F"/>
                </a:solidFill>
                <a:effectLst/>
                <a:latin typeface="+mn-lt"/>
              </a:rPr>
              <a:t> Yazar bu yazının tüm içeriğinin sorumluluğunu kabul etmiş ve gönderimini onaylamıştır.</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tr-TR" altLang="tr-TR" sz="900" b="1" i="0" u="none" strike="noStrike" cap="none" normalizeH="0" baseline="0" dirty="0">
                <a:ln>
                  <a:noFill/>
                </a:ln>
                <a:solidFill>
                  <a:srgbClr val="3B3D3F"/>
                </a:solidFill>
                <a:effectLst/>
                <a:latin typeface="+mn-lt"/>
              </a:rPr>
              <a:t>Çatışan çıkarlar:</a:t>
            </a:r>
            <a:r>
              <a:rPr kumimoji="0" lang="tr-TR" altLang="tr-TR" sz="900" b="0" i="0" u="none" strike="noStrike" cap="none" normalizeH="0" baseline="0" dirty="0">
                <a:ln>
                  <a:noFill/>
                </a:ln>
                <a:solidFill>
                  <a:srgbClr val="3B3D3F"/>
                </a:solidFill>
                <a:effectLst/>
                <a:latin typeface="+mn-lt"/>
              </a:rPr>
              <a:t> Yazar çıkar çatışması olmadığını belirtmektedir.</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tr-TR" altLang="tr-TR" sz="900" b="1" i="0" u="none" strike="noStrike" cap="none" normalizeH="0" baseline="0" dirty="0">
                <a:ln>
                  <a:noFill/>
                </a:ln>
                <a:solidFill>
                  <a:srgbClr val="3B3D3F"/>
                </a:solidFill>
                <a:effectLst/>
                <a:latin typeface="+mn-lt"/>
              </a:rPr>
              <a:t>Bilgilendirilmiş onam:</a:t>
            </a:r>
            <a:r>
              <a:rPr kumimoji="0" lang="tr-TR" altLang="tr-TR" sz="900" b="0" i="0" u="none" strike="noStrike" cap="none" normalizeH="0" baseline="0" dirty="0">
                <a:ln>
                  <a:noFill/>
                </a:ln>
                <a:solidFill>
                  <a:srgbClr val="3B3D3F"/>
                </a:solidFill>
                <a:effectLst/>
                <a:latin typeface="+mn-lt"/>
              </a:rPr>
              <a:t> Uygulanamaz.</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tr-TR" altLang="tr-TR" sz="900" b="1" i="0" u="none" strike="noStrike" cap="none" normalizeH="0" baseline="0" dirty="0">
                <a:ln>
                  <a:noFill/>
                </a:ln>
                <a:solidFill>
                  <a:srgbClr val="3B3D3F"/>
                </a:solidFill>
                <a:effectLst/>
                <a:latin typeface="+mn-lt"/>
              </a:rPr>
              <a:t>Etik onay:</a:t>
            </a:r>
            <a:r>
              <a:rPr kumimoji="0" lang="tr-TR" altLang="tr-TR" sz="900" b="0" i="0" u="none" strike="noStrike" cap="none" normalizeH="0" baseline="0" dirty="0">
                <a:ln>
                  <a:noFill/>
                </a:ln>
                <a:solidFill>
                  <a:srgbClr val="3B3D3F"/>
                </a:solidFill>
                <a:effectLst/>
                <a:latin typeface="+mn-lt"/>
              </a:rPr>
              <a:t> Geçerli değil.</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latin typeface="+mn-lt"/>
              </a:rPr>
              <a:t>Referanslar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latin typeface="+mn-lt"/>
              </a:rPr>
              <a:t>1. </a:t>
            </a:r>
            <a:r>
              <a:rPr kumimoji="0" lang="tr-TR" altLang="tr-TR" sz="900" b="0" i="0" u="none" strike="noStrike" cap="none" normalizeH="0" baseline="0" dirty="0" err="1">
                <a:ln>
                  <a:noFill/>
                </a:ln>
                <a:solidFill>
                  <a:srgbClr val="3B3D3F"/>
                </a:solidFill>
                <a:effectLst/>
                <a:latin typeface="+mn-lt"/>
              </a:rPr>
              <a:t>Tillet</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err="1">
                <a:ln>
                  <a:noFill/>
                </a:ln>
                <a:solidFill>
                  <a:srgbClr val="3B3D3F"/>
                </a:solidFill>
                <a:effectLst/>
                <a:latin typeface="+mn-lt"/>
              </a:rPr>
              <a:t>WS</a:t>
            </a:r>
            <a:r>
              <a:rPr kumimoji="0" lang="tr-TR" altLang="tr-TR" sz="900" b="0" i="0" u="none" strike="noStrike" cap="none" normalizeH="0" baseline="0" dirty="0">
                <a:ln>
                  <a:noFill/>
                </a:ln>
                <a:solidFill>
                  <a:srgbClr val="3B3D3F"/>
                </a:solidFill>
                <a:effectLst/>
                <a:latin typeface="+mn-lt"/>
              </a:rPr>
              <a:t>, Francis, T. </a:t>
            </a:r>
            <a:r>
              <a:rPr kumimoji="0" lang="tr-TR" altLang="tr-TR" sz="900" b="0" i="0" u="none" strike="noStrike" cap="none" normalizeH="0" baseline="0" dirty="0" err="1">
                <a:ln>
                  <a:noFill/>
                </a:ln>
                <a:solidFill>
                  <a:srgbClr val="3B3D3F"/>
                </a:solidFill>
                <a:effectLst/>
                <a:latin typeface="+mn-lt"/>
              </a:rPr>
              <a:t>Pnömokokun</a:t>
            </a:r>
            <a:r>
              <a:rPr kumimoji="0" lang="tr-TR" altLang="tr-TR" sz="900" b="0" i="0" u="none" strike="noStrike" cap="none" normalizeH="0" baseline="0" dirty="0">
                <a:ln>
                  <a:noFill/>
                </a:ln>
                <a:solidFill>
                  <a:srgbClr val="3B3D3F"/>
                </a:solidFill>
                <a:effectLst/>
                <a:latin typeface="+mn-lt"/>
              </a:rPr>
              <a:t> protein olmayan somatik fraksiyonu ile </a:t>
            </a:r>
            <a:r>
              <a:rPr kumimoji="0" lang="tr-TR" altLang="tr-TR" sz="900" b="0" i="0" u="none" strike="noStrike" cap="none" normalizeH="0" baseline="0" dirty="0" err="1">
                <a:ln>
                  <a:noFill/>
                </a:ln>
                <a:solidFill>
                  <a:srgbClr val="3B3D3F"/>
                </a:solidFill>
                <a:effectLst/>
                <a:latin typeface="+mn-lt"/>
              </a:rPr>
              <a:t>pnömonide</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err="1">
                <a:ln>
                  <a:noFill/>
                </a:ln>
                <a:solidFill>
                  <a:srgbClr val="3B3D3F"/>
                </a:solidFill>
                <a:effectLst/>
                <a:latin typeface="+mn-lt"/>
              </a:rPr>
              <a:t>serolojik</a:t>
            </a:r>
            <a:r>
              <a:rPr kumimoji="0" lang="tr-TR" altLang="tr-TR" sz="900" b="0" i="0" u="none" strike="noStrike" cap="none" normalizeH="0" baseline="0" dirty="0">
                <a:ln>
                  <a:noFill/>
                </a:ln>
                <a:solidFill>
                  <a:srgbClr val="3B3D3F"/>
                </a:solidFill>
                <a:effectLst/>
                <a:latin typeface="+mn-lt"/>
              </a:rPr>
              <a:t> reaksiyonlar. </a:t>
            </a:r>
            <a:r>
              <a:rPr kumimoji="0" lang="tr-TR" altLang="tr-TR" sz="900" b="0" i="1" u="none" strike="noStrike" cap="none" normalizeH="0" baseline="0" dirty="0">
                <a:ln>
                  <a:noFill/>
                </a:ln>
                <a:solidFill>
                  <a:srgbClr val="3B3D3F"/>
                </a:solidFill>
                <a:effectLst/>
                <a:latin typeface="+mn-lt"/>
              </a:rPr>
              <a:t>J </a:t>
            </a:r>
            <a:r>
              <a:rPr kumimoji="0" lang="tr-TR" altLang="tr-TR" sz="900" b="0" i="1" u="none" strike="noStrike" cap="none" normalizeH="0" baseline="0" dirty="0" err="1">
                <a:ln>
                  <a:noFill/>
                </a:ln>
                <a:solidFill>
                  <a:srgbClr val="3B3D3F"/>
                </a:solidFill>
                <a:effectLst/>
                <a:latin typeface="+mn-lt"/>
              </a:rPr>
              <a:t>Exp</a:t>
            </a:r>
            <a:r>
              <a:rPr kumimoji="0" lang="tr-TR" altLang="tr-TR" sz="900" b="0" i="1" u="none" strike="noStrike" cap="none" normalizeH="0" baseline="0" dirty="0">
                <a:ln>
                  <a:noFill/>
                </a:ln>
                <a:solidFill>
                  <a:srgbClr val="3B3D3F"/>
                </a:solidFill>
                <a:effectLst/>
                <a:latin typeface="+mn-lt"/>
              </a:rPr>
              <a:t> </a:t>
            </a:r>
            <a:r>
              <a:rPr kumimoji="0" lang="tr-TR" altLang="tr-TR" sz="900" b="0" i="1" u="none" strike="noStrike" cap="none" normalizeH="0" baseline="0" dirty="0" err="1">
                <a:ln>
                  <a:noFill/>
                </a:ln>
                <a:solidFill>
                  <a:srgbClr val="3B3D3F"/>
                </a:solidFill>
                <a:effectLst/>
                <a:latin typeface="+mn-lt"/>
              </a:rPr>
              <a:t>Med</a:t>
            </a:r>
            <a:r>
              <a:rPr kumimoji="0" lang="tr-TR" altLang="tr-TR" sz="900" b="0" i="0" u="none" strike="noStrike" cap="none" normalizeH="0" baseline="0" dirty="0">
                <a:ln>
                  <a:noFill/>
                </a:ln>
                <a:solidFill>
                  <a:srgbClr val="3B3D3F"/>
                </a:solidFill>
                <a:effectLst/>
                <a:latin typeface="+mn-lt"/>
              </a:rPr>
              <a:t> 1930;52:561–71. </a:t>
            </a:r>
            <a:r>
              <a:rPr kumimoji="0" lang="tr-TR" altLang="tr-TR" sz="900" b="0" i="0" u="none" strike="noStrike" cap="none" normalizeH="0" baseline="0" dirty="0" err="1">
                <a:ln>
                  <a:noFill/>
                </a:ln>
                <a:solidFill>
                  <a:srgbClr val="3B3D3F"/>
                </a:solidFill>
                <a:effectLst/>
                <a:latin typeface="+mn-lt"/>
                <a:hlinkClick r:id="rId2"/>
              </a:rPr>
              <a:t>https</a:t>
            </a:r>
            <a:r>
              <a:rPr kumimoji="0" lang="tr-TR" altLang="tr-TR" sz="900" b="0" i="0" u="none" strike="noStrike" cap="none" normalizeH="0" baseline="0" dirty="0">
                <a:ln>
                  <a:noFill/>
                </a:ln>
                <a:solidFill>
                  <a:srgbClr val="3B3D3F"/>
                </a:solidFill>
                <a:effectLst/>
                <a:latin typeface="+mn-lt"/>
                <a:hlinkClick r:id="rId2"/>
              </a:rPr>
              <a:t>://</a:t>
            </a:r>
            <a:r>
              <a:rPr kumimoji="0" lang="tr-TR" altLang="tr-TR" sz="900" b="0" i="0" u="none" strike="noStrike" cap="none" normalizeH="0" baseline="0" dirty="0" err="1">
                <a:ln>
                  <a:noFill/>
                </a:ln>
                <a:solidFill>
                  <a:srgbClr val="3B3D3F"/>
                </a:solidFill>
                <a:effectLst/>
                <a:latin typeface="+mn-lt"/>
                <a:hlinkClick r:id="rId2"/>
              </a:rPr>
              <a:t>doi.org</a:t>
            </a:r>
            <a:r>
              <a:rPr kumimoji="0" lang="tr-TR" altLang="tr-TR" sz="900" b="0" i="0" u="none" strike="noStrike" cap="none" normalizeH="0" baseline="0" dirty="0">
                <a:ln>
                  <a:noFill/>
                </a:ln>
                <a:solidFill>
                  <a:srgbClr val="3B3D3F"/>
                </a:solidFill>
                <a:effectLst/>
                <a:latin typeface="+mn-lt"/>
                <a:hlinkClick r:id="rId2"/>
              </a:rPr>
              <a:t>/10.1084/</a:t>
            </a:r>
            <a:r>
              <a:rPr kumimoji="0" lang="tr-TR" altLang="tr-TR" sz="900" b="0" i="0" u="none" strike="noStrike" cap="none" normalizeH="0" baseline="0" dirty="0" err="1">
                <a:ln>
                  <a:noFill/>
                </a:ln>
                <a:solidFill>
                  <a:srgbClr val="3B3D3F"/>
                </a:solidFill>
                <a:effectLst/>
                <a:latin typeface="+mn-lt"/>
                <a:hlinkClick r:id="rId2"/>
              </a:rPr>
              <a:t>jem.52.4.561</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a:ln>
                  <a:noFill/>
                </a:ln>
                <a:solidFill>
                  <a:srgbClr val="3B3D3F"/>
                </a:solidFill>
                <a:effectLst/>
                <a:latin typeface="+mn-lt"/>
                <a:hlinkClick r:id="rId3"/>
              </a:rPr>
              <a:t>Google </a:t>
            </a:r>
            <a:r>
              <a:rPr kumimoji="0" lang="tr-TR" altLang="tr-TR" sz="900" b="0" i="0" u="none" strike="noStrike" cap="none" normalizeH="0" baseline="0" dirty="0" err="1">
                <a:ln>
                  <a:noFill/>
                </a:ln>
                <a:solidFill>
                  <a:srgbClr val="3B3D3F"/>
                </a:solidFill>
                <a:effectLst/>
                <a:latin typeface="+mn-lt"/>
                <a:hlinkClick r:id="rId3"/>
              </a:rPr>
              <a:t>Akademik'te</a:t>
            </a:r>
            <a:r>
              <a:rPr kumimoji="0" lang="tr-TR" altLang="tr-TR" sz="900" b="0" i="0" u="none" strike="noStrike" cap="none" normalizeH="0" baseline="0" dirty="0">
                <a:ln>
                  <a:noFill/>
                </a:ln>
                <a:solidFill>
                  <a:srgbClr val="3B3D3F"/>
                </a:solidFill>
                <a:effectLst/>
                <a:latin typeface="+mn-lt"/>
                <a:hlinkClick r:id="rId3"/>
              </a:rPr>
              <a:t> </a:t>
            </a:r>
            <a:r>
              <a:rPr kumimoji="0" lang="tr-TR" altLang="tr-TR" sz="900" b="0" i="0" u="none" strike="noStrike" cap="none" normalizeH="0" baseline="0" dirty="0" err="1">
                <a:ln>
                  <a:noFill/>
                </a:ln>
                <a:solidFill>
                  <a:srgbClr val="3B3D3F"/>
                </a:solidFill>
                <a:effectLst/>
                <a:latin typeface="+mn-lt"/>
                <a:hlinkClick r:id="rId3"/>
              </a:rPr>
              <a:t>ara</a:t>
            </a:r>
            <a:r>
              <a:rPr kumimoji="0" lang="tr-TR" altLang="tr-TR" sz="900" b="0" i="0" u="none" strike="noStrike" cap="none" normalizeH="0" baseline="0" dirty="0" err="1">
                <a:ln>
                  <a:noFill/>
                </a:ln>
                <a:solidFill>
                  <a:srgbClr val="3B3D3F"/>
                </a:solidFill>
                <a:effectLst/>
                <a:latin typeface="+mn-lt"/>
                <a:hlinkClick r:id="rId4"/>
              </a:rPr>
              <a:t>PubMed</a:t>
            </a:r>
            <a:r>
              <a:rPr kumimoji="0" lang="tr-TR" altLang="tr-TR" sz="900" b="0" i="0" u="none" strike="noStrike" cap="none" normalizeH="0" baseline="0" dirty="0">
                <a:ln>
                  <a:noFill/>
                </a:ln>
                <a:solidFill>
                  <a:srgbClr val="3B3D3F"/>
                </a:solidFill>
                <a:effectLst/>
                <a:latin typeface="+mn-lt"/>
                <a:hlinkClick r:id="rId4"/>
              </a:rPr>
              <a:t> </a:t>
            </a:r>
            <a:r>
              <a:rPr kumimoji="0" lang="tr-TR" altLang="tr-TR" sz="900" b="0" i="0" u="none" strike="noStrike" cap="none" normalizeH="0" baseline="0" dirty="0" err="1">
                <a:ln>
                  <a:noFill/>
                </a:ln>
                <a:solidFill>
                  <a:srgbClr val="3B3D3F"/>
                </a:solidFill>
                <a:effectLst/>
                <a:latin typeface="+mn-lt"/>
                <a:hlinkClick r:id="rId5"/>
              </a:rPr>
              <a:t>PubMed</a:t>
            </a:r>
            <a:r>
              <a:rPr kumimoji="0" lang="tr-TR" altLang="tr-TR" sz="900" b="0" i="0" u="none" strike="noStrike" cap="none" normalizeH="0" baseline="0" dirty="0">
                <a:ln>
                  <a:noFill/>
                </a:ln>
                <a:solidFill>
                  <a:srgbClr val="3B3D3F"/>
                </a:solidFill>
                <a:effectLst/>
                <a:latin typeface="+mn-lt"/>
                <a:hlinkClick r:id="rId5"/>
              </a:rPr>
              <a:t> Merkezi</a:t>
            </a:r>
            <a:endParaRPr kumimoji="0" lang="tr-TR" altLang="tr-TR" sz="900" b="0" i="0" u="none" strike="noStrike" cap="none" normalizeH="0" baseline="0" dirty="0">
              <a:ln>
                <a:noFill/>
              </a:ln>
              <a:solidFill>
                <a:srgbClr val="3B3D3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latin typeface="+mn-lt"/>
              </a:rPr>
              <a:t>2. </a:t>
            </a:r>
            <a:r>
              <a:rPr kumimoji="0" lang="tr-TR" altLang="tr-TR" sz="900" b="0" i="0" u="none" strike="noStrike" cap="none" normalizeH="0" baseline="0" dirty="0" err="1">
                <a:ln>
                  <a:noFill/>
                </a:ln>
                <a:solidFill>
                  <a:srgbClr val="3B3D3F"/>
                </a:solidFill>
                <a:effectLst/>
                <a:latin typeface="+mn-lt"/>
              </a:rPr>
              <a:t>Pepys</a:t>
            </a:r>
            <a:r>
              <a:rPr kumimoji="0" lang="tr-TR" altLang="tr-TR" sz="900" b="0" i="0" u="none" strike="noStrike" cap="none" normalizeH="0" baseline="0" dirty="0">
                <a:ln>
                  <a:noFill/>
                </a:ln>
                <a:solidFill>
                  <a:srgbClr val="3B3D3F"/>
                </a:solidFill>
                <a:effectLst/>
                <a:latin typeface="+mn-lt"/>
              </a:rPr>
              <a:t>, MB, </a:t>
            </a:r>
            <a:r>
              <a:rPr kumimoji="0" lang="tr-TR" altLang="tr-TR" sz="900" b="0" i="0" u="none" strike="noStrike" cap="none" normalizeH="0" baseline="0" dirty="0" err="1">
                <a:ln>
                  <a:noFill/>
                </a:ln>
                <a:solidFill>
                  <a:srgbClr val="3B3D3F"/>
                </a:solidFill>
                <a:effectLst/>
                <a:latin typeface="+mn-lt"/>
              </a:rPr>
              <a:t>Baltz</a:t>
            </a:r>
            <a:r>
              <a:rPr kumimoji="0" lang="tr-TR" altLang="tr-TR" sz="900" b="0" i="0" u="none" strike="noStrike" cap="none" normalizeH="0" baseline="0" dirty="0">
                <a:ln>
                  <a:noFill/>
                </a:ln>
                <a:solidFill>
                  <a:srgbClr val="3B3D3F"/>
                </a:solidFill>
                <a:effectLst/>
                <a:latin typeface="+mn-lt"/>
              </a:rPr>
              <a:t>, ML. C-reaktif protein ve ilgili proteinler (</a:t>
            </a:r>
            <a:r>
              <a:rPr kumimoji="0" lang="tr-TR" altLang="tr-TR" sz="900" b="0" i="0" u="none" strike="noStrike" cap="none" normalizeH="0" baseline="0" dirty="0" err="1">
                <a:ln>
                  <a:noFill/>
                </a:ln>
                <a:solidFill>
                  <a:srgbClr val="3B3D3F"/>
                </a:solidFill>
                <a:effectLst/>
                <a:latin typeface="+mn-lt"/>
              </a:rPr>
              <a:t>pentaksinler</a:t>
            </a:r>
            <a:r>
              <a:rPr kumimoji="0" lang="tr-TR" altLang="tr-TR" sz="900" b="0" i="0" u="none" strike="noStrike" cap="none" normalizeH="0" baseline="0" dirty="0">
                <a:ln>
                  <a:noFill/>
                </a:ln>
                <a:solidFill>
                  <a:srgbClr val="3B3D3F"/>
                </a:solidFill>
                <a:effectLst/>
                <a:latin typeface="+mn-lt"/>
              </a:rPr>
              <a:t>) ve serum </a:t>
            </a:r>
            <a:r>
              <a:rPr kumimoji="0" lang="tr-TR" altLang="tr-TR" sz="900" b="0" i="0" u="none" strike="noStrike" cap="none" normalizeH="0" baseline="0" dirty="0" err="1">
                <a:ln>
                  <a:noFill/>
                </a:ln>
                <a:solidFill>
                  <a:srgbClr val="3B3D3F"/>
                </a:solidFill>
                <a:effectLst/>
                <a:latin typeface="+mn-lt"/>
              </a:rPr>
              <a:t>amiloid</a:t>
            </a:r>
            <a:r>
              <a:rPr kumimoji="0" lang="tr-TR" altLang="tr-TR" sz="900" b="0" i="0" u="none" strike="noStrike" cap="none" normalizeH="0" baseline="0" dirty="0">
                <a:ln>
                  <a:noFill/>
                </a:ln>
                <a:solidFill>
                  <a:srgbClr val="3B3D3F"/>
                </a:solidFill>
                <a:effectLst/>
                <a:latin typeface="+mn-lt"/>
              </a:rPr>
              <a:t> A proteinine özel referansla akut faz proteinleri. </a:t>
            </a:r>
            <a:r>
              <a:rPr kumimoji="0" lang="tr-TR" altLang="tr-TR" sz="900" b="0" i="1" u="none" strike="noStrike" cap="none" normalizeH="0" baseline="0" dirty="0" err="1">
                <a:ln>
                  <a:noFill/>
                </a:ln>
                <a:solidFill>
                  <a:srgbClr val="3B3D3F"/>
                </a:solidFill>
                <a:effectLst/>
                <a:latin typeface="+mn-lt"/>
              </a:rPr>
              <a:t>Adv</a:t>
            </a:r>
            <a:r>
              <a:rPr kumimoji="0" lang="tr-TR" altLang="tr-TR" sz="900" b="0" i="1" u="none" strike="noStrike" cap="none" normalizeH="0" baseline="0" dirty="0">
                <a:ln>
                  <a:noFill/>
                </a:ln>
                <a:solidFill>
                  <a:srgbClr val="3B3D3F"/>
                </a:solidFill>
                <a:effectLst/>
                <a:latin typeface="+mn-lt"/>
              </a:rPr>
              <a:t> </a:t>
            </a:r>
            <a:r>
              <a:rPr kumimoji="0" lang="tr-TR" altLang="tr-TR" sz="900" b="0" i="1" u="none" strike="noStrike" cap="none" normalizeH="0" baseline="0" dirty="0" err="1">
                <a:ln>
                  <a:noFill/>
                </a:ln>
                <a:solidFill>
                  <a:srgbClr val="3B3D3F"/>
                </a:solidFill>
                <a:effectLst/>
                <a:latin typeface="+mn-lt"/>
              </a:rPr>
              <a:t>Immunol</a:t>
            </a:r>
            <a:r>
              <a:rPr kumimoji="0" lang="tr-TR" altLang="tr-TR" sz="900" b="0" i="0" u="none" strike="noStrike" cap="none" normalizeH="0" baseline="0" dirty="0">
                <a:ln>
                  <a:noFill/>
                </a:ln>
                <a:solidFill>
                  <a:srgbClr val="3B3D3F"/>
                </a:solidFill>
                <a:effectLst/>
                <a:latin typeface="+mn-lt"/>
              </a:rPr>
              <a:t> 1983;34:141–212. </a:t>
            </a:r>
            <a:r>
              <a:rPr kumimoji="0" lang="tr-TR" altLang="tr-TR" sz="900" b="0" i="0" u="none" strike="noStrike" cap="none" normalizeH="0" baseline="0" dirty="0" err="1">
                <a:ln>
                  <a:noFill/>
                </a:ln>
                <a:solidFill>
                  <a:srgbClr val="3B3D3F"/>
                </a:solidFill>
                <a:effectLst/>
                <a:latin typeface="+mn-lt"/>
                <a:hlinkClick r:id="rId6"/>
              </a:rPr>
              <a:t>https</a:t>
            </a:r>
            <a:r>
              <a:rPr kumimoji="0" lang="tr-TR" altLang="tr-TR" sz="900" b="0" i="0" u="none" strike="noStrike" cap="none" normalizeH="0" baseline="0" dirty="0">
                <a:ln>
                  <a:noFill/>
                </a:ln>
                <a:solidFill>
                  <a:srgbClr val="3B3D3F"/>
                </a:solidFill>
                <a:effectLst/>
                <a:latin typeface="+mn-lt"/>
                <a:hlinkClick r:id="rId6"/>
              </a:rPr>
              <a:t>://</a:t>
            </a:r>
            <a:r>
              <a:rPr kumimoji="0" lang="tr-TR" altLang="tr-TR" sz="900" b="0" i="0" u="none" strike="noStrike" cap="none" normalizeH="0" baseline="0" dirty="0" err="1">
                <a:ln>
                  <a:noFill/>
                </a:ln>
                <a:solidFill>
                  <a:srgbClr val="3B3D3F"/>
                </a:solidFill>
                <a:effectLst/>
                <a:latin typeface="+mn-lt"/>
                <a:hlinkClick r:id="rId6"/>
              </a:rPr>
              <a:t>doi.org</a:t>
            </a:r>
            <a:r>
              <a:rPr kumimoji="0" lang="tr-TR" altLang="tr-TR" sz="900" b="0" i="0" u="none" strike="noStrike" cap="none" normalizeH="0" baseline="0" dirty="0">
                <a:ln>
                  <a:noFill/>
                </a:ln>
                <a:solidFill>
                  <a:srgbClr val="3B3D3F"/>
                </a:solidFill>
                <a:effectLst/>
                <a:latin typeface="+mn-lt"/>
                <a:hlinkClick r:id="rId6"/>
              </a:rPr>
              <a:t>/10.1016/</a:t>
            </a:r>
            <a:r>
              <a:rPr kumimoji="0" lang="tr-TR" altLang="tr-TR" sz="900" b="0" i="0" u="none" strike="noStrike" cap="none" normalizeH="0" baseline="0" dirty="0" err="1">
                <a:ln>
                  <a:noFill/>
                </a:ln>
                <a:solidFill>
                  <a:srgbClr val="3B3D3F"/>
                </a:solidFill>
                <a:effectLst/>
                <a:latin typeface="+mn-lt"/>
                <a:hlinkClick r:id="rId6"/>
              </a:rPr>
              <a:t>s0065</a:t>
            </a:r>
            <a:r>
              <a:rPr kumimoji="0" lang="tr-TR" altLang="tr-TR" sz="900" b="0" i="0" u="none" strike="noStrike" cap="none" normalizeH="0" baseline="0" dirty="0">
                <a:ln>
                  <a:noFill/>
                </a:ln>
                <a:solidFill>
                  <a:srgbClr val="3B3D3F"/>
                </a:solidFill>
                <a:effectLst/>
                <a:latin typeface="+mn-lt"/>
                <a:hlinkClick r:id="rId6"/>
              </a:rPr>
              <a:t>-2776(08)60379-x</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a:ln>
                  <a:noFill/>
                </a:ln>
                <a:solidFill>
                  <a:srgbClr val="3B3D3F"/>
                </a:solidFill>
                <a:effectLst/>
                <a:latin typeface="+mn-lt"/>
                <a:hlinkClick r:id="rId7"/>
              </a:rPr>
              <a:t>Google </a:t>
            </a:r>
            <a:r>
              <a:rPr kumimoji="0" lang="tr-TR" altLang="tr-TR" sz="900" b="0" i="0" u="none" strike="noStrike" cap="none" normalizeH="0" baseline="0" dirty="0" err="1">
                <a:ln>
                  <a:noFill/>
                </a:ln>
                <a:solidFill>
                  <a:srgbClr val="3B3D3F"/>
                </a:solidFill>
                <a:effectLst/>
                <a:latin typeface="+mn-lt"/>
                <a:hlinkClick r:id="rId7"/>
              </a:rPr>
              <a:t>Akademik'te</a:t>
            </a:r>
            <a:r>
              <a:rPr kumimoji="0" lang="tr-TR" altLang="tr-TR" sz="900" b="0" i="0" u="none" strike="noStrike" cap="none" normalizeH="0" baseline="0" dirty="0">
                <a:ln>
                  <a:noFill/>
                </a:ln>
                <a:solidFill>
                  <a:srgbClr val="3B3D3F"/>
                </a:solidFill>
                <a:effectLst/>
                <a:latin typeface="+mn-lt"/>
                <a:hlinkClick r:id="rId7"/>
              </a:rPr>
              <a:t> </a:t>
            </a:r>
            <a:r>
              <a:rPr kumimoji="0" lang="tr-TR" altLang="tr-TR" sz="900" b="0" i="0" u="none" strike="noStrike" cap="none" normalizeH="0" baseline="0" dirty="0" err="1">
                <a:ln>
                  <a:noFill/>
                </a:ln>
                <a:solidFill>
                  <a:srgbClr val="3B3D3F"/>
                </a:solidFill>
                <a:effectLst/>
                <a:latin typeface="+mn-lt"/>
                <a:hlinkClick r:id="rId7"/>
              </a:rPr>
              <a:t>ara</a:t>
            </a:r>
            <a:r>
              <a:rPr kumimoji="0" lang="tr-TR" altLang="tr-TR" sz="900" b="0" i="0" u="none" strike="noStrike" cap="none" normalizeH="0" baseline="0" dirty="0" err="1">
                <a:ln>
                  <a:noFill/>
                </a:ln>
                <a:solidFill>
                  <a:srgbClr val="3B3D3F"/>
                </a:solidFill>
                <a:effectLst/>
                <a:latin typeface="+mn-lt"/>
                <a:hlinkClick r:id="rId8"/>
              </a:rPr>
              <a:t>PubMed</a:t>
            </a:r>
            <a:endParaRPr kumimoji="0" lang="tr-TR" altLang="tr-TR" sz="900" b="0" i="0" u="none" strike="noStrike" cap="none" normalizeH="0" baseline="0" dirty="0">
              <a:ln>
                <a:noFill/>
              </a:ln>
              <a:solidFill>
                <a:srgbClr val="3B3D3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latin typeface="+mn-lt"/>
              </a:rPr>
              <a:t>3. </a:t>
            </a:r>
            <a:r>
              <a:rPr kumimoji="0" lang="tr-TR" altLang="tr-TR" sz="900" b="0" i="0" u="none" strike="noStrike" cap="none" normalizeH="0" baseline="0" dirty="0" err="1">
                <a:ln>
                  <a:noFill/>
                </a:ln>
                <a:solidFill>
                  <a:srgbClr val="3B3D3F"/>
                </a:solidFill>
                <a:effectLst/>
                <a:latin typeface="+mn-lt"/>
              </a:rPr>
              <a:t>Pepys</a:t>
            </a:r>
            <a:r>
              <a:rPr kumimoji="0" lang="tr-TR" altLang="tr-TR" sz="900" b="0" i="0" u="none" strike="noStrike" cap="none" normalizeH="0" baseline="0" dirty="0">
                <a:ln>
                  <a:noFill/>
                </a:ln>
                <a:solidFill>
                  <a:srgbClr val="3B3D3F"/>
                </a:solidFill>
                <a:effectLst/>
                <a:latin typeface="+mn-lt"/>
              </a:rPr>
              <a:t>, MB, </a:t>
            </a:r>
            <a:r>
              <a:rPr kumimoji="0" lang="tr-TR" altLang="tr-TR" sz="900" b="0" i="0" u="none" strike="noStrike" cap="none" normalizeH="0" baseline="0" dirty="0" err="1">
                <a:ln>
                  <a:noFill/>
                </a:ln>
                <a:solidFill>
                  <a:srgbClr val="3B3D3F"/>
                </a:solidFill>
                <a:effectLst/>
                <a:latin typeface="+mn-lt"/>
              </a:rPr>
              <a:t>Hirschfield</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err="1">
                <a:ln>
                  <a:noFill/>
                </a:ln>
                <a:solidFill>
                  <a:srgbClr val="3B3D3F"/>
                </a:solidFill>
                <a:effectLst/>
                <a:latin typeface="+mn-lt"/>
              </a:rPr>
              <a:t>GM</a:t>
            </a:r>
            <a:r>
              <a:rPr kumimoji="0" lang="tr-TR" altLang="tr-TR" sz="900" b="0" i="0" u="none" strike="noStrike" cap="none" normalizeH="0" baseline="0" dirty="0">
                <a:ln>
                  <a:noFill/>
                </a:ln>
                <a:solidFill>
                  <a:srgbClr val="3B3D3F"/>
                </a:solidFill>
                <a:effectLst/>
                <a:latin typeface="+mn-lt"/>
              </a:rPr>
              <a:t>. C-reaktif protein: kritik bir güncelleme. </a:t>
            </a:r>
            <a:r>
              <a:rPr kumimoji="0" lang="tr-TR" altLang="tr-TR" sz="900" b="0" i="1" u="none" strike="noStrike" cap="none" normalizeH="0" baseline="0" dirty="0">
                <a:ln>
                  <a:noFill/>
                </a:ln>
                <a:solidFill>
                  <a:srgbClr val="3B3D3F"/>
                </a:solidFill>
                <a:effectLst/>
                <a:latin typeface="+mn-lt"/>
              </a:rPr>
              <a:t>J </a:t>
            </a:r>
            <a:r>
              <a:rPr kumimoji="0" lang="tr-TR" altLang="tr-TR" sz="900" b="0" i="1" u="none" strike="noStrike" cap="none" normalizeH="0" baseline="0" dirty="0" err="1">
                <a:ln>
                  <a:noFill/>
                </a:ln>
                <a:solidFill>
                  <a:srgbClr val="3B3D3F"/>
                </a:solidFill>
                <a:effectLst/>
                <a:latin typeface="+mn-lt"/>
              </a:rPr>
              <a:t>Clin</a:t>
            </a:r>
            <a:r>
              <a:rPr kumimoji="0" lang="tr-TR" altLang="tr-TR" sz="900" b="0" i="1" u="none" strike="noStrike" cap="none" normalizeH="0" baseline="0" dirty="0">
                <a:ln>
                  <a:noFill/>
                </a:ln>
                <a:solidFill>
                  <a:srgbClr val="3B3D3F"/>
                </a:solidFill>
                <a:effectLst/>
                <a:latin typeface="+mn-lt"/>
              </a:rPr>
              <a:t> </a:t>
            </a:r>
            <a:r>
              <a:rPr kumimoji="0" lang="tr-TR" altLang="tr-TR" sz="900" b="0" i="1" u="none" strike="noStrike" cap="none" normalizeH="0" baseline="0" dirty="0" err="1">
                <a:ln>
                  <a:noFill/>
                </a:ln>
                <a:solidFill>
                  <a:srgbClr val="3B3D3F"/>
                </a:solidFill>
                <a:effectLst/>
                <a:latin typeface="+mn-lt"/>
              </a:rPr>
              <a:t>Invest</a:t>
            </a:r>
            <a:r>
              <a:rPr kumimoji="0" lang="tr-TR" altLang="tr-TR" sz="900" b="0" i="0" u="none" strike="noStrike" cap="none" normalizeH="0" baseline="0" dirty="0">
                <a:ln>
                  <a:noFill/>
                </a:ln>
                <a:solidFill>
                  <a:srgbClr val="3B3D3F"/>
                </a:solidFill>
                <a:effectLst/>
                <a:latin typeface="+mn-lt"/>
              </a:rPr>
              <a:t> 2003;111:1805–12. </a:t>
            </a:r>
            <a:r>
              <a:rPr kumimoji="0" lang="tr-TR" altLang="tr-TR" sz="900" b="0" i="0" u="none" strike="noStrike" cap="none" normalizeH="0" baseline="0" dirty="0" err="1">
                <a:ln>
                  <a:noFill/>
                </a:ln>
                <a:solidFill>
                  <a:srgbClr val="3B3D3F"/>
                </a:solidFill>
                <a:effectLst/>
                <a:latin typeface="+mn-lt"/>
                <a:hlinkClick r:id="rId9"/>
              </a:rPr>
              <a:t>https</a:t>
            </a:r>
            <a:r>
              <a:rPr kumimoji="0" lang="tr-TR" altLang="tr-TR" sz="900" b="0" i="0" u="none" strike="noStrike" cap="none" normalizeH="0" baseline="0" dirty="0">
                <a:ln>
                  <a:noFill/>
                </a:ln>
                <a:solidFill>
                  <a:srgbClr val="3B3D3F"/>
                </a:solidFill>
                <a:effectLst/>
                <a:latin typeface="+mn-lt"/>
                <a:hlinkClick r:id="rId9"/>
              </a:rPr>
              <a:t>://</a:t>
            </a:r>
            <a:r>
              <a:rPr kumimoji="0" lang="tr-TR" altLang="tr-TR" sz="900" b="0" i="0" u="none" strike="noStrike" cap="none" normalizeH="0" baseline="0" dirty="0" err="1">
                <a:ln>
                  <a:noFill/>
                </a:ln>
                <a:solidFill>
                  <a:srgbClr val="3B3D3F"/>
                </a:solidFill>
                <a:effectLst/>
                <a:latin typeface="+mn-lt"/>
                <a:hlinkClick r:id="rId9"/>
              </a:rPr>
              <a:t>doi.org</a:t>
            </a:r>
            <a:r>
              <a:rPr kumimoji="0" lang="tr-TR" altLang="tr-TR" sz="900" b="0" i="0" u="none" strike="noStrike" cap="none" normalizeH="0" baseline="0" dirty="0">
                <a:ln>
                  <a:noFill/>
                </a:ln>
                <a:solidFill>
                  <a:srgbClr val="3B3D3F"/>
                </a:solidFill>
                <a:effectLst/>
                <a:latin typeface="+mn-lt"/>
                <a:hlinkClick r:id="rId9"/>
              </a:rPr>
              <a:t>/10.1172/</a:t>
            </a:r>
            <a:r>
              <a:rPr kumimoji="0" lang="tr-TR" altLang="tr-TR" sz="900" b="0" i="0" u="none" strike="noStrike" cap="none" normalizeH="0" baseline="0" dirty="0" err="1">
                <a:ln>
                  <a:noFill/>
                </a:ln>
                <a:solidFill>
                  <a:srgbClr val="3B3D3F"/>
                </a:solidFill>
                <a:effectLst/>
                <a:latin typeface="+mn-lt"/>
                <a:hlinkClick r:id="rId9"/>
              </a:rPr>
              <a:t>jci18921c1</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a:ln>
                  <a:noFill/>
                </a:ln>
                <a:solidFill>
                  <a:srgbClr val="3B3D3F"/>
                </a:solidFill>
                <a:effectLst/>
                <a:latin typeface="+mn-lt"/>
                <a:hlinkClick r:id="rId10"/>
              </a:rPr>
              <a:t>Google </a:t>
            </a:r>
            <a:r>
              <a:rPr kumimoji="0" lang="tr-TR" altLang="tr-TR" sz="900" b="0" i="0" u="none" strike="noStrike" cap="none" normalizeH="0" baseline="0" dirty="0" err="1">
                <a:ln>
                  <a:noFill/>
                </a:ln>
                <a:solidFill>
                  <a:srgbClr val="3B3D3F"/>
                </a:solidFill>
                <a:effectLst/>
                <a:latin typeface="+mn-lt"/>
                <a:hlinkClick r:id="rId10"/>
              </a:rPr>
              <a:t>Akademik'te</a:t>
            </a:r>
            <a:r>
              <a:rPr kumimoji="0" lang="tr-TR" altLang="tr-TR" sz="900" b="0" i="0" u="none" strike="noStrike" cap="none" normalizeH="0" baseline="0" dirty="0">
                <a:ln>
                  <a:noFill/>
                </a:ln>
                <a:solidFill>
                  <a:srgbClr val="3B3D3F"/>
                </a:solidFill>
                <a:effectLst/>
                <a:latin typeface="+mn-lt"/>
                <a:hlinkClick r:id="rId10"/>
              </a:rPr>
              <a:t> ara</a:t>
            </a:r>
            <a:endParaRPr kumimoji="0" lang="tr-TR" altLang="tr-TR" sz="900" b="0" i="0" u="none" strike="noStrike" cap="none" normalizeH="0" baseline="0" dirty="0">
              <a:ln>
                <a:noFill/>
              </a:ln>
              <a:solidFill>
                <a:srgbClr val="3B3D3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latin typeface="+mn-lt"/>
              </a:rPr>
              <a:t>4. </a:t>
            </a:r>
            <a:r>
              <a:rPr kumimoji="0" lang="tr-TR" altLang="tr-TR" sz="900" b="0" i="0" u="none" strike="noStrike" cap="none" normalizeH="0" baseline="0" dirty="0" err="1">
                <a:ln>
                  <a:noFill/>
                </a:ln>
                <a:solidFill>
                  <a:srgbClr val="3B3D3F"/>
                </a:solidFill>
                <a:effectLst/>
                <a:latin typeface="+mn-lt"/>
              </a:rPr>
              <a:t>Vigushin</a:t>
            </a:r>
            <a:r>
              <a:rPr kumimoji="0" lang="tr-TR" altLang="tr-TR" sz="900" b="0" i="0" u="none" strike="noStrike" cap="none" normalizeH="0" baseline="0" dirty="0">
                <a:ln>
                  <a:noFill/>
                </a:ln>
                <a:solidFill>
                  <a:srgbClr val="3B3D3F"/>
                </a:solidFill>
                <a:effectLst/>
                <a:latin typeface="+mn-lt"/>
              </a:rPr>
              <a:t>, DM, </a:t>
            </a:r>
            <a:r>
              <a:rPr kumimoji="0" lang="tr-TR" altLang="tr-TR" sz="900" b="0" i="0" u="none" strike="noStrike" cap="none" normalizeH="0" baseline="0" dirty="0" err="1">
                <a:ln>
                  <a:noFill/>
                </a:ln>
                <a:solidFill>
                  <a:srgbClr val="3B3D3F"/>
                </a:solidFill>
                <a:effectLst/>
                <a:latin typeface="+mn-lt"/>
              </a:rPr>
              <a:t>Pepys</a:t>
            </a:r>
            <a:r>
              <a:rPr kumimoji="0" lang="tr-TR" altLang="tr-TR" sz="900" b="0" i="0" u="none" strike="noStrike" cap="none" normalizeH="0" baseline="0" dirty="0">
                <a:ln>
                  <a:noFill/>
                </a:ln>
                <a:solidFill>
                  <a:srgbClr val="3B3D3F"/>
                </a:solidFill>
                <a:effectLst/>
                <a:latin typeface="+mn-lt"/>
              </a:rPr>
              <a:t>, MB, </a:t>
            </a:r>
            <a:r>
              <a:rPr kumimoji="0" lang="tr-TR" altLang="tr-TR" sz="900" b="0" i="0" u="none" strike="noStrike" cap="none" normalizeH="0" baseline="0" dirty="0" err="1">
                <a:ln>
                  <a:noFill/>
                </a:ln>
                <a:solidFill>
                  <a:srgbClr val="3B3D3F"/>
                </a:solidFill>
                <a:effectLst/>
                <a:latin typeface="+mn-lt"/>
              </a:rPr>
              <a:t>Hawkins</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err="1">
                <a:ln>
                  <a:noFill/>
                </a:ln>
                <a:solidFill>
                  <a:srgbClr val="3B3D3F"/>
                </a:solidFill>
                <a:effectLst/>
                <a:latin typeface="+mn-lt"/>
              </a:rPr>
              <a:t>PN</a:t>
            </a:r>
            <a:r>
              <a:rPr kumimoji="0" lang="tr-TR" altLang="tr-TR" sz="900" b="0" i="0" u="none" strike="noStrike" cap="none" normalizeH="0" baseline="0" dirty="0">
                <a:ln>
                  <a:noFill/>
                </a:ln>
                <a:solidFill>
                  <a:srgbClr val="3B3D3F"/>
                </a:solidFill>
                <a:effectLst/>
                <a:latin typeface="+mn-lt"/>
              </a:rPr>
              <a:t>. Sağlık ve hastalıkta </a:t>
            </a:r>
            <a:r>
              <a:rPr kumimoji="0" lang="tr-TR" altLang="tr-TR" sz="900" b="0" i="0" u="none" strike="noStrike" cap="none" normalizeH="0" baseline="0" dirty="0" err="1">
                <a:ln>
                  <a:noFill/>
                </a:ln>
                <a:solidFill>
                  <a:srgbClr val="3B3D3F"/>
                </a:solidFill>
                <a:effectLst/>
                <a:latin typeface="+mn-lt"/>
              </a:rPr>
              <a:t>radyoiyotlu</a:t>
            </a:r>
            <a:r>
              <a:rPr kumimoji="0" lang="tr-TR" altLang="tr-TR" sz="900" b="0" i="0" u="none" strike="noStrike" cap="none" normalizeH="0" baseline="0" dirty="0">
                <a:ln>
                  <a:noFill/>
                </a:ln>
                <a:solidFill>
                  <a:srgbClr val="3B3D3F"/>
                </a:solidFill>
                <a:effectLst/>
                <a:latin typeface="+mn-lt"/>
              </a:rPr>
              <a:t> insan C-reaktif proteininin </a:t>
            </a:r>
            <a:r>
              <a:rPr kumimoji="0" lang="tr-TR" altLang="tr-TR" sz="900" b="0" i="0" u="none" strike="noStrike" cap="none" normalizeH="0" baseline="0" dirty="0" err="1">
                <a:ln>
                  <a:noFill/>
                </a:ln>
                <a:solidFill>
                  <a:srgbClr val="3B3D3F"/>
                </a:solidFill>
                <a:effectLst/>
                <a:latin typeface="+mn-lt"/>
              </a:rPr>
              <a:t>metabolik</a:t>
            </a:r>
            <a:r>
              <a:rPr kumimoji="0" lang="tr-TR" altLang="tr-TR" sz="900" b="0" i="0" u="none" strike="noStrike" cap="none" normalizeH="0" baseline="0" dirty="0">
                <a:ln>
                  <a:noFill/>
                </a:ln>
                <a:solidFill>
                  <a:srgbClr val="3B3D3F"/>
                </a:solidFill>
                <a:effectLst/>
                <a:latin typeface="+mn-lt"/>
              </a:rPr>
              <a:t> ve </a:t>
            </a:r>
            <a:r>
              <a:rPr kumimoji="0" lang="tr-TR" altLang="tr-TR" sz="900" b="0" i="0" u="none" strike="noStrike" cap="none" normalizeH="0" baseline="0" dirty="0" err="1">
                <a:ln>
                  <a:noFill/>
                </a:ln>
                <a:solidFill>
                  <a:srgbClr val="3B3D3F"/>
                </a:solidFill>
                <a:effectLst/>
                <a:latin typeface="+mn-lt"/>
              </a:rPr>
              <a:t>sintigrafik</a:t>
            </a:r>
            <a:r>
              <a:rPr kumimoji="0" lang="tr-TR" altLang="tr-TR" sz="900" b="0" i="0" u="none" strike="noStrike" cap="none" normalizeH="0" baseline="0" dirty="0">
                <a:ln>
                  <a:noFill/>
                </a:ln>
                <a:solidFill>
                  <a:srgbClr val="3B3D3F"/>
                </a:solidFill>
                <a:effectLst/>
                <a:latin typeface="+mn-lt"/>
              </a:rPr>
              <a:t> çalışmaları. </a:t>
            </a:r>
            <a:r>
              <a:rPr kumimoji="0" lang="tr-TR" altLang="tr-TR" sz="900" b="0" i="1" u="none" strike="noStrike" cap="none" normalizeH="0" baseline="0" dirty="0">
                <a:ln>
                  <a:noFill/>
                </a:ln>
                <a:solidFill>
                  <a:srgbClr val="3B3D3F"/>
                </a:solidFill>
                <a:effectLst/>
                <a:latin typeface="+mn-lt"/>
              </a:rPr>
              <a:t>J </a:t>
            </a:r>
            <a:r>
              <a:rPr kumimoji="0" lang="tr-TR" altLang="tr-TR" sz="900" b="0" i="1" u="none" strike="noStrike" cap="none" normalizeH="0" baseline="0" dirty="0" err="1">
                <a:ln>
                  <a:noFill/>
                </a:ln>
                <a:solidFill>
                  <a:srgbClr val="3B3D3F"/>
                </a:solidFill>
                <a:effectLst/>
                <a:latin typeface="+mn-lt"/>
              </a:rPr>
              <a:t>Clin</a:t>
            </a:r>
            <a:r>
              <a:rPr kumimoji="0" lang="tr-TR" altLang="tr-TR" sz="900" b="0" i="1" u="none" strike="noStrike" cap="none" normalizeH="0" baseline="0" dirty="0">
                <a:ln>
                  <a:noFill/>
                </a:ln>
                <a:solidFill>
                  <a:srgbClr val="3B3D3F"/>
                </a:solidFill>
                <a:effectLst/>
                <a:latin typeface="+mn-lt"/>
              </a:rPr>
              <a:t> </a:t>
            </a:r>
            <a:r>
              <a:rPr kumimoji="0" lang="tr-TR" altLang="tr-TR" sz="900" b="0" i="1" u="none" strike="noStrike" cap="none" normalizeH="0" baseline="0" dirty="0" err="1">
                <a:ln>
                  <a:noFill/>
                </a:ln>
                <a:solidFill>
                  <a:srgbClr val="3B3D3F"/>
                </a:solidFill>
                <a:effectLst/>
                <a:latin typeface="+mn-lt"/>
              </a:rPr>
              <a:t>Invest</a:t>
            </a:r>
            <a:r>
              <a:rPr kumimoji="0" lang="tr-TR" altLang="tr-TR" sz="900" b="0" i="0" u="none" strike="noStrike" cap="none" normalizeH="0" baseline="0" dirty="0">
                <a:ln>
                  <a:noFill/>
                </a:ln>
                <a:solidFill>
                  <a:srgbClr val="3B3D3F"/>
                </a:solidFill>
                <a:effectLst/>
                <a:latin typeface="+mn-lt"/>
              </a:rPr>
              <a:t> 1993;91:1351–7. </a:t>
            </a:r>
            <a:r>
              <a:rPr kumimoji="0" lang="tr-TR" altLang="tr-TR" sz="900" b="0" i="0" u="none" strike="noStrike" cap="none" normalizeH="0" baseline="0" dirty="0" err="1">
                <a:ln>
                  <a:noFill/>
                </a:ln>
                <a:solidFill>
                  <a:srgbClr val="3B3D3F"/>
                </a:solidFill>
                <a:effectLst/>
                <a:latin typeface="+mn-lt"/>
                <a:hlinkClick r:id="rId11"/>
              </a:rPr>
              <a:t>https</a:t>
            </a:r>
            <a:r>
              <a:rPr kumimoji="0" lang="tr-TR" altLang="tr-TR" sz="900" b="0" i="0" u="none" strike="noStrike" cap="none" normalizeH="0" baseline="0" dirty="0">
                <a:ln>
                  <a:noFill/>
                </a:ln>
                <a:solidFill>
                  <a:srgbClr val="3B3D3F"/>
                </a:solidFill>
                <a:effectLst/>
                <a:latin typeface="+mn-lt"/>
                <a:hlinkClick r:id="rId11"/>
              </a:rPr>
              <a:t>://</a:t>
            </a:r>
            <a:r>
              <a:rPr kumimoji="0" lang="tr-TR" altLang="tr-TR" sz="900" b="0" i="0" u="none" strike="noStrike" cap="none" normalizeH="0" baseline="0" dirty="0" err="1">
                <a:ln>
                  <a:noFill/>
                </a:ln>
                <a:solidFill>
                  <a:srgbClr val="3B3D3F"/>
                </a:solidFill>
                <a:effectLst/>
                <a:latin typeface="+mn-lt"/>
                <a:hlinkClick r:id="rId11"/>
              </a:rPr>
              <a:t>doi.org</a:t>
            </a:r>
            <a:r>
              <a:rPr kumimoji="0" lang="tr-TR" altLang="tr-TR" sz="900" b="0" i="0" u="none" strike="noStrike" cap="none" normalizeH="0" baseline="0" dirty="0">
                <a:ln>
                  <a:noFill/>
                </a:ln>
                <a:solidFill>
                  <a:srgbClr val="3B3D3F"/>
                </a:solidFill>
                <a:effectLst/>
                <a:latin typeface="+mn-lt"/>
                <a:hlinkClick r:id="rId11"/>
              </a:rPr>
              <a:t>/10.1172/</a:t>
            </a:r>
            <a:r>
              <a:rPr kumimoji="0" lang="tr-TR" altLang="tr-TR" sz="900" b="0" i="0" u="none" strike="noStrike" cap="none" normalizeH="0" baseline="0" dirty="0" err="1">
                <a:ln>
                  <a:noFill/>
                </a:ln>
                <a:solidFill>
                  <a:srgbClr val="3B3D3F"/>
                </a:solidFill>
                <a:effectLst/>
                <a:latin typeface="+mn-lt"/>
                <a:hlinkClick r:id="rId11"/>
              </a:rPr>
              <a:t>jci116336</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a:ln>
                  <a:noFill/>
                </a:ln>
                <a:solidFill>
                  <a:srgbClr val="3B3D3F"/>
                </a:solidFill>
                <a:effectLst/>
                <a:latin typeface="+mn-lt"/>
                <a:hlinkClick r:id="rId12"/>
              </a:rPr>
              <a:t>Google </a:t>
            </a:r>
            <a:r>
              <a:rPr kumimoji="0" lang="tr-TR" altLang="tr-TR" sz="900" b="0" i="0" u="none" strike="noStrike" cap="none" normalizeH="0" baseline="0" dirty="0" err="1">
                <a:ln>
                  <a:noFill/>
                </a:ln>
                <a:solidFill>
                  <a:srgbClr val="3B3D3F"/>
                </a:solidFill>
                <a:effectLst/>
                <a:latin typeface="+mn-lt"/>
                <a:hlinkClick r:id="rId12"/>
              </a:rPr>
              <a:t>Akademik'te</a:t>
            </a:r>
            <a:r>
              <a:rPr kumimoji="0" lang="tr-TR" altLang="tr-TR" sz="900" b="0" i="0" u="none" strike="noStrike" cap="none" normalizeH="0" baseline="0" dirty="0">
                <a:ln>
                  <a:noFill/>
                </a:ln>
                <a:solidFill>
                  <a:srgbClr val="3B3D3F"/>
                </a:solidFill>
                <a:effectLst/>
                <a:latin typeface="+mn-lt"/>
                <a:hlinkClick r:id="rId12"/>
              </a:rPr>
              <a:t> </a:t>
            </a:r>
            <a:r>
              <a:rPr kumimoji="0" lang="tr-TR" altLang="tr-TR" sz="900" b="0" i="0" u="none" strike="noStrike" cap="none" normalizeH="0" baseline="0" dirty="0" err="1">
                <a:ln>
                  <a:noFill/>
                </a:ln>
                <a:solidFill>
                  <a:srgbClr val="3B3D3F"/>
                </a:solidFill>
                <a:effectLst/>
                <a:latin typeface="+mn-lt"/>
                <a:hlinkClick r:id="rId12"/>
              </a:rPr>
              <a:t>ara</a:t>
            </a:r>
            <a:r>
              <a:rPr kumimoji="0" lang="tr-TR" altLang="tr-TR" sz="900" b="0" i="0" u="none" strike="noStrike" cap="none" normalizeH="0" baseline="0" dirty="0" err="1">
                <a:ln>
                  <a:noFill/>
                </a:ln>
                <a:solidFill>
                  <a:srgbClr val="3B3D3F"/>
                </a:solidFill>
                <a:effectLst/>
                <a:latin typeface="+mn-lt"/>
                <a:hlinkClick r:id="rId13"/>
              </a:rPr>
              <a:t>PubMed</a:t>
            </a:r>
            <a:r>
              <a:rPr kumimoji="0" lang="tr-TR" altLang="tr-TR" sz="900" b="0" i="0" u="none" strike="noStrike" cap="none" normalizeH="0" baseline="0" dirty="0">
                <a:ln>
                  <a:noFill/>
                </a:ln>
                <a:solidFill>
                  <a:srgbClr val="3B3D3F"/>
                </a:solidFill>
                <a:effectLst/>
                <a:latin typeface="+mn-lt"/>
                <a:hlinkClick r:id="rId13"/>
              </a:rPr>
              <a:t> </a:t>
            </a:r>
            <a:r>
              <a:rPr kumimoji="0" lang="tr-TR" altLang="tr-TR" sz="900" b="0" i="0" u="none" strike="noStrike" cap="none" normalizeH="0" baseline="0" dirty="0" err="1">
                <a:ln>
                  <a:noFill/>
                </a:ln>
                <a:solidFill>
                  <a:srgbClr val="3B3D3F"/>
                </a:solidFill>
                <a:effectLst/>
                <a:latin typeface="+mn-lt"/>
                <a:hlinkClick r:id="rId14"/>
              </a:rPr>
              <a:t>PubMed</a:t>
            </a:r>
            <a:r>
              <a:rPr kumimoji="0" lang="tr-TR" altLang="tr-TR" sz="900" b="0" i="0" u="none" strike="noStrike" cap="none" normalizeH="0" baseline="0" dirty="0">
                <a:ln>
                  <a:noFill/>
                </a:ln>
                <a:solidFill>
                  <a:srgbClr val="3B3D3F"/>
                </a:solidFill>
                <a:effectLst/>
                <a:latin typeface="+mn-lt"/>
                <a:hlinkClick r:id="rId14"/>
              </a:rPr>
              <a:t> Merkezi</a:t>
            </a:r>
            <a:endParaRPr kumimoji="0" lang="tr-TR" altLang="tr-TR" sz="900" b="0" i="0" u="none" strike="noStrike" cap="none" normalizeH="0" baseline="0" dirty="0">
              <a:ln>
                <a:noFill/>
              </a:ln>
              <a:solidFill>
                <a:srgbClr val="3B3D3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latin typeface="+mn-lt"/>
              </a:rPr>
              <a:t>5. </a:t>
            </a:r>
            <a:r>
              <a:rPr kumimoji="0" lang="tr-TR" altLang="tr-TR" sz="900" b="0" i="0" u="none" strike="noStrike" cap="none" normalizeH="0" baseline="0" dirty="0" err="1">
                <a:ln>
                  <a:noFill/>
                </a:ln>
                <a:solidFill>
                  <a:srgbClr val="3B3D3F"/>
                </a:solidFill>
                <a:effectLst/>
                <a:latin typeface="+mn-lt"/>
              </a:rPr>
              <a:t>Hutchinson</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err="1">
                <a:ln>
                  <a:noFill/>
                </a:ln>
                <a:solidFill>
                  <a:srgbClr val="3B3D3F"/>
                </a:solidFill>
                <a:effectLst/>
                <a:latin typeface="+mn-lt"/>
              </a:rPr>
              <a:t>WL</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err="1">
                <a:ln>
                  <a:noFill/>
                </a:ln>
                <a:solidFill>
                  <a:srgbClr val="3B3D3F"/>
                </a:solidFill>
                <a:effectLst/>
                <a:latin typeface="+mn-lt"/>
              </a:rPr>
              <a:t>Koenig</a:t>
            </a:r>
            <a:r>
              <a:rPr kumimoji="0" lang="tr-TR" altLang="tr-TR" sz="900" b="0" i="0" u="none" strike="noStrike" cap="none" normalizeH="0" baseline="0" dirty="0">
                <a:ln>
                  <a:noFill/>
                </a:ln>
                <a:solidFill>
                  <a:srgbClr val="3B3D3F"/>
                </a:solidFill>
                <a:effectLst/>
                <a:latin typeface="+mn-lt"/>
              </a:rPr>
              <a:t>, W, </a:t>
            </a:r>
            <a:r>
              <a:rPr kumimoji="0" lang="tr-TR" altLang="tr-TR" sz="900" b="0" i="0" u="none" strike="noStrike" cap="none" normalizeH="0" baseline="0" dirty="0" err="1">
                <a:ln>
                  <a:noFill/>
                </a:ln>
                <a:solidFill>
                  <a:srgbClr val="3B3D3F"/>
                </a:solidFill>
                <a:effectLst/>
                <a:latin typeface="+mn-lt"/>
              </a:rPr>
              <a:t>Fröhlich</a:t>
            </a:r>
            <a:r>
              <a:rPr kumimoji="0" lang="tr-TR" altLang="tr-TR" sz="900" b="0" i="0" u="none" strike="noStrike" cap="none" normalizeH="0" baseline="0" dirty="0">
                <a:ln>
                  <a:noFill/>
                </a:ln>
                <a:solidFill>
                  <a:srgbClr val="3B3D3F"/>
                </a:solidFill>
                <a:effectLst/>
                <a:latin typeface="+mn-lt"/>
              </a:rPr>
              <a:t>, M, </a:t>
            </a:r>
            <a:r>
              <a:rPr kumimoji="0" lang="tr-TR" altLang="tr-TR" sz="900" b="0" i="0" u="none" strike="noStrike" cap="none" normalizeH="0" baseline="0" dirty="0" err="1">
                <a:ln>
                  <a:noFill/>
                </a:ln>
                <a:solidFill>
                  <a:srgbClr val="3B3D3F"/>
                </a:solidFill>
                <a:effectLst/>
                <a:latin typeface="+mn-lt"/>
              </a:rPr>
              <a:t>Sund</a:t>
            </a:r>
            <a:r>
              <a:rPr kumimoji="0" lang="tr-TR" altLang="tr-TR" sz="900" b="0" i="0" u="none" strike="noStrike" cap="none" normalizeH="0" baseline="0" dirty="0">
                <a:ln>
                  <a:noFill/>
                </a:ln>
                <a:solidFill>
                  <a:srgbClr val="3B3D3F"/>
                </a:solidFill>
                <a:effectLst/>
                <a:latin typeface="+mn-lt"/>
              </a:rPr>
              <a:t>, M, </a:t>
            </a:r>
            <a:r>
              <a:rPr kumimoji="0" lang="tr-TR" altLang="tr-TR" sz="900" b="0" i="0" u="none" strike="noStrike" cap="none" normalizeH="0" baseline="0" dirty="0" err="1">
                <a:ln>
                  <a:noFill/>
                </a:ln>
                <a:solidFill>
                  <a:srgbClr val="3B3D3F"/>
                </a:solidFill>
                <a:effectLst/>
                <a:latin typeface="+mn-lt"/>
              </a:rPr>
              <a:t>Lowe</a:t>
            </a:r>
            <a:r>
              <a:rPr kumimoji="0" lang="tr-TR" altLang="tr-TR" sz="900" b="0" i="0" u="none" strike="noStrike" cap="none" normalizeH="0" baseline="0" dirty="0">
                <a:ln>
                  <a:noFill/>
                </a:ln>
                <a:solidFill>
                  <a:srgbClr val="3B3D3F"/>
                </a:solidFill>
                <a:effectLst/>
                <a:latin typeface="+mn-lt"/>
              </a:rPr>
              <a:t>, GD, </a:t>
            </a:r>
            <a:r>
              <a:rPr kumimoji="0" lang="tr-TR" altLang="tr-TR" sz="900" b="0" i="0" u="none" strike="noStrike" cap="none" normalizeH="0" baseline="0" dirty="0" err="1">
                <a:ln>
                  <a:noFill/>
                </a:ln>
                <a:solidFill>
                  <a:srgbClr val="3B3D3F"/>
                </a:solidFill>
                <a:effectLst/>
                <a:latin typeface="+mn-lt"/>
              </a:rPr>
              <a:t>Pepys</a:t>
            </a:r>
            <a:r>
              <a:rPr kumimoji="0" lang="tr-TR" altLang="tr-TR" sz="900" b="0" i="0" u="none" strike="noStrike" cap="none" normalizeH="0" baseline="0" dirty="0">
                <a:ln>
                  <a:noFill/>
                </a:ln>
                <a:solidFill>
                  <a:srgbClr val="3B3D3F"/>
                </a:solidFill>
                <a:effectLst/>
                <a:latin typeface="+mn-lt"/>
              </a:rPr>
              <a:t>, MB. Dolaşımdaki C-reaktif proteinin </a:t>
            </a:r>
            <a:r>
              <a:rPr kumimoji="0" lang="tr-TR" altLang="tr-TR" sz="900" b="0" i="0" u="none" strike="noStrike" cap="none" normalizeH="0" baseline="0" dirty="0" err="1">
                <a:ln>
                  <a:noFill/>
                </a:ln>
                <a:solidFill>
                  <a:srgbClr val="3B3D3F"/>
                </a:solidFill>
                <a:effectLst/>
                <a:latin typeface="+mn-lt"/>
              </a:rPr>
              <a:t>immünoradyometrik</a:t>
            </a:r>
            <a:r>
              <a:rPr kumimoji="0" lang="tr-TR" altLang="tr-TR" sz="900" b="0" i="0" u="none" strike="noStrike" cap="none" normalizeH="0" baseline="0" dirty="0">
                <a:ln>
                  <a:noFill/>
                </a:ln>
                <a:solidFill>
                  <a:srgbClr val="3B3D3F"/>
                </a:solidFill>
                <a:effectLst/>
                <a:latin typeface="+mn-lt"/>
              </a:rPr>
              <a:t> analizi: yetişkin genel popülasyonunda yaşa bağlı değerler. </a:t>
            </a:r>
            <a:r>
              <a:rPr kumimoji="0" lang="tr-TR" altLang="tr-TR" sz="900" b="0" i="1" u="none" strike="noStrike" cap="none" normalizeH="0" baseline="0" dirty="0" err="1">
                <a:ln>
                  <a:noFill/>
                </a:ln>
                <a:solidFill>
                  <a:srgbClr val="3B3D3F"/>
                </a:solidFill>
                <a:effectLst/>
                <a:latin typeface="+mn-lt"/>
              </a:rPr>
              <a:t>Clin</a:t>
            </a:r>
            <a:r>
              <a:rPr kumimoji="0" lang="tr-TR" altLang="tr-TR" sz="900" b="0" i="1" u="none" strike="noStrike" cap="none" normalizeH="0" baseline="0" dirty="0">
                <a:ln>
                  <a:noFill/>
                </a:ln>
                <a:solidFill>
                  <a:srgbClr val="3B3D3F"/>
                </a:solidFill>
                <a:effectLst/>
                <a:latin typeface="+mn-lt"/>
              </a:rPr>
              <a:t> </a:t>
            </a:r>
            <a:r>
              <a:rPr kumimoji="0" lang="tr-TR" altLang="tr-TR" sz="900" b="0" i="1" u="none" strike="noStrike" cap="none" normalizeH="0" baseline="0" dirty="0" err="1">
                <a:ln>
                  <a:noFill/>
                </a:ln>
                <a:solidFill>
                  <a:srgbClr val="3B3D3F"/>
                </a:solidFill>
                <a:effectLst/>
                <a:latin typeface="+mn-lt"/>
              </a:rPr>
              <a:t>Chem</a:t>
            </a:r>
            <a:r>
              <a:rPr kumimoji="0" lang="tr-TR" altLang="tr-TR" sz="900" b="0" i="0" u="none" strike="noStrike" cap="none" normalizeH="0" baseline="0" dirty="0">
                <a:ln>
                  <a:noFill/>
                </a:ln>
                <a:solidFill>
                  <a:srgbClr val="3B3D3F"/>
                </a:solidFill>
                <a:effectLst/>
                <a:latin typeface="+mn-lt"/>
              </a:rPr>
              <a:t> 2000;46:934–8. </a:t>
            </a:r>
            <a:r>
              <a:rPr kumimoji="0" lang="tr-TR" altLang="tr-TR" sz="900" b="0" i="0" u="none" strike="noStrike" cap="none" normalizeH="0" baseline="0" dirty="0" err="1">
                <a:ln>
                  <a:noFill/>
                </a:ln>
                <a:solidFill>
                  <a:srgbClr val="3B3D3F"/>
                </a:solidFill>
                <a:effectLst/>
                <a:latin typeface="+mn-lt"/>
                <a:hlinkClick r:id="rId15"/>
              </a:rPr>
              <a:t>https</a:t>
            </a:r>
            <a:r>
              <a:rPr kumimoji="0" lang="tr-TR" altLang="tr-TR" sz="900" b="0" i="0" u="none" strike="noStrike" cap="none" normalizeH="0" baseline="0" dirty="0">
                <a:ln>
                  <a:noFill/>
                </a:ln>
                <a:solidFill>
                  <a:srgbClr val="3B3D3F"/>
                </a:solidFill>
                <a:effectLst/>
                <a:latin typeface="+mn-lt"/>
                <a:hlinkClick r:id="rId15"/>
              </a:rPr>
              <a:t>://</a:t>
            </a:r>
            <a:r>
              <a:rPr kumimoji="0" lang="tr-TR" altLang="tr-TR" sz="900" b="0" i="0" u="none" strike="noStrike" cap="none" normalizeH="0" baseline="0" dirty="0" err="1">
                <a:ln>
                  <a:noFill/>
                </a:ln>
                <a:solidFill>
                  <a:srgbClr val="3B3D3F"/>
                </a:solidFill>
                <a:effectLst/>
                <a:latin typeface="+mn-lt"/>
                <a:hlinkClick r:id="rId15"/>
              </a:rPr>
              <a:t>doi.org</a:t>
            </a:r>
            <a:r>
              <a:rPr kumimoji="0" lang="tr-TR" altLang="tr-TR" sz="900" b="0" i="0" u="none" strike="noStrike" cap="none" normalizeH="0" baseline="0" dirty="0">
                <a:ln>
                  <a:noFill/>
                </a:ln>
                <a:solidFill>
                  <a:srgbClr val="3B3D3F"/>
                </a:solidFill>
                <a:effectLst/>
                <a:latin typeface="+mn-lt"/>
                <a:hlinkClick r:id="rId15"/>
              </a:rPr>
              <a:t>/10.1093/</a:t>
            </a:r>
            <a:r>
              <a:rPr kumimoji="0" lang="tr-TR" altLang="tr-TR" sz="900" b="0" i="0" u="none" strike="noStrike" cap="none" normalizeH="0" baseline="0" dirty="0" err="1">
                <a:ln>
                  <a:noFill/>
                </a:ln>
                <a:solidFill>
                  <a:srgbClr val="3B3D3F"/>
                </a:solidFill>
                <a:effectLst/>
                <a:latin typeface="+mn-lt"/>
                <a:hlinkClick r:id="rId15"/>
              </a:rPr>
              <a:t>clinchem</a:t>
            </a:r>
            <a:r>
              <a:rPr kumimoji="0" lang="tr-TR" altLang="tr-TR" sz="900" b="0" i="0" u="none" strike="noStrike" cap="none" normalizeH="0" baseline="0" dirty="0">
                <a:ln>
                  <a:noFill/>
                </a:ln>
                <a:solidFill>
                  <a:srgbClr val="3B3D3F"/>
                </a:solidFill>
                <a:effectLst/>
                <a:latin typeface="+mn-lt"/>
                <a:hlinkClick r:id="rId15"/>
              </a:rPr>
              <a:t>/46.7.934</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a:ln>
                  <a:noFill/>
                </a:ln>
                <a:solidFill>
                  <a:srgbClr val="3B3D3F"/>
                </a:solidFill>
                <a:effectLst/>
                <a:latin typeface="+mn-lt"/>
                <a:hlinkClick r:id="rId16"/>
              </a:rPr>
              <a:t>Google </a:t>
            </a:r>
            <a:r>
              <a:rPr kumimoji="0" lang="tr-TR" altLang="tr-TR" sz="900" b="0" i="0" u="none" strike="noStrike" cap="none" normalizeH="0" baseline="0" dirty="0" err="1">
                <a:ln>
                  <a:noFill/>
                </a:ln>
                <a:solidFill>
                  <a:srgbClr val="3B3D3F"/>
                </a:solidFill>
                <a:effectLst/>
                <a:latin typeface="+mn-lt"/>
                <a:hlinkClick r:id="rId16"/>
              </a:rPr>
              <a:t>Akademik'te</a:t>
            </a:r>
            <a:r>
              <a:rPr kumimoji="0" lang="tr-TR" altLang="tr-TR" sz="900" b="0" i="0" u="none" strike="noStrike" cap="none" normalizeH="0" baseline="0" dirty="0">
                <a:ln>
                  <a:noFill/>
                </a:ln>
                <a:solidFill>
                  <a:srgbClr val="3B3D3F"/>
                </a:solidFill>
                <a:effectLst/>
                <a:latin typeface="+mn-lt"/>
                <a:hlinkClick r:id="rId16"/>
              </a:rPr>
              <a:t> ara</a:t>
            </a:r>
            <a:endParaRPr kumimoji="0" lang="tr-TR" altLang="tr-TR" sz="900" b="0" i="0" u="none" strike="noStrike" cap="none" normalizeH="0" baseline="0" dirty="0">
              <a:ln>
                <a:noFill/>
              </a:ln>
              <a:solidFill>
                <a:srgbClr val="3B3D3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latin typeface="+mn-lt"/>
              </a:rPr>
              <a:t>6. </a:t>
            </a:r>
            <a:r>
              <a:rPr kumimoji="0" lang="tr-TR" altLang="tr-TR" sz="900" b="0" i="0" u="none" strike="noStrike" cap="none" normalizeH="0" baseline="0" dirty="0" err="1">
                <a:ln>
                  <a:noFill/>
                </a:ln>
                <a:solidFill>
                  <a:srgbClr val="3B3D3F"/>
                </a:solidFill>
                <a:effectLst/>
                <a:latin typeface="+mn-lt"/>
              </a:rPr>
              <a:t>Fröhlich</a:t>
            </a:r>
            <a:r>
              <a:rPr kumimoji="0" lang="tr-TR" altLang="tr-TR" sz="900" b="0" i="0" u="none" strike="noStrike" cap="none" normalizeH="0" baseline="0" dirty="0">
                <a:ln>
                  <a:noFill/>
                </a:ln>
                <a:solidFill>
                  <a:srgbClr val="3B3D3F"/>
                </a:solidFill>
                <a:effectLst/>
                <a:latin typeface="+mn-lt"/>
              </a:rPr>
              <a:t>, M, </a:t>
            </a:r>
            <a:r>
              <a:rPr kumimoji="0" lang="tr-TR" altLang="tr-TR" sz="900" b="0" i="0" u="none" strike="noStrike" cap="none" normalizeH="0" baseline="0" dirty="0" err="1">
                <a:ln>
                  <a:noFill/>
                </a:ln>
                <a:solidFill>
                  <a:srgbClr val="3B3D3F"/>
                </a:solidFill>
                <a:effectLst/>
                <a:latin typeface="+mn-lt"/>
              </a:rPr>
              <a:t>Sund</a:t>
            </a:r>
            <a:r>
              <a:rPr kumimoji="0" lang="tr-TR" altLang="tr-TR" sz="900" b="0" i="0" u="none" strike="noStrike" cap="none" normalizeH="0" baseline="0" dirty="0">
                <a:ln>
                  <a:noFill/>
                </a:ln>
                <a:solidFill>
                  <a:srgbClr val="3B3D3F"/>
                </a:solidFill>
                <a:effectLst/>
                <a:latin typeface="+mn-lt"/>
              </a:rPr>
              <a:t>, M, </a:t>
            </a:r>
            <a:r>
              <a:rPr kumimoji="0" lang="tr-TR" altLang="tr-TR" sz="900" b="0" i="0" u="none" strike="noStrike" cap="none" normalizeH="0" baseline="0" dirty="0" err="1">
                <a:ln>
                  <a:noFill/>
                </a:ln>
                <a:solidFill>
                  <a:srgbClr val="3B3D3F"/>
                </a:solidFill>
                <a:effectLst/>
                <a:latin typeface="+mn-lt"/>
              </a:rPr>
              <a:t>Thorand</a:t>
            </a:r>
            <a:r>
              <a:rPr kumimoji="0" lang="tr-TR" altLang="tr-TR" sz="900" b="0" i="0" u="none" strike="noStrike" cap="none" normalizeH="0" baseline="0" dirty="0">
                <a:ln>
                  <a:noFill/>
                </a:ln>
                <a:solidFill>
                  <a:srgbClr val="3B3D3F"/>
                </a:solidFill>
                <a:effectLst/>
                <a:latin typeface="+mn-lt"/>
              </a:rPr>
              <a:t>, B, </a:t>
            </a:r>
            <a:r>
              <a:rPr kumimoji="0" lang="tr-TR" altLang="tr-TR" sz="900" b="0" i="0" u="none" strike="noStrike" cap="none" normalizeH="0" baseline="0" dirty="0" err="1">
                <a:ln>
                  <a:noFill/>
                </a:ln>
                <a:solidFill>
                  <a:srgbClr val="3B3D3F"/>
                </a:solidFill>
                <a:effectLst/>
                <a:latin typeface="+mn-lt"/>
              </a:rPr>
              <a:t>Hutchinson</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err="1">
                <a:ln>
                  <a:noFill/>
                </a:ln>
                <a:solidFill>
                  <a:srgbClr val="3B3D3F"/>
                </a:solidFill>
                <a:effectLst/>
                <a:latin typeface="+mn-lt"/>
              </a:rPr>
              <a:t>WL</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err="1">
                <a:ln>
                  <a:noFill/>
                </a:ln>
                <a:solidFill>
                  <a:srgbClr val="3B3D3F"/>
                </a:solidFill>
                <a:effectLst/>
                <a:latin typeface="+mn-lt"/>
              </a:rPr>
              <a:t>Pepys</a:t>
            </a:r>
            <a:r>
              <a:rPr kumimoji="0" lang="tr-TR" altLang="tr-TR" sz="900" b="0" i="0" u="none" strike="noStrike" cap="none" normalizeH="0" baseline="0" dirty="0">
                <a:ln>
                  <a:noFill/>
                </a:ln>
                <a:solidFill>
                  <a:srgbClr val="3B3D3F"/>
                </a:solidFill>
                <a:effectLst/>
                <a:latin typeface="+mn-lt"/>
              </a:rPr>
              <a:t>, MB, </a:t>
            </a:r>
            <a:r>
              <a:rPr kumimoji="0" lang="tr-TR" altLang="tr-TR" sz="900" b="0" i="0" u="none" strike="noStrike" cap="none" normalizeH="0" baseline="0" dirty="0" err="1">
                <a:ln>
                  <a:noFill/>
                </a:ln>
                <a:solidFill>
                  <a:srgbClr val="3B3D3F"/>
                </a:solidFill>
                <a:effectLst/>
                <a:latin typeface="+mn-lt"/>
              </a:rPr>
              <a:t>Koenig</a:t>
            </a:r>
            <a:r>
              <a:rPr kumimoji="0" lang="tr-TR" altLang="tr-TR" sz="900" b="0" i="0" u="none" strike="noStrike" cap="none" normalizeH="0" baseline="0" dirty="0">
                <a:ln>
                  <a:noFill/>
                </a:ln>
                <a:solidFill>
                  <a:srgbClr val="3B3D3F"/>
                </a:solidFill>
                <a:effectLst/>
                <a:latin typeface="+mn-lt"/>
              </a:rPr>
              <a:t>, W. C-reaktif proteinde mevsimsel değişim eksikliği. </a:t>
            </a:r>
            <a:r>
              <a:rPr kumimoji="0" lang="tr-TR" altLang="tr-TR" sz="900" b="0" i="1" u="none" strike="noStrike" cap="none" normalizeH="0" baseline="0" dirty="0" err="1">
                <a:ln>
                  <a:noFill/>
                </a:ln>
                <a:solidFill>
                  <a:srgbClr val="3B3D3F"/>
                </a:solidFill>
                <a:effectLst/>
                <a:latin typeface="+mn-lt"/>
              </a:rPr>
              <a:t>Clin</a:t>
            </a:r>
            <a:r>
              <a:rPr kumimoji="0" lang="tr-TR" altLang="tr-TR" sz="900" b="0" i="1" u="none" strike="noStrike" cap="none" normalizeH="0" baseline="0" dirty="0">
                <a:ln>
                  <a:noFill/>
                </a:ln>
                <a:solidFill>
                  <a:srgbClr val="3B3D3F"/>
                </a:solidFill>
                <a:effectLst/>
                <a:latin typeface="+mn-lt"/>
              </a:rPr>
              <a:t> </a:t>
            </a:r>
            <a:r>
              <a:rPr kumimoji="0" lang="tr-TR" altLang="tr-TR" sz="900" b="0" i="1" u="none" strike="noStrike" cap="none" normalizeH="0" baseline="0" dirty="0" err="1">
                <a:ln>
                  <a:noFill/>
                </a:ln>
                <a:solidFill>
                  <a:srgbClr val="3B3D3F"/>
                </a:solidFill>
                <a:effectLst/>
                <a:latin typeface="+mn-lt"/>
              </a:rPr>
              <a:t>Chem</a:t>
            </a:r>
            <a:r>
              <a:rPr kumimoji="0" lang="tr-TR" altLang="tr-TR" sz="900" b="0" i="0" u="none" strike="noStrike" cap="none" normalizeH="0" baseline="0" dirty="0">
                <a:ln>
                  <a:noFill/>
                </a:ln>
                <a:solidFill>
                  <a:srgbClr val="3B3D3F"/>
                </a:solidFill>
                <a:effectLst/>
                <a:latin typeface="+mn-lt"/>
              </a:rPr>
              <a:t> 2002;48:575–7. </a:t>
            </a:r>
            <a:r>
              <a:rPr kumimoji="0" lang="tr-TR" altLang="tr-TR" sz="900" b="0" i="0" u="none" strike="noStrike" cap="none" normalizeH="0" baseline="0" dirty="0" err="1">
                <a:ln>
                  <a:noFill/>
                </a:ln>
                <a:solidFill>
                  <a:srgbClr val="3B3D3F"/>
                </a:solidFill>
                <a:effectLst/>
                <a:latin typeface="+mn-lt"/>
                <a:hlinkClick r:id="rId17"/>
              </a:rPr>
              <a:t>https</a:t>
            </a:r>
            <a:r>
              <a:rPr kumimoji="0" lang="tr-TR" altLang="tr-TR" sz="900" b="0" i="0" u="none" strike="noStrike" cap="none" normalizeH="0" baseline="0" dirty="0">
                <a:ln>
                  <a:noFill/>
                </a:ln>
                <a:solidFill>
                  <a:srgbClr val="3B3D3F"/>
                </a:solidFill>
                <a:effectLst/>
                <a:latin typeface="+mn-lt"/>
                <a:hlinkClick r:id="rId17"/>
              </a:rPr>
              <a:t>://</a:t>
            </a:r>
            <a:r>
              <a:rPr kumimoji="0" lang="tr-TR" altLang="tr-TR" sz="900" b="0" i="0" u="none" strike="noStrike" cap="none" normalizeH="0" baseline="0" dirty="0" err="1">
                <a:ln>
                  <a:noFill/>
                </a:ln>
                <a:solidFill>
                  <a:srgbClr val="3B3D3F"/>
                </a:solidFill>
                <a:effectLst/>
                <a:latin typeface="+mn-lt"/>
                <a:hlinkClick r:id="rId17"/>
              </a:rPr>
              <a:t>doi.org</a:t>
            </a:r>
            <a:r>
              <a:rPr kumimoji="0" lang="tr-TR" altLang="tr-TR" sz="900" b="0" i="0" u="none" strike="noStrike" cap="none" normalizeH="0" baseline="0" dirty="0">
                <a:ln>
                  <a:noFill/>
                </a:ln>
                <a:solidFill>
                  <a:srgbClr val="3B3D3F"/>
                </a:solidFill>
                <a:effectLst/>
                <a:latin typeface="+mn-lt"/>
                <a:hlinkClick r:id="rId17"/>
              </a:rPr>
              <a:t>/10.1093/</a:t>
            </a:r>
            <a:r>
              <a:rPr kumimoji="0" lang="tr-TR" altLang="tr-TR" sz="900" b="0" i="0" u="none" strike="noStrike" cap="none" normalizeH="0" baseline="0" dirty="0" err="1">
                <a:ln>
                  <a:noFill/>
                </a:ln>
                <a:solidFill>
                  <a:srgbClr val="3B3D3F"/>
                </a:solidFill>
                <a:effectLst/>
                <a:latin typeface="+mn-lt"/>
                <a:hlinkClick r:id="rId17"/>
              </a:rPr>
              <a:t>clinchem</a:t>
            </a:r>
            <a:r>
              <a:rPr kumimoji="0" lang="tr-TR" altLang="tr-TR" sz="900" b="0" i="0" u="none" strike="noStrike" cap="none" normalizeH="0" baseline="0" dirty="0">
                <a:ln>
                  <a:noFill/>
                </a:ln>
                <a:solidFill>
                  <a:srgbClr val="3B3D3F"/>
                </a:solidFill>
                <a:effectLst/>
                <a:latin typeface="+mn-lt"/>
                <a:hlinkClick r:id="rId17"/>
              </a:rPr>
              <a:t>/48.3.575</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a:ln>
                  <a:noFill/>
                </a:ln>
                <a:solidFill>
                  <a:srgbClr val="3B3D3F"/>
                </a:solidFill>
                <a:effectLst/>
                <a:latin typeface="+mn-lt"/>
                <a:hlinkClick r:id="rId18"/>
              </a:rPr>
              <a:t>Google </a:t>
            </a:r>
            <a:r>
              <a:rPr kumimoji="0" lang="tr-TR" altLang="tr-TR" sz="900" b="0" i="0" u="none" strike="noStrike" cap="none" normalizeH="0" baseline="0" dirty="0" err="1">
                <a:ln>
                  <a:noFill/>
                </a:ln>
                <a:solidFill>
                  <a:srgbClr val="3B3D3F"/>
                </a:solidFill>
                <a:effectLst/>
                <a:latin typeface="+mn-lt"/>
                <a:hlinkClick r:id="rId18"/>
              </a:rPr>
              <a:t>Akademik'te</a:t>
            </a:r>
            <a:r>
              <a:rPr kumimoji="0" lang="tr-TR" altLang="tr-TR" sz="900" b="0" i="0" u="none" strike="noStrike" cap="none" normalizeH="0" baseline="0" dirty="0">
                <a:ln>
                  <a:noFill/>
                </a:ln>
                <a:solidFill>
                  <a:srgbClr val="3B3D3F"/>
                </a:solidFill>
                <a:effectLst/>
                <a:latin typeface="+mn-lt"/>
                <a:hlinkClick r:id="rId18"/>
              </a:rPr>
              <a:t> ara</a:t>
            </a:r>
            <a:endParaRPr kumimoji="0" lang="tr-TR" altLang="tr-TR" sz="900" b="0" i="0" u="none" strike="noStrike" cap="none" normalizeH="0" baseline="0" dirty="0">
              <a:ln>
                <a:noFill/>
              </a:ln>
              <a:solidFill>
                <a:srgbClr val="3B3D3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latin typeface="+mn-lt"/>
              </a:rPr>
              <a:t>7. </a:t>
            </a:r>
            <a:r>
              <a:rPr kumimoji="0" lang="tr-TR" altLang="tr-TR" sz="900" b="0" i="0" u="none" strike="noStrike" cap="none" normalizeH="0" baseline="0" dirty="0" err="1">
                <a:ln>
                  <a:noFill/>
                </a:ln>
                <a:solidFill>
                  <a:srgbClr val="3B3D3F"/>
                </a:solidFill>
                <a:effectLst/>
                <a:latin typeface="+mn-lt"/>
              </a:rPr>
              <a:t>Braga</a:t>
            </a:r>
            <a:r>
              <a:rPr kumimoji="0" lang="tr-TR" altLang="tr-TR" sz="900" b="0" i="0" u="none" strike="noStrike" cap="none" normalizeH="0" baseline="0" dirty="0">
                <a:ln>
                  <a:noFill/>
                </a:ln>
                <a:solidFill>
                  <a:srgbClr val="3B3D3F"/>
                </a:solidFill>
                <a:effectLst/>
                <a:latin typeface="+mn-lt"/>
              </a:rPr>
              <a:t>, F, </a:t>
            </a:r>
            <a:r>
              <a:rPr kumimoji="0" lang="tr-TR" altLang="tr-TR" sz="900" b="0" i="0" u="none" strike="noStrike" cap="none" normalizeH="0" baseline="0" dirty="0" err="1">
                <a:ln>
                  <a:noFill/>
                </a:ln>
                <a:solidFill>
                  <a:srgbClr val="3B3D3F"/>
                </a:solidFill>
                <a:effectLst/>
                <a:latin typeface="+mn-lt"/>
              </a:rPr>
              <a:t>Panteghini</a:t>
            </a:r>
            <a:r>
              <a:rPr kumimoji="0" lang="tr-TR" altLang="tr-TR" sz="900" b="0" i="0" u="none" strike="noStrike" cap="none" normalizeH="0" baseline="0" dirty="0">
                <a:ln>
                  <a:noFill/>
                </a:ln>
                <a:solidFill>
                  <a:srgbClr val="3B3D3F"/>
                </a:solidFill>
                <a:effectLst/>
                <a:latin typeface="+mn-lt"/>
              </a:rPr>
              <a:t>, M. C-reaktif proteinin biyolojik değişkenliği: mevcut bilgiler güvenilir mi? </a:t>
            </a:r>
            <a:r>
              <a:rPr kumimoji="0" lang="tr-TR" altLang="tr-TR" sz="900" b="0" i="1" u="none" strike="noStrike" cap="none" normalizeH="0" baseline="0" dirty="0" err="1">
                <a:ln>
                  <a:noFill/>
                </a:ln>
                <a:solidFill>
                  <a:srgbClr val="3B3D3F"/>
                </a:solidFill>
                <a:effectLst/>
                <a:latin typeface="+mn-lt"/>
              </a:rPr>
              <a:t>Clin</a:t>
            </a:r>
            <a:r>
              <a:rPr kumimoji="0" lang="tr-TR" altLang="tr-TR" sz="900" b="0" i="1" u="none" strike="noStrike" cap="none" normalizeH="0" baseline="0" dirty="0">
                <a:ln>
                  <a:noFill/>
                </a:ln>
                <a:solidFill>
                  <a:srgbClr val="3B3D3F"/>
                </a:solidFill>
                <a:effectLst/>
                <a:latin typeface="+mn-lt"/>
              </a:rPr>
              <a:t> </a:t>
            </a:r>
            <a:r>
              <a:rPr kumimoji="0" lang="tr-TR" altLang="tr-TR" sz="900" b="0" i="1" u="none" strike="noStrike" cap="none" normalizeH="0" baseline="0" dirty="0" err="1">
                <a:ln>
                  <a:noFill/>
                </a:ln>
                <a:solidFill>
                  <a:srgbClr val="3B3D3F"/>
                </a:solidFill>
                <a:effectLst/>
                <a:latin typeface="+mn-lt"/>
              </a:rPr>
              <a:t>Chim</a:t>
            </a:r>
            <a:r>
              <a:rPr kumimoji="0" lang="tr-TR" altLang="tr-TR" sz="900" b="0" i="1" u="none" strike="noStrike" cap="none" normalizeH="0" baseline="0" dirty="0">
                <a:ln>
                  <a:noFill/>
                </a:ln>
                <a:solidFill>
                  <a:srgbClr val="3B3D3F"/>
                </a:solidFill>
                <a:effectLst/>
                <a:latin typeface="+mn-lt"/>
              </a:rPr>
              <a:t> </a:t>
            </a:r>
            <a:r>
              <a:rPr kumimoji="0" lang="tr-TR" altLang="tr-TR" sz="900" b="0" i="1" u="none" strike="noStrike" cap="none" normalizeH="0" baseline="0" dirty="0" err="1">
                <a:ln>
                  <a:noFill/>
                </a:ln>
                <a:solidFill>
                  <a:srgbClr val="3B3D3F"/>
                </a:solidFill>
                <a:effectLst/>
                <a:latin typeface="+mn-lt"/>
              </a:rPr>
              <a:t>Acta</a:t>
            </a:r>
            <a:r>
              <a:rPr kumimoji="0" lang="tr-TR" altLang="tr-TR" sz="900" b="0" i="0" u="none" strike="noStrike" cap="none" normalizeH="0" baseline="0" dirty="0">
                <a:ln>
                  <a:noFill/>
                </a:ln>
                <a:solidFill>
                  <a:srgbClr val="3B3D3F"/>
                </a:solidFill>
                <a:effectLst/>
                <a:latin typeface="+mn-lt"/>
              </a:rPr>
              <a:t> 2012;413:1179–83. </a:t>
            </a:r>
            <a:r>
              <a:rPr kumimoji="0" lang="tr-TR" altLang="tr-TR" sz="900" b="0" i="0" u="none" strike="noStrike" cap="none" normalizeH="0" baseline="0" dirty="0" err="1">
                <a:ln>
                  <a:noFill/>
                </a:ln>
                <a:solidFill>
                  <a:srgbClr val="3B3D3F"/>
                </a:solidFill>
                <a:effectLst/>
                <a:latin typeface="+mn-lt"/>
                <a:hlinkClick r:id="rId19"/>
              </a:rPr>
              <a:t>https</a:t>
            </a:r>
            <a:r>
              <a:rPr kumimoji="0" lang="tr-TR" altLang="tr-TR" sz="900" b="0" i="0" u="none" strike="noStrike" cap="none" normalizeH="0" baseline="0" dirty="0">
                <a:ln>
                  <a:noFill/>
                </a:ln>
                <a:solidFill>
                  <a:srgbClr val="3B3D3F"/>
                </a:solidFill>
                <a:effectLst/>
                <a:latin typeface="+mn-lt"/>
                <a:hlinkClick r:id="rId19"/>
              </a:rPr>
              <a:t>://</a:t>
            </a:r>
            <a:r>
              <a:rPr kumimoji="0" lang="tr-TR" altLang="tr-TR" sz="900" b="0" i="0" u="none" strike="noStrike" cap="none" normalizeH="0" baseline="0" dirty="0" err="1">
                <a:ln>
                  <a:noFill/>
                </a:ln>
                <a:solidFill>
                  <a:srgbClr val="3B3D3F"/>
                </a:solidFill>
                <a:effectLst/>
                <a:latin typeface="+mn-lt"/>
                <a:hlinkClick r:id="rId19"/>
              </a:rPr>
              <a:t>doi.org</a:t>
            </a:r>
            <a:r>
              <a:rPr kumimoji="0" lang="tr-TR" altLang="tr-TR" sz="900" b="0" i="0" u="none" strike="noStrike" cap="none" normalizeH="0" baseline="0" dirty="0">
                <a:ln>
                  <a:noFill/>
                </a:ln>
                <a:solidFill>
                  <a:srgbClr val="3B3D3F"/>
                </a:solidFill>
                <a:effectLst/>
                <a:latin typeface="+mn-lt"/>
                <a:hlinkClick r:id="rId19"/>
              </a:rPr>
              <a:t>/10.1016/</a:t>
            </a:r>
            <a:r>
              <a:rPr kumimoji="0" lang="tr-TR" altLang="tr-TR" sz="900" b="0" i="0" u="none" strike="noStrike" cap="none" normalizeH="0" baseline="0" dirty="0" err="1">
                <a:ln>
                  <a:noFill/>
                </a:ln>
                <a:solidFill>
                  <a:srgbClr val="3B3D3F"/>
                </a:solidFill>
                <a:effectLst/>
                <a:latin typeface="+mn-lt"/>
                <a:hlinkClick r:id="rId19"/>
              </a:rPr>
              <a:t>j.cca.2012.04.010</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a:ln>
                  <a:noFill/>
                </a:ln>
                <a:solidFill>
                  <a:srgbClr val="3B3D3F"/>
                </a:solidFill>
                <a:effectLst/>
                <a:latin typeface="+mn-lt"/>
                <a:hlinkClick r:id="rId20"/>
              </a:rPr>
              <a:t>Google </a:t>
            </a:r>
            <a:r>
              <a:rPr kumimoji="0" lang="tr-TR" altLang="tr-TR" sz="900" b="0" i="0" u="none" strike="noStrike" cap="none" normalizeH="0" baseline="0" dirty="0" err="1">
                <a:ln>
                  <a:noFill/>
                </a:ln>
                <a:solidFill>
                  <a:srgbClr val="3B3D3F"/>
                </a:solidFill>
                <a:effectLst/>
                <a:latin typeface="+mn-lt"/>
                <a:hlinkClick r:id="rId20"/>
              </a:rPr>
              <a:t>Akademik'te</a:t>
            </a:r>
            <a:r>
              <a:rPr kumimoji="0" lang="tr-TR" altLang="tr-TR" sz="900" b="0" i="0" u="none" strike="noStrike" cap="none" normalizeH="0" baseline="0" dirty="0">
                <a:ln>
                  <a:noFill/>
                </a:ln>
                <a:solidFill>
                  <a:srgbClr val="3B3D3F"/>
                </a:solidFill>
                <a:effectLst/>
                <a:latin typeface="+mn-lt"/>
                <a:hlinkClick r:id="rId20"/>
              </a:rPr>
              <a:t> </a:t>
            </a:r>
            <a:r>
              <a:rPr kumimoji="0" lang="tr-TR" altLang="tr-TR" sz="900" b="0" i="0" u="none" strike="noStrike" cap="none" normalizeH="0" baseline="0" dirty="0" err="1">
                <a:ln>
                  <a:noFill/>
                </a:ln>
                <a:solidFill>
                  <a:srgbClr val="3B3D3F"/>
                </a:solidFill>
                <a:effectLst/>
                <a:latin typeface="+mn-lt"/>
                <a:hlinkClick r:id="rId20"/>
              </a:rPr>
              <a:t>ara</a:t>
            </a:r>
            <a:r>
              <a:rPr kumimoji="0" lang="tr-TR" altLang="tr-TR" sz="900" b="0" i="0" u="none" strike="noStrike" cap="none" normalizeH="0" baseline="0" dirty="0" err="1">
                <a:ln>
                  <a:noFill/>
                </a:ln>
                <a:solidFill>
                  <a:srgbClr val="3B3D3F"/>
                </a:solidFill>
                <a:effectLst/>
                <a:latin typeface="+mn-lt"/>
                <a:hlinkClick r:id="rId21"/>
              </a:rPr>
              <a:t>PubMed</a:t>
            </a:r>
            <a:endParaRPr kumimoji="0" lang="tr-TR" altLang="tr-TR" sz="900" b="0" i="0" u="none" strike="noStrike" cap="none" normalizeH="0" baseline="0" dirty="0">
              <a:ln>
                <a:noFill/>
              </a:ln>
              <a:solidFill>
                <a:srgbClr val="3B3D3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latin typeface="+mn-lt"/>
              </a:rPr>
              <a:t>8. Şu adresten ulaşılabilir: </a:t>
            </a:r>
            <a:r>
              <a:rPr kumimoji="0" lang="tr-TR" altLang="tr-TR" sz="900" b="0" i="0" u="none" strike="noStrike" cap="none" normalizeH="0" baseline="0" dirty="0" err="1">
                <a:ln>
                  <a:noFill/>
                </a:ln>
                <a:solidFill>
                  <a:srgbClr val="3B3D3F"/>
                </a:solidFill>
                <a:effectLst/>
                <a:latin typeface="+mn-lt"/>
                <a:hlinkClick r:id="rId22"/>
              </a:rPr>
              <a:t>www.westgard.com</a:t>
            </a:r>
            <a:r>
              <a:rPr kumimoji="0" lang="tr-TR" altLang="tr-TR" sz="900" b="0" i="0" u="none" strike="noStrike" cap="none" normalizeH="0" baseline="0" dirty="0">
                <a:ln>
                  <a:noFill/>
                </a:ln>
                <a:solidFill>
                  <a:srgbClr val="3B3D3F"/>
                </a:solidFill>
                <a:effectLst/>
                <a:latin typeface="+mn-lt"/>
                <a:hlinkClick r:id="rId22"/>
              </a:rPr>
              <a:t>/</a:t>
            </a:r>
            <a:r>
              <a:rPr kumimoji="0" lang="tr-TR" altLang="tr-TR" sz="900" b="0" i="0" u="none" strike="noStrike" cap="none" normalizeH="0" baseline="0" dirty="0" err="1">
                <a:ln>
                  <a:noFill/>
                </a:ln>
                <a:solidFill>
                  <a:srgbClr val="3B3D3F"/>
                </a:solidFill>
                <a:effectLst/>
                <a:latin typeface="+mn-lt"/>
                <a:hlinkClick r:id="rId22"/>
              </a:rPr>
              <a:t>biodatabase1.htm</a:t>
            </a:r>
            <a:r>
              <a:rPr kumimoji="0" lang="tr-TR" altLang="tr-TR" sz="900" b="0" i="0" u="none" strike="noStrike" cap="none" normalizeH="0" baseline="0" dirty="0">
                <a:ln>
                  <a:noFill/>
                </a:ln>
                <a:solidFill>
                  <a:srgbClr val="3B3D3F"/>
                </a:solidFill>
                <a:effectLst/>
                <a:latin typeface="+mn-lt"/>
              </a:rPr>
              <a:t> [10 Aralık </a:t>
            </a:r>
            <a:r>
              <a:rPr kumimoji="0" lang="tr-TR" altLang="tr-TR" sz="900" b="0" i="0" u="none" strike="noStrike" cap="none" normalizeH="0" baseline="0" dirty="0" err="1">
                <a:ln>
                  <a:noFill/>
                </a:ln>
                <a:solidFill>
                  <a:srgbClr val="3B3D3F"/>
                </a:solidFill>
                <a:effectLst/>
                <a:latin typeface="+mn-lt"/>
              </a:rPr>
              <a:t>2011'de</a:t>
            </a:r>
            <a:r>
              <a:rPr kumimoji="0" lang="tr-TR" altLang="tr-TR" sz="900" b="0" i="0" u="none" strike="noStrike" cap="none" normalizeH="0" baseline="0" dirty="0">
                <a:ln>
                  <a:noFill/>
                </a:ln>
                <a:solidFill>
                  <a:srgbClr val="3B3D3F"/>
                </a:solidFill>
                <a:effectLst/>
                <a:latin typeface="+mn-lt"/>
              </a:rPr>
              <a:t> erişildi].</a:t>
            </a:r>
            <a:r>
              <a:rPr kumimoji="0" lang="tr-TR" altLang="tr-TR" sz="900" b="0" i="0" u="none" strike="noStrike" cap="none" normalizeH="0" baseline="0" dirty="0">
                <a:ln>
                  <a:noFill/>
                </a:ln>
                <a:solidFill>
                  <a:srgbClr val="3B3D3F"/>
                </a:solidFill>
                <a:effectLst/>
                <a:latin typeface="+mn-lt"/>
                <a:hlinkClick r:id="rId23"/>
              </a:rPr>
              <a:t>Google </a:t>
            </a:r>
            <a:r>
              <a:rPr kumimoji="0" lang="tr-TR" altLang="tr-TR" sz="900" b="0" i="0" u="none" strike="noStrike" cap="none" normalizeH="0" baseline="0" dirty="0" err="1">
                <a:ln>
                  <a:noFill/>
                </a:ln>
                <a:solidFill>
                  <a:srgbClr val="3B3D3F"/>
                </a:solidFill>
                <a:effectLst/>
                <a:latin typeface="+mn-lt"/>
                <a:hlinkClick r:id="rId23"/>
              </a:rPr>
              <a:t>Akademik'te</a:t>
            </a:r>
            <a:r>
              <a:rPr kumimoji="0" lang="tr-TR" altLang="tr-TR" sz="900" b="0" i="0" u="none" strike="noStrike" cap="none" normalizeH="0" baseline="0" dirty="0">
                <a:ln>
                  <a:noFill/>
                </a:ln>
                <a:solidFill>
                  <a:srgbClr val="3B3D3F"/>
                </a:solidFill>
                <a:effectLst/>
                <a:latin typeface="+mn-lt"/>
                <a:hlinkClick r:id="rId23"/>
              </a:rPr>
              <a:t> ara</a:t>
            </a:r>
            <a:endParaRPr kumimoji="0" lang="tr-TR" altLang="tr-TR" sz="900" b="0" i="0" u="none" strike="noStrike" cap="none" normalizeH="0" baseline="0" dirty="0">
              <a:ln>
                <a:noFill/>
              </a:ln>
              <a:solidFill>
                <a:srgbClr val="3B3D3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latin typeface="+mn-lt"/>
              </a:rPr>
              <a:t>9. </a:t>
            </a:r>
            <a:r>
              <a:rPr kumimoji="0" lang="tr-TR" altLang="tr-TR" sz="900" b="0" i="0" u="none" strike="noStrike" cap="none" normalizeH="0" baseline="0" dirty="0" err="1">
                <a:ln>
                  <a:noFill/>
                </a:ln>
                <a:solidFill>
                  <a:srgbClr val="3B3D3F"/>
                </a:solidFill>
                <a:effectLst/>
                <a:latin typeface="+mn-lt"/>
              </a:rPr>
              <a:t>Carobene</a:t>
            </a:r>
            <a:r>
              <a:rPr kumimoji="0" lang="tr-TR" altLang="tr-TR" sz="900" b="0" i="0" u="none" strike="noStrike" cap="none" normalizeH="0" baseline="0" dirty="0">
                <a:ln>
                  <a:noFill/>
                </a:ln>
                <a:solidFill>
                  <a:srgbClr val="3B3D3F"/>
                </a:solidFill>
                <a:effectLst/>
                <a:latin typeface="+mn-lt"/>
              </a:rPr>
              <a:t>, A, </a:t>
            </a:r>
            <a:r>
              <a:rPr kumimoji="0" lang="tr-TR" altLang="tr-TR" sz="900" b="0" i="0" u="none" strike="noStrike" cap="none" normalizeH="0" baseline="0" dirty="0" err="1">
                <a:ln>
                  <a:noFill/>
                </a:ln>
                <a:solidFill>
                  <a:srgbClr val="3B3D3F"/>
                </a:solidFill>
                <a:effectLst/>
                <a:latin typeface="+mn-lt"/>
              </a:rPr>
              <a:t>Aarsand</a:t>
            </a:r>
            <a:r>
              <a:rPr kumimoji="0" lang="tr-TR" altLang="tr-TR" sz="900" b="0" i="0" u="none" strike="noStrike" cap="none" normalizeH="0" baseline="0" dirty="0">
                <a:ln>
                  <a:noFill/>
                </a:ln>
                <a:solidFill>
                  <a:srgbClr val="3B3D3F"/>
                </a:solidFill>
                <a:effectLst/>
                <a:latin typeface="+mn-lt"/>
              </a:rPr>
              <a:t>, AK, </a:t>
            </a:r>
            <a:r>
              <a:rPr kumimoji="0" lang="tr-TR" altLang="tr-TR" sz="900" b="0" i="0" u="none" strike="noStrike" cap="none" normalizeH="0" baseline="0" dirty="0" err="1">
                <a:ln>
                  <a:noFill/>
                </a:ln>
                <a:solidFill>
                  <a:srgbClr val="3B3D3F"/>
                </a:solidFill>
                <a:effectLst/>
                <a:latin typeface="+mn-lt"/>
              </a:rPr>
              <a:t>Guerra</a:t>
            </a:r>
            <a:r>
              <a:rPr kumimoji="0" lang="tr-TR" altLang="tr-TR" sz="900" b="0" i="0" u="none" strike="noStrike" cap="none" normalizeH="0" baseline="0" dirty="0">
                <a:ln>
                  <a:noFill/>
                </a:ln>
                <a:solidFill>
                  <a:srgbClr val="3B3D3F"/>
                </a:solidFill>
                <a:effectLst/>
                <a:latin typeface="+mn-lt"/>
              </a:rPr>
              <a:t>, E, </a:t>
            </a:r>
            <a:r>
              <a:rPr kumimoji="0" lang="tr-TR" altLang="tr-TR" sz="900" b="0" i="0" u="none" strike="noStrike" cap="none" normalizeH="0" baseline="0" dirty="0" err="1">
                <a:ln>
                  <a:noFill/>
                </a:ln>
                <a:solidFill>
                  <a:srgbClr val="3B3D3F"/>
                </a:solidFill>
                <a:effectLst/>
                <a:latin typeface="+mn-lt"/>
              </a:rPr>
              <a:t>Bartlett</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err="1">
                <a:ln>
                  <a:noFill/>
                </a:ln>
                <a:solidFill>
                  <a:srgbClr val="3B3D3F"/>
                </a:solidFill>
                <a:effectLst/>
                <a:latin typeface="+mn-lt"/>
              </a:rPr>
              <a:t>WA</a:t>
            </a:r>
            <a:r>
              <a:rPr kumimoji="0" lang="tr-TR" altLang="tr-TR" sz="900" b="0" i="0" u="none" strike="noStrike" cap="none" normalizeH="0" baseline="0" dirty="0">
                <a:ln>
                  <a:noFill/>
                </a:ln>
                <a:solidFill>
                  <a:srgbClr val="3B3D3F"/>
                </a:solidFill>
                <a:effectLst/>
                <a:latin typeface="+mn-lt"/>
              </a:rPr>
              <a:t>, Coşkun, A, </a:t>
            </a:r>
            <a:r>
              <a:rPr kumimoji="0" lang="tr-TR" altLang="tr-TR" sz="900" b="0" i="0" u="none" strike="noStrike" cap="none" normalizeH="0" baseline="0" dirty="0" err="1">
                <a:ln>
                  <a:noFill/>
                </a:ln>
                <a:solidFill>
                  <a:srgbClr val="3B3D3F"/>
                </a:solidFill>
                <a:effectLst/>
                <a:latin typeface="+mn-lt"/>
              </a:rPr>
              <a:t>Díaz-Garzón</a:t>
            </a:r>
            <a:r>
              <a:rPr kumimoji="0" lang="tr-TR" altLang="tr-TR" sz="900" b="0" i="0" u="none" strike="noStrike" cap="none" normalizeH="0" baseline="0" dirty="0">
                <a:ln>
                  <a:noFill/>
                </a:ln>
                <a:solidFill>
                  <a:srgbClr val="3B3D3F"/>
                </a:solidFill>
                <a:effectLst/>
                <a:latin typeface="+mn-lt"/>
              </a:rPr>
              <a:t>, J, ve diğerleri. Avrupa klinik kimya ve laboratuvar tıbbı federasyonu biyolojik çeşitlilik üzerine çalışma grubu. Avrupa biyolojik çeşitlilik çalışması (</a:t>
            </a:r>
            <a:r>
              <a:rPr kumimoji="0" lang="tr-TR" altLang="tr-TR" sz="900" b="0" i="0" u="none" strike="noStrike" cap="none" normalizeH="0" baseline="0" dirty="0" err="1">
                <a:ln>
                  <a:noFill/>
                </a:ln>
                <a:solidFill>
                  <a:srgbClr val="3B3D3F"/>
                </a:solidFill>
                <a:effectLst/>
                <a:latin typeface="+mn-lt"/>
              </a:rPr>
              <a:t>EuBIVAS</a:t>
            </a:r>
            <a:r>
              <a:rPr kumimoji="0" lang="tr-TR" altLang="tr-TR" sz="900" b="0" i="0" u="none" strike="noStrike" cap="none" normalizeH="0" baseline="0" dirty="0">
                <a:ln>
                  <a:noFill/>
                </a:ln>
                <a:solidFill>
                  <a:srgbClr val="3B3D3F"/>
                </a:solidFill>
                <a:effectLst/>
                <a:latin typeface="+mn-lt"/>
              </a:rPr>
              <a:t>): Sıklıkla ölçülen 15 protein için denek içi ve denekler arası biyolojik çeşitlilik verileri. </a:t>
            </a:r>
            <a:r>
              <a:rPr kumimoji="0" lang="tr-TR" altLang="tr-TR" sz="900" b="0" i="1" u="none" strike="noStrike" cap="none" normalizeH="0" baseline="0" dirty="0" err="1">
                <a:ln>
                  <a:noFill/>
                </a:ln>
                <a:solidFill>
                  <a:srgbClr val="3B3D3F"/>
                </a:solidFill>
                <a:effectLst/>
                <a:latin typeface="+mn-lt"/>
              </a:rPr>
              <a:t>Clin</a:t>
            </a:r>
            <a:r>
              <a:rPr kumimoji="0" lang="tr-TR" altLang="tr-TR" sz="900" b="0" i="1" u="none" strike="noStrike" cap="none" normalizeH="0" baseline="0" dirty="0">
                <a:ln>
                  <a:noFill/>
                </a:ln>
                <a:solidFill>
                  <a:srgbClr val="3B3D3F"/>
                </a:solidFill>
                <a:effectLst/>
                <a:latin typeface="+mn-lt"/>
              </a:rPr>
              <a:t> </a:t>
            </a:r>
            <a:r>
              <a:rPr kumimoji="0" lang="tr-TR" altLang="tr-TR" sz="900" b="0" i="1" u="none" strike="noStrike" cap="none" normalizeH="0" baseline="0" dirty="0" err="1">
                <a:ln>
                  <a:noFill/>
                </a:ln>
                <a:solidFill>
                  <a:srgbClr val="3B3D3F"/>
                </a:solidFill>
                <a:effectLst/>
                <a:latin typeface="+mn-lt"/>
              </a:rPr>
              <a:t>Chem</a:t>
            </a:r>
            <a:r>
              <a:rPr kumimoji="0" lang="tr-TR" altLang="tr-TR" sz="900" b="0" i="0" u="none" strike="noStrike" cap="none" normalizeH="0" baseline="0" dirty="0">
                <a:ln>
                  <a:noFill/>
                </a:ln>
                <a:solidFill>
                  <a:srgbClr val="3B3D3F"/>
                </a:solidFill>
                <a:effectLst/>
                <a:latin typeface="+mn-lt"/>
              </a:rPr>
              <a:t> 2019;65:1031–41. </a:t>
            </a:r>
            <a:r>
              <a:rPr kumimoji="0" lang="tr-TR" altLang="tr-TR" sz="900" b="0" i="0" u="none" strike="noStrike" cap="none" normalizeH="0" baseline="0" dirty="0" err="1">
                <a:ln>
                  <a:noFill/>
                </a:ln>
                <a:solidFill>
                  <a:srgbClr val="3B3D3F"/>
                </a:solidFill>
                <a:effectLst/>
                <a:latin typeface="+mn-lt"/>
                <a:hlinkClick r:id="rId24"/>
              </a:rPr>
              <a:t>https</a:t>
            </a:r>
            <a:r>
              <a:rPr kumimoji="0" lang="tr-TR" altLang="tr-TR" sz="900" b="0" i="0" u="none" strike="noStrike" cap="none" normalizeH="0" baseline="0" dirty="0">
                <a:ln>
                  <a:noFill/>
                </a:ln>
                <a:solidFill>
                  <a:srgbClr val="3B3D3F"/>
                </a:solidFill>
                <a:effectLst/>
                <a:latin typeface="+mn-lt"/>
                <a:hlinkClick r:id="rId24"/>
              </a:rPr>
              <a:t>://</a:t>
            </a:r>
            <a:r>
              <a:rPr kumimoji="0" lang="tr-TR" altLang="tr-TR" sz="900" b="0" i="0" u="none" strike="noStrike" cap="none" normalizeH="0" baseline="0" dirty="0" err="1">
                <a:ln>
                  <a:noFill/>
                </a:ln>
                <a:solidFill>
                  <a:srgbClr val="3B3D3F"/>
                </a:solidFill>
                <a:effectLst/>
                <a:latin typeface="+mn-lt"/>
                <a:hlinkClick r:id="rId24"/>
              </a:rPr>
              <a:t>doi.org</a:t>
            </a:r>
            <a:r>
              <a:rPr kumimoji="0" lang="tr-TR" altLang="tr-TR" sz="900" b="0" i="0" u="none" strike="noStrike" cap="none" normalizeH="0" baseline="0" dirty="0">
                <a:ln>
                  <a:noFill/>
                </a:ln>
                <a:solidFill>
                  <a:srgbClr val="3B3D3F"/>
                </a:solidFill>
                <a:effectLst/>
                <a:latin typeface="+mn-lt"/>
                <a:hlinkClick r:id="rId24"/>
              </a:rPr>
              <a:t>/10.1373/</a:t>
            </a:r>
            <a:r>
              <a:rPr kumimoji="0" lang="tr-TR" altLang="tr-TR" sz="900" b="0" i="0" u="none" strike="noStrike" cap="none" normalizeH="0" baseline="0" dirty="0" err="1">
                <a:ln>
                  <a:noFill/>
                </a:ln>
                <a:solidFill>
                  <a:srgbClr val="3B3D3F"/>
                </a:solidFill>
                <a:effectLst/>
                <a:latin typeface="+mn-lt"/>
                <a:hlinkClick r:id="rId24"/>
              </a:rPr>
              <a:t>clinchem.2019.304618</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a:ln>
                  <a:noFill/>
                </a:ln>
                <a:solidFill>
                  <a:srgbClr val="3B3D3F"/>
                </a:solidFill>
                <a:effectLst/>
                <a:latin typeface="+mn-lt"/>
                <a:hlinkClick r:id="rId25"/>
              </a:rPr>
              <a:t>Google </a:t>
            </a:r>
            <a:r>
              <a:rPr kumimoji="0" lang="tr-TR" altLang="tr-TR" sz="900" b="0" i="0" u="none" strike="noStrike" cap="none" normalizeH="0" baseline="0" dirty="0" err="1">
                <a:ln>
                  <a:noFill/>
                </a:ln>
                <a:solidFill>
                  <a:srgbClr val="3B3D3F"/>
                </a:solidFill>
                <a:effectLst/>
                <a:latin typeface="+mn-lt"/>
                <a:hlinkClick r:id="rId25"/>
              </a:rPr>
              <a:t>Akademik'te</a:t>
            </a:r>
            <a:r>
              <a:rPr kumimoji="0" lang="tr-TR" altLang="tr-TR" sz="900" b="0" i="0" u="none" strike="noStrike" cap="none" normalizeH="0" baseline="0" dirty="0">
                <a:ln>
                  <a:noFill/>
                </a:ln>
                <a:solidFill>
                  <a:srgbClr val="3B3D3F"/>
                </a:solidFill>
                <a:effectLst/>
                <a:latin typeface="+mn-lt"/>
                <a:hlinkClick r:id="rId25"/>
              </a:rPr>
              <a:t> </a:t>
            </a:r>
            <a:r>
              <a:rPr kumimoji="0" lang="tr-TR" altLang="tr-TR" sz="900" b="0" i="0" u="none" strike="noStrike" cap="none" normalizeH="0" baseline="0" dirty="0" err="1">
                <a:ln>
                  <a:noFill/>
                </a:ln>
                <a:solidFill>
                  <a:srgbClr val="3B3D3F"/>
                </a:solidFill>
                <a:effectLst/>
                <a:latin typeface="+mn-lt"/>
                <a:hlinkClick r:id="rId25"/>
              </a:rPr>
              <a:t>ara</a:t>
            </a:r>
            <a:r>
              <a:rPr kumimoji="0" lang="tr-TR" altLang="tr-TR" sz="900" b="0" i="0" u="none" strike="noStrike" cap="none" normalizeH="0" baseline="0" dirty="0" err="1">
                <a:ln>
                  <a:noFill/>
                </a:ln>
                <a:solidFill>
                  <a:srgbClr val="3B3D3F"/>
                </a:solidFill>
                <a:effectLst/>
                <a:latin typeface="+mn-lt"/>
                <a:hlinkClick r:id="rId26"/>
              </a:rPr>
              <a:t>PubMed</a:t>
            </a:r>
            <a:endParaRPr kumimoji="0" lang="tr-TR" altLang="tr-TR" sz="900" b="0" i="0" u="none" strike="noStrike" cap="none" normalizeH="0" baseline="0" dirty="0">
              <a:ln>
                <a:noFill/>
              </a:ln>
              <a:solidFill>
                <a:srgbClr val="3B3D3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latin typeface="+mn-lt"/>
              </a:rPr>
              <a:t>10. </a:t>
            </a:r>
            <a:r>
              <a:rPr kumimoji="0" lang="tr-TR" altLang="tr-TR" sz="900" b="0" i="0" u="none" strike="noStrike" cap="none" normalizeH="0" baseline="0" dirty="0" err="1">
                <a:ln>
                  <a:noFill/>
                </a:ln>
                <a:solidFill>
                  <a:srgbClr val="3B3D3F"/>
                </a:solidFill>
                <a:effectLst/>
                <a:latin typeface="+mn-lt"/>
              </a:rPr>
              <a:t>Ceriotti</a:t>
            </a:r>
            <a:r>
              <a:rPr kumimoji="0" lang="tr-TR" altLang="tr-TR" sz="900" b="0" i="0" u="none" strike="noStrike" cap="none" normalizeH="0" baseline="0" dirty="0">
                <a:ln>
                  <a:noFill/>
                </a:ln>
                <a:solidFill>
                  <a:srgbClr val="3B3D3F"/>
                </a:solidFill>
                <a:effectLst/>
                <a:latin typeface="+mn-lt"/>
              </a:rPr>
              <a:t>, F, </a:t>
            </a:r>
            <a:r>
              <a:rPr kumimoji="0" lang="tr-TR" altLang="tr-TR" sz="900" b="0" i="0" u="none" strike="noStrike" cap="none" normalizeH="0" baseline="0" dirty="0" err="1">
                <a:ln>
                  <a:noFill/>
                </a:ln>
                <a:solidFill>
                  <a:srgbClr val="3B3D3F"/>
                </a:solidFill>
                <a:effectLst/>
                <a:latin typeface="+mn-lt"/>
              </a:rPr>
              <a:t>Fernandez-Calle</a:t>
            </a:r>
            <a:r>
              <a:rPr kumimoji="0" lang="tr-TR" altLang="tr-TR" sz="900" b="0" i="0" u="none" strike="noStrike" cap="none" normalizeH="0" baseline="0" dirty="0">
                <a:ln>
                  <a:noFill/>
                </a:ln>
                <a:solidFill>
                  <a:srgbClr val="3B3D3F"/>
                </a:solidFill>
                <a:effectLst/>
                <a:latin typeface="+mn-lt"/>
              </a:rPr>
              <a:t>, P, </a:t>
            </a:r>
            <a:r>
              <a:rPr kumimoji="0" lang="tr-TR" altLang="tr-TR" sz="900" b="0" i="0" u="none" strike="noStrike" cap="none" normalizeH="0" baseline="0" dirty="0" err="1">
                <a:ln>
                  <a:noFill/>
                </a:ln>
                <a:solidFill>
                  <a:srgbClr val="3B3D3F"/>
                </a:solidFill>
                <a:effectLst/>
                <a:latin typeface="+mn-lt"/>
              </a:rPr>
              <a:t>Klee</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err="1">
                <a:ln>
                  <a:noFill/>
                </a:ln>
                <a:solidFill>
                  <a:srgbClr val="3B3D3F"/>
                </a:solidFill>
                <a:effectLst/>
                <a:latin typeface="+mn-lt"/>
              </a:rPr>
              <a:t>GG</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err="1">
                <a:ln>
                  <a:noFill/>
                </a:ln>
                <a:solidFill>
                  <a:srgbClr val="3B3D3F"/>
                </a:solidFill>
                <a:effectLst/>
                <a:latin typeface="+mn-lt"/>
              </a:rPr>
              <a:t>Nordin</a:t>
            </a:r>
            <a:r>
              <a:rPr kumimoji="0" lang="tr-TR" altLang="tr-TR" sz="900" b="0" i="0" u="none" strike="noStrike" cap="none" normalizeH="0" baseline="0" dirty="0">
                <a:ln>
                  <a:noFill/>
                </a:ln>
                <a:solidFill>
                  <a:srgbClr val="3B3D3F"/>
                </a:solidFill>
                <a:effectLst/>
                <a:latin typeface="+mn-lt"/>
              </a:rPr>
              <a:t>, G, </a:t>
            </a:r>
            <a:r>
              <a:rPr kumimoji="0" lang="tr-TR" altLang="tr-TR" sz="900" b="0" i="0" u="none" strike="noStrike" cap="none" normalizeH="0" baseline="0" dirty="0" err="1">
                <a:ln>
                  <a:noFill/>
                </a:ln>
                <a:solidFill>
                  <a:srgbClr val="3B3D3F"/>
                </a:solidFill>
                <a:effectLst/>
                <a:latin typeface="+mn-lt"/>
              </a:rPr>
              <a:t>Sandberg</a:t>
            </a:r>
            <a:r>
              <a:rPr kumimoji="0" lang="tr-TR" altLang="tr-TR" sz="900" b="0" i="0" u="none" strike="noStrike" cap="none" normalizeH="0" baseline="0" dirty="0">
                <a:ln>
                  <a:noFill/>
                </a:ln>
                <a:solidFill>
                  <a:srgbClr val="3B3D3F"/>
                </a:solidFill>
                <a:effectLst/>
                <a:latin typeface="+mn-lt"/>
              </a:rPr>
              <a:t>, S, </a:t>
            </a:r>
            <a:r>
              <a:rPr kumimoji="0" lang="tr-TR" altLang="tr-TR" sz="900" b="0" i="0" u="none" strike="noStrike" cap="none" normalizeH="0" baseline="0" dirty="0" err="1">
                <a:ln>
                  <a:noFill/>
                </a:ln>
                <a:solidFill>
                  <a:srgbClr val="3B3D3F"/>
                </a:solidFill>
                <a:effectLst/>
                <a:latin typeface="+mn-lt"/>
              </a:rPr>
              <a:t>Streichert</a:t>
            </a:r>
            <a:r>
              <a:rPr kumimoji="0" lang="tr-TR" altLang="tr-TR" sz="900" b="0" i="0" u="none" strike="noStrike" cap="none" normalizeH="0" baseline="0" dirty="0">
                <a:ln>
                  <a:noFill/>
                </a:ln>
                <a:solidFill>
                  <a:srgbClr val="3B3D3F"/>
                </a:solidFill>
                <a:effectLst/>
                <a:latin typeface="+mn-lt"/>
              </a:rPr>
              <a:t>, T, ve diğerleri. 1. </a:t>
            </a:r>
            <a:r>
              <a:rPr kumimoji="0" lang="tr-TR" altLang="tr-TR" sz="900" b="0" i="0" u="none" strike="noStrike" cap="none" normalizeH="0" baseline="0" dirty="0" err="1">
                <a:ln>
                  <a:noFill/>
                </a:ln>
                <a:solidFill>
                  <a:srgbClr val="3B3D3F"/>
                </a:solidFill>
                <a:effectLst/>
                <a:latin typeface="+mn-lt"/>
              </a:rPr>
              <a:t>EFLM</a:t>
            </a:r>
            <a:r>
              <a:rPr kumimoji="0" lang="tr-TR" altLang="tr-TR" sz="900" b="0" i="0" u="none" strike="noStrike" cap="none" normalizeH="0" baseline="0" dirty="0">
                <a:ln>
                  <a:noFill/>
                </a:ln>
                <a:solidFill>
                  <a:srgbClr val="3B3D3F"/>
                </a:solidFill>
                <a:effectLst/>
                <a:latin typeface="+mn-lt"/>
              </a:rPr>
              <a:t> Stratejik Konferansında tanımlanan analitik performans </a:t>
            </a:r>
            <a:r>
              <a:rPr kumimoji="0" lang="tr-TR" altLang="tr-TR" sz="900" b="0" i="0" u="none" strike="noStrike" cap="none" normalizeH="0" baseline="0" dirty="0" err="1">
                <a:ln>
                  <a:noFill/>
                </a:ln>
                <a:solidFill>
                  <a:srgbClr val="3B3D3F"/>
                </a:solidFill>
                <a:effectLst/>
                <a:latin typeface="+mn-lt"/>
              </a:rPr>
              <a:t>spesifikasyonlarına</a:t>
            </a:r>
            <a:r>
              <a:rPr kumimoji="0" lang="tr-TR" altLang="tr-TR" sz="900" b="0" i="0" u="none" strike="noStrike" cap="none" normalizeH="0" baseline="0" dirty="0">
                <a:ln>
                  <a:noFill/>
                </a:ln>
                <a:solidFill>
                  <a:srgbClr val="3B3D3F"/>
                </a:solidFill>
                <a:effectLst/>
                <a:latin typeface="+mn-lt"/>
              </a:rPr>
              <a:t> yönelik modellere laboratuvar ölçüm büyüklüklerini atama kriterleri . </a:t>
            </a:r>
            <a:r>
              <a:rPr kumimoji="0" lang="tr-TR" altLang="tr-TR" sz="900" b="0" i="1" u="none" strike="noStrike" cap="none" normalizeH="0" baseline="0" dirty="0" err="1">
                <a:ln>
                  <a:noFill/>
                </a:ln>
                <a:solidFill>
                  <a:srgbClr val="3B3D3F"/>
                </a:solidFill>
                <a:effectLst/>
                <a:latin typeface="+mn-lt"/>
              </a:rPr>
              <a:t>Clin</a:t>
            </a:r>
            <a:r>
              <a:rPr kumimoji="0" lang="tr-TR" altLang="tr-TR" sz="900" b="0" i="1" u="none" strike="noStrike" cap="none" normalizeH="0" baseline="0" dirty="0">
                <a:ln>
                  <a:noFill/>
                </a:ln>
                <a:solidFill>
                  <a:srgbClr val="3B3D3F"/>
                </a:solidFill>
                <a:effectLst/>
                <a:latin typeface="+mn-lt"/>
              </a:rPr>
              <a:t> </a:t>
            </a:r>
            <a:r>
              <a:rPr kumimoji="0" lang="tr-TR" altLang="tr-TR" sz="900" b="0" i="1" u="none" strike="noStrike" cap="none" normalizeH="0" baseline="0" dirty="0" err="1">
                <a:ln>
                  <a:noFill/>
                </a:ln>
                <a:solidFill>
                  <a:srgbClr val="3B3D3F"/>
                </a:solidFill>
                <a:effectLst/>
                <a:latin typeface="+mn-lt"/>
              </a:rPr>
              <a:t>Chem</a:t>
            </a:r>
            <a:r>
              <a:rPr kumimoji="0" lang="tr-TR" altLang="tr-TR" sz="900" b="0" i="1" u="none" strike="noStrike" cap="none" normalizeH="0" baseline="0" dirty="0">
                <a:ln>
                  <a:noFill/>
                </a:ln>
                <a:solidFill>
                  <a:srgbClr val="3B3D3F"/>
                </a:solidFill>
                <a:effectLst/>
                <a:latin typeface="+mn-lt"/>
              </a:rPr>
              <a:t> </a:t>
            </a:r>
            <a:r>
              <a:rPr kumimoji="0" lang="tr-TR" altLang="tr-TR" sz="900" b="0" i="1" u="none" strike="noStrike" cap="none" normalizeH="0" baseline="0" dirty="0" err="1">
                <a:ln>
                  <a:noFill/>
                </a:ln>
                <a:solidFill>
                  <a:srgbClr val="3B3D3F"/>
                </a:solidFill>
                <a:effectLst/>
                <a:latin typeface="+mn-lt"/>
              </a:rPr>
              <a:t>Lab</a:t>
            </a:r>
            <a:r>
              <a:rPr kumimoji="0" lang="tr-TR" altLang="tr-TR" sz="900" b="0" i="1" u="none" strike="noStrike" cap="none" normalizeH="0" baseline="0" dirty="0">
                <a:ln>
                  <a:noFill/>
                </a:ln>
                <a:solidFill>
                  <a:srgbClr val="3B3D3F"/>
                </a:solidFill>
                <a:effectLst/>
                <a:latin typeface="+mn-lt"/>
              </a:rPr>
              <a:t> </a:t>
            </a:r>
            <a:r>
              <a:rPr kumimoji="0" lang="tr-TR" altLang="tr-TR" sz="900" b="0" i="1" u="none" strike="noStrike" cap="none" normalizeH="0" baseline="0" dirty="0" err="1">
                <a:ln>
                  <a:noFill/>
                </a:ln>
                <a:solidFill>
                  <a:srgbClr val="3B3D3F"/>
                </a:solidFill>
                <a:effectLst/>
                <a:latin typeface="+mn-lt"/>
              </a:rPr>
              <a:t>Med</a:t>
            </a:r>
            <a:r>
              <a:rPr kumimoji="0" lang="tr-TR" altLang="tr-TR" sz="900" b="0" i="0" u="none" strike="noStrike" cap="none" normalizeH="0" baseline="0" dirty="0">
                <a:ln>
                  <a:noFill/>
                </a:ln>
                <a:solidFill>
                  <a:srgbClr val="3B3D3F"/>
                </a:solidFill>
                <a:effectLst/>
                <a:latin typeface="+mn-lt"/>
              </a:rPr>
              <a:t> 2017;55:189–94. </a:t>
            </a:r>
            <a:r>
              <a:rPr kumimoji="0" lang="tr-TR" altLang="tr-TR" sz="900" b="0" i="0" u="none" strike="noStrike" cap="none" normalizeH="0" baseline="0" dirty="0" err="1">
                <a:ln>
                  <a:noFill/>
                </a:ln>
                <a:solidFill>
                  <a:srgbClr val="3B3D3F"/>
                </a:solidFill>
                <a:effectLst/>
                <a:latin typeface="+mn-lt"/>
                <a:hlinkClick r:id="rId27"/>
              </a:rPr>
              <a:t>https</a:t>
            </a:r>
            <a:r>
              <a:rPr kumimoji="0" lang="tr-TR" altLang="tr-TR" sz="900" b="0" i="0" u="none" strike="noStrike" cap="none" normalizeH="0" baseline="0" dirty="0">
                <a:ln>
                  <a:noFill/>
                </a:ln>
                <a:solidFill>
                  <a:srgbClr val="3B3D3F"/>
                </a:solidFill>
                <a:effectLst/>
                <a:latin typeface="+mn-lt"/>
                <a:hlinkClick r:id="rId27"/>
              </a:rPr>
              <a:t>://</a:t>
            </a:r>
            <a:r>
              <a:rPr kumimoji="0" lang="tr-TR" altLang="tr-TR" sz="900" b="0" i="0" u="none" strike="noStrike" cap="none" normalizeH="0" baseline="0" dirty="0" err="1">
                <a:ln>
                  <a:noFill/>
                </a:ln>
                <a:solidFill>
                  <a:srgbClr val="3B3D3F"/>
                </a:solidFill>
                <a:effectLst/>
                <a:latin typeface="+mn-lt"/>
                <a:hlinkClick r:id="rId27"/>
              </a:rPr>
              <a:t>doi.org</a:t>
            </a:r>
            <a:r>
              <a:rPr kumimoji="0" lang="tr-TR" altLang="tr-TR" sz="900" b="0" i="0" u="none" strike="noStrike" cap="none" normalizeH="0" baseline="0" dirty="0">
                <a:ln>
                  <a:noFill/>
                </a:ln>
                <a:solidFill>
                  <a:srgbClr val="3B3D3F"/>
                </a:solidFill>
                <a:effectLst/>
                <a:latin typeface="+mn-lt"/>
                <a:hlinkClick r:id="rId27"/>
              </a:rPr>
              <a:t>/10.1515/</a:t>
            </a:r>
            <a:r>
              <a:rPr kumimoji="0" lang="tr-TR" altLang="tr-TR" sz="900" b="0" i="0" u="none" strike="noStrike" cap="none" normalizeH="0" baseline="0" dirty="0" err="1">
                <a:ln>
                  <a:noFill/>
                </a:ln>
                <a:solidFill>
                  <a:srgbClr val="3B3D3F"/>
                </a:solidFill>
                <a:effectLst/>
                <a:latin typeface="+mn-lt"/>
                <a:hlinkClick r:id="rId27"/>
              </a:rPr>
              <a:t>cclm</a:t>
            </a:r>
            <a:r>
              <a:rPr kumimoji="0" lang="tr-TR" altLang="tr-TR" sz="900" b="0" i="0" u="none" strike="noStrike" cap="none" normalizeH="0" baseline="0" dirty="0">
                <a:ln>
                  <a:noFill/>
                </a:ln>
                <a:solidFill>
                  <a:srgbClr val="3B3D3F"/>
                </a:solidFill>
                <a:effectLst/>
                <a:latin typeface="+mn-lt"/>
                <a:hlinkClick r:id="rId27"/>
              </a:rPr>
              <a:t>-2016-0091</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a:ln>
                  <a:noFill/>
                </a:ln>
                <a:solidFill>
                  <a:srgbClr val="3B3D3F"/>
                </a:solidFill>
                <a:effectLst/>
                <a:latin typeface="+mn-lt"/>
                <a:hlinkClick r:id="rId28"/>
              </a:rPr>
              <a:t>Google </a:t>
            </a:r>
            <a:r>
              <a:rPr kumimoji="0" lang="tr-TR" altLang="tr-TR" sz="900" b="0" i="0" u="none" strike="noStrike" cap="none" normalizeH="0" baseline="0" dirty="0" err="1">
                <a:ln>
                  <a:noFill/>
                </a:ln>
                <a:solidFill>
                  <a:srgbClr val="3B3D3F"/>
                </a:solidFill>
                <a:effectLst/>
                <a:latin typeface="+mn-lt"/>
                <a:hlinkClick r:id="rId28"/>
              </a:rPr>
              <a:t>Akademik'te</a:t>
            </a:r>
            <a:r>
              <a:rPr kumimoji="0" lang="tr-TR" altLang="tr-TR" sz="900" b="0" i="0" u="none" strike="noStrike" cap="none" normalizeH="0" baseline="0" dirty="0">
                <a:ln>
                  <a:noFill/>
                </a:ln>
                <a:solidFill>
                  <a:srgbClr val="3B3D3F"/>
                </a:solidFill>
                <a:effectLst/>
                <a:latin typeface="+mn-lt"/>
                <a:hlinkClick r:id="rId28"/>
              </a:rPr>
              <a:t> </a:t>
            </a:r>
            <a:r>
              <a:rPr kumimoji="0" lang="tr-TR" altLang="tr-TR" sz="900" b="0" i="0" u="none" strike="noStrike" cap="none" normalizeH="0" baseline="0" dirty="0" err="1">
                <a:ln>
                  <a:noFill/>
                </a:ln>
                <a:solidFill>
                  <a:srgbClr val="3B3D3F"/>
                </a:solidFill>
                <a:effectLst/>
                <a:latin typeface="+mn-lt"/>
                <a:hlinkClick r:id="rId28"/>
              </a:rPr>
              <a:t>ara</a:t>
            </a:r>
            <a:r>
              <a:rPr kumimoji="0" lang="tr-TR" altLang="tr-TR" sz="900" b="0" i="0" u="none" strike="noStrike" cap="none" normalizeH="0" baseline="0" dirty="0" err="1">
                <a:ln>
                  <a:noFill/>
                </a:ln>
                <a:solidFill>
                  <a:srgbClr val="3B3D3F"/>
                </a:solidFill>
                <a:effectLst/>
                <a:latin typeface="+mn-lt"/>
                <a:hlinkClick r:id="rId29"/>
              </a:rPr>
              <a:t>PubMed</a:t>
            </a:r>
            <a:endParaRPr kumimoji="0" lang="tr-TR" altLang="tr-TR" sz="900" b="0" i="0" u="none" strike="noStrike" cap="none" normalizeH="0" baseline="0" dirty="0">
              <a:ln>
                <a:noFill/>
              </a:ln>
              <a:solidFill>
                <a:srgbClr val="3B3D3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latin typeface="+mn-lt"/>
              </a:rPr>
              <a:t>11. Diaz-</a:t>
            </a:r>
            <a:r>
              <a:rPr kumimoji="0" lang="tr-TR" altLang="tr-TR" sz="900" b="0" i="0" u="none" strike="noStrike" cap="none" normalizeH="0" baseline="0" dirty="0" err="1">
                <a:ln>
                  <a:noFill/>
                </a:ln>
                <a:solidFill>
                  <a:srgbClr val="3B3D3F"/>
                </a:solidFill>
                <a:effectLst/>
                <a:latin typeface="+mn-lt"/>
              </a:rPr>
              <a:t>Garzon</a:t>
            </a:r>
            <a:r>
              <a:rPr kumimoji="0" lang="tr-TR" altLang="tr-TR" sz="900" b="0" i="0" u="none" strike="noStrike" cap="none" normalizeH="0" baseline="0" dirty="0">
                <a:ln>
                  <a:noFill/>
                </a:ln>
                <a:solidFill>
                  <a:srgbClr val="3B3D3F"/>
                </a:solidFill>
                <a:effectLst/>
                <a:latin typeface="+mn-lt"/>
              </a:rPr>
              <a:t>, J, </a:t>
            </a:r>
            <a:r>
              <a:rPr kumimoji="0" lang="tr-TR" altLang="tr-TR" sz="900" b="0" i="0" u="none" strike="noStrike" cap="none" normalizeH="0" baseline="0" dirty="0" err="1">
                <a:ln>
                  <a:noFill/>
                </a:ln>
                <a:solidFill>
                  <a:srgbClr val="3B3D3F"/>
                </a:solidFill>
                <a:effectLst/>
                <a:latin typeface="+mn-lt"/>
              </a:rPr>
              <a:t>Fernandez-Calle</a:t>
            </a:r>
            <a:r>
              <a:rPr kumimoji="0" lang="tr-TR" altLang="tr-TR" sz="900" b="0" i="0" u="none" strike="noStrike" cap="none" normalizeH="0" baseline="0" dirty="0">
                <a:ln>
                  <a:noFill/>
                </a:ln>
                <a:solidFill>
                  <a:srgbClr val="3B3D3F"/>
                </a:solidFill>
                <a:effectLst/>
                <a:latin typeface="+mn-lt"/>
              </a:rPr>
              <a:t>, P, </a:t>
            </a:r>
            <a:r>
              <a:rPr kumimoji="0" lang="tr-TR" altLang="tr-TR" sz="900" b="0" i="0" u="none" strike="noStrike" cap="none" normalizeH="0" baseline="0" dirty="0" err="1">
                <a:ln>
                  <a:noFill/>
                </a:ln>
                <a:solidFill>
                  <a:srgbClr val="3B3D3F"/>
                </a:solidFill>
                <a:effectLst/>
                <a:latin typeface="+mn-lt"/>
              </a:rPr>
              <a:t>Aarsand</a:t>
            </a:r>
            <a:r>
              <a:rPr kumimoji="0" lang="tr-TR" altLang="tr-TR" sz="900" b="0" i="0" u="none" strike="noStrike" cap="none" normalizeH="0" baseline="0" dirty="0">
                <a:ln>
                  <a:noFill/>
                </a:ln>
                <a:solidFill>
                  <a:srgbClr val="3B3D3F"/>
                </a:solidFill>
                <a:effectLst/>
                <a:latin typeface="+mn-lt"/>
              </a:rPr>
              <a:t>, AK, </a:t>
            </a:r>
            <a:r>
              <a:rPr kumimoji="0" lang="tr-TR" altLang="tr-TR" sz="900" b="0" i="0" u="none" strike="noStrike" cap="none" normalizeH="0" baseline="0" dirty="0" err="1">
                <a:ln>
                  <a:noFill/>
                </a:ln>
                <a:solidFill>
                  <a:srgbClr val="3B3D3F"/>
                </a:solidFill>
                <a:effectLst/>
                <a:latin typeface="+mn-lt"/>
              </a:rPr>
              <a:t>Sandberg</a:t>
            </a:r>
            <a:r>
              <a:rPr kumimoji="0" lang="tr-TR" altLang="tr-TR" sz="900" b="0" i="0" u="none" strike="noStrike" cap="none" normalizeH="0" baseline="0" dirty="0">
                <a:ln>
                  <a:noFill/>
                </a:ln>
                <a:solidFill>
                  <a:srgbClr val="3B3D3F"/>
                </a:solidFill>
                <a:effectLst/>
                <a:latin typeface="+mn-lt"/>
              </a:rPr>
              <a:t>, S, </a:t>
            </a:r>
            <a:r>
              <a:rPr kumimoji="0" lang="tr-TR" altLang="tr-TR" sz="900" b="0" i="0" u="none" strike="noStrike" cap="none" normalizeH="0" baseline="0" dirty="0" err="1">
                <a:ln>
                  <a:noFill/>
                </a:ln>
                <a:solidFill>
                  <a:srgbClr val="3B3D3F"/>
                </a:solidFill>
                <a:effectLst/>
                <a:latin typeface="+mn-lt"/>
              </a:rPr>
              <a:t>Coskun</a:t>
            </a:r>
            <a:r>
              <a:rPr kumimoji="0" lang="tr-TR" altLang="tr-TR" sz="900" b="0" i="0" u="none" strike="noStrike" cap="none" normalizeH="0" baseline="0" dirty="0">
                <a:ln>
                  <a:noFill/>
                </a:ln>
                <a:solidFill>
                  <a:srgbClr val="3B3D3F"/>
                </a:solidFill>
                <a:effectLst/>
                <a:latin typeface="+mn-lt"/>
              </a:rPr>
              <a:t>, A, </a:t>
            </a:r>
            <a:r>
              <a:rPr kumimoji="0" lang="tr-TR" altLang="tr-TR" sz="900" b="0" i="0" u="none" strike="noStrike" cap="none" normalizeH="0" baseline="0" dirty="0" err="1">
                <a:ln>
                  <a:noFill/>
                </a:ln>
                <a:solidFill>
                  <a:srgbClr val="3B3D3F"/>
                </a:solidFill>
                <a:effectLst/>
                <a:latin typeface="+mn-lt"/>
              </a:rPr>
              <a:t>Carobene</a:t>
            </a:r>
            <a:r>
              <a:rPr kumimoji="0" lang="tr-TR" altLang="tr-TR" sz="900" b="0" i="0" u="none" strike="noStrike" cap="none" normalizeH="0" baseline="0" dirty="0">
                <a:ln>
                  <a:noFill/>
                </a:ln>
                <a:solidFill>
                  <a:srgbClr val="3B3D3F"/>
                </a:solidFill>
                <a:effectLst/>
                <a:latin typeface="+mn-lt"/>
              </a:rPr>
              <a:t>, A, ve diğerleri. Avrupa klinik kimya federasyonu ve biyolojik çeşitlilik üzerine laboratuvar tıbbı çalışma grubu. Sporcularda 29 rutin laboratuvar ölçümünde denek içi ve denekler arası uzun vadeli biyolojik varyasyon. </a:t>
            </a:r>
            <a:r>
              <a:rPr kumimoji="0" lang="tr-TR" altLang="tr-TR" sz="900" b="0" i="1" u="none" strike="noStrike" cap="none" normalizeH="0" baseline="0" dirty="0" err="1">
                <a:ln>
                  <a:noFill/>
                </a:ln>
                <a:solidFill>
                  <a:srgbClr val="3B3D3F"/>
                </a:solidFill>
                <a:effectLst/>
                <a:latin typeface="+mn-lt"/>
              </a:rPr>
              <a:t>Clin</a:t>
            </a:r>
            <a:r>
              <a:rPr kumimoji="0" lang="tr-TR" altLang="tr-TR" sz="900" b="0" i="1" u="none" strike="noStrike" cap="none" normalizeH="0" baseline="0" dirty="0">
                <a:ln>
                  <a:noFill/>
                </a:ln>
                <a:solidFill>
                  <a:srgbClr val="3B3D3F"/>
                </a:solidFill>
                <a:effectLst/>
                <a:latin typeface="+mn-lt"/>
              </a:rPr>
              <a:t> </a:t>
            </a:r>
            <a:r>
              <a:rPr kumimoji="0" lang="tr-TR" altLang="tr-TR" sz="900" b="0" i="1" u="none" strike="noStrike" cap="none" normalizeH="0" baseline="0" dirty="0" err="1">
                <a:ln>
                  <a:noFill/>
                </a:ln>
                <a:solidFill>
                  <a:srgbClr val="3B3D3F"/>
                </a:solidFill>
                <a:effectLst/>
                <a:latin typeface="+mn-lt"/>
              </a:rPr>
              <a:t>Chem</a:t>
            </a:r>
            <a:r>
              <a:rPr kumimoji="0" lang="tr-TR" altLang="tr-TR" sz="900" b="0" i="1" u="none" strike="noStrike" cap="none" normalizeH="0" baseline="0" dirty="0">
                <a:ln>
                  <a:noFill/>
                </a:ln>
                <a:solidFill>
                  <a:srgbClr val="3B3D3F"/>
                </a:solidFill>
                <a:effectLst/>
                <a:latin typeface="+mn-lt"/>
              </a:rPr>
              <a:t> </a:t>
            </a:r>
            <a:r>
              <a:rPr kumimoji="0" lang="tr-TR" altLang="tr-TR" sz="900" b="0" i="1" u="none" strike="noStrike" cap="none" normalizeH="0" baseline="0" dirty="0" err="1">
                <a:ln>
                  <a:noFill/>
                </a:ln>
                <a:solidFill>
                  <a:srgbClr val="3B3D3F"/>
                </a:solidFill>
                <a:effectLst/>
                <a:latin typeface="+mn-lt"/>
              </a:rPr>
              <a:t>Lab</a:t>
            </a:r>
            <a:r>
              <a:rPr kumimoji="0" lang="tr-TR" altLang="tr-TR" sz="900" b="0" i="1" u="none" strike="noStrike" cap="none" normalizeH="0" baseline="0" dirty="0">
                <a:ln>
                  <a:noFill/>
                </a:ln>
                <a:solidFill>
                  <a:srgbClr val="3B3D3F"/>
                </a:solidFill>
                <a:effectLst/>
                <a:latin typeface="+mn-lt"/>
              </a:rPr>
              <a:t> </a:t>
            </a:r>
            <a:r>
              <a:rPr kumimoji="0" lang="tr-TR" altLang="tr-TR" sz="900" b="0" i="1" u="none" strike="noStrike" cap="none" normalizeH="0" baseline="0" dirty="0" err="1">
                <a:ln>
                  <a:noFill/>
                </a:ln>
                <a:solidFill>
                  <a:srgbClr val="3B3D3F"/>
                </a:solidFill>
                <a:effectLst/>
                <a:latin typeface="+mn-lt"/>
              </a:rPr>
              <a:t>Med</a:t>
            </a:r>
            <a:r>
              <a:rPr kumimoji="0" lang="tr-TR" altLang="tr-TR" sz="900" b="0" i="0" u="none" strike="noStrike" cap="none" normalizeH="0" baseline="0" dirty="0">
                <a:ln>
                  <a:noFill/>
                </a:ln>
                <a:solidFill>
                  <a:srgbClr val="3B3D3F"/>
                </a:solidFill>
                <a:effectLst/>
                <a:latin typeface="+mn-lt"/>
              </a:rPr>
              <a:t> 2021;60:618–28. </a:t>
            </a:r>
            <a:r>
              <a:rPr kumimoji="0" lang="tr-TR" altLang="tr-TR" sz="900" b="0" i="0" u="none" strike="noStrike" cap="none" normalizeH="0" baseline="0" dirty="0" err="1">
                <a:ln>
                  <a:noFill/>
                </a:ln>
                <a:solidFill>
                  <a:srgbClr val="3B3D3F"/>
                </a:solidFill>
                <a:effectLst/>
                <a:latin typeface="+mn-lt"/>
                <a:hlinkClick r:id="rId30"/>
              </a:rPr>
              <a:t>https</a:t>
            </a:r>
            <a:r>
              <a:rPr kumimoji="0" lang="tr-TR" altLang="tr-TR" sz="900" b="0" i="0" u="none" strike="noStrike" cap="none" normalizeH="0" baseline="0" dirty="0">
                <a:ln>
                  <a:noFill/>
                </a:ln>
                <a:solidFill>
                  <a:srgbClr val="3B3D3F"/>
                </a:solidFill>
                <a:effectLst/>
                <a:latin typeface="+mn-lt"/>
                <a:hlinkClick r:id="rId30"/>
              </a:rPr>
              <a:t>://</a:t>
            </a:r>
            <a:r>
              <a:rPr kumimoji="0" lang="tr-TR" altLang="tr-TR" sz="900" b="0" i="0" u="none" strike="noStrike" cap="none" normalizeH="0" baseline="0" dirty="0" err="1">
                <a:ln>
                  <a:noFill/>
                </a:ln>
                <a:solidFill>
                  <a:srgbClr val="3B3D3F"/>
                </a:solidFill>
                <a:effectLst/>
                <a:latin typeface="+mn-lt"/>
                <a:hlinkClick r:id="rId30"/>
              </a:rPr>
              <a:t>doi.org</a:t>
            </a:r>
            <a:r>
              <a:rPr kumimoji="0" lang="tr-TR" altLang="tr-TR" sz="900" b="0" i="0" u="none" strike="noStrike" cap="none" normalizeH="0" baseline="0" dirty="0">
                <a:ln>
                  <a:noFill/>
                </a:ln>
                <a:solidFill>
                  <a:srgbClr val="3B3D3F"/>
                </a:solidFill>
                <a:effectLst/>
                <a:latin typeface="+mn-lt"/>
                <a:hlinkClick r:id="rId30"/>
              </a:rPr>
              <a:t>/10.1515/</a:t>
            </a:r>
            <a:r>
              <a:rPr kumimoji="0" lang="tr-TR" altLang="tr-TR" sz="900" b="0" i="0" u="none" strike="noStrike" cap="none" normalizeH="0" baseline="0" dirty="0" err="1">
                <a:ln>
                  <a:noFill/>
                </a:ln>
                <a:solidFill>
                  <a:srgbClr val="3B3D3F"/>
                </a:solidFill>
                <a:effectLst/>
                <a:latin typeface="+mn-lt"/>
                <a:hlinkClick r:id="rId30"/>
              </a:rPr>
              <a:t>cclm</a:t>
            </a:r>
            <a:r>
              <a:rPr kumimoji="0" lang="tr-TR" altLang="tr-TR" sz="900" b="0" i="0" u="none" strike="noStrike" cap="none" normalizeH="0" baseline="0" dirty="0">
                <a:ln>
                  <a:noFill/>
                </a:ln>
                <a:solidFill>
                  <a:srgbClr val="3B3D3F"/>
                </a:solidFill>
                <a:effectLst/>
                <a:latin typeface="+mn-lt"/>
                <a:hlinkClick r:id="rId30"/>
              </a:rPr>
              <a:t>-2021-0910</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a:ln>
                  <a:noFill/>
                </a:ln>
                <a:solidFill>
                  <a:srgbClr val="3B3D3F"/>
                </a:solidFill>
                <a:effectLst/>
                <a:latin typeface="+mn-lt"/>
                <a:hlinkClick r:id="rId31"/>
              </a:rPr>
              <a:t>Google </a:t>
            </a:r>
            <a:r>
              <a:rPr kumimoji="0" lang="tr-TR" altLang="tr-TR" sz="900" b="0" i="0" u="none" strike="noStrike" cap="none" normalizeH="0" baseline="0" dirty="0" err="1">
                <a:ln>
                  <a:noFill/>
                </a:ln>
                <a:solidFill>
                  <a:srgbClr val="3B3D3F"/>
                </a:solidFill>
                <a:effectLst/>
                <a:latin typeface="+mn-lt"/>
                <a:hlinkClick r:id="rId31"/>
              </a:rPr>
              <a:t>Akademik'te</a:t>
            </a:r>
            <a:r>
              <a:rPr kumimoji="0" lang="tr-TR" altLang="tr-TR" sz="900" b="0" i="0" u="none" strike="noStrike" cap="none" normalizeH="0" baseline="0" dirty="0">
                <a:ln>
                  <a:noFill/>
                </a:ln>
                <a:solidFill>
                  <a:srgbClr val="3B3D3F"/>
                </a:solidFill>
                <a:effectLst/>
                <a:latin typeface="+mn-lt"/>
                <a:hlinkClick r:id="rId31"/>
              </a:rPr>
              <a:t> </a:t>
            </a:r>
            <a:r>
              <a:rPr kumimoji="0" lang="tr-TR" altLang="tr-TR" sz="900" b="0" i="0" u="none" strike="noStrike" cap="none" normalizeH="0" baseline="0" dirty="0" err="1">
                <a:ln>
                  <a:noFill/>
                </a:ln>
                <a:solidFill>
                  <a:srgbClr val="3B3D3F"/>
                </a:solidFill>
                <a:effectLst/>
                <a:latin typeface="+mn-lt"/>
                <a:hlinkClick r:id="rId31"/>
              </a:rPr>
              <a:t>ara</a:t>
            </a:r>
            <a:r>
              <a:rPr kumimoji="0" lang="tr-TR" altLang="tr-TR" sz="900" b="0" i="0" u="none" strike="noStrike" cap="none" normalizeH="0" baseline="0" dirty="0" err="1">
                <a:ln>
                  <a:noFill/>
                </a:ln>
                <a:solidFill>
                  <a:srgbClr val="3B3D3F"/>
                </a:solidFill>
                <a:effectLst/>
                <a:latin typeface="+mn-lt"/>
                <a:hlinkClick r:id="rId32"/>
              </a:rPr>
              <a:t>PubMed</a:t>
            </a:r>
            <a:endParaRPr kumimoji="0" lang="tr-TR" altLang="tr-TR" sz="900" b="0" i="0" u="none" strike="noStrike" cap="none" normalizeH="0" baseline="0" dirty="0">
              <a:ln>
                <a:noFill/>
              </a:ln>
              <a:solidFill>
                <a:srgbClr val="3B3D3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latin typeface="+mn-lt"/>
              </a:rPr>
              <a:t>12. </a:t>
            </a:r>
            <a:r>
              <a:rPr kumimoji="0" lang="tr-TR" altLang="tr-TR" sz="900" b="0" i="0" u="none" strike="noStrike" cap="none" normalizeH="0" baseline="0" dirty="0" err="1">
                <a:ln>
                  <a:noFill/>
                </a:ln>
                <a:solidFill>
                  <a:srgbClr val="3B3D3F"/>
                </a:solidFill>
                <a:effectLst/>
                <a:latin typeface="+mn-lt"/>
              </a:rPr>
              <a:t>Mueller</a:t>
            </a:r>
            <a:r>
              <a:rPr kumimoji="0" lang="tr-TR" altLang="tr-TR" sz="900" b="0" i="0" u="none" strike="noStrike" cap="none" normalizeH="0" baseline="0" dirty="0">
                <a:ln>
                  <a:noFill/>
                </a:ln>
                <a:solidFill>
                  <a:srgbClr val="3B3D3F"/>
                </a:solidFill>
                <a:effectLst/>
                <a:latin typeface="+mn-lt"/>
              </a:rPr>
              <a:t>, AA, </a:t>
            </a:r>
            <a:r>
              <a:rPr kumimoji="0" lang="tr-TR" altLang="tr-TR" sz="900" b="0" i="0" u="none" strike="noStrike" cap="none" normalizeH="0" baseline="0" dirty="0" err="1">
                <a:ln>
                  <a:noFill/>
                </a:ln>
                <a:solidFill>
                  <a:srgbClr val="3B3D3F"/>
                </a:solidFill>
                <a:effectLst/>
                <a:latin typeface="+mn-lt"/>
              </a:rPr>
              <a:t>Tamura</a:t>
            </a:r>
            <a:r>
              <a:rPr kumimoji="0" lang="tr-TR" altLang="tr-TR" sz="900" b="0" i="0" u="none" strike="noStrike" cap="none" normalizeH="0" baseline="0" dirty="0">
                <a:ln>
                  <a:noFill/>
                </a:ln>
                <a:solidFill>
                  <a:srgbClr val="3B3D3F"/>
                </a:solidFill>
                <a:effectLst/>
                <a:latin typeface="+mn-lt"/>
              </a:rPr>
              <a:t>, T, </a:t>
            </a:r>
            <a:r>
              <a:rPr kumimoji="0" lang="tr-TR" altLang="tr-TR" sz="900" b="0" i="0" u="none" strike="noStrike" cap="none" normalizeH="0" baseline="0" dirty="0" err="1">
                <a:ln>
                  <a:noFill/>
                </a:ln>
                <a:solidFill>
                  <a:srgbClr val="3B3D3F"/>
                </a:solidFill>
                <a:effectLst/>
                <a:latin typeface="+mn-lt"/>
              </a:rPr>
              <a:t>Crowley</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err="1">
                <a:ln>
                  <a:noFill/>
                </a:ln>
                <a:solidFill>
                  <a:srgbClr val="3B3D3F"/>
                </a:solidFill>
                <a:effectLst/>
                <a:latin typeface="+mn-lt"/>
              </a:rPr>
              <a:t>CP</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err="1">
                <a:ln>
                  <a:noFill/>
                </a:ln>
                <a:solidFill>
                  <a:srgbClr val="3B3D3F"/>
                </a:solidFill>
                <a:effectLst/>
                <a:latin typeface="+mn-lt"/>
              </a:rPr>
              <a:t>DeGrado</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err="1">
                <a:ln>
                  <a:noFill/>
                </a:ln>
                <a:solidFill>
                  <a:srgbClr val="3B3D3F"/>
                </a:solidFill>
                <a:effectLst/>
                <a:latin typeface="+mn-lt"/>
              </a:rPr>
              <a:t>JR</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err="1">
                <a:ln>
                  <a:noFill/>
                </a:ln>
                <a:solidFill>
                  <a:srgbClr val="3B3D3F"/>
                </a:solidFill>
                <a:effectLst/>
                <a:latin typeface="+mn-lt"/>
              </a:rPr>
              <a:t>Haider</a:t>
            </a:r>
            <a:r>
              <a:rPr kumimoji="0" lang="tr-TR" altLang="tr-TR" sz="900" b="0" i="0" u="none" strike="noStrike" cap="none" normalizeH="0" baseline="0" dirty="0">
                <a:ln>
                  <a:noFill/>
                </a:ln>
                <a:solidFill>
                  <a:srgbClr val="3B3D3F"/>
                </a:solidFill>
                <a:effectLst/>
                <a:latin typeface="+mn-lt"/>
              </a:rPr>
              <a:t>, H, </a:t>
            </a:r>
            <a:r>
              <a:rPr kumimoji="0" lang="tr-TR" altLang="tr-TR" sz="900" b="0" i="0" u="none" strike="noStrike" cap="none" normalizeH="0" baseline="0" dirty="0" err="1">
                <a:ln>
                  <a:noFill/>
                </a:ln>
                <a:solidFill>
                  <a:srgbClr val="3B3D3F"/>
                </a:solidFill>
                <a:effectLst/>
                <a:latin typeface="+mn-lt"/>
              </a:rPr>
              <a:t>Jezmir</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err="1">
                <a:ln>
                  <a:noFill/>
                </a:ln>
                <a:solidFill>
                  <a:srgbClr val="3B3D3F"/>
                </a:solidFill>
                <a:effectLst/>
                <a:latin typeface="+mn-lt"/>
              </a:rPr>
              <a:t>JL</a:t>
            </a:r>
            <a:r>
              <a:rPr kumimoji="0" lang="tr-TR" altLang="tr-TR" sz="900" b="0" i="0" u="none" strike="noStrike" cap="none" normalizeH="0" baseline="0" dirty="0">
                <a:ln>
                  <a:noFill/>
                </a:ln>
                <a:solidFill>
                  <a:srgbClr val="3B3D3F"/>
                </a:solidFill>
                <a:effectLst/>
                <a:latin typeface="+mn-lt"/>
              </a:rPr>
              <a:t>, ve diğerleri. </a:t>
            </a:r>
            <a:r>
              <a:rPr kumimoji="0" lang="tr-TR" altLang="tr-TR" sz="900" b="0" i="0" u="none" strike="noStrike" cap="none" normalizeH="0" baseline="0" dirty="0" err="1">
                <a:ln>
                  <a:noFill/>
                </a:ln>
                <a:solidFill>
                  <a:srgbClr val="3B3D3F"/>
                </a:solidFill>
                <a:effectLst/>
                <a:latin typeface="+mn-lt"/>
              </a:rPr>
              <a:t>Enflamatuar</a:t>
            </a:r>
            <a:r>
              <a:rPr kumimoji="0" lang="tr-TR" altLang="tr-TR" sz="900" b="0" i="0" u="none" strike="noStrike" cap="none" normalizeH="0" baseline="0" dirty="0">
                <a:ln>
                  <a:noFill/>
                </a:ln>
                <a:solidFill>
                  <a:srgbClr val="3B3D3F"/>
                </a:solidFill>
                <a:effectLst/>
                <a:latin typeface="+mn-lt"/>
              </a:rPr>
              <a:t> </a:t>
            </a:r>
            <a:r>
              <a:rPr kumimoji="0" lang="tr-TR" altLang="tr-TR" sz="900" b="0" i="0" u="none" strike="noStrike" cap="none" normalizeH="0" baseline="0" dirty="0" err="1">
                <a:ln>
                  <a:noFill/>
                </a:ln>
                <a:solidFill>
                  <a:srgbClr val="3B3D3F"/>
                </a:solidFill>
                <a:effectLst/>
                <a:latin typeface="+mn-lt"/>
              </a:rPr>
              <a:t>biyobelirteç</a:t>
            </a:r>
            <a:r>
              <a:rPr kumimoji="0" lang="tr-TR" altLang="tr-TR" sz="900" b="0" i="0" u="none" strike="noStrike" cap="none" normalizeH="0" baseline="0" dirty="0">
                <a:ln>
                  <a:noFill/>
                </a:ln>
                <a:solidFill>
                  <a:srgbClr val="3B3D3F"/>
                </a:solidFill>
                <a:effectLst/>
                <a:latin typeface="+mn-lt"/>
              </a:rPr>
              <a:t> eğilimleri, </a:t>
            </a:r>
            <a:r>
              <a:rPr kumimoji="0" lang="tr-TR" altLang="tr-TR" sz="900" b="0" i="0" u="none" strike="noStrike" cap="none" normalizeH="0" baseline="0" dirty="0" err="1">
                <a:ln>
                  <a:noFill/>
                </a:ln>
                <a:solidFill>
                  <a:srgbClr val="3B3D3F"/>
                </a:solidFill>
                <a:effectLst/>
                <a:latin typeface="+mn-lt"/>
              </a:rPr>
              <a:t>COVID</a:t>
            </a:r>
            <a:r>
              <a:rPr kumimoji="0" lang="tr-TR" altLang="tr-TR" sz="900" b="0" i="0" u="none" strike="noStrike" cap="none" normalizeH="0" baseline="0" dirty="0">
                <a:ln>
                  <a:noFill/>
                </a:ln>
                <a:solidFill>
                  <a:srgbClr val="3B3D3F"/>
                </a:solidFill>
                <a:effectLst/>
                <a:latin typeface="+mn-lt"/>
              </a:rPr>
              <a:t>-19 hastalarında solunumun azalmasını öngörüyor. </a:t>
            </a:r>
            <a:r>
              <a:rPr kumimoji="0" lang="tr-TR" altLang="tr-TR" sz="900" b="0" i="1" u="none" strike="noStrike" cap="none" normalizeH="0" baseline="0" dirty="0">
                <a:ln>
                  <a:noFill/>
                </a:ln>
                <a:solidFill>
                  <a:srgbClr val="3B3D3F"/>
                </a:solidFill>
                <a:effectLst/>
                <a:latin typeface="+mn-lt"/>
              </a:rPr>
              <a:t>Hücre Temsilcisi </a:t>
            </a:r>
            <a:r>
              <a:rPr kumimoji="0" lang="tr-TR" altLang="tr-TR" sz="900" b="0" i="1" u="none" strike="noStrike" cap="none" normalizeH="0" baseline="0" dirty="0" err="1">
                <a:ln>
                  <a:noFill/>
                </a:ln>
                <a:solidFill>
                  <a:srgbClr val="3B3D3F"/>
                </a:solidFill>
                <a:effectLst/>
                <a:latin typeface="+mn-lt"/>
              </a:rPr>
              <a:t>Med</a:t>
            </a:r>
            <a:r>
              <a:rPr kumimoji="0" lang="tr-TR" altLang="tr-TR" sz="900" b="0" i="0" u="none" strike="noStrike" cap="none" normalizeH="0" baseline="0" dirty="0">
                <a:ln>
                  <a:noFill/>
                </a:ln>
                <a:solidFill>
                  <a:srgbClr val="3B3D3F"/>
                </a:solidFill>
                <a:effectLst/>
                <a:latin typeface="+mn-lt"/>
              </a:rPr>
              <a:t> </a:t>
            </a:r>
          </a:p>
        </p:txBody>
      </p:sp>
    </p:spTree>
    <p:extLst>
      <p:ext uri="{BB962C8B-B14F-4D97-AF65-F5344CB8AC3E}">
        <p14:creationId xmlns:p14="http://schemas.microsoft.com/office/powerpoint/2010/main" val="1089147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a:extLst>
              <a:ext uri="{FF2B5EF4-FFF2-40B4-BE49-F238E27FC236}">
                <a16:creationId xmlns:a16="http://schemas.microsoft.com/office/drawing/2014/main" id="{CA9F1E0B-E8D9-4A3D-B13A-126141A92F5E}"/>
              </a:ext>
            </a:extLst>
          </p:cNvPr>
          <p:cNvSpPr>
            <a:spLocks noGrp="1"/>
          </p:cNvSpPr>
          <p:nvPr>
            <p:ph type="title"/>
          </p:nvPr>
        </p:nvSpPr>
        <p:spPr>
          <a:xfrm>
            <a:off x="824308" y="548422"/>
            <a:ext cx="9720072" cy="1499616"/>
          </a:xfrm>
        </p:spPr>
        <p:txBody>
          <a:bodyPr>
            <a:normAutofit/>
          </a:bodyPr>
          <a:lstStyle/>
          <a:p>
            <a:r>
              <a:rPr lang="tr-TR" sz="4400" dirty="0"/>
              <a:t>REFERANSLAR</a:t>
            </a:r>
          </a:p>
        </p:txBody>
      </p:sp>
      <p:sp>
        <p:nvSpPr>
          <p:cNvPr id="3" name="İçerik Yer Tutucusu 2">
            <a:extLst>
              <a:ext uri="{FF2B5EF4-FFF2-40B4-BE49-F238E27FC236}">
                <a16:creationId xmlns:a16="http://schemas.microsoft.com/office/drawing/2014/main" id="{D8DB48B1-6E73-4926-841A-06579CC1F477}"/>
              </a:ext>
            </a:extLst>
          </p:cNvPr>
          <p:cNvSpPr>
            <a:spLocks noGrp="1"/>
          </p:cNvSpPr>
          <p:nvPr>
            <p:ph idx="1"/>
          </p:nvPr>
        </p:nvSpPr>
        <p:spPr>
          <a:xfrm>
            <a:off x="979740" y="2048038"/>
            <a:ext cx="9720071" cy="4023360"/>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rPr>
              <a:t>2020;1:1–8. </a:t>
            </a:r>
            <a:r>
              <a:rPr kumimoji="0" lang="tr-TR" altLang="tr-TR" sz="900" b="0" i="0" u="none" strike="noStrike" cap="none" normalizeH="0" baseline="0" dirty="0" err="1">
                <a:ln>
                  <a:noFill/>
                </a:ln>
                <a:solidFill>
                  <a:srgbClr val="3B3D3F"/>
                </a:solidFill>
                <a:effectLst/>
                <a:hlinkClick r:id="rId3"/>
              </a:rPr>
              <a:t>https</a:t>
            </a:r>
            <a:r>
              <a:rPr kumimoji="0" lang="tr-TR" altLang="tr-TR" sz="900" b="0" i="0" u="none" strike="noStrike" cap="none" normalizeH="0" baseline="0" dirty="0">
                <a:ln>
                  <a:noFill/>
                </a:ln>
                <a:solidFill>
                  <a:srgbClr val="3B3D3F"/>
                </a:solidFill>
                <a:effectLst/>
                <a:hlinkClick r:id="rId3"/>
              </a:rPr>
              <a:t>://</a:t>
            </a:r>
            <a:r>
              <a:rPr kumimoji="0" lang="tr-TR" altLang="tr-TR" sz="900" b="0" i="0" u="none" strike="noStrike" cap="none" normalizeH="0" baseline="0" dirty="0" err="1">
                <a:ln>
                  <a:noFill/>
                </a:ln>
                <a:solidFill>
                  <a:srgbClr val="3B3D3F"/>
                </a:solidFill>
                <a:effectLst/>
                <a:hlinkClick r:id="rId3"/>
              </a:rPr>
              <a:t>doi.org</a:t>
            </a:r>
            <a:r>
              <a:rPr kumimoji="0" lang="tr-TR" altLang="tr-TR" sz="900" b="0" i="0" u="none" strike="noStrike" cap="none" normalizeH="0" baseline="0" dirty="0">
                <a:ln>
                  <a:noFill/>
                </a:ln>
                <a:solidFill>
                  <a:srgbClr val="3B3D3F"/>
                </a:solidFill>
                <a:effectLst/>
                <a:hlinkClick r:id="rId3"/>
              </a:rPr>
              <a:t>/10.1016/</a:t>
            </a:r>
            <a:r>
              <a:rPr kumimoji="0" lang="tr-TR" altLang="tr-TR" sz="900" b="0" i="0" u="none" strike="noStrike" cap="none" normalizeH="0" baseline="0" dirty="0" err="1">
                <a:ln>
                  <a:noFill/>
                </a:ln>
                <a:solidFill>
                  <a:srgbClr val="3B3D3F"/>
                </a:solidFill>
                <a:effectLst/>
                <a:hlinkClick r:id="rId3"/>
              </a:rPr>
              <a:t>j.xcrm.2020.100144</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a:ln>
                  <a:noFill/>
                </a:ln>
                <a:solidFill>
                  <a:srgbClr val="3B3D3F"/>
                </a:solidFill>
                <a:effectLst/>
                <a:hlinkClick r:id="rId4"/>
              </a:rPr>
              <a:t>Google </a:t>
            </a:r>
            <a:r>
              <a:rPr kumimoji="0" lang="tr-TR" altLang="tr-TR" sz="900" b="0" i="0" u="none" strike="noStrike" cap="none" normalizeH="0" baseline="0" dirty="0" err="1">
                <a:ln>
                  <a:noFill/>
                </a:ln>
                <a:solidFill>
                  <a:srgbClr val="3B3D3F"/>
                </a:solidFill>
                <a:effectLst/>
                <a:hlinkClick r:id="rId4"/>
              </a:rPr>
              <a:t>Akademik'te</a:t>
            </a:r>
            <a:r>
              <a:rPr kumimoji="0" lang="tr-TR" altLang="tr-TR" sz="900" b="0" i="0" u="none" strike="noStrike" cap="none" normalizeH="0" baseline="0" dirty="0">
                <a:ln>
                  <a:noFill/>
                </a:ln>
                <a:solidFill>
                  <a:srgbClr val="3B3D3F"/>
                </a:solidFill>
                <a:effectLst/>
                <a:hlinkClick r:id="rId4"/>
              </a:rPr>
              <a:t> </a:t>
            </a:r>
            <a:r>
              <a:rPr kumimoji="0" lang="tr-TR" altLang="tr-TR" sz="900" b="0" i="0" u="none" strike="noStrike" cap="none" normalizeH="0" baseline="0" dirty="0" err="1">
                <a:ln>
                  <a:noFill/>
                </a:ln>
                <a:solidFill>
                  <a:srgbClr val="3B3D3F"/>
                </a:solidFill>
                <a:effectLst/>
                <a:hlinkClick r:id="rId4"/>
              </a:rPr>
              <a:t>ara</a:t>
            </a:r>
            <a:r>
              <a:rPr kumimoji="0" lang="tr-TR" altLang="tr-TR" sz="900" b="0" i="0" u="none" strike="noStrike" cap="none" normalizeH="0" baseline="0" dirty="0" err="1">
                <a:ln>
                  <a:noFill/>
                </a:ln>
                <a:solidFill>
                  <a:srgbClr val="3B3D3F"/>
                </a:solidFill>
                <a:effectLst/>
                <a:hlinkClick r:id="rId5"/>
              </a:rPr>
              <a:t>PubMed</a:t>
            </a:r>
            <a:r>
              <a:rPr kumimoji="0" lang="tr-TR" altLang="tr-TR" sz="900" b="0" i="0" u="none" strike="noStrike" cap="none" normalizeH="0" baseline="0" dirty="0">
                <a:ln>
                  <a:noFill/>
                </a:ln>
                <a:solidFill>
                  <a:srgbClr val="3B3D3F"/>
                </a:solidFill>
                <a:effectLst/>
                <a:hlinkClick r:id="rId5"/>
              </a:rPr>
              <a:t> </a:t>
            </a:r>
            <a:r>
              <a:rPr kumimoji="0" lang="tr-TR" altLang="tr-TR" sz="900" b="0" i="0" u="none" strike="noStrike" cap="none" normalizeH="0" baseline="0" dirty="0" err="1">
                <a:ln>
                  <a:noFill/>
                </a:ln>
                <a:solidFill>
                  <a:srgbClr val="3B3D3F"/>
                </a:solidFill>
                <a:effectLst/>
                <a:hlinkClick r:id="rId6"/>
              </a:rPr>
              <a:t>PubMed</a:t>
            </a:r>
            <a:r>
              <a:rPr kumimoji="0" lang="tr-TR" altLang="tr-TR" sz="900" b="0" i="0" u="none" strike="noStrike" cap="none" normalizeH="0" baseline="0" dirty="0">
                <a:ln>
                  <a:noFill/>
                </a:ln>
                <a:solidFill>
                  <a:srgbClr val="3B3D3F"/>
                </a:solidFill>
                <a:effectLst/>
                <a:hlinkClick r:id="rId6"/>
              </a:rPr>
              <a:t> Merkezi</a:t>
            </a:r>
            <a:endParaRPr kumimoji="0" lang="tr-TR" altLang="tr-TR" sz="9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rPr>
              <a:t>13. </a:t>
            </a:r>
            <a:r>
              <a:rPr kumimoji="0" lang="tr-TR" altLang="tr-TR" sz="900" b="0" i="0" u="none" strike="noStrike" cap="none" normalizeH="0" baseline="0" dirty="0" err="1">
                <a:ln>
                  <a:noFill/>
                </a:ln>
                <a:solidFill>
                  <a:srgbClr val="3B3D3F"/>
                </a:solidFill>
                <a:effectLst/>
              </a:rPr>
              <a:t>Levinson</a:t>
            </a:r>
            <a:r>
              <a:rPr kumimoji="0" lang="tr-TR" altLang="tr-TR" sz="900" b="0" i="0" u="none" strike="noStrike" cap="none" normalizeH="0" baseline="0" dirty="0">
                <a:ln>
                  <a:noFill/>
                </a:ln>
                <a:solidFill>
                  <a:srgbClr val="3B3D3F"/>
                </a:solidFill>
                <a:effectLst/>
              </a:rPr>
              <a:t>, T, </a:t>
            </a:r>
            <a:r>
              <a:rPr kumimoji="0" lang="tr-TR" altLang="tr-TR" sz="900" b="0" i="0" u="none" strike="noStrike" cap="none" normalizeH="0" baseline="0" dirty="0" err="1">
                <a:ln>
                  <a:noFill/>
                </a:ln>
                <a:solidFill>
                  <a:srgbClr val="3B3D3F"/>
                </a:solidFill>
                <a:effectLst/>
              </a:rPr>
              <a:t>Wasserman</a:t>
            </a:r>
            <a:r>
              <a:rPr kumimoji="0" lang="tr-TR" altLang="tr-TR" sz="900" b="0" i="0" u="none" strike="noStrike" cap="none" normalizeH="0" baseline="0" dirty="0">
                <a:ln>
                  <a:noFill/>
                </a:ln>
                <a:solidFill>
                  <a:srgbClr val="3B3D3F"/>
                </a:solidFill>
                <a:effectLst/>
              </a:rPr>
              <a:t>, A. Akut enfeksiyon/</a:t>
            </a:r>
            <a:r>
              <a:rPr kumimoji="0" lang="tr-TR" altLang="tr-TR" sz="900" b="0" i="0" u="none" strike="noStrike" cap="none" normalizeH="0" baseline="0" dirty="0" err="1">
                <a:ln>
                  <a:noFill/>
                </a:ln>
                <a:solidFill>
                  <a:srgbClr val="3B3D3F"/>
                </a:solidFill>
                <a:effectLst/>
              </a:rPr>
              <a:t>enflamasyonun</a:t>
            </a:r>
            <a:r>
              <a:rPr kumimoji="0" lang="tr-TR" altLang="tr-TR" sz="900" b="0" i="0" u="none" strike="noStrike" cap="none" normalizeH="0" baseline="0" dirty="0">
                <a:ln>
                  <a:noFill/>
                </a:ln>
                <a:solidFill>
                  <a:srgbClr val="3B3D3F"/>
                </a:solidFill>
                <a:effectLst/>
              </a:rPr>
              <a:t> erken tespiti için yeni bir </a:t>
            </a:r>
            <a:r>
              <a:rPr kumimoji="0" lang="tr-TR" altLang="tr-TR" sz="900" b="0" i="0" u="none" strike="noStrike" cap="none" normalizeH="0" baseline="0" dirty="0" err="1">
                <a:ln>
                  <a:noFill/>
                </a:ln>
                <a:solidFill>
                  <a:srgbClr val="3B3D3F"/>
                </a:solidFill>
                <a:effectLst/>
              </a:rPr>
              <a:t>biyobelirteç</a:t>
            </a:r>
            <a:r>
              <a:rPr kumimoji="0" lang="tr-TR" altLang="tr-TR" sz="900" b="0" i="0" u="none" strike="noStrike" cap="none" normalizeH="0" baseline="0" dirty="0">
                <a:ln>
                  <a:noFill/>
                </a:ln>
                <a:solidFill>
                  <a:srgbClr val="3B3D3F"/>
                </a:solidFill>
                <a:effectLst/>
              </a:rPr>
              <a:t> olarak C-reaktif protein hızı (</a:t>
            </a:r>
            <a:r>
              <a:rPr kumimoji="0" lang="tr-TR" altLang="tr-TR" sz="900" b="0" i="0" u="none" strike="noStrike" cap="none" normalizeH="0" baseline="0" dirty="0" err="1">
                <a:ln>
                  <a:noFill/>
                </a:ln>
                <a:solidFill>
                  <a:srgbClr val="3B3D3F"/>
                </a:solidFill>
                <a:effectLst/>
              </a:rPr>
              <a:t>CRPv</a:t>
            </a:r>
            <a:r>
              <a:rPr kumimoji="0" lang="tr-TR" altLang="tr-TR" sz="900" b="0" i="0" u="none" strike="noStrike" cap="none" normalizeH="0" baseline="0" dirty="0">
                <a:ln>
                  <a:noFill/>
                </a:ln>
                <a:solidFill>
                  <a:srgbClr val="3B3D3F"/>
                </a:solidFill>
                <a:effectLst/>
              </a:rPr>
              <a:t>). </a:t>
            </a:r>
            <a:r>
              <a:rPr kumimoji="0" lang="tr-TR" altLang="tr-TR" sz="900" b="0" i="1" u="none" strike="noStrike" cap="none" normalizeH="0" baseline="0" dirty="0" err="1">
                <a:ln>
                  <a:noFill/>
                </a:ln>
                <a:solidFill>
                  <a:srgbClr val="3B3D3F"/>
                </a:solidFill>
                <a:effectLst/>
              </a:rPr>
              <a:t>Int</a:t>
            </a:r>
            <a:r>
              <a:rPr kumimoji="0" lang="tr-TR" altLang="tr-TR" sz="900" b="0" i="1" u="none" strike="noStrike" cap="none" normalizeH="0" baseline="0" dirty="0">
                <a:ln>
                  <a:noFill/>
                </a:ln>
                <a:solidFill>
                  <a:srgbClr val="3B3D3F"/>
                </a:solidFill>
                <a:effectLst/>
              </a:rPr>
              <a:t> J </a:t>
            </a:r>
            <a:r>
              <a:rPr kumimoji="0" lang="tr-TR" altLang="tr-TR" sz="900" b="0" i="1" u="none" strike="noStrike" cap="none" normalizeH="0" baseline="0" dirty="0" err="1">
                <a:ln>
                  <a:noFill/>
                </a:ln>
                <a:solidFill>
                  <a:srgbClr val="3B3D3F"/>
                </a:solidFill>
                <a:effectLst/>
              </a:rPr>
              <a:t>Mol</a:t>
            </a:r>
            <a:r>
              <a:rPr kumimoji="0" lang="tr-TR" altLang="tr-TR" sz="900" b="0" i="1" u="none" strike="noStrike" cap="none" normalizeH="0" baseline="0" dirty="0">
                <a:ln>
                  <a:noFill/>
                </a:ln>
                <a:solidFill>
                  <a:srgbClr val="3B3D3F"/>
                </a:solidFill>
                <a:effectLst/>
              </a:rPr>
              <a:t> </a:t>
            </a:r>
            <a:r>
              <a:rPr kumimoji="0" lang="tr-TR" altLang="tr-TR" sz="900" b="0" i="1" u="none" strike="noStrike" cap="none" normalizeH="0" baseline="0" dirty="0" err="1">
                <a:ln>
                  <a:noFill/>
                </a:ln>
                <a:solidFill>
                  <a:srgbClr val="3B3D3F"/>
                </a:solidFill>
                <a:effectLst/>
              </a:rPr>
              <a:t>Sci</a:t>
            </a:r>
            <a:r>
              <a:rPr kumimoji="0" lang="tr-TR" altLang="tr-TR" sz="900" b="0" i="0" u="none" strike="noStrike" cap="none" normalizeH="0" baseline="0" dirty="0">
                <a:ln>
                  <a:noFill/>
                </a:ln>
                <a:solidFill>
                  <a:srgbClr val="3B3D3F"/>
                </a:solidFill>
                <a:effectLst/>
              </a:rPr>
              <a:t> 2022;23:8100. </a:t>
            </a:r>
            <a:r>
              <a:rPr kumimoji="0" lang="tr-TR" altLang="tr-TR" sz="900" b="0" i="0" u="none" strike="noStrike" cap="none" normalizeH="0" baseline="0" dirty="0" err="1">
                <a:ln>
                  <a:noFill/>
                </a:ln>
                <a:solidFill>
                  <a:srgbClr val="3B3D3F"/>
                </a:solidFill>
                <a:effectLst/>
                <a:hlinkClick r:id="rId7"/>
              </a:rPr>
              <a:t>https</a:t>
            </a:r>
            <a:r>
              <a:rPr kumimoji="0" lang="tr-TR" altLang="tr-TR" sz="900" b="0" i="0" u="none" strike="noStrike" cap="none" normalizeH="0" baseline="0" dirty="0">
                <a:ln>
                  <a:noFill/>
                </a:ln>
                <a:solidFill>
                  <a:srgbClr val="3B3D3F"/>
                </a:solidFill>
                <a:effectLst/>
                <a:hlinkClick r:id="rId7"/>
              </a:rPr>
              <a:t>://</a:t>
            </a:r>
            <a:r>
              <a:rPr kumimoji="0" lang="tr-TR" altLang="tr-TR" sz="900" b="0" i="0" u="none" strike="noStrike" cap="none" normalizeH="0" baseline="0" dirty="0" err="1">
                <a:ln>
                  <a:noFill/>
                </a:ln>
                <a:solidFill>
                  <a:srgbClr val="3B3D3F"/>
                </a:solidFill>
                <a:effectLst/>
                <a:hlinkClick r:id="rId7"/>
              </a:rPr>
              <a:t>doi.org</a:t>
            </a:r>
            <a:r>
              <a:rPr kumimoji="0" lang="tr-TR" altLang="tr-TR" sz="900" b="0" i="0" u="none" strike="noStrike" cap="none" normalizeH="0" baseline="0" dirty="0">
                <a:ln>
                  <a:noFill/>
                </a:ln>
                <a:solidFill>
                  <a:srgbClr val="3B3D3F"/>
                </a:solidFill>
                <a:effectLst/>
                <a:hlinkClick r:id="rId7"/>
              </a:rPr>
              <a:t>/10.3390/</a:t>
            </a:r>
            <a:r>
              <a:rPr kumimoji="0" lang="tr-TR" altLang="tr-TR" sz="900" b="0" i="0" u="none" strike="noStrike" cap="none" normalizeH="0" baseline="0" dirty="0" err="1">
                <a:ln>
                  <a:noFill/>
                </a:ln>
                <a:solidFill>
                  <a:srgbClr val="3B3D3F"/>
                </a:solidFill>
                <a:effectLst/>
                <a:hlinkClick r:id="rId7"/>
              </a:rPr>
              <a:t>ijms23158100</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a:ln>
                  <a:noFill/>
                </a:ln>
                <a:solidFill>
                  <a:srgbClr val="3B3D3F"/>
                </a:solidFill>
                <a:effectLst/>
                <a:hlinkClick r:id="rId8"/>
              </a:rPr>
              <a:t>Google </a:t>
            </a:r>
            <a:r>
              <a:rPr kumimoji="0" lang="tr-TR" altLang="tr-TR" sz="900" b="0" i="0" u="none" strike="noStrike" cap="none" normalizeH="0" baseline="0" dirty="0" err="1">
                <a:ln>
                  <a:noFill/>
                </a:ln>
                <a:solidFill>
                  <a:srgbClr val="3B3D3F"/>
                </a:solidFill>
                <a:effectLst/>
                <a:hlinkClick r:id="rId8"/>
              </a:rPr>
              <a:t>Akademik'te</a:t>
            </a:r>
            <a:r>
              <a:rPr kumimoji="0" lang="tr-TR" altLang="tr-TR" sz="900" b="0" i="0" u="none" strike="noStrike" cap="none" normalizeH="0" baseline="0" dirty="0">
                <a:ln>
                  <a:noFill/>
                </a:ln>
                <a:solidFill>
                  <a:srgbClr val="3B3D3F"/>
                </a:solidFill>
                <a:effectLst/>
                <a:hlinkClick r:id="rId8"/>
              </a:rPr>
              <a:t> </a:t>
            </a:r>
            <a:r>
              <a:rPr kumimoji="0" lang="tr-TR" altLang="tr-TR" sz="900" b="0" i="0" u="none" strike="noStrike" cap="none" normalizeH="0" baseline="0" dirty="0" err="1">
                <a:ln>
                  <a:noFill/>
                </a:ln>
                <a:solidFill>
                  <a:srgbClr val="3B3D3F"/>
                </a:solidFill>
                <a:effectLst/>
                <a:hlinkClick r:id="rId8"/>
              </a:rPr>
              <a:t>ara</a:t>
            </a:r>
            <a:r>
              <a:rPr kumimoji="0" lang="tr-TR" altLang="tr-TR" sz="900" b="0" i="0" u="none" strike="noStrike" cap="none" normalizeH="0" baseline="0" dirty="0" err="1">
                <a:ln>
                  <a:noFill/>
                </a:ln>
                <a:solidFill>
                  <a:srgbClr val="3B3D3F"/>
                </a:solidFill>
                <a:effectLst/>
                <a:hlinkClick r:id="rId9"/>
              </a:rPr>
              <a:t>PubMed</a:t>
            </a:r>
            <a:r>
              <a:rPr kumimoji="0" lang="tr-TR" altLang="tr-TR" sz="900" b="0" i="0" u="none" strike="noStrike" cap="none" normalizeH="0" baseline="0" dirty="0">
                <a:ln>
                  <a:noFill/>
                </a:ln>
                <a:solidFill>
                  <a:srgbClr val="3B3D3F"/>
                </a:solidFill>
                <a:effectLst/>
                <a:hlinkClick r:id="rId9"/>
              </a:rPr>
              <a:t> </a:t>
            </a:r>
            <a:r>
              <a:rPr kumimoji="0" lang="tr-TR" altLang="tr-TR" sz="900" b="0" i="0" u="none" strike="noStrike" cap="none" normalizeH="0" baseline="0" dirty="0" err="1">
                <a:ln>
                  <a:noFill/>
                </a:ln>
                <a:solidFill>
                  <a:srgbClr val="3B3D3F"/>
                </a:solidFill>
                <a:effectLst/>
                <a:hlinkClick r:id="rId10"/>
              </a:rPr>
              <a:t>PubMed</a:t>
            </a:r>
            <a:r>
              <a:rPr kumimoji="0" lang="tr-TR" altLang="tr-TR" sz="900" b="0" i="0" u="none" strike="noStrike" cap="none" normalizeH="0" baseline="0" dirty="0">
                <a:ln>
                  <a:noFill/>
                </a:ln>
                <a:solidFill>
                  <a:srgbClr val="3B3D3F"/>
                </a:solidFill>
                <a:effectLst/>
                <a:hlinkClick r:id="rId10"/>
              </a:rPr>
              <a:t> Merkezi</a:t>
            </a:r>
            <a:endParaRPr kumimoji="0" lang="tr-TR" altLang="tr-TR" sz="9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rPr>
              <a:t>14. </a:t>
            </a:r>
            <a:r>
              <a:rPr kumimoji="0" lang="tr-TR" altLang="tr-TR" sz="900" b="0" i="0" u="none" strike="noStrike" cap="none" normalizeH="0" baseline="0" dirty="0" err="1">
                <a:ln>
                  <a:noFill/>
                </a:ln>
                <a:solidFill>
                  <a:srgbClr val="3B3D3F"/>
                </a:solidFill>
                <a:effectLst/>
              </a:rPr>
              <a:t>Sproston</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err="1">
                <a:ln>
                  <a:noFill/>
                </a:ln>
                <a:solidFill>
                  <a:srgbClr val="3B3D3F"/>
                </a:solidFill>
                <a:effectLst/>
              </a:rPr>
              <a:t>NR</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err="1">
                <a:ln>
                  <a:noFill/>
                </a:ln>
                <a:solidFill>
                  <a:srgbClr val="3B3D3F"/>
                </a:solidFill>
                <a:effectLst/>
              </a:rPr>
              <a:t>Ashworth</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err="1">
                <a:ln>
                  <a:noFill/>
                </a:ln>
                <a:solidFill>
                  <a:srgbClr val="3B3D3F"/>
                </a:solidFill>
                <a:effectLst/>
              </a:rPr>
              <a:t>JJ</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err="1">
                <a:ln>
                  <a:noFill/>
                </a:ln>
                <a:solidFill>
                  <a:srgbClr val="3B3D3F"/>
                </a:solidFill>
                <a:effectLst/>
              </a:rPr>
              <a:t>İnflamasyon</a:t>
            </a:r>
            <a:r>
              <a:rPr kumimoji="0" lang="tr-TR" altLang="tr-TR" sz="900" b="0" i="0" u="none" strike="noStrike" cap="none" normalizeH="0" baseline="0" dirty="0">
                <a:ln>
                  <a:noFill/>
                </a:ln>
                <a:solidFill>
                  <a:srgbClr val="3B3D3F"/>
                </a:solidFill>
                <a:effectLst/>
              </a:rPr>
              <a:t> ve enfeksiyon bölgelerinde C-reaktif proteinin rolü. </a:t>
            </a:r>
            <a:r>
              <a:rPr kumimoji="0" lang="tr-TR" altLang="tr-TR" sz="900" b="0" i="1" u="none" strike="noStrike" cap="none" normalizeH="0" baseline="0" dirty="0">
                <a:ln>
                  <a:noFill/>
                </a:ln>
                <a:solidFill>
                  <a:srgbClr val="3B3D3F"/>
                </a:solidFill>
                <a:effectLst/>
              </a:rPr>
              <a:t>Ön </a:t>
            </a:r>
            <a:r>
              <a:rPr kumimoji="0" lang="tr-TR" altLang="tr-TR" sz="900" b="0" i="1" u="none" strike="noStrike" cap="none" normalizeH="0" baseline="0" dirty="0" err="1">
                <a:ln>
                  <a:noFill/>
                </a:ln>
                <a:solidFill>
                  <a:srgbClr val="3B3D3F"/>
                </a:solidFill>
                <a:effectLst/>
              </a:rPr>
              <a:t>Immunol</a:t>
            </a:r>
            <a:r>
              <a:rPr kumimoji="0" lang="tr-TR" altLang="tr-TR" sz="900" b="0" i="0" u="none" strike="noStrike" cap="none" normalizeH="0" baseline="0" dirty="0">
                <a:ln>
                  <a:noFill/>
                </a:ln>
                <a:solidFill>
                  <a:srgbClr val="3B3D3F"/>
                </a:solidFill>
                <a:effectLst/>
              </a:rPr>
              <a:t> 2018;9:754. </a:t>
            </a:r>
            <a:r>
              <a:rPr kumimoji="0" lang="tr-TR" altLang="tr-TR" sz="900" b="0" i="0" u="none" strike="noStrike" cap="none" normalizeH="0" baseline="0" dirty="0" err="1">
                <a:ln>
                  <a:noFill/>
                </a:ln>
                <a:solidFill>
                  <a:srgbClr val="3B3D3F"/>
                </a:solidFill>
                <a:effectLst/>
                <a:hlinkClick r:id="rId11"/>
              </a:rPr>
              <a:t>https</a:t>
            </a:r>
            <a:r>
              <a:rPr kumimoji="0" lang="tr-TR" altLang="tr-TR" sz="900" b="0" i="0" u="none" strike="noStrike" cap="none" normalizeH="0" baseline="0" dirty="0">
                <a:ln>
                  <a:noFill/>
                </a:ln>
                <a:solidFill>
                  <a:srgbClr val="3B3D3F"/>
                </a:solidFill>
                <a:effectLst/>
                <a:hlinkClick r:id="rId11"/>
              </a:rPr>
              <a:t>://</a:t>
            </a:r>
            <a:r>
              <a:rPr kumimoji="0" lang="tr-TR" altLang="tr-TR" sz="900" b="0" i="0" u="none" strike="noStrike" cap="none" normalizeH="0" baseline="0" dirty="0" err="1">
                <a:ln>
                  <a:noFill/>
                </a:ln>
                <a:solidFill>
                  <a:srgbClr val="3B3D3F"/>
                </a:solidFill>
                <a:effectLst/>
                <a:hlinkClick r:id="rId11"/>
              </a:rPr>
              <a:t>doi.org</a:t>
            </a:r>
            <a:r>
              <a:rPr kumimoji="0" lang="tr-TR" altLang="tr-TR" sz="900" b="0" i="0" u="none" strike="noStrike" cap="none" normalizeH="0" baseline="0" dirty="0">
                <a:ln>
                  <a:noFill/>
                </a:ln>
                <a:solidFill>
                  <a:srgbClr val="3B3D3F"/>
                </a:solidFill>
                <a:effectLst/>
                <a:hlinkClick r:id="rId11"/>
              </a:rPr>
              <a:t>/10.3389/</a:t>
            </a:r>
            <a:r>
              <a:rPr kumimoji="0" lang="tr-TR" altLang="tr-TR" sz="900" b="0" i="0" u="none" strike="noStrike" cap="none" normalizeH="0" baseline="0" dirty="0" err="1">
                <a:ln>
                  <a:noFill/>
                </a:ln>
                <a:solidFill>
                  <a:srgbClr val="3B3D3F"/>
                </a:solidFill>
                <a:effectLst/>
                <a:hlinkClick r:id="rId11"/>
              </a:rPr>
              <a:t>fimmu.2018.00754</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a:ln>
                  <a:noFill/>
                </a:ln>
                <a:solidFill>
                  <a:srgbClr val="3B3D3F"/>
                </a:solidFill>
                <a:effectLst/>
                <a:hlinkClick r:id="rId12"/>
              </a:rPr>
              <a:t>Google </a:t>
            </a:r>
            <a:r>
              <a:rPr kumimoji="0" lang="tr-TR" altLang="tr-TR" sz="900" b="0" i="0" u="none" strike="noStrike" cap="none" normalizeH="0" baseline="0" dirty="0" err="1">
                <a:ln>
                  <a:noFill/>
                </a:ln>
                <a:solidFill>
                  <a:srgbClr val="3B3D3F"/>
                </a:solidFill>
                <a:effectLst/>
                <a:hlinkClick r:id="rId12"/>
              </a:rPr>
              <a:t>Akademik'te</a:t>
            </a:r>
            <a:r>
              <a:rPr kumimoji="0" lang="tr-TR" altLang="tr-TR" sz="900" b="0" i="0" u="none" strike="noStrike" cap="none" normalizeH="0" baseline="0" dirty="0">
                <a:ln>
                  <a:noFill/>
                </a:ln>
                <a:solidFill>
                  <a:srgbClr val="3B3D3F"/>
                </a:solidFill>
                <a:effectLst/>
                <a:hlinkClick r:id="rId12"/>
              </a:rPr>
              <a:t> </a:t>
            </a:r>
            <a:r>
              <a:rPr kumimoji="0" lang="tr-TR" altLang="tr-TR" sz="900" b="0" i="0" u="none" strike="noStrike" cap="none" normalizeH="0" baseline="0" dirty="0" err="1">
                <a:ln>
                  <a:noFill/>
                </a:ln>
                <a:solidFill>
                  <a:srgbClr val="3B3D3F"/>
                </a:solidFill>
                <a:effectLst/>
                <a:hlinkClick r:id="rId12"/>
              </a:rPr>
              <a:t>ara</a:t>
            </a:r>
            <a:r>
              <a:rPr kumimoji="0" lang="tr-TR" altLang="tr-TR" sz="900" b="0" i="0" u="none" strike="noStrike" cap="none" normalizeH="0" baseline="0" dirty="0" err="1">
                <a:ln>
                  <a:noFill/>
                </a:ln>
                <a:solidFill>
                  <a:srgbClr val="3B3D3F"/>
                </a:solidFill>
                <a:effectLst/>
                <a:hlinkClick r:id="rId13"/>
              </a:rPr>
              <a:t>PubMed</a:t>
            </a:r>
            <a:r>
              <a:rPr kumimoji="0" lang="tr-TR" altLang="tr-TR" sz="900" b="0" i="0" u="none" strike="noStrike" cap="none" normalizeH="0" baseline="0" dirty="0">
                <a:ln>
                  <a:noFill/>
                </a:ln>
                <a:solidFill>
                  <a:srgbClr val="3B3D3F"/>
                </a:solidFill>
                <a:effectLst/>
                <a:hlinkClick r:id="rId13"/>
              </a:rPr>
              <a:t> </a:t>
            </a:r>
            <a:r>
              <a:rPr kumimoji="0" lang="tr-TR" altLang="tr-TR" sz="900" b="0" i="0" u="none" strike="noStrike" cap="none" normalizeH="0" baseline="0" dirty="0" err="1">
                <a:ln>
                  <a:noFill/>
                </a:ln>
                <a:solidFill>
                  <a:srgbClr val="3B3D3F"/>
                </a:solidFill>
                <a:effectLst/>
                <a:hlinkClick r:id="rId14"/>
              </a:rPr>
              <a:t>PubMed</a:t>
            </a:r>
            <a:r>
              <a:rPr kumimoji="0" lang="tr-TR" altLang="tr-TR" sz="900" b="0" i="0" u="none" strike="noStrike" cap="none" normalizeH="0" baseline="0" dirty="0">
                <a:ln>
                  <a:noFill/>
                </a:ln>
                <a:solidFill>
                  <a:srgbClr val="3B3D3F"/>
                </a:solidFill>
                <a:effectLst/>
                <a:hlinkClick r:id="rId14"/>
              </a:rPr>
              <a:t> Merkezi</a:t>
            </a:r>
            <a:endParaRPr kumimoji="0" lang="tr-TR" altLang="tr-TR" sz="9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rPr>
              <a:t>15. </a:t>
            </a:r>
            <a:r>
              <a:rPr kumimoji="0" lang="tr-TR" altLang="tr-TR" sz="900" b="0" i="0" u="none" strike="noStrike" cap="none" normalizeH="0" baseline="0" dirty="0" err="1">
                <a:ln>
                  <a:noFill/>
                </a:ln>
                <a:solidFill>
                  <a:srgbClr val="3B3D3F"/>
                </a:solidFill>
                <a:effectLst/>
              </a:rPr>
              <a:t>Ullah</a:t>
            </a:r>
            <a:r>
              <a:rPr kumimoji="0" lang="tr-TR" altLang="tr-TR" sz="900" b="0" i="0" u="none" strike="noStrike" cap="none" normalizeH="0" baseline="0" dirty="0">
                <a:ln>
                  <a:noFill/>
                </a:ln>
                <a:solidFill>
                  <a:srgbClr val="3B3D3F"/>
                </a:solidFill>
                <a:effectLst/>
              </a:rPr>
              <a:t>, N, </a:t>
            </a:r>
            <a:r>
              <a:rPr kumimoji="0" lang="tr-TR" altLang="tr-TR" sz="900" b="0" i="0" u="none" strike="noStrike" cap="none" normalizeH="0" baseline="0" dirty="0" err="1">
                <a:ln>
                  <a:noFill/>
                </a:ln>
                <a:solidFill>
                  <a:srgbClr val="3B3D3F"/>
                </a:solidFill>
                <a:effectLst/>
              </a:rPr>
              <a:t>Wu</a:t>
            </a:r>
            <a:r>
              <a:rPr kumimoji="0" lang="tr-TR" altLang="tr-TR" sz="900" b="0" i="0" u="none" strike="noStrike" cap="none" normalizeH="0" baseline="0" dirty="0">
                <a:ln>
                  <a:noFill/>
                </a:ln>
                <a:solidFill>
                  <a:srgbClr val="3B3D3F"/>
                </a:solidFill>
                <a:effectLst/>
              </a:rPr>
              <a:t>, Y. C-reaktif proteindeki </a:t>
            </a:r>
            <a:r>
              <a:rPr kumimoji="0" lang="tr-TR" altLang="tr-TR" sz="900" b="0" i="0" u="none" strike="noStrike" cap="none" normalizeH="0" baseline="0" dirty="0" err="1">
                <a:ln>
                  <a:noFill/>
                </a:ln>
                <a:solidFill>
                  <a:srgbClr val="3B3D3F"/>
                </a:solidFill>
                <a:effectLst/>
              </a:rPr>
              <a:t>konformasyonel</a:t>
            </a:r>
            <a:r>
              <a:rPr kumimoji="0" lang="tr-TR" altLang="tr-TR" sz="900" b="0" i="0" u="none" strike="noStrike" cap="none" normalizeH="0" baseline="0" dirty="0">
                <a:ln>
                  <a:noFill/>
                </a:ln>
                <a:solidFill>
                  <a:srgbClr val="3B3D3F"/>
                </a:solidFill>
                <a:effectLst/>
              </a:rPr>
              <a:t> değişikliklerin düzenlenmesi, </a:t>
            </a:r>
            <a:r>
              <a:rPr kumimoji="0" lang="tr-TR" altLang="tr-TR" sz="900" b="0" i="0" u="none" strike="noStrike" cap="none" normalizeH="0" baseline="0" dirty="0" err="1">
                <a:ln>
                  <a:noFill/>
                </a:ln>
                <a:solidFill>
                  <a:srgbClr val="3B3D3F"/>
                </a:solidFill>
                <a:effectLst/>
              </a:rPr>
              <a:t>biyoaktivitesini</a:t>
            </a:r>
            <a:r>
              <a:rPr kumimoji="0" lang="tr-TR" altLang="tr-TR" sz="900" b="0" i="0" u="none" strike="noStrike" cap="none" normalizeH="0" baseline="0" dirty="0">
                <a:ln>
                  <a:noFill/>
                </a:ln>
                <a:solidFill>
                  <a:srgbClr val="3B3D3F"/>
                </a:solidFill>
                <a:effectLst/>
              </a:rPr>
              <a:t> değiştirir. </a:t>
            </a:r>
            <a:r>
              <a:rPr kumimoji="0" lang="tr-TR" altLang="tr-TR" sz="900" b="0" i="1" u="none" strike="noStrike" cap="none" normalizeH="0" baseline="0" dirty="0">
                <a:ln>
                  <a:noFill/>
                </a:ln>
                <a:solidFill>
                  <a:srgbClr val="3B3D3F"/>
                </a:solidFill>
                <a:effectLst/>
              </a:rPr>
              <a:t>Hücre Biyokimyası </a:t>
            </a:r>
            <a:r>
              <a:rPr kumimoji="0" lang="tr-TR" altLang="tr-TR" sz="900" b="0" i="1" u="none" strike="noStrike" cap="none" normalizeH="0" baseline="0" dirty="0" err="1">
                <a:ln>
                  <a:noFill/>
                </a:ln>
                <a:solidFill>
                  <a:srgbClr val="3B3D3F"/>
                </a:solidFill>
                <a:effectLst/>
              </a:rPr>
              <a:t>Biyofizi</a:t>
            </a:r>
            <a:r>
              <a:rPr kumimoji="0" lang="tr-TR" altLang="tr-TR" sz="900" b="0" i="0" u="none" strike="noStrike" cap="none" normalizeH="0" baseline="0" dirty="0">
                <a:ln>
                  <a:noFill/>
                </a:ln>
                <a:solidFill>
                  <a:srgbClr val="3B3D3F"/>
                </a:solidFill>
                <a:effectLst/>
              </a:rPr>
              <a:t> 2022;80:595–608. </a:t>
            </a:r>
            <a:r>
              <a:rPr kumimoji="0" lang="tr-TR" altLang="tr-TR" sz="900" b="0" i="0" u="none" strike="noStrike" cap="none" normalizeH="0" baseline="0" dirty="0" err="1">
                <a:ln>
                  <a:noFill/>
                </a:ln>
                <a:solidFill>
                  <a:srgbClr val="3B3D3F"/>
                </a:solidFill>
                <a:effectLst/>
                <a:hlinkClick r:id="rId15"/>
              </a:rPr>
              <a:t>https</a:t>
            </a:r>
            <a:r>
              <a:rPr kumimoji="0" lang="tr-TR" altLang="tr-TR" sz="900" b="0" i="0" u="none" strike="noStrike" cap="none" normalizeH="0" baseline="0" dirty="0">
                <a:ln>
                  <a:noFill/>
                </a:ln>
                <a:solidFill>
                  <a:srgbClr val="3B3D3F"/>
                </a:solidFill>
                <a:effectLst/>
                <a:hlinkClick r:id="rId15"/>
              </a:rPr>
              <a:t>://</a:t>
            </a:r>
            <a:r>
              <a:rPr kumimoji="0" lang="tr-TR" altLang="tr-TR" sz="900" b="0" i="0" u="none" strike="noStrike" cap="none" normalizeH="0" baseline="0" dirty="0" err="1">
                <a:ln>
                  <a:noFill/>
                </a:ln>
                <a:solidFill>
                  <a:srgbClr val="3B3D3F"/>
                </a:solidFill>
                <a:effectLst/>
                <a:hlinkClick r:id="rId15"/>
              </a:rPr>
              <a:t>doi.org</a:t>
            </a:r>
            <a:r>
              <a:rPr kumimoji="0" lang="tr-TR" altLang="tr-TR" sz="900" b="0" i="0" u="none" strike="noStrike" cap="none" normalizeH="0" baseline="0" dirty="0">
                <a:ln>
                  <a:noFill/>
                </a:ln>
                <a:solidFill>
                  <a:srgbClr val="3B3D3F"/>
                </a:solidFill>
                <a:effectLst/>
                <a:hlinkClick r:id="rId15"/>
              </a:rPr>
              <a:t>/10.1007/</a:t>
            </a:r>
            <a:r>
              <a:rPr kumimoji="0" lang="tr-TR" altLang="tr-TR" sz="900" b="0" i="0" u="none" strike="noStrike" cap="none" normalizeH="0" baseline="0" dirty="0" err="1">
                <a:ln>
                  <a:noFill/>
                </a:ln>
                <a:solidFill>
                  <a:srgbClr val="3B3D3F"/>
                </a:solidFill>
                <a:effectLst/>
                <a:hlinkClick r:id="rId15"/>
              </a:rPr>
              <a:t>s12013</a:t>
            </a:r>
            <a:r>
              <a:rPr kumimoji="0" lang="tr-TR" altLang="tr-TR" sz="900" b="0" i="0" u="none" strike="noStrike" cap="none" normalizeH="0" baseline="0" dirty="0">
                <a:ln>
                  <a:noFill/>
                </a:ln>
                <a:solidFill>
                  <a:srgbClr val="3B3D3F"/>
                </a:solidFill>
                <a:effectLst/>
                <a:hlinkClick r:id="rId15"/>
              </a:rPr>
              <a:t>-022-01089-x</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a:ln>
                  <a:noFill/>
                </a:ln>
                <a:solidFill>
                  <a:srgbClr val="3B3D3F"/>
                </a:solidFill>
                <a:effectLst/>
                <a:hlinkClick r:id="rId16"/>
              </a:rPr>
              <a:t>Google </a:t>
            </a:r>
            <a:r>
              <a:rPr kumimoji="0" lang="tr-TR" altLang="tr-TR" sz="900" b="0" i="0" u="none" strike="noStrike" cap="none" normalizeH="0" baseline="0" dirty="0" err="1">
                <a:ln>
                  <a:noFill/>
                </a:ln>
                <a:solidFill>
                  <a:srgbClr val="3B3D3F"/>
                </a:solidFill>
                <a:effectLst/>
                <a:hlinkClick r:id="rId16"/>
              </a:rPr>
              <a:t>Akademik'te</a:t>
            </a:r>
            <a:r>
              <a:rPr kumimoji="0" lang="tr-TR" altLang="tr-TR" sz="900" b="0" i="0" u="none" strike="noStrike" cap="none" normalizeH="0" baseline="0" dirty="0">
                <a:ln>
                  <a:noFill/>
                </a:ln>
                <a:solidFill>
                  <a:srgbClr val="3B3D3F"/>
                </a:solidFill>
                <a:effectLst/>
                <a:hlinkClick r:id="rId16"/>
              </a:rPr>
              <a:t> </a:t>
            </a:r>
            <a:r>
              <a:rPr kumimoji="0" lang="tr-TR" altLang="tr-TR" sz="900" b="0" i="0" u="none" strike="noStrike" cap="none" normalizeH="0" baseline="0" dirty="0" err="1">
                <a:ln>
                  <a:noFill/>
                </a:ln>
                <a:solidFill>
                  <a:srgbClr val="3B3D3F"/>
                </a:solidFill>
                <a:effectLst/>
                <a:hlinkClick r:id="rId16"/>
              </a:rPr>
              <a:t>ara</a:t>
            </a:r>
            <a:r>
              <a:rPr kumimoji="0" lang="tr-TR" altLang="tr-TR" sz="900" b="0" i="0" u="none" strike="noStrike" cap="none" normalizeH="0" baseline="0" dirty="0" err="1">
                <a:ln>
                  <a:noFill/>
                </a:ln>
                <a:solidFill>
                  <a:srgbClr val="3B3D3F"/>
                </a:solidFill>
                <a:effectLst/>
                <a:hlinkClick r:id="rId17"/>
              </a:rPr>
              <a:t>PubMed</a:t>
            </a:r>
            <a:endParaRPr kumimoji="0" lang="tr-TR" altLang="tr-TR" sz="9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rPr>
              <a:t>16. </a:t>
            </a:r>
            <a:r>
              <a:rPr kumimoji="0" lang="tr-TR" altLang="tr-TR" sz="900" b="0" i="0" u="none" strike="noStrike" cap="none" normalizeH="0" baseline="0" dirty="0" err="1">
                <a:ln>
                  <a:noFill/>
                </a:ln>
                <a:solidFill>
                  <a:srgbClr val="3B3D3F"/>
                </a:solidFill>
                <a:effectLst/>
              </a:rPr>
              <a:t>Pepys</a:t>
            </a:r>
            <a:r>
              <a:rPr kumimoji="0" lang="tr-TR" altLang="tr-TR" sz="900" b="0" i="0" u="none" strike="noStrike" cap="none" normalizeH="0" baseline="0" dirty="0">
                <a:ln>
                  <a:noFill/>
                </a:ln>
                <a:solidFill>
                  <a:srgbClr val="3B3D3F"/>
                </a:solidFill>
                <a:effectLst/>
              </a:rPr>
              <a:t>, MB, </a:t>
            </a:r>
            <a:r>
              <a:rPr kumimoji="0" lang="tr-TR" altLang="tr-TR" sz="900" b="0" i="0" u="none" strike="noStrike" cap="none" normalizeH="0" baseline="0" dirty="0" err="1">
                <a:ln>
                  <a:noFill/>
                </a:ln>
                <a:solidFill>
                  <a:srgbClr val="3B3D3F"/>
                </a:solidFill>
                <a:effectLst/>
              </a:rPr>
              <a:t>Baltz</a:t>
            </a:r>
            <a:r>
              <a:rPr kumimoji="0" lang="tr-TR" altLang="tr-TR" sz="900" b="0" i="0" u="none" strike="noStrike" cap="none" normalizeH="0" baseline="0" dirty="0">
                <a:ln>
                  <a:noFill/>
                </a:ln>
                <a:solidFill>
                  <a:srgbClr val="3B3D3F"/>
                </a:solidFill>
                <a:effectLst/>
              </a:rPr>
              <a:t>, ML. C-reaktif protein ve ilgili proteinler (</a:t>
            </a:r>
            <a:r>
              <a:rPr kumimoji="0" lang="tr-TR" altLang="tr-TR" sz="900" b="0" i="0" u="none" strike="noStrike" cap="none" normalizeH="0" baseline="0" dirty="0" err="1">
                <a:ln>
                  <a:noFill/>
                </a:ln>
                <a:solidFill>
                  <a:srgbClr val="3B3D3F"/>
                </a:solidFill>
                <a:effectLst/>
              </a:rPr>
              <a:t>pentaksinler</a:t>
            </a:r>
            <a:r>
              <a:rPr kumimoji="0" lang="tr-TR" altLang="tr-TR" sz="900" b="0" i="0" u="none" strike="noStrike" cap="none" normalizeH="0" baseline="0" dirty="0">
                <a:ln>
                  <a:noFill/>
                </a:ln>
                <a:solidFill>
                  <a:srgbClr val="3B3D3F"/>
                </a:solidFill>
                <a:effectLst/>
              </a:rPr>
              <a:t>) ve serum </a:t>
            </a:r>
            <a:r>
              <a:rPr kumimoji="0" lang="tr-TR" altLang="tr-TR" sz="900" b="0" i="0" u="none" strike="noStrike" cap="none" normalizeH="0" baseline="0" dirty="0" err="1">
                <a:ln>
                  <a:noFill/>
                </a:ln>
                <a:solidFill>
                  <a:srgbClr val="3B3D3F"/>
                </a:solidFill>
                <a:effectLst/>
              </a:rPr>
              <a:t>amiloid</a:t>
            </a:r>
            <a:r>
              <a:rPr kumimoji="0" lang="tr-TR" altLang="tr-TR" sz="900" b="0" i="0" u="none" strike="noStrike" cap="none" normalizeH="0" baseline="0" dirty="0">
                <a:ln>
                  <a:noFill/>
                </a:ln>
                <a:solidFill>
                  <a:srgbClr val="3B3D3F"/>
                </a:solidFill>
                <a:effectLst/>
              </a:rPr>
              <a:t> A proteinine özel referansla akut faz proteinleri. </a:t>
            </a:r>
            <a:r>
              <a:rPr kumimoji="0" lang="tr-TR" altLang="tr-TR" sz="900" b="0" i="1" u="none" strike="noStrike" cap="none" normalizeH="0" baseline="0" dirty="0" err="1">
                <a:ln>
                  <a:noFill/>
                </a:ln>
                <a:solidFill>
                  <a:srgbClr val="3B3D3F"/>
                </a:solidFill>
                <a:effectLst/>
              </a:rPr>
              <a:t>Adv</a:t>
            </a:r>
            <a:r>
              <a:rPr kumimoji="0" lang="tr-TR" altLang="tr-TR" sz="900" b="0" i="1" u="none" strike="noStrike" cap="none" normalizeH="0" baseline="0" dirty="0">
                <a:ln>
                  <a:noFill/>
                </a:ln>
                <a:solidFill>
                  <a:srgbClr val="3B3D3F"/>
                </a:solidFill>
                <a:effectLst/>
              </a:rPr>
              <a:t> </a:t>
            </a:r>
            <a:r>
              <a:rPr kumimoji="0" lang="tr-TR" altLang="tr-TR" sz="900" b="0" i="1" u="none" strike="noStrike" cap="none" normalizeH="0" baseline="0" dirty="0" err="1">
                <a:ln>
                  <a:noFill/>
                </a:ln>
                <a:solidFill>
                  <a:srgbClr val="3B3D3F"/>
                </a:solidFill>
                <a:effectLst/>
              </a:rPr>
              <a:t>Immunol</a:t>
            </a:r>
            <a:r>
              <a:rPr kumimoji="0" lang="tr-TR" altLang="tr-TR" sz="900" b="0" i="0" u="none" strike="noStrike" cap="none" normalizeH="0" baseline="0" dirty="0">
                <a:ln>
                  <a:noFill/>
                </a:ln>
                <a:solidFill>
                  <a:srgbClr val="3B3D3F"/>
                </a:solidFill>
                <a:effectLst/>
              </a:rPr>
              <a:t> 1983;34:141–212. </a:t>
            </a:r>
            <a:r>
              <a:rPr kumimoji="0" lang="tr-TR" altLang="tr-TR" sz="900" b="0" i="0" u="none" strike="noStrike" cap="none" normalizeH="0" baseline="0" dirty="0" err="1">
                <a:ln>
                  <a:noFill/>
                </a:ln>
                <a:solidFill>
                  <a:srgbClr val="3B3D3F"/>
                </a:solidFill>
                <a:effectLst/>
                <a:hlinkClick r:id="rId18"/>
              </a:rPr>
              <a:t>https</a:t>
            </a:r>
            <a:r>
              <a:rPr kumimoji="0" lang="tr-TR" altLang="tr-TR" sz="900" b="0" i="0" u="none" strike="noStrike" cap="none" normalizeH="0" baseline="0" dirty="0">
                <a:ln>
                  <a:noFill/>
                </a:ln>
                <a:solidFill>
                  <a:srgbClr val="3B3D3F"/>
                </a:solidFill>
                <a:effectLst/>
                <a:hlinkClick r:id="rId18"/>
              </a:rPr>
              <a:t>://</a:t>
            </a:r>
            <a:r>
              <a:rPr kumimoji="0" lang="tr-TR" altLang="tr-TR" sz="900" b="0" i="0" u="none" strike="noStrike" cap="none" normalizeH="0" baseline="0" dirty="0" err="1">
                <a:ln>
                  <a:noFill/>
                </a:ln>
                <a:solidFill>
                  <a:srgbClr val="3B3D3F"/>
                </a:solidFill>
                <a:effectLst/>
                <a:hlinkClick r:id="rId18"/>
              </a:rPr>
              <a:t>doi.org</a:t>
            </a:r>
            <a:r>
              <a:rPr kumimoji="0" lang="tr-TR" altLang="tr-TR" sz="900" b="0" i="0" u="none" strike="noStrike" cap="none" normalizeH="0" baseline="0" dirty="0">
                <a:ln>
                  <a:noFill/>
                </a:ln>
                <a:solidFill>
                  <a:srgbClr val="3B3D3F"/>
                </a:solidFill>
                <a:effectLst/>
                <a:hlinkClick r:id="rId18"/>
              </a:rPr>
              <a:t>/10.1016/</a:t>
            </a:r>
            <a:r>
              <a:rPr kumimoji="0" lang="tr-TR" altLang="tr-TR" sz="900" b="0" i="0" u="none" strike="noStrike" cap="none" normalizeH="0" baseline="0" dirty="0" err="1">
                <a:ln>
                  <a:noFill/>
                </a:ln>
                <a:solidFill>
                  <a:srgbClr val="3B3D3F"/>
                </a:solidFill>
                <a:effectLst/>
                <a:hlinkClick r:id="rId18"/>
              </a:rPr>
              <a:t>s0065</a:t>
            </a:r>
            <a:r>
              <a:rPr kumimoji="0" lang="tr-TR" altLang="tr-TR" sz="900" b="0" i="0" u="none" strike="noStrike" cap="none" normalizeH="0" baseline="0" dirty="0">
                <a:ln>
                  <a:noFill/>
                </a:ln>
                <a:solidFill>
                  <a:srgbClr val="3B3D3F"/>
                </a:solidFill>
                <a:effectLst/>
                <a:hlinkClick r:id="rId18"/>
              </a:rPr>
              <a:t>-2776(08)60379-x</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a:ln>
                  <a:noFill/>
                </a:ln>
                <a:solidFill>
                  <a:srgbClr val="3B3D3F"/>
                </a:solidFill>
                <a:effectLst/>
                <a:hlinkClick r:id="rId19"/>
              </a:rPr>
              <a:t>Google </a:t>
            </a:r>
            <a:r>
              <a:rPr kumimoji="0" lang="tr-TR" altLang="tr-TR" sz="900" b="0" i="0" u="none" strike="noStrike" cap="none" normalizeH="0" baseline="0" dirty="0" err="1">
                <a:ln>
                  <a:noFill/>
                </a:ln>
                <a:solidFill>
                  <a:srgbClr val="3B3D3F"/>
                </a:solidFill>
                <a:effectLst/>
                <a:hlinkClick r:id="rId19"/>
              </a:rPr>
              <a:t>Akademik'te</a:t>
            </a:r>
            <a:r>
              <a:rPr kumimoji="0" lang="tr-TR" altLang="tr-TR" sz="900" b="0" i="0" u="none" strike="noStrike" cap="none" normalizeH="0" baseline="0" dirty="0">
                <a:ln>
                  <a:noFill/>
                </a:ln>
                <a:solidFill>
                  <a:srgbClr val="3B3D3F"/>
                </a:solidFill>
                <a:effectLst/>
                <a:hlinkClick r:id="rId19"/>
              </a:rPr>
              <a:t> </a:t>
            </a:r>
            <a:r>
              <a:rPr kumimoji="0" lang="tr-TR" altLang="tr-TR" sz="900" b="0" i="0" u="none" strike="noStrike" cap="none" normalizeH="0" baseline="0" dirty="0" err="1">
                <a:ln>
                  <a:noFill/>
                </a:ln>
                <a:solidFill>
                  <a:srgbClr val="3B3D3F"/>
                </a:solidFill>
                <a:effectLst/>
                <a:hlinkClick r:id="rId19"/>
              </a:rPr>
              <a:t>ara</a:t>
            </a:r>
            <a:r>
              <a:rPr kumimoji="0" lang="tr-TR" altLang="tr-TR" sz="900" b="0" i="0" u="none" strike="noStrike" cap="none" normalizeH="0" baseline="0" dirty="0" err="1">
                <a:ln>
                  <a:noFill/>
                </a:ln>
                <a:solidFill>
                  <a:srgbClr val="3B3D3F"/>
                </a:solidFill>
                <a:effectLst/>
                <a:hlinkClick r:id="rId20"/>
              </a:rPr>
              <a:t>PubMed</a:t>
            </a:r>
            <a:endParaRPr kumimoji="0" lang="tr-TR" altLang="tr-TR" sz="9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rPr>
              <a:t>17. </a:t>
            </a:r>
            <a:r>
              <a:rPr kumimoji="0" lang="tr-TR" altLang="tr-TR" sz="900" b="0" i="0" u="none" strike="noStrike" cap="none" normalizeH="0" baseline="0" dirty="0" err="1">
                <a:ln>
                  <a:noFill/>
                </a:ln>
                <a:solidFill>
                  <a:srgbClr val="3B3D3F"/>
                </a:solidFill>
                <a:effectLst/>
              </a:rPr>
              <a:t>Smedemark</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err="1">
                <a:ln>
                  <a:noFill/>
                </a:ln>
                <a:solidFill>
                  <a:srgbClr val="3B3D3F"/>
                </a:solidFill>
                <a:effectLst/>
              </a:rPr>
              <a:t>SA</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err="1">
                <a:ln>
                  <a:noFill/>
                </a:ln>
                <a:solidFill>
                  <a:srgbClr val="3B3D3F"/>
                </a:solidFill>
                <a:effectLst/>
              </a:rPr>
              <a:t>Aabenhus</a:t>
            </a:r>
            <a:r>
              <a:rPr kumimoji="0" lang="tr-TR" altLang="tr-TR" sz="900" b="0" i="0" u="none" strike="noStrike" cap="none" normalizeH="0" baseline="0" dirty="0">
                <a:ln>
                  <a:noFill/>
                </a:ln>
                <a:solidFill>
                  <a:srgbClr val="3B3D3F"/>
                </a:solidFill>
                <a:effectLst/>
              </a:rPr>
              <a:t>, R, </a:t>
            </a:r>
            <a:r>
              <a:rPr kumimoji="0" lang="tr-TR" altLang="tr-TR" sz="900" b="0" i="0" u="none" strike="noStrike" cap="none" normalizeH="0" baseline="0" dirty="0" err="1">
                <a:ln>
                  <a:noFill/>
                </a:ln>
                <a:solidFill>
                  <a:srgbClr val="3B3D3F"/>
                </a:solidFill>
                <a:effectLst/>
              </a:rPr>
              <a:t>Llor</a:t>
            </a:r>
            <a:r>
              <a:rPr kumimoji="0" lang="tr-TR" altLang="tr-TR" sz="900" b="0" i="0" u="none" strike="noStrike" cap="none" normalizeH="0" baseline="0" dirty="0">
                <a:ln>
                  <a:noFill/>
                </a:ln>
                <a:solidFill>
                  <a:srgbClr val="3B3D3F"/>
                </a:solidFill>
                <a:effectLst/>
              </a:rPr>
              <a:t>, C, </a:t>
            </a:r>
            <a:r>
              <a:rPr kumimoji="0" lang="tr-TR" altLang="tr-TR" sz="900" b="0" i="0" u="none" strike="noStrike" cap="none" normalizeH="0" baseline="0" dirty="0" err="1">
                <a:ln>
                  <a:noFill/>
                </a:ln>
                <a:solidFill>
                  <a:srgbClr val="3B3D3F"/>
                </a:solidFill>
                <a:effectLst/>
              </a:rPr>
              <a:t>Fournaise</a:t>
            </a:r>
            <a:r>
              <a:rPr kumimoji="0" lang="tr-TR" altLang="tr-TR" sz="900" b="0" i="0" u="none" strike="noStrike" cap="none" normalizeH="0" baseline="0" dirty="0">
                <a:ln>
                  <a:noFill/>
                </a:ln>
                <a:solidFill>
                  <a:srgbClr val="3B3D3F"/>
                </a:solidFill>
                <a:effectLst/>
              </a:rPr>
              <a:t>, A, </a:t>
            </a:r>
            <a:r>
              <a:rPr kumimoji="0" lang="tr-TR" altLang="tr-TR" sz="900" b="0" i="0" u="none" strike="noStrike" cap="none" normalizeH="0" baseline="0" dirty="0" err="1">
                <a:ln>
                  <a:noFill/>
                </a:ln>
                <a:solidFill>
                  <a:srgbClr val="3B3D3F"/>
                </a:solidFill>
                <a:effectLst/>
              </a:rPr>
              <a:t>Olsen</a:t>
            </a:r>
            <a:r>
              <a:rPr kumimoji="0" lang="tr-TR" altLang="tr-TR" sz="900" b="0" i="0" u="none" strike="noStrike" cap="none" normalizeH="0" baseline="0" dirty="0">
                <a:ln>
                  <a:noFill/>
                </a:ln>
                <a:solidFill>
                  <a:srgbClr val="3B3D3F"/>
                </a:solidFill>
                <a:effectLst/>
              </a:rPr>
              <a:t>, O, </a:t>
            </a:r>
            <a:r>
              <a:rPr kumimoji="0" lang="tr-TR" altLang="tr-TR" sz="900" b="0" i="0" u="none" strike="noStrike" cap="none" normalizeH="0" baseline="0" dirty="0" err="1">
                <a:ln>
                  <a:noFill/>
                </a:ln>
                <a:solidFill>
                  <a:srgbClr val="3B3D3F"/>
                </a:solidFill>
                <a:effectLst/>
              </a:rPr>
              <a:t>Jørgensen</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err="1">
                <a:ln>
                  <a:noFill/>
                </a:ln>
                <a:solidFill>
                  <a:srgbClr val="3B3D3F"/>
                </a:solidFill>
                <a:effectLst/>
              </a:rPr>
              <a:t>KJ</a:t>
            </a:r>
            <a:r>
              <a:rPr kumimoji="0" lang="tr-TR" altLang="tr-TR" sz="900" b="0" i="0" u="none" strike="noStrike" cap="none" normalizeH="0" baseline="0" dirty="0">
                <a:ln>
                  <a:noFill/>
                </a:ln>
                <a:solidFill>
                  <a:srgbClr val="3B3D3F"/>
                </a:solidFill>
                <a:effectLst/>
              </a:rPr>
              <a:t>. Birinci basamakta akut solunum yolu enfeksiyonu olan kişilerde antibiyotik reçetesine rehberlik edecek bakım noktası testleri olarak </a:t>
            </a:r>
            <a:r>
              <a:rPr kumimoji="0" lang="tr-TR" altLang="tr-TR" sz="900" b="0" i="0" u="none" strike="noStrike" cap="none" normalizeH="0" baseline="0" dirty="0" err="1">
                <a:ln>
                  <a:noFill/>
                </a:ln>
                <a:solidFill>
                  <a:srgbClr val="3B3D3F"/>
                </a:solidFill>
                <a:effectLst/>
              </a:rPr>
              <a:t>biyobelirteçler</a:t>
            </a:r>
            <a:r>
              <a:rPr kumimoji="0" lang="tr-TR" altLang="tr-TR" sz="900" b="0" i="0" u="none" strike="noStrike" cap="none" normalizeH="0" baseline="0" dirty="0">
                <a:ln>
                  <a:noFill/>
                </a:ln>
                <a:solidFill>
                  <a:srgbClr val="3B3D3F"/>
                </a:solidFill>
                <a:effectLst/>
              </a:rPr>
              <a:t>. </a:t>
            </a:r>
            <a:r>
              <a:rPr kumimoji="0" lang="tr-TR" altLang="tr-TR" sz="900" b="0" i="1" u="none" strike="noStrike" cap="none" normalizeH="0" baseline="0" dirty="0" err="1">
                <a:ln>
                  <a:noFill/>
                </a:ln>
                <a:solidFill>
                  <a:srgbClr val="3B3D3F"/>
                </a:solidFill>
                <a:effectLst/>
              </a:rPr>
              <a:t>Cochrane</a:t>
            </a:r>
            <a:r>
              <a:rPr kumimoji="0" lang="tr-TR" altLang="tr-TR" sz="900" b="0" i="1" u="none" strike="noStrike" cap="none" normalizeH="0" baseline="0" dirty="0">
                <a:ln>
                  <a:noFill/>
                </a:ln>
                <a:solidFill>
                  <a:srgbClr val="3B3D3F"/>
                </a:solidFill>
                <a:effectLst/>
              </a:rPr>
              <a:t> Database </a:t>
            </a:r>
            <a:r>
              <a:rPr kumimoji="0" lang="tr-TR" altLang="tr-TR" sz="900" b="0" i="1" u="none" strike="noStrike" cap="none" normalizeH="0" baseline="0" dirty="0" err="1">
                <a:ln>
                  <a:noFill/>
                </a:ln>
                <a:solidFill>
                  <a:srgbClr val="3B3D3F"/>
                </a:solidFill>
                <a:effectLst/>
              </a:rPr>
              <a:t>Syst</a:t>
            </a:r>
            <a:r>
              <a:rPr kumimoji="0" lang="tr-TR" altLang="tr-TR" sz="900" b="0" i="1" u="none" strike="noStrike" cap="none" normalizeH="0" baseline="0" dirty="0">
                <a:ln>
                  <a:noFill/>
                </a:ln>
                <a:solidFill>
                  <a:srgbClr val="3B3D3F"/>
                </a:solidFill>
                <a:effectLst/>
              </a:rPr>
              <a:t> </a:t>
            </a:r>
            <a:r>
              <a:rPr kumimoji="0" lang="tr-TR" altLang="tr-TR" sz="900" b="0" i="1" u="none" strike="noStrike" cap="none" normalizeH="0" baseline="0" dirty="0" err="1">
                <a:ln>
                  <a:noFill/>
                </a:ln>
                <a:solidFill>
                  <a:srgbClr val="3B3D3F"/>
                </a:solidFill>
                <a:effectLst/>
              </a:rPr>
              <a:t>Rev</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err="1">
                <a:ln>
                  <a:noFill/>
                </a:ln>
                <a:solidFill>
                  <a:srgbClr val="3B3D3F"/>
                </a:solidFill>
                <a:effectLst/>
              </a:rPr>
              <a:t>2022;10:CD010130</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err="1">
                <a:ln>
                  <a:noFill/>
                </a:ln>
                <a:solidFill>
                  <a:srgbClr val="3B3D3F"/>
                </a:solidFill>
                <a:effectLst/>
                <a:hlinkClick r:id="rId21"/>
              </a:rPr>
              <a:t>https</a:t>
            </a:r>
            <a:r>
              <a:rPr kumimoji="0" lang="tr-TR" altLang="tr-TR" sz="900" b="0" i="0" u="none" strike="noStrike" cap="none" normalizeH="0" baseline="0" dirty="0">
                <a:ln>
                  <a:noFill/>
                </a:ln>
                <a:solidFill>
                  <a:srgbClr val="3B3D3F"/>
                </a:solidFill>
                <a:effectLst/>
                <a:hlinkClick r:id="rId21"/>
              </a:rPr>
              <a:t>://</a:t>
            </a:r>
            <a:r>
              <a:rPr kumimoji="0" lang="tr-TR" altLang="tr-TR" sz="900" b="0" i="0" u="none" strike="noStrike" cap="none" normalizeH="0" baseline="0" dirty="0" err="1">
                <a:ln>
                  <a:noFill/>
                </a:ln>
                <a:solidFill>
                  <a:srgbClr val="3B3D3F"/>
                </a:solidFill>
                <a:effectLst/>
                <a:hlinkClick r:id="rId21"/>
              </a:rPr>
              <a:t>doi.org</a:t>
            </a:r>
            <a:r>
              <a:rPr kumimoji="0" lang="tr-TR" altLang="tr-TR" sz="900" b="0" i="0" u="none" strike="noStrike" cap="none" normalizeH="0" baseline="0" dirty="0">
                <a:ln>
                  <a:noFill/>
                </a:ln>
                <a:solidFill>
                  <a:srgbClr val="3B3D3F"/>
                </a:solidFill>
                <a:effectLst/>
                <a:hlinkClick r:id="rId21"/>
              </a:rPr>
              <a:t>/10.1002/14651858</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a:ln>
                  <a:noFill/>
                </a:ln>
                <a:solidFill>
                  <a:srgbClr val="3B3D3F"/>
                </a:solidFill>
                <a:effectLst/>
                <a:hlinkClick r:id="rId22"/>
              </a:rPr>
              <a:t>Google </a:t>
            </a:r>
            <a:r>
              <a:rPr kumimoji="0" lang="tr-TR" altLang="tr-TR" sz="900" b="0" i="0" u="none" strike="noStrike" cap="none" normalizeH="0" baseline="0" dirty="0" err="1">
                <a:ln>
                  <a:noFill/>
                </a:ln>
                <a:solidFill>
                  <a:srgbClr val="3B3D3F"/>
                </a:solidFill>
                <a:effectLst/>
                <a:hlinkClick r:id="rId22"/>
              </a:rPr>
              <a:t>Akademik'te</a:t>
            </a:r>
            <a:r>
              <a:rPr kumimoji="0" lang="tr-TR" altLang="tr-TR" sz="900" b="0" i="0" u="none" strike="noStrike" cap="none" normalizeH="0" baseline="0" dirty="0">
                <a:ln>
                  <a:noFill/>
                </a:ln>
                <a:solidFill>
                  <a:srgbClr val="3B3D3F"/>
                </a:solidFill>
                <a:effectLst/>
                <a:hlinkClick r:id="rId22"/>
              </a:rPr>
              <a:t> ara</a:t>
            </a:r>
            <a:endParaRPr kumimoji="0" lang="tr-TR" altLang="tr-TR" sz="9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rPr>
              <a:t>18. </a:t>
            </a:r>
            <a:r>
              <a:rPr kumimoji="0" lang="tr-TR" altLang="tr-TR" sz="900" b="0" i="0" u="none" strike="noStrike" cap="none" normalizeH="0" baseline="0" dirty="0" err="1">
                <a:ln>
                  <a:noFill/>
                </a:ln>
                <a:solidFill>
                  <a:srgbClr val="3B3D3F"/>
                </a:solidFill>
                <a:effectLst/>
              </a:rPr>
              <a:t>Lapić</a:t>
            </a:r>
            <a:r>
              <a:rPr kumimoji="0" lang="tr-TR" altLang="tr-TR" sz="900" b="0" i="0" u="none" strike="noStrike" cap="none" normalizeH="0" baseline="0" dirty="0">
                <a:ln>
                  <a:noFill/>
                </a:ln>
                <a:solidFill>
                  <a:srgbClr val="3B3D3F"/>
                </a:solidFill>
                <a:effectLst/>
              </a:rPr>
              <a:t>, I, </a:t>
            </a:r>
            <a:r>
              <a:rPr kumimoji="0" lang="tr-TR" altLang="tr-TR" sz="900" b="0" i="0" u="none" strike="noStrike" cap="none" normalizeH="0" baseline="0" dirty="0" err="1">
                <a:ln>
                  <a:noFill/>
                </a:ln>
                <a:solidFill>
                  <a:srgbClr val="3B3D3F"/>
                </a:solidFill>
                <a:effectLst/>
              </a:rPr>
              <a:t>Padoan</a:t>
            </a:r>
            <a:r>
              <a:rPr kumimoji="0" lang="tr-TR" altLang="tr-TR" sz="900" b="0" i="0" u="none" strike="noStrike" cap="none" normalizeH="0" baseline="0" dirty="0">
                <a:ln>
                  <a:noFill/>
                </a:ln>
                <a:solidFill>
                  <a:srgbClr val="3B3D3F"/>
                </a:solidFill>
                <a:effectLst/>
              </a:rPr>
              <a:t>, A, </a:t>
            </a:r>
            <a:r>
              <a:rPr kumimoji="0" lang="tr-TR" altLang="tr-TR" sz="900" b="0" i="0" u="none" strike="noStrike" cap="none" normalizeH="0" baseline="0" dirty="0" err="1">
                <a:ln>
                  <a:noFill/>
                </a:ln>
                <a:solidFill>
                  <a:srgbClr val="3B3D3F"/>
                </a:solidFill>
                <a:effectLst/>
              </a:rPr>
              <a:t>Bozzato</a:t>
            </a:r>
            <a:r>
              <a:rPr kumimoji="0" lang="tr-TR" altLang="tr-TR" sz="900" b="0" i="0" u="none" strike="noStrike" cap="none" normalizeH="0" baseline="0" dirty="0">
                <a:ln>
                  <a:noFill/>
                </a:ln>
                <a:solidFill>
                  <a:srgbClr val="3B3D3F"/>
                </a:solidFill>
                <a:effectLst/>
              </a:rPr>
              <a:t>, D, </a:t>
            </a:r>
            <a:r>
              <a:rPr kumimoji="0" lang="tr-TR" altLang="tr-TR" sz="900" b="0" i="0" u="none" strike="noStrike" cap="none" normalizeH="0" baseline="0" dirty="0" err="1">
                <a:ln>
                  <a:noFill/>
                </a:ln>
                <a:solidFill>
                  <a:srgbClr val="3B3D3F"/>
                </a:solidFill>
                <a:effectLst/>
              </a:rPr>
              <a:t>Plebani</a:t>
            </a:r>
            <a:r>
              <a:rPr kumimoji="0" lang="tr-TR" altLang="tr-TR" sz="900" b="0" i="0" u="none" strike="noStrike" cap="none" normalizeH="0" baseline="0" dirty="0">
                <a:ln>
                  <a:noFill/>
                </a:ln>
                <a:solidFill>
                  <a:srgbClr val="3B3D3F"/>
                </a:solidFill>
                <a:effectLst/>
              </a:rPr>
              <a:t>, M. Akut </a:t>
            </a:r>
            <a:r>
              <a:rPr kumimoji="0" lang="tr-TR" altLang="tr-TR" sz="900" b="0" i="0" u="none" strike="noStrike" cap="none" normalizeH="0" baseline="0" dirty="0" err="1">
                <a:ln>
                  <a:noFill/>
                </a:ln>
                <a:solidFill>
                  <a:srgbClr val="3B3D3F"/>
                </a:solidFill>
                <a:effectLst/>
              </a:rPr>
              <a:t>inflamasyonda</a:t>
            </a:r>
            <a:r>
              <a:rPr kumimoji="0" lang="tr-TR" altLang="tr-TR" sz="900" b="0" i="0" u="none" strike="noStrike" cap="none" normalizeH="0" baseline="0" dirty="0">
                <a:ln>
                  <a:noFill/>
                </a:ln>
                <a:solidFill>
                  <a:srgbClr val="3B3D3F"/>
                </a:solidFill>
                <a:effectLst/>
              </a:rPr>
              <a:t> eritrosit sedimantasyon hızı ve C-reaktif protein. </a:t>
            </a:r>
            <a:r>
              <a:rPr kumimoji="0" lang="tr-TR" altLang="tr-TR" sz="900" b="0" i="1" u="none" strike="noStrike" cap="none" normalizeH="0" baseline="0" dirty="0" err="1">
                <a:ln>
                  <a:noFill/>
                </a:ln>
                <a:solidFill>
                  <a:srgbClr val="3B3D3F"/>
                </a:solidFill>
                <a:effectLst/>
              </a:rPr>
              <a:t>Am</a:t>
            </a:r>
            <a:r>
              <a:rPr kumimoji="0" lang="tr-TR" altLang="tr-TR" sz="900" b="0" i="1" u="none" strike="noStrike" cap="none" normalizeH="0" baseline="0" dirty="0">
                <a:ln>
                  <a:noFill/>
                </a:ln>
                <a:solidFill>
                  <a:srgbClr val="3B3D3F"/>
                </a:solidFill>
                <a:effectLst/>
              </a:rPr>
              <a:t> J </a:t>
            </a:r>
            <a:r>
              <a:rPr kumimoji="0" lang="tr-TR" altLang="tr-TR" sz="900" b="0" i="1" u="none" strike="noStrike" cap="none" normalizeH="0" baseline="0" dirty="0" err="1">
                <a:ln>
                  <a:noFill/>
                </a:ln>
                <a:solidFill>
                  <a:srgbClr val="3B3D3F"/>
                </a:solidFill>
                <a:effectLst/>
              </a:rPr>
              <a:t>Clin</a:t>
            </a:r>
            <a:r>
              <a:rPr kumimoji="0" lang="tr-TR" altLang="tr-TR" sz="900" b="0" i="1" u="none" strike="noStrike" cap="none" normalizeH="0" baseline="0" dirty="0">
                <a:ln>
                  <a:noFill/>
                </a:ln>
                <a:solidFill>
                  <a:srgbClr val="3B3D3F"/>
                </a:solidFill>
                <a:effectLst/>
              </a:rPr>
              <a:t> </a:t>
            </a:r>
            <a:r>
              <a:rPr kumimoji="0" lang="tr-TR" altLang="tr-TR" sz="900" b="0" i="1" u="none" strike="noStrike" cap="none" normalizeH="0" baseline="0" dirty="0" err="1">
                <a:ln>
                  <a:noFill/>
                </a:ln>
                <a:solidFill>
                  <a:srgbClr val="3B3D3F"/>
                </a:solidFill>
                <a:effectLst/>
              </a:rPr>
              <a:t>Pathol</a:t>
            </a:r>
            <a:r>
              <a:rPr kumimoji="0" lang="tr-TR" altLang="tr-TR" sz="900" b="0" i="0" u="none" strike="noStrike" cap="none" normalizeH="0" baseline="0" dirty="0">
                <a:ln>
                  <a:noFill/>
                </a:ln>
                <a:solidFill>
                  <a:srgbClr val="3B3D3F"/>
                </a:solidFill>
                <a:effectLst/>
              </a:rPr>
              <a:t> 2020;153:14–29. </a:t>
            </a:r>
            <a:r>
              <a:rPr kumimoji="0" lang="tr-TR" altLang="tr-TR" sz="900" b="0" i="0" u="none" strike="noStrike" cap="none" normalizeH="0" baseline="0" dirty="0" err="1">
                <a:ln>
                  <a:noFill/>
                </a:ln>
                <a:solidFill>
                  <a:srgbClr val="3B3D3F"/>
                </a:solidFill>
                <a:effectLst/>
                <a:hlinkClick r:id="rId23"/>
              </a:rPr>
              <a:t>https</a:t>
            </a:r>
            <a:r>
              <a:rPr kumimoji="0" lang="tr-TR" altLang="tr-TR" sz="900" b="0" i="0" u="none" strike="noStrike" cap="none" normalizeH="0" baseline="0" dirty="0">
                <a:ln>
                  <a:noFill/>
                </a:ln>
                <a:solidFill>
                  <a:srgbClr val="3B3D3F"/>
                </a:solidFill>
                <a:effectLst/>
                <a:hlinkClick r:id="rId23"/>
              </a:rPr>
              <a:t>://</a:t>
            </a:r>
            <a:r>
              <a:rPr kumimoji="0" lang="tr-TR" altLang="tr-TR" sz="900" b="0" i="0" u="none" strike="noStrike" cap="none" normalizeH="0" baseline="0" dirty="0" err="1">
                <a:ln>
                  <a:noFill/>
                </a:ln>
                <a:solidFill>
                  <a:srgbClr val="3B3D3F"/>
                </a:solidFill>
                <a:effectLst/>
                <a:hlinkClick r:id="rId23"/>
              </a:rPr>
              <a:t>doi.org</a:t>
            </a:r>
            <a:r>
              <a:rPr kumimoji="0" lang="tr-TR" altLang="tr-TR" sz="900" b="0" i="0" u="none" strike="noStrike" cap="none" normalizeH="0" baseline="0" dirty="0">
                <a:ln>
                  <a:noFill/>
                </a:ln>
                <a:solidFill>
                  <a:srgbClr val="3B3D3F"/>
                </a:solidFill>
                <a:effectLst/>
                <a:hlinkClick r:id="rId23"/>
              </a:rPr>
              <a:t>/10.1093/</a:t>
            </a:r>
            <a:r>
              <a:rPr kumimoji="0" lang="tr-TR" altLang="tr-TR" sz="900" b="0" i="0" u="none" strike="noStrike" cap="none" normalizeH="0" baseline="0" dirty="0" err="1">
                <a:ln>
                  <a:noFill/>
                </a:ln>
                <a:solidFill>
                  <a:srgbClr val="3B3D3F"/>
                </a:solidFill>
                <a:effectLst/>
                <a:hlinkClick r:id="rId23"/>
              </a:rPr>
              <a:t>ajcp</a:t>
            </a:r>
            <a:r>
              <a:rPr kumimoji="0" lang="tr-TR" altLang="tr-TR" sz="900" b="0" i="0" u="none" strike="noStrike" cap="none" normalizeH="0" baseline="0" dirty="0">
                <a:ln>
                  <a:noFill/>
                </a:ln>
                <a:solidFill>
                  <a:srgbClr val="3B3D3F"/>
                </a:solidFill>
                <a:effectLst/>
                <a:hlinkClick r:id="rId23"/>
              </a:rPr>
              <a:t>/</a:t>
            </a:r>
            <a:r>
              <a:rPr kumimoji="0" lang="tr-TR" altLang="tr-TR" sz="900" b="0" i="0" u="none" strike="noStrike" cap="none" normalizeH="0" baseline="0" dirty="0" err="1">
                <a:ln>
                  <a:noFill/>
                </a:ln>
                <a:solidFill>
                  <a:srgbClr val="3B3D3F"/>
                </a:solidFill>
                <a:effectLst/>
                <a:hlinkClick r:id="rId23"/>
              </a:rPr>
              <a:t>aqz142</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a:ln>
                  <a:noFill/>
                </a:ln>
                <a:solidFill>
                  <a:srgbClr val="3B3D3F"/>
                </a:solidFill>
                <a:effectLst/>
                <a:hlinkClick r:id="rId24"/>
              </a:rPr>
              <a:t>Google </a:t>
            </a:r>
            <a:r>
              <a:rPr kumimoji="0" lang="tr-TR" altLang="tr-TR" sz="900" b="0" i="0" u="none" strike="noStrike" cap="none" normalizeH="0" baseline="0" dirty="0" err="1">
                <a:ln>
                  <a:noFill/>
                </a:ln>
                <a:solidFill>
                  <a:srgbClr val="3B3D3F"/>
                </a:solidFill>
                <a:effectLst/>
                <a:hlinkClick r:id="rId24"/>
              </a:rPr>
              <a:t>Akademik'te</a:t>
            </a:r>
            <a:r>
              <a:rPr kumimoji="0" lang="tr-TR" altLang="tr-TR" sz="900" b="0" i="0" u="none" strike="noStrike" cap="none" normalizeH="0" baseline="0" dirty="0">
                <a:ln>
                  <a:noFill/>
                </a:ln>
                <a:solidFill>
                  <a:srgbClr val="3B3D3F"/>
                </a:solidFill>
                <a:effectLst/>
                <a:hlinkClick r:id="rId24"/>
              </a:rPr>
              <a:t> </a:t>
            </a:r>
            <a:r>
              <a:rPr kumimoji="0" lang="tr-TR" altLang="tr-TR" sz="900" b="0" i="0" u="none" strike="noStrike" cap="none" normalizeH="0" baseline="0" dirty="0" err="1">
                <a:ln>
                  <a:noFill/>
                </a:ln>
                <a:solidFill>
                  <a:srgbClr val="3B3D3F"/>
                </a:solidFill>
                <a:effectLst/>
                <a:hlinkClick r:id="rId24"/>
              </a:rPr>
              <a:t>ara</a:t>
            </a:r>
            <a:r>
              <a:rPr kumimoji="0" lang="tr-TR" altLang="tr-TR" sz="900" b="0" i="0" u="none" strike="noStrike" cap="none" normalizeH="0" baseline="0" dirty="0" err="1">
                <a:ln>
                  <a:noFill/>
                </a:ln>
                <a:solidFill>
                  <a:srgbClr val="3B3D3F"/>
                </a:solidFill>
                <a:effectLst/>
                <a:hlinkClick r:id="rId25"/>
              </a:rPr>
              <a:t>PubMed</a:t>
            </a:r>
            <a:endParaRPr kumimoji="0" lang="tr-TR" altLang="tr-TR" sz="9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rPr>
              <a:t>19. </a:t>
            </a:r>
            <a:r>
              <a:rPr kumimoji="0" lang="tr-TR" altLang="tr-TR" sz="900" b="0" i="0" u="none" strike="noStrike" cap="none" normalizeH="0" baseline="0" dirty="0" err="1">
                <a:ln>
                  <a:noFill/>
                </a:ln>
                <a:solidFill>
                  <a:srgbClr val="3B3D3F"/>
                </a:solidFill>
                <a:effectLst/>
              </a:rPr>
              <a:t>Yang</a:t>
            </a:r>
            <a:r>
              <a:rPr kumimoji="0" lang="tr-TR" altLang="tr-TR" sz="900" b="0" i="0" u="none" strike="noStrike" cap="none" normalizeH="0" baseline="0" dirty="0">
                <a:ln>
                  <a:noFill/>
                </a:ln>
                <a:solidFill>
                  <a:srgbClr val="3B3D3F"/>
                </a:solidFill>
                <a:effectLst/>
              </a:rPr>
              <a:t>, Q, </a:t>
            </a:r>
            <a:r>
              <a:rPr kumimoji="0" lang="tr-TR" altLang="tr-TR" sz="900" b="0" i="0" u="none" strike="noStrike" cap="none" normalizeH="0" baseline="0" dirty="0" err="1">
                <a:ln>
                  <a:noFill/>
                </a:ln>
                <a:solidFill>
                  <a:srgbClr val="3B3D3F"/>
                </a:solidFill>
                <a:effectLst/>
              </a:rPr>
              <a:t>Li</a:t>
            </a:r>
            <a:r>
              <a:rPr kumimoji="0" lang="tr-TR" altLang="tr-TR" sz="900" b="0" i="0" u="none" strike="noStrike" cap="none" normalizeH="0" baseline="0" dirty="0">
                <a:ln>
                  <a:noFill/>
                </a:ln>
                <a:solidFill>
                  <a:srgbClr val="3B3D3F"/>
                </a:solidFill>
                <a:effectLst/>
              </a:rPr>
              <a:t>, M, </a:t>
            </a:r>
            <a:r>
              <a:rPr kumimoji="0" lang="tr-TR" altLang="tr-TR" sz="900" b="0" i="0" u="none" strike="noStrike" cap="none" normalizeH="0" baseline="0" dirty="0" err="1">
                <a:ln>
                  <a:noFill/>
                </a:ln>
                <a:solidFill>
                  <a:srgbClr val="3B3D3F"/>
                </a:solidFill>
                <a:effectLst/>
              </a:rPr>
              <a:t>Cao</a:t>
            </a:r>
            <a:r>
              <a:rPr kumimoji="0" lang="tr-TR" altLang="tr-TR" sz="900" b="0" i="0" u="none" strike="noStrike" cap="none" normalizeH="0" baseline="0" dirty="0">
                <a:ln>
                  <a:noFill/>
                </a:ln>
                <a:solidFill>
                  <a:srgbClr val="3B3D3F"/>
                </a:solidFill>
                <a:effectLst/>
              </a:rPr>
              <a:t>, X, Lu, Y, </a:t>
            </a:r>
            <a:r>
              <a:rPr kumimoji="0" lang="tr-TR" altLang="tr-TR" sz="900" b="0" i="0" u="none" strike="noStrike" cap="none" normalizeH="0" baseline="0" dirty="0" err="1">
                <a:ln>
                  <a:noFill/>
                </a:ln>
                <a:solidFill>
                  <a:srgbClr val="3B3D3F"/>
                </a:solidFill>
                <a:effectLst/>
              </a:rPr>
              <a:t>Tian</a:t>
            </a:r>
            <a:r>
              <a:rPr kumimoji="0" lang="tr-TR" altLang="tr-TR" sz="900" b="0" i="0" u="none" strike="noStrike" cap="none" normalizeH="0" baseline="0" dirty="0">
                <a:ln>
                  <a:noFill/>
                </a:ln>
                <a:solidFill>
                  <a:srgbClr val="3B3D3F"/>
                </a:solidFill>
                <a:effectLst/>
              </a:rPr>
              <a:t>, ​​C, Sun, M, ve diğerleri. C-reaktif proteinin tanısal doğruluğuna ilişkin meta-analizlerin genel bir incelemesi. </a:t>
            </a:r>
            <a:r>
              <a:rPr kumimoji="0" lang="tr-TR" altLang="tr-TR" sz="900" b="0" i="1" u="none" strike="noStrike" cap="none" normalizeH="0" baseline="0" dirty="0">
                <a:ln>
                  <a:noFill/>
                </a:ln>
                <a:solidFill>
                  <a:srgbClr val="3B3D3F"/>
                </a:solidFill>
                <a:effectLst/>
              </a:rPr>
              <a:t>Uluslararası J </a:t>
            </a:r>
            <a:r>
              <a:rPr kumimoji="0" lang="tr-TR" altLang="tr-TR" sz="900" b="0" i="1" u="none" strike="noStrike" cap="none" normalizeH="0" baseline="0" dirty="0" err="1">
                <a:ln>
                  <a:noFill/>
                </a:ln>
                <a:solidFill>
                  <a:srgbClr val="3B3D3F"/>
                </a:solidFill>
                <a:effectLst/>
              </a:rPr>
              <a:t>Surg</a:t>
            </a:r>
            <a:r>
              <a:rPr kumimoji="0" lang="tr-TR" altLang="tr-TR" sz="900" b="0" i="0" u="none" strike="noStrike" cap="none" normalizeH="0" baseline="0" dirty="0">
                <a:ln>
                  <a:noFill/>
                </a:ln>
                <a:solidFill>
                  <a:srgbClr val="3B3D3F"/>
                </a:solidFill>
                <a:effectLst/>
              </a:rPr>
              <a:t> 2022;104:106788. </a:t>
            </a:r>
            <a:r>
              <a:rPr kumimoji="0" lang="tr-TR" altLang="tr-TR" sz="900" b="0" i="0" u="none" strike="noStrike" cap="none" normalizeH="0" baseline="0" dirty="0" err="1">
                <a:ln>
                  <a:noFill/>
                </a:ln>
                <a:solidFill>
                  <a:srgbClr val="3B3D3F"/>
                </a:solidFill>
                <a:effectLst/>
                <a:hlinkClick r:id="rId26"/>
              </a:rPr>
              <a:t>https</a:t>
            </a:r>
            <a:r>
              <a:rPr kumimoji="0" lang="tr-TR" altLang="tr-TR" sz="900" b="0" i="0" u="none" strike="noStrike" cap="none" normalizeH="0" baseline="0" dirty="0">
                <a:ln>
                  <a:noFill/>
                </a:ln>
                <a:solidFill>
                  <a:srgbClr val="3B3D3F"/>
                </a:solidFill>
                <a:effectLst/>
                <a:hlinkClick r:id="rId26"/>
              </a:rPr>
              <a:t>://</a:t>
            </a:r>
            <a:r>
              <a:rPr kumimoji="0" lang="tr-TR" altLang="tr-TR" sz="900" b="0" i="0" u="none" strike="noStrike" cap="none" normalizeH="0" baseline="0" dirty="0" err="1">
                <a:ln>
                  <a:noFill/>
                </a:ln>
                <a:solidFill>
                  <a:srgbClr val="3B3D3F"/>
                </a:solidFill>
                <a:effectLst/>
                <a:hlinkClick r:id="rId26"/>
              </a:rPr>
              <a:t>doi.org</a:t>
            </a:r>
            <a:r>
              <a:rPr kumimoji="0" lang="tr-TR" altLang="tr-TR" sz="900" b="0" i="0" u="none" strike="noStrike" cap="none" normalizeH="0" baseline="0" dirty="0">
                <a:ln>
                  <a:noFill/>
                </a:ln>
                <a:solidFill>
                  <a:srgbClr val="3B3D3F"/>
                </a:solidFill>
                <a:effectLst/>
                <a:hlinkClick r:id="rId26"/>
              </a:rPr>
              <a:t>/10.1016/</a:t>
            </a:r>
            <a:r>
              <a:rPr kumimoji="0" lang="tr-TR" altLang="tr-TR" sz="900" b="0" i="0" u="none" strike="noStrike" cap="none" normalizeH="0" baseline="0" dirty="0" err="1">
                <a:ln>
                  <a:noFill/>
                </a:ln>
                <a:solidFill>
                  <a:srgbClr val="3B3D3F"/>
                </a:solidFill>
                <a:effectLst/>
                <a:hlinkClick r:id="rId26"/>
              </a:rPr>
              <a:t>j.ijsu.2022.106788</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a:ln>
                  <a:noFill/>
                </a:ln>
                <a:solidFill>
                  <a:srgbClr val="3B3D3F"/>
                </a:solidFill>
                <a:effectLst/>
                <a:hlinkClick r:id="rId27"/>
              </a:rPr>
              <a:t>Google </a:t>
            </a:r>
            <a:r>
              <a:rPr kumimoji="0" lang="tr-TR" altLang="tr-TR" sz="900" b="0" i="0" u="none" strike="noStrike" cap="none" normalizeH="0" baseline="0" dirty="0" err="1">
                <a:ln>
                  <a:noFill/>
                </a:ln>
                <a:solidFill>
                  <a:srgbClr val="3B3D3F"/>
                </a:solidFill>
                <a:effectLst/>
                <a:hlinkClick r:id="rId27"/>
              </a:rPr>
              <a:t>Akademik'te</a:t>
            </a:r>
            <a:r>
              <a:rPr kumimoji="0" lang="tr-TR" altLang="tr-TR" sz="900" b="0" i="0" u="none" strike="noStrike" cap="none" normalizeH="0" baseline="0" dirty="0">
                <a:ln>
                  <a:noFill/>
                </a:ln>
                <a:solidFill>
                  <a:srgbClr val="3B3D3F"/>
                </a:solidFill>
                <a:effectLst/>
                <a:hlinkClick r:id="rId27"/>
              </a:rPr>
              <a:t> </a:t>
            </a:r>
            <a:r>
              <a:rPr kumimoji="0" lang="tr-TR" altLang="tr-TR" sz="900" b="0" i="0" u="none" strike="noStrike" cap="none" normalizeH="0" baseline="0" dirty="0" err="1">
                <a:ln>
                  <a:noFill/>
                </a:ln>
                <a:solidFill>
                  <a:srgbClr val="3B3D3F"/>
                </a:solidFill>
                <a:effectLst/>
                <a:hlinkClick r:id="rId27"/>
              </a:rPr>
              <a:t>ara</a:t>
            </a:r>
            <a:r>
              <a:rPr kumimoji="0" lang="tr-TR" altLang="tr-TR" sz="900" b="0" i="0" u="none" strike="noStrike" cap="none" normalizeH="0" baseline="0" dirty="0" err="1">
                <a:ln>
                  <a:noFill/>
                </a:ln>
                <a:solidFill>
                  <a:srgbClr val="3B3D3F"/>
                </a:solidFill>
                <a:effectLst/>
                <a:hlinkClick r:id="rId28"/>
              </a:rPr>
              <a:t>PubMed</a:t>
            </a:r>
            <a:endParaRPr kumimoji="0" lang="tr-TR" altLang="tr-TR" sz="9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rPr>
              <a:t>20. </a:t>
            </a:r>
            <a:r>
              <a:rPr kumimoji="0" lang="tr-TR" altLang="tr-TR" sz="900" b="0" i="0" u="none" strike="noStrike" cap="none" normalizeH="0" baseline="0" dirty="0" err="1">
                <a:ln>
                  <a:noFill/>
                </a:ln>
                <a:solidFill>
                  <a:srgbClr val="3B3D3F"/>
                </a:solidFill>
                <a:effectLst/>
              </a:rPr>
              <a:t>Baritussio</a:t>
            </a:r>
            <a:r>
              <a:rPr kumimoji="0" lang="tr-TR" altLang="tr-TR" sz="900" b="0" i="0" u="none" strike="noStrike" cap="none" normalizeH="0" baseline="0" dirty="0">
                <a:ln>
                  <a:noFill/>
                </a:ln>
                <a:solidFill>
                  <a:srgbClr val="3B3D3F"/>
                </a:solidFill>
                <a:effectLst/>
              </a:rPr>
              <a:t>, A, </a:t>
            </a:r>
            <a:r>
              <a:rPr kumimoji="0" lang="tr-TR" altLang="tr-TR" sz="900" b="0" i="0" u="none" strike="noStrike" cap="none" normalizeH="0" baseline="0" dirty="0" err="1">
                <a:ln>
                  <a:noFill/>
                </a:ln>
                <a:solidFill>
                  <a:srgbClr val="3B3D3F"/>
                </a:solidFill>
                <a:effectLst/>
              </a:rPr>
              <a:t>Cheng</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err="1">
                <a:ln>
                  <a:noFill/>
                </a:ln>
                <a:solidFill>
                  <a:srgbClr val="3B3D3F"/>
                </a:solidFill>
                <a:effectLst/>
              </a:rPr>
              <a:t>CY</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err="1">
                <a:ln>
                  <a:noFill/>
                </a:ln>
                <a:solidFill>
                  <a:srgbClr val="3B3D3F"/>
                </a:solidFill>
                <a:effectLst/>
              </a:rPr>
              <a:t>Lorenzoni</a:t>
            </a:r>
            <a:r>
              <a:rPr kumimoji="0" lang="tr-TR" altLang="tr-TR" sz="900" b="0" i="0" u="none" strike="noStrike" cap="none" normalizeH="0" baseline="0" dirty="0">
                <a:ln>
                  <a:noFill/>
                </a:ln>
                <a:solidFill>
                  <a:srgbClr val="3B3D3F"/>
                </a:solidFill>
                <a:effectLst/>
              </a:rPr>
              <a:t>, G, Basso, C, </a:t>
            </a:r>
            <a:r>
              <a:rPr kumimoji="0" lang="tr-TR" altLang="tr-TR" sz="900" b="0" i="0" u="none" strike="noStrike" cap="none" normalizeH="0" baseline="0" dirty="0" err="1">
                <a:ln>
                  <a:noFill/>
                </a:ln>
                <a:solidFill>
                  <a:srgbClr val="3B3D3F"/>
                </a:solidFill>
                <a:effectLst/>
              </a:rPr>
              <a:t>Rizzo</a:t>
            </a:r>
            <a:r>
              <a:rPr kumimoji="0" lang="tr-TR" altLang="tr-TR" sz="900" b="0" i="0" u="none" strike="noStrike" cap="none" normalizeH="0" baseline="0" dirty="0">
                <a:ln>
                  <a:noFill/>
                </a:ln>
                <a:solidFill>
                  <a:srgbClr val="3B3D3F"/>
                </a:solidFill>
                <a:effectLst/>
              </a:rPr>
              <a:t>, S, De </a:t>
            </a:r>
            <a:r>
              <a:rPr kumimoji="0" lang="tr-TR" altLang="tr-TR" sz="900" b="0" i="0" u="none" strike="noStrike" cap="none" normalizeH="0" baseline="0" dirty="0" err="1">
                <a:ln>
                  <a:noFill/>
                </a:ln>
                <a:solidFill>
                  <a:srgbClr val="3B3D3F"/>
                </a:solidFill>
                <a:effectLst/>
              </a:rPr>
              <a:t>Gaspari</a:t>
            </a:r>
            <a:r>
              <a:rPr kumimoji="0" lang="tr-TR" altLang="tr-TR" sz="900" b="0" i="0" u="none" strike="noStrike" cap="none" normalizeH="0" baseline="0" dirty="0">
                <a:ln>
                  <a:noFill/>
                </a:ln>
                <a:solidFill>
                  <a:srgbClr val="3B3D3F"/>
                </a:solidFill>
                <a:effectLst/>
              </a:rPr>
              <a:t>, M, ve diğerleri. C-reaktif proteinin </a:t>
            </a:r>
            <a:r>
              <a:rPr kumimoji="0" lang="tr-TR" altLang="tr-TR" sz="900" b="0" i="0" u="none" strike="noStrike" cap="none" normalizeH="0" baseline="0" dirty="0" err="1">
                <a:ln>
                  <a:noFill/>
                </a:ln>
                <a:solidFill>
                  <a:srgbClr val="3B3D3F"/>
                </a:solidFill>
                <a:effectLst/>
              </a:rPr>
              <a:t>miyokarditte</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err="1">
                <a:ln>
                  <a:noFill/>
                </a:ln>
                <a:solidFill>
                  <a:srgbClr val="3B3D3F"/>
                </a:solidFill>
                <a:effectLst/>
              </a:rPr>
              <a:t>prognostik</a:t>
            </a:r>
            <a:r>
              <a:rPr kumimoji="0" lang="tr-TR" altLang="tr-TR" sz="900" b="0" i="0" u="none" strike="noStrike" cap="none" normalizeH="0" baseline="0" dirty="0">
                <a:ln>
                  <a:noFill/>
                </a:ln>
                <a:solidFill>
                  <a:srgbClr val="3B3D3F"/>
                </a:solidFill>
                <a:effectLst/>
              </a:rPr>
              <a:t> rolü için bir makine öğrenme modeli. </a:t>
            </a:r>
            <a:r>
              <a:rPr kumimoji="0" lang="tr-TR" altLang="tr-TR" sz="900" b="0" i="1" u="none" strike="noStrike" cap="none" normalizeH="0" baseline="0" dirty="0">
                <a:ln>
                  <a:noFill/>
                </a:ln>
                <a:solidFill>
                  <a:srgbClr val="3B3D3F"/>
                </a:solidFill>
                <a:effectLst/>
              </a:rPr>
              <a:t>J </a:t>
            </a:r>
            <a:r>
              <a:rPr kumimoji="0" lang="tr-TR" altLang="tr-TR" sz="900" b="0" i="1" u="none" strike="noStrike" cap="none" normalizeH="0" baseline="0" dirty="0" err="1">
                <a:ln>
                  <a:noFill/>
                </a:ln>
                <a:solidFill>
                  <a:srgbClr val="3B3D3F"/>
                </a:solidFill>
                <a:effectLst/>
              </a:rPr>
              <a:t>Clin</a:t>
            </a:r>
            <a:r>
              <a:rPr kumimoji="0" lang="tr-TR" altLang="tr-TR" sz="900" b="0" i="1" u="none" strike="noStrike" cap="none" normalizeH="0" baseline="0" dirty="0">
                <a:ln>
                  <a:noFill/>
                </a:ln>
                <a:solidFill>
                  <a:srgbClr val="3B3D3F"/>
                </a:solidFill>
                <a:effectLst/>
              </a:rPr>
              <a:t> </a:t>
            </a:r>
            <a:r>
              <a:rPr kumimoji="0" lang="tr-TR" altLang="tr-TR" sz="900" b="0" i="1" u="none" strike="noStrike" cap="none" normalizeH="0" baseline="0" dirty="0" err="1">
                <a:ln>
                  <a:noFill/>
                </a:ln>
                <a:solidFill>
                  <a:srgbClr val="3B3D3F"/>
                </a:solidFill>
                <a:effectLst/>
              </a:rPr>
              <a:t>Med</a:t>
            </a:r>
            <a:r>
              <a:rPr kumimoji="0" lang="tr-TR" altLang="tr-TR" sz="900" b="0" i="0" u="none" strike="noStrike" cap="none" normalizeH="0" baseline="0" dirty="0">
                <a:ln>
                  <a:noFill/>
                </a:ln>
                <a:solidFill>
                  <a:srgbClr val="3B3D3F"/>
                </a:solidFill>
                <a:effectLst/>
              </a:rPr>
              <a:t> 2022;11:7068–75. </a:t>
            </a:r>
            <a:r>
              <a:rPr kumimoji="0" lang="tr-TR" altLang="tr-TR" sz="900" b="0" i="0" u="none" strike="noStrike" cap="none" normalizeH="0" baseline="0" dirty="0" err="1">
                <a:ln>
                  <a:noFill/>
                </a:ln>
                <a:solidFill>
                  <a:srgbClr val="3B3D3F"/>
                </a:solidFill>
                <a:effectLst/>
                <a:hlinkClick r:id="rId29"/>
              </a:rPr>
              <a:t>https</a:t>
            </a:r>
            <a:r>
              <a:rPr kumimoji="0" lang="tr-TR" altLang="tr-TR" sz="900" b="0" i="0" u="none" strike="noStrike" cap="none" normalizeH="0" baseline="0" dirty="0">
                <a:ln>
                  <a:noFill/>
                </a:ln>
                <a:solidFill>
                  <a:srgbClr val="3B3D3F"/>
                </a:solidFill>
                <a:effectLst/>
                <a:hlinkClick r:id="rId29"/>
              </a:rPr>
              <a:t>://</a:t>
            </a:r>
            <a:r>
              <a:rPr kumimoji="0" lang="tr-TR" altLang="tr-TR" sz="900" b="0" i="0" u="none" strike="noStrike" cap="none" normalizeH="0" baseline="0" dirty="0" err="1">
                <a:ln>
                  <a:noFill/>
                </a:ln>
                <a:solidFill>
                  <a:srgbClr val="3B3D3F"/>
                </a:solidFill>
                <a:effectLst/>
                <a:hlinkClick r:id="rId29"/>
              </a:rPr>
              <a:t>doi.org</a:t>
            </a:r>
            <a:r>
              <a:rPr kumimoji="0" lang="tr-TR" altLang="tr-TR" sz="900" b="0" i="0" u="none" strike="noStrike" cap="none" normalizeH="0" baseline="0" dirty="0">
                <a:ln>
                  <a:noFill/>
                </a:ln>
                <a:solidFill>
                  <a:srgbClr val="3B3D3F"/>
                </a:solidFill>
                <a:effectLst/>
                <a:hlinkClick r:id="rId29"/>
              </a:rPr>
              <a:t>/10.3390/</a:t>
            </a:r>
            <a:r>
              <a:rPr kumimoji="0" lang="tr-TR" altLang="tr-TR" sz="900" b="0" i="0" u="none" strike="noStrike" cap="none" normalizeH="0" baseline="0" dirty="0" err="1">
                <a:ln>
                  <a:noFill/>
                </a:ln>
                <a:solidFill>
                  <a:srgbClr val="3B3D3F"/>
                </a:solidFill>
                <a:effectLst/>
                <a:hlinkClick r:id="rId29"/>
              </a:rPr>
              <a:t>jcm11237068</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a:ln>
                  <a:noFill/>
                </a:ln>
                <a:solidFill>
                  <a:srgbClr val="3B3D3F"/>
                </a:solidFill>
                <a:effectLst/>
                <a:hlinkClick r:id="rId30"/>
              </a:rPr>
              <a:t>Google </a:t>
            </a:r>
            <a:r>
              <a:rPr kumimoji="0" lang="tr-TR" altLang="tr-TR" sz="900" b="0" i="0" u="none" strike="noStrike" cap="none" normalizeH="0" baseline="0" dirty="0" err="1">
                <a:ln>
                  <a:noFill/>
                </a:ln>
                <a:solidFill>
                  <a:srgbClr val="3B3D3F"/>
                </a:solidFill>
                <a:effectLst/>
                <a:hlinkClick r:id="rId30"/>
              </a:rPr>
              <a:t>Akademik'te</a:t>
            </a:r>
            <a:r>
              <a:rPr kumimoji="0" lang="tr-TR" altLang="tr-TR" sz="900" b="0" i="0" u="none" strike="noStrike" cap="none" normalizeH="0" baseline="0" dirty="0">
                <a:ln>
                  <a:noFill/>
                </a:ln>
                <a:solidFill>
                  <a:srgbClr val="3B3D3F"/>
                </a:solidFill>
                <a:effectLst/>
                <a:hlinkClick r:id="rId30"/>
              </a:rPr>
              <a:t> </a:t>
            </a:r>
            <a:r>
              <a:rPr kumimoji="0" lang="tr-TR" altLang="tr-TR" sz="900" b="0" i="0" u="none" strike="noStrike" cap="none" normalizeH="0" baseline="0" dirty="0" err="1">
                <a:ln>
                  <a:noFill/>
                </a:ln>
                <a:solidFill>
                  <a:srgbClr val="3B3D3F"/>
                </a:solidFill>
                <a:effectLst/>
                <a:hlinkClick r:id="rId30"/>
              </a:rPr>
              <a:t>ara</a:t>
            </a:r>
            <a:r>
              <a:rPr kumimoji="0" lang="tr-TR" altLang="tr-TR" sz="900" b="0" i="0" u="none" strike="noStrike" cap="none" normalizeH="0" baseline="0" dirty="0" err="1">
                <a:ln>
                  <a:noFill/>
                </a:ln>
                <a:solidFill>
                  <a:srgbClr val="3B3D3F"/>
                </a:solidFill>
                <a:effectLst/>
                <a:hlinkClick r:id="rId31"/>
              </a:rPr>
              <a:t>PubMed</a:t>
            </a:r>
            <a:r>
              <a:rPr kumimoji="0" lang="tr-TR" altLang="tr-TR" sz="900" b="0" i="0" u="none" strike="noStrike" cap="none" normalizeH="0" baseline="0" dirty="0">
                <a:ln>
                  <a:noFill/>
                </a:ln>
                <a:solidFill>
                  <a:srgbClr val="3B3D3F"/>
                </a:solidFill>
                <a:effectLst/>
                <a:hlinkClick r:id="rId31"/>
              </a:rPr>
              <a:t> </a:t>
            </a:r>
            <a:r>
              <a:rPr kumimoji="0" lang="tr-TR" altLang="tr-TR" sz="900" b="0" i="0" u="none" strike="noStrike" cap="none" normalizeH="0" baseline="0" dirty="0" err="1">
                <a:ln>
                  <a:noFill/>
                </a:ln>
                <a:solidFill>
                  <a:srgbClr val="3B3D3F"/>
                </a:solidFill>
                <a:effectLst/>
                <a:hlinkClick r:id="rId32"/>
              </a:rPr>
              <a:t>PubMed</a:t>
            </a:r>
            <a:r>
              <a:rPr kumimoji="0" lang="tr-TR" altLang="tr-TR" sz="900" b="0" i="0" u="none" strike="noStrike" cap="none" normalizeH="0" baseline="0" dirty="0">
                <a:ln>
                  <a:noFill/>
                </a:ln>
                <a:solidFill>
                  <a:srgbClr val="3B3D3F"/>
                </a:solidFill>
                <a:effectLst/>
                <a:hlinkClick r:id="rId32"/>
              </a:rPr>
              <a:t> Merkezi</a:t>
            </a:r>
            <a:endParaRPr kumimoji="0" lang="tr-TR" altLang="tr-TR" sz="9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rPr>
              <a:t>21. </a:t>
            </a:r>
            <a:r>
              <a:rPr kumimoji="0" lang="tr-TR" altLang="tr-TR" sz="900" b="0" i="0" u="none" strike="noStrike" cap="none" normalizeH="0" baseline="0" dirty="0" err="1">
                <a:ln>
                  <a:noFill/>
                </a:ln>
                <a:solidFill>
                  <a:srgbClr val="3B3D3F"/>
                </a:solidFill>
                <a:effectLst/>
              </a:rPr>
              <a:t>Fuglestad</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err="1">
                <a:ln>
                  <a:noFill/>
                </a:ln>
                <a:solidFill>
                  <a:srgbClr val="3B3D3F"/>
                </a:solidFill>
                <a:effectLst/>
              </a:rPr>
              <a:t>AJ</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err="1">
                <a:ln>
                  <a:noFill/>
                </a:ln>
                <a:solidFill>
                  <a:srgbClr val="3B3D3F"/>
                </a:solidFill>
                <a:effectLst/>
              </a:rPr>
              <a:t>Meltzer</a:t>
            </a:r>
            <a:r>
              <a:rPr kumimoji="0" lang="tr-TR" altLang="tr-TR" sz="900" b="0" i="0" u="none" strike="noStrike" cap="none" normalizeH="0" baseline="0" dirty="0">
                <a:ln>
                  <a:noFill/>
                </a:ln>
                <a:solidFill>
                  <a:srgbClr val="3B3D3F"/>
                </a:solidFill>
                <a:effectLst/>
              </a:rPr>
              <a:t>, S, </a:t>
            </a:r>
            <a:r>
              <a:rPr kumimoji="0" lang="tr-TR" altLang="tr-TR" sz="900" b="0" i="0" u="none" strike="noStrike" cap="none" normalizeH="0" baseline="0" dirty="0" err="1">
                <a:ln>
                  <a:noFill/>
                </a:ln>
                <a:solidFill>
                  <a:srgbClr val="3B3D3F"/>
                </a:solidFill>
                <a:effectLst/>
              </a:rPr>
              <a:t>Ree</a:t>
            </a:r>
            <a:r>
              <a:rPr kumimoji="0" lang="tr-TR" altLang="tr-TR" sz="900" b="0" i="0" u="none" strike="noStrike" cap="none" normalizeH="0" baseline="0" dirty="0">
                <a:ln>
                  <a:noFill/>
                </a:ln>
                <a:solidFill>
                  <a:srgbClr val="3B3D3F"/>
                </a:solidFill>
                <a:effectLst/>
              </a:rPr>
              <a:t>, AH, </a:t>
            </a:r>
            <a:r>
              <a:rPr kumimoji="0" lang="tr-TR" altLang="tr-TR" sz="900" b="0" i="0" u="none" strike="noStrike" cap="none" normalizeH="0" baseline="0" dirty="0" err="1">
                <a:ln>
                  <a:noFill/>
                </a:ln>
                <a:solidFill>
                  <a:srgbClr val="3B3D3F"/>
                </a:solidFill>
                <a:effectLst/>
              </a:rPr>
              <a:t>McMillan</a:t>
            </a:r>
            <a:r>
              <a:rPr kumimoji="0" lang="tr-TR" altLang="tr-TR" sz="900" b="0" i="0" u="none" strike="noStrike" cap="none" normalizeH="0" baseline="0" dirty="0">
                <a:ln>
                  <a:noFill/>
                </a:ln>
                <a:solidFill>
                  <a:srgbClr val="3B3D3F"/>
                </a:solidFill>
                <a:effectLst/>
              </a:rPr>
              <a:t>, DC, Park, </a:t>
            </a:r>
            <a:r>
              <a:rPr kumimoji="0" lang="tr-TR" altLang="tr-TR" sz="900" b="0" i="0" u="none" strike="noStrike" cap="none" normalizeH="0" baseline="0" dirty="0" err="1">
                <a:ln>
                  <a:noFill/>
                </a:ln>
                <a:solidFill>
                  <a:srgbClr val="3B3D3F"/>
                </a:solidFill>
                <a:effectLst/>
              </a:rPr>
              <a:t>JH</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err="1">
                <a:ln>
                  <a:noFill/>
                </a:ln>
                <a:solidFill>
                  <a:srgbClr val="3B3D3F"/>
                </a:solidFill>
                <a:effectLst/>
              </a:rPr>
              <a:t>Kersten</a:t>
            </a:r>
            <a:r>
              <a:rPr kumimoji="0" lang="tr-TR" altLang="tr-TR" sz="900" b="0" i="0" u="none" strike="noStrike" cap="none" normalizeH="0" baseline="0" dirty="0">
                <a:ln>
                  <a:noFill/>
                </a:ln>
                <a:solidFill>
                  <a:srgbClr val="3B3D3F"/>
                </a:solidFill>
                <a:effectLst/>
              </a:rPr>
              <a:t>, C. </a:t>
            </a:r>
            <a:r>
              <a:rPr kumimoji="0" lang="tr-TR" altLang="tr-TR" sz="900" b="0" i="0" u="none" strike="noStrike" cap="none" normalizeH="0" baseline="0" dirty="0" err="1">
                <a:ln>
                  <a:noFill/>
                </a:ln>
                <a:solidFill>
                  <a:srgbClr val="3B3D3F"/>
                </a:solidFill>
                <a:effectLst/>
              </a:rPr>
              <a:t>Kolorektal</a:t>
            </a:r>
            <a:r>
              <a:rPr kumimoji="0" lang="tr-TR" altLang="tr-TR" sz="900" b="0" i="0" u="none" strike="noStrike" cap="none" normalizeH="0" baseline="0" dirty="0">
                <a:ln>
                  <a:noFill/>
                </a:ln>
                <a:solidFill>
                  <a:srgbClr val="3B3D3F"/>
                </a:solidFill>
                <a:effectLst/>
              </a:rPr>
              <a:t> kanser için </a:t>
            </a:r>
            <a:r>
              <a:rPr kumimoji="0" lang="tr-TR" altLang="tr-TR" sz="900" b="0" i="0" u="none" strike="noStrike" cap="none" normalizeH="0" baseline="0" dirty="0" err="1">
                <a:ln>
                  <a:noFill/>
                </a:ln>
                <a:solidFill>
                  <a:srgbClr val="3B3D3F"/>
                </a:solidFill>
                <a:effectLst/>
              </a:rPr>
              <a:t>küratif</a:t>
            </a:r>
            <a:r>
              <a:rPr kumimoji="0" lang="tr-TR" altLang="tr-TR" sz="900" b="0" i="0" u="none" strike="noStrike" cap="none" normalizeH="0" baseline="0" dirty="0">
                <a:ln>
                  <a:noFill/>
                </a:ln>
                <a:solidFill>
                  <a:srgbClr val="3B3D3F"/>
                </a:solidFill>
                <a:effectLst/>
              </a:rPr>
              <a:t> cerrahi uygulanan hastalarda C-reaktif proteinin klinik değeri ve bunun tümör </a:t>
            </a:r>
            <a:r>
              <a:rPr kumimoji="0" lang="tr-TR" altLang="tr-TR" sz="900" b="0" i="0" u="none" strike="noStrike" cap="none" normalizeH="0" baseline="0" dirty="0" err="1">
                <a:ln>
                  <a:noFill/>
                </a:ln>
                <a:solidFill>
                  <a:srgbClr val="3B3D3F"/>
                </a:solidFill>
                <a:effectLst/>
              </a:rPr>
              <a:t>lokasyonu</a:t>
            </a:r>
            <a:r>
              <a:rPr kumimoji="0" lang="tr-TR" altLang="tr-TR" sz="900" b="0" i="0" u="none" strike="noStrike" cap="none" normalizeH="0" baseline="0" dirty="0">
                <a:ln>
                  <a:noFill/>
                </a:ln>
                <a:solidFill>
                  <a:srgbClr val="3B3D3F"/>
                </a:solidFill>
                <a:effectLst/>
              </a:rPr>
              <a:t> ile ilişkisi - a </a:t>
            </a:r>
            <a:r>
              <a:rPr kumimoji="0" lang="tr-TR" altLang="tr-TR" sz="900" b="0" i="0" u="none" strike="noStrike" cap="none" normalizeH="0" baseline="0" dirty="0" err="1">
                <a:ln>
                  <a:noFill/>
                </a:ln>
                <a:solidFill>
                  <a:srgbClr val="3B3D3F"/>
                </a:solidFill>
                <a:effectLst/>
              </a:rPr>
              <a:t>ScotScan</a:t>
            </a:r>
            <a:r>
              <a:rPr kumimoji="0" lang="tr-TR" altLang="tr-TR" sz="900" b="0" i="0" u="none" strike="noStrike" cap="none" normalizeH="0" baseline="0" dirty="0">
                <a:ln>
                  <a:noFill/>
                </a:ln>
                <a:solidFill>
                  <a:srgbClr val="3B3D3F"/>
                </a:solidFill>
                <a:effectLst/>
              </a:rPr>
              <a:t> ortak çalışması. </a:t>
            </a:r>
            <a:r>
              <a:rPr kumimoji="0" lang="tr-TR" altLang="tr-TR" sz="900" b="0" i="1" u="none" strike="noStrike" cap="none" normalizeH="0" baseline="0" dirty="0" err="1">
                <a:ln>
                  <a:noFill/>
                </a:ln>
                <a:solidFill>
                  <a:srgbClr val="3B3D3F"/>
                </a:solidFill>
                <a:effectLst/>
              </a:rPr>
              <a:t>Acta</a:t>
            </a:r>
            <a:r>
              <a:rPr kumimoji="0" lang="tr-TR" altLang="tr-TR" sz="900" b="0" i="1" u="none" strike="noStrike" cap="none" normalizeH="0" baseline="0" dirty="0">
                <a:ln>
                  <a:noFill/>
                </a:ln>
                <a:solidFill>
                  <a:srgbClr val="3B3D3F"/>
                </a:solidFill>
                <a:effectLst/>
              </a:rPr>
              <a:t> </a:t>
            </a:r>
            <a:r>
              <a:rPr kumimoji="0" lang="tr-TR" altLang="tr-TR" sz="900" b="0" i="1" u="none" strike="noStrike" cap="none" normalizeH="0" baseline="0" dirty="0" err="1">
                <a:ln>
                  <a:noFill/>
                </a:ln>
                <a:solidFill>
                  <a:srgbClr val="3B3D3F"/>
                </a:solidFill>
                <a:effectLst/>
              </a:rPr>
              <a:t>Oncol</a:t>
            </a:r>
            <a:r>
              <a:rPr kumimoji="0" lang="tr-TR" altLang="tr-TR" sz="900" b="0" i="0" u="none" strike="noStrike" cap="none" normalizeH="0" baseline="0" dirty="0">
                <a:ln>
                  <a:noFill/>
                </a:ln>
                <a:solidFill>
                  <a:srgbClr val="3B3D3F"/>
                </a:solidFill>
                <a:effectLst/>
              </a:rPr>
              <a:t> 2022;61:1248–55. </a:t>
            </a:r>
            <a:r>
              <a:rPr kumimoji="0" lang="tr-TR" altLang="tr-TR" sz="900" b="0" i="0" u="none" strike="noStrike" cap="none" normalizeH="0" baseline="0" dirty="0" err="1">
                <a:ln>
                  <a:noFill/>
                </a:ln>
                <a:solidFill>
                  <a:srgbClr val="3B3D3F"/>
                </a:solidFill>
                <a:effectLst/>
                <a:hlinkClick r:id="rId33"/>
              </a:rPr>
              <a:t>https</a:t>
            </a:r>
            <a:r>
              <a:rPr kumimoji="0" lang="tr-TR" altLang="tr-TR" sz="900" b="0" i="0" u="none" strike="noStrike" cap="none" normalizeH="0" baseline="0" dirty="0">
                <a:ln>
                  <a:noFill/>
                </a:ln>
                <a:solidFill>
                  <a:srgbClr val="3B3D3F"/>
                </a:solidFill>
                <a:effectLst/>
                <a:hlinkClick r:id="rId33"/>
              </a:rPr>
              <a:t>://</a:t>
            </a:r>
            <a:r>
              <a:rPr kumimoji="0" lang="tr-TR" altLang="tr-TR" sz="900" b="0" i="0" u="none" strike="noStrike" cap="none" normalizeH="0" baseline="0" dirty="0" err="1">
                <a:ln>
                  <a:noFill/>
                </a:ln>
                <a:solidFill>
                  <a:srgbClr val="3B3D3F"/>
                </a:solidFill>
                <a:effectLst/>
                <a:hlinkClick r:id="rId33"/>
              </a:rPr>
              <a:t>doi.org</a:t>
            </a:r>
            <a:r>
              <a:rPr kumimoji="0" lang="tr-TR" altLang="tr-TR" sz="900" b="0" i="0" u="none" strike="noStrike" cap="none" normalizeH="0" baseline="0" dirty="0">
                <a:ln>
                  <a:noFill/>
                </a:ln>
                <a:solidFill>
                  <a:srgbClr val="3B3D3F"/>
                </a:solidFill>
                <a:effectLst/>
                <a:hlinkClick r:id="rId33"/>
              </a:rPr>
              <a:t>/10.1080/</a:t>
            </a:r>
            <a:r>
              <a:rPr kumimoji="0" lang="tr-TR" altLang="tr-TR" sz="900" b="0" i="0" u="none" strike="noStrike" cap="none" normalizeH="0" baseline="0" dirty="0" err="1">
                <a:ln>
                  <a:noFill/>
                </a:ln>
                <a:solidFill>
                  <a:srgbClr val="3B3D3F"/>
                </a:solidFill>
                <a:effectLst/>
                <a:hlinkClick r:id="rId33"/>
              </a:rPr>
              <a:t>0284186x.2022.2117572</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a:ln>
                  <a:noFill/>
                </a:ln>
                <a:solidFill>
                  <a:srgbClr val="3B3D3F"/>
                </a:solidFill>
                <a:effectLst/>
                <a:hlinkClick r:id="rId34"/>
              </a:rPr>
              <a:t>Google </a:t>
            </a:r>
            <a:r>
              <a:rPr kumimoji="0" lang="tr-TR" altLang="tr-TR" sz="900" b="0" i="0" u="none" strike="noStrike" cap="none" normalizeH="0" baseline="0" dirty="0" err="1">
                <a:ln>
                  <a:noFill/>
                </a:ln>
                <a:solidFill>
                  <a:srgbClr val="3B3D3F"/>
                </a:solidFill>
                <a:effectLst/>
                <a:hlinkClick r:id="rId34"/>
              </a:rPr>
              <a:t>Akademik'te</a:t>
            </a:r>
            <a:r>
              <a:rPr kumimoji="0" lang="tr-TR" altLang="tr-TR" sz="900" b="0" i="0" u="none" strike="noStrike" cap="none" normalizeH="0" baseline="0" dirty="0">
                <a:ln>
                  <a:noFill/>
                </a:ln>
                <a:solidFill>
                  <a:srgbClr val="3B3D3F"/>
                </a:solidFill>
                <a:effectLst/>
                <a:hlinkClick r:id="rId34"/>
              </a:rPr>
              <a:t> ara</a:t>
            </a:r>
            <a:endParaRPr kumimoji="0" lang="tr-TR" altLang="tr-TR" sz="9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rPr>
              <a:t>22. </a:t>
            </a:r>
            <a:r>
              <a:rPr kumimoji="0" lang="tr-TR" altLang="tr-TR" sz="900" b="0" i="0" u="none" strike="noStrike" cap="none" normalizeH="0" baseline="0" dirty="0" err="1">
                <a:ln>
                  <a:noFill/>
                </a:ln>
                <a:solidFill>
                  <a:srgbClr val="3B3D3F"/>
                </a:solidFill>
                <a:effectLst/>
              </a:rPr>
              <a:t>Powell</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err="1">
                <a:ln>
                  <a:noFill/>
                </a:ln>
                <a:solidFill>
                  <a:srgbClr val="3B3D3F"/>
                </a:solidFill>
                <a:effectLst/>
              </a:rPr>
              <a:t>LJ</a:t>
            </a:r>
            <a:r>
              <a:rPr kumimoji="0" lang="tr-TR" altLang="tr-TR" sz="900" b="0" i="0" u="none" strike="noStrike" cap="none" normalizeH="0" baseline="0" dirty="0">
                <a:ln>
                  <a:noFill/>
                </a:ln>
                <a:solidFill>
                  <a:srgbClr val="3B3D3F"/>
                </a:solidFill>
                <a:effectLst/>
              </a:rPr>
              <a:t>. C-reaktif protein - bir inceleme. </a:t>
            </a:r>
            <a:r>
              <a:rPr kumimoji="0" lang="tr-TR" altLang="tr-TR" sz="900" b="0" i="1" u="none" strike="noStrike" cap="none" normalizeH="0" baseline="0" dirty="0" err="1">
                <a:ln>
                  <a:noFill/>
                </a:ln>
                <a:solidFill>
                  <a:srgbClr val="3B3D3F"/>
                </a:solidFill>
                <a:effectLst/>
              </a:rPr>
              <a:t>Am</a:t>
            </a:r>
            <a:r>
              <a:rPr kumimoji="0" lang="tr-TR" altLang="tr-TR" sz="900" b="0" i="1" u="none" strike="noStrike" cap="none" normalizeH="0" baseline="0" dirty="0">
                <a:ln>
                  <a:noFill/>
                </a:ln>
                <a:solidFill>
                  <a:srgbClr val="3B3D3F"/>
                </a:solidFill>
                <a:effectLst/>
              </a:rPr>
              <a:t> J </a:t>
            </a:r>
            <a:r>
              <a:rPr kumimoji="0" lang="tr-TR" altLang="tr-TR" sz="900" b="0" i="1" u="none" strike="noStrike" cap="none" normalizeH="0" baseline="0" dirty="0" err="1">
                <a:ln>
                  <a:noFill/>
                </a:ln>
                <a:solidFill>
                  <a:srgbClr val="3B3D3F"/>
                </a:solidFill>
                <a:effectLst/>
              </a:rPr>
              <a:t>Med</a:t>
            </a:r>
            <a:r>
              <a:rPr kumimoji="0" lang="tr-TR" altLang="tr-TR" sz="900" b="0" i="1" u="none" strike="noStrike" cap="none" normalizeH="0" baseline="0" dirty="0">
                <a:ln>
                  <a:noFill/>
                </a:ln>
                <a:solidFill>
                  <a:srgbClr val="3B3D3F"/>
                </a:solidFill>
                <a:effectLst/>
              </a:rPr>
              <a:t> </a:t>
            </a:r>
            <a:r>
              <a:rPr kumimoji="0" lang="tr-TR" altLang="tr-TR" sz="900" b="0" i="1" u="none" strike="noStrike" cap="none" normalizeH="0" baseline="0" dirty="0" err="1">
                <a:ln>
                  <a:noFill/>
                </a:ln>
                <a:solidFill>
                  <a:srgbClr val="3B3D3F"/>
                </a:solidFill>
                <a:effectLst/>
              </a:rPr>
              <a:t>Technol</a:t>
            </a:r>
            <a:r>
              <a:rPr kumimoji="0" lang="tr-TR" altLang="tr-TR" sz="900" b="0" i="0" u="none" strike="noStrike" cap="none" normalizeH="0" baseline="0" dirty="0">
                <a:ln>
                  <a:noFill/>
                </a:ln>
                <a:solidFill>
                  <a:srgbClr val="3B3D3F"/>
                </a:solidFill>
                <a:effectLst/>
              </a:rPr>
              <a:t> 1979;45:138–</a:t>
            </a:r>
            <a:r>
              <a:rPr kumimoji="0" lang="tr-TR" altLang="tr-TR" sz="900" b="0" i="0" u="none" strike="noStrike" cap="none" normalizeH="0" baseline="0" dirty="0" err="1">
                <a:ln>
                  <a:noFill/>
                </a:ln>
                <a:solidFill>
                  <a:srgbClr val="3B3D3F"/>
                </a:solidFill>
                <a:effectLst/>
              </a:rPr>
              <a:t>42.</a:t>
            </a:r>
            <a:r>
              <a:rPr kumimoji="0" lang="tr-TR" altLang="tr-TR" sz="900" b="0" i="0" u="none" strike="noStrike" cap="none" normalizeH="0" baseline="0" dirty="0" err="1">
                <a:ln>
                  <a:noFill/>
                </a:ln>
                <a:solidFill>
                  <a:srgbClr val="3B3D3F"/>
                </a:solidFill>
                <a:effectLst/>
                <a:hlinkClick r:id="rId35"/>
              </a:rPr>
              <a:t>Google</a:t>
            </a:r>
            <a:r>
              <a:rPr kumimoji="0" lang="tr-TR" altLang="tr-TR" sz="900" b="0" i="0" u="none" strike="noStrike" cap="none" normalizeH="0" baseline="0" dirty="0">
                <a:ln>
                  <a:noFill/>
                </a:ln>
                <a:solidFill>
                  <a:srgbClr val="3B3D3F"/>
                </a:solidFill>
                <a:effectLst/>
                <a:hlinkClick r:id="rId35"/>
              </a:rPr>
              <a:t> </a:t>
            </a:r>
            <a:r>
              <a:rPr kumimoji="0" lang="tr-TR" altLang="tr-TR" sz="900" b="0" i="0" u="none" strike="noStrike" cap="none" normalizeH="0" baseline="0" dirty="0" err="1">
                <a:ln>
                  <a:noFill/>
                </a:ln>
                <a:solidFill>
                  <a:srgbClr val="3B3D3F"/>
                </a:solidFill>
                <a:effectLst/>
                <a:hlinkClick r:id="rId35"/>
              </a:rPr>
              <a:t>Akademik'te</a:t>
            </a:r>
            <a:r>
              <a:rPr kumimoji="0" lang="tr-TR" altLang="tr-TR" sz="900" b="0" i="0" u="none" strike="noStrike" cap="none" normalizeH="0" baseline="0" dirty="0">
                <a:ln>
                  <a:noFill/>
                </a:ln>
                <a:solidFill>
                  <a:srgbClr val="3B3D3F"/>
                </a:solidFill>
                <a:effectLst/>
                <a:hlinkClick r:id="rId35"/>
              </a:rPr>
              <a:t> ara</a:t>
            </a:r>
            <a:endParaRPr kumimoji="0" lang="tr-TR" altLang="tr-TR" sz="9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rPr>
              <a:t>23. </a:t>
            </a:r>
            <a:r>
              <a:rPr kumimoji="0" lang="tr-TR" altLang="tr-TR" sz="900" b="0" i="0" u="none" strike="noStrike" cap="none" normalizeH="0" baseline="0" dirty="0" err="1">
                <a:ln>
                  <a:noFill/>
                </a:ln>
                <a:solidFill>
                  <a:srgbClr val="3B3D3F"/>
                </a:solidFill>
                <a:effectLst/>
              </a:rPr>
              <a:t>Otsuji</a:t>
            </a:r>
            <a:r>
              <a:rPr kumimoji="0" lang="tr-TR" altLang="tr-TR" sz="900" b="0" i="0" u="none" strike="noStrike" cap="none" normalizeH="0" baseline="0" dirty="0">
                <a:ln>
                  <a:noFill/>
                </a:ln>
                <a:solidFill>
                  <a:srgbClr val="3B3D3F"/>
                </a:solidFill>
                <a:effectLst/>
              </a:rPr>
              <a:t>, S, </a:t>
            </a:r>
            <a:r>
              <a:rPr kumimoji="0" lang="tr-TR" altLang="tr-TR" sz="900" b="0" i="0" u="none" strike="noStrike" cap="none" normalizeH="0" baseline="0" dirty="0" err="1">
                <a:ln>
                  <a:noFill/>
                </a:ln>
                <a:solidFill>
                  <a:srgbClr val="3B3D3F"/>
                </a:solidFill>
                <a:effectLst/>
              </a:rPr>
              <a:t>Shibata</a:t>
            </a:r>
            <a:r>
              <a:rPr kumimoji="0" lang="tr-TR" altLang="tr-TR" sz="900" b="0" i="0" u="none" strike="noStrike" cap="none" normalizeH="0" baseline="0" dirty="0">
                <a:ln>
                  <a:noFill/>
                </a:ln>
                <a:solidFill>
                  <a:srgbClr val="3B3D3F"/>
                </a:solidFill>
                <a:effectLst/>
              </a:rPr>
              <a:t>, H, </a:t>
            </a:r>
            <a:r>
              <a:rPr kumimoji="0" lang="tr-TR" altLang="tr-TR" sz="900" b="0" i="0" u="none" strike="noStrike" cap="none" normalizeH="0" baseline="0" dirty="0" err="1">
                <a:ln>
                  <a:noFill/>
                </a:ln>
                <a:solidFill>
                  <a:srgbClr val="3B3D3F"/>
                </a:solidFill>
                <a:effectLst/>
              </a:rPr>
              <a:t>Umeda</a:t>
            </a:r>
            <a:r>
              <a:rPr kumimoji="0" lang="tr-TR" altLang="tr-TR" sz="900" b="0" i="0" u="none" strike="noStrike" cap="none" normalizeH="0" baseline="0" dirty="0">
                <a:ln>
                  <a:noFill/>
                </a:ln>
                <a:solidFill>
                  <a:srgbClr val="3B3D3F"/>
                </a:solidFill>
                <a:effectLst/>
              </a:rPr>
              <a:t>, M. Serum C-reaktif proteininin </a:t>
            </a:r>
            <a:r>
              <a:rPr kumimoji="0" lang="tr-TR" altLang="tr-TR" sz="900" b="0" i="0" u="none" strike="noStrike" cap="none" normalizeH="0" baseline="0" dirty="0" err="1">
                <a:ln>
                  <a:noFill/>
                </a:ln>
                <a:solidFill>
                  <a:srgbClr val="3B3D3F"/>
                </a:solidFill>
                <a:effectLst/>
              </a:rPr>
              <a:t>türbidimetrik</a:t>
            </a:r>
            <a:r>
              <a:rPr kumimoji="0" lang="tr-TR" altLang="tr-TR" sz="900" b="0" i="0" u="none" strike="noStrike" cap="none" normalizeH="0" baseline="0" dirty="0">
                <a:ln>
                  <a:noFill/>
                </a:ln>
                <a:solidFill>
                  <a:srgbClr val="3B3D3F"/>
                </a:solidFill>
                <a:effectLst/>
              </a:rPr>
              <a:t> immünolojik tahlili. </a:t>
            </a:r>
            <a:r>
              <a:rPr kumimoji="0" lang="tr-TR" altLang="tr-TR" sz="900" b="0" i="1" u="none" strike="noStrike" cap="none" normalizeH="0" baseline="0" dirty="0" err="1">
                <a:ln>
                  <a:noFill/>
                </a:ln>
                <a:solidFill>
                  <a:srgbClr val="3B3D3F"/>
                </a:solidFill>
                <a:effectLst/>
              </a:rPr>
              <a:t>Clin</a:t>
            </a:r>
            <a:r>
              <a:rPr kumimoji="0" lang="tr-TR" altLang="tr-TR" sz="900" b="0" i="1" u="none" strike="noStrike" cap="none" normalizeH="0" baseline="0" dirty="0">
                <a:ln>
                  <a:noFill/>
                </a:ln>
                <a:solidFill>
                  <a:srgbClr val="3B3D3F"/>
                </a:solidFill>
                <a:effectLst/>
              </a:rPr>
              <a:t> </a:t>
            </a:r>
            <a:r>
              <a:rPr kumimoji="0" lang="tr-TR" altLang="tr-TR" sz="900" b="0" i="1" u="none" strike="noStrike" cap="none" normalizeH="0" baseline="0" dirty="0" err="1">
                <a:ln>
                  <a:noFill/>
                </a:ln>
                <a:solidFill>
                  <a:srgbClr val="3B3D3F"/>
                </a:solidFill>
                <a:effectLst/>
              </a:rPr>
              <a:t>Chem</a:t>
            </a:r>
            <a:r>
              <a:rPr kumimoji="0" lang="tr-TR" altLang="tr-TR" sz="900" b="0" i="0" u="none" strike="noStrike" cap="none" normalizeH="0" baseline="0" dirty="0">
                <a:ln>
                  <a:noFill/>
                </a:ln>
                <a:solidFill>
                  <a:srgbClr val="3B3D3F"/>
                </a:solidFill>
                <a:effectLst/>
              </a:rPr>
              <a:t> 1982;28:2121–4. </a:t>
            </a:r>
            <a:r>
              <a:rPr kumimoji="0" lang="tr-TR" altLang="tr-TR" sz="900" b="0" i="0" u="none" strike="noStrike" cap="none" normalizeH="0" baseline="0" dirty="0" err="1">
                <a:ln>
                  <a:noFill/>
                </a:ln>
                <a:solidFill>
                  <a:srgbClr val="3B3D3F"/>
                </a:solidFill>
                <a:effectLst/>
                <a:hlinkClick r:id="rId36"/>
              </a:rPr>
              <a:t>https</a:t>
            </a:r>
            <a:r>
              <a:rPr kumimoji="0" lang="tr-TR" altLang="tr-TR" sz="900" b="0" i="0" u="none" strike="noStrike" cap="none" normalizeH="0" baseline="0" dirty="0">
                <a:ln>
                  <a:noFill/>
                </a:ln>
                <a:solidFill>
                  <a:srgbClr val="3B3D3F"/>
                </a:solidFill>
                <a:effectLst/>
                <a:hlinkClick r:id="rId36"/>
              </a:rPr>
              <a:t>://</a:t>
            </a:r>
            <a:r>
              <a:rPr kumimoji="0" lang="tr-TR" altLang="tr-TR" sz="900" b="0" i="0" u="none" strike="noStrike" cap="none" normalizeH="0" baseline="0" dirty="0" err="1">
                <a:ln>
                  <a:noFill/>
                </a:ln>
                <a:solidFill>
                  <a:srgbClr val="3B3D3F"/>
                </a:solidFill>
                <a:effectLst/>
                <a:hlinkClick r:id="rId36"/>
              </a:rPr>
              <a:t>doi.org</a:t>
            </a:r>
            <a:r>
              <a:rPr kumimoji="0" lang="tr-TR" altLang="tr-TR" sz="900" b="0" i="0" u="none" strike="noStrike" cap="none" normalizeH="0" baseline="0" dirty="0">
                <a:ln>
                  <a:noFill/>
                </a:ln>
                <a:solidFill>
                  <a:srgbClr val="3B3D3F"/>
                </a:solidFill>
                <a:effectLst/>
                <a:hlinkClick r:id="rId36"/>
              </a:rPr>
              <a:t>/10.1093/</a:t>
            </a:r>
            <a:r>
              <a:rPr kumimoji="0" lang="tr-TR" altLang="tr-TR" sz="900" b="0" i="0" u="none" strike="noStrike" cap="none" normalizeH="0" baseline="0" dirty="0" err="1">
                <a:ln>
                  <a:noFill/>
                </a:ln>
                <a:solidFill>
                  <a:srgbClr val="3B3D3F"/>
                </a:solidFill>
                <a:effectLst/>
                <a:hlinkClick r:id="rId36"/>
              </a:rPr>
              <a:t>clinchem</a:t>
            </a:r>
            <a:r>
              <a:rPr kumimoji="0" lang="tr-TR" altLang="tr-TR" sz="900" b="0" i="0" u="none" strike="noStrike" cap="none" normalizeH="0" baseline="0" dirty="0">
                <a:ln>
                  <a:noFill/>
                </a:ln>
                <a:solidFill>
                  <a:srgbClr val="3B3D3F"/>
                </a:solidFill>
                <a:effectLst/>
                <a:hlinkClick r:id="rId36"/>
              </a:rPr>
              <a:t>/28.10.2121</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a:ln>
                  <a:noFill/>
                </a:ln>
                <a:solidFill>
                  <a:srgbClr val="3B3D3F"/>
                </a:solidFill>
                <a:effectLst/>
                <a:hlinkClick r:id="rId37"/>
              </a:rPr>
              <a:t>Google </a:t>
            </a:r>
            <a:r>
              <a:rPr kumimoji="0" lang="tr-TR" altLang="tr-TR" sz="900" b="0" i="0" u="none" strike="noStrike" cap="none" normalizeH="0" baseline="0" dirty="0" err="1">
                <a:ln>
                  <a:noFill/>
                </a:ln>
                <a:solidFill>
                  <a:srgbClr val="3B3D3F"/>
                </a:solidFill>
                <a:effectLst/>
                <a:hlinkClick r:id="rId37"/>
              </a:rPr>
              <a:t>Akademik'te</a:t>
            </a:r>
            <a:r>
              <a:rPr kumimoji="0" lang="tr-TR" altLang="tr-TR" sz="900" b="0" i="0" u="none" strike="noStrike" cap="none" normalizeH="0" baseline="0" dirty="0">
                <a:ln>
                  <a:noFill/>
                </a:ln>
                <a:solidFill>
                  <a:srgbClr val="3B3D3F"/>
                </a:solidFill>
                <a:effectLst/>
                <a:hlinkClick r:id="rId37"/>
              </a:rPr>
              <a:t> ara</a:t>
            </a:r>
            <a:endParaRPr kumimoji="0" lang="tr-TR" altLang="tr-TR" sz="9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3B3D3F"/>
                </a:solidFill>
                <a:effectLst/>
              </a:rPr>
              <a:t>24. </a:t>
            </a:r>
            <a:r>
              <a:rPr kumimoji="0" lang="tr-TR" altLang="tr-TR" sz="900" b="0" i="0" u="none" strike="noStrike" cap="none" normalizeH="0" baseline="0" dirty="0" err="1">
                <a:ln>
                  <a:noFill/>
                </a:ln>
                <a:solidFill>
                  <a:srgbClr val="3B3D3F"/>
                </a:solidFill>
                <a:effectLst/>
              </a:rPr>
              <a:t>Highton</a:t>
            </a:r>
            <a:r>
              <a:rPr kumimoji="0" lang="tr-TR" altLang="tr-TR" sz="900" b="0" i="0" u="none" strike="noStrike" cap="none" normalizeH="0" baseline="0" dirty="0">
                <a:ln>
                  <a:noFill/>
                </a:ln>
                <a:solidFill>
                  <a:srgbClr val="3B3D3F"/>
                </a:solidFill>
                <a:effectLst/>
              </a:rPr>
              <a:t>, J, </a:t>
            </a:r>
            <a:r>
              <a:rPr kumimoji="0" lang="tr-TR" altLang="tr-TR" sz="900" b="0" i="0" u="none" strike="noStrike" cap="none" normalizeH="0" baseline="0" dirty="0" err="1">
                <a:ln>
                  <a:noFill/>
                </a:ln>
                <a:solidFill>
                  <a:srgbClr val="3B3D3F"/>
                </a:solidFill>
                <a:effectLst/>
              </a:rPr>
              <a:t>Hessian</a:t>
            </a:r>
            <a:r>
              <a:rPr kumimoji="0" lang="tr-TR" altLang="tr-TR" sz="900" b="0" i="0" u="none" strike="noStrike" cap="none" normalizeH="0" baseline="0" dirty="0">
                <a:ln>
                  <a:noFill/>
                </a:ln>
                <a:solidFill>
                  <a:srgbClr val="3B3D3F"/>
                </a:solidFill>
                <a:effectLst/>
              </a:rPr>
              <a:t>, P. C-reaktif protein için katı fazlı bir enzim immünolojik tahlili: klinik değer ve </a:t>
            </a:r>
            <a:r>
              <a:rPr kumimoji="0" lang="tr-TR" altLang="tr-TR" sz="900" b="0" i="0" u="none" strike="noStrike" cap="none" normalizeH="0" baseline="0" dirty="0" err="1">
                <a:ln>
                  <a:noFill/>
                </a:ln>
                <a:solidFill>
                  <a:srgbClr val="3B3D3F"/>
                </a:solidFill>
                <a:effectLst/>
              </a:rPr>
              <a:t>romatoid</a:t>
            </a:r>
            <a:r>
              <a:rPr kumimoji="0" lang="tr-TR" altLang="tr-TR" sz="900" b="0" i="0" u="none" strike="noStrike" cap="none" normalizeH="0" baseline="0" dirty="0">
                <a:ln>
                  <a:noFill/>
                </a:ln>
                <a:solidFill>
                  <a:srgbClr val="3B3D3F"/>
                </a:solidFill>
                <a:effectLst/>
              </a:rPr>
              <a:t> faktörün etkisi. </a:t>
            </a:r>
            <a:r>
              <a:rPr kumimoji="0" lang="tr-TR" altLang="tr-TR" sz="900" b="0" i="1" u="none" strike="noStrike" cap="none" normalizeH="0" baseline="0" dirty="0">
                <a:ln>
                  <a:noFill/>
                </a:ln>
                <a:solidFill>
                  <a:srgbClr val="3B3D3F"/>
                </a:solidFill>
                <a:effectLst/>
              </a:rPr>
              <a:t>J </a:t>
            </a:r>
            <a:r>
              <a:rPr kumimoji="0" lang="tr-TR" altLang="tr-TR" sz="900" b="0" i="1" u="none" strike="noStrike" cap="none" normalizeH="0" baseline="0" dirty="0" err="1">
                <a:ln>
                  <a:noFill/>
                </a:ln>
                <a:solidFill>
                  <a:srgbClr val="3B3D3F"/>
                </a:solidFill>
                <a:effectLst/>
              </a:rPr>
              <a:t>Immunol</a:t>
            </a:r>
            <a:r>
              <a:rPr kumimoji="0" lang="tr-TR" altLang="tr-TR" sz="900" b="0" i="1" u="none" strike="noStrike" cap="none" normalizeH="0" baseline="0" dirty="0">
                <a:ln>
                  <a:noFill/>
                </a:ln>
                <a:solidFill>
                  <a:srgbClr val="3B3D3F"/>
                </a:solidFill>
                <a:effectLst/>
              </a:rPr>
              <a:t> </a:t>
            </a:r>
            <a:r>
              <a:rPr kumimoji="0" lang="tr-TR" altLang="tr-TR" sz="900" b="0" i="1" u="none" strike="noStrike" cap="none" normalizeH="0" baseline="0" dirty="0" err="1">
                <a:ln>
                  <a:noFill/>
                </a:ln>
                <a:solidFill>
                  <a:srgbClr val="3B3D3F"/>
                </a:solidFill>
                <a:effectLst/>
              </a:rPr>
              <a:t>Methods</a:t>
            </a:r>
            <a:r>
              <a:rPr kumimoji="0" lang="tr-TR" altLang="tr-TR" sz="900" b="0" i="0" u="none" strike="noStrike" cap="none" normalizeH="0" baseline="0" dirty="0">
                <a:ln>
                  <a:noFill/>
                </a:ln>
                <a:solidFill>
                  <a:srgbClr val="3B3D3F"/>
                </a:solidFill>
                <a:effectLst/>
              </a:rPr>
              <a:t> 1984;68:185–92. </a:t>
            </a:r>
            <a:r>
              <a:rPr kumimoji="0" lang="tr-TR" altLang="tr-TR" sz="900" b="0" i="0" u="none" strike="noStrike" cap="none" normalizeH="0" baseline="0" dirty="0" err="1">
                <a:ln>
                  <a:noFill/>
                </a:ln>
                <a:solidFill>
                  <a:srgbClr val="3B3D3F"/>
                </a:solidFill>
                <a:effectLst/>
                <a:hlinkClick r:id="rId38"/>
              </a:rPr>
              <a:t>https</a:t>
            </a:r>
            <a:r>
              <a:rPr kumimoji="0" lang="tr-TR" altLang="tr-TR" sz="900" b="0" i="0" u="none" strike="noStrike" cap="none" normalizeH="0" baseline="0" dirty="0">
                <a:ln>
                  <a:noFill/>
                </a:ln>
                <a:solidFill>
                  <a:srgbClr val="3B3D3F"/>
                </a:solidFill>
                <a:effectLst/>
                <a:hlinkClick r:id="rId38"/>
              </a:rPr>
              <a:t>://</a:t>
            </a:r>
            <a:r>
              <a:rPr kumimoji="0" lang="tr-TR" altLang="tr-TR" sz="900" b="0" i="0" u="none" strike="noStrike" cap="none" normalizeH="0" baseline="0" dirty="0" err="1">
                <a:ln>
                  <a:noFill/>
                </a:ln>
                <a:solidFill>
                  <a:srgbClr val="3B3D3F"/>
                </a:solidFill>
                <a:effectLst/>
                <a:hlinkClick r:id="rId38"/>
              </a:rPr>
              <a:t>doi.org</a:t>
            </a:r>
            <a:r>
              <a:rPr kumimoji="0" lang="tr-TR" altLang="tr-TR" sz="900" b="0" i="0" u="none" strike="noStrike" cap="none" normalizeH="0" baseline="0" dirty="0">
                <a:ln>
                  <a:noFill/>
                </a:ln>
                <a:solidFill>
                  <a:srgbClr val="3B3D3F"/>
                </a:solidFill>
                <a:effectLst/>
                <a:hlinkClick r:id="rId38"/>
              </a:rPr>
              <a:t>/10.1016/0022-1759(84)90149-2</a:t>
            </a:r>
            <a:r>
              <a:rPr kumimoji="0" lang="tr-TR" altLang="tr-TR" sz="900" b="0" i="0" u="none" strike="noStrike" cap="none" normalizeH="0" baseline="0" dirty="0">
                <a:ln>
                  <a:noFill/>
                </a:ln>
                <a:solidFill>
                  <a:srgbClr val="3B3D3F"/>
                </a:solidFill>
                <a:effectLst/>
              </a:rPr>
              <a:t> .</a:t>
            </a:r>
            <a:r>
              <a:rPr kumimoji="0" lang="tr-TR" altLang="tr-TR" sz="900" b="0" i="0" u="none" strike="noStrike" cap="none" normalizeH="0" baseline="0" dirty="0">
                <a:ln>
                  <a:noFill/>
                </a:ln>
                <a:solidFill>
                  <a:srgbClr val="3B3D3F"/>
                </a:solidFill>
                <a:effectLst/>
                <a:hlinkClick r:id="rId39"/>
              </a:rPr>
              <a:t>Google </a:t>
            </a:r>
            <a:r>
              <a:rPr kumimoji="0" lang="tr-TR" altLang="tr-TR" sz="900" b="0" i="0" u="none" strike="noStrike" cap="none" normalizeH="0" baseline="0" dirty="0" err="1">
                <a:ln>
                  <a:noFill/>
                </a:ln>
                <a:solidFill>
                  <a:srgbClr val="3B3D3F"/>
                </a:solidFill>
                <a:effectLst/>
                <a:hlinkClick r:id="rId39"/>
              </a:rPr>
              <a:t>Akademik'te</a:t>
            </a:r>
            <a:r>
              <a:rPr kumimoji="0" lang="tr-TR" altLang="tr-TR" sz="900" b="0" i="0" u="none" strike="noStrike" cap="none" normalizeH="0" baseline="0" dirty="0">
                <a:ln>
                  <a:noFill/>
                </a:ln>
                <a:solidFill>
                  <a:srgbClr val="3B3D3F"/>
                </a:solidFill>
                <a:effectLst/>
                <a:hlinkClick r:id="rId39"/>
              </a:rPr>
              <a:t> </a:t>
            </a:r>
            <a:r>
              <a:rPr kumimoji="0" lang="tr-TR" altLang="tr-TR" sz="900" b="0" i="0" u="none" strike="noStrike" cap="none" normalizeH="0" baseline="0" dirty="0" err="1">
                <a:ln>
                  <a:noFill/>
                </a:ln>
                <a:solidFill>
                  <a:srgbClr val="3B3D3F"/>
                </a:solidFill>
                <a:effectLst/>
                <a:hlinkClick r:id="rId39"/>
              </a:rPr>
              <a:t>ara</a:t>
            </a:r>
            <a:r>
              <a:rPr kumimoji="0" lang="tr-TR" altLang="tr-TR" sz="900" b="0" i="0" u="none" strike="noStrike" cap="none" normalizeH="0" baseline="0" dirty="0" err="1">
                <a:ln>
                  <a:noFill/>
                </a:ln>
                <a:solidFill>
                  <a:srgbClr val="3B3D3F"/>
                </a:solidFill>
                <a:effectLst/>
                <a:hlinkClick r:id="rId40"/>
              </a:rPr>
              <a:t>PubMed</a:t>
            </a:r>
            <a:endParaRPr kumimoji="0" lang="tr-TR" altLang="tr-TR" sz="900" b="0" i="0" u="none" strike="noStrike" cap="none" normalizeH="0" baseline="0" dirty="0">
              <a:ln>
                <a:noFill/>
              </a:ln>
              <a:solidFill>
                <a:srgbClr val="3B3D3F"/>
              </a:solidFill>
              <a:effectLst/>
            </a:endParaRPr>
          </a:p>
          <a:p>
            <a:endParaRPr lang="tr-TR" dirty="0"/>
          </a:p>
        </p:txBody>
      </p:sp>
    </p:spTree>
    <p:extLst>
      <p:ext uri="{BB962C8B-B14F-4D97-AF65-F5344CB8AC3E}">
        <p14:creationId xmlns:p14="http://schemas.microsoft.com/office/powerpoint/2010/main" val="266705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75A4238D-3D51-4D43-9183-A5BF6ADECCFC}"/>
              </a:ext>
            </a:extLst>
          </p:cNvPr>
          <p:cNvSpPr>
            <a:spLocks noGrp="1"/>
          </p:cNvSpPr>
          <p:nvPr>
            <p:ph type="title"/>
          </p:nvPr>
        </p:nvSpPr>
        <p:spPr>
          <a:xfrm>
            <a:off x="824308" y="548422"/>
            <a:ext cx="9720072" cy="1499616"/>
          </a:xfrm>
        </p:spPr>
        <p:txBody>
          <a:bodyPr>
            <a:normAutofit/>
          </a:bodyPr>
          <a:lstStyle/>
          <a:p>
            <a:r>
              <a:rPr lang="tr-TR" sz="4400" dirty="0"/>
              <a:t>REFERANSLAR</a:t>
            </a:r>
          </a:p>
        </p:txBody>
      </p:sp>
      <p:sp>
        <p:nvSpPr>
          <p:cNvPr id="3" name="İçerik Yer Tutucusu 2">
            <a:extLst>
              <a:ext uri="{FF2B5EF4-FFF2-40B4-BE49-F238E27FC236}">
                <a16:creationId xmlns:a16="http://schemas.microsoft.com/office/drawing/2014/main" id="{07034BA9-1786-48CB-9EF7-BFE16EB08DDB}"/>
              </a:ext>
            </a:extLst>
          </p:cNvPr>
          <p:cNvSpPr>
            <a:spLocks noGrp="1"/>
          </p:cNvSpPr>
          <p:nvPr>
            <p:ph idx="1"/>
          </p:nvPr>
        </p:nvSpPr>
        <p:spPr>
          <a:xfrm>
            <a:off x="961984" y="1922016"/>
            <a:ext cx="9720071" cy="4023360"/>
          </a:xfrm>
        </p:spPr>
        <p:txBody>
          <a:bodyPr>
            <a:normAutofit fontScale="25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25. </a:t>
            </a:r>
            <a:r>
              <a:rPr kumimoji="0" lang="tr-TR" altLang="tr-TR" sz="3600" b="0" i="0" u="none" strike="noStrike" cap="none" normalizeH="0" baseline="0" dirty="0" err="1">
                <a:ln>
                  <a:noFill/>
                </a:ln>
                <a:solidFill>
                  <a:srgbClr val="3B3D3F"/>
                </a:solidFill>
                <a:effectLst/>
              </a:rPr>
              <a:t>Boere</a:t>
            </a:r>
            <a:r>
              <a:rPr kumimoji="0" lang="tr-TR" altLang="tr-TR" sz="3600" b="0" i="0" u="none" strike="noStrike" cap="none" normalizeH="0" baseline="0" dirty="0">
                <a:ln>
                  <a:noFill/>
                </a:ln>
                <a:solidFill>
                  <a:srgbClr val="3B3D3F"/>
                </a:solidFill>
                <a:effectLst/>
              </a:rPr>
              <a:t>, TM, </a:t>
            </a:r>
            <a:r>
              <a:rPr kumimoji="0" lang="tr-TR" altLang="tr-TR" sz="3600" b="0" i="0" u="none" strike="noStrike" cap="none" normalizeH="0" baseline="0" dirty="0" err="1">
                <a:ln>
                  <a:noFill/>
                </a:ln>
                <a:solidFill>
                  <a:srgbClr val="3B3D3F"/>
                </a:solidFill>
                <a:effectLst/>
              </a:rPr>
              <a:t>van</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Buul</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LW</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Hopstaken</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RM</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Veenhuizen</a:t>
            </a:r>
            <a:r>
              <a:rPr kumimoji="0" lang="tr-TR" altLang="tr-TR" sz="3600" b="0" i="0" u="none" strike="noStrike" cap="none" normalizeH="0" baseline="0" dirty="0">
                <a:ln>
                  <a:noFill/>
                </a:ln>
                <a:solidFill>
                  <a:srgbClr val="3B3D3F"/>
                </a:solidFill>
                <a:effectLst/>
              </a:rPr>
              <a:t>, RB, </a:t>
            </a:r>
            <a:r>
              <a:rPr kumimoji="0" lang="tr-TR" altLang="tr-TR" sz="3600" b="0" i="0" u="none" strike="noStrike" cap="none" normalizeH="0" baseline="0" dirty="0" err="1">
                <a:ln>
                  <a:noFill/>
                </a:ln>
                <a:solidFill>
                  <a:srgbClr val="3B3D3F"/>
                </a:solidFill>
                <a:effectLst/>
              </a:rPr>
              <a:t>van</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Tulder</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MW</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Cals</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JWL</a:t>
            </a:r>
            <a:r>
              <a:rPr kumimoji="0" lang="tr-TR" altLang="tr-TR" sz="3600" b="0" i="0" u="none" strike="noStrike" cap="none" normalizeH="0" baseline="0" dirty="0">
                <a:ln>
                  <a:noFill/>
                </a:ln>
                <a:solidFill>
                  <a:srgbClr val="3B3D3F"/>
                </a:solidFill>
                <a:effectLst/>
              </a:rPr>
              <a:t>, ve diğerleri. Alt solunum yolu için antibiyotik reçetelenmesine rehberlik etmek için bakım noktası C-reaktif proteininin kullanılması yaşlı bakımevi sakinlerinde enfeksiyonlar (</a:t>
            </a:r>
            <a:r>
              <a:rPr kumimoji="0" lang="tr-TR" altLang="tr-TR" sz="3600" b="0" i="0" u="none" strike="noStrike" cap="none" normalizeH="0" baseline="0" dirty="0" err="1">
                <a:ln>
                  <a:noFill/>
                </a:ln>
                <a:solidFill>
                  <a:srgbClr val="3B3D3F"/>
                </a:solidFill>
                <a:effectLst/>
              </a:rPr>
              <a:t>UPCARE</a:t>
            </a:r>
            <a:r>
              <a:rPr kumimoji="0" lang="tr-TR" altLang="tr-TR" sz="3600" b="0" i="0" u="none" strike="noStrike" cap="none" normalizeH="0" baseline="0" dirty="0">
                <a:ln>
                  <a:noFill/>
                </a:ln>
                <a:solidFill>
                  <a:srgbClr val="3B3D3F"/>
                </a:solidFill>
                <a:effectLst/>
              </a:rPr>
              <a:t>): kümelenmiş </a:t>
            </a:r>
            <a:r>
              <a:rPr kumimoji="0" lang="tr-TR" altLang="tr-TR" sz="3600" b="0" i="0" u="none" strike="noStrike" cap="none" normalizeH="0" baseline="0" dirty="0" err="1">
                <a:ln>
                  <a:noFill/>
                </a:ln>
                <a:solidFill>
                  <a:srgbClr val="3B3D3F"/>
                </a:solidFill>
                <a:effectLst/>
              </a:rPr>
              <a:t>randomize</a:t>
            </a:r>
            <a:r>
              <a:rPr kumimoji="0" lang="tr-TR" altLang="tr-TR" sz="3600" b="0" i="0" u="none" strike="noStrike" cap="none" normalizeH="0" baseline="0" dirty="0">
                <a:ln>
                  <a:noFill/>
                </a:ln>
                <a:solidFill>
                  <a:srgbClr val="3B3D3F"/>
                </a:solidFill>
                <a:effectLst/>
              </a:rPr>
              <a:t> kontrollü bir çalışmanın çalışma tasarımı. </a:t>
            </a:r>
            <a:r>
              <a:rPr kumimoji="0" lang="tr-TR" altLang="tr-TR" sz="3600" b="0" i="1" u="none" strike="noStrike" cap="none" normalizeH="0" baseline="0" dirty="0" err="1">
                <a:ln>
                  <a:noFill/>
                </a:ln>
                <a:solidFill>
                  <a:srgbClr val="3B3D3F"/>
                </a:solidFill>
                <a:effectLst/>
              </a:rPr>
              <a:t>BMC</a:t>
            </a:r>
            <a:r>
              <a:rPr kumimoji="0" lang="tr-TR" altLang="tr-TR" sz="3600" b="0" i="1" u="none" strike="noStrike" cap="none" normalizeH="0" baseline="0" dirty="0">
                <a:ln>
                  <a:noFill/>
                </a:ln>
                <a:solidFill>
                  <a:srgbClr val="3B3D3F"/>
                </a:solidFill>
                <a:effectLst/>
              </a:rPr>
              <a:t> Sağlık Hizmeti </a:t>
            </a:r>
            <a:r>
              <a:rPr kumimoji="0" lang="tr-TR" altLang="tr-TR" sz="3600" b="0" i="1" u="none" strike="noStrike" cap="none" normalizeH="0" baseline="0" dirty="0" err="1">
                <a:ln>
                  <a:noFill/>
                </a:ln>
                <a:solidFill>
                  <a:srgbClr val="3B3D3F"/>
                </a:solidFill>
                <a:effectLst/>
              </a:rPr>
              <a:t>Res</a:t>
            </a:r>
            <a:r>
              <a:rPr kumimoji="0" lang="tr-TR" altLang="tr-TR" sz="3600" b="0" i="0" u="none" strike="noStrike" cap="none" normalizeH="0" baseline="0" dirty="0">
                <a:ln>
                  <a:noFill/>
                </a:ln>
                <a:solidFill>
                  <a:srgbClr val="3B3D3F"/>
                </a:solidFill>
                <a:effectLst/>
              </a:rPr>
              <a:t> 2020;20:149. </a:t>
            </a:r>
            <a:r>
              <a:rPr kumimoji="0" lang="tr-TR" altLang="tr-TR" sz="3600" b="0" i="0" u="none" strike="noStrike" cap="none" normalizeH="0" baseline="0" dirty="0" err="1">
                <a:ln>
                  <a:noFill/>
                </a:ln>
                <a:solidFill>
                  <a:srgbClr val="3B3D3F"/>
                </a:solidFill>
                <a:effectLst/>
                <a:hlinkClick r:id="rId2"/>
              </a:rPr>
              <a:t>https</a:t>
            </a:r>
            <a:r>
              <a:rPr kumimoji="0" lang="tr-TR" altLang="tr-TR" sz="3600" b="0" i="0" u="none" strike="noStrike" cap="none" normalizeH="0" baseline="0" dirty="0">
                <a:ln>
                  <a:noFill/>
                </a:ln>
                <a:solidFill>
                  <a:srgbClr val="3B3D3F"/>
                </a:solidFill>
                <a:effectLst/>
                <a:hlinkClick r:id="rId2"/>
              </a:rPr>
              <a:t>://</a:t>
            </a:r>
            <a:r>
              <a:rPr kumimoji="0" lang="tr-TR" altLang="tr-TR" sz="3600" b="0" i="0" u="none" strike="noStrike" cap="none" normalizeH="0" baseline="0" dirty="0" err="1">
                <a:ln>
                  <a:noFill/>
                </a:ln>
                <a:solidFill>
                  <a:srgbClr val="3B3D3F"/>
                </a:solidFill>
                <a:effectLst/>
                <a:hlinkClick r:id="rId2"/>
              </a:rPr>
              <a:t>doi.org</a:t>
            </a:r>
            <a:r>
              <a:rPr kumimoji="0" lang="tr-TR" altLang="tr-TR" sz="3600" b="0" i="0" u="none" strike="noStrike" cap="none" normalizeH="0" baseline="0" dirty="0">
                <a:ln>
                  <a:noFill/>
                </a:ln>
                <a:solidFill>
                  <a:srgbClr val="3B3D3F"/>
                </a:solidFill>
                <a:effectLst/>
                <a:hlinkClick r:id="rId2"/>
              </a:rPr>
              <a:t>/10.1186/</a:t>
            </a:r>
            <a:r>
              <a:rPr kumimoji="0" lang="tr-TR" altLang="tr-TR" sz="3600" b="0" i="0" u="none" strike="noStrike" cap="none" normalizeH="0" baseline="0" dirty="0" err="1">
                <a:ln>
                  <a:noFill/>
                </a:ln>
                <a:solidFill>
                  <a:srgbClr val="3B3D3F"/>
                </a:solidFill>
                <a:effectLst/>
                <a:hlinkClick r:id="rId2"/>
              </a:rPr>
              <a:t>s12913</a:t>
            </a:r>
            <a:r>
              <a:rPr kumimoji="0" lang="tr-TR" altLang="tr-TR" sz="3600" b="0" i="0" u="none" strike="noStrike" cap="none" normalizeH="0" baseline="0" dirty="0">
                <a:ln>
                  <a:noFill/>
                </a:ln>
                <a:solidFill>
                  <a:srgbClr val="3B3D3F"/>
                </a:solidFill>
                <a:effectLst/>
                <a:hlinkClick r:id="rId2"/>
              </a:rPr>
              <a:t>-020-5006-0</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a:ln>
                  <a:noFill/>
                </a:ln>
                <a:solidFill>
                  <a:srgbClr val="3B3D3F"/>
                </a:solidFill>
                <a:effectLst/>
                <a:hlinkClick r:id="rId3"/>
              </a:rPr>
              <a:t>Google </a:t>
            </a:r>
            <a:r>
              <a:rPr kumimoji="0" lang="tr-TR" altLang="tr-TR" sz="3600" b="0" i="0" u="none" strike="noStrike" cap="none" normalizeH="0" baseline="0" dirty="0" err="1">
                <a:ln>
                  <a:noFill/>
                </a:ln>
                <a:solidFill>
                  <a:srgbClr val="3B3D3F"/>
                </a:solidFill>
                <a:effectLst/>
                <a:hlinkClick r:id="rId3"/>
              </a:rPr>
              <a:t>Akademik'te</a:t>
            </a:r>
            <a:r>
              <a:rPr kumimoji="0" lang="tr-TR" altLang="tr-TR" sz="3600" b="0" i="0" u="none" strike="noStrike" cap="none" normalizeH="0" baseline="0" dirty="0">
                <a:ln>
                  <a:noFill/>
                </a:ln>
                <a:solidFill>
                  <a:srgbClr val="3B3D3F"/>
                </a:solidFill>
                <a:effectLst/>
                <a:hlinkClick r:id="rId3"/>
              </a:rPr>
              <a:t> </a:t>
            </a:r>
            <a:r>
              <a:rPr kumimoji="0" lang="tr-TR" altLang="tr-TR" sz="3600" b="0" i="0" u="none" strike="noStrike" cap="none" normalizeH="0" baseline="0" dirty="0" err="1">
                <a:ln>
                  <a:noFill/>
                </a:ln>
                <a:solidFill>
                  <a:srgbClr val="3B3D3F"/>
                </a:solidFill>
                <a:effectLst/>
                <a:hlinkClick r:id="rId3"/>
              </a:rPr>
              <a:t>ara</a:t>
            </a:r>
            <a:r>
              <a:rPr kumimoji="0" lang="tr-TR" altLang="tr-TR" sz="3600" b="0" i="0" u="none" strike="noStrike" cap="none" normalizeH="0" baseline="0" dirty="0" err="1">
                <a:ln>
                  <a:noFill/>
                </a:ln>
                <a:solidFill>
                  <a:srgbClr val="3B3D3F"/>
                </a:solidFill>
                <a:effectLst/>
                <a:hlinkClick r:id="rId4"/>
              </a:rPr>
              <a:t>PubMed</a:t>
            </a:r>
            <a:r>
              <a:rPr kumimoji="0" lang="tr-TR" altLang="tr-TR" sz="3600" b="0" i="0" u="none" strike="noStrike" cap="none" normalizeH="0" baseline="0" dirty="0">
                <a:ln>
                  <a:noFill/>
                </a:ln>
                <a:solidFill>
                  <a:srgbClr val="3B3D3F"/>
                </a:solidFill>
                <a:effectLst/>
                <a:hlinkClick r:id="rId4"/>
              </a:rPr>
              <a:t> </a:t>
            </a:r>
            <a:r>
              <a:rPr kumimoji="0" lang="tr-TR" altLang="tr-TR" sz="3600" b="0" i="0" u="none" strike="noStrike" cap="none" normalizeH="0" baseline="0" dirty="0" err="1">
                <a:ln>
                  <a:noFill/>
                </a:ln>
                <a:solidFill>
                  <a:srgbClr val="3B3D3F"/>
                </a:solidFill>
                <a:effectLst/>
                <a:hlinkClick r:id="rId5"/>
              </a:rPr>
              <a:t>PubMed</a:t>
            </a:r>
            <a:r>
              <a:rPr kumimoji="0" lang="tr-TR" altLang="tr-TR" sz="3600" b="0" i="0" u="none" strike="noStrike" cap="none" normalizeH="0" baseline="0" dirty="0">
                <a:ln>
                  <a:noFill/>
                </a:ln>
                <a:solidFill>
                  <a:srgbClr val="3B3D3F"/>
                </a:solidFill>
                <a:effectLst/>
                <a:hlinkClick r:id="rId5"/>
              </a:rPr>
              <a:t> Merkezi</a:t>
            </a:r>
            <a:endParaRPr kumimoji="0" lang="tr-TR" altLang="tr-TR" sz="36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26. </a:t>
            </a:r>
            <a:r>
              <a:rPr kumimoji="0" lang="tr-TR" altLang="tr-TR" sz="3600" b="0" i="0" u="none" strike="noStrike" cap="none" normalizeH="0" baseline="0" dirty="0" err="1">
                <a:ln>
                  <a:noFill/>
                </a:ln>
                <a:solidFill>
                  <a:srgbClr val="3B3D3F"/>
                </a:solidFill>
                <a:effectLst/>
              </a:rPr>
              <a:t>Libby</a:t>
            </a:r>
            <a:r>
              <a:rPr kumimoji="0" lang="tr-TR" altLang="tr-TR" sz="3600" b="0" i="0" u="none" strike="noStrike" cap="none" normalizeH="0" baseline="0" dirty="0">
                <a:ln>
                  <a:noFill/>
                </a:ln>
                <a:solidFill>
                  <a:srgbClr val="3B3D3F"/>
                </a:solidFill>
                <a:effectLst/>
              </a:rPr>
              <a:t>, P. </a:t>
            </a:r>
            <a:r>
              <a:rPr kumimoji="0" lang="tr-TR" altLang="tr-TR" sz="3600" b="0" i="0" u="none" strike="noStrike" cap="none" normalizeH="0" baseline="0" dirty="0" err="1">
                <a:ln>
                  <a:noFill/>
                </a:ln>
                <a:solidFill>
                  <a:srgbClr val="3B3D3F"/>
                </a:solidFill>
                <a:effectLst/>
              </a:rPr>
              <a:t>Aterosklerozun</a:t>
            </a:r>
            <a:r>
              <a:rPr kumimoji="0" lang="tr-TR" altLang="tr-TR" sz="3600" b="0" i="0" u="none" strike="noStrike" cap="none" normalizeH="0" baseline="0" dirty="0">
                <a:ln>
                  <a:noFill/>
                </a:ln>
                <a:solidFill>
                  <a:srgbClr val="3B3D3F"/>
                </a:solidFill>
                <a:effectLst/>
              </a:rPr>
              <a:t> biyolojisi hakkında ne öğrendik? </a:t>
            </a:r>
            <a:r>
              <a:rPr kumimoji="0" lang="tr-TR" altLang="tr-TR" sz="3600" b="0" i="0" u="none" strike="noStrike" cap="none" normalizeH="0" baseline="0" dirty="0" err="1">
                <a:ln>
                  <a:noFill/>
                </a:ln>
                <a:solidFill>
                  <a:srgbClr val="3B3D3F"/>
                </a:solidFill>
                <a:effectLst/>
              </a:rPr>
              <a:t>İnflamasyonun</a:t>
            </a:r>
            <a:r>
              <a:rPr kumimoji="0" lang="tr-TR" altLang="tr-TR" sz="3600" b="0" i="0" u="none" strike="noStrike" cap="none" normalizeH="0" baseline="0" dirty="0">
                <a:ln>
                  <a:noFill/>
                </a:ln>
                <a:solidFill>
                  <a:srgbClr val="3B3D3F"/>
                </a:solidFill>
                <a:effectLst/>
              </a:rPr>
              <a:t> rolü. </a:t>
            </a:r>
            <a:r>
              <a:rPr kumimoji="0" lang="tr-TR" altLang="tr-TR" sz="3600" b="0" i="1" u="none" strike="noStrike" cap="none" normalizeH="0" baseline="0" dirty="0" err="1">
                <a:ln>
                  <a:noFill/>
                </a:ln>
                <a:solidFill>
                  <a:srgbClr val="3B3D3F"/>
                </a:solidFill>
                <a:effectLst/>
              </a:rPr>
              <a:t>Am</a:t>
            </a:r>
            <a:r>
              <a:rPr kumimoji="0" lang="tr-TR" altLang="tr-TR" sz="3600" b="0" i="1" u="none" strike="noStrike" cap="none" normalizeH="0" baseline="0" dirty="0">
                <a:ln>
                  <a:noFill/>
                </a:ln>
                <a:solidFill>
                  <a:srgbClr val="3B3D3F"/>
                </a:solidFill>
                <a:effectLst/>
              </a:rPr>
              <a:t> J </a:t>
            </a:r>
            <a:r>
              <a:rPr kumimoji="0" lang="tr-TR" altLang="tr-TR" sz="3600" b="0" i="1" u="none" strike="noStrike" cap="none" normalizeH="0" baseline="0" dirty="0" err="1">
                <a:ln>
                  <a:noFill/>
                </a:ln>
                <a:solidFill>
                  <a:srgbClr val="3B3D3F"/>
                </a:solidFill>
                <a:effectLst/>
              </a:rPr>
              <a:t>Cardiol</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2001;88:3J</a:t>
            </a:r>
            <a:r>
              <a:rPr kumimoji="0" lang="tr-TR" altLang="tr-TR" sz="3600" b="0" i="0" u="none" strike="noStrike" cap="none" normalizeH="0" baseline="0" dirty="0">
                <a:ln>
                  <a:noFill/>
                </a:ln>
                <a:solidFill>
                  <a:srgbClr val="3B3D3F"/>
                </a:solidFill>
                <a:effectLst/>
              </a:rPr>
              <a:t>–</a:t>
            </a:r>
            <a:r>
              <a:rPr kumimoji="0" lang="tr-TR" altLang="tr-TR" sz="3600" b="0" i="0" u="none" strike="noStrike" cap="none" normalizeH="0" baseline="0" dirty="0" err="1">
                <a:ln>
                  <a:noFill/>
                </a:ln>
                <a:solidFill>
                  <a:srgbClr val="3B3D3F"/>
                </a:solidFill>
                <a:effectLst/>
              </a:rPr>
              <a:t>6J</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hlinkClick r:id="rId6"/>
              </a:rPr>
              <a:t>https</a:t>
            </a:r>
            <a:r>
              <a:rPr kumimoji="0" lang="tr-TR" altLang="tr-TR" sz="3600" b="0" i="0" u="none" strike="noStrike" cap="none" normalizeH="0" baseline="0" dirty="0">
                <a:ln>
                  <a:noFill/>
                </a:ln>
                <a:solidFill>
                  <a:srgbClr val="3B3D3F"/>
                </a:solidFill>
                <a:effectLst/>
                <a:hlinkClick r:id="rId6"/>
              </a:rPr>
              <a:t>://</a:t>
            </a:r>
            <a:r>
              <a:rPr kumimoji="0" lang="tr-TR" altLang="tr-TR" sz="3600" b="0" i="0" u="none" strike="noStrike" cap="none" normalizeH="0" baseline="0" dirty="0" err="1">
                <a:ln>
                  <a:noFill/>
                </a:ln>
                <a:solidFill>
                  <a:srgbClr val="3B3D3F"/>
                </a:solidFill>
                <a:effectLst/>
                <a:hlinkClick r:id="rId6"/>
              </a:rPr>
              <a:t>doi.org</a:t>
            </a:r>
            <a:r>
              <a:rPr kumimoji="0" lang="tr-TR" altLang="tr-TR" sz="3600" b="0" i="0" u="none" strike="noStrike" cap="none" normalizeH="0" baseline="0" dirty="0">
                <a:ln>
                  <a:noFill/>
                </a:ln>
                <a:solidFill>
                  <a:srgbClr val="3B3D3F"/>
                </a:solidFill>
                <a:effectLst/>
                <a:hlinkClick r:id="rId6"/>
              </a:rPr>
              <a:t>/10.1016/</a:t>
            </a:r>
            <a:r>
              <a:rPr kumimoji="0" lang="tr-TR" altLang="tr-TR" sz="3600" b="0" i="0" u="none" strike="noStrike" cap="none" normalizeH="0" baseline="0" dirty="0" err="1">
                <a:ln>
                  <a:noFill/>
                </a:ln>
                <a:solidFill>
                  <a:srgbClr val="3B3D3F"/>
                </a:solidFill>
                <a:effectLst/>
                <a:hlinkClick r:id="rId6"/>
              </a:rPr>
              <a:t>s0002</a:t>
            </a:r>
            <a:r>
              <a:rPr kumimoji="0" lang="tr-TR" altLang="tr-TR" sz="3600" b="0" i="0" u="none" strike="noStrike" cap="none" normalizeH="0" baseline="0" dirty="0">
                <a:ln>
                  <a:noFill/>
                </a:ln>
                <a:solidFill>
                  <a:srgbClr val="3B3D3F"/>
                </a:solidFill>
                <a:effectLst/>
                <a:hlinkClick r:id="rId6"/>
              </a:rPr>
              <a:t>-9149(01)01879-3</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a:ln>
                  <a:noFill/>
                </a:ln>
                <a:solidFill>
                  <a:srgbClr val="3B3D3F"/>
                </a:solidFill>
                <a:effectLst/>
                <a:hlinkClick r:id="rId7"/>
              </a:rPr>
              <a:t>Google </a:t>
            </a:r>
            <a:r>
              <a:rPr kumimoji="0" lang="tr-TR" altLang="tr-TR" sz="3600" b="0" i="0" u="none" strike="noStrike" cap="none" normalizeH="0" baseline="0" dirty="0" err="1">
                <a:ln>
                  <a:noFill/>
                </a:ln>
                <a:solidFill>
                  <a:srgbClr val="3B3D3F"/>
                </a:solidFill>
                <a:effectLst/>
                <a:hlinkClick r:id="rId7"/>
              </a:rPr>
              <a:t>Akademik'te</a:t>
            </a:r>
            <a:r>
              <a:rPr kumimoji="0" lang="tr-TR" altLang="tr-TR" sz="3600" b="0" i="0" u="none" strike="noStrike" cap="none" normalizeH="0" baseline="0" dirty="0">
                <a:ln>
                  <a:noFill/>
                </a:ln>
                <a:solidFill>
                  <a:srgbClr val="3B3D3F"/>
                </a:solidFill>
                <a:effectLst/>
                <a:hlinkClick r:id="rId7"/>
              </a:rPr>
              <a:t> </a:t>
            </a:r>
            <a:r>
              <a:rPr kumimoji="0" lang="tr-TR" altLang="tr-TR" sz="3600" b="0" i="0" u="none" strike="noStrike" cap="none" normalizeH="0" baseline="0" dirty="0" err="1">
                <a:ln>
                  <a:noFill/>
                </a:ln>
                <a:solidFill>
                  <a:srgbClr val="3B3D3F"/>
                </a:solidFill>
                <a:effectLst/>
                <a:hlinkClick r:id="rId7"/>
              </a:rPr>
              <a:t>ara</a:t>
            </a:r>
            <a:r>
              <a:rPr kumimoji="0" lang="tr-TR" altLang="tr-TR" sz="3600" b="0" i="0" u="none" strike="noStrike" cap="none" normalizeH="0" baseline="0" dirty="0" err="1">
                <a:ln>
                  <a:noFill/>
                </a:ln>
                <a:solidFill>
                  <a:srgbClr val="3B3D3F"/>
                </a:solidFill>
                <a:effectLst/>
                <a:hlinkClick r:id="rId8"/>
              </a:rPr>
              <a:t>PubMed</a:t>
            </a:r>
            <a:endParaRPr kumimoji="0" lang="tr-TR" altLang="tr-TR" sz="36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27. Packard, </a:t>
            </a:r>
            <a:r>
              <a:rPr kumimoji="0" lang="tr-TR" altLang="tr-TR" sz="3600" b="0" i="0" u="none" strike="noStrike" cap="none" normalizeH="0" baseline="0" dirty="0" err="1">
                <a:ln>
                  <a:noFill/>
                </a:ln>
                <a:solidFill>
                  <a:srgbClr val="3B3D3F"/>
                </a:solidFill>
                <a:effectLst/>
              </a:rPr>
              <a:t>RR</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Libby</a:t>
            </a:r>
            <a:r>
              <a:rPr kumimoji="0" lang="tr-TR" altLang="tr-TR" sz="3600" b="0" i="0" u="none" strike="noStrike" cap="none" normalizeH="0" baseline="0" dirty="0">
                <a:ln>
                  <a:noFill/>
                </a:ln>
                <a:solidFill>
                  <a:srgbClr val="3B3D3F"/>
                </a:solidFill>
                <a:effectLst/>
              </a:rPr>
              <a:t>, P. </a:t>
            </a:r>
            <a:r>
              <a:rPr kumimoji="0" lang="tr-TR" altLang="tr-TR" sz="3600" b="0" i="0" u="none" strike="noStrike" cap="none" normalizeH="0" baseline="0" dirty="0" err="1">
                <a:ln>
                  <a:noFill/>
                </a:ln>
                <a:solidFill>
                  <a:srgbClr val="3B3D3F"/>
                </a:solidFill>
                <a:effectLst/>
              </a:rPr>
              <a:t>Aterosklerozda</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inflamasyon</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vasküler</a:t>
            </a:r>
            <a:r>
              <a:rPr kumimoji="0" lang="tr-TR" altLang="tr-TR" sz="3600" b="0" i="0" u="none" strike="noStrike" cap="none" normalizeH="0" baseline="0" dirty="0">
                <a:ln>
                  <a:noFill/>
                </a:ln>
                <a:solidFill>
                  <a:srgbClr val="3B3D3F"/>
                </a:solidFill>
                <a:effectLst/>
              </a:rPr>
              <a:t> biyolojiden </a:t>
            </a:r>
            <a:r>
              <a:rPr kumimoji="0" lang="tr-TR" altLang="tr-TR" sz="3600" b="0" i="0" u="none" strike="noStrike" cap="none" normalizeH="0" baseline="0" dirty="0" err="1">
                <a:ln>
                  <a:noFill/>
                </a:ln>
                <a:solidFill>
                  <a:srgbClr val="3B3D3F"/>
                </a:solidFill>
                <a:effectLst/>
              </a:rPr>
              <a:t>biyobelirteç</a:t>
            </a:r>
            <a:r>
              <a:rPr kumimoji="0" lang="tr-TR" altLang="tr-TR" sz="3600" b="0" i="0" u="none" strike="noStrike" cap="none" normalizeH="0" baseline="0" dirty="0">
                <a:ln>
                  <a:noFill/>
                </a:ln>
                <a:solidFill>
                  <a:srgbClr val="3B3D3F"/>
                </a:solidFill>
                <a:effectLst/>
              </a:rPr>
              <a:t> keşfine ve risk tahminine. </a:t>
            </a:r>
            <a:r>
              <a:rPr kumimoji="0" lang="tr-TR" altLang="tr-TR" sz="3600" b="0" i="1" u="none" strike="noStrike" cap="none" normalizeH="0" baseline="0" dirty="0" err="1">
                <a:ln>
                  <a:noFill/>
                </a:ln>
                <a:solidFill>
                  <a:srgbClr val="3B3D3F"/>
                </a:solidFill>
                <a:effectLst/>
              </a:rPr>
              <a:t>Clin</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Chem</a:t>
            </a:r>
            <a:r>
              <a:rPr kumimoji="0" lang="tr-TR" altLang="tr-TR" sz="3600" b="0" i="0" u="none" strike="noStrike" cap="none" normalizeH="0" baseline="0" dirty="0">
                <a:ln>
                  <a:noFill/>
                </a:ln>
                <a:solidFill>
                  <a:srgbClr val="3B3D3F"/>
                </a:solidFill>
                <a:effectLst/>
              </a:rPr>
              <a:t> 2008;54:24–38. </a:t>
            </a:r>
            <a:r>
              <a:rPr kumimoji="0" lang="tr-TR" altLang="tr-TR" sz="3600" b="0" i="0" u="none" strike="noStrike" cap="none" normalizeH="0" baseline="0" dirty="0" err="1">
                <a:ln>
                  <a:noFill/>
                </a:ln>
                <a:solidFill>
                  <a:srgbClr val="3B3D3F"/>
                </a:solidFill>
                <a:effectLst/>
                <a:hlinkClick r:id="rId9"/>
              </a:rPr>
              <a:t>https</a:t>
            </a:r>
            <a:r>
              <a:rPr kumimoji="0" lang="tr-TR" altLang="tr-TR" sz="3600" b="0" i="0" u="none" strike="noStrike" cap="none" normalizeH="0" baseline="0" dirty="0">
                <a:ln>
                  <a:noFill/>
                </a:ln>
                <a:solidFill>
                  <a:srgbClr val="3B3D3F"/>
                </a:solidFill>
                <a:effectLst/>
                <a:hlinkClick r:id="rId9"/>
              </a:rPr>
              <a:t>://</a:t>
            </a:r>
            <a:r>
              <a:rPr kumimoji="0" lang="tr-TR" altLang="tr-TR" sz="3600" b="0" i="0" u="none" strike="noStrike" cap="none" normalizeH="0" baseline="0" dirty="0" err="1">
                <a:ln>
                  <a:noFill/>
                </a:ln>
                <a:solidFill>
                  <a:srgbClr val="3B3D3F"/>
                </a:solidFill>
                <a:effectLst/>
                <a:hlinkClick r:id="rId9"/>
              </a:rPr>
              <a:t>doi.org</a:t>
            </a:r>
            <a:r>
              <a:rPr kumimoji="0" lang="tr-TR" altLang="tr-TR" sz="3600" b="0" i="0" u="none" strike="noStrike" cap="none" normalizeH="0" baseline="0" dirty="0">
                <a:ln>
                  <a:noFill/>
                </a:ln>
                <a:solidFill>
                  <a:srgbClr val="3B3D3F"/>
                </a:solidFill>
                <a:effectLst/>
                <a:hlinkClick r:id="rId9"/>
              </a:rPr>
              <a:t>/10.1373/</a:t>
            </a:r>
            <a:r>
              <a:rPr kumimoji="0" lang="tr-TR" altLang="tr-TR" sz="3600" b="0" i="0" u="none" strike="noStrike" cap="none" normalizeH="0" baseline="0" dirty="0" err="1">
                <a:ln>
                  <a:noFill/>
                </a:ln>
                <a:solidFill>
                  <a:srgbClr val="3B3D3F"/>
                </a:solidFill>
                <a:effectLst/>
                <a:hlinkClick r:id="rId9"/>
              </a:rPr>
              <a:t>clinchem.2007.097360</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a:ln>
                  <a:noFill/>
                </a:ln>
                <a:solidFill>
                  <a:srgbClr val="3B3D3F"/>
                </a:solidFill>
                <a:effectLst/>
                <a:hlinkClick r:id="rId10"/>
              </a:rPr>
              <a:t>Google </a:t>
            </a:r>
            <a:r>
              <a:rPr kumimoji="0" lang="tr-TR" altLang="tr-TR" sz="3600" b="0" i="0" u="none" strike="noStrike" cap="none" normalizeH="0" baseline="0" dirty="0" err="1">
                <a:ln>
                  <a:noFill/>
                </a:ln>
                <a:solidFill>
                  <a:srgbClr val="3B3D3F"/>
                </a:solidFill>
                <a:effectLst/>
                <a:hlinkClick r:id="rId10"/>
              </a:rPr>
              <a:t>Akademik'te</a:t>
            </a:r>
            <a:r>
              <a:rPr kumimoji="0" lang="tr-TR" altLang="tr-TR" sz="3600" b="0" i="0" u="none" strike="noStrike" cap="none" normalizeH="0" baseline="0" dirty="0">
                <a:ln>
                  <a:noFill/>
                </a:ln>
                <a:solidFill>
                  <a:srgbClr val="3B3D3F"/>
                </a:solidFill>
                <a:effectLst/>
                <a:hlinkClick r:id="rId10"/>
              </a:rPr>
              <a:t> </a:t>
            </a:r>
            <a:r>
              <a:rPr kumimoji="0" lang="tr-TR" altLang="tr-TR" sz="3600" b="0" i="0" u="none" strike="noStrike" cap="none" normalizeH="0" baseline="0" dirty="0" err="1">
                <a:ln>
                  <a:noFill/>
                </a:ln>
                <a:solidFill>
                  <a:srgbClr val="3B3D3F"/>
                </a:solidFill>
                <a:effectLst/>
                <a:hlinkClick r:id="rId10"/>
              </a:rPr>
              <a:t>ara</a:t>
            </a:r>
            <a:r>
              <a:rPr kumimoji="0" lang="tr-TR" altLang="tr-TR" sz="3600" b="0" i="0" u="none" strike="noStrike" cap="none" normalizeH="0" baseline="0" dirty="0" err="1">
                <a:ln>
                  <a:noFill/>
                </a:ln>
                <a:solidFill>
                  <a:srgbClr val="3B3D3F"/>
                </a:solidFill>
                <a:effectLst/>
                <a:hlinkClick r:id="rId11"/>
              </a:rPr>
              <a:t>PubMed</a:t>
            </a:r>
            <a:endParaRPr kumimoji="0" lang="tr-TR" altLang="tr-TR" sz="36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28. </a:t>
            </a:r>
            <a:r>
              <a:rPr kumimoji="0" lang="tr-TR" altLang="tr-TR" sz="3600" b="0" i="0" u="none" strike="noStrike" cap="none" normalizeH="0" baseline="0" dirty="0" err="1">
                <a:ln>
                  <a:noFill/>
                </a:ln>
                <a:solidFill>
                  <a:srgbClr val="3B3D3F"/>
                </a:solidFill>
                <a:effectLst/>
              </a:rPr>
              <a:t>Libby</a:t>
            </a:r>
            <a:r>
              <a:rPr kumimoji="0" lang="tr-TR" altLang="tr-TR" sz="3600" b="0" i="0" u="none" strike="noStrike" cap="none" normalizeH="0" baseline="0" dirty="0">
                <a:ln>
                  <a:noFill/>
                </a:ln>
                <a:solidFill>
                  <a:srgbClr val="3B3D3F"/>
                </a:solidFill>
                <a:effectLst/>
              </a:rPr>
              <a:t>, P. </a:t>
            </a:r>
            <a:r>
              <a:rPr kumimoji="0" lang="tr-TR" altLang="tr-TR" sz="3600" b="0" i="0" u="none" strike="noStrike" cap="none" normalizeH="0" baseline="0" dirty="0" err="1">
                <a:ln>
                  <a:noFill/>
                </a:ln>
                <a:solidFill>
                  <a:srgbClr val="3B3D3F"/>
                </a:solidFill>
                <a:effectLst/>
              </a:rPr>
              <a:t>Aterosklerozda</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inflamasyon</a:t>
            </a:r>
            <a:r>
              <a:rPr kumimoji="0" lang="tr-TR" altLang="tr-TR" sz="3600" b="0" i="0" u="none" strike="noStrike" cap="none" normalizeH="0" baseline="0" dirty="0">
                <a:ln>
                  <a:noFill/>
                </a:ln>
                <a:solidFill>
                  <a:srgbClr val="3B3D3F"/>
                </a:solidFill>
                <a:effectLst/>
              </a:rPr>
              <a:t>-Artık bir teori değil. </a:t>
            </a:r>
            <a:r>
              <a:rPr kumimoji="0" lang="tr-TR" altLang="tr-TR" sz="3600" b="0" i="1" u="none" strike="noStrike" cap="none" normalizeH="0" baseline="0" dirty="0" err="1">
                <a:ln>
                  <a:noFill/>
                </a:ln>
                <a:solidFill>
                  <a:srgbClr val="3B3D3F"/>
                </a:solidFill>
                <a:effectLst/>
              </a:rPr>
              <a:t>Clin</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Chem</a:t>
            </a:r>
            <a:r>
              <a:rPr kumimoji="0" lang="tr-TR" altLang="tr-TR" sz="3600" b="0" i="0" u="none" strike="noStrike" cap="none" normalizeH="0" baseline="0" dirty="0">
                <a:ln>
                  <a:noFill/>
                </a:ln>
                <a:solidFill>
                  <a:srgbClr val="3B3D3F"/>
                </a:solidFill>
                <a:effectLst/>
              </a:rPr>
              <a:t> 2021;67:131–42. </a:t>
            </a:r>
            <a:r>
              <a:rPr kumimoji="0" lang="tr-TR" altLang="tr-TR" sz="3600" b="0" i="0" u="none" strike="noStrike" cap="none" normalizeH="0" baseline="0" dirty="0" err="1">
                <a:ln>
                  <a:noFill/>
                </a:ln>
                <a:solidFill>
                  <a:srgbClr val="3B3D3F"/>
                </a:solidFill>
                <a:effectLst/>
                <a:hlinkClick r:id="rId12"/>
              </a:rPr>
              <a:t>https</a:t>
            </a:r>
            <a:r>
              <a:rPr kumimoji="0" lang="tr-TR" altLang="tr-TR" sz="3600" b="0" i="0" u="none" strike="noStrike" cap="none" normalizeH="0" baseline="0" dirty="0">
                <a:ln>
                  <a:noFill/>
                </a:ln>
                <a:solidFill>
                  <a:srgbClr val="3B3D3F"/>
                </a:solidFill>
                <a:effectLst/>
                <a:hlinkClick r:id="rId12"/>
              </a:rPr>
              <a:t>://</a:t>
            </a:r>
            <a:r>
              <a:rPr kumimoji="0" lang="tr-TR" altLang="tr-TR" sz="3600" b="0" i="0" u="none" strike="noStrike" cap="none" normalizeH="0" baseline="0" dirty="0" err="1">
                <a:ln>
                  <a:noFill/>
                </a:ln>
                <a:solidFill>
                  <a:srgbClr val="3B3D3F"/>
                </a:solidFill>
                <a:effectLst/>
                <a:hlinkClick r:id="rId12"/>
              </a:rPr>
              <a:t>doi.org</a:t>
            </a:r>
            <a:r>
              <a:rPr kumimoji="0" lang="tr-TR" altLang="tr-TR" sz="3600" b="0" i="0" u="none" strike="noStrike" cap="none" normalizeH="0" baseline="0" dirty="0">
                <a:ln>
                  <a:noFill/>
                </a:ln>
                <a:solidFill>
                  <a:srgbClr val="3B3D3F"/>
                </a:solidFill>
                <a:effectLst/>
                <a:hlinkClick r:id="rId12"/>
              </a:rPr>
              <a:t>/10.1093/</a:t>
            </a:r>
            <a:r>
              <a:rPr kumimoji="0" lang="tr-TR" altLang="tr-TR" sz="3600" b="0" i="0" u="none" strike="noStrike" cap="none" normalizeH="0" baseline="0" dirty="0" err="1">
                <a:ln>
                  <a:noFill/>
                </a:ln>
                <a:solidFill>
                  <a:srgbClr val="3B3D3F"/>
                </a:solidFill>
                <a:effectLst/>
                <a:hlinkClick r:id="rId12"/>
              </a:rPr>
              <a:t>clinchem</a:t>
            </a:r>
            <a:r>
              <a:rPr kumimoji="0" lang="tr-TR" altLang="tr-TR" sz="3600" b="0" i="0" u="none" strike="noStrike" cap="none" normalizeH="0" baseline="0" dirty="0">
                <a:ln>
                  <a:noFill/>
                </a:ln>
                <a:solidFill>
                  <a:srgbClr val="3B3D3F"/>
                </a:solidFill>
                <a:effectLst/>
                <a:hlinkClick r:id="rId12"/>
              </a:rPr>
              <a:t>/</a:t>
            </a:r>
            <a:r>
              <a:rPr kumimoji="0" lang="tr-TR" altLang="tr-TR" sz="3600" b="0" i="0" u="none" strike="noStrike" cap="none" normalizeH="0" baseline="0" dirty="0" err="1">
                <a:ln>
                  <a:noFill/>
                </a:ln>
                <a:solidFill>
                  <a:srgbClr val="3B3D3F"/>
                </a:solidFill>
                <a:effectLst/>
                <a:hlinkClick r:id="rId12"/>
              </a:rPr>
              <a:t>hvaa275</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a:ln>
                  <a:noFill/>
                </a:ln>
                <a:solidFill>
                  <a:srgbClr val="3B3D3F"/>
                </a:solidFill>
                <a:effectLst/>
                <a:hlinkClick r:id="rId13"/>
              </a:rPr>
              <a:t>Google </a:t>
            </a:r>
            <a:r>
              <a:rPr kumimoji="0" lang="tr-TR" altLang="tr-TR" sz="3600" b="0" i="0" u="none" strike="noStrike" cap="none" normalizeH="0" baseline="0" dirty="0" err="1">
                <a:ln>
                  <a:noFill/>
                </a:ln>
                <a:solidFill>
                  <a:srgbClr val="3B3D3F"/>
                </a:solidFill>
                <a:effectLst/>
                <a:hlinkClick r:id="rId13"/>
              </a:rPr>
              <a:t>Akademik'te</a:t>
            </a:r>
            <a:r>
              <a:rPr kumimoji="0" lang="tr-TR" altLang="tr-TR" sz="3600" b="0" i="0" u="none" strike="noStrike" cap="none" normalizeH="0" baseline="0" dirty="0">
                <a:ln>
                  <a:noFill/>
                </a:ln>
                <a:solidFill>
                  <a:srgbClr val="3B3D3F"/>
                </a:solidFill>
                <a:effectLst/>
                <a:hlinkClick r:id="rId13"/>
              </a:rPr>
              <a:t> </a:t>
            </a:r>
            <a:r>
              <a:rPr kumimoji="0" lang="tr-TR" altLang="tr-TR" sz="3600" b="0" i="0" u="none" strike="noStrike" cap="none" normalizeH="0" baseline="0" dirty="0" err="1">
                <a:ln>
                  <a:noFill/>
                </a:ln>
                <a:solidFill>
                  <a:srgbClr val="3B3D3F"/>
                </a:solidFill>
                <a:effectLst/>
                <a:hlinkClick r:id="rId13"/>
              </a:rPr>
              <a:t>ara</a:t>
            </a:r>
            <a:r>
              <a:rPr kumimoji="0" lang="tr-TR" altLang="tr-TR" sz="3600" b="0" i="0" u="none" strike="noStrike" cap="none" normalizeH="0" baseline="0" dirty="0" err="1">
                <a:ln>
                  <a:noFill/>
                </a:ln>
                <a:solidFill>
                  <a:srgbClr val="3B3D3F"/>
                </a:solidFill>
                <a:effectLst/>
                <a:hlinkClick r:id="rId14"/>
              </a:rPr>
              <a:t>PubMed</a:t>
            </a:r>
            <a:endParaRPr kumimoji="0" lang="tr-TR" altLang="tr-TR" sz="36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29. </a:t>
            </a:r>
            <a:r>
              <a:rPr kumimoji="0" lang="tr-TR" altLang="tr-TR" sz="3600" b="0" i="0" u="none" strike="noStrike" cap="none" normalizeH="0" baseline="0" dirty="0" err="1">
                <a:ln>
                  <a:noFill/>
                </a:ln>
                <a:solidFill>
                  <a:srgbClr val="3B3D3F"/>
                </a:solidFill>
                <a:effectLst/>
              </a:rPr>
              <a:t>Tarkkinen</a:t>
            </a:r>
            <a:r>
              <a:rPr kumimoji="0" lang="tr-TR" altLang="tr-TR" sz="3600" b="0" i="0" u="none" strike="noStrike" cap="none" normalizeH="0" baseline="0" dirty="0">
                <a:ln>
                  <a:noFill/>
                </a:ln>
                <a:solidFill>
                  <a:srgbClr val="3B3D3F"/>
                </a:solidFill>
                <a:effectLst/>
              </a:rPr>
              <a:t>, P, </a:t>
            </a:r>
            <a:r>
              <a:rPr kumimoji="0" lang="tr-TR" altLang="tr-TR" sz="3600" b="0" i="0" u="none" strike="noStrike" cap="none" normalizeH="0" baseline="0" dirty="0" err="1">
                <a:ln>
                  <a:noFill/>
                </a:ln>
                <a:solidFill>
                  <a:srgbClr val="3B3D3F"/>
                </a:solidFill>
                <a:effectLst/>
              </a:rPr>
              <a:t>Palenius</a:t>
            </a:r>
            <a:r>
              <a:rPr kumimoji="0" lang="tr-TR" altLang="tr-TR" sz="3600" b="0" i="0" u="none" strike="noStrike" cap="none" normalizeH="0" baseline="0" dirty="0">
                <a:ln>
                  <a:noFill/>
                </a:ln>
                <a:solidFill>
                  <a:srgbClr val="3B3D3F"/>
                </a:solidFill>
                <a:effectLst/>
              </a:rPr>
              <a:t>, T, </a:t>
            </a:r>
            <a:r>
              <a:rPr kumimoji="0" lang="tr-TR" altLang="tr-TR" sz="3600" b="0" i="0" u="none" strike="noStrike" cap="none" normalizeH="0" baseline="0" dirty="0" err="1">
                <a:ln>
                  <a:noFill/>
                </a:ln>
                <a:solidFill>
                  <a:srgbClr val="3B3D3F"/>
                </a:solidFill>
                <a:effectLst/>
              </a:rPr>
              <a:t>Lövgren</a:t>
            </a:r>
            <a:r>
              <a:rPr kumimoji="0" lang="tr-TR" altLang="tr-TR" sz="3600" b="0" i="0" u="none" strike="noStrike" cap="none" normalizeH="0" baseline="0" dirty="0">
                <a:ln>
                  <a:noFill/>
                </a:ln>
                <a:solidFill>
                  <a:srgbClr val="3B3D3F"/>
                </a:solidFill>
                <a:effectLst/>
              </a:rPr>
              <a:t>, T. Tam kan numunelerinde C-reaktif protein (</a:t>
            </a:r>
            <a:r>
              <a:rPr kumimoji="0" lang="tr-TR" altLang="tr-TR" sz="3600" b="0" i="0" u="none" strike="noStrike" cap="none" normalizeH="0" baseline="0" dirty="0" err="1">
                <a:ln>
                  <a:noFill/>
                </a:ln>
                <a:solidFill>
                  <a:srgbClr val="3B3D3F"/>
                </a:solidFill>
                <a:effectLst/>
              </a:rPr>
              <a:t>CRP</a:t>
            </a:r>
            <a:r>
              <a:rPr kumimoji="0" lang="tr-TR" altLang="tr-TR" sz="3600" b="0" i="0" u="none" strike="noStrike" cap="none" normalizeH="0" baseline="0" dirty="0">
                <a:ln>
                  <a:noFill/>
                </a:ln>
                <a:solidFill>
                  <a:srgbClr val="3B3D3F"/>
                </a:solidFill>
                <a:effectLst/>
              </a:rPr>
              <a:t>) için ultra hızlı, ultra duyarlı tek adımlı kinetik immünolojik test: tek bir numune seyreltmesiyle tüm </a:t>
            </a:r>
            <a:r>
              <a:rPr kumimoji="0" lang="tr-TR" altLang="tr-TR" sz="3600" b="0" i="0" u="none" strike="noStrike" cap="none" normalizeH="0" baseline="0" dirty="0" err="1">
                <a:ln>
                  <a:noFill/>
                </a:ln>
                <a:solidFill>
                  <a:srgbClr val="3B3D3F"/>
                </a:solidFill>
                <a:effectLst/>
              </a:rPr>
              <a:t>CRP</a:t>
            </a:r>
            <a:r>
              <a:rPr kumimoji="0" lang="tr-TR" altLang="tr-TR" sz="3600" b="0" i="0" u="none" strike="noStrike" cap="none" normalizeH="0" baseline="0" dirty="0">
                <a:ln>
                  <a:noFill/>
                </a:ln>
                <a:solidFill>
                  <a:srgbClr val="3B3D3F"/>
                </a:solidFill>
                <a:effectLst/>
              </a:rPr>
              <a:t> konsantrasyon aralığının ölçümü. </a:t>
            </a:r>
            <a:r>
              <a:rPr kumimoji="0" lang="tr-TR" altLang="tr-TR" sz="3600" b="0" i="1" u="none" strike="noStrike" cap="none" normalizeH="0" baseline="0" dirty="0" err="1">
                <a:ln>
                  <a:noFill/>
                </a:ln>
                <a:solidFill>
                  <a:srgbClr val="3B3D3F"/>
                </a:solidFill>
                <a:effectLst/>
              </a:rPr>
              <a:t>Clin</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Chem</a:t>
            </a:r>
            <a:r>
              <a:rPr kumimoji="0" lang="tr-TR" altLang="tr-TR" sz="3600" b="0" i="0" u="none" strike="noStrike" cap="none" normalizeH="0" baseline="0" dirty="0">
                <a:ln>
                  <a:noFill/>
                </a:ln>
                <a:solidFill>
                  <a:srgbClr val="3B3D3F"/>
                </a:solidFill>
                <a:effectLst/>
              </a:rPr>
              <a:t> 2002;48:269–77. </a:t>
            </a:r>
            <a:r>
              <a:rPr kumimoji="0" lang="tr-TR" altLang="tr-TR" sz="3600" b="0" i="0" u="none" strike="noStrike" cap="none" normalizeH="0" baseline="0" dirty="0" err="1">
                <a:ln>
                  <a:noFill/>
                </a:ln>
                <a:solidFill>
                  <a:srgbClr val="3B3D3F"/>
                </a:solidFill>
                <a:effectLst/>
                <a:hlinkClick r:id="rId15"/>
              </a:rPr>
              <a:t>https</a:t>
            </a:r>
            <a:r>
              <a:rPr kumimoji="0" lang="tr-TR" altLang="tr-TR" sz="3600" b="0" i="0" u="none" strike="noStrike" cap="none" normalizeH="0" baseline="0" dirty="0">
                <a:ln>
                  <a:noFill/>
                </a:ln>
                <a:solidFill>
                  <a:srgbClr val="3B3D3F"/>
                </a:solidFill>
                <a:effectLst/>
                <a:hlinkClick r:id="rId15"/>
              </a:rPr>
              <a:t>://</a:t>
            </a:r>
            <a:r>
              <a:rPr kumimoji="0" lang="tr-TR" altLang="tr-TR" sz="3600" b="0" i="0" u="none" strike="noStrike" cap="none" normalizeH="0" baseline="0" dirty="0" err="1">
                <a:ln>
                  <a:noFill/>
                </a:ln>
                <a:solidFill>
                  <a:srgbClr val="3B3D3F"/>
                </a:solidFill>
                <a:effectLst/>
                <a:hlinkClick r:id="rId15"/>
              </a:rPr>
              <a:t>doi.org</a:t>
            </a:r>
            <a:r>
              <a:rPr kumimoji="0" lang="tr-TR" altLang="tr-TR" sz="3600" b="0" i="0" u="none" strike="noStrike" cap="none" normalizeH="0" baseline="0" dirty="0">
                <a:ln>
                  <a:noFill/>
                </a:ln>
                <a:solidFill>
                  <a:srgbClr val="3B3D3F"/>
                </a:solidFill>
                <a:effectLst/>
                <a:hlinkClick r:id="rId15"/>
              </a:rPr>
              <a:t>/10.1093/</a:t>
            </a:r>
            <a:r>
              <a:rPr kumimoji="0" lang="tr-TR" altLang="tr-TR" sz="3600" b="0" i="0" u="none" strike="noStrike" cap="none" normalizeH="0" baseline="0" dirty="0" err="1">
                <a:ln>
                  <a:noFill/>
                </a:ln>
                <a:solidFill>
                  <a:srgbClr val="3B3D3F"/>
                </a:solidFill>
                <a:effectLst/>
                <a:hlinkClick r:id="rId15"/>
              </a:rPr>
              <a:t>clinchem</a:t>
            </a:r>
            <a:r>
              <a:rPr kumimoji="0" lang="tr-TR" altLang="tr-TR" sz="3600" b="0" i="0" u="none" strike="noStrike" cap="none" normalizeH="0" baseline="0" dirty="0">
                <a:ln>
                  <a:noFill/>
                </a:ln>
                <a:solidFill>
                  <a:srgbClr val="3B3D3F"/>
                </a:solidFill>
                <a:effectLst/>
                <a:hlinkClick r:id="rId15"/>
              </a:rPr>
              <a:t>/48.2.269</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a:ln>
                  <a:noFill/>
                </a:ln>
                <a:solidFill>
                  <a:srgbClr val="3B3D3F"/>
                </a:solidFill>
                <a:effectLst/>
                <a:hlinkClick r:id="rId16"/>
              </a:rPr>
              <a:t>Google </a:t>
            </a:r>
            <a:r>
              <a:rPr kumimoji="0" lang="tr-TR" altLang="tr-TR" sz="3600" b="0" i="0" u="none" strike="noStrike" cap="none" normalizeH="0" baseline="0" dirty="0" err="1">
                <a:ln>
                  <a:noFill/>
                </a:ln>
                <a:solidFill>
                  <a:srgbClr val="3B3D3F"/>
                </a:solidFill>
                <a:effectLst/>
                <a:hlinkClick r:id="rId16"/>
              </a:rPr>
              <a:t>Akademik'te</a:t>
            </a:r>
            <a:r>
              <a:rPr kumimoji="0" lang="tr-TR" altLang="tr-TR" sz="3600" b="0" i="0" u="none" strike="noStrike" cap="none" normalizeH="0" baseline="0" dirty="0">
                <a:ln>
                  <a:noFill/>
                </a:ln>
                <a:solidFill>
                  <a:srgbClr val="3B3D3F"/>
                </a:solidFill>
                <a:effectLst/>
                <a:hlinkClick r:id="rId16"/>
              </a:rPr>
              <a:t> ara</a:t>
            </a:r>
            <a:endParaRPr kumimoji="0" lang="tr-TR" altLang="tr-TR" sz="36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30. </a:t>
            </a:r>
            <a:r>
              <a:rPr kumimoji="0" lang="tr-TR" altLang="tr-TR" sz="3600" b="0" i="0" u="none" strike="noStrike" cap="none" normalizeH="0" baseline="0" dirty="0" err="1">
                <a:ln>
                  <a:noFill/>
                </a:ln>
                <a:solidFill>
                  <a:srgbClr val="3B3D3F"/>
                </a:solidFill>
                <a:effectLst/>
              </a:rPr>
              <a:t>Koenig</a:t>
            </a:r>
            <a:r>
              <a:rPr kumimoji="0" lang="tr-TR" altLang="tr-TR" sz="3600" b="0" i="0" u="none" strike="noStrike" cap="none" normalizeH="0" baseline="0" dirty="0">
                <a:ln>
                  <a:noFill/>
                </a:ln>
                <a:solidFill>
                  <a:srgbClr val="3B3D3F"/>
                </a:solidFill>
                <a:effectLst/>
              </a:rPr>
              <a:t>, W, </a:t>
            </a:r>
            <a:r>
              <a:rPr kumimoji="0" lang="tr-TR" altLang="tr-TR" sz="3600" b="0" i="0" u="none" strike="noStrike" cap="none" normalizeH="0" baseline="0" dirty="0" err="1">
                <a:ln>
                  <a:noFill/>
                </a:ln>
                <a:solidFill>
                  <a:srgbClr val="3B3D3F"/>
                </a:solidFill>
                <a:effectLst/>
              </a:rPr>
              <a:t>Sund</a:t>
            </a:r>
            <a:r>
              <a:rPr kumimoji="0" lang="tr-TR" altLang="tr-TR" sz="3600" b="0" i="0" u="none" strike="noStrike" cap="none" normalizeH="0" baseline="0" dirty="0">
                <a:ln>
                  <a:noFill/>
                </a:ln>
                <a:solidFill>
                  <a:srgbClr val="3B3D3F"/>
                </a:solidFill>
                <a:effectLst/>
              </a:rPr>
              <a:t>, M, </a:t>
            </a:r>
            <a:r>
              <a:rPr kumimoji="0" lang="tr-TR" altLang="tr-TR" sz="3600" b="0" i="0" u="none" strike="noStrike" cap="none" normalizeH="0" baseline="0" dirty="0" err="1">
                <a:ln>
                  <a:noFill/>
                </a:ln>
                <a:solidFill>
                  <a:srgbClr val="3B3D3F"/>
                </a:solidFill>
                <a:effectLst/>
              </a:rPr>
              <a:t>Fröhlich</a:t>
            </a:r>
            <a:r>
              <a:rPr kumimoji="0" lang="tr-TR" altLang="tr-TR" sz="3600" b="0" i="0" u="none" strike="noStrike" cap="none" normalizeH="0" baseline="0" dirty="0">
                <a:ln>
                  <a:noFill/>
                </a:ln>
                <a:solidFill>
                  <a:srgbClr val="3B3D3F"/>
                </a:solidFill>
                <a:effectLst/>
              </a:rPr>
              <a:t>, M, </a:t>
            </a:r>
            <a:r>
              <a:rPr kumimoji="0" lang="tr-TR" altLang="tr-TR" sz="3600" b="0" i="0" u="none" strike="noStrike" cap="none" normalizeH="0" baseline="0" dirty="0" err="1">
                <a:ln>
                  <a:noFill/>
                </a:ln>
                <a:solidFill>
                  <a:srgbClr val="3B3D3F"/>
                </a:solidFill>
                <a:effectLst/>
              </a:rPr>
              <a:t>Fischer</a:t>
            </a:r>
            <a:r>
              <a:rPr kumimoji="0" lang="tr-TR" altLang="tr-TR" sz="3600" b="0" i="0" u="none" strike="noStrike" cap="none" normalizeH="0" baseline="0" dirty="0">
                <a:ln>
                  <a:noFill/>
                </a:ln>
                <a:solidFill>
                  <a:srgbClr val="3B3D3F"/>
                </a:solidFill>
                <a:effectLst/>
              </a:rPr>
              <a:t>, HG, </a:t>
            </a:r>
            <a:r>
              <a:rPr kumimoji="0" lang="tr-TR" altLang="tr-TR" sz="3600" b="0" i="0" u="none" strike="noStrike" cap="none" normalizeH="0" baseline="0" dirty="0" err="1">
                <a:ln>
                  <a:noFill/>
                </a:ln>
                <a:solidFill>
                  <a:srgbClr val="3B3D3F"/>
                </a:solidFill>
                <a:effectLst/>
              </a:rPr>
              <a:t>Löwel</a:t>
            </a:r>
            <a:r>
              <a:rPr kumimoji="0" lang="tr-TR" altLang="tr-TR" sz="3600" b="0" i="0" u="none" strike="noStrike" cap="none" normalizeH="0" baseline="0" dirty="0">
                <a:ln>
                  <a:noFill/>
                </a:ln>
                <a:solidFill>
                  <a:srgbClr val="3B3D3F"/>
                </a:solidFill>
                <a:effectLst/>
              </a:rPr>
              <a:t>, H, </a:t>
            </a:r>
            <a:r>
              <a:rPr kumimoji="0" lang="tr-TR" altLang="tr-TR" sz="3600" b="0" i="0" u="none" strike="noStrike" cap="none" normalizeH="0" baseline="0" dirty="0" err="1">
                <a:ln>
                  <a:noFill/>
                </a:ln>
                <a:solidFill>
                  <a:srgbClr val="3B3D3F"/>
                </a:solidFill>
                <a:effectLst/>
              </a:rPr>
              <a:t>Döring</a:t>
            </a:r>
            <a:r>
              <a:rPr kumimoji="0" lang="tr-TR" altLang="tr-TR" sz="3600" b="0" i="0" u="none" strike="noStrike" cap="none" normalizeH="0" baseline="0" dirty="0">
                <a:ln>
                  <a:noFill/>
                </a:ln>
                <a:solidFill>
                  <a:srgbClr val="3B3D3F"/>
                </a:solidFill>
                <a:effectLst/>
              </a:rPr>
              <a:t>, A, ve ark.. Hassas bir </a:t>
            </a:r>
            <a:r>
              <a:rPr kumimoji="0" lang="tr-TR" altLang="tr-TR" sz="3600" b="0" i="0" u="none" strike="noStrike" cap="none" normalizeH="0" baseline="0" dirty="0" err="1">
                <a:ln>
                  <a:noFill/>
                </a:ln>
                <a:solidFill>
                  <a:srgbClr val="3B3D3F"/>
                </a:solidFill>
                <a:effectLst/>
              </a:rPr>
              <a:t>inflamasyon</a:t>
            </a:r>
            <a:r>
              <a:rPr kumimoji="0" lang="tr-TR" altLang="tr-TR" sz="3600" b="0" i="0" u="none" strike="noStrike" cap="none" normalizeH="0" baseline="0" dirty="0">
                <a:ln>
                  <a:noFill/>
                </a:ln>
                <a:solidFill>
                  <a:srgbClr val="3B3D3F"/>
                </a:solidFill>
                <a:effectLst/>
              </a:rPr>
              <a:t> belirteci olan C-Reaktif protein, başlangıçta gelecekteki koroner kalp hastalığı riskini öngörür. sağlıklı orta yaşlı erkekler: </a:t>
            </a:r>
            <a:r>
              <a:rPr kumimoji="0" lang="tr-TR" altLang="tr-TR" sz="3600" b="0" i="0" u="none" strike="noStrike" cap="none" normalizeH="0" baseline="0" dirty="0" err="1">
                <a:ln>
                  <a:noFill/>
                </a:ln>
                <a:solidFill>
                  <a:srgbClr val="3B3D3F"/>
                </a:solidFill>
                <a:effectLst/>
              </a:rPr>
              <a:t>MONICA</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Kardiyovasküler</a:t>
            </a:r>
            <a:r>
              <a:rPr kumimoji="0" lang="tr-TR" altLang="tr-TR" sz="3600" b="0" i="0" u="none" strike="noStrike" cap="none" normalizeH="0" baseline="0" dirty="0">
                <a:ln>
                  <a:noFill/>
                </a:ln>
                <a:solidFill>
                  <a:srgbClr val="3B3D3F"/>
                </a:solidFill>
                <a:effectLst/>
              </a:rPr>
              <a:t> Hastalıklarda Eğilimlerin ve Belirleyicilerin İzlenmesi) </a:t>
            </a:r>
            <a:r>
              <a:rPr kumimoji="0" lang="tr-TR" altLang="tr-TR" sz="3600" b="0" i="0" u="none" strike="noStrike" cap="none" normalizeH="0" baseline="0" dirty="0" err="1">
                <a:ln>
                  <a:noFill/>
                </a:ln>
                <a:solidFill>
                  <a:srgbClr val="3B3D3F"/>
                </a:solidFill>
                <a:effectLst/>
              </a:rPr>
              <a:t>Augsburg</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Kohort</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Çalışması'nın</a:t>
            </a:r>
            <a:r>
              <a:rPr kumimoji="0" lang="tr-TR" altLang="tr-TR" sz="3600" b="0" i="0" u="none" strike="noStrike" cap="none" normalizeH="0" baseline="0" dirty="0">
                <a:ln>
                  <a:noFill/>
                </a:ln>
                <a:solidFill>
                  <a:srgbClr val="3B3D3F"/>
                </a:solidFill>
                <a:effectLst/>
              </a:rPr>
              <a:t> sonuçları, 1984 - 1992. </a:t>
            </a:r>
            <a:r>
              <a:rPr kumimoji="0" lang="tr-TR" altLang="tr-TR" sz="3600" b="0" i="1" u="none" strike="noStrike" cap="none" normalizeH="0" baseline="0" dirty="0" err="1">
                <a:ln>
                  <a:noFill/>
                </a:ln>
                <a:solidFill>
                  <a:srgbClr val="3B3D3F"/>
                </a:solidFill>
                <a:effectLst/>
              </a:rPr>
              <a:t>Circulation</a:t>
            </a:r>
            <a:r>
              <a:rPr kumimoji="0" lang="tr-TR" altLang="tr-TR" sz="3600" b="0" i="0" u="none" strike="noStrike" cap="none" normalizeH="0" baseline="0" dirty="0">
                <a:ln>
                  <a:noFill/>
                </a:ln>
                <a:solidFill>
                  <a:srgbClr val="3B3D3F"/>
                </a:solidFill>
                <a:effectLst/>
              </a:rPr>
              <a:t> 1999;99:237–42. </a:t>
            </a:r>
            <a:r>
              <a:rPr kumimoji="0" lang="tr-TR" altLang="tr-TR" sz="3600" b="0" i="0" u="none" strike="noStrike" cap="none" normalizeH="0" baseline="0" dirty="0" err="1">
                <a:ln>
                  <a:noFill/>
                </a:ln>
                <a:solidFill>
                  <a:srgbClr val="3B3D3F"/>
                </a:solidFill>
                <a:effectLst/>
                <a:hlinkClick r:id="rId17"/>
              </a:rPr>
              <a:t>https</a:t>
            </a:r>
            <a:r>
              <a:rPr kumimoji="0" lang="tr-TR" altLang="tr-TR" sz="3600" b="0" i="0" u="none" strike="noStrike" cap="none" normalizeH="0" baseline="0" dirty="0">
                <a:ln>
                  <a:noFill/>
                </a:ln>
                <a:solidFill>
                  <a:srgbClr val="3B3D3F"/>
                </a:solidFill>
                <a:effectLst/>
                <a:hlinkClick r:id="rId17"/>
              </a:rPr>
              <a:t>://</a:t>
            </a:r>
            <a:r>
              <a:rPr kumimoji="0" lang="tr-TR" altLang="tr-TR" sz="3600" b="0" i="0" u="none" strike="noStrike" cap="none" normalizeH="0" baseline="0" dirty="0" err="1">
                <a:ln>
                  <a:noFill/>
                </a:ln>
                <a:solidFill>
                  <a:srgbClr val="3B3D3F"/>
                </a:solidFill>
                <a:effectLst/>
                <a:hlinkClick r:id="rId17"/>
              </a:rPr>
              <a:t>doi.org</a:t>
            </a:r>
            <a:r>
              <a:rPr kumimoji="0" lang="tr-TR" altLang="tr-TR" sz="3600" b="0" i="0" u="none" strike="noStrike" cap="none" normalizeH="0" baseline="0" dirty="0">
                <a:ln>
                  <a:noFill/>
                </a:ln>
                <a:solidFill>
                  <a:srgbClr val="3B3D3F"/>
                </a:solidFill>
                <a:effectLst/>
                <a:hlinkClick r:id="rId17"/>
              </a:rPr>
              <a:t>/10.1161/</a:t>
            </a:r>
            <a:r>
              <a:rPr kumimoji="0" lang="tr-TR" altLang="tr-TR" sz="3600" b="0" i="0" u="none" strike="noStrike" cap="none" normalizeH="0" baseline="0" dirty="0" err="1">
                <a:ln>
                  <a:noFill/>
                </a:ln>
                <a:solidFill>
                  <a:srgbClr val="3B3D3F"/>
                </a:solidFill>
                <a:effectLst/>
                <a:hlinkClick r:id="rId17"/>
              </a:rPr>
              <a:t>01.cir.99.2.237</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a:ln>
                  <a:noFill/>
                </a:ln>
                <a:solidFill>
                  <a:srgbClr val="3B3D3F"/>
                </a:solidFill>
                <a:effectLst/>
                <a:hlinkClick r:id="rId18"/>
              </a:rPr>
              <a:t>Google </a:t>
            </a:r>
            <a:r>
              <a:rPr kumimoji="0" lang="tr-TR" altLang="tr-TR" sz="3600" b="0" i="0" u="none" strike="noStrike" cap="none" normalizeH="0" baseline="0" dirty="0" err="1">
                <a:ln>
                  <a:noFill/>
                </a:ln>
                <a:solidFill>
                  <a:srgbClr val="3B3D3F"/>
                </a:solidFill>
                <a:effectLst/>
                <a:hlinkClick r:id="rId18"/>
              </a:rPr>
              <a:t>Akademik'te</a:t>
            </a:r>
            <a:r>
              <a:rPr kumimoji="0" lang="tr-TR" altLang="tr-TR" sz="3600" b="0" i="0" u="none" strike="noStrike" cap="none" normalizeH="0" baseline="0" dirty="0">
                <a:ln>
                  <a:noFill/>
                </a:ln>
                <a:solidFill>
                  <a:srgbClr val="3B3D3F"/>
                </a:solidFill>
                <a:effectLst/>
                <a:hlinkClick r:id="rId18"/>
              </a:rPr>
              <a:t> </a:t>
            </a:r>
            <a:r>
              <a:rPr kumimoji="0" lang="tr-TR" altLang="tr-TR" sz="3600" b="0" i="0" u="none" strike="noStrike" cap="none" normalizeH="0" baseline="0" dirty="0" err="1">
                <a:ln>
                  <a:noFill/>
                </a:ln>
                <a:solidFill>
                  <a:srgbClr val="3B3D3F"/>
                </a:solidFill>
                <a:effectLst/>
                <a:hlinkClick r:id="rId18"/>
              </a:rPr>
              <a:t>ara</a:t>
            </a:r>
            <a:r>
              <a:rPr kumimoji="0" lang="tr-TR" altLang="tr-TR" sz="3600" b="0" i="0" u="none" strike="noStrike" cap="none" normalizeH="0" baseline="0" dirty="0" err="1">
                <a:ln>
                  <a:noFill/>
                </a:ln>
                <a:solidFill>
                  <a:srgbClr val="3B3D3F"/>
                </a:solidFill>
                <a:effectLst/>
                <a:hlinkClick r:id="rId19"/>
              </a:rPr>
              <a:t>PubMed</a:t>
            </a:r>
            <a:endParaRPr kumimoji="0" lang="tr-TR" altLang="tr-TR" sz="36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31. </a:t>
            </a:r>
            <a:r>
              <a:rPr kumimoji="0" lang="tr-TR" altLang="tr-TR" sz="3600" b="0" i="0" u="none" strike="noStrike" cap="none" normalizeH="0" baseline="0" dirty="0" err="1">
                <a:ln>
                  <a:noFill/>
                </a:ln>
                <a:solidFill>
                  <a:srgbClr val="3B3D3F"/>
                </a:solidFill>
                <a:effectLst/>
              </a:rPr>
              <a:t>Ahn</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JS</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Choi</a:t>
            </a:r>
            <a:r>
              <a:rPr kumimoji="0" lang="tr-TR" altLang="tr-TR" sz="3600" b="0" i="0" u="none" strike="noStrike" cap="none" normalizeH="0" baseline="0" dirty="0">
                <a:ln>
                  <a:noFill/>
                </a:ln>
                <a:solidFill>
                  <a:srgbClr val="3B3D3F"/>
                </a:solidFill>
                <a:effectLst/>
              </a:rPr>
              <a:t>, S, </a:t>
            </a:r>
            <a:r>
              <a:rPr kumimoji="0" lang="tr-TR" altLang="tr-TR" sz="3600" b="0" i="0" u="none" strike="noStrike" cap="none" normalizeH="0" baseline="0" dirty="0" err="1">
                <a:ln>
                  <a:noFill/>
                </a:ln>
                <a:solidFill>
                  <a:srgbClr val="3B3D3F"/>
                </a:solidFill>
                <a:effectLst/>
              </a:rPr>
              <a:t>Jang</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SH</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Chang</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HJ</a:t>
            </a:r>
            <a:r>
              <a:rPr kumimoji="0" lang="tr-TR" altLang="tr-TR" sz="3600" b="0" i="0" u="none" strike="noStrike" cap="none" normalizeH="0" baseline="0" dirty="0">
                <a:ln>
                  <a:noFill/>
                </a:ln>
                <a:solidFill>
                  <a:srgbClr val="3B3D3F"/>
                </a:solidFill>
                <a:effectLst/>
              </a:rPr>
              <a:t>, Kim, </a:t>
            </a:r>
            <a:r>
              <a:rPr kumimoji="0" lang="tr-TR" altLang="tr-TR" sz="3600" b="0" i="0" u="none" strike="noStrike" cap="none" normalizeH="0" baseline="0" dirty="0" err="1">
                <a:ln>
                  <a:noFill/>
                </a:ln>
                <a:solidFill>
                  <a:srgbClr val="3B3D3F"/>
                </a:solidFill>
                <a:effectLst/>
              </a:rPr>
              <a:t>JH</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Nahm</a:t>
            </a:r>
            <a:r>
              <a:rPr kumimoji="0" lang="tr-TR" altLang="tr-TR" sz="3600" b="0" i="0" u="none" strike="noStrike" cap="none" normalizeH="0" baseline="0" dirty="0">
                <a:ln>
                  <a:noFill/>
                </a:ln>
                <a:solidFill>
                  <a:srgbClr val="3B3D3F"/>
                </a:solidFill>
                <a:effectLst/>
              </a:rPr>
              <a:t>, KB, ve diğerleri. Bir bütün olarak yüksek hassasiyetli C-reaktif protein için bir bakım noktası tahlil sisteminin geliştirilmesi kan. </a:t>
            </a:r>
            <a:r>
              <a:rPr kumimoji="0" lang="tr-TR" altLang="tr-TR" sz="3600" b="0" i="1" u="none" strike="noStrike" cap="none" normalizeH="0" baseline="0" dirty="0" err="1">
                <a:ln>
                  <a:noFill/>
                </a:ln>
                <a:solidFill>
                  <a:srgbClr val="3B3D3F"/>
                </a:solidFill>
                <a:effectLst/>
              </a:rPr>
              <a:t>Clin</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Chim</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Acta</a:t>
            </a:r>
            <a:r>
              <a:rPr kumimoji="0" lang="tr-TR" altLang="tr-TR" sz="3600" b="0" i="0" u="none" strike="noStrike" cap="none" normalizeH="0" baseline="0" dirty="0">
                <a:ln>
                  <a:noFill/>
                </a:ln>
                <a:solidFill>
                  <a:srgbClr val="3B3D3F"/>
                </a:solidFill>
                <a:effectLst/>
              </a:rPr>
              <a:t> 2003;332:51–9. </a:t>
            </a:r>
            <a:r>
              <a:rPr kumimoji="0" lang="tr-TR" altLang="tr-TR" sz="3600" b="0" i="0" u="none" strike="noStrike" cap="none" normalizeH="0" baseline="0" dirty="0" err="1">
                <a:ln>
                  <a:noFill/>
                </a:ln>
                <a:solidFill>
                  <a:srgbClr val="3B3D3F"/>
                </a:solidFill>
                <a:effectLst/>
                <a:hlinkClick r:id="rId20"/>
              </a:rPr>
              <a:t>https</a:t>
            </a:r>
            <a:r>
              <a:rPr kumimoji="0" lang="tr-TR" altLang="tr-TR" sz="3600" b="0" i="0" u="none" strike="noStrike" cap="none" normalizeH="0" baseline="0" dirty="0">
                <a:ln>
                  <a:noFill/>
                </a:ln>
                <a:solidFill>
                  <a:srgbClr val="3B3D3F"/>
                </a:solidFill>
                <a:effectLst/>
                <a:hlinkClick r:id="rId20"/>
              </a:rPr>
              <a:t>://</a:t>
            </a:r>
            <a:r>
              <a:rPr kumimoji="0" lang="tr-TR" altLang="tr-TR" sz="3600" b="0" i="0" u="none" strike="noStrike" cap="none" normalizeH="0" baseline="0" dirty="0" err="1">
                <a:ln>
                  <a:noFill/>
                </a:ln>
                <a:solidFill>
                  <a:srgbClr val="3B3D3F"/>
                </a:solidFill>
                <a:effectLst/>
                <a:hlinkClick r:id="rId20"/>
              </a:rPr>
              <a:t>doi.org</a:t>
            </a:r>
            <a:r>
              <a:rPr kumimoji="0" lang="tr-TR" altLang="tr-TR" sz="3600" b="0" i="0" u="none" strike="noStrike" cap="none" normalizeH="0" baseline="0" dirty="0">
                <a:ln>
                  <a:noFill/>
                </a:ln>
                <a:solidFill>
                  <a:srgbClr val="3B3D3F"/>
                </a:solidFill>
                <a:effectLst/>
                <a:hlinkClick r:id="rId20"/>
              </a:rPr>
              <a:t>/10.1016/</a:t>
            </a:r>
            <a:r>
              <a:rPr kumimoji="0" lang="tr-TR" altLang="tr-TR" sz="3600" b="0" i="0" u="none" strike="noStrike" cap="none" normalizeH="0" baseline="0" dirty="0" err="1">
                <a:ln>
                  <a:noFill/>
                </a:ln>
                <a:solidFill>
                  <a:srgbClr val="3B3D3F"/>
                </a:solidFill>
                <a:effectLst/>
                <a:hlinkClick r:id="rId20"/>
              </a:rPr>
              <a:t>s0009</a:t>
            </a:r>
            <a:r>
              <a:rPr kumimoji="0" lang="tr-TR" altLang="tr-TR" sz="3600" b="0" i="0" u="none" strike="noStrike" cap="none" normalizeH="0" baseline="0" dirty="0">
                <a:ln>
                  <a:noFill/>
                </a:ln>
                <a:solidFill>
                  <a:srgbClr val="3B3D3F"/>
                </a:solidFill>
                <a:effectLst/>
                <a:hlinkClick r:id="rId20"/>
              </a:rPr>
              <a:t>-8981(03)00113-x</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a:ln>
                  <a:noFill/>
                </a:ln>
                <a:solidFill>
                  <a:srgbClr val="3B3D3F"/>
                </a:solidFill>
                <a:effectLst/>
                <a:hlinkClick r:id="rId21"/>
              </a:rPr>
              <a:t>Google </a:t>
            </a:r>
            <a:r>
              <a:rPr kumimoji="0" lang="tr-TR" altLang="tr-TR" sz="3600" b="0" i="0" u="none" strike="noStrike" cap="none" normalizeH="0" baseline="0" dirty="0" err="1">
                <a:ln>
                  <a:noFill/>
                </a:ln>
                <a:solidFill>
                  <a:srgbClr val="3B3D3F"/>
                </a:solidFill>
                <a:effectLst/>
                <a:hlinkClick r:id="rId21"/>
              </a:rPr>
              <a:t>Akademik'te</a:t>
            </a:r>
            <a:r>
              <a:rPr kumimoji="0" lang="tr-TR" altLang="tr-TR" sz="3600" b="0" i="0" u="none" strike="noStrike" cap="none" normalizeH="0" baseline="0" dirty="0">
                <a:ln>
                  <a:noFill/>
                </a:ln>
                <a:solidFill>
                  <a:srgbClr val="3B3D3F"/>
                </a:solidFill>
                <a:effectLst/>
                <a:hlinkClick r:id="rId21"/>
              </a:rPr>
              <a:t> </a:t>
            </a:r>
            <a:r>
              <a:rPr kumimoji="0" lang="tr-TR" altLang="tr-TR" sz="3600" b="0" i="0" u="none" strike="noStrike" cap="none" normalizeH="0" baseline="0" dirty="0" err="1">
                <a:ln>
                  <a:noFill/>
                </a:ln>
                <a:solidFill>
                  <a:srgbClr val="3B3D3F"/>
                </a:solidFill>
                <a:effectLst/>
                <a:hlinkClick r:id="rId21"/>
              </a:rPr>
              <a:t>ara</a:t>
            </a:r>
            <a:r>
              <a:rPr kumimoji="0" lang="tr-TR" altLang="tr-TR" sz="3600" b="0" i="0" u="none" strike="noStrike" cap="none" normalizeH="0" baseline="0" dirty="0" err="1">
                <a:ln>
                  <a:noFill/>
                </a:ln>
                <a:solidFill>
                  <a:srgbClr val="3B3D3F"/>
                </a:solidFill>
                <a:effectLst/>
                <a:hlinkClick r:id="rId22"/>
              </a:rPr>
              <a:t>PubMed</a:t>
            </a:r>
            <a:endParaRPr kumimoji="0" lang="tr-TR" altLang="tr-TR" sz="36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32. </a:t>
            </a:r>
            <a:r>
              <a:rPr kumimoji="0" lang="tr-TR" altLang="tr-TR" sz="3600" b="0" i="0" u="none" strike="noStrike" cap="none" normalizeH="0" baseline="0" dirty="0" err="1">
                <a:ln>
                  <a:noFill/>
                </a:ln>
                <a:solidFill>
                  <a:srgbClr val="3B3D3F"/>
                </a:solidFill>
                <a:effectLst/>
              </a:rPr>
              <a:t>Munk</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JK</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Hansen</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MF</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Buhl</a:t>
            </a:r>
            <a:r>
              <a:rPr kumimoji="0" lang="tr-TR" altLang="tr-TR" sz="3600" b="0" i="0" u="none" strike="noStrike" cap="none" normalizeH="0" baseline="0" dirty="0">
                <a:ln>
                  <a:noFill/>
                </a:ln>
                <a:solidFill>
                  <a:srgbClr val="3B3D3F"/>
                </a:solidFill>
                <a:effectLst/>
              </a:rPr>
              <a:t>, H, </a:t>
            </a:r>
            <a:r>
              <a:rPr kumimoji="0" lang="tr-TR" altLang="tr-TR" sz="3600" b="0" i="0" u="none" strike="noStrike" cap="none" normalizeH="0" baseline="0" dirty="0" err="1">
                <a:ln>
                  <a:noFill/>
                </a:ln>
                <a:solidFill>
                  <a:srgbClr val="3B3D3F"/>
                </a:solidFill>
                <a:effectLst/>
              </a:rPr>
              <a:t>Lind</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BS</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Bathum</a:t>
            </a:r>
            <a:r>
              <a:rPr kumimoji="0" lang="tr-TR" altLang="tr-TR" sz="3600" b="0" i="0" u="none" strike="noStrike" cap="none" normalizeH="0" baseline="0" dirty="0">
                <a:ln>
                  <a:noFill/>
                </a:ln>
                <a:solidFill>
                  <a:srgbClr val="3B3D3F"/>
                </a:solidFill>
                <a:effectLst/>
              </a:rPr>
              <a:t>, L, </a:t>
            </a:r>
            <a:r>
              <a:rPr kumimoji="0" lang="tr-TR" altLang="tr-TR" sz="3600" b="0" i="0" u="none" strike="noStrike" cap="none" normalizeH="0" baseline="0" dirty="0" err="1">
                <a:ln>
                  <a:noFill/>
                </a:ln>
                <a:solidFill>
                  <a:srgbClr val="3B3D3F"/>
                </a:solidFill>
                <a:effectLst/>
              </a:rPr>
              <a:t>Jørgensen</a:t>
            </a:r>
            <a:r>
              <a:rPr kumimoji="0" lang="tr-TR" altLang="tr-TR" sz="3600" b="0" i="0" u="none" strike="noStrike" cap="none" normalizeH="0" baseline="0" dirty="0">
                <a:ln>
                  <a:noFill/>
                </a:ln>
                <a:solidFill>
                  <a:srgbClr val="3B3D3F"/>
                </a:solidFill>
                <a:effectLst/>
              </a:rPr>
              <a:t>, HL. Danimarka'nın Başkent Bölgesi'nde 2010-</a:t>
            </a:r>
            <a:r>
              <a:rPr kumimoji="0" lang="tr-TR" altLang="tr-TR" sz="3600" b="0" i="0" u="none" strike="noStrike" cap="none" normalizeH="0" baseline="0" dirty="0" err="1">
                <a:ln>
                  <a:noFill/>
                </a:ln>
                <a:solidFill>
                  <a:srgbClr val="3B3D3F"/>
                </a:solidFill>
                <a:effectLst/>
              </a:rPr>
              <a:t>2019'da</a:t>
            </a:r>
            <a:r>
              <a:rPr kumimoji="0" lang="tr-TR" altLang="tr-TR" sz="3600" b="0" i="0" u="none" strike="noStrike" cap="none" normalizeH="0" baseline="0" dirty="0">
                <a:ln>
                  <a:noFill/>
                </a:ln>
                <a:solidFill>
                  <a:srgbClr val="3B3D3F"/>
                </a:solidFill>
                <a:effectLst/>
              </a:rPr>
              <a:t> en sık talep edilen 10 kan testi ve minimum tekrar test aralıklarının </a:t>
            </a:r>
            <a:r>
              <a:rPr kumimoji="0" lang="tr-TR" altLang="tr-TR" sz="3600" b="0" i="0" u="none" strike="noStrike" cap="none" normalizeH="0" baseline="0" dirty="0" err="1">
                <a:ln>
                  <a:noFill/>
                </a:ln>
                <a:solidFill>
                  <a:srgbClr val="3B3D3F"/>
                </a:solidFill>
                <a:effectLst/>
              </a:rPr>
              <a:t>simüle</a:t>
            </a:r>
            <a:r>
              <a:rPr kumimoji="0" lang="tr-TR" altLang="tr-TR" sz="3600" b="0" i="0" u="none" strike="noStrike" cap="none" normalizeH="0" baseline="0" dirty="0">
                <a:ln>
                  <a:noFill/>
                </a:ln>
                <a:solidFill>
                  <a:srgbClr val="3B3D3F"/>
                </a:solidFill>
                <a:effectLst/>
              </a:rPr>
              <a:t> edilmiş etkisi. </a:t>
            </a:r>
            <a:r>
              <a:rPr kumimoji="0" lang="tr-TR" altLang="tr-TR" sz="3600" b="0" i="1" u="none" strike="noStrike" cap="none" normalizeH="0" baseline="0" dirty="0" err="1">
                <a:ln>
                  <a:noFill/>
                </a:ln>
                <a:solidFill>
                  <a:srgbClr val="3B3D3F"/>
                </a:solidFill>
                <a:effectLst/>
              </a:rPr>
              <a:t>Clin</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Biochem</a:t>
            </a:r>
            <a:r>
              <a:rPr kumimoji="0" lang="tr-TR" altLang="tr-TR" sz="3600" b="0" i="0" u="none" strike="noStrike" cap="none" normalizeH="0" baseline="0" dirty="0">
                <a:ln>
                  <a:noFill/>
                </a:ln>
                <a:solidFill>
                  <a:srgbClr val="3B3D3F"/>
                </a:solidFill>
                <a:effectLst/>
              </a:rPr>
              <a:t> 2022;100:55–9. </a:t>
            </a:r>
            <a:r>
              <a:rPr kumimoji="0" lang="tr-TR" altLang="tr-TR" sz="3600" b="0" i="0" u="none" strike="noStrike" cap="none" normalizeH="0" baseline="0" dirty="0" err="1">
                <a:ln>
                  <a:noFill/>
                </a:ln>
                <a:solidFill>
                  <a:srgbClr val="3B3D3F"/>
                </a:solidFill>
                <a:effectLst/>
                <a:hlinkClick r:id="rId23"/>
              </a:rPr>
              <a:t>https</a:t>
            </a:r>
            <a:r>
              <a:rPr kumimoji="0" lang="tr-TR" altLang="tr-TR" sz="3600" b="0" i="0" u="none" strike="noStrike" cap="none" normalizeH="0" baseline="0" dirty="0">
                <a:ln>
                  <a:noFill/>
                </a:ln>
                <a:solidFill>
                  <a:srgbClr val="3B3D3F"/>
                </a:solidFill>
                <a:effectLst/>
                <a:hlinkClick r:id="rId23"/>
              </a:rPr>
              <a:t>://</a:t>
            </a:r>
            <a:r>
              <a:rPr kumimoji="0" lang="tr-TR" altLang="tr-TR" sz="3600" b="0" i="0" u="none" strike="noStrike" cap="none" normalizeH="0" baseline="0" dirty="0" err="1">
                <a:ln>
                  <a:noFill/>
                </a:ln>
                <a:solidFill>
                  <a:srgbClr val="3B3D3F"/>
                </a:solidFill>
                <a:effectLst/>
                <a:hlinkClick r:id="rId23"/>
              </a:rPr>
              <a:t>doi.org</a:t>
            </a:r>
            <a:r>
              <a:rPr kumimoji="0" lang="tr-TR" altLang="tr-TR" sz="3600" b="0" i="0" u="none" strike="noStrike" cap="none" normalizeH="0" baseline="0" dirty="0">
                <a:ln>
                  <a:noFill/>
                </a:ln>
                <a:solidFill>
                  <a:srgbClr val="3B3D3F"/>
                </a:solidFill>
                <a:effectLst/>
                <a:hlinkClick r:id="rId23"/>
              </a:rPr>
              <a:t>/10.1016/</a:t>
            </a:r>
            <a:r>
              <a:rPr kumimoji="0" lang="tr-TR" altLang="tr-TR" sz="3600" b="0" i="0" u="none" strike="noStrike" cap="none" normalizeH="0" baseline="0" dirty="0" err="1">
                <a:ln>
                  <a:noFill/>
                </a:ln>
                <a:solidFill>
                  <a:srgbClr val="3B3D3F"/>
                </a:solidFill>
                <a:effectLst/>
                <a:hlinkClick r:id="rId23"/>
              </a:rPr>
              <a:t>j.clinbiochem.2021.11.002</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a:ln>
                  <a:noFill/>
                </a:ln>
                <a:solidFill>
                  <a:srgbClr val="3B3D3F"/>
                </a:solidFill>
                <a:effectLst/>
                <a:hlinkClick r:id="rId24"/>
              </a:rPr>
              <a:t>Google </a:t>
            </a:r>
            <a:r>
              <a:rPr kumimoji="0" lang="tr-TR" altLang="tr-TR" sz="3600" b="0" i="0" u="none" strike="noStrike" cap="none" normalizeH="0" baseline="0" dirty="0" err="1">
                <a:ln>
                  <a:noFill/>
                </a:ln>
                <a:solidFill>
                  <a:srgbClr val="3B3D3F"/>
                </a:solidFill>
                <a:effectLst/>
                <a:hlinkClick r:id="rId24"/>
              </a:rPr>
              <a:t>Akademik'te</a:t>
            </a:r>
            <a:r>
              <a:rPr kumimoji="0" lang="tr-TR" altLang="tr-TR" sz="3600" b="0" i="0" u="none" strike="noStrike" cap="none" normalizeH="0" baseline="0" dirty="0">
                <a:ln>
                  <a:noFill/>
                </a:ln>
                <a:solidFill>
                  <a:srgbClr val="3B3D3F"/>
                </a:solidFill>
                <a:effectLst/>
                <a:hlinkClick r:id="rId24"/>
              </a:rPr>
              <a:t> </a:t>
            </a:r>
            <a:r>
              <a:rPr kumimoji="0" lang="tr-TR" altLang="tr-TR" sz="3600" b="0" i="0" u="none" strike="noStrike" cap="none" normalizeH="0" baseline="0" dirty="0" err="1">
                <a:ln>
                  <a:noFill/>
                </a:ln>
                <a:solidFill>
                  <a:srgbClr val="3B3D3F"/>
                </a:solidFill>
                <a:effectLst/>
                <a:hlinkClick r:id="rId24"/>
              </a:rPr>
              <a:t>ara</a:t>
            </a:r>
            <a:r>
              <a:rPr kumimoji="0" lang="tr-TR" altLang="tr-TR" sz="3600" b="0" i="0" u="none" strike="noStrike" cap="none" normalizeH="0" baseline="0" dirty="0" err="1">
                <a:ln>
                  <a:noFill/>
                </a:ln>
                <a:solidFill>
                  <a:srgbClr val="3B3D3F"/>
                </a:solidFill>
                <a:effectLst/>
                <a:hlinkClick r:id="rId25"/>
              </a:rPr>
              <a:t>PubMed</a:t>
            </a:r>
            <a:endParaRPr kumimoji="0" lang="tr-TR" altLang="tr-TR" sz="36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33. </a:t>
            </a:r>
            <a:r>
              <a:rPr kumimoji="0" lang="tr-TR" altLang="tr-TR" sz="3600" b="0" i="0" u="none" strike="noStrike" cap="none" normalizeH="0" baseline="0" dirty="0" err="1">
                <a:ln>
                  <a:noFill/>
                </a:ln>
                <a:solidFill>
                  <a:srgbClr val="3B3D3F"/>
                </a:solidFill>
                <a:effectLst/>
              </a:rPr>
              <a:t>Boerman</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AW</a:t>
            </a:r>
            <a:r>
              <a:rPr kumimoji="0" lang="tr-TR" altLang="tr-TR" sz="3600" b="0" i="0" u="none" strike="noStrike" cap="none" normalizeH="0" baseline="0" dirty="0">
                <a:ln>
                  <a:noFill/>
                </a:ln>
                <a:solidFill>
                  <a:srgbClr val="3B3D3F"/>
                </a:solidFill>
                <a:effectLst/>
              </a:rPr>
              <a:t>, Al-</a:t>
            </a:r>
            <a:r>
              <a:rPr kumimoji="0" lang="tr-TR" altLang="tr-TR" sz="3600" b="0" i="0" u="none" strike="noStrike" cap="none" normalizeH="0" baseline="0" dirty="0" err="1">
                <a:ln>
                  <a:noFill/>
                </a:ln>
                <a:solidFill>
                  <a:srgbClr val="3B3D3F"/>
                </a:solidFill>
                <a:effectLst/>
              </a:rPr>
              <a:t>Dulaimy</a:t>
            </a:r>
            <a:r>
              <a:rPr kumimoji="0" lang="tr-TR" altLang="tr-TR" sz="3600" b="0" i="0" u="none" strike="noStrike" cap="none" normalizeH="0" baseline="0" dirty="0">
                <a:ln>
                  <a:noFill/>
                </a:ln>
                <a:solidFill>
                  <a:srgbClr val="3B3D3F"/>
                </a:solidFill>
                <a:effectLst/>
              </a:rPr>
              <a:t>, M, </a:t>
            </a:r>
            <a:r>
              <a:rPr kumimoji="0" lang="tr-TR" altLang="tr-TR" sz="3600" b="0" i="0" u="none" strike="noStrike" cap="none" normalizeH="0" baseline="0" dirty="0" err="1">
                <a:ln>
                  <a:noFill/>
                </a:ln>
                <a:solidFill>
                  <a:srgbClr val="3B3D3F"/>
                </a:solidFill>
                <a:effectLst/>
              </a:rPr>
              <a:t>Bandt</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YC</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Nanayakkara</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PWB</a:t>
            </a:r>
            <a:r>
              <a:rPr kumimoji="0" lang="tr-TR" altLang="tr-TR" sz="3600" b="0" i="0" u="none" strike="noStrike" cap="none" normalizeH="0" baseline="0" dirty="0">
                <a:ln>
                  <a:noFill/>
                </a:ln>
                <a:solidFill>
                  <a:srgbClr val="3B3D3F"/>
                </a:solidFill>
                <a:effectLst/>
              </a:rPr>
              <a:t>, de </a:t>
            </a:r>
            <a:r>
              <a:rPr kumimoji="0" lang="tr-TR" altLang="tr-TR" sz="3600" b="0" i="0" u="none" strike="noStrike" cap="none" normalizeH="0" baseline="0" dirty="0" err="1">
                <a:ln>
                  <a:noFill/>
                </a:ln>
                <a:solidFill>
                  <a:srgbClr val="3B3D3F"/>
                </a:solidFill>
                <a:effectLst/>
              </a:rPr>
              <a:t>Jonge</a:t>
            </a:r>
            <a:r>
              <a:rPr kumimoji="0" lang="tr-TR" altLang="tr-TR" sz="3600" b="0" i="0" u="none" strike="noStrike" cap="none" normalizeH="0" baseline="0" dirty="0">
                <a:ln>
                  <a:noFill/>
                </a:ln>
                <a:solidFill>
                  <a:srgbClr val="3B3D3F"/>
                </a:solidFill>
                <a:effectLst/>
              </a:rPr>
              <a:t>, R. Hollanda'daki bir hastanede uygunsuz laboratuvar testi taleplerini azaltmada minimum yeniden test aralıkları uygulamanın faydası. </a:t>
            </a:r>
            <a:r>
              <a:rPr kumimoji="0" lang="tr-TR" altLang="tr-TR" sz="3600" b="0" i="1" u="none" strike="noStrike" cap="none" normalizeH="0" baseline="0" dirty="0" err="1">
                <a:ln>
                  <a:noFill/>
                </a:ln>
                <a:solidFill>
                  <a:srgbClr val="3B3D3F"/>
                </a:solidFill>
                <a:effectLst/>
              </a:rPr>
              <a:t>Clin</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Chem</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Lab</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Med</a:t>
            </a:r>
            <a:r>
              <a:rPr kumimoji="0" lang="tr-TR" altLang="tr-TR" sz="3600" b="0" i="0" u="none" strike="noStrike" cap="none" normalizeH="0" baseline="0" dirty="0">
                <a:ln>
                  <a:noFill/>
                </a:ln>
                <a:solidFill>
                  <a:srgbClr val="3B3D3F"/>
                </a:solidFill>
                <a:effectLst/>
              </a:rPr>
              <a:t> 2023;61:412–8. </a:t>
            </a:r>
            <a:r>
              <a:rPr kumimoji="0" lang="tr-TR" altLang="tr-TR" sz="3600" b="0" i="0" u="none" strike="noStrike" cap="none" normalizeH="0" baseline="0" dirty="0" err="1">
                <a:ln>
                  <a:noFill/>
                </a:ln>
                <a:solidFill>
                  <a:srgbClr val="3B3D3F"/>
                </a:solidFill>
                <a:effectLst/>
                <a:hlinkClick r:id="rId26"/>
              </a:rPr>
              <a:t>https</a:t>
            </a:r>
            <a:r>
              <a:rPr kumimoji="0" lang="tr-TR" altLang="tr-TR" sz="3600" b="0" i="0" u="none" strike="noStrike" cap="none" normalizeH="0" baseline="0" dirty="0">
                <a:ln>
                  <a:noFill/>
                </a:ln>
                <a:solidFill>
                  <a:srgbClr val="3B3D3F"/>
                </a:solidFill>
                <a:effectLst/>
                <a:hlinkClick r:id="rId26"/>
              </a:rPr>
              <a:t>://</a:t>
            </a:r>
            <a:r>
              <a:rPr kumimoji="0" lang="tr-TR" altLang="tr-TR" sz="3600" b="0" i="0" u="none" strike="noStrike" cap="none" normalizeH="0" baseline="0" dirty="0" err="1">
                <a:ln>
                  <a:noFill/>
                </a:ln>
                <a:solidFill>
                  <a:srgbClr val="3B3D3F"/>
                </a:solidFill>
                <a:effectLst/>
                <a:hlinkClick r:id="rId26"/>
              </a:rPr>
              <a:t>doi.org</a:t>
            </a:r>
            <a:r>
              <a:rPr kumimoji="0" lang="tr-TR" altLang="tr-TR" sz="3600" b="0" i="0" u="none" strike="noStrike" cap="none" normalizeH="0" baseline="0" dirty="0">
                <a:ln>
                  <a:noFill/>
                </a:ln>
                <a:solidFill>
                  <a:srgbClr val="3B3D3F"/>
                </a:solidFill>
                <a:effectLst/>
                <a:hlinkClick r:id="rId26"/>
              </a:rPr>
              <a:t>/10.1515/</a:t>
            </a:r>
            <a:r>
              <a:rPr kumimoji="0" lang="tr-TR" altLang="tr-TR" sz="3600" b="0" i="0" u="none" strike="noStrike" cap="none" normalizeH="0" baseline="0" dirty="0" err="1">
                <a:ln>
                  <a:noFill/>
                </a:ln>
                <a:solidFill>
                  <a:srgbClr val="3B3D3F"/>
                </a:solidFill>
                <a:effectLst/>
                <a:hlinkClick r:id="rId26"/>
              </a:rPr>
              <a:t>cclm</a:t>
            </a:r>
            <a:r>
              <a:rPr kumimoji="0" lang="tr-TR" altLang="tr-TR" sz="3600" b="0" i="0" u="none" strike="noStrike" cap="none" normalizeH="0" baseline="0" dirty="0">
                <a:ln>
                  <a:noFill/>
                </a:ln>
                <a:solidFill>
                  <a:srgbClr val="3B3D3F"/>
                </a:solidFill>
                <a:effectLst/>
                <a:hlinkClick r:id="rId26"/>
              </a:rPr>
              <a:t>-2022-0946</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a:ln>
                  <a:noFill/>
                </a:ln>
                <a:solidFill>
                  <a:srgbClr val="3B3D3F"/>
                </a:solidFill>
                <a:effectLst/>
                <a:hlinkClick r:id="rId27"/>
              </a:rPr>
              <a:t>Google </a:t>
            </a:r>
            <a:r>
              <a:rPr kumimoji="0" lang="tr-TR" altLang="tr-TR" sz="3600" b="0" i="0" u="none" strike="noStrike" cap="none" normalizeH="0" baseline="0" dirty="0" err="1">
                <a:ln>
                  <a:noFill/>
                </a:ln>
                <a:solidFill>
                  <a:srgbClr val="3B3D3F"/>
                </a:solidFill>
                <a:effectLst/>
                <a:hlinkClick r:id="rId27"/>
              </a:rPr>
              <a:t>Akademik'te</a:t>
            </a:r>
            <a:r>
              <a:rPr kumimoji="0" lang="tr-TR" altLang="tr-TR" sz="3600" b="0" i="0" u="none" strike="noStrike" cap="none" normalizeH="0" baseline="0" dirty="0">
                <a:ln>
                  <a:noFill/>
                </a:ln>
                <a:solidFill>
                  <a:srgbClr val="3B3D3F"/>
                </a:solidFill>
                <a:effectLst/>
                <a:hlinkClick r:id="rId27"/>
              </a:rPr>
              <a:t> </a:t>
            </a:r>
            <a:r>
              <a:rPr kumimoji="0" lang="tr-TR" altLang="tr-TR" sz="3600" b="0" i="0" u="none" strike="noStrike" cap="none" normalizeH="0" baseline="0" dirty="0" err="1">
                <a:ln>
                  <a:noFill/>
                </a:ln>
                <a:solidFill>
                  <a:srgbClr val="3B3D3F"/>
                </a:solidFill>
                <a:effectLst/>
                <a:hlinkClick r:id="rId27"/>
              </a:rPr>
              <a:t>ara</a:t>
            </a:r>
            <a:r>
              <a:rPr kumimoji="0" lang="tr-TR" altLang="tr-TR" sz="3600" b="0" i="0" u="none" strike="noStrike" cap="none" normalizeH="0" baseline="0" dirty="0" err="1">
                <a:ln>
                  <a:noFill/>
                </a:ln>
                <a:solidFill>
                  <a:srgbClr val="3B3D3F"/>
                </a:solidFill>
                <a:effectLst/>
                <a:hlinkClick r:id="rId28"/>
              </a:rPr>
              <a:t>PubMed</a:t>
            </a:r>
            <a:endParaRPr kumimoji="0" lang="tr-TR" altLang="tr-TR" sz="36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34. </a:t>
            </a:r>
            <a:r>
              <a:rPr kumimoji="0" lang="tr-TR" altLang="tr-TR" sz="3600" b="0" i="0" u="none" strike="noStrike" cap="none" normalizeH="0" baseline="0" dirty="0" err="1">
                <a:ln>
                  <a:noFill/>
                </a:ln>
                <a:solidFill>
                  <a:srgbClr val="3B3D3F"/>
                </a:solidFill>
                <a:effectLst/>
              </a:rPr>
              <a:t>Ordóñez-Mena</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JM</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Fanshawe</a:t>
            </a:r>
            <a:r>
              <a:rPr kumimoji="0" lang="tr-TR" altLang="tr-TR" sz="3600" b="0" i="0" u="none" strike="noStrike" cap="none" normalizeH="0" baseline="0" dirty="0">
                <a:ln>
                  <a:noFill/>
                </a:ln>
                <a:solidFill>
                  <a:srgbClr val="3B3D3F"/>
                </a:solidFill>
                <a:effectLst/>
              </a:rPr>
              <a:t>, TR, </a:t>
            </a:r>
            <a:r>
              <a:rPr kumimoji="0" lang="tr-TR" altLang="tr-TR" sz="3600" b="0" i="0" u="none" strike="noStrike" cap="none" normalizeH="0" baseline="0" dirty="0" err="1">
                <a:ln>
                  <a:noFill/>
                </a:ln>
                <a:solidFill>
                  <a:srgbClr val="3B3D3F"/>
                </a:solidFill>
                <a:effectLst/>
              </a:rPr>
              <a:t>McCartney</a:t>
            </a:r>
            <a:r>
              <a:rPr kumimoji="0" lang="tr-TR" altLang="tr-TR" sz="3600" b="0" i="0" u="none" strike="noStrike" cap="none" normalizeH="0" baseline="0" dirty="0">
                <a:ln>
                  <a:noFill/>
                </a:ln>
                <a:solidFill>
                  <a:srgbClr val="3B3D3F"/>
                </a:solidFill>
                <a:effectLst/>
              </a:rPr>
              <a:t>, D, </a:t>
            </a:r>
            <a:r>
              <a:rPr kumimoji="0" lang="tr-TR" altLang="tr-TR" sz="3600" b="0" i="0" u="none" strike="noStrike" cap="none" normalizeH="0" baseline="0" dirty="0" err="1">
                <a:ln>
                  <a:noFill/>
                </a:ln>
                <a:solidFill>
                  <a:srgbClr val="3B3D3F"/>
                </a:solidFill>
                <a:effectLst/>
              </a:rPr>
              <a:t>Shine</a:t>
            </a:r>
            <a:r>
              <a:rPr kumimoji="0" lang="tr-TR" altLang="tr-TR" sz="3600" b="0" i="0" u="none" strike="noStrike" cap="none" normalizeH="0" baseline="0" dirty="0">
                <a:ln>
                  <a:noFill/>
                </a:ln>
                <a:solidFill>
                  <a:srgbClr val="3B3D3F"/>
                </a:solidFill>
                <a:effectLst/>
              </a:rPr>
              <a:t>, B, Van den </a:t>
            </a:r>
            <a:r>
              <a:rPr kumimoji="0" lang="tr-TR" altLang="tr-TR" sz="3600" b="0" i="0" u="none" strike="noStrike" cap="none" normalizeH="0" baseline="0" dirty="0" err="1">
                <a:ln>
                  <a:noFill/>
                </a:ln>
                <a:solidFill>
                  <a:srgbClr val="3B3D3F"/>
                </a:solidFill>
                <a:effectLst/>
              </a:rPr>
              <a:t>Bruel</a:t>
            </a:r>
            <a:r>
              <a:rPr kumimoji="0" lang="tr-TR" altLang="tr-TR" sz="3600" b="0" i="0" u="none" strike="noStrike" cap="none" normalizeH="0" baseline="0" dirty="0">
                <a:ln>
                  <a:noFill/>
                </a:ln>
                <a:solidFill>
                  <a:srgbClr val="3B3D3F"/>
                </a:solidFill>
                <a:effectLst/>
              </a:rPr>
              <a:t>, A, </a:t>
            </a:r>
            <a:r>
              <a:rPr kumimoji="0" lang="tr-TR" altLang="tr-TR" sz="3600" b="0" i="0" u="none" strike="noStrike" cap="none" normalizeH="0" baseline="0" dirty="0" err="1">
                <a:ln>
                  <a:noFill/>
                </a:ln>
                <a:solidFill>
                  <a:srgbClr val="3B3D3F"/>
                </a:solidFill>
                <a:effectLst/>
              </a:rPr>
              <a:t>Lasserson</a:t>
            </a:r>
            <a:r>
              <a:rPr kumimoji="0" lang="tr-TR" altLang="tr-TR" sz="3600" b="0" i="0" u="none" strike="noStrike" cap="none" normalizeH="0" baseline="0" dirty="0">
                <a:ln>
                  <a:noFill/>
                </a:ln>
                <a:solidFill>
                  <a:srgbClr val="3B3D3F"/>
                </a:solidFill>
                <a:effectLst/>
              </a:rPr>
              <a:t>, D, ve diğerleri. Birinci basamak sağlık hizmetlerinden C-reaktif protein ve </a:t>
            </a:r>
            <a:r>
              <a:rPr kumimoji="0" lang="tr-TR" altLang="tr-TR" sz="3600" b="0" i="0" u="none" strike="noStrike" cap="none" normalizeH="0" baseline="0" dirty="0" err="1">
                <a:ln>
                  <a:noFill/>
                </a:ln>
                <a:solidFill>
                  <a:srgbClr val="3B3D3F"/>
                </a:solidFill>
                <a:effectLst/>
              </a:rPr>
              <a:t>nötrofil</a:t>
            </a:r>
            <a:r>
              <a:rPr kumimoji="0" lang="tr-TR" altLang="tr-TR" sz="3600" b="0" i="0" u="none" strike="noStrike" cap="none" normalizeH="0" baseline="0" dirty="0">
                <a:ln>
                  <a:noFill/>
                </a:ln>
                <a:solidFill>
                  <a:srgbClr val="3B3D3F"/>
                </a:solidFill>
                <a:effectLst/>
              </a:rPr>
              <a:t> sayımı laboratuvar testi talepleri: nedir talep ve bakım noktası teknolojisiyle ikame uygulanabilir mi? </a:t>
            </a:r>
            <a:r>
              <a:rPr kumimoji="0" lang="tr-TR" altLang="tr-TR" sz="3600" b="0" i="1" u="none" strike="noStrike" cap="none" normalizeH="0" baseline="0" dirty="0">
                <a:ln>
                  <a:noFill/>
                </a:ln>
                <a:solidFill>
                  <a:srgbClr val="3B3D3F"/>
                </a:solidFill>
                <a:effectLst/>
              </a:rPr>
              <a:t>J </a:t>
            </a:r>
            <a:r>
              <a:rPr kumimoji="0" lang="tr-TR" altLang="tr-TR" sz="3600" b="0" i="1" u="none" strike="noStrike" cap="none" normalizeH="0" baseline="0" dirty="0" err="1">
                <a:ln>
                  <a:noFill/>
                </a:ln>
                <a:solidFill>
                  <a:srgbClr val="3B3D3F"/>
                </a:solidFill>
                <a:effectLst/>
              </a:rPr>
              <a:t>Clin</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Pathol</a:t>
            </a:r>
            <a:r>
              <a:rPr kumimoji="0" lang="tr-TR" altLang="tr-TR" sz="3600" b="0" i="0" u="none" strike="noStrike" cap="none" normalizeH="0" baseline="0" dirty="0">
                <a:ln>
                  <a:noFill/>
                </a:ln>
                <a:solidFill>
                  <a:srgbClr val="3B3D3F"/>
                </a:solidFill>
                <a:effectLst/>
              </a:rPr>
              <a:t> 2019;72:474–81. </a:t>
            </a:r>
            <a:r>
              <a:rPr kumimoji="0" lang="tr-TR" altLang="tr-TR" sz="3600" b="0" i="0" u="none" strike="noStrike" cap="none" normalizeH="0" baseline="0" dirty="0" err="1">
                <a:ln>
                  <a:noFill/>
                </a:ln>
                <a:solidFill>
                  <a:srgbClr val="3B3D3F"/>
                </a:solidFill>
                <a:effectLst/>
                <a:hlinkClick r:id="rId29"/>
              </a:rPr>
              <a:t>https</a:t>
            </a:r>
            <a:r>
              <a:rPr kumimoji="0" lang="tr-TR" altLang="tr-TR" sz="3600" b="0" i="0" u="none" strike="noStrike" cap="none" normalizeH="0" baseline="0" dirty="0">
                <a:ln>
                  <a:noFill/>
                </a:ln>
                <a:solidFill>
                  <a:srgbClr val="3B3D3F"/>
                </a:solidFill>
                <a:effectLst/>
                <a:hlinkClick r:id="rId29"/>
              </a:rPr>
              <a:t>://</a:t>
            </a:r>
            <a:r>
              <a:rPr kumimoji="0" lang="tr-TR" altLang="tr-TR" sz="3600" b="0" i="0" u="none" strike="noStrike" cap="none" normalizeH="0" baseline="0" dirty="0" err="1">
                <a:ln>
                  <a:noFill/>
                </a:ln>
                <a:solidFill>
                  <a:srgbClr val="3B3D3F"/>
                </a:solidFill>
                <a:effectLst/>
                <a:hlinkClick r:id="rId29"/>
              </a:rPr>
              <a:t>doi.org</a:t>
            </a:r>
            <a:r>
              <a:rPr kumimoji="0" lang="tr-TR" altLang="tr-TR" sz="3600" b="0" i="0" u="none" strike="noStrike" cap="none" normalizeH="0" baseline="0" dirty="0">
                <a:ln>
                  <a:noFill/>
                </a:ln>
                <a:solidFill>
                  <a:srgbClr val="3B3D3F"/>
                </a:solidFill>
                <a:effectLst/>
                <a:hlinkClick r:id="rId29"/>
              </a:rPr>
              <a:t>/10.1136/</a:t>
            </a:r>
            <a:r>
              <a:rPr kumimoji="0" lang="tr-TR" altLang="tr-TR" sz="3600" b="0" i="0" u="none" strike="noStrike" cap="none" normalizeH="0" baseline="0" dirty="0" err="1">
                <a:ln>
                  <a:noFill/>
                </a:ln>
                <a:solidFill>
                  <a:srgbClr val="3B3D3F"/>
                </a:solidFill>
                <a:effectLst/>
                <a:hlinkClick r:id="rId29"/>
              </a:rPr>
              <a:t>jclinpath</a:t>
            </a:r>
            <a:r>
              <a:rPr kumimoji="0" lang="tr-TR" altLang="tr-TR" sz="3600" b="0" i="0" u="none" strike="noStrike" cap="none" normalizeH="0" baseline="0" dirty="0">
                <a:ln>
                  <a:noFill/>
                </a:ln>
                <a:solidFill>
                  <a:srgbClr val="3B3D3F"/>
                </a:solidFill>
                <a:effectLst/>
                <a:hlinkClick r:id="rId29"/>
              </a:rPr>
              <a:t>-2018-205688</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a:ln>
                  <a:noFill/>
                </a:ln>
                <a:solidFill>
                  <a:srgbClr val="3B3D3F"/>
                </a:solidFill>
                <a:effectLst/>
                <a:hlinkClick r:id="rId30"/>
              </a:rPr>
              <a:t>Google </a:t>
            </a:r>
            <a:r>
              <a:rPr kumimoji="0" lang="tr-TR" altLang="tr-TR" sz="3600" b="0" i="0" u="none" strike="noStrike" cap="none" normalizeH="0" baseline="0" dirty="0" err="1">
                <a:ln>
                  <a:noFill/>
                </a:ln>
                <a:solidFill>
                  <a:srgbClr val="3B3D3F"/>
                </a:solidFill>
                <a:effectLst/>
                <a:hlinkClick r:id="rId30"/>
              </a:rPr>
              <a:t>Akademik'te</a:t>
            </a:r>
            <a:r>
              <a:rPr kumimoji="0" lang="tr-TR" altLang="tr-TR" sz="3600" b="0" i="0" u="none" strike="noStrike" cap="none" normalizeH="0" baseline="0" dirty="0">
                <a:ln>
                  <a:noFill/>
                </a:ln>
                <a:solidFill>
                  <a:srgbClr val="3B3D3F"/>
                </a:solidFill>
                <a:effectLst/>
                <a:hlinkClick r:id="rId30"/>
              </a:rPr>
              <a:t> </a:t>
            </a:r>
            <a:r>
              <a:rPr kumimoji="0" lang="tr-TR" altLang="tr-TR" sz="3600" b="0" i="0" u="none" strike="noStrike" cap="none" normalizeH="0" baseline="0" dirty="0" err="1">
                <a:ln>
                  <a:noFill/>
                </a:ln>
                <a:solidFill>
                  <a:srgbClr val="3B3D3F"/>
                </a:solidFill>
                <a:effectLst/>
                <a:hlinkClick r:id="rId30"/>
              </a:rPr>
              <a:t>ara</a:t>
            </a:r>
            <a:r>
              <a:rPr kumimoji="0" lang="tr-TR" altLang="tr-TR" sz="3600" b="0" i="0" u="none" strike="noStrike" cap="none" normalizeH="0" baseline="0" dirty="0" err="1">
                <a:ln>
                  <a:noFill/>
                </a:ln>
                <a:solidFill>
                  <a:srgbClr val="3B3D3F"/>
                </a:solidFill>
                <a:effectLst/>
                <a:hlinkClick r:id="rId31"/>
              </a:rPr>
              <a:t>PubMed</a:t>
            </a:r>
            <a:endParaRPr kumimoji="0" lang="tr-TR" altLang="tr-TR" sz="36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35. </a:t>
            </a:r>
            <a:r>
              <a:rPr kumimoji="0" lang="tr-TR" altLang="tr-TR" sz="3600" b="0" i="0" u="none" strike="noStrike" cap="none" normalizeH="0" baseline="0" dirty="0" err="1">
                <a:ln>
                  <a:noFill/>
                </a:ln>
                <a:solidFill>
                  <a:srgbClr val="3B3D3F"/>
                </a:solidFill>
                <a:effectLst/>
              </a:rPr>
              <a:t>Lapić</a:t>
            </a:r>
            <a:r>
              <a:rPr kumimoji="0" lang="tr-TR" altLang="tr-TR" sz="3600" b="0" i="0" u="none" strike="noStrike" cap="none" normalizeH="0" baseline="0" dirty="0">
                <a:ln>
                  <a:noFill/>
                </a:ln>
                <a:solidFill>
                  <a:srgbClr val="3B3D3F"/>
                </a:solidFill>
                <a:effectLst/>
              </a:rPr>
              <a:t>, I, </a:t>
            </a:r>
            <a:r>
              <a:rPr kumimoji="0" lang="tr-TR" altLang="tr-TR" sz="3600" b="0" i="0" u="none" strike="noStrike" cap="none" normalizeH="0" baseline="0" dirty="0" err="1">
                <a:ln>
                  <a:noFill/>
                </a:ln>
                <a:solidFill>
                  <a:srgbClr val="3B3D3F"/>
                </a:solidFill>
                <a:effectLst/>
              </a:rPr>
              <a:t>Rogić</a:t>
            </a:r>
            <a:r>
              <a:rPr kumimoji="0" lang="tr-TR" altLang="tr-TR" sz="3600" b="0" i="0" u="none" strike="noStrike" cap="none" normalizeH="0" baseline="0" dirty="0">
                <a:ln>
                  <a:noFill/>
                </a:ln>
                <a:solidFill>
                  <a:srgbClr val="3B3D3F"/>
                </a:solidFill>
                <a:effectLst/>
              </a:rPr>
              <a:t>, D, </a:t>
            </a:r>
            <a:r>
              <a:rPr kumimoji="0" lang="tr-TR" altLang="tr-TR" sz="3600" b="0" i="0" u="none" strike="noStrike" cap="none" normalizeH="0" baseline="0" dirty="0" err="1">
                <a:ln>
                  <a:noFill/>
                </a:ln>
                <a:solidFill>
                  <a:srgbClr val="3B3D3F"/>
                </a:solidFill>
                <a:effectLst/>
              </a:rPr>
              <a:t>Fuček</a:t>
            </a:r>
            <a:r>
              <a:rPr kumimoji="0" lang="tr-TR" altLang="tr-TR" sz="3600" b="0" i="0" u="none" strike="noStrike" cap="none" normalizeH="0" baseline="0" dirty="0">
                <a:ln>
                  <a:noFill/>
                </a:ln>
                <a:solidFill>
                  <a:srgbClr val="3B3D3F"/>
                </a:solidFill>
                <a:effectLst/>
              </a:rPr>
              <a:t>, M, </a:t>
            </a:r>
            <a:r>
              <a:rPr kumimoji="0" lang="tr-TR" altLang="tr-TR" sz="3600" b="0" i="0" u="none" strike="noStrike" cap="none" normalizeH="0" baseline="0" dirty="0" err="1">
                <a:ln>
                  <a:noFill/>
                </a:ln>
                <a:solidFill>
                  <a:srgbClr val="3B3D3F"/>
                </a:solidFill>
                <a:effectLst/>
              </a:rPr>
              <a:t>Galović</a:t>
            </a:r>
            <a:r>
              <a:rPr kumimoji="0" lang="tr-TR" altLang="tr-TR" sz="3600" b="0" i="0" u="none" strike="noStrike" cap="none" normalizeH="0" baseline="0" dirty="0">
                <a:ln>
                  <a:noFill/>
                </a:ln>
                <a:solidFill>
                  <a:srgbClr val="3B3D3F"/>
                </a:solidFill>
                <a:effectLst/>
              </a:rPr>
              <a:t>, R. Tekrarlanan laboratuvar testlerinin yönetiminde minimum tekrar test aralıklarının etkinliği: bir Hırvat üniversite hastanesinden deneyim. </a:t>
            </a:r>
            <a:r>
              <a:rPr kumimoji="0" lang="tr-TR" altLang="tr-TR" sz="3600" b="0" i="1" u="none" strike="noStrike" cap="none" normalizeH="0" baseline="0" dirty="0" err="1">
                <a:ln>
                  <a:noFill/>
                </a:ln>
                <a:solidFill>
                  <a:srgbClr val="3B3D3F"/>
                </a:solidFill>
                <a:effectLst/>
              </a:rPr>
              <a:t>Biochem</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Med</a:t>
            </a:r>
            <a:r>
              <a:rPr kumimoji="0" lang="tr-TR" altLang="tr-TR" sz="3600" b="0" i="0" u="none" strike="noStrike" cap="none" normalizeH="0" baseline="0" dirty="0">
                <a:ln>
                  <a:noFill/>
                </a:ln>
                <a:solidFill>
                  <a:srgbClr val="3B3D3F"/>
                </a:solidFill>
                <a:effectLst/>
              </a:rPr>
              <a:t> 2019;29:030705. </a:t>
            </a:r>
            <a:r>
              <a:rPr kumimoji="0" lang="tr-TR" altLang="tr-TR" sz="3600" b="0" i="0" u="none" strike="noStrike" cap="none" normalizeH="0" baseline="0" dirty="0" err="1">
                <a:ln>
                  <a:noFill/>
                </a:ln>
                <a:solidFill>
                  <a:srgbClr val="3B3D3F"/>
                </a:solidFill>
                <a:effectLst/>
                <a:hlinkClick r:id="rId32"/>
              </a:rPr>
              <a:t>https</a:t>
            </a:r>
            <a:r>
              <a:rPr kumimoji="0" lang="tr-TR" altLang="tr-TR" sz="3600" b="0" i="0" u="none" strike="noStrike" cap="none" normalizeH="0" baseline="0" dirty="0">
                <a:ln>
                  <a:noFill/>
                </a:ln>
                <a:solidFill>
                  <a:srgbClr val="3B3D3F"/>
                </a:solidFill>
                <a:effectLst/>
                <a:hlinkClick r:id="rId32"/>
              </a:rPr>
              <a:t>://</a:t>
            </a:r>
            <a:r>
              <a:rPr kumimoji="0" lang="tr-TR" altLang="tr-TR" sz="3600" b="0" i="0" u="none" strike="noStrike" cap="none" normalizeH="0" baseline="0" dirty="0" err="1">
                <a:ln>
                  <a:noFill/>
                </a:ln>
                <a:solidFill>
                  <a:srgbClr val="3B3D3F"/>
                </a:solidFill>
                <a:effectLst/>
                <a:hlinkClick r:id="rId32"/>
              </a:rPr>
              <a:t>doi.org</a:t>
            </a:r>
            <a:r>
              <a:rPr kumimoji="0" lang="tr-TR" altLang="tr-TR" sz="3600" b="0" i="0" u="none" strike="noStrike" cap="none" normalizeH="0" baseline="0" dirty="0">
                <a:ln>
                  <a:noFill/>
                </a:ln>
                <a:solidFill>
                  <a:srgbClr val="3B3D3F"/>
                </a:solidFill>
                <a:effectLst/>
                <a:hlinkClick r:id="rId32"/>
              </a:rPr>
              <a:t>/10.11613/</a:t>
            </a:r>
            <a:r>
              <a:rPr kumimoji="0" lang="tr-TR" altLang="tr-TR" sz="3600" b="0" i="0" u="none" strike="noStrike" cap="none" normalizeH="0" baseline="0" dirty="0" err="1">
                <a:ln>
                  <a:noFill/>
                </a:ln>
                <a:solidFill>
                  <a:srgbClr val="3B3D3F"/>
                </a:solidFill>
                <a:effectLst/>
                <a:hlinkClick r:id="rId32"/>
              </a:rPr>
              <a:t>bm.2019.030705</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a:ln>
                  <a:noFill/>
                </a:ln>
                <a:solidFill>
                  <a:srgbClr val="3B3D3F"/>
                </a:solidFill>
                <a:effectLst/>
                <a:hlinkClick r:id="rId33"/>
              </a:rPr>
              <a:t>Google </a:t>
            </a:r>
            <a:r>
              <a:rPr kumimoji="0" lang="tr-TR" altLang="tr-TR" sz="3600" b="0" i="0" u="none" strike="noStrike" cap="none" normalizeH="0" baseline="0" dirty="0" err="1">
                <a:ln>
                  <a:noFill/>
                </a:ln>
                <a:solidFill>
                  <a:srgbClr val="3B3D3F"/>
                </a:solidFill>
                <a:effectLst/>
                <a:hlinkClick r:id="rId33"/>
              </a:rPr>
              <a:t>Akademik'te</a:t>
            </a:r>
            <a:r>
              <a:rPr kumimoji="0" lang="tr-TR" altLang="tr-TR" sz="3600" b="0" i="0" u="none" strike="noStrike" cap="none" normalizeH="0" baseline="0" dirty="0">
                <a:ln>
                  <a:noFill/>
                </a:ln>
                <a:solidFill>
                  <a:srgbClr val="3B3D3F"/>
                </a:solidFill>
                <a:effectLst/>
                <a:hlinkClick r:id="rId33"/>
              </a:rPr>
              <a:t> </a:t>
            </a:r>
            <a:r>
              <a:rPr kumimoji="0" lang="tr-TR" altLang="tr-TR" sz="3600" b="0" i="0" u="none" strike="noStrike" cap="none" normalizeH="0" baseline="0" dirty="0" err="1">
                <a:ln>
                  <a:noFill/>
                </a:ln>
                <a:solidFill>
                  <a:srgbClr val="3B3D3F"/>
                </a:solidFill>
                <a:effectLst/>
                <a:hlinkClick r:id="rId33"/>
              </a:rPr>
              <a:t>ara</a:t>
            </a:r>
            <a:r>
              <a:rPr kumimoji="0" lang="tr-TR" altLang="tr-TR" sz="3600" b="0" i="0" u="none" strike="noStrike" cap="none" normalizeH="0" baseline="0" dirty="0" err="1">
                <a:ln>
                  <a:noFill/>
                </a:ln>
                <a:solidFill>
                  <a:srgbClr val="3B3D3F"/>
                </a:solidFill>
                <a:effectLst/>
                <a:hlinkClick r:id="rId34"/>
              </a:rPr>
              <a:t>PubMed</a:t>
            </a:r>
            <a:r>
              <a:rPr kumimoji="0" lang="tr-TR" altLang="tr-TR" sz="3600" b="0" i="0" u="none" strike="noStrike" cap="none" normalizeH="0" baseline="0" dirty="0">
                <a:ln>
                  <a:noFill/>
                </a:ln>
                <a:solidFill>
                  <a:srgbClr val="3B3D3F"/>
                </a:solidFill>
                <a:effectLst/>
                <a:hlinkClick r:id="rId34"/>
              </a:rPr>
              <a:t> </a:t>
            </a:r>
            <a:r>
              <a:rPr kumimoji="0" lang="tr-TR" altLang="tr-TR" sz="3600" b="0" i="0" u="none" strike="noStrike" cap="none" normalizeH="0" baseline="0" dirty="0" err="1">
                <a:ln>
                  <a:noFill/>
                </a:ln>
                <a:solidFill>
                  <a:srgbClr val="3B3D3F"/>
                </a:solidFill>
                <a:effectLst/>
                <a:hlinkClick r:id="rId35"/>
              </a:rPr>
              <a:t>PubMed</a:t>
            </a:r>
            <a:r>
              <a:rPr kumimoji="0" lang="tr-TR" altLang="tr-TR" sz="3600" b="0" i="0" u="none" strike="noStrike" cap="none" normalizeH="0" baseline="0" dirty="0">
                <a:ln>
                  <a:noFill/>
                </a:ln>
                <a:solidFill>
                  <a:srgbClr val="3B3D3F"/>
                </a:solidFill>
                <a:effectLst/>
                <a:hlinkClick r:id="rId35"/>
              </a:rPr>
              <a:t> Merkezi</a:t>
            </a:r>
            <a:endParaRPr kumimoji="0" lang="tr-TR" altLang="tr-TR" sz="36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36. </a:t>
            </a:r>
            <a:r>
              <a:rPr kumimoji="0" lang="tr-TR" altLang="tr-TR" sz="3600" b="0" i="0" u="none" strike="noStrike" cap="none" normalizeH="0" baseline="0" dirty="0" err="1">
                <a:ln>
                  <a:noFill/>
                </a:ln>
                <a:solidFill>
                  <a:srgbClr val="3B3D3F"/>
                </a:solidFill>
                <a:effectLst/>
              </a:rPr>
              <a:t>Panteghini</a:t>
            </a:r>
            <a:r>
              <a:rPr kumimoji="0" lang="tr-TR" altLang="tr-TR" sz="3600" b="0" i="0" u="none" strike="noStrike" cap="none" normalizeH="0" baseline="0" dirty="0">
                <a:ln>
                  <a:noFill/>
                </a:ln>
                <a:solidFill>
                  <a:srgbClr val="3B3D3F"/>
                </a:solidFill>
                <a:effectLst/>
              </a:rPr>
              <a:t>, M, </a:t>
            </a:r>
            <a:r>
              <a:rPr kumimoji="0" lang="tr-TR" altLang="tr-TR" sz="3600" b="0" i="0" u="none" strike="noStrike" cap="none" normalizeH="0" baseline="0" dirty="0" err="1">
                <a:ln>
                  <a:noFill/>
                </a:ln>
                <a:solidFill>
                  <a:srgbClr val="3B3D3F"/>
                </a:solidFill>
                <a:effectLst/>
              </a:rPr>
              <a:t>Dolci</a:t>
            </a:r>
            <a:r>
              <a:rPr kumimoji="0" lang="tr-TR" altLang="tr-TR" sz="3600" b="0" i="0" u="none" strike="noStrike" cap="none" normalizeH="0" baseline="0" dirty="0">
                <a:ln>
                  <a:noFill/>
                </a:ln>
                <a:solidFill>
                  <a:srgbClr val="3B3D3F"/>
                </a:solidFill>
                <a:effectLst/>
              </a:rPr>
              <a:t>, A, </a:t>
            </a:r>
            <a:r>
              <a:rPr kumimoji="0" lang="tr-TR" altLang="tr-TR" sz="3600" b="0" i="0" u="none" strike="noStrike" cap="none" normalizeH="0" baseline="0" dirty="0" err="1">
                <a:ln>
                  <a:noFill/>
                </a:ln>
                <a:solidFill>
                  <a:srgbClr val="3B3D3F"/>
                </a:solidFill>
                <a:effectLst/>
              </a:rPr>
              <a:t>Birindelli</a:t>
            </a:r>
            <a:r>
              <a:rPr kumimoji="0" lang="tr-TR" altLang="tr-TR" sz="3600" b="0" i="0" u="none" strike="noStrike" cap="none" normalizeH="0" baseline="0" dirty="0">
                <a:ln>
                  <a:noFill/>
                </a:ln>
                <a:solidFill>
                  <a:srgbClr val="3B3D3F"/>
                </a:solidFill>
                <a:effectLst/>
              </a:rPr>
              <a:t>, S, </a:t>
            </a:r>
            <a:r>
              <a:rPr kumimoji="0" lang="tr-TR" altLang="tr-TR" sz="3600" b="0" i="0" u="none" strike="noStrike" cap="none" normalizeH="0" baseline="0" dirty="0" err="1">
                <a:ln>
                  <a:noFill/>
                </a:ln>
                <a:solidFill>
                  <a:srgbClr val="3B3D3F"/>
                </a:solidFill>
                <a:effectLst/>
              </a:rPr>
              <a:t>Szoke</a:t>
            </a:r>
            <a:r>
              <a:rPr kumimoji="0" lang="tr-TR" altLang="tr-TR" sz="3600" b="0" i="0" u="none" strike="noStrike" cap="none" normalizeH="0" baseline="0" dirty="0">
                <a:ln>
                  <a:noFill/>
                </a:ln>
                <a:solidFill>
                  <a:srgbClr val="3B3D3F"/>
                </a:solidFill>
                <a:effectLst/>
              </a:rPr>
              <a:t>, D, </a:t>
            </a:r>
            <a:r>
              <a:rPr kumimoji="0" lang="tr-TR" altLang="tr-TR" sz="3600" b="0" i="0" u="none" strike="noStrike" cap="none" normalizeH="0" baseline="0" dirty="0" err="1">
                <a:ln>
                  <a:noFill/>
                </a:ln>
                <a:solidFill>
                  <a:srgbClr val="3B3D3F"/>
                </a:solidFill>
                <a:effectLst/>
              </a:rPr>
              <a:t>Aloisio</a:t>
            </a:r>
            <a:r>
              <a:rPr kumimoji="0" lang="tr-TR" altLang="tr-TR" sz="3600" b="0" i="0" u="none" strike="noStrike" cap="none" normalizeH="0" baseline="0" dirty="0">
                <a:ln>
                  <a:noFill/>
                </a:ln>
                <a:solidFill>
                  <a:srgbClr val="3B3D3F"/>
                </a:solidFill>
                <a:effectLst/>
              </a:rPr>
              <a:t>, E, </a:t>
            </a:r>
            <a:r>
              <a:rPr kumimoji="0" lang="tr-TR" altLang="tr-TR" sz="3600" b="0" i="0" u="none" strike="noStrike" cap="none" normalizeH="0" baseline="0" dirty="0" err="1">
                <a:ln>
                  <a:noFill/>
                </a:ln>
                <a:solidFill>
                  <a:srgbClr val="3B3D3F"/>
                </a:solidFill>
                <a:effectLst/>
              </a:rPr>
              <a:t>Caruso</a:t>
            </a:r>
            <a:r>
              <a:rPr kumimoji="0" lang="tr-TR" altLang="tr-TR" sz="3600" b="0" i="0" u="none" strike="noStrike" cap="none" normalizeH="0" baseline="0" dirty="0">
                <a:ln>
                  <a:noFill/>
                </a:ln>
                <a:solidFill>
                  <a:srgbClr val="3B3D3F"/>
                </a:solidFill>
                <a:effectLst/>
              </a:rPr>
              <a:t>, S. Laboratuvar testlerinin uygunluğunun takibi: akademik bir tıp kurumunda 15 yıllık deneyim. </a:t>
            </a:r>
            <a:r>
              <a:rPr kumimoji="0" lang="tr-TR" altLang="tr-TR" sz="3600" b="0" i="1" u="none" strike="noStrike" cap="none" normalizeH="0" baseline="0" dirty="0" err="1">
                <a:ln>
                  <a:noFill/>
                </a:ln>
                <a:solidFill>
                  <a:srgbClr val="3B3D3F"/>
                </a:solidFill>
                <a:effectLst/>
              </a:rPr>
              <a:t>Clin</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Chem</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Lab</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Med</a:t>
            </a:r>
            <a:r>
              <a:rPr kumimoji="0" lang="tr-TR" altLang="tr-TR" sz="3600" b="0" i="0" u="none" strike="noStrike" cap="none" normalizeH="0" baseline="0" dirty="0">
                <a:ln>
                  <a:noFill/>
                </a:ln>
                <a:solidFill>
                  <a:srgbClr val="3B3D3F"/>
                </a:solidFill>
                <a:effectLst/>
              </a:rPr>
              <a:t> 2022;60:1706–18. </a:t>
            </a:r>
            <a:r>
              <a:rPr kumimoji="0" lang="tr-TR" altLang="tr-TR" sz="3600" b="0" i="0" u="none" strike="noStrike" cap="none" normalizeH="0" baseline="0" dirty="0" err="1">
                <a:ln>
                  <a:noFill/>
                </a:ln>
                <a:solidFill>
                  <a:srgbClr val="3B3D3F"/>
                </a:solidFill>
                <a:effectLst/>
                <a:hlinkClick r:id="rId36"/>
              </a:rPr>
              <a:t>https</a:t>
            </a:r>
            <a:r>
              <a:rPr kumimoji="0" lang="tr-TR" altLang="tr-TR" sz="3600" b="0" i="0" u="none" strike="noStrike" cap="none" normalizeH="0" baseline="0" dirty="0">
                <a:ln>
                  <a:noFill/>
                </a:ln>
                <a:solidFill>
                  <a:srgbClr val="3B3D3F"/>
                </a:solidFill>
                <a:effectLst/>
                <a:hlinkClick r:id="rId36"/>
              </a:rPr>
              <a:t>://</a:t>
            </a:r>
            <a:r>
              <a:rPr kumimoji="0" lang="tr-TR" altLang="tr-TR" sz="3600" b="0" i="0" u="none" strike="noStrike" cap="none" normalizeH="0" baseline="0" dirty="0" err="1">
                <a:ln>
                  <a:noFill/>
                </a:ln>
                <a:solidFill>
                  <a:srgbClr val="3B3D3F"/>
                </a:solidFill>
                <a:effectLst/>
                <a:hlinkClick r:id="rId36"/>
              </a:rPr>
              <a:t>doi.org</a:t>
            </a:r>
            <a:r>
              <a:rPr kumimoji="0" lang="tr-TR" altLang="tr-TR" sz="3600" b="0" i="0" u="none" strike="noStrike" cap="none" normalizeH="0" baseline="0" dirty="0">
                <a:ln>
                  <a:noFill/>
                </a:ln>
                <a:solidFill>
                  <a:srgbClr val="3B3D3F"/>
                </a:solidFill>
                <a:effectLst/>
                <a:hlinkClick r:id="rId36"/>
              </a:rPr>
              <a:t>/10.1515/</a:t>
            </a:r>
            <a:r>
              <a:rPr kumimoji="0" lang="tr-TR" altLang="tr-TR" sz="3600" b="0" i="0" u="none" strike="noStrike" cap="none" normalizeH="0" baseline="0" dirty="0" err="1">
                <a:ln>
                  <a:noFill/>
                </a:ln>
                <a:solidFill>
                  <a:srgbClr val="3B3D3F"/>
                </a:solidFill>
                <a:effectLst/>
                <a:hlinkClick r:id="rId36"/>
              </a:rPr>
              <a:t>cclm</a:t>
            </a:r>
            <a:r>
              <a:rPr kumimoji="0" lang="tr-TR" altLang="tr-TR" sz="3600" b="0" i="0" u="none" strike="noStrike" cap="none" normalizeH="0" baseline="0" dirty="0">
                <a:ln>
                  <a:noFill/>
                </a:ln>
                <a:solidFill>
                  <a:srgbClr val="3B3D3F"/>
                </a:solidFill>
                <a:effectLst/>
                <a:hlinkClick r:id="rId36"/>
              </a:rPr>
              <a:t>-2022-0683</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a:ln>
                  <a:noFill/>
                </a:ln>
                <a:solidFill>
                  <a:srgbClr val="3B3D3F"/>
                </a:solidFill>
                <a:effectLst/>
                <a:hlinkClick r:id="rId37"/>
              </a:rPr>
              <a:t>Google </a:t>
            </a:r>
            <a:r>
              <a:rPr kumimoji="0" lang="tr-TR" altLang="tr-TR" sz="3600" b="0" i="0" u="none" strike="noStrike" cap="none" normalizeH="0" baseline="0" dirty="0" err="1">
                <a:ln>
                  <a:noFill/>
                </a:ln>
                <a:solidFill>
                  <a:srgbClr val="3B3D3F"/>
                </a:solidFill>
                <a:effectLst/>
                <a:hlinkClick r:id="rId37"/>
              </a:rPr>
              <a:t>Akademik'te</a:t>
            </a:r>
            <a:r>
              <a:rPr kumimoji="0" lang="tr-TR" altLang="tr-TR" sz="3600" b="0" i="0" u="none" strike="noStrike" cap="none" normalizeH="0" baseline="0" dirty="0">
                <a:ln>
                  <a:noFill/>
                </a:ln>
                <a:solidFill>
                  <a:srgbClr val="3B3D3F"/>
                </a:solidFill>
                <a:effectLst/>
                <a:hlinkClick r:id="rId37"/>
              </a:rPr>
              <a:t> </a:t>
            </a:r>
            <a:r>
              <a:rPr kumimoji="0" lang="tr-TR" altLang="tr-TR" sz="3600" b="0" i="0" u="none" strike="noStrike" cap="none" normalizeH="0" baseline="0" dirty="0" err="1">
                <a:ln>
                  <a:noFill/>
                </a:ln>
                <a:solidFill>
                  <a:srgbClr val="3B3D3F"/>
                </a:solidFill>
                <a:effectLst/>
                <a:hlinkClick r:id="rId37"/>
              </a:rPr>
              <a:t>ara</a:t>
            </a:r>
            <a:r>
              <a:rPr kumimoji="0" lang="tr-TR" altLang="tr-TR" sz="3600" b="0" i="0" u="none" strike="noStrike" cap="none" normalizeH="0" baseline="0" dirty="0" err="1">
                <a:ln>
                  <a:noFill/>
                </a:ln>
                <a:solidFill>
                  <a:srgbClr val="3B3D3F"/>
                </a:solidFill>
                <a:effectLst/>
                <a:hlinkClick r:id="rId38"/>
              </a:rPr>
              <a:t>PubMed</a:t>
            </a:r>
            <a:endParaRPr kumimoji="0" lang="tr-TR" altLang="tr-TR" sz="36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37. </a:t>
            </a:r>
            <a:r>
              <a:rPr kumimoji="0" lang="tr-TR" altLang="tr-TR" sz="3600" b="0" i="0" u="none" strike="noStrike" cap="none" normalizeH="0" baseline="0" dirty="0" err="1">
                <a:ln>
                  <a:noFill/>
                </a:ln>
                <a:solidFill>
                  <a:srgbClr val="3B3D3F"/>
                </a:solidFill>
                <a:effectLst/>
              </a:rPr>
              <a:t>Lang</a:t>
            </a:r>
            <a:r>
              <a:rPr kumimoji="0" lang="tr-TR" altLang="tr-TR" sz="3600" b="0" i="0" u="none" strike="noStrike" cap="none" normalizeH="0" baseline="0" dirty="0">
                <a:ln>
                  <a:noFill/>
                </a:ln>
                <a:solidFill>
                  <a:srgbClr val="3B3D3F"/>
                </a:solidFill>
                <a:effectLst/>
              </a:rPr>
              <a:t>, T. Uygulamada minimum tekrar test aralıkları: 10 yıllık deneyim. </a:t>
            </a:r>
            <a:r>
              <a:rPr kumimoji="0" lang="tr-TR" altLang="tr-TR" sz="3600" b="0" i="1" u="none" strike="noStrike" cap="none" normalizeH="0" baseline="0" dirty="0" err="1">
                <a:ln>
                  <a:noFill/>
                </a:ln>
                <a:solidFill>
                  <a:srgbClr val="3B3D3F"/>
                </a:solidFill>
                <a:effectLst/>
              </a:rPr>
              <a:t>Clin</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Chem</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Lab</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Med</a:t>
            </a:r>
            <a:r>
              <a:rPr kumimoji="0" lang="tr-TR" altLang="tr-TR" sz="3600" b="0" i="0" u="none" strike="noStrike" cap="none" normalizeH="0" baseline="0" dirty="0">
                <a:ln>
                  <a:noFill/>
                </a:ln>
                <a:solidFill>
                  <a:srgbClr val="3B3D3F"/>
                </a:solidFill>
                <a:effectLst/>
              </a:rPr>
              <a:t> 2020;59:39–50. </a:t>
            </a:r>
            <a:r>
              <a:rPr kumimoji="0" lang="tr-TR" altLang="tr-TR" sz="3600" b="0" i="0" u="none" strike="noStrike" cap="none" normalizeH="0" baseline="0" dirty="0" err="1">
                <a:ln>
                  <a:noFill/>
                </a:ln>
                <a:solidFill>
                  <a:srgbClr val="3B3D3F"/>
                </a:solidFill>
                <a:effectLst/>
                <a:hlinkClick r:id="rId39"/>
              </a:rPr>
              <a:t>https</a:t>
            </a:r>
            <a:r>
              <a:rPr kumimoji="0" lang="tr-TR" altLang="tr-TR" sz="3600" b="0" i="0" u="none" strike="noStrike" cap="none" normalizeH="0" baseline="0" dirty="0">
                <a:ln>
                  <a:noFill/>
                </a:ln>
                <a:solidFill>
                  <a:srgbClr val="3B3D3F"/>
                </a:solidFill>
                <a:effectLst/>
                <a:hlinkClick r:id="rId39"/>
              </a:rPr>
              <a:t>://</a:t>
            </a:r>
            <a:r>
              <a:rPr kumimoji="0" lang="tr-TR" altLang="tr-TR" sz="3600" b="0" i="0" u="none" strike="noStrike" cap="none" normalizeH="0" baseline="0" dirty="0" err="1">
                <a:ln>
                  <a:noFill/>
                </a:ln>
                <a:solidFill>
                  <a:srgbClr val="3B3D3F"/>
                </a:solidFill>
                <a:effectLst/>
                <a:hlinkClick r:id="rId39"/>
              </a:rPr>
              <a:t>doi.org</a:t>
            </a:r>
            <a:r>
              <a:rPr kumimoji="0" lang="tr-TR" altLang="tr-TR" sz="3600" b="0" i="0" u="none" strike="noStrike" cap="none" normalizeH="0" baseline="0" dirty="0">
                <a:ln>
                  <a:noFill/>
                </a:ln>
                <a:solidFill>
                  <a:srgbClr val="3B3D3F"/>
                </a:solidFill>
                <a:effectLst/>
                <a:hlinkClick r:id="rId39"/>
              </a:rPr>
              <a:t>/10.1515/</a:t>
            </a:r>
            <a:r>
              <a:rPr kumimoji="0" lang="tr-TR" altLang="tr-TR" sz="3600" b="0" i="0" u="none" strike="noStrike" cap="none" normalizeH="0" baseline="0" dirty="0" err="1">
                <a:ln>
                  <a:noFill/>
                </a:ln>
                <a:solidFill>
                  <a:srgbClr val="3B3D3F"/>
                </a:solidFill>
                <a:effectLst/>
                <a:hlinkClick r:id="rId39"/>
              </a:rPr>
              <a:t>cclm</a:t>
            </a:r>
            <a:r>
              <a:rPr kumimoji="0" lang="tr-TR" altLang="tr-TR" sz="3600" b="0" i="0" u="none" strike="noStrike" cap="none" normalizeH="0" baseline="0" dirty="0">
                <a:ln>
                  <a:noFill/>
                </a:ln>
                <a:solidFill>
                  <a:srgbClr val="3B3D3F"/>
                </a:solidFill>
                <a:effectLst/>
                <a:hlinkClick r:id="rId39"/>
              </a:rPr>
              <a:t>-2020-0660</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a:ln>
                  <a:noFill/>
                </a:ln>
                <a:solidFill>
                  <a:srgbClr val="3B3D3F"/>
                </a:solidFill>
                <a:effectLst/>
                <a:hlinkClick r:id="rId40"/>
              </a:rPr>
              <a:t>Google </a:t>
            </a:r>
            <a:r>
              <a:rPr kumimoji="0" lang="tr-TR" altLang="tr-TR" sz="3600" b="0" i="0" u="none" strike="noStrike" cap="none" normalizeH="0" baseline="0" dirty="0" err="1">
                <a:ln>
                  <a:noFill/>
                </a:ln>
                <a:solidFill>
                  <a:srgbClr val="3B3D3F"/>
                </a:solidFill>
                <a:effectLst/>
                <a:hlinkClick r:id="rId40"/>
              </a:rPr>
              <a:t>Akademik'te</a:t>
            </a:r>
            <a:r>
              <a:rPr kumimoji="0" lang="tr-TR" altLang="tr-TR" sz="3600" b="0" i="0" u="none" strike="noStrike" cap="none" normalizeH="0" baseline="0" dirty="0">
                <a:ln>
                  <a:noFill/>
                </a:ln>
                <a:solidFill>
                  <a:srgbClr val="3B3D3F"/>
                </a:solidFill>
                <a:effectLst/>
                <a:hlinkClick r:id="rId40"/>
              </a:rPr>
              <a:t> </a:t>
            </a:r>
            <a:r>
              <a:rPr kumimoji="0" lang="tr-TR" altLang="tr-TR" sz="3600" b="0" i="0" u="none" strike="noStrike" cap="none" normalizeH="0" baseline="0" dirty="0" err="1">
                <a:ln>
                  <a:noFill/>
                </a:ln>
                <a:solidFill>
                  <a:srgbClr val="3B3D3F"/>
                </a:solidFill>
                <a:effectLst/>
                <a:hlinkClick r:id="rId40"/>
              </a:rPr>
              <a:t>ara</a:t>
            </a:r>
            <a:r>
              <a:rPr kumimoji="0" lang="tr-TR" altLang="tr-TR" sz="3600" b="0" i="0" u="none" strike="noStrike" cap="none" normalizeH="0" baseline="0" dirty="0" err="1">
                <a:ln>
                  <a:noFill/>
                </a:ln>
                <a:solidFill>
                  <a:srgbClr val="3B3D3F"/>
                </a:solidFill>
                <a:effectLst/>
                <a:hlinkClick r:id="rId41"/>
              </a:rPr>
              <a:t>PubMed</a:t>
            </a:r>
            <a:endParaRPr kumimoji="0" lang="tr-TR" altLang="tr-TR" sz="36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38. </a:t>
            </a:r>
            <a:r>
              <a:rPr kumimoji="0" lang="tr-TR" altLang="tr-TR" sz="3600" b="0" i="0" u="none" strike="noStrike" cap="none" normalizeH="0" baseline="0" dirty="0" err="1">
                <a:ln>
                  <a:noFill/>
                </a:ln>
                <a:solidFill>
                  <a:srgbClr val="3B3D3F"/>
                </a:solidFill>
                <a:effectLst/>
              </a:rPr>
              <a:t>Bernstein</a:t>
            </a:r>
            <a:r>
              <a:rPr kumimoji="0" lang="tr-TR" altLang="tr-TR" sz="3600" b="0" i="0" u="none" strike="noStrike" cap="none" normalizeH="0" baseline="0" dirty="0">
                <a:ln>
                  <a:noFill/>
                </a:ln>
                <a:solidFill>
                  <a:srgbClr val="3B3D3F"/>
                </a:solidFill>
                <a:effectLst/>
              </a:rPr>
              <a:t>, D, </a:t>
            </a:r>
            <a:r>
              <a:rPr kumimoji="0" lang="tr-TR" altLang="tr-TR" sz="3600" b="0" i="0" u="none" strike="noStrike" cap="none" normalizeH="0" baseline="0" dirty="0" err="1">
                <a:ln>
                  <a:noFill/>
                </a:ln>
                <a:solidFill>
                  <a:srgbClr val="3B3D3F"/>
                </a:solidFill>
                <a:effectLst/>
              </a:rPr>
              <a:t>Coster</a:t>
            </a:r>
            <a:r>
              <a:rPr kumimoji="0" lang="tr-TR" altLang="tr-TR" sz="3600" b="0" i="0" u="none" strike="noStrike" cap="none" normalizeH="0" baseline="0" dirty="0">
                <a:ln>
                  <a:noFill/>
                </a:ln>
                <a:solidFill>
                  <a:srgbClr val="3B3D3F"/>
                </a:solidFill>
                <a:effectLst/>
              </a:rPr>
              <a:t>, D, </a:t>
            </a:r>
            <a:r>
              <a:rPr kumimoji="0" lang="tr-TR" altLang="tr-TR" sz="3600" b="0" i="0" u="none" strike="noStrike" cap="none" normalizeH="0" baseline="0" dirty="0" err="1">
                <a:ln>
                  <a:noFill/>
                </a:ln>
                <a:solidFill>
                  <a:srgbClr val="3B3D3F"/>
                </a:solidFill>
                <a:effectLst/>
              </a:rPr>
              <a:t>Berliner</a:t>
            </a:r>
            <a:r>
              <a:rPr kumimoji="0" lang="tr-TR" altLang="tr-TR" sz="3600" b="0" i="0" u="none" strike="noStrike" cap="none" normalizeH="0" baseline="0" dirty="0">
                <a:ln>
                  <a:noFill/>
                </a:ln>
                <a:solidFill>
                  <a:srgbClr val="3B3D3F"/>
                </a:solidFill>
                <a:effectLst/>
              </a:rPr>
              <a:t>, S, </a:t>
            </a:r>
            <a:r>
              <a:rPr kumimoji="0" lang="tr-TR" altLang="tr-TR" sz="3600" b="0" i="0" u="none" strike="noStrike" cap="none" normalizeH="0" baseline="0" dirty="0" err="1">
                <a:ln>
                  <a:noFill/>
                </a:ln>
                <a:solidFill>
                  <a:srgbClr val="3B3D3F"/>
                </a:solidFill>
                <a:effectLst/>
              </a:rPr>
              <a:t>Shapira</a:t>
            </a:r>
            <a:r>
              <a:rPr kumimoji="0" lang="tr-TR" altLang="tr-TR" sz="3600" b="0" i="0" u="none" strike="noStrike" cap="none" normalizeH="0" baseline="0" dirty="0">
                <a:ln>
                  <a:noFill/>
                </a:ln>
                <a:solidFill>
                  <a:srgbClr val="3B3D3F"/>
                </a:solidFill>
                <a:effectLst/>
              </a:rPr>
              <a:t>, I, </a:t>
            </a:r>
            <a:r>
              <a:rPr kumimoji="0" lang="tr-TR" altLang="tr-TR" sz="3600" b="0" i="0" u="none" strike="noStrike" cap="none" normalizeH="0" baseline="0" dirty="0" err="1">
                <a:ln>
                  <a:noFill/>
                </a:ln>
                <a:solidFill>
                  <a:srgbClr val="3B3D3F"/>
                </a:solidFill>
                <a:effectLst/>
              </a:rPr>
              <a:t>Zeltser</a:t>
            </a:r>
            <a:r>
              <a:rPr kumimoji="0" lang="tr-TR" altLang="tr-TR" sz="3600" b="0" i="0" u="none" strike="noStrike" cap="none" normalizeH="0" baseline="0" dirty="0">
                <a:ln>
                  <a:noFill/>
                </a:ln>
                <a:solidFill>
                  <a:srgbClr val="3B3D3F"/>
                </a:solidFill>
                <a:effectLst/>
              </a:rPr>
              <a:t>, D, </a:t>
            </a:r>
            <a:r>
              <a:rPr kumimoji="0" lang="tr-TR" altLang="tr-TR" sz="3600" b="0" i="0" u="none" strike="noStrike" cap="none" normalizeH="0" baseline="0" dirty="0" err="1">
                <a:ln>
                  <a:noFill/>
                </a:ln>
                <a:solidFill>
                  <a:srgbClr val="3B3D3F"/>
                </a:solidFill>
                <a:effectLst/>
              </a:rPr>
              <a:t>Rogowski</a:t>
            </a:r>
            <a:r>
              <a:rPr kumimoji="0" lang="tr-TR" altLang="tr-TR" sz="3600" b="0" i="0" u="none" strike="noStrike" cap="none" normalizeH="0" baseline="0" dirty="0">
                <a:ln>
                  <a:noFill/>
                </a:ln>
                <a:solidFill>
                  <a:srgbClr val="3B3D3F"/>
                </a:solidFill>
                <a:effectLst/>
              </a:rPr>
              <a:t>, O, ve diğerleri. C-reaktif protein hızı, nispeten düşük </a:t>
            </a:r>
            <a:r>
              <a:rPr kumimoji="0" lang="tr-TR" altLang="tr-TR" sz="3600" b="0" i="0" u="none" strike="noStrike" cap="none" normalizeH="0" baseline="0" dirty="0" err="1">
                <a:ln>
                  <a:noFill/>
                </a:ln>
                <a:solidFill>
                  <a:srgbClr val="3B3D3F"/>
                </a:solidFill>
                <a:effectLst/>
              </a:rPr>
              <a:t>CRP</a:t>
            </a:r>
            <a:r>
              <a:rPr kumimoji="0" lang="tr-TR" altLang="tr-TR" sz="3600" b="0" i="0" u="none" strike="noStrike" cap="none" normalizeH="0" baseline="0" dirty="0">
                <a:ln>
                  <a:noFill/>
                </a:ln>
                <a:solidFill>
                  <a:srgbClr val="3B3D3F"/>
                </a:solidFill>
                <a:effectLst/>
              </a:rPr>
              <a:t> ile başvuran hastalarda akut </a:t>
            </a:r>
            <a:r>
              <a:rPr kumimoji="0" lang="tr-TR" altLang="tr-TR" sz="3600" b="0" i="0" u="none" strike="noStrike" cap="none" normalizeH="0" baseline="0" dirty="0" err="1">
                <a:ln>
                  <a:noFill/>
                </a:ln>
                <a:solidFill>
                  <a:srgbClr val="3B3D3F"/>
                </a:solidFill>
                <a:effectLst/>
              </a:rPr>
              <a:t>viral</a:t>
            </a:r>
            <a:r>
              <a:rPr kumimoji="0" lang="tr-TR" altLang="tr-TR" sz="3600" b="0" i="0" u="none" strike="noStrike" cap="none" normalizeH="0" baseline="0" dirty="0">
                <a:ln>
                  <a:noFill/>
                </a:ln>
                <a:solidFill>
                  <a:srgbClr val="3B3D3F"/>
                </a:solidFill>
                <a:effectLst/>
              </a:rPr>
              <a:t> ve bakteriyel enfeksiyonlar arasında ayrım yapar. konsantrasyonlar. </a:t>
            </a:r>
            <a:r>
              <a:rPr kumimoji="0" lang="tr-TR" altLang="tr-TR" sz="3600" b="0" i="1" u="none" strike="noStrike" cap="none" normalizeH="0" baseline="0" dirty="0" err="1">
                <a:ln>
                  <a:noFill/>
                </a:ln>
                <a:solidFill>
                  <a:srgbClr val="3B3D3F"/>
                </a:solidFill>
                <a:effectLst/>
              </a:rPr>
              <a:t>BMC</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Infect</a:t>
            </a:r>
            <a:r>
              <a:rPr kumimoji="0" lang="tr-TR" altLang="tr-TR" sz="3600" b="0" i="1" u="none" strike="noStrike" cap="none" normalizeH="0" baseline="0" dirty="0">
                <a:ln>
                  <a:noFill/>
                </a:ln>
                <a:solidFill>
                  <a:srgbClr val="3B3D3F"/>
                </a:solidFill>
                <a:effectLst/>
              </a:rPr>
              <a:t> </a:t>
            </a:r>
            <a:r>
              <a:rPr kumimoji="0" lang="tr-TR" altLang="tr-TR" sz="3600" b="0" i="1" u="none" strike="noStrike" cap="none" normalizeH="0" baseline="0" dirty="0" err="1">
                <a:ln>
                  <a:noFill/>
                </a:ln>
                <a:solidFill>
                  <a:srgbClr val="3B3D3F"/>
                </a:solidFill>
                <a:effectLst/>
              </a:rPr>
              <a:t>Dis</a:t>
            </a:r>
            <a:r>
              <a:rPr kumimoji="0" lang="tr-TR" altLang="tr-TR" sz="3600" b="0" i="0" u="none" strike="noStrike" cap="none" normalizeH="0" baseline="0" dirty="0">
                <a:ln>
                  <a:noFill/>
                </a:ln>
                <a:solidFill>
                  <a:srgbClr val="3B3D3F"/>
                </a:solidFill>
                <a:effectLst/>
              </a:rPr>
              <a:t> 2021;21:1210. </a:t>
            </a:r>
            <a:r>
              <a:rPr kumimoji="0" lang="tr-TR" altLang="tr-TR" sz="3600" b="0" i="0" u="none" strike="noStrike" cap="none" normalizeH="0" baseline="0" dirty="0" err="1">
                <a:ln>
                  <a:noFill/>
                </a:ln>
                <a:solidFill>
                  <a:srgbClr val="3B3D3F"/>
                </a:solidFill>
                <a:effectLst/>
                <a:hlinkClick r:id="rId42"/>
              </a:rPr>
              <a:t>https</a:t>
            </a:r>
            <a:r>
              <a:rPr kumimoji="0" lang="tr-TR" altLang="tr-TR" sz="3600" b="0" i="0" u="none" strike="noStrike" cap="none" normalizeH="0" baseline="0" dirty="0">
                <a:ln>
                  <a:noFill/>
                </a:ln>
                <a:solidFill>
                  <a:srgbClr val="3B3D3F"/>
                </a:solidFill>
                <a:effectLst/>
                <a:hlinkClick r:id="rId42"/>
              </a:rPr>
              <a:t>://</a:t>
            </a:r>
            <a:r>
              <a:rPr kumimoji="0" lang="tr-TR" altLang="tr-TR" sz="3600" b="0" i="0" u="none" strike="noStrike" cap="none" normalizeH="0" baseline="0" dirty="0" err="1">
                <a:ln>
                  <a:noFill/>
                </a:ln>
                <a:solidFill>
                  <a:srgbClr val="3B3D3F"/>
                </a:solidFill>
                <a:effectLst/>
                <a:hlinkClick r:id="rId42"/>
              </a:rPr>
              <a:t>doi.org</a:t>
            </a:r>
            <a:r>
              <a:rPr kumimoji="0" lang="tr-TR" altLang="tr-TR" sz="3600" b="0" i="0" u="none" strike="noStrike" cap="none" normalizeH="0" baseline="0" dirty="0">
                <a:ln>
                  <a:noFill/>
                </a:ln>
                <a:solidFill>
                  <a:srgbClr val="3B3D3F"/>
                </a:solidFill>
                <a:effectLst/>
                <a:hlinkClick r:id="rId42"/>
              </a:rPr>
              <a:t>/10.1186/</a:t>
            </a:r>
            <a:r>
              <a:rPr kumimoji="0" lang="tr-TR" altLang="tr-TR" sz="3600" b="0" i="0" u="none" strike="noStrike" cap="none" normalizeH="0" baseline="0" dirty="0" err="1">
                <a:ln>
                  <a:noFill/>
                </a:ln>
                <a:solidFill>
                  <a:srgbClr val="3B3D3F"/>
                </a:solidFill>
                <a:effectLst/>
                <a:hlinkClick r:id="rId42"/>
              </a:rPr>
              <a:t>s12879</a:t>
            </a:r>
            <a:r>
              <a:rPr kumimoji="0" lang="tr-TR" altLang="tr-TR" sz="3600" b="0" i="0" u="none" strike="noStrike" cap="none" normalizeH="0" baseline="0" dirty="0">
                <a:ln>
                  <a:noFill/>
                </a:ln>
                <a:solidFill>
                  <a:srgbClr val="3B3D3F"/>
                </a:solidFill>
                <a:effectLst/>
                <a:hlinkClick r:id="rId42"/>
              </a:rPr>
              <a:t>-021-06878-y</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a:ln>
                  <a:noFill/>
                </a:ln>
                <a:solidFill>
                  <a:srgbClr val="3B3D3F"/>
                </a:solidFill>
                <a:effectLst/>
                <a:hlinkClick r:id="rId43"/>
              </a:rPr>
              <a:t>Google </a:t>
            </a:r>
            <a:r>
              <a:rPr kumimoji="0" lang="tr-TR" altLang="tr-TR" sz="3600" b="0" i="0" u="none" strike="noStrike" cap="none" normalizeH="0" baseline="0" dirty="0" err="1">
                <a:ln>
                  <a:noFill/>
                </a:ln>
                <a:solidFill>
                  <a:srgbClr val="3B3D3F"/>
                </a:solidFill>
                <a:effectLst/>
                <a:hlinkClick r:id="rId43"/>
              </a:rPr>
              <a:t>Akademik'te</a:t>
            </a:r>
            <a:r>
              <a:rPr kumimoji="0" lang="tr-TR" altLang="tr-TR" sz="3600" b="0" i="0" u="none" strike="noStrike" cap="none" normalizeH="0" baseline="0" dirty="0">
                <a:ln>
                  <a:noFill/>
                </a:ln>
                <a:solidFill>
                  <a:srgbClr val="3B3D3F"/>
                </a:solidFill>
                <a:effectLst/>
                <a:hlinkClick r:id="rId43"/>
              </a:rPr>
              <a:t> </a:t>
            </a:r>
            <a:r>
              <a:rPr kumimoji="0" lang="tr-TR" altLang="tr-TR" sz="3600" b="0" i="0" u="none" strike="noStrike" cap="none" normalizeH="0" baseline="0" dirty="0" err="1">
                <a:ln>
                  <a:noFill/>
                </a:ln>
                <a:solidFill>
                  <a:srgbClr val="3B3D3F"/>
                </a:solidFill>
                <a:effectLst/>
                <a:hlinkClick r:id="rId43"/>
              </a:rPr>
              <a:t>ara</a:t>
            </a:r>
            <a:r>
              <a:rPr kumimoji="0" lang="tr-TR" altLang="tr-TR" sz="3600" b="0" i="0" u="none" strike="noStrike" cap="none" normalizeH="0" baseline="0" dirty="0" err="1">
                <a:ln>
                  <a:noFill/>
                </a:ln>
                <a:solidFill>
                  <a:srgbClr val="3B3D3F"/>
                </a:solidFill>
                <a:effectLst/>
                <a:hlinkClick r:id="rId44"/>
              </a:rPr>
              <a:t>PubMed</a:t>
            </a:r>
            <a:r>
              <a:rPr kumimoji="0" lang="tr-TR" altLang="tr-TR" sz="3600" b="0" i="0" u="none" strike="noStrike" cap="none" normalizeH="0" baseline="0" dirty="0">
                <a:ln>
                  <a:noFill/>
                </a:ln>
                <a:solidFill>
                  <a:srgbClr val="3B3D3F"/>
                </a:solidFill>
                <a:effectLst/>
                <a:hlinkClick r:id="rId44"/>
              </a:rPr>
              <a:t> </a:t>
            </a:r>
            <a:r>
              <a:rPr kumimoji="0" lang="tr-TR" altLang="tr-TR" sz="3600" b="0" i="0" u="none" strike="noStrike" cap="none" normalizeH="0" baseline="0" dirty="0" err="1">
                <a:ln>
                  <a:noFill/>
                </a:ln>
                <a:solidFill>
                  <a:srgbClr val="3B3D3F"/>
                </a:solidFill>
                <a:effectLst/>
                <a:hlinkClick r:id="rId45"/>
              </a:rPr>
              <a:t>PubMed</a:t>
            </a:r>
            <a:r>
              <a:rPr kumimoji="0" lang="tr-TR" altLang="tr-TR" sz="3600" b="0" i="0" u="none" strike="noStrike" cap="none" normalizeH="0" baseline="0" dirty="0">
                <a:ln>
                  <a:noFill/>
                </a:ln>
                <a:solidFill>
                  <a:srgbClr val="3B3D3F"/>
                </a:solidFill>
                <a:effectLst/>
                <a:hlinkClick r:id="rId45"/>
              </a:rPr>
              <a:t> Merkezi</a:t>
            </a:r>
            <a:endParaRPr kumimoji="0" lang="tr-TR" altLang="tr-TR" sz="36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39. </a:t>
            </a:r>
            <a:r>
              <a:rPr kumimoji="0" lang="tr-TR" altLang="tr-TR" sz="3600" b="0" i="0" u="none" strike="noStrike" cap="none" normalizeH="0" baseline="0" dirty="0" err="1">
                <a:ln>
                  <a:noFill/>
                </a:ln>
                <a:solidFill>
                  <a:srgbClr val="3B3D3F"/>
                </a:solidFill>
                <a:effectLst/>
              </a:rPr>
              <a:t>Coster</a:t>
            </a:r>
            <a:r>
              <a:rPr kumimoji="0" lang="tr-TR" altLang="tr-TR" sz="3600" b="0" i="0" u="none" strike="noStrike" cap="none" normalizeH="0" baseline="0" dirty="0">
                <a:ln>
                  <a:noFill/>
                </a:ln>
                <a:solidFill>
                  <a:srgbClr val="3B3D3F"/>
                </a:solidFill>
                <a:effectLst/>
              </a:rPr>
              <a:t>, D, </a:t>
            </a:r>
            <a:r>
              <a:rPr kumimoji="0" lang="tr-TR" altLang="tr-TR" sz="3600" b="0" i="0" u="none" strike="noStrike" cap="none" normalizeH="0" baseline="0" dirty="0" err="1">
                <a:ln>
                  <a:noFill/>
                </a:ln>
                <a:solidFill>
                  <a:srgbClr val="3B3D3F"/>
                </a:solidFill>
                <a:effectLst/>
              </a:rPr>
              <a:t>Wasserman</a:t>
            </a:r>
            <a:r>
              <a:rPr kumimoji="0" lang="tr-TR" altLang="tr-TR" sz="3600" b="0" i="0" u="none" strike="noStrike" cap="none" normalizeH="0" baseline="0" dirty="0">
                <a:ln>
                  <a:noFill/>
                </a:ln>
                <a:solidFill>
                  <a:srgbClr val="3B3D3F"/>
                </a:solidFill>
                <a:effectLst/>
              </a:rPr>
              <a:t>, A, </a:t>
            </a:r>
            <a:r>
              <a:rPr kumimoji="0" lang="tr-TR" altLang="tr-TR" sz="3600" b="0" i="0" u="none" strike="noStrike" cap="none" normalizeH="0" baseline="0" dirty="0" err="1">
                <a:ln>
                  <a:noFill/>
                </a:ln>
                <a:solidFill>
                  <a:srgbClr val="3B3D3F"/>
                </a:solidFill>
                <a:effectLst/>
              </a:rPr>
              <a:t>Fisher</a:t>
            </a:r>
            <a:r>
              <a:rPr kumimoji="0" lang="tr-TR" altLang="tr-TR" sz="3600" b="0" i="0" u="none" strike="noStrike" cap="none" normalizeH="0" baseline="0" dirty="0">
                <a:ln>
                  <a:noFill/>
                </a:ln>
                <a:solidFill>
                  <a:srgbClr val="3B3D3F"/>
                </a:solidFill>
                <a:effectLst/>
              </a:rPr>
              <a:t>, E, </a:t>
            </a:r>
            <a:r>
              <a:rPr kumimoji="0" lang="tr-TR" altLang="tr-TR" sz="3600" b="0" i="0" u="none" strike="noStrike" cap="none" normalizeH="0" baseline="0" dirty="0" err="1">
                <a:ln>
                  <a:noFill/>
                </a:ln>
                <a:solidFill>
                  <a:srgbClr val="3B3D3F"/>
                </a:solidFill>
                <a:effectLst/>
              </a:rPr>
              <a:t>Rogowski</a:t>
            </a:r>
            <a:r>
              <a:rPr kumimoji="0" lang="tr-TR" altLang="tr-TR" sz="3600" b="0" i="0" u="none" strike="noStrike" cap="none" normalizeH="0" baseline="0" dirty="0">
                <a:ln>
                  <a:noFill/>
                </a:ln>
                <a:solidFill>
                  <a:srgbClr val="3B3D3F"/>
                </a:solidFill>
                <a:effectLst/>
              </a:rPr>
              <a:t>, O, </a:t>
            </a:r>
            <a:r>
              <a:rPr kumimoji="0" lang="tr-TR" altLang="tr-TR" sz="3600" b="0" i="0" u="none" strike="noStrike" cap="none" normalizeH="0" baseline="0" dirty="0" err="1">
                <a:ln>
                  <a:noFill/>
                </a:ln>
                <a:solidFill>
                  <a:srgbClr val="3B3D3F"/>
                </a:solidFill>
                <a:effectLst/>
              </a:rPr>
              <a:t>Zeltser</a:t>
            </a:r>
            <a:r>
              <a:rPr kumimoji="0" lang="tr-TR" altLang="tr-TR" sz="3600" b="0" i="0" u="none" strike="noStrike" cap="none" normalizeH="0" baseline="0" dirty="0">
                <a:ln>
                  <a:noFill/>
                </a:ln>
                <a:solidFill>
                  <a:srgbClr val="3B3D3F"/>
                </a:solidFill>
                <a:effectLst/>
              </a:rPr>
              <a:t>, D, </a:t>
            </a:r>
            <a:r>
              <a:rPr kumimoji="0" lang="tr-TR" altLang="tr-TR" sz="3600" b="0" i="0" u="none" strike="noStrike" cap="none" normalizeH="0" baseline="0" dirty="0" err="1">
                <a:ln>
                  <a:noFill/>
                </a:ln>
                <a:solidFill>
                  <a:srgbClr val="3B3D3F"/>
                </a:solidFill>
                <a:effectLst/>
              </a:rPr>
              <a:t>Shapira</a:t>
            </a:r>
            <a:r>
              <a:rPr kumimoji="0" lang="tr-TR" altLang="tr-TR" sz="3600" b="0" i="0" u="none" strike="noStrike" cap="none" normalizeH="0" baseline="0" dirty="0">
                <a:ln>
                  <a:noFill/>
                </a:ln>
                <a:solidFill>
                  <a:srgbClr val="3B3D3F"/>
                </a:solidFill>
                <a:effectLst/>
              </a:rPr>
              <a:t>, I, ve diğerleri. Akut bakteriyel ve </a:t>
            </a:r>
            <a:r>
              <a:rPr kumimoji="0" lang="tr-TR" altLang="tr-TR" sz="3600" b="0" i="0" u="none" strike="noStrike" cap="none" normalizeH="0" baseline="0" dirty="0" err="1">
                <a:ln>
                  <a:noFill/>
                </a:ln>
                <a:solidFill>
                  <a:srgbClr val="3B3D3F"/>
                </a:solidFill>
                <a:effectLst/>
              </a:rPr>
              <a:t>viral</a:t>
            </a:r>
            <a:r>
              <a:rPr kumimoji="0" lang="tr-TR" altLang="tr-TR" sz="3600" b="0" i="0" u="none" strike="noStrike" cap="none" normalizeH="0" baseline="0" dirty="0">
                <a:ln>
                  <a:noFill/>
                </a:ln>
                <a:solidFill>
                  <a:srgbClr val="3B3D3F"/>
                </a:solidFill>
                <a:effectLst/>
              </a:rPr>
              <a:t> enfeksiyonlar arasındaki ayırıcı tanıyı geliştirmek için C-reaktif protein tepkisinin kinetiğinin kullanılması . </a:t>
            </a:r>
            <a:r>
              <a:rPr kumimoji="0" lang="tr-TR" altLang="tr-TR" sz="3600" b="0" i="1" u="none" strike="noStrike" cap="none" normalizeH="0" baseline="0" dirty="0">
                <a:ln>
                  <a:noFill/>
                </a:ln>
                <a:solidFill>
                  <a:srgbClr val="3B3D3F"/>
                </a:solidFill>
                <a:effectLst/>
              </a:rPr>
              <a:t>Enfeksiyon</a:t>
            </a:r>
            <a:r>
              <a:rPr kumimoji="0" lang="tr-TR" altLang="tr-TR" sz="3600" b="0" i="0" u="none" strike="noStrike" cap="none" normalizeH="0" baseline="0" dirty="0">
                <a:ln>
                  <a:noFill/>
                </a:ln>
                <a:solidFill>
                  <a:srgbClr val="3B3D3F"/>
                </a:solidFill>
                <a:effectLst/>
              </a:rPr>
              <a:t> 2020;48:241–8. </a:t>
            </a:r>
            <a:r>
              <a:rPr kumimoji="0" lang="tr-TR" altLang="tr-TR" sz="3600" b="0" i="0" u="none" strike="noStrike" cap="none" normalizeH="0" baseline="0" dirty="0" err="1">
                <a:ln>
                  <a:noFill/>
                </a:ln>
                <a:solidFill>
                  <a:srgbClr val="3B3D3F"/>
                </a:solidFill>
                <a:effectLst/>
                <a:hlinkClick r:id="rId46"/>
              </a:rPr>
              <a:t>https</a:t>
            </a:r>
            <a:r>
              <a:rPr kumimoji="0" lang="tr-TR" altLang="tr-TR" sz="3600" b="0" i="0" u="none" strike="noStrike" cap="none" normalizeH="0" baseline="0" dirty="0">
                <a:ln>
                  <a:noFill/>
                </a:ln>
                <a:solidFill>
                  <a:srgbClr val="3B3D3F"/>
                </a:solidFill>
                <a:effectLst/>
                <a:hlinkClick r:id="rId46"/>
              </a:rPr>
              <a:t>://</a:t>
            </a:r>
            <a:r>
              <a:rPr kumimoji="0" lang="tr-TR" altLang="tr-TR" sz="3600" b="0" i="0" u="none" strike="noStrike" cap="none" normalizeH="0" baseline="0" dirty="0" err="1">
                <a:ln>
                  <a:noFill/>
                </a:ln>
                <a:solidFill>
                  <a:srgbClr val="3B3D3F"/>
                </a:solidFill>
                <a:effectLst/>
                <a:hlinkClick r:id="rId46"/>
              </a:rPr>
              <a:t>doi.org</a:t>
            </a:r>
            <a:r>
              <a:rPr kumimoji="0" lang="tr-TR" altLang="tr-TR" sz="3600" b="0" i="0" u="none" strike="noStrike" cap="none" normalizeH="0" baseline="0" dirty="0">
                <a:ln>
                  <a:noFill/>
                </a:ln>
                <a:solidFill>
                  <a:srgbClr val="3B3D3F"/>
                </a:solidFill>
                <a:effectLst/>
                <a:hlinkClick r:id="rId46"/>
              </a:rPr>
              <a:t>/10.1007/</a:t>
            </a:r>
            <a:r>
              <a:rPr kumimoji="0" lang="tr-TR" altLang="tr-TR" sz="3600" b="0" i="0" u="none" strike="noStrike" cap="none" normalizeH="0" baseline="0" dirty="0" err="1">
                <a:ln>
                  <a:noFill/>
                </a:ln>
                <a:solidFill>
                  <a:srgbClr val="3B3D3F"/>
                </a:solidFill>
                <a:effectLst/>
                <a:hlinkClick r:id="rId46"/>
              </a:rPr>
              <a:t>s15010</a:t>
            </a:r>
            <a:r>
              <a:rPr kumimoji="0" lang="tr-TR" altLang="tr-TR" sz="3600" b="0" i="0" u="none" strike="noStrike" cap="none" normalizeH="0" baseline="0" dirty="0">
                <a:ln>
                  <a:noFill/>
                </a:ln>
                <a:solidFill>
                  <a:srgbClr val="3B3D3F"/>
                </a:solidFill>
                <a:effectLst/>
                <a:hlinkClick r:id="rId46"/>
              </a:rPr>
              <a:t>-019-01383-6</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a:ln>
                  <a:noFill/>
                </a:ln>
                <a:solidFill>
                  <a:srgbClr val="3B3D3F"/>
                </a:solidFill>
                <a:effectLst/>
                <a:hlinkClick r:id="rId47"/>
              </a:rPr>
              <a:t>Google </a:t>
            </a:r>
            <a:r>
              <a:rPr kumimoji="0" lang="tr-TR" altLang="tr-TR" sz="3600" b="0" i="0" u="none" strike="noStrike" cap="none" normalizeH="0" baseline="0" dirty="0" err="1">
                <a:ln>
                  <a:noFill/>
                </a:ln>
                <a:solidFill>
                  <a:srgbClr val="3B3D3F"/>
                </a:solidFill>
                <a:effectLst/>
                <a:hlinkClick r:id="rId47"/>
              </a:rPr>
              <a:t>Akademik'te</a:t>
            </a:r>
            <a:r>
              <a:rPr kumimoji="0" lang="tr-TR" altLang="tr-TR" sz="3600" b="0" i="0" u="none" strike="noStrike" cap="none" normalizeH="0" baseline="0" dirty="0">
                <a:ln>
                  <a:noFill/>
                </a:ln>
                <a:solidFill>
                  <a:srgbClr val="3B3D3F"/>
                </a:solidFill>
                <a:effectLst/>
                <a:hlinkClick r:id="rId47"/>
              </a:rPr>
              <a:t> </a:t>
            </a:r>
            <a:r>
              <a:rPr kumimoji="0" lang="tr-TR" altLang="tr-TR" sz="3600" b="0" i="0" u="none" strike="noStrike" cap="none" normalizeH="0" baseline="0" dirty="0" err="1">
                <a:ln>
                  <a:noFill/>
                </a:ln>
                <a:solidFill>
                  <a:srgbClr val="3B3D3F"/>
                </a:solidFill>
                <a:effectLst/>
                <a:hlinkClick r:id="rId47"/>
              </a:rPr>
              <a:t>ara</a:t>
            </a:r>
            <a:r>
              <a:rPr kumimoji="0" lang="tr-TR" altLang="tr-TR" sz="3600" b="0" i="0" u="none" strike="noStrike" cap="none" normalizeH="0" baseline="0" dirty="0" err="1">
                <a:ln>
                  <a:noFill/>
                </a:ln>
                <a:solidFill>
                  <a:srgbClr val="3B3D3F"/>
                </a:solidFill>
                <a:effectLst/>
                <a:hlinkClick r:id="rId48"/>
              </a:rPr>
              <a:t>PubMed</a:t>
            </a:r>
            <a:endParaRPr kumimoji="0" lang="tr-TR" altLang="tr-TR" sz="36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40. </a:t>
            </a:r>
            <a:r>
              <a:rPr kumimoji="0" lang="tr-TR" altLang="tr-TR" sz="3600" b="0" i="0" u="none" strike="noStrike" cap="none" normalizeH="0" baseline="0" dirty="0" err="1">
                <a:ln>
                  <a:noFill/>
                </a:ln>
                <a:solidFill>
                  <a:srgbClr val="3B3D3F"/>
                </a:solidFill>
                <a:effectLst/>
              </a:rPr>
              <a:t>Holzknecht</a:t>
            </a:r>
            <a:r>
              <a:rPr kumimoji="0" lang="tr-TR" altLang="tr-TR" sz="3600" b="0" i="0" u="none" strike="noStrike" cap="none" normalizeH="0" baseline="0" dirty="0">
                <a:ln>
                  <a:noFill/>
                </a:ln>
                <a:solidFill>
                  <a:srgbClr val="3B3D3F"/>
                </a:solidFill>
                <a:effectLst/>
              </a:rPr>
              <a:t>, M, </a:t>
            </a:r>
            <a:r>
              <a:rPr kumimoji="0" lang="tr-TR" altLang="tr-TR" sz="3600" b="0" i="0" u="none" strike="noStrike" cap="none" normalizeH="0" baseline="0" dirty="0" err="1">
                <a:ln>
                  <a:noFill/>
                </a:ln>
                <a:solidFill>
                  <a:srgbClr val="3B3D3F"/>
                </a:solidFill>
                <a:effectLst/>
              </a:rPr>
              <a:t>Tiller</a:t>
            </a:r>
            <a:r>
              <a:rPr kumimoji="0" lang="tr-TR" altLang="tr-TR" sz="3600" b="0" i="0" u="none" strike="noStrike" cap="none" normalizeH="0" baseline="0" dirty="0">
                <a:ln>
                  <a:noFill/>
                </a:ln>
                <a:solidFill>
                  <a:srgbClr val="3B3D3F"/>
                </a:solidFill>
                <a:effectLst/>
              </a:rPr>
              <a:t>, C, </a:t>
            </a:r>
            <a:r>
              <a:rPr kumimoji="0" lang="tr-TR" altLang="tr-TR" sz="3600" b="0" i="0" u="none" strike="noStrike" cap="none" normalizeH="0" baseline="0" dirty="0" err="1">
                <a:ln>
                  <a:noFill/>
                </a:ln>
                <a:solidFill>
                  <a:srgbClr val="3B3D3F"/>
                </a:solidFill>
                <a:effectLst/>
              </a:rPr>
              <a:t>Reindl</a:t>
            </a:r>
            <a:r>
              <a:rPr kumimoji="0" lang="tr-TR" altLang="tr-TR" sz="3600" b="0" i="0" u="none" strike="noStrike" cap="none" normalizeH="0" baseline="0" dirty="0">
                <a:ln>
                  <a:noFill/>
                </a:ln>
                <a:solidFill>
                  <a:srgbClr val="3B3D3F"/>
                </a:solidFill>
                <a:effectLst/>
              </a:rPr>
              <a:t>, M, </a:t>
            </a:r>
            <a:r>
              <a:rPr kumimoji="0" lang="tr-TR" altLang="tr-TR" sz="3600" b="0" i="0" u="none" strike="noStrike" cap="none" normalizeH="0" baseline="0" dirty="0" err="1">
                <a:ln>
                  <a:noFill/>
                </a:ln>
                <a:solidFill>
                  <a:srgbClr val="3B3D3F"/>
                </a:solidFill>
                <a:effectLst/>
              </a:rPr>
              <a:t>Lechner</a:t>
            </a:r>
            <a:r>
              <a:rPr kumimoji="0" lang="tr-TR" altLang="tr-TR" sz="3600" b="0" i="0" u="none" strike="noStrike" cap="none" normalizeH="0" baseline="0" dirty="0">
                <a:ln>
                  <a:noFill/>
                </a:ln>
                <a:solidFill>
                  <a:srgbClr val="3B3D3F"/>
                </a:solidFill>
                <a:effectLst/>
              </a:rPr>
              <a:t>, I, </a:t>
            </a:r>
            <a:r>
              <a:rPr kumimoji="0" lang="tr-TR" altLang="tr-TR" sz="3600" b="0" i="0" u="none" strike="noStrike" cap="none" normalizeH="0" baseline="0" dirty="0" err="1">
                <a:ln>
                  <a:noFill/>
                </a:ln>
                <a:solidFill>
                  <a:srgbClr val="3B3D3F"/>
                </a:solidFill>
                <a:effectLst/>
              </a:rPr>
              <a:t>Troger</a:t>
            </a:r>
            <a:r>
              <a:rPr kumimoji="0" lang="tr-TR" altLang="tr-TR" sz="3600" b="0" i="0" u="none" strike="noStrike" cap="none" normalizeH="0" baseline="0" dirty="0">
                <a:ln>
                  <a:noFill/>
                </a:ln>
                <a:solidFill>
                  <a:srgbClr val="3B3D3F"/>
                </a:solidFill>
                <a:effectLst/>
              </a:rPr>
              <a:t>, F, </a:t>
            </a:r>
            <a:r>
              <a:rPr kumimoji="0" lang="tr-TR" altLang="tr-TR" sz="3600" b="0" i="0" u="none" strike="noStrike" cap="none" normalizeH="0" baseline="0" dirty="0" err="1">
                <a:ln>
                  <a:noFill/>
                </a:ln>
                <a:solidFill>
                  <a:srgbClr val="3B3D3F"/>
                </a:solidFill>
                <a:effectLst/>
              </a:rPr>
              <a:t>Hosp</a:t>
            </a:r>
            <a:r>
              <a:rPr kumimoji="0" lang="tr-TR" altLang="tr-TR" sz="3600" b="0" i="0" u="none" strike="noStrike" cap="none" normalizeH="0" baseline="0" dirty="0">
                <a:ln>
                  <a:noFill/>
                </a:ln>
                <a:solidFill>
                  <a:srgbClr val="3B3D3F"/>
                </a:solidFill>
                <a:effectLst/>
              </a:rPr>
              <a:t>, M. C-reaktif protein hızı, akut </a:t>
            </a:r>
            <a:r>
              <a:rPr kumimoji="0" lang="tr-TR" altLang="tr-TR" sz="3600" b="0" i="0" u="none" strike="noStrike" cap="none" normalizeH="0" baseline="0" dirty="0" err="1">
                <a:ln>
                  <a:noFill/>
                </a:ln>
                <a:solidFill>
                  <a:srgbClr val="3B3D3F"/>
                </a:solidFill>
                <a:effectLst/>
              </a:rPr>
              <a:t>ST</a:t>
            </a:r>
            <a:r>
              <a:rPr kumimoji="0" lang="tr-TR" altLang="tr-TR" sz="3600" b="0" i="0" u="none" strike="noStrike" cap="none" normalizeH="0" baseline="0" dirty="0">
                <a:ln>
                  <a:noFill/>
                </a:ln>
                <a:solidFill>
                  <a:srgbClr val="3B3D3F"/>
                </a:solidFill>
                <a:effectLst/>
              </a:rPr>
              <a:t> yükselmeli </a:t>
            </a:r>
            <a:r>
              <a:rPr kumimoji="0" lang="tr-TR" altLang="tr-TR" sz="3600" b="0" i="0" u="none" strike="noStrike" cap="none" normalizeH="0" baseline="0" dirty="0" err="1">
                <a:ln>
                  <a:noFill/>
                </a:ln>
                <a:solidFill>
                  <a:srgbClr val="3B3D3F"/>
                </a:solidFill>
                <a:effectLst/>
              </a:rPr>
              <a:t>miyokard</a:t>
            </a:r>
            <a:r>
              <a:rPr kumimoji="0" lang="tr-TR" altLang="tr-TR" sz="3600" b="0" i="0" u="none" strike="noStrike" cap="none" normalizeH="0" baseline="0" dirty="0">
                <a:ln>
                  <a:noFill/>
                </a:ln>
                <a:solidFill>
                  <a:srgbClr val="3B3D3F"/>
                </a:solidFill>
                <a:effectLst/>
              </a:rPr>
              <a:t> enfarktüsünden sonra </a:t>
            </a:r>
            <a:r>
              <a:rPr kumimoji="0" lang="tr-TR" altLang="tr-TR" sz="3600" b="0" i="0" u="none" strike="noStrike" cap="none" normalizeH="0" baseline="0" dirty="0" err="1">
                <a:ln>
                  <a:noFill/>
                </a:ln>
                <a:solidFill>
                  <a:srgbClr val="3B3D3F"/>
                </a:solidFill>
                <a:effectLst/>
              </a:rPr>
              <a:t>mikrovasküler</a:t>
            </a:r>
            <a:r>
              <a:rPr kumimoji="0" lang="tr-TR" altLang="tr-TR" sz="3600" b="0" i="0" u="none" strike="noStrike" cap="none" normalizeH="0" baseline="0" dirty="0">
                <a:ln>
                  <a:noFill/>
                </a:ln>
                <a:solidFill>
                  <a:srgbClr val="3B3D3F"/>
                </a:solidFill>
                <a:effectLst/>
              </a:rPr>
              <a:t> patolojiyi öngörür. </a:t>
            </a:r>
            <a:r>
              <a:rPr kumimoji="0" lang="tr-TR" altLang="tr-TR" sz="3600" b="0" i="1" u="none" strike="noStrike" cap="none" normalizeH="0" baseline="0" dirty="0">
                <a:ln>
                  <a:noFill/>
                </a:ln>
                <a:solidFill>
                  <a:srgbClr val="3B3D3F"/>
                </a:solidFill>
                <a:effectLst/>
              </a:rPr>
              <a:t>Uluslararası J </a:t>
            </a:r>
            <a:r>
              <a:rPr kumimoji="0" lang="tr-TR" altLang="tr-TR" sz="3600" b="0" i="1" u="none" strike="noStrike" cap="none" normalizeH="0" baseline="0" dirty="0" err="1">
                <a:ln>
                  <a:noFill/>
                </a:ln>
                <a:solidFill>
                  <a:srgbClr val="3B3D3F"/>
                </a:solidFill>
                <a:effectLst/>
              </a:rPr>
              <a:t>Cardiol</a:t>
            </a:r>
            <a:r>
              <a:rPr kumimoji="0" lang="tr-TR" altLang="tr-TR" sz="3600" b="0" i="0" u="none" strike="noStrike" cap="none" normalizeH="0" baseline="0" dirty="0">
                <a:ln>
                  <a:noFill/>
                </a:ln>
                <a:solidFill>
                  <a:srgbClr val="3B3D3F"/>
                </a:solidFill>
                <a:effectLst/>
              </a:rPr>
              <a:t> 2021;338:30–6. </a:t>
            </a:r>
            <a:r>
              <a:rPr kumimoji="0" lang="tr-TR" altLang="tr-TR" sz="3600" b="0" i="0" u="none" strike="noStrike" cap="none" normalizeH="0" baseline="0" dirty="0" err="1">
                <a:ln>
                  <a:noFill/>
                </a:ln>
                <a:solidFill>
                  <a:srgbClr val="3B3D3F"/>
                </a:solidFill>
                <a:effectLst/>
                <a:hlinkClick r:id="rId49"/>
              </a:rPr>
              <a:t>https</a:t>
            </a:r>
            <a:r>
              <a:rPr kumimoji="0" lang="tr-TR" altLang="tr-TR" sz="3600" b="0" i="0" u="none" strike="noStrike" cap="none" normalizeH="0" baseline="0" dirty="0">
                <a:ln>
                  <a:noFill/>
                </a:ln>
                <a:solidFill>
                  <a:srgbClr val="3B3D3F"/>
                </a:solidFill>
                <a:effectLst/>
                <a:hlinkClick r:id="rId49"/>
              </a:rPr>
              <a:t>://</a:t>
            </a:r>
            <a:r>
              <a:rPr kumimoji="0" lang="tr-TR" altLang="tr-TR" sz="3600" b="0" i="0" u="none" strike="noStrike" cap="none" normalizeH="0" baseline="0" dirty="0" err="1">
                <a:ln>
                  <a:noFill/>
                </a:ln>
                <a:solidFill>
                  <a:srgbClr val="3B3D3F"/>
                </a:solidFill>
                <a:effectLst/>
                <a:hlinkClick r:id="rId49"/>
              </a:rPr>
              <a:t>doi.org</a:t>
            </a:r>
            <a:r>
              <a:rPr kumimoji="0" lang="tr-TR" altLang="tr-TR" sz="3600" b="0" i="0" u="none" strike="noStrike" cap="none" normalizeH="0" baseline="0" dirty="0">
                <a:ln>
                  <a:noFill/>
                </a:ln>
                <a:solidFill>
                  <a:srgbClr val="3B3D3F"/>
                </a:solidFill>
                <a:effectLst/>
                <a:hlinkClick r:id="rId49"/>
              </a:rPr>
              <a:t>/10.1016/</a:t>
            </a:r>
            <a:r>
              <a:rPr kumimoji="0" lang="tr-TR" altLang="tr-TR" sz="3600" b="0" i="0" u="none" strike="noStrike" cap="none" normalizeH="0" baseline="0" dirty="0" err="1">
                <a:ln>
                  <a:noFill/>
                </a:ln>
                <a:solidFill>
                  <a:srgbClr val="3B3D3F"/>
                </a:solidFill>
                <a:effectLst/>
                <a:hlinkClick r:id="rId49"/>
              </a:rPr>
              <a:t>j.ijcard.2021.06.023</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a:ln>
                  <a:noFill/>
                </a:ln>
                <a:solidFill>
                  <a:srgbClr val="3B3D3F"/>
                </a:solidFill>
                <a:effectLst/>
                <a:hlinkClick r:id="rId50"/>
              </a:rPr>
              <a:t>Google </a:t>
            </a:r>
            <a:r>
              <a:rPr kumimoji="0" lang="tr-TR" altLang="tr-TR" sz="3600" b="0" i="0" u="none" strike="noStrike" cap="none" normalizeH="0" baseline="0" dirty="0" err="1">
                <a:ln>
                  <a:noFill/>
                </a:ln>
                <a:solidFill>
                  <a:srgbClr val="3B3D3F"/>
                </a:solidFill>
                <a:effectLst/>
                <a:hlinkClick r:id="rId50"/>
              </a:rPr>
              <a:t>Akademik'te</a:t>
            </a:r>
            <a:r>
              <a:rPr kumimoji="0" lang="tr-TR" altLang="tr-TR" sz="3600" b="0" i="0" u="none" strike="noStrike" cap="none" normalizeH="0" baseline="0" dirty="0">
                <a:ln>
                  <a:noFill/>
                </a:ln>
                <a:solidFill>
                  <a:srgbClr val="3B3D3F"/>
                </a:solidFill>
                <a:effectLst/>
                <a:hlinkClick r:id="rId50"/>
              </a:rPr>
              <a:t> </a:t>
            </a:r>
            <a:r>
              <a:rPr kumimoji="0" lang="tr-TR" altLang="tr-TR" sz="3600" b="0" i="0" u="none" strike="noStrike" cap="none" normalizeH="0" baseline="0" dirty="0" err="1">
                <a:ln>
                  <a:noFill/>
                </a:ln>
                <a:solidFill>
                  <a:srgbClr val="3B3D3F"/>
                </a:solidFill>
                <a:effectLst/>
                <a:hlinkClick r:id="rId50"/>
              </a:rPr>
              <a:t>ara</a:t>
            </a:r>
            <a:r>
              <a:rPr kumimoji="0" lang="tr-TR" altLang="tr-TR" sz="3600" b="0" i="0" u="none" strike="noStrike" cap="none" normalizeH="0" baseline="0" dirty="0" err="1">
                <a:ln>
                  <a:noFill/>
                </a:ln>
                <a:solidFill>
                  <a:srgbClr val="3B3D3F"/>
                </a:solidFill>
                <a:effectLst/>
                <a:hlinkClick r:id="rId51"/>
              </a:rPr>
              <a:t>PubMed</a:t>
            </a:r>
            <a:endParaRPr kumimoji="0" lang="tr-TR" altLang="tr-TR" sz="3600" b="0" i="0" u="none" strike="noStrike" cap="none" normalizeH="0" baseline="0" dirty="0">
              <a:ln>
                <a:noFill/>
              </a:ln>
              <a:solidFill>
                <a:srgbClr val="3B3D3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41. </a:t>
            </a:r>
            <a:r>
              <a:rPr kumimoji="0" lang="tr-TR" altLang="tr-TR" sz="3600" b="0" i="0" u="none" strike="noStrike" cap="none" normalizeH="0" baseline="0" dirty="0" err="1">
                <a:ln>
                  <a:noFill/>
                </a:ln>
                <a:solidFill>
                  <a:srgbClr val="3B3D3F"/>
                </a:solidFill>
                <a:effectLst/>
              </a:rPr>
              <a:t>Kitsis</a:t>
            </a:r>
            <a:r>
              <a:rPr kumimoji="0" lang="tr-TR" altLang="tr-TR" sz="3600" b="0" i="0" u="none" strike="noStrike" cap="none" normalizeH="0" baseline="0" dirty="0">
                <a:ln>
                  <a:noFill/>
                </a:ln>
                <a:solidFill>
                  <a:srgbClr val="3B3D3F"/>
                </a:solidFill>
                <a:effectLst/>
              </a:rPr>
              <a:t>, RN, </a:t>
            </a:r>
            <a:r>
              <a:rPr kumimoji="0" lang="tr-TR" altLang="tr-TR" sz="3600" b="0" i="0" u="none" strike="noStrike" cap="none" normalizeH="0" baseline="0" dirty="0" err="1">
                <a:ln>
                  <a:noFill/>
                </a:ln>
                <a:solidFill>
                  <a:srgbClr val="3B3D3F"/>
                </a:solidFill>
                <a:effectLst/>
              </a:rPr>
              <a:t>Jialal</a:t>
            </a:r>
            <a:r>
              <a:rPr kumimoji="0" lang="tr-TR" altLang="tr-TR" sz="3600" b="0" i="0" u="none" strike="noStrike" cap="none" normalizeH="0" baseline="0" dirty="0">
                <a:ln>
                  <a:noFill/>
                </a:ln>
                <a:solidFill>
                  <a:srgbClr val="3B3D3F"/>
                </a:solidFill>
                <a:effectLst/>
              </a:rPr>
              <a:t>, I. Akut </a:t>
            </a:r>
            <a:r>
              <a:rPr kumimoji="0" lang="tr-TR" altLang="tr-TR" sz="3600" b="0" i="0" u="none" strike="noStrike" cap="none" normalizeH="0" baseline="0" dirty="0" err="1">
                <a:ln>
                  <a:noFill/>
                </a:ln>
                <a:solidFill>
                  <a:srgbClr val="3B3D3F"/>
                </a:solidFill>
                <a:effectLst/>
              </a:rPr>
              <a:t>miyokard</a:t>
            </a:r>
            <a:r>
              <a:rPr kumimoji="0" lang="tr-TR" altLang="tr-TR" sz="3600" b="0" i="0" u="none" strike="noStrike" cap="none" normalizeH="0" baseline="0" dirty="0">
                <a:ln>
                  <a:noFill/>
                </a:ln>
                <a:solidFill>
                  <a:srgbClr val="3B3D3F"/>
                </a:solidFill>
                <a:effectLst/>
              </a:rPr>
              <a:t> enfarktüsü sırasında C-reaktif proteini </a:t>
            </a:r>
            <a:r>
              <a:rPr kumimoji="0" lang="tr-TR" altLang="tr-TR" sz="3600" b="0" i="0" u="none" strike="noStrike" cap="none" normalizeH="0" baseline="0" dirty="0" err="1">
                <a:ln>
                  <a:noFill/>
                </a:ln>
                <a:solidFill>
                  <a:srgbClr val="3B3D3F"/>
                </a:solidFill>
                <a:effectLst/>
              </a:rPr>
              <a:t>inhibe</a:t>
            </a:r>
            <a:r>
              <a:rPr kumimoji="0" lang="tr-TR" altLang="tr-TR" sz="3600" b="0" i="0" u="none" strike="noStrike" cap="none" normalizeH="0" baseline="0" dirty="0">
                <a:ln>
                  <a:noFill/>
                </a:ln>
                <a:solidFill>
                  <a:srgbClr val="3B3D3F"/>
                </a:solidFill>
                <a:effectLst/>
              </a:rPr>
              <a:t> ederek </a:t>
            </a:r>
            <a:r>
              <a:rPr kumimoji="0" lang="tr-TR" altLang="tr-TR" sz="3600" b="0" i="0" u="none" strike="noStrike" cap="none" normalizeH="0" baseline="0" dirty="0" err="1">
                <a:ln>
                  <a:noFill/>
                </a:ln>
                <a:solidFill>
                  <a:srgbClr val="3B3D3F"/>
                </a:solidFill>
                <a:effectLst/>
              </a:rPr>
              <a:t>miyokard</a:t>
            </a:r>
            <a:r>
              <a:rPr kumimoji="0" lang="tr-TR" altLang="tr-TR" sz="3600" b="0" i="0" u="none" strike="noStrike" cap="none" normalizeH="0" baseline="0" dirty="0">
                <a:ln>
                  <a:noFill/>
                </a:ln>
                <a:solidFill>
                  <a:srgbClr val="3B3D3F"/>
                </a:solidFill>
                <a:effectLst/>
              </a:rPr>
              <a:t> hasarının sınırlandırılması. </a:t>
            </a:r>
            <a:r>
              <a:rPr kumimoji="0" lang="tr-TR" altLang="tr-TR" sz="3600" b="0" i="1" u="none" strike="noStrike" cap="none" normalizeH="0" baseline="0" dirty="0">
                <a:ln>
                  <a:noFill/>
                </a:ln>
                <a:solidFill>
                  <a:srgbClr val="3B3D3F"/>
                </a:solidFill>
                <a:effectLst/>
              </a:rPr>
              <a:t>N </a:t>
            </a:r>
            <a:r>
              <a:rPr kumimoji="0" lang="tr-TR" altLang="tr-TR" sz="3600" b="0" i="1" u="none" strike="noStrike" cap="none" normalizeH="0" baseline="0" dirty="0" err="1">
                <a:ln>
                  <a:noFill/>
                </a:ln>
                <a:solidFill>
                  <a:srgbClr val="3B3D3F"/>
                </a:solidFill>
                <a:effectLst/>
              </a:rPr>
              <a:t>Engl</a:t>
            </a:r>
            <a:r>
              <a:rPr kumimoji="0" lang="tr-TR" altLang="tr-TR" sz="3600" b="0" i="1" u="none" strike="noStrike" cap="none" normalizeH="0" baseline="0" dirty="0">
                <a:ln>
                  <a:noFill/>
                </a:ln>
                <a:solidFill>
                  <a:srgbClr val="3B3D3F"/>
                </a:solidFill>
                <a:effectLst/>
              </a:rPr>
              <a:t> J </a:t>
            </a:r>
            <a:r>
              <a:rPr kumimoji="0" lang="tr-TR" altLang="tr-TR" sz="3600" b="0" i="1" u="none" strike="noStrike" cap="none" normalizeH="0" baseline="0" dirty="0" err="1">
                <a:ln>
                  <a:noFill/>
                </a:ln>
                <a:solidFill>
                  <a:srgbClr val="3B3D3F"/>
                </a:solidFill>
                <a:effectLst/>
              </a:rPr>
              <a:t>Med</a:t>
            </a:r>
            <a:r>
              <a:rPr kumimoji="0" lang="tr-TR" altLang="tr-TR" sz="3600" b="0" i="0" u="none" strike="noStrike" cap="none" normalizeH="0" baseline="0" dirty="0">
                <a:ln>
                  <a:noFill/>
                </a:ln>
                <a:solidFill>
                  <a:srgbClr val="3B3D3F"/>
                </a:solidFill>
                <a:effectLst/>
              </a:rPr>
              <a:t> 2006;355:513–5. </a:t>
            </a:r>
            <a:r>
              <a:rPr kumimoji="0" lang="tr-TR" altLang="tr-TR" sz="3600" b="0" i="0" u="none" strike="noStrike" cap="none" normalizeH="0" baseline="0" dirty="0" err="1">
                <a:ln>
                  <a:noFill/>
                </a:ln>
                <a:solidFill>
                  <a:srgbClr val="3B3D3F"/>
                </a:solidFill>
                <a:effectLst/>
                <a:hlinkClick r:id="rId52"/>
              </a:rPr>
              <a:t>https</a:t>
            </a:r>
            <a:r>
              <a:rPr kumimoji="0" lang="tr-TR" altLang="tr-TR" sz="3600" b="0" i="0" u="none" strike="noStrike" cap="none" normalizeH="0" baseline="0" dirty="0">
                <a:ln>
                  <a:noFill/>
                </a:ln>
                <a:solidFill>
                  <a:srgbClr val="3B3D3F"/>
                </a:solidFill>
                <a:effectLst/>
                <a:hlinkClick r:id="rId52"/>
              </a:rPr>
              <a:t>://</a:t>
            </a:r>
            <a:r>
              <a:rPr kumimoji="0" lang="tr-TR" altLang="tr-TR" sz="3600" b="0" i="0" u="none" strike="noStrike" cap="none" normalizeH="0" baseline="0" dirty="0" err="1">
                <a:ln>
                  <a:noFill/>
                </a:ln>
                <a:solidFill>
                  <a:srgbClr val="3B3D3F"/>
                </a:solidFill>
                <a:effectLst/>
                <a:hlinkClick r:id="rId52"/>
              </a:rPr>
              <a:t>doi.org</a:t>
            </a:r>
            <a:r>
              <a:rPr kumimoji="0" lang="tr-TR" altLang="tr-TR" sz="3600" b="0" i="0" u="none" strike="noStrike" cap="none" normalizeH="0" baseline="0" dirty="0">
                <a:ln>
                  <a:noFill/>
                </a:ln>
                <a:solidFill>
                  <a:srgbClr val="3B3D3F"/>
                </a:solidFill>
                <a:effectLst/>
                <a:hlinkClick r:id="rId52"/>
              </a:rPr>
              <a:t>/10.1056/</a:t>
            </a:r>
            <a:r>
              <a:rPr kumimoji="0" lang="tr-TR" altLang="tr-TR" sz="3600" b="0" i="0" u="none" strike="noStrike" cap="none" normalizeH="0" baseline="0" dirty="0" err="1">
                <a:ln>
                  <a:noFill/>
                </a:ln>
                <a:solidFill>
                  <a:srgbClr val="3B3D3F"/>
                </a:solidFill>
                <a:effectLst/>
                <a:hlinkClick r:id="rId52"/>
              </a:rPr>
              <a:t>nejmcibr063197</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a:ln>
                  <a:noFill/>
                </a:ln>
                <a:solidFill>
                  <a:srgbClr val="3B3D3F"/>
                </a:solidFill>
                <a:effectLst/>
                <a:hlinkClick r:id="rId53"/>
              </a:rPr>
              <a:t>Google </a:t>
            </a:r>
            <a:r>
              <a:rPr kumimoji="0" lang="tr-TR" altLang="tr-TR" sz="3600" b="0" i="0" u="none" strike="noStrike" cap="none" normalizeH="0" baseline="0" dirty="0" err="1">
                <a:ln>
                  <a:noFill/>
                </a:ln>
                <a:solidFill>
                  <a:srgbClr val="3B3D3F"/>
                </a:solidFill>
                <a:effectLst/>
                <a:hlinkClick r:id="rId53"/>
              </a:rPr>
              <a:t>Akademik'te</a:t>
            </a:r>
            <a:r>
              <a:rPr kumimoji="0" lang="tr-TR" altLang="tr-TR" sz="3600" b="0" i="0" u="none" strike="noStrike" cap="none" normalizeH="0" baseline="0" dirty="0">
                <a:ln>
                  <a:noFill/>
                </a:ln>
                <a:solidFill>
                  <a:srgbClr val="3B3D3F"/>
                </a:solidFill>
                <a:effectLst/>
                <a:hlinkClick r:id="rId53"/>
              </a:rPr>
              <a:t> </a:t>
            </a:r>
            <a:r>
              <a:rPr kumimoji="0" lang="tr-TR" altLang="tr-TR" sz="3600" b="0" i="0" u="none" strike="noStrike" cap="none" normalizeH="0" baseline="0" dirty="0" err="1">
                <a:ln>
                  <a:noFill/>
                </a:ln>
                <a:solidFill>
                  <a:srgbClr val="3B3D3F"/>
                </a:solidFill>
                <a:effectLst/>
                <a:hlinkClick r:id="rId53"/>
              </a:rPr>
              <a:t>ara</a:t>
            </a:r>
            <a:r>
              <a:rPr kumimoji="0" lang="tr-TR" altLang="tr-TR" sz="3600" b="0" i="0" u="none" strike="noStrike" cap="none" normalizeH="0" baseline="0" dirty="0" err="1">
                <a:ln>
                  <a:noFill/>
                </a:ln>
                <a:solidFill>
                  <a:srgbClr val="3B3D3F"/>
                </a:solidFill>
                <a:effectLst/>
                <a:hlinkClick r:id="rId54"/>
              </a:rPr>
              <a:t>PubMed</a:t>
            </a:r>
            <a:endParaRPr kumimoji="0" lang="tr-TR" altLang="tr-TR"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1" i="0" u="none" strike="noStrike" cap="none" normalizeH="0" baseline="0" dirty="0">
                <a:ln>
                  <a:noFill/>
                </a:ln>
                <a:solidFill>
                  <a:srgbClr val="3B3D3F"/>
                </a:solidFill>
                <a:effectLst/>
              </a:rPr>
              <a:t>Alınma:</a:t>
            </a:r>
            <a:r>
              <a:rPr kumimoji="0" lang="tr-TR" altLang="tr-TR" sz="3600" b="0" i="0" u="none" strike="noStrike" cap="none" normalizeH="0" baseline="0" dirty="0">
                <a:ln>
                  <a:noFill/>
                </a:ln>
                <a:solidFill>
                  <a:srgbClr val="3B3D3F"/>
                </a:solidFill>
                <a:effectLst/>
              </a:rPr>
              <a:t> 2023-01-24</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1" i="0" u="none" strike="noStrike" cap="none" normalizeH="0" baseline="0" dirty="0">
                <a:ln>
                  <a:noFill/>
                </a:ln>
                <a:solidFill>
                  <a:srgbClr val="3B3D3F"/>
                </a:solidFill>
                <a:effectLst/>
              </a:rPr>
              <a:t>Kabul:</a:t>
            </a:r>
            <a:r>
              <a:rPr kumimoji="0" lang="tr-TR" altLang="tr-TR" sz="3600" b="0" i="0" u="none" strike="noStrike" cap="none" normalizeH="0" baseline="0" dirty="0">
                <a:ln>
                  <a:noFill/>
                </a:ln>
                <a:solidFill>
                  <a:srgbClr val="3B3D3F"/>
                </a:solidFill>
                <a:effectLst/>
              </a:rPr>
              <a:t> 2023-01-26</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1" i="0" u="none" strike="noStrike" cap="none" normalizeH="0" baseline="0" dirty="0">
                <a:ln>
                  <a:noFill/>
                </a:ln>
                <a:solidFill>
                  <a:srgbClr val="3B3D3F"/>
                </a:solidFill>
                <a:effectLst/>
              </a:rPr>
              <a:t>Çevrimiçi Yayınlandı:</a:t>
            </a:r>
            <a:r>
              <a:rPr kumimoji="0" lang="tr-TR" altLang="tr-TR" sz="3600" b="0" i="0" u="none" strike="noStrike" cap="none" normalizeH="0" baseline="0" dirty="0">
                <a:ln>
                  <a:noFill/>
                </a:ln>
                <a:solidFill>
                  <a:srgbClr val="3B3D3F"/>
                </a:solidFill>
                <a:effectLst/>
              </a:rPr>
              <a:t> 2023-02-06</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1" i="0" u="none" strike="noStrike" cap="none" normalizeH="0" baseline="0" dirty="0">
                <a:ln>
                  <a:noFill/>
                </a:ln>
                <a:solidFill>
                  <a:srgbClr val="3B3D3F"/>
                </a:solidFill>
                <a:effectLst/>
              </a:rPr>
              <a:t>Basılı Yayın Tarihi:</a:t>
            </a:r>
            <a:r>
              <a:rPr kumimoji="0" lang="tr-TR" altLang="tr-TR" sz="3600" b="0" i="0" u="none" strike="noStrike" cap="none" normalizeH="0" baseline="0" dirty="0">
                <a:ln>
                  <a:noFill/>
                </a:ln>
                <a:solidFill>
                  <a:srgbClr val="3B3D3F"/>
                </a:solidFill>
                <a:effectLst/>
              </a:rPr>
              <a:t> 2023-08-28</a:t>
            </a:r>
            <a:endParaRPr kumimoji="0" lang="tr-TR" altLang="tr-TR"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600" b="0" i="0" u="none" strike="noStrike" cap="none" normalizeH="0" baseline="0" dirty="0">
                <a:ln>
                  <a:noFill/>
                </a:ln>
                <a:solidFill>
                  <a:srgbClr val="3B3D3F"/>
                </a:solidFill>
                <a:effectLst/>
              </a:rPr>
              <a:t>© 2023 </a:t>
            </a:r>
            <a:r>
              <a:rPr kumimoji="0" lang="tr-TR" altLang="tr-TR" sz="3600" b="0" i="0" u="none" strike="noStrike" cap="none" normalizeH="0" baseline="0" dirty="0" err="1">
                <a:ln>
                  <a:noFill/>
                </a:ln>
                <a:solidFill>
                  <a:srgbClr val="3B3D3F"/>
                </a:solidFill>
                <a:effectLst/>
              </a:rPr>
              <a:t>Walter</a:t>
            </a:r>
            <a:r>
              <a:rPr kumimoji="0" lang="tr-TR" altLang="tr-TR" sz="3600" b="0" i="0" u="none" strike="noStrike" cap="none" normalizeH="0" baseline="0" dirty="0">
                <a:ln>
                  <a:noFill/>
                </a:ln>
                <a:solidFill>
                  <a:srgbClr val="3B3D3F"/>
                </a:solidFill>
                <a:effectLst/>
              </a:rPr>
              <a:t> de </a:t>
            </a:r>
            <a:r>
              <a:rPr kumimoji="0" lang="tr-TR" altLang="tr-TR" sz="3600" b="0" i="0" u="none" strike="noStrike" cap="none" normalizeH="0" baseline="0" dirty="0" err="1">
                <a:ln>
                  <a:noFill/>
                </a:ln>
                <a:solidFill>
                  <a:srgbClr val="3B3D3F"/>
                </a:solidFill>
                <a:effectLst/>
              </a:rPr>
              <a:t>Gruyter</a:t>
            </a:r>
            <a:r>
              <a:rPr kumimoji="0" lang="tr-TR" altLang="tr-TR" sz="3600" b="0" i="0" u="none" strike="noStrike" cap="none" normalizeH="0" baseline="0" dirty="0">
                <a:ln>
                  <a:noFill/>
                </a:ln>
                <a:solidFill>
                  <a:srgbClr val="3B3D3F"/>
                </a:solidFill>
                <a:effectLst/>
              </a:rPr>
              <a:t> </a:t>
            </a:r>
            <a:r>
              <a:rPr kumimoji="0" lang="tr-TR" altLang="tr-TR" sz="3600" b="0" i="0" u="none" strike="noStrike" cap="none" normalizeH="0" baseline="0" dirty="0" err="1">
                <a:ln>
                  <a:noFill/>
                </a:ln>
                <a:solidFill>
                  <a:srgbClr val="3B3D3F"/>
                </a:solidFill>
                <a:effectLst/>
              </a:rPr>
              <a:t>GmbH</a:t>
            </a:r>
            <a:r>
              <a:rPr kumimoji="0" lang="tr-TR" altLang="tr-TR" sz="3600" b="0" i="0" u="none" strike="noStrike" cap="none" normalizeH="0" baseline="0" dirty="0">
                <a:ln>
                  <a:noFill/>
                </a:ln>
                <a:solidFill>
                  <a:srgbClr val="3B3D3F"/>
                </a:solidFill>
                <a:effectLst/>
              </a:rPr>
              <a:t>, Berlin/Boston</a:t>
            </a:r>
            <a:endParaRPr kumimoji="0" lang="tr-TR" altLang="tr-TR" sz="3600" b="0" i="0" u="none" strike="noStrike" cap="none" normalizeH="0" baseline="0" dirty="0">
              <a:ln>
                <a:noFill/>
              </a:ln>
              <a:solidFill>
                <a:schemeClr val="tx1"/>
              </a:solidFill>
              <a:effectLst/>
            </a:endParaRPr>
          </a:p>
          <a:p>
            <a:endParaRPr lang="tr-TR" dirty="0"/>
          </a:p>
        </p:txBody>
      </p:sp>
    </p:spTree>
    <p:extLst>
      <p:ext uri="{BB962C8B-B14F-4D97-AF65-F5344CB8AC3E}">
        <p14:creationId xmlns:p14="http://schemas.microsoft.com/office/powerpoint/2010/main" val="1392298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C3A0AE-18C3-40F5-8CF0-9345C0A027BE}"/>
              </a:ext>
            </a:extLst>
          </p:cNvPr>
          <p:cNvSpPr>
            <a:spLocks noGrp="1"/>
          </p:cNvSpPr>
          <p:nvPr>
            <p:ph type="title"/>
          </p:nvPr>
        </p:nvSpPr>
        <p:spPr>
          <a:xfrm>
            <a:off x="838200" y="647298"/>
            <a:ext cx="10515600" cy="1325563"/>
          </a:xfrm>
        </p:spPr>
        <p:txBody>
          <a:bodyPr/>
          <a:lstStyle/>
          <a:p>
            <a:r>
              <a:rPr lang="tr-TR" dirty="0">
                <a:latin typeface="+mn-lt"/>
              </a:rPr>
              <a:t>Giriş </a:t>
            </a:r>
          </a:p>
        </p:txBody>
      </p:sp>
      <p:sp>
        <p:nvSpPr>
          <p:cNvPr id="3" name="İçerik Yer Tutucusu 2">
            <a:extLst>
              <a:ext uri="{FF2B5EF4-FFF2-40B4-BE49-F238E27FC236}">
                <a16:creationId xmlns:a16="http://schemas.microsoft.com/office/drawing/2014/main" id="{3A3FD43E-3DAD-45DC-93E3-7E25C93CA6E5}"/>
              </a:ext>
            </a:extLst>
          </p:cNvPr>
          <p:cNvSpPr>
            <a:spLocks noGrp="1"/>
          </p:cNvSpPr>
          <p:nvPr>
            <p:ph idx="1"/>
          </p:nvPr>
        </p:nvSpPr>
        <p:spPr>
          <a:xfrm>
            <a:off x="838200" y="1859364"/>
            <a:ext cx="10515600" cy="4351338"/>
          </a:xfrm>
        </p:spPr>
        <p:txBody>
          <a:bodyPr>
            <a:normAutofit fontScale="92500" lnSpcReduction="20000"/>
          </a:bodyPr>
          <a:lstStyle/>
          <a:p>
            <a:pPr>
              <a:buFont typeface="Wingdings" panose="05000000000000000000" pitchFamily="2" charset="2"/>
              <a:buChar char="§"/>
            </a:pPr>
            <a:r>
              <a:rPr lang="tr-TR" dirty="0"/>
              <a:t>C-reaktif protein (CRP), 1930'da </a:t>
            </a:r>
            <a:r>
              <a:rPr lang="tr-TR" dirty="0" err="1"/>
              <a:t>Tillet</a:t>
            </a:r>
            <a:r>
              <a:rPr lang="tr-TR" dirty="0"/>
              <a:t> ve Francis tarafından keşfedilen, </a:t>
            </a:r>
            <a:r>
              <a:rPr lang="tr-TR" dirty="0" err="1"/>
              <a:t>interlökin</a:t>
            </a:r>
            <a:r>
              <a:rPr lang="tr-TR" dirty="0"/>
              <a:t> 6 (IL-6), IL-1 ve TNF(tümör </a:t>
            </a:r>
            <a:r>
              <a:rPr lang="tr-TR" dirty="0" err="1"/>
              <a:t>nekrozis</a:t>
            </a:r>
            <a:r>
              <a:rPr lang="tr-TR" dirty="0"/>
              <a:t> faktör)olmak üzere çeşitli inflamatuar sitokinlerin salgılanmasına yanıt olarak karaciğer tarafından sentezlenen bir akut faz proteinidir. </a:t>
            </a:r>
          </a:p>
          <a:p>
            <a:pPr>
              <a:buFont typeface="Wingdings" panose="05000000000000000000" pitchFamily="2" charset="2"/>
              <a:buChar char="§"/>
            </a:pPr>
            <a:endParaRPr lang="tr-TR" dirty="0"/>
          </a:p>
          <a:p>
            <a:pPr>
              <a:buFont typeface="Wingdings" panose="05000000000000000000" pitchFamily="2" charset="2"/>
              <a:buChar char="§"/>
            </a:pPr>
            <a:r>
              <a:rPr lang="tr-TR" dirty="0"/>
              <a:t>CRP, inflamasyon ve doku hasarının hassas bir sistemik belirteci olarak tanımlanan ve klinik laboratuvarlarda benimsenen ilk akut faz proteinidir , adını </a:t>
            </a:r>
            <a:r>
              <a:rPr lang="tr-TR" dirty="0" err="1"/>
              <a:t>Streptococcus</a:t>
            </a:r>
            <a:r>
              <a:rPr lang="tr-TR" dirty="0"/>
              <a:t> </a:t>
            </a:r>
            <a:r>
              <a:rPr lang="tr-TR" dirty="0" err="1"/>
              <a:t>pneumoniae'nin</a:t>
            </a:r>
            <a:r>
              <a:rPr lang="tr-TR" dirty="0"/>
              <a:t> somatik C-</a:t>
            </a:r>
            <a:r>
              <a:rPr lang="tr-TR" dirty="0" err="1"/>
              <a:t>polisakaritini</a:t>
            </a:r>
            <a:r>
              <a:rPr lang="tr-TR" dirty="0"/>
              <a:t> çökeltme kapasitesinden alır.</a:t>
            </a:r>
          </a:p>
          <a:p>
            <a:pPr>
              <a:buFont typeface="Wingdings" panose="05000000000000000000" pitchFamily="2" charset="2"/>
              <a:buChar char="§"/>
            </a:pPr>
            <a:endParaRPr lang="tr-TR" dirty="0"/>
          </a:p>
          <a:p>
            <a:pPr>
              <a:buFont typeface="Wingdings" panose="05000000000000000000" pitchFamily="2" charset="2"/>
              <a:buChar char="§"/>
            </a:pPr>
            <a:r>
              <a:rPr lang="tr-TR" dirty="0"/>
              <a:t> </a:t>
            </a:r>
            <a:r>
              <a:rPr lang="tr-TR" dirty="0" err="1"/>
              <a:t>CRP</a:t>
            </a:r>
            <a:r>
              <a:rPr lang="tr-TR" dirty="0"/>
              <a:t>, kalsiyuma bağımlı </a:t>
            </a:r>
            <a:r>
              <a:rPr lang="tr-TR" dirty="0" err="1"/>
              <a:t>ligand</a:t>
            </a:r>
            <a:r>
              <a:rPr lang="tr-TR" dirty="0"/>
              <a:t> bağlayıcı plazma proteinlerinin </a:t>
            </a:r>
            <a:r>
              <a:rPr lang="tr-TR" dirty="0" err="1"/>
              <a:t>pentraksin</a:t>
            </a:r>
            <a:r>
              <a:rPr lang="tr-TR" dirty="0"/>
              <a:t> ailesine aittir ve her biri 206 aminoasit kalıntısı içeren beş özdeş </a:t>
            </a:r>
            <a:r>
              <a:rPr lang="tr-TR" dirty="0" err="1"/>
              <a:t>glikosile</a:t>
            </a:r>
            <a:r>
              <a:rPr lang="tr-TR" dirty="0"/>
              <a:t> edilmemiş </a:t>
            </a:r>
            <a:r>
              <a:rPr lang="tr-TR" dirty="0" err="1"/>
              <a:t>polipeptit</a:t>
            </a:r>
            <a:r>
              <a:rPr lang="tr-TR" dirty="0"/>
              <a:t> alt biriminden oluşur.</a:t>
            </a:r>
          </a:p>
          <a:p>
            <a:pPr>
              <a:buFont typeface="Wingdings" panose="05000000000000000000" pitchFamily="2" charset="2"/>
              <a:buChar char="§"/>
            </a:pPr>
            <a:endParaRPr lang="tr-TR" dirty="0"/>
          </a:p>
          <a:p>
            <a:pPr>
              <a:buFont typeface="Wingdings" panose="05000000000000000000" pitchFamily="2" charset="2"/>
              <a:buChar char="§"/>
            </a:pPr>
            <a:r>
              <a:rPr lang="tr-TR" dirty="0"/>
              <a:t> İnsan </a:t>
            </a:r>
            <a:r>
              <a:rPr lang="tr-TR" dirty="0" err="1"/>
              <a:t>CRP'si</a:t>
            </a:r>
            <a:r>
              <a:rPr lang="tr-TR" dirty="0"/>
              <a:t> </a:t>
            </a:r>
            <a:r>
              <a:rPr lang="tr-TR" dirty="0" err="1"/>
              <a:t>fosfokolin</a:t>
            </a:r>
            <a:r>
              <a:rPr lang="tr-TR" dirty="0"/>
              <a:t> kalıntılarına ve aynı zamanda diğer çeşitli </a:t>
            </a:r>
            <a:r>
              <a:rPr lang="tr-TR" dirty="0" err="1"/>
              <a:t>dışsalotolog</a:t>
            </a:r>
            <a:r>
              <a:rPr lang="tr-TR" dirty="0"/>
              <a:t> ligandlara en yüksek afiniteyle bağlanır ve bu ligandları taşıyan hücresel, partiküler veya moleküler yapıları toplar veya çökeltir.</a:t>
            </a:r>
          </a:p>
          <a:p>
            <a:endParaRPr lang="tr-TR" dirty="0"/>
          </a:p>
        </p:txBody>
      </p:sp>
    </p:spTree>
    <p:extLst>
      <p:ext uri="{BB962C8B-B14F-4D97-AF65-F5344CB8AC3E}">
        <p14:creationId xmlns:p14="http://schemas.microsoft.com/office/powerpoint/2010/main" val="422901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84CB0AE-1C90-7C37-5B8F-FC9B55F4C450}"/>
              </a:ext>
            </a:extLst>
          </p:cNvPr>
          <p:cNvSpPr>
            <a:spLocks noGrp="1"/>
          </p:cNvSpPr>
          <p:nvPr>
            <p:ph idx="1"/>
          </p:nvPr>
        </p:nvSpPr>
        <p:spPr>
          <a:xfrm>
            <a:off x="838200" y="1848574"/>
            <a:ext cx="9720071" cy="4023360"/>
          </a:xfrm>
        </p:spPr>
        <p:txBody>
          <a:bodyPr>
            <a:normAutofit fontScale="25000" lnSpcReduction="20000"/>
          </a:bodyPr>
          <a:lstStyle/>
          <a:p>
            <a:pPr>
              <a:buFont typeface="Wingdings" panose="05000000000000000000" pitchFamily="2" charset="2"/>
              <a:buChar char="§"/>
            </a:pPr>
            <a:r>
              <a:rPr lang="tr-TR" sz="8000" b="0" i="0" dirty="0">
                <a:solidFill>
                  <a:srgbClr val="3B3D3F"/>
                </a:solidFill>
                <a:effectLst/>
              </a:rPr>
              <a:t> Otolog ligandlar arasında </a:t>
            </a:r>
            <a:r>
              <a:rPr lang="tr-TR" sz="8000" dirty="0">
                <a:solidFill>
                  <a:srgbClr val="3B3D3F"/>
                </a:solidFill>
              </a:rPr>
              <a:t>; </a:t>
            </a:r>
            <a:r>
              <a:rPr lang="tr-TR" sz="8000" b="0" i="0" dirty="0">
                <a:solidFill>
                  <a:srgbClr val="3B3D3F"/>
                </a:solidFill>
                <a:effectLst/>
              </a:rPr>
              <a:t>doğal ve değiştirilmiş plazma lipoproteinleri, hasarlı hücre zarları, bir takım farklı </a:t>
            </a:r>
            <a:r>
              <a:rPr lang="tr-TR" sz="8000" b="0" i="0" dirty="0" err="1">
                <a:solidFill>
                  <a:srgbClr val="3B3D3F"/>
                </a:solidFill>
                <a:effectLst/>
              </a:rPr>
              <a:t>fosfolipidler</a:t>
            </a:r>
            <a:r>
              <a:rPr lang="tr-TR" sz="8000" b="0" i="0" dirty="0">
                <a:solidFill>
                  <a:srgbClr val="3B3D3F"/>
                </a:solidFill>
                <a:effectLst/>
              </a:rPr>
              <a:t> ve ilgili bileşikler, küçük nükleer </a:t>
            </a:r>
            <a:r>
              <a:rPr lang="tr-TR" sz="8000" b="0" i="0" dirty="0" err="1">
                <a:solidFill>
                  <a:srgbClr val="3B3D3F"/>
                </a:solidFill>
                <a:effectLst/>
              </a:rPr>
              <a:t>ribonükleoprotein</a:t>
            </a:r>
            <a:r>
              <a:rPr lang="tr-TR" sz="8000" b="0" i="0" dirty="0">
                <a:solidFill>
                  <a:srgbClr val="3B3D3F"/>
                </a:solidFill>
                <a:effectLst/>
              </a:rPr>
              <a:t> parçacıkları ve apoptotik hücreler bulunur.</a:t>
            </a:r>
          </a:p>
          <a:p>
            <a:pPr>
              <a:buFont typeface="Wingdings" panose="05000000000000000000" pitchFamily="2" charset="2"/>
              <a:buChar char="§"/>
            </a:pPr>
            <a:endParaRPr lang="tr-TR" sz="8000" b="0" i="0" dirty="0">
              <a:solidFill>
                <a:srgbClr val="3B3D3F"/>
              </a:solidFill>
              <a:effectLst/>
            </a:endParaRPr>
          </a:p>
          <a:p>
            <a:pPr>
              <a:buFont typeface="Wingdings" panose="05000000000000000000" pitchFamily="2" charset="2"/>
              <a:buChar char="§"/>
            </a:pPr>
            <a:r>
              <a:rPr lang="tr-TR" sz="8000" b="0" i="0" dirty="0">
                <a:solidFill>
                  <a:srgbClr val="3B3D3F"/>
                </a:solidFill>
                <a:effectLst/>
              </a:rPr>
              <a:t> Ekstrinsik ligandlar birçok </a:t>
            </a:r>
            <a:r>
              <a:rPr lang="tr-TR" sz="8000" b="0" i="0" dirty="0" err="1">
                <a:solidFill>
                  <a:srgbClr val="3B3D3F"/>
                </a:solidFill>
                <a:effectLst/>
              </a:rPr>
              <a:t>glikanı</a:t>
            </a:r>
            <a:r>
              <a:rPr lang="tr-TR" sz="8000" b="0" i="0" dirty="0">
                <a:solidFill>
                  <a:srgbClr val="3B3D3F"/>
                </a:solidFill>
                <a:effectLst/>
              </a:rPr>
              <a:t>, </a:t>
            </a:r>
            <a:r>
              <a:rPr lang="tr-TR" sz="8000" b="0" i="0" dirty="0" err="1">
                <a:solidFill>
                  <a:srgbClr val="3B3D3F"/>
                </a:solidFill>
                <a:effectLst/>
              </a:rPr>
              <a:t>fosfolipidleri</a:t>
            </a:r>
            <a:r>
              <a:rPr lang="tr-TR" sz="8000" b="0" i="0" dirty="0">
                <a:solidFill>
                  <a:srgbClr val="3B3D3F"/>
                </a:solidFill>
                <a:effectLst/>
              </a:rPr>
              <a:t> ve bakteri, mantar ve parazit bileşenleri gibi mikroorganizmaların diğer bileşenlerini içerir </a:t>
            </a:r>
          </a:p>
          <a:p>
            <a:pPr>
              <a:buFont typeface="Wingdings" panose="05000000000000000000" pitchFamily="2" charset="2"/>
              <a:buChar char="§"/>
            </a:pPr>
            <a:endParaRPr lang="tr-TR" sz="8000" dirty="0">
              <a:solidFill>
                <a:srgbClr val="3B3D3F"/>
              </a:solidFill>
            </a:endParaRPr>
          </a:p>
          <a:p>
            <a:pPr>
              <a:buFont typeface="Wingdings" panose="05000000000000000000" pitchFamily="2" charset="2"/>
              <a:buChar char="§"/>
            </a:pPr>
            <a:r>
              <a:rPr lang="tr-TR" sz="8000" b="0" i="0" dirty="0">
                <a:solidFill>
                  <a:srgbClr val="3B3D3F"/>
                </a:solidFill>
                <a:effectLst/>
              </a:rPr>
              <a:t>CRP, makromoleküler ligandlara toplandığında veya bağlandığında, kompleman bileşeni 1q (C1q) tarafından tanınır ve kompleman sisteminin ana yapışma molekülü olan C3'ü ve terminal membran saldırı kompleksi C5-C9'u birleştirerek klasik kompleman yolunu güçlü bir şekilde aktive eder.</a:t>
            </a:r>
          </a:p>
          <a:p>
            <a:pPr>
              <a:buFont typeface="Wingdings" panose="05000000000000000000" pitchFamily="2" charset="2"/>
              <a:buChar char="§"/>
            </a:pPr>
            <a:endParaRPr lang="tr-TR" sz="8000" b="0" i="0" dirty="0">
              <a:solidFill>
                <a:srgbClr val="3B3D3F"/>
              </a:solidFill>
              <a:effectLst/>
            </a:endParaRPr>
          </a:p>
          <a:p>
            <a:pPr>
              <a:buFont typeface="Wingdings" panose="05000000000000000000" pitchFamily="2" charset="2"/>
              <a:buChar char="§"/>
            </a:pPr>
            <a:r>
              <a:rPr lang="tr-TR" sz="8000" b="0" i="0" dirty="0">
                <a:solidFill>
                  <a:srgbClr val="3B3D3F"/>
                </a:solidFill>
                <a:effectLst/>
              </a:rPr>
              <a:t> </a:t>
            </a:r>
            <a:r>
              <a:rPr lang="tr-TR" sz="8000" b="0" i="0" dirty="0" err="1">
                <a:solidFill>
                  <a:srgbClr val="3B3D3F"/>
                </a:solidFill>
                <a:effectLst/>
              </a:rPr>
              <a:t>CRP'nin</a:t>
            </a:r>
            <a:r>
              <a:rPr lang="tr-TR" sz="8000" b="0" i="0" dirty="0">
                <a:solidFill>
                  <a:srgbClr val="3B3D3F"/>
                </a:solidFill>
                <a:effectLst/>
              </a:rPr>
              <a:t> ligand bağlanmasını takip eden ikincil etkileri, antikorların bazı temel özelliklerine benzer, dolayısıyla enfeksiyona karşı konak savunmasına katkıda bulunur ve proinflamatuar aracı rol oynar.</a:t>
            </a:r>
          </a:p>
          <a:p>
            <a:pPr marL="0" indent="0">
              <a:buNone/>
            </a:pPr>
            <a:endParaRPr lang="tr-TR" dirty="0"/>
          </a:p>
        </p:txBody>
      </p:sp>
      <p:sp>
        <p:nvSpPr>
          <p:cNvPr id="6" name="Başlık 1">
            <a:extLst>
              <a:ext uri="{FF2B5EF4-FFF2-40B4-BE49-F238E27FC236}">
                <a16:creationId xmlns:a16="http://schemas.microsoft.com/office/drawing/2014/main" id="{AB5EFB64-E009-40D8-83AC-0286750E29E1}"/>
              </a:ext>
            </a:extLst>
          </p:cNvPr>
          <p:cNvSpPr txBox="1">
            <a:spLocks/>
          </p:cNvSpPr>
          <p:nvPr/>
        </p:nvSpPr>
        <p:spPr>
          <a:xfrm>
            <a:off x="838200" y="647298"/>
            <a:ext cx="10515600" cy="132556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tr-TR">
                <a:latin typeface="+mn-lt"/>
              </a:rPr>
              <a:t>Giriş </a:t>
            </a:r>
            <a:endParaRPr lang="tr-TR" dirty="0">
              <a:latin typeface="+mn-lt"/>
            </a:endParaRPr>
          </a:p>
        </p:txBody>
      </p:sp>
    </p:spTree>
    <p:extLst>
      <p:ext uri="{BB962C8B-B14F-4D97-AF65-F5344CB8AC3E}">
        <p14:creationId xmlns:p14="http://schemas.microsoft.com/office/powerpoint/2010/main" val="3461849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07A36E-91A1-472D-A79B-2476119D4708}"/>
              </a:ext>
            </a:extLst>
          </p:cNvPr>
          <p:cNvSpPr>
            <a:spLocks noGrp="1"/>
          </p:cNvSpPr>
          <p:nvPr>
            <p:ph type="title"/>
          </p:nvPr>
        </p:nvSpPr>
        <p:spPr>
          <a:xfrm>
            <a:off x="811568" y="480536"/>
            <a:ext cx="11274188" cy="2268892"/>
          </a:xfrm>
        </p:spPr>
        <p:txBody>
          <a:bodyPr>
            <a:normAutofit/>
          </a:bodyPr>
          <a:lstStyle/>
          <a:p>
            <a:r>
              <a:rPr lang="tr-TR" sz="4400" b="0" i="0" dirty="0">
                <a:effectLst/>
                <a:latin typeface="+mn-lt"/>
              </a:rPr>
              <a:t>Dolaşımdaki CRP konsantrasyonu</a:t>
            </a:r>
            <a:br>
              <a:rPr lang="tr-TR" b="0" i="0" dirty="0">
                <a:effectLst/>
                <a:latin typeface="var(--primary-face)"/>
              </a:rPr>
            </a:br>
            <a:endParaRPr lang="tr-TR" dirty="0"/>
          </a:p>
        </p:txBody>
      </p:sp>
      <p:sp>
        <p:nvSpPr>
          <p:cNvPr id="3" name="İçerik Yer Tutucusu 2">
            <a:extLst>
              <a:ext uri="{FF2B5EF4-FFF2-40B4-BE49-F238E27FC236}">
                <a16:creationId xmlns:a16="http://schemas.microsoft.com/office/drawing/2014/main" id="{4A6CD607-270A-4F2B-814A-3176C4363F26}"/>
              </a:ext>
            </a:extLst>
          </p:cNvPr>
          <p:cNvSpPr>
            <a:spLocks noGrp="1"/>
          </p:cNvSpPr>
          <p:nvPr>
            <p:ph idx="1"/>
          </p:nvPr>
        </p:nvSpPr>
        <p:spPr>
          <a:xfrm>
            <a:off x="838200" y="1481817"/>
            <a:ext cx="10515600" cy="4351338"/>
          </a:xfrm>
        </p:spPr>
        <p:txBody>
          <a:bodyPr>
            <a:noAutofit/>
          </a:bodyPr>
          <a:lstStyle/>
          <a:p>
            <a:pPr marL="0" indent="0" algn="l">
              <a:buNone/>
            </a:pPr>
            <a:endParaRPr lang="tr-TR" sz="2000" b="0" i="0" dirty="0">
              <a:effectLst/>
            </a:endParaRPr>
          </a:p>
          <a:p>
            <a:pPr algn="l">
              <a:buFont typeface="Wingdings" panose="05000000000000000000" pitchFamily="2" charset="2"/>
              <a:buChar char="§"/>
            </a:pPr>
            <a:r>
              <a:rPr lang="tr-TR" sz="2000" b="0" i="0" dirty="0">
                <a:solidFill>
                  <a:srgbClr val="3B3D3F"/>
                </a:solidFill>
                <a:effectLst/>
              </a:rPr>
              <a:t>Dolaşımdaki </a:t>
            </a:r>
            <a:r>
              <a:rPr lang="tr-TR" sz="2000" b="0" i="0" dirty="0" err="1">
                <a:solidFill>
                  <a:srgbClr val="3B3D3F"/>
                </a:solidFill>
                <a:effectLst/>
              </a:rPr>
              <a:t>CRP</a:t>
            </a:r>
            <a:r>
              <a:rPr lang="tr-TR" sz="2000" b="0" i="0" dirty="0">
                <a:solidFill>
                  <a:srgbClr val="3B3D3F"/>
                </a:solidFill>
                <a:effectLst/>
              </a:rPr>
              <a:t>, ağırlıklı olarak </a:t>
            </a:r>
            <a:r>
              <a:rPr lang="tr-TR" sz="2000" b="0" i="0" dirty="0" err="1">
                <a:solidFill>
                  <a:srgbClr val="3B3D3F"/>
                </a:solidFill>
                <a:effectLst/>
              </a:rPr>
              <a:t>IL-6'nın</a:t>
            </a:r>
            <a:r>
              <a:rPr lang="tr-TR" sz="2000" b="0" i="0" dirty="0">
                <a:solidFill>
                  <a:srgbClr val="3B3D3F"/>
                </a:solidFill>
                <a:effectLst/>
              </a:rPr>
              <a:t> </a:t>
            </a:r>
            <a:r>
              <a:rPr lang="tr-TR" sz="2000" b="0" i="0" dirty="0" err="1">
                <a:solidFill>
                  <a:srgbClr val="3B3D3F"/>
                </a:solidFill>
                <a:effectLst/>
              </a:rPr>
              <a:t>transkripsiyonel</a:t>
            </a:r>
            <a:r>
              <a:rPr lang="tr-TR" sz="2000" b="0" i="0" dirty="0">
                <a:solidFill>
                  <a:srgbClr val="3B3D3F"/>
                </a:solidFill>
                <a:effectLst/>
              </a:rPr>
              <a:t> kontrolü altında ve daha az ölçüde </a:t>
            </a:r>
            <a:r>
              <a:rPr lang="tr-TR" sz="2000" b="0" i="0" dirty="0" err="1">
                <a:solidFill>
                  <a:srgbClr val="3B3D3F"/>
                </a:solidFill>
                <a:effectLst/>
              </a:rPr>
              <a:t>IL</a:t>
            </a:r>
            <a:r>
              <a:rPr lang="tr-TR" sz="2000" b="0" i="0" dirty="0">
                <a:solidFill>
                  <a:srgbClr val="3B3D3F"/>
                </a:solidFill>
                <a:effectLst/>
              </a:rPr>
              <a:t>-1</a:t>
            </a:r>
            <a:r>
              <a:rPr lang="el-GR" sz="2000" b="0" i="0" dirty="0">
                <a:solidFill>
                  <a:srgbClr val="3B3D3F"/>
                </a:solidFill>
                <a:effectLst/>
              </a:rPr>
              <a:t>β </a:t>
            </a:r>
            <a:r>
              <a:rPr lang="tr-TR" sz="2000" b="0" i="0" dirty="0">
                <a:solidFill>
                  <a:srgbClr val="3B3D3F"/>
                </a:solidFill>
                <a:effectLst/>
              </a:rPr>
              <a:t>ve </a:t>
            </a:r>
            <a:r>
              <a:rPr lang="tr-TR" sz="2000" b="0" i="0" dirty="0" err="1">
                <a:solidFill>
                  <a:srgbClr val="3B3D3F"/>
                </a:solidFill>
                <a:effectLst/>
              </a:rPr>
              <a:t>TNF</a:t>
            </a:r>
            <a:r>
              <a:rPr lang="tr-TR" sz="2000" b="0" i="0" dirty="0">
                <a:solidFill>
                  <a:srgbClr val="3B3D3F"/>
                </a:solidFill>
                <a:effectLst/>
              </a:rPr>
              <a:t>-alfa tarafından olmak üzere yalnızca </a:t>
            </a:r>
            <a:r>
              <a:rPr lang="tr-TR" sz="2000" b="0" i="0" dirty="0" err="1">
                <a:solidFill>
                  <a:srgbClr val="3B3D3F"/>
                </a:solidFill>
                <a:effectLst/>
              </a:rPr>
              <a:t>hepatositler</a:t>
            </a:r>
            <a:r>
              <a:rPr lang="tr-TR" sz="2000" b="0" i="0" dirty="0">
                <a:solidFill>
                  <a:srgbClr val="3B3D3F"/>
                </a:solidFill>
                <a:effectLst/>
              </a:rPr>
              <a:t> tarafından üretilir, ancak lokal </a:t>
            </a:r>
            <a:r>
              <a:rPr lang="tr-TR" sz="2000" b="0" i="0" dirty="0" err="1">
                <a:solidFill>
                  <a:srgbClr val="3B3D3F"/>
                </a:solidFill>
                <a:effectLst/>
              </a:rPr>
              <a:t>CRP</a:t>
            </a:r>
            <a:r>
              <a:rPr lang="tr-TR" sz="2000" b="0" i="0" dirty="0">
                <a:solidFill>
                  <a:srgbClr val="3B3D3F"/>
                </a:solidFill>
                <a:effectLst/>
              </a:rPr>
              <a:t> sentezi ve salgılanmasının başka bölgeleri de önerilmiştir. </a:t>
            </a:r>
            <a:endParaRPr lang="tr-TR" sz="2000" dirty="0">
              <a:solidFill>
                <a:srgbClr val="3B3D3F"/>
              </a:solidFill>
            </a:endParaRPr>
          </a:p>
          <a:p>
            <a:pPr algn="l">
              <a:buFont typeface="Wingdings" panose="05000000000000000000" pitchFamily="2" charset="2"/>
              <a:buChar char="§"/>
            </a:pPr>
            <a:endParaRPr lang="tr-TR" sz="2000" b="0" i="0" dirty="0">
              <a:solidFill>
                <a:srgbClr val="3B3D3F"/>
              </a:solidFill>
              <a:effectLst/>
            </a:endParaRPr>
          </a:p>
          <a:p>
            <a:pPr algn="l">
              <a:buFont typeface="Wingdings" panose="05000000000000000000" pitchFamily="2" charset="2"/>
              <a:buChar char="§"/>
            </a:pPr>
            <a:r>
              <a:rPr lang="tr-TR" sz="2000" b="0" i="1" dirty="0">
                <a:solidFill>
                  <a:srgbClr val="3B3D3F"/>
                </a:solidFill>
                <a:effectLst/>
              </a:rPr>
              <a:t>De </a:t>
            </a:r>
            <a:r>
              <a:rPr lang="tr-TR" sz="2000" b="0" i="1" dirty="0" err="1">
                <a:solidFill>
                  <a:srgbClr val="3B3D3F"/>
                </a:solidFill>
                <a:effectLst/>
              </a:rPr>
              <a:t>novo</a:t>
            </a:r>
            <a:r>
              <a:rPr lang="tr-TR" sz="2000" b="0" i="0" dirty="0">
                <a:solidFill>
                  <a:srgbClr val="3B3D3F"/>
                </a:solidFill>
                <a:effectLst/>
              </a:rPr>
              <a:t> </a:t>
            </a:r>
            <a:r>
              <a:rPr lang="tr-TR" sz="2000" b="0" i="0" dirty="0" err="1">
                <a:solidFill>
                  <a:srgbClr val="3B3D3F"/>
                </a:solidFill>
                <a:effectLst/>
              </a:rPr>
              <a:t>hepatik</a:t>
            </a:r>
            <a:r>
              <a:rPr lang="tr-TR" sz="2000" b="0" i="0" dirty="0">
                <a:solidFill>
                  <a:srgbClr val="3B3D3F"/>
                </a:solidFill>
                <a:effectLst/>
              </a:rPr>
              <a:t> sentez, tek bir uyarıdan sonra çok hızlı bir şekilde başlar, serum konsantrasyonları yaklaşık 6 saatte 5 mg/L'nin üzerine çıkar ve 48 saat civarında zirveye ulaşır. </a:t>
            </a:r>
          </a:p>
          <a:p>
            <a:pPr algn="l">
              <a:buFont typeface="Wingdings" panose="05000000000000000000" pitchFamily="2" charset="2"/>
              <a:buChar char="§"/>
            </a:pPr>
            <a:endParaRPr lang="tr-TR" sz="2000" b="0" i="0" dirty="0">
              <a:solidFill>
                <a:srgbClr val="3B3D3F"/>
              </a:solidFill>
              <a:effectLst/>
            </a:endParaRPr>
          </a:p>
          <a:p>
            <a:pPr algn="l">
              <a:buFont typeface="Wingdings" panose="05000000000000000000" pitchFamily="2" charset="2"/>
              <a:buChar char="§"/>
            </a:pPr>
            <a:r>
              <a:rPr lang="tr-TR" sz="2000" b="0" i="0" dirty="0" err="1">
                <a:solidFill>
                  <a:srgbClr val="3B3D3F"/>
                </a:solidFill>
                <a:effectLst/>
              </a:rPr>
              <a:t>CRP'nin</a:t>
            </a:r>
            <a:r>
              <a:rPr lang="tr-TR" sz="2000" b="0" i="0" dirty="0">
                <a:solidFill>
                  <a:srgbClr val="3B3D3F"/>
                </a:solidFill>
                <a:effectLst/>
              </a:rPr>
              <a:t> plazma yarı ömrü yaklaşık 19 saattir ve tüm sağlık ve hastalık koşullarında sabittir. Bu nedenle dolaşımdaki CRP konsantrasyonunun tek belirleyicisi, CRP üretimini uyaran patolojik süreçlerin yoğunluğunu yansıtan sentez hızıdır. Artan üretime yönelik uyarı kesilirse, dolaşımdaki </a:t>
            </a:r>
            <a:r>
              <a:rPr lang="tr-TR" sz="2000" b="0" i="0" dirty="0" err="1">
                <a:solidFill>
                  <a:srgbClr val="3B3D3F"/>
                </a:solidFill>
                <a:effectLst/>
              </a:rPr>
              <a:t>CRP</a:t>
            </a:r>
            <a:r>
              <a:rPr lang="tr-TR" sz="2000" b="0" i="0" dirty="0">
                <a:solidFill>
                  <a:srgbClr val="3B3D3F"/>
                </a:solidFill>
                <a:effectLst/>
              </a:rPr>
              <a:t> seviyeleri neredeyse plazma </a:t>
            </a:r>
            <a:r>
              <a:rPr lang="tr-TR" sz="2000" b="0" i="0" dirty="0" err="1">
                <a:solidFill>
                  <a:srgbClr val="3B3D3F"/>
                </a:solidFill>
                <a:effectLst/>
              </a:rPr>
              <a:t>CRP</a:t>
            </a:r>
            <a:r>
              <a:rPr lang="tr-TR" sz="2000" b="0" i="0" dirty="0">
                <a:solidFill>
                  <a:srgbClr val="3B3D3F"/>
                </a:solidFill>
                <a:effectLst/>
              </a:rPr>
              <a:t> </a:t>
            </a:r>
            <a:r>
              <a:rPr lang="tr-TR" sz="2000" b="0" i="0" dirty="0" err="1">
                <a:solidFill>
                  <a:srgbClr val="3B3D3F"/>
                </a:solidFill>
                <a:effectLst/>
              </a:rPr>
              <a:t>klirensi</a:t>
            </a:r>
            <a:r>
              <a:rPr lang="tr-TR" sz="2000" b="0" i="0" dirty="0">
                <a:solidFill>
                  <a:srgbClr val="3B3D3F"/>
                </a:solidFill>
                <a:effectLst/>
              </a:rPr>
              <a:t> düzeyinde hızla düşer. </a:t>
            </a:r>
          </a:p>
          <a:p>
            <a:pPr marL="0" indent="0">
              <a:buNone/>
            </a:pPr>
            <a:endParaRPr lang="tr-TR" sz="1200" dirty="0"/>
          </a:p>
        </p:txBody>
      </p:sp>
    </p:spTree>
    <p:extLst>
      <p:ext uri="{BB962C8B-B14F-4D97-AF65-F5344CB8AC3E}">
        <p14:creationId xmlns:p14="http://schemas.microsoft.com/office/powerpoint/2010/main" val="95758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1096E5A-CCD6-CFAE-D1C1-816E018550D7}"/>
              </a:ext>
            </a:extLst>
          </p:cNvPr>
          <p:cNvSpPr>
            <a:spLocks noGrp="1"/>
          </p:cNvSpPr>
          <p:nvPr>
            <p:ph idx="1"/>
          </p:nvPr>
        </p:nvSpPr>
        <p:spPr>
          <a:xfrm>
            <a:off x="838200" y="1932904"/>
            <a:ext cx="10515600" cy="4351338"/>
          </a:xfrm>
        </p:spPr>
        <p:txBody>
          <a:bodyPr>
            <a:normAutofit lnSpcReduction="10000"/>
          </a:bodyPr>
          <a:lstStyle/>
          <a:p>
            <a:pPr algn="l">
              <a:buFont typeface="Wingdings" panose="05000000000000000000" pitchFamily="2" charset="2"/>
              <a:buChar char="§"/>
            </a:pPr>
            <a:r>
              <a:rPr lang="tr-TR" sz="2000" b="0" i="0" dirty="0">
                <a:solidFill>
                  <a:srgbClr val="3B3D3F"/>
                </a:solidFill>
                <a:effectLst/>
              </a:rPr>
              <a:t>Genel popülasyondaki kişiler, küçük veya </a:t>
            </a:r>
            <a:r>
              <a:rPr lang="tr-TR" sz="2000" b="0" i="0" dirty="0" err="1">
                <a:solidFill>
                  <a:srgbClr val="3B3D3F"/>
                </a:solidFill>
                <a:effectLst/>
              </a:rPr>
              <a:t>subklinik</a:t>
            </a:r>
            <a:r>
              <a:rPr lang="tr-TR" sz="2000" b="0" i="0" dirty="0">
                <a:solidFill>
                  <a:srgbClr val="3B3D3F"/>
                </a:solidFill>
                <a:effectLst/>
              </a:rPr>
              <a:t> enfeksiyonlar, inflamasyon veya travma ile ilişkili ara sıra ortaya çıkan artışlar dışında, her bir birey için karakteristik olarak stabil CRP konsantrasyonlarına sahip olma eğilimindedir.</a:t>
            </a:r>
          </a:p>
          <a:p>
            <a:pPr algn="l">
              <a:buFont typeface="Wingdings" panose="05000000000000000000" pitchFamily="2" charset="2"/>
              <a:buChar char="§"/>
            </a:pPr>
            <a:endParaRPr lang="tr-TR" sz="2000" b="0" i="0" dirty="0">
              <a:solidFill>
                <a:srgbClr val="3B3D3F"/>
              </a:solidFill>
              <a:effectLst/>
            </a:endParaRPr>
          </a:p>
          <a:p>
            <a:pPr algn="l">
              <a:buFont typeface="Wingdings" panose="05000000000000000000" pitchFamily="2" charset="2"/>
              <a:buChar char="§"/>
            </a:pPr>
            <a:r>
              <a:rPr lang="tr-TR" sz="2000" b="0" i="0" dirty="0">
                <a:solidFill>
                  <a:srgbClr val="3B3D3F"/>
                </a:solidFill>
                <a:effectLst/>
              </a:rPr>
              <a:t> CRP değerleri yaşla birlikte artma eğilimi gösterir, bu da </a:t>
            </a:r>
            <a:r>
              <a:rPr lang="tr-TR" sz="2000" b="0" i="0" dirty="0" err="1">
                <a:solidFill>
                  <a:srgbClr val="3B3D3F"/>
                </a:solidFill>
                <a:effectLst/>
              </a:rPr>
              <a:t>subklinik</a:t>
            </a:r>
            <a:r>
              <a:rPr lang="tr-TR" sz="2000" b="0" i="0" dirty="0">
                <a:solidFill>
                  <a:srgbClr val="3B3D3F"/>
                </a:solidFill>
                <a:effectLst/>
              </a:rPr>
              <a:t> patolojilerin artan insidansını yansıtır.</a:t>
            </a:r>
          </a:p>
          <a:p>
            <a:pPr algn="l">
              <a:buFont typeface="Wingdings" panose="05000000000000000000" pitchFamily="2" charset="2"/>
              <a:buChar char="§"/>
            </a:pPr>
            <a:endParaRPr lang="tr-TR" sz="2000" b="0" i="0" dirty="0">
              <a:solidFill>
                <a:srgbClr val="3B3D3F"/>
              </a:solidFill>
              <a:effectLst/>
            </a:endParaRPr>
          </a:p>
          <a:p>
            <a:pPr algn="l">
              <a:buFont typeface="Wingdings" panose="05000000000000000000" pitchFamily="2" charset="2"/>
              <a:buChar char="§"/>
            </a:pPr>
            <a:r>
              <a:rPr lang="tr-TR" sz="2000" b="0" i="0" dirty="0">
                <a:solidFill>
                  <a:srgbClr val="3B3D3F"/>
                </a:solidFill>
                <a:effectLst/>
              </a:rPr>
              <a:t> Medyan CRP yaşla birlikte yaklaşık iki katına çıkar; en genç on yılda yaklaşık 1 mg/L'den en yaşlı on yılda yaklaşık 2 mg/L'ye çıkar ve kadınlarda daha yüksek olma eğilimindedir </a:t>
            </a:r>
            <a:r>
              <a:rPr lang="tr-TR" sz="2000" dirty="0">
                <a:solidFill>
                  <a:srgbClr val="3B3D3F"/>
                </a:solidFill>
              </a:rPr>
              <a:t>.</a:t>
            </a:r>
          </a:p>
          <a:p>
            <a:pPr algn="l">
              <a:buFont typeface="Wingdings" panose="05000000000000000000" pitchFamily="2" charset="2"/>
              <a:buChar char="§"/>
            </a:pPr>
            <a:endParaRPr lang="tr-TR" sz="2000" dirty="0">
              <a:solidFill>
                <a:srgbClr val="3B3D3F"/>
              </a:solidFill>
            </a:endParaRPr>
          </a:p>
          <a:p>
            <a:pPr>
              <a:buFont typeface="Wingdings" panose="05000000000000000000" pitchFamily="2" charset="2"/>
              <a:buChar char="§"/>
            </a:pPr>
            <a:r>
              <a:rPr lang="tr-TR" sz="2000" b="0" i="0" dirty="0">
                <a:solidFill>
                  <a:srgbClr val="3B3D3F"/>
                </a:solidFill>
                <a:effectLst/>
              </a:rPr>
              <a:t>İhmal edilebilir günlük fark ve bazal CRP konsantrasyonlarında önemli bir mevsimsel değişiklik tanımlanmamıştır </a:t>
            </a:r>
            <a:r>
              <a:rPr lang="tr-TR" sz="2000" dirty="0">
                <a:solidFill>
                  <a:srgbClr val="3B3D3F"/>
                </a:solidFill>
              </a:rPr>
              <a:t>.</a:t>
            </a:r>
            <a:r>
              <a:rPr lang="tr-TR" sz="2000" b="0" i="0" dirty="0">
                <a:solidFill>
                  <a:srgbClr val="3B3D3F"/>
                </a:solidFill>
                <a:effectLst/>
              </a:rPr>
              <a:t> </a:t>
            </a:r>
          </a:p>
          <a:p>
            <a:pPr algn="l"/>
            <a:endParaRPr lang="tr-TR" sz="2800" b="0" i="0" dirty="0">
              <a:solidFill>
                <a:srgbClr val="3B3D3F"/>
              </a:solidFill>
              <a:effectLst/>
              <a:latin typeface="Merriweather" panose="00000500000000000000" pitchFamily="2" charset="-94"/>
            </a:endParaRPr>
          </a:p>
          <a:p>
            <a:endParaRPr lang="tr-TR" dirty="0"/>
          </a:p>
        </p:txBody>
      </p:sp>
      <p:sp>
        <p:nvSpPr>
          <p:cNvPr id="7" name="Başlık 1">
            <a:extLst>
              <a:ext uri="{FF2B5EF4-FFF2-40B4-BE49-F238E27FC236}">
                <a16:creationId xmlns:a16="http://schemas.microsoft.com/office/drawing/2014/main" id="{F209CCAB-5659-42EE-A8AA-2162E8E4B5FA}"/>
              </a:ext>
            </a:extLst>
          </p:cNvPr>
          <p:cNvSpPr txBox="1">
            <a:spLocks/>
          </p:cNvSpPr>
          <p:nvPr/>
        </p:nvSpPr>
        <p:spPr>
          <a:xfrm>
            <a:off x="811568" y="480536"/>
            <a:ext cx="11274188" cy="226889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tr-TR" sz="4400" dirty="0">
                <a:latin typeface="+mn-lt"/>
              </a:rPr>
              <a:t>Dolaşımdaki </a:t>
            </a:r>
            <a:r>
              <a:rPr lang="tr-TR" sz="4400" dirty="0" err="1">
                <a:latin typeface="+mn-lt"/>
              </a:rPr>
              <a:t>CRP</a:t>
            </a:r>
            <a:r>
              <a:rPr lang="tr-TR" sz="4400" dirty="0">
                <a:latin typeface="+mn-lt"/>
              </a:rPr>
              <a:t> konsantrasyonu</a:t>
            </a:r>
            <a:br>
              <a:rPr lang="tr-TR" dirty="0">
                <a:latin typeface="var(--primary-face)"/>
              </a:rPr>
            </a:br>
            <a:endParaRPr lang="tr-TR" dirty="0"/>
          </a:p>
        </p:txBody>
      </p:sp>
    </p:spTree>
    <p:extLst>
      <p:ext uri="{BB962C8B-B14F-4D97-AF65-F5344CB8AC3E}">
        <p14:creationId xmlns:p14="http://schemas.microsoft.com/office/powerpoint/2010/main" val="2415334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0B2929-0126-47B3-9144-2E81783D0566}"/>
              </a:ext>
            </a:extLst>
          </p:cNvPr>
          <p:cNvSpPr>
            <a:spLocks noGrp="1"/>
          </p:cNvSpPr>
          <p:nvPr>
            <p:ph idx="1"/>
          </p:nvPr>
        </p:nvSpPr>
        <p:spPr>
          <a:xfrm>
            <a:off x="811568" y="1939771"/>
            <a:ext cx="9720071" cy="4023360"/>
          </a:xfrm>
        </p:spPr>
        <p:txBody>
          <a:bodyPr>
            <a:noAutofit/>
          </a:bodyPr>
          <a:lstStyle/>
          <a:p>
            <a:pPr>
              <a:buFont typeface="Wingdings" panose="05000000000000000000" pitchFamily="2" charset="2"/>
              <a:buChar char="§"/>
            </a:pPr>
            <a:r>
              <a:rPr lang="tr-TR" sz="2000" b="0" i="0" dirty="0">
                <a:solidFill>
                  <a:srgbClr val="3B3D3F"/>
                </a:solidFill>
                <a:effectLst/>
              </a:rPr>
              <a:t> Bazal koşullarda, birçok kişide serum </a:t>
            </a:r>
            <a:r>
              <a:rPr lang="tr-TR" sz="2000" b="0" i="0" dirty="0" err="1">
                <a:solidFill>
                  <a:srgbClr val="3B3D3F"/>
                </a:solidFill>
                <a:effectLst/>
              </a:rPr>
              <a:t>CRP’si</a:t>
            </a:r>
            <a:r>
              <a:rPr lang="tr-TR" sz="2000" b="0" i="0" dirty="0">
                <a:solidFill>
                  <a:srgbClr val="3B3D3F"/>
                </a:solidFill>
                <a:effectLst/>
              </a:rPr>
              <a:t> stabildir ve aşırı düşük plazma konsantrasyonlarında (&lt;0,5 mg/L)</a:t>
            </a:r>
            <a:r>
              <a:rPr lang="tr-TR" sz="2000" b="0" i="0" dirty="0" err="1">
                <a:solidFill>
                  <a:srgbClr val="3B3D3F"/>
                </a:solidFill>
                <a:effectLst/>
              </a:rPr>
              <a:t>dır</a:t>
            </a:r>
            <a:r>
              <a:rPr lang="tr-TR" sz="2000" b="0" i="0" dirty="0">
                <a:solidFill>
                  <a:srgbClr val="3B3D3F"/>
                </a:solidFill>
                <a:effectLst/>
              </a:rPr>
              <a:t>, ancak küçük inflamatuar epizodlar bile deneklerin %25'inde 10 ila 20 kat artışa neden olur ve bu durum işleri zorlaştırır. </a:t>
            </a:r>
          </a:p>
          <a:p>
            <a:pPr>
              <a:buFont typeface="Wingdings" panose="05000000000000000000" pitchFamily="2" charset="2"/>
              <a:buChar char="§"/>
            </a:pPr>
            <a:endParaRPr lang="tr-TR" sz="2000" b="0" i="0" dirty="0">
              <a:solidFill>
                <a:srgbClr val="3B3D3F"/>
              </a:solidFill>
              <a:effectLst/>
            </a:endParaRPr>
          </a:p>
          <a:p>
            <a:pPr>
              <a:buFont typeface="Wingdings" panose="05000000000000000000" pitchFamily="2" charset="2"/>
              <a:buChar char="§"/>
            </a:pPr>
            <a:r>
              <a:rPr lang="tr-TR" sz="2000" b="0" i="0" dirty="0">
                <a:solidFill>
                  <a:srgbClr val="3B3D3F"/>
                </a:solidFill>
                <a:effectLst/>
              </a:rPr>
              <a:t>CRP, farklı proinflamatuar veya </a:t>
            </a:r>
            <a:r>
              <a:rPr lang="tr-TR" sz="2000" b="0" i="0" dirty="0" err="1">
                <a:solidFill>
                  <a:srgbClr val="3B3D3F"/>
                </a:solidFill>
                <a:effectLst/>
              </a:rPr>
              <a:t>antiinflamatuar</a:t>
            </a:r>
            <a:r>
              <a:rPr lang="tr-TR" sz="2000" b="0" i="0" dirty="0">
                <a:solidFill>
                  <a:srgbClr val="3B3D3F"/>
                </a:solidFill>
                <a:effectLst/>
              </a:rPr>
              <a:t> etkiler sunan dolaşımdaki </a:t>
            </a:r>
            <a:r>
              <a:rPr lang="tr-TR" sz="2000" b="0" i="0" dirty="0" err="1">
                <a:solidFill>
                  <a:srgbClr val="3B3D3F"/>
                </a:solidFill>
                <a:effectLst/>
              </a:rPr>
              <a:t>pentamerik</a:t>
            </a:r>
            <a:r>
              <a:rPr lang="tr-TR" sz="2000" b="0" i="0" dirty="0">
                <a:solidFill>
                  <a:srgbClr val="3B3D3F"/>
                </a:solidFill>
                <a:effectLst/>
              </a:rPr>
              <a:t> CRP (</a:t>
            </a:r>
            <a:r>
              <a:rPr lang="tr-TR" sz="2000" b="0" i="0" dirty="0" err="1">
                <a:solidFill>
                  <a:srgbClr val="3B3D3F"/>
                </a:solidFill>
                <a:effectLst/>
              </a:rPr>
              <a:t>pCRP</a:t>
            </a:r>
            <a:r>
              <a:rPr lang="tr-TR" sz="2000" b="0" i="0" dirty="0">
                <a:solidFill>
                  <a:srgbClr val="3B3D3F"/>
                </a:solidFill>
                <a:effectLst/>
              </a:rPr>
              <a:t>) ve monomerik CRP (</a:t>
            </a:r>
            <a:r>
              <a:rPr lang="tr-TR" sz="2000" b="0" i="0" dirty="0" err="1">
                <a:solidFill>
                  <a:srgbClr val="3B3D3F"/>
                </a:solidFill>
                <a:effectLst/>
              </a:rPr>
              <a:t>mCRP</a:t>
            </a:r>
            <a:r>
              <a:rPr lang="tr-TR" sz="2000" b="0" i="0" dirty="0">
                <a:solidFill>
                  <a:srgbClr val="3B3D3F"/>
                </a:solidFill>
                <a:effectLst/>
              </a:rPr>
              <a:t>) olmak üzere iki yapıda bulunur. </a:t>
            </a:r>
          </a:p>
          <a:p>
            <a:pPr>
              <a:buFont typeface="Wingdings" panose="05000000000000000000" pitchFamily="2" charset="2"/>
              <a:buChar char="§"/>
            </a:pPr>
            <a:endParaRPr lang="tr-TR" sz="2000" b="0" i="0" dirty="0">
              <a:solidFill>
                <a:srgbClr val="3B3D3F"/>
              </a:solidFill>
              <a:effectLst/>
            </a:endParaRPr>
          </a:p>
          <a:p>
            <a:pPr>
              <a:buFont typeface="Wingdings" panose="05000000000000000000" pitchFamily="2" charset="2"/>
              <a:buChar char="§"/>
            </a:pPr>
            <a:r>
              <a:rPr lang="tr-TR" sz="2000" b="0" i="0" dirty="0" err="1">
                <a:solidFill>
                  <a:srgbClr val="3B3D3F"/>
                </a:solidFill>
                <a:effectLst/>
              </a:rPr>
              <a:t>pCRP</a:t>
            </a:r>
            <a:r>
              <a:rPr lang="tr-TR" sz="2000" b="0" i="0" dirty="0">
                <a:solidFill>
                  <a:srgbClr val="3B3D3F"/>
                </a:solidFill>
                <a:effectLst/>
              </a:rPr>
              <a:t> klasik </a:t>
            </a:r>
            <a:r>
              <a:rPr lang="tr-TR" sz="2000" b="0" i="0" dirty="0" err="1">
                <a:solidFill>
                  <a:srgbClr val="3B3D3F"/>
                </a:solidFill>
                <a:effectLst/>
              </a:rPr>
              <a:t>kompleman</a:t>
            </a:r>
            <a:r>
              <a:rPr lang="tr-TR" sz="2000" b="0" i="0" dirty="0">
                <a:solidFill>
                  <a:srgbClr val="3B3D3F"/>
                </a:solidFill>
                <a:effectLst/>
              </a:rPr>
              <a:t> yolunu uyarır, </a:t>
            </a:r>
            <a:r>
              <a:rPr lang="tr-TR" sz="2000" b="0" i="0" dirty="0" err="1">
                <a:solidFill>
                  <a:srgbClr val="3B3D3F"/>
                </a:solidFill>
                <a:effectLst/>
              </a:rPr>
              <a:t>fagositik</a:t>
            </a:r>
            <a:r>
              <a:rPr lang="tr-TR" sz="2000" b="0" i="0" dirty="0">
                <a:solidFill>
                  <a:srgbClr val="3B3D3F"/>
                </a:solidFill>
                <a:effectLst/>
              </a:rPr>
              <a:t> aktiviteleri tetikler ve </a:t>
            </a:r>
            <a:r>
              <a:rPr lang="tr-TR" sz="2000" b="0" i="0" dirty="0" err="1">
                <a:solidFill>
                  <a:srgbClr val="3B3D3F"/>
                </a:solidFill>
                <a:effectLst/>
              </a:rPr>
              <a:t>apoptoz</a:t>
            </a:r>
            <a:r>
              <a:rPr lang="tr-TR" sz="2000" b="0" i="0" dirty="0">
                <a:solidFill>
                  <a:srgbClr val="3B3D3F"/>
                </a:solidFill>
                <a:effectLst/>
              </a:rPr>
              <a:t> sürecini teşvik eder. </a:t>
            </a:r>
          </a:p>
        </p:txBody>
      </p:sp>
      <p:sp>
        <p:nvSpPr>
          <p:cNvPr id="8" name="Başlık 1">
            <a:extLst>
              <a:ext uri="{FF2B5EF4-FFF2-40B4-BE49-F238E27FC236}">
                <a16:creationId xmlns:a16="http://schemas.microsoft.com/office/drawing/2014/main" id="{9BC0D0C5-3B2E-4DE6-A3E1-0FC3747FDEE7}"/>
              </a:ext>
            </a:extLst>
          </p:cNvPr>
          <p:cNvSpPr txBox="1">
            <a:spLocks/>
          </p:cNvSpPr>
          <p:nvPr/>
        </p:nvSpPr>
        <p:spPr>
          <a:xfrm>
            <a:off x="811568" y="480536"/>
            <a:ext cx="11274188" cy="226889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tr-TR" sz="4400" dirty="0">
                <a:latin typeface="+mn-lt"/>
              </a:rPr>
              <a:t>Dolaşımdaki </a:t>
            </a:r>
            <a:r>
              <a:rPr lang="tr-TR" sz="4400" dirty="0" err="1">
                <a:latin typeface="+mn-lt"/>
              </a:rPr>
              <a:t>CRP</a:t>
            </a:r>
            <a:r>
              <a:rPr lang="tr-TR" sz="4400" dirty="0">
                <a:latin typeface="+mn-lt"/>
              </a:rPr>
              <a:t> konsantrasyonu</a:t>
            </a:r>
            <a:br>
              <a:rPr lang="tr-TR" dirty="0">
                <a:latin typeface="var(--primary-face)"/>
              </a:rPr>
            </a:br>
            <a:endParaRPr lang="tr-TR" dirty="0"/>
          </a:p>
        </p:txBody>
      </p:sp>
    </p:spTree>
    <p:extLst>
      <p:ext uri="{BB962C8B-B14F-4D97-AF65-F5344CB8AC3E}">
        <p14:creationId xmlns:p14="http://schemas.microsoft.com/office/powerpoint/2010/main" val="1703916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C724E84-AA4A-1B46-1089-FB23C51AE6F4}"/>
              </a:ext>
            </a:extLst>
          </p:cNvPr>
          <p:cNvSpPr>
            <a:spLocks noGrp="1"/>
          </p:cNvSpPr>
          <p:nvPr>
            <p:ph idx="1"/>
          </p:nvPr>
        </p:nvSpPr>
        <p:spPr>
          <a:xfrm>
            <a:off x="811568" y="1932904"/>
            <a:ext cx="10515600" cy="4351338"/>
          </a:xfrm>
        </p:spPr>
        <p:txBody>
          <a:bodyPr>
            <a:normAutofit fontScale="92500" lnSpcReduction="20000"/>
          </a:bodyPr>
          <a:lstStyle/>
          <a:p>
            <a:pPr>
              <a:buFont typeface="Wingdings" panose="05000000000000000000" pitchFamily="2" charset="2"/>
              <a:buChar char="§"/>
            </a:pPr>
            <a:r>
              <a:rPr lang="tr-TR" b="0" i="0" dirty="0" err="1">
                <a:solidFill>
                  <a:srgbClr val="3B3D3F"/>
                </a:solidFill>
                <a:effectLst/>
              </a:rPr>
              <a:t>pCRP'nin</a:t>
            </a:r>
            <a:r>
              <a:rPr lang="tr-TR" b="0" i="0" dirty="0">
                <a:solidFill>
                  <a:srgbClr val="3B3D3F"/>
                </a:solidFill>
                <a:effectLst/>
              </a:rPr>
              <a:t> aksine, </a:t>
            </a:r>
            <a:r>
              <a:rPr lang="tr-TR" b="0" i="0" dirty="0" err="1">
                <a:solidFill>
                  <a:srgbClr val="3B3D3F"/>
                </a:solidFill>
                <a:effectLst/>
              </a:rPr>
              <a:t>mCRP</a:t>
            </a:r>
            <a:r>
              <a:rPr lang="tr-TR" b="0" i="0" dirty="0">
                <a:solidFill>
                  <a:srgbClr val="3B3D3F"/>
                </a:solidFill>
                <a:effectLst/>
              </a:rPr>
              <a:t> </a:t>
            </a:r>
            <a:r>
              <a:rPr lang="tr-TR" b="0" i="0" dirty="0" err="1">
                <a:solidFill>
                  <a:srgbClr val="3B3D3F"/>
                </a:solidFill>
                <a:effectLst/>
              </a:rPr>
              <a:t>kemotaksiyi</a:t>
            </a:r>
            <a:r>
              <a:rPr lang="tr-TR" b="0" i="0" dirty="0">
                <a:solidFill>
                  <a:srgbClr val="3B3D3F"/>
                </a:solidFill>
                <a:effectLst/>
              </a:rPr>
              <a:t> artırır, lökositleri dolaşımdan </a:t>
            </a:r>
            <a:r>
              <a:rPr lang="tr-TR" b="0" i="0" dirty="0" err="1">
                <a:solidFill>
                  <a:srgbClr val="3B3D3F"/>
                </a:solidFill>
                <a:effectLst/>
              </a:rPr>
              <a:t>inflamasyon</a:t>
            </a:r>
            <a:r>
              <a:rPr lang="tr-TR" b="0" i="0" dirty="0">
                <a:solidFill>
                  <a:srgbClr val="3B3D3F"/>
                </a:solidFill>
                <a:effectLst/>
              </a:rPr>
              <a:t> bölgelerine toplar ve böylece </a:t>
            </a:r>
            <a:r>
              <a:rPr lang="tr-TR" b="0" i="0" dirty="0" err="1">
                <a:solidFill>
                  <a:srgbClr val="3B3D3F"/>
                </a:solidFill>
                <a:effectLst/>
              </a:rPr>
              <a:t>apoptozu</a:t>
            </a:r>
            <a:r>
              <a:rPr lang="tr-TR" b="0" i="0" dirty="0">
                <a:solidFill>
                  <a:srgbClr val="3B3D3F"/>
                </a:solidFill>
                <a:effectLst/>
              </a:rPr>
              <a:t> kesintiye uğratır </a:t>
            </a:r>
          </a:p>
          <a:p>
            <a:pPr>
              <a:buFont typeface="Wingdings" panose="05000000000000000000" pitchFamily="2" charset="2"/>
              <a:buChar char="§"/>
            </a:pPr>
            <a:endParaRPr lang="tr-TR" b="0" i="0" dirty="0">
              <a:solidFill>
                <a:srgbClr val="3B3D3F"/>
              </a:solidFill>
              <a:effectLst/>
            </a:endParaRPr>
          </a:p>
          <a:p>
            <a:pPr>
              <a:buFont typeface="Wingdings" panose="05000000000000000000" pitchFamily="2" charset="2"/>
              <a:buChar char="§"/>
            </a:pPr>
            <a:r>
              <a:rPr lang="tr-TR" b="0" i="0" dirty="0">
                <a:solidFill>
                  <a:srgbClr val="3B3D3F"/>
                </a:solidFill>
                <a:effectLst/>
              </a:rPr>
              <a:t> </a:t>
            </a:r>
            <a:r>
              <a:rPr lang="tr-TR" b="0" i="0" dirty="0" err="1">
                <a:solidFill>
                  <a:srgbClr val="3B3D3F"/>
                </a:solidFill>
                <a:effectLst/>
              </a:rPr>
              <a:t>mCRP'nin</a:t>
            </a:r>
            <a:r>
              <a:rPr lang="tr-TR" b="0" i="0" dirty="0">
                <a:solidFill>
                  <a:srgbClr val="3B3D3F"/>
                </a:solidFill>
                <a:effectLst/>
              </a:rPr>
              <a:t> doğasını açıklamak için iki farklı mekanizma önerilmiştir: Birincisine göre </a:t>
            </a:r>
            <a:r>
              <a:rPr lang="tr-TR" b="0" i="0" dirty="0" err="1">
                <a:solidFill>
                  <a:srgbClr val="3B3D3F"/>
                </a:solidFill>
                <a:effectLst/>
              </a:rPr>
              <a:t>mCRP</a:t>
            </a:r>
            <a:r>
              <a:rPr lang="tr-TR" b="0" i="0" dirty="0">
                <a:solidFill>
                  <a:srgbClr val="3B3D3F"/>
                </a:solidFill>
                <a:effectLst/>
              </a:rPr>
              <a:t> esas olarak hücreler tarafından lokal olarak eksprese edilir.</a:t>
            </a:r>
          </a:p>
          <a:p>
            <a:pPr>
              <a:buFont typeface="Wingdings" panose="05000000000000000000" pitchFamily="2" charset="2"/>
              <a:buChar char="§"/>
            </a:pPr>
            <a:endParaRPr lang="tr-TR" dirty="0">
              <a:solidFill>
                <a:srgbClr val="3B3D3F"/>
              </a:solidFill>
            </a:endParaRPr>
          </a:p>
          <a:p>
            <a:pPr>
              <a:buFont typeface="Wingdings" panose="05000000000000000000" pitchFamily="2" charset="2"/>
              <a:buChar char="§"/>
            </a:pPr>
            <a:r>
              <a:rPr lang="tr-TR" b="0" i="0" dirty="0">
                <a:solidFill>
                  <a:srgbClr val="3B3D3F"/>
                </a:solidFill>
                <a:effectLst/>
              </a:rPr>
              <a:t> İkinci mekanizma, </a:t>
            </a:r>
            <a:r>
              <a:rPr lang="tr-TR" b="0" i="0" dirty="0" err="1">
                <a:solidFill>
                  <a:srgbClr val="3B3D3F"/>
                </a:solidFill>
                <a:effectLst/>
              </a:rPr>
              <a:t>mCRP'nin</a:t>
            </a:r>
            <a:r>
              <a:rPr lang="tr-TR" b="0" i="0" dirty="0">
                <a:solidFill>
                  <a:srgbClr val="3B3D3F"/>
                </a:solidFill>
                <a:effectLst/>
              </a:rPr>
              <a:t> lokal CRP ayrışması yoluyla elde edildiğini düşünmektedir. Biriken kanıtlar, </a:t>
            </a:r>
            <a:r>
              <a:rPr lang="tr-TR" b="0" i="0" dirty="0" err="1">
                <a:solidFill>
                  <a:srgbClr val="3B3D3F"/>
                </a:solidFill>
                <a:effectLst/>
              </a:rPr>
              <a:t>mCRP'nin</a:t>
            </a:r>
            <a:r>
              <a:rPr lang="tr-TR" b="0" i="0" dirty="0">
                <a:solidFill>
                  <a:srgbClr val="3B3D3F"/>
                </a:solidFill>
                <a:effectLst/>
              </a:rPr>
              <a:t> inflamatuar bölgede </a:t>
            </a:r>
            <a:r>
              <a:rPr lang="tr-TR" b="0" i="0" dirty="0" err="1">
                <a:solidFill>
                  <a:srgbClr val="3B3D3F"/>
                </a:solidFill>
                <a:effectLst/>
              </a:rPr>
              <a:t>pCRP'den</a:t>
            </a:r>
            <a:r>
              <a:rPr lang="tr-TR" b="0" i="0" dirty="0">
                <a:solidFill>
                  <a:srgbClr val="3B3D3F"/>
                </a:solidFill>
                <a:effectLst/>
              </a:rPr>
              <a:t> ayrılabileceğini, proinflamatuar aktivitelerini ortaya çıkarabileceğini ve </a:t>
            </a:r>
            <a:r>
              <a:rPr lang="tr-TR" b="0" i="0" dirty="0" err="1">
                <a:solidFill>
                  <a:srgbClr val="3B3D3F"/>
                </a:solidFill>
                <a:effectLst/>
              </a:rPr>
              <a:t>mCRP'nin</a:t>
            </a:r>
            <a:r>
              <a:rPr lang="tr-TR" b="0" i="0" dirty="0">
                <a:solidFill>
                  <a:srgbClr val="3B3D3F"/>
                </a:solidFill>
                <a:effectLst/>
              </a:rPr>
              <a:t>, inflamasyonla sıkı ilişkisi nedeniyle </a:t>
            </a:r>
            <a:r>
              <a:rPr lang="tr-TR" b="0" i="0" dirty="0" err="1">
                <a:solidFill>
                  <a:srgbClr val="3B3D3F"/>
                </a:solidFill>
                <a:effectLst/>
              </a:rPr>
              <a:t>pCRP'den</a:t>
            </a:r>
            <a:r>
              <a:rPr lang="tr-TR" b="0" i="0" dirty="0">
                <a:solidFill>
                  <a:srgbClr val="3B3D3F"/>
                </a:solidFill>
                <a:effectLst/>
              </a:rPr>
              <a:t> daha patolojik süreçlerin altını çizen daha spesifik bir belirteç gibi göründüğünü göstermektedir. </a:t>
            </a:r>
          </a:p>
          <a:p>
            <a:pPr>
              <a:buFont typeface="Wingdings" panose="05000000000000000000" pitchFamily="2" charset="2"/>
              <a:buChar char="§"/>
            </a:pPr>
            <a:endParaRPr lang="tr-TR" b="0" i="0" dirty="0">
              <a:solidFill>
                <a:srgbClr val="3B3D3F"/>
              </a:solidFill>
              <a:effectLst/>
            </a:endParaRPr>
          </a:p>
          <a:p>
            <a:pPr>
              <a:buFont typeface="Wingdings" panose="05000000000000000000" pitchFamily="2" charset="2"/>
              <a:buChar char="§"/>
            </a:pPr>
            <a:r>
              <a:rPr lang="tr-TR" b="0" i="0" dirty="0">
                <a:solidFill>
                  <a:srgbClr val="3B3D3F"/>
                </a:solidFill>
                <a:effectLst/>
              </a:rPr>
              <a:t>Bu nedenle, </a:t>
            </a:r>
            <a:r>
              <a:rPr lang="tr-TR" b="0" i="0" dirty="0" err="1">
                <a:solidFill>
                  <a:srgbClr val="3B3D3F"/>
                </a:solidFill>
                <a:effectLst/>
              </a:rPr>
              <a:t>pCRP</a:t>
            </a:r>
            <a:r>
              <a:rPr lang="tr-TR" b="0" i="0" dirty="0">
                <a:solidFill>
                  <a:srgbClr val="3B3D3F"/>
                </a:solidFill>
                <a:effectLst/>
              </a:rPr>
              <a:t> temel bir yapısal form iken, </a:t>
            </a:r>
            <a:r>
              <a:rPr lang="tr-TR" b="0" i="0" dirty="0" err="1">
                <a:solidFill>
                  <a:srgbClr val="3B3D3F"/>
                </a:solidFill>
                <a:effectLst/>
              </a:rPr>
              <a:t>mCRP</a:t>
            </a:r>
            <a:r>
              <a:rPr lang="tr-TR" b="0" i="0" dirty="0">
                <a:solidFill>
                  <a:srgbClr val="3B3D3F"/>
                </a:solidFill>
                <a:effectLst/>
              </a:rPr>
              <a:t> aktif yapısal formdur ve </a:t>
            </a:r>
            <a:r>
              <a:rPr lang="tr-TR" b="0" i="0" dirty="0" err="1">
                <a:solidFill>
                  <a:srgbClr val="3B3D3F"/>
                </a:solidFill>
                <a:effectLst/>
              </a:rPr>
              <a:t>pCRP'den</a:t>
            </a:r>
            <a:r>
              <a:rPr lang="tr-TR" b="0" i="0" dirty="0">
                <a:solidFill>
                  <a:srgbClr val="3B3D3F"/>
                </a:solidFill>
                <a:effectLst/>
              </a:rPr>
              <a:t> </a:t>
            </a:r>
            <a:r>
              <a:rPr lang="tr-TR" b="0" i="0" dirty="0" err="1">
                <a:solidFill>
                  <a:srgbClr val="3B3D3F"/>
                </a:solidFill>
                <a:effectLst/>
              </a:rPr>
              <a:t>mCRP'ye</a:t>
            </a:r>
            <a:r>
              <a:rPr lang="tr-TR" b="0" i="0" dirty="0">
                <a:solidFill>
                  <a:srgbClr val="3B3D3F"/>
                </a:solidFill>
                <a:effectLst/>
              </a:rPr>
              <a:t> geçiş, proinflamatuar aktivitesinin anahtar düzenleyicisidir </a:t>
            </a:r>
            <a:r>
              <a:rPr lang="tr-TR" dirty="0">
                <a:solidFill>
                  <a:srgbClr val="3B3D3F"/>
                </a:solidFill>
              </a:rPr>
              <a:t>.</a:t>
            </a:r>
            <a:endParaRPr lang="tr-TR" dirty="0"/>
          </a:p>
          <a:p>
            <a:endParaRPr lang="tr-TR" dirty="0"/>
          </a:p>
        </p:txBody>
      </p:sp>
      <p:sp>
        <p:nvSpPr>
          <p:cNvPr id="13" name="Başlık 1">
            <a:extLst>
              <a:ext uri="{FF2B5EF4-FFF2-40B4-BE49-F238E27FC236}">
                <a16:creationId xmlns:a16="http://schemas.microsoft.com/office/drawing/2014/main" id="{ECAEF086-24DE-4FE2-BA65-4FDB20CAB03B}"/>
              </a:ext>
            </a:extLst>
          </p:cNvPr>
          <p:cNvSpPr txBox="1">
            <a:spLocks/>
          </p:cNvSpPr>
          <p:nvPr/>
        </p:nvSpPr>
        <p:spPr>
          <a:xfrm>
            <a:off x="811568" y="480536"/>
            <a:ext cx="11274188" cy="226889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tr-TR" sz="4400" dirty="0">
                <a:latin typeface="+mn-lt"/>
              </a:rPr>
              <a:t>Dolaşımdaki </a:t>
            </a:r>
            <a:r>
              <a:rPr lang="tr-TR" sz="4400" dirty="0" err="1">
                <a:latin typeface="+mn-lt"/>
              </a:rPr>
              <a:t>CRP</a:t>
            </a:r>
            <a:r>
              <a:rPr lang="tr-TR" sz="4400" dirty="0">
                <a:latin typeface="+mn-lt"/>
              </a:rPr>
              <a:t> konsantrasyonu</a:t>
            </a:r>
            <a:br>
              <a:rPr lang="tr-TR" dirty="0">
                <a:latin typeface="var(--primary-face)"/>
              </a:rPr>
            </a:br>
            <a:endParaRPr lang="tr-TR" dirty="0"/>
          </a:p>
        </p:txBody>
      </p:sp>
    </p:spTree>
    <p:extLst>
      <p:ext uri="{BB962C8B-B14F-4D97-AF65-F5344CB8AC3E}">
        <p14:creationId xmlns:p14="http://schemas.microsoft.com/office/powerpoint/2010/main" val="333508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CC8A36-2113-4E58-A048-45D67CFAAB86}"/>
              </a:ext>
            </a:extLst>
          </p:cNvPr>
          <p:cNvSpPr>
            <a:spLocks noGrp="1"/>
          </p:cNvSpPr>
          <p:nvPr>
            <p:ph type="title"/>
          </p:nvPr>
        </p:nvSpPr>
        <p:spPr>
          <a:xfrm>
            <a:off x="838201" y="902885"/>
            <a:ext cx="10515600" cy="1325563"/>
          </a:xfrm>
        </p:spPr>
        <p:txBody>
          <a:bodyPr>
            <a:normAutofit fontScale="90000"/>
          </a:bodyPr>
          <a:lstStyle/>
          <a:p>
            <a:r>
              <a:rPr lang="tr-TR" b="0" i="0" dirty="0">
                <a:effectLst/>
                <a:latin typeface="+mn-lt"/>
              </a:rPr>
              <a:t>Klinik uygulamalar</a:t>
            </a:r>
            <a:br>
              <a:rPr lang="tr-TR" b="0" i="0" dirty="0">
                <a:effectLst/>
                <a:latin typeface="var(--primary-face)"/>
              </a:rPr>
            </a:br>
            <a:endParaRPr lang="tr-TR" dirty="0"/>
          </a:p>
        </p:txBody>
      </p:sp>
      <p:sp>
        <p:nvSpPr>
          <p:cNvPr id="3" name="İçerik Yer Tutucusu 2">
            <a:extLst>
              <a:ext uri="{FF2B5EF4-FFF2-40B4-BE49-F238E27FC236}">
                <a16:creationId xmlns:a16="http://schemas.microsoft.com/office/drawing/2014/main" id="{C525108B-CFBD-4487-A9AF-ED55F804284E}"/>
              </a:ext>
            </a:extLst>
          </p:cNvPr>
          <p:cNvSpPr>
            <a:spLocks noGrp="1"/>
          </p:cNvSpPr>
          <p:nvPr>
            <p:ph idx="1"/>
          </p:nvPr>
        </p:nvSpPr>
        <p:spPr>
          <a:xfrm>
            <a:off x="838199" y="1976545"/>
            <a:ext cx="10272669" cy="3571998"/>
          </a:xfrm>
        </p:spPr>
        <p:txBody>
          <a:bodyPr>
            <a:normAutofit fontScale="25000" lnSpcReduction="20000"/>
          </a:bodyPr>
          <a:lstStyle/>
          <a:p>
            <a:pPr algn="l">
              <a:buFont typeface="Wingdings" panose="05000000000000000000" pitchFamily="2" charset="2"/>
              <a:buChar char="§"/>
            </a:pPr>
            <a:r>
              <a:rPr lang="tr-TR" sz="8000" b="0" i="0" dirty="0" err="1">
                <a:solidFill>
                  <a:srgbClr val="3B3D3F"/>
                </a:solidFill>
                <a:effectLst/>
              </a:rPr>
              <a:t>CRP'nin</a:t>
            </a:r>
            <a:r>
              <a:rPr lang="tr-TR" sz="8000" b="0" i="0" dirty="0">
                <a:solidFill>
                  <a:srgbClr val="3B3D3F"/>
                </a:solidFill>
                <a:effectLst/>
              </a:rPr>
              <a:t> enfeksiyonlar, maligniteler, iskemik nekroz ve travma dahil çeşitli durumlarla ilişkili olduğu bulunmuştur.</a:t>
            </a:r>
          </a:p>
          <a:p>
            <a:pPr algn="l">
              <a:buFont typeface="Wingdings" panose="05000000000000000000" pitchFamily="2" charset="2"/>
              <a:buChar char="§"/>
            </a:pPr>
            <a:endParaRPr lang="tr-TR" sz="8000" b="0" i="0" dirty="0">
              <a:solidFill>
                <a:srgbClr val="3B3D3F"/>
              </a:solidFill>
              <a:effectLst/>
            </a:endParaRPr>
          </a:p>
          <a:p>
            <a:pPr>
              <a:buFont typeface="Wingdings" panose="05000000000000000000" pitchFamily="2" charset="2"/>
              <a:buChar char="§"/>
            </a:pPr>
            <a:r>
              <a:rPr lang="tr-TR" sz="8000" dirty="0">
                <a:solidFill>
                  <a:srgbClr val="3B3D3F"/>
                </a:solidFill>
              </a:rPr>
              <a:t>Yazarlar ayrıca, sistemik </a:t>
            </a:r>
            <a:r>
              <a:rPr lang="tr-TR" sz="8000" dirty="0" err="1">
                <a:solidFill>
                  <a:srgbClr val="3B3D3F"/>
                </a:solidFill>
              </a:rPr>
              <a:t>lupus</a:t>
            </a:r>
            <a:r>
              <a:rPr lang="tr-TR" sz="8000" dirty="0">
                <a:solidFill>
                  <a:srgbClr val="3B3D3F"/>
                </a:solidFill>
              </a:rPr>
              <a:t> </a:t>
            </a:r>
            <a:r>
              <a:rPr lang="tr-TR" sz="8000" dirty="0" err="1">
                <a:solidFill>
                  <a:srgbClr val="3B3D3F"/>
                </a:solidFill>
              </a:rPr>
              <a:t>eritematozus</a:t>
            </a:r>
            <a:r>
              <a:rPr lang="tr-TR" sz="8000" dirty="0">
                <a:solidFill>
                  <a:srgbClr val="3B3D3F"/>
                </a:solidFill>
              </a:rPr>
              <a:t>, </a:t>
            </a:r>
            <a:r>
              <a:rPr lang="tr-TR" sz="8000" dirty="0" err="1">
                <a:solidFill>
                  <a:srgbClr val="3B3D3F"/>
                </a:solidFill>
              </a:rPr>
              <a:t>skleroderma</a:t>
            </a:r>
            <a:r>
              <a:rPr lang="tr-TR" sz="8000" dirty="0">
                <a:solidFill>
                  <a:srgbClr val="3B3D3F"/>
                </a:solidFill>
              </a:rPr>
              <a:t>, </a:t>
            </a:r>
            <a:r>
              <a:rPr lang="tr-TR" sz="8000" dirty="0" err="1">
                <a:solidFill>
                  <a:srgbClr val="3B3D3F"/>
                </a:solidFill>
              </a:rPr>
              <a:t>dermatomiyozit</a:t>
            </a:r>
            <a:r>
              <a:rPr lang="tr-TR" sz="8000" dirty="0">
                <a:solidFill>
                  <a:srgbClr val="3B3D3F"/>
                </a:solidFill>
              </a:rPr>
              <a:t>, </a:t>
            </a:r>
            <a:r>
              <a:rPr lang="tr-TR" sz="8000" dirty="0" err="1">
                <a:solidFill>
                  <a:srgbClr val="3B3D3F"/>
                </a:solidFill>
              </a:rPr>
              <a:t>Sjogren</a:t>
            </a:r>
            <a:r>
              <a:rPr lang="tr-TR" sz="8000" dirty="0">
                <a:solidFill>
                  <a:srgbClr val="3B3D3F"/>
                </a:solidFill>
              </a:rPr>
              <a:t> sendromu, </a:t>
            </a:r>
            <a:r>
              <a:rPr lang="tr-TR" sz="8000" dirty="0" err="1">
                <a:solidFill>
                  <a:srgbClr val="3B3D3F"/>
                </a:solidFill>
              </a:rPr>
              <a:t>ülseratif</a:t>
            </a:r>
            <a:r>
              <a:rPr lang="tr-TR" sz="8000" dirty="0">
                <a:solidFill>
                  <a:srgbClr val="3B3D3F"/>
                </a:solidFill>
              </a:rPr>
              <a:t> kolit, </a:t>
            </a:r>
            <a:r>
              <a:rPr lang="tr-TR" sz="8000" dirty="0" err="1">
                <a:solidFill>
                  <a:srgbClr val="3B3D3F"/>
                </a:solidFill>
              </a:rPr>
              <a:t>graft-versus-host</a:t>
            </a:r>
            <a:r>
              <a:rPr lang="tr-TR" sz="8000" dirty="0">
                <a:solidFill>
                  <a:srgbClr val="3B3D3F"/>
                </a:solidFill>
              </a:rPr>
              <a:t> hastalığı ve lösemi gibi bazı hastalıklarda aktif dokuya zarar veren </a:t>
            </a:r>
            <a:r>
              <a:rPr lang="tr-TR" sz="8000" dirty="0" err="1">
                <a:solidFill>
                  <a:srgbClr val="3B3D3F"/>
                </a:solidFill>
              </a:rPr>
              <a:t>inflamatuar</a:t>
            </a:r>
            <a:r>
              <a:rPr lang="tr-TR" sz="8000" dirty="0">
                <a:solidFill>
                  <a:srgbClr val="3B3D3F"/>
                </a:solidFill>
              </a:rPr>
              <a:t> süreçlere rağmen </a:t>
            </a:r>
            <a:r>
              <a:rPr lang="tr-TR" sz="8000" dirty="0" err="1">
                <a:solidFill>
                  <a:srgbClr val="3B3D3F"/>
                </a:solidFill>
              </a:rPr>
              <a:t>CRP</a:t>
            </a:r>
            <a:r>
              <a:rPr lang="tr-TR" sz="8000" dirty="0">
                <a:solidFill>
                  <a:srgbClr val="3B3D3F"/>
                </a:solidFill>
              </a:rPr>
              <a:t> düzeylerinin ılımlı bir şekilde arttığına dair kanıtlar ortaya çıkarıldı.</a:t>
            </a:r>
          </a:p>
          <a:p>
            <a:pPr>
              <a:buFont typeface="Wingdings" panose="05000000000000000000" pitchFamily="2" charset="2"/>
              <a:buChar char="§"/>
            </a:pPr>
            <a:endParaRPr lang="tr-TR" sz="8000" dirty="0">
              <a:solidFill>
                <a:srgbClr val="3B3D3F"/>
              </a:solidFill>
            </a:endParaRPr>
          </a:p>
          <a:p>
            <a:pPr>
              <a:buFont typeface="Wingdings" panose="05000000000000000000" pitchFamily="2" charset="2"/>
              <a:buChar char="§"/>
            </a:pPr>
            <a:r>
              <a:rPr lang="tr-TR" sz="8000" dirty="0">
                <a:solidFill>
                  <a:srgbClr val="3B3D3F"/>
                </a:solidFill>
              </a:rPr>
              <a:t> Bu bulgulara ve daha hassas, doğru ve otomatik yöntemlerin geliştirilmesine dayanarak, </a:t>
            </a:r>
            <a:r>
              <a:rPr lang="tr-TR" sz="8000" dirty="0" err="1">
                <a:solidFill>
                  <a:srgbClr val="3B3D3F"/>
                </a:solidFill>
              </a:rPr>
              <a:t>CRP</a:t>
            </a:r>
            <a:r>
              <a:rPr lang="tr-TR" sz="8000" dirty="0">
                <a:solidFill>
                  <a:srgbClr val="3B3D3F"/>
                </a:solidFill>
              </a:rPr>
              <a:t> ölçümü klinik uygulamada giderek daha fazla benimsenmiş ve örneğin </a:t>
            </a:r>
            <a:r>
              <a:rPr lang="tr-TR" sz="8000" dirty="0" err="1">
                <a:solidFill>
                  <a:srgbClr val="3B3D3F"/>
                </a:solidFill>
              </a:rPr>
              <a:t>COVID-19'un</a:t>
            </a:r>
            <a:r>
              <a:rPr lang="tr-TR" sz="8000" dirty="0">
                <a:solidFill>
                  <a:srgbClr val="3B3D3F"/>
                </a:solidFill>
              </a:rPr>
              <a:t> tanısı ve izlenmesi de dahil olmak üzere klinik uygulamaların listesi sürekli olarak güncellenmektedir</a:t>
            </a:r>
            <a:endParaRPr lang="tr-TR" sz="8000" b="0" i="0" dirty="0">
              <a:solidFill>
                <a:srgbClr val="3B3D3F"/>
              </a:solidFill>
              <a:effectLst/>
            </a:endParaRPr>
          </a:p>
          <a:p>
            <a:pPr marL="0" indent="0">
              <a:buNone/>
            </a:pPr>
            <a:endParaRPr lang="tr-TR" dirty="0"/>
          </a:p>
        </p:txBody>
      </p:sp>
    </p:spTree>
    <p:extLst>
      <p:ext uri="{BB962C8B-B14F-4D97-AF65-F5344CB8AC3E}">
        <p14:creationId xmlns:p14="http://schemas.microsoft.com/office/powerpoint/2010/main" val="22971358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292</TotalTime>
  <Words>3900</Words>
  <Application>Microsoft Office PowerPoint</Application>
  <PresentationFormat>Geniş ekran</PresentationFormat>
  <Paragraphs>158</Paragraphs>
  <Slides>25</Slides>
  <Notes>3</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Entegral</vt:lpstr>
      <vt:lpstr>PowerPoint Sunusu</vt:lpstr>
      <vt:lpstr>PowerPoint Sunusu</vt:lpstr>
      <vt:lpstr>Giriş </vt:lpstr>
      <vt:lpstr>PowerPoint Sunusu</vt:lpstr>
      <vt:lpstr>Dolaşımdaki CRP konsantrasyonu </vt:lpstr>
      <vt:lpstr>PowerPoint Sunusu</vt:lpstr>
      <vt:lpstr>PowerPoint Sunusu</vt:lpstr>
      <vt:lpstr>PowerPoint Sunusu</vt:lpstr>
      <vt:lpstr>Klinik uygulamalar </vt:lpstr>
      <vt:lpstr>PowerPoint Sunusu</vt:lpstr>
      <vt:lpstr>PowerPoint Sunusu</vt:lpstr>
      <vt:lpstr>Klinik uygulamalar </vt:lpstr>
      <vt:lpstr>Klinik uygulamalar </vt:lpstr>
      <vt:lpstr>Yüksek hassasiyetli CRP testleri ve kardiyovasküler risk </vt:lpstr>
      <vt:lpstr>Yüksek hassasiyetli CRP testleri ve kardiyovasküler risk </vt:lpstr>
      <vt:lpstr>PowerPoint Sunusu</vt:lpstr>
      <vt:lpstr>CRP neden klinik laboratuvarlarda en çok talep edilen testlerden biridir? </vt:lpstr>
      <vt:lpstr>PowerPoint Sunusu</vt:lpstr>
      <vt:lpstr>Minimum tekrar test aralığı ve CRP hızı </vt:lpstr>
      <vt:lpstr>Minimum tekrar test aralığı ve CRP hızı </vt:lpstr>
      <vt:lpstr>Sonuçlar </vt:lpstr>
      <vt:lpstr>Sonuçlar </vt:lpstr>
      <vt:lpstr>REFERANSLAR</vt:lpstr>
      <vt:lpstr>REFERANSLAR</vt:lpstr>
      <vt:lpstr>REFERANSLAR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C-reaktif protein neden klinik laboratuvarlarda en çok talep edilen testlerden biridir? </dc:title>
  <dc:creator>çilenay burucuoğlu</dc:creator>
  <cp:lastModifiedBy>Esra Kılıçlı</cp:lastModifiedBy>
  <cp:revision>15</cp:revision>
  <dcterms:created xsi:type="dcterms:W3CDTF">2023-10-17T12:56:33Z</dcterms:created>
  <dcterms:modified xsi:type="dcterms:W3CDTF">2024-02-26T09:24:15Z</dcterms:modified>
</cp:coreProperties>
</file>