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0D47C-5DFB-4895-A296-AD046D7B2B9C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D0C1EF-11EA-4264-8290-A3463312AA83}">
      <dgm:prSet/>
      <dgm:spPr/>
      <dgm:t>
        <a:bodyPr/>
        <a:lstStyle/>
        <a:p>
          <a:r>
            <a:rPr lang="tr-TR"/>
            <a:t>28 yaşında, ilk gebeliği (primigravida) olan kadın.</a:t>
          </a:r>
          <a:endParaRPr lang="en-US"/>
        </a:p>
      </dgm:t>
    </dgm:pt>
    <dgm:pt modelId="{51119722-F409-4332-B6BB-D9B60300E89D}" type="parTrans" cxnId="{434CB901-FD81-401C-9CBF-382153C75364}">
      <dgm:prSet/>
      <dgm:spPr/>
      <dgm:t>
        <a:bodyPr/>
        <a:lstStyle/>
        <a:p>
          <a:endParaRPr lang="en-US"/>
        </a:p>
      </dgm:t>
    </dgm:pt>
    <dgm:pt modelId="{1053D14B-7265-4615-A1E7-E77B8246270D}" type="sibTrans" cxnId="{434CB901-FD81-401C-9CBF-382153C75364}">
      <dgm:prSet/>
      <dgm:spPr/>
      <dgm:t>
        <a:bodyPr/>
        <a:lstStyle/>
        <a:p>
          <a:endParaRPr lang="en-US"/>
        </a:p>
      </dgm:t>
    </dgm:pt>
    <dgm:pt modelId="{1BDC8A6A-33ED-40DB-A64A-09E6EA3F9892}">
      <dgm:prSet/>
      <dgm:spPr/>
      <dgm:t>
        <a:bodyPr/>
        <a:lstStyle/>
        <a:p>
          <a:r>
            <a:rPr lang="tr-TR"/>
            <a:t>Şikayet: Şiddetli kaşıntılı döküntü.</a:t>
          </a:r>
          <a:endParaRPr lang="en-US"/>
        </a:p>
      </dgm:t>
    </dgm:pt>
    <dgm:pt modelId="{9C560465-6CD8-48C6-9A5B-2910B1CCE31C}" type="parTrans" cxnId="{DB8E9197-1D73-4112-8A1A-6DAB6277B08A}">
      <dgm:prSet/>
      <dgm:spPr/>
      <dgm:t>
        <a:bodyPr/>
        <a:lstStyle/>
        <a:p>
          <a:endParaRPr lang="en-US"/>
        </a:p>
      </dgm:t>
    </dgm:pt>
    <dgm:pt modelId="{0064E0AB-CD1F-4F5D-9CD6-84E92D78D5C3}" type="sibTrans" cxnId="{DB8E9197-1D73-4112-8A1A-6DAB6277B08A}">
      <dgm:prSet/>
      <dgm:spPr/>
      <dgm:t>
        <a:bodyPr/>
        <a:lstStyle/>
        <a:p>
          <a:endParaRPr lang="en-US"/>
        </a:p>
      </dgm:t>
    </dgm:pt>
    <dgm:pt modelId="{74E29330-8979-494D-B554-B5807C0E04A8}">
      <dgm:prSet/>
      <dgm:spPr/>
      <dgm:t>
        <a:bodyPr/>
        <a:lstStyle/>
        <a:p>
          <a:r>
            <a:rPr lang="tr-TR"/>
            <a:t>Geliş Zamanı: Gebeliğin 36. haftası.</a:t>
          </a:r>
          <a:endParaRPr lang="en-US"/>
        </a:p>
      </dgm:t>
    </dgm:pt>
    <dgm:pt modelId="{F97BE6B8-D9A6-4F7E-B8A3-50DF376EF47E}" type="parTrans" cxnId="{6CE9C1AF-2710-4CB9-84B8-A5849EF8393E}">
      <dgm:prSet/>
      <dgm:spPr/>
      <dgm:t>
        <a:bodyPr/>
        <a:lstStyle/>
        <a:p>
          <a:endParaRPr lang="en-US"/>
        </a:p>
      </dgm:t>
    </dgm:pt>
    <dgm:pt modelId="{74453CCF-A47A-408E-B14C-36E621B0C59A}" type="sibTrans" cxnId="{6CE9C1AF-2710-4CB9-84B8-A5849EF8393E}">
      <dgm:prSet/>
      <dgm:spPr/>
      <dgm:t>
        <a:bodyPr/>
        <a:lstStyle/>
        <a:p>
          <a:endParaRPr lang="en-US"/>
        </a:p>
      </dgm:t>
    </dgm:pt>
    <dgm:pt modelId="{DA2F4C56-4B88-4793-9292-9269E992FD16}" type="pres">
      <dgm:prSet presAssocID="{6EF0D47C-5DFB-4895-A296-AD046D7B2B9C}" presName="outerComposite" presStyleCnt="0">
        <dgm:presLayoutVars>
          <dgm:chMax val="5"/>
          <dgm:dir/>
          <dgm:resizeHandles val="exact"/>
        </dgm:presLayoutVars>
      </dgm:prSet>
      <dgm:spPr/>
    </dgm:pt>
    <dgm:pt modelId="{E50470CC-0B74-48A5-A6D3-003CD7494294}" type="pres">
      <dgm:prSet presAssocID="{6EF0D47C-5DFB-4895-A296-AD046D7B2B9C}" presName="dummyMaxCanvas" presStyleCnt="0">
        <dgm:presLayoutVars/>
      </dgm:prSet>
      <dgm:spPr/>
    </dgm:pt>
    <dgm:pt modelId="{02690241-CC09-4609-AA4E-310E62DF711E}" type="pres">
      <dgm:prSet presAssocID="{6EF0D47C-5DFB-4895-A296-AD046D7B2B9C}" presName="ThreeNodes_1" presStyleLbl="node1" presStyleIdx="0" presStyleCnt="3">
        <dgm:presLayoutVars>
          <dgm:bulletEnabled val="1"/>
        </dgm:presLayoutVars>
      </dgm:prSet>
      <dgm:spPr/>
    </dgm:pt>
    <dgm:pt modelId="{3BEA9AD1-2E3C-4D57-A328-2B609ECECA55}" type="pres">
      <dgm:prSet presAssocID="{6EF0D47C-5DFB-4895-A296-AD046D7B2B9C}" presName="ThreeNodes_2" presStyleLbl="node1" presStyleIdx="1" presStyleCnt="3">
        <dgm:presLayoutVars>
          <dgm:bulletEnabled val="1"/>
        </dgm:presLayoutVars>
      </dgm:prSet>
      <dgm:spPr/>
    </dgm:pt>
    <dgm:pt modelId="{225056B8-89C3-4B16-967A-7D7B8C7E176F}" type="pres">
      <dgm:prSet presAssocID="{6EF0D47C-5DFB-4895-A296-AD046D7B2B9C}" presName="ThreeNodes_3" presStyleLbl="node1" presStyleIdx="2" presStyleCnt="3">
        <dgm:presLayoutVars>
          <dgm:bulletEnabled val="1"/>
        </dgm:presLayoutVars>
      </dgm:prSet>
      <dgm:spPr/>
    </dgm:pt>
    <dgm:pt modelId="{BC620234-DDF9-48EC-9E46-F1C5B29A2507}" type="pres">
      <dgm:prSet presAssocID="{6EF0D47C-5DFB-4895-A296-AD046D7B2B9C}" presName="ThreeConn_1-2" presStyleLbl="fgAccFollowNode1" presStyleIdx="0" presStyleCnt="2">
        <dgm:presLayoutVars>
          <dgm:bulletEnabled val="1"/>
        </dgm:presLayoutVars>
      </dgm:prSet>
      <dgm:spPr/>
    </dgm:pt>
    <dgm:pt modelId="{E5932FFA-CE6D-4BD2-AE48-B73F3F48D5AF}" type="pres">
      <dgm:prSet presAssocID="{6EF0D47C-5DFB-4895-A296-AD046D7B2B9C}" presName="ThreeConn_2-3" presStyleLbl="fgAccFollowNode1" presStyleIdx="1" presStyleCnt="2">
        <dgm:presLayoutVars>
          <dgm:bulletEnabled val="1"/>
        </dgm:presLayoutVars>
      </dgm:prSet>
      <dgm:spPr/>
    </dgm:pt>
    <dgm:pt modelId="{D066DB1D-45F1-4292-A69A-8BD9934D8836}" type="pres">
      <dgm:prSet presAssocID="{6EF0D47C-5DFB-4895-A296-AD046D7B2B9C}" presName="ThreeNodes_1_text" presStyleLbl="node1" presStyleIdx="2" presStyleCnt="3">
        <dgm:presLayoutVars>
          <dgm:bulletEnabled val="1"/>
        </dgm:presLayoutVars>
      </dgm:prSet>
      <dgm:spPr/>
    </dgm:pt>
    <dgm:pt modelId="{FC24ADF9-6AD6-4D10-A22B-AFC0351D9810}" type="pres">
      <dgm:prSet presAssocID="{6EF0D47C-5DFB-4895-A296-AD046D7B2B9C}" presName="ThreeNodes_2_text" presStyleLbl="node1" presStyleIdx="2" presStyleCnt="3">
        <dgm:presLayoutVars>
          <dgm:bulletEnabled val="1"/>
        </dgm:presLayoutVars>
      </dgm:prSet>
      <dgm:spPr/>
    </dgm:pt>
    <dgm:pt modelId="{4134063C-0BEA-419B-8A2A-8DEA4AFCB475}" type="pres">
      <dgm:prSet presAssocID="{6EF0D47C-5DFB-4895-A296-AD046D7B2B9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34CB901-FD81-401C-9CBF-382153C75364}" srcId="{6EF0D47C-5DFB-4895-A296-AD046D7B2B9C}" destId="{2AD0C1EF-11EA-4264-8290-A3463312AA83}" srcOrd="0" destOrd="0" parTransId="{51119722-F409-4332-B6BB-D9B60300E89D}" sibTransId="{1053D14B-7265-4615-A1E7-E77B8246270D}"/>
    <dgm:cxn modelId="{4980651C-0E46-449B-B0D5-A8F0A3B20215}" type="presOf" srcId="{0064E0AB-CD1F-4F5D-9CD6-84E92D78D5C3}" destId="{E5932FFA-CE6D-4BD2-AE48-B73F3F48D5AF}" srcOrd="0" destOrd="0" presId="urn:microsoft.com/office/officeart/2005/8/layout/vProcess5"/>
    <dgm:cxn modelId="{1E821723-9FAB-4DEB-9B31-646498ED56AB}" type="presOf" srcId="{6EF0D47C-5DFB-4895-A296-AD046D7B2B9C}" destId="{DA2F4C56-4B88-4793-9292-9269E992FD16}" srcOrd="0" destOrd="0" presId="urn:microsoft.com/office/officeart/2005/8/layout/vProcess5"/>
    <dgm:cxn modelId="{A998213C-8906-4A70-98D6-4548F265C242}" type="presOf" srcId="{1BDC8A6A-33ED-40DB-A64A-09E6EA3F9892}" destId="{FC24ADF9-6AD6-4D10-A22B-AFC0351D9810}" srcOrd="1" destOrd="0" presId="urn:microsoft.com/office/officeart/2005/8/layout/vProcess5"/>
    <dgm:cxn modelId="{61F0A042-5ABC-4EB0-9401-529ACE5CEE53}" type="presOf" srcId="{1053D14B-7265-4615-A1E7-E77B8246270D}" destId="{BC620234-DDF9-48EC-9E46-F1C5B29A2507}" srcOrd="0" destOrd="0" presId="urn:microsoft.com/office/officeart/2005/8/layout/vProcess5"/>
    <dgm:cxn modelId="{F937888D-45AC-4EE5-9788-A48737A2BD5C}" type="presOf" srcId="{2AD0C1EF-11EA-4264-8290-A3463312AA83}" destId="{02690241-CC09-4609-AA4E-310E62DF711E}" srcOrd="0" destOrd="0" presId="urn:microsoft.com/office/officeart/2005/8/layout/vProcess5"/>
    <dgm:cxn modelId="{D0007A91-80D1-435F-BCD9-3CACCEAA1588}" type="presOf" srcId="{74E29330-8979-494D-B554-B5807C0E04A8}" destId="{225056B8-89C3-4B16-967A-7D7B8C7E176F}" srcOrd="0" destOrd="0" presId="urn:microsoft.com/office/officeart/2005/8/layout/vProcess5"/>
    <dgm:cxn modelId="{DB8E9197-1D73-4112-8A1A-6DAB6277B08A}" srcId="{6EF0D47C-5DFB-4895-A296-AD046D7B2B9C}" destId="{1BDC8A6A-33ED-40DB-A64A-09E6EA3F9892}" srcOrd="1" destOrd="0" parTransId="{9C560465-6CD8-48C6-9A5B-2910B1CCE31C}" sibTransId="{0064E0AB-CD1F-4F5D-9CD6-84E92D78D5C3}"/>
    <dgm:cxn modelId="{8E79B2A1-AF52-4F20-9707-DD15DA645E52}" type="presOf" srcId="{74E29330-8979-494D-B554-B5807C0E04A8}" destId="{4134063C-0BEA-419B-8A2A-8DEA4AFCB475}" srcOrd="1" destOrd="0" presId="urn:microsoft.com/office/officeart/2005/8/layout/vProcess5"/>
    <dgm:cxn modelId="{6CE9C1AF-2710-4CB9-84B8-A5849EF8393E}" srcId="{6EF0D47C-5DFB-4895-A296-AD046D7B2B9C}" destId="{74E29330-8979-494D-B554-B5807C0E04A8}" srcOrd="2" destOrd="0" parTransId="{F97BE6B8-D9A6-4F7E-B8A3-50DF376EF47E}" sibTransId="{74453CCF-A47A-408E-B14C-36E621B0C59A}"/>
    <dgm:cxn modelId="{3E8FF8E6-74A3-43CD-9BF2-8B3B2983AB75}" type="presOf" srcId="{2AD0C1EF-11EA-4264-8290-A3463312AA83}" destId="{D066DB1D-45F1-4292-A69A-8BD9934D8836}" srcOrd="1" destOrd="0" presId="urn:microsoft.com/office/officeart/2005/8/layout/vProcess5"/>
    <dgm:cxn modelId="{5098EAED-8006-40F4-8F2C-BDF26FE5052B}" type="presOf" srcId="{1BDC8A6A-33ED-40DB-A64A-09E6EA3F9892}" destId="{3BEA9AD1-2E3C-4D57-A328-2B609ECECA55}" srcOrd="0" destOrd="0" presId="urn:microsoft.com/office/officeart/2005/8/layout/vProcess5"/>
    <dgm:cxn modelId="{0AC2A14E-822D-4665-B962-37AC19BE395E}" type="presParOf" srcId="{DA2F4C56-4B88-4793-9292-9269E992FD16}" destId="{E50470CC-0B74-48A5-A6D3-003CD7494294}" srcOrd="0" destOrd="0" presId="urn:microsoft.com/office/officeart/2005/8/layout/vProcess5"/>
    <dgm:cxn modelId="{46AEA97B-0C54-4C6E-B7BA-0EE4C33BDD5D}" type="presParOf" srcId="{DA2F4C56-4B88-4793-9292-9269E992FD16}" destId="{02690241-CC09-4609-AA4E-310E62DF711E}" srcOrd="1" destOrd="0" presId="urn:microsoft.com/office/officeart/2005/8/layout/vProcess5"/>
    <dgm:cxn modelId="{5800367D-47A1-4A76-ADB9-6244CD0D698E}" type="presParOf" srcId="{DA2F4C56-4B88-4793-9292-9269E992FD16}" destId="{3BEA9AD1-2E3C-4D57-A328-2B609ECECA55}" srcOrd="2" destOrd="0" presId="urn:microsoft.com/office/officeart/2005/8/layout/vProcess5"/>
    <dgm:cxn modelId="{15C8E5C6-0EE3-431C-B5FC-3231D6EFD20D}" type="presParOf" srcId="{DA2F4C56-4B88-4793-9292-9269E992FD16}" destId="{225056B8-89C3-4B16-967A-7D7B8C7E176F}" srcOrd="3" destOrd="0" presId="urn:microsoft.com/office/officeart/2005/8/layout/vProcess5"/>
    <dgm:cxn modelId="{B67C8F41-6657-41F8-B493-7C0E4EA87B13}" type="presParOf" srcId="{DA2F4C56-4B88-4793-9292-9269E992FD16}" destId="{BC620234-DDF9-48EC-9E46-F1C5B29A2507}" srcOrd="4" destOrd="0" presId="urn:microsoft.com/office/officeart/2005/8/layout/vProcess5"/>
    <dgm:cxn modelId="{89BD2618-5F1E-492E-955B-03D9B5521157}" type="presParOf" srcId="{DA2F4C56-4B88-4793-9292-9269E992FD16}" destId="{E5932FFA-CE6D-4BD2-AE48-B73F3F48D5AF}" srcOrd="5" destOrd="0" presId="urn:microsoft.com/office/officeart/2005/8/layout/vProcess5"/>
    <dgm:cxn modelId="{961A6D5C-398A-4B60-ABE5-29483F4CDDF0}" type="presParOf" srcId="{DA2F4C56-4B88-4793-9292-9269E992FD16}" destId="{D066DB1D-45F1-4292-A69A-8BD9934D8836}" srcOrd="6" destOrd="0" presId="urn:microsoft.com/office/officeart/2005/8/layout/vProcess5"/>
    <dgm:cxn modelId="{2969EE4F-980F-4F39-B350-6D43BCC529E2}" type="presParOf" srcId="{DA2F4C56-4B88-4793-9292-9269E992FD16}" destId="{FC24ADF9-6AD6-4D10-A22B-AFC0351D9810}" srcOrd="7" destOrd="0" presId="urn:microsoft.com/office/officeart/2005/8/layout/vProcess5"/>
    <dgm:cxn modelId="{9325D77A-3B7D-40D3-B4EF-58C691081647}" type="presParOf" srcId="{DA2F4C56-4B88-4793-9292-9269E992FD16}" destId="{4134063C-0BEA-419B-8A2A-8DEA4AFCB47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C188B8-AB55-44F8-976C-F46772BF5A8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6006361-476C-4C3D-816C-A316D0A6FC07}">
      <dgm:prSet/>
      <dgm:spPr/>
      <dgm:t>
        <a:bodyPr/>
        <a:lstStyle/>
        <a:p>
          <a:r>
            <a:rPr lang="tr-TR"/>
            <a:t>Görülme Sıklığı: En yaygın gebelik dermatozudur; 130 ila 200 gebelikte bir görülür.</a:t>
          </a:r>
          <a:endParaRPr lang="en-US"/>
        </a:p>
      </dgm:t>
    </dgm:pt>
    <dgm:pt modelId="{DA91A52F-B068-4DE0-BE50-DF866E67145C}" type="parTrans" cxnId="{767F2031-70A6-48B2-9461-3A859F3751A6}">
      <dgm:prSet/>
      <dgm:spPr/>
      <dgm:t>
        <a:bodyPr/>
        <a:lstStyle/>
        <a:p>
          <a:endParaRPr lang="en-US"/>
        </a:p>
      </dgm:t>
    </dgm:pt>
    <dgm:pt modelId="{8037A1FB-23DE-41CE-9A0F-CE7FC50A5D55}" type="sibTrans" cxnId="{767F2031-70A6-48B2-9461-3A859F3751A6}">
      <dgm:prSet/>
      <dgm:spPr/>
      <dgm:t>
        <a:bodyPr/>
        <a:lstStyle/>
        <a:p>
          <a:endParaRPr lang="en-US"/>
        </a:p>
      </dgm:t>
    </dgm:pt>
    <dgm:pt modelId="{56506493-346D-4C88-8A7D-C8E3379B2184}">
      <dgm:prSet/>
      <dgm:spPr/>
      <dgm:t>
        <a:bodyPr/>
        <a:lstStyle/>
        <a:p>
          <a:r>
            <a:rPr lang="tr-TR"/>
            <a:t>Klinik Seyir: Genellikle üçüncü trimesterde başlar ve doğumdan sonraki 1-2 hafta içinde düzelir.</a:t>
          </a:r>
          <a:endParaRPr lang="en-US"/>
        </a:p>
      </dgm:t>
    </dgm:pt>
    <dgm:pt modelId="{193AD8E3-40BA-4A32-86AC-66A144B669F9}" type="parTrans" cxnId="{1C75AB27-350F-444F-A248-C97675496BAB}">
      <dgm:prSet/>
      <dgm:spPr/>
      <dgm:t>
        <a:bodyPr/>
        <a:lstStyle/>
        <a:p>
          <a:endParaRPr lang="en-US"/>
        </a:p>
      </dgm:t>
    </dgm:pt>
    <dgm:pt modelId="{A9F96ACC-C7B4-4A56-9C23-9D678760F92F}" type="sibTrans" cxnId="{1C75AB27-350F-444F-A248-C97675496BAB}">
      <dgm:prSet/>
      <dgm:spPr/>
      <dgm:t>
        <a:bodyPr/>
        <a:lstStyle/>
        <a:p>
          <a:endParaRPr lang="en-US"/>
        </a:p>
      </dgm:t>
    </dgm:pt>
    <dgm:pt modelId="{7CC9562E-767E-407E-941A-D10E26820863}">
      <dgm:prSet/>
      <dgm:spPr/>
      <dgm:t>
        <a:bodyPr/>
        <a:lstStyle/>
        <a:p>
          <a:r>
            <a:rPr lang="tr-TR"/>
            <a:t>Yerleşim: Klasik olarak önce karında strialarda başlar, umblikusu korur ve alt ekstremitelere yayılır.</a:t>
          </a:r>
          <a:endParaRPr lang="en-US"/>
        </a:p>
      </dgm:t>
    </dgm:pt>
    <dgm:pt modelId="{15817B38-8BFD-4808-9140-BE9A6A96681E}" type="parTrans" cxnId="{08AD3462-FC13-4E06-B185-CD8E0665B2D0}">
      <dgm:prSet/>
      <dgm:spPr/>
      <dgm:t>
        <a:bodyPr/>
        <a:lstStyle/>
        <a:p>
          <a:endParaRPr lang="en-US"/>
        </a:p>
      </dgm:t>
    </dgm:pt>
    <dgm:pt modelId="{FF63B2F3-CAAE-4A6C-9601-EC089D0C3038}" type="sibTrans" cxnId="{08AD3462-FC13-4E06-B185-CD8E0665B2D0}">
      <dgm:prSet/>
      <dgm:spPr/>
      <dgm:t>
        <a:bodyPr/>
        <a:lstStyle/>
        <a:p>
          <a:endParaRPr lang="en-US"/>
        </a:p>
      </dgm:t>
    </dgm:pt>
    <dgm:pt modelId="{CAC6E284-F11B-4BBC-A16F-4C638FE5F145}">
      <dgm:prSet/>
      <dgm:spPr/>
      <dgm:t>
        <a:bodyPr/>
        <a:lstStyle/>
        <a:p>
          <a:r>
            <a:rPr lang="tr-TR"/>
            <a:t>Risk Faktörleri: İlk gebeliklerde ve karın hacminin daha fazla olduğu çoğul gebeliklerde daha yaygındır. Aşırı kilo alımı ve yüksek doğum ağırlığı ile ilişkilidir.</a:t>
          </a:r>
          <a:endParaRPr lang="en-US"/>
        </a:p>
      </dgm:t>
    </dgm:pt>
    <dgm:pt modelId="{CAC942CB-D46B-4847-8A14-FFBD8B8EBBA5}" type="parTrans" cxnId="{72040026-FB4A-4AAA-85A3-19AE9A2BD9EA}">
      <dgm:prSet/>
      <dgm:spPr/>
      <dgm:t>
        <a:bodyPr/>
        <a:lstStyle/>
        <a:p>
          <a:endParaRPr lang="en-US"/>
        </a:p>
      </dgm:t>
    </dgm:pt>
    <dgm:pt modelId="{C8B4E4CB-C1F8-4A0F-8FD4-02BCFDC078BA}" type="sibTrans" cxnId="{72040026-FB4A-4AAA-85A3-19AE9A2BD9EA}">
      <dgm:prSet/>
      <dgm:spPr/>
      <dgm:t>
        <a:bodyPr/>
        <a:lstStyle/>
        <a:p>
          <a:endParaRPr lang="en-US"/>
        </a:p>
      </dgm:t>
    </dgm:pt>
    <dgm:pt modelId="{52C5E3F0-FE51-42E7-B5C3-24BACF899EF8}">
      <dgm:prSet/>
      <dgm:spPr/>
      <dgm:t>
        <a:bodyPr/>
        <a:lstStyle/>
        <a:p>
          <a:r>
            <a:rPr lang="tr-TR"/>
            <a:t>Prognoz: Olumsuz gebelik sonuçları ile ilişkili değildir.</a:t>
          </a:r>
          <a:endParaRPr lang="en-US"/>
        </a:p>
      </dgm:t>
    </dgm:pt>
    <dgm:pt modelId="{F9E2422C-6C53-4E1E-A5AD-BE84AFB3CE1F}" type="parTrans" cxnId="{6D302CEB-28B3-42E1-A0CC-08A6BB45AD8D}">
      <dgm:prSet/>
      <dgm:spPr/>
      <dgm:t>
        <a:bodyPr/>
        <a:lstStyle/>
        <a:p>
          <a:endParaRPr lang="en-US"/>
        </a:p>
      </dgm:t>
    </dgm:pt>
    <dgm:pt modelId="{721F9339-F41E-4EEF-BD45-160ED332E688}" type="sibTrans" cxnId="{6D302CEB-28B3-42E1-A0CC-08A6BB45AD8D}">
      <dgm:prSet/>
      <dgm:spPr/>
      <dgm:t>
        <a:bodyPr/>
        <a:lstStyle/>
        <a:p>
          <a:endParaRPr lang="en-US"/>
        </a:p>
      </dgm:t>
    </dgm:pt>
    <dgm:pt modelId="{D778C276-9521-4054-951F-98A00DD96777}">
      <dgm:prSet/>
      <dgm:spPr/>
      <dgm:t>
        <a:bodyPr/>
        <a:lstStyle/>
        <a:p>
          <a:r>
            <a:rPr lang="tr-TR"/>
            <a:t>Tanı: Klinik muayene ile konur.</a:t>
          </a:r>
          <a:endParaRPr lang="en-US"/>
        </a:p>
      </dgm:t>
    </dgm:pt>
    <dgm:pt modelId="{05FB4D79-C55E-40A9-B55F-744E59FAC679}" type="parTrans" cxnId="{3831D7BB-366B-4FED-A6B0-17E03D244FF4}">
      <dgm:prSet/>
      <dgm:spPr/>
      <dgm:t>
        <a:bodyPr/>
        <a:lstStyle/>
        <a:p>
          <a:endParaRPr lang="en-US"/>
        </a:p>
      </dgm:t>
    </dgm:pt>
    <dgm:pt modelId="{5200F42A-7CD6-4683-8822-8F81BE6D713A}" type="sibTrans" cxnId="{3831D7BB-366B-4FED-A6B0-17E03D244FF4}">
      <dgm:prSet/>
      <dgm:spPr/>
      <dgm:t>
        <a:bodyPr/>
        <a:lstStyle/>
        <a:p>
          <a:endParaRPr lang="en-US"/>
        </a:p>
      </dgm:t>
    </dgm:pt>
    <dgm:pt modelId="{333021B0-1443-4D02-817F-9891F6828B3B}" type="pres">
      <dgm:prSet presAssocID="{CBC188B8-AB55-44F8-976C-F46772BF5A82}" presName="Name0" presStyleCnt="0">
        <dgm:presLayoutVars>
          <dgm:dir/>
          <dgm:resizeHandles val="exact"/>
        </dgm:presLayoutVars>
      </dgm:prSet>
      <dgm:spPr/>
    </dgm:pt>
    <dgm:pt modelId="{252C261D-8E7D-49AD-BBEE-D2B86C911D18}" type="pres">
      <dgm:prSet presAssocID="{06006361-476C-4C3D-816C-A316D0A6FC07}" presName="node" presStyleLbl="node1" presStyleIdx="0" presStyleCnt="6">
        <dgm:presLayoutVars>
          <dgm:bulletEnabled val="1"/>
        </dgm:presLayoutVars>
      </dgm:prSet>
      <dgm:spPr/>
    </dgm:pt>
    <dgm:pt modelId="{950B3A04-5DE4-4341-9963-7BC706CF0FFA}" type="pres">
      <dgm:prSet presAssocID="{8037A1FB-23DE-41CE-9A0F-CE7FC50A5D55}" presName="sibTrans" presStyleLbl="sibTrans1D1" presStyleIdx="0" presStyleCnt="5"/>
      <dgm:spPr/>
    </dgm:pt>
    <dgm:pt modelId="{6B40209C-14DB-4984-813D-444F8532F083}" type="pres">
      <dgm:prSet presAssocID="{8037A1FB-23DE-41CE-9A0F-CE7FC50A5D55}" presName="connectorText" presStyleLbl="sibTrans1D1" presStyleIdx="0" presStyleCnt="5"/>
      <dgm:spPr/>
    </dgm:pt>
    <dgm:pt modelId="{9F6CC0D3-19DE-445D-91B8-A33EAB0DF331}" type="pres">
      <dgm:prSet presAssocID="{56506493-346D-4C88-8A7D-C8E3379B2184}" presName="node" presStyleLbl="node1" presStyleIdx="1" presStyleCnt="6">
        <dgm:presLayoutVars>
          <dgm:bulletEnabled val="1"/>
        </dgm:presLayoutVars>
      </dgm:prSet>
      <dgm:spPr/>
    </dgm:pt>
    <dgm:pt modelId="{DE63DCEA-64B6-4747-83B7-721A2DD82319}" type="pres">
      <dgm:prSet presAssocID="{A9F96ACC-C7B4-4A56-9C23-9D678760F92F}" presName="sibTrans" presStyleLbl="sibTrans1D1" presStyleIdx="1" presStyleCnt="5"/>
      <dgm:spPr/>
    </dgm:pt>
    <dgm:pt modelId="{58356645-F2A1-4422-AF71-3E0718520BAF}" type="pres">
      <dgm:prSet presAssocID="{A9F96ACC-C7B4-4A56-9C23-9D678760F92F}" presName="connectorText" presStyleLbl="sibTrans1D1" presStyleIdx="1" presStyleCnt="5"/>
      <dgm:spPr/>
    </dgm:pt>
    <dgm:pt modelId="{BFF7558C-A2B8-47AD-80CD-FD33342F7C41}" type="pres">
      <dgm:prSet presAssocID="{7CC9562E-767E-407E-941A-D10E26820863}" presName="node" presStyleLbl="node1" presStyleIdx="2" presStyleCnt="6">
        <dgm:presLayoutVars>
          <dgm:bulletEnabled val="1"/>
        </dgm:presLayoutVars>
      </dgm:prSet>
      <dgm:spPr/>
    </dgm:pt>
    <dgm:pt modelId="{03B08282-4B66-403C-9F18-169FB366D09C}" type="pres">
      <dgm:prSet presAssocID="{FF63B2F3-CAAE-4A6C-9601-EC089D0C3038}" presName="sibTrans" presStyleLbl="sibTrans1D1" presStyleIdx="2" presStyleCnt="5"/>
      <dgm:spPr/>
    </dgm:pt>
    <dgm:pt modelId="{F82BDBAA-250D-4899-A88A-931AD8DED837}" type="pres">
      <dgm:prSet presAssocID="{FF63B2F3-CAAE-4A6C-9601-EC089D0C3038}" presName="connectorText" presStyleLbl="sibTrans1D1" presStyleIdx="2" presStyleCnt="5"/>
      <dgm:spPr/>
    </dgm:pt>
    <dgm:pt modelId="{E422BE03-4EA0-4B2B-A047-70DD95125EB2}" type="pres">
      <dgm:prSet presAssocID="{CAC6E284-F11B-4BBC-A16F-4C638FE5F145}" presName="node" presStyleLbl="node1" presStyleIdx="3" presStyleCnt="6">
        <dgm:presLayoutVars>
          <dgm:bulletEnabled val="1"/>
        </dgm:presLayoutVars>
      </dgm:prSet>
      <dgm:spPr/>
    </dgm:pt>
    <dgm:pt modelId="{8328F9D1-599B-4D85-A0B3-13F63DB00460}" type="pres">
      <dgm:prSet presAssocID="{C8B4E4CB-C1F8-4A0F-8FD4-02BCFDC078BA}" presName="sibTrans" presStyleLbl="sibTrans1D1" presStyleIdx="3" presStyleCnt="5"/>
      <dgm:spPr/>
    </dgm:pt>
    <dgm:pt modelId="{A09F6BF7-5341-4640-8388-788F178AC088}" type="pres">
      <dgm:prSet presAssocID="{C8B4E4CB-C1F8-4A0F-8FD4-02BCFDC078BA}" presName="connectorText" presStyleLbl="sibTrans1D1" presStyleIdx="3" presStyleCnt="5"/>
      <dgm:spPr/>
    </dgm:pt>
    <dgm:pt modelId="{D8C9C752-D7B4-4EC8-A8F6-E3E9C8C916CF}" type="pres">
      <dgm:prSet presAssocID="{52C5E3F0-FE51-42E7-B5C3-24BACF899EF8}" presName="node" presStyleLbl="node1" presStyleIdx="4" presStyleCnt="6">
        <dgm:presLayoutVars>
          <dgm:bulletEnabled val="1"/>
        </dgm:presLayoutVars>
      </dgm:prSet>
      <dgm:spPr/>
    </dgm:pt>
    <dgm:pt modelId="{2325CA36-C130-4A3A-B269-D9B6FB7428D6}" type="pres">
      <dgm:prSet presAssocID="{721F9339-F41E-4EEF-BD45-160ED332E688}" presName="sibTrans" presStyleLbl="sibTrans1D1" presStyleIdx="4" presStyleCnt="5"/>
      <dgm:spPr/>
    </dgm:pt>
    <dgm:pt modelId="{7FF00C8B-8E5B-4C3F-BC7D-6E4E82A6F6FB}" type="pres">
      <dgm:prSet presAssocID="{721F9339-F41E-4EEF-BD45-160ED332E688}" presName="connectorText" presStyleLbl="sibTrans1D1" presStyleIdx="4" presStyleCnt="5"/>
      <dgm:spPr/>
    </dgm:pt>
    <dgm:pt modelId="{12B1CC33-7163-4A85-B731-AC0289F14D4B}" type="pres">
      <dgm:prSet presAssocID="{D778C276-9521-4054-951F-98A00DD96777}" presName="node" presStyleLbl="node1" presStyleIdx="5" presStyleCnt="6">
        <dgm:presLayoutVars>
          <dgm:bulletEnabled val="1"/>
        </dgm:presLayoutVars>
      </dgm:prSet>
      <dgm:spPr/>
    </dgm:pt>
  </dgm:ptLst>
  <dgm:cxnLst>
    <dgm:cxn modelId="{593E5605-8931-4B75-B120-B2705B8F3271}" type="presOf" srcId="{CBC188B8-AB55-44F8-976C-F46772BF5A82}" destId="{333021B0-1443-4D02-817F-9891F6828B3B}" srcOrd="0" destOrd="0" presId="urn:microsoft.com/office/officeart/2016/7/layout/RepeatingBendingProcessNew"/>
    <dgm:cxn modelId="{6E0F5413-01EF-4890-8D67-5826FD5A106B}" type="presOf" srcId="{A9F96ACC-C7B4-4A56-9C23-9D678760F92F}" destId="{58356645-F2A1-4422-AF71-3E0718520BAF}" srcOrd="1" destOrd="0" presId="urn:microsoft.com/office/officeart/2016/7/layout/RepeatingBendingProcessNew"/>
    <dgm:cxn modelId="{627ED317-A769-4A86-B850-F75C2D31EFAB}" type="presOf" srcId="{8037A1FB-23DE-41CE-9A0F-CE7FC50A5D55}" destId="{950B3A04-5DE4-4341-9963-7BC706CF0FFA}" srcOrd="0" destOrd="0" presId="urn:microsoft.com/office/officeart/2016/7/layout/RepeatingBendingProcessNew"/>
    <dgm:cxn modelId="{72040026-FB4A-4AAA-85A3-19AE9A2BD9EA}" srcId="{CBC188B8-AB55-44F8-976C-F46772BF5A82}" destId="{CAC6E284-F11B-4BBC-A16F-4C638FE5F145}" srcOrd="3" destOrd="0" parTransId="{CAC942CB-D46B-4847-8A14-FFBD8B8EBBA5}" sibTransId="{C8B4E4CB-C1F8-4A0F-8FD4-02BCFDC078BA}"/>
    <dgm:cxn modelId="{1C75AB27-350F-444F-A248-C97675496BAB}" srcId="{CBC188B8-AB55-44F8-976C-F46772BF5A82}" destId="{56506493-346D-4C88-8A7D-C8E3379B2184}" srcOrd="1" destOrd="0" parTransId="{193AD8E3-40BA-4A32-86AC-66A144B669F9}" sibTransId="{A9F96ACC-C7B4-4A56-9C23-9D678760F92F}"/>
    <dgm:cxn modelId="{9CCDDF30-C908-423F-9BB8-E4A7094F0D9E}" type="presOf" srcId="{721F9339-F41E-4EEF-BD45-160ED332E688}" destId="{2325CA36-C130-4A3A-B269-D9B6FB7428D6}" srcOrd="0" destOrd="0" presId="urn:microsoft.com/office/officeart/2016/7/layout/RepeatingBendingProcessNew"/>
    <dgm:cxn modelId="{767F2031-70A6-48B2-9461-3A859F3751A6}" srcId="{CBC188B8-AB55-44F8-976C-F46772BF5A82}" destId="{06006361-476C-4C3D-816C-A316D0A6FC07}" srcOrd="0" destOrd="0" parTransId="{DA91A52F-B068-4DE0-BE50-DF866E67145C}" sibTransId="{8037A1FB-23DE-41CE-9A0F-CE7FC50A5D55}"/>
    <dgm:cxn modelId="{08AD3462-FC13-4E06-B185-CD8E0665B2D0}" srcId="{CBC188B8-AB55-44F8-976C-F46772BF5A82}" destId="{7CC9562E-767E-407E-941A-D10E26820863}" srcOrd="2" destOrd="0" parTransId="{15817B38-8BFD-4808-9140-BE9A6A96681E}" sibTransId="{FF63B2F3-CAAE-4A6C-9601-EC089D0C3038}"/>
    <dgm:cxn modelId="{3C7FAA71-9A1A-41A7-8909-B41DFCD8C3BF}" type="presOf" srcId="{721F9339-F41E-4EEF-BD45-160ED332E688}" destId="{7FF00C8B-8E5B-4C3F-BC7D-6E4E82A6F6FB}" srcOrd="1" destOrd="0" presId="urn:microsoft.com/office/officeart/2016/7/layout/RepeatingBendingProcessNew"/>
    <dgm:cxn modelId="{413DCB74-09E2-4F6E-92B0-840EDC8ED497}" type="presOf" srcId="{D778C276-9521-4054-951F-98A00DD96777}" destId="{12B1CC33-7163-4A85-B731-AC0289F14D4B}" srcOrd="0" destOrd="0" presId="urn:microsoft.com/office/officeart/2016/7/layout/RepeatingBendingProcessNew"/>
    <dgm:cxn modelId="{BC4BD25A-A530-48D7-BD5D-B5F4AA30A6C9}" type="presOf" srcId="{56506493-346D-4C88-8A7D-C8E3379B2184}" destId="{9F6CC0D3-19DE-445D-91B8-A33EAB0DF331}" srcOrd="0" destOrd="0" presId="urn:microsoft.com/office/officeart/2016/7/layout/RepeatingBendingProcessNew"/>
    <dgm:cxn modelId="{26045684-48D8-4651-B645-BCF67545F8DA}" type="presOf" srcId="{06006361-476C-4C3D-816C-A316D0A6FC07}" destId="{252C261D-8E7D-49AD-BBEE-D2B86C911D18}" srcOrd="0" destOrd="0" presId="urn:microsoft.com/office/officeart/2016/7/layout/RepeatingBendingProcessNew"/>
    <dgm:cxn modelId="{EA623598-DA6E-4AE3-A8E8-30F9722AD187}" type="presOf" srcId="{C8B4E4CB-C1F8-4A0F-8FD4-02BCFDC078BA}" destId="{8328F9D1-599B-4D85-A0B3-13F63DB00460}" srcOrd="0" destOrd="0" presId="urn:microsoft.com/office/officeart/2016/7/layout/RepeatingBendingProcessNew"/>
    <dgm:cxn modelId="{655364B3-A67E-476F-AEAF-F0A22A51EBE0}" type="presOf" srcId="{A9F96ACC-C7B4-4A56-9C23-9D678760F92F}" destId="{DE63DCEA-64B6-4747-83B7-721A2DD82319}" srcOrd="0" destOrd="0" presId="urn:microsoft.com/office/officeart/2016/7/layout/RepeatingBendingProcessNew"/>
    <dgm:cxn modelId="{A6B7E1B9-FEA0-4FF8-B06E-96CB5823E4D8}" type="presOf" srcId="{C8B4E4CB-C1F8-4A0F-8FD4-02BCFDC078BA}" destId="{A09F6BF7-5341-4640-8388-788F178AC088}" srcOrd="1" destOrd="0" presId="urn:microsoft.com/office/officeart/2016/7/layout/RepeatingBendingProcessNew"/>
    <dgm:cxn modelId="{2CB29CBB-8A79-4B1E-A93B-A6C84A724908}" type="presOf" srcId="{FF63B2F3-CAAE-4A6C-9601-EC089D0C3038}" destId="{03B08282-4B66-403C-9F18-169FB366D09C}" srcOrd="0" destOrd="0" presId="urn:microsoft.com/office/officeart/2016/7/layout/RepeatingBendingProcessNew"/>
    <dgm:cxn modelId="{3831D7BB-366B-4FED-A6B0-17E03D244FF4}" srcId="{CBC188B8-AB55-44F8-976C-F46772BF5A82}" destId="{D778C276-9521-4054-951F-98A00DD96777}" srcOrd="5" destOrd="0" parTransId="{05FB4D79-C55E-40A9-B55F-744E59FAC679}" sibTransId="{5200F42A-7CD6-4683-8822-8F81BE6D713A}"/>
    <dgm:cxn modelId="{98104DC1-83C9-4BE8-9359-7D14A2FF0516}" type="presOf" srcId="{FF63B2F3-CAAE-4A6C-9601-EC089D0C3038}" destId="{F82BDBAA-250D-4899-A88A-931AD8DED837}" srcOrd="1" destOrd="0" presId="urn:microsoft.com/office/officeart/2016/7/layout/RepeatingBendingProcessNew"/>
    <dgm:cxn modelId="{D761E5D3-C8DB-47DC-8696-AB1E03D83DBF}" type="presOf" srcId="{8037A1FB-23DE-41CE-9A0F-CE7FC50A5D55}" destId="{6B40209C-14DB-4984-813D-444F8532F083}" srcOrd="1" destOrd="0" presId="urn:microsoft.com/office/officeart/2016/7/layout/RepeatingBendingProcessNew"/>
    <dgm:cxn modelId="{C1B3CFE3-5079-41CB-B3FA-D2505BCBF442}" type="presOf" srcId="{7CC9562E-767E-407E-941A-D10E26820863}" destId="{BFF7558C-A2B8-47AD-80CD-FD33342F7C41}" srcOrd="0" destOrd="0" presId="urn:microsoft.com/office/officeart/2016/7/layout/RepeatingBendingProcessNew"/>
    <dgm:cxn modelId="{C9C707E9-FA3A-4B59-A3CC-D7256DC9DB96}" type="presOf" srcId="{52C5E3F0-FE51-42E7-B5C3-24BACF899EF8}" destId="{D8C9C752-D7B4-4EC8-A8F6-E3E9C8C916CF}" srcOrd="0" destOrd="0" presId="urn:microsoft.com/office/officeart/2016/7/layout/RepeatingBendingProcessNew"/>
    <dgm:cxn modelId="{F90288EA-8148-4ED4-AB11-92F4326EF121}" type="presOf" srcId="{CAC6E284-F11B-4BBC-A16F-4C638FE5F145}" destId="{E422BE03-4EA0-4B2B-A047-70DD95125EB2}" srcOrd="0" destOrd="0" presId="urn:microsoft.com/office/officeart/2016/7/layout/RepeatingBendingProcessNew"/>
    <dgm:cxn modelId="{6D302CEB-28B3-42E1-A0CC-08A6BB45AD8D}" srcId="{CBC188B8-AB55-44F8-976C-F46772BF5A82}" destId="{52C5E3F0-FE51-42E7-B5C3-24BACF899EF8}" srcOrd="4" destOrd="0" parTransId="{F9E2422C-6C53-4E1E-A5AD-BE84AFB3CE1F}" sibTransId="{721F9339-F41E-4EEF-BD45-160ED332E688}"/>
    <dgm:cxn modelId="{6E3AF6E8-0CA2-4578-95AF-409C86A89387}" type="presParOf" srcId="{333021B0-1443-4D02-817F-9891F6828B3B}" destId="{252C261D-8E7D-49AD-BBEE-D2B86C911D18}" srcOrd="0" destOrd="0" presId="urn:microsoft.com/office/officeart/2016/7/layout/RepeatingBendingProcessNew"/>
    <dgm:cxn modelId="{C1CD39F9-1C16-496D-8E73-BA50FDC07E74}" type="presParOf" srcId="{333021B0-1443-4D02-817F-9891F6828B3B}" destId="{950B3A04-5DE4-4341-9963-7BC706CF0FFA}" srcOrd="1" destOrd="0" presId="urn:microsoft.com/office/officeart/2016/7/layout/RepeatingBendingProcessNew"/>
    <dgm:cxn modelId="{3D42E95A-869E-4D0F-A7D2-2E4D0B744A47}" type="presParOf" srcId="{950B3A04-5DE4-4341-9963-7BC706CF0FFA}" destId="{6B40209C-14DB-4984-813D-444F8532F083}" srcOrd="0" destOrd="0" presId="urn:microsoft.com/office/officeart/2016/7/layout/RepeatingBendingProcessNew"/>
    <dgm:cxn modelId="{8F6A8937-AB96-4DB1-95DF-BE423DE26A7B}" type="presParOf" srcId="{333021B0-1443-4D02-817F-9891F6828B3B}" destId="{9F6CC0D3-19DE-445D-91B8-A33EAB0DF331}" srcOrd="2" destOrd="0" presId="urn:microsoft.com/office/officeart/2016/7/layout/RepeatingBendingProcessNew"/>
    <dgm:cxn modelId="{B6FA3D2C-998A-4AD5-8841-17D4A811E25F}" type="presParOf" srcId="{333021B0-1443-4D02-817F-9891F6828B3B}" destId="{DE63DCEA-64B6-4747-83B7-721A2DD82319}" srcOrd="3" destOrd="0" presId="urn:microsoft.com/office/officeart/2016/7/layout/RepeatingBendingProcessNew"/>
    <dgm:cxn modelId="{4C1A8E47-6E48-43F3-B9DF-22B0A2C0376F}" type="presParOf" srcId="{DE63DCEA-64B6-4747-83B7-721A2DD82319}" destId="{58356645-F2A1-4422-AF71-3E0718520BAF}" srcOrd="0" destOrd="0" presId="urn:microsoft.com/office/officeart/2016/7/layout/RepeatingBendingProcessNew"/>
    <dgm:cxn modelId="{2F98968F-7D13-4DFE-8CD2-FD389C965ABC}" type="presParOf" srcId="{333021B0-1443-4D02-817F-9891F6828B3B}" destId="{BFF7558C-A2B8-47AD-80CD-FD33342F7C41}" srcOrd="4" destOrd="0" presId="urn:microsoft.com/office/officeart/2016/7/layout/RepeatingBendingProcessNew"/>
    <dgm:cxn modelId="{8A9E97D5-5D75-4412-885D-07887F52F184}" type="presParOf" srcId="{333021B0-1443-4D02-817F-9891F6828B3B}" destId="{03B08282-4B66-403C-9F18-169FB366D09C}" srcOrd="5" destOrd="0" presId="urn:microsoft.com/office/officeart/2016/7/layout/RepeatingBendingProcessNew"/>
    <dgm:cxn modelId="{A474DC0C-76BC-4609-97DE-243CD96D4C34}" type="presParOf" srcId="{03B08282-4B66-403C-9F18-169FB366D09C}" destId="{F82BDBAA-250D-4899-A88A-931AD8DED837}" srcOrd="0" destOrd="0" presId="urn:microsoft.com/office/officeart/2016/7/layout/RepeatingBendingProcessNew"/>
    <dgm:cxn modelId="{B883A322-EF70-42C0-945C-3688D48C4B43}" type="presParOf" srcId="{333021B0-1443-4D02-817F-9891F6828B3B}" destId="{E422BE03-4EA0-4B2B-A047-70DD95125EB2}" srcOrd="6" destOrd="0" presId="urn:microsoft.com/office/officeart/2016/7/layout/RepeatingBendingProcessNew"/>
    <dgm:cxn modelId="{84EE937E-09B4-49C5-AF70-9EA53B3C0FBA}" type="presParOf" srcId="{333021B0-1443-4D02-817F-9891F6828B3B}" destId="{8328F9D1-599B-4D85-A0B3-13F63DB00460}" srcOrd="7" destOrd="0" presId="urn:microsoft.com/office/officeart/2016/7/layout/RepeatingBendingProcessNew"/>
    <dgm:cxn modelId="{8FC0D610-913C-4A14-B13A-80822272309E}" type="presParOf" srcId="{8328F9D1-599B-4D85-A0B3-13F63DB00460}" destId="{A09F6BF7-5341-4640-8388-788F178AC088}" srcOrd="0" destOrd="0" presId="urn:microsoft.com/office/officeart/2016/7/layout/RepeatingBendingProcessNew"/>
    <dgm:cxn modelId="{84ECAC8D-C19B-41C1-ACB8-9E8664C4546B}" type="presParOf" srcId="{333021B0-1443-4D02-817F-9891F6828B3B}" destId="{D8C9C752-D7B4-4EC8-A8F6-E3E9C8C916CF}" srcOrd="8" destOrd="0" presId="urn:microsoft.com/office/officeart/2016/7/layout/RepeatingBendingProcessNew"/>
    <dgm:cxn modelId="{D1865131-DEEB-493B-A641-0B512E8DF320}" type="presParOf" srcId="{333021B0-1443-4D02-817F-9891F6828B3B}" destId="{2325CA36-C130-4A3A-B269-D9B6FB7428D6}" srcOrd="9" destOrd="0" presId="urn:microsoft.com/office/officeart/2016/7/layout/RepeatingBendingProcessNew"/>
    <dgm:cxn modelId="{229FA825-F367-44D2-AB2A-15E4B593A05A}" type="presParOf" srcId="{2325CA36-C130-4A3A-B269-D9B6FB7428D6}" destId="{7FF00C8B-8E5B-4C3F-BC7D-6E4E82A6F6FB}" srcOrd="0" destOrd="0" presId="urn:microsoft.com/office/officeart/2016/7/layout/RepeatingBendingProcessNew"/>
    <dgm:cxn modelId="{EC880219-D3D9-4B72-82F1-FC4065E73166}" type="presParOf" srcId="{333021B0-1443-4D02-817F-9891F6828B3B}" destId="{12B1CC33-7163-4A85-B731-AC0289F14D4B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613F49-323D-4ACA-A856-20DD6CCD4A8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E204EC-049B-473F-AAE4-B3288F102AFC}">
      <dgm:prSet/>
      <dgm:spPr/>
      <dgm:t>
        <a:bodyPr/>
        <a:lstStyle/>
        <a:p>
          <a:r>
            <a:rPr lang="tr-TR"/>
            <a:t>Hafif Vakalar: Kaşıntı giderici (antipruritik) ajanlar, nemlendiriciler ve topikal kortikosteroidler.</a:t>
          </a:r>
          <a:endParaRPr lang="en-US"/>
        </a:p>
      </dgm:t>
    </dgm:pt>
    <dgm:pt modelId="{0D4930AD-FBEC-4EC1-884D-91354F4B1620}" type="parTrans" cxnId="{EDB6D14F-08C9-4EB0-858A-6E9A16DDAA34}">
      <dgm:prSet/>
      <dgm:spPr/>
      <dgm:t>
        <a:bodyPr/>
        <a:lstStyle/>
        <a:p>
          <a:endParaRPr lang="en-US"/>
        </a:p>
      </dgm:t>
    </dgm:pt>
    <dgm:pt modelId="{10513AB7-B5A5-4E6C-92A0-F54C3889E752}" type="sibTrans" cxnId="{EDB6D14F-08C9-4EB0-858A-6E9A16DDAA34}">
      <dgm:prSet/>
      <dgm:spPr/>
      <dgm:t>
        <a:bodyPr/>
        <a:lstStyle/>
        <a:p>
          <a:endParaRPr lang="en-US"/>
        </a:p>
      </dgm:t>
    </dgm:pt>
    <dgm:pt modelId="{30017F4B-E3C2-4FF1-BEB1-7D089035BDE8}">
      <dgm:prSet/>
      <dgm:spPr/>
      <dgm:t>
        <a:bodyPr/>
        <a:lstStyle/>
        <a:p>
          <a:r>
            <a:rPr lang="tr-TR"/>
            <a:t>Şiddetli Vakalar: Topikal tedaviye yanıt vermeyen durumlarda oral kortikosteroid tedavisi gerekebilir.</a:t>
          </a:r>
          <a:endParaRPr lang="en-US"/>
        </a:p>
      </dgm:t>
    </dgm:pt>
    <dgm:pt modelId="{D17E537F-A303-4D71-9D10-D8E1BA1E62F9}" type="parTrans" cxnId="{CB681245-5949-41A5-A45B-D91901B84BAE}">
      <dgm:prSet/>
      <dgm:spPr/>
      <dgm:t>
        <a:bodyPr/>
        <a:lstStyle/>
        <a:p>
          <a:endParaRPr lang="en-US"/>
        </a:p>
      </dgm:t>
    </dgm:pt>
    <dgm:pt modelId="{3D92CF2E-D4A7-4702-9CAC-72F1D79CAFB7}" type="sibTrans" cxnId="{CB681245-5949-41A5-A45B-D91901B84BAE}">
      <dgm:prSet/>
      <dgm:spPr/>
      <dgm:t>
        <a:bodyPr/>
        <a:lstStyle/>
        <a:p>
          <a:endParaRPr lang="en-US"/>
        </a:p>
      </dgm:t>
    </dgm:pt>
    <dgm:pt modelId="{4301EA3B-3256-4C13-858F-9622895F94FE}">
      <dgm:prSet/>
      <dgm:spPr/>
      <dgm:t>
        <a:bodyPr/>
        <a:lstStyle/>
        <a:p>
          <a:r>
            <a:rPr lang="tr-TR"/>
            <a:t>Oral kortikosteroid kullanımında hiperglisemi, intrauterin gelişme geriliği ve neonatal sepsis açısından yakın takip gereklidir.</a:t>
          </a:r>
          <a:endParaRPr lang="en-US"/>
        </a:p>
      </dgm:t>
    </dgm:pt>
    <dgm:pt modelId="{22C4A595-BA38-44CD-A8EE-7756ABF4BBA4}" type="parTrans" cxnId="{E3F56CBE-8F8B-4590-9913-EB875E2F18F5}">
      <dgm:prSet/>
      <dgm:spPr/>
      <dgm:t>
        <a:bodyPr/>
        <a:lstStyle/>
        <a:p>
          <a:endParaRPr lang="en-US"/>
        </a:p>
      </dgm:t>
    </dgm:pt>
    <dgm:pt modelId="{62CDCE0F-9ABB-4DAE-B3F7-B3699711185E}" type="sibTrans" cxnId="{E3F56CBE-8F8B-4590-9913-EB875E2F18F5}">
      <dgm:prSet/>
      <dgm:spPr/>
      <dgm:t>
        <a:bodyPr/>
        <a:lstStyle/>
        <a:p>
          <a:endParaRPr lang="en-US"/>
        </a:p>
      </dgm:t>
    </dgm:pt>
    <dgm:pt modelId="{F58A2644-5FEE-4123-9A50-AC28FA980CD2}" type="pres">
      <dgm:prSet presAssocID="{E8613F49-323D-4ACA-A856-20DD6CCD4A85}" presName="linear" presStyleCnt="0">
        <dgm:presLayoutVars>
          <dgm:animLvl val="lvl"/>
          <dgm:resizeHandles val="exact"/>
        </dgm:presLayoutVars>
      </dgm:prSet>
      <dgm:spPr/>
    </dgm:pt>
    <dgm:pt modelId="{6A35DE3C-9C25-4CBF-AA87-CD52A9012785}" type="pres">
      <dgm:prSet presAssocID="{7FE204EC-049B-473F-AAE4-B3288F102AF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288334D-8286-47C8-9F7E-6E52DC13FBE9}" type="pres">
      <dgm:prSet presAssocID="{10513AB7-B5A5-4E6C-92A0-F54C3889E752}" presName="spacer" presStyleCnt="0"/>
      <dgm:spPr/>
    </dgm:pt>
    <dgm:pt modelId="{E02DF1E4-6CE6-4550-A993-C91C6D8FA9E9}" type="pres">
      <dgm:prSet presAssocID="{30017F4B-E3C2-4FF1-BEB1-7D089035BD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BED868C-E22F-4EBA-8202-67B30C18EC8B}" type="pres">
      <dgm:prSet presAssocID="{3D92CF2E-D4A7-4702-9CAC-72F1D79CAFB7}" presName="spacer" presStyleCnt="0"/>
      <dgm:spPr/>
    </dgm:pt>
    <dgm:pt modelId="{23B42E27-30E8-40AB-B36A-98A9F737CF7D}" type="pres">
      <dgm:prSet presAssocID="{4301EA3B-3256-4C13-858F-9622895F94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6C43F3F-BF92-4D3B-97C6-C09657EA92D3}" type="presOf" srcId="{4301EA3B-3256-4C13-858F-9622895F94FE}" destId="{23B42E27-30E8-40AB-B36A-98A9F737CF7D}" srcOrd="0" destOrd="0" presId="urn:microsoft.com/office/officeart/2005/8/layout/vList2"/>
    <dgm:cxn modelId="{CB681245-5949-41A5-A45B-D91901B84BAE}" srcId="{E8613F49-323D-4ACA-A856-20DD6CCD4A85}" destId="{30017F4B-E3C2-4FF1-BEB1-7D089035BDE8}" srcOrd="1" destOrd="0" parTransId="{D17E537F-A303-4D71-9D10-D8E1BA1E62F9}" sibTransId="{3D92CF2E-D4A7-4702-9CAC-72F1D79CAFB7}"/>
    <dgm:cxn modelId="{EDB6D14F-08C9-4EB0-858A-6E9A16DDAA34}" srcId="{E8613F49-323D-4ACA-A856-20DD6CCD4A85}" destId="{7FE204EC-049B-473F-AAE4-B3288F102AFC}" srcOrd="0" destOrd="0" parTransId="{0D4930AD-FBEC-4EC1-884D-91354F4B1620}" sibTransId="{10513AB7-B5A5-4E6C-92A0-F54C3889E752}"/>
    <dgm:cxn modelId="{B9785675-FBC2-41D7-AB1D-D4B99FC04C88}" type="presOf" srcId="{7FE204EC-049B-473F-AAE4-B3288F102AFC}" destId="{6A35DE3C-9C25-4CBF-AA87-CD52A9012785}" srcOrd="0" destOrd="0" presId="urn:microsoft.com/office/officeart/2005/8/layout/vList2"/>
    <dgm:cxn modelId="{B713D190-FAF5-4B25-9046-F4F6B51E159B}" type="presOf" srcId="{E8613F49-323D-4ACA-A856-20DD6CCD4A85}" destId="{F58A2644-5FEE-4123-9A50-AC28FA980CD2}" srcOrd="0" destOrd="0" presId="urn:microsoft.com/office/officeart/2005/8/layout/vList2"/>
    <dgm:cxn modelId="{E3F56CBE-8F8B-4590-9913-EB875E2F18F5}" srcId="{E8613F49-323D-4ACA-A856-20DD6CCD4A85}" destId="{4301EA3B-3256-4C13-858F-9622895F94FE}" srcOrd="2" destOrd="0" parTransId="{22C4A595-BA38-44CD-A8EE-7756ABF4BBA4}" sibTransId="{62CDCE0F-9ABB-4DAE-B3F7-B3699711185E}"/>
    <dgm:cxn modelId="{6D24D8E5-EEA6-46BA-B287-4EA9571FA3D4}" type="presOf" srcId="{30017F4B-E3C2-4FF1-BEB1-7D089035BDE8}" destId="{E02DF1E4-6CE6-4550-A993-C91C6D8FA9E9}" srcOrd="0" destOrd="0" presId="urn:microsoft.com/office/officeart/2005/8/layout/vList2"/>
    <dgm:cxn modelId="{02B78799-17C5-4ECC-A60C-548F47553ADC}" type="presParOf" srcId="{F58A2644-5FEE-4123-9A50-AC28FA980CD2}" destId="{6A35DE3C-9C25-4CBF-AA87-CD52A9012785}" srcOrd="0" destOrd="0" presId="urn:microsoft.com/office/officeart/2005/8/layout/vList2"/>
    <dgm:cxn modelId="{FA3D5115-A8AE-41A6-AEE9-0B28CB882348}" type="presParOf" srcId="{F58A2644-5FEE-4123-9A50-AC28FA980CD2}" destId="{E288334D-8286-47C8-9F7E-6E52DC13FBE9}" srcOrd="1" destOrd="0" presId="urn:microsoft.com/office/officeart/2005/8/layout/vList2"/>
    <dgm:cxn modelId="{42652F60-4747-40DF-A3D8-0303F527D6D6}" type="presParOf" srcId="{F58A2644-5FEE-4123-9A50-AC28FA980CD2}" destId="{E02DF1E4-6CE6-4550-A993-C91C6D8FA9E9}" srcOrd="2" destOrd="0" presId="urn:microsoft.com/office/officeart/2005/8/layout/vList2"/>
    <dgm:cxn modelId="{2ABAD8CF-E3D3-4C2A-B526-AF792156B59F}" type="presParOf" srcId="{F58A2644-5FEE-4123-9A50-AC28FA980CD2}" destId="{2BED868C-E22F-4EBA-8202-67B30C18EC8B}" srcOrd="3" destOrd="0" presId="urn:microsoft.com/office/officeart/2005/8/layout/vList2"/>
    <dgm:cxn modelId="{D191D47F-5A3B-4A4C-ABBD-58B8016DBBA0}" type="presParOf" srcId="{F58A2644-5FEE-4123-9A50-AC28FA980CD2}" destId="{23B42E27-30E8-40AB-B36A-98A9F737CF7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90241-CC09-4609-AA4E-310E62DF711E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28 yaşında, ilk gebeliği (primigravida) olan kadın.</a:t>
          </a:r>
          <a:endParaRPr lang="en-US" sz="3400" kern="1200"/>
        </a:p>
      </dsp:txBody>
      <dsp:txXfrm>
        <a:off x="38234" y="38234"/>
        <a:ext cx="7529629" cy="1228933"/>
      </dsp:txXfrm>
    </dsp:sp>
    <dsp:sp modelId="{3BEA9AD1-2E3C-4D57-A328-2B609ECECA55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Şikayet: Şiddetli kaşıntılı döküntü.</a:t>
          </a:r>
          <a:endParaRPr lang="en-US" sz="3400" kern="1200"/>
        </a:p>
      </dsp:txBody>
      <dsp:txXfrm>
        <a:off x="826903" y="1561202"/>
        <a:ext cx="7224611" cy="1228933"/>
      </dsp:txXfrm>
    </dsp:sp>
    <dsp:sp modelId="{225056B8-89C3-4B16-967A-7D7B8C7E176F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400" kern="1200"/>
            <a:t>Geliş Zamanı: Gebeliğin 36. haftası.</a:t>
          </a:r>
          <a:endParaRPr lang="en-US" sz="3400" kern="1200"/>
        </a:p>
      </dsp:txBody>
      <dsp:txXfrm>
        <a:off x="1615573" y="3084170"/>
        <a:ext cx="7224611" cy="1228933"/>
      </dsp:txXfrm>
    </dsp:sp>
    <dsp:sp modelId="{BC620234-DDF9-48EC-9E46-F1C5B29A2507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E5932FFA-CE6D-4BD2-AE48-B73F3F48D5AF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3A04-5DE4-4341-9963-7BC706CF0FFA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252C261D-8E7D-49AD-BBEE-D2B86C911D18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Görülme Sıklığı: En yaygın gebelik dermatozudur; 130 ila 200 gebelikte bir görülür.</a:t>
          </a:r>
          <a:endParaRPr lang="en-US" sz="1600" kern="1200"/>
        </a:p>
      </dsp:txBody>
      <dsp:txXfrm>
        <a:off x="8061" y="5979"/>
        <a:ext cx="3034531" cy="1820718"/>
      </dsp:txXfrm>
    </dsp:sp>
    <dsp:sp modelId="{DE63DCEA-64B6-4747-83B7-721A2DD82319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9F6CC0D3-19DE-445D-91B8-A33EAB0DF331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Klinik Seyir: Genellikle üçüncü trimesterde başlar ve doğumdan sonraki 1-2 hafta içinde düzelir.</a:t>
          </a:r>
          <a:endParaRPr lang="en-US" sz="1600" kern="1200"/>
        </a:p>
      </dsp:txBody>
      <dsp:txXfrm>
        <a:off x="3740534" y="5979"/>
        <a:ext cx="3034531" cy="1820718"/>
      </dsp:txXfrm>
    </dsp:sp>
    <dsp:sp modelId="{03B08282-4B66-403C-9F18-169FB366D09C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BFF7558C-A2B8-47AD-80CD-FD33342F7C41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Yerleşim: Klasik olarak önce karında strialarda başlar, umblikusu korur ve alt ekstremitelere yayılır.</a:t>
          </a:r>
          <a:endParaRPr lang="en-US" sz="1600" kern="1200"/>
        </a:p>
      </dsp:txBody>
      <dsp:txXfrm>
        <a:off x="7473007" y="5979"/>
        <a:ext cx="3034531" cy="1820718"/>
      </dsp:txXfrm>
    </dsp:sp>
    <dsp:sp modelId="{8328F9D1-599B-4D85-A0B3-13F63DB00460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E422BE03-4EA0-4B2B-A047-70DD95125EB2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Risk Faktörleri: İlk gebeliklerde ve karın hacminin daha fazla olduğu çoğul gebeliklerde daha yaygındır. Aşırı kilo alımı ve yüksek doğum ağırlığı ile ilişkilidir.</a:t>
          </a:r>
          <a:endParaRPr lang="en-US" sz="1600" kern="1200"/>
        </a:p>
      </dsp:txBody>
      <dsp:txXfrm>
        <a:off x="8061" y="2524640"/>
        <a:ext cx="3034531" cy="1820718"/>
      </dsp:txXfrm>
    </dsp:sp>
    <dsp:sp modelId="{2325CA36-C130-4A3A-B269-D9B6FB7428D6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D8C9C752-D7B4-4EC8-A8F6-E3E9C8C916CF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Prognoz: Olumsuz gebelik sonuçları ile ilişkili değildir.</a:t>
          </a:r>
          <a:endParaRPr lang="en-US" sz="1600" kern="1200"/>
        </a:p>
      </dsp:txBody>
      <dsp:txXfrm>
        <a:off x="3740534" y="2524640"/>
        <a:ext cx="3034531" cy="1820718"/>
      </dsp:txXfrm>
    </dsp:sp>
    <dsp:sp modelId="{12B1CC33-7163-4A85-B731-AC0289F14D4B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Tanı: Klinik muayene ile konur.</a:t>
          </a:r>
          <a:endParaRPr lang="en-US" sz="1600" kern="1200"/>
        </a:p>
      </dsp:txBody>
      <dsp:txXfrm>
        <a:off x="7473007" y="2524640"/>
        <a:ext cx="3034531" cy="1820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5DE3C-9C25-4CBF-AA87-CD52A9012785}">
      <dsp:nvSpPr>
        <dsp:cNvPr id="0" name=""/>
        <dsp:cNvSpPr/>
      </dsp:nvSpPr>
      <dsp:spPr>
        <a:xfrm>
          <a:off x="0" y="424269"/>
          <a:ext cx="1051560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Hafif Vakalar: Kaşıntı giderici (antipruritik) ajanlar, nemlendiriciler ve topikal kortikosteroidler.</a:t>
          </a:r>
          <a:endParaRPr lang="en-US" sz="2800" kern="1200"/>
        </a:p>
      </dsp:txBody>
      <dsp:txXfrm>
        <a:off x="54373" y="478642"/>
        <a:ext cx="10406854" cy="1005094"/>
      </dsp:txXfrm>
    </dsp:sp>
    <dsp:sp modelId="{E02DF1E4-6CE6-4550-A993-C91C6D8FA9E9}">
      <dsp:nvSpPr>
        <dsp:cNvPr id="0" name=""/>
        <dsp:cNvSpPr/>
      </dsp:nvSpPr>
      <dsp:spPr>
        <a:xfrm>
          <a:off x="0" y="1618749"/>
          <a:ext cx="10515600" cy="11138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Şiddetli Vakalar: Topikal tedaviye yanıt vermeyen durumlarda oral kortikosteroid tedavisi gerekebilir.</a:t>
          </a:r>
          <a:endParaRPr lang="en-US" sz="2800" kern="1200"/>
        </a:p>
      </dsp:txBody>
      <dsp:txXfrm>
        <a:off x="54373" y="1673122"/>
        <a:ext cx="10406854" cy="1005094"/>
      </dsp:txXfrm>
    </dsp:sp>
    <dsp:sp modelId="{23B42E27-30E8-40AB-B36A-98A9F737CF7D}">
      <dsp:nvSpPr>
        <dsp:cNvPr id="0" name=""/>
        <dsp:cNvSpPr/>
      </dsp:nvSpPr>
      <dsp:spPr>
        <a:xfrm>
          <a:off x="0" y="2813229"/>
          <a:ext cx="10515600" cy="11138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Oral kortikosteroid kullanımında hiperglisemi, intrauterin gelişme geriliği ve neonatal sepsis açısından yakın takip gereklidir.</a:t>
          </a:r>
          <a:endParaRPr lang="en-US" sz="2800" kern="1200"/>
        </a:p>
      </dsp:txBody>
      <dsp:txXfrm>
        <a:off x="54373" y="2867602"/>
        <a:ext cx="10406854" cy="1005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0C223FD-0EE1-2671-6CAD-97044D479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A19E8C-FB20-501F-8850-2365FDD99E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EE39C5F-00AC-8ADF-0835-C63F6D2C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10CC64-D697-359E-CE5D-A3C333543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1AE9EF-CAC2-9781-8B65-DA27CE2B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05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759847-BDF9-EC39-644E-22C0DF1A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3293CAA-0F69-741F-B75D-7EC3973DF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A5E1AF-21BB-FBA9-0EA2-B70C1D7E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DD13AFE-7D53-3C8C-89FD-2D0D0B4A2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6E8982D-345A-613B-65E5-2E3C3C7FE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419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2E9B308-D93E-66D8-83FE-263A2E3334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AB775AA-8266-A71A-D4A1-5745D83C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B95CA59-6009-7FE8-9685-704E39E5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DA237F9-8FD2-FD4F-7B45-74C87D12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DABC3B8-3B06-9281-0832-E308966A3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82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7E64A3-5868-05E1-3129-6CF0C4E8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7067CE-C7A8-5DAE-361A-D0B5B3104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D4589C-ECFC-8D48-6C22-3C617209A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4E4BA17-8649-EE90-8A98-32CCAF0B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8B5135-DB94-EB0A-A0A4-EAAA17ACA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752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DE56CF-9C57-1738-77C0-23405A6D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AD42692-9C88-7869-22A5-2E1FCDF2E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810DF7-6587-1E7A-6792-9A7BD6A49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8A4F57E-DBFD-037E-F809-4AFA79CE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56BCC8-65D3-0560-310F-C80B4A99B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055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277DB78-3048-F9CF-367F-1C687587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EE8100-3C28-AF95-AA34-D9EAA4CB3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5A7409-888F-4F0F-C821-75DBEBFF7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7315969-88C7-3F36-121D-DE042F174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616E4EF-6D4A-BE57-E975-CF78D5CD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5BDC395-D5CB-2A5F-2535-E43BE5AF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07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06EE8C-97E6-D277-4DF0-1A8D055CF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FA60522-375A-8AD2-01DA-4F44B9D83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C6892C8-2E1F-BDA0-1259-CD21C6A79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58425C1-4F05-3782-9BF2-13089807B1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991D1C-90FD-4EBD-51A4-9EE0E27D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6D40CB4-5D96-C0B5-34D3-3D0E15EF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14B04E4-F3F3-9326-1BFF-7568FBEB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7782AB3E-D214-11D8-5FD7-0E75C018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20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24849C4-E064-EDB8-45C3-62FC203A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88B6CB6-6516-6CC4-9F67-1E5E7499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5C46969-2181-ADDE-FA90-36BDE45B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4CC1F31-E1B3-A058-3016-A32395675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0021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2338B78-D644-4F93-AF15-2C87D3BC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6EC1661-D947-777A-B471-0DC54841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BA7FB01-2A46-8B9E-21FE-3359E7B7B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ECA843-E5B8-1582-4E6E-26994CD51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1A3519-1A6F-95A3-A87F-4A1C74FF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B3564C9-0EEF-F2F5-7CA7-900F51644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22EC9E6-CF8D-B2A6-7D32-581715D6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8928AE-EFD9-70CD-CB13-48E400861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AAC70E1-BF36-22E1-52E7-D8D8DEB62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44CEF2-3D0D-FA4A-7260-7844ABAF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C36E9B0-1356-B470-F3E6-FFC898DE70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759807-2606-456B-01E1-F1AD86E19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CF6C596-EB34-964C-EC2F-746AC18E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2E13AE8-5A22-DF82-7211-947B3EC1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BA85437-84C2-8759-0ADE-6BE9B037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17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B84339EC-7DF7-9A63-A8D7-8396EF463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0FF5371-715B-5C0D-AA21-9F1F13B03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B2241C2-CAA5-B8D5-5B17-3C6B6DDE5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101C4-2E6B-4441-A471-AB78475FDFD4}" type="datetimeFigureOut">
              <a:rPr lang="tr-TR" smtClean="0"/>
              <a:t>30.04.2026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C2F5A29-5D03-8138-03DF-00D2854C7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C6DE820-AAE2-B161-4EF1-9DBD41ADC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70608-AB0A-4120-AB39-8DC828860A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3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207AF865-E78B-2997-BC00-A1FB615C14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r>
              <a:rPr lang="tr-TR" sz="6100" b="1">
                <a:solidFill>
                  <a:srgbClr val="FFFFFF"/>
                </a:solidFill>
              </a:rPr>
              <a:t>GEBELİK TAKİBİ VAKA SUNUMU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74EB8CB-CA2E-7A6B-C9A5-E09DA743F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5601" y="1900826"/>
            <a:ext cx="6396204" cy="977006"/>
          </a:xfrm>
        </p:spPr>
        <p:txBody>
          <a:bodyPr anchor="ctr">
            <a:normAutofit fontScale="55000" lnSpcReduction="20000"/>
          </a:bodyPr>
          <a:lstStyle/>
          <a:p>
            <a:endParaRPr lang="tr-TR" sz="1500" dirty="0">
              <a:solidFill>
                <a:srgbClr val="FFFFFF"/>
              </a:solidFill>
            </a:endParaRPr>
          </a:p>
          <a:p>
            <a:r>
              <a:rPr lang="tr-TR" sz="2200" b="1" dirty="0">
                <a:solidFill>
                  <a:srgbClr val="FFFFFF"/>
                </a:solidFill>
              </a:rPr>
              <a:t>KTÜ AİLE HEKİMLİĞİ A.B.D.</a:t>
            </a:r>
          </a:p>
          <a:p>
            <a:r>
              <a:rPr lang="tr-TR" sz="2200" b="1" dirty="0">
                <a:solidFill>
                  <a:srgbClr val="FFFFFF"/>
                </a:solidFill>
              </a:rPr>
              <a:t>As. Dr. Yonca Ezgi Çavdar</a:t>
            </a:r>
          </a:p>
          <a:p>
            <a:r>
              <a:rPr lang="tr-TR" sz="2200" b="1" dirty="0">
                <a:solidFill>
                  <a:srgbClr val="FFFFFF"/>
                </a:solidFill>
              </a:rPr>
              <a:t>30.12.2025</a:t>
            </a:r>
          </a:p>
          <a:p>
            <a:endParaRPr lang="tr-TR" sz="1500" dirty="0">
              <a:solidFill>
                <a:srgbClr val="FFFFFF"/>
              </a:solidFill>
            </a:endParaRPr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sim 5" descr="metin, yazı tipi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0BD4B41-E2AF-B98F-5BBE-0F325909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47" y="3067050"/>
            <a:ext cx="8446258" cy="301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3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mavi, renklilik, san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25C5771-DEAF-7688-ADB1-E93AF4479D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F3A0D63-1F8A-6112-0CAA-3266F2139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Hasta Sunumu (Vaka)</a:t>
            </a:r>
          </a:p>
        </p:txBody>
      </p:sp>
      <p:graphicFrame>
        <p:nvGraphicFramePr>
          <p:cNvPr id="29" name="İçerik Yer Tutucusu 2">
            <a:extLst>
              <a:ext uri="{FF2B5EF4-FFF2-40B4-BE49-F238E27FC236}">
                <a16:creationId xmlns:a16="http://schemas.microsoft.com/office/drawing/2014/main" id="{4237BADE-4901-2C75-FC0F-7ECEAE16E6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95089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76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973A218A-977B-6D5F-2D9E-671D86EF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tr-TR" sz="5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Hasta Sunumu (Vaka)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D6ADF7-A977-B58B-5124-6583BDEE9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 dirty="0"/>
              <a:t>Öykü: Döküntü bir hafta önce </a:t>
            </a:r>
            <a:r>
              <a:rPr lang="tr-TR" sz="2200" dirty="0" err="1"/>
              <a:t>periumbilikal</a:t>
            </a:r>
            <a:r>
              <a:rPr lang="tr-TR" sz="2200" dirty="0"/>
              <a:t> bölgede başlamış; göğüs, sırt, kollar, bacaklar, eller ve ayaklara yayılmış. </a:t>
            </a:r>
          </a:p>
          <a:p>
            <a:r>
              <a:rPr lang="tr-TR" sz="2200" dirty="0"/>
              <a:t>Hasta gebelik boyunca 17 kg aldığını belirtmiş.</a:t>
            </a:r>
          </a:p>
          <a:p>
            <a:r>
              <a:rPr lang="tr-TR" sz="2200" dirty="0"/>
              <a:t>26. haftada gestasyonel diyabet tanısı almış, bu durum diyetle kontrol altına alınmış.</a:t>
            </a:r>
          </a:p>
          <a:p>
            <a:endParaRPr lang="tr-TR" sz="2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E7B33C4-5429-4222-2ACC-8CE0F26CA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50899"/>
            <a:ext cx="5458968" cy="55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4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42EFAE9-055F-CFF8-3172-175BFE48D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56666"/>
            <a:ext cx="4818888" cy="1904238"/>
          </a:xfrm>
        </p:spPr>
        <p:txBody>
          <a:bodyPr anchor="b">
            <a:normAutofit fontScale="90000"/>
          </a:bodyPr>
          <a:lstStyle/>
          <a:p>
            <a:r>
              <a:rPr lang="tr-TR" sz="67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Fizik Muayene Bulguları</a:t>
            </a:r>
            <a:br>
              <a:rPr lang="tr-TR" sz="3000" b="1" dirty="0"/>
            </a:br>
            <a:endParaRPr lang="tr-TR" sz="3000" dirty="0"/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2A6232-7362-F1A8-F80C-2973438B9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49590"/>
            <a:ext cx="4818888" cy="3547872"/>
          </a:xfrm>
        </p:spPr>
        <p:txBody>
          <a:bodyPr anchor="t">
            <a:normAutofit/>
          </a:bodyPr>
          <a:lstStyle/>
          <a:p>
            <a:r>
              <a:rPr lang="tr-TR" sz="2200" dirty="0"/>
              <a:t>Karın bölgesinde ve ekstremitelerde </a:t>
            </a:r>
            <a:r>
              <a:rPr lang="tr-TR" sz="2200" b="1" dirty="0" err="1"/>
              <a:t>eritematöz</a:t>
            </a:r>
            <a:r>
              <a:rPr lang="tr-TR" sz="2200" dirty="0"/>
              <a:t> ve </a:t>
            </a:r>
            <a:r>
              <a:rPr lang="tr-TR" sz="2200" b="1" dirty="0" err="1"/>
              <a:t>endüre</a:t>
            </a:r>
            <a:r>
              <a:rPr lang="tr-TR" sz="2200" dirty="0"/>
              <a:t> </a:t>
            </a:r>
            <a:r>
              <a:rPr lang="tr-TR" sz="2200" dirty="0" err="1"/>
              <a:t>papüller</a:t>
            </a:r>
            <a:r>
              <a:rPr lang="tr-TR" sz="2200" dirty="0"/>
              <a:t> izlenmiştir.</a:t>
            </a:r>
          </a:p>
          <a:p>
            <a:endParaRPr lang="tr-TR" sz="2200" dirty="0"/>
          </a:p>
          <a:p>
            <a:endParaRPr lang="tr-TR" sz="2200" dirty="0"/>
          </a:p>
        </p:txBody>
      </p:sp>
      <p:pic>
        <p:nvPicPr>
          <p:cNvPr id="5" name="İçerik Yer Tutucusu 4" descr="kişi, şahıs, ayakkabı, ayaklar, damar, toplar dama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F22C0AF-9820-7ECE-902A-9590AC7E6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252" y="640080"/>
            <a:ext cx="5396559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4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0DE284C-B52D-79B2-0D19-215402A09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sz="5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SORU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B831E6-3665-53DF-59A0-58584EC2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Hastanın öyküsü ve fizik muayene bulgularına dayanarak aşağıdakilerden hangisi en olası tanıdır?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A. </a:t>
            </a:r>
            <a:r>
              <a:rPr lang="tr-TR" sz="2200" dirty="0"/>
              <a:t>Herpes </a:t>
            </a:r>
            <a:r>
              <a:rPr lang="tr-TR" sz="2200" dirty="0" err="1"/>
              <a:t>gestasyones</a:t>
            </a:r>
            <a:r>
              <a:rPr lang="tr-TR" sz="2200" dirty="0"/>
              <a:t> (</a:t>
            </a:r>
            <a:r>
              <a:rPr lang="tr-TR" sz="2200" dirty="0" err="1"/>
              <a:t>Pemfigoid</a:t>
            </a:r>
            <a:r>
              <a:rPr lang="tr-TR" sz="2200" dirty="0"/>
              <a:t> </a:t>
            </a:r>
            <a:r>
              <a:rPr lang="tr-TR" sz="2200" dirty="0" err="1"/>
              <a:t>Gestasyones</a:t>
            </a:r>
            <a:r>
              <a:rPr lang="tr-TR" sz="2200" dirty="0"/>
              <a:t>)</a:t>
            </a:r>
          </a:p>
          <a:p>
            <a:pPr marL="0" indent="0">
              <a:buNone/>
            </a:pPr>
            <a:r>
              <a:rPr lang="tr-TR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B. </a:t>
            </a:r>
            <a:r>
              <a:rPr lang="tr-TR" sz="2200" dirty="0" err="1"/>
              <a:t>İmpetigo</a:t>
            </a:r>
            <a:r>
              <a:rPr lang="tr-TR" sz="2200" dirty="0"/>
              <a:t> </a:t>
            </a:r>
            <a:r>
              <a:rPr lang="tr-TR" sz="2200" dirty="0" err="1"/>
              <a:t>herpetiformis</a:t>
            </a:r>
            <a:endParaRPr lang="tr-TR" sz="2200" dirty="0"/>
          </a:p>
          <a:p>
            <a:pPr marL="0" indent="0">
              <a:buNone/>
            </a:pPr>
            <a:r>
              <a:rPr lang="tr-TR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C. </a:t>
            </a:r>
            <a:r>
              <a:rPr lang="tr-TR" sz="2200" dirty="0" err="1"/>
              <a:t>Prurigo</a:t>
            </a:r>
            <a:r>
              <a:rPr lang="tr-TR" sz="2200" dirty="0"/>
              <a:t> </a:t>
            </a:r>
            <a:r>
              <a:rPr lang="tr-TR" sz="2200" dirty="0" err="1"/>
              <a:t>gestationis</a:t>
            </a:r>
            <a:endParaRPr lang="tr-TR" sz="2200" dirty="0"/>
          </a:p>
          <a:p>
            <a:pPr marL="0" indent="0">
              <a:buNone/>
            </a:pPr>
            <a:r>
              <a:rPr lang="tr-TR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D. </a:t>
            </a:r>
            <a:r>
              <a:rPr lang="tr-TR" sz="2200" dirty="0"/>
              <a:t>Gebeliğin </a:t>
            </a:r>
            <a:r>
              <a:rPr lang="tr-TR" sz="2200" dirty="0" err="1"/>
              <a:t>Pruritik</a:t>
            </a:r>
            <a:r>
              <a:rPr lang="tr-TR" sz="2200" dirty="0"/>
              <a:t> </a:t>
            </a:r>
            <a:r>
              <a:rPr lang="tr-TR" sz="2200" dirty="0" err="1"/>
              <a:t>Ürtikeryal</a:t>
            </a:r>
            <a:r>
              <a:rPr lang="tr-TR" sz="2200" dirty="0"/>
              <a:t> </a:t>
            </a:r>
            <a:r>
              <a:rPr lang="tr-TR" sz="2200" dirty="0" err="1"/>
              <a:t>Papül</a:t>
            </a:r>
            <a:r>
              <a:rPr lang="tr-TR" sz="2200" dirty="0"/>
              <a:t> ve Plakları (PUPPP).</a:t>
            </a:r>
          </a:p>
          <a:p>
            <a:pPr marL="0" indent="0">
              <a:buNone/>
            </a:pPr>
            <a:r>
              <a:rPr lang="tr-TR" sz="2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E. </a:t>
            </a:r>
            <a:r>
              <a:rPr lang="tr-TR" sz="2200" dirty="0" err="1"/>
              <a:t>Striae</a:t>
            </a:r>
            <a:r>
              <a:rPr lang="tr-TR" sz="2200" dirty="0"/>
              <a:t> </a:t>
            </a:r>
            <a:r>
              <a:rPr lang="tr-TR" sz="2200" dirty="0" err="1"/>
              <a:t>gravidarum</a:t>
            </a:r>
            <a:r>
              <a:rPr lang="tr-TR" sz="2200" dirty="0"/>
              <a:t> (Gebelik çatlakları)</a:t>
            </a:r>
          </a:p>
        </p:txBody>
      </p:sp>
    </p:spTree>
    <p:extLst>
      <p:ext uri="{BB962C8B-B14F-4D97-AF65-F5344CB8AC3E}">
        <p14:creationId xmlns:p14="http://schemas.microsoft.com/office/powerpoint/2010/main" val="142242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mavi, renklilik, uzay, boşluk, mekan, meneviş mavisi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3EC5A6C-786E-08D7-6C0E-13A82557B2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329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AD52800-FB3D-0FF3-070F-D6247514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PUPPP Klinik Özellikleri</a:t>
            </a:r>
          </a:p>
        </p:txBody>
      </p:sp>
      <p:graphicFrame>
        <p:nvGraphicFramePr>
          <p:cNvPr id="15" name="İçerik Yer Tutucusu 2">
            <a:extLst>
              <a:ext uri="{FF2B5EF4-FFF2-40B4-BE49-F238E27FC236}">
                <a16:creationId xmlns:a16="http://schemas.microsoft.com/office/drawing/2014/main" id="{7E0E4C46-6D31-1C4D-8F28-3567AB0F7F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1606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533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0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BCD8AC6-EE5C-BBB9-8DB1-ADE3608A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Tedavi Yaklaşımı</a:t>
            </a:r>
          </a:p>
        </p:txBody>
      </p:sp>
      <p:graphicFrame>
        <p:nvGraphicFramePr>
          <p:cNvPr id="12" name="İçerik Yer Tutucusu 2">
            <a:extLst>
              <a:ext uri="{FF2B5EF4-FFF2-40B4-BE49-F238E27FC236}">
                <a16:creationId xmlns:a16="http://schemas.microsoft.com/office/drawing/2014/main" id="{3029A428-A9DA-0433-5048-41031CCBF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5190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468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95CC154-BBCF-5960-5FEF-45AC851F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ÖZET TABLO</a:t>
            </a:r>
          </a:p>
        </p:txBody>
      </p:sp>
      <p:graphicFrame>
        <p:nvGraphicFramePr>
          <p:cNvPr id="6" name="İçerik Yer Tutucusu 5">
            <a:extLst>
              <a:ext uri="{FF2B5EF4-FFF2-40B4-BE49-F238E27FC236}">
                <a16:creationId xmlns:a16="http://schemas.microsoft.com/office/drawing/2014/main" id="{6F14F90E-E8A5-CAE3-4C63-BFF450E31A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192659"/>
              </p:ext>
            </p:extLst>
          </p:nvPr>
        </p:nvGraphicFramePr>
        <p:xfrm>
          <a:off x="1104546" y="1825625"/>
          <a:ext cx="9982910" cy="4351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2162">
                  <a:extLst>
                    <a:ext uri="{9D8B030D-6E8A-4147-A177-3AD203B41FA5}">
                      <a16:colId xmlns:a16="http://schemas.microsoft.com/office/drawing/2014/main" val="2700295829"/>
                    </a:ext>
                  </a:extLst>
                </a:gridCol>
                <a:gridCol w="2493554">
                  <a:extLst>
                    <a:ext uri="{9D8B030D-6E8A-4147-A177-3AD203B41FA5}">
                      <a16:colId xmlns:a16="http://schemas.microsoft.com/office/drawing/2014/main" val="2279527648"/>
                    </a:ext>
                  </a:extLst>
                </a:gridCol>
                <a:gridCol w="2518136">
                  <a:extLst>
                    <a:ext uri="{9D8B030D-6E8A-4147-A177-3AD203B41FA5}">
                      <a16:colId xmlns:a16="http://schemas.microsoft.com/office/drawing/2014/main" val="3751502394"/>
                    </a:ext>
                  </a:extLst>
                </a:gridCol>
                <a:gridCol w="2489058">
                  <a:extLst>
                    <a:ext uri="{9D8B030D-6E8A-4147-A177-3AD203B41FA5}">
                      <a16:colId xmlns:a16="http://schemas.microsoft.com/office/drawing/2014/main" val="1229114006"/>
                    </a:ext>
                  </a:extLst>
                </a:gridCol>
              </a:tblGrid>
              <a:tr h="379879">
                <a:tc>
                  <a:txBody>
                    <a:bodyPr/>
                    <a:lstStyle/>
                    <a:p>
                      <a:r>
                        <a:rPr lang="tr-TR" sz="1700"/>
                        <a:t>Durum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Başlangıç Bölgesi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Karakteristik Özellikler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Riskler/Notlar</a:t>
                      </a:r>
                    </a:p>
                  </a:txBody>
                  <a:tcPr marL="86336" marR="86336" marT="43168" marB="43168"/>
                </a:tc>
                <a:extLst>
                  <a:ext uri="{0D108BD9-81ED-4DB2-BD59-A6C34878D82A}">
                    <a16:rowId xmlns:a16="http://schemas.microsoft.com/office/drawing/2014/main" val="3417183597"/>
                  </a:ext>
                </a:extLst>
              </a:tr>
              <a:tr h="638887">
                <a:tc>
                  <a:txBody>
                    <a:bodyPr/>
                    <a:lstStyle/>
                    <a:p>
                      <a:r>
                        <a:rPr lang="tr-TR" sz="1700"/>
                        <a:t>PUPPP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Karın striaları (çatlaklar)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Umbilikus korunur; ürtikeryal papüller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En yaygın olanıdır; fetal risk yoktur</a:t>
                      </a:r>
                    </a:p>
                  </a:txBody>
                  <a:tcPr marL="86336" marR="86336" marT="43168" marB="43168"/>
                </a:tc>
                <a:extLst>
                  <a:ext uri="{0D108BD9-81ED-4DB2-BD59-A6C34878D82A}">
                    <a16:rowId xmlns:a16="http://schemas.microsoft.com/office/drawing/2014/main" val="1212031852"/>
                  </a:ext>
                </a:extLst>
              </a:tr>
              <a:tr h="638887">
                <a:tc>
                  <a:txBody>
                    <a:bodyPr/>
                    <a:lstStyle/>
                    <a:p>
                      <a:r>
                        <a:rPr lang="tr-TR" sz="1700"/>
                        <a:t>Herpes Gestationis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Periumbilikal bölge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Hedef benzeri veziküller ve büller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Artmış maternal ve fetal morbidite/mortalite</a:t>
                      </a:r>
                    </a:p>
                  </a:txBody>
                  <a:tcPr marL="86336" marR="86336" marT="43168" marB="43168"/>
                </a:tc>
                <a:extLst>
                  <a:ext uri="{0D108BD9-81ED-4DB2-BD59-A6C34878D82A}">
                    <a16:rowId xmlns:a16="http://schemas.microsoft.com/office/drawing/2014/main" val="1384754590"/>
                  </a:ext>
                </a:extLst>
              </a:tr>
              <a:tr h="897896">
                <a:tc>
                  <a:txBody>
                    <a:bodyPr/>
                    <a:lstStyle/>
                    <a:p>
                      <a:r>
                        <a:rPr lang="tr-TR" sz="1700"/>
                        <a:t>İmpetigo Herpetiformis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Geniş alanlar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Herpetiform dizilimli küçük ağrılı püstüller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Püstüler sedef hastalığının gebelik formu</a:t>
                      </a:r>
                    </a:p>
                  </a:txBody>
                  <a:tcPr marL="86336" marR="86336" marT="43168" marB="43168"/>
                </a:tc>
                <a:extLst>
                  <a:ext uri="{0D108BD9-81ED-4DB2-BD59-A6C34878D82A}">
                    <a16:rowId xmlns:a16="http://schemas.microsoft.com/office/drawing/2014/main" val="1607538822"/>
                  </a:ext>
                </a:extLst>
              </a:tr>
              <a:tr h="897896">
                <a:tc>
                  <a:txBody>
                    <a:bodyPr/>
                    <a:lstStyle/>
                    <a:p>
                      <a:r>
                        <a:rPr lang="tr-TR" sz="1700"/>
                        <a:t>Prurigo Gestationis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Ekstremiteler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Ekstansör yüzeylerde (diz/dirsek dışı) papül ve nodüller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Genellikle doğumdan sonra düzelen benign süreç</a:t>
                      </a:r>
                    </a:p>
                  </a:txBody>
                  <a:tcPr marL="86336" marR="86336" marT="43168" marB="43168"/>
                </a:tc>
                <a:extLst>
                  <a:ext uri="{0D108BD9-81ED-4DB2-BD59-A6C34878D82A}">
                    <a16:rowId xmlns:a16="http://schemas.microsoft.com/office/drawing/2014/main" val="1103617585"/>
                  </a:ext>
                </a:extLst>
              </a:tr>
              <a:tr h="897896">
                <a:tc>
                  <a:txBody>
                    <a:bodyPr/>
                    <a:lstStyle/>
                    <a:p>
                      <a:r>
                        <a:rPr lang="tr-TR" sz="1700"/>
                        <a:t>Striae Gravidarum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/>
                        <a:t>Karın, kalça, göğüs, uyluk veya kollar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Pembe-mor renkli, atrofik çizgiler veya bantlar (çatlaklar)</a:t>
                      </a:r>
                    </a:p>
                  </a:txBody>
                  <a:tcPr marL="86336" marR="86336" marT="43168" marB="43168"/>
                </a:tc>
                <a:tc>
                  <a:txBody>
                    <a:bodyPr/>
                    <a:lstStyle/>
                    <a:p>
                      <a:r>
                        <a:rPr lang="tr-TR" sz="1700" dirty="0"/>
                        <a:t>Gebelerin %90'ını etkileyen fizyolojik </a:t>
                      </a:r>
                      <a:r>
                        <a:rPr lang="tr-TR" sz="1700"/>
                        <a:t>bir durumdur</a:t>
                      </a:r>
                      <a:endParaRPr lang="tr-TR" sz="1700" dirty="0"/>
                    </a:p>
                  </a:txBody>
                  <a:tcPr marL="86336" marR="86336" marT="43168" marB="43168"/>
                </a:tc>
                <a:extLst>
                  <a:ext uri="{0D108BD9-81ED-4DB2-BD59-A6C34878D82A}">
                    <a16:rowId xmlns:a16="http://schemas.microsoft.com/office/drawing/2014/main" val="1829347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80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6BC8894-1BC2-8E5B-9B55-272041BA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101" y="735283"/>
            <a:ext cx="4978399" cy="3165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TEŞEKKÜRLER </a:t>
            </a:r>
          </a:p>
        </p:txBody>
      </p:sp>
      <p:pic>
        <p:nvPicPr>
          <p:cNvPr id="7" name="Graphic 6" descr="Smiling Face with No Fill">
            <a:extLst>
              <a:ext uri="{FF2B5EF4-FFF2-40B4-BE49-F238E27FC236}">
                <a16:creationId xmlns:a16="http://schemas.microsoft.com/office/drawing/2014/main" id="{1B9BAE01-5335-88CE-08DD-4C7F623E05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7549" y="2776619"/>
            <a:ext cx="1289051" cy="1289051"/>
          </a:xfrm>
          <a:prstGeom prst="rect">
            <a:avLst/>
          </a:prstGeom>
        </p:spPr>
      </p:pic>
      <p:pic>
        <p:nvPicPr>
          <p:cNvPr id="9" name="Graphic 8" descr="Smiling Face with No Fill">
            <a:extLst>
              <a:ext uri="{FF2B5EF4-FFF2-40B4-BE49-F238E27FC236}">
                <a16:creationId xmlns:a16="http://schemas.microsoft.com/office/drawing/2014/main" id="{5F3B4EDD-E75E-4606-B628-804D1658A2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602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410</Words>
  <Application>Microsoft Office PowerPoint</Application>
  <PresentationFormat>Geniş ekran</PresentationFormat>
  <Paragraphs>60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Teması</vt:lpstr>
      <vt:lpstr>GEBELİK TAKİBİ VAKA SUNUMU</vt:lpstr>
      <vt:lpstr>Hasta Sunumu (Vaka)</vt:lpstr>
      <vt:lpstr>Hasta Sunumu (Vaka)</vt:lpstr>
      <vt:lpstr>Fizik Muayene Bulguları </vt:lpstr>
      <vt:lpstr>SORU</vt:lpstr>
      <vt:lpstr>PUPPP Klinik Özellikleri</vt:lpstr>
      <vt:lpstr>Tedavi Yaklaşımı</vt:lpstr>
      <vt:lpstr>ÖZET TABLO</vt:lpstr>
      <vt:lpstr> TEŞEKKÜRLER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yoncaezgicavdar@gmail.com</dc:creator>
  <cp:lastModifiedBy>yoncaezgicavdar@gmail.com</cp:lastModifiedBy>
  <cp:revision>19</cp:revision>
  <dcterms:created xsi:type="dcterms:W3CDTF">2025-12-27T14:21:37Z</dcterms:created>
  <dcterms:modified xsi:type="dcterms:W3CDTF">2026-04-30T07:30:41Z</dcterms:modified>
</cp:coreProperties>
</file>