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80" r:id="rId4"/>
    <p:sldId id="260" r:id="rId5"/>
    <p:sldId id="258" r:id="rId6"/>
    <p:sldId id="262" r:id="rId7"/>
    <p:sldId id="263" r:id="rId8"/>
    <p:sldId id="264" r:id="rId9"/>
    <p:sldId id="265" r:id="rId10"/>
    <p:sldId id="266" r:id="rId11"/>
    <p:sldId id="268" r:id="rId12"/>
    <p:sldId id="269" r:id="rId13"/>
    <p:sldId id="270" r:id="rId14"/>
    <p:sldId id="271" r:id="rId15"/>
    <p:sldId id="272" r:id="rId16"/>
    <p:sldId id="273" r:id="rId17"/>
    <p:sldId id="274" r:id="rId18"/>
    <p:sldId id="275" r:id="rId19"/>
    <p:sldId id="276" r:id="rId20"/>
    <p:sldId id="277" r:id="rId21"/>
    <p:sldId id="278"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8" d="100"/>
          <a:sy n="78" d="100"/>
        </p:scale>
        <p:origin x="87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720D4D-F285-D266-48CC-D04DBC914BB9}"/>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CE83910-53BE-D4B0-AA6B-7299755369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D419ED15-447F-31D6-5163-18BBF29E26ED}"/>
              </a:ext>
            </a:extLst>
          </p:cNvPr>
          <p:cNvSpPr>
            <a:spLocks noGrp="1"/>
          </p:cNvSpPr>
          <p:nvPr>
            <p:ph type="dt" sz="half" idx="10"/>
          </p:nvPr>
        </p:nvSpPr>
        <p:spPr/>
        <p:txBody>
          <a:bodyPr/>
          <a:lstStyle/>
          <a:p>
            <a:fld id="{B76A52F9-621A-483B-897B-FE8877757E09}" type="datetimeFigureOut">
              <a:rPr lang="tr-TR" smtClean="0"/>
              <a:t>30.01.2024</a:t>
            </a:fld>
            <a:endParaRPr lang="tr-TR"/>
          </a:p>
        </p:txBody>
      </p:sp>
      <p:sp>
        <p:nvSpPr>
          <p:cNvPr id="5" name="Alt Bilgi Yer Tutucusu 4">
            <a:extLst>
              <a:ext uri="{FF2B5EF4-FFF2-40B4-BE49-F238E27FC236}">
                <a16:creationId xmlns:a16="http://schemas.microsoft.com/office/drawing/2014/main" id="{1EA120C6-96F7-77D1-17CE-333A7E56F0D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826ADC8-794C-6124-A7CE-6AC44FB75E68}"/>
              </a:ext>
            </a:extLst>
          </p:cNvPr>
          <p:cNvSpPr>
            <a:spLocks noGrp="1"/>
          </p:cNvSpPr>
          <p:nvPr>
            <p:ph type="sldNum" sz="quarter" idx="12"/>
          </p:nvPr>
        </p:nvSpPr>
        <p:spPr/>
        <p:txBody>
          <a:bodyPr/>
          <a:lstStyle/>
          <a:p>
            <a:fld id="{F9D5ED9B-103B-428E-9514-FF0DC3458314}" type="slidenum">
              <a:rPr lang="tr-TR" smtClean="0"/>
              <a:t>‹#›</a:t>
            </a:fld>
            <a:endParaRPr lang="tr-TR"/>
          </a:p>
        </p:txBody>
      </p:sp>
    </p:spTree>
    <p:extLst>
      <p:ext uri="{BB962C8B-B14F-4D97-AF65-F5344CB8AC3E}">
        <p14:creationId xmlns:p14="http://schemas.microsoft.com/office/powerpoint/2010/main" val="3053804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D98024-B7AF-F1A0-E65E-7D27114B3A1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58C5E14-154D-E00D-C6A4-4968248FFF5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358FA61-4556-0AE0-B77F-8E4B3D7ECFA0}"/>
              </a:ext>
            </a:extLst>
          </p:cNvPr>
          <p:cNvSpPr>
            <a:spLocks noGrp="1"/>
          </p:cNvSpPr>
          <p:nvPr>
            <p:ph type="dt" sz="half" idx="10"/>
          </p:nvPr>
        </p:nvSpPr>
        <p:spPr/>
        <p:txBody>
          <a:bodyPr/>
          <a:lstStyle/>
          <a:p>
            <a:fld id="{B76A52F9-621A-483B-897B-FE8877757E09}" type="datetimeFigureOut">
              <a:rPr lang="tr-TR" smtClean="0"/>
              <a:t>30.01.2024</a:t>
            </a:fld>
            <a:endParaRPr lang="tr-TR"/>
          </a:p>
        </p:txBody>
      </p:sp>
      <p:sp>
        <p:nvSpPr>
          <p:cNvPr id="5" name="Alt Bilgi Yer Tutucusu 4">
            <a:extLst>
              <a:ext uri="{FF2B5EF4-FFF2-40B4-BE49-F238E27FC236}">
                <a16:creationId xmlns:a16="http://schemas.microsoft.com/office/drawing/2014/main" id="{A424F8A1-6C92-A258-868E-1D1EFBB85E7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D56723B-41B7-3AC5-702A-44998385EC77}"/>
              </a:ext>
            </a:extLst>
          </p:cNvPr>
          <p:cNvSpPr>
            <a:spLocks noGrp="1"/>
          </p:cNvSpPr>
          <p:nvPr>
            <p:ph type="sldNum" sz="quarter" idx="12"/>
          </p:nvPr>
        </p:nvSpPr>
        <p:spPr/>
        <p:txBody>
          <a:bodyPr/>
          <a:lstStyle/>
          <a:p>
            <a:fld id="{F9D5ED9B-103B-428E-9514-FF0DC3458314}" type="slidenum">
              <a:rPr lang="tr-TR" smtClean="0"/>
              <a:t>‹#›</a:t>
            </a:fld>
            <a:endParaRPr lang="tr-TR"/>
          </a:p>
        </p:txBody>
      </p:sp>
    </p:spTree>
    <p:extLst>
      <p:ext uri="{BB962C8B-B14F-4D97-AF65-F5344CB8AC3E}">
        <p14:creationId xmlns:p14="http://schemas.microsoft.com/office/powerpoint/2010/main" val="366380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E661ED4-6C06-941C-9236-6A6552BB465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B2DADE0D-688D-F27B-6FB4-F0A762101038}"/>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F1A0E0A-CF42-5FC6-7F1D-F99C1FBB0965}"/>
              </a:ext>
            </a:extLst>
          </p:cNvPr>
          <p:cNvSpPr>
            <a:spLocks noGrp="1"/>
          </p:cNvSpPr>
          <p:nvPr>
            <p:ph type="dt" sz="half" idx="10"/>
          </p:nvPr>
        </p:nvSpPr>
        <p:spPr/>
        <p:txBody>
          <a:bodyPr/>
          <a:lstStyle/>
          <a:p>
            <a:fld id="{B76A52F9-621A-483B-897B-FE8877757E09}" type="datetimeFigureOut">
              <a:rPr lang="tr-TR" smtClean="0"/>
              <a:t>30.01.2024</a:t>
            </a:fld>
            <a:endParaRPr lang="tr-TR"/>
          </a:p>
        </p:txBody>
      </p:sp>
      <p:sp>
        <p:nvSpPr>
          <p:cNvPr id="5" name="Alt Bilgi Yer Tutucusu 4">
            <a:extLst>
              <a:ext uri="{FF2B5EF4-FFF2-40B4-BE49-F238E27FC236}">
                <a16:creationId xmlns:a16="http://schemas.microsoft.com/office/drawing/2014/main" id="{BDCF07E9-AF7C-3E4A-433E-6A65452A26B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1DBDED1-C8BD-19F3-6C1B-8CB8C9EA3A42}"/>
              </a:ext>
            </a:extLst>
          </p:cNvPr>
          <p:cNvSpPr>
            <a:spLocks noGrp="1"/>
          </p:cNvSpPr>
          <p:nvPr>
            <p:ph type="sldNum" sz="quarter" idx="12"/>
          </p:nvPr>
        </p:nvSpPr>
        <p:spPr/>
        <p:txBody>
          <a:bodyPr/>
          <a:lstStyle/>
          <a:p>
            <a:fld id="{F9D5ED9B-103B-428E-9514-FF0DC3458314}" type="slidenum">
              <a:rPr lang="tr-TR" smtClean="0"/>
              <a:t>‹#›</a:t>
            </a:fld>
            <a:endParaRPr lang="tr-TR"/>
          </a:p>
        </p:txBody>
      </p:sp>
    </p:spTree>
    <p:extLst>
      <p:ext uri="{BB962C8B-B14F-4D97-AF65-F5344CB8AC3E}">
        <p14:creationId xmlns:p14="http://schemas.microsoft.com/office/powerpoint/2010/main" val="3321271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D14288-E16F-548B-BE79-FCC4915411B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742B153-33A9-816C-8881-3D5029A504E7}"/>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BBD0F27-D967-2D0F-69B2-A1B1BB438404}"/>
              </a:ext>
            </a:extLst>
          </p:cNvPr>
          <p:cNvSpPr>
            <a:spLocks noGrp="1"/>
          </p:cNvSpPr>
          <p:nvPr>
            <p:ph type="dt" sz="half" idx="10"/>
          </p:nvPr>
        </p:nvSpPr>
        <p:spPr/>
        <p:txBody>
          <a:bodyPr/>
          <a:lstStyle/>
          <a:p>
            <a:fld id="{B76A52F9-621A-483B-897B-FE8877757E09}" type="datetimeFigureOut">
              <a:rPr lang="tr-TR" smtClean="0"/>
              <a:t>30.01.2024</a:t>
            </a:fld>
            <a:endParaRPr lang="tr-TR"/>
          </a:p>
        </p:txBody>
      </p:sp>
      <p:sp>
        <p:nvSpPr>
          <p:cNvPr id="5" name="Alt Bilgi Yer Tutucusu 4">
            <a:extLst>
              <a:ext uri="{FF2B5EF4-FFF2-40B4-BE49-F238E27FC236}">
                <a16:creationId xmlns:a16="http://schemas.microsoft.com/office/drawing/2014/main" id="{914E0C28-A0AC-2D81-51ED-9824685A3D0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3BD3F3C-3249-47FC-3DE5-EE6D44C77DE8}"/>
              </a:ext>
            </a:extLst>
          </p:cNvPr>
          <p:cNvSpPr>
            <a:spLocks noGrp="1"/>
          </p:cNvSpPr>
          <p:nvPr>
            <p:ph type="sldNum" sz="quarter" idx="12"/>
          </p:nvPr>
        </p:nvSpPr>
        <p:spPr/>
        <p:txBody>
          <a:bodyPr/>
          <a:lstStyle/>
          <a:p>
            <a:fld id="{F9D5ED9B-103B-428E-9514-FF0DC3458314}" type="slidenum">
              <a:rPr lang="tr-TR" smtClean="0"/>
              <a:t>‹#›</a:t>
            </a:fld>
            <a:endParaRPr lang="tr-TR"/>
          </a:p>
        </p:txBody>
      </p:sp>
    </p:spTree>
    <p:extLst>
      <p:ext uri="{BB962C8B-B14F-4D97-AF65-F5344CB8AC3E}">
        <p14:creationId xmlns:p14="http://schemas.microsoft.com/office/powerpoint/2010/main" val="3441086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2D6520-CED9-33C1-64D8-3D21AF748665}"/>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7CFFC28-B04F-9685-A1DA-4DE6121CC0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22068E3F-D8BD-0B7D-3333-5FA9120E3F50}"/>
              </a:ext>
            </a:extLst>
          </p:cNvPr>
          <p:cNvSpPr>
            <a:spLocks noGrp="1"/>
          </p:cNvSpPr>
          <p:nvPr>
            <p:ph type="dt" sz="half" idx="10"/>
          </p:nvPr>
        </p:nvSpPr>
        <p:spPr/>
        <p:txBody>
          <a:bodyPr/>
          <a:lstStyle/>
          <a:p>
            <a:fld id="{B76A52F9-621A-483B-897B-FE8877757E09}" type="datetimeFigureOut">
              <a:rPr lang="tr-TR" smtClean="0"/>
              <a:t>30.01.2024</a:t>
            </a:fld>
            <a:endParaRPr lang="tr-TR"/>
          </a:p>
        </p:txBody>
      </p:sp>
      <p:sp>
        <p:nvSpPr>
          <p:cNvPr id="5" name="Alt Bilgi Yer Tutucusu 4">
            <a:extLst>
              <a:ext uri="{FF2B5EF4-FFF2-40B4-BE49-F238E27FC236}">
                <a16:creationId xmlns:a16="http://schemas.microsoft.com/office/drawing/2014/main" id="{1DDA5840-6697-8851-79B7-36AFC6F7C68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90687E9-1473-4157-93B8-28AE6BE6F7B2}"/>
              </a:ext>
            </a:extLst>
          </p:cNvPr>
          <p:cNvSpPr>
            <a:spLocks noGrp="1"/>
          </p:cNvSpPr>
          <p:nvPr>
            <p:ph type="sldNum" sz="quarter" idx="12"/>
          </p:nvPr>
        </p:nvSpPr>
        <p:spPr/>
        <p:txBody>
          <a:bodyPr/>
          <a:lstStyle/>
          <a:p>
            <a:fld id="{F9D5ED9B-103B-428E-9514-FF0DC3458314}" type="slidenum">
              <a:rPr lang="tr-TR" smtClean="0"/>
              <a:t>‹#›</a:t>
            </a:fld>
            <a:endParaRPr lang="tr-TR"/>
          </a:p>
        </p:txBody>
      </p:sp>
    </p:spTree>
    <p:extLst>
      <p:ext uri="{BB962C8B-B14F-4D97-AF65-F5344CB8AC3E}">
        <p14:creationId xmlns:p14="http://schemas.microsoft.com/office/powerpoint/2010/main" val="67318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75FB087-A56D-2B71-B804-B5BDCAF61F4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D02C20A-4F74-887A-B9DD-B6E303D565AC}"/>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D3ADD5DD-3483-4AC1-F7D3-F7C387FE54ED}"/>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E392E11B-31B2-1AE7-85A2-33C42209B75A}"/>
              </a:ext>
            </a:extLst>
          </p:cNvPr>
          <p:cNvSpPr>
            <a:spLocks noGrp="1"/>
          </p:cNvSpPr>
          <p:nvPr>
            <p:ph type="dt" sz="half" idx="10"/>
          </p:nvPr>
        </p:nvSpPr>
        <p:spPr/>
        <p:txBody>
          <a:bodyPr/>
          <a:lstStyle/>
          <a:p>
            <a:fld id="{B76A52F9-621A-483B-897B-FE8877757E09}" type="datetimeFigureOut">
              <a:rPr lang="tr-TR" smtClean="0"/>
              <a:t>30.01.2024</a:t>
            </a:fld>
            <a:endParaRPr lang="tr-TR"/>
          </a:p>
        </p:txBody>
      </p:sp>
      <p:sp>
        <p:nvSpPr>
          <p:cNvPr id="6" name="Alt Bilgi Yer Tutucusu 5">
            <a:extLst>
              <a:ext uri="{FF2B5EF4-FFF2-40B4-BE49-F238E27FC236}">
                <a16:creationId xmlns:a16="http://schemas.microsoft.com/office/drawing/2014/main" id="{E238F18F-B844-4FE1-9E77-2B26714790F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FB13D6B-5396-BAD0-3381-E23B3554F04E}"/>
              </a:ext>
            </a:extLst>
          </p:cNvPr>
          <p:cNvSpPr>
            <a:spLocks noGrp="1"/>
          </p:cNvSpPr>
          <p:nvPr>
            <p:ph type="sldNum" sz="quarter" idx="12"/>
          </p:nvPr>
        </p:nvSpPr>
        <p:spPr/>
        <p:txBody>
          <a:bodyPr/>
          <a:lstStyle/>
          <a:p>
            <a:fld id="{F9D5ED9B-103B-428E-9514-FF0DC3458314}" type="slidenum">
              <a:rPr lang="tr-TR" smtClean="0"/>
              <a:t>‹#›</a:t>
            </a:fld>
            <a:endParaRPr lang="tr-TR"/>
          </a:p>
        </p:txBody>
      </p:sp>
    </p:spTree>
    <p:extLst>
      <p:ext uri="{BB962C8B-B14F-4D97-AF65-F5344CB8AC3E}">
        <p14:creationId xmlns:p14="http://schemas.microsoft.com/office/powerpoint/2010/main" val="301736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CA09FB-AD52-FE37-751E-0097D510AE4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FF6B2B4-FCC2-B0FB-6945-940C49DDE5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247200DB-49C1-38AB-3E69-FC6345C16339}"/>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7C8BD25B-6AF8-7CA7-098D-F4937D15F1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FC908DB-FE78-E00E-ACC8-A9889167FEF4}"/>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16D2AE00-0949-4410-BF00-60B0C88E39DB}"/>
              </a:ext>
            </a:extLst>
          </p:cNvPr>
          <p:cNvSpPr>
            <a:spLocks noGrp="1"/>
          </p:cNvSpPr>
          <p:nvPr>
            <p:ph type="dt" sz="half" idx="10"/>
          </p:nvPr>
        </p:nvSpPr>
        <p:spPr/>
        <p:txBody>
          <a:bodyPr/>
          <a:lstStyle/>
          <a:p>
            <a:fld id="{B76A52F9-621A-483B-897B-FE8877757E09}" type="datetimeFigureOut">
              <a:rPr lang="tr-TR" smtClean="0"/>
              <a:t>30.01.2024</a:t>
            </a:fld>
            <a:endParaRPr lang="tr-TR"/>
          </a:p>
        </p:txBody>
      </p:sp>
      <p:sp>
        <p:nvSpPr>
          <p:cNvPr id="8" name="Alt Bilgi Yer Tutucusu 7">
            <a:extLst>
              <a:ext uri="{FF2B5EF4-FFF2-40B4-BE49-F238E27FC236}">
                <a16:creationId xmlns:a16="http://schemas.microsoft.com/office/drawing/2014/main" id="{13404B4E-CEF6-8C5D-922B-3C07D33066D1}"/>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451E8317-16FE-2490-C596-CA81973AA9D2}"/>
              </a:ext>
            </a:extLst>
          </p:cNvPr>
          <p:cNvSpPr>
            <a:spLocks noGrp="1"/>
          </p:cNvSpPr>
          <p:nvPr>
            <p:ph type="sldNum" sz="quarter" idx="12"/>
          </p:nvPr>
        </p:nvSpPr>
        <p:spPr/>
        <p:txBody>
          <a:bodyPr/>
          <a:lstStyle/>
          <a:p>
            <a:fld id="{F9D5ED9B-103B-428E-9514-FF0DC3458314}" type="slidenum">
              <a:rPr lang="tr-TR" smtClean="0"/>
              <a:t>‹#›</a:t>
            </a:fld>
            <a:endParaRPr lang="tr-TR"/>
          </a:p>
        </p:txBody>
      </p:sp>
    </p:spTree>
    <p:extLst>
      <p:ext uri="{BB962C8B-B14F-4D97-AF65-F5344CB8AC3E}">
        <p14:creationId xmlns:p14="http://schemas.microsoft.com/office/powerpoint/2010/main" val="4176613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23FD05-EC3E-C477-139D-55E5ED24A1E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4D17431-9BA4-0D2C-F10D-0D888D53E26C}"/>
              </a:ext>
            </a:extLst>
          </p:cNvPr>
          <p:cNvSpPr>
            <a:spLocks noGrp="1"/>
          </p:cNvSpPr>
          <p:nvPr>
            <p:ph type="dt" sz="half" idx="10"/>
          </p:nvPr>
        </p:nvSpPr>
        <p:spPr/>
        <p:txBody>
          <a:bodyPr/>
          <a:lstStyle/>
          <a:p>
            <a:fld id="{B76A52F9-621A-483B-897B-FE8877757E09}" type="datetimeFigureOut">
              <a:rPr lang="tr-TR" smtClean="0"/>
              <a:t>30.01.2024</a:t>
            </a:fld>
            <a:endParaRPr lang="tr-TR"/>
          </a:p>
        </p:txBody>
      </p:sp>
      <p:sp>
        <p:nvSpPr>
          <p:cNvPr id="4" name="Alt Bilgi Yer Tutucusu 3">
            <a:extLst>
              <a:ext uri="{FF2B5EF4-FFF2-40B4-BE49-F238E27FC236}">
                <a16:creationId xmlns:a16="http://schemas.microsoft.com/office/drawing/2014/main" id="{D6F1886D-56D2-BAE6-296F-4B45D7E708DD}"/>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D84051CC-707C-BA4F-C8C7-2DD4529ED2DF}"/>
              </a:ext>
            </a:extLst>
          </p:cNvPr>
          <p:cNvSpPr>
            <a:spLocks noGrp="1"/>
          </p:cNvSpPr>
          <p:nvPr>
            <p:ph type="sldNum" sz="quarter" idx="12"/>
          </p:nvPr>
        </p:nvSpPr>
        <p:spPr/>
        <p:txBody>
          <a:bodyPr/>
          <a:lstStyle/>
          <a:p>
            <a:fld id="{F9D5ED9B-103B-428E-9514-FF0DC3458314}" type="slidenum">
              <a:rPr lang="tr-TR" smtClean="0"/>
              <a:t>‹#›</a:t>
            </a:fld>
            <a:endParaRPr lang="tr-TR"/>
          </a:p>
        </p:txBody>
      </p:sp>
    </p:spTree>
    <p:extLst>
      <p:ext uri="{BB962C8B-B14F-4D97-AF65-F5344CB8AC3E}">
        <p14:creationId xmlns:p14="http://schemas.microsoft.com/office/powerpoint/2010/main" val="3075331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D5090FA5-5FDC-1B25-EB65-2A2016C98BA1}"/>
              </a:ext>
            </a:extLst>
          </p:cNvPr>
          <p:cNvSpPr>
            <a:spLocks noGrp="1"/>
          </p:cNvSpPr>
          <p:nvPr>
            <p:ph type="dt" sz="half" idx="10"/>
          </p:nvPr>
        </p:nvSpPr>
        <p:spPr/>
        <p:txBody>
          <a:bodyPr/>
          <a:lstStyle/>
          <a:p>
            <a:fld id="{B76A52F9-621A-483B-897B-FE8877757E09}" type="datetimeFigureOut">
              <a:rPr lang="tr-TR" smtClean="0"/>
              <a:t>30.01.2024</a:t>
            </a:fld>
            <a:endParaRPr lang="tr-TR"/>
          </a:p>
        </p:txBody>
      </p:sp>
      <p:sp>
        <p:nvSpPr>
          <p:cNvPr id="3" name="Alt Bilgi Yer Tutucusu 2">
            <a:extLst>
              <a:ext uri="{FF2B5EF4-FFF2-40B4-BE49-F238E27FC236}">
                <a16:creationId xmlns:a16="http://schemas.microsoft.com/office/drawing/2014/main" id="{C68E0624-28FD-69AA-C39C-97E2663446EA}"/>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E856A464-3F1D-C2A3-C34F-018DF2AEE9EF}"/>
              </a:ext>
            </a:extLst>
          </p:cNvPr>
          <p:cNvSpPr>
            <a:spLocks noGrp="1"/>
          </p:cNvSpPr>
          <p:nvPr>
            <p:ph type="sldNum" sz="quarter" idx="12"/>
          </p:nvPr>
        </p:nvSpPr>
        <p:spPr/>
        <p:txBody>
          <a:bodyPr/>
          <a:lstStyle/>
          <a:p>
            <a:fld id="{F9D5ED9B-103B-428E-9514-FF0DC3458314}" type="slidenum">
              <a:rPr lang="tr-TR" smtClean="0"/>
              <a:t>‹#›</a:t>
            </a:fld>
            <a:endParaRPr lang="tr-TR"/>
          </a:p>
        </p:txBody>
      </p:sp>
    </p:spTree>
    <p:extLst>
      <p:ext uri="{BB962C8B-B14F-4D97-AF65-F5344CB8AC3E}">
        <p14:creationId xmlns:p14="http://schemas.microsoft.com/office/powerpoint/2010/main" val="1743524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81ABB4-B102-F61F-A222-88E23263BBB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C18BFEF-7A90-5DC7-0C00-7A453BE2FD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D469848B-9E25-2CC3-BE7E-EC9078DB34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E1A0537-0F75-4C09-9578-08462DCBA3F6}"/>
              </a:ext>
            </a:extLst>
          </p:cNvPr>
          <p:cNvSpPr>
            <a:spLocks noGrp="1"/>
          </p:cNvSpPr>
          <p:nvPr>
            <p:ph type="dt" sz="half" idx="10"/>
          </p:nvPr>
        </p:nvSpPr>
        <p:spPr/>
        <p:txBody>
          <a:bodyPr/>
          <a:lstStyle/>
          <a:p>
            <a:fld id="{B76A52F9-621A-483B-897B-FE8877757E09}" type="datetimeFigureOut">
              <a:rPr lang="tr-TR" smtClean="0"/>
              <a:t>30.01.2024</a:t>
            </a:fld>
            <a:endParaRPr lang="tr-TR"/>
          </a:p>
        </p:txBody>
      </p:sp>
      <p:sp>
        <p:nvSpPr>
          <p:cNvPr id="6" name="Alt Bilgi Yer Tutucusu 5">
            <a:extLst>
              <a:ext uri="{FF2B5EF4-FFF2-40B4-BE49-F238E27FC236}">
                <a16:creationId xmlns:a16="http://schemas.microsoft.com/office/drawing/2014/main" id="{570373FE-AB73-CBE0-85E1-78CA557089B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C160613-C869-4FA4-1C5B-1C00494E5A6B}"/>
              </a:ext>
            </a:extLst>
          </p:cNvPr>
          <p:cNvSpPr>
            <a:spLocks noGrp="1"/>
          </p:cNvSpPr>
          <p:nvPr>
            <p:ph type="sldNum" sz="quarter" idx="12"/>
          </p:nvPr>
        </p:nvSpPr>
        <p:spPr/>
        <p:txBody>
          <a:bodyPr/>
          <a:lstStyle/>
          <a:p>
            <a:fld id="{F9D5ED9B-103B-428E-9514-FF0DC3458314}" type="slidenum">
              <a:rPr lang="tr-TR" smtClean="0"/>
              <a:t>‹#›</a:t>
            </a:fld>
            <a:endParaRPr lang="tr-TR"/>
          </a:p>
        </p:txBody>
      </p:sp>
    </p:spTree>
    <p:extLst>
      <p:ext uri="{BB962C8B-B14F-4D97-AF65-F5344CB8AC3E}">
        <p14:creationId xmlns:p14="http://schemas.microsoft.com/office/powerpoint/2010/main" val="3895377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1DA61F-897E-E497-849C-3B92058F368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52D35EE-2619-9693-BC65-1673E97A56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B079EECE-DAEB-17F0-DD44-DA1893BC52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9A57BFD-16D7-6FCC-F713-F406991261AA}"/>
              </a:ext>
            </a:extLst>
          </p:cNvPr>
          <p:cNvSpPr>
            <a:spLocks noGrp="1"/>
          </p:cNvSpPr>
          <p:nvPr>
            <p:ph type="dt" sz="half" idx="10"/>
          </p:nvPr>
        </p:nvSpPr>
        <p:spPr/>
        <p:txBody>
          <a:bodyPr/>
          <a:lstStyle/>
          <a:p>
            <a:fld id="{B76A52F9-621A-483B-897B-FE8877757E09}" type="datetimeFigureOut">
              <a:rPr lang="tr-TR" smtClean="0"/>
              <a:t>30.01.2024</a:t>
            </a:fld>
            <a:endParaRPr lang="tr-TR"/>
          </a:p>
        </p:txBody>
      </p:sp>
      <p:sp>
        <p:nvSpPr>
          <p:cNvPr id="6" name="Alt Bilgi Yer Tutucusu 5">
            <a:extLst>
              <a:ext uri="{FF2B5EF4-FFF2-40B4-BE49-F238E27FC236}">
                <a16:creationId xmlns:a16="http://schemas.microsoft.com/office/drawing/2014/main" id="{91FDA52C-A62D-DCBE-43EA-434871EEB3E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B03F728-27F6-2DDE-E2CD-A20BFB76BC30}"/>
              </a:ext>
            </a:extLst>
          </p:cNvPr>
          <p:cNvSpPr>
            <a:spLocks noGrp="1"/>
          </p:cNvSpPr>
          <p:nvPr>
            <p:ph type="sldNum" sz="quarter" idx="12"/>
          </p:nvPr>
        </p:nvSpPr>
        <p:spPr/>
        <p:txBody>
          <a:bodyPr/>
          <a:lstStyle/>
          <a:p>
            <a:fld id="{F9D5ED9B-103B-428E-9514-FF0DC3458314}" type="slidenum">
              <a:rPr lang="tr-TR" smtClean="0"/>
              <a:t>‹#›</a:t>
            </a:fld>
            <a:endParaRPr lang="tr-TR"/>
          </a:p>
        </p:txBody>
      </p:sp>
    </p:spTree>
    <p:extLst>
      <p:ext uri="{BB962C8B-B14F-4D97-AF65-F5344CB8AC3E}">
        <p14:creationId xmlns:p14="http://schemas.microsoft.com/office/powerpoint/2010/main" val="3599504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E6BB205C-D63A-086C-D6CE-D4F1FD9DBD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BFABB83-531D-367D-9570-F152628DBF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5E222CB-6B5C-3491-B4A4-8C3B2C30EA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A52F9-621A-483B-897B-FE8877757E09}" type="datetimeFigureOut">
              <a:rPr lang="tr-TR" smtClean="0"/>
              <a:t>30.01.2024</a:t>
            </a:fld>
            <a:endParaRPr lang="tr-TR"/>
          </a:p>
        </p:txBody>
      </p:sp>
      <p:sp>
        <p:nvSpPr>
          <p:cNvPr id="5" name="Alt Bilgi Yer Tutucusu 4">
            <a:extLst>
              <a:ext uri="{FF2B5EF4-FFF2-40B4-BE49-F238E27FC236}">
                <a16:creationId xmlns:a16="http://schemas.microsoft.com/office/drawing/2014/main" id="{0D6A80EF-B232-EEFB-2DF1-94209AD6D6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575BFC9-4CDA-BA42-1A66-48FD0FF0A1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D5ED9B-103B-428E-9514-FF0DC3458314}" type="slidenum">
              <a:rPr lang="tr-TR" smtClean="0"/>
              <a:t>‹#›</a:t>
            </a:fld>
            <a:endParaRPr lang="tr-TR"/>
          </a:p>
        </p:txBody>
      </p:sp>
    </p:spTree>
    <p:extLst>
      <p:ext uri="{BB962C8B-B14F-4D97-AF65-F5344CB8AC3E}">
        <p14:creationId xmlns:p14="http://schemas.microsoft.com/office/powerpoint/2010/main" val="3973911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6739CE2F-EFE5-48CB-E04C-88407328F9C0}"/>
              </a:ext>
            </a:extLst>
          </p:cNvPr>
          <p:cNvPicPr>
            <a:picLocks noChangeAspect="1"/>
          </p:cNvPicPr>
          <p:nvPr/>
        </p:nvPicPr>
        <p:blipFill>
          <a:blip r:embed="rId2"/>
          <a:stretch>
            <a:fillRect/>
          </a:stretch>
        </p:blipFill>
        <p:spPr>
          <a:xfrm>
            <a:off x="1369495" y="940953"/>
            <a:ext cx="9453009" cy="3488966"/>
          </a:xfrm>
          <a:prstGeom prst="rect">
            <a:avLst/>
          </a:prstGeom>
        </p:spPr>
      </p:pic>
      <p:sp>
        <p:nvSpPr>
          <p:cNvPr id="9" name="Alt Başlık 8">
            <a:extLst>
              <a:ext uri="{FF2B5EF4-FFF2-40B4-BE49-F238E27FC236}">
                <a16:creationId xmlns:a16="http://schemas.microsoft.com/office/drawing/2014/main" id="{1E747C4B-50FB-F219-350F-87464363456F}"/>
              </a:ext>
            </a:extLst>
          </p:cNvPr>
          <p:cNvSpPr>
            <a:spLocks noGrp="1"/>
          </p:cNvSpPr>
          <p:nvPr>
            <p:ph type="subTitle" idx="1"/>
          </p:nvPr>
        </p:nvSpPr>
        <p:spPr>
          <a:xfrm>
            <a:off x="3726425" y="4876801"/>
            <a:ext cx="7551175" cy="1327354"/>
          </a:xfrm>
        </p:spPr>
        <p:txBody>
          <a:bodyPr>
            <a:normAutofit/>
          </a:bodyPr>
          <a:lstStyle/>
          <a:p>
            <a:r>
              <a:rPr lang="tr-TR" sz="3200" dirty="0"/>
              <a:t>Asist. Dr. Ayşe Arzu GÜLDİKEN TOPKAYA</a:t>
            </a:r>
          </a:p>
          <a:p>
            <a:r>
              <a:rPr lang="tr-TR" sz="3200" dirty="0"/>
              <a:t>KTÜ AİLE HEKİMLİĞİ A.B.D.</a:t>
            </a:r>
          </a:p>
        </p:txBody>
      </p:sp>
    </p:spTree>
    <p:extLst>
      <p:ext uri="{BB962C8B-B14F-4D97-AF65-F5344CB8AC3E}">
        <p14:creationId xmlns:p14="http://schemas.microsoft.com/office/powerpoint/2010/main" val="404737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B67440C-6A52-9156-710D-1DCC05B83BFA}"/>
              </a:ext>
            </a:extLst>
          </p:cNvPr>
          <p:cNvSpPr>
            <a:spLocks noGrp="1"/>
          </p:cNvSpPr>
          <p:nvPr>
            <p:ph idx="1"/>
          </p:nvPr>
        </p:nvSpPr>
        <p:spPr>
          <a:xfrm>
            <a:off x="838200" y="619432"/>
            <a:ext cx="10515600" cy="5614220"/>
          </a:xfrm>
        </p:spPr>
        <p:txBody>
          <a:bodyPr/>
          <a:lstStyle/>
          <a:p>
            <a:pPr>
              <a:lnSpc>
                <a:spcPct val="107000"/>
              </a:lnSpc>
              <a:spcAft>
                <a:spcPts val="800"/>
              </a:spcAft>
            </a:pPr>
            <a:r>
              <a:rPr lang="tr-TR" b="1" dirty="0">
                <a:effectLst/>
                <a:latin typeface="Calibri" panose="020F0502020204030204" pitchFamily="34" charset="0"/>
                <a:ea typeface="Calibri" panose="020F0502020204030204" pitchFamily="34" charset="0"/>
                <a:cs typeface="Times New Roman" panose="02020603050405020304" pitchFamily="18" charset="0"/>
              </a:rPr>
              <a:t>Sistemik Sorgulama</a:t>
            </a:r>
          </a:p>
          <a:p>
            <a:pPr>
              <a:lnSpc>
                <a:spcPct val="107000"/>
              </a:lnSpc>
              <a:spcAft>
                <a:spcPts val="800"/>
              </a:spcAft>
            </a:pPr>
            <a:r>
              <a:rPr lang="tr-TR" sz="2400" dirty="0">
                <a:effectLst/>
                <a:latin typeface="Calibri" panose="020F0502020204030204" pitchFamily="34" charset="0"/>
                <a:ea typeface="Calibri" panose="020F0502020204030204" pitchFamily="34" charset="0"/>
                <a:cs typeface="Times New Roman" panose="02020603050405020304" pitchFamily="18" charset="0"/>
              </a:rPr>
              <a:t>Hastanın 12 derivasyonlu </a:t>
            </a:r>
            <a:r>
              <a:rPr lang="tr-TR" sz="2400" dirty="0">
                <a:latin typeface="Calibri" panose="020F0502020204030204" pitchFamily="34" charset="0"/>
                <a:ea typeface="Calibri" panose="020F0502020204030204" pitchFamily="34" charset="0"/>
                <a:cs typeface="Times New Roman" panose="02020603050405020304" pitchFamily="18" charset="0"/>
              </a:rPr>
              <a:t>EKG’si: 80 </a:t>
            </a:r>
            <a:r>
              <a:rPr lang="tr-TR" sz="2400" dirty="0" err="1">
                <a:latin typeface="Calibri" panose="020F0502020204030204" pitchFamily="34" charset="0"/>
                <a:ea typeface="Calibri" panose="020F0502020204030204" pitchFamily="34" charset="0"/>
                <a:cs typeface="Times New Roman" panose="02020603050405020304" pitchFamily="18" charset="0"/>
              </a:rPr>
              <a:t>atm</a:t>
            </a:r>
            <a:r>
              <a:rPr lang="tr-TR" sz="2400" dirty="0">
                <a:latin typeface="Calibri" panose="020F0502020204030204" pitchFamily="34" charset="0"/>
                <a:ea typeface="Calibri" panose="020F0502020204030204" pitchFamily="34" charset="0"/>
                <a:cs typeface="Times New Roman" panose="02020603050405020304" pitchFamily="18" charset="0"/>
              </a:rPr>
              <a:t>/</a:t>
            </a:r>
            <a:r>
              <a:rPr lang="tr-TR" sz="2400" dirty="0" err="1">
                <a:latin typeface="Calibri" panose="020F0502020204030204" pitchFamily="34" charset="0"/>
                <a:ea typeface="Calibri" panose="020F0502020204030204" pitchFamily="34" charset="0"/>
                <a:cs typeface="Times New Roman" panose="02020603050405020304" pitchFamily="18" charset="0"/>
              </a:rPr>
              <a:t>dk</a:t>
            </a:r>
            <a:r>
              <a:rPr lang="tr-TR" sz="2400" dirty="0">
                <a:latin typeface="Calibri" panose="020F0502020204030204" pitchFamily="34" charset="0"/>
                <a:ea typeface="Calibri" panose="020F0502020204030204" pitchFamily="34" charset="0"/>
                <a:cs typeface="Times New Roman" panose="02020603050405020304" pitchFamily="18" charset="0"/>
              </a:rPr>
              <a:t> , normal sinüs ritmi</a:t>
            </a:r>
          </a:p>
          <a:p>
            <a:pPr>
              <a:lnSpc>
                <a:spcPct val="107000"/>
              </a:lnSpc>
              <a:spcAft>
                <a:spcPts val="800"/>
              </a:spcAft>
            </a:pPr>
            <a:r>
              <a:rPr lang="tr-TR" sz="2400" dirty="0">
                <a:effectLst/>
                <a:latin typeface="Calibri" panose="020F0502020204030204" pitchFamily="34" charset="0"/>
                <a:ea typeface="Calibri" panose="020F0502020204030204" pitchFamily="34" charset="0"/>
                <a:cs typeface="Times New Roman" panose="02020603050405020304" pitchFamily="18" charset="0"/>
              </a:rPr>
              <a:t>Yapılan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lab</a:t>
            </a:r>
            <a:r>
              <a:rPr lang="tr-TR" sz="2400" dirty="0">
                <a:effectLst/>
                <a:latin typeface="Calibri" panose="020F0502020204030204" pitchFamily="34" charset="0"/>
                <a:ea typeface="Calibri" panose="020F0502020204030204" pitchFamily="34" charset="0"/>
                <a:cs typeface="Times New Roman" panose="02020603050405020304" pitchFamily="18" charset="0"/>
              </a:rPr>
              <a:t>. Tetkiklerinde de patolojik veri saptanmamıştı.</a:t>
            </a:r>
          </a:p>
          <a:p>
            <a:pPr>
              <a:lnSpc>
                <a:spcPct val="107000"/>
              </a:lnSpc>
              <a:spcAft>
                <a:spcPts val="800"/>
              </a:spcAft>
            </a:pPr>
            <a:r>
              <a:rPr lang="tr-TR" sz="2400" dirty="0">
                <a:effectLst/>
                <a:latin typeface="Calibri" panose="020F0502020204030204" pitchFamily="34" charset="0"/>
                <a:ea typeface="Calibri" panose="020F0502020204030204" pitchFamily="34" charset="0"/>
                <a:cs typeface="Times New Roman" panose="02020603050405020304" pitchFamily="18" charset="0"/>
              </a:rPr>
              <a:t>Ayrıca, kontrastsız beyin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MR'ında</a:t>
            </a:r>
            <a:r>
              <a:rPr lang="tr-TR" sz="2400" dirty="0">
                <a:effectLst/>
                <a:latin typeface="Calibri" panose="020F0502020204030204" pitchFamily="34" charset="0"/>
                <a:ea typeface="Calibri" panose="020F0502020204030204" pitchFamily="34" charset="0"/>
                <a:cs typeface="Times New Roman" panose="02020603050405020304" pitchFamily="18" charset="0"/>
              </a:rPr>
              <a:t> da bir özellik yoktu. B12 vitamininde de dikkat çekici bir sonuç yoktu.</a:t>
            </a:r>
          </a:p>
          <a:p>
            <a:pPr>
              <a:lnSpc>
                <a:spcPct val="107000"/>
              </a:lnSpc>
              <a:spcAft>
                <a:spcPts val="800"/>
              </a:spcAft>
            </a:pPr>
            <a:r>
              <a:rPr lang="tr-TR" sz="2400" dirty="0">
                <a:effectLst/>
                <a:latin typeface="Calibri" panose="020F0502020204030204" pitchFamily="34" charset="0"/>
                <a:ea typeface="Calibri" panose="020F0502020204030204" pitchFamily="34" charset="0"/>
                <a:cs typeface="Times New Roman" panose="02020603050405020304" pitchFamily="18" charset="0"/>
              </a:rPr>
              <a:t>Hem hastane doktoru hem de kardiyolog herhangi bir tıbbi sorun olmadığını söyledi. Bu güvenceye rağmen, çok üzüldü ve hastalığını doğrulamak için ikinci bir görüş almak üzere kendi ülkesine bir uçuş rezervasyonu yaptı.</a:t>
            </a:r>
          </a:p>
          <a:p>
            <a:pPr>
              <a:lnSpc>
                <a:spcPct val="107000"/>
              </a:lnSpc>
              <a:spcAft>
                <a:spcPts val="800"/>
              </a:spcAft>
            </a:pPr>
            <a:endParaRPr lang="tr-TR" dirty="0"/>
          </a:p>
        </p:txBody>
      </p:sp>
    </p:spTree>
    <p:extLst>
      <p:ext uri="{BB962C8B-B14F-4D97-AF65-F5344CB8AC3E}">
        <p14:creationId xmlns:p14="http://schemas.microsoft.com/office/powerpoint/2010/main" val="3663189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5">
            <a:extLst>
              <a:ext uri="{FF2B5EF4-FFF2-40B4-BE49-F238E27FC236}">
                <a16:creationId xmlns:a16="http://schemas.microsoft.com/office/drawing/2014/main" id="{81A45197-07B9-F310-6763-5565EF6E4156}"/>
              </a:ext>
            </a:extLst>
          </p:cNvPr>
          <p:cNvSpPr>
            <a:spLocks noGrp="1"/>
          </p:cNvSpPr>
          <p:nvPr>
            <p:ph type="title"/>
          </p:nvPr>
        </p:nvSpPr>
        <p:spPr>
          <a:xfrm>
            <a:off x="838200" y="365125"/>
            <a:ext cx="10515600" cy="922901"/>
          </a:xfrm>
        </p:spPr>
        <p:txBody>
          <a:bodyPr>
            <a:normAutofit/>
          </a:bodyPr>
          <a:lstStyle/>
          <a:p>
            <a:r>
              <a:rPr lang="tr-TR" sz="4000" b="1" i="1" u="sng" dirty="0">
                <a:solidFill>
                  <a:srgbClr val="FF0000"/>
                </a:solidFill>
              </a:rPr>
              <a:t>Tartışma</a:t>
            </a:r>
          </a:p>
        </p:txBody>
      </p:sp>
      <p:sp>
        <p:nvSpPr>
          <p:cNvPr id="4" name="Başlık 1">
            <a:extLst>
              <a:ext uri="{FF2B5EF4-FFF2-40B4-BE49-F238E27FC236}">
                <a16:creationId xmlns:a16="http://schemas.microsoft.com/office/drawing/2014/main" id="{F435C4B5-C877-DE20-FBAA-03763847888A}"/>
              </a:ext>
            </a:extLst>
          </p:cNvPr>
          <p:cNvSpPr>
            <a:spLocks noGrp="1"/>
          </p:cNvSpPr>
          <p:nvPr>
            <p:ph idx="1"/>
          </p:nvPr>
        </p:nvSpPr>
        <p:spPr>
          <a:xfrm>
            <a:off x="838200" y="1415845"/>
            <a:ext cx="10515600" cy="4761118"/>
          </a:xfrm>
        </p:spPr>
        <p:txBody>
          <a:bodyPr>
            <a:normAutofit lnSpcReduction="10000"/>
          </a:bodyPr>
          <a:lstStyle/>
          <a:p>
            <a:r>
              <a:rPr lang="tr-TR" sz="2600" dirty="0" err="1"/>
              <a:t>İAD'nin</a:t>
            </a:r>
            <a:r>
              <a:rPr lang="tr-TR" sz="2600" dirty="0"/>
              <a:t> nedeni büyük ölçüde bilinmemektedir. Bununla birlikte, </a:t>
            </a:r>
            <a:r>
              <a:rPr lang="tr-TR" sz="2600" dirty="0" err="1"/>
              <a:t>IAD'nin</a:t>
            </a:r>
            <a:r>
              <a:rPr lang="tr-TR" sz="2600" dirty="0"/>
              <a:t> gelişiminde çeşitli risk faktörleri söz </a:t>
            </a:r>
            <a:r>
              <a:rPr lang="tr-TR" sz="2600" dirty="0" err="1"/>
              <a:t>konusudur.bunlardan</a:t>
            </a:r>
            <a:r>
              <a:rPr lang="tr-TR" sz="2600" dirty="0"/>
              <a:t> bazıları şöyledir:</a:t>
            </a:r>
          </a:p>
          <a:p>
            <a:pPr>
              <a:buFont typeface="Wingdings" panose="05000000000000000000" pitchFamily="2" charset="2"/>
              <a:buChar char="Ø"/>
            </a:pPr>
            <a:r>
              <a:rPr lang="tr-TR" sz="2600" dirty="0"/>
              <a:t> Altta yatan bir </a:t>
            </a:r>
            <a:r>
              <a:rPr lang="tr-TR" sz="2600" dirty="0" err="1"/>
              <a:t>anksiyete</a:t>
            </a:r>
            <a:r>
              <a:rPr lang="tr-TR" sz="2600" dirty="0"/>
              <a:t> bozukluğu</a:t>
            </a:r>
          </a:p>
          <a:p>
            <a:pPr>
              <a:buFont typeface="Wingdings" panose="05000000000000000000" pitchFamily="2" charset="2"/>
              <a:buChar char="Ø"/>
            </a:pPr>
            <a:r>
              <a:rPr lang="tr-TR" sz="2600" dirty="0"/>
              <a:t>Sağlıkla ilgili materyalleri (örneğin internette) incelemek için harcanan fazla zaman,</a:t>
            </a:r>
          </a:p>
          <a:p>
            <a:pPr>
              <a:buFont typeface="Wingdings" panose="05000000000000000000" pitchFamily="2" charset="2"/>
              <a:buChar char="Ø"/>
            </a:pPr>
            <a:r>
              <a:rPr lang="tr-TR" sz="2600" dirty="0"/>
              <a:t>Önceki ciddi çocukluk hastalığı öyküsü veya hastanın bakıcısının hastalığı, </a:t>
            </a:r>
          </a:p>
          <a:p>
            <a:pPr>
              <a:buFont typeface="Wingdings" panose="05000000000000000000" pitchFamily="2" charset="2"/>
              <a:buChar char="Ø"/>
            </a:pPr>
            <a:r>
              <a:rPr lang="tr-TR" sz="2600" dirty="0"/>
              <a:t>Ailede </a:t>
            </a:r>
            <a:r>
              <a:rPr lang="tr-TR" sz="2600" dirty="0" err="1"/>
              <a:t>anksiyete</a:t>
            </a:r>
            <a:r>
              <a:rPr lang="tr-TR" sz="2600" dirty="0"/>
              <a:t> öyküsü </a:t>
            </a:r>
          </a:p>
          <a:p>
            <a:pPr>
              <a:buFont typeface="Wingdings" panose="05000000000000000000" pitchFamily="2" charset="2"/>
              <a:buChar char="Ø"/>
            </a:pPr>
            <a:r>
              <a:rPr lang="tr-TR" sz="2600" dirty="0"/>
              <a:t>Normal vücut hislerinin patolojik olarak etiketlenmesini içeren tartışmalar ve deneyimler </a:t>
            </a:r>
          </a:p>
          <a:p>
            <a:r>
              <a:rPr lang="tr-TR" sz="2600" dirty="0"/>
              <a:t>Hastamızda bu risk faktörlerinden hiçbiri yoktu; ancak </a:t>
            </a:r>
            <a:r>
              <a:rPr lang="tr-TR" sz="2600" dirty="0" err="1"/>
              <a:t>anksiyete</a:t>
            </a:r>
            <a:r>
              <a:rPr lang="tr-TR" sz="2600" dirty="0"/>
              <a:t> ve depresyon öyküsü vardı. </a:t>
            </a:r>
          </a:p>
          <a:p>
            <a:endParaRPr lang="tr-TR" dirty="0"/>
          </a:p>
        </p:txBody>
      </p:sp>
    </p:spTree>
    <p:extLst>
      <p:ext uri="{BB962C8B-B14F-4D97-AF65-F5344CB8AC3E}">
        <p14:creationId xmlns:p14="http://schemas.microsoft.com/office/powerpoint/2010/main" val="1041503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CA07F9F-1383-CB31-A6D8-042B58B74D3D}"/>
              </a:ext>
            </a:extLst>
          </p:cNvPr>
          <p:cNvSpPr>
            <a:spLocks noGrp="1"/>
          </p:cNvSpPr>
          <p:nvPr>
            <p:ph idx="1"/>
          </p:nvPr>
        </p:nvSpPr>
        <p:spPr/>
        <p:txBody>
          <a:bodyPr/>
          <a:lstStyle/>
          <a:p>
            <a:r>
              <a:rPr lang="tr-TR" dirty="0"/>
              <a:t>Bu hastalar genellikle </a:t>
            </a:r>
            <a:r>
              <a:rPr lang="tr-TR" dirty="0" err="1"/>
              <a:t>anksiyete</a:t>
            </a:r>
            <a:r>
              <a:rPr lang="tr-TR" dirty="0"/>
              <a:t> ve depresyon gibi </a:t>
            </a:r>
            <a:r>
              <a:rPr lang="tr-TR" dirty="0" err="1"/>
              <a:t>komorbiditelerle</a:t>
            </a:r>
            <a:r>
              <a:rPr lang="tr-TR" dirty="0"/>
              <a:t> başvururlar ve bu durumlar için tedavi edilmeleri gerekir. </a:t>
            </a:r>
          </a:p>
          <a:p>
            <a:r>
              <a:rPr lang="tr-TR" dirty="0"/>
              <a:t>Bilinmeyen şey, psikiyatrik geçmişin İAD için bir tetikleyici olup olmadığı veya bu psikiyatrik durumların hastamızda başlangıçtan itibaren bir arada bulunup bulunmadığıdır. </a:t>
            </a:r>
          </a:p>
          <a:p>
            <a:r>
              <a:rPr lang="tr-TR" dirty="0"/>
              <a:t>Bu hastada </a:t>
            </a:r>
            <a:r>
              <a:rPr lang="tr-TR" dirty="0" err="1"/>
              <a:t>anksiyete</a:t>
            </a:r>
            <a:r>
              <a:rPr lang="tr-TR" dirty="0"/>
              <a:t> ve depresyon tedavisinin kesilmiş olması da </a:t>
            </a:r>
            <a:r>
              <a:rPr lang="tr-TR" dirty="0" err="1"/>
              <a:t>İAD'yi</a:t>
            </a:r>
            <a:r>
              <a:rPr lang="tr-TR" dirty="0"/>
              <a:t> tetiklemiş olabilir.</a:t>
            </a:r>
          </a:p>
          <a:p>
            <a:endParaRPr lang="tr-TR" dirty="0"/>
          </a:p>
        </p:txBody>
      </p:sp>
    </p:spTree>
    <p:extLst>
      <p:ext uri="{BB962C8B-B14F-4D97-AF65-F5344CB8AC3E}">
        <p14:creationId xmlns:p14="http://schemas.microsoft.com/office/powerpoint/2010/main" val="793330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643565-5253-0C46-3937-364E2CE9DAFB}"/>
              </a:ext>
            </a:extLst>
          </p:cNvPr>
          <p:cNvSpPr>
            <a:spLocks noGrp="1"/>
          </p:cNvSpPr>
          <p:nvPr>
            <p:ph idx="1"/>
          </p:nvPr>
        </p:nvSpPr>
        <p:spPr>
          <a:xfrm>
            <a:off x="838200" y="717755"/>
            <a:ext cx="10515600" cy="5459208"/>
          </a:xfrm>
        </p:spPr>
        <p:txBody>
          <a:bodyPr>
            <a:normAutofit/>
          </a:bodyPr>
          <a:lstStyle/>
          <a:p>
            <a:r>
              <a:rPr lang="tr-TR" sz="2400" dirty="0">
                <a:effectLst/>
                <a:latin typeface="Calibri" panose="020F0502020204030204" pitchFamily="34" charset="0"/>
                <a:ea typeface="Calibri" panose="020F0502020204030204" pitchFamily="34" charset="0"/>
                <a:cs typeface="Times New Roman" panose="02020603050405020304" pitchFamily="18" charset="0"/>
              </a:rPr>
              <a:t>IAD bir dışlama tanısıdır. IAD tanısı koymadan önce herhangi bir organik hastalığı dışlamak için kapsamlı bir muayene ve test yapılması önemlidir. </a:t>
            </a:r>
          </a:p>
          <a:p>
            <a:r>
              <a:rPr lang="tr-TR" sz="2400" dirty="0" err="1">
                <a:effectLst/>
                <a:latin typeface="Calibri" panose="020F0502020204030204" pitchFamily="34" charset="0"/>
                <a:ea typeface="Calibri" panose="020F0502020204030204" pitchFamily="34" charset="0"/>
                <a:cs typeface="Times New Roman" panose="02020603050405020304" pitchFamily="18" charset="0"/>
              </a:rPr>
              <a:t>IAD'li</a:t>
            </a:r>
            <a:r>
              <a:rPr lang="tr-TR" sz="2400" dirty="0">
                <a:effectLst/>
                <a:latin typeface="Calibri" panose="020F0502020204030204" pitchFamily="34" charset="0"/>
                <a:ea typeface="Calibri" panose="020F0502020204030204" pitchFamily="34" charset="0"/>
                <a:cs typeface="Times New Roman" panose="02020603050405020304" pitchFamily="18" charset="0"/>
              </a:rPr>
              <a:t> hastalar tipik olarak çeşitli tıbbi tesislerden yararlanırlar. Bir sağlık tesisini her ziyaret ettiklerinde tekrarlanan negatif testlerle birden fazla doktor tarafından görülürler.</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 Sıklıkla, doktor tatmin edici sonuçlar elde edemeden gereksiz ve maliyetli testler yapar; hasta sağlıklı kabul edilse de endişe devam eder. Bu nedenle, hastalar tekrar tekrar normal veya negatif test sonuçları ve başarısız doktor güvencesinden duydukları hayal kırıklığı nedeniyle birden fazla hekime gitmeye devam etmektedir.</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 Hastamızın durumunda, ABD'deki hekimlere yaptığı birkaç ziyaretten sonra, yönetiminden rahatsız olmuş ve ikinci bir görüş için kendi ülkesindeki başka bir hekime gitmeye karar vermiştir.</a:t>
            </a:r>
          </a:p>
          <a:p>
            <a:endParaRPr lang="tr-TR" sz="2400" dirty="0"/>
          </a:p>
        </p:txBody>
      </p:sp>
    </p:spTree>
    <p:extLst>
      <p:ext uri="{BB962C8B-B14F-4D97-AF65-F5344CB8AC3E}">
        <p14:creationId xmlns:p14="http://schemas.microsoft.com/office/powerpoint/2010/main" val="1815365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B66F6FB-4F2C-96E7-6A76-F1C62F133042}"/>
              </a:ext>
            </a:extLst>
          </p:cNvPr>
          <p:cNvSpPr>
            <a:spLocks noGrp="1"/>
          </p:cNvSpPr>
          <p:nvPr>
            <p:ph idx="1"/>
          </p:nvPr>
        </p:nvSpPr>
        <p:spPr>
          <a:xfrm>
            <a:off x="838200" y="717755"/>
            <a:ext cx="10515600" cy="5459208"/>
          </a:xfrm>
        </p:spPr>
        <p:txBody>
          <a:bodyPr>
            <a:normAutofit/>
          </a:bodyPr>
          <a:lstStyle/>
          <a:p>
            <a:r>
              <a:rPr lang="tr-TR" sz="2400" dirty="0" err="1">
                <a:effectLst/>
                <a:latin typeface="Calibri" panose="020F0502020204030204" pitchFamily="34" charset="0"/>
                <a:ea typeface="Calibri" panose="020F0502020204030204" pitchFamily="34" charset="0"/>
                <a:cs typeface="Times New Roman" panose="02020603050405020304" pitchFamily="18" charset="0"/>
              </a:rPr>
              <a:t>IAD'li</a:t>
            </a:r>
            <a:r>
              <a:rPr lang="tr-TR" sz="2400" dirty="0">
                <a:effectLst/>
                <a:latin typeface="Calibri" panose="020F0502020204030204" pitchFamily="34" charset="0"/>
                <a:ea typeface="Calibri" panose="020F0502020204030204" pitchFamily="34" charset="0"/>
                <a:cs typeface="Times New Roman" panose="02020603050405020304" pitchFamily="18" charset="0"/>
              </a:rPr>
              <a:t> hastalar ruh sağlığı kliniklerinden çok birinci basamak sağlık merkezlerinde bulunur ve bu da tedavide gecikmeye ve psikiyatrik durumlarının daha da kötüleşmesine neden olur .</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 Birinci basamak sağlık hizmeti hekimleri (PCP) tipik olarak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IAD'li</a:t>
            </a:r>
            <a:r>
              <a:rPr lang="tr-TR" sz="2400" dirty="0">
                <a:effectLst/>
                <a:latin typeface="Calibri" panose="020F0502020204030204" pitchFamily="34" charset="0"/>
                <a:ea typeface="Calibri" panose="020F0502020204030204" pitchFamily="34" charset="0"/>
                <a:cs typeface="Times New Roman" panose="02020603050405020304" pitchFamily="18" charset="0"/>
              </a:rPr>
              <a:t> hastalarda bulunmayan fiziksel semptomları tanımlamak üzere eğitilmiştir.</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 Bu durum kısıtlı tıbbi kaynakların aşırı kullanımına yol açmakta, hekimin zaman ve çabalarının boşa harcanmasının yanı sıra sağlık kaynaklarının tükenmesini de beraberinde getirmektedir.</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 Bu hasta için toplamda ne kadar para harcandığı bilinmemekle birlikte, bunun birkaç bin ABD dolarını bulması beklenmektedir. </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ABD tıbbi bütçesinin %10-20'sinin bir tür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somatizasyon</a:t>
            </a:r>
            <a:r>
              <a:rPr lang="tr-TR" sz="2400" dirty="0">
                <a:effectLst/>
                <a:latin typeface="Calibri" panose="020F0502020204030204" pitchFamily="34" charset="0"/>
                <a:ea typeface="Calibri" panose="020F0502020204030204" pitchFamily="34" charset="0"/>
                <a:cs typeface="Times New Roman" panose="02020603050405020304" pitchFamily="18" charset="0"/>
              </a:rPr>
              <a:t> veya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IAD'li</a:t>
            </a:r>
            <a:r>
              <a:rPr lang="tr-TR" sz="2400" dirty="0">
                <a:effectLst/>
                <a:latin typeface="Calibri" panose="020F0502020204030204" pitchFamily="34" charset="0"/>
                <a:ea typeface="Calibri" panose="020F0502020204030204" pitchFamily="34" charset="0"/>
                <a:cs typeface="Times New Roman" panose="02020603050405020304" pitchFamily="18" charset="0"/>
              </a:rPr>
              <a:t> hastalar için harcandığı tahmin edilmektedir.</a:t>
            </a:r>
            <a:endParaRPr lang="tr-TR" sz="2400" dirty="0"/>
          </a:p>
        </p:txBody>
      </p:sp>
    </p:spTree>
    <p:extLst>
      <p:ext uri="{BB962C8B-B14F-4D97-AF65-F5344CB8AC3E}">
        <p14:creationId xmlns:p14="http://schemas.microsoft.com/office/powerpoint/2010/main" val="2948331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754428EA-C9F3-7954-2553-F2CB1F26FBF6}"/>
              </a:ext>
            </a:extLst>
          </p:cNvPr>
          <p:cNvSpPr>
            <a:spLocks noGrp="1"/>
          </p:cNvSpPr>
          <p:nvPr>
            <p:ph idx="1"/>
          </p:nvPr>
        </p:nvSpPr>
        <p:spPr>
          <a:xfrm>
            <a:off x="513736" y="1720645"/>
            <a:ext cx="10515600" cy="4286865"/>
          </a:xfrm>
        </p:spPr>
        <p:txBody>
          <a:bodyPr>
            <a:normAutofit/>
          </a:bodyPr>
          <a:lstStyle/>
          <a:p>
            <a:r>
              <a:rPr lang="tr-TR" sz="2400" dirty="0">
                <a:effectLst/>
                <a:latin typeface="Calibri" panose="020F0502020204030204" pitchFamily="34" charset="0"/>
                <a:ea typeface="Calibri" panose="020F0502020204030204" pitchFamily="34" charset="0"/>
                <a:cs typeface="Times New Roman" panose="02020603050405020304" pitchFamily="18" charset="0"/>
              </a:rPr>
              <a:t>İAD yönetiminde en önemli husus, hekimin hastayla uzun vadeli bir güven ilişkisi kurmasıdır.</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 İletişim empati, açık diyalog, testlerin koordinasyonu ve mesajların tutarlı bir şekilde iletilmesine odaklanmalıdır. </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Doktor öncelikle hastanın korkularını ve endişelerini kabul etmelidir. </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Hastalara, açıklanamayan semptomlar için spesifik bir tedavi olmamasına rağmen, semptomun ölümcül veya felaket olmadığı ve doktorun hastalarla sağlık ve esenliğe dönüş yolunda çalışmaya devam edeceği konusunda güvence verilmelidir.</a:t>
            </a:r>
          </a:p>
          <a:p>
            <a:endParaRPr lang="tr-TR" dirty="0"/>
          </a:p>
        </p:txBody>
      </p:sp>
    </p:spTree>
    <p:extLst>
      <p:ext uri="{BB962C8B-B14F-4D97-AF65-F5344CB8AC3E}">
        <p14:creationId xmlns:p14="http://schemas.microsoft.com/office/powerpoint/2010/main" val="1217841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8BA5C19-3739-C919-BDA7-6130B7055254}"/>
              </a:ext>
            </a:extLst>
          </p:cNvPr>
          <p:cNvSpPr>
            <a:spLocks noGrp="1"/>
          </p:cNvSpPr>
          <p:nvPr>
            <p:ph idx="1"/>
          </p:nvPr>
        </p:nvSpPr>
        <p:spPr>
          <a:xfrm>
            <a:off x="838200" y="2563044"/>
            <a:ext cx="10515600" cy="2746375"/>
          </a:xfrm>
        </p:spPr>
        <p:txBody>
          <a:bodyPr/>
          <a:lstStyle/>
          <a:p>
            <a:r>
              <a:rPr lang="tr-TR" sz="28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Holder-Perkins</a:t>
            </a:r>
            <a:r>
              <a:rPr lang="tr-TR" sz="2400" dirty="0">
                <a:effectLst/>
                <a:latin typeface="Calibri" panose="020F0502020204030204" pitchFamily="34" charset="0"/>
                <a:ea typeface="Calibri" panose="020F0502020204030204" pitchFamily="34" charset="0"/>
                <a:cs typeface="Times New Roman" panose="02020603050405020304" pitchFamily="18" charset="0"/>
              </a:rPr>
              <a:t> ve arkadaşları, hekimin hastanın somatik kaygıları yerine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psikososyal</a:t>
            </a:r>
            <a:r>
              <a:rPr lang="tr-TR" sz="2400" dirty="0">
                <a:effectLst/>
                <a:latin typeface="Calibri" panose="020F0502020204030204" pitchFamily="34" charset="0"/>
                <a:ea typeface="Calibri" panose="020F0502020204030204" pitchFamily="34" charset="0"/>
                <a:cs typeface="Times New Roman" panose="02020603050405020304" pitchFamily="18" charset="0"/>
              </a:rPr>
              <a:t> sorunlarına odaklanmasını önermişlerdir.</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 Hastalar, yeni şikayetleri, tetikleyicileri veya stres faktörlerini ele almak için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PCP'leri</a:t>
            </a:r>
            <a:r>
              <a:rPr lang="tr-TR" sz="2400" dirty="0">
                <a:effectLst/>
                <a:latin typeface="Calibri" panose="020F0502020204030204" pitchFamily="34" charset="0"/>
                <a:ea typeface="Calibri" panose="020F0502020204030204" pitchFamily="34" charset="0"/>
                <a:cs typeface="Times New Roman" panose="02020603050405020304" pitchFamily="18" charset="0"/>
              </a:rPr>
              <a:t> ve psikiyatristleri ile düzenli takip ziyaretleri yapabilirler. Bu sayede acil servise ya da diğer hekimlere yapılan gereksiz ziyaretler azalacaktır.</a:t>
            </a:r>
          </a:p>
          <a:p>
            <a:endParaRPr lang="tr-TR" dirty="0"/>
          </a:p>
        </p:txBody>
      </p:sp>
    </p:spTree>
    <p:extLst>
      <p:ext uri="{BB962C8B-B14F-4D97-AF65-F5344CB8AC3E}">
        <p14:creationId xmlns:p14="http://schemas.microsoft.com/office/powerpoint/2010/main" val="2450420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F75916B-3599-D0D1-E15A-383C0530B491}"/>
              </a:ext>
            </a:extLst>
          </p:cNvPr>
          <p:cNvSpPr>
            <a:spLocks noGrp="1"/>
          </p:cNvSpPr>
          <p:nvPr>
            <p:ph idx="1"/>
          </p:nvPr>
        </p:nvSpPr>
        <p:spPr>
          <a:xfrm>
            <a:off x="838200" y="2297574"/>
            <a:ext cx="10515600" cy="3414969"/>
          </a:xfrm>
        </p:spPr>
        <p:txBody>
          <a:bodyPr/>
          <a:lstStyle/>
          <a:p>
            <a:r>
              <a:rPr lang="tr-TR" sz="2400" dirty="0">
                <a:effectLst/>
                <a:latin typeface="Calibri" panose="020F0502020204030204" pitchFamily="34" charset="0"/>
                <a:ea typeface="Calibri" panose="020F0502020204030204" pitchFamily="34" charset="0"/>
                <a:cs typeface="Times New Roman" panose="02020603050405020304" pitchFamily="18" charset="0"/>
              </a:rPr>
              <a:t>Psikoterapi, IAD için ilk basamak tedavidir ve durumla ilişkili semptomları azalttığı gösterilmiştir. Bu, davranışsal modifikasyon stratejileri aracılığıyla işlevsiz uyumsuz bilişsel inançları ortadan kaldırmaya odaklanan bilişsel-davranışçı terapiyi içerir. </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Diğer terapi seçenekleri arasında farkındalık temelli bilişsel terapi, grup terapileri, dikkat eğitimi ve kabul ve bağlılık terapisi yer almaktadır.</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Psikotropik</a:t>
            </a:r>
            <a:r>
              <a:rPr lang="tr-TR" sz="2400" dirty="0">
                <a:effectLst/>
                <a:latin typeface="Calibri" panose="020F0502020204030204" pitchFamily="34" charset="0"/>
                <a:ea typeface="Calibri" panose="020F0502020204030204" pitchFamily="34" charset="0"/>
                <a:cs typeface="Times New Roman" panose="02020603050405020304" pitchFamily="18" charset="0"/>
              </a:rPr>
              <a:t> ilaçlar da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IAD'li</a:t>
            </a:r>
            <a:r>
              <a:rPr lang="tr-TR" sz="2400" dirty="0">
                <a:effectLst/>
                <a:latin typeface="Calibri" panose="020F0502020204030204" pitchFamily="34" charset="0"/>
                <a:ea typeface="Calibri" panose="020F0502020204030204" pitchFamily="34" charset="0"/>
                <a:cs typeface="Times New Roman" panose="02020603050405020304" pitchFamily="18" charset="0"/>
              </a:rPr>
              <a:t> hastalarda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anksiyete</a:t>
            </a:r>
            <a:r>
              <a:rPr lang="tr-TR" sz="2400" dirty="0">
                <a:effectLst/>
                <a:latin typeface="Calibri" panose="020F0502020204030204" pitchFamily="34" charset="0"/>
                <a:ea typeface="Calibri" panose="020F0502020204030204" pitchFamily="34" charset="0"/>
                <a:cs typeface="Times New Roman" panose="02020603050405020304" pitchFamily="18" charset="0"/>
              </a:rPr>
              <a:t> ve depresif semptomların belirgin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komorbiditesinin</a:t>
            </a:r>
            <a:r>
              <a:rPr lang="tr-TR" sz="2400" dirty="0">
                <a:effectLst/>
                <a:latin typeface="Calibri" panose="020F0502020204030204" pitchFamily="34" charset="0"/>
                <a:ea typeface="Calibri" panose="020F0502020204030204" pitchFamily="34" charset="0"/>
                <a:cs typeface="Times New Roman" panose="02020603050405020304" pitchFamily="18" charset="0"/>
              </a:rPr>
              <a:t> tedavisinde yardımcı olmuştur. </a:t>
            </a:r>
          </a:p>
          <a:p>
            <a:endParaRPr lang="tr-TR" dirty="0"/>
          </a:p>
        </p:txBody>
      </p:sp>
    </p:spTree>
    <p:extLst>
      <p:ext uri="{BB962C8B-B14F-4D97-AF65-F5344CB8AC3E}">
        <p14:creationId xmlns:p14="http://schemas.microsoft.com/office/powerpoint/2010/main" val="34057824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73B6342-4F04-C371-CAF6-03D6970C32A8}"/>
              </a:ext>
            </a:extLst>
          </p:cNvPr>
          <p:cNvSpPr>
            <a:spLocks noGrp="1"/>
          </p:cNvSpPr>
          <p:nvPr>
            <p:ph idx="1"/>
          </p:nvPr>
        </p:nvSpPr>
        <p:spPr/>
        <p:txBody>
          <a:bodyPr/>
          <a:lstStyle/>
          <a:p>
            <a:r>
              <a:rPr lang="tr-TR" sz="2400" dirty="0">
                <a:effectLst/>
                <a:latin typeface="Calibri" panose="020F0502020204030204" pitchFamily="34" charset="0"/>
                <a:ea typeface="Calibri" panose="020F0502020204030204" pitchFamily="34" charset="0"/>
                <a:cs typeface="Times New Roman" panose="02020603050405020304" pitchFamily="18" charset="0"/>
              </a:rPr>
              <a:t>Seçici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serotonin</a:t>
            </a:r>
            <a:r>
              <a:rPr lang="tr-TR" sz="2400" dirty="0">
                <a:effectLst/>
                <a:latin typeface="Calibri" panose="020F0502020204030204" pitchFamily="34" charset="0"/>
                <a:ea typeface="Calibri" panose="020F0502020204030204" pitchFamily="34" charset="0"/>
                <a:cs typeface="Times New Roman" panose="02020603050405020304" pitchFamily="18" charset="0"/>
              </a:rPr>
              <a:t> geri alım inhibitörleri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SSRI'lar</a:t>
            </a:r>
            <a:r>
              <a:rPr lang="tr-TR" sz="2400" dirty="0">
                <a:effectLst/>
                <a:latin typeface="Calibri" panose="020F0502020204030204" pitchFamily="34" charset="0"/>
                <a:ea typeface="Calibri" panose="020F0502020204030204" pitchFamily="34" charset="0"/>
                <a:cs typeface="Times New Roman" panose="02020603050405020304" pitchFamily="18" charset="0"/>
              </a:rPr>
              <a:t>) ve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serotonin-norepinefrin</a:t>
            </a:r>
            <a:r>
              <a:rPr lang="tr-TR" sz="2400" dirty="0">
                <a:effectLst/>
                <a:latin typeface="Calibri" panose="020F0502020204030204" pitchFamily="34" charset="0"/>
                <a:ea typeface="Calibri" panose="020F0502020204030204" pitchFamily="34" charset="0"/>
                <a:cs typeface="Times New Roman" panose="02020603050405020304" pitchFamily="18" charset="0"/>
              </a:rPr>
              <a:t> geri alım inhibitörleri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SNRI'lar</a:t>
            </a:r>
            <a:r>
              <a:rPr lang="tr-TR" sz="2400" dirty="0">
                <a:effectLst/>
                <a:latin typeface="Calibri" panose="020F0502020204030204" pitchFamily="34" charset="0"/>
                <a:ea typeface="Calibri" panose="020F0502020204030204" pitchFamily="34" charset="0"/>
                <a:cs typeface="Times New Roman" panose="02020603050405020304" pitchFamily="18" charset="0"/>
              </a:rPr>
              <a:t>) gibi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antidepresanların</a:t>
            </a: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IAD'li</a:t>
            </a:r>
            <a:r>
              <a:rPr lang="tr-TR" sz="2400" dirty="0">
                <a:effectLst/>
                <a:latin typeface="Calibri" panose="020F0502020204030204" pitchFamily="34" charset="0"/>
                <a:ea typeface="Calibri" panose="020F0502020204030204" pitchFamily="34" charset="0"/>
                <a:cs typeface="Times New Roman" panose="02020603050405020304" pitchFamily="18" charset="0"/>
              </a:rPr>
              <a:t> hastalarda etkili olduğu kanıtlanmıştır. </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Bununla birlikte, bu ilaçların reçete edilmesindeki zorluklar arasında, hastanın bunu açıklanamayan semptomlarını ortadan kaldırma girişimi olarak yanlış yorumlamasının yanı sıra bu ilaçların yan etkileri de yer almaktadır. </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Hastalar ilaç kullanımı konusunda rahatlatılmalı ve planlanan ziyaretler sırasında yönetim planı hakkında çok ayrıntılı bilgi verilmelidir.</a:t>
            </a:r>
          </a:p>
          <a:p>
            <a:endParaRPr lang="tr-TR" dirty="0"/>
          </a:p>
        </p:txBody>
      </p:sp>
    </p:spTree>
    <p:extLst>
      <p:ext uri="{BB962C8B-B14F-4D97-AF65-F5344CB8AC3E}">
        <p14:creationId xmlns:p14="http://schemas.microsoft.com/office/powerpoint/2010/main" val="4199328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78853198-D1A3-0CF3-FEA5-351EF9B96585}"/>
              </a:ext>
            </a:extLst>
          </p:cNvPr>
          <p:cNvSpPr>
            <a:spLocks noGrp="1"/>
          </p:cNvSpPr>
          <p:nvPr>
            <p:ph type="title"/>
          </p:nvPr>
        </p:nvSpPr>
        <p:spPr>
          <a:xfrm>
            <a:off x="759542" y="1514168"/>
            <a:ext cx="10515600" cy="677965"/>
          </a:xfrm>
        </p:spPr>
        <p:txBody>
          <a:bodyPr>
            <a:normAutofit/>
          </a:bodyPr>
          <a:lstStyle/>
          <a:p>
            <a:r>
              <a:rPr lang="tr-TR" sz="4000" b="1" i="1" u="sng" dirty="0">
                <a:solidFill>
                  <a:srgbClr val="FF0000"/>
                </a:solidFill>
              </a:rPr>
              <a:t>Sonuç</a:t>
            </a:r>
          </a:p>
        </p:txBody>
      </p:sp>
      <p:sp>
        <p:nvSpPr>
          <p:cNvPr id="5" name="İçerik Yer Tutucusu 4">
            <a:extLst>
              <a:ext uri="{FF2B5EF4-FFF2-40B4-BE49-F238E27FC236}">
                <a16:creationId xmlns:a16="http://schemas.microsoft.com/office/drawing/2014/main" id="{658523BA-A4D4-03FF-ED63-E71D37DC4B7B}"/>
              </a:ext>
            </a:extLst>
          </p:cNvPr>
          <p:cNvSpPr>
            <a:spLocks noGrp="1"/>
          </p:cNvSpPr>
          <p:nvPr>
            <p:ph idx="1"/>
          </p:nvPr>
        </p:nvSpPr>
        <p:spPr>
          <a:xfrm>
            <a:off x="759542" y="2484387"/>
            <a:ext cx="10515600" cy="2490736"/>
          </a:xfrm>
        </p:spPr>
        <p:txBody>
          <a:bodyPr/>
          <a:lstStyle/>
          <a:p>
            <a:pPr>
              <a:lnSpc>
                <a:spcPct val="107000"/>
              </a:lnSpc>
              <a:spcAft>
                <a:spcPts val="800"/>
              </a:spcAft>
            </a:pPr>
            <a:r>
              <a:rPr lang="tr-TR" sz="2400" dirty="0">
                <a:effectLst/>
                <a:latin typeface="Calibri" panose="020F0502020204030204" pitchFamily="34" charset="0"/>
                <a:ea typeface="Calibri" panose="020F0502020204030204" pitchFamily="34" charset="0"/>
                <a:cs typeface="Times New Roman" panose="02020603050405020304" pitchFamily="18" charset="0"/>
              </a:rPr>
              <a:t>Hekimler,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IAD'li</a:t>
            </a:r>
            <a:r>
              <a:rPr lang="tr-TR" sz="2400" dirty="0">
                <a:effectLst/>
                <a:latin typeface="Calibri" panose="020F0502020204030204" pitchFamily="34" charset="0"/>
                <a:ea typeface="Calibri" panose="020F0502020204030204" pitchFamily="34" charset="0"/>
                <a:cs typeface="Times New Roman" panose="02020603050405020304" pitchFamily="18" charset="0"/>
              </a:rPr>
              <a:t> hastalarla sağlığa dönüş yolunda birlikte çalışırken onlarla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terapötik</a:t>
            </a:r>
            <a:r>
              <a:rPr lang="tr-TR" sz="2400" dirty="0">
                <a:effectLst/>
                <a:latin typeface="Calibri" panose="020F0502020204030204" pitchFamily="34" charset="0"/>
                <a:ea typeface="Calibri" panose="020F0502020204030204" pitchFamily="34" charset="0"/>
                <a:cs typeface="Times New Roman" panose="02020603050405020304" pitchFamily="18" charset="0"/>
              </a:rPr>
              <a:t> bir ittifak kurmaya teşvik edilmektedir. </a:t>
            </a:r>
          </a:p>
          <a:p>
            <a:pPr>
              <a:lnSpc>
                <a:spcPct val="107000"/>
              </a:lnSpc>
              <a:spcAft>
                <a:spcPts val="800"/>
              </a:spcAft>
            </a:pPr>
            <a:r>
              <a:rPr lang="tr-TR" sz="2400" dirty="0">
                <a:effectLst/>
                <a:latin typeface="Calibri" panose="020F0502020204030204" pitchFamily="34" charset="0"/>
                <a:ea typeface="Calibri" panose="020F0502020204030204" pitchFamily="34" charset="0"/>
                <a:cs typeface="Times New Roman" panose="02020603050405020304" pitchFamily="18" charset="0"/>
              </a:rPr>
              <a:t>Bu,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IAD'li</a:t>
            </a:r>
            <a:r>
              <a:rPr lang="tr-TR" sz="2400" dirty="0">
                <a:effectLst/>
                <a:latin typeface="Calibri" panose="020F0502020204030204" pitchFamily="34" charset="0"/>
                <a:ea typeface="Calibri" panose="020F0502020204030204" pitchFamily="34" charset="0"/>
                <a:cs typeface="Times New Roman" panose="02020603050405020304" pitchFamily="18" charset="0"/>
              </a:rPr>
              <a:t> hastalarla ilgilenirken hekim kaynaklarının boşa harcanması ve pahalı veya gereksiz tetkiklerin istenmesi nedeniyle sağlık sistemi üzerinde oluşan muazzam yükü azaltmak için gereklidir.</a:t>
            </a:r>
          </a:p>
          <a:p>
            <a:endParaRPr lang="tr-TR" dirty="0"/>
          </a:p>
        </p:txBody>
      </p:sp>
    </p:spTree>
    <p:extLst>
      <p:ext uri="{BB962C8B-B14F-4D97-AF65-F5344CB8AC3E}">
        <p14:creationId xmlns:p14="http://schemas.microsoft.com/office/powerpoint/2010/main" val="1285340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3A9617-8908-567B-C589-A9AA5E5DD677}"/>
              </a:ext>
            </a:extLst>
          </p:cNvPr>
          <p:cNvSpPr>
            <a:spLocks noGrp="1"/>
          </p:cNvSpPr>
          <p:nvPr>
            <p:ph type="title"/>
          </p:nvPr>
        </p:nvSpPr>
        <p:spPr>
          <a:xfrm>
            <a:off x="570271" y="365125"/>
            <a:ext cx="10783529" cy="991727"/>
          </a:xfrm>
        </p:spPr>
        <p:txBody>
          <a:bodyPr>
            <a:normAutofit/>
          </a:bodyPr>
          <a:lstStyle/>
          <a:p>
            <a:r>
              <a:rPr lang="tr-TR" sz="4000" b="1" i="1" u="sng" dirty="0">
                <a:solidFill>
                  <a:srgbClr val="FF0000"/>
                </a:solidFill>
              </a:rPr>
              <a:t>Giriş</a:t>
            </a:r>
          </a:p>
        </p:txBody>
      </p:sp>
      <p:sp>
        <p:nvSpPr>
          <p:cNvPr id="3" name="İçerik Yer Tutucusu 2">
            <a:extLst>
              <a:ext uri="{FF2B5EF4-FFF2-40B4-BE49-F238E27FC236}">
                <a16:creationId xmlns:a16="http://schemas.microsoft.com/office/drawing/2014/main" id="{B1783693-0C0B-0216-B916-2F63C08DBBDB}"/>
              </a:ext>
            </a:extLst>
          </p:cNvPr>
          <p:cNvSpPr>
            <a:spLocks noGrp="1"/>
          </p:cNvSpPr>
          <p:nvPr>
            <p:ph idx="1"/>
          </p:nvPr>
        </p:nvSpPr>
        <p:spPr>
          <a:xfrm>
            <a:off x="720213" y="2359742"/>
            <a:ext cx="10515600" cy="3038168"/>
          </a:xfrm>
        </p:spPr>
        <p:txBody>
          <a:bodyPr>
            <a:noAutofit/>
          </a:bodyPr>
          <a:lstStyle/>
          <a:p>
            <a:r>
              <a:rPr lang="tr-TR" sz="2400" dirty="0">
                <a:effectLst/>
                <a:latin typeface="Calibri" panose="020F0502020204030204" pitchFamily="34" charset="0"/>
                <a:ea typeface="Calibri" panose="020F0502020204030204" pitchFamily="34" charset="0"/>
                <a:cs typeface="Times New Roman" panose="02020603050405020304" pitchFamily="18" charset="0"/>
              </a:rPr>
              <a:t>Daha önce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hipokondriyazis</a:t>
            </a:r>
            <a:r>
              <a:rPr lang="tr-TR" sz="2400" dirty="0">
                <a:effectLst/>
                <a:latin typeface="Calibri" panose="020F0502020204030204" pitchFamily="34" charset="0"/>
                <a:ea typeface="Calibri" panose="020F0502020204030204" pitchFamily="34" charset="0"/>
                <a:cs typeface="Times New Roman" panose="02020603050405020304" pitchFamily="18" charset="0"/>
              </a:rPr>
              <a:t> olarak adlandırılan ; hastalık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anksiyetesi</a:t>
            </a:r>
            <a:r>
              <a:rPr lang="tr-TR" sz="2400" dirty="0">
                <a:effectLst/>
                <a:latin typeface="Calibri" panose="020F0502020204030204" pitchFamily="34" charset="0"/>
                <a:ea typeface="Calibri" panose="020F0502020204030204" pitchFamily="34" charset="0"/>
                <a:cs typeface="Times New Roman" panose="02020603050405020304" pitchFamily="18" charset="0"/>
              </a:rPr>
              <a:t> bozukluğu (IAD), Ruhsal Bozuklukların Tanısal ve İstatistiksel El Kitabı, 5.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Baskı'da</a:t>
            </a:r>
            <a:r>
              <a:rPr lang="tr-TR" sz="2400" dirty="0">
                <a:effectLst/>
                <a:latin typeface="Calibri" panose="020F0502020204030204" pitchFamily="34" charset="0"/>
                <a:ea typeface="Calibri" panose="020F0502020204030204" pitchFamily="34" charset="0"/>
                <a:cs typeface="Times New Roman" panose="02020603050405020304" pitchFamily="18" charset="0"/>
              </a:rPr>
              <a:t> (DSM-V), somatik semptomların yokluğunda (veya mevcutsa, sadece hafif şiddette semptomlar) ciddi bir hastalığa sahip olma veya edinme ile meşgul olma olarak tanımlanmaktadır.</a:t>
            </a:r>
          </a:p>
          <a:p>
            <a:r>
              <a:rPr lang="tr-TR" sz="2400" dirty="0" err="1">
                <a:effectLst/>
                <a:latin typeface="Calibri" panose="020F0502020204030204" pitchFamily="34" charset="0"/>
                <a:ea typeface="Calibri" panose="020F0502020204030204" pitchFamily="34" charset="0"/>
                <a:cs typeface="Times New Roman" panose="02020603050405020304" pitchFamily="18" charset="0"/>
              </a:rPr>
              <a:t>IAD'li</a:t>
            </a:r>
            <a:r>
              <a:rPr lang="tr-TR" sz="2400" dirty="0">
                <a:effectLst/>
                <a:latin typeface="Calibri" panose="020F0502020204030204" pitchFamily="34" charset="0"/>
                <a:ea typeface="Calibri" panose="020F0502020204030204" pitchFamily="34" charset="0"/>
                <a:cs typeface="Times New Roman" panose="02020603050405020304" pitchFamily="18" charset="0"/>
              </a:rPr>
              <a:t> hastalar günlük yaşamlarını olumsuz yönde etkileyen ciddi bir hastalığa sahip olma veya yakalanma konusunda sürekli endişe veya korku yaşarlar. </a:t>
            </a:r>
          </a:p>
          <a:p>
            <a:endParaRPr lang="tr-TR" sz="2400" dirty="0"/>
          </a:p>
        </p:txBody>
      </p:sp>
    </p:spTree>
    <p:extLst>
      <p:ext uri="{BB962C8B-B14F-4D97-AF65-F5344CB8AC3E}">
        <p14:creationId xmlns:p14="http://schemas.microsoft.com/office/powerpoint/2010/main" val="41584071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B789BB-F069-39BB-7D0E-DB0B71E3C47D}"/>
              </a:ext>
            </a:extLst>
          </p:cNvPr>
          <p:cNvSpPr>
            <a:spLocks noGrp="1"/>
          </p:cNvSpPr>
          <p:nvPr>
            <p:ph type="title"/>
          </p:nvPr>
        </p:nvSpPr>
        <p:spPr/>
        <p:txBody>
          <a:bodyPr>
            <a:normAutofit/>
          </a:bodyPr>
          <a:lstStyle/>
          <a:p>
            <a:r>
              <a:rPr lang="tr-TR" sz="4000" b="1" i="1" u="sng" dirty="0">
                <a:solidFill>
                  <a:srgbClr val="FF0000"/>
                </a:solidFill>
              </a:rPr>
              <a:t>Kaynakça</a:t>
            </a:r>
          </a:p>
        </p:txBody>
      </p:sp>
      <p:pic>
        <p:nvPicPr>
          <p:cNvPr id="5" name="İçerik Yer Tutucusu 4">
            <a:extLst>
              <a:ext uri="{FF2B5EF4-FFF2-40B4-BE49-F238E27FC236}">
                <a16:creationId xmlns:a16="http://schemas.microsoft.com/office/drawing/2014/main" id="{429042A3-317A-5312-29AD-5DBBFF485A62}"/>
              </a:ext>
            </a:extLst>
          </p:cNvPr>
          <p:cNvPicPr>
            <a:picLocks noGrp="1" noChangeAspect="1"/>
          </p:cNvPicPr>
          <p:nvPr>
            <p:ph idx="1"/>
          </p:nvPr>
        </p:nvPicPr>
        <p:blipFill>
          <a:blip r:embed="rId2"/>
          <a:stretch>
            <a:fillRect/>
          </a:stretch>
        </p:blipFill>
        <p:spPr>
          <a:xfrm>
            <a:off x="730332" y="1545947"/>
            <a:ext cx="10129071" cy="3045718"/>
          </a:xfrm>
        </p:spPr>
      </p:pic>
      <p:pic>
        <p:nvPicPr>
          <p:cNvPr id="7" name="Resim 6">
            <a:extLst>
              <a:ext uri="{FF2B5EF4-FFF2-40B4-BE49-F238E27FC236}">
                <a16:creationId xmlns:a16="http://schemas.microsoft.com/office/drawing/2014/main" id="{1A2CB073-3232-FE0A-1AAC-ADE70BC39DD6}"/>
              </a:ext>
            </a:extLst>
          </p:cNvPr>
          <p:cNvPicPr>
            <a:picLocks noChangeAspect="1"/>
          </p:cNvPicPr>
          <p:nvPr/>
        </p:nvPicPr>
        <p:blipFill>
          <a:blip r:embed="rId3"/>
          <a:stretch>
            <a:fillRect/>
          </a:stretch>
        </p:blipFill>
        <p:spPr>
          <a:xfrm>
            <a:off x="943896" y="4680155"/>
            <a:ext cx="9370143" cy="826299"/>
          </a:xfrm>
          <a:prstGeom prst="rect">
            <a:avLst/>
          </a:prstGeom>
        </p:spPr>
      </p:pic>
    </p:spTree>
    <p:extLst>
      <p:ext uri="{BB962C8B-B14F-4D97-AF65-F5344CB8AC3E}">
        <p14:creationId xmlns:p14="http://schemas.microsoft.com/office/powerpoint/2010/main" val="22910270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A8C3473-7E2D-32FF-5B8D-A32BDF53CF33}"/>
              </a:ext>
            </a:extLst>
          </p:cNvPr>
          <p:cNvSpPr>
            <a:spLocks noGrp="1"/>
          </p:cNvSpPr>
          <p:nvPr>
            <p:ph idx="1"/>
          </p:nvPr>
        </p:nvSpPr>
        <p:spPr>
          <a:xfrm>
            <a:off x="838200" y="1150374"/>
            <a:ext cx="10515600" cy="5026589"/>
          </a:xfrm>
        </p:spPr>
        <p:txBody>
          <a:bodyPr/>
          <a:lstStyle/>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lgn="just">
              <a:buNone/>
            </a:pPr>
            <a:r>
              <a:rPr lang="tr-TR" b="1" i="1">
                <a:solidFill>
                  <a:srgbClr val="FF0000"/>
                </a:solidFill>
              </a:rPr>
              <a:t>                                     </a:t>
            </a:r>
            <a:r>
              <a:rPr lang="tr-TR" sz="5400" b="1" i="1" dirty="0">
                <a:solidFill>
                  <a:srgbClr val="FF0000"/>
                </a:solidFill>
              </a:rPr>
              <a:t>TEŞEKKÜRLER….</a:t>
            </a:r>
          </a:p>
        </p:txBody>
      </p:sp>
    </p:spTree>
    <p:extLst>
      <p:ext uri="{BB962C8B-B14F-4D97-AF65-F5344CB8AC3E}">
        <p14:creationId xmlns:p14="http://schemas.microsoft.com/office/powerpoint/2010/main" val="900038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8362840-D812-0501-1848-8902A1C8FD26}"/>
              </a:ext>
            </a:extLst>
          </p:cNvPr>
          <p:cNvSpPr>
            <a:spLocks noGrp="1"/>
          </p:cNvSpPr>
          <p:nvPr>
            <p:ph idx="1"/>
          </p:nvPr>
        </p:nvSpPr>
        <p:spPr/>
        <p:txBody>
          <a:bodyPr>
            <a:normAutofit/>
          </a:bodyPr>
          <a:lstStyle/>
          <a:p>
            <a:r>
              <a:rPr lang="tr-TR" sz="2800" dirty="0">
                <a:effectLst/>
                <a:latin typeface="Calibri" panose="020F0502020204030204" pitchFamily="34" charset="0"/>
                <a:ea typeface="Calibri" panose="020F0502020204030204" pitchFamily="34" charset="0"/>
                <a:cs typeface="Times New Roman" panose="02020603050405020304" pitchFamily="18" charset="0"/>
              </a:rPr>
              <a:t>Doktorlarının verdiği güvencelerden tatmin olmazlar, çünkü sıkıntıları fiziksel semptomlardan değil, şikayetlerin anlamı, önemi ve nedenine ilişkin endişeden kaynaklanır. </a:t>
            </a:r>
          </a:p>
          <a:p>
            <a:r>
              <a:rPr lang="tr-TR" sz="2800" dirty="0">
                <a:effectLst/>
                <a:latin typeface="Calibri" panose="020F0502020204030204" pitchFamily="34" charset="0"/>
                <a:ea typeface="Calibri" panose="020F0502020204030204" pitchFamily="34" charset="0"/>
                <a:cs typeface="Times New Roman" panose="02020603050405020304" pitchFamily="18" charset="0"/>
              </a:rPr>
              <a:t>Bu kişiler sağlıkla ilgili aşırı davranışlarda bulunurlar (örneğin, hastalık belirtileri için vücudu tekrar tekrar kontrol ederler) veya uyumsuz kaçınma sergilerler (örneğin, doktor randevularından ve hastanelerden kaçınırlar).</a:t>
            </a:r>
          </a:p>
          <a:p>
            <a:r>
              <a:rPr lang="tr-TR" sz="2800" dirty="0">
                <a:effectLst/>
                <a:latin typeface="Calibri" panose="020F0502020204030204" pitchFamily="34" charset="0"/>
                <a:ea typeface="Calibri" panose="020F0502020204030204" pitchFamily="34" charset="0"/>
                <a:cs typeface="Times New Roman" panose="02020603050405020304" pitchFamily="18" charset="0"/>
              </a:rPr>
              <a:t>Teşhis, en az altı ay boyunca bu şikayet ve davranışların varlığını gerektirir, ayrıca diğer ruhsal bozukluklarla daha iyi açıklanamaz.</a:t>
            </a:r>
            <a:endParaRPr lang="tr-TR" sz="2800" dirty="0"/>
          </a:p>
          <a:p>
            <a:endParaRPr lang="tr-TR" dirty="0"/>
          </a:p>
        </p:txBody>
      </p:sp>
    </p:spTree>
    <p:extLst>
      <p:ext uri="{BB962C8B-B14F-4D97-AF65-F5344CB8AC3E}">
        <p14:creationId xmlns:p14="http://schemas.microsoft.com/office/powerpoint/2010/main" val="292456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99FE5E-B79D-AF43-F924-ADE5DEBEA617}"/>
              </a:ext>
            </a:extLst>
          </p:cNvPr>
          <p:cNvSpPr>
            <a:spLocks noGrp="1"/>
          </p:cNvSpPr>
          <p:nvPr>
            <p:ph type="title"/>
          </p:nvPr>
        </p:nvSpPr>
        <p:spPr>
          <a:xfrm>
            <a:off x="838200" y="1396181"/>
            <a:ext cx="10515600" cy="766456"/>
          </a:xfrm>
        </p:spPr>
        <p:txBody>
          <a:bodyPr>
            <a:normAutofit/>
          </a:bodyPr>
          <a:lstStyle/>
          <a:p>
            <a:r>
              <a:rPr lang="tr-TR" sz="3200" b="1" dirty="0">
                <a:effectLst/>
                <a:latin typeface="Calibri" panose="020F0502020204030204" pitchFamily="34" charset="0"/>
                <a:ea typeface="Calibri" panose="020F0502020204030204" pitchFamily="34" charset="0"/>
                <a:cs typeface="Times New Roman" panose="02020603050405020304" pitchFamily="18" charset="0"/>
              </a:rPr>
              <a:t>İki tip IAD vardır:</a:t>
            </a:r>
            <a:endParaRPr lang="tr-TR" sz="3200" b="1" dirty="0"/>
          </a:p>
        </p:txBody>
      </p:sp>
      <p:sp>
        <p:nvSpPr>
          <p:cNvPr id="3" name="İçerik Yer Tutucusu 2">
            <a:extLst>
              <a:ext uri="{FF2B5EF4-FFF2-40B4-BE49-F238E27FC236}">
                <a16:creationId xmlns:a16="http://schemas.microsoft.com/office/drawing/2014/main" id="{2F7487A7-A552-AE2A-5794-45DF65F9CF3F}"/>
              </a:ext>
            </a:extLst>
          </p:cNvPr>
          <p:cNvSpPr>
            <a:spLocks noGrp="1"/>
          </p:cNvSpPr>
          <p:nvPr>
            <p:ph idx="1"/>
          </p:nvPr>
        </p:nvSpPr>
        <p:spPr>
          <a:xfrm>
            <a:off x="838200" y="2340078"/>
            <a:ext cx="10515600" cy="2841523"/>
          </a:xfrm>
        </p:spPr>
        <p:txBody>
          <a:bodyPr/>
          <a:lstStyle/>
          <a:p>
            <a:r>
              <a:rPr lang="tr-TR" sz="2800" dirty="0">
                <a:effectLst/>
                <a:latin typeface="Calibri" panose="020F0502020204030204" pitchFamily="34" charset="0"/>
                <a:ea typeface="Calibri" panose="020F0502020204030204" pitchFamily="34" charset="0"/>
                <a:cs typeface="Times New Roman" panose="02020603050405020304" pitchFamily="18" charset="0"/>
              </a:rPr>
              <a:t>Bakım arayan tip; doktor ziyaretleri ve birden fazla test ve prosedürden geçmek de dahil olmak üzere sağlık sistemini ve tıbbi kaynakları sıklıkla kullananları içerir. </a:t>
            </a:r>
          </a:p>
          <a:p>
            <a:r>
              <a:rPr lang="tr-TR" dirty="0">
                <a:latin typeface="Calibri" panose="020F0502020204030204" pitchFamily="34" charset="0"/>
                <a:ea typeface="Calibri" panose="020F0502020204030204" pitchFamily="34" charset="0"/>
                <a:cs typeface="Times New Roman" panose="02020603050405020304" pitchFamily="18" charset="0"/>
              </a:rPr>
              <a:t>B</a:t>
            </a:r>
            <a:r>
              <a:rPr lang="tr-TR" sz="2800" dirty="0">
                <a:effectLst/>
                <a:latin typeface="Calibri" panose="020F0502020204030204" pitchFamily="34" charset="0"/>
                <a:ea typeface="Calibri" panose="020F0502020204030204" pitchFamily="34" charset="0"/>
                <a:cs typeface="Times New Roman" panose="02020603050405020304" pitchFamily="18" charset="0"/>
              </a:rPr>
              <a:t>akımdan kaçınan tip; doktor ziyaretlerinin veya laboratuvar testlerinin kanser gibi yaşamı tehdit eden hastalıkları ortaya çıkaracağına inanan şiddetli </a:t>
            </a:r>
            <a:r>
              <a:rPr lang="tr-TR" sz="2800" dirty="0" err="1">
                <a:effectLst/>
                <a:latin typeface="Calibri" panose="020F0502020204030204" pitchFamily="34" charset="0"/>
                <a:ea typeface="Calibri" panose="020F0502020204030204" pitchFamily="34" charset="0"/>
                <a:cs typeface="Times New Roman" panose="02020603050405020304" pitchFamily="18" charset="0"/>
              </a:rPr>
              <a:t>anksiyeteye</a:t>
            </a:r>
            <a:r>
              <a:rPr lang="tr-TR" sz="2800" dirty="0">
                <a:effectLst/>
                <a:latin typeface="Calibri" panose="020F0502020204030204" pitchFamily="34" charset="0"/>
                <a:ea typeface="Calibri" panose="020F0502020204030204" pitchFamily="34" charset="0"/>
                <a:cs typeface="Times New Roman" panose="02020603050405020304" pitchFamily="18" charset="0"/>
              </a:rPr>
              <a:t> sahip hastaları ifade eder. </a:t>
            </a:r>
            <a:endParaRPr lang="tr-TR" dirty="0"/>
          </a:p>
        </p:txBody>
      </p:sp>
    </p:spTree>
    <p:extLst>
      <p:ext uri="{BB962C8B-B14F-4D97-AF65-F5344CB8AC3E}">
        <p14:creationId xmlns:p14="http://schemas.microsoft.com/office/powerpoint/2010/main" val="1246577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8E5A416-DDC6-0C4C-7C0C-8F18A90CBC54}"/>
              </a:ext>
            </a:extLst>
          </p:cNvPr>
          <p:cNvSpPr>
            <a:spLocks noGrp="1"/>
          </p:cNvSpPr>
          <p:nvPr>
            <p:ph idx="1"/>
          </p:nvPr>
        </p:nvSpPr>
        <p:spPr>
          <a:xfrm>
            <a:off x="838200" y="2477729"/>
            <a:ext cx="10515600" cy="3699234"/>
          </a:xfrm>
        </p:spPr>
        <p:txBody>
          <a:bodyPr>
            <a:normAutofit/>
          </a:bodyPr>
          <a:lstStyle/>
          <a:p>
            <a:r>
              <a:rPr lang="tr-TR" sz="2400" dirty="0">
                <a:effectLst/>
                <a:latin typeface="Calibri" panose="020F0502020204030204" pitchFamily="34" charset="0"/>
                <a:ea typeface="Calibri" panose="020F0502020204030204" pitchFamily="34" charset="0"/>
                <a:cs typeface="Times New Roman" panose="02020603050405020304" pitchFamily="18" charset="0"/>
              </a:rPr>
              <a:t>Bu raporda, son beş yıldır belirti ve semptomları çözülmeden tekrarlayan doktor ziyaretleri ile yönetilen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İAD'li</a:t>
            </a:r>
            <a:r>
              <a:rPr lang="tr-TR" sz="2400" dirty="0">
                <a:effectLst/>
                <a:latin typeface="Calibri" panose="020F0502020204030204" pitchFamily="34" charset="0"/>
                <a:ea typeface="Calibri" panose="020F0502020204030204" pitchFamily="34" charset="0"/>
                <a:cs typeface="Times New Roman" panose="02020603050405020304" pitchFamily="18" charset="0"/>
              </a:rPr>
              <a:t> bir hasta sunulmuştur. </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Bu süre zarfında tekrar tekrar normal test sonuçları gösteren kapsamlı tıbbi tetkiklere rağmen, hasta sağlığı konusunda endişe duymaya devam etmiş ve tekrarlayan hafif somatik semptomlardan şikayet etmiştir. </a:t>
            </a:r>
            <a:endParaRPr lang="tr-TR" sz="2400" dirty="0"/>
          </a:p>
        </p:txBody>
      </p:sp>
    </p:spTree>
    <p:extLst>
      <p:ext uri="{BB962C8B-B14F-4D97-AF65-F5344CB8AC3E}">
        <p14:creationId xmlns:p14="http://schemas.microsoft.com/office/powerpoint/2010/main" val="162311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8803A6-BD38-58FD-AC1C-C65753E55C39}"/>
              </a:ext>
            </a:extLst>
          </p:cNvPr>
          <p:cNvSpPr>
            <a:spLocks noGrp="1"/>
          </p:cNvSpPr>
          <p:nvPr>
            <p:ph type="title"/>
          </p:nvPr>
        </p:nvSpPr>
        <p:spPr>
          <a:xfrm>
            <a:off x="838200" y="365125"/>
            <a:ext cx="10515600" cy="765585"/>
          </a:xfrm>
        </p:spPr>
        <p:txBody>
          <a:bodyPr>
            <a:normAutofit fontScale="90000"/>
          </a:bodyPr>
          <a:lstStyle/>
          <a:p>
            <a:pPr>
              <a:lnSpc>
                <a:spcPct val="107000"/>
              </a:lnSpc>
              <a:spcAft>
                <a:spcPts val="800"/>
              </a:spcAft>
            </a:pPr>
            <a:br>
              <a:rPr lang="tr-TR" sz="1800" dirty="0">
                <a:effectLst/>
                <a:latin typeface="Calibri" panose="020F0502020204030204" pitchFamily="34" charset="0"/>
                <a:ea typeface="Calibri" panose="020F0502020204030204" pitchFamily="34" charset="0"/>
                <a:cs typeface="Times New Roman" panose="02020603050405020304" pitchFamily="18" charset="0"/>
              </a:rPr>
            </a:br>
            <a:r>
              <a:rPr lang="tr-TR" sz="4000" b="1" i="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Vaka Sunumu</a:t>
            </a:r>
            <a:endParaRPr lang="tr-TR" sz="4000" b="1" i="1" u="sng" dirty="0">
              <a:solidFill>
                <a:srgbClr val="FF0000"/>
              </a:solidFill>
            </a:endParaRPr>
          </a:p>
        </p:txBody>
      </p:sp>
      <p:sp>
        <p:nvSpPr>
          <p:cNvPr id="3" name="İçerik Yer Tutucusu 2">
            <a:extLst>
              <a:ext uri="{FF2B5EF4-FFF2-40B4-BE49-F238E27FC236}">
                <a16:creationId xmlns:a16="http://schemas.microsoft.com/office/drawing/2014/main" id="{AA41A46F-5752-CDB8-9E76-01D0986932E7}"/>
              </a:ext>
            </a:extLst>
          </p:cNvPr>
          <p:cNvSpPr>
            <a:spLocks noGrp="1"/>
          </p:cNvSpPr>
          <p:nvPr>
            <p:ph idx="1"/>
          </p:nvPr>
        </p:nvSpPr>
        <p:spPr>
          <a:xfrm>
            <a:off x="661220" y="1317523"/>
            <a:ext cx="10515600" cy="5175351"/>
          </a:xfrm>
        </p:spPr>
        <p:txBody>
          <a:bodyPr>
            <a:normAutofit fontScale="55000" lnSpcReduction="20000"/>
          </a:bodyPr>
          <a:lstStyle/>
          <a:p>
            <a:pPr>
              <a:lnSpc>
                <a:spcPct val="107000"/>
              </a:lnSpc>
              <a:spcAft>
                <a:spcPts val="800"/>
              </a:spcAft>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4400" b="1" dirty="0">
                <a:effectLst/>
                <a:latin typeface="Calibri" panose="020F0502020204030204" pitchFamily="34" charset="0"/>
                <a:ea typeface="Calibri" panose="020F0502020204030204" pitchFamily="34" charset="0"/>
                <a:cs typeface="Times New Roman" panose="02020603050405020304" pitchFamily="18" charset="0"/>
              </a:rPr>
              <a:t>Mevcut şikayetlerin geçmişi:</a:t>
            </a:r>
          </a:p>
          <a:p>
            <a:pPr>
              <a:lnSpc>
                <a:spcPct val="107000"/>
              </a:lnSpc>
              <a:spcAft>
                <a:spcPts val="800"/>
              </a:spcAft>
            </a:pPr>
            <a:r>
              <a:rPr lang="tr-TR" sz="3800" dirty="0">
                <a:effectLst/>
                <a:latin typeface="Calibri" panose="020F0502020204030204" pitchFamily="34" charset="0"/>
                <a:ea typeface="Calibri" panose="020F0502020204030204" pitchFamily="34" charset="0"/>
                <a:cs typeface="Times New Roman" panose="02020603050405020304" pitchFamily="18" charset="0"/>
              </a:rPr>
              <a:t>Hasta, Asya'dan ABD'ye göç etmiş 34 yaşında bir erkekti ve tıbbi sorunlarının tedavisi için bir toplum hastanesine başvurmuştur. </a:t>
            </a:r>
          </a:p>
          <a:p>
            <a:pPr>
              <a:lnSpc>
                <a:spcPct val="107000"/>
              </a:lnSpc>
              <a:spcAft>
                <a:spcPts val="800"/>
              </a:spcAft>
            </a:pPr>
            <a:r>
              <a:rPr lang="tr-TR" sz="3800" dirty="0">
                <a:effectLst/>
                <a:latin typeface="Calibri" panose="020F0502020204030204" pitchFamily="34" charset="0"/>
                <a:ea typeface="Calibri" panose="020F0502020204030204" pitchFamily="34" charset="0"/>
                <a:cs typeface="Times New Roman" panose="02020603050405020304" pitchFamily="18" charset="0"/>
              </a:rPr>
              <a:t>Son beş yıldır tekrarlayan </a:t>
            </a:r>
            <a:r>
              <a:rPr lang="tr-TR" sz="3800" dirty="0" err="1">
                <a:effectLst/>
                <a:latin typeface="Calibri" panose="020F0502020204030204" pitchFamily="34" charset="0"/>
                <a:ea typeface="Calibri" panose="020F0502020204030204" pitchFamily="34" charset="0"/>
                <a:cs typeface="Times New Roman" panose="02020603050405020304" pitchFamily="18" charset="0"/>
              </a:rPr>
              <a:t>anksiyete</a:t>
            </a:r>
            <a:r>
              <a:rPr lang="tr-TR" sz="3800" dirty="0">
                <a:effectLst/>
                <a:latin typeface="Calibri" panose="020F0502020204030204" pitchFamily="34" charset="0"/>
                <a:ea typeface="Calibri" panose="020F0502020204030204" pitchFamily="34" charset="0"/>
                <a:cs typeface="Times New Roman" panose="02020603050405020304" pitchFamily="18" charset="0"/>
              </a:rPr>
              <a:t> öyküsü ve hafif somatik semptomları vardı. Uyku güçlükleri, panik ataklar, </a:t>
            </a:r>
            <a:r>
              <a:rPr lang="tr-TR" sz="3800" dirty="0" err="1">
                <a:effectLst/>
                <a:latin typeface="Calibri" panose="020F0502020204030204" pitchFamily="34" charset="0"/>
                <a:ea typeface="Calibri" panose="020F0502020204030204" pitchFamily="34" charset="0"/>
                <a:cs typeface="Times New Roman" panose="02020603050405020304" pitchFamily="18" charset="0"/>
              </a:rPr>
              <a:t>ruminatif</a:t>
            </a:r>
            <a:r>
              <a:rPr lang="tr-TR" sz="3800" dirty="0">
                <a:effectLst/>
                <a:latin typeface="Calibri" panose="020F0502020204030204" pitchFamily="34" charset="0"/>
                <a:ea typeface="Calibri" panose="020F0502020204030204" pitchFamily="34" charset="0"/>
                <a:cs typeface="Times New Roman" panose="02020603050405020304" pitchFamily="18" charset="0"/>
              </a:rPr>
              <a:t> endişeler, kas gerginliği, vücut zayıflığı ve göğüs rahatsızlığı bildirmiştir. </a:t>
            </a:r>
          </a:p>
          <a:p>
            <a:pPr>
              <a:lnSpc>
                <a:spcPct val="107000"/>
              </a:lnSpc>
              <a:spcAft>
                <a:spcPts val="800"/>
              </a:spcAft>
            </a:pPr>
            <a:r>
              <a:rPr lang="tr-TR" sz="3800" dirty="0">
                <a:effectLst/>
                <a:latin typeface="Calibri" panose="020F0502020204030204" pitchFamily="34" charset="0"/>
                <a:ea typeface="Calibri" panose="020F0502020204030204" pitchFamily="34" charset="0"/>
                <a:cs typeface="Times New Roman" panose="02020603050405020304" pitchFamily="18" charset="0"/>
              </a:rPr>
              <a:t>Hastanın daha önce psikiyatrik öyküsü ve </a:t>
            </a:r>
            <a:r>
              <a:rPr lang="tr-TR" sz="3800" dirty="0" err="1">
                <a:effectLst/>
                <a:latin typeface="Calibri" panose="020F0502020204030204" pitchFamily="34" charset="0"/>
                <a:ea typeface="Calibri" panose="020F0502020204030204" pitchFamily="34" charset="0"/>
                <a:cs typeface="Times New Roman" panose="02020603050405020304" pitchFamily="18" charset="0"/>
              </a:rPr>
              <a:t>anksiyete</a:t>
            </a:r>
            <a:r>
              <a:rPr lang="tr-TR" sz="3800" dirty="0">
                <a:effectLst/>
                <a:latin typeface="Calibri" panose="020F0502020204030204" pitchFamily="34" charset="0"/>
                <a:ea typeface="Calibri" panose="020F0502020204030204" pitchFamily="34" charset="0"/>
                <a:cs typeface="Times New Roman" panose="02020603050405020304" pitchFamily="18" charset="0"/>
              </a:rPr>
              <a:t> ve depresyon nedeniyle hastaneye yatış öyküsü vardı.</a:t>
            </a:r>
          </a:p>
          <a:p>
            <a:pPr>
              <a:lnSpc>
                <a:spcPct val="107000"/>
              </a:lnSpc>
              <a:spcAft>
                <a:spcPts val="800"/>
              </a:spcAft>
            </a:pPr>
            <a:r>
              <a:rPr lang="tr-TR" sz="3800" dirty="0">
                <a:effectLst/>
                <a:latin typeface="Calibri" panose="020F0502020204030204" pitchFamily="34" charset="0"/>
                <a:ea typeface="Calibri" panose="020F0502020204030204" pitchFamily="34" charset="0"/>
                <a:cs typeface="Times New Roman" panose="02020603050405020304" pitchFamily="18" charset="0"/>
              </a:rPr>
              <a:t> Beş yıl önce </a:t>
            </a:r>
            <a:r>
              <a:rPr lang="tr-TR" sz="3800" dirty="0" err="1">
                <a:effectLst/>
                <a:latin typeface="Calibri" panose="020F0502020204030204" pitchFamily="34" charset="0"/>
                <a:ea typeface="Calibri" panose="020F0502020204030204" pitchFamily="34" charset="0"/>
                <a:cs typeface="Times New Roman" panose="02020603050405020304" pitchFamily="18" charset="0"/>
              </a:rPr>
              <a:t>anksiyete</a:t>
            </a:r>
            <a:r>
              <a:rPr lang="tr-TR" sz="3800" dirty="0">
                <a:effectLst/>
                <a:latin typeface="Calibri" panose="020F0502020204030204" pitchFamily="34" charset="0"/>
                <a:ea typeface="Calibri" panose="020F0502020204030204" pitchFamily="34" charset="0"/>
                <a:cs typeface="Times New Roman" panose="02020603050405020304" pitchFamily="18" charset="0"/>
              </a:rPr>
              <a:t> ve depresyon nedeniyle serbest çalışan bir sağlık kuruluşuna yatırılmış ve ilaçlarla tedavi edilmişti. </a:t>
            </a:r>
            <a:r>
              <a:rPr lang="tr-TR" sz="3800" dirty="0" err="1">
                <a:effectLst/>
                <a:latin typeface="Calibri" panose="020F0502020204030204" pitchFamily="34" charset="0"/>
                <a:ea typeface="Calibri" panose="020F0502020204030204" pitchFamily="34" charset="0"/>
                <a:cs typeface="Times New Roman" panose="02020603050405020304" pitchFamily="18" charset="0"/>
              </a:rPr>
              <a:t>Sertralin</a:t>
            </a:r>
            <a:r>
              <a:rPr lang="tr-TR" sz="3800" dirty="0">
                <a:effectLst/>
                <a:latin typeface="Calibri" panose="020F0502020204030204" pitchFamily="34" charset="0"/>
                <a:ea typeface="Calibri" panose="020F0502020204030204" pitchFamily="34" charset="0"/>
                <a:cs typeface="Times New Roman" panose="02020603050405020304" pitchFamily="18" charset="0"/>
              </a:rPr>
              <a:t> ve </a:t>
            </a:r>
            <a:r>
              <a:rPr lang="tr-TR" sz="3800" dirty="0" err="1">
                <a:effectLst/>
                <a:latin typeface="Calibri" panose="020F0502020204030204" pitchFamily="34" charset="0"/>
                <a:ea typeface="Calibri" panose="020F0502020204030204" pitchFamily="34" charset="0"/>
                <a:cs typeface="Times New Roman" panose="02020603050405020304" pitchFamily="18" charset="0"/>
              </a:rPr>
              <a:t>ketiapin</a:t>
            </a:r>
            <a:r>
              <a:rPr lang="tr-TR" sz="3800" dirty="0">
                <a:effectLst/>
                <a:latin typeface="Calibri" panose="020F0502020204030204" pitchFamily="34" charset="0"/>
                <a:ea typeface="Calibri" panose="020F0502020204030204" pitchFamily="34" charset="0"/>
                <a:cs typeface="Times New Roman" panose="02020603050405020304" pitchFamily="18" charset="0"/>
              </a:rPr>
              <a:t> reçete edilmiş ancak </a:t>
            </a:r>
            <a:r>
              <a:rPr lang="tr-TR" sz="3800" dirty="0" err="1">
                <a:effectLst/>
                <a:latin typeface="Calibri" panose="020F0502020204030204" pitchFamily="34" charset="0"/>
                <a:ea typeface="Calibri" panose="020F0502020204030204" pitchFamily="34" charset="0"/>
                <a:cs typeface="Times New Roman" panose="02020603050405020304" pitchFamily="18" charset="0"/>
              </a:rPr>
              <a:t>tolere</a:t>
            </a:r>
            <a:r>
              <a:rPr lang="tr-TR" sz="3800" dirty="0">
                <a:effectLst/>
                <a:latin typeface="Calibri" panose="020F0502020204030204" pitchFamily="34" charset="0"/>
                <a:ea typeface="Calibri" panose="020F0502020204030204" pitchFamily="34" charset="0"/>
                <a:cs typeface="Times New Roman" panose="02020603050405020304" pitchFamily="18" charset="0"/>
              </a:rPr>
              <a:t> edilebilirlik sorunları nedeniyle kendi kendine bırakmıştı.</a:t>
            </a:r>
          </a:p>
          <a:p>
            <a:pPr>
              <a:lnSpc>
                <a:spcPct val="107000"/>
              </a:lnSpc>
              <a:spcAft>
                <a:spcPts val="8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endParaRPr lang="tr-TR" dirty="0"/>
          </a:p>
        </p:txBody>
      </p:sp>
    </p:spTree>
    <p:extLst>
      <p:ext uri="{BB962C8B-B14F-4D97-AF65-F5344CB8AC3E}">
        <p14:creationId xmlns:p14="http://schemas.microsoft.com/office/powerpoint/2010/main" val="1786859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F229237-3531-3321-6025-42178EE2E1CA}"/>
              </a:ext>
            </a:extLst>
          </p:cNvPr>
          <p:cNvSpPr>
            <a:spLocks noGrp="1"/>
          </p:cNvSpPr>
          <p:nvPr>
            <p:ph idx="1"/>
          </p:nvPr>
        </p:nvSpPr>
        <p:spPr>
          <a:xfrm>
            <a:off x="838200" y="2025445"/>
            <a:ext cx="10515600" cy="3254478"/>
          </a:xfrm>
        </p:spPr>
        <p:txBody>
          <a:bodyPr/>
          <a:lstStyle/>
          <a:p>
            <a:r>
              <a:rPr lang="tr-TR" sz="2800" dirty="0">
                <a:effectLst/>
                <a:latin typeface="Calibri" panose="020F0502020204030204" pitchFamily="34" charset="0"/>
                <a:ea typeface="Calibri" panose="020F0502020204030204" pitchFamily="34" charset="0"/>
                <a:cs typeface="Times New Roman" panose="02020603050405020304" pitchFamily="18" charset="0"/>
              </a:rPr>
              <a:t>Hastanın </a:t>
            </a:r>
            <a:r>
              <a:rPr lang="tr-TR" sz="2800" dirty="0" err="1">
                <a:effectLst/>
                <a:latin typeface="Calibri" panose="020F0502020204030204" pitchFamily="34" charset="0"/>
                <a:ea typeface="Calibri" panose="020F0502020204030204" pitchFamily="34" charset="0"/>
                <a:cs typeface="Times New Roman" panose="02020603050405020304" pitchFamily="18" charset="0"/>
              </a:rPr>
              <a:t>manik</a:t>
            </a:r>
            <a:r>
              <a:rPr lang="tr-TR" sz="2800" dirty="0">
                <a:effectLst/>
                <a:latin typeface="Calibri" panose="020F0502020204030204" pitchFamily="34" charset="0"/>
                <a:ea typeface="Calibri" panose="020F0502020204030204" pitchFamily="34" charset="0"/>
                <a:cs typeface="Times New Roman" panose="02020603050405020304" pitchFamily="18" charset="0"/>
              </a:rPr>
              <a:t> </a:t>
            </a:r>
            <a:r>
              <a:rPr lang="tr-TR" dirty="0">
                <a:latin typeface="Calibri" panose="020F0502020204030204" pitchFamily="34" charset="0"/>
                <a:ea typeface="Calibri" panose="020F0502020204030204" pitchFamily="34" charset="0"/>
                <a:cs typeface="Times New Roman" panose="02020603050405020304" pitchFamily="18" charset="0"/>
              </a:rPr>
              <a:t>,</a:t>
            </a:r>
            <a:r>
              <a:rPr lang="tr-TR" sz="2800" dirty="0" err="1">
                <a:effectLst/>
                <a:latin typeface="Calibri" panose="020F0502020204030204" pitchFamily="34" charset="0"/>
                <a:ea typeface="Calibri" panose="020F0502020204030204" pitchFamily="34" charset="0"/>
                <a:cs typeface="Times New Roman" panose="02020603050405020304" pitchFamily="18" charset="0"/>
              </a:rPr>
              <a:t>psikotik</a:t>
            </a:r>
            <a:r>
              <a:rPr lang="tr-TR" sz="2800" dirty="0">
                <a:effectLst/>
                <a:latin typeface="Calibri" panose="020F0502020204030204" pitchFamily="34" charset="0"/>
                <a:ea typeface="Calibri" panose="020F0502020204030204" pitchFamily="34" charset="0"/>
                <a:cs typeface="Times New Roman" panose="02020603050405020304" pitchFamily="18" charset="0"/>
              </a:rPr>
              <a:t> ve nörolojik semptomları yokmuş. </a:t>
            </a:r>
          </a:p>
          <a:p>
            <a:r>
              <a:rPr lang="tr-TR" sz="2800" dirty="0">
                <a:effectLst/>
                <a:latin typeface="Calibri" panose="020F0502020204030204" pitchFamily="34" charset="0"/>
                <a:ea typeface="Calibri" panose="020F0502020204030204" pitchFamily="34" charset="0"/>
                <a:cs typeface="Times New Roman" panose="02020603050405020304" pitchFamily="18" charset="0"/>
              </a:rPr>
              <a:t>Hasta ayrıca herhangi bir intihar veya cinayet düşüncesini de yokmuş. </a:t>
            </a:r>
          </a:p>
          <a:p>
            <a:r>
              <a:rPr lang="tr-TR" sz="2800" dirty="0">
                <a:effectLst/>
                <a:latin typeface="Calibri" panose="020F0502020204030204" pitchFamily="34" charset="0"/>
                <a:ea typeface="Calibri" panose="020F0502020204030204" pitchFamily="34" charset="0"/>
                <a:cs typeface="Times New Roman" panose="02020603050405020304" pitchFamily="18" charset="0"/>
              </a:rPr>
              <a:t>Madde kullanımı veya alkol alımı öyküsü yoktu. </a:t>
            </a:r>
          </a:p>
          <a:p>
            <a:r>
              <a:rPr lang="tr-TR" sz="2800" dirty="0">
                <a:effectLst/>
                <a:latin typeface="Calibri" panose="020F0502020204030204" pitchFamily="34" charset="0"/>
                <a:ea typeface="Calibri" panose="020F0502020204030204" pitchFamily="34" charset="0"/>
                <a:cs typeface="Times New Roman" panose="02020603050405020304" pitchFamily="18" charset="0"/>
              </a:rPr>
              <a:t>Ailesinde, annesinde obsesif </a:t>
            </a:r>
            <a:r>
              <a:rPr lang="tr-TR" sz="2800" dirty="0" err="1">
                <a:effectLst/>
                <a:latin typeface="Calibri" panose="020F0502020204030204" pitchFamily="34" charset="0"/>
                <a:ea typeface="Calibri" panose="020F0502020204030204" pitchFamily="34" charset="0"/>
                <a:cs typeface="Times New Roman" panose="02020603050405020304" pitchFamily="18" charset="0"/>
              </a:rPr>
              <a:t>kompulsif</a:t>
            </a:r>
            <a:r>
              <a:rPr lang="tr-TR" sz="2800" dirty="0">
                <a:effectLst/>
                <a:latin typeface="Calibri" panose="020F0502020204030204" pitchFamily="34" charset="0"/>
                <a:ea typeface="Calibri" panose="020F0502020204030204" pitchFamily="34" charset="0"/>
                <a:cs typeface="Times New Roman" panose="02020603050405020304" pitchFamily="18" charset="0"/>
              </a:rPr>
              <a:t> bozukluk olarak tanımlanan bir </a:t>
            </a:r>
            <a:r>
              <a:rPr lang="tr-TR" sz="2800" dirty="0" err="1">
                <a:effectLst/>
                <a:latin typeface="Calibri" panose="020F0502020204030204" pitchFamily="34" charset="0"/>
                <a:ea typeface="Calibri" panose="020F0502020204030204" pitchFamily="34" charset="0"/>
                <a:cs typeface="Times New Roman" panose="02020603050405020304" pitchFamily="18" charset="0"/>
              </a:rPr>
              <a:t>anksiyete</a:t>
            </a:r>
            <a:r>
              <a:rPr lang="tr-TR" sz="2800" dirty="0">
                <a:effectLst/>
                <a:latin typeface="Calibri" panose="020F0502020204030204" pitchFamily="34" charset="0"/>
                <a:ea typeface="Calibri" panose="020F0502020204030204" pitchFamily="34" charset="0"/>
                <a:cs typeface="Times New Roman" panose="02020603050405020304" pitchFamily="18" charset="0"/>
              </a:rPr>
              <a:t> bozukluğu öyküsü vardı. </a:t>
            </a:r>
          </a:p>
          <a:p>
            <a:endParaRPr lang="tr-TR" dirty="0"/>
          </a:p>
        </p:txBody>
      </p:sp>
    </p:spTree>
    <p:extLst>
      <p:ext uri="{BB962C8B-B14F-4D97-AF65-F5344CB8AC3E}">
        <p14:creationId xmlns:p14="http://schemas.microsoft.com/office/powerpoint/2010/main" val="3552519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F4FD7B57-5D56-2343-6D8A-DBE9B94C6D49}"/>
              </a:ext>
            </a:extLst>
          </p:cNvPr>
          <p:cNvSpPr>
            <a:spLocks noGrp="1"/>
          </p:cNvSpPr>
          <p:nvPr>
            <p:ph idx="1"/>
          </p:nvPr>
        </p:nvSpPr>
        <p:spPr>
          <a:xfrm>
            <a:off x="838200" y="1868129"/>
            <a:ext cx="10515600" cy="4308834"/>
          </a:xfrm>
        </p:spPr>
        <p:txBody>
          <a:bodyPr/>
          <a:lstStyle/>
          <a:p>
            <a:r>
              <a:rPr lang="tr-TR" sz="2800" dirty="0">
                <a:effectLst/>
                <a:latin typeface="Calibri" panose="020F0502020204030204" pitchFamily="34" charset="0"/>
                <a:ea typeface="Calibri" panose="020F0502020204030204" pitchFamily="34" charset="0"/>
                <a:cs typeface="Times New Roman" panose="02020603050405020304" pitchFamily="18" charset="0"/>
              </a:rPr>
              <a:t>2019 yılında, kapsamlı bir tıbbi tetkik gerçekleştiren bir doktora danışmıştı. </a:t>
            </a:r>
          </a:p>
          <a:p>
            <a:r>
              <a:rPr lang="tr-TR" sz="2800" dirty="0">
                <a:effectLst/>
                <a:latin typeface="Calibri" panose="020F0502020204030204" pitchFamily="34" charset="0"/>
                <a:ea typeface="Calibri" panose="020F0502020204030204" pitchFamily="34" charset="0"/>
                <a:cs typeface="Times New Roman" panose="02020603050405020304" pitchFamily="18" charset="0"/>
              </a:rPr>
              <a:t>Tüm test sonuçları dikkat çekici değildi; kendisine güvence verilince  semptomları düzelmiş.</a:t>
            </a:r>
          </a:p>
          <a:p>
            <a:r>
              <a:rPr lang="tr-TR" sz="2800" dirty="0">
                <a:effectLst/>
                <a:latin typeface="Calibri" panose="020F0502020204030204" pitchFamily="34" charset="0"/>
                <a:ea typeface="Calibri" panose="020F0502020204030204" pitchFamily="34" charset="0"/>
                <a:cs typeface="Times New Roman" panose="02020603050405020304" pitchFamily="18" charset="0"/>
              </a:rPr>
              <a:t> Mevcut başvurudan önceki iki ila üç hafta boyunca, </a:t>
            </a:r>
            <a:r>
              <a:rPr lang="tr-TR" sz="2800" dirty="0" err="1">
                <a:effectLst/>
                <a:latin typeface="Calibri" panose="020F0502020204030204" pitchFamily="34" charset="0"/>
                <a:ea typeface="Calibri" panose="020F0502020204030204" pitchFamily="34" charset="0"/>
                <a:cs typeface="Times New Roman" panose="02020603050405020304" pitchFamily="18" charset="0"/>
              </a:rPr>
              <a:t>anksiyete</a:t>
            </a:r>
            <a:r>
              <a:rPr lang="tr-TR" sz="2800" dirty="0">
                <a:effectLst/>
                <a:latin typeface="Calibri" panose="020F0502020204030204" pitchFamily="34" charset="0"/>
                <a:ea typeface="Calibri" panose="020F0502020204030204" pitchFamily="34" charset="0"/>
                <a:cs typeface="Times New Roman" panose="02020603050405020304" pitchFamily="18" charset="0"/>
              </a:rPr>
              <a:t> ve somatik semptomları tekrarlamış ve daha sonra kötüleşmiştir. Bunun üzerine ileri tetkik için hastaneye yatırılmıştır.</a:t>
            </a:r>
          </a:p>
          <a:p>
            <a:endParaRPr lang="tr-TR" dirty="0"/>
          </a:p>
        </p:txBody>
      </p:sp>
    </p:spTree>
    <p:extLst>
      <p:ext uri="{BB962C8B-B14F-4D97-AF65-F5344CB8AC3E}">
        <p14:creationId xmlns:p14="http://schemas.microsoft.com/office/powerpoint/2010/main" val="2986750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3F815E56-B9E5-33E6-C7FE-E556C3FA20BB}"/>
              </a:ext>
            </a:extLst>
          </p:cNvPr>
          <p:cNvSpPr>
            <a:spLocks noGrp="1"/>
          </p:cNvSpPr>
          <p:nvPr>
            <p:ph idx="1"/>
          </p:nvPr>
        </p:nvSpPr>
        <p:spPr>
          <a:xfrm>
            <a:off x="838200" y="875071"/>
            <a:ext cx="10515600" cy="5301892"/>
          </a:xfrm>
        </p:spPr>
        <p:txBody>
          <a:bodyPr>
            <a:normAutofit/>
          </a:bodyPr>
          <a:lstStyle/>
          <a:p>
            <a:pPr>
              <a:lnSpc>
                <a:spcPct val="107000"/>
              </a:lnSpc>
              <a:spcAft>
                <a:spcPts val="80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Muayene:</a:t>
            </a:r>
          </a:p>
          <a:p>
            <a:pPr>
              <a:lnSpc>
                <a:spcPct val="107000"/>
              </a:lnSpc>
              <a:spcAft>
                <a:spcPts val="800"/>
              </a:spcAft>
            </a:pPr>
            <a:r>
              <a:rPr lang="tr-TR" sz="2400" dirty="0">
                <a:effectLst/>
                <a:latin typeface="Calibri" panose="020F0502020204030204" pitchFamily="34" charset="0"/>
                <a:ea typeface="Calibri" panose="020F0502020204030204" pitchFamily="34" charset="0"/>
                <a:cs typeface="Times New Roman" panose="02020603050405020304" pitchFamily="18" charset="0"/>
              </a:rPr>
              <a:t>Ruhsal durum muayenesinde temiz ve bakımlı genç bir adam olduğu görülmüştür.</a:t>
            </a:r>
          </a:p>
          <a:p>
            <a:pPr>
              <a:lnSpc>
                <a:spcPct val="107000"/>
              </a:lnSpc>
              <a:spcAft>
                <a:spcPts val="800"/>
              </a:spcAft>
            </a:pPr>
            <a:r>
              <a:rPr lang="tr-TR" sz="2400" dirty="0">
                <a:effectLst/>
                <a:latin typeface="Calibri" panose="020F0502020204030204" pitchFamily="34" charset="0"/>
                <a:ea typeface="Calibri" panose="020F0502020204030204" pitchFamily="34" charset="0"/>
                <a:cs typeface="Times New Roman" panose="02020603050405020304" pitchFamily="18" charset="0"/>
              </a:rPr>
              <a:t> İşbirliğine yatkın, sakin ve uygun göz teması kuruyordu.</a:t>
            </a:r>
          </a:p>
          <a:p>
            <a:pPr>
              <a:lnSpc>
                <a:spcPct val="107000"/>
              </a:lnSpc>
              <a:spcAft>
                <a:spcPts val="800"/>
              </a:spcAft>
            </a:pPr>
            <a:r>
              <a:rPr lang="tr-TR" sz="2400" dirty="0">
                <a:effectLst/>
                <a:latin typeface="Calibri" panose="020F0502020204030204" pitchFamily="34" charset="0"/>
                <a:ea typeface="Calibri" panose="020F0502020204030204" pitchFamily="34" charset="0"/>
                <a:cs typeface="Times New Roman" panose="02020603050405020304" pitchFamily="18" charset="0"/>
              </a:rPr>
              <a:t> Konuşması normaldi. Ruh halini endişeli ve duygulanımını kısıtlı olarak tanımladı. </a:t>
            </a:r>
          </a:p>
          <a:p>
            <a:pPr>
              <a:lnSpc>
                <a:spcPct val="107000"/>
              </a:lnSpc>
              <a:spcAft>
                <a:spcPts val="800"/>
              </a:spcAft>
            </a:pPr>
            <a:r>
              <a:rPr lang="tr-TR" sz="2400" dirty="0">
                <a:effectLst/>
                <a:latin typeface="Calibri" panose="020F0502020204030204" pitchFamily="34" charset="0"/>
                <a:ea typeface="Calibri" panose="020F0502020204030204" pitchFamily="34" charset="0"/>
                <a:cs typeface="Times New Roman" panose="02020603050405020304" pitchFamily="18" charset="0"/>
              </a:rPr>
              <a:t>Düşünce süreci normal ve doğrusaldı. İntihar ya da cinayet düşüncesi yoktu. Herhangi bir sanrı veya halüsinasyon bildirilmedi. </a:t>
            </a:r>
          </a:p>
          <a:p>
            <a:pPr>
              <a:lnSpc>
                <a:spcPct val="107000"/>
              </a:lnSpc>
              <a:spcAft>
                <a:spcPts val="800"/>
              </a:spcAft>
            </a:pPr>
            <a:r>
              <a:rPr lang="tr-TR" sz="2400" dirty="0">
                <a:effectLst/>
                <a:latin typeface="Calibri" panose="020F0502020204030204" pitchFamily="34" charset="0"/>
                <a:ea typeface="Calibri" panose="020F0502020204030204" pitchFamily="34" charset="0"/>
                <a:cs typeface="Times New Roman" panose="02020603050405020304" pitchFamily="18" charset="0"/>
              </a:rPr>
              <a:t>Uyanıktı, tetikteydi ve zamana, yere, insanlara ve olaylara odaklanmıştı. Muhakemesi ve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içgörüsü</a:t>
            </a:r>
            <a:r>
              <a:rPr lang="tr-TR" sz="2400" dirty="0">
                <a:effectLst/>
                <a:latin typeface="Calibri" panose="020F0502020204030204" pitchFamily="34" charset="0"/>
                <a:ea typeface="Calibri" panose="020F0502020204030204" pitchFamily="34" charset="0"/>
                <a:cs typeface="Times New Roman" panose="02020603050405020304" pitchFamily="18" charset="0"/>
              </a:rPr>
              <a:t> normaldi.</a:t>
            </a:r>
          </a:p>
          <a:p>
            <a:endParaRPr lang="tr-TR" sz="2400" dirty="0"/>
          </a:p>
        </p:txBody>
      </p:sp>
    </p:spTree>
    <p:extLst>
      <p:ext uri="{BB962C8B-B14F-4D97-AF65-F5344CB8AC3E}">
        <p14:creationId xmlns:p14="http://schemas.microsoft.com/office/powerpoint/2010/main" val="22611485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TotalTime>
  <Words>1300</Words>
  <Application>Microsoft Office PowerPoint</Application>
  <PresentationFormat>Geniş ekran</PresentationFormat>
  <Paragraphs>80</Paragraphs>
  <Slides>21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21</vt:i4>
      </vt:variant>
    </vt:vector>
  </HeadingPairs>
  <TitlesOfParts>
    <vt:vector size="26" baseType="lpstr">
      <vt:lpstr>Arial</vt:lpstr>
      <vt:lpstr>Calibri</vt:lpstr>
      <vt:lpstr>Calibri Light</vt:lpstr>
      <vt:lpstr>Wingdings</vt:lpstr>
      <vt:lpstr>Office Teması</vt:lpstr>
      <vt:lpstr>PowerPoint Sunusu</vt:lpstr>
      <vt:lpstr>Giriş</vt:lpstr>
      <vt:lpstr>PowerPoint Sunusu</vt:lpstr>
      <vt:lpstr>İki tip IAD vardır:</vt:lpstr>
      <vt:lpstr>PowerPoint Sunusu</vt:lpstr>
      <vt:lpstr> Vaka Sunumu</vt:lpstr>
      <vt:lpstr>PowerPoint Sunusu</vt:lpstr>
      <vt:lpstr>PowerPoint Sunusu</vt:lpstr>
      <vt:lpstr>PowerPoint Sunusu</vt:lpstr>
      <vt:lpstr>PowerPoint Sunusu</vt:lpstr>
      <vt:lpstr>Tartışma</vt:lpstr>
      <vt:lpstr>PowerPoint Sunusu</vt:lpstr>
      <vt:lpstr>PowerPoint Sunusu</vt:lpstr>
      <vt:lpstr>PowerPoint Sunusu</vt:lpstr>
      <vt:lpstr>PowerPoint Sunusu</vt:lpstr>
      <vt:lpstr>PowerPoint Sunusu</vt:lpstr>
      <vt:lpstr>PowerPoint Sunusu</vt:lpstr>
      <vt:lpstr>PowerPoint Sunusu</vt:lpstr>
      <vt:lpstr>Sonuç</vt:lpstr>
      <vt:lpstr>Kaynakça</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Ayşe Arzu GÜLDİKEN TOPKAYA</dc:creator>
  <cp:lastModifiedBy>Ayşe Arzu GÜLDİKEN TOPKAYA</cp:lastModifiedBy>
  <cp:revision>3</cp:revision>
  <dcterms:created xsi:type="dcterms:W3CDTF">2024-01-28T15:18:11Z</dcterms:created>
  <dcterms:modified xsi:type="dcterms:W3CDTF">2024-01-30T07:48:38Z</dcterms:modified>
</cp:coreProperties>
</file>