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1" r:id="rId11"/>
    <p:sldId id="301" r:id="rId12"/>
    <p:sldId id="265" r:id="rId13"/>
    <p:sldId id="290" r:id="rId14"/>
    <p:sldId id="266" r:id="rId15"/>
    <p:sldId id="267" r:id="rId16"/>
    <p:sldId id="268" r:id="rId17"/>
    <p:sldId id="269" r:id="rId18"/>
    <p:sldId id="270" r:id="rId19"/>
    <p:sldId id="289" r:id="rId20"/>
    <p:sldId id="302" r:id="rId21"/>
    <p:sldId id="271" r:id="rId22"/>
    <p:sldId id="292" r:id="rId23"/>
    <p:sldId id="299" r:id="rId24"/>
    <p:sldId id="272" r:id="rId25"/>
    <p:sldId id="273" r:id="rId26"/>
    <p:sldId id="293" r:id="rId27"/>
    <p:sldId id="297" r:id="rId28"/>
    <p:sldId id="274" r:id="rId29"/>
    <p:sldId id="275" r:id="rId30"/>
    <p:sldId id="294" r:id="rId31"/>
    <p:sldId id="296" r:id="rId32"/>
    <p:sldId id="276" r:id="rId33"/>
    <p:sldId id="277" r:id="rId34"/>
    <p:sldId id="278" r:id="rId35"/>
    <p:sldId id="295" r:id="rId36"/>
    <p:sldId id="300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7" r:id="rId4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84206" autoAdjust="0"/>
  </p:normalViewPr>
  <p:slideViewPr>
    <p:cSldViewPr snapToGrid="0">
      <p:cViewPr varScale="1">
        <p:scale>
          <a:sx n="98" d="100"/>
          <a:sy n="98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DC923-1459-4186-B8D8-4DBA1E0F4DB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79B44B-EEA6-441E-B5E9-5E4FC4E6AC2A}">
      <dgm:prSet/>
      <dgm:spPr/>
      <dgm:t>
        <a:bodyPr/>
        <a:lstStyle/>
        <a:p>
          <a:r>
            <a:rPr lang="tr-TR"/>
            <a:t>Obezitenin sağlık üzerindeki sonuçlarına katkıda bulunan temel faktör hareketsizlik olduğundan, güncel en iyi obezite yönetimi uygulamaları günlük hareketsiz sürenin azaltılmasını ve kalıcı fiziksel aktivitenin artırılmasını şiddetle önermektedir. </a:t>
          </a:r>
          <a:endParaRPr lang="en-US"/>
        </a:p>
      </dgm:t>
    </dgm:pt>
    <dgm:pt modelId="{908C0E7E-4813-4917-A679-FF845F5056AC}" type="parTrans" cxnId="{04EAA9A6-B2E2-46D6-8DD8-68BCA6D5DD04}">
      <dgm:prSet/>
      <dgm:spPr/>
      <dgm:t>
        <a:bodyPr/>
        <a:lstStyle/>
        <a:p>
          <a:endParaRPr lang="en-US"/>
        </a:p>
      </dgm:t>
    </dgm:pt>
    <dgm:pt modelId="{EFFA16E7-7DB7-4776-982F-DC0D4012055B}" type="sibTrans" cxnId="{04EAA9A6-B2E2-46D6-8DD8-68BCA6D5DD04}">
      <dgm:prSet/>
      <dgm:spPr/>
      <dgm:t>
        <a:bodyPr/>
        <a:lstStyle/>
        <a:p>
          <a:endParaRPr lang="en-US"/>
        </a:p>
      </dgm:t>
    </dgm:pt>
    <dgm:pt modelId="{197E7691-8C4E-4928-B77F-F3E4BDB2905C}">
      <dgm:prSet/>
      <dgm:spPr/>
      <dgm:t>
        <a:bodyPr/>
        <a:lstStyle/>
        <a:p>
          <a:r>
            <a:rPr lang="tr-TR"/>
            <a:t>Ancak araştırmacılara göre, obezitesi olan çocuklarda fiziksel aktiviteyi sürdürmek oldukça zordur ve bunun önündeki temel engel aktivite sırasında yaşadıkları dispne, yani nefes darlığıdır. </a:t>
          </a:r>
          <a:endParaRPr lang="en-US"/>
        </a:p>
      </dgm:t>
    </dgm:pt>
    <dgm:pt modelId="{72AFCE1D-8B1B-4483-8E86-F808F61FDCA4}" type="parTrans" cxnId="{CECABEFF-FA6C-42D5-8DAC-37F920E20A9C}">
      <dgm:prSet/>
      <dgm:spPr/>
      <dgm:t>
        <a:bodyPr/>
        <a:lstStyle/>
        <a:p>
          <a:endParaRPr lang="en-US"/>
        </a:p>
      </dgm:t>
    </dgm:pt>
    <dgm:pt modelId="{54EE9077-0250-4C12-AC7A-9F5DE3F4811E}" type="sibTrans" cxnId="{CECABEFF-FA6C-42D5-8DAC-37F920E20A9C}">
      <dgm:prSet/>
      <dgm:spPr/>
      <dgm:t>
        <a:bodyPr/>
        <a:lstStyle/>
        <a:p>
          <a:endParaRPr lang="en-US"/>
        </a:p>
      </dgm:t>
    </dgm:pt>
    <dgm:pt modelId="{370C2252-E7C4-4133-9548-63CDA9870D25}">
      <dgm:prSet/>
      <dgm:spPr/>
      <dgm:t>
        <a:bodyPr/>
        <a:lstStyle/>
        <a:p>
          <a:r>
            <a:rPr lang="tr-TR"/>
            <a:t>Çalışmada, bu nefes darlığının obezitenin değiştirdiği göğüs mekaniğinden ve bunun sonucunda ortaya çıkan inspiratuar kas yorgunluğundan kaynaklandığı ifade edilmektedir.</a:t>
          </a:r>
          <a:endParaRPr lang="en-US"/>
        </a:p>
      </dgm:t>
    </dgm:pt>
    <dgm:pt modelId="{942C9990-9DE9-47DD-B778-BD3F15FEC499}" type="parTrans" cxnId="{3D3F89DD-F7DE-4705-B73B-F089916C899D}">
      <dgm:prSet/>
      <dgm:spPr/>
      <dgm:t>
        <a:bodyPr/>
        <a:lstStyle/>
        <a:p>
          <a:endParaRPr lang="en-US"/>
        </a:p>
      </dgm:t>
    </dgm:pt>
    <dgm:pt modelId="{86E6D166-FD92-4556-B751-CD7456373E73}" type="sibTrans" cxnId="{3D3F89DD-F7DE-4705-B73B-F089916C899D}">
      <dgm:prSet/>
      <dgm:spPr/>
      <dgm:t>
        <a:bodyPr/>
        <a:lstStyle/>
        <a:p>
          <a:endParaRPr lang="en-US"/>
        </a:p>
      </dgm:t>
    </dgm:pt>
    <dgm:pt modelId="{D2C1CA81-6866-489C-A67C-687B96B966D7}" type="pres">
      <dgm:prSet presAssocID="{E17DC923-1459-4186-B8D8-4DBA1E0F4DB3}" presName="linear" presStyleCnt="0">
        <dgm:presLayoutVars>
          <dgm:animLvl val="lvl"/>
          <dgm:resizeHandles val="exact"/>
        </dgm:presLayoutVars>
      </dgm:prSet>
      <dgm:spPr/>
    </dgm:pt>
    <dgm:pt modelId="{419E9FD0-1ABE-4DF8-9118-A0CFD63773F5}" type="pres">
      <dgm:prSet presAssocID="{5479B44B-EEA6-441E-B5E9-5E4FC4E6AC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A69C09-069C-47F3-85DE-53AF07C56DC8}" type="pres">
      <dgm:prSet presAssocID="{EFFA16E7-7DB7-4776-982F-DC0D4012055B}" presName="spacer" presStyleCnt="0"/>
      <dgm:spPr/>
    </dgm:pt>
    <dgm:pt modelId="{848D9AA5-33CB-4692-AA42-05E806DDC2DA}" type="pres">
      <dgm:prSet presAssocID="{197E7691-8C4E-4928-B77F-F3E4BDB290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BCD6B9D-A6DE-4CA8-9AEE-4485D077BDD6}" type="pres">
      <dgm:prSet presAssocID="{54EE9077-0250-4C12-AC7A-9F5DE3F4811E}" presName="spacer" presStyleCnt="0"/>
      <dgm:spPr/>
    </dgm:pt>
    <dgm:pt modelId="{010A3280-741B-49B4-B33F-A6E7C4B7482C}" type="pres">
      <dgm:prSet presAssocID="{370C2252-E7C4-4133-9548-63CDA9870D2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16FBF74-A28B-4F3A-AAC8-D1E627D79FBE}" type="presOf" srcId="{197E7691-8C4E-4928-B77F-F3E4BDB2905C}" destId="{848D9AA5-33CB-4692-AA42-05E806DDC2DA}" srcOrd="0" destOrd="0" presId="urn:microsoft.com/office/officeart/2005/8/layout/vList2"/>
    <dgm:cxn modelId="{04EAA9A6-B2E2-46D6-8DD8-68BCA6D5DD04}" srcId="{E17DC923-1459-4186-B8D8-4DBA1E0F4DB3}" destId="{5479B44B-EEA6-441E-B5E9-5E4FC4E6AC2A}" srcOrd="0" destOrd="0" parTransId="{908C0E7E-4813-4917-A679-FF845F5056AC}" sibTransId="{EFFA16E7-7DB7-4776-982F-DC0D4012055B}"/>
    <dgm:cxn modelId="{3D3F89DD-F7DE-4705-B73B-F089916C899D}" srcId="{E17DC923-1459-4186-B8D8-4DBA1E0F4DB3}" destId="{370C2252-E7C4-4133-9548-63CDA9870D25}" srcOrd="2" destOrd="0" parTransId="{942C9990-9DE9-47DD-B778-BD3F15FEC499}" sibTransId="{86E6D166-FD92-4556-B751-CD7456373E73}"/>
    <dgm:cxn modelId="{65EFD2E4-097F-409A-AF9F-81961A3CE756}" type="presOf" srcId="{370C2252-E7C4-4133-9548-63CDA9870D25}" destId="{010A3280-741B-49B4-B33F-A6E7C4B7482C}" srcOrd="0" destOrd="0" presId="urn:microsoft.com/office/officeart/2005/8/layout/vList2"/>
    <dgm:cxn modelId="{027C9FF9-7293-412E-9BB8-46E9596FB12E}" type="presOf" srcId="{E17DC923-1459-4186-B8D8-4DBA1E0F4DB3}" destId="{D2C1CA81-6866-489C-A67C-687B96B966D7}" srcOrd="0" destOrd="0" presId="urn:microsoft.com/office/officeart/2005/8/layout/vList2"/>
    <dgm:cxn modelId="{3C8099FA-8135-4B46-857D-51D3B1A6F1A8}" type="presOf" srcId="{5479B44B-EEA6-441E-B5E9-5E4FC4E6AC2A}" destId="{419E9FD0-1ABE-4DF8-9118-A0CFD63773F5}" srcOrd="0" destOrd="0" presId="urn:microsoft.com/office/officeart/2005/8/layout/vList2"/>
    <dgm:cxn modelId="{CECABEFF-FA6C-42D5-8DAC-37F920E20A9C}" srcId="{E17DC923-1459-4186-B8D8-4DBA1E0F4DB3}" destId="{197E7691-8C4E-4928-B77F-F3E4BDB2905C}" srcOrd="1" destOrd="0" parTransId="{72AFCE1D-8B1B-4483-8E86-F808F61FDCA4}" sibTransId="{54EE9077-0250-4C12-AC7A-9F5DE3F4811E}"/>
    <dgm:cxn modelId="{87198912-9FA0-4A16-888E-C7376933CBD3}" type="presParOf" srcId="{D2C1CA81-6866-489C-A67C-687B96B966D7}" destId="{419E9FD0-1ABE-4DF8-9118-A0CFD63773F5}" srcOrd="0" destOrd="0" presId="urn:microsoft.com/office/officeart/2005/8/layout/vList2"/>
    <dgm:cxn modelId="{D6F5A16F-C964-4DEE-9523-65C48EEC2570}" type="presParOf" srcId="{D2C1CA81-6866-489C-A67C-687B96B966D7}" destId="{0EA69C09-069C-47F3-85DE-53AF07C56DC8}" srcOrd="1" destOrd="0" presId="urn:microsoft.com/office/officeart/2005/8/layout/vList2"/>
    <dgm:cxn modelId="{59DFCB49-6330-421E-950E-7A75AC55A56D}" type="presParOf" srcId="{D2C1CA81-6866-489C-A67C-687B96B966D7}" destId="{848D9AA5-33CB-4692-AA42-05E806DDC2DA}" srcOrd="2" destOrd="0" presId="urn:microsoft.com/office/officeart/2005/8/layout/vList2"/>
    <dgm:cxn modelId="{03305D3E-A3D6-4317-AE55-4662FAA94DAD}" type="presParOf" srcId="{D2C1CA81-6866-489C-A67C-687B96B966D7}" destId="{DBCD6B9D-A6DE-4CA8-9AEE-4485D077BDD6}" srcOrd="3" destOrd="0" presId="urn:microsoft.com/office/officeart/2005/8/layout/vList2"/>
    <dgm:cxn modelId="{4E396060-3539-458F-AB6E-808E242E20D8}" type="presParOf" srcId="{D2C1CA81-6866-489C-A67C-687B96B966D7}" destId="{010A3280-741B-49B4-B33F-A6E7C4B748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16B6AF-E523-43ED-BECA-DC87E16D1EE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E652E1-87BE-43DB-98DC-F89C6E46B029}">
      <dgm:prSet/>
      <dgm:spPr/>
      <dgm:t>
        <a:bodyPr/>
        <a:lstStyle/>
        <a:p>
          <a:r>
            <a:rPr lang="tr-TR" dirty="0"/>
            <a:t>Araştırmacıların takip ve uyum bulguları oldukça ilgi çekicidir; çalışmaya başlayan 27 katılımcıdan 25'i son ziyareti tamamlayarak %93'lük mükemmel bir araştırmada kalma oranı göstermiştir. </a:t>
          </a:r>
          <a:endParaRPr lang="en-US" dirty="0"/>
        </a:p>
      </dgm:t>
    </dgm:pt>
    <dgm:pt modelId="{C6E6BD38-80DA-47E3-BF51-A9E10635B902}" type="parTrans" cxnId="{8342749C-FFC2-4B03-9987-367ACB3305EC}">
      <dgm:prSet/>
      <dgm:spPr/>
      <dgm:t>
        <a:bodyPr/>
        <a:lstStyle/>
        <a:p>
          <a:endParaRPr lang="en-US"/>
        </a:p>
      </dgm:t>
    </dgm:pt>
    <dgm:pt modelId="{2095FE99-9839-41D5-912C-E609305B86F8}" type="sibTrans" cxnId="{8342749C-FFC2-4B03-9987-367ACB3305EC}">
      <dgm:prSet/>
      <dgm:spPr/>
      <dgm:t>
        <a:bodyPr/>
        <a:lstStyle/>
        <a:p>
          <a:endParaRPr lang="en-US"/>
        </a:p>
      </dgm:t>
    </dgm:pt>
    <dgm:pt modelId="{22047E3D-8DED-46C2-AD85-B02AD4F4533F}">
      <dgm:prSet/>
      <dgm:spPr/>
      <dgm:t>
        <a:bodyPr/>
        <a:lstStyle/>
        <a:p>
          <a:r>
            <a:rPr lang="tr-TR" dirty="0"/>
            <a:t>Ancak cihaz verilerine göre çocuklar planlanan seansların %72'sini başlatsalar da, toplam tekrarların yalnızca %39'unu tamamlayabilmişlerdir. </a:t>
          </a:r>
          <a:endParaRPr lang="en-US" dirty="0"/>
        </a:p>
      </dgm:t>
    </dgm:pt>
    <dgm:pt modelId="{C3F14AE8-ADDA-4159-8823-C6432EEE0DBA}" type="parTrans" cxnId="{B5C0B14B-80AD-4946-9BAE-64C3AAED91FC}">
      <dgm:prSet/>
      <dgm:spPr/>
      <dgm:t>
        <a:bodyPr/>
        <a:lstStyle/>
        <a:p>
          <a:endParaRPr lang="en-US"/>
        </a:p>
      </dgm:t>
    </dgm:pt>
    <dgm:pt modelId="{31FBD7C4-04D0-45E9-9C9B-5C512DC45C0E}" type="sibTrans" cxnId="{B5C0B14B-80AD-4946-9BAE-64C3AAED91FC}">
      <dgm:prSet/>
      <dgm:spPr/>
      <dgm:t>
        <a:bodyPr/>
        <a:lstStyle/>
        <a:p>
          <a:endParaRPr lang="en-US"/>
        </a:p>
      </dgm:t>
    </dgm:pt>
    <dgm:pt modelId="{1E6E8FA3-E77B-4499-A567-9EF5D2CA2484}">
      <dgm:prSet/>
      <dgm:spPr/>
      <dgm:t>
        <a:bodyPr/>
        <a:lstStyle/>
        <a:p>
          <a:r>
            <a:rPr lang="tr-TR" dirty="0"/>
            <a:t>Direncin yüksek veya düşük olmasının bu seans ve tekrar uyum oranları üzerinde istatistiksel açıdan anlamlı bir fark yaratmadığı saptanmıştır.</a:t>
          </a:r>
          <a:endParaRPr lang="en-US" dirty="0"/>
        </a:p>
      </dgm:t>
    </dgm:pt>
    <dgm:pt modelId="{3E74DE60-194A-4877-A491-144F1E3A35C7}" type="parTrans" cxnId="{499E636F-6F5A-47A8-8BDD-3D05D0294AE6}">
      <dgm:prSet/>
      <dgm:spPr/>
      <dgm:t>
        <a:bodyPr/>
        <a:lstStyle/>
        <a:p>
          <a:endParaRPr lang="en-US"/>
        </a:p>
      </dgm:t>
    </dgm:pt>
    <dgm:pt modelId="{9B6A57BE-C5EF-46B7-8A3C-D6FB63CD3277}" type="sibTrans" cxnId="{499E636F-6F5A-47A8-8BDD-3D05D0294AE6}">
      <dgm:prSet/>
      <dgm:spPr/>
      <dgm:t>
        <a:bodyPr/>
        <a:lstStyle/>
        <a:p>
          <a:endParaRPr lang="en-US"/>
        </a:p>
      </dgm:t>
    </dgm:pt>
    <dgm:pt modelId="{0E8AEB79-502E-4979-B724-5E1DCE5BF9EF}" type="pres">
      <dgm:prSet presAssocID="{9216B6AF-E523-43ED-BECA-DC87E16D1EE1}" presName="vert0" presStyleCnt="0">
        <dgm:presLayoutVars>
          <dgm:dir/>
          <dgm:animOne val="branch"/>
          <dgm:animLvl val="lvl"/>
        </dgm:presLayoutVars>
      </dgm:prSet>
      <dgm:spPr/>
    </dgm:pt>
    <dgm:pt modelId="{47EB08A0-CED9-4059-B262-258C83AF7AB5}" type="pres">
      <dgm:prSet presAssocID="{C4E652E1-87BE-43DB-98DC-F89C6E46B029}" presName="thickLine" presStyleLbl="alignNode1" presStyleIdx="0" presStyleCnt="3"/>
      <dgm:spPr/>
    </dgm:pt>
    <dgm:pt modelId="{7087889B-C792-41AE-A418-4937E9441270}" type="pres">
      <dgm:prSet presAssocID="{C4E652E1-87BE-43DB-98DC-F89C6E46B029}" presName="horz1" presStyleCnt="0"/>
      <dgm:spPr/>
    </dgm:pt>
    <dgm:pt modelId="{78B659DC-AA60-429B-8A98-744E367BE07B}" type="pres">
      <dgm:prSet presAssocID="{C4E652E1-87BE-43DB-98DC-F89C6E46B029}" presName="tx1" presStyleLbl="revTx" presStyleIdx="0" presStyleCnt="3"/>
      <dgm:spPr/>
    </dgm:pt>
    <dgm:pt modelId="{B4E8D148-552C-404C-8406-9EA8CEC88F8E}" type="pres">
      <dgm:prSet presAssocID="{C4E652E1-87BE-43DB-98DC-F89C6E46B029}" presName="vert1" presStyleCnt="0"/>
      <dgm:spPr/>
    </dgm:pt>
    <dgm:pt modelId="{BD1E967E-3BDB-4F0E-A4EF-2EB3439F37AF}" type="pres">
      <dgm:prSet presAssocID="{22047E3D-8DED-46C2-AD85-B02AD4F4533F}" presName="thickLine" presStyleLbl="alignNode1" presStyleIdx="1" presStyleCnt="3"/>
      <dgm:spPr/>
    </dgm:pt>
    <dgm:pt modelId="{03B9A1D7-EE4D-4B39-8E55-EEB53A014619}" type="pres">
      <dgm:prSet presAssocID="{22047E3D-8DED-46C2-AD85-B02AD4F4533F}" presName="horz1" presStyleCnt="0"/>
      <dgm:spPr/>
    </dgm:pt>
    <dgm:pt modelId="{2904650C-E18B-4F96-8A08-5E37CAE9141E}" type="pres">
      <dgm:prSet presAssocID="{22047E3D-8DED-46C2-AD85-B02AD4F4533F}" presName="tx1" presStyleLbl="revTx" presStyleIdx="1" presStyleCnt="3"/>
      <dgm:spPr/>
    </dgm:pt>
    <dgm:pt modelId="{5DBAB4ED-DC82-4D7A-9E8D-F99322D605C3}" type="pres">
      <dgm:prSet presAssocID="{22047E3D-8DED-46C2-AD85-B02AD4F4533F}" presName="vert1" presStyleCnt="0"/>
      <dgm:spPr/>
    </dgm:pt>
    <dgm:pt modelId="{DD39161B-A092-4973-87BC-6DF907D3C6FB}" type="pres">
      <dgm:prSet presAssocID="{1E6E8FA3-E77B-4499-A567-9EF5D2CA2484}" presName="thickLine" presStyleLbl="alignNode1" presStyleIdx="2" presStyleCnt="3"/>
      <dgm:spPr/>
    </dgm:pt>
    <dgm:pt modelId="{5161B5D3-4C59-446D-93E9-AF7EC40F9FD1}" type="pres">
      <dgm:prSet presAssocID="{1E6E8FA3-E77B-4499-A567-9EF5D2CA2484}" presName="horz1" presStyleCnt="0"/>
      <dgm:spPr/>
    </dgm:pt>
    <dgm:pt modelId="{E5BD6999-B2DA-419F-8F23-B0F396A30F2D}" type="pres">
      <dgm:prSet presAssocID="{1E6E8FA3-E77B-4499-A567-9EF5D2CA2484}" presName="tx1" presStyleLbl="revTx" presStyleIdx="2" presStyleCnt="3"/>
      <dgm:spPr/>
    </dgm:pt>
    <dgm:pt modelId="{E7C06BFF-3D30-4FC0-B017-A6157CA37D8B}" type="pres">
      <dgm:prSet presAssocID="{1E6E8FA3-E77B-4499-A567-9EF5D2CA2484}" presName="vert1" presStyleCnt="0"/>
      <dgm:spPr/>
    </dgm:pt>
  </dgm:ptLst>
  <dgm:cxnLst>
    <dgm:cxn modelId="{3F9DFE14-95BB-4B06-9D2F-A7F8C6671C93}" type="presOf" srcId="{1E6E8FA3-E77B-4499-A567-9EF5D2CA2484}" destId="{E5BD6999-B2DA-419F-8F23-B0F396A30F2D}" srcOrd="0" destOrd="0" presId="urn:microsoft.com/office/officeart/2008/layout/LinedList"/>
    <dgm:cxn modelId="{FD6A502C-9135-4188-9B9D-6DFE087E8F3D}" type="presOf" srcId="{22047E3D-8DED-46C2-AD85-B02AD4F4533F}" destId="{2904650C-E18B-4F96-8A08-5E37CAE9141E}" srcOrd="0" destOrd="0" presId="urn:microsoft.com/office/officeart/2008/layout/LinedList"/>
    <dgm:cxn modelId="{B5C0B14B-80AD-4946-9BAE-64C3AAED91FC}" srcId="{9216B6AF-E523-43ED-BECA-DC87E16D1EE1}" destId="{22047E3D-8DED-46C2-AD85-B02AD4F4533F}" srcOrd="1" destOrd="0" parTransId="{C3F14AE8-ADDA-4159-8823-C6432EEE0DBA}" sibTransId="{31FBD7C4-04D0-45E9-9C9B-5C512DC45C0E}"/>
    <dgm:cxn modelId="{499E636F-6F5A-47A8-8BDD-3D05D0294AE6}" srcId="{9216B6AF-E523-43ED-BECA-DC87E16D1EE1}" destId="{1E6E8FA3-E77B-4499-A567-9EF5D2CA2484}" srcOrd="2" destOrd="0" parTransId="{3E74DE60-194A-4877-A491-144F1E3A35C7}" sibTransId="{9B6A57BE-C5EF-46B7-8A3C-D6FB63CD3277}"/>
    <dgm:cxn modelId="{0C348754-6A5D-4B99-ABF9-9052FE03078F}" type="presOf" srcId="{9216B6AF-E523-43ED-BECA-DC87E16D1EE1}" destId="{0E8AEB79-502E-4979-B724-5E1DCE5BF9EF}" srcOrd="0" destOrd="0" presId="urn:microsoft.com/office/officeart/2008/layout/LinedList"/>
    <dgm:cxn modelId="{8342749C-FFC2-4B03-9987-367ACB3305EC}" srcId="{9216B6AF-E523-43ED-BECA-DC87E16D1EE1}" destId="{C4E652E1-87BE-43DB-98DC-F89C6E46B029}" srcOrd="0" destOrd="0" parTransId="{C6E6BD38-80DA-47E3-BF51-A9E10635B902}" sibTransId="{2095FE99-9839-41D5-912C-E609305B86F8}"/>
    <dgm:cxn modelId="{9A331EAA-E526-4F53-842E-9DEE524DDEEB}" type="presOf" srcId="{C4E652E1-87BE-43DB-98DC-F89C6E46B029}" destId="{78B659DC-AA60-429B-8A98-744E367BE07B}" srcOrd="0" destOrd="0" presId="urn:microsoft.com/office/officeart/2008/layout/LinedList"/>
    <dgm:cxn modelId="{0AAB762C-9825-4973-AC56-36BF09B750B3}" type="presParOf" srcId="{0E8AEB79-502E-4979-B724-5E1DCE5BF9EF}" destId="{47EB08A0-CED9-4059-B262-258C83AF7AB5}" srcOrd="0" destOrd="0" presId="urn:microsoft.com/office/officeart/2008/layout/LinedList"/>
    <dgm:cxn modelId="{4E25A6D6-34EF-474C-8E47-E611EBAA527B}" type="presParOf" srcId="{0E8AEB79-502E-4979-B724-5E1DCE5BF9EF}" destId="{7087889B-C792-41AE-A418-4937E9441270}" srcOrd="1" destOrd="0" presId="urn:microsoft.com/office/officeart/2008/layout/LinedList"/>
    <dgm:cxn modelId="{595D4E1D-B4DD-47F6-9F64-40E6177145AD}" type="presParOf" srcId="{7087889B-C792-41AE-A418-4937E9441270}" destId="{78B659DC-AA60-429B-8A98-744E367BE07B}" srcOrd="0" destOrd="0" presId="urn:microsoft.com/office/officeart/2008/layout/LinedList"/>
    <dgm:cxn modelId="{FFD72939-60CC-4738-81DF-44362BAEC643}" type="presParOf" srcId="{7087889B-C792-41AE-A418-4937E9441270}" destId="{B4E8D148-552C-404C-8406-9EA8CEC88F8E}" srcOrd="1" destOrd="0" presId="urn:microsoft.com/office/officeart/2008/layout/LinedList"/>
    <dgm:cxn modelId="{79D7E7C1-89D9-4875-ACC2-D79AA75E2B1E}" type="presParOf" srcId="{0E8AEB79-502E-4979-B724-5E1DCE5BF9EF}" destId="{BD1E967E-3BDB-4F0E-A4EF-2EB3439F37AF}" srcOrd="2" destOrd="0" presId="urn:microsoft.com/office/officeart/2008/layout/LinedList"/>
    <dgm:cxn modelId="{26BE2326-7D2D-4E72-BBFE-CC24A1694971}" type="presParOf" srcId="{0E8AEB79-502E-4979-B724-5E1DCE5BF9EF}" destId="{03B9A1D7-EE4D-4B39-8E55-EEB53A014619}" srcOrd="3" destOrd="0" presId="urn:microsoft.com/office/officeart/2008/layout/LinedList"/>
    <dgm:cxn modelId="{EBD214F4-887D-41AA-9D2B-0343EE623BCB}" type="presParOf" srcId="{03B9A1D7-EE4D-4B39-8E55-EEB53A014619}" destId="{2904650C-E18B-4F96-8A08-5E37CAE9141E}" srcOrd="0" destOrd="0" presId="urn:microsoft.com/office/officeart/2008/layout/LinedList"/>
    <dgm:cxn modelId="{5749E4AF-55AE-45E1-99E7-67AF8A375338}" type="presParOf" srcId="{03B9A1D7-EE4D-4B39-8E55-EEB53A014619}" destId="{5DBAB4ED-DC82-4D7A-9E8D-F99322D605C3}" srcOrd="1" destOrd="0" presId="urn:microsoft.com/office/officeart/2008/layout/LinedList"/>
    <dgm:cxn modelId="{5B9A0909-00C9-480F-B0D3-121A68CA2B58}" type="presParOf" srcId="{0E8AEB79-502E-4979-B724-5E1DCE5BF9EF}" destId="{DD39161B-A092-4973-87BC-6DF907D3C6FB}" srcOrd="4" destOrd="0" presId="urn:microsoft.com/office/officeart/2008/layout/LinedList"/>
    <dgm:cxn modelId="{C54BEE8E-824A-4921-96DA-7F5DEB9B972D}" type="presParOf" srcId="{0E8AEB79-502E-4979-B724-5E1DCE5BF9EF}" destId="{5161B5D3-4C59-446D-93E9-AF7EC40F9FD1}" srcOrd="5" destOrd="0" presId="urn:microsoft.com/office/officeart/2008/layout/LinedList"/>
    <dgm:cxn modelId="{450CE423-6873-4A1E-A61F-0EF11A40A16A}" type="presParOf" srcId="{5161B5D3-4C59-446D-93E9-AF7EC40F9FD1}" destId="{E5BD6999-B2DA-419F-8F23-B0F396A30F2D}" srcOrd="0" destOrd="0" presId="urn:microsoft.com/office/officeart/2008/layout/LinedList"/>
    <dgm:cxn modelId="{F35E2E3E-938B-448B-BBB3-A2E56DB4D346}" type="presParOf" srcId="{5161B5D3-4C59-446D-93E9-AF7EC40F9FD1}" destId="{E7C06BFF-3D30-4FC0-B017-A6157CA37D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948139-3079-4ADB-8F62-D394DFEBC66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107EB2-BAFB-4E14-B9BC-177808F3F8B5}">
      <dgm:prSet/>
      <dgm:spPr/>
      <dgm:t>
        <a:bodyPr/>
        <a:lstStyle/>
        <a:p>
          <a:r>
            <a:rPr lang="tr-TR" dirty="0"/>
            <a:t>Araştırmacıların </a:t>
          </a:r>
          <a:r>
            <a:rPr lang="tr-TR" dirty="0" err="1"/>
            <a:t>insprituar</a:t>
          </a:r>
          <a:r>
            <a:rPr lang="tr-TR" dirty="0"/>
            <a:t> güç testleri (MIP) sonucunda, müdahale atamasından bağımsız olarak </a:t>
          </a:r>
          <a:r>
            <a:rPr lang="tr-TR" dirty="0" err="1"/>
            <a:t>inspiratuar</a:t>
          </a:r>
          <a:r>
            <a:rPr lang="tr-TR" dirty="0"/>
            <a:t> kas gücünde ölçülen 10.0 cm H</a:t>
          </a:r>
          <a:r>
            <a:rPr lang="tr-TR" baseline="-25000" dirty="0"/>
            <a:t>2</a:t>
          </a:r>
          <a:r>
            <a:rPr lang="tr-TR" dirty="0"/>
            <a:t>O ortalama artışın istatistiksel anlamlılığa ulaşmadığı raporlanmıştır. </a:t>
          </a:r>
          <a:endParaRPr lang="en-US" dirty="0"/>
        </a:p>
      </dgm:t>
    </dgm:pt>
    <dgm:pt modelId="{E2BB2EB8-7AFF-4352-A07B-BAAEFED707AD}" type="parTrans" cxnId="{05E2FD1D-9C9C-4A04-BB0C-4D33D8EB83B4}">
      <dgm:prSet/>
      <dgm:spPr/>
      <dgm:t>
        <a:bodyPr/>
        <a:lstStyle/>
        <a:p>
          <a:endParaRPr lang="en-US"/>
        </a:p>
      </dgm:t>
    </dgm:pt>
    <dgm:pt modelId="{7D1B51BD-80B9-483A-91EA-FECAB94C72DA}" type="sibTrans" cxnId="{05E2FD1D-9C9C-4A04-BB0C-4D33D8EB83B4}">
      <dgm:prSet/>
      <dgm:spPr/>
      <dgm:t>
        <a:bodyPr/>
        <a:lstStyle/>
        <a:p>
          <a:endParaRPr lang="en-US"/>
        </a:p>
      </dgm:t>
    </dgm:pt>
    <dgm:pt modelId="{39E46058-E515-493E-B5E6-F2A49C04D3DB}">
      <dgm:prSet/>
      <dgm:spPr/>
      <dgm:t>
        <a:bodyPr/>
        <a:lstStyle/>
        <a:p>
          <a:r>
            <a:rPr lang="tr-TR" dirty="0"/>
            <a:t>Buna karşılık, solunum kaslarının yorulmaya karşı dayanıklılığında kaydedilen ortalama 8.9 cm H</a:t>
          </a:r>
          <a:r>
            <a:rPr lang="tr-TR" baseline="-25000" dirty="0"/>
            <a:t>2</a:t>
          </a:r>
          <a:r>
            <a:rPr lang="tr-TR" dirty="0"/>
            <a:t>O’luk iyileşmenin istatistiksel olarak anlamlı olduğu tespit edilmiştir. </a:t>
          </a:r>
          <a:endParaRPr lang="en-US" dirty="0"/>
        </a:p>
      </dgm:t>
    </dgm:pt>
    <dgm:pt modelId="{3B380AA8-9D2D-4812-AE4B-6571DD307339}" type="parTrans" cxnId="{21395107-C8CB-481C-AA6E-04D2BB843972}">
      <dgm:prSet/>
      <dgm:spPr/>
      <dgm:t>
        <a:bodyPr/>
        <a:lstStyle/>
        <a:p>
          <a:endParaRPr lang="en-US"/>
        </a:p>
      </dgm:t>
    </dgm:pt>
    <dgm:pt modelId="{33AB3FFF-D1FD-4F1B-8427-9E211B3ADE92}" type="sibTrans" cxnId="{21395107-C8CB-481C-AA6E-04D2BB843972}">
      <dgm:prSet/>
      <dgm:spPr/>
      <dgm:t>
        <a:bodyPr/>
        <a:lstStyle/>
        <a:p>
          <a:endParaRPr lang="en-US"/>
        </a:p>
      </dgm:t>
    </dgm:pt>
    <dgm:pt modelId="{F760F445-C7E1-4BD7-800C-526E9901A6D0}">
      <dgm:prSet/>
      <dgm:spPr/>
      <dgm:t>
        <a:bodyPr/>
        <a:lstStyle/>
        <a:p>
          <a:r>
            <a:rPr lang="tr-TR"/>
            <a:t>Hem güç hem de dayanıklılık gelişimleri kıyaslandığında yüksek ve düşük direnç grupları arasında istatistiksel bir fark saptanmamıştır.</a:t>
          </a:r>
          <a:endParaRPr lang="en-US"/>
        </a:p>
      </dgm:t>
    </dgm:pt>
    <dgm:pt modelId="{A0488C8F-EF06-4FB6-B2AF-9812D0F36B02}" type="parTrans" cxnId="{A1154665-51A5-4D28-9053-7DBDDF04A242}">
      <dgm:prSet/>
      <dgm:spPr/>
      <dgm:t>
        <a:bodyPr/>
        <a:lstStyle/>
        <a:p>
          <a:endParaRPr lang="en-US"/>
        </a:p>
      </dgm:t>
    </dgm:pt>
    <dgm:pt modelId="{E00EF7E6-3E17-4371-A339-0036E67376E3}" type="sibTrans" cxnId="{A1154665-51A5-4D28-9053-7DBDDF04A242}">
      <dgm:prSet/>
      <dgm:spPr/>
      <dgm:t>
        <a:bodyPr/>
        <a:lstStyle/>
        <a:p>
          <a:endParaRPr lang="en-US"/>
        </a:p>
      </dgm:t>
    </dgm:pt>
    <dgm:pt modelId="{F7370016-6E3B-479A-881A-447ACC52B91B}" type="pres">
      <dgm:prSet presAssocID="{EF948139-3079-4ADB-8F62-D394DFEBC66E}" presName="linear" presStyleCnt="0">
        <dgm:presLayoutVars>
          <dgm:animLvl val="lvl"/>
          <dgm:resizeHandles val="exact"/>
        </dgm:presLayoutVars>
      </dgm:prSet>
      <dgm:spPr/>
    </dgm:pt>
    <dgm:pt modelId="{3D5C29A0-F282-47B4-A0C9-11A66DA94861}" type="pres">
      <dgm:prSet presAssocID="{F4107EB2-BAFB-4E14-B9BC-177808F3F8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437B51-DD0B-4281-9D77-797D869FE929}" type="pres">
      <dgm:prSet presAssocID="{7D1B51BD-80B9-483A-91EA-FECAB94C72DA}" presName="spacer" presStyleCnt="0"/>
      <dgm:spPr/>
    </dgm:pt>
    <dgm:pt modelId="{81FDF4D4-6F03-4381-ADE5-4162A3AC1C2C}" type="pres">
      <dgm:prSet presAssocID="{39E46058-E515-493E-B5E6-F2A49C04D3D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60288E-C8C4-4A70-83A7-01FC6E7BD26D}" type="pres">
      <dgm:prSet presAssocID="{33AB3FFF-D1FD-4F1B-8427-9E211B3ADE92}" presName="spacer" presStyleCnt="0"/>
      <dgm:spPr/>
    </dgm:pt>
    <dgm:pt modelId="{2926FE29-38EF-4E0B-9491-0E89F595012D}" type="pres">
      <dgm:prSet presAssocID="{F760F445-C7E1-4BD7-800C-526E9901A6D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395107-C8CB-481C-AA6E-04D2BB843972}" srcId="{EF948139-3079-4ADB-8F62-D394DFEBC66E}" destId="{39E46058-E515-493E-B5E6-F2A49C04D3DB}" srcOrd="1" destOrd="0" parTransId="{3B380AA8-9D2D-4812-AE4B-6571DD307339}" sibTransId="{33AB3FFF-D1FD-4F1B-8427-9E211B3ADE92}"/>
    <dgm:cxn modelId="{05E2FD1D-9C9C-4A04-BB0C-4D33D8EB83B4}" srcId="{EF948139-3079-4ADB-8F62-D394DFEBC66E}" destId="{F4107EB2-BAFB-4E14-B9BC-177808F3F8B5}" srcOrd="0" destOrd="0" parTransId="{E2BB2EB8-7AFF-4352-A07B-BAAEFED707AD}" sibTransId="{7D1B51BD-80B9-483A-91EA-FECAB94C72DA}"/>
    <dgm:cxn modelId="{DBA03A36-7854-46C2-AA8B-7EB1742CDD6B}" type="presOf" srcId="{F760F445-C7E1-4BD7-800C-526E9901A6D0}" destId="{2926FE29-38EF-4E0B-9491-0E89F595012D}" srcOrd="0" destOrd="0" presId="urn:microsoft.com/office/officeart/2005/8/layout/vList2"/>
    <dgm:cxn modelId="{BADBC539-DC4D-4DA7-BC81-AACFA9837C67}" type="presOf" srcId="{EF948139-3079-4ADB-8F62-D394DFEBC66E}" destId="{F7370016-6E3B-479A-881A-447ACC52B91B}" srcOrd="0" destOrd="0" presId="urn:microsoft.com/office/officeart/2005/8/layout/vList2"/>
    <dgm:cxn modelId="{A1154665-51A5-4D28-9053-7DBDDF04A242}" srcId="{EF948139-3079-4ADB-8F62-D394DFEBC66E}" destId="{F760F445-C7E1-4BD7-800C-526E9901A6D0}" srcOrd="2" destOrd="0" parTransId="{A0488C8F-EF06-4FB6-B2AF-9812D0F36B02}" sibTransId="{E00EF7E6-3E17-4371-A339-0036E67376E3}"/>
    <dgm:cxn modelId="{7B8D7950-9D37-400B-A69B-76EA08FCBB4F}" type="presOf" srcId="{39E46058-E515-493E-B5E6-F2A49C04D3DB}" destId="{81FDF4D4-6F03-4381-ADE5-4162A3AC1C2C}" srcOrd="0" destOrd="0" presId="urn:microsoft.com/office/officeart/2005/8/layout/vList2"/>
    <dgm:cxn modelId="{DAA753E0-30CB-45C2-9142-E5E666B793BB}" type="presOf" srcId="{F4107EB2-BAFB-4E14-B9BC-177808F3F8B5}" destId="{3D5C29A0-F282-47B4-A0C9-11A66DA94861}" srcOrd="0" destOrd="0" presId="urn:microsoft.com/office/officeart/2005/8/layout/vList2"/>
    <dgm:cxn modelId="{AFE7105E-30D6-49D2-90C5-C47FD23344E1}" type="presParOf" srcId="{F7370016-6E3B-479A-881A-447ACC52B91B}" destId="{3D5C29A0-F282-47B4-A0C9-11A66DA94861}" srcOrd="0" destOrd="0" presId="urn:microsoft.com/office/officeart/2005/8/layout/vList2"/>
    <dgm:cxn modelId="{1F28490C-DF5F-4BB2-B93A-190290427153}" type="presParOf" srcId="{F7370016-6E3B-479A-881A-447ACC52B91B}" destId="{E0437B51-DD0B-4281-9D77-797D869FE929}" srcOrd="1" destOrd="0" presId="urn:microsoft.com/office/officeart/2005/8/layout/vList2"/>
    <dgm:cxn modelId="{B607E604-4FDD-4B94-94FA-E6993A878523}" type="presParOf" srcId="{F7370016-6E3B-479A-881A-447ACC52B91B}" destId="{81FDF4D4-6F03-4381-ADE5-4162A3AC1C2C}" srcOrd="2" destOrd="0" presId="urn:microsoft.com/office/officeart/2005/8/layout/vList2"/>
    <dgm:cxn modelId="{AEF74B5C-8C15-4DF3-932A-0BD21499131F}" type="presParOf" srcId="{F7370016-6E3B-479A-881A-447ACC52B91B}" destId="{3A60288E-C8C4-4A70-83A7-01FC6E7BD26D}" srcOrd="3" destOrd="0" presId="urn:microsoft.com/office/officeart/2005/8/layout/vList2"/>
    <dgm:cxn modelId="{153A582E-C1D7-4C19-BD39-A8FAB2FD0196}" type="presParOf" srcId="{F7370016-6E3B-479A-881A-447ACC52B91B}" destId="{2926FE29-38EF-4E0B-9491-0E89F59501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6EE58D-654A-4713-8A4D-D179F8509CF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27624-ACAF-470D-A221-710C5B72E9C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Tartışma bölümünde araştırmacılar, elde ettikleri bulguları yorumlarken evde uygulanan bu cihaz destekli solunum programının obezitesi olan çocuklar ve ergenler arasında rahatlıkla kullanılabilir ve kabul edilebilir olduğunu belirtmektedir. </a:t>
          </a:r>
          <a:endParaRPr lang="en-US"/>
        </a:p>
      </dgm:t>
    </dgm:pt>
    <dgm:pt modelId="{9FD652A1-C179-4011-B576-5D4413AC1309}" type="parTrans" cxnId="{DC52DEFC-6E21-4EFC-A413-2867E37AE26C}">
      <dgm:prSet/>
      <dgm:spPr/>
      <dgm:t>
        <a:bodyPr/>
        <a:lstStyle/>
        <a:p>
          <a:endParaRPr lang="en-US"/>
        </a:p>
      </dgm:t>
    </dgm:pt>
    <dgm:pt modelId="{024DA447-FD02-412C-919D-D37020A1B33D}" type="sibTrans" cxnId="{DC52DEFC-6E21-4EFC-A413-2867E37AE26C}">
      <dgm:prSet/>
      <dgm:spPr/>
      <dgm:t>
        <a:bodyPr/>
        <a:lstStyle/>
        <a:p>
          <a:endParaRPr lang="en-US"/>
        </a:p>
      </dgm:t>
    </dgm:pt>
    <dgm:pt modelId="{D4CD9CC5-A62C-4482-A3BA-D29C4836AE9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Çalışma verileri, bu basit müdahalenin günlük aktiviteler ve şiddetli egzersizlerde nefes darlığını azaltmada ve artan fiziksel aktiviteyi teşvik etmede son derece umut verici sonuçlar ortaya koyduğunu göstermektedir.</a:t>
          </a:r>
          <a:endParaRPr lang="en-US"/>
        </a:p>
      </dgm:t>
    </dgm:pt>
    <dgm:pt modelId="{5A6697B0-B5BA-4991-B331-C963990AB6FA}" type="parTrans" cxnId="{1B6B246B-B223-4869-A080-2DDEE68107F2}">
      <dgm:prSet/>
      <dgm:spPr/>
      <dgm:t>
        <a:bodyPr/>
        <a:lstStyle/>
        <a:p>
          <a:endParaRPr lang="en-US"/>
        </a:p>
      </dgm:t>
    </dgm:pt>
    <dgm:pt modelId="{C64FC960-F90E-4DE1-B9C1-B3DB4CBA441B}" type="sibTrans" cxnId="{1B6B246B-B223-4869-A080-2DDEE68107F2}">
      <dgm:prSet/>
      <dgm:spPr/>
      <dgm:t>
        <a:bodyPr/>
        <a:lstStyle/>
        <a:p>
          <a:endParaRPr lang="en-US"/>
        </a:p>
      </dgm:t>
    </dgm:pt>
    <dgm:pt modelId="{CCFF736B-1CC4-4B96-A1B0-DA96B09BCDC7}" type="pres">
      <dgm:prSet presAssocID="{4C6EE58D-654A-4713-8A4D-D179F8509CF7}" presName="root" presStyleCnt="0">
        <dgm:presLayoutVars>
          <dgm:dir/>
          <dgm:resizeHandles val="exact"/>
        </dgm:presLayoutVars>
      </dgm:prSet>
      <dgm:spPr/>
    </dgm:pt>
    <dgm:pt modelId="{D5487F99-D468-43A6-AC01-BF7E9CA9CBD0}" type="pres">
      <dgm:prSet presAssocID="{02A27624-ACAF-470D-A221-710C5B72E9C9}" presName="compNode" presStyleCnt="0"/>
      <dgm:spPr/>
    </dgm:pt>
    <dgm:pt modelId="{8C8FFCDF-A525-4442-92DA-C64A84CE0DF5}" type="pres">
      <dgm:prSet presAssocID="{02A27624-ACAF-470D-A221-710C5B72E9C9}" presName="bgRect" presStyleLbl="bgShp" presStyleIdx="0" presStyleCnt="2"/>
      <dgm:spPr/>
    </dgm:pt>
    <dgm:pt modelId="{5168C3FA-D451-4DA4-8806-C3A036B3A0CC}" type="pres">
      <dgm:prSet presAssocID="{02A27624-ACAF-470D-A221-710C5B72E9C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45117738-E220-4E7D-9427-70AA077D9C56}" type="pres">
      <dgm:prSet presAssocID="{02A27624-ACAF-470D-A221-710C5B72E9C9}" presName="spaceRect" presStyleCnt="0"/>
      <dgm:spPr/>
    </dgm:pt>
    <dgm:pt modelId="{DC20EAFB-8B6B-4EBA-AFD3-8EA67F6A903A}" type="pres">
      <dgm:prSet presAssocID="{02A27624-ACAF-470D-A221-710C5B72E9C9}" presName="parTx" presStyleLbl="revTx" presStyleIdx="0" presStyleCnt="2">
        <dgm:presLayoutVars>
          <dgm:chMax val="0"/>
          <dgm:chPref val="0"/>
        </dgm:presLayoutVars>
      </dgm:prSet>
      <dgm:spPr/>
    </dgm:pt>
    <dgm:pt modelId="{9938F393-A4F0-4EBE-8292-6F2C31DB42A9}" type="pres">
      <dgm:prSet presAssocID="{024DA447-FD02-412C-919D-D37020A1B33D}" presName="sibTrans" presStyleCnt="0"/>
      <dgm:spPr/>
    </dgm:pt>
    <dgm:pt modelId="{8CC0A3C4-13A3-4441-9ADC-333FE6983DEB}" type="pres">
      <dgm:prSet presAssocID="{D4CD9CC5-A62C-4482-A3BA-D29C4836AE98}" presName="compNode" presStyleCnt="0"/>
      <dgm:spPr/>
    </dgm:pt>
    <dgm:pt modelId="{1C231EF6-5963-47DA-BC44-083C26961980}" type="pres">
      <dgm:prSet presAssocID="{D4CD9CC5-A62C-4482-A3BA-D29C4836AE98}" presName="bgRect" presStyleLbl="bgShp" presStyleIdx="1" presStyleCnt="2"/>
      <dgm:spPr/>
    </dgm:pt>
    <dgm:pt modelId="{9D373077-54AF-42A1-BE86-339884153F76}" type="pres">
      <dgm:prSet presAssocID="{D4CD9CC5-A62C-4482-A3BA-D29C4836AE9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kciğer"/>
        </a:ext>
      </dgm:extLst>
    </dgm:pt>
    <dgm:pt modelId="{FD659ECE-1AD4-4D61-8CF7-9B23A04FD134}" type="pres">
      <dgm:prSet presAssocID="{D4CD9CC5-A62C-4482-A3BA-D29C4836AE98}" presName="spaceRect" presStyleCnt="0"/>
      <dgm:spPr/>
    </dgm:pt>
    <dgm:pt modelId="{0FEA9D8F-F10B-4726-9657-4C7689DC7219}" type="pres">
      <dgm:prSet presAssocID="{D4CD9CC5-A62C-4482-A3BA-D29C4836AE9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B6B246B-B223-4869-A080-2DDEE68107F2}" srcId="{4C6EE58D-654A-4713-8A4D-D179F8509CF7}" destId="{D4CD9CC5-A62C-4482-A3BA-D29C4836AE98}" srcOrd="1" destOrd="0" parTransId="{5A6697B0-B5BA-4991-B331-C963990AB6FA}" sibTransId="{C64FC960-F90E-4DE1-B9C1-B3DB4CBA441B}"/>
    <dgm:cxn modelId="{EE240996-8757-41CD-AE08-6B9627AA9E16}" type="presOf" srcId="{4C6EE58D-654A-4713-8A4D-D179F8509CF7}" destId="{CCFF736B-1CC4-4B96-A1B0-DA96B09BCDC7}" srcOrd="0" destOrd="0" presId="urn:microsoft.com/office/officeart/2018/2/layout/IconVerticalSolidList"/>
    <dgm:cxn modelId="{2E3F4EAF-8921-46CD-819A-6EFEFEE138B5}" type="presOf" srcId="{02A27624-ACAF-470D-A221-710C5B72E9C9}" destId="{DC20EAFB-8B6B-4EBA-AFD3-8EA67F6A903A}" srcOrd="0" destOrd="0" presId="urn:microsoft.com/office/officeart/2018/2/layout/IconVerticalSolidList"/>
    <dgm:cxn modelId="{016AA3B8-504F-43B3-8C27-F0AFB5A95D81}" type="presOf" srcId="{D4CD9CC5-A62C-4482-A3BA-D29C4836AE98}" destId="{0FEA9D8F-F10B-4726-9657-4C7689DC7219}" srcOrd="0" destOrd="0" presId="urn:microsoft.com/office/officeart/2018/2/layout/IconVerticalSolidList"/>
    <dgm:cxn modelId="{DC52DEFC-6E21-4EFC-A413-2867E37AE26C}" srcId="{4C6EE58D-654A-4713-8A4D-D179F8509CF7}" destId="{02A27624-ACAF-470D-A221-710C5B72E9C9}" srcOrd="0" destOrd="0" parTransId="{9FD652A1-C179-4011-B576-5D4413AC1309}" sibTransId="{024DA447-FD02-412C-919D-D37020A1B33D}"/>
    <dgm:cxn modelId="{F614A36C-4043-4D8B-ADCD-CC5E4B86FCF5}" type="presParOf" srcId="{CCFF736B-1CC4-4B96-A1B0-DA96B09BCDC7}" destId="{D5487F99-D468-43A6-AC01-BF7E9CA9CBD0}" srcOrd="0" destOrd="0" presId="urn:microsoft.com/office/officeart/2018/2/layout/IconVerticalSolidList"/>
    <dgm:cxn modelId="{F69DBB79-8C7E-4677-A2D9-D56ABE93048D}" type="presParOf" srcId="{D5487F99-D468-43A6-AC01-BF7E9CA9CBD0}" destId="{8C8FFCDF-A525-4442-92DA-C64A84CE0DF5}" srcOrd="0" destOrd="0" presId="urn:microsoft.com/office/officeart/2018/2/layout/IconVerticalSolidList"/>
    <dgm:cxn modelId="{1B21C670-A02B-4319-ABB2-CA2085B3DB2B}" type="presParOf" srcId="{D5487F99-D468-43A6-AC01-BF7E9CA9CBD0}" destId="{5168C3FA-D451-4DA4-8806-C3A036B3A0CC}" srcOrd="1" destOrd="0" presId="urn:microsoft.com/office/officeart/2018/2/layout/IconVerticalSolidList"/>
    <dgm:cxn modelId="{62529BE1-6895-4365-8B66-6E758AC8D172}" type="presParOf" srcId="{D5487F99-D468-43A6-AC01-BF7E9CA9CBD0}" destId="{45117738-E220-4E7D-9427-70AA077D9C56}" srcOrd="2" destOrd="0" presId="urn:microsoft.com/office/officeart/2018/2/layout/IconVerticalSolidList"/>
    <dgm:cxn modelId="{7F02290A-01E6-429A-BA8F-4412D5EBD623}" type="presParOf" srcId="{D5487F99-D468-43A6-AC01-BF7E9CA9CBD0}" destId="{DC20EAFB-8B6B-4EBA-AFD3-8EA67F6A903A}" srcOrd="3" destOrd="0" presId="urn:microsoft.com/office/officeart/2018/2/layout/IconVerticalSolidList"/>
    <dgm:cxn modelId="{1EC22968-F0B6-4CC8-AD33-EF0784A93C4A}" type="presParOf" srcId="{CCFF736B-1CC4-4B96-A1B0-DA96B09BCDC7}" destId="{9938F393-A4F0-4EBE-8292-6F2C31DB42A9}" srcOrd="1" destOrd="0" presId="urn:microsoft.com/office/officeart/2018/2/layout/IconVerticalSolidList"/>
    <dgm:cxn modelId="{E0AD303B-73A3-4C90-B85A-0E99572B97D8}" type="presParOf" srcId="{CCFF736B-1CC4-4B96-A1B0-DA96B09BCDC7}" destId="{8CC0A3C4-13A3-4441-9ADC-333FE6983DEB}" srcOrd="2" destOrd="0" presId="urn:microsoft.com/office/officeart/2018/2/layout/IconVerticalSolidList"/>
    <dgm:cxn modelId="{D15B3EBA-FE32-4872-B271-F3C6C183DE90}" type="presParOf" srcId="{8CC0A3C4-13A3-4441-9ADC-333FE6983DEB}" destId="{1C231EF6-5963-47DA-BC44-083C26961980}" srcOrd="0" destOrd="0" presId="urn:microsoft.com/office/officeart/2018/2/layout/IconVerticalSolidList"/>
    <dgm:cxn modelId="{B3D627D8-F0B2-4CE8-950E-A809B322788E}" type="presParOf" srcId="{8CC0A3C4-13A3-4441-9ADC-333FE6983DEB}" destId="{9D373077-54AF-42A1-BE86-339884153F76}" srcOrd="1" destOrd="0" presId="urn:microsoft.com/office/officeart/2018/2/layout/IconVerticalSolidList"/>
    <dgm:cxn modelId="{1F56FEAB-E332-476C-A7F2-4B251D5CB874}" type="presParOf" srcId="{8CC0A3C4-13A3-4441-9ADC-333FE6983DEB}" destId="{FD659ECE-1AD4-4D61-8CF7-9B23A04FD134}" srcOrd="2" destOrd="0" presId="urn:microsoft.com/office/officeart/2018/2/layout/IconVerticalSolidList"/>
    <dgm:cxn modelId="{955936A6-12D9-4698-BB26-00B8367AE79B}" type="presParOf" srcId="{8CC0A3C4-13A3-4441-9ADC-333FE6983DEB}" destId="{0FEA9D8F-F10B-4726-9657-4C7689DC72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1B367FD-2463-452A-BE2E-119E465A346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9B91200-B9A9-4499-B309-4C3DDEEAA4F4}">
      <dgm:prSet custT="1"/>
      <dgm:spPr/>
      <dgm:t>
        <a:bodyPr/>
        <a:lstStyle/>
        <a:p>
          <a:r>
            <a:rPr lang="tr-TR" sz="3200" dirty="0"/>
            <a:t>Ayrıca bu araştırma, yüksek ile düşük direnci karşılaştıran randomize tasarımıyla pediatrik obezitede gerçekleştirilmiş en uzun süreli müdahale denemesi olma özelliğini taşımaktadır.</a:t>
          </a:r>
          <a:endParaRPr lang="en-US" sz="3200" dirty="0"/>
        </a:p>
      </dgm:t>
    </dgm:pt>
    <dgm:pt modelId="{404BC7E4-2AFE-4BAD-AFF6-C10B42554400}" type="parTrans" cxnId="{04260E6F-2C12-4AB9-915F-110266CE8055}">
      <dgm:prSet/>
      <dgm:spPr/>
      <dgm:t>
        <a:bodyPr/>
        <a:lstStyle/>
        <a:p>
          <a:endParaRPr lang="en-US"/>
        </a:p>
      </dgm:t>
    </dgm:pt>
    <dgm:pt modelId="{EFDF60B6-7F3C-4683-AF40-997D035491AA}" type="sibTrans" cxnId="{04260E6F-2C12-4AB9-915F-110266CE8055}">
      <dgm:prSet/>
      <dgm:spPr/>
      <dgm:t>
        <a:bodyPr/>
        <a:lstStyle/>
        <a:p>
          <a:endParaRPr lang="en-US"/>
        </a:p>
      </dgm:t>
    </dgm:pt>
    <dgm:pt modelId="{BD35B2E3-A675-4E1F-98D3-35EE9378B956}">
      <dgm:prSet custT="1"/>
      <dgm:spPr/>
      <dgm:t>
        <a:bodyPr/>
        <a:lstStyle/>
        <a:p>
          <a:r>
            <a:rPr lang="tr-TR" sz="3200" dirty="0"/>
            <a:t>Araştırmacılar, çalışmalarının çok faktörlü diyet programlarından bağımsız olarak sadece </a:t>
          </a:r>
          <a:r>
            <a:rPr lang="tr-TR" sz="3200" dirty="0" err="1"/>
            <a:t>inspiratuar</a:t>
          </a:r>
          <a:r>
            <a:rPr lang="tr-TR" sz="3200" dirty="0"/>
            <a:t> eğitimin tek başına etkilerine odaklanmasının önemli bir güç olduğunu belirtmektedir. </a:t>
          </a:r>
          <a:endParaRPr lang="en-US" sz="3200" dirty="0"/>
        </a:p>
      </dgm:t>
    </dgm:pt>
    <dgm:pt modelId="{F21D4923-85A8-443B-A151-1C028A9D146C}" type="sibTrans" cxnId="{F65E7D9E-1AC6-4655-8C99-B0C1F414DC03}">
      <dgm:prSet/>
      <dgm:spPr/>
      <dgm:t>
        <a:bodyPr/>
        <a:lstStyle/>
        <a:p>
          <a:endParaRPr lang="en-US"/>
        </a:p>
      </dgm:t>
    </dgm:pt>
    <dgm:pt modelId="{B6951E46-917F-4AB3-B419-8EED5BBDD7CF}" type="parTrans" cxnId="{F65E7D9E-1AC6-4655-8C99-B0C1F414DC03}">
      <dgm:prSet/>
      <dgm:spPr/>
      <dgm:t>
        <a:bodyPr/>
        <a:lstStyle/>
        <a:p>
          <a:endParaRPr lang="en-US"/>
        </a:p>
      </dgm:t>
    </dgm:pt>
    <dgm:pt modelId="{515BDBFE-0402-4952-931E-2E72C03B99B2}" type="pres">
      <dgm:prSet presAssocID="{81B367FD-2463-452A-BE2E-119E465A3462}" presName="vert0" presStyleCnt="0">
        <dgm:presLayoutVars>
          <dgm:dir/>
          <dgm:animOne val="branch"/>
          <dgm:animLvl val="lvl"/>
        </dgm:presLayoutVars>
      </dgm:prSet>
      <dgm:spPr/>
    </dgm:pt>
    <dgm:pt modelId="{13F197A7-F39C-4E70-A0DD-A53C0EA7784C}" type="pres">
      <dgm:prSet presAssocID="{BD35B2E3-A675-4E1F-98D3-35EE9378B956}" presName="thickLine" presStyleLbl="alignNode1" presStyleIdx="0" presStyleCnt="2"/>
      <dgm:spPr/>
    </dgm:pt>
    <dgm:pt modelId="{27695FCB-9B96-45FB-AD22-845E397EB7BA}" type="pres">
      <dgm:prSet presAssocID="{BD35B2E3-A675-4E1F-98D3-35EE9378B956}" presName="horz1" presStyleCnt="0"/>
      <dgm:spPr/>
    </dgm:pt>
    <dgm:pt modelId="{865C8D72-25C5-4CDF-BA34-29B6EA0A12A4}" type="pres">
      <dgm:prSet presAssocID="{BD35B2E3-A675-4E1F-98D3-35EE9378B956}" presName="tx1" presStyleLbl="revTx" presStyleIdx="0" presStyleCnt="2"/>
      <dgm:spPr/>
    </dgm:pt>
    <dgm:pt modelId="{E26FDCB4-FDFA-4AB6-821A-DBB92B67384B}" type="pres">
      <dgm:prSet presAssocID="{BD35B2E3-A675-4E1F-98D3-35EE9378B956}" presName="vert1" presStyleCnt="0"/>
      <dgm:spPr/>
    </dgm:pt>
    <dgm:pt modelId="{CA9F182C-EA2C-4854-990B-D35B3B2256A9}" type="pres">
      <dgm:prSet presAssocID="{59B91200-B9A9-4499-B309-4C3DDEEAA4F4}" presName="thickLine" presStyleLbl="alignNode1" presStyleIdx="1" presStyleCnt="2"/>
      <dgm:spPr/>
    </dgm:pt>
    <dgm:pt modelId="{D0646DFD-A314-4075-9B5F-399AD8BDDD3D}" type="pres">
      <dgm:prSet presAssocID="{59B91200-B9A9-4499-B309-4C3DDEEAA4F4}" presName="horz1" presStyleCnt="0"/>
      <dgm:spPr/>
    </dgm:pt>
    <dgm:pt modelId="{9B657754-BC67-4B1E-B633-17A4FBB285D6}" type="pres">
      <dgm:prSet presAssocID="{59B91200-B9A9-4499-B309-4C3DDEEAA4F4}" presName="tx1" presStyleLbl="revTx" presStyleIdx="1" presStyleCnt="2"/>
      <dgm:spPr/>
    </dgm:pt>
    <dgm:pt modelId="{95EB3A6F-08D8-498A-AD94-EAD9E64A0B67}" type="pres">
      <dgm:prSet presAssocID="{59B91200-B9A9-4499-B309-4C3DDEEAA4F4}" presName="vert1" presStyleCnt="0"/>
      <dgm:spPr/>
    </dgm:pt>
  </dgm:ptLst>
  <dgm:cxnLst>
    <dgm:cxn modelId="{D97C4C05-F90B-4307-B560-DAE2A6109C2C}" type="presOf" srcId="{81B367FD-2463-452A-BE2E-119E465A3462}" destId="{515BDBFE-0402-4952-931E-2E72C03B99B2}" srcOrd="0" destOrd="0" presId="urn:microsoft.com/office/officeart/2008/layout/LinedList"/>
    <dgm:cxn modelId="{5BC3B70C-1BAA-4B71-A019-7BF2864EAE4C}" type="presOf" srcId="{BD35B2E3-A675-4E1F-98D3-35EE9378B956}" destId="{865C8D72-25C5-4CDF-BA34-29B6EA0A12A4}" srcOrd="0" destOrd="0" presId="urn:microsoft.com/office/officeart/2008/layout/LinedList"/>
    <dgm:cxn modelId="{8F7DC969-35C8-4244-A825-217E0E7B904D}" type="presOf" srcId="{59B91200-B9A9-4499-B309-4C3DDEEAA4F4}" destId="{9B657754-BC67-4B1E-B633-17A4FBB285D6}" srcOrd="0" destOrd="0" presId="urn:microsoft.com/office/officeart/2008/layout/LinedList"/>
    <dgm:cxn modelId="{04260E6F-2C12-4AB9-915F-110266CE8055}" srcId="{81B367FD-2463-452A-BE2E-119E465A3462}" destId="{59B91200-B9A9-4499-B309-4C3DDEEAA4F4}" srcOrd="1" destOrd="0" parTransId="{404BC7E4-2AFE-4BAD-AFF6-C10B42554400}" sibTransId="{EFDF60B6-7F3C-4683-AF40-997D035491AA}"/>
    <dgm:cxn modelId="{F65E7D9E-1AC6-4655-8C99-B0C1F414DC03}" srcId="{81B367FD-2463-452A-BE2E-119E465A3462}" destId="{BD35B2E3-A675-4E1F-98D3-35EE9378B956}" srcOrd="0" destOrd="0" parTransId="{B6951E46-917F-4AB3-B419-8EED5BBDD7CF}" sibTransId="{F21D4923-85A8-443B-A151-1C028A9D146C}"/>
    <dgm:cxn modelId="{3ECA2791-704C-45A0-8FA0-064DCADC8DD0}" type="presParOf" srcId="{515BDBFE-0402-4952-931E-2E72C03B99B2}" destId="{13F197A7-F39C-4E70-A0DD-A53C0EA7784C}" srcOrd="0" destOrd="0" presId="urn:microsoft.com/office/officeart/2008/layout/LinedList"/>
    <dgm:cxn modelId="{FF140505-AE9D-407F-9BB2-FC808E8286C9}" type="presParOf" srcId="{515BDBFE-0402-4952-931E-2E72C03B99B2}" destId="{27695FCB-9B96-45FB-AD22-845E397EB7BA}" srcOrd="1" destOrd="0" presId="urn:microsoft.com/office/officeart/2008/layout/LinedList"/>
    <dgm:cxn modelId="{3F8C4041-A29F-422A-A1A7-37BAE6E43BC4}" type="presParOf" srcId="{27695FCB-9B96-45FB-AD22-845E397EB7BA}" destId="{865C8D72-25C5-4CDF-BA34-29B6EA0A12A4}" srcOrd="0" destOrd="0" presId="urn:microsoft.com/office/officeart/2008/layout/LinedList"/>
    <dgm:cxn modelId="{4D3B97C2-B37D-4F2D-A426-A5C31766BF4B}" type="presParOf" srcId="{27695FCB-9B96-45FB-AD22-845E397EB7BA}" destId="{E26FDCB4-FDFA-4AB6-821A-DBB92B67384B}" srcOrd="1" destOrd="0" presId="urn:microsoft.com/office/officeart/2008/layout/LinedList"/>
    <dgm:cxn modelId="{115B55B3-9525-4EA5-8C23-E1F20982FE4F}" type="presParOf" srcId="{515BDBFE-0402-4952-931E-2E72C03B99B2}" destId="{CA9F182C-EA2C-4854-990B-D35B3B2256A9}" srcOrd="2" destOrd="0" presId="urn:microsoft.com/office/officeart/2008/layout/LinedList"/>
    <dgm:cxn modelId="{94425E96-2E9E-4F89-B020-DE5C8C70231A}" type="presParOf" srcId="{515BDBFE-0402-4952-931E-2E72C03B99B2}" destId="{D0646DFD-A314-4075-9B5F-399AD8BDDD3D}" srcOrd="3" destOrd="0" presId="urn:microsoft.com/office/officeart/2008/layout/LinedList"/>
    <dgm:cxn modelId="{E2F2B32B-F49B-49D0-BE60-3999B7C88232}" type="presParOf" srcId="{D0646DFD-A314-4075-9B5F-399AD8BDDD3D}" destId="{9B657754-BC67-4B1E-B633-17A4FBB285D6}" srcOrd="0" destOrd="0" presId="urn:microsoft.com/office/officeart/2008/layout/LinedList"/>
    <dgm:cxn modelId="{557A4F8C-A9A8-4458-8E82-925661956F3D}" type="presParOf" srcId="{D0646DFD-A314-4075-9B5F-399AD8BDDD3D}" destId="{95EB3A6F-08D8-498A-AD94-EAD9E64A0B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CC5EB4-3CD4-4533-9A2B-86351C5B6A24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F745380-780D-49F4-8B95-F3651E4F04C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Sonuç ve gelecek vizyonuna bakıldığında; araştırmacılar inspiratuar eğitimin, egzersiz toleransını artırmaya ve dispneyi azaltmaya ihtiyacı olan pediatrik hastalar için çok umut verici, farmakolojik olmayan bir seçenek olduğu kararına varmışlardır. </a:t>
          </a:r>
          <a:endParaRPr lang="en-US"/>
        </a:p>
      </dgm:t>
    </dgm:pt>
    <dgm:pt modelId="{7934781C-F931-4558-B15C-4458133EFB04}" type="parTrans" cxnId="{4512CB5C-CD85-417A-AF61-46D14ECB12C3}">
      <dgm:prSet/>
      <dgm:spPr/>
      <dgm:t>
        <a:bodyPr/>
        <a:lstStyle/>
        <a:p>
          <a:endParaRPr lang="en-US"/>
        </a:p>
      </dgm:t>
    </dgm:pt>
    <dgm:pt modelId="{899CB108-8DD1-4743-9CB2-54663369C245}" type="sibTrans" cxnId="{4512CB5C-CD85-417A-AF61-46D14ECB12C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B8C9519-3499-45DD-A531-8453FE623C1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Makalenin sonunda yazar ekibi, en uygun antrenman direncinin belirlenebilmesi ve uygulamanın spesifik mekanizmalarının aydınlatılabilmesi için daha geniş çaplı ve kontrollü pediatrik klinik araştırmalara acilen ihtiyaç duyulduğunun altını çizmektedir.</a:t>
          </a:r>
          <a:endParaRPr lang="en-US"/>
        </a:p>
      </dgm:t>
    </dgm:pt>
    <dgm:pt modelId="{F55A4CC4-78AC-446E-8EC4-62A7FA28137C}" type="parTrans" cxnId="{D6FC5435-41E2-4A59-8B59-FB11AF4831A8}">
      <dgm:prSet/>
      <dgm:spPr/>
      <dgm:t>
        <a:bodyPr/>
        <a:lstStyle/>
        <a:p>
          <a:endParaRPr lang="en-US"/>
        </a:p>
      </dgm:t>
    </dgm:pt>
    <dgm:pt modelId="{784BD6E1-8EA5-43E2-9E6E-0EEA2F60433E}" type="sibTrans" cxnId="{D6FC5435-41E2-4A59-8B59-FB11AF4831A8}">
      <dgm:prSet/>
      <dgm:spPr/>
      <dgm:t>
        <a:bodyPr/>
        <a:lstStyle/>
        <a:p>
          <a:endParaRPr lang="en-US"/>
        </a:p>
      </dgm:t>
    </dgm:pt>
    <dgm:pt modelId="{5F68383C-4840-4791-97A6-F60528E23364}" type="pres">
      <dgm:prSet presAssocID="{C1CC5EB4-3CD4-4533-9A2B-86351C5B6A24}" presName="Name0" presStyleCnt="0">
        <dgm:presLayoutVars>
          <dgm:dir/>
          <dgm:resizeHandles val="exact"/>
        </dgm:presLayoutVars>
      </dgm:prSet>
      <dgm:spPr/>
    </dgm:pt>
    <dgm:pt modelId="{9ABAFE54-1A92-47C5-B871-66EBF4CC303F}" type="pres">
      <dgm:prSet presAssocID="{3F745380-780D-49F4-8B95-F3651E4F04C7}" presName="node" presStyleLbl="node1" presStyleIdx="0" presStyleCnt="2">
        <dgm:presLayoutVars>
          <dgm:bulletEnabled val="1"/>
        </dgm:presLayoutVars>
      </dgm:prSet>
      <dgm:spPr/>
    </dgm:pt>
    <dgm:pt modelId="{B76AA965-9F21-480D-9114-7EAE26C6E859}" type="pres">
      <dgm:prSet presAssocID="{899CB108-8DD1-4743-9CB2-54663369C245}" presName="sibTrans" presStyleLbl="sibTrans2D1" presStyleIdx="0" presStyleCnt="1"/>
      <dgm:spPr/>
    </dgm:pt>
    <dgm:pt modelId="{CBF28577-87E5-4A8E-A2E4-A4DA0A0DAF96}" type="pres">
      <dgm:prSet presAssocID="{899CB108-8DD1-4743-9CB2-54663369C245}" presName="connectorText" presStyleLbl="sibTrans2D1" presStyleIdx="0" presStyleCnt="1"/>
      <dgm:spPr/>
    </dgm:pt>
    <dgm:pt modelId="{EA0E81FA-D98C-47A7-8878-D4CA36975AFA}" type="pres">
      <dgm:prSet presAssocID="{EB8C9519-3499-45DD-A531-8453FE623C18}" presName="node" presStyleLbl="node1" presStyleIdx="1" presStyleCnt="2">
        <dgm:presLayoutVars>
          <dgm:bulletEnabled val="1"/>
        </dgm:presLayoutVars>
      </dgm:prSet>
      <dgm:spPr/>
    </dgm:pt>
  </dgm:ptLst>
  <dgm:cxnLst>
    <dgm:cxn modelId="{06F48611-6B38-447A-BD46-7C5116F9C535}" type="presOf" srcId="{EB8C9519-3499-45DD-A531-8453FE623C18}" destId="{EA0E81FA-D98C-47A7-8878-D4CA36975AFA}" srcOrd="0" destOrd="0" presId="urn:microsoft.com/office/officeart/2005/8/layout/process1"/>
    <dgm:cxn modelId="{F22FC416-594C-4CC3-A092-7F35A03B274C}" type="presOf" srcId="{899CB108-8DD1-4743-9CB2-54663369C245}" destId="{CBF28577-87E5-4A8E-A2E4-A4DA0A0DAF96}" srcOrd="1" destOrd="0" presId="urn:microsoft.com/office/officeart/2005/8/layout/process1"/>
    <dgm:cxn modelId="{D6FC5435-41E2-4A59-8B59-FB11AF4831A8}" srcId="{C1CC5EB4-3CD4-4533-9A2B-86351C5B6A24}" destId="{EB8C9519-3499-45DD-A531-8453FE623C18}" srcOrd="1" destOrd="0" parTransId="{F55A4CC4-78AC-446E-8EC4-62A7FA28137C}" sibTransId="{784BD6E1-8EA5-43E2-9E6E-0EEA2F60433E}"/>
    <dgm:cxn modelId="{4512CB5C-CD85-417A-AF61-46D14ECB12C3}" srcId="{C1CC5EB4-3CD4-4533-9A2B-86351C5B6A24}" destId="{3F745380-780D-49F4-8B95-F3651E4F04C7}" srcOrd="0" destOrd="0" parTransId="{7934781C-F931-4558-B15C-4458133EFB04}" sibTransId="{899CB108-8DD1-4743-9CB2-54663369C245}"/>
    <dgm:cxn modelId="{BA3E2749-8DB4-4F89-A042-05D58381FBFC}" type="presOf" srcId="{3F745380-780D-49F4-8B95-F3651E4F04C7}" destId="{9ABAFE54-1A92-47C5-B871-66EBF4CC303F}" srcOrd="0" destOrd="0" presId="urn:microsoft.com/office/officeart/2005/8/layout/process1"/>
    <dgm:cxn modelId="{A10BD8BE-8EDB-4E8C-BB7E-9FF4491EFC78}" type="presOf" srcId="{C1CC5EB4-3CD4-4533-9A2B-86351C5B6A24}" destId="{5F68383C-4840-4791-97A6-F60528E23364}" srcOrd="0" destOrd="0" presId="urn:microsoft.com/office/officeart/2005/8/layout/process1"/>
    <dgm:cxn modelId="{842BE7CD-02BB-4E86-BC94-D9693A829D84}" type="presOf" srcId="{899CB108-8DD1-4743-9CB2-54663369C245}" destId="{B76AA965-9F21-480D-9114-7EAE26C6E859}" srcOrd="0" destOrd="0" presId="urn:microsoft.com/office/officeart/2005/8/layout/process1"/>
    <dgm:cxn modelId="{75E4D8CE-1549-40AE-8C9C-5CFBF5AEB7F4}" type="presParOf" srcId="{5F68383C-4840-4791-97A6-F60528E23364}" destId="{9ABAFE54-1A92-47C5-B871-66EBF4CC303F}" srcOrd="0" destOrd="0" presId="urn:microsoft.com/office/officeart/2005/8/layout/process1"/>
    <dgm:cxn modelId="{6D874A08-B766-493B-923E-82996F878411}" type="presParOf" srcId="{5F68383C-4840-4791-97A6-F60528E23364}" destId="{B76AA965-9F21-480D-9114-7EAE26C6E859}" srcOrd="1" destOrd="0" presId="urn:microsoft.com/office/officeart/2005/8/layout/process1"/>
    <dgm:cxn modelId="{EACED7AD-A790-49A6-947E-94549F0BF237}" type="presParOf" srcId="{B76AA965-9F21-480D-9114-7EAE26C6E859}" destId="{CBF28577-87E5-4A8E-A2E4-A4DA0A0DAF96}" srcOrd="0" destOrd="0" presId="urn:microsoft.com/office/officeart/2005/8/layout/process1"/>
    <dgm:cxn modelId="{B993DF6A-B5D8-4570-8C48-4D72839A9EBA}" type="presParOf" srcId="{5F68383C-4840-4791-97A6-F60528E23364}" destId="{EA0E81FA-D98C-47A7-8878-D4CA36975AF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ED233-D368-4824-9EAA-3F26D83E9D4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8621EB0-D38E-4034-887E-7B34D7264B38}">
      <dgm:prSet/>
      <dgm:spPr/>
      <dgm:t>
        <a:bodyPr/>
        <a:lstStyle/>
        <a:p>
          <a:r>
            <a:rPr lang="tr-TR"/>
            <a:t>Nefes darlığını azaltmak ve aktiviteyi artırmak için araştırmacıların odaklandığı umut verici yaklaşımlardan biri inspiratuar kas eğitimidir. </a:t>
          </a:r>
          <a:endParaRPr lang="en-US"/>
        </a:p>
      </dgm:t>
    </dgm:pt>
    <dgm:pt modelId="{5767D7D4-1F14-4D0B-BE81-9AFF58EA26F1}" type="parTrans" cxnId="{87A5EC8C-0351-4405-8A0C-7FDC38ABB3F9}">
      <dgm:prSet/>
      <dgm:spPr/>
      <dgm:t>
        <a:bodyPr/>
        <a:lstStyle/>
        <a:p>
          <a:endParaRPr lang="en-US"/>
        </a:p>
      </dgm:t>
    </dgm:pt>
    <dgm:pt modelId="{613FE83F-E93D-4ADB-A87D-C2951AA4EB27}" type="sibTrans" cxnId="{87A5EC8C-0351-4405-8A0C-7FDC38ABB3F9}">
      <dgm:prSet/>
      <dgm:spPr/>
      <dgm:t>
        <a:bodyPr/>
        <a:lstStyle/>
        <a:p>
          <a:endParaRPr lang="en-US"/>
        </a:p>
      </dgm:t>
    </dgm:pt>
    <dgm:pt modelId="{E9CECC73-50DB-4067-B1B6-944F4AF80093}">
      <dgm:prSet/>
      <dgm:spPr/>
      <dgm:t>
        <a:bodyPr/>
        <a:lstStyle/>
        <a:p>
          <a:r>
            <a:rPr lang="tr-TR" dirty="0"/>
            <a:t>Akciğer rehabilitasyonu ve solunum eğitimi, yetişkin tıbbında temel bir tedavi olarak yer almasına rağmen pediatride oldukça yetersiz kullanılmaktadır.</a:t>
          </a:r>
          <a:endParaRPr lang="en-US" dirty="0"/>
        </a:p>
      </dgm:t>
    </dgm:pt>
    <dgm:pt modelId="{E83589CF-413A-4793-B9B1-FDFDC9D87AFF}" type="parTrans" cxnId="{9B80954E-A30C-4239-AC7C-13F06CB3E0EE}">
      <dgm:prSet/>
      <dgm:spPr/>
      <dgm:t>
        <a:bodyPr/>
        <a:lstStyle/>
        <a:p>
          <a:endParaRPr lang="en-US"/>
        </a:p>
      </dgm:t>
    </dgm:pt>
    <dgm:pt modelId="{C549A3E0-C8D2-49EE-9ED3-9B02762EA050}" type="sibTrans" cxnId="{9B80954E-A30C-4239-AC7C-13F06CB3E0EE}">
      <dgm:prSet/>
      <dgm:spPr/>
      <dgm:t>
        <a:bodyPr/>
        <a:lstStyle/>
        <a:p>
          <a:endParaRPr lang="en-US"/>
        </a:p>
      </dgm:t>
    </dgm:pt>
    <dgm:pt modelId="{2B128758-E31E-4E4B-8DFC-3AF3E8081ECC}">
      <dgm:prSet/>
      <dgm:spPr/>
      <dgm:t>
        <a:bodyPr/>
        <a:lstStyle/>
        <a:p>
          <a:r>
            <a:rPr lang="tr-TR"/>
            <a:t>Oysa yetişkinlerde sağlıklı sporcularda ve çeşitli hastalıklarda incelenen bu yöntemin, inspiratuar kas fonksiyonunu iyileştirdiği, nefes darlığını azalttığı ve egzersiz toleransını artırdığı net bir şekilde gösterilmiştir.</a:t>
          </a:r>
          <a:endParaRPr lang="en-US"/>
        </a:p>
      </dgm:t>
    </dgm:pt>
    <dgm:pt modelId="{BBEA7411-A35F-432F-BCC5-3851CB05650F}" type="parTrans" cxnId="{4DC7B162-7369-4820-B1E1-289B6C335977}">
      <dgm:prSet/>
      <dgm:spPr/>
      <dgm:t>
        <a:bodyPr/>
        <a:lstStyle/>
        <a:p>
          <a:endParaRPr lang="en-US"/>
        </a:p>
      </dgm:t>
    </dgm:pt>
    <dgm:pt modelId="{2CCA7CCB-AF85-49C0-96E6-6C07F2B19C46}" type="sibTrans" cxnId="{4DC7B162-7369-4820-B1E1-289B6C335977}">
      <dgm:prSet/>
      <dgm:spPr/>
      <dgm:t>
        <a:bodyPr/>
        <a:lstStyle/>
        <a:p>
          <a:endParaRPr lang="en-US"/>
        </a:p>
      </dgm:t>
    </dgm:pt>
    <dgm:pt modelId="{60E04FF2-8865-41DA-B201-30089FAB7E5A}" type="pres">
      <dgm:prSet presAssocID="{182ED233-D368-4824-9EAA-3F26D83E9D4A}" presName="root" presStyleCnt="0">
        <dgm:presLayoutVars>
          <dgm:dir/>
          <dgm:resizeHandles val="exact"/>
        </dgm:presLayoutVars>
      </dgm:prSet>
      <dgm:spPr/>
    </dgm:pt>
    <dgm:pt modelId="{28AB3939-C0FB-421D-B7A9-465EE8799936}" type="pres">
      <dgm:prSet presAssocID="{98621EB0-D38E-4034-887E-7B34D7264B38}" presName="compNode" presStyleCnt="0"/>
      <dgm:spPr/>
    </dgm:pt>
    <dgm:pt modelId="{75E2AC90-1BEA-4CB8-A4E5-D30012216D34}" type="pres">
      <dgm:prSet presAssocID="{98621EB0-D38E-4034-887E-7B34D7264B38}" presName="bgRect" presStyleLbl="bgShp" presStyleIdx="0" presStyleCnt="3"/>
      <dgm:spPr/>
    </dgm:pt>
    <dgm:pt modelId="{B5C1D545-942E-45E3-AB48-26DC629A27BD}" type="pres">
      <dgm:prSet presAssocID="{98621EB0-D38E-4034-887E-7B34D7264B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kciğer"/>
        </a:ext>
      </dgm:extLst>
    </dgm:pt>
    <dgm:pt modelId="{BBFB6AEC-3062-4B03-9C20-2059E47D5A7B}" type="pres">
      <dgm:prSet presAssocID="{98621EB0-D38E-4034-887E-7B34D7264B38}" presName="spaceRect" presStyleCnt="0"/>
      <dgm:spPr/>
    </dgm:pt>
    <dgm:pt modelId="{7D10D400-55E3-4194-868B-BC9EC5652B04}" type="pres">
      <dgm:prSet presAssocID="{98621EB0-D38E-4034-887E-7B34D7264B38}" presName="parTx" presStyleLbl="revTx" presStyleIdx="0" presStyleCnt="3">
        <dgm:presLayoutVars>
          <dgm:chMax val="0"/>
          <dgm:chPref val="0"/>
        </dgm:presLayoutVars>
      </dgm:prSet>
      <dgm:spPr/>
    </dgm:pt>
    <dgm:pt modelId="{6C1F25CA-F0C3-4175-B408-3EDA07506B39}" type="pres">
      <dgm:prSet presAssocID="{613FE83F-E93D-4ADB-A87D-C2951AA4EB27}" presName="sibTrans" presStyleCnt="0"/>
      <dgm:spPr/>
    </dgm:pt>
    <dgm:pt modelId="{6109B78A-9CD5-4A83-8456-B0F5FF0034B6}" type="pres">
      <dgm:prSet presAssocID="{E9CECC73-50DB-4067-B1B6-944F4AF80093}" presName="compNode" presStyleCnt="0"/>
      <dgm:spPr/>
    </dgm:pt>
    <dgm:pt modelId="{9A83685B-13D9-44A6-9F7D-028F8A1BBFB2}" type="pres">
      <dgm:prSet presAssocID="{E9CECC73-50DB-4067-B1B6-944F4AF80093}" presName="bgRect" presStyleLbl="bgShp" presStyleIdx="1" presStyleCnt="3"/>
      <dgm:spPr/>
    </dgm:pt>
    <dgm:pt modelId="{11696B53-4166-4C1D-AD96-7F816B19D24C}" type="pres">
      <dgm:prSet presAssocID="{E9CECC73-50DB-4067-B1B6-944F4AF8009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85C2B2EC-0C78-441B-AA8A-5FBE8FD7A716}" type="pres">
      <dgm:prSet presAssocID="{E9CECC73-50DB-4067-B1B6-944F4AF80093}" presName="spaceRect" presStyleCnt="0"/>
      <dgm:spPr/>
    </dgm:pt>
    <dgm:pt modelId="{5F885871-CAFE-4F5E-BFE4-905971411A92}" type="pres">
      <dgm:prSet presAssocID="{E9CECC73-50DB-4067-B1B6-944F4AF80093}" presName="parTx" presStyleLbl="revTx" presStyleIdx="1" presStyleCnt="3">
        <dgm:presLayoutVars>
          <dgm:chMax val="0"/>
          <dgm:chPref val="0"/>
        </dgm:presLayoutVars>
      </dgm:prSet>
      <dgm:spPr/>
    </dgm:pt>
    <dgm:pt modelId="{F3DDF206-0EBC-47ED-B5FD-4F8142DF2464}" type="pres">
      <dgm:prSet presAssocID="{C549A3E0-C8D2-49EE-9ED3-9B02762EA050}" presName="sibTrans" presStyleCnt="0"/>
      <dgm:spPr/>
    </dgm:pt>
    <dgm:pt modelId="{C6BBC730-208F-49DF-887B-66C96DFF4996}" type="pres">
      <dgm:prSet presAssocID="{2B128758-E31E-4E4B-8DFC-3AF3E8081ECC}" presName="compNode" presStyleCnt="0"/>
      <dgm:spPr/>
    </dgm:pt>
    <dgm:pt modelId="{E3B37A0C-DE10-4A79-82F0-22683154BED5}" type="pres">
      <dgm:prSet presAssocID="{2B128758-E31E-4E4B-8DFC-3AF3E8081ECC}" presName="bgRect" presStyleLbl="bgShp" presStyleIdx="2" presStyleCnt="3"/>
      <dgm:spPr/>
    </dgm:pt>
    <dgm:pt modelId="{152C7B0F-0748-4B49-9BDF-C53AD52E47E6}" type="pres">
      <dgm:prSet presAssocID="{2B128758-E31E-4E4B-8DFC-3AF3E8081EC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İş akışı "/>
        </a:ext>
      </dgm:extLst>
    </dgm:pt>
    <dgm:pt modelId="{49A8B0D8-1171-4ED1-87E2-13D79076BDAF}" type="pres">
      <dgm:prSet presAssocID="{2B128758-E31E-4E4B-8DFC-3AF3E8081ECC}" presName="spaceRect" presStyleCnt="0"/>
      <dgm:spPr/>
    </dgm:pt>
    <dgm:pt modelId="{A0CBA7FB-7CCA-4DB2-B541-95B052CA6D37}" type="pres">
      <dgm:prSet presAssocID="{2B128758-E31E-4E4B-8DFC-3AF3E8081EC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667D316-736E-4163-96F9-1F9A09720F94}" type="presOf" srcId="{98621EB0-D38E-4034-887E-7B34D7264B38}" destId="{7D10D400-55E3-4194-868B-BC9EC5652B04}" srcOrd="0" destOrd="0" presId="urn:microsoft.com/office/officeart/2018/2/layout/IconVerticalSolidList"/>
    <dgm:cxn modelId="{386E4F37-F0AC-45DD-803D-C8F5FB265546}" type="presOf" srcId="{2B128758-E31E-4E4B-8DFC-3AF3E8081ECC}" destId="{A0CBA7FB-7CCA-4DB2-B541-95B052CA6D37}" srcOrd="0" destOrd="0" presId="urn:microsoft.com/office/officeart/2018/2/layout/IconVerticalSolidList"/>
    <dgm:cxn modelId="{4DC7B162-7369-4820-B1E1-289B6C335977}" srcId="{182ED233-D368-4824-9EAA-3F26D83E9D4A}" destId="{2B128758-E31E-4E4B-8DFC-3AF3E8081ECC}" srcOrd="2" destOrd="0" parTransId="{BBEA7411-A35F-432F-BCC5-3851CB05650F}" sibTransId="{2CCA7CCB-AF85-49C0-96E6-6C07F2B19C46}"/>
    <dgm:cxn modelId="{A81BDD65-56D7-4022-9655-0304ABA9E5FD}" type="presOf" srcId="{E9CECC73-50DB-4067-B1B6-944F4AF80093}" destId="{5F885871-CAFE-4F5E-BFE4-905971411A92}" srcOrd="0" destOrd="0" presId="urn:microsoft.com/office/officeart/2018/2/layout/IconVerticalSolidList"/>
    <dgm:cxn modelId="{CA2F624C-F152-4D0C-B0E2-28CA506BC1CC}" type="presOf" srcId="{182ED233-D368-4824-9EAA-3F26D83E9D4A}" destId="{60E04FF2-8865-41DA-B201-30089FAB7E5A}" srcOrd="0" destOrd="0" presId="urn:microsoft.com/office/officeart/2018/2/layout/IconVerticalSolidList"/>
    <dgm:cxn modelId="{9B80954E-A30C-4239-AC7C-13F06CB3E0EE}" srcId="{182ED233-D368-4824-9EAA-3F26D83E9D4A}" destId="{E9CECC73-50DB-4067-B1B6-944F4AF80093}" srcOrd="1" destOrd="0" parTransId="{E83589CF-413A-4793-B9B1-FDFDC9D87AFF}" sibTransId="{C549A3E0-C8D2-49EE-9ED3-9B02762EA050}"/>
    <dgm:cxn modelId="{87A5EC8C-0351-4405-8A0C-7FDC38ABB3F9}" srcId="{182ED233-D368-4824-9EAA-3F26D83E9D4A}" destId="{98621EB0-D38E-4034-887E-7B34D7264B38}" srcOrd="0" destOrd="0" parTransId="{5767D7D4-1F14-4D0B-BE81-9AFF58EA26F1}" sibTransId="{613FE83F-E93D-4ADB-A87D-C2951AA4EB27}"/>
    <dgm:cxn modelId="{E585C154-51DE-4746-87BC-2E03AC848802}" type="presParOf" srcId="{60E04FF2-8865-41DA-B201-30089FAB7E5A}" destId="{28AB3939-C0FB-421D-B7A9-465EE8799936}" srcOrd="0" destOrd="0" presId="urn:microsoft.com/office/officeart/2018/2/layout/IconVerticalSolidList"/>
    <dgm:cxn modelId="{EED173D0-A426-4A31-BBF2-1C99CBFE84F5}" type="presParOf" srcId="{28AB3939-C0FB-421D-B7A9-465EE8799936}" destId="{75E2AC90-1BEA-4CB8-A4E5-D30012216D34}" srcOrd="0" destOrd="0" presId="urn:microsoft.com/office/officeart/2018/2/layout/IconVerticalSolidList"/>
    <dgm:cxn modelId="{823F7BAC-3EBA-4484-AEED-02C3EA7BDCE7}" type="presParOf" srcId="{28AB3939-C0FB-421D-B7A9-465EE8799936}" destId="{B5C1D545-942E-45E3-AB48-26DC629A27BD}" srcOrd="1" destOrd="0" presId="urn:microsoft.com/office/officeart/2018/2/layout/IconVerticalSolidList"/>
    <dgm:cxn modelId="{5F2AF760-3797-45C7-A0AE-73FF5D8FAE27}" type="presParOf" srcId="{28AB3939-C0FB-421D-B7A9-465EE8799936}" destId="{BBFB6AEC-3062-4B03-9C20-2059E47D5A7B}" srcOrd="2" destOrd="0" presId="urn:microsoft.com/office/officeart/2018/2/layout/IconVerticalSolidList"/>
    <dgm:cxn modelId="{9A3E4576-C506-434E-B357-7C577DECADBD}" type="presParOf" srcId="{28AB3939-C0FB-421D-B7A9-465EE8799936}" destId="{7D10D400-55E3-4194-868B-BC9EC5652B04}" srcOrd="3" destOrd="0" presId="urn:microsoft.com/office/officeart/2018/2/layout/IconVerticalSolidList"/>
    <dgm:cxn modelId="{E1DE1F8D-01A9-42BC-B5D5-0F18C41E95C3}" type="presParOf" srcId="{60E04FF2-8865-41DA-B201-30089FAB7E5A}" destId="{6C1F25CA-F0C3-4175-B408-3EDA07506B39}" srcOrd="1" destOrd="0" presId="urn:microsoft.com/office/officeart/2018/2/layout/IconVerticalSolidList"/>
    <dgm:cxn modelId="{9057C4B4-CC95-4DB3-ABD5-5CDCB03EED65}" type="presParOf" srcId="{60E04FF2-8865-41DA-B201-30089FAB7E5A}" destId="{6109B78A-9CD5-4A83-8456-B0F5FF0034B6}" srcOrd="2" destOrd="0" presId="urn:microsoft.com/office/officeart/2018/2/layout/IconVerticalSolidList"/>
    <dgm:cxn modelId="{71F595A9-C8D0-4E3A-B1F5-84AC35B25E32}" type="presParOf" srcId="{6109B78A-9CD5-4A83-8456-B0F5FF0034B6}" destId="{9A83685B-13D9-44A6-9F7D-028F8A1BBFB2}" srcOrd="0" destOrd="0" presId="urn:microsoft.com/office/officeart/2018/2/layout/IconVerticalSolidList"/>
    <dgm:cxn modelId="{32815F26-0E7A-468D-9337-8737817D2BC2}" type="presParOf" srcId="{6109B78A-9CD5-4A83-8456-B0F5FF0034B6}" destId="{11696B53-4166-4C1D-AD96-7F816B19D24C}" srcOrd="1" destOrd="0" presId="urn:microsoft.com/office/officeart/2018/2/layout/IconVerticalSolidList"/>
    <dgm:cxn modelId="{CCD7AA0E-C66C-420C-AC92-9E52C9ACC417}" type="presParOf" srcId="{6109B78A-9CD5-4A83-8456-B0F5FF0034B6}" destId="{85C2B2EC-0C78-441B-AA8A-5FBE8FD7A716}" srcOrd="2" destOrd="0" presId="urn:microsoft.com/office/officeart/2018/2/layout/IconVerticalSolidList"/>
    <dgm:cxn modelId="{FC2BB2D9-5762-4C39-B188-DCE6C7BB49C0}" type="presParOf" srcId="{6109B78A-9CD5-4A83-8456-B0F5FF0034B6}" destId="{5F885871-CAFE-4F5E-BFE4-905971411A92}" srcOrd="3" destOrd="0" presId="urn:microsoft.com/office/officeart/2018/2/layout/IconVerticalSolidList"/>
    <dgm:cxn modelId="{D62FF7B2-F77A-47B8-BACC-C4BAD329FB19}" type="presParOf" srcId="{60E04FF2-8865-41DA-B201-30089FAB7E5A}" destId="{F3DDF206-0EBC-47ED-B5FD-4F8142DF2464}" srcOrd="3" destOrd="0" presId="urn:microsoft.com/office/officeart/2018/2/layout/IconVerticalSolidList"/>
    <dgm:cxn modelId="{11D85F05-B503-4756-8D43-EC062A23E1AF}" type="presParOf" srcId="{60E04FF2-8865-41DA-B201-30089FAB7E5A}" destId="{C6BBC730-208F-49DF-887B-66C96DFF4996}" srcOrd="4" destOrd="0" presId="urn:microsoft.com/office/officeart/2018/2/layout/IconVerticalSolidList"/>
    <dgm:cxn modelId="{D355D7B5-62F9-44B3-9FC9-110753351D49}" type="presParOf" srcId="{C6BBC730-208F-49DF-887B-66C96DFF4996}" destId="{E3B37A0C-DE10-4A79-82F0-22683154BED5}" srcOrd="0" destOrd="0" presId="urn:microsoft.com/office/officeart/2018/2/layout/IconVerticalSolidList"/>
    <dgm:cxn modelId="{8B913B26-9639-42F5-84D7-5215668DCC9B}" type="presParOf" srcId="{C6BBC730-208F-49DF-887B-66C96DFF4996}" destId="{152C7B0F-0748-4B49-9BDF-C53AD52E47E6}" srcOrd="1" destOrd="0" presId="urn:microsoft.com/office/officeart/2018/2/layout/IconVerticalSolidList"/>
    <dgm:cxn modelId="{02664A4D-4AED-421A-ADC9-7DB769EC370A}" type="presParOf" srcId="{C6BBC730-208F-49DF-887B-66C96DFF4996}" destId="{49A8B0D8-1171-4ED1-87E2-13D79076BDAF}" srcOrd="2" destOrd="0" presId="urn:microsoft.com/office/officeart/2018/2/layout/IconVerticalSolidList"/>
    <dgm:cxn modelId="{19441150-C1DF-45B1-AFA4-731D403F4AE9}" type="presParOf" srcId="{C6BBC730-208F-49DF-887B-66C96DFF4996}" destId="{A0CBA7FB-7CCA-4DB2-B541-95B052CA6D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BFB593-4772-4035-87AE-BC6D8BBA08D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2E3C8C-9F3E-4A31-957F-90E977BACAD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Bugüne kadar inspiratuar kas eğitimini içeren çalışmaların çoğu yetişkinleri kapsadığı için, bu yetişkin bulgularının çocuklara veya ergenlere nasıl uygulanacağını bilmek oldukça zordur. </a:t>
          </a:r>
          <a:endParaRPr lang="en-US"/>
        </a:p>
      </dgm:t>
    </dgm:pt>
    <dgm:pt modelId="{48A1D6C8-FCCD-4F77-907E-2453D1F595D9}" type="parTrans" cxnId="{A9F62672-B02D-465B-95FD-EA97AD76CDEE}">
      <dgm:prSet/>
      <dgm:spPr/>
      <dgm:t>
        <a:bodyPr/>
        <a:lstStyle/>
        <a:p>
          <a:endParaRPr lang="en-US"/>
        </a:p>
      </dgm:t>
    </dgm:pt>
    <dgm:pt modelId="{DE65F12A-5D69-4180-9C23-3DCBF8D39295}" type="sibTrans" cxnId="{A9F62672-B02D-465B-95FD-EA97AD76CDEE}">
      <dgm:prSet/>
      <dgm:spPr/>
      <dgm:t>
        <a:bodyPr/>
        <a:lstStyle/>
        <a:p>
          <a:endParaRPr lang="en-US"/>
        </a:p>
      </dgm:t>
    </dgm:pt>
    <dgm:pt modelId="{DC6B6CC8-9B01-4173-A38B-B1AFF62A27C1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Özellikle obezitesi olan çocuklarda bu eğitimin ev ortamında uygulanabilirliği, yani fizibilitesi, araştırmacılar tarafından daha önce yeterince çalışılmamıştır.</a:t>
          </a:r>
          <a:endParaRPr lang="en-US"/>
        </a:p>
      </dgm:t>
    </dgm:pt>
    <dgm:pt modelId="{6F0BC57C-8597-49B1-BB48-41A4E8C381CD}" type="parTrans" cxnId="{F7F7E777-688A-4CEA-BA59-26AD9A1D9EE4}">
      <dgm:prSet/>
      <dgm:spPr/>
      <dgm:t>
        <a:bodyPr/>
        <a:lstStyle/>
        <a:p>
          <a:endParaRPr lang="en-US"/>
        </a:p>
      </dgm:t>
    </dgm:pt>
    <dgm:pt modelId="{01BDA001-8BDF-44CE-BEA2-5336E61316CA}" type="sibTrans" cxnId="{F7F7E777-688A-4CEA-BA59-26AD9A1D9EE4}">
      <dgm:prSet/>
      <dgm:spPr/>
      <dgm:t>
        <a:bodyPr/>
        <a:lstStyle/>
        <a:p>
          <a:endParaRPr lang="en-US"/>
        </a:p>
      </dgm:t>
    </dgm:pt>
    <dgm:pt modelId="{E0C0F74F-E0BE-4B63-80A2-BE84DC779844}" type="pres">
      <dgm:prSet presAssocID="{24BFB593-4772-4035-87AE-BC6D8BBA08D9}" presName="root" presStyleCnt="0">
        <dgm:presLayoutVars>
          <dgm:dir/>
          <dgm:resizeHandles val="exact"/>
        </dgm:presLayoutVars>
      </dgm:prSet>
      <dgm:spPr/>
    </dgm:pt>
    <dgm:pt modelId="{3526E52E-701B-4C3A-8CF6-B055CF4278E1}" type="pres">
      <dgm:prSet presAssocID="{B32E3C8C-9F3E-4A31-957F-90E977BACAD7}" presName="compNode" presStyleCnt="0"/>
      <dgm:spPr/>
    </dgm:pt>
    <dgm:pt modelId="{67ED359B-64AA-4E20-B645-B456CC853570}" type="pres">
      <dgm:prSet presAssocID="{B32E3C8C-9F3E-4A31-957F-90E977BACAD7}" presName="bgRect" presStyleLbl="bgShp" presStyleIdx="0" presStyleCnt="2"/>
      <dgm:spPr/>
    </dgm:pt>
    <dgm:pt modelId="{072E6A90-1DE3-4599-AADB-0E30A2805BB1}" type="pres">
      <dgm:prSet presAssocID="{B32E3C8C-9F3E-4A31-957F-90E977BACAD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rular"/>
        </a:ext>
      </dgm:extLst>
    </dgm:pt>
    <dgm:pt modelId="{0BA0EED6-4729-44A6-B2D0-23FC6FCD4D18}" type="pres">
      <dgm:prSet presAssocID="{B32E3C8C-9F3E-4A31-957F-90E977BACAD7}" presName="spaceRect" presStyleCnt="0"/>
      <dgm:spPr/>
    </dgm:pt>
    <dgm:pt modelId="{D90EF2BD-C8DD-4B2D-8647-901E69FDAE1B}" type="pres">
      <dgm:prSet presAssocID="{B32E3C8C-9F3E-4A31-957F-90E977BACAD7}" presName="parTx" presStyleLbl="revTx" presStyleIdx="0" presStyleCnt="2">
        <dgm:presLayoutVars>
          <dgm:chMax val="0"/>
          <dgm:chPref val="0"/>
        </dgm:presLayoutVars>
      </dgm:prSet>
      <dgm:spPr/>
    </dgm:pt>
    <dgm:pt modelId="{9AF6AA1E-EBC9-4719-A91D-2858829D8E20}" type="pres">
      <dgm:prSet presAssocID="{DE65F12A-5D69-4180-9C23-3DCBF8D39295}" presName="sibTrans" presStyleCnt="0"/>
      <dgm:spPr/>
    </dgm:pt>
    <dgm:pt modelId="{82CF0390-93C5-4BEE-AF87-2E45819AE84B}" type="pres">
      <dgm:prSet presAssocID="{DC6B6CC8-9B01-4173-A38B-B1AFF62A27C1}" presName="compNode" presStyleCnt="0"/>
      <dgm:spPr/>
    </dgm:pt>
    <dgm:pt modelId="{DA28B239-EFFC-4465-84F7-4CE1A4CF72EA}" type="pres">
      <dgm:prSet presAssocID="{DC6B6CC8-9B01-4173-A38B-B1AFF62A27C1}" presName="bgRect" presStyleLbl="bgShp" presStyleIdx="1" presStyleCnt="2"/>
      <dgm:spPr/>
    </dgm:pt>
    <dgm:pt modelId="{699ECE18-FB7D-4713-9F19-07504F7B54F2}" type="pres">
      <dgm:prSet presAssocID="{DC6B6CC8-9B01-4173-A38B-B1AFF62A27C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FE373EF-4CDF-4454-B446-4F5C0A0115E2}" type="pres">
      <dgm:prSet presAssocID="{DC6B6CC8-9B01-4173-A38B-B1AFF62A27C1}" presName="spaceRect" presStyleCnt="0"/>
      <dgm:spPr/>
    </dgm:pt>
    <dgm:pt modelId="{16122D8B-753D-4B69-AC8F-2885275C5569}" type="pres">
      <dgm:prSet presAssocID="{DC6B6CC8-9B01-4173-A38B-B1AFF62A27C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CB69648-3462-492A-BCEA-B7A17836E6E5}" type="presOf" srcId="{24BFB593-4772-4035-87AE-BC6D8BBA08D9}" destId="{E0C0F74F-E0BE-4B63-80A2-BE84DC779844}" srcOrd="0" destOrd="0" presId="urn:microsoft.com/office/officeart/2018/2/layout/IconVerticalSolidList"/>
    <dgm:cxn modelId="{A9F62672-B02D-465B-95FD-EA97AD76CDEE}" srcId="{24BFB593-4772-4035-87AE-BC6D8BBA08D9}" destId="{B32E3C8C-9F3E-4A31-957F-90E977BACAD7}" srcOrd="0" destOrd="0" parTransId="{48A1D6C8-FCCD-4F77-907E-2453D1F595D9}" sibTransId="{DE65F12A-5D69-4180-9C23-3DCBF8D39295}"/>
    <dgm:cxn modelId="{F7F7E777-688A-4CEA-BA59-26AD9A1D9EE4}" srcId="{24BFB593-4772-4035-87AE-BC6D8BBA08D9}" destId="{DC6B6CC8-9B01-4173-A38B-B1AFF62A27C1}" srcOrd="1" destOrd="0" parTransId="{6F0BC57C-8597-49B1-BB48-41A4E8C381CD}" sibTransId="{01BDA001-8BDF-44CE-BEA2-5336E61316CA}"/>
    <dgm:cxn modelId="{741DE57A-4D4D-431C-9A2A-E7E75F87CD5A}" type="presOf" srcId="{B32E3C8C-9F3E-4A31-957F-90E977BACAD7}" destId="{D90EF2BD-C8DD-4B2D-8647-901E69FDAE1B}" srcOrd="0" destOrd="0" presId="urn:microsoft.com/office/officeart/2018/2/layout/IconVerticalSolidList"/>
    <dgm:cxn modelId="{1F94F8DE-0D17-4311-9BA2-CD5EDA29808A}" type="presOf" srcId="{DC6B6CC8-9B01-4173-A38B-B1AFF62A27C1}" destId="{16122D8B-753D-4B69-AC8F-2885275C5569}" srcOrd="0" destOrd="0" presId="urn:microsoft.com/office/officeart/2018/2/layout/IconVerticalSolidList"/>
    <dgm:cxn modelId="{22C9D2DA-7277-4ED7-9D4D-4F6FBAFDC402}" type="presParOf" srcId="{E0C0F74F-E0BE-4B63-80A2-BE84DC779844}" destId="{3526E52E-701B-4C3A-8CF6-B055CF4278E1}" srcOrd="0" destOrd="0" presId="urn:microsoft.com/office/officeart/2018/2/layout/IconVerticalSolidList"/>
    <dgm:cxn modelId="{4715644C-62F0-420C-9F82-37DF2F93046A}" type="presParOf" srcId="{3526E52E-701B-4C3A-8CF6-B055CF4278E1}" destId="{67ED359B-64AA-4E20-B645-B456CC853570}" srcOrd="0" destOrd="0" presId="urn:microsoft.com/office/officeart/2018/2/layout/IconVerticalSolidList"/>
    <dgm:cxn modelId="{5173B060-2473-49CA-94E3-AB55E383108D}" type="presParOf" srcId="{3526E52E-701B-4C3A-8CF6-B055CF4278E1}" destId="{072E6A90-1DE3-4599-AADB-0E30A2805BB1}" srcOrd="1" destOrd="0" presId="urn:microsoft.com/office/officeart/2018/2/layout/IconVerticalSolidList"/>
    <dgm:cxn modelId="{BA11AAEE-ECA2-40A1-BF50-7388834D4728}" type="presParOf" srcId="{3526E52E-701B-4C3A-8CF6-B055CF4278E1}" destId="{0BA0EED6-4729-44A6-B2D0-23FC6FCD4D18}" srcOrd="2" destOrd="0" presId="urn:microsoft.com/office/officeart/2018/2/layout/IconVerticalSolidList"/>
    <dgm:cxn modelId="{54DC5AED-97E7-41AB-B354-BC134AD91161}" type="presParOf" srcId="{3526E52E-701B-4C3A-8CF6-B055CF4278E1}" destId="{D90EF2BD-C8DD-4B2D-8647-901E69FDAE1B}" srcOrd="3" destOrd="0" presId="urn:microsoft.com/office/officeart/2018/2/layout/IconVerticalSolidList"/>
    <dgm:cxn modelId="{BE89A54A-F164-4327-B255-63830AA2776F}" type="presParOf" srcId="{E0C0F74F-E0BE-4B63-80A2-BE84DC779844}" destId="{9AF6AA1E-EBC9-4719-A91D-2858829D8E20}" srcOrd="1" destOrd="0" presId="urn:microsoft.com/office/officeart/2018/2/layout/IconVerticalSolidList"/>
    <dgm:cxn modelId="{A3BF0729-6D82-40BD-9F60-71C38F47FC72}" type="presParOf" srcId="{E0C0F74F-E0BE-4B63-80A2-BE84DC779844}" destId="{82CF0390-93C5-4BEE-AF87-2E45819AE84B}" srcOrd="2" destOrd="0" presId="urn:microsoft.com/office/officeart/2018/2/layout/IconVerticalSolidList"/>
    <dgm:cxn modelId="{D72D3390-A71D-4B3C-AD1A-C0B037455622}" type="presParOf" srcId="{82CF0390-93C5-4BEE-AF87-2E45819AE84B}" destId="{DA28B239-EFFC-4465-84F7-4CE1A4CF72EA}" srcOrd="0" destOrd="0" presId="urn:microsoft.com/office/officeart/2018/2/layout/IconVerticalSolidList"/>
    <dgm:cxn modelId="{02E37770-1261-48E9-9D39-D52698AE1BD5}" type="presParOf" srcId="{82CF0390-93C5-4BEE-AF87-2E45819AE84B}" destId="{699ECE18-FB7D-4713-9F19-07504F7B54F2}" srcOrd="1" destOrd="0" presId="urn:microsoft.com/office/officeart/2018/2/layout/IconVerticalSolidList"/>
    <dgm:cxn modelId="{CA4CD85B-96B8-4CF0-A6A2-62BEE2759C76}" type="presParOf" srcId="{82CF0390-93C5-4BEE-AF87-2E45819AE84B}" destId="{7FE373EF-4CDF-4454-B446-4F5C0A0115E2}" srcOrd="2" destOrd="0" presId="urn:microsoft.com/office/officeart/2018/2/layout/IconVerticalSolidList"/>
    <dgm:cxn modelId="{FB2BBBD3-085F-4B6D-B178-FCAD354F005A}" type="presParOf" srcId="{82CF0390-93C5-4BEE-AF87-2E45819AE84B}" destId="{16122D8B-753D-4B69-AC8F-2885275C55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F04E4-0452-42EF-A625-2DD6E820E76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5DA4367-01FC-41F3-ABEE-0995DF70BE3F}">
      <dgm:prSet/>
      <dgm:spPr/>
      <dgm:t>
        <a:bodyPr/>
        <a:lstStyle/>
        <a:p>
          <a:r>
            <a:rPr lang="tr-TR"/>
            <a:t>Araştırmada Breathe-Fit adını verdikleri bu çalışmayı tek merkezli, kısmen kör, randomize ve 6 haftalık paralel gruplu bir müdahale denemesi olarak tasarlamışlardır. </a:t>
          </a:r>
          <a:endParaRPr lang="en-US"/>
        </a:p>
      </dgm:t>
    </dgm:pt>
    <dgm:pt modelId="{962522F0-F05D-43D9-966F-69A01A4DE40E}" type="parTrans" cxnId="{1D97B675-3592-47DC-A714-4BC4283C739E}">
      <dgm:prSet/>
      <dgm:spPr/>
      <dgm:t>
        <a:bodyPr/>
        <a:lstStyle/>
        <a:p>
          <a:endParaRPr lang="en-US"/>
        </a:p>
      </dgm:t>
    </dgm:pt>
    <dgm:pt modelId="{462599CA-EA94-4BC1-9877-8C693E9E9AA2}" type="sibTrans" cxnId="{1D97B675-3592-47DC-A714-4BC4283C739E}">
      <dgm:prSet/>
      <dgm:spPr/>
      <dgm:t>
        <a:bodyPr/>
        <a:lstStyle/>
        <a:p>
          <a:endParaRPr lang="en-US"/>
        </a:p>
      </dgm:t>
    </dgm:pt>
    <dgm:pt modelId="{07C58B32-2EBE-4F20-97AE-42D9EF616FD2}">
      <dgm:prSet/>
      <dgm:spPr/>
      <dgm:t>
        <a:bodyPr/>
        <a:lstStyle/>
        <a:p>
          <a:r>
            <a:rPr lang="tr-TR"/>
            <a:t>Araştırma, Duke Üniversitesi Sağlıklı Yaşam Tarzları çocukluk çağı obezite tedavi kliniğinde takip edilen gençler üzerinde yürütülmüş olup, üniversitenin kurumsal inceleme kurulu tarafından onaylanmış ve ebeveynlerden yazılı onam alınmıştır.</a:t>
          </a:r>
          <a:endParaRPr lang="en-US"/>
        </a:p>
      </dgm:t>
    </dgm:pt>
    <dgm:pt modelId="{5B8DC8E4-AA00-4310-9B2F-746AAC66C3E5}" type="parTrans" cxnId="{C450BF0D-FDB5-49FE-BB36-60E78DDAEBB4}">
      <dgm:prSet/>
      <dgm:spPr/>
      <dgm:t>
        <a:bodyPr/>
        <a:lstStyle/>
        <a:p>
          <a:endParaRPr lang="en-US"/>
        </a:p>
      </dgm:t>
    </dgm:pt>
    <dgm:pt modelId="{DF3507CE-3DB8-41AE-8BCB-EDBB11BB8B32}" type="sibTrans" cxnId="{C450BF0D-FDB5-49FE-BB36-60E78DDAEBB4}">
      <dgm:prSet/>
      <dgm:spPr/>
      <dgm:t>
        <a:bodyPr/>
        <a:lstStyle/>
        <a:p>
          <a:endParaRPr lang="en-US"/>
        </a:p>
      </dgm:t>
    </dgm:pt>
    <dgm:pt modelId="{62958405-D078-4F47-967B-11F29F4752D1}" type="pres">
      <dgm:prSet presAssocID="{8BCF04E4-0452-42EF-A625-2DD6E820E7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63B5D7-225A-44E1-A172-136BE93A76C0}" type="pres">
      <dgm:prSet presAssocID="{95DA4367-01FC-41F3-ABEE-0995DF70BE3F}" presName="hierRoot1" presStyleCnt="0"/>
      <dgm:spPr/>
    </dgm:pt>
    <dgm:pt modelId="{C78ABF23-F0F6-4287-8538-30639D9153C4}" type="pres">
      <dgm:prSet presAssocID="{95DA4367-01FC-41F3-ABEE-0995DF70BE3F}" presName="composite" presStyleCnt="0"/>
      <dgm:spPr/>
    </dgm:pt>
    <dgm:pt modelId="{8F02138E-495E-4114-A8C6-3450169BEF10}" type="pres">
      <dgm:prSet presAssocID="{95DA4367-01FC-41F3-ABEE-0995DF70BE3F}" presName="background" presStyleLbl="node0" presStyleIdx="0" presStyleCnt="2"/>
      <dgm:spPr/>
    </dgm:pt>
    <dgm:pt modelId="{D4F351E4-3E16-46A8-91FA-646C042A3244}" type="pres">
      <dgm:prSet presAssocID="{95DA4367-01FC-41F3-ABEE-0995DF70BE3F}" presName="text" presStyleLbl="fgAcc0" presStyleIdx="0" presStyleCnt="2">
        <dgm:presLayoutVars>
          <dgm:chPref val="3"/>
        </dgm:presLayoutVars>
      </dgm:prSet>
      <dgm:spPr/>
    </dgm:pt>
    <dgm:pt modelId="{79F04CF4-153C-4767-B40E-31CB179611DC}" type="pres">
      <dgm:prSet presAssocID="{95DA4367-01FC-41F3-ABEE-0995DF70BE3F}" presName="hierChild2" presStyleCnt="0"/>
      <dgm:spPr/>
    </dgm:pt>
    <dgm:pt modelId="{9362EECC-0F29-43B6-8175-D5DB2847E64A}" type="pres">
      <dgm:prSet presAssocID="{07C58B32-2EBE-4F20-97AE-42D9EF616FD2}" presName="hierRoot1" presStyleCnt="0"/>
      <dgm:spPr/>
    </dgm:pt>
    <dgm:pt modelId="{A98979CB-CCD3-4A2A-B592-DE7E15038BDD}" type="pres">
      <dgm:prSet presAssocID="{07C58B32-2EBE-4F20-97AE-42D9EF616FD2}" presName="composite" presStyleCnt="0"/>
      <dgm:spPr/>
    </dgm:pt>
    <dgm:pt modelId="{865EB608-9370-4A1A-9989-75752D601C56}" type="pres">
      <dgm:prSet presAssocID="{07C58B32-2EBE-4F20-97AE-42D9EF616FD2}" presName="background" presStyleLbl="node0" presStyleIdx="1" presStyleCnt="2"/>
      <dgm:spPr/>
    </dgm:pt>
    <dgm:pt modelId="{C130DBAB-52E3-447F-AF4D-7EF85BFFFAA3}" type="pres">
      <dgm:prSet presAssocID="{07C58B32-2EBE-4F20-97AE-42D9EF616FD2}" presName="text" presStyleLbl="fgAcc0" presStyleIdx="1" presStyleCnt="2">
        <dgm:presLayoutVars>
          <dgm:chPref val="3"/>
        </dgm:presLayoutVars>
      </dgm:prSet>
      <dgm:spPr/>
    </dgm:pt>
    <dgm:pt modelId="{23085395-667E-4291-8603-06B219F04660}" type="pres">
      <dgm:prSet presAssocID="{07C58B32-2EBE-4F20-97AE-42D9EF616FD2}" presName="hierChild2" presStyleCnt="0"/>
      <dgm:spPr/>
    </dgm:pt>
  </dgm:ptLst>
  <dgm:cxnLst>
    <dgm:cxn modelId="{C450BF0D-FDB5-49FE-BB36-60E78DDAEBB4}" srcId="{8BCF04E4-0452-42EF-A625-2DD6E820E76C}" destId="{07C58B32-2EBE-4F20-97AE-42D9EF616FD2}" srcOrd="1" destOrd="0" parTransId="{5B8DC8E4-AA00-4310-9B2F-746AAC66C3E5}" sibTransId="{DF3507CE-3DB8-41AE-8BCB-EDBB11BB8B32}"/>
    <dgm:cxn modelId="{7B6AE95E-4744-4AC2-A9CD-D8303B221071}" type="presOf" srcId="{95DA4367-01FC-41F3-ABEE-0995DF70BE3F}" destId="{D4F351E4-3E16-46A8-91FA-646C042A3244}" srcOrd="0" destOrd="0" presId="urn:microsoft.com/office/officeart/2005/8/layout/hierarchy1"/>
    <dgm:cxn modelId="{1D97B675-3592-47DC-A714-4BC4283C739E}" srcId="{8BCF04E4-0452-42EF-A625-2DD6E820E76C}" destId="{95DA4367-01FC-41F3-ABEE-0995DF70BE3F}" srcOrd="0" destOrd="0" parTransId="{962522F0-F05D-43D9-966F-69A01A4DE40E}" sibTransId="{462599CA-EA94-4BC1-9877-8C693E9E9AA2}"/>
    <dgm:cxn modelId="{3E434BCA-2847-484B-93E1-6CC8A512D6D1}" type="presOf" srcId="{07C58B32-2EBE-4F20-97AE-42D9EF616FD2}" destId="{C130DBAB-52E3-447F-AF4D-7EF85BFFFAA3}" srcOrd="0" destOrd="0" presId="urn:microsoft.com/office/officeart/2005/8/layout/hierarchy1"/>
    <dgm:cxn modelId="{814198D6-D332-4F7D-A718-F0A70B3A23A5}" type="presOf" srcId="{8BCF04E4-0452-42EF-A625-2DD6E820E76C}" destId="{62958405-D078-4F47-967B-11F29F4752D1}" srcOrd="0" destOrd="0" presId="urn:microsoft.com/office/officeart/2005/8/layout/hierarchy1"/>
    <dgm:cxn modelId="{7CC68985-65EF-4E5A-AA66-AC2FFF701798}" type="presParOf" srcId="{62958405-D078-4F47-967B-11F29F4752D1}" destId="{7163B5D7-225A-44E1-A172-136BE93A76C0}" srcOrd="0" destOrd="0" presId="urn:microsoft.com/office/officeart/2005/8/layout/hierarchy1"/>
    <dgm:cxn modelId="{B364C669-81BD-4187-B806-9B4DE4D21CB7}" type="presParOf" srcId="{7163B5D7-225A-44E1-A172-136BE93A76C0}" destId="{C78ABF23-F0F6-4287-8538-30639D9153C4}" srcOrd="0" destOrd="0" presId="urn:microsoft.com/office/officeart/2005/8/layout/hierarchy1"/>
    <dgm:cxn modelId="{EE033F30-69B9-47F9-B784-EB845303FB9B}" type="presParOf" srcId="{C78ABF23-F0F6-4287-8538-30639D9153C4}" destId="{8F02138E-495E-4114-A8C6-3450169BEF10}" srcOrd="0" destOrd="0" presId="urn:microsoft.com/office/officeart/2005/8/layout/hierarchy1"/>
    <dgm:cxn modelId="{0E98B0DA-CD47-4355-B7CF-E47A959C2A4A}" type="presParOf" srcId="{C78ABF23-F0F6-4287-8538-30639D9153C4}" destId="{D4F351E4-3E16-46A8-91FA-646C042A3244}" srcOrd="1" destOrd="0" presId="urn:microsoft.com/office/officeart/2005/8/layout/hierarchy1"/>
    <dgm:cxn modelId="{099303E4-545A-4A06-8450-D37A0D31CFE0}" type="presParOf" srcId="{7163B5D7-225A-44E1-A172-136BE93A76C0}" destId="{79F04CF4-153C-4767-B40E-31CB179611DC}" srcOrd="1" destOrd="0" presId="urn:microsoft.com/office/officeart/2005/8/layout/hierarchy1"/>
    <dgm:cxn modelId="{215A5145-8B78-4287-99B8-2879820B354D}" type="presParOf" srcId="{62958405-D078-4F47-967B-11F29F4752D1}" destId="{9362EECC-0F29-43B6-8175-D5DB2847E64A}" srcOrd="1" destOrd="0" presId="urn:microsoft.com/office/officeart/2005/8/layout/hierarchy1"/>
    <dgm:cxn modelId="{567848A0-BF1B-4ABF-88BB-A408F6624E34}" type="presParOf" srcId="{9362EECC-0F29-43B6-8175-D5DB2847E64A}" destId="{A98979CB-CCD3-4A2A-B592-DE7E15038BDD}" srcOrd="0" destOrd="0" presId="urn:microsoft.com/office/officeart/2005/8/layout/hierarchy1"/>
    <dgm:cxn modelId="{0BB46986-12B6-475F-9CFB-1412CFEE2C3D}" type="presParOf" srcId="{A98979CB-CCD3-4A2A-B592-DE7E15038BDD}" destId="{865EB608-9370-4A1A-9989-75752D601C56}" srcOrd="0" destOrd="0" presId="urn:microsoft.com/office/officeart/2005/8/layout/hierarchy1"/>
    <dgm:cxn modelId="{B966CDC8-BD96-4D12-AC8F-6DDD8FE34A46}" type="presParOf" srcId="{A98979CB-CCD3-4A2A-B592-DE7E15038BDD}" destId="{C130DBAB-52E3-447F-AF4D-7EF85BFFFAA3}" srcOrd="1" destOrd="0" presId="urn:microsoft.com/office/officeart/2005/8/layout/hierarchy1"/>
    <dgm:cxn modelId="{E8009281-4A4F-4F85-836F-1E7D5769BB6E}" type="presParOf" srcId="{9362EECC-0F29-43B6-8175-D5DB2847E64A}" destId="{23085395-667E-4291-8603-06B219F046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5C1EAB-1801-406D-B797-88F84C2E996C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255107-5CA7-4E94-B2CA-3F58473479C2}">
      <dgm:prSet/>
      <dgm:spPr/>
      <dgm:t>
        <a:bodyPr/>
        <a:lstStyle/>
        <a:p>
          <a:r>
            <a:rPr lang="tr-TR"/>
            <a:t>Çalışmaya, yaş ve cinsiyete göre vücut kitle indeksi persentili 95 ve üzeri olan 8 ile 17 yaş arası İngilizce konuşan çocuklar dahil edilmiştir. </a:t>
          </a:r>
          <a:endParaRPr lang="en-US"/>
        </a:p>
      </dgm:t>
    </dgm:pt>
    <dgm:pt modelId="{64941846-8793-4B55-8300-F072734D4E70}" type="parTrans" cxnId="{5CBCDA6A-2B3A-4BC9-BCB4-BF956527F587}">
      <dgm:prSet/>
      <dgm:spPr/>
      <dgm:t>
        <a:bodyPr/>
        <a:lstStyle/>
        <a:p>
          <a:endParaRPr lang="en-US"/>
        </a:p>
      </dgm:t>
    </dgm:pt>
    <dgm:pt modelId="{03224BDC-A507-4C8C-A59E-C4DDC2821614}" type="sibTrans" cxnId="{5CBCDA6A-2B3A-4BC9-BCB4-BF956527F587}">
      <dgm:prSet/>
      <dgm:spPr/>
      <dgm:t>
        <a:bodyPr/>
        <a:lstStyle/>
        <a:p>
          <a:endParaRPr lang="en-US"/>
        </a:p>
      </dgm:t>
    </dgm:pt>
    <dgm:pt modelId="{5527C306-E368-4516-B3D8-76D4E4F7FA3A}">
      <dgm:prSet/>
      <dgm:spPr/>
      <dgm:t>
        <a:bodyPr/>
        <a:lstStyle/>
        <a:p>
          <a:r>
            <a:rPr lang="tr-TR"/>
            <a:t>Evde bir mobil uygulama kullanılacağı için katılımcıların internete ve onaylı bir cihaza erişimi olması şart koşulurken, stabil astımı olan hastaların katılmasına izin verilmiştir. </a:t>
          </a:r>
          <a:endParaRPr lang="en-US"/>
        </a:p>
      </dgm:t>
    </dgm:pt>
    <dgm:pt modelId="{BAAF0F9B-FEDD-49E5-A982-77B49B72649A}" type="parTrans" cxnId="{3BC40091-65D1-4858-9278-60F332D43874}">
      <dgm:prSet/>
      <dgm:spPr/>
      <dgm:t>
        <a:bodyPr/>
        <a:lstStyle/>
        <a:p>
          <a:endParaRPr lang="en-US"/>
        </a:p>
      </dgm:t>
    </dgm:pt>
    <dgm:pt modelId="{26D14742-4703-4A20-B556-1AD27702257A}" type="sibTrans" cxnId="{3BC40091-65D1-4858-9278-60F332D43874}">
      <dgm:prSet/>
      <dgm:spPr/>
      <dgm:t>
        <a:bodyPr/>
        <a:lstStyle/>
        <a:p>
          <a:endParaRPr lang="en-US"/>
        </a:p>
      </dgm:t>
    </dgm:pt>
    <dgm:pt modelId="{C653D4CE-6C1E-4D5A-8ADB-C158B8833F3F}">
      <dgm:prSet/>
      <dgm:spPr/>
      <dgm:t>
        <a:bodyPr/>
        <a:lstStyle/>
        <a:p>
          <a:r>
            <a:rPr lang="tr-TR" dirty="0"/>
            <a:t>Yakın zamanda akciğer ameliyatı geçirenler, kronik oksijen tedavisine ihtiyaç duyanlar, ilerleyici nörolojik bozuklukları olanlar veya 136kgdan (300 pound) fazla ağırlığa sahip olan hastalar güvenlik nedeniyle çalışmadan dışlanmıştır.</a:t>
          </a:r>
          <a:endParaRPr lang="en-US" dirty="0"/>
        </a:p>
      </dgm:t>
    </dgm:pt>
    <dgm:pt modelId="{337F7F07-07E1-4571-B221-695D94A2A856}" type="parTrans" cxnId="{7F7BDDD2-B6B0-4152-9760-D5A5F448F403}">
      <dgm:prSet/>
      <dgm:spPr/>
      <dgm:t>
        <a:bodyPr/>
        <a:lstStyle/>
        <a:p>
          <a:endParaRPr lang="en-US"/>
        </a:p>
      </dgm:t>
    </dgm:pt>
    <dgm:pt modelId="{3BE278F3-2C6D-4030-ADED-D201A921B32E}" type="sibTrans" cxnId="{7F7BDDD2-B6B0-4152-9760-D5A5F448F403}">
      <dgm:prSet/>
      <dgm:spPr/>
      <dgm:t>
        <a:bodyPr/>
        <a:lstStyle/>
        <a:p>
          <a:endParaRPr lang="en-US"/>
        </a:p>
      </dgm:t>
    </dgm:pt>
    <dgm:pt modelId="{B73D0438-D969-40B5-B0F6-379A3B6F9CC4}" type="pres">
      <dgm:prSet presAssocID="{F95C1EAB-1801-406D-B797-88F84C2E996C}" presName="Name0" presStyleCnt="0">
        <dgm:presLayoutVars>
          <dgm:dir/>
          <dgm:resizeHandles val="exact"/>
        </dgm:presLayoutVars>
      </dgm:prSet>
      <dgm:spPr/>
    </dgm:pt>
    <dgm:pt modelId="{1370BE2A-572F-44E8-9B17-967D66E610CF}" type="pres">
      <dgm:prSet presAssocID="{14255107-5CA7-4E94-B2CA-3F58473479C2}" presName="node" presStyleLbl="node1" presStyleIdx="0" presStyleCnt="3">
        <dgm:presLayoutVars>
          <dgm:bulletEnabled val="1"/>
        </dgm:presLayoutVars>
      </dgm:prSet>
      <dgm:spPr/>
    </dgm:pt>
    <dgm:pt modelId="{9A13E073-3FDA-4ED0-8CBF-4E9FACD6572E}" type="pres">
      <dgm:prSet presAssocID="{03224BDC-A507-4C8C-A59E-C4DDC2821614}" presName="sibTrans" presStyleLbl="sibTrans2D1" presStyleIdx="0" presStyleCnt="2"/>
      <dgm:spPr/>
    </dgm:pt>
    <dgm:pt modelId="{4A6BCEBC-6376-4149-A7F0-7363A687EBFF}" type="pres">
      <dgm:prSet presAssocID="{03224BDC-A507-4C8C-A59E-C4DDC2821614}" presName="connectorText" presStyleLbl="sibTrans2D1" presStyleIdx="0" presStyleCnt="2"/>
      <dgm:spPr/>
    </dgm:pt>
    <dgm:pt modelId="{4DECDD8B-5ADF-4054-9DCE-B0F7792BD3D4}" type="pres">
      <dgm:prSet presAssocID="{5527C306-E368-4516-B3D8-76D4E4F7FA3A}" presName="node" presStyleLbl="node1" presStyleIdx="1" presStyleCnt="3">
        <dgm:presLayoutVars>
          <dgm:bulletEnabled val="1"/>
        </dgm:presLayoutVars>
      </dgm:prSet>
      <dgm:spPr/>
    </dgm:pt>
    <dgm:pt modelId="{973620B1-8334-4443-96CD-1E96C5273495}" type="pres">
      <dgm:prSet presAssocID="{26D14742-4703-4A20-B556-1AD27702257A}" presName="sibTrans" presStyleLbl="sibTrans2D1" presStyleIdx="1" presStyleCnt="2"/>
      <dgm:spPr/>
    </dgm:pt>
    <dgm:pt modelId="{9793138C-AF51-4D17-BB5C-C5E6DC874050}" type="pres">
      <dgm:prSet presAssocID="{26D14742-4703-4A20-B556-1AD27702257A}" presName="connectorText" presStyleLbl="sibTrans2D1" presStyleIdx="1" presStyleCnt="2"/>
      <dgm:spPr/>
    </dgm:pt>
    <dgm:pt modelId="{64DCBEF4-3C90-4465-B033-1EF06218B176}" type="pres">
      <dgm:prSet presAssocID="{C653D4CE-6C1E-4D5A-8ADB-C158B8833F3F}" presName="node" presStyleLbl="node1" presStyleIdx="2" presStyleCnt="3">
        <dgm:presLayoutVars>
          <dgm:bulletEnabled val="1"/>
        </dgm:presLayoutVars>
      </dgm:prSet>
      <dgm:spPr/>
    </dgm:pt>
  </dgm:ptLst>
  <dgm:cxnLst>
    <dgm:cxn modelId="{B0635C00-F938-4114-88AD-307868CD55CC}" type="presOf" srcId="{5527C306-E368-4516-B3D8-76D4E4F7FA3A}" destId="{4DECDD8B-5ADF-4054-9DCE-B0F7792BD3D4}" srcOrd="0" destOrd="0" presId="urn:microsoft.com/office/officeart/2005/8/layout/process1"/>
    <dgm:cxn modelId="{E90D5B2D-4CA0-4A1B-A726-2DFECCF6D6B3}" type="presOf" srcId="{14255107-5CA7-4E94-B2CA-3F58473479C2}" destId="{1370BE2A-572F-44E8-9B17-967D66E610CF}" srcOrd="0" destOrd="0" presId="urn:microsoft.com/office/officeart/2005/8/layout/process1"/>
    <dgm:cxn modelId="{BD1C0E3C-3712-4607-9584-B14A0CA0462C}" type="presOf" srcId="{26D14742-4703-4A20-B556-1AD27702257A}" destId="{9793138C-AF51-4D17-BB5C-C5E6DC874050}" srcOrd="1" destOrd="0" presId="urn:microsoft.com/office/officeart/2005/8/layout/process1"/>
    <dgm:cxn modelId="{455EB665-DFCD-4E5B-BE2D-0BE0CE9820D1}" type="presOf" srcId="{F95C1EAB-1801-406D-B797-88F84C2E996C}" destId="{B73D0438-D969-40B5-B0F6-379A3B6F9CC4}" srcOrd="0" destOrd="0" presId="urn:microsoft.com/office/officeart/2005/8/layout/process1"/>
    <dgm:cxn modelId="{585A9267-44E7-41B2-963F-9251648CB690}" type="presOf" srcId="{26D14742-4703-4A20-B556-1AD27702257A}" destId="{973620B1-8334-4443-96CD-1E96C5273495}" srcOrd="0" destOrd="0" presId="urn:microsoft.com/office/officeart/2005/8/layout/process1"/>
    <dgm:cxn modelId="{5CBCDA6A-2B3A-4BC9-BCB4-BF956527F587}" srcId="{F95C1EAB-1801-406D-B797-88F84C2E996C}" destId="{14255107-5CA7-4E94-B2CA-3F58473479C2}" srcOrd="0" destOrd="0" parTransId="{64941846-8793-4B55-8300-F072734D4E70}" sibTransId="{03224BDC-A507-4C8C-A59E-C4DDC2821614}"/>
    <dgm:cxn modelId="{3BC40091-65D1-4858-9278-60F332D43874}" srcId="{F95C1EAB-1801-406D-B797-88F84C2E996C}" destId="{5527C306-E368-4516-B3D8-76D4E4F7FA3A}" srcOrd="1" destOrd="0" parTransId="{BAAF0F9B-FEDD-49E5-A982-77B49B72649A}" sibTransId="{26D14742-4703-4A20-B556-1AD27702257A}"/>
    <dgm:cxn modelId="{5F911BB4-A2BF-41B0-B9FA-07165F919063}" type="presOf" srcId="{C653D4CE-6C1E-4D5A-8ADB-C158B8833F3F}" destId="{64DCBEF4-3C90-4465-B033-1EF06218B176}" srcOrd="0" destOrd="0" presId="urn:microsoft.com/office/officeart/2005/8/layout/process1"/>
    <dgm:cxn modelId="{7F7BDDD2-B6B0-4152-9760-D5A5F448F403}" srcId="{F95C1EAB-1801-406D-B797-88F84C2E996C}" destId="{C653D4CE-6C1E-4D5A-8ADB-C158B8833F3F}" srcOrd="2" destOrd="0" parTransId="{337F7F07-07E1-4571-B221-695D94A2A856}" sibTransId="{3BE278F3-2C6D-4030-ADED-D201A921B32E}"/>
    <dgm:cxn modelId="{1802B7F2-B5D3-4C87-A7C4-1FA9C7DB3110}" type="presOf" srcId="{03224BDC-A507-4C8C-A59E-C4DDC2821614}" destId="{9A13E073-3FDA-4ED0-8CBF-4E9FACD6572E}" srcOrd="0" destOrd="0" presId="urn:microsoft.com/office/officeart/2005/8/layout/process1"/>
    <dgm:cxn modelId="{B9FA73FE-B87A-4751-A033-7550164858B9}" type="presOf" srcId="{03224BDC-A507-4C8C-A59E-C4DDC2821614}" destId="{4A6BCEBC-6376-4149-A7F0-7363A687EBFF}" srcOrd="1" destOrd="0" presId="urn:microsoft.com/office/officeart/2005/8/layout/process1"/>
    <dgm:cxn modelId="{436CCC52-5F4B-463B-B69E-65B005E79B47}" type="presParOf" srcId="{B73D0438-D969-40B5-B0F6-379A3B6F9CC4}" destId="{1370BE2A-572F-44E8-9B17-967D66E610CF}" srcOrd="0" destOrd="0" presId="urn:microsoft.com/office/officeart/2005/8/layout/process1"/>
    <dgm:cxn modelId="{FDAEBD50-CFE1-4FAC-87ED-F4579A3854E5}" type="presParOf" srcId="{B73D0438-D969-40B5-B0F6-379A3B6F9CC4}" destId="{9A13E073-3FDA-4ED0-8CBF-4E9FACD6572E}" srcOrd="1" destOrd="0" presId="urn:microsoft.com/office/officeart/2005/8/layout/process1"/>
    <dgm:cxn modelId="{FE6E5915-D86F-476E-9674-C6312544F376}" type="presParOf" srcId="{9A13E073-3FDA-4ED0-8CBF-4E9FACD6572E}" destId="{4A6BCEBC-6376-4149-A7F0-7363A687EBFF}" srcOrd="0" destOrd="0" presId="urn:microsoft.com/office/officeart/2005/8/layout/process1"/>
    <dgm:cxn modelId="{95F8B9EF-A949-4F56-8AD1-C0D07D427270}" type="presParOf" srcId="{B73D0438-D969-40B5-B0F6-379A3B6F9CC4}" destId="{4DECDD8B-5ADF-4054-9DCE-B0F7792BD3D4}" srcOrd="2" destOrd="0" presId="urn:microsoft.com/office/officeart/2005/8/layout/process1"/>
    <dgm:cxn modelId="{533E5DA1-4B90-4658-961A-C1406BFC96DE}" type="presParOf" srcId="{B73D0438-D969-40B5-B0F6-379A3B6F9CC4}" destId="{973620B1-8334-4443-96CD-1E96C5273495}" srcOrd="3" destOrd="0" presId="urn:microsoft.com/office/officeart/2005/8/layout/process1"/>
    <dgm:cxn modelId="{F673611B-AB93-4CC9-B29E-C93176FB5E02}" type="presParOf" srcId="{973620B1-8334-4443-96CD-1E96C5273495}" destId="{9793138C-AF51-4D17-BB5C-C5E6DC874050}" srcOrd="0" destOrd="0" presId="urn:microsoft.com/office/officeart/2005/8/layout/process1"/>
    <dgm:cxn modelId="{A1F43C60-61C4-4D93-AE51-E7F5D4770C62}" type="presParOf" srcId="{B73D0438-D969-40B5-B0F6-379A3B6F9CC4}" destId="{64DCBEF4-3C90-4465-B033-1EF06218B17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32CAF3-A2EE-4E16-83C1-80BCF571328E}" type="doc">
      <dgm:prSet loTypeId="urn:microsoft.com/office/officeart/2005/8/layout/vList2" loCatId="list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670E517-51DD-452C-94D6-C5660316BEB9}">
      <dgm:prSet/>
      <dgm:spPr/>
      <dgm:t>
        <a:bodyPr/>
        <a:lstStyle/>
        <a:p>
          <a:r>
            <a:rPr lang="tr-TR" dirty="0"/>
            <a:t>Çalışma prosedürüne göre, ilk tarama vizitinde uygun hastaların onamları alınmış ve temel aktivite düzeylerini ölçmek için hastalara bir aktivite izleyici bileklik verilmiştir. </a:t>
          </a:r>
          <a:endParaRPr lang="en-US" dirty="0"/>
        </a:p>
      </dgm:t>
    </dgm:pt>
    <dgm:pt modelId="{3EE485EE-CC3C-420A-B7B5-8BA3FDC5DE57}" type="parTrans" cxnId="{74C2FEEA-2270-4B03-8805-4B2DEB246CB8}">
      <dgm:prSet/>
      <dgm:spPr/>
      <dgm:t>
        <a:bodyPr/>
        <a:lstStyle/>
        <a:p>
          <a:endParaRPr lang="en-US"/>
        </a:p>
      </dgm:t>
    </dgm:pt>
    <dgm:pt modelId="{AFA9EB42-DFBD-4E77-963B-5DF22C0877F2}" type="sibTrans" cxnId="{74C2FEEA-2270-4B03-8805-4B2DEB246CB8}">
      <dgm:prSet/>
      <dgm:spPr/>
      <dgm:t>
        <a:bodyPr/>
        <a:lstStyle/>
        <a:p>
          <a:endParaRPr lang="en-US"/>
        </a:p>
      </dgm:t>
    </dgm:pt>
    <dgm:pt modelId="{70E63BF8-8390-489F-A8FD-41D2E8AD450A}">
      <dgm:prSet/>
      <dgm:spPr/>
      <dgm:t>
        <a:bodyPr/>
        <a:lstStyle/>
        <a:p>
          <a:r>
            <a:rPr lang="tr-TR" dirty="0"/>
            <a:t>Yaklaşık 10-14 gün sonraki ikinci vizitte ise uygunluk tekrar teyit edilerek katılımcılar yüksek veya düşük inhalasyon direncine bire bir oranında rastgele atanmıştır. </a:t>
          </a:r>
          <a:endParaRPr lang="en-US" dirty="0"/>
        </a:p>
      </dgm:t>
    </dgm:pt>
    <dgm:pt modelId="{A9E68092-AD97-4A5E-8270-B1AB637FFAAD}" type="parTrans" cxnId="{E96CDD91-82E7-4488-AD48-1C1467407891}">
      <dgm:prSet/>
      <dgm:spPr/>
      <dgm:t>
        <a:bodyPr/>
        <a:lstStyle/>
        <a:p>
          <a:endParaRPr lang="en-US"/>
        </a:p>
      </dgm:t>
    </dgm:pt>
    <dgm:pt modelId="{07165069-6D8F-4B0E-8420-28C0F9BF8963}" type="sibTrans" cxnId="{E96CDD91-82E7-4488-AD48-1C1467407891}">
      <dgm:prSet/>
      <dgm:spPr/>
      <dgm:t>
        <a:bodyPr/>
        <a:lstStyle/>
        <a:p>
          <a:endParaRPr lang="en-US"/>
        </a:p>
      </dgm:t>
    </dgm:pt>
    <dgm:pt modelId="{7A7942B2-5464-4AB1-AC3F-8DD173BF1E13}">
      <dgm:prSet/>
      <dgm:spPr/>
      <dgm:t>
        <a:bodyPr/>
        <a:lstStyle/>
        <a:p>
          <a:r>
            <a:rPr lang="tr-TR" dirty="0"/>
            <a:t>Araştırma ekibi bu randomizasyon işlemini Duke </a:t>
          </a:r>
          <a:r>
            <a:rPr lang="tr-TR" dirty="0" err="1"/>
            <a:t>REDCap</a:t>
          </a:r>
          <a:r>
            <a:rPr lang="tr-TR" dirty="0"/>
            <a:t> sistemi üzerinden 6'lı bloklar halinde gerçekleştirerek tedavi atamalarını </a:t>
          </a:r>
          <a:r>
            <a:rPr lang="tr-TR" dirty="0" err="1"/>
            <a:t>körlemiştir</a:t>
          </a:r>
          <a:r>
            <a:rPr lang="tr-TR" dirty="0"/>
            <a:t>.</a:t>
          </a:r>
          <a:endParaRPr lang="en-US" dirty="0"/>
        </a:p>
      </dgm:t>
    </dgm:pt>
    <dgm:pt modelId="{6145DCEC-2A99-41AE-B137-8E22CB4DA23A}" type="parTrans" cxnId="{C2FE62F5-9491-43CB-85FE-A16A523C1251}">
      <dgm:prSet/>
      <dgm:spPr/>
      <dgm:t>
        <a:bodyPr/>
        <a:lstStyle/>
        <a:p>
          <a:endParaRPr lang="en-US"/>
        </a:p>
      </dgm:t>
    </dgm:pt>
    <dgm:pt modelId="{7C006515-D5FF-4F30-9B31-1641159EB803}" type="sibTrans" cxnId="{C2FE62F5-9491-43CB-85FE-A16A523C1251}">
      <dgm:prSet/>
      <dgm:spPr/>
      <dgm:t>
        <a:bodyPr/>
        <a:lstStyle/>
        <a:p>
          <a:endParaRPr lang="en-US"/>
        </a:p>
      </dgm:t>
    </dgm:pt>
    <dgm:pt modelId="{ED9F0925-93E1-4DD7-91E1-D99E6A1BD71F}" type="pres">
      <dgm:prSet presAssocID="{4732CAF3-A2EE-4E16-83C1-80BCF571328E}" presName="linear" presStyleCnt="0">
        <dgm:presLayoutVars>
          <dgm:animLvl val="lvl"/>
          <dgm:resizeHandles val="exact"/>
        </dgm:presLayoutVars>
      </dgm:prSet>
      <dgm:spPr/>
    </dgm:pt>
    <dgm:pt modelId="{3C2F64D2-6854-417A-96E3-375B54927803}" type="pres">
      <dgm:prSet presAssocID="{8670E517-51DD-452C-94D6-C5660316BEB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282665-E049-44CF-865A-F7DF5BC92135}" type="pres">
      <dgm:prSet presAssocID="{AFA9EB42-DFBD-4E77-963B-5DF22C0877F2}" presName="spacer" presStyleCnt="0"/>
      <dgm:spPr/>
    </dgm:pt>
    <dgm:pt modelId="{F934F423-9390-42D2-B519-0F4B3CB0BE4C}" type="pres">
      <dgm:prSet presAssocID="{70E63BF8-8390-489F-A8FD-41D2E8AD45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B3C339B-C77F-4CBC-9C7E-40A926ACD79E}" type="pres">
      <dgm:prSet presAssocID="{07165069-6D8F-4B0E-8420-28C0F9BF8963}" presName="spacer" presStyleCnt="0"/>
      <dgm:spPr/>
    </dgm:pt>
    <dgm:pt modelId="{E277B916-56D5-4A57-9403-EE82D4CC20AB}" type="pres">
      <dgm:prSet presAssocID="{7A7942B2-5464-4AB1-AC3F-8DD173BF1E1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FB57A04-6A48-4644-9488-950F2392C22A}" type="presOf" srcId="{70E63BF8-8390-489F-A8FD-41D2E8AD450A}" destId="{F934F423-9390-42D2-B519-0F4B3CB0BE4C}" srcOrd="0" destOrd="0" presId="urn:microsoft.com/office/officeart/2005/8/layout/vList2"/>
    <dgm:cxn modelId="{B6D55564-C001-4DC0-924C-C6E37E34C713}" type="presOf" srcId="{4732CAF3-A2EE-4E16-83C1-80BCF571328E}" destId="{ED9F0925-93E1-4DD7-91E1-D99E6A1BD71F}" srcOrd="0" destOrd="0" presId="urn:microsoft.com/office/officeart/2005/8/layout/vList2"/>
    <dgm:cxn modelId="{6450BD83-76D3-4ED6-8A0A-96E9478E0C7A}" type="presOf" srcId="{8670E517-51DD-452C-94D6-C5660316BEB9}" destId="{3C2F64D2-6854-417A-96E3-375B54927803}" srcOrd="0" destOrd="0" presId="urn:microsoft.com/office/officeart/2005/8/layout/vList2"/>
    <dgm:cxn modelId="{E96CDD91-82E7-4488-AD48-1C1467407891}" srcId="{4732CAF3-A2EE-4E16-83C1-80BCF571328E}" destId="{70E63BF8-8390-489F-A8FD-41D2E8AD450A}" srcOrd="1" destOrd="0" parTransId="{A9E68092-AD97-4A5E-8270-B1AB637FFAAD}" sibTransId="{07165069-6D8F-4B0E-8420-28C0F9BF8963}"/>
    <dgm:cxn modelId="{BA741BE6-465D-47AF-B022-7D70A20E95AE}" type="presOf" srcId="{7A7942B2-5464-4AB1-AC3F-8DD173BF1E13}" destId="{E277B916-56D5-4A57-9403-EE82D4CC20AB}" srcOrd="0" destOrd="0" presId="urn:microsoft.com/office/officeart/2005/8/layout/vList2"/>
    <dgm:cxn modelId="{74C2FEEA-2270-4B03-8805-4B2DEB246CB8}" srcId="{4732CAF3-A2EE-4E16-83C1-80BCF571328E}" destId="{8670E517-51DD-452C-94D6-C5660316BEB9}" srcOrd="0" destOrd="0" parTransId="{3EE485EE-CC3C-420A-B7B5-8BA3FDC5DE57}" sibTransId="{AFA9EB42-DFBD-4E77-963B-5DF22C0877F2}"/>
    <dgm:cxn modelId="{C2FE62F5-9491-43CB-85FE-A16A523C1251}" srcId="{4732CAF3-A2EE-4E16-83C1-80BCF571328E}" destId="{7A7942B2-5464-4AB1-AC3F-8DD173BF1E13}" srcOrd="2" destOrd="0" parTransId="{6145DCEC-2A99-41AE-B137-8E22CB4DA23A}" sibTransId="{7C006515-D5FF-4F30-9B31-1641159EB803}"/>
    <dgm:cxn modelId="{D3929DBA-754C-4732-9E68-01DE302AEE32}" type="presParOf" srcId="{ED9F0925-93E1-4DD7-91E1-D99E6A1BD71F}" destId="{3C2F64D2-6854-417A-96E3-375B54927803}" srcOrd="0" destOrd="0" presId="urn:microsoft.com/office/officeart/2005/8/layout/vList2"/>
    <dgm:cxn modelId="{2150EE88-61A0-4AB2-96E2-BBF136AB8DB6}" type="presParOf" srcId="{ED9F0925-93E1-4DD7-91E1-D99E6A1BD71F}" destId="{7E282665-E049-44CF-865A-F7DF5BC92135}" srcOrd="1" destOrd="0" presId="urn:microsoft.com/office/officeart/2005/8/layout/vList2"/>
    <dgm:cxn modelId="{7A00F229-C4F9-4CAC-A6E4-428FFB302916}" type="presParOf" srcId="{ED9F0925-93E1-4DD7-91E1-D99E6A1BD71F}" destId="{F934F423-9390-42D2-B519-0F4B3CB0BE4C}" srcOrd="2" destOrd="0" presId="urn:microsoft.com/office/officeart/2005/8/layout/vList2"/>
    <dgm:cxn modelId="{26CFC3B8-3EC6-40CD-9C34-E9B2D632D207}" type="presParOf" srcId="{ED9F0925-93E1-4DD7-91E1-D99E6A1BD71F}" destId="{BB3C339B-C77F-4CBC-9C7E-40A926ACD79E}" srcOrd="3" destOrd="0" presId="urn:microsoft.com/office/officeart/2005/8/layout/vList2"/>
    <dgm:cxn modelId="{0A41DB33-085E-4B2D-A52F-1959AC03396F}" type="presParOf" srcId="{ED9F0925-93E1-4DD7-91E1-D99E6A1BD71F}" destId="{E277B916-56D5-4A57-9403-EE82D4CC20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C054AC-A7D1-433E-883B-E6D81C037C8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933234-49C9-467A-9323-FA00C77B1622}">
      <dgm:prSet/>
      <dgm:spPr/>
      <dgm:t>
        <a:bodyPr/>
        <a:lstStyle/>
        <a:p>
          <a:r>
            <a:rPr lang="tr-TR"/>
            <a:t>Müdahale aracı olarak her katılımcıya bir PrO2 cihazı ve eşlik eden Bluetooth bağlantılı bir uygulama sağlanmıştır. </a:t>
          </a:r>
          <a:endParaRPr lang="en-US"/>
        </a:p>
      </dgm:t>
    </dgm:pt>
    <dgm:pt modelId="{B53267C3-F510-4856-83DB-81074600B2D8}" type="parTrans" cxnId="{B4958999-8312-4507-B03D-F33FEBC41EC4}">
      <dgm:prSet/>
      <dgm:spPr/>
      <dgm:t>
        <a:bodyPr/>
        <a:lstStyle/>
        <a:p>
          <a:endParaRPr lang="en-US"/>
        </a:p>
      </dgm:t>
    </dgm:pt>
    <dgm:pt modelId="{7C920E46-AFB6-403F-BD4D-EF6E37F649CA}" type="sibTrans" cxnId="{B4958999-8312-4507-B03D-F33FEBC41EC4}">
      <dgm:prSet/>
      <dgm:spPr/>
      <dgm:t>
        <a:bodyPr/>
        <a:lstStyle/>
        <a:p>
          <a:endParaRPr lang="en-US"/>
        </a:p>
      </dgm:t>
    </dgm:pt>
    <dgm:pt modelId="{3072ADC9-2FFC-46C4-857E-CCD324BD7312}">
      <dgm:prSet/>
      <dgm:spPr/>
      <dgm:t>
        <a:bodyPr/>
        <a:lstStyle/>
        <a:p>
          <a:r>
            <a:rPr lang="tr-TR" dirty="0"/>
            <a:t>Araştırmacıların kullandığı bu cihaz, üzerindeki 2 milimetrelik sabit bir delik aracılığıyla </a:t>
          </a:r>
          <a:r>
            <a:rPr lang="tr-TR" dirty="0" err="1"/>
            <a:t>inspiratuar</a:t>
          </a:r>
          <a:r>
            <a:rPr lang="tr-TR" dirty="0"/>
            <a:t> direnç oluşturmaktadır. </a:t>
          </a:r>
          <a:endParaRPr lang="en-US" dirty="0"/>
        </a:p>
      </dgm:t>
    </dgm:pt>
    <dgm:pt modelId="{5DD61798-3E15-460E-A366-A0E1E2AA9A0D}" type="parTrans" cxnId="{20C0B030-7E85-492C-B655-A6A373D5F592}">
      <dgm:prSet/>
      <dgm:spPr/>
      <dgm:t>
        <a:bodyPr/>
        <a:lstStyle/>
        <a:p>
          <a:endParaRPr lang="en-US"/>
        </a:p>
      </dgm:t>
    </dgm:pt>
    <dgm:pt modelId="{9575382E-F127-4A9A-8A88-7D5541506F8B}" type="sibTrans" cxnId="{20C0B030-7E85-492C-B655-A6A373D5F592}">
      <dgm:prSet/>
      <dgm:spPr/>
      <dgm:t>
        <a:bodyPr/>
        <a:lstStyle/>
        <a:p>
          <a:endParaRPr lang="en-US"/>
        </a:p>
      </dgm:t>
    </dgm:pt>
    <dgm:pt modelId="{930A6D45-79AF-4E4D-B358-22D795C6DCDC}">
      <dgm:prSet/>
      <dgm:spPr/>
      <dgm:t>
        <a:bodyPr/>
        <a:lstStyle/>
        <a:p>
          <a:r>
            <a:rPr lang="tr-TR"/>
            <a:t>Sistemin en büyük avantajı, uygulama aracılığıyla kullanıcılara hedeflenen kör dirence ulaşıp ulaşmadıklarını sesli ve ışıklı uyarılarla gösteren anında biyogeribildirim sağlamasıdır.</a:t>
          </a:r>
          <a:endParaRPr lang="en-US"/>
        </a:p>
      </dgm:t>
    </dgm:pt>
    <dgm:pt modelId="{F091B9D1-5CB5-4078-B240-47F3B38B061D}" type="parTrans" cxnId="{F64ED561-5AE7-41D6-8CAD-95C62B1124F0}">
      <dgm:prSet/>
      <dgm:spPr/>
      <dgm:t>
        <a:bodyPr/>
        <a:lstStyle/>
        <a:p>
          <a:endParaRPr lang="en-US"/>
        </a:p>
      </dgm:t>
    </dgm:pt>
    <dgm:pt modelId="{404B220C-51AC-415A-82A5-7698D18B1946}" type="sibTrans" cxnId="{F64ED561-5AE7-41D6-8CAD-95C62B1124F0}">
      <dgm:prSet/>
      <dgm:spPr/>
      <dgm:t>
        <a:bodyPr/>
        <a:lstStyle/>
        <a:p>
          <a:endParaRPr lang="en-US"/>
        </a:p>
      </dgm:t>
    </dgm:pt>
    <dgm:pt modelId="{2ED57A62-1C98-4DEA-BE73-EFC1E7D03927}" type="pres">
      <dgm:prSet presAssocID="{6DC054AC-A7D1-433E-883B-E6D81C037C83}" presName="outerComposite" presStyleCnt="0">
        <dgm:presLayoutVars>
          <dgm:chMax val="5"/>
          <dgm:dir/>
          <dgm:resizeHandles val="exact"/>
        </dgm:presLayoutVars>
      </dgm:prSet>
      <dgm:spPr/>
    </dgm:pt>
    <dgm:pt modelId="{6C40AE1B-2BE2-49C9-AA2E-3671625F7618}" type="pres">
      <dgm:prSet presAssocID="{6DC054AC-A7D1-433E-883B-E6D81C037C83}" presName="dummyMaxCanvas" presStyleCnt="0">
        <dgm:presLayoutVars/>
      </dgm:prSet>
      <dgm:spPr/>
    </dgm:pt>
    <dgm:pt modelId="{C9DFC79E-8B70-41EC-9A14-34D3DDF03F6E}" type="pres">
      <dgm:prSet presAssocID="{6DC054AC-A7D1-433E-883B-E6D81C037C83}" presName="ThreeNodes_1" presStyleLbl="node1" presStyleIdx="0" presStyleCnt="3">
        <dgm:presLayoutVars>
          <dgm:bulletEnabled val="1"/>
        </dgm:presLayoutVars>
      </dgm:prSet>
      <dgm:spPr/>
    </dgm:pt>
    <dgm:pt modelId="{1340EE1E-2E39-49E9-B313-5F5B08A3C7FD}" type="pres">
      <dgm:prSet presAssocID="{6DC054AC-A7D1-433E-883B-E6D81C037C83}" presName="ThreeNodes_2" presStyleLbl="node1" presStyleIdx="1" presStyleCnt="3">
        <dgm:presLayoutVars>
          <dgm:bulletEnabled val="1"/>
        </dgm:presLayoutVars>
      </dgm:prSet>
      <dgm:spPr/>
    </dgm:pt>
    <dgm:pt modelId="{F2FCFAB0-8FDF-4095-982C-3D9CB7126DEF}" type="pres">
      <dgm:prSet presAssocID="{6DC054AC-A7D1-433E-883B-E6D81C037C83}" presName="ThreeNodes_3" presStyleLbl="node1" presStyleIdx="2" presStyleCnt="3">
        <dgm:presLayoutVars>
          <dgm:bulletEnabled val="1"/>
        </dgm:presLayoutVars>
      </dgm:prSet>
      <dgm:spPr/>
    </dgm:pt>
    <dgm:pt modelId="{0E30025D-3C00-4782-A282-34FB45E2D046}" type="pres">
      <dgm:prSet presAssocID="{6DC054AC-A7D1-433E-883B-E6D81C037C83}" presName="ThreeConn_1-2" presStyleLbl="fgAccFollowNode1" presStyleIdx="0" presStyleCnt="2">
        <dgm:presLayoutVars>
          <dgm:bulletEnabled val="1"/>
        </dgm:presLayoutVars>
      </dgm:prSet>
      <dgm:spPr/>
    </dgm:pt>
    <dgm:pt modelId="{E941589E-8B6F-46B5-9416-C3B2F645E080}" type="pres">
      <dgm:prSet presAssocID="{6DC054AC-A7D1-433E-883B-E6D81C037C83}" presName="ThreeConn_2-3" presStyleLbl="fgAccFollowNode1" presStyleIdx="1" presStyleCnt="2">
        <dgm:presLayoutVars>
          <dgm:bulletEnabled val="1"/>
        </dgm:presLayoutVars>
      </dgm:prSet>
      <dgm:spPr/>
    </dgm:pt>
    <dgm:pt modelId="{784BF37C-FF3E-4245-9280-522E6EECD481}" type="pres">
      <dgm:prSet presAssocID="{6DC054AC-A7D1-433E-883B-E6D81C037C83}" presName="ThreeNodes_1_text" presStyleLbl="node1" presStyleIdx="2" presStyleCnt="3">
        <dgm:presLayoutVars>
          <dgm:bulletEnabled val="1"/>
        </dgm:presLayoutVars>
      </dgm:prSet>
      <dgm:spPr/>
    </dgm:pt>
    <dgm:pt modelId="{78583EEE-92CE-443D-80A6-C5E38D8FFB70}" type="pres">
      <dgm:prSet presAssocID="{6DC054AC-A7D1-433E-883B-E6D81C037C83}" presName="ThreeNodes_2_text" presStyleLbl="node1" presStyleIdx="2" presStyleCnt="3">
        <dgm:presLayoutVars>
          <dgm:bulletEnabled val="1"/>
        </dgm:presLayoutVars>
      </dgm:prSet>
      <dgm:spPr/>
    </dgm:pt>
    <dgm:pt modelId="{2FFA73E1-150C-476F-B104-D336EF038BB9}" type="pres">
      <dgm:prSet presAssocID="{6DC054AC-A7D1-433E-883B-E6D81C037C8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AA45C0D-7299-4FA5-87BE-A45C2A34138A}" type="presOf" srcId="{6DC054AC-A7D1-433E-883B-E6D81C037C83}" destId="{2ED57A62-1C98-4DEA-BE73-EFC1E7D03927}" srcOrd="0" destOrd="0" presId="urn:microsoft.com/office/officeart/2005/8/layout/vProcess5"/>
    <dgm:cxn modelId="{663FB91A-D2F2-4744-B57A-EAC87659975F}" type="presOf" srcId="{9575382E-F127-4A9A-8A88-7D5541506F8B}" destId="{E941589E-8B6F-46B5-9416-C3B2F645E080}" srcOrd="0" destOrd="0" presId="urn:microsoft.com/office/officeart/2005/8/layout/vProcess5"/>
    <dgm:cxn modelId="{20C0B030-7E85-492C-B655-A6A373D5F592}" srcId="{6DC054AC-A7D1-433E-883B-E6D81C037C83}" destId="{3072ADC9-2FFC-46C4-857E-CCD324BD7312}" srcOrd="1" destOrd="0" parTransId="{5DD61798-3E15-460E-A366-A0E1E2AA9A0D}" sibTransId="{9575382E-F127-4A9A-8A88-7D5541506F8B}"/>
    <dgm:cxn modelId="{710DE73E-D386-44DF-A3E7-158B1CC133B9}" type="presOf" srcId="{3072ADC9-2FFC-46C4-857E-CCD324BD7312}" destId="{1340EE1E-2E39-49E9-B313-5F5B08A3C7FD}" srcOrd="0" destOrd="0" presId="urn:microsoft.com/office/officeart/2005/8/layout/vProcess5"/>
    <dgm:cxn modelId="{F64ED561-5AE7-41D6-8CAD-95C62B1124F0}" srcId="{6DC054AC-A7D1-433E-883B-E6D81C037C83}" destId="{930A6D45-79AF-4E4D-B358-22D795C6DCDC}" srcOrd="2" destOrd="0" parTransId="{F091B9D1-5CB5-4078-B240-47F3B38B061D}" sibTransId="{404B220C-51AC-415A-82A5-7698D18B1946}"/>
    <dgm:cxn modelId="{B4958999-8312-4507-B03D-F33FEBC41EC4}" srcId="{6DC054AC-A7D1-433E-883B-E6D81C037C83}" destId="{F7933234-49C9-467A-9323-FA00C77B1622}" srcOrd="0" destOrd="0" parTransId="{B53267C3-F510-4856-83DB-81074600B2D8}" sibTransId="{7C920E46-AFB6-403F-BD4D-EF6E37F649CA}"/>
    <dgm:cxn modelId="{80AA919F-A968-4EE1-B640-DCEFBDEDF85D}" type="presOf" srcId="{F7933234-49C9-467A-9323-FA00C77B1622}" destId="{C9DFC79E-8B70-41EC-9A14-34D3DDF03F6E}" srcOrd="0" destOrd="0" presId="urn:microsoft.com/office/officeart/2005/8/layout/vProcess5"/>
    <dgm:cxn modelId="{8C44E9B8-C581-48E7-8B92-54F4577B7F4D}" type="presOf" srcId="{F7933234-49C9-467A-9323-FA00C77B1622}" destId="{784BF37C-FF3E-4245-9280-522E6EECD481}" srcOrd="1" destOrd="0" presId="urn:microsoft.com/office/officeart/2005/8/layout/vProcess5"/>
    <dgm:cxn modelId="{E7F313C8-EC3B-4B64-807E-0B1A74DDCAB6}" type="presOf" srcId="{930A6D45-79AF-4E4D-B358-22D795C6DCDC}" destId="{2FFA73E1-150C-476F-B104-D336EF038BB9}" srcOrd="1" destOrd="0" presId="urn:microsoft.com/office/officeart/2005/8/layout/vProcess5"/>
    <dgm:cxn modelId="{3BC65FCF-F2AF-4E96-B9DD-363F8076C512}" type="presOf" srcId="{3072ADC9-2FFC-46C4-857E-CCD324BD7312}" destId="{78583EEE-92CE-443D-80A6-C5E38D8FFB70}" srcOrd="1" destOrd="0" presId="urn:microsoft.com/office/officeart/2005/8/layout/vProcess5"/>
    <dgm:cxn modelId="{A3CFD1F7-3639-48E4-8EEA-8FB1D1D809E7}" type="presOf" srcId="{930A6D45-79AF-4E4D-B358-22D795C6DCDC}" destId="{F2FCFAB0-8FDF-4095-982C-3D9CB7126DEF}" srcOrd="0" destOrd="0" presId="urn:microsoft.com/office/officeart/2005/8/layout/vProcess5"/>
    <dgm:cxn modelId="{81AF08FE-AB41-42A6-8E98-36D86837F0BF}" type="presOf" srcId="{7C920E46-AFB6-403F-BD4D-EF6E37F649CA}" destId="{0E30025D-3C00-4782-A282-34FB45E2D046}" srcOrd="0" destOrd="0" presId="urn:microsoft.com/office/officeart/2005/8/layout/vProcess5"/>
    <dgm:cxn modelId="{4E0A5629-B9D4-4A01-B43B-7354C5559ACF}" type="presParOf" srcId="{2ED57A62-1C98-4DEA-BE73-EFC1E7D03927}" destId="{6C40AE1B-2BE2-49C9-AA2E-3671625F7618}" srcOrd="0" destOrd="0" presId="urn:microsoft.com/office/officeart/2005/8/layout/vProcess5"/>
    <dgm:cxn modelId="{5831F385-054D-4415-A1EA-D2AFC22E49D9}" type="presParOf" srcId="{2ED57A62-1C98-4DEA-BE73-EFC1E7D03927}" destId="{C9DFC79E-8B70-41EC-9A14-34D3DDF03F6E}" srcOrd="1" destOrd="0" presId="urn:microsoft.com/office/officeart/2005/8/layout/vProcess5"/>
    <dgm:cxn modelId="{F8FB21A2-9F87-4A96-9DB6-191962D6B399}" type="presParOf" srcId="{2ED57A62-1C98-4DEA-BE73-EFC1E7D03927}" destId="{1340EE1E-2E39-49E9-B313-5F5B08A3C7FD}" srcOrd="2" destOrd="0" presId="urn:microsoft.com/office/officeart/2005/8/layout/vProcess5"/>
    <dgm:cxn modelId="{D0D7D8F4-DF5C-4834-AB9D-9193CFD9A55D}" type="presParOf" srcId="{2ED57A62-1C98-4DEA-BE73-EFC1E7D03927}" destId="{F2FCFAB0-8FDF-4095-982C-3D9CB7126DEF}" srcOrd="3" destOrd="0" presId="urn:microsoft.com/office/officeart/2005/8/layout/vProcess5"/>
    <dgm:cxn modelId="{71365DFF-EE5A-4573-BC63-4EA1BB950997}" type="presParOf" srcId="{2ED57A62-1C98-4DEA-BE73-EFC1E7D03927}" destId="{0E30025D-3C00-4782-A282-34FB45E2D046}" srcOrd="4" destOrd="0" presId="urn:microsoft.com/office/officeart/2005/8/layout/vProcess5"/>
    <dgm:cxn modelId="{1F8B0815-E9F2-4097-A303-6B7C04BCA874}" type="presParOf" srcId="{2ED57A62-1C98-4DEA-BE73-EFC1E7D03927}" destId="{E941589E-8B6F-46B5-9416-C3B2F645E080}" srcOrd="5" destOrd="0" presId="urn:microsoft.com/office/officeart/2005/8/layout/vProcess5"/>
    <dgm:cxn modelId="{6DBA0466-9BB7-4B4F-B5C9-32CFBE3836A5}" type="presParOf" srcId="{2ED57A62-1C98-4DEA-BE73-EFC1E7D03927}" destId="{784BF37C-FF3E-4245-9280-522E6EECD481}" srcOrd="6" destOrd="0" presId="urn:microsoft.com/office/officeart/2005/8/layout/vProcess5"/>
    <dgm:cxn modelId="{94861E7F-BD31-4B04-AB42-083D2F4F199A}" type="presParOf" srcId="{2ED57A62-1C98-4DEA-BE73-EFC1E7D03927}" destId="{78583EEE-92CE-443D-80A6-C5E38D8FFB70}" srcOrd="7" destOrd="0" presId="urn:microsoft.com/office/officeart/2005/8/layout/vProcess5"/>
    <dgm:cxn modelId="{2A60548B-AD25-4DCC-8AA9-190DD3854EAA}" type="presParOf" srcId="{2ED57A62-1C98-4DEA-BE73-EFC1E7D03927}" destId="{2FFA73E1-150C-476F-B104-D336EF038BB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A63E87-6C7E-4AD1-82A3-48EC98F5D1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3A5A4F-9B82-42CD-8241-EBE7E9F5F7D2}">
      <dgm:prSet/>
      <dgm:spPr/>
      <dgm:t>
        <a:bodyPr/>
        <a:lstStyle/>
        <a:p>
          <a:r>
            <a:rPr lang="tr-TR"/>
            <a:t>Araştırmanın sonuç ölçümlerine bakıldığında, fizibilitenin planlanan seanslara uyum oranları ve Likert ölçekli hasta memnuniyet anketleri kullanılarak değerlendirildiği görülmektedir. </a:t>
          </a:r>
          <a:endParaRPr lang="en-US"/>
        </a:p>
      </dgm:t>
    </dgm:pt>
    <dgm:pt modelId="{2FB18EBF-E1F2-4219-BE98-80593AEB8A6D}" type="parTrans" cxnId="{A551107B-70FC-440E-A1D2-C68645B8709C}">
      <dgm:prSet/>
      <dgm:spPr/>
      <dgm:t>
        <a:bodyPr/>
        <a:lstStyle/>
        <a:p>
          <a:endParaRPr lang="en-US"/>
        </a:p>
      </dgm:t>
    </dgm:pt>
    <dgm:pt modelId="{CA6A39AE-7DE9-4B29-BF3C-C288B3295DD7}" type="sibTrans" cxnId="{A551107B-70FC-440E-A1D2-C68645B8709C}">
      <dgm:prSet/>
      <dgm:spPr/>
      <dgm:t>
        <a:bodyPr/>
        <a:lstStyle/>
        <a:p>
          <a:endParaRPr lang="en-US"/>
        </a:p>
      </dgm:t>
    </dgm:pt>
    <dgm:pt modelId="{FE633FFA-573E-4A88-A1FB-0298EA3ACCA3}">
      <dgm:prSet/>
      <dgm:spPr/>
      <dgm:t>
        <a:bodyPr/>
        <a:lstStyle/>
        <a:p>
          <a:r>
            <a:rPr lang="tr-TR"/>
            <a:t>İnspiratuar kas gücünü ölçmek için klinikte altın standart olarak kabul edilen Maksimum İnspiratuar Basınç, yani MIP ölçümü kullanılmıştır. </a:t>
          </a:r>
          <a:endParaRPr lang="en-US"/>
        </a:p>
      </dgm:t>
    </dgm:pt>
    <dgm:pt modelId="{F4D3CFE6-A0A1-4142-861B-7394D2554BBE}" type="parTrans" cxnId="{330E79A4-1366-4B00-A721-5653A4E51492}">
      <dgm:prSet/>
      <dgm:spPr/>
      <dgm:t>
        <a:bodyPr/>
        <a:lstStyle/>
        <a:p>
          <a:endParaRPr lang="en-US"/>
        </a:p>
      </dgm:t>
    </dgm:pt>
    <dgm:pt modelId="{84CD3677-1FE7-4584-8365-2757F730B618}" type="sibTrans" cxnId="{330E79A4-1366-4B00-A721-5653A4E51492}">
      <dgm:prSet/>
      <dgm:spPr/>
      <dgm:t>
        <a:bodyPr/>
        <a:lstStyle/>
        <a:p>
          <a:endParaRPr lang="en-US"/>
        </a:p>
      </dgm:t>
    </dgm:pt>
    <dgm:pt modelId="{C1E57EFA-9BFB-40A4-9E5D-D25F9D97C7D0}">
      <dgm:prSet/>
      <dgm:spPr/>
      <dgm:t>
        <a:bodyPr/>
        <a:lstStyle/>
        <a:p>
          <a:r>
            <a:rPr lang="tr-TR" dirty="0"/>
            <a:t>Ayrıca, solunum kası dayanıklılığı da standart 3 dakikalık bir egzersiz protokolünün ardından bu MIP değerindeki düşüş hesaplanarak tahmin edilmiştir.</a:t>
          </a:r>
          <a:endParaRPr lang="en-US" dirty="0"/>
        </a:p>
      </dgm:t>
    </dgm:pt>
    <dgm:pt modelId="{089F64FE-E97E-4EC4-B1FF-EFEEF7E8A82D}" type="parTrans" cxnId="{4B45BDC6-C847-4959-972E-AF8FB1423437}">
      <dgm:prSet/>
      <dgm:spPr/>
      <dgm:t>
        <a:bodyPr/>
        <a:lstStyle/>
        <a:p>
          <a:endParaRPr lang="en-US"/>
        </a:p>
      </dgm:t>
    </dgm:pt>
    <dgm:pt modelId="{DEC66DD0-C256-4A12-91C5-7947D80B4540}" type="sibTrans" cxnId="{4B45BDC6-C847-4959-972E-AF8FB1423437}">
      <dgm:prSet/>
      <dgm:spPr/>
      <dgm:t>
        <a:bodyPr/>
        <a:lstStyle/>
        <a:p>
          <a:endParaRPr lang="en-US"/>
        </a:p>
      </dgm:t>
    </dgm:pt>
    <dgm:pt modelId="{05349D15-0A50-47BB-9CE0-0068D7254CAA}" type="pres">
      <dgm:prSet presAssocID="{CAA63E87-6C7E-4AD1-82A3-48EC98F5D14C}" presName="vert0" presStyleCnt="0">
        <dgm:presLayoutVars>
          <dgm:dir/>
          <dgm:animOne val="branch"/>
          <dgm:animLvl val="lvl"/>
        </dgm:presLayoutVars>
      </dgm:prSet>
      <dgm:spPr/>
    </dgm:pt>
    <dgm:pt modelId="{878C8FBC-5CE3-4FB9-BF10-3B9DAA0A12F0}" type="pres">
      <dgm:prSet presAssocID="{A93A5A4F-9B82-42CD-8241-EBE7E9F5F7D2}" presName="thickLine" presStyleLbl="alignNode1" presStyleIdx="0" presStyleCnt="3"/>
      <dgm:spPr/>
    </dgm:pt>
    <dgm:pt modelId="{41B369F2-D3F8-41A6-9EC7-9B64AE0682A5}" type="pres">
      <dgm:prSet presAssocID="{A93A5A4F-9B82-42CD-8241-EBE7E9F5F7D2}" presName="horz1" presStyleCnt="0"/>
      <dgm:spPr/>
    </dgm:pt>
    <dgm:pt modelId="{81C45693-78A4-43D0-9CBF-379F044D0250}" type="pres">
      <dgm:prSet presAssocID="{A93A5A4F-9B82-42CD-8241-EBE7E9F5F7D2}" presName="tx1" presStyleLbl="revTx" presStyleIdx="0" presStyleCnt="3"/>
      <dgm:spPr/>
    </dgm:pt>
    <dgm:pt modelId="{6D59C5E3-9D55-4D7F-A84F-C37D720E94A8}" type="pres">
      <dgm:prSet presAssocID="{A93A5A4F-9B82-42CD-8241-EBE7E9F5F7D2}" presName="vert1" presStyleCnt="0"/>
      <dgm:spPr/>
    </dgm:pt>
    <dgm:pt modelId="{26837326-EEED-45FF-BAA3-0BB11586E84D}" type="pres">
      <dgm:prSet presAssocID="{FE633FFA-573E-4A88-A1FB-0298EA3ACCA3}" presName="thickLine" presStyleLbl="alignNode1" presStyleIdx="1" presStyleCnt="3"/>
      <dgm:spPr/>
    </dgm:pt>
    <dgm:pt modelId="{95A1B999-A2F8-41A6-86DC-7B893BC70150}" type="pres">
      <dgm:prSet presAssocID="{FE633FFA-573E-4A88-A1FB-0298EA3ACCA3}" presName="horz1" presStyleCnt="0"/>
      <dgm:spPr/>
    </dgm:pt>
    <dgm:pt modelId="{880D5BCB-BF9E-4C9E-8ADB-D01A605F17DD}" type="pres">
      <dgm:prSet presAssocID="{FE633FFA-573E-4A88-A1FB-0298EA3ACCA3}" presName="tx1" presStyleLbl="revTx" presStyleIdx="1" presStyleCnt="3"/>
      <dgm:spPr/>
    </dgm:pt>
    <dgm:pt modelId="{7995C833-8D40-48AD-991F-DB1A5A683F47}" type="pres">
      <dgm:prSet presAssocID="{FE633FFA-573E-4A88-A1FB-0298EA3ACCA3}" presName="vert1" presStyleCnt="0"/>
      <dgm:spPr/>
    </dgm:pt>
    <dgm:pt modelId="{530823B4-1AA9-481B-8882-D31D6407EEFE}" type="pres">
      <dgm:prSet presAssocID="{C1E57EFA-9BFB-40A4-9E5D-D25F9D97C7D0}" presName="thickLine" presStyleLbl="alignNode1" presStyleIdx="2" presStyleCnt="3"/>
      <dgm:spPr/>
    </dgm:pt>
    <dgm:pt modelId="{AB7D08DD-9A55-479B-AF39-E256D04B7238}" type="pres">
      <dgm:prSet presAssocID="{C1E57EFA-9BFB-40A4-9E5D-D25F9D97C7D0}" presName="horz1" presStyleCnt="0"/>
      <dgm:spPr/>
    </dgm:pt>
    <dgm:pt modelId="{1660E8F4-9EFA-4C2E-B838-66B9F38BC798}" type="pres">
      <dgm:prSet presAssocID="{C1E57EFA-9BFB-40A4-9E5D-D25F9D97C7D0}" presName="tx1" presStyleLbl="revTx" presStyleIdx="2" presStyleCnt="3"/>
      <dgm:spPr/>
    </dgm:pt>
    <dgm:pt modelId="{CC588521-2D32-4EB7-AEB9-B1A2FA47832E}" type="pres">
      <dgm:prSet presAssocID="{C1E57EFA-9BFB-40A4-9E5D-D25F9D97C7D0}" presName="vert1" presStyleCnt="0"/>
      <dgm:spPr/>
    </dgm:pt>
  </dgm:ptLst>
  <dgm:cxnLst>
    <dgm:cxn modelId="{E127D53A-C9C7-4472-A2AB-E372D27E8543}" type="presOf" srcId="{A93A5A4F-9B82-42CD-8241-EBE7E9F5F7D2}" destId="{81C45693-78A4-43D0-9CBF-379F044D0250}" srcOrd="0" destOrd="0" presId="urn:microsoft.com/office/officeart/2008/layout/LinedList"/>
    <dgm:cxn modelId="{EF127766-5C10-47DE-B45C-529C16413FEB}" type="presOf" srcId="{C1E57EFA-9BFB-40A4-9E5D-D25F9D97C7D0}" destId="{1660E8F4-9EFA-4C2E-B838-66B9F38BC798}" srcOrd="0" destOrd="0" presId="urn:microsoft.com/office/officeart/2008/layout/LinedList"/>
    <dgm:cxn modelId="{9C689B4C-E455-4D7B-AD55-9DA732B9AA78}" type="presOf" srcId="{FE633FFA-573E-4A88-A1FB-0298EA3ACCA3}" destId="{880D5BCB-BF9E-4C9E-8ADB-D01A605F17DD}" srcOrd="0" destOrd="0" presId="urn:microsoft.com/office/officeart/2008/layout/LinedList"/>
    <dgm:cxn modelId="{A551107B-70FC-440E-A1D2-C68645B8709C}" srcId="{CAA63E87-6C7E-4AD1-82A3-48EC98F5D14C}" destId="{A93A5A4F-9B82-42CD-8241-EBE7E9F5F7D2}" srcOrd="0" destOrd="0" parTransId="{2FB18EBF-E1F2-4219-BE98-80593AEB8A6D}" sibTransId="{CA6A39AE-7DE9-4B29-BF3C-C288B3295DD7}"/>
    <dgm:cxn modelId="{330E79A4-1366-4B00-A721-5653A4E51492}" srcId="{CAA63E87-6C7E-4AD1-82A3-48EC98F5D14C}" destId="{FE633FFA-573E-4A88-A1FB-0298EA3ACCA3}" srcOrd="1" destOrd="0" parTransId="{F4D3CFE6-A0A1-4142-861B-7394D2554BBE}" sibTransId="{84CD3677-1FE7-4584-8365-2757F730B618}"/>
    <dgm:cxn modelId="{4B45BDC6-C847-4959-972E-AF8FB1423437}" srcId="{CAA63E87-6C7E-4AD1-82A3-48EC98F5D14C}" destId="{C1E57EFA-9BFB-40A4-9E5D-D25F9D97C7D0}" srcOrd="2" destOrd="0" parTransId="{089F64FE-E97E-4EC4-B1FF-EFEEF7E8A82D}" sibTransId="{DEC66DD0-C256-4A12-91C5-7947D80B4540}"/>
    <dgm:cxn modelId="{230542DF-2EA5-46AF-8BB9-38D98C21C94E}" type="presOf" srcId="{CAA63E87-6C7E-4AD1-82A3-48EC98F5D14C}" destId="{05349D15-0A50-47BB-9CE0-0068D7254CAA}" srcOrd="0" destOrd="0" presId="urn:microsoft.com/office/officeart/2008/layout/LinedList"/>
    <dgm:cxn modelId="{F8AC4165-4850-4407-A032-C1C296E08B24}" type="presParOf" srcId="{05349D15-0A50-47BB-9CE0-0068D7254CAA}" destId="{878C8FBC-5CE3-4FB9-BF10-3B9DAA0A12F0}" srcOrd="0" destOrd="0" presId="urn:microsoft.com/office/officeart/2008/layout/LinedList"/>
    <dgm:cxn modelId="{1E967C47-6801-4448-A6D9-F6CCC77722BE}" type="presParOf" srcId="{05349D15-0A50-47BB-9CE0-0068D7254CAA}" destId="{41B369F2-D3F8-41A6-9EC7-9B64AE0682A5}" srcOrd="1" destOrd="0" presId="urn:microsoft.com/office/officeart/2008/layout/LinedList"/>
    <dgm:cxn modelId="{D1111B22-9E58-4648-B54F-7721B0440D91}" type="presParOf" srcId="{41B369F2-D3F8-41A6-9EC7-9B64AE0682A5}" destId="{81C45693-78A4-43D0-9CBF-379F044D0250}" srcOrd="0" destOrd="0" presId="urn:microsoft.com/office/officeart/2008/layout/LinedList"/>
    <dgm:cxn modelId="{CB0242C5-5C62-4170-99EA-D7340427FC0E}" type="presParOf" srcId="{41B369F2-D3F8-41A6-9EC7-9B64AE0682A5}" destId="{6D59C5E3-9D55-4D7F-A84F-C37D720E94A8}" srcOrd="1" destOrd="0" presId="urn:microsoft.com/office/officeart/2008/layout/LinedList"/>
    <dgm:cxn modelId="{28B20977-F32E-4C7A-96C7-F6DA46BE8110}" type="presParOf" srcId="{05349D15-0A50-47BB-9CE0-0068D7254CAA}" destId="{26837326-EEED-45FF-BAA3-0BB11586E84D}" srcOrd="2" destOrd="0" presId="urn:microsoft.com/office/officeart/2008/layout/LinedList"/>
    <dgm:cxn modelId="{685B9C0C-28BF-408B-A34D-4DF3558B62E7}" type="presParOf" srcId="{05349D15-0A50-47BB-9CE0-0068D7254CAA}" destId="{95A1B999-A2F8-41A6-86DC-7B893BC70150}" srcOrd="3" destOrd="0" presId="urn:microsoft.com/office/officeart/2008/layout/LinedList"/>
    <dgm:cxn modelId="{ED9D44B4-5E46-4838-9ABF-6661A385392E}" type="presParOf" srcId="{95A1B999-A2F8-41A6-86DC-7B893BC70150}" destId="{880D5BCB-BF9E-4C9E-8ADB-D01A605F17DD}" srcOrd="0" destOrd="0" presId="urn:microsoft.com/office/officeart/2008/layout/LinedList"/>
    <dgm:cxn modelId="{DF9F9D8A-0BBC-483A-AEA7-C525FC341676}" type="presParOf" srcId="{95A1B999-A2F8-41A6-86DC-7B893BC70150}" destId="{7995C833-8D40-48AD-991F-DB1A5A683F47}" srcOrd="1" destOrd="0" presId="urn:microsoft.com/office/officeart/2008/layout/LinedList"/>
    <dgm:cxn modelId="{59476ABA-146C-4BA7-A43D-F67884FF3C5E}" type="presParOf" srcId="{05349D15-0A50-47BB-9CE0-0068D7254CAA}" destId="{530823B4-1AA9-481B-8882-D31D6407EEFE}" srcOrd="4" destOrd="0" presId="urn:microsoft.com/office/officeart/2008/layout/LinedList"/>
    <dgm:cxn modelId="{8E533FF6-4F23-4148-B559-1B9EB32286E4}" type="presParOf" srcId="{05349D15-0A50-47BB-9CE0-0068D7254CAA}" destId="{AB7D08DD-9A55-479B-AF39-E256D04B7238}" srcOrd="5" destOrd="0" presId="urn:microsoft.com/office/officeart/2008/layout/LinedList"/>
    <dgm:cxn modelId="{95F5CA1F-E2C0-4DE6-B756-204EA84A1AF1}" type="presParOf" srcId="{AB7D08DD-9A55-479B-AF39-E256D04B7238}" destId="{1660E8F4-9EFA-4C2E-B838-66B9F38BC798}" srcOrd="0" destOrd="0" presId="urn:microsoft.com/office/officeart/2008/layout/LinedList"/>
    <dgm:cxn modelId="{9D9B28D9-AE1F-4E38-B94D-5AE9A27EBF27}" type="presParOf" srcId="{AB7D08DD-9A55-479B-AF39-E256D04B7238}" destId="{CC588521-2D32-4EB7-AEB9-B1A2FA4783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C3A4BA-9577-49E3-8248-8AC5CBAD14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29CEF01-07C2-431D-BBFF-02B054F88E6F}">
      <dgm:prSet/>
      <dgm:spPr/>
      <dgm:t>
        <a:bodyPr/>
        <a:lstStyle/>
        <a:p>
          <a:r>
            <a:rPr lang="tr-TR"/>
            <a:t>Günlük hayattaki nefes darlığını ölçmek için hastaların son 7 günlük ev işleri veya hafif egzersiz gibi aktivitelerini sorgulayan Temel Dispne İndeksi kullanılmıştır. </a:t>
          </a:r>
          <a:endParaRPr lang="en-US"/>
        </a:p>
      </dgm:t>
    </dgm:pt>
    <dgm:pt modelId="{CF8A82DD-7283-40CA-9B71-F510A51DED26}" type="parTrans" cxnId="{46A69778-2218-42BE-933C-9DFF1A82C96C}">
      <dgm:prSet/>
      <dgm:spPr/>
      <dgm:t>
        <a:bodyPr/>
        <a:lstStyle/>
        <a:p>
          <a:endParaRPr lang="en-US"/>
        </a:p>
      </dgm:t>
    </dgm:pt>
    <dgm:pt modelId="{C3789200-778F-45DE-879E-C5EF42C95562}" type="sibTrans" cxnId="{46A69778-2218-42BE-933C-9DFF1A82C96C}">
      <dgm:prSet/>
      <dgm:spPr/>
      <dgm:t>
        <a:bodyPr/>
        <a:lstStyle/>
        <a:p>
          <a:endParaRPr lang="en-US"/>
        </a:p>
      </dgm:t>
    </dgm:pt>
    <dgm:pt modelId="{14E5168D-9623-44C2-8B3B-7E69814E5CEC}">
      <dgm:prSet/>
      <dgm:spPr/>
      <dgm:t>
        <a:bodyPr/>
        <a:lstStyle/>
        <a:p>
          <a:r>
            <a:rPr lang="tr-TR"/>
            <a:t>Araştırmacılar aktif egzersiz anındaki tıkanmayı ise standart bir basamak testi sırasında Borg Skalası ve çocuklar için özel olarak geliştirilmiş resimli Dalhousie Skalası ile prospektif olarak ölçmüşlerdir. </a:t>
          </a:r>
          <a:endParaRPr lang="en-US"/>
        </a:p>
      </dgm:t>
    </dgm:pt>
    <dgm:pt modelId="{F1166CEE-8545-4727-8FD8-21D63AA344A3}" type="parTrans" cxnId="{3D82FD3E-4BAD-47C7-B5CF-074E36907007}">
      <dgm:prSet/>
      <dgm:spPr/>
      <dgm:t>
        <a:bodyPr/>
        <a:lstStyle/>
        <a:p>
          <a:endParaRPr lang="en-US"/>
        </a:p>
      </dgm:t>
    </dgm:pt>
    <dgm:pt modelId="{388D5D6F-1FBB-4F95-94E6-EADD5473B8E5}" type="sibTrans" cxnId="{3D82FD3E-4BAD-47C7-B5CF-074E36907007}">
      <dgm:prSet/>
      <dgm:spPr/>
      <dgm:t>
        <a:bodyPr/>
        <a:lstStyle/>
        <a:p>
          <a:endParaRPr lang="en-US"/>
        </a:p>
      </dgm:t>
    </dgm:pt>
    <dgm:pt modelId="{4A7CD7A9-1050-4806-99C3-6DF85066377F}">
      <dgm:prSet/>
      <dgm:spPr/>
      <dgm:t>
        <a:bodyPr/>
        <a:lstStyle/>
        <a:p>
          <a:r>
            <a:rPr lang="tr-TR"/>
            <a:t>Hastaların aktivite seviyeleri Garmin marka bilekliklerle izlenirken, egzersiz kapasitesi basamak testindeki kalp atış hızıyla değerlendirilmiştir.</a:t>
          </a:r>
          <a:endParaRPr lang="en-US"/>
        </a:p>
      </dgm:t>
    </dgm:pt>
    <dgm:pt modelId="{862D497D-153C-46CE-BFF1-31E569180E8A}" type="parTrans" cxnId="{123C38F2-B5BB-4DCD-828B-AEB514F32E35}">
      <dgm:prSet/>
      <dgm:spPr/>
      <dgm:t>
        <a:bodyPr/>
        <a:lstStyle/>
        <a:p>
          <a:endParaRPr lang="en-US"/>
        </a:p>
      </dgm:t>
    </dgm:pt>
    <dgm:pt modelId="{3C0974AD-5053-4CEF-AE60-31729D455A56}" type="sibTrans" cxnId="{123C38F2-B5BB-4DCD-828B-AEB514F32E35}">
      <dgm:prSet/>
      <dgm:spPr/>
      <dgm:t>
        <a:bodyPr/>
        <a:lstStyle/>
        <a:p>
          <a:endParaRPr lang="en-US"/>
        </a:p>
      </dgm:t>
    </dgm:pt>
    <dgm:pt modelId="{5AF14798-5704-409F-92A2-33CFFBDF700A}" type="pres">
      <dgm:prSet presAssocID="{C4C3A4BA-9577-49E3-8248-8AC5CBAD14AD}" presName="vert0" presStyleCnt="0">
        <dgm:presLayoutVars>
          <dgm:dir/>
          <dgm:animOne val="branch"/>
          <dgm:animLvl val="lvl"/>
        </dgm:presLayoutVars>
      </dgm:prSet>
      <dgm:spPr/>
    </dgm:pt>
    <dgm:pt modelId="{523A6789-D053-4660-8A0D-444ED9CCA196}" type="pres">
      <dgm:prSet presAssocID="{B29CEF01-07C2-431D-BBFF-02B054F88E6F}" presName="thickLine" presStyleLbl="alignNode1" presStyleIdx="0" presStyleCnt="3"/>
      <dgm:spPr/>
    </dgm:pt>
    <dgm:pt modelId="{19741E71-DECA-445D-A54C-8E91D91410AC}" type="pres">
      <dgm:prSet presAssocID="{B29CEF01-07C2-431D-BBFF-02B054F88E6F}" presName="horz1" presStyleCnt="0"/>
      <dgm:spPr/>
    </dgm:pt>
    <dgm:pt modelId="{310E2AEC-A797-428A-87C0-F0251CE55786}" type="pres">
      <dgm:prSet presAssocID="{B29CEF01-07C2-431D-BBFF-02B054F88E6F}" presName="tx1" presStyleLbl="revTx" presStyleIdx="0" presStyleCnt="3"/>
      <dgm:spPr/>
    </dgm:pt>
    <dgm:pt modelId="{809D5938-1DF3-4B70-B471-73BA59D25BFC}" type="pres">
      <dgm:prSet presAssocID="{B29CEF01-07C2-431D-BBFF-02B054F88E6F}" presName="vert1" presStyleCnt="0"/>
      <dgm:spPr/>
    </dgm:pt>
    <dgm:pt modelId="{E1051D79-0F35-4513-A1B1-B627E8BF677E}" type="pres">
      <dgm:prSet presAssocID="{14E5168D-9623-44C2-8B3B-7E69814E5CEC}" presName="thickLine" presStyleLbl="alignNode1" presStyleIdx="1" presStyleCnt="3"/>
      <dgm:spPr/>
    </dgm:pt>
    <dgm:pt modelId="{EE3895F2-B5B5-4F68-AB5B-4648322B4C70}" type="pres">
      <dgm:prSet presAssocID="{14E5168D-9623-44C2-8B3B-7E69814E5CEC}" presName="horz1" presStyleCnt="0"/>
      <dgm:spPr/>
    </dgm:pt>
    <dgm:pt modelId="{4CEB12D5-8660-46BF-A1B9-4FAFE20BD9A2}" type="pres">
      <dgm:prSet presAssocID="{14E5168D-9623-44C2-8B3B-7E69814E5CEC}" presName="tx1" presStyleLbl="revTx" presStyleIdx="1" presStyleCnt="3"/>
      <dgm:spPr/>
    </dgm:pt>
    <dgm:pt modelId="{4140E94B-431A-45E8-914C-40B413E5329E}" type="pres">
      <dgm:prSet presAssocID="{14E5168D-9623-44C2-8B3B-7E69814E5CEC}" presName="vert1" presStyleCnt="0"/>
      <dgm:spPr/>
    </dgm:pt>
    <dgm:pt modelId="{695E226A-FC7D-4C79-BC50-6D8F39437285}" type="pres">
      <dgm:prSet presAssocID="{4A7CD7A9-1050-4806-99C3-6DF85066377F}" presName="thickLine" presStyleLbl="alignNode1" presStyleIdx="2" presStyleCnt="3"/>
      <dgm:spPr/>
    </dgm:pt>
    <dgm:pt modelId="{FA010D97-9AF5-4C88-8253-08EC10CD2E8F}" type="pres">
      <dgm:prSet presAssocID="{4A7CD7A9-1050-4806-99C3-6DF85066377F}" presName="horz1" presStyleCnt="0"/>
      <dgm:spPr/>
    </dgm:pt>
    <dgm:pt modelId="{77D5375E-2EC3-46A6-89DF-1EC1F7B6DA8A}" type="pres">
      <dgm:prSet presAssocID="{4A7CD7A9-1050-4806-99C3-6DF85066377F}" presName="tx1" presStyleLbl="revTx" presStyleIdx="2" presStyleCnt="3"/>
      <dgm:spPr/>
    </dgm:pt>
    <dgm:pt modelId="{88B6EDD1-281F-4BBB-9079-914BF42928F3}" type="pres">
      <dgm:prSet presAssocID="{4A7CD7A9-1050-4806-99C3-6DF85066377F}" presName="vert1" presStyleCnt="0"/>
      <dgm:spPr/>
    </dgm:pt>
  </dgm:ptLst>
  <dgm:cxnLst>
    <dgm:cxn modelId="{A14CB90B-353A-4635-8A67-3097FFD42733}" type="presOf" srcId="{B29CEF01-07C2-431D-BBFF-02B054F88E6F}" destId="{310E2AEC-A797-428A-87C0-F0251CE55786}" srcOrd="0" destOrd="0" presId="urn:microsoft.com/office/officeart/2008/layout/LinedList"/>
    <dgm:cxn modelId="{3D82FD3E-4BAD-47C7-B5CF-074E36907007}" srcId="{C4C3A4BA-9577-49E3-8248-8AC5CBAD14AD}" destId="{14E5168D-9623-44C2-8B3B-7E69814E5CEC}" srcOrd="1" destOrd="0" parTransId="{F1166CEE-8545-4727-8FD8-21D63AA344A3}" sibTransId="{388D5D6F-1FBB-4F95-94E6-EADD5473B8E5}"/>
    <dgm:cxn modelId="{46A69778-2218-42BE-933C-9DFF1A82C96C}" srcId="{C4C3A4BA-9577-49E3-8248-8AC5CBAD14AD}" destId="{B29CEF01-07C2-431D-BBFF-02B054F88E6F}" srcOrd="0" destOrd="0" parTransId="{CF8A82DD-7283-40CA-9B71-F510A51DED26}" sibTransId="{C3789200-778F-45DE-879E-C5EF42C95562}"/>
    <dgm:cxn modelId="{18D0A787-0CF2-4A32-AB23-671C7519FB52}" type="presOf" srcId="{14E5168D-9623-44C2-8B3B-7E69814E5CEC}" destId="{4CEB12D5-8660-46BF-A1B9-4FAFE20BD9A2}" srcOrd="0" destOrd="0" presId="urn:microsoft.com/office/officeart/2008/layout/LinedList"/>
    <dgm:cxn modelId="{8FBB67AC-5090-41DB-ACBE-1711C51B6EA5}" type="presOf" srcId="{4A7CD7A9-1050-4806-99C3-6DF85066377F}" destId="{77D5375E-2EC3-46A6-89DF-1EC1F7B6DA8A}" srcOrd="0" destOrd="0" presId="urn:microsoft.com/office/officeart/2008/layout/LinedList"/>
    <dgm:cxn modelId="{123C38F2-B5BB-4DCD-828B-AEB514F32E35}" srcId="{C4C3A4BA-9577-49E3-8248-8AC5CBAD14AD}" destId="{4A7CD7A9-1050-4806-99C3-6DF85066377F}" srcOrd="2" destOrd="0" parTransId="{862D497D-153C-46CE-BFF1-31E569180E8A}" sibTransId="{3C0974AD-5053-4CEF-AE60-31729D455A56}"/>
    <dgm:cxn modelId="{E2E3B8FE-1803-45C7-A5DC-6C67067AE3C1}" type="presOf" srcId="{C4C3A4BA-9577-49E3-8248-8AC5CBAD14AD}" destId="{5AF14798-5704-409F-92A2-33CFFBDF700A}" srcOrd="0" destOrd="0" presId="urn:microsoft.com/office/officeart/2008/layout/LinedList"/>
    <dgm:cxn modelId="{4F645702-B547-46EA-80A8-0FC527276D68}" type="presParOf" srcId="{5AF14798-5704-409F-92A2-33CFFBDF700A}" destId="{523A6789-D053-4660-8A0D-444ED9CCA196}" srcOrd="0" destOrd="0" presId="urn:microsoft.com/office/officeart/2008/layout/LinedList"/>
    <dgm:cxn modelId="{7D439E71-36BF-43DF-8460-10CC1EA735BA}" type="presParOf" srcId="{5AF14798-5704-409F-92A2-33CFFBDF700A}" destId="{19741E71-DECA-445D-A54C-8E91D91410AC}" srcOrd="1" destOrd="0" presId="urn:microsoft.com/office/officeart/2008/layout/LinedList"/>
    <dgm:cxn modelId="{59659CF9-2568-4F95-B258-A461B4FDA29D}" type="presParOf" srcId="{19741E71-DECA-445D-A54C-8E91D91410AC}" destId="{310E2AEC-A797-428A-87C0-F0251CE55786}" srcOrd="0" destOrd="0" presId="urn:microsoft.com/office/officeart/2008/layout/LinedList"/>
    <dgm:cxn modelId="{2430453E-C289-413C-9E0B-39F367BD1C80}" type="presParOf" srcId="{19741E71-DECA-445D-A54C-8E91D91410AC}" destId="{809D5938-1DF3-4B70-B471-73BA59D25BFC}" srcOrd="1" destOrd="0" presId="urn:microsoft.com/office/officeart/2008/layout/LinedList"/>
    <dgm:cxn modelId="{3B35D11C-A9FB-4CDB-B674-B08A9D608F9B}" type="presParOf" srcId="{5AF14798-5704-409F-92A2-33CFFBDF700A}" destId="{E1051D79-0F35-4513-A1B1-B627E8BF677E}" srcOrd="2" destOrd="0" presId="urn:microsoft.com/office/officeart/2008/layout/LinedList"/>
    <dgm:cxn modelId="{A4A5D018-A914-4272-A9CE-6C459575A9FC}" type="presParOf" srcId="{5AF14798-5704-409F-92A2-33CFFBDF700A}" destId="{EE3895F2-B5B5-4F68-AB5B-4648322B4C70}" srcOrd="3" destOrd="0" presId="urn:microsoft.com/office/officeart/2008/layout/LinedList"/>
    <dgm:cxn modelId="{7F511FDB-C064-4C2D-9170-D3E111E5C7A4}" type="presParOf" srcId="{EE3895F2-B5B5-4F68-AB5B-4648322B4C70}" destId="{4CEB12D5-8660-46BF-A1B9-4FAFE20BD9A2}" srcOrd="0" destOrd="0" presId="urn:microsoft.com/office/officeart/2008/layout/LinedList"/>
    <dgm:cxn modelId="{C5540532-B223-469A-84CB-C35EE0975FD4}" type="presParOf" srcId="{EE3895F2-B5B5-4F68-AB5B-4648322B4C70}" destId="{4140E94B-431A-45E8-914C-40B413E5329E}" srcOrd="1" destOrd="0" presId="urn:microsoft.com/office/officeart/2008/layout/LinedList"/>
    <dgm:cxn modelId="{437B4D39-F8F2-4DFF-B6E1-C06D39423A69}" type="presParOf" srcId="{5AF14798-5704-409F-92A2-33CFFBDF700A}" destId="{695E226A-FC7D-4C79-BC50-6D8F39437285}" srcOrd="4" destOrd="0" presId="urn:microsoft.com/office/officeart/2008/layout/LinedList"/>
    <dgm:cxn modelId="{AB494DC6-C612-495A-A01E-13CBB36D7585}" type="presParOf" srcId="{5AF14798-5704-409F-92A2-33CFFBDF700A}" destId="{FA010D97-9AF5-4C88-8253-08EC10CD2E8F}" srcOrd="5" destOrd="0" presId="urn:microsoft.com/office/officeart/2008/layout/LinedList"/>
    <dgm:cxn modelId="{198AAD56-C8DC-45C6-B5F9-9A6DE2394AD4}" type="presParOf" srcId="{FA010D97-9AF5-4C88-8253-08EC10CD2E8F}" destId="{77D5375E-2EC3-46A6-89DF-1EC1F7B6DA8A}" srcOrd="0" destOrd="0" presId="urn:microsoft.com/office/officeart/2008/layout/LinedList"/>
    <dgm:cxn modelId="{D339B394-DDDC-4BBA-9D5D-E9CACA73D894}" type="presParOf" srcId="{FA010D97-9AF5-4C88-8253-08EC10CD2E8F}" destId="{88B6EDD1-281F-4BBB-9079-914BF42928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E9FD0-1ABE-4DF8-9118-A0CFD63773F5}">
      <dsp:nvSpPr>
        <dsp:cNvPr id="0" name=""/>
        <dsp:cNvSpPr/>
      </dsp:nvSpPr>
      <dsp:spPr>
        <a:xfrm>
          <a:off x="0" y="71959"/>
          <a:ext cx="6666833" cy="1731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Obezitenin sağlık üzerindeki sonuçlarına katkıda bulunan temel faktör hareketsizlik olduğundan, güncel en iyi obezite yönetimi uygulamaları günlük hareketsiz sürenin azaltılmasını ve kalıcı fiziksel aktivitenin artırılmasını şiddetle önermektedir. </a:t>
          </a:r>
          <a:endParaRPr lang="en-US" sz="2000" kern="1200"/>
        </a:p>
      </dsp:txBody>
      <dsp:txXfrm>
        <a:off x="84530" y="156489"/>
        <a:ext cx="6497773" cy="1562540"/>
      </dsp:txXfrm>
    </dsp:sp>
    <dsp:sp modelId="{848D9AA5-33CB-4692-AA42-05E806DDC2DA}">
      <dsp:nvSpPr>
        <dsp:cNvPr id="0" name=""/>
        <dsp:cNvSpPr/>
      </dsp:nvSpPr>
      <dsp:spPr>
        <a:xfrm>
          <a:off x="0" y="1861160"/>
          <a:ext cx="6666833" cy="173160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Ancak araştırmacılara göre, obezitesi olan çocuklarda fiziksel aktiviteyi sürdürmek oldukça zordur ve bunun önündeki temel engel aktivite sırasında yaşadıkları dispne, yani nefes darlığıdır. </a:t>
          </a:r>
          <a:endParaRPr lang="en-US" sz="2000" kern="1200"/>
        </a:p>
      </dsp:txBody>
      <dsp:txXfrm>
        <a:off x="84530" y="1945690"/>
        <a:ext cx="6497773" cy="1562540"/>
      </dsp:txXfrm>
    </dsp:sp>
    <dsp:sp modelId="{010A3280-741B-49B4-B33F-A6E7C4B7482C}">
      <dsp:nvSpPr>
        <dsp:cNvPr id="0" name=""/>
        <dsp:cNvSpPr/>
      </dsp:nvSpPr>
      <dsp:spPr>
        <a:xfrm>
          <a:off x="0" y="3650360"/>
          <a:ext cx="6666833" cy="17316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Çalışmada, bu nefes darlığının obezitenin değiştirdiği göğüs mekaniğinden ve bunun sonucunda ortaya çıkan inspiratuar kas yorgunluğundan kaynaklandığı ifade edilmektedir.</a:t>
          </a:r>
          <a:endParaRPr lang="en-US" sz="2000" kern="1200"/>
        </a:p>
      </dsp:txBody>
      <dsp:txXfrm>
        <a:off x="84530" y="3734890"/>
        <a:ext cx="6497773" cy="15625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B08A0-CED9-4059-B262-258C83AF7AB5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659DC-AA60-429B-8A98-744E367BE07B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Araştırmacıların takip ve uyum bulguları oldukça ilgi çekicidir; çalışmaya başlayan 27 katılımcıdan 25'i son ziyareti tamamlayarak %93'lük mükemmel bir araştırmada kalma oranı göstermiştir. </a:t>
          </a:r>
          <a:endParaRPr lang="en-US" sz="2300" kern="1200" dirty="0"/>
        </a:p>
      </dsp:txBody>
      <dsp:txXfrm>
        <a:off x="0" y="2700"/>
        <a:ext cx="6291714" cy="1841777"/>
      </dsp:txXfrm>
    </dsp:sp>
    <dsp:sp modelId="{BD1E967E-3BDB-4F0E-A4EF-2EB3439F37AF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4650C-E18B-4F96-8A08-5E37CAE9141E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Ancak cihaz verilerine göre çocuklar planlanan seansların %72'sini başlatsalar da, toplam tekrarların yalnızca %39'unu tamamlayabilmişlerdir. </a:t>
          </a:r>
          <a:endParaRPr lang="en-US" sz="2300" kern="1200" dirty="0"/>
        </a:p>
      </dsp:txBody>
      <dsp:txXfrm>
        <a:off x="0" y="1844478"/>
        <a:ext cx="6291714" cy="1841777"/>
      </dsp:txXfrm>
    </dsp:sp>
    <dsp:sp modelId="{DD39161B-A092-4973-87BC-6DF907D3C6FB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D6999-B2DA-419F-8F23-B0F396A30F2D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Direncin yüksek veya düşük olmasının bu seans ve tekrar uyum oranları üzerinde istatistiksel açıdan anlamlı bir fark yaratmadığı saptanmıştır.</a:t>
          </a:r>
          <a:endParaRPr lang="en-US" sz="2300" kern="1200" dirty="0"/>
        </a:p>
      </dsp:txBody>
      <dsp:txXfrm>
        <a:off x="0" y="3686256"/>
        <a:ext cx="6291714" cy="18417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C29A0-F282-47B4-A0C9-11A66DA94861}">
      <dsp:nvSpPr>
        <dsp:cNvPr id="0" name=""/>
        <dsp:cNvSpPr/>
      </dsp:nvSpPr>
      <dsp:spPr>
        <a:xfrm>
          <a:off x="0" y="459435"/>
          <a:ext cx="6900512" cy="1498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Araştırmacıların </a:t>
          </a:r>
          <a:r>
            <a:rPr lang="tr-TR" sz="2100" kern="1200" dirty="0" err="1"/>
            <a:t>insprituar</a:t>
          </a:r>
          <a:r>
            <a:rPr lang="tr-TR" sz="2100" kern="1200" dirty="0"/>
            <a:t> güç testleri (MIP) sonucunda, müdahale atamasından bağımsız olarak </a:t>
          </a:r>
          <a:r>
            <a:rPr lang="tr-TR" sz="2100" kern="1200" dirty="0" err="1"/>
            <a:t>inspiratuar</a:t>
          </a:r>
          <a:r>
            <a:rPr lang="tr-TR" sz="2100" kern="1200" dirty="0"/>
            <a:t> kas gücünde ölçülen 10.0 cm H</a:t>
          </a:r>
          <a:r>
            <a:rPr lang="tr-TR" sz="2100" kern="1200" baseline="-25000" dirty="0"/>
            <a:t>2</a:t>
          </a:r>
          <a:r>
            <a:rPr lang="tr-TR" sz="2100" kern="1200" dirty="0"/>
            <a:t>O ortalama artışın istatistiksel anlamlılığa ulaşmadığı raporlanmıştır. </a:t>
          </a:r>
          <a:endParaRPr lang="en-US" sz="2100" kern="1200" dirty="0"/>
        </a:p>
      </dsp:txBody>
      <dsp:txXfrm>
        <a:off x="73164" y="532599"/>
        <a:ext cx="6754184" cy="1352442"/>
      </dsp:txXfrm>
    </dsp:sp>
    <dsp:sp modelId="{81FDF4D4-6F03-4381-ADE5-4162A3AC1C2C}">
      <dsp:nvSpPr>
        <dsp:cNvPr id="0" name=""/>
        <dsp:cNvSpPr/>
      </dsp:nvSpPr>
      <dsp:spPr>
        <a:xfrm>
          <a:off x="0" y="2018685"/>
          <a:ext cx="6900512" cy="149877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Buna karşılık, solunum kaslarının yorulmaya karşı dayanıklılığında kaydedilen ortalama 8.9 cm H</a:t>
          </a:r>
          <a:r>
            <a:rPr lang="tr-TR" sz="2100" kern="1200" baseline="-25000" dirty="0"/>
            <a:t>2</a:t>
          </a:r>
          <a:r>
            <a:rPr lang="tr-TR" sz="2100" kern="1200" dirty="0"/>
            <a:t>O’luk iyileşmenin istatistiksel olarak anlamlı olduğu tespit edilmiştir. </a:t>
          </a:r>
          <a:endParaRPr lang="en-US" sz="2100" kern="1200" dirty="0"/>
        </a:p>
      </dsp:txBody>
      <dsp:txXfrm>
        <a:off x="73164" y="2091849"/>
        <a:ext cx="6754184" cy="1352442"/>
      </dsp:txXfrm>
    </dsp:sp>
    <dsp:sp modelId="{2926FE29-38EF-4E0B-9491-0E89F595012D}">
      <dsp:nvSpPr>
        <dsp:cNvPr id="0" name=""/>
        <dsp:cNvSpPr/>
      </dsp:nvSpPr>
      <dsp:spPr>
        <a:xfrm>
          <a:off x="0" y="3577935"/>
          <a:ext cx="6900512" cy="149877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Hem güç hem de dayanıklılık gelişimleri kıyaslandığında yüksek ve düşük direnç grupları arasında istatistiksel bir fark saptanmamıştır.</a:t>
          </a:r>
          <a:endParaRPr lang="en-US" sz="2100" kern="1200"/>
        </a:p>
      </dsp:txBody>
      <dsp:txXfrm>
        <a:off x="73164" y="3651099"/>
        <a:ext cx="6754184" cy="13524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FFCDF-A525-4442-92DA-C64A84CE0DF5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8C3FA-D451-4DA4-8806-C3A036B3A0CC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0EAFB-8B6B-4EBA-AFD3-8EA67F6A903A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Tartışma bölümünde araştırmacılar, elde ettikleri bulguları yorumlarken evde uygulanan bu cihaz destekli solunum programının obezitesi olan çocuklar ve ergenler arasında rahatlıkla kullanılabilir ve kabul edilebilir olduğunu belirtmektedir. </a:t>
          </a:r>
          <a:endParaRPr lang="en-US" sz="1900" kern="1200"/>
        </a:p>
      </dsp:txBody>
      <dsp:txXfrm>
        <a:off x="1507738" y="707092"/>
        <a:ext cx="9007861" cy="1305401"/>
      </dsp:txXfrm>
    </dsp:sp>
    <dsp:sp modelId="{1C231EF6-5963-47DA-BC44-083C26961980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73077-54AF-42A1-BE86-339884153F76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A9D8F-F10B-4726-9657-4C7689DC7219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Çalışma verileri, bu basit müdahalenin günlük aktiviteler ve şiddetli egzersizlerde nefes darlığını azaltmada ve artan fiziksel aktiviteyi teşvik etmede son derece umut verici sonuçlar ortaya koyduğunu göstermektedir.</a:t>
          </a:r>
          <a:endParaRPr lang="en-US" sz="1900" kern="1200"/>
        </a:p>
      </dsp:txBody>
      <dsp:txXfrm>
        <a:off x="1507738" y="2338844"/>
        <a:ext cx="9007861" cy="13054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197A7-F39C-4E70-A0DD-A53C0EA7784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C8D72-25C5-4CDF-BA34-29B6EA0A12A4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Araştırmacılar, çalışmalarının çok faktörlü diyet programlarından bağımsız olarak sadece </a:t>
          </a:r>
          <a:r>
            <a:rPr lang="tr-TR" sz="3200" kern="1200" dirty="0" err="1"/>
            <a:t>inspiratuar</a:t>
          </a:r>
          <a:r>
            <a:rPr lang="tr-TR" sz="3200" kern="1200" dirty="0"/>
            <a:t> eğitimin tek başına etkilerine odaklanmasının önemli bir güç olduğunu belirtmektedir. </a:t>
          </a:r>
          <a:endParaRPr lang="en-US" sz="3200" kern="1200" dirty="0"/>
        </a:p>
      </dsp:txBody>
      <dsp:txXfrm>
        <a:off x="0" y="0"/>
        <a:ext cx="10515600" cy="2175669"/>
      </dsp:txXfrm>
    </dsp:sp>
    <dsp:sp modelId="{CA9F182C-EA2C-4854-990B-D35B3B2256A9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57754-BC67-4B1E-B633-17A4FBB285D6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Ayrıca bu araştırma, yüksek ile düşük direnci karşılaştıran randomize tasarımıyla pediatrik obezitede gerçekleştirilmiş en uzun süreli müdahale denemesi olma özelliğini taşımaktadır.</a:t>
          </a:r>
          <a:endParaRPr lang="en-US" sz="3200" kern="1200" dirty="0"/>
        </a:p>
      </dsp:txBody>
      <dsp:txXfrm>
        <a:off x="0" y="2175669"/>
        <a:ext cx="10515600" cy="21756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AFE54-1A92-47C5-B871-66EBF4CC303F}">
      <dsp:nvSpPr>
        <dsp:cNvPr id="0" name=""/>
        <dsp:cNvSpPr/>
      </dsp:nvSpPr>
      <dsp:spPr>
        <a:xfrm>
          <a:off x="2113" y="514877"/>
          <a:ext cx="4506738" cy="27040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Sonuç ve gelecek vizyonuna bakıldığında; araştırmacılar inspiratuar eğitimin, egzersiz toleransını artırmaya ve dispneyi azaltmaya ihtiyacı olan pediatrik hastalar için çok umut verici, farmakolojik olmayan bir seçenek olduğu kararına varmışlardır. </a:t>
          </a:r>
          <a:endParaRPr lang="en-US" sz="1900" kern="1200"/>
        </a:p>
      </dsp:txBody>
      <dsp:txXfrm>
        <a:off x="81312" y="594076"/>
        <a:ext cx="4348340" cy="2545645"/>
      </dsp:txXfrm>
    </dsp:sp>
    <dsp:sp modelId="{B76AA965-9F21-480D-9114-7EAE26C6E859}">
      <dsp:nvSpPr>
        <dsp:cNvPr id="0" name=""/>
        <dsp:cNvSpPr/>
      </dsp:nvSpPr>
      <dsp:spPr>
        <a:xfrm>
          <a:off x="4959526" y="1308063"/>
          <a:ext cx="955428" cy="1117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959526" y="1531597"/>
        <a:ext cx="668800" cy="670603"/>
      </dsp:txXfrm>
    </dsp:sp>
    <dsp:sp modelId="{EA0E81FA-D98C-47A7-8878-D4CA36975AFA}">
      <dsp:nvSpPr>
        <dsp:cNvPr id="0" name=""/>
        <dsp:cNvSpPr/>
      </dsp:nvSpPr>
      <dsp:spPr>
        <a:xfrm>
          <a:off x="6311547" y="514877"/>
          <a:ext cx="4506738" cy="27040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Makalenin sonunda yazar ekibi, en uygun antrenman direncinin belirlenebilmesi ve uygulamanın spesifik mekanizmalarının aydınlatılabilmesi için daha geniş çaplı ve kontrollü pediatrik klinik araştırmalara acilen ihtiyaç duyulduğunun altını çizmektedir.</a:t>
          </a:r>
          <a:endParaRPr lang="en-US" sz="1900" kern="1200"/>
        </a:p>
      </dsp:txBody>
      <dsp:txXfrm>
        <a:off x="6390746" y="594076"/>
        <a:ext cx="4348340" cy="2545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2AC90-1BEA-4CB8-A4E5-D30012216D34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1D545-942E-45E3-AB48-26DC629A27BD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0D400-55E3-4194-868B-BC9EC5652B04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Nefes darlığını azaltmak ve aktiviteyi artırmak için araştırmacıların odaklandığı umut verici yaklaşımlardan biri inspiratuar kas eğitimidir. </a:t>
          </a:r>
          <a:endParaRPr lang="en-US" sz="2200" kern="1200"/>
        </a:p>
      </dsp:txBody>
      <dsp:txXfrm>
        <a:off x="1437631" y="531"/>
        <a:ext cx="9077968" cy="1244702"/>
      </dsp:txXfrm>
    </dsp:sp>
    <dsp:sp modelId="{9A83685B-13D9-44A6-9F7D-028F8A1BBFB2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96B53-4166-4C1D-AD96-7F816B19D24C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85871-CAFE-4F5E-BFE4-905971411A92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Akciğer rehabilitasyonu ve solunum eğitimi, yetişkin tıbbında temel bir tedavi olarak yer almasına rağmen pediatride oldukça yetersiz kullanılmaktadır.</a:t>
          </a:r>
          <a:endParaRPr lang="en-US" sz="2200" kern="1200" dirty="0"/>
        </a:p>
      </dsp:txBody>
      <dsp:txXfrm>
        <a:off x="1437631" y="1556410"/>
        <a:ext cx="9077968" cy="1244702"/>
      </dsp:txXfrm>
    </dsp:sp>
    <dsp:sp modelId="{E3B37A0C-DE10-4A79-82F0-22683154BED5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C7B0F-0748-4B49-9BDF-C53AD52E47E6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BA7FB-7CCA-4DB2-B541-95B052CA6D37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Oysa yetişkinlerde sağlıklı sporcularda ve çeşitli hastalıklarda incelenen bu yöntemin, inspiratuar kas fonksiyonunu iyileştirdiği, nefes darlığını azalttığı ve egzersiz toleransını artırdığı net bir şekilde gösterilmiştir.</a:t>
          </a:r>
          <a:endParaRPr lang="en-US" sz="2200" kern="1200"/>
        </a:p>
      </dsp:txBody>
      <dsp:txXfrm>
        <a:off x="1437631" y="3112289"/>
        <a:ext cx="9077968" cy="1244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D359B-64AA-4E20-B645-B456CC853570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E6A90-1DE3-4599-AADB-0E30A2805BB1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EF2BD-C8DD-4B2D-8647-901E69FDAE1B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Bugüne kadar inspiratuar kas eğitimini içeren çalışmaların çoğu yetişkinleri kapsadığı için, bu yetişkin bulgularının çocuklara veya ergenlere nasıl uygulanacağını bilmek oldukça zordur. </a:t>
          </a:r>
          <a:endParaRPr lang="en-US" sz="2200" kern="1200"/>
        </a:p>
      </dsp:txBody>
      <dsp:txXfrm>
        <a:off x="1507738" y="707092"/>
        <a:ext cx="9007861" cy="1305401"/>
      </dsp:txXfrm>
    </dsp:sp>
    <dsp:sp modelId="{DA28B239-EFFC-4465-84F7-4CE1A4CF72EA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ECE18-FB7D-4713-9F19-07504F7B54F2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22D8B-753D-4B69-AC8F-2885275C5569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Özellikle obezitesi olan çocuklarda bu eğitimin ev ortamında uygulanabilirliği, yani fizibilitesi, araştırmacılar tarafından daha önce yeterince çalışılmamıştır.</a:t>
          </a:r>
          <a:endParaRPr lang="en-US" sz="2200" kern="1200"/>
        </a:p>
      </dsp:txBody>
      <dsp:txXfrm>
        <a:off x="1507738" y="2338844"/>
        <a:ext cx="9007861" cy="1305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2138E-495E-4114-A8C6-3450169BEF10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351E4-3E16-46A8-91FA-646C042A3244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Araştırmada Breathe-Fit adını verdikleri bu çalışmayı tek merkezli, kısmen kör, randomize ve 6 haftalık paralel gruplu bir müdahale denemesi olarak tasarlamışlardır. </a:t>
          </a:r>
          <a:endParaRPr lang="en-US" sz="2200" kern="1200"/>
        </a:p>
      </dsp:txBody>
      <dsp:txXfrm>
        <a:off x="608661" y="692298"/>
        <a:ext cx="4508047" cy="2799040"/>
      </dsp:txXfrm>
    </dsp:sp>
    <dsp:sp modelId="{865EB608-9370-4A1A-9989-75752D601C56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0DBAB-52E3-447F-AF4D-7EF85BFFFAA3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Araştırma, Duke Üniversitesi Sağlıklı Yaşam Tarzları çocukluk çağı obezite tedavi kliniğinde takip edilen gençler üzerinde yürütülmüş olup, üniversitenin kurumsal inceleme kurulu tarafından onaylanmış ve ebeveynlerden yazılı onam alınmıştır.</a:t>
          </a:r>
          <a:endParaRPr lang="en-US" sz="2200" kern="1200"/>
        </a:p>
      </dsp:txBody>
      <dsp:txXfrm>
        <a:off x="6331365" y="692298"/>
        <a:ext cx="4508047" cy="2799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0BE2A-572F-44E8-9B17-967D66E610CF}">
      <dsp:nvSpPr>
        <dsp:cNvPr id="0" name=""/>
        <dsp:cNvSpPr/>
      </dsp:nvSpPr>
      <dsp:spPr>
        <a:xfrm>
          <a:off x="9604" y="424951"/>
          <a:ext cx="2870689" cy="2839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Çalışmaya, yaş ve cinsiyete göre vücut kitle indeksi persentili 95 ve üzeri olan 8 ile 17 yaş arası İngilizce konuşan çocuklar dahil edilmiştir. </a:t>
          </a:r>
          <a:endParaRPr lang="en-US" sz="1800" kern="1200"/>
        </a:p>
      </dsp:txBody>
      <dsp:txXfrm>
        <a:off x="92770" y="508117"/>
        <a:ext cx="2704357" cy="2673169"/>
      </dsp:txXfrm>
    </dsp:sp>
    <dsp:sp modelId="{9A13E073-3FDA-4ED0-8CBF-4E9FACD6572E}">
      <dsp:nvSpPr>
        <dsp:cNvPr id="0" name=""/>
        <dsp:cNvSpPr/>
      </dsp:nvSpPr>
      <dsp:spPr>
        <a:xfrm>
          <a:off x="3167362" y="1488737"/>
          <a:ext cx="608586" cy="711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167362" y="1631123"/>
        <a:ext cx="426010" cy="427158"/>
      </dsp:txXfrm>
    </dsp:sp>
    <dsp:sp modelId="{4DECDD8B-5ADF-4054-9DCE-B0F7792BD3D4}">
      <dsp:nvSpPr>
        <dsp:cNvPr id="0" name=""/>
        <dsp:cNvSpPr/>
      </dsp:nvSpPr>
      <dsp:spPr>
        <a:xfrm>
          <a:off x="4028569" y="424951"/>
          <a:ext cx="2870689" cy="28395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Evde bir mobil uygulama kullanılacağı için katılımcıların internete ve onaylı bir cihaza erişimi olması şart koşulurken, stabil astımı olan hastaların katılmasına izin verilmiştir. </a:t>
          </a:r>
          <a:endParaRPr lang="en-US" sz="1800" kern="1200"/>
        </a:p>
      </dsp:txBody>
      <dsp:txXfrm>
        <a:off x="4111735" y="508117"/>
        <a:ext cx="2704357" cy="2673169"/>
      </dsp:txXfrm>
    </dsp:sp>
    <dsp:sp modelId="{973620B1-8334-4443-96CD-1E96C5273495}">
      <dsp:nvSpPr>
        <dsp:cNvPr id="0" name=""/>
        <dsp:cNvSpPr/>
      </dsp:nvSpPr>
      <dsp:spPr>
        <a:xfrm>
          <a:off x="7186328" y="1488737"/>
          <a:ext cx="608586" cy="711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186328" y="1631123"/>
        <a:ext cx="426010" cy="427158"/>
      </dsp:txXfrm>
    </dsp:sp>
    <dsp:sp modelId="{64DCBEF4-3C90-4465-B033-1EF06218B176}">
      <dsp:nvSpPr>
        <dsp:cNvPr id="0" name=""/>
        <dsp:cNvSpPr/>
      </dsp:nvSpPr>
      <dsp:spPr>
        <a:xfrm>
          <a:off x="8047535" y="424951"/>
          <a:ext cx="2870689" cy="28395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Yakın zamanda akciğer ameliyatı geçirenler, kronik oksijen tedavisine ihtiyaç duyanlar, ilerleyici nörolojik bozuklukları olanlar veya 136kgdan (300 pound) fazla ağırlığa sahip olan hastalar güvenlik nedeniyle çalışmadan dışlanmıştır.</a:t>
          </a:r>
          <a:endParaRPr lang="en-US" sz="1800" kern="1200" dirty="0"/>
        </a:p>
      </dsp:txBody>
      <dsp:txXfrm>
        <a:off x="8130701" y="508117"/>
        <a:ext cx="2704357" cy="26731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F64D2-6854-417A-96E3-375B54927803}">
      <dsp:nvSpPr>
        <dsp:cNvPr id="0" name=""/>
        <dsp:cNvSpPr/>
      </dsp:nvSpPr>
      <dsp:spPr>
        <a:xfrm>
          <a:off x="0" y="44636"/>
          <a:ext cx="10515600" cy="137475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Çalışma prosedürüne göre, ilk tarama vizitinde uygun hastaların onamları alınmış ve temel aktivite düzeylerini ölçmek için hastalara bir aktivite izleyici bileklik verilmiştir. </a:t>
          </a:r>
          <a:endParaRPr lang="en-US" sz="2500" kern="1200" dirty="0"/>
        </a:p>
      </dsp:txBody>
      <dsp:txXfrm>
        <a:off x="67110" y="111746"/>
        <a:ext cx="10381380" cy="1240530"/>
      </dsp:txXfrm>
    </dsp:sp>
    <dsp:sp modelId="{F934F423-9390-42D2-B519-0F4B3CB0BE4C}">
      <dsp:nvSpPr>
        <dsp:cNvPr id="0" name=""/>
        <dsp:cNvSpPr/>
      </dsp:nvSpPr>
      <dsp:spPr>
        <a:xfrm>
          <a:off x="0" y="1491387"/>
          <a:ext cx="10515600" cy="137475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Yaklaşık 10-14 gün sonraki ikinci vizitte ise uygunluk tekrar teyit edilerek katılımcılar yüksek veya düşük inhalasyon direncine bire bir oranında rastgele atanmıştır. </a:t>
          </a:r>
          <a:endParaRPr lang="en-US" sz="2500" kern="1200" dirty="0"/>
        </a:p>
      </dsp:txBody>
      <dsp:txXfrm>
        <a:off x="67110" y="1558497"/>
        <a:ext cx="10381380" cy="1240530"/>
      </dsp:txXfrm>
    </dsp:sp>
    <dsp:sp modelId="{E277B916-56D5-4A57-9403-EE82D4CC20AB}">
      <dsp:nvSpPr>
        <dsp:cNvPr id="0" name=""/>
        <dsp:cNvSpPr/>
      </dsp:nvSpPr>
      <dsp:spPr>
        <a:xfrm>
          <a:off x="0" y="2938136"/>
          <a:ext cx="10515600" cy="137475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Araştırma ekibi bu randomizasyon işlemini Duke </a:t>
          </a:r>
          <a:r>
            <a:rPr lang="tr-TR" sz="2500" kern="1200" dirty="0" err="1"/>
            <a:t>REDCap</a:t>
          </a:r>
          <a:r>
            <a:rPr lang="tr-TR" sz="2500" kern="1200" dirty="0"/>
            <a:t> sistemi üzerinden 6'lı bloklar halinde gerçekleştirerek tedavi atamalarını </a:t>
          </a:r>
          <a:r>
            <a:rPr lang="tr-TR" sz="2500" kern="1200" dirty="0" err="1"/>
            <a:t>körlemiştir</a:t>
          </a:r>
          <a:r>
            <a:rPr lang="tr-TR" sz="2500" kern="1200" dirty="0"/>
            <a:t>.</a:t>
          </a:r>
          <a:endParaRPr lang="en-US" sz="2500" kern="1200" dirty="0"/>
        </a:p>
      </dsp:txBody>
      <dsp:txXfrm>
        <a:off x="67110" y="3005246"/>
        <a:ext cx="10381380" cy="12405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FC79E-8B70-41EC-9A14-34D3DDF03F6E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Müdahale aracı olarak her katılımcıya bir PrO2 cihazı ve eşlik eden Bluetooth bağlantılı bir uygulama sağlanmıştır. </a:t>
          </a:r>
          <a:endParaRPr lang="en-US" sz="2100" kern="1200"/>
        </a:p>
      </dsp:txBody>
      <dsp:txXfrm>
        <a:off x="38234" y="38234"/>
        <a:ext cx="7529629" cy="1228933"/>
      </dsp:txXfrm>
    </dsp:sp>
    <dsp:sp modelId="{1340EE1E-2E39-49E9-B313-5F5B08A3C7FD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Araştırmacıların kullandığı bu cihaz, üzerindeki 2 milimetrelik sabit bir delik aracılığıyla </a:t>
          </a:r>
          <a:r>
            <a:rPr lang="tr-TR" sz="2100" kern="1200" dirty="0" err="1"/>
            <a:t>inspiratuar</a:t>
          </a:r>
          <a:r>
            <a:rPr lang="tr-TR" sz="2100" kern="1200" dirty="0"/>
            <a:t> direnç oluşturmaktadır. </a:t>
          </a:r>
          <a:endParaRPr lang="en-US" sz="2100" kern="1200" dirty="0"/>
        </a:p>
      </dsp:txBody>
      <dsp:txXfrm>
        <a:off x="826903" y="1561202"/>
        <a:ext cx="7224611" cy="1228933"/>
      </dsp:txXfrm>
    </dsp:sp>
    <dsp:sp modelId="{F2FCFAB0-8FDF-4095-982C-3D9CB7126DEF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Sistemin en büyük avantajı, uygulama aracılığıyla kullanıcılara hedeflenen kör dirence ulaşıp ulaşmadıklarını sesli ve ışıklı uyarılarla gösteren anında biyogeribildirim sağlamasıdır.</a:t>
          </a:r>
          <a:endParaRPr lang="en-US" sz="2100" kern="1200"/>
        </a:p>
      </dsp:txBody>
      <dsp:txXfrm>
        <a:off x="1615573" y="3084170"/>
        <a:ext cx="7224611" cy="1228933"/>
      </dsp:txXfrm>
    </dsp:sp>
    <dsp:sp modelId="{0E30025D-3C00-4782-A282-34FB45E2D046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E941589E-8B6F-46B5-9416-C3B2F645E080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C8FBC-5CE3-4FB9-BF10-3B9DAA0A12F0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45693-78A4-43D0-9CBF-379F044D0250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Araştırmanın sonuç ölçümlerine bakıldığında, fizibilitenin planlanan seanslara uyum oranları ve Likert ölçekli hasta memnuniyet anketleri kullanılarak değerlendirildiği görülmektedir. </a:t>
          </a:r>
          <a:endParaRPr lang="en-US" sz="2800" kern="1200"/>
        </a:p>
      </dsp:txBody>
      <dsp:txXfrm>
        <a:off x="0" y="2124"/>
        <a:ext cx="10515600" cy="1449029"/>
      </dsp:txXfrm>
    </dsp:sp>
    <dsp:sp modelId="{26837326-EEED-45FF-BAA3-0BB11586E84D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D5BCB-BF9E-4C9E-8ADB-D01A605F17DD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İnspiratuar kas gücünü ölçmek için klinikte altın standart olarak kabul edilen Maksimum İnspiratuar Basınç, yani MIP ölçümü kullanılmıştır. </a:t>
          </a:r>
          <a:endParaRPr lang="en-US" sz="2800" kern="1200"/>
        </a:p>
      </dsp:txBody>
      <dsp:txXfrm>
        <a:off x="0" y="1451154"/>
        <a:ext cx="10515600" cy="1449029"/>
      </dsp:txXfrm>
    </dsp:sp>
    <dsp:sp modelId="{530823B4-1AA9-481B-8882-D31D6407EEFE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0E8F4-9EFA-4C2E-B838-66B9F38BC798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Ayrıca, solunum kası dayanıklılığı da standart 3 dakikalık bir egzersiz protokolünün ardından bu MIP değerindeki düşüş hesaplanarak tahmin edilmiştir.</a:t>
          </a:r>
          <a:endParaRPr lang="en-US" sz="2800" kern="1200" dirty="0"/>
        </a:p>
      </dsp:txBody>
      <dsp:txXfrm>
        <a:off x="0" y="2900183"/>
        <a:ext cx="10515600" cy="14490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A6789-D053-4660-8A0D-444ED9CCA196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E2AEC-A797-428A-87C0-F0251CE55786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Günlük hayattaki nefes darlığını ölçmek için hastaların son 7 günlük ev işleri veya hafif egzersiz gibi aktivitelerini sorgulayan Temel Dispne İndeksi kullanılmıştır. </a:t>
          </a:r>
          <a:endParaRPr lang="en-US" sz="2600" kern="1200"/>
        </a:p>
      </dsp:txBody>
      <dsp:txXfrm>
        <a:off x="0" y="2124"/>
        <a:ext cx="10515600" cy="1449029"/>
      </dsp:txXfrm>
    </dsp:sp>
    <dsp:sp modelId="{E1051D79-0F35-4513-A1B1-B627E8BF677E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B12D5-8660-46BF-A1B9-4FAFE20BD9A2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Araştırmacılar aktif egzersiz anındaki tıkanmayı ise standart bir basamak testi sırasında Borg Skalası ve çocuklar için özel olarak geliştirilmiş resimli Dalhousie Skalası ile prospektif olarak ölçmüşlerdir. </a:t>
          </a:r>
          <a:endParaRPr lang="en-US" sz="2600" kern="1200"/>
        </a:p>
      </dsp:txBody>
      <dsp:txXfrm>
        <a:off x="0" y="1451154"/>
        <a:ext cx="10515600" cy="1449029"/>
      </dsp:txXfrm>
    </dsp:sp>
    <dsp:sp modelId="{695E226A-FC7D-4C79-BC50-6D8F39437285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5375E-2EC3-46A6-89DF-1EC1F7B6DA8A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Hastaların aktivite seviyeleri Garmin marka bilekliklerle izlenirken, egzersiz kapasitesi basamak testindeki kalp atış hızıyla değerlendirilmiştir.</a:t>
          </a:r>
          <a:endParaRPr lang="en-US" sz="2600" kern="1200"/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00B37B9-55E5-4BE1-8E3E-A4A2423AE216}" type="datetimeFigureOut">
              <a:rPr lang="tr-TR" smtClean="0"/>
              <a:pPr/>
              <a:t>9.03.2026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24FE1BC-DB65-4D5A-BC6C-0381CB29092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816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ntention-to-treat+%28ITT%29+analizi&amp;mstk=AUtExfDD5bkY46OG_yUA-t3BK8vhl9K_sL9n7xpabjOWcJHaEkXokqIvgrIHw53n8R26waBJ4JsgVzvmN2dXq0OJb6JaUm4okgeZs8QBlU3QEKqvGlJxHZJTDtO4s10wLA36uWRUcOIWQNn-Pnwv4d_ICvgMvL6qEMyC9nMphry9LSWyZ60&amp;csui=3&amp;ved=2ahUKEwiZ58a4-ZKTAxVIIhAIHRPELdkQgK4QegQIARAB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tr-TR" dirty="0"/>
            </a:br>
            <a:r>
              <a:rPr lang="tr-TR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Obezitesi Olan Çocuk ve Ergenlerde Solunum Egzersizlerinin Rastgele Seçilmiş Bir Deneyi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E1BC-DB65-4D5A-BC6C-0381CB29092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74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  <a:hlinkClick r:id="rId3"/>
              </a:rPr>
              <a:t>Intention-to-treat</a:t>
            </a:r>
            <a:r>
              <a:rPr lang="tr-TR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3"/>
              </a:rPr>
              <a:t> (ITT) analizi</a:t>
            </a:r>
            <a:r>
              <a:rPr lang="tr-TR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, </a:t>
            </a:r>
            <a:r>
              <a:rPr lang="tr-TR" dirty="0"/>
              <a:t>randomize kontrollü çalışmalarda, katılımcıların tedaviye uyumlarına veya çalışmayı bırakmalarına bakılmaksızın, en başta atandıkları gruplarda (niyet edilen tedavi) analiz edilmesidir</a:t>
            </a:r>
            <a:r>
              <a:rPr lang="tr-TR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.</a:t>
            </a:r>
          </a:p>
          <a:p>
            <a:r>
              <a:rPr lang="tr-TR" sz="1200" b="1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Özellikleri ve Avantajları:</a:t>
            </a:r>
            <a:endParaRPr lang="tr-TR" sz="1200" b="0" i="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tr-TR" sz="1200" b="1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"Bir kez randomize edildiyse, her zaman analiz edilir"</a:t>
            </a:r>
            <a:r>
              <a:rPr lang="tr-TR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 ilkesine dayanır.</a:t>
            </a:r>
          </a:p>
          <a:p>
            <a:r>
              <a:rPr lang="tr-TR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Çalışmadan ayrılan, tedaviyi değiştiren veya protokole uymayanlar da dahil edilir.</a:t>
            </a:r>
          </a:p>
          <a:p>
            <a:r>
              <a:rPr lang="tr-TR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Randomizasyonun getirdiği gruplar arası dengeyi (prognostik denge) korur.</a:t>
            </a:r>
          </a:p>
          <a:p>
            <a:r>
              <a:rPr lang="tr-TR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Eksik veri nedeniyle oluşabilecek yanlılığı (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attrition</a:t>
            </a:r>
            <a:r>
              <a:rPr lang="tr-TR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bias</a:t>
            </a:r>
            <a:r>
              <a:rPr lang="tr-TR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) azaltır.</a:t>
            </a:r>
          </a:p>
          <a:p>
            <a:r>
              <a:rPr lang="tr-TR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Tedavinin teorik mükemmel etkisinden ziyade, gerçek hayattaki etkinliğini ("tedavi politikası") ölçer. 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E1BC-DB65-4D5A-BC6C-0381CB290923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12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Hasta memnuniyetini özetleyen Tablo 2'ye bakıldığında, tüm katılımcıların cihazın kullanımını kolay bulduğu ve genel olarak bu eğitimden memnun kaldıkları görülmektedir.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E1BC-DB65-4D5A-BC6C-0381CB290923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60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E1BC-DB65-4D5A-BC6C-0381CB290923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47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2D0F6A-8391-5215-AF27-5FCA46F93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533E80E-D2B4-3446-FE12-74320B685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9F1017-5F57-9DE9-2E37-87D3AB21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911-6416-4AE9-9ED0-D0FE67B50601}" type="datetimeFigureOut">
              <a:rPr lang="tr-TR" smtClean="0"/>
              <a:t>9.03.2026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48BD00-7747-7B26-38B0-31753CED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697023-1008-8C31-6B31-E654B94B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4DE0-7FC9-47B9-AEEA-68BA0E0A5A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38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293E61-E327-2F27-1003-F4EBF622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6BC431D-8E15-8F04-CC51-C6DB80ABB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400F12-6ACD-6846-7A75-381D76C8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911-6416-4AE9-9ED0-D0FE67B50601}" type="datetimeFigureOut">
              <a:rPr lang="tr-TR" smtClean="0"/>
              <a:t>9.03.2026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8B441F-3AC2-F1A5-0873-A3C93609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1D51D4-34C1-C322-6346-AF701B01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4DE0-7FC9-47B9-AEEA-68BA0E0A5A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01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293027C-2F0D-3B29-48A5-95D881FEE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ADE4DC3-2FC7-1D89-F07B-A3425F52C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581E9A-B766-79E8-9EE8-CDBFB351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911-6416-4AE9-9ED0-D0FE67B50601}" type="datetimeFigureOut">
              <a:rPr lang="tr-TR" smtClean="0"/>
              <a:t>9.03.2026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440AEB-1C0A-AE40-D72A-65F450B7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27E2C4-580C-940F-8BB4-8D17458C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4DE0-7FC9-47B9-AEEA-68BA0E0A5A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99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61B6E0-F57C-99FB-03E6-70096882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6D6117-7666-9A43-7139-39F42B41E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06A319-C471-BC57-1D62-520CDDFA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911-6416-4AE9-9ED0-D0FE67B50601}" type="datetimeFigureOut">
              <a:rPr lang="tr-TR" smtClean="0"/>
              <a:t>9.03.2026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993A0F-E914-4D7B-F5CC-556C7BCA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68FDBC-6D88-072A-ADD9-0ACD0AB3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4DE0-7FC9-47B9-AEEA-68BA0E0A5A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24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697B3A-B2FA-6CB7-D324-5142D291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CD5C962-DD30-05A2-43B5-4D967DA78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0DF245-5CEF-7DDB-D0C2-2D124739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911-6416-4AE9-9ED0-D0FE67B50601}" type="datetimeFigureOut">
              <a:rPr lang="tr-TR" smtClean="0"/>
              <a:t>9.03.2026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5707F3-78B4-433A-BA26-A1FA7A37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A4F7D33-D07D-D48A-1BF4-FF8A8C9A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4DE0-7FC9-47B9-AEEA-68BA0E0A5A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40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9375DA-B255-EF1F-8A8F-4DEFB73A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6809C8-C0BB-8296-F195-D43CC693A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EBCF1B4-6588-7CD7-D95C-0EB4C6C41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7C8E6E6-D52B-6E99-6BCA-E72E9DF99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911-6416-4AE9-9ED0-D0FE67B50601}" type="datetimeFigureOut">
              <a:rPr lang="tr-TR" smtClean="0"/>
              <a:t>9.03.2026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92581DD-2D0F-8F6F-A0DA-3666FFEE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64785E0-FE39-9B1C-C6FD-10519D0F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4DE0-7FC9-47B9-AEEA-68BA0E0A5A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629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A95594-0429-634E-8AF4-DEA901E9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891F65B-8EE7-C89E-0D65-1D57F8D3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DD46BEC-A646-91B9-03A1-162C69F79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AD6FD3B-CCAB-1528-5C41-0969AD10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8CC201B-D017-8245-FD69-571135954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E1EA40D-148B-0231-9FF9-29FE44C4C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911-6416-4AE9-9ED0-D0FE67B50601}" type="datetimeFigureOut">
              <a:rPr lang="tr-TR" smtClean="0"/>
              <a:t>9.03.2026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E6AFFFC-72BA-1B47-43EA-1B1796E8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7F52FC5-8B65-22D4-8B66-FD178B06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4DE0-7FC9-47B9-AEEA-68BA0E0A5A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05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F5178A-FC45-91BE-D8FC-ED7A26D8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2BD4F3E-BE8E-4119-961D-46B5F755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911-6416-4AE9-9ED0-D0FE67B50601}" type="datetimeFigureOut">
              <a:rPr lang="tr-TR" smtClean="0"/>
              <a:t>9.03.2026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46E6E0C-D9DF-E40B-39F9-2F07DB09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9F6BDA4-1FD7-14E3-5E89-7029A99C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4DE0-7FC9-47B9-AEEA-68BA0E0A5A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46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898D03A-F00D-259B-C0FD-B4C4B241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911-6416-4AE9-9ED0-D0FE67B50601}" type="datetimeFigureOut">
              <a:rPr lang="tr-TR" smtClean="0"/>
              <a:t>9.03.2026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DBD48ED-B609-6BDB-2419-FEC622B0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CCCAD31-6A66-8598-4E5F-F38CAAEE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4DE0-7FC9-47B9-AEEA-68BA0E0A5A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17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3CD00C-D90B-F634-6DA3-1F3E5B8A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A36A4D-0E8D-BAC4-367C-E9D8ED52E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C9CC46B-910D-43FF-4FC1-020B7055A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1F4DEF7-9111-F4D0-B659-19B130C6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911-6416-4AE9-9ED0-D0FE67B50601}" type="datetimeFigureOut">
              <a:rPr lang="tr-TR" smtClean="0"/>
              <a:t>9.03.2026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0C9CAD2-FC2A-850A-E0BD-8F5E5CD9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5874172-213B-C6C8-8DCB-2DA9068C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4DE0-7FC9-47B9-AEEA-68BA0E0A5A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36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862EF1-E44C-C6B7-9E9D-73D0A659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7E92EA8-6656-D0E7-729C-44D7405F4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181667A-CDFC-85BC-0389-8465BE0E6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7F6883C-E47D-25B0-0023-34BACB94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911-6416-4AE9-9ED0-D0FE67B50601}" type="datetimeFigureOut">
              <a:rPr lang="tr-TR" smtClean="0"/>
              <a:t>9.03.2026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E9870B6-2DB4-1F0D-E984-12175B20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826A0D6-D786-8512-B711-16BA763E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4DE0-7FC9-47B9-AEEA-68BA0E0A5A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72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B826462-CE35-C975-654D-C1CF91EF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5A8E50-D595-6A0D-2C37-00A7BF79F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A345C1-9280-BECA-A6CC-EE1C23E73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04DE911-6416-4AE9-9ED0-D0FE67B50601}" type="datetimeFigureOut">
              <a:rPr lang="tr-TR" smtClean="0"/>
              <a:pPr/>
              <a:t>9.03.2026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B828B1-08B0-BC41-207E-7EF585A10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400937-69BD-CAA4-3623-40BF28F9D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6224DE0-7FC9-47B9-AEEA-68BA0E0A5A1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521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2F6B89A-38AC-DDCE-2D0B-FB4283609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05833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The image is a text snippet from a research study title discussing a randomized trial on inspiratory training in children and adolescents with obesity.&#10;&#10;Yapay zeka tarafından oluşturulmuş içerik yanlış olabilir.">
            <a:extLst>
              <a:ext uri="{FF2B5EF4-FFF2-40B4-BE49-F238E27FC236}">
                <a16:creationId xmlns:a16="http://schemas.microsoft.com/office/drawing/2014/main" id="{DC4D677A-C8F9-6F91-E44A-360338999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55" y="578375"/>
            <a:ext cx="9875259" cy="2419437"/>
          </a:xfrm>
          <a:prstGeom prst="rect">
            <a:avLst/>
          </a:prstGeom>
        </p:spPr>
      </p:pic>
      <p:sp>
        <p:nvSpPr>
          <p:cNvPr id="3" name="Alt Başlık 2">
            <a:extLst>
              <a:ext uri="{FF2B5EF4-FFF2-40B4-BE49-F238E27FC236}">
                <a16:creationId xmlns:a16="http://schemas.microsoft.com/office/drawing/2014/main" id="{877114A7-0F3E-05D9-AA2E-9D4F91057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0779" y="3884452"/>
            <a:ext cx="5723021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ARAŞ. GÖR. DR. MAHMUT ERSOY AYMAK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KTÜ TIP FAKÜLTESİ AİLE HEKİMLİĞİ A.B.D.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tr-TR" sz="2000" dirty="0"/>
              <a:t>10</a:t>
            </a:r>
            <a:r>
              <a:rPr lang="en-US" sz="2000" dirty="0"/>
              <a:t>.0</a:t>
            </a:r>
            <a:r>
              <a:rPr lang="tr-TR" sz="2000" dirty="0"/>
              <a:t>3</a:t>
            </a:r>
            <a:r>
              <a:rPr lang="en-US" sz="2000" dirty="0"/>
              <a:t>.2026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1D7D427-D5E7-4F3B-C0EF-B2F9A0435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71" y="4154880"/>
            <a:ext cx="4266402" cy="14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1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3269942-200E-EE79-CF16-D7674891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52456"/>
            <a:ext cx="10905066" cy="395308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0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A6BD09-3EF5-2CE9-C44A-8BEE32DB4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8" name="İçerik Yer Tutucusu 27">
            <a:extLst>
              <a:ext uri="{FF2B5EF4-FFF2-40B4-BE49-F238E27FC236}">
                <a16:creationId xmlns:a16="http://schemas.microsoft.com/office/drawing/2014/main" id="{9A39F30E-8ED2-CB09-69ED-A59FF6BBB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29774"/>
            <a:ext cx="10905066" cy="4198450"/>
          </a:xfrm>
          <a:prstGeom prst="rect">
            <a:avLst/>
          </a:prstGeom>
          <a:ln>
            <a:noFill/>
          </a:ln>
        </p:spPr>
      </p:pic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2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2B44741-8D56-1F4B-1F26-A23E9045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3743" b="125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8CA5850-BCFF-E997-D95B-DD06A2C0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/>
              <a:t>Yöntem - Müdahale Aracı (PrO2)</a:t>
            </a:r>
            <a:endParaRPr lang="tr-TR"/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B4994DD3-9A05-3FBD-77A8-0E8FF563E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6999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153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BA1A2E1-A4D4-E108-7FEA-A7B1897C7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837" y="643466"/>
            <a:ext cx="378832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26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76F90C0-0CEB-56BF-1C4C-75156F08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FFFF"/>
                </a:solidFill>
              </a:rPr>
              <a:t>Yöntem - Antrenman Protokolü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22C17C-D81F-2974-5C37-46AA1F542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r>
              <a:rPr lang="tr-TR" sz="2600" dirty="0"/>
              <a:t>Uygulanan 6 haftalık antrenman protokolünde tüm katılımcıların evde haftada üç kez eğitim seansı tamamlamaları istenmiştir. </a:t>
            </a:r>
          </a:p>
          <a:p>
            <a:r>
              <a:rPr lang="tr-TR" sz="2600" dirty="0"/>
              <a:t>1. ve 2. haftalarda hedef seanslar sırasıyla 50 nefes alma tekrarlı iki seti, 3. ila 6. </a:t>
            </a:r>
            <a:r>
              <a:rPr lang="tr-TR" sz="2600"/>
              <a:t>haftalar arasında ise </a:t>
            </a:r>
            <a:r>
              <a:rPr lang="tr-TR" sz="2600" dirty="0"/>
              <a:t>katılımcılardan 50 tekrardan oluşan üç seti tamamlamaları istenmiştir.</a:t>
            </a:r>
          </a:p>
          <a:p>
            <a:r>
              <a:rPr lang="tr-TR" sz="2600" dirty="0"/>
              <a:t>Araştırmacılar hastaları iki gruba ayırmış; yüksek direnç grubu kendi bireysel maksimum </a:t>
            </a:r>
            <a:r>
              <a:rPr lang="tr-TR" sz="2600" dirty="0" err="1"/>
              <a:t>inspiratuar</a:t>
            </a:r>
            <a:r>
              <a:rPr lang="tr-TR" sz="2600" dirty="0"/>
              <a:t> gücünün %75'i seviyesinde çalışırken, düşük direnç grubu sadece %15'i seviyesinde tekrarlar yapmıştır. </a:t>
            </a:r>
          </a:p>
          <a:p>
            <a:r>
              <a:rPr lang="tr-TR" sz="2600" dirty="0"/>
              <a:t>Tam uyum tespiti yapabilmek için tüm cihaz tekrarları otomatik olarak kaydedilmiş ve şifrelenerek güvenli bir HIPAA uyumlu bulut sunucusuna aktarılmıştır.</a:t>
            </a:r>
          </a:p>
          <a:p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2995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AABCD8-31D3-9C01-4191-D87EC6F3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Yöntem - Ölçümler (Fizibilite ve Kas Gücü)</a:t>
            </a:r>
            <a:endParaRPr lang="tr-TR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0D4DDD7B-FC92-D580-60B7-DBCB02148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72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5CF242-BD8A-7010-5F3E-1DCEB3EB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Yöntem - Ölçümler (</a:t>
            </a:r>
            <a:r>
              <a:rPr lang="tr-TR" b="1" dirty="0" err="1"/>
              <a:t>Dispne</a:t>
            </a:r>
            <a:r>
              <a:rPr lang="tr-TR" b="1" dirty="0"/>
              <a:t> ve Aktivite)</a:t>
            </a:r>
            <a:endParaRPr lang="tr-TR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6151383F-B0A2-B334-FA9F-E8AD88A2D7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417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EC3446C-5F0C-0E97-1053-470CAAF1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tr-TR" sz="4800" b="1"/>
              <a:t>Yöntem - Veri Analizi</a:t>
            </a:r>
            <a:endParaRPr lang="tr-TR" sz="48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4554BA-4C77-CEA2-2A7E-88DA7260E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lnSpcReduction="10000"/>
          </a:bodyPr>
          <a:lstStyle/>
          <a:p>
            <a:r>
              <a:rPr lang="tr-TR" sz="2400" dirty="0"/>
              <a:t>Elde edilen verilerin istatistiksel analizinde araştırma ekibi, tedavi etme niyeti yaklaşımını (</a:t>
            </a:r>
            <a:r>
              <a:rPr lang="tr-TR" sz="2400" i="1" dirty="0" err="1"/>
              <a:t>intention-to-treat</a:t>
            </a:r>
            <a:r>
              <a:rPr lang="tr-TR" sz="2400" dirty="0"/>
              <a:t>) kullanarak temel ve takip verilerine sahip tüm katılımcıları modellere dahil etmiştir. </a:t>
            </a:r>
          </a:p>
          <a:p>
            <a:r>
              <a:rPr lang="tr-TR" sz="2400" dirty="0"/>
              <a:t>Analizlerde eksik veriler rastgele kabul edilmiş ve herhangi bir veri uydurması yapılmamıştır. </a:t>
            </a:r>
          </a:p>
          <a:p>
            <a:r>
              <a:rPr lang="tr-TR" sz="2400" dirty="0"/>
              <a:t>Ortalama değişimlerin gruplar arasında farklılık gösterip göstermediğini belirlemek için iki örneklemli t-testleri ve kovaryans analizi uygulanmış, tüm testler için anlamlılık düzeyi 0.05 olarak belirlenmiştir.</a:t>
            </a:r>
          </a:p>
          <a:p>
            <a:endParaRPr lang="tr-TR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372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B66782A-0293-5F6E-6788-A1ED3232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/>
              <a:t>Bulgular - Katılımcı Profili</a:t>
            </a:r>
            <a:endParaRPr lang="tr-TR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240DAA-FC46-42DA-463D-086AA8C01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Sonuçlar kısmındaki demografik verilere baktığımızda; taraması yapılan 29 çocuktan 27'sinin çalışmaya dahil edilerek randomize edildiğini ve bunların 14'ünün yüksek, 13'ünün düşük direnç grubuna atandığını görüyoruz. </a:t>
            </a:r>
          </a:p>
          <a:p>
            <a:r>
              <a:rPr lang="tr-TR" dirty="0"/>
              <a:t>Makalede yer alan Tablo 1 incelendiğinde, katılımcıların ortalama yaşının 11.3 ve kadın oranının %33 olduğu belirtilmektedir. </a:t>
            </a:r>
          </a:p>
          <a:p>
            <a:r>
              <a:rPr lang="tr-TR" dirty="0"/>
              <a:t>Yine Tablo 1 verileri, katılımcıların büyük bir çoğunluğunun Siyahi veya Afrikalı Amerikalı olduğunu ve %30'unun </a:t>
            </a:r>
            <a:r>
              <a:rPr lang="tr-TR" dirty="0" err="1"/>
              <a:t>Hispanik</a:t>
            </a:r>
            <a:r>
              <a:rPr lang="tr-TR" dirty="0"/>
              <a:t> kökene sahip olduğunu açıkça göstermektedir.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076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2E5C752-6F0B-BEAD-7F5D-8DA3D265D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952" y="918546"/>
            <a:ext cx="7573130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3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B46AAA4-FC7E-1EA1-F55D-79E44CC09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FFFF"/>
                </a:solidFill>
              </a:rPr>
              <a:t>Giriş - Çocukluk Çağı Obezitesi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7F0A2E-6FE0-C110-A9FD-86F73768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dirty="0"/>
              <a:t>ABD'deki çocuk ve ergenlerin yaklaşık %40'ı obezite sınırlarında yer alan yüksek vücut kitle indeksine sahiptir ve bu durum gelecekteki metabolik, kalp ve akciğer komplikasyonları riskini belirgin şekilde artırmaktadır. </a:t>
            </a:r>
          </a:p>
          <a:p>
            <a:r>
              <a:rPr lang="tr-TR" dirty="0"/>
              <a:t>Araştırmacılar, çocukluk çağı obezitesinin sayısız sağlık sorunuyla doğrudan ilişkili olduğunu ve ne yazık ki hastaların yaşam kalitesinde ciddi bir düşüşe yol açtığını belirtmektedir.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1972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F4DE49-4558-9088-EBC0-5B1B4B757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AC74BF-3E7F-EC7D-3014-D142B38A8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FCB918-62A2-16EF-7E92-5F9DD1B03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57DA8ED-5F1A-BC43-48A0-7EF7DCB08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5F27F88-BFD7-8DAD-5F15-48B4E2BD5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28" y="1099882"/>
            <a:ext cx="6808690" cy="4658235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8827399A-718F-1F37-D4A7-179C972134BF}"/>
              </a:ext>
            </a:extLst>
          </p:cNvPr>
          <p:cNvSpPr txBox="1"/>
          <p:nvPr/>
        </p:nvSpPr>
        <p:spPr>
          <a:xfrm>
            <a:off x="648293" y="5809089"/>
            <a:ext cx="6808689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2700"/>
              </a:lnSpc>
              <a:buNone/>
            </a:pPr>
            <a:r>
              <a:rPr lang="tr-TR" b="0" i="0" dirty="0">
                <a:effectLst/>
                <a:latin typeface="inherit"/>
              </a:rPr>
              <a:t>Figür</a:t>
            </a:r>
            <a:r>
              <a:rPr lang="tr-TR" dirty="0">
                <a:latin typeface="inherit"/>
              </a:rPr>
              <a:t> </a:t>
            </a:r>
            <a:r>
              <a:rPr lang="tr-TR" b="0" i="0" dirty="0">
                <a:effectLst/>
                <a:latin typeface="inherit"/>
              </a:rPr>
              <a:t>3.	Onay veren </a:t>
            </a:r>
            <a:r>
              <a:rPr lang="tr-TR" b="0" i="0" dirty="0" err="1">
                <a:effectLst/>
                <a:latin typeface="inherit"/>
              </a:rPr>
              <a:t>Breathe</a:t>
            </a:r>
            <a:r>
              <a:rPr lang="tr-TR" b="0" i="0" dirty="0">
                <a:effectLst/>
                <a:latin typeface="inherit"/>
              </a:rPr>
              <a:t>-Fit katılımcıları için CONSORT diyagramı.</a:t>
            </a:r>
          </a:p>
        </p:txBody>
      </p:sp>
    </p:spTree>
    <p:extLst>
      <p:ext uri="{BB962C8B-B14F-4D97-AF65-F5344CB8AC3E}">
        <p14:creationId xmlns:p14="http://schemas.microsoft.com/office/powerpoint/2010/main" val="2996986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F49C6FB-62BA-2FE5-00AE-E680BA35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Bulgular - Klinik Durum Özeti</a:t>
            </a: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0D3D06-98B9-E376-ECC3-19F549BA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sz="2700" dirty="0"/>
              <a:t>Araştırma grubunun ciddi bir </a:t>
            </a:r>
            <a:r>
              <a:rPr lang="tr-TR" sz="2700" dirty="0" err="1"/>
              <a:t>komorbit</a:t>
            </a:r>
            <a:r>
              <a:rPr lang="tr-TR" sz="2700" dirty="0"/>
              <a:t> hastalık profiline sahip olduğu anlaşılmaktadır. (Tablo 1)</a:t>
            </a:r>
          </a:p>
          <a:p>
            <a:r>
              <a:rPr lang="tr-TR" sz="2700" dirty="0"/>
              <a:t>Araştırmacılar, katılımcıların yarısından fazlasının, yani %53'ünün mevcut bir astım tanısına sahip olduğunu rapor etmiştir. (Tablo 1)</a:t>
            </a:r>
          </a:p>
          <a:p>
            <a:r>
              <a:rPr lang="tr-TR" sz="2700" dirty="0"/>
              <a:t>Makalede ayrıca diyabet ve hipertansiyon gibi komorbiditelerin varlığı da belirtilmiş olup, bu durum obeziteye eşlik eden yüksek riskli profili doğrulamaktadır. (Tablo 1)</a:t>
            </a:r>
          </a:p>
        </p:txBody>
      </p:sp>
    </p:spTree>
    <p:extLst>
      <p:ext uri="{BB962C8B-B14F-4D97-AF65-F5344CB8AC3E}">
        <p14:creationId xmlns:p14="http://schemas.microsoft.com/office/powerpoint/2010/main" val="1038215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CFB124C-4B0C-4A81-8633-17257B151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006" y="569844"/>
            <a:ext cx="8427988" cy="5649981"/>
          </a:xfrm>
          <a:prstGeom prst="rect">
            <a:avLst/>
          </a:prstGeom>
          <a:ln>
            <a:noFill/>
          </a:ln>
          <a:effectLst>
            <a:outerShdw blurRad="317500" dist="317500" dir="714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F50E0E0-7CD9-230A-2995-F6EFDDD08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403" b="-2"/>
          <a:stretch>
            <a:fillRect/>
          </a:stretch>
        </p:blipFill>
        <p:spPr>
          <a:xfrm>
            <a:off x="1882006" y="569843"/>
            <a:ext cx="8450714" cy="5649981"/>
          </a:xfrm>
          <a:prstGeom prst="rect">
            <a:avLst/>
          </a:prstGeom>
        </p:spPr>
      </p:pic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E5013DD5-86CF-6E69-A909-6D8F5817AD3A}"/>
              </a:ext>
            </a:extLst>
          </p:cNvPr>
          <p:cNvCxnSpPr/>
          <p:nvPr/>
        </p:nvCxnSpPr>
        <p:spPr>
          <a:xfrm>
            <a:off x="4682506" y="5184801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493AB7DE-ABC7-3BB2-435B-69F332550AA5}"/>
              </a:ext>
            </a:extLst>
          </p:cNvPr>
          <p:cNvCxnSpPr/>
          <p:nvPr/>
        </p:nvCxnSpPr>
        <p:spPr>
          <a:xfrm>
            <a:off x="4682506" y="5427690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E08118D4-C42E-0A39-78C5-B77F731B1FD7}"/>
              </a:ext>
            </a:extLst>
          </p:cNvPr>
          <p:cNvCxnSpPr/>
          <p:nvPr/>
        </p:nvCxnSpPr>
        <p:spPr>
          <a:xfrm>
            <a:off x="4682506" y="4708551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467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92381E-E0D0-85BC-5A84-C968ED89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EF1CA1-000E-B533-A707-76723BA77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3B64265-DC2C-44B9-3811-F4CFF291A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83" y="671127"/>
            <a:ext cx="8478433" cy="5515745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3D1A7DBC-2437-E248-1CE9-AD44D5940369}"/>
              </a:ext>
            </a:extLst>
          </p:cNvPr>
          <p:cNvCxnSpPr/>
          <p:nvPr/>
        </p:nvCxnSpPr>
        <p:spPr>
          <a:xfrm>
            <a:off x="4539926" y="4687120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91098DBC-AE29-C819-79E7-A41B74F3BBEE}"/>
              </a:ext>
            </a:extLst>
          </p:cNvPr>
          <p:cNvCxnSpPr>
            <a:cxnSpLocks/>
          </p:cNvCxnSpPr>
          <p:nvPr/>
        </p:nvCxnSpPr>
        <p:spPr>
          <a:xfrm>
            <a:off x="4539926" y="5194326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008F7332-0C88-3763-954A-28B9226BF033}"/>
              </a:ext>
            </a:extLst>
          </p:cNvPr>
          <p:cNvCxnSpPr/>
          <p:nvPr/>
        </p:nvCxnSpPr>
        <p:spPr>
          <a:xfrm>
            <a:off x="4539926" y="5408638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907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A4C85C9-A122-4C49-89D8-3E77DDFB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Bulgular - Katılım ve Uyum Oranları</a:t>
            </a:r>
            <a:endParaRPr lang="tr-TR" dirty="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A4EF72E7-6AFB-0A4D-7D8B-0A1294985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79680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0773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8BDBDD1-2B77-9B57-0B88-29D2326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b="1" dirty="0">
                <a:solidFill>
                  <a:srgbClr val="FFFFFF"/>
                </a:solidFill>
              </a:rPr>
              <a:t>Bulgular - Memnuniyet ve Güvenlik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C2B89F-18D5-54E4-F2D8-5B6EA9AB3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tr-TR" sz="2000" dirty="0"/>
              <a:t>Yapılan çalışma memnuniyet skorlarının hastanın atandığı tedavi grubuna göre değişmediğini ortaya koymaktadır. (Tablo 2)</a:t>
            </a:r>
          </a:p>
          <a:p>
            <a:r>
              <a:rPr lang="tr-TR" sz="2000" dirty="0"/>
              <a:t>Hastalar direnç seviyesinden bağımsız olarak uygulamanın nefeslerine fayda sağladığını belirtmiş; çalışma boyunca hiçbir önemli yan etki veya astım semptomlarında kötüleşme rapor edilmemiştir.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282123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A78D0C5-64EC-CCC2-77C7-F47978EC8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329774"/>
            <a:ext cx="10905066" cy="41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62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2F7F8D6-9375-571D-1367-3B8405E20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11562"/>
            <a:ext cx="10905066" cy="40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46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8E5B965-6B0F-A3B3-BA9A-FD000468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5000" b="1" dirty="0"/>
              <a:t>Bulgular - </a:t>
            </a:r>
            <a:r>
              <a:rPr lang="tr-TR" sz="5000" b="1" dirty="0" err="1"/>
              <a:t>İnspiratuar</a:t>
            </a:r>
            <a:r>
              <a:rPr lang="tr-TR" sz="5000" b="1" dirty="0"/>
              <a:t> Güç ve Dayanıklılık (MIP)</a:t>
            </a:r>
            <a:endParaRPr lang="tr-TR" sz="50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B98FEA68-3373-4096-5895-F77DBD809D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53785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077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7BCC451-4A6F-B673-038B-B7476B00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Bulgular - Günlük Yaşamda Nefes Darlığı (</a:t>
            </a:r>
            <a:r>
              <a:rPr lang="tr-TR" b="1" dirty="0" err="1">
                <a:solidFill>
                  <a:srgbClr val="FFFFFF"/>
                </a:solidFill>
              </a:rPr>
              <a:t>Dispne</a:t>
            </a:r>
            <a:r>
              <a:rPr lang="tr-TR" b="1" dirty="0">
                <a:solidFill>
                  <a:srgbClr val="FFFFFF"/>
                </a:solidFill>
              </a:rPr>
              <a:t>)</a:t>
            </a: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01C1A5-2E8F-BA4B-CFBE-43D16B64D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dirty="0"/>
              <a:t>Temel </a:t>
            </a:r>
            <a:r>
              <a:rPr lang="tr-TR" dirty="0" err="1"/>
              <a:t>Dispne</a:t>
            </a:r>
            <a:r>
              <a:rPr lang="tr-TR" dirty="0"/>
              <a:t> İndeksi ile ölçülen ve günlük yaşam aktiviteleri sırasında rapor edilen nefes darlığında, eğitim sonrasında son derece anlamlı bir azalma olduğunu ortaya koymaktadır. (Tablo 3)</a:t>
            </a:r>
          </a:p>
          <a:p>
            <a:r>
              <a:rPr lang="tr-TR" dirty="0"/>
              <a:t>İki grup karşılaştırıldığında, araştırmacılar aktif yüksek direnç grubunda </a:t>
            </a:r>
            <a:r>
              <a:rPr lang="tr-TR" dirty="0" err="1"/>
              <a:t>dispnenin</a:t>
            </a:r>
            <a:r>
              <a:rPr lang="tr-TR" dirty="0"/>
              <a:t> bir miktar daha fazla azaldığına dair istatistiksel olarak anlamsız da olsa bir eğilim tespit etmişlerdir. (Tablo 3)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816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983B3F7-B8F5-80B4-5EEE-CCF3E22C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tr-TR" sz="4000" b="1">
                <a:solidFill>
                  <a:srgbClr val="FFFFFF"/>
                </a:solidFill>
              </a:rPr>
              <a:t>Fiziksel Aktivite ve Dispne Engeli</a:t>
            </a:r>
            <a:endParaRPr lang="tr-TR" sz="400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3518108-9855-69AE-D080-B182753D0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68054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443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4DA663F-28B5-6DE8-C6C5-F68220637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0147" t="-227" r="-101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2FB24014-4BF3-D107-7649-55F2447CA41D}"/>
              </a:ext>
            </a:extLst>
          </p:cNvPr>
          <p:cNvCxnSpPr/>
          <p:nvPr/>
        </p:nvCxnSpPr>
        <p:spPr>
          <a:xfrm>
            <a:off x="7289975" y="1690063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B2CBB929-EAB4-175E-29AE-54357C2D3CF2}"/>
              </a:ext>
            </a:extLst>
          </p:cNvPr>
          <p:cNvCxnSpPr/>
          <p:nvPr/>
        </p:nvCxnSpPr>
        <p:spPr>
          <a:xfrm>
            <a:off x="7289975" y="2548758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AC451E87-414F-07CE-56AD-F10018984E08}"/>
              </a:ext>
            </a:extLst>
          </p:cNvPr>
          <p:cNvCxnSpPr/>
          <p:nvPr/>
        </p:nvCxnSpPr>
        <p:spPr>
          <a:xfrm>
            <a:off x="7289975" y="2278642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12D91F6D-1655-88A6-99ED-DB9E0922289E}"/>
              </a:ext>
            </a:extLst>
          </p:cNvPr>
          <p:cNvCxnSpPr/>
          <p:nvPr/>
        </p:nvCxnSpPr>
        <p:spPr>
          <a:xfrm>
            <a:off x="7289975" y="3441825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06C0685A-4C94-FA69-722E-4AB89B1969BF}"/>
              </a:ext>
            </a:extLst>
          </p:cNvPr>
          <p:cNvCxnSpPr/>
          <p:nvPr/>
        </p:nvCxnSpPr>
        <p:spPr>
          <a:xfrm>
            <a:off x="7289975" y="4320260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634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0" name="İçerik Yer Tutucusu 19">
            <a:extLst>
              <a:ext uri="{FF2B5EF4-FFF2-40B4-BE49-F238E27FC236}">
                <a16:creationId xmlns:a16="http://schemas.microsoft.com/office/drawing/2014/main" id="{50A7A352-3460-BD88-D56D-B96A5141C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1" r="68" b="219"/>
          <a:stretch>
            <a:fillRect/>
          </a:stretch>
        </p:blipFill>
        <p:spPr>
          <a:xfrm>
            <a:off x="1008333" y="-1"/>
            <a:ext cx="10175334" cy="6858000"/>
          </a:xfrm>
          <a:prstGeom prst="rect">
            <a:avLst/>
          </a:prstGeom>
        </p:spPr>
      </p:pic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25613183-9099-B28A-A076-4C84D3B0E10D}"/>
              </a:ext>
            </a:extLst>
          </p:cNvPr>
          <p:cNvCxnSpPr/>
          <p:nvPr/>
        </p:nvCxnSpPr>
        <p:spPr>
          <a:xfrm>
            <a:off x="7354269" y="1625770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>
            <a:extLst>
              <a:ext uri="{FF2B5EF4-FFF2-40B4-BE49-F238E27FC236}">
                <a16:creationId xmlns:a16="http://schemas.microsoft.com/office/drawing/2014/main" id="{5ED4D463-69C6-0FE1-C21D-FCF4D28E455D}"/>
              </a:ext>
            </a:extLst>
          </p:cNvPr>
          <p:cNvCxnSpPr/>
          <p:nvPr/>
        </p:nvCxnSpPr>
        <p:spPr>
          <a:xfrm>
            <a:off x="7354269" y="2218700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>
            <a:extLst>
              <a:ext uri="{FF2B5EF4-FFF2-40B4-BE49-F238E27FC236}">
                <a16:creationId xmlns:a16="http://schemas.microsoft.com/office/drawing/2014/main" id="{57F2B88B-75FF-8899-4E88-553BDC803EB8}"/>
              </a:ext>
            </a:extLst>
          </p:cNvPr>
          <p:cNvCxnSpPr/>
          <p:nvPr/>
        </p:nvCxnSpPr>
        <p:spPr>
          <a:xfrm>
            <a:off x="7354269" y="2540169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4C7EAEBD-20DB-7C1C-CBF7-E5D307E30465}"/>
              </a:ext>
            </a:extLst>
          </p:cNvPr>
          <p:cNvCxnSpPr/>
          <p:nvPr/>
        </p:nvCxnSpPr>
        <p:spPr>
          <a:xfrm>
            <a:off x="7354269" y="3429000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Düz Bağlayıcı 25">
            <a:extLst>
              <a:ext uri="{FF2B5EF4-FFF2-40B4-BE49-F238E27FC236}">
                <a16:creationId xmlns:a16="http://schemas.microsoft.com/office/drawing/2014/main" id="{660726D0-4452-C007-A8BD-F4690E923FB3}"/>
              </a:ext>
            </a:extLst>
          </p:cNvPr>
          <p:cNvCxnSpPr/>
          <p:nvPr/>
        </p:nvCxnSpPr>
        <p:spPr>
          <a:xfrm>
            <a:off x="7354269" y="4333250"/>
            <a:ext cx="422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3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04DC326-C85E-8C1F-1DC3-52F3E8E7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tr-TR" sz="4800" b="1" dirty="0"/>
              <a:t>Bulgular - Egzersiz Sırasında </a:t>
            </a:r>
            <a:r>
              <a:rPr lang="tr-TR" sz="4800" b="1" dirty="0" err="1"/>
              <a:t>Dispne</a:t>
            </a:r>
            <a:endParaRPr lang="tr-TR" sz="4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6524B8-4DDD-95AF-4CE0-D968AF9D9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tr-TR" sz="2200" dirty="0"/>
              <a:t>3 dakikalık adım testi sırasında </a:t>
            </a:r>
            <a:r>
              <a:rPr lang="tr-TR" sz="2200" dirty="0" err="1"/>
              <a:t>Borg</a:t>
            </a:r>
            <a:r>
              <a:rPr lang="tr-TR" sz="2200" dirty="0"/>
              <a:t> skalası kullanılarak ölçülen maksimum nefes darlığında çalışma grubu genelinde istatistiksel olarak anlamlı bir düşüş sağlanmıştır. (Tablo 3)</a:t>
            </a:r>
          </a:p>
          <a:p>
            <a:r>
              <a:rPr lang="tr-TR" sz="2200" dirty="0"/>
              <a:t>Ayrıca </a:t>
            </a:r>
            <a:r>
              <a:rPr lang="tr-TR" sz="2200" dirty="0" err="1"/>
              <a:t>Dalhousie</a:t>
            </a:r>
            <a:r>
              <a:rPr lang="tr-TR" sz="2200" dirty="0"/>
              <a:t> ölçeğinde vücut ve göğüs sıkıntısında azalmalar görülse de, bu iyileşmeler açısından yüksek ve düşük müdahale grupları arasında belirgin bir fark saptanmadığı anlaşılmaktadır. (Tablo 3)</a:t>
            </a:r>
          </a:p>
          <a:p>
            <a:endParaRPr lang="tr-TR" sz="2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207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8CEE5D0-4759-3A28-0A79-A70B2CC9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/>
              <a:t>Bulgular - Fiziksel Aktivite</a:t>
            </a:r>
            <a:endParaRPr lang="tr-TR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8BB90A-5893-9E8E-6640-87B584B2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tr-TR" sz="2600" dirty="0"/>
              <a:t>Araştırmaya katılan çocukların çoğunluğunun başlangıçta günde 60 dakikanın altında orta-şiddetli aktivite yaptığı görülmektedir. (Tablo 4) </a:t>
            </a:r>
          </a:p>
          <a:p>
            <a:r>
              <a:rPr lang="tr-TR" sz="2600" dirty="0"/>
              <a:t>Eğitim sonrasında tüm grupta günlük adım sayılarında istatistiksel olarak anlamsız olsa da genel bir artış eğilimi gözlenmiştir. (Tablo 4)</a:t>
            </a:r>
          </a:p>
          <a:p>
            <a:r>
              <a:rPr lang="tr-TR" sz="2600" dirty="0"/>
              <a:t>Yüksek direnç grubunun kontrol grubuna kıyasla günlük ortalama yaklaşık 900 adım daha fazla atarak pozitif bir eğilim sergilediği araştırmacılar tarafından vurgulanmıştır. (Tablo 4)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6945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D518FDE-CEB0-28FC-73E6-4882C311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tr-TR" sz="4000" b="1" dirty="0"/>
              <a:t>Bulgular - Egzersiz Kapasitesi (Kalp Hızı)</a:t>
            </a: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3EAADB-1EBA-5596-305D-ACEF7A876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tr-TR" sz="1900" dirty="0"/>
              <a:t>Kalp atış hızı bulguları, hastaların egzersiz kapasitesinin kardiyovasküler boyutta nasıl etkilendiğini göstermektedir. (Tablo 4)</a:t>
            </a:r>
          </a:p>
          <a:p>
            <a:r>
              <a:rPr lang="tr-TR" sz="1900" dirty="0"/>
              <a:t>3 dakikalık adım testleri sırasında ölçülen tepe ve ortalama kalp atış hızı artışlarında eğitim sonrası herhangi bir değişiklik saptamamıştır. (Tablo 4)</a:t>
            </a:r>
          </a:p>
          <a:p>
            <a:r>
              <a:rPr lang="tr-TR" sz="1900" dirty="0"/>
              <a:t>Bu durum, sağlanan eğitimin doğrudan kalbin kondisyonunu etkilemediğini, asıl etkinin solunum mekaniği üzerinde olduğunu desteklemektedir.</a:t>
            </a:r>
          </a:p>
          <a:p>
            <a:endParaRPr lang="tr-TR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99FD9-BDC6-F016-76F5-446D32ECAC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54" r="45363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140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5AA060D-D67F-E417-6F4A-999A63C63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31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2" name="Düz Bağlayıcı 1">
            <a:extLst>
              <a:ext uri="{FF2B5EF4-FFF2-40B4-BE49-F238E27FC236}">
                <a16:creationId xmlns:a16="http://schemas.microsoft.com/office/drawing/2014/main" id="{052AA85F-F737-7AC1-BC64-3AFEA8CFA9BE}"/>
              </a:ext>
            </a:extLst>
          </p:cNvPr>
          <p:cNvCxnSpPr/>
          <p:nvPr/>
        </p:nvCxnSpPr>
        <p:spPr>
          <a:xfrm>
            <a:off x="11445766" y="1961230"/>
            <a:ext cx="42251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943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8B8EA3A-1152-5D8E-E5A4-63B8C321B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74" t="1" b="1"/>
          <a:stretch>
            <a:fillRect/>
          </a:stretch>
        </p:blipFill>
        <p:spPr>
          <a:xfrm>
            <a:off x="-85725" y="1282"/>
            <a:ext cx="12277725" cy="6856718"/>
          </a:xfrm>
          <a:prstGeom prst="rect">
            <a:avLst/>
          </a:prstGeom>
        </p:spPr>
      </p:pic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6A7867CA-CF87-580B-674C-EE1315BACB7C}"/>
              </a:ext>
            </a:extLst>
          </p:cNvPr>
          <p:cNvCxnSpPr/>
          <p:nvPr/>
        </p:nvCxnSpPr>
        <p:spPr>
          <a:xfrm>
            <a:off x="11445766" y="1961230"/>
            <a:ext cx="42251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315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62995-4CDD-F42A-411A-9B98600F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Tartışma - Çalışma Verilerinin Yorumlanması</a:t>
            </a:r>
            <a:endParaRPr lang="tr-TR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65D3EEF-4F18-132C-7F28-14C9BC68AF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002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944575F-8746-73A4-A82D-EFB80E31A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tr-TR" sz="3700" b="1">
                <a:solidFill>
                  <a:srgbClr val="FFFFFF"/>
                </a:solidFill>
              </a:rPr>
              <a:t>Tartışma - Uyum Örüntüsünden Çıkarımlar</a:t>
            </a:r>
            <a:endParaRPr lang="tr-TR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B55563-3828-3E54-38C0-C8069391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tr-TR" sz="2000" dirty="0"/>
              <a:t>Çocukların seansların %70'inden fazlasına başlaması cihazı benimsediklerini gösterse de, istenen tekrar sayısının uzun vadeli uyum için fazla geldiği saptanmıştır. </a:t>
            </a:r>
          </a:p>
          <a:p>
            <a:r>
              <a:rPr lang="tr-TR" sz="2000" dirty="0"/>
              <a:t>Araştırmacılar, gelecekteki ergen çalışmalarında klinik faydaları korumak adına haftalık seans sayısını benzer tutup, seans başına istenen maksimum tekrar sayısını 40 ile 80 arasında sınırlandırmanın daha yüksek bir uyum sağlayabileceğini öne sürmektedir.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45115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59BD457-8BAE-9C99-9624-96EE2120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tr-TR" sz="4800" b="1"/>
              <a:t>Tartışma - Düşük Direnç Grubunun İyileşme Mekanizması</a:t>
            </a:r>
            <a:endParaRPr lang="tr-TR" sz="48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D9DC72-22CD-F2AB-C85E-E2C61915D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tr-TR" sz="2400"/>
              <a:t>Sadece düşük oranda dirençle çalışan kontrol grubunun bile nefes darlığından kurtulması, araştırmacılar tarafından incelenmeye değer bulunmuştur. </a:t>
            </a:r>
          </a:p>
          <a:p>
            <a:r>
              <a:rPr lang="tr-TR" sz="2400"/>
              <a:t>Araştırma ekibi, uygulanan bu yöntemin sadece kas güçlendirmekten ziyade; cihazla düzenli olarak tekrarlanan bu solunum eyleminin, hastaların bilinçaltında gelişen dispne algısına karşı psikolojik ve nörolojik olarak duyarsızlaşmalarını, yani desensitizasyonu sağlamış olabileceğini tartışmaktadır.</a:t>
            </a:r>
          </a:p>
          <a:p>
            <a:endParaRPr lang="tr-TR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5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DAD2F66-0BB0-42E7-F0E3-13541367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tr-TR" b="1" dirty="0"/>
              <a:t>Giriş - Çözüm Arayışı: </a:t>
            </a:r>
            <a:r>
              <a:rPr lang="tr-TR" b="1" dirty="0" err="1"/>
              <a:t>İnspiratuar</a:t>
            </a:r>
            <a:r>
              <a:rPr lang="tr-TR" b="1" dirty="0"/>
              <a:t> Eğitim (IT)</a:t>
            </a:r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7C297F7-7FB0-8FD5-2B74-C03786BCE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65083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671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04C5DBC-320E-A305-4EB7-3200A43A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tr-TR" sz="5200" b="1"/>
              <a:t>Tartışma - Çalışmanın Güçlü Yönleri</a:t>
            </a:r>
            <a:endParaRPr lang="tr-TR" sz="520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8B1240B-DA26-E598-7C22-C9B1DDC149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7708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237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C6D564F-DC81-91A8-BCD0-9374CF97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tr-TR" sz="4000" b="1">
                <a:solidFill>
                  <a:schemeClr val="bg1"/>
                </a:solidFill>
              </a:rPr>
              <a:t>Tartışma - Çalışmanın Kısıtlılıkları</a:t>
            </a:r>
            <a:endParaRPr lang="tr-TR" sz="40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C07FFC-A30D-C736-849C-3C6666B2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tr-TR" sz="2400" dirty="0"/>
              <a:t>Başlıca kısıtlılık, nispeten küçük boyutlu bir pilot çalışma olması nedeniyle klinik açıdan anlamlı etkileri saptama gücünün sınırlı kalmasıdır. </a:t>
            </a:r>
          </a:p>
          <a:p>
            <a:r>
              <a:rPr lang="tr-TR" sz="2400" dirty="0"/>
              <a:t>Bunun yanında egzersiz araştırmalarında tam bir körleme yapmanın zorluğuna, solunum testleri sırasında burun mandalı kullanılmamasına ve bazı </a:t>
            </a:r>
            <a:r>
              <a:rPr lang="tr-TR" sz="2400" dirty="0" err="1"/>
              <a:t>dispne</a:t>
            </a:r>
            <a:r>
              <a:rPr lang="tr-TR" sz="2400" dirty="0"/>
              <a:t> anketlerinin pediatrik geçerliliğinin henüz sınırlı olmasına araştırmacılar tarafından dikkat çekilmiştir.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91796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3" name="Rectangle 3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99A0FC-49BF-9A40-EFF2-A35F691D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tr-TR" sz="4000" b="1"/>
              <a:t>Sonuç ve Gelecek Vizyonu</a:t>
            </a:r>
            <a:endParaRPr lang="tr-TR" sz="400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84B9CE4-2D60-0F33-F6A4-8DC16CD27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998458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154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C33CF81-8041-67DD-8DAD-D84DA696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FFFF"/>
                </a:solidFill>
              </a:rPr>
              <a:t>Etki Beyanı (Impact Statement)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88EB26-AA98-6FD5-DCEC-E5FC9260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dirty="0"/>
              <a:t>Araştırmanın etki beyanı özetlendiğinde; çalışma ekibi obezitesi olan çocuklar arasında solunum egzersizlerinin uygulanmasının son derece güvenli, kabul edilebilir ve yüksek düzeyde memnuniyet verici olduğunu tıp literatürüne kanıtlamıştır. </a:t>
            </a:r>
          </a:p>
          <a:p>
            <a:r>
              <a:rPr lang="tr-TR" dirty="0"/>
              <a:t>Dahası, araştırmacılar bu yenilikçi yöntemi çocukların nefes darlığının azaltılmasında, kas dayanıklılığının iyileştirilmesinde ve günlük aktivitelerinin artırılmasında güçlü ve umut verici eğilimlerle ilişkilendirmişlerdir.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2743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94C9953-F150-4EF6-0720-FBEDAE3EF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4" t="11947" r="-114" b="3682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5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E55D49-444D-C2EB-28E4-8A5871A9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Giriş - Literatürdeki Boşluk</a:t>
            </a:r>
            <a:endParaRPr lang="tr-TR" dirty="0"/>
          </a:p>
        </p:txBody>
      </p:sp>
      <p:graphicFrame>
        <p:nvGraphicFramePr>
          <p:cNvPr id="21" name="İçerik Yer Tutucusu 2">
            <a:extLst>
              <a:ext uri="{FF2B5EF4-FFF2-40B4-BE49-F238E27FC236}">
                <a16:creationId xmlns:a16="http://schemas.microsoft.com/office/drawing/2014/main" id="{2C4AFE25-72E4-212A-46B2-09FE131230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30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69DA315-6AA5-E258-C7DF-76F44F7B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FFFF"/>
                </a:solidFill>
              </a:rPr>
              <a:t>Çalışmanın Amacı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24E8F5-C511-CA81-E94B-247E78500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dirty="0"/>
              <a:t>Tüm bu literatür arka planı ışığında, araştırma ekibi birincil amaç olarak obezitesi olan çocuklarda yüksek ve düşük yoğunluklu </a:t>
            </a:r>
            <a:r>
              <a:rPr lang="tr-TR" dirty="0" err="1"/>
              <a:t>inspiratuar</a:t>
            </a:r>
            <a:r>
              <a:rPr lang="tr-TR" dirty="0"/>
              <a:t> eğitimin uygulanabilirliğini incelemeyi hedeflemiştir. </a:t>
            </a:r>
          </a:p>
          <a:p>
            <a:r>
              <a:rPr lang="tr-TR" dirty="0"/>
              <a:t>İkincil amaç olarak ise, uygulanan bu yüksek ve düşük yoğunluklu eğitimin hastaların </a:t>
            </a:r>
            <a:r>
              <a:rPr lang="tr-TR" dirty="0" err="1"/>
              <a:t>inspiratuar</a:t>
            </a:r>
            <a:r>
              <a:rPr lang="tr-TR" dirty="0"/>
              <a:t> gücü, nefes darlığı seviyeleri, günlük aktivite miktarları ve egzersiz kapasiteleri üzerindeki etkilerini kapsamlı bir şekilde değerlendirmişlerdir.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253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8C0FDB5-8B96-452A-BC26-93EA96EF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tr-TR" sz="4000" b="1">
                <a:solidFill>
                  <a:srgbClr val="FFFFFF"/>
                </a:solidFill>
              </a:rPr>
              <a:t>Yöntem - Metodoloji</a:t>
            </a:r>
          </a:p>
        </p:txBody>
      </p:sp>
      <p:graphicFrame>
        <p:nvGraphicFramePr>
          <p:cNvPr id="23" name="İçerik Yer Tutucusu 2">
            <a:extLst>
              <a:ext uri="{FF2B5EF4-FFF2-40B4-BE49-F238E27FC236}">
                <a16:creationId xmlns:a16="http://schemas.microsoft.com/office/drawing/2014/main" id="{DC2A9156-1A56-06D9-DC9D-CD2BDD951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41932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02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7B548BA-6B05-B268-2F3D-0070263F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tr-TR" sz="4000" b="1">
                <a:solidFill>
                  <a:srgbClr val="FFFFFF"/>
                </a:solidFill>
              </a:rPr>
              <a:t>Yöntem - Katılımcılar</a:t>
            </a:r>
            <a:endParaRPr lang="tr-TR" sz="400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E8A93B21-1EBC-1C30-94AB-15D690D0C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67030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0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5C749DD-EE20-EA62-D7E5-BC888A459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tr-TR" b="1" dirty="0"/>
              <a:t>Yöntem - Prosedür ve Randomizasyon</a:t>
            </a:r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6EE9619-8599-82CD-7B92-0989F3968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34694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2109</Words>
  <Application>Microsoft Office PowerPoint</Application>
  <PresentationFormat>Geniş ekran</PresentationFormat>
  <Paragraphs>120</Paragraphs>
  <Slides>44</Slides>
  <Notes>4</Notes>
  <HiddenSlides>7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9" baseType="lpstr">
      <vt:lpstr>Aptos Display</vt:lpstr>
      <vt:lpstr>Arial</vt:lpstr>
      <vt:lpstr>Calibri</vt:lpstr>
      <vt:lpstr>inherit</vt:lpstr>
      <vt:lpstr>Office Teması</vt:lpstr>
      <vt:lpstr>PowerPoint Sunusu</vt:lpstr>
      <vt:lpstr>Giriş - Çocukluk Çağı Obezitesi</vt:lpstr>
      <vt:lpstr>Fiziksel Aktivite ve Dispne Engeli</vt:lpstr>
      <vt:lpstr>Giriş - Çözüm Arayışı: İnspiratuar Eğitim (IT)</vt:lpstr>
      <vt:lpstr>Giriş - Literatürdeki Boşluk</vt:lpstr>
      <vt:lpstr>Çalışmanın Amacı</vt:lpstr>
      <vt:lpstr>Yöntem - Metodoloji</vt:lpstr>
      <vt:lpstr>Yöntem - Katılımcılar</vt:lpstr>
      <vt:lpstr>Yöntem - Prosedür ve Randomizasyon</vt:lpstr>
      <vt:lpstr>PowerPoint Sunusu</vt:lpstr>
      <vt:lpstr>PowerPoint Sunusu</vt:lpstr>
      <vt:lpstr>Yöntem - Müdahale Aracı (PrO2)</vt:lpstr>
      <vt:lpstr>PowerPoint Sunusu</vt:lpstr>
      <vt:lpstr>Yöntem - Antrenman Protokolü</vt:lpstr>
      <vt:lpstr>Yöntem - Ölçümler (Fizibilite ve Kas Gücü)</vt:lpstr>
      <vt:lpstr>Yöntem - Ölçümler (Dispne ve Aktivite)</vt:lpstr>
      <vt:lpstr>Yöntem - Veri Analizi</vt:lpstr>
      <vt:lpstr>Bulgular - Katılımcı Profili</vt:lpstr>
      <vt:lpstr>PowerPoint Sunusu</vt:lpstr>
      <vt:lpstr>PowerPoint Sunusu</vt:lpstr>
      <vt:lpstr>Bulgular - Klinik Durum Özeti</vt:lpstr>
      <vt:lpstr>PowerPoint Sunusu</vt:lpstr>
      <vt:lpstr>PowerPoint Sunusu</vt:lpstr>
      <vt:lpstr>Bulgular - Katılım ve Uyum Oranları</vt:lpstr>
      <vt:lpstr>Bulgular - Memnuniyet ve Güvenlik</vt:lpstr>
      <vt:lpstr>PowerPoint Sunusu</vt:lpstr>
      <vt:lpstr>PowerPoint Sunusu</vt:lpstr>
      <vt:lpstr>Bulgular - İnspiratuar Güç ve Dayanıklılık (MIP)</vt:lpstr>
      <vt:lpstr>Bulgular - Günlük Yaşamda Nefes Darlığı (Dispne)</vt:lpstr>
      <vt:lpstr>PowerPoint Sunusu</vt:lpstr>
      <vt:lpstr>PowerPoint Sunusu</vt:lpstr>
      <vt:lpstr>Bulgular - Egzersiz Sırasında Dispne</vt:lpstr>
      <vt:lpstr>Bulgular - Fiziksel Aktivite</vt:lpstr>
      <vt:lpstr>Bulgular - Egzersiz Kapasitesi (Kalp Hızı)</vt:lpstr>
      <vt:lpstr>PowerPoint Sunusu</vt:lpstr>
      <vt:lpstr>PowerPoint Sunusu</vt:lpstr>
      <vt:lpstr>Tartışma - Çalışma Verilerinin Yorumlanması</vt:lpstr>
      <vt:lpstr>Tartışma - Uyum Örüntüsünden Çıkarımlar</vt:lpstr>
      <vt:lpstr>Tartışma - Düşük Direnç Grubunun İyileşme Mekanizması</vt:lpstr>
      <vt:lpstr>Tartışma - Çalışmanın Güçlü Yönleri</vt:lpstr>
      <vt:lpstr>Tartışma - Çalışmanın Kısıtlılıkları</vt:lpstr>
      <vt:lpstr>Sonuç ve Gelecek Vizyonu</vt:lpstr>
      <vt:lpstr>Etki Beyanı (Impact Statement)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RSY-07</dc:creator>
  <cp:lastModifiedBy>RSY07</cp:lastModifiedBy>
  <cp:revision>16</cp:revision>
  <dcterms:created xsi:type="dcterms:W3CDTF">2026-03-06T10:06:57Z</dcterms:created>
  <dcterms:modified xsi:type="dcterms:W3CDTF">2026-03-09T16:23:05Z</dcterms:modified>
</cp:coreProperties>
</file>