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239" r:id="rId1"/>
  </p:sldMasterIdLst>
  <p:sldIdLst>
    <p:sldId id="256" r:id="rId2"/>
    <p:sldId id="260" r:id="rId3"/>
    <p:sldId id="261" r:id="rId4"/>
    <p:sldId id="262" r:id="rId5"/>
    <p:sldId id="263" r:id="rId6"/>
    <p:sldId id="274" r:id="rId7"/>
    <p:sldId id="311" r:id="rId8"/>
    <p:sldId id="310" r:id="rId9"/>
    <p:sldId id="292" r:id="rId10"/>
    <p:sldId id="293" r:id="rId11"/>
    <p:sldId id="294" r:id="rId12"/>
    <p:sldId id="295" r:id="rId13"/>
    <p:sldId id="315" r:id="rId14"/>
    <p:sldId id="276" r:id="rId15"/>
    <p:sldId id="267" r:id="rId16"/>
    <p:sldId id="296" r:id="rId17"/>
    <p:sldId id="297" r:id="rId18"/>
    <p:sldId id="313" r:id="rId19"/>
    <p:sldId id="298" r:id="rId20"/>
    <p:sldId id="299" r:id="rId21"/>
    <p:sldId id="281" r:id="rId22"/>
    <p:sldId id="280" r:id="rId23"/>
    <p:sldId id="300" r:id="rId24"/>
    <p:sldId id="282" r:id="rId25"/>
    <p:sldId id="301" r:id="rId26"/>
    <p:sldId id="302" r:id="rId27"/>
    <p:sldId id="285" r:id="rId28"/>
    <p:sldId id="286" r:id="rId29"/>
    <p:sldId id="287" r:id="rId30"/>
    <p:sldId id="303" r:id="rId31"/>
    <p:sldId id="304" r:id="rId32"/>
    <p:sldId id="288" r:id="rId33"/>
    <p:sldId id="305" r:id="rId34"/>
    <p:sldId id="289" r:id="rId35"/>
    <p:sldId id="290" r:id="rId36"/>
    <p:sldId id="291" r:id="rId37"/>
    <p:sldId id="306" r:id="rId38"/>
    <p:sldId id="312" r:id="rId39"/>
    <p:sldId id="307" r:id="rId40"/>
    <p:sldId id="314" r:id="rId41"/>
    <p:sldId id="272" r:id="rId42"/>
    <p:sldId id="273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5"/>
    <p:restoredTop sz="95439"/>
  </p:normalViewPr>
  <p:slideViewPr>
    <p:cSldViewPr snapToGrid="0">
      <p:cViewPr varScale="1">
        <p:scale>
          <a:sx n="97" d="100"/>
          <a:sy n="97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3272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436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950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8714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02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37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00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384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48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38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489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0378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41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5415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1225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457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49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4088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27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54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0165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0056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2923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088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531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4146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1561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414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BED24BC6-FB30-9143-BD93-7BE20B5221EA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5784C0E6-B4CD-5143-86F0-CDCE5EA89C45}" type="slidenum">
              <a:rPr lang="tr-TR" smtClean="0"/>
              <a:t>‹#›</a:t>
            </a:fld>
            <a:endParaRPr lang="tr-TR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93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0" r:id="rId1"/>
    <p:sldLayoutId id="2147485241" r:id="rId2"/>
    <p:sldLayoutId id="2147485242" r:id="rId3"/>
    <p:sldLayoutId id="2147485243" r:id="rId4"/>
    <p:sldLayoutId id="2147485244" r:id="rId5"/>
    <p:sldLayoutId id="2147485245" r:id="rId6"/>
    <p:sldLayoutId id="2147485246" r:id="rId7"/>
    <p:sldLayoutId id="2147485247" r:id="rId8"/>
    <p:sldLayoutId id="2147485248" r:id="rId9"/>
    <p:sldLayoutId id="2147485249" r:id="rId10"/>
    <p:sldLayoutId id="2147485250" r:id="rId11"/>
    <p:sldLayoutId id="2147485251" r:id="rId12"/>
    <p:sldLayoutId id="2147485252" r:id="rId13"/>
    <p:sldLayoutId id="2147485253" r:id="rId14"/>
    <p:sldLayoutId id="2147485254" r:id="rId15"/>
    <p:sldLayoutId id="2147485255" r:id="rId16"/>
    <p:sldLayoutId id="2147485256" r:id="rId17"/>
    <p:sldLayoutId id="2147485257" r:id="rId18"/>
    <p:sldLayoutId id="2147485258" r:id="rId19"/>
    <p:sldLayoutId id="2147485259" r:id="rId20"/>
    <p:sldLayoutId id="2147485260" r:id="rId21"/>
    <p:sldLayoutId id="2147485261" r:id="rId22"/>
    <p:sldLayoutId id="2147485262" r:id="rId23"/>
    <p:sldLayoutId id="2147485263" r:id="rId24"/>
    <p:sldLayoutId id="2147485264" r:id="rId25"/>
    <p:sldLayoutId id="2147485265" r:id="rId26"/>
    <p:sldLayoutId id="2147485266" r:id="rId27"/>
    <p:sldLayoutId id="2147485267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EBE963-F712-CF04-2CF0-4DA4CBB80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4382" y="1630018"/>
            <a:ext cx="6003235" cy="4419902"/>
          </a:xfrm>
        </p:spPr>
        <p:txBody>
          <a:bodyPr>
            <a:normAutofit/>
          </a:bodyPr>
          <a:lstStyle/>
          <a:p>
            <a:r>
              <a:rPr lang="tr-TR" sz="8000" dirty="0">
                <a:latin typeface="Calibri" panose="020F0502020204030204" pitchFamily="34" charset="0"/>
                <a:cs typeface="Calibri" panose="020F0502020204030204" pitchFamily="34" charset="0"/>
              </a:rPr>
              <a:t>Ozon terapi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D41C18B-58BC-2B2B-CA6E-F9F64AD5B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5494" y="3429000"/>
            <a:ext cx="3286539" cy="2481470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Arş. Gör. Dr. Fatih AKYOL</a:t>
            </a:r>
          </a:p>
          <a:p>
            <a:r>
              <a:rPr lang="tr-T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K.T.Ü. Tıp Fakültesi</a:t>
            </a:r>
          </a:p>
          <a:p>
            <a:r>
              <a:rPr lang="tr-T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 Hekimliği Anabilim Dalı</a:t>
            </a:r>
          </a:p>
          <a:p>
            <a:r>
              <a:rPr lang="tr-T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13.10.2026</a:t>
            </a:r>
          </a:p>
        </p:txBody>
      </p:sp>
    </p:spTree>
    <p:extLst>
      <p:ext uri="{BB962C8B-B14F-4D97-AF65-F5344CB8AC3E}">
        <p14:creationId xmlns:p14="http://schemas.microsoft.com/office/powerpoint/2010/main" val="2475338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>
            <a:extLst>
              <a:ext uri="{FF2B5EF4-FFF2-40B4-BE49-F238E27FC236}">
                <a16:creationId xmlns:a16="http://schemas.microsoft.com/office/drawing/2014/main" id="{34915E91-AA1C-951A-347D-AE14761F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07325"/>
            <a:ext cx="4654297" cy="1174007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Sunum Planı</a:t>
            </a:r>
            <a:br>
              <a:rPr lang="tr-TR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lt Başlık 6">
            <a:extLst>
              <a:ext uri="{FF2B5EF4-FFF2-40B4-BE49-F238E27FC236}">
                <a16:creationId xmlns:a16="http://schemas.microsoft.com/office/drawing/2014/main" id="{6DE384FD-06A4-EECA-4120-FEF407EA8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1934622"/>
            <a:ext cx="4206240" cy="4388233"/>
          </a:xfrm>
        </p:spPr>
        <p:txBody>
          <a:bodyPr>
            <a:normAutofit/>
          </a:bodyPr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Amaç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Öğrenim hedefleri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Tanım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Tarihçe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Etki Mekanizması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Uygulama Yöntemleri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Endikasyonlar ve Kontrendikasyonlar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Uygulama öncesi hazırlık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• Kaynakça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Yer Tutucusu 9">
            <a:extLst>
              <a:ext uri="{FF2B5EF4-FFF2-40B4-BE49-F238E27FC236}">
                <a16:creationId xmlns:a16="http://schemas.microsoft.com/office/drawing/2014/main" id="{8898EBE5-7516-0F24-479C-F651CF1163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37" b="1337"/>
          <a:stretch>
            <a:fillRect/>
          </a:stretch>
        </p:blipFill>
        <p:spPr>
          <a:xfrm>
            <a:off x="841248" y="964074"/>
            <a:ext cx="5042717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2041739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A6D5C9EB-DD1D-2F8B-522A-412A5CDF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7" y="1727383"/>
            <a:ext cx="4654297" cy="1268137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Sunumun Amacı</a:t>
            </a:r>
            <a:endParaRPr lang="tr-TR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lt Başlık 4">
            <a:extLst>
              <a:ext uri="{FF2B5EF4-FFF2-40B4-BE49-F238E27FC236}">
                <a16:creationId xmlns:a16="http://schemas.microsoft.com/office/drawing/2014/main" id="{7079F272-D3E9-140C-084B-3E8E7BD70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7" y="3311146"/>
            <a:ext cx="4654297" cy="1691157"/>
          </a:xfrm>
        </p:spPr>
        <p:txBody>
          <a:bodyPr>
            <a:normAutofit/>
          </a:bodyPr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terapinin tanımı, kullanım alanları, olası etkileri ve güncel yaklaşımlar hakkında temel bilgi sunmaktır.</a:t>
            </a:r>
          </a:p>
        </p:txBody>
      </p:sp>
      <p:pic>
        <p:nvPicPr>
          <p:cNvPr id="7" name="Resim Yer Tutucusu 7">
            <a:extLst>
              <a:ext uri="{FF2B5EF4-FFF2-40B4-BE49-F238E27FC236}">
                <a16:creationId xmlns:a16="http://schemas.microsoft.com/office/drawing/2014/main" id="{114A739A-3979-A697-A896-C2E3EB3FB2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5751" r="15751"/>
          <a:stretch>
            <a:fillRect/>
          </a:stretch>
        </p:blipFill>
        <p:spPr>
          <a:xfrm>
            <a:off x="841248" y="964074"/>
            <a:ext cx="5042717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2588999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65280B4E-116E-C307-1D64-37438871C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808" y="1096596"/>
            <a:ext cx="4654297" cy="1550526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Öğrenim Hedefleri</a:t>
            </a:r>
            <a:br>
              <a:rPr lang="tr-TR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Resim Yer Tutucusu 7">
            <a:extLst>
              <a:ext uri="{FF2B5EF4-FFF2-40B4-BE49-F238E27FC236}">
                <a16:creationId xmlns:a16="http://schemas.microsoft.com/office/drawing/2014/main" id="{B06BED0B-FE90-17DF-18D5-E194ACB363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4039" r="14039"/>
          <a:stretch>
            <a:fillRect/>
          </a:stretch>
        </p:blipFill>
        <p:spPr>
          <a:xfrm>
            <a:off x="841248" y="964074"/>
            <a:ext cx="5042717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</p:pic>
      <p:sp>
        <p:nvSpPr>
          <p:cNvPr id="9" name="Alt Başlık 8">
            <a:extLst>
              <a:ext uri="{FF2B5EF4-FFF2-40B4-BE49-F238E27FC236}">
                <a16:creationId xmlns:a16="http://schemas.microsoft.com/office/drawing/2014/main" id="{54DD8399-5850-5D1E-9D67-E0D8D8D85E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6808" y="2334912"/>
            <a:ext cx="4206240" cy="4016977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Ozon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uygulamasını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etki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mekanizmasının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temel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fikrini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tanımlayabilmek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yöntemlerini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birbirinden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ayırt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edebilmek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Endikasyon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özellikli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kontrendikasyonları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sıralayabilmek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Hasta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hazırlık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izlem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etki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yönetimini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açıklayabilmek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8851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B52E30-5D7D-DA06-F571-F3D98D73D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04" y="946515"/>
            <a:ext cx="10741152" cy="1132258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Temel Tanım</a:t>
            </a:r>
            <a:b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F65C6D7-14C3-7143-EB2D-B3497F7B3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704" y="1933000"/>
            <a:ext cx="10780776" cy="4925000"/>
          </a:xfrm>
        </p:spPr>
        <p:txBody>
          <a:bodyPr/>
          <a:lstStyle/>
          <a:p>
            <a:pPr marL="342900" indent="-342900">
              <a:spcAft>
                <a:spcPts val="800"/>
              </a:spcAft>
              <a:buFont typeface="Wingdings" pitchFamily="2" charset="2"/>
              <a:buChar char="Ø"/>
              <a:defRPr sz="1900">
                <a:solidFill>
                  <a:srgbClr val="232A30"/>
                </a:solidFill>
              </a:defRPr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Ozon (O₃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), üç oksijen atomundan oluşan, güçlü oksidan özellik taşıyan bir gazdır. 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Ø"/>
              <a:defRPr sz="1900">
                <a:solidFill>
                  <a:srgbClr val="232A30"/>
                </a:solidFill>
              </a:defRPr>
            </a:pPr>
            <a:r>
              <a:rPr lang="tr-TR" b="1" dirty="0">
                <a:solidFill>
                  <a:srgbClr val="232A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Ozon uygulaması</a:t>
            </a:r>
            <a:r>
              <a:rPr lang="tr-TR" dirty="0">
                <a:solidFill>
                  <a:srgbClr val="232A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saf medikal oksijen kaynağından elde edilen oksijenin, tıbbi ozon cihazı aracılığı ile gaz formunda ozon-oksijen karışımına dönüştürülmesi ve bu karışımın çeşitli yollarla hastaya uygulanması esasına dayanan bir uygulama yöntemidir.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Ø"/>
              <a:defRPr sz="1900">
                <a:solidFill>
                  <a:srgbClr val="232A30"/>
                </a:solidFill>
              </a:defRPr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Terapötik kullanım ile çevresel ozon maruziyeti aynı şey değildir. </a:t>
            </a:r>
            <a:r>
              <a:rPr lang="tr-TR" dirty="0">
                <a:solidFill>
                  <a:srgbClr val="232A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Ozon gazının doğrudan solunması, solunum yolları üzerinde toksik etkilere neden olabilir.</a:t>
            </a:r>
          </a:p>
          <a:p>
            <a:pPr>
              <a:spcAft>
                <a:spcPts val="800"/>
              </a:spcAft>
              <a:defRPr sz="1900">
                <a:solidFill>
                  <a:srgbClr val="232A30"/>
                </a:solidFill>
              </a:defRPr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904543E-638A-8A3D-73ED-104B8CAA2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038716"/>
            <a:ext cx="10400306" cy="181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53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DEBE8B-040D-2AC8-2954-AC26F9C1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44" y="219986"/>
            <a:ext cx="10741152" cy="1132258"/>
          </a:xfrm>
        </p:spPr>
        <p:txBody>
          <a:bodyPr>
            <a:normAutofit/>
          </a:bodyPr>
          <a:lstStyle/>
          <a:p>
            <a:r>
              <a:rPr lang="tr-TR" sz="2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Tarihçe</a:t>
            </a:r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124DFA31-8675-2C99-DE13-B3E67BD45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64" y="1716157"/>
            <a:ext cx="10780712" cy="1672091"/>
          </a:xfrm>
          <a:prstGeom prst="rect">
            <a:avLst/>
          </a:prstGeom>
        </p:spPr>
      </p:pic>
      <p:pic>
        <p:nvPicPr>
          <p:cNvPr id="8" name="İçerik Yer Tutucusu 6">
            <a:extLst>
              <a:ext uri="{FF2B5EF4-FFF2-40B4-BE49-F238E27FC236}">
                <a16:creationId xmlns:a16="http://schemas.microsoft.com/office/drawing/2014/main" id="{B943E89E-23BB-71A4-796A-6E495E869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44" y="3388248"/>
            <a:ext cx="10780712" cy="346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76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756E6B-0E37-58DD-059A-729BB249B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Mevzuatta ozon terapi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83FDB0-58F2-CB08-AD54-54059BB09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933000"/>
            <a:ext cx="10780776" cy="4925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27 Ekim 2014 tarihli ve 29158 sayılı Resmî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Gazete’de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yayımlanan GETAT Uygulamaları Yönetmeliği ile ozon terapisi yasal dayanağa kavuşmuştur.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Haziran 2025: Sağlık Bakanlığı tarafından 15 uygulama alanına yönelik uygulama kılavuzları yayımlanmış; bunlar arasında Ozon Uygulama Kılavuzu da yer almıştır.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28 Nisan 2026: 33237 sayılı Resmî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Gazete’de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yayımlanan yeni GETAT Yönetmeliği ile uygulayıcıların yetkilendirilmesi, sağlık kuruluşlarının çalışma koşulları ve denetim süreçleri detaylıca yeniden düzenlenmiştir.</a:t>
            </a:r>
          </a:p>
        </p:txBody>
      </p:sp>
      <p:pic>
        <p:nvPicPr>
          <p:cNvPr id="5" name="Resim 4" descr="Sağlık Logo PNG Vectors Free Download">
            <a:extLst>
              <a:ext uri="{FF2B5EF4-FFF2-40B4-BE49-F238E27FC236}">
                <a16:creationId xmlns:a16="http://schemas.microsoft.com/office/drawing/2014/main" id="{8AC8B9E1-8778-16AB-388A-7F4EE4A19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6852" y="4586089"/>
            <a:ext cx="2425148" cy="227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7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9A9661-D10D-336B-B712-C8551BB67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00742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KİMLER TARAFINDAN nerede uygulanabilir?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191E09-BB98-25CB-E99E-5D2954024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933000"/>
            <a:ext cx="10780776" cy="4925000"/>
          </a:xfrm>
        </p:spPr>
        <p:txBody>
          <a:bodyPr/>
          <a:lstStyle/>
          <a:p>
            <a:pPr lvl="0"/>
            <a:endParaRPr lang="tr-TR" dirty="0"/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Tabipler (hekimler):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Bakanlıkça tescil edilmiş ozon uygulaması sertifikasıyla, yetkili sağlık kuruluşlarında uygulama yapabilir. 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Diş tabipleri: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Yalnızca diş hekimliği mesleğinin icrası kapsamında ve mevzuatın izin verdiği uygulamalarda yetkilendirilebilir.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Yer şartı: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GETAT uygulamaları yalnızca Bakanlıkça yetkilendirilmiş uygulama merkezi veya ünitesinde yapılabilir. Yeni yönetmelikle izinsiz ve yetkisiz uygulamalara açık yasak getirilmiştir. </a:t>
            </a:r>
          </a:p>
          <a:p>
            <a:pPr lvl="0"/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5666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1C205D-BF81-CDE3-DC4E-B5B485B01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24" y="353834"/>
            <a:ext cx="10741152" cy="1132258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Etki Mekanizması</a:t>
            </a:r>
            <a:endParaRPr lang="tr-T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CED2B6-1DB5-EA64-4419-4D62162E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764696"/>
            <a:ext cx="10780776" cy="4925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Ozon, oksijenin üç atomlu (O₃) ve daha reaktif bir formudur.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Ozon, biyolojik ortamlarda hızla moleküler oksijen ve oksijen radikallerine dönüşerek vücutta kontrollü bir oksidatif stres oluşturur.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oksidatif stres, antioksidan savunma sistemlerinde yer alan enzimlerin aktive olmasına yol açar. ‎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dozunun, akut ve belirgin bir oksidatif stres oluşturacak şekilde yeterli ‎olması gerekmektedir; düşük dozlar plasebo etkisi yaratırken, yüksek dozlar ‎toksisiteye neden olabilir.</a:t>
            </a:r>
          </a:p>
          <a:p>
            <a:endParaRPr lang="tr-TR" dirty="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3540C8BA-37D6-CEA4-B160-D3DFF8C26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78016"/>
            <a:ext cx="12192000" cy="217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0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E61FB7-09CF-A909-CB12-DCDD79063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42" y="1738192"/>
            <a:ext cx="10780776" cy="4925000"/>
          </a:xfrm>
        </p:spPr>
        <p:txBody>
          <a:bodyPr/>
          <a:lstStyle/>
          <a:p>
            <a:pPr lvl="0"/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Ozon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, vücut sıvılarında antioksidanlar ve çoklu doymamış yağ asitleriyle reaksiyona girer.</a:t>
            </a:r>
          </a:p>
          <a:p>
            <a:pPr lvl="0"/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Bu reaksiyonlar sonucunda iki temel ikincil sinyalci ürün oluşur:</a:t>
            </a:r>
          </a:p>
          <a:p>
            <a:pPr lvl="0"/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ROS (Reaktif Oksijen Türleri):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 Kısa süreli etki gösterir. (</a:t>
            </a:r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H₂O₂)</a:t>
            </a: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LPO (Lipid Peroksidasyon Ürünleri):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 Daha uzun süreli hücresel sinyaller oluşturur.</a:t>
            </a:r>
          </a:p>
          <a:p>
            <a:pPr lvl="0"/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640"/>
              </a:lnSpc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Hidrojen peroksit (H₂O₂), hücre içine geçerek erken biyolojik etkiler gösterir.</a:t>
            </a:r>
          </a:p>
          <a:p>
            <a:pPr>
              <a:lnSpc>
                <a:spcPts val="2640"/>
              </a:lnSpc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Lipid Peroksidasyon Ürünleri ise geç terapötik etkiler gösterir.</a:t>
            </a:r>
          </a:p>
          <a:p>
            <a:pPr lvl="0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2331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9E0C7C-DD0B-54C1-8B11-5A46B1E6C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8" y="975361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ve oksijen taşınması</a:t>
            </a:r>
            <a:br>
              <a:rPr lang="tr-TR" sz="2400" b="1" dirty="0"/>
            </a:b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B65431-9C21-EBC2-E330-BD0F48D95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704" y="2255026"/>
            <a:ext cx="10780776" cy="4925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Ozonun kan plazmasıyla etkileşimi, H₂O₂ ve okside lipid ürünlerinin oluşmasına neden olur.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Doğal antioksidan enzim sistemleri uyarılır.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Eritrositlerde (alyuvarlarda) enerji metabolizması hızlanır ve 2,3-DPG (2,3-difosfogliserat) düzeyi artar.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Hemoglobinin oksijene olan afinitesi azalır ve böylece hemoglobin, oksijeni dokulara daha kolay bırakabilir.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mekanizmaların doku oksijenlenmesini destekleyebileceğini düşündürmektedir.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2597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9D1D6D-1054-79FF-735D-8FA9E482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085678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Antioksidan sistem ve hücresel yanıt</a:t>
            </a:r>
            <a:br>
              <a:rPr lang="tr-TR" sz="2400" b="1" dirty="0"/>
            </a:b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3AA3B7-B46B-ACEC-385D-AA0C6B070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586332"/>
            <a:ext cx="9764069" cy="4925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Ozonun oluşturduğu sinyal molekülleri, hücrelerin savunma mekanizmalarını uyarır.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Antioksidan enzimlerin aktivitesi ve üretimi artırabilir.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Doku yenilenmesinde rol oynayan proteinlerin üretimi destekleyebilir.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Lökositlerde (akyuvarlarda) bazı sitokinlerin salınımı etkilenir.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Trombosit aktivasyonu, büyüme faktörlerinin salınmasını ve iyileşme yanıtını destekler.</a:t>
            </a:r>
          </a:p>
          <a:p>
            <a:endParaRPr lang="tr-TR" dirty="0"/>
          </a:p>
        </p:txBody>
      </p:sp>
      <p:pic>
        <p:nvPicPr>
          <p:cNvPr id="6" name="Resim 5" descr="Hastalıkları ve Oksidatif Stresi Önlemede Antioksidanların Önemi »  Bilgiustam">
            <a:extLst>
              <a:ext uri="{FF2B5EF4-FFF2-40B4-BE49-F238E27FC236}">
                <a16:creationId xmlns:a16="http://schemas.microsoft.com/office/drawing/2014/main" id="{7EFCAD2B-6878-D24F-DC19-45434B822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4642" y="0"/>
            <a:ext cx="3697357" cy="221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79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9D5AB5-F4EB-C015-4833-AFBBC367A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 descr="Ozon Tedavisi - Uzm. Dr. Çağlar Karabaş">
            <a:extLst>
              <a:ext uri="{FF2B5EF4-FFF2-40B4-BE49-F238E27FC236}">
                <a16:creationId xmlns:a16="http://schemas.microsoft.com/office/drawing/2014/main" id="{F9104A18-0D4A-F786-EE38-78BDF95B6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6442" y="0"/>
            <a:ext cx="122484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87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82DA05-9DB0-D1BC-EE85-C7F5EA55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445090"/>
            <a:ext cx="10741152" cy="1132258"/>
          </a:xfrm>
        </p:spPr>
        <p:txBody>
          <a:bodyPr>
            <a:normAutofit/>
          </a:bodyPr>
          <a:lstStyle/>
          <a:p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Eklem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uygulamada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mekanizma</a:t>
            </a:r>
            <a:endParaRPr lang="tr-TR" sz="22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57401A-3472-6207-F6D7-48C208D07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19" y="1487910"/>
            <a:ext cx="6252377" cy="4925000"/>
          </a:xfrm>
        </p:spPr>
        <p:txBody>
          <a:bodyPr/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Ozon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sinoviyal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sıvıda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çözünür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H₂O₂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LPO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oluşumuna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yol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açar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Proinflamatuvar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sitokin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proteolitik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enzim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salınımı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baskılanır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TGF-β1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IL-10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artar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inflamasyon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düzeyi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azalır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TGF-β1 integrin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ekspresyonunu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düzenler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kollajen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glikozaminoglikan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sentezini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uyarır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H₂O₂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yoluyla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kondrosit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matriks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proliferasyonu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eklem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kıkırdağı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sentezine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katkıda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bulunur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/>
          </a:p>
        </p:txBody>
      </p:sp>
      <p:pic>
        <p:nvPicPr>
          <p:cNvPr id="4" name="Resim 3" descr="Eklem Sağlığında Hücresel Rejenerasyon: Ozon Tedavisi Nasıl Çalışır?  ✨Kronik eklem ağrıları ve kıkırdak dejenerasyonu, hareket özgürlüğünü  kısıtlayan en önemli yapısal problemlerin başında gelir. Günümüzde  tamamlayıcı tıp uygulamaları arasında yer ...">
            <a:extLst>
              <a:ext uri="{FF2B5EF4-FFF2-40B4-BE49-F238E27FC236}">
                <a16:creationId xmlns:a16="http://schemas.microsoft.com/office/drawing/2014/main" id="{2C930F34-A560-E55F-2A71-ACB2D3BC2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504" y="0"/>
            <a:ext cx="4545496" cy="686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61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F272A2-4410-7EE1-2725-230097104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89" y="471579"/>
            <a:ext cx="10741152" cy="1132258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Uygulama yöntemleri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9A050A63-87A7-BB06-37B3-836EE24A02D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50789" y="2281531"/>
            <a:ext cx="10780776" cy="492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/>
                </a:solidFill>
              </a:rPr>
              <a:t>Sistemik</a:t>
            </a:r>
            <a:endParaRPr lang="en-US" sz="2000" b="1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b="1" dirty="0" err="1">
                <a:solidFill>
                  <a:schemeClr val="tx1"/>
                </a:solidFill>
              </a:rPr>
              <a:t>Majör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otohemoterapi</a:t>
            </a:r>
            <a:endParaRPr lang="en-US" b="1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b="1" dirty="0" err="1">
                <a:solidFill>
                  <a:schemeClr val="tx1"/>
                </a:solidFill>
              </a:rPr>
              <a:t>Minör</a:t>
            </a:r>
            <a:r>
              <a:rPr lang="en-US" b="1" dirty="0">
                <a:solidFill>
                  <a:schemeClr val="tx1"/>
                </a:solidFill>
              </a:rPr>
              <a:t> otohemoterapi</a:t>
            </a:r>
            <a:endParaRPr lang="en-US" b="1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chemeClr val="tx1"/>
                </a:solidFill>
              </a:rPr>
              <a:t>Rektal insuflasyon</a:t>
            </a:r>
            <a:endParaRPr lang="en-US" b="1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chemeClr val="tx1"/>
                </a:solidFill>
              </a:rPr>
              <a:t>Vajinal insuflasyon</a:t>
            </a:r>
            <a:endParaRPr lang="en-US" b="1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CB5BE981-F151-82B1-B9F3-66DBA93E1B4F}"/>
              </a:ext>
            </a:extLst>
          </p:cNvPr>
          <p:cNvSpPr txBox="1"/>
          <p:nvPr/>
        </p:nvSpPr>
        <p:spPr>
          <a:xfrm>
            <a:off x="4739904" y="2281531"/>
            <a:ext cx="2389765" cy="227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/>
                </a:solidFill>
              </a:rPr>
              <a:t>Lokal</a:t>
            </a:r>
            <a:endParaRPr lang="en-US" sz="2000" dirty="0"/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 err="1">
                <a:solidFill>
                  <a:schemeClr val="tx1"/>
                </a:solidFill>
              </a:rPr>
              <a:t>Torbalama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yöntemi</a:t>
            </a:r>
            <a:endParaRPr lang="en-US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chemeClr val="tx1"/>
                </a:solidFill>
              </a:rPr>
              <a:t>Kupa yöntemi</a:t>
            </a:r>
            <a:endParaRPr lang="en-US" b="1" dirty="0"/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 err="1">
                <a:solidFill>
                  <a:schemeClr val="tx1"/>
                </a:solidFill>
              </a:rPr>
              <a:t>İntradiskal</a:t>
            </a:r>
            <a:r>
              <a:rPr lang="en-US" b="1" dirty="0">
                <a:solidFill>
                  <a:schemeClr val="tx1"/>
                </a:solidFill>
              </a:rPr>
              <a:t> uygulama</a:t>
            </a:r>
            <a:endParaRPr lang="en-US" b="1" dirty="0"/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b="1" dirty="0">
                <a:solidFill>
                  <a:schemeClr val="tx1"/>
                </a:solidFill>
              </a:rPr>
              <a:t>Kas-iskelet sistemi uygulamaları</a:t>
            </a:r>
            <a:endParaRPr lang="en-US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78111E1C-7626-DB75-6413-ABF6630C7931}"/>
              </a:ext>
            </a:extLst>
          </p:cNvPr>
          <p:cNvSpPr txBox="1"/>
          <p:nvPr/>
        </p:nvSpPr>
        <p:spPr>
          <a:xfrm>
            <a:off x="8120932" y="2270436"/>
            <a:ext cx="2838616" cy="1265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 err="1">
                <a:solidFill>
                  <a:schemeClr val="accent2"/>
                </a:solidFill>
              </a:rPr>
              <a:t>Diğer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Uygulamalar</a:t>
            </a:r>
            <a:endParaRPr lang="en-US" sz="2000" dirty="0"/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tr-TR" b="1" dirty="0" err="1"/>
              <a:t>Ozonlanmış</a:t>
            </a:r>
            <a:r>
              <a:rPr lang="tr-TR" b="1" dirty="0"/>
              <a:t> Serum Solüsyonu (O₃SS)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424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08C5D1-9209-6AD4-FC57-A89D1FE4A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03" y="91439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Otohemoterapi</a:t>
            </a:r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İnsuflasyon</a:t>
            </a:r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Yöntemleri</a:t>
            </a:r>
            <a:br>
              <a:rPr lang="tr-TR" sz="2400" b="1" dirty="0"/>
            </a:b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B0EF7A-406D-F01E-AE83-4553D5B83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12" y="1223697"/>
            <a:ext cx="10780776" cy="5634303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Amaç, ozonun kanda oluşturduğu ikincil reaksiyon ürünleri üzerinden sistemik biyolojik yanıt oluşturmaktır.</a:t>
            </a:r>
          </a:p>
          <a:p>
            <a:pPr>
              <a:lnSpc>
                <a:spcPct val="210000"/>
              </a:lnSpc>
            </a:pPr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Majör </a:t>
            </a:r>
            <a:r>
              <a:rPr lang="tr-TR" sz="17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Otohemoterapi</a:t>
            </a:r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(MAHT)</a:t>
            </a:r>
            <a:endParaRPr lang="tr-TR" sz="17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Venöz yoldan alınan 50–250 </a:t>
            </a:r>
            <a:r>
              <a:rPr lang="tr-TR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mL</a:t>
            </a:r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 kan, ozon gazıyla karıştırılır.</a:t>
            </a: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İşlem sonrasında kan, intravenöz yolla hastaya geri verilir. Süre: Yaklaşık 20-30 dakika.</a:t>
            </a:r>
          </a:p>
          <a:p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Minör </a:t>
            </a:r>
            <a:r>
              <a:rPr lang="tr-TR" sz="17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Otohemoterapi</a:t>
            </a:r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tr-TR" sz="17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MiAHT</a:t>
            </a:r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tr-TR" sz="17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Venöz yoldan alınan 2–10 </a:t>
            </a:r>
            <a:r>
              <a:rPr lang="tr-TR" sz="1700" dirty="0" err="1">
                <a:latin typeface="Calibri" panose="020F0502020204030204" pitchFamily="34" charset="0"/>
                <a:cs typeface="Calibri" panose="020F0502020204030204" pitchFamily="34" charset="0"/>
              </a:rPr>
              <a:t>mL</a:t>
            </a:r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 kan, ozon gazıyla karıştırılır.</a:t>
            </a: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Hazırlanan karışım intramüsküler yolla uygulanır.</a:t>
            </a:r>
          </a:p>
          <a:p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Rektal </a:t>
            </a:r>
            <a:r>
              <a:rPr lang="tr-TR" sz="17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İnsuflasyon</a:t>
            </a:r>
            <a:endParaRPr lang="tr-TR" sz="17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Ozon-oksijen gaz karışımının rektal yoldan uygulanmasıdır.</a:t>
            </a: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Bağırsak mukozasıyla etkileşim sonucunda biyolojik yanıtlar oluşturması amaçlanır.</a:t>
            </a:r>
          </a:p>
          <a:p>
            <a:pPr lvl="0"/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Damar yolu gerektirmeyen bir uygulama yöntemidir.</a:t>
            </a:r>
          </a:p>
          <a:p>
            <a:r>
              <a:rPr lang="tr-TR" sz="17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Vajinal </a:t>
            </a:r>
            <a:r>
              <a:rPr lang="tr-TR" sz="17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İnsuflasyon</a:t>
            </a:r>
            <a:endParaRPr lang="tr-TR" sz="17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Ozon gazının vajinal yoldan uygulanmasıdır.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C1E859D-76C8-87BB-8D51-6E6A3BBFB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100" y="3181350"/>
            <a:ext cx="21209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77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375766-7AC6-DA13-0C85-28A7C203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8" y="937498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Torbalama ve Kupa uygulamaları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3CDE09-381B-E611-64A2-5338FA4AB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787689"/>
            <a:ext cx="10780776" cy="4925000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Lokal uygulamalarda hedef, tedavi edilen dokuda kontrollü biyolojik/oksidatif etki oluşturmaktır.</a:t>
            </a:r>
          </a:p>
          <a:p>
            <a:pPr marL="285750" indent="-285750">
              <a:buFont typeface="Wingdings" pitchFamily="2" charset="2"/>
              <a:buChar char="Ø"/>
            </a:pPr>
            <a:endParaRPr lang="tr-TR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Torbalama Yöntemi</a:t>
            </a:r>
            <a:endParaRPr lang="tr-TR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gazı, vücudun belirli bir bölgesine veya ekstremiteye haricen uygulanır.</a:t>
            </a: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Özellikle yara ve cilt lezyonlarında kullanılır.</a:t>
            </a: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 sonunda ozon gazı ortamdan uzaklaştırılır.</a:t>
            </a:r>
          </a:p>
          <a:p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Kupa Yöntemi</a:t>
            </a:r>
            <a:endParaRPr lang="tr-TR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gazı, lezyon bulunan bölgeye cam veya silikon kupalar aracılığıyla uygulanır.</a:t>
            </a: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Yara bakımı sonrasında gerçekleştirilebilir.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5F9AF8C-E809-9CA3-DE9B-B4B73FC29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700" y="5070311"/>
            <a:ext cx="2146300" cy="1787689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76C17BC9-46D8-E319-AC5F-69A3E0FAC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5700" y="3119825"/>
            <a:ext cx="2120900" cy="178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80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40522F6B-6370-4A89-0758-8B261B057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558227"/>
              </p:ext>
            </p:extLst>
          </p:nvPr>
        </p:nvGraphicFramePr>
        <p:xfrm>
          <a:off x="860040" y="2599327"/>
          <a:ext cx="10515600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85920724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0004952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69650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Süre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Ozonun rolü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62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I: İnflamasyon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2-3 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Enfeksiyonu engeller, kronikleşmeyi önler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09361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II: Ara aşama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hafta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Süperenfeksiyonu</a:t>
                      </a:r>
                      <a:r>
                        <a:rPr lang="tr-T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önler; fibroblast proliferasyonu, </a:t>
                      </a:r>
                      <a:r>
                        <a:rPr lang="tr-TR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kollajen</a:t>
                      </a:r>
                      <a:r>
                        <a:rPr lang="tr-T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fibronektin sentezini uyarır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3558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III: Remodelling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Haftalar (yaşlı/diyabetikte uzun)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Skar</a:t>
                      </a:r>
                      <a:r>
                        <a:rPr lang="tr-TR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yeniden şekillenmesi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4707238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DABF9BB2-4089-BF39-76B2-3CA37F18FAB9}"/>
              </a:ext>
            </a:extLst>
          </p:cNvPr>
          <p:cNvSpPr txBox="1"/>
          <p:nvPr/>
        </p:nvSpPr>
        <p:spPr>
          <a:xfrm>
            <a:off x="860040" y="1209524"/>
            <a:ext cx="87412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Yara İyileşmesinin Üç Fazı ve Ozon</a:t>
            </a:r>
          </a:p>
          <a:p>
            <a:pPr rtl="0">
              <a:buNone/>
            </a:pPr>
            <a:endParaRPr lang="tr-TR" b="1" dirty="0"/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Hedef grup: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arteriyopatik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diyabetik,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immünosupresif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hastalar (nekrotik ülserler).</a:t>
            </a: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526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504CF4-E6D6-66CD-93BF-8F2EF72DD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8" y="526421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İntradiskal</a:t>
            </a:r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 Kas-İskelet Sistemi Uygulamaları</a:t>
            </a:r>
            <a:endParaRPr lang="tr-TR" sz="22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74CF9A-0E7A-9ECB-6C26-3EA0192B1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tr-TR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İntradiskal</a:t>
            </a:r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Uygulama</a:t>
            </a:r>
            <a:endParaRPr lang="tr-TR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gazı, omurlar arasındaki diskin içine doğrudan enjekte edilir.</a:t>
            </a:r>
          </a:p>
          <a:p>
            <a:pPr lvl="0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Steril koşullarda ve floroskopi gibi görüntüleme yöntemleri eşliğinde, uzman hekimler tarafından uygulanır.</a:t>
            </a:r>
          </a:p>
          <a:p>
            <a:b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Kas-İskelet Sistemi Uygulamaları</a:t>
            </a:r>
            <a:endParaRPr lang="tr-TR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Kas, tendon, bağ ve eklem içi veya çevresine enjeksiyon yoluyla uygulanır.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E0B839C-5F6C-D12F-BE53-C305C9431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434" y="3591338"/>
            <a:ext cx="1921565" cy="32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6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9B6187-8304-F0C1-5F34-AAB8D73D0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24" y="1107881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Diğer uygulamalar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B574667-4D01-FB6E-30E2-D77C707A0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24" y="2738420"/>
            <a:ext cx="6384897" cy="4925000"/>
          </a:xfrm>
        </p:spPr>
        <p:txBody>
          <a:bodyPr/>
          <a:lstStyle/>
          <a:p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tr-TR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Ozonlanmış</a:t>
            </a:r>
            <a:r>
              <a:rPr lang="tr-TR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Serum Solüsyonu (O₃SS)</a:t>
            </a:r>
            <a:endParaRPr lang="tr-TR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Ozonlanmış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serum fizyolojik solüsyonunun, damar yoluyla verilmesini kapsar.</a:t>
            </a:r>
          </a:p>
        </p:txBody>
      </p:sp>
      <p:pic>
        <p:nvPicPr>
          <p:cNvPr id="4" name="Picture 2" descr="image.png">
            <a:extLst>
              <a:ext uri="{FF2B5EF4-FFF2-40B4-BE49-F238E27FC236}">
                <a16:creationId xmlns:a16="http://schemas.microsoft.com/office/drawing/2014/main" id="{E8493356-8964-F269-53F7-8371F9D25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1" y="0"/>
            <a:ext cx="4505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8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0488AF-7E47-EBBB-0E4A-235B2CE8A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896" y="434982"/>
            <a:ext cx="10584776" cy="1132258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Önemli Uyarılar !</a:t>
            </a:r>
            <a:endParaRPr lang="tr-TR" sz="2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08E275-CEB2-A297-631C-1E741CFEF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96" y="1567240"/>
            <a:ext cx="10780776" cy="4925000"/>
          </a:xfrm>
        </p:spPr>
        <p:txBody>
          <a:bodyPr/>
          <a:lstStyle/>
          <a:p>
            <a:pPr lvl="0"/>
            <a:endParaRPr lang="tr-TR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Ozon, bazı ilaç ve maddelerle reaksiyona girerek bunların yapısını değiştirebilir.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Prokain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magnezyum sülfat, glutatyon ve C vitamini gibi maddeler ozonla karıştırılmamalıdır.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Ozonun ilaçlarla birlikte uygulanması, istenmeyen kimyasal reaksiyonlara ve toksik bileşiklerin oluşumuna neden olabilir.</a:t>
            </a:r>
          </a:p>
          <a:p>
            <a:endParaRPr lang="en-US" sz="2400" dirty="0"/>
          </a:p>
          <a:p>
            <a:endParaRPr lang="tr-TR" dirty="0"/>
          </a:p>
        </p:txBody>
      </p:sp>
      <p:pic>
        <p:nvPicPr>
          <p:cNvPr id="4" name="Picture 2" descr="Dikkat Levhası T-20Tehlike Uyarı İşaretleri">
            <a:extLst>
              <a:ext uri="{FF2B5EF4-FFF2-40B4-BE49-F238E27FC236}">
                <a16:creationId xmlns:a16="http://schemas.microsoft.com/office/drawing/2014/main" id="{F9283C4A-BCBF-FC2A-82CE-E05B4CE38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932" y="4982816"/>
            <a:ext cx="2165068" cy="18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ikkat Levhası T-20Tehlike Uyarı İşaretleri">
            <a:extLst>
              <a:ext uri="{FF2B5EF4-FFF2-40B4-BE49-F238E27FC236}">
                <a16:creationId xmlns:a16="http://schemas.microsoft.com/office/drawing/2014/main" id="{0B8F4C2D-B391-506B-9408-C6EA90AEA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82816"/>
            <a:ext cx="2165067" cy="187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ikkat Levhası T-20Tehlike Uyarı İşaretleri">
            <a:extLst>
              <a:ext uri="{FF2B5EF4-FFF2-40B4-BE49-F238E27FC236}">
                <a16:creationId xmlns:a16="http://schemas.microsoft.com/office/drawing/2014/main" id="{930A6BD2-DB9C-D741-C63E-6624199CE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466" y="4982816"/>
            <a:ext cx="2165068" cy="18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836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7DA9F4-D4F8-D2CF-A700-A6B5E6B1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endikasyonlar</a:t>
            </a: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2DE2BE-D96B-D87A-B9F5-AE0541FA8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817705"/>
            <a:ext cx="10780776" cy="4925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uygulaması, belirli hastalıklarda tedavi ve rehabilitasyon süreçlerini destekleyici yöntem olarak ele alınabilir.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Bazı durumlarda ilgili uzman hekimin görüşü gereklidir.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uygulamasının hastalığı tamamen ortadan kaldırdığı veya tek başına tedavi ettiği iddia edilemez.</a:t>
            </a:r>
          </a:p>
          <a:p>
            <a:endParaRPr lang="tr-TR" dirty="0"/>
          </a:p>
        </p:txBody>
      </p:sp>
      <p:pic>
        <p:nvPicPr>
          <p:cNvPr id="6" name="Resim 5" descr="Diyabet Hastaları için Yara İyileşmesi Süreci Nasıl Olur? | Diyabetik Ayak">
            <a:extLst>
              <a:ext uri="{FF2B5EF4-FFF2-40B4-BE49-F238E27FC236}">
                <a16:creationId xmlns:a16="http://schemas.microsoft.com/office/drawing/2014/main" id="{B4382092-3D16-85FD-472D-52798ED42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686" y="4320208"/>
            <a:ext cx="3432313" cy="2537792"/>
          </a:xfrm>
          <a:prstGeom prst="rect">
            <a:avLst/>
          </a:prstGeom>
        </p:spPr>
      </p:pic>
      <p:pic>
        <p:nvPicPr>
          <p:cNvPr id="7" name="Resim 6" descr="Bel - boyun ağrıları">
            <a:extLst>
              <a:ext uri="{FF2B5EF4-FFF2-40B4-BE49-F238E27FC236}">
                <a16:creationId xmlns:a16="http://schemas.microsoft.com/office/drawing/2014/main" id="{244D9374-BF11-8E32-8F11-FFB766120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20208"/>
            <a:ext cx="3432313" cy="253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24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>
            <a:extLst>
              <a:ext uri="{FF2B5EF4-FFF2-40B4-BE49-F238E27FC236}">
                <a16:creationId xmlns:a16="http://schemas.microsoft.com/office/drawing/2014/main" id="{4A47DE52-C324-0FBD-2D37-FB57FF14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06" y="915375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Uygulama Ünitesinde Değerlendirilen Hastalıklar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647A4D-0A14-D176-DED9-E9EFED23E60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6306" y="2193407"/>
            <a:ext cx="3303607" cy="4545841"/>
          </a:xfrm>
        </p:spPr>
        <p:txBody>
          <a:bodyPr>
            <a:normAutofit/>
          </a:bodyPr>
          <a:lstStyle/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Kas-iskelet sistemi ve ağrı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Romatoid artrit ve ankilozan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spondilit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Diz osteoartriti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 ve boyun ağrısı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Fibromiyalji ve karpal tünel sendromu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Lateral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epikondilit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disk hernisi</a:t>
            </a:r>
          </a:p>
          <a:p>
            <a:endParaRPr lang="tr-TR" dirty="0"/>
          </a:p>
        </p:txBody>
      </p:sp>
      <p:sp>
        <p:nvSpPr>
          <p:cNvPr id="11" name="İçerik Yer Tutucusu 10">
            <a:extLst>
              <a:ext uri="{FF2B5EF4-FFF2-40B4-BE49-F238E27FC236}">
                <a16:creationId xmlns:a16="http://schemas.microsoft.com/office/drawing/2014/main" id="{53855FC3-B1D0-901F-A6AE-51A0B0DB429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39479" y="2227055"/>
            <a:ext cx="3073178" cy="4373217"/>
          </a:xfrm>
        </p:spPr>
        <p:txBody>
          <a:bodyPr/>
          <a:lstStyle/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Cilt ve enfeksiyon hastalıkları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Kandidiyazis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herpes-zoster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Egzama, dermatit, psoriasis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rozasea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Akne ve bazı viral enfeksiyonlar</a:t>
            </a:r>
          </a:p>
          <a:p>
            <a:endParaRPr lang="tr-TR" dirty="0"/>
          </a:p>
        </p:txBody>
      </p:sp>
      <p:sp>
        <p:nvSpPr>
          <p:cNvPr id="12" name="İçerik Yer Tutucusu 2">
            <a:extLst>
              <a:ext uri="{FF2B5EF4-FFF2-40B4-BE49-F238E27FC236}">
                <a16:creationId xmlns:a16="http://schemas.microsoft.com/office/drawing/2014/main" id="{94FD20AE-9336-05B8-6B68-BBEC1510B06E}"/>
              </a:ext>
            </a:extLst>
          </p:cNvPr>
          <p:cNvSpPr txBox="1">
            <a:spLocks/>
          </p:cNvSpPr>
          <p:nvPr/>
        </p:nvSpPr>
        <p:spPr>
          <a:xfrm>
            <a:off x="8272089" y="2227055"/>
            <a:ext cx="3694388" cy="4519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Diğer hastalıklar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Astım ve KOAH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Ülseratif kolit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Crohn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hastalığı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Sjögren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sendromu ve MS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Obezite, karaciğer sirozu ve halsizlik-yorgunluk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6932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9C9811-24AA-BEA8-6C34-C30D1551F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11" y="298277"/>
            <a:ext cx="10741152" cy="1132258"/>
          </a:xfrm>
        </p:spPr>
        <p:txBody>
          <a:bodyPr>
            <a:normAutofit/>
          </a:bodyPr>
          <a:lstStyle/>
          <a:p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Destekleyici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olarak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uygulananlar</a:t>
            </a:r>
            <a:endParaRPr lang="tr-TR" sz="22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F16ED909-23B7-5764-02C9-FFE01160BF4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63511" y="2400801"/>
            <a:ext cx="3257550" cy="2470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Damar ve yara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Koroner ve periferik arter hastalığı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Aterosklerotik vaskülopati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Diyabetik ayak ülseri, enfekte yaralar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Yara iyileşmesi, yanık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FB82DB70-245D-A2B4-2CAC-BA363E287980}"/>
              </a:ext>
            </a:extLst>
          </p:cNvPr>
          <p:cNvSpPr txBox="1"/>
          <p:nvPr/>
        </p:nvSpPr>
        <p:spPr>
          <a:xfrm>
            <a:off x="4669204" y="2400801"/>
            <a:ext cx="2985582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Enfeksiyon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Apse ve fistül, alveoler osteitis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Onikomikoz, MRSA, viral enfeksiyonlar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HPV; EBV/HSV'ye bağlı ürtiker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Kolit, proktit, periodontit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81B4D1F2-08AF-60D2-0007-383CD8A4EC8E}"/>
              </a:ext>
            </a:extLst>
          </p:cNvPr>
          <p:cNvSpPr txBox="1"/>
          <p:nvPr/>
        </p:nvSpPr>
        <p:spPr>
          <a:xfrm>
            <a:off x="8619082" y="2400801"/>
            <a:ext cx="2985582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Kas-iskelet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Lomber/servikal disk herniasyonu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Faset sendromu, menisküs hasarı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Osteoartrit, plantar fasiit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3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Miyofasiyal ağrı, rotator cuff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18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550478-CC43-17C0-6649-6BF92540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3" y="665329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Uzman Hekim Görüşü Gerektiren Durumlar</a:t>
            </a:r>
            <a:b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22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0276F1-FBD9-0363-7657-AE590DDF15C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38813" y="2455211"/>
            <a:ext cx="5157187" cy="3763963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Meme ve prostat kanseri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Glioblastom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baş-boyun kanserleri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Kanser tedavisi sırasında gelişen yan etkiler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Hemodiyaliz hastaları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Maküler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dejenerasyon ve periferik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vestibülokoklear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sendrom</a:t>
            </a:r>
          </a:p>
          <a:p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4227D38-8855-51F8-7F7C-465525F1F3D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008812" y="2455211"/>
            <a:ext cx="5183188" cy="3763963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Serebrovasküler hastalıklar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Kalp yetmezliği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Peritonit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Osteomiyelit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Viral hepatit enfeksiyonları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5369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F4EDBCA9-CD79-65FB-39A9-5F234898D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42" y="1181600"/>
            <a:ext cx="6835472" cy="4925000"/>
          </a:xfrm>
        </p:spPr>
        <p:txBody>
          <a:bodyPr/>
          <a:lstStyle/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uygulaması, hastalığın standart tedavisinin yerine geçmemelidir.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 kararı hastanın klinik durumu ve riskleri değerlendirilerek verilmelidir.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Kanser ve ciddi sistemik hastalıklarda ilgili uzman hekimin görüşü önemlidir.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Kılavuzda bir hastalığın endikasyon olarak listelenmesi, ozonun o hastalıkta etkinliğinin bilimsel olarak kanıtlandığı anlamına gelmez.</a:t>
            </a:r>
          </a:p>
          <a:p>
            <a:pPr marL="285750" lvl="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Tedavi etkinliği, her hastalık için mevcut bilimsel kanıtlar doğrultusunda ayrı değerlendirilmelidir.</a:t>
            </a:r>
          </a:p>
          <a:p>
            <a:endParaRPr lang="tr-TR" dirty="0"/>
          </a:p>
        </p:txBody>
      </p:sp>
      <p:pic>
        <p:nvPicPr>
          <p:cNvPr id="2" name="Resim 1" descr="Ozon Tedavisi Nedir? Zararı var mı &amp; Kimlere Uygulanabilir? | Medicana">
            <a:extLst>
              <a:ext uri="{FF2B5EF4-FFF2-40B4-BE49-F238E27FC236}">
                <a16:creationId xmlns:a16="http://schemas.microsoft.com/office/drawing/2014/main" id="{1AE4D74F-2A05-9ACD-7416-8E65E6806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8707" y="0"/>
            <a:ext cx="3203293" cy="2108200"/>
          </a:xfrm>
          <a:prstGeom prst="rect">
            <a:avLst/>
          </a:prstGeom>
        </p:spPr>
      </p:pic>
      <p:pic>
        <p:nvPicPr>
          <p:cNvPr id="3" name="Resim 2" descr="Ozon Tedavisi - Özel Doğa Hospital">
            <a:extLst>
              <a:ext uri="{FF2B5EF4-FFF2-40B4-BE49-F238E27FC236}">
                <a16:creationId xmlns:a16="http://schemas.microsoft.com/office/drawing/2014/main" id="{99CDF65E-C35E-7CA7-6D2A-AD8473A5C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000" y="4749800"/>
            <a:ext cx="3175000" cy="2108200"/>
          </a:xfrm>
          <a:prstGeom prst="rect">
            <a:avLst/>
          </a:prstGeom>
        </p:spPr>
      </p:pic>
      <p:pic>
        <p:nvPicPr>
          <p:cNvPr id="4" name="Resim 3" descr="Ozon Tedavisi Şikayetleri ve Hasta Yorumlarımız : Dr. Burak Aydın">
            <a:extLst>
              <a:ext uri="{FF2B5EF4-FFF2-40B4-BE49-F238E27FC236}">
                <a16:creationId xmlns:a16="http://schemas.microsoft.com/office/drawing/2014/main" id="{FC2D91CD-8103-990F-4E7D-AD64A9043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853" y="2374900"/>
            <a:ext cx="31750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9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367CAC-7C24-EAA7-6896-CE1DEDAD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26421"/>
            <a:ext cx="10741152" cy="1132258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ÖZELLİKLİ GRUBLAR</a:t>
            </a:r>
            <a:endParaRPr lang="tr-TR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6CD99C-6238-F62D-BC9B-FDA176B89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Gebelik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lokal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topikal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yağ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krem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dışında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ozon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uygulaması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yapılamaz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altı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ilgili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uzman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hekim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görüşü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Onkoloji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hastaları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tedaviden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primer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sorumlu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uzman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hekim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görüşü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üzeri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uygulamanın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yapılacağı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endikasyonla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ilgili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uzman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hekim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görüşü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Kronik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hastalığın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atağı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ilgili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uzman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hekim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görüşü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pic>
        <p:nvPicPr>
          <p:cNvPr id="4" name="Resim 3" descr="Bakan duyurdu: Her anneye bir ebe">
            <a:extLst>
              <a:ext uri="{FF2B5EF4-FFF2-40B4-BE49-F238E27FC236}">
                <a16:creationId xmlns:a16="http://schemas.microsoft.com/office/drawing/2014/main" id="{971B3EFF-A4B0-56D1-0340-F0C11CE67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9774" y="-17721"/>
            <a:ext cx="2902226" cy="3352800"/>
          </a:xfrm>
          <a:prstGeom prst="rect">
            <a:avLst/>
          </a:prstGeom>
        </p:spPr>
      </p:pic>
      <p:pic>
        <p:nvPicPr>
          <p:cNvPr id="5" name="Resim 4" descr="Yaşlı Sosyal Destek Hizmeti - Nts Medicare">
            <a:extLst>
              <a:ext uri="{FF2B5EF4-FFF2-40B4-BE49-F238E27FC236}">
                <a16:creationId xmlns:a16="http://schemas.microsoft.com/office/drawing/2014/main" id="{7D8C8BDB-1E1A-FC42-3213-1A705A5E1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9774" y="3522922"/>
            <a:ext cx="290222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63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021C8B-8B76-1E05-A193-E73F5D98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554" y="521352"/>
            <a:ext cx="10741152" cy="1132258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Kontrendİkasyonlar</a:t>
            </a:r>
            <a:endParaRPr lang="tr-TR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4C17CC-9D9B-079E-894E-3C42BBAFE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742" y="2136004"/>
            <a:ext cx="10780776" cy="4925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Mutlak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G6PDH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eksikliği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Gebelik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lokal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topikal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yağ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krem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hariç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masif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kanama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Serebrovasküler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kanama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akut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MI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akut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dönemi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Kontrolsüz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Basedow-Graves tipi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hipertiroidi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Malign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hipertansiyon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Derin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trombositopeni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(&lt; 50.000/ml)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Akut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alkol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intoksikasyonu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pic>
        <p:nvPicPr>
          <p:cNvPr id="4" name="Resim 3" descr="Alkol İntoksikasyonu ve Akşamdan Kalma">
            <a:extLst>
              <a:ext uri="{FF2B5EF4-FFF2-40B4-BE49-F238E27FC236}">
                <a16:creationId xmlns:a16="http://schemas.microsoft.com/office/drawing/2014/main" id="{191DA0F0-B27C-B3E8-6144-EA0DE239E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127" y="0"/>
            <a:ext cx="2895871" cy="2020957"/>
          </a:xfrm>
          <a:prstGeom prst="rect">
            <a:avLst/>
          </a:prstGeom>
        </p:spPr>
      </p:pic>
      <p:pic>
        <p:nvPicPr>
          <p:cNvPr id="5" name="Resim 4" descr="Travma Sonrasında Major Kanama ve Koagülopati Yönetimine İlişkin Avrupa  Klavuzu: Altıncı Baskı - Acilci.Net">
            <a:extLst>
              <a:ext uri="{FF2B5EF4-FFF2-40B4-BE49-F238E27FC236}">
                <a16:creationId xmlns:a16="http://schemas.microsoft.com/office/drawing/2014/main" id="{D9B534AC-8A9C-317D-3B48-66DC8FD87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129" y="2418521"/>
            <a:ext cx="2895871" cy="2020957"/>
          </a:xfrm>
          <a:prstGeom prst="rect">
            <a:avLst/>
          </a:prstGeom>
        </p:spPr>
      </p:pic>
      <p:pic>
        <p:nvPicPr>
          <p:cNvPr id="6" name="Resim 5" descr="G6PD Enzim Eksikliği Tehlikeli mi?">
            <a:extLst>
              <a:ext uri="{FF2B5EF4-FFF2-40B4-BE49-F238E27FC236}">
                <a16:creationId xmlns:a16="http://schemas.microsoft.com/office/drawing/2014/main" id="{456AB8CB-9C25-9B3E-3617-B99EE535E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127" y="4837043"/>
            <a:ext cx="2895871" cy="202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95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5152DF-B1B1-32AA-3604-9CFF9C542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24" y="750073"/>
            <a:ext cx="10741152" cy="1132258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Gaz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embolisi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riski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dikkat</a:t>
            </a:r>
            <a:r>
              <a:rPr lang="en-US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gerektirenler</a:t>
            </a:r>
            <a:endParaRPr lang="tr-TR" sz="22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D97121-41D4-2099-B301-03C566A7B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41775"/>
            <a:ext cx="10780776" cy="4925000"/>
          </a:xfrm>
        </p:spPr>
        <p:txBody>
          <a:bodyPr/>
          <a:lstStyle/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Yapılmaz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Gaz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embolisi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riski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nedeniyle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intraarteriyel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intravenöz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direkt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medikal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ozon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gazı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uygulaması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Dikkat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kanama-pıhtılaşma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bozukluğu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hastalar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Dikkat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kronik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hastalığı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olanlarda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genel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ilaç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etkileşimleri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Dikkat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intravenöz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bakır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demir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tedavisi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hastalar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Dikkat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hemokromatozis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hastaları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pic>
        <p:nvPicPr>
          <p:cNvPr id="6" name="Resim 5" descr="Cartoon Vector Illustration of Exclamation Mark 2779742 Vector Art at  Vecteezy">
            <a:extLst>
              <a:ext uri="{FF2B5EF4-FFF2-40B4-BE49-F238E27FC236}">
                <a16:creationId xmlns:a16="http://schemas.microsoft.com/office/drawing/2014/main" id="{0784B659-DD91-845E-3C44-93699A110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339" y="4263320"/>
            <a:ext cx="2504661" cy="259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26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85D33C-56B3-6313-DC5D-FFAC1318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956" y="1242040"/>
            <a:ext cx="10741152" cy="1132258"/>
          </a:xfrm>
        </p:spPr>
        <p:txBody>
          <a:bodyPr>
            <a:normAutofit fontScale="90000"/>
          </a:bodyPr>
          <a:lstStyle/>
          <a:p>
            <a:br>
              <a:rPr lang="tr-TR" sz="2700" dirty="0"/>
            </a:br>
            <a:br>
              <a:rPr lang="tr-TR" sz="2700" dirty="0"/>
            </a:br>
            <a:r>
              <a:rPr lang="tr-TR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 HAZIRLIK SÜRECİ‎</a:t>
            </a:r>
            <a:br>
              <a:rPr lang="tr-TR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‎Hasta Bilgilendirme Süreci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D8156A-3318-5F08-54AA-9190C13DC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144" y="2188767"/>
            <a:ext cx="10780776" cy="4925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 veya yasal temsilcisi, ozon uygulaması hakkında bilgilendirilmelidir.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Uygulamanın yöntemi, aşamaları, dikkat edilmesi gerekenler ve olası yan etkiler sözlü ve yazılı olarak açıklanmalıdır.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Yaşlılar, çocuklar, emzirenler, kronik hastalığı veya kanser tanısı olan kişilerde özel değerlendirme yapılmalı ve ilgili uzman hekimin görüşü alınmalıdır.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 öncesinde bilgilendirme formu doldurulmalı ve imzalanmalıdır.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Kişisel verilerin korunmasına ilişkin yasal yükümlülükler yerine getirilmelidir.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324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99FDE4-0502-1B6D-A606-380EF6F5E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" y="1306665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Uygulama Öncesi Hazırlık</a:t>
            </a:r>
            <a:b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C7C8CF-FE15-60E1-01A2-81399BA4F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892" y="2226888"/>
            <a:ext cx="10780776" cy="4925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Hastanın şikâyetleri ve sağlık geçmişi ayrıntılı olarak sorgulanmalı,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anamnez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formu hasta dosyasına eklenmelidir.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Hastanın seansa hafif bir öğün tüketmiş olarak gelmesi önerilir.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 alanı iyi havalandırılmalı ve dışarıya açılan bir pencere bulunmalıdır.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gazına dayanıklı malzemeler kullanılmalıdır.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Uygulamada kullanılan set ve malzemelerin Ürün Takip Sistemi (ÜTS) kaydı bulunmalıdır.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1513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sim 13">
            <a:extLst>
              <a:ext uri="{FF2B5EF4-FFF2-40B4-BE49-F238E27FC236}">
                <a16:creationId xmlns:a16="http://schemas.microsoft.com/office/drawing/2014/main" id="{DA3468C1-EFA6-3ADA-A1D9-105488ADA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7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30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41CFF9-90CC-F512-7C54-8745A4290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043256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 İzlem Süreci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50FDD6-2F1D-0B2B-9285-7F5EB0A54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933000"/>
            <a:ext cx="10780776" cy="4925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Hasta, her uygulama seansında izlenmeli ve hasta izlem formu doldurulmalıdır.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Her seans için aşağıdaki bilgiler kayıt altına alınmalıdır: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Vital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bulgular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Muayene bulguları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Uygulanan teknik ve yöntem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Gözlenen yan etkiler ve istenmeyen durumlar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Kayıtlar, hastanın dosyasına düzenli olarak eklenmelidir.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İzlem formu, uygulanan ozon yöntemine göre farklılık gösterebilir.</a:t>
            </a:r>
          </a:p>
          <a:p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1906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3C01376-6C40-BCAF-999D-234D75000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69" y="566622"/>
            <a:ext cx="10741152" cy="1132258"/>
          </a:xfrm>
        </p:spPr>
        <p:txBody>
          <a:bodyPr>
            <a:normAutofit/>
          </a:bodyPr>
          <a:lstStyle/>
          <a:p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Sık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görülen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istenmeyen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durumlar</a:t>
            </a:r>
            <a:endParaRPr lang="tr-TR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D3AE00-F6FA-E7CD-3E6A-860FA04F0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69" y="3119888"/>
            <a:ext cx="3180525" cy="4925000"/>
          </a:xfrm>
        </p:spPr>
        <p:txBody>
          <a:bodyPr>
            <a:normAutofit/>
          </a:bodyPr>
          <a:lstStyle/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Dolaşım ve metabolizma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Hipotansiyon ve hipertansiyon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Hipoglisemi ve hiperglisemi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Taşikardi ve baş dönmesi</a:t>
            </a:r>
          </a:p>
          <a:p>
            <a:endParaRPr lang="en-US" dirty="0"/>
          </a:p>
          <a:p>
            <a:endParaRPr lang="tr-TR" dirty="0"/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AB96F357-33D5-FCED-A6ED-716E8CEB0087}"/>
              </a:ext>
            </a:extLst>
          </p:cNvPr>
          <p:cNvSpPr txBox="1">
            <a:spLocks/>
          </p:cNvSpPr>
          <p:nvPr/>
        </p:nvSpPr>
        <p:spPr>
          <a:xfrm>
            <a:off x="4165820" y="3152019"/>
            <a:ext cx="4072394" cy="492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Alerjik ve lokal reaksiyonlar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Sitrat alerjisi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Partikül reaksiyonları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Kaşıntı ve uygulama bölgesinde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papüller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tr-TR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03319E5E-91E6-0242-DC56-37A3CDFA6F18}"/>
              </a:ext>
            </a:extLst>
          </p:cNvPr>
          <p:cNvSpPr txBox="1">
            <a:spLocks/>
          </p:cNvSpPr>
          <p:nvPr/>
        </p:nvSpPr>
        <p:spPr>
          <a:xfrm>
            <a:off x="8075878" y="3152019"/>
            <a:ext cx="3665552" cy="492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Diğer durumlar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Uykusuzluk (insomnia)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Gastrit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Ozonlanmış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solüsyona ilaç eklenmesine bağlı sorunlar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İntradiskal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uygulamalar sonrasında ciddi sert adezyonlar</a:t>
            </a:r>
          </a:p>
          <a:p>
            <a:endParaRPr lang="en-US" dirty="0"/>
          </a:p>
          <a:p>
            <a:endParaRPr lang="tr-TR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07163E1A-4661-879F-081B-82405ABEA25F}"/>
              </a:ext>
            </a:extLst>
          </p:cNvPr>
          <p:cNvSpPr txBox="1">
            <a:spLocks/>
          </p:cNvSpPr>
          <p:nvPr/>
        </p:nvSpPr>
        <p:spPr>
          <a:xfrm>
            <a:off x="556587" y="1698880"/>
            <a:ext cx="11290859" cy="9947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Ozonun kendisinden kaynaklanan belirgin bir yan etkisi yoktur. Yanlış uygulama tekniği ve hatalı doz seçimine bağlı nadiren olumsuzluklar görülebilmektedir.</a:t>
            </a:r>
          </a:p>
        </p:txBody>
      </p:sp>
    </p:spTree>
    <p:extLst>
      <p:ext uri="{BB962C8B-B14F-4D97-AF65-F5344CB8AC3E}">
        <p14:creationId xmlns:p14="http://schemas.microsoft.com/office/powerpoint/2010/main" val="34852334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4AD4CD-31C5-7B6E-87AC-5112C8EC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236" y="591047"/>
            <a:ext cx="10741152" cy="1132258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Nadir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görülen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istenmeyen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durumlar</a:t>
            </a:r>
            <a:endParaRPr lang="tr-TR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345E520-DBD1-020E-08C6-9759FDC87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24" y="2264304"/>
            <a:ext cx="10780776" cy="4925000"/>
          </a:xfrm>
        </p:spPr>
        <p:txBody>
          <a:bodyPr/>
          <a:lstStyle/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Dolaşım ve nörolojik: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Vertebrobaziler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inme, geçici kortikal körlük, geri dönüşümlü ensefalopati, kardiyak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arrest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Göz: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Vitreoretinal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kanama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Enfeksiyon: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Septik artrit, paravertebral apse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Sinir sistemi: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Pnömosefali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ventral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arka kök ganglionunda hasar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Solunum sistemi: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Masif amfizem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pnömomediastinum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Diğer: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Hava embolisi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44785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680071-3DEC-BEC1-B7A9-9F8339E3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236" y="869343"/>
            <a:ext cx="10741152" cy="1132258"/>
          </a:xfrm>
        </p:spPr>
        <p:txBody>
          <a:bodyPr>
            <a:normAutofit/>
          </a:bodyPr>
          <a:lstStyle/>
          <a:p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İstenmeyen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durumda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yapılması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gerekenler</a:t>
            </a:r>
            <a:endParaRPr lang="tr-TR" sz="2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9B0398-FC20-12A2-028F-F3FC82A77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12" y="2410078"/>
            <a:ext cx="10780776" cy="49250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Risklerin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farkında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olmak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dikkatli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hasta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seçimi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protokollere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bağlı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olmak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olumsuz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sonuçları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azaltır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Yan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etkiler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seans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sonrasında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sürerse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yeniden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değerlendirme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yapılır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gerekirse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uygulamaya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son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verilir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Hayatı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tehdit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eden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durumda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vital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bulgu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monitörizasyonu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damar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yolu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hava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yolu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açıklığı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sağlanır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Acil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durumlarda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hasta 112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ileri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merkeze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sevk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edilir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54602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EAFC4D-7613-9929-7EED-AAB1E68CE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4" y="1041621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Ozon Uygulamasında Bulundurulması Zorunlu Cihaz ve Malzemeler</a:t>
            </a:r>
            <a:br>
              <a:rPr lang="tr-TR" sz="2400" b="1" dirty="0"/>
            </a:br>
            <a:endParaRPr lang="tr-TR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2A9743-7CC8-A730-6E12-AEE71B28D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0801"/>
            <a:ext cx="10780776" cy="4925000"/>
          </a:xfrm>
        </p:spPr>
        <p:txBody>
          <a:bodyPr/>
          <a:lstStyle/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Tıbbi ozon cihazı: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Ozon gazının üretilmesi için kullanılır.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Tıbbi oksijen tüpü veya oksijen kaynağı: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Ozon üretiminde gerekli oksijeni sağlar.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Steril ve ozona dayanıklı sarf malzemeleri: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Uygulamanın amacına uygun olmalıdır.</a:t>
            </a:r>
          </a:p>
          <a:p>
            <a:pPr lvl="0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Ozon sensörü: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Ortamdaki ozon düzeyinin izlenmesini sağlar.</a:t>
            </a:r>
          </a:p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Önemli: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Kullanılan tıbbi ozon cihazının, ilgili Tıbbi Cihaz Yönetmeliği uyarınca Ürün Takip Sistemi’ne (ÜTS) kayıtlı olması zorunludur.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62365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130070-44A8-0BBB-1EDB-C6F33BE6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32" y="526421"/>
            <a:ext cx="10741152" cy="1132258"/>
          </a:xfrm>
        </p:spPr>
        <p:txBody>
          <a:bodyPr>
            <a:normAutofit/>
          </a:bodyPr>
          <a:lstStyle/>
          <a:p>
            <a:r>
              <a:rPr lang="tr-TR" sz="2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ozon tedavisi, </a:t>
            </a:r>
            <a:r>
              <a:rPr lang="tr-TR" sz="2200" b="1" dirty="0" err="1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trabzon</a:t>
            </a:r>
            <a:endParaRPr lang="tr-TR" sz="22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31BD78-9F18-1F39-5EDF-64A27DE8F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723281"/>
            <a:ext cx="10780776" cy="4925000"/>
          </a:xfrm>
        </p:spPr>
        <p:txBody>
          <a:bodyPr/>
          <a:lstStyle/>
          <a:p>
            <a:endParaRPr lang="tr-TR" b="1" dirty="0"/>
          </a:p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2021: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KTÜ Farabi Hastanesi GETAT Merkezi, Bakanlık kayıtlarına göre ozon uygulaması için yetkilendirilen kuruluşlardan biri oldu ve hizmete başladı.</a:t>
            </a:r>
          </a:p>
        </p:txBody>
      </p:sp>
      <p:pic>
        <p:nvPicPr>
          <p:cNvPr id="4" name="Resim 3" descr="Karadeniz Teknik Üniversitesi Farabi Hastanesi">
            <a:extLst>
              <a:ext uri="{FF2B5EF4-FFF2-40B4-BE49-F238E27FC236}">
                <a16:creationId xmlns:a16="http://schemas.microsoft.com/office/drawing/2014/main" id="{B5E37687-B115-2B81-9453-2C21A992A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291" y="4185782"/>
            <a:ext cx="3818709" cy="2672217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A3205542-021D-E585-E824-96710E600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85781"/>
            <a:ext cx="3818709" cy="267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112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CFDAA65-C054-6B96-6F8A-CCF2ACE98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4869" y="0"/>
            <a:ext cx="6162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321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E94311-9C0F-4F89-FCDF-27E30A7AE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4" y="418769"/>
            <a:ext cx="10741152" cy="1132258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54E0F0-1864-A863-0ADD-2E36C043A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933000"/>
            <a:ext cx="10780776" cy="4925000"/>
          </a:xfrm>
        </p:spPr>
        <p:txBody>
          <a:bodyPr/>
          <a:lstStyle/>
          <a:p>
            <a:pPr marL="285750" lvl="0" indent="-285750">
              <a:buFont typeface="Wingdings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terapi, standart tedavinin yerine geçen bir yöntem değil;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destekleyici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(adjuvan) bir yöntemdir.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Ozon terapi,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endikasyon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dışına çıkılmadan, hasta özelinde karar verilerek uygulanmalıdır.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Güvenli uygulama için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doğru hasta seçimi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protokole uyum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kontrendikasyonların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önceden değerlendirilmesi önemlidir.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 yalnızca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yetkili hekimlerce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ve yetkilendirilmiş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GETAT merkezlerinde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yapılır. İzinsiz uygulama yapılmamalıdır.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Aile hekimliğindeki rolümüz: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hastayı doğru yönlendirmek, ozon terapi hakkında doğru bilgiyi aktarmak, kontrendikasyon ve ilaç etkileşimlerini değerlendirmek ve yan etkileri tanımak.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6831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81887-4334-C46B-51B1-DE1515FF3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502" y="644055"/>
            <a:ext cx="10741152" cy="1132258"/>
          </a:xfrm>
        </p:spPr>
        <p:txBody>
          <a:bodyPr/>
          <a:lstStyle/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KAYNAKÇA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310DFA-A4BD-BC5C-694A-6BEB81646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790" y="1933000"/>
            <a:ext cx="10780776" cy="492500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Kaynak: T.C.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Bakanlığı</a:t>
            </a:r>
            <a:r>
              <a:rPr lang="en-US" dirty="0"/>
              <a:t> (2025). Ozon </a:t>
            </a:r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Kılavuzu</a:t>
            </a:r>
            <a:r>
              <a:rPr lang="en-US" dirty="0"/>
              <a:t>. SHGM GETAT Daire </a:t>
            </a:r>
            <a:r>
              <a:rPr lang="en-US" dirty="0" err="1"/>
              <a:t>Başkanlığı</a:t>
            </a:r>
            <a:r>
              <a:rPr lang="en-US" dirty="0"/>
              <a:t>, Ankara. </a:t>
            </a:r>
            <a:r>
              <a:rPr lang="en-US" dirty="0" err="1"/>
              <a:t>Yayın</a:t>
            </a:r>
            <a:r>
              <a:rPr lang="en-US" dirty="0"/>
              <a:t> No: 1325. </a:t>
            </a:r>
            <a:r>
              <a:rPr lang="en-US" dirty="0" err="1"/>
              <a:t>Kılavuz</a:t>
            </a:r>
            <a:r>
              <a:rPr lang="en-US" dirty="0"/>
              <a:t>, </a:t>
            </a:r>
            <a:r>
              <a:rPr lang="en-US" dirty="0" err="1"/>
              <a:t>literatür</a:t>
            </a:r>
            <a:r>
              <a:rPr lang="en-US" dirty="0"/>
              <a:t> </a:t>
            </a:r>
            <a:r>
              <a:rPr lang="en-US" dirty="0" err="1"/>
              <a:t>bilgisiyle</a:t>
            </a:r>
            <a:r>
              <a:rPr lang="en-US" dirty="0"/>
              <a:t> </a:t>
            </a:r>
            <a:r>
              <a:rPr lang="en-US" dirty="0" err="1"/>
              <a:t>güncellenmelidir</a:t>
            </a:r>
            <a:r>
              <a:rPr lang="en-US" dirty="0"/>
              <a:t>.</a:t>
            </a:r>
          </a:p>
          <a:p>
            <a:r>
              <a:rPr lang="tr-TR" dirty="0"/>
              <a:t>T.C. Sağlık Bakanlığı. Geleneksel ve Tamamlayıcı Tıp Uygulamaları Yönetmeliği. 2014.</a:t>
            </a:r>
          </a:p>
          <a:p>
            <a:r>
              <a:rPr lang="tr-TR" dirty="0" err="1"/>
              <a:t>Bocci</a:t>
            </a:r>
            <a:r>
              <a:rPr lang="tr-TR" dirty="0"/>
              <a:t> V. </a:t>
            </a:r>
            <a:r>
              <a:rPr lang="tr-TR" dirty="0" err="1"/>
              <a:t>Ozone</a:t>
            </a:r>
            <a:r>
              <a:rPr lang="tr-TR" dirty="0"/>
              <a:t>: A New </a:t>
            </a:r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Drug</a:t>
            </a:r>
            <a:r>
              <a:rPr lang="tr-TR" dirty="0"/>
              <a:t>. 2nd ed. Dordrecht: </a:t>
            </a:r>
            <a:r>
              <a:rPr lang="tr-TR" dirty="0" err="1"/>
              <a:t>Springer</a:t>
            </a:r>
            <a:r>
              <a:rPr lang="tr-TR" dirty="0"/>
              <a:t>; 2011. (</a:t>
            </a:r>
            <a:r>
              <a:rPr lang="tr-TR" dirty="0" err="1"/>
              <a:t>Chapter</a:t>
            </a:r>
            <a:r>
              <a:rPr lang="tr-TR" dirty="0"/>
              <a:t> 5: 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administer</a:t>
            </a:r>
            <a:r>
              <a:rPr lang="tr-TR" dirty="0"/>
              <a:t> </a:t>
            </a:r>
            <a:r>
              <a:rPr lang="tr-TR" dirty="0" err="1"/>
              <a:t>ozone</a:t>
            </a:r>
            <a:r>
              <a:rPr lang="tr-TR" dirty="0"/>
              <a:t>.)</a:t>
            </a:r>
            <a:endParaRPr lang="en-US" dirty="0"/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3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D590EC-56C3-76EF-0F29-7B88CDE86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Teşekkürler Sağlık Çalışanları">
            <a:extLst>
              <a:ext uri="{FF2B5EF4-FFF2-40B4-BE49-F238E27FC236}">
                <a16:creationId xmlns:a16="http://schemas.microsoft.com/office/drawing/2014/main" id="{3E4C477D-1C54-CF32-6915-F910238BB7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445549"/>
      </p:ext>
    </p:extLst>
  </p:cSld>
  <p:clrMapOvr>
    <a:masterClrMapping/>
  </p:clrMapOvr>
</p:sld>
</file>

<file path=ppt/theme/theme1.xml><?xml version="1.0" encoding="utf-8"?>
<a:theme xmlns:a="http://schemas.openxmlformats.org/drawingml/2006/main" name="Kemerli geçit">
  <a:themeElements>
    <a:clrScheme name="Kemerli geçit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Kemerli geçit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2112</Words>
  <Application>Microsoft Macintosh PowerPoint</Application>
  <PresentationFormat>Geniş ekran</PresentationFormat>
  <Paragraphs>279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8" baseType="lpstr">
      <vt:lpstr>Arial</vt:lpstr>
      <vt:lpstr>Calibri</vt:lpstr>
      <vt:lpstr>Felix Titling</vt:lpstr>
      <vt:lpstr>Goudy Old Style</vt:lpstr>
      <vt:lpstr>Wingdings</vt:lpstr>
      <vt:lpstr>Kemerli geçit</vt:lpstr>
      <vt:lpstr>Ozon terapi</vt:lpstr>
      <vt:lpstr>Sunum Planı </vt:lpstr>
      <vt:lpstr>Sunumun Amacı</vt:lpstr>
      <vt:lpstr>Öğrenim Hedefleri </vt:lpstr>
      <vt:lpstr>Temel Tanım </vt:lpstr>
      <vt:lpstr>Tarihçe</vt:lpstr>
      <vt:lpstr>Mevzuatta ozon terapi</vt:lpstr>
      <vt:lpstr>KİMLER TARAFINDAN nerede uygulanabilir?</vt:lpstr>
      <vt:lpstr>Etki Mekanizması</vt:lpstr>
      <vt:lpstr>PowerPoint Sunusu</vt:lpstr>
      <vt:lpstr>Kan ve oksijen taşınması </vt:lpstr>
      <vt:lpstr>Antioksidan sistem ve hücresel yanıt </vt:lpstr>
      <vt:lpstr>PowerPoint Sunusu</vt:lpstr>
      <vt:lpstr>Eklem içi uygulamada mekanizma</vt:lpstr>
      <vt:lpstr>Uygulama yöntemleri</vt:lpstr>
      <vt:lpstr>Otohemoterapi ve İnsuflasyon Yöntemleri </vt:lpstr>
      <vt:lpstr>Torbalama ve Kupa uygulamaları </vt:lpstr>
      <vt:lpstr>PowerPoint Sunusu</vt:lpstr>
      <vt:lpstr>İntradiskal ve Kas-İskelet Sistemi Uygulamaları</vt:lpstr>
      <vt:lpstr>Diğer uygulamalar</vt:lpstr>
      <vt:lpstr>Önemli Uyarılar !</vt:lpstr>
      <vt:lpstr>endikasyonlar</vt:lpstr>
      <vt:lpstr>Uygulama Ünitesinde Değerlendirilen Hastalıklar </vt:lpstr>
      <vt:lpstr>Destekleyici olarak uygulananlar</vt:lpstr>
      <vt:lpstr>Uzman Hekim Görüşü Gerektiren Durumlar </vt:lpstr>
      <vt:lpstr>PowerPoint Sunusu</vt:lpstr>
      <vt:lpstr>ÖZELLİKLİ GRUBLAR</vt:lpstr>
      <vt:lpstr>Kontrendİkasyonlar</vt:lpstr>
      <vt:lpstr>Gaz embolisi riski ve dikkat gerektirenler</vt:lpstr>
      <vt:lpstr>  HASTA HAZIRLIK SÜRECİ‎ ‎Hasta Bilgilendirme Süreci </vt:lpstr>
      <vt:lpstr>Uygulama Öncesi Hazırlık </vt:lpstr>
      <vt:lpstr>PowerPoint Sunusu</vt:lpstr>
      <vt:lpstr>Hasta İzlem Süreci </vt:lpstr>
      <vt:lpstr>Sık görülen istenmeyen durumlar</vt:lpstr>
      <vt:lpstr>Nadir görülen istenmeyen durumlar</vt:lpstr>
      <vt:lpstr>İstenmeyen durumda yapılması gerekenler</vt:lpstr>
      <vt:lpstr>Ozon Uygulamasında Bulundurulması Zorunlu Cihaz ve Malzemeler </vt:lpstr>
      <vt:lpstr>ozon tedavisi, trabzon</vt:lpstr>
      <vt:lpstr>PowerPoint Sunusu</vt:lpstr>
      <vt:lpstr>sonuç</vt:lpstr>
      <vt:lpstr>                               KAYNAKÇA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Damla Akyol</dc:creator>
  <cp:lastModifiedBy>Damla Akyol</cp:lastModifiedBy>
  <cp:revision>17</cp:revision>
  <dcterms:created xsi:type="dcterms:W3CDTF">2026-10-04T13:17:04Z</dcterms:created>
  <dcterms:modified xsi:type="dcterms:W3CDTF">2026-10-12T18:10:25Z</dcterms:modified>
</cp:coreProperties>
</file>