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g"/>
  <Override PartName="/ppt/media/image1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95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1" r:id="rId54"/>
    <p:sldId id="313" r:id="rId55"/>
    <p:sldId id="314" r:id="rId56"/>
    <p:sldId id="315" r:id="rId57"/>
    <p:sldId id="316" r:id="rId58"/>
    <p:sldId id="317" r:id="rId59"/>
    <p:sldId id="318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2" r:id="rId92"/>
    <p:sldId id="353" r:id="rId93"/>
    <p:sldId id="351" r:id="rId9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2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20199-43AC-4DEF-8F35-DF963CE750B6}" type="datetimeFigureOut">
              <a:rPr lang="tr-TR" smtClean="0"/>
              <a:t>06.01.2025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D6451-F296-4B94-9872-3E31C2F93C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25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CDC : CENTER FOR DİSEASE CONTROL AND PREVENTİON (Hastalık Kontrol ve Korunma Merkezleri)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15CD5-131D-428C-8690-24BB210A6F5C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28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2272808-1702-4F1F-8B63-FF8807A4162D}" type="datetimeFigureOut">
              <a:rPr lang="tr-TR" smtClean="0"/>
              <a:t>06.01.2025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D924-C331-4B39-B49C-D46F87209123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70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808-1702-4F1F-8B63-FF8807A4162D}" type="datetimeFigureOut">
              <a:rPr lang="tr-TR" smtClean="0"/>
              <a:t>06.01.2025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D924-C331-4B39-B49C-D46F87209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33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808-1702-4F1F-8B63-FF8807A4162D}" type="datetimeFigureOut">
              <a:rPr lang="tr-TR" smtClean="0"/>
              <a:t>06.01.2025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D924-C331-4B39-B49C-D46F87209123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42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AB88E-4391-5350-1474-E49BF82C4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2618D2-E565-068E-57E9-0B1D09FDD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96D1C5-2AC1-F007-80EC-A7C16AAE03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2FE3F-3D8F-4B9D-9756-79D2372881E3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12881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808-1702-4F1F-8B63-FF8807A4162D}" type="datetimeFigureOut">
              <a:rPr lang="tr-TR" smtClean="0"/>
              <a:t>06.01.2025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D924-C331-4B39-B49C-D46F87209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145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808-1702-4F1F-8B63-FF8807A4162D}" type="datetimeFigureOut">
              <a:rPr lang="tr-TR" smtClean="0"/>
              <a:t>06.01.2025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D924-C331-4B39-B49C-D46F87209123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96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808-1702-4F1F-8B63-FF8807A4162D}" type="datetimeFigureOut">
              <a:rPr lang="tr-TR" smtClean="0"/>
              <a:t>06.01.2025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D924-C331-4B39-B49C-D46F87209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388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808-1702-4F1F-8B63-FF8807A4162D}" type="datetimeFigureOut">
              <a:rPr lang="tr-TR" smtClean="0"/>
              <a:t>06.01.2025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D924-C331-4B39-B49C-D46F87209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65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808-1702-4F1F-8B63-FF8807A4162D}" type="datetimeFigureOut">
              <a:rPr lang="tr-TR" smtClean="0"/>
              <a:t>06.01.2025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D924-C331-4B39-B49C-D46F87209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167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808-1702-4F1F-8B63-FF8807A4162D}" type="datetimeFigureOut">
              <a:rPr lang="tr-TR" smtClean="0"/>
              <a:t>06.01.2025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D924-C331-4B39-B49C-D46F87209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8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808-1702-4F1F-8B63-FF8807A4162D}" type="datetimeFigureOut">
              <a:rPr lang="tr-TR" smtClean="0"/>
              <a:t>06.01.2025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D924-C331-4B39-B49C-D46F87209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996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808-1702-4F1F-8B63-FF8807A4162D}" type="datetimeFigureOut">
              <a:rPr lang="tr-TR" smtClean="0"/>
              <a:t>06.01.2025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D924-C331-4B39-B49C-D46F87209123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43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2272808-1702-4F1F-8B63-FF8807A4162D}" type="datetimeFigureOut">
              <a:rPr lang="tr-TR" smtClean="0"/>
              <a:t>06.01.2025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D4DD924-C331-4B39-B49C-D46F87209123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04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64256" y="1926048"/>
            <a:ext cx="7892064" cy="1825096"/>
          </a:xfrm>
          <a:gradFill>
            <a:gsLst>
              <a:gs pos="0">
                <a:srgbClr val="C00000"/>
              </a:gs>
              <a:gs pos="84000">
                <a:srgbClr val="C0000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ÜST SOLUNUM YOLU ENFEKSİYONLARI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33600" y="4847701"/>
            <a:ext cx="3208712" cy="1161472"/>
          </a:xfrm>
        </p:spPr>
        <p:txBody>
          <a:bodyPr>
            <a:normAutofit/>
          </a:bodyPr>
          <a:lstStyle/>
          <a:p>
            <a:pPr algn="r"/>
            <a:r>
              <a:rPr lang="tr-TR" dirty="0" smtClean="0"/>
              <a:t>Dr. Osman AYYILDIZ</a:t>
            </a:r>
          </a:p>
          <a:p>
            <a:pPr algn="r"/>
            <a:r>
              <a:rPr lang="tr-TR" dirty="0" smtClean="0"/>
              <a:t>KTÜ Aile Hekimliği ABD</a:t>
            </a:r>
          </a:p>
          <a:p>
            <a:pPr algn="r"/>
            <a:r>
              <a:rPr lang="tr-TR" dirty="0" smtClean="0"/>
              <a:t>08.01.2025</a:t>
            </a:r>
          </a:p>
          <a:p>
            <a:pPr algn="r"/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847512" y="2053766"/>
            <a:ext cx="3139001" cy="1569660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ÜSYE</a:t>
            </a:r>
            <a:endParaRPr lang="tr-T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9055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VİRAL ÜSYE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smtClean="0"/>
              <a:t>BELİRTİLER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</a:t>
            </a:r>
            <a:r>
              <a:rPr lang="tr-TR" dirty="0" smtClean="0"/>
              <a:t>urun tıkanıklığı, nazal </a:t>
            </a:r>
            <a:r>
              <a:rPr lang="tr-TR" dirty="0" err="1" smtClean="0"/>
              <a:t>konjesyon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burun akıntısı (Sıklıkla </a:t>
            </a:r>
            <a:r>
              <a:rPr lang="tr-TR" dirty="0"/>
              <a:t>kalın, </a:t>
            </a:r>
            <a:r>
              <a:rPr lang="tr-TR" dirty="0" err="1"/>
              <a:t>opak</a:t>
            </a:r>
            <a:r>
              <a:rPr lang="tr-TR" dirty="0"/>
              <a:t> ya da renkli bir akıntı </a:t>
            </a:r>
            <a:r>
              <a:rPr lang="tr-TR" dirty="0" smtClean="0"/>
              <a:t>da bulunabilir</a:t>
            </a:r>
            <a:r>
              <a:rPr lang="tr-TR" dirty="0"/>
              <a:t>. Bu tablo enfeksiyonun </a:t>
            </a:r>
            <a:r>
              <a:rPr lang="tr-TR" dirty="0" smtClean="0"/>
              <a:t>bakteriyel olduğunu göstermez)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hapşırma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burunda kızarıklık, hassasiyet ve kabuklanma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boğaz </a:t>
            </a:r>
            <a:r>
              <a:rPr lang="tr-TR" dirty="0"/>
              <a:t>ağrısı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ö</a:t>
            </a:r>
            <a:r>
              <a:rPr lang="tr-TR" dirty="0" smtClean="0"/>
              <a:t>ksürük (geç </a:t>
            </a:r>
            <a:r>
              <a:rPr lang="tr-TR" dirty="0"/>
              <a:t>başlar)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ateş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baş </a:t>
            </a:r>
            <a:r>
              <a:rPr lang="tr-TR" dirty="0"/>
              <a:t>ağrısı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kırgınlık hissi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976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VİRAL ÜSYE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ÇOCUKLARDA KLİNİK</a:t>
            </a:r>
          </a:p>
          <a:p>
            <a:r>
              <a:rPr lang="tr-TR" dirty="0"/>
              <a:t>Küçük çocuklarda</a:t>
            </a:r>
          </a:p>
          <a:p>
            <a:pPr lvl="1"/>
            <a:r>
              <a:rPr lang="tr-TR" dirty="0" smtClean="0"/>
              <a:t>ateş</a:t>
            </a:r>
            <a:r>
              <a:rPr lang="tr-TR" dirty="0"/>
              <a:t>, huzursuzluk ve hapşırma </a:t>
            </a:r>
            <a:r>
              <a:rPr lang="tr-TR" dirty="0" smtClean="0"/>
              <a:t>şeklinde başlar</a:t>
            </a:r>
            <a:r>
              <a:rPr lang="tr-TR" dirty="0"/>
              <a:t>,</a:t>
            </a:r>
          </a:p>
          <a:p>
            <a:pPr lvl="1"/>
            <a:r>
              <a:rPr lang="tr-TR" dirty="0" smtClean="0"/>
              <a:t>sonra </a:t>
            </a:r>
            <a:r>
              <a:rPr lang="tr-TR" dirty="0"/>
              <a:t>burun akıntısı,</a:t>
            </a:r>
          </a:p>
          <a:p>
            <a:pPr lvl="1"/>
            <a:r>
              <a:rPr lang="tr-TR" dirty="0" smtClean="0"/>
              <a:t>daha </a:t>
            </a:r>
            <a:r>
              <a:rPr lang="tr-TR" dirty="0"/>
              <a:t>sonra da genellikle burun </a:t>
            </a:r>
            <a:r>
              <a:rPr lang="tr-TR" dirty="0" smtClean="0"/>
              <a:t>tıkanıklığı olur</a:t>
            </a:r>
            <a:r>
              <a:rPr lang="tr-TR" dirty="0"/>
              <a:t>.</a:t>
            </a:r>
          </a:p>
          <a:p>
            <a:r>
              <a:rPr lang="tr-TR" dirty="0" smtClean="0"/>
              <a:t>Küçük </a:t>
            </a:r>
            <a:r>
              <a:rPr lang="tr-TR" dirty="0"/>
              <a:t>bebekler </a:t>
            </a:r>
            <a:endParaRPr lang="tr-TR" dirty="0" smtClean="0"/>
          </a:p>
          <a:p>
            <a:pPr lvl="1"/>
            <a:r>
              <a:rPr lang="tr-TR" dirty="0" smtClean="0"/>
              <a:t>burun solunumu yaptıklarından </a:t>
            </a:r>
            <a:r>
              <a:rPr lang="tr-TR" dirty="0"/>
              <a:t>burun </a:t>
            </a:r>
            <a:r>
              <a:rPr lang="tr-TR" dirty="0" smtClean="0"/>
              <a:t>tıkanıklığı nedeniyle </a:t>
            </a:r>
            <a:r>
              <a:rPr lang="tr-TR" dirty="0"/>
              <a:t>beslenmeleri zorlaşır</a:t>
            </a:r>
            <a:r>
              <a:rPr lang="tr-TR" dirty="0" smtClean="0"/>
              <a:t>,</a:t>
            </a:r>
          </a:p>
          <a:p>
            <a:pPr lvl="1"/>
            <a:r>
              <a:rPr lang="tr-TR" dirty="0"/>
              <a:t>h</a:t>
            </a:r>
            <a:r>
              <a:rPr lang="tr-TR" dirty="0" smtClean="0"/>
              <a:t>atta solunum </a:t>
            </a:r>
            <a:r>
              <a:rPr lang="tr-TR" dirty="0"/>
              <a:t>sıkıntısı ortaya çıkabilir</a:t>
            </a:r>
          </a:p>
        </p:txBody>
      </p:sp>
    </p:spTree>
    <p:extLst>
      <p:ext uri="{BB962C8B-B14F-4D97-AF65-F5344CB8AC3E}">
        <p14:creationId xmlns:p14="http://schemas.microsoft.com/office/powerpoint/2010/main" val="241080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VİRAL ÜSYE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KLİNİK SEYİR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genellikle 3-7 </a:t>
            </a:r>
            <a:r>
              <a:rPr lang="tr-TR" dirty="0"/>
              <a:t>gün içerisinde iyileşme görülür,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nadiren iki haftaya (</a:t>
            </a:r>
            <a:r>
              <a:rPr lang="tr-TR" dirty="0" err="1" smtClean="0"/>
              <a:t>influenza</a:t>
            </a:r>
            <a:r>
              <a:rPr lang="tr-TR" dirty="0" smtClean="0"/>
              <a:t> olabilir</a:t>
            </a:r>
            <a:r>
              <a:rPr lang="tr-TR" dirty="0"/>
              <a:t>) kadar </a:t>
            </a:r>
            <a:r>
              <a:rPr lang="tr-TR" dirty="0" smtClean="0"/>
              <a:t>uzayabilir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Çocuklarda </a:t>
            </a:r>
            <a:r>
              <a:rPr lang="tr-TR" dirty="0"/>
              <a:t>ateş birkaç </a:t>
            </a:r>
            <a:r>
              <a:rPr lang="tr-TR" dirty="0" smtClean="0"/>
              <a:t>saatte kaybolabilir </a:t>
            </a:r>
            <a:r>
              <a:rPr lang="tr-TR" dirty="0"/>
              <a:t>ya da üç gün kadar </a:t>
            </a:r>
            <a:r>
              <a:rPr lang="tr-TR" dirty="0" smtClean="0"/>
              <a:t>da sürebilir</a:t>
            </a:r>
            <a:r>
              <a:rPr lang="tr-TR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Eğer </a:t>
            </a:r>
            <a:r>
              <a:rPr lang="tr-TR" dirty="0"/>
              <a:t>üç günden sonra ateş </a:t>
            </a:r>
            <a:r>
              <a:rPr lang="tr-TR" dirty="0" smtClean="0"/>
              <a:t>yine ortaya </a:t>
            </a:r>
            <a:r>
              <a:rPr lang="tr-TR" dirty="0"/>
              <a:t>çıkmışsa </a:t>
            </a:r>
            <a:r>
              <a:rPr lang="tr-TR" dirty="0" err="1"/>
              <a:t>otitis</a:t>
            </a:r>
            <a:r>
              <a:rPr lang="tr-TR" dirty="0"/>
              <a:t> </a:t>
            </a:r>
            <a:r>
              <a:rPr lang="tr-TR" dirty="0" err="1"/>
              <a:t>media</a:t>
            </a:r>
            <a:r>
              <a:rPr lang="tr-TR" dirty="0"/>
              <a:t> </a:t>
            </a:r>
            <a:r>
              <a:rPr lang="tr-TR" dirty="0" smtClean="0"/>
              <a:t>gibi komplikasyonlar </a:t>
            </a:r>
            <a:r>
              <a:rPr lang="tr-TR" dirty="0"/>
              <a:t>araştırılmalıdır</a:t>
            </a:r>
          </a:p>
        </p:txBody>
      </p:sp>
    </p:spTree>
    <p:extLst>
      <p:ext uri="{BB962C8B-B14F-4D97-AF65-F5344CB8AC3E}">
        <p14:creationId xmlns:p14="http://schemas.microsoft.com/office/powerpoint/2010/main" val="307129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35621" y="703959"/>
            <a:ext cx="8001000" cy="998537"/>
          </a:xfrm>
          <a:prstGeom prst="rect">
            <a:avLst/>
          </a:prstGeom>
          <a:solidFill>
            <a:srgbClr val="009999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25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Soğuk Algınlığı ve Grip Farkları</a:t>
            </a:r>
            <a:endParaRPr lang="tr-TR" altLang="tr-TR" sz="25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982684"/>
              </p:ext>
            </p:extLst>
          </p:nvPr>
        </p:nvGraphicFramePr>
        <p:xfrm>
          <a:off x="2051484" y="1771076"/>
          <a:ext cx="8085137" cy="4835277"/>
        </p:xfrm>
        <a:graphic>
          <a:graphicData uri="http://schemas.openxmlformats.org/drawingml/2006/table">
            <a:tbl>
              <a:tblPr/>
              <a:tblGrid>
                <a:gridCol w="2544762">
                  <a:extLst>
                    <a:ext uri="{9D8B030D-6E8A-4147-A177-3AD203B41FA5}">
                      <a16:colId xmlns:a16="http://schemas.microsoft.com/office/drawing/2014/main" val="4050122696"/>
                    </a:ext>
                  </a:extLst>
                </a:gridCol>
                <a:gridCol w="2557463">
                  <a:extLst>
                    <a:ext uri="{9D8B030D-6E8A-4147-A177-3AD203B41FA5}">
                      <a16:colId xmlns:a16="http://schemas.microsoft.com/office/drawing/2014/main" val="3949187518"/>
                    </a:ext>
                  </a:extLst>
                </a:gridCol>
                <a:gridCol w="2982912">
                  <a:extLst>
                    <a:ext uri="{9D8B030D-6E8A-4147-A177-3AD203B41FA5}">
                      <a16:colId xmlns:a16="http://schemas.microsoft.com/office/drawing/2014/main" val="1601330523"/>
                    </a:ext>
                  </a:extLst>
                </a:gridCol>
              </a:tblGrid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+mj-lt"/>
                        </a:rPr>
                        <a:t>SOĞUK ALGINLIĞI</a:t>
                      </a:r>
                      <a:endParaRPr kumimoji="0" lang="tr-TR" alt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+mj-lt"/>
                        </a:rPr>
                        <a:t>GRİP</a:t>
                      </a:r>
                      <a:endParaRPr kumimoji="0" lang="tr-TR" alt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714176"/>
                  </a:ext>
                </a:extLst>
              </a:tr>
              <a:tr h="1944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+mj-lt"/>
                        </a:rPr>
                        <a:t>Başlangıç</a:t>
                      </a:r>
                      <a:endParaRPr kumimoji="0" lang="tr-TR" alt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yavaş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hızlı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177315"/>
                  </a:ext>
                </a:extLst>
              </a:tr>
              <a:tr h="1944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+mj-lt"/>
                        </a:rPr>
                        <a:t>Ateş, titreme</a:t>
                      </a:r>
                      <a:endParaRPr kumimoji="0" lang="tr-TR" alt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nadir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38-39°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008516"/>
                  </a:ext>
                </a:extLst>
              </a:tr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+mj-lt"/>
                        </a:rPr>
                        <a:t>Baş ağrısı</a:t>
                      </a:r>
                      <a:endParaRPr kumimoji="0" lang="tr-TR" alt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nadir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belirgindir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314658"/>
                  </a:ext>
                </a:extLst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+mj-lt"/>
                        </a:rPr>
                        <a:t>Genel kas ağrısı ve sızı</a:t>
                      </a:r>
                      <a:endParaRPr kumimoji="0" lang="tr-TR" alt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az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genellikle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10076"/>
                  </a:ext>
                </a:extLst>
              </a:tr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+mj-lt"/>
                        </a:rPr>
                        <a:t>Yorgunluk</a:t>
                      </a:r>
                      <a:endParaRPr kumimoji="0" lang="tr-TR" alt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hafif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2-3 hafta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696088"/>
                  </a:ext>
                </a:extLst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+mj-lt"/>
                        </a:rPr>
                        <a:t>Tıkalı burun / akıntı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genellikle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bazen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953398"/>
                  </a:ext>
                </a:extLst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+mj-lt"/>
                        </a:rPr>
                        <a:t>Hapşırma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genellikle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bazen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098611"/>
                  </a:ext>
                </a:extLst>
              </a:tr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+mj-lt"/>
                        </a:rPr>
                        <a:t>Boğaz Ağrısı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Genellikle, ilk belirti olabilir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bazen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74170"/>
                  </a:ext>
                </a:extLst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+mj-lt"/>
                        </a:rPr>
                        <a:t>Öksürük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nadir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genellikle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084012"/>
                  </a:ext>
                </a:extLst>
              </a:tr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+mj-lt"/>
                        </a:rPr>
                        <a:t>Komplikasyonları</a:t>
                      </a:r>
                      <a:endParaRPr kumimoji="0" lang="tr-TR" alt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sinüzit ve kulak ağrısı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bronşit, zatürree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707176"/>
                  </a:ext>
                </a:extLst>
              </a:tr>
              <a:tr h="1944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+mj-lt"/>
                        </a:rPr>
                        <a:t>Korunma</a:t>
                      </a:r>
                      <a:endParaRPr kumimoji="0" lang="tr-TR" alt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hiç bir şey yapılamaz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Aşılama ve anti </a:t>
                      </a:r>
                      <a:r>
                        <a:rPr kumimoji="0" lang="tr-TR" altLang="tr-T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viral</a:t>
                      </a: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ilaçlar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414572"/>
                  </a:ext>
                </a:extLst>
              </a:tr>
              <a:tr h="19446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+mj-lt"/>
                        </a:rPr>
                        <a:t>Tedavi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Semptomatik</a:t>
                      </a:r>
                      <a:endParaRPr kumimoji="0" lang="tr-TR" alt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İlk 48 saatte </a:t>
                      </a:r>
                      <a:r>
                        <a:rPr kumimoji="0" lang="tr-TR" altLang="tr-T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antiviral</a:t>
                      </a:r>
                      <a:r>
                        <a:rPr kumimoji="0" lang="tr-TR" alt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tedavi ?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795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961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KORUNMA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Önlemin </a:t>
            </a:r>
            <a:r>
              <a:rPr lang="tr-TR" dirty="0"/>
              <a:t>asıl yolu </a:t>
            </a:r>
            <a:r>
              <a:rPr lang="tr-TR" dirty="0" err="1"/>
              <a:t>inaktive</a:t>
            </a:r>
            <a:r>
              <a:rPr lang="tr-TR" dirty="0"/>
              <a:t> </a:t>
            </a:r>
            <a:r>
              <a:rPr lang="tr-TR" dirty="0" err="1"/>
              <a:t>influenza</a:t>
            </a:r>
            <a:r>
              <a:rPr lang="tr-TR" dirty="0"/>
              <a:t> virüsü aşılarının kullanılmasıdır</a:t>
            </a:r>
            <a:r>
              <a:rPr lang="tr-TR" dirty="0" smtClean="0"/>
              <a:t>.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Aşı </a:t>
            </a:r>
            <a:r>
              <a:rPr lang="tr-TR" dirty="0" err="1"/>
              <a:t>influenza’dan</a:t>
            </a:r>
            <a:r>
              <a:rPr lang="tr-TR" dirty="0"/>
              <a:t> korunma sağlamasının yanında komplikasyon gelişme sıklığını azaltmada etkilidir.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Özellikle </a:t>
            </a:r>
            <a:r>
              <a:rPr lang="tr-TR" dirty="0"/>
              <a:t>riskli gruplara;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Sağlık çalışanları,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65 yaş üstü, (50 ?)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DM, Kardiyak, Kronik AC hastaları, </a:t>
            </a:r>
            <a:r>
              <a:rPr lang="tr-TR" dirty="0" err="1"/>
              <a:t>İmmunsüprese</a:t>
            </a:r>
            <a:r>
              <a:rPr lang="tr-TR" dirty="0"/>
              <a:t> (HIV)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Gebeliğinin 2. ve 3. </a:t>
            </a:r>
            <a:r>
              <a:rPr lang="tr-TR" dirty="0" err="1"/>
              <a:t>trimasteri</a:t>
            </a:r>
            <a:r>
              <a:rPr lang="tr-TR" dirty="0"/>
              <a:t> </a:t>
            </a:r>
            <a:r>
              <a:rPr lang="tr-TR" dirty="0" err="1"/>
              <a:t>influenza</a:t>
            </a:r>
            <a:r>
              <a:rPr lang="tr-TR" dirty="0"/>
              <a:t> dönemine denk gelen gebeler,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6 ay – 5yaş arası çocuklar ???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121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VİRAL ÜSYE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KORUNMA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Gripli gibi olan </a:t>
            </a:r>
            <a:r>
              <a:rPr lang="tr-TR" dirty="0"/>
              <a:t>kişilerden </a:t>
            </a:r>
            <a:r>
              <a:rPr lang="tr-TR" dirty="0" smtClean="0"/>
              <a:t>en az 2 m </a:t>
            </a:r>
            <a:r>
              <a:rPr lang="tr-TR" dirty="0"/>
              <a:t>uzak durulmalı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Gripli </a:t>
            </a:r>
            <a:r>
              <a:rPr lang="tr-TR" dirty="0"/>
              <a:t>kişiyle </a:t>
            </a:r>
            <a:r>
              <a:rPr lang="tr-TR" dirty="0" smtClean="0"/>
              <a:t>temas mümkün </a:t>
            </a:r>
            <a:r>
              <a:rPr lang="tr-TR" dirty="0"/>
              <a:t>olduğunca </a:t>
            </a:r>
            <a:r>
              <a:rPr lang="tr-TR" dirty="0" smtClean="0"/>
              <a:t>kısa tutulmalı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Hasta </a:t>
            </a:r>
            <a:r>
              <a:rPr lang="tr-TR" dirty="0"/>
              <a:t>kişi maske </a:t>
            </a:r>
            <a:r>
              <a:rPr lang="tr-TR" dirty="0" smtClean="0"/>
              <a:t>takmalı, ellerini </a:t>
            </a:r>
            <a:r>
              <a:rPr lang="tr-TR" dirty="0"/>
              <a:t>yıkamalı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Yüksek </a:t>
            </a:r>
            <a:r>
              <a:rPr lang="tr-TR" dirty="0"/>
              <a:t>risk grubunda </a:t>
            </a:r>
            <a:r>
              <a:rPr lang="tr-TR" dirty="0" smtClean="0"/>
              <a:t>olan kişiler </a:t>
            </a:r>
            <a:r>
              <a:rPr lang="tr-TR" dirty="0"/>
              <a:t>gripli hasta </a:t>
            </a:r>
            <a:r>
              <a:rPr lang="tr-TR" dirty="0" smtClean="0"/>
              <a:t>ile temastan </a:t>
            </a:r>
            <a:r>
              <a:rPr lang="tr-TR" dirty="0"/>
              <a:t>kaçınmalı </a:t>
            </a:r>
            <a:r>
              <a:rPr lang="tr-TR" dirty="0" smtClean="0"/>
              <a:t>eğer bu </a:t>
            </a:r>
            <a:r>
              <a:rPr lang="tr-TR" dirty="0"/>
              <a:t>mümkün değilse </a:t>
            </a:r>
            <a:r>
              <a:rPr lang="tr-TR" dirty="0" smtClean="0"/>
              <a:t>maske kullanmalı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4462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DOMUZGRIBI_BROSUR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618" y="188336"/>
            <a:ext cx="8839200" cy="654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4104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VİRAL ÜSYE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Korunma Neden Önemli ?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İş gücü kaybı çok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Gereksiz tedavi maliyeti çok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Gereksiz antibiyotik kullanımı çok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3714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13518"/>
            <a:ext cx="10515600" cy="3765245"/>
          </a:xfrm>
        </p:spPr>
        <p:txBody>
          <a:bodyPr>
            <a:normAutofit/>
          </a:bodyPr>
          <a:lstStyle/>
          <a:p>
            <a:r>
              <a:rPr lang="tr-TR" b="1" dirty="0"/>
              <a:t>CDC-</a:t>
            </a:r>
            <a:r>
              <a:rPr lang="tr-TR" b="1" dirty="0" err="1"/>
              <a:t>İnfluenza</a:t>
            </a:r>
            <a:r>
              <a:rPr lang="tr-TR" b="1" dirty="0"/>
              <a:t> olgusu yönetim rehberi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Hastalığın Ağırlık Ölçütler;</a:t>
            </a:r>
          </a:p>
          <a:p>
            <a:pPr lvl="1"/>
            <a:r>
              <a:rPr lang="tr-TR" altLang="tr-TR" dirty="0"/>
              <a:t>Nefes darlığı</a:t>
            </a:r>
          </a:p>
          <a:p>
            <a:pPr lvl="1"/>
            <a:r>
              <a:rPr lang="tr-TR" altLang="tr-TR" dirty="0"/>
              <a:t>Göğüste sıkışma hissi yada ağrı</a:t>
            </a:r>
          </a:p>
          <a:p>
            <a:pPr lvl="1"/>
            <a:r>
              <a:rPr lang="tr-TR" altLang="tr-TR" dirty="0"/>
              <a:t>Aşırı halsizlik </a:t>
            </a:r>
          </a:p>
          <a:p>
            <a:pPr lvl="1"/>
            <a:r>
              <a:rPr lang="tr-TR" altLang="tr-TR" dirty="0" err="1"/>
              <a:t>Konfüzyon</a:t>
            </a:r>
            <a:endParaRPr lang="tr-TR" altLang="tr-TR" dirty="0"/>
          </a:p>
          <a:p>
            <a:pPr lvl="1"/>
            <a:r>
              <a:rPr lang="tr-TR" altLang="tr-TR" dirty="0"/>
              <a:t>Ciddi yada inatçı kusma atakları</a:t>
            </a:r>
          </a:p>
          <a:p>
            <a:pPr lvl="1"/>
            <a:r>
              <a:rPr lang="tr-TR" altLang="tr-TR" dirty="0" err="1"/>
              <a:t>İnfluenza</a:t>
            </a:r>
            <a:r>
              <a:rPr lang="tr-TR" altLang="tr-TR" dirty="0"/>
              <a:t> </a:t>
            </a:r>
            <a:r>
              <a:rPr lang="tr-TR" altLang="tr-TR" dirty="0" smtClean="0"/>
              <a:t>semptomlarının, </a:t>
            </a:r>
            <a:r>
              <a:rPr lang="tr-TR" altLang="tr-TR" dirty="0"/>
              <a:t>kaybolduktan birkaç gün sonra yeniden yada ağırlaşmış olarak ortaya çıkmaları</a:t>
            </a:r>
          </a:p>
          <a:p>
            <a:pPr lvl="1">
              <a:buFont typeface="Calibri" panose="020F0502020204030204" pitchFamily="34" charset="0"/>
              <a:buChar char="‒"/>
            </a:pP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99700" y="5650931"/>
            <a:ext cx="5870191" cy="95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 smtClean="0"/>
              <a:t>EVET</a:t>
            </a:r>
          </a:p>
          <a:p>
            <a:pPr algn="ctr"/>
            <a:r>
              <a:rPr lang="tr-TR" dirty="0" smtClean="0"/>
              <a:t>Hastaneye yatır!</a:t>
            </a:r>
          </a:p>
          <a:p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6169891" y="5546092"/>
            <a:ext cx="5568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HAYIR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800" dirty="0" smtClean="0"/>
              <a:t>Ayaktan izle !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6871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VİRAL ÜSYE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TEDAVİ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Antibiyotiklerin yeri yoktur, ikincil </a:t>
            </a:r>
            <a:r>
              <a:rPr lang="tr-TR" dirty="0" smtClean="0"/>
              <a:t>bakteri enfeksiyonlarını </a:t>
            </a:r>
            <a:r>
              <a:rPr lang="tr-TR" dirty="0"/>
              <a:t>önleme amaçlı kullanılmaz.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Semptomatik</a:t>
            </a:r>
            <a:r>
              <a:rPr lang="tr-TR" dirty="0" smtClean="0"/>
              <a:t> </a:t>
            </a:r>
            <a:r>
              <a:rPr lang="tr-TR" dirty="0"/>
              <a:t>tedavi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Ateşli </a:t>
            </a:r>
            <a:r>
              <a:rPr lang="tr-TR" dirty="0"/>
              <a:t>dönemde yatak istirahati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Parasetamol</a:t>
            </a:r>
            <a:r>
              <a:rPr lang="tr-TR" dirty="0" smtClean="0"/>
              <a:t> (Reye </a:t>
            </a:r>
            <a:r>
              <a:rPr lang="tr-TR" dirty="0"/>
              <a:t>sendromu riski </a:t>
            </a:r>
            <a:r>
              <a:rPr lang="tr-TR" dirty="0" smtClean="0"/>
              <a:t>nedeniyle </a:t>
            </a:r>
            <a:r>
              <a:rPr lang="tr-TR" dirty="0" err="1" smtClean="0"/>
              <a:t>asetilsalisilat</a:t>
            </a:r>
            <a:r>
              <a:rPr lang="tr-TR" dirty="0" smtClean="0"/>
              <a:t> kullanılmamalı !)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Ödem </a:t>
            </a:r>
            <a:r>
              <a:rPr lang="tr-TR" dirty="0"/>
              <a:t>çözücüler ve öksürük </a:t>
            </a:r>
            <a:r>
              <a:rPr lang="tr-TR" dirty="0" smtClean="0"/>
              <a:t>şurupları semptomları </a:t>
            </a:r>
            <a:r>
              <a:rPr lang="tr-TR" dirty="0"/>
              <a:t>hafifletebilir. Ancak </a:t>
            </a:r>
            <a:r>
              <a:rPr lang="tr-TR" dirty="0" smtClean="0"/>
              <a:t>hastalığı önlemez</a:t>
            </a:r>
            <a:r>
              <a:rPr lang="tr-TR" dirty="0"/>
              <a:t>, tedavi etmez, hastalık </a:t>
            </a:r>
            <a:r>
              <a:rPr lang="tr-TR" dirty="0" smtClean="0"/>
              <a:t>süresini kısaltmaz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67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SUNUMDA;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ÜSYE nedir?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/>
              <a:t>Üst Solunum Yolu </a:t>
            </a:r>
            <a:r>
              <a:rPr lang="tr-TR" dirty="0" smtClean="0"/>
              <a:t>Enfeksiyonu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Soğuk algınlığı, Grip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Tonsillofarenjit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Rinosinüzit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Akut </a:t>
            </a:r>
            <a:r>
              <a:rPr lang="tr-TR" dirty="0" err="1"/>
              <a:t>Otitis</a:t>
            </a:r>
            <a:r>
              <a:rPr lang="tr-TR" dirty="0"/>
              <a:t> </a:t>
            </a:r>
            <a:r>
              <a:rPr lang="tr-TR" dirty="0" smtClean="0"/>
              <a:t>Media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LTB (</a:t>
            </a:r>
            <a:r>
              <a:rPr lang="tr-TR" dirty="0" err="1" smtClean="0"/>
              <a:t>Krup</a:t>
            </a:r>
            <a:r>
              <a:rPr lang="tr-TR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Epiglottit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7676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VİRAL ÜSYE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64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TEDAVİ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C </a:t>
            </a:r>
            <a:r>
              <a:rPr lang="tr-TR" dirty="0" err="1" smtClean="0"/>
              <a:t>vit</a:t>
            </a:r>
            <a:r>
              <a:rPr lang="tr-TR" dirty="0" smtClean="0"/>
              <a:t>, virüs nedenli ÜSYE gidiş ve süresini etkilemez ancak destek amaçlı kullanımında sakınca yoktur.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err="1"/>
              <a:t>Hemilä</a:t>
            </a:r>
            <a:r>
              <a:rPr lang="en-US" sz="1400" dirty="0"/>
              <a:t>, </a:t>
            </a:r>
            <a:r>
              <a:rPr lang="en-US" sz="1400" dirty="0" err="1"/>
              <a:t>Harri</a:t>
            </a:r>
            <a:r>
              <a:rPr lang="en-US" sz="1400" dirty="0"/>
              <a:t>, and Elizabeth </a:t>
            </a:r>
            <a:r>
              <a:rPr lang="en-US" sz="1400" dirty="0" err="1"/>
              <a:t>Chalker</a:t>
            </a:r>
            <a:r>
              <a:rPr lang="en-US" sz="1400" dirty="0"/>
              <a:t>. "Vitamin C for preventing and treating the common cold." Cochrane database of systematic reviews 1 (2013).</a:t>
            </a:r>
            <a:endParaRPr lang="tr-TR" sz="1400" dirty="0"/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Çinko: Semptomların başlangıcından itibaren 24 saat içinde uygulanan çinko, sağlıklı insanlarda soğuk algınlığı semptomlarının süresini azaltır. (</a:t>
            </a:r>
            <a:r>
              <a:rPr lang="tr-TR" dirty="0" err="1" smtClean="0"/>
              <a:t>Proflaktik</a:t>
            </a:r>
            <a:r>
              <a:rPr lang="tr-TR" dirty="0" smtClean="0"/>
              <a:t> olarak kullanılması yönünde çalışılma yok)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400" dirty="0" err="1">
                <a:latin typeface="BlinkMacSystemFont"/>
              </a:rPr>
              <a:t>Girodon</a:t>
            </a:r>
            <a:r>
              <a:rPr lang="tr-TR" sz="1400" dirty="0">
                <a:latin typeface="BlinkMacSystemFont"/>
              </a:rPr>
              <a:t> F, Galan P, </a:t>
            </a:r>
            <a:r>
              <a:rPr lang="tr-TR" sz="1400" dirty="0" err="1">
                <a:latin typeface="BlinkMacSystemFont"/>
              </a:rPr>
              <a:t>Monget</a:t>
            </a:r>
            <a:r>
              <a:rPr lang="tr-TR" sz="1400" dirty="0">
                <a:latin typeface="BlinkMacSystemFont"/>
              </a:rPr>
              <a:t> AL, </a:t>
            </a:r>
            <a:r>
              <a:rPr lang="tr-TR" sz="1400" dirty="0" err="1">
                <a:latin typeface="BlinkMacSystemFont"/>
              </a:rPr>
              <a:t>Boutron-Ruault</a:t>
            </a:r>
            <a:r>
              <a:rPr lang="tr-TR" sz="1400" dirty="0">
                <a:latin typeface="BlinkMacSystemFont"/>
              </a:rPr>
              <a:t> MC, </a:t>
            </a:r>
            <a:r>
              <a:rPr lang="tr-TR" sz="1400" dirty="0" err="1">
                <a:latin typeface="BlinkMacSystemFont"/>
              </a:rPr>
              <a:t>Brunet-Lecomte</a:t>
            </a:r>
            <a:r>
              <a:rPr lang="tr-TR" sz="1400" dirty="0">
                <a:latin typeface="BlinkMacSystemFont"/>
              </a:rPr>
              <a:t> P, </a:t>
            </a:r>
            <a:r>
              <a:rPr lang="tr-TR" sz="1400" dirty="0" err="1">
                <a:latin typeface="BlinkMacSystemFont"/>
              </a:rPr>
              <a:t>Preziosi</a:t>
            </a:r>
            <a:r>
              <a:rPr lang="tr-TR" sz="1400" dirty="0">
                <a:latin typeface="BlinkMacSystemFont"/>
              </a:rPr>
              <a:t> P, </a:t>
            </a:r>
            <a:r>
              <a:rPr lang="tr-TR" sz="1400" dirty="0" err="1">
                <a:latin typeface="BlinkMacSystemFont"/>
              </a:rPr>
              <a:t>Arnaud</a:t>
            </a:r>
            <a:r>
              <a:rPr lang="tr-TR" sz="1400" dirty="0">
                <a:latin typeface="BlinkMacSystemFont"/>
              </a:rPr>
              <a:t> J, </a:t>
            </a:r>
            <a:r>
              <a:rPr lang="tr-TR" sz="1400" dirty="0" err="1">
                <a:latin typeface="BlinkMacSystemFont"/>
              </a:rPr>
              <a:t>Manuguerra</a:t>
            </a:r>
            <a:r>
              <a:rPr lang="tr-TR" sz="1400" dirty="0">
                <a:latin typeface="BlinkMacSystemFont"/>
              </a:rPr>
              <a:t> JC, </a:t>
            </a:r>
            <a:r>
              <a:rPr lang="tr-TR" sz="1400" dirty="0" err="1">
                <a:latin typeface="BlinkMacSystemFont"/>
              </a:rPr>
              <a:t>Herchberg</a:t>
            </a:r>
            <a:r>
              <a:rPr lang="tr-TR" sz="1400" dirty="0">
                <a:latin typeface="BlinkMacSystemFont"/>
              </a:rPr>
              <a:t> S. </a:t>
            </a:r>
            <a:r>
              <a:rPr lang="tr-TR" sz="1400" dirty="0" err="1">
                <a:latin typeface="BlinkMacSystemFont"/>
              </a:rPr>
              <a:t>Impact</a:t>
            </a:r>
            <a:r>
              <a:rPr lang="tr-TR" sz="1400" dirty="0">
                <a:latin typeface="BlinkMacSystemFont"/>
              </a:rPr>
              <a:t> of </a:t>
            </a:r>
            <a:r>
              <a:rPr lang="tr-TR" sz="1400" dirty="0" err="1">
                <a:latin typeface="BlinkMacSystemFont"/>
              </a:rPr>
              <a:t>trace</a:t>
            </a:r>
            <a:r>
              <a:rPr lang="tr-TR" sz="1400" dirty="0">
                <a:latin typeface="BlinkMacSystemFont"/>
              </a:rPr>
              <a:t> </a:t>
            </a:r>
            <a:r>
              <a:rPr lang="tr-TR" sz="1400" dirty="0" err="1">
                <a:latin typeface="BlinkMacSystemFont"/>
              </a:rPr>
              <a:t>elements</a:t>
            </a:r>
            <a:r>
              <a:rPr lang="tr-TR" sz="1400" dirty="0">
                <a:latin typeface="BlinkMacSystemFont"/>
              </a:rPr>
              <a:t> </a:t>
            </a:r>
            <a:r>
              <a:rPr lang="tr-TR" sz="1400" dirty="0" err="1">
                <a:latin typeface="BlinkMacSystemFont"/>
              </a:rPr>
              <a:t>and</a:t>
            </a:r>
            <a:r>
              <a:rPr lang="tr-TR" sz="1400" dirty="0">
                <a:latin typeface="BlinkMacSystemFont"/>
              </a:rPr>
              <a:t> vitamin </a:t>
            </a:r>
            <a:r>
              <a:rPr lang="tr-TR" sz="1400" dirty="0" err="1">
                <a:latin typeface="BlinkMacSystemFont"/>
              </a:rPr>
              <a:t>supplementation</a:t>
            </a:r>
            <a:r>
              <a:rPr lang="tr-TR" sz="1400" dirty="0">
                <a:latin typeface="BlinkMacSystemFont"/>
              </a:rPr>
              <a:t> on </a:t>
            </a:r>
            <a:r>
              <a:rPr lang="tr-TR" sz="1400" dirty="0" err="1">
                <a:latin typeface="BlinkMacSystemFont"/>
              </a:rPr>
              <a:t>immunity</a:t>
            </a:r>
            <a:r>
              <a:rPr lang="tr-TR" sz="1400" dirty="0">
                <a:latin typeface="BlinkMacSystemFont"/>
              </a:rPr>
              <a:t> </a:t>
            </a:r>
            <a:r>
              <a:rPr lang="tr-TR" sz="1400" dirty="0" err="1">
                <a:latin typeface="BlinkMacSystemFont"/>
              </a:rPr>
              <a:t>and</a:t>
            </a:r>
            <a:r>
              <a:rPr lang="tr-TR" sz="1400" dirty="0">
                <a:latin typeface="BlinkMacSystemFont"/>
              </a:rPr>
              <a:t> </a:t>
            </a:r>
            <a:r>
              <a:rPr lang="tr-TR" sz="1400" dirty="0" err="1">
                <a:latin typeface="BlinkMacSystemFont"/>
              </a:rPr>
              <a:t>infections</a:t>
            </a:r>
            <a:r>
              <a:rPr lang="tr-TR" sz="1400" dirty="0">
                <a:latin typeface="BlinkMacSystemFont"/>
              </a:rPr>
              <a:t> in </a:t>
            </a:r>
            <a:r>
              <a:rPr lang="tr-TR" sz="1400" dirty="0" err="1">
                <a:latin typeface="BlinkMacSystemFont"/>
              </a:rPr>
              <a:t>institutionalized</a:t>
            </a:r>
            <a:r>
              <a:rPr lang="tr-TR" sz="1400" dirty="0">
                <a:latin typeface="BlinkMacSystemFont"/>
              </a:rPr>
              <a:t> </a:t>
            </a:r>
            <a:r>
              <a:rPr lang="tr-TR" sz="1400" dirty="0" err="1">
                <a:latin typeface="BlinkMacSystemFont"/>
              </a:rPr>
              <a:t>elderly</a:t>
            </a:r>
            <a:r>
              <a:rPr lang="tr-TR" sz="1400" dirty="0">
                <a:latin typeface="BlinkMacSystemFont"/>
              </a:rPr>
              <a:t> </a:t>
            </a:r>
            <a:r>
              <a:rPr lang="tr-TR" sz="1400" dirty="0" err="1">
                <a:latin typeface="BlinkMacSystemFont"/>
              </a:rPr>
              <a:t>patients</a:t>
            </a:r>
            <a:r>
              <a:rPr lang="tr-TR" sz="1400" dirty="0">
                <a:latin typeface="BlinkMacSystemFont"/>
              </a:rPr>
              <a:t>: a </a:t>
            </a:r>
            <a:r>
              <a:rPr lang="tr-TR" sz="1400" dirty="0" err="1">
                <a:latin typeface="BlinkMacSystemFont"/>
              </a:rPr>
              <a:t>randomized</a:t>
            </a:r>
            <a:r>
              <a:rPr lang="tr-TR" sz="1400" dirty="0">
                <a:latin typeface="BlinkMacSystemFont"/>
              </a:rPr>
              <a:t> </a:t>
            </a:r>
            <a:r>
              <a:rPr lang="tr-TR" sz="1400" dirty="0" err="1">
                <a:latin typeface="BlinkMacSystemFont"/>
              </a:rPr>
              <a:t>controlled</a:t>
            </a:r>
            <a:r>
              <a:rPr lang="tr-TR" sz="1400" dirty="0">
                <a:latin typeface="BlinkMacSystemFont"/>
              </a:rPr>
              <a:t> </a:t>
            </a:r>
            <a:r>
              <a:rPr lang="tr-TR" sz="1400" dirty="0" err="1">
                <a:latin typeface="BlinkMacSystemFont"/>
              </a:rPr>
              <a:t>trial</a:t>
            </a:r>
            <a:r>
              <a:rPr lang="tr-TR" sz="1400" dirty="0">
                <a:latin typeface="BlinkMacSystemFont"/>
              </a:rPr>
              <a:t>. MIN. VIT. AOX. </a:t>
            </a:r>
            <a:r>
              <a:rPr lang="tr-TR" sz="1400" dirty="0" err="1">
                <a:latin typeface="BlinkMacSystemFont"/>
              </a:rPr>
              <a:t>geriatric</a:t>
            </a:r>
            <a:r>
              <a:rPr lang="tr-TR" sz="1400" dirty="0">
                <a:latin typeface="BlinkMacSystemFont"/>
              </a:rPr>
              <a:t> network. </a:t>
            </a:r>
            <a:r>
              <a:rPr lang="tr-TR" sz="1400" dirty="0" err="1">
                <a:latin typeface="BlinkMacSystemFont"/>
              </a:rPr>
              <a:t>Arch</a:t>
            </a:r>
            <a:r>
              <a:rPr lang="tr-TR" sz="1400" dirty="0">
                <a:latin typeface="BlinkMacSystemFont"/>
              </a:rPr>
              <a:t> </a:t>
            </a:r>
            <a:r>
              <a:rPr lang="tr-TR" sz="1400" dirty="0" err="1">
                <a:latin typeface="BlinkMacSystemFont"/>
              </a:rPr>
              <a:t>Intern</a:t>
            </a:r>
            <a:r>
              <a:rPr lang="tr-TR" sz="1400" dirty="0">
                <a:latin typeface="BlinkMacSystemFont"/>
              </a:rPr>
              <a:t> </a:t>
            </a:r>
            <a:r>
              <a:rPr lang="tr-TR" sz="1400" dirty="0" err="1">
                <a:latin typeface="BlinkMacSystemFont"/>
              </a:rPr>
              <a:t>Med</a:t>
            </a:r>
            <a:r>
              <a:rPr lang="tr-TR" sz="1400" dirty="0">
                <a:latin typeface="BlinkMacSystemFont"/>
              </a:rPr>
              <a:t>. 1999 </a:t>
            </a:r>
            <a:r>
              <a:rPr lang="tr-TR" sz="1400" dirty="0" err="1">
                <a:latin typeface="BlinkMacSystemFont"/>
              </a:rPr>
              <a:t>Apr</a:t>
            </a:r>
            <a:r>
              <a:rPr lang="tr-TR" sz="1400" dirty="0">
                <a:latin typeface="BlinkMacSystemFont"/>
              </a:rPr>
              <a:t> 12;159(7):748-54. </a:t>
            </a:r>
            <a:r>
              <a:rPr lang="tr-TR" sz="1400" dirty="0" err="1">
                <a:latin typeface="BlinkMacSystemFont"/>
              </a:rPr>
              <a:t>doi</a:t>
            </a:r>
            <a:r>
              <a:rPr lang="tr-TR" sz="1400" dirty="0">
                <a:latin typeface="BlinkMacSystemFont"/>
              </a:rPr>
              <a:t>: 10.1001/archinte.159.7.748. PMID: 10218756.</a:t>
            </a:r>
            <a:endParaRPr lang="tr-TR" sz="1400" dirty="0"/>
          </a:p>
          <a:p>
            <a:pPr lvl="1"/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05528" y="5375565"/>
            <a:ext cx="8211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531494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13518"/>
            <a:ext cx="10515600" cy="41369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/>
              <a:t>CDC-</a:t>
            </a:r>
            <a:r>
              <a:rPr lang="tr-TR" b="1" dirty="0" err="1"/>
              <a:t>İnfluenza</a:t>
            </a:r>
            <a:r>
              <a:rPr lang="tr-TR" b="1" dirty="0"/>
              <a:t> olgusu yönetim rehberi</a:t>
            </a:r>
            <a:endParaRPr lang="tr-TR" altLang="tr-TR" dirty="0" smtClean="0"/>
          </a:p>
          <a:p>
            <a:endParaRPr lang="tr-TR" alt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dirty="0" err="1" smtClean="0"/>
              <a:t>İnfluenza</a:t>
            </a:r>
            <a:r>
              <a:rPr lang="tr-TR" altLang="tr-TR" dirty="0" smtClean="0"/>
              <a:t> </a:t>
            </a:r>
            <a:r>
              <a:rPr lang="tr-TR" altLang="tr-TR" dirty="0"/>
              <a:t>semptomları olanların tümüne </a:t>
            </a:r>
            <a:r>
              <a:rPr lang="tr-TR" altLang="tr-TR" dirty="0" err="1"/>
              <a:t>antiviral</a:t>
            </a:r>
            <a:r>
              <a:rPr lang="tr-TR" altLang="tr-TR" dirty="0"/>
              <a:t> verilmesi </a:t>
            </a:r>
            <a:r>
              <a:rPr lang="tr-TR" altLang="tr-TR" dirty="0" smtClean="0"/>
              <a:t>önerilmez!</a:t>
            </a:r>
            <a:endParaRPr lang="tr-TR" alt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dirty="0"/>
              <a:t>Erken ampirik </a:t>
            </a:r>
            <a:r>
              <a:rPr lang="tr-TR" altLang="tr-TR" b="1" dirty="0" err="1"/>
              <a:t>oseltamivir</a:t>
            </a:r>
            <a:r>
              <a:rPr lang="tr-TR" altLang="tr-TR" dirty="0"/>
              <a:t> yada </a:t>
            </a:r>
            <a:r>
              <a:rPr lang="tr-TR" altLang="tr-TR" dirty="0" err="1" smtClean="0"/>
              <a:t>zanamivir</a:t>
            </a:r>
            <a:r>
              <a:rPr lang="tr-TR" altLang="tr-TR" dirty="0" smtClean="0"/>
              <a:t> tedavisi önerilenler;</a:t>
            </a:r>
            <a:endParaRPr lang="tr-TR" altLang="tr-T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altLang="tr-TR" dirty="0"/>
              <a:t>2 yaşından küçük bebekler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altLang="tr-TR" dirty="0"/>
              <a:t>65 yaş veya daha yaşlı olanlar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altLang="tr-TR" dirty="0"/>
              <a:t>Gebeler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altLang="tr-TR" dirty="0"/>
              <a:t>Kronik hastalıkları olanlar yada bağışıklıkları baskılanmış </a:t>
            </a:r>
            <a:r>
              <a:rPr lang="tr-TR" altLang="tr-TR" dirty="0" smtClean="0"/>
              <a:t>olanlar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dirty="0"/>
              <a:t>Tedavi en geç ilk 48 saatte başlanmalıdır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dirty="0"/>
              <a:t>Tedaviye başlamak için </a:t>
            </a:r>
            <a:r>
              <a:rPr lang="tr-TR" altLang="tr-TR" dirty="0" err="1"/>
              <a:t>labaratuvar</a:t>
            </a:r>
            <a:r>
              <a:rPr lang="tr-TR" altLang="tr-TR" dirty="0"/>
              <a:t> sonuçları </a:t>
            </a:r>
            <a:r>
              <a:rPr lang="tr-TR" altLang="tr-TR" dirty="0" smtClean="0"/>
              <a:t>beklenmemelidir.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dirty="0" err="1" smtClean="0"/>
              <a:t>Oseltamivir</a:t>
            </a:r>
            <a:r>
              <a:rPr lang="tr-TR" altLang="tr-TR" dirty="0" smtClean="0"/>
              <a:t> : Günlük doz </a:t>
            </a:r>
            <a:r>
              <a:rPr lang="tr-TR" dirty="0" smtClean="0"/>
              <a:t>3 mg/kg, ikiye bölünerek. </a:t>
            </a:r>
            <a:r>
              <a:rPr lang="tr-TR" dirty="0" err="1" smtClean="0"/>
              <a:t>Max</a:t>
            </a:r>
            <a:r>
              <a:rPr lang="tr-TR" dirty="0" smtClean="0"/>
              <a:t> 75 mg 2*1</a:t>
            </a:r>
            <a:endParaRPr lang="tr-TR" altLang="tr-TR" dirty="0"/>
          </a:p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8018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9834418" cy="402412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KOMPLİKASYONLAR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Otitis</a:t>
            </a:r>
            <a:r>
              <a:rPr lang="tr-TR" dirty="0"/>
              <a:t> Media.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Pnömoni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Akut </a:t>
            </a:r>
            <a:r>
              <a:rPr lang="tr-TR" dirty="0" err="1"/>
              <a:t>myozitis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Myokardit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Staf</a:t>
            </a:r>
            <a:r>
              <a:rPr lang="tr-TR" dirty="0"/>
              <a:t> </a:t>
            </a:r>
            <a:r>
              <a:rPr lang="tr-TR" dirty="0" err="1"/>
              <a:t>enf</a:t>
            </a:r>
            <a:r>
              <a:rPr lang="tr-TR" dirty="0"/>
              <a:t> </a:t>
            </a:r>
            <a:r>
              <a:rPr lang="tr-TR" dirty="0" err="1"/>
              <a:t>süperpozisyonunda</a:t>
            </a:r>
            <a:r>
              <a:rPr lang="tr-TR" dirty="0"/>
              <a:t> </a:t>
            </a:r>
            <a:r>
              <a:rPr lang="tr-TR" dirty="0" err="1"/>
              <a:t>toksik</a:t>
            </a:r>
            <a:r>
              <a:rPr lang="tr-TR" dirty="0"/>
              <a:t> şok sendromu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008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TONSİLLOFARENJİT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Değişik mikroorganizmaların yol açtığı</a:t>
            </a:r>
            <a:r>
              <a:rPr lang="tr-TR" dirty="0" smtClean="0"/>
              <a:t>, </a:t>
            </a:r>
          </a:p>
          <a:p>
            <a:pPr marL="0" indent="0">
              <a:buNone/>
            </a:pPr>
            <a:r>
              <a:rPr lang="tr-TR" dirty="0" smtClean="0"/>
              <a:t>akut </a:t>
            </a:r>
            <a:r>
              <a:rPr lang="tr-TR" dirty="0" err="1"/>
              <a:t>inflamasyonla</a:t>
            </a:r>
            <a:r>
              <a:rPr lang="tr-TR" dirty="0"/>
              <a:t> seyreden, 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farinksi</a:t>
            </a:r>
            <a:r>
              <a:rPr lang="tr-TR" dirty="0" smtClean="0"/>
              <a:t> ve </a:t>
            </a:r>
            <a:r>
              <a:rPr lang="tr-TR" dirty="0" err="1" smtClean="0"/>
              <a:t>tonsillaları</a:t>
            </a:r>
            <a:r>
              <a:rPr lang="tr-TR" dirty="0" smtClean="0"/>
              <a:t> </a:t>
            </a:r>
            <a:r>
              <a:rPr lang="tr-TR" dirty="0"/>
              <a:t>etkileyen </a:t>
            </a:r>
          </a:p>
          <a:p>
            <a:pPr marL="0" indent="0">
              <a:buNone/>
            </a:pPr>
            <a:r>
              <a:rPr lang="tr-TR" dirty="0" smtClean="0"/>
              <a:t>üst </a:t>
            </a:r>
            <a:r>
              <a:rPr lang="tr-TR" dirty="0"/>
              <a:t>solunum </a:t>
            </a:r>
            <a:r>
              <a:rPr lang="tr-TR" dirty="0" smtClean="0"/>
              <a:t>yolu hastalığıdır</a:t>
            </a:r>
            <a:r>
              <a:rPr lang="tr-TR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Toplu </a:t>
            </a:r>
            <a:r>
              <a:rPr lang="tr-TR" dirty="0"/>
              <a:t>yaşam yerlerinde (kışla, </a:t>
            </a:r>
            <a:r>
              <a:rPr lang="tr-TR" dirty="0" smtClean="0"/>
              <a:t>okul, kreş</a:t>
            </a:r>
            <a:r>
              <a:rPr lang="tr-TR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Sosyoekonomik </a:t>
            </a:r>
            <a:r>
              <a:rPr lang="tr-TR" dirty="0"/>
              <a:t>düzeyi </a:t>
            </a:r>
            <a:r>
              <a:rPr lang="tr-TR" dirty="0" smtClean="0"/>
              <a:t>düşük toplumlarda </a:t>
            </a:r>
            <a:r>
              <a:rPr lang="tr-TR" dirty="0"/>
              <a:t>sık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Sıklıkla </a:t>
            </a:r>
            <a:r>
              <a:rPr lang="tr-TR" dirty="0"/>
              <a:t>kış ve ilkbahar aylarında görülür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4" y="2057401"/>
            <a:ext cx="3334385" cy="254747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4" y="4455749"/>
            <a:ext cx="3334385" cy="27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TONSİLLOFARENJİT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Tonsillofarenjit</a:t>
            </a:r>
            <a:r>
              <a:rPr lang="tr-TR" dirty="0"/>
              <a:t> toplum sağlığı açısından iki ayrı öneme sahiptir;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İlki </a:t>
            </a:r>
            <a:r>
              <a:rPr lang="tr-TR" dirty="0" err="1"/>
              <a:t>S.pyogenes’in</a:t>
            </a:r>
            <a:r>
              <a:rPr lang="tr-TR" dirty="0"/>
              <a:t> neden olduğu akut </a:t>
            </a:r>
            <a:r>
              <a:rPr lang="tr-TR" dirty="0" err="1"/>
              <a:t>tonsillofarenjitlere</a:t>
            </a:r>
            <a:r>
              <a:rPr lang="tr-TR" dirty="0"/>
              <a:t> </a:t>
            </a:r>
            <a:r>
              <a:rPr lang="tr-TR" dirty="0" smtClean="0"/>
              <a:t>bağlı gelişebilen </a:t>
            </a:r>
            <a:r>
              <a:rPr lang="tr-TR" dirty="0" err="1"/>
              <a:t>süpüratif</a:t>
            </a:r>
            <a:r>
              <a:rPr lang="tr-TR" dirty="0"/>
              <a:t> (</a:t>
            </a:r>
            <a:r>
              <a:rPr lang="tr-TR" dirty="0" err="1"/>
              <a:t>Peritonsiller</a:t>
            </a:r>
            <a:r>
              <a:rPr lang="tr-TR" dirty="0"/>
              <a:t> apse, sinüzit, </a:t>
            </a:r>
            <a:r>
              <a:rPr lang="tr-TR" dirty="0" err="1"/>
              <a:t>mastoidit</a:t>
            </a:r>
            <a:r>
              <a:rPr lang="tr-TR" dirty="0"/>
              <a:t>, </a:t>
            </a:r>
            <a:r>
              <a:rPr lang="tr-TR" dirty="0" err="1" smtClean="0"/>
              <a:t>otitis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/>
              <a:t>, </a:t>
            </a:r>
            <a:r>
              <a:rPr lang="tr-TR" dirty="0" err="1"/>
              <a:t>endokardit</a:t>
            </a:r>
            <a:r>
              <a:rPr lang="tr-TR" dirty="0"/>
              <a:t>, menenjit, </a:t>
            </a:r>
            <a:r>
              <a:rPr lang="tr-TR" dirty="0" err="1"/>
              <a:t>pnömoni</a:t>
            </a:r>
            <a:r>
              <a:rPr lang="tr-TR" dirty="0"/>
              <a:t>) ve </a:t>
            </a:r>
            <a:r>
              <a:rPr lang="tr-TR" dirty="0" err="1"/>
              <a:t>non-süpüratif</a:t>
            </a:r>
            <a:r>
              <a:rPr lang="tr-TR" dirty="0"/>
              <a:t> (ARA </a:t>
            </a:r>
            <a:r>
              <a:rPr lang="tr-TR" dirty="0" smtClean="0"/>
              <a:t>ve </a:t>
            </a:r>
            <a:r>
              <a:rPr lang="tr-TR" dirty="0" err="1" smtClean="0"/>
              <a:t>Poststreptokoksik</a:t>
            </a:r>
            <a:r>
              <a:rPr lang="tr-TR" dirty="0" smtClean="0"/>
              <a:t> </a:t>
            </a:r>
            <a:r>
              <a:rPr lang="tr-TR" dirty="0" err="1"/>
              <a:t>glomerulunefrit</a:t>
            </a:r>
            <a:r>
              <a:rPr lang="tr-TR" dirty="0"/>
              <a:t>) komplikasyonlar.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İkincisi </a:t>
            </a:r>
            <a:r>
              <a:rPr lang="tr-TR" dirty="0"/>
              <a:t>ise bakteriyel ve </a:t>
            </a:r>
            <a:r>
              <a:rPr lang="tr-TR" dirty="0" err="1"/>
              <a:t>viral</a:t>
            </a:r>
            <a:r>
              <a:rPr lang="tr-TR" dirty="0"/>
              <a:t> etkenlerin ayrımındaki </a:t>
            </a:r>
            <a:r>
              <a:rPr lang="tr-TR" dirty="0" smtClean="0"/>
              <a:t>güçlük nedeniyle </a:t>
            </a:r>
            <a:r>
              <a:rPr lang="tr-TR" dirty="0"/>
              <a:t>gereksiz antibiyotik kullanımıdır .</a:t>
            </a:r>
          </a:p>
        </p:txBody>
      </p:sp>
    </p:spTree>
    <p:extLst>
      <p:ext uri="{BB962C8B-B14F-4D97-AF65-F5344CB8AC3E}">
        <p14:creationId xmlns:p14="http://schemas.microsoft.com/office/powerpoint/2010/main" val="1844037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ETKEN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Etken erişkinde % 90 çocukta ise % </a:t>
            </a:r>
            <a:r>
              <a:rPr lang="tr-TR" dirty="0" smtClean="0"/>
              <a:t>60-75 </a:t>
            </a:r>
            <a:r>
              <a:rPr lang="tr-TR" dirty="0" err="1"/>
              <a:t>viraldir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Kliniği hafif farenjit bulguları ile seyreden olguların büyük </a:t>
            </a:r>
            <a:r>
              <a:rPr lang="tr-TR" dirty="0" smtClean="0"/>
              <a:t>bir kısmından </a:t>
            </a:r>
            <a:r>
              <a:rPr lang="tr-TR" dirty="0" err="1"/>
              <a:t>rinovirüs</a:t>
            </a:r>
            <a:r>
              <a:rPr lang="tr-TR" dirty="0"/>
              <a:t> ve </a:t>
            </a:r>
            <a:r>
              <a:rPr lang="tr-TR" dirty="0" err="1"/>
              <a:t>koronavirüs</a:t>
            </a:r>
            <a:r>
              <a:rPr lang="tr-TR" dirty="0"/>
              <a:t> sorumludur.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İnfluenza</a:t>
            </a:r>
            <a:r>
              <a:rPr lang="tr-TR" dirty="0" smtClean="0"/>
              <a:t> </a:t>
            </a:r>
            <a:r>
              <a:rPr lang="tr-TR" dirty="0"/>
              <a:t>tüm yaş gruplarında görülürken, </a:t>
            </a:r>
            <a:r>
              <a:rPr lang="tr-TR" dirty="0" err="1" smtClean="0"/>
              <a:t>parainfluenza</a:t>
            </a:r>
            <a:r>
              <a:rPr lang="tr-TR" dirty="0" smtClean="0"/>
              <a:t> çocuklarda</a:t>
            </a:r>
            <a:r>
              <a:rPr lang="tr-TR" dirty="0"/>
              <a:t>, EBV ve HSV ise genç erişkinlerde daha sık görülür.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Adenovirüsler</a:t>
            </a:r>
            <a:r>
              <a:rPr lang="tr-TR" dirty="0" smtClean="0"/>
              <a:t> </a:t>
            </a:r>
            <a:r>
              <a:rPr lang="tr-TR" dirty="0"/>
              <a:t>toplu yaşam alanlarında enfeksiyon etkenidirler.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/>
              <a:t>değilse hemen hepsinde etken </a:t>
            </a:r>
            <a:r>
              <a:rPr lang="tr-TR" dirty="0" smtClean="0"/>
              <a:t>A grubu </a:t>
            </a:r>
            <a:r>
              <a:rPr lang="tr-TR" dirty="0"/>
              <a:t>beta </a:t>
            </a:r>
            <a:r>
              <a:rPr lang="tr-TR" dirty="0" err="1" smtClean="0"/>
              <a:t>hemolitik</a:t>
            </a:r>
            <a:r>
              <a:rPr lang="tr-TR" dirty="0" smtClean="0"/>
              <a:t> streptokok(AGBHS)tur </a:t>
            </a:r>
            <a:r>
              <a:rPr lang="tr-TR" dirty="0"/>
              <a:t>ve en sık </a:t>
            </a:r>
            <a:r>
              <a:rPr lang="tr-TR" dirty="0" smtClean="0"/>
              <a:t>5-15 yaşındaki </a:t>
            </a:r>
            <a:r>
              <a:rPr lang="tr-TR" dirty="0"/>
              <a:t>çocuklarda görülür.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İki </a:t>
            </a:r>
            <a:r>
              <a:rPr lang="tr-TR" dirty="0"/>
              <a:t>yaş altında </a:t>
            </a:r>
            <a:r>
              <a:rPr lang="tr-TR" dirty="0" err="1"/>
              <a:t>maternal</a:t>
            </a:r>
            <a:r>
              <a:rPr lang="tr-TR" dirty="0"/>
              <a:t> </a:t>
            </a:r>
            <a:r>
              <a:rPr lang="tr-TR" dirty="0" smtClean="0"/>
              <a:t>antikorların koruması </a:t>
            </a:r>
            <a:r>
              <a:rPr lang="tr-TR" dirty="0"/>
              <a:t>ve </a:t>
            </a:r>
            <a:r>
              <a:rPr lang="tr-TR" dirty="0" err="1"/>
              <a:t>AGBHS’un</a:t>
            </a:r>
            <a:r>
              <a:rPr lang="tr-TR" dirty="0"/>
              <a:t> </a:t>
            </a:r>
            <a:r>
              <a:rPr lang="tr-TR" dirty="0" smtClean="0"/>
              <a:t>mukozaya yapışmasında </a:t>
            </a:r>
            <a:r>
              <a:rPr lang="tr-TR" dirty="0"/>
              <a:t>yetersizlik </a:t>
            </a:r>
            <a:r>
              <a:rPr lang="tr-TR" dirty="0" smtClean="0"/>
              <a:t>nedeniyle nadirdir </a:t>
            </a:r>
            <a:r>
              <a:rPr lang="tr-TR" dirty="0"/>
              <a:t>ve neden </a:t>
            </a:r>
            <a:r>
              <a:rPr lang="tr-TR" dirty="0" err="1"/>
              <a:t>viruslardır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71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BULAŞ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AGBHS’lar</a:t>
            </a:r>
            <a:r>
              <a:rPr lang="tr-TR" dirty="0"/>
              <a:t> sıklıkla hava yolu </a:t>
            </a:r>
            <a:r>
              <a:rPr lang="tr-TR" dirty="0" smtClean="0"/>
              <a:t>ve yakın </a:t>
            </a:r>
            <a:r>
              <a:rPr lang="tr-TR" dirty="0"/>
              <a:t>temasla bulaşabildiği gibi,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deri lezyonlarından da bulaşabilir.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C </a:t>
            </a:r>
            <a:r>
              <a:rPr lang="tr-TR" dirty="0"/>
              <a:t>ve G grubu beta </a:t>
            </a:r>
            <a:r>
              <a:rPr lang="tr-TR" dirty="0" err="1" smtClean="0"/>
              <a:t>hemolitik</a:t>
            </a:r>
            <a:r>
              <a:rPr lang="tr-TR" dirty="0" smtClean="0"/>
              <a:t> streptokoklar</a:t>
            </a:r>
            <a:r>
              <a:rPr lang="tr-TR" dirty="0"/>
              <a:t>, besin </a:t>
            </a:r>
            <a:r>
              <a:rPr lang="tr-TR" dirty="0" smtClean="0"/>
              <a:t>kaynaklı farenjit </a:t>
            </a:r>
            <a:r>
              <a:rPr lang="tr-TR" dirty="0"/>
              <a:t>salgınlarına </a:t>
            </a:r>
            <a:r>
              <a:rPr lang="tr-TR" dirty="0" smtClean="0"/>
              <a:t>neden olabilmektedir</a:t>
            </a:r>
            <a:r>
              <a:rPr lang="tr-TR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İnkübasyon</a:t>
            </a:r>
            <a:r>
              <a:rPr lang="tr-TR" dirty="0" smtClean="0"/>
              <a:t> </a:t>
            </a:r>
            <a:r>
              <a:rPr lang="tr-TR" dirty="0"/>
              <a:t>süresi 2-4 gün</a:t>
            </a:r>
          </a:p>
        </p:txBody>
      </p:sp>
    </p:spTree>
    <p:extLst>
      <p:ext uri="{BB962C8B-B14F-4D97-AF65-F5344CB8AC3E}">
        <p14:creationId xmlns:p14="http://schemas.microsoft.com/office/powerpoint/2010/main" val="11616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KLİNİK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Ani başlayan ateş</a:t>
            </a:r>
            <a:r>
              <a:rPr lang="tr-TR" dirty="0" smtClean="0"/>
              <a:t>, halsizlik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</a:t>
            </a:r>
            <a:r>
              <a:rPr lang="tr-TR" dirty="0" smtClean="0"/>
              <a:t>utkunma </a:t>
            </a:r>
            <a:r>
              <a:rPr lang="tr-TR" dirty="0"/>
              <a:t>ile boğaz ağrısı</a:t>
            </a:r>
            <a:r>
              <a:rPr lang="tr-TR" dirty="0" smtClean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Kuruluk, yanma, kaşınma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</a:t>
            </a:r>
            <a:r>
              <a:rPr lang="tr-TR" dirty="0" smtClean="0"/>
              <a:t>ulantı</a:t>
            </a:r>
            <a:r>
              <a:rPr lang="tr-TR" dirty="0"/>
              <a:t>, kusma</a:t>
            </a:r>
            <a:r>
              <a:rPr lang="tr-TR" dirty="0" smtClean="0"/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Gıcık öksürük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Burun akıntısı ve tıkanıklığı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Ses değişikliği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</a:t>
            </a:r>
            <a:r>
              <a:rPr lang="tr-TR" dirty="0" smtClean="0"/>
              <a:t>aş </a:t>
            </a:r>
            <a:r>
              <a:rPr lang="tr-TR" dirty="0"/>
              <a:t>ağrısı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Başlıca semptomlardır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1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FİZİK MUAYENEDE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faringeal</a:t>
            </a:r>
            <a:r>
              <a:rPr lang="tr-TR" dirty="0" smtClean="0"/>
              <a:t> </a:t>
            </a:r>
            <a:r>
              <a:rPr lang="tr-TR" dirty="0" err="1"/>
              <a:t>eritem</a:t>
            </a:r>
            <a:r>
              <a:rPr lang="tr-TR" dirty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tonsillalarda</a:t>
            </a:r>
            <a:r>
              <a:rPr lang="tr-TR" dirty="0"/>
              <a:t> </a:t>
            </a:r>
            <a:r>
              <a:rPr lang="tr-TR" dirty="0" err="1"/>
              <a:t>hipertrofi</a:t>
            </a:r>
            <a:r>
              <a:rPr lang="tr-TR" dirty="0"/>
              <a:t> 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pürülan</a:t>
            </a:r>
            <a:r>
              <a:rPr lang="tr-TR" dirty="0"/>
              <a:t> </a:t>
            </a:r>
            <a:r>
              <a:rPr lang="tr-TR" dirty="0" err="1"/>
              <a:t>eksuda</a:t>
            </a:r>
            <a:r>
              <a:rPr lang="tr-TR" dirty="0"/>
              <a:t> görülür.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Anterior</a:t>
            </a:r>
            <a:r>
              <a:rPr lang="tr-TR" dirty="0" smtClean="0"/>
              <a:t> </a:t>
            </a:r>
            <a:r>
              <a:rPr lang="tr-TR" dirty="0" err="1"/>
              <a:t>servikal</a:t>
            </a:r>
            <a:r>
              <a:rPr lang="tr-TR" dirty="0"/>
              <a:t> </a:t>
            </a:r>
            <a:r>
              <a:rPr lang="tr-TR" dirty="0" smtClean="0"/>
              <a:t>lenf </a:t>
            </a:r>
            <a:r>
              <a:rPr lang="tr-TR" dirty="0" err="1" smtClean="0"/>
              <a:t>nodları</a:t>
            </a:r>
            <a:r>
              <a:rPr lang="tr-TR" dirty="0" smtClean="0"/>
              <a:t> </a:t>
            </a:r>
            <a:r>
              <a:rPr lang="tr-TR" dirty="0"/>
              <a:t>büyümüş 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hassastır.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Yumuşak damakta </a:t>
            </a:r>
            <a:r>
              <a:rPr lang="tr-TR" dirty="0" err="1" smtClean="0"/>
              <a:t>peteşiler</a:t>
            </a:r>
            <a:r>
              <a:rPr lang="tr-TR" dirty="0" smtClean="0"/>
              <a:t> </a:t>
            </a:r>
            <a:r>
              <a:rPr lang="tr-TR" dirty="0"/>
              <a:t>görülebilir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20" y="2286000"/>
            <a:ext cx="4991824" cy="361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773382"/>
            <a:ext cx="10820400" cy="665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/>
              <a:t>TANI 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973333"/>
              </p:ext>
            </p:extLst>
          </p:nvPr>
        </p:nvGraphicFramePr>
        <p:xfrm>
          <a:off x="766619" y="2659303"/>
          <a:ext cx="8128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163">
                  <a:extLst>
                    <a:ext uri="{9D8B030D-6E8A-4147-A177-3AD203B41FA5}">
                      <a16:colId xmlns:a16="http://schemas.microsoft.com/office/drawing/2014/main" val="3389807363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val="189268862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CENTOR SKORLAMASI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79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Ateş öyküsü (&gt;38° C)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1 puan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799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Ağrılı ve hassas ön </a:t>
                      </a:r>
                      <a:r>
                        <a:rPr lang="tr-TR" dirty="0" err="1" smtClean="0"/>
                        <a:t>servikal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lenfadenopati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1 puan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69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Tonsillalar</a:t>
                      </a:r>
                      <a:r>
                        <a:rPr lang="tr-TR" dirty="0" smtClean="0"/>
                        <a:t> üzerinde </a:t>
                      </a:r>
                      <a:r>
                        <a:rPr lang="tr-TR" dirty="0" err="1" smtClean="0"/>
                        <a:t>eksuda</a:t>
                      </a:r>
                      <a:r>
                        <a:rPr lang="tr-TR" dirty="0" smtClean="0"/>
                        <a:t>/</a:t>
                      </a:r>
                      <a:r>
                        <a:rPr lang="tr-TR" dirty="0" err="1" smtClean="0"/>
                        <a:t>hiperemi</a:t>
                      </a:r>
                      <a:r>
                        <a:rPr lang="tr-TR" dirty="0" smtClean="0"/>
                        <a:t> bulunması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1 puan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447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Burun tıkanıklığı/akıntısı, hapşırma, ses değişikliği, öksürük, </a:t>
                      </a:r>
                      <a:r>
                        <a:rPr lang="tr-TR" dirty="0" err="1" smtClean="0"/>
                        <a:t>konjonktivit</a:t>
                      </a:r>
                      <a:r>
                        <a:rPr lang="tr-TR" dirty="0" smtClean="0"/>
                        <a:t> bulunmaması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1 puan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479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* 3-14 yaş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 puan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304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* 15-44 yaş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 puan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49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* 45 yaş üstü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-1 puan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79194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685799" y="6097631"/>
            <a:ext cx="8208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* Boğaz kültürü ile karşılaştırıldığında %75 </a:t>
            </a:r>
            <a:r>
              <a:rPr lang="tr-TR" dirty="0" err="1"/>
              <a:t>sensitivite</a:t>
            </a:r>
            <a:r>
              <a:rPr lang="tr-TR" dirty="0"/>
              <a:t>, %75 </a:t>
            </a:r>
            <a:r>
              <a:rPr lang="tr-TR" dirty="0" err="1"/>
              <a:t>spesifite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60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194560"/>
            <a:ext cx="5253182" cy="4024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Üst </a:t>
            </a:r>
            <a:r>
              <a:rPr lang="tr-TR" dirty="0" smtClean="0"/>
              <a:t>solunum yolları deyince;</a:t>
            </a:r>
          </a:p>
          <a:p>
            <a:pPr marL="0" indent="0">
              <a:buNone/>
            </a:pPr>
            <a:r>
              <a:rPr lang="tr-TR" dirty="0" err="1" smtClean="0"/>
              <a:t>Pilica</a:t>
            </a:r>
            <a:r>
              <a:rPr lang="tr-TR" dirty="0" smtClean="0"/>
              <a:t> </a:t>
            </a:r>
            <a:r>
              <a:rPr lang="tr-TR" dirty="0" err="1"/>
              <a:t>vocalis’in</a:t>
            </a:r>
            <a:r>
              <a:rPr lang="tr-TR" dirty="0"/>
              <a:t> üst kısmı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Burun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Para nazal sinüsler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Orta </a:t>
            </a:r>
            <a:r>
              <a:rPr lang="tr-TR" dirty="0"/>
              <a:t>kulak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Nazofarenks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Orofarenks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Larenks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Adenoid</a:t>
            </a:r>
            <a:r>
              <a:rPr lang="tr-TR" dirty="0" smtClean="0"/>
              <a:t> ve </a:t>
            </a:r>
            <a:r>
              <a:rPr lang="tr-TR" dirty="0" err="1" smtClean="0"/>
              <a:t>Tonsillalar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2194560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99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TANI (CENTOR SKORLAMASI)</a:t>
            </a:r>
          </a:p>
          <a:p>
            <a:endParaRPr lang="tr-TR" dirty="0" smtClean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791028" y="2716417"/>
          <a:ext cx="10499013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641">
                  <a:extLst>
                    <a:ext uri="{9D8B030D-6E8A-4147-A177-3AD203B41FA5}">
                      <a16:colId xmlns:a16="http://schemas.microsoft.com/office/drawing/2014/main" val="2486207383"/>
                    </a:ext>
                  </a:extLst>
                </a:gridCol>
                <a:gridCol w="1520890">
                  <a:extLst>
                    <a:ext uri="{9D8B030D-6E8A-4147-A177-3AD203B41FA5}">
                      <a16:colId xmlns:a16="http://schemas.microsoft.com/office/drawing/2014/main" val="2801206130"/>
                    </a:ext>
                  </a:extLst>
                </a:gridCol>
                <a:gridCol w="7492482">
                  <a:extLst>
                    <a:ext uri="{9D8B030D-6E8A-4147-A177-3AD203B41FA5}">
                      <a16:colId xmlns:a16="http://schemas.microsoft.com/office/drawing/2014/main" val="2561618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SKOR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AGBHS riski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YAKLAŞIM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521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 1-2.5 </a:t>
                      </a:r>
                      <a:endParaRPr lang="tr-T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dirty="0" err="1" smtClean="0"/>
                        <a:t>Semptomatik</a:t>
                      </a:r>
                      <a:r>
                        <a:rPr lang="tr-TR" dirty="0" smtClean="0"/>
                        <a:t> tedavi ver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871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 5-10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147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 11-17</a:t>
                      </a:r>
                      <a:endParaRPr lang="tr-T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dirty="0" smtClean="0"/>
                        <a:t>Boğaz kültürü veya hızlı antijen testi sonucuna göre antibiyotik</a:t>
                      </a:r>
                      <a:r>
                        <a:rPr lang="tr-TR" baseline="0" dirty="0" smtClean="0"/>
                        <a:t> t</a:t>
                      </a:r>
                      <a:r>
                        <a:rPr lang="tr-TR" dirty="0" smtClean="0"/>
                        <a:t>edavisi başla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68691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 28-35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45596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 51-53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Ampirik antibiyotik tedavisi</a:t>
                      </a:r>
                      <a:r>
                        <a:rPr lang="tr-TR" baseline="0" dirty="0" smtClean="0"/>
                        <a:t> başla. </a:t>
                      </a:r>
                      <a:r>
                        <a:rPr lang="tr-TR" dirty="0" smtClean="0"/>
                        <a:t>Boğaz kültürü veya hızlı antijen</a:t>
                      </a:r>
                    </a:p>
                    <a:p>
                      <a:r>
                        <a:rPr lang="tr-TR" dirty="0" smtClean="0"/>
                        <a:t>testi negatif çıkarsa tedaviyi sonlandır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852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6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TANI (BOĞAZ KÜLTÜRÜ)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AGBHS </a:t>
            </a:r>
            <a:r>
              <a:rPr lang="tr-TR" dirty="0" err="1" smtClean="0"/>
              <a:t>tonsillit</a:t>
            </a:r>
            <a:r>
              <a:rPr lang="tr-TR" dirty="0" smtClean="0"/>
              <a:t> tanısında </a:t>
            </a:r>
            <a:r>
              <a:rPr lang="tr-TR" b="1" dirty="0"/>
              <a:t>altın </a:t>
            </a:r>
            <a:r>
              <a:rPr lang="tr-TR" b="1" dirty="0" smtClean="0"/>
              <a:t>standart </a:t>
            </a:r>
            <a:r>
              <a:rPr lang="tr-TR" dirty="0" smtClean="0"/>
              <a:t>boğaz </a:t>
            </a:r>
            <a:r>
              <a:rPr lang="tr-TR" dirty="0"/>
              <a:t>kültürüdür.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Duyarlılık</a:t>
            </a:r>
            <a:r>
              <a:rPr lang="tr-TR" dirty="0"/>
              <a:t>: %90-95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Teknik</a:t>
            </a:r>
            <a:r>
              <a:rPr lang="tr-TR" dirty="0"/>
              <a:t>: </a:t>
            </a:r>
            <a:r>
              <a:rPr lang="tr-TR" dirty="0" err="1"/>
              <a:t>Sürüntü</a:t>
            </a:r>
            <a:r>
              <a:rPr lang="tr-TR" dirty="0"/>
              <a:t> her </a:t>
            </a:r>
            <a:r>
              <a:rPr lang="tr-TR" dirty="0" smtClean="0"/>
              <a:t>iki </a:t>
            </a:r>
            <a:r>
              <a:rPr lang="tr-TR" dirty="0" err="1" smtClean="0"/>
              <a:t>tonsilla</a:t>
            </a:r>
            <a:r>
              <a:rPr lang="tr-TR" dirty="0" smtClean="0"/>
              <a:t> </a:t>
            </a:r>
            <a:r>
              <a:rPr lang="tr-TR" dirty="0"/>
              <a:t>yüzeyi </a:t>
            </a:r>
            <a:r>
              <a:rPr lang="tr-TR" dirty="0" smtClean="0"/>
              <a:t>ile </a:t>
            </a:r>
            <a:r>
              <a:rPr lang="tr-TR" dirty="0" err="1" smtClean="0"/>
              <a:t>farinksten</a:t>
            </a:r>
            <a:r>
              <a:rPr lang="tr-TR" dirty="0" smtClean="0"/>
              <a:t> </a:t>
            </a:r>
            <a:r>
              <a:rPr lang="tr-TR" dirty="0"/>
              <a:t>alınmalıdır.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Ağızdaki diğer </a:t>
            </a:r>
            <a:r>
              <a:rPr lang="tr-TR" dirty="0" smtClean="0"/>
              <a:t>bölgelere işlem </a:t>
            </a:r>
            <a:r>
              <a:rPr lang="tr-TR" dirty="0"/>
              <a:t>öncesi ve </a:t>
            </a:r>
            <a:r>
              <a:rPr lang="tr-TR" dirty="0" smtClean="0"/>
              <a:t>sonrası dokunulmaktan kaçınılmalıdır.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Hasta kültür sırasında </a:t>
            </a:r>
            <a:r>
              <a:rPr lang="tr-TR" dirty="0" smtClean="0"/>
              <a:t>antibiyotik alıyorsa</a:t>
            </a:r>
            <a:r>
              <a:rPr lang="tr-TR" dirty="0"/>
              <a:t>, </a:t>
            </a:r>
            <a:r>
              <a:rPr lang="tr-TR" dirty="0" smtClean="0"/>
              <a:t>yalancı negatif sonuçlar beklenmelidir</a:t>
            </a:r>
            <a:r>
              <a:rPr lang="tr-TR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Boğaz </a:t>
            </a:r>
            <a:r>
              <a:rPr lang="tr-TR" dirty="0"/>
              <a:t>kültüründe </a:t>
            </a:r>
            <a:r>
              <a:rPr lang="tr-TR" dirty="0" err="1" smtClean="0"/>
              <a:t>antibiyogramın</a:t>
            </a:r>
            <a:r>
              <a:rPr lang="tr-TR" dirty="0" smtClean="0"/>
              <a:t> yararı </a:t>
            </a:r>
            <a:r>
              <a:rPr lang="tr-TR" dirty="0"/>
              <a:t>yoktur çünkü </a:t>
            </a:r>
            <a:r>
              <a:rPr lang="tr-TR" dirty="0" err="1" smtClean="0"/>
              <a:t>AGBHS’da</a:t>
            </a:r>
            <a:r>
              <a:rPr lang="tr-TR" dirty="0" smtClean="0"/>
              <a:t> penisiline </a:t>
            </a:r>
            <a:r>
              <a:rPr lang="tr-TR" dirty="0"/>
              <a:t>direnç yoktur</a:t>
            </a: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0236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TANI (HIZLI ANTİJEN TESTİ)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Duyarlılığı % 76–87, özgüllüğü% 92-100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Duyarlılığı </a:t>
            </a:r>
            <a:r>
              <a:rPr lang="tr-TR" dirty="0"/>
              <a:t>düşük olduğundan </a:t>
            </a:r>
            <a:r>
              <a:rPr lang="tr-TR" dirty="0" smtClean="0"/>
              <a:t>kültürün yerini </a:t>
            </a:r>
            <a:r>
              <a:rPr lang="tr-TR" dirty="0"/>
              <a:t>alamaz.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Test </a:t>
            </a:r>
            <a:r>
              <a:rPr lang="tr-TR" dirty="0"/>
              <a:t>(+) ise, AGBHS </a:t>
            </a:r>
            <a:r>
              <a:rPr lang="tr-TR" dirty="0" err="1"/>
              <a:t>tonsillofarenjiti</a:t>
            </a:r>
            <a:r>
              <a:rPr lang="tr-TR" dirty="0"/>
              <a:t> </a:t>
            </a:r>
            <a:r>
              <a:rPr lang="tr-TR" dirty="0" smtClean="0"/>
              <a:t>kabul edilerek </a:t>
            </a:r>
            <a:r>
              <a:rPr lang="tr-TR" dirty="0"/>
              <a:t>tedavi edilebilir.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Yetişkinlerde </a:t>
            </a:r>
            <a:r>
              <a:rPr lang="tr-TR" dirty="0"/>
              <a:t>AGBHS </a:t>
            </a:r>
            <a:r>
              <a:rPr lang="tr-TR" dirty="0" err="1"/>
              <a:t>tonsillit</a:t>
            </a:r>
            <a:r>
              <a:rPr lang="tr-TR" dirty="0"/>
              <a:t> olasılığı </a:t>
            </a:r>
            <a:r>
              <a:rPr lang="tr-TR" dirty="0" smtClean="0"/>
              <a:t>ve buna </a:t>
            </a:r>
            <a:r>
              <a:rPr lang="tr-TR" dirty="0"/>
              <a:t>bağlı sekellerin seyrek </a:t>
            </a:r>
            <a:r>
              <a:rPr lang="tr-TR" dirty="0" smtClean="0"/>
              <a:t>olması nedeniyle</a:t>
            </a:r>
            <a:r>
              <a:rPr lang="tr-TR" dirty="0"/>
              <a:t>, (-) hızlı tanı testi </a:t>
            </a:r>
            <a:r>
              <a:rPr lang="tr-TR" dirty="0" err="1" smtClean="0"/>
              <a:t>AGBHS’u</a:t>
            </a:r>
            <a:r>
              <a:rPr lang="tr-TR" dirty="0" smtClean="0"/>
              <a:t> ekarte </a:t>
            </a:r>
            <a:r>
              <a:rPr lang="tr-TR" dirty="0"/>
              <a:t>etmek için yeterli.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975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AYIRICI TANI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Tonsillalar</a:t>
            </a:r>
            <a:r>
              <a:rPr lang="tr-TR" dirty="0"/>
              <a:t> üzerinde </a:t>
            </a:r>
            <a:r>
              <a:rPr lang="tr-TR" dirty="0" err="1"/>
              <a:t>kript</a:t>
            </a:r>
            <a:r>
              <a:rPr lang="tr-TR" dirty="0"/>
              <a:t> ve </a:t>
            </a:r>
            <a:r>
              <a:rPr lang="tr-TR" dirty="0" err="1" smtClean="0"/>
              <a:t>eksudasyon</a:t>
            </a:r>
            <a:r>
              <a:rPr lang="tr-TR" dirty="0" smtClean="0"/>
              <a:t> AGBHS </a:t>
            </a:r>
            <a:r>
              <a:rPr lang="tr-TR" dirty="0"/>
              <a:t>enfeksiyonu dışında, EBV, </a:t>
            </a:r>
            <a:r>
              <a:rPr lang="tr-TR" dirty="0" smtClean="0"/>
              <a:t>HSV, </a:t>
            </a:r>
            <a:r>
              <a:rPr lang="tr-TR" dirty="0" err="1" smtClean="0"/>
              <a:t>Adenovirus</a:t>
            </a:r>
            <a:r>
              <a:rPr lang="tr-TR" dirty="0"/>
              <a:t> (Bu hastaların yaklaşık %30’unda </a:t>
            </a:r>
            <a:r>
              <a:rPr lang="tr-TR" dirty="0" err="1"/>
              <a:t>konjuktivit</a:t>
            </a:r>
            <a:r>
              <a:rPr lang="tr-TR" dirty="0"/>
              <a:t> </a:t>
            </a:r>
            <a:r>
              <a:rPr lang="tr-TR" dirty="0" smtClean="0"/>
              <a:t>görülebilir), </a:t>
            </a:r>
            <a:r>
              <a:rPr lang="tr-TR" dirty="0" err="1"/>
              <a:t>Candida</a:t>
            </a:r>
            <a:r>
              <a:rPr lang="tr-TR" dirty="0"/>
              <a:t> ve </a:t>
            </a:r>
            <a:r>
              <a:rPr lang="tr-TR" dirty="0" smtClean="0"/>
              <a:t>HIV enfeksiyonlarında </a:t>
            </a:r>
            <a:r>
              <a:rPr lang="tr-TR" dirty="0"/>
              <a:t>da </a:t>
            </a:r>
            <a:r>
              <a:rPr lang="tr-TR" dirty="0" smtClean="0"/>
              <a:t>görülebilir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Ülseratif</a:t>
            </a:r>
            <a:r>
              <a:rPr lang="tr-TR" dirty="0"/>
              <a:t> lezyonlar HSV, </a:t>
            </a:r>
            <a:r>
              <a:rPr lang="tr-TR" dirty="0" err="1"/>
              <a:t>herpangina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tr-TR" dirty="0" err="1" smtClean="0"/>
              <a:t>enteroviral</a:t>
            </a:r>
            <a:r>
              <a:rPr lang="tr-TR" dirty="0" smtClean="0"/>
              <a:t> </a:t>
            </a:r>
            <a:r>
              <a:rPr lang="tr-TR" dirty="0"/>
              <a:t>enfeksiyonlarda </a:t>
            </a:r>
            <a:r>
              <a:rPr lang="tr-TR" dirty="0" smtClean="0"/>
              <a:t>sıktır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Yumuşak damakta </a:t>
            </a:r>
            <a:r>
              <a:rPr lang="tr-TR" dirty="0" err="1"/>
              <a:t>peteşi</a:t>
            </a:r>
            <a:r>
              <a:rPr lang="tr-TR" dirty="0"/>
              <a:t> AGBHS, </a:t>
            </a:r>
            <a:r>
              <a:rPr lang="tr-TR" dirty="0" smtClean="0"/>
              <a:t>EBV, kızamık </a:t>
            </a:r>
            <a:r>
              <a:rPr lang="tr-TR" dirty="0"/>
              <a:t>ve kızamıkçıkta görülür</a:t>
            </a:r>
          </a:p>
        </p:txBody>
      </p:sp>
    </p:spTree>
    <p:extLst>
      <p:ext uri="{BB962C8B-B14F-4D97-AF65-F5344CB8AC3E}">
        <p14:creationId xmlns:p14="http://schemas.microsoft.com/office/powerpoint/2010/main" val="18359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AYIRICI TANI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İnfeksiyoz</a:t>
            </a:r>
            <a:r>
              <a:rPr lang="tr-TR" dirty="0" smtClean="0"/>
              <a:t> </a:t>
            </a:r>
            <a:r>
              <a:rPr lang="tr-TR" dirty="0" err="1"/>
              <a:t>Mononükleoz</a:t>
            </a:r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Ağrısız LAP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 err="1"/>
              <a:t>Splenomegali</a:t>
            </a:r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 err="1"/>
              <a:t>Makülopapüler</a:t>
            </a:r>
            <a:r>
              <a:rPr lang="tr-TR" dirty="0"/>
              <a:t> döküntü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Difteri</a:t>
            </a:r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Kaldırınca kanayan </a:t>
            </a:r>
            <a:r>
              <a:rPr lang="tr-TR" dirty="0" err="1"/>
              <a:t>griyeşil</a:t>
            </a:r>
            <a:r>
              <a:rPr lang="tr-TR" dirty="0"/>
              <a:t> </a:t>
            </a:r>
            <a:r>
              <a:rPr lang="tr-TR" dirty="0" err="1"/>
              <a:t>membran</a:t>
            </a:r>
            <a:r>
              <a:rPr lang="tr-TR" dirty="0"/>
              <a:t> varlığında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203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AYIRICI TANI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İnfeksiyon</a:t>
            </a:r>
            <a:r>
              <a:rPr lang="tr-TR" dirty="0"/>
              <a:t> dışı </a:t>
            </a:r>
            <a:r>
              <a:rPr lang="tr-TR" dirty="0" err="1"/>
              <a:t>tonsillofarenjitin</a:t>
            </a:r>
            <a:r>
              <a:rPr lang="tr-TR" dirty="0"/>
              <a:t> en </a:t>
            </a:r>
            <a:r>
              <a:rPr lang="tr-TR" dirty="0" smtClean="0"/>
              <a:t>sık nedeni </a:t>
            </a:r>
            <a:r>
              <a:rPr lang="tr-TR" dirty="0" err="1"/>
              <a:t>farinksin</a:t>
            </a:r>
            <a:r>
              <a:rPr lang="tr-TR" dirty="0"/>
              <a:t> alerjik </a:t>
            </a:r>
            <a:r>
              <a:rPr lang="tr-TR" dirty="0" err="1"/>
              <a:t>inflamasyonudur</a:t>
            </a:r>
            <a:r>
              <a:rPr lang="tr-TR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Hastalarda </a:t>
            </a:r>
            <a:r>
              <a:rPr lang="tr-TR" dirty="0"/>
              <a:t>mevsimsel veya </a:t>
            </a:r>
            <a:r>
              <a:rPr lang="tr-TR" dirty="0" smtClean="0"/>
              <a:t>çevresel alerjenlere </a:t>
            </a:r>
            <a:r>
              <a:rPr lang="tr-TR" dirty="0"/>
              <a:t>karşı boğaz ağrısı </a:t>
            </a:r>
            <a:r>
              <a:rPr lang="tr-TR" dirty="0" smtClean="0"/>
              <a:t>şikayetleri görülebilir</a:t>
            </a:r>
            <a:r>
              <a:rPr lang="tr-TR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Sigara </a:t>
            </a:r>
            <a:r>
              <a:rPr lang="tr-TR" dirty="0"/>
              <a:t>içmek veya pasif sigara içiciliği, </a:t>
            </a:r>
            <a:r>
              <a:rPr lang="tr-TR" dirty="0" err="1"/>
              <a:t>noninfeksiyöz</a:t>
            </a:r>
            <a:r>
              <a:rPr lang="tr-TR" dirty="0"/>
              <a:t> farenjit nedeni olabilir.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Yine </a:t>
            </a:r>
            <a:r>
              <a:rPr lang="tr-TR" dirty="0"/>
              <a:t>kış aylarında ev veya iş </a:t>
            </a:r>
            <a:r>
              <a:rPr lang="tr-TR" dirty="0" smtClean="0"/>
              <a:t>yerlerinin yetersiz </a:t>
            </a:r>
            <a:r>
              <a:rPr lang="tr-TR" dirty="0"/>
              <a:t>havalandırılması da bu </a:t>
            </a:r>
            <a:r>
              <a:rPr lang="tr-TR" dirty="0" smtClean="0"/>
              <a:t>şikayetlere yol </a:t>
            </a:r>
            <a:r>
              <a:rPr lang="tr-TR" dirty="0"/>
              <a:t>açabilir.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2318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194560"/>
            <a:ext cx="5201816" cy="4024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NE ZAMAN VİRAL DÜŞÜNELİM?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Öksürük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</a:t>
            </a:r>
            <a:r>
              <a:rPr lang="tr-TR" dirty="0" smtClean="0"/>
              <a:t>Ses </a:t>
            </a:r>
            <a:r>
              <a:rPr lang="tr-TR" dirty="0"/>
              <a:t>kısıklığı ve </a:t>
            </a:r>
            <a:r>
              <a:rPr lang="tr-TR" dirty="0" err="1"/>
              <a:t>rinit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 err="1"/>
              <a:t>Konjonktivit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Kırıklık, halsizlik, iştahsızlık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Hafif ateş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</a:t>
            </a:r>
            <a:r>
              <a:rPr lang="tr-TR" dirty="0" err="1" smtClean="0"/>
              <a:t>Anterior</a:t>
            </a:r>
            <a:r>
              <a:rPr lang="tr-TR" dirty="0" smtClean="0"/>
              <a:t> </a:t>
            </a:r>
            <a:r>
              <a:rPr lang="tr-TR" dirty="0" err="1"/>
              <a:t>stomatit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İshal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 err="1"/>
              <a:t>Laringeal</a:t>
            </a:r>
            <a:r>
              <a:rPr lang="tr-TR" dirty="0"/>
              <a:t> tutulum</a:t>
            </a:r>
            <a:endParaRPr lang="tr-TR" dirty="0" smtClean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990184" y="2194559"/>
            <a:ext cx="5201816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/>
              <a:t>NE ZAMAN BAKTERİYEL DÜŞÜNELİM?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Bademcik </a:t>
            </a:r>
            <a:r>
              <a:rPr lang="tr-TR" dirty="0" err="1" smtClean="0"/>
              <a:t>eksudaları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Ateş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Hassas ön </a:t>
            </a:r>
            <a:r>
              <a:rPr lang="tr-TR" dirty="0" err="1" smtClean="0"/>
              <a:t>servikal</a:t>
            </a:r>
            <a:r>
              <a:rPr lang="tr-TR" dirty="0" smtClean="0"/>
              <a:t> LAP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Karın ağrısı (özellikle çocuklarda </a:t>
            </a:r>
            <a:r>
              <a:rPr lang="tr-TR" dirty="0" err="1" smtClean="0"/>
              <a:t>abdominal</a:t>
            </a:r>
            <a:r>
              <a:rPr lang="tr-TR" dirty="0" smtClean="0"/>
              <a:t> LAP nedenli)</a:t>
            </a:r>
          </a:p>
        </p:txBody>
      </p:sp>
    </p:spTree>
    <p:extLst>
      <p:ext uri="{BB962C8B-B14F-4D97-AF65-F5344CB8AC3E}">
        <p14:creationId xmlns:p14="http://schemas.microsoft.com/office/powerpoint/2010/main" val="17362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TEDAVİ</a:t>
            </a:r>
          </a:p>
          <a:p>
            <a:r>
              <a:rPr lang="tr-TR" dirty="0"/>
              <a:t>GAS </a:t>
            </a:r>
            <a:r>
              <a:rPr lang="tr-TR" dirty="0" err="1"/>
              <a:t>infeksiyonu</a:t>
            </a:r>
            <a:r>
              <a:rPr lang="tr-TR" dirty="0"/>
              <a:t> tedavisindeki amaçlar;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Akut </a:t>
            </a:r>
            <a:r>
              <a:rPr lang="tr-TR" dirty="0" err="1"/>
              <a:t>romatizmal</a:t>
            </a:r>
            <a:r>
              <a:rPr lang="tr-TR" dirty="0"/>
              <a:t> ateşi önleme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Tedaviye 9 gün içerisinde başlanması ARA </a:t>
            </a:r>
            <a:r>
              <a:rPr lang="tr-TR" dirty="0" err="1"/>
              <a:t>yı</a:t>
            </a:r>
            <a:r>
              <a:rPr lang="tr-TR" dirty="0"/>
              <a:t> </a:t>
            </a:r>
            <a:r>
              <a:rPr lang="tr-TR" dirty="0" smtClean="0"/>
              <a:t>önler (</a:t>
            </a:r>
            <a:r>
              <a:rPr lang="tr-TR" dirty="0" err="1"/>
              <a:t>glomerulonefrit</a:t>
            </a:r>
            <a:r>
              <a:rPr lang="tr-TR" dirty="0"/>
              <a:t> gelişimi </a:t>
            </a:r>
            <a:r>
              <a:rPr lang="tr-TR" dirty="0" err="1"/>
              <a:t>antibiyoterapi</a:t>
            </a:r>
            <a:r>
              <a:rPr lang="tr-TR" dirty="0"/>
              <a:t> kullanımından </a:t>
            </a:r>
            <a:r>
              <a:rPr lang="tr-TR" dirty="0" smtClean="0"/>
              <a:t>bağımsızdır)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 err="1"/>
              <a:t>Süpüratif</a:t>
            </a:r>
            <a:r>
              <a:rPr lang="tr-TR" dirty="0"/>
              <a:t> komplikasyonları önleme,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Klinik bulgu ve belirtilerin iyileşmesi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Etkenin hastanın yakın temaslılarına </a:t>
            </a:r>
            <a:r>
              <a:rPr lang="tr-TR" dirty="0" smtClean="0"/>
              <a:t>geçişini önleme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Uygunsuz </a:t>
            </a:r>
            <a:r>
              <a:rPr lang="tr-TR" dirty="0" err="1"/>
              <a:t>antimikrobiyal</a:t>
            </a:r>
            <a:r>
              <a:rPr lang="tr-TR" dirty="0"/>
              <a:t> tedavinin </a:t>
            </a:r>
            <a:r>
              <a:rPr lang="tr-TR" dirty="0" smtClean="0"/>
              <a:t>olası istenmeyen </a:t>
            </a:r>
            <a:r>
              <a:rPr lang="tr-TR" dirty="0"/>
              <a:t>etkilerini minimize etme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878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TEDAVİ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AGBHS </a:t>
            </a:r>
            <a:r>
              <a:rPr lang="tr-TR" dirty="0" err="1"/>
              <a:t>tonsilla</a:t>
            </a:r>
            <a:r>
              <a:rPr lang="tr-TR" dirty="0"/>
              <a:t> ve boğaz </a:t>
            </a:r>
            <a:r>
              <a:rPr lang="tr-TR" dirty="0" smtClean="0"/>
              <a:t>enfeksiyonu tedavisinde </a:t>
            </a:r>
            <a:r>
              <a:rPr lang="tr-TR" dirty="0"/>
              <a:t>ilk seçenek </a:t>
            </a:r>
            <a:r>
              <a:rPr lang="tr-TR" dirty="0" smtClean="0"/>
              <a:t>antibiyotik penisilinlerdir</a:t>
            </a:r>
            <a:r>
              <a:rPr lang="tr-TR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Öncelikle, 10 gün süreli ağızdan </a:t>
            </a:r>
            <a:r>
              <a:rPr lang="tr-TR" dirty="0" smtClean="0"/>
              <a:t>penisilinle tedavi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Ağızdan tedaviye uyum sorunu, hastada ya </a:t>
            </a:r>
            <a:r>
              <a:rPr lang="tr-TR" dirty="0" smtClean="0"/>
              <a:t>da ailesinde </a:t>
            </a:r>
            <a:r>
              <a:rPr lang="tr-TR" dirty="0" err="1"/>
              <a:t>romatizmal</a:t>
            </a:r>
            <a:r>
              <a:rPr lang="tr-TR" dirty="0"/>
              <a:t> kalp hastalığı varsa </a:t>
            </a:r>
            <a:r>
              <a:rPr lang="tr-TR" dirty="0" smtClean="0"/>
              <a:t>İM tek </a:t>
            </a:r>
            <a:r>
              <a:rPr lang="tr-TR" dirty="0"/>
              <a:t>doz </a:t>
            </a:r>
            <a:r>
              <a:rPr lang="tr-TR" dirty="0" err="1"/>
              <a:t>benzatin</a:t>
            </a:r>
            <a:r>
              <a:rPr lang="tr-TR" dirty="0"/>
              <a:t> penisilin verilmelidir.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Penisilin alerjisi varsa </a:t>
            </a:r>
            <a:r>
              <a:rPr lang="tr-TR" dirty="0" err="1"/>
              <a:t>eritromisin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4226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TEDAVİ</a:t>
            </a:r>
          </a:p>
          <a:p>
            <a:endParaRPr lang="tr-TR" dirty="0" smtClean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/>
          </p:nvPr>
        </p:nvGraphicFramePr>
        <p:xfrm>
          <a:off x="685800" y="2623110"/>
          <a:ext cx="108204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698">
                  <a:extLst>
                    <a:ext uri="{9D8B030D-6E8A-4147-A177-3AD203B41FA5}">
                      <a16:colId xmlns:a16="http://schemas.microsoft.com/office/drawing/2014/main" val="467047784"/>
                    </a:ext>
                  </a:extLst>
                </a:gridCol>
                <a:gridCol w="2621902">
                  <a:extLst>
                    <a:ext uri="{9D8B030D-6E8A-4147-A177-3AD203B41FA5}">
                      <a16:colId xmlns:a16="http://schemas.microsoft.com/office/drawing/2014/main" val="4257490543"/>
                    </a:ext>
                  </a:extLst>
                </a:gridCol>
                <a:gridCol w="2211355">
                  <a:extLst>
                    <a:ext uri="{9D8B030D-6E8A-4147-A177-3AD203B41FA5}">
                      <a16:colId xmlns:a16="http://schemas.microsoft.com/office/drawing/2014/main" val="2199465606"/>
                    </a:ext>
                  </a:extLst>
                </a:gridCol>
                <a:gridCol w="3808445">
                  <a:extLst>
                    <a:ext uri="{9D8B030D-6E8A-4147-A177-3AD203B41FA5}">
                      <a16:colId xmlns:a16="http://schemas.microsoft.com/office/drawing/2014/main" val="1619501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İLAÇ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ÇOCUK</a:t>
                      </a:r>
                      <a:r>
                        <a:rPr lang="tr-TR" baseline="0" dirty="0" smtClean="0"/>
                        <a:t> DOZU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ERİŞKİN DOZU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12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Penisilin 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50-100ıu mg kg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500 mg x 3-4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Pen-os</a:t>
                      </a:r>
                      <a:r>
                        <a:rPr lang="tr-TR" dirty="0" smtClean="0"/>
                        <a:t> 400 80 Ml Şurup </a:t>
                      </a:r>
                    </a:p>
                    <a:p>
                      <a:r>
                        <a:rPr lang="tr-TR" dirty="0" smtClean="0"/>
                        <a:t>(400.000 IU)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67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Benzatin</a:t>
                      </a:r>
                      <a:r>
                        <a:rPr lang="tr-TR" dirty="0" smtClean="0"/>
                        <a:t> penisilin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600000 ünite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1200000 ünite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Deposilin</a:t>
                      </a:r>
                      <a:r>
                        <a:rPr lang="tr-TR" dirty="0" smtClean="0"/>
                        <a:t> 1,2/2,4 IU </a:t>
                      </a:r>
                      <a:r>
                        <a:rPr lang="tr-TR" dirty="0" err="1" smtClean="0"/>
                        <a:t>flakon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709463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Amoksisilin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20-45 mg/kg </a:t>
                      </a:r>
                      <a:endParaRPr lang="tr-TR" dirty="0" smtClean="0"/>
                    </a:p>
                    <a:p>
                      <a:r>
                        <a:rPr lang="pl-PL" dirty="0" smtClean="0"/>
                        <a:t>(max</a:t>
                      </a:r>
                      <a:r>
                        <a:rPr lang="tr-TR" dirty="0" smtClean="0"/>
                        <a:t> </a:t>
                      </a:r>
                      <a:r>
                        <a:rPr lang="pl-PL" dirty="0" smtClean="0"/>
                        <a:t>1 gr)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250-500 mg x 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Largopen-bid</a:t>
                      </a:r>
                      <a:r>
                        <a:rPr lang="tr-TR" dirty="0" smtClean="0"/>
                        <a:t> 200 Mg 100 Ml Süspansiyon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372045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Amoksisilin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err="1" smtClean="0"/>
                        <a:t>Klavulanik</a:t>
                      </a:r>
                      <a:r>
                        <a:rPr lang="tr-TR" dirty="0" smtClean="0"/>
                        <a:t> Asit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Amoklavin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Amoksilav</a:t>
                      </a:r>
                      <a:r>
                        <a:rPr lang="tr-TR" dirty="0" smtClean="0"/>
                        <a:t> BID, </a:t>
                      </a:r>
                      <a:r>
                        <a:rPr lang="tr-TR" dirty="0" err="1" smtClean="0"/>
                        <a:t>Augmentin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Croxilex</a:t>
                      </a:r>
                      <a:r>
                        <a:rPr lang="tr-TR" dirty="0" smtClean="0"/>
                        <a:t> BID, </a:t>
                      </a:r>
                      <a:r>
                        <a:rPr lang="tr-TR" dirty="0" err="1" smtClean="0"/>
                        <a:t>Klamoks</a:t>
                      </a:r>
                      <a:r>
                        <a:rPr lang="tr-TR" dirty="0" smtClean="0"/>
                        <a:t> BID, </a:t>
                      </a:r>
                      <a:r>
                        <a:rPr lang="tr-TR" dirty="0" err="1" smtClean="0"/>
                        <a:t>Klavunat</a:t>
                      </a:r>
                      <a:endParaRPr lang="tr-T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637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Eritromisin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40 mg/kg (2-4</a:t>
                      </a:r>
                      <a:r>
                        <a:rPr lang="tr-TR" dirty="0" smtClean="0"/>
                        <a:t> </a:t>
                      </a:r>
                      <a:r>
                        <a:rPr lang="pl-PL" dirty="0" smtClean="0"/>
                        <a:t>dozda) (max 1 gr)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500 mg x 2-4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Erythrocin</a:t>
                      </a:r>
                      <a:r>
                        <a:rPr lang="tr-TR" dirty="0" smtClean="0"/>
                        <a:t> 200 Mg 100 Ml Süspansiyon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814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Klindamisin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 mg/kg (3 dozda)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(</a:t>
                      </a:r>
                      <a:r>
                        <a:rPr lang="tr-TR" dirty="0" err="1" smtClean="0"/>
                        <a:t>max</a:t>
                      </a:r>
                      <a:r>
                        <a:rPr lang="tr-TR" dirty="0" smtClean="0"/>
                        <a:t> 1,8 gr)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67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2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Soğuk algınlığı – </a:t>
            </a:r>
            <a:r>
              <a:rPr lang="tr-TR" dirty="0" err="1" smtClean="0"/>
              <a:t>Rinit</a:t>
            </a:r>
            <a:r>
              <a:rPr lang="tr-TR" dirty="0" smtClean="0"/>
              <a:t> - Nezle</a:t>
            </a:r>
            <a:endParaRPr lang="tr-TR" dirty="0"/>
          </a:p>
          <a:p>
            <a:r>
              <a:rPr lang="tr-TR" dirty="0" smtClean="0"/>
              <a:t>Grip – </a:t>
            </a:r>
            <a:r>
              <a:rPr lang="tr-TR" dirty="0" err="1" smtClean="0"/>
              <a:t>influenza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Rinosinüzit</a:t>
            </a:r>
            <a:endParaRPr lang="tr-TR" dirty="0"/>
          </a:p>
          <a:p>
            <a:r>
              <a:rPr lang="tr-TR" dirty="0" smtClean="0"/>
              <a:t>Farenjit-</a:t>
            </a:r>
            <a:r>
              <a:rPr lang="tr-TR" dirty="0" err="1" smtClean="0"/>
              <a:t>tonsillofarenjit</a:t>
            </a:r>
            <a:endParaRPr lang="tr-TR" dirty="0"/>
          </a:p>
          <a:p>
            <a:r>
              <a:rPr lang="tr-TR" dirty="0" smtClean="0"/>
              <a:t>Akut </a:t>
            </a:r>
            <a:r>
              <a:rPr lang="tr-TR" dirty="0" err="1"/>
              <a:t>otitis</a:t>
            </a:r>
            <a:r>
              <a:rPr lang="tr-TR" dirty="0"/>
              <a:t> </a:t>
            </a:r>
            <a:r>
              <a:rPr lang="tr-TR" dirty="0" err="1"/>
              <a:t>media</a:t>
            </a:r>
            <a:endParaRPr lang="tr-TR" dirty="0"/>
          </a:p>
          <a:p>
            <a:r>
              <a:rPr lang="tr-TR" dirty="0" smtClean="0"/>
              <a:t>Larenjit</a:t>
            </a:r>
            <a:endParaRPr lang="tr-TR" dirty="0"/>
          </a:p>
          <a:p>
            <a:r>
              <a:rPr lang="tr-TR" dirty="0" err="1" smtClean="0"/>
              <a:t>Epiglottit</a:t>
            </a:r>
            <a:endParaRPr lang="tr-TR" dirty="0"/>
          </a:p>
          <a:p>
            <a:endParaRPr lang="tr-TR" dirty="0"/>
          </a:p>
        </p:txBody>
      </p:sp>
      <p:sp>
        <p:nvSpPr>
          <p:cNvPr id="4" name="Sağ Ok Belirtme Çizgisi 3"/>
          <p:cNvSpPr/>
          <p:nvPr/>
        </p:nvSpPr>
        <p:spPr>
          <a:xfrm>
            <a:off x="685800" y="2057400"/>
            <a:ext cx="6380018" cy="1101435"/>
          </a:xfrm>
          <a:prstGeom prst="rightArrowCallou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Sağ Ok Belirtme Çizgisi 4"/>
          <p:cNvSpPr/>
          <p:nvPr/>
        </p:nvSpPr>
        <p:spPr>
          <a:xfrm>
            <a:off x="685800" y="3383678"/>
            <a:ext cx="6380018" cy="2854561"/>
          </a:xfrm>
          <a:prstGeom prst="rightArrowCallou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200900" y="2377284"/>
            <a:ext cx="1198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Viral</a:t>
            </a:r>
            <a:endParaRPr lang="tr-TR" sz="2400" dirty="0"/>
          </a:p>
        </p:txBody>
      </p:sp>
      <p:sp>
        <p:nvSpPr>
          <p:cNvPr id="7" name="Dikdörtgen 6"/>
          <p:cNvSpPr/>
          <p:nvPr/>
        </p:nvSpPr>
        <p:spPr>
          <a:xfrm>
            <a:off x="7268956" y="4580125"/>
            <a:ext cx="2686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 smtClean="0"/>
              <a:t>Viral</a:t>
            </a:r>
            <a:r>
              <a:rPr lang="tr-TR" sz="2400" b="1" dirty="0" smtClean="0"/>
              <a:t>-Bakteriyel</a:t>
            </a:r>
            <a:endParaRPr lang="tr-TR" sz="24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t="-757" r="-2780" b="757"/>
          <a:stretch/>
        </p:blipFill>
        <p:spPr>
          <a:xfrm>
            <a:off x="8236696" y="1388915"/>
            <a:ext cx="3955304" cy="26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08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8" y="1788160"/>
            <a:ext cx="9720073" cy="50698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2600" dirty="0" smtClean="0"/>
              <a:t>KOMPLİKASYONLAR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dirty="0" smtClean="0"/>
              <a:t>*** </a:t>
            </a:r>
            <a:r>
              <a:rPr lang="tr-TR" b="1" dirty="0" err="1" smtClean="0"/>
              <a:t>Süpüratif</a:t>
            </a:r>
            <a:r>
              <a:rPr lang="tr-TR" b="1" dirty="0" smtClean="0"/>
              <a:t> </a:t>
            </a:r>
            <a:r>
              <a:rPr lang="tr-TR" b="1" dirty="0"/>
              <a:t>komplikasyonlar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retrofarengeal</a:t>
            </a:r>
            <a:r>
              <a:rPr lang="tr-TR" dirty="0"/>
              <a:t>, </a:t>
            </a:r>
            <a:r>
              <a:rPr lang="tr-TR" dirty="0" err="1"/>
              <a:t>peritonsiller</a:t>
            </a:r>
            <a:r>
              <a:rPr lang="tr-TR" dirty="0"/>
              <a:t> </a:t>
            </a:r>
            <a:r>
              <a:rPr lang="tr-TR" dirty="0" err="1" smtClean="0"/>
              <a:t>abse</a:t>
            </a:r>
            <a:r>
              <a:rPr lang="tr-TR" dirty="0"/>
              <a:t> (</a:t>
            </a:r>
            <a:r>
              <a:rPr lang="tr-TR" dirty="0" err="1"/>
              <a:t>Tonsillerde</a:t>
            </a:r>
            <a:r>
              <a:rPr lang="tr-TR" dirty="0"/>
              <a:t> asimetri varsa veya </a:t>
            </a:r>
            <a:r>
              <a:rPr lang="tr-TR" dirty="0" err="1"/>
              <a:t>uvulada</a:t>
            </a:r>
            <a:r>
              <a:rPr lang="tr-TR" dirty="0"/>
              <a:t> bir yöne </a:t>
            </a:r>
            <a:r>
              <a:rPr lang="tr-TR" dirty="0" err="1"/>
              <a:t>deviasyon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mevcutsa, </a:t>
            </a:r>
            <a:r>
              <a:rPr lang="tr-TR" dirty="0" err="1"/>
              <a:t>peritonsiller</a:t>
            </a:r>
            <a:r>
              <a:rPr lang="tr-TR" dirty="0"/>
              <a:t> apse öncelikle </a:t>
            </a:r>
            <a:r>
              <a:rPr lang="tr-TR" dirty="0" smtClean="0"/>
              <a:t>düşünülmelidir!)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süpüratif</a:t>
            </a:r>
            <a:r>
              <a:rPr lang="tr-TR" dirty="0" smtClean="0"/>
              <a:t> </a:t>
            </a:r>
            <a:r>
              <a:rPr lang="tr-TR" dirty="0" err="1"/>
              <a:t>lenfadenit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erizipel</a:t>
            </a:r>
            <a:r>
              <a:rPr lang="tr-TR" dirty="0" smtClean="0"/>
              <a:t> </a:t>
            </a:r>
            <a:r>
              <a:rPr lang="tr-TR" dirty="0"/>
              <a:t>veya </a:t>
            </a:r>
            <a:r>
              <a:rPr lang="tr-TR" dirty="0" err="1"/>
              <a:t>piyodermi</a:t>
            </a:r>
            <a:r>
              <a:rPr lang="tr-TR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sinüzit</a:t>
            </a:r>
            <a:r>
              <a:rPr lang="tr-TR" dirty="0"/>
              <a:t>, </a:t>
            </a:r>
            <a:r>
              <a:rPr lang="tr-TR" dirty="0" err="1"/>
              <a:t>otit</a:t>
            </a:r>
            <a:r>
              <a:rPr lang="tr-TR" dirty="0"/>
              <a:t>, </a:t>
            </a:r>
            <a:r>
              <a:rPr lang="tr-TR" dirty="0" err="1"/>
              <a:t>mastoidit</a:t>
            </a:r>
            <a:r>
              <a:rPr lang="tr-TR" dirty="0"/>
              <a:t>, septik </a:t>
            </a:r>
            <a:r>
              <a:rPr lang="tr-TR" dirty="0" err="1" smtClean="0"/>
              <a:t>artrit</a:t>
            </a:r>
            <a:r>
              <a:rPr lang="tr-TR" dirty="0" smtClean="0"/>
              <a:t>, </a:t>
            </a:r>
            <a:r>
              <a:rPr lang="tr-TR" dirty="0" err="1" smtClean="0"/>
              <a:t>osteomiyelit</a:t>
            </a:r>
            <a:r>
              <a:rPr lang="tr-TR" dirty="0"/>
              <a:t>, </a:t>
            </a:r>
            <a:r>
              <a:rPr lang="tr-TR" dirty="0" err="1"/>
              <a:t>kavernöz</a:t>
            </a:r>
            <a:r>
              <a:rPr lang="tr-TR" dirty="0"/>
              <a:t> </a:t>
            </a:r>
            <a:r>
              <a:rPr lang="tr-TR" dirty="0" err="1"/>
              <a:t>sinus</a:t>
            </a:r>
            <a:r>
              <a:rPr lang="tr-TR" dirty="0"/>
              <a:t> </a:t>
            </a:r>
            <a:r>
              <a:rPr lang="tr-TR" dirty="0" err="1"/>
              <a:t>trombozu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tr-TR" dirty="0" err="1" smtClean="0"/>
              <a:t>bakteriyemi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rekürren</a:t>
            </a:r>
            <a:r>
              <a:rPr lang="tr-TR" dirty="0" smtClean="0"/>
              <a:t> </a:t>
            </a:r>
            <a:r>
              <a:rPr lang="tr-TR" dirty="0" err="1"/>
              <a:t>tonsillofarenjit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streptokokal</a:t>
            </a:r>
            <a:r>
              <a:rPr lang="tr-TR" dirty="0" smtClean="0"/>
              <a:t> </a:t>
            </a:r>
            <a:r>
              <a:rPr lang="tr-TR" dirty="0" err="1"/>
              <a:t>toksik</a:t>
            </a:r>
            <a:r>
              <a:rPr lang="tr-TR" dirty="0"/>
              <a:t> şok sendromu</a:t>
            </a:r>
          </a:p>
          <a:p>
            <a:pPr marL="0" indent="0">
              <a:buNone/>
            </a:pPr>
            <a:r>
              <a:rPr lang="tr-TR" b="1" dirty="0" smtClean="0"/>
              <a:t>*** </a:t>
            </a:r>
            <a:r>
              <a:rPr lang="tr-TR" b="1" dirty="0" err="1" smtClean="0"/>
              <a:t>Non-süpüratif</a:t>
            </a:r>
            <a:r>
              <a:rPr lang="tr-TR" b="1" dirty="0" smtClean="0"/>
              <a:t> </a:t>
            </a:r>
            <a:r>
              <a:rPr lang="tr-TR" b="1" dirty="0"/>
              <a:t>komplikasyonlar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Akut </a:t>
            </a:r>
            <a:r>
              <a:rPr lang="tr-TR" dirty="0" err="1"/>
              <a:t>romatizmal</a:t>
            </a:r>
            <a:r>
              <a:rPr lang="tr-TR" dirty="0"/>
              <a:t> ateş,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Akut </a:t>
            </a:r>
            <a:r>
              <a:rPr lang="tr-TR" dirty="0"/>
              <a:t>post </a:t>
            </a:r>
            <a:r>
              <a:rPr lang="tr-TR" dirty="0" err="1"/>
              <a:t>streptokokal</a:t>
            </a:r>
            <a:r>
              <a:rPr lang="tr-TR" dirty="0"/>
              <a:t> </a:t>
            </a:r>
            <a:r>
              <a:rPr lang="tr-TR" dirty="0" err="1"/>
              <a:t>glomerulonefrit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794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8" y="1879600"/>
            <a:ext cx="9720073" cy="4429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Hastalarda nadiren yutkunmada aşırı zorlanma, </a:t>
            </a:r>
            <a:r>
              <a:rPr lang="tr-TR" dirty="0" err="1" smtClean="0"/>
              <a:t>tükrüğünü</a:t>
            </a:r>
            <a:r>
              <a:rPr lang="tr-TR" dirty="0" smtClean="0"/>
              <a:t> yutamama – konuşamama gibi şikayetler görülebilir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Bu durumlarda </a:t>
            </a:r>
            <a:r>
              <a:rPr lang="tr-TR" dirty="0" err="1" smtClean="0"/>
              <a:t>peritonsiller</a:t>
            </a:r>
            <a:r>
              <a:rPr lang="tr-TR" dirty="0" smtClean="0"/>
              <a:t> </a:t>
            </a:r>
            <a:r>
              <a:rPr lang="tr-TR" dirty="0" err="1" smtClean="0"/>
              <a:t>abse</a:t>
            </a:r>
            <a:r>
              <a:rPr lang="tr-TR" dirty="0" smtClean="0"/>
              <a:t>, derin boyun enfeksiyonu, </a:t>
            </a:r>
            <a:r>
              <a:rPr lang="tr-TR" dirty="0" err="1" smtClean="0"/>
              <a:t>epiglottit</a:t>
            </a:r>
            <a:r>
              <a:rPr lang="tr-TR" dirty="0" smtClean="0"/>
              <a:t> ve Ludwig anjini gibi klinik tablolar da akılda bulundurulmalıdır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Tonsillalarda</a:t>
            </a:r>
            <a:r>
              <a:rPr lang="tr-TR" dirty="0" smtClean="0"/>
              <a:t> asimetri olması veya </a:t>
            </a:r>
            <a:r>
              <a:rPr lang="tr-TR" dirty="0" err="1" smtClean="0"/>
              <a:t>uvulanın</a:t>
            </a:r>
            <a:r>
              <a:rPr lang="tr-TR" dirty="0" smtClean="0"/>
              <a:t> bir tarafa </a:t>
            </a:r>
            <a:r>
              <a:rPr lang="tr-TR" dirty="0" err="1" smtClean="0"/>
              <a:t>deviye</a:t>
            </a:r>
            <a:r>
              <a:rPr lang="tr-TR" dirty="0" smtClean="0"/>
              <a:t> olması halinde öncelikle </a:t>
            </a:r>
            <a:r>
              <a:rPr lang="tr-TR" dirty="0" err="1" smtClean="0"/>
              <a:t>peritonsiller</a:t>
            </a:r>
            <a:r>
              <a:rPr lang="tr-TR" dirty="0" smtClean="0"/>
              <a:t> </a:t>
            </a:r>
            <a:r>
              <a:rPr lang="tr-TR" dirty="0" err="1" smtClean="0"/>
              <a:t>abse</a:t>
            </a:r>
            <a:r>
              <a:rPr lang="tr-TR" dirty="0" smtClean="0"/>
              <a:t> düşünmeliyiz</a:t>
            </a:r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" b="-1"/>
          <a:stretch/>
        </p:blipFill>
        <p:spPr bwMode="auto">
          <a:xfrm>
            <a:off x="1201448" y="4378036"/>
            <a:ext cx="3527569" cy="247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ANd9GcSAJXxDIb57ejKLUYM1mi25uXWBXHpXFHqjbNLuRx4zhoLlf7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27" y="4378036"/>
            <a:ext cx="2903647" cy="24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66" y="4378036"/>
            <a:ext cx="3388142" cy="24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NE ZAMAN SEVK ETMELİ?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Komplikasyon geliştiğini </a:t>
            </a:r>
            <a:r>
              <a:rPr lang="tr-TR" dirty="0"/>
              <a:t>düşündüren klinik (</a:t>
            </a:r>
            <a:r>
              <a:rPr lang="tr-TR" dirty="0" err="1"/>
              <a:t>Retrofaringeal</a:t>
            </a:r>
            <a:r>
              <a:rPr lang="tr-TR" dirty="0"/>
              <a:t>/</a:t>
            </a:r>
            <a:r>
              <a:rPr lang="tr-TR" dirty="0" err="1"/>
              <a:t>peritonsiller</a:t>
            </a:r>
            <a:r>
              <a:rPr lang="tr-TR" dirty="0"/>
              <a:t> </a:t>
            </a:r>
            <a:r>
              <a:rPr lang="tr-TR" dirty="0" err="1" smtClean="0"/>
              <a:t>abse</a:t>
            </a:r>
            <a:r>
              <a:rPr lang="tr-TR" dirty="0" smtClean="0"/>
              <a:t>?)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Tedaviye </a:t>
            </a:r>
            <a:r>
              <a:rPr lang="tr-TR" dirty="0" err="1" smtClean="0"/>
              <a:t>yanıtsızlık</a:t>
            </a:r>
            <a:r>
              <a:rPr lang="tr-TR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48-72 </a:t>
            </a:r>
            <a:r>
              <a:rPr lang="tr-TR" dirty="0"/>
              <a:t>saat içerisinde ateşin düşmemesi ve belirtilerin sürmesi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505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TONSİLLEKTOMİ ?</a:t>
            </a:r>
          </a:p>
          <a:p>
            <a:pPr marL="0" indent="0">
              <a:buNone/>
            </a:pPr>
            <a:r>
              <a:rPr lang="tr-TR" dirty="0" smtClean="0"/>
              <a:t>** Kesin </a:t>
            </a:r>
            <a:r>
              <a:rPr lang="tr-TR" dirty="0" err="1"/>
              <a:t>endikasyonlar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Obstruksiyon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Tekrarlayan kanama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 err="1"/>
              <a:t>Malignite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** </a:t>
            </a:r>
            <a:r>
              <a:rPr lang="tr-TR" dirty="0" err="1" smtClean="0"/>
              <a:t>Relatif</a:t>
            </a:r>
            <a:r>
              <a:rPr lang="tr-TR" dirty="0" smtClean="0"/>
              <a:t> </a:t>
            </a:r>
            <a:r>
              <a:rPr lang="tr-TR" dirty="0" err="1"/>
              <a:t>endikasyonlar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</a:t>
            </a:r>
            <a:r>
              <a:rPr lang="tr-TR" dirty="0" smtClean="0"/>
              <a:t>Sık </a:t>
            </a:r>
            <a:r>
              <a:rPr lang="tr-TR" dirty="0" err="1" smtClean="0"/>
              <a:t>epizod</a:t>
            </a:r>
            <a:r>
              <a:rPr lang="tr-TR" dirty="0" smtClean="0"/>
              <a:t> (</a:t>
            </a:r>
            <a:r>
              <a:rPr lang="tr-TR" dirty="0"/>
              <a:t>7/yıl, 2 yılda 5/yıl, 3 yılda 3/yıl)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Kronik </a:t>
            </a:r>
            <a:r>
              <a:rPr lang="tr-TR" dirty="0" err="1"/>
              <a:t>tonsillit</a:t>
            </a:r>
            <a:r>
              <a:rPr lang="tr-TR" dirty="0"/>
              <a:t> (semptomlar 3-6 </a:t>
            </a:r>
            <a:r>
              <a:rPr lang="tr-TR" dirty="0" smtClean="0"/>
              <a:t>aydan uzun</a:t>
            </a:r>
            <a:r>
              <a:rPr lang="tr-TR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 err="1"/>
              <a:t>Servikal</a:t>
            </a:r>
            <a:r>
              <a:rPr lang="tr-TR" dirty="0"/>
              <a:t> adenit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440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AGBHS TAŞIYICILIĞI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AGBHS </a:t>
            </a:r>
            <a:r>
              <a:rPr lang="tr-TR" dirty="0" err="1"/>
              <a:t>tonsillitini</a:t>
            </a:r>
            <a:r>
              <a:rPr lang="tr-TR" dirty="0"/>
              <a:t>, </a:t>
            </a:r>
            <a:r>
              <a:rPr lang="tr-TR" dirty="0" smtClean="0"/>
              <a:t>AGBHS taşıyıcısında </a:t>
            </a:r>
            <a:r>
              <a:rPr lang="tr-TR" dirty="0"/>
              <a:t>ortaya çıkan </a:t>
            </a:r>
            <a:r>
              <a:rPr lang="tr-TR" dirty="0" err="1" smtClean="0"/>
              <a:t>viral</a:t>
            </a:r>
            <a:r>
              <a:rPr lang="tr-TR" dirty="0" smtClean="0"/>
              <a:t> enfeksiyondan </a:t>
            </a:r>
            <a:r>
              <a:rPr lang="tr-TR" dirty="0"/>
              <a:t>ayırmak güç.</a:t>
            </a:r>
          </a:p>
          <a:p>
            <a:pPr lvl="1"/>
            <a:r>
              <a:rPr lang="tr-TR" dirty="0" err="1" smtClean="0"/>
              <a:t>Tonsilla</a:t>
            </a:r>
            <a:r>
              <a:rPr lang="tr-TR" dirty="0" smtClean="0"/>
              <a:t> </a:t>
            </a:r>
            <a:r>
              <a:rPr lang="tr-TR" dirty="0"/>
              <a:t>büyüklüğü taşıyıcılıkta </a:t>
            </a:r>
            <a:r>
              <a:rPr lang="tr-TR" dirty="0" smtClean="0"/>
              <a:t>risk faktörü değil</a:t>
            </a:r>
            <a:endParaRPr lang="tr-TR" dirty="0"/>
          </a:p>
          <a:p>
            <a:pPr lvl="1"/>
            <a:r>
              <a:rPr lang="tr-TR" dirty="0" err="1" smtClean="0"/>
              <a:t>Romatizmal</a:t>
            </a:r>
            <a:r>
              <a:rPr lang="tr-TR" dirty="0" smtClean="0"/>
              <a:t> </a:t>
            </a:r>
            <a:r>
              <a:rPr lang="tr-TR" dirty="0"/>
              <a:t>ateş riski </a:t>
            </a:r>
            <a:r>
              <a:rPr lang="tr-TR" dirty="0" smtClean="0"/>
              <a:t>artmaz</a:t>
            </a:r>
            <a:endParaRPr lang="tr-TR" dirty="0"/>
          </a:p>
          <a:p>
            <a:pPr lvl="1"/>
            <a:r>
              <a:rPr lang="tr-TR" dirty="0" err="1" smtClean="0"/>
              <a:t>Süpüratif</a:t>
            </a:r>
            <a:r>
              <a:rPr lang="tr-TR" dirty="0" smtClean="0"/>
              <a:t> </a:t>
            </a:r>
            <a:r>
              <a:rPr lang="tr-TR" dirty="0"/>
              <a:t>komplikasyon riski artmaz.</a:t>
            </a:r>
          </a:p>
          <a:p>
            <a:pPr lvl="1"/>
            <a:r>
              <a:rPr lang="tr-TR" dirty="0" smtClean="0"/>
              <a:t>Bulaşma </a:t>
            </a:r>
            <a:r>
              <a:rPr lang="tr-TR" dirty="0"/>
              <a:t>riski son derece düşük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2809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TONSİLLOFARENJİT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AGBHS TAŞIYICILIĞI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ARA </a:t>
            </a:r>
            <a:r>
              <a:rPr lang="tr-TR" dirty="0"/>
              <a:t>geçiren ve penisilin </a:t>
            </a:r>
            <a:r>
              <a:rPr lang="tr-TR" dirty="0" err="1"/>
              <a:t>proflaksisi</a:t>
            </a:r>
            <a:r>
              <a:rPr lang="tr-TR" dirty="0"/>
              <a:t> uygulanan </a:t>
            </a:r>
            <a:r>
              <a:rPr lang="tr-TR" dirty="0" smtClean="0"/>
              <a:t>hastaların aile </a:t>
            </a:r>
            <a:r>
              <a:rPr lang="tr-TR" dirty="0"/>
              <a:t>bireyleri taşıyıcılık açısından araştırılabilir ve </a:t>
            </a:r>
            <a:r>
              <a:rPr lang="tr-TR" dirty="0" smtClean="0"/>
              <a:t>kültürde AGBHS </a:t>
            </a:r>
            <a:r>
              <a:rPr lang="tr-TR" dirty="0"/>
              <a:t>saptanan kişilerin tedavisi önerilir.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İlk </a:t>
            </a:r>
            <a:r>
              <a:rPr lang="tr-TR" dirty="0"/>
              <a:t>seçenek: </a:t>
            </a:r>
            <a:r>
              <a:rPr lang="tr-TR" dirty="0" err="1"/>
              <a:t>Klindamisin</a:t>
            </a:r>
            <a:endParaRPr lang="tr-TR" dirty="0"/>
          </a:p>
          <a:p>
            <a:r>
              <a:rPr lang="tr-TR" dirty="0" smtClean="0"/>
              <a:t>Çocuk</a:t>
            </a:r>
            <a:r>
              <a:rPr lang="tr-TR" dirty="0"/>
              <a:t>: 20 mg/kg/gün, 3 dozda, 10 gün</a:t>
            </a:r>
          </a:p>
          <a:p>
            <a:r>
              <a:rPr lang="tr-TR" dirty="0" smtClean="0"/>
              <a:t>Yetişkin</a:t>
            </a:r>
            <a:r>
              <a:rPr lang="tr-TR" dirty="0"/>
              <a:t>: 600 mg, 3 dozda, 10 gün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Alternatif </a:t>
            </a:r>
            <a:r>
              <a:rPr lang="tr-TR" dirty="0"/>
              <a:t>ilaçlar:</a:t>
            </a:r>
          </a:p>
          <a:p>
            <a:r>
              <a:rPr lang="tr-TR" dirty="0" err="1" smtClean="0"/>
              <a:t>Amoksisillin</a:t>
            </a:r>
            <a:r>
              <a:rPr lang="tr-TR" dirty="0" smtClean="0"/>
              <a:t>/</a:t>
            </a:r>
            <a:r>
              <a:rPr lang="tr-TR" dirty="0" err="1" smtClean="0"/>
              <a:t>klavulanat</a:t>
            </a:r>
            <a:r>
              <a:rPr lang="tr-TR" dirty="0"/>
              <a:t>: 80-100 mg/kg, 2-3 dozda</a:t>
            </a:r>
            <a:r>
              <a:rPr lang="tr-TR" dirty="0" smtClean="0"/>
              <a:t>, 10 </a:t>
            </a:r>
            <a:r>
              <a:rPr lang="tr-TR" dirty="0"/>
              <a:t>gün</a:t>
            </a:r>
          </a:p>
          <a:p>
            <a:r>
              <a:rPr lang="tr-TR" dirty="0" err="1" smtClean="0"/>
              <a:t>Rifampin</a:t>
            </a:r>
            <a:r>
              <a:rPr lang="tr-TR" dirty="0"/>
              <a:t>: 10 mg/kg, 2 dozda, 4 gün + </a:t>
            </a:r>
            <a:r>
              <a:rPr lang="tr-TR" dirty="0" err="1" smtClean="0"/>
              <a:t>Benzatin</a:t>
            </a:r>
            <a:r>
              <a:rPr lang="tr-TR" dirty="0" smtClean="0"/>
              <a:t> penisilin </a:t>
            </a:r>
            <a:r>
              <a:rPr lang="tr-TR" dirty="0"/>
              <a:t>(Kombinasyon)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549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AKUT RİNOSİNUZİT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46" y="2286000"/>
            <a:ext cx="5858045" cy="4022725"/>
          </a:xfrm>
        </p:spPr>
      </p:pic>
    </p:spTree>
    <p:extLst>
      <p:ext uri="{BB962C8B-B14F-4D97-AF65-F5344CB8AC3E}">
        <p14:creationId xmlns:p14="http://schemas.microsoft.com/office/powerpoint/2010/main" val="26007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RİNOSİNUZİT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RİNİT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Burun </a:t>
            </a:r>
            <a:r>
              <a:rPr lang="tr-TR" dirty="0" err="1" smtClean="0"/>
              <a:t>muköz</a:t>
            </a:r>
            <a:r>
              <a:rPr lang="tr-TR" dirty="0" smtClean="0"/>
              <a:t> </a:t>
            </a:r>
            <a:r>
              <a:rPr lang="tr-TR" dirty="0" err="1" smtClean="0"/>
              <a:t>membranlarının</a:t>
            </a:r>
            <a:r>
              <a:rPr lang="tr-TR" dirty="0" smtClean="0"/>
              <a:t> </a:t>
            </a:r>
            <a:r>
              <a:rPr lang="tr-TR" dirty="0" err="1" smtClean="0"/>
              <a:t>inflamasyonu</a:t>
            </a:r>
            <a:r>
              <a:rPr lang="tr-TR" dirty="0" smtClean="0"/>
              <a:t> ve </a:t>
            </a:r>
            <a:r>
              <a:rPr lang="tr-TR" dirty="0" err="1" smtClean="0"/>
              <a:t>irritasyonudur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Akut veya kronik, alerjik veya </a:t>
            </a:r>
            <a:r>
              <a:rPr lang="tr-TR" dirty="0" err="1" smtClean="0"/>
              <a:t>non</a:t>
            </a:r>
            <a:r>
              <a:rPr lang="tr-TR" dirty="0" smtClean="0"/>
              <a:t>-alerjik olabilir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Genellikle astım gibi diğer solunum yolu tanılarıyla birliktelik gösterir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59028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RİNOSİNUZİT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2214721"/>
            <a:ext cx="3810000" cy="3048000"/>
          </a:xfr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4876800" y="2214721"/>
            <a:ext cx="66294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RİNİT</a:t>
            </a:r>
          </a:p>
          <a:p>
            <a:endParaRPr lang="tr-TR" dirty="0"/>
          </a:p>
          <a:p>
            <a:r>
              <a:rPr lang="tr-TR" dirty="0" smtClean="0"/>
              <a:t>Kulakta kaşıntı, dolgunluk, uğuldama</a:t>
            </a:r>
          </a:p>
          <a:p>
            <a:r>
              <a:rPr lang="tr-TR" dirty="0" smtClean="0"/>
              <a:t>Kızarık, kaşıntılı, sulanmış gözler</a:t>
            </a:r>
          </a:p>
          <a:p>
            <a:r>
              <a:rPr lang="tr-TR" dirty="0" smtClean="0"/>
              <a:t>Hapşırık, burun tıkanıklığı, burun akıntısı</a:t>
            </a:r>
          </a:p>
          <a:p>
            <a:r>
              <a:rPr lang="tr-TR" dirty="0" smtClean="0"/>
              <a:t>Boğazda gıcıklanma, kaşınma, geniz akıntısı, boğaz ağrısı, öksürük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56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RİNOSİNUZİT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Paranazal</a:t>
            </a:r>
            <a:r>
              <a:rPr lang="tr-TR" dirty="0"/>
              <a:t> sinüslerin </a:t>
            </a:r>
            <a:r>
              <a:rPr lang="tr-TR" dirty="0" smtClean="0"/>
              <a:t>enfeksiyonudur (</a:t>
            </a:r>
            <a:r>
              <a:rPr lang="tr-TR" dirty="0" err="1" smtClean="0"/>
              <a:t>maksiller</a:t>
            </a:r>
            <a:r>
              <a:rPr lang="tr-TR" dirty="0" smtClean="0"/>
              <a:t>, </a:t>
            </a:r>
            <a:r>
              <a:rPr lang="tr-TR" dirty="0" err="1" smtClean="0"/>
              <a:t>etmoid</a:t>
            </a:r>
            <a:r>
              <a:rPr lang="tr-TR" dirty="0" smtClean="0"/>
              <a:t>, </a:t>
            </a:r>
            <a:r>
              <a:rPr lang="tr-TR" dirty="0" err="1" smtClean="0"/>
              <a:t>frontal</a:t>
            </a:r>
            <a:r>
              <a:rPr lang="tr-TR" dirty="0" smtClean="0"/>
              <a:t>, </a:t>
            </a:r>
            <a:r>
              <a:rPr lang="tr-TR" dirty="0" err="1" smtClean="0"/>
              <a:t>sfenoid</a:t>
            </a:r>
            <a:r>
              <a:rPr lang="tr-TR" dirty="0" smtClean="0"/>
              <a:t>)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Enfeksiyonun </a:t>
            </a:r>
            <a:r>
              <a:rPr lang="tr-TR" dirty="0"/>
              <a:t>tipini belirleyen; </a:t>
            </a:r>
            <a:r>
              <a:rPr lang="tr-TR" dirty="0" smtClean="0"/>
              <a:t>bulgulardaki değil</a:t>
            </a:r>
            <a:r>
              <a:rPr lang="tr-TR" dirty="0"/>
              <a:t>, süredeki farklılıktır.</a:t>
            </a:r>
          </a:p>
          <a:p>
            <a:pPr lvl="1"/>
            <a:r>
              <a:rPr lang="tr-TR" dirty="0" smtClean="0"/>
              <a:t>Akut</a:t>
            </a:r>
            <a:r>
              <a:rPr lang="tr-TR" dirty="0"/>
              <a:t>: </a:t>
            </a:r>
            <a:r>
              <a:rPr lang="tr-TR" dirty="0" smtClean="0"/>
              <a:t>&lt; 4 hafta</a:t>
            </a:r>
            <a:endParaRPr lang="tr-TR" dirty="0"/>
          </a:p>
          <a:p>
            <a:pPr lvl="1"/>
            <a:r>
              <a:rPr lang="tr-TR" dirty="0" err="1" smtClean="0"/>
              <a:t>Subakut</a:t>
            </a:r>
            <a:r>
              <a:rPr lang="tr-TR" dirty="0"/>
              <a:t>: </a:t>
            </a:r>
            <a:r>
              <a:rPr lang="tr-TR" dirty="0" smtClean="0"/>
              <a:t>4-12 </a:t>
            </a:r>
            <a:r>
              <a:rPr lang="tr-TR" dirty="0"/>
              <a:t>hafta</a:t>
            </a:r>
          </a:p>
          <a:p>
            <a:pPr lvl="1"/>
            <a:r>
              <a:rPr lang="tr-TR" dirty="0" smtClean="0"/>
              <a:t>Kronik</a:t>
            </a:r>
            <a:r>
              <a:rPr lang="tr-TR" dirty="0"/>
              <a:t>: </a:t>
            </a:r>
            <a:r>
              <a:rPr lang="tr-TR" dirty="0" smtClean="0"/>
              <a:t>12 </a:t>
            </a:r>
            <a:r>
              <a:rPr lang="tr-TR" dirty="0"/>
              <a:t>haftadan uzun semptomlar</a:t>
            </a:r>
          </a:p>
          <a:p>
            <a:pPr lvl="1"/>
            <a:r>
              <a:rPr lang="tr-TR" dirty="0" err="1" smtClean="0"/>
              <a:t>Rekürren</a:t>
            </a:r>
            <a:r>
              <a:rPr lang="tr-TR" dirty="0"/>
              <a:t>: Bir yılda </a:t>
            </a:r>
            <a:r>
              <a:rPr lang="tr-TR" dirty="0" smtClean="0"/>
              <a:t>4-6 </a:t>
            </a:r>
            <a:r>
              <a:rPr lang="tr-TR" dirty="0"/>
              <a:t>defa akut </a:t>
            </a:r>
            <a:r>
              <a:rPr lang="tr-TR" dirty="0" smtClean="0"/>
              <a:t>atak geçirenler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07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Birinci basamakta solunum </a:t>
            </a:r>
            <a:r>
              <a:rPr lang="tr-TR" dirty="0" smtClean="0"/>
              <a:t>sistemiyle ilişkili </a:t>
            </a:r>
            <a:r>
              <a:rPr lang="tr-TR" dirty="0"/>
              <a:t>en sık konulan tanı üst </a:t>
            </a:r>
            <a:r>
              <a:rPr lang="tr-TR" dirty="0" smtClean="0"/>
              <a:t>solunum yolu </a:t>
            </a:r>
            <a:r>
              <a:rPr lang="tr-TR" dirty="0"/>
              <a:t>enfeksiyonudur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ÜSYE genel </a:t>
            </a:r>
            <a:r>
              <a:rPr lang="tr-TR" dirty="0"/>
              <a:t>bir tanıdır ve </a:t>
            </a:r>
            <a:r>
              <a:rPr lang="tr-TR" dirty="0" smtClean="0"/>
              <a:t>farklı etkenlerle </a:t>
            </a:r>
            <a:r>
              <a:rPr lang="tr-TR" dirty="0"/>
              <a:t>oluşmasına </a:t>
            </a:r>
            <a:r>
              <a:rPr lang="tr-TR" dirty="0" smtClean="0"/>
              <a:t>karşın (çoğunlukla virüslerdir) klinikleri benzer </a:t>
            </a:r>
            <a:r>
              <a:rPr lang="tr-TR" dirty="0"/>
              <a:t>hastalık tablolarını </a:t>
            </a:r>
            <a:r>
              <a:rPr lang="tr-TR" dirty="0" smtClean="0"/>
              <a:t>içerir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Ancak </a:t>
            </a:r>
            <a:r>
              <a:rPr lang="tr-TR" dirty="0"/>
              <a:t>etken </a:t>
            </a:r>
            <a:r>
              <a:rPr lang="tr-TR" dirty="0" err="1" smtClean="0"/>
              <a:t>viral</a:t>
            </a:r>
            <a:r>
              <a:rPr lang="tr-TR" dirty="0" smtClean="0"/>
              <a:t> de </a:t>
            </a:r>
            <a:r>
              <a:rPr lang="tr-TR" dirty="0"/>
              <a:t>olsa, kişinin günlük aktivitelerinde kısıtlanmaya, iş ve okul devamsızlıklarına neden </a:t>
            </a:r>
            <a:r>
              <a:rPr lang="tr-TR" dirty="0" smtClean="0"/>
              <a:t>olmaktadır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Soğuk </a:t>
            </a:r>
            <a:r>
              <a:rPr lang="tr-TR" dirty="0"/>
              <a:t>algınlığında </a:t>
            </a:r>
            <a:r>
              <a:rPr lang="tr-TR" dirty="0" smtClean="0"/>
              <a:t>antibiyotik (</a:t>
            </a:r>
            <a:r>
              <a:rPr lang="tr-TR" dirty="0"/>
              <a:t>AB) tedavinin yeri olmamasına karşın özellikle ateşin yükseldiği ve öksürüğün bulunduğu durumlarda hekimler AB yazma </a:t>
            </a:r>
            <a:r>
              <a:rPr lang="tr-TR" dirty="0" smtClean="0"/>
              <a:t>hastalar da </a:t>
            </a:r>
            <a:r>
              <a:rPr lang="tr-TR" dirty="0"/>
              <a:t>AB isteme eğilimindedir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6987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RİNOSİNUZİT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Hastalık oluşumunda en önemli patolojik süreç doğal yolların tıkanması ile oluşan </a:t>
            </a:r>
            <a:r>
              <a:rPr lang="tr-TR" dirty="0" err="1" smtClean="0"/>
              <a:t>hipooksijenasyonun</a:t>
            </a:r>
            <a:r>
              <a:rPr lang="tr-TR" dirty="0" smtClean="0"/>
              <a:t> </a:t>
            </a:r>
            <a:r>
              <a:rPr lang="tr-TR" dirty="0" err="1" smtClean="0"/>
              <a:t>siliyer</a:t>
            </a:r>
            <a:r>
              <a:rPr lang="tr-TR" dirty="0" smtClean="0"/>
              <a:t> </a:t>
            </a:r>
            <a:r>
              <a:rPr lang="tr-TR" dirty="0" err="1" smtClean="0"/>
              <a:t>disfonksiyon</a:t>
            </a:r>
            <a:r>
              <a:rPr lang="tr-TR" dirty="0" smtClean="0"/>
              <a:t> ve </a:t>
            </a:r>
            <a:r>
              <a:rPr lang="tr-TR" dirty="0" err="1" smtClean="0"/>
              <a:t>muköz</a:t>
            </a:r>
            <a:r>
              <a:rPr lang="tr-TR" dirty="0" smtClean="0"/>
              <a:t> kalitede azalmaya sebep olmasıdır.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82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RİNOSİNUZİT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ETKEN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/>
              <a:t>Etyolojide</a:t>
            </a:r>
            <a:r>
              <a:rPr lang="tr-TR" dirty="0"/>
              <a:t> rol oynayan başlıca </a:t>
            </a:r>
            <a:r>
              <a:rPr lang="tr-TR" dirty="0" smtClean="0"/>
              <a:t>bakteriyel etkenler</a:t>
            </a:r>
            <a:endParaRPr lang="tr-TR" dirty="0"/>
          </a:p>
          <a:p>
            <a:pPr lvl="1"/>
            <a:r>
              <a:rPr lang="tr-TR" dirty="0" smtClean="0"/>
              <a:t>- </a:t>
            </a:r>
            <a:r>
              <a:rPr lang="tr-TR" dirty="0" err="1" smtClean="0"/>
              <a:t>S.pneumoniae</a:t>
            </a:r>
            <a:r>
              <a:rPr lang="tr-TR" dirty="0" smtClean="0"/>
              <a:t> </a:t>
            </a:r>
            <a:r>
              <a:rPr lang="tr-TR" dirty="0"/>
              <a:t>(%25-30)</a:t>
            </a:r>
          </a:p>
          <a:p>
            <a:pPr lvl="1"/>
            <a:r>
              <a:rPr lang="tr-TR" dirty="0" smtClean="0"/>
              <a:t>- </a:t>
            </a:r>
            <a:r>
              <a:rPr lang="tr-TR" dirty="0" err="1" smtClean="0"/>
              <a:t>H.influenzae</a:t>
            </a:r>
            <a:r>
              <a:rPr lang="tr-TR" dirty="0" smtClean="0"/>
              <a:t> </a:t>
            </a:r>
            <a:r>
              <a:rPr lang="tr-TR" dirty="0"/>
              <a:t>(%20-30)</a:t>
            </a:r>
          </a:p>
          <a:p>
            <a:pPr lvl="1"/>
            <a:r>
              <a:rPr lang="tr-TR" dirty="0" smtClean="0"/>
              <a:t>- </a:t>
            </a:r>
            <a:r>
              <a:rPr lang="tr-TR" dirty="0" err="1" smtClean="0"/>
              <a:t>M.catarrhalis</a:t>
            </a:r>
            <a:r>
              <a:rPr lang="tr-TR" dirty="0" smtClean="0"/>
              <a:t> </a:t>
            </a:r>
            <a:r>
              <a:rPr lang="tr-TR" dirty="0"/>
              <a:t>(%15-20) (Çocuklar)</a:t>
            </a:r>
          </a:p>
          <a:p>
            <a:pPr lvl="1"/>
            <a:r>
              <a:rPr lang="tr-TR" dirty="0" smtClean="0"/>
              <a:t>- </a:t>
            </a:r>
            <a:r>
              <a:rPr lang="tr-TR" dirty="0" err="1" smtClean="0"/>
              <a:t>S.pyogenes</a:t>
            </a:r>
            <a:r>
              <a:rPr lang="tr-TR" dirty="0" smtClean="0"/>
              <a:t> </a:t>
            </a:r>
            <a:r>
              <a:rPr lang="tr-TR" dirty="0"/>
              <a:t>(%2-5) (Erişkinde cerrahi, </a:t>
            </a:r>
            <a:r>
              <a:rPr lang="tr-TR" dirty="0" smtClean="0"/>
              <a:t>Çocukta antibiyotik</a:t>
            </a:r>
            <a:r>
              <a:rPr lang="tr-TR" dirty="0"/>
              <a:t>)</a:t>
            </a:r>
          </a:p>
          <a:p>
            <a:pPr lvl="1"/>
            <a:r>
              <a:rPr lang="tr-TR" dirty="0" smtClean="0"/>
              <a:t>- </a:t>
            </a:r>
            <a:r>
              <a:rPr lang="tr-TR" dirty="0" err="1" smtClean="0"/>
              <a:t>Anaerob</a:t>
            </a:r>
            <a:r>
              <a:rPr lang="tr-TR" dirty="0" smtClean="0"/>
              <a:t> </a:t>
            </a:r>
            <a:r>
              <a:rPr lang="tr-TR" dirty="0"/>
              <a:t>bakterilerin (%2-5) (Diş operasyonları)</a:t>
            </a:r>
          </a:p>
          <a:p>
            <a:pPr lvl="1"/>
            <a:r>
              <a:rPr lang="tr-TR" dirty="0" err="1" smtClean="0"/>
              <a:t>Viruslar</a:t>
            </a:r>
            <a:r>
              <a:rPr lang="tr-TR" dirty="0" smtClean="0"/>
              <a:t> </a:t>
            </a:r>
            <a:r>
              <a:rPr lang="tr-TR" dirty="0"/>
              <a:t>%20 (</a:t>
            </a:r>
            <a:r>
              <a:rPr lang="tr-TR" dirty="0" err="1"/>
              <a:t>Rhinovirus</a:t>
            </a:r>
            <a:r>
              <a:rPr lang="tr-TR" dirty="0" smtClean="0"/>
              <a:t>, RSV, </a:t>
            </a:r>
            <a:r>
              <a:rPr lang="tr-TR" dirty="0" err="1"/>
              <a:t>Influenza</a:t>
            </a:r>
            <a:r>
              <a:rPr lang="tr-TR" dirty="0"/>
              <a:t> </a:t>
            </a:r>
            <a:r>
              <a:rPr lang="tr-TR" dirty="0" err="1" smtClean="0"/>
              <a:t>virus</a:t>
            </a:r>
            <a:r>
              <a:rPr lang="tr-TR" dirty="0" smtClean="0"/>
              <a:t>, </a:t>
            </a:r>
            <a:r>
              <a:rPr lang="tr-TR" dirty="0" err="1" smtClean="0"/>
              <a:t>Parainfluenza</a:t>
            </a:r>
            <a:r>
              <a:rPr lang="tr-TR" dirty="0" smtClean="0"/>
              <a:t> </a:t>
            </a:r>
            <a:r>
              <a:rPr lang="tr-TR" dirty="0" err="1"/>
              <a:t>virus</a:t>
            </a:r>
            <a:r>
              <a:rPr lang="tr-TR" dirty="0"/>
              <a:t> ve </a:t>
            </a:r>
            <a:r>
              <a:rPr lang="tr-TR" dirty="0" err="1" smtClean="0"/>
              <a:t>Adenovirus</a:t>
            </a:r>
            <a:r>
              <a:rPr lang="tr-TR" dirty="0" smtClean="0"/>
              <a:t>, </a:t>
            </a:r>
            <a:r>
              <a:rPr lang="tr-TR" dirty="0" err="1" smtClean="0"/>
              <a:t>koronavirus</a:t>
            </a:r>
            <a:r>
              <a:rPr lang="tr-TR" dirty="0" smtClean="0"/>
              <a:t>) </a:t>
            </a:r>
            <a:r>
              <a:rPr lang="tr-TR" dirty="0"/>
              <a:t>etkendir.</a:t>
            </a:r>
          </a:p>
          <a:p>
            <a:pPr lvl="1"/>
            <a:r>
              <a:rPr lang="tr-TR" dirty="0" smtClean="0"/>
              <a:t>Mantarlar </a:t>
            </a:r>
            <a:r>
              <a:rPr lang="tr-TR" dirty="0"/>
              <a:t>(</a:t>
            </a:r>
            <a:r>
              <a:rPr lang="tr-TR" dirty="0" err="1"/>
              <a:t>İmmun</a:t>
            </a:r>
            <a:r>
              <a:rPr lang="tr-TR" dirty="0"/>
              <a:t> yetmezlik)</a:t>
            </a:r>
          </a:p>
        </p:txBody>
      </p:sp>
    </p:spTree>
    <p:extLst>
      <p:ext uri="{BB962C8B-B14F-4D97-AF65-F5344CB8AC3E}">
        <p14:creationId xmlns:p14="http://schemas.microsoft.com/office/powerpoint/2010/main" val="6751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RİNOSİNUZİT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018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/>
              <a:t>RİSK FAKTÖRLERİ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Alerjik </a:t>
            </a:r>
            <a:r>
              <a:rPr lang="tr-TR" dirty="0" err="1"/>
              <a:t>rinit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/>
              <a:t>ÜSYE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Anatomik </a:t>
            </a:r>
            <a:r>
              <a:rPr lang="tr-TR" dirty="0"/>
              <a:t>yapı bozukluğu: </a:t>
            </a:r>
            <a:r>
              <a:rPr lang="tr-TR" dirty="0" smtClean="0"/>
              <a:t>travma veya kırıklar, sinüs obstrüksiyonu, nazal </a:t>
            </a:r>
            <a:r>
              <a:rPr lang="tr-TR" dirty="0"/>
              <a:t>polip, </a:t>
            </a:r>
            <a:r>
              <a:rPr lang="tr-TR" dirty="0" err="1"/>
              <a:t>koanal</a:t>
            </a:r>
            <a:r>
              <a:rPr lang="tr-TR" dirty="0"/>
              <a:t> </a:t>
            </a:r>
            <a:r>
              <a:rPr lang="tr-TR" dirty="0" err="1"/>
              <a:t>atrezi</a:t>
            </a:r>
            <a:r>
              <a:rPr lang="tr-TR" dirty="0"/>
              <a:t>, </a:t>
            </a:r>
            <a:r>
              <a:rPr lang="tr-TR" dirty="0" err="1"/>
              <a:t>septum</a:t>
            </a:r>
            <a:r>
              <a:rPr lang="tr-TR" dirty="0"/>
              <a:t> </a:t>
            </a:r>
            <a:r>
              <a:rPr lang="tr-TR" dirty="0" err="1" smtClean="0"/>
              <a:t>deviasyonu</a:t>
            </a:r>
            <a:r>
              <a:rPr lang="tr-TR" dirty="0" smtClean="0"/>
              <a:t>…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Sigara</a:t>
            </a:r>
            <a:r>
              <a:rPr lang="tr-TR" dirty="0"/>
              <a:t>, </a:t>
            </a:r>
            <a:r>
              <a:rPr lang="tr-TR" dirty="0" smtClean="0"/>
              <a:t>aşırı nem, kirli</a:t>
            </a:r>
            <a:r>
              <a:rPr lang="tr-TR" dirty="0"/>
              <a:t>/ kuru hava gibi çevresel faktörler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İmmün</a:t>
            </a:r>
            <a:r>
              <a:rPr lang="tr-TR" dirty="0" smtClean="0"/>
              <a:t> </a:t>
            </a:r>
            <a:r>
              <a:rPr lang="tr-TR" dirty="0"/>
              <a:t>sistemin baskılanması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Diş </a:t>
            </a:r>
            <a:r>
              <a:rPr lang="tr-TR" dirty="0"/>
              <a:t>enfeksiyonu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Gastroözefajiyal</a:t>
            </a:r>
            <a:r>
              <a:rPr lang="tr-TR" dirty="0" smtClean="0"/>
              <a:t> </a:t>
            </a:r>
            <a:r>
              <a:rPr lang="tr-TR" dirty="0" err="1"/>
              <a:t>reflu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Kontamine</a:t>
            </a:r>
            <a:r>
              <a:rPr lang="tr-TR" dirty="0" smtClean="0"/>
              <a:t> </a:t>
            </a:r>
            <a:r>
              <a:rPr lang="tr-TR" dirty="0"/>
              <a:t>suda yüzme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Mukosiliyer</a:t>
            </a:r>
            <a:r>
              <a:rPr lang="tr-TR" dirty="0" smtClean="0"/>
              <a:t> </a:t>
            </a:r>
            <a:r>
              <a:rPr lang="tr-TR" dirty="0" err="1" smtClean="0"/>
              <a:t>disfonksiyon</a:t>
            </a:r>
            <a:r>
              <a:rPr lang="tr-TR" dirty="0"/>
              <a:t> (</a:t>
            </a:r>
            <a:r>
              <a:rPr lang="tr-TR" dirty="0" err="1"/>
              <a:t>Viral</a:t>
            </a:r>
            <a:r>
              <a:rPr lang="tr-TR" dirty="0"/>
              <a:t> </a:t>
            </a:r>
            <a:r>
              <a:rPr lang="tr-TR" dirty="0" err="1"/>
              <a:t>infeksiyonlar</a:t>
            </a:r>
            <a:r>
              <a:rPr lang="tr-TR" dirty="0"/>
              <a:t>, sigara, alerjik </a:t>
            </a:r>
            <a:r>
              <a:rPr lang="tr-TR" dirty="0" err="1"/>
              <a:t>rinit</a:t>
            </a:r>
            <a:r>
              <a:rPr lang="tr-TR" dirty="0"/>
              <a:t>, </a:t>
            </a:r>
            <a:r>
              <a:rPr lang="tr-TR" dirty="0" err="1"/>
              <a:t>silia</a:t>
            </a:r>
            <a:r>
              <a:rPr lang="tr-TR" dirty="0"/>
              <a:t> </a:t>
            </a:r>
            <a:r>
              <a:rPr lang="tr-TR" dirty="0" err="1" smtClean="0"/>
              <a:t>diskinezileri</a:t>
            </a:r>
            <a:r>
              <a:rPr lang="tr-TR" dirty="0" smtClean="0"/>
              <a:t>…)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Yabancı </a:t>
            </a:r>
            <a:r>
              <a:rPr lang="tr-TR" dirty="0"/>
              <a:t>cisim, tümör, nazal </a:t>
            </a:r>
            <a:r>
              <a:rPr lang="tr-TR" dirty="0" err="1"/>
              <a:t>entübasyon</a:t>
            </a:r>
            <a:r>
              <a:rPr lang="tr-TR" dirty="0"/>
              <a:t>, NG sonda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8526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RİNOSİNUZİT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838131"/>
            <a:ext cx="10820400" cy="50198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sz="3200" dirty="0" smtClean="0"/>
              <a:t>KLİNİK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burun </a:t>
            </a:r>
            <a:r>
              <a:rPr lang="tr-TR" dirty="0"/>
              <a:t>tıkanıklığı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baş </a:t>
            </a:r>
            <a:r>
              <a:rPr lang="tr-TR" dirty="0"/>
              <a:t>ağrısı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yüzde </a:t>
            </a:r>
            <a:r>
              <a:rPr lang="tr-TR" dirty="0"/>
              <a:t>ağrı veya basınç hissi (eğilmeyle artabilir)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koku </a:t>
            </a:r>
            <a:r>
              <a:rPr lang="tr-TR" dirty="0"/>
              <a:t>almada bozukluk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uzamış </a:t>
            </a:r>
            <a:r>
              <a:rPr lang="tr-TR" dirty="0"/>
              <a:t>öksürük (özellikle çocuklarda)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ağız </a:t>
            </a:r>
            <a:r>
              <a:rPr lang="tr-TR" dirty="0"/>
              <a:t>kokusu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ateş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geniz </a:t>
            </a:r>
            <a:r>
              <a:rPr lang="tr-TR" dirty="0"/>
              <a:t>akıntısı, burun akıntısı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halsizlik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</a:t>
            </a:r>
            <a:r>
              <a:rPr lang="tr-TR" dirty="0" err="1" smtClean="0"/>
              <a:t>maksiller</a:t>
            </a:r>
            <a:r>
              <a:rPr lang="tr-TR" dirty="0" smtClean="0"/>
              <a:t> </a:t>
            </a:r>
            <a:r>
              <a:rPr lang="tr-TR" dirty="0"/>
              <a:t>diş ağrısı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nazal </a:t>
            </a:r>
            <a:r>
              <a:rPr lang="tr-TR" dirty="0"/>
              <a:t>konuşma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kulaklarda </a:t>
            </a:r>
            <a:r>
              <a:rPr lang="tr-TR" dirty="0"/>
              <a:t>basınç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9346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RİNOSİNUZİT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632858"/>
            <a:ext cx="10820400" cy="50665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000" dirty="0" smtClean="0"/>
              <a:t>TANI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Klinik Öykü </a:t>
            </a:r>
            <a:r>
              <a:rPr lang="tr-TR" dirty="0"/>
              <a:t>+ Fizik </a:t>
            </a:r>
            <a:r>
              <a:rPr lang="tr-TR" dirty="0" smtClean="0"/>
              <a:t>Muayene</a:t>
            </a:r>
          </a:p>
          <a:p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Burun </a:t>
            </a:r>
            <a:r>
              <a:rPr lang="tr-TR" dirty="0"/>
              <a:t>ve geniz akıntısı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Yüzde </a:t>
            </a:r>
            <a:r>
              <a:rPr lang="tr-TR" dirty="0" err="1"/>
              <a:t>palpasyonla</a:t>
            </a:r>
            <a:r>
              <a:rPr lang="tr-TR" dirty="0"/>
              <a:t> duyarlılık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Ateş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Periorbital</a:t>
            </a:r>
            <a:r>
              <a:rPr lang="tr-TR" dirty="0" smtClean="0"/>
              <a:t> </a:t>
            </a:r>
            <a:r>
              <a:rPr lang="tr-TR" dirty="0"/>
              <a:t>ödem (özellikle </a:t>
            </a:r>
            <a:r>
              <a:rPr lang="tr-TR" dirty="0" smtClean="0"/>
              <a:t>çocukta)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Rinit</a:t>
            </a:r>
            <a:r>
              <a:rPr lang="tr-TR" dirty="0" smtClean="0"/>
              <a:t> olan hastada</a:t>
            </a:r>
            <a:endParaRPr lang="tr-TR" dirty="0"/>
          </a:p>
          <a:p>
            <a:pPr lvl="1"/>
            <a:r>
              <a:rPr lang="tr-TR" dirty="0" smtClean="0"/>
              <a:t>5. </a:t>
            </a:r>
            <a:r>
              <a:rPr lang="tr-TR" dirty="0"/>
              <a:t>günden sonra semptomlarda </a:t>
            </a:r>
            <a:r>
              <a:rPr lang="tr-TR" dirty="0" smtClean="0"/>
              <a:t>artış olması</a:t>
            </a:r>
            <a:endParaRPr lang="tr-TR" dirty="0"/>
          </a:p>
          <a:p>
            <a:pPr lvl="1"/>
            <a:r>
              <a:rPr lang="tr-TR" dirty="0" smtClean="0"/>
              <a:t>Semptomların </a:t>
            </a:r>
            <a:r>
              <a:rPr lang="tr-TR" dirty="0"/>
              <a:t>&gt; 10 gün sürmesi</a:t>
            </a:r>
          </a:p>
          <a:p>
            <a:pPr lvl="1"/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/>
              <a:t>semptomların azlığı, nazal </a:t>
            </a:r>
            <a:r>
              <a:rPr lang="tr-TR" dirty="0" smtClean="0"/>
              <a:t>akıntının </a:t>
            </a:r>
            <a:r>
              <a:rPr lang="tr-TR" dirty="0" err="1" smtClean="0"/>
              <a:t>pürülans</a:t>
            </a:r>
            <a:r>
              <a:rPr lang="tr-TR" dirty="0" smtClean="0"/>
              <a:t> </a:t>
            </a:r>
            <a:r>
              <a:rPr lang="tr-TR" dirty="0"/>
              <a:t>kazanması</a:t>
            </a:r>
          </a:p>
          <a:p>
            <a:pPr marL="0" indent="0">
              <a:buNone/>
            </a:pPr>
            <a:r>
              <a:rPr lang="tr-TR" dirty="0" smtClean="0"/>
              <a:t>Akut bakteriyel </a:t>
            </a:r>
            <a:r>
              <a:rPr lang="tr-TR" dirty="0" err="1" smtClean="0"/>
              <a:t>rinosinüziti</a:t>
            </a:r>
            <a:r>
              <a:rPr lang="tr-TR" dirty="0" smtClean="0"/>
              <a:t> </a:t>
            </a:r>
            <a:r>
              <a:rPr lang="tr-TR" dirty="0"/>
              <a:t>düşündürmelidir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2050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RİNOSİNUZİT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TANI</a:t>
            </a:r>
          </a:p>
          <a:p>
            <a:r>
              <a:rPr lang="tr-TR" dirty="0"/>
              <a:t>– </a:t>
            </a:r>
            <a:r>
              <a:rPr lang="tr-TR" dirty="0" err="1"/>
              <a:t>Sinonazal</a:t>
            </a:r>
            <a:r>
              <a:rPr lang="tr-TR" dirty="0"/>
              <a:t> endoskopi</a:t>
            </a:r>
          </a:p>
          <a:p>
            <a:r>
              <a:rPr lang="tr-TR" dirty="0"/>
              <a:t>– Radyografi (Tam </a:t>
            </a:r>
            <a:r>
              <a:rPr lang="tr-TR" dirty="0" err="1"/>
              <a:t>opasifikasyon</a:t>
            </a:r>
            <a:r>
              <a:rPr lang="tr-TR" dirty="0" smtClean="0"/>
              <a:t>, Hava </a:t>
            </a:r>
            <a:r>
              <a:rPr lang="tr-TR" dirty="0"/>
              <a:t>sıvı </a:t>
            </a:r>
            <a:r>
              <a:rPr lang="tr-TR" dirty="0" smtClean="0"/>
              <a:t>seviyesi varlığı, </a:t>
            </a:r>
            <a:r>
              <a:rPr lang="tr-TR" dirty="0" err="1"/>
              <a:t>mukozal</a:t>
            </a:r>
            <a:r>
              <a:rPr lang="tr-TR" dirty="0"/>
              <a:t> </a:t>
            </a:r>
            <a:r>
              <a:rPr lang="tr-TR" dirty="0" smtClean="0"/>
              <a:t>kalınlaşma erişkinde </a:t>
            </a:r>
            <a:r>
              <a:rPr lang="tr-TR" dirty="0"/>
              <a:t>&gt; 5 </a:t>
            </a:r>
            <a:r>
              <a:rPr lang="tr-TR" dirty="0" smtClean="0"/>
              <a:t>mm, çocukta </a:t>
            </a:r>
            <a:r>
              <a:rPr lang="tr-TR" dirty="0"/>
              <a:t>&gt; 4 </a:t>
            </a:r>
            <a:r>
              <a:rPr lang="tr-TR" dirty="0" smtClean="0"/>
              <a:t>mm)</a:t>
            </a:r>
            <a:endParaRPr lang="tr-TR" dirty="0"/>
          </a:p>
          <a:p>
            <a:r>
              <a:rPr lang="tr-TR" dirty="0"/>
              <a:t>– BT (</a:t>
            </a:r>
            <a:r>
              <a:rPr lang="tr-TR" dirty="0" err="1"/>
              <a:t>Tedaviyeye</a:t>
            </a:r>
            <a:r>
              <a:rPr lang="tr-TR" dirty="0"/>
              <a:t> yanıt alınamayan, komplike </a:t>
            </a:r>
            <a:r>
              <a:rPr lang="tr-TR" dirty="0" err="1"/>
              <a:t>rinosinüzit</a:t>
            </a:r>
            <a:r>
              <a:rPr lang="tr-TR" dirty="0"/>
              <a:t> </a:t>
            </a:r>
            <a:r>
              <a:rPr lang="tr-TR" dirty="0" smtClean="0"/>
              <a:t>olguları ve </a:t>
            </a:r>
            <a:r>
              <a:rPr lang="tr-TR" dirty="0"/>
              <a:t>cerrahi girişim düşünülen </a:t>
            </a:r>
            <a:r>
              <a:rPr lang="tr-TR" dirty="0" smtClean="0"/>
              <a:t>olgularda)</a:t>
            </a:r>
            <a:endParaRPr lang="tr-TR" dirty="0"/>
          </a:p>
          <a:p>
            <a:r>
              <a:rPr lang="tr-TR" dirty="0"/>
              <a:t>– </a:t>
            </a:r>
            <a:r>
              <a:rPr lang="tr-TR" dirty="0" smtClean="0"/>
              <a:t>MRG</a:t>
            </a:r>
            <a:endParaRPr lang="tr-TR" dirty="0"/>
          </a:p>
          <a:p>
            <a:r>
              <a:rPr lang="tr-TR" dirty="0"/>
              <a:t>– USG</a:t>
            </a:r>
          </a:p>
          <a:p>
            <a:r>
              <a:rPr lang="tr-TR" dirty="0"/>
              <a:t>– Kültür (Tedaviye yanıt vermeyen </a:t>
            </a:r>
            <a:r>
              <a:rPr lang="tr-TR" dirty="0" smtClean="0"/>
              <a:t>olgularda, altın standart) </a:t>
            </a:r>
          </a:p>
        </p:txBody>
      </p:sp>
    </p:spTree>
    <p:extLst>
      <p:ext uri="{BB962C8B-B14F-4D97-AF65-F5344CB8AC3E}">
        <p14:creationId xmlns:p14="http://schemas.microsoft.com/office/powerpoint/2010/main" val="22190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RİNOSİNUZİT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698172"/>
            <a:ext cx="10820400" cy="45205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2600" dirty="0" smtClean="0"/>
              <a:t>TANI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Bakteriyel olduğunu gösteren hızlı, </a:t>
            </a:r>
            <a:r>
              <a:rPr lang="tr-TR" dirty="0" smtClean="0"/>
              <a:t>basit, güvenilir </a:t>
            </a:r>
            <a:r>
              <a:rPr lang="tr-TR" dirty="0"/>
              <a:t>test </a:t>
            </a:r>
            <a:r>
              <a:rPr lang="tr-TR" dirty="0" smtClean="0"/>
              <a:t>yok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r>
              <a:rPr lang="tr-TR" dirty="0" smtClean="0"/>
              <a:t>Burun </a:t>
            </a:r>
            <a:r>
              <a:rPr lang="tr-TR" dirty="0"/>
              <a:t>tıkanıklığı </a:t>
            </a:r>
          </a:p>
          <a:p>
            <a:r>
              <a:rPr lang="tr-TR" dirty="0" err="1" smtClean="0"/>
              <a:t>Pürülan</a:t>
            </a:r>
            <a:r>
              <a:rPr lang="tr-TR" dirty="0" smtClean="0"/>
              <a:t> </a:t>
            </a:r>
            <a:r>
              <a:rPr lang="tr-TR" dirty="0"/>
              <a:t>akıntı </a:t>
            </a:r>
            <a:endParaRPr lang="tr-TR" dirty="0" smtClean="0"/>
          </a:p>
          <a:p>
            <a:r>
              <a:rPr lang="tr-TR" dirty="0" smtClean="0"/>
              <a:t>Yüz </a:t>
            </a:r>
            <a:r>
              <a:rPr lang="tr-TR" dirty="0"/>
              <a:t>ağrısı </a:t>
            </a:r>
            <a:endParaRPr lang="tr-TR" dirty="0" smtClean="0"/>
          </a:p>
          <a:p>
            <a:r>
              <a:rPr lang="tr-TR" dirty="0" err="1" smtClean="0"/>
              <a:t>Maksiller</a:t>
            </a:r>
            <a:r>
              <a:rPr lang="tr-TR" dirty="0" smtClean="0"/>
              <a:t> </a:t>
            </a:r>
            <a:r>
              <a:rPr lang="tr-TR" dirty="0"/>
              <a:t>diş ağrısı </a:t>
            </a:r>
            <a:endParaRPr lang="tr-TR" dirty="0" smtClean="0"/>
          </a:p>
          <a:p>
            <a:r>
              <a:rPr lang="tr-TR" dirty="0" smtClean="0"/>
              <a:t>Ateş </a:t>
            </a:r>
          </a:p>
          <a:p>
            <a:r>
              <a:rPr lang="tr-TR" dirty="0" smtClean="0"/>
              <a:t>Öksürük </a:t>
            </a:r>
          </a:p>
          <a:p>
            <a:r>
              <a:rPr lang="tr-TR" dirty="0" smtClean="0"/>
              <a:t>Kulaklarda </a:t>
            </a:r>
            <a:r>
              <a:rPr lang="tr-TR" dirty="0"/>
              <a:t>basınç </a:t>
            </a:r>
            <a:endParaRPr lang="tr-TR" dirty="0" smtClean="0"/>
          </a:p>
          <a:p>
            <a:r>
              <a:rPr lang="tr-TR" dirty="0" smtClean="0"/>
              <a:t>Ağız </a:t>
            </a:r>
            <a:r>
              <a:rPr lang="tr-TR" dirty="0"/>
              <a:t>kokusu </a:t>
            </a:r>
          </a:p>
        </p:txBody>
      </p:sp>
    </p:spTree>
    <p:extLst>
      <p:ext uri="{BB962C8B-B14F-4D97-AF65-F5344CB8AC3E}">
        <p14:creationId xmlns:p14="http://schemas.microsoft.com/office/powerpoint/2010/main" val="32436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RİNOSİNUZİT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TANI (kinik tanı)</a:t>
            </a:r>
          </a:p>
          <a:p>
            <a:r>
              <a:rPr lang="tr-TR" dirty="0" smtClean="0"/>
              <a:t> </a:t>
            </a:r>
            <a:r>
              <a:rPr lang="tr-TR" dirty="0"/>
              <a:t>ABS: Klinik Tanı </a:t>
            </a:r>
            <a:r>
              <a:rPr lang="tr-TR" dirty="0" smtClean="0"/>
              <a:t>Kriterleri</a:t>
            </a:r>
          </a:p>
          <a:p>
            <a:pPr lvl="1"/>
            <a:r>
              <a:rPr lang="tr-TR" dirty="0"/>
              <a:t>Devam eden semptomlar : Nazal semptomlar (ant. veya post. nazal akıntı, </a:t>
            </a:r>
            <a:r>
              <a:rPr lang="tr-TR" dirty="0" err="1"/>
              <a:t>obstruksiyon</a:t>
            </a:r>
            <a:r>
              <a:rPr lang="tr-TR" dirty="0"/>
              <a:t> ve/veya </a:t>
            </a:r>
            <a:r>
              <a:rPr lang="tr-TR" dirty="0" err="1"/>
              <a:t>konjesyon</a:t>
            </a:r>
            <a:r>
              <a:rPr lang="tr-TR" dirty="0"/>
              <a:t>), öksürük veya her ikisinin &gt;10 gün sürmesi ve düzelme olmaksızın devam </a:t>
            </a:r>
            <a:r>
              <a:rPr lang="tr-TR" dirty="0" smtClean="0"/>
              <a:t>etmesi</a:t>
            </a:r>
          </a:p>
          <a:p>
            <a:pPr lvl="1"/>
            <a:r>
              <a:rPr lang="tr-TR" dirty="0"/>
              <a:t>Ciddi </a:t>
            </a:r>
            <a:r>
              <a:rPr lang="tr-TR" dirty="0" smtClean="0"/>
              <a:t>semptomlar </a:t>
            </a:r>
            <a:r>
              <a:rPr lang="tr-TR" dirty="0"/>
              <a:t>: Yüksek ateş (39 </a:t>
            </a:r>
            <a:r>
              <a:rPr lang="tr-TR" dirty="0" smtClean="0"/>
              <a:t>C</a:t>
            </a:r>
            <a:r>
              <a:rPr lang="tr-TR" dirty="0"/>
              <a:t>) ve </a:t>
            </a:r>
            <a:r>
              <a:rPr lang="tr-TR" dirty="0" err="1"/>
              <a:t>pürülan</a:t>
            </a:r>
            <a:r>
              <a:rPr lang="tr-TR" dirty="0"/>
              <a:t> </a:t>
            </a:r>
            <a:r>
              <a:rPr lang="tr-TR" dirty="0" smtClean="0"/>
              <a:t>nazal akıntının </a:t>
            </a:r>
            <a:r>
              <a:rPr lang="tr-TR" dirty="0"/>
              <a:t>birlikte &gt;3 </a:t>
            </a:r>
            <a:r>
              <a:rPr lang="tr-TR" dirty="0" smtClean="0"/>
              <a:t>gün, ERİŞKİNDE </a:t>
            </a:r>
            <a:r>
              <a:rPr lang="tr-TR" dirty="0"/>
              <a:t>Yüz </a:t>
            </a:r>
            <a:r>
              <a:rPr lang="tr-TR" dirty="0" smtClean="0"/>
              <a:t>ağrısı varlığı</a:t>
            </a:r>
          </a:p>
          <a:p>
            <a:pPr lvl="1"/>
            <a:r>
              <a:rPr lang="tr-TR" dirty="0"/>
              <a:t>Kötüleşen Semptomlar :  Başlangıçtaki düzelmeyi takiben </a:t>
            </a:r>
            <a:r>
              <a:rPr lang="tr-TR" dirty="0" smtClean="0"/>
              <a:t>5-6 gün </a:t>
            </a:r>
            <a:r>
              <a:rPr lang="tr-TR" dirty="0"/>
              <a:t>sonra ateş, </a:t>
            </a:r>
            <a:r>
              <a:rPr lang="tr-TR" dirty="0" smtClean="0"/>
              <a:t>burun </a:t>
            </a:r>
            <a:r>
              <a:rPr lang="tr-TR" dirty="0"/>
              <a:t>akıntısı </a:t>
            </a:r>
            <a:r>
              <a:rPr lang="tr-TR" dirty="0" smtClean="0"/>
              <a:t>veya öksürük </a:t>
            </a:r>
            <a:r>
              <a:rPr lang="tr-TR" dirty="0"/>
              <a:t>semptomlarının </a:t>
            </a:r>
            <a:r>
              <a:rPr lang="tr-TR" dirty="0" smtClean="0"/>
              <a:t>kötüleşmesi veya </a:t>
            </a:r>
            <a:r>
              <a:rPr lang="tr-TR" dirty="0"/>
              <a:t>yeniden başlaması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6097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RİNOSİNUZİT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TEDAVİ</a:t>
            </a:r>
          </a:p>
          <a:p>
            <a:r>
              <a:rPr lang="tr-TR" dirty="0" smtClean="0"/>
              <a:t>Amaç doku </a:t>
            </a:r>
            <a:r>
              <a:rPr lang="tr-TR" dirty="0"/>
              <a:t>ödeminin azaltılarak </a:t>
            </a:r>
            <a:r>
              <a:rPr lang="tr-TR" dirty="0" smtClean="0"/>
              <a:t>sinüs boşalım </a:t>
            </a:r>
            <a:r>
              <a:rPr lang="tr-TR" dirty="0"/>
              <a:t>ve </a:t>
            </a:r>
            <a:r>
              <a:rPr lang="tr-TR" dirty="0" smtClean="0"/>
              <a:t>havalanmasının sağlanması 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Bol sıvı alımı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Akut </a:t>
            </a:r>
            <a:r>
              <a:rPr lang="tr-TR" dirty="0"/>
              <a:t>dönemde serum </a:t>
            </a:r>
            <a:r>
              <a:rPr lang="tr-TR" dirty="0" smtClean="0"/>
              <a:t>fizyolojikle burun </a:t>
            </a:r>
            <a:r>
              <a:rPr lang="tr-TR" dirty="0"/>
              <a:t>lavajı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Burun </a:t>
            </a:r>
            <a:r>
              <a:rPr lang="tr-TR" dirty="0"/>
              <a:t>temizliği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İstirahat </a:t>
            </a:r>
          </a:p>
        </p:txBody>
      </p:sp>
    </p:spTree>
    <p:extLst>
      <p:ext uri="{BB962C8B-B14F-4D97-AF65-F5344CB8AC3E}">
        <p14:creationId xmlns:p14="http://schemas.microsoft.com/office/powerpoint/2010/main" val="38425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RİNOSİNUZİT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TEDAVİ (</a:t>
            </a:r>
            <a:r>
              <a:rPr lang="tr-TR" dirty="0" err="1" smtClean="0"/>
              <a:t>Semptomatik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Analjezik-</a:t>
            </a:r>
            <a:r>
              <a:rPr lang="tr-TR" dirty="0" err="1"/>
              <a:t>antipiretik</a:t>
            </a:r>
            <a:r>
              <a:rPr lang="tr-TR" dirty="0"/>
              <a:t> (</a:t>
            </a:r>
            <a:r>
              <a:rPr lang="tr-TR" dirty="0" err="1"/>
              <a:t>parasetamol</a:t>
            </a:r>
            <a:r>
              <a:rPr lang="tr-TR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Antihistaminikler</a:t>
            </a:r>
            <a:r>
              <a:rPr lang="tr-TR" dirty="0"/>
              <a:t>: Yalnızca alerjik </a:t>
            </a:r>
            <a:r>
              <a:rPr lang="tr-TR" dirty="0" smtClean="0"/>
              <a:t>olgularda kullanılabilir</a:t>
            </a:r>
            <a:r>
              <a:rPr lang="tr-TR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Lokal </a:t>
            </a:r>
            <a:r>
              <a:rPr lang="tr-TR" dirty="0"/>
              <a:t>/ Sistemik </a:t>
            </a:r>
            <a:r>
              <a:rPr lang="tr-TR" dirty="0" err="1"/>
              <a:t>dekonjestanlar</a:t>
            </a:r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Çocuklarda </a:t>
            </a:r>
            <a:r>
              <a:rPr lang="tr-TR" dirty="0"/>
              <a:t>kullanılmamalı.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Erişkinde </a:t>
            </a:r>
            <a:r>
              <a:rPr lang="tr-TR" dirty="0"/>
              <a:t>kullanılabilir. Yaşlı, </a:t>
            </a:r>
            <a:r>
              <a:rPr lang="tr-TR" dirty="0" err="1" smtClean="0"/>
              <a:t>hipertansifse</a:t>
            </a:r>
            <a:r>
              <a:rPr lang="tr-TR" dirty="0" smtClean="0"/>
              <a:t> dikkat</a:t>
            </a:r>
            <a:r>
              <a:rPr lang="tr-TR" dirty="0"/>
              <a:t>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Lokal </a:t>
            </a:r>
            <a:r>
              <a:rPr lang="tr-TR" dirty="0" err="1"/>
              <a:t>dekonjestanlar</a:t>
            </a:r>
            <a:r>
              <a:rPr lang="tr-TR" dirty="0"/>
              <a:t> 5 günden </a:t>
            </a:r>
            <a:r>
              <a:rPr lang="tr-TR" dirty="0" smtClean="0"/>
              <a:t>uzun kullanılmamalı</a:t>
            </a:r>
            <a:r>
              <a:rPr lang="tr-TR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Nazal SF ya da </a:t>
            </a:r>
            <a:r>
              <a:rPr lang="tr-TR" dirty="0" err="1"/>
              <a:t>hipertonik</a:t>
            </a:r>
            <a:r>
              <a:rPr lang="tr-TR" dirty="0"/>
              <a:t> </a:t>
            </a:r>
            <a:r>
              <a:rPr lang="tr-TR" dirty="0" err="1"/>
              <a:t>irrigasyon</a:t>
            </a:r>
            <a:r>
              <a:rPr lang="tr-TR" dirty="0"/>
              <a:t>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Burun </a:t>
            </a:r>
            <a:r>
              <a:rPr lang="tr-TR" dirty="0"/>
              <a:t>içi </a:t>
            </a:r>
            <a:r>
              <a:rPr lang="tr-TR" dirty="0" err="1"/>
              <a:t>steroidler</a:t>
            </a:r>
            <a:r>
              <a:rPr lang="tr-TR" dirty="0"/>
              <a:t> (Alerjik </a:t>
            </a:r>
            <a:r>
              <a:rPr lang="tr-TR" dirty="0" err="1"/>
              <a:t>rinit</a:t>
            </a:r>
            <a:r>
              <a:rPr lang="tr-TR" dirty="0"/>
              <a:t> varlığında </a:t>
            </a:r>
            <a:r>
              <a:rPr lang="tr-TR" dirty="0" smtClean="0"/>
              <a:t>öneriliyor)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Buhar</a:t>
            </a:r>
            <a:r>
              <a:rPr lang="tr-TR" dirty="0"/>
              <a:t>, </a:t>
            </a:r>
            <a:r>
              <a:rPr lang="tr-TR" dirty="0" err="1"/>
              <a:t>ekinea</a:t>
            </a:r>
            <a:r>
              <a:rPr lang="tr-TR" dirty="0"/>
              <a:t>, çinko, vitamin C X</a:t>
            </a:r>
          </a:p>
        </p:txBody>
      </p:sp>
    </p:spTree>
    <p:extLst>
      <p:ext uri="{BB962C8B-B14F-4D97-AF65-F5344CB8AC3E}">
        <p14:creationId xmlns:p14="http://schemas.microsoft.com/office/powerpoint/2010/main" val="35765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VİRAL ÜSYE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Soğuk </a:t>
            </a:r>
            <a:r>
              <a:rPr lang="tr-TR" dirty="0" smtClean="0"/>
              <a:t>algınlığı – </a:t>
            </a:r>
            <a:r>
              <a:rPr lang="tr-TR" dirty="0" err="1" smtClean="0"/>
              <a:t>Rinit</a:t>
            </a:r>
            <a:r>
              <a:rPr lang="tr-TR" dirty="0" smtClean="0"/>
              <a:t> - Nezle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Grip </a:t>
            </a:r>
            <a:r>
              <a:rPr lang="tr-TR" dirty="0"/>
              <a:t>(</a:t>
            </a:r>
            <a:r>
              <a:rPr lang="tr-TR" dirty="0" err="1"/>
              <a:t>Influenza</a:t>
            </a:r>
            <a:r>
              <a:rPr lang="tr-TR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 err="1"/>
              <a:t>rinofarenjit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1894840"/>
            <a:ext cx="5654745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369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RİNOSİNUZİT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TEDAVİ (AB)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İlk seçenek: </a:t>
            </a:r>
            <a:r>
              <a:rPr lang="tr-TR" dirty="0" err="1" smtClean="0"/>
              <a:t>Amoksisilin</a:t>
            </a:r>
            <a:r>
              <a:rPr lang="tr-TR" dirty="0"/>
              <a:t> </a:t>
            </a:r>
            <a:r>
              <a:rPr lang="tr-TR" dirty="0" smtClean="0"/>
              <a:t>/ </a:t>
            </a:r>
            <a:r>
              <a:rPr lang="tr-TR" dirty="0" err="1" smtClean="0"/>
              <a:t>Amoksisilin</a:t>
            </a:r>
            <a:r>
              <a:rPr lang="tr-TR" dirty="0" smtClean="0"/>
              <a:t> </a:t>
            </a:r>
            <a:r>
              <a:rPr lang="tr-TR" dirty="0" err="1" smtClean="0"/>
              <a:t>Klavunat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Çocukta </a:t>
            </a:r>
            <a:r>
              <a:rPr lang="tr-TR" dirty="0"/>
              <a:t>40-45 mg/kg/gün, 8 saat arayla, </a:t>
            </a:r>
            <a:r>
              <a:rPr lang="tr-TR" dirty="0" smtClean="0"/>
              <a:t>10 gün </a:t>
            </a:r>
            <a:r>
              <a:rPr lang="tr-TR" dirty="0"/>
              <a:t>(son bir ay içinde penisilin grubu </a:t>
            </a:r>
            <a:r>
              <a:rPr lang="tr-TR" dirty="0" smtClean="0"/>
              <a:t>kullanımı, AOM </a:t>
            </a:r>
            <a:r>
              <a:rPr lang="tr-TR" dirty="0"/>
              <a:t>öyküsü varsa 80-90 mg/kg/gün)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Erişkinde </a:t>
            </a:r>
            <a:r>
              <a:rPr lang="tr-TR" dirty="0"/>
              <a:t>1,5-3 g/gün, 8 saat arayla, 10 gün.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Antibiyotik </a:t>
            </a:r>
            <a:r>
              <a:rPr lang="tr-TR" dirty="0"/>
              <a:t>tedavisi 14 güne uzatılabilir.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Penisilin </a:t>
            </a:r>
            <a:r>
              <a:rPr lang="tr-TR" dirty="0"/>
              <a:t>alerjisi varsa</a:t>
            </a:r>
            <a:r>
              <a:rPr lang="tr-TR" dirty="0" smtClean="0"/>
              <a:t>; </a:t>
            </a:r>
            <a:r>
              <a:rPr lang="tr-TR" dirty="0" err="1" smtClean="0"/>
              <a:t>Makrolidler</a:t>
            </a:r>
            <a:r>
              <a:rPr lang="tr-TR" dirty="0" smtClean="0"/>
              <a:t>(</a:t>
            </a:r>
            <a:r>
              <a:rPr lang="tr-TR" dirty="0" err="1" smtClean="0"/>
              <a:t>eritromisin</a:t>
            </a:r>
            <a:r>
              <a:rPr lang="tr-TR" dirty="0"/>
              <a:t>, </a:t>
            </a:r>
            <a:r>
              <a:rPr lang="tr-TR" dirty="0" err="1"/>
              <a:t>klaritromisin</a:t>
            </a:r>
            <a:r>
              <a:rPr lang="tr-TR" dirty="0"/>
              <a:t> 10 </a:t>
            </a:r>
            <a:r>
              <a:rPr lang="tr-TR" dirty="0" smtClean="0"/>
              <a:t>gün, </a:t>
            </a:r>
            <a:r>
              <a:rPr lang="tr-TR" dirty="0" err="1" smtClean="0"/>
              <a:t>azitromisin</a:t>
            </a:r>
            <a:r>
              <a:rPr lang="tr-TR" dirty="0" smtClean="0"/>
              <a:t> </a:t>
            </a:r>
            <a:r>
              <a:rPr lang="tr-TR" dirty="0"/>
              <a:t>5 gün)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597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16" y="91210"/>
            <a:ext cx="903605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Yuvarlatılmış Dikdörtgen 1"/>
          <p:cNvSpPr/>
          <p:nvPr/>
        </p:nvSpPr>
        <p:spPr>
          <a:xfrm>
            <a:off x="1997825" y="2192713"/>
            <a:ext cx="6289964" cy="230909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467716" y="6228989"/>
            <a:ext cx="88931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err="1">
                <a:latin typeface="Arial" panose="020B0604020202020204" pitchFamily="34" charset="0"/>
              </a:rPr>
              <a:t>Anon</a:t>
            </a:r>
            <a:r>
              <a:rPr lang="tr-TR" sz="1100" dirty="0">
                <a:latin typeface="Arial" panose="020B0604020202020204" pitchFamily="34" charset="0"/>
              </a:rPr>
              <a:t>, </a:t>
            </a:r>
            <a:r>
              <a:rPr lang="tr-TR" sz="1100" dirty="0" err="1">
                <a:latin typeface="Arial" panose="020B0604020202020204" pitchFamily="34" charset="0"/>
              </a:rPr>
              <a:t>Jack</a:t>
            </a:r>
            <a:r>
              <a:rPr lang="tr-TR" sz="1100" dirty="0">
                <a:latin typeface="Arial" panose="020B0604020202020204" pitchFamily="34" charset="0"/>
              </a:rPr>
              <a:t> B., et al. "</a:t>
            </a:r>
            <a:r>
              <a:rPr lang="tr-TR" sz="1100" dirty="0" err="1">
                <a:latin typeface="Arial" panose="020B0604020202020204" pitchFamily="34" charset="0"/>
              </a:rPr>
              <a:t>Antimicrobial</a:t>
            </a:r>
            <a:r>
              <a:rPr lang="tr-TR" sz="1100" dirty="0">
                <a:latin typeface="Arial" panose="020B0604020202020204" pitchFamily="34" charset="0"/>
              </a:rPr>
              <a:t> </a:t>
            </a:r>
            <a:r>
              <a:rPr lang="tr-TR" sz="1100" dirty="0" err="1">
                <a:latin typeface="Arial" panose="020B0604020202020204" pitchFamily="34" charset="0"/>
              </a:rPr>
              <a:t>treatment</a:t>
            </a:r>
            <a:r>
              <a:rPr lang="tr-TR" sz="1100" dirty="0">
                <a:latin typeface="Arial" panose="020B0604020202020204" pitchFamily="34" charset="0"/>
              </a:rPr>
              <a:t> </a:t>
            </a:r>
            <a:r>
              <a:rPr lang="tr-TR" sz="1100" dirty="0" err="1">
                <a:latin typeface="Arial" panose="020B0604020202020204" pitchFamily="34" charset="0"/>
              </a:rPr>
              <a:t>guidelines</a:t>
            </a:r>
            <a:r>
              <a:rPr lang="tr-TR" sz="1100" dirty="0">
                <a:latin typeface="Arial" panose="020B0604020202020204" pitchFamily="34" charset="0"/>
              </a:rPr>
              <a:t> </a:t>
            </a:r>
            <a:r>
              <a:rPr lang="tr-TR" sz="1100" dirty="0" err="1">
                <a:latin typeface="Arial" panose="020B0604020202020204" pitchFamily="34" charset="0"/>
              </a:rPr>
              <a:t>for</a:t>
            </a:r>
            <a:r>
              <a:rPr lang="tr-TR" sz="1100" dirty="0">
                <a:latin typeface="Arial" panose="020B0604020202020204" pitchFamily="34" charset="0"/>
              </a:rPr>
              <a:t> </a:t>
            </a:r>
            <a:r>
              <a:rPr lang="tr-TR" sz="1100" dirty="0" err="1">
                <a:latin typeface="Arial" panose="020B0604020202020204" pitchFamily="34" charset="0"/>
              </a:rPr>
              <a:t>acute</a:t>
            </a:r>
            <a:r>
              <a:rPr lang="tr-TR" sz="1100" dirty="0">
                <a:latin typeface="Arial" panose="020B0604020202020204" pitchFamily="34" charset="0"/>
              </a:rPr>
              <a:t> </a:t>
            </a:r>
            <a:r>
              <a:rPr lang="tr-TR" sz="1100" dirty="0" err="1">
                <a:latin typeface="Arial" panose="020B0604020202020204" pitchFamily="34" charset="0"/>
              </a:rPr>
              <a:t>bacterial</a:t>
            </a:r>
            <a:r>
              <a:rPr lang="tr-TR" sz="1100" dirty="0">
                <a:latin typeface="Arial" panose="020B0604020202020204" pitchFamily="34" charset="0"/>
              </a:rPr>
              <a:t> </a:t>
            </a:r>
            <a:r>
              <a:rPr lang="tr-TR" sz="1100" dirty="0" err="1">
                <a:latin typeface="Arial" panose="020B0604020202020204" pitchFamily="34" charset="0"/>
              </a:rPr>
              <a:t>rhinosinusitis</a:t>
            </a:r>
            <a:r>
              <a:rPr lang="tr-TR" sz="1100" dirty="0">
                <a:latin typeface="Arial" panose="020B0604020202020204" pitchFamily="34" charset="0"/>
              </a:rPr>
              <a:t>." </a:t>
            </a:r>
            <a:r>
              <a:rPr lang="tr-TR" sz="1100" i="1" dirty="0" err="1">
                <a:latin typeface="Arial" panose="020B0604020202020204" pitchFamily="34" charset="0"/>
              </a:rPr>
              <a:t>Otolaryngology</a:t>
            </a:r>
            <a:r>
              <a:rPr lang="tr-TR" sz="1100" i="1" dirty="0">
                <a:latin typeface="Arial" panose="020B0604020202020204" pitchFamily="34" charset="0"/>
              </a:rPr>
              <a:t>--</a:t>
            </a:r>
            <a:r>
              <a:rPr lang="tr-TR" sz="1100" i="1" dirty="0" err="1">
                <a:latin typeface="Arial" panose="020B0604020202020204" pitchFamily="34" charset="0"/>
              </a:rPr>
              <a:t>head</a:t>
            </a:r>
            <a:r>
              <a:rPr lang="tr-TR" sz="1100" i="1" dirty="0">
                <a:latin typeface="Arial" panose="020B0604020202020204" pitchFamily="34" charset="0"/>
              </a:rPr>
              <a:t> </a:t>
            </a:r>
            <a:r>
              <a:rPr lang="tr-TR" sz="1100" i="1" dirty="0" err="1">
                <a:latin typeface="Arial" panose="020B0604020202020204" pitchFamily="34" charset="0"/>
              </a:rPr>
              <a:t>and</a:t>
            </a:r>
            <a:r>
              <a:rPr lang="tr-TR" sz="1100" i="1" dirty="0">
                <a:latin typeface="Arial" panose="020B0604020202020204" pitchFamily="34" charset="0"/>
              </a:rPr>
              <a:t> </a:t>
            </a:r>
            <a:r>
              <a:rPr lang="tr-TR" sz="1100" i="1" dirty="0" err="1">
                <a:latin typeface="Arial" panose="020B0604020202020204" pitchFamily="34" charset="0"/>
              </a:rPr>
              <a:t>neck</a:t>
            </a:r>
            <a:r>
              <a:rPr lang="tr-TR" sz="1100" i="1" dirty="0">
                <a:latin typeface="Arial" panose="020B0604020202020204" pitchFamily="34" charset="0"/>
              </a:rPr>
              <a:t> </a:t>
            </a:r>
            <a:r>
              <a:rPr lang="tr-TR" sz="1100" i="1" dirty="0" err="1">
                <a:latin typeface="Arial" panose="020B0604020202020204" pitchFamily="34" charset="0"/>
              </a:rPr>
              <a:t>surgery</a:t>
            </a:r>
            <a:r>
              <a:rPr lang="tr-TR" sz="1100" i="1" dirty="0">
                <a:latin typeface="Arial" panose="020B0604020202020204" pitchFamily="34" charset="0"/>
              </a:rPr>
              <a:t>: </a:t>
            </a:r>
            <a:r>
              <a:rPr lang="tr-TR" sz="1100" i="1" dirty="0" err="1">
                <a:latin typeface="Arial" panose="020B0604020202020204" pitchFamily="34" charset="0"/>
              </a:rPr>
              <a:t>official</a:t>
            </a:r>
            <a:r>
              <a:rPr lang="tr-TR" sz="1100" i="1" dirty="0">
                <a:latin typeface="Arial" panose="020B0604020202020204" pitchFamily="34" charset="0"/>
              </a:rPr>
              <a:t> </a:t>
            </a:r>
            <a:r>
              <a:rPr lang="tr-TR" sz="1100" i="1" dirty="0" err="1">
                <a:latin typeface="Arial" panose="020B0604020202020204" pitchFamily="34" charset="0"/>
              </a:rPr>
              <a:t>journal</a:t>
            </a:r>
            <a:r>
              <a:rPr lang="tr-TR" sz="1100" i="1" dirty="0">
                <a:latin typeface="Arial" panose="020B0604020202020204" pitchFamily="34" charset="0"/>
              </a:rPr>
              <a:t> of </a:t>
            </a:r>
            <a:r>
              <a:rPr lang="tr-TR" sz="1100" i="1" dirty="0" err="1">
                <a:latin typeface="Arial" panose="020B0604020202020204" pitchFamily="34" charset="0"/>
              </a:rPr>
              <a:t>American</a:t>
            </a:r>
            <a:r>
              <a:rPr lang="tr-TR" sz="1100" i="1" dirty="0">
                <a:latin typeface="Arial" panose="020B0604020202020204" pitchFamily="34" charset="0"/>
              </a:rPr>
              <a:t> Academy of </a:t>
            </a:r>
            <a:r>
              <a:rPr lang="tr-TR" sz="1100" i="1" dirty="0" err="1">
                <a:latin typeface="Arial" panose="020B0604020202020204" pitchFamily="34" charset="0"/>
              </a:rPr>
              <a:t>Otolaryngology-Head</a:t>
            </a:r>
            <a:r>
              <a:rPr lang="tr-TR" sz="1100" i="1" dirty="0">
                <a:latin typeface="Arial" panose="020B0604020202020204" pitchFamily="34" charset="0"/>
              </a:rPr>
              <a:t> </a:t>
            </a:r>
            <a:r>
              <a:rPr lang="tr-TR" sz="1100" i="1" dirty="0" err="1">
                <a:latin typeface="Arial" panose="020B0604020202020204" pitchFamily="34" charset="0"/>
              </a:rPr>
              <a:t>and</a:t>
            </a:r>
            <a:r>
              <a:rPr lang="tr-TR" sz="1100" i="1" dirty="0">
                <a:latin typeface="Arial" panose="020B0604020202020204" pitchFamily="34" charset="0"/>
              </a:rPr>
              <a:t> </a:t>
            </a:r>
            <a:r>
              <a:rPr lang="tr-TR" sz="1100" i="1" dirty="0" err="1">
                <a:latin typeface="Arial" panose="020B0604020202020204" pitchFamily="34" charset="0"/>
              </a:rPr>
              <a:t>Neck</a:t>
            </a:r>
            <a:r>
              <a:rPr lang="tr-TR" sz="1100" i="1" dirty="0">
                <a:latin typeface="Arial" panose="020B0604020202020204" pitchFamily="34" charset="0"/>
              </a:rPr>
              <a:t> </a:t>
            </a:r>
            <a:r>
              <a:rPr lang="tr-TR" sz="1100" i="1" dirty="0" err="1">
                <a:latin typeface="Arial" panose="020B0604020202020204" pitchFamily="34" charset="0"/>
              </a:rPr>
              <a:t>Surgery</a:t>
            </a:r>
            <a:r>
              <a:rPr lang="tr-TR" sz="1100" dirty="0">
                <a:latin typeface="Arial" panose="020B0604020202020204" pitchFamily="34" charset="0"/>
              </a:rPr>
              <a:t> 130.1 </a:t>
            </a:r>
            <a:r>
              <a:rPr lang="tr-TR" sz="1100" dirty="0" err="1">
                <a:latin typeface="Arial" panose="020B0604020202020204" pitchFamily="34" charset="0"/>
              </a:rPr>
              <a:t>Suppl</a:t>
            </a:r>
            <a:r>
              <a:rPr lang="tr-TR" sz="1100" dirty="0">
                <a:latin typeface="Arial" panose="020B0604020202020204" pitchFamily="34" charset="0"/>
              </a:rPr>
              <a:t> (2004): 1-45.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4630432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titled-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95" y="199520"/>
            <a:ext cx="8893175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Yuvarlatılmış Dikdörtgen 2"/>
          <p:cNvSpPr/>
          <p:nvPr/>
        </p:nvSpPr>
        <p:spPr>
          <a:xfrm>
            <a:off x="1875905" y="1989513"/>
            <a:ext cx="6289964" cy="230909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364095" y="6081208"/>
            <a:ext cx="88931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err="1">
                <a:latin typeface="Arial" panose="020B0604020202020204" pitchFamily="34" charset="0"/>
              </a:rPr>
              <a:t>Anon</a:t>
            </a:r>
            <a:r>
              <a:rPr lang="tr-TR" sz="1100" dirty="0">
                <a:latin typeface="Arial" panose="020B0604020202020204" pitchFamily="34" charset="0"/>
              </a:rPr>
              <a:t>, </a:t>
            </a:r>
            <a:r>
              <a:rPr lang="tr-TR" sz="1100" dirty="0" err="1">
                <a:latin typeface="Arial" panose="020B0604020202020204" pitchFamily="34" charset="0"/>
              </a:rPr>
              <a:t>Jack</a:t>
            </a:r>
            <a:r>
              <a:rPr lang="tr-TR" sz="1100" dirty="0">
                <a:latin typeface="Arial" panose="020B0604020202020204" pitchFamily="34" charset="0"/>
              </a:rPr>
              <a:t> B., et al. "</a:t>
            </a:r>
            <a:r>
              <a:rPr lang="tr-TR" sz="1100" dirty="0" err="1">
                <a:latin typeface="Arial" panose="020B0604020202020204" pitchFamily="34" charset="0"/>
              </a:rPr>
              <a:t>Antimicrobial</a:t>
            </a:r>
            <a:r>
              <a:rPr lang="tr-TR" sz="1100" dirty="0">
                <a:latin typeface="Arial" panose="020B0604020202020204" pitchFamily="34" charset="0"/>
              </a:rPr>
              <a:t> </a:t>
            </a:r>
            <a:r>
              <a:rPr lang="tr-TR" sz="1100" dirty="0" err="1">
                <a:latin typeface="Arial" panose="020B0604020202020204" pitchFamily="34" charset="0"/>
              </a:rPr>
              <a:t>treatment</a:t>
            </a:r>
            <a:r>
              <a:rPr lang="tr-TR" sz="1100" dirty="0">
                <a:latin typeface="Arial" panose="020B0604020202020204" pitchFamily="34" charset="0"/>
              </a:rPr>
              <a:t> </a:t>
            </a:r>
            <a:r>
              <a:rPr lang="tr-TR" sz="1100" dirty="0" err="1">
                <a:latin typeface="Arial" panose="020B0604020202020204" pitchFamily="34" charset="0"/>
              </a:rPr>
              <a:t>guidelines</a:t>
            </a:r>
            <a:r>
              <a:rPr lang="tr-TR" sz="1100" dirty="0">
                <a:latin typeface="Arial" panose="020B0604020202020204" pitchFamily="34" charset="0"/>
              </a:rPr>
              <a:t> </a:t>
            </a:r>
            <a:r>
              <a:rPr lang="tr-TR" sz="1100" dirty="0" err="1">
                <a:latin typeface="Arial" panose="020B0604020202020204" pitchFamily="34" charset="0"/>
              </a:rPr>
              <a:t>for</a:t>
            </a:r>
            <a:r>
              <a:rPr lang="tr-TR" sz="1100" dirty="0">
                <a:latin typeface="Arial" panose="020B0604020202020204" pitchFamily="34" charset="0"/>
              </a:rPr>
              <a:t> </a:t>
            </a:r>
            <a:r>
              <a:rPr lang="tr-TR" sz="1100" dirty="0" err="1">
                <a:latin typeface="Arial" panose="020B0604020202020204" pitchFamily="34" charset="0"/>
              </a:rPr>
              <a:t>acute</a:t>
            </a:r>
            <a:r>
              <a:rPr lang="tr-TR" sz="1100" dirty="0">
                <a:latin typeface="Arial" panose="020B0604020202020204" pitchFamily="34" charset="0"/>
              </a:rPr>
              <a:t> </a:t>
            </a:r>
            <a:r>
              <a:rPr lang="tr-TR" sz="1100" dirty="0" err="1">
                <a:latin typeface="Arial" panose="020B0604020202020204" pitchFamily="34" charset="0"/>
              </a:rPr>
              <a:t>bacterial</a:t>
            </a:r>
            <a:r>
              <a:rPr lang="tr-TR" sz="1100" dirty="0">
                <a:latin typeface="Arial" panose="020B0604020202020204" pitchFamily="34" charset="0"/>
              </a:rPr>
              <a:t> </a:t>
            </a:r>
            <a:r>
              <a:rPr lang="tr-TR" sz="1100" dirty="0" err="1">
                <a:latin typeface="Arial" panose="020B0604020202020204" pitchFamily="34" charset="0"/>
              </a:rPr>
              <a:t>rhinosinusitis</a:t>
            </a:r>
            <a:r>
              <a:rPr lang="tr-TR" sz="1100" dirty="0">
                <a:latin typeface="Arial" panose="020B0604020202020204" pitchFamily="34" charset="0"/>
              </a:rPr>
              <a:t>." </a:t>
            </a:r>
            <a:r>
              <a:rPr lang="tr-TR" sz="1100" i="1" dirty="0" err="1">
                <a:latin typeface="Arial" panose="020B0604020202020204" pitchFamily="34" charset="0"/>
              </a:rPr>
              <a:t>Otolaryngology</a:t>
            </a:r>
            <a:r>
              <a:rPr lang="tr-TR" sz="1100" i="1" dirty="0">
                <a:latin typeface="Arial" panose="020B0604020202020204" pitchFamily="34" charset="0"/>
              </a:rPr>
              <a:t>--</a:t>
            </a:r>
            <a:r>
              <a:rPr lang="tr-TR" sz="1100" i="1" dirty="0" err="1">
                <a:latin typeface="Arial" panose="020B0604020202020204" pitchFamily="34" charset="0"/>
              </a:rPr>
              <a:t>head</a:t>
            </a:r>
            <a:r>
              <a:rPr lang="tr-TR" sz="1100" i="1" dirty="0">
                <a:latin typeface="Arial" panose="020B0604020202020204" pitchFamily="34" charset="0"/>
              </a:rPr>
              <a:t> </a:t>
            </a:r>
            <a:r>
              <a:rPr lang="tr-TR" sz="1100" i="1" dirty="0" err="1">
                <a:latin typeface="Arial" panose="020B0604020202020204" pitchFamily="34" charset="0"/>
              </a:rPr>
              <a:t>and</a:t>
            </a:r>
            <a:r>
              <a:rPr lang="tr-TR" sz="1100" i="1" dirty="0">
                <a:latin typeface="Arial" panose="020B0604020202020204" pitchFamily="34" charset="0"/>
              </a:rPr>
              <a:t> </a:t>
            </a:r>
            <a:r>
              <a:rPr lang="tr-TR" sz="1100" i="1" dirty="0" err="1">
                <a:latin typeface="Arial" panose="020B0604020202020204" pitchFamily="34" charset="0"/>
              </a:rPr>
              <a:t>neck</a:t>
            </a:r>
            <a:r>
              <a:rPr lang="tr-TR" sz="1100" i="1" dirty="0">
                <a:latin typeface="Arial" panose="020B0604020202020204" pitchFamily="34" charset="0"/>
              </a:rPr>
              <a:t> </a:t>
            </a:r>
            <a:r>
              <a:rPr lang="tr-TR" sz="1100" i="1" dirty="0" err="1">
                <a:latin typeface="Arial" panose="020B0604020202020204" pitchFamily="34" charset="0"/>
              </a:rPr>
              <a:t>surgery</a:t>
            </a:r>
            <a:r>
              <a:rPr lang="tr-TR" sz="1100" i="1" dirty="0">
                <a:latin typeface="Arial" panose="020B0604020202020204" pitchFamily="34" charset="0"/>
              </a:rPr>
              <a:t>: </a:t>
            </a:r>
            <a:r>
              <a:rPr lang="tr-TR" sz="1100" i="1" dirty="0" err="1">
                <a:latin typeface="Arial" panose="020B0604020202020204" pitchFamily="34" charset="0"/>
              </a:rPr>
              <a:t>official</a:t>
            </a:r>
            <a:r>
              <a:rPr lang="tr-TR" sz="1100" i="1" dirty="0">
                <a:latin typeface="Arial" panose="020B0604020202020204" pitchFamily="34" charset="0"/>
              </a:rPr>
              <a:t> </a:t>
            </a:r>
            <a:r>
              <a:rPr lang="tr-TR" sz="1100" i="1" dirty="0" err="1">
                <a:latin typeface="Arial" panose="020B0604020202020204" pitchFamily="34" charset="0"/>
              </a:rPr>
              <a:t>journal</a:t>
            </a:r>
            <a:r>
              <a:rPr lang="tr-TR" sz="1100" i="1" dirty="0">
                <a:latin typeface="Arial" panose="020B0604020202020204" pitchFamily="34" charset="0"/>
              </a:rPr>
              <a:t> of </a:t>
            </a:r>
            <a:r>
              <a:rPr lang="tr-TR" sz="1100" i="1" dirty="0" err="1">
                <a:latin typeface="Arial" panose="020B0604020202020204" pitchFamily="34" charset="0"/>
              </a:rPr>
              <a:t>American</a:t>
            </a:r>
            <a:r>
              <a:rPr lang="tr-TR" sz="1100" i="1" dirty="0">
                <a:latin typeface="Arial" panose="020B0604020202020204" pitchFamily="34" charset="0"/>
              </a:rPr>
              <a:t> Academy of </a:t>
            </a:r>
            <a:r>
              <a:rPr lang="tr-TR" sz="1100" i="1" dirty="0" err="1">
                <a:latin typeface="Arial" panose="020B0604020202020204" pitchFamily="34" charset="0"/>
              </a:rPr>
              <a:t>Otolaryngology-Head</a:t>
            </a:r>
            <a:r>
              <a:rPr lang="tr-TR" sz="1100" i="1" dirty="0">
                <a:latin typeface="Arial" panose="020B0604020202020204" pitchFamily="34" charset="0"/>
              </a:rPr>
              <a:t> </a:t>
            </a:r>
            <a:r>
              <a:rPr lang="tr-TR" sz="1100" i="1" dirty="0" err="1">
                <a:latin typeface="Arial" panose="020B0604020202020204" pitchFamily="34" charset="0"/>
              </a:rPr>
              <a:t>and</a:t>
            </a:r>
            <a:r>
              <a:rPr lang="tr-TR" sz="1100" i="1" dirty="0">
                <a:latin typeface="Arial" panose="020B0604020202020204" pitchFamily="34" charset="0"/>
              </a:rPr>
              <a:t> </a:t>
            </a:r>
            <a:r>
              <a:rPr lang="tr-TR" sz="1100" i="1" dirty="0" err="1">
                <a:latin typeface="Arial" panose="020B0604020202020204" pitchFamily="34" charset="0"/>
              </a:rPr>
              <a:t>Neck</a:t>
            </a:r>
            <a:r>
              <a:rPr lang="tr-TR" sz="1100" i="1" dirty="0">
                <a:latin typeface="Arial" panose="020B0604020202020204" pitchFamily="34" charset="0"/>
              </a:rPr>
              <a:t> </a:t>
            </a:r>
            <a:r>
              <a:rPr lang="tr-TR" sz="1100" i="1" dirty="0" err="1">
                <a:latin typeface="Arial" panose="020B0604020202020204" pitchFamily="34" charset="0"/>
              </a:rPr>
              <a:t>Surgery</a:t>
            </a:r>
            <a:r>
              <a:rPr lang="tr-TR" sz="1100" dirty="0">
                <a:latin typeface="Arial" panose="020B0604020202020204" pitchFamily="34" charset="0"/>
              </a:rPr>
              <a:t> 130.1 </a:t>
            </a:r>
            <a:r>
              <a:rPr lang="tr-TR" sz="1100" dirty="0" err="1">
                <a:latin typeface="Arial" panose="020B0604020202020204" pitchFamily="34" charset="0"/>
              </a:rPr>
              <a:t>Suppl</a:t>
            </a:r>
            <a:r>
              <a:rPr lang="tr-TR" sz="1100" dirty="0">
                <a:latin typeface="Arial" panose="020B0604020202020204" pitchFamily="34" charset="0"/>
              </a:rPr>
              <a:t> (2004): 1-45.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16465891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RİNOSİNUZİT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KOMPLİKASYON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Orbital</a:t>
            </a:r>
            <a:r>
              <a:rPr lang="tr-TR" dirty="0"/>
              <a:t> </a:t>
            </a:r>
            <a:r>
              <a:rPr lang="tr-TR" dirty="0" err="1"/>
              <a:t>selülit</a:t>
            </a:r>
            <a:r>
              <a:rPr lang="tr-TR" dirty="0" smtClean="0"/>
              <a:t>, </a:t>
            </a:r>
            <a:r>
              <a:rPr lang="tr-TR" dirty="0" err="1" smtClean="0"/>
              <a:t>orbital</a:t>
            </a:r>
            <a:r>
              <a:rPr lang="tr-TR" dirty="0" smtClean="0"/>
              <a:t> </a:t>
            </a:r>
            <a:r>
              <a:rPr lang="tr-TR" dirty="0" err="1" smtClean="0"/>
              <a:t>abse</a:t>
            </a:r>
            <a:r>
              <a:rPr lang="tr-TR" dirty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Optik </a:t>
            </a:r>
            <a:r>
              <a:rPr lang="tr-TR" dirty="0" err="1"/>
              <a:t>nörit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İntrakraniyal</a:t>
            </a:r>
            <a:r>
              <a:rPr lang="tr-TR" dirty="0" smtClean="0"/>
              <a:t> </a:t>
            </a:r>
            <a:r>
              <a:rPr lang="tr-TR" dirty="0"/>
              <a:t>olası </a:t>
            </a:r>
            <a:r>
              <a:rPr lang="tr-TR" dirty="0" smtClean="0"/>
              <a:t>komplikasyonlar</a:t>
            </a:r>
            <a:endParaRPr lang="tr-TR" dirty="0"/>
          </a:p>
          <a:p>
            <a:pPr lvl="1"/>
            <a:r>
              <a:rPr lang="tr-TR" dirty="0" smtClean="0"/>
              <a:t>Menenjit</a:t>
            </a:r>
            <a:endParaRPr lang="tr-TR" dirty="0"/>
          </a:p>
          <a:p>
            <a:pPr lvl="1"/>
            <a:r>
              <a:rPr lang="tr-TR" dirty="0" err="1" smtClean="0"/>
              <a:t>Epidural</a:t>
            </a:r>
            <a:r>
              <a:rPr lang="tr-TR" dirty="0" smtClean="0"/>
              <a:t> </a:t>
            </a:r>
            <a:r>
              <a:rPr lang="tr-TR" dirty="0" err="1"/>
              <a:t>abse</a:t>
            </a:r>
            <a:endParaRPr lang="tr-TR" dirty="0"/>
          </a:p>
          <a:p>
            <a:pPr lvl="1"/>
            <a:r>
              <a:rPr lang="tr-TR" dirty="0" err="1" smtClean="0"/>
              <a:t>Subdural</a:t>
            </a:r>
            <a:r>
              <a:rPr lang="tr-TR" dirty="0" smtClean="0"/>
              <a:t> </a:t>
            </a:r>
            <a:r>
              <a:rPr lang="tr-TR" dirty="0" err="1"/>
              <a:t>abse</a:t>
            </a:r>
            <a:endParaRPr lang="tr-TR" dirty="0"/>
          </a:p>
          <a:p>
            <a:pPr lvl="1"/>
            <a:r>
              <a:rPr lang="tr-TR" dirty="0" smtClean="0"/>
              <a:t>Beyin </a:t>
            </a:r>
            <a:r>
              <a:rPr lang="tr-TR" dirty="0" err="1"/>
              <a:t>absesi</a:t>
            </a:r>
            <a:endParaRPr lang="tr-TR" dirty="0"/>
          </a:p>
          <a:p>
            <a:pPr lvl="1"/>
            <a:r>
              <a:rPr lang="tr-TR" dirty="0" err="1" smtClean="0"/>
              <a:t>Osteomiyelit</a:t>
            </a:r>
            <a:endParaRPr lang="tr-TR" dirty="0"/>
          </a:p>
          <a:p>
            <a:pPr lvl="1"/>
            <a:r>
              <a:rPr lang="tr-TR" dirty="0" err="1" smtClean="0"/>
              <a:t>Kavernöz</a:t>
            </a:r>
            <a:r>
              <a:rPr lang="tr-TR" dirty="0" smtClean="0"/>
              <a:t> </a:t>
            </a:r>
            <a:r>
              <a:rPr lang="tr-TR" dirty="0"/>
              <a:t>sinüs </a:t>
            </a:r>
            <a:r>
              <a:rPr lang="tr-TR" dirty="0" err="1"/>
              <a:t>trombozu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753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RİNOSİNUZİT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707502"/>
            <a:ext cx="10820400" cy="50012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NE ZAMAN SEVK EDELİM?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Komplikasyon gelişmesi 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Göz </a:t>
            </a:r>
            <a:r>
              <a:rPr lang="tr-TR" dirty="0"/>
              <a:t>çevresinde </a:t>
            </a:r>
            <a:r>
              <a:rPr lang="tr-TR" dirty="0" smtClean="0"/>
              <a:t>ödem</a:t>
            </a:r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Göz </a:t>
            </a:r>
            <a:r>
              <a:rPr lang="tr-TR" dirty="0"/>
              <a:t>küresinde yer değiştirme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Çift </a:t>
            </a:r>
            <a:r>
              <a:rPr lang="tr-TR" dirty="0"/>
              <a:t>görme,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Göz </a:t>
            </a:r>
            <a:r>
              <a:rPr lang="tr-TR" dirty="0"/>
              <a:t>kasları felci, </a:t>
            </a:r>
            <a:r>
              <a:rPr lang="tr-TR" dirty="0" smtClean="0"/>
              <a:t>görmede azalma</a:t>
            </a:r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Alın </a:t>
            </a:r>
            <a:r>
              <a:rPr lang="tr-TR" dirty="0"/>
              <a:t>bölgesinde tek ya da </a:t>
            </a:r>
            <a:r>
              <a:rPr lang="tr-TR" dirty="0" smtClean="0"/>
              <a:t>iki yanlı </a:t>
            </a:r>
            <a:r>
              <a:rPr lang="tr-TR" dirty="0"/>
              <a:t>şiddetli baş ağrısı,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Alın </a:t>
            </a:r>
            <a:r>
              <a:rPr lang="tr-TR" dirty="0"/>
              <a:t>bölgesinde şişlik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Menenjit </a:t>
            </a:r>
            <a:r>
              <a:rPr lang="tr-TR" dirty="0"/>
              <a:t>şüphesi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İki </a:t>
            </a:r>
            <a:r>
              <a:rPr lang="tr-TR" dirty="0"/>
              <a:t>haftalık uygun </a:t>
            </a:r>
            <a:r>
              <a:rPr lang="tr-TR" dirty="0" smtClean="0"/>
              <a:t>tedaviye rağmen </a:t>
            </a:r>
            <a:r>
              <a:rPr lang="tr-TR" dirty="0"/>
              <a:t>devam </a:t>
            </a:r>
            <a:r>
              <a:rPr lang="tr-TR" dirty="0" smtClean="0"/>
              <a:t>eden semptomlar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Yılda </a:t>
            </a:r>
            <a:r>
              <a:rPr lang="tr-TR" dirty="0"/>
              <a:t>en az erişkinlerde 4, </a:t>
            </a:r>
            <a:r>
              <a:rPr lang="tr-TR" dirty="0" smtClean="0"/>
              <a:t>çocuklarda 6 </a:t>
            </a:r>
            <a:r>
              <a:rPr lang="tr-TR" dirty="0"/>
              <a:t>kez akut bakteriyel </a:t>
            </a:r>
            <a:r>
              <a:rPr lang="tr-TR" dirty="0" err="1" smtClean="0"/>
              <a:t>rinosinüzit</a:t>
            </a:r>
            <a:r>
              <a:rPr lang="tr-TR" dirty="0" smtClean="0"/>
              <a:t> geçirenler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Uygun </a:t>
            </a:r>
            <a:r>
              <a:rPr lang="tr-TR" dirty="0"/>
              <a:t>tedaviye rağmen hastalığı </a:t>
            </a:r>
            <a:r>
              <a:rPr lang="tr-TR" dirty="0" smtClean="0"/>
              <a:t>6-12 </a:t>
            </a:r>
            <a:r>
              <a:rPr lang="tr-TR" dirty="0"/>
              <a:t>haftadan uzun sürenler (kronik).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8193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AKUT </a:t>
            </a:r>
            <a:r>
              <a:rPr lang="tr-TR" b="1" dirty="0" smtClean="0"/>
              <a:t>OTİTİS MEDİA</a:t>
            </a:r>
            <a:endParaRPr lang="tr-TR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58" y="2546297"/>
            <a:ext cx="3532764" cy="3541776"/>
          </a:xfrm>
          <a:prstGeom prst="rect">
            <a:avLst/>
          </a:prstGeom>
        </p:spPr>
      </p:pic>
      <p:pic>
        <p:nvPicPr>
          <p:cNvPr id="6" name="object 3"/>
          <p:cNvPicPr/>
          <p:nvPr/>
        </p:nvPicPr>
        <p:blipFill rotWithShape="1">
          <a:blip r:embed="rId3" cstate="print"/>
          <a:srcRect r="4901"/>
          <a:stretch/>
        </p:blipFill>
        <p:spPr>
          <a:xfrm>
            <a:off x="8167631" y="2361746"/>
            <a:ext cx="3968951" cy="3505200"/>
          </a:xfrm>
          <a:prstGeom prst="rect">
            <a:avLst/>
          </a:prstGeom>
        </p:spPr>
      </p:pic>
      <p:pic>
        <p:nvPicPr>
          <p:cNvPr id="7" name="Picture 4" descr="http://3.bp.blogspot.com/-H-BD6ELC_P4/UFgor-jJgcI/AAAAAAAAJr4/Yd64pJKfG8k/s1600/Otitis-Medi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r="6615"/>
          <a:stretch/>
        </p:blipFill>
        <p:spPr bwMode="auto">
          <a:xfrm>
            <a:off x="3897744" y="2546297"/>
            <a:ext cx="4269887" cy="332064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0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</a:t>
            </a:r>
            <a:r>
              <a:rPr lang="tr-TR" dirty="0" smtClean="0"/>
              <a:t>OTİTİS MEDİA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Orta kulak ve hava </a:t>
            </a:r>
            <a:r>
              <a:rPr lang="tr-TR" dirty="0" smtClean="0"/>
              <a:t>boşluklarının </a:t>
            </a:r>
            <a:r>
              <a:rPr lang="tr-TR" dirty="0" err="1" smtClean="0"/>
              <a:t>süpüratif</a:t>
            </a:r>
            <a:r>
              <a:rPr lang="tr-TR" dirty="0" smtClean="0"/>
              <a:t> </a:t>
            </a:r>
            <a:r>
              <a:rPr lang="tr-TR" dirty="0"/>
              <a:t>enfeksiyonudur.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En </a:t>
            </a:r>
            <a:r>
              <a:rPr lang="tr-TR" dirty="0"/>
              <a:t>sık 6-24 ay arasında görülür.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7 </a:t>
            </a:r>
            <a:r>
              <a:rPr lang="tr-TR" dirty="0"/>
              <a:t>yaşına kadar çocukların %93’ü </a:t>
            </a:r>
            <a:r>
              <a:rPr lang="tr-TR" dirty="0" smtClean="0"/>
              <a:t>en az </a:t>
            </a:r>
            <a:r>
              <a:rPr lang="tr-TR" dirty="0"/>
              <a:t>bir kez geçirmiştir, %</a:t>
            </a:r>
            <a:r>
              <a:rPr lang="tr-TR" dirty="0" smtClean="0"/>
              <a:t>75’inde tekrarlayan </a:t>
            </a:r>
            <a:r>
              <a:rPr lang="tr-TR" dirty="0"/>
              <a:t>enfeksiyonlar olmuştur.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Akut </a:t>
            </a:r>
            <a:r>
              <a:rPr lang="tr-TR" dirty="0" err="1"/>
              <a:t>viral</a:t>
            </a:r>
            <a:r>
              <a:rPr lang="tr-TR" dirty="0"/>
              <a:t> üst solunum yolu enfeksiyonu </a:t>
            </a:r>
            <a:r>
              <a:rPr lang="tr-TR" dirty="0" smtClean="0"/>
              <a:t>sırasında oluşan </a:t>
            </a:r>
            <a:r>
              <a:rPr lang="tr-TR" dirty="0"/>
              <a:t>östaki borusu </a:t>
            </a:r>
            <a:r>
              <a:rPr lang="tr-TR" dirty="0" err="1" smtClean="0"/>
              <a:t>disfonksiyonunu</a:t>
            </a:r>
            <a:r>
              <a:rPr lang="tr-TR" dirty="0" smtClean="0"/>
              <a:t> ile meydana gelen bakteriyel </a:t>
            </a:r>
            <a:r>
              <a:rPr lang="tr-TR" dirty="0" err="1" smtClean="0"/>
              <a:t>kolonizasyon</a:t>
            </a:r>
            <a:r>
              <a:rPr lang="tr-TR" dirty="0" smtClean="0"/>
              <a:t> şeklinde bir </a:t>
            </a:r>
            <a:r>
              <a:rPr lang="tr-TR" dirty="0"/>
              <a:t>komplikasyonudur.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6303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94000" y="117595"/>
            <a:ext cx="8610600" cy="1293028"/>
          </a:xfrm>
        </p:spPr>
        <p:txBody>
          <a:bodyPr/>
          <a:lstStyle/>
          <a:p>
            <a:endParaRPr lang="tr-TR"/>
          </a:p>
        </p:txBody>
      </p:sp>
      <p:grpSp>
        <p:nvGrpSpPr>
          <p:cNvPr id="7" name="Grup 6"/>
          <p:cNvGrpSpPr/>
          <p:nvPr/>
        </p:nvGrpSpPr>
        <p:grpSpPr>
          <a:xfrm>
            <a:off x="1935018" y="5775649"/>
            <a:ext cx="8229600" cy="524861"/>
            <a:chOff x="0" y="3998960"/>
            <a:chExt cx="8229600" cy="524861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3" name="Dikdörtgen 22"/>
            <p:cNvSpPr/>
            <p:nvPr/>
          </p:nvSpPr>
          <p:spPr>
            <a:xfrm>
              <a:off x="0" y="3998960"/>
              <a:ext cx="8229600" cy="524861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Metin kutusu 23"/>
            <p:cNvSpPr txBox="1"/>
            <p:nvPr/>
          </p:nvSpPr>
          <p:spPr>
            <a:xfrm>
              <a:off x="0" y="3998960"/>
              <a:ext cx="8229600" cy="52486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Orta kulak </a:t>
              </a:r>
              <a:r>
                <a:rPr lang="tr-TR" sz="2000" kern="1200" dirty="0" err="1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sekresyonlarında</a:t>
              </a:r>
              <a:r>
                <a:rPr lang="tr-TR" sz="2000" kern="1200" dirty="0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 mikroorganizmaların çoğalışı ve AOM klinik bulgularının gelişimi</a:t>
              </a:r>
              <a:endParaRPr lang="tr-TR" sz="2000" kern="1200" dirty="0">
                <a:solidFill>
                  <a:schemeClr val="accent1">
                    <a:lumMod val="50000"/>
                  </a:schemeClr>
                </a:solidFill>
                <a:latin typeface="Century Gothic (Gövde)"/>
              </a:endParaRPr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1935018" y="4976285"/>
            <a:ext cx="8229600" cy="807236"/>
            <a:chOff x="0" y="3199596"/>
            <a:chExt cx="8229600" cy="807236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1" name="Yukarı Ok Belirtme Çizgisi 20"/>
            <p:cNvSpPr/>
            <p:nvPr/>
          </p:nvSpPr>
          <p:spPr>
            <a:xfrm rot="10800000">
              <a:off x="0" y="3199596"/>
              <a:ext cx="8229600" cy="807236"/>
            </a:xfrm>
            <a:prstGeom prst="upArrowCallou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61249"/>
                <a:satOff val="-878"/>
                <a:lumOff val="5123"/>
                <a:alphaOff val="0"/>
              </a:schemeClr>
            </a:fillRef>
            <a:effectRef idx="1">
              <a:schemeClr val="accent1">
                <a:shade val="80000"/>
                <a:hueOff val="61249"/>
                <a:satOff val="-878"/>
                <a:lumOff val="512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Yukarı Ok Belirtme Çizgisi 6"/>
            <p:cNvSpPr txBox="1"/>
            <p:nvPr/>
          </p:nvSpPr>
          <p:spPr>
            <a:xfrm rot="21600000">
              <a:off x="0" y="3199596"/>
              <a:ext cx="8229600" cy="52451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Üst solunum yollarını </a:t>
              </a:r>
              <a:r>
                <a:rPr lang="tr-TR" sz="2000" kern="1200" dirty="0" err="1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kolonize</a:t>
              </a:r>
              <a:r>
                <a:rPr lang="tr-TR" sz="2000" kern="1200" dirty="0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 eden </a:t>
              </a:r>
              <a:r>
                <a:rPr lang="tr-TR" sz="2000" kern="1200" dirty="0" err="1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virus</a:t>
              </a:r>
              <a:r>
                <a:rPr lang="tr-TR" sz="2000" kern="1200" dirty="0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 ve bakterilerin orta kulağa girişi</a:t>
              </a:r>
              <a:endParaRPr lang="tr-TR" sz="2000" kern="1200" dirty="0">
                <a:solidFill>
                  <a:schemeClr val="accent1">
                    <a:lumMod val="50000"/>
                  </a:schemeClr>
                </a:solidFill>
                <a:latin typeface="Century Gothic (Gövde)"/>
              </a:endParaRPr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1935018" y="4176921"/>
            <a:ext cx="8229600" cy="807236"/>
            <a:chOff x="0" y="2400232"/>
            <a:chExt cx="8229600" cy="807236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9" name="Yukarı Ok Belirtme Çizgisi 18"/>
            <p:cNvSpPr/>
            <p:nvPr/>
          </p:nvSpPr>
          <p:spPr>
            <a:xfrm rot="10800000">
              <a:off x="0" y="2400232"/>
              <a:ext cx="8229600" cy="807236"/>
            </a:xfrm>
            <a:prstGeom prst="upArrowCallou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122498"/>
                <a:satOff val="-1757"/>
                <a:lumOff val="10246"/>
                <a:alphaOff val="0"/>
              </a:schemeClr>
            </a:fillRef>
            <a:effectRef idx="1">
              <a:schemeClr val="accent1">
                <a:shade val="80000"/>
                <a:hueOff val="122498"/>
                <a:satOff val="-1757"/>
                <a:lumOff val="1024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Yukarı Ok Belirtme Çizgisi 8"/>
            <p:cNvSpPr txBox="1"/>
            <p:nvPr/>
          </p:nvSpPr>
          <p:spPr>
            <a:xfrm rot="21600000">
              <a:off x="0" y="2400232"/>
              <a:ext cx="8229600" cy="52451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Gelişen negatif basınç sonucu orta kulak mukozasınca üretilen </a:t>
              </a:r>
              <a:r>
                <a:rPr lang="tr-TR" sz="2000" kern="1200" dirty="0" err="1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sekresyonların</a:t>
              </a:r>
              <a:r>
                <a:rPr lang="tr-TR" sz="2000" kern="1200" dirty="0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 birikmesi</a:t>
              </a:r>
              <a:endParaRPr lang="tr-TR" sz="2000" kern="1200" dirty="0">
                <a:solidFill>
                  <a:schemeClr val="accent1">
                    <a:lumMod val="50000"/>
                  </a:schemeClr>
                </a:solidFill>
                <a:latin typeface="Century Gothic (Gövde)"/>
              </a:endParaRPr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1935018" y="3419760"/>
            <a:ext cx="8229600" cy="807236"/>
            <a:chOff x="0" y="1643071"/>
            <a:chExt cx="8229600" cy="807236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7" name="Yukarı Ok Belirtme Çizgisi 16"/>
            <p:cNvSpPr/>
            <p:nvPr/>
          </p:nvSpPr>
          <p:spPr>
            <a:xfrm rot="10800000">
              <a:off x="0" y="1643071"/>
              <a:ext cx="8229600" cy="807236"/>
            </a:xfrm>
            <a:prstGeom prst="upArrowCallou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183747"/>
                <a:satOff val="-2635"/>
                <a:lumOff val="15369"/>
                <a:alphaOff val="0"/>
              </a:schemeClr>
            </a:fillRef>
            <a:effectRef idx="1">
              <a:schemeClr val="accent1">
                <a:shade val="80000"/>
                <a:hueOff val="183747"/>
                <a:satOff val="-2635"/>
                <a:lumOff val="1536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Yukarı Ok Belirtme Çizgisi 10"/>
            <p:cNvSpPr txBox="1"/>
            <p:nvPr/>
          </p:nvSpPr>
          <p:spPr>
            <a:xfrm rot="21600000">
              <a:off x="0" y="1643071"/>
              <a:ext cx="8229600" cy="52451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err="1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İnflamatuar</a:t>
              </a:r>
              <a:r>
                <a:rPr lang="tr-TR" sz="2000" kern="1200" dirty="0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 ödem sonucu östaki tüpünün en dar kısmı </a:t>
              </a:r>
              <a:r>
                <a:rPr lang="tr-TR" sz="2000" kern="1200" dirty="0" err="1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istmusda</a:t>
              </a:r>
              <a:r>
                <a:rPr lang="tr-TR" sz="2000" kern="1200" dirty="0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 obstrüksiyon</a:t>
              </a:r>
              <a:endParaRPr lang="tr-TR" sz="2000" kern="1200" dirty="0">
                <a:solidFill>
                  <a:schemeClr val="accent1">
                    <a:lumMod val="50000"/>
                  </a:schemeClr>
                </a:solidFill>
                <a:latin typeface="Century Gothic (Gövde)"/>
              </a:endParaRPr>
            </a:p>
          </p:txBody>
        </p:sp>
      </p:grpSp>
      <p:grpSp>
        <p:nvGrpSpPr>
          <p:cNvPr id="11" name="Grup 10"/>
          <p:cNvGrpSpPr/>
          <p:nvPr/>
        </p:nvGrpSpPr>
        <p:grpSpPr>
          <a:xfrm>
            <a:off x="1935018" y="2578193"/>
            <a:ext cx="8229600" cy="807236"/>
            <a:chOff x="0" y="801504"/>
            <a:chExt cx="8229600" cy="807236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5" name="Yukarı Ok Belirtme Çizgisi 14"/>
            <p:cNvSpPr/>
            <p:nvPr/>
          </p:nvSpPr>
          <p:spPr>
            <a:xfrm rot="10800000">
              <a:off x="0" y="801504"/>
              <a:ext cx="8229600" cy="807236"/>
            </a:xfrm>
            <a:prstGeom prst="upArrowCallou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244997"/>
                <a:satOff val="-3514"/>
                <a:lumOff val="20492"/>
                <a:alphaOff val="0"/>
              </a:schemeClr>
            </a:fillRef>
            <a:effectRef idx="1">
              <a:schemeClr val="accent1">
                <a:shade val="80000"/>
                <a:hueOff val="244997"/>
                <a:satOff val="-3514"/>
                <a:lumOff val="2049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Yukarı Ok Belirtme Çizgisi 12"/>
            <p:cNvSpPr txBox="1"/>
            <p:nvPr/>
          </p:nvSpPr>
          <p:spPr>
            <a:xfrm rot="21600000">
              <a:off x="0" y="801504"/>
              <a:ext cx="8229600" cy="52451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Burun, </a:t>
              </a:r>
              <a:r>
                <a:rPr lang="tr-TR" sz="2000" kern="1200" dirty="0" err="1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nazofarinks</a:t>
              </a:r>
              <a:r>
                <a:rPr lang="tr-TR" sz="2000" kern="1200" dirty="0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 ve östaki tüp mukozasında </a:t>
              </a:r>
              <a:r>
                <a:rPr lang="tr-TR" sz="2000" kern="1200" dirty="0" err="1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inflamatuar</a:t>
              </a:r>
              <a:r>
                <a:rPr lang="tr-TR" sz="2000" kern="1200" dirty="0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 ödem</a:t>
              </a:r>
              <a:endParaRPr lang="tr-TR" sz="2000" kern="1200" dirty="0">
                <a:solidFill>
                  <a:schemeClr val="accent1">
                    <a:lumMod val="50000"/>
                  </a:schemeClr>
                </a:solidFill>
                <a:latin typeface="Century Gothic (Gövde)"/>
              </a:endParaRPr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1935018" y="1776690"/>
            <a:ext cx="8229600" cy="807236"/>
            <a:chOff x="0" y="1"/>
            <a:chExt cx="8229600" cy="807236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3" name="Yukarı Ok Belirtme Çizgisi 12"/>
            <p:cNvSpPr/>
            <p:nvPr/>
          </p:nvSpPr>
          <p:spPr>
            <a:xfrm rot="10800000">
              <a:off x="0" y="1"/>
              <a:ext cx="8229600" cy="807236"/>
            </a:xfrm>
            <a:prstGeom prst="upArrowCallou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Yukarı Ok Belirtme Çizgisi 14"/>
            <p:cNvSpPr txBox="1"/>
            <p:nvPr/>
          </p:nvSpPr>
          <p:spPr>
            <a:xfrm rot="21600000">
              <a:off x="0" y="1"/>
              <a:ext cx="8229600" cy="52451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kern="1200" dirty="0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Üst solunum yolu enfeksiyonu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kern="1200" dirty="0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Bakteriyel </a:t>
              </a:r>
              <a:r>
                <a:rPr lang="tr-TR" sz="1600" kern="1200" dirty="0" err="1" smtClean="0">
                  <a:solidFill>
                    <a:schemeClr val="accent1">
                      <a:lumMod val="50000"/>
                    </a:schemeClr>
                  </a:solidFill>
                  <a:latin typeface="Century Gothic (Gövde)"/>
                </a:rPr>
                <a:t>kolonizasyon</a:t>
              </a:r>
              <a:endParaRPr lang="tr-TR" sz="1600" kern="1200" dirty="0">
                <a:solidFill>
                  <a:schemeClr val="accent1">
                    <a:lumMod val="50000"/>
                  </a:schemeClr>
                </a:solidFill>
                <a:latin typeface="Century Gothic (Gövde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6005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</a:t>
            </a:r>
            <a:r>
              <a:rPr lang="tr-TR" dirty="0" smtClean="0"/>
              <a:t>OTİTİS MEDİA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RİSK FAKTÖRLERİ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Erkek cinsiyet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Yatarak </a:t>
            </a:r>
            <a:r>
              <a:rPr lang="tr-TR" dirty="0"/>
              <a:t>biberonla beslenme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Kreş </a:t>
            </a:r>
            <a:r>
              <a:rPr lang="tr-TR" dirty="0"/>
              <a:t>(Solunum yolu </a:t>
            </a:r>
            <a:r>
              <a:rPr lang="tr-TR" dirty="0" smtClean="0"/>
              <a:t>enfeksiyonuna </a:t>
            </a:r>
            <a:r>
              <a:rPr lang="tr-TR" dirty="0" err="1" smtClean="0"/>
              <a:t>maruziyet</a:t>
            </a:r>
            <a:r>
              <a:rPr lang="tr-TR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Ebeveynin </a:t>
            </a:r>
            <a:r>
              <a:rPr lang="tr-TR" dirty="0"/>
              <a:t>sigara içmesi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Gastroözofageal</a:t>
            </a:r>
            <a:r>
              <a:rPr lang="tr-TR" dirty="0" smtClean="0"/>
              <a:t> </a:t>
            </a:r>
            <a:r>
              <a:rPr lang="tr-TR" dirty="0" err="1"/>
              <a:t>reflü</a:t>
            </a:r>
            <a:r>
              <a:rPr lang="tr-TR" dirty="0"/>
              <a:t> (GERD)</a:t>
            </a:r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090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</a:t>
            </a:r>
            <a:r>
              <a:rPr lang="tr-TR" dirty="0" smtClean="0"/>
              <a:t>OTİTİS MEDİA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ETKEN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Sıklıkla bakteriyel, etken orta </a:t>
            </a:r>
            <a:r>
              <a:rPr lang="tr-TR" dirty="0" smtClean="0"/>
              <a:t>kulağa </a:t>
            </a:r>
            <a:r>
              <a:rPr lang="tr-TR" dirty="0" err="1" smtClean="0"/>
              <a:t>nazofarenksten</a:t>
            </a:r>
            <a:r>
              <a:rPr lang="tr-TR" dirty="0" smtClean="0"/>
              <a:t> </a:t>
            </a:r>
            <a:r>
              <a:rPr lang="tr-TR" dirty="0"/>
              <a:t>ulaşır.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Etkenler</a:t>
            </a:r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S</a:t>
            </a:r>
            <a:r>
              <a:rPr lang="tr-TR" dirty="0"/>
              <a:t>. </a:t>
            </a:r>
            <a:r>
              <a:rPr lang="tr-TR" dirty="0" err="1"/>
              <a:t>Pneumoniae</a:t>
            </a:r>
            <a:r>
              <a:rPr lang="tr-TR" dirty="0"/>
              <a:t> %25-40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H</a:t>
            </a:r>
            <a:r>
              <a:rPr lang="tr-TR" dirty="0"/>
              <a:t>. </a:t>
            </a:r>
            <a:r>
              <a:rPr lang="tr-TR" dirty="0" err="1"/>
              <a:t>İnfluenzae</a:t>
            </a:r>
            <a:r>
              <a:rPr lang="tr-TR" dirty="0"/>
              <a:t> %10-30 (5 yaşından </a:t>
            </a:r>
            <a:r>
              <a:rPr lang="tr-TR" dirty="0" smtClean="0"/>
              <a:t>küçük çocuklarda</a:t>
            </a:r>
            <a:r>
              <a:rPr lang="tr-TR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M</a:t>
            </a:r>
            <a:r>
              <a:rPr lang="tr-TR" dirty="0"/>
              <a:t>. </a:t>
            </a:r>
            <a:r>
              <a:rPr lang="tr-TR" dirty="0" err="1"/>
              <a:t>Catarrhalis</a:t>
            </a:r>
            <a:r>
              <a:rPr lang="tr-TR" dirty="0"/>
              <a:t> %2 -</a:t>
            </a:r>
            <a:r>
              <a:rPr lang="tr-TR" dirty="0" smtClean="0"/>
              <a:t>15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err="1" smtClean="0"/>
              <a:t>Rhinovirus</a:t>
            </a:r>
            <a:r>
              <a:rPr lang="tr-TR" dirty="0" smtClean="0"/>
              <a:t>, </a:t>
            </a:r>
            <a:r>
              <a:rPr lang="tr-TR" dirty="0" err="1" smtClean="0"/>
              <a:t>Parainfluenza</a:t>
            </a:r>
            <a:r>
              <a:rPr lang="tr-TR" dirty="0" smtClean="0"/>
              <a:t>, </a:t>
            </a:r>
            <a:r>
              <a:rPr lang="tr-TR" dirty="0" err="1" smtClean="0"/>
              <a:t>İnfluenza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Pnömokok</a:t>
            </a:r>
            <a:r>
              <a:rPr lang="tr-TR" dirty="0"/>
              <a:t> </a:t>
            </a:r>
            <a:r>
              <a:rPr lang="tr-TR" dirty="0" err="1"/>
              <a:t>konjuge</a:t>
            </a:r>
            <a:r>
              <a:rPr lang="tr-TR" dirty="0"/>
              <a:t> aşısının kullanıma girmesiyle birlikte H. </a:t>
            </a:r>
            <a:r>
              <a:rPr lang="tr-TR" dirty="0" err="1"/>
              <a:t>influenzae</a:t>
            </a:r>
            <a:r>
              <a:rPr lang="tr-TR" dirty="0"/>
              <a:t>, şiddetli veya dirençli </a:t>
            </a:r>
            <a:r>
              <a:rPr lang="tr-TR" dirty="0" err="1" smtClean="0"/>
              <a:t>AOM'li</a:t>
            </a:r>
            <a:r>
              <a:rPr lang="tr-TR" dirty="0" smtClean="0"/>
              <a:t> çocuklarda </a:t>
            </a:r>
            <a:r>
              <a:rPr lang="tr-TR" dirty="0"/>
              <a:t>en yaygın görülen organizma haline gelmiştir 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127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0382" y="2259214"/>
            <a:ext cx="5511800" cy="40241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dirty="0"/>
              <a:t>Soğuk Algınlığı Nedir? </a:t>
            </a:r>
            <a:endParaRPr lang="tr-TR" b="1" dirty="0" smtClean="0"/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Virüslerin neden olduğu,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Damlacık yoluyla kişiden kişiye bulaşan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Rinosinüzit</a:t>
            </a:r>
            <a:r>
              <a:rPr lang="tr-TR" dirty="0"/>
              <a:t> şeklinde üst solunum yolunu tutan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Kendi kendini sınırlayan 'hafif' seyirli bir hastalıktır.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Halk arasında ortalığın hastalığı, nezle ve üşütme olarak ta ifade edilir</a:t>
            </a:r>
          </a:p>
          <a:p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573982" y="2259214"/>
            <a:ext cx="55118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Grip ya da </a:t>
            </a:r>
            <a:r>
              <a:rPr lang="tr-TR" b="1" dirty="0" err="1"/>
              <a:t>İnfluenza</a:t>
            </a:r>
            <a:r>
              <a:rPr lang="tr-TR" b="1" dirty="0"/>
              <a:t> Nedir? </a:t>
            </a: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Grip, burun, bronşlar ve akciğerden oluşan solunum sisteminde meydana gelen, virüslerinin neden olduğu yüksek derecede bulaşıcı </a:t>
            </a:r>
            <a:r>
              <a:rPr lang="tr-TR" dirty="0" err="1"/>
              <a:t>viral</a:t>
            </a:r>
            <a:r>
              <a:rPr lang="tr-TR" dirty="0"/>
              <a:t> bir enfeksiyondur.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1-2 hafta içinde hastalar genellikle iyileşirler ancak etkileri haftalarca devam edebilir.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82273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</a:t>
            </a:r>
            <a:r>
              <a:rPr lang="tr-TR" dirty="0" smtClean="0"/>
              <a:t>OTİTİS MEDİA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TANI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Öykü + fizik </a:t>
            </a:r>
            <a:r>
              <a:rPr lang="tr-TR" dirty="0" smtClean="0"/>
              <a:t>muayene (</a:t>
            </a:r>
            <a:r>
              <a:rPr lang="tr-TR" dirty="0" err="1" smtClean="0"/>
              <a:t>otoskopik</a:t>
            </a:r>
            <a:r>
              <a:rPr lang="tr-TR" dirty="0" smtClean="0"/>
              <a:t> bulgular)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3 </a:t>
            </a:r>
            <a:r>
              <a:rPr lang="tr-TR" dirty="0"/>
              <a:t>Kriter: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Ani </a:t>
            </a:r>
            <a:r>
              <a:rPr lang="tr-TR" dirty="0"/>
              <a:t>başlangıç,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orta </a:t>
            </a:r>
            <a:r>
              <a:rPr lang="tr-TR" dirty="0"/>
              <a:t>kulak </a:t>
            </a:r>
            <a:r>
              <a:rPr lang="tr-TR" dirty="0" err="1"/>
              <a:t>efüzyonu</a:t>
            </a:r>
            <a:r>
              <a:rPr lang="tr-TR" dirty="0"/>
              <a:t> 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orta </a:t>
            </a:r>
            <a:r>
              <a:rPr lang="tr-TR" dirty="0"/>
              <a:t>kulak </a:t>
            </a:r>
            <a:r>
              <a:rPr lang="tr-TR" dirty="0" err="1"/>
              <a:t>inflamasyon</a:t>
            </a:r>
            <a:r>
              <a:rPr lang="tr-TR" dirty="0"/>
              <a:t> klinik belirtileri.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04" y="2861125"/>
            <a:ext cx="2552446" cy="251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</a:t>
            </a:r>
            <a:r>
              <a:rPr lang="tr-TR" dirty="0" smtClean="0"/>
              <a:t>OTİTİS MEDİA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smtClean="0"/>
              <a:t>KLİNİK ÖYKÜ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Orta kulak </a:t>
            </a:r>
            <a:r>
              <a:rPr lang="tr-TR" dirty="0" err="1"/>
              <a:t>inflamasyon</a:t>
            </a:r>
            <a:r>
              <a:rPr lang="tr-TR" dirty="0"/>
              <a:t> belirtileri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Ateş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Şiddetli </a:t>
            </a:r>
            <a:r>
              <a:rPr lang="tr-TR" dirty="0"/>
              <a:t>kulak ağrısı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Çocukta </a:t>
            </a:r>
            <a:r>
              <a:rPr lang="tr-TR" dirty="0"/>
              <a:t>ağlama, huzursuzluk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İşitme </a:t>
            </a:r>
            <a:r>
              <a:rPr lang="tr-TR" dirty="0"/>
              <a:t>azlığı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Kusma gibi sistemik semptomlar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Kulak </a:t>
            </a:r>
            <a:r>
              <a:rPr lang="tr-TR" dirty="0"/>
              <a:t>kepçesini kurcalama (bebekte)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Kulak akıntısı </a:t>
            </a:r>
            <a:r>
              <a:rPr lang="tr-TR" dirty="0" err="1" smtClean="0"/>
              <a:t>pürülan</a:t>
            </a:r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Halsizlik</a:t>
            </a:r>
            <a:r>
              <a:rPr lang="tr-TR" dirty="0"/>
              <a:t>, </a:t>
            </a:r>
            <a:r>
              <a:rPr lang="tr-TR" dirty="0" err="1"/>
              <a:t>irritabilite</a:t>
            </a:r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err="1" smtClean="0"/>
              <a:t>Tinnitus</a:t>
            </a:r>
            <a:r>
              <a:rPr lang="tr-TR" dirty="0"/>
              <a:t>, </a:t>
            </a:r>
            <a:r>
              <a:rPr lang="tr-TR" dirty="0" err="1"/>
              <a:t>vertigo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118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</a:t>
            </a:r>
            <a:r>
              <a:rPr lang="tr-TR" dirty="0" smtClean="0"/>
              <a:t>OTİTİS MEDİA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/>
              <a:t>Fizik Muayene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/>
              <a:t>Timpanik</a:t>
            </a:r>
            <a:r>
              <a:rPr lang="tr-TR" dirty="0"/>
              <a:t> </a:t>
            </a:r>
            <a:r>
              <a:rPr lang="tr-TR" dirty="0" err="1"/>
              <a:t>Membran</a:t>
            </a:r>
            <a:r>
              <a:rPr lang="tr-TR" dirty="0"/>
              <a:t> </a:t>
            </a:r>
            <a:r>
              <a:rPr lang="tr-TR" dirty="0" err="1" smtClean="0"/>
              <a:t>Otoskopisi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Şişkinlik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Hareket </a:t>
            </a:r>
            <a:r>
              <a:rPr lang="tr-TR" dirty="0"/>
              <a:t>kabiliyetinin kısıtlanması 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(</a:t>
            </a:r>
            <a:r>
              <a:rPr lang="tr-TR" dirty="0" err="1"/>
              <a:t>pnömatik</a:t>
            </a:r>
            <a:r>
              <a:rPr lang="tr-TR" dirty="0"/>
              <a:t> </a:t>
            </a:r>
            <a:r>
              <a:rPr lang="tr-TR" dirty="0" err="1"/>
              <a:t>otoskopi</a:t>
            </a:r>
            <a:r>
              <a:rPr lang="tr-TR" dirty="0"/>
              <a:t> ile değerlendirilir</a:t>
            </a:r>
            <a:r>
              <a:rPr lang="tr-TR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Kızarıklık </a:t>
            </a:r>
            <a:r>
              <a:rPr lang="tr-TR" dirty="0"/>
              <a:t>veya bulanıklık.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57" y="2741636"/>
            <a:ext cx="2639537" cy="2745680"/>
          </a:xfrm>
          <a:prstGeom prst="rect">
            <a:avLst/>
          </a:prstGeom>
        </p:spPr>
      </p:pic>
      <p:pic>
        <p:nvPicPr>
          <p:cNvPr id="5" name="Picture 5" descr="DSCN17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1928092"/>
            <a:ext cx="3419475" cy="437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0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</a:t>
            </a:r>
            <a:r>
              <a:rPr lang="tr-TR" dirty="0" smtClean="0"/>
              <a:t>OTİTİS MEDİA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TEDAVİNİN AMACI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Enfeksiyonun </a:t>
            </a:r>
            <a:r>
              <a:rPr lang="tr-TR" dirty="0" smtClean="0"/>
              <a:t>giderilmesi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Orta </a:t>
            </a:r>
            <a:r>
              <a:rPr lang="tr-TR" dirty="0"/>
              <a:t>kulak </a:t>
            </a:r>
            <a:r>
              <a:rPr lang="tr-TR" dirty="0" smtClean="0"/>
              <a:t>havalanmasının sağlanması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Ağrının giderilmesi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Komplikasyonların </a:t>
            </a:r>
            <a:r>
              <a:rPr lang="tr-TR" dirty="0"/>
              <a:t>önlenmesi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152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</a:t>
            </a:r>
            <a:r>
              <a:rPr lang="tr-TR" dirty="0" smtClean="0"/>
              <a:t>OTİTİS MEDİA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TEDAVİ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Birinci seçenek: </a:t>
            </a:r>
            <a:r>
              <a:rPr lang="tr-TR" dirty="0" err="1"/>
              <a:t>Amoksisilin</a:t>
            </a:r>
            <a:r>
              <a:rPr lang="tr-TR" dirty="0"/>
              <a:t> 14 </a:t>
            </a:r>
            <a:r>
              <a:rPr lang="tr-TR" dirty="0" smtClean="0"/>
              <a:t>gün (</a:t>
            </a:r>
            <a:r>
              <a:rPr lang="tr-TR" dirty="0"/>
              <a:t>Doz iki </a:t>
            </a:r>
            <a:r>
              <a:rPr lang="tr-TR" dirty="0" smtClean="0"/>
              <a:t>katı)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2 </a:t>
            </a:r>
            <a:r>
              <a:rPr lang="tr-TR" dirty="0"/>
              <a:t>yaşından küçükler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otoresi</a:t>
            </a:r>
            <a:r>
              <a:rPr lang="tr-TR" dirty="0" smtClean="0"/>
              <a:t> </a:t>
            </a:r>
            <a:r>
              <a:rPr lang="tr-TR" dirty="0"/>
              <a:t>olanlar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dirençli </a:t>
            </a:r>
            <a:r>
              <a:rPr lang="tr-TR" dirty="0" err="1"/>
              <a:t>pnömokok</a:t>
            </a:r>
            <a:r>
              <a:rPr lang="tr-TR" dirty="0"/>
              <a:t> </a:t>
            </a:r>
            <a:r>
              <a:rPr lang="tr-TR" dirty="0" smtClean="0"/>
              <a:t>olasılığı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son bir ayda penisilin grubu kullanımı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AOM </a:t>
            </a:r>
            <a:r>
              <a:rPr lang="tr-TR" dirty="0"/>
              <a:t>öyküsü </a:t>
            </a:r>
            <a:r>
              <a:rPr lang="tr-TR" dirty="0" smtClean="0"/>
              <a:t>varsa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İkinci seçenek : </a:t>
            </a:r>
            <a:r>
              <a:rPr lang="tr-TR" dirty="0" err="1"/>
              <a:t>Amoksisilin-klavulonat</a:t>
            </a:r>
            <a:r>
              <a:rPr lang="tr-TR" dirty="0"/>
              <a:t> 10 </a:t>
            </a:r>
            <a:r>
              <a:rPr lang="tr-TR" dirty="0" smtClean="0"/>
              <a:t>gün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918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</a:t>
            </a:r>
            <a:r>
              <a:rPr lang="tr-TR" dirty="0" smtClean="0"/>
              <a:t>OTİTİS MEDİA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TEDAVİ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İkinci kuşak </a:t>
            </a:r>
            <a:r>
              <a:rPr lang="tr-TR" dirty="0" err="1" smtClean="0"/>
              <a:t>sefalosporinler</a:t>
            </a:r>
            <a:r>
              <a:rPr lang="tr-TR" dirty="0" smtClean="0"/>
              <a:t> (</a:t>
            </a:r>
            <a:r>
              <a:rPr lang="tr-TR" dirty="0" err="1" smtClean="0"/>
              <a:t>sefuroksim</a:t>
            </a:r>
            <a:r>
              <a:rPr lang="tr-TR" dirty="0" smtClean="0"/>
              <a:t> </a:t>
            </a:r>
            <a:r>
              <a:rPr lang="tr-TR" dirty="0" err="1" smtClean="0"/>
              <a:t>aksetil</a:t>
            </a:r>
            <a:r>
              <a:rPr lang="tr-TR" dirty="0" smtClean="0"/>
              <a:t>) PO 10 gün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 err="1" smtClean="0"/>
              <a:t>Eritromisin</a:t>
            </a:r>
            <a:r>
              <a:rPr lang="tr-TR" dirty="0" smtClean="0"/>
              <a:t> </a:t>
            </a:r>
            <a:r>
              <a:rPr lang="tr-TR" dirty="0"/>
              <a:t>veya </a:t>
            </a:r>
            <a:r>
              <a:rPr lang="tr-TR" dirty="0" err="1"/>
              <a:t>Klaritromisin</a:t>
            </a:r>
            <a:r>
              <a:rPr lang="tr-TR" dirty="0"/>
              <a:t> 10 </a:t>
            </a:r>
            <a:r>
              <a:rPr lang="tr-TR" dirty="0" smtClean="0"/>
              <a:t>gün veya </a:t>
            </a:r>
            <a:r>
              <a:rPr lang="tr-TR" dirty="0" err="1"/>
              <a:t>Azitromisin</a:t>
            </a:r>
            <a:r>
              <a:rPr lang="tr-TR" dirty="0"/>
              <a:t> 5 gün süreyle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Ağrı – Ateş </a:t>
            </a:r>
            <a:r>
              <a:rPr lang="tr-TR" dirty="0" smtClean="0"/>
              <a:t>tedavisi için </a:t>
            </a:r>
            <a:r>
              <a:rPr lang="tr-TR" dirty="0" err="1" smtClean="0"/>
              <a:t>Parasetamol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AOM şüphesi varken, buşon </a:t>
            </a:r>
            <a:r>
              <a:rPr lang="tr-TR" dirty="0" smtClean="0"/>
              <a:t>nedeniyle zar </a:t>
            </a:r>
            <a:r>
              <a:rPr lang="tr-TR" dirty="0"/>
              <a:t>görülemiyorsa kulak </a:t>
            </a:r>
            <a:r>
              <a:rPr lang="tr-TR" dirty="0" smtClean="0"/>
              <a:t>lavajı YAPILMAMALIDIR</a:t>
            </a:r>
            <a:r>
              <a:rPr lang="tr-TR" dirty="0"/>
              <a:t>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3792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</a:t>
            </a:r>
            <a:r>
              <a:rPr lang="tr-TR" dirty="0" smtClean="0"/>
              <a:t>OTİTİS MEDİA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AYIRICI TANI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Bebekte ağlamaya bağlı kulak </a:t>
            </a:r>
            <a:r>
              <a:rPr lang="tr-TR" dirty="0" smtClean="0"/>
              <a:t>zarı kızarıklığı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Çene </a:t>
            </a:r>
            <a:r>
              <a:rPr lang="tr-TR" dirty="0"/>
              <a:t>veya diş kaynaklı </a:t>
            </a:r>
            <a:r>
              <a:rPr lang="tr-TR" dirty="0" smtClean="0"/>
              <a:t>ağrı (FM kulak </a:t>
            </a:r>
            <a:r>
              <a:rPr lang="tr-TR" dirty="0"/>
              <a:t>ağrısına karşın </a:t>
            </a:r>
            <a:r>
              <a:rPr lang="tr-TR" dirty="0" smtClean="0"/>
              <a:t>zar normaldir</a:t>
            </a:r>
            <a:r>
              <a:rPr lang="tr-TR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Eksternal</a:t>
            </a:r>
            <a:r>
              <a:rPr lang="tr-TR" dirty="0" smtClean="0"/>
              <a:t> </a:t>
            </a:r>
            <a:r>
              <a:rPr lang="tr-TR" dirty="0" err="1"/>
              <a:t>otit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Kronik </a:t>
            </a:r>
            <a:r>
              <a:rPr lang="tr-TR" dirty="0" err="1"/>
              <a:t>Otitis</a:t>
            </a:r>
            <a:r>
              <a:rPr lang="tr-TR" dirty="0"/>
              <a:t> Media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Ağız </a:t>
            </a:r>
            <a:r>
              <a:rPr lang="tr-TR" dirty="0"/>
              <a:t>boşluğu ve </a:t>
            </a:r>
            <a:r>
              <a:rPr lang="tr-TR" dirty="0" smtClean="0"/>
              <a:t>boğaz enfeksiyonu (</a:t>
            </a:r>
            <a:r>
              <a:rPr lang="tr-TR" dirty="0"/>
              <a:t>FM kulak ağrısına karşın zar normaldir</a:t>
            </a:r>
            <a:r>
              <a:rPr lang="tr-T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34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</a:t>
            </a:r>
            <a:r>
              <a:rPr lang="tr-TR" dirty="0" smtClean="0"/>
              <a:t>OTİTİS MEDİA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KOMPLİKASYONLAR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Kronik </a:t>
            </a:r>
            <a:r>
              <a:rPr lang="tr-TR" dirty="0" err="1"/>
              <a:t>otitis</a:t>
            </a:r>
            <a:r>
              <a:rPr lang="tr-TR" dirty="0"/>
              <a:t> </a:t>
            </a:r>
            <a:r>
              <a:rPr lang="tr-TR" dirty="0" err="1"/>
              <a:t>media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Akut </a:t>
            </a:r>
            <a:r>
              <a:rPr lang="tr-TR" dirty="0" err="1" smtClean="0"/>
              <a:t>mastoidit</a:t>
            </a:r>
            <a:r>
              <a:rPr lang="tr-TR" dirty="0" smtClean="0"/>
              <a:t> (en yaygın ve ciddi)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Menenjit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Fasial</a:t>
            </a:r>
            <a:r>
              <a:rPr lang="tr-TR" dirty="0" smtClean="0"/>
              <a:t> </a:t>
            </a:r>
            <a:r>
              <a:rPr lang="tr-TR" dirty="0"/>
              <a:t>paralizi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Periost</a:t>
            </a:r>
            <a:r>
              <a:rPr lang="tr-TR" dirty="0" smtClean="0"/>
              <a:t> </a:t>
            </a:r>
            <a:r>
              <a:rPr lang="tr-TR" dirty="0"/>
              <a:t>altı </a:t>
            </a:r>
            <a:r>
              <a:rPr lang="tr-TR" dirty="0" err="1"/>
              <a:t>abse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Beyin </a:t>
            </a:r>
            <a:r>
              <a:rPr lang="tr-TR" dirty="0" err="1"/>
              <a:t>absesi</a:t>
            </a:r>
            <a:r>
              <a:rPr lang="tr-TR" dirty="0"/>
              <a:t>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4632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</a:t>
            </a:r>
            <a:r>
              <a:rPr lang="tr-TR" dirty="0" smtClean="0"/>
              <a:t>OTİTİS MEDİA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NE ZAMAN SEVK EDİLMELİ?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Kulak zarı </a:t>
            </a:r>
            <a:r>
              <a:rPr lang="tr-TR" dirty="0" err="1"/>
              <a:t>perforasyonu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İkinci </a:t>
            </a:r>
            <a:r>
              <a:rPr lang="tr-TR" dirty="0"/>
              <a:t>seçenek </a:t>
            </a:r>
            <a:r>
              <a:rPr lang="tr-TR" dirty="0" smtClean="0"/>
              <a:t>antibiyotiğe başladıktan </a:t>
            </a:r>
            <a:r>
              <a:rPr lang="tr-TR" dirty="0"/>
              <a:t>48-72 saat </a:t>
            </a:r>
            <a:r>
              <a:rPr lang="tr-TR" dirty="0" smtClean="0"/>
              <a:t>sonra bulguların </a:t>
            </a:r>
            <a:r>
              <a:rPr lang="tr-TR" dirty="0"/>
              <a:t>gerilememesi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Altı </a:t>
            </a:r>
            <a:r>
              <a:rPr lang="tr-TR" dirty="0"/>
              <a:t>ay içinde üç, bir yıl içinde 4 </a:t>
            </a:r>
            <a:r>
              <a:rPr lang="tr-TR" dirty="0" smtClean="0"/>
              <a:t>veya daha </a:t>
            </a:r>
            <a:r>
              <a:rPr lang="tr-TR" dirty="0"/>
              <a:t>fazla AOM saptanması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Komplikasyon </a:t>
            </a:r>
            <a:r>
              <a:rPr lang="tr-TR" dirty="0"/>
              <a:t>gelişmesi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Tedavinin </a:t>
            </a:r>
            <a:r>
              <a:rPr lang="tr-TR" dirty="0"/>
              <a:t>başlangıcından 6 </a:t>
            </a:r>
            <a:r>
              <a:rPr lang="tr-TR" dirty="0" smtClean="0"/>
              <a:t>hafta sonra </a:t>
            </a:r>
            <a:r>
              <a:rPr lang="tr-TR" dirty="0"/>
              <a:t>işitme azlığının devam etmesi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210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705F8EA-E884-1A54-28DE-A44503146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/>
              <a:t>Larenjit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B5C82EB-0EF3-B3B9-4F23-F5276DB2AA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30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Üst solunum yolunun bir parçası olan larenksin inflamasyonudur.</a:t>
            </a:r>
          </a:p>
        </p:txBody>
      </p:sp>
      <p:pic>
        <p:nvPicPr>
          <p:cNvPr id="36868" name="Picture 5" descr="laa">
            <a:extLst>
              <a:ext uri="{FF2B5EF4-FFF2-40B4-BE49-F238E27FC236}">
                <a16:creationId xmlns:a16="http://schemas.microsoft.com/office/drawing/2014/main" id="{85CF2FBD-3E39-7BBF-6DD3-6D3CD7657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80" y="3429000"/>
            <a:ext cx="4103688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77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VİRAL ÜSYE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5562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Virüslerin (</a:t>
            </a:r>
            <a:r>
              <a:rPr lang="tr-TR" dirty="0" err="1" smtClean="0"/>
              <a:t>Rhinovirus</a:t>
            </a:r>
            <a:r>
              <a:rPr lang="tr-TR" dirty="0" smtClean="0"/>
              <a:t>, RSV, </a:t>
            </a:r>
            <a:r>
              <a:rPr lang="tr-TR" dirty="0" err="1" smtClean="0"/>
              <a:t>Parainfluenza</a:t>
            </a:r>
            <a:r>
              <a:rPr lang="tr-TR" dirty="0" smtClean="0"/>
              <a:t>, </a:t>
            </a:r>
            <a:r>
              <a:rPr lang="tr-TR" dirty="0" err="1" smtClean="0"/>
              <a:t>Coronavirus</a:t>
            </a:r>
            <a:r>
              <a:rPr lang="tr-TR" dirty="0" smtClean="0"/>
              <a:t>, </a:t>
            </a:r>
            <a:r>
              <a:rPr lang="tr-TR" dirty="0" err="1" smtClean="0"/>
              <a:t>Adenovirus</a:t>
            </a:r>
            <a:r>
              <a:rPr lang="tr-TR" dirty="0" smtClean="0"/>
              <a:t>) </a:t>
            </a:r>
            <a:r>
              <a:rPr lang="tr-TR" dirty="0"/>
              <a:t>neden olduğu 'hafif' seyirli kendi kendini sınırlayan </a:t>
            </a:r>
            <a:r>
              <a:rPr lang="tr-TR" dirty="0" smtClean="0"/>
              <a:t>bir </a:t>
            </a:r>
            <a:r>
              <a:rPr lang="tr-TR" dirty="0"/>
              <a:t>hastalıktır.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En </a:t>
            </a:r>
            <a:r>
              <a:rPr lang="tr-TR" dirty="0"/>
              <a:t>sık görülen akut solunum yolu enfeksiyonudur.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Çocuklar </a:t>
            </a:r>
            <a:r>
              <a:rPr lang="tr-TR" dirty="0"/>
              <a:t>yılda genellikle 3-8 kez, erişkinler </a:t>
            </a:r>
            <a:r>
              <a:rPr lang="tr-TR" dirty="0" smtClean="0"/>
              <a:t>2-5 defa </a:t>
            </a:r>
            <a:r>
              <a:rPr lang="tr-TR" dirty="0"/>
              <a:t>soğuk algınlığı geçirebilir.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Kreş </a:t>
            </a:r>
            <a:r>
              <a:rPr lang="tr-TR" dirty="0"/>
              <a:t>ve okula giden çocuklarda özellikle kreşin </a:t>
            </a:r>
            <a:r>
              <a:rPr lang="tr-TR" dirty="0" smtClean="0"/>
              <a:t>ilk yıllarında </a:t>
            </a:r>
            <a:r>
              <a:rPr lang="tr-TR" dirty="0"/>
              <a:t>daha sık görülür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Erişkinliğe doğru sıklık azalır ve 2-3/</a:t>
            </a:r>
            <a:r>
              <a:rPr lang="tr-TR" dirty="0" err="1"/>
              <a:t>yıl’a</a:t>
            </a:r>
            <a:r>
              <a:rPr lang="tr-TR" dirty="0"/>
              <a:t> düşer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Kötü </a:t>
            </a:r>
            <a:r>
              <a:rPr lang="tr-TR" dirty="0"/>
              <a:t>havalandırma, güneş ışınlarının az </a:t>
            </a:r>
            <a:r>
              <a:rPr lang="tr-TR" dirty="0" smtClean="0"/>
              <a:t>oluşu, toplu </a:t>
            </a:r>
            <a:r>
              <a:rPr lang="tr-TR" dirty="0"/>
              <a:t>yaşam gibi faktörler soğuk </a:t>
            </a:r>
            <a:r>
              <a:rPr lang="tr-TR" dirty="0" smtClean="0"/>
              <a:t>algınlığı gelişmesini </a:t>
            </a:r>
            <a:r>
              <a:rPr lang="tr-TR" dirty="0"/>
              <a:t>kolaylaştırır.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Soğuk </a:t>
            </a:r>
            <a:r>
              <a:rPr lang="tr-TR" dirty="0"/>
              <a:t>havanın </a:t>
            </a:r>
            <a:r>
              <a:rPr lang="tr-TR" dirty="0" err="1"/>
              <a:t>viral</a:t>
            </a:r>
            <a:r>
              <a:rPr lang="tr-TR" dirty="0"/>
              <a:t> ÜSYE nedeni mi</a:t>
            </a:r>
            <a:r>
              <a:rPr lang="tr-TR" dirty="0" smtClean="0"/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Havanın soğukluğu soğuk algınlığı hastalığının başlaması ve seyretmesi ile doğrudan ilişkili değildir.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Ancak soğukta üşütme genel vücut direncini düşürür.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Soğuk burun mukozasındaki </a:t>
            </a:r>
            <a:r>
              <a:rPr lang="tr-TR" dirty="0" err="1"/>
              <a:t>silia</a:t>
            </a:r>
            <a:r>
              <a:rPr lang="tr-TR" dirty="0"/>
              <a:t> hücrelerinin hareketliliğini yavaşlatarak, virüslerin solunum yollarından uzak tutulmalarını engeller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88266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CDE2B96-973F-C076-338B-8D0ECC739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600" dirty="0"/>
              <a:t>Larenjit</a:t>
            </a:r>
            <a:endParaRPr lang="tr-TR" altLang="tr-TR" sz="3800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5494B77-910E-7916-B3E1-19358593113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972800" cy="4530725"/>
          </a:xfrm>
        </p:spPr>
        <p:txBody>
          <a:bodyPr>
            <a:noAutofit/>
          </a:bodyPr>
          <a:lstStyle/>
          <a:p>
            <a:pPr marL="0" indent="0" eaLnBrk="1" hangingPunct="1">
              <a:buClr>
                <a:schemeClr val="tx1"/>
              </a:buClr>
              <a:buNone/>
            </a:pPr>
            <a:r>
              <a:rPr lang="tr-TR" altLang="tr-TR" sz="28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ETYOLOJİ</a:t>
            </a:r>
            <a:endParaRPr lang="tr-TR" altLang="tr-TR" dirty="0" smtClean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dirty="0">
              <a:latin typeface="+mj-lt"/>
              <a:ea typeface="Verdana" panose="020B060403050404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Genellikle </a:t>
            </a:r>
            <a:r>
              <a:rPr lang="tr-TR" altLang="tr-TR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çocuklarda görülür (6 ay - 6 yaşta sık).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Özellikle soğuk havalarda ortaya çıkan bir tablodur</a:t>
            </a:r>
            <a:r>
              <a:rPr lang="tr-TR" altLang="tr-TR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.</a:t>
            </a:r>
            <a:endParaRPr lang="tr-TR" altLang="tr-TR" dirty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Sekonder enfeksiyon olarak da ortaya çıkabilmektedir</a:t>
            </a:r>
            <a:r>
              <a:rPr lang="tr-TR" altLang="tr-TR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.</a:t>
            </a:r>
            <a:endParaRPr lang="tr-TR" altLang="tr-TR" dirty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dirty="0" err="1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Inflamasyonun</a:t>
            </a:r>
            <a:r>
              <a:rPr lang="tr-TR" altLang="tr-TR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 nedeni genelde virüslerdir.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Vücut direncinin düşmesi, iyi beslenememe ve ani ısı değişimleri hastalığa yatkınlık nedenidir. </a:t>
            </a:r>
          </a:p>
        </p:txBody>
      </p:sp>
    </p:spTree>
    <p:extLst>
      <p:ext uri="{BB962C8B-B14F-4D97-AF65-F5344CB8AC3E}">
        <p14:creationId xmlns:p14="http://schemas.microsoft.com/office/powerpoint/2010/main" val="39031417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0589DF5-0A3C-D5BB-721B-7CD2CEF45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altLang="tr-TR" dirty="0"/>
              <a:t>Larenjit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A9860B0-DDD0-C583-7758-F0321AAA36E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600201"/>
            <a:ext cx="10972799" cy="4530725"/>
          </a:xfrm>
        </p:spPr>
        <p:txBody>
          <a:bodyPr>
            <a:noAutofit/>
          </a:bodyPr>
          <a:lstStyle/>
          <a:p>
            <a:pPr marL="0" indent="0" eaLnBrk="1" hangingPunct="1">
              <a:buClr>
                <a:schemeClr val="tx1"/>
              </a:buClr>
              <a:buNone/>
            </a:pPr>
            <a:r>
              <a:rPr lang="tr-TR" altLang="tr-TR" sz="28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BELİRTİ VE BULGULAR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400" dirty="0">
              <a:latin typeface="+mj-lt"/>
              <a:ea typeface="Verdana" panose="020B0604030504040204" pitchFamily="34" charset="0"/>
            </a:endParaRPr>
          </a:p>
          <a:p>
            <a:pPr>
              <a:buClr>
                <a:schemeClr val="tx1"/>
              </a:buClr>
            </a:pPr>
            <a:r>
              <a:rPr lang="tr-TR" altLang="tr-TR" sz="2400" dirty="0">
                <a:latin typeface="+mj-lt"/>
                <a:ea typeface="Verdana" panose="020B0604030504040204" pitchFamily="34" charset="0"/>
              </a:rPr>
              <a:t>ÜSYE semptomlarına ek olarak (ateş, </a:t>
            </a:r>
            <a:r>
              <a:rPr lang="tr-TR" altLang="tr-TR" sz="2400" dirty="0" smtClean="0">
                <a:latin typeface="+mj-lt"/>
                <a:ea typeface="Verdana" panose="020B0604030504040204" pitchFamily="34" charset="0"/>
              </a:rPr>
              <a:t>öksürük, </a:t>
            </a:r>
            <a:r>
              <a:rPr lang="tr-TR" altLang="tr-TR" sz="2400" dirty="0" err="1" smtClean="0">
                <a:latin typeface="+mj-lt"/>
                <a:ea typeface="Verdana" panose="020B0604030504040204" pitchFamily="34" charset="0"/>
              </a:rPr>
              <a:t>rinit</a:t>
            </a:r>
            <a:r>
              <a:rPr lang="tr-TR" altLang="tr-TR" sz="2400" dirty="0" smtClean="0">
                <a:latin typeface="+mj-lt"/>
                <a:ea typeface="Verdana" panose="020B0604030504040204" pitchFamily="34" charset="0"/>
              </a:rPr>
              <a:t> </a:t>
            </a:r>
            <a:r>
              <a:rPr lang="tr-TR" altLang="tr-TR" sz="2400" dirty="0">
                <a:latin typeface="+mj-lt"/>
                <a:ea typeface="Verdana" panose="020B0604030504040204" pitchFamily="34" charset="0"/>
              </a:rPr>
              <a:t>gibi);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sz="24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Yetişkinlerde</a:t>
            </a:r>
            <a:r>
              <a:rPr lang="tr-TR" altLang="tr-TR" sz="2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; </a:t>
            </a:r>
            <a:r>
              <a:rPr lang="tr-TR" altLang="tr-TR" sz="2400" dirty="0" err="1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disfoni</a:t>
            </a:r>
            <a:r>
              <a:rPr lang="tr-TR" altLang="tr-TR" sz="24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/ses </a:t>
            </a:r>
            <a:r>
              <a:rPr lang="tr-TR" altLang="tr-TR" sz="2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kısıklığı, öksürük, ağrı, bazen ateşle seyreden bir durum söz konusudur.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sz="2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Çocuklarda daha ağır bir tablo </a:t>
            </a:r>
            <a:r>
              <a:rPr lang="tr-TR" altLang="tr-TR" sz="2400" dirty="0" err="1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görüleblir</a:t>
            </a:r>
            <a:r>
              <a:rPr lang="tr-TR" altLang="tr-TR" sz="2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sz="2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Çocuklarda 2-3 gün önceden başlayan hafif ateş, öksürük, burun akıntısı, daha sonra öksürük, ses kısıklığı, </a:t>
            </a:r>
            <a:r>
              <a:rPr lang="tr-TR" altLang="tr-TR" sz="2400" dirty="0" err="1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inspiratuvar</a:t>
            </a:r>
            <a:r>
              <a:rPr lang="tr-TR" altLang="tr-TR" sz="2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tr-TR" altLang="tr-TR" sz="2400" dirty="0" err="1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stridor</a:t>
            </a:r>
            <a:r>
              <a:rPr lang="tr-TR" altLang="tr-TR" sz="2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 (larenks spazmı) gelişir.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sz="2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Daha ağır durumlarda, </a:t>
            </a:r>
            <a:r>
              <a:rPr lang="tr-TR" altLang="tr-TR" sz="2400" dirty="0" err="1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supraklavikular</a:t>
            </a:r>
            <a:r>
              <a:rPr lang="tr-TR" altLang="tr-TR" sz="2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 çekilmeler, siyanoz, hipoksi bulguları oluşur. 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400" dirty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144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C8CE3E39-60DD-E1E4-3BC2-CB54404E9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8079218-9069-A5E4-3745-AB7D20BA16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5735782" cy="4994563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chemeClr val="tx1"/>
              </a:buClr>
              <a:buNone/>
            </a:pPr>
            <a:r>
              <a:rPr lang="tr-TR" altLang="tr-TR" sz="2400" b="1" dirty="0" smtClean="0">
                <a:latin typeface="+mj-lt"/>
                <a:ea typeface="Verdana" panose="020B0604030504040204" pitchFamily="34" charset="0"/>
              </a:rPr>
              <a:t>TANI</a:t>
            </a:r>
            <a:r>
              <a:rPr lang="tr-TR" altLang="tr-TR" sz="2400" b="1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 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tr-TR" altLang="tr-TR" sz="2400" b="1" dirty="0" smtClean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sz="24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Klinik </a:t>
            </a:r>
            <a:r>
              <a:rPr lang="tr-TR" altLang="tr-TR" sz="2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belirti ve bulgulara dayanılarak tanı konur; çünkü tablo tipiktir. Yine de alt solunum yollarına ait enfeksiyon yayılımı açısından grafiler çekilmelidir. Çocuklarda kan gazı bakılabilir. </a:t>
            </a:r>
            <a:endParaRPr lang="tr-TR" altLang="tr-TR" sz="2400" dirty="0" smtClean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sz="2400" dirty="0">
                <a:latin typeface="+mj-lt"/>
                <a:ea typeface="Verdana" panose="020B0604030504040204" pitchFamily="34" charset="0"/>
              </a:rPr>
              <a:t>Uzun süren semptomlarda</a:t>
            </a:r>
            <a:r>
              <a:rPr lang="tr-TR" altLang="tr-TR" sz="2400" dirty="0" smtClean="0">
                <a:latin typeface="+mj-lt"/>
                <a:ea typeface="Verdana" panose="020B0604030504040204" pitchFamily="34" charset="0"/>
              </a:rPr>
              <a:t>; </a:t>
            </a:r>
            <a:r>
              <a:rPr lang="tr-TR" altLang="tr-TR" sz="2400" dirty="0" err="1">
                <a:latin typeface="+mj-lt"/>
                <a:ea typeface="Verdana" panose="020B0604030504040204" pitchFamily="34" charset="0"/>
              </a:rPr>
              <a:t>Laringoskopi</a:t>
            </a:r>
            <a:r>
              <a:rPr lang="tr-TR" altLang="tr-TR" sz="2400" dirty="0">
                <a:latin typeface="+mj-lt"/>
                <a:ea typeface="Verdana" panose="020B0604030504040204" pitchFamily="34" charset="0"/>
              </a:rPr>
              <a:t> gerekir (Kanser, nodül, </a:t>
            </a:r>
            <a:r>
              <a:rPr lang="tr-TR" altLang="tr-TR" sz="2400" dirty="0" err="1">
                <a:latin typeface="+mj-lt"/>
                <a:ea typeface="Verdana" panose="020B0604030504040204" pitchFamily="34" charset="0"/>
              </a:rPr>
              <a:t>papillom</a:t>
            </a:r>
            <a:r>
              <a:rPr lang="tr-TR" altLang="tr-TR" sz="2400" dirty="0">
                <a:latin typeface="+mj-lt"/>
                <a:ea typeface="Verdana" panose="020B0604030504040204" pitchFamily="34" charset="0"/>
              </a:rPr>
              <a:t> </a:t>
            </a:r>
            <a:r>
              <a:rPr lang="tr-TR" altLang="tr-TR" sz="2400" dirty="0" smtClean="0">
                <a:latin typeface="+mj-lt"/>
                <a:ea typeface="Verdana" panose="020B0604030504040204" pitchFamily="34" charset="0"/>
              </a:rPr>
              <a:t>?)</a:t>
            </a:r>
            <a:endParaRPr lang="tr-TR" altLang="tr-TR" sz="2400" dirty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39940" name="Picture 6" descr="aklklk">
            <a:extLst>
              <a:ext uri="{FF2B5EF4-FFF2-40B4-BE49-F238E27FC236}">
                <a16:creationId xmlns:a16="http://schemas.microsoft.com/office/drawing/2014/main" id="{BF879B15-C632-F480-FE45-E7746BC0DD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1526" y="1764001"/>
            <a:ext cx="3816350" cy="2900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948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C8CE3E39-60DD-E1E4-3BC2-CB54404E9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8079218-9069-A5E4-3745-AB7D20BA16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5948218" cy="499456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tr-TR" altLang="tr-TR" sz="2400" b="1" dirty="0" smtClean="0">
                <a:ea typeface="Verdana" panose="020B0604030504040204" pitchFamily="34" charset="0"/>
              </a:rPr>
              <a:t>TEDAVİ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tr-TR" altLang="tr-TR" sz="2400" b="1" dirty="0" smtClean="0">
                <a:ea typeface="Verdana" panose="020B0604030504040204" pitchFamily="34" charset="0"/>
              </a:rPr>
              <a:t>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sz="2400" dirty="0" smtClean="0">
                <a:ea typeface="Verdana" panose="020B0604030504040204" pitchFamily="34" charset="0"/>
              </a:rPr>
              <a:t>Soğuk </a:t>
            </a:r>
            <a:r>
              <a:rPr lang="tr-TR" altLang="tr-TR" sz="2400" dirty="0">
                <a:ea typeface="Verdana" panose="020B0604030504040204" pitchFamily="34" charset="0"/>
              </a:rPr>
              <a:t>buhar ve adrenalin </a:t>
            </a:r>
            <a:r>
              <a:rPr lang="tr-TR" altLang="tr-TR" sz="2400" dirty="0" err="1">
                <a:ea typeface="Verdana" panose="020B0604030504040204" pitchFamily="34" charset="0"/>
              </a:rPr>
              <a:t>nebul</a:t>
            </a:r>
            <a:r>
              <a:rPr lang="tr-TR" altLang="tr-TR" sz="2400" dirty="0">
                <a:ea typeface="Verdana" panose="020B0604030504040204" pitchFamily="34" charset="0"/>
              </a:rPr>
              <a:t> uygulaması gerekliyse yapılabilir.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sz="2400" dirty="0">
                <a:ea typeface="Verdana" panose="020B0604030504040204" pitchFamily="34" charset="0"/>
              </a:rPr>
              <a:t>Çoğu zaman kendi kendine </a:t>
            </a:r>
            <a:r>
              <a:rPr lang="tr-TR" altLang="tr-TR" sz="2400" dirty="0" smtClean="0">
                <a:ea typeface="Verdana" panose="020B0604030504040204" pitchFamily="34" charset="0"/>
              </a:rPr>
              <a:t>iyileşir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sz="2400" dirty="0">
                <a:ea typeface="Verdana" panose="020B0604030504040204" pitchFamily="34" charset="0"/>
              </a:rPr>
              <a:t>Ses istirahati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sz="2400" dirty="0" err="1" smtClean="0">
                <a:ea typeface="Verdana" panose="020B0604030504040204" pitchFamily="34" charset="0"/>
              </a:rPr>
              <a:t>İrritanlardan</a:t>
            </a:r>
            <a:r>
              <a:rPr lang="tr-TR" altLang="tr-TR" sz="2400" dirty="0" smtClean="0">
                <a:ea typeface="Verdana" panose="020B0604030504040204" pitchFamily="34" charset="0"/>
              </a:rPr>
              <a:t> </a:t>
            </a:r>
            <a:r>
              <a:rPr lang="tr-TR" altLang="tr-TR" sz="2400" dirty="0">
                <a:ea typeface="Verdana" panose="020B0604030504040204" pitchFamily="34" charset="0"/>
              </a:rPr>
              <a:t>kaçınma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sz="2400" dirty="0" smtClean="0">
                <a:ea typeface="Verdana" panose="020B0604030504040204" pitchFamily="34" charset="0"/>
              </a:rPr>
              <a:t>Nemlendirilmiş </a:t>
            </a:r>
            <a:r>
              <a:rPr lang="tr-TR" altLang="tr-TR" sz="2400" dirty="0">
                <a:ea typeface="Verdana" panose="020B0604030504040204" pitchFamily="34" charset="0"/>
              </a:rPr>
              <a:t>hava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sz="2400" dirty="0" err="1" smtClean="0">
                <a:ea typeface="Verdana" panose="020B0604030504040204" pitchFamily="34" charset="0"/>
              </a:rPr>
              <a:t>Antihistaminik</a:t>
            </a:r>
            <a:r>
              <a:rPr lang="tr-TR" altLang="tr-TR" sz="2400" dirty="0" smtClean="0">
                <a:ea typeface="Verdana" panose="020B0604030504040204" pitchFamily="34" charset="0"/>
              </a:rPr>
              <a:t> </a:t>
            </a:r>
            <a:r>
              <a:rPr lang="tr-TR" altLang="tr-TR" sz="2400" dirty="0">
                <a:ea typeface="Verdana" panose="020B0604030504040204" pitchFamily="34" charset="0"/>
              </a:rPr>
              <a:t>ve </a:t>
            </a:r>
            <a:r>
              <a:rPr lang="tr-TR" altLang="tr-TR" sz="2400" dirty="0" err="1">
                <a:ea typeface="Verdana" panose="020B0604030504040204" pitchFamily="34" charset="0"/>
              </a:rPr>
              <a:t>kortikosteroidler</a:t>
            </a:r>
            <a:r>
              <a:rPr lang="tr-TR" altLang="tr-TR" sz="2400" dirty="0">
                <a:ea typeface="Verdana" panose="020B0604030504040204" pitchFamily="34" charset="0"/>
              </a:rPr>
              <a:t> </a:t>
            </a:r>
            <a:r>
              <a:rPr lang="tr-TR" altLang="tr-TR" sz="2400" dirty="0" smtClean="0">
                <a:ea typeface="Verdana" panose="020B0604030504040204" pitchFamily="34" charset="0"/>
              </a:rPr>
              <a:t>zararlı olabilir </a:t>
            </a:r>
            <a:r>
              <a:rPr lang="tr-TR" altLang="tr-TR" sz="2400" dirty="0">
                <a:ea typeface="Verdana" panose="020B0604030504040204" pitchFamily="34" charset="0"/>
              </a:rPr>
              <a:t>(mukozalarda kuruma)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sz="2400" dirty="0" smtClean="0">
                <a:ea typeface="Verdana" panose="020B0604030504040204" pitchFamily="34" charset="0"/>
              </a:rPr>
              <a:t>AB gereksiz</a:t>
            </a:r>
            <a:endParaRPr lang="tr-TR" altLang="tr-TR" sz="2400" dirty="0">
              <a:ea typeface="Verdana" panose="020B0604030504040204" pitchFamily="34" charset="0"/>
            </a:endParaRPr>
          </a:p>
        </p:txBody>
      </p:sp>
      <p:pic>
        <p:nvPicPr>
          <p:cNvPr id="39940" name="Picture 6" descr="aklklk">
            <a:extLst>
              <a:ext uri="{FF2B5EF4-FFF2-40B4-BE49-F238E27FC236}">
                <a16:creationId xmlns:a16="http://schemas.microsoft.com/office/drawing/2014/main" id="{BF879B15-C632-F480-FE45-E7746BC0DD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1526" y="1764001"/>
            <a:ext cx="3816350" cy="2900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018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03445" y="764373"/>
            <a:ext cx="9602755" cy="1293028"/>
          </a:xfrm>
        </p:spPr>
        <p:txBody>
          <a:bodyPr>
            <a:normAutofit fontScale="90000"/>
          </a:bodyPr>
          <a:lstStyle/>
          <a:p>
            <a:r>
              <a:rPr lang="tr-TR" dirty="0"/>
              <a:t>AKUT </a:t>
            </a:r>
            <a:r>
              <a:rPr lang="tr-TR" dirty="0" smtClean="0"/>
              <a:t>LARİNGOTRAKEOBRONŞİT (KRUP)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3008" y="3037840"/>
            <a:ext cx="972007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err="1"/>
              <a:t>Subglottik</a:t>
            </a:r>
            <a:r>
              <a:rPr lang="tr-TR" dirty="0"/>
              <a:t> bölgelerin </a:t>
            </a:r>
            <a:r>
              <a:rPr lang="tr-TR" dirty="0" err="1"/>
              <a:t>enflamasyonu</a:t>
            </a:r>
            <a:r>
              <a:rPr lang="tr-TR" dirty="0"/>
              <a:t> sonucu </a:t>
            </a:r>
            <a:r>
              <a:rPr lang="tr-TR" dirty="0" err="1"/>
              <a:t>stridor</a:t>
            </a:r>
            <a:r>
              <a:rPr lang="tr-TR" dirty="0"/>
              <a:t> ile ortaya çıkan sıklıkla 3 ay-3 yaş arası çocuklarda görülen </a:t>
            </a:r>
            <a:r>
              <a:rPr lang="tr-TR" dirty="0" smtClean="0"/>
              <a:t>ve </a:t>
            </a:r>
            <a:r>
              <a:rPr lang="tr-TR" dirty="0" err="1" smtClean="0"/>
              <a:t>paraenfluenza</a:t>
            </a:r>
            <a:r>
              <a:rPr lang="tr-TR" dirty="0" smtClean="0"/>
              <a:t> </a:t>
            </a:r>
            <a:r>
              <a:rPr lang="tr-TR" dirty="0" err="1"/>
              <a:t>virus</a:t>
            </a:r>
            <a:r>
              <a:rPr lang="tr-TR" dirty="0"/>
              <a:t> tip 1 ve 3’ün neden olduğu </a:t>
            </a:r>
            <a:r>
              <a:rPr lang="tr-TR" dirty="0" smtClean="0"/>
              <a:t>tablodur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Ateş, </a:t>
            </a:r>
            <a:r>
              <a:rPr lang="tr-TR" dirty="0" err="1" smtClean="0"/>
              <a:t>stridor</a:t>
            </a:r>
            <a:r>
              <a:rPr lang="tr-TR" dirty="0" smtClean="0"/>
              <a:t> </a:t>
            </a:r>
            <a:r>
              <a:rPr lang="tr-TR" dirty="0"/>
              <a:t>ve öksürükle </a:t>
            </a:r>
            <a:r>
              <a:rPr lang="tr-TR" dirty="0" smtClean="0"/>
              <a:t>karakterlidir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/>
              <a:t>Subglottik</a:t>
            </a:r>
            <a:r>
              <a:rPr lang="tr-TR" dirty="0"/>
              <a:t> bölgedeki </a:t>
            </a:r>
            <a:r>
              <a:rPr lang="tr-TR" dirty="0" smtClean="0"/>
              <a:t>ödem çocuktaki </a:t>
            </a:r>
            <a:r>
              <a:rPr lang="tr-TR" dirty="0"/>
              <a:t>en dar solunum noktası olması nedeniyle tehlike </a:t>
            </a:r>
            <a:r>
              <a:rPr lang="tr-TR" dirty="0" smtClean="0"/>
              <a:t>arz eder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593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03445" y="764373"/>
            <a:ext cx="9602755" cy="1293028"/>
          </a:xfrm>
        </p:spPr>
        <p:txBody>
          <a:bodyPr>
            <a:normAutofit fontScale="90000"/>
          </a:bodyPr>
          <a:lstStyle/>
          <a:p>
            <a:r>
              <a:rPr lang="tr-TR" dirty="0"/>
              <a:t>AKUT </a:t>
            </a:r>
            <a:r>
              <a:rPr lang="tr-TR" dirty="0" smtClean="0"/>
              <a:t>LARİNGOTRAKEOBRONŞİT (KRUP)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5160" y="2833875"/>
            <a:ext cx="5788891" cy="4024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Ayırıcı tanıda </a:t>
            </a:r>
            <a:r>
              <a:rPr lang="tr-TR" dirty="0" err="1"/>
              <a:t>epiglottitle</a:t>
            </a:r>
            <a:r>
              <a:rPr lang="tr-TR" dirty="0"/>
              <a:t> karışabilir.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Kruplu</a:t>
            </a:r>
            <a:r>
              <a:rPr lang="tr-TR" dirty="0" smtClean="0"/>
              <a:t> </a:t>
            </a:r>
            <a:r>
              <a:rPr lang="tr-TR" dirty="0"/>
              <a:t>hastaların yaşı daha küçüktür (2 yaşında pik yapar), daha düşük ateşle seyreder ve 12-72 saatte ortaya </a:t>
            </a:r>
            <a:r>
              <a:rPr lang="tr-TR" dirty="0" smtClean="0"/>
              <a:t>çıkar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Yumuşak </a:t>
            </a:r>
            <a:r>
              <a:rPr lang="tr-TR" dirty="0"/>
              <a:t>doku </a:t>
            </a:r>
            <a:r>
              <a:rPr lang="tr-TR" dirty="0" err="1"/>
              <a:t>dansitesinde</a:t>
            </a:r>
            <a:r>
              <a:rPr lang="tr-TR" dirty="0"/>
              <a:t> çekilmiş </a:t>
            </a:r>
            <a:r>
              <a:rPr lang="tr-TR" dirty="0" smtClean="0"/>
              <a:t>boyun </a:t>
            </a:r>
            <a:r>
              <a:rPr lang="tr-TR" dirty="0" err="1" smtClean="0"/>
              <a:t>grafilerinde</a:t>
            </a:r>
            <a:r>
              <a:rPr lang="tr-TR" dirty="0" smtClean="0"/>
              <a:t> “</a:t>
            </a:r>
            <a:r>
              <a:rPr lang="tr-TR" dirty="0"/>
              <a:t>kalem ucu görünümü” </a:t>
            </a:r>
            <a:r>
              <a:rPr lang="tr-TR" dirty="0" smtClean="0"/>
              <a:t>şeklindeki daralma </a:t>
            </a:r>
            <a:r>
              <a:rPr lang="tr-TR" dirty="0"/>
              <a:t>görülebilir. </a:t>
            </a:r>
          </a:p>
          <a:p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93" y="2057401"/>
            <a:ext cx="40576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03445" y="764373"/>
            <a:ext cx="9602755" cy="1293028"/>
          </a:xfrm>
        </p:spPr>
        <p:txBody>
          <a:bodyPr>
            <a:normAutofit fontScale="90000"/>
          </a:bodyPr>
          <a:lstStyle/>
          <a:p>
            <a:r>
              <a:rPr lang="tr-TR" dirty="0"/>
              <a:t>AKUT </a:t>
            </a:r>
            <a:r>
              <a:rPr lang="tr-TR" dirty="0" smtClean="0"/>
              <a:t>LARİNGOTRAKEOBRONŞİT (KRUP)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8" y="2997200"/>
            <a:ext cx="9720073" cy="3312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Tedavide nemlendirme</a:t>
            </a:r>
            <a:r>
              <a:rPr lang="tr-TR" dirty="0"/>
              <a:t>, </a:t>
            </a:r>
            <a:r>
              <a:rPr lang="tr-TR" dirty="0" smtClean="0"/>
              <a:t>epinefrin </a:t>
            </a:r>
            <a:r>
              <a:rPr lang="tr-TR" dirty="0"/>
              <a:t>(</a:t>
            </a:r>
            <a:r>
              <a:rPr lang="tr-TR" dirty="0" err="1"/>
              <a:t>nebulizörle</a:t>
            </a:r>
            <a:r>
              <a:rPr lang="tr-TR" dirty="0"/>
              <a:t>), </a:t>
            </a:r>
            <a:r>
              <a:rPr lang="tr-TR" dirty="0" err="1"/>
              <a:t>kortikosteroid</a:t>
            </a:r>
            <a:r>
              <a:rPr lang="tr-TR" dirty="0"/>
              <a:t> kullanılır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Endotrakeal</a:t>
            </a:r>
            <a:r>
              <a:rPr lang="tr-TR" dirty="0"/>
              <a:t> </a:t>
            </a:r>
            <a:r>
              <a:rPr lang="tr-TR" dirty="0" err="1"/>
              <a:t>entübasyon</a:t>
            </a:r>
            <a:r>
              <a:rPr lang="tr-TR" dirty="0"/>
              <a:t> </a:t>
            </a:r>
            <a:r>
              <a:rPr lang="tr-TR" dirty="0" smtClean="0"/>
              <a:t>planlanması gerekebileceği unutulmamalıdır</a:t>
            </a:r>
          </a:p>
        </p:txBody>
      </p:sp>
    </p:spTree>
    <p:extLst>
      <p:ext uri="{BB962C8B-B14F-4D97-AF65-F5344CB8AC3E}">
        <p14:creationId xmlns:p14="http://schemas.microsoft.com/office/powerpoint/2010/main" val="28168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07045" y="528618"/>
            <a:ext cx="6082315" cy="1293028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EPİGLOTTİT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7255" y="2918691"/>
            <a:ext cx="7248236" cy="38449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Haemophilus</a:t>
            </a:r>
            <a:r>
              <a:rPr lang="tr-TR" dirty="0"/>
              <a:t> </a:t>
            </a:r>
            <a:r>
              <a:rPr lang="tr-TR" dirty="0" err="1"/>
              <a:t>Influenzae</a:t>
            </a:r>
            <a:r>
              <a:rPr lang="tr-TR" dirty="0"/>
              <a:t> tip B’nin </a:t>
            </a:r>
            <a:r>
              <a:rPr lang="tr-TR" dirty="0" err="1"/>
              <a:t>etyolojide</a:t>
            </a:r>
            <a:r>
              <a:rPr lang="tr-TR" dirty="0"/>
              <a:t> rol </a:t>
            </a:r>
            <a:r>
              <a:rPr lang="tr-TR" dirty="0" smtClean="0"/>
              <a:t>aldığı ve </a:t>
            </a:r>
            <a:r>
              <a:rPr lang="tr-TR" dirty="0" err="1"/>
              <a:t>supraglottik</a:t>
            </a:r>
            <a:r>
              <a:rPr lang="tr-TR" dirty="0"/>
              <a:t> bölgede ödeme yol açan bir </a:t>
            </a:r>
            <a:r>
              <a:rPr lang="tr-TR" dirty="0" err="1"/>
              <a:t>sellülit</a:t>
            </a:r>
            <a:r>
              <a:rPr lang="tr-TR" dirty="0"/>
              <a:t> </a:t>
            </a:r>
            <a:r>
              <a:rPr lang="tr-TR" dirty="0" smtClean="0"/>
              <a:t>tablosudur.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3-7 yaşta daha çok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Klinik tablo 2-6 saat içinde gelişecek şekilde </a:t>
            </a:r>
            <a:r>
              <a:rPr lang="tr-TR" dirty="0" smtClean="0"/>
              <a:t>anidir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Epiglot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/>
              <a:t>band</a:t>
            </a:r>
            <a:r>
              <a:rPr lang="tr-TR" dirty="0"/>
              <a:t> </a:t>
            </a:r>
            <a:r>
              <a:rPr lang="tr-TR" dirty="0" err="1" smtClean="0"/>
              <a:t>ventrikülde</a:t>
            </a:r>
            <a:r>
              <a:rPr lang="tr-TR" dirty="0" smtClean="0"/>
              <a:t> ödem</a:t>
            </a:r>
            <a:r>
              <a:rPr lang="tr-TR" dirty="0"/>
              <a:t>, aşırı yapışkan </a:t>
            </a:r>
            <a:r>
              <a:rPr lang="tr-TR" dirty="0" err="1"/>
              <a:t>sekresyon</a:t>
            </a:r>
            <a:r>
              <a:rPr lang="tr-TR" dirty="0"/>
              <a:t> ve </a:t>
            </a:r>
            <a:r>
              <a:rPr lang="tr-TR" dirty="0" err="1"/>
              <a:t>odinofaji</a:t>
            </a:r>
            <a:r>
              <a:rPr lang="tr-TR" dirty="0"/>
              <a:t> </a:t>
            </a:r>
            <a:r>
              <a:rPr lang="tr-TR" dirty="0" smtClean="0"/>
              <a:t>izlenir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Lateral</a:t>
            </a:r>
            <a:r>
              <a:rPr lang="tr-TR" dirty="0"/>
              <a:t> yumuşak doku boyun </a:t>
            </a:r>
            <a:r>
              <a:rPr lang="tr-TR" dirty="0" err="1"/>
              <a:t>grafisi</a:t>
            </a:r>
            <a:r>
              <a:rPr lang="tr-TR" dirty="0"/>
              <a:t> (Tanı %79</a:t>
            </a:r>
            <a:r>
              <a:rPr lang="tr-TR" dirty="0" smtClean="0"/>
              <a:t>) </a:t>
            </a:r>
            <a:r>
              <a:rPr lang="tr-TR" dirty="0"/>
              <a:t>“Başparmak bulgusu”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487" y="2194560"/>
            <a:ext cx="3391454" cy="306093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2" y="0"/>
            <a:ext cx="4184460" cy="26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03445" y="764373"/>
            <a:ext cx="9602755" cy="1293028"/>
          </a:xfrm>
        </p:spPr>
        <p:txBody>
          <a:bodyPr/>
          <a:lstStyle/>
          <a:p>
            <a:r>
              <a:rPr lang="tr-TR" dirty="0"/>
              <a:t>AKUT </a:t>
            </a:r>
            <a:r>
              <a:rPr lang="tr-TR" dirty="0" smtClean="0"/>
              <a:t>EPİGLOTTİT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Semptom ve </a:t>
            </a:r>
            <a:r>
              <a:rPr lang="tr-TR" dirty="0" smtClean="0"/>
              <a:t>Bulgular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Boğaz </a:t>
            </a:r>
            <a:r>
              <a:rPr lang="tr-TR" dirty="0"/>
              <a:t>ağrısı (%95)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Odinofaji</a:t>
            </a:r>
            <a:r>
              <a:rPr lang="tr-TR" dirty="0" smtClean="0"/>
              <a:t>/</a:t>
            </a:r>
            <a:r>
              <a:rPr lang="tr-TR" dirty="0" err="1" smtClean="0"/>
              <a:t>disfaji</a:t>
            </a:r>
            <a:r>
              <a:rPr lang="tr-TR" dirty="0" smtClean="0"/>
              <a:t> </a:t>
            </a:r>
            <a:r>
              <a:rPr lang="tr-TR" dirty="0"/>
              <a:t>(%95)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Boğuk </a:t>
            </a:r>
            <a:r>
              <a:rPr lang="tr-TR" dirty="0"/>
              <a:t>ses (%54)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4D </a:t>
            </a:r>
            <a:r>
              <a:rPr lang="tr-TR" dirty="0"/>
              <a:t>:</a:t>
            </a:r>
          </a:p>
          <a:p>
            <a:r>
              <a:rPr lang="tr-TR" dirty="0"/>
              <a:t>– </a:t>
            </a:r>
            <a:r>
              <a:rPr lang="tr-TR" dirty="0" err="1"/>
              <a:t>Drooling</a:t>
            </a:r>
            <a:r>
              <a:rPr lang="tr-TR" dirty="0"/>
              <a:t> (Salya)</a:t>
            </a:r>
          </a:p>
          <a:p>
            <a:r>
              <a:rPr lang="tr-TR" dirty="0"/>
              <a:t>– </a:t>
            </a:r>
            <a:r>
              <a:rPr lang="tr-TR" dirty="0" err="1"/>
              <a:t>Dispne</a:t>
            </a:r>
            <a:r>
              <a:rPr lang="tr-TR" dirty="0"/>
              <a:t> (Solunum sıkıntısı)</a:t>
            </a:r>
          </a:p>
          <a:p>
            <a:r>
              <a:rPr lang="tr-TR" dirty="0"/>
              <a:t>– </a:t>
            </a:r>
            <a:r>
              <a:rPr lang="tr-TR" dirty="0" err="1"/>
              <a:t>Disfaji</a:t>
            </a:r>
            <a:r>
              <a:rPr lang="tr-TR" dirty="0"/>
              <a:t> (Yutma güçlüğü)</a:t>
            </a:r>
          </a:p>
          <a:p>
            <a:r>
              <a:rPr lang="tr-TR" dirty="0"/>
              <a:t>– </a:t>
            </a:r>
            <a:r>
              <a:rPr lang="tr-TR" dirty="0" err="1"/>
              <a:t>Disfoni</a:t>
            </a:r>
            <a:r>
              <a:rPr lang="tr-TR" dirty="0"/>
              <a:t> (Konuşma güçlüğü)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914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03445" y="764373"/>
            <a:ext cx="9602755" cy="1293028"/>
          </a:xfrm>
        </p:spPr>
        <p:txBody>
          <a:bodyPr/>
          <a:lstStyle/>
          <a:p>
            <a:r>
              <a:rPr lang="tr-TR" dirty="0"/>
              <a:t>AKUT </a:t>
            </a:r>
            <a:r>
              <a:rPr lang="tr-TR" dirty="0" smtClean="0"/>
              <a:t>EPİGLOTTİT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699491"/>
            <a:ext cx="10820400" cy="4867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FİZİK MUAYENE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Yüksek ateş, </a:t>
            </a:r>
            <a:r>
              <a:rPr lang="tr-TR" dirty="0" err="1"/>
              <a:t>toksik</a:t>
            </a:r>
            <a:r>
              <a:rPr lang="tr-TR" dirty="0"/>
              <a:t> görünüm, ajite, huzursuz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Tripod</a:t>
            </a:r>
            <a:r>
              <a:rPr lang="tr-TR" dirty="0" smtClean="0"/>
              <a:t> pozisyonu (Dik-öne doğru oturuş)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Belirgin </a:t>
            </a:r>
            <a:r>
              <a:rPr lang="tr-TR" dirty="0" err="1"/>
              <a:t>inspiratuar</a:t>
            </a:r>
            <a:r>
              <a:rPr lang="tr-TR" dirty="0"/>
              <a:t> </a:t>
            </a:r>
            <a:r>
              <a:rPr lang="tr-TR" dirty="0" err="1"/>
              <a:t>stridor</a:t>
            </a:r>
            <a:r>
              <a:rPr lang="tr-TR" dirty="0"/>
              <a:t>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Epiglot</a:t>
            </a:r>
            <a:r>
              <a:rPr lang="tr-TR" dirty="0" smtClean="0"/>
              <a:t> kıpkırmızıdır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/>
              <a:t>LAP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Hipoksi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Solunum </a:t>
            </a:r>
            <a:r>
              <a:rPr lang="tr-TR" dirty="0"/>
              <a:t>sıkıntısı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Taşikardi</a:t>
            </a:r>
          </a:p>
          <a:p>
            <a:endParaRPr lang="tr-TR" dirty="0"/>
          </a:p>
          <a:p>
            <a:r>
              <a:rPr lang="tr-TR" dirty="0" smtClean="0"/>
              <a:t>Direkt </a:t>
            </a:r>
            <a:r>
              <a:rPr lang="tr-TR" dirty="0"/>
              <a:t>muayene </a:t>
            </a:r>
            <a:r>
              <a:rPr lang="tr-TR" altLang="tr-TR" sz="2400" dirty="0"/>
              <a:t>sırasında dil köküne bastırmak </a:t>
            </a:r>
            <a:r>
              <a:rPr lang="tr-TR" altLang="tr-TR" sz="2400" dirty="0" err="1"/>
              <a:t>epiglot</a:t>
            </a:r>
            <a:r>
              <a:rPr lang="tr-TR" altLang="tr-TR" sz="2400" dirty="0"/>
              <a:t> ödemini artırarak, hastanın ölümüne neden </a:t>
            </a:r>
            <a:r>
              <a:rPr lang="tr-TR" altLang="tr-TR" sz="2400" dirty="0" smtClean="0"/>
              <a:t>olabilir !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1621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VİRAL ÜSYE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194560"/>
            <a:ext cx="7405255" cy="402412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BULAŞMA YOLLARI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Damlacık </a:t>
            </a:r>
            <a:r>
              <a:rPr lang="tr-TR" dirty="0"/>
              <a:t>yolu (</a:t>
            </a:r>
            <a:r>
              <a:rPr lang="tr-TR" dirty="0" err="1"/>
              <a:t>İnfluenza</a:t>
            </a:r>
            <a:r>
              <a:rPr lang="tr-TR" dirty="0"/>
              <a:t> </a:t>
            </a:r>
            <a:r>
              <a:rPr lang="tr-TR" dirty="0" err="1" smtClean="0"/>
              <a:t>bulaşında</a:t>
            </a:r>
            <a:r>
              <a:rPr lang="tr-TR" dirty="0" smtClean="0"/>
              <a:t> sık</a:t>
            </a:r>
            <a:r>
              <a:rPr lang="tr-TR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Ellerle bulaş (Kirli </a:t>
            </a:r>
            <a:r>
              <a:rPr lang="tr-TR" dirty="0"/>
              <a:t>ellerle direkt temas ya da </a:t>
            </a:r>
            <a:r>
              <a:rPr lang="tr-TR" dirty="0" err="1" smtClean="0"/>
              <a:t>kontamine</a:t>
            </a:r>
            <a:r>
              <a:rPr lang="tr-TR" dirty="0" smtClean="0"/>
              <a:t> yüzeylere </a:t>
            </a:r>
            <a:r>
              <a:rPr lang="tr-TR" dirty="0"/>
              <a:t>el </a:t>
            </a:r>
            <a:r>
              <a:rPr lang="tr-TR" dirty="0" smtClean="0"/>
              <a:t>teması)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Küçük </a:t>
            </a:r>
            <a:r>
              <a:rPr lang="tr-TR" dirty="0" err="1"/>
              <a:t>aerosoller</a:t>
            </a:r>
            <a:r>
              <a:rPr lang="tr-TR" dirty="0"/>
              <a:t> (RSV </a:t>
            </a:r>
            <a:r>
              <a:rPr lang="tr-TR" dirty="0" err="1" smtClean="0"/>
              <a:t>bulaşında</a:t>
            </a:r>
            <a:r>
              <a:rPr lang="tr-TR" dirty="0" smtClean="0"/>
              <a:t> önemli</a:t>
            </a:r>
            <a:r>
              <a:rPr lang="tr-TR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İnkubasyon</a:t>
            </a:r>
            <a:r>
              <a:rPr lang="tr-TR" dirty="0" smtClean="0"/>
              <a:t> </a:t>
            </a:r>
            <a:r>
              <a:rPr lang="tr-TR" dirty="0"/>
              <a:t>süresi: 24-72 </a:t>
            </a:r>
            <a:r>
              <a:rPr lang="tr-TR" dirty="0" smtClean="0"/>
              <a:t>saat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Bulaştırıcılık semptomlardan birkaç saat önce başlayıp bir iki gün sonraya kadar devam eder.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7" b="6392"/>
          <a:stretch/>
        </p:blipFill>
        <p:spPr bwMode="auto">
          <a:xfrm>
            <a:off x="7656947" y="1782618"/>
            <a:ext cx="4259984" cy="395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4037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03445" y="764373"/>
            <a:ext cx="9602755" cy="1293028"/>
          </a:xfrm>
        </p:spPr>
        <p:txBody>
          <a:bodyPr/>
          <a:lstStyle/>
          <a:p>
            <a:r>
              <a:rPr lang="tr-TR" dirty="0"/>
              <a:t>AKUT </a:t>
            </a:r>
            <a:r>
              <a:rPr lang="tr-TR" dirty="0" smtClean="0"/>
              <a:t>EPİGLOTTİT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2600" dirty="0" smtClean="0"/>
              <a:t>TEDAVİ</a:t>
            </a:r>
            <a:endParaRPr lang="tr-TR" dirty="0" smtClean="0"/>
          </a:p>
          <a:p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Önceliğimiz </a:t>
            </a:r>
            <a:r>
              <a:rPr lang="tr-TR" dirty="0" smtClean="0"/>
              <a:t>hava yolunun açık tutulması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Tedavide </a:t>
            </a:r>
            <a:r>
              <a:rPr lang="tr-TR" dirty="0"/>
              <a:t>ikinci veya üçüncü kuşak </a:t>
            </a:r>
            <a:r>
              <a:rPr lang="tr-TR" dirty="0" err="1"/>
              <a:t>sefalosporin</a:t>
            </a:r>
            <a:r>
              <a:rPr lang="tr-TR" dirty="0"/>
              <a:t> (</a:t>
            </a:r>
            <a:r>
              <a:rPr lang="tr-TR" dirty="0" err="1"/>
              <a:t>seftriakson</a:t>
            </a:r>
            <a:r>
              <a:rPr lang="tr-TR" dirty="0"/>
              <a:t>, </a:t>
            </a:r>
            <a:r>
              <a:rPr lang="tr-TR" dirty="0" err="1" smtClean="0"/>
              <a:t>sefuroksim</a:t>
            </a:r>
            <a:r>
              <a:rPr lang="tr-TR" dirty="0" smtClean="0"/>
              <a:t> gibi</a:t>
            </a:r>
            <a:r>
              <a:rPr lang="tr-TR" dirty="0"/>
              <a:t>) beta </a:t>
            </a:r>
            <a:r>
              <a:rPr lang="tr-TR" dirty="0" err="1"/>
              <a:t>laktamaz</a:t>
            </a:r>
            <a:r>
              <a:rPr lang="tr-TR" dirty="0"/>
              <a:t> </a:t>
            </a:r>
            <a:r>
              <a:rPr lang="tr-TR" dirty="0" err="1"/>
              <a:t>inhibisyon</a:t>
            </a:r>
            <a:r>
              <a:rPr lang="tr-TR" dirty="0"/>
              <a:t> etkisi olan ilaçlar kullanılır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 </a:t>
            </a:r>
            <a:r>
              <a:rPr lang="en-US" b="1" dirty="0" err="1" smtClean="0"/>
              <a:t>Seftriakson</a:t>
            </a:r>
            <a:r>
              <a:rPr lang="en-US" b="1" dirty="0" smtClean="0"/>
              <a:t> </a:t>
            </a:r>
            <a:r>
              <a:rPr lang="en-US" b="1" dirty="0"/>
              <a:t>2 gr iv </a:t>
            </a:r>
            <a:r>
              <a:rPr lang="en-US" dirty="0" err="1"/>
              <a:t>olarak</a:t>
            </a:r>
            <a:r>
              <a:rPr lang="en-US" dirty="0"/>
              <a:t> ilk </a:t>
            </a:r>
            <a:r>
              <a:rPr lang="en-US" dirty="0" err="1"/>
              <a:t>tercih</a:t>
            </a:r>
            <a:r>
              <a:rPr lang="en-US" dirty="0"/>
              <a:t>. 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 </a:t>
            </a:r>
            <a:r>
              <a:rPr lang="en-US" b="1" dirty="0" smtClean="0"/>
              <a:t>Steroid</a:t>
            </a:r>
            <a:r>
              <a:rPr lang="en-US" b="1" dirty="0"/>
              <a:t>( </a:t>
            </a:r>
            <a:r>
              <a:rPr lang="en-US" b="1" dirty="0" err="1"/>
              <a:t>metilprednizolon</a:t>
            </a:r>
            <a:r>
              <a:rPr lang="en-US" b="1" dirty="0"/>
              <a:t>, 125 </a:t>
            </a:r>
            <a:r>
              <a:rPr lang="en-US" b="1" dirty="0" err="1"/>
              <a:t>mgıv</a:t>
            </a:r>
            <a:r>
              <a:rPr lang="en-US" b="1" dirty="0"/>
              <a:t>) </a:t>
            </a:r>
            <a:r>
              <a:rPr lang="en-US" dirty="0" err="1"/>
              <a:t>havayolu</a:t>
            </a:r>
            <a:r>
              <a:rPr lang="en-US" dirty="0"/>
              <a:t> </a:t>
            </a:r>
            <a:r>
              <a:rPr lang="en-US" dirty="0" err="1"/>
              <a:t>infilamasyon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ödemini</a:t>
            </a:r>
            <a:r>
              <a:rPr lang="en-US" dirty="0"/>
              <a:t> </a:t>
            </a:r>
            <a:r>
              <a:rPr lang="en-US" dirty="0" err="1"/>
              <a:t>azaltır</a:t>
            </a:r>
            <a:r>
              <a:rPr lang="en-US" dirty="0"/>
              <a:t>.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Antipiretik</a:t>
            </a:r>
            <a:r>
              <a:rPr lang="en-US" dirty="0"/>
              <a:t>; </a:t>
            </a:r>
            <a:endParaRPr lang="tr-T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– </a:t>
            </a:r>
            <a:r>
              <a:rPr lang="en-US" dirty="0" err="1"/>
              <a:t>Letarji</a:t>
            </a:r>
            <a:r>
              <a:rPr lang="en-US" dirty="0"/>
              <a:t>, </a:t>
            </a:r>
            <a:r>
              <a:rPr lang="en-US" dirty="0" err="1"/>
              <a:t>halsizlik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ateşi</a:t>
            </a:r>
            <a:r>
              <a:rPr lang="en-US" dirty="0"/>
              <a:t> </a:t>
            </a:r>
            <a:r>
              <a:rPr lang="en-US" dirty="0" err="1"/>
              <a:t>azaltıp</a:t>
            </a:r>
            <a:r>
              <a:rPr lang="en-US" dirty="0"/>
              <a:t> </a:t>
            </a:r>
            <a:r>
              <a:rPr lang="en-US" dirty="0" err="1"/>
              <a:t>rahatlama</a:t>
            </a:r>
            <a:r>
              <a:rPr lang="en-US" dirty="0"/>
              <a:t> </a:t>
            </a:r>
            <a:r>
              <a:rPr lang="en-US" dirty="0" err="1"/>
              <a:t>sağlar</a:t>
            </a:r>
            <a:r>
              <a:rPr lang="en-US" dirty="0"/>
              <a:t> </a:t>
            </a:r>
            <a:endParaRPr lang="tr-T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– Aspirin, </a:t>
            </a:r>
            <a:r>
              <a:rPr lang="en-US" dirty="0" err="1"/>
              <a:t>Parasetamol</a:t>
            </a:r>
            <a:r>
              <a:rPr lang="en-US" dirty="0"/>
              <a:t>, İbuprofen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Solunum </a:t>
            </a:r>
            <a:r>
              <a:rPr lang="tr-TR" dirty="0"/>
              <a:t>problemi varsa 24-48 saat için hasta </a:t>
            </a:r>
            <a:r>
              <a:rPr lang="tr-TR" dirty="0" err="1"/>
              <a:t>entübe</a:t>
            </a:r>
            <a:r>
              <a:rPr lang="tr-TR" dirty="0"/>
              <a:t> edilebilir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6275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Antibiyotikler Hakkında Doğru Bilinen Yanlışlar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434706"/>
            <a:ext cx="10820400" cy="40241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Antibiyotik </a:t>
            </a:r>
            <a:r>
              <a:rPr lang="tr-TR" dirty="0"/>
              <a:t>ateş düşürmez, sadece uygun ve doz ve şekillerde kullanılan antibiyotik, hastalığın kaynağı olan enfeksiyonu ortadan kaldırdığı için ateş düşer.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Antibiyotik </a:t>
            </a:r>
            <a:r>
              <a:rPr lang="tr-TR" dirty="0"/>
              <a:t>ağrıyı dindirmez, burun akıntısını, öksürüğü hafifletmez.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Antibiyotik</a:t>
            </a:r>
            <a:r>
              <a:rPr lang="tr-TR" dirty="0"/>
              <a:t>, grip ve soğuk algınlığının başkalarına geçişine engel olmaz.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Başka </a:t>
            </a:r>
            <a:r>
              <a:rPr lang="tr-TR" dirty="0"/>
              <a:t>birine iyi gelen bir antibiyotik size zarar verebilir.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Kişinin </a:t>
            </a:r>
            <a:r>
              <a:rPr lang="tr-TR" dirty="0"/>
              <a:t>daha önceki bir hastalıkta kullandığı antibiyotik, tekrar benzer hastalığa yakalansa bile etkili olmayabilir.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Hekim </a:t>
            </a:r>
            <a:r>
              <a:rPr lang="tr-TR" dirty="0"/>
              <a:t>önerisi olmadan kullandığımız antibiyotiğin etkisi olmayacağı gibi, yaygın ve yanlış kullanıldığında hızla direnç gelişir.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Antibiyotiklere </a:t>
            </a:r>
            <a:r>
              <a:rPr lang="tr-TR" dirty="0"/>
              <a:t>karşı direnç geliştiğinde, esas etki beklediğimiz bakterilerin neden olduğu enfeksiyonların tedavisinde bu antibiyotikler etkili olamaz.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Her </a:t>
            </a:r>
            <a:r>
              <a:rPr lang="tr-TR" dirty="0"/>
              <a:t>antibiyotik her hastalıkta kullanılmaz.</a:t>
            </a:r>
          </a:p>
        </p:txBody>
      </p:sp>
    </p:spTree>
    <p:extLst>
      <p:ext uri="{BB962C8B-B14F-4D97-AF65-F5344CB8AC3E}">
        <p14:creationId xmlns:p14="http://schemas.microsoft.com/office/powerpoint/2010/main" val="7403888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38" y="1431637"/>
            <a:ext cx="8127726" cy="4786602"/>
          </a:xfrm>
        </p:spPr>
      </p:pic>
    </p:spTree>
    <p:extLst>
      <p:ext uri="{BB962C8B-B14F-4D97-AF65-F5344CB8AC3E}">
        <p14:creationId xmlns:p14="http://schemas.microsoft.com/office/powerpoint/2010/main" val="30819108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59705" y="914400"/>
            <a:ext cx="8610600" cy="5287679"/>
          </a:xfrm>
          <a:solidFill>
            <a:srgbClr val="FFC000">
              <a:alpha val="50000"/>
            </a:srgb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6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9771</TotalTime>
  <Words>4376</Words>
  <Application>Microsoft Office PowerPoint</Application>
  <PresentationFormat>Geniş ekran</PresentationFormat>
  <Paragraphs>817</Paragraphs>
  <Slides>93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93</vt:i4>
      </vt:variant>
    </vt:vector>
  </HeadingPairs>
  <TitlesOfParts>
    <vt:vector size="103" baseType="lpstr">
      <vt:lpstr>Arial</vt:lpstr>
      <vt:lpstr>BlinkMacSystemFont</vt:lpstr>
      <vt:lpstr>Calibri</vt:lpstr>
      <vt:lpstr>Century Gothic (Gövde)</vt:lpstr>
      <vt:lpstr>Tw Cen MT</vt:lpstr>
      <vt:lpstr>Tw Cen MT Condensed</vt:lpstr>
      <vt:lpstr>Verdana</vt:lpstr>
      <vt:lpstr>Wingdings</vt:lpstr>
      <vt:lpstr>Wingdings 3</vt:lpstr>
      <vt:lpstr>Entegral</vt:lpstr>
      <vt:lpstr>ÜST SOLUNUM YOLU ENFEKSİYONLARI</vt:lpstr>
      <vt:lpstr>BU SUNUMDA;</vt:lpstr>
      <vt:lpstr>PowerPoint Sunusu</vt:lpstr>
      <vt:lpstr>PowerPoint Sunusu</vt:lpstr>
      <vt:lpstr>PowerPoint Sunusu</vt:lpstr>
      <vt:lpstr>VİRAL ÜSYE</vt:lpstr>
      <vt:lpstr>PowerPoint Sunusu</vt:lpstr>
      <vt:lpstr>VİRAL ÜSYE</vt:lpstr>
      <vt:lpstr>VİRAL ÜSYE</vt:lpstr>
      <vt:lpstr>VİRAL ÜSYE</vt:lpstr>
      <vt:lpstr>VİRAL ÜSYE</vt:lpstr>
      <vt:lpstr>VİRAL ÜSYE</vt:lpstr>
      <vt:lpstr>PowerPoint Sunusu</vt:lpstr>
      <vt:lpstr>PowerPoint Sunusu</vt:lpstr>
      <vt:lpstr>VİRAL ÜSYE</vt:lpstr>
      <vt:lpstr>PowerPoint Sunusu</vt:lpstr>
      <vt:lpstr>VİRAL ÜSYE</vt:lpstr>
      <vt:lpstr>PowerPoint Sunusu</vt:lpstr>
      <vt:lpstr>VİRAL ÜSYE</vt:lpstr>
      <vt:lpstr>VİRAL ÜSYE</vt:lpstr>
      <vt:lpstr>PowerPoint Sunusu</vt:lpstr>
      <vt:lpstr>PowerPoint Sunusu</vt:lpstr>
      <vt:lpstr>TONSİLLOFARENJİT</vt:lpstr>
      <vt:lpstr>TONSİLLOFARENJİT</vt:lpstr>
      <vt:lpstr>TONSİLLOFARENJİT</vt:lpstr>
      <vt:lpstr>TONSİLLOFARENJİT</vt:lpstr>
      <vt:lpstr>TONSİLLOFARENJİT</vt:lpstr>
      <vt:lpstr>TONSİLLOFARENJİT</vt:lpstr>
      <vt:lpstr>TONSİLLOFARENJİT</vt:lpstr>
      <vt:lpstr>TONSİLLOFARENJİT</vt:lpstr>
      <vt:lpstr>TONSİLLOFARENJİT</vt:lpstr>
      <vt:lpstr>TONSİLLOFARENJİT</vt:lpstr>
      <vt:lpstr>TONSİLLOFARENJİT</vt:lpstr>
      <vt:lpstr>TONSİLLOFARENJİT</vt:lpstr>
      <vt:lpstr>TONSİLLOFARENJİT</vt:lpstr>
      <vt:lpstr>TONSİLLOFARENJİT</vt:lpstr>
      <vt:lpstr>TONSİLLOFARENJİT</vt:lpstr>
      <vt:lpstr>TONSİLLOFARENJİT</vt:lpstr>
      <vt:lpstr>TONSİLLOFARENJİT</vt:lpstr>
      <vt:lpstr>TONSİLLOFARENJİT</vt:lpstr>
      <vt:lpstr>TONSİLLOFARENJİT</vt:lpstr>
      <vt:lpstr>TONSİLLOFARENJİT</vt:lpstr>
      <vt:lpstr>TONSİLLOFARENJİT</vt:lpstr>
      <vt:lpstr>TONSİLLOFARENJİT</vt:lpstr>
      <vt:lpstr>TONSİLLOFARENJİT</vt:lpstr>
      <vt:lpstr>AKUT RİNOSİNUZİT</vt:lpstr>
      <vt:lpstr>AKUT RİNOSİNUZİT</vt:lpstr>
      <vt:lpstr>AKUT RİNOSİNUZİT</vt:lpstr>
      <vt:lpstr>AKUT RİNOSİNUZİT</vt:lpstr>
      <vt:lpstr>AKUT RİNOSİNUZİT</vt:lpstr>
      <vt:lpstr>AKUT RİNOSİNUZİT</vt:lpstr>
      <vt:lpstr>AKUT RİNOSİNUZİT</vt:lpstr>
      <vt:lpstr>AKUT RİNOSİNUZİT</vt:lpstr>
      <vt:lpstr>AKUT RİNOSİNUZİT</vt:lpstr>
      <vt:lpstr>AKUT RİNOSİNUZİT</vt:lpstr>
      <vt:lpstr>AKUT RİNOSİNUZİT</vt:lpstr>
      <vt:lpstr>AKUT RİNOSİNUZİT</vt:lpstr>
      <vt:lpstr>AKUT RİNOSİNUZİT</vt:lpstr>
      <vt:lpstr>AKUT RİNOSİNUZİT</vt:lpstr>
      <vt:lpstr>AKUT RİNOSİNUZİT</vt:lpstr>
      <vt:lpstr>PowerPoint Sunusu</vt:lpstr>
      <vt:lpstr>PowerPoint Sunusu</vt:lpstr>
      <vt:lpstr>AKUT RİNOSİNUZİT</vt:lpstr>
      <vt:lpstr>AKUT RİNOSİNUZİT</vt:lpstr>
      <vt:lpstr>AKUT OTİTİS MEDİA</vt:lpstr>
      <vt:lpstr>AKUT OTİTİS MEDİA</vt:lpstr>
      <vt:lpstr>PowerPoint Sunusu</vt:lpstr>
      <vt:lpstr>AKUT OTİTİS MEDİA</vt:lpstr>
      <vt:lpstr>AKUT OTİTİS MEDİA</vt:lpstr>
      <vt:lpstr>AKUT OTİTİS MEDİA</vt:lpstr>
      <vt:lpstr>AKUT OTİTİS MEDİA</vt:lpstr>
      <vt:lpstr>AKUT OTİTİS MEDİA</vt:lpstr>
      <vt:lpstr>AKUT OTİTİS MEDİA</vt:lpstr>
      <vt:lpstr>AKUT OTİTİS MEDİA</vt:lpstr>
      <vt:lpstr>AKUT OTİTİS MEDİA</vt:lpstr>
      <vt:lpstr>AKUT OTİTİS MEDİA</vt:lpstr>
      <vt:lpstr>AKUT OTİTİS MEDİA</vt:lpstr>
      <vt:lpstr>AKUT OTİTİS MEDİA</vt:lpstr>
      <vt:lpstr>Larenjit </vt:lpstr>
      <vt:lpstr>Larenjit</vt:lpstr>
      <vt:lpstr>Larenjit</vt:lpstr>
      <vt:lpstr>PowerPoint Sunusu</vt:lpstr>
      <vt:lpstr>PowerPoint Sunusu</vt:lpstr>
      <vt:lpstr>AKUT LARİNGOTRAKEOBRONŞİT (KRUP)</vt:lpstr>
      <vt:lpstr>AKUT LARİNGOTRAKEOBRONŞİT (KRUP)</vt:lpstr>
      <vt:lpstr>AKUT LARİNGOTRAKEOBRONŞİT (KRUP)</vt:lpstr>
      <vt:lpstr>AKUT EPİGLOTTİT</vt:lpstr>
      <vt:lpstr>AKUT EPİGLOTTİT</vt:lpstr>
      <vt:lpstr>AKUT EPİGLOTTİT</vt:lpstr>
      <vt:lpstr>AKUT EPİGLOTTİT</vt:lpstr>
      <vt:lpstr>Antibiyotikler Hakkında Doğru Bilinen Yanlışlar</vt:lpstr>
      <vt:lpstr>PowerPoint Sunusu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ÜST SOLUNUM YOLU ENFEKSİYONLARI</dc:title>
  <dc:creator>AYYILDIZ</dc:creator>
  <cp:lastModifiedBy>AYYILDIZ</cp:lastModifiedBy>
  <cp:revision>78</cp:revision>
  <dcterms:created xsi:type="dcterms:W3CDTF">2024-12-08T18:32:49Z</dcterms:created>
  <dcterms:modified xsi:type="dcterms:W3CDTF">2025-01-06T12:34:38Z</dcterms:modified>
</cp:coreProperties>
</file>