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30" r:id="rId3"/>
    <p:sldId id="331" r:id="rId4"/>
    <p:sldId id="332" r:id="rId5"/>
    <p:sldId id="257" r:id="rId6"/>
    <p:sldId id="256" r:id="rId7"/>
    <p:sldId id="264" r:id="rId8"/>
    <p:sldId id="321" r:id="rId9"/>
    <p:sldId id="269" r:id="rId10"/>
    <p:sldId id="270" r:id="rId11"/>
    <p:sldId id="285" r:id="rId12"/>
    <p:sldId id="286" r:id="rId13"/>
    <p:sldId id="287" r:id="rId14"/>
    <p:sldId id="323" r:id="rId15"/>
    <p:sldId id="324" r:id="rId16"/>
    <p:sldId id="265" r:id="rId17"/>
    <p:sldId id="291" r:id="rId18"/>
    <p:sldId id="333" r:id="rId19"/>
    <p:sldId id="293" r:id="rId20"/>
    <p:sldId id="297" r:id="rId21"/>
    <p:sldId id="296" r:id="rId22"/>
    <p:sldId id="295" r:id="rId23"/>
    <p:sldId id="298" r:id="rId24"/>
    <p:sldId id="299" r:id="rId25"/>
    <p:sldId id="300" r:id="rId26"/>
    <p:sldId id="301" r:id="rId27"/>
    <p:sldId id="302" r:id="rId28"/>
    <p:sldId id="303" r:id="rId29"/>
    <p:sldId id="304" r:id="rId30"/>
    <p:sldId id="305" r:id="rId31"/>
    <p:sldId id="307" r:id="rId32"/>
    <p:sldId id="308" r:id="rId33"/>
    <p:sldId id="309" r:id="rId34"/>
    <p:sldId id="328" r:id="rId35"/>
    <p:sldId id="290" r:id="rId36"/>
    <p:sldId id="329" r:id="rId37"/>
    <p:sldId id="310" r:id="rId38"/>
    <p:sldId id="311" r:id="rId39"/>
    <p:sldId id="312" r:id="rId40"/>
    <p:sldId id="319" r:id="rId41"/>
    <p:sldId id="313" r:id="rId42"/>
    <p:sldId id="317" r:id="rId43"/>
    <p:sldId id="318" r:id="rId44"/>
    <p:sldId id="314" r:id="rId45"/>
    <p:sldId id="322" r:id="rId46"/>
    <p:sldId id="271" r:id="rId47"/>
    <p:sldId id="320" r:id="rId48"/>
    <p:sldId id="259" r:id="rId49"/>
    <p:sldId id="261" r:id="rId50"/>
    <p:sldId id="260" r:id="rId51"/>
    <p:sldId id="268" r:id="rId52"/>
    <p:sldId id="272" r:id="rId53"/>
    <p:sldId id="275" r:id="rId54"/>
    <p:sldId id="282" r:id="rId55"/>
    <p:sldId id="283" r:id="rId56"/>
    <p:sldId id="284" r:id="rId57"/>
    <p:sldId id="274" r:id="rId58"/>
    <p:sldId id="316" r:id="rId59"/>
    <p:sldId id="288" r:id="rId60"/>
    <p:sldId id="289" r:id="rId61"/>
    <p:sldId id="335" r:id="rId62"/>
    <p:sldId id="325" r:id="rId63"/>
    <p:sldId id="326" r:id="rId64"/>
    <p:sldId id="327" r:id="rId65"/>
    <p:sldId id="334" r:id="rId66"/>
    <p:sldId id="315" r:id="rId6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75" autoAdjust="0"/>
  </p:normalViewPr>
  <p:slideViewPr>
    <p:cSldViewPr snapToGrid="0">
      <p:cViewPr varScale="1">
        <p:scale>
          <a:sx n="77" d="100"/>
          <a:sy n="77" d="100"/>
        </p:scale>
        <p:origin x="2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3AC7E-C3FD-E4F0-F8B8-EF0E12E876B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5A7779E-385A-C7CD-40B8-A20135C088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2CF9809-60A6-31BE-288B-9EE3D765442A}"/>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5" name="Alt Bilgi Yer Tutucusu 4">
            <a:extLst>
              <a:ext uri="{FF2B5EF4-FFF2-40B4-BE49-F238E27FC236}">
                <a16:creationId xmlns:a16="http://schemas.microsoft.com/office/drawing/2014/main" id="{5A0ED697-2A02-371D-4D59-7BED7FE5C1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0539D6-9F6B-F559-511A-586F6C490558}"/>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153497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E998DF-4A7A-C417-04FD-233603EF5B8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F860AD-03C6-54E2-0669-496901117B9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350507-EF74-79C0-3929-4D6FA75801D8}"/>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5" name="Alt Bilgi Yer Tutucusu 4">
            <a:extLst>
              <a:ext uri="{FF2B5EF4-FFF2-40B4-BE49-F238E27FC236}">
                <a16:creationId xmlns:a16="http://schemas.microsoft.com/office/drawing/2014/main" id="{4902AA75-2F69-3800-BC30-3E6F32FD55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655188-FB73-8454-1629-08D91BE9B31F}"/>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394427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58322C7-1AA1-DDF9-CC0F-D3267711AE2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2650099-E1A7-5907-DCFD-30B56B87311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B7FD46E-58CD-3E48-4354-0C2F26269807}"/>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5" name="Alt Bilgi Yer Tutucusu 4">
            <a:extLst>
              <a:ext uri="{FF2B5EF4-FFF2-40B4-BE49-F238E27FC236}">
                <a16:creationId xmlns:a16="http://schemas.microsoft.com/office/drawing/2014/main" id="{86318780-6EDF-0132-D322-38CBC75BAE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04A004-9E7A-8A03-07A5-BB94D5557830}"/>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162375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2915A2-C6C7-2582-CCDC-9FB285C79DA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645E62-E98E-7D0F-459C-83471B0BE77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2542BC-4A3E-44F6-5D28-6ACB44915284}"/>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5" name="Alt Bilgi Yer Tutucusu 4">
            <a:extLst>
              <a:ext uri="{FF2B5EF4-FFF2-40B4-BE49-F238E27FC236}">
                <a16:creationId xmlns:a16="http://schemas.microsoft.com/office/drawing/2014/main" id="{5064C1D9-5B82-D2A1-5E15-2EE1C1E1BB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0F8992-0CE9-D575-EDEF-EEEC3223F23C}"/>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48246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3CF50D-EDA6-A3F5-A1B1-F7AE27D6A4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57AD38B-3A14-0275-F2C8-B26E7AE1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E79C4D7-F666-0483-39C7-FFDDCFEF8C3F}"/>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5" name="Alt Bilgi Yer Tutucusu 4">
            <a:extLst>
              <a:ext uri="{FF2B5EF4-FFF2-40B4-BE49-F238E27FC236}">
                <a16:creationId xmlns:a16="http://schemas.microsoft.com/office/drawing/2014/main" id="{19CD5C0C-6211-5A81-A362-EB44364AED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2BDE9D-C40D-7DFF-C853-EAD5E666B5BB}"/>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40708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3F5EC3-C01E-AA73-E777-4E64836DBEF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CABE640-22C2-75F9-3003-428D6F6D1D0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3C1585C-1DDF-B29E-A349-5D828C12937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04E05FD-4366-FFC6-6890-AE6240FBA2ED}"/>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6" name="Alt Bilgi Yer Tutucusu 5">
            <a:extLst>
              <a:ext uri="{FF2B5EF4-FFF2-40B4-BE49-F238E27FC236}">
                <a16:creationId xmlns:a16="http://schemas.microsoft.com/office/drawing/2014/main" id="{2486EA8B-EA1C-6AE5-F058-0E793C401C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FAB7F3C-9D87-8693-1608-82FAA0812829}"/>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209292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321696-955F-5B25-07D2-9E0F7BA7E1B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1F12E10-D938-E362-3307-62AC9F661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C66B75B-A550-26C4-4FAA-CCCBB5778D6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7902F37-D1F8-CA26-A77E-3C568312E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133132B-9209-E807-D4BA-8CCEA26E9CD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57B3609-84AA-6206-666E-1A7DDCB9667F}"/>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8" name="Alt Bilgi Yer Tutucusu 7">
            <a:extLst>
              <a:ext uri="{FF2B5EF4-FFF2-40B4-BE49-F238E27FC236}">
                <a16:creationId xmlns:a16="http://schemas.microsoft.com/office/drawing/2014/main" id="{0E4BD932-11B1-7DF0-9D82-43295DC991B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7C7B9DE-7D61-1041-D40F-5A4573896970}"/>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33412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341F1F-E1C9-1240-1518-7DB08078A7B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5F70F24-02EC-56EC-E791-2D2868E6A4F2}"/>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4" name="Alt Bilgi Yer Tutucusu 3">
            <a:extLst>
              <a:ext uri="{FF2B5EF4-FFF2-40B4-BE49-F238E27FC236}">
                <a16:creationId xmlns:a16="http://schemas.microsoft.com/office/drawing/2014/main" id="{6F8137A1-4652-DA06-3D20-FEBC5ED5413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F89EBD0-A920-0285-68A9-EF4AE54EB3FB}"/>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261218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A0660DB-BC20-0AB9-E674-703BFF95E061}"/>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3" name="Alt Bilgi Yer Tutucusu 2">
            <a:extLst>
              <a:ext uri="{FF2B5EF4-FFF2-40B4-BE49-F238E27FC236}">
                <a16:creationId xmlns:a16="http://schemas.microsoft.com/office/drawing/2014/main" id="{3CD75819-350E-2D23-A9D2-CEA7713B2EA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34985C-79AD-3527-5689-19B22D8CE4F9}"/>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243515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EE3760-2926-678F-ABDD-8E7964132F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AAC0705-F7D6-9C36-9EFC-4B9C82478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82B5C76-C3B0-0607-BEF2-11C847748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9C3E86-0745-4B9A-6E2E-E40C39F558B8}"/>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6" name="Alt Bilgi Yer Tutucusu 5">
            <a:extLst>
              <a:ext uri="{FF2B5EF4-FFF2-40B4-BE49-F238E27FC236}">
                <a16:creationId xmlns:a16="http://schemas.microsoft.com/office/drawing/2014/main" id="{85AE0706-CFC9-CAB2-9D65-C1663BC9C1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F81EAC7-9CD6-8E85-B6E4-32DEA6E76714}"/>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246912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BA082-543B-6FB9-3BE3-B4BB023BE14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631417B-5B30-F1DC-6927-843E2957A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E0B40AE-3AA5-73CA-446B-B82A0FD9A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4B54D49-2B73-6BD5-A9CE-C357F4E7B110}"/>
              </a:ext>
            </a:extLst>
          </p:cNvPr>
          <p:cNvSpPr>
            <a:spLocks noGrp="1"/>
          </p:cNvSpPr>
          <p:nvPr>
            <p:ph type="dt" sz="half" idx="10"/>
          </p:nvPr>
        </p:nvSpPr>
        <p:spPr/>
        <p:txBody>
          <a:bodyPr/>
          <a:lstStyle/>
          <a:p>
            <a:fld id="{B5C0EC83-C31A-47D0-AE29-A31577AE9981}" type="datetimeFigureOut">
              <a:rPr lang="tr-TR" smtClean="0"/>
              <a:t>4.01.2026</a:t>
            </a:fld>
            <a:endParaRPr lang="tr-TR"/>
          </a:p>
        </p:txBody>
      </p:sp>
      <p:sp>
        <p:nvSpPr>
          <p:cNvPr id="6" name="Alt Bilgi Yer Tutucusu 5">
            <a:extLst>
              <a:ext uri="{FF2B5EF4-FFF2-40B4-BE49-F238E27FC236}">
                <a16:creationId xmlns:a16="http://schemas.microsoft.com/office/drawing/2014/main" id="{76BD85AD-4D6B-3F51-BE6B-200783516DD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6DBA16-D268-37ED-9827-35A5D7B782FB}"/>
              </a:ext>
            </a:extLst>
          </p:cNvPr>
          <p:cNvSpPr>
            <a:spLocks noGrp="1"/>
          </p:cNvSpPr>
          <p:nvPr>
            <p:ph type="sldNum" sz="quarter" idx="12"/>
          </p:nvPr>
        </p:nvSpPr>
        <p:spPr/>
        <p:txBody>
          <a:bodyPr/>
          <a:lstStyle/>
          <a:p>
            <a:fld id="{DA8EEEFC-5424-42FD-AB11-55D2D34A991A}" type="slidenum">
              <a:rPr lang="tr-TR" smtClean="0"/>
              <a:t>‹#›</a:t>
            </a:fld>
            <a:endParaRPr lang="tr-TR"/>
          </a:p>
        </p:txBody>
      </p:sp>
    </p:spTree>
    <p:extLst>
      <p:ext uri="{BB962C8B-B14F-4D97-AF65-F5344CB8AC3E}">
        <p14:creationId xmlns:p14="http://schemas.microsoft.com/office/powerpoint/2010/main" val="358218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3CC71F5-4C73-B18E-D48E-B8E9E41F3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68F7D8-81EC-46E6-3DAF-86132251D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2A2EA1-C853-174F-3319-9177156A17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0EC83-C31A-47D0-AE29-A31577AE9981}" type="datetimeFigureOut">
              <a:rPr lang="tr-TR" smtClean="0"/>
              <a:t>4.01.2026</a:t>
            </a:fld>
            <a:endParaRPr lang="tr-TR"/>
          </a:p>
        </p:txBody>
      </p:sp>
      <p:sp>
        <p:nvSpPr>
          <p:cNvPr id="5" name="Alt Bilgi Yer Tutucusu 4">
            <a:extLst>
              <a:ext uri="{FF2B5EF4-FFF2-40B4-BE49-F238E27FC236}">
                <a16:creationId xmlns:a16="http://schemas.microsoft.com/office/drawing/2014/main" id="{F40024DE-8968-321A-FB7A-B0595A0C8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F832FAA-8662-D4AD-99A5-61B83A3FC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EEEFC-5424-42FD-AB11-55D2D34A991A}" type="slidenum">
              <a:rPr lang="tr-TR" smtClean="0"/>
              <a:t>‹#›</a:t>
            </a:fld>
            <a:endParaRPr lang="tr-TR"/>
          </a:p>
        </p:txBody>
      </p:sp>
    </p:spTree>
    <p:extLst>
      <p:ext uri="{BB962C8B-B14F-4D97-AF65-F5344CB8AC3E}">
        <p14:creationId xmlns:p14="http://schemas.microsoft.com/office/powerpoint/2010/main" val="369912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thelancet.com/journals/lancet/article/PIIS0140-6736(24)00850-X/fulltext#fig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ttb.org.tr/kutuphane/asi_rehberi2.pdf" TargetMode="External"/><Relationship Id="rId2" Type="http://schemas.openxmlformats.org/officeDocument/2006/relationships/hyperlink" Target="https://www.sosyalpediatri.org.tr/" TargetMode="External"/><Relationship Id="rId1" Type="http://schemas.openxmlformats.org/officeDocument/2006/relationships/slideLayout" Target="../slideLayouts/slideLayout2.xml"/><Relationship Id="rId5" Type="http://schemas.openxmlformats.org/officeDocument/2006/relationships/hyperlink" Target="https://cocuksagligidernegi.org/" TargetMode="External"/><Relationship Id="rId4" Type="http://schemas.openxmlformats.org/officeDocument/2006/relationships/hyperlink" Target="https://www.cdc.gov/vaccine-safe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6D76028-75C4-E284-1C37-2599840FFE39}"/>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a:effectLst>
            <a:innerShdw blurRad="114300">
              <a:prstClr val="black"/>
            </a:innerShdw>
          </a:effectLst>
        </p:spPr>
      </p:pic>
      <p:sp>
        <p:nvSpPr>
          <p:cNvPr id="2" name="Metin kutusu 1">
            <a:extLst>
              <a:ext uri="{FF2B5EF4-FFF2-40B4-BE49-F238E27FC236}">
                <a16:creationId xmlns:a16="http://schemas.microsoft.com/office/drawing/2014/main" id="{48F0B19D-76FF-BE4F-7032-083661025B4A}"/>
              </a:ext>
            </a:extLst>
          </p:cNvPr>
          <p:cNvSpPr txBox="1"/>
          <p:nvPr/>
        </p:nvSpPr>
        <p:spPr>
          <a:xfrm>
            <a:off x="1108710" y="742950"/>
            <a:ext cx="10355580" cy="5816977"/>
          </a:xfrm>
          <a:prstGeom prst="rect">
            <a:avLst/>
          </a:prstGeom>
          <a:noFill/>
        </p:spPr>
        <p:txBody>
          <a:bodyPr wrap="square" rtlCol="0">
            <a:spAutoFit/>
          </a:bodyPr>
          <a:lstStyle/>
          <a:p>
            <a:pPr algn="ctr"/>
            <a:endParaRPr lang="tr-TR" sz="4800" dirty="0"/>
          </a:p>
          <a:p>
            <a:pPr algn="ctr"/>
            <a:endParaRPr lang="tr-TR" sz="4800" dirty="0"/>
          </a:p>
          <a:p>
            <a:pPr algn="ctr"/>
            <a:r>
              <a:rPr lang="tr-TR" sz="6000" dirty="0">
                <a:solidFill>
                  <a:schemeClr val="accent1">
                    <a:lumMod val="50000"/>
                  </a:schemeClr>
                </a:solidFill>
                <a:latin typeface="+mj-lt"/>
              </a:rPr>
              <a:t>ÇOCUKLUK ÇAĞI AŞILAMALARI</a:t>
            </a:r>
          </a:p>
          <a:p>
            <a:pPr algn="ctr"/>
            <a:endParaRPr lang="tr-TR" sz="4800" dirty="0">
              <a:solidFill>
                <a:schemeClr val="accent1">
                  <a:lumMod val="50000"/>
                </a:schemeClr>
              </a:solidFill>
              <a:latin typeface="+mj-lt"/>
            </a:endParaRPr>
          </a:p>
          <a:p>
            <a:pPr algn="ctr"/>
            <a:r>
              <a:rPr lang="tr-TR" sz="4000" dirty="0">
                <a:solidFill>
                  <a:schemeClr val="accent1">
                    <a:lumMod val="50000"/>
                  </a:schemeClr>
                </a:solidFill>
                <a:latin typeface="+mj-lt"/>
              </a:rPr>
              <a:t>KTÜ Tıp Fakültesi Aile Hekimliği AD</a:t>
            </a:r>
          </a:p>
          <a:p>
            <a:pPr algn="ctr"/>
            <a:r>
              <a:rPr lang="tr-TR" sz="4000" dirty="0">
                <a:solidFill>
                  <a:schemeClr val="accent1">
                    <a:lumMod val="50000"/>
                  </a:schemeClr>
                </a:solidFill>
                <a:latin typeface="+mj-lt"/>
              </a:rPr>
              <a:t>Arş. Gör. Dr. Seda KUTLU</a:t>
            </a:r>
          </a:p>
          <a:p>
            <a:pPr algn="ctr"/>
            <a:r>
              <a:rPr lang="tr-TR" sz="4000" dirty="0">
                <a:solidFill>
                  <a:schemeClr val="accent1">
                    <a:lumMod val="50000"/>
                  </a:schemeClr>
                </a:solidFill>
                <a:latin typeface="+mj-lt"/>
              </a:rPr>
              <a:t>21.10.2025</a:t>
            </a:r>
          </a:p>
          <a:p>
            <a:pPr algn="ctr"/>
            <a:endParaRPr lang="tr-TR" sz="4800" dirty="0"/>
          </a:p>
        </p:txBody>
      </p:sp>
    </p:spTree>
    <p:extLst>
      <p:ext uri="{BB962C8B-B14F-4D97-AF65-F5344CB8AC3E}">
        <p14:creationId xmlns:p14="http://schemas.microsoft.com/office/powerpoint/2010/main" val="3137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A41DAD-0FF9-E575-009B-824C2D2F2AB4}"/>
              </a:ext>
            </a:extLst>
          </p:cNvPr>
          <p:cNvSpPr>
            <a:spLocks noGrp="1"/>
          </p:cNvSpPr>
          <p:nvPr>
            <p:ph type="title"/>
          </p:nvPr>
        </p:nvSpPr>
        <p:spPr/>
        <p:txBody>
          <a:bodyPr/>
          <a:lstStyle/>
          <a:p>
            <a:r>
              <a:rPr lang="tr-TR" dirty="0">
                <a:solidFill>
                  <a:schemeClr val="tx2">
                    <a:lumMod val="60000"/>
                    <a:lumOff val="40000"/>
                  </a:schemeClr>
                </a:solidFill>
              </a:rPr>
              <a:t>Genişletilmiş Bağışıklama Programı Hedefleri</a:t>
            </a:r>
            <a:br>
              <a:rPr lang="tr-TR" dirty="0"/>
            </a:br>
            <a:endParaRPr lang="tr-TR" dirty="0"/>
          </a:p>
        </p:txBody>
      </p:sp>
      <p:sp>
        <p:nvSpPr>
          <p:cNvPr id="3" name="İçerik Yer Tutucusu 2">
            <a:extLst>
              <a:ext uri="{FF2B5EF4-FFF2-40B4-BE49-F238E27FC236}">
                <a16:creationId xmlns:a16="http://schemas.microsoft.com/office/drawing/2014/main" id="{B245C8B9-715A-5899-31B8-599175EB4E61}"/>
              </a:ext>
            </a:extLst>
          </p:cNvPr>
          <p:cNvSpPr>
            <a:spLocks noGrp="1"/>
          </p:cNvSpPr>
          <p:nvPr>
            <p:ph idx="1"/>
          </p:nvPr>
        </p:nvSpPr>
        <p:spPr/>
        <p:txBody>
          <a:bodyPr>
            <a:noAutofit/>
          </a:bodyPr>
          <a:lstStyle/>
          <a:p>
            <a:pPr>
              <a:buClr>
                <a:schemeClr val="accent1">
                  <a:lumMod val="60000"/>
                  <a:lumOff val="40000"/>
                </a:schemeClr>
              </a:buClr>
              <a:buFont typeface="Wingdings" panose="05000000000000000000" pitchFamily="2" charset="2"/>
              <a:buChar char="Ø"/>
            </a:pPr>
            <a:r>
              <a:rPr lang="tr-TR" sz="1800" dirty="0"/>
              <a:t>Her bir antijen için ülke genelinde %97 aşılama hızının devamlılığını sağlamak</a:t>
            </a:r>
          </a:p>
          <a:p>
            <a:pPr>
              <a:buClr>
                <a:schemeClr val="accent1">
                  <a:lumMod val="60000"/>
                  <a:lumOff val="40000"/>
                </a:schemeClr>
              </a:buClr>
              <a:buFont typeface="Wingdings" panose="05000000000000000000" pitchFamily="2" charset="2"/>
              <a:buChar char="Ø"/>
            </a:pPr>
            <a:r>
              <a:rPr lang="tr-TR" sz="1800" dirty="0"/>
              <a:t>12-24 aylık bebeklerin %90’ını tam aşılı hale getirmek</a:t>
            </a:r>
          </a:p>
          <a:p>
            <a:pPr>
              <a:buClr>
                <a:schemeClr val="accent1">
                  <a:lumMod val="60000"/>
                  <a:lumOff val="40000"/>
                </a:schemeClr>
              </a:buClr>
              <a:buFont typeface="Wingdings" panose="05000000000000000000" pitchFamily="2" charset="2"/>
              <a:buChar char="Ø"/>
            </a:pPr>
            <a:r>
              <a:rPr lang="tr-TR" sz="1800" dirty="0"/>
              <a:t>5 yaş altı (0-59 ay) aşısız ya da eksik aşılı çocukları tespit edip aşılamak</a:t>
            </a:r>
          </a:p>
          <a:p>
            <a:pPr>
              <a:buClr>
                <a:schemeClr val="accent1">
                  <a:lumMod val="60000"/>
                  <a:lumOff val="40000"/>
                </a:schemeClr>
              </a:buClr>
              <a:buFont typeface="Wingdings" panose="05000000000000000000" pitchFamily="2" charset="2"/>
              <a:buChar char="Ø"/>
            </a:pPr>
            <a:r>
              <a:rPr lang="tr-TR" sz="1800" dirty="0"/>
              <a:t>Okul çağı çocuk aşılamalarında her bir antijende %95 aşılama hızına ulaşmak</a:t>
            </a:r>
          </a:p>
          <a:p>
            <a:pPr>
              <a:buClr>
                <a:schemeClr val="accent1">
                  <a:lumMod val="60000"/>
                  <a:lumOff val="40000"/>
                </a:schemeClr>
              </a:buClr>
              <a:buFont typeface="Wingdings" panose="05000000000000000000" pitchFamily="2" charset="2"/>
              <a:buChar char="Ø"/>
            </a:pPr>
            <a:r>
              <a:rPr lang="tr-TR" sz="1800" dirty="0"/>
              <a:t>Tespit edilen tüm gebelere uygun </a:t>
            </a:r>
            <a:r>
              <a:rPr lang="tr-TR" sz="1800" dirty="0" err="1"/>
              <a:t>Tetanoz</a:t>
            </a:r>
            <a:r>
              <a:rPr lang="tr-TR" sz="1800" dirty="0"/>
              <a:t>-difteri (</a:t>
            </a:r>
            <a:r>
              <a:rPr lang="tr-TR" sz="1800" dirty="0" err="1"/>
              <a:t>Td</a:t>
            </a:r>
            <a:r>
              <a:rPr lang="tr-TR" sz="1800" dirty="0"/>
              <a:t>) aşısı uygulamak.</a:t>
            </a:r>
          </a:p>
          <a:p>
            <a:pPr>
              <a:buClr>
                <a:schemeClr val="accent1">
                  <a:lumMod val="60000"/>
                  <a:lumOff val="40000"/>
                </a:schemeClr>
              </a:buClr>
              <a:buFont typeface="Wingdings" panose="05000000000000000000" pitchFamily="2" charset="2"/>
              <a:buChar char="Ø"/>
            </a:pPr>
            <a:r>
              <a:rPr lang="tr-TR" sz="1800" dirty="0"/>
              <a:t>Ülkenin poliodan arındırılmış durumunu sürdürmek</a:t>
            </a:r>
          </a:p>
          <a:p>
            <a:pPr>
              <a:buClr>
                <a:schemeClr val="accent1">
                  <a:lumMod val="60000"/>
                  <a:lumOff val="40000"/>
                </a:schemeClr>
              </a:buClr>
              <a:buFont typeface="Wingdings" panose="05000000000000000000" pitchFamily="2" charset="2"/>
              <a:buChar char="Ø"/>
            </a:pPr>
            <a:r>
              <a:rPr lang="tr-TR" sz="1800" dirty="0" err="1"/>
              <a:t>Maternal</a:t>
            </a:r>
            <a:r>
              <a:rPr lang="tr-TR" sz="1800" dirty="0"/>
              <a:t> ve Neonatal </a:t>
            </a:r>
            <a:r>
              <a:rPr lang="tr-TR" sz="1800" dirty="0" err="1"/>
              <a:t>Tetanozu</a:t>
            </a:r>
            <a:r>
              <a:rPr lang="tr-TR" sz="1800" dirty="0"/>
              <a:t> elimine etmek</a:t>
            </a:r>
          </a:p>
          <a:p>
            <a:pPr>
              <a:buClr>
                <a:schemeClr val="accent1">
                  <a:lumMod val="60000"/>
                  <a:lumOff val="40000"/>
                </a:schemeClr>
              </a:buClr>
              <a:buFont typeface="Wingdings" panose="05000000000000000000" pitchFamily="2" charset="2"/>
              <a:buChar char="Ø"/>
            </a:pPr>
            <a:r>
              <a:rPr lang="tr-TR" sz="1800" dirty="0"/>
              <a:t>Kızamık Eliminasyon Programını yürütmek</a:t>
            </a:r>
          </a:p>
          <a:p>
            <a:pPr>
              <a:buClr>
                <a:schemeClr val="accent1">
                  <a:lumMod val="60000"/>
                  <a:lumOff val="40000"/>
                </a:schemeClr>
              </a:buClr>
              <a:buFont typeface="Wingdings" panose="05000000000000000000" pitchFamily="2" charset="2"/>
              <a:buChar char="Ø"/>
            </a:pPr>
            <a:r>
              <a:rPr lang="tr-TR" sz="1800" dirty="0"/>
              <a:t>Diğer aşı ile önlenebilir hastalıklar kontrol programlarını yürütmek</a:t>
            </a:r>
          </a:p>
        </p:txBody>
      </p:sp>
    </p:spTree>
    <p:extLst>
      <p:ext uri="{BB962C8B-B14F-4D97-AF65-F5344CB8AC3E}">
        <p14:creationId xmlns:p14="http://schemas.microsoft.com/office/powerpoint/2010/main" val="63178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D08413-39C3-B337-9626-417502245F46}"/>
              </a:ext>
            </a:extLst>
          </p:cNvPr>
          <p:cNvSpPr>
            <a:spLocks noGrp="1"/>
          </p:cNvSpPr>
          <p:nvPr>
            <p:ph type="title"/>
          </p:nvPr>
        </p:nvSpPr>
        <p:spPr/>
        <p:txBody>
          <a:bodyPr/>
          <a:lstStyle/>
          <a:p>
            <a:r>
              <a:rPr lang="tr-TR" dirty="0">
                <a:solidFill>
                  <a:schemeClr val="accent1">
                    <a:lumMod val="60000"/>
                    <a:lumOff val="40000"/>
                  </a:schemeClr>
                </a:solidFill>
              </a:rPr>
              <a:t>AŞI UYGULAMALARINDA GENEL KURALLAR</a:t>
            </a:r>
          </a:p>
        </p:txBody>
      </p:sp>
      <p:sp>
        <p:nvSpPr>
          <p:cNvPr id="3" name="İçerik Yer Tutucusu 2">
            <a:extLst>
              <a:ext uri="{FF2B5EF4-FFF2-40B4-BE49-F238E27FC236}">
                <a16:creationId xmlns:a16="http://schemas.microsoft.com/office/drawing/2014/main" id="{06A01458-67E9-BE7A-490A-60B83A657107}"/>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Sağlık kurumuna herhangi bir nedenle başvuran başta bebek, çocuk ve gebeler olmak üzere tüm bireylerin aşılanma durumu kontrol edilmeli, aşı takvimine göre aşılanması gerekenler ve eksik aşılılar tespit edilip aşılamak için her fırsat değerlendirilmelidir. Kaçırılmış fırsatlar en aza indirilmelidir. </a:t>
            </a:r>
          </a:p>
          <a:p>
            <a:pPr>
              <a:buClr>
                <a:schemeClr val="accent1">
                  <a:lumMod val="60000"/>
                  <a:lumOff val="40000"/>
                </a:schemeClr>
              </a:buClr>
              <a:buFont typeface="Wingdings" panose="05000000000000000000" pitchFamily="2" charset="2"/>
              <a:buChar char="Ø"/>
            </a:pPr>
            <a:r>
              <a:rPr lang="tr-TR" sz="1800" dirty="0"/>
              <a:t>Sağlık kurumlarında aşı günü uygulaması yapılmamalı, her gün aşı yapılmalıdır.</a:t>
            </a:r>
          </a:p>
          <a:p>
            <a:pPr>
              <a:buClr>
                <a:schemeClr val="accent1">
                  <a:lumMod val="60000"/>
                  <a:lumOff val="40000"/>
                </a:schemeClr>
              </a:buClr>
              <a:buFont typeface="Wingdings" panose="05000000000000000000" pitchFamily="2" charset="2"/>
              <a:buChar char="Ø"/>
            </a:pPr>
            <a:r>
              <a:rPr lang="tr-TR" sz="1800" dirty="0"/>
              <a:t>Aşı uygulamalarından önce enjektör, aşı ve varsa sulandırıcı üzerindeki etiketi ve son kullanma tarihi (</a:t>
            </a:r>
            <a:r>
              <a:rPr lang="tr-TR" sz="1800" dirty="0" err="1"/>
              <a:t>Exp</a:t>
            </a:r>
            <a:r>
              <a:rPr lang="tr-TR" sz="1800" dirty="0"/>
              <a:t>/ED: </a:t>
            </a:r>
            <a:r>
              <a:rPr lang="tr-TR" sz="1800" dirty="0" err="1"/>
              <a:t>Expiry</a:t>
            </a:r>
            <a:r>
              <a:rPr lang="tr-TR" sz="1800" dirty="0"/>
              <a:t> </a:t>
            </a:r>
            <a:r>
              <a:rPr lang="tr-TR" sz="1800" dirty="0" err="1"/>
              <a:t>date</a:t>
            </a:r>
            <a:r>
              <a:rPr lang="tr-TR" sz="1800" dirty="0"/>
              <a:t>) kontrol edilmeli, etiketi olmayan ya da son kullanma tarihi geçmiş aşılar, sulandırıcılar ve enjektörler kullanılmamalıdır. </a:t>
            </a:r>
          </a:p>
          <a:p>
            <a:pPr>
              <a:buClr>
                <a:schemeClr val="accent1">
                  <a:lumMod val="60000"/>
                  <a:lumOff val="40000"/>
                </a:schemeClr>
              </a:buClr>
              <a:buFont typeface="Wingdings" panose="05000000000000000000" pitchFamily="2" charset="2"/>
              <a:buChar char="Ø"/>
            </a:pPr>
            <a:r>
              <a:rPr lang="tr-TR" sz="1800" dirty="0"/>
              <a:t>Miadı (kullanım süresi) önce dolacak veya son kullanma tarihi en yakın olan aşı ilk önce kullanılmalıdır. </a:t>
            </a:r>
          </a:p>
          <a:p>
            <a:pPr>
              <a:buClr>
                <a:schemeClr val="accent1">
                  <a:lumMod val="60000"/>
                  <a:lumOff val="40000"/>
                </a:schemeClr>
              </a:buClr>
              <a:buFont typeface="Wingdings" panose="05000000000000000000" pitchFamily="2" charset="2"/>
              <a:buChar char="Ø"/>
            </a:pPr>
            <a:r>
              <a:rPr lang="tr-TR" sz="1800" dirty="0"/>
              <a:t>Açılan çoklu aşı flakonlarına açılış tarih ve saati yazılmalıdır. </a:t>
            </a:r>
          </a:p>
        </p:txBody>
      </p:sp>
    </p:spTree>
    <p:extLst>
      <p:ext uri="{BB962C8B-B14F-4D97-AF65-F5344CB8AC3E}">
        <p14:creationId xmlns:p14="http://schemas.microsoft.com/office/powerpoint/2010/main" val="2497382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73329C-5456-FFA1-87F4-D4D03D02B229}"/>
              </a:ext>
            </a:extLst>
          </p:cNvPr>
          <p:cNvSpPr>
            <a:spLocks noGrp="1"/>
          </p:cNvSpPr>
          <p:nvPr>
            <p:ph type="title"/>
          </p:nvPr>
        </p:nvSpPr>
        <p:spPr/>
        <p:txBody>
          <a:bodyPr/>
          <a:lstStyle/>
          <a:p>
            <a:r>
              <a:rPr lang="tr-TR" dirty="0">
                <a:solidFill>
                  <a:schemeClr val="accent1">
                    <a:lumMod val="60000"/>
                    <a:lumOff val="40000"/>
                  </a:schemeClr>
                </a:solidFill>
              </a:rPr>
              <a:t>AŞI UYGULAMALARINDA GENEL KURALLAR</a:t>
            </a:r>
          </a:p>
        </p:txBody>
      </p:sp>
      <p:sp>
        <p:nvSpPr>
          <p:cNvPr id="3" name="İçerik Yer Tutucusu 2">
            <a:extLst>
              <a:ext uri="{FF2B5EF4-FFF2-40B4-BE49-F238E27FC236}">
                <a16:creationId xmlns:a16="http://schemas.microsoft.com/office/drawing/2014/main" id="{45037ABC-83C1-1863-197D-1CF24E9C21C1}"/>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Birden fazla aşı aynı anda yapılabilir. Ayrı ayrı enjektörler ile farklı ekstremitelerden yapılır. Aynı ekstremiteden farklı aşıların uygulanması zorunlu ise iki aşının uygulanma bölgesi arasında en az 2 cm mesafe olmalıdır. </a:t>
            </a:r>
          </a:p>
          <a:p>
            <a:pPr>
              <a:buClr>
                <a:schemeClr val="accent1">
                  <a:lumMod val="60000"/>
                  <a:lumOff val="40000"/>
                </a:schemeClr>
              </a:buClr>
              <a:buFont typeface="Wingdings" panose="05000000000000000000" pitchFamily="2" charset="2"/>
              <a:buChar char="Ø"/>
            </a:pPr>
            <a:r>
              <a:rPr lang="tr-TR" sz="1800" dirty="0"/>
              <a:t>Aşılamada iki doz arasında olması gereken en az sürelere mutlaka uyulmalıdır. Bırakılması gereken en az süreye uyulmadığında yapılan doz geçersiz sayılır ve uygun süre sonra tekrarlanır.</a:t>
            </a:r>
          </a:p>
          <a:p>
            <a:pPr>
              <a:buClr>
                <a:schemeClr val="accent1">
                  <a:lumMod val="60000"/>
                  <a:lumOff val="40000"/>
                </a:schemeClr>
              </a:buClr>
              <a:buFont typeface="Wingdings" panose="05000000000000000000" pitchFamily="2" charset="2"/>
              <a:buChar char="Ø"/>
            </a:pPr>
            <a:r>
              <a:rPr lang="tr-TR" sz="1800" dirty="0"/>
              <a:t>Aşı takviminde belirtilen uygulama zamanları ve uygulama aralıklarına uymak esastır. </a:t>
            </a:r>
          </a:p>
          <a:p>
            <a:pPr>
              <a:buClr>
                <a:schemeClr val="accent1">
                  <a:lumMod val="60000"/>
                  <a:lumOff val="40000"/>
                </a:schemeClr>
              </a:buClr>
              <a:buFont typeface="Wingdings" panose="05000000000000000000" pitchFamily="2" charset="2"/>
              <a:buChar char="Ø"/>
            </a:pPr>
            <a:r>
              <a:rPr lang="tr-TR" sz="1800" dirty="0"/>
              <a:t>Aradan uzun bir süre geçmiş olsa bile, aşılamaya kalınan yerden devam edilir. </a:t>
            </a:r>
          </a:p>
          <a:p>
            <a:pPr>
              <a:buClr>
                <a:schemeClr val="accent1">
                  <a:lumMod val="60000"/>
                  <a:lumOff val="40000"/>
                </a:schemeClr>
              </a:buClr>
              <a:buFont typeface="Wingdings" panose="05000000000000000000" pitchFamily="2" charset="2"/>
              <a:buChar char="Ø"/>
            </a:pPr>
            <a:r>
              <a:rPr lang="tr-TR" sz="1800" dirty="0"/>
              <a:t>Kullanıma hazır enjektörlü aşılar hariç, her aşı için ayrı ve steril bir enjektör kullanılmalıdır. </a:t>
            </a:r>
          </a:p>
          <a:p>
            <a:endParaRPr lang="tr-TR" dirty="0"/>
          </a:p>
        </p:txBody>
      </p:sp>
    </p:spTree>
    <p:extLst>
      <p:ext uri="{BB962C8B-B14F-4D97-AF65-F5344CB8AC3E}">
        <p14:creationId xmlns:p14="http://schemas.microsoft.com/office/powerpoint/2010/main" val="213177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EA6D60-85C1-45DF-B834-856F65B0C760}"/>
              </a:ext>
            </a:extLst>
          </p:cNvPr>
          <p:cNvSpPr>
            <a:spLocks noGrp="1"/>
          </p:cNvSpPr>
          <p:nvPr>
            <p:ph type="title"/>
          </p:nvPr>
        </p:nvSpPr>
        <p:spPr/>
        <p:txBody>
          <a:bodyPr/>
          <a:lstStyle/>
          <a:p>
            <a:r>
              <a:rPr lang="tr-TR" dirty="0">
                <a:solidFill>
                  <a:schemeClr val="accent1">
                    <a:lumMod val="60000"/>
                    <a:lumOff val="40000"/>
                  </a:schemeClr>
                </a:solidFill>
              </a:rPr>
              <a:t>AŞI UYGULAMALARINDA GENEL KURALLAR</a:t>
            </a:r>
          </a:p>
        </p:txBody>
      </p:sp>
      <p:sp>
        <p:nvSpPr>
          <p:cNvPr id="3" name="İçerik Yer Tutucusu 2">
            <a:extLst>
              <a:ext uri="{FF2B5EF4-FFF2-40B4-BE49-F238E27FC236}">
                <a16:creationId xmlns:a16="http://schemas.microsoft.com/office/drawing/2014/main" id="{396F7671-4A4C-59F9-0F4F-26301783CB33}"/>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Kural olarak </a:t>
            </a:r>
            <a:r>
              <a:rPr lang="tr-TR" sz="1800" dirty="0" err="1"/>
              <a:t>parenteral</a:t>
            </a:r>
            <a:r>
              <a:rPr lang="tr-TR" sz="1800" dirty="0"/>
              <a:t> (enjeksiyonla) uygulanan iki canlı viral aşı aynı anda uygulanabilir, aynı anda uygulanamayacaksa aralarında en az 4 hafta süre bırakılması gerekir. Takvimimizde yer alan canlı aşılardan OPA ile diğer canlı aşılar arasında süre bırakılması gerekmez.</a:t>
            </a:r>
          </a:p>
          <a:p>
            <a:pPr>
              <a:buClr>
                <a:schemeClr val="accent1">
                  <a:lumMod val="60000"/>
                  <a:lumOff val="40000"/>
                </a:schemeClr>
              </a:buClr>
              <a:buFont typeface="Wingdings" panose="05000000000000000000" pitchFamily="2" charset="2"/>
              <a:buChar char="Ø"/>
            </a:pPr>
            <a:r>
              <a:rPr lang="tr-TR" sz="1800" dirty="0"/>
              <a:t>Canlı virüs aşıları Tüberkülin Cilt Testini (TCT) bozabilir, bu nedenle </a:t>
            </a:r>
            <a:r>
              <a:rPr lang="tr-TR" sz="1800" dirty="0" err="1"/>
              <a:t>ppd</a:t>
            </a:r>
            <a:r>
              <a:rPr lang="tr-TR" sz="1800" dirty="0"/>
              <a:t> uygulaması Kızamık içeren aşılar ile aynı günde veya 4–6 hafta sonra yapılmalıdır. </a:t>
            </a:r>
          </a:p>
          <a:p>
            <a:pPr>
              <a:buClr>
                <a:schemeClr val="accent1">
                  <a:lumMod val="60000"/>
                  <a:lumOff val="40000"/>
                </a:schemeClr>
              </a:buClr>
              <a:buFont typeface="Wingdings" panose="05000000000000000000" pitchFamily="2" charset="2"/>
              <a:buChar char="Ø"/>
            </a:pPr>
            <a:r>
              <a:rPr lang="tr-TR" sz="1800" dirty="0"/>
              <a:t>Aşılama öncesi aşı kontrendikasyonları mutlaka sorgulanmalıdır. </a:t>
            </a:r>
          </a:p>
          <a:p>
            <a:pPr>
              <a:buClr>
                <a:schemeClr val="accent1">
                  <a:lumMod val="60000"/>
                  <a:lumOff val="40000"/>
                </a:schemeClr>
              </a:buClr>
              <a:buFont typeface="Wingdings" panose="05000000000000000000" pitchFamily="2" charset="2"/>
              <a:buChar char="Ø"/>
            </a:pPr>
            <a:r>
              <a:rPr lang="tr-TR" sz="1800" dirty="0"/>
              <a:t>Ailelere, uygulanan aşı, aşının gerekliliği, bir sonraki aşı için gelmeleri gereken zaman ve olası yan etkileri hakkında bilgi verilmelidir. </a:t>
            </a:r>
          </a:p>
          <a:p>
            <a:pPr>
              <a:buClr>
                <a:schemeClr val="accent1">
                  <a:lumMod val="60000"/>
                  <a:lumOff val="40000"/>
                </a:schemeClr>
              </a:buClr>
              <a:buFont typeface="Wingdings" panose="05000000000000000000" pitchFamily="2" charset="2"/>
              <a:buChar char="Ø"/>
            </a:pPr>
            <a:r>
              <a:rPr lang="tr-TR" sz="1800" dirty="0"/>
              <a:t>Aşılanan her kişiye mutlaka aşı kartı verilmelidir. </a:t>
            </a:r>
          </a:p>
          <a:p>
            <a:pPr>
              <a:buClr>
                <a:schemeClr val="accent1">
                  <a:lumMod val="60000"/>
                  <a:lumOff val="40000"/>
                </a:schemeClr>
              </a:buClr>
              <a:buFont typeface="Wingdings" panose="05000000000000000000" pitchFamily="2" charset="2"/>
              <a:buChar char="Ø"/>
            </a:pPr>
            <a:r>
              <a:rPr lang="tr-TR" sz="1800" dirty="0"/>
              <a:t>Aşı uygulaması kadar aşılama faaliyetleri sırasında ortaya çıkan tıbbi atıkların uygun şekilde uzaklaştırılması da önemlidir. Bu nedenle aşı uygulaması yapılan her ortamda Enjektör Güvenli Atık Kutusu da kullanılmalıdır. </a:t>
            </a:r>
          </a:p>
        </p:txBody>
      </p:sp>
    </p:spTree>
    <p:extLst>
      <p:ext uri="{BB962C8B-B14F-4D97-AF65-F5344CB8AC3E}">
        <p14:creationId xmlns:p14="http://schemas.microsoft.com/office/powerpoint/2010/main" val="347310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BED252-9093-9700-D949-4FDBE18FCE17}"/>
              </a:ext>
            </a:extLst>
          </p:cNvPr>
          <p:cNvSpPr>
            <a:spLocks noGrp="1"/>
          </p:cNvSpPr>
          <p:nvPr>
            <p:ph type="title"/>
          </p:nvPr>
        </p:nvSpPr>
        <p:spPr/>
        <p:txBody>
          <a:bodyPr/>
          <a:lstStyle/>
          <a:p>
            <a:r>
              <a:rPr lang="tr-TR" dirty="0">
                <a:solidFill>
                  <a:schemeClr val="tx2">
                    <a:lumMod val="60000"/>
                    <a:lumOff val="40000"/>
                  </a:schemeClr>
                </a:solidFill>
              </a:rPr>
              <a:t>AŞILAMA-İLK BAŞVURU</a:t>
            </a:r>
          </a:p>
        </p:txBody>
      </p:sp>
      <p:sp>
        <p:nvSpPr>
          <p:cNvPr id="3" name="İçerik Yer Tutucusu 2">
            <a:extLst>
              <a:ext uri="{FF2B5EF4-FFF2-40B4-BE49-F238E27FC236}">
                <a16:creationId xmlns:a16="http://schemas.microsoft.com/office/drawing/2014/main" id="{804C8859-D992-DAE1-C4A9-D5EFD944311D}"/>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Kimlik bilgileri, özel tıbbi durum varlığı, aşı kontrendikasyon varlığı sorgulanmalı ve kayıt altına alınmalı</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Hastaya uygulanacak aşı ile ilgili genel bilgi verilmeli</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Her aşı için sistemde kayıt oluşturulmalı ve hastaya aşı ile ilgili kayıt formu verilmeli</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Bir sonraki aşı uygulama planı yapılmalı</a:t>
            </a:r>
          </a:p>
        </p:txBody>
      </p:sp>
      <p:pic>
        <p:nvPicPr>
          <p:cNvPr id="4" name="Resim 3">
            <a:extLst>
              <a:ext uri="{FF2B5EF4-FFF2-40B4-BE49-F238E27FC236}">
                <a16:creationId xmlns:a16="http://schemas.microsoft.com/office/drawing/2014/main" id="{31FE506B-D6F2-48C6-80D4-2C6FEF7DCBEE}"/>
              </a:ext>
            </a:extLst>
          </p:cNvPr>
          <p:cNvPicPr>
            <a:picLocks noChangeAspect="1"/>
          </p:cNvPicPr>
          <p:nvPr/>
        </p:nvPicPr>
        <p:blipFill>
          <a:blip r:embed="rId2"/>
          <a:stretch>
            <a:fillRect/>
          </a:stretch>
        </p:blipFill>
        <p:spPr>
          <a:xfrm>
            <a:off x="7346246" y="3718395"/>
            <a:ext cx="4517528" cy="2899575"/>
          </a:xfrm>
          <a:prstGeom prst="rect">
            <a:avLst/>
          </a:prstGeom>
        </p:spPr>
      </p:pic>
    </p:spTree>
    <p:extLst>
      <p:ext uri="{BB962C8B-B14F-4D97-AF65-F5344CB8AC3E}">
        <p14:creationId xmlns:p14="http://schemas.microsoft.com/office/powerpoint/2010/main" val="3912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35B5AB-F6B1-B625-54D0-B31EA0807DA4}"/>
              </a:ext>
            </a:extLst>
          </p:cNvPr>
          <p:cNvSpPr>
            <a:spLocks noGrp="1"/>
          </p:cNvSpPr>
          <p:nvPr>
            <p:ph type="title"/>
          </p:nvPr>
        </p:nvSpPr>
        <p:spPr/>
        <p:txBody>
          <a:bodyPr/>
          <a:lstStyle/>
          <a:p>
            <a:r>
              <a:rPr lang="tr-TR" dirty="0">
                <a:solidFill>
                  <a:schemeClr val="tx2">
                    <a:lumMod val="60000"/>
                    <a:lumOff val="40000"/>
                  </a:schemeClr>
                </a:solidFill>
              </a:rPr>
              <a:t>AŞILAMA ÖNCESİ SORULAR</a:t>
            </a:r>
          </a:p>
        </p:txBody>
      </p:sp>
      <p:sp>
        <p:nvSpPr>
          <p:cNvPr id="3" name="İçerik Yer Tutucusu 2">
            <a:extLst>
              <a:ext uri="{FF2B5EF4-FFF2-40B4-BE49-F238E27FC236}">
                <a16:creationId xmlns:a16="http://schemas.microsoft.com/office/drawing/2014/main" id="{B49140B1-F1A9-FD6F-F3F3-B11E14EE401B}"/>
              </a:ext>
            </a:extLst>
          </p:cNvPr>
          <p:cNvSpPr>
            <a:spLocks noGrp="1"/>
          </p:cNvSpPr>
          <p:nvPr>
            <p:ph idx="1"/>
          </p:nvPr>
        </p:nvSpPr>
        <p:spPr/>
        <p:txBody>
          <a:bodyPr>
            <a:normAutofit lnSpcReduction="10000"/>
          </a:bodyPr>
          <a:lstStyle/>
          <a:p>
            <a:pPr>
              <a:buClr>
                <a:schemeClr val="accent1">
                  <a:lumMod val="60000"/>
                  <a:lumOff val="40000"/>
                </a:schemeClr>
              </a:buClr>
              <a:buFont typeface="Wingdings" panose="05000000000000000000" pitchFamily="2" charset="2"/>
              <a:buChar char="Ø"/>
            </a:pPr>
            <a:r>
              <a:rPr lang="tr-TR" sz="1900" dirty="0"/>
              <a:t>Hasta mısınız, ateşiniz var mı?(Aşı öncesi genel durumu iyi, sağlıklı çocukların ateşinin ölçülmesine ve fizik muayene yapılmasına gerek yoktur. Aşı öncesi çocuğun hasta olup olmadığının sorulması yeterlidir) </a:t>
            </a:r>
          </a:p>
          <a:p>
            <a:pPr marL="0" indent="0">
              <a:buClr>
                <a:schemeClr val="accent1">
                  <a:lumMod val="60000"/>
                  <a:lumOff val="40000"/>
                </a:schemeClr>
              </a:buClr>
              <a:buNone/>
            </a:pPr>
            <a:endParaRPr lang="tr-TR" sz="1900" dirty="0"/>
          </a:p>
          <a:p>
            <a:pPr>
              <a:buClr>
                <a:schemeClr val="accent1">
                  <a:lumMod val="60000"/>
                  <a:lumOff val="40000"/>
                </a:schemeClr>
              </a:buClr>
              <a:buFont typeface="Wingdings" panose="05000000000000000000" pitchFamily="2" charset="2"/>
              <a:buChar char="Ø"/>
            </a:pPr>
            <a:r>
              <a:rPr lang="tr-TR" sz="1900" dirty="0"/>
              <a:t>Bilinen </a:t>
            </a:r>
            <a:r>
              <a:rPr lang="tr-TR" sz="1900" dirty="0" err="1"/>
              <a:t>gıda,ilaç,aşı</a:t>
            </a:r>
            <a:r>
              <a:rPr lang="tr-TR" sz="1900" dirty="0"/>
              <a:t> alerjiniz var </a:t>
            </a:r>
            <a:r>
              <a:rPr lang="tr-TR" sz="1900" dirty="0" err="1"/>
              <a:t>mı?geçmişte</a:t>
            </a:r>
            <a:r>
              <a:rPr lang="tr-TR" sz="1900" dirty="0"/>
              <a:t> </a:t>
            </a:r>
            <a:r>
              <a:rPr lang="tr-TR" sz="1900" dirty="0" err="1"/>
              <a:t>herhengi</a:t>
            </a:r>
            <a:r>
              <a:rPr lang="tr-TR" sz="1900" dirty="0"/>
              <a:t> bir aşı uygulamasında ciddi bir reaksiyon oldu mu?</a:t>
            </a:r>
          </a:p>
          <a:p>
            <a:pPr>
              <a:buClr>
                <a:schemeClr val="accent1">
                  <a:lumMod val="60000"/>
                  <a:lumOff val="40000"/>
                </a:schemeClr>
              </a:buClr>
              <a:buFont typeface="Wingdings" panose="05000000000000000000" pitchFamily="2" charset="2"/>
              <a:buChar char="Ø"/>
            </a:pPr>
            <a:endParaRPr lang="tr-TR" sz="1900" dirty="0"/>
          </a:p>
          <a:p>
            <a:pPr>
              <a:buClr>
                <a:schemeClr val="accent1">
                  <a:lumMod val="60000"/>
                  <a:lumOff val="40000"/>
                </a:schemeClr>
              </a:buClr>
              <a:buFont typeface="Wingdings" panose="05000000000000000000" pitchFamily="2" charset="2"/>
              <a:buChar char="Ø"/>
            </a:pPr>
            <a:r>
              <a:rPr lang="tr-TR" sz="1900" dirty="0"/>
              <a:t>Nöbet geçirme öyküsü veya sinir sistemi problemi var mı?</a:t>
            </a:r>
          </a:p>
          <a:p>
            <a:pPr>
              <a:buClr>
                <a:schemeClr val="accent1">
                  <a:lumMod val="60000"/>
                  <a:lumOff val="40000"/>
                </a:schemeClr>
              </a:buClr>
              <a:buFont typeface="Wingdings" panose="05000000000000000000" pitchFamily="2" charset="2"/>
              <a:buChar char="Ø"/>
            </a:pPr>
            <a:endParaRPr lang="tr-TR" sz="1900" dirty="0"/>
          </a:p>
          <a:p>
            <a:pPr>
              <a:buClr>
                <a:schemeClr val="accent1">
                  <a:lumMod val="60000"/>
                  <a:lumOff val="40000"/>
                </a:schemeClr>
              </a:buClr>
              <a:buFont typeface="Wingdings" panose="05000000000000000000" pitchFamily="2" charset="2"/>
              <a:buChar char="Ø"/>
            </a:pPr>
            <a:r>
              <a:rPr lang="tr-TR" sz="1900" dirty="0"/>
              <a:t>Kanser, AIDS, 2 haftadan uzun sistemik steroid kullanımı(2 mg/kg veya 20 mg dan fazla prednizon kullanımında canlı aşılar kontrendike) var mı ?</a:t>
            </a:r>
          </a:p>
          <a:p>
            <a:pPr>
              <a:buClr>
                <a:schemeClr val="accent1">
                  <a:lumMod val="60000"/>
                  <a:lumOff val="40000"/>
                </a:schemeClr>
              </a:buClr>
              <a:buFont typeface="Wingdings" panose="05000000000000000000" pitchFamily="2" charset="2"/>
              <a:buChar char="Ø"/>
            </a:pPr>
            <a:endParaRPr lang="tr-TR" sz="1900" dirty="0"/>
          </a:p>
          <a:p>
            <a:pPr>
              <a:buClr>
                <a:schemeClr val="accent1">
                  <a:lumMod val="60000"/>
                  <a:lumOff val="40000"/>
                </a:schemeClr>
              </a:buClr>
              <a:buFont typeface="Wingdings" panose="05000000000000000000" pitchFamily="2" charset="2"/>
              <a:buChar char="Ø"/>
            </a:pPr>
            <a:r>
              <a:rPr lang="tr-TR" sz="1900" dirty="0"/>
              <a:t>Kan veya kan ürünü alma öyküsü ve zamanı sorgulanmalıdır.(Varsa canlı aşılar en az 3 ay süreyle yapılmamalıdır. )</a:t>
            </a:r>
          </a:p>
          <a:p>
            <a:endParaRPr lang="tr-TR" sz="1900" dirty="0"/>
          </a:p>
          <a:p>
            <a:endParaRPr lang="tr-TR" dirty="0"/>
          </a:p>
        </p:txBody>
      </p:sp>
    </p:spTree>
    <p:extLst>
      <p:ext uri="{BB962C8B-B14F-4D97-AF65-F5344CB8AC3E}">
        <p14:creationId xmlns:p14="http://schemas.microsoft.com/office/powerpoint/2010/main" val="95606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8656B69-9B36-6317-43E0-396E381103E5}"/>
              </a:ext>
            </a:extLst>
          </p:cNvPr>
          <p:cNvPicPr>
            <a:picLocks noChangeAspect="1"/>
          </p:cNvPicPr>
          <p:nvPr/>
        </p:nvPicPr>
        <p:blipFill>
          <a:blip r:embed="rId2"/>
          <a:stretch>
            <a:fillRect/>
          </a:stretch>
        </p:blipFill>
        <p:spPr>
          <a:xfrm>
            <a:off x="1120877" y="491613"/>
            <a:ext cx="8937523" cy="6037006"/>
          </a:xfrm>
          <a:prstGeom prst="rect">
            <a:avLst/>
          </a:prstGeom>
        </p:spPr>
      </p:pic>
    </p:spTree>
    <p:extLst>
      <p:ext uri="{BB962C8B-B14F-4D97-AF65-F5344CB8AC3E}">
        <p14:creationId xmlns:p14="http://schemas.microsoft.com/office/powerpoint/2010/main" val="412720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0B8F22-D239-7ED9-8687-3651E5015F90}"/>
              </a:ext>
            </a:extLst>
          </p:cNvPr>
          <p:cNvSpPr>
            <a:spLocks noGrp="1"/>
          </p:cNvSpPr>
          <p:nvPr>
            <p:ph type="title"/>
          </p:nvPr>
        </p:nvSpPr>
        <p:spPr/>
        <p:txBody>
          <a:bodyPr/>
          <a:lstStyle/>
          <a:p>
            <a:r>
              <a:rPr lang="tr-TR" dirty="0">
                <a:solidFill>
                  <a:schemeClr val="tx2">
                    <a:lumMod val="60000"/>
                    <a:lumOff val="40000"/>
                  </a:schemeClr>
                </a:solidFill>
              </a:rPr>
              <a:t>HEP B</a:t>
            </a:r>
          </a:p>
        </p:txBody>
      </p:sp>
      <p:sp>
        <p:nvSpPr>
          <p:cNvPr id="3" name="İçerik Yer Tutucusu 2">
            <a:extLst>
              <a:ext uri="{FF2B5EF4-FFF2-40B4-BE49-F238E27FC236}">
                <a16:creationId xmlns:a16="http://schemas.microsoft.com/office/drawing/2014/main" id="{4A4F9908-B06E-E3C4-5ED2-415634156275}"/>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b="1" dirty="0">
                <a:solidFill>
                  <a:schemeClr val="tx2">
                    <a:lumMod val="60000"/>
                    <a:lumOff val="40000"/>
                  </a:schemeClr>
                </a:solidFill>
              </a:rPr>
              <a:t>Aşı Türü: </a:t>
            </a:r>
            <a:r>
              <a:rPr lang="tr-TR" sz="1800" dirty="0" err="1"/>
              <a:t>Rekombinant</a:t>
            </a:r>
            <a:r>
              <a:rPr lang="tr-TR" sz="1800" dirty="0"/>
              <a:t> DNA aşısıdır</a:t>
            </a:r>
            <a:r>
              <a:rPr lang="tr-TR" sz="1800" b="1" dirty="0"/>
              <a:t>. </a:t>
            </a:r>
            <a:r>
              <a:rPr lang="tr-TR" sz="1800" dirty="0"/>
              <a:t>Etkinliği %90‐95’dir.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b="1" dirty="0">
                <a:solidFill>
                  <a:schemeClr val="tx2">
                    <a:lumMod val="60000"/>
                    <a:lumOff val="40000"/>
                  </a:schemeClr>
                </a:solidFill>
              </a:rPr>
              <a:t>Uygulama:</a:t>
            </a:r>
            <a:r>
              <a:rPr lang="tr-TR" sz="1800" dirty="0">
                <a:solidFill>
                  <a:schemeClr val="tx2">
                    <a:lumMod val="60000"/>
                    <a:lumOff val="40000"/>
                  </a:schemeClr>
                </a:solidFill>
              </a:rPr>
              <a:t> </a:t>
            </a:r>
            <a:r>
              <a:rPr lang="tr-TR" sz="1800" dirty="0"/>
              <a:t>İntramüsküler (IM) uygulanır. Gereklilik halinde Hep-B aşısı ve immün globulini (</a:t>
            </a:r>
            <a:r>
              <a:rPr lang="tr-TR" sz="1800" dirty="0" err="1"/>
              <a:t>HBIg</a:t>
            </a:r>
            <a:r>
              <a:rPr lang="tr-TR" sz="1800" dirty="0"/>
              <a:t>) ayrı uzuvlara uygulanmalıdır.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b="1" dirty="0">
                <a:solidFill>
                  <a:schemeClr val="tx2">
                    <a:lumMod val="60000"/>
                    <a:lumOff val="40000"/>
                  </a:schemeClr>
                </a:solidFill>
              </a:rPr>
              <a:t>Dozaj: </a:t>
            </a:r>
            <a:r>
              <a:rPr lang="tr-TR" sz="1800" dirty="0"/>
              <a:t>Aşılama doğumdan hemen sonra (en geç ilk 72 saat içerisinde) ilk dozu yapıldıktan sonra devam dozları 2,4 ve 6. ayda karma aşı (</a:t>
            </a:r>
            <a:r>
              <a:rPr lang="tr-TR" sz="1800" dirty="0" err="1"/>
              <a:t>DaBT</a:t>
            </a:r>
            <a:r>
              <a:rPr lang="tr-TR" sz="1800" dirty="0"/>
              <a:t>-İPA-</a:t>
            </a:r>
            <a:r>
              <a:rPr lang="tr-TR" sz="1800" dirty="0" err="1"/>
              <a:t>Hib</a:t>
            </a:r>
            <a:r>
              <a:rPr lang="tr-TR" sz="1800" dirty="0"/>
              <a:t>-Hep-B) ile birlikte uygulanıp 18. ayın sonunda </a:t>
            </a:r>
            <a:r>
              <a:rPr lang="tr-TR" sz="1800" dirty="0" err="1"/>
              <a:t>rapel</a:t>
            </a:r>
            <a:r>
              <a:rPr lang="tr-TR" sz="1800" dirty="0"/>
              <a:t> doz uygulanmaktadır.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b="1" dirty="0">
                <a:solidFill>
                  <a:schemeClr val="tx2">
                    <a:lumMod val="60000"/>
                    <a:lumOff val="40000"/>
                  </a:schemeClr>
                </a:solidFill>
              </a:rPr>
              <a:t>Yan Etkiler:</a:t>
            </a:r>
            <a:r>
              <a:rPr lang="tr-TR" sz="1800" dirty="0">
                <a:solidFill>
                  <a:schemeClr val="tx2">
                    <a:lumMod val="60000"/>
                    <a:lumOff val="40000"/>
                  </a:schemeClr>
                </a:solidFill>
              </a:rPr>
              <a:t> </a:t>
            </a:r>
            <a:r>
              <a:rPr lang="tr-TR" sz="1800" dirty="0"/>
              <a:t>En yaygın yan etkiler aşı bölgesinde ağrı, kızarıklık veya şişlik görülebilir. Nadiren ateş, halsizlik, baş ağrısı olabilir.</a:t>
            </a:r>
          </a:p>
          <a:p>
            <a:endParaRPr lang="tr-TR" dirty="0"/>
          </a:p>
        </p:txBody>
      </p:sp>
    </p:spTree>
    <p:extLst>
      <p:ext uri="{BB962C8B-B14F-4D97-AF65-F5344CB8AC3E}">
        <p14:creationId xmlns:p14="http://schemas.microsoft.com/office/powerpoint/2010/main" val="390756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BA3DA8-400D-CE4F-205D-D7C45F9FBC90}"/>
              </a:ext>
            </a:extLst>
          </p:cNvPr>
          <p:cNvSpPr>
            <a:spLocks noGrp="1"/>
          </p:cNvSpPr>
          <p:nvPr>
            <p:ph type="title"/>
          </p:nvPr>
        </p:nvSpPr>
        <p:spPr/>
        <p:txBody>
          <a:bodyPr>
            <a:normAutofit fontScale="90000"/>
          </a:bodyPr>
          <a:lstStyle/>
          <a:p>
            <a:r>
              <a:rPr lang="tr-TR" dirty="0">
                <a:solidFill>
                  <a:schemeClr val="accent1">
                    <a:lumMod val="60000"/>
                    <a:lumOff val="40000"/>
                  </a:schemeClr>
                </a:solidFill>
              </a:rPr>
              <a:t>Annenin </a:t>
            </a:r>
            <a:r>
              <a:rPr lang="tr-TR" dirty="0" err="1">
                <a:solidFill>
                  <a:schemeClr val="accent1">
                    <a:lumMod val="60000"/>
                    <a:lumOff val="40000"/>
                  </a:schemeClr>
                </a:solidFill>
              </a:rPr>
              <a:t>HBsAg</a:t>
            </a:r>
            <a:r>
              <a:rPr lang="tr-TR" dirty="0">
                <a:solidFill>
                  <a:schemeClr val="accent1">
                    <a:lumMod val="60000"/>
                    <a:lumOff val="40000"/>
                  </a:schemeClr>
                </a:solidFill>
              </a:rPr>
              <a:t> durumuna göre Hepatit B aşı ve Hepatit B </a:t>
            </a:r>
            <a:r>
              <a:rPr lang="tr-TR" dirty="0" err="1">
                <a:solidFill>
                  <a:schemeClr val="accent1">
                    <a:lumMod val="60000"/>
                    <a:lumOff val="40000"/>
                  </a:schemeClr>
                </a:solidFill>
              </a:rPr>
              <a:t>İmmünglobulin</a:t>
            </a:r>
            <a:r>
              <a:rPr lang="tr-TR" dirty="0">
                <a:solidFill>
                  <a:schemeClr val="accent1">
                    <a:lumMod val="60000"/>
                    <a:lumOff val="40000"/>
                  </a:schemeClr>
                </a:solidFill>
              </a:rPr>
              <a:t> (HBİG) uygulaması </a:t>
            </a:r>
          </a:p>
        </p:txBody>
      </p:sp>
      <p:pic>
        <p:nvPicPr>
          <p:cNvPr id="9" name="İçerik Yer Tutucusu 8">
            <a:extLst>
              <a:ext uri="{FF2B5EF4-FFF2-40B4-BE49-F238E27FC236}">
                <a16:creationId xmlns:a16="http://schemas.microsoft.com/office/drawing/2014/main" id="{2790F2DF-E27F-3D7D-8918-601203009CD0}"/>
              </a:ext>
            </a:extLst>
          </p:cNvPr>
          <p:cNvPicPr>
            <a:picLocks noGrp="1" noChangeAspect="1"/>
          </p:cNvPicPr>
          <p:nvPr>
            <p:ph idx="1"/>
          </p:nvPr>
        </p:nvPicPr>
        <p:blipFill>
          <a:blip r:embed="rId2"/>
          <a:stretch>
            <a:fillRect/>
          </a:stretch>
        </p:blipFill>
        <p:spPr>
          <a:xfrm>
            <a:off x="681005" y="1690688"/>
            <a:ext cx="9150820" cy="3187864"/>
          </a:xfrm>
          <a:prstGeom prst="rect">
            <a:avLst/>
          </a:prstGeom>
        </p:spPr>
      </p:pic>
      <p:sp>
        <p:nvSpPr>
          <p:cNvPr id="10" name="Metin kutusu 9">
            <a:extLst>
              <a:ext uri="{FF2B5EF4-FFF2-40B4-BE49-F238E27FC236}">
                <a16:creationId xmlns:a16="http://schemas.microsoft.com/office/drawing/2014/main" id="{947E8783-D32F-288E-B139-F2B228FC006C}"/>
              </a:ext>
            </a:extLst>
          </p:cNvPr>
          <p:cNvSpPr txBox="1"/>
          <p:nvPr/>
        </p:nvSpPr>
        <p:spPr>
          <a:xfrm>
            <a:off x="191193" y="4878552"/>
            <a:ext cx="11521440" cy="1754326"/>
          </a:xfrm>
          <a:prstGeom prst="rect">
            <a:avLst/>
          </a:prstGeom>
          <a:noFill/>
        </p:spPr>
        <p:txBody>
          <a:bodyPr wrap="square" rtlCol="0">
            <a:spAutoFit/>
          </a:bodyPr>
          <a:lstStyle/>
          <a:p>
            <a:r>
              <a:rPr lang="tr-TR" dirty="0">
                <a:solidFill>
                  <a:schemeClr val="accent1">
                    <a:lumMod val="60000"/>
                    <a:lumOff val="40000"/>
                  </a:schemeClr>
                </a:solidFill>
              </a:rPr>
              <a:t>*</a:t>
            </a:r>
            <a:r>
              <a:rPr lang="tr-TR" dirty="0"/>
              <a:t> HBİG uygulaması intramüsküler olarak aşıdan farklı ekstremiteye yapılır, ne kadar erken yapılırsa o kadar etkindir.</a:t>
            </a:r>
          </a:p>
          <a:p>
            <a:r>
              <a:rPr lang="tr-TR" dirty="0">
                <a:solidFill>
                  <a:schemeClr val="accent1">
                    <a:lumMod val="60000"/>
                    <a:lumOff val="40000"/>
                  </a:schemeClr>
                </a:solidFill>
              </a:rPr>
              <a:t>**</a:t>
            </a:r>
            <a:r>
              <a:rPr lang="tr-TR" dirty="0"/>
              <a:t> Anne </a:t>
            </a:r>
            <a:r>
              <a:rPr lang="tr-TR" dirty="0" err="1"/>
              <a:t>HBsAg</a:t>
            </a:r>
            <a:r>
              <a:rPr lang="tr-TR" dirty="0"/>
              <a:t> (+) ise; bebeğe 9-12. aylarda Anti-</a:t>
            </a:r>
            <a:r>
              <a:rPr lang="tr-TR" dirty="0" err="1"/>
              <a:t>HBs</a:t>
            </a:r>
            <a:r>
              <a:rPr lang="tr-TR" dirty="0"/>
              <a:t> ve </a:t>
            </a:r>
            <a:r>
              <a:rPr lang="tr-TR" dirty="0" err="1"/>
              <a:t>HBsAg</a:t>
            </a:r>
            <a:r>
              <a:rPr lang="tr-TR" dirty="0"/>
              <a:t> testleri bakılmalıdır. Anti-</a:t>
            </a:r>
            <a:r>
              <a:rPr lang="tr-TR" dirty="0" err="1"/>
              <a:t>HBs</a:t>
            </a:r>
            <a:r>
              <a:rPr lang="tr-TR" dirty="0"/>
              <a:t> &lt;10 </a:t>
            </a:r>
            <a:r>
              <a:rPr lang="tr-TR" dirty="0" err="1"/>
              <a:t>mIU</a:t>
            </a:r>
            <a:r>
              <a:rPr lang="tr-TR" dirty="0"/>
              <a:t>/</a:t>
            </a:r>
            <a:r>
              <a:rPr lang="tr-TR" dirty="0" err="1"/>
              <a:t>mL</a:t>
            </a:r>
            <a:r>
              <a:rPr lang="tr-TR" dirty="0"/>
              <a:t> veya (-) ve </a:t>
            </a:r>
            <a:r>
              <a:rPr lang="tr-TR" dirty="0" err="1"/>
              <a:t>HBsAg</a:t>
            </a:r>
            <a:r>
              <a:rPr lang="tr-TR" dirty="0"/>
              <a:t> (-) ise 3 doz Hepatit B aşı şeması (9., 10.aylarda tekli Hepatit B aşısı ve 18. ayda 6’lı karma aşı) tekrarlanır. Son dozdan (18. ay) bir ay sonra Anti-</a:t>
            </a:r>
            <a:r>
              <a:rPr lang="tr-TR" dirty="0" err="1"/>
              <a:t>HBs</a:t>
            </a:r>
            <a:r>
              <a:rPr lang="tr-TR" dirty="0"/>
              <a:t> testi tekrarlanır, testin tekrar negatif olması durumunda korunma tedbirleri önerilir. </a:t>
            </a:r>
            <a:r>
              <a:rPr lang="tr-TR" dirty="0" err="1"/>
              <a:t>HBsAg</a:t>
            </a:r>
            <a:r>
              <a:rPr lang="tr-TR" dirty="0"/>
              <a:t> (+) saptanan bebekler ise erken tedavi yönünden uygun merkeze sevk edilmelidir.</a:t>
            </a:r>
          </a:p>
          <a:p>
            <a:r>
              <a:rPr lang="tr-TR" dirty="0">
                <a:solidFill>
                  <a:schemeClr val="accent1">
                    <a:lumMod val="60000"/>
                    <a:lumOff val="40000"/>
                  </a:schemeClr>
                </a:solidFill>
              </a:rPr>
              <a:t>       SOSYAL PEDİATRİ DERNEĞİ PREMATÜRE BEBEKLERDE BAĞIŞIKLAMA ÖNERİLERİ-23 NİSAN 2025</a:t>
            </a:r>
          </a:p>
        </p:txBody>
      </p:sp>
    </p:spTree>
    <p:extLst>
      <p:ext uri="{BB962C8B-B14F-4D97-AF65-F5344CB8AC3E}">
        <p14:creationId xmlns:p14="http://schemas.microsoft.com/office/powerpoint/2010/main" val="398429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6FCBC7-A8FC-DB94-0479-26F662F88BBB}"/>
              </a:ext>
            </a:extLst>
          </p:cNvPr>
          <p:cNvSpPr>
            <a:spLocks noGrp="1"/>
          </p:cNvSpPr>
          <p:nvPr>
            <p:ph type="title"/>
          </p:nvPr>
        </p:nvSpPr>
        <p:spPr/>
        <p:txBody>
          <a:bodyPr/>
          <a:lstStyle/>
          <a:p>
            <a:r>
              <a:rPr lang="tr-TR" dirty="0">
                <a:solidFill>
                  <a:schemeClr val="tx2">
                    <a:lumMod val="60000"/>
                    <a:lumOff val="40000"/>
                  </a:schemeClr>
                </a:solidFill>
              </a:rPr>
              <a:t>BCG</a:t>
            </a:r>
          </a:p>
        </p:txBody>
      </p:sp>
      <p:sp>
        <p:nvSpPr>
          <p:cNvPr id="7" name="İçerik Yer Tutucusu 6">
            <a:extLst>
              <a:ext uri="{FF2B5EF4-FFF2-40B4-BE49-F238E27FC236}">
                <a16:creationId xmlns:a16="http://schemas.microsoft.com/office/drawing/2014/main" id="{FC66B5D8-6A46-D0AA-71D0-F408D4F8FAEE}"/>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b="1" dirty="0">
                <a:solidFill>
                  <a:schemeClr val="tx2">
                    <a:lumMod val="60000"/>
                    <a:lumOff val="40000"/>
                  </a:schemeClr>
                </a:solidFill>
                <a:ea typeface="Times New Roman"/>
                <a:cs typeface="Times New Roman"/>
              </a:rPr>
              <a:t>Aşı Türü: </a:t>
            </a:r>
            <a:r>
              <a:rPr lang="tr-TR" sz="1800" dirty="0">
                <a:ea typeface="Times New Roman"/>
                <a:cs typeface="Times New Roman"/>
              </a:rPr>
              <a:t>Canlı atenüe bakteri aşısı, kuru (liyofilize) bir aşıdır.  </a:t>
            </a:r>
          </a:p>
          <a:p>
            <a:pPr>
              <a:buClr>
                <a:schemeClr val="accent1">
                  <a:lumMod val="60000"/>
                  <a:lumOff val="40000"/>
                </a:schemeClr>
              </a:buClr>
              <a:buFont typeface="Wingdings" panose="05000000000000000000" pitchFamily="2" charset="2"/>
              <a:buChar char="Ø"/>
            </a:pPr>
            <a:endParaRPr lang="tr-TR" sz="1800" dirty="0"/>
          </a:p>
          <a:p>
            <a:pPr lvl="0">
              <a:lnSpc>
                <a:spcPct val="150000"/>
              </a:lnSpc>
              <a:spcBef>
                <a:spcPts val="0"/>
              </a:spcBef>
              <a:spcAft>
                <a:spcPts val="0"/>
              </a:spcAft>
              <a:buClr>
                <a:schemeClr val="accent1">
                  <a:lumMod val="60000"/>
                  <a:lumOff val="40000"/>
                </a:schemeClr>
              </a:buClr>
              <a:buFont typeface="Wingdings" panose="05000000000000000000" pitchFamily="2" charset="2"/>
              <a:buChar char="Ø"/>
              <a:defRPr/>
            </a:pPr>
            <a:r>
              <a:rPr lang="tr-TR" sz="1800" b="1" dirty="0">
                <a:solidFill>
                  <a:schemeClr val="tx2">
                    <a:lumMod val="60000"/>
                    <a:lumOff val="40000"/>
                  </a:schemeClr>
                </a:solidFill>
                <a:ea typeface="Times New Roman"/>
                <a:cs typeface="Times New Roman"/>
              </a:rPr>
              <a:t>Uygulama: </a:t>
            </a:r>
            <a:r>
              <a:rPr lang="tr-TR" sz="1800" dirty="0">
                <a:ea typeface="Times New Roman"/>
                <a:cs typeface="Times New Roman"/>
              </a:rPr>
              <a:t>Bir yaştan küçüklere 0,05 ml, bir yaş ve büyüklere 0,1 ml sol üst kola intradermal yapılır.</a:t>
            </a:r>
          </a:p>
          <a:p>
            <a:pPr lvl="0">
              <a:lnSpc>
                <a:spcPct val="150000"/>
              </a:lnSpc>
              <a:spcBef>
                <a:spcPts val="0"/>
              </a:spcBef>
              <a:buFontTx/>
              <a:buChar char="•"/>
              <a:defRPr/>
            </a:pPr>
            <a:r>
              <a:rPr lang="tr-TR" sz="1800" dirty="0">
                <a:ea typeface="Times New Roman"/>
                <a:cs typeface="Times New Roman"/>
              </a:rPr>
              <a:t>Aşı yapılacak bölge antiseptikle silinmez.</a:t>
            </a:r>
            <a:endParaRPr lang="tr-TR" sz="1800" dirty="0">
              <a:ea typeface="Times New Roman"/>
            </a:endParaRPr>
          </a:p>
          <a:p>
            <a:pPr lvl="0">
              <a:lnSpc>
                <a:spcPct val="150000"/>
              </a:lnSpc>
              <a:spcBef>
                <a:spcPts val="0"/>
              </a:spcBef>
              <a:buFontTx/>
              <a:buChar char="•"/>
              <a:defRPr/>
            </a:pPr>
            <a:r>
              <a:rPr lang="tr-TR" sz="1800" dirty="0">
                <a:ea typeface="Times New Roman"/>
                <a:cs typeface="Times New Roman"/>
              </a:rPr>
              <a:t>Sulandırılan aşı çalkalanmamalı, nazikçe karıştırılmalıdır. </a:t>
            </a:r>
            <a:endParaRPr lang="tr-TR" sz="1800" dirty="0"/>
          </a:p>
          <a:p>
            <a:pPr lvl="0">
              <a:lnSpc>
                <a:spcPct val="150000"/>
              </a:lnSpc>
              <a:spcBef>
                <a:spcPts val="0"/>
              </a:spcBef>
              <a:buFontTx/>
              <a:buChar char="•"/>
              <a:defRPr/>
            </a:pPr>
            <a:endParaRPr lang="tr-TR" sz="1800" dirty="0">
              <a:ea typeface="Times New Roman"/>
              <a:cs typeface="Times New Roman"/>
            </a:endParaRPr>
          </a:p>
          <a:p>
            <a:pPr>
              <a:lnSpc>
                <a:spcPct val="150000"/>
              </a:lnSpc>
              <a:spcBef>
                <a:spcPts val="0"/>
              </a:spcBef>
              <a:buClr>
                <a:schemeClr val="accent1">
                  <a:lumMod val="60000"/>
                  <a:lumOff val="40000"/>
                </a:schemeClr>
              </a:buClr>
              <a:buFont typeface="Wingdings" panose="05000000000000000000" pitchFamily="2" charset="2"/>
              <a:buChar char="Ø"/>
              <a:defRPr/>
            </a:pPr>
            <a:r>
              <a:rPr lang="tr-TR" sz="1800" b="1" dirty="0">
                <a:solidFill>
                  <a:schemeClr val="tx2">
                    <a:lumMod val="60000"/>
                    <a:lumOff val="40000"/>
                  </a:schemeClr>
                </a:solidFill>
                <a:ea typeface="Times New Roman"/>
                <a:cs typeface="Times New Roman"/>
              </a:rPr>
              <a:t>Dozaj: </a:t>
            </a:r>
            <a:r>
              <a:rPr lang="tr-TR" sz="1800" dirty="0">
                <a:ea typeface="Times New Roman"/>
                <a:cs typeface="Times New Roman"/>
              </a:rPr>
              <a:t>2. ayın sonunda yapılması önerilir. Aynı hane içerisinde aktif </a:t>
            </a:r>
            <a:r>
              <a:rPr lang="tr-TR" sz="1800" dirty="0" err="1">
                <a:ea typeface="Times New Roman"/>
                <a:cs typeface="Times New Roman"/>
              </a:rPr>
              <a:t>Tb</a:t>
            </a:r>
            <a:r>
              <a:rPr lang="tr-TR" sz="1800" dirty="0">
                <a:ea typeface="Times New Roman"/>
                <a:cs typeface="Times New Roman"/>
              </a:rPr>
              <a:t> var ise yenidoğan döneminde uygulanır.</a:t>
            </a:r>
          </a:p>
          <a:p>
            <a:pPr>
              <a:lnSpc>
                <a:spcPct val="150000"/>
              </a:lnSpc>
              <a:spcBef>
                <a:spcPts val="0"/>
              </a:spcBef>
              <a:buClr>
                <a:schemeClr val="accent1">
                  <a:lumMod val="60000"/>
                  <a:lumOff val="40000"/>
                </a:schemeClr>
              </a:buClr>
              <a:buFont typeface="Wingdings" panose="05000000000000000000" pitchFamily="2" charset="2"/>
              <a:buChar char="Ø"/>
              <a:defRPr/>
            </a:pPr>
            <a:endParaRPr lang="tr-TR" sz="1800" dirty="0">
              <a:ea typeface="Times New Roman"/>
              <a:cs typeface="Times New Roman"/>
            </a:endParaRPr>
          </a:p>
          <a:p>
            <a:pPr>
              <a:lnSpc>
                <a:spcPct val="150000"/>
              </a:lnSpc>
              <a:spcBef>
                <a:spcPts val="0"/>
              </a:spcBef>
              <a:buClr>
                <a:schemeClr val="accent1">
                  <a:lumMod val="60000"/>
                  <a:lumOff val="40000"/>
                </a:schemeClr>
              </a:buClr>
              <a:buFont typeface="Wingdings" panose="05000000000000000000" pitchFamily="2" charset="2"/>
              <a:buChar char="Ø"/>
              <a:defRPr/>
            </a:pPr>
            <a:r>
              <a:rPr lang="tr-TR" sz="1800" b="1" dirty="0">
                <a:solidFill>
                  <a:schemeClr val="tx2">
                    <a:lumMod val="60000"/>
                    <a:lumOff val="40000"/>
                  </a:schemeClr>
                </a:solidFill>
              </a:rPr>
              <a:t>Yan Etkiler: </a:t>
            </a:r>
            <a:r>
              <a:rPr lang="tr-TR" sz="1800" dirty="0"/>
              <a:t>En sık aksiller ve servikal lenfadenopatilerle lokal apseler görülür.</a:t>
            </a:r>
          </a:p>
          <a:p>
            <a:pPr>
              <a:lnSpc>
                <a:spcPct val="150000"/>
              </a:lnSpc>
              <a:spcBef>
                <a:spcPts val="0"/>
              </a:spcBef>
              <a:defRPr/>
            </a:pPr>
            <a:endParaRPr lang="tr-TR" dirty="0"/>
          </a:p>
          <a:p>
            <a:pPr lvl="0">
              <a:lnSpc>
                <a:spcPct val="150000"/>
              </a:lnSpc>
              <a:spcBef>
                <a:spcPts val="0"/>
              </a:spcBef>
              <a:spcAft>
                <a:spcPts val="0"/>
              </a:spcAft>
              <a:defRPr/>
            </a:pPr>
            <a:endParaRPr lang="tr-TR" dirty="0"/>
          </a:p>
          <a:p>
            <a:endParaRPr lang="tr-TR" dirty="0"/>
          </a:p>
        </p:txBody>
      </p:sp>
    </p:spTree>
    <p:extLst>
      <p:ext uri="{BB962C8B-B14F-4D97-AF65-F5344CB8AC3E}">
        <p14:creationId xmlns:p14="http://schemas.microsoft.com/office/powerpoint/2010/main" val="400625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4653B1-4279-E194-60E3-01D02ECD6C1C}"/>
              </a:ext>
            </a:extLst>
          </p:cNvPr>
          <p:cNvSpPr>
            <a:spLocks noGrp="1"/>
          </p:cNvSpPr>
          <p:nvPr>
            <p:ph type="title"/>
          </p:nvPr>
        </p:nvSpPr>
        <p:spPr/>
        <p:txBody>
          <a:bodyPr/>
          <a:lstStyle/>
          <a:p>
            <a:r>
              <a:rPr lang="tr-TR" dirty="0">
                <a:solidFill>
                  <a:schemeClr val="accent1">
                    <a:lumMod val="60000"/>
                    <a:lumOff val="40000"/>
                  </a:schemeClr>
                </a:solidFill>
              </a:rPr>
              <a:t>AMAÇ</a:t>
            </a:r>
          </a:p>
        </p:txBody>
      </p:sp>
      <p:sp>
        <p:nvSpPr>
          <p:cNvPr id="3" name="İçerik Yer Tutucusu 2">
            <a:extLst>
              <a:ext uri="{FF2B5EF4-FFF2-40B4-BE49-F238E27FC236}">
                <a16:creationId xmlns:a16="http://schemas.microsoft.com/office/drawing/2014/main" id="{D74478E2-EA37-ECE4-7936-4C934570F0F3}"/>
              </a:ext>
            </a:extLst>
          </p:cNvPr>
          <p:cNvSpPr>
            <a:spLocks noGrp="1"/>
          </p:cNvSpPr>
          <p:nvPr>
            <p:ph idx="1"/>
          </p:nvPr>
        </p:nvSpPr>
        <p:spPr/>
        <p:txBody>
          <a:bodyPr/>
          <a:lstStyle/>
          <a:p>
            <a:pPr>
              <a:buClr>
                <a:schemeClr val="accent1">
                  <a:lumMod val="60000"/>
                  <a:lumOff val="40000"/>
                </a:schemeClr>
              </a:buClr>
              <a:buFont typeface="Wingdings" panose="05000000000000000000" pitchFamily="2" charset="2"/>
              <a:buChar char="Ø"/>
            </a:pPr>
            <a:r>
              <a:rPr lang="tr-TR" sz="1800" dirty="0"/>
              <a:t>Çocukluk döneminde yapılması önerilen aşılar hakkında bilgi vermek </a:t>
            </a:r>
          </a:p>
          <a:p>
            <a:endParaRPr lang="tr-TR" dirty="0"/>
          </a:p>
        </p:txBody>
      </p:sp>
      <p:pic>
        <p:nvPicPr>
          <p:cNvPr id="4" name="Resim 3">
            <a:extLst>
              <a:ext uri="{FF2B5EF4-FFF2-40B4-BE49-F238E27FC236}">
                <a16:creationId xmlns:a16="http://schemas.microsoft.com/office/drawing/2014/main" id="{B2BCFDD7-891C-C243-F78B-723EC0B46882}"/>
              </a:ext>
            </a:extLst>
          </p:cNvPr>
          <p:cNvPicPr>
            <a:picLocks noChangeAspect="1"/>
          </p:cNvPicPr>
          <p:nvPr/>
        </p:nvPicPr>
        <p:blipFill>
          <a:blip r:embed="rId2"/>
          <a:stretch>
            <a:fillRect/>
          </a:stretch>
        </p:blipFill>
        <p:spPr>
          <a:xfrm>
            <a:off x="5948516" y="2635045"/>
            <a:ext cx="5900584" cy="4026310"/>
          </a:xfrm>
          <a:prstGeom prst="rect">
            <a:avLst/>
          </a:prstGeom>
        </p:spPr>
      </p:pic>
    </p:spTree>
    <p:extLst>
      <p:ext uri="{BB962C8B-B14F-4D97-AF65-F5344CB8AC3E}">
        <p14:creationId xmlns:p14="http://schemas.microsoft.com/office/powerpoint/2010/main" val="409642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9E4E4D-A0C8-E3C3-F0D6-6C928C0A6EAA}"/>
              </a:ext>
            </a:extLst>
          </p:cNvPr>
          <p:cNvSpPr>
            <a:spLocks noGrp="1"/>
          </p:cNvSpPr>
          <p:nvPr>
            <p:ph type="title"/>
          </p:nvPr>
        </p:nvSpPr>
        <p:spPr/>
        <p:txBody>
          <a:bodyPr/>
          <a:lstStyle/>
          <a:p>
            <a:r>
              <a:rPr lang="tr-TR" dirty="0">
                <a:solidFill>
                  <a:schemeClr val="tx2">
                    <a:lumMod val="60000"/>
                    <a:lumOff val="40000"/>
                  </a:schemeClr>
                </a:solidFill>
              </a:rPr>
              <a:t>BCG</a:t>
            </a:r>
          </a:p>
        </p:txBody>
      </p:sp>
      <p:sp>
        <p:nvSpPr>
          <p:cNvPr id="3" name="İçerik Yer Tutucusu 2">
            <a:extLst>
              <a:ext uri="{FF2B5EF4-FFF2-40B4-BE49-F238E27FC236}">
                <a16:creationId xmlns:a16="http://schemas.microsoft.com/office/drawing/2014/main" id="{313CDFFD-B5B8-BC6A-E8D1-1E5430F12C91}"/>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BCG aşısı altı yaşından sonra önerilmemektedir.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Kızamık hastalığı ya da Kızamık aşısı sonrası </a:t>
            </a:r>
            <a:r>
              <a:rPr lang="tr-TR" sz="1800" dirty="0" err="1"/>
              <a:t>lenfopeni</a:t>
            </a:r>
            <a:r>
              <a:rPr lang="tr-TR" sz="1800" dirty="0"/>
              <a:t> (T lenfosit azalması) oluşma olasılığı nedeniyle, hücresel bağışıklık yetersiz kalabileceğinden Kızamık içeren aşılar sonrası BCG uygulanması için 4 haftalık bir süre bırakmak gerekir. </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BCG önce uygulanırsa Kızamık içeren aşıların uygulanması için süre bırakmaya gerek yoktur.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BCG yapılmamış üç ay- altı yaş arasındaki çocuklara önce tüberkülin cilt testi (TCT) yapılır. </a:t>
            </a:r>
          </a:p>
          <a:p>
            <a:endParaRPr lang="tr-TR" dirty="0"/>
          </a:p>
        </p:txBody>
      </p:sp>
    </p:spTree>
    <p:extLst>
      <p:ext uri="{BB962C8B-B14F-4D97-AF65-F5344CB8AC3E}">
        <p14:creationId xmlns:p14="http://schemas.microsoft.com/office/powerpoint/2010/main" val="421071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8AD1D5-BF45-92E8-701B-FCD740520451}"/>
              </a:ext>
            </a:extLst>
          </p:cNvPr>
          <p:cNvSpPr>
            <a:spLocks noGrp="1"/>
          </p:cNvSpPr>
          <p:nvPr>
            <p:ph type="title"/>
          </p:nvPr>
        </p:nvSpPr>
        <p:spPr>
          <a:xfrm>
            <a:off x="838200" y="365126"/>
            <a:ext cx="10515600" cy="72273"/>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F20EE27B-776F-1D8C-8A4F-3E06025A7286}"/>
              </a:ext>
            </a:extLst>
          </p:cNvPr>
          <p:cNvSpPr>
            <a:spLocks noGrp="1"/>
          </p:cNvSpPr>
          <p:nvPr>
            <p:ph sz="half" idx="1"/>
          </p:nvPr>
        </p:nvSpPr>
        <p:spPr>
          <a:xfrm>
            <a:off x="838200" y="685800"/>
            <a:ext cx="6099810" cy="5491163"/>
          </a:xfrm>
        </p:spPr>
        <p:txBody>
          <a:bodyPr>
            <a:normAutofit fontScale="32500" lnSpcReduction="20000"/>
          </a:bodyPr>
          <a:lstStyle/>
          <a:p>
            <a:pPr marL="0" indent="0">
              <a:lnSpc>
                <a:spcPct val="150000"/>
              </a:lnSpc>
              <a:buNone/>
              <a:defRPr/>
            </a:pPr>
            <a:r>
              <a:rPr lang="tr-TR" sz="5500" b="1" u="sng" dirty="0">
                <a:solidFill>
                  <a:schemeClr val="tx2">
                    <a:lumMod val="60000"/>
                    <a:lumOff val="40000"/>
                  </a:schemeClr>
                </a:solidFill>
              </a:rPr>
              <a:t>BCG aşısının normal lokal reaksiyonu:</a:t>
            </a:r>
            <a:r>
              <a:rPr lang="tr-TR" sz="5500" b="1" dirty="0">
                <a:solidFill>
                  <a:schemeClr val="tx2">
                    <a:lumMod val="60000"/>
                    <a:lumOff val="40000"/>
                  </a:schemeClr>
                </a:solidFill>
              </a:rPr>
              <a:t> </a:t>
            </a:r>
            <a:endParaRPr lang="tr-TR" sz="5500" dirty="0">
              <a:solidFill>
                <a:schemeClr val="tx2">
                  <a:lumMod val="60000"/>
                  <a:lumOff val="40000"/>
                </a:schemeClr>
              </a:solidFill>
            </a:endParaRPr>
          </a:p>
          <a:p>
            <a:pPr lvl="0">
              <a:lnSpc>
                <a:spcPct val="150000"/>
              </a:lnSpc>
              <a:buClr>
                <a:schemeClr val="accent1">
                  <a:lumMod val="60000"/>
                  <a:lumOff val="40000"/>
                </a:schemeClr>
              </a:buClr>
              <a:buFont typeface="Wingdings" panose="05000000000000000000" pitchFamily="2" charset="2"/>
              <a:buChar char="Ø"/>
              <a:defRPr/>
            </a:pPr>
            <a:r>
              <a:rPr lang="tr-TR" sz="5500" dirty="0"/>
              <a:t>Aşı yerinde oluşan 5-6 mm çapındaki </a:t>
            </a:r>
            <a:r>
              <a:rPr lang="tr-TR" sz="5500" dirty="0" err="1"/>
              <a:t>papül</a:t>
            </a:r>
            <a:r>
              <a:rPr lang="tr-TR" sz="5500" dirty="0"/>
              <a:t> genellikle yarım saat ile 2 saat arasında kaybolur. </a:t>
            </a:r>
          </a:p>
          <a:p>
            <a:pPr lvl="0">
              <a:lnSpc>
                <a:spcPct val="150000"/>
              </a:lnSpc>
              <a:buClr>
                <a:schemeClr val="accent1">
                  <a:lumMod val="60000"/>
                  <a:lumOff val="40000"/>
                </a:schemeClr>
              </a:buClr>
              <a:buFont typeface="Wingdings" panose="05000000000000000000" pitchFamily="2" charset="2"/>
              <a:buChar char="Ø"/>
              <a:defRPr/>
            </a:pPr>
            <a:r>
              <a:rPr lang="tr-TR" sz="5500" dirty="0"/>
              <a:t>Aşı yapıldıktan en erken 2-6 hafta sonra, aşı yerinde yaklaşık 10 mm bir </a:t>
            </a:r>
            <a:r>
              <a:rPr lang="tr-TR" sz="5500" dirty="0" err="1"/>
              <a:t>papül</a:t>
            </a:r>
            <a:r>
              <a:rPr lang="tr-TR" sz="5500" dirty="0"/>
              <a:t> oluşur.</a:t>
            </a:r>
          </a:p>
          <a:p>
            <a:pPr lvl="0">
              <a:lnSpc>
                <a:spcPct val="150000"/>
              </a:lnSpc>
              <a:buClr>
                <a:schemeClr val="accent1">
                  <a:lumMod val="60000"/>
                  <a:lumOff val="40000"/>
                </a:schemeClr>
              </a:buClr>
              <a:buFont typeface="Wingdings" panose="05000000000000000000" pitchFamily="2" charset="2"/>
              <a:buChar char="Ø"/>
              <a:defRPr/>
            </a:pPr>
            <a:r>
              <a:rPr lang="tr-TR" sz="5500" dirty="0"/>
              <a:t>Bunu izleyen 2-3 hafta içinde apse ve ülser gelişebilir.</a:t>
            </a:r>
          </a:p>
          <a:p>
            <a:pPr lvl="0">
              <a:lnSpc>
                <a:spcPct val="150000"/>
              </a:lnSpc>
              <a:buClr>
                <a:schemeClr val="accent1">
                  <a:lumMod val="60000"/>
                  <a:lumOff val="40000"/>
                </a:schemeClr>
              </a:buClr>
              <a:buFont typeface="Wingdings" panose="05000000000000000000" pitchFamily="2" charset="2"/>
              <a:buChar char="Ø"/>
              <a:defRPr/>
            </a:pPr>
            <a:r>
              <a:rPr lang="tr-TR" sz="5500" dirty="0"/>
              <a:t>Aşı yarasının iyileşmesi 4-12 hafta sürebilir.</a:t>
            </a:r>
          </a:p>
          <a:p>
            <a:pPr lvl="0">
              <a:lnSpc>
                <a:spcPct val="150000"/>
              </a:lnSpc>
              <a:buClr>
                <a:schemeClr val="accent1">
                  <a:lumMod val="60000"/>
                  <a:lumOff val="40000"/>
                </a:schemeClr>
              </a:buClr>
              <a:buFont typeface="Wingdings" panose="05000000000000000000" pitchFamily="2" charset="2"/>
              <a:buChar char="Ø"/>
              <a:defRPr/>
            </a:pPr>
            <a:r>
              <a:rPr lang="tr-TR" sz="5500" dirty="0"/>
              <a:t>Aşı yerini açık bırakmak yeterlidir.</a:t>
            </a:r>
          </a:p>
          <a:p>
            <a:pPr marL="0" indent="0">
              <a:lnSpc>
                <a:spcPct val="150000"/>
              </a:lnSpc>
              <a:buNone/>
              <a:defRPr/>
            </a:pPr>
            <a:r>
              <a:rPr lang="tr-TR" sz="5500" b="1" u="sng" dirty="0">
                <a:solidFill>
                  <a:schemeClr val="tx2">
                    <a:lumMod val="60000"/>
                    <a:lumOff val="40000"/>
                  </a:schemeClr>
                </a:solidFill>
              </a:rPr>
              <a:t>Erken Lokal Reaksiyon:</a:t>
            </a:r>
            <a:endParaRPr lang="tr-TR" sz="5500" dirty="0">
              <a:solidFill>
                <a:schemeClr val="tx2">
                  <a:lumMod val="60000"/>
                  <a:lumOff val="40000"/>
                </a:schemeClr>
              </a:solidFill>
            </a:endParaRPr>
          </a:p>
          <a:p>
            <a:pPr marL="457200" indent="-457200">
              <a:lnSpc>
                <a:spcPct val="150000"/>
              </a:lnSpc>
              <a:buClr>
                <a:schemeClr val="accent1">
                  <a:lumMod val="60000"/>
                  <a:lumOff val="40000"/>
                </a:schemeClr>
              </a:buClr>
              <a:buFont typeface="Wingdings"/>
              <a:buChar char="Ø"/>
              <a:defRPr/>
            </a:pPr>
            <a:r>
              <a:rPr lang="tr-TR" sz="5500" dirty="0"/>
              <a:t>Bir hafta içinde aşı yerinde akıntı, yara ve şişlik oluşabilir. </a:t>
            </a:r>
          </a:p>
          <a:p>
            <a:pPr marL="457200" indent="-457200">
              <a:lnSpc>
                <a:spcPct val="150000"/>
              </a:lnSpc>
              <a:buClr>
                <a:schemeClr val="accent1">
                  <a:lumMod val="60000"/>
                  <a:lumOff val="40000"/>
                </a:schemeClr>
              </a:buClr>
              <a:buFont typeface="Wingdings"/>
              <a:buChar char="Ø"/>
              <a:defRPr/>
            </a:pPr>
            <a:r>
              <a:rPr lang="tr-TR" sz="5500" dirty="0"/>
              <a:t>Bu, daha önce tüberkülin basili ile enfekte olanlarda görülür.</a:t>
            </a:r>
          </a:p>
          <a:p>
            <a:endParaRPr lang="tr-TR" dirty="0"/>
          </a:p>
        </p:txBody>
      </p:sp>
      <p:pic>
        <p:nvPicPr>
          <p:cNvPr id="5" name="İçerik Yer Tutucusu 4">
            <a:extLst>
              <a:ext uri="{FF2B5EF4-FFF2-40B4-BE49-F238E27FC236}">
                <a16:creationId xmlns:a16="http://schemas.microsoft.com/office/drawing/2014/main" id="{7F69463E-C105-D128-7552-EECDA69D5BCB}"/>
              </a:ext>
            </a:extLst>
          </p:cNvPr>
          <p:cNvPicPr>
            <a:picLocks noGrp="1" noChangeAspect="1"/>
          </p:cNvPicPr>
          <p:nvPr>
            <p:ph sz="half" idx="2"/>
          </p:nvPr>
        </p:nvPicPr>
        <p:blipFill>
          <a:blip r:embed="rId2"/>
          <a:stretch/>
        </p:blipFill>
        <p:spPr bwMode="auto">
          <a:xfrm>
            <a:off x="7827300" y="986355"/>
            <a:ext cx="2722590" cy="2271195"/>
          </a:xfrm>
          <a:prstGeom prst="rect">
            <a:avLst/>
          </a:prstGeom>
        </p:spPr>
      </p:pic>
      <p:pic>
        <p:nvPicPr>
          <p:cNvPr id="6" name="Resim 5">
            <a:extLst>
              <a:ext uri="{FF2B5EF4-FFF2-40B4-BE49-F238E27FC236}">
                <a16:creationId xmlns:a16="http://schemas.microsoft.com/office/drawing/2014/main" id="{E0B400D7-D358-497E-83FB-82D07CF0237C}"/>
              </a:ext>
            </a:extLst>
          </p:cNvPr>
          <p:cNvPicPr>
            <a:picLocks noChangeAspect="1"/>
          </p:cNvPicPr>
          <p:nvPr/>
        </p:nvPicPr>
        <p:blipFill>
          <a:blip r:embed="rId3"/>
          <a:stretch>
            <a:fillRect/>
          </a:stretch>
        </p:blipFill>
        <p:spPr>
          <a:xfrm>
            <a:off x="7827300" y="3806506"/>
            <a:ext cx="2722590" cy="2271195"/>
          </a:xfrm>
          <a:prstGeom prst="rect">
            <a:avLst/>
          </a:prstGeom>
        </p:spPr>
      </p:pic>
    </p:spTree>
    <p:extLst>
      <p:ext uri="{BB962C8B-B14F-4D97-AF65-F5344CB8AC3E}">
        <p14:creationId xmlns:p14="http://schemas.microsoft.com/office/powerpoint/2010/main" val="141230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A2CF16-9045-562D-B114-6051413F3FDC}"/>
              </a:ext>
            </a:extLst>
          </p:cNvPr>
          <p:cNvSpPr>
            <a:spLocks noGrp="1"/>
          </p:cNvSpPr>
          <p:nvPr>
            <p:ph type="title"/>
          </p:nvPr>
        </p:nvSpPr>
        <p:spPr/>
        <p:txBody>
          <a:bodyPr/>
          <a:lstStyle/>
          <a:p>
            <a:r>
              <a:rPr lang="tr-TR" dirty="0">
                <a:solidFill>
                  <a:schemeClr val="tx2">
                    <a:lumMod val="60000"/>
                    <a:lumOff val="40000"/>
                  </a:schemeClr>
                </a:solidFill>
              </a:rPr>
              <a:t>PNÖMOKOK(KPA 13)</a:t>
            </a:r>
          </a:p>
        </p:txBody>
      </p:sp>
      <p:sp>
        <p:nvSpPr>
          <p:cNvPr id="3" name="İçerik Yer Tutucusu 2">
            <a:extLst>
              <a:ext uri="{FF2B5EF4-FFF2-40B4-BE49-F238E27FC236}">
                <a16:creationId xmlns:a16="http://schemas.microsoft.com/office/drawing/2014/main" id="{4D077BCE-9ECC-8348-6585-D70735EC8D20}"/>
              </a:ext>
            </a:extLst>
          </p:cNvPr>
          <p:cNvSpPr>
            <a:spLocks noGrp="1"/>
          </p:cNvSpPr>
          <p:nvPr>
            <p:ph idx="1"/>
          </p:nvPr>
        </p:nvSpPr>
        <p:spPr>
          <a:xfrm>
            <a:off x="838200" y="1825624"/>
            <a:ext cx="10946130" cy="4803775"/>
          </a:xfrm>
        </p:spPr>
        <p:txBody>
          <a:bodyPr>
            <a:normAutofit fontScale="40000" lnSpcReduction="20000"/>
          </a:bodyPr>
          <a:lstStyle/>
          <a:p>
            <a:r>
              <a:rPr lang="tr-TR" sz="4500" b="1" dirty="0">
                <a:solidFill>
                  <a:schemeClr val="tx2">
                    <a:lumMod val="60000"/>
                    <a:lumOff val="40000"/>
                  </a:schemeClr>
                </a:solidFill>
              </a:rPr>
              <a:t>Aşı Türü:</a:t>
            </a:r>
            <a:r>
              <a:rPr lang="tr-TR" sz="4500" b="1" dirty="0"/>
              <a:t> </a:t>
            </a:r>
            <a:r>
              <a:rPr lang="tr-TR" sz="4500" dirty="0"/>
              <a:t>Polisakkarit (PPA) ve konjuge </a:t>
            </a:r>
            <a:r>
              <a:rPr lang="tr-TR" sz="4500" dirty="0" err="1"/>
              <a:t>pnömokok</a:t>
            </a:r>
            <a:r>
              <a:rPr lang="tr-TR" sz="4500" dirty="0"/>
              <a:t> aşıları (KPA) mevcuttur. Ülkemizde Genişletilmiş Bağışıklama Programı (GBP) kapsamında konjuge aşı (KPA13) yapılmaktadır.</a:t>
            </a:r>
          </a:p>
          <a:p>
            <a:pPr algn="just">
              <a:lnSpc>
                <a:spcPct val="150000"/>
              </a:lnSpc>
              <a:defRPr/>
            </a:pPr>
            <a:r>
              <a:rPr lang="tr-TR" sz="4500" b="1" dirty="0">
                <a:solidFill>
                  <a:schemeClr val="tx2">
                    <a:lumMod val="60000"/>
                    <a:lumOff val="40000"/>
                  </a:schemeClr>
                </a:solidFill>
              </a:rPr>
              <a:t>Dozaj: </a:t>
            </a:r>
            <a:endParaRPr lang="tr-TR" sz="4500" dirty="0">
              <a:solidFill>
                <a:schemeClr val="tx2">
                  <a:lumMod val="60000"/>
                  <a:lumOff val="40000"/>
                </a:schemeClr>
              </a:solidFill>
            </a:endParaRPr>
          </a:p>
          <a:p>
            <a:pPr marL="285750" indent="-285750" algn="just">
              <a:lnSpc>
                <a:spcPct val="150000"/>
              </a:lnSpc>
              <a:buClr>
                <a:schemeClr val="accent1">
                  <a:lumMod val="60000"/>
                  <a:lumOff val="40000"/>
                </a:schemeClr>
              </a:buClr>
              <a:buFont typeface="Wingdings"/>
              <a:buChar char="Ø"/>
              <a:defRPr/>
            </a:pPr>
            <a:r>
              <a:rPr lang="tr-TR" sz="4500" dirty="0"/>
              <a:t>Aşılama 2, 4. ayın sonunda ve </a:t>
            </a:r>
            <a:r>
              <a:rPr lang="tr-TR" sz="4500" dirty="0" err="1"/>
              <a:t>rapel</a:t>
            </a:r>
            <a:r>
              <a:rPr lang="tr-TR" sz="4500" dirty="0"/>
              <a:t> doz 12. ayın sonunda uygulanır.</a:t>
            </a:r>
          </a:p>
          <a:p>
            <a:pPr marL="285750" lvl="0" indent="-285750" algn="just">
              <a:lnSpc>
                <a:spcPct val="150000"/>
              </a:lnSpc>
              <a:buClr>
                <a:schemeClr val="accent1">
                  <a:lumMod val="60000"/>
                  <a:lumOff val="40000"/>
                </a:schemeClr>
              </a:buClr>
              <a:buFont typeface="Wingdings"/>
              <a:buChar char="Ø"/>
              <a:defRPr/>
            </a:pPr>
            <a:r>
              <a:rPr lang="tr-TR" sz="4500" dirty="0"/>
              <a:t>Birinci doz ile ikinci doz arası önerilen süre 2 ay olup, yüksek riskli özel durumlarda en az 4 (2+1 şemasında 8 hafta olmalı) haftada yapılabilir, bu durumda 3+1 şeması uygulanır. </a:t>
            </a:r>
          </a:p>
          <a:p>
            <a:pPr marL="285750" lvl="0" indent="-285750" algn="just">
              <a:lnSpc>
                <a:spcPct val="150000"/>
              </a:lnSpc>
              <a:buClr>
                <a:schemeClr val="accent1">
                  <a:lumMod val="60000"/>
                  <a:lumOff val="40000"/>
                </a:schemeClr>
              </a:buClr>
              <a:buFont typeface="Wingdings"/>
              <a:buChar char="Ø"/>
              <a:defRPr/>
            </a:pPr>
            <a:r>
              <a:rPr lang="tr-TR" sz="4500" dirty="0"/>
              <a:t>İkinci doz ile </a:t>
            </a:r>
            <a:r>
              <a:rPr lang="tr-TR" sz="4500" dirty="0" err="1"/>
              <a:t>rapel</a:t>
            </a:r>
            <a:r>
              <a:rPr lang="tr-TR" sz="4500" dirty="0"/>
              <a:t> doz arasının en az 6 ay olmalı ve </a:t>
            </a:r>
            <a:r>
              <a:rPr lang="tr-TR" sz="4500" dirty="0" err="1"/>
              <a:t>rapel</a:t>
            </a:r>
            <a:r>
              <a:rPr lang="tr-TR" sz="4500" dirty="0"/>
              <a:t> doz 1. yaş gününden sonra uygulanmalıdır</a:t>
            </a:r>
          </a:p>
          <a:p>
            <a:pPr marL="285750" lvl="0" indent="-285750" algn="just">
              <a:lnSpc>
                <a:spcPct val="150000"/>
              </a:lnSpc>
              <a:buClr>
                <a:schemeClr val="accent1">
                  <a:lumMod val="60000"/>
                  <a:lumOff val="40000"/>
                </a:schemeClr>
              </a:buClr>
              <a:buFont typeface="Wingdings"/>
              <a:buChar char="Ø"/>
              <a:defRPr/>
            </a:pPr>
            <a:r>
              <a:rPr lang="tr-TR" sz="4500" dirty="0"/>
              <a:t>İlk doz 6 haftadan önce yapılmamalıdır.</a:t>
            </a:r>
          </a:p>
          <a:p>
            <a:pPr marL="285750" lvl="0" indent="-285750" algn="just">
              <a:lnSpc>
                <a:spcPct val="150000"/>
              </a:lnSpc>
              <a:buClr>
                <a:schemeClr val="accent1">
                  <a:lumMod val="60000"/>
                  <a:lumOff val="40000"/>
                </a:schemeClr>
              </a:buClr>
              <a:buFont typeface="Wingdings"/>
              <a:buChar char="Ø"/>
              <a:defRPr/>
            </a:pPr>
            <a:r>
              <a:rPr lang="tr-TR" sz="4500" dirty="0"/>
              <a:t>Daha önce aşılanmamış ise 12 ay – 24 ay arası çocuklara 1 +1, 24 aydan büyük çocuklara tek doz olarak önerilir.</a:t>
            </a:r>
          </a:p>
          <a:p>
            <a:pPr marL="285750" lvl="0" indent="-285750" algn="just">
              <a:lnSpc>
                <a:spcPct val="150000"/>
              </a:lnSpc>
              <a:buClr>
                <a:schemeClr val="accent1">
                  <a:lumMod val="60000"/>
                  <a:lumOff val="40000"/>
                </a:schemeClr>
              </a:buClr>
              <a:buFont typeface="Wingdings"/>
              <a:buChar char="Ø"/>
              <a:defRPr/>
            </a:pPr>
            <a:r>
              <a:rPr lang="tr-TR" sz="4500" dirty="0"/>
              <a:t>KPA yapılması 59 aydan sonra risk grupları dışında önerilmemektedir.</a:t>
            </a:r>
          </a:p>
          <a:p>
            <a:pPr algn="just">
              <a:lnSpc>
                <a:spcPct val="150000"/>
              </a:lnSpc>
              <a:defRPr/>
            </a:pPr>
            <a:r>
              <a:rPr lang="tr-TR" sz="4500" b="1" dirty="0">
                <a:solidFill>
                  <a:schemeClr val="tx2">
                    <a:lumMod val="60000"/>
                    <a:lumOff val="40000"/>
                  </a:schemeClr>
                </a:solidFill>
              </a:rPr>
              <a:t>Yan Etkiler: </a:t>
            </a:r>
            <a:r>
              <a:rPr lang="tr-TR" sz="4500" dirty="0"/>
              <a:t>Aşı yerinde ağrı, kızarıklık, ateş, huzursuzluk, kırgınlık gibi sistemik etkiler.</a:t>
            </a:r>
          </a:p>
          <a:p>
            <a:pPr marL="285750" lvl="0" indent="-285750" algn="just">
              <a:lnSpc>
                <a:spcPct val="150000"/>
              </a:lnSpc>
              <a:buFont typeface="Wingdings"/>
              <a:buChar char="Ø"/>
              <a:defRPr/>
            </a:pPr>
            <a:endParaRPr lang="tr-TR" dirty="0"/>
          </a:p>
          <a:p>
            <a:endParaRPr lang="tr-TR" dirty="0"/>
          </a:p>
        </p:txBody>
      </p:sp>
    </p:spTree>
    <p:extLst>
      <p:ext uri="{BB962C8B-B14F-4D97-AF65-F5344CB8AC3E}">
        <p14:creationId xmlns:p14="http://schemas.microsoft.com/office/powerpoint/2010/main" val="2745502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D22D19-18BC-ABE6-43E0-72CC113FCDDF}"/>
              </a:ext>
            </a:extLst>
          </p:cNvPr>
          <p:cNvSpPr>
            <a:spLocks noGrp="1"/>
          </p:cNvSpPr>
          <p:nvPr>
            <p:ph type="title"/>
          </p:nvPr>
        </p:nvSpPr>
        <p:spPr/>
        <p:txBody>
          <a:bodyPr>
            <a:normAutofit/>
          </a:bodyPr>
          <a:lstStyle/>
          <a:p>
            <a:r>
              <a:rPr lang="tr-TR" dirty="0" err="1">
                <a:solidFill>
                  <a:schemeClr val="tx2">
                    <a:lumMod val="60000"/>
                    <a:lumOff val="40000"/>
                  </a:schemeClr>
                </a:solidFill>
              </a:rPr>
              <a:t>DaBT</a:t>
            </a:r>
            <a:r>
              <a:rPr lang="tr-TR" dirty="0">
                <a:solidFill>
                  <a:schemeClr val="tx2">
                    <a:lumMod val="60000"/>
                    <a:lumOff val="40000"/>
                  </a:schemeClr>
                </a:solidFill>
              </a:rPr>
              <a:t>-İPA-</a:t>
            </a:r>
            <a:r>
              <a:rPr lang="tr-TR" dirty="0" err="1">
                <a:solidFill>
                  <a:schemeClr val="tx2">
                    <a:lumMod val="60000"/>
                    <a:lumOff val="40000"/>
                  </a:schemeClr>
                </a:solidFill>
              </a:rPr>
              <a:t>Hib</a:t>
            </a:r>
            <a:r>
              <a:rPr lang="tr-TR" dirty="0">
                <a:solidFill>
                  <a:schemeClr val="tx2">
                    <a:lumMod val="60000"/>
                    <a:lumOff val="40000"/>
                  </a:schemeClr>
                </a:solidFill>
              </a:rPr>
              <a:t>-Hep B </a:t>
            </a:r>
          </a:p>
        </p:txBody>
      </p:sp>
      <p:sp>
        <p:nvSpPr>
          <p:cNvPr id="3" name="İçerik Yer Tutucusu 2">
            <a:extLst>
              <a:ext uri="{FF2B5EF4-FFF2-40B4-BE49-F238E27FC236}">
                <a16:creationId xmlns:a16="http://schemas.microsoft.com/office/drawing/2014/main" id="{CCC6FBDA-105E-B521-840A-F6A07F297230}"/>
              </a:ext>
            </a:extLst>
          </p:cNvPr>
          <p:cNvSpPr>
            <a:spLocks noGrp="1"/>
          </p:cNvSpPr>
          <p:nvPr>
            <p:ph idx="1"/>
          </p:nvPr>
        </p:nvSpPr>
        <p:spPr>
          <a:xfrm>
            <a:off x="838200" y="1977389"/>
            <a:ext cx="10515600" cy="4743451"/>
          </a:xfrm>
        </p:spPr>
        <p:txBody>
          <a:bodyPr>
            <a:normAutofit fontScale="62500" lnSpcReduction="20000"/>
          </a:bodyPr>
          <a:lstStyle/>
          <a:p>
            <a:r>
              <a:rPr lang="tr-TR" sz="2900" b="1" dirty="0">
                <a:solidFill>
                  <a:schemeClr val="tx2">
                    <a:lumMod val="60000"/>
                    <a:lumOff val="40000"/>
                  </a:schemeClr>
                </a:solidFill>
              </a:rPr>
              <a:t>Aşı Türü: </a:t>
            </a:r>
            <a:r>
              <a:rPr lang="tr-TR" sz="2900" dirty="0"/>
              <a:t>Difteri ve </a:t>
            </a:r>
            <a:r>
              <a:rPr lang="tr-TR" sz="2900" dirty="0" err="1"/>
              <a:t>Tetanoz</a:t>
            </a:r>
            <a:r>
              <a:rPr lang="tr-TR" sz="2900" dirty="0"/>
              <a:t> bileşeni </a:t>
            </a:r>
            <a:r>
              <a:rPr lang="tr-TR" sz="2900" dirty="0" err="1"/>
              <a:t>toksoid</a:t>
            </a:r>
            <a:r>
              <a:rPr lang="tr-TR" sz="2900" dirty="0"/>
              <a:t>, Boğmaca bileşeni </a:t>
            </a:r>
            <a:r>
              <a:rPr lang="tr-TR" sz="2900" dirty="0" err="1"/>
              <a:t>toksoid</a:t>
            </a:r>
            <a:r>
              <a:rPr lang="tr-TR" sz="2900" dirty="0"/>
              <a:t> ve </a:t>
            </a:r>
            <a:r>
              <a:rPr lang="tr-TR" sz="2900" dirty="0" err="1"/>
              <a:t>aselüler</a:t>
            </a:r>
            <a:r>
              <a:rPr lang="tr-TR" sz="2900" dirty="0"/>
              <a:t> antijen, Polio bileşeni inaktive virüs, </a:t>
            </a:r>
            <a:r>
              <a:rPr lang="tr-TR" sz="2900" dirty="0" err="1"/>
              <a:t>Hemofilus</a:t>
            </a:r>
            <a:r>
              <a:rPr lang="tr-TR" sz="2900" dirty="0"/>
              <a:t> </a:t>
            </a:r>
            <a:r>
              <a:rPr lang="tr-TR" sz="2900" dirty="0" err="1"/>
              <a:t>influenze</a:t>
            </a:r>
            <a:r>
              <a:rPr lang="tr-TR" sz="2900" dirty="0"/>
              <a:t> tip B bileşeni proteinle konjuge polisakkarit kapsül, Hepatit B bileşeni </a:t>
            </a:r>
            <a:r>
              <a:rPr lang="tr-TR" sz="2900" dirty="0" err="1"/>
              <a:t>rekombinant</a:t>
            </a:r>
            <a:r>
              <a:rPr lang="tr-TR" sz="2900" dirty="0"/>
              <a:t> DNA aşısıdır.</a:t>
            </a:r>
          </a:p>
          <a:p>
            <a:pPr>
              <a:lnSpc>
                <a:spcPct val="150000"/>
              </a:lnSpc>
              <a:defRPr/>
            </a:pPr>
            <a:r>
              <a:rPr lang="tr-TR" sz="2900" b="1" dirty="0">
                <a:solidFill>
                  <a:schemeClr val="tx2">
                    <a:lumMod val="60000"/>
                    <a:lumOff val="40000"/>
                  </a:schemeClr>
                </a:solidFill>
              </a:rPr>
              <a:t>Dozaj: </a:t>
            </a:r>
            <a:r>
              <a:rPr lang="tr-TR" sz="2900" dirty="0"/>
              <a:t>Aşılama 2, 4, 6. aylarda ve </a:t>
            </a:r>
            <a:r>
              <a:rPr lang="tr-TR" sz="2900" dirty="0" err="1"/>
              <a:t>rapel</a:t>
            </a:r>
            <a:r>
              <a:rPr lang="tr-TR" sz="2900" dirty="0"/>
              <a:t> doz 18. ayda yapılır. </a:t>
            </a:r>
          </a:p>
          <a:p>
            <a:pPr lvl="1">
              <a:lnSpc>
                <a:spcPct val="150000"/>
              </a:lnSpc>
              <a:buClr>
                <a:schemeClr val="accent1">
                  <a:lumMod val="60000"/>
                  <a:lumOff val="40000"/>
                </a:schemeClr>
              </a:buClr>
              <a:buFont typeface="Wingdings" panose="05000000000000000000" pitchFamily="2" charset="2"/>
              <a:buChar char="Ø"/>
              <a:defRPr/>
            </a:pPr>
            <a:r>
              <a:rPr lang="tr-TR" sz="2900" dirty="0"/>
              <a:t>Dozlar arasındaki süre en az dört hafta olmalıdır. </a:t>
            </a:r>
          </a:p>
          <a:p>
            <a:pPr lvl="1">
              <a:lnSpc>
                <a:spcPct val="150000"/>
              </a:lnSpc>
              <a:buClr>
                <a:schemeClr val="accent1">
                  <a:lumMod val="60000"/>
                  <a:lumOff val="40000"/>
                </a:schemeClr>
              </a:buClr>
              <a:buFont typeface="Wingdings" panose="05000000000000000000" pitchFamily="2" charset="2"/>
              <a:buChar char="Ø"/>
              <a:defRPr/>
            </a:pPr>
            <a:r>
              <a:rPr lang="tr-TR" sz="2900" dirty="0"/>
              <a:t>Üçüncü dozu ile </a:t>
            </a:r>
            <a:r>
              <a:rPr lang="tr-TR" sz="2900" dirty="0" err="1"/>
              <a:t>rapel</a:t>
            </a:r>
            <a:r>
              <a:rPr lang="tr-TR" sz="2900" dirty="0"/>
              <a:t> dozu arasındaki süre ise en az 6 ay olmalıdır. </a:t>
            </a:r>
          </a:p>
          <a:p>
            <a:pPr lvl="1">
              <a:lnSpc>
                <a:spcPct val="150000"/>
              </a:lnSpc>
              <a:buClr>
                <a:schemeClr val="accent1">
                  <a:lumMod val="60000"/>
                  <a:lumOff val="40000"/>
                </a:schemeClr>
              </a:buClr>
              <a:buFont typeface="Wingdings" panose="05000000000000000000" pitchFamily="2" charset="2"/>
              <a:buChar char="Ø"/>
              <a:defRPr/>
            </a:pPr>
            <a:r>
              <a:rPr lang="tr-TR" sz="2900" dirty="0"/>
              <a:t>48. ayda </a:t>
            </a:r>
            <a:r>
              <a:rPr lang="tr-TR" sz="2900" dirty="0" err="1"/>
              <a:t>DaBT</a:t>
            </a:r>
            <a:r>
              <a:rPr lang="tr-TR" sz="2900" dirty="0"/>
              <a:t>-İPA olarak </a:t>
            </a:r>
            <a:r>
              <a:rPr lang="tr-TR" sz="2900" dirty="0" err="1"/>
              <a:t>rapel</a:t>
            </a:r>
            <a:r>
              <a:rPr lang="tr-TR" sz="2900" dirty="0"/>
              <a:t> doz yapılır.</a:t>
            </a:r>
          </a:p>
          <a:p>
            <a:r>
              <a:rPr lang="tr-TR" sz="2900" b="1" dirty="0">
                <a:solidFill>
                  <a:schemeClr val="tx2">
                    <a:lumMod val="60000"/>
                    <a:lumOff val="40000"/>
                  </a:schemeClr>
                </a:solidFill>
              </a:rPr>
              <a:t>Yan Etkiler: </a:t>
            </a:r>
            <a:r>
              <a:rPr lang="tr-TR" sz="2900" dirty="0"/>
              <a:t>Aşı uygulanan yerde </a:t>
            </a:r>
            <a:r>
              <a:rPr lang="tr-TR" sz="2900" dirty="0" err="1"/>
              <a:t>ağrı,kızarıklık</a:t>
            </a:r>
            <a:r>
              <a:rPr lang="tr-TR" sz="2900" dirty="0"/>
              <a:t>, şişlik, ateş yüksekliği, konvülsiyon ,hipotonik ve </a:t>
            </a:r>
            <a:r>
              <a:rPr lang="tr-TR" sz="2900" dirty="0" err="1"/>
              <a:t>hiporesponsif</a:t>
            </a:r>
            <a:r>
              <a:rPr lang="tr-TR" sz="2900" dirty="0"/>
              <a:t> </a:t>
            </a:r>
            <a:r>
              <a:rPr lang="tr-TR" sz="2900" dirty="0" err="1"/>
              <a:t>ataklar,durdurulamayan</a:t>
            </a:r>
            <a:r>
              <a:rPr lang="tr-TR" sz="2900" dirty="0"/>
              <a:t> ağlama (boğmacaya bağlı), trombositopeni, hemolitik anemi , anaflaksi, ensefalit, ensefalopati  </a:t>
            </a:r>
          </a:p>
          <a:p>
            <a:r>
              <a:rPr lang="tr-TR" sz="2900" b="1" dirty="0">
                <a:solidFill>
                  <a:schemeClr val="tx2">
                    <a:lumMod val="60000"/>
                    <a:lumOff val="40000"/>
                  </a:schemeClr>
                </a:solidFill>
              </a:rPr>
              <a:t>Kontrendikasyonlar: </a:t>
            </a:r>
          </a:p>
          <a:p>
            <a:pPr>
              <a:buClr>
                <a:schemeClr val="accent1">
                  <a:lumMod val="60000"/>
                  <a:lumOff val="40000"/>
                </a:schemeClr>
              </a:buClr>
              <a:buFont typeface="Wingdings" panose="05000000000000000000" pitchFamily="2" charset="2"/>
              <a:buChar char="Ø"/>
            </a:pPr>
            <a:r>
              <a:rPr lang="tr-TR" sz="2900" dirty="0"/>
              <a:t>İlk yedi günde ensefalopati gelişmiş olması (Boğmaca çıkarılıp devam edilebilir)</a:t>
            </a:r>
          </a:p>
          <a:p>
            <a:pPr>
              <a:buClr>
                <a:schemeClr val="accent1">
                  <a:lumMod val="60000"/>
                  <a:lumOff val="40000"/>
                </a:schemeClr>
              </a:buClr>
              <a:buFont typeface="Wingdings" panose="05000000000000000000" pitchFamily="2" charset="2"/>
              <a:buChar char="Ø"/>
            </a:pPr>
            <a:r>
              <a:rPr lang="tr-TR" sz="2900" dirty="0"/>
              <a:t>Neomisin, streptomisin veya karşı anafilaktik reaksiyon (İPA)</a:t>
            </a:r>
          </a:p>
          <a:p>
            <a:pPr>
              <a:buClr>
                <a:schemeClr val="accent1">
                  <a:lumMod val="60000"/>
                  <a:lumOff val="40000"/>
                </a:schemeClr>
              </a:buClr>
              <a:buFont typeface="Wingdings" panose="05000000000000000000" pitchFamily="2" charset="2"/>
              <a:buChar char="Ø"/>
            </a:pPr>
            <a:r>
              <a:rPr lang="tr-TR" sz="2900" dirty="0"/>
              <a:t>Aşılama sonrası anaflaktik reaksiyon</a:t>
            </a:r>
          </a:p>
          <a:p>
            <a:pPr>
              <a:buFont typeface="Wingdings" panose="05000000000000000000" pitchFamily="2" charset="2"/>
              <a:buChar char="Ø"/>
            </a:pPr>
            <a:endParaRPr lang="tr-TR" sz="2900" dirty="0"/>
          </a:p>
          <a:p>
            <a:endParaRPr lang="tr-TR" sz="2900" dirty="0"/>
          </a:p>
          <a:p>
            <a:endParaRPr lang="tr-TR" dirty="0"/>
          </a:p>
        </p:txBody>
      </p:sp>
    </p:spTree>
    <p:extLst>
      <p:ext uri="{BB962C8B-B14F-4D97-AF65-F5344CB8AC3E}">
        <p14:creationId xmlns:p14="http://schemas.microsoft.com/office/powerpoint/2010/main" val="1849091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A14464-26D5-5790-1FB5-4049DABFF53C}"/>
              </a:ext>
            </a:extLst>
          </p:cNvPr>
          <p:cNvSpPr>
            <a:spLocks noGrp="1"/>
          </p:cNvSpPr>
          <p:nvPr>
            <p:ph type="title"/>
          </p:nvPr>
        </p:nvSpPr>
        <p:spPr/>
        <p:txBody>
          <a:bodyPr/>
          <a:lstStyle/>
          <a:p>
            <a:r>
              <a:rPr lang="tr-TR" dirty="0">
                <a:solidFill>
                  <a:schemeClr val="tx2">
                    <a:lumMod val="60000"/>
                    <a:lumOff val="40000"/>
                  </a:schemeClr>
                </a:solidFill>
              </a:rPr>
              <a:t>HEMOFİLUS İNFLUENZA TİP B (</a:t>
            </a:r>
            <a:r>
              <a:rPr lang="tr-TR" dirty="0" err="1">
                <a:solidFill>
                  <a:schemeClr val="tx2">
                    <a:lumMod val="60000"/>
                    <a:lumOff val="40000"/>
                  </a:schemeClr>
                </a:solidFill>
              </a:rPr>
              <a:t>Hib</a:t>
            </a:r>
            <a:r>
              <a:rPr lang="tr-TR" dirty="0">
                <a:solidFill>
                  <a:schemeClr val="tx2">
                    <a:lumMod val="60000"/>
                    <a:lumOff val="40000"/>
                  </a:schemeClr>
                </a:solidFill>
              </a:rPr>
              <a:t>)</a:t>
            </a:r>
          </a:p>
        </p:txBody>
      </p:sp>
      <p:sp>
        <p:nvSpPr>
          <p:cNvPr id="3" name="İçerik Yer Tutucusu 2">
            <a:extLst>
              <a:ext uri="{FF2B5EF4-FFF2-40B4-BE49-F238E27FC236}">
                <a16:creationId xmlns:a16="http://schemas.microsoft.com/office/drawing/2014/main" id="{7BC3C283-613C-6AA3-04A0-0379709A6673}"/>
              </a:ext>
            </a:extLst>
          </p:cNvPr>
          <p:cNvSpPr>
            <a:spLocks noGrp="1"/>
          </p:cNvSpPr>
          <p:nvPr>
            <p:ph idx="1"/>
          </p:nvPr>
        </p:nvSpPr>
        <p:spPr/>
        <p:txBody>
          <a:bodyPr>
            <a:normAutofit fontScale="92500" lnSpcReduction="10000"/>
          </a:bodyPr>
          <a:lstStyle/>
          <a:p>
            <a:pPr>
              <a:lnSpc>
                <a:spcPct val="100000"/>
              </a:lnSpc>
              <a:defRPr/>
            </a:pPr>
            <a:r>
              <a:rPr lang="tr-TR" sz="1800" b="1" dirty="0">
                <a:solidFill>
                  <a:schemeClr val="tx2">
                    <a:lumMod val="60000"/>
                    <a:lumOff val="40000"/>
                  </a:schemeClr>
                </a:solidFill>
              </a:rPr>
              <a:t>Aşı Türü: </a:t>
            </a:r>
            <a:r>
              <a:rPr lang="tr-TR" sz="1800" dirty="0"/>
              <a:t>Konjuge bir aşıdır.  </a:t>
            </a:r>
            <a:endParaRPr lang="tr-TR" sz="1800" b="1" dirty="0"/>
          </a:p>
          <a:p>
            <a:pPr>
              <a:lnSpc>
                <a:spcPct val="100000"/>
              </a:lnSpc>
              <a:defRPr/>
            </a:pPr>
            <a:r>
              <a:rPr lang="tr-TR" sz="1800" b="1" dirty="0">
                <a:solidFill>
                  <a:schemeClr val="tx2">
                    <a:lumMod val="60000"/>
                    <a:lumOff val="40000"/>
                  </a:schemeClr>
                </a:solidFill>
              </a:rPr>
              <a:t>Uygulama: </a:t>
            </a:r>
            <a:r>
              <a:rPr lang="tr-TR" sz="1800" dirty="0"/>
              <a:t>İntramüsküler uygulanır.</a:t>
            </a:r>
            <a:endParaRPr lang="tr-TR" dirty="0"/>
          </a:p>
          <a:p>
            <a:pPr>
              <a:lnSpc>
                <a:spcPct val="100000"/>
              </a:lnSpc>
              <a:defRPr/>
            </a:pPr>
            <a:r>
              <a:rPr lang="tr-TR" sz="1800" b="1" dirty="0">
                <a:solidFill>
                  <a:schemeClr val="tx2">
                    <a:lumMod val="60000"/>
                    <a:lumOff val="40000"/>
                  </a:schemeClr>
                </a:solidFill>
              </a:rPr>
              <a:t>Dozaj: </a:t>
            </a:r>
            <a:r>
              <a:rPr lang="tr-TR" sz="1800" dirty="0"/>
              <a:t>Aşılama 2,4,6 ve 18. aylarda uygulanmaktadır. </a:t>
            </a:r>
            <a:endParaRPr lang="tr-TR" dirty="0"/>
          </a:p>
          <a:p>
            <a:pPr lvl="1">
              <a:lnSpc>
                <a:spcPct val="100000"/>
              </a:lnSpc>
              <a:buClr>
                <a:schemeClr val="accent1">
                  <a:lumMod val="60000"/>
                  <a:lumOff val="40000"/>
                </a:schemeClr>
              </a:buClr>
              <a:buFont typeface="Wingdings" panose="05000000000000000000" pitchFamily="2" charset="2"/>
              <a:buChar char="Ø"/>
              <a:defRPr/>
            </a:pPr>
            <a:r>
              <a:rPr lang="tr-TR" sz="1800" dirty="0"/>
              <a:t>Son doz ile </a:t>
            </a:r>
            <a:r>
              <a:rPr lang="tr-TR" sz="1800" dirty="0" err="1"/>
              <a:t>rapel</a:t>
            </a:r>
            <a:r>
              <a:rPr lang="tr-TR" sz="1800" dirty="0"/>
              <a:t> arası en az 8 hafta olmalıdır.</a:t>
            </a:r>
            <a:endParaRPr lang="tr-TR" dirty="0"/>
          </a:p>
          <a:p>
            <a:pPr lvl="1">
              <a:lnSpc>
                <a:spcPct val="100000"/>
              </a:lnSpc>
              <a:buClr>
                <a:schemeClr val="accent1">
                  <a:lumMod val="60000"/>
                  <a:lumOff val="40000"/>
                </a:schemeClr>
              </a:buClr>
              <a:buFont typeface="Wingdings" panose="05000000000000000000" pitchFamily="2" charset="2"/>
              <a:buChar char="Ø"/>
              <a:defRPr/>
            </a:pPr>
            <a:r>
              <a:rPr lang="tr-TR" sz="1800" dirty="0"/>
              <a:t>Bir yaşından sonra tek doz olarak uygulanır.</a:t>
            </a:r>
            <a:endParaRPr lang="tr-TR" dirty="0"/>
          </a:p>
          <a:p>
            <a:pPr lvl="1">
              <a:lnSpc>
                <a:spcPct val="100000"/>
              </a:lnSpc>
              <a:buClr>
                <a:schemeClr val="accent1">
                  <a:lumMod val="60000"/>
                  <a:lumOff val="40000"/>
                </a:schemeClr>
              </a:buClr>
              <a:buFont typeface="Wingdings" panose="05000000000000000000" pitchFamily="2" charset="2"/>
              <a:buChar char="Ø"/>
              <a:defRPr/>
            </a:pPr>
            <a:r>
              <a:rPr lang="tr-TR" sz="1800" dirty="0" err="1"/>
              <a:t>Hib</a:t>
            </a:r>
            <a:r>
              <a:rPr lang="tr-TR" sz="1800" dirty="0"/>
              <a:t> aşısı 59 ay sonrası, daha önce uygulanmamış ise sadece riskli gruplara uygulanması önerilir.   </a:t>
            </a:r>
            <a:endParaRPr lang="tr-TR" dirty="0"/>
          </a:p>
          <a:p>
            <a:pPr>
              <a:lnSpc>
                <a:spcPct val="100000"/>
              </a:lnSpc>
              <a:defRPr/>
            </a:pPr>
            <a:r>
              <a:rPr lang="tr-TR" sz="1800" b="1" u="sng" dirty="0">
                <a:solidFill>
                  <a:schemeClr val="tx2">
                    <a:lumMod val="60000"/>
                    <a:lumOff val="40000"/>
                  </a:schemeClr>
                </a:solidFill>
              </a:rPr>
              <a:t>Risk Grupları; </a:t>
            </a:r>
            <a:endParaRPr lang="tr-TR" sz="1800" b="1" dirty="0">
              <a:solidFill>
                <a:schemeClr val="tx2">
                  <a:lumMod val="60000"/>
                  <a:lumOff val="40000"/>
                </a:schemeClr>
              </a:solidFill>
            </a:endParaRPr>
          </a:p>
          <a:p>
            <a:pPr marL="742950" lvl="1" indent="-285750">
              <a:lnSpc>
                <a:spcPct val="100000"/>
              </a:lnSpc>
              <a:buClr>
                <a:schemeClr val="accent1">
                  <a:lumMod val="60000"/>
                  <a:lumOff val="40000"/>
                </a:schemeClr>
              </a:buClr>
              <a:buFont typeface="Wingdings"/>
              <a:buChar char="Ø"/>
              <a:defRPr/>
            </a:pPr>
            <a:r>
              <a:rPr lang="tr-TR" sz="1800" dirty="0"/>
              <a:t>Orak hücre hastalığı olan</a:t>
            </a:r>
            <a:endParaRPr lang="tr-TR" dirty="0"/>
          </a:p>
          <a:p>
            <a:pPr marL="742950" lvl="1" indent="-285750">
              <a:lnSpc>
                <a:spcPct val="100000"/>
              </a:lnSpc>
              <a:buClr>
                <a:schemeClr val="accent1">
                  <a:lumMod val="60000"/>
                  <a:lumOff val="40000"/>
                </a:schemeClr>
              </a:buClr>
              <a:buFont typeface="Wingdings"/>
              <a:buChar char="Ø"/>
              <a:defRPr/>
            </a:pPr>
            <a:r>
              <a:rPr lang="tr-TR" sz="1800" dirty="0" err="1"/>
              <a:t>Splenektomi</a:t>
            </a:r>
            <a:r>
              <a:rPr lang="tr-TR" sz="1800" dirty="0"/>
              <a:t> olan </a:t>
            </a:r>
            <a:endParaRPr lang="tr-TR" dirty="0"/>
          </a:p>
          <a:p>
            <a:pPr marL="742950" lvl="1" indent="-285750">
              <a:lnSpc>
                <a:spcPct val="100000"/>
              </a:lnSpc>
              <a:buClr>
                <a:schemeClr val="accent1">
                  <a:lumMod val="60000"/>
                  <a:lumOff val="40000"/>
                </a:schemeClr>
              </a:buClr>
              <a:buFont typeface="Wingdings"/>
              <a:buChar char="Ø"/>
              <a:defRPr/>
            </a:pPr>
            <a:r>
              <a:rPr lang="tr-TR" sz="1800" dirty="0"/>
              <a:t>İmmün yetmezlik olan</a:t>
            </a:r>
            <a:endParaRPr lang="tr-TR" dirty="0"/>
          </a:p>
          <a:p>
            <a:pPr marL="742950" lvl="1" indent="-285750">
              <a:lnSpc>
                <a:spcPct val="100000"/>
              </a:lnSpc>
              <a:buClr>
                <a:schemeClr val="accent1">
                  <a:lumMod val="60000"/>
                  <a:lumOff val="40000"/>
                </a:schemeClr>
              </a:buClr>
              <a:buFont typeface="Wingdings"/>
              <a:buChar char="Ø"/>
              <a:defRPr/>
            </a:pPr>
            <a:r>
              <a:rPr lang="tr-TR" sz="1800" dirty="0"/>
              <a:t>Kemoterapi alan</a:t>
            </a:r>
            <a:endParaRPr lang="tr-TR" dirty="0"/>
          </a:p>
          <a:p>
            <a:pPr marL="742950" lvl="1" indent="-285750">
              <a:lnSpc>
                <a:spcPct val="100000"/>
              </a:lnSpc>
              <a:buClr>
                <a:schemeClr val="accent1">
                  <a:lumMod val="60000"/>
                  <a:lumOff val="40000"/>
                </a:schemeClr>
              </a:buClr>
              <a:buFont typeface="Wingdings"/>
              <a:buChar char="Ø"/>
              <a:defRPr/>
            </a:pPr>
            <a:r>
              <a:rPr lang="tr-TR" sz="1800" dirty="0"/>
              <a:t>HIV pozitif olan </a:t>
            </a:r>
            <a:endParaRPr lang="tr-TR" dirty="0"/>
          </a:p>
          <a:p>
            <a:pPr marL="742950" lvl="1" indent="-285750">
              <a:lnSpc>
                <a:spcPct val="100000"/>
              </a:lnSpc>
              <a:buClr>
                <a:schemeClr val="accent1">
                  <a:lumMod val="60000"/>
                  <a:lumOff val="40000"/>
                </a:schemeClr>
              </a:buClr>
              <a:buFont typeface="Wingdings"/>
              <a:buChar char="Ø"/>
              <a:defRPr/>
            </a:pPr>
            <a:r>
              <a:rPr lang="tr-TR" sz="1800" dirty="0"/>
              <a:t>Kemik iliği nakli uygulananlardır.</a:t>
            </a:r>
            <a:endParaRPr lang="tr-TR" dirty="0"/>
          </a:p>
        </p:txBody>
      </p:sp>
    </p:spTree>
    <p:extLst>
      <p:ext uri="{BB962C8B-B14F-4D97-AF65-F5344CB8AC3E}">
        <p14:creationId xmlns:p14="http://schemas.microsoft.com/office/powerpoint/2010/main" val="421757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4691DF-41D7-ED09-A2A6-D000C0B80343}"/>
              </a:ext>
            </a:extLst>
          </p:cNvPr>
          <p:cNvSpPr>
            <a:spLocks noGrp="1"/>
          </p:cNvSpPr>
          <p:nvPr>
            <p:ph type="title"/>
          </p:nvPr>
        </p:nvSpPr>
        <p:spPr/>
        <p:txBody>
          <a:bodyPr/>
          <a:lstStyle/>
          <a:p>
            <a:r>
              <a:rPr lang="tr-TR" dirty="0">
                <a:solidFill>
                  <a:schemeClr val="tx2">
                    <a:lumMod val="60000"/>
                    <a:lumOff val="40000"/>
                  </a:schemeClr>
                </a:solidFill>
              </a:rPr>
              <a:t>ORAL POLİO (OPA)</a:t>
            </a:r>
          </a:p>
        </p:txBody>
      </p:sp>
      <p:sp>
        <p:nvSpPr>
          <p:cNvPr id="3" name="İçerik Yer Tutucusu 2">
            <a:extLst>
              <a:ext uri="{FF2B5EF4-FFF2-40B4-BE49-F238E27FC236}">
                <a16:creationId xmlns:a16="http://schemas.microsoft.com/office/drawing/2014/main" id="{B491E7A3-AAFE-BD6C-FAA4-8076E698CA8C}"/>
              </a:ext>
            </a:extLst>
          </p:cNvPr>
          <p:cNvSpPr>
            <a:spLocks noGrp="1"/>
          </p:cNvSpPr>
          <p:nvPr>
            <p:ph idx="1"/>
          </p:nvPr>
        </p:nvSpPr>
        <p:spPr/>
        <p:txBody>
          <a:bodyPr>
            <a:normAutofit/>
          </a:bodyPr>
          <a:lstStyle/>
          <a:p>
            <a:pPr>
              <a:lnSpc>
                <a:spcPct val="100000"/>
              </a:lnSpc>
              <a:defRPr/>
            </a:pPr>
            <a:r>
              <a:rPr lang="tr-TR" sz="1800" b="1" dirty="0">
                <a:solidFill>
                  <a:schemeClr val="tx2">
                    <a:lumMod val="60000"/>
                    <a:lumOff val="40000"/>
                  </a:schemeClr>
                </a:solidFill>
              </a:rPr>
              <a:t>Aşı Türü: </a:t>
            </a:r>
            <a:r>
              <a:rPr lang="tr-TR" sz="1800" dirty="0"/>
              <a:t>Canlı atenüe virüs aşısı</a:t>
            </a:r>
          </a:p>
          <a:p>
            <a:pPr>
              <a:lnSpc>
                <a:spcPct val="100000"/>
              </a:lnSpc>
              <a:defRPr/>
            </a:pPr>
            <a:r>
              <a:rPr lang="tr-TR" sz="1800" b="1" dirty="0">
                <a:solidFill>
                  <a:schemeClr val="tx2">
                    <a:lumMod val="60000"/>
                    <a:lumOff val="40000"/>
                  </a:schemeClr>
                </a:solidFill>
              </a:rPr>
              <a:t>Dozaj: </a:t>
            </a:r>
            <a:r>
              <a:rPr lang="tr-TR" sz="1800" dirty="0"/>
              <a:t>6. ve 18. ayın sonunda uygulanır.</a:t>
            </a:r>
          </a:p>
          <a:p>
            <a:pPr>
              <a:lnSpc>
                <a:spcPct val="100000"/>
              </a:lnSpc>
              <a:defRPr/>
            </a:pPr>
            <a:r>
              <a:rPr lang="tr-TR" sz="1800" b="1" dirty="0">
                <a:solidFill>
                  <a:schemeClr val="tx2">
                    <a:lumMod val="60000"/>
                    <a:lumOff val="40000"/>
                  </a:schemeClr>
                </a:solidFill>
              </a:rPr>
              <a:t>Uygulama: </a:t>
            </a:r>
            <a:r>
              <a:rPr lang="tr-TR" sz="1800" dirty="0"/>
              <a:t>İkişer damla ağızdan verilmek sureti ile uygulanmaktadır.</a:t>
            </a:r>
          </a:p>
          <a:p>
            <a:pPr marL="0" indent="0">
              <a:lnSpc>
                <a:spcPct val="100000"/>
              </a:lnSpc>
              <a:buNone/>
              <a:defRPr/>
            </a:pPr>
            <a:r>
              <a:rPr lang="tr-TR" sz="1800" dirty="0"/>
              <a:t>   </a:t>
            </a:r>
            <a:r>
              <a:rPr lang="tr-TR" sz="1800" dirty="0">
                <a:solidFill>
                  <a:schemeClr val="accent1">
                    <a:lumMod val="60000"/>
                    <a:lumOff val="40000"/>
                  </a:schemeClr>
                </a:solidFill>
              </a:rPr>
              <a:t>*</a:t>
            </a:r>
            <a:r>
              <a:rPr lang="tr-TR" sz="1800" dirty="0"/>
              <a:t>Aşı flakonu üzerinden kaç damlanın 1 doza eşit olduğu kontrol edilmelidir </a:t>
            </a:r>
          </a:p>
          <a:p>
            <a:pPr>
              <a:lnSpc>
                <a:spcPct val="100000"/>
              </a:lnSpc>
              <a:defRPr/>
            </a:pPr>
            <a:r>
              <a:rPr lang="tr-TR" sz="1800" b="1" dirty="0">
                <a:solidFill>
                  <a:schemeClr val="tx2">
                    <a:lumMod val="60000"/>
                    <a:lumOff val="40000"/>
                  </a:schemeClr>
                </a:solidFill>
              </a:rPr>
              <a:t>Yan Etkiler: </a:t>
            </a:r>
            <a:r>
              <a:rPr lang="tr-TR" sz="1800" dirty="0"/>
              <a:t>Paralitik polio aşı yapılan bireyde ve temaslıda gelişebilir (Risk ilk dozda, erişkinde ve immün yetmezlikte artar).</a:t>
            </a:r>
          </a:p>
          <a:p>
            <a:pPr>
              <a:lnSpc>
                <a:spcPct val="100000"/>
              </a:lnSpc>
              <a:defRPr/>
            </a:pPr>
            <a:r>
              <a:rPr lang="tr-TR" sz="1800" b="1" dirty="0">
                <a:solidFill>
                  <a:schemeClr val="tx2">
                    <a:lumMod val="60000"/>
                    <a:lumOff val="40000"/>
                  </a:schemeClr>
                </a:solidFill>
              </a:rPr>
              <a:t>Kontrendikasyonlar: </a:t>
            </a:r>
            <a:endParaRPr lang="tr-TR" sz="1800" dirty="0">
              <a:solidFill>
                <a:schemeClr val="tx2">
                  <a:lumMod val="60000"/>
                  <a:lumOff val="40000"/>
                </a:schemeClr>
              </a:solidFill>
            </a:endParaRPr>
          </a:p>
          <a:p>
            <a:pPr lvl="1">
              <a:lnSpc>
                <a:spcPct val="100000"/>
              </a:lnSpc>
              <a:buClr>
                <a:schemeClr val="accent1">
                  <a:lumMod val="60000"/>
                  <a:lumOff val="40000"/>
                </a:schemeClr>
              </a:buClr>
              <a:buFont typeface="Wingdings" panose="05000000000000000000" pitchFamily="2" charset="2"/>
              <a:buChar char="Ø"/>
              <a:defRPr/>
            </a:pPr>
            <a:r>
              <a:rPr lang="tr-TR" sz="1800" dirty="0"/>
              <a:t>Bağışıklık yetmezliği olanlara</a:t>
            </a:r>
          </a:p>
          <a:p>
            <a:pPr lvl="1">
              <a:lnSpc>
                <a:spcPct val="100000"/>
              </a:lnSpc>
              <a:buClr>
                <a:schemeClr val="accent1">
                  <a:lumMod val="60000"/>
                  <a:lumOff val="40000"/>
                </a:schemeClr>
              </a:buClr>
              <a:buFont typeface="Wingdings" panose="05000000000000000000" pitchFamily="2" charset="2"/>
              <a:buChar char="Ø"/>
              <a:defRPr/>
            </a:pPr>
            <a:r>
              <a:rPr lang="tr-TR" sz="1800" dirty="0"/>
              <a:t>Ev içinde aşı olan bireyle teması olan  kemoterapi ve radyoterapi alan birey olması durumunda</a:t>
            </a:r>
          </a:p>
          <a:p>
            <a:pPr lvl="1">
              <a:lnSpc>
                <a:spcPct val="100000"/>
              </a:lnSpc>
              <a:buClr>
                <a:schemeClr val="accent1">
                  <a:lumMod val="60000"/>
                  <a:lumOff val="40000"/>
                </a:schemeClr>
              </a:buClr>
              <a:buFont typeface="Wingdings" panose="05000000000000000000" pitchFamily="2" charset="2"/>
              <a:buChar char="Ø"/>
              <a:defRPr/>
            </a:pPr>
            <a:r>
              <a:rPr lang="tr-TR" sz="1800" dirty="0"/>
              <a:t>Gebelere  </a:t>
            </a:r>
          </a:p>
          <a:p>
            <a:pPr>
              <a:lnSpc>
                <a:spcPct val="100000"/>
              </a:lnSpc>
              <a:defRPr/>
            </a:pPr>
            <a:endParaRPr lang="tr-TR" dirty="0"/>
          </a:p>
          <a:p>
            <a:endParaRPr lang="tr-TR" dirty="0"/>
          </a:p>
        </p:txBody>
      </p:sp>
    </p:spTree>
    <p:extLst>
      <p:ext uri="{BB962C8B-B14F-4D97-AF65-F5344CB8AC3E}">
        <p14:creationId xmlns:p14="http://schemas.microsoft.com/office/powerpoint/2010/main" val="33073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47AE69-B393-2E07-2B79-546B4398E94E}"/>
              </a:ext>
            </a:extLst>
          </p:cNvPr>
          <p:cNvSpPr>
            <a:spLocks noGrp="1"/>
          </p:cNvSpPr>
          <p:nvPr>
            <p:ph type="title"/>
          </p:nvPr>
        </p:nvSpPr>
        <p:spPr/>
        <p:txBody>
          <a:bodyPr/>
          <a:lstStyle/>
          <a:p>
            <a:r>
              <a:rPr lang="tr-TR" dirty="0">
                <a:solidFill>
                  <a:schemeClr val="tx2">
                    <a:lumMod val="60000"/>
                    <a:lumOff val="40000"/>
                  </a:schemeClr>
                </a:solidFill>
              </a:rPr>
              <a:t>OPA-ÖZEL DURUMLAR</a:t>
            </a:r>
            <a:br>
              <a:rPr lang="tr-TR" u="sng" dirty="0">
                <a:solidFill>
                  <a:schemeClr val="tx2">
                    <a:lumMod val="60000"/>
                    <a:lumOff val="40000"/>
                  </a:schemeClr>
                </a:solidFill>
              </a:rPr>
            </a:br>
            <a:endParaRPr lang="tr-TR" dirty="0"/>
          </a:p>
        </p:txBody>
      </p:sp>
      <p:sp>
        <p:nvSpPr>
          <p:cNvPr id="3" name="İçerik Yer Tutucusu 2">
            <a:extLst>
              <a:ext uri="{FF2B5EF4-FFF2-40B4-BE49-F238E27FC236}">
                <a16:creationId xmlns:a16="http://schemas.microsoft.com/office/drawing/2014/main" id="{47169C71-9094-DD01-00B9-E90827BE5551}"/>
              </a:ext>
            </a:extLst>
          </p:cNvPr>
          <p:cNvSpPr>
            <a:spLocks noGrp="1"/>
          </p:cNvSpPr>
          <p:nvPr>
            <p:ph idx="1"/>
          </p:nvPr>
        </p:nvSpPr>
        <p:spPr>
          <a:xfrm>
            <a:off x="838200" y="1825624"/>
            <a:ext cx="10515600" cy="4952366"/>
          </a:xfrm>
        </p:spPr>
        <p:txBody>
          <a:bodyPr>
            <a:normAutofit fontScale="55000" lnSpcReduction="20000"/>
          </a:bodyPr>
          <a:lstStyle/>
          <a:p>
            <a:pPr>
              <a:lnSpc>
                <a:spcPct val="150000"/>
              </a:lnSpc>
              <a:buClr>
                <a:schemeClr val="accent1">
                  <a:lumMod val="60000"/>
                  <a:lumOff val="40000"/>
                </a:schemeClr>
              </a:buClr>
              <a:buFont typeface="Wingdings" panose="05000000000000000000" pitchFamily="2" charset="2"/>
              <a:buChar char="Ø"/>
              <a:defRPr/>
            </a:pPr>
            <a:r>
              <a:rPr lang="tr-TR" sz="3300" dirty="0"/>
              <a:t>OPA uygulandıktan sonra, çocuğun beslenmesi kısıtlanmaz.</a:t>
            </a:r>
          </a:p>
          <a:p>
            <a:pPr>
              <a:lnSpc>
                <a:spcPct val="150000"/>
              </a:lnSpc>
              <a:buClr>
                <a:schemeClr val="accent1">
                  <a:lumMod val="60000"/>
                  <a:lumOff val="40000"/>
                </a:schemeClr>
              </a:buClr>
              <a:buFont typeface="Wingdings" panose="05000000000000000000" pitchFamily="2" charset="2"/>
              <a:buChar char="Ø"/>
              <a:defRPr/>
            </a:pPr>
            <a:r>
              <a:rPr lang="tr-TR" sz="3300" dirty="0"/>
              <a:t>OPA ishali olan çocuğa yapılabilir fakat 4 hafta sonra fazladan bir doz daha uygulanması gerekir.</a:t>
            </a:r>
          </a:p>
          <a:p>
            <a:pPr>
              <a:lnSpc>
                <a:spcPct val="150000"/>
              </a:lnSpc>
              <a:buClr>
                <a:schemeClr val="accent1">
                  <a:lumMod val="60000"/>
                  <a:lumOff val="40000"/>
                </a:schemeClr>
              </a:buClr>
              <a:buFont typeface="Wingdings" panose="05000000000000000000" pitchFamily="2" charset="2"/>
              <a:buChar char="Ø"/>
              <a:defRPr/>
            </a:pPr>
            <a:r>
              <a:rPr lang="tr-TR" sz="3300" dirty="0"/>
              <a:t>Daha önce polio geçirenlere de aşı yapılır. (</a:t>
            </a:r>
            <a:r>
              <a:rPr lang="tr-TR" sz="3300" dirty="0" err="1"/>
              <a:t>Örn</a:t>
            </a:r>
            <a:r>
              <a:rPr lang="tr-TR" sz="3300" dirty="0"/>
              <a:t>; Tip 1 ile hastalığı geçirmiştir ve Tip 2-3 ile tekrar hastalığı geçirebilir)</a:t>
            </a:r>
          </a:p>
          <a:p>
            <a:pPr>
              <a:lnSpc>
                <a:spcPct val="150000"/>
              </a:lnSpc>
              <a:buClr>
                <a:schemeClr val="accent1">
                  <a:lumMod val="60000"/>
                  <a:lumOff val="40000"/>
                </a:schemeClr>
              </a:buClr>
              <a:buFont typeface="Wingdings" panose="05000000000000000000" pitchFamily="2" charset="2"/>
              <a:buChar char="Ø"/>
              <a:defRPr/>
            </a:pPr>
            <a:r>
              <a:rPr lang="tr-TR" sz="3300" dirty="0"/>
              <a:t>OPA yapıldıktan sonraki 10 dk içerisinde kusma olur ise aşı tekrar yapılmalıdır.</a:t>
            </a:r>
          </a:p>
          <a:p>
            <a:pPr>
              <a:lnSpc>
                <a:spcPct val="150000"/>
              </a:lnSpc>
              <a:buClr>
                <a:schemeClr val="accent1">
                  <a:lumMod val="60000"/>
                  <a:lumOff val="40000"/>
                </a:schemeClr>
              </a:buClr>
              <a:buFont typeface="Wingdings" panose="05000000000000000000" pitchFamily="2" charset="2"/>
              <a:buChar char="Ø"/>
              <a:defRPr/>
            </a:pPr>
            <a:r>
              <a:rPr lang="tr-TR" sz="3300" dirty="0"/>
              <a:t>Çoklu dozlu aşılar açıldıktan sonraki 4 hafta içinde 3 ardışık aşı seansında kullanılabilir.</a:t>
            </a:r>
          </a:p>
          <a:p>
            <a:pPr>
              <a:lnSpc>
                <a:spcPct val="150000"/>
              </a:lnSpc>
              <a:buClr>
                <a:schemeClr val="accent1">
                  <a:lumMod val="60000"/>
                  <a:lumOff val="40000"/>
                </a:schemeClr>
              </a:buClr>
              <a:buFont typeface="Wingdings" panose="05000000000000000000" pitchFamily="2" charset="2"/>
              <a:buChar char="Ø"/>
              <a:defRPr/>
            </a:pPr>
            <a:r>
              <a:rPr lang="tr-TR" sz="3300" dirty="0"/>
              <a:t>Evde Gebe varsa aşılanan bireyin dışkısıyla temas eden herkesin el hijyenine çok dikkat etmesi gerekir. Özellikle </a:t>
            </a:r>
            <a:r>
              <a:rPr lang="tr-TR" sz="3300" dirty="0" err="1"/>
              <a:t>gebeler,aşılanan</a:t>
            </a:r>
            <a:r>
              <a:rPr lang="tr-TR" sz="3300" dirty="0"/>
              <a:t> kişinin bezini </a:t>
            </a:r>
            <a:r>
              <a:rPr lang="tr-TR" sz="3300" dirty="0" err="1"/>
              <a:t>değiştirmemeli,tuvalet</a:t>
            </a:r>
            <a:r>
              <a:rPr lang="tr-TR" sz="3300" dirty="0"/>
              <a:t> temizliği gibi işlemlerden uzak </a:t>
            </a:r>
            <a:r>
              <a:rPr lang="tr-TR" sz="3300" dirty="0" err="1"/>
              <a:t>durmalı,mümkünse</a:t>
            </a:r>
            <a:r>
              <a:rPr lang="tr-TR" sz="3300" dirty="0"/>
              <a:t> farklı tuvalet kullanmalı ve tuvalet sonrası sabunla en az 20 saniye el yıkanması vurgulanmalıdır.</a:t>
            </a:r>
          </a:p>
          <a:p>
            <a:endParaRPr lang="tr-TR" dirty="0"/>
          </a:p>
        </p:txBody>
      </p:sp>
    </p:spTree>
    <p:extLst>
      <p:ext uri="{BB962C8B-B14F-4D97-AF65-F5344CB8AC3E}">
        <p14:creationId xmlns:p14="http://schemas.microsoft.com/office/powerpoint/2010/main" val="348683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802F94-26B5-F575-983D-5FA4034013C8}"/>
              </a:ext>
            </a:extLst>
          </p:cNvPr>
          <p:cNvSpPr>
            <a:spLocks noGrp="1"/>
          </p:cNvSpPr>
          <p:nvPr>
            <p:ph type="title"/>
          </p:nvPr>
        </p:nvSpPr>
        <p:spPr/>
        <p:txBody>
          <a:bodyPr/>
          <a:lstStyle/>
          <a:p>
            <a:r>
              <a:rPr lang="tr-TR" dirty="0">
                <a:solidFill>
                  <a:schemeClr val="tx2">
                    <a:lumMod val="60000"/>
                    <a:lumOff val="40000"/>
                  </a:schemeClr>
                </a:solidFill>
              </a:rPr>
              <a:t>SUÇİÇEĞİ</a:t>
            </a:r>
          </a:p>
        </p:txBody>
      </p:sp>
      <p:sp>
        <p:nvSpPr>
          <p:cNvPr id="3" name="İçerik Yer Tutucusu 2">
            <a:extLst>
              <a:ext uri="{FF2B5EF4-FFF2-40B4-BE49-F238E27FC236}">
                <a16:creationId xmlns:a16="http://schemas.microsoft.com/office/drawing/2014/main" id="{756A2612-E6C0-9E7E-393B-DF6634410F8B}"/>
              </a:ext>
            </a:extLst>
          </p:cNvPr>
          <p:cNvSpPr>
            <a:spLocks noGrp="1"/>
          </p:cNvSpPr>
          <p:nvPr>
            <p:ph idx="1"/>
          </p:nvPr>
        </p:nvSpPr>
        <p:spPr>
          <a:xfrm>
            <a:off x="838200" y="1825624"/>
            <a:ext cx="10515600" cy="5032375"/>
          </a:xfrm>
        </p:spPr>
        <p:txBody>
          <a:bodyPr>
            <a:normAutofit fontScale="85000" lnSpcReduction="20000"/>
          </a:bodyPr>
          <a:lstStyle/>
          <a:p>
            <a:r>
              <a:rPr lang="tr-TR" sz="2100" b="1" dirty="0">
                <a:solidFill>
                  <a:schemeClr val="tx2">
                    <a:lumMod val="60000"/>
                    <a:lumOff val="40000"/>
                  </a:schemeClr>
                </a:solidFill>
              </a:rPr>
              <a:t>Aşı Türü: </a:t>
            </a:r>
            <a:r>
              <a:rPr lang="tr-TR" sz="2100" dirty="0"/>
              <a:t>Canlı atenüe virüs aşısıdır.</a:t>
            </a:r>
          </a:p>
          <a:p>
            <a:r>
              <a:rPr lang="tr-TR" sz="2100" b="1" dirty="0">
                <a:solidFill>
                  <a:schemeClr val="tx2">
                    <a:lumMod val="60000"/>
                    <a:lumOff val="40000"/>
                  </a:schemeClr>
                </a:solidFill>
              </a:rPr>
              <a:t>Uygulama: </a:t>
            </a:r>
            <a:r>
              <a:rPr lang="tr-TR" sz="2100" dirty="0" err="1"/>
              <a:t>Subkutan</a:t>
            </a:r>
            <a:r>
              <a:rPr lang="tr-TR" sz="2100" dirty="0"/>
              <a:t> uygulanır.</a:t>
            </a:r>
          </a:p>
          <a:p>
            <a:pPr algn="just">
              <a:lnSpc>
                <a:spcPct val="150000"/>
              </a:lnSpc>
              <a:defRPr/>
            </a:pPr>
            <a:r>
              <a:rPr lang="tr-TR" sz="2100" b="1" dirty="0">
                <a:solidFill>
                  <a:schemeClr val="tx2">
                    <a:lumMod val="60000"/>
                    <a:lumOff val="40000"/>
                  </a:schemeClr>
                </a:solidFill>
              </a:rPr>
              <a:t>Dozaj: </a:t>
            </a:r>
            <a:endParaRPr lang="tr-TR" sz="2100" dirty="0">
              <a:solidFill>
                <a:schemeClr val="tx2">
                  <a:lumMod val="60000"/>
                  <a:lumOff val="40000"/>
                </a:schemeClr>
              </a:solidFill>
            </a:endParaRPr>
          </a:p>
          <a:p>
            <a:pPr marL="285750" indent="-285750" algn="just">
              <a:lnSpc>
                <a:spcPct val="150000"/>
              </a:lnSpc>
              <a:buClr>
                <a:schemeClr val="accent1">
                  <a:lumMod val="60000"/>
                  <a:lumOff val="40000"/>
                </a:schemeClr>
              </a:buClr>
              <a:buFont typeface="Wingdings"/>
              <a:buChar char="Ø"/>
              <a:defRPr/>
            </a:pPr>
            <a:r>
              <a:rPr lang="tr-TR" sz="2100" dirty="0"/>
              <a:t>12. ayın sonunda tek doz uygulanmaktadır. </a:t>
            </a:r>
          </a:p>
          <a:p>
            <a:pPr marL="285750" lvl="0" indent="-285750" algn="just">
              <a:lnSpc>
                <a:spcPct val="150000"/>
              </a:lnSpc>
              <a:buClr>
                <a:schemeClr val="accent1">
                  <a:lumMod val="60000"/>
                  <a:lumOff val="40000"/>
                </a:schemeClr>
              </a:buClr>
              <a:buFont typeface="Wingdings"/>
              <a:buChar char="Ø"/>
              <a:defRPr/>
            </a:pPr>
            <a:r>
              <a:rPr lang="tr-TR" sz="2100" dirty="0"/>
              <a:t>Suçiçeği geçirmemiş aşısız 13 yaşın üzerinde sağlıklı bireylere rutin aşılama dört ile sekiz hafta arayla iki doz önerilmektedir. </a:t>
            </a:r>
          </a:p>
          <a:p>
            <a:pPr algn="just">
              <a:lnSpc>
                <a:spcPct val="150000"/>
              </a:lnSpc>
              <a:defRPr/>
            </a:pPr>
            <a:r>
              <a:rPr lang="tr-TR" sz="2100" b="1" dirty="0">
                <a:solidFill>
                  <a:schemeClr val="tx2">
                    <a:lumMod val="60000"/>
                    <a:lumOff val="40000"/>
                  </a:schemeClr>
                </a:solidFill>
              </a:rPr>
              <a:t>Yan Etkiler: </a:t>
            </a:r>
            <a:r>
              <a:rPr lang="tr-TR" sz="2100" dirty="0"/>
              <a:t>Uygulama alanında hafif ağrı, ateş, döküntü, kızarıklık görülebilir.</a:t>
            </a:r>
          </a:p>
          <a:p>
            <a:pPr algn="just">
              <a:defRPr/>
            </a:pPr>
            <a:r>
              <a:rPr lang="tr-TR" sz="2100" b="1" dirty="0">
                <a:solidFill>
                  <a:schemeClr val="tx2">
                    <a:lumMod val="60000"/>
                    <a:lumOff val="40000"/>
                  </a:schemeClr>
                </a:solidFill>
              </a:rPr>
              <a:t>Kontrendikasyonlar:</a:t>
            </a:r>
            <a:endParaRPr lang="tr-TR" sz="2100" dirty="0">
              <a:solidFill>
                <a:schemeClr val="tx2">
                  <a:lumMod val="60000"/>
                  <a:lumOff val="40000"/>
                </a:schemeClr>
              </a:solidFill>
            </a:endParaRPr>
          </a:p>
          <a:p>
            <a:pPr lvl="1" algn="just">
              <a:buClr>
                <a:schemeClr val="accent1">
                  <a:lumMod val="60000"/>
                  <a:lumOff val="40000"/>
                </a:schemeClr>
              </a:buClr>
              <a:buFont typeface="Wingdings" panose="05000000000000000000" pitchFamily="2" charset="2"/>
              <a:buChar char="Ø"/>
              <a:defRPr/>
            </a:pPr>
            <a:r>
              <a:rPr lang="tr-TR" sz="2100" dirty="0"/>
              <a:t>Aşı içeriğine karşı alerjisi olanlar </a:t>
            </a:r>
          </a:p>
          <a:p>
            <a:pPr lvl="1" algn="just">
              <a:buClr>
                <a:schemeClr val="accent1">
                  <a:lumMod val="60000"/>
                  <a:lumOff val="40000"/>
                </a:schemeClr>
              </a:buClr>
              <a:buFont typeface="Wingdings" panose="05000000000000000000" pitchFamily="2" charset="2"/>
              <a:buChar char="Ø"/>
              <a:defRPr/>
            </a:pPr>
            <a:r>
              <a:rPr lang="tr-TR" sz="2100" dirty="0" err="1"/>
              <a:t>İmmun</a:t>
            </a:r>
            <a:r>
              <a:rPr lang="tr-TR" sz="2100" dirty="0"/>
              <a:t> yetmezlik durumları</a:t>
            </a:r>
          </a:p>
          <a:p>
            <a:pPr lvl="1" algn="just">
              <a:buClr>
                <a:schemeClr val="accent1">
                  <a:lumMod val="60000"/>
                  <a:lumOff val="40000"/>
                </a:schemeClr>
              </a:buClr>
              <a:buFont typeface="Wingdings" panose="05000000000000000000" pitchFamily="2" charset="2"/>
              <a:buChar char="Ø"/>
              <a:defRPr/>
            </a:pPr>
            <a:r>
              <a:rPr lang="tr-TR" sz="2100" dirty="0"/>
              <a:t>Steroid alanlar</a:t>
            </a:r>
          </a:p>
          <a:p>
            <a:pPr lvl="1" algn="just">
              <a:buClr>
                <a:schemeClr val="accent1">
                  <a:lumMod val="60000"/>
                  <a:lumOff val="40000"/>
                </a:schemeClr>
              </a:buClr>
              <a:buFont typeface="Wingdings" panose="05000000000000000000" pitchFamily="2" charset="2"/>
              <a:buChar char="Ø"/>
              <a:defRPr/>
            </a:pPr>
            <a:r>
              <a:rPr lang="tr-TR" sz="2100" dirty="0" err="1"/>
              <a:t>İmmunglobulin</a:t>
            </a:r>
            <a:r>
              <a:rPr lang="tr-TR" sz="2100" dirty="0"/>
              <a:t> ve kan ürünü alanlar </a:t>
            </a:r>
          </a:p>
          <a:p>
            <a:pPr lvl="1" algn="just">
              <a:buClr>
                <a:schemeClr val="accent1">
                  <a:lumMod val="60000"/>
                  <a:lumOff val="40000"/>
                </a:schemeClr>
              </a:buClr>
              <a:buFont typeface="Wingdings" panose="05000000000000000000" pitchFamily="2" charset="2"/>
              <a:buChar char="Ø"/>
              <a:defRPr/>
            </a:pPr>
            <a:r>
              <a:rPr lang="tr-TR" sz="2100" dirty="0"/>
              <a:t>Tedavide salisilat alanlar (Reye Sendromu nedeniyle) </a:t>
            </a:r>
          </a:p>
          <a:p>
            <a:pPr lvl="1" algn="just">
              <a:buClr>
                <a:schemeClr val="accent1">
                  <a:lumMod val="60000"/>
                  <a:lumOff val="40000"/>
                </a:schemeClr>
              </a:buClr>
              <a:buFont typeface="Wingdings" panose="05000000000000000000" pitchFamily="2" charset="2"/>
              <a:buChar char="Ø"/>
              <a:defRPr/>
            </a:pPr>
            <a:r>
              <a:rPr lang="tr-TR" sz="2100" dirty="0"/>
              <a:t>Gebelik</a:t>
            </a:r>
          </a:p>
          <a:p>
            <a:pPr marL="285750" lvl="0" indent="-285750" algn="just">
              <a:lnSpc>
                <a:spcPct val="150000"/>
              </a:lnSpc>
              <a:buFont typeface="Wingdings"/>
              <a:buChar char="Ø"/>
              <a:defRPr/>
            </a:pPr>
            <a:endParaRPr lang="tr-TR" sz="2100" dirty="0"/>
          </a:p>
          <a:p>
            <a:endParaRPr lang="tr-TR" dirty="0"/>
          </a:p>
        </p:txBody>
      </p:sp>
    </p:spTree>
    <p:extLst>
      <p:ext uri="{BB962C8B-B14F-4D97-AF65-F5344CB8AC3E}">
        <p14:creationId xmlns:p14="http://schemas.microsoft.com/office/powerpoint/2010/main" val="3638605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FED489-DAC0-F789-AEFC-3E42B2A3A806}"/>
              </a:ext>
            </a:extLst>
          </p:cNvPr>
          <p:cNvSpPr>
            <a:spLocks noGrp="1"/>
          </p:cNvSpPr>
          <p:nvPr>
            <p:ph type="title"/>
          </p:nvPr>
        </p:nvSpPr>
        <p:spPr/>
        <p:txBody>
          <a:bodyPr/>
          <a:lstStyle/>
          <a:p>
            <a:r>
              <a:rPr lang="tr-TR" dirty="0">
                <a:solidFill>
                  <a:schemeClr val="tx2">
                    <a:lumMod val="60000"/>
                    <a:lumOff val="40000"/>
                  </a:schemeClr>
                </a:solidFill>
              </a:rPr>
              <a:t>SUÇİÇEĞİ</a:t>
            </a:r>
          </a:p>
        </p:txBody>
      </p:sp>
      <p:sp>
        <p:nvSpPr>
          <p:cNvPr id="3" name="İçerik Yer Tutucusu 2">
            <a:extLst>
              <a:ext uri="{FF2B5EF4-FFF2-40B4-BE49-F238E27FC236}">
                <a16:creationId xmlns:a16="http://schemas.microsoft.com/office/drawing/2014/main" id="{0060FE0D-294F-F8A0-E6A0-34928F6A72B8}"/>
              </a:ext>
            </a:extLst>
          </p:cNvPr>
          <p:cNvSpPr>
            <a:spLocks noGrp="1"/>
          </p:cNvSpPr>
          <p:nvPr>
            <p:ph idx="1"/>
          </p:nvPr>
        </p:nvSpPr>
        <p:spPr/>
        <p:txBody>
          <a:bodyPr>
            <a:normAutofit/>
          </a:bodyPr>
          <a:lstStyle/>
          <a:p>
            <a:pPr marL="0" indent="0" algn="just">
              <a:lnSpc>
                <a:spcPct val="110000"/>
              </a:lnSpc>
              <a:buNone/>
              <a:defRPr/>
            </a:pPr>
            <a:r>
              <a:rPr lang="tr-TR" sz="1800" dirty="0"/>
              <a:t>     </a:t>
            </a:r>
            <a:r>
              <a:rPr lang="tr-TR" sz="1800" b="1" dirty="0">
                <a:solidFill>
                  <a:schemeClr val="tx2">
                    <a:lumMod val="60000"/>
                    <a:lumOff val="40000"/>
                  </a:schemeClr>
                </a:solidFill>
              </a:rPr>
              <a:t>ÖZEL DURUMLAR</a:t>
            </a:r>
            <a:endParaRPr lang="tr-TR" dirty="0">
              <a:solidFill>
                <a:schemeClr val="tx2">
                  <a:lumMod val="60000"/>
                  <a:lumOff val="40000"/>
                </a:schemeClr>
              </a:solidFill>
            </a:endParaRPr>
          </a:p>
          <a:p>
            <a:pPr algn="just">
              <a:lnSpc>
                <a:spcPct val="110000"/>
              </a:lnSpc>
              <a:buClr>
                <a:schemeClr val="accent1">
                  <a:lumMod val="60000"/>
                  <a:lumOff val="40000"/>
                </a:schemeClr>
              </a:buClr>
              <a:buFont typeface="Wingdings" panose="05000000000000000000" pitchFamily="2" charset="2"/>
              <a:buChar char="Ø"/>
              <a:defRPr/>
            </a:pPr>
            <a:r>
              <a:rPr lang="tr-TR" sz="1800" b="1" dirty="0">
                <a:solidFill>
                  <a:srgbClr val="FF0000"/>
                </a:solidFill>
              </a:rPr>
              <a:t> </a:t>
            </a:r>
            <a:r>
              <a:rPr lang="tr-TR" sz="1800" dirty="0"/>
              <a:t>Aşı sonrası 6 hafta süre ile salisilat kullanılmaması önerilmektedir.</a:t>
            </a:r>
            <a:endParaRPr lang="tr-TR" dirty="0"/>
          </a:p>
          <a:p>
            <a:pPr algn="just">
              <a:lnSpc>
                <a:spcPct val="110000"/>
              </a:lnSpc>
              <a:buClr>
                <a:schemeClr val="accent1">
                  <a:lumMod val="60000"/>
                  <a:lumOff val="40000"/>
                </a:schemeClr>
              </a:buClr>
              <a:buFont typeface="Wingdings" panose="05000000000000000000" pitchFamily="2" charset="2"/>
              <a:buChar char="Ø"/>
              <a:defRPr/>
            </a:pPr>
            <a:r>
              <a:rPr lang="tr-TR" sz="1800" dirty="0"/>
              <a:t> Diğer çocukluk çağı aşıları ile aynı anda yapılabilir. </a:t>
            </a:r>
            <a:endParaRPr lang="tr-TR" dirty="0"/>
          </a:p>
          <a:p>
            <a:pPr algn="just">
              <a:lnSpc>
                <a:spcPct val="110000"/>
              </a:lnSpc>
              <a:buClr>
                <a:schemeClr val="accent1">
                  <a:lumMod val="60000"/>
                  <a:lumOff val="40000"/>
                </a:schemeClr>
              </a:buClr>
              <a:buFont typeface="Wingdings" panose="05000000000000000000" pitchFamily="2" charset="2"/>
              <a:buChar char="Ø"/>
              <a:defRPr/>
            </a:pPr>
            <a:r>
              <a:rPr lang="tr-TR" sz="1800" b="1" dirty="0">
                <a:solidFill>
                  <a:srgbClr val="FF0000"/>
                </a:solidFill>
              </a:rPr>
              <a:t> </a:t>
            </a:r>
            <a:r>
              <a:rPr lang="tr-TR" sz="1800" dirty="0"/>
              <a:t>KKK aşısı ile aynı anda yapılamaz ise 28 gün ara ile uygulanmalıdır.</a:t>
            </a:r>
          </a:p>
          <a:p>
            <a:pPr algn="just">
              <a:lnSpc>
                <a:spcPct val="110000"/>
              </a:lnSpc>
              <a:buClr>
                <a:schemeClr val="accent1">
                  <a:lumMod val="60000"/>
                  <a:lumOff val="40000"/>
                </a:schemeClr>
              </a:buClr>
              <a:buFont typeface="Wingdings" panose="05000000000000000000" pitchFamily="2" charset="2"/>
              <a:buChar char="Ø"/>
              <a:defRPr/>
            </a:pPr>
            <a:endParaRPr lang="tr-TR" dirty="0"/>
          </a:p>
          <a:p>
            <a:pPr marL="0" indent="0" algn="just">
              <a:lnSpc>
                <a:spcPct val="100000"/>
              </a:lnSpc>
              <a:buNone/>
              <a:defRPr/>
            </a:pPr>
            <a:r>
              <a:rPr lang="tr-TR" sz="1800" b="1" dirty="0">
                <a:solidFill>
                  <a:schemeClr val="tx2">
                    <a:lumMod val="60000"/>
                    <a:lumOff val="40000"/>
                  </a:schemeClr>
                </a:solidFill>
              </a:rPr>
              <a:t>     Temas Sonrası Proflaksi:</a:t>
            </a:r>
          </a:p>
          <a:p>
            <a:pPr algn="just">
              <a:lnSpc>
                <a:spcPct val="100000"/>
              </a:lnSpc>
              <a:buClr>
                <a:schemeClr val="accent1">
                  <a:lumMod val="60000"/>
                  <a:lumOff val="40000"/>
                </a:schemeClr>
              </a:buClr>
              <a:buFont typeface="Wingdings" panose="05000000000000000000" pitchFamily="2" charset="2"/>
              <a:buChar char="Ø"/>
              <a:defRPr/>
            </a:pPr>
            <a:r>
              <a:rPr lang="tr-TR" sz="1800" dirty="0"/>
              <a:t>Temastan sonraki ilk 72 saat içerisinde (bu süre 120 saate kadar uzayabilir) aşı yapılması önerilir.</a:t>
            </a:r>
            <a:endParaRPr lang="tr-TR" dirty="0"/>
          </a:p>
          <a:p>
            <a:pPr algn="just">
              <a:lnSpc>
                <a:spcPct val="100000"/>
              </a:lnSpc>
              <a:buClr>
                <a:schemeClr val="accent1">
                  <a:lumMod val="60000"/>
                  <a:lumOff val="40000"/>
                </a:schemeClr>
              </a:buClr>
              <a:buFont typeface="Wingdings" panose="05000000000000000000" pitchFamily="2" charset="2"/>
              <a:buChar char="Ø"/>
              <a:defRPr/>
            </a:pPr>
            <a:r>
              <a:rPr lang="tr-TR" sz="1800" dirty="0"/>
              <a:t>Suçiçeği aşısı uygulanamayan bireylerde </a:t>
            </a:r>
            <a:r>
              <a:rPr lang="tr-TR" sz="1800" dirty="0" err="1"/>
              <a:t>varisella-zoster</a:t>
            </a:r>
            <a:r>
              <a:rPr lang="tr-TR" sz="1800" dirty="0"/>
              <a:t> immün globülin 96 saat içerisinde yapılmalıdır.</a:t>
            </a:r>
            <a:endParaRPr lang="tr-TR" dirty="0"/>
          </a:p>
          <a:p>
            <a:endParaRPr lang="tr-TR" dirty="0"/>
          </a:p>
        </p:txBody>
      </p:sp>
    </p:spTree>
    <p:extLst>
      <p:ext uri="{BB962C8B-B14F-4D97-AF65-F5344CB8AC3E}">
        <p14:creationId xmlns:p14="http://schemas.microsoft.com/office/powerpoint/2010/main" val="523662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58B5B3-8845-C0F3-A397-11361D5FB7ED}"/>
              </a:ext>
            </a:extLst>
          </p:cNvPr>
          <p:cNvSpPr>
            <a:spLocks noGrp="1"/>
          </p:cNvSpPr>
          <p:nvPr>
            <p:ph type="title"/>
          </p:nvPr>
        </p:nvSpPr>
        <p:spPr/>
        <p:txBody>
          <a:bodyPr/>
          <a:lstStyle/>
          <a:p>
            <a:r>
              <a:rPr lang="tr-TR" dirty="0">
                <a:solidFill>
                  <a:schemeClr val="tx2">
                    <a:lumMod val="60000"/>
                    <a:lumOff val="40000"/>
                  </a:schemeClr>
                </a:solidFill>
              </a:rPr>
              <a:t>KIZAMIK-KIZAMIKÇIK-KABAKULAK (KKK)</a:t>
            </a:r>
          </a:p>
        </p:txBody>
      </p:sp>
      <p:sp>
        <p:nvSpPr>
          <p:cNvPr id="3" name="İçerik Yer Tutucusu 2">
            <a:extLst>
              <a:ext uri="{FF2B5EF4-FFF2-40B4-BE49-F238E27FC236}">
                <a16:creationId xmlns:a16="http://schemas.microsoft.com/office/drawing/2014/main" id="{FB3E9B29-2012-9E9B-A56A-D05AC749B16A}"/>
              </a:ext>
            </a:extLst>
          </p:cNvPr>
          <p:cNvSpPr>
            <a:spLocks noGrp="1"/>
          </p:cNvSpPr>
          <p:nvPr>
            <p:ph idx="1"/>
          </p:nvPr>
        </p:nvSpPr>
        <p:spPr/>
        <p:txBody>
          <a:bodyPr>
            <a:normAutofit fontScale="92500" lnSpcReduction="10000"/>
          </a:bodyPr>
          <a:lstStyle/>
          <a:p>
            <a:pPr>
              <a:buClr>
                <a:schemeClr val="accent1">
                  <a:lumMod val="60000"/>
                  <a:lumOff val="40000"/>
                </a:schemeClr>
              </a:buClr>
            </a:pPr>
            <a:r>
              <a:rPr lang="tr-TR" sz="1800" b="1" dirty="0">
                <a:solidFill>
                  <a:schemeClr val="tx2">
                    <a:lumMod val="60000"/>
                    <a:lumOff val="40000"/>
                  </a:schemeClr>
                </a:solidFill>
              </a:rPr>
              <a:t>Aşı Türü: </a:t>
            </a:r>
            <a:r>
              <a:rPr lang="tr-TR" sz="1800" dirty="0"/>
              <a:t>Canlı atenüe virüs aşısı </a:t>
            </a:r>
          </a:p>
          <a:p>
            <a:pPr>
              <a:buClr>
                <a:schemeClr val="accent1">
                  <a:lumMod val="60000"/>
                  <a:lumOff val="40000"/>
                </a:schemeClr>
              </a:buClr>
              <a:defRPr/>
            </a:pPr>
            <a:r>
              <a:rPr lang="tr-TR" sz="1800" b="1" dirty="0">
                <a:solidFill>
                  <a:schemeClr val="tx2">
                    <a:lumMod val="60000"/>
                    <a:lumOff val="40000"/>
                  </a:schemeClr>
                </a:solidFill>
              </a:rPr>
              <a:t>Dozaj: </a:t>
            </a:r>
            <a:r>
              <a:rPr lang="tr-TR" sz="1800" dirty="0"/>
              <a:t>Ek doz 9. ayda diğer dozlar 12. ve 48. aylarda yapılması önerilmektedir.</a:t>
            </a:r>
          </a:p>
          <a:p>
            <a:pPr>
              <a:buClr>
                <a:schemeClr val="accent1">
                  <a:lumMod val="60000"/>
                  <a:lumOff val="40000"/>
                </a:schemeClr>
              </a:buClr>
              <a:defRPr/>
            </a:pPr>
            <a:r>
              <a:rPr lang="tr-TR" sz="1800" dirty="0"/>
              <a:t> En küçük 6 ayda yapılabilir ama 12 aydan önce yapılan doz ile yeterli antikor cevabı olmaz</a:t>
            </a:r>
          </a:p>
          <a:p>
            <a:pPr>
              <a:buClr>
                <a:schemeClr val="accent1">
                  <a:lumMod val="60000"/>
                  <a:lumOff val="40000"/>
                </a:schemeClr>
              </a:buClr>
              <a:defRPr/>
            </a:pPr>
            <a:r>
              <a:rPr lang="tr-TR" sz="1800" b="1" dirty="0">
                <a:solidFill>
                  <a:schemeClr val="tx2">
                    <a:lumMod val="60000"/>
                    <a:lumOff val="40000"/>
                  </a:schemeClr>
                </a:solidFill>
              </a:rPr>
              <a:t>Yan Etkiler: </a:t>
            </a:r>
            <a:r>
              <a:rPr lang="tr-TR" sz="1800" dirty="0"/>
              <a:t>Yaygın(Aşı yapılan yerde ağrı, </a:t>
            </a:r>
            <a:r>
              <a:rPr lang="tr-TR" sz="1800" dirty="0" err="1"/>
              <a:t>ateş,hafif</a:t>
            </a:r>
            <a:r>
              <a:rPr lang="tr-TR" sz="1800" dirty="0"/>
              <a:t> döküntü, genç ve kadınlarda eklemlerde geçici ağrı sertlik). yanaklarda veya boyunda </a:t>
            </a:r>
            <a:r>
              <a:rPr lang="tr-TR" sz="1800" dirty="0" err="1"/>
              <a:t>şişlik,nadiren</a:t>
            </a:r>
            <a:r>
              <a:rPr lang="tr-TR" sz="1800" dirty="0"/>
              <a:t> </a:t>
            </a:r>
            <a:r>
              <a:rPr lang="tr-TR" sz="1800" dirty="0" err="1"/>
              <a:t>trombositopeni,febril</a:t>
            </a:r>
            <a:r>
              <a:rPr lang="tr-TR" sz="1800" dirty="0"/>
              <a:t> </a:t>
            </a:r>
            <a:r>
              <a:rPr lang="tr-TR" sz="1800" dirty="0" err="1"/>
              <a:t>konvulziyon,allerji</a:t>
            </a:r>
            <a:endParaRPr lang="tr-TR" sz="1800" dirty="0"/>
          </a:p>
          <a:p>
            <a:pPr marL="0" indent="0">
              <a:buNone/>
              <a:defRPr/>
            </a:pPr>
            <a:r>
              <a:rPr lang="tr-TR" sz="1800" dirty="0"/>
              <a:t>   </a:t>
            </a:r>
          </a:p>
          <a:p>
            <a:pPr marL="0" indent="0">
              <a:buNone/>
              <a:defRPr/>
            </a:pPr>
            <a:r>
              <a:rPr lang="tr-TR" sz="1800" dirty="0"/>
              <a:t>    </a:t>
            </a:r>
            <a:r>
              <a:rPr lang="tr-TR" sz="1800" dirty="0">
                <a:solidFill>
                  <a:schemeClr val="accent1">
                    <a:lumMod val="60000"/>
                    <a:lumOff val="40000"/>
                  </a:schemeClr>
                </a:solidFill>
              </a:rPr>
              <a:t>*</a:t>
            </a:r>
            <a:r>
              <a:rPr lang="tr-TR" sz="1800" dirty="0"/>
              <a:t>Ateşli nöbet geçirme riski bebekler büyüdükçe arttığından, önerildiği anda aşılanmaları önerilir.</a:t>
            </a:r>
          </a:p>
          <a:p>
            <a:pPr>
              <a:defRPr/>
            </a:pPr>
            <a:endParaRPr lang="tr-TR" sz="1800" dirty="0"/>
          </a:p>
          <a:p>
            <a:pPr>
              <a:defRPr/>
            </a:pPr>
            <a:r>
              <a:rPr lang="tr-TR" sz="1800" b="1" dirty="0">
                <a:solidFill>
                  <a:schemeClr val="tx2">
                    <a:lumMod val="60000"/>
                    <a:lumOff val="40000"/>
                  </a:schemeClr>
                </a:solidFill>
              </a:rPr>
              <a:t>Kontrendikasyonlar: </a:t>
            </a:r>
            <a:endParaRPr lang="tr-TR" dirty="0">
              <a:solidFill>
                <a:schemeClr val="tx2">
                  <a:lumMod val="60000"/>
                  <a:lumOff val="40000"/>
                </a:schemeClr>
              </a:solidFill>
            </a:endParaRPr>
          </a:p>
          <a:p>
            <a:pPr lvl="1">
              <a:buClr>
                <a:schemeClr val="accent1">
                  <a:lumMod val="60000"/>
                  <a:lumOff val="40000"/>
                </a:schemeClr>
              </a:buClr>
              <a:buFont typeface="Wingdings" panose="05000000000000000000" pitchFamily="2" charset="2"/>
              <a:buChar char="Ø"/>
              <a:defRPr/>
            </a:pPr>
            <a:r>
              <a:rPr lang="tr-TR" sz="1800" dirty="0"/>
              <a:t>Neomisin veya jelatine karşı anafilaksi gelişenler</a:t>
            </a:r>
            <a:endParaRPr lang="tr-TR" dirty="0"/>
          </a:p>
          <a:p>
            <a:pPr lvl="1">
              <a:buClr>
                <a:schemeClr val="accent1">
                  <a:lumMod val="60000"/>
                  <a:lumOff val="40000"/>
                </a:schemeClr>
              </a:buClr>
              <a:buFont typeface="Wingdings" panose="05000000000000000000" pitchFamily="2" charset="2"/>
              <a:buChar char="Ø"/>
              <a:defRPr/>
            </a:pPr>
            <a:r>
              <a:rPr lang="tr-TR" sz="1800" dirty="0"/>
              <a:t>Yumurtaya karşı anafilaksi gelişenler (Anafilaksi dışındaki yumurta alerjileri engel değildir)</a:t>
            </a:r>
            <a:endParaRPr lang="tr-TR" dirty="0"/>
          </a:p>
          <a:p>
            <a:pPr lvl="1">
              <a:buClr>
                <a:schemeClr val="accent1">
                  <a:lumMod val="60000"/>
                  <a:lumOff val="40000"/>
                </a:schemeClr>
              </a:buClr>
              <a:buFont typeface="Wingdings" panose="05000000000000000000" pitchFamily="2" charset="2"/>
              <a:buChar char="Ø"/>
              <a:defRPr/>
            </a:pPr>
            <a:r>
              <a:rPr lang="tr-TR" sz="1800" dirty="0"/>
              <a:t>İmmün yetmezlikler (HIV hariç) </a:t>
            </a:r>
            <a:endParaRPr lang="tr-TR" dirty="0"/>
          </a:p>
          <a:p>
            <a:pPr lvl="1">
              <a:buClr>
                <a:schemeClr val="accent1">
                  <a:lumMod val="60000"/>
                  <a:lumOff val="40000"/>
                </a:schemeClr>
              </a:buClr>
              <a:buFont typeface="Wingdings" panose="05000000000000000000" pitchFamily="2" charset="2"/>
              <a:buChar char="Ø"/>
              <a:defRPr/>
            </a:pPr>
            <a:r>
              <a:rPr lang="tr-TR" sz="1800" dirty="0"/>
              <a:t>İmmün baskılayıcı tedavi alanlarda yapılamaz (Tedavi bitiminden üç ay sonra yapılabilir.)  </a:t>
            </a:r>
            <a:endParaRPr lang="tr-TR" dirty="0"/>
          </a:p>
          <a:p>
            <a:pPr lvl="1">
              <a:buClr>
                <a:schemeClr val="accent1">
                  <a:lumMod val="60000"/>
                  <a:lumOff val="40000"/>
                </a:schemeClr>
              </a:buClr>
              <a:buFont typeface="Wingdings" panose="05000000000000000000" pitchFamily="2" charset="2"/>
              <a:buChar char="Ø"/>
              <a:defRPr/>
            </a:pPr>
            <a:r>
              <a:rPr lang="tr-TR" sz="1800" dirty="0"/>
              <a:t>Gebeler veya üç ay içinde gebelik riski olanlar  </a:t>
            </a:r>
            <a:endParaRPr lang="tr-TR" dirty="0"/>
          </a:p>
          <a:p>
            <a:pPr>
              <a:defRPr/>
            </a:pPr>
            <a:endParaRPr lang="tr-TR" dirty="0"/>
          </a:p>
          <a:p>
            <a:endParaRPr lang="tr-TR" dirty="0"/>
          </a:p>
        </p:txBody>
      </p:sp>
    </p:spTree>
    <p:extLst>
      <p:ext uri="{BB962C8B-B14F-4D97-AF65-F5344CB8AC3E}">
        <p14:creationId xmlns:p14="http://schemas.microsoft.com/office/powerpoint/2010/main" val="422733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222C97-4F80-95A4-AE45-F5103FF1F1BB}"/>
              </a:ext>
            </a:extLst>
          </p:cNvPr>
          <p:cNvSpPr>
            <a:spLocks noGrp="1"/>
          </p:cNvSpPr>
          <p:nvPr>
            <p:ph type="title"/>
          </p:nvPr>
        </p:nvSpPr>
        <p:spPr/>
        <p:txBody>
          <a:bodyPr/>
          <a:lstStyle/>
          <a:p>
            <a:r>
              <a:rPr lang="tr-TR" dirty="0">
                <a:solidFill>
                  <a:schemeClr val="accent1">
                    <a:lumMod val="60000"/>
                    <a:lumOff val="40000"/>
                  </a:schemeClr>
                </a:solidFill>
              </a:rPr>
              <a:t>ÖĞRENİM HEDEFLERİ</a:t>
            </a:r>
          </a:p>
        </p:txBody>
      </p:sp>
      <p:sp>
        <p:nvSpPr>
          <p:cNvPr id="3" name="İçerik Yer Tutucusu 2">
            <a:extLst>
              <a:ext uri="{FF2B5EF4-FFF2-40B4-BE49-F238E27FC236}">
                <a16:creationId xmlns:a16="http://schemas.microsoft.com/office/drawing/2014/main" id="{D358CD35-2F72-AA07-852A-C521372C3511}"/>
              </a:ext>
            </a:extLst>
          </p:cNvPr>
          <p:cNvSpPr>
            <a:spLocks noGrp="1"/>
          </p:cNvSpPr>
          <p:nvPr>
            <p:ph idx="1"/>
          </p:nvPr>
        </p:nvSpPr>
        <p:spPr/>
        <p:txBody>
          <a:bodyPr/>
          <a:lstStyle/>
          <a:p>
            <a:pPr>
              <a:buClr>
                <a:schemeClr val="accent1">
                  <a:lumMod val="60000"/>
                  <a:lumOff val="40000"/>
                </a:schemeClr>
              </a:buClr>
              <a:buFont typeface="Wingdings" panose="05000000000000000000" pitchFamily="2" charset="2"/>
              <a:buChar char="Ø"/>
            </a:pPr>
            <a:r>
              <a:rPr lang="tr-TR" sz="1800" dirty="0"/>
              <a:t>Sağlık bakanlığı aşılama takviminde olan aşıları sayabilmek</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Rutin dışı uygulanan aşıları sayabilmek</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Aşı uygularken dikkat edilmesi gerekenleri sayabilmek</a:t>
            </a:r>
          </a:p>
          <a:p>
            <a:endParaRPr lang="tr-TR" dirty="0"/>
          </a:p>
        </p:txBody>
      </p:sp>
    </p:spTree>
    <p:extLst>
      <p:ext uri="{BB962C8B-B14F-4D97-AF65-F5344CB8AC3E}">
        <p14:creationId xmlns:p14="http://schemas.microsoft.com/office/powerpoint/2010/main" val="151746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C775AD-2251-8763-63AB-6CF33F87B8B6}"/>
              </a:ext>
            </a:extLst>
          </p:cNvPr>
          <p:cNvSpPr>
            <a:spLocks noGrp="1"/>
          </p:cNvSpPr>
          <p:nvPr>
            <p:ph type="title"/>
          </p:nvPr>
        </p:nvSpPr>
        <p:spPr>
          <a:xfrm>
            <a:off x="838200" y="365125"/>
            <a:ext cx="10515600" cy="45719"/>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8EA3A683-EF2C-0A36-D908-F6C9D83E03BA}"/>
              </a:ext>
            </a:extLst>
          </p:cNvPr>
          <p:cNvSpPr>
            <a:spLocks noGrp="1"/>
          </p:cNvSpPr>
          <p:nvPr>
            <p:ph idx="1"/>
          </p:nvPr>
        </p:nvSpPr>
        <p:spPr>
          <a:xfrm>
            <a:off x="838200" y="1234440"/>
            <a:ext cx="10515600" cy="4942523"/>
          </a:xfrm>
        </p:spPr>
        <p:txBody>
          <a:bodyPr>
            <a:normAutofit lnSpcReduction="10000"/>
          </a:bodyPr>
          <a:lstStyle/>
          <a:p>
            <a:pPr marL="0" indent="0">
              <a:buNone/>
              <a:defRPr/>
            </a:pPr>
            <a:r>
              <a:rPr lang="tr-TR" sz="1800" b="1" dirty="0">
                <a:solidFill>
                  <a:schemeClr val="tx2">
                    <a:lumMod val="60000"/>
                    <a:lumOff val="40000"/>
                  </a:schemeClr>
                </a:solidFill>
              </a:rPr>
              <a:t>ÖZEL DURUMLAR</a:t>
            </a:r>
            <a:endParaRPr lang="tr-TR" sz="1800" dirty="0">
              <a:solidFill>
                <a:schemeClr val="tx2">
                  <a:lumMod val="60000"/>
                  <a:lumOff val="40000"/>
                </a:schemeClr>
              </a:solidFill>
            </a:endParaRPr>
          </a:p>
          <a:p>
            <a:pPr>
              <a:buClr>
                <a:schemeClr val="accent1">
                  <a:lumMod val="60000"/>
                  <a:lumOff val="40000"/>
                </a:schemeClr>
              </a:buClr>
              <a:buFont typeface="Wingdings" panose="05000000000000000000" pitchFamily="2" charset="2"/>
              <a:buChar char="Ø"/>
              <a:defRPr/>
            </a:pPr>
            <a:r>
              <a:rPr lang="tr-TR" sz="1800" dirty="0"/>
              <a:t>PPD yapılması gerekiyorsa aşıyla aynı gün yapılabilir. Aşı PPD reaksiyonunu 4‐6 hafta süreyle baskılar.  </a:t>
            </a:r>
          </a:p>
          <a:p>
            <a:pPr>
              <a:buClr>
                <a:schemeClr val="accent1">
                  <a:lumMod val="60000"/>
                  <a:lumOff val="40000"/>
                </a:schemeClr>
              </a:buClr>
              <a:buFont typeface="Wingdings" panose="05000000000000000000" pitchFamily="2" charset="2"/>
              <a:buChar char="Ø"/>
              <a:defRPr/>
            </a:pPr>
            <a:r>
              <a:rPr lang="tr-TR" sz="1800" dirty="0"/>
              <a:t>Daha önce hastalığı geçirmiş olsa bile aşı uygulanmasının olumsuz etkisi bulunmamaktadır.</a:t>
            </a:r>
          </a:p>
          <a:p>
            <a:pPr>
              <a:buClr>
                <a:schemeClr val="accent1">
                  <a:lumMod val="60000"/>
                  <a:lumOff val="40000"/>
                </a:schemeClr>
              </a:buClr>
              <a:buFont typeface="Wingdings" panose="05000000000000000000" pitchFamily="2" charset="2"/>
              <a:buChar char="Ø"/>
              <a:defRPr/>
            </a:pPr>
            <a:endParaRPr lang="tr-TR" sz="1800" dirty="0"/>
          </a:p>
          <a:p>
            <a:pPr marL="0" indent="0">
              <a:buNone/>
              <a:defRPr/>
            </a:pPr>
            <a:r>
              <a:rPr lang="tr-TR" sz="1800" b="1" dirty="0">
                <a:solidFill>
                  <a:schemeClr val="tx2">
                    <a:lumMod val="60000"/>
                    <a:lumOff val="40000"/>
                  </a:schemeClr>
                </a:solidFill>
              </a:rPr>
              <a:t>TEMASLI OLAN ÇOCUKLARDA</a:t>
            </a:r>
            <a:endParaRPr lang="tr-TR" sz="1800" dirty="0">
              <a:solidFill>
                <a:schemeClr val="tx2">
                  <a:lumMod val="60000"/>
                  <a:lumOff val="40000"/>
                </a:schemeClr>
              </a:solidFill>
            </a:endParaRPr>
          </a:p>
          <a:p>
            <a:pPr>
              <a:lnSpc>
                <a:spcPct val="120000"/>
              </a:lnSpc>
              <a:buClr>
                <a:schemeClr val="accent1">
                  <a:lumMod val="60000"/>
                  <a:lumOff val="40000"/>
                </a:schemeClr>
              </a:buClr>
              <a:buFont typeface="Wingdings" panose="05000000000000000000" pitchFamily="2" charset="2"/>
              <a:buChar char="Ø"/>
              <a:defRPr/>
            </a:pPr>
            <a:r>
              <a:rPr lang="tr-TR" sz="1800" b="1" u="sng" dirty="0">
                <a:solidFill>
                  <a:schemeClr val="tx2">
                    <a:lumMod val="60000"/>
                    <a:lumOff val="40000"/>
                  </a:schemeClr>
                </a:solidFill>
              </a:rPr>
              <a:t>8 aylık iken temaslı ise;</a:t>
            </a:r>
            <a:r>
              <a:rPr lang="tr-TR" sz="1800" b="1" dirty="0">
                <a:solidFill>
                  <a:schemeClr val="tx2">
                    <a:lumMod val="60000"/>
                    <a:lumOff val="40000"/>
                  </a:schemeClr>
                </a:solidFill>
              </a:rPr>
              <a:t> </a:t>
            </a:r>
            <a:r>
              <a:rPr lang="tr-TR" sz="1800" dirty="0"/>
              <a:t>iki doz aşılanmayan ve/veya hastalığı geçirmemiş olan 6 ay ve üzerindekilere ilk 72 saat içerisinde bir doz kızamık içeren aşı uygulanmalıdır. </a:t>
            </a:r>
          </a:p>
          <a:p>
            <a:pPr>
              <a:lnSpc>
                <a:spcPct val="120000"/>
              </a:lnSpc>
              <a:buClr>
                <a:schemeClr val="accent1">
                  <a:lumMod val="60000"/>
                  <a:lumOff val="40000"/>
                </a:schemeClr>
              </a:buClr>
              <a:buFont typeface="Wingdings" panose="05000000000000000000" pitchFamily="2" charset="2"/>
              <a:buChar char="Ø"/>
              <a:defRPr/>
            </a:pPr>
            <a:r>
              <a:rPr lang="tr-TR" sz="1800" b="1" u="sng" dirty="0">
                <a:solidFill>
                  <a:schemeClr val="tx2">
                    <a:lumMod val="60000"/>
                    <a:lumOff val="40000"/>
                  </a:schemeClr>
                </a:solidFill>
              </a:rPr>
              <a:t>12 ay 13 günlük ise (aşı olmuş); </a:t>
            </a:r>
            <a:r>
              <a:rPr lang="tr-TR" sz="1800" dirty="0"/>
              <a:t>temas sonrası 21 gün boyunca olan evde izole edilip takip edilmelidir. Kızamığa karşı duyarlı olan temas öyküsü olanlara profilaksi verilmelidir. </a:t>
            </a:r>
          </a:p>
          <a:p>
            <a:pPr>
              <a:lnSpc>
                <a:spcPct val="120000"/>
              </a:lnSpc>
              <a:buClr>
                <a:schemeClr val="accent1">
                  <a:lumMod val="60000"/>
                  <a:lumOff val="40000"/>
                </a:schemeClr>
              </a:buClr>
              <a:buFont typeface="Wingdings" panose="05000000000000000000" pitchFamily="2" charset="2"/>
              <a:buChar char="Ø"/>
              <a:defRPr/>
            </a:pPr>
            <a:r>
              <a:rPr lang="tr-TR" sz="1800" b="1" u="sng" dirty="0">
                <a:solidFill>
                  <a:schemeClr val="tx2">
                    <a:lumMod val="60000"/>
                    <a:lumOff val="40000"/>
                  </a:schemeClr>
                </a:solidFill>
              </a:rPr>
              <a:t>13 ay 5 günlük ise (aşı olmuş); </a:t>
            </a:r>
            <a:r>
              <a:rPr lang="tr-TR" sz="1800" dirty="0"/>
              <a:t>ilk 72 saat içerisinde bir doz kızamık içeren aşı yapılmalıdır.  Profilaksi dozu ile ilk doz arasında en az dört hafta süre bulunması koşulu sağlanmış olduğu için; bu çocuğa 48. ayda KKK aşısı yapılmasına gerek yoktur.</a:t>
            </a:r>
          </a:p>
          <a:p>
            <a:pPr>
              <a:lnSpc>
                <a:spcPct val="120000"/>
              </a:lnSpc>
              <a:buClr>
                <a:schemeClr val="accent1">
                  <a:lumMod val="60000"/>
                  <a:lumOff val="40000"/>
                </a:schemeClr>
              </a:buClr>
              <a:buFont typeface="Wingdings" panose="05000000000000000000" pitchFamily="2" charset="2"/>
              <a:buChar char="Ø"/>
              <a:defRPr/>
            </a:pPr>
            <a:r>
              <a:rPr lang="tr-TR" sz="1800" b="1" u="sng" dirty="0">
                <a:solidFill>
                  <a:schemeClr val="tx2">
                    <a:lumMod val="60000"/>
                    <a:lumOff val="40000"/>
                  </a:schemeClr>
                </a:solidFill>
              </a:rPr>
              <a:t>6 aydan küçük ise;</a:t>
            </a:r>
            <a:r>
              <a:rPr lang="tr-TR" sz="1800" b="1" dirty="0">
                <a:solidFill>
                  <a:schemeClr val="tx2">
                    <a:lumMod val="60000"/>
                    <a:lumOff val="40000"/>
                  </a:schemeClr>
                </a:solidFill>
              </a:rPr>
              <a:t> </a:t>
            </a:r>
            <a:r>
              <a:rPr lang="tr-TR" sz="1800" dirty="0"/>
              <a:t>anne kızamık </a:t>
            </a:r>
            <a:r>
              <a:rPr lang="tr-TR" sz="1800" dirty="0" err="1"/>
              <a:t>IgG</a:t>
            </a:r>
            <a:r>
              <a:rPr lang="tr-TR" sz="1800" dirty="0"/>
              <a:t> pozitif ise takip, </a:t>
            </a:r>
            <a:r>
              <a:rPr lang="tr-TR" sz="1800" dirty="0" err="1"/>
              <a:t>IgG</a:t>
            </a:r>
            <a:r>
              <a:rPr lang="tr-TR" sz="1800" dirty="0"/>
              <a:t> negatif ise ilk 5 gün içinde 400mg/kg IVIG uygulanır.</a:t>
            </a:r>
          </a:p>
          <a:p>
            <a:endParaRPr lang="tr-TR" dirty="0"/>
          </a:p>
        </p:txBody>
      </p:sp>
    </p:spTree>
    <p:extLst>
      <p:ext uri="{BB962C8B-B14F-4D97-AF65-F5344CB8AC3E}">
        <p14:creationId xmlns:p14="http://schemas.microsoft.com/office/powerpoint/2010/main" val="3409922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AFFEC7-E268-DC50-9FAB-C81DFCC0BFAA}"/>
              </a:ext>
            </a:extLst>
          </p:cNvPr>
          <p:cNvSpPr>
            <a:spLocks noGrp="1"/>
          </p:cNvSpPr>
          <p:nvPr>
            <p:ph type="title"/>
          </p:nvPr>
        </p:nvSpPr>
        <p:spPr/>
        <p:txBody>
          <a:bodyPr/>
          <a:lstStyle/>
          <a:p>
            <a:r>
              <a:rPr lang="tr-TR" dirty="0">
                <a:solidFill>
                  <a:schemeClr val="tx2">
                    <a:lumMod val="60000"/>
                    <a:lumOff val="40000"/>
                  </a:schemeClr>
                </a:solidFill>
              </a:rPr>
              <a:t>HEPATİT-A (Hep-A)</a:t>
            </a:r>
          </a:p>
        </p:txBody>
      </p:sp>
      <p:sp>
        <p:nvSpPr>
          <p:cNvPr id="3" name="İçerik Yer Tutucusu 2">
            <a:extLst>
              <a:ext uri="{FF2B5EF4-FFF2-40B4-BE49-F238E27FC236}">
                <a16:creationId xmlns:a16="http://schemas.microsoft.com/office/drawing/2014/main" id="{1B87651F-4D34-50A5-E111-CB6F552DD422}"/>
              </a:ext>
            </a:extLst>
          </p:cNvPr>
          <p:cNvSpPr>
            <a:spLocks noGrp="1"/>
          </p:cNvSpPr>
          <p:nvPr>
            <p:ph idx="1"/>
          </p:nvPr>
        </p:nvSpPr>
        <p:spPr/>
        <p:txBody>
          <a:bodyPr>
            <a:normAutofit/>
          </a:bodyPr>
          <a:lstStyle/>
          <a:p>
            <a:pPr>
              <a:lnSpc>
                <a:spcPct val="150000"/>
              </a:lnSpc>
              <a:defRPr/>
            </a:pPr>
            <a:r>
              <a:rPr lang="tr-TR" sz="1800" b="1" dirty="0">
                <a:solidFill>
                  <a:schemeClr val="tx2">
                    <a:lumMod val="60000"/>
                    <a:lumOff val="40000"/>
                  </a:schemeClr>
                </a:solidFill>
              </a:rPr>
              <a:t>Aşı Türü: </a:t>
            </a:r>
            <a:r>
              <a:rPr lang="tr-TR" sz="1800" dirty="0" err="1"/>
              <a:t>İnaktif</a:t>
            </a:r>
            <a:r>
              <a:rPr lang="tr-TR" sz="1800" dirty="0"/>
              <a:t> bir aşıdır. </a:t>
            </a:r>
          </a:p>
          <a:p>
            <a:pPr>
              <a:lnSpc>
                <a:spcPct val="150000"/>
              </a:lnSpc>
              <a:defRPr/>
            </a:pPr>
            <a:r>
              <a:rPr lang="tr-TR" sz="1800" b="1" dirty="0">
                <a:solidFill>
                  <a:schemeClr val="tx2">
                    <a:lumMod val="60000"/>
                    <a:lumOff val="40000"/>
                  </a:schemeClr>
                </a:solidFill>
              </a:rPr>
              <a:t>Uygulama : </a:t>
            </a:r>
            <a:r>
              <a:rPr lang="tr-TR" sz="1800" dirty="0" err="1"/>
              <a:t>İntramusküler</a:t>
            </a:r>
            <a:r>
              <a:rPr lang="tr-TR" sz="1800" dirty="0"/>
              <a:t> yapılır.</a:t>
            </a:r>
          </a:p>
          <a:p>
            <a:pPr>
              <a:lnSpc>
                <a:spcPct val="150000"/>
              </a:lnSpc>
              <a:defRPr/>
            </a:pPr>
            <a:r>
              <a:rPr lang="tr-TR" sz="1800" b="1" dirty="0">
                <a:solidFill>
                  <a:schemeClr val="tx2">
                    <a:lumMod val="60000"/>
                    <a:lumOff val="40000"/>
                  </a:schemeClr>
                </a:solidFill>
              </a:rPr>
              <a:t>Dozaj: </a:t>
            </a:r>
            <a:r>
              <a:rPr lang="tr-TR" sz="1800" dirty="0"/>
              <a:t>İki doz aşı 18 ve 24. aylarda en az 6 ay ara ile uygulanmaktadır.</a:t>
            </a:r>
          </a:p>
          <a:p>
            <a:pPr marL="0" indent="0">
              <a:lnSpc>
                <a:spcPct val="150000"/>
              </a:lnSpc>
              <a:buNone/>
              <a:defRPr/>
            </a:pPr>
            <a:r>
              <a:rPr lang="tr-TR" sz="1800" b="1" dirty="0">
                <a:solidFill>
                  <a:schemeClr val="tx2">
                    <a:lumMod val="60000"/>
                    <a:lumOff val="40000"/>
                  </a:schemeClr>
                </a:solidFill>
              </a:rPr>
              <a:t>   *</a:t>
            </a:r>
            <a:r>
              <a:rPr lang="tr-TR" sz="1800" dirty="0"/>
              <a:t>Aşının 12 ay öncesinde uygulanması tavsiye edilmez. </a:t>
            </a:r>
          </a:p>
          <a:p>
            <a:pPr>
              <a:lnSpc>
                <a:spcPct val="150000"/>
              </a:lnSpc>
              <a:defRPr/>
            </a:pPr>
            <a:r>
              <a:rPr lang="tr-TR" sz="1800" b="1" dirty="0">
                <a:solidFill>
                  <a:schemeClr val="tx2">
                    <a:lumMod val="60000"/>
                    <a:lumOff val="40000"/>
                  </a:schemeClr>
                </a:solidFill>
              </a:rPr>
              <a:t>Yan Etkiler: </a:t>
            </a:r>
            <a:r>
              <a:rPr lang="tr-TR" sz="1800" dirty="0"/>
              <a:t>Lokal reaksiyonlar, baş ağrısı, halsizlik, ateş, beslenme problemleri görülebilir. </a:t>
            </a:r>
          </a:p>
          <a:p>
            <a:endParaRPr lang="tr-TR" dirty="0"/>
          </a:p>
        </p:txBody>
      </p:sp>
    </p:spTree>
    <p:extLst>
      <p:ext uri="{BB962C8B-B14F-4D97-AF65-F5344CB8AC3E}">
        <p14:creationId xmlns:p14="http://schemas.microsoft.com/office/powerpoint/2010/main" val="2549377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70890B-F7B4-2AEF-5A97-D1B4AB46E575}"/>
              </a:ext>
            </a:extLst>
          </p:cNvPr>
          <p:cNvSpPr>
            <a:spLocks noGrp="1"/>
          </p:cNvSpPr>
          <p:nvPr>
            <p:ph type="title"/>
          </p:nvPr>
        </p:nvSpPr>
        <p:spPr/>
        <p:txBody>
          <a:bodyPr/>
          <a:lstStyle/>
          <a:p>
            <a:r>
              <a:rPr lang="tr-TR" dirty="0">
                <a:solidFill>
                  <a:schemeClr val="tx2">
                    <a:lumMod val="60000"/>
                    <a:lumOff val="40000"/>
                  </a:schemeClr>
                </a:solidFill>
              </a:rPr>
              <a:t>TETANOZ</a:t>
            </a:r>
          </a:p>
        </p:txBody>
      </p:sp>
      <p:sp>
        <p:nvSpPr>
          <p:cNvPr id="3" name="İçerik Yer Tutucusu 2">
            <a:extLst>
              <a:ext uri="{FF2B5EF4-FFF2-40B4-BE49-F238E27FC236}">
                <a16:creationId xmlns:a16="http://schemas.microsoft.com/office/drawing/2014/main" id="{8BA9AED6-72B7-B0C3-D030-D5F1A7BC9E6C}"/>
              </a:ext>
            </a:extLst>
          </p:cNvPr>
          <p:cNvSpPr>
            <a:spLocks noGrp="1"/>
          </p:cNvSpPr>
          <p:nvPr>
            <p:ph idx="1"/>
          </p:nvPr>
        </p:nvSpPr>
        <p:spPr>
          <a:xfrm>
            <a:off x="838200" y="1825625"/>
            <a:ext cx="10515600" cy="4060825"/>
          </a:xfrm>
        </p:spPr>
        <p:txBody>
          <a:bodyPr>
            <a:normAutofit fontScale="92500" lnSpcReduction="10000"/>
          </a:bodyPr>
          <a:lstStyle/>
          <a:p>
            <a:pPr algn="just">
              <a:lnSpc>
                <a:spcPct val="150000"/>
              </a:lnSpc>
              <a:defRPr/>
            </a:pPr>
            <a:r>
              <a:rPr lang="tr-TR" sz="1900" b="1" dirty="0">
                <a:solidFill>
                  <a:schemeClr val="tx2">
                    <a:lumMod val="60000"/>
                    <a:lumOff val="40000"/>
                  </a:schemeClr>
                </a:solidFill>
              </a:rPr>
              <a:t>Aşının Türü: </a:t>
            </a:r>
            <a:r>
              <a:rPr lang="tr-TR" sz="1900" dirty="0" err="1"/>
              <a:t>Toksoid</a:t>
            </a:r>
            <a:r>
              <a:rPr lang="tr-TR" sz="1900" dirty="0"/>
              <a:t> bir aşıdır. Tek </a:t>
            </a:r>
            <a:r>
              <a:rPr lang="tr-TR" sz="1900" dirty="0" err="1"/>
              <a:t>tetanoz</a:t>
            </a:r>
            <a:r>
              <a:rPr lang="tr-TR" sz="1900" dirty="0"/>
              <a:t> </a:t>
            </a:r>
            <a:r>
              <a:rPr lang="tr-TR" sz="1900" dirty="0" err="1"/>
              <a:t>toksoidi</a:t>
            </a:r>
            <a:r>
              <a:rPr lang="tr-TR" sz="1900" dirty="0"/>
              <a:t> (TT) ya da difteri (</a:t>
            </a:r>
            <a:r>
              <a:rPr lang="tr-TR" sz="1900" dirty="0" err="1"/>
              <a:t>Td</a:t>
            </a:r>
            <a:r>
              <a:rPr lang="tr-TR" sz="1900" dirty="0"/>
              <a:t> ya da DT), boğmaca aşılarıyla (</a:t>
            </a:r>
            <a:r>
              <a:rPr lang="tr-TR" sz="1900" dirty="0" err="1"/>
              <a:t>DaBT</a:t>
            </a:r>
            <a:r>
              <a:rPr lang="tr-TR" sz="1900" dirty="0"/>
              <a:t> ya da DBT) kombine olarak bulunur.</a:t>
            </a:r>
          </a:p>
          <a:p>
            <a:pPr algn="just">
              <a:lnSpc>
                <a:spcPct val="150000"/>
              </a:lnSpc>
              <a:defRPr/>
            </a:pPr>
            <a:r>
              <a:rPr lang="tr-TR" sz="1900" b="1" dirty="0">
                <a:solidFill>
                  <a:schemeClr val="tx2">
                    <a:lumMod val="60000"/>
                    <a:lumOff val="40000"/>
                  </a:schemeClr>
                </a:solidFill>
              </a:rPr>
              <a:t>Uygulama : </a:t>
            </a:r>
            <a:r>
              <a:rPr lang="tr-TR" sz="1900" dirty="0"/>
              <a:t>İntramüsküler uygulanır</a:t>
            </a:r>
          </a:p>
          <a:p>
            <a:pPr algn="just">
              <a:lnSpc>
                <a:spcPct val="150000"/>
              </a:lnSpc>
              <a:defRPr/>
            </a:pPr>
            <a:r>
              <a:rPr lang="tr-TR" sz="1900" b="1" dirty="0">
                <a:solidFill>
                  <a:schemeClr val="tx2">
                    <a:lumMod val="60000"/>
                    <a:lumOff val="40000"/>
                  </a:schemeClr>
                </a:solidFill>
              </a:rPr>
              <a:t>Dozaj: </a:t>
            </a:r>
            <a:endParaRPr lang="tr-TR" sz="1900" dirty="0">
              <a:solidFill>
                <a:schemeClr val="tx2">
                  <a:lumMod val="60000"/>
                  <a:lumOff val="40000"/>
                </a:schemeClr>
              </a:solidFill>
            </a:endParaRPr>
          </a:p>
          <a:p>
            <a:pPr marL="285750" indent="-285750" algn="just">
              <a:lnSpc>
                <a:spcPct val="150000"/>
              </a:lnSpc>
              <a:buClr>
                <a:schemeClr val="accent1">
                  <a:lumMod val="60000"/>
                  <a:lumOff val="40000"/>
                </a:schemeClr>
              </a:buClr>
              <a:buFont typeface="Wingdings"/>
              <a:buChar char="Ø"/>
              <a:defRPr/>
            </a:pPr>
            <a:r>
              <a:rPr lang="tr-TR" sz="1900" dirty="0"/>
              <a:t>Çocukluk döneminde 3 doz aşı + 3 doz </a:t>
            </a:r>
            <a:r>
              <a:rPr lang="tr-TR" sz="1900" dirty="0" err="1"/>
              <a:t>rapel</a:t>
            </a:r>
            <a:r>
              <a:rPr lang="tr-TR" sz="1900" dirty="0"/>
              <a:t> şeklinde uygulanır.</a:t>
            </a:r>
          </a:p>
          <a:p>
            <a:pPr marL="285750" indent="-285750" algn="just">
              <a:lnSpc>
                <a:spcPct val="150000"/>
              </a:lnSpc>
              <a:buClr>
                <a:schemeClr val="accent1">
                  <a:lumMod val="60000"/>
                  <a:lumOff val="40000"/>
                </a:schemeClr>
              </a:buClr>
              <a:buFont typeface="Wingdings"/>
              <a:buChar char="Ø"/>
              <a:defRPr/>
            </a:pPr>
            <a:r>
              <a:rPr lang="tr-TR" sz="1900" dirty="0"/>
              <a:t> Kombine aşı içinde (</a:t>
            </a:r>
            <a:r>
              <a:rPr lang="tr-TR" sz="1900" dirty="0" err="1"/>
              <a:t>DaBT</a:t>
            </a:r>
            <a:r>
              <a:rPr lang="tr-TR" sz="1900" dirty="0"/>
              <a:t>-IPA-</a:t>
            </a:r>
            <a:r>
              <a:rPr lang="tr-TR" sz="1900" dirty="0" err="1"/>
              <a:t>HiB</a:t>
            </a:r>
            <a:r>
              <a:rPr lang="tr-TR" sz="1900" dirty="0"/>
              <a:t>-Hep-B) 2, 4 ve 6 .aylarda 3 doz ve 18. ayda </a:t>
            </a:r>
            <a:r>
              <a:rPr lang="tr-TR" sz="1900" dirty="0" err="1"/>
              <a:t>rapel</a:t>
            </a:r>
            <a:r>
              <a:rPr lang="tr-TR" sz="1900" dirty="0"/>
              <a:t> doz </a:t>
            </a:r>
          </a:p>
          <a:p>
            <a:pPr marL="285750" indent="-285750" algn="just">
              <a:lnSpc>
                <a:spcPct val="150000"/>
              </a:lnSpc>
              <a:buClr>
                <a:schemeClr val="accent1">
                  <a:lumMod val="60000"/>
                  <a:lumOff val="40000"/>
                </a:schemeClr>
              </a:buClr>
              <a:buFont typeface="Wingdings"/>
              <a:buChar char="Ø"/>
              <a:defRPr/>
            </a:pPr>
            <a:r>
              <a:rPr lang="tr-TR" sz="1900" dirty="0"/>
              <a:t>48. ayın sonunda </a:t>
            </a:r>
            <a:r>
              <a:rPr lang="tr-TR" sz="1900" dirty="0" err="1"/>
              <a:t>DaBT</a:t>
            </a:r>
            <a:r>
              <a:rPr lang="tr-TR" sz="1900" dirty="0"/>
              <a:t>- IPA içinde; 13 yaşta erişkin tip difteri-</a:t>
            </a:r>
            <a:r>
              <a:rPr lang="tr-TR" sz="1900" dirty="0" err="1"/>
              <a:t>tetanoz</a:t>
            </a:r>
            <a:r>
              <a:rPr lang="tr-TR" sz="1900" dirty="0"/>
              <a:t> aşısı (</a:t>
            </a:r>
            <a:r>
              <a:rPr lang="tr-TR" sz="1900" dirty="0" err="1"/>
              <a:t>Td</a:t>
            </a:r>
            <a:r>
              <a:rPr lang="tr-TR" sz="1900" dirty="0"/>
              <a:t>) uygulanır. </a:t>
            </a:r>
          </a:p>
          <a:p>
            <a:pPr marL="285750" indent="-285750" algn="just">
              <a:lnSpc>
                <a:spcPct val="150000"/>
              </a:lnSpc>
              <a:buClr>
                <a:schemeClr val="accent1">
                  <a:lumMod val="60000"/>
                  <a:lumOff val="40000"/>
                </a:schemeClr>
              </a:buClr>
              <a:buFont typeface="Wingdings"/>
              <a:buChar char="Ø"/>
              <a:defRPr/>
            </a:pPr>
            <a:r>
              <a:rPr lang="tr-TR" sz="1900" dirty="0" err="1"/>
              <a:t>Td</a:t>
            </a:r>
            <a:r>
              <a:rPr lang="tr-TR" sz="1900" dirty="0"/>
              <a:t> 7 yaş altına uygulanmaz, yaşam boyu 10 yılda bir tekrarlanmalıdır. </a:t>
            </a:r>
          </a:p>
          <a:p>
            <a:endParaRPr lang="tr-TR" dirty="0"/>
          </a:p>
        </p:txBody>
      </p:sp>
    </p:spTree>
    <p:extLst>
      <p:ext uri="{BB962C8B-B14F-4D97-AF65-F5344CB8AC3E}">
        <p14:creationId xmlns:p14="http://schemas.microsoft.com/office/powerpoint/2010/main" val="1308385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B0AE56-1C2F-4716-C467-438D2EB17F51}"/>
              </a:ext>
            </a:extLst>
          </p:cNvPr>
          <p:cNvSpPr>
            <a:spLocks noGrp="1"/>
          </p:cNvSpPr>
          <p:nvPr>
            <p:ph type="title"/>
          </p:nvPr>
        </p:nvSpPr>
        <p:spPr/>
        <p:txBody>
          <a:bodyPr/>
          <a:lstStyle/>
          <a:p>
            <a:r>
              <a:rPr lang="tr-TR" dirty="0">
                <a:solidFill>
                  <a:schemeClr val="tx2">
                    <a:lumMod val="60000"/>
                    <a:lumOff val="40000"/>
                  </a:schemeClr>
                </a:solidFill>
              </a:rPr>
              <a:t>TETANOZ</a:t>
            </a:r>
          </a:p>
        </p:txBody>
      </p:sp>
      <p:sp>
        <p:nvSpPr>
          <p:cNvPr id="3" name="İçerik Yer Tutucusu 2">
            <a:extLst>
              <a:ext uri="{FF2B5EF4-FFF2-40B4-BE49-F238E27FC236}">
                <a16:creationId xmlns:a16="http://schemas.microsoft.com/office/drawing/2014/main" id="{5EC9579F-C36D-854B-78AC-F563BC01E94D}"/>
              </a:ext>
            </a:extLst>
          </p:cNvPr>
          <p:cNvSpPr>
            <a:spLocks noGrp="1"/>
          </p:cNvSpPr>
          <p:nvPr>
            <p:ph idx="1"/>
          </p:nvPr>
        </p:nvSpPr>
        <p:spPr/>
        <p:txBody>
          <a:bodyPr>
            <a:normAutofit/>
          </a:bodyPr>
          <a:lstStyle/>
          <a:p>
            <a:pPr algn="just">
              <a:lnSpc>
                <a:spcPct val="150000"/>
              </a:lnSpc>
              <a:defRPr/>
            </a:pPr>
            <a:r>
              <a:rPr lang="tr-TR" sz="1800" b="1" dirty="0">
                <a:solidFill>
                  <a:schemeClr val="tx2">
                    <a:lumMod val="60000"/>
                    <a:lumOff val="40000"/>
                  </a:schemeClr>
                </a:solidFill>
              </a:rPr>
              <a:t>Yan Etki: </a:t>
            </a:r>
            <a:r>
              <a:rPr lang="tr-TR" sz="1800" dirty="0"/>
              <a:t>Lokal reaksiyonlar, ateş, çok nadir istenmeyen etkiler arasında periferal nöropati, </a:t>
            </a:r>
            <a:r>
              <a:rPr lang="tr-TR" sz="1800" dirty="0" err="1"/>
              <a:t>Guillain</a:t>
            </a:r>
            <a:r>
              <a:rPr lang="tr-TR" sz="1800" dirty="0"/>
              <a:t>- </a:t>
            </a:r>
            <a:r>
              <a:rPr lang="tr-TR" sz="1800" dirty="0" err="1"/>
              <a:t>Barre</a:t>
            </a:r>
            <a:r>
              <a:rPr lang="tr-TR" sz="1800" dirty="0"/>
              <a:t> Sendromu, anafilaksi, </a:t>
            </a:r>
            <a:r>
              <a:rPr lang="tr-TR" sz="1800" dirty="0" err="1"/>
              <a:t>brakial</a:t>
            </a:r>
            <a:r>
              <a:rPr lang="tr-TR" sz="1800" dirty="0"/>
              <a:t> </a:t>
            </a:r>
            <a:r>
              <a:rPr lang="tr-TR" sz="1800" dirty="0" err="1"/>
              <a:t>nörit</a:t>
            </a:r>
            <a:r>
              <a:rPr lang="tr-TR" sz="1800" dirty="0"/>
              <a:t> olabilir.</a:t>
            </a:r>
          </a:p>
          <a:p>
            <a:pPr algn="just">
              <a:lnSpc>
                <a:spcPct val="150000"/>
              </a:lnSpc>
              <a:defRPr/>
            </a:pPr>
            <a:endParaRPr lang="tr-TR" sz="1800" dirty="0"/>
          </a:p>
          <a:p>
            <a:pPr algn="just">
              <a:lnSpc>
                <a:spcPct val="150000"/>
              </a:lnSpc>
              <a:defRPr/>
            </a:pPr>
            <a:r>
              <a:rPr lang="tr-TR" sz="1800" b="1" dirty="0" err="1">
                <a:solidFill>
                  <a:schemeClr val="tx2">
                    <a:lumMod val="60000"/>
                    <a:lumOff val="40000"/>
                  </a:schemeClr>
                </a:solidFill>
              </a:rPr>
              <a:t>Kontrendikasyonlar:</a:t>
            </a:r>
            <a:r>
              <a:rPr lang="tr-TR" sz="1800" u="sng" dirty="0" err="1"/>
              <a:t>Daha</a:t>
            </a:r>
            <a:r>
              <a:rPr lang="tr-TR" sz="1800" u="sng" dirty="0"/>
              <a:t> önce uygulanan </a:t>
            </a:r>
            <a:r>
              <a:rPr lang="tr-TR" sz="1800" u="sng" dirty="0" err="1"/>
              <a:t>tetanoz</a:t>
            </a:r>
            <a:r>
              <a:rPr lang="tr-TR" sz="1800" u="sng" dirty="0"/>
              <a:t> içeren herhangi bir aşıdan sonra ;</a:t>
            </a:r>
            <a:endParaRPr lang="tr-TR" sz="1800" dirty="0"/>
          </a:p>
          <a:p>
            <a:pPr marL="285750" lvl="0" indent="-285750" algn="just">
              <a:lnSpc>
                <a:spcPct val="150000"/>
              </a:lnSpc>
              <a:buClr>
                <a:schemeClr val="accent1">
                  <a:lumMod val="60000"/>
                  <a:lumOff val="40000"/>
                </a:schemeClr>
              </a:buClr>
              <a:buFont typeface="Wingdings"/>
              <a:buChar char="Ø"/>
              <a:defRPr/>
            </a:pPr>
            <a:r>
              <a:rPr lang="tr-TR" sz="1800" dirty="0"/>
              <a:t>6 hafta içinde </a:t>
            </a:r>
            <a:r>
              <a:rPr lang="tr-TR" sz="1800" dirty="0" err="1"/>
              <a:t>Guillain</a:t>
            </a:r>
            <a:r>
              <a:rPr lang="tr-TR" sz="1800" dirty="0"/>
              <a:t> </a:t>
            </a:r>
            <a:r>
              <a:rPr lang="tr-TR" sz="1800" dirty="0" err="1"/>
              <a:t>Barre</a:t>
            </a:r>
            <a:r>
              <a:rPr lang="tr-TR" sz="1800" dirty="0"/>
              <a:t> Sendromu gelişen hastada aşılamaya devam etmeden önce uzman görüşü alınmalıdır.</a:t>
            </a:r>
          </a:p>
          <a:p>
            <a:pPr marL="285750" lvl="0" indent="-285750" algn="just">
              <a:lnSpc>
                <a:spcPct val="150000"/>
              </a:lnSpc>
              <a:buClr>
                <a:schemeClr val="accent1">
                  <a:lumMod val="60000"/>
                  <a:lumOff val="40000"/>
                </a:schemeClr>
              </a:buClr>
              <a:buFont typeface="Wingdings"/>
              <a:buChar char="Ø"/>
              <a:defRPr/>
            </a:pPr>
            <a:r>
              <a:rPr lang="tr-TR" sz="1800" dirty="0" err="1"/>
              <a:t>Brakial</a:t>
            </a:r>
            <a:r>
              <a:rPr lang="tr-TR" sz="1800" dirty="0"/>
              <a:t> </a:t>
            </a:r>
            <a:r>
              <a:rPr lang="tr-TR" sz="1800" dirty="0" err="1"/>
              <a:t>nevrit</a:t>
            </a:r>
            <a:r>
              <a:rPr lang="tr-TR" sz="1800" dirty="0"/>
              <a:t> geçiren bireylere ise 10 yıl süreyle </a:t>
            </a:r>
            <a:r>
              <a:rPr lang="tr-TR" sz="1800" dirty="0" err="1"/>
              <a:t>tetanoz</a:t>
            </a:r>
            <a:r>
              <a:rPr lang="tr-TR" sz="1800" dirty="0"/>
              <a:t> içeren aşı yapılmamalıdır.</a:t>
            </a:r>
          </a:p>
          <a:p>
            <a:endParaRPr lang="tr-TR" dirty="0"/>
          </a:p>
        </p:txBody>
      </p:sp>
    </p:spTree>
    <p:extLst>
      <p:ext uri="{BB962C8B-B14F-4D97-AF65-F5344CB8AC3E}">
        <p14:creationId xmlns:p14="http://schemas.microsoft.com/office/powerpoint/2010/main" val="65446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F5ED5C-3F54-97FC-6341-35330350D9DE}"/>
              </a:ext>
            </a:extLst>
          </p:cNvPr>
          <p:cNvSpPr>
            <a:spLocks noGrp="1"/>
          </p:cNvSpPr>
          <p:nvPr>
            <p:ph type="title"/>
          </p:nvPr>
        </p:nvSpPr>
        <p:spPr/>
        <p:txBody>
          <a:bodyPr/>
          <a:lstStyle/>
          <a:p>
            <a:r>
              <a:rPr lang="tr-TR" dirty="0">
                <a:solidFill>
                  <a:schemeClr val="accent1">
                    <a:lumMod val="60000"/>
                    <a:lumOff val="40000"/>
                  </a:schemeClr>
                </a:solidFill>
              </a:rPr>
              <a:t>Vaka</a:t>
            </a:r>
          </a:p>
        </p:txBody>
      </p:sp>
      <p:sp>
        <p:nvSpPr>
          <p:cNvPr id="3" name="İçerik Yer Tutucusu 2">
            <a:extLst>
              <a:ext uri="{FF2B5EF4-FFF2-40B4-BE49-F238E27FC236}">
                <a16:creationId xmlns:a16="http://schemas.microsoft.com/office/drawing/2014/main" id="{0C1F7102-2906-41FD-6B45-260BE7EB1B1E}"/>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Hasta:10 yaş erkek rutin aşıları mevcut</a:t>
            </a:r>
          </a:p>
          <a:p>
            <a:pPr>
              <a:buClr>
                <a:schemeClr val="accent1">
                  <a:lumMod val="60000"/>
                  <a:lumOff val="40000"/>
                </a:schemeClr>
              </a:buClr>
              <a:buFont typeface="Wingdings" panose="05000000000000000000" pitchFamily="2" charset="2"/>
              <a:buChar char="Ø"/>
            </a:pPr>
            <a:r>
              <a:rPr lang="tr-TR" sz="1800" dirty="0"/>
              <a:t>Öykü:1 saat önce ayağına paslı çivi batmış.</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err="1"/>
              <a:t>Tetanoz</a:t>
            </a:r>
            <a:r>
              <a:rPr lang="tr-TR" sz="1800" dirty="0"/>
              <a:t> proflaksisi??</a:t>
            </a:r>
          </a:p>
          <a:p>
            <a:pPr>
              <a:buClr>
                <a:schemeClr val="accent1">
                  <a:lumMod val="60000"/>
                  <a:lumOff val="40000"/>
                </a:schemeClr>
              </a:buClr>
              <a:buFont typeface="Wingdings" panose="05000000000000000000" pitchFamily="2" charset="2"/>
              <a:buChar char="Ø"/>
            </a:pPr>
            <a:r>
              <a:rPr lang="tr-TR" sz="1800" dirty="0"/>
              <a:t>Proflaksi sonrası süreç?</a:t>
            </a:r>
          </a:p>
        </p:txBody>
      </p:sp>
      <p:pic>
        <p:nvPicPr>
          <p:cNvPr id="4" name="Resim 3">
            <a:extLst>
              <a:ext uri="{FF2B5EF4-FFF2-40B4-BE49-F238E27FC236}">
                <a16:creationId xmlns:a16="http://schemas.microsoft.com/office/drawing/2014/main" id="{EFC23C14-A1D3-A9ED-72BD-EB74BEA8023F}"/>
              </a:ext>
            </a:extLst>
          </p:cNvPr>
          <p:cNvPicPr>
            <a:picLocks noChangeAspect="1"/>
          </p:cNvPicPr>
          <p:nvPr/>
        </p:nvPicPr>
        <p:blipFill>
          <a:blip r:embed="rId2"/>
          <a:stretch>
            <a:fillRect/>
          </a:stretch>
        </p:blipFill>
        <p:spPr>
          <a:xfrm>
            <a:off x="5772150" y="3520440"/>
            <a:ext cx="6419850" cy="3257550"/>
          </a:xfrm>
          <a:prstGeom prst="rect">
            <a:avLst/>
          </a:prstGeom>
        </p:spPr>
      </p:pic>
    </p:spTree>
    <p:extLst>
      <p:ext uri="{BB962C8B-B14F-4D97-AF65-F5344CB8AC3E}">
        <p14:creationId xmlns:p14="http://schemas.microsoft.com/office/powerpoint/2010/main" val="342559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5800BA-4B65-B705-4AA5-2CD2AE883C3D}"/>
              </a:ext>
            </a:extLst>
          </p:cNvPr>
          <p:cNvSpPr>
            <a:spLocks noGrp="1"/>
          </p:cNvSpPr>
          <p:nvPr>
            <p:ph type="title"/>
          </p:nvPr>
        </p:nvSpPr>
        <p:spPr/>
        <p:txBody>
          <a:bodyPr/>
          <a:lstStyle/>
          <a:p>
            <a:r>
              <a:rPr lang="tr-TR" dirty="0" err="1">
                <a:solidFill>
                  <a:schemeClr val="accent1">
                    <a:lumMod val="60000"/>
                    <a:lumOff val="40000"/>
                  </a:schemeClr>
                </a:solidFill>
              </a:rPr>
              <a:t>Tetanoz</a:t>
            </a:r>
            <a:r>
              <a:rPr lang="tr-TR" dirty="0">
                <a:solidFill>
                  <a:schemeClr val="accent1">
                    <a:lumMod val="60000"/>
                    <a:lumOff val="40000"/>
                  </a:schemeClr>
                </a:solidFill>
              </a:rPr>
              <a:t> Şüpheli Yaralanma Durumlarında Temas Sonrası Proflaksi</a:t>
            </a:r>
          </a:p>
        </p:txBody>
      </p:sp>
      <p:pic>
        <p:nvPicPr>
          <p:cNvPr id="7" name="İçerik Yer Tutucusu 6">
            <a:extLst>
              <a:ext uri="{FF2B5EF4-FFF2-40B4-BE49-F238E27FC236}">
                <a16:creationId xmlns:a16="http://schemas.microsoft.com/office/drawing/2014/main" id="{15543399-98FB-9288-FC1C-940616F5981D}"/>
              </a:ext>
            </a:extLst>
          </p:cNvPr>
          <p:cNvPicPr>
            <a:picLocks noGrp="1" noChangeAspect="1"/>
          </p:cNvPicPr>
          <p:nvPr>
            <p:ph idx="1"/>
          </p:nvPr>
        </p:nvPicPr>
        <p:blipFill>
          <a:blip r:embed="rId2"/>
          <a:stretch>
            <a:fillRect/>
          </a:stretch>
        </p:blipFill>
        <p:spPr>
          <a:xfrm>
            <a:off x="1042219" y="1818968"/>
            <a:ext cx="9438968" cy="3423815"/>
          </a:xfrm>
          <a:prstGeom prst="rect">
            <a:avLst/>
          </a:prstGeom>
        </p:spPr>
      </p:pic>
      <p:sp>
        <p:nvSpPr>
          <p:cNvPr id="8" name="Metin kutusu 7">
            <a:extLst>
              <a:ext uri="{FF2B5EF4-FFF2-40B4-BE49-F238E27FC236}">
                <a16:creationId xmlns:a16="http://schemas.microsoft.com/office/drawing/2014/main" id="{0E323981-5B7F-F676-78E8-4DE8FB78A0E7}"/>
              </a:ext>
            </a:extLst>
          </p:cNvPr>
          <p:cNvSpPr txBox="1"/>
          <p:nvPr/>
        </p:nvSpPr>
        <p:spPr>
          <a:xfrm>
            <a:off x="344129" y="5368413"/>
            <a:ext cx="11533239" cy="2246769"/>
          </a:xfrm>
          <a:prstGeom prst="rect">
            <a:avLst/>
          </a:prstGeom>
          <a:noFill/>
        </p:spPr>
        <p:txBody>
          <a:bodyPr wrap="square" rtlCol="0">
            <a:spAutoFit/>
          </a:bodyPr>
          <a:lstStyle/>
          <a:p>
            <a:r>
              <a:rPr lang="tr-TR" dirty="0"/>
              <a:t>*Dışkı, toprak veya tükürük ile kirlenmiş yaralar; delici yaralar; kopmalar; veya mermi, ezilme, yanık veya donma sonucu oluşan yaralar.</a:t>
            </a:r>
          </a:p>
          <a:p>
            <a:r>
              <a:rPr lang="tr-TR" dirty="0"/>
              <a:t>§ Aşı serisine ihtiyaç duyulduğu takdirde tamamlanıncaya kadar devam edilmelidir.</a:t>
            </a:r>
          </a:p>
          <a:p>
            <a:r>
              <a:rPr lang="tr-TR" dirty="0"/>
              <a:t>¥ 5 yıldan daha sık uygulanan hatırlatma dozlarına gerek yoktur ve yan etkileri artırabilir.</a:t>
            </a:r>
          </a:p>
          <a:p>
            <a:r>
              <a:rPr lang="tr-TR" b="1" dirty="0">
                <a:solidFill>
                  <a:schemeClr val="accent1">
                    <a:lumMod val="60000"/>
                    <a:lumOff val="40000"/>
                  </a:schemeClr>
                </a:solidFill>
              </a:rPr>
              <a:t>                                                    UPTODATE </a:t>
            </a:r>
            <a:r>
              <a:rPr lang="en-US" b="1" dirty="0">
                <a:solidFill>
                  <a:schemeClr val="accent1">
                    <a:lumMod val="60000"/>
                    <a:lumOff val="40000"/>
                  </a:schemeClr>
                </a:solidFill>
              </a:rPr>
              <a:t>Wound management and tetanus prophylaxis</a:t>
            </a:r>
            <a:endParaRPr lang="tr-TR" dirty="0">
              <a:solidFill>
                <a:schemeClr val="accent1">
                  <a:lumMod val="60000"/>
                  <a:lumOff val="40000"/>
                </a:schemeClr>
              </a:solidFill>
            </a:endParaRPr>
          </a:p>
          <a:p>
            <a:endParaRPr lang="tr-TR" dirty="0"/>
          </a:p>
          <a:p>
            <a:endParaRPr lang="tr-TR" sz="3200" dirty="0"/>
          </a:p>
        </p:txBody>
      </p:sp>
      <p:pic>
        <p:nvPicPr>
          <p:cNvPr id="17" name="Resim 16">
            <a:extLst>
              <a:ext uri="{FF2B5EF4-FFF2-40B4-BE49-F238E27FC236}">
                <a16:creationId xmlns:a16="http://schemas.microsoft.com/office/drawing/2014/main" id="{AD4A872A-44F2-C29A-CAF8-D709F9C6857A}"/>
              </a:ext>
            </a:extLst>
          </p:cNvPr>
          <p:cNvPicPr>
            <a:picLocks noChangeAspect="1"/>
          </p:cNvPicPr>
          <p:nvPr/>
        </p:nvPicPr>
        <p:blipFill>
          <a:blip r:embed="rId3"/>
          <a:stretch>
            <a:fillRect/>
          </a:stretch>
        </p:blipFill>
        <p:spPr>
          <a:xfrm>
            <a:off x="9624446" y="1939819"/>
            <a:ext cx="120656" cy="152408"/>
          </a:xfrm>
          <a:prstGeom prst="rect">
            <a:avLst/>
          </a:prstGeom>
        </p:spPr>
      </p:pic>
      <p:pic>
        <p:nvPicPr>
          <p:cNvPr id="20" name="Resim 19">
            <a:extLst>
              <a:ext uri="{FF2B5EF4-FFF2-40B4-BE49-F238E27FC236}">
                <a16:creationId xmlns:a16="http://schemas.microsoft.com/office/drawing/2014/main" id="{9FAB672F-82EC-F167-9200-FFCDB9F6E4F4}"/>
              </a:ext>
            </a:extLst>
          </p:cNvPr>
          <p:cNvPicPr>
            <a:picLocks noChangeAspect="1"/>
          </p:cNvPicPr>
          <p:nvPr/>
        </p:nvPicPr>
        <p:blipFill>
          <a:blip r:embed="rId4"/>
          <a:stretch>
            <a:fillRect/>
          </a:stretch>
        </p:blipFill>
        <p:spPr>
          <a:xfrm>
            <a:off x="2398043" y="2977528"/>
            <a:ext cx="139707" cy="254013"/>
          </a:xfrm>
          <a:prstGeom prst="rect">
            <a:avLst/>
          </a:prstGeom>
        </p:spPr>
      </p:pic>
    </p:spTree>
    <p:extLst>
      <p:ext uri="{BB962C8B-B14F-4D97-AF65-F5344CB8AC3E}">
        <p14:creationId xmlns:p14="http://schemas.microsoft.com/office/powerpoint/2010/main" val="424144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EC7F00-7B95-9F6E-06A7-E2A83858041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D16B347-F943-42FC-3F1B-BDEB79632DDE}"/>
              </a:ext>
            </a:extLst>
          </p:cNvPr>
          <p:cNvSpPr>
            <a:spLocks noGrp="1"/>
          </p:cNvSpPr>
          <p:nvPr>
            <p:ph idx="1"/>
          </p:nvPr>
        </p:nvSpPr>
        <p:spPr/>
        <p:txBody>
          <a:bodyPr/>
          <a:lstStyle/>
          <a:p>
            <a:pPr marL="0" indent="0">
              <a:buNone/>
            </a:pPr>
            <a:r>
              <a:rPr lang="tr-TR" sz="1800" dirty="0"/>
              <a:t>    </a:t>
            </a:r>
            <a:r>
              <a:rPr lang="el-GR" sz="1800" dirty="0"/>
              <a:t>Δ </a:t>
            </a:r>
            <a:r>
              <a:rPr lang="tr-TR" sz="1800" dirty="0"/>
              <a:t>Tercih edilen aşı preparatı hastanın yaşına ve aşılama geçmişine bağlıdır:</a:t>
            </a:r>
          </a:p>
          <a:p>
            <a:pPr marL="0" indent="0">
              <a:buNone/>
            </a:pPr>
            <a:endParaRPr lang="tr-TR" sz="1800" dirty="0"/>
          </a:p>
          <a:p>
            <a:pPr>
              <a:buClr>
                <a:schemeClr val="accent1">
                  <a:lumMod val="60000"/>
                  <a:lumOff val="40000"/>
                </a:schemeClr>
              </a:buClr>
              <a:buFont typeface="Wingdings" panose="05000000000000000000" pitchFamily="2" charset="2"/>
              <a:buChar char="Ø"/>
            </a:pPr>
            <a:r>
              <a:rPr lang="tr-TR" sz="1800" dirty="0"/>
              <a:t>&lt;7 yaş: </a:t>
            </a:r>
            <a:r>
              <a:rPr lang="tr-TR" sz="1800" dirty="0" err="1"/>
              <a:t>DTaP</a:t>
            </a:r>
            <a:r>
              <a:rPr lang="tr-TR" sz="1800" dirty="0"/>
              <a:t>.</a:t>
            </a:r>
            <a:r>
              <a:rPr lang="tr-TR" sz="1800" dirty="0">
                <a:solidFill>
                  <a:srgbClr val="FF0000"/>
                </a:solidFill>
              </a:rPr>
              <a:t>(</a:t>
            </a:r>
            <a:r>
              <a:rPr lang="tr-TR" sz="1800" dirty="0" err="1">
                <a:solidFill>
                  <a:srgbClr val="FF0000"/>
                </a:solidFill>
              </a:rPr>
              <a:t>Td</a:t>
            </a:r>
            <a:r>
              <a:rPr lang="tr-TR" sz="1800" dirty="0">
                <a:solidFill>
                  <a:srgbClr val="FF0000"/>
                </a:solidFill>
              </a:rPr>
              <a:t> 7 yaş altına uygulanmaz!)</a:t>
            </a:r>
          </a:p>
          <a:p>
            <a:pPr>
              <a:buClr>
                <a:schemeClr val="accent1">
                  <a:lumMod val="60000"/>
                  <a:lumOff val="40000"/>
                </a:schemeClr>
              </a:buClr>
              <a:buFont typeface="Wingdings" panose="05000000000000000000" pitchFamily="2" charset="2"/>
              <a:buChar char="Ø"/>
            </a:pPr>
            <a:endParaRPr lang="tr-TR" sz="1800" dirty="0">
              <a:solidFill>
                <a:srgbClr val="FF0000"/>
              </a:solidFill>
            </a:endParaRPr>
          </a:p>
          <a:p>
            <a:pPr>
              <a:buClr>
                <a:schemeClr val="accent1">
                  <a:lumMod val="60000"/>
                  <a:lumOff val="40000"/>
                </a:schemeClr>
              </a:buClr>
              <a:buFont typeface="Wingdings" panose="05000000000000000000" pitchFamily="2" charset="2"/>
              <a:buChar char="Ø"/>
            </a:pPr>
            <a:r>
              <a:rPr lang="tr-TR" sz="1800" dirty="0"/>
              <a:t>Daha önce </a:t>
            </a:r>
            <a:r>
              <a:rPr lang="tr-TR" sz="1800" dirty="0" err="1"/>
              <a:t>Tdap</a:t>
            </a:r>
            <a:r>
              <a:rPr lang="tr-TR" sz="1800" dirty="0"/>
              <a:t> aşısı yaptırmamış, ≥7 ve &lt;11 yaşlarındaki yetersiz aşılanmış çocuklar: </a:t>
            </a:r>
            <a:r>
              <a:rPr lang="tr-TR" sz="1800" dirty="0" err="1"/>
              <a:t>Tdap</a:t>
            </a:r>
            <a:r>
              <a:rPr lang="tr-TR" sz="1800" dirty="0"/>
              <a:t>. 7-9 yaşları arasında </a:t>
            </a:r>
            <a:r>
              <a:rPr lang="tr-TR" sz="1800" dirty="0" err="1"/>
              <a:t>Tdap</a:t>
            </a:r>
            <a:r>
              <a:rPr lang="tr-TR" sz="1800" dirty="0"/>
              <a:t> aşısı yaptıran çocuklara, 11-12 yaşları arasında bir doz daha </a:t>
            </a:r>
            <a:r>
              <a:rPr lang="tr-TR" sz="1800" dirty="0" err="1"/>
              <a:t>Tdap</a:t>
            </a:r>
            <a:r>
              <a:rPr lang="tr-TR" sz="1800" dirty="0"/>
              <a:t> uygulanmalıdır.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≥11 yaş: Daha önce </a:t>
            </a:r>
            <a:r>
              <a:rPr lang="tr-TR" sz="1800" dirty="0" err="1"/>
              <a:t>Tdap</a:t>
            </a:r>
            <a:r>
              <a:rPr lang="tr-TR" sz="1800" dirty="0"/>
              <a:t> almamış bu yaş grubundaki tüm bireyler için </a:t>
            </a:r>
            <a:r>
              <a:rPr lang="tr-TR" sz="1800" dirty="0" err="1"/>
              <a:t>Td</a:t>
            </a:r>
            <a:r>
              <a:rPr lang="tr-TR" sz="1800" dirty="0"/>
              <a:t> yerine tek doz </a:t>
            </a:r>
            <a:r>
              <a:rPr lang="tr-TR" sz="1800" dirty="0" err="1"/>
              <a:t>Tdap</a:t>
            </a:r>
            <a:r>
              <a:rPr lang="tr-TR" sz="1800" dirty="0"/>
              <a:t> tercih edilir; aksi takdirde, </a:t>
            </a:r>
            <a:r>
              <a:rPr lang="tr-TR" sz="1800" dirty="0" err="1"/>
              <a:t>Td</a:t>
            </a:r>
            <a:r>
              <a:rPr lang="tr-TR" sz="1800" dirty="0"/>
              <a:t> veya </a:t>
            </a:r>
            <a:r>
              <a:rPr lang="tr-TR" sz="1800" dirty="0" err="1"/>
              <a:t>Tdap</a:t>
            </a:r>
            <a:r>
              <a:rPr lang="tr-TR" sz="1800" dirty="0"/>
              <a:t> tercihe bağlı olmaksızın uygulanabilir. Gebe kadınlar her gebelikte </a:t>
            </a:r>
            <a:r>
              <a:rPr lang="tr-TR" sz="1800" dirty="0" err="1"/>
              <a:t>Tdap</a:t>
            </a:r>
            <a:r>
              <a:rPr lang="tr-TR" sz="1800" dirty="0"/>
              <a:t> almalıdır.</a:t>
            </a:r>
          </a:p>
          <a:p>
            <a:endParaRPr lang="tr-TR" dirty="0"/>
          </a:p>
        </p:txBody>
      </p:sp>
    </p:spTree>
    <p:extLst>
      <p:ext uri="{BB962C8B-B14F-4D97-AF65-F5344CB8AC3E}">
        <p14:creationId xmlns:p14="http://schemas.microsoft.com/office/powerpoint/2010/main" val="385005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47AB3C-63DF-7FD8-76F1-63D4D9FF7ED7}"/>
              </a:ext>
            </a:extLst>
          </p:cNvPr>
          <p:cNvSpPr>
            <a:spLocks noGrp="1"/>
          </p:cNvSpPr>
          <p:nvPr>
            <p:ph type="title"/>
          </p:nvPr>
        </p:nvSpPr>
        <p:spPr/>
        <p:txBody>
          <a:bodyPr/>
          <a:lstStyle/>
          <a:p>
            <a:r>
              <a:rPr lang="tr-TR" dirty="0">
                <a:solidFill>
                  <a:schemeClr val="tx2">
                    <a:lumMod val="60000"/>
                    <a:lumOff val="40000"/>
                  </a:schemeClr>
                </a:solidFill>
              </a:rPr>
              <a:t>RUTİN DIŞI AŞILAR</a:t>
            </a:r>
          </a:p>
        </p:txBody>
      </p:sp>
      <p:sp>
        <p:nvSpPr>
          <p:cNvPr id="3" name="İçerik Yer Tutucusu 2">
            <a:extLst>
              <a:ext uri="{FF2B5EF4-FFF2-40B4-BE49-F238E27FC236}">
                <a16:creationId xmlns:a16="http://schemas.microsoft.com/office/drawing/2014/main" id="{584AE06A-F943-B6A4-EC87-2281071540B9}"/>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err="1"/>
              <a:t>Meningokok</a:t>
            </a:r>
            <a:r>
              <a:rPr lang="tr-TR" sz="1800" dirty="0"/>
              <a:t> aşıları(</a:t>
            </a:r>
            <a:r>
              <a:rPr lang="tr-TR" sz="1800" dirty="0" err="1"/>
              <a:t>Nimenrix</a:t>
            </a:r>
            <a:r>
              <a:rPr lang="tr-TR" sz="1800" dirty="0"/>
              <a:t>, </a:t>
            </a:r>
            <a:r>
              <a:rPr lang="tr-TR" sz="1800" dirty="0" err="1"/>
              <a:t>Menveo</a:t>
            </a:r>
            <a:r>
              <a:rPr lang="tr-TR" sz="1800" dirty="0"/>
              <a:t>, </a:t>
            </a:r>
            <a:r>
              <a:rPr lang="tr-TR" sz="1800" dirty="0" err="1"/>
              <a:t>Menactra</a:t>
            </a:r>
            <a:r>
              <a:rPr lang="tr-TR" sz="1800" dirty="0"/>
              <a:t>, </a:t>
            </a:r>
            <a:r>
              <a:rPr lang="tr-TR" sz="1800" dirty="0" err="1"/>
              <a:t>MenQuadfi</a:t>
            </a:r>
            <a:r>
              <a:rPr lang="tr-TR" sz="1800" dirty="0"/>
              <a:t>, </a:t>
            </a:r>
            <a:r>
              <a:rPr lang="tr-TR" sz="1800" dirty="0" err="1"/>
              <a:t>Bexsero</a:t>
            </a:r>
            <a:r>
              <a:rPr lang="tr-TR" sz="1800" dirty="0"/>
              <a:t>)</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err="1"/>
              <a:t>Rotavirus</a:t>
            </a:r>
            <a:r>
              <a:rPr lang="tr-TR" sz="1800" dirty="0"/>
              <a:t> aşıları(</a:t>
            </a:r>
            <a:r>
              <a:rPr lang="tr-TR" sz="1800" dirty="0" err="1"/>
              <a:t>Rotarix</a:t>
            </a:r>
            <a:r>
              <a:rPr lang="tr-TR" sz="1800" dirty="0"/>
              <a:t>, </a:t>
            </a:r>
            <a:r>
              <a:rPr lang="tr-TR" sz="1800" dirty="0" err="1"/>
              <a:t>Rotateq</a:t>
            </a:r>
            <a:r>
              <a:rPr lang="tr-TR" sz="1800" dirty="0"/>
              <a:t>)</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HPV aşısı(</a:t>
            </a:r>
            <a:r>
              <a:rPr lang="tr-TR" sz="1800" dirty="0" err="1"/>
              <a:t>Gardasil</a:t>
            </a:r>
            <a:r>
              <a:rPr lang="tr-TR" sz="1800" dirty="0"/>
              <a:t> 9)</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Mevsimsel influenza aşıları (IIV4)</a:t>
            </a:r>
          </a:p>
        </p:txBody>
      </p:sp>
    </p:spTree>
    <p:extLst>
      <p:ext uri="{BB962C8B-B14F-4D97-AF65-F5344CB8AC3E}">
        <p14:creationId xmlns:p14="http://schemas.microsoft.com/office/powerpoint/2010/main" val="2100442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2EE8022-40E2-7DEF-AF7B-07E5A8E32AE6}"/>
              </a:ext>
            </a:extLst>
          </p:cNvPr>
          <p:cNvPicPr>
            <a:picLocks noChangeAspect="1"/>
          </p:cNvPicPr>
          <p:nvPr/>
        </p:nvPicPr>
        <p:blipFill>
          <a:blip r:embed="rId2"/>
          <a:stretch>
            <a:fillRect/>
          </a:stretch>
        </p:blipFill>
        <p:spPr>
          <a:xfrm>
            <a:off x="731521" y="158389"/>
            <a:ext cx="10321290" cy="3820881"/>
          </a:xfrm>
          <a:prstGeom prst="rect">
            <a:avLst/>
          </a:prstGeom>
        </p:spPr>
      </p:pic>
      <p:pic>
        <p:nvPicPr>
          <p:cNvPr id="5" name="Resim 4">
            <a:extLst>
              <a:ext uri="{FF2B5EF4-FFF2-40B4-BE49-F238E27FC236}">
                <a16:creationId xmlns:a16="http://schemas.microsoft.com/office/drawing/2014/main" id="{36F92C15-BF22-A450-61FA-B4CCED7A4AEC}"/>
              </a:ext>
            </a:extLst>
          </p:cNvPr>
          <p:cNvPicPr>
            <a:picLocks noChangeAspect="1"/>
          </p:cNvPicPr>
          <p:nvPr/>
        </p:nvPicPr>
        <p:blipFill>
          <a:blip r:embed="rId3"/>
          <a:stretch>
            <a:fillRect/>
          </a:stretch>
        </p:blipFill>
        <p:spPr>
          <a:xfrm>
            <a:off x="731521" y="4082140"/>
            <a:ext cx="10321290" cy="2190863"/>
          </a:xfrm>
          <a:prstGeom prst="rect">
            <a:avLst/>
          </a:prstGeom>
        </p:spPr>
      </p:pic>
      <p:sp>
        <p:nvSpPr>
          <p:cNvPr id="10" name="Metin kutusu 9">
            <a:extLst>
              <a:ext uri="{FF2B5EF4-FFF2-40B4-BE49-F238E27FC236}">
                <a16:creationId xmlns:a16="http://schemas.microsoft.com/office/drawing/2014/main" id="{A53BDAB9-9BB3-C080-A0F1-A611D5179576}"/>
              </a:ext>
            </a:extLst>
          </p:cNvPr>
          <p:cNvSpPr txBox="1"/>
          <p:nvPr/>
        </p:nvSpPr>
        <p:spPr>
          <a:xfrm>
            <a:off x="0" y="6355080"/>
            <a:ext cx="12192000" cy="646331"/>
          </a:xfrm>
          <a:prstGeom prst="rect">
            <a:avLst/>
          </a:prstGeom>
          <a:noFill/>
        </p:spPr>
        <p:txBody>
          <a:bodyPr wrap="square" rtlCol="0">
            <a:spAutoFit/>
          </a:bodyPr>
          <a:lstStyle/>
          <a:p>
            <a:r>
              <a:rPr lang="tr-TR" dirty="0">
                <a:solidFill>
                  <a:schemeClr val="tx2">
                    <a:lumMod val="60000"/>
                    <a:lumOff val="40000"/>
                  </a:schemeClr>
                </a:solidFill>
              </a:rPr>
              <a:t>SOSYAL PEDİATRİ DERNEĞİ’NİN SAĞLIKLI ÇOCUKLARDA RUTİN DIŞI AŞILARIN UYGULANMASINA İLİŞKİN ÖNERİLERİ- 19 MAYIS 2025</a:t>
            </a:r>
          </a:p>
          <a:p>
            <a:endParaRPr lang="tr-TR" dirty="0"/>
          </a:p>
        </p:txBody>
      </p:sp>
    </p:spTree>
    <p:extLst>
      <p:ext uri="{BB962C8B-B14F-4D97-AF65-F5344CB8AC3E}">
        <p14:creationId xmlns:p14="http://schemas.microsoft.com/office/powerpoint/2010/main" val="357520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B18AD91-6EB2-70BE-D1FA-88F8599EAFF1}"/>
              </a:ext>
            </a:extLst>
          </p:cNvPr>
          <p:cNvPicPr>
            <a:picLocks noChangeAspect="1"/>
          </p:cNvPicPr>
          <p:nvPr/>
        </p:nvPicPr>
        <p:blipFill>
          <a:blip r:embed="rId2"/>
          <a:stretch>
            <a:fillRect/>
          </a:stretch>
        </p:blipFill>
        <p:spPr>
          <a:xfrm>
            <a:off x="411480" y="491490"/>
            <a:ext cx="11155680" cy="5715000"/>
          </a:xfrm>
          <a:prstGeom prst="rect">
            <a:avLst/>
          </a:prstGeom>
        </p:spPr>
      </p:pic>
      <p:sp>
        <p:nvSpPr>
          <p:cNvPr id="4" name="Metin kutusu 3">
            <a:extLst>
              <a:ext uri="{FF2B5EF4-FFF2-40B4-BE49-F238E27FC236}">
                <a16:creationId xmlns:a16="http://schemas.microsoft.com/office/drawing/2014/main" id="{80AA20A3-2E45-D1A7-6051-B077797FBC5B}"/>
              </a:ext>
            </a:extLst>
          </p:cNvPr>
          <p:cNvSpPr txBox="1"/>
          <p:nvPr/>
        </p:nvSpPr>
        <p:spPr>
          <a:xfrm>
            <a:off x="0" y="6366510"/>
            <a:ext cx="12192000" cy="646331"/>
          </a:xfrm>
          <a:prstGeom prst="rect">
            <a:avLst/>
          </a:prstGeom>
          <a:noFill/>
        </p:spPr>
        <p:txBody>
          <a:bodyPr wrap="square" rtlCol="0">
            <a:spAutoFit/>
          </a:bodyPr>
          <a:lstStyle/>
          <a:p>
            <a:r>
              <a:rPr lang="tr-TR" dirty="0">
                <a:solidFill>
                  <a:schemeClr val="tx2">
                    <a:lumMod val="60000"/>
                    <a:lumOff val="40000"/>
                  </a:schemeClr>
                </a:solidFill>
              </a:rPr>
              <a:t>SOSYAL PEDİATRİ DERNEĞİ’NİN SAĞLIKLI ÇOCUKLARDA RUTİN DIŞI AŞILARIN UYGULANMASINA İLİŞKİN ÖNERİLERİ- 19 MAYIS 2025</a:t>
            </a:r>
          </a:p>
          <a:p>
            <a:endParaRPr lang="tr-TR" dirty="0"/>
          </a:p>
        </p:txBody>
      </p:sp>
    </p:spTree>
    <p:extLst>
      <p:ext uri="{BB962C8B-B14F-4D97-AF65-F5344CB8AC3E}">
        <p14:creationId xmlns:p14="http://schemas.microsoft.com/office/powerpoint/2010/main" val="351692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5EE92A-AA61-61E2-FAA3-9E8DAE96DC3D}"/>
              </a:ext>
            </a:extLst>
          </p:cNvPr>
          <p:cNvSpPr>
            <a:spLocks noGrp="1"/>
          </p:cNvSpPr>
          <p:nvPr>
            <p:ph type="title"/>
          </p:nvPr>
        </p:nvSpPr>
        <p:spPr/>
        <p:txBody>
          <a:bodyPr/>
          <a:lstStyle/>
          <a:p>
            <a:r>
              <a:rPr lang="tr-TR" dirty="0">
                <a:solidFill>
                  <a:schemeClr val="accent1">
                    <a:lumMod val="60000"/>
                    <a:lumOff val="40000"/>
                  </a:schemeClr>
                </a:solidFill>
              </a:rPr>
              <a:t>SUNUM PLANI</a:t>
            </a:r>
          </a:p>
        </p:txBody>
      </p:sp>
      <p:sp>
        <p:nvSpPr>
          <p:cNvPr id="3" name="İçerik Yer Tutucusu 2">
            <a:extLst>
              <a:ext uri="{FF2B5EF4-FFF2-40B4-BE49-F238E27FC236}">
                <a16:creationId xmlns:a16="http://schemas.microsoft.com/office/drawing/2014/main" id="{D35BA936-4A03-3FAE-A625-9512B70B8B6B}"/>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Tanım</a:t>
            </a:r>
          </a:p>
          <a:p>
            <a:pPr>
              <a:buClr>
                <a:schemeClr val="accent1">
                  <a:lumMod val="60000"/>
                  <a:lumOff val="40000"/>
                </a:schemeClr>
              </a:buClr>
              <a:buFont typeface="Wingdings" panose="05000000000000000000" pitchFamily="2" charset="2"/>
              <a:buChar char="Ø"/>
            </a:pPr>
            <a:r>
              <a:rPr lang="tr-TR" sz="1800" dirty="0"/>
              <a:t>Aşı İçerikleri</a:t>
            </a:r>
          </a:p>
          <a:p>
            <a:pPr>
              <a:buClr>
                <a:schemeClr val="accent1">
                  <a:lumMod val="60000"/>
                  <a:lumOff val="40000"/>
                </a:schemeClr>
              </a:buClr>
              <a:buFont typeface="Wingdings" panose="05000000000000000000" pitchFamily="2" charset="2"/>
              <a:buChar char="Ø"/>
            </a:pPr>
            <a:r>
              <a:rPr lang="tr-TR" sz="1800" dirty="0"/>
              <a:t>Aşı türleri</a:t>
            </a:r>
          </a:p>
          <a:p>
            <a:pPr>
              <a:buClr>
                <a:schemeClr val="accent1">
                  <a:lumMod val="60000"/>
                  <a:lumOff val="40000"/>
                </a:schemeClr>
              </a:buClr>
              <a:buFont typeface="Wingdings" panose="05000000000000000000" pitchFamily="2" charset="2"/>
              <a:buChar char="Ø"/>
            </a:pPr>
            <a:r>
              <a:rPr lang="tr-TR" sz="1800" dirty="0"/>
              <a:t>Genişletilmiş Bağışıklama Programı</a:t>
            </a:r>
          </a:p>
          <a:p>
            <a:pPr>
              <a:buClr>
                <a:schemeClr val="accent1">
                  <a:lumMod val="60000"/>
                  <a:lumOff val="40000"/>
                </a:schemeClr>
              </a:buClr>
              <a:buFont typeface="Wingdings" panose="05000000000000000000" pitchFamily="2" charset="2"/>
              <a:buChar char="Ø"/>
            </a:pPr>
            <a:r>
              <a:rPr lang="tr-TR" sz="1800" dirty="0"/>
              <a:t>Aşı Uygulamalarında Genel Kurallar</a:t>
            </a:r>
          </a:p>
          <a:p>
            <a:pPr>
              <a:buClr>
                <a:schemeClr val="accent1">
                  <a:lumMod val="60000"/>
                  <a:lumOff val="40000"/>
                </a:schemeClr>
              </a:buClr>
              <a:buFont typeface="Wingdings" panose="05000000000000000000" pitchFamily="2" charset="2"/>
              <a:buChar char="Ø"/>
            </a:pPr>
            <a:r>
              <a:rPr lang="tr-TR" sz="1800" dirty="0"/>
              <a:t>Sağlık Bakanlığı Aşılama Takviminde Olan Aşılar </a:t>
            </a:r>
          </a:p>
          <a:p>
            <a:pPr>
              <a:buClr>
                <a:schemeClr val="accent1">
                  <a:lumMod val="60000"/>
                  <a:lumOff val="40000"/>
                </a:schemeClr>
              </a:buClr>
              <a:buFont typeface="Wingdings" panose="05000000000000000000" pitchFamily="2" charset="2"/>
              <a:buChar char="Ø"/>
            </a:pPr>
            <a:r>
              <a:rPr lang="tr-TR" sz="1800" dirty="0"/>
              <a:t>Rutin Dışı Uygulanan Aşılar </a:t>
            </a:r>
          </a:p>
          <a:p>
            <a:pPr>
              <a:buClr>
                <a:schemeClr val="accent1">
                  <a:lumMod val="60000"/>
                  <a:lumOff val="40000"/>
                </a:schemeClr>
              </a:buClr>
              <a:buFont typeface="Wingdings" panose="05000000000000000000" pitchFamily="2" charset="2"/>
              <a:buChar char="Ø"/>
            </a:pPr>
            <a:r>
              <a:rPr lang="tr-TR" sz="1800" dirty="0"/>
              <a:t>Olası Aşı Yan Etkileri ve Aşı Sonrası İstenmeyen Etkiler(ASİE)</a:t>
            </a:r>
          </a:p>
          <a:p>
            <a:pPr>
              <a:buClr>
                <a:schemeClr val="accent1">
                  <a:lumMod val="60000"/>
                  <a:lumOff val="40000"/>
                </a:schemeClr>
              </a:buClr>
              <a:buFont typeface="Wingdings" panose="05000000000000000000" pitchFamily="2" charset="2"/>
              <a:buChar char="Ø"/>
            </a:pPr>
            <a:r>
              <a:rPr lang="tr-TR" sz="1800" dirty="0" err="1"/>
              <a:t>Kontraendike</a:t>
            </a:r>
            <a:r>
              <a:rPr lang="tr-TR" sz="1800" dirty="0"/>
              <a:t> ve Yanlış </a:t>
            </a:r>
            <a:r>
              <a:rPr lang="tr-TR" sz="1800" dirty="0" err="1"/>
              <a:t>Kontraendike</a:t>
            </a:r>
            <a:r>
              <a:rPr lang="tr-TR" sz="1800" dirty="0"/>
              <a:t> Durumlar </a:t>
            </a:r>
          </a:p>
          <a:p>
            <a:pPr>
              <a:buClr>
                <a:schemeClr val="accent1">
                  <a:lumMod val="60000"/>
                  <a:lumOff val="40000"/>
                </a:schemeClr>
              </a:buClr>
              <a:buFont typeface="Wingdings" panose="05000000000000000000" pitchFamily="2" charset="2"/>
              <a:buChar char="Ø"/>
            </a:pPr>
            <a:r>
              <a:rPr lang="tr-TR" sz="1800" dirty="0"/>
              <a:t>Eksik Aşılaması Olan Çocuk </a:t>
            </a:r>
          </a:p>
          <a:p>
            <a:endParaRPr lang="tr-TR" dirty="0"/>
          </a:p>
        </p:txBody>
      </p:sp>
    </p:spTree>
    <p:extLst>
      <p:ext uri="{BB962C8B-B14F-4D97-AF65-F5344CB8AC3E}">
        <p14:creationId xmlns:p14="http://schemas.microsoft.com/office/powerpoint/2010/main" val="1963939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0C1F2-AE7F-924E-AD64-7983C540BAF9}"/>
              </a:ext>
            </a:extLst>
          </p:cNvPr>
          <p:cNvSpPr>
            <a:spLocks noGrp="1"/>
          </p:cNvSpPr>
          <p:nvPr>
            <p:ph type="title"/>
          </p:nvPr>
        </p:nvSpPr>
        <p:spPr/>
        <p:txBody>
          <a:bodyPr/>
          <a:lstStyle/>
          <a:p>
            <a:r>
              <a:rPr lang="tr-TR" dirty="0">
                <a:solidFill>
                  <a:schemeClr val="tx2">
                    <a:lumMod val="60000"/>
                    <a:lumOff val="40000"/>
                  </a:schemeClr>
                </a:solidFill>
              </a:rPr>
              <a:t>MENİNGOKOK</a:t>
            </a:r>
          </a:p>
        </p:txBody>
      </p:sp>
      <p:sp>
        <p:nvSpPr>
          <p:cNvPr id="3" name="İçerik Yer Tutucusu 2">
            <a:extLst>
              <a:ext uri="{FF2B5EF4-FFF2-40B4-BE49-F238E27FC236}">
                <a16:creationId xmlns:a16="http://schemas.microsoft.com/office/drawing/2014/main" id="{F2139A58-B77F-34BD-0E34-7684F8D90CD6}"/>
              </a:ext>
            </a:extLst>
          </p:cNvPr>
          <p:cNvSpPr>
            <a:spLocks noGrp="1"/>
          </p:cNvSpPr>
          <p:nvPr>
            <p:ph idx="1"/>
          </p:nvPr>
        </p:nvSpPr>
        <p:spPr/>
        <p:txBody>
          <a:bodyPr/>
          <a:lstStyle/>
          <a:p>
            <a:r>
              <a:rPr lang="tr-TR" sz="1800" dirty="0"/>
              <a:t>Zaman içinde </a:t>
            </a:r>
            <a:r>
              <a:rPr lang="tr-TR" sz="1800" dirty="0" err="1"/>
              <a:t>serogrupların</a:t>
            </a:r>
            <a:r>
              <a:rPr lang="tr-TR" sz="1800" dirty="0"/>
              <a:t> görülme sıklığı ve sıralaması değişmektedir. Ülkemizde son yıllarda </a:t>
            </a:r>
            <a:r>
              <a:rPr lang="tr-TR" sz="1800" dirty="0" err="1"/>
              <a:t>serogrup</a:t>
            </a:r>
            <a:r>
              <a:rPr lang="tr-TR" sz="1800" dirty="0"/>
              <a:t> B ön plandadır.</a:t>
            </a:r>
          </a:p>
          <a:p>
            <a:r>
              <a:rPr lang="tr-TR" sz="1800" dirty="0"/>
              <a:t>Aşıların koruma sağlamakta, ancak ne kadar etkili olduklarına dair veriler sınırlıdır. </a:t>
            </a:r>
          </a:p>
          <a:p>
            <a:r>
              <a:rPr lang="tr-TR" sz="1800" dirty="0">
                <a:solidFill>
                  <a:schemeClr val="tx2">
                    <a:lumMod val="60000"/>
                    <a:lumOff val="40000"/>
                  </a:schemeClr>
                </a:solidFill>
              </a:rPr>
              <a:t>Yan etkiler:</a:t>
            </a:r>
          </a:p>
          <a:p>
            <a:endParaRPr lang="tr-TR" dirty="0"/>
          </a:p>
        </p:txBody>
      </p:sp>
      <p:sp>
        <p:nvSpPr>
          <p:cNvPr id="4" name="Dikdörtgen: Köşeleri Yuvarlatılmış 3">
            <a:extLst>
              <a:ext uri="{FF2B5EF4-FFF2-40B4-BE49-F238E27FC236}">
                <a16:creationId xmlns:a16="http://schemas.microsoft.com/office/drawing/2014/main" id="{9E6C9F0A-1C78-891E-DEF3-3A34453DEEC9}"/>
              </a:ext>
            </a:extLst>
          </p:cNvPr>
          <p:cNvSpPr/>
          <p:nvPr/>
        </p:nvSpPr>
        <p:spPr>
          <a:xfrm>
            <a:off x="887731" y="3269774"/>
            <a:ext cx="4892040" cy="26966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b="1" u="sng" dirty="0" err="1"/>
              <a:t>MenACWY</a:t>
            </a:r>
            <a:endParaRPr lang="tr-TR" b="1" u="sng" dirty="0"/>
          </a:p>
          <a:p>
            <a:endParaRPr lang="tr-TR" b="1" u="sng" dirty="0"/>
          </a:p>
          <a:p>
            <a:pPr marL="285750" indent="-285750">
              <a:buFont typeface="Wingdings" panose="05000000000000000000" pitchFamily="2" charset="2"/>
              <a:buChar char="Ø"/>
            </a:pPr>
            <a:r>
              <a:rPr lang="tr-TR" dirty="0"/>
              <a:t>Aşı yapılan yerde ağrı, kızarıklık veya şişlik.</a:t>
            </a:r>
          </a:p>
          <a:p>
            <a:pPr marL="285750" indent="-285750">
              <a:buFont typeface="Wingdings" panose="05000000000000000000" pitchFamily="2" charset="2"/>
              <a:buChar char="Ø"/>
            </a:pPr>
            <a:r>
              <a:rPr lang="tr-TR" dirty="0"/>
              <a:t>Kas ağrısı.</a:t>
            </a:r>
          </a:p>
          <a:p>
            <a:pPr marL="285750" indent="-285750">
              <a:buFont typeface="Wingdings" panose="05000000000000000000" pitchFamily="2" charset="2"/>
              <a:buChar char="Ø"/>
            </a:pPr>
            <a:r>
              <a:rPr lang="tr-TR" dirty="0"/>
              <a:t>Baş ağrısı.</a:t>
            </a:r>
          </a:p>
          <a:p>
            <a:pPr marL="285750" indent="-285750">
              <a:buFont typeface="Wingdings" panose="05000000000000000000" pitchFamily="2" charset="2"/>
              <a:buChar char="Ø"/>
            </a:pPr>
            <a:r>
              <a:rPr lang="tr-TR" dirty="0"/>
              <a:t>Yorgunluk (bitkinlik) hissi.</a:t>
            </a:r>
          </a:p>
          <a:p>
            <a:pPr algn="ctr"/>
            <a:endParaRPr lang="tr-TR" dirty="0"/>
          </a:p>
        </p:txBody>
      </p:sp>
      <p:sp>
        <p:nvSpPr>
          <p:cNvPr id="5" name="Dikdörtgen: Köşeleri Yuvarlatılmış 4">
            <a:extLst>
              <a:ext uri="{FF2B5EF4-FFF2-40B4-BE49-F238E27FC236}">
                <a16:creationId xmlns:a16="http://schemas.microsoft.com/office/drawing/2014/main" id="{64F175E8-A070-CEA9-D786-DCC96F429880}"/>
              </a:ext>
            </a:extLst>
          </p:cNvPr>
          <p:cNvSpPr/>
          <p:nvPr/>
        </p:nvSpPr>
        <p:spPr>
          <a:xfrm>
            <a:off x="6316981" y="3258185"/>
            <a:ext cx="5086350" cy="2708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tr-TR" b="1" u="sng" dirty="0"/>
          </a:p>
          <a:p>
            <a:r>
              <a:rPr lang="tr-TR" b="1" u="sng" dirty="0" err="1"/>
              <a:t>MenB</a:t>
            </a:r>
            <a:endParaRPr lang="tr-TR" b="1" u="sng" dirty="0"/>
          </a:p>
          <a:p>
            <a:endParaRPr lang="tr-TR" b="1" u="sng" dirty="0"/>
          </a:p>
          <a:p>
            <a:pPr marL="285750" indent="-285750">
              <a:buFont typeface="Wingdings" panose="05000000000000000000" pitchFamily="2" charset="2"/>
              <a:buChar char="Ø"/>
            </a:pPr>
            <a:r>
              <a:rPr lang="tr-TR" dirty="0"/>
              <a:t>Aşı yapılan yerde ağrı, kızarıklık veya şişlik.</a:t>
            </a:r>
          </a:p>
          <a:p>
            <a:pPr marL="285750" indent="-285750">
              <a:buFont typeface="Wingdings" panose="05000000000000000000" pitchFamily="2" charset="2"/>
              <a:buChar char="Ø"/>
            </a:pPr>
            <a:r>
              <a:rPr lang="tr-TR" dirty="0"/>
              <a:t>Baş ağrısı.</a:t>
            </a:r>
          </a:p>
          <a:p>
            <a:pPr marL="285750" indent="-285750">
              <a:buFont typeface="Wingdings" panose="05000000000000000000" pitchFamily="2" charset="2"/>
              <a:buChar char="Ø"/>
            </a:pPr>
            <a:r>
              <a:rPr lang="tr-TR" dirty="0"/>
              <a:t>Yorgunluk (bitkinlik) hissi.</a:t>
            </a:r>
          </a:p>
          <a:p>
            <a:pPr marL="285750" indent="-285750">
              <a:buFont typeface="Wingdings" panose="05000000000000000000" pitchFamily="2" charset="2"/>
              <a:buChar char="Ø"/>
            </a:pPr>
            <a:r>
              <a:rPr lang="tr-TR" dirty="0"/>
              <a:t>Kas veya eklem ağrısı.</a:t>
            </a:r>
          </a:p>
          <a:p>
            <a:pPr marL="285750" indent="-285750">
              <a:buFont typeface="Wingdings" panose="05000000000000000000" pitchFamily="2" charset="2"/>
              <a:buChar char="Ø"/>
            </a:pPr>
            <a:r>
              <a:rPr lang="tr-TR" dirty="0"/>
              <a:t>Ateş( &gt;380C ateş tek başına yapıldığında %26-41, diğer aşılarla birlikte yapıldığında %51-62’sinde)</a:t>
            </a:r>
          </a:p>
          <a:p>
            <a:pPr algn="ctr"/>
            <a:endParaRPr lang="tr-TR" dirty="0"/>
          </a:p>
        </p:txBody>
      </p:sp>
    </p:spTree>
    <p:extLst>
      <p:ext uri="{BB962C8B-B14F-4D97-AF65-F5344CB8AC3E}">
        <p14:creationId xmlns:p14="http://schemas.microsoft.com/office/powerpoint/2010/main" val="3177635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9E06B4-4256-9A7C-3835-A4B3220E6F3F}"/>
              </a:ext>
            </a:extLst>
          </p:cNvPr>
          <p:cNvSpPr>
            <a:spLocks noGrp="1"/>
          </p:cNvSpPr>
          <p:nvPr>
            <p:ph type="title"/>
          </p:nvPr>
        </p:nvSpPr>
        <p:spPr/>
        <p:txBody>
          <a:bodyPr/>
          <a:lstStyle/>
          <a:p>
            <a:r>
              <a:rPr lang="tr-TR" dirty="0" err="1">
                <a:solidFill>
                  <a:schemeClr val="tx2">
                    <a:lumMod val="60000"/>
                    <a:lumOff val="40000"/>
                  </a:schemeClr>
                </a:solidFill>
              </a:rPr>
              <a:t>Rotavirus</a:t>
            </a:r>
            <a:r>
              <a:rPr lang="tr-TR" dirty="0">
                <a:solidFill>
                  <a:schemeClr val="tx2">
                    <a:lumMod val="60000"/>
                    <a:lumOff val="40000"/>
                  </a:schemeClr>
                </a:solidFill>
              </a:rPr>
              <a:t> aşıları</a:t>
            </a:r>
          </a:p>
        </p:txBody>
      </p:sp>
      <p:sp>
        <p:nvSpPr>
          <p:cNvPr id="3" name="İçerik Yer Tutucusu 2">
            <a:extLst>
              <a:ext uri="{FF2B5EF4-FFF2-40B4-BE49-F238E27FC236}">
                <a16:creationId xmlns:a16="http://schemas.microsoft.com/office/drawing/2014/main" id="{41A0CDAD-0EF4-12C1-609B-A258A6F198F1}"/>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err="1"/>
              <a:t>Rotarix</a:t>
            </a:r>
            <a:r>
              <a:rPr lang="tr-TR" sz="1800" dirty="0"/>
              <a:t> (RV1) 2 doz, </a:t>
            </a:r>
            <a:r>
              <a:rPr lang="tr-TR" sz="1800" dirty="0" err="1"/>
              <a:t>Rotateq</a:t>
            </a:r>
            <a:r>
              <a:rPr lang="tr-TR" sz="1800" dirty="0"/>
              <a:t> (RV5) ise 3 doz uygulanır. Bir marka ile başlanan aşılamanın aynı marka ile tamamlanması gerekir.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Dozlar arasında marka değişimi olursa aşılama toplam 3 doz ile tamamlanır.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İlk doz en erken bebek 6 haftalık iken başlanabilir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İlk doz en geç bebek 14 hafta 6 günlük olduğunda uygulanabilir, daha sonra aşılama başlatılamaz</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Son doz 8 aylıktan büyük bebeklere uygulanamaz</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BCG ve OPA aşıları ile aynı gün ya da herhangi bir gün aralığı gözetmeksizin farklı günlerde uygulanabilir.</a:t>
            </a:r>
          </a:p>
          <a:p>
            <a:endParaRPr lang="tr-TR" dirty="0"/>
          </a:p>
        </p:txBody>
      </p:sp>
    </p:spTree>
    <p:extLst>
      <p:ext uri="{BB962C8B-B14F-4D97-AF65-F5344CB8AC3E}">
        <p14:creationId xmlns:p14="http://schemas.microsoft.com/office/powerpoint/2010/main" val="1567357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70338-00A3-ED4A-3613-1A5133F0784C}"/>
              </a:ext>
            </a:extLst>
          </p:cNvPr>
          <p:cNvSpPr>
            <a:spLocks noGrp="1"/>
          </p:cNvSpPr>
          <p:nvPr>
            <p:ph type="title"/>
          </p:nvPr>
        </p:nvSpPr>
        <p:spPr/>
        <p:txBody>
          <a:bodyPr/>
          <a:lstStyle/>
          <a:p>
            <a:r>
              <a:rPr lang="tr-TR" dirty="0" err="1">
                <a:solidFill>
                  <a:schemeClr val="tx2">
                    <a:lumMod val="60000"/>
                    <a:lumOff val="40000"/>
                  </a:schemeClr>
                </a:solidFill>
              </a:rPr>
              <a:t>Rotavirüs</a:t>
            </a:r>
            <a:r>
              <a:rPr lang="tr-TR" dirty="0">
                <a:solidFill>
                  <a:schemeClr val="tx2">
                    <a:lumMod val="60000"/>
                    <a:lumOff val="40000"/>
                  </a:schemeClr>
                </a:solidFill>
              </a:rPr>
              <a:t> aşısının etkinliği</a:t>
            </a:r>
            <a:br>
              <a:rPr lang="tr-TR" b="1" dirty="0"/>
            </a:br>
            <a:endParaRPr lang="tr-TR" dirty="0"/>
          </a:p>
        </p:txBody>
      </p:sp>
      <p:sp>
        <p:nvSpPr>
          <p:cNvPr id="3" name="İçerik Yer Tutucusu 2">
            <a:extLst>
              <a:ext uri="{FF2B5EF4-FFF2-40B4-BE49-F238E27FC236}">
                <a16:creationId xmlns:a16="http://schemas.microsoft.com/office/drawing/2014/main" id="{C23AAF46-7132-A51A-50A6-3F55349BB13A}"/>
              </a:ext>
            </a:extLst>
          </p:cNvPr>
          <p:cNvSpPr>
            <a:spLocks noGrp="1"/>
          </p:cNvSpPr>
          <p:nvPr>
            <p:ph idx="1"/>
          </p:nvPr>
        </p:nvSpPr>
        <p:spPr/>
        <p:txBody>
          <a:bodyPr>
            <a:normAutofit/>
          </a:bodyPr>
          <a:lstStyle/>
          <a:p>
            <a:pPr marL="0" indent="0">
              <a:buNone/>
            </a:pPr>
            <a:r>
              <a:rPr lang="tr-TR" dirty="0"/>
              <a:t>    </a:t>
            </a:r>
            <a:r>
              <a:rPr lang="tr-TR" sz="1800" dirty="0" err="1"/>
              <a:t>Rotavirüs</a:t>
            </a:r>
            <a:r>
              <a:rPr lang="tr-TR" sz="1800" dirty="0"/>
              <a:t> aşısı bebeğin ilk yılında şunları sağlar:</a:t>
            </a:r>
          </a:p>
          <a:p>
            <a:pPr>
              <a:buClr>
                <a:schemeClr val="accent1">
                  <a:lumMod val="60000"/>
                  <a:lumOff val="40000"/>
                </a:schemeClr>
              </a:buClr>
              <a:buFont typeface="Wingdings" panose="05000000000000000000" pitchFamily="2" charset="2"/>
              <a:buChar char="Ø"/>
            </a:pPr>
            <a:r>
              <a:rPr lang="tr-TR" sz="1800" dirty="0"/>
              <a:t> Şiddetli </a:t>
            </a:r>
            <a:r>
              <a:rPr lang="tr-TR" sz="1800" dirty="0" err="1"/>
              <a:t>rotavirüs</a:t>
            </a:r>
            <a:r>
              <a:rPr lang="tr-TR" sz="1800" dirty="0"/>
              <a:t> hastalığına ve hastaneye yatışa karşı %85 ila %98 oranında koruma.</a:t>
            </a:r>
          </a:p>
          <a:p>
            <a:pPr>
              <a:buClr>
                <a:schemeClr val="accent1">
                  <a:lumMod val="60000"/>
                  <a:lumOff val="40000"/>
                </a:schemeClr>
              </a:buClr>
              <a:buFont typeface="Wingdings" panose="05000000000000000000" pitchFamily="2" charset="2"/>
              <a:buChar char="Ø"/>
            </a:pPr>
            <a:r>
              <a:rPr lang="tr-TR" sz="1800" dirty="0"/>
              <a:t>Herhangi bir şiddetteki </a:t>
            </a:r>
            <a:r>
              <a:rPr lang="tr-TR" sz="1800" dirty="0" err="1"/>
              <a:t>rotavirüs</a:t>
            </a:r>
            <a:r>
              <a:rPr lang="tr-TR" sz="1800" dirty="0"/>
              <a:t> hastalığına karşı %74 ila %87 oranında koruma.</a:t>
            </a:r>
          </a:p>
          <a:p>
            <a:pPr>
              <a:buClr>
                <a:schemeClr val="accent1">
                  <a:lumMod val="60000"/>
                  <a:lumOff val="40000"/>
                </a:schemeClr>
              </a:buClr>
              <a:buFont typeface="Wingdings" panose="05000000000000000000" pitchFamily="2" charset="2"/>
              <a:buChar char="Ø"/>
            </a:pPr>
            <a:endParaRPr lang="tr-TR" sz="1800" dirty="0"/>
          </a:p>
          <a:p>
            <a:r>
              <a:rPr lang="tr-TR" sz="1800" dirty="0">
                <a:solidFill>
                  <a:schemeClr val="tx2">
                    <a:lumMod val="60000"/>
                    <a:lumOff val="40000"/>
                  </a:schemeClr>
                </a:solidFill>
              </a:rPr>
              <a:t>Yan etkiler:</a:t>
            </a:r>
          </a:p>
          <a:p>
            <a:endParaRPr lang="tr-TR" dirty="0"/>
          </a:p>
          <a:p>
            <a:endParaRPr lang="tr-TR" dirty="0"/>
          </a:p>
        </p:txBody>
      </p:sp>
      <p:sp>
        <p:nvSpPr>
          <p:cNvPr id="6" name="Dikdörtgen: Köşeleri Yuvarlatılmış 5">
            <a:extLst>
              <a:ext uri="{FF2B5EF4-FFF2-40B4-BE49-F238E27FC236}">
                <a16:creationId xmlns:a16="http://schemas.microsoft.com/office/drawing/2014/main" id="{C7E70E9B-D33E-DCFB-FC9E-14E7E9EEF145}"/>
              </a:ext>
            </a:extLst>
          </p:cNvPr>
          <p:cNvSpPr/>
          <p:nvPr/>
        </p:nvSpPr>
        <p:spPr>
          <a:xfrm>
            <a:off x="906780" y="4084638"/>
            <a:ext cx="5120640" cy="2092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b="1" dirty="0"/>
              <a:t>       </a:t>
            </a:r>
            <a:r>
              <a:rPr lang="tr-TR" b="1" u="sng" dirty="0"/>
              <a:t>RV5</a:t>
            </a:r>
          </a:p>
          <a:p>
            <a:pPr marL="742950" lvl="1" indent="-285750">
              <a:buFont typeface="Wingdings" panose="05000000000000000000" pitchFamily="2" charset="2"/>
              <a:buChar char="Ø"/>
            </a:pPr>
            <a:r>
              <a:rPr lang="tr-TR" dirty="0"/>
              <a:t>İshal %18,1</a:t>
            </a:r>
          </a:p>
          <a:p>
            <a:pPr marL="742950" lvl="1" indent="-285750">
              <a:buFont typeface="Wingdings" panose="05000000000000000000" pitchFamily="2" charset="2"/>
              <a:buChar char="Ø"/>
            </a:pPr>
            <a:r>
              <a:rPr lang="tr-TR" dirty="0"/>
              <a:t>Kusma %11,6</a:t>
            </a:r>
          </a:p>
          <a:p>
            <a:pPr marL="742950" lvl="1" indent="-285750">
              <a:buFont typeface="Wingdings" panose="05000000000000000000" pitchFamily="2" charset="2"/>
              <a:buChar char="Ø"/>
            </a:pPr>
            <a:r>
              <a:rPr lang="tr-TR" dirty="0"/>
              <a:t>Ayrıca orta kulak iltihabı, </a:t>
            </a:r>
            <a:r>
              <a:rPr lang="tr-TR" dirty="0" err="1"/>
              <a:t>nazofarenjit</a:t>
            </a:r>
            <a:r>
              <a:rPr lang="tr-TR" dirty="0"/>
              <a:t> ve </a:t>
            </a:r>
          </a:p>
          <a:p>
            <a:pPr lvl="1"/>
            <a:r>
              <a:rPr lang="tr-TR" dirty="0"/>
              <a:t>bronkospazm oranları da daha yüksektir</a:t>
            </a:r>
          </a:p>
          <a:p>
            <a:pPr algn="ctr"/>
            <a:r>
              <a:rPr lang="tr-TR" dirty="0"/>
              <a:t> </a:t>
            </a:r>
          </a:p>
        </p:txBody>
      </p:sp>
      <p:sp>
        <p:nvSpPr>
          <p:cNvPr id="7" name="Dikdörtgen: Köşeleri Yuvarlatılmış 6">
            <a:extLst>
              <a:ext uri="{FF2B5EF4-FFF2-40B4-BE49-F238E27FC236}">
                <a16:creationId xmlns:a16="http://schemas.microsoft.com/office/drawing/2014/main" id="{EAB1D66F-6B6D-A2E5-FE9D-3CCD09044868}"/>
              </a:ext>
            </a:extLst>
          </p:cNvPr>
          <p:cNvSpPr/>
          <p:nvPr/>
        </p:nvSpPr>
        <p:spPr>
          <a:xfrm>
            <a:off x="6096000" y="4084637"/>
            <a:ext cx="5596890" cy="2092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b="1" u="sng" dirty="0"/>
              <a:t>RV1</a:t>
            </a:r>
          </a:p>
          <a:p>
            <a:pPr marL="742950" lvl="1" indent="-285750">
              <a:buFont typeface="Wingdings" panose="05000000000000000000" pitchFamily="2" charset="2"/>
              <a:buChar char="Ø"/>
            </a:pPr>
            <a:r>
              <a:rPr lang="tr-TR" dirty="0"/>
              <a:t>Sinirlilik %11,4</a:t>
            </a:r>
          </a:p>
          <a:p>
            <a:pPr marL="742950" lvl="1" indent="-285750">
              <a:buFont typeface="Wingdings" panose="05000000000000000000" pitchFamily="2" charset="2"/>
              <a:buChar char="Ø"/>
            </a:pPr>
            <a:r>
              <a:rPr lang="tr-TR" dirty="0"/>
              <a:t>Öksürük veya burun akıntısı %3,6</a:t>
            </a:r>
          </a:p>
          <a:p>
            <a:pPr marL="742950" lvl="1" indent="-285750">
              <a:buFont typeface="Wingdings" panose="05000000000000000000" pitchFamily="2" charset="2"/>
              <a:buChar char="Ø"/>
            </a:pPr>
            <a:r>
              <a:rPr lang="tr-TR" dirty="0"/>
              <a:t>Gaz %2,2</a:t>
            </a:r>
          </a:p>
          <a:p>
            <a:pPr lvl="1"/>
            <a:endParaRPr lang="tr-TR" dirty="0"/>
          </a:p>
          <a:p>
            <a:pPr algn="ctr"/>
            <a:endParaRPr lang="tr-TR" dirty="0"/>
          </a:p>
        </p:txBody>
      </p:sp>
    </p:spTree>
    <p:extLst>
      <p:ext uri="{BB962C8B-B14F-4D97-AF65-F5344CB8AC3E}">
        <p14:creationId xmlns:p14="http://schemas.microsoft.com/office/powerpoint/2010/main" val="4147094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8BD849-6E72-2B22-CCDA-3B512C49877E}"/>
              </a:ext>
            </a:extLst>
          </p:cNvPr>
          <p:cNvSpPr>
            <a:spLocks noGrp="1"/>
          </p:cNvSpPr>
          <p:nvPr>
            <p:ph type="title"/>
          </p:nvPr>
        </p:nvSpPr>
        <p:spPr/>
        <p:txBody>
          <a:bodyPr/>
          <a:lstStyle/>
          <a:p>
            <a:r>
              <a:rPr lang="tr-TR" dirty="0">
                <a:solidFill>
                  <a:schemeClr val="tx2">
                    <a:lumMod val="60000"/>
                    <a:lumOff val="40000"/>
                  </a:schemeClr>
                </a:solidFill>
              </a:rPr>
              <a:t>Özel Durumlar:</a:t>
            </a:r>
            <a:br>
              <a:rPr lang="tr-TR" b="1" dirty="0"/>
            </a:br>
            <a:endParaRPr lang="tr-TR" dirty="0"/>
          </a:p>
        </p:txBody>
      </p:sp>
      <p:sp>
        <p:nvSpPr>
          <p:cNvPr id="3" name="İçerik Yer Tutucusu 2">
            <a:extLst>
              <a:ext uri="{FF2B5EF4-FFF2-40B4-BE49-F238E27FC236}">
                <a16:creationId xmlns:a16="http://schemas.microsoft.com/office/drawing/2014/main" id="{885336EB-6310-4D0A-9933-76532AD98074}"/>
              </a:ext>
            </a:extLst>
          </p:cNvPr>
          <p:cNvSpPr>
            <a:spLocks noGrp="1"/>
          </p:cNvSpPr>
          <p:nvPr>
            <p:ph idx="1"/>
          </p:nvPr>
        </p:nvSpPr>
        <p:spPr>
          <a:xfrm>
            <a:off x="838200" y="1440181"/>
            <a:ext cx="10515600" cy="4914899"/>
          </a:xfrm>
        </p:spPr>
        <p:txBody>
          <a:bodyPr>
            <a:normAutofit/>
          </a:bodyPr>
          <a:lstStyle/>
          <a:p>
            <a:pPr>
              <a:buClr>
                <a:schemeClr val="accent1">
                  <a:lumMod val="60000"/>
                  <a:lumOff val="40000"/>
                </a:schemeClr>
              </a:buClr>
              <a:buFont typeface="Wingdings" panose="05000000000000000000" pitchFamily="2" charset="2"/>
              <a:buChar char="Ø"/>
            </a:pPr>
            <a:r>
              <a:rPr lang="tr-TR" sz="1800" dirty="0" err="1"/>
              <a:t>Rotavirüs</a:t>
            </a:r>
            <a:r>
              <a:rPr lang="tr-TR" sz="1800" dirty="0"/>
              <a:t> ishali geçiren çocuklara da aşı yapılması önerilmektedir. Gerek farklı serotiplerin toplumda gözüküyor olması, gerekse de ilk atak ile sonraki ciddi enfeksiyonların önüne geçilemediği için aşı önerilmektedir.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İlk </a:t>
            </a:r>
            <a:r>
              <a:rPr lang="tr-TR" sz="1800" dirty="0" err="1"/>
              <a:t>rotavirus</a:t>
            </a:r>
            <a:r>
              <a:rPr lang="tr-TR" sz="1800" dirty="0"/>
              <a:t> aşısından sonra ciddi alerjik reaksiyon geçirmiş olan kişiler tekrar bu aşı ile aşılanamazlar.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Ciddi bağışıklık sistemi yetmezliği (ciddi kombine </a:t>
            </a:r>
            <a:r>
              <a:rPr lang="tr-TR" sz="1800" dirty="0" err="1"/>
              <a:t>immun</a:t>
            </a:r>
            <a:r>
              <a:rPr lang="tr-TR" sz="1800" dirty="0"/>
              <a:t> yetmezlik) olanlara </a:t>
            </a:r>
            <a:r>
              <a:rPr lang="tr-TR" sz="1800" dirty="0" err="1"/>
              <a:t>rotavirus</a:t>
            </a:r>
            <a:r>
              <a:rPr lang="tr-TR" sz="1800" dirty="0"/>
              <a:t> aşısı yapılmaz.</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Barsak düğümlenmesi (</a:t>
            </a:r>
            <a:r>
              <a:rPr lang="tr-TR" sz="1800" dirty="0" err="1"/>
              <a:t>intusepsiyon</a:t>
            </a:r>
            <a:r>
              <a:rPr lang="tr-TR" sz="1800" dirty="0"/>
              <a:t>) geçirenler </a:t>
            </a:r>
            <a:r>
              <a:rPr lang="tr-TR" sz="1800" dirty="0" err="1"/>
              <a:t>rotavirus</a:t>
            </a:r>
            <a:r>
              <a:rPr lang="tr-TR" sz="1800" dirty="0"/>
              <a:t> aşısı ile aşılanamazlar.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RV1 oral aplikatörü lateks kauçuğu içerdiğinden, latekse karşı şiddetli alerjisi olan bebeklere RV1 aşısı yapılmamalıdır; bazı uzmanlar, lateks alerjisi edinme riski yüksek olan </a:t>
            </a:r>
            <a:r>
              <a:rPr lang="tr-TR" sz="1800" dirty="0" err="1"/>
              <a:t>spina</a:t>
            </a:r>
            <a:r>
              <a:rPr lang="tr-TR" sz="1800" dirty="0"/>
              <a:t> </a:t>
            </a:r>
            <a:r>
              <a:rPr lang="tr-TR" sz="1800" dirty="0" err="1"/>
              <a:t>bifida</a:t>
            </a:r>
            <a:r>
              <a:rPr lang="tr-TR" sz="1800" dirty="0"/>
              <a:t> veya mesane </a:t>
            </a:r>
            <a:r>
              <a:rPr lang="tr-TR" sz="1800" dirty="0" err="1"/>
              <a:t>ekstrofisi</a:t>
            </a:r>
            <a:r>
              <a:rPr lang="tr-TR" sz="1800" dirty="0"/>
              <a:t> olan bebeklerin RV1 aşısı yerine RV5 almasını tercih etmektedir.</a:t>
            </a:r>
          </a:p>
          <a:p>
            <a:pPr>
              <a:buClr>
                <a:schemeClr val="accent1">
                  <a:lumMod val="60000"/>
                  <a:lumOff val="40000"/>
                </a:schemeClr>
              </a:buClr>
            </a:pPr>
            <a:endParaRPr lang="tr-TR" sz="1900" dirty="0"/>
          </a:p>
          <a:p>
            <a:endParaRPr lang="tr-TR" dirty="0"/>
          </a:p>
        </p:txBody>
      </p:sp>
    </p:spTree>
    <p:extLst>
      <p:ext uri="{BB962C8B-B14F-4D97-AF65-F5344CB8AC3E}">
        <p14:creationId xmlns:p14="http://schemas.microsoft.com/office/powerpoint/2010/main" val="2231080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76788-5939-B509-9EF9-DFA6C340961E}"/>
              </a:ext>
            </a:extLst>
          </p:cNvPr>
          <p:cNvSpPr>
            <a:spLocks noGrp="1"/>
          </p:cNvSpPr>
          <p:nvPr>
            <p:ph type="title"/>
          </p:nvPr>
        </p:nvSpPr>
        <p:spPr/>
        <p:txBody>
          <a:bodyPr/>
          <a:lstStyle/>
          <a:p>
            <a:r>
              <a:rPr lang="tr-TR" dirty="0">
                <a:solidFill>
                  <a:schemeClr val="tx2">
                    <a:lumMod val="60000"/>
                    <a:lumOff val="40000"/>
                  </a:schemeClr>
                </a:solidFill>
              </a:rPr>
              <a:t>Mevsimsel influenza aşıları</a:t>
            </a:r>
            <a:br>
              <a:rPr lang="tr-TR" dirty="0"/>
            </a:br>
            <a:endParaRPr lang="tr-TR" dirty="0"/>
          </a:p>
        </p:txBody>
      </p:sp>
      <p:sp>
        <p:nvSpPr>
          <p:cNvPr id="3" name="İçerik Yer Tutucusu 2">
            <a:extLst>
              <a:ext uri="{FF2B5EF4-FFF2-40B4-BE49-F238E27FC236}">
                <a16:creationId xmlns:a16="http://schemas.microsoft.com/office/drawing/2014/main" id="{1F99F981-61A5-3133-3BFD-AC602B18AC0E}"/>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 Mevsimsel </a:t>
            </a:r>
            <a:r>
              <a:rPr lang="tr-TR" sz="1800" dirty="0" err="1"/>
              <a:t>inaktif</a:t>
            </a:r>
            <a:r>
              <a:rPr lang="tr-TR" sz="1800" dirty="0"/>
              <a:t> influenza aşısı (IIV4) uygulamasına en erken bebek 6 aylık olduğunda başlanabilir.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 İlk 8 yaşta ilk başlandığı yıl 2 doz uygulanır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 İlk 8 yaşta ilk başlandığı sene 2 doz uygulanmadı ise sonraki yıl 2 doz uygulanmalıdır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 Dokuz yaş ve üzerindeki tüm yaş gruplarında tek doz olarak uygulanır</a:t>
            </a:r>
          </a:p>
        </p:txBody>
      </p:sp>
    </p:spTree>
    <p:extLst>
      <p:ext uri="{BB962C8B-B14F-4D97-AF65-F5344CB8AC3E}">
        <p14:creationId xmlns:p14="http://schemas.microsoft.com/office/powerpoint/2010/main" val="3559352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8C58B2-6F80-089C-B9C9-F2B58A514E6A}"/>
              </a:ext>
            </a:extLst>
          </p:cNvPr>
          <p:cNvSpPr>
            <a:spLocks noGrp="1"/>
          </p:cNvSpPr>
          <p:nvPr>
            <p:ph type="title"/>
          </p:nvPr>
        </p:nvSpPr>
        <p:spPr/>
        <p:txBody>
          <a:bodyPr/>
          <a:lstStyle/>
          <a:p>
            <a:r>
              <a:rPr lang="tr-TR" dirty="0">
                <a:solidFill>
                  <a:schemeClr val="tx2">
                    <a:lumMod val="60000"/>
                    <a:lumOff val="40000"/>
                  </a:schemeClr>
                </a:solidFill>
              </a:rPr>
              <a:t>HPV (HPV9) </a:t>
            </a:r>
          </a:p>
        </p:txBody>
      </p:sp>
      <p:sp>
        <p:nvSpPr>
          <p:cNvPr id="3" name="İçerik Yer Tutucusu 2">
            <a:extLst>
              <a:ext uri="{FF2B5EF4-FFF2-40B4-BE49-F238E27FC236}">
                <a16:creationId xmlns:a16="http://schemas.microsoft.com/office/drawing/2014/main" id="{5D0D6026-5F9C-4C92-B486-9DC84DE81490}"/>
              </a:ext>
            </a:extLst>
          </p:cNvPr>
          <p:cNvSpPr>
            <a:spLocks noGrp="1"/>
          </p:cNvSpPr>
          <p:nvPr>
            <p:ph idx="1"/>
          </p:nvPr>
        </p:nvSpPr>
        <p:spPr>
          <a:xfrm>
            <a:off x="838200" y="1791335"/>
            <a:ext cx="10515600" cy="4351338"/>
          </a:xfrm>
        </p:spPr>
        <p:txBody>
          <a:bodyPr/>
          <a:lstStyle/>
          <a:p>
            <a:pPr>
              <a:buClr>
                <a:schemeClr val="accent1">
                  <a:lumMod val="60000"/>
                  <a:lumOff val="40000"/>
                </a:schemeClr>
              </a:buClr>
              <a:buFont typeface="Wingdings" panose="05000000000000000000" pitchFamily="2" charset="2"/>
              <a:buChar char="Ø"/>
            </a:pPr>
            <a:r>
              <a:rPr lang="tr-TR" sz="1800" dirty="0" err="1"/>
              <a:t>Gardasil</a:t>
            </a:r>
            <a:r>
              <a:rPr lang="tr-TR" sz="1800" dirty="0"/>
              <a:t> 9 (HPV9) aşısının ilk dozunun 14 yaştan önce uygulandığı sağlıklı çocuklarda ikinci doz zamanında çocuk 15 yaşına ulaşmış olsa bile aşılama toplam iki dozla tamamlanır.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CDC, henüz aşılanmamışlarsa 26 yaşına kadar herkesin HPV aşısı olmasını önermektedir.</a:t>
            </a:r>
          </a:p>
          <a:p>
            <a:pPr marL="0" indent="0">
              <a:buNone/>
            </a:pPr>
            <a:endParaRPr lang="tr-TR" sz="1800" dirty="0"/>
          </a:p>
          <a:p>
            <a:r>
              <a:rPr lang="tr-TR" sz="1800" dirty="0">
                <a:solidFill>
                  <a:schemeClr val="tx2">
                    <a:lumMod val="60000"/>
                    <a:lumOff val="40000"/>
                  </a:schemeClr>
                </a:solidFill>
              </a:rPr>
              <a:t>Yan etkiler:</a:t>
            </a:r>
          </a:p>
          <a:p>
            <a:endParaRPr lang="tr-TR" dirty="0"/>
          </a:p>
        </p:txBody>
      </p:sp>
      <p:sp>
        <p:nvSpPr>
          <p:cNvPr id="4" name="Dikdörtgen: Köşeleri Yuvarlatılmış 3">
            <a:extLst>
              <a:ext uri="{FF2B5EF4-FFF2-40B4-BE49-F238E27FC236}">
                <a16:creationId xmlns:a16="http://schemas.microsoft.com/office/drawing/2014/main" id="{81713BEE-4CD5-803F-B350-8F108556BCDC}"/>
              </a:ext>
            </a:extLst>
          </p:cNvPr>
          <p:cNvSpPr/>
          <p:nvPr/>
        </p:nvSpPr>
        <p:spPr>
          <a:xfrm>
            <a:off x="944880" y="3967004"/>
            <a:ext cx="5154930" cy="24460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tr-TR" dirty="0"/>
              <a:t>Enjeksiyon yapılan kolda ağrı, kızarıklık veya şişlik.</a:t>
            </a:r>
          </a:p>
          <a:p>
            <a:pPr marL="285750" indent="-285750">
              <a:buFont typeface="Wingdings" panose="05000000000000000000" pitchFamily="2" charset="2"/>
              <a:buChar char="Ø"/>
            </a:pPr>
            <a:r>
              <a:rPr lang="tr-TR" dirty="0"/>
              <a:t>Ateş.</a:t>
            </a:r>
          </a:p>
          <a:p>
            <a:pPr marL="285750" indent="-285750">
              <a:buFont typeface="Wingdings" panose="05000000000000000000" pitchFamily="2" charset="2"/>
              <a:buChar char="Ø"/>
            </a:pPr>
            <a:r>
              <a:rPr lang="tr-TR" dirty="0"/>
              <a:t>Baş ağrısı veya yorgunluk hissi.</a:t>
            </a:r>
          </a:p>
          <a:p>
            <a:pPr marL="285750" indent="-285750">
              <a:buFont typeface="Wingdings" panose="05000000000000000000" pitchFamily="2" charset="2"/>
              <a:buChar char="Ø"/>
            </a:pPr>
            <a:r>
              <a:rPr lang="tr-TR" dirty="0"/>
              <a:t>Bulantı.</a:t>
            </a:r>
          </a:p>
          <a:p>
            <a:pPr marL="285750" indent="-285750">
              <a:buFont typeface="Wingdings" panose="05000000000000000000" pitchFamily="2" charset="2"/>
              <a:buChar char="Ø"/>
            </a:pPr>
            <a:r>
              <a:rPr lang="tr-TR" dirty="0"/>
              <a:t>Kas veya eklem ağrısı.</a:t>
            </a:r>
          </a:p>
          <a:p>
            <a:pPr algn="ctr"/>
            <a:endParaRPr lang="tr-TR" dirty="0"/>
          </a:p>
        </p:txBody>
      </p:sp>
    </p:spTree>
    <p:extLst>
      <p:ext uri="{BB962C8B-B14F-4D97-AF65-F5344CB8AC3E}">
        <p14:creationId xmlns:p14="http://schemas.microsoft.com/office/powerpoint/2010/main" val="2803497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406D1-FD0E-0450-262D-CED114AFE70B}"/>
              </a:ext>
            </a:extLst>
          </p:cNvPr>
          <p:cNvSpPr>
            <a:spLocks noGrp="1"/>
          </p:cNvSpPr>
          <p:nvPr>
            <p:ph type="title"/>
          </p:nvPr>
        </p:nvSpPr>
        <p:spPr/>
        <p:txBody>
          <a:bodyPr/>
          <a:lstStyle/>
          <a:p>
            <a:r>
              <a:rPr lang="tr-TR" dirty="0">
                <a:solidFill>
                  <a:schemeClr val="accent1">
                    <a:lumMod val="60000"/>
                    <a:lumOff val="40000"/>
                  </a:schemeClr>
                </a:solidFill>
              </a:rPr>
              <a:t>AŞI UYGULAMA TEKNİKLERİ</a:t>
            </a:r>
          </a:p>
        </p:txBody>
      </p:sp>
      <p:pic>
        <p:nvPicPr>
          <p:cNvPr id="5" name="İçerik Yer Tutucusu 4">
            <a:extLst>
              <a:ext uri="{FF2B5EF4-FFF2-40B4-BE49-F238E27FC236}">
                <a16:creationId xmlns:a16="http://schemas.microsoft.com/office/drawing/2014/main" id="{7A6D1E33-29E2-F152-E351-B3935AD53BEA}"/>
              </a:ext>
            </a:extLst>
          </p:cNvPr>
          <p:cNvPicPr>
            <a:picLocks noGrp="1" noChangeAspect="1"/>
          </p:cNvPicPr>
          <p:nvPr>
            <p:ph idx="1"/>
          </p:nvPr>
        </p:nvPicPr>
        <p:blipFill>
          <a:blip r:embed="rId2"/>
          <a:stretch>
            <a:fillRect/>
          </a:stretch>
        </p:blipFill>
        <p:spPr>
          <a:xfrm>
            <a:off x="952235" y="1690688"/>
            <a:ext cx="10287529" cy="4275772"/>
          </a:xfrm>
          <a:prstGeom prst="rect">
            <a:avLst/>
          </a:prstGeom>
        </p:spPr>
      </p:pic>
    </p:spTree>
    <p:extLst>
      <p:ext uri="{BB962C8B-B14F-4D97-AF65-F5344CB8AC3E}">
        <p14:creationId xmlns:p14="http://schemas.microsoft.com/office/powerpoint/2010/main" val="3732610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8F97EB-4A03-17DD-A472-B6DF6A6CCBDD}"/>
              </a:ext>
            </a:extLst>
          </p:cNvPr>
          <p:cNvSpPr>
            <a:spLocks noGrp="1"/>
          </p:cNvSpPr>
          <p:nvPr>
            <p:ph type="title"/>
          </p:nvPr>
        </p:nvSpPr>
        <p:spPr/>
        <p:txBody>
          <a:bodyPr/>
          <a:lstStyle/>
          <a:p>
            <a:r>
              <a:rPr lang="tr-TR" dirty="0">
                <a:solidFill>
                  <a:schemeClr val="tx2">
                    <a:lumMod val="60000"/>
                    <a:lumOff val="40000"/>
                  </a:schemeClr>
                </a:solidFill>
              </a:rPr>
              <a:t>Aşılar Güvenli Tıbbi Ürünlerdir</a:t>
            </a:r>
          </a:p>
        </p:txBody>
      </p:sp>
      <p:sp>
        <p:nvSpPr>
          <p:cNvPr id="3" name="İçerik Yer Tutucusu 2">
            <a:extLst>
              <a:ext uri="{FF2B5EF4-FFF2-40B4-BE49-F238E27FC236}">
                <a16:creationId xmlns:a16="http://schemas.microsoft.com/office/drawing/2014/main" id="{C3A37285-5396-E8BF-69CE-53F3587F585E}"/>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Aşılanma (BCG, BDT, KKK, OPV) sonrası invaziv bakteriyel enfeksiyon sıklığı aşılanmayan çocuklara göre daha yüksek değildir.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Doğal grip enfeksiyonundan daha sık </a:t>
            </a:r>
            <a:r>
              <a:rPr lang="tr-TR" sz="1800" dirty="0" err="1"/>
              <a:t>Guillain</a:t>
            </a:r>
            <a:r>
              <a:rPr lang="tr-TR" sz="1800" dirty="0"/>
              <a:t> </a:t>
            </a:r>
            <a:r>
              <a:rPr lang="tr-TR" sz="1800" dirty="0" err="1"/>
              <a:t>Barre</a:t>
            </a:r>
            <a:r>
              <a:rPr lang="tr-TR" sz="1800" dirty="0"/>
              <a:t> sendromuna yol açmazlar.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Kızamık aşılaması otizme neden olmamaktadır.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Aşılarda alüminyum tuzları, bağışık yanıtı güçlendirmek için 1930’lardan beri kullanılmaktadır ve aşılardaki dozu çok düşüktür. Aşılanan çocuklarda yapılan araştırmalar, serumda alüminyum düzeyinin toksik düzeyin çok altında olduğunu göstermektedir</a:t>
            </a:r>
          </a:p>
          <a:p>
            <a:endParaRPr lang="tr-TR" dirty="0"/>
          </a:p>
        </p:txBody>
      </p:sp>
      <p:pic>
        <p:nvPicPr>
          <p:cNvPr id="4" name="Resim 3">
            <a:extLst>
              <a:ext uri="{FF2B5EF4-FFF2-40B4-BE49-F238E27FC236}">
                <a16:creationId xmlns:a16="http://schemas.microsoft.com/office/drawing/2014/main" id="{D97674D6-8AFD-6130-5297-F0A615426A82}"/>
              </a:ext>
            </a:extLst>
          </p:cNvPr>
          <p:cNvPicPr>
            <a:picLocks noChangeAspect="1"/>
          </p:cNvPicPr>
          <p:nvPr/>
        </p:nvPicPr>
        <p:blipFill>
          <a:blip r:embed="rId2"/>
          <a:stretch>
            <a:fillRect/>
          </a:stretch>
        </p:blipFill>
        <p:spPr>
          <a:xfrm>
            <a:off x="10058400" y="4972051"/>
            <a:ext cx="1901190" cy="1690688"/>
          </a:xfrm>
          <a:prstGeom prst="rect">
            <a:avLst/>
          </a:prstGeom>
        </p:spPr>
      </p:pic>
    </p:spTree>
    <p:extLst>
      <p:ext uri="{BB962C8B-B14F-4D97-AF65-F5344CB8AC3E}">
        <p14:creationId xmlns:p14="http://schemas.microsoft.com/office/powerpoint/2010/main" val="812130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1C2A34-0820-F627-0435-E6EDF667B26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079A159C-7C8C-108B-7F5B-A603A005A633}"/>
              </a:ext>
            </a:extLst>
          </p:cNvPr>
          <p:cNvPicPr>
            <a:picLocks noGrp="1" noChangeAspect="1"/>
          </p:cNvPicPr>
          <p:nvPr>
            <p:ph idx="1"/>
          </p:nvPr>
        </p:nvPicPr>
        <p:blipFill>
          <a:blip r:embed="rId2"/>
          <a:stretch>
            <a:fillRect/>
          </a:stretch>
        </p:blipFill>
        <p:spPr>
          <a:xfrm>
            <a:off x="1501858" y="1478234"/>
            <a:ext cx="8631357" cy="4218039"/>
          </a:xfrm>
          <a:prstGeom prst="rect">
            <a:avLst/>
          </a:prstGeom>
        </p:spPr>
      </p:pic>
      <p:pic>
        <p:nvPicPr>
          <p:cNvPr id="4" name="Resim 3">
            <a:extLst>
              <a:ext uri="{FF2B5EF4-FFF2-40B4-BE49-F238E27FC236}">
                <a16:creationId xmlns:a16="http://schemas.microsoft.com/office/drawing/2014/main" id="{5B5D3D1F-341B-AD60-D3BC-0CB5BD71107D}"/>
              </a:ext>
            </a:extLst>
          </p:cNvPr>
          <p:cNvPicPr>
            <a:picLocks noChangeAspect="1"/>
          </p:cNvPicPr>
          <p:nvPr/>
        </p:nvPicPr>
        <p:blipFill>
          <a:blip r:embed="rId3"/>
          <a:stretch>
            <a:fillRect/>
          </a:stretch>
        </p:blipFill>
        <p:spPr>
          <a:xfrm>
            <a:off x="10133215" y="166567"/>
            <a:ext cx="1737335" cy="2277375"/>
          </a:xfrm>
          <a:prstGeom prst="rect">
            <a:avLst/>
          </a:prstGeom>
        </p:spPr>
      </p:pic>
    </p:spTree>
    <p:extLst>
      <p:ext uri="{BB962C8B-B14F-4D97-AF65-F5344CB8AC3E}">
        <p14:creationId xmlns:p14="http://schemas.microsoft.com/office/powerpoint/2010/main" val="222284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CB26AA7-22CE-E70B-6C7E-454329D35DEB}"/>
              </a:ext>
            </a:extLst>
          </p:cNvPr>
          <p:cNvSpPr txBox="1"/>
          <p:nvPr/>
        </p:nvSpPr>
        <p:spPr>
          <a:xfrm>
            <a:off x="816077" y="1446299"/>
            <a:ext cx="9960078" cy="4247317"/>
          </a:xfrm>
          <a:prstGeom prst="rect">
            <a:avLst/>
          </a:prstGeom>
          <a:noFill/>
        </p:spPr>
        <p:txBody>
          <a:bodyPr wrap="square">
            <a:spAutoFit/>
          </a:bodyPr>
          <a:lstStyle/>
          <a:p>
            <a:r>
              <a:rPr lang="tr-TR" b="1" i="0" dirty="0">
                <a:solidFill>
                  <a:schemeClr val="tx2">
                    <a:lumMod val="60000"/>
                    <a:lumOff val="40000"/>
                  </a:schemeClr>
                </a:solidFill>
                <a:effectLst/>
                <a:latin typeface="Source Sans Pro" panose="020B0503030403020204" pitchFamily="34" charset="0"/>
              </a:rPr>
              <a:t>*1 Haziran 1974 ile 31 Mayıs 2024 arasında, 14 modellenmiş patojeni hedef alan aşılama programlarının 154 milyon ölümü önlediği tahmin edilmektedir ( </a:t>
            </a:r>
            <a:r>
              <a:rPr lang="tr-TR" b="1" i="0" u="none" strike="noStrike" dirty="0">
                <a:solidFill>
                  <a:schemeClr val="tx2">
                    <a:lumMod val="60000"/>
                    <a:lumOff val="40000"/>
                  </a:schemeClr>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Şekil 1A</a:t>
            </a:r>
            <a:r>
              <a:rPr lang="tr-TR" b="1" i="0" dirty="0">
                <a:solidFill>
                  <a:schemeClr val="tx2">
                    <a:lumMod val="60000"/>
                    <a:lumOff val="40000"/>
                  </a:schemeClr>
                </a:solidFill>
                <a:effectLst/>
                <a:latin typeface="Source Sans Pro" panose="020B0503030403020204" pitchFamily="34" charset="0"/>
              </a:rPr>
              <a:t> ),</a:t>
            </a:r>
          </a:p>
          <a:p>
            <a:r>
              <a:rPr lang="tr-TR" dirty="0">
                <a:solidFill>
                  <a:srgbClr val="2E2E2E"/>
                </a:solidFill>
                <a:latin typeface="Source Sans Pro" panose="020B0503030403020204" pitchFamily="34" charset="0"/>
              </a:rPr>
              <a:t>B</a:t>
            </a:r>
            <a:r>
              <a:rPr lang="tr-TR" b="0" i="0" dirty="0">
                <a:solidFill>
                  <a:srgbClr val="2E2E2E"/>
                </a:solidFill>
                <a:effectLst/>
                <a:latin typeface="Source Sans Pro" panose="020B0503030403020204" pitchFamily="34" charset="0"/>
              </a:rPr>
              <a:t>unların 146 milyonu(</a:t>
            </a:r>
            <a:r>
              <a:rPr lang="tr-TR" dirty="0"/>
              <a:t>%95’i)</a:t>
            </a:r>
            <a:r>
              <a:rPr lang="tr-TR" b="0" i="0" dirty="0">
                <a:solidFill>
                  <a:srgbClr val="2E2E2E"/>
                </a:solidFill>
                <a:effectLst/>
                <a:latin typeface="Source Sans Pro" panose="020B0503030403020204" pitchFamily="34" charset="0"/>
              </a:rPr>
              <a:t> 5 yaşından küçük çocuklarda gerçekleşmiştir ve bunların 101 milyonu 1 yaşından küçük bebeklerdir. </a:t>
            </a:r>
          </a:p>
          <a:p>
            <a:r>
              <a:rPr lang="tr-TR" dirty="0"/>
              <a:t>Bu, 9,0 milyar yaşam yılının kurtarılması anlamına gelmektedir ve ayrıca azalan morbiditenin ek faydası da dikkate alındığında, aşılama sayesinde 10,2 milyar sağlıklı yaşam yılı kazanılmıştır. </a:t>
            </a:r>
          </a:p>
          <a:p>
            <a:endParaRPr lang="tr-TR" b="1" i="0" dirty="0">
              <a:solidFill>
                <a:schemeClr val="tx2">
                  <a:lumMod val="60000"/>
                  <a:lumOff val="40000"/>
                </a:schemeClr>
              </a:solidFill>
              <a:effectLst/>
              <a:latin typeface="Source Sans Pro" panose="020B0503030403020204" pitchFamily="34" charset="0"/>
            </a:endParaRPr>
          </a:p>
          <a:p>
            <a:r>
              <a:rPr lang="tr-TR" b="1" i="0" dirty="0">
                <a:solidFill>
                  <a:schemeClr val="tx2">
                    <a:lumMod val="60000"/>
                    <a:lumOff val="40000"/>
                  </a:schemeClr>
                </a:solidFill>
                <a:effectLst/>
                <a:latin typeface="Source Sans Pro" panose="020B0503030403020204" pitchFamily="34" charset="0"/>
              </a:rPr>
              <a:t>*Genel olarak, kızamık aşısı, bu 50 yıllık dönemde kurtarılan 154,0 milyon hayatın 93,7 milyonunu (%60,8) kurtardı. </a:t>
            </a:r>
          </a:p>
          <a:p>
            <a:endParaRPr lang="tr-TR" dirty="0"/>
          </a:p>
          <a:p>
            <a:r>
              <a:rPr lang="tr-TR" dirty="0"/>
              <a:t>Aşılama, bebek ölüm oranındaki küresel azalmanın neredeyse yarısını ve bazı bölgelerde bu kazanımların çoğunu sağlamıştır .</a:t>
            </a:r>
          </a:p>
          <a:p>
            <a:r>
              <a:rPr lang="tr-TR" dirty="0"/>
              <a:t> </a:t>
            </a:r>
          </a:p>
          <a:p>
            <a:r>
              <a:rPr lang="tr-TR" b="1" dirty="0">
                <a:solidFill>
                  <a:schemeClr val="tx2">
                    <a:lumMod val="60000"/>
                    <a:lumOff val="40000"/>
                  </a:schemeClr>
                </a:solidFill>
              </a:rPr>
              <a:t>*50 yıllık aşılamanın bir sonucu olarak, bugün doğan bir çocuk, bebeklik ve çocukluk döneminin her yılında hayatta kalma şansında %40 artış göstermektedir.</a:t>
            </a:r>
            <a:endParaRPr lang="tr-TR" b="1" i="0" dirty="0">
              <a:solidFill>
                <a:schemeClr val="tx2">
                  <a:lumMod val="60000"/>
                  <a:lumOff val="40000"/>
                </a:schemeClr>
              </a:solidFill>
              <a:effectLst/>
              <a:latin typeface="Source Sans Pro" panose="020B0503030403020204" pitchFamily="34" charset="0"/>
            </a:endParaRPr>
          </a:p>
        </p:txBody>
      </p:sp>
    </p:spTree>
    <p:extLst>
      <p:ext uri="{BB962C8B-B14F-4D97-AF65-F5344CB8AC3E}">
        <p14:creationId xmlns:p14="http://schemas.microsoft.com/office/powerpoint/2010/main" val="240468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4752DE-D108-FA97-FE02-B9EFF4FC23D5}"/>
              </a:ext>
            </a:extLst>
          </p:cNvPr>
          <p:cNvSpPr>
            <a:spLocks noGrp="1"/>
          </p:cNvSpPr>
          <p:nvPr>
            <p:ph type="title"/>
          </p:nvPr>
        </p:nvSpPr>
        <p:spPr/>
        <p:txBody>
          <a:bodyPr/>
          <a:lstStyle/>
          <a:p>
            <a:r>
              <a:rPr lang="tr-TR" dirty="0">
                <a:solidFill>
                  <a:schemeClr val="tx2">
                    <a:lumMod val="60000"/>
                    <a:lumOff val="40000"/>
                  </a:schemeClr>
                </a:solidFill>
              </a:rPr>
              <a:t>AŞI NEDİR</a:t>
            </a:r>
          </a:p>
        </p:txBody>
      </p:sp>
      <p:sp>
        <p:nvSpPr>
          <p:cNvPr id="3" name="İçerik Yer Tutucusu 2">
            <a:extLst>
              <a:ext uri="{FF2B5EF4-FFF2-40B4-BE49-F238E27FC236}">
                <a16:creationId xmlns:a16="http://schemas.microsoft.com/office/drawing/2014/main" id="{7456791D-1BE9-B175-763B-F532439C802D}"/>
              </a:ext>
            </a:extLst>
          </p:cNvPr>
          <p:cNvSpPr>
            <a:spLocks noGrp="1"/>
          </p:cNvSpPr>
          <p:nvPr>
            <p:ph idx="1"/>
          </p:nvPr>
        </p:nvSpPr>
        <p:spPr>
          <a:xfrm>
            <a:off x="838199" y="1825625"/>
            <a:ext cx="10783529" cy="4351338"/>
          </a:xfrm>
        </p:spPr>
        <p:txBody>
          <a:bodyPr>
            <a:normAutofit/>
          </a:bodyPr>
          <a:lstStyle/>
          <a:p>
            <a:pPr>
              <a:buClr>
                <a:schemeClr val="accent1">
                  <a:lumMod val="60000"/>
                  <a:lumOff val="40000"/>
                </a:schemeClr>
              </a:buClr>
              <a:buFont typeface="Wingdings" panose="05000000000000000000" pitchFamily="2" charset="2"/>
              <a:buChar char="Ø"/>
            </a:pPr>
            <a:r>
              <a:rPr lang="tr-TR" sz="1800" dirty="0"/>
              <a:t>Aşılar, bağışıklık sistemini uyararak hastalığa karşı koruma sağlayan biyolojik ürünlerdir. </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Aşılamada amaç hastalıkları oluşmadan önlemektir.</a:t>
            </a:r>
          </a:p>
          <a:p>
            <a:endParaRPr lang="tr-TR" sz="1800" dirty="0"/>
          </a:p>
          <a:p>
            <a:pPr>
              <a:buClr>
                <a:schemeClr val="accent1">
                  <a:lumMod val="60000"/>
                  <a:lumOff val="40000"/>
                </a:schemeClr>
              </a:buClr>
              <a:buFont typeface="Wingdings" panose="05000000000000000000" pitchFamily="2" charset="2"/>
              <a:buChar char="Ø"/>
            </a:pPr>
            <a:r>
              <a:rPr lang="tr-TR" sz="1800" dirty="0"/>
              <a:t>Aşılar, bağışıklık gelişmesini sağlayan ve antijen olarak isimlendirilen maddeleri, çok az miktarlarda da aşının yapımında, güvenli ve etkili olmasında rol alan maddeleri içerirler.</a:t>
            </a:r>
          </a:p>
          <a:p>
            <a:endParaRPr lang="tr-TR" sz="1800" dirty="0"/>
          </a:p>
          <a:p>
            <a:endParaRPr lang="tr-TR"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51058EE2-502E-4F77-04B5-898A5097FB0F}"/>
              </a:ext>
            </a:extLst>
          </p:cNvPr>
          <p:cNvPicPr>
            <a:picLocks noChangeAspect="1"/>
          </p:cNvPicPr>
          <p:nvPr/>
        </p:nvPicPr>
        <p:blipFill>
          <a:blip r:embed="rId2"/>
          <a:stretch>
            <a:fillRect/>
          </a:stretch>
        </p:blipFill>
        <p:spPr>
          <a:xfrm>
            <a:off x="596942" y="3943859"/>
            <a:ext cx="5791702" cy="2914141"/>
          </a:xfrm>
          <a:prstGeom prst="rect">
            <a:avLst/>
          </a:prstGeom>
        </p:spPr>
      </p:pic>
      <p:pic>
        <p:nvPicPr>
          <p:cNvPr id="6" name="Resim 5">
            <a:extLst>
              <a:ext uri="{FF2B5EF4-FFF2-40B4-BE49-F238E27FC236}">
                <a16:creationId xmlns:a16="http://schemas.microsoft.com/office/drawing/2014/main" id="{4CDB6760-29C0-52E3-E7FC-AFC0ED84020A}"/>
              </a:ext>
            </a:extLst>
          </p:cNvPr>
          <p:cNvPicPr>
            <a:picLocks noChangeAspect="1"/>
          </p:cNvPicPr>
          <p:nvPr/>
        </p:nvPicPr>
        <p:blipFill>
          <a:blip r:embed="rId3"/>
          <a:stretch>
            <a:fillRect/>
          </a:stretch>
        </p:blipFill>
        <p:spPr>
          <a:xfrm>
            <a:off x="6629900" y="3943858"/>
            <a:ext cx="5117591" cy="2914141"/>
          </a:xfrm>
          <a:prstGeom prst="rect">
            <a:avLst/>
          </a:prstGeom>
        </p:spPr>
      </p:pic>
    </p:spTree>
    <p:extLst>
      <p:ext uri="{BB962C8B-B14F-4D97-AF65-F5344CB8AC3E}">
        <p14:creationId xmlns:p14="http://schemas.microsoft.com/office/powerpoint/2010/main" val="29514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B192693-F5FE-EA10-E6A4-744535689914}"/>
              </a:ext>
            </a:extLst>
          </p:cNvPr>
          <p:cNvPicPr>
            <a:picLocks noChangeAspect="1"/>
          </p:cNvPicPr>
          <p:nvPr/>
        </p:nvPicPr>
        <p:blipFill>
          <a:blip r:embed="rId2"/>
          <a:stretch>
            <a:fillRect/>
          </a:stretch>
        </p:blipFill>
        <p:spPr>
          <a:xfrm>
            <a:off x="934065" y="481781"/>
            <a:ext cx="10294373" cy="6037005"/>
          </a:xfrm>
          <a:prstGeom prst="rect">
            <a:avLst/>
          </a:prstGeom>
        </p:spPr>
      </p:pic>
    </p:spTree>
    <p:extLst>
      <p:ext uri="{BB962C8B-B14F-4D97-AF65-F5344CB8AC3E}">
        <p14:creationId xmlns:p14="http://schemas.microsoft.com/office/powerpoint/2010/main" val="130464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3C26A1-0115-8D13-2994-A969440B38F5}"/>
              </a:ext>
            </a:extLst>
          </p:cNvPr>
          <p:cNvSpPr>
            <a:spLocks noGrp="1"/>
          </p:cNvSpPr>
          <p:nvPr>
            <p:ph type="title"/>
          </p:nvPr>
        </p:nvSpPr>
        <p:spPr/>
        <p:txBody>
          <a:bodyPr/>
          <a:lstStyle/>
          <a:p>
            <a:r>
              <a:rPr lang="tr-TR" dirty="0">
                <a:solidFill>
                  <a:schemeClr val="tx2">
                    <a:lumMod val="60000"/>
                    <a:lumOff val="40000"/>
                  </a:schemeClr>
                </a:solidFill>
              </a:rPr>
              <a:t>OLASI AŞI YAN ETKİLERİ</a:t>
            </a:r>
          </a:p>
        </p:txBody>
      </p:sp>
      <p:sp>
        <p:nvSpPr>
          <p:cNvPr id="3" name="İçerik Yer Tutucusu 2">
            <a:extLst>
              <a:ext uri="{FF2B5EF4-FFF2-40B4-BE49-F238E27FC236}">
                <a16:creationId xmlns:a16="http://schemas.microsoft.com/office/drawing/2014/main" id="{5792E8F7-567A-A15D-8857-650AFEBFC371}"/>
              </a:ext>
            </a:extLst>
          </p:cNvPr>
          <p:cNvSpPr>
            <a:spLocks noGrp="1"/>
          </p:cNvSpPr>
          <p:nvPr>
            <p:ph idx="1"/>
          </p:nvPr>
        </p:nvSpPr>
        <p:spPr/>
        <p:txBody>
          <a:bodyPr>
            <a:normAutofit/>
          </a:bodyPr>
          <a:lstStyle/>
          <a:p>
            <a:r>
              <a:rPr lang="tr-TR" sz="1800" dirty="0">
                <a:solidFill>
                  <a:schemeClr val="tx2">
                    <a:lumMod val="60000"/>
                    <a:lumOff val="40000"/>
                  </a:schemeClr>
                </a:solidFill>
              </a:rPr>
              <a:t>Lokal reaksiyonlar; </a:t>
            </a:r>
            <a:r>
              <a:rPr lang="tr-TR" sz="1800" dirty="0"/>
              <a:t>aşı uygulanan yerde ağrı, şişkinlik, kızarıklık vb. yan etkilerdir. Bunlar genellikle aşı uygulamasını izleyen ilk birkaç saatte ortaya çıkar. Hafif ve etkileri sınırlıdır. Lokal reaksiyonların görülme olasılığı aşının tipine bağlı olarak yaklaşık %80 kadardır.</a:t>
            </a:r>
          </a:p>
          <a:p>
            <a:endParaRPr lang="tr-TR" sz="1800" dirty="0"/>
          </a:p>
          <a:p>
            <a:r>
              <a:rPr lang="tr-TR" sz="1800" dirty="0">
                <a:solidFill>
                  <a:schemeClr val="tx2">
                    <a:lumMod val="60000"/>
                    <a:lumOff val="40000"/>
                  </a:schemeClr>
                </a:solidFill>
              </a:rPr>
              <a:t>Sistemik yan etkiler, </a:t>
            </a:r>
            <a:r>
              <a:rPr lang="tr-TR" sz="1800" dirty="0"/>
              <a:t>ateş, halsizlik, miyalji, baş ağrısı, iştah kaybı gibi daha genel etkilerdir. Aşıya bağlı gelişebileceği gibi başka nedenlere bağlı olarak da gelişebilirler. Aşıya bağlı olarak gelişen döküntü daha çok canlı atenüe aşıları takiben ortaya çıkar. Ateş ise canlı ya da cansız tüm aşılarda görülebilir.</a:t>
            </a:r>
          </a:p>
          <a:p>
            <a:endParaRPr lang="tr-TR" sz="1800" dirty="0"/>
          </a:p>
          <a:p>
            <a:r>
              <a:rPr lang="tr-TR" sz="1800" dirty="0">
                <a:solidFill>
                  <a:schemeClr val="tx2">
                    <a:lumMod val="60000"/>
                    <a:lumOff val="40000"/>
                  </a:schemeClr>
                </a:solidFill>
              </a:rPr>
              <a:t>Alerjik reaksiyonlar, </a:t>
            </a:r>
            <a:r>
              <a:rPr lang="tr-TR" sz="1800" dirty="0"/>
              <a:t>aşının bir bileşenine bağlı olarak ortaya çıkabilir.</a:t>
            </a:r>
          </a:p>
        </p:txBody>
      </p:sp>
    </p:spTree>
    <p:extLst>
      <p:ext uri="{BB962C8B-B14F-4D97-AF65-F5344CB8AC3E}">
        <p14:creationId xmlns:p14="http://schemas.microsoft.com/office/powerpoint/2010/main" val="3364080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59B5A-2559-6255-C4B1-7363CDDCE7EB}"/>
              </a:ext>
            </a:extLst>
          </p:cNvPr>
          <p:cNvSpPr>
            <a:spLocks noGrp="1"/>
          </p:cNvSpPr>
          <p:nvPr>
            <p:ph type="title"/>
          </p:nvPr>
        </p:nvSpPr>
        <p:spPr/>
        <p:txBody>
          <a:bodyPr/>
          <a:lstStyle/>
          <a:p>
            <a:r>
              <a:rPr lang="tr-TR" dirty="0">
                <a:solidFill>
                  <a:schemeClr val="tx2">
                    <a:lumMod val="60000"/>
                    <a:lumOff val="40000"/>
                  </a:schemeClr>
                </a:solidFill>
              </a:rPr>
              <a:t>AŞI SONRASI İSTENMEYEN ETKİ (ASİE) </a:t>
            </a:r>
          </a:p>
        </p:txBody>
      </p:sp>
      <p:sp>
        <p:nvSpPr>
          <p:cNvPr id="3" name="İçerik Yer Tutucusu 2">
            <a:extLst>
              <a:ext uri="{FF2B5EF4-FFF2-40B4-BE49-F238E27FC236}">
                <a16:creationId xmlns:a16="http://schemas.microsoft.com/office/drawing/2014/main" id="{03EC3F62-C521-94E1-BF3D-EBA9208B2CD0}"/>
              </a:ext>
            </a:extLst>
          </p:cNvPr>
          <p:cNvSpPr>
            <a:spLocks noGrp="1"/>
          </p:cNvSpPr>
          <p:nvPr>
            <p:ph idx="1"/>
          </p:nvPr>
        </p:nvSpPr>
        <p:spPr>
          <a:xfrm>
            <a:off x="838200" y="1825625"/>
            <a:ext cx="10808970" cy="4351338"/>
          </a:xfrm>
        </p:spPr>
        <p:txBody>
          <a:bodyPr>
            <a:normAutofit/>
          </a:bodyPr>
          <a:lstStyle/>
          <a:p>
            <a:pPr>
              <a:buClr>
                <a:schemeClr val="accent1">
                  <a:lumMod val="60000"/>
                  <a:lumOff val="40000"/>
                </a:schemeClr>
              </a:buClr>
              <a:buFont typeface="Wingdings" panose="05000000000000000000" pitchFamily="2" charset="2"/>
              <a:buChar char="Ø"/>
            </a:pPr>
            <a:r>
              <a:rPr lang="tr-TR" sz="1800" dirty="0" err="1">
                <a:solidFill>
                  <a:schemeClr val="tx2">
                    <a:lumMod val="60000"/>
                    <a:lumOff val="40000"/>
                  </a:schemeClr>
                </a:solidFill>
              </a:rPr>
              <a:t>Tanım:</a:t>
            </a:r>
            <a:r>
              <a:rPr lang="tr-TR" sz="1800" dirty="0" err="1"/>
              <a:t>Aşı</a:t>
            </a:r>
            <a:r>
              <a:rPr lang="tr-TR" sz="1800" dirty="0"/>
              <a:t> uygulanan bir kişide, aşı sonrası ortaya çıkan, bilinen aşı yan etkisi ya da aşıya bağlı olduğu düşünülen herhangi bir istenmeyen tıbbi olaydır.</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Aşı Sonrası İstenmeyen Etki (ASİE) İzleme Sisteminin temel amacı, meydana gelen istenmeyen olguları düzenli olarak izlemek, analiz etmek ve yorumlayarak aşılama programının iyileştirilmesini sağlamaktır.</a:t>
            </a:r>
          </a:p>
        </p:txBody>
      </p:sp>
    </p:spTree>
    <p:extLst>
      <p:ext uri="{BB962C8B-B14F-4D97-AF65-F5344CB8AC3E}">
        <p14:creationId xmlns:p14="http://schemas.microsoft.com/office/powerpoint/2010/main" val="1287946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7A61408-3733-39EA-B291-EA4729C86825}"/>
              </a:ext>
            </a:extLst>
          </p:cNvPr>
          <p:cNvPicPr>
            <a:picLocks noChangeAspect="1"/>
          </p:cNvPicPr>
          <p:nvPr/>
        </p:nvPicPr>
        <p:blipFill>
          <a:blip r:embed="rId2"/>
          <a:stretch>
            <a:fillRect/>
          </a:stretch>
        </p:blipFill>
        <p:spPr>
          <a:xfrm>
            <a:off x="2038350" y="582930"/>
            <a:ext cx="7955279" cy="6000750"/>
          </a:xfrm>
          <a:prstGeom prst="rect">
            <a:avLst/>
          </a:prstGeom>
        </p:spPr>
      </p:pic>
    </p:spTree>
    <p:extLst>
      <p:ext uri="{BB962C8B-B14F-4D97-AF65-F5344CB8AC3E}">
        <p14:creationId xmlns:p14="http://schemas.microsoft.com/office/powerpoint/2010/main" val="721870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4E70F-7E91-51DB-DB57-55297585687E}"/>
              </a:ext>
            </a:extLst>
          </p:cNvPr>
          <p:cNvSpPr>
            <a:spLocks noGrp="1"/>
          </p:cNvSpPr>
          <p:nvPr>
            <p:ph type="title"/>
          </p:nvPr>
        </p:nvSpPr>
        <p:spPr/>
        <p:txBody>
          <a:bodyPr/>
          <a:lstStyle/>
          <a:p>
            <a:r>
              <a:rPr lang="tr-TR" dirty="0">
                <a:solidFill>
                  <a:schemeClr val="tx2">
                    <a:lumMod val="60000"/>
                    <a:lumOff val="40000"/>
                  </a:schemeClr>
                </a:solidFill>
              </a:rPr>
              <a:t>İZLEME DAHİL OLAN ASİE(Lokal Reaksiyon)</a:t>
            </a:r>
          </a:p>
        </p:txBody>
      </p:sp>
      <p:graphicFrame>
        <p:nvGraphicFramePr>
          <p:cNvPr id="4" name="İçerik Yer Tutucusu 3">
            <a:extLst>
              <a:ext uri="{FF2B5EF4-FFF2-40B4-BE49-F238E27FC236}">
                <a16:creationId xmlns:a16="http://schemas.microsoft.com/office/drawing/2014/main" id="{FBC33787-D784-62E4-6744-BD5400C8D381}"/>
              </a:ext>
            </a:extLst>
          </p:cNvPr>
          <p:cNvGraphicFramePr>
            <a:graphicFrameLocks noGrp="1"/>
          </p:cNvGraphicFramePr>
          <p:nvPr>
            <p:ph idx="1"/>
            <p:extLst>
              <p:ext uri="{D42A27DB-BD31-4B8C-83A1-F6EECF244321}">
                <p14:modId xmlns:p14="http://schemas.microsoft.com/office/powerpoint/2010/main" val="2991611839"/>
              </p:ext>
            </p:extLst>
          </p:nvPr>
        </p:nvGraphicFramePr>
        <p:xfrm>
          <a:off x="838200" y="1825624"/>
          <a:ext cx="10515600" cy="272351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02067012"/>
                    </a:ext>
                  </a:extLst>
                </a:gridCol>
                <a:gridCol w="5257800">
                  <a:extLst>
                    <a:ext uri="{9D8B030D-6E8A-4147-A177-3AD203B41FA5}">
                      <a16:colId xmlns:a16="http://schemas.microsoft.com/office/drawing/2014/main" val="428514829"/>
                    </a:ext>
                  </a:extLst>
                </a:gridCol>
              </a:tblGrid>
              <a:tr h="907838">
                <a:tc>
                  <a:txBody>
                    <a:bodyPr/>
                    <a:lstStyle/>
                    <a:p>
                      <a:r>
                        <a:rPr lang="tr-TR" dirty="0"/>
                        <a:t>Aşıdan sonra 48 saat içinde ortaya çıkan</a:t>
                      </a:r>
                    </a:p>
                    <a:p>
                      <a:endParaRPr lang="tr-TR" dirty="0"/>
                    </a:p>
                  </a:txBody>
                  <a:tcPr/>
                </a:tc>
                <a:tc>
                  <a:txBody>
                    <a:bodyPr/>
                    <a:lstStyle/>
                    <a:p>
                      <a:r>
                        <a:rPr lang="tr-TR" dirty="0"/>
                        <a:t>Ciddi Lokal Reaksiyon</a:t>
                      </a:r>
                    </a:p>
                  </a:txBody>
                  <a:tcPr/>
                </a:tc>
                <a:extLst>
                  <a:ext uri="{0D108BD9-81ED-4DB2-BD59-A6C34878D82A}">
                    <a16:rowId xmlns:a16="http://schemas.microsoft.com/office/drawing/2014/main" val="1951644479"/>
                  </a:ext>
                </a:extLst>
              </a:tr>
              <a:tr h="907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Aşıdan sonra 2-7 gün içinde ortaya çıkan</a:t>
                      </a:r>
                    </a:p>
                    <a:p>
                      <a:endParaRPr lang="tr-TR" dirty="0"/>
                    </a:p>
                  </a:txBody>
                  <a:tcPr/>
                </a:tc>
                <a:tc>
                  <a:txBody>
                    <a:bodyPr/>
                    <a:lstStyle/>
                    <a:p>
                      <a:r>
                        <a:rPr lang="tr-TR" dirty="0"/>
                        <a:t>Enjeksiyon yerinde </a:t>
                      </a:r>
                      <a:r>
                        <a:rPr lang="tr-TR" dirty="0" err="1"/>
                        <a:t>abse</a:t>
                      </a:r>
                      <a:r>
                        <a:rPr lang="tr-TR" dirty="0"/>
                        <a:t> (Bakteriyel /steril)</a:t>
                      </a:r>
                    </a:p>
                  </a:txBody>
                  <a:tcPr/>
                </a:tc>
                <a:extLst>
                  <a:ext uri="{0D108BD9-81ED-4DB2-BD59-A6C34878D82A}">
                    <a16:rowId xmlns:a16="http://schemas.microsoft.com/office/drawing/2014/main" val="1769608641"/>
                  </a:ext>
                </a:extLst>
              </a:tr>
              <a:tr h="907838">
                <a:tc>
                  <a:txBody>
                    <a:bodyPr/>
                    <a:lstStyle/>
                    <a:p>
                      <a:r>
                        <a:rPr lang="tr-TR" dirty="0"/>
                        <a:t>Aşıdan sonra 2 hafta – 6 ay içinde ortaya çıkan </a:t>
                      </a:r>
                    </a:p>
                  </a:txBody>
                  <a:tcPr/>
                </a:tc>
                <a:tc>
                  <a:txBody>
                    <a:bodyPr/>
                    <a:lstStyle/>
                    <a:p>
                      <a:r>
                        <a:rPr lang="tr-TR" dirty="0" err="1"/>
                        <a:t>Lenfadenit</a:t>
                      </a:r>
                      <a:r>
                        <a:rPr lang="tr-TR" dirty="0"/>
                        <a:t> </a:t>
                      </a:r>
                    </a:p>
                  </a:txBody>
                  <a:tcPr/>
                </a:tc>
                <a:extLst>
                  <a:ext uri="{0D108BD9-81ED-4DB2-BD59-A6C34878D82A}">
                    <a16:rowId xmlns:a16="http://schemas.microsoft.com/office/drawing/2014/main" val="4197749327"/>
                  </a:ext>
                </a:extLst>
              </a:tr>
            </a:tbl>
          </a:graphicData>
        </a:graphic>
      </p:graphicFrame>
    </p:spTree>
    <p:extLst>
      <p:ext uri="{BB962C8B-B14F-4D97-AF65-F5344CB8AC3E}">
        <p14:creationId xmlns:p14="http://schemas.microsoft.com/office/powerpoint/2010/main" val="1297209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9430A5-7D60-7C47-B643-FBF8B34ED4B3}"/>
              </a:ext>
            </a:extLst>
          </p:cNvPr>
          <p:cNvSpPr>
            <a:spLocks noGrp="1"/>
          </p:cNvSpPr>
          <p:nvPr>
            <p:ph type="title"/>
          </p:nvPr>
        </p:nvSpPr>
        <p:spPr>
          <a:xfrm>
            <a:off x="838200" y="1"/>
            <a:ext cx="10515600" cy="1143000"/>
          </a:xfrm>
        </p:spPr>
        <p:txBody>
          <a:bodyPr>
            <a:normAutofit fontScale="90000"/>
          </a:bodyPr>
          <a:lstStyle/>
          <a:p>
            <a:r>
              <a:rPr lang="tr-TR" dirty="0">
                <a:solidFill>
                  <a:schemeClr val="tx2">
                    <a:lumMod val="60000"/>
                    <a:lumOff val="40000"/>
                  </a:schemeClr>
                </a:solidFill>
              </a:rPr>
              <a:t>İZLEME DAHİL OLAN ASİE(Sinir Sistemi ile İlgili İE)</a:t>
            </a:r>
          </a:p>
        </p:txBody>
      </p:sp>
      <p:graphicFrame>
        <p:nvGraphicFramePr>
          <p:cNvPr id="4" name="İçerik Yer Tutucusu 3">
            <a:extLst>
              <a:ext uri="{FF2B5EF4-FFF2-40B4-BE49-F238E27FC236}">
                <a16:creationId xmlns:a16="http://schemas.microsoft.com/office/drawing/2014/main" id="{28591BD1-3F03-D3CB-8156-F573065CF458}"/>
              </a:ext>
            </a:extLst>
          </p:cNvPr>
          <p:cNvGraphicFramePr>
            <a:graphicFrameLocks noGrp="1"/>
          </p:cNvGraphicFramePr>
          <p:nvPr>
            <p:ph idx="1"/>
            <p:extLst>
              <p:ext uri="{D42A27DB-BD31-4B8C-83A1-F6EECF244321}">
                <p14:modId xmlns:p14="http://schemas.microsoft.com/office/powerpoint/2010/main" val="3494350737"/>
              </p:ext>
            </p:extLst>
          </p:nvPr>
        </p:nvGraphicFramePr>
        <p:xfrm>
          <a:off x="838200" y="1005840"/>
          <a:ext cx="10515600" cy="58521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44855494"/>
                    </a:ext>
                  </a:extLst>
                </a:gridCol>
                <a:gridCol w="5257800">
                  <a:extLst>
                    <a:ext uri="{9D8B030D-6E8A-4147-A177-3AD203B41FA5}">
                      <a16:colId xmlns:a16="http://schemas.microsoft.com/office/drawing/2014/main" val="3839289252"/>
                    </a:ext>
                  </a:extLst>
                </a:gridCol>
              </a:tblGrid>
              <a:tr h="435013">
                <a:tc>
                  <a:txBody>
                    <a:bodyPr/>
                    <a:lstStyle/>
                    <a:p>
                      <a:r>
                        <a:rPr lang="tr-TR" dirty="0" err="1"/>
                        <a:t>OPA’dan</a:t>
                      </a:r>
                      <a:r>
                        <a:rPr lang="tr-TR" dirty="0"/>
                        <a:t> sonra 4-30 gün (temaslılarda 4 -75 gün)</a:t>
                      </a:r>
                    </a:p>
                    <a:p>
                      <a:r>
                        <a:rPr lang="tr-TR" dirty="0"/>
                        <a:t>içinde ortaya çıkan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Paralitik </a:t>
                      </a:r>
                      <a:r>
                        <a:rPr lang="tr-TR" dirty="0" err="1"/>
                        <a:t>poliomiyelit</a:t>
                      </a:r>
                      <a:endParaRPr lang="tr-TR" dirty="0"/>
                    </a:p>
                    <a:p>
                      <a:endParaRPr lang="tr-TR" dirty="0"/>
                    </a:p>
                  </a:txBody>
                  <a:tcPr/>
                </a:tc>
                <a:extLst>
                  <a:ext uri="{0D108BD9-81ED-4DB2-BD59-A6C34878D82A}">
                    <a16:rowId xmlns:a16="http://schemas.microsoft.com/office/drawing/2014/main" val="1250339238"/>
                  </a:ext>
                </a:extLst>
              </a:tr>
              <a:tr h="807881">
                <a:tc>
                  <a:txBody>
                    <a:bodyPr/>
                    <a:lstStyle/>
                    <a:p>
                      <a:r>
                        <a:rPr lang="tr-TR" dirty="0"/>
                        <a:t>Kızamık bileşenli aşıları takiben 5-12 gün, </a:t>
                      </a:r>
                      <a:r>
                        <a:rPr lang="tr-TR" dirty="0" err="1"/>
                        <a:t>DaBTİPA-Hib</a:t>
                      </a:r>
                      <a:r>
                        <a:rPr lang="tr-TR" dirty="0"/>
                        <a:t> aşısını takiben 72 saat içinde ortaya çıkan</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Konvülsiyon</a:t>
                      </a:r>
                    </a:p>
                    <a:p>
                      <a:endParaRPr lang="tr-TR" dirty="0"/>
                    </a:p>
                  </a:txBody>
                  <a:tcPr/>
                </a:tc>
                <a:extLst>
                  <a:ext uri="{0D108BD9-81ED-4DB2-BD59-A6C34878D82A}">
                    <a16:rowId xmlns:a16="http://schemas.microsoft.com/office/drawing/2014/main" val="2044264997"/>
                  </a:ext>
                </a:extLst>
              </a:tr>
              <a:tr h="621447">
                <a:tc>
                  <a:txBody>
                    <a:bodyPr/>
                    <a:lstStyle/>
                    <a:p>
                      <a:r>
                        <a:rPr lang="tr-TR" dirty="0"/>
                        <a:t>Kızamık bileşenli aşıları takiben 5-15 gün içinde</a:t>
                      </a:r>
                    </a:p>
                    <a:p>
                      <a:r>
                        <a:rPr lang="tr-TR" dirty="0"/>
                        <a:t>ortaya çıkan</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Ensefalopati/Ensefalit</a:t>
                      </a:r>
                    </a:p>
                    <a:p>
                      <a:endParaRPr lang="tr-TR" dirty="0"/>
                    </a:p>
                  </a:txBody>
                  <a:tcPr/>
                </a:tc>
                <a:extLst>
                  <a:ext uri="{0D108BD9-81ED-4DB2-BD59-A6C34878D82A}">
                    <a16:rowId xmlns:a16="http://schemas.microsoft.com/office/drawing/2014/main" val="3855781468"/>
                  </a:ext>
                </a:extLst>
              </a:tr>
              <a:tr h="621447">
                <a:tc>
                  <a:txBody>
                    <a:bodyPr/>
                    <a:lstStyle/>
                    <a:p>
                      <a:r>
                        <a:rPr lang="tr-TR" dirty="0" err="1"/>
                        <a:t>DaBT</a:t>
                      </a:r>
                      <a:r>
                        <a:rPr lang="tr-TR" dirty="0"/>
                        <a:t>-İPA-</a:t>
                      </a:r>
                      <a:r>
                        <a:rPr lang="tr-TR" dirty="0" err="1"/>
                        <a:t>Hib</a:t>
                      </a:r>
                      <a:r>
                        <a:rPr lang="tr-TR" dirty="0"/>
                        <a:t> aşısını takiben 7 gün içinde ortaya</a:t>
                      </a:r>
                    </a:p>
                    <a:p>
                      <a:r>
                        <a:rPr lang="tr-TR" dirty="0"/>
                        <a:t>çıkan</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Ensefalopati</a:t>
                      </a:r>
                    </a:p>
                    <a:p>
                      <a:endParaRPr lang="tr-TR" dirty="0"/>
                    </a:p>
                  </a:txBody>
                  <a:tcPr/>
                </a:tc>
                <a:extLst>
                  <a:ext uri="{0D108BD9-81ED-4DB2-BD59-A6C34878D82A}">
                    <a16:rowId xmlns:a16="http://schemas.microsoft.com/office/drawing/2014/main" val="3499467627"/>
                  </a:ext>
                </a:extLst>
              </a:tr>
              <a:tr h="621447">
                <a:tc>
                  <a:txBody>
                    <a:bodyPr/>
                    <a:lstStyle/>
                    <a:p>
                      <a:r>
                        <a:rPr lang="tr-TR" dirty="0" err="1"/>
                        <a:t>Tetanoz</a:t>
                      </a:r>
                      <a:r>
                        <a:rPr lang="tr-TR" dirty="0"/>
                        <a:t> bileşenli aşılardan sonra 2-28 gün içinde</a:t>
                      </a:r>
                    </a:p>
                    <a:p>
                      <a:r>
                        <a:rPr lang="tr-TR" dirty="0"/>
                        <a:t>ortaya çıkan</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Brakial</a:t>
                      </a:r>
                      <a:r>
                        <a:rPr lang="tr-TR" dirty="0"/>
                        <a:t> </a:t>
                      </a:r>
                      <a:r>
                        <a:rPr lang="tr-TR" dirty="0" err="1"/>
                        <a:t>nevrit</a:t>
                      </a:r>
                      <a:endParaRPr lang="tr-TR" dirty="0"/>
                    </a:p>
                    <a:p>
                      <a:endParaRPr lang="tr-TR" dirty="0"/>
                    </a:p>
                  </a:txBody>
                  <a:tcPr/>
                </a:tc>
                <a:extLst>
                  <a:ext uri="{0D108BD9-81ED-4DB2-BD59-A6C34878D82A}">
                    <a16:rowId xmlns:a16="http://schemas.microsoft.com/office/drawing/2014/main" val="845391276"/>
                  </a:ext>
                </a:extLst>
              </a:tr>
              <a:tr h="435013">
                <a:tc>
                  <a:txBody>
                    <a:bodyPr/>
                    <a:lstStyle/>
                    <a:p>
                      <a:r>
                        <a:rPr lang="tr-TR" dirty="0"/>
                        <a:t>Aşıdan sonra 0-6 hafta içinde ortaya çıkan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Diğer paraliziler</a:t>
                      </a:r>
                    </a:p>
                    <a:p>
                      <a:endParaRPr lang="tr-TR" dirty="0"/>
                    </a:p>
                  </a:txBody>
                  <a:tcPr/>
                </a:tc>
                <a:extLst>
                  <a:ext uri="{0D108BD9-81ED-4DB2-BD59-A6C34878D82A}">
                    <a16:rowId xmlns:a16="http://schemas.microsoft.com/office/drawing/2014/main" val="1863106082"/>
                  </a:ext>
                </a:extLst>
              </a:tr>
              <a:tr h="621447">
                <a:tc>
                  <a:txBody>
                    <a:bodyPr/>
                    <a:lstStyle/>
                    <a:p>
                      <a:r>
                        <a:rPr lang="tr-TR" dirty="0"/>
                        <a:t>Kabakulak bileşenli aşıları takiben 15-21 gün</a:t>
                      </a:r>
                    </a:p>
                    <a:p>
                      <a:r>
                        <a:rPr lang="tr-TR" dirty="0"/>
                        <a:t>içinde ortaya çıkan</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Aseptik menenjit </a:t>
                      </a:r>
                    </a:p>
                    <a:p>
                      <a:endParaRPr lang="tr-TR" dirty="0"/>
                    </a:p>
                  </a:txBody>
                  <a:tcPr/>
                </a:tc>
                <a:extLst>
                  <a:ext uri="{0D108BD9-81ED-4DB2-BD59-A6C34878D82A}">
                    <a16:rowId xmlns:a16="http://schemas.microsoft.com/office/drawing/2014/main" val="1179376761"/>
                  </a:ext>
                </a:extLst>
              </a:tr>
            </a:tbl>
          </a:graphicData>
        </a:graphic>
      </p:graphicFrame>
    </p:spTree>
    <p:extLst>
      <p:ext uri="{BB962C8B-B14F-4D97-AF65-F5344CB8AC3E}">
        <p14:creationId xmlns:p14="http://schemas.microsoft.com/office/powerpoint/2010/main" val="2131478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EC313D-E73C-8EB0-36E4-054CE0B2C851}"/>
              </a:ext>
            </a:extLst>
          </p:cNvPr>
          <p:cNvSpPr>
            <a:spLocks noGrp="1"/>
          </p:cNvSpPr>
          <p:nvPr>
            <p:ph type="title"/>
          </p:nvPr>
        </p:nvSpPr>
        <p:spPr>
          <a:xfrm>
            <a:off x="838200" y="0"/>
            <a:ext cx="10515600" cy="1074419"/>
          </a:xfrm>
        </p:spPr>
        <p:txBody>
          <a:bodyPr/>
          <a:lstStyle/>
          <a:p>
            <a:r>
              <a:rPr lang="tr-TR" dirty="0">
                <a:solidFill>
                  <a:schemeClr val="tx2">
                    <a:lumMod val="60000"/>
                    <a:lumOff val="40000"/>
                  </a:schemeClr>
                </a:solidFill>
              </a:rPr>
              <a:t>İZLEME DAHİL OLAN ASİE(Diğer İE)</a:t>
            </a:r>
          </a:p>
        </p:txBody>
      </p:sp>
      <p:graphicFrame>
        <p:nvGraphicFramePr>
          <p:cNvPr id="4" name="İçerik Yer Tutucusu 3">
            <a:extLst>
              <a:ext uri="{FF2B5EF4-FFF2-40B4-BE49-F238E27FC236}">
                <a16:creationId xmlns:a16="http://schemas.microsoft.com/office/drawing/2014/main" id="{FA63FED8-EE40-210F-CAC7-1360866031A0}"/>
              </a:ext>
            </a:extLst>
          </p:cNvPr>
          <p:cNvGraphicFramePr>
            <a:graphicFrameLocks noGrp="1"/>
          </p:cNvGraphicFramePr>
          <p:nvPr>
            <p:ph idx="1"/>
            <p:extLst>
              <p:ext uri="{D42A27DB-BD31-4B8C-83A1-F6EECF244321}">
                <p14:modId xmlns:p14="http://schemas.microsoft.com/office/powerpoint/2010/main" val="3260657580"/>
              </p:ext>
            </p:extLst>
          </p:nvPr>
        </p:nvGraphicFramePr>
        <p:xfrm>
          <a:off x="838200" y="904240"/>
          <a:ext cx="10515600" cy="5953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28579779"/>
                    </a:ext>
                  </a:extLst>
                </a:gridCol>
                <a:gridCol w="5257800">
                  <a:extLst>
                    <a:ext uri="{9D8B030D-6E8A-4147-A177-3AD203B41FA5}">
                      <a16:colId xmlns:a16="http://schemas.microsoft.com/office/drawing/2014/main" val="3623219924"/>
                    </a:ext>
                  </a:extLst>
                </a:gridCol>
              </a:tblGrid>
              <a:tr h="370840">
                <a:tc>
                  <a:txBody>
                    <a:bodyPr/>
                    <a:lstStyle/>
                    <a:p>
                      <a:r>
                        <a:rPr lang="tr-TR" sz="1400" baseline="0" dirty="0"/>
                        <a:t>Aşıdan sonra 1 saat içinde ortaya çıkan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Anafilaksi</a:t>
                      </a:r>
                    </a:p>
                    <a:p>
                      <a:endParaRPr lang="tr-TR" sz="1400" baseline="0" dirty="0"/>
                    </a:p>
                  </a:txBody>
                  <a:tcPr/>
                </a:tc>
                <a:extLst>
                  <a:ext uri="{0D108BD9-81ED-4DB2-BD59-A6C34878D82A}">
                    <a16:rowId xmlns:a16="http://schemas.microsoft.com/office/drawing/2014/main" val="2068505860"/>
                  </a:ext>
                </a:extLst>
              </a:tr>
              <a:tr h="370840">
                <a:tc>
                  <a:txBody>
                    <a:bodyPr/>
                    <a:lstStyle/>
                    <a:p>
                      <a:r>
                        <a:rPr lang="tr-TR" sz="1400" baseline="0" dirty="0"/>
                        <a:t>Aşıdan sonra birkaç saat içinde ortaya çıkan </a:t>
                      </a:r>
                    </a:p>
                  </a:txBody>
                  <a:tcPr/>
                </a:tc>
                <a:tc>
                  <a:txBody>
                    <a:bodyPr/>
                    <a:lstStyle/>
                    <a:p>
                      <a:r>
                        <a:rPr lang="tr-TR" sz="1400" baseline="0" dirty="0"/>
                        <a:t>Toksik Şok Sendromu</a:t>
                      </a:r>
                    </a:p>
                  </a:txBody>
                  <a:tcPr/>
                </a:tc>
                <a:extLst>
                  <a:ext uri="{0D108BD9-81ED-4DB2-BD59-A6C34878D82A}">
                    <a16:rowId xmlns:a16="http://schemas.microsoft.com/office/drawing/2014/main" val="3561424666"/>
                  </a:ext>
                </a:extLst>
              </a:tr>
              <a:tr h="370840">
                <a:tc>
                  <a:txBody>
                    <a:bodyPr/>
                    <a:lstStyle/>
                    <a:p>
                      <a:r>
                        <a:rPr lang="tr-TR" sz="1400" baseline="0" dirty="0"/>
                        <a:t>Aşıdan sonra 4 saat içinde ortaya çıkan (deri</a:t>
                      </a:r>
                    </a:p>
                    <a:p>
                      <a:r>
                        <a:rPr lang="tr-TR" sz="1400" baseline="0" dirty="0"/>
                        <a:t>bulguları daha geç görülebilir)</a:t>
                      </a:r>
                    </a:p>
                    <a:p>
                      <a:endParaRPr lang="tr-TR" sz="14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Akut </a:t>
                      </a:r>
                      <a:r>
                        <a:rPr lang="tr-TR" sz="1400" baseline="0" dirty="0" err="1"/>
                        <a:t>allerjik</a:t>
                      </a:r>
                      <a:r>
                        <a:rPr lang="tr-TR" sz="1400" baseline="0" dirty="0"/>
                        <a:t> reaksiyonlar</a:t>
                      </a:r>
                    </a:p>
                    <a:p>
                      <a:endParaRPr lang="tr-TR" sz="1400" baseline="0" dirty="0"/>
                    </a:p>
                  </a:txBody>
                  <a:tcPr/>
                </a:tc>
                <a:extLst>
                  <a:ext uri="{0D108BD9-81ED-4DB2-BD59-A6C34878D82A}">
                    <a16:rowId xmlns:a16="http://schemas.microsoft.com/office/drawing/2014/main" val="2914853865"/>
                  </a:ext>
                </a:extLst>
              </a:tr>
              <a:tr h="370840">
                <a:tc>
                  <a:txBody>
                    <a:bodyPr/>
                    <a:lstStyle/>
                    <a:p>
                      <a:r>
                        <a:rPr lang="tr-TR" sz="1400" baseline="0" dirty="0" err="1"/>
                        <a:t>DaBT</a:t>
                      </a:r>
                      <a:r>
                        <a:rPr lang="tr-TR" sz="1400" baseline="0" dirty="0"/>
                        <a:t>-İPA-</a:t>
                      </a:r>
                      <a:r>
                        <a:rPr lang="tr-TR" sz="1400" baseline="0" dirty="0" err="1"/>
                        <a:t>Hib</a:t>
                      </a:r>
                      <a:r>
                        <a:rPr lang="tr-TR" sz="1400" baseline="0" dirty="0"/>
                        <a:t> aşısından sonra 24 saat içinde</a:t>
                      </a:r>
                    </a:p>
                    <a:p>
                      <a:r>
                        <a:rPr lang="tr-TR" sz="1400" baseline="0" dirty="0"/>
                        <a:t>ortaya çıkan</a:t>
                      </a:r>
                    </a:p>
                    <a:p>
                      <a:endParaRPr lang="tr-TR" sz="14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Hipotonik-</a:t>
                      </a:r>
                      <a:r>
                        <a:rPr lang="tr-TR" sz="1400" baseline="0" dirty="0" err="1"/>
                        <a:t>hiporesponsif</a:t>
                      </a:r>
                      <a:r>
                        <a:rPr lang="tr-TR" sz="1400" baseline="0" dirty="0"/>
                        <a:t> atak</a:t>
                      </a:r>
                    </a:p>
                    <a:p>
                      <a:endParaRPr lang="tr-TR" sz="1400" baseline="0" dirty="0"/>
                    </a:p>
                  </a:txBody>
                  <a:tcPr/>
                </a:tc>
                <a:extLst>
                  <a:ext uri="{0D108BD9-81ED-4DB2-BD59-A6C34878D82A}">
                    <a16:rowId xmlns:a16="http://schemas.microsoft.com/office/drawing/2014/main" val="1548388606"/>
                  </a:ext>
                </a:extLst>
              </a:tr>
              <a:tr h="370840">
                <a:tc>
                  <a:txBody>
                    <a:bodyPr/>
                    <a:lstStyle/>
                    <a:p>
                      <a:r>
                        <a:rPr lang="tr-TR" sz="1400" baseline="0" dirty="0"/>
                        <a:t>Aşıdan sonra 1 hafta içinde ortaya çıkan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Sepsis</a:t>
                      </a:r>
                    </a:p>
                    <a:p>
                      <a:endParaRPr lang="tr-TR" sz="1400" baseline="0" dirty="0"/>
                    </a:p>
                  </a:txBody>
                  <a:tcPr/>
                </a:tc>
                <a:extLst>
                  <a:ext uri="{0D108BD9-81ED-4DB2-BD59-A6C34878D82A}">
                    <a16:rowId xmlns:a16="http://schemas.microsoft.com/office/drawing/2014/main" val="45813589"/>
                  </a:ext>
                </a:extLst>
              </a:tr>
              <a:tr h="370840">
                <a:tc>
                  <a:txBody>
                    <a:bodyPr/>
                    <a:lstStyle/>
                    <a:p>
                      <a:r>
                        <a:rPr lang="tr-TR" sz="1400" baseline="0" dirty="0"/>
                        <a:t>Kızamıkçık bileşenli </a:t>
                      </a:r>
                      <a:r>
                        <a:rPr lang="tr-TR" sz="1400" baseline="0" dirty="0" err="1"/>
                        <a:t>aşılarlardan</a:t>
                      </a:r>
                      <a:r>
                        <a:rPr lang="tr-TR" sz="1400" baseline="0" dirty="0"/>
                        <a:t> sonra 1-3 hafta</a:t>
                      </a:r>
                    </a:p>
                    <a:p>
                      <a:r>
                        <a:rPr lang="tr-TR" sz="1400" baseline="0" dirty="0"/>
                        <a:t>içinde ortaya çıkan</a:t>
                      </a:r>
                    </a:p>
                    <a:p>
                      <a:endParaRPr lang="tr-TR" sz="14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Artrit</a:t>
                      </a:r>
                    </a:p>
                    <a:p>
                      <a:endParaRPr lang="tr-TR" sz="1400" baseline="0" dirty="0"/>
                    </a:p>
                  </a:txBody>
                  <a:tcPr/>
                </a:tc>
                <a:extLst>
                  <a:ext uri="{0D108BD9-81ED-4DB2-BD59-A6C34878D82A}">
                    <a16:rowId xmlns:a16="http://schemas.microsoft.com/office/drawing/2014/main" val="2077531034"/>
                  </a:ext>
                </a:extLst>
              </a:tr>
              <a:tr h="370840">
                <a:tc>
                  <a:txBody>
                    <a:bodyPr/>
                    <a:lstStyle/>
                    <a:p>
                      <a:r>
                        <a:rPr lang="tr-TR" sz="1400" baseline="0" dirty="0"/>
                        <a:t>Kızamık bileşenli aşılardan sonra 1-6 hafta içinde</a:t>
                      </a:r>
                    </a:p>
                    <a:p>
                      <a:r>
                        <a:rPr lang="tr-TR" sz="1400" baseline="0" dirty="0"/>
                        <a:t>ortaya çıkan</a:t>
                      </a:r>
                    </a:p>
                    <a:p>
                      <a:endParaRPr lang="tr-TR" sz="14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Trombositopeni</a:t>
                      </a:r>
                    </a:p>
                    <a:p>
                      <a:endParaRPr lang="tr-TR" sz="1400" baseline="0" dirty="0"/>
                    </a:p>
                  </a:txBody>
                  <a:tcPr/>
                </a:tc>
                <a:extLst>
                  <a:ext uri="{0D108BD9-81ED-4DB2-BD59-A6C34878D82A}">
                    <a16:rowId xmlns:a16="http://schemas.microsoft.com/office/drawing/2014/main" val="1254281066"/>
                  </a:ext>
                </a:extLst>
              </a:tr>
              <a:tr h="370840">
                <a:tc>
                  <a:txBody>
                    <a:bodyPr/>
                    <a:lstStyle/>
                    <a:p>
                      <a:r>
                        <a:rPr lang="tr-TR" sz="1400" baseline="0" dirty="0" err="1"/>
                        <a:t>DaBT</a:t>
                      </a:r>
                      <a:r>
                        <a:rPr lang="tr-TR" sz="1400" baseline="0" dirty="0"/>
                        <a:t>-İPA-</a:t>
                      </a:r>
                      <a:r>
                        <a:rPr lang="tr-TR" sz="1400" baseline="0" dirty="0" err="1"/>
                        <a:t>Hib</a:t>
                      </a:r>
                      <a:r>
                        <a:rPr lang="tr-TR" sz="1400" baseline="0" dirty="0"/>
                        <a:t> aşısından sonra 24 saat içinde</a:t>
                      </a:r>
                    </a:p>
                    <a:p>
                      <a:r>
                        <a:rPr lang="tr-TR" sz="1400" baseline="0" dirty="0"/>
                        <a:t>ortaya çıkan</a:t>
                      </a:r>
                    </a:p>
                    <a:p>
                      <a:endParaRPr lang="tr-TR" sz="14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Apne - Bradikardi</a:t>
                      </a:r>
                    </a:p>
                    <a:p>
                      <a:endParaRPr lang="tr-TR" sz="1400" baseline="0" dirty="0"/>
                    </a:p>
                  </a:txBody>
                  <a:tcPr/>
                </a:tc>
                <a:extLst>
                  <a:ext uri="{0D108BD9-81ED-4DB2-BD59-A6C34878D82A}">
                    <a16:rowId xmlns:a16="http://schemas.microsoft.com/office/drawing/2014/main" val="2624529660"/>
                  </a:ext>
                </a:extLst>
              </a:tr>
              <a:tr h="370840">
                <a:tc>
                  <a:txBody>
                    <a:bodyPr/>
                    <a:lstStyle/>
                    <a:p>
                      <a:r>
                        <a:rPr lang="tr-TR" sz="1400" baseline="0" dirty="0"/>
                        <a:t>BCG aşısından sonra 1 – 12 ay içinde ortaya çıkan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aseline="0" dirty="0"/>
                        <a:t>Yaygın BCG enfeksiyonu</a:t>
                      </a:r>
                    </a:p>
                    <a:p>
                      <a:endParaRPr lang="tr-TR" sz="1400" baseline="0" dirty="0"/>
                    </a:p>
                  </a:txBody>
                  <a:tcPr/>
                </a:tc>
                <a:extLst>
                  <a:ext uri="{0D108BD9-81ED-4DB2-BD59-A6C34878D82A}">
                    <a16:rowId xmlns:a16="http://schemas.microsoft.com/office/drawing/2014/main" val="2722340114"/>
                  </a:ext>
                </a:extLst>
              </a:tr>
              <a:tr h="370840">
                <a:tc>
                  <a:txBody>
                    <a:bodyPr/>
                    <a:lstStyle/>
                    <a:p>
                      <a:r>
                        <a:rPr lang="tr-TR" sz="1400" baseline="0" dirty="0"/>
                        <a:t>BCG aşısından sonra 1-12 ay içinde ortaya çıkan</a:t>
                      </a:r>
                    </a:p>
                  </a:txBody>
                  <a:tcPr/>
                </a:tc>
                <a:tc>
                  <a:txBody>
                    <a:bodyPr/>
                    <a:lstStyle/>
                    <a:p>
                      <a:r>
                        <a:rPr lang="tr-TR" sz="1400" baseline="0" dirty="0"/>
                        <a:t>BCG </a:t>
                      </a:r>
                      <a:r>
                        <a:rPr lang="tr-TR" sz="1400" baseline="0" dirty="0" err="1"/>
                        <a:t>Osteiti</a:t>
                      </a:r>
                      <a:endParaRPr lang="tr-TR" sz="1400" baseline="0" dirty="0"/>
                    </a:p>
                  </a:txBody>
                  <a:tcPr/>
                </a:tc>
                <a:extLst>
                  <a:ext uri="{0D108BD9-81ED-4DB2-BD59-A6C34878D82A}">
                    <a16:rowId xmlns:a16="http://schemas.microsoft.com/office/drawing/2014/main" val="206611920"/>
                  </a:ext>
                </a:extLst>
              </a:tr>
            </a:tbl>
          </a:graphicData>
        </a:graphic>
      </p:graphicFrame>
    </p:spTree>
    <p:extLst>
      <p:ext uri="{BB962C8B-B14F-4D97-AF65-F5344CB8AC3E}">
        <p14:creationId xmlns:p14="http://schemas.microsoft.com/office/powerpoint/2010/main" val="2588280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5AB068F-F864-4748-2895-4734183128E3}"/>
              </a:ext>
            </a:extLst>
          </p:cNvPr>
          <p:cNvPicPr>
            <a:picLocks noChangeAspect="1"/>
          </p:cNvPicPr>
          <p:nvPr/>
        </p:nvPicPr>
        <p:blipFill>
          <a:blip r:embed="rId2"/>
          <a:stretch>
            <a:fillRect/>
          </a:stretch>
        </p:blipFill>
        <p:spPr>
          <a:xfrm>
            <a:off x="6545583" y="468630"/>
            <a:ext cx="4787344" cy="5703570"/>
          </a:xfrm>
          <a:prstGeom prst="rect">
            <a:avLst/>
          </a:prstGeom>
        </p:spPr>
      </p:pic>
      <p:pic>
        <p:nvPicPr>
          <p:cNvPr id="7" name="Resim 6">
            <a:extLst>
              <a:ext uri="{FF2B5EF4-FFF2-40B4-BE49-F238E27FC236}">
                <a16:creationId xmlns:a16="http://schemas.microsoft.com/office/drawing/2014/main" id="{DDA94206-3C75-7B09-B009-B34AAF883309}"/>
              </a:ext>
            </a:extLst>
          </p:cNvPr>
          <p:cNvPicPr>
            <a:picLocks noChangeAspect="1"/>
          </p:cNvPicPr>
          <p:nvPr/>
        </p:nvPicPr>
        <p:blipFill>
          <a:blip r:embed="rId3"/>
          <a:stretch>
            <a:fillRect/>
          </a:stretch>
        </p:blipFill>
        <p:spPr>
          <a:xfrm>
            <a:off x="1280160" y="468630"/>
            <a:ext cx="4366259" cy="5703570"/>
          </a:xfrm>
          <a:prstGeom prst="rect">
            <a:avLst/>
          </a:prstGeom>
        </p:spPr>
      </p:pic>
    </p:spTree>
    <p:extLst>
      <p:ext uri="{BB962C8B-B14F-4D97-AF65-F5344CB8AC3E}">
        <p14:creationId xmlns:p14="http://schemas.microsoft.com/office/powerpoint/2010/main" val="2450456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DB349-2727-415B-4571-5839D360BF1A}"/>
              </a:ext>
            </a:extLst>
          </p:cNvPr>
          <p:cNvSpPr>
            <a:spLocks noGrp="1"/>
          </p:cNvSpPr>
          <p:nvPr>
            <p:ph type="title"/>
          </p:nvPr>
        </p:nvSpPr>
        <p:spPr/>
        <p:txBody>
          <a:bodyPr/>
          <a:lstStyle/>
          <a:p>
            <a:r>
              <a:rPr lang="tr-TR" dirty="0">
                <a:solidFill>
                  <a:schemeClr val="accent1">
                    <a:lumMod val="60000"/>
                    <a:lumOff val="40000"/>
                  </a:schemeClr>
                </a:solidFill>
              </a:rPr>
              <a:t>AŞI KONTRENDİKASYONLARI</a:t>
            </a:r>
          </a:p>
        </p:txBody>
      </p:sp>
      <p:sp>
        <p:nvSpPr>
          <p:cNvPr id="3" name="İçerik Yer Tutucusu 2">
            <a:extLst>
              <a:ext uri="{FF2B5EF4-FFF2-40B4-BE49-F238E27FC236}">
                <a16:creationId xmlns:a16="http://schemas.microsoft.com/office/drawing/2014/main" id="{DA8D7B38-0F3B-335B-3381-368CD5B7B4E8}"/>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Bir önceki aşı dozu veya başka bir aşı bileşenine karşı anafilaksi geliştirmiş olmak, o aşının sonraki uygulamaları için ciddi bir kontrendikasyondur.</a:t>
            </a:r>
          </a:p>
          <a:p>
            <a:pPr>
              <a:buClr>
                <a:schemeClr val="accent1">
                  <a:lumMod val="60000"/>
                  <a:lumOff val="40000"/>
                </a:schemeClr>
              </a:buClr>
              <a:buFont typeface="Wingdings" panose="05000000000000000000" pitchFamily="2" charset="2"/>
              <a:buChar char="Ø"/>
            </a:pPr>
            <a:r>
              <a:rPr lang="tr-TR" sz="1800" dirty="0"/>
              <a:t>Canlı atenüe aşılar, gebelerde ve </a:t>
            </a:r>
            <a:r>
              <a:rPr lang="tr-TR" sz="1800" dirty="0" err="1"/>
              <a:t>immunosüpresif</a:t>
            </a:r>
            <a:r>
              <a:rPr lang="tr-TR" sz="1800" dirty="0"/>
              <a:t> bireylerde kesinlikle kullanılmamalıdır.</a:t>
            </a:r>
          </a:p>
          <a:p>
            <a:pPr>
              <a:buClr>
                <a:schemeClr val="accent1">
                  <a:lumMod val="60000"/>
                  <a:lumOff val="40000"/>
                </a:schemeClr>
              </a:buClr>
              <a:buFont typeface="Wingdings" panose="05000000000000000000" pitchFamily="2" charset="2"/>
              <a:buChar char="Ø"/>
            </a:pPr>
            <a:r>
              <a:rPr lang="tr-TR" sz="1800" dirty="0"/>
              <a:t>Akut </a:t>
            </a:r>
            <a:r>
              <a:rPr lang="tr-TR" sz="1800" dirty="0" err="1"/>
              <a:t>febril</a:t>
            </a:r>
            <a:r>
              <a:rPr lang="tr-TR" sz="1800" dirty="0"/>
              <a:t> hastalık: Hafif seyirli hastalıklarda, örneğin diyare ya da üst solunum yolu enfeksiyonları gibi durumlarda aşı uygulamaları ertelenmez. Sadece 38,5-39°C’ın üzerinde bir ateş var ise bağışıklama ertelenmelidir.</a:t>
            </a:r>
          </a:p>
          <a:p>
            <a:pPr>
              <a:buClr>
                <a:schemeClr val="accent1">
                  <a:lumMod val="60000"/>
                  <a:lumOff val="40000"/>
                </a:schemeClr>
              </a:buClr>
              <a:buFont typeface="Wingdings" panose="05000000000000000000" pitchFamily="2" charset="2"/>
              <a:buChar char="Ø"/>
            </a:pPr>
            <a:r>
              <a:rPr lang="tr-TR" sz="1800" dirty="0"/>
              <a:t>Anafilaksi de dahil olmak üzere alerjik reaksiyonlar, aşının içindeki herhangi bir maddeye karşı, herhangi bir risk faktörü olmadığı durumlarda bile gelişebilir..</a:t>
            </a:r>
          </a:p>
          <a:p>
            <a:pPr>
              <a:buClr>
                <a:schemeClr val="accent1">
                  <a:lumMod val="60000"/>
                  <a:lumOff val="40000"/>
                </a:schemeClr>
              </a:buClr>
              <a:buFont typeface="Wingdings" panose="05000000000000000000" pitchFamily="2" charset="2"/>
              <a:buChar char="Ø"/>
            </a:pPr>
            <a:r>
              <a:rPr lang="tr-TR" sz="1800" dirty="0"/>
              <a:t>Anafilaksi dahil yumurta alerjisi KKK aşısı için kontrendike değildir. Ancak </a:t>
            </a:r>
            <a:r>
              <a:rPr lang="tr-TR" sz="1800" dirty="0" err="1"/>
              <a:t>KKK’nın</a:t>
            </a:r>
            <a:r>
              <a:rPr lang="tr-TR" sz="1800" dirty="0"/>
              <a:t> önceki dozunda alerji gelişmişse sonraki dozlar kontrendikedir. Yine anafilaksi dahil yumurta alerjisi artık influenza aşısı için de kontrendikasyon olarak kabul edilmemektedir Ancak, öyküsünde yumurta alerjisi olanlarda ilk doz daha donanımlı bir tıbbi ortamda ve gözetim altında uygulanmalıdır.</a:t>
            </a:r>
          </a:p>
        </p:txBody>
      </p:sp>
    </p:spTree>
    <p:extLst>
      <p:ext uri="{BB962C8B-B14F-4D97-AF65-F5344CB8AC3E}">
        <p14:creationId xmlns:p14="http://schemas.microsoft.com/office/powerpoint/2010/main" val="189716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919236-7B9A-2F2B-DA6E-D9FF49443056}"/>
              </a:ext>
            </a:extLst>
          </p:cNvPr>
          <p:cNvSpPr>
            <a:spLocks noGrp="1"/>
          </p:cNvSpPr>
          <p:nvPr>
            <p:ph type="title"/>
          </p:nvPr>
        </p:nvSpPr>
        <p:spPr/>
        <p:txBody>
          <a:bodyPr/>
          <a:lstStyle/>
          <a:p>
            <a:r>
              <a:rPr lang="tr-TR" dirty="0">
                <a:solidFill>
                  <a:schemeClr val="accent1">
                    <a:lumMod val="60000"/>
                    <a:lumOff val="40000"/>
                  </a:schemeClr>
                </a:solidFill>
              </a:rPr>
              <a:t>AŞILANMAYA ENGEL OLUŞTURMAYAN DURUMLAR (YANLIŞ KONTRENDİKASYONLAR)</a:t>
            </a:r>
          </a:p>
        </p:txBody>
      </p:sp>
      <p:sp>
        <p:nvSpPr>
          <p:cNvPr id="3" name="İçerik Yer Tutucusu 2">
            <a:extLst>
              <a:ext uri="{FF2B5EF4-FFF2-40B4-BE49-F238E27FC236}">
                <a16:creationId xmlns:a16="http://schemas.microsoft.com/office/drawing/2014/main" id="{B165AEBC-5E51-B425-6CBA-3EF3157A8E42}"/>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err="1"/>
              <a:t>Allerji</a:t>
            </a:r>
            <a:r>
              <a:rPr lang="tr-TR" sz="1800" dirty="0"/>
              <a:t> veya astım (yukarıda anlatıldığı gibi, aşının belirli bir bileşenine karşı bilinen bir alerji dışında), </a:t>
            </a:r>
          </a:p>
          <a:p>
            <a:pPr>
              <a:buClr>
                <a:schemeClr val="accent1">
                  <a:lumMod val="60000"/>
                  <a:lumOff val="40000"/>
                </a:schemeClr>
              </a:buClr>
              <a:buFont typeface="Wingdings" panose="05000000000000000000" pitchFamily="2" charset="2"/>
              <a:buChar char="Ø"/>
            </a:pPr>
            <a:r>
              <a:rPr lang="tr-TR" sz="1800" dirty="0"/>
              <a:t>38.5 °C’nin altında seyreden solunum yolu enfeksiyonu veya ishal gibi hafif hastalıklar, </a:t>
            </a:r>
          </a:p>
          <a:p>
            <a:pPr>
              <a:buClr>
                <a:schemeClr val="accent1">
                  <a:lumMod val="60000"/>
                  <a:lumOff val="40000"/>
                </a:schemeClr>
              </a:buClr>
              <a:buFont typeface="Wingdings" panose="05000000000000000000" pitchFamily="2" charset="2"/>
              <a:buChar char="Ø"/>
            </a:pPr>
            <a:r>
              <a:rPr lang="tr-TR" sz="1800" dirty="0"/>
              <a:t>Ailede aşıyı takiben yan etki görülme öyküsü, </a:t>
            </a:r>
          </a:p>
          <a:p>
            <a:pPr>
              <a:buClr>
                <a:schemeClr val="accent1">
                  <a:lumMod val="60000"/>
                  <a:lumOff val="40000"/>
                </a:schemeClr>
              </a:buClr>
              <a:buFont typeface="Wingdings" panose="05000000000000000000" pitchFamily="2" charset="2"/>
              <a:buChar char="Ø"/>
            </a:pPr>
            <a:r>
              <a:rPr lang="tr-TR" sz="1800" dirty="0"/>
              <a:t>Ailede konvülsiyon, felç veya epilepsi bulunma öyküsü, </a:t>
            </a:r>
          </a:p>
          <a:p>
            <a:pPr>
              <a:buClr>
                <a:schemeClr val="accent1">
                  <a:lumMod val="60000"/>
                  <a:lumOff val="40000"/>
                </a:schemeClr>
              </a:buClr>
              <a:buFont typeface="Wingdings" panose="05000000000000000000" pitchFamily="2" charset="2"/>
              <a:buChar char="Ø"/>
            </a:pPr>
            <a:r>
              <a:rPr lang="tr-TR" sz="1800" dirty="0"/>
              <a:t>Antibiyotik tedavisi görme, </a:t>
            </a:r>
          </a:p>
          <a:p>
            <a:pPr>
              <a:buClr>
                <a:schemeClr val="accent1">
                  <a:lumMod val="60000"/>
                  <a:lumOff val="40000"/>
                </a:schemeClr>
              </a:buClr>
              <a:buFont typeface="Wingdings" panose="05000000000000000000" pitchFamily="2" charset="2"/>
              <a:buChar char="Ø"/>
            </a:pPr>
            <a:r>
              <a:rPr lang="tr-TR" sz="1800" dirty="0"/>
              <a:t>Anne sütü alma, </a:t>
            </a:r>
          </a:p>
          <a:p>
            <a:pPr>
              <a:buClr>
                <a:schemeClr val="accent1">
                  <a:lumMod val="60000"/>
                  <a:lumOff val="40000"/>
                </a:schemeClr>
              </a:buClr>
              <a:buFont typeface="Wingdings" panose="05000000000000000000" pitchFamily="2" charset="2"/>
              <a:buChar char="Ø"/>
            </a:pPr>
            <a:r>
              <a:rPr lang="tr-TR" sz="1800" dirty="0"/>
              <a:t>Kronik kalp, akciğer, böbrek veya karaciğer hastalıkları gibi kronik hastalıklar, </a:t>
            </a:r>
          </a:p>
          <a:p>
            <a:pPr>
              <a:buClr>
                <a:schemeClr val="accent1">
                  <a:lumMod val="60000"/>
                  <a:lumOff val="40000"/>
                </a:schemeClr>
              </a:buClr>
              <a:buFont typeface="Wingdings" panose="05000000000000000000" pitchFamily="2" charset="2"/>
              <a:buChar char="Ø"/>
            </a:pPr>
            <a:r>
              <a:rPr lang="tr-TR" sz="1800" dirty="0"/>
              <a:t>Serebral </a:t>
            </a:r>
            <a:r>
              <a:rPr lang="tr-TR" sz="1800" dirty="0" err="1"/>
              <a:t>palsi</a:t>
            </a:r>
            <a:r>
              <a:rPr lang="tr-TR" sz="1800" dirty="0"/>
              <a:t>, </a:t>
            </a:r>
            <a:r>
              <a:rPr lang="tr-TR" sz="1800" dirty="0" err="1"/>
              <a:t>Down</a:t>
            </a:r>
            <a:r>
              <a:rPr lang="tr-TR" sz="1800" dirty="0"/>
              <a:t> sendromu gibi kalıcı nörolojik durumlar, </a:t>
            </a:r>
          </a:p>
        </p:txBody>
      </p:sp>
    </p:spTree>
    <p:extLst>
      <p:ext uri="{BB962C8B-B14F-4D97-AF65-F5344CB8AC3E}">
        <p14:creationId xmlns:p14="http://schemas.microsoft.com/office/powerpoint/2010/main" val="145447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4C3D9E-0250-43DF-3F87-2F3CF0E3CA73}"/>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EFD57B96-5D4E-327B-2C3D-CA788EE1324C}"/>
              </a:ext>
            </a:extLst>
          </p:cNvPr>
          <p:cNvSpPr>
            <a:spLocks noGrp="1"/>
          </p:cNvSpPr>
          <p:nvPr>
            <p:ph type="subTitle" idx="1"/>
          </p:nvPr>
        </p:nvSpPr>
        <p:spPr/>
        <p:txBody>
          <a:bodyPr/>
          <a:lstStyle/>
          <a:p>
            <a:endParaRPr lang="tr-TR"/>
          </a:p>
        </p:txBody>
      </p:sp>
      <p:graphicFrame>
        <p:nvGraphicFramePr>
          <p:cNvPr id="5" name="Tablo 4">
            <a:extLst>
              <a:ext uri="{FF2B5EF4-FFF2-40B4-BE49-F238E27FC236}">
                <a16:creationId xmlns:a16="http://schemas.microsoft.com/office/drawing/2014/main" id="{B2DF372D-A41A-3219-BFF6-49EA45B1FD86}"/>
              </a:ext>
            </a:extLst>
          </p:cNvPr>
          <p:cNvGraphicFramePr>
            <a:graphicFrameLocks noGrp="1"/>
          </p:cNvGraphicFramePr>
          <p:nvPr>
            <p:extLst>
              <p:ext uri="{D42A27DB-BD31-4B8C-83A1-F6EECF244321}">
                <p14:modId xmlns:p14="http://schemas.microsoft.com/office/powerpoint/2010/main" val="4114712213"/>
              </p:ext>
            </p:extLst>
          </p:nvPr>
        </p:nvGraphicFramePr>
        <p:xfrm>
          <a:off x="393290" y="88491"/>
          <a:ext cx="10969928" cy="6639611"/>
        </p:xfrm>
        <a:graphic>
          <a:graphicData uri="http://schemas.openxmlformats.org/drawingml/2006/table">
            <a:tbl>
              <a:tblPr firstRow="1" bandRow="1">
                <a:tableStyleId>{5C22544A-7EE6-4342-B048-85BDC9FD1C3A}</a:tableStyleId>
              </a:tblPr>
              <a:tblGrid>
                <a:gridCol w="5484964">
                  <a:extLst>
                    <a:ext uri="{9D8B030D-6E8A-4147-A177-3AD203B41FA5}">
                      <a16:colId xmlns:a16="http://schemas.microsoft.com/office/drawing/2014/main" val="2066359388"/>
                    </a:ext>
                  </a:extLst>
                </a:gridCol>
                <a:gridCol w="5484964">
                  <a:extLst>
                    <a:ext uri="{9D8B030D-6E8A-4147-A177-3AD203B41FA5}">
                      <a16:colId xmlns:a16="http://schemas.microsoft.com/office/drawing/2014/main" val="995788296"/>
                    </a:ext>
                  </a:extLst>
                </a:gridCol>
              </a:tblGrid>
              <a:tr h="244879">
                <a:tc>
                  <a:txBody>
                    <a:bodyPr/>
                    <a:lstStyle/>
                    <a:p>
                      <a:r>
                        <a:rPr lang="tr-TR" dirty="0"/>
                        <a:t>MADDE ADI</a:t>
                      </a:r>
                    </a:p>
                  </a:txBody>
                  <a:tcPr/>
                </a:tc>
                <a:tc>
                  <a:txBody>
                    <a:bodyPr/>
                    <a:lstStyle/>
                    <a:p>
                      <a:r>
                        <a:rPr lang="tr-TR" dirty="0"/>
                        <a:t>ÖZELLİKLERİ</a:t>
                      </a:r>
                    </a:p>
                  </a:txBody>
                  <a:tcPr/>
                </a:tc>
                <a:extLst>
                  <a:ext uri="{0D108BD9-81ED-4DB2-BD59-A6C34878D82A}">
                    <a16:rowId xmlns:a16="http://schemas.microsoft.com/office/drawing/2014/main" val="3828851391"/>
                  </a:ext>
                </a:extLst>
              </a:tr>
              <a:tr h="428538">
                <a:tc>
                  <a:txBody>
                    <a:bodyPr/>
                    <a:lstStyle/>
                    <a:p>
                      <a:pPr fontAlgn="t">
                        <a:buNone/>
                      </a:pPr>
                      <a:r>
                        <a:rPr lang="tr-TR" sz="1200" u="none" strike="noStrike" dirty="0" err="1">
                          <a:effectLst/>
                        </a:rPr>
                        <a:t>Polisorbat</a:t>
                      </a:r>
                      <a:r>
                        <a:rPr lang="tr-TR" sz="1200" u="none" strike="noStrike" dirty="0">
                          <a:effectLst/>
                        </a:rPr>
                        <a:t> 80</a:t>
                      </a:r>
                    </a:p>
                  </a:txBody>
                  <a:tcPr/>
                </a:tc>
                <a:tc>
                  <a:txBody>
                    <a:bodyPr/>
                    <a:lstStyle/>
                    <a:p>
                      <a:pPr fontAlgn="t">
                        <a:buNone/>
                      </a:pPr>
                      <a:r>
                        <a:rPr lang="tr-TR" sz="1200" u="none" strike="noStrike">
                          <a:effectLst/>
                        </a:rPr>
                        <a:t>Enjeksiyon ya da infüzyonluk bazı ilaçların da içinde bulunmaktadır. Stabilizatördür.</a:t>
                      </a:r>
                    </a:p>
                  </a:txBody>
                  <a:tcPr/>
                </a:tc>
                <a:extLst>
                  <a:ext uri="{0D108BD9-81ED-4DB2-BD59-A6C34878D82A}">
                    <a16:rowId xmlns:a16="http://schemas.microsoft.com/office/drawing/2014/main" val="605211285"/>
                  </a:ext>
                </a:extLst>
              </a:tr>
              <a:tr h="795856">
                <a:tc>
                  <a:txBody>
                    <a:bodyPr/>
                    <a:lstStyle/>
                    <a:p>
                      <a:pPr fontAlgn="t">
                        <a:buNone/>
                      </a:pPr>
                      <a:r>
                        <a:rPr lang="tr-TR" sz="1200" u="none" strike="noStrike" dirty="0">
                          <a:effectLst/>
                        </a:rPr>
                        <a:t>Alüminyum Fosfat, Alüminyum Hidroksit</a:t>
                      </a:r>
                    </a:p>
                  </a:txBody>
                  <a:tcPr/>
                </a:tc>
                <a:tc>
                  <a:txBody>
                    <a:bodyPr/>
                    <a:lstStyle/>
                    <a:p>
                      <a:pPr fontAlgn="t">
                        <a:buNone/>
                      </a:pPr>
                      <a:r>
                        <a:rPr lang="tr-TR" sz="1200" u="none" strike="noStrike">
                          <a:effectLst/>
                        </a:rPr>
                        <a:t>İçme sularında (şebeke, pet şişe), anti asitlerde (mide ilacı), maden suyunda, anne sütünde (40 mikrog/L), bebek mamalarında (225 mikrog/L). Bebeklerde günlük oral alınan güvenli alüminyum miktarı 1 mg/kg’dir.</a:t>
                      </a:r>
                    </a:p>
                  </a:txBody>
                  <a:tcPr/>
                </a:tc>
                <a:extLst>
                  <a:ext uri="{0D108BD9-81ED-4DB2-BD59-A6C34878D82A}">
                    <a16:rowId xmlns:a16="http://schemas.microsoft.com/office/drawing/2014/main" val="1929051963"/>
                  </a:ext>
                </a:extLst>
              </a:tr>
              <a:tr h="979515">
                <a:tc>
                  <a:txBody>
                    <a:bodyPr/>
                    <a:lstStyle/>
                    <a:p>
                      <a:pPr fontAlgn="t">
                        <a:buNone/>
                      </a:pPr>
                      <a:r>
                        <a:rPr lang="tr-TR" sz="1200" u="none" strike="noStrike" dirty="0">
                          <a:effectLst/>
                        </a:rPr>
                        <a:t>Laktoz, Sükroz, </a:t>
                      </a:r>
                      <a:r>
                        <a:rPr lang="tr-TR" sz="1200" u="none" strike="noStrike" dirty="0" err="1">
                          <a:effectLst/>
                        </a:rPr>
                        <a:t>Mannitol</a:t>
                      </a:r>
                      <a:r>
                        <a:rPr lang="tr-TR" sz="1200" u="none" strike="noStrike" dirty="0">
                          <a:effectLst/>
                        </a:rPr>
                        <a:t>, Sorbitol, Maltoz</a:t>
                      </a:r>
                    </a:p>
                  </a:txBody>
                  <a:tcPr/>
                </a:tc>
                <a:tc>
                  <a:txBody>
                    <a:bodyPr/>
                    <a:lstStyle/>
                    <a:p>
                      <a:pPr fontAlgn="t">
                        <a:buNone/>
                      </a:pPr>
                      <a:r>
                        <a:rPr lang="tr-TR" sz="1200" u="none" strike="noStrike">
                          <a:effectLst/>
                        </a:rPr>
                        <a:t>Şeker yapısında bileşenler olup protenik yapıların korunmasında ve ozmolar konsantrasyonun ayarlanmasında satabilizan olarak kullanılır. Tüm enjeksiyonluk ve infüzyonluk ilaçların yapısında bulunmaktadır.</a:t>
                      </a:r>
                    </a:p>
                  </a:txBody>
                  <a:tcPr/>
                </a:tc>
                <a:extLst>
                  <a:ext uri="{0D108BD9-81ED-4DB2-BD59-A6C34878D82A}">
                    <a16:rowId xmlns:a16="http://schemas.microsoft.com/office/drawing/2014/main" val="2281768654"/>
                  </a:ext>
                </a:extLst>
              </a:tr>
              <a:tr h="1163175">
                <a:tc>
                  <a:txBody>
                    <a:bodyPr/>
                    <a:lstStyle/>
                    <a:p>
                      <a:pPr fontAlgn="t">
                        <a:buNone/>
                      </a:pPr>
                      <a:r>
                        <a:rPr lang="tr-TR" sz="1200" u="none" strike="noStrike" dirty="0" err="1">
                          <a:effectLst/>
                        </a:rPr>
                        <a:t>Thiomersal</a:t>
                      </a:r>
                      <a:endParaRPr lang="tr-TR" sz="1200" u="none" strike="noStrike" dirty="0">
                        <a:effectLst/>
                      </a:endParaRPr>
                    </a:p>
                  </a:txBody>
                  <a:tcPr/>
                </a:tc>
                <a:tc>
                  <a:txBody>
                    <a:bodyPr/>
                    <a:lstStyle/>
                    <a:p>
                      <a:pPr fontAlgn="t">
                        <a:buNone/>
                      </a:pPr>
                      <a:r>
                        <a:rPr lang="tr-TR" sz="1200" u="none" strike="noStrike" dirty="0">
                          <a:effectLst/>
                        </a:rPr>
                        <a:t>Çok dozlu aşılarda kontaminasyonu (bulaşma riskini) önlemek amacıyla kullanılır. Etil cıva bileşiğidir (sodyum etil cıva salisilat). Etil cıvanın vücuttan atılma süresi 7-10 gün, metil cıva (deniz ürünlerinde bol miktarda var) vücuttan atılma süresi 50 gündür. Toksik olan metil cıvadır.</a:t>
                      </a:r>
                    </a:p>
                  </a:txBody>
                  <a:tcPr/>
                </a:tc>
                <a:extLst>
                  <a:ext uri="{0D108BD9-81ED-4DB2-BD59-A6C34878D82A}">
                    <a16:rowId xmlns:a16="http://schemas.microsoft.com/office/drawing/2014/main" val="1501721274"/>
                  </a:ext>
                </a:extLst>
              </a:tr>
              <a:tr h="244879">
                <a:tc>
                  <a:txBody>
                    <a:bodyPr/>
                    <a:lstStyle/>
                    <a:p>
                      <a:pPr fontAlgn="t">
                        <a:buNone/>
                      </a:pPr>
                      <a:r>
                        <a:rPr lang="tr-TR" sz="1200" u="none" strike="noStrike">
                          <a:effectLst/>
                        </a:rPr>
                        <a:t>Hanks Ortamı, L-Alanin, L-Arjinin Hidroklorür</a:t>
                      </a:r>
                    </a:p>
                  </a:txBody>
                  <a:tcPr/>
                </a:tc>
                <a:tc>
                  <a:txBody>
                    <a:bodyPr/>
                    <a:lstStyle/>
                    <a:p>
                      <a:pPr fontAlgn="t">
                        <a:buNone/>
                      </a:pPr>
                      <a:r>
                        <a:rPr lang="tr-TR" sz="1200" u="none" strike="noStrike">
                          <a:effectLst/>
                        </a:rPr>
                        <a:t>Amino asitlerden oluşur.</a:t>
                      </a:r>
                    </a:p>
                  </a:txBody>
                  <a:tcPr/>
                </a:tc>
                <a:extLst>
                  <a:ext uri="{0D108BD9-81ED-4DB2-BD59-A6C34878D82A}">
                    <a16:rowId xmlns:a16="http://schemas.microsoft.com/office/drawing/2014/main" val="1976916684"/>
                  </a:ext>
                </a:extLst>
              </a:tr>
              <a:tr h="428538">
                <a:tc>
                  <a:txBody>
                    <a:bodyPr/>
                    <a:lstStyle/>
                    <a:p>
                      <a:pPr fontAlgn="t">
                        <a:buNone/>
                      </a:pPr>
                      <a:r>
                        <a:rPr lang="fi-FI" sz="1200" u="none" strike="noStrike" dirty="0">
                          <a:effectLst/>
                        </a:rPr>
                        <a:t>Neomisin Sülfat, Eritromisin,Kanamisin, Polimiksin B</a:t>
                      </a:r>
                    </a:p>
                  </a:txBody>
                  <a:tcPr/>
                </a:tc>
                <a:tc>
                  <a:txBody>
                    <a:bodyPr/>
                    <a:lstStyle/>
                    <a:p>
                      <a:pPr fontAlgn="t">
                        <a:buNone/>
                      </a:pPr>
                      <a:r>
                        <a:rPr lang="tr-TR" sz="1200" u="none" strike="noStrike">
                          <a:effectLst/>
                        </a:rPr>
                        <a:t>Üretim aşamasında eser miktarda kalıntı olarak bulunabilir. Antibiyotiklerdir.</a:t>
                      </a:r>
                    </a:p>
                  </a:txBody>
                  <a:tcPr/>
                </a:tc>
                <a:extLst>
                  <a:ext uri="{0D108BD9-81ED-4DB2-BD59-A6C34878D82A}">
                    <a16:rowId xmlns:a16="http://schemas.microsoft.com/office/drawing/2014/main" val="1031360638"/>
                  </a:ext>
                </a:extLst>
              </a:tr>
              <a:tr h="428538">
                <a:tc>
                  <a:txBody>
                    <a:bodyPr/>
                    <a:lstStyle/>
                    <a:p>
                      <a:pPr fontAlgn="t">
                        <a:buNone/>
                      </a:pPr>
                      <a:r>
                        <a:rPr lang="tr-TR" sz="1200" u="none" strike="noStrike" dirty="0">
                          <a:effectLst/>
                        </a:rPr>
                        <a:t>Formaldehit</a:t>
                      </a:r>
                    </a:p>
                  </a:txBody>
                  <a:tcPr/>
                </a:tc>
                <a:tc>
                  <a:txBody>
                    <a:bodyPr/>
                    <a:lstStyle/>
                    <a:p>
                      <a:pPr fontAlgn="t">
                        <a:buNone/>
                      </a:pPr>
                      <a:r>
                        <a:rPr lang="tr-TR" sz="1200" u="none" strike="noStrike" dirty="0">
                          <a:effectLst/>
                        </a:rPr>
                        <a:t>Üretim aşamasında eser miktarda kalıntı olarak bulunabilir.</a:t>
                      </a:r>
                    </a:p>
                  </a:txBody>
                  <a:tcPr/>
                </a:tc>
                <a:extLst>
                  <a:ext uri="{0D108BD9-81ED-4DB2-BD59-A6C34878D82A}">
                    <a16:rowId xmlns:a16="http://schemas.microsoft.com/office/drawing/2014/main" val="4003505509"/>
                  </a:ext>
                </a:extLst>
              </a:tr>
              <a:tr h="979515">
                <a:tc>
                  <a:txBody>
                    <a:bodyPr/>
                    <a:lstStyle/>
                    <a:p>
                      <a:pPr fontAlgn="t">
                        <a:buNone/>
                      </a:pPr>
                      <a:r>
                        <a:rPr lang="tr-TR" sz="1200" u="none" strike="noStrike" dirty="0">
                          <a:effectLst/>
                        </a:rPr>
                        <a:t>Jelatin</a:t>
                      </a:r>
                    </a:p>
                  </a:txBody>
                  <a:tcPr/>
                </a:tc>
                <a:tc>
                  <a:txBody>
                    <a:bodyPr/>
                    <a:lstStyle/>
                    <a:p>
                      <a:pPr fontAlgn="t">
                        <a:buNone/>
                      </a:pPr>
                      <a:r>
                        <a:rPr lang="tr-TR" sz="1200" u="none" strike="noStrike" dirty="0">
                          <a:effectLst/>
                        </a:rPr>
                        <a:t>Aşıyı sıcaklık değişikliklerine karşı korumak amacıyla kullanılan bitkisel veya hayvansal kaynaklı bileşendir. </a:t>
                      </a:r>
                      <a:br>
                        <a:rPr lang="tr-TR" sz="1200" u="none" strike="noStrike" dirty="0">
                          <a:effectLst/>
                        </a:rPr>
                      </a:br>
                      <a:r>
                        <a:rPr lang="tr-TR" sz="1200" u="none" strike="noStrike" dirty="0">
                          <a:effectLst/>
                        </a:rPr>
                        <a:t>T.C. Sağlık Bakanlığının kullandığı aşılarda sığır jelatini bulunabilmekle birlikte mevcut COVID-19 aşısında jelatin bulunmamaktadır.</a:t>
                      </a:r>
                    </a:p>
                  </a:txBody>
                  <a:tcPr/>
                </a:tc>
                <a:extLst>
                  <a:ext uri="{0D108BD9-81ED-4DB2-BD59-A6C34878D82A}">
                    <a16:rowId xmlns:a16="http://schemas.microsoft.com/office/drawing/2014/main" val="2055880323"/>
                  </a:ext>
                </a:extLst>
              </a:tr>
              <a:tr h="795856">
                <a:tc>
                  <a:txBody>
                    <a:bodyPr/>
                    <a:lstStyle/>
                    <a:p>
                      <a:pPr fontAlgn="t">
                        <a:buNone/>
                      </a:pPr>
                      <a:r>
                        <a:rPr lang="tr-TR" sz="1200" u="none" strike="noStrike" dirty="0">
                          <a:effectLst/>
                        </a:rPr>
                        <a:t>Sodyum Klorür, </a:t>
                      </a:r>
                      <a:r>
                        <a:rPr lang="tr-TR" sz="1200" u="none" strike="noStrike" dirty="0" err="1">
                          <a:effectLst/>
                        </a:rPr>
                        <a:t>Süksinik</a:t>
                      </a:r>
                      <a:r>
                        <a:rPr lang="tr-TR" sz="1200" u="none" strike="noStrike" dirty="0">
                          <a:effectLst/>
                        </a:rPr>
                        <a:t> Asit, </a:t>
                      </a:r>
                      <a:r>
                        <a:rPr lang="tr-TR" sz="1200" u="none" strike="noStrike" dirty="0" err="1">
                          <a:effectLst/>
                        </a:rPr>
                        <a:t>Trometamol</a:t>
                      </a:r>
                      <a:r>
                        <a:rPr lang="tr-TR" sz="1200" u="none" strike="noStrike" dirty="0">
                          <a:effectLst/>
                        </a:rPr>
                        <a:t>, Sodyum Hidroksit, Sodyum Borat, </a:t>
                      </a:r>
                      <a:r>
                        <a:rPr lang="tr-TR" sz="1200" u="none" strike="noStrike" dirty="0" err="1">
                          <a:effectLst/>
                        </a:rPr>
                        <a:t>Monopotasyum</a:t>
                      </a:r>
                      <a:r>
                        <a:rPr lang="tr-TR" sz="1200" u="none" strike="noStrike" dirty="0">
                          <a:effectLst/>
                        </a:rPr>
                        <a:t> </a:t>
                      </a:r>
                      <a:r>
                        <a:rPr lang="tr-TR" sz="1200" u="none" strike="noStrike" dirty="0" err="1">
                          <a:effectLst/>
                        </a:rPr>
                        <a:t>Fosfat,Disodyum</a:t>
                      </a:r>
                      <a:r>
                        <a:rPr lang="tr-TR" sz="1200" u="none" strike="noStrike" dirty="0">
                          <a:effectLst/>
                        </a:rPr>
                        <a:t> Fosfat, Aminoasit Çözeltisi, </a:t>
                      </a:r>
                      <a:r>
                        <a:rPr lang="tr-TR" sz="1200" u="none" strike="noStrike" dirty="0" err="1">
                          <a:effectLst/>
                        </a:rPr>
                        <a:t>Laktolbumin</a:t>
                      </a:r>
                      <a:r>
                        <a:rPr lang="tr-TR" sz="1200" u="none" strike="noStrike" dirty="0">
                          <a:effectLst/>
                        </a:rPr>
                        <a:t> Hidrolizat</a:t>
                      </a:r>
                    </a:p>
                  </a:txBody>
                  <a:tcPr/>
                </a:tc>
                <a:tc>
                  <a:txBody>
                    <a:bodyPr/>
                    <a:lstStyle/>
                    <a:p>
                      <a:pPr fontAlgn="t">
                        <a:buNone/>
                      </a:pPr>
                      <a:r>
                        <a:rPr lang="tr-TR" sz="1200" u="none" strike="noStrike" dirty="0">
                          <a:effectLst/>
                        </a:rPr>
                        <a:t>Tamponlayıcı (</a:t>
                      </a:r>
                      <a:r>
                        <a:rPr lang="tr-TR" sz="1200" u="none" strike="noStrike" dirty="0" err="1">
                          <a:effectLst/>
                        </a:rPr>
                        <a:t>stabilizan</a:t>
                      </a:r>
                      <a:r>
                        <a:rPr lang="tr-TR" sz="1200" u="none" strike="noStrike" dirty="0">
                          <a:effectLst/>
                        </a:rPr>
                        <a:t>) maddelerdir.</a:t>
                      </a:r>
                    </a:p>
                  </a:txBody>
                  <a:tcPr/>
                </a:tc>
                <a:extLst>
                  <a:ext uri="{0D108BD9-81ED-4DB2-BD59-A6C34878D82A}">
                    <a16:rowId xmlns:a16="http://schemas.microsoft.com/office/drawing/2014/main" val="3176785145"/>
                  </a:ext>
                </a:extLst>
              </a:tr>
            </a:tbl>
          </a:graphicData>
        </a:graphic>
      </p:graphicFrame>
    </p:spTree>
    <p:extLst>
      <p:ext uri="{BB962C8B-B14F-4D97-AF65-F5344CB8AC3E}">
        <p14:creationId xmlns:p14="http://schemas.microsoft.com/office/powerpoint/2010/main" val="3015372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F8FEB1-EFCD-7413-AC0B-E5529F595294}"/>
              </a:ext>
            </a:extLst>
          </p:cNvPr>
          <p:cNvSpPr>
            <a:spLocks noGrp="1"/>
          </p:cNvSpPr>
          <p:nvPr>
            <p:ph type="title"/>
          </p:nvPr>
        </p:nvSpPr>
        <p:spPr/>
        <p:txBody>
          <a:bodyPr/>
          <a:lstStyle/>
          <a:p>
            <a:r>
              <a:rPr lang="tr-TR" dirty="0">
                <a:solidFill>
                  <a:schemeClr val="accent1">
                    <a:lumMod val="60000"/>
                    <a:lumOff val="40000"/>
                  </a:schemeClr>
                </a:solidFill>
              </a:rPr>
              <a:t>AŞILANMAYA ENGEL OLUŞTURMAYAN DURUMLAR (YANLIŞ KONTRENDİKASYONLAR)</a:t>
            </a:r>
          </a:p>
        </p:txBody>
      </p:sp>
      <p:sp>
        <p:nvSpPr>
          <p:cNvPr id="3" name="İçerik Yer Tutucusu 2">
            <a:extLst>
              <a:ext uri="{FF2B5EF4-FFF2-40B4-BE49-F238E27FC236}">
                <a16:creationId xmlns:a16="http://schemas.microsoft.com/office/drawing/2014/main" id="{4EA9EDF6-C139-A038-3A98-8040F271CC60}"/>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Malnütrisyon, </a:t>
            </a:r>
          </a:p>
          <a:p>
            <a:pPr>
              <a:buClr>
                <a:schemeClr val="accent1">
                  <a:lumMod val="60000"/>
                  <a:lumOff val="40000"/>
                </a:schemeClr>
              </a:buClr>
              <a:buFont typeface="Wingdings" panose="05000000000000000000" pitchFamily="2" charset="2"/>
              <a:buChar char="Ø"/>
            </a:pPr>
            <a:r>
              <a:rPr lang="tr-TR" sz="1800" dirty="0"/>
              <a:t>Yenidoğan sarılığı öyküsü,</a:t>
            </a:r>
          </a:p>
          <a:p>
            <a:pPr>
              <a:buClr>
                <a:schemeClr val="accent1">
                  <a:lumMod val="60000"/>
                  <a:lumOff val="40000"/>
                </a:schemeClr>
              </a:buClr>
              <a:buFont typeface="Wingdings" panose="05000000000000000000" pitchFamily="2" charset="2"/>
              <a:buChar char="Ø"/>
            </a:pPr>
            <a:r>
              <a:rPr lang="tr-TR" sz="1800" dirty="0"/>
              <a:t>Prematürite (aşılama ertelenmemelidir), </a:t>
            </a:r>
          </a:p>
          <a:p>
            <a:pPr>
              <a:buClr>
                <a:schemeClr val="accent1">
                  <a:lumMod val="60000"/>
                  <a:lumOff val="40000"/>
                </a:schemeClr>
              </a:buClr>
              <a:buFont typeface="Wingdings" panose="05000000000000000000" pitchFamily="2" charset="2"/>
              <a:buChar char="Ø"/>
            </a:pPr>
            <a:r>
              <a:rPr lang="tr-TR" sz="1800" dirty="0"/>
              <a:t>Ameliyat öncesi ve sonrası, </a:t>
            </a:r>
          </a:p>
          <a:p>
            <a:pPr>
              <a:buClr>
                <a:schemeClr val="accent1">
                  <a:lumMod val="60000"/>
                  <a:lumOff val="40000"/>
                </a:schemeClr>
              </a:buClr>
              <a:buFont typeface="Wingdings" panose="05000000000000000000" pitchFamily="2" charset="2"/>
              <a:buChar char="Ø"/>
            </a:pPr>
            <a:r>
              <a:rPr lang="tr-TR" sz="1800" dirty="0"/>
              <a:t>Topikal (cilt üzerine krem/merhem), aerosol (solunum yolu ile) şeklinde veya lokalize (intraartiküler, </a:t>
            </a:r>
            <a:r>
              <a:rPr lang="tr-TR" sz="1800" dirty="0" err="1"/>
              <a:t>intrabursal</a:t>
            </a:r>
            <a:r>
              <a:rPr lang="tr-TR" sz="1800" dirty="0"/>
              <a:t> veya tendon içi vb.) steroid kullanımı ya da ağız yolu ile düşük doz steroid kullanımı (2 mg/kg veya 20 mg/gün dozundan az), </a:t>
            </a:r>
          </a:p>
          <a:p>
            <a:pPr>
              <a:buClr>
                <a:schemeClr val="accent1">
                  <a:lumMod val="60000"/>
                  <a:lumOff val="40000"/>
                </a:schemeClr>
              </a:buClr>
              <a:buFont typeface="Wingdings" panose="05000000000000000000" pitchFamily="2" charset="2"/>
              <a:buChar char="Ø"/>
            </a:pPr>
            <a:r>
              <a:rPr lang="tr-TR" sz="1800" dirty="0"/>
              <a:t>Konvülsiyon öyküsü: aşılama sonrası ateş görülebileceğinden, </a:t>
            </a:r>
            <a:r>
              <a:rPr lang="tr-TR" sz="1800" dirty="0" err="1"/>
              <a:t>febril</a:t>
            </a:r>
            <a:r>
              <a:rPr lang="tr-TR" sz="1800" dirty="0"/>
              <a:t> konvülsiyon öyküsü olan çocuklarda ateş çıkması beklenen dönemde ateş düşürücü verilmesi uygundur. Çocuk </a:t>
            </a:r>
            <a:r>
              <a:rPr lang="tr-TR" sz="1800" dirty="0" err="1"/>
              <a:t>antikonvülzan</a:t>
            </a:r>
            <a:r>
              <a:rPr lang="tr-TR" sz="1800" dirty="0"/>
              <a:t> tedavi alıyorsa tedavisine aksatılmadan devam edilmelidir. </a:t>
            </a:r>
          </a:p>
        </p:txBody>
      </p:sp>
    </p:spTree>
    <p:extLst>
      <p:ext uri="{BB962C8B-B14F-4D97-AF65-F5344CB8AC3E}">
        <p14:creationId xmlns:p14="http://schemas.microsoft.com/office/powerpoint/2010/main" val="2159380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96A41-F6A6-C17D-A655-CD735B3700FC}"/>
              </a:ext>
            </a:extLst>
          </p:cNvPr>
          <p:cNvSpPr>
            <a:spLocks noGrp="1"/>
          </p:cNvSpPr>
          <p:nvPr>
            <p:ph type="title"/>
          </p:nvPr>
        </p:nvSpPr>
        <p:spPr/>
        <p:txBody>
          <a:bodyPr>
            <a:normAutofit fontScale="90000"/>
          </a:bodyPr>
          <a:lstStyle/>
          <a:p>
            <a:r>
              <a:rPr lang="tr-TR" b="1" dirty="0">
                <a:solidFill>
                  <a:schemeClr val="accent1">
                    <a:lumMod val="60000"/>
                    <a:lumOff val="40000"/>
                  </a:schemeClr>
                </a:solidFill>
              </a:rPr>
              <a:t>4-11 ay hiç aşılanmamış çocuklarda aşılama şeması </a:t>
            </a:r>
            <a:br>
              <a:rPr lang="tr-TR" dirty="0"/>
            </a:br>
            <a:endParaRPr lang="tr-TR" dirty="0"/>
          </a:p>
        </p:txBody>
      </p:sp>
      <p:pic>
        <p:nvPicPr>
          <p:cNvPr id="5" name="İçerik Yer Tutucusu 4">
            <a:extLst>
              <a:ext uri="{FF2B5EF4-FFF2-40B4-BE49-F238E27FC236}">
                <a16:creationId xmlns:a16="http://schemas.microsoft.com/office/drawing/2014/main" id="{F4C1F928-2AAF-0212-4D7B-0352C7306329}"/>
              </a:ext>
            </a:extLst>
          </p:cNvPr>
          <p:cNvPicPr>
            <a:picLocks noGrp="1" noChangeAspect="1"/>
          </p:cNvPicPr>
          <p:nvPr>
            <p:ph idx="1"/>
          </p:nvPr>
        </p:nvPicPr>
        <p:blipFill>
          <a:blip r:embed="rId2"/>
          <a:stretch>
            <a:fillRect/>
          </a:stretch>
        </p:blipFill>
        <p:spPr>
          <a:xfrm>
            <a:off x="1022464" y="1690688"/>
            <a:ext cx="8645237" cy="4144847"/>
          </a:xfrm>
          <a:prstGeom prst="rect">
            <a:avLst/>
          </a:prstGeom>
        </p:spPr>
      </p:pic>
    </p:spTree>
    <p:extLst>
      <p:ext uri="{BB962C8B-B14F-4D97-AF65-F5344CB8AC3E}">
        <p14:creationId xmlns:p14="http://schemas.microsoft.com/office/powerpoint/2010/main" val="3466327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517FB-FBE3-9323-AAC1-D22000E7EB1C}"/>
              </a:ext>
            </a:extLst>
          </p:cNvPr>
          <p:cNvSpPr>
            <a:spLocks noGrp="1"/>
          </p:cNvSpPr>
          <p:nvPr>
            <p:ph type="title"/>
          </p:nvPr>
        </p:nvSpPr>
        <p:spPr>
          <a:xfrm>
            <a:off x="941070" y="722921"/>
            <a:ext cx="10515600" cy="1073468"/>
          </a:xfrm>
        </p:spPr>
        <p:txBody>
          <a:bodyPr>
            <a:normAutofit fontScale="90000"/>
          </a:bodyPr>
          <a:lstStyle/>
          <a:p>
            <a:r>
              <a:rPr lang="tr-TR" b="1" dirty="0">
                <a:solidFill>
                  <a:schemeClr val="accent1">
                    <a:lumMod val="60000"/>
                    <a:lumOff val="40000"/>
                  </a:schemeClr>
                </a:solidFill>
              </a:rPr>
              <a:t>12-47 ay hiç aşılanmamış çocuklarda aşılama şeması </a:t>
            </a:r>
            <a:br>
              <a:rPr lang="tr-TR" dirty="0"/>
            </a:br>
            <a:endParaRPr lang="tr-TR" dirty="0"/>
          </a:p>
        </p:txBody>
      </p:sp>
      <p:pic>
        <p:nvPicPr>
          <p:cNvPr id="4" name="İçerik Yer Tutucusu 3">
            <a:extLst>
              <a:ext uri="{FF2B5EF4-FFF2-40B4-BE49-F238E27FC236}">
                <a16:creationId xmlns:a16="http://schemas.microsoft.com/office/drawing/2014/main" id="{4A727313-07DD-2190-D0FF-684BC59E31AE}"/>
              </a:ext>
            </a:extLst>
          </p:cNvPr>
          <p:cNvPicPr>
            <a:picLocks noGrp="1" noChangeAspect="1"/>
          </p:cNvPicPr>
          <p:nvPr>
            <p:ph idx="1"/>
          </p:nvPr>
        </p:nvPicPr>
        <p:blipFill>
          <a:blip r:embed="rId2"/>
          <a:stretch>
            <a:fillRect/>
          </a:stretch>
        </p:blipFill>
        <p:spPr>
          <a:xfrm>
            <a:off x="1139522" y="1867509"/>
            <a:ext cx="9912955" cy="4267570"/>
          </a:xfrm>
          <a:prstGeom prst="rect">
            <a:avLst/>
          </a:prstGeom>
        </p:spPr>
      </p:pic>
      <p:sp>
        <p:nvSpPr>
          <p:cNvPr id="5" name="Metin kutusu 4">
            <a:extLst>
              <a:ext uri="{FF2B5EF4-FFF2-40B4-BE49-F238E27FC236}">
                <a16:creationId xmlns:a16="http://schemas.microsoft.com/office/drawing/2014/main" id="{66BA9BDE-BD16-51E7-9A7D-3885F1A8B460}"/>
              </a:ext>
            </a:extLst>
          </p:cNvPr>
          <p:cNvSpPr txBox="1"/>
          <p:nvPr/>
        </p:nvSpPr>
        <p:spPr>
          <a:xfrm>
            <a:off x="571500" y="6135079"/>
            <a:ext cx="11372850" cy="646331"/>
          </a:xfrm>
          <a:prstGeom prst="rect">
            <a:avLst/>
          </a:prstGeom>
          <a:noFill/>
        </p:spPr>
        <p:txBody>
          <a:bodyPr wrap="square" rtlCol="0">
            <a:spAutoFit/>
          </a:bodyPr>
          <a:lstStyle/>
          <a:p>
            <a:endParaRPr lang="tr-TR" dirty="0">
              <a:solidFill>
                <a:schemeClr val="accent1">
                  <a:lumMod val="60000"/>
                  <a:lumOff val="40000"/>
                </a:schemeClr>
              </a:solidFill>
            </a:endParaRPr>
          </a:p>
          <a:p>
            <a:r>
              <a:rPr lang="tr-TR" dirty="0">
                <a:solidFill>
                  <a:schemeClr val="accent1">
                    <a:lumMod val="60000"/>
                    <a:lumOff val="40000"/>
                  </a:schemeClr>
                </a:solidFill>
              </a:rPr>
              <a:t>         SOSYAL PEDİATRİ DERNEĞİ AŞISIZ ÇOCUKLAR İÇİN AŞI TAKVİMİ ÖNERİSİ-19 MAYIS 2025</a:t>
            </a:r>
          </a:p>
        </p:txBody>
      </p:sp>
    </p:spTree>
    <p:extLst>
      <p:ext uri="{BB962C8B-B14F-4D97-AF65-F5344CB8AC3E}">
        <p14:creationId xmlns:p14="http://schemas.microsoft.com/office/powerpoint/2010/main" val="3331138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58BB56-34A0-30A7-9726-6261613503FA}"/>
              </a:ext>
            </a:extLst>
          </p:cNvPr>
          <p:cNvSpPr>
            <a:spLocks noGrp="1"/>
          </p:cNvSpPr>
          <p:nvPr>
            <p:ph type="title"/>
          </p:nvPr>
        </p:nvSpPr>
        <p:spPr/>
        <p:txBody>
          <a:bodyPr>
            <a:normAutofit fontScale="90000"/>
          </a:bodyPr>
          <a:lstStyle/>
          <a:p>
            <a:r>
              <a:rPr lang="tr-TR" b="1" dirty="0">
                <a:solidFill>
                  <a:schemeClr val="accent1">
                    <a:lumMod val="60000"/>
                    <a:lumOff val="40000"/>
                  </a:schemeClr>
                </a:solidFill>
              </a:rPr>
              <a:t>48-71 ay hiç aşılanmamış çocuklarda aşılama şeması </a:t>
            </a:r>
            <a:br>
              <a:rPr lang="tr-TR" dirty="0"/>
            </a:br>
            <a:endParaRPr lang="tr-TR" dirty="0"/>
          </a:p>
        </p:txBody>
      </p:sp>
      <p:pic>
        <p:nvPicPr>
          <p:cNvPr id="6" name="İçerik Yer Tutucusu 5">
            <a:extLst>
              <a:ext uri="{FF2B5EF4-FFF2-40B4-BE49-F238E27FC236}">
                <a16:creationId xmlns:a16="http://schemas.microsoft.com/office/drawing/2014/main" id="{74087BBC-6CBC-C344-1199-4472D6090C18}"/>
              </a:ext>
            </a:extLst>
          </p:cNvPr>
          <p:cNvPicPr>
            <a:picLocks noGrp="1" noChangeAspect="1"/>
          </p:cNvPicPr>
          <p:nvPr>
            <p:ph idx="1"/>
          </p:nvPr>
        </p:nvPicPr>
        <p:blipFill>
          <a:blip r:embed="rId2"/>
          <a:stretch>
            <a:fillRect/>
          </a:stretch>
        </p:blipFill>
        <p:spPr>
          <a:xfrm>
            <a:off x="1005840" y="1543051"/>
            <a:ext cx="10347960" cy="3791812"/>
          </a:xfrm>
          <a:prstGeom prst="rect">
            <a:avLst/>
          </a:prstGeom>
        </p:spPr>
      </p:pic>
      <p:pic>
        <p:nvPicPr>
          <p:cNvPr id="4" name="Resim 3">
            <a:extLst>
              <a:ext uri="{FF2B5EF4-FFF2-40B4-BE49-F238E27FC236}">
                <a16:creationId xmlns:a16="http://schemas.microsoft.com/office/drawing/2014/main" id="{0D9AFDFC-8752-66BE-EAAE-A1A2AE8E63D3}"/>
              </a:ext>
            </a:extLst>
          </p:cNvPr>
          <p:cNvPicPr>
            <a:picLocks noChangeAspect="1"/>
          </p:cNvPicPr>
          <p:nvPr/>
        </p:nvPicPr>
        <p:blipFill>
          <a:blip r:embed="rId3"/>
          <a:stretch>
            <a:fillRect/>
          </a:stretch>
        </p:blipFill>
        <p:spPr>
          <a:xfrm>
            <a:off x="7355998" y="5334863"/>
            <a:ext cx="4035902" cy="1523137"/>
          </a:xfrm>
          <a:prstGeom prst="rect">
            <a:avLst/>
          </a:prstGeom>
        </p:spPr>
      </p:pic>
      <p:sp>
        <p:nvSpPr>
          <p:cNvPr id="7" name="Metin kutusu 6">
            <a:extLst>
              <a:ext uri="{FF2B5EF4-FFF2-40B4-BE49-F238E27FC236}">
                <a16:creationId xmlns:a16="http://schemas.microsoft.com/office/drawing/2014/main" id="{573CF1BE-46DA-9E3E-3970-772C0CDEE985}"/>
              </a:ext>
            </a:extLst>
          </p:cNvPr>
          <p:cNvSpPr txBox="1"/>
          <p:nvPr/>
        </p:nvSpPr>
        <p:spPr>
          <a:xfrm>
            <a:off x="0" y="5875020"/>
            <a:ext cx="7355998" cy="923330"/>
          </a:xfrm>
          <a:prstGeom prst="rect">
            <a:avLst/>
          </a:prstGeom>
          <a:noFill/>
        </p:spPr>
        <p:txBody>
          <a:bodyPr wrap="square" rtlCol="0">
            <a:spAutoFit/>
          </a:bodyPr>
          <a:lstStyle/>
          <a:p>
            <a:r>
              <a:rPr lang="tr-TR" dirty="0">
                <a:solidFill>
                  <a:schemeClr val="accent1">
                    <a:lumMod val="60000"/>
                    <a:lumOff val="40000"/>
                  </a:schemeClr>
                </a:solidFill>
              </a:rPr>
              <a:t>  SOSYAL PEDİATRİ DERNEĞİ AŞISIZ ÇOCUKLAR İÇİN AŞI TAKVİMİ ÖNERİSİ-19    MAYIS 2025</a:t>
            </a:r>
          </a:p>
          <a:p>
            <a:endParaRPr lang="tr-TR" dirty="0"/>
          </a:p>
        </p:txBody>
      </p:sp>
    </p:spTree>
    <p:extLst>
      <p:ext uri="{BB962C8B-B14F-4D97-AF65-F5344CB8AC3E}">
        <p14:creationId xmlns:p14="http://schemas.microsoft.com/office/powerpoint/2010/main" val="776923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C3EAF5-8541-E510-97FE-79AB9850E129}"/>
              </a:ext>
            </a:extLst>
          </p:cNvPr>
          <p:cNvSpPr>
            <a:spLocks noGrp="1"/>
          </p:cNvSpPr>
          <p:nvPr>
            <p:ph type="title"/>
          </p:nvPr>
        </p:nvSpPr>
        <p:spPr/>
        <p:txBody>
          <a:bodyPr>
            <a:normAutofit fontScale="90000"/>
          </a:bodyPr>
          <a:lstStyle/>
          <a:p>
            <a:r>
              <a:rPr lang="tr-TR" b="1" dirty="0">
                <a:solidFill>
                  <a:schemeClr val="accent1">
                    <a:lumMod val="60000"/>
                    <a:lumOff val="40000"/>
                  </a:schemeClr>
                </a:solidFill>
              </a:rPr>
              <a:t>6-12 yaş daha önce hiç aşılanmamış çocuklarda aşılama şeması</a:t>
            </a:r>
            <a:br>
              <a:rPr lang="tr-TR" dirty="0"/>
            </a:br>
            <a:endParaRPr lang="tr-TR" dirty="0"/>
          </a:p>
        </p:txBody>
      </p:sp>
      <p:sp>
        <p:nvSpPr>
          <p:cNvPr id="3" name="İçerik Yer Tutucusu 2">
            <a:extLst>
              <a:ext uri="{FF2B5EF4-FFF2-40B4-BE49-F238E27FC236}">
                <a16:creationId xmlns:a16="http://schemas.microsoft.com/office/drawing/2014/main" id="{DF9F8D7A-176E-9788-C8C7-5BE20556BE6C}"/>
              </a:ext>
            </a:extLst>
          </p:cNvPr>
          <p:cNvSpPr>
            <a:spLocks noGrp="1"/>
          </p:cNvSpPr>
          <p:nvPr>
            <p:ph idx="1"/>
          </p:nvPr>
        </p:nvSpPr>
        <p:spPr/>
        <p:txBody>
          <a:bodyPr>
            <a:normAutofit/>
          </a:bodyPr>
          <a:lstStyle/>
          <a:p>
            <a:endParaRPr lang="tr-TR" dirty="0"/>
          </a:p>
        </p:txBody>
      </p:sp>
      <p:graphicFrame>
        <p:nvGraphicFramePr>
          <p:cNvPr id="4" name="Tablo 3">
            <a:extLst>
              <a:ext uri="{FF2B5EF4-FFF2-40B4-BE49-F238E27FC236}">
                <a16:creationId xmlns:a16="http://schemas.microsoft.com/office/drawing/2014/main" id="{BDA1B16B-7C6D-1564-BA16-F557B70509B7}"/>
              </a:ext>
            </a:extLst>
          </p:cNvPr>
          <p:cNvGraphicFramePr>
            <a:graphicFrameLocks noGrp="1"/>
          </p:cNvGraphicFramePr>
          <p:nvPr>
            <p:extLst>
              <p:ext uri="{D42A27DB-BD31-4B8C-83A1-F6EECF244321}">
                <p14:modId xmlns:p14="http://schemas.microsoft.com/office/powerpoint/2010/main" val="2933305149"/>
              </p:ext>
            </p:extLst>
          </p:nvPr>
        </p:nvGraphicFramePr>
        <p:xfrm>
          <a:off x="7114973" y="5383530"/>
          <a:ext cx="4238827" cy="1420787"/>
        </p:xfrm>
        <a:graphic>
          <a:graphicData uri="http://schemas.openxmlformats.org/drawingml/2006/table">
            <a:tbl>
              <a:tblPr firstRow="1" bandRow="1"/>
              <a:tblGrid>
                <a:gridCol w="1838613">
                  <a:extLst>
                    <a:ext uri="{9D8B030D-6E8A-4147-A177-3AD203B41FA5}">
                      <a16:colId xmlns:a16="http://schemas.microsoft.com/office/drawing/2014/main" val="20000"/>
                    </a:ext>
                  </a:extLst>
                </a:gridCol>
                <a:gridCol w="2400214">
                  <a:extLst>
                    <a:ext uri="{9D8B030D-6E8A-4147-A177-3AD203B41FA5}">
                      <a16:colId xmlns:a16="http://schemas.microsoft.com/office/drawing/2014/main" val="20001"/>
                    </a:ext>
                  </a:extLst>
                </a:gridCol>
              </a:tblGrid>
              <a:tr h="309658">
                <a:tc>
                  <a:txBody>
                    <a:bodyPr/>
                    <a:lstStyle>
                      <a:lvl1pPr marL="0" algn="l" defTabSz="914400" rtl="0" eaLnBrk="1" latinLnBrk="0" hangingPunct="1">
                        <a:defRPr sz="1800" b="1" kern="1200">
                          <a:solidFill>
                            <a:schemeClr val="lt1"/>
                          </a:solidFill>
                          <a:latin typeface="Calibri"/>
                          <a:ea typeface="Arial"/>
                          <a:cs typeface="Arial"/>
                        </a:defRPr>
                      </a:lvl1pPr>
                      <a:lvl2pPr marL="457200" algn="l" defTabSz="914400" rtl="0" eaLnBrk="1" latinLnBrk="0" hangingPunct="1">
                        <a:defRPr sz="1800" b="1" kern="1200">
                          <a:solidFill>
                            <a:schemeClr val="lt1"/>
                          </a:solidFill>
                          <a:latin typeface="Calibri"/>
                          <a:ea typeface="Arial"/>
                          <a:cs typeface="Arial"/>
                        </a:defRPr>
                      </a:lvl2pPr>
                      <a:lvl3pPr marL="914400" algn="l" defTabSz="914400" rtl="0" eaLnBrk="1" latinLnBrk="0" hangingPunct="1">
                        <a:defRPr sz="1800" b="1" kern="1200">
                          <a:solidFill>
                            <a:schemeClr val="lt1"/>
                          </a:solidFill>
                          <a:latin typeface="Calibri"/>
                          <a:ea typeface="Arial"/>
                          <a:cs typeface="Arial"/>
                        </a:defRPr>
                      </a:lvl3pPr>
                      <a:lvl4pPr marL="1371600" algn="l" defTabSz="914400" rtl="0" eaLnBrk="1" latinLnBrk="0" hangingPunct="1">
                        <a:defRPr sz="1800" b="1" kern="1200">
                          <a:solidFill>
                            <a:schemeClr val="lt1"/>
                          </a:solidFill>
                          <a:latin typeface="Calibri"/>
                          <a:ea typeface="Arial"/>
                          <a:cs typeface="Arial"/>
                        </a:defRPr>
                      </a:lvl4pPr>
                      <a:lvl5pPr marL="1828800" algn="l" defTabSz="914400" rtl="0" eaLnBrk="1" latinLnBrk="0" hangingPunct="1">
                        <a:defRPr sz="1800" b="1" kern="1200">
                          <a:solidFill>
                            <a:schemeClr val="lt1"/>
                          </a:solidFill>
                          <a:latin typeface="Calibri"/>
                          <a:ea typeface="Arial"/>
                          <a:cs typeface="Arial"/>
                        </a:defRPr>
                      </a:lvl5pPr>
                      <a:lvl6pPr marL="2286000" algn="l" defTabSz="914400" rtl="0" eaLnBrk="1" latinLnBrk="0" hangingPunct="1">
                        <a:defRPr sz="1800" b="1" kern="1200">
                          <a:solidFill>
                            <a:schemeClr val="lt1"/>
                          </a:solidFill>
                          <a:latin typeface="Calibri"/>
                          <a:ea typeface="Arial"/>
                          <a:cs typeface="Arial"/>
                        </a:defRPr>
                      </a:lvl6pPr>
                      <a:lvl7pPr marL="2743200" algn="l" defTabSz="914400" rtl="0" eaLnBrk="1" latinLnBrk="0" hangingPunct="1">
                        <a:defRPr sz="1800" b="1" kern="1200">
                          <a:solidFill>
                            <a:schemeClr val="lt1"/>
                          </a:solidFill>
                          <a:latin typeface="Calibri"/>
                          <a:ea typeface="Arial"/>
                          <a:cs typeface="Arial"/>
                        </a:defRPr>
                      </a:lvl7pPr>
                      <a:lvl8pPr marL="3200400" algn="l" defTabSz="914400" rtl="0" eaLnBrk="1" latinLnBrk="0" hangingPunct="1">
                        <a:defRPr sz="1800" b="1" kern="1200">
                          <a:solidFill>
                            <a:schemeClr val="lt1"/>
                          </a:solidFill>
                          <a:latin typeface="Calibri"/>
                          <a:ea typeface="Arial"/>
                          <a:cs typeface="Arial"/>
                        </a:defRPr>
                      </a:lvl8pPr>
                      <a:lvl9pPr marL="3657600" algn="l" defTabSz="914400" rtl="0" eaLnBrk="1" latinLnBrk="0" hangingPunct="1">
                        <a:defRPr sz="1800" b="1" kern="1200">
                          <a:solidFill>
                            <a:schemeClr val="lt1"/>
                          </a:solidFill>
                          <a:latin typeface="Calibri"/>
                          <a:ea typeface="Arial"/>
                          <a:cs typeface="Arial"/>
                        </a:defRPr>
                      </a:lvl9pPr>
                    </a:lstStyle>
                    <a:p>
                      <a:pPr marL="0" marR="0" lvl="0" indent="0" algn="l" defTabSz="914400">
                        <a:lnSpc>
                          <a:spcPct val="100000"/>
                        </a:lnSpc>
                        <a:spcBef>
                          <a:spcPts val="0"/>
                        </a:spcBef>
                        <a:spcAft>
                          <a:spcPts val="0"/>
                        </a:spcAft>
                        <a:buClrTx/>
                        <a:buSzTx/>
                        <a:buFontTx/>
                        <a:buNone/>
                        <a:defRPr/>
                      </a:pPr>
                      <a:r>
                        <a:rPr lang="tr-TR" sz="1100" b="1"/>
                        <a:t>Hib:</a:t>
                      </a:r>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ea typeface="Arial"/>
                          <a:cs typeface="Arial"/>
                        </a:defRPr>
                      </a:lvl1pPr>
                      <a:lvl2pPr marL="457200" algn="l" defTabSz="914400" rtl="0" eaLnBrk="1" latinLnBrk="0" hangingPunct="1">
                        <a:defRPr sz="1800" b="1" kern="1200">
                          <a:solidFill>
                            <a:schemeClr val="lt1"/>
                          </a:solidFill>
                          <a:latin typeface="Calibri"/>
                          <a:ea typeface="Arial"/>
                          <a:cs typeface="Arial"/>
                        </a:defRPr>
                      </a:lvl2pPr>
                      <a:lvl3pPr marL="914400" algn="l" defTabSz="914400" rtl="0" eaLnBrk="1" latinLnBrk="0" hangingPunct="1">
                        <a:defRPr sz="1800" b="1" kern="1200">
                          <a:solidFill>
                            <a:schemeClr val="lt1"/>
                          </a:solidFill>
                          <a:latin typeface="Calibri"/>
                          <a:ea typeface="Arial"/>
                          <a:cs typeface="Arial"/>
                        </a:defRPr>
                      </a:lvl3pPr>
                      <a:lvl4pPr marL="1371600" algn="l" defTabSz="914400" rtl="0" eaLnBrk="1" latinLnBrk="0" hangingPunct="1">
                        <a:defRPr sz="1800" b="1" kern="1200">
                          <a:solidFill>
                            <a:schemeClr val="lt1"/>
                          </a:solidFill>
                          <a:latin typeface="Calibri"/>
                          <a:ea typeface="Arial"/>
                          <a:cs typeface="Arial"/>
                        </a:defRPr>
                      </a:lvl4pPr>
                      <a:lvl5pPr marL="1828800" algn="l" defTabSz="914400" rtl="0" eaLnBrk="1" latinLnBrk="0" hangingPunct="1">
                        <a:defRPr sz="1800" b="1" kern="1200">
                          <a:solidFill>
                            <a:schemeClr val="lt1"/>
                          </a:solidFill>
                          <a:latin typeface="Calibri"/>
                          <a:ea typeface="Arial"/>
                          <a:cs typeface="Arial"/>
                        </a:defRPr>
                      </a:lvl5pPr>
                      <a:lvl6pPr marL="2286000" algn="l" defTabSz="914400" rtl="0" eaLnBrk="1" latinLnBrk="0" hangingPunct="1">
                        <a:defRPr sz="1800" b="1" kern="1200">
                          <a:solidFill>
                            <a:schemeClr val="lt1"/>
                          </a:solidFill>
                          <a:latin typeface="Calibri"/>
                          <a:ea typeface="Arial"/>
                          <a:cs typeface="Arial"/>
                        </a:defRPr>
                      </a:lvl6pPr>
                      <a:lvl7pPr marL="2743200" algn="l" defTabSz="914400" rtl="0" eaLnBrk="1" latinLnBrk="0" hangingPunct="1">
                        <a:defRPr sz="1800" b="1" kern="1200">
                          <a:solidFill>
                            <a:schemeClr val="lt1"/>
                          </a:solidFill>
                          <a:latin typeface="Calibri"/>
                          <a:ea typeface="Arial"/>
                          <a:cs typeface="Arial"/>
                        </a:defRPr>
                      </a:lvl7pPr>
                      <a:lvl8pPr marL="3200400" algn="l" defTabSz="914400" rtl="0" eaLnBrk="1" latinLnBrk="0" hangingPunct="1">
                        <a:defRPr sz="1800" b="1" kern="1200">
                          <a:solidFill>
                            <a:schemeClr val="lt1"/>
                          </a:solidFill>
                          <a:latin typeface="Calibri"/>
                          <a:ea typeface="Arial"/>
                          <a:cs typeface="Arial"/>
                        </a:defRPr>
                      </a:lvl8pPr>
                      <a:lvl9pPr marL="3657600" algn="l" defTabSz="914400" rtl="0" eaLnBrk="1" latinLnBrk="0" hangingPunct="1">
                        <a:defRPr sz="1800" b="1" kern="1200">
                          <a:solidFill>
                            <a:schemeClr val="lt1"/>
                          </a:solidFill>
                          <a:latin typeface="Calibri"/>
                          <a:ea typeface="Arial"/>
                          <a:cs typeface="Arial"/>
                        </a:defRPr>
                      </a:lvl9pPr>
                    </a:lstStyle>
                    <a:p>
                      <a:pPr>
                        <a:defRPr/>
                      </a:pPr>
                      <a:r>
                        <a:rPr lang="tr-TR" sz="1100" b="1" dirty="0"/>
                        <a:t>KPA:</a:t>
                      </a:r>
                      <a:endParaRPr lang="tr-TR" sz="1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1111129">
                <a:tc>
                  <a:txBody>
                    <a:bodyPr/>
                    <a:lstStyle>
                      <a:lvl1pPr marL="0" algn="l" defTabSz="914400" rtl="0" eaLnBrk="1" latinLnBrk="0" hangingPunct="1">
                        <a:defRPr sz="1800" kern="1200">
                          <a:solidFill>
                            <a:schemeClr val="dk1"/>
                          </a:solidFill>
                          <a:latin typeface="Calibri"/>
                          <a:ea typeface="Arial"/>
                          <a:cs typeface="Arial"/>
                        </a:defRPr>
                      </a:lvl1pPr>
                      <a:lvl2pPr marL="457200" algn="l" defTabSz="914400" rtl="0" eaLnBrk="1" latinLnBrk="0" hangingPunct="1">
                        <a:defRPr sz="1800" kern="1200">
                          <a:solidFill>
                            <a:schemeClr val="dk1"/>
                          </a:solidFill>
                          <a:latin typeface="Calibri"/>
                          <a:ea typeface="Arial"/>
                          <a:cs typeface="Arial"/>
                        </a:defRPr>
                      </a:lvl2pPr>
                      <a:lvl3pPr marL="914400" algn="l" defTabSz="914400" rtl="0" eaLnBrk="1" latinLnBrk="0" hangingPunct="1">
                        <a:defRPr sz="1800" kern="1200">
                          <a:solidFill>
                            <a:schemeClr val="dk1"/>
                          </a:solidFill>
                          <a:latin typeface="Calibri"/>
                          <a:ea typeface="Arial"/>
                          <a:cs typeface="Arial"/>
                        </a:defRPr>
                      </a:lvl3pPr>
                      <a:lvl4pPr marL="1371600" algn="l" defTabSz="914400" rtl="0" eaLnBrk="1" latinLnBrk="0" hangingPunct="1">
                        <a:defRPr sz="1800" kern="1200">
                          <a:solidFill>
                            <a:schemeClr val="dk1"/>
                          </a:solidFill>
                          <a:latin typeface="Calibri"/>
                          <a:ea typeface="Arial"/>
                          <a:cs typeface="Arial"/>
                        </a:defRPr>
                      </a:lvl4pPr>
                      <a:lvl5pPr marL="1828800" algn="l" defTabSz="914400" rtl="0" eaLnBrk="1" latinLnBrk="0" hangingPunct="1">
                        <a:defRPr sz="1800" kern="1200">
                          <a:solidFill>
                            <a:schemeClr val="dk1"/>
                          </a:solidFill>
                          <a:latin typeface="Calibri"/>
                          <a:ea typeface="Arial"/>
                          <a:cs typeface="Arial"/>
                        </a:defRPr>
                      </a:lvl5pPr>
                      <a:lvl6pPr marL="2286000" algn="l" defTabSz="914400" rtl="0" eaLnBrk="1" latinLnBrk="0" hangingPunct="1">
                        <a:defRPr sz="1800" kern="1200">
                          <a:solidFill>
                            <a:schemeClr val="dk1"/>
                          </a:solidFill>
                          <a:latin typeface="Calibri"/>
                          <a:ea typeface="Arial"/>
                          <a:cs typeface="Arial"/>
                        </a:defRPr>
                      </a:lvl6pPr>
                      <a:lvl7pPr marL="2743200" algn="l" defTabSz="914400" rtl="0" eaLnBrk="1" latinLnBrk="0" hangingPunct="1">
                        <a:defRPr sz="1800" kern="1200">
                          <a:solidFill>
                            <a:schemeClr val="dk1"/>
                          </a:solidFill>
                          <a:latin typeface="Calibri"/>
                          <a:ea typeface="Arial"/>
                          <a:cs typeface="Arial"/>
                        </a:defRPr>
                      </a:lvl7pPr>
                      <a:lvl8pPr marL="3200400" algn="l" defTabSz="914400" rtl="0" eaLnBrk="1" latinLnBrk="0" hangingPunct="1">
                        <a:defRPr sz="1800" kern="1200">
                          <a:solidFill>
                            <a:schemeClr val="dk1"/>
                          </a:solidFill>
                          <a:latin typeface="Calibri"/>
                          <a:ea typeface="Arial"/>
                          <a:cs typeface="Arial"/>
                        </a:defRPr>
                      </a:lvl8pPr>
                      <a:lvl9pPr marL="3657600" algn="l" defTabSz="914400" rtl="0" eaLnBrk="1" latinLnBrk="0" hangingPunct="1">
                        <a:defRPr sz="1800" kern="1200">
                          <a:solidFill>
                            <a:schemeClr val="dk1"/>
                          </a:solidFill>
                          <a:latin typeface="Calibri"/>
                          <a:ea typeface="Arial"/>
                          <a:cs typeface="Arial"/>
                        </a:defRPr>
                      </a:lvl9pPr>
                    </a:lstStyle>
                    <a:p>
                      <a:pPr marL="285750" lvl="0" indent="-285750">
                        <a:buFont typeface="Wingdings"/>
                        <a:buChar char="Ø"/>
                        <a:defRPr/>
                      </a:pPr>
                      <a:r>
                        <a:rPr lang="tr-TR" sz="1100" dirty="0"/>
                        <a:t>59 ay üstü yapılmaz, </a:t>
                      </a:r>
                      <a:endParaRPr dirty="0"/>
                    </a:p>
                    <a:p>
                      <a:pPr marL="285750" lvl="0" indent="-285750">
                        <a:buFont typeface="Wingdings"/>
                        <a:buChar char="Ø"/>
                        <a:defRPr/>
                      </a:pPr>
                      <a:r>
                        <a:rPr lang="tr-TR" sz="1100" dirty="0"/>
                        <a:t>15-59 ayda tek doz</a:t>
                      </a:r>
                      <a:endParaRPr dirty="0"/>
                    </a:p>
                    <a:p>
                      <a:pPr marL="285750" lvl="0" indent="-285750">
                        <a:buFont typeface="Wingdings"/>
                        <a:buChar char="Ø"/>
                        <a:defRPr/>
                      </a:pPr>
                      <a:r>
                        <a:rPr lang="tr-TR" sz="1100" dirty="0"/>
                        <a:t>12-14 aylıklara 2 doz </a:t>
                      </a:r>
                      <a:r>
                        <a:rPr lang="tr-TR" sz="1100" dirty="0" err="1"/>
                        <a:t>Hib</a:t>
                      </a:r>
                      <a:r>
                        <a:rPr lang="tr-TR" sz="1100" dirty="0"/>
                        <a:t> yapılır</a:t>
                      </a:r>
                      <a:endParaRPr dirty="0"/>
                    </a:p>
                    <a:p>
                      <a:pPr marL="0" lvl="0" indent="0">
                        <a:buFont typeface="Wingdings"/>
                        <a:buNone/>
                        <a:defRPr/>
                      </a:pPr>
                      <a:endParaRPr lang="tr-TR" sz="1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ea typeface="Arial"/>
                          <a:cs typeface="Arial"/>
                        </a:defRPr>
                      </a:lvl1pPr>
                      <a:lvl2pPr marL="457200" algn="l" defTabSz="914400" rtl="0" eaLnBrk="1" latinLnBrk="0" hangingPunct="1">
                        <a:defRPr sz="1800" kern="1200">
                          <a:solidFill>
                            <a:schemeClr val="dk1"/>
                          </a:solidFill>
                          <a:latin typeface="Calibri"/>
                          <a:ea typeface="Arial"/>
                          <a:cs typeface="Arial"/>
                        </a:defRPr>
                      </a:lvl2pPr>
                      <a:lvl3pPr marL="914400" algn="l" defTabSz="914400" rtl="0" eaLnBrk="1" latinLnBrk="0" hangingPunct="1">
                        <a:defRPr sz="1800" kern="1200">
                          <a:solidFill>
                            <a:schemeClr val="dk1"/>
                          </a:solidFill>
                          <a:latin typeface="Calibri"/>
                          <a:ea typeface="Arial"/>
                          <a:cs typeface="Arial"/>
                        </a:defRPr>
                      </a:lvl3pPr>
                      <a:lvl4pPr marL="1371600" algn="l" defTabSz="914400" rtl="0" eaLnBrk="1" latinLnBrk="0" hangingPunct="1">
                        <a:defRPr sz="1800" kern="1200">
                          <a:solidFill>
                            <a:schemeClr val="dk1"/>
                          </a:solidFill>
                          <a:latin typeface="Calibri"/>
                          <a:ea typeface="Arial"/>
                          <a:cs typeface="Arial"/>
                        </a:defRPr>
                      </a:lvl4pPr>
                      <a:lvl5pPr marL="1828800" algn="l" defTabSz="914400" rtl="0" eaLnBrk="1" latinLnBrk="0" hangingPunct="1">
                        <a:defRPr sz="1800" kern="1200">
                          <a:solidFill>
                            <a:schemeClr val="dk1"/>
                          </a:solidFill>
                          <a:latin typeface="Calibri"/>
                          <a:ea typeface="Arial"/>
                          <a:cs typeface="Arial"/>
                        </a:defRPr>
                      </a:lvl5pPr>
                      <a:lvl6pPr marL="2286000" algn="l" defTabSz="914400" rtl="0" eaLnBrk="1" latinLnBrk="0" hangingPunct="1">
                        <a:defRPr sz="1800" kern="1200">
                          <a:solidFill>
                            <a:schemeClr val="dk1"/>
                          </a:solidFill>
                          <a:latin typeface="Calibri"/>
                          <a:ea typeface="Arial"/>
                          <a:cs typeface="Arial"/>
                        </a:defRPr>
                      </a:lvl6pPr>
                      <a:lvl7pPr marL="2743200" algn="l" defTabSz="914400" rtl="0" eaLnBrk="1" latinLnBrk="0" hangingPunct="1">
                        <a:defRPr sz="1800" kern="1200">
                          <a:solidFill>
                            <a:schemeClr val="dk1"/>
                          </a:solidFill>
                          <a:latin typeface="Calibri"/>
                          <a:ea typeface="Arial"/>
                          <a:cs typeface="Arial"/>
                        </a:defRPr>
                      </a:lvl7pPr>
                      <a:lvl8pPr marL="3200400" algn="l" defTabSz="914400" rtl="0" eaLnBrk="1" latinLnBrk="0" hangingPunct="1">
                        <a:defRPr sz="1800" kern="1200">
                          <a:solidFill>
                            <a:schemeClr val="dk1"/>
                          </a:solidFill>
                          <a:latin typeface="Calibri"/>
                          <a:ea typeface="Arial"/>
                          <a:cs typeface="Arial"/>
                        </a:defRPr>
                      </a:lvl8pPr>
                      <a:lvl9pPr marL="3657600" algn="l" defTabSz="914400" rtl="0" eaLnBrk="1" latinLnBrk="0" hangingPunct="1">
                        <a:defRPr sz="1800" kern="1200">
                          <a:solidFill>
                            <a:schemeClr val="dk1"/>
                          </a:solidFill>
                          <a:latin typeface="Calibri"/>
                          <a:ea typeface="Arial"/>
                          <a:cs typeface="Arial"/>
                        </a:defRPr>
                      </a:lvl9pPr>
                    </a:lstStyle>
                    <a:p>
                      <a:pPr marL="285750" lvl="0" indent="-285750">
                        <a:buFont typeface="Wingdings"/>
                        <a:buChar char="Ø"/>
                        <a:defRPr/>
                      </a:pPr>
                      <a:r>
                        <a:rPr lang="tr-TR" sz="1100" dirty="0"/>
                        <a:t>12-23 AY arası  2ay ara ile 2 doz, </a:t>
                      </a:r>
                      <a:endParaRPr dirty="0"/>
                    </a:p>
                    <a:p>
                      <a:pPr marL="285750" lvl="0" indent="-285750">
                        <a:buFont typeface="Wingdings"/>
                        <a:buChar char="Ø"/>
                        <a:defRPr/>
                      </a:pPr>
                      <a:r>
                        <a:rPr lang="tr-TR" sz="1100" dirty="0"/>
                        <a:t>24-59 ay arası tek doz  yapılır.</a:t>
                      </a:r>
                      <a:endParaRPr dirty="0"/>
                    </a:p>
                    <a:p>
                      <a:pPr marL="285750" lvl="0" indent="-285750">
                        <a:buFont typeface="Wingdings"/>
                        <a:buChar char="Ø"/>
                        <a:defRPr/>
                      </a:pPr>
                      <a:r>
                        <a:rPr lang="tr-TR" sz="1100" dirty="0"/>
                        <a:t>59 aylıktan büyükse KPA aşısı yapılmaz</a:t>
                      </a:r>
                      <a:endParaRPr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bl>
          </a:graphicData>
        </a:graphic>
      </p:graphicFrame>
      <p:graphicFrame>
        <p:nvGraphicFramePr>
          <p:cNvPr id="7" name="Tablo 6">
            <a:extLst>
              <a:ext uri="{FF2B5EF4-FFF2-40B4-BE49-F238E27FC236}">
                <a16:creationId xmlns:a16="http://schemas.microsoft.com/office/drawing/2014/main" id="{8ABC7B6F-6C6C-BAA0-85AF-F1E08AE55D9F}"/>
              </a:ext>
            </a:extLst>
          </p:cNvPr>
          <p:cNvGraphicFramePr>
            <a:graphicFrameLocks noGrp="1"/>
          </p:cNvGraphicFramePr>
          <p:nvPr>
            <p:extLst>
              <p:ext uri="{D42A27DB-BD31-4B8C-83A1-F6EECF244321}">
                <p14:modId xmlns:p14="http://schemas.microsoft.com/office/powerpoint/2010/main" val="1665071685"/>
              </p:ext>
            </p:extLst>
          </p:nvPr>
        </p:nvGraphicFramePr>
        <p:xfrm>
          <a:off x="1531620" y="2217420"/>
          <a:ext cx="8812530" cy="3020988"/>
        </p:xfrm>
        <a:graphic>
          <a:graphicData uri="http://schemas.openxmlformats.org/drawingml/2006/table">
            <a:tbl>
              <a:tblPr firstRow="1" bandRow="1">
                <a:tableStyleId>{5C22544A-7EE6-4342-B048-85BDC9FD1C3A}</a:tableStyleId>
              </a:tblPr>
              <a:tblGrid>
                <a:gridCol w="4405005">
                  <a:extLst>
                    <a:ext uri="{9D8B030D-6E8A-4147-A177-3AD203B41FA5}">
                      <a16:colId xmlns:a16="http://schemas.microsoft.com/office/drawing/2014/main" val="2858175148"/>
                    </a:ext>
                  </a:extLst>
                </a:gridCol>
                <a:gridCol w="4407525">
                  <a:extLst>
                    <a:ext uri="{9D8B030D-6E8A-4147-A177-3AD203B41FA5}">
                      <a16:colId xmlns:a16="http://schemas.microsoft.com/office/drawing/2014/main" val="721433041"/>
                    </a:ext>
                  </a:extLst>
                </a:gridCol>
              </a:tblGrid>
              <a:tr h="100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ln>
                            <a:noFill/>
                          </a:ln>
                          <a:solidFill>
                            <a:srgbClr val="5B9BD5"/>
                          </a:solidFill>
                          <a:effectLst/>
                          <a:latin typeface="Calibri" panose="020F0502020204030204" pitchFamily="34" charset="0"/>
                          <a:ea typeface="Arial" panose="020B0604020202020204" pitchFamily="34" charset="0"/>
                          <a:cs typeface="Arial" panose="020B0604020202020204" pitchFamily="34" charset="0"/>
                        </a:rPr>
                        <a:t>İlk karşılaşma</a:t>
                      </a:r>
                      <a:endParaRPr lang="tr-TR" sz="1800" b="1" i="0" u="none" strike="noStrike" dirty="0">
                        <a:ln>
                          <a:noFill/>
                        </a:ln>
                        <a:effectLst/>
                        <a:latin typeface="Arial" panose="020B0604020202020204" pitchFamily="34" charset="0"/>
                      </a:endParaRPr>
                    </a:p>
                    <a:p>
                      <a:endParaRPr lang="tr-TR"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fontAlgn="t">
                        <a:buNone/>
                      </a:pPr>
                      <a:r>
                        <a:rPr lang="tr-TR" sz="1800" b="0" i="0" u="none" strike="noStrike">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DaBT-İPA </a:t>
                      </a:r>
                      <a:endParaRPr lang="tr-TR" sz="2000" b="0" i="0" u="none" strike="noStrike">
                        <a:ln>
                          <a:noFill/>
                        </a:ln>
                        <a:effectLst/>
                        <a:latin typeface="Arial" panose="020B0604020202020204" pitchFamily="34" charset="0"/>
                      </a:endParaRPr>
                    </a:p>
                    <a:p>
                      <a:pPr marL="457200" algn="l" fontAlgn="t">
                        <a:buNone/>
                      </a:pPr>
                      <a:r>
                        <a:rPr lang="tr-TR" sz="1800" b="0" i="0" u="none" strike="noStrike">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*Hep-B ,Hep-A ,KKK, Suçiçeği</a:t>
                      </a:r>
                      <a:endParaRPr lang="tr-TR" sz="2000" b="0" i="0" u="none" strike="noStrike">
                        <a:ln>
                          <a:noFill/>
                        </a:ln>
                        <a:effectLst/>
                        <a:latin typeface="Arial" panose="020B0604020202020204" pitchFamily="34" charset="0"/>
                      </a:endParaRPr>
                    </a:p>
                    <a:p>
                      <a:endParaRPr lang="tr-TR"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72750"/>
                  </a:ext>
                </a:extLst>
              </a:tr>
              <a:tr h="100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dirty="0">
                          <a:ln>
                            <a:noFill/>
                          </a:ln>
                          <a:solidFill>
                            <a:srgbClr val="5B9BD5"/>
                          </a:solidFill>
                          <a:effectLst/>
                          <a:latin typeface="Calibri" panose="020F0502020204030204" pitchFamily="34" charset="0"/>
                          <a:ea typeface="Arial" panose="020B0604020202020204" pitchFamily="34" charset="0"/>
                          <a:cs typeface="Arial" panose="020B0604020202020204" pitchFamily="34" charset="0"/>
                        </a:rPr>
                        <a:t>İlk karşılaşmadan  1 ay sonra </a:t>
                      </a:r>
                      <a:endParaRPr lang="tr-TR" sz="1800" b="0" i="0" u="none" strike="noStrike" dirty="0">
                        <a:ln>
                          <a:noFill/>
                        </a:ln>
                        <a:effectLst/>
                        <a:latin typeface="Arial" panose="020B0604020202020204" pitchFamily="34" charset="0"/>
                      </a:endParaRPr>
                    </a:p>
                    <a:p>
                      <a:endParaRPr lang="tr-TR"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457200" algn="l" fontAlgn="t">
                        <a:buNone/>
                      </a:pPr>
                      <a:r>
                        <a:rPr lang="tr-TR" sz="1800" b="1" i="0" u="none" strike="noStrike" dirty="0">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tr-TR" sz="1800" b="1" i="0" u="none" strike="noStrike" dirty="0" err="1">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DaBT</a:t>
                      </a:r>
                      <a:r>
                        <a:rPr lang="tr-TR" sz="1800" b="1" i="0" u="none" strike="noStrike" dirty="0">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-İPA </a:t>
                      </a:r>
                      <a:endParaRPr lang="tr-TR" sz="2000" b="1" i="0" u="none" strike="noStrike" dirty="0">
                        <a:ln>
                          <a:noFill/>
                        </a:ln>
                        <a:effectLst/>
                        <a:latin typeface="Arial" panose="020B0604020202020204" pitchFamily="34" charset="0"/>
                      </a:endParaRPr>
                    </a:p>
                    <a:p>
                      <a:pPr marL="457200" algn="l" fontAlgn="t">
                        <a:buNone/>
                      </a:pPr>
                      <a:r>
                        <a:rPr lang="tr-TR" sz="1800" b="1" i="0" u="none" strike="noStrike" dirty="0">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*OPA, Hep-B,KKK</a:t>
                      </a:r>
                      <a:endParaRPr lang="tr-TR" sz="2000" b="1" i="0" u="none" strike="noStrike" dirty="0">
                        <a:ln>
                          <a:noFill/>
                        </a:ln>
                        <a:effectLst/>
                        <a:latin typeface="Arial" panose="020B0604020202020204" pitchFamily="34" charset="0"/>
                      </a:endParaRPr>
                    </a:p>
                    <a:p>
                      <a:endParaRPr lang="tr-TR"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17021891"/>
                  </a:ext>
                </a:extLst>
              </a:tr>
              <a:tr h="100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i="0" u="none" strike="noStrike">
                          <a:ln>
                            <a:noFill/>
                          </a:ln>
                          <a:solidFill>
                            <a:srgbClr val="5B9BD5"/>
                          </a:solidFill>
                          <a:effectLst/>
                          <a:latin typeface="Calibri" panose="020F0502020204030204" pitchFamily="34" charset="0"/>
                          <a:ea typeface="Arial" panose="020B0604020202020204" pitchFamily="34" charset="0"/>
                          <a:cs typeface="Arial" panose="020B0604020202020204" pitchFamily="34" charset="0"/>
                        </a:rPr>
                        <a:t>Son karşılaşmadan 6 ay sonra </a:t>
                      </a:r>
                      <a:endParaRPr lang="tr-TR" sz="1800" b="0" i="0" u="none" strike="noStrike">
                        <a:ln>
                          <a:noFill/>
                        </a:ln>
                        <a:effectLst/>
                        <a:latin typeface="Arial" panose="020B0604020202020204" pitchFamily="34" charset="0"/>
                      </a:endParaRPr>
                    </a:p>
                    <a:p>
                      <a:endParaRPr lang="tr-TR"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l" fontAlgn="t">
                        <a:buNone/>
                      </a:pPr>
                      <a:r>
                        <a:rPr lang="tr-TR" sz="1800" b="1" i="0" u="none" strike="noStrike" dirty="0" err="1">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DaBT</a:t>
                      </a:r>
                      <a:r>
                        <a:rPr lang="tr-TR" sz="1800" b="1" i="0" u="none" strike="noStrike" dirty="0">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-İPA</a:t>
                      </a:r>
                      <a:endParaRPr lang="tr-TR" sz="2000" b="0" i="0" u="none" strike="noStrike" dirty="0">
                        <a:ln>
                          <a:noFill/>
                        </a:ln>
                        <a:effectLst/>
                        <a:latin typeface="Arial" panose="020B0604020202020204" pitchFamily="34" charset="0"/>
                      </a:endParaRPr>
                    </a:p>
                    <a:p>
                      <a:pPr marL="457200" algn="l" fontAlgn="t">
                        <a:buNone/>
                      </a:pPr>
                      <a:r>
                        <a:rPr lang="tr-TR" sz="1800" b="1" i="0" u="none" strike="noStrike" dirty="0">
                          <a:ln>
                            <a:noFill/>
                          </a:ln>
                          <a:solidFill>
                            <a:srgbClr val="000000"/>
                          </a:solidFill>
                          <a:effectLst/>
                          <a:latin typeface="Calibri" panose="020F0502020204030204" pitchFamily="34" charset="0"/>
                          <a:ea typeface="Arial" panose="020B0604020202020204" pitchFamily="34" charset="0"/>
                          <a:cs typeface="Arial" panose="020B0604020202020204" pitchFamily="34" charset="0"/>
                        </a:rPr>
                        <a:t>*OPA ,Hep-B ,Hep-A</a:t>
                      </a:r>
                      <a:endParaRPr lang="tr-TR" sz="2000" b="0" i="0" u="none" strike="noStrike" dirty="0">
                        <a:ln>
                          <a:noFill/>
                        </a:ln>
                        <a:effectLst/>
                        <a:latin typeface="Arial" panose="020B0604020202020204" pitchFamily="34" charset="0"/>
                      </a:endParaRPr>
                    </a:p>
                    <a:p>
                      <a:endParaRPr lang="tr-TR"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732451"/>
                  </a:ext>
                </a:extLst>
              </a:tr>
            </a:tbl>
          </a:graphicData>
        </a:graphic>
      </p:graphicFrame>
      <p:sp>
        <p:nvSpPr>
          <p:cNvPr id="11" name="Metin kutusu 10">
            <a:extLst>
              <a:ext uri="{FF2B5EF4-FFF2-40B4-BE49-F238E27FC236}">
                <a16:creationId xmlns:a16="http://schemas.microsoft.com/office/drawing/2014/main" id="{81207C9D-C51F-ED50-2359-261999A1CD93}"/>
              </a:ext>
            </a:extLst>
          </p:cNvPr>
          <p:cNvSpPr txBox="1"/>
          <p:nvPr/>
        </p:nvSpPr>
        <p:spPr>
          <a:xfrm>
            <a:off x="80010" y="5966460"/>
            <a:ext cx="7034963" cy="1200329"/>
          </a:xfrm>
          <a:prstGeom prst="rect">
            <a:avLst/>
          </a:prstGeom>
          <a:noFill/>
        </p:spPr>
        <p:txBody>
          <a:bodyPr wrap="square" rtlCol="0">
            <a:spAutoFit/>
          </a:bodyPr>
          <a:lstStyle/>
          <a:p>
            <a:endParaRPr lang="tr-TR" dirty="0">
              <a:solidFill>
                <a:schemeClr val="accent1">
                  <a:lumMod val="60000"/>
                  <a:lumOff val="40000"/>
                </a:schemeClr>
              </a:solidFill>
            </a:endParaRPr>
          </a:p>
          <a:p>
            <a:r>
              <a:rPr lang="tr-TR" dirty="0">
                <a:solidFill>
                  <a:schemeClr val="accent1">
                    <a:lumMod val="60000"/>
                    <a:lumOff val="40000"/>
                  </a:schemeClr>
                </a:solidFill>
              </a:rPr>
              <a:t> SOSYAL PEDİATRİ DERNEĞİ AŞISIZ ÇOCUKLAR İÇİN AŞI TAKVİMİ ÖNERİSİ-19 MAYIS 2025</a:t>
            </a:r>
          </a:p>
          <a:p>
            <a:endParaRPr lang="tr-TR" dirty="0"/>
          </a:p>
        </p:txBody>
      </p:sp>
    </p:spTree>
    <p:extLst>
      <p:ext uri="{BB962C8B-B14F-4D97-AF65-F5344CB8AC3E}">
        <p14:creationId xmlns:p14="http://schemas.microsoft.com/office/powerpoint/2010/main" val="1687886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5B0C95-5302-C472-408A-F7F01E2DC062}"/>
              </a:ext>
            </a:extLst>
          </p:cNvPr>
          <p:cNvSpPr>
            <a:spLocks noGrp="1"/>
          </p:cNvSpPr>
          <p:nvPr>
            <p:ph type="title"/>
          </p:nvPr>
        </p:nvSpPr>
        <p:spPr/>
        <p:txBody>
          <a:bodyPr>
            <a:normAutofit fontScale="90000"/>
          </a:bodyPr>
          <a:lstStyle/>
          <a:p>
            <a:br>
              <a:rPr lang="tr-TR" b="1" dirty="0">
                <a:solidFill>
                  <a:schemeClr val="accent1">
                    <a:lumMod val="60000"/>
                    <a:lumOff val="40000"/>
                  </a:schemeClr>
                </a:solidFill>
              </a:rPr>
            </a:br>
            <a:r>
              <a:rPr lang="tr-TR" b="1" dirty="0">
                <a:solidFill>
                  <a:schemeClr val="accent1">
                    <a:lumMod val="60000"/>
                    <a:lumOff val="40000"/>
                  </a:schemeClr>
                </a:solidFill>
              </a:rPr>
              <a:t>13 yaş ve üzerinde ve daha önce hiç aşılanmamış çocuklarda aşılama şeması </a:t>
            </a:r>
            <a:br>
              <a:rPr lang="tr-TR" dirty="0"/>
            </a:br>
            <a:endParaRPr lang="tr-TR" dirty="0"/>
          </a:p>
        </p:txBody>
      </p:sp>
      <p:pic>
        <p:nvPicPr>
          <p:cNvPr id="5" name="İçerik Yer Tutucusu 4">
            <a:extLst>
              <a:ext uri="{FF2B5EF4-FFF2-40B4-BE49-F238E27FC236}">
                <a16:creationId xmlns:a16="http://schemas.microsoft.com/office/drawing/2014/main" id="{0D18BCB5-7700-766D-148E-69793E54D229}"/>
              </a:ext>
            </a:extLst>
          </p:cNvPr>
          <p:cNvPicPr>
            <a:picLocks noGrp="1" noChangeAspect="1"/>
          </p:cNvPicPr>
          <p:nvPr>
            <p:ph idx="1"/>
          </p:nvPr>
        </p:nvPicPr>
        <p:blipFill>
          <a:blip r:embed="rId2"/>
          <a:stretch>
            <a:fillRect/>
          </a:stretch>
        </p:blipFill>
        <p:spPr>
          <a:xfrm>
            <a:off x="1687484" y="2103120"/>
            <a:ext cx="8237912" cy="3524596"/>
          </a:xfrm>
          <a:prstGeom prst="rect">
            <a:avLst/>
          </a:prstGeom>
        </p:spPr>
      </p:pic>
    </p:spTree>
    <p:extLst>
      <p:ext uri="{BB962C8B-B14F-4D97-AF65-F5344CB8AC3E}">
        <p14:creationId xmlns:p14="http://schemas.microsoft.com/office/powerpoint/2010/main" val="2484914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8F89C8-A67E-F7A9-DA3D-8DAF850D5A84}"/>
              </a:ext>
            </a:extLst>
          </p:cNvPr>
          <p:cNvSpPr>
            <a:spLocks noGrp="1"/>
          </p:cNvSpPr>
          <p:nvPr>
            <p:ph type="title"/>
          </p:nvPr>
        </p:nvSpPr>
        <p:spPr/>
        <p:txBody>
          <a:bodyPr/>
          <a:lstStyle/>
          <a:p>
            <a:r>
              <a:rPr lang="tr-TR" dirty="0">
                <a:solidFill>
                  <a:schemeClr val="tx2">
                    <a:lumMod val="60000"/>
                    <a:lumOff val="40000"/>
                  </a:schemeClr>
                </a:solidFill>
              </a:rPr>
              <a:t>KAYNAKLAR</a:t>
            </a:r>
          </a:p>
        </p:txBody>
      </p:sp>
      <p:sp>
        <p:nvSpPr>
          <p:cNvPr id="3" name="İçerik Yer Tutucusu 2">
            <a:extLst>
              <a:ext uri="{FF2B5EF4-FFF2-40B4-BE49-F238E27FC236}">
                <a16:creationId xmlns:a16="http://schemas.microsoft.com/office/drawing/2014/main" id="{D5349281-1898-3132-ED4E-F0A401CA6DD2}"/>
              </a:ext>
            </a:extLst>
          </p:cNvPr>
          <p:cNvSpPr>
            <a:spLocks noGrp="1"/>
          </p:cNvSpPr>
          <p:nvPr>
            <p:ph idx="1"/>
          </p:nvPr>
        </p:nvSpPr>
        <p:spPr/>
        <p:txBody>
          <a:bodyPr>
            <a:normAutofit fontScale="85000" lnSpcReduction="20000"/>
          </a:bodyPr>
          <a:lstStyle/>
          <a:p>
            <a:r>
              <a:rPr lang="tr-TR" dirty="0">
                <a:latin typeface="Times New Roman"/>
                <a:ea typeface="Times New Roman"/>
                <a:cs typeface="Times New Roman"/>
              </a:rPr>
              <a:t>T.C. Sağlık Bakanlığı. Aşı Portalı. https://asi.saglik.gov.tr/asi/</a:t>
            </a:r>
            <a:endParaRPr lang="tr-TR" dirty="0">
              <a:latin typeface="Times New Roman"/>
              <a:cs typeface="Times New Roman"/>
            </a:endParaRPr>
          </a:p>
          <a:p>
            <a:r>
              <a:rPr lang="tr-TR" dirty="0">
                <a:hlinkClick r:id="rId2"/>
              </a:rPr>
              <a:t>https://www.sosyalpediatri.org.tr/</a:t>
            </a:r>
            <a:endParaRPr lang="tr-TR" dirty="0"/>
          </a:p>
          <a:p>
            <a:r>
              <a:rPr lang="tr-TR" dirty="0"/>
              <a:t>TC Sağlık Bakanlığı Halk Sağlığı Genel Müdürlüğü Eğitim Sunumları-2025</a:t>
            </a:r>
          </a:p>
          <a:p>
            <a:r>
              <a:rPr lang="tr-TR" dirty="0">
                <a:hlinkClick r:id="rId3"/>
              </a:rPr>
              <a:t>https://www.ttb.org.tr/kutuphane/asi_rehberi2.pdf</a:t>
            </a:r>
            <a:endParaRPr lang="tr-TR" dirty="0"/>
          </a:p>
          <a:p>
            <a:r>
              <a:rPr lang="tr-TR" dirty="0">
                <a:hlinkClick r:id="rId4"/>
              </a:rPr>
              <a:t>https://www.cdc.gov/vaccine-safety/</a:t>
            </a:r>
            <a:endParaRPr lang="tr-TR" dirty="0"/>
          </a:p>
          <a:p>
            <a:r>
              <a:rPr lang="tr-TR" dirty="0">
                <a:hlinkClick r:id="rId5"/>
              </a:rPr>
              <a:t>https://cocuksagligidernegi.org/</a:t>
            </a:r>
            <a:endParaRPr lang="tr-TR" dirty="0"/>
          </a:p>
          <a:p>
            <a:r>
              <a:rPr lang="tr-TR" dirty="0"/>
              <a:t>TTB. Aşı konusunda yaşanan tereddütler, aşı reddi ve aşı karşıtlığı konusunda etik kurul görüşü 2019</a:t>
            </a:r>
          </a:p>
          <a:p>
            <a:r>
              <a:rPr lang="tr-TR" dirty="0"/>
              <a:t>UPTODATE </a:t>
            </a:r>
            <a:r>
              <a:rPr lang="en-US" dirty="0"/>
              <a:t>Wound management and tetanus prophylaxis</a:t>
            </a:r>
            <a:endParaRPr lang="tr-TR" dirty="0"/>
          </a:p>
          <a:p>
            <a:r>
              <a:rPr lang="tr-TR" dirty="0"/>
              <a:t>https://www.thelancet.com/action/showPdf?pii=S0140-6736%2824%2900850-X</a:t>
            </a:r>
          </a:p>
          <a:p>
            <a:r>
              <a:rPr lang="tr-TR" dirty="0"/>
              <a:t>https://www.klimik.org.tr/wp-content/uploads/2018/10/AŞILAMADA-TEMEL-PRATİKLER-Yesim-YILDIZ.pdf</a:t>
            </a:r>
          </a:p>
          <a:p>
            <a:endParaRPr lang="tr-TR" dirty="0"/>
          </a:p>
          <a:p>
            <a:endParaRPr lang="tr-TR" dirty="0"/>
          </a:p>
        </p:txBody>
      </p:sp>
    </p:spTree>
    <p:extLst>
      <p:ext uri="{BB962C8B-B14F-4D97-AF65-F5344CB8AC3E}">
        <p14:creationId xmlns:p14="http://schemas.microsoft.com/office/powerpoint/2010/main" val="304544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0E606C-631A-01A1-6E24-C33B873C3395}"/>
              </a:ext>
            </a:extLst>
          </p:cNvPr>
          <p:cNvSpPr>
            <a:spLocks noGrp="1"/>
          </p:cNvSpPr>
          <p:nvPr>
            <p:ph type="title"/>
          </p:nvPr>
        </p:nvSpPr>
        <p:spPr>
          <a:xfrm>
            <a:off x="838200" y="365125"/>
            <a:ext cx="10515600" cy="155985"/>
          </a:xfrm>
        </p:spPr>
        <p:txBody>
          <a:bodyPr>
            <a:normAutofit fontScale="90000"/>
          </a:bodyPr>
          <a:lstStyle/>
          <a:p>
            <a:endParaRPr lang="tr-TR" dirty="0"/>
          </a:p>
        </p:txBody>
      </p:sp>
      <p:graphicFrame>
        <p:nvGraphicFramePr>
          <p:cNvPr id="7" name="İçerik Yer Tutucusu 6">
            <a:extLst>
              <a:ext uri="{FF2B5EF4-FFF2-40B4-BE49-F238E27FC236}">
                <a16:creationId xmlns:a16="http://schemas.microsoft.com/office/drawing/2014/main" id="{0E222D65-5A46-A7F5-3AA7-58DDA2E31931}"/>
              </a:ext>
            </a:extLst>
          </p:cNvPr>
          <p:cNvGraphicFramePr>
            <a:graphicFrameLocks noGrp="1"/>
          </p:cNvGraphicFramePr>
          <p:nvPr>
            <p:ph idx="1"/>
            <p:extLst>
              <p:ext uri="{D42A27DB-BD31-4B8C-83A1-F6EECF244321}">
                <p14:modId xmlns:p14="http://schemas.microsoft.com/office/powerpoint/2010/main" val="752498928"/>
              </p:ext>
            </p:extLst>
          </p:nvPr>
        </p:nvGraphicFramePr>
        <p:xfrm>
          <a:off x="838200" y="91441"/>
          <a:ext cx="10214610" cy="6675119"/>
        </p:xfrm>
        <a:graphic>
          <a:graphicData uri="http://schemas.openxmlformats.org/drawingml/2006/table">
            <a:tbl>
              <a:tblPr firstRow="1" bandRow="1">
                <a:tableStyleId>{5C22544A-7EE6-4342-B048-85BDC9FD1C3A}</a:tableStyleId>
              </a:tblPr>
              <a:tblGrid>
                <a:gridCol w="3404870">
                  <a:extLst>
                    <a:ext uri="{9D8B030D-6E8A-4147-A177-3AD203B41FA5}">
                      <a16:colId xmlns:a16="http://schemas.microsoft.com/office/drawing/2014/main" val="1276420707"/>
                    </a:ext>
                  </a:extLst>
                </a:gridCol>
                <a:gridCol w="3404870">
                  <a:extLst>
                    <a:ext uri="{9D8B030D-6E8A-4147-A177-3AD203B41FA5}">
                      <a16:colId xmlns:a16="http://schemas.microsoft.com/office/drawing/2014/main" val="1461880031"/>
                    </a:ext>
                  </a:extLst>
                </a:gridCol>
                <a:gridCol w="3404870">
                  <a:extLst>
                    <a:ext uri="{9D8B030D-6E8A-4147-A177-3AD203B41FA5}">
                      <a16:colId xmlns:a16="http://schemas.microsoft.com/office/drawing/2014/main" val="2052596209"/>
                    </a:ext>
                  </a:extLst>
                </a:gridCol>
              </a:tblGrid>
              <a:tr h="428530">
                <a:tc>
                  <a:txBody>
                    <a:bodyPr/>
                    <a:lstStyle/>
                    <a:p>
                      <a:r>
                        <a:rPr lang="tr-TR" sz="1200" b="1" i="0" kern="1200" dirty="0">
                          <a:solidFill>
                            <a:schemeClr val="lt1"/>
                          </a:solidFill>
                          <a:effectLst/>
                          <a:latin typeface="+mn-lt"/>
                          <a:ea typeface="+mn-ea"/>
                          <a:cs typeface="+mn-cs"/>
                        </a:rPr>
                        <a:t>Aşı Türleri</a:t>
                      </a:r>
                      <a:endParaRPr lang="tr-TR" sz="1200" dirty="0"/>
                    </a:p>
                  </a:txBody>
                  <a:tcPr/>
                </a:tc>
                <a:tc>
                  <a:txBody>
                    <a:bodyPr/>
                    <a:lstStyle/>
                    <a:p>
                      <a:r>
                        <a:rPr lang="tr-TR" sz="1200" b="1" i="0" kern="1200" dirty="0">
                          <a:solidFill>
                            <a:schemeClr val="lt1"/>
                          </a:solidFill>
                          <a:effectLst/>
                          <a:latin typeface="+mn-lt"/>
                          <a:ea typeface="+mn-ea"/>
                          <a:cs typeface="+mn-cs"/>
                        </a:rPr>
                        <a:t>Açıklama</a:t>
                      </a:r>
                      <a:endParaRPr lang="tr-TR" sz="1200" dirty="0"/>
                    </a:p>
                  </a:txBody>
                  <a:tcPr/>
                </a:tc>
                <a:tc>
                  <a:txBody>
                    <a:bodyPr/>
                    <a:lstStyle/>
                    <a:p>
                      <a:endParaRPr lang="tr-TR" sz="1200" dirty="0"/>
                    </a:p>
                  </a:txBody>
                  <a:tcPr/>
                </a:tc>
                <a:extLst>
                  <a:ext uri="{0D108BD9-81ED-4DB2-BD59-A6C34878D82A}">
                    <a16:rowId xmlns:a16="http://schemas.microsoft.com/office/drawing/2014/main" val="2536451562"/>
                  </a:ext>
                </a:extLst>
              </a:tr>
              <a:tr h="2010502">
                <a:tc>
                  <a:txBody>
                    <a:bodyPr/>
                    <a:lstStyle/>
                    <a:p>
                      <a:r>
                        <a:rPr lang="tr-TR" sz="1200" b="1" i="0" kern="1200" dirty="0">
                          <a:solidFill>
                            <a:schemeClr val="dk1"/>
                          </a:solidFill>
                          <a:effectLst/>
                          <a:latin typeface="+mn-lt"/>
                          <a:ea typeface="+mn-ea"/>
                          <a:cs typeface="+mn-cs"/>
                        </a:rPr>
                        <a:t>Canlı Aşılar</a:t>
                      </a:r>
                      <a:endParaRPr lang="tr-TR" sz="1200" dirty="0"/>
                    </a:p>
                  </a:txBody>
                  <a:tcPr/>
                </a:tc>
                <a:tc>
                  <a:txBody>
                    <a:bodyPr/>
                    <a:lstStyle/>
                    <a:p>
                      <a:pPr algn="l">
                        <a:buFont typeface="Arial" panose="020B0604020202020204" pitchFamily="34" charset="0"/>
                        <a:buChar char="•"/>
                      </a:pPr>
                      <a:r>
                        <a:rPr lang="tr-TR" sz="1200" b="0" i="0" dirty="0">
                          <a:solidFill>
                            <a:srgbClr val="252525"/>
                          </a:solidFill>
                          <a:effectLst/>
                          <a:latin typeface="Roboto" panose="02000000000000000000" pitchFamily="2" charset="0"/>
                        </a:rPr>
                        <a:t>Canlı aşılar hastalığa neden olan yaban virüsün ya da bakterinin laboratuvar koşullarında zayıflatılmasıyla üretilir.</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Bu şekilde elde edilen aşıdaki mikroorganizma çoğalma ve bağışıklık yanıtı oluşturma yeteneğine sahiptir.</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Hastalık yapıcı özellikleri ise zayıflatılmıştır.</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Canlı aşılar, bağışıklık sistemi zayıflamış ya da baskılanmış kişilere uygulanmamalıdır.</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BCG, OPA, KKK, Suçiçeği canlı aşılardır.</a:t>
                      </a:r>
                    </a:p>
                  </a:txBody>
                  <a:tcPr/>
                </a:tc>
                <a:tc>
                  <a:txBody>
                    <a:bodyPr/>
                    <a:lstStyle/>
                    <a:p>
                      <a:endParaRPr lang="tr-TR" sz="1200" dirty="0"/>
                    </a:p>
                  </a:txBody>
                  <a:tcPr/>
                </a:tc>
                <a:extLst>
                  <a:ext uri="{0D108BD9-81ED-4DB2-BD59-A6C34878D82A}">
                    <a16:rowId xmlns:a16="http://schemas.microsoft.com/office/drawing/2014/main" val="3964530986"/>
                  </a:ext>
                </a:extLst>
              </a:tr>
              <a:tr h="861644">
                <a:tc>
                  <a:txBody>
                    <a:bodyPr/>
                    <a:lstStyle/>
                    <a:p>
                      <a:r>
                        <a:rPr lang="tr-TR" sz="1200" b="1" i="0" kern="1200" dirty="0">
                          <a:solidFill>
                            <a:schemeClr val="dk1"/>
                          </a:solidFill>
                          <a:effectLst/>
                          <a:latin typeface="+mn-lt"/>
                          <a:ea typeface="+mn-ea"/>
                          <a:cs typeface="+mn-cs"/>
                        </a:rPr>
                        <a:t>Ölü Aşılar</a:t>
                      </a:r>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effectLst/>
                        </a:rPr>
                        <a:t>Tam Hücre Aşıları</a:t>
                      </a:r>
                      <a:endParaRPr lang="tr-TR" sz="1200" dirty="0">
                        <a:effectLst/>
                      </a:endParaRPr>
                    </a:p>
                    <a:p>
                      <a:endParaRPr lang="tr-TR" sz="1200" dirty="0"/>
                    </a:p>
                  </a:txBody>
                  <a:tcPr/>
                </a:tc>
                <a:tc>
                  <a:txBody>
                    <a:bodyPr/>
                    <a:lstStyle/>
                    <a:p>
                      <a:pPr algn="l">
                        <a:buFont typeface="Arial" panose="020B0604020202020204" pitchFamily="34" charset="0"/>
                        <a:buChar char="•"/>
                      </a:pPr>
                      <a:r>
                        <a:rPr lang="tr-TR" sz="1200" b="0" i="0" dirty="0">
                          <a:solidFill>
                            <a:srgbClr val="252525"/>
                          </a:solidFill>
                          <a:effectLst/>
                          <a:latin typeface="Roboto" panose="02000000000000000000" pitchFamily="2" charset="0"/>
                        </a:rPr>
                        <a:t>Fiziksel veya kimyasal bir işlemle öldürülmüş bakteri veya virüs içerirler. </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Hepatit A, İnaktive polio ve Kuduz örnekleridir.</a:t>
                      </a:r>
                    </a:p>
                    <a:p>
                      <a:endParaRPr lang="tr-TR" sz="1200" dirty="0"/>
                    </a:p>
                  </a:txBody>
                  <a:tcPr/>
                </a:tc>
                <a:extLst>
                  <a:ext uri="{0D108BD9-81ED-4DB2-BD59-A6C34878D82A}">
                    <a16:rowId xmlns:a16="http://schemas.microsoft.com/office/drawing/2014/main" val="1693108355"/>
                  </a:ext>
                </a:extLst>
              </a:tr>
              <a:tr h="1076726">
                <a:tc>
                  <a:txBody>
                    <a:bodyPr/>
                    <a:lstStyle/>
                    <a:p>
                      <a:endParaRPr lang="tr-TR" sz="1200" dirty="0"/>
                    </a:p>
                  </a:txBody>
                  <a:tcPr/>
                </a:tc>
                <a:tc>
                  <a:txBody>
                    <a:bodyPr/>
                    <a:lstStyle/>
                    <a:p>
                      <a:r>
                        <a:rPr lang="tr-TR" sz="1200" b="1" i="0" kern="1200" dirty="0">
                          <a:solidFill>
                            <a:schemeClr val="dk1"/>
                          </a:solidFill>
                          <a:effectLst/>
                          <a:latin typeface="+mn-lt"/>
                          <a:ea typeface="+mn-ea"/>
                          <a:cs typeface="+mn-cs"/>
                        </a:rPr>
                        <a:t>Alt birimli Aşılar</a:t>
                      </a:r>
                      <a:endParaRPr lang="tr-TR" sz="1200" dirty="0"/>
                    </a:p>
                  </a:txBody>
                  <a:tcPr/>
                </a:tc>
                <a:tc>
                  <a:txBody>
                    <a:bodyPr/>
                    <a:lstStyle/>
                    <a:p>
                      <a:pPr algn="l">
                        <a:buFont typeface="Arial" panose="020B0604020202020204" pitchFamily="34" charset="0"/>
                        <a:buChar char="•"/>
                      </a:pPr>
                      <a:r>
                        <a:rPr lang="tr-TR" sz="1200" b="0" i="0" dirty="0">
                          <a:solidFill>
                            <a:srgbClr val="252525"/>
                          </a:solidFill>
                          <a:effectLst/>
                          <a:latin typeface="Roboto" panose="02000000000000000000" pitchFamily="2" charset="0"/>
                        </a:rPr>
                        <a:t>Alt birimli aşılar mikroorganizmanın tümünü değil yalnızca belli antijenik kısımlarını içerirler. </a:t>
                      </a:r>
                    </a:p>
                    <a:p>
                      <a:pPr algn="l">
                        <a:buFont typeface="Arial" panose="020B0604020202020204" pitchFamily="34" charset="0"/>
                        <a:buChar char="•"/>
                      </a:pPr>
                      <a:r>
                        <a:rPr lang="tr-TR" sz="1200" b="0" i="0" dirty="0" err="1">
                          <a:solidFill>
                            <a:srgbClr val="252525"/>
                          </a:solidFill>
                          <a:effectLst/>
                          <a:latin typeface="Roboto" panose="02000000000000000000" pitchFamily="2" charset="0"/>
                        </a:rPr>
                        <a:t>Pnömokok</a:t>
                      </a:r>
                      <a:r>
                        <a:rPr lang="tr-TR" sz="1200" b="0" i="0" dirty="0">
                          <a:solidFill>
                            <a:srgbClr val="252525"/>
                          </a:solidFill>
                          <a:effectLst/>
                          <a:latin typeface="Roboto" panose="02000000000000000000" pitchFamily="2" charset="0"/>
                        </a:rPr>
                        <a:t>, </a:t>
                      </a:r>
                      <a:r>
                        <a:rPr lang="tr-TR" sz="1200" b="0" i="0" dirty="0" err="1">
                          <a:solidFill>
                            <a:srgbClr val="252525"/>
                          </a:solidFill>
                          <a:effectLst/>
                          <a:latin typeface="Roboto" panose="02000000000000000000" pitchFamily="2" charset="0"/>
                        </a:rPr>
                        <a:t>Hib</a:t>
                      </a:r>
                      <a:r>
                        <a:rPr lang="tr-TR" sz="1200" b="0" i="0" dirty="0">
                          <a:solidFill>
                            <a:srgbClr val="252525"/>
                          </a:solidFill>
                          <a:effectLst/>
                          <a:latin typeface="Roboto" panose="02000000000000000000" pitchFamily="2" charset="0"/>
                        </a:rPr>
                        <a:t>, </a:t>
                      </a:r>
                      <a:r>
                        <a:rPr lang="tr-TR" sz="1200" b="0" i="0" dirty="0" err="1">
                          <a:solidFill>
                            <a:srgbClr val="252525"/>
                          </a:solidFill>
                          <a:effectLst/>
                          <a:latin typeface="Roboto" panose="02000000000000000000" pitchFamily="2" charset="0"/>
                        </a:rPr>
                        <a:t>Aselüler</a:t>
                      </a:r>
                      <a:r>
                        <a:rPr lang="tr-TR" sz="1200" b="0" i="0" dirty="0">
                          <a:solidFill>
                            <a:srgbClr val="252525"/>
                          </a:solidFill>
                          <a:effectLst/>
                          <a:latin typeface="Roboto" panose="02000000000000000000" pitchFamily="2" charset="0"/>
                        </a:rPr>
                        <a:t> boğmaca ve </a:t>
                      </a:r>
                      <a:r>
                        <a:rPr lang="tr-TR" sz="1200" b="0" i="0" dirty="0" err="1">
                          <a:solidFill>
                            <a:srgbClr val="252525"/>
                          </a:solidFill>
                          <a:effectLst/>
                          <a:latin typeface="Roboto" panose="02000000000000000000" pitchFamily="2" charset="0"/>
                        </a:rPr>
                        <a:t>Meningokok</a:t>
                      </a:r>
                      <a:r>
                        <a:rPr lang="tr-TR" sz="1200" b="0" i="0" dirty="0">
                          <a:solidFill>
                            <a:srgbClr val="252525"/>
                          </a:solidFill>
                          <a:effectLst/>
                          <a:latin typeface="Roboto" panose="02000000000000000000" pitchFamily="2" charset="0"/>
                        </a:rPr>
                        <a:t> aşıları alt birimli aşılardır.</a:t>
                      </a:r>
                    </a:p>
                    <a:p>
                      <a:endParaRPr lang="tr-TR" sz="1200" dirty="0"/>
                    </a:p>
                  </a:txBody>
                  <a:tcPr/>
                </a:tc>
                <a:extLst>
                  <a:ext uri="{0D108BD9-81ED-4DB2-BD59-A6C34878D82A}">
                    <a16:rowId xmlns:a16="http://schemas.microsoft.com/office/drawing/2014/main" val="1846938141"/>
                  </a:ext>
                </a:extLst>
              </a:tr>
              <a:tr h="1436073">
                <a:tc>
                  <a:txBody>
                    <a:bodyPr/>
                    <a:lstStyle/>
                    <a:p>
                      <a:endParaRPr lang="tr-TR" sz="1200"/>
                    </a:p>
                  </a:txBody>
                  <a:tcPr/>
                </a:tc>
                <a:tc>
                  <a:txBody>
                    <a:bodyPr/>
                    <a:lstStyle/>
                    <a:p>
                      <a:r>
                        <a:rPr lang="tr-TR" sz="1200" b="1" i="0" kern="1200" dirty="0" err="1">
                          <a:solidFill>
                            <a:schemeClr val="dk1"/>
                          </a:solidFill>
                          <a:effectLst/>
                          <a:latin typeface="+mn-lt"/>
                          <a:ea typeface="+mn-ea"/>
                          <a:cs typeface="+mn-cs"/>
                        </a:rPr>
                        <a:t>Toksoid</a:t>
                      </a:r>
                      <a:r>
                        <a:rPr lang="tr-TR" sz="1200" b="1" i="0" kern="1200" dirty="0">
                          <a:solidFill>
                            <a:schemeClr val="dk1"/>
                          </a:solidFill>
                          <a:effectLst/>
                          <a:latin typeface="+mn-lt"/>
                          <a:ea typeface="+mn-ea"/>
                          <a:cs typeface="+mn-cs"/>
                        </a:rPr>
                        <a:t> Aşılar</a:t>
                      </a:r>
                      <a:endParaRPr lang="tr-TR" sz="1200" dirty="0"/>
                    </a:p>
                  </a:txBody>
                  <a:tcPr/>
                </a:tc>
                <a:tc>
                  <a:txBody>
                    <a:bodyPr/>
                    <a:lstStyle/>
                    <a:p>
                      <a:pPr algn="l">
                        <a:buFont typeface="Arial" panose="020B0604020202020204" pitchFamily="34" charset="0"/>
                        <a:buChar char="•"/>
                      </a:pPr>
                      <a:r>
                        <a:rPr lang="tr-TR" sz="1200" b="0" i="0" dirty="0" err="1">
                          <a:solidFill>
                            <a:srgbClr val="252525"/>
                          </a:solidFill>
                          <a:effectLst/>
                          <a:latin typeface="Roboto" panose="02000000000000000000" pitchFamily="2" charset="0"/>
                        </a:rPr>
                        <a:t>Toksoid</a:t>
                      </a:r>
                      <a:r>
                        <a:rPr lang="tr-TR" sz="1200" b="0" i="0" dirty="0">
                          <a:solidFill>
                            <a:srgbClr val="252525"/>
                          </a:solidFill>
                          <a:effectLst/>
                          <a:latin typeface="Roboto" panose="02000000000000000000" pitchFamily="2" charset="0"/>
                        </a:rPr>
                        <a:t> aşılar toksini olan mikroorganizmaların toksinlerinin yapısı değiştirilerek toksik özellikleri yok edilmiş, bağışıklık yanıtı oluşturacak özellikleri korunmuş halini içerirler. </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Difteri ve Tetanos aşıları </a:t>
                      </a:r>
                      <a:r>
                        <a:rPr lang="tr-TR" sz="1200" b="0" i="0" dirty="0" err="1">
                          <a:solidFill>
                            <a:srgbClr val="252525"/>
                          </a:solidFill>
                          <a:effectLst/>
                          <a:latin typeface="Roboto" panose="02000000000000000000" pitchFamily="2" charset="0"/>
                        </a:rPr>
                        <a:t>toksoid</a:t>
                      </a:r>
                      <a:r>
                        <a:rPr lang="tr-TR" sz="1200" b="0" i="0" dirty="0">
                          <a:solidFill>
                            <a:srgbClr val="252525"/>
                          </a:solidFill>
                          <a:effectLst/>
                          <a:latin typeface="Roboto" panose="02000000000000000000" pitchFamily="2" charset="0"/>
                        </a:rPr>
                        <a:t> aşılardır.</a:t>
                      </a:r>
                    </a:p>
                    <a:p>
                      <a:endParaRPr lang="tr-TR" sz="1200" dirty="0"/>
                    </a:p>
                  </a:txBody>
                  <a:tcPr/>
                </a:tc>
                <a:extLst>
                  <a:ext uri="{0D108BD9-81ED-4DB2-BD59-A6C34878D82A}">
                    <a16:rowId xmlns:a16="http://schemas.microsoft.com/office/drawing/2014/main" val="3753221867"/>
                  </a:ext>
                </a:extLst>
              </a:tr>
              <a:tr h="861644">
                <a:tc>
                  <a:txBody>
                    <a:bodyPr/>
                    <a:lstStyle/>
                    <a:p>
                      <a:endParaRPr lang="tr-TR" sz="1200" dirty="0"/>
                    </a:p>
                  </a:txBody>
                  <a:tcPr/>
                </a:tc>
                <a:tc>
                  <a:txBody>
                    <a:bodyPr/>
                    <a:lstStyle/>
                    <a:p>
                      <a:r>
                        <a:rPr lang="tr-TR" sz="1200" b="1" i="0" kern="1200" dirty="0" err="1">
                          <a:solidFill>
                            <a:schemeClr val="dk1"/>
                          </a:solidFill>
                          <a:effectLst/>
                          <a:latin typeface="+mn-lt"/>
                          <a:ea typeface="+mn-ea"/>
                          <a:cs typeface="+mn-cs"/>
                        </a:rPr>
                        <a:t>Rekombinant</a:t>
                      </a:r>
                      <a:r>
                        <a:rPr lang="tr-TR" sz="1200" b="1" i="0" kern="1200" dirty="0">
                          <a:solidFill>
                            <a:schemeClr val="dk1"/>
                          </a:solidFill>
                          <a:effectLst/>
                          <a:latin typeface="+mn-lt"/>
                          <a:ea typeface="+mn-ea"/>
                          <a:cs typeface="+mn-cs"/>
                        </a:rPr>
                        <a:t> Aşılar</a:t>
                      </a:r>
                      <a:endParaRPr lang="tr-TR" sz="1200" dirty="0"/>
                    </a:p>
                  </a:txBody>
                  <a:tcPr/>
                </a:tc>
                <a:tc>
                  <a:txBody>
                    <a:bodyPr/>
                    <a:lstStyle/>
                    <a:p>
                      <a:pPr algn="l">
                        <a:buFont typeface="Arial" panose="020B0604020202020204" pitchFamily="34" charset="0"/>
                        <a:buChar char="•"/>
                      </a:pPr>
                      <a:r>
                        <a:rPr lang="tr-TR" sz="1200" b="0" i="0" dirty="0" err="1">
                          <a:solidFill>
                            <a:srgbClr val="252525"/>
                          </a:solidFill>
                          <a:effectLst/>
                          <a:latin typeface="Roboto" panose="02000000000000000000" pitchFamily="2" charset="0"/>
                        </a:rPr>
                        <a:t>Rekombinant</a:t>
                      </a:r>
                      <a:r>
                        <a:rPr lang="tr-TR" sz="1200" b="0" i="0" dirty="0">
                          <a:solidFill>
                            <a:srgbClr val="252525"/>
                          </a:solidFill>
                          <a:effectLst/>
                          <a:latin typeface="Roboto" panose="02000000000000000000" pitchFamily="2" charset="0"/>
                        </a:rPr>
                        <a:t> DNA teknolojisi ile üretilmektedirler.</a:t>
                      </a:r>
                    </a:p>
                    <a:p>
                      <a:pPr algn="l">
                        <a:buFont typeface="Arial" panose="020B0604020202020204" pitchFamily="34" charset="0"/>
                        <a:buChar char="•"/>
                      </a:pPr>
                      <a:r>
                        <a:rPr lang="tr-TR" sz="1200" b="0" i="0" dirty="0">
                          <a:solidFill>
                            <a:srgbClr val="252525"/>
                          </a:solidFill>
                          <a:effectLst/>
                          <a:latin typeface="Roboto" panose="02000000000000000000" pitchFamily="2" charset="0"/>
                        </a:rPr>
                        <a:t>Hepatit B aşısı gibi.</a:t>
                      </a:r>
                    </a:p>
                    <a:p>
                      <a:endParaRPr lang="tr-TR" sz="1200" dirty="0"/>
                    </a:p>
                  </a:txBody>
                  <a:tcPr/>
                </a:tc>
                <a:extLst>
                  <a:ext uri="{0D108BD9-81ED-4DB2-BD59-A6C34878D82A}">
                    <a16:rowId xmlns:a16="http://schemas.microsoft.com/office/drawing/2014/main" val="898695516"/>
                  </a:ext>
                </a:extLst>
              </a:tr>
            </a:tbl>
          </a:graphicData>
        </a:graphic>
      </p:graphicFrame>
    </p:spTree>
    <p:extLst>
      <p:ext uri="{BB962C8B-B14F-4D97-AF65-F5344CB8AC3E}">
        <p14:creationId xmlns:p14="http://schemas.microsoft.com/office/powerpoint/2010/main" val="157240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63F7F4-BA76-5CFD-C3A6-99513766F3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FE6EDFD-BEC1-E6F8-F273-F9E1A5540435}"/>
              </a:ext>
            </a:extLst>
          </p:cNvPr>
          <p:cNvSpPr>
            <a:spLocks noGrp="1"/>
          </p:cNvSpPr>
          <p:nvPr>
            <p:ph idx="1"/>
          </p:nvPr>
        </p:nvSpPr>
        <p:spPr/>
        <p:txBody>
          <a:bodyPr>
            <a:normAutofit/>
          </a:bodyPr>
          <a:lstStyle/>
          <a:p>
            <a:pPr>
              <a:buClr>
                <a:schemeClr val="accent1">
                  <a:lumMod val="60000"/>
                  <a:lumOff val="40000"/>
                </a:schemeClr>
              </a:buClr>
              <a:buFont typeface="Wingdings" panose="05000000000000000000" pitchFamily="2" charset="2"/>
              <a:buChar char="Ø"/>
            </a:pPr>
            <a:r>
              <a:rPr lang="tr-TR" sz="1800" dirty="0"/>
              <a:t>Aşılama çalışmalarının en temel kavramı toplum bağışıklığı kavramıdır. </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Aşılanamayan riskli popülasyonları olası bir salgında korumak için gereken toplum bağışıklığı eşikleri %80-95 arasında değişmektedir. Aşılama oranları bu oranların altına düştüğünde o toplumda salgınlar görülmeye başlamaktadır. </a:t>
            </a:r>
          </a:p>
          <a:p>
            <a:pPr>
              <a:buClr>
                <a:schemeClr val="accent1">
                  <a:lumMod val="60000"/>
                  <a:lumOff val="40000"/>
                </a:schemeClr>
              </a:buClr>
              <a:buFont typeface="Wingdings" panose="05000000000000000000" pitchFamily="2" charset="2"/>
              <a:buChar char="Ø"/>
            </a:pPr>
            <a:endParaRPr lang="tr-TR" sz="1800" dirty="0"/>
          </a:p>
          <a:p>
            <a:pPr>
              <a:buClr>
                <a:schemeClr val="accent1">
                  <a:lumMod val="60000"/>
                  <a:lumOff val="40000"/>
                </a:schemeClr>
              </a:buClr>
              <a:buFont typeface="Wingdings" panose="05000000000000000000" pitchFamily="2" charset="2"/>
              <a:buChar char="Ø"/>
            </a:pPr>
            <a:r>
              <a:rPr lang="tr-TR" sz="1800" dirty="0"/>
              <a:t>Ailelerin çocuklarını aşılatmama kararı sadece kendi çocukları için değil, toplumdaki birçok farklı insan grubu için de sağlık tehdidi oluşturmaktadır.</a:t>
            </a:r>
          </a:p>
        </p:txBody>
      </p:sp>
      <p:pic>
        <p:nvPicPr>
          <p:cNvPr id="4" name="Resim 3">
            <a:extLst>
              <a:ext uri="{FF2B5EF4-FFF2-40B4-BE49-F238E27FC236}">
                <a16:creationId xmlns:a16="http://schemas.microsoft.com/office/drawing/2014/main" id="{1F300724-90E1-0CAD-E3E2-983243E53DDB}"/>
              </a:ext>
            </a:extLst>
          </p:cNvPr>
          <p:cNvPicPr>
            <a:picLocks noChangeAspect="1"/>
          </p:cNvPicPr>
          <p:nvPr/>
        </p:nvPicPr>
        <p:blipFill>
          <a:blip r:embed="rId2"/>
          <a:stretch>
            <a:fillRect/>
          </a:stretch>
        </p:blipFill>
        <p:spPr>
          <a:xfrm>
            <a:off x="6195060" y="4123822"/>
            <a:ext cx="5730240" cy="2734178"/>
          </a:xfrm>
          <a:prstGeom prst="rect">
            <a:avLst/>
          </a:prstGeom>
        </p:spPr>
      </p:pic>
    </p:spTree>
    <p:extLst>
      <p:ext uri="{BB962C8B-B14F-4D97-AF65-F5344CB8AC3E}">
        <p14:creationId xmlns:p14="http://schemas.microsoft.com/office/powerpoint/2010/main" val="104041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96C757-B1D6-9FF6-5598-EF9A534E9900}"/>
              </a:ext>
            </a:extLst>
          </p:cNvPr>
          <p:cNvSpPr>
            <a:spLocks noGrp="1"/>
          </p:cNvSpPr>
          <p:nvPr>
            <p:ph type="title"/>
          </p:nvPr>
        </p:nvSpPr>
        <p:spPr/>
        <p:txBody>
          <a:bodyPr/>
          <a:lstStyle/>
          <a:p>
            <a:r>
              <a:rPr lang="tr-TR" dirty="0">
                <a:solidFill>
                  <a:schemeClr val="tx2">
                    <a:lumMod val="60000"/>
                    <a:lumOff val="40000"/>
                  </a:schemeClr>
                </a:solidFill>
              </a:rPr>
              <a:t>Genişletilmiş Bağışıklama Programı(1981)</a:t>
            </a:r>
          </a:p>
        </p:txBody>
      </p:sp>
      <p:sp>
        <p:nvSpPr>
          <p:cNvPr id="3" name="İçerik Yer Tutucusu 2">
            <a:extLst>
              <a:ext uri="{FF2B5EF4-FFF2-40B4-BE49-F238E27FC236}">
                <a16:creationId xmlns:a16="http://schemas.microsoft.com/office/drawing/2014/main" id="{8BA9B47E-2839-36DF-B709-5F7F3AB45457}"/>
              </a:ext>
            </a:extLst>
          </p:cNvPr>
          <p:cNvSpPr>
            <a:spLocks noGrp="1"/>
          </p:cNvSpPr>
          <p:nvPr>
            <p:ph idx="1"/>
          </p:nvPr>
        </p:nvSpPr>
        <p:spPr/>
        <p:txBody>
          <a:bodyPr>
            <a:normAutofit/>
          </a:bodyPr>
          <a:lstStyle/>
          <a:p>
            <a:pPr marL="0" indent="0">
              <a:buNone/>
            </a:pPr>
            <a:endParaRPr lang="tr-TR" dirty="0"/>
          </a:p>
          <a:p>
            <a:pPr marL="0" indent="0">
              <a:buNone/>
            </a:pPr>
            <a:endParaRPr lang="tr-TR" dirty="0"/>
          </a:p>
          <a:p>
            <a:pPr marL="0" indent="0">
              <a:buNone/>
            </a:pPr>
            <a:r>
              <a:rPr lang="tr-TR" dirty="0"/>
              <a:t>                                                    </a:t>
            </a:r>
          </a:p>
          <a:p>
            <a:pPr marL="0" indent="0">
              <a:buNone/>
            </a:pPr>
            <a:r>
              <a:rPr lang="tr-TR" dirty="0"/>
              <a:t> </a:t>
            </a:r>
          </a:p>
          <a:p>
            <a:pPr marL="0" indent="0">
              <a:buNone/>
            </a:pPr>
            <a:endParaRPr lang="tr-TR" dirty="0"/>
          </a:p>
          <a:p>
            <a:pPr marL="0" indent="0">
              <a:buNone/>
            </a:pPr>
            <a:endParaRPr lang="tr-TR" dirty="0"/>
          </a:p>
          <a:p>
            <a:pPr marL="0" indent="0">
              <a:buNone/>
            </a:pPr>
            <a:endParaRPr lang="tr-TR" dirty="0"/>
          </a:p>
          <a:p>
            <a:pPr marL="0" indent="0">
              <a:buNone/>
            </a:pPr>
            <a:endParaRPr lang="tr-TR" sz="1800" dirty="0">
              <a:solidFill>
                <a:schemeClr val="tx2">
                  <a:lumMod val="60000"/>
                  <a:lumOff val="40000"/>
                </a:schemeClr>
              </a:solidFill>
            </a:endParaRPr>
          </a:p>
          <a:p>
            <a:pPr marL="0" indent="0">
              <a:buNone/>
            </a:pPr>
            <a:r>
              <a:rPr lang="tr-TR" sz="1800" u="sng" dirty="0">
                <a:solidFill>
                  <a:schemeClr val="tx2">
                    <a:lumMod val="60000"/>
                    <a:lumOff val="40000"/>
                  </a:schemeClr>
                </a:solidFill>
              </a:rPr>
              <a:t>*13.03.2009 Tarih ve 7941 Sayılı Daimi Genelge (17 sayılı Genelge)</a:t>
            </a:r>
          </a:p>
        </p:txBody>
      </p:sp>
      <p:sp>
        <p:nvSpPr>
          <p:cNvPr id="6" name="Dikdörtgen: Köşeleri Yuvarlatılmış 5">
            <a:extLst>
              <a:ext uri="{FF2B5EF4-FFF2-40B4-BE49-F238E27FC236}">
                <a16:creationId xmlns:a16="http://schemas.microsoft.com/office/drawing/2014/main" id="{0BB84C59-A490-411B-253D-D5C7D8732003}"/>
              </a:ext>
            </a:extLst>
          </p:cNvPr>
          <p:cNvSpPr/>
          <p:nvPr/>
        </p:nvSpPr>
        <p:spPr>
          <a:xfrm>
            <a:off x="925830" y="1825625"/>
            <a:ext cx="10229850" cy="296354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b="0" i="0" u="sng" strike="noStrike" kern="1200" cap="none" spc="0" normalizeH="0" baseline="0" noProof="0" dirty="0">
                <a:ln>
                  <a:noFill/>
                </a:ln>
                <a:solidFill>
                  <a:prstClr val="black"/>
                </a:solidFill>
                <a:effectLst/>
                <a:uLnTx/>
                <a:uFillTx/>
                <a:latin typeface="Calibri" panose="020F0502020204030204"/>
                <a:ea typeface="+mn-ea"/>
                <a:cs typeface="+mn-cs"/>
              </a:rPr>
              <a:t>Amaç:</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b="0" i="0" u="none" strike="noStrike" kern="1200" cap="none" spc="0" normalizeH="0" baseline="0" noProof="0" dirty="0">
                <a:ln>
                  <a:noFill/>
                </a:ln>
                <a:solidFill>
                  <a:prstClr val="black"/>
                </a:solidFill>
                <a:effectLst/>
                <a:uLnTx/>
                <a:uFillTx/>
                <a:latin typeface="Calibri" panose="020F0502020204030204"/>
                <a:ea typeface="+mn-ea"/>
                <a:cs typeface="+mn-cs"/>
              </a:rPr>
              <a:t>Hassas yaş gruplarına enfeksiyona yakalanmalarından önce ulaşıp </a:t>
            </a:r>
            <a:r>
              <a:rPr kumimoji="0" lang="tr-TR" b="0" i="0" u="none" strike="noStrike" kern="1200" cap="none" spc="0" normalizeH="0" baseline="0" noProof="0" dirty="0" err="1">
                <a:ln>
                  <a:noFill/>
                </a:ln>
                <a:solidFill>
                  <a:prstClr val="black"/>
                </a:solidFill>
                <a:effectLst/>
                <a:uLnTx/>
                <a:uFillTx/>
                <a:latin typeface="Calibri" panose="020F0502020204030204"/>
                <a:ea typeface="+mn-ea"/>
                <a:cs typeface="+mn-cs"/>
              </a:rPr>
              <a:t>bağışıklanmalarını</a:t>
            </a:r>
            <a:r>
              <a:rPr kumimoji="0" lang="tr-TR" b="0" i="0" u="none" strike="noStrike" kern="1200" cap="none" spc="0" normalizeH="0" baseline="0" noProof="0" dirty="0">
                <a:ln>
                  <a:noFill/>
                </a:ln>
                <a:solidFill>
                  <a:prstClr val="black"/>
                </a:solidFill>
                <a:effectLst/>
                <a:uLnTx/>
                <a:uFillTx/>
                <a:latin typeface="Calibri" panose="020F0502020204030204"/>
                <a:ea typeface="+mn-ea"/>
                <a:cs typeface="+mn-cs"/>
              </a:rPr>
              <a:t> sağlamak,</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tr-TR" b="0" i="0" u="none" strike="noStrike" kern="1200" cap="none" spc="0" normalizeH="0" baseline="0" noProof="0" dirty="0">
                <a:ln>
                  <a:noFill/>
                </a:ln>
                <a:solidFill>
                  <a:prstClr val="black"/>
                </a:solidFill>
                <a:effectLst/>
                <a:uLnTx/>
                <a:uFillTx/>
                <a:latin typeface="Calibri" panose="020F0502020204030204"/>
                <a:ea typeface="+mn-ea"/>
                <a:cs typeface="+mn-cs"/>
              </a:rPr>
              <a:t>Aşı ile korunulabilir hastalıklardan kaynaklanan hastalık, sakatlık ve ölümlerini önlemektir.</a:t>
            </a:r>
          </a:p>
        </p:txBody>
      </p:sp>
    </p:spTree>
    <p:extLst>
      <p:ext uri="{BB962C8B-B14F-4D97-AF65-F5344CB8AC3E}">
        <p14:creationId xmlns:p14="http://schemas.microsoft.com/office/powerpoint/2010/main" val="5521248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32147</TotalTime>
  <Words>5146</Words>
  <Application>Microsoft Office PowerPoint</Application>
  <PresentationFormat>Geniş ekran</PresentationFormat>
  <Paragraphs>546</Paragraphs>
  <Slides>66</Slides>
  <Notes>0</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Office Teması</vt:lpstr>
      <vt:lpstr>PowerPoint Sunusu</vt:lpstr>
      <vt:lpstr>AMAÇ</vt:lpstr>
      <vt:lpstr>ÖĞRENİM HEDEFLERİ</vt:lpstr>
      <vt:lpstr>SUNUM PLANI</vt:lpstr>
      <vt:lpstr>AŞI NEDİR</vt:lpstr>
      <vt:lpstr>PowerPoint Sunusu</vt:lpstr>
      <vt:lpstr>PowerPoint Sunusu</vt:lpstr>
      <vt:lpstr>PowerPoint Sunusu</vt:lpstr>
      <vt:lpstr>Genişletilmiş Bağışıklama Programı(1981)</vt:lpstr>
      <vt:lpstr>Genişletilmiş Bağışıklama Programı Hedefleri </vt:lpstr>
      <vt:lpstr>AŞI UYGULAMALARINDA GENEL KURALLAR</vt:lpstr>
      <vt:lpstr>AŞI UYGULAMALARINDA GENEL KURALLAR</vt:lpstr>
      <vt:lpstr>AŞI UYGULAMALARINDA GENEL KURALLAR</vt:lpstr>
      <vt:lpstr>AŞILAMA-İLK BAŞVURU</vt:lpstr>
      <vt:lpstr>AŞILAMA ÖNCESİ SORULAR</vt:lpstr>
      <vt:lpstr>PowerPoint Sunusu</vt:lpstr>
      <vt:lpstr>HEP B</vt:lpstr>
      <vt:lpstr>Annenin HBsAg durumuna göre Hepatit B aşı ve Hepatit B İmmünglobulin (HBİG) uygulaması </vt:lpstr>
      <vt:lpstr>BCG</vt:lpstr>
      <vt:lpstr>BCG</vt:lpstr>
      <vt:lpstr>PowerPoint Sunusu</vt:lpstr>
      <vt:lpstr>PNÖMOKOK(KPA 13)</vt:lpstr>
      <vt:lpstr>DaBT-İPA-Hib-Hep B </vt:lpstr>
      <vt:lpstr>HEMOFİLUS İNFLUENZA TİP B (Hib)</vt:lpstr>
      <vt:lpstr>ORAL POLİO (OPA)</vt:lpstr>
      <vt:lpstr>OPA-ÖZEL DURUMLAR </vt:lpstr>
      <vt:lpstr>SUÇİÇEĞİ</vt:lpstr>
      <vt:lpstr>SUÇİÇEĞİ</vt:lpstr>
      <vt:lpstr>KIZAMIK-KIZAMIKÇIK-KABAKULAK (KKK)</vt:lpstr>
      <vt:lpstr>PowerPoint Sunusu</vt:lpstr>
      <vt:lpstr>HEPATİT-A (Hep-A)</vt:lpstr>
      <vt:lpstr>TETANOZ</vt:lpstr>
      <vt:lpstr>TETANOZ</vt:lpstr>
      <vt:lpstr>Vaka</vt:lpstr>
      <vt:lpstr>Tetanoz Şüpheli Yaralanma Durumlarında Temas Sonrası Proflaksi</vt:lpstr>
      <vt:lpstr>PowerPoint Sunusu</vt:lpstr>
      <vt:lpstr>RUTİN DIŞI AŞILAR</vt:lpstr>
      <vt:lpstr>PowerPoint Sunusu</vt:lpstr>
      <vt:lpstr>PowerPoint Sunusu</vt:lpstr>
      <vt:lpstr>MENİNGOKOK</vt:lpstr>
      <vt:lpstr>Rotavirus aşıları</vt:lpstr>
      <vt:lpstr>Rotavirüs aşısının etkinliği </vt:lpstr>
      <vt:lpstr>Özel Durumlar: </vt:lpstr>
      <vt:lpstr>Mevsimsel influenza aşıları </vt:lpstr>
      <vt:lpstr>HPV (HPV9) </vt:lpstr>
      <vt:lpstr>AŞI UYGULAMA TEKNİKLERİ</vt:lpstr>
      <vt:lpstr>Aşılar Güvenli Tıbbi Ürünlerdir</vt:lpstr>
      <vt:lpstr>PowerPoint Sunusu</vt:lpstr>
      <vt:lpstr>PowerPoint Sunusu</vt:lpstr>
      <vt:lpstr>PowerPoint Sunusu</vt:lpstr>
      <vt:lpstr>OLASI AŞI YAN ETKİLERİ</vt:lpstr>
      <vt:lpstr>AŞI SONRASI İSTENMEYEN ETKİ (ASİE) </vt:lpstr>
      <vt:lpstr>PowerPoint Sunusu</vt:lpstr>
      <vt:lpstr>İZLEME DAHİL OLAN ASİE(Lokal Reaksiyon)</vt:lpstr>
      <vt:lpstr>İZLEME DAHİL OLAN ASİE(Sinir Sistemi ile İlgili İE)</vt:lpstr>
      <vt:lpstr>İZLEME DAHİL OLAN ASİE(Diğer İE)</vt:lpstr>
      <vt:lpstr>PowerPoint Sunusu</vt:lpstr>
      <vt:lpstr>AŞI KONTRENDİKASYONLARI</vt:lpstr>
      <vt:lpstr>AŞILANMAYA ENGEL OLUŞTURMAYAN DURUMLAR (YANLIŞ KONTRENDİKASYONLAR)</vt:lpstr>
      <vt:lpstr>AŞILANMAYA ENGEL OLUŞTURMAYAN DURUMLAR (YANLIŞ KONTRENDİKASYONLAR)</vt:lpstr>
      <vt:lpstr>4-11 ay hiç aşılanmamış çocuklarda aşılama şeması  </vt:lpstr>
      <vt:lpstr>12-47 ay hiç aşılanmamış çocuklarda aşılama şeması  </vt:lpstr>
      <vt:lpstr>48-71 ay hiç aşılanmamış çocuklarda aşılama şeması  </vt:lpstr>
      <vt:lpstr>6-12 yaş daha önce hiç aşılanmamış çocuklarda aşılama şeması </vt:lpstr>
      <vt:lpstr> 13 yaş ve üzerinde ve daha önce hiç aşılanmamış çocuklarda aşılama şeması  </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seda kutlu</dc:creator>
  <cp:lastModifiedBy>seda kutlu</cp:lastModifiedBy>
  <cp:revision>5</cp:revision>
  <dcterms:created xsi:type="dcterms:W3CDTF">2025-09-28T07:24:39Z</dcterms:created>
  <dcterms:modified xsi:type="dcterms:W3CDTF">2026-01-04T19:55:03Z</dcterms:modified>
</cp:coreProperties>
</file>