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 id="264" r:id="rId10"/>
    <p:sldId id="266" r:id="rId11"/>
    <p:sldId id="268" r:id="rId12"/>
    <p:sldId id="269" r:id="rId13"/>
    <p:sldId id="270" r:id="rId14"/>
    <p:sldId id="271" r:id="rId15"/>
    <p:sldId id="272" r:id="rId16"/>
    <p:sldId id="274" r:id="rId17"/>
    <p:sldId id="273" r:id="rId18"/>
    <p:sldId id="275" r:id="rId19"/>
    <p:sldId id="276" r:id="rId20"/>
    <p:sldId id="277" r:id="rId21"/>
    <p:sldId id="278" r:id="rId22"/>
    <p:sldId id="281" r:id="rId23"/>
    <p:sldId id="292" r:id="rId24"/>
    <p:sldId id="282" r:id="rId25"/>
    <p:sldId id="283" r:id="rId26"/>
    <p:sldId id="284" r:id="rId27"/>
    <p:sldId id="285" r:id="rId28"/>
    <p:sldId id="279" r:id="rId29"/>
    <p:sldId id="280" r:id="rId30"/>
    <p:sldId id="286" r:id="rId31"/>
    <p:sldId id="287" r:id="rId32"/>
    <p:sldId id="288" r:id="rId33"/>
    <p:sldId id="289" r:id="rId34"/>
    <p:sldId id="290" r:id="rId35"/>
    <p:sldId id="291" r:id="rId36"/>
    <p:sldId id="293"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87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8B4AF60A-713C-41BA-9788-4C493DDC0A9C}" type="datetimeFigureOut">
              <a:rPr lang="en-US" dirty="0"/>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E5E0FA7-C445-42F7-AF66-A4F5A6FC8A9C}" type="datetimeFigureOut">
              <a:rPr lang="en-US" dirty="0"/>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85AC5C5-1A57-4420-8AFB-CE41693A794B}" type="datetimeFigureOut">
              <a:rPr lang="en-US" dirty="0"/>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A4C08AF-84E6-4329-8E67-FEA434B47075}" type="datetimeFigureOut">
              <a:rPr lang="en-US" dirty="0"/>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tr-TR"/>
              <a:t>Asıl başlık stilini düzenlemek için tıklayın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8593667" y="6272784"/>
            <a:ext cx="2644309" cy="365125"/>
          </a:xfrm>
        </p:spPr>
        <p:txBody>
          <a:bodyPr/>
          <a:lstStyle/>
          <a:p>
            <a:fld id="{4F6EE328-6AFF-436B-881F-213D56084544}" type="datetimeFigureOut">
              <a:rPr lang="en-US" dirty="0"/>
              <a:t>6/3/2024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E02069A-09EE-4C7C-86A4-2314A404921D}" type="datetimeFigureOut">
              <a:rPr lang="en-US" dirty="0"/>
              <a:t>6/3/2024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56EE7F1-171E-411F-96CA-A251A21496E7}" type="datetimeFigureOut">
              <a:rPr lang="en-US" dirty="0"/>
              <a:t>6/3/2024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8872C98D-A273-4547-9B92-97D7769F71A6}" type="datetimeFigureOut">
              <a:rPr lang="en-US" dirty="0"/>
              <a:t>6/3/2024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7CD67-0644-446C-B2AD-1C09BF34F286}" type="datetimeFigureOut">
              <a:rPr lang="en-US" dirty="0"/>
              <a:t>6/3/2024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1480828-6983-48AD-9E27-CBD3696F837E}" type="datetimeFigureOut">
              <a:rPr lang="en-US" dirty="0"/>
              <a:t>6/3/2024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2C5EFB91-0324-450E-B17F-36DC0ECCE413}" type="datetimeFigureOut">
              <a:rPr lang="en-US" dirty="0"/>
              <a:t>6/3/2024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2E37674-C1BA-4107-9B06-6D4CAC3A3DF5}" type="datetimeFigureOut">
              <a:rPr lang="en-US" dirty="0"/>
              <a:t>6/3/2024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F4770B22-2A74-1FB9-2801-E905150A076F}"/>
              </a:ext>
            </a:extLst>
          </p:cNvPr>
          <p:cNvSpPr>
            <a:spLocks noGrp="1"/>
          </p:cNvSpPr>
          <p:nvPr>
            <p:ph type="subTitle" idx="1"/>
          </p:nvPr>
        </p:nvSpPr>
        <p:spPr>
          <a:xfrm>
            <a:off x="1069848" y="4947035"/>
            <a:ext cx="7891272" cy="850491"/>
          </a:xfrm>
        </p:spPr>
        <p:txBody>
          <a:bodyPr/>
          <a:lstStyle/>
          <a:p>
            <a:r>
              <a:rPr lang="tr-TR" dirty="0"/>
              <a:t>Ayşe Arzu GÜLDİKEN TOPKAYA</a:t>
            </a:r>
          </a:p>
          <a:p>
            <a:r>
              <a:rPr lang="tr-TR" dirty="0"/>
              <a:t>KTÜ AİLE HEKİMLİĞİ A.B.D.</a:t>
            </a:r>
          </a:p>
        </p:txBody>
      </p:sp>
      <p:pic>
        <p:nvPicPr>
          <p:cNvPr id="5" name="Resim 4">
            <a:extLst>
              <a:ext uri="{FF2B5EF4-FFF2-40B4-BE49-F238E27FC236}">
                <a16:creationId xmlns:a16="http://schemas.microsoft.com/office/drawing/2014/main" id="{9CE21F95-CCF1-C7A8-5F27-B8CEEBA651DD}"/>
              </a:ext>
            </a:extLst>
          </p:cNvPr>
          <p:cNvPicPr>
            <a:picLocks noChangeAspect="1"/>
          </p:cNvPicPr>
          <p:nvPr/>
        </p:nvPicPr>
        <p:blipFill>
          <a:blip r:embed="rId2"/>
          <a:stretch>
            <a:fillRect/>
          </a:stretch>
        </p:blipFill>
        <p:spPr>
          <a:xfrm>
            <a:off x="753210" y="1060473"/>
            <a:ext cx="9550996" cy="3036071"/>
          </a:xfrm>
          <a:prstGeom prst="rect">
            <a:avLst/>
          </a:prstGeom>
        </p:spPr>
      </p:pic>
      <p:pic>
        <p:nvPicPr>
          <p:cNvPr id="7" name="Resim 6">
            <a:extLst>
              <a:ext uri="{FF2B5EF4-FFF2-40B4-BE49-F238E27FC236}">
                <a16:creationId xmlns:a16="http://schemas.microsoft.com/office/drawing/2014/main" id="{FB76C366-4AC7-4D77-E1D9-0E5DA93D633F}"/>
              </a:ext>
            </a:extLst>
          </p:cNvPr>
          <p:cNvPicPr>
            <a:picLocks noChangeAspect="1"/>
          </p:cNvPicPr>
          <p:nvPr/>
        </p:nvPicPr>
        <p:blipFill>
          <a:blip r:embed="rId3"/>
          <a:stretch>
            <a:fillRect/>
          </a:stretch>
        </p:blipFill>
        <p:spPr>
          <a:xfrm>
            <a:off x="1066098" y="1399033"/>
            <a:ext cx="8763554" cy="2858336"/>
          </a:xfrm>
          <a:prstGeom prst="rect">
            <a:avLst/>
          </a:prstGeom>
        </p:spPr>
      </p:pic>
    </p:spTree>
    <p:extLst>
      <p:ext uri="{BB962C8B-B14F-4D97-AF65-F5344CB8AC3E}">
        <p14:creationId xmlns:p14="http://schemas.microsoft.com/office/powerpoint/2010/main" val="3476442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368709E-8667-DC7F-0086-1A7C290F4C3B}"/>
              </a:ext>
            </a:extLst>
          </p:cNvPr>
          <p:cNvSpPr>
            <a:spLocks noGrp="1"/>
          </p:cNvSpPr>
          <p:nvPr>
            <p:ph idx="1"/>
          </p:nvPr>
        </p:nvSpPr>
        <p:spPr>
          <a:xfrm>
            <a:off x="1069848" y="648929"/>
            <a:ext cx="10058400" cy="5523271"/>
          </a:xfrm>
        </p:spPr>
        <p:txBody>
          <a:bodyPr>
            <a:normAutofit/>
          </a:bodyPr>
          <a:lstStyle/>
          <a:p>
            <a:pPr marL="0" indent="0">
              <a:lnSpc>
                <a:spcPct val="107000"/>
              </a:lnSpc>
              <a:spcAft>
                <a:spcPts val="800"/>
              </a:spcAft>
              <a:buNone/>
            </a:pPr>
            <a:r>
              <a:rPr lang="tr-TR" sz="2400" b="1" i="1" u="sng" dirty="0">
                <a:effectLst/>
                <a:latin typeface="Calibri" panose="020F0502020204030204" pitchFamily="34" charset="0"/>
                <a:ea typeface="Calibri" panose="020F0502020204030204" pitchFamily="34" charset="0"/>
                <a:cs typeface="Calibri" panose="020F0502020204030204" pitchFamily="34" charset="0"/>
              </a:rPr>
              <a:t>4.16S </a:t>
            </a:r>
            <a:r>
              <a:rPr lang="tr-TR" sz="2400" b="1" i="1" u="sng" dirty="0" err="1">
                <a:effectLst/>
                <a:latin typeface="Calibri" panose="020F0502020204030204" pitchFamily="34" charset="0"/>
                <a:ea typeface="Calibri" panose="020F0502020204030204" pitchFamily="34" charset="0"/>
                <a:cs typeface="Calibri" panose="020F0502020204030204" pitchFamily="34" charset="0"/>
              </a:rPr>
              <a:t>rRNA</a:t>
            </a:r>
            <a:r>
              <a:rPr lang="tr-TR" sz="2400" b="1" i="1" u="sng" dirty="0">
                <a:effectLst/>
                <a:latin typeface="Calibri" panose="020F0502020204030204" pitchFamily="34" charset="0"/>
                <a:ea typeface="Calibri" panose="020F0502020204030204" pitchFamily="34" charset="0"/>
                <a:cs typeface="Calibri" panose="020F0502020204030204" pitchFamily="34" charset="0"/>
              </a:rPr>
              <a:t> </a:t>
            </a:r>
            <a:r>
              <a:rPr lang="tr-TR" sz="2400" b="1" i="1" u="sng" dirty="0" err="1">
                <a:effectLst/>
                <a:latin typeface="Calibri" panose="020F0502020204030204" pitchFamily="34" charset="0"/>
                <a:ea typeface="Calibri" panose="020F0502020204030204" pitchFamily="34" charset="0"/>
                <a:cs typeface="Calibri" panose="020F0502020204030204" pitchFamily="34" charset="0"/>
              </a:rPr>
              <a:t>Amplikon</a:t>
            </a:r>
            <a:r>
              <a:rPr lang="tr-TR" sz="2400" b="1" i="1" u="sng" dirty="0">
                <a:effectLst/>
                <a:latin typeface="Calibri" panose="020F0502020204030204" pitchFamily="34" charset="0"/>
                <a:ea typeface="Calibri" panose="020F0502020204030204" pitchFamily="34" charset="0"/>
                <a:cs typeface="Calibri" panose="020F0502020204030204" pitchFamily="34" charset="0"/>
              </a:rPr>
              <a:t> Dizileme ve </a:t>
            </a:r>
            <a:r>
              <a:rPr lang="tr-TR" sz="2400" b="1" i="1" u="sng" dirty="0" err="1">
                <a:effectLst/>
                <a:latin typeface="Calibri" panose="020F0502020204030204" pitchFamily="34" charset="0"/>
                <a:ea typeface="Calibri" panose="020F0502020204030204" pitchFamily="34" charset="0"/>
                <a:cs typeface="Calibri" panose="020F0502020204030204" pitchFamily="34" charset="0"/>
              </a:rPr>
              <a:t>Biyoinformatik</a:t>
            </a:r>
            <a:r>
              <a:rPr lang="tr-TR" sz="2400" b="1" i="1" u="sng" dirty="0">
                <a:effectLst/>
                <a:latin typeface="Calibri" panose="020F0502020204030204" pitchFamily="34" charset="0"/>
                <a:ea typeface="Calibri" panose="020F0502020204030204" pitchFamily="34" charset="0"/>
                <a:cs typeface="Calibri" panose="020F0502020204030204" pitchFamily="34" charset="0"/>
              </a:rPr>
              <a:t> Analiz</a:t>
            </a:r>
          </a:p>
          <a:p>
            <a:pPr>
              <a:lnSpc>
                <a:spcPct val="107000"/>
              </a:lnSpc>
              <a:spcAft>
                <a:spcPts val="800"/>
              </a:spcAft>
            </a:pPr>
            <a:r>
              <a:rPr lang="tr-TR" sz="2400" dirty="0">
                <a:effectLst/>
                <a:latin typeface="Calibri" panose="020F0502020204030204" pitchFamily="34" charset="0"/>
                <a:ea typeface="Calibri" panose="020F0502020204030204" pitchFamily="34" charset="0"/>
                <a:cs typeface="Calibri" panose="020F0502020204030204" pitchFamily="34" charset="0"/>
              </a:rPr>
              <a:t>Hazırlanan DNA, 16S kütüphane oluşturma için kullanıldı ve elde edilen kütüphane, üreticinin protokolüne uygun olarak dizilendi.</a:t>
            </a:r>
          </a:p>
          <a:p>
            <a:pPr>
              <a:lnSpc>
                <a:spcPct val="107000"/>
              </a:lnSpc>
              <a:spcAft>
                <a:spcPts val="800"/>
              </a:spcAft>
            </a:pPr>
            <a:r>
              <a:rPr lang="tr-TR" sz="2400" dirty="0">
                <a:effectLst/>
                <a:latin typeface="Calibri" panose="020F0502020204030204" pitchFamily="34" charset="0"/>
                <a:ea typeface="Calibri" panose="020F0502020204030204" pitchFamily="34" charset="0"/>
                <a:cs typeface="Calibri" panose="020F0502020204030204" pitchFamily="34" charset="0"/>
              </a:rPr>
              <a:t> DNA </a:t>
            </a:r>
            <a:r>
              <a:rPr lang="tr-TR" sz="2400" dirty="0" err="1">
                <a:effectLst/>
                <a:latin typeface="Calibri" panose="020F0502020204030204" pitchFamily="34" charset="0"/>
                <a:ea typeface="Calibri" panose="020F0502020204030204" pitchFamily="34" charset="0"/>
                <a:cs typeface="Calibri" panose="020F0502020204030204" pitchFamily="34" charset="0"/>
              </a:rPr>
              <a:t>ekstraksiyon</a:t>
            </a:r>
            <a:r>
              <a:rPr lang="tr-TR" sz="2400" dirty="0">
                <a:effectLst/>
                <a:latin typeface="Calibri" panose="020F0502020204030204" pitchFamily="34" charset="0"/>
                <a:ea typeface="Calibri" panose="020F0502020204030204" pitchFamily="34" charset="0"/>
                <a:cs typeface="Calibri" panose="020F0502020204030204" pitchFamily="34" charset="0"/>
              </a:rPr>
              <a:t> sürecindeki </a:t>
            </a:r>
            <a:r>
              <a:rPr lang="tr-TR" sz="2400" dirty="0" err="1">
                <a:effectLst/>
                <a:latin typeface="Calibri" panose="020F0502020204030204" pitchFamily="34" charset="0"/>
                <a:ea typeface="Calibri" panose="020F0502020204030204" pitchFamily="34" charset="0"/>
                <a:cs typeface="Calibri" panose="020F0502020204030204" pitchFamily="34" charset="0"/>
              </a:rPr>
              <a:t>kontaminasyonu</a:t>
            </a:r>
            <a:r>
              <a:rPr lang="tr-TR" sz="2400" dirty="0">
                <a:effectLst/>
                <a:latin typeface="Calibri" panose="020F0502020204030204" pitchFamily="34" charset="0"/>
                <a:ea typeface="Calibri" panose="020F0502020204030204" pitchFamily="34" charset="0"/>
                <a:cs typeface="Calibri" panose="020F0502020204030204" pitchFamily="34" charset="0"/>
              </a:rPr>
              <a:t> kontrol etmek için test kurulumu sırasında negatif kontroller ve idrar örnekleri üzerinde 16S </a:t>
            </a:r>
            <a:r>
              <a:rPr lang="tr-TR" sz="2400" dirty="0" err="1">
                <a:effectLst/>
                <a:latin typeface="Calibri" panose="020F0502020204030204" pitchFamily="34" charset="0"/>
                <a:ea typeface="Calibri" panose="020F0502020204030204" pitchFamily="34" charset="0"/>
                <a:cs typeface="Calibri" panose="020F0502020204030204" pitchFamily="34" charset="0"/>
              </a:rPr>
              <a:t>qPCR</a:t>
            </a:r>
            <a:r>
              <a:rPr lang="tr-TR" sz="2400" dirty="0">
                <a:effectLst/>
                <a:latin typeface="Calibri" panose="020F0502020204030204" pitchFamily="34" charset="0"/>
                <a:ea typeface="Calibri" panose="020F0502020204030204" pitchFamily="34" charset="0"/>
                <a:cs typeface="Calibri" panose="020F0502020204030204" pitchFamily="34" charset="0"/>
              </a:rPr>
              <a:t> analizi yapıldı.</a:t>
            </a:r>
          </a:p>
          <a:p>
            <a:pPr>
              <a:lnSpc>
                <a:spcPct val="107000"/>
              </a:lnSpc>
              <a:spcAft>
                <a:spcPts val="800"/>
              </a:spcAft>
            </a:pPr>
            <a:r>
              <a:rPr lang="tr-TR" sz="2400" dirty="0">
                <a:effectLst/>
                <a:latin typeface="Calibri" panose="020F0502020204030204" pitchFamily="34" charset="0"/>
                <a:ea typeface="Calibri" panose="020F0502020204030204" pitchFamily="34" charset="0"/>
                <a:cs typeface="Calibri" panose="020F0502020204030204" pitchFamily="34" charset="0"/>
              </a:rPr>
              <a:t> </a:t>
            </a:r>
            <a:r>
              <a:rPr lang="tr-TR" sz="2400" dirty="0">
                <a:latin typeface="Calibri" panose="020F0502020204030204" pitchFamily="34" charset="0"/>
                <a:ea typeface="Calibri" panose="020F0502020204030204" pitchFamily="34" charset="0"/>
                <a:cs typeface="Calibri" panose="020F0502020204030204" pitchFamily="34" charset="0"/>
              </a:rPr>
              <a:t>16S sekans verilerini analiz etmek için QIIME 2 kullanıldı.</a:t>
            </a:r>
          </a:p>
          <a:p>
            <a:pPr>
              <a:lnSpc>
                <a:spcPct val="107000"/>
              </a:lnSpc>
              <a:spcAft>
                <a:spcPts val="800"/>
              </a:spcAft>
            </a:pPr>
            <a:endParaRPr lang="tr-TR" dirty="0"/>
          </a:p>
        </p:txBody>
      </p:sp>
    </p:spTree>
    <p:extLst>
      <p:ext uri="{BB962C8B-B14F-4D97-AF65-F5344CB8AC3E}">
        <p14:creationId xmlns:p14="http://schemas.microsoft.com/office/powerpoint/2010/main" val="2330087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746ADF7-A922-326C-7938-A2A2AE4AF4F2}"/>
              </a:ext>
            </a:extLst>
          </p:cNvPr>
          <p:cNvSpPr>
            <a:spLocks noGrp="1"/>
          </p:cNvSpPr>
          <p:nvPr>
            <p:ph idx="1"/>
          </p:nvPr>
        </p:nvSpPr>
        <p:spPr>
          <a:xfrm>
            <a:off x="1069848" y="963561"/>
            <a:ext cx="10058400" cy="5208639"/>
          </a:xfrm>
        </p:spPr>
        <p:txBody>
          <a:bodyPr>
            <a:normAutofit lnSpcReduction="10000"/>
          </a:bodyPr>
          <a:lstStyle/>
          <a:p>
            <a:pPr marL="0" indent="0">
              <a:lnSpc>
                <a:spcPct val="107000"/>
              </a:lnSpc>
              <a:spcAft>
                <a:spcPts val="800"/>
              </a:spcAft>
              <a:buNone/>
            </a:pPr>
            <a:r>
              <a:rPr lang="tr-TR" sz="3200" b="1" i="1" u="sng" dirty="0">
                <a:effectLst/>
                <a:latin typeface="Calibri" panose="020F0502020204030204" pitchFamily="34" charset="0"/>
                <a:ea typeface="Calibri" panose="020F0502020204030204" pitchFamily="34" charset="0"/>
                <a:cs typeface="Times New Roman" panose="02020603050405020304" pitchFamily="18" charset="0"/>
              </a:rPr>
              <a:t>5. </a:t>
            </a:r>
            <a:r>
              <a:rPr lang="tr-TR" sz="3200" b="1" i="1" u="sng" dirty="0" err="1">
                <a:effectLst/>
                <a:latin typeface="Calibri" panose="020F0502020204030204" pitchFamily="34" charset="0"/>
                <a:ea typeface="Calibri" panose="020F0502020204030204" pitchFamily="34" charset="0"/>
                <a:cs typeface="Times New Roman" panose="02020603050405020304" pitchFamily="18" charset="0"/>
              </a:rPr>
              <a:t>Üropatojenlerin</a:t>
            </a:r>
            <a:r>
              <a:rPr lang="tr-TR" sz="3200" b="1" i="1" u="sng" dirty="0">
                <a:effectLst/>
                <a:latin typeface="Calibri" panose="020F0502020204030204" pitchFamily="34" charset="0"/>
                <a:ea typeface="Calibri" panose="020F0502020204030204" pitchFamily="34" charset="0"/>
                <a:cs typeface="Times New Roman" panose="02020603050405020304" pitchFamily="18" charset="0"/>
              </a:rPr>
              <a:t> Sınıflandırılması ve Tanımı</a:t>
            </a:r>
          </a:p>
          <a:p>
            <a:pPr>
              <a:lnSpc>
                <a:spcPct val="107000"/>
              </a:lnSpc>
              <a:spcAft>
                <a:spcPts val="800"/>
              </a:spcAft>
            </a:pPr>
            <a:r>
              <a:rPr lang="tr-TR" sz="2600" dirty="0">
                <a:effectLst/>
                <a:latin typeface="Calibri" panose="020F0502020204030204" pitchFamily="34" charset="0"/>
                <a:ea typeface="Calibri" panose="020F0502020204030204" pitchFamily="34" charset="0"/>
                <a:cs typeface="Times New Roman" panose="02020603050405020304" pitchFamily="18" charset="0"/>
              </a:rPr>
              <a:t>Daha önceki raporlara dayanarak, idrar kültür testi ve idrar NGS ile tespit edilen 18-21 arası bakteriyi üç gruba ayrıldı;</a:t>
            </a:r>
            <a:r>
              <a:rPr lang="tr-TR" sz="2600" dirty="0">
                <a:latin typeface="Calibri" panose="020F0502020204030204" pitchFamily="34" charset="0"/>
                <a:ea typeface="Calibri" panose="020F0502020204030204" pitchFamily="34" charset="0"/>
                <a:cs typeface="Times New Roman" panose="02020603050405020304" pitchFamily="18" charset="0"/>
              </a:rPr>
              <a:t> </a:t>
            </a:r>
            <a:r>
              <a:rPr lang="tr-TR" sz="2600" dirty="0">
                <a:effectLst/>
                <a:latin typeface="Calibri" panose="020F0502020204030204" pitchFamily="34" charset="0"/>
                <a:ea typeface="Calibri" panose="020F0502020204030204" pitchFamily="34" charset="0"/>
                <a:cs typeface="Times New Roman" panose="02020603050405020304" pitchFamily="18" charset="0"/>
              </a:rPr>
              <a:t> </a:t>
            </a:r>
          </a:p>
          <a:p>
            <a:pPr marL="891540" lvl="2" indent="-342900">
              <a:lnSpc>
                <a:spcPct val="107000"/>
              </a:lnSpc>
              <a:spcAft>
                <a:spcPts val="800"/>
              </a:spcAft>
              <a:buFont typeface="+mj-lt"/>
              <a:buAutoNum type="arabicPeriod"/>
            </a:pPr>
            <a:r>
              <a:rPr lang="tr-TR" sz="2600" dirty="0">
                <a:latin typeface="Calibri" panose="020F0502020204030204" pitchFamily="34" charset="0"/>
                <a:ea typeface="Calibri" panose="020F0502020204030204" pitchFamily="34" charset="0"/>
                <a:cs typeface="Times New Roman" panose="02020603050405020304" pitchFamily="18" charset="0"/>
              </a:rPr>
              <a:t>K</a:t>
            </a:r>
            <a:r>
              <a:rPr lang="tr-TR" sz="2600" dirty="0">
                <a:effectLst/>
                <a:latin typeface="Calibri" panose="020F0502020204030204" pitchFamily="34" charset="0"/>
                <a:ea typeface="Calibri" panose="020F0502020204030204" pitchFamily="34" charset="0"/>
                <a:cs typeface="Times New Roman" panose="02020603050405020304" pitchFamily="18" charset="0"/>
              </a:rPr>
              <a:t>esin </a:t>
            </a:r>
            <a:r>
              <a:rPr lang="tr-TR" sz="2600" dirty="0" err="1">
                <a:effectLst/>
                <a:latin typeface="Calibri" panose="020F0502020204030204" pitchFamily="34" charset="0"/>
                <a:ea typeface="Calibri" panose="020F0502020204030204" pitchFamily="34" charset="0"/>
                <a:cs typeface="Times New Roman" panose="02020603050405020304" pitchFamily="18" charset="0"/>
              </a:rPr>
              <a:t>üropatojenler</a:t>
            </a:r>
            <a:r>
              <a:rPr lang="tr-TR" sz="2600" dirty="0">
                <a:effectLst/>
                <a:latin typeface="Calibri" panose="020F0502020204030204" pitchFamily="34" charset="0"/>
                <a:ea typeface="Calibri" panose="020F0502020204030204" pitchFamily="34" charset="0"/>
                <a:cs typeface="Times New Roman" panose="02020603050405020304" pitchFamily="18" charset="0"/>
              </a:rPr>
              <a:t>: geleneksel tanı yöntemleri tarafından zaten </a:t>
            </a:r>
            <a:r>
              <a:rPr lang="tr-TR" sz="2600" dirty="0" err="1">
                <a:effectLst/>
                <a:latin typeface="Calibri" panose="020F0502020204030204" pitchFamily="34" charset="0"/>
                <a:ea typeface="Calibri" panose="020F0502020204030204" pitchFamily="34" charset="0"/>
                <a:cs typeface="Times New Roman" panose="02020603050405020304" pitchFamily="18" charset="0"/>
              </a:rPr>
              <a:t>üropatojen</a:t>
            </a:r>
            <a:r>
              <a:rPr lang="tr-TR" sz="2600" dirty="0">
                <a:effectLst/>
                <a:latin typeface="Calibri" panose="020F0502020204030204" pitchFamily="34" charset="0"/>
                <a:ea typeface="Calibri" panose="020F0502020204030204" pitchFamily="34" charset="0"/>
                <a:cs typeface="Times New Roman" panose="02020603050405020304" pitchFamily="18" charset="0"/>
              </a:rPr>
              <a:t> olarak belirlenen bakteriler,</a:t>
            </a:r>
          </a:p>
          <a:p>
            <a:pPr marL="891540" lvl="2" indent="-342900">
              <a:lnSpc>
                <a:spcPct val="107000"/>
              </a:lnSpc>
              <a:spcAft>
                <a:spcPts val="800"/>
              </a:spcAft>
              <a:buFont typeface="+mj-lt"/>
              <a:buAutoNum type="arabicPeriod"/>
            </a:pPr>
            <a:r>
              <a:rPr lang="tr-TR" sz="2600" dirty="0">
                <a:latin typeface="Calibri" panose="020F0502020204030204" pitchFamily="34" charset="0"/>
                <a:ea typeface="Calibri" panose="020F0502020204030204" pitchFamily="34" charset="0"/>
                <a:cs typeface="Times New Roman" panose="02020603050405020304" pitchFamily="18" charset="0"/>
              </a:rPr>
              <a:t>O</a:t>
            </a:r>
            <a:r>
              <a:rPr lang="tr-TR" sz="2600" dirty="0">
                <a:effectLst/>
                <a:latin typeface="Calibri" panose="020F0502020204030204" pitchFamily="34" charset="0"/>
                <a:ea typeface="Calibri" panose="020F0502020204030204" pitchFamily="34" charset="0"/>
                <a:cs typeface="Times New Roman" panose="02020603050405020304" pitchFamily="18" charset="0"/>
              </a:rPr>
              <a:t>lası bir </a:t>
            </a:r>
            <a:r>
              <a:rPr lang="tr-TR" sz="2600" dirty="0" err="1">
                <a:effectLst/>
                <a:latin typeface="Calibri" panose="020F0502020204030204" pitchFamily="34" charset="0"/>
                <a:ea typeface="Calibri" panose="020F0502020204030204" pitchFamily="34" charset="0"/>
                <a:cs typeface="Times New Roman" panose="02020603050405020304" pitchFamily="18" charset="0"/>
              </a:rPr>
              <a:t>üropatojen</a:t>
            </a:r>
            <a:r>
              <a:rPr lang="tr-TR" sz="2600" dirty="0">
                <a:effectLst/>
                <a:latin typeface="Calibri" panose="020F0502020204030204" pitchFamily="34" charset="0"/>
                <a:ea typeface="Calibri" panose="020F0502020204030204" pitchFamily="34" charset="0"/>
                <a:cs typeface="Times New Roman" panose="02020603050405020304" pitchFamily="18" charset="0"/>
              </a:rPr>
              <a:t> olmayan bakteriler: sağlıklı erkek ve kadınların idrarından izole edilen, ancak nadiren etkilenen bireylerin idrarından izole edilen bakteriler,</a:t>
            </a:r>
          </a:p>
          <a:p>
            <a:pPr marL="891540" lvl="2" indent="-342900">
              <a:lnSpc>
                <a:spcPct val="107000"/>
              </a:lnSpc>
              <a:spcAft>
                <a:spcPts val="800"/>
              </a:spcAft>
              <a:buFont typeface="+mj-lt"/>
              <a:buAutoNum type="arabicPeriod"/>
            </a:pPr>
            <a:r>
              <a:rPr lang="tr-TR" sz="2600" dirty="0">
                <a:effectLst/>
                <a:latin typeface="Calibri" panose="020F0502020204030204" pitchFamily="34" charset="0"/>
                <a:ea typeface="Calibri" panose="020F0502020204030204" pitchFamily="34" charset="0"/>
                <a:cs typeface="Times New Roman" panose="02020603050405020304" pitchFamily="18" charset="0"/>
              </a:rPr>
              <a:t>Olası </a:t>
            </a:r>
            <a:r>
              <a:rPr lang="tr-TR" sz="2600" dirty="0" err="1">
                <a:effectLst/>
                <a:latin typeface="Calibri" panose="020F0502020204030204" pitchFamily="34" charset="0"/>
                <a:ea typeface="Calibri" panose="020F0502020204030204" pitchFamily="34" charset="0"/>
                <a:cs typeface="Times New Roman" panose="02020603050405020304" pitchFamily="18" charset="0"/>
              </a:rPr>
              <a:t>üropatojenler</a:t>
            </a:r>
            <a:r>
              <a:rPr lang="tr-TR" sz="2600" dirty="0">
                <a:effectLst/>
                <a:latin typeface="Calibri" panose="020F0502020204030204" pitchFamily="34" charset="0"/>
                <a:ea typeface="Calibri" panose="020F0502020204030204" pitchFamily="34" charset="0"/>
                <a:cs typeface="Times New Roman" panose="02020603050405020304" pitchFamily="18" charset="0"/>
              </a:rPr>
              <a:t>: 1. veya 2. gruba dahil edilmeyen bakteriler.</a:t>
            </a:r>
          </a:p>
          <a:p>
            <a:pPr>
              <a:lnSpc>
                <a:spcPct val="107000"/>
              </a:lnSpc>
              <a:spcAft>
                <a:spcPts val="800"/>
              </a:spcAft>
            </a:pPr>
            <a:r>
              <a:rPr lang="tr-TR" sz="2600" dirty="0">
                <a:effectLst/>
                <a:latin typeface="Calibri" panose="020F0502020204030204" pitchFamily="34" charset="0"/>
                <a:ea typeface="Calibri" panose="020F0502020204030204" pitchFamily="34" charset="0"/>
                <a:cs typeface="Times New Roman" panose="02020603050405020304" pitchFamily="18" charset="0"/>
              </a:rPr>
              <a:t> Bu çalışmada 1. ve 3. gruplar </a:t>
            </a:r>
            <a:r>
              <a:rPr lang="tr-TR" sz="2600" dirty="0" err="1">
                <a:effectLst/>
                <a:latin typeface="Calibri" panose="020F0502020204030204" pitchFamily="34" charset="0"/>
                <a:ea typeface="Calibri" panose="020F0502020204030204" pitchFamily="34" charset="0"/>
                <a:cs typeface="Times New Roman" panose="02020603050405020304" pitchFamily="18" charset="0"/>
              </a:rPr>
              <a:t>üropatojen</a:t>
            </a:r>
            <a:r>
              <a:rPr lang="tr-TR" sz="2600" dirty="0">
                <a:effectLst/>
                <a:latin typeface="Calibri" panose="020F0502020204030204" pitchFamily="34" charset="0"/>
                <a:ea typeface="Calibri" panose="020F0502020204030204" pitchFamily="34" charset="0"/>
                <a:cs typeface="Times New Roman" panose="02020603050405020304" pitchFamily="18" charset="0"/>
              </a:rPr>
              <a:t> olarak kabul edildi.</a:t>
            </a:r>
          </a:p>
          <a:p>
            <a:endParaRPr lang="tr-TR" dirty="0"/>
          </a:p>
        </p:txBody>
      </p:sp>
    </p:spTree>
    <p:extLst>
      <p:ext uri="{BB962C8B-B14F-4D97-AF65-F5344CB8AC3E}">
        <p14:creationId xmlns:p14="http://schemas.microsoft.com/office/powerpoint/2010/main" val="2853562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C8012EC-070E-CE38-1326-42B27DA790C6}"/>
              </a:ext>
            </a:extLst>
          </p:cNvPr>
          <p:cNvSpPr>
            <a:spLocks noGrp="1"/>
          </p:cNvSpPr>
          <p:nvPr>
            <p:ph idx="1"/>
          </p:nvPr>
        </p:nvSpPr>
        <p:spPr>
          <a:xfrm>
            <a:off x="1069848" y="678425"/>
            <a:ext cx="10058400" cy="5702709"/>
          </a:xfrm>
        </p:spPr>
        <p:txBody>
          <a:bodyPr>
            <a:normAutofit/>
          </a:bodyPr>
          <a:lstStyle/>
          <a:p>
            <a:pPr marL="0" indent="0">
              <a:lnSpc>
                <a:spcPct val="107000"/>
              </a:lnSpc>
              <a:spcAft>
                <a:spcPts val="800"/>
              </a:spcAft>
              <a:buNone/>
            </a:pPr>
            <a:r>
              <a:rPr lang="tr-TR" b="1" i="1" u="sng" dirty="0">
                <a:effectLst/>
                <a:latin typeface="Calibri" panose="020F0502020204030204" pitchFamily="34" charset="0"/>
                <a:ea typeface="Calibri" panose="020F0502020204030204" pitchFamily="34" charset="0"/>
                <a:cs typeface="Times New Roman" panose="02020603050405020304" pitchFamily="18" charset="0"/>
              </a:rPr>
              <a:t>6. İstatistiksel Analiz</a:t>
            </a:r>
          </a:p>
          <a:p>
            <a:pPr>
              <a:lnSpc>
                <a:spcPct val="107000"/>
              </a:lnSpc>
              <a:spcAft>
                <a:spcPts val="800"/>
              </a:spcAft>
            </a:pPr>
            <a:r>
              <a:rPr lang="tr-TR" dirty="0">
                <a:effectLst/>
                <a:latin typeface="Calibri" panose="020F0502020204030204" pitchFamily="34" charset="0"/>
                <a:ea typeface="Calibri" panose="020F0502020204030204" pitchFamily="34" charset="0"/>
                <a:cs typeface="Times New Roman" panose="02020603050405020304" pitchFamily="18" charset="0"/>
              </a:rPr>
              <a:t>Alfa çeşitlilik için, örnek verileri </a:t>
            </a:r>
            <a:r>
              <a:rPr lang="tr-TR" dirty="0">
                <a:latin typeface="Calibri" panose="020F0502020204030204" pitchFamily="34" charset="0"/>
                <a:ea typeface="Calibri" panose="020F0502020204030204" pitchFamily="34" charset="0"/>
                <a:cs typeface="Times New Roman" panose="02020603050405020304" pitchFamily="18" charset="0"/>
              </a:rPr>
              <a:t>sadeleş</a:t>
            </a:r>
            <a:r>
              <a:rPr lang="tr-TR" dirty="0">
                <a:effectLst/>
                <a:latin typeface="Calibri" panose="020F0502020204030204" pitchFamily="34" charset="0"/>
                <a:ea typeface="Calibri" panose="020F0502020204030204" pitchFamily="34" charset="0"/>
                <a:cs typeface="Times New Roman" panose="02020603050405020304" pitchFamily="18" charset="0"/>
              </a:rPr>
              <a:t>tirildi ve </a:t>
            </a:r>
            <a:r>
              <a:rPr lang="tr-TR" dirty="0" err="1">
                <a:effectLst/>
                <a:latin typeface="Calibri" panose="020F0502020204030204" pitchFamily="34" charset="0"/>
                <a:ea typeface="Calibri" panose="020F0502020204030204" pitchFamily="34" charset="0"/>
                <a:cs typeface="Times New Roman" panose="02020603050405020304" pitchFamily="18" charset="0"/>
              </a:rPr>
              <a:t>Shannon</a:t>
            </a:r>
            <a:r>
              <a:rPr lang="tr-TR" dirty="0">
                <a:effectLst/>
                <a:latin typeface="Calibri" panose="020F0502020204030204" pitchFamily="34" charset="0"/>
                <a:ea typeface="Calibri" panose="020F0502020204030204" pitchFamily="34" charset="0"/>
                <a:cs typeface="Times New Roman" panose="02020603050405020304" pitchFamily="18" charset="0"/>
              </a:rPr>
              <a:t> indeksleri, gözlemlenen işlevsel </a:t>
            </a:r>
            <a:r>
              <a:rPr lang="tr-TR" dirty="0" err="1">
                <a:effectLst/>
                <a:latin typeface="Calibri" panose="020F0502020204030204" pitchFamily="34" charset="0"/>
                <a:ea typeface="Calibri" panose="020F0502020204030204" pitchFamily="34" charset="0"/>
                <a:cs typeface="Times New Roman" panose="02020603050405020304" pitchFamily="18" charset="0"/>
              </a:rPr>
              <a:t>taksonomik</a:t>
            </a:r>
            <a:r>
              <a:rPr lang="tr-TR" dirty="0">
                <a:effectLst/>
                <a:latin typeface="Calibri" panose="020F0502020204030204" pitchFamily="34" charset="0"/>
                <a:ea typeface="Calibri" panose="020F0502020204030204" pitchFamily="34" charset="0"/>
                <a:cs typeface="Times New Roman" panose="02020603050405020304" pitchFamily="18" charset="0"/>
              </a:rPr>
              <a:t> birimler (</a:t>
            </a:r>
            <a:r>
              <a:rPr lang="tr-TR" dirty="0" err="1">
                <a:effectLst/>
                <a:latin typeface="Calibri" panose="020F0502020204030204" pitchFamily="34" charset="0"/>
                <a:ea typeface="Calibri" panose="020F0502020204030204" pitchFamily="34" charset="0"/>
                <a:cs typeface="Times New Roman" panose="02020603050405020304" pitchFamily="18" charset="0"/>
              </a:rPr>
              <a:t>OTU'lar</a:t>
            </a:r>
            <a:r>
              <a:rPr lang="tr-TR" dirty="0">
                <a:effectLst/>
                <a:latin typeface="Calibri" panose="020F0502020204030204" pitchFamily="34" charset="0"/>
                <a:ea typeface="Calibri" panose="020F0502020204030204" pitchFamily="34" charset="0"/>
                <a:cs typeface="Times New Roman" panose="02020603050405020304" pitchFamily="18" charset="0"/>
              </a:rPr>
              <a:t>) (zenginlik) ve </a:t>
            </a:r>
            <a:r>
              <a:rPr lang="tr-TR" dirty="0" err="1">
                <a:effectLst/>
                <a:latin typeface="Calibri" panose="020F0502020204030204" pitchFamily="34" charset="0"/>
                <a:ea typeface="Calibri" panose="020F0502020204030204" pitchFamily="34" charset="0"/>
                <a:cs typeface="Times New Roman" panose="02020603050405020304" pitchFamily="18" charset="0"/>
              </a:rPr>
              <a:t>Simpson'un</a:t>
            </a:r>
            <a:r>
              <a:rPr lang="tr-TR" dirty="0">
                <a:effectLst/>
                <a:latin typeface="Calibri" panose="020F0502020204030204" pitchFamily="34" charset="0"/>
                <a:ea typeface="Calibri" panose="020F0502020204030204" pitchFamily="34" charset="0"/>
                <a:cs typeface="Times New Roman" panose="02020603050405020304" pitchFamily="18" charset="0"/>
              </a:rPr>
              <a:t> eşitlilik indeksleri hesaplandı. </a:t>
            </a:r>
          </a:p>
          <a:p>
            <a:pPr>
              <a:lnSpc>
                <a:spcPct val="107000"/>
              </a:lnSpc>
              <a:spcAft>
                <a:spcPts val="800"/>
              </a:spcAft>
            </a:pPr>
            <a:r>
              <a:rPr lang="tr-TR" dirty="0">
                <a:effectLst/>
                <a:latin typeface="Calibri" panose="020F0502020204030204" pitchFamily="34" charset="0"/>
                <a:ea typeface="Calibri" panose="020F0502020204030204" pitchFamily="34" charset="0"/>
                <a:cs typeface="Times New Roman" panose="02020603050405020304" pitchFamily="18" charset="0"/>
              </a:rPr>
              <a:t>Grup farklarını test etmek için parametrik olmayan istatistiksel </a:t>
            </a:r>
            <a:r>
              <a:rPr lang="tr-TR" dirty="0" err="1">
                <a:effectLst/>
                <a:latin typeface="Calibri" panose="020F0502020204030204" pitchFamily="34" charset="0"/>
                <a:ea typeface="Calibri" panose="020F0502020204030204" pitchFamily="34" charset="0"/>
                <a:cs typeface="Times New Roman" panose="02020603050405020304" pitchFamily="18" charset="0"/>
              </a:rPr>
              <a:t>Kruskal</a:t>
            </a:r>
            <a:r>
              <a:rPr lang="tr-TR" dirty="0">
                <a:effectLst/>
                <a:latin typeface="Calibri" panose="020F0502020204030204" pitchFamily="34" charset="0"/>
                <a:ea typeface="Calibri" panose="020F0502020204030204" pitchFamily="34" charset="0"/>
                <a:cs typeface="Times New Roman" panose="02020603050405020304" pitchFamily="18" charset="0"/>
              </a:rPr>
              <a:t>–Wallis testi kullanıldı.</a:t>
            </a:r>
          </a:p>
          <a:p>
            <a:pPr>
              <a:lnSpc>
                <a:spcPct val="107000"/>
              </a:lnSpc>
              <a:spcAft>
                <a:spcPts val="800"/>
              </a:spcAft>
            </a:pPr>
            <a:r>
              <a:rPr lang="tr-TR" dirty="0">
                <a:effectLst/>
                <a:latin typeface="Calibri" panose="020F0502020204030204" pitchFamily="34" charset="0"/>
                <a:ea typeface="Calibri" panose="020F0502020204030204" pitchFamily="34" charset="0"/>
                <a:cs typeface="Times New Roman" panose="02020603050405020304" pitchFamily="18" charset="0"/>
              </a:rPr>
              <a:t>Bu analizde, istatistiksel testin değeri 0.05 olarak ayarlandı ve ayırt edici özellikler için eşik LDA puanı 3.0'dan fazla olarak belirlendi.</a:t>
            </a:r>
          </a:p>
          <a:p>
            <a:endParaRPr lang="tr-TR" dirty="0"/>
          </a:p>
        </p:txBody>
      </p:sp>
    </p:spTree>
    <p:extLst>
      <p:ext uri="{BB962C8B-B14F-4D97-AF65-F5344CB8AC3E}">
        <p14:creationId xmlns:p14="http://schemas.microsoft.com/office/powerpoint/2010/main" val="1458946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182138-6877-8F69-4A1C-495DA8489DA6}"/>
              </a:ext>
            </a:extLst>
          </p:cNvPr>
          <p:cNvSpPr>
            <a:spLocks noGrp="1"/>
          </p:cNvSpPr>
          <p:nvPr>
            <p:ph type="title"/>
          </p:nvPr>
        </p:nvSpPr>
        <p:spPr>
          <a:xfrm>
            <a:off x="1069848" y="484632"/>
            <a:ext cx="10058400" cy="1295007"/>
          </a:xfrm>
        </p:spPr>
        <p:txBody>
          <a:bodyPr>
            <a:normAutofit fontScale="90000"/>
          </a:bodyPr>
          <a:lstStyle/>
          <a:p>
            <a:br>
              <a:rPr lang="tr-TR" sz="1800" dirty="0">
                <a:effectLst/>
                <a:latin typeface="Calibri" panose="020F0502020204030204" pitchFamily="34" charset="0"/>
                <a:ea typeface="Calibri" panose="020F0502020204030204" pitchFamily="34" charset="0"/>
                <a:cs typeface="Times New Roman" panose="02020603050405020304" pitchFamily="18" charset="0"/>
              </a:rPr>
            </a:br>
            <a:br>
              <a:rPr lang="tr-TR" sz="1800" dirty="0">
                <a:effectLst/>
                <a:latin typeface="Calibri" panose="020F0502020204030204" pitchFamily="34" charset="0"/>
                <a:ea typeface="Calibri" panose="020F0502020204030204" pitchFamily="34" charset="0"/>
                <a:cs typeface="Times New Roman" panose="02020603050405020304" pitchFamily="18" charset="0"/>
              </a:rPr>
            </a:br>
            <a:r>
              <a:rPr lang="tr-TR" dirty="0">
                <a:effectLst/>
                <a:latin typeface="Calibri" panose="020F0502020204030204" pitchFamily="34" charset="0"/>
                <a:ea typeface="Calibri" panose="020F0502020204030204" pitchFamily="34" charset="0"/>
                <a:cs typeface="Times New Roman" panose="02020603050405020304" pitchFamily="18" charset="0"/>
              </a:rPr>
              <a:t>BULGULAR</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DBC40AF0-9C5C-F4F2-E72B-6F527F61B288}"/>
              </a:ext>
            </a:extLst>
          </p:cNvPr>
          <p:cNvSpPr>
            <a:spLocks noGrp="1"/>
          </p:cNvSpPr>
          <p:nvPr>
            <p:ph idx="1"/>
          </p:nvPr>
        </p:nvSpPr>
        <p:spPr>
          <a:xfrm>
            <a:off x="1069848" y="1887794"/>
            <a:ext cx="10058400" cy="4284406"/>
          </a:xfrm>
        </p:spPr>
        <p:txBody>
          <a:bodyPr>
            <a:normAutofit fontScale="85000" lnSpcReduction="10000"/>
          </a:bodyPr>
          <a:lstStyle/>
          <a:p>
            <a:pPr marL="0" lvl="0" indent="0">
              <a:lnSpc>
                <a:spcPct val="107000"/>
              </a:lnSpc>
              <a:spcAft>
                <a:spcPts val="800"/>
              </a:spcAft>
              <a:buNone/>
            </a:pPr>
            <a:r>
              <a:rPr lang="tr-TR" sz="3200" b="1" i="1" u="sng" dirty="0">
                <a:latin typeface="Calibri" panose="020F0502020204030204" pitchFamily="34" charset="0"/>
                <a:ea typeface="Calibri" panose="020F0502020204030204" pitchFamily="34" charset="0"/>
                <a:cs typeface="Times New Roman" panose="02020603050405020304" pitchFamily="18" charset="0"/>
              </a:rPr>
              <a:t>1. Temel Özellikler</a:t>
            </a:r>
          </a:p>
          <a:p>
            <a:pPr>
              <a:lnSpc>
                <a:spcPct val="107000"/>
              </a:lnSpc>
              <a:spcAft>
                <a:spcPts val="800"/>
              </a:spcAft>
            </a:pPr>
            <a:r>
              <a:rPr lang="tr-TR" sz="2600" dirty="0">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Hastaların hepsi kadındı ve ortalama yaşları 54.1 idi. </a:t>
            </a:r>
          </a:p>
          <a:p>
            <a:pPr>
              <a:lnSpc>
                <a:spcPct val="107000"/>
              </a:lnSpc>
              <a:spcAft>
                <a:spcPts val="800"/>
              </a:spcAft>
            </a:pPr>
            <a:r>
              <a:rPr lang="tr-TR" sz="2600" dirty="0">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Tekrarlayan sistit grubunun ortalama yaşı 55.1 idi, bu da akut </a:t>
            </a:r>
            <a:r>
              <a:rPr lang="tr-TR" sz="2600" dirty="0" err="1">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nonkomplike</a:t>
            </a:r>
            <a:r>
              <a:rPr lang="tr-TR" sz="2600" dirty="0">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 sistit grubundan daha yüksekti, ancak istatistiksel olarak anlamlı değildi. </a:t>
            </a:r>
          </a:p>
          <a:p>
            <a:pPr>
              <a:lnSpc>
                <a:spcPct val="107000"/>
              </a:lnSpc>
              <a:spcAft>
                <a:spcPts val="800"/>
              </a:spcAft>
            </a:pPr>
            <a:r>
              <a:rPr lang="tr-TR" sz="2600" dirty="0">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Gruplar arasında önceki gebelik deneyimi ve menopoz açısından fark yoktu. </a:t>
            </a:r>
          </a:p>
          <a:p>
            <a:pPr>
              <a:lnSpc>
                <a:spcPct val="107000"/>
              </a:lnSpc>
              <a:spcAft>
                <a:spcPts val="800"/>
              </a:spcAft>
            </a:pPr>
            <a:r>
              <a:rPr lang="tr-TR" sz="2600" dirty="0">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Hastaların %54.7'si hastaneyi ziyaret etmeden önce antibiyotik almıştı. </a:t>
            </a:r>
          </a:p>
          <a:p>
            <a:pPr>
              <a:lnSpc>
                <a:spcPct val="107000"/>
              </a:lnSpc>
              <a:spcAft>
                <a:spcPts val="800"/>
              </a:spcAft>
            </a:pPr>
            <a:r>
              <a:rPr lang="tr-TR" sz="2600" dirty="0" err="1">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Piyüri</a:t>
            </a:r>
            <a:r>
              <a:rPr lang="tr-TR" sz="2600" dirty="0">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 veya </a:t>
            </a:r>
            <a:r>
              <a:rPr lang="tr-TR" sz="2600" dirty="0" err="1">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bakteriüri</a:t>
            </a:r>
            <a:r>
              <a:rPr lang="tr-TR" sz="2600" dirty="0">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 idrar analizi sonuçları gruplar arasında farklı değildi.</a:t>
            </a:r>
            <a:endParaRPr lang="tr-TR" sz="26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739763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11926DE-0464-394C-4481-E8461272263F}"/>
              </a:ext>
            </a:extLst>
          </p:cNvPr>
          <p:cNvSpPr>
            <a:spLocks noGrp="1"/>
          </p:cNvSpPr>
          <p:nvPr>
            <p:ph idx="1"/>
          </p:nvPr>
        </p:nvSpPr>
        <p:spPr/>
        <p:txBody>
          <a:bodyPr/>
          <a:lstStyle/>
          <a:p>
            <a:endParaRPr lang="tr-TR"/>
          </a:p>
        </p:txBody>
      </p:sp>
      <p:pic>
        <p:nvPicPr>
          <p:cNvPr id="4" name="Resim 3">
            <a:extLst>
              <a:ext uri="{FF2B5EF4-FFF2-40B4-BE49-F238E27FC236}">
                <a16:creationId xmlns:a16="http://schemas.microsoft.com/office/drawing/2014/main" id="{7E48931B-DBAA-D645-91E3-CB246989040A}"/>
              </a:ext>
            </a:extLst>
          </p:cNvPr>
          <p:cNvPicPr>
            <a:picLocks noChangeAspect="1"/>
          </p:cNvPicPr>
          <p:nvPr/>
        </p:nvPicPr>
        <p:blipFill>
          <a:blip r:embed="rId2"/>
          <a:stretch>
            <a:fillRect/>
          </a:stretch>
        </p:blipFill>
        <p:spPr>
          <a:xfrm>
            <a:off x="706625" y="1061884"/>
            <a:ext cx="10346701" cy="4463845"/>
          </a:xfrm>
          <a:prstGeom prst="rect">
            <a:avLst/>
          </a:prstGeom>
        </p:spPr>
      </p:pic>
      <p:sp>
        <p:nvSpPr>
          <p:cNvPr id="5" name="Oval 4">
            <a:extLst>
              <a:ext uri="{FF2B5EF4-FFF2-40B4-BE49-F238E27FC236}">
                <a16:creationId xmlns:a16="http://schemas.microsoft.com/office/drawing/2014/main" id="{D2E5BA94-3E65-67E7-73B4-59949EE9726F}"/>
              </a:ext>
            </a:extLst>
          </p:cNvPr>
          <p:cNvSpPr/>
          <p:nvPr/>
        </p:nvSpPr>
        <p:spPr>
          <a:xfrm>
            <a:off x="3320029" y="2043587"/>
            <a:ext cx="612000" cy="4320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a:extLst>
              <a:ext uri="{FF2B5EF4-FFF2-40B4-BE49-F238E27FC236}">
                <a16:creationId xmlns:a16="http://schemas.microsoft.com/office/drawing/2014/main" id="{D20BB2AE-C413-2F2B-111E-9DC70E320A53}"/>
              </a:ext>
            </a:extLst>
          </p:cNvPr>
          <p:cNvSpPr/>
          <p:nvPr/>
        </p:nvSpPr>
        <p:spPr>
          <a:xfrm>
            <a:off x="8317238" y="2043587"/>
            <a:ext cx="612000" cy="4320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a:extLst>
              <a:ext uri="{FF2B5EF4-FFF2-40B4-BE49-F238E27FC236}">
                <a16:creationId xmlns:a16="http://schemas.microsoft.com/office/drawing/2014/main" id="{EB812E5E-4532-D44C-92EB-64468F80F05D}"/>
              </a:ext>
            </a:extLst>
          </p:cNvPr>
          <p:cNvSpPr/>
          <p:nvPr/>
        </p:nvSpPr>
        <p:spPr>
          <a:xfrm>
            <a:off x="1069848" y="2611120"/>
            <a:ext cx="9781032" cy="53848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a:extLst>
              <a:ext uri="{FF2B5EF4-FFF2-40B4-BE49-F238E27FC236}">
                <a16:creationId xmlns:a16="http://schemas.microsoft.com/office/drawing/2014/main" id="{E8A0D42F-26C9-D2FC-C901-79B98034D8CC}"/>
              </a:ext>
            </a:extLst>
          </p:cNvPr>
          <p:cNvSpPr/>
          <p:nvPr/>
        </p:nvSpPr>
        <p:spPr>
          <a:xfrm>
            <a:off x="3484880" y="3149600"/>
            <a:ext cx="914400" cy="30769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a:extLst>
              <a:ext uri="{FF2B5EF4-FFF2-40B4-BE49-F238E27FC236}">
                <a16:creationId xmlns:a16="http://schemas.microsoft.com/office/drawing/2014/main" id="{D1CA3100-88F1-6864-1076-61882BBB3217}"/>
              </a:ext>
            </a:extLst>
          </p:cNvPr>
          <p:cNvSpPr/>
          <p:nvPr/>
        </p:nvSpPr>
        <p:spPr>
          <a:xfrm>
            <a:off x="934720" y="4165600"/>
            <a:ext cx="10058400" cy="467360"/>
          </a:xfrm>
          <a:prstGeom prst="rect">
            <a:avLst/>
          </a:prstGeom>
          <a:no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1768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 calcmode="lin" valueType="num">
                                      <p:cBhvr>
                                        <p:cTn id="28" dur="1000" fill="hold"/>
                                        <p:tgtEl>
                                          <p:spTgt spid="8"/>
                                        </p:tgtEl>
                                        <p:attrNameLst>
                                          <p:attrName>style.rotation</p:attrName>
                                        </p:attrNameLst>
                                      </p:cBhvr>
                                      <p:tavLst>
                                        <p:tav tm="0">
                                          <p:val>
                                            <p:fltVal val="90"/>
                                          </p:val>
                                        </p:tav>
                                        <p:tav tm="100000">
                                          <p:val>
                                            <p:fltVal val="0"/>
                                          </p:val>
                                        </p:tav>
                                      </p:tavLst>
                                    </p:anim>
                                    <p:animEffect transition="in" filter="fade">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1)">
                                      <p:cBhvr>
                                        <p:cTn id="3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5C43F20-0129-AF57-05F7-A58AE5C4BB29}"/>
              </a:ext>
            </a:extLst>
          </p:cNvPr>
          <p:cNvSpPr>
            <a:spLocks noGrp="1"/>
          </p:cNvSpPr>
          <p:nvPr>
            <p:ph idx="1"/>
          </p:nvPr>
        </p:nvSpPr>
        <p:spPr>
          <a:xfrm>
            <a:off x="1069848" y="812800"/>
            <a:ext cx="10058400" cy="5359400"/>
          </a:xfrm>
        </p:spPr>
        <p:txBody>
          <a:bodyPr/>
          <a:lstStyle/>
          <a:p>
            <a:pPr marL="0" indent="0">
              <a:buNone/>
            </a:pPr>
            <a:r>
              <a:rPr lang="tr-TR" sz="3000" b="1" i="1" u="sng" dirty="0"/>
              <a:t>2.</a:t>
            </a:r>
            <a:r>
              <a:rPr lang="tr-TR" sz="3000" b="1" i="1" u="sng" dirty="0">
                <a:effectLst/>
                <a:latin typeface="Calibri" panose="020F0502020204030204" pitchFamily="34" charset="0"/>
                <a:ea typeface="Calibri" panose="020F0502020204030204" pitchFamily="34" charset="0"/>
                <a:cs typeface="Times New Roman" panose="02020603050405020304" pitchFamily="18" charset="0"/>
              </a:rPr>
              <a:t> İdrar Kültürü ve İdrar NGS Duyarlılığının Karşılaştırılması</a:t>
            </a:r>
          </a:p>
          <a:p>
            <a:r>
              <a:rPr lang="tr-TR" sz="2400" dirty="0">
                <a:effectLst/>
                <a:latin typeface="Calibri" panose="020F0502020204030204" pitchFamily="34" charset="0"/>
                <a:ea typeface="Calibri" panose="020F0502020204030204" pitchFamily="34" charset="0"/>
                <a:cs typeface="Times New Roman" panose="02020603050405020304" pitchFamily="18" charset="0"/>
              </a:rPr>
              <a:t>İdrar kültürlerinde, 42 hastanın yedisinde (%16.7) bakteri tespit edildi. </a:t>
            </a:r>
          </a:p>
          <a:p>
            <a:r>
              <a:rPr lang="tr-TR" sz="2400" dirty="0">
                <a:effectLst/>
                <a:latin typeface="Calibri" panose="020F0502020204030204" pitchFamily="34" charset="0"/>
                <a:ea typeface="Calibri" panose="020F0502020204030204" pitchFamily="34" charset="0"/>
                <a:cs typeface="Times New Roman" panose="02020603050405020304" pitchFamily="18" charset="0"/>
              </a:rPr>
              <a:t>İdrar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NGS'de</a:t>
            </a:r>
            <a:r>
              <a:rPr lang="tr-TR" sz="2400" dirty="0">
                <a:effectLst/>
                <a:latin typeface="Calibri" panose="020F0502020204030204" pitchFamily="34" charset="0"/>
                <a:ea typeface="Calibri" panose="020F0502020204030204" pitchFamily="34" charset="0"/>
                <a:cs typeface="Times New Roman" panose="02020603050405020304" pitchFamily="18" charset="0"/>
              </a:rPr>
              <a:t> ise, 42 hastanın 29'unda (%69.0) bakteri tespit edildi ve bu, idrar kültürlerine göre anlamlı derecede daha yüksekti (p&lt;0.05). </a:t>
            </a:r>
          </a:p>
          <a:p>
            <a:r>
              <a:rPr lang="tr-TR" sz="2400" dirty="0">
                <a:effectLst/>
                <a:latin typeface="Calibri" panose="020F0502020204030204" pitchFamily="34" charset="0"/>
                <a:ea typeface="Calibri" panose="020F0502020204030204" pitchFamily="34" charset="0"/>
                <a:cs typeface="Times New Roman" panose="02020603050405020304" pitchFamily="18" charset="0"/>
              </a:rPr>
              <a:t>İdrar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NGS'nin</a:t>
            </a:r>
            <a:r>
              <a:rPr lang="tr-TR" sz="2400" dirty="0">
                <a:effectLst/>
                <a:latin typeface="Calibri" panose="020F0502020204030204" pitchFamily="34" charset="0"/>
                <a:ea typeface="Calibri" panose="020F0502020204030204" pitchFamily="34" charset="0"/>
                <a:cs typeface="Times New Roman" panose="02020603050405020304" pitchFamily="18" charset="0"/>
              </a:rPr>
              <a:t> duyarlılık üstünlüğü, akut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nonkomplike</a:t>
            </a:r>
            <a:r>
              <a:rPr lang="tr-TR" sz="2400" dirty="0">
                <a:effectLst/>
                <a:latin typeface="Calibri" panose="020F0502020204030204" pitchFamily="34" charset="0"/>
                <a:ea typeface="Calibri" panose="020F0502020204030204" pitchFamily="34" charset="0"/>
                <a:cs typeface="Times New Roman" panose="02020603050405020304" pitchFamily="18" charset="0"/>
              </a:rPr>
              <a:t> sistit ve tekrarlayan sistit gruplarında da aynıydı</a:t>
            </a:r>
            <a:r>
              <a:rPr lang="tr-TR" sz="1800" dirty="0">
                <a:effectLst/>
                <a:latin typeface="Calibri" panose="020F0502020204030204" pitchFamily="34" charset="0"/>
                <a:ea typeface="Calibri" panose="020F0502020204030204" pitchFamily="34" charset="0"/>
                <a:cs typeface="Times New Roman" panose="02020603050405020304" pitchFamily="18" charset="0"/>
              </a:rPr>
              <a:t>.</a:t>
            </a:r>
          </a:p>
          <a:p>
            <a:r>
              <a:rPr lang="tr-TR" sz="2400" dirty="0">
                <a:effectLst/>
                <a:latin typeface="Calibri" panose="020F0502020204030204" pitchFamily="34" charset="0"/>
                <a:ea typeface="Calibri" panose="020F0502020204030204" pitchFamily="34" charset="0"/>
                <a:cs typeface="Times New Roman" panose="02020603050405020304" pitchFamily="18" charset="0"/>
              </a:rPr>
              <a:t>Ancak, idrar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NGS'nin</a:t>
            </a:r>
            <a:r>
              <a:rPr lang="tr-TR" sz="2400" dirty="0">
                <a:effectLst/>
                <a:latin typeface="Calibri" panose="020F0502020204030204" pitchFamily="34" charset="0"/>
                <a:ea typeface="Calibri" panose="020F0502020204030204" pitchFamily="34" charset="0"/>
                <a:cs typeface="Times New Roman" panose="02020603050405020304" pitchFamily="18" charset="0"/>
              </a:rPr>
              <a:t> iki grup arasındaki duyarlılığında hafif bir fark vardı. </a:t>
            </a:r>
          </a:p>
          <a:p>
            <a:r>
              <a:rPr lang="tr-TR" sz="2400" dirty="0">
                <a:effectLst/>
                <a:latin typeface="Calibri" panose="020F0502020204030204" pitchFamily="34" charset="0"/>
                <a:ea typeface="Calibri" panose="020F0502020204030204" pitchFamily="34" charset="0"/>
                <a:cs typeface="Times New Roman" panose="02020603050405020304" pitchFamily="18" charset="0"/>
              </a:rPr>
              <a:t>Basit sistitte idrar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NGS'nin</a:t>
            </a:r>
            <a:r>
              <a:rPr lang="tr-TR" sz="2400" dirty="0">
                <a:effectLst/>
                <a:latin typeface="Calibri" panose="020F0502020204030204" pitchFamily="34" charset="0"/>
                <a:ea typeface="Calibri" panose="020F0502020204030204" pitchFamily="34" charset="0"/>
                <a:cs typeface="Times New Roman" panose="02020603050405020304" pitchFamily="18" charset="0"/>
              </a:rPr>
              <a:t> tespit oranı, akut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nonkomplike</a:t>
            </a:r>
            <a:r>
              <a:rPr lang="tr-TR" sz="2400" dirty="0">
                <a:effectLst/>
                <a:latin typeface="Calibri" panose="020F0502020204030204" pitchFamily="34" charset="0"/>
                <a:ea typeface="Calibri" panose="020F0502020204030204" pitchFamily="34" charset="0"/>
                <a:cs typeface="Times New Roman" panose="02020603050405020304" pitchFamily="18" charset="0"/>
              </a:rPr>
              <a:t> sistit grubunda %72.7 iken tekrarlayan sistit grubunda %67.7 idi, bu da biraz daha düşüktü (p=0.094).</a:t>
            </a:r>
            <a:endParaRPr lang="tr-TR" sz="2400" dirty="0"/>
          </a:p>
        </p:txBody>
      </p:sp>
    </p:spTree>
    <p:extLst>
      <p:ext uri="{BB962C8B-B14F-4D97-AF65-F5344CB8AC3E}">
        <p14:creationId xmlns:p14="http://schemas.microsoft.com/office/powerpoint/2010/main" val="1391170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952E4E-4F38-11EF-B7C0-3BD687E996F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730FA1EC-9A56-53A7-7204-0BD885EAD311}"/>
              </a:ext>
            </a:extLst>
          </p:cNvPr>
          <p:cNvSpPr>
            <a:spLocks noGrp="1"/>
          </p:cNvSpPr>
          <p:nvPr>
            <p:ph idx="1"/>
          </p:nvPr>
        </p:nvSpPr>
        <p:spPr/>
        <p:txBody>
          <a:bodyPr/>
          <a:lstStyle/>
          <a:p>
            <a:endParaRPr lang="tr-TR"/>
          </a:p>
        </p:txBody>
      </p:sp>
      <p:pic>
        <p:nvPicPr>
          <p:cNvPr id="4" name="Resim 3">
            <a:extLst>
              <a:ext uri="{FF2B5EF4-FFF2-40B4-BE49-F238E27FC236}">
                <a16:creationId xmlns:a16="http://schemas.microsoft.com/office/drawing/2014/main" id="{D6A5CAFF-CABB-544E-DD1F-0F2CF35C2F96}"/>
              </a:ext>
            </a:extLst>
          </p:cNvPr>
          <p:cNvPicPr>
            <a:picLocks noChangeAspect="1"/>
          </p:cNvPicPr>
          <p:nvPr/>
        </p:nvPicPr>
        <p:blipFill>
          <a:blip r:embed="rId2"/>
          <a:stretch>
            <a:fillRect/>
          </a:stretch>
        </p:blipFill>
        <p:spPr>
          <a:xfrm>
            <a:off x="1067642" y="790257"/>
            <a:ext cx="10056716" cy="4050792"/>
          </a:xfrm>
          <a:prstGeom prst="rect">
            <a:avLst/>
          </a:prstGeom>
        </p:spPr>
      </p:pic>
      <p:sp>
        <p:nvSpPr>
          <p:cNvPr id="6" name="Dikdörtgen 5">
            <a:extLst>
              <a:ext uri="{FF2B5EF4-FFF2-40B4-BE49-F238E27FC236}">
                <a16:creationId xmlns:a16="http://schemas.microsoft.com/office/drawing/2014/main" id="{59D21B36-D919-68AB-DEC4-1634F1162BF7}"/>
              </a:ext>
            </a:extLst>
          </p:cNvPr>
          <p:cNvSpPr/>
          <p:nvPr/>
        </p:nvSpPr>
        <p:spPr>
          <a:xfrm>
            <a:off x="7071360" y="3545840"/>
            <a:ext cx="3464560" cy="467360"/>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0107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5A6137D-84CD-E4BD-00A6-061A39AF65C0}"/>
              </a:ext>
            </a:extLst>
          </p:cNvPr>
          <p:cNvSpPr>
            <a:spLocks noGrp="1"/>
          </p:cNvSpPr>
          <p:nvPr>
            <p:ph idx="1"/>
          </p:nvPr>
        </p:nvSpPr>
        <p:spPr/>
        <p:txBody>
          <a:bodyPr/>
          <a:lstStyle/>
          <a:p>
            <a:r>
              <a:rPr lang="tr-TR" sz="2400" dirty="0">
                <a:effectLst/>
                <a:latin typeface="Calibri" panose="020F0502020204030204" pitchFamily="34" charset="0"/>
                <a:ea typeface="Calibri" panose="020F0502020204030204" pitchFamily="34" charset="0"/>
                <a:cs typeface="Times New Roman" panose="02020603050405020304" pitchFamily="18" charset="0"/>
              </a:rPr>
              <a:t>42 hastadan birinde, idrar kültürü testi sonuçları ile NGS sonuçları arasında bir tutarsızlık vardı. </a:t>
            </a:r>
          </a:p>
          <a:p>
            <a:r>
              <a:rPr lang="tr-TR" sz="2400" dirty="0">
                <a:effectLst/>
                <a:latin typeface="Calibri" panose="020F0502020204030204" pitchFamily="34" charset="0"/>
                <a:ea typeface="Calibri" panose="020F0502020204030204" pitchFamily="34" charset="0"/>
                <a:cs typeface="Times New Roman" panose="02020603050405020304" pitchFamily="18" charset="0"/>
              </a:rPr>
              <a:t>Hasta, tekrarlayan sistit grubuna aitti. </a:t>
            </a:r>
          </a:p>
          <a:p>
            <a:r>
              <a:rPr lang="tr-TR" sz="2400" dirty="0">
                <a:effectLst/>
                <a:latin typeface="Calibri" panose="020F0502020204030204" pitchFamily="34" charset="0"/>
                <a:ea typeface="Calibri" panose="020F0502020204030204" pitchFamily="34" charset="0"/>
                <a:cs typeface="Times New Roman" panose="02020603050405020304" pitchFamily="18" charset="0"/>
              </a:rPr>
              <a:t>İdrar kültüründe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Enterococcus</a:t>
            </a: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faecalis</a:t>
            </a:r>
            <a:r>
              <a:rPr lang="tr-TR" sz="2400" dirty="0">
                <a:effectLst/>
                <a:latin typeface="Calibri" panose="020F0502020204030204" pitchFamily="34" charset="0"/>
                <a:ea typeface="Calibri" panose="020F0502020204030204" pitchFamily="34" charset="0"/>
                <a:cs typeface="Times New Roman" panose="02020603050405020304" pitchFamily="18" charset="0"/>
              </a:rPr>
              <a:t> tespit edilirken, idrar NGS ile çoğunlukla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Escherichia</a:t>
            </a:r>
            <a:r>
              <a:rPr lang="tr-TR" sz="2400" dirty="0">
                <a:effectLst/>
                <a:latin typeface="Calibri" panose="020F0502020204030204" pitchFamily="34" charset="0"/>
                <a:ea typeface="Calibri" panose="020F0502020204030204" pitchFamily="34" charset="0"/>
                <a:cs typeface="Times New Roman" panose="02020603050405020304" pitchFamily="18" charset="0"/>
              </a:rPr>
              <a:t>/</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Shigella</a:t>
            </a:r>
            <a:r>
              <a:rPr lang="tr-TR" sz="2400" dirty="0">
                <a:effectLst/>
                <a:latin typeface="Calibri" panose="020F0502020204030204" pitchFamily="34" charset="0"/>
                <a:ea typeface="Calibri" panose="020F0502020204030204" pitchFamily="34" charset="0"/>
                <a:cs typeface="Times New Roman" panose="02020603050405020304" pitchFamily="18" charset="0"/>
              </a:rPr>
              <a:t> tespit edildi. </a:t>
            </a:r>
          </a:p>
          <a:p>
            <a:endParaRPr lang="tr-TR" dirty="0"/>
          </a:p>
        </p:txBody>
      </p:sp>
    </p:spTree>
    <p:extLst>
      <p:ext uri="{BB962C8B-B14F-4D97-AF65-F5344CB8AC3E}">
        <p14:creationId xmlns:p14="http://schemas.microsoft.com/office/powerpoint/2010/main" val="1493208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5F5BD4E-40B9-2676-D5A1-B4D5FDFC58F6}"/>
              </a:ext>
            </a:extLst>
          </p:cNvPr>
          <p:cNvSpPr>
            <a:spLocks noGrp="1"/>
          </p:cNvSpPr>
          <p:nvPr>
            <p:ph idx="1"/>
          </p:nvPr>
        </p:nvSpPr>
        <p:spPr>
          <a:xfrm>
            <a:off x="932195" y="849261"/>
            <a:ext cx="10247081" cy="5423720"/>
          </a:xfrm>
        </p:spPr>
        <p:txBody>
          <a:bodyPr/>
          <a:lstStyle/>
          <a:p>
            <a:pPr marL="0" indent="0" algn="ctr">
              <a:buNone/>
            </a:pPr>
            <a:r>
              <a:rPr lang="tr-TR" sz="2800" b="1" i="1" u="sng" dirty="0">
                <a:effectLst/>
                <a:latin typeface="Calibri" panose="020F0502020204030204" pitchFamily="34" charset="0"/>
                <a:ea typeface="Calibri" panose="020F0502020204030204" pitchFamily="34" charset="0"/>
                <a:cs typeface="Times New Roman" panose="02020603050405020304" pitchFamily="18" charset="0"/>
              </a:rPr>
              <a:t>3.Akut </a:t>
            </a:r>
            <a:r>
              <a:rPr lang="tr-TR" sz="2800" b="1" i="1" u="sng" dirty="0" err="1">
                <a:effectLst/>
                <a:latin typeface="Calibri" panose="020F0502020204030204" pitchFamily="34" charset="0"/>
                <a:ea typeface="Calibri" panose="020F0502020204030204" pitchFamily="34" charset="0"/>
                <a:cs typeface="Times New Roman" panose="02020603050405020304" pitchFamily="18" charset="0"/>
              </a:rPr>
              <a:t>Nonkomplike</a:t>
            </a:r>
            <a:r>
              <a:rPr lang="tr-TR" sz="2800" b="1" i="1" u="sng" dirty="0">
                <a:effectLst/>
                <a:latin typeface="Calibri" panose="020F0502020204030204" pitchFamily="34" charset="0"/>
                <a:ea typeface="Calibri" panose="020F0502020204030204" pitchFamily="34" charset="0"/>
                <a:cs typeface="Times New Roman" panose="02020603050405020304" pitchFamily="18" charset="0"/>
              </a:rPr>
              <a:t> Sistit ve Tekrarlayan Sistitte </a:t>
            </a:r>
            <a:r>
              <a:rPr lang="tr-TR" sz="2800" b="1" i="1" u="sng" dirty="0" err="1">
                <a:effectLst/>
                <a:latin typeface="Calibri" panose="020F0502020204030204" pitchFamily="34" charset="0"/>
                <a:ea typeface="Calibri" panose="020F0502020204030204" pitchFamily="34" charset="0"/>
                <a:cs typeface="Times New Roman" panose="02020603050405020304" pitchFamily="18" charset="0"/>
              </a:rPr>
              <a:t>Mikrobiyom</a:t>
            </a:r>
            <a:r>
              <a:rPr lang="tr-TR" sz="2800" b="1" i="1" u="sng" dirty="0">
                <a:effectLst/>
                <a:latin typeface="Calibri" panose="020F0502020204030204" pitchFamily="34" charset="0"/>
                <a:ea typeface="Calibri" panose="020F0502020204030204" pitchFamily="34" charset="0"/>
                <a:cs typeface="Times New Roman" panose="02020603050405020304" pitchFamily="18" charset="0"/>
              </a:rPr>
              <a:t>                                                                                                                                       Çeşitliliği</a:t>
            </a:r>
          </a:p>
          <a:p>
            <a:r>
              <a:rPr lang="tr-TR" sz="1800" dirty="0">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Alfa çeşitlilik analizi, bir örnekte bulunan çeşitli mikroorganizmaların dağılımını belirlemek için kullanıldı.</a:t>
            </a:r>
          </a:p>
          <a:p>
            <a:r>
              <a:rPr lang="tr-TR" sz="1800" u="sng" dirty="0" err="1">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Shannon</a:t>
            </a:r>
            <a:r>
              <a:rPr lang="tr-TR" sz="1800" u="sng" dirty="0">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 indeksleri ile ölçülen </a:t>
            </a:r>
            <a:r>
              <a:rPr lang="tr-TR" sz="1800" u="sng" dirty="0" err="1">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mikrobiyom</a:t>
            </a:r>
            <a:r>
              <a:rPr lang="tr-TR" sz="1800" u="sng" dirty="0">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 çeşitliliği, </a:t>
            </a:r>
            <a:r>
              <a:rPr lang="tr-TR" sz="1800" u="sng" dirty="0" err="1">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rekürren</a:t>
            </a:r>
            <a:r>
              <a:rPr lang="tr-TR" sz="1800" u="sng" dirty="0">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 sistit grubunda akut </a:t>
            </a:r>
            <a:r>
              <a:rPr lang="tr-TR" sz="1800" u="sng" dirty="0" err="1">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nonkomplike</a:t>
            </a:r>
            <a:r>
              <a:rPr lang="tr-TR" sz="1800" u="sng" dirty="0">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 sistit grubuna göre önemli ölçüde daha yüksekti (p = 0.007). </a:t>
            </a:r>
          </a:p>
          <a:p>
            <a:r>
              <a:rPr lang="tr-TR" sz="1800" dirty="0" err="1">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Shannon</a:t>
            </a:r>
            <a:r>
              <a:rPr lang="tr-TR" sz="1800" dirty="0">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 indeksi değerinin </a:t>
            </a:r>
            <a:r>
              <a:rPr lang="tr-TR" sz="1800" dirty="0" err="1">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çeşitsel</a:t>
            </a:r>
            <a:r>
              <a:rPr lang="tr-TR" sz="1800" dirty="0">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 zenginlik ve eşitlik açısından artıp artmadığını belirlemek için, sırasıyla gözlemlenen </a:t>
            </a:r>
            <a:r>
              <a:rPr lang="tr-TR" sz="1800" dirty="0" err="1">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OTU'lar</a:t>
            </a:r>
            <a:r>
              <a:rPr lang="tr-TR" sz="1800" dirty="0">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 ve </a:t>
            </a:r>
            <a:r>
              <a:rPr lang="tr-TR" sz="1800" dirty="0" err="1">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Simpson'un</a:t>
            </a:r>
            <a:r>
              <a:rPr lang="tr-TR" sz="1800" dirty="0">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 eşitlik analizi de gerçekleştirildi.</a:t>
            </a:r>
          </a:p>
          <a:p>
            <a:r>
              <a:rPr lang="tr-TR" sz="1800" dirty="0">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 </a:t>
            </a:r>
            <a:r>
              <a:rPr lang="tr-TR" sz="1800" u="sng" dirty="0" err="1">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Çeşitsel</a:t>
            </a:r>
            <a:r>
              <a:rPr lang="tr-TR" sz="1800" u="sng" dirty="0">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 Zenginlik, </a:t>
            </a:r>
            <a:r>
              <a:rPr lang="tr-TR" sz="1800" u="sng" dirty="0" err="1">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rekürren</a:t>
            </a:r>
            <a:r>
              <a:rPr lang="tr-TR" sz="1800" u="sng" dirty="0">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 sistit grubunda önemli ölçüde artmıştı. Eşitlik de </a:t>
            </a:r>
            <a:r>
              <a:rPr lang="tr-TR" sz="1800" u="sng" dirty="0" err="1">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rekürren</a:t>
            </a:r>
            <a:r>
              <a:rPr lang="tr-TR" sz="1800" u="sng" dirty="0">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 sistit grubunda artmıştı, ancak istatistiksel olarak anlamlı değildi</a:t>
            </a:r>
            <a:r>
              <a:rPr lang="tr-TR" sz="1800" dirty="0">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a:t>
            </a:r>
          </a:p>
          <a:p>
            <a:r>
              <a:rPr lang="tr-TR" sz="1800" dirty="0">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İki sistit grubu arasında </a:t>
            </a:r>
            <a:r>
              <a:rPr lang="tr-TR" sz="1800" dirty="0" err="1">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mikrobiyal</a:t>
            </a:r>
            <a:r>
              <a:rPr lang="tr-TR" sz="1800" dirty="0">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 topluluğun farklı olup olmadığı, beta çeşitlilik ile temsil edilmiştir.</a:t>
            </a:r>
          </a:p>
          <a:p>
            <a:r>
              <a:rPr lang="tr-TR" sz="1800" dirty="0">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 </a:t>
            </a:r>
            <a:r>
              <a:rPr lang="tr-TR" sz="1800" u="sng" dirty="0">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Bu çalışmada, beta çeşitliliği hesaplamak için ağırlıklı </a:t>
            </a:r>
            <a:r>
              <a:rPr lang="tr-TR" sz="1800" u="sng" dirty="0" err="1">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UniFrac</a:t>
            </a:r>
            <a:r>
              <a:rPr lang="tr-TR" sz="1800" u="sng" dirty="0">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 mesafeleri </a:t>
            </a:r>
            <a:r>
              <a:rPr lang="tr-TR" sz="1800" u="sng" dirty="0" err="1">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kullanıldı.Mikrobiyom</a:t>
            </a:r>
            <a:r>
              <a:rPr lang="tr-TR" sz="1800" u="sng" dirty="0">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 bileşimi iki grup arasında önemli ölçüde farklıydı (p = 0.004).</a:t>
            </a:r>
            <a:endParaRPr lang="tr-TR" sz="1800" u="sng" dirty="0">
              <a:effectLst/>
              <a:latin typeface="Calibri" panose="020F0502020204030204" pitchFamily="34" charset="0"/>
              <a:ea typeface="Calibri" panose="020F0502020204030204" pitchFamily="34" charset="0"/>
              <a:cs typeface="Times New Roman" panose="02020603050405020304" pitchFamily="18" charset="0"/>
            </a:endParaRPr>
          </a:p>
          <a:p>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b="1" dirty="0"/>
          </a:p>
        </p:txBody>
      </p:sp>
    </p:spTree>
    <p:extLst>
      <p:ext uri="{BB962C8B-B14F-4D97-AF65-F5344CB8AC3E}">
        <p14:creationId xmlns:p14="http://schemas.microsoft.com/office/powerpoint/2010/main" val="3748091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A147CD95-AB7A-2A92-3898-FFF7CC45DD52}"/>
              </a:ext>
            </a:extLst>
          </p:cNvPr>
          <p:cNvPicPr>
            <a:picLocks noGrp="1" noChangeAspect="1"/>
          </p:cNvPicPr>
          <p:nvPr>
            <p:ph idx="1"/>
          </p:nvPr>
        </p:nvPicPr>
        <p:blipFill>
          <a:blip r:embed="rId2"/>
          <a:stretch>
            <a:fillRect/>
          </a:stretch>
        </p:blipFill>
        <p:spPr>
          <a:xfrm>
            <a:off x="334781" y="401217"/>
            <a:ext cx="10311448" cy="3854407"/>
          </a:xfrm>
          <a:prstGeom prst="rect">
            <a:avLst/>
          </a:prstGeom>
        </p:spPr>
      </p:pic>
      <p:sp>
        <p:nvSpPr>
          <p:cNvPr id="6" name="Metin kutusu 5">
            <a:extLst>
              <a:ext uri="{FF2B5EF4-FFF2-40B4-BE49-F238E27FC236}">
                <a16:creationId xmlns:a16="http://schemas.microsoft.com/office/drawing/2014/main" id="{AF3FF56F-2A7D-7932-159A-0FE5F81AD59E}"/>
              </a:ext>
            </a:extLst>
          </p:cNvPr>
          <p:cNvSpPr txBox="1"/>
          <p:nvPr/>
        </p:nvSpPr>
        <p:spPr>
          <a:xfrm>
            <a:off x="1061357" y="4108328"/>
            <a:ext cx="9248970" cy="1559145"/>
          </a:xfrm>
          <a:prstGeom prst="rect">
            <a:avLst/>
          </a:prstGeom>
          <a:noFill/>
        </p:spPr>
        <p:txBody>
          <a:bodyPr wrap="square">
            <a:spAutoFit/>
          </a:bodyPr>
          <a:lstStyle/>
          <a:p>
            <a:pPr>
              <a:lnSpc>
                <a:spcPct val="107000"/>
              </a:lnSpc>
              <a:spcAft>
                <a:spcPts val="800"/>
              </a:spcAft>
            </a:pPr>
            <a:r>
              <a:rPr lang="tr-TR" sz="1800" dirty="0">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Akut </a:t>
            </a:r>
            <a:r>
              <a:rPr lang="tr-TR" sz="1800" dirty="0" err="1">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nonkomplike</a:t>
            </a:r>
            <a:r>
              <a:rPr lang="tr-TR" sz="1800" dirty="0">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 sistit ve </a:t>
            </a:r>
            <a:r>
              <a:rPr lang="tr-TR" sz="1800" dirty="0" err="1">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rekürren</a:t>
            </a:r>
            <a:r>
              <a:rPr lang="tr-TR" sz="1800" dirty="0">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 sistitin çeşitlilik analizi, (A) İki sistit grubu arasındaki çiftler arası alfa çeşitlilik karşılaştırmaları. </a:t>
            </a:r>
            <a:r>
              <a:rPr lang="tr-TR" sz="1800" dirty="0" err="1">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Shannon</a:t>
            </a:r>
            <a:r>
              <a:rPr lang="tr-TR" sz="1800" dirty="0">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 indeksinin kutu grafiği, iki tür sistit arasında önemli farklılıklar gösterir (** p &lt; 0.01), (B) Ağırlıklı </a:t>
            </a:r>
            <a:r>
              <a:rPr lang="tr-TR" sz="1800" dirty="0" err="1">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UniFrac</a:t>
            </a:r>
            <a:r>
              <a:rPr lang="tr-TR" sz="1800" dirty="0">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 mesafelerine dayalı olarak idrar </a:t>
            </a:r>
            <a:r>
              <a:rPr lang="tr-TR" sz="1800" dirty="0" err="1">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mikrobiyotasının</a:t>
            </a:r>
            <a:r>
              <a:rPr lang="tr-TR" sz="1800" dirty="0">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 temel koordinat analizi, iki sistit grubu arasında </a:t>
            </a:r>
            <a:r>
              <a:rPr lang="tr-TR" sz="1800" dirty="0" err="1">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mikrobiyal</a:t>
            </a:r>
            <a:r>
              <a:rPr lang="tr-TR" sz="1800" dirty="0">
                <a:solidFill>
                  <a:srgbClr val="0D0D0D"/>
                </a:solidFill>
                <a:effectLst/>
                <a:latin typeface="Segoe UI" panose="020B0502040204020203" pitchFamily="34" charset="0"/>
                <a:ea typeface="Calibri" panose="020F0502020204030204" pitchFamily="34" charset="0"/>
                <a:cs typeface="Times New Roman" panose="02020603050405020304" pitchFamily="18" charset="0"/>
              </a:rPr>
              <a:t> kompozisyonda önemli farklılıklar gösterir.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9281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133AB2-7D44-0862-07C1-88A0F4E9DCCB}"/>
              </a:ext>
            </a:extLst>
          </p:cNvPr>
          <p:cNvSpPr>
            <a:spLocks noGrp="1"/>
          </p:cNvSpPr>
          <p:nvPr>
            <p:ph type="title"/>
          </p:nvPr>
        </p:nvSpPr>
        <p:spPr>
          <a:xfrm>
            <a:off x="1069848" y="484632"/>
            <a:ext cx="10058400" cy="980374"/>
          </a:xfrm>
        </p:spPr>
        <p:txBody>
          <a:bodyPr>
            <a:normAutofit fontScale="90000"/>
          </a:bodyPr>
          <a:lstStyle/>
          <a:p>
            <a:pPr>
              <a:lnSpc>
                <a:spcPct val="107000"/>
              </a:lnSpc>
              <a:spcAft>
                <a:spcPts val="800"/>
              </a:spcAft>
            </a:pPr>
            <a:br>
              <a:rPr lang="tr-TR" i="1" dirty="0">
                <a:effectLst/>
                <a:latin typeface="Calibri" panose="020F0502020204030204" pitchFamily="34" charset="0"/>
                <a:ea typeface="Calibri" panose="020F0502020204030204" pitchFamily="34" charset="0"/>
                <a:cs typeface="Times New Roman" panose="02020603050405020304" pitchFamily="18" charset="0"/>
              </a:rPr>
            </a:br>
            <a:r>
              <a:rPr lang="tr-TR" i="1" dirty="0">
                <a:effectLst/>
                <a:latin typeface="Calibri" panose="020F0502020204030204" pitchFamily="34" charset="0"/>
                <a:ea typeface="Calibri" panose="020F0502020204030204" pitchFamily="34" charset="0"/>
                <a:cs typeface="Times New Roman" panose="02020603050405020304" pitchFamily="18" charset="0"/>
              </a:rPr>
              <a:t>GİRİŞ</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br>
              <a:rPr lang="tr-TR" sz="1800" dirty="0">
                <a:effectLst/>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F09FA8D8-1DEF-5F64-35EB-FF12F8DD8C99}"/>
              </a:ext>
            </a:extLst>
          </p:cNvPr>
          <p:cNvSpPr>
            <a:spLocks noGrp="1"/>
          </p:cNvSpPr>
          <p:nvPr>
            <p:ph idx="1"/>
          </p:nvPr>
        </p:nvSpPr>
        <p:spPr>
          <a:xfrm>
            <a:off x="1069848" y="1759974"/>
            <a:ext cx="10058400" cy="4412226"/>
          </a:xfrm>
        </p:spPr>
        <p:txBody>
          <a:bodyPr>
            <a:normAutofit/>
          </a:bodyPr>
          <a:lstStyle/>
          <a:p>
            <a:r>
              <a:rPr lang="tr-TR" sz="2400" dirty="0">
                <a:effectLst/>
                <a:latin typeface="Calibri" panose="020F0502020204030204" pitchFamily="34" charset="0"/>
                <a:ea typeface="Calibri" panose="020F0502020204030204" pitchFamily="34" charset="0"/>
                <a:cs typeface="Times New Roman" panose="02020603050405020304" pitchFamily="18" charset="0"/>
              </a:rPr>
              <a:t>İdrar yolu enfeksiyonu (İYE) en yaygın bakteriyel hastalıklar arasında yer almakta ve yılda 1,5 milyondan fazla kişiyi etkilemektedir. </a:t>
            </a:r>
          </a:p>
          <a:p>
            <a:r>
              <a:rPr lang="tr-TR" sz="2400" dirty="0">
                <a:effectLst/>
                <a:latin typeface="Calibri" panose="020F0502020204030204" pitchFamily="34" charset="0"/>
                <a:ea typeface="Calibri" panose="020F0502020204030204" pitchFamily="34" charset="0"/>
                <a:cs typeface="Times New Roman" panose="02020603050405020304" pitchFamily="18" charset="0"/>
              </a:rPr>
              <a:t>Ortaya çıkan sosyoekonomik maliyetlerin yalnızca Amerika Birleşik Devletleri'nde yılda yaklaşık 3,5 milyar dolar olduğu tahmin edilmektedir.</a:t>
            </a:r>
          </a:p>
          <a:p>
            <a:r>
              <a:rPr lang="tr-TR" sz="2400" dirty="0">
                <a:effectLst/>
                <a:latin typeface="Calibri" panose="020F0502020204030204" pitchFamily="34" charset="0"/>
                <a:ea typeface="Calibri" panose="020F0502020204030204" pitchFamily="34" charset="0"/>
                <a:cs typeface="Times New Roman" panose="02020603050405020304" pitchFamily="18" charset="0"/>
              </a:rPr>
              <a:t>Sistit genellikle hastanın semptomlarına(örneğin,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dizüri</a:t>
            </a:r>
            <a:r>
              <a:rPr lang="tr-TR" sz="2400" dirty="0">
                <a:effectLst/>
                <a:latin typeface="Calibri" panose="020F0502020204030204" pitchFamily="34" charset="0"/>
                <a:ea typeface="Calibri" panose="020F0502020204030204" pitchFamily="34" charset="0"/>
                <a:cs typeface="Times New Roman" panose="02020603050405020304" pitchFamily="18" charset="0"/>
              </a:rPr>
              <a:t>, sık idrara çıkma,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aciliyet</a:t>
            </a:r>
            <a:r>
              <a:rPr lang="tr-TR" sz="2400" dirty="0">
                <a:effectLst/>
                <a:latin typeface="Calibri" panose="020F0502020204030204" pitchFamily="34" charset="0"/>
                <a:ea typeface="Calibri" panose="020F0502020204030204" pitchFamily="34" charset="0"/>
                <a:cs typeface="Times New Roman" panose="02020603050405020304" pitchFamily="18" charset="0"/>
              </a:rPr>
              <a:t> hissi,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hematüri</a:t>
            </a:r>
            <a:r>
              <a:rPr lang="tr-TR" sz="2400" dirty="0">
                <a:effectLst/>
                <a:latin typeface="Calibri" panose="020F0502020204030204" pitchFamily="34" charset="0"/>
                <a:ea typeface="Calibri" panose="020F0502020204030204" pitchFamily="34" charset="0"/>
                <a:cs typeface="Times New Roman" panose="02020603050405020304" pitchFamily="18" charset="0"/>
              </a:rPr>
              <a:t>, sırt ağrısı ve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noktüri</a:t>
            </a:r>
            <a:r>
              <a:rPr lang="tr-TR" sz="2400" dirty="0">
                <a:effectLst/>
                <a:latin typeface="Calibri" panose="020F0502020204030204" pitchFamily="34" charset="0"/>
                <a:ea typeface="Calibri" panose="020F0502020204030204" pitchFamily="34" charset="0"/>
                <a:cs typeface="Times New Roman" panose="02020603050405020304" pitchFamily="18" charset="0"/>
              </a:rPr>
              <a:t>) ek, idrar tahlilinde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piyüri</a:t>
            </a:r>
            <a:r>
              <a:rPr lang="tr-TR" sz="2400" dirty="0">
                <a:effectLst/>
                <a:latin typeface="Calibri" panose="020F0502020204030204" pitchFamily="34" charset="0"/>
                <a:ea typeface="Calibri" panose="020F0502020204030204" pitchFamily="34" charset="0"/>
                <a:cs typeface="Times New Roman" panose="02020603050405020304" pitchFamily="18" charset="0"/>
              </a:rPr>
              <a:t> veya idrar kültüründe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üropatojenlerin</a:t>
            </a:r>
            <a:r>
              <a:rPr lang="tr-TR" sz="2400" dirty="0">
                <a:effectLst/>
                <a:latin typeface="Calibri" panose="020F0502020204030204" pitchFamily="34" charset="0"/>
                <a:ea typeface="Calibri" panose="020F0502020204030204" pitchFamily="34" charset="0"/>
                <a:cs typeface="Times New Roman" panose="02020603050405020304" pitchFamily="18" charset="0"/>
              </a:rPr>
              <a:t> izole edilmesiyle klinik olarak teşhis edilir.</a:t>
            </a:r>
          </a:p>
          <a:p>
            <a:r>
              <a:rPr lang="tr-TR" sz="2400" dirty="0">
                <a:effectLst/>
                <a:latin typeface="Calibri" panose="020F0502020204030204" pitchFamily="34" charset="0"/>
                <a:ea typeface="Calibri" panose="020F0502020204030204" pitchFamily="34" charset="0"/>
                <a:cs typeface="Times New Roman" panose="02020603050405020304" pitchFamily="18" charset="0"/>
              </a:rPr>
              <a:t> Eğer sistit bir kez meydana gelirse, hastaların %50'sinde bir yıl içinde tekrarlama eğilimindedir. </a:t>
            </a:r>
          </a:p>
          <a:p>
            <a:r>
              <a:rPr lang="tr-TR" sz="2400" dirty="0">
                <a:effectLst/>
                <a:latin typeface="Calibri" panose="020F0502020204030204" pitchFamily="34" charset="0"/>
                <a:ea typeface="Calibri" panose="020F0502020204030204" pitchFamily="34" charset="0"/>
                <a:cs typeface="Times New Roman" panose="02020603050405020304" pitchFamily="18" charset="0"/>
              </a:rPr>
              <a:t>Ancak, idrar kültürü düşük hassasiyete sahiptir, bu nedenle akut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sistitli</a:t>
            </a:r>
            <a:r>
              <a:rPr lang="tr-TR" sz="2400" dirty="0">
                <a:effectLst/>
                <a:latin typeface="Calibri" panose="020F0502020204030204" pitchFamily="34" charset="0"/>
                <a:ea typeface="Calibri" panose="020F0502020204030204" pitchFamily="34" charset="0"/>
                <a:cs typeface="Times New Roman" panose="02020603050405020304" pitchFamily="18" charset="0"/>
              </a:rPr>
              <a:t> hastalarda pozitif idrar kültür oranı yalnızca %60'tır. </a:t>
            </a:r>
          </a:p>
          <a:p>
            <a:endParaRPr lang="tr-TR" dirty="0"/>
          </a:p>
        </p:txBody>
      </p:sp>
    </p:spTree>
    <p:extLst>
      <p:ext uri="{BB962C8B-B14F-4D97-AF65-F5344CB8AC3E}">
        <p14:creationId xmlns:p14="http://schemas.microsoft.com/office/powerpoint/2010/main" val="1144208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E011D69D-E46B-7184-4C23-04AD40ED4D76}"/>
              </a:ext>
            </a:extLst>
          </p:cNvPr>
          <p:cNvPicPr>
            <a:picLocks noGrp="1" noChangeAspect="1"/>
          </p:cNvPicPr>
          <p:nvPr>
            <p:ph idx="1"/>
          </p:nvPr>
        </p:nvPicPr>
        <p:blipFill>
          <a:blip r:embed="rId2"/>
          <a:stretch>
            <a:fillRect/>
          </a:stretch>
        </p:blipFill>
        <p:spPr>
          <a:xfrm>
            <a:off x="1352443" y="783771"/>
            <a:ext cx="8985875" cy="3909527"/>
          </a:xfrm>
          <a:prstGeom prst="rect">
            <a:avLst/>
          </a:prstGeom>
        </p:spPr>
      </p:pic>
    </p:spTree>
    <p:extLst>
      <p:ext uri="{BB962C8B-B14F-4D97-AF65-F5344CB8AC3E}">
        <p14:creationId xmlns:p14="http://schemas.microsoft.com/office/powerpoint/2010/main" val="1393646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5A16675-3859-2B29-94C2-5698D920AEEC}"/>
              </a:ext>
            </a:extLst>
          </p:cNvPr>
          <p:cNvSpPr>
            <a:spLocks noGrp="1"/>
          </p:cNvSpPr>
          <p:nvPr>
            <p:ph idx="1"/>
          </p:nvPr>
        </p:nvSpPr>
        <p:spPr>
          <a:xfrm>
            <a:off x="1069848" y="513185"/>
            <a:ext cx="10058400" cy="5659016"/>
          </a:xfrm>
        </p:spPr>
        <p:txBody>
          <a:bodyPr>
            <a:normAutofit/>
          </a:bodyPr>
          <a:lstStyle/>
          <a:p>
            <a:pPr marL="0" indent="0">
              <a:buNone/>
            </a:pPr>
            <a:r>
              <a:rPr lang="tr-TR" sz="2400" b="1" i="1" u="sng" dirty="0">
                <a:effectLst/>
                <a:latin typeface="Calibri" panose="020F0502020204030204" pitchFamily="34" charset="0"/>
                <a:ea typeface="Calibri" panose="020F0502020204030204" pitchFamily="34" charset="0"/>
                <a:cs typeface="Calibri" panose="020F0502020204030204" pitchFamily="34" charset="0"/>
              </a:rPr>
              <a:t>4.Akut </a:t>
            </a:r>
            <a:r>
              <a:rPr lang="tr-TR" sz="2400" b="1" i="1" u="sng" dirty="0" err="1">
                <a:effectLst/>
                <a:latin typeface="Calibri" panose="020F0502020204030204" pitchFamily="34" charset="0"/>
                <a:ea typeface="Calibri" panose="020F0502020204030204" pitchFamily="34" charset="0"/>
                <a:cs typeface="Calibri" panose="020F0502020204030204" pitchFamily="34" charset="0"/>
              </a:rPr>
              <a:t>Nonkomplike</a:t>
            </a:r>
            <a:r>
              <a:rPr lang="tr-TR" sz="2400" b="1" i="1" u="sng" dirty="0">
                <a:effectLst/>
                <a:latin typeface="Calibri" panose="020F0502020204030204" pitchFamily="34" charset="0"/>
                <a:ea typeface="Calibri" panose="020F0502020204030204" pitchFamily="34" charset="0"/>
                <a:cs typeface="Calibri" panose="020F0502020204030204" pitchFamily="34" charset="0"/>
              </a:rPr>
              <a:t> Sistit ve Tekrarlayan Sistit </a:t>
            </a:r>
            <a:r>
              <a:rPr lang="tr-TR" sz="2400" b="1" i="1" u="sng" dirty="0" err="1">
                <a:effectLst/>
                <a:latin typeface="Calibri" panose="020F0502020204030204" pitchFamily="34" charset="0"/>
                <a:ea typeface="Calibri" panose="020F0502020204030204" pitchFamily="34" charset="0"/>
                <a:cs typeface="Calibri" panose="020F0502020204030204" pitchFamily="34" charset="0"/>
              </a:rPr>
              <a:t>Mikrobiyom</a:t>
            </a:r>
            <a:r>
              <a:rPr lang="tr-TR" sz="2400" b="1" i="1" u="sng" dirty="0">
                <a:effectLst/>
                <a:latin typeface="Calibri" panose="020F0502020204030204" pitchFamily="34" charset="0"/>
                <a:ea typeface="Calibri" panose="020F0502020204030204" pitchFamily="34" charset="0"/>
                <a:cs typeface="Calibri" panose="020F0502020204030204" pitchFamily="34" charset="0"/>
              </a:rPr>
              <a:t> Kompozisyonu</a:t>
            </a:r>
          </a:p>
          <a:p>
            <a:r>
              <a:rPr lang="tr-TR" sz="2400" dirty="0">
                <a:solidFill>
                  <a:srgbClr val="0D0D0D"/>
                </a:solidFill>
                <a:latin typeface="Calibri" panose="020F0502020204030204" pitchFamily="34" charset="0"/>
                <a:ea typeface="Calibri" panose="020F0502020204030204" pitchFamily="34" charset="0"/>
                <a:cs typeface="Calibri" panose="020F0502020204030204" pitchFamily="34" charset="0"/>
              </a:rPr>
              <a:t>B</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elirli bakteri cinslerinin gruplara göre nasıl farklılık gösterdiğini analiz edildi.</a:t>
            </a:r>
          </a:p>
          <a:p>
            <a:r>
              <a:rPr lang="tr-TR" sz="2400" dirty="0">
                <a:effectLst/>
                <a:latin typeface="Calibri" panose="020F0502020204030204" pitchFamily="34" charset="0"/>
                <a:ea typeface="Calibri" panose="020F0502020204030204" pitchFamily="34" charset="0"/>
                <a:cs typeface="Calibri" panose="020F0502020204030204" pitchFamily="34" charset="0"/>
              </a:rPr>
              <a:t>Akut </a:t>
            </a:r>
            <a:r>
              <a:rPr lang="tr-TR" sz="2400" dirty="0" err="1">
                <a:effectLst/>
                <a:latin typeface="Calibri" panose="020F0502020204030204" pitchFamily="34" charset="0"/>
                <a:ea typeface="Calibri" panose="020F0502020204030204" pitchFamily="34" charset="0"/>
                <a:cs typeface="Calibri" panose="020F0502020204030204" pitchFamily="34" charset="0"/>
              </a:rPr>
              <a:t>nonkomplike</a:t>
            </a:r>
            <a:r>
              <a:rPr lang="tr-TR" sz="2400" dirty="0">
                <a:effectLst/>
                <a:latin typeface="Calibri" panose="020F0502020204030204" pitchFamily="34" charset="0"/>
                <a:ea typeface="Calibri" panose="020F0502020204030204" pitchFamily="34" charset="0"/>
                <a:cs typeface="Calibri" panose="020F0502020204030204" pitchFamily="34" charset="0"/>
              </a:rPr>
              <a:t> sistitte, genellikle tek bir </a:t>
            </a:r>
            <a:r>
              <a:rPr lang="tr-TR" sz="2400" dirty="0" err="1">
                <a:effectLst/>
                <a:latin typeface="Calibri" panose="020F0502020204030204" pitchFamily="34" charset="0"/>
                <a:ea typeface="Calibri" panose="020F0502020204030204" pitchFamily="34" charset="0"/>
                <a:cs typeface="Calibri" panose="020F0502020204030204" pitchFamily="34" charset="0"/>
              </a:rPr>
              <a:t>suşun</a:t>
            </a:r>
            <a:r>
              <a:rPr lang="tr-TR" sz="2400" dirty="0">
                <a:effectLst/>
                <a:latin typeface="Calibri" panose="020F0502020204030204" pitchFamily="34" charset="0"/>
                <a:ea typeface="Calibri" panose="020F0502020204030204" pitchFamily="34" charset="0"/>
                <a:cs typeface="Calibri" panose="020F0502020204030204" pitchFamily="34" charset="0"/>
              </a:rPr>
              <a:t> baskın olarak tespit edildiği görüldü (örneğin, </a:t>
            </a:r>
            <a:r>
              <a:rPr lang="tr-TR" sz="2400" dirty="0" err="1">
                <a:effectLst/>
                <a:latin typeface="Calibri" panose="020F0502020204030204" pitchFamily="34" charset="0"/>
                <a:ea typeface="Calibri" panose="020F0502020204030204" pitchFamily="34" charset="0"/>
                <a:cs typeface="Calibri" panose="020F0502020204030204" pitchFamily="34" charset="0"/>
              </a:rPr>
              <a:t>Enterobacteriaceae</a:t>
            </a:r>
            <a:r>
              <a:rPr lang="tr-TR" sz="2400" dirty="0">
                <a:effectLst/>
                <a:latin typeface="Calibri" panose="020F0502020204030204" pitchFamily="34" charset="0"/>
                <a:ea typeface="Calibri" panose="020F0502020204030204" pitchFamily="34" charset="0"/>
                <a:cs typeface="Calibri" panose="020F0502020204030204" pitchFamily="34" charset="0"/>
              </a:rPr>
              <a:t> veya özellikle </a:t>
            </a:r>
            <a:r>
              <a:rPr lang="tr-TR" sz="2400" dirty="0" err="1">
                <a:effectLst/>
                <a:latin typeface="Calibri" panose="020F0502020204030204" pitchFamily="34" charset="0"/>
                <a:ea typeface="Calibri" panose="020F0502020204030204" pitchFamily="34" charset="0"/>
                <a:cs typeface="Calibri" panose="020F0502020204030204" pitchFamily="34" charset="0"/>
              </a:rPr>
              <a:t>Escherichia</a:t>
            </a:r>
            <a:r>
              <a:rPr lang="tr-TR" sz="2400" dirty="0">
                <a:effectLst/>
                <a:latin typeface="Calibri" panose="020F0502020204030204" pitchFamily="34" charset="0"/>
                <a:ea typeface="Calibri" panose="020F0502020204030204" pitchFamily="34" charset="0"/>
                <a:cs typeface="Calibri" panose="020F0502020204030204" pitchFamily="34" charset="0"/>
              </a:rPr>
              <a:t> türleri). Buna karşılık, tekrarlayan sistitte, </a:t>
            </a:r>
            <a:r>
              <a:rPr lang="tr-TR" sz="2400" dirty="0" err="1">
                <a:effectLst/>
                <a:latin typeface="Calibri" panose="020F0502020204030204" pitchFamily="34" charset="0"/>
                <a:ea typeface="Calibri" panose="020F0502020204030204" pitchFamily="34" charset="0"/>
                <a:cs typeface="Calibri" panose="020F0502020204030204" pitchFamily="34" charset="0"/>
              </a:rPr>
              <a:t>Enterobacteriaceae</a:t>
            </a:r>
            <a:r>
              <a:rPr lang="tr-TR" sz="2400" dirty="0">
                <a:effectLst/>
                <a:latin typeface="Calibri" panose="020F0502020204030204" pitchFamily="34" charset="0"/>
                <a:ea typeface="Calibri" panose="020F0502020204030204" pitchFamily="34" charset="0"/>
                <a:cs typeface="Calibri" panose="020F0502020204030204" pitchFamily="34" charset="0"/>
              </a:rPr>
              <a:t> dışındaki çeşitli türler tespit edildi. </a:t>
            </a:r>
          </a:p>
          <a:p>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Son olarak, her grupta tespit edilen her bir türün oranına göre sonuçları analiz edildi.</a:t>
            </a:r>
          </a:p>
          <a:p>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Proteobacteria</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Fylumu</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ve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Gammaproteobacteria</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Sınıfı, akut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nonkomplike</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sistit grubunda tekrarlayan sistit grubuna göre daha sık tespit edildi.</a:t>
            </a:r>
          </a:p>
          <a:p>
            <a:r>
              <a:rPr lang="tr-TR" sz="2400" dirty="0">
                <a:solidFill>
                  <a:srgbClr val="0D0D0D"/>
                </a:solidFill>
                <a:latin typeface="Calibri" panose="020F0502020204030204" pitchFamily="34" charset="0"/>
                <a:ea typeface="Calibri" panose="020F0502020204030204" pitchFamily="34" charset="0"/>
                <a:cs typeface="Calibri" panose="020F0502020204030204" pitchFamily="34" charset="0"/>
              </a:rPr>
              <a:t>T</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ekrarlayan sistit grubunda, şu organizmalar akut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nonkomplike</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sistit ile karşılaştırıldığında daha yüksek oranda tespit edildi: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Bacteroidetes</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Fylumu</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Bacteroidia</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Sınıfı,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Bacteroidales</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Takımı,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Prevotellaceae</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familyası ve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Firmicutes</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Fylumu</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tr-TR" sz="2400" dirty="0">
              <a:effectLst/>
              <a:latin typeface="Calibri" panose="020F0502020204030204" pitchFamily="34" charset="0"/>
              <a:ea typeface="Calibri" panose="020F0502020204030204" pitchFamily="34" charset="0"/>
              <a:cs typeface="Calibri" panose="020F0502020204030204" pitchFamily="34" charset="0"/>
            </a:endParaRPr>
          </a:p>
          <a:p>
            <a:endPar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endParaRPr lang="tr-TR" sz="2400" dirty="0">
              <a:effectLst/>
              <a:latin typeface="Calibri" panose="020F0502020204030204" pitchFamily="34" charset="0"/>
              <a:ea typeface="Calibri" panose="020F0502020204030204" pitchFamily="34" charset="0"/>
              <a:cs typeface="Calibri" panose="020F0502020204030204" pitchFamily="34" charset="0"/>
            </a:endParaRPr>
          </a:p>
          <a:p>
            <a:endParaRPr lang="tr-TR" sz="2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792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FE382D7-CCA0-D0BE-4DB5-93B97402FA79}"/>
              </a:ext>
            </a:extLst>
          </p:cNvPr>
          <p:cNvSpPr>
            <a:spLocks noGrp="1"/>
          </p:cNvSpPr>
          <p:nvPr>
            <p:ph idx="1"/>
          </p:nvPr>
        </p:nvSpPr>
        <p:spPr>
          <a:xfrm>
            <a:off x="1069848" y="877078"/>
            <a:ext cx="10058400" cy="5295122"/>
          </a:xfrm>
        </p:spPr>
        <p:txBody>
          <a:bodyPr/>
          <a:lstStyle/>
          <a:p>
            <a:pPr marL="0" indent="0">
              <a:buNone/>
            </a:pPr>
            <a:r>
              <a:rPr lang="tr-TR" sz="24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5.Akut </a:t>
            </a:r>
            <a:r>
              <a:rPr lang="tr-TR" sz="2400" b="1" i="1" u="sng"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Nonkomplike</a:t>
            </a:r>
            <a:r>
              <a:rPr lang="tr-TR" sz="2400" b="1" i="1" u="sng"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Sistit ve Tekrarlayan Sistitin Olası </a:t>
            </a:r>
            <a:r>
              <a:rPr lang="tr-TR" sz="2400" b="1" i="1" u="sng"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Üropatojenleri</a:t>
            </a:r>
            <a:endParaRPr lang="tr-TR" sz="2400" b="1" i="1" u="sng" dirty="0">
              <a:effectLst/>
              <a:latin typeface="Calibri" panose="020F0502020204030204" pitchFamily="34" charset="0"/>
              <a:ea typeface="Calibri" panose="020F0502020204030204" pitchFamily="34" charset="0"/>
              <a:cs typeface="Calibri" panose="020F0502020204030204" pitchFamily="34" charset="0"/>
            </a:endParaRPr>
          </a:p>
          <a:p>
            <a:r>
              <a:rPr lang="tr-TR" sz="2400" dirty="0">
                <a:effectLst/>
                <a:latin typeface="Calibri" panose="020F0502020204030204" pitchFamily="34" charset="0"/>
                <a:ea typeface="Calibri" panose="020F0502020204030204" pitchFamily="34" charset="0"/>
                <a:cs typeface="Calibri" panose="020F0502020204030204" pitchFamily="34" charset="0"/>
              </a:rPr>
              <a:t>Önceki raporlara dayanarak, idrar kültürü ve idrar NGS tarafından bulunan olası </a:t>
            </a:r>
            <a:r>
              <a:rPr lang="tr-TR" sz="2400" dirty="0" err="1">
                <a:effectLst/>
                <a:latin typeface="Calibri" panose="020F0502020204030204" pitchFamily="34" charset="0"/>
                <a:ea typeface="Calibri" panose="020F0502020204030204" pitchFamily="34" charset="0"/>
                <a:cs typeface="Calibri" panose="020F0502020204030204" pitchFamily="34" charset="0"/>
              </a:rPr>
              <a:t>üropatojenleri</a:t>
            </a:r>
            <a:r>
              <a:rPr lang="tr-TR" sz="2400" dirty="0">
                <a:effectLst/>
                <a:latin typeface="Calibri" panose="020F0502020204030204" pitchFamily="34" charset="0"/>
                <a:ea typeface="Calibri" panose="020F0502020204030204" pitchFamily="34" charset="0"/>
                <a:cs typeface="Calibri" panose="020F0502020204030204" pitchFamily="34" charset="0"/>
              </a:rPr>
              <a:t> özetlendi. </a:t>
            </a:r>
          </a:p>
          <a:p>
            <a:r>
              <a:rPr lang="tr-TR" sz="2400" dirty="0">
                <a:effectLst/>
                <a:latin typeface="Calibri" panose="020F0502020204030204" pitchFamily="34" charset="0"/>
                <a:ea typeface="Calibri" panose="020F0502020204030204" pitchFamily="34" charset="0"/>
                <a:cs typeface="Calibri" panose="020F0502020204030204" pitchFamily="34" charset="0"/>
              </a:rPr>
              <a:t>İdrar kültüründe, </a:t>
            </a:r>
            <a:r>
              <a:rPr lang="tr-TR" sz="2400" dirty="0" err="1">
                <a:effectLst/>
                <a:latin typeface="Calibri" panose="020F0502020204030204" pitchFamily="34" charset="0"/>
                <a:ea typeface="Calibri" panose="020F0502020204030204" pitchFamily="34" charset="0"/>
                <a:cs typeface="Calibri" panose="020F0502020204030204" pitchFamily="34" charset="0"/>
              </a:rPr>
              <a:t>Escherichia</a:t>
            </a:r>
            <a:r>
              <a:rPr lang="tr-TR" sz="2400" dirty="0">
                <a:effectLst/>
                <a:latin typeface="Calibri" panose="020F0502020204030204" pitchFamily="34" charset="0"/>
                <a:ea typeface="Calibri" panose="020F0502020204030204" pitchFamily="34" charset="0"/>
                <a:cs typeface="Calibri" panose="020F0502020204030204" pitchFamily="34" charset="0"/>
              </a:rPr>
              <a:t> </a:t>
            </a:r>
            <a:r>
              <a:rPr lang="tr-TR" sz="2400" dirty="0" err="1">
                <a:effectLst/>
                <a:latin typeface="Calibri" panose="020F0502020204030204" pitchFamily="34" charset="0"/>
                <a:ea typeface="Calibri" panose="020F0502020204030204" pitchFamily="34" charset="0"/>
                <a:cs typeface="Calibri" panose="020F0502020204030204" pitchFamily="34" charset="0"/>
              </a:rPr>
              <a:t>coli</a:t>
            </a:r>
            <a:r>
              <a:rPr lang="tr-TR" sz="2400" dirty="0">
                <a:effectLst/>
                <a:latin typeface="Calibri" panose="020F0502020204030204" pitchFamily="34" charset="0"/>
                <a:ea typeface="Calibri" panose="020F0502020204030204" pitchFamily="34" charset="0"/>
                <a:cs typeface="Calibri" panose="020F0502020204030204" pitchFamily="34" charset="0"/>
              </a:rPr>
              <a:t> hem akut </a:t>
            </a:r>
            <a:r>
              <a:rPr lang="tr-TR" sz="2400" dirty="0" err="1">
                <a:effectLst/>
                <a:latin typeface="Calibri" panose="020F0502020204030204" pitchFamily="34" charset="0"/>
                <a:ea typeface="Calibri" panose="020F0502020204030204" pitchFamily="34" charset="0"/>
                <a:cs typeface="Calibri" panose="020F0502020204030204" pitchFamily="34" charset="0"/>
              </a:rPr>
              <a:t>nonkomplike</a:t>
            </a:r>
            <a:r>
              <a:rPr lang="tr-TR" sz="2400" dirty="0">
                <a:effectLst/>
                <a:latin typeface="Calibri" panose="020F0502020204030204" pitchFamily="34" charset="0"/>
                <a:ea typeface="Calibri" panose="020F0502020204030204" pitchFamily="34" charset="0"/>
                <a:cs typeface="Calibri" panose="020F0502020204030204" pitchFamily="34" charset="0"/>
              </a:rPr>
              <a:t> sistit hem de </a:t>
            </a:r>
            <a:r>
              <a:rPr lang="tr-TR" sz="2400" dirty="0" err="1">
                <a:effectLst/>
                <a:latin typeface="Calibri" panose="020F0502020204030204" pitchFamily="34" charset="0"/>
                <a:ea typeface="Calibri" panose="020F0502020204030204" pitchFamily="34" charset="0"/>
                <a:cs typeface="Calibri" panose="020F0502020204030204" pitchFamily="34" charset="0"/>
              </a:rPr>
              <a:t>rekürren</a:t>
            </a:r>
            <a:r>
              <a:rPr lang="tr-TR" sz="2400" dirty="0">
                <a:effectLst/>
                <a:latin typeface="Calibri" panose="020F0502020204030204" pitchFamily="34" charset="0"/>
                <a:ea typeface="Calibri" panose="020F0502020204030204" pitchFamily="34" charset="0"/>
                <a:cs typeface="Calibri" panose="020F0502020204030204" pitchFamily="34" charset="0"/>
              </a:rPr>
              <a:t> sistit gruplarında tespit edilen ana </a:t>
            </a:r>
            <a:r>
              <a:rPr lang="tr-TR" sz="2400" dirty="0" err="1">
                <a:effectLst/>
                <a:latin typeface="Calibri" panose="020F0502020204030204" pitchFamily="34" charset="0"/>
                <a:ea typeface="Calibri" panose="020F0502020204030204" pitchFamily="34" charset="0"/>
                <a:cs typeface="Calibri" panose="020F0502020204030204" pitchFamily="34" charset="0"/>
              </a:rPr>
              <a:t>üropatojendi</a:t>
            </a:r>
            <a:r>
              <a:rPr lang="tr-TR" sz="2400" dirty="0">
                <a:latin typeface="Calibri" panose="020F0502020204030204" pitchFamily="34" charset="0"/>
                <a:ea typeface="Calibri" panose="020F0502020204030204" pitchFamily="34" charset="0"/>
                <a:cs typeface="Calibri" panose="020F0502020204030204" pitchFamily="34" charset="0"/>
              </a:rPr>
              <a:t>.</a:t>
            </a:r>
            <a:endParaRPr lang="tr-TR" sz="2400" dirty="0">
              <a:effectLst/>
              <a:latin typeface="Calibri" panose="020F0502020204030204" pitchFamily="34" charset="0"/>
              <a:ea typeface="Calibri" panose="020F0502020204030204" pitchFamily="34" charset="0"/>
              <a:cs typeface="Calibri" panose="020F0502020204030204" pitchFamily="34" charset="0"/>
            </a:endParaRPr>
          </a:p>
          <a:p>
            <a:r>
              <a:rPr lang="tr-TR" sz="2400" dirty="0">
                <a:effectLst/>
                <a:latin typeface="Calibri" panose="020F0502020204030204" pitchFamily="34" charset="0"/>
                <a:ea typeface="Calibri" panose="020F0502020204030204" pitchFamily="34" charset="0"/>
                <a:cs typeface="Calibri" panose="020F0502020204030204" pitchFamily="34" charset="0"/>
              </a:rPr>
              <a:t>İdrar </a:t>
            </a:r>
            <a:r>
              <a:rPr lang="tr-TR" sz="2400" dirty="0" err="1">
                <a:effectLst/>
                <a:latin typeface="Calibri" panose="020F0502020204030204" pitchFamily="34" charset="0"/>
                <a:ea typeface="Calibri" panose="020F0502020204030204" pitchFamily="34" charset="0"/>
                <a:cs typeface="Calibri" panose="020F0502020204030204" pitchFamily="34" charset="0"/>
              </a:rPr>
              <a:t>NGS'de</a:t>
            </a:r>
            <a:r>
              <a:rPr lang="tr-TR" sz="2400" dirty="0">
                <a:effectLst/>
                <a:latin typeface="Calibri" panose="020F0502020204030204" pitchFamily="34" charset="0"/>
                <a:ea typeface="Calibri" panose="020F0502020204030204" pitchFamily="34" charset="0"/>
                <a:cs typeface="Calibri" panose="020F0502020204030204" pitchFamily="34" charset="0"/>
              </a:rPr>
              <a:t>, E. </a:t>
            </a:r>
            <a:r>
              <a:rPr lang="tr-TR" sz="2400" dirty="0" err="1">
                <a:effectLst/>
                <a:latin typeface="Calibri" panose="020F0502020204030204" pitchFamily="34" charset="0"/>
                <a:ea typeface="Calibri" panose="020F0502020204030204" pitchFamily="34" charset="0"/>
                <a:cs typeface="Calibri" panose="020F0502020204030204" pitchFamily="34" charset="0"/>
              </a:rPr>
              <a:t>coli'nin</a:t>
            </a:r>
            <a:r>
              <a:rPr lang="tr-TR" sz="2400" dirty="0">
                <a:effectLst/>
                <a:latin typeface="Calibri" panose="020F0502020204030204" pitchFamily="34" charset="0"/>
                <a:ea typeface="Calibri" panose="020F0502020204030204" pitchFamily="34" charset="0"/>
                <a:cs typeface="Calibri" panose="020F0502020204030204" pitchFamily="34" charset="0"/>
              </a:rPr>
              <a:t> yanı sıra, akut </a:t>
            </a:r>
            <a:r>
              <a:rPr lang="tr-TR" sz="2400" dirty="0" err="1">
                <a:effectLst/>
                <a:latin typeface="Calibri" panose="020F0502020204030204" pitchFamily="34" charset="0"/>
                <a:ea typeface="Calibri" panose="020F0502020204030204" pitchFamily="34" charset="0"/>
                <a:cs typeface="Calibri" panose="020F0502020204030204" pitchFamily="34" charset="0"/>
              </a:rPr>
              <a:t>nonkomplike</a:t>
            </a:r>
            <a:r>
              <a:rPr lang="tr-TR" sz="2400" dirty="0">
                <a:effectLst/>
                <a:latin typeface="Calibri" panose="020F0502020204030204" pitchFamily="34" charset="0"/>
                <a:ea typeface="Calibri" panose="020F0502020204030204" pitchFamily="34" charset="0"/>
                <a:cs typeface="Calibri" panose="020F0502020204030204" pitchFamily="34" charset="0"/>
              </a:rPr>
              <a:t> sistit grubunda </a:t>
            </a:r>
            <a:r>
              <a:rPr lang="tr-TR" sz="2400" dirty="0" err="1">
                <a:effectLst/>
                <a:latin typeface="Calibri" panose="020F0502020204030204" pitchFamily="34" charset="0"/>
                <a:ea typeface="Calibri" panose="020F0502020204030204" pitchFamily="34" charset="0"/>
                <a:cs typeface="Calibri" panose="020F0502020204030204" pitchFamily="34" charset="0"/>
              </a:rPr>
              <a:t>Pseudomonas</a:t>
            </a:r>
            <a:r>
              <a:rPr lang="tr-TR" sz="2400" dirty="0">
                <a:effectLst/>
                <a:latin typeface="Calibri" panose="020F0502020204030204" pitchFamily="34" charset="0"/>
                <a:ea typeface="Calibri" panose="020F0502020204030204" pitchFamily="34" charset="0"/>
                <a:cs typeface="Calibri" panose="020F0502020204030204" pitchFamily="34" charset="0"/>
              </a:rPr>
              <a:t>, </a:t>
            </a:r>
            <a:r>
              <a:rPr lang="tr-TR" sz="2400" dirty="0" err="1">
                <a:effectLst/>
                <a:latin typeface="Calibri" panose="020F0502020204030204" pitchFamily="34" charset="0"/>
                <a:ea typeface="Calibri" panose="020F0502020204030204" pitchFamily="34" charset="0"/>
                <a:cs typeface="Calibri" panose="020F0502020204030204" pitchFamily="34" charset="0"/>
              </a:rPr>
              <a:t>Acinetobacter</a:t>
            </a:r>
            <a:r>
              <a:rPr lang="tr-TR" sz="2400" dirty="0">
                <a:effectLst/>
                <a:latin typeface="Calibri" panose="020F0502020204030204" pitchFamily="34" charset="0"/>
                <a:ea typeface="Calibri" panose="020F0502020204030204" pitchFamily="34" charset="0"/>
                <a:cs typeface="Calibri" panose="020F0502020204030204" pitchFamily="34" charset="0"/>
              </a:rPr>
              <a:t>, </a:t>
            </a:r>
            <a:r>
              <a:rPr lang="tr-TR" sz="2400" dirty="0" err="1">
                <a:effectLst/>
                <a:latin typeface="Calibri" panose="020F0502020204030204" pitchFamily="34" charset="0"/>
                <a:ea typeface="Calibri" panose="020F0502020204030204" pitchFamily="34" charset="0"/>
                <a:cs typeface="Calibri" panose="020F0502020204030204" pitchFamily="34" charset="0"/>
              </a:rPr>
              <a:t>Bradyrhizobium</a:t>
            </a:r>
            <a:r>
              <a:rPr lang="tr-TR" sz="2400" dirty="0">
                <a:effectLst/>
                <a:latin typeface="Calibri" panose="020F0502020204030204" pitchFamily="34" charset="0"/>
                <a:ea typeface="Calibri" panose="020F0502020204030204" pitchFamily="34" charset="0"/>
                <a:cs typeface="Calibri" panose="020F0502020204030204" pitchFamily="34" charset="0"/>
              </a:rPr>
              <a:t> ve </a:t>
            </a:r>
            <a:r>
              <a:rPr lang="tr-TR" sz="2400" dirty="0" err="1">
                <a:effectLst/>
                <a:latin typeface="Calibri" panose="020F0502020204030204" pitchFamily="34" charset="0"/>
                <a:ea typeface="Calibri" panose="020F0502020204030204" pitchFamily="34" charset="0"/>
                <a:cs typeface="Calibri" panose="020F0502020204030204" pitchFamily="34" charset="0"/>
              </a:rPr>
              <a:t>Enterobacteriaceae</a:t>
            </a:r>
            <a:r>
              <a:rPr lang="tr-TR" sz="2400" dirty="0">
                <a:effectLst/>
                <a:latin typeface="Calibri" panose="020F0502020204030204" pitchFamily="34" charset="0"/>
                <a:ea typeface="Calibri" panose="020F0502020204030204" pitchFamily="34" charset="0"/>
                <a:cs typeface="Calibri" panose="020F0502020204030204" pitchFamily="34" charset="0"/>
              </a:rPr>
              <a:t> de bulundu. </a:t>
            </a:r>
          </a:p>
          <a:p>
            <a:r>
              <a:rPr lang="tr-TR" sz="2400" dirty="0" err="1">
                <a:effectLst/>
                <a:latin typeface="Calibri" panose="020F0502020204030204" pitchFamily="34" charset="0"/>
                <a:ea typeface="Calibri" panose="020F0502020204030204" pitchFamily="34" charset="0"/>
                <a:cs typeface="Calibri" panose="020F0502020204030204" pitchFamily="34" charset="0"/>
              </a:rPr>
              <a:t>Rekürren</a:t>
            </a:r>
            <a:r>
              <a:rPr lang="tr-TR" sz="2400" dirty="0">
                <a:effectLst/>
                <a:latin typeface="Calibri" panose="020F0502020204030204" pitchFamily="34" charset="0"/>
                <a:ea typeface="Calibri" panose="020F0502020204030204" pitchFamily="34" charset="0"/>
                <a:cs typeface="Calibri" panose="020F0502020204030204" pitchFamily="34" charset="0"/>
              </a:rPr>
              <a:t> sistit grubunda, </a:t>
            </a:r>
            <a:r>
              <a:rPr lang="tr-TR" sz="2400" dirty="0" err="1">
                <a:effectLst/>
                <a:latin typeface="Calibri" panose="020F0502020204030204" pitchFamily="34" charset="0"/>
                <a:ea typeface="Calibri" panose="020F0502020204030204" pitchFamily="34" charset="0"/>
                <a:cs typeface="Calibri" panose="020F0502020204030204" pitchFamily="34" charset="0"/>
              </a:rPr>
              <a:t>Sphingomonas</a:t>
            </a:r>
            <a:r>
              <a:rPr lang="tr-TR" sz="2400" dirty="0">
                <a:effectLst/>
                <a:latin typeface="Calibri" panose="020F0502020204030204" pitchFamily="34" charset="0"/>
                <a:ea typeface="Calibri" panose="020F0502020204030204" pitchFamily="34" charset="0"/>
                <a:cs typeface="Calibri" panose="020F0502020204030204" pitchFamily="34" charset="0"/>
              </a:rPr>
              <a:t>, </a:t>
            </a:r>
            <a:r>
              <a:rPr lang="tr-TR" sz="2400" dirty="0" err="1">
                <a:effectLst/>
                <a:latin typeface="Calibri" panose="020F0502020204030204" pitchFamily="34" charset="0"/>
                <a:ea typeface="Calibri" panose="020F0502020204030204" pitchFamily="34" charset="0"/>
                <a:cs typeface="Calibri" panose="020F0502020204030204" pitchFamily="34" charset="0"/>
              </a:rPr>
              <a:t>Staphylococcus</a:t>
            </a:r>
            <a:r>
              <a:rPr lang="tr-TR" sz="2400" dirty="0">
                <a:effectLst/>
                <a:latin typeface="Calibri" panose="020F0502020204030204" pitchFamily="34" charset="0"/>
                <a:ea typeface="Calibri" panose="020F0502020204030204" pitchFamily="34" charset="0"/>
                <a:cs typeface="Calibri" panose="020F0502020204030204" pitchFamily="34" charset="0"/>
              </a:rPr>
              <a:t>, </a:t>
            </a:r>
            <a:r>
              <a:rPr lang="tr-TR" sz="2400" dirty="0" err="1">
                <a:effectLst/>
                <a:latin typeface="Calibri" panose="020F0502020204030204" pitchFamily="34" charset="0"/>
                <a:ea typeface="Calibri" panose="020F0502020204030204" pitchFamily="34" charset="0"/>
                <a:cs typeface="Calibri" panose="020F0502020204030204" pitchFamily="34" charset="0"/>
              </a:rPr>
              <a:t>Streptococcus</a:t>
            </a:r>
            <a:r>
              <a:rPr lang="tr-TR" sz="2400" dirty="0">
                <a:effectLst/>
                <a:latin typeface="Calibri" panose="020F0502020204030204" pitchFamily="34" charset="0"/>
                <a:ea typeface="Calibri" panose="020F0502020204030204" pitchFamily="34" charset="0"/>
                <a:cs typeface="Calibri" panose="020F0502020204030204" pitchFamily="34" charset="0"/>
              </a:rPr>
              <a:t>, </a:t>
            </a:r>
            <a:r>
              <a:rPr lang="tr-TR" sz="2400" dirty="0" err="1">
                <a:effectLst/>
                <a:latin typeface="Calibri" panose="020F0502020204030204" pitchFamily="34" charset="0"/>
                <a:ea typeface="Calibri" panose="020F0502020204030204" pitchFamily="34" charset="0"/>
                <a:cs typeface="Calibri" panose="020F0502020204030204" pitchFamily="34" charset="0"/>
              </a:rPr>
              <a:t>Rothia</a:t>
            </a:r>
            <a:r>
              <a:rPr lang="tr-TR" sz="2400" dirty="0">
                <a:effectLst/>
                <a:latin typeface="Calibri" panose="020F0502020204030204" pitchFamily="34" charset="0"/>
                <a:ea typeface="Calibri" panose="020F0502020204030204" pitchFamily="34" charset="0"/>
                <a:cs typeface="Calibri" panose="020F0502020204030204" pitchFamily="34" charset="0"/>
              </a:rPr>
              <a:t> ve diğerleri idrar NGS ile tespit edildi </a:t>
            </a:r>
            <a:endParaRPr lang="tr-TR"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026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8E178C60-9080-1854-AC35-5B3321C9ADE6}"/>
              </a:ext>
            </a:extLst>
          </p:cNvPr>
          <p:cNvPicPr>
            <a:picLocks noGrp="1" noChangeAspect="1"/>
          </p:cNvPicPr>
          <p:nvPr>
            <p:ph idx="1"/>
          </p:nvPr>
        </p:nvPicPr>
        <p:blipFill>
          <a:blip r:embed="rId2"/>
          <a:stretch>
            <a:fillRect/>
          </a:stretch>
        </p:blipFill>
        <p:spPr>
          <a:xfrm>
            <a:off x="1475195" y="1130266"/>
            <a:ext cx="9241610" cy="4597468"/>
          </a:xfrm>
          <a:prstGeom prst="rect">
            <a:avLst/>
          </a:prstGeom>
        </p:spPr>
      </p:pic>
    </p:spTree>
    <p:extLst>
      <p:ext uri="{BB962C8B-B14F-4D97-AF65-F5344CB8AC3E}">
        <p14:creationId xmlns:p14="http://schemas.microsoft.com/office/powerpoint/2010/main" val="3472531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2FCA00-6653-64E2-A347-9759D7892D6A}"/>
              </a:ext>
            </a:extLst>
          </p:cNvPr>
          <p:cNvSpPr>
            <a:spLocks noGrp="1"/>
          </p:cNvSpPr>
          <p:nvPr>
            <p:ph type="title"/>
          </p:nvPr>
        </p:nvSpPr>
        <p:spPr/>
        <p:txBody>
          <a:bodyPr>
            <a:normAutofit fontScale="90000"/>
          </a:bodyPr>
          <a:lstStyle/>
          <a:p>
            <a:br>
              <a:rPr lang="tr-TR" sz="4800" dirty="0">
                <a:effectLst/>
                <a:latin typeface="Calibri" panose="020F0502020204030204" pitchFamily="34" charset="0"/>
                <a:ea typeface="Calibri" panose="020F0502020204030204" pitchFamily="34" charset="0"/>
                <a:cs typeface="Times New Roman" panose="02020603050405020304" pitchFamily="18" charset="0"/>
              </a:rPr>
            </a:br>
            <a:r>
              <a:rPr lang="tr-TR" sz="4800" i="1" dirty="0">
                <a:effectLst/>
                <a:latin typeface="Calibri" panose="020F0502020204030204" pitchFamily="34" charset="0"/>
                <a:ea typeface="Calibri" panose="020F0502020204030204" pitchFamily="34" charset="0"/>
                <a:cs typeface="Times New Roman" panose="02020603050405020304" pitchFamily="18" charset="0"/>
              </a:rPr>
              <a:t>TARTIŞMA</a:t>
            </a:r>
            <a:br>
              <a:rPr lang="tr-TR" sz="4800" dirty="0">
                <a:effectLst/>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6B0CDA3B-AFCB-1706-8059-C91E3FA19C16}"/>
              </a:ext>
            </a:extLst>
          </p:cNvPr>
          <p:cNvSpPr>
            <a:spLocks noGrp="1"/>
          </p:cNvSpPr>
          <p:nvPr>
            <p:ph idx="1"/>
          </p:nvPr>
        </p:nvSpPr>
        <p:spPr>
          <a:xfrm>
            <a:off x="1069848" y="1726163"/>
            <a:ext cx="10058400" cy="4749282"/>
          </a:xfrm>
        </p:spPr>
        <p:txBody>
          <a:bodyPr>
            <a:normAutofit lnSpcReduction="10000"/>
          </a:bodyPr>
          <a:lstStyle/>
          <a:p>
            <a:pPr>
              <a:lnSpc>
                <a:spcPct val="107000"/>
              </a:lnSpc>
              <a:spcAft>
                <a:spcPts val="800"/>
              </a:spcAft>
            </a:pP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Bu çalışmada, hem akut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nonkomplike</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sistitte hem de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rekürren</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sistitte idrar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NGS'nin</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klasik idrar kültüründen daha duyarlı olduğunu bulundu.</a:t>
            </a:r>
          </a:p>
          <a:p>
            <a:pPr>
              <a:lnSpc>
                <a:spcPct val="107000"/>
              </a:lnSpc>
              <a:spcAft>
                <a:spcPts val="800"/>
              </a:spcAft>
            </a:pP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r>
              <a:rPr lang="tr-TR" sz="2400" dirty="0">
                <a:solidFill>
                  <a:srgbClr val="0D0D0D"/>
                </a:solidFill>
                <a:latin typeface="Calibri" panose="020F0502020204030204" pitchFamily="34" charset="0"/>
                <a:ea typeface="Calibri" panose="020F0502020204030204" pitchFamily="34" charset="0"/>
                <a:cs typeface="Calibri" panose="020F0502020204030204" pitchFamily="34" charset="0"/>
              </a:rPr>
              <a:t>İ</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drar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NGS'nin</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duyarlılığı akut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nonkomplike</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sistitte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rekürren</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sistite göre daha düşüktü ve akut sistit ile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rekürren</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sistit arasında bakteriyel çeşitlilik ve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mikrobiyom</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desenlerinde önemli farklılıklar bulundu.</a:t>
            </a:r>
          </a:p>
          <a:p>
            <a:pPr>
              <a:lnSpc>
                <a:spcPct val="107000"/>
              </a:lnSpc>
              <a:spcAft>
                <a:spcPts val="800"/>
              </a:spcAft>
            </a:pP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İlk bulgu, idrar kültürlerine kıyasla idrar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NGS'nin</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üstün duyarlılığıydı ve bu, mevcut çalışmalarla uyumludur. </a:t>
            </a:r>
          </a:p>
          <a:p>
            <a:pPr>
              <a:lnSpc>
                <a:spcPct val="107000"/>
              </a:lnSpc>
              <a:spcAft>
                <a:spcPts val="800"/>
              </a:spcAft>
            </a:pP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Önceki çalışmalarda, idrar kültürü testlerinin yanlış negatif oranının %70-90'a kadar çıktığı bildirilmişken, benzer şekilde bu çalışmada idrar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NGS'nin</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bu oranının %20'nin altında olduğu belirtilmişti.</a:t>
            </a:r>
          </a:p>
          <a:p>
            <a:pPr>
              <a:lnSpc>
                <a:spcPct val="107000"/>
              </a:lnSpc>
              <a:spcAft>
                <a:spcPts val="800"/>
              </a:spcAft>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920213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BFCF118-009F-F208-21A5-1B0867750189}"/>
              </a:ext>
            </a:extLst>
          </p:cNvPr>
          <p:cNvSpPr>
            <a:spLocks noGrp="1"/>
          </p:cNvSpPr>
          <p:nvPr>
            <p:ph idx="1"/>
          </p:nvPr>
        </p:nvSpPr>
        <p:spPr>
          <a:xfrm>
            <a:off x="1069848" y="718457"/>
            <a:ext cx="10058400" cy="5453743"/>
          </a:xfrm>
        </p:spPr>
        <p:txBody>
          <a:bodyPr/>
          <a:lstStyle/>
          <a:p>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Özellikle, NGS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atipik</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bakterilere,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anaeroblara</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veya birden fazla türe bağlı idrar yolu enfeksiyonlarına karşı son derece duyarlıdır.</a:t>
            </a:r>
          </a:p>
          <a:p>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Dahası,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NGS'nin</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duyarlılığı antibiyotik kullanımından önemli ölçüde etkilenmez , bu nedenle özellikle hastaların ilk ve ikinci basamak kurumlarda antibiyotik kullanımdan sonra sevk edildiği üçüncü basamak hastanelerde kullanışlı olabilir. </a:t>
            </a:r>
          </a:p>
          <a:p>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Ayrıca, idrar NGS bakterileri kültüre etmek için zaman gerektirmez, bu </a:t>
            </a:r>
            <a:r>
              <a:rPr lang="tr-TR" sz="2400" dirty="0">
                <a:solidFill>
                  <a:srgbClr val="0D0D0D"/>
                </a:solidFill>
                <a:latin typeface="Calibri" panose="020F0502020204030204" pitchFamily="34" charset="0"/>
                <a:ea typeface="Calibri" panose="020F0502020204030204" pitchFamily="34" charset="0"/>
                <a:cs typeface="Calibri" panose="020F0502020204030204" pitchFamily="34" charset="0"/>
              </a:rPr>
              <a:t>da </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test için gereken süreyi 3-4 günden 24 saate kadar indirerek, hızlı klinik karar verme ve tedaviye yardımcı olur.</a:t>
            </a:r>
            <a:endParaRPr lang="tr-TR" sz="2400" dirty="0">
              <a:effectLst/>
              <a:latin typeface="Calibri" panose="020F0502020204030204" pitchFamily="34" charset="0"/>
              <a:ea typeface="Calibri" panose="020F0502020204030204" pitchFamily="34" charset="0"/>
              <a:cs typeface="Calibri" panose="020F0502020204030204" pitchFamily="34" charset="0"/>
            </a:endParaRPr>
          </a:p>
          <a:p>
            <a:endParaRPr lang="tr-TR" dirty="0"/>
          </a:p>
        </p:txBody>
      </p:sp>
    </p:spTree>
    <p:extLst>
      <p:ext uri="{BB962C8B-B14F-4D97-AF65-F5344CB8AC3E}">
        <p14:creationId xmlns:p14="http://schemas.microsoft.com/office/powerpoint/2010/main" val="1131977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5CC3E99-B5BC-08AD-BE62-47829D217081}"/>
              </a:ext>
            </a:extLst>
          </p:cNvPr>
          <p:cNvSpPr>
            <a:spLocks noGrp="1"/>
          </p:cNvSpPr>
          <p:nvPr>
            <p:ph idx="1"/>
          </p:nvPr>
        </p:nvSpPr>
        <p:spPr>
          <a:xfrm>
            <a:off x="1069848" y="886408"/>
            <a:ext cx="10058400" cy="5285792"/>
          </a:xfrm>
        </p:spPr>
        <p:txBody>
          <a:bodyPr/>
          <a:lstStyle/>
          <a:p>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Çalışmanın ikinci bulgusu, akut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nonkomplike</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sistit ve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rekürren</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sistitin tamamen farklı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mikrobiyom</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çeşitliliği ve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paternine</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sahip olduğuydu ve bu iki durumun farklı bakış açılarıyla ele alınması gerektiği sonucuna varıldı.</a:t>
            </a:r>
          </a:p>
          <a:p>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Çeşitlilikte bir artış sadece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rekürren</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sistit grubunda gözlendi. </a:t>
            </a:r>
          </a:p>
          <a:p>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Daha önce, her bir organın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mikrobiyom</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çeşitliliğinin çeşitli hastalık belirtileriyle ilişkilendirildiği bildirilmişti. </a:t>
            </a:r>
          </a:p>
          <a:p>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Vajinada daha fazla bakteri ve kolonda daha az bakteri bulunan hastalarda hastalık oluşma olasılığının daha yüksek olduğu bildirilmişti.</a:t>
            </a:r>
          </a:p>
          <a:p>
            <a:endParaRPr lang="tr-TR" dirty="0"/>
          </a:p>
        </p:txBody>
      </p:sp>
    </p:spTree>
    <p:extLst>
      <p:ext uri="{BB962C8B-B14F-4D97-AF65-F5344CB8AC3E}">
        <p14:creationId xmlns:p14="http://schemas.microsoft.com/office/powerpoint/2010/main" val="1159701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2D0EFF3-DC72-5972-5215-13D22401CB86}"/>
              </a:ext>
            </a:extLst>
          </p:cNvPr>
          <p:cNvSpPr>
            <a:spLocks noGrp="1"/>
          </p:cNvSpPr>
          <p:nvPr>
            <p:ph idx="1"/>
          </p:nvPr>
        </p:nvSpPr>
        <p:spPr>
          <a:xfrm>
            <a:off x="1069848" y="811763"/>
            <a:ext cx="10058400" cy="5589037"/>
          </a:xfrm>
        </p:spPr>
        <p:txBody>
          <a:bodyPr>
            <a:normAutofit/>
          </a:bodyPr>
          <a:lstStyle/>
          <a:p>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İdrar sisteminde,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mikrobiyom</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çeşitliliği ile ilgili dört çalışma rapor edilmiştir:</a:t>
            </a:r>
          </a:p>
          <a:p>
            <a:pPr marL="891540" lvl="2" indent="-342900">
              <a:buFont typeface="+mj-lt"/>
              <a:buAutoNum type="arabicPeriod"/>
            </a:pP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İlk olarak,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Horwitz</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ve ark.,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indwelling</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kateter</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sonrası idrar yolu enfeksiyonu gelişme olasılığının azalan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mikrobiyom</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çeşitliliği olan hastalarda arttığını bildirmişlerdir, bu çalışmanın sonucuyla zıttır. </a:t>
            </a:r>
          </a:p>
          <a:p>
            <a:pPr marL="891540" lvl="2" indent="-342900">
              <a:buFont typeface="+mj-lt"/>
              <a:buAutoNum type="arabicPeriod"/>
            </a:pP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Bununla birlikte,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Swamy</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ve ark. ,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asemptomatik</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piyüri</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ve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nörojenik</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mesane hastaları arasında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mikrobiyom</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çeşitliliği arasında anlamlı bir fark olmadığını bildirmişlerdir.</a:t>
            </a:r>
          </a:p>
          <a:p>
            <a:pPr marL="891540" lvl="2" indent="-342900">
              <a:buFont typeface="+mj-lt"/>
              <a:buAutoNum type="arabicPeriod"/>
            </a:pP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Çalışma tipik sistit belirtileri ve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rekürren</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sistitli</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hastaları içerirken, daha önce bahsedilen iki çalışma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asemptomatik</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hastaları içermiştir. </a:t>
            </a:r>
          </a:p>
          <a:p>
            <a:pPr marL="891540" lvl="2" indent="-342900">
              <a:buFont typeface="+mj-lt"/>
              <a:buAutoNum type="arabicPeriod"/>
            </a:pP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Son olarak,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Kramer</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ve ark. ile Thomas-White ve ark. , sırasıyla kronik böbrek hastalığında ve aşırı aktif mesanede artmış çeşitliliği rapor etmişlerdir. </a:t>
            </a:r>
          </a:p>
          <a:p>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Bilindiği kadarıyla, bu çalışmanın artan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mikrobiyom</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çeşitliliğinin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rekürren</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sistit ile ilişkilendirildiğini gösteren ilk çalışma olduğunu belirtmek isteriz.</a:t>
            </a:r>
            <a:endParaRPr lang="tr-TR" sz="24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buFont typeface="+mj-lt"/>
              <a:buAutoNum type="arabicPeriod"/>
            </a:pPr>
            <a:endParaRPr lang="tr-TR" dirty="0"/>
          </a:p>
        </p:txBody>
      </p:sp>
    </p:spTree>
    <p:extLst>
      <p:ext uri="{BB962C8B-B14F-4D97-AF65-F5344CB8AC3E}">
        <p14:creationId xmlns:p14="http://schemas.microsoft.com/office/powerpoint/2010/main" val="2505151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F04D26E-6469-18B2-A0CA-B432939D984F}"/>
              </a:ext>
            </a:extLst>
          </p:cNvPr>
          <p:cNvSpPr>
            <a:spLocks noGrp="1"/>
          </p:cNvSpPr>
          <p:nvPr>
            <p:ph idx="1"/>
          </p:nvPr>
        </p:nvSpPr>
        <p:spPr>
          <a:xfrm>
            <a:off x="1069848" y="961053"/>
            <a:ext cx="10058400" cy="5211147"/>
          </a:xfrm>
        </p:spPr>
        <p:txBody>
          <a:bodyPr>
            <a:noAutofit/>
          </a:bodyPr>
          <a:lstStyle/>
          <a:p>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Çalışmanın bir diğer bulgusu, tekrarlayan sistitte idrar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WBC'lerinin</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çok düşük olmasıdır.</a:t>
            </a:r>
          </a:p>
          <a:p>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Tekrarlayan idrar yolu enfeksiyonu için evrensel olarak kabul edilen bir tanım yoktur, ancak genellikle son 6 ayda en az iki belirtili enfeksiyon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episodu</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disüri</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sık idrara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çıkma,sıkışma</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suprapubik</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ağrı veya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hematüri</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veya son 12 ayda üç enfeksiyon,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piyüri</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veya pozitif bakteriyel kültür ile tanımlanır.</a:t>
            </a:r>
          </a:p>
          <a:p>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Bu çalışmada tekrarlayan sistit için aynı tanı kriterleri uygulandı. </a:t>
            </a:r>
          </a:p>
          <a:p>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Gerçek uygulamada, bu tanım sık ​​sık kullanılsa da, bu kriterlere uyum gösteren hastalarda genellikle yüksek idrar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WBC'leri</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görülmez. Çünkü hastaların semptomları ve laboratuvar sonuçları her zaman eşleşmez, 16s RNA dizileme testi aracılığıyla bunları doğru bir şekilde değerlendirmeye çalışıldı. </a:t>
            </a:r>
          </a:p>
          <a:p>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Ayrıca, yaşlılarda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asemptomatik</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bakteriüri</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veya pozitif kültürler yaygındır, bu nedenle tekrarlayan sistit için WBC10+ gibi bir kriterin kullanılması zordur.</a:t>
            </a:r>
            <a:endParaRPr lang="tr-TR"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4526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6478DDC-9AC9-5BF0-A528-A810E8895340}"/>
              </a:ext>
            </a:extLst>
          </p:cNvPr>
          <p:cNvSpPr>
            <a:spLocks noGrp="1"/>
          </p:cNvSpPr>
          <p:nvPr>
            <p:ph idx="1"/>
          </p:nvPr>
        </p:nvSpPr>
        <p:spPr>
          <a:xfrm>
            <a:off x="976542" y="1763486"/>
            <a:ext cx="10058400" cy="4142792"/>
          </a:xfrm>
        </p:spPr>
        <p:txBody>
          <a:bodyPr/>
          <a:lstStyle/>
          <a:p>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Genel olarak, akut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nonkomplike</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sistit belirli bir etken organizma tarafından neden olabilen geçici bir enfeksiyon olarak kabul edilebilir. Ancak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rekürren</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sistitte,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disbiyozun</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patofizyolojide</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daha önemli bir rol oynadığı görünmektedir. </a:t>
            </a:r>
          </a:p>
          <a:p>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Ayrıca, aynı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rekürren</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grup içinde bile, durum uzadıkça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disbiyozun</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değişebileceği bir olasılık vardır. </a:t>
            </a:r>
          </a:p>
          <a:p>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Bu nedenle,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rekürren</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sistitin idrar yolu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disbiyozu</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ile ilişkili olabileceğini dikkatlice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önerilidi</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ancak daha fazla araştırmaya ihtiyaç vardır.</a:t>
            </a:r>
            <a:endParaRPr lang="tr-TR" sz="2400" dirty="0">
              <a:effectLst/>
              <a:latin typeface="Calibri" panose="020F0502020204030204" pitchFamily="34" charset="0"/>
              <a:ea typeface="Calibri" panose="020F0502020204030204" pitchFamily="34" charset="0"/>
              <a:cs typeface="Calibri" panose="020F0502020204030204" pitchFamily="34" charset="0"/>
            </a:endParaRPr>
          </a:p>
          <a:p>
            <a:endParaRPr lang="tr-TR" dirty="0"/>
          </a:p>
        </p:txBody>
      </p:sp>
    </p:spTree>
    <p:extLst>
      <p:ext uri="{BB962C8B-B14F-4D97-AF65-F5344CB8AC3E}">
        <p14:creationId xmlns:p14="http://schemas.microsoft.com/office/powerpoint/2010/main" val="1309120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0068D7A-DC3E-E8B4-B9F8-E91F0F670EF5}"/>
              </a:ext>
            </a:extLst>
          </p:cNvPr>
          <p:cNvSpPr>
            <a:spLocks noGrp="1"/>
          </p:cNvSpPr>
          <p:nvPr>
            <p:ph idx="1"/>
          </p:nvPr>
        </p:nvSpPr>
        <p:spPr>
          <a:xfrm>
            <a:off x="1069848" y="1278194"/>
            <a:ext cx="10058400" cy="4894006"/>
          </a:xfrm>
        </p:spPr>
        <p:txBody>
          <a:bodyPr>
            <a:normAutofit/>
          </a:bodyPr>
          <a:lstStyle/>
          <a:p>
            <a:r>
              <a:rPr lang="tr-TR" sz="2400" dirty="0">
                <a:effectLst/>
                <a:latin typeface="Calibri" panose="020F0502020204030204" pitchFamily="34" charset="0"/>
                <a:ea typeface="Calibri" panose="020F0502020204030204" pitchFamily="34" charset="0"/>
                <a:cs typeface="Times New Roman" panose="02020603050405020304" pitchFamily="18" charset="0"/>
              </a:rPr>
              <a:t>Ayrıca, klinik uygulamada tekrarlayan sistit hastalarının %75'i idrar tahlili veya idrar kültürü gibi testler yapılmadan ampirik antibiyotik kullanmaktadır, bu nedenle sonraki idrar kültürü testlerinin duyarlılığı daha da azalmaktadır. </a:t>
            </a:r>
          </a:p>
          <a:p>
            <a:r>
              <a:rPr lang="tr-TR" sz="2400" dirty="0">
                <a:effectLst/>
                <a:latin typeface="Calibri" panose="020F0502020204030204" pitchFamily="34" charset="0"/>
                <a:ea typeface="Calibri" panose="020F0502020204030204" pitchFamily="34" charset="0"/>
                <a:cs typeface="Times New Roman" panose="02020603050405020304" pitchFamily="18" charset="0"/>
              </a:rPr>
              <a:t>Tekrarlayan sistitte uygunsuz antibiyotik kullanımı hastanın semptomlarını kötüleştirebilir ve ilaca dirençli bakterilerin ekspresyonunu artırabilir.</a:t>
            </a:r>
          </a:p>
          <a:p>
            <a:r>
              <a:rPr lang="tr-TR" sz="2400" dirty="0">
                <a:effectLst/>
                <a:latin typeface="Calibri" panose="020F0502020204030204" pitchFamily="34" charset="0"/>
                <a:ea typeface="Calibri" panose="020F0502020204030204" pitchFamily="34" charset="0"/>
                <a:cs typeface="Times New Roman" panose="02020603050405020304" pitchFamily="18" charset="0"/>
              </a:rPr>
              <a:t>Tekrarlayan sistitin neden olan etkeni, idrar kültürü sonuçlarında iyi bir şekilde belirlenememektedir ve idrar kültürü negatifse tekrarlayan sistit için standart bir tedavi yoktur.</a:t>
            </a:r>
          </a:p>
          <a:p>
            <a:endParaRPr lang="tr-TR" dirty="0"/>
          </a:p>
        </p:txBody>
      </p:sp>
    </p:spTree>
    <p:extLst>
      <p:ext uri="{BB962C8B-B14F-4D97-AF65-F5344CB8AC3E}">
        <p14:creationId xmlns:p14="http://schemas.microsoft.com/office/powerpoint/2010/main" val="863647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0824F10-0E64-89E1-80FA-8AA83C577F85}"/>
              </a:ext>
            </a:extLst>
          </p:cNvPr>
          <p:cNvSpPr>
            <a:spLocks noGrp="1"/>
          </p:cNvSpPr>
          <p:nvPr>
            <p:ph idx="1"/>
          </p:nvPr>
        </p:nvSpPr>
        <p:spPr>
          <a:xfrm>
            <a:off x="1069848" y="737118"/>
            <a:ext cx="10058400" cy="5435082"/>
          </a:xfrm>
        </p:spPr>
        <p:txBody>
          <a:bodyPr>
            <a:normAutofit/>
          </a:bodyPr>
          <a:lstStyle/>
          <a:p>
            <a:r>
              <a:rPr lang="tr-TR"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Bu argümanı tedavi ile ilişkilendirmek için, akut </a:t>
            </a:r>
            <a:r>
              <a:rPr lang="tr-TR"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nonkomplike</a:t>
            </a:r>
            <a:r>
              <a:rPr lang="tr-TR"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sistitte antibiyotik tedavisine hızlı bir şekilde başlamak önemlidir ve tekrarlayan vakalarda ise antibiyotik kullanımının NGS sonuçlarına göre daha dikkatli bir şekilde karar vermek daha iyidir.</a:t>
            </a:r>
          </a:p>
          <a:p>
            <a:r>
              <a:rPr lang="tr-TR"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Özellikle, </a:t>
            </a:r>
            <a:r>
              <a:rPr lang="tr-TR"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rekürren</a:t>
            </a:r>
            <a:r>
              <a:rPr lang="tr-TR"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grupta, tam olarak neden organizmanın ayırt edilmeden uygunsuz antibiyotik uygulaması, </a:t>
            </a:r>
            <a:r>
              <a:rPr lang="tr-TR"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disbiyozu</a:t>
            </a:r>
            <a:r>
              <a:rPr lang="tr-TR"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kötüleştirebilir. </a:t>
            </a:r>
          </a:p>
          <a:p>
            <a:r>
              <a:rPr lang="tr-TR"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Akut </a:t>
            </a:r>
            <a:r>
              <a:rPr lang="tr-TR"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nonkomplike</a:t>
            </a:r>
            <a:r>
              <a:rPr lang="tr-TR"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sistitte, idrar kültürü sonuçlarına veya idrar NGS sonuçlarına göre tedavi yaklaşımını karşılaştıran bir çalışma yapılmıştır. O çalışmada, NGS grubunda </a:t>
            </a:r>
            <a:r>
              <a:rPr lang="tr-TR"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subjektif</a:t>
            </a:r>
            <a:r>
              <a:rPr lang="tr-TR"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semptomların hızlı bir iyileşmesi gözlemlenmiştir.</a:t>
            </a:r>
          </a:p>
          <a:p>
            <a:r>
              <a:rPr lang="tr-TR"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Buna karşılık, </a:t>
            </a:r>
            <a:r>
              <a:rPr lang="tr-TR"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Horwitz</a:t>
            </a:r>
            <a:r>
              <a:rPr lang="tr-TR"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ve ark. kronik </a:t>
            </a:r>
            <a:r>
              <a:rPr lang="tr-TR"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rekürren</a:t>
            </a:r>
            <a:r>
              <a:rPr lang="tr-TR"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r>
              <a:rPr lang="tr-TR"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sistitli</a:t>
            </a:r>
            <a:r>
              <a:rPr lang="tr-TR"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hastalarda ortalama bir yıl boyunca uzun süreli antibiyotik tedavisinin </a:t>
            </a:r>
            <a:r>
              <a:rPr lang="tr-TR"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subjektif</a:t>
            </a:r>
            <a:r>
              <a:rPr lang="tr-TR"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semptomları iyileştirdiğini rapor etmiştir. Ancak, yukarıdaki çalışmanın, sadece </a:t>
            </a:r>
            <a:r>
              <a:rPr lang="tr-TR"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piyurik</a:t>
            </a:r>
            <a:r>
              <a:rPr lang="tr-TR"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hastalarda yürütüldüğü dezavantajı vardır.</a:t>
            </a:r>
          </a:p>
          <a:p>
            <a:r>
              <a:rPr lang="tr-TR"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Bu nedenle, önceki antibiyotik tedavisi nedeniyle sadece semptomlar ve negatif idrar analizi ve idrar kültür sonuçları ile üçüncü basamak bir hastaneye başvuran hastalara aynı tedavinin uygulanması zordur.</a:t>
            </a:r>
            <a:endParaRPr lang="tr-T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8972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AF32C91-E6EE-1B1D-0944-3C6C20E5E416}"/>
              </a:ext>
            </a:extLst>
          </p:cNvPr>
          <p:cNvSpPr>
            <a:spLocks noGrp="1"/>
          </p:cNvSpPr>
          <p:nvPr>
            <p:ph idx="1"/>
          </p:nvPr>
        </p:nvSpPr>
        <p:spPr>
          <a:xfrm>
            <a:off x="939219" y="1604867"/>
            <a:ext cx="10058400" cy="4030824"/>
          </a:xfrm>
        </p:spPr>
        <p:txBody>
          <a:bodyPr/>
          <a:lstStyle/>
          <a:p>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Son zamanlarda,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disbiyozu</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azaltmak için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mikrobiyom</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modülasyon çalışmaları da yapılmıştır.</a:t>
            </a:r>
          </a:p>
          <a:p>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Bazı çalışmalar,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probiyotik</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kullanımının idrar yolu enfeksiyonlarını iyileştirdiğini göstermiştir, ancak sonuçlar hala yetersizdir.</a:t>
            </a:r>
          </a:p>
          <a:p>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Ayrıca, bir çalışma, böbrek nakli yapılan hastalarda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fekal</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transplantasyonun uygulanmasıyla tekrarlayan idrar yolu enfeksiyonlarının iyileştiğini bildirmiştir.</a:t>
            </a:r>
          </a:p>
          <a:p>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Son bir çalışmada,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Lactobacillus'un</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idrar yolu patojenlerine karşı koruyucu etkisi olduğu gösterilmiştir, ancak bu koruyucu etki sadece kadınlarda sınırlıdır</a:t>
            </a:r>
            <a:r>
              <a:rPr lang="tr-TR" sz="18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endParaRPr lang="tr-TR" dirty="0"/>
          </a:p>
        </p:txBody>
      </p:sp>
    </p:spTree>
    <p:extLst>
      <p:ext uri="{BB962C8B-B14F-4D97-AF65-F5344CB8AC3E}">
        <p14:creationId xmlns:p14="http://schemas.microsoft.com/office/powerpoint/2010/main" val="4250187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271FFC3-3390-5539-BDB6-6A0FCB41FFCE}"/>
              </a:ext>
            </a:extLst>
          </p:cNvPr>
          <p:cNvSpPr>
            <a:spLocks noGrp="1"/>
          </p:cNvSpPr>
          <p:nvPr>
            <p:ph idx="1"/>
          </p:nvPr>
        </p:nvSpPr>
        <p:spPr>
          <a:xfrm>
            <a:off x="1069848" y="783771"/>
            <a:ext cx="10058400" cy="5388429"/>
          </a:xfrm>
        </p:spPr>
        <p:txBody>
          <a:bodyPr/>
          <a:lstStyle/>
          <a:p>
            <a:r>
              <a:rPr lang="tr-TR"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Çalışmanın birkaç avantajı vardı:</a:t>
            </a:r>
          </a:p>
          <a:p>
            <a:pPr marL="617220" lvl="1" indent="-342900">
              <a:buFont typeface="+mj-lt"/>
              <a:buAutoNum type="arabicPeriod"/>
            </a:pPr>
            <a:r>
              <a:rPr lang="tr-TR" sz="2000" dirty="0">
                <a:solidFill>
                  <a:srgbClr val="0D0D0D"/>
                </a:solidFill>
                <a:latin typeface="Calibri" panose="020F0502020204030204" pitchFamily="34" charset="0"/>
                <a:ea typeface="Calibri" panose="020F0502020204030204" pitchFamily="34" charset="0"/>
                <a:cs typeface="Calibri" panose="020F0502020204030204" pitchFamily="34" charset="0"/>
              </a:rPr>
              <a:t>T</a:t>
            </a:r>
            <a:r>
              <a:rPr lang="tr-TR" sz="2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üm idrar örneği </a:t>
            </a:r>
            <a:r>
              <a:rPr lang="tr-TR" sz="20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transüretral</a:t>
            </a:r>
            <a:r>
              <a:rPr lang="tr-TR" sz="2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r>
              <a:rPr lang="tr-TR" sz="20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kateterizasyon</a:t>
            </a:r>
            <a:r>
              <a:rPr lang="tr-TR" sz="2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yoluyla toplandı. Bu sayede, mesane sonrası </a:t>
            </a:r>
            <a:r>
              <a:rPr lang="tr-TR" sz="20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kontaminasyon</a:t>
            </a:r>
            <a:r>
              <a:rPr lang="tr-TR" sz="2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olasılığı veya semptomların </a:t>
            </a:r>
            <a:r>
              <a:rPr lang="tr-TR" sz="20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üretral</a:t>
            </a:r>
            <a:r>
              <a:rPr lang="tr-TR" sz="2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r>
              <a:rPr lang="tr-TR" sz="20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disbiyoz</a:t>
            </a:r>
            <a:r>
              <a:rPr lang="tr-TR" sz="2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veya enfeksiyondan kaynaklanma olasılığı, orta akış idrarı toplayan diğer çalışmalara kıyasla minimize edilebilir. </a:t>
            </a:r>
          </a:p>
          <a:p>
            <a:pPr marL="617220" lvl="1" indent="-342900">
              <a:buFont typeface="+mj-lt"/>
              <a:buAutoNum type="arabicPeriod"/>
            </a:pPr>
            <a:r>
              <a:rPr lang="tr-TR" sz="2000" dirty="0">
                <a:solidFill>
                  <a:srgbClr val="0D0D0D"/>
                </a:solidFill>
                <a:latin typeface="Calibri" panose="020F0502020204030204" pitchFamily="34" charset="0"/>
                <a:ea typeface="Calibri" panose="020F0502020204030204" pitchFamily="34" charset="0"/>
                <a:cs typeface="Calibri" panose="020F0502020204030204" pitchFamily="34" charset="0"/>
              </a:rPr>
              <a:t>Ç</a:t>
            </a:r>
            <a:r>
              <a:rPr lang="tr-TR" sz="2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alışma, </a:t>
            </a:r>
            <a:r>
              <a:rPr lang="tr-TR" sz="20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mikrobiyom</a:t>
            </a:r>
            <a:r>
              <a:rPr lang="tr-TR" sz="2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çeşitliliğinin </a:t>
            </a:r>
            <a:r>
              <a:rPr lang="tr-TR" sz="20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rekürren</a:t>
            </a:r>
            <a:r>
              <a:rPr lang="tr-TR" sz="2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sistit grubunda arttığını ilk kez buldu. </a:t>
            </a:r>
          </a:p>
          <a:p>
            <a:pPr marL="617220" lvl="1" indent="-342900">
              <a:buFont typeface="+mj-lt"/>
              <a:buAutoNum type="arabicPeriod"/>
            </a:pPr>
            <a:r>
              <a:rPr lang="tr-TR" sz="2000" dirty="0">
                <a:solidFill>
                  <a:srgbClr val="0D0D0D"/>
                </a:solidFill>
                <a:latin typeface="Calibri" panose="020F0502020204030204" pitchFamily="34" charset="0"/>
                <a:ea typeface="Calibri" panose="020F0502020204030204" pitchFamily="34" charset="0"/>
                <a:cs typeface="Calibri" panose="020F0502020204030204" pitchFamily="34" charset="0"/>
              </a:rPr>
              <a:t>G</a:t>
            </a:r>
            <a:r>
              <a:rPr lang="tr-TR" sz="2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eleneksel kültür yöntemi ile tespit edilmeyen birçok anaerobik bakteriyi </a:t>
            </a:r>
            <a:r>
              <a:rPr lang="tr-TR" sz="20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NGS'de</a:t>
            </a:r>
            <a:r>
              <a:rPr lang="tr-TR" sz="2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keşfettik, bu da NGS yönteminin potansiyel yararını önermektedir. Bu, </a:t>
            </a:r>
            <a:r>
              <a:rPr lang="tr-TR" sz="20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anaerobları</a:t>
            </a:r>
            <a:r>
              <a:rPr lang="tr-TR" sz="2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kapsayabilen genişletilmiş niceliksel idrar kültürünün (EQUC) klinik pratikte daha aktif bir şekilde kullanılması için bir temel olabilir. </a:t>
            </a:r>
          </a:p>
          <a:p>
            <a:pPr marL="617220" lvl="1" indent="-342900">
              <a:buFont typeface="+mj-lt"/>
              <a:buAutoNum type="arabicPeriod"/>
            </a:pPr>
            <a:r>
              <a:rPr lang="tr-TR" sz="2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Son olarak, çalışmada </a:t>
            </a:r>
            <a:r>
              <a:rPr lang="tr-TR" sz="20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rekürren</a:t>
            </a:r>
            <a:r>
              <a:rPr lang="tr-TR" sz="2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sistitin olası </a:t>
            </a:r>
            <a:r>
              <a:rPr lang="tr-TR" sz="2000" dirty="0">
                <a:solidFill>
                  <a:srgbClr val="0D0D0D"/>
                </a:solidFill>
                <a:latin typeface="Calibri" panose="020F0502020204030204" pitchFamily="34" charset="0"/>
                <a:ea typeface="Calibri" panose="020F0502020204030204" pitchFamily="34" charset="0"/>
                <a:cs typeface="Calibri" panose="020F0502020204030204" pitchFamily="34" charset="0"/>
              </a:rPr>
              <a:t>etkenlerinin listesi ilk kez </a:t>
            </a:r>
            <a:r>
              <a:rPr lang="tr-TR" sz="2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raporlandı. Bu, negatif kültürlerle </a:t>
            </a:r>
            <a:r>
              <a:rPr lang="tr-TR" sz="20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semptomatik</a:t>
            </a:r>
            <a:r>
              <a:rPr lang="tr-TR" sz="2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hastalarda zor tedavi edilen kronik </a:t>
            </a:r>
            <a:r>
              <a:rPr lang="tr-TR" sz="20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rekürren</a:t>
            </a:r>
            <a:r>
              <a:rPr lang="tr-TR" sz="2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sistit hakkında klinik pratikte en problemli konu olan durumlar için çok yararlı bilgiler sağlayabilir. İdrar </a:t>
            </a:r>
            <a:r>
              <a:rPr lang="tr-TR" sz="20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mikrobiyomu</a:t>
            </a:r>
            <a:r>
              <a:rPr lang="tr-TR" sz="2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hakkında sağlanan bilgiler, gelecekte uygun tedaviye rehberlik edebilir ve çeşitli ürolojik bozuklukların hastalık </a:t>
            </a:r>
            <a:r>
              <a:rPr lang="tr-TR" sz="20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patofizyolojisine</a:t>
            </a:r>
            <a:r>
              <a:rPr lang="tr-TR" sz="2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ilişkin anlayışı artırabilir.</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p>
            <a:endParaRPr lang="tr-TR" dirty="0"/>
          </a:p>
        </p:txBody>
      </p:sp>
    </p:spTree>
    <p:extLst>
      <p:ext uri="{BB962C8B-B14F-4D97-AF65-F5344CB8AC3E}">
        <p14:creationId xmlns:p14="http://schemas.microsoft.com/office/powerpoint/2010/main" val="16536052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1078B85-5FF9-4837-A7CD-E0E9E72BA6FF}"/>
              </a:ext>
            </a:extLst>
          </p:cNvPr>
          <p:cNvSpPr>
            <a:spLocks noGrp="1"/>
          </p:cNvSpPr>
          <p:nvPr>
            <p:ph idx="1"/>
          </p:nvPr>
        </p:nvSpPr>
        <p:spPr>
          <a:xfrm>
            <a:off x="1069848" y="615820"/>
            <a:ext cx="10058400" cy="5556380"/>
          </a:xfrm>
        </p:spPr>
        <p:txBody>
          <a:bodyPr>
            <a:normAutofit/>
          </a:bodyPr>
          <a:lstStyle/>
          <a:p>
            <a:r>
              <a:rPr lang="tr-TR" dirty="0">
                <a:solidFill>
                  <a:srgbClr val="0D0D0D"/>
                </a:solidFill>
                <a:latin typeface="Calibri" panose="020F0502020204030204" pitchFamily="34" charset="0"/>
                <a:ea typeface="Calibri" panose="020F0502020204030204" pitchFamily="34" charset="0"/>
                <a:cs typeface="Calibri" panose="020F0502020204030204" pitchFamily="34" charset="0"/>
              </a:rPr>
              <a:t>Bu ç</a:t>
            </a:r>
            <a:r>
              <a:rPr lang="tr-TR"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alışmanın birkaç kısıtlaması vardı:</a:t>
            </a:r>
          </a:p>
          <a:p>
            <a:pPr marL="617220" lvl="1" indent="-342900">
              <a:buFont typeface="+mj-lt"/>
              <a:buAutoNum type="arabicParenR"/>
            </a:pPr>
            <a:r>
              <a:rPr lang="tr-TR" sz="2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NGS yönteminden kaynaklanan kısıtlama mevcuttu. </a:t>
            </a:r>
            <a:r>
              <a:rPr lang="tr-TR" sz="20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Kateterle</a:t>
            </a:r>
            <a:r>
              <a:rPr lang="tr-TR" sz="2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alınan idrar örnekleri genellikle düşük </a:t>
            </a:r>
            <a:r>
              <a:rPr lang="tr-TR" sz="20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biyokütleye</a:t>
            </a:r>
            <a:r>
              <a:rPr lang="tr-TR" sz="2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sahip olduğundan, her bir örneğin tekrarlanması daha iyi olurdu. Ayrıca, NGS antibiyotik direnci hakkında bilgi sağlamaz ve geleneksel idrar kültüründen daha pahalıdır. Ancak, maliyet-etkinlik açısından, bazıları </a:t>
            </a:r>
            <a:r>
              <a:rPr lang="tr-TR" sz="20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NGS'nin</a:t>
            </a:r>
            <a:r>
              <a:rPr lang="tr-TR" sz="2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geleneksel idrar kültürlerinin düşük pozitiflik oranı, ek testler ve hastanede kalış süresinin uzaması nedeniyle yanlış antibiyotik kullanımını dikkate alındığında, göreceli olarak maliyet etkili olduğunu savunur. </a:t>
            </a:r>
          </a:p>
          <a:p>
            <a:pPr marL="617220" lvl="1" indent="-342900">
              <a:buFont typeface="+mj-lt"/>
              <a:buAutoNum type="arabicParenR"/>
            </a:pPr>
            <a:r>
              <a:rPr lang="tr-TR" sz="2000" dirty="0">
                <a:solidFill>
                  <a:srgbClr val="0D0D0D"/>
                </a:solidFill>
                <a:latin typeface="Calibri" panose="020F0502020204030204" pitchFamily="34" charset="0"/>
                <a:ea typeface="Calibri" panose="020F0502020204030204" pitchFamily="34" charset="0"/>
                <a:cs typeface="Calibri" panose="020F0502020204030204" pitchFamily="34" charset="0"/>
              </a:rPr>
              <a:t>Ç</a:t>
            </a:r>
            <a:r>
              <a:rPr lang="tr-TR" sz="2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alışmada NGS ile tespit edilen tüm bakterilerin patojenler olup olmadığına dair net kriterler sunulmadı. Ancak, </a:t>
            </a:r>
            <a:r>
              <a:rPr lang="tr-TR" sz="20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üropatojenin</a:t>
            </a:r>
            <a:r>
              <a:rPr lang="tr-TR" sz="2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sınıflandırılması sunulmuştur ve bu sınıflandırma keyfidir. Örneğin, </a:t>
            </a:r>
            <a:r>
              <a:rPr lang="tr-TR" sz="20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Staphylococcus</a:t>
            </a:r>
            <a:r>
              <a:rPr lang="tr-TR" sz="2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r>
              <a:rPr lang="tr-TR" sz="20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saprophyticus</a:t>
            </a:r>
            <a:r>
              <a:rPr lang="tr-TR" sz="2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kesin bir </a:t>
            </a:r>
            <a:r>
              <a:rPr lang="tr-TR" sz="20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üriner</a:t>
            </a:r>
            <a:r>
              <a:rPr lang="tr-TR" sz="2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patojendir, ancak bu yöntemde </a:t>
            </a:r>
            <a:r>
              <a:rPr lang="tr-TR" sz="20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Staphylococcus</a:t>
            </a:r>
            <a:r>
              <a:rPr lang="tr-TR" sz="2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türleri arasındaki ayrıntılı ayrım imkansız olduğundan, doğrulama yolu yoktur. Yine de, mümkün olduğunca sınıflandırmaya çalışıldı, çünkü bu sınıflandırma yönteminin gerçek klinik uygulamada faydalı olacağını düşünüldü.</a:t>
            </a:r>
            <a:endParaRPr lang="tr-TR" sz="2000" dirty="0"/>
          </a:p>
        </p:txBody>
      </p:sp>
    </p:spTree>
    <p:extLst>
      <p:ext uri="{BB962C8B-B14F-4D97-AF65-F5344CB8AC3E}">
        <p14:creationId xmlns:p14="http://schemas.microsoft.com/office/powerpoint/2010/main" val="2908668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C6A367D-021E-8BAD-39C3-AF83CD9BB881}"/>
              </a:ext>
            </a:extLst>
          </p:cNvPr>
          <p:cNvSpPr>
            <a:spLocks noGrp="1"/>
          </p:cNvSpPr>
          <p:nvPr>
            <p:ph idx="1"/>
          </p:nvPr>
        </p:nvSpPr>
        <p:spPr>
          <a:xfrm>
            <a:off x="1069848" y="830424"/>
            <a:ext cx="10058400" cy="5341776"/>
          </a:xfrm>
        </p:spPr>
        <p:txBody>
          <a:bodyPr>
            <a:normAutofit lnSpcReduction="10000"/>
          </a:bodyPr>
          <a:lstStyle/>
          <a:p>
            <a:pPr marL="457200" indent="-457200">
              <a:buAutoNum type="arabicParenR" startAt="3"/>
            </a:pPr>
            <a:r>
              <a:rPr lang="tr-TR" sz="2000" dirty="0">
                <a:effectLst/>
                <a:latin typeface="Calibri" panose="020F0502020204030204" pitchFamily="34" charset="0"/>
                <a:ea typeface="Calibri" panose="020F0502020204030204" pitchFamily="34" charset="0"/>
                <a:cs typeface="Calibri" panose="020F0502020204030204" pitchFamily="34" charset="0"/>
              </a:rPr>
              <a:t>Tes</a:t>
            </a:r>
            <a:r>
              <a:rPr lang="tr-TR" sz="2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pit edilen tüm bakterilerin tedavi edilmesi gerekmektedir. İdrar NGS, daha önce tespit edilmemiş birkaç bakteriyi daha bulmuş olsa da, </a:t>
            </a:r>
            <a:r>
              <a:rPr lang="tr-TR" sz="20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asemptomatik</a:t>
            </a:r>
            <a:r>
              <a:rPr lang="tr-TR" sz="2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mesane steril değildir gerçeğini hatırlamalıyız. Yukarıda belirtildiği gibi, özellikle tekrarlayan sistit durumunda </a:t>
            </a:r>
            <a:r>
              <a:rPr lang="tr-TR" sz="20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üriner</a:t>
            </a:r>
            <a:r>
              <a:rPr lang="tr-TR" sz="2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sistem </a:t>
            </a:r>
            <a:r>
              <a:rPr lang="tr-TR" sz="20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disbiyozu</a:t>
            </a:r>
            <a:r>
              <a:rPr lang="tr-TR" sz="2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önemli bir rol oynamaktadır ve </a:t>
            </a:r>
            <a:r>
              <a:rPr lang="tr-TR" sz="20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mikrobiyom</a:t>
            </a:r>
            <a:r>
              <a:rPr lang="tr-TR" sz="2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modülasyonu, geleneksel antibiyotiklerle bakterilerin eradikasyonundan daha gerçekçi bir hedef olabilir. </a:t>
            </a:r>
          </a:p>
          <a:p>
            <a:pPr marL="457200" indent="-457200">
              <a:buAutoNum type="arabicParenR" startAt="3"/>
            </a:pPr>
            <a:r>
              <a:rPr lang="tr-TR" sz="2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Dördüncü olarak, çalışma sağlıklı bir kontrol grubunun bilgilerini içermemektedir. Ancak, sağlıklı bir kontrol grubuyla karşılaştırmak için çeşitli faktörler (yaş dağılımı, beslenme alışkanlıkları, menopoz, hormon tedavisi veya önceki antibiyotik kullanım öyküsü) dikkate alınmalı ve görece büyük bir hasta sayısı gerekmektedir. Bu nedenle, çalışma için gereken hasta sayısı ve araştırma maliyeti göz önünde bulundurularak, bu çalışma, sağlıklı bir kontrol grubuyla karşılaştırmak yerine, gerçek hastalık durumundaki hastaların </a:t>
            </a:r>
            <a:r>
              <a:rPr lang="tr-TR" sz="20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mikrobiyotasını</a:t>
            </a:r>
            <a:r>
              <a:rPr lang="tr-TR" sz="2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karşılaştırmak üzere tasarlanmıştır. </a:t>
            </a:r>
          </a:p>
          <a:p>
            <a:pPr marL="457200" indent="-457200">
              <a:buAutoNum type="arabicParenR" startAt="3"/>
            </a:pPr>
            <a:r>
              <a:rPr lang="tr-TR" sz="2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Son olarak, çalışma, </a:t>
            </a:r>
            <a:r>
              <a:rPr lang="tr-TR" sz="20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EQUC'nin</a:t>
            </a:r>
            <a:r>
              <a:rPr lang="tr-TR" sz="2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idrar </a:t>
            </a:r>
            <a:r>
              <a:rPr lang="tr-TR" sz="20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mikrobiyomunu</a:t>
            </a:r>
            <a:r>
              <a:rPr lang="tr-TR" sz="2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ortaya çıkarma yeteneğinden bahsetmemektedir, ancak önceki çalışmalarda </a:t>
            </a:r>
            <a:r>
              <a:rPr lang="tr-TR" sz="20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EQUC'nin</a:t>
            </a:r>
            <a:r>
              <a:rPr lang="tr-TR" sz="2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üstün performansı rapor edilmiştir. Bu çalışmada EQUC yöntemi kullanılamadı çünkü Kore'de henüz hükümet tarafından onaylanmış bir tıbbi uygulama olarak kayıtlı değil. EQUC gelecekte Kore'de onaylanırsa, 16S </a:t>
            </a:r>
            <a:r>
              <a:rPr lang="tr-TR" sz="20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sekanslama</a:t>
            </a:r>
            <a:r>
              <a:rPr lang="tr-TR" sz="20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ve gelişmiş idrar kültürü yöntemleriyle birlikte iyi performans bildiren çalışmaların sonuçları göz önünde bulundurularak EQUC ile ilgili daha fazla çalışmaya ihtiyaç duyulacaktır</a:t>
            </a:r>
            <a:r>
              <a:rPr lang="tr-TR" sz="2000" dirty="0">
                <a:solidFill>
                  <a:srgbClr val="0D0D0D"/>
                </a:solidFill>
                <a:effectLst/>
                <a:latin typeface="Segoe UI" panose="020B0502040204020203" pitchFamily="34" charset="0"/>
                <a:ea typeface="Calibri" panose="020F0502020204030204" pitchFamily="34" charset="0"/>
              </a:rPr>
              <a:t>.</a:t>
            </a:r>
            <a:endParaRPr lang="tr-TR" dirty="0"/>
          </a:p>
        </p:txBody>
      </p:sp>
    </p:spTree>
    <p:extLst>
      <p:ext uri="{BB962C8B-B14F-4D97-AF65-F5344CB8AC3E}">
        <p14:creationId xmlns:p14="http://schemas.microsoft.com/office/powerpoint/2010/main" val="4099694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AD9AB9A-10F1-2804-9B32-F82A7D11750F}"/>
              </a:ext>
            </a:extLst>
          </p:cNvPr>
          <p:cNvSpPr>
            <a:spLocks noGrp="1"/>
          </p:cNvSpPr>
          <p:nvPr>
            <p:ph idx="1"/>
          </p:nvPr>
        </p:nvSpPr>
        <p:spPr>
          <a:xfrm>
            <a:off x="1069848" y="1110343"/>
            <a:ext cx="10058400" cy="5061857"/>
          </a:xfrm>
        </p:spPr>
        <p:txBody>
          <a:bodyPr/>
          <a:lstStyle/>
          <a:p>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Sonuç olarak, çalışmada, idrar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NGS'nin</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idrar kültürü yöntemlerine kıyasla tespit duyarlılığını önemli ölçüde artırabileceğini ortaya konulmuştur(özellikle de tekrarlayan sistit vakalarında). </a:t>
            </a:r>
          </a:p>
          <a:p>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Ayrıca, tekrarlayan ve akut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nonkomplike</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sistitin farklı etken bakterilere sahip olduğu göz önüne alındığında, bu iki duruma farklı klinik yaklaşımların benimsenmesi daha uygun olacaktır.</a:t>
            </a:r>
          </a:p>
          <a:p>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Özellikle tekrarlayan </a:t>
            </a:r>
            <a:r>
              <a:rPr lang="tr-TR" sz="240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sistitli</a:t>
            </a:r>
            <a:r>
              <a:rPr lang="tr-TR"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hastalarda, ek NGS testleri, hızlı kararlar almayı ve klinik iyileşmeyi destekleyebilir.</a:t>
            </a:r>
            <a:endParaRPr lang="tr-TR" sz="2400" dirty="0">
              <a:effectLst/>
              <a:latin typeface="Calibri" panose="020F0502020204030204" pitchFamily="34" charset="0"/>
              <a:ea typeface="Calibri" panose="020F0502020204030204" pitchFamily="34" charset="0"/>
              <a:cs typeface="Calibri" panose="020F0502020204030204" pitchFamily="34" charset="0"/>
            </a:endParaRPr>
          </a:p>
          <a:p>
            <a:endParaRPr lang="tr-TR" dirty="0"/>
          </a:p>
        </p:txBody>
      </p:sp>
    </p:spTree>
    <p:extLst>
      <p:ext uri="{BB962C8B-B14F-4D97-AF65-F5344CB8AC3E}">
        <p14:creationId xmlns:p14="http://schemas.microsoft.com/office/powerpoint/2010/main" val="32270951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17890B61-8A56-64F4-EAD6-2582F34CC41A}"/>
              </a:ext>
            </a:extLst>
          </p:cNvPr>
          <p:cNvPicPr>
            <a:picLocks noGrp="1" noChangeAspect="1"/>
          </p:cNvPicPr>
          <p:nvPr>
            <p:ph idx="1"/>
          </p:nvPr>
        </p:nvPicPr>
        <p:blipFill>
          <a:blip r:embed="rId2"/>
          <a:stretch>
            <a:fillRect/>
          </a:stretch>
        </p:blipFill>
        <p:spPr>
          <a:xfrm>
            <a:off x="1604866" y="1194318"/>
            <a:ext cx="9218644" cy="5047862"/>
          </a:xfrm>
          <a:prstGeom prst="rect">
            <a:avLst/>
          </a:prstGeom>
        </p:spPr>
      </p:pic>
    </p:spTree>
    <p:extLst>
      <p:ext uri="{BB962C8B-B14F-4D97-AF65-F5344CB8AC3E}">
        <p14:creationId xmlns:p14="http://schemas.microsoft.com/office/powerpoint/2010/main" val="3065098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539A2E5F-793E-D35C-FA7A-52CC0B343E56}"/>
              </a:ext>
            </a:extLst>
          </p:cNvPr>
          <p:cNvSpPr>
            <a:spLocks noGrp="1"/>
          </p:cNvSpPr>
          <p:nvPr>
            <p:ph idx="1"/>
          </p:nvPr>
        </p:nvSpPr>
        <p:spPr>
          <a:xfrm>
            <a:off x="1069975" y="1661652"/>
            <a:ext cx="10058400" cy="4510548"/>
          </a:xfrm>
        </p:spPr>
        <p:txBody>
          <a:bodyPr>
            <a:normAutofit/>
          </a:bodyPr>
          <a:lstStyle/>
          <a:p>
            <a:r>
              <a:rPr lang="tr-TR" sz="2400" dirty="0">
                <a:effectLst/>
                <a:latin typeface="Calibri" panose="020F0502020204030204" pitchFamily="34" charset="0"/>
                <a:ea typeface="Calibri" panose="020F0502020204030204" pitchFamily="34" charset="0"/>
                <a:cs typeface="Times New Roman" panose="02020603050405020304" pitchFamily="18" charset="0"/>
              </a:rPr>
              <a:t>Geçmişte, sağlıklı bireylerde idrarın steril olduğu yanılgısı vardı, bu yüzden idrar yolu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mikrobiyom</a:t>
            </a:r>
            <a:r>
              <a:rPr lang="tr-TR" sz="2400" dirty="0">
                <a:effectLst/>
                <a:latin typeface="Calibri" panose="020F0502020204030204" pitchFamily="34" charset="0"/>
                <a:ea typeface="Calibri" panose="020F0502020204030204" pitchFamily="34" charset="0"/>
                <a:cs typeface="Times New Roman" panose="02020603050405020304" pitchFamily="18" charset="0"/>
              </a:rPr>
              <a:t> çalışmaları diğer organlara kıyasla nispeten geç başladı.</a:t>
            </a:r>
          </a:p>
          <a:p>
            <a:r>
              <a:rPr lang="tr-TR" sz="2400" dirty="0">
                <a:effectLst/>
                <a:latin typeface="Calibri" panose="020F0502020204030204" pitchFamily="34" charset="0"/>
                <a:ea typeface="Calibri" panose="020F0502020204030204" pitchFamily="34" charset="0"/>
                <a:cs typeface="Times New Roman" panose="02020603050405020304" pitchFamily="18" charset="0"/>
              </a:rPr>
              <a:t> Son zamanlarda yeni nesil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sekanslama</a:t>
            </a: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next-generation</a:t>
            </a: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sequencing</a:t>
            </a:r>
            <a:r>
              <a:rPr lang="tr-TR" sz="2400" dirty="0">
                <a:effectLst/>
                <a:latin typeface="Calibri" panose="020F0502020204030204" pitchFamily="34" charset="0"/>
                <a:ea typeface="Calibri" panose="020F0502020204030204" pitchFamily="34" charset="0"/>
                <a:cs typeface="Times New Roman" panose="02020603050405020304" pitchFamily="18" charset="0"/>
              </a:rPr>
              <a:t>=NGS) çalışmaları aktif olarak yürütüldüğünden, sağlıklı insanların idrarında bile bakteriler tespit edilmiştir ve idrar yolu, yeni bir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mikrobiyomun</a:t>
            </a:r>
            <a:r>
              <a:rPr lang="tr-TR" sz="2400" dirty="0">
                <a:effectLst/>
                <a:latin typeface="Calibri" panose="020F0502020204030204" pitchFamily="34" charset="0"/>
                <a:ea typeface="Calibri" panose="020F0502020204030204" pitchFamily="34" charset="0"/>
                <a:cs typeface="Times New Roman" panose="02020603050405020304" pitchFamily="18" charset="0"/>
              </a:rPr>
              <a:t> rezervuarı olarak dikkat çekmektedir.</a:t>
            </a:r>
          </a:p>
          <a:p>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Mikrobiyom</a:t>
            </a:r>
            <a:r>
              <a:rPr lang="tr-TR" sz="2400" dirty="0">
                <a:effectLst/>
                <a:latin typeface="Calibri" panose="020F0502020204030204" pitchFamily="34" charset="0"/>
                <a:ea typeface="Calibri" panose="020F0502020204030204" pitchFamily="34" charset="0"/>
                <a:cs typeface="Times New Roman" panose="02020603050405020304" pitchFamily="18" charset="0"/>
              </a:rPr>
              <a:t>, akut enfeksiyondan kansere kadar geniş bir spektrumda ürolojik hastalıklarla ilişkilendirilmiştir. </a:t>
            </a:r>
          </a:p>
          <a:p>
            <a:r>
              <a:rPr lang="tr-TR" sz="2400" dirty="0">
                <a:effectLst/>
                <a:latin typeface="Calibri" panose="020F0502020204030204" pitchFamily="34" charset="0"/>
                <a:ea typeface="Calibri" panose="020F0502020204030204" pitchFamily="34" charset="0"/>
                <a:cs typeface="Times New Roman" panose="02020603050405020304" pitchFamily="18" charset="0"/>
              </a:rPr>
              <a:t>Bunlar arasında, sistitin, NGS gibi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mikrobiyom</a:t>
            </a:r>
            <a:r>
              <a:rPr lang="tr-TR" sz="2400" dirty="0">
                <a:effectLst/>
                <a:latin typeface="Calibri" panose="020F0502020204030204" pitchFamily="34" charset="0"/>
                <a:ea typeface="Calibri" panose="020F0502020204030204" pitchFamily="34" charset="0"/>
                <a:cs typeface="Times New Roman" panose="02020603050405020304" pitchFamily="18" charset="0"/>
              </a:rPr>
              <a:t> analizi ile en çok fayda sağlayabilecek ilk durum olduğu düşünülmektedir.</a:t>
            </a:r>
          </a:p>
        </p:txBody>
      </p:sp>
    </p:spTree>
    <p:extLst>
      <p:ext uri="{BB962C8B-B14F-4D97-AF65-F5344CB8AC3E}">
        <p14:creationId xmlns:p14="http://schemas.microsoft.com/office/powerpoint/2010/main" val="3719494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CA78CCE-1969-3F2C-0836-2C20D2FCFD1E}"/>
              </a:ext>
            </a:extLst>
          </p:cNvPr>
          <p:cNvSpPr>
            <a:spLocks noGrp="1"/>
          </p:cNvSpPr>
          <p:nvPr>
            <p:ph idx="1"/>
          </p:nvPr>
        </p:nvSpPr>
        <p:spPr>
          <a:xfrm>
            <a:off x="1069848" y="1455174"/>
            <a:ext cx="10058400" cy="4778478"/>
          </a:xfrm>
        </p:spPr>
        <p:txBody>
          <a:bodyPr>
            <a:normAutofit/>
          </a:bodyPr>
          <a:lstStyle/>
          <a:p>
            <a:r>
              <a:rPr lang="tr-TR" sz="2400" dirty="0">
                <a:effectLst/>
                <a:latin typeface="Calibri" panose="020F0502020204030204" pitchFamily="34" charset="0"/>
                <a:ea typeface="Calibri" panose="020F0502020204030204" pitchFamily="34" charset="0"/>
                <a:cs typeface="Times New Roman" panose="02020603050405020304" pitchFamily="18" charset="0"/>
              </a:rPr>
              <a:t> Geçmişte, idrar yolu enfeksiyonu tanısı, aerobik veya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fakültatif</a:t>
            </a:r>
            <a:r>
              <a:rPr lang="tr-TR" sz="2400" dirty="0">
                <a:effectLst/>
                <a:latin typeface="Calibri" panose="020F0502020204030204" pitchFamily="34" charset="0"/>
                <a:ea typeface="Calibri" panose="020F0502020204030204" pitchFamily="34" charset="0"/>
                <a:cs typeface="Times New Roman" panose="02020603050405020304" pitchFamily="18" charset="0"/>
              </a:rPr>
              <a:t> anaerobik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üropatojenleri</a:t>
            </a:r>
            <a:r>
              <a:rPr lang="tr-TR" sz="2400" dirty="0">
                <a:effectLst/>
                <a:latin typeface="Calibri" panose="020F0502020204030204" pitchFamily="34" charset="0"/>
                <a:ea typeface="Calibri" panose="020F0502020204030204" pitchFamily="34" charset="0"/>
                <a:cs typeface="Times New Roman" panose="02020603050405020304" pitchFamily="18" charset="0"/>
              </a:rPr>
              <a:t> tanımlamak için idrar kültürüne dayanıyordu. </a:t>
            </a:r>
          </a:p>
          <a:p>
            <a:r>
              <a:rPr lang="tr-TR" sz="2400" dirty="0">
                <a:effectLst/>
                <a:latin typeface="Calibri" panose="020F0502020204030204" pitchFamily="34" charset="0"/>
                <a:ea typeface="Calibri" panose="020F0502020204030204" pitchFamily="34" charset="0"/>
                <a:cs typeface="Times New Roman" panose="02020603050405020304" pitchFamily="18" charset="0"/>
              </a:rPr>
              <a:t>Ancak bu yöntem, anaerobik bakterilerin tanımlanmasının zor olması ve tüm bakterilerin tanımlanıp tanımlanmadığına dair belirsizlik nedeniyle sınırlamalara sahipti. </a:t>
            </a:r>
          </a:p>
          <a:p>
            <a:r>
              <a:rPr lang="tr-TR" sz="2400" dirty="0">
                <a:effectLst/>
                <a:latin typeface="Calibri" panose="020F0502020204030204" pitchFamily="34" charset="0"/>
                <a:ea typeface="Calibri" panose="020F0502020204030204" pitchFamily="34" charset="0"/>
                <a:cs typeface="Times New Roman" panose="02020603050405020304" pitchFamily="18" charset="0"/>
              </a:rPr>
              <a:t>Son zamanlarda, NGS yöntemi bu sınırlamaları aşmış ve şu anda insan idrar yolundaki bakteriler yavaş yavaş ortaya çıkarılmaktadır.</a:t>
            </a:r>
          </a:p>
          <a:p>
            <a:r>
              <a:rPr lang="tr-TR" sz="2400" dirty="0">
                <a:latin typeface="Calibri" panose="020F0502020204030204" pitchFamily="34" charset="0"/>
                <a:ea typeface="Calibri" panose="020F0502020204030204" pitchFamily="34" charset="0"/>
                <a:cs typeface="Calibri" panose="020F0502020204030204" pitchFamily="34" charset="0"/>
              </a:rPr>
              <a:t>Bu çalışmanın amacı, akut </a:t>
            </a:r>
            <a:r>
              <a:rPr lang="tr-TR" sz="2400" dirty="0" err="1">
                <a:latin typeface="Calibri" panose="020F0502020204030204" pitchFamily="34" charset="0"/>
                <a:ea typeface="Calibri" panose="020F0502020204030204" pitchFamily="34" charset="0"/>
                <a:cs typeface="Calibri" panose="020F0502020204030204" pitchFamily="34" charset="0"/>
              </a:rPr>
              <a:t>nonkomplike</a:t>
            </a:r>
            <a:r>
              <a:rPr lang="tr-TR" sz="2400" dirty="0">
                <a:latin typeface="Calibri" panose="020F0502020204030204" pitchFamily="34" charset="0"/>
                <a:ea typeface="Calibri" panose="020F0502020204030204" pitchFamily="34" charset="0"/>
                <a:cs typeface="Calibri" panose="020F0502020204030204" pitchFamily="34" charset="0"/>
              </a:rPr>
              <a:t> sistit ve kronik tekrarlayan sistitte idrar </a:t>
            </a:r>
            <a:r>
              <a:rPr lang="tr-TR" sz="2400" dirty="0" err="1">
                <a:latin typeface="Calibri" panose="020F0502020204030204" pitchFamily="34" charset="0"/>
                <a:ea typeface="Calibri" panose="020F0502020204030204" pitchFamily="34" charset="0"/>
                <a:cs typeface="Calibri" panose="020F0502020204030204" pitchFamily="34" charset="0"/>
              </a:rPr>
              <a:t>NGS'nin</a:t>
            </a:r>
            <a:r>
              <a:rPr lang="tr-TR" sz="2400" dirty="0">
                <a:latin typeface="Calibri" panose="020F0502020204030204" pitchFamily="34" charset="0"/>
                <a:ea typeface="Calibri" panose="020F0502020204030204" pitchFamily="34" charset="0"/>
                <a:cs typeface="Calibri" panose="020F0502020204030204" pitchFamily="34" charset="0"/>
              </a:rPr>
              <a:t> klinik faydasını belirlemek ve NGS ile her grubun </a:t>
            </a:r>
            <a:r>
              <a:rPr lang="tr-TR" sz="2400" dirty="0" err="1">
                <a:latin typeface="Calibri" panose="020F0502020204030204" pitchFamily="34" charset="0"/>
                <a:ea typeface="Calibri" panose="020F0502020204030204" pitchFamily="34" charset="0"/>
                <a:cs typeface="Calibri" panose="020F0502020204030204" pitchFamily="34" charset="0"/>
              </a:rPr>
              <a:t>mikrobiyom</a:t>
            </a:r>
            <a:r>
              <a:rPr lang="tr-TR" sz="2400" dirty="0">
                <a:latin typeface="Calibri" panose="020F0502020204030204" pitchFamily="34" charset="0"/>
                <a:ea typeface="Calibri" panose="020F0502020204030204" pitchFamily="34" charset="0"/>
                <a:cs typeface="Calibri" panose="020F0502020204030204" pitchFamily="34" charset="0"/>
              </a:rPr>
              <a:t> </a:t>
            </a:r>
            <a:r>
              <a:rPr lang="tr-TR" sz="2400" dirty="0" err="1">
                <a:latin typeface="Calibri" panose="020F0502020204030204" pitchFamily="34" charset="0"/>
                <a:ea typeface="Calibri" panose="020F0502020204030204" pitchFamily="34" charset="0"/>
                <a:cs typeface="Calibri" panose="020F0502020204030204" pitchFamily="34" charset="0"/>
              </a:rPr>
              <a:t>paternlerindeki</a:t>
            </a:r>
            <a:r>
              <a:rPr lang="tr-TR" sz="2400" dirty="0">
                <a:latin typeface="Calibri" panose="020F0502020204030204" pitchFamily="34" charset="0"/>
                <a:ea typeface="Calibri" panose="020F0502020204030204" pitchFamily="34" charset="0"/>
                <a:cs typeface="Calibri" panose="020F0502020204030204" pitchFamily="34" charset="0"/>
              </a:rPr>
              <a:t> farklılıkları tespit etmektir.</a:t>
            </a:r>
          </a:p>
          <a:p>
            <a:endParaRPr lang="tr-TR" dirty="0"/>
          </a:p>
        </p:txBody>
      </p:sp>
    </p:spTree>
    <p:extLst>
      <p:ext uri="{BB962C8B-B14F-4D97-AF65-F5344CB8AC3E}">
        <p14:creationId xmlns:p14="http://schemas.microsoft.com/office/powerpoint/2010/main" val="1244773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64BB72-1D79-D040-81B2-1331CB3540FC}"/>
              </a:ext>
            </a:extLst>
          </p:cNvPr>
          <p:cNvSpPr>
            <a:spLocks noGrp="1"/>
          </p:cNvSpPr>
          <p:nvPr>
            <p:ph type="title"/>
          </p:nvPr>
        </p:nvSpPr>
        <p:spPr/>
        <p:txBody>
          <a:bodyPr>
            <a:normAutofit/>
          </a:bodyPr>
          <a:lstStyle/>
          <a:p>
            <a:r>
              <a:rPr lang="tr-TR" sz="4300" i="1" dirty="0">
                <a:effectLst/>
                <a:latin typeface="Calibri" panose="020F0502020204030204" pitchFamily="34" charset="0"/>
                <a:ea typeface="Calibri" panose="020F0502020204030204" pitchFamily="34" charset="0"/>
                <a:cs typeface="Times New Roman" panose="02020603050405020304" pitchFamily="18" charset="0"/>
              </a:rPr>
              <a:t>MATERYAL-</a:t>
            </a:r>
            <a:r>
              <a:rPr lang="tr-TR" sz="4300" i="1" dirty="0">
                <a:latin typeface="Calibri" panose="020F0502020204030204" pitchFamily="34" charset="0"/>
                <a:ea typeface="Calibri" panose="020F0502020204030204" pitchFamily="34" charset="0"/>
                <a:cs typeface="Times New Roman" panose="02020603050405020304" pitchFamily="18" charset="0"/>
              </a:rPr>
              <a:t>M</a:t>
            </a:r>
            <a:r>
              <a:rPr lang="tr-TR" sz="4300" i="1" dirty="0">
                <a:effectLst/>
                <a:latin typeface="Calibri" panose="020F0502020204030204" pitchFamily="34" charset="0"/>
                <a:ea typeface="Calibri" panose="020F0502020204030204" pitchFamily="34" charset="0"/>
                <a:cs typeface="Times New Roman" panose="02020603050405020304" pitchFamily="18" charset="0"/>
              </a:rPr>
              <a:t>ETOD</a:t>
            </a:r>
            <a:endParaRPr lang="tr-TR" sz="4300" i="1" dirty="0"/>
          </a:p>
        </p:txBody>
      </p:sp>
      <p:sp>
        <p:nvSpPr>
          <p:cNvPr id="3" name="İçerik Yer Tutucusu 2">
            <a:extLst>
              <a:ext uri="{FF2B5EF4-FFF2-40B4-BE49-F238E27FC236}">
                <a16:creationId xmlns:a16="http://schemas.microsoft.com/office/drawing/2014/main" id="{4ED05E55-87D4-46D8-FFD3-EC6825B3A4DB}"/>
              </a:ext>
            </a:extLst>
          </p:cNvPr>
          <p:cNvSpPr>
            <a:spLocks noGrp="1"/>
          </p:cNvSpPr>
          <p:nvPr>
            <p:ph idx="1"/>
          </p:nvPr>
        </p:nvSpPr>
        <p:spPr>
          <a:xfrm>
            <a:off x="1069848" y="1917290"/>
            <a:ext cx="10058400" cy="4254910"/>
          </a:xfrm>
        </p:spPr>
        <p:txBody>
          <a:bodyPr>
            <a:normAutofit lnSpcReduction="10000"/>
          </a:bodyPr>
          <a:lstStyle/>
          <a:p>
            <a:pPr marL="0" indent="0">
              <a:buNone/>
            </a:pPr>
            <a:r>
              <a:rPr lang="tr-TR" sz="3200" b="1" i="1" u="sng" dirty="0">
                <a:effectLst/>
                <a:latin typeface="Calibri" panose="020F0502020204030204" pitchFamily="34" charset="0"/>
                <a:ea typeface="Calibri" panose="020F0502020204030204" pitchFamily="34" charset="0"/>
                <a:cs typeface="Times New Roman" panose="02020603050405020304" pitchFamily="18" charset="0"/>
              </a:rPr>
              <a:t>1.Hastalar ve Çalışma Protokolü</a:t>
            </a:r>
          </a:p>
          <a:p>
            <a:r>
              <a:rPr lang="tr-TR" sz="2400" dirty="0">
                <a:effectLst/>
                <a:latin typeface="Calibri" panose="020F0502020204030204" pitchFamily="34" charset="0"/>
                <a:ea typeface="Calibri" panose="020F0502020204030204" pitchFamily="34" charset="0"/>
                <a:cs typeface="Times New Roman" panose="02020603050405020304" pitchFamily="18" charset="0"/>
              </a:rPr>
              <a:t>Mart 2020 ile Ağustos 2020 arasında, tipik sistit semptomları ile bir üçüncü basamak hastaneye başvuran ve akut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nonkomplike</a:t>
            </a:r>
            <a:r>
              <a:rPr lang="tr-TR" sz="2400" dirty="0">
                <a:effectLst/>
                <a:latin typeface="Calibri" panose="020F0502020204030204" pitchFamily="34" charset="0"/>
                <a:ea typeface="Calibri" panose="020F0502020204030204" pitchFamily="34" charset="0"/>
                <a:cs typeface="Times New Roman" panose="02020603050405020304" pitchFamily="18" charset="0"/>
              </a:rPr>
              <a:t> sistit veya tekrarlayan sistit tanısı konulan hastalara ait bilgileri toplandı.</a:t>
            </a:r>
          </a:p>
          <a:p>
            <a:r>
              <a:rPr lang="tr-TR" sz="2400" dirty="0">
                <a:effectLst/>
                <a:latin typeface="Calibri" panose="020F0502020204030204" pitchFamily="34" charset="0"/>
                <a:ea typeface="Calibri" panose="020F0502020204030204" pitchFamily="34" charset="0"/>
                <a:cs typeface="Times New Roman" panose="02020603050405020304" pitchFamily="18" charset="0"/>
              </a:rPr>
              <a:t> Aşağıdaki katılım kriterlerini karşılayan hastalar bu çalışmaya dahil edildi: </a:t>
            </a:r>
          </a:p>
          <a:p>
            <a:pPr marL="1165860" lvl="3" indent="-342900">
              <a:buFont typeface="+mj-lt"/>
              <a:buAutoNum type="alphaLcPeriod"/>
            </a:pPr>
            <a:r>
              <a:rPr lang="tr-TR" sz="2400" dirty="0">
                <a:effectLst/>
                <a:latin typeface="Calibri" panose="020F0502020204030204" pitchFamily="34" charset="0"/>
                <a:ea typeface="Calibri" panose="020F0502020204030204" pitchFamily="34" charset="0"/>
                <a:cs typeface="Times New Roman" panose="02020603050405020304" pitchFamily="18" charset="0"/>
              </a:rPr>
              <a:t>20 yaş ve üzeri hastalar, </a:t>
            </a:r>
          </a:p>
          <a:p>
            <a:pPr marL="1165860" lvl="3" indent="-342900">
              <a:buFont typeface="+mj-lt"/>
              <a:buAutoNum type="alphaLcPeriod"/>
            </a:pPr>
            <a:r>
              <a:rPr lang="tr-TR" sz="2400" dirty="0">
                <a:effectLst/>
                <a:latin typeface="Calibri" panose="020F0502020204030204" pitchFamily="34" charset="0"/>
                <a:ea typeface="Calibri" panose="020F0502020204030204" pitchFamily="34" charset="0"/>
                <a:cs typeface="Times New Roman" panose="02020603050405020304" pitchFamily="18" charset="0"/>
              </a:rPr>
              <a:t> idrar tahlili, idrar kültürü ve idrar NGS testleri yapılan hastalar. </a:t>
            </a:r>
          </a:p>
          <a:p>
            <a:r>
              <a:rPr lang="tr-TR" sz="2400" dirty="0">
                <a:effectLst/>
                <a:latin typeface="Calibri" panose="020F0502020204030204" pitchFamily="34" charset="0"/>
                <a:ea typeface="Calibri" panose="020F0502020204030204" pitchFamily="34" charset="0"/>
                <a:cs typeface="Times New Roman" panose="02020603050405020304" pitchFamily="18" charset="0"/>
              </a:rPr>
              <a:t>Taş, hamilelik veya uzun süreli kalıcı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kateter</a:t>
            </a:r>
            <a:r>
              <a:rPr lang="tr-TR" sz="2400" dirty="0">
                <a:effectLst/>
                <a:latin typeface="Calibri" panose="020F0502020204030204" pitchFamily="34" charset="0"/>
                <a:ea typeface="Calibri" panose="020F0502020204030204" pitchFamily="34" charset="0"/>
                <a:cs typeface="Times New Roman" panose="02020603050405020304" pitchFamily="18" charset="0"/>
              </a:rPr>
              <a:t> gibi anatomik veya yapısal anormallikleri olan hastalar çalışmadan çıkarıldı. </a:t>
            </a:r>
          </a:p>
          <a:p>
            <a:r>
              <a:rPr lang="tr-TR" sz="2400" dirty="0">
                <a:effectLst/>
                <a:latin typeface="Calibri" panose="020F0502020204030204" pitchFamily="34" charset="0"/>
                <a:ea typeface="Calibri" panose="020F0502020204030204" pitchFamily="34" charset="0"/>
                <a:cs typeface="Times New Roman" panose="02020603050405020304" pitchFamily="18" charset="0"/>
              </a:rPr>
              <a:t>Sonuç olarak, kriterleri karşılayan 42 hasta çalışmaya dahil edildi. Bu hastaların klinik ve laboratuvar kayıtları retrospektif olarak incelendi.</a:t>
            </a:r>
          </a:p>
          <a:p>
            <a:endParaRPr lang="tr-TR" sz="3200" b="1" i="1" u="sng"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626439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4333ED9-C1FF-59D2-8546-9AB4CFB5DD67}"/>
              </a:ext>
            </a:extLst>
          </p:cNvPr>
          <p:cNvSpPr>
            <a:spLocks noGrp="1"/>
          </p:cNvSpPr>
          <p:nvPr>
            <p:ph idx="1"/>
          </p:nvPr>
        </p:nvSpPr>
        <p:spPr>
          <a:xfrm>
            <a:off x="1069848" y="1002890"/>
            <a:ext cx="10058400" cy="5169310"/>
          </a:xfrm>
        </p:spPr>
        <p:txBody>
          <a:bodyPr>
            <a:normAutofit/>
          </a:bodyPr>
          <a:lstStyle/>
          <a:p>
            <a:r>
              <a:rPr lang="tr-TR" sz="2400" dirty="0">
                <a:latin typeface="Calibri" panose="020F0502020204030204" pitchFamily="34" charset="0"/>
                <a:ea typeface="Calibri" panose="020F0502020204030204" pitchFamily="34" charset="0"/>
                <a:cs typeface="Calibri" panose="020F0502020204030204" pitchFamily="34" charset="0"/>
              </a:rPr>
              <a:t>Hastalar, aşağıdaki tanımlara göre iki gruba ayrıldı. </a:t>
            </a:r>
          </a:p>
          <a:p>
            <a:endParaRPr lang="tr-TR" sz="2400" dirty="0">
              <a:latin typeface="Calibri" panose="020F0502020204030204" pitchFamily="34" charset="0"/>
              <a:ea typeface="Calibri" panose="020F0502020204030204" pitchFamily="34" charset="0"/>
              <a:cs typeface="Calibri" panose="020F0502020204030204" pitchFamily="34" charset="0"/>
            </a:endParaRPr>
          </a:p>
          <a:p>
            <a:pPr marL="1223010" lvl="3" indent="-400050">
              <a:buFont typeface="+mj-lt"/>
              <a:buAutoNum type="romanLcPeriod"/>
            </a:pPr>
            <a:r>
              <a:rPr lang="tr-TR" sz="2400" dirty="0">
                <a:latin typeface="Calibri" panose="020F0502020204030204" pitchFamily="34" charset="0"/>
                <a:ea typeface="Calibri" panose="020F0502020204030204" pitchFamily="34" charset="0"/>
                <a:cs typeface="Calibri" panose="020F0502020204030204" pitchFamily="34" charset="0"/>
              </a:rPr>
              <a:t>Akut </a:t>
            </a:r>
            <a:r>
              <a:rPr lang="tr-TR" sz="2400" dirty="0" err="1">
                <a:latin typeface="Calibri" panose="020F0502020204030204" pitchFamily="34" charset="0"/>
                <a:ea typeface="Calibri" panose="020F0502020204030204" pitchFamily="34" charset="0"/>
                <a:cs typeface="Calibri" panose="020F0502020204030204" pitchFamily="34" charset="0"/>
              </a:rPr>
              <a:t>nonkomplike</a:t>
            </a:r>
            <a:r>
              <a:rPr lang="tr-TR" sz="2400" dirty="0">
                <a:latin typeface="Calibri" panose="020F0502020204030204" pitchFamily="34" charset="0"/>
                <a:ea typeface="Calibri" panose="020F0502020204030204" pitchFamily="34" charset="0"/>
                <a:cs typeface="Calibri" panose="020F0502020204030204" pitchFamily="34" charset="0"/>
              </a:rPr>
              <a:t> sistit; son üç yıl içinde sistit öyküsü olmayan hastalarda ani başlangıçlı sistit semptomları (</a:t>
            </a:r>
            <a:r>
              <a:rPr lang="tr-TR" sz="2400" dirty="0" err="1">
                <a:latin typeface="Calibri" panose="020F0502020204030204" pitchFamily="34" charset="0"/>
                <a:ea typeface="Calibri" panose="020F0502020204030204" pitchFamily="34" charset="0"/>
                <a:cs typeface="Calibri" panose="020F0502020204030204" pitchFamily="34" charset="0"/>
              </a:rPr>
              <a:t>dizüri</a:t>
            </a:r>
            <a:r>
              <a:rPr lang="tr-TR" sz="2400" dirty="0">
                <a:latin typeface="Calibri" panose="020F0502020204030204" pitchFamily="34" charset="0"/>
                <a:ea typeface="Calibri" panose="020F0502020204030204" pitchFamily="34" charset="0"/>
                <a:cs typeface="Calibri" panose="020F0502020204030204" pitchFamily="34" charset="0"/>
              </a:rPr>
              <a:t> ile birlikte sık idrara çıkma, sıkışma ve/veya </a:t>
            </a:r>
            <a:r>
              <a:rPr lang="tr-TR" sz="2400" dirty="0" err="1">
                <a:latin typeface="Calibri" panose="020F0502020204030204" pitchFamily="34" charset="0"/>
                <a:ea typeface="Calibri" panose="020F0502020204030204" pitchFamily="34" charset="0"/>
                <a:cs typeface="Calibri" panose="020F0502020204030204" pitchFamily="34" charset="0"/>
              </a:rPr>
              <a:t>hematüri</a:t>
            </a:r>
            <a:r>
              <a:rPr lang="tr-TR" sz="2400" dirty="0">
                <a:latin typeface="Calibri" panose="020F0502020204030204" pitchFamily="34" charset="0"/>
                <a:ea typeface="Calibri" panose="020F0502020204030204" pitchFamily="34" charset="0"/>
                <a:cs typeface="Calibri" panose="020F0502020204030204" pitchFamily="34" charset="0"/>
              </a:rPr>
              <a:t> ve </a:t>
            </a:r>
            <a:r>
              <a:rPr lang="tr-TR" sz="2400" dirty="0" err="1">
                <a:latin typeface="Calibri" panose="020F0502020204030204" pitchFamily="34" charset="0"/>
                <a:ea typeface="Calibri" panose="020F0502020204030204" pitchFamily="34" charset="0"/>
                <a:cs typeface="Calibri" panose="020F0502020204030204" pitchFamily="34" charset="0"/>
              </a:rPr>
              <a:t>piyüri</a:t>
            </a:r>
            <a:r>
              <a:rPr lang="tr-TR" sz="2400" dirty="0">
                <a:latin typeface="Calibri" panose="020F0502020204030204" pitchFamily="34" charset="0"/>
                <a:ea typeface="Calibri" panose="020F0502020204030204" pitchFamily="34" charset="0"/>
                <a:cs typeface="Calibri" panose="020F0502020204030204" pitchFamily="34" charset="0"/>
              </a:rPr>
              <a:t>) olarak tanımlandı.</a:t>
            </a:r>
          </a:p>
          <a:p>
            <a:pPr marL="1223010" lvl="3" indent="-400050">
              <a:buFont typeface="+mj-lt"/>
              <a:buAutoNum type="romanLcPeriod"/>
            </a:pPr>
            <a:endParaRPr lang="tr-TR" sz="2400" dirty="0">
              <a:latin typeface="Calibri" panose="020F0502020204030204" pitchFamily="34" charset="0"/>
              <a:ea typeface="Calibri" panose="020F0502020204030204" pitchFamily="34" charset="0"/>
              <a:cs typeface="Calibri" panose="020F0502020204030204" pitchFamily="34" charset="0"/>
            </a:endParaRPr>
          </a:p>
          <a:p>
            <a:pPr marL="1223010" lvl="3" indent="-400050">
              <a:buFont typeface="+mj-lt"/>
              <a:buAutoNum type="romanLcPeriod"/>
            </a:pPr>
            <a:r>
              <a:rPr lang="tr-TR" sz="2400" dirty="0">
                <a:latin typeface="Calibri" panose="020F0502020204030204" pitchFamily="34" charset="0"/>
                <a:ea typeface="Calibri" panose="020F0502020204030204" pitchFamily="34" charset="0"/>
                <a:cs typeface="Calibri" panose="020F0502020204030204" pitchFamily="34" charset="0"/>
              </a:rPr>
              <a:t>Tekrarlayan sistit; son 6 ay içinde iki kez ve yılda 3 kez akut sistit geçiren ve tıbbi kayıtlarda </a:t>
            </a:r>
            <a:r>
              <a:rPr lang="tr-TR" sz="2400" dirty="0" err="1">
                <a:latin typeface="Calibri" panose="020F0502020204030204" pitchFamily="34" charset="0"/>
                <a:ea typeface="Calibri" panose="020F0502020204030204" pitchFamily="34" charset="0"/>
                <a:cs typeface="Calibri" panose="020F0502020204030204" pitchFamily="34" charset="0"/>
              </a:rPr>
              <a:t>piyüri</a:t>
            </a:r>
            <a:r>
              <a:rPr lang="tr-TR" sz="2400" dirty="0">
                <a:latin typeface="Calibri" panose="020F0502020204030204" pitchFamily="34" charset="0"/>
                <a:ea typeface="Calibri" panose="020F0502020204030204" pitchFamily="34" charset="0"/>
                <a:cs typeface="Calibri" panose="020F0502020204030204" pitchFamily="34" charset="0"/>
              </a:rPr>
              <a:t> ve/veya idrar kültürü olan hastalar arasında </a:t>
            </a:r>
            <a:r>
              <a:rPr lang="tr-TR" sz="2400" dirty="0" err="1">
                <a:latin typeface="Calibri" panose="020F0502020204030204" pitchFamily="34" charset="0"/>
                <a:ea typeface="Calibri" panose="020F0502020204030204" pitchFamily="34" charset="0"/>
                <a:cs typeface="Calibri" panose="020F0502020204030204" pitchFamily="34" charset="0"/>
              </a:rPr>
              <a:t>dizüri</a:t>
            </a:r>
            <a:r>
              <a:rPr lang="tr-TR" sz="2400" dirty="0">
                <a:latin typeface="Calibri" panose="020F0502020204030204" pitchFamily="34" charset="0"/>
                <a:ea typeface="Calibri" panose="020F0502020204030204" pitchFamily="34" charset="0"/>
                <a:cs typeface="Calibri" panose="020F0502020204030204" pitchFamily="34" charset="0"/>
              </a:rPr>
              <a:t> veya </a:t>
            </a:r>
            <a:r>
              <a:rPr lang="tr-TR" sz="2400" dirty="0" err="1">
                <a:latin typeface="Calibri" panose="020F0502020204030204" pitchFamily="34" charset="0"/>
                <a:ea typeface="Calibri" panose="020F0502020204030204" pitchFamily="34" charset="0"/>
                <a:cs typeface="Calibri" panose="020F0502020204030204" pitchFamily="34" charset="0"/>
              </a:rPr>
              <a:t>suprapubik</a:t>
            </a:r>
            <a:r>
              <a:rPr lang="tr-TR" sz="2400" dirty="0">
                <a:latin typeface="Calibri" panose="020F0502020204030204" pitchFamily="34" charset="0"/>
                <a:ea typeface="Calibri" panose="020F0502020204030204" pitchFamily="34" charset="0"/>
                <a:cs typeface="Calibri" panose="020F0502020204030204" pitchFamily="34" charset="0"/>
              </a:rPr>
              <a:t> ağrı ve bir veya daha fazla başka </a:t>
            </a:r>
            <a:r>
              <a:rPr lang="tr-TR" sz="2400" dirty="0" err="1">
                <a:latin typeface="Calibri" panose="020F0502020204030204" pitchFamily="34" charset="0"/>
                <a:ea typeface="Calibri" panose="020F0502020204030204" pitchFamily="34" charset="0"/>
                <a:cs typeface="Calibri" panose="020F0502020204030204" pitchFamily="34" charset="0"/>
              </a:rPr>
              <a:t>irritabl</a:t>
            </a:r>
            <a:r>
              <a:rPr lang="tr-TR" sz="2400" dirty="0">
                <a:latin typeface="Calibri" panose="020F0502020204030204" pitchFamily="34" charset="0"/>
                <a:ea typeface="Calibri" panose="020F0502020204030204" pitchFamily="34" charset="0"/>
                <a:cs typeface="Calibri" panose="020F0502020204030204" pitchFamily="34" charset="0"/>
              </a:rPr>
              <a:t> işeme semptomu (sık idrara çıkma ve sıkışma) olarak tanımlandı.</a:t>
            </a:r>
          </a:p>
        </p:txBody>
      </p:sp>
    </p:spTree>
    <p:extLst>
      <p:ext uri="{BB962C8B-B14F-4D97-AF65-F5344CB8AC3E}">
        <p14:creationId xmlns:p14="http://schemas.microsoft.com/office/powerpoint/2010/main" val="1864829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D5F89AB-CA89-1850-2F70-C6D4932B356D}"/>
              </a:ext>
            </a:extLst>
          </p:cNvPr>
          <p:cNvSpPr>
            <a:spLocks noGrp="1"/>
          </p:cNvSpPr>
          <p:nvPr>
            <p:ph idx="1"/>
          </p:nvPr>
        </p:nvSpPr>
        <p:spPr>
          <a:xfrm>
            <a:off x="1069848" y="1022555"/>
            <a:ext cx="10058400" cy="5149645"/>
          </a:xfrm>
        </p:spPr>
        <p:txBody>
          <a:bodyPr/>
          <a:lstStyle/>
          <a:p>
            <a:pPr marL="0" indent="0">
              <a:lnSpc>
                <a:spcPct val="107000"/>
              </a:lnSpc>
              <a:spcAft>
                <a:spcPts val="800"/>
              </a:spcAft>
              <a:buNone/>
            </a:pPr>
            <a:r>
              <a:rPr lang="tr-TR" sz="3200" b="1" i="1" u="sng" dirty="0">
                <a:effectLst/>
                <a:latin typeface="Calibri" panose="020F0502020204030204" pitchFamily="34" charset="0"/>
                <a:ea typeface="Calibri" panose="020F0502020204030204" pitchFamily="34" charset="0"/>
                <a:cs typeface="Times New Roman" panose="02020603050405020304" pitchFamily="18" charset="0"/>
              </a:rPr>
              <a:t>2.İdrar Kültürü</a:t>
            </a:r>
          </a:p>
          <a:p>
            <a:r>
              <a:rPr lang="tr-TR" sz="2400" dirty="0">
                <a:effectLst/>
                <a:latin typeface="Calibri" panose="020F0502020204030204" pitchFamily="34" charset="0"/>
                <a:ea typeface="Calibri" panose="020F0502020204030204" pitchFamily="34" charset="0"/>
                <a:cs typeface="Times New Roman" panose="02020603050405020304" pitchFamily="18" charset="0"/>
              </a:rPr>
              <a:t>Tüm idrar örnekleri, sistit şüphesi olan hastalardan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transüretral</a:t>
            </a: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kateter</a:t>
            </a:r>
            <a:r>
              <a:rPr lang="tr-TR" sz="2400" dirty="0">
                <a:effectLst/>
                <a:latin typeface="Calibri" panose="020F0502020204030204" pitchFamily="34" charset="0"/>
                <a:ea typeface="Calibri" panose="020F0502020204030204" pitchFamily="34" charset="0"/>
                <a:cs typeface="Times New Roman" panose="02020603050405020304" pitchFamily="18" charset="0"/>
              </a:rPr>
              <a:t> yoluyla toplandı.</a:t>
            </a:r>
          </a:p>
          <a:p>
            <a:r>
              <a:rPr lang="tr-TR" sz="2400" dirty="0">
                <a:effectLst/>
                <a:latin typeface="Calibri" panose="020F0502020204030204" pitchFamily="34" charset="0"/>
                <a:ea typeface="Calibri" panose="020F0502020204030204" pitchFamily="34" charset="0"/>
                <a:cs typeface="Times New Roman" panose="02020603050405020304" pitchFamily="18" charset="0"/>
              </a:rPr>
              <a:t>10³ CFU/</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mL</a:t>
            </a:r>
            <a:r>
              <a:rPr lang="tr-TR" sz="2400" dirty="0">
                <a:effectLst/>
                <a:latin typeface="Calibri" panose="020F0502020204030204" pitchFamily="34" charset="0"/>
                <a:ea typeface="Calibri" panose="020F0502020204030204" pitchFamily="34" charset="0"/>
                <a:cs typeface="Times New Roman" panose="02020603050405020304" pitchFamily="18" charset="0"/>
              </a:rPr>
              <a:t> bakteri üremesi,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bakteriüri</a:t>
            </a:r>
            <a:r>
              <a:rPr lang="tr-TR" sz="2400" dirty="0">
                <a:effectLst/>
                <a:latin typeface="Calibri" panose="020F0502020204030204" pitchFamily="34" charset="0"/>
                <a:ea typeface="Calibri" panose="020F0502020204030204" pitchFamily="34" charset="0"/>
                <a:cs typeface="Times New Roman" panose="02020603050405020304" pitchFamily="18" charset="0"/>
              </a:rPr>
              <a:t> için anlamlı bir eşik değeri olarak kabul edildi.</a:t>
            </a:r>
          </a:p>
          <a:p>
            <a:r>
              <a:rPr lang="tr-TR" sz="2400" dirty="0">
                <a:effectLst/>
                <a:latin typeface="Calibri" panose="020F0502020204030204" pitchFamily="34" charset="0"/>
                <a:ea typeface="Calibri" panose="020F0502020204030204" pitchFamily="34" charset="0"/>
                <a:cs typeface="Times New Roman" panose="02020603050405020304" pitchFamily="18" charset="0"/>
              </a:rPr>
              <a:t> </a:t>
            </a:r>
            <a:endParaRPr lang="tr-TR" sz="2400" dirty="0"/>
          </a:p>
        </p:txBody>
      </p:sp>
    </p:spTree>
    <p:extLst>
      <p:ext uri="{BB962C8B-B14F-4D97-AF65-F5344CB8AC3E}">
        <p14:creationId xmlns:p14="http://schemas.microsoft.com/office/powerpoint/2010/main" val="83263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0EAB959-6328-A4D6-7D44-1FDB60F03406}"/>
              </a:ext>
            </a:extLst>
          </p:cNvPr>
          <p:cNvSpPr>
            <a:spLocks noGrp="1"/>
          </p:cNvSpPr>
          <p:nvPr>
            <p:ph idx="1"/>
          </p:nvPr>
        </p:nvSpPr>
        <p:spPr>
          <a:xfrm>
            <a:off x="1069848" y="609600"/>
            <a:ext cx="10058400" cy="5850193"/>
          </a:xfrm>
        </p:spPr>
        <p:txBody>
          <a:bodyPr>
            <a:normAutofit/>
          </a:bodyPr>
          <a:lstStyle/>
          <a:p>
            <a:pPr marL="0" indent="0">
              <a:lnSpc>
                <a:spcPct val="107000"/>
              </a:lnSpc>
              <a:spcAft>
                <a:spcPts val="800"/>
              </a:spcAft>
              <a:buNone/>
            </a:pPr>
            <a:r>
              <a:rPr lang="tr-TR" sz="3200" b="1" i="1" u="sng" dirty="0">
                <a:effectLst/>
                <a:latin typeface="Calibri" panose="020F0502020204030204" pitchFamily="34" charset="0"/>
                <a:ea typeface="Calibri" panose="020F0502020204030204" pitchFamily="34" charset="0"/>
                <a:cs typeface="Times New Roman" panose="02020603050405020304" pitchFamily="18" charset="0"/>
              </a:rPr>
              <a:t>3. Örnek Toplama, Taşıma ve DNA </a:t>
            </a:r>
            <a:r>
              <a:rPr lang="tr-TR" sz="3200" b="1" i="1" u="sng" dirty="0" err="1">
                <a:effectLst/>
                <a:latin typeface="Calibri" panose="020F0502020204030204" pitchFamily="34" charset="0"/>
                <a:ea typeface="Calibri" panose="020F0502020204030204" pitchFamily="34" charset="0"/>
                <a:cs typeface="Times New Roman" panose="02020603050405020304" pitchFamily="18" charset="0"/>
              </a:rPr>
              <a:t>Ekstraksiyonu</a:t>
            </a:r>
            <a:endParaRPr lang="tr-TR" sz="3200" b="1" i="1"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400" dirty="0">
                <a:latin typeface="Calibri" panose="020F0502020204030204" pitchFamily="34" charset="0"/>
                <a:ea typeface="Calibri" panose="020F0502020204030204" pitchFamily="34" charset="0"/>
                <a:cs typeface="Times New Roman" panose="02020603050405020304" pitchFamily="18" charset="0"/>
              </a:rPr>
              <a:t>B</a:t>
            </a:r>
            <a:r>
              <a:rPr lang="tr-TR" sz="2400" dirty="0">
                <a:effectLst/>
                <a:latin typeface="Calibri" panose="020F0502020204030204" pitchFamily="34" charset="0"/>
                <a:ea typeface="Calibri" panose="020F0502020204030204" pitchFamily="34" charset="0"/>
                <a:cs typeface="Times New Roman" panose="02020603050405020304" pitchFamily="18" charset="0"/>
              </a:rPr>
              <a:t>u çalışmada NGS için 50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mL</a:t>
            </a:r>
            <a:r>
              <a:rPr lang="tr-TR" sz="2400" dirty="0">
                <a:effectLst/>
                <a:latin typeface="Calibri" panose="020F0502020204030204" pitchFamily="34" charset="0"/>
                <a:ea typeface="Calibri" panose="020F0502020204030204" pitchFamily="34" charset="0"/>
                <a:cs typeface="Times New Roman" panose="02020603050405020304" pitchFamily="18" charset="0"/>
              </a:rPr>
              <a:t> idrar örneği kullanıldı. </a:t>
            </a:r>
          </a:p>
          <a:p>
            <a:pPr>
              <a:lnSpc>
                <a:spcPct val="107000"/>
              </a:lnSpc>
              <a:spcAft>
                <a:spcPts val="800"/>
              </a:spcAft>
            </a:pPr>
            <a:r>
              <a:rPr lang="tr-TR" sz="2400" dirty="0">
                <a:effectLst/>
                <a:latin typeface="Calibri" panose="020F0502020204030204" pitchFamily="34" charset="0"/>
                <a:ea typeface="Calibri" panose="020F0502020204030204" pitchFamily="34" charset="0"/>
                <a:cs typeface="Times New Roman" panose="02020603050405020304" pitchFamily="18" charset="0"/>
              </a:rPr>
              <a:t>Örnekler toplandıktan hemen sonra laboratuvara gönderilerek -20 °C'de saklandı.</a:t>
            </a:r>
          </a:p>
          <a:p>
            <a:pPr>
              <a:lnSpc>
                <a:spcPct val="107000"/>
              </a:lnSpc>
              <a:spcAft>
                <a:spcPts val="800"/>
              </a:spcAft>
            </a:pPr>
            <a:r>
              <a:rPr lang="tr-TR" sz="2400" dirty="0">
                <a:effectLst/>
                <a:latin typeface="Calibri" panose="020F0502020204030204" pitchFamily="34" charset="0"/>
                <a:ea typeface="Calibri" panose="020F0502020204030204" pitchFamily="34" charset="0"/>
                <a:cs typeface="Times New Roman" panose="02020603050405020304" pitchFamily="18" charset="0"/>
              </a:rPr>
              <a:t> 1-2 gün içinde, örnekler genetik laboratuvara kuru buz ile dondurulmuş halde gönderildi. </a:t>
            </a:r>
          </a:p>
          <a:p>
            <a:pPr>
              <a:lnSpc>
                <a:spcPct val="107000"/>
              </a:lnSpc>
              <a:spcAft>
                <a:spcPts val="800"/>
              </a:spcAft>
            </a:pPr>
            <a:r>
              <a:rPr lang="tr-TR" sz="2400" dirty="0">
                <a:effectLst/>
                <a:latin typeface="Calibri" panose="020F0502020204030204" pitchFamily="34" charset="0"/>
                <a:ea typeface="Calibri" panose="020F0502020204030204" pitchFamily="34" charset="0"/>
                <a:cs typeface="Times New Roman" panose="02020603050405020304" pitchFamily="18" charset="0"/>
              </a:rPr>
              <a:t>DNA konsantrasyonu,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Qubit</a:t>
            </a: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dsDNA</a:t>
            </a:r>
            <a:r>
              <a:rPr lang="tr-TR" sz="2400" dirty="0">
                <a:effectLst/>
                <a:latin typeface="Calibri" panose="020F0502020204030204" pitchFamily="34" charset="0"/>
                <a:ea typeface="Calibri" panose="020F0502020204030204" pitchFamily="34" charset="0"/>
                <a:cs typeface="Times New Roman" panose="02020603050405020304" pitchFamily="18" charset="0"/>
              </a:rPr>
              <a:t> HS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Assay</a:t>
            </a:r>
            <a:r>
              <a:rPr lang="tr-TR" sz="2400" dirty="0">
                <a:effectLst/>
                <a:latin typeface="Calibri" panose="020F0502020204030204" pitchFamily="34" charset="0"/>
                <a:ea typeface="Calibri" panose="020F0502020204030204" pitchFamily="34" charset="0"/>
                <a:cs typeface="Times New Roman" panose="02020603050405020304" pitchFamily="18" charset="0"/>
              </a:rPr>
              <a:t> Kit kullanılarak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florometrik</a:t>
            </a:r>
            <a:r>
              <a:rPr lang="tr-TR" sz="2400" dirty="0">
                <a:effectLst/>
                <a:latin typeface="Calibri" panose="020F0502020204030204" pitchFamily="34" charset="0"/>
                <a:ea typeface="Calibri" panose="020F0502020204030204" pitchFamily="34" charset="0"/>
                <a:cs typeface="Times New Roman" panose="02020603050405020304" pitchFamily="18" charset="0"/>
              </a:rPr>
              <a:t> olarak belirlendi.</a:t>
            </a:r>
          </a:p>
        </p:txBody>
      </p:sp>
    </p:spTree>
    <p:extLst>
      <p:ext uri="{BB962C8B-B14F-4D97-AF65-F5344CB8AC3E}">
        <p14:creationId xmlns:p14="http://schemas.microsoft.com/office/powerpoint/2010/main" val="30344265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hta Yazı">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docProps/app.xml><?xml version="1.0" encoding="utf-8"?>
<Properties xmlns="http://schemas.openxmlformats.org/officeDocument/2006/extended-properties" xmlns:vt="http://schemas.openxmlformats.org/officeDocument/2006/docPropsVTypes">
  <Template>TM03090434[[fn=Tahta Yazı]]</Template>
  <TotalTime>225</TotalTime>
  <Words>2923</Words>
  <Application>Microsoft Office PowerPoint</Application>
  <PresentationFormat>Geniş ekran</PresentationFormat>
  <Paragraphs>140</Paragraphs>
  <Slides>36</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36</vt:i4>
      </vt:variant>
    </vt:vector>
  </HeadingPairs>
  <TitlesOfParts>
    <vt:vector size="42" baseType="lpstr">
      <vt:lpstr>Calibri</vt:lpstr>
      <vt:lpstr>Georgia</vt:lpstr>
      <vt:lpstr>Segoe UI</vt:lpstr>
      <vt:lpstr>Trebuchet MS</vt:lpstr>
      <vt:lpstr>Wingdings</vt:lpstr>
      <vt:lpstr>Tahta Yazı</vt:lpstr>
      <vt:lpstr>PowerPoint Sunusu</vt:lpstr>
      <vt:lpstr> GİRİŞ  </vt:lpstr>
      <vt:lpstr>PowerPoint Sunusu</vt:lpstr>
      <vt:lpstr>PowerPoint Sunusu</vt:lpstr>
      <vt:lpstr>PowerPoint Sunusu</vt:lpstr>
      <vt:lpstr>MATERYAL-METOD</vt:lpstr>
      <vt:lpstr>PowerPoint Sunusu</vt:lpstr>
      <vt:lpstr>PowerPoint Sunusu</vt:lpstr>
      <vt:lpstr>PowerPoint Sunusu</vt:lpstr>
      <vt:lpstr>PowerPoint Sunusu</vt:lpstr>
      <vt:lpstr>PowerPoint Sunusu</vt:lpstr>
      <vt:lpstr>PowerPoint Sunusu</vt:lpstr>
      <vt:lpstr>  BULGULAR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TARTIŞMA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Ayşe Arzu GÜLDİKEN TOPKAYA</dc:creator>
  <cp:lastModifiedBy>Ayşe Arzu GÜLDİKEN TOPKAYA</cp:lastModifiedBy>
  <cp:revision>29</cp:revision>
  <dcterms:created xsi:type="dcterms:W3CDTF">2024-06-02T19:09:37Z</dcterms:created>
  <dcterms:modified xsi:type="dcterms:W3CDTF">2024-06-03T18:56:35Z</dcterms:modified>
</cp:coreProperties>
</file>