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65" r:id="rId6"/>
    <p:sldId id="259" r:id="rId7"/>
    <p:sldId id="281" r:id="rId8"/>
    <p:sldId id="267" r:id="rId9"/>
    <p:sldId id="268" r:id="rId10"/>
    <p:sldId id="269" r:id="rId11"/>
    <p:sldId id="260" r:id="rId12"/>
    <p:sldId id="271" r:id="rId13"/>
    <p:sldId id="270" r:id="rId14"/>
    <p:sldId id="261" r:id="rId15"/>
    <p:sldId id="279" r:id="rId16"/>
    <p:sldId id="276" r:id="rId17"/>
    <p:sldId id="272" r:id="rId18"/>
    <p:sldId id="262" r:id="rId19"/>
    <p:sldId id="273" r:id="rId20"/>
    <p:sldId id="277" r:id="rId21"/>
    <p:sldId id="263" r:id="rId22"/>
    <p:sldId id="274" r:id="rId23"/>
    <p:sldId id="264" r:id="rId24"/>
    <p:sldId id="280"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475D68-E2C1-7D61-82B6-D1D5697CCE5E}" v="17" dt="2025-05-04T15:36:21.2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E2072480-10DA-4FB4-BEAE-2A1DEA90F248}" type="datetimeFigureOut">
              <a:rPr lang="tr-TR" smtClean="0"/>
              <a:t>4.05.2025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4099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072480-10DA-4FB4-BEAE-2A1DEA90F248}" type="datetimeFigureOut">
              <a:rPr lang="tr-TR" smtClean="0"/>
              <a:t>4.05.2025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47874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072480-10DA-4FB4-BEAE-2A1DEA90F248}" type="datetimeFigureOut">
              <a:rPr lang="tr-TR" smtClean="0"/>
              <a:t>4.05.2025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0485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072480-10DA-4FB4-BEAE-2A1DEA90F248}" type="datetimeFigureOut">
              <a:rPr lang="tr-TR" smtClean="0"/>
              <a:t>4.05.2025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944319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E2072480-10DA-4FB4-BEAE-2A1DEA90F248}" type="datetimeFigureOut">
              <a:rPr lang="tr-TR" smtClean="0"/>
              <a:t>4.05.2025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19683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E2072480-10DA-4FB4-BEAE-2A1DEA90F248}" type="datetimeFigureOut">
              <a:rPr lang="tr-TR" smtClean="0"/>
              <a:t>4.05.2025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652797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E2072480-10DA-4FB4-BEAE-2A1DEA90F248}" type="datetimeFigureOut">
              <a:rPr lang="tr-TR" smtClean="0"/>
              <a:t>4.05.2025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46744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2072480-10DA-4FB4-BEAE-2A1DEA90F248}" type="datetimeFigureOut">
              <a:rPr lang="tr-TR" smtClean="0"/>
              <a:t>4.05.2025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861482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2072480-10DA-4FB4-BEAE-2A1DEA90F248}" type="datetimeFigureOut">
              <a:rPr lang="tr-TR" smtClean="0"/>
              <a:t>4.05.2025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9981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2072480-10DA-4FB4-BEAE-2A1DEA90F248}" type="datetimeFigureOut">
              <a:rPr lang="tr-TR" smtClean="0"/>
              <a:t>4.05.2025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70091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2072480-10DA-4FB4-BEAE-2A1DEA90F248}" type="datetimeFigureOut">
              <a:rPr lang="tr-TR" smtClean="0"/>
              <a:t>4.05.2025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18175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2072480-10DA-4FB4-BEAE-2A1DEA90F248}" type="datetimeFigureOut">
              <a:rPr lang="tr-TR" smtClean="0"/>
              <a:t>4.05.2025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712468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ctrTitle"/>
          </p:nvPr>
        </p:nvSpPr>
        <p:spPr>
          <a:xfrm>
            <a:off x="7191339" y="5681471"/>
            <a:ext cx="4618524" cy="789406"/>
          </a:xfrm>
        </p:spPr>
        <p:txBody>
          <a:bodyPr anchor="ctr">
            <a:normAutofit fontScale="90000"/>
          </a:bodyPr>
          <a:lstStyle/>
          <a:p>
            <a:pPr algn="l"/>
            <a:r>
              <a:rPr lang="tr-TR" sz="2800" dirty="0">
                <a:solidFill>
                  <a:srgbClr val="FFFFFF"/>
                </a:solidFill>
              </a:rPr>
              <a:t>ARŞ.GÖR.DR. KÜRŞAT ÖZTÜRK</a:t>
            </a:r>
            <a:br>
              <a:rPr lang="tr-TR" sz="2800" dirty="0"/>
            </a:br>
            <a:r>
              <a:rPr lang="tr-TR" sz="2800" dirty="0">
                <a:solidFill>
                  <a:srgbClr val="FFFFFF"/>
                </a:solidFill>
              </a:rPr>
              <a:t>KTÜ AİLE HEKİMLİĞİ</a:t>
            </a:r>
          </a:p>
        </p:txBody>
      </p:sp>
      <p:pic>
        <p:nvPicPr>
          <p:cNvPr id="4" name="Resim 3" descr="metin, ekran görüntüsü, yazı tipi, iş kartı içeren bir resim&#10;&#10;Yapay zeka tarafından oluşturulmuş içerik yanlış olabilir.">
            <a:extLst>
              <a:ext uri="{FF2B5EF4-FFF2-40B4-BE49-F238E27FC236}">
                <a16:creationId xmlns:a16="http://schemas.microsoft.com/office/drawing/2014/main" id="{4078430D-3E41-3FA9-0B90-153F340F5ED5}"/>
              </a:ext>
            </a:extLst>
          </p:cNvPr>
          <p:cNvPicPr>
            <a:picLocks noChangeAspect="1"/>
          </p:cNvPicPr>
          <p:nvPr/>
        </p:nvPicPr>
        <p:blipFill>
          <a:blip r:embed="rId2"/>
          <a:stretch>
            <a:fillRect/>
          </a:stretch>
        </p:blipFill>
        <p:spPr>
          <a:xfrm>
            <a:off x="434613" y="446861"/>
            <a:ext cx="11561071" cy="4687202"/>
          </a:xfrm>
          <a:prstGeom prst="rect">
            <a:avLst/>
          </a:prstGeom>
        </p:spPr>
      </p:pic>
    </p:spTree>
    <p:extLst>
      <p:ext uri="{BB962C8B-B14F-4D97-AF65-F5344CB8AC3E}">
        <p14:creationId xmlns:p14="http://schemas.microsoft.com/office/powerpoint/2010/main" val="1674425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1764A47-0005-9A77-7E2E-307BBD14723A}"/>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MATERYALLER VE YÖNTEMLER</a:t>
            </a:r>
          </a:p>
        </p:txBody>
      </p:sp>
      <p:sp>
        <p:nvSpPr>
          <p:cNvPr id="3" name="İçerik Yer Tutucusu 2">
            <a:extLst>
              <a:ext uri="{FF2B5EF4-FFF2-40B4-BE49-F238E27FC236}">
                <a16:creationId xmlns:a16="http://schemas.microsoft.com/office/drawing/2014/main" id="{DB9123C2-F217-1D36-FE36-984CA50C3A77}"/>
              </a:ext>
            </a:extLst>
          </p:cNvPr>
          <p:cNvSpPr>
            <a:spLocks noGrp="1"/>
          </p:cNvSpPr>
          <p:nvPr>
            <p:ph idx="1"/>
          </p:nvPr>
        </p:nvSpPr>
        <p:spPr>
          <a:xfrm>
            <a:off x="790413" y="1711181"/>
            <a:ext cx="9724031" cy="4277459"/>
          </a:xfrm>
        </p:spPr>
        <p:txBody>
          <a:bodyPr vert="horz" lIns="91440" tIns="45720" rIns="91440" bIns="45720" rtlCol="0" anchor="ctr">
            <a:normAutofit/>
          </a:bodyPr>
          <a:lstStyle/>
          <a:p>
            <a:pPr marL="285750" indent="-285750">
              <a:buFont typeface="Arial,Sans-Serif" panose="020B0604020202020204" pitchFamily="34" charset="0"/>
            </a:pPr>
            <a:r>
              <a:rPr lang="tr-TR" sz="2400" b="1" dirty="0"/>
              <a:t>Çalışmanın başlangıç fazı 8 haftalık açık etiketli papatya ekstraktı tedavisinden oluşmaktadır.</a:t>
            </a:r>
            <a:endParaRPr lang="en-US" sz="2400" b="1"/>
          </a:p>
          <a:p>
            <a:pPr marL="285750" indent="-285750">
              <a:buFont typeface="Arial,Sans-Serif" panose="020B0604020202020204" pitchFamily="34" charset="0"/>
            </a:pPr>
            <a:r>
              <a:rPr lang="tr-TR" sz="2400" b="1" dirty="0"/>
              <a:t>Tedaviye yanıt kriteri: YAB-7 puanında ≥%50 azalma ve CGI/S skorunun 1(normal), 2(sınırda) veya 3(hafif semptomlar) olması.</a:t>
            </a:r>
            <a:endParaRPr lang="en-US" sz="2400" b="1" dirty="0"/>
          </a:p>
          <a:p>
            <a:pPr marL="285750" indent="-285750">
              <a:buFont typeface="Arial,Sans-Serif" panose="020B0604020202020204" pitchFamily="34" charset="0"/>
            </a:pPr>
            <a:r>
              <a:rPr lang="tr-TR" sz="2400" b="1" dirty="0"/>
              <a:t>Yanıtsızlık kriteri: YAB-7 puanında &lt;%50 azalma veya CGI/S skorunun ≥4(orta) olması.</a:t>
            </a:r>
            <a:endParaRPr lang="en-US" sz="2400" b="1" dirty="0"/>
          </a:p>
          <a:p>
            <a:pPr marL="285750" indent="-285750">
              <a:buFont typeface="Arial,Sans-Serif" panose="020B0604020202020204" pitchFamily="34" charset="0"/>
            </a:pPr>
            <a:r>
              <a:rPr lang="tr-TR" sz="2400" b="1" dirty="0"/>
              <a:t>8. hafta sonunda yanıt veren katılımcılar, açık etiketli papatya tedavisine ek 4 hafta daha devam etti.</a:t>
            </a:r>
          </a:p>
          <a:p>
            <a:endParaRPr lang="tr-TR" sz="2000"/>
          </a:p>
        </p:txBody>
      </p:sp>
    </p:spTree>
    <p:extLst>
      <p:ext uri="{BB962C8B-B14F-4D97-AF65-F5344CB8AC3E}">
        <p14:creationId xmlns:p14="http://schemas.microsoft.com/office/powerpoint/2010/main" val="3086450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D599077-B027-8FCA-BA8D-1E29846A12F2}"/>
              </a:ext>
            </a:extLst>
          </p:cNvPr>
          <p:cNvSpPr>
            <a:spLocks noGrp="1"/>
          </p:cNvSpPr>
          <p:nvPr>
            <p:ph type="title"/>
          </p:nvPr>
        </p:nvSpPr>
        <p:spPr>
          <a:xfrm>
            <a:off x="1371599" y="294538"/>
            <a:ext cx="9895951" cy="1033669"/>
          </a:xfrm>
        </p:spPr>
        <p:txBody>
          <a:bodyPr>
            <a:normAutofit/>
          </a:bodyPr>
          <a:lstStyle/>
          <a:p>
            <a:r>
              <a:rPr lang="tr-TR" sz="4000" dirty="0">
                <a:solidFill>
                  <a:srgbClr val="FFFFFF"/>
                </a:solidFill>
              </a:rPr>
              <a:t>MATERYALLER VE YÖNTEMLER</a:t>
            </a:r>
          </a:p>
        </p:txBody>
      </p:sp>
      <p:sp>
        <p:nvSpPr>
          <p:cNvPr id="3" name="İçerik Yer Tutucusu 2">
            <a:extLst>
              <a:ext uri="{FF2B5EF4-FFF2-40B4-BE49-F238E27FC236}">
                <a16:creationId xmlns:a16="http://schemas.microsoft.com/office/drawing/2014/main" id="{4B168B96-493C-D28B-8F60-18B8628E265A}"/>
              </a:ext>
            </a:extLst>
          </p:cNvPr>
          <p:cNvSpPr>
            <a:spLocks noGrp="1"/>
          </p:cNvSpPr>
          <p:nvPr>
            <p:ph idx="1"/>
          </p:nvPr>
        </p:nvSpPr>
        <p:spPr>
          <a:xfrm>
            <a:off x="769520" y="1595513"/>
            <a:ext cx="9840268" cy="4406612"/>
          </a:xfrm>
        </p:spPr>
        <p:txBody>
          <a:bodyPr vert="horz" lIns="91440" tIns="45720" rIns="91440" bIns="45720" rtlCol="0" anchor="ctr">
            <a:normAutofit/>
          </a:bodyPr>
          <a:lstStyle/>
          <a:p>
            <a:r>
              <a:rPr lang="tr-TR" sz="2400" b="1" dirty="0"/>
              <a:t>Ana sonuç ölçütü, YAB-7 skorlarındaki değişimdi.</a:t>
            </a:r>
          </a:p>
          <a:p>
            <a:r>
              <a:rPr lang="tr-TR" sz="2400" b="1" dirty="0"/>
              <a:t>Açık etiketli tedaviye yanıt veren katılımcılar, daha sonra papatya veya plasebo gruplarına randomize edilerek çift kör izleme sürecine alındı.</a:t>
            </a:r>
          </a:p>
          <a:p>
            <a:r>
              <a:rPr lang="tr-TR" sz="2400" b="1" dirty="0"/>
              <a:t>Klinik takip yapılandırılmış bir şekilde gerçekleştirilmiştir.</a:t>
            </a:r>
          </a:p>
          <a:p>
            <a:pPr marL="0" indent="0"/>
            <a:endParaRPr lang="tr-TR" sz="2400" b="1" dirty="0"/>
          </a:p>
          <a:p>
            <a:endParaRPr lang="tr-TR" sz="2000" b="1" dirty="0"/>
          </a:p>
          <a:p>
            <a:endParaRPr lang="tr-TR" sz="2000"/>
          </a:p>
        </p:txBody>
      </p:sp>
    </p:spTree>
    <p:extLst>
      <p:ext uri="{BB962C8B-B14F-4D97-AF65-F5344CB8AC3E}">
        <p14:creationId xmlns:p14="http://schemas.microsoft.com/office/powerpoint/2010/main" val="1025515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09B30F86-2B04-FCE3-288C-53BB35E0F392}"/>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MATERYALLER VE YÖNTEMLER</a:t>
            </a:r>
          </a:p>
        </p:txBody>
      </p:sp>
      <p:sp>
        <p:nvSpPr>
          <p:cNvPr id="3" name="İçerik Yer Tutucusu 2">
            <a:extLst>
              <a:ext uri="{FF2B5EF4-FFF2-40B4-BE49-F238E27FC236}">
                <a16:creationId xmlns:a16="http://schemas.microsoft.com/office/drawing/2014/main" id="{D4E091AF-3F4C-277A-0650-AD2CC01EC015}"/>
              </a:ext>
            </a:extLst>
          </p:cNvPr>
          <p:cNvSpPr>
            <a:spLocks noGrp="1"/>
          </p:cNvSpPr>
          <p:nvPr>
            <p:ph idx="1"/>
          </p:nvPr>
        </p:nvSpPr>
        <p:spPr>
          <a:xfrm>
            <a:off x="674175" y="1711180"/>
            <a:ext cx="9724031" cy="4251629"/>
          </a:xfrm>
        </p:spPr>
        <p:txBody>
          <a:bodyPr vert="horz" lIns="91440" tIns="45720" rIns="91440" bIns="45720" rtlCol="0" anchor="ctr">
            <a:normAutofit/>
          </a:bodyPr>
          <a:lstStyle/>
          <a:p>
            <a:pPr marL="285750" indent="-285750">
              <a:buFont typeface="Arial,Sans-Serif" panose="020B0604020202020204" pitchFamily="34" charset="0"/>
            </a:pPr>
            <a:r>
              <a:rPr lang="tr-TR" sz="2400" b="1" dirty="0"/>
              <a:t>Katılımcılara sabit-esnek dozlama </a:t>
            </a:r>
            <a:r>
              <a:rPr lang="tr-TR" sz="2400" b="1" err="1"/>
              <a:t>uygulanmıştır.Günlük</a:t>
            </a:r>
            <a:r>
              <a:rPr lang="tr-TR" sz="2400" b="1" dirty="0"/>
              <a:t> toplam doz: 1500 mg papatya oral ekstraktı (500 mg'lık kapsüller şeklinde).</a:t>
            </a:r>
          </a:p>
          <a:p>
            <a:pPr marL="285750" indent="-285750">
              <a:buFont typeface="Arial,Sans-Serif" panose="020B0604020202020204" pitchFamily="34" charset="0"/>
            </a:pPr>
            <a:r>
              <a:rPr lang="tr-TR" sz="2400" b="1" dirty="0"/>
              <a:t>Gerekli durumlarda doz, minimum 500 mg'a kadar azaltılabilmiştir.</a:t>
            </a:r>
          </a:p>
          <a:p>
            <a:pPr marL="285750" indent="-285750">
              <a:buFont typeface="Arial,Sans-Serif" panose="020B0604020202020204" pitchFamily="34" charset="0"/>
            </a:pPr>
            <a:r>
              <a:rPr lang="tr-TR" sz="2400" b="1" dirty="0"/>
              <a:t>İlaç kullanım takibi ve kapsül sayımları, 2., 4. ve 8. haftalarda </a:t>
            </a:r>
            <a:r>
              <a:rPr lang="tr-TR" sz="2400" b="1" err="1"/>
              <a:t>yapılmıştır.Günlük</a:t>
            </a:r>
            <a:r>
              <a:rPr lang="tr-TR" sz="2400" b="1" dirty="0"/>
              <a:t> doz, önceki etkinlik ve tolere edilebilirlik çalışmalarına dayandırılmıştır</a:t>
            </a:r>
          </a:p>
          <a:p>
            <a:pPr marL="285750" indent="-285750">
              <a:buFont typeface="Arial,Sans-Serif" panose="020B0604020202020204" pitchFamily="34" charset="0"/>
            </a:pPr>
            <a:endParaRPr lang="tr-TR" sz="2400" dirty="0"/>
          </a:p>
          <a:p>
            <a:endParaRPr lang="tr-TR" sz="2000"/>
          </a:p>
        </p:txBody>
      </p:sp>
    </p:spTree>
    <p:extLst>
      <p:ext uri="{BB962C8B-B14F-4D97-AF65-F5344CB8AC3E}">
        <p14:creationId xmlns:p14="http://schemas.microsoft.com/office/powerpoint/2010/main" val="3468237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1DA7203-3A88-5793-345C-1229362DBF88}"/>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MATERYALLER VE YÖNTEMLER</a:t>
            </a:r>
          </a:p>
        </p:txBody>
      </p:sp>
      <p:sp>
        <p:nvSpPr>
          <p:cNvPr id="3" name="İçerik Yer Tutucusu 2">
            <a:extLst>
              <a:ext uri="{FF2B5EF4-FFF2-40B4-BE49-F238E27FC236}">
                <a16:creationId xmlns:a16="http://schemas.microsoft.com/office/drawing/2014/main" id="{8EA42CA3-5B68-5C4B-E738-B31582AE843E}"/>
              </a:ext>
            </a:extLst>
          </p:cNvPr>
          <p:cNvSpPr>
            <a:spLocks noGrp="1"/>
          </p:cNvSpPr>
          <p:nvPr>
            <p:ph idx="1"/>
          </p:nvPr>
        </p:nvSpPr>
        <p:spPr>
          <a:xfrm>
            <a:off x="660121" y="1901681"/>
            <a:ext cx="9724031" cy="4264544"/>
          </a:xfrm>
        </p:spPr>
        <p:txBody>
          <a:bodyPr vert="horz" lIns="91440" tIns="45720" rIns="91440" bIns="45720" rtlCol="0" anchor="ctr">
            <a:normAutofit/>
          </a:bodyPr>
          <a:lstStyle/>
          <a:p>
            <a:pPr marL="0" indent="0">
              <a:buNone/>
            </a:pPr>
            <a:r>
              <a:rPr lang="tr-TR" sz="2400" b="1" dirty="0"/>
              <a:t>Çalışma ilacı</a:t>
            </a:r>
            <a:endParaRPr lang="en-US" sz="2400" b="1"/>
          </a:p>
          <a:p>
            <a:pPr marL="285750" indent="-285750">
              <a:buFont typeface="Arial,Sans-Serif" panose="020B0604020202020204" pitchFamily="34" charset="0"/>
            </a:pPr>
            <a:r>
              <a:rPr lang="tr-TR" sz="2400" b="1" dirty="0"/>
              <a:t>Her kapsül, 500 mg farmasötik kalite </a:t>
            </a:r>
            <a:r>
              <a:rPr lang="tr-TR" sz="2400" b="1" err="1"/>
              <a:t>Matricaria</a:t>
            </a:r>
            <a:r>
              <a:rPr lang="tr-TR" sz="2400" b="1" dirty="0"/>
              <a:t> </a:t>
            </a:r>
            <a:r>
              <a:rPr lang="tr-TR" sz="2400" b="1" err="1"/>
              <a:t>chamomilla</a:t>
            </a:r>
            <a:r>
              <a:rPr lang="tr-TR" sz="2400" b="1" dirty="0"/>
              <a:t> L. kuru ekstraktı (2 g papatya çiçeğine eşdeğer) içermekteydi.</a:t>
            </a:r>
            <a:endParaRPr lang="en-US" sz="2400" b="1"/>
          </a:p>
          <a:p>
            <a:pPr marL="285750" indent="-285750">
              <a:buFont typeface="Arial,Sans-Serif" panose="020B0604020202020204" pitchFamily="34" charset="0"/>
            </a:pPr>
            <a:r>
              <a:rPr lang="tr-TR" sz="2400" b="1" dirty="0"/>
              <a:t>Ana etken madde, flavonoidler (özellikle apigenin-7-glikozit) olup içerik Avrupa ve ABD </a:t>
            </a:r>
            <a:r>
              <a:rPr lang="tr-TR" sz="2400" b="1" dirty="0" err="1"/>
              <a:t>Farmakopesi</a:t>
            </a:r>
            <a:r>
              <a:rPr lang="tr-TR" sz="2400" b="1" dirty="0"/>
              <a:t> standartlarına göre analiz edildi.</a:t>
            </a:r>
            <a:endParaRPr lang="en-US" sz="2400" b="1"/>
          </a:p>
          <a:p>
            <a:pPr marL="285750" indent="-285750">
              <a:buFont typeface="Arial,Sans-Serif" panose="020B0604020202020204" pitchFamily="34" charset="0"/>
            </a:pPr>
            <a:r>
              <a:rPr lang="tr-TR" sz="2400" b="1" dirty="0"/>
              <a:t>Ekstrakt, %70 etanol ve su kullanılarak hazırlandı ve kalite kontrol belgeleri ile </a:t>
            </a:r>
            <a:r>
              <a:rPr lang="tr-TR" sz="2400" b="1" dirty="0" err="1"/>
              <a:t>FDA'ya</a:t>
            </a:r>
            <a:r>
              <a:rPr lang="tr-TR" sz="2400" b="1" dirty="0"/>
              <a:t> sunuldu.</a:t>
            </a:r>
            <a:endParaRPr lang="en-US" sz="2400" b="1"/>
          </a:p>
          <a:p>
            <a:pPr marL="285750" indent="-285750">
              <a:buFont typeface="Arial,Sans-Serif" panose="020B0604020202020204" pitchFamily="34" charset="0"/>
            </a:pPr>
            <a:endParaRPr lang="tr-TR" sz="2400" b="1" dirty="0"/>
          </a:p>
          <a:p>
            <a:pPr marL="285750" indent="-285750">
              <a:buFont typeface="Arial,Sans-Serif" panose="020B0604020202020204" pitchFamily="34" charset="0"/>
            </a:pPr>
            <a:endParaRPr lang="tr-TR" sz="2000"/>
          </a:p>
          <a:p>
            <a:endParaRPr lang="tr-TR" sz="2000"/>
          </a:p>
        </p:txBody>
      </p:sp>
    </p:spTree>
    <p:extLst>
      <p:ext uri="{BB962C8B-B14F-4D97-AF65-F5344CB8AC3E}">
        <p14:creationId xmlns:p14="http://schemas.microsoft.com/office/powerpoint/2010/main" val="3454800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092DF0FC-C053-ADFF-7F6B-882AD8E22F0B}"/>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MATERYALLER VE YÖNTEMLER</a:t>
            </a:r>
          </a:p>
        </p:txBody>
      </p:sp>
      <p:sp>
        <p:nvSpPr>
          <p:cNvPr id="3" name="İçerik Yer Tutucusu 2">
            <a:extLst>
              <a:ext uri="{FF2B5EF4-FFF2-40B4-BE49-F238E27FC236}">
                <a16:creationId xmlns:a16="http://schemas.microsoft.com/office/drawing/2014/main" id="{3A79CAFA-C89D-F6AB-93AE-F9ECB3F78685}"/>
              </a:ext>
            </a:extLst>
          </p:cNvPr>
          <p:cNvSpPr>
            <a:spLocks noGrp="1"/>
          </p:cNvSpPr>
          <p:nvPr>
            <p:ph idx="1"/>
          </p:nvPr>
        </p:nvSpPr>
        <p:spPr>
          <a:xfrm>
            <a:off x="956981" y="2116496"/>
            <a:ext cx="11236824" cy="7022705"/>
          </a:xfrm>
        </p:spPr>
        <p:txBody>
          <a:bodyPr vert="horz" lIns="91440" tIns="45720" rIns="91440" bIns="45720" rtlCol="0" anchor="ctr">
            <a:normAutofit/>
          </a:bodyPr>
          <a:lstStyle/>
          <a:p>
            <a:pPr marL="0" indent="0">
              <a:buNone/>
            </a:pPr>
            <a:r>
              <a:rPr lang="tr-TR" sz="2400" b="1" dirty="0"/>
              <a:t>Çalışmada anksiyete ve depresyon düzeylerini değerlendirmek için,</a:t>
            </a:r>
            <a:endParaRPr lang="tr-TR" sz="2400" b="1"/>
          </a:p>
          <a:p>
            <a:r>
              <a:rPr lang="tr-TR" sz="2400" b="1" dirty="0"/>
              <a:t>YAB-7(7 maddelik yaygın anksiyete bozukluğu derecelendirmesi)</a:t>
            </a:r>
            <a:endParaRPr lang="tr-TR" sz="2400" b="1"/>
          </a:p>
          <a:p>
            <a:r>
              <a:rPr lang="tr-TR" sz="2400" b="1" dirty="0"/>
              <a:t>BAI(Beck anksiyete envanteri)</a:t>
            </a:r>
            <a:endParaRPr lang="tr-TR" sz="2400" b="1"/>
          </a:p>
          <a:p>
            <a:r>
              <a:rPr lang="tr-TR" sz="2400" b="1" dirty="0"/>
              <a:t>BDI(Beck depresyon envanteri)</a:t>
            </a:r>
            <a:endParaRPr lang="tr-TR" sz="2400" b="1"/>
          </a:p>
          <a:p>
            <a:r>
              <a:rPr lang="tr-TR" sz="2400" b="1" dirty="0"/>
              <a:t>HRSD(Hamilton depresyon derecelendirme ölçeği)</a:t>
            </a:r>
            <a:endParaRPr lang="tr-TR" sz="2400" b="1"/>
          </a:p>
          <a:p>
            <a:r>
              <a:rPr lang="tr-TR" sz="2400" b="1" dirty="0"/>
              <a:t>HRSA(Hamilton anksiyete derecelendirme ölçeği)</a:t>
            </a:r>
            <a:endParaRPr lang="tr-TR" sz="2400" b="1"/>
          </a:p>
          <a:p>
            <a:r>
              <a:rPr lang="tr-TR" sz="2400" b="1" dirty="0"/>
              <a:t>Çekirdek HRSD(altı maddelik ölçek)   ölçekleri kullanılmıştır.</a:t>
            </a:r>
            <a:endParaRPr lang="tr-TR" sz="2400" b="1"/>
          </a:p>
          <a:p>
            <a:endParaRPr lang="tr-TR" sz="2400" b="1" dirty="0"/>
          </a:p>
          <a:p>
            <a:endParaRPr lang="tr-TR" sz="2400" b="1" dirty="0"/>
          </a:p>
          <a:p>
            <a:endParaRPr lang="tr-TR" sz="2400" b="1" dirty="0"/>
          </a:p>
          <a:p>
            <a:pPr marL="0" indent="0">
              <a:buNone/>
            </a:pPr>
            <a:endParaRPr lang="tr-TR" sz="2400" b="1" dirty="0"/>
          </a:p>
          <a:p>
            <a:pPr marL="0" indent="0">
              <a:buNone/>
            </a:pPr>
            <a:endParaRPr lang="tr-TR" sz="2400" b="1" dirty="0"/>
          </a:p>
          <a:p>
            <a:endParaRPr lang="tr-TR" sz="2400" b="1" dirty="0"/>
          </a:p>
          <a:p>
            <a:endParaRPr lang="tr-TR" sz="2400" b="1" dirty="0"/>
          </a:p>
          <a:p>
            <a:pPr marL="0" indent="0">
              <a:buNone/>
            </a:pPr>
            <a:r>
              <a:rPr lang="tr-TR" sz="2400" b="1" dirty="0"/>
              <a:t>                                                                                                                                       </a:t>
            </a:r>
            <a:endParaRPr lang="tr-TR" dirty="0"/>
          </a:p>
          <a:p>
            <a:pPr marL="0" indent="0">
              <a:buNone/>
            </a:pPr>
            <a:endParaRPr lang="tr-TR" sz="2000"/>
          </a:p>
          <a:p>
            <a:endParaRPr lang="tr-TR" sz="2000"/>
          </a:p>
        </p:txBody>
      </p:sp>
    </p:spTree>
    <p:extLst>
      <p:ext uri="{BB962C8B-B14F-4D97-AF65-F5344CB8AC3E}">
        <p14:creationId xmlns:p14="http://schemas.microsoft.com/office/powerpoint/2010/main" val="2910000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1A9F09D-BB22-5BD0-9DB0-D9E517EBE0C7}"/>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MATERYALLER VE YÖNTEMLER</a:t>
            </a:r>
          </a:p>
        </p:txBody>
      </p:sp>
      <p:sp>
        <p:nvSpPr>
          <p:cNvPr id="3" name="İçerik Yer Tutucusu 2">
            <a:extLst>
              <a:ext uri="{FF2B5EF4-FFF2-40B4-BE49-F238E27FC236}">
                <a16:creationId xmlns:a16="http://schemas.microsoft.com/office/drawing/2014/main" id="{41822E58-C152-DE8D-DB75-1FCD65FD7E22}"/>
              </a:ext>
            </a:extLst>
          </p:cNvPr>
          <p:cNvSpPr>
            <a:spLocks noGrp="1"/>
          </p:cNvSpPr>
          <p:nvPr>
            <p:ph idx="1"/>
          </p:nvPr>
        </p:nvSpPr>
        <p:spPr>
          <a:xfrm>
            <a:off x="945396" y="1711180"/>
            <a:ext cx="9724031" cy="4109561"/>
          </a:xfrm>
        </p:spPr>
        <p:txBody>
          <a:bodyPr vert="horz" lIns="91440" tIns="45720" rIns="91440" bIns="45720" rtlCol="0" anchor="ctr">
            <a:normAutofit/>
          </a:bodyPr>
          <a:lstStyle/>
          <a:p>
            <a:pPr marL="285750" indent="-285750"/>
            <a:r>
              <a:rPr lang="tr-TR" sz="2400" b="1" dirty="0"/>
              <a:t>YAB hastaları, </a:t>
            </a:r>
            <a:r>
              <a:rPr lang="tr-TR" sz="2400" b="1" dirty="0" err="1"/>
              <a:t>komorbid</a:t>
            </a:r>
            <a:r>
              <a:rPr lang="tr-TR" sz="2400" b="1" dirty="0"/>
              <a:t> depresyonu olanlar(n=79) ve olmayanlar(n=100) şeklinde iki gruba ayrıldı. </a:t>
            </a:r>
            <a:endParaRPr lang="en-US" sz="2400" dirty="0"/>
          </a:p>
          <a:p>
            <a:pPr marL="285750" indent="-285750"/>
            <a:r>
              <a:rPr lang="tr-TR" sz="2400" b="1" dirty="0"/>
              <a:t>Açık etiketli fazda 180 kişiye papatya ekstresi verildi; 179 kişiden tekrar ölçümler alındı. Örneklem büyüklüğü, %80 güçle nüks önleme etkisini test etmek için belirlendi .Depresyon skorlarındaki farkları belirlemek için özel bir güç analizi yapılmadı.</a:t>
            </a:r>
            <a:endParaRPr lang="en-US" sz="2400" dirty="0"/>
          </a:p>
          <a:p>
            <a:endParaRPr lang="tr-TR" sz="2000"/>
          </a:p>
        </p:txBody>
      </p:sp>
    </p:spTree>
    <p:extLst>
      <p:ext uri="{BB962C8B-B14F-4D97-AF65-F5344CB8AC3E}">
        <p14:creationId xmlns:p14="http://schemas.microsoft.com/office/powerpoint/2010/main" val="1583947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çerik Yer Tutucusu 3" descr="metin, ekran görüntüsü, sayı, numara, yazı tipi içeren bir resim&#10;&#10;Yapay zeka tarafından oluşturulmuş içerik yanlış olabilir.">
            <a:extLst>
              <a:ext uri="{FF2B5EF4-FFF2-40B4-BE49-F238E27FC236}">
                <a16:creationId xmlns:a16="http://schemas.microsoft.com/office/drawing/2014/main" id="{9BC96399-92FB-6435-3846-351121A0B27B}"/>
              </a:ext>
            </a:extLst>
          </p:cNvPr>
          <p:cNvPicPr>
            <a:picLocks noGrp="1" noChangeAspect="1"/>
          </p:cNvPicPr>
          <p:nvPr>
            <p:ph idx="1"/>
          </p:nvPr>
        </p:nvPicPr>
        <p:blipFill>
          <a:blip r:embed="rId2"/>
          <a:stretch>
            <a:fillRect/>
          </a:stretch>
        </p:blipFill>
        <p:spPr>
          <a:xfrm>
            <a:off x="707658" y="457200"/>
            <a:ext cx="10855123" cy="5943600"/>
          </a:xfrm>
          <a:prstGeom prst="rect">
            <a:avLst/>
          </a:prstGeom>
        </p:spPr>
      </p:pic>
    </p:spTree>
    <p:extLst>
      <p:ext uri="{BB962C8B-B14F-4D97-AF65-F5344CB8AC3E}">
        <p14:creationId xmlns:p14="http://schemas.microsoft.com/office/powerpoint/2010/main" val="3281944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E7201AB7-1A8B-DEDB-2FC2-ED30B9F20B73}"/>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MATERYALLER VE YÖNTEMLER</a:t>
            </a:r>
          </a:p>
        </p:txBody>
      </p:sp>
      <p:sp>
        <p:nvSpPr>
          <p:cNvPr id="3" name="İçerik Yer Tutucusu 2">
            <a:extLst>
              <a:ext uri="{FF2B5EF4-FFF2-40B4-BE49-F238E27FC236}">
                <a16:creationId xmlns:a16="http://schemas.microsoft.com/office/drawing/2014/main" id="{7C15693F-9BCD-AF0F-F34F-F01F1588CA21}"/>
              </a:ext>
            </a:extLst>
          </p:cNvPr>
          <p:cNvSpPr>
            <a:spLocks noGrp="1"/>
          </p:cNvSpPr>
          <p:nvPr>
            <p:ph idx="1"/>
          </p:nvPr>
        </p:nvSpPr>
        <p:spPr>
          <a:xfrm>
            <a:off x="699816" y="1711181"/>
            <a:ext cx="9724031" cy="5029962"/>
          </a:xfrm>
        </p:spPr>
        <p:txBody>
          <a:bodyPr vert="horz" lIns="91440" tIns="45720" rIns="91440" bIns="45720" rtlCol="0" anchor="ctr">
            <a:noAutofit/>
          </a:bodyPr>
          <a:lstStyle/>
          <a:p>
            <a:pPr marL="285750" indent="-285750">
              <a:buFont typeface="Arial,Sans-Serif" panose="020B0604020202020204" pitchFamily="34" charset="0"/>
            </a:pPr>
            <a:r>
              <a:rPr lang="tr-TR" sz="2400" b="1" dirty="0"/>
              <a:t>Bu keşifsel analizde, 8 hafta boyunca papatya ekstresi kullanan YAB hastalarının anksiyete ve depresyon ölçümlerindeki değişim, </a:t>
            </a:r>
            <a:r>
              <a:rPr lang="tr-TR" sz="2400" b="1" dirty="0" err="1"/>
              <a:t>komorbid</a:t>
            </a:r>
            <a:r>
              <a:rPr lang="tr-TR" sz="2400" b="1" dirty="0"/>
              <a:t> depresyon durumuna göre karşılaştırıldı.</a:t>
            </a:r>
            <a:endParaRPr lang="en-US" sz="2400" b="1"/>
          </a:p>
          <a:p>
            <a:pPr marL="285750" indent="-285750">
              <a:buFont typeface="Arial,Sans-Serif" panose="020B0604020202020204" pitchFamily="34" charset="0"/>
            </a:pPr>
            <a:r>
              <a:rPr lang="tr-TR" sz="2400" b="1" dirty="0"/>
              <a:t>Başlangıç verileri için ki-kare ve iki örneklem t-testi, zaman içindeki değişiklikler için doğrusal karma etkili modeller kullanıldı.</a:t>
            </a:r>
            <a:endParaRPr lang="en-US" sz="2400" b="1"/>
          </a:p>
          <a:p>
            <a:pPr marL="285750" indent="-285750">
              <a:buFont typeface="Arial,Sans-Serif" panose="020B0604020202020204" pitchFamily="34" charset="0"/>
            </a:pPr>
            <a:r>
              <a:rPr lang="tr-TR" sz="2400" b="1" dirty="0"/>
              <a:t>Modelde depresyon durumu, zaman ve bu ikisinin etkileşimi sabit etkiler olarak dahil edildi; bireye özgü rastgele etkilerle tekrar ölçümler arası ilişki kontrol edildi.</a:t>
            </a:r>
            <a:endParaRPr lang="en-US" sz="2400" b="1"/>
          </a:p>
          <a:p>
            <a:pPr marL="285750" indent="-285750">
              <a:buFont typeface="Arial,Sans-Serif" panose="020B0604020202020204" pitchFamily="34" charset="0"/>
            </a:pPr>
            <a:endParaRPr lang="tr-TR" sz="2400" b="1" dirty="0"/>
          </a:p>
          <a:p>
            <a:endParaRPr lang="tr-TR" sz="2400" dirty="0"/>
          </a:p>
        </p:txBody>
      </p:sp>
    </p:spTree>
    <p:extLst>
      <p:ext uri="{BB962C8B-B14F-4D97-AF65-F5344CB8AC3E}">
        <p14:creationId xmlns:p14="http://schemas.microsoft.com/office/powerpoint/2010/main" val="3963704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4B7581B-9BAD-CF11-8638-4A76B0CC0897}"/>
              </a:ext>
            </a:extLst>
          </p:cNvPr>
          <p:cNvSpPr>
            <a:spLocks noGrp="1"/>
          </p:cNvSpPr>
          <p:nvPr>
            <p:ph type="title"/>
          </p:nvPr>
        </p:nvSpPr>
        <p:spPr>
          <a:xfrm>
            <a:off x="1371599" y="294538"/>
            <a:ext cx="9895951" cy="1033669"/>
          </a:xfrm>
        </p:spPr>
        <p:txBody>
          <a:bodyPr>
            <a:normAutofit/>
          </a:bodyPr>
          <a:lstStyle/>
          <a:p>
            <a:r>
              <a:rPr lang="tr-TR" sz="4000" dirty="0">
                <a:solidFill>
                  <a:srgbClr val="FFFFFF"/>
                </a:solidFill>
              </a:rPr>
              <a:t>BULGULAR</a:t>
            </a:r>
          </a:p>
        </p:txBody>
      </p:sp>
      <p:sp>
        <p:nvSpPr>
          <p:cNvPr id="3" name="İçerik Yer Tutucusu 2">
            <a:extLst>
              <a:ext uri="{FF2B5EF4-FFF2-40B4-BE49-F238E27FC236}">
                <a16:creationId xmlns:a16="http://schemas.microsoft.com/office/drawing/2014/main" id="{940D2EB1-6841-5B2E-F171-43636C721E85}"/>
              </a:ext>
            </a:extLst>
          </p:cNvPr>
          <p:cNvSpPr>
            <a:spLocks noGrp="1"/>
          </p:cNvSpPr>
          <p:nvPr>
            <p:ph idx="1"/>
          </p:nvPr>
        </p:nvSpPr>
        <p:spPr>
          <a:xfrm>
            <a:off x="751667" y="1711180"/>
            <a:ext cx="9724031" cy="4251629"/>
          </a:xfrm>
        </p:spPr>
        <p:txBody>
          <a:bodyPr vert="horz" lIns="91440" tIns="45720" rIns="91440" bIns="45720" rtlCol="0" anchor="ctr">
            <a:normAutofit/>
          </a:bodyPr>
          <a:lstStyle/>
          <a:p>
            <a:pPr marL="0" indent="0">
              <a:buNone/>
            </a:pPr>
            <a:r>
              <a:rPr lang="tr-TR" sz="2400" b="1" dirty="0">
                <a:solidFill>
                  <a:srgbClr val="FF0000"/>
                </a:solidFill>
              </a:rPr>
              <a:t>394 kişi değerlendirildi, 179 kişi çalışmaya alındı; ortalama yaş 45,7 yıl, katılımcıların %66’sı kadındı.</a:t>
            </a:r>
          </a:p>
          <a:p>
            <a:r>
              <a:rPr lang="tr-TR" sz="2400" b="1" dirty="0">
                <a:solidFill>
                  <a:srgbClr val="FF0000"/>
                </a:solidFill>
              </a:rPr>
              <a:t>Katılımcılar iki gruba ayrıldı: YAB (yaygın anksiyete bozukluğu) olanlar, YAB ile birlikte </a:t>
            </a:r>
            <a:r>
              <a:rPr lang="tr-TR" sz="2400" b="1" dirty="0" err="1">
                <a:solidFill>
                  <a:srgbClr val="FF0000"/>
                </a:solidFill>
              </a:rPr>
              <a:t>komorbid</a:t>
            </a:r>
            <a:r>
              <a:rPr lang="tr-TR" sz="2400" b="1" dirty="0">
                <a:solidFill>
                  <a:srgbClr val="FF0000"/>
                </a:solidFill>
              </a:rPr>
              <a:t> depresyonu olanlar.</a:t>
            </a:r>
          </a:p>
          <a:p>
            <a:r>
              <a:rPr lang="tr-TR" sz="2400" b="1" dirty="0">
                <a:solidFill>
                  <a:srgbClr val="FF0000"/>
                </a:solidFill>
              </a:rPr>
              <a:t>Başlangıçta, </a:t>
            </a:r>
            <a:r>
              <a:rPr lang="tr-TR" sz="2400" b="1" dirty="0" err="1">
                <a:solidFill>
                  <a:srgbClr val="FF0000"/>
                </a:solidFill>
              </a:rPr>
              <a:t>komorbid</a:t>
            </a:r>
            <a:r>
              <a:rPr lang="tr-TR" sz="2400" b="1" dirty="0">
                <a:solidFill>
                  <a:srgbClr val="FF0000"/>
                </a:solidFill>
              </a:rPr>
              <a:t> depresyonu olan grupta: YAB başlangıç yaşı daha geç bulundu. Anksiyete ve depresyon skorları (HRSA, YAB-7, HRSD, BDI) anlamlı şekilde daha yüksekti.</a:t>
            </a:r>
          </a:p>
          <a:p>
            <a:pPr marL="0" indent="0">
              <a:buNone/>
            </a:pPr>
            <a:r>
              <a:rPr lang="tr-TR" sz="2000" dirty="0">
                <a:solidFill>
                  <a:srgbClr val="FF0000"/>
                </a:solidFill>
              </a:rPr>
              <a:t>.</a:t>
            </a:r>
          </a:p>
          <a:p>
            <a:endParaRPr lang="tr-TR" sz="2000" dirty="0">
              <a:solidFill>
                <a:srgbClr val="FF0000"/>
              </a:solidFill>
            </a:endParaRPr>
          </a:p>
        </p:txBody>
      </p:sp>
    </p:spTree>
    <p:extLst>
      <p:ext uri="{BB962C8B-B14F-4D97-AF65-F5344CB8AC3E}">
        <p14:creationId xmlns:p14="http://schemas.microsoft.com/office/powerpoint/2010/main" val="3744151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A4F88B05-79C2-DC4B-D153-AD180A8918D4}"/>
              </a:ext>
            </a:extLst>
          </p:cNvPr>
          <p:cNvSpPr>
            <a:spLocks noGrp="1"/>
          </p:cNvSpPr>
          <p:nvPr>
            <p:ph type="title"/>
          </p:nvPr>
        </p:nvSpPr>
        <p:spPr>
          <a:xfrm>
            <a:off x="1371599" y="294538"/>
            <a:ext cx="9895951" cy="1033669"/>
          </a:xfrm>
        </p:spPr>
        <p:txBody>
          <a:bodyPr>
            <a:normAutofit/>
          </a:bodyPr>
          <a:lstStyle/>
          <a:p>
            <a:r>
              <a:rPr lang="tr-TR" sz="4000" dirty="0">
                <a:solidFill>
                  <a:srgbClr val="FFFFFF"/>
                </a:solidFill>
              </a:rPr>
              <a:t>BULGULAR</a:t>
            </a:r>
          </a:p>
        </p:txBody>
      </p:sp>
      <p:sp>
        <p:nvSpPr>
          <p:cNvPr id="3" name="İçerik Yer Tutucusu 2">
            <a:extLst>
              <a:ext uri="{FF2B5EF4-FFF2-40B4-BE49-F238E27FC236}">
                <a16:creationId xmlns:a16="http://schemas.microsoft.com/office/drawing/2014/main" id="{62B0D602-8EF9-4B09-4DFA-64F4316E9A83}"/>
              </a:ext>
            </a:extLst>
          </p:cNvPr>
          <p:cNvSpPr>
            <a:spLocks noGrp="1"/>
          </p:cNvSpPr>
          <p:nvPr>
            <p:ph idx="1"/>
          </p:nvPr>
        </p:nvSpPr>
        <p:spPr>
          <a:xfrm>
            <a:off x="596684" y="1711181"/>
            <a:ext cx="9724031" cy="4264544"/>
          </a:xfrm>
        </p:spPr>
        <p:txBody>
          <a:bodyPr vert="horz" lIns="91440" tIns="45720" rIns="91440" bIns="45720" rtlCol="0" anchor="ctr">
            <a:normAutofit/>
          </a:bodyPr>
          <a:lstStyle/>
          <a:p>
            <a:pPr marL="285750" indent="-285750"/>
            <a:r>
              <a:rPr lang="tr-TR" sz="2400" b="1" dirty="0">
                <a:solidFill>
                  <a:srgbClr val="FF0000"/>
                </a:solidFill>
              </a:rPr>
              <a:t>8 haftalık papatya tedavisi süresince:</a:t>
            </a:r>
            <a:endParaRPr lang="en-US" sz="2400" b="1">
              <a:solidFill>
                <a:srgbClr val="FF0000"/>
              </a:solidFill>
            </a:endParaRPr>
          </a:p>
          <a:p>
            <a:pPr marL="285750" indent="-285750">
              <a:buFont typeface="Arial,Sans-Serif" panose="020B0604020202020204" pitchFamily="34" charset="0"/>
            </a:pPr>
            <a:r>
              <a:rPr lang="tr-TR" sz="2400" b="1" dirty="0">
                <a:solidFill>
                  <a:srgbClr val="FF0000"/>
                </a:solidFill>
              </a:rPr>
              <a:t>İki grup arasında anksiyete belirtileri açısından anlamlı bir değişiklik fark edilmedi. </a:t>
            </a:r>
            <a:endParaRPr lang="en-US" sz="2400" b="1">
              <a:solidFill>
                <a:srgbClr val="FF0000"/>
              </a:solidFill>
            </a:endParaRPr>
          </a:p>
          <a:p>
            <a:pPr marL="285750" indent="-285750">
              <a:buFont typeface="Arial,Sans-Serif" panose="020B0604020202020204" pitchFamily="34" charset="0"/>
            </a:pPr>
            <a:r>
              <a:rPr lang="tr-TR" sz="2400" b="1" dirty="0">
                <a:solidFill>
                  <a:srgbClr val="FF0000"/>
                </a:solidFill>
              </a:rPr>
              <a:t>Ancak depresyon belirtileri (özellikle çekirdek HRSD skorlarında) </a:t>
            </a:r>
            <a:r>
              <a:rPr lang="tr-TR" sz="2400" b="1" dirty="0" err="1">
                <a:solidFill>
                  <a:srgbClr val="FF0000"/>
                </a:solidFill>
              </a:rPr>
              <a:t>komorbid</a:t>
            </a:r>
            <a:r>
              <a:rPr lang="tr-TR" sz="2400" b="1" dirty="0">
                <a:solidFill>
                  <a:srgbClr val="FF0000"/>
                </a:solidFill>
              </a:rPr>
              <a:t> depresyonu olan grupta belirgin şekilde azaldı. </a:t>
            </a:r>
            <a:endParaRPr lang="en-US" sz="2400" b="1">
              <a:solidFill>
                <a:srgbClr val="FF0000"/>
              </a:solidFill>
            </a:endParaRPr>
          </a:p>
          <a:p>
            <a:pPr marL="285750" indent="-285750">
              <a:buFont typeface="Arial,Sans-Serif" panose="020B0604020202020204" pitchFamily="34" charset="0"/>
            </a:pPr>
            <a:r>
              <a:rPr lang="tr-TR" sz="2400" b="1" dirty="0">
                <a:solidFill>
                  <a:srgbClr val="FF0000"/>
                </a:solidFill>
              </a:rPr>
              <a:t>Total HRSD ve BDI skorlarında da iyileşme eğilimi gözlendi, ancak bu eğilim istatistiksel olarak sınırda anlamlıydı.</a:t>
            </a:r>
            <a:endParaRPr lang="en-US" sz="2400" b="1" dirty="0">
              <a:solidFill>
                <a:srgbClr val="FF0000"/>
              </a:solidFill>
            </a:endParaRPr>
          </a:p>
          <a:p>
            <a:pPr marL="285750" indent="-285750">
              <a:buFont typeface="Arial,Sans-Serif" panose="020B0604020202020204" pitchFamily="34" charset="0"/>
            </a:pPr>
            <a:endParaRPr lang="tr-TR" sz="2400" dirty="0"/>
          </a:p>
          <a:p>
            <a:endParaRPr lang="tr-TR" sz="2000"/>
          </a:p>
        </p:txBody>
      </p:sp>
    </p:spTree>
    <p:extLst>
      <p:ext uri="{BB962C8B-B14F-4D97-AF65-F5344CB8AC3E}">
        <p14:creationId xmlns:p14="http://schemas.microsoft.com/office/powerpoint/2010/main" val="658729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B7108EC-B581-0B0A-63B4-DF1C54992E43}"/>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GİRİŞ</a:t>
            </a:r>
          </a:p>
        </p:txBody>
      </p:sp>
      <p:sp>
        <p:nvSpPr>
          <p:cNvPr id="3" name="İçerik Yer Tutucusu 2">
            <a:extLst>
              <a:ext uri="{FF2B5EF4-FFF2-40B4-BE49-F238E27FC236}">
                <a16:creationId xmlns:a16="http://schemas.microsoft.com/office/drawing/2014/main" id="{83E880C3-921A-0818-45B7-CB9759CBAA91}"/>
              </a:ext>
            </a:extLst>
          </p:cNvPr>
          <p:cNvSpPr>
            <a:spLocks noGrp="1"/>
          </p:cNvSpPr>
          <p:nvPr>
            <p:ph idx="1"/>
          </p:nvPr>
        </p:nvSpPr>
        <p:spPr>
          <a:xfrm>
            <a:off x="807316" y="1733592"/>
            <a:ext cx="9724031" cy="4064358"/>
          </a:xfrm>
        </p:spPr>
        <p:txBody>
          <a:bodyPr vert="horz" lIns="91440" tIns="45720" rIns="91440" bIns="45720" rtlCol="0" anchor="ctr">
            <a:noAutofit/>
          </a:bodyPr>
          <a:lstStyle/>
          <a:p>
            <a:r>
              <a:rPr lang="tr-TR" sz="2400" b="1" dirty="0"/>
              <a:t>Yaygın anksiyete bozukluğu (YAB), sıklıkla eşlik eden depresyon belirtileriyle birlikte görülür. </a:t>
            </a:r>
          </a:p>
          <a:p>
            <a:r>
              <a:rPr lang="tr-TR" sz="2400" b="1" dirty="0"/>
              <a:t>Geleneksel antidepresan ilaç tedavileri, eşlik eden anksiyete ve depresyonun tedavisini kolaylaştırmış olsa da, toplumun büyük bir kesimi ya tedavi görmemekte ya da finansal, kültürel veya kişisel nedenlerle geleneksel antidepresan tedavisini reddetmektedir.</a:t>
            </a:r>
          </a:p>
          <a:p>
            <a:endParaRPr lang="tr-TR" sz="2400" b="1" dirty="0"/>
          </a:p>
        </p:txBody>
      </p:sp>
    </p:spTree>
    <p:extLst>
      <p:ext uri="{BB962C8B-B14F-4D97-AF65-F5344CB8AC3E}">
        <p14:creationId xmlns:p14="http://schemas.microsoft.com/office/powerpoint/2010/main" val="2828142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çerik Yer Tutucusu 3" descr="metin, sayı, numara, ekran görüntüsü, yazı tipi içeren bir resim&#10;&#10;Yapay zeka tarafından oluşturulmuş içerik yanlış olabilir.">
            <a:extLst>
              <a:ext uri="{FF2B5EF4-FFF2-40B4-BE49-F238E27FC236}">
                <a16:creationId xmlns:a16="http://schemas.microsoft.com/office/drawing/2014/main" id="{61490D24-8A00-7E63-E242-F5638B7DB2EE}"/>
              </a:ext>
            </a:extLst>
          </p:cNvPr>
          <p:cNvPicPr>
            <a:picLocks noGrp="1" noChangeAspect="1"/>
          </p:cNvPicPr>
          <p:nvPr>
            <p:ph idx="1"/>
          </p:nvPr>
        </p:nvPicPr>
        <p:blipFill>
          <a:blip r:embed="rId2"/>
          <a:stretch>
            <a:fillRect/>
          </a:stretch>
        </p:blipFill>
        <p:spPr>
          <a:xfrm>
            <a:off x="1034656" y="457200"/>
            <a:ext cx="10264756" cy="5943600"/>
          </a:xfrm>
          <a:prstGeom prst="rect">
            <a:avLst/>
          </a:prstGeom>
        </p:spPr>
      </p:pic>
    </p:spTree>
    <p:extLst>
      <p:ext uri="{BB962C8B-B14F-4D97-AF65-F5344CB8AC3E}">
        <p14:creationId xmlns:p14="http://schemas.microsoft.com/office/powerpoint/2010/main" val="1625927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CAF9585-BFC3-E88C-4941-EC8528B142F8}"/>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TARTIŞMA</a:t>
            </a:r>
          </a:p>
        </p:txBody>
      </p:sp>
      <p:sp>
        <p:nvSpPr>
          <p:cNvPr id="3" name="İçerik Yer Tutucusu 2">
            <a:extLst>
              <a:ext uri="{FF2B5EF4-FFF2-40B4-BE49-F238E27FC236}">
                <a16:creationId xmlns:a16="http://schemas.microsoft.com/office/drawing/2014/main" id="{E4294BE9-6CC9-3463-8FC0-82C24CC93DC6}"/>
              </a:ext>
            </a:extLst>
          </p:cNvPr>
          <p:cNvSpPr>
            <a:spLocks noGrp="1"/>
          </p:cNvSpPr>
          <p:nvPr>
            <p:ph idx="1"/>
          </p:nvPr>
        </p:nvSpPr>
        <p:spPr>
          <a:xfrm>
            <a:off x="674175" y="1711181"/>
            <a:ext cx="9724031" cy="4264544"/>
          </a:xfrm>
        </p:spPr>
        <p:txBody>
          <a:bodyPr vert="horz" lIns="91440" tIns="45720" rIns="91440" bIns="45720" rtlCol="0" anchor="ctr">
            <a:normAutofit/>
          </a:bodyPr>
          <a:lstStyle/>
          <a:p>
            <a:pPr marL="0" indent="0"/>
            <a:r>
              <a:rPr lang="tr-TR" sz="2400" b="1" dirty="0"/>
              <a:t> Önceki çalışmalarda, papatya ekstresinin YAB hastalarında  (depresyon eşlik etsin ya da etmesin) hem anksiyolitik hem de olası antidepresan etkiler gösterdiği gözlemlenmişti.</a:t>
            </a:r>
          </a:p>
          <a:p>
            <a:r>
              <a:rPr lang="tr-TR" sz="2400" b="1" dirty="0"/>
              <a:t>Bu yeni analizde, depresyonu olan YAB hastalarının depresyon belirtilerinde papatya ile daha fazla iyileşme göstermesi bekleniyordu.</a:t>
            </a:r>
          </a:p>
          <a:p>
            <a:r>
              <a:rPr lang="tr-TR" sz="2400" b="1" dirty="0"/>
              <a:t>Papatyanın antidepresan etkisinin, beyin kimyasalları (serotonin, dopamin, noradrenalin) ve stres hormonları (HPA ekseni, kortizol) üzerinde etkili olabileceği düşünülüyor.</a:t>
            </a:r>
          </a:p>
          <a:p>
            <a:endParaRPr lang="tr-TR" sz="2000"/>
          </a:p>
        </p:txBody>
      </p:sp>
    </p:spTree>
    <p:extLst>
      <p:ext uri="{BB962C8B-B14F-4D97-AF65-F5344CB8AC3E}">
        <p14:creationId xmlns:p14="http://schemas.microsoft.com/office/powerpoint/2010/main" val="508868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8E7DB378-062C-D54B-431D-BDE5347720D8}"/>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TARTIŞMA</a:t>
            </a:r>
          </a:p>
        </p:txBody>
      </p:sp>
      <p:sp>
        <p:nvSpPr>
          <p:cNvPr id="3" name="İçerik Yer Tutucusu 2">
            <a:extLst>
              <a:ext uri="{FF2B5EF4-FFF2-40B4-BE49-F238E27FC236}">
                <a16:creationId xmlns:a16="http://schemas.microsoft.com/office/drawing/2014/main" id="{B8088E46-D215-8F8E-6735-FA374F510626}"/>
              </a:ext>
            </a:extLst>
          </p:cNvPr>
          <p:cNvSpPr>
            <a:spLocks noGrp="1"/>
          </p:cNvSpPr>
          <p:nvPr>
            <p:ph idx="1"/>
          </p:nvPr>
        </p:nvSpPr>
        <p:spPr>
          <a:xfrm>
            <a:off x="700006" y="1594943"/>
            <a:ext cx="9724031" cy="4251629"/>
          </a:xfrm>
        </p:spPr>
        <p:txBody>
          <a:bodyPr vert="horz" lIns="91440" tIns="45720" rIns="91440" bIns="45720" rtlCol="0" anchor="ctr">
            <a:normAutofit/>
          </a:bodyPr>
          <a:lstStyle/>
          <a:p>
            <a:pPr marL="285750" indent="-285750">
              <a:buFont typeface="Arial,Sans-Serif" panose="020B0604020202020204" pitchFamily="34" charset="0"/>
            </a:pPr>
            <a:r>
              <a:rPr lang="tr-TR" sz="2400" b="1" dirty="0"/>
              <a:t>Hayvan çalışmaları ve bazı insan araştırmaları da papatyanın hem stresi azalttığını hem de depresyon belirtilerini hafiflettiğini destekliyor.</a:t>
            </a:r>
            <a:endParaRPr lang="en-US" sz="2400" b="1"/>
          </a:p>
          <a:p>
            <a:pPr marL="285750" indent="-285750">
              <a:buFont typeface="Arial,Sans-Serif" panose="020B0604020202020204" pitchFamily="34" charset="0"/>
            </a:pPr>
            <a:r>
              <a:rPr lang="tr-TR" sz="2400" b="1" dirty="0"/>
              <a:t>Ancak bu çalışma, kesin sonuçlar çıkarmak için yeterli güce sahip değildi ve bazı sınırlamalar (küçük grup sayısı, plasebo etkisi olasılığı, çoklu analizlerde düzeltme yapılmaması) vardı.</a:t>
            </a:r>
            <a:endParaRPr lang="en-US" sz="2400" b="1"/>
          </a:p>
          <a:p>
            <a:pPr marL="285750" indent="-285750">
              <a:buFont typeface="Arial,Sans-Serif" panose="020B0604020202020204" pitchFamily="34" charset="0"/>
            </a:pPr>
            <a:r>
              <a:rPr lang="tr-TR" sz="2400" b="1" dirty="0"/>
              <a:t> Papatya ekstresi antidepresan etkiler gösterebilir, ama bu etkiyi kesinleştirmek için depresyon hastalarında daha büyük ve kontrollü çalışmalar yapılması gerekiyor.</a:t>
            </a:r>
            <a:endParaRPr lang="en-US" sz="2400" b="1" dirty="0"/>
          </a:p>
          <a:p>
            <a:endParaRPr lang="tr-TR" sz="2400" dirty="0"/>
          </a:p>
        </p:txBody>
      </p:sp>
    </p:spTree>
    <p:extLst>
      <p:ext uri="{BB962C8B-B14F-4D97-AF65-F5344CB8AC3E}">
        <p14:creationId xmlns:p14="http://schemas.microsoft.com/office/powerpoint/2010/main" val="2655683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00929BD-D1B8-6624-C6AE-6AFDABA6D832}"/>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SONUÇ</a:t>
            </a:r>
          </a:p>
        </p:txBody>
      </p:sp>
      <p:sp>
        <p:nvSpPr>
          <p:cNvPr id="3" name="İçerik Yer Tutucusu 2">
            <a:extLst>
              <a:ext uri="{FF2B5EF4-FFF2-40B4-BE49-F238E27FC236}">
                <a16:creationId xmlns:a16="http://schemas.microsoft.com/office/drawing/2014/main" id="{C7CCCDD0-1D9F-9DDE-894A-262F463ABD8E}"/>
              </a:ext>
            </a:extLst>
          </p:cNvPr>
          <p:cNvSpPr>
            <a:spLocks noGrp="1"/>
          </p:cNvSpPr>
          <p:nvPr>
            <p:ph idx="1"/>
          </p:nvPr>
        </p:nvSpPr>
        <p:spPr>
          <a:xfrm>
            <a:off x="790413" y="1711180"/>
            <a:ext cx="9724031" cy="4109561"/>
          </a:xfrm>
        </p:spPr>
        <p:txBody>
          <a:bodyPr vert="horz" lIns="91440" tIns="45720" rIns="91440" bIns="45720" rtlCol="0" anchor="ctr">
            <a:normAutofit/>
          </a:bodyPr>
          <a:lstStyle/>
          <a:p>
            <a:r>
              <a:rPr lang="tr-TR" sz="2400" b="1" dirty="0">
                <a:solidFill>
                  <a:srgbClr val="FF0000"/>
                </a:solidFill>
              </a:rPr>
              <a:t>YAB  hastalarında papatya (M. </a:t>
            </a:r>
            <a:r>
              <a:rPr lang="tr-TR" sz="2400" b="1" dirty="0" err="1">
                <a:solidFill>
                  <a:srgbClr val="FF0000"/>
                </a:solidFill>
              </a:rPr>
              <a:t>chamomilla</a:t>
            </a:r>
            <a:r>
              <a:rPr lang="tr-TR" sz="2400" b="1" dirty="0">
                <a:solidFill>
                  <a:srgbClr val="FF0000"/>
                </a:solidFill>
              </a:rPr>
              <a:t> L.) oral ekstresi, temel anksiyolitik (anksiyete giderici) etkisinin yanı sıra, depresyonu da olan hastalarda depresif semptomları önemli ölçüde azaltabilir.</a:t>
            </a:r>
            <a:endParaRPr lang="tr-TR" b="1"/>
          </a:p>
          <a:p>
            <a:r>
              <a:rPr lang="tr-TR" sz="2400" b="1" dirty="0">
                <a:solidFill>
                  <a:srgbClr val="FF0000"/>
                </a:solidFill>
              </a:rPr>
              <a:t> Bu nedenle, papatyanın doğrudan bir antidepresan etkisi de olabileceği düşünülmektedir. Bu gözlemi doğrulamak için, sadece depresyon hastalarını içeren ileri kontrollü klinik çalışmalara ihtiyaç vardır.</a:t>
            </a:r>
            <a:endParaRPr lang="tr-TR" b="1"/>
          </a:p>
        </p:txBody>
      </p:sp>
    </p:spTree>
    <p:extLst>
      <p:ext uri="{BB962C8B-B14F-4D97-AF65-F5344CB8AC3E}">
        <p14:creationId xmlns:p14="http://schemas.microsoft.com/office/powerpoint/2010/main" val="4114487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306FA490-C166-F34E-1526-36C3624F2D44}"/>
              </a:ext>
            </a:extLst>
          </p:cNvPr>
          <p:cNvSpPr>
            <a:spLocks noGrp="1"/>
          </p:cNvSpPr>
          <p:nvPr>
            <p:ph idx="1"/>
          </p:nvPr>
        </p:nvSpPr>
        <p:spPr>
          <a:xfrm>
            <a:off x="4581727" y="649480"/>
            <a:ext cx="3182185" cy="5546047"/>
          </a:xfrm>
        </p:spPr>
        <p:txBody>
          <a:bodyPr vert="horz" lIns="91440" tIns="45720" rIns="91440" bIns="45720" rtlCol="0" anchor="ctr">
            <a:normAutofit/>
          </a:bodyPr>
          <a:lstStyle/>
          <a:p>
            <a:r>
              <a:rPr lang="tr-TR" b="1"/>
              <a:t>TEŞEKKÜRLER...</a:t>
            </a:r>
            <a:endParaRPr lang="tr-TR" b="1" dirty="0"/>
          </a:p>
        </p:txBody>
      </p:sp>
      <p:pic>
        <p:nvPicPr>
          <p:cNvPr id="7" name="Graphic 6" descr="Smiling Face with No Fill">
            <a:extLst>
              <a:ext uri="{FF2B5EF4-FFF2-40B4-BE49-F238E27FC236}">
                <a16:creationId xmlns:a16="http://schemas.microsoft.com/office/drawing/2014/main" id="{7C187C5A-E2CB-8022-AA71-04BCB51250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09502" y="1627051"/>
            <a:ext cx="3615776" cy="3615776"/>
          </a:xfrm>
          <a:prstGeom prst="rect">
            <a:avLst/>
          </a:prstGeom>
        </p:spPr>
      </p:pic>
    </p:spTree>
    <p:extLst>
      <p:ext uri="{BB962C8B-B14F-4D97-AF65-F5344CB8AC3E}">
        <p14:creationId xmlns:p14="http://schemas.microsoft.com/office/powerpoint/2010/main" val="703465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2E9C1D-F22E-EAA6-2E9C-4FF44767DAA2}"/>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GİRİŞ</a:t>
            </a:r>
          </a:p>
        </p:txBody>
      </p:sp>
      <p:sp>
        <p:nvSpPr>
          <p:cNvPr id="3" name="İçerik Yer Tutucusu 2">
            <a:extLst>
              <a:ext uri="{FF2B5EF4-FFF2-40B4-BE49-F238E27FC236}">
                <a16:creationId xmlns:a16="http://schemas.microsoft.com/office/drawing/2014/main" id="{5FC5C4CB-9EC5-4F6E-1722-7E899C05D546}"/>
              </a:ext>
            </a:extLst>
          </p:cNvPr>
          <p:cNvSpPr>
            <a:spLocks noGrp="1"/>
          </p:cNvSpPr>
          <p:nvPr>
            <p:ph idx="1"/>
          </p:nvPr>
        </p:nvSpPr>
        <p:spPr>
          <a:xfrm>
            <a:off x="997057" y="1891994"/>
            <a:ext cx="9724031" cy="3683358"/>
          </a:xfrm>
        </p:spPr>
        <p:txBody>
          <a:bodyPr vert="horz" lIns="91440" tIns="45720" rIns="91440" bIns="45720" rtlCol="0" anchor="ctr">
            <a:normAutofit/>
          </a:bodyPr>
          <a:lstStyle/>
          <a:p>
            <a:pPr marL="285750" indent="-285750">
              <a:buFont typeface="Arial,Sans-Serif" panose="020B0604020202020204" pitchFamily="34" charset="0"/>
            </a:pPr>
            <a:r>
              <a:rPr lang="tr-TR" sz="2400" b="1" dirty="0"/>
              <a:t>Bu bireylerin çoğu, semptomları için alternatif tıp yöntemlerine yönelmektedir.</a:t>
            </a:r>
            <a:endParaRPr lang="en-US" sz="2400" dirty="0"/>
          </a:p>
          <a:p>
            <a:pPr marL="285750" indent="-285750">
              <a:buFont typeface="Arial,Sans-Serif" panose="020B0604020202020204" pitchFamily="34" charset="0"/>
            </a:pPr>
            <a:r>
              <a:rPr lang="tr-TR" sz="2400" b="1" dirty="0"/>
              <a:t>Bu nedenle, anksiyete ve depresyon için uygun maliyetli ve etkili alternatif tedavilerin belirlenmesi, halk sağlığı açısından önem taşımaktadır.</a:t>
            </a:r>
            <a:endParaRPr lang="en-US" sz="2400" dirty="0"/>
          </a:p>
          <a:p>
            <a:endParaRPr lang="tr-TR" sz="2400" dirty="0"/>
          </a:p>
        </p:txBody>
      </p:sp>
    </p:spTree>
    <p:extLst>
      <p:ext uri="{BB962C8B-B14F-4D97-AF65-F5344CB8AC3E}">
        <p14:creationId xmlns:p14="http://schemas.microsoft.com/office/powerpoint/2010/main" val="460085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E6B291E-3C90-E452-B90E-82EA00C2FDBC}"/>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GİRİŞ</a:t>
            </a:r>
          </a:p>
        </p:txBody>
      </p:sp>
      <p:sp>
        <p:nvSpPr>
          <p:cNvPr id="3" name="İçerik Yer Tutucusu 2">
            <a:extLst>
              <a:ext uri="{FF2B5EF4-FFF2-40B4-BE49-F238E27FC236}">
                <a16:creationId xmlns:a16="http://schemas.microsoft.com/office/drawing/2014/main" id="{9DE0D048-8731-46F0-564F-6487BCD48656}"/>
              </a:ext>
            </a:extLst>
          </p:cNvPr>
          <p:cNvSpPr>
            <a:spLocks noGrp="1"/>
          </p:cNvSpPr>
          <p:nvPr>
            <p:ph idx="1"/>
          </p:nvPr>
        </p:nvSpPr>
        <p:spPr>
          <a:xfrm>
            <a:off x="968187" y="1713080"/>
            <a:ext cx="9724031" cy="4792740"/>
          </a:xfrm>
        </p:spPr>
        <p:txBody>
          <a:bodyPr vert="horz" lIns="91440" tIns="45720" rIns="91440" bIns="45720" rtlCol="0" anchor="ctr">
            <a:noAutofit/>
          </a:bodyPr>
          <a:lstStyle/>
          <a:p>
            <a:r>
              <a:rPr lang="tr-TR" sz="2400" b="1" err="1"/>
              <a:t>Matricaria</a:t>
            </a:r>
            <a:r>
              <a:rPr lang="tr-TR" sz="2400" b="1" dirty="0"/>
              <a:t> </a:t>
            </a:r>
            <a:r>
              <a:rPr lang="tr-TR" sz="2400" b="1" err="1"/>
              <a:t>chamomilla</a:t>
            </a:r>
            <a:r>
              <a:rPr lang="tr-TR" sz="2400" b="1" dirty="0"/>
              <a:t> L. (papatya), tarihsel olarak anksiyete semptomlarının tedavisinde kullanılmıştır.</a:t>
            </a:r>
          </a:p>
          <a:p>
            <a:r>
              <a:rPr lang="tr-TR" sz="2400" b="1" dirty="0"/>
              <a:t> Yapılan randomize, çift kör, plasebo kontrollü bir çalışmada, papatya ekstraktının YAB hastalarında anksiyete semptomlarını plaseboya kıyasla anlamlı düzeyde azalttığı bulunmuştur. </a:t>
            </a:r>
          </a:p>
          <a:p>
            <a:r>
              <a:rPr lang="tr-TR" sz="2400" b="1" dirty="0"/>
              <a:t>Bu bulgulara ve önceki laboratuvar çalışmalarına dayanarak, papatyanın </a:t>
            </a:r>
            <a:r>
              <a:rPr lang="tr-TR" sz="2400" b="1" dirty="0" err="1"/>
              <a:t>komorbid</a:t>
            </a:r>
            <a:r>
              <a:rPr lang="tr-TR" sz="2400" b="1" dirty="0"/>
              <a:t> depresyonu olan YAB hastalarında olası antidepresan etkilerini inceleyen bir post-hoc analiz yapılmıştır.</a:t>
            </a:r>
          </a:p>
          <a:p>
            <a:endParaRPr lang="tr-TR" sz="2400" b="1"/>
          </a:p>
        </p:txBody>
      </p:sp>
    </p:spTree>
    <p:extLst>
      <p:ext uri="{BB962C8B-B14F-4D97-AF65-F5344CB8AC3E}">
        <p14:creationId xmlns:p14="http://schemas.microsoft.com/office/powerpoint/2010/main" val="2035276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1D84020-ED77-EA02-5158-359E37D4AE3A}"/>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GİRİŞ</a:t>
            </a:r>
          </a:p>
        </p:txBody>
      </p:sp>
      <p:sp>
        <p:nvSpPr>
          <p:cNvPr id="3" name="İçerik Yer Tutucusu 2">
            <a:extLst>
              <a:ext uri="{FF2B5EF4-FFF2-40B4-BE49-F238E27FC236}">
                <a16:creationId xmlns:a16="http://schemas.microsoft.com/office/drawing/2014/main" id="{3EE99D05-1BDB-49C7-3EEA-D4C10257B23B}"/>
              </a:ext>
            </a:extLst>
          </p:cNvPr>
          <p:cNvSpPr>
            <a:spLocks noGrp="1"/>
          </p:cNvSpPr>
          <p:nvPr>
            <p:ph idx="1"/>
          </p:nvPr>
        </p:nvSpPr>
        <p:spPr>
          <a:xfrm>
            <a:off x="856128" y="2038050"/>
            <a:ext cx="9724031" cy="3683358"/>
          </a:xfrm>
        </p:spPr>
        <p:txBody>
          <a:bodyPr vert="horz" lIns="91440" tIns="45720" rIns="91440" bIns="45720" rtlCol="0" anchor="ctr">
            <a:normAutofit/>
          </a:bodyPr>
          <a:lstStyle/>
          <a:p>
            <a:pPr marL="285750" indent="-285750">
              <a:buFont typeface="Arial,Sans-Serif" panose="020B0604020202020204" pitchFamily="34" charset="0"/>
            </a:pPr>
            <a:r>
              <a:rPr lang="tr-TR" sz="2400" b="1" dirty="0"/>
              <a:t>Sonuçlar, papatya tedavisinin depresyon semptomlarında plaseboya göre daha büyük bir azalma sağladığını göstermiştir.</a:t>
            </a:r>
            <a:endParaRPr lang="en-US" sz="2400"/>
          </a:p>
          <a:p>
            <a:pPr marL="285750" indent="-285750">
              <a:buFont typeface="Arial,Sans-Serif" panose="020B0604020202020204" pitchFamily="34" charset="0"/>
            </a:pPr>
            <a:r>
              <a:rPr lang="tr-TR" sz="2400" b="1" dirty="0"/>
              <a:t>Mevcut analizde, papatyanın hem </a:t>
            </a:r>
            <a:r>
              <a:rPr lang="tr-TR" sz="2400" b="1" dirty="0" err="1"/>
              <a:t>YAB'lı</a:t>
            </a:r>
            <a:r>
              <a:rPr lang="tr-TR" sz="2400" b="1" dirty="0"/>
              <a:t> bireylerde anksiyeteyi azaltacağı, hem de </a:t>
            </a:r>
            <a:r>
              <a:rPr lang="tr-TR" sz="2400" b="1" dirty="0" err="1"/>
              <a:t>komorbid</a:t>
            </a:r>
            <a:r>
              <a:rPr lang="tr-TR" sz="2400" b="1" dirty="0"/>
              <a:t> depresyonu olanlarda depresyon semptomlarını daha fazla iyileştireceği hipotez edilmiştir.</a:t>
            </a:r>
            <a:endParaRPr lang="en-US" sz="2400"/>
          </a:p>
          <a:p>
            <a:endParaRPr lang="tr-TR" sz="2400" dirty="0"/>
          </a:p>
        </p:txBody>
      </p:sp>
    </p:spTree>
    <p:extLst>
      <p:ext uri="{BB962C8B-B14F-4D97-AF65-F5344CB8AC3E}">
        <p14:creationId xmlns:p14="http://schemas.microsoft.com/office/powerpoint/2010/main" val="3291528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8073F8F1-7DCB-B302-580B-D7683A21A141}"/>
              </a:ext>
            </a:extLst>
          </p:cNvPr>
          <p:cNvSpPr>
            <a:spLocks noGrp="1"/>
          </p:cNvSpPr>
          <p:nvPr>
            <p:ph type="title"/>
          </p:nvPr>
        </p:nvSpPr>
        <p:spPr>
          <a:xfrm>
            <a:off x="1371599" y="294538"/>
            <a:ext cx="9895951" cy="1033669"/>
          </a:xfrm>
        </p:spPr>
        <p:txBody>
          <a:bodyPr>
            <a:normAutofit/>
          </a:bodyPr>
          <a:lstStyle/>
          <a:p>
            <a:r>
              <a:rPr lang="tr-TR" sz="4000">
                <a:solidFill>
                  <a:srgbClr val="FFFFFF"/>
                </a:solidFill>
                <a:latin typeface="Aptos"/>
              </a:rPr>
              <a:t>MATERYALLER VE YÖNTEMLER</a:t>
            </a:r>
            <a:endParaRPr lang="tr-TR" sz="4000">
              <a:solidFill>
                <a:srgbClr val="FFFFFF"/>
              </a:solidFill>
            </a:endParaRPr>
          </a:p>
        </p:txBody>
      </p:sp>
      <p:sp>
        <p:nvSpPr>
          <p:cNvPr id="3" name="İçerik Yer Tutucusu 2">
            <a:extLst>
              <a:ext uri="{FF2B5EF4-FFF2-40B4-BE49-F238E27FC236}">
                <a16:creationId xmlns:a16="http://schemas.microsoft.com/office/drawing/2014/main" id="{55DCC4F0-D1A4-62D9-86CB-0F6D4D8F59C0}"/>
              </a:ext>
            </a:extLst>
          </p:cNvPr>
          <p:cNvSpPr>
            <a:spLocks noGrp="1"/>
          </p:cNvSpPr>
          <p:nvPr>
            <p:ph idx="1"/>
          </p:nvPr>
        </p:nvSpPr>
        <p:spPr>
          <a:xfrm>
            <a:off x="654423" y="1890475"/>
            <a:ext cx="9701620" cy="2687933"/>
          </a:xfrm>
        </p:spPr>
        <p:txBody>
          <a:bodyPr vert="horz" lIns="91440" tIns="45720" rIns="91440" bIns="45720" rtlCol="0" anchor="ctr">
            <a:noAutofit/>
          </a:bodyPr>
          <a:lstStyle/>
          <a:p>
            <a:r>
              <a:rPr lang="tr-TR" sz="2400" b="1" dirty="0"/>
              <a:t>Bu keşif analizinin verileri, YAB nüksünün önlenmesi amacıyla papatya oral ekstraktının değerlendirildiği, randomize, çift kör, plasebo kontrollü, hakemli bir çalışmanın açık etiketli fazından elde edilmiştir.</a:t>
            </a:r>
          </a:p>
        </p:txBody>
      </p:sp>
    </p:spTree>
    <p:extLst>
      <p:ext uri="{BB962C8B-B14F-4D97-AF65-F5344CB8AC3E}">
        <p14:creationId xmlns:p14="http://schemas.microsoft.com/office/powerpoint/2010/main" val="1595325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7CA71C4-967D-EC40-649F-FFB84508B65D}"/>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MATERYALLER VE YÖNTEMLER</a:t>
            </a:r>
          </a:p>
        </p:txBody>
      </p:sp>
      <p:sp>
        <p:nvSpPr>
          <p:cNvPr id="3" name="İçerik Yer Tutucusu 2">
            <a:extLst>
              <a:ext uri="{FF2B5EF4-FFF2-40B4-BE49-F238E27FC236}">
                <a16:creationId xmlns:a16="http://schemas.microsoft.com/office/drawing/2014/main" id="{2A54243A-3E67-C58F-2DBE-9F08BD049E24}"/>
              </a:ext>
            </a:extLst>
          </p:cNvPr>
          <p:cNvSpPr>
            <a:spLocks noGrp="1"/>
          </p:cNvSpPr>
          <p:nvPr>
            <p:ph idx="1"/>
          </p:nvPr>
        </p:nvSpPr>
        <p:spPr>
          <a:xfrm>
            <a:off x="867904" y="2008231"/>
            <a:ext cx="9724031" cy="3683358"/>
          </a:xfrm>
        </p:spPr>
        <p:txBody>
          <a:bodyPr vert="horz" lIns="91440" tIns="45720" rIns="91440" bIns="45720" rtlCol="0" anchor="ctr">
            <a:normAutofit/>
          </a:bodyPr>
          <a:lstStyle/>
          <a:p>
            <a:pPr marL="0" indent="0">
              <a:buNone/>
            </a:pPr>
            <a:r>
              <a:rPr lang="tr-TR" sz="2400" b="1" dirty="0"/>
              <a:t>Katılımcı Seçim Kriterleri:</a:t>
            </a:r>
            <a:endParaRPr lang="en-US" sz="2400" dirty="0"/>
          </a:p>
          <a:p>
            <a:pPr marL="285750" lvl="1" indent="-285750">
              <a:buFont typeface="Arial,Sans-Serif" panose="020B0604020202020204" pitchFamily="34" charset="0"/>
            </a:pPr>
            <a:r>
              <a:rPr lang="tr-TR" b="1" dirty="0"/>
              <a:t>Yaş: Katılımcılar 18 yaş ve üzerindeydi.</a:t>
            </a:r>
            <a:endParaRPr lang="en-US" dirty="0"/>
          </a:p>
          <a:p>
            <a:pPr marL="285750" lvl="1" indent="-285750">
              <a:buFont typeface="Arial,Sans-Serif" panose="020B0604020202020204" pitchFamily="34" charset="0"/>
            </a:pPr>
            <a:r>
              <a:rPr lang="tr-TR" b="1" dirty="0"/>
              <a:t>Tanı: DSM-IV-TR’ye göre birincil tanısı YAB olan bireyler kabul edildi.</a:t>
            </a:r>
            <a:endParaRPr lang="en-US" dirty="0"/>
          </a:p>
          <a:p>
            <a:pPr marL="285750" lvl="1" indent="-285750">
              <a:buFont typeface="Arial,Sans-Serif" panose="020B0604020202020204" pitchFamily="34" charset="0"/>
            </a:pPr>
            <a:r>
              <a:rPr lang="tr-TR" b="1" dirty="0"/>
              <a:t>Tanı Doğrulama: Yapılandırılmış Klinik Görüşme (SCID-I/P) kullanılarak doğrulandı.</a:t>
            </a:r>
            <a:endParaRPr lang="en-US" dirty="0"/>
          </a:p>
          <a:p>
            <a:pPr marL="285750" lvl="1" indent="-285750">
              <a:buFont typeface="Arial,Sans-Serif" panose="020B0604020202020204" pitchFamily="34" charset="0"/>
            </a:pPr>
            <a:r>
              <a:rPr lang="tr-TR" b="1" dirty="0"/>
              <a:t>Anksiyete Şiddeti: YAB-7 puanı ≥10 ve Klinik Global İzlenim Şiddet (CGI/S) puanı ≥4 olan bireyler dahil edildi.</a:t>
            </a:r>
            <a:endParaRPr lang="en-US" dirty="0"/>
          </a:p>
          <a:p>
            <a:endParaRPr lang="tr-TR" sz="2400" dirty="0"/>
          </a:p>
        </p:txBody>
      </p:sp>
    </p:spTree>
    <p:extLst>
      <p:ext uri="{BB962C8B-B14F-4D97-AF65-F5344CB8AC3E}">
        <p14:creationId xmlns:p14="http://schemas.microsoft.com/office/powerpoint/2010/main" val="1194156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0C3DBC9-BAD9-955F-0C2D-5E4EE937983A}"/>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MATERYALLER VE YÖNTEMLER</a:t>
            </a:r>
          </a:p>
        </p:txBody>
      </p:sp>
      <p:sp>
        <p:nvSpPr>
          <p:cNvPr id="3" name="İçerik Yer Tutucusu 2">
            <a:extLst>
              <a:ext uri="{FF2B5EF4-FFF2-40B4-BE49-F238E27FC236}">
                <a16:creationId xmlns:a16="http://schemas.microsoft.com/office/drawing/2014/main" id="{11E29436-EF27-D1EA-F269-99B72850EBFD}"/>
              </a:ext>
            </a:extLst>
          </p:cNvPr>
          <p:cNvSpPr>
            <a:spLocks noGrp="1"/>
          </p:cNvSpPr>
          <p:nvPr>
            <p:ph idx="1"/>
          </p:nvPr>
        </p:nvSpPr>
        <p:spPr>
          <a:xfrm>
            <a:off x="728305" y="1901680"/>
            <a:ext cx="9724031" cy="4591034"/>
          </a:xfrm>
        </p:spPr>
        <p:txBody>
          <a:bodyPr vert="horz" lIns="91440" tIns="45720" rIns="91440" bIns="45720" rtlCol="0" anchor="ctr">
            <a:noAutofit/>
          </a:bodyPr>
          <a:lstStyle/>
          <a:p>
            <a:pPr marL="285750" lvl="1" indent="-285750">
              <a:buFont typeface="Arial"/>
              <a:buChar char="•"/>
            </a:pPr>
            <a:endParaRPr lang="tr-TR" sz="2000">
              <a:ea typeface="+mn-lt"/>
              <a:cs typeface="+mn-lt"/>
            </a:endParaRPr>
          </a:p>
          <a:p>
            <a:pPr marL="0" lvl="1" indent="0">
              <a:buNone/>
            </a:pPr>
            <a:r>
              <a:rPr lang="tr-TR" b="1" dirty="0">
                <a:ea typeface="+mn-lt"/>
                <a:cs typeface="+mn-lt"/>
              </a:rPr>
              <a:t>DIŞLAMA KRİTERLERİ</a:t>
            </a:r>
          </a:p>
          <a:p>
            <a:pPr marL="0" lvl="1" indent="0">
              <a:buNone/>
            </a:pPr>
            <a:endParaRPr lang="tr-TR" b="1" dirty="0">
              <a:ea typeface="+mn-lt"/>
              <a:cs typeface="+mn-lt"/>
            </a:endParaRPr>
          </a:p>
          <a:p>
            <a:pPr marL="0" lvl="1" indent="0">
              <a:buNone/>
            </a:pPr>
            <a:r>
              <a:rPr lang="tr-TR" b="1" dirty="0">
                <a:ea typeface="+mn-lt"/>
                <a:cs typeface="+mn-lt"/>
              </a:rPr>
              <a:t>1-Papatya, </a:t>
            </a:r>
            <a:r>
              <a:rPr lang="tr-TR" b="1" dirty="0" err="1">
                <a:ea typeface="+mn-lt"/>
                <a:cs typeface="+mn-lt"/>
              </a:rPr>
              <a:t>Asteraceae</a:t>
            </a:r>
            <a:r>
              <a:rPr lang="tr-TR" b="1" dirty="0">
                <a:ea typeface="+mn-lt"/>
                <a:cs typeface="+mn-lt"/>
              </a:rPr>
              <a:t> ailesi bitkileri, pelin otu veya huş polenine karşı bilinen alerji.</a:t>
            </a:r>
            <a:endParaRPr lang="tr-TR" b="1"/>
          </a:p>
          <a:p>
            <a:pPr marL="0" lvl="1" indent="0">
              <a:buNone/>
            </a:pPr>
            <a:r>
              <a:rPr lang="tr-TR" b="1" dirty="0">
                <a:ea typeface="+mn-lt"/>
                <a:cs typeface="+mn-lt"/>
              </a:rPr>
              <a:t>2-Birincil DSM-IV-TR tanısı olarak duygudurum bozukluğu (eşlik eden depresyon semptomları birincil tanı olmadığı sürece dışlama nedeni sayılmadı).</a:t>
            </a:r>
          </a:p>
          <a:p>
            <a:pPr marL="0" lvl="1" indent="0">
              <a:buNone/>
            </a:pPr>
            <a:r>
              <a:rPr lang="tr-TR" b="1" dirty="0">
                <a:ea typeface="+mn-lt"/>
                <a:cs typeface="+mn-lt"/>
              </a:rPr>
              <a:t>3-Panik bozukluk, fobik bozukluk, obsesif-kompulsif bozukluk, travma sonrası stres bozukluğu, akut stres bozukluğu veya madde kullanımına bağlı anksiyete bozukluğu.</a:t>
            </a:r>
          </a:p>
          <a:p>
            <a:pPr marL="0" indent="0">
              <a:buNone/>
            </a:pPr>
            <a:endParaRPr lang="tr-TR" sz="2400" dirty="0">
              <a:ea typeface="+mn-lt"/>
              <a:cs typeface="+mn-lt"/>
            </a:endParaRPr>
          </a:p>
          <a:p>
            <a:pPr marL="285750" lvl="1" indent="-285750">
              <a:buFont typeface="Arial,Sans-Serif" panose="020B0604020202020204" pitchFamily="34" charset="0"/>
            </a:pPr>
            <a:endParaRPr lang="tr-TR" dirty="0">
              <a:ea typeface="+mn-lt"/>
              <a:cs typeface="+mn-lt"/>
            </a:endParaRPr>
          </a:p>
          <a:p>
            <a:endParaRPr lang="tr-TR" sz="2000"/>
          </a:p>
        </p:txBody>
      </p:sp>
    </p:spTree>
    <p:extLst>
      <p:ext uri="{BB962C8B-B14F-4D97-AF65-F5344CB8AC3E}">
        <p14:creationId xmlns:p14="http://schemas.microsoft.com/office/powerpoint/2010/main" val="3960246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65F4D0B-8FD2-9168-8AD8-B619E5351272}"/>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MATERYALLER VE YÖNTEMLER</a:t>
            </a:r>
          </a:p>
        </p:txBody>
      </p:sp>
      <p:sp>
        <p:nvSpPr>
          <p:cNvPr id="3" name="İçerik Yer Tutucusu 2">
            <a:extLst>
              <a:ext uri="{FF2B5EF4-FFF2-40B4-BE49-F238E27FC236}">
                <a16:creationId xmlns:a16="http://schemas.microsoft.com/office/drawing/2014/main" id="{B465BE71-4524-307F-4A71-26CDD85C8A6D}"/>
              </a:ext>
            </a:extLst>
          </p:cNvPr>
          <p:cNvSpPr>
            <a:spLocks noGrp="1"/>
          </p:cNvSpPr>
          <p:nvPr>
            <p:ph idx="1"/>
          </p:nvPr>
        </p:nvSpPr>
        <p:spPr>
          <a:xfrm>
            <a:off x="722228" y="1711180"/>
            <a:ext cx="9724031" cy="3985917"/>
          </a:xfrm>
        </p:spPr>
        <p:txBody>
          <a:bodyPr vert="horz" lIns="91440" tIns="45720" rIns="91440" bIns="45720" rtlCol="0" anchor="ctr">
            <a:noAutofit/>
          </a:bodyPr>
          <a:lstStyle/>
          <a:p>
            <a:pPr marL="0" lvl="1" indent="0">
              <a:buNone/>
            </a:pPr>
            <a:endParaRPr lang="tr-TR" b="1" dirty="0"/>
          </a:p>
          <a:p>
            <a:pPr marL="0" lvl="1" indent="0">
              <a:buNone/>
            </a:pPr>
            <a:endParaRPr lang="tr-TR" b="1" dirty="0"/>
          </a:p>
          <a:p>
            <a:pPr marL="0" lvl="1" indent="0">
              <a:buNone/>
            </a:pPr>
            <a:r>
              <a:rPr lang="tr-TR" b="1" dirty="0"/>
              <a:t>4-Psikoz veya demans tanısı.</a:t>
            </a:r>
            <a:endParaRPr lang="en-US" b="1" dirty="0"/>
          </a:p>
          <a:p>
            <a:pPr marL="0" lvl="1" indent="0">
              <a:buNone/>
            </a:pPr>
            <a:r>
              <a:rPr lang="tr-TR" b="1" dirty="0"/>
              <a:t>5-Son üç ay içinde madde kötüye kullanımı veya bağımlılığı.</a:t>
            </a:r>
            <a:endParaRPr lang="en-US" b="1" dirty="0"/>
          </a:p>
          <a:p>
            <a:pPr marL="0" lvl="1" indent="0">
              <a:buNone/>
            </a:pPr>
            <a:r>
              <a:rPr lang="tr-TR" b="1" dirty="0"/>
              <a:t>6-Dengesiz tıbbi durumlar, gebelik veya emzirme dönemi.</a:t>
            </a:r>
            <a:endParaRPr lang="en-US" b="1" dirty="0"/>
          </a:p>
          <a:p>
            <a:pPr marL="0" lvl="1" indent="0">
              <a:buNone/>
            </a:pPr>
            <a:r>
              <a:rPr lang="tr-TR" b="1" dirty="0"/>
              <a:t>7-Böbrek ve/veya karaciğer yetmezliği, aktif malignite.</a:t>
            </a:r>
            <a:endParaRPr lang="en-US" b="1" dirty="0"/>
          </a:p>
          <a:p>
            <a:pPr marL="0" lvl="1" indent="0">
              <a:buNone/>
            </a:pPr>
            <a:r>
              <a:rPr lang="tr-TR" b="1" dirty="0"/>
              <a:t>8-Antidepresanlar, anksiyolitikler (benzodiazepinler, </a:t>
            </a:r>
            <a:r>
              <a:rPr lang="tr-TR" b="1" dirty="0" err="1"/>
              <a:t>buspiron</a:t>
            </a:r>
            <a:r>
              <a:rPr lang="tr-TR" b="1" dirty="0"/>
              <a:t>, serotonin geri alım inhibitörleri), duygudurum dengeleyiciler veya diğer tamamlayıcı tedavilerin (sarı kantaron, kediotu kökü, ginseng, papatya çayı) eşzamanlı kullanımı.</a:t>
            </a:r>
            <a:endParaRPr lang="en-US" b="1"/>
          </a:p>
          <a:p>
            <a:endParaRPr lang="tr-TR" sz="2400" dirty="0"/>
          </a:p>
        </p:txBody>
      </p:sp>
    </p:spTree>
    <p:extLst>
      <p:ext uri="{BB962C8B-B14F-4D97-AF65-F5344CB8AC3E}">
        <p14:creationId xmlns:p14="http://schemas.microsoft.com/office/powerpoint/2010/main" val="1374067291"/>
      </p:ext>
    </p:extLst>
  </p:cSld>
  <p:clrMapOvr>
    <a:masterClrMapping/>
  </p:clrMapOvr>
</p:sld>
</file>

<file path=ppt/theme/theme1.xml><?xml version="1.0" encoding="utf-8"?>
<a:theme xmlns:a="http://schemas.openxmlformats.org/drawingml/2006/main" name="Ofis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is">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Geniş ekran</PresentationFormat>
  <Paragraphs>0</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ARŞ.GÖR.DR. KÜRŞAT ÖZTÜRK KTÜ AİLE HEKİMLİĞİ</vt:lpstr>
      <vt:lpstr>GİRİŞ</vt:lpstr>
      <vt:lpstr>GİRİŞ</vt:lpstr>
      <vt:lpstr>GİRİŞ</vt:lpstr>
      <vt:lpstr>GİRİŞ</vt:lpstr>
      <vt:lpstr>MATERYALLER VE YÖNTEMLER</vt:lpstr>
      <vt:lpstr>MATERYALLER VE YÖNTEMLER</vt:lpstr>
      <vt:lpstr>MATERYALLER VE YÖNTEMLER</vt:lpstr>
      <vt:lpstr>MATERYALLER VE YÖNTEMLER</vt:lpstr>
      <vt:lpstr>MATERYALLER VE YÖNTEMLER</vt:lpstr>
      <vt:lpstr>MATERYALLER VE YÖNTEMLER</vt:lpstr>
      <vt:lpstr>MATERYALLER VE YÖNTEMLER</vt:lpstr>
      <vt:lpstr>MATERYALLER VE YÖNTEMLER</vt:lpstr>
      <vt:lpstr>MATERYALLER VE YÖNTEMLER</vt:lpstr>
      <vt:lpstr>MATERYALLER VE YÖNTEMLER</vt:lpstr>
      <vt:lpstr>PowerPoint Sunusu</vt:lpstr>
      <vt:lpstr>MATERYALLER VE YÖNTEMLER</vt:lpstr>
      <vt:lpstr>BULGULAR</vt:lpstr>
      <vt:lpstr>BULGULAR</vt:lpstr>
      <vt:lpstr>PowerPoint Sunusu</vt:lpstr>
      <vt:lpstr>TARTIŞMA</vt:lpstr>
      <vt:lpstr>TARTIŞMA</vt:lpstr>
      <vt:lpstr>SONUÇ</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569</cp:revision>
  <dcterms:created xsi:type="dcterms:W3CDTF">2025-04-27T20:48:41Z</dcterms:created>
  <dcterms:modified xsi:type="dcterms:W3CDTF">2025-05-04T15:37:15Z</dcterms:modified>
</cp:coreProperties>
</file>