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92" r:id="rId6"/>
    <p:sldId id="291" r:id="rId7"/>
    <p:sldId id="287" r:id="rId8"/>
    <p:sldId id="286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316" r:id="rId18"/>
    <p:sldId id="276" r:id="rId19"/>
    <p:sldId id="277" r:id="rId20"/>
    <p:sldId id="322" r:id="rId21"/>
    <p:sldId id="275" r:id="rId22"/>
    <p:sldId id="274" r:id="rId23"/>
    <p:sldId id="273" r:id="rId24"/>
    <p:sldId id="272" r:id="rId25"/>
    <p:sldId id="271" r:id="rId26"/>
    <p:sldId id="270" r:id="rId27"/>
    <p:sldId id="269" r:id="rId28"/>
    <p:sldId id="323" r:id="rId29"/>
    <p:sldId id="324" r:id="rId30"/>
    <p:sldId id="326" r:id="rId31"/>
    <p:sldId id="325" r:id="rId32"/>
    <p:sldId id="328" r:id="rId33"/>
    <p:sldId id="329" r:id="rId34"/>
    <p:sldId id="330" r:id="rId35"/>
    <p:sldId id="317" r:id="rId36"/>
    <p:sldId id="331" r:id="rId37"/>
    <p:sldId id="332" r:id="rId38"/>
    <p:sldId id="294" r:id="rId39"/>
    <p:sldId id="265" r:id="rId40"/>
    <p:sldId id="264" r:id="rId41"/>
    <p:sldId id="295" r:id="rId42"/>
    <p:sldId id="302" r:id="rId43"/>
    <p:sldId id="301" r:id="rId44"/>
    <p:sldId id="300" r:id="rId45"/>
    <p:sldId id="299" r:id="rId46"/>
    <p:sldId id="298" r:id="rId47"/>
    <p:sldId id="297" r:id="rId48"/>
    <p:sldId id="296" r:id="rId49"/>
    <p:sldId id="263" r:id="rId50"/>
    <p:sldId id="314" r:id="rId51"/>
    <p:sldId id="313" r:id="rId52"/>
    <p:sldId id="312" r:id="rId53"/>
    <p:sldId id="311" r:id="rId54"/>
    <p:sldId id="310" r:id="rId55"/>
    <p:sldId id="309" r:id="rId56"/>
    <p:sldId id="308" r:id="rId57"/>
    <p:sldId id="307" r:id="rId58"/>
    <p:sldId id="306" r:id="rId59"/>
    <p:sldId id="305" r:id="rId60"/>
    <p:sldId id="304" r:id="rId61"/>
    <p:sldId id="260" r:id="rId62"/>
    <p:sldId id="261" r:id="rId63"/>
    <p:sldId id="293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D167D2BF-7D3F-4504-99E8-3AC4256E5C1C}">
          <p14:sldIdLst>
            <p14:sldId id="256"/>
            <p14:sldId id="257"/>
            <p14:sldId id="258"/>
            <p14:sldId id="259"/>
            <p14:sldId id="292"/>
            <p14:sldId id="291"/>
            <p14:sldId id="287"/>
            <p14:sldId id="286"/>
            <p14:sldId id="285"/>
            <p14:sldId id="284"/>
            <p14:sldId id="283"/>
            <p14:sldId id="282"/>
            <p14:sldId id="281"/>
            <p14:sldId id="280"/>
            <p14:sldId id="279"/>
            <p14:sldId id="278"/>
            <p14:sldId id="316"/>
            <p14:sldId id="276"/>
            <p14:sldId id="277"/>
            <p14:sldId id="322"/>
            <p14:sldId id="275"/>
            <p14:sldId id="274"/>
            <p14:sldId id="273"/>
            <p14:sldId id="272"/>
            <p14:sldId id="271"/>
            <p14:sldId id="270"/>
            <p14:sldId id="269"/>
            <p14:sldId id="323"/>
            <p14:sldId id="324"/>
            <p14:sldId id="326"/>
            <p14:sldId id="325"/>
            <p14:sldId id="328"/>
            <p14:sldId id="329"/>
            <p14:sldId id="330"/>
            <p14:sldId id="317"/>
            <p14:sldId id="331"/>
            <p14:sldId id="332"/>
            <p14:sldId id="294"/>
            <p14:sldId id="265"/>
            <p14:sldId id="264"/>
            <p14:sldId id="295"/>
            <p14:sldId id="302"/>
            <p14:sldId id="301"/>
            <p14:sldId id="300"/>
            <p14:sldId id="299"/>
            <p14:sldId id="298"/>
            <p14:sldId id="297"/>
            <p14:sldId id="296"/>
            <p14:sldId id="263"/>
            <p14:sldId id="314"/>
            <p14:sldId id="313"/>
            <p14:sldId id="312"/>
            <p14:sldId id="311"/>
            <p14:sldId id="310"/>
            <p14:sldId id="309"/>
            <p14:sldId id="308"/>
            <p14:sldId id="307"/>
            <p14:sldId id="306"/>
            <p14:sldId id="305"/>
            <p14:sldId id="304"/>
            <p14:sldId id="260"/>
            <p14:sldId id="261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HIBA" initials="T" lastIdx="5" clrIdx="0">
    <p:extLst>
      <p:ext uri="{19B8F6BF-5375-455C-9EA6-DF929625EA0E}">
        <p15:presenceInfo xmlns:p15="http://schemas.microsoft.com/office/powerpoint/2012/main" userId="TOSHI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D7E03-76EB-499C-9845-798BB4054E0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FDA0-9896-498D-8CDE-5019CFDD5A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5FDA0-9896-498D-8CDE-5019CFDD5A5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51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3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6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5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4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0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3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6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16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3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BA1E-6872-4CA3-91A9-4DB5A9ECFB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36B5C8-E088-4272-8A87-CF797FF183B7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4516A4-1A28-4843-AC5C-76FFDE527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ÇOCUKLUK ÇAĞI EPİLEPSİLERİ VE  FEBRİL KONVÜLSİYON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4275F69-EA7A-4C15-A11F-A12A6A8D5A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Araş</a:t>
            </a:r>
            <a:r>
              <a:rPr lang="tr-TR" dirty="0"/>
              <a:t>. Gör. Dr. MEHMET YILDIRIM </a:t>
            </a:r>
          </a:p>
        </p:txBody>
      </p:sp>
    </p:spTree>
    <p:extLst>
      <p:ext uri="{BB962C8B-B14F-4D97-AF65-F5344CB8AC3E}">
        <p14:creationId xmlns:p14="http://schemas.microsoft.com/office/powerpoint/2010/main" val="196082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0D1B82-6CA4-454D-95AE-2E31D6F9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B) KOMPLEKS PARSİYEL NÖBETLER: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4FB7EA-F501-4644-94F6-6B6E3E790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 </a:t>
            </a:r>
            <a:r>
              <a:rPr lang="tr-TR" dirty="0"/>
              <a:t>Genellikle </a:t>
            </a:r>
            <a:r>
              <a:rPr lang="tr-TR" dirty="0" err="1"/>
              <a:t>aura</a:t>
            </a:r>
            <a:r>
              <a:rPr lang="tr-TR" dirty="0"/>
              <a:t> ile başlar (görsel halüsinasyonlar, korku hissi) </a:t>
            </a:r>
          </a:p>
          <a:p>
            <a:r>
              <a:rPr lang="tr-TR" dirty="0"/>
              <a:t>1-2 </a:t>
            </a:r>
            <a:r>
              <a:rPr lang="tr-TR" dirty="0" err="1"/>
              <a:t>dk</a:t>
            </a:r>
            <a:r>
              <a:rPr lang="tr-TR" dirty="0"/>
              <a:t> sürer </a:t>
            </a:r>
          </a:p>
          <a:p>
            <a:r>
              <a:rPr lang="tr-TR" dirty="0"/>
              <a:t>Bilinç kapalıdır, bilinç kaybının ardından </a:t>
            </a:r>
            <a:r>
              <a:rPr lang="tr-TR" dirty="0" err="1"/>
              <a:t>otomatizmalar</a:t>
            </a:r>
            <a:r>
              <a:rPr lang="tr-TR" dirty="0"/>
              <a:t> başlar(çiğneme, yutkunma, düğme ilikleme )</a:t>
            </a:r>
          </a:p>
          <a:p>
            <a:r>
              <a:rPr lang="tr-TR" dirty="0"/>
              <a:t>Nöbet sonrasında hasta olayları hatırlamaz</a:t>
            </a:r>
          </a:p>
        </p:txBody>
      </p:sp>
    </p:spTree>
    <p:extLst>
      <p:ext uri="{BB962C8B-B14F-4D97-AF65-F5344CB8AC3E}">
        <p14:creationId xmlns:p14="http://schemas.microsoft.com/office/powerpoint/2010/main" val="373029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FB445-FC52-41A9-83BD-933CB11E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FE6A45-004F-4C3C-94D8-AEC8C80C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Bu nöbetler belli bir noktadan başlar, hızlıca yayılır ve </a:t>
            </a:r>
            <a:r>
              <a:rPr lang="tr-TR" dirty="0" err="1"/>
              <a:t>bilateral</a:t>
            </a:r>
            <a:r>
              <a:rPr lang="tr-TR" dirty="0"/>
              <a:t> olur </a:t>
            </a:r>
          </a:p>
          <a:p>
            <a:r>
              <a:rPr lang="tr-TR" dirty="0"/>
              <a:t> Bilinç bozukluğu olabilir ve bu bozukluk başlangıç semptomu olabilir  </a:t>
            </a:r>
          </a:p>
          <a:p>
            <a:r>
              <a:rPr lang="tr-TR" dirty="0"/>
              <a:t> Motor bulgular </a:t>
            </a:r>
            <a:r>
              <a:rPr lang="tr-TR" dirty="0" err="1"/>
              <a:t>bilateraldir</a:t>
            </a:r>
            <a:r>
              <a:rPr lang="tr-TR" dirty="0"/>
              <a:t> ya da bazen yoktur 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089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36D2DD-93DE-4FE1-AFF8-B8F6E5D7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2) GENERALİZE NÖBETLER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832EED-9DB2-447A-9FD3-1D422DAAF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79" y="2032850"/>
            <a:ext cx="781335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Beynin her iki </a:t>
            </a:r>
            <a:r>
              <a:rPr kumimoji="0" lang="tr-TR" altLang="tr-TR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hemisferinde</a:t>
            </a:r>
            <a:r>
              <a:rPr kumimoji="0" lang="tr-TR" altLang="tr-T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eş zamanlı olarak başlayan nöbetlerdir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Bilinç her zaman etkilenir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Çocukluk çağında sık görülür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EEG’de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generalize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deşarjlar izlenir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Nöbet tipi motor veya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-motor olabilir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7218AA-AA73-4B41-B8E0-AC1F6C4F0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39" y="4009542"/>
            <a:ext cx="4068061" cy="20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9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B2FC05-8962-471F-AC36-AC9BE08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GENERALİZE NON-MOTOR NÖBETLER (</a:t>
            </a:r>
            <a:r>
              <a:rPr lang="tr-TR" b="1" dirty="0" err="1"/>
              <a:t>Absans</a:t>
            </a:r>
            <a:r>
              <a:rPr lang="tr-TR" b="1" dirty="0"/>
              <a:t> tipleri)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24E3F8-79F6-46B2-8EA8-ACAF14A2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Genellikle 5-8 yaş arası başlar</a:t>
            </a:r>
          </a:p>
          <a:p>
            <a:r>
              <a:rPr lang="tr-TR" dirty="0"/>
              <a:t>10-20 saniyeden kısa sürer</a:t>
            </a:r>
          </a:p>
          <a:p>
            <a:r>
              <a:rPr lang="tr-TR" dirty="0"/>
              <a:t>Motor aktivitede ani durma, bilinç kaybı ve sabit bakış epizodu ile karakterizedir </a:t>
            </a:r>
          </a:p>
          <a:p>
            <a:r>
              <a:rPr lang="tr-TR" dirty="0"/>
              <a:t>Kızlarda daha sık görülür</a:t>
            </a:r>
          </a:p>
          <a:p>
            <a:r>
              <a:rPr lang="tr-TR" dirty="0"/>
              <a:t>Okul başarısında düşme önemli bir bulgudur</a:t>
            </a:r>
          </a:p>
          <a:p>
            <a:r>
              <a:rPr lang="tr-TR" dirty="0"/>
              <a:t>EEG de tipik 3 </a:t>
            </a:r>
            <a:r>
              <a:rPr lang="tr-TR" dirty="0" err="1"/>
              <a:t>hz</a:t>
            </a:r>
            <a:r>
              <a:rPr lang="tr-TR" dirty="0"/>
              <a:t> diken dalga </a:t>
            </a:r>
            <a:r>
              <a:rPr lang="tr-TR" dirty="0" err="1"/>
              <a:t>patterni</a:t>
            </a:r>
            <a:r>
              <a:rPr lang="tr-TR" dirty="0"/>
              <a:t> görülür </a:t>
            </a:r>
          </a:p>
          <a:p>
            <a:r>
              <a:rPr lang="tr-TR" dirty="0" err="1"/>
              <a:t>Postiktal</a:t>
            </a:r>
            <a:r>
              <a:rPr lang="tr-TR" dirty="0"/>
              <a:t> dönemi yoktur </a:t>
            </a:r>
          </a:p>
          <a:p>
            <a:r>
              <a:rPr lang="tr-TR" dirty="0"/>
              <a:t>Tedavide </a:t>
            </a:r>
            <a:r>
              <a:rPr lang="tr-TR" dirty="0" err="1"/>
              <a:t>etosüksimit</a:t>
            </a:r>
            <a:r>
              <a:rPr lang="tr-TR" dirty="0"/>
              <a:t>(ilk tercih) veya </a:t>
            </a:r>
            <a:r>
              <a:rPr lang="tr-TR" dirty="0" err="1"/>
              <a:t>valproik</a:t>
            </a:r>
            <a:r>
              <a:rPr lang="tr-TR" dirty="0"/>
              <a:t> asit(</a:t>
            </a:r>
            <a:r>
              <a:rPr lang="tr-TR" dirty="0" err="1"/>
              <a:t>Absans</a:t>
            </a:r>
            <a:r>
              <a:rPr lang="tr-TR" dirty="0"/>
              <a:t> + </a:t>
            </a:r>
            <a:r>
              <a:rPr lang="tr-TR" dirty="0" err="1"/>
              <a:t>jeneralize</a:t>
            </a:r>
            <a:r>
              <a:rPr lang="tr-TR" dirty="0"/>
              <a:t> tonik-</a:t>
            </a:r>
            <a:r>
              <a:rPr lang="tr-TR" dirty="0" err="1"/>
              <a:t>klonik</a:t>
            </a:r>
            <a:r>
              <a:rPr lang="tr-TR" dirty="0"/>
              <a:t> nöbet varsa tercih edilir) kullanılabilir </a:t>
            </a:r>
          </a:p>
        </p:txBody>
      </p:sp>
    </p:spTree>
    <p:extLst>
      <p:ext uri="{BB962C8B-B14F-4D97-AF65-F5344CB8AC3E}">
        <p14:creationId xmlns:p14="http://schemas.microsoft.com/office/powerpoint/2010/main" val="398720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D7D0EF-4D70-4673-9113-63B20B91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🌫️ </a:t>
            </a:r>
            <a:r>
              <a:rPr lang="tr-TR" b="1" dirty="0"/>
              <a:t>GENERALİZE NON-MOTOR NÖBETLER (</a:t>
            </a:r>
            <a:r>
              <a:rPr lang="tr-TR" b="1" dirty="0" err="1"/>
              <a:t>Absans</a:t>
            </a:r>
            <a:r>
              <a:rPr lang="tr-TR" b="1" dirty="0"/>
              <a:t> tipleri):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ABC4E83-7D75-4800-B6F9-3A2B856FA6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2810351"/>
          <a:ext cx="9613900" cy="2651760"/>
        </p:xfrm>
        <a:graphic>
          <a:graphicData uri="http://schemas.openxmlformats.org/drawingml/2006/table">
            <a:tbl>
              <a:tblPr/>
              <a:tblGrid>
                <a:gridCol w="4806950">
                  <a:extLst>
                    <a:ext uri="{9D8B030D-6E8A-4147-A177-3AD203B41FA5}">
                      <a16:colId xmlns:a16="http://schemas.microsoft.com/office/drawing/2014/main" val="1492868558"/>
                    </a:ext>
                  </a:extLst>
                </a:gridCol>
                <a:gridCol w="4806950">
                  <a:extLst>
                    <a:ext uri="{9D8B030D-6E8A-4147-A177-3AD203B41FA5}">
                      <a16:colId xmlns:a16="http://schemas.microsoft.com/office/drawing/2014/main" val="978139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b="1" dirty="0" err="1"/>
                        <a:t>Absans</a:t>
                      </a:r>
                      <a:r>
                        <a:rPr lang="tr-TR" b="1" dirty="0"/>
                        <a:t> Türü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Tanımı / Özellikleri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92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 dirty="0"/>
                        <a:t>Tipik </a:t>
                      </a:r>
                      <a:r>
                        <a:rPr lang="tr-TR" b="1" dirty="0" err="1"/>
                        <a:t>absans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Ani bilinç kaybı, 5–15 sn sürer, sabit bakış, aktivite kesilir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01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Atipik absans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Başlama/bitiş yavaş, motor komponent daha belirgin, zeka geriliği eşlik edebilir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529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Miyoklonik absans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Absans sırasında miyoklonik sıçramalar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07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Absansla başlayan karma nöbetler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Absansla</a:t>
                      </a:r>
                      <a:r>
                        <a:rPr lang="tr-TR" dirty="0"/>
                        <a:t> başlayıp tonik-</a:t>
                      </a:r>
                      <a:r>
                        <a:rPr lang="tr-TR" dirty="0" err="1"/>
                        <a:t>klonik</a:t>
                      </a:r>
                      <a:r>
                        <a:rPr lang="tr-TR" dirty="0"/>
                        <a:t> gibi motor belirtilere ilerleyebilir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40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97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11359D-FD90-4F11-943B-286AB20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GENERALİZE MOTOR NÖBETLER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224175-ED35-4880-8012-3A9CF66A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Yenidoğan</a:t>
            </a:r>
            <a:r>
              <a:rPr lang="tr-TR" dirty="0"/>
              <a:t> döneminde görülmez</a:t>
            </a:r>
          </a:p>
          <a:p>
            <a:r>
              <a:rPr lang="tr-TR" dirty="0"/>
              <a:t>Motor ve duysal </a:t>
            </a:r>
            <a:r>
              <a:rPr lang="tr-TR" dirty="0" err="1"/>
              <a:t>aura</a:t>
            </a:r>
            <a:r>
              <a:rPr lang="tr-TR" dirty="0"/>
              <a:t> dönemiyle başlar</a:t>
            </a:r>
          </a:p>
          <a:p>
            <a:r>
              <a:rPr lang="tr-TR" dirty="0" err="1"/>
              <a:t>Generalize</a:t>
            </a:r>
            <a:r>
              <a:rPr lang="tr-TR" dirty="0"/>
              <a:t> </a:t>
            </a:r>
            <a:r>
              <a:rPr lang="tr-TR" dirty="0" err="1"/>
              <a:t>kontraksiyonlu</a:t>
            </a:r>
            <a:r>
              <a:rPr lang="tr-TR" dirty="0"/>
              <a:t> tonik faz bilinç kaybıyla birliktedir</a:t>
            </a:r>
          </a:p>
          <a:p>
            <a:r>
              <a:rPr lang="tr-TR" dirty="0" err="1"/>
              <a:t>Ekstremiteler</a:t>
            </a:r>
            <a:r>
              <a:rPr lang="tr-TR" dirty="0"/>
              <a:t> düzensiz olarak kasılır ve 2040 </a:t>
            </a:r>
            <a:r>
              <a:rPr lang="tr-TR" dirty="0" err="1"/>
              <a:t>snden</a:t>
            </a:r>
            <a:r>
              <a:rPr lang="tr-TR" dirty="0"/>
              <a:t> uzun sürmez</a:t>
            </a:r>
          </a:p>
          <a:p>
            <a:r>
              <a:rPr lang="tr-TR" dirty="0"/>
              <a:t>Sonrasında uzun </a:t>
            </a:r>
            <a:r>
              <a:rPr lang="tr-TR" dirty="0" err="1"/>
              <a:t>klonik</a:t>
            </a:r>
            <a:r>
              <a:rPr lang="tr-TR" dirty="0"/>
              <a:t> faz başlar</a:t>
            </a:r>
          </a:p>
          <a:p>
            <a:r>
              <a:rPr lang="tr-TR" dirty="0"/>
              <a:t>Nöbet esnasında çene kilitleme, idrar </a:t>
            </a:r>
            <a:r>
              <a:rPr lang="tr-TR" dirty="0" err="1"/>
              <a:t>gayta</a:t>
            </a:r>
            <a:r>
              <a:rPr lang="tr-TR" dirty="0"/>
              <a:t> kaçırma görülebilir</a:t>
            </a:r>
          </a:p>
          <a:p>
            <a:r>
              <a:rPr lang="tr-TR" dirty="0"/>
              <a:t>Nöbetlerden sonra </a:t>
            </a:r>
            <a:r>
              <a:rPr lang="tr-TR" dirty="0" err="1"/>
              <a:t>konfüzyon</a:t>
            </a:r>
            <a:r>
              <a:rPr lang="tr-TR" dirty="0"/>
              <a:t> ve birkaç saatlik derin uykunun görülebildiği </a:t>
            </a:r>
            <a:r>
              <a:rPr lang="tr-TR" dirty="0" err="1"/>
              <a:t>postiktal</a:t>
            </a:r>
            <a:r>
              <a:rPr lang="tr-TR" dirty="0"/>
              <a:t> dönem başlar</a:t>
            </a:r>
          </a:p>
        </p:txBody>
      </p:sp>
    </p:spTree>
    <p:extLst>
      <p:ext uri="{BB962C8B-B14F-4D97-AF65-F5344CB8AC3E}">
        <p14:creationId xmlns:p14="http://schemas.microsoft.com/office/powerpoint/2010/main" val="417986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6BD8BC-0F50-4C4E-8A7E-F984209A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GENERALİZE MOTOR NÖBETLER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A567E8-9C92-4042-A994-F1D87F959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- Tonik-</a:t>
            </a:r>
            <a:r>
              <a:rPr lang="tr-TR" dirty="0" err="1"/>
              <a:t>klonik</a:t>
            </a:r>
            <a:r>
              <a:rPr lang="tr-TR" dirty="0"/>
              <a:t> (</a:t>
            </a:r>
            <a:r>
              <a:rPr lang="tr-TR" dirty="0" err="1"/>
              <a:t>grand</a:t>
            </a:r>
            <a:r>
              <a:rPr lang="tr-TR" dirty="0"/>
              <a:t> mal) </a:t>
            </a:r>
            <a:br>
              <a:rPr lang="tr-TR" dirty="0"/>
            </a:br>
            <a:r>
              <a:rPr lang="tr-TR" dirty="0"/>
              <a:t>- </a:t>
            </a:r>
            <a:r>
              <a:rPr lang="tr-TR" dirty="0" err="1"/>
              <a:t>Klonik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- Tonik </a:t>
            </a:r>
            <a:br>
              <a:rPr lang="tr-TR" dirty="0"/>
            </a:br>
            <a:r>
              <a:rPr lang="tr-TR" dirty="0"/>
              <a:t>- </a:t>
            </a:r>
            <a:r>
              <a:rPr lang="tr-TR" dirty="0" err="1"/>
              <a:t>Miyoklonik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- </a:t>
            </a:r>
            <a:r>
              <a:rPr lang="tr-TR" dirty="0" err="1"/>
              <a:t>Atonik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- Epileptik spazm( ani </a:t>
            </a:r>
            <a:r>
              <a:rPr lang="tr-TR" dirty="0" err="1"/>
              <a:t>fleksiyon</a:t>
            </a:r>
            <a:r>
              <a:rPr lang="tr-TR" dirty="0"/>
              <a:t>/</a:t>
            </a:r>
            <a:r>
              <a:rPr lang="tr-TR" dirty="0" err="1"/>
              <a:t>ekstansiyon</a:t>
            </a:r>
            <a:r>
              <a:rPr lang="tr-TR" dirty="0"/>
              <a:t> (</a:t>
            </a:r>
            <a:r>
              <a:rPr lang="tr-TR" dirty="0" err="1"/>
              <a:t>örn</a:t>
            </a:r>
            <a:r>
              <a:rPr lang="tr-TR" dirty="0"/>
              <a:t>: West sendromu)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564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CCFE1C-E3C6-4594-8965-9DD91B51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A818B55-65C4-4E89-A5C9-CFB59A4CE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818" y="2016125"/>
            <a:ext cx="613268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8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E6B34C-EF97-4D04-8206-BAE686CB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3)İNFANTIL SPAZM (WEST SENDROMU)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05D17F-C174-4823-964F-FDDDBA3D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West sendromu, genellikle 3–12 ay arası çocuklarda ortaya çıkan, epileptik spazm nöbetleri, </a:t>
            </a:r>
          </a:p>
          <a:p>
            <a:r>
              <a:rPr lang="tr-TR" dirty="0" err="1"/>
              <a:t>hipsaritmik</a:t>
            </a:r>
            <a:r>
              <a:rPr lang="tr-TR" dirty="0"/>
              <a:t> EEG </a:t>
            </a:r>
            <a:r>
              <a:rPr lang="tr-TR" dirty="0" err="1"/>
              <a:t>paternleri</a:t>
            </a:r>
            <a:r>
              <a:rPr lang="tr-TR" dirty="0"/>
              <a:t> ve </a:t>
            </a:r>
            <a:r>
              <a:rPr lang="tr-TR" dirty="0" err="1"/>
              <a:t>psikomotor</a:t>
            </a:r>
            <a:r>
              <a:rPr lang="tr-TR" dirty="0"/>
              <a:t> gerileme veya duraklama üçlüsüyle karakterize epileptik </a:t>
            </a:r>
            <a:r>
              <a:rPr lang="tr-TR" dirty="0" err="1"/>
              <a:t>ensefalopatidir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5997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F66716-A191-4B8B-B971-CCDB09DE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Bu nöbetlerde </a:t>
            </a:r>
            <a:r>
              <a:rPr lang="tr-TR" dirty="0" err="1"/>
              <a:t>ekstremite</a:t>
            </a:r>
            <a:r>
              <a:rPr lang="tr-TR" dirty="0"/>
              <a:t>, boyun ve gövde kaslarında spazmlar oluşur</a:t>
            </a:r>
          </a:p>
          <a:p>
            <a:r>
              <a:rPr lang="tr-TR" dirty="0"/>
              <a:t>3-12 aylık çocuklarda görülür</a:t>
            </a:r>
          </a:p>
          <a:p>
            <a:r>
              <a:rPr lang="tr-TR" dirty="0"/>
              <a:t>EEG de </a:t>
            </a:r>
            <a:r>
              <a:rPr lang="tr-TR" dirty="0" err="1"/>
              <a:t>hipsaritmi</a:t>
            </a:r>
            <a:r>
              <a:rPr lang="tr-TR" dirty="0"/>
              <a:t> </a:t>
            </a:r>
            <a:r>
              <a:rPr lang="tr-TR" dirty="0" err="1"/>
              <a:t>patterni</a:t>
            </a:r>
            <a:r>
              <a:rPr lang="tr-TR" dirty="0"/>
              <a:t> vardır</a:t>
            </a:r>
          </a:p>
          <a:p>
            <a:r>
              <a:rPr lang="tr-TR" dirty="0"/>
              <a:t>Gün içerisinde yüzlerce </a:t>
            </a:r>
            <a:r>
              <a:rPr lang="tr-TR" dirty="0" err="1"/>
              <a:t>konvülziyon</a:t>
            </a:r>
            <a:r>
              <a:rPr lang="tr-TR" dirty="0"/>
              <a:t> görülür</a:t>
            </a:r>
          </a:p>
          <a:p>
            <a:r>
              <a:rPr lang="tr-TR" dirty="0"/>
              <a:t>Ataklar gülme, ağlama atağı şeklinde olabilir </a:t>
            </a:r>
          </a:p>
          <a:p>
            <a:r>
              <a:rPr lang="tr-TR" dirty="0" err="1"/>
              <a:t>Mental</a:t>
            </a:r>
            <a:r>
              <a:rPr lang="tr-TR" dirty="0"/>
              <a:t> </a:t>
            </a:r>
            <a:r>
              <a:rPr lang="tr-TR" dirty="0" err="1"/>
              <a:t>retardasyon</a:t>
            </a:r>
            <a:r>
              <a:rPr lang="tr-TR" dirty="0"/>
              <a:t> sık görülür</a:t>
            </a:r>
          </a:p>
        </p:txBody>
      </p:sp>
    </p:spTree>
    <p:extLst>
      <p:ext uri="{BB962C8B-B14F-4D97-AF65-F5344CB8AC3E}">
        <p14:creationId xmlns:p14="http://schemas.microsoft.com/office/powerpoint/2010/main" val="191172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6DF13-CEFE-4D02-B433-65C1595E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SUNUMUN AMACI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FB5357-3902-4BB9-9145-5229BBD3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Çocukluk çağı epilepsileri ve </a:t>
            </a:r>
            <a:r>
              <a:rPr lang="tr-TR" sz="3600" dirty="0" err="1"/>
              <a:t>febril</a:t>
            </a:r>
            <a:r>
              <a:rPr lang="tr-TR" sz="3600" dirty="0"/>
              <a:t> </a:t>
            </a:r>
            <a:r>
              <a:rPr lang="tr-TR" sz="3600" dirty="0" err="1"/>
              <a:t>konvülzüyon</a:t>
            </a:r>
            <a:r>
              <a:rPr lang="tr-TR" sz="3600" dirty="0"/>
              <a:t> hakkında bilgi vermek </a:t>
            </a:r>
          </a:p>
        </p:txBody>
      </p:sp>
    </p:spTree>
    <p:extLst>
      <p:ext uri="{BB962C8B-B14F-4D97-AF65-F5344CB8AC3E}">
        <p14:creationId xmlns:p14="http://schemas.microsoft.com/office/powerpoint/2010/main" val="3280760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BDB94-2F80-4046-AC5A-44DE6324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West sendromunun tipik bir </a:t>
            </a:r>
            <a:r>
              <a:rPr lang="tr-TR" b="1" dirty="0" err="1"/>
              <a:t>triadı</a:t>
            </a:r>
            <a:r>
              <a:rPr lang="tr-TR" b="1" dirty="0"/>
              <a:t> vardır:</a:t>
            </a:r>
          </a:p>
          <a:p>
            <a:pPr lvl="1"/>
            <a:r>
              <a:rPr lang="tr-TR" dirty="0" err="1"/>
              <a:t>Myoklonik</a:t>
            </a:r>
            <a:r>
              <a:rPr lang="tr-TR" dirty="0"/>
              <a:t> nöbetler </a:t>
            </a:r>
          </a:p>
          <a:p>
            <a:pPr lvl="1"/>
            <a:r>
              <a:rPr lang="tr-TR" dirty="0" err="1"/>
              <a:t>Mental</a:t>
            </a:r>
            <a:r>
              <a:rPr lang="tr-TR" dirty="0"/>
              <a:t> </a:t>
            </a:r>
            <a:r>
              <a:rPr lang="tr-TR" dirty="0" err="1"/>
              <a:t>retardasyon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EEG de </a:t>
            </a:r>
            <a:r>
              <a:rPr lang="tr-TR" dirty="0" err="1"/>
              <a:t>hipsaritmi</a:t>
            </a:r>
            <a:r>
              <a:rPr lang="tr-TR" dirty="0"/>
              <a:t> ve ‘</a:t>
            </a:r>
            <a:r>
              <a:rPr lang="tr-TR" dirty="0" err="1"/>
              <a:t>burst</a:t>
            </a:r>
            <a:r>
              <a:rPr lang="tr-TR" dirty="0"/>
              <a:t> </a:t>
            </a:r>
            <a:r>
              <a:rPr lang="tr-TR" dirty="0" err="1"/>
              <a:t>supresyon</a:t>
            </a:r>
            <a:r>
              <a:rPr lang="tr-TR" dirty="0"/>
              <a:t>’ </a:t>
            </a:r>
            <a:r>
              <a:rPr lang="tr-TR" dirty="0" err="1"/>
              <a:t>patterni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991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979628-335B-4754-BAA6-60D05908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04174C-2259-4EC0-AE98-89129519E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7484" y="2772651"/>
            <a:ext cx="769215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İlk basamak tedavi: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ACTH (</a:t>
            </a:r>
            <a:r>
              <a:rPr kumimoji="0" lang="tr-TR" altLang="tr-T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Adrenokortikotropik</a:t>
            </a: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hormon)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tr-TR" altLang="tr-T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tr-TR" altLang="tr-T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Vigabatrin</a:t>
            </a: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(özellikle </a:t>
            </a:r>
            <a:r>
              <a:rPr kumimoji="0" lang="tr-TR" altLang="tr-T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tuberoz</a:t>
            </a: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sklerozda)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tr-TR" altLang="tr-T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Alternatif: </a:t>
            </a:r>
            <a:r>
              <a:rPr kumimoji="0" lang="tr-TR" altLang="tr-T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Prednizolon</a:t>
            </a: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Ketojenik</a:t>
            </a: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diyet, </a:t>
            </a:r>
            <a:r>
              <a:rPr kumimoji="0" lang="tr-TR" altLang="tr-TR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valproat</a:t>
            </a:r>
            <a:r>
              <a:rPr kumimoji="0" lang="tr-TR" altLang="tr-T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(seçilmiş olgularda)</a:t>
            </a:r>
          </a:p>
        </p:txBody>
      </p:sp>
    </p:spTree>
    <p:extLst>
      <p:ext uri="{BB962C8B-B14F-4D97-AF65-F5344CB8AC3E}">
        <p14:creationId xmlns:p14="http://schemas.microsoft.com/office/powerpoint/2010/main" val="238126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143782-8AA4-484D-B240-1DBF121E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LENNOX GASTAUT SENDROMU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7071AE-DB5A-4118-B70C-0D54B5914F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4921" y="2197661"/>
            <a:ext cx="99711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Başlangıç yaşı genellikle 1–8 yaş arasıdır, ortalama 3–5 yaş</a:t>
            </a:r>
            <a:endParaRPr lang="tr-TR" altLang="tr-T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Nadiren </a:t>
            </a:r>
            <a:r>
              <a:rPr kumimoji="0" lang="tr-TR" altLang="tr-TR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infantil</a:t>
            </a:r>
            <a:r>
              <a:rPr kumimoji="0" lang="tr-TR" altLang="tr-T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dönemde de başlayabilir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dirty="0"/>
              <a:t>Genellikle West sendromunun ilerlemesiyle oluşur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dirty="0"/>
              <a:t>tedaviye dirençli epilepsilerin en sık nedenlerinden biridir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nn-NO" dirty="0"/>
              <a:t>EEG’de yavaş diken-dalga ile karakterizedir</a:t>
            </a:r>
            <a:endParaRPr lang="tr-T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dirty="0"/>
              <a:t>Tedavide </a:t>
            </a:r>
            <a:r>
              <a:rPr lang="tr-TR" dirty="0" err="1"/>
              <a:t>lamotrijin</a:t>
            </a:r>
            <a:r>
              <a:rPr lang="tr-TR" dirty="0"/>
              <a:t>, </a:t>
            </a:r>
            <a:r>
              <a:rPr lang="tr-TR" dirty="0" err="1"/>
              <a:t>valproat,topiramit,Rufinamid</a:t>
            </a:r>
            <a:r>
              <a:rPr lang="tr-TR" dirty="0"/>
              <a:t> kullanılabilir</a:t>
            </a:r>
            <a:endParaRPr kumimoji="0" lang="tr-TR" altLang="tr-T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940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A43314-EAB1-4C4A-B451-32EFB4F9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Nöbet EPİDEMİYOLOJİ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B92809-2B9C-41D4-8DEF-FB6C6D42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Çocuk ve </a:t>
            </a:r>
            <a:r>
              <a:rPr lang="tr-TR" dirty="0" err="1"/>
              <a:t>adolesanların</a:t>
            </a:r>
            <a:r>
              <a:rPr lang="tr-TR" dirty="0"/>
              <a:t> yaklaşık % 0.5-1’i ergenliğe kadar en az bir kere </a:t>
            </a:r>
            <a:r>
              <a:rPr lang="tr-TR" dirty="0" err="1"/>
              <a:t>afebril</a:t>
            </a:r>
            <a:r>
              <a:rPr lang="tr-TR" dirty="0"/>
              <a:t> nöbet geçiriyor</a:t>
            </a:r>
          </a:p>
          <a:p>
            <a:r>
              <a:rPr lang="tr-TR" dirty="0"/>
              <a:t>Gelişmiş ülkelerde yaşamın ilk birkaç ayındaki nöbet </a:t>
            </a:r>
            <a:r>
              <a:rPr lang="tr-TR" dirty="0" err="1"/>
              <a:t>insidansı</a:t>
            </a:r>
            <a:r>
              <a:rPr lang="tr-TR" dirty="0"/>
              <a:t> en yüksektir</a:t>
            </a:r>
          </a:p>
          <a:p>
            <a:r>
              <a:rPr lang="tr-TR" dirty="0"/>
              <a:t> Birçok çalışma </a:t>
            </a:r>
            <a:r>
              <a:rPr lang="tr-TR" dirty="0" err="1"/>
              <a:t>insidansın</a:t>
            </a:r>
            <a:r>
              <a:rPr lang="tr-TR" dirty="0"/>
              <a:t> erkeklerde kadınlara göre bir miktar daha yüksek olduğunu göstermiştir</a:t>
            </a:r>
          </a:p>
          <a:p>
            <a:r>
              <a:rPr lang="tr-TR" dirty="0"/>
              <a:t> Ayrıca düşük sosyoekonomik gruplarda </a:t>
            </a:r>
            <a:r>
              <a:rPr lang="tr-TR" dirty="0" err="1"/>
              <a:t>insidans</a:t>
            </a:r>
            <a:r>
              <a:rPr lang="tr-TR" dirty="0"/>
              <a:t> daha yüksektir</a:t>
            </a:r>
          </a:p>
        </p:txBody>
      </p:sp>
    </p:spTree>
    <p:extLst>
      <p:ext uri="{BB962C8B-B14F-4D97-AF65-F5344CB8AC3E}">
        <p14:creationId xmlns:p14="http://schemas.microsoft.com/office/powerpoint/2010/main" val="3115708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A9D2E7-7261-4597-AAA8-5E3C14C9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B4FDC4-BCAF-4BE5-9D69-E5344667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Yapısal (</a:t>
            </a:r>
            <a:r>
              <a:rPr lang="tr-TR" dirty="0" err="1"/>
              <a:t>tümör,svo,kortikal</a:t>
            </a:r>
            <a:r>
              <a:rPr lang="tr-TR" dirty="0"/>
              <a:t> </a:t>
            </a:r>
            <a:r>
              <a:rPr lang="tr-TR" dirty="0" err="1"/>
              <a:t>displazi</a:t>
            </a:r>
            <a:endParaRPr lang="tr-TR" dirty="0"/>
          </a:p>
          <a:p>
            <a:r>
              <a:rPr lang="tr-TR" dirty="0" err="1"/>
              <a:t>Metabolik</a:t>
            </a:r>
            <a:r>
              <a:rPr lang="tr-TR" dirty="0"/>
              <a:t> (</a:t>
            </a:r>
            <a:r>
              <a:rPr lang="tr-TR" dirty="0" err="1"/>
              <a:t>pridoksin</a:t>
            </a:r>
            <a:r>
              <a:rPr lang="tr-TR" dirty="0"/>
              <a:t> bağımlı epilepsi)</a:t>
            </a:r>
          </a:p>
          <a:p>
            <a:r>
              <a:rPr lang="tr-TR" dirty="0"/>
              <a:t>Genetik (</a:t>
            </a:r>
            <a:r>
              <a:rPr lang="tr-TR" dirty="0" err="1"/>
              <a:t>dravet</a:t>
            </a:r>
            <a:r>
              <a:rPr lang="tr-TR" dirty="0"/>
              <a:t> </a:t>
            </a:r>
            <a:r>
              <a:rPr lang="tr-TR" dirty="0" err="1"/>
              <a:t>send,rett</a:t>
            </a:r>
            <a:r>
              <a:rPr lang="tr-TR" dirty="0"/>
              <a:t> </a:t>
            </a:r>
            <a:r>
              <a:rPr lang="tr-TR" dirty="0" err="1"/>
              <a:t>send,angelman</a:t>
            </a:r>
            <a:r>
              <a:rPr lang="tr-TR" dirty="0"/>
              <a:t> </a:t>
            </a:r>
            <a:r>
              <a:rPr lang="tr-TR" dirty="0" err="1"/>
              <a:t>send</a:t>
            </a:r>
            <a:r>
              <a:rPr lang="tr-TR" dirty="0"/>
              <a:t>)</a:t>
            </a:r>
          </a:p>
          <a:p>
            <a:r>
              <a:rPr lang="tr-TR" dirty="0"/>
              <a:t>İmmünolojik </a:t>
            </a:r>
          </a:p>
          <a:p>
            <a:r>
              <a:rPr lang="tr-TR" dirty="0"/>
              <a:t>Enfeksiyonlara bağlı(menenjit, </a:t>
            </a:r>
            <a:r>
              <a:rPr lang="tr-TR" dirty="0" err="1"/>
              <a:t>ensefalit</a:t>
            </a:r>
            <a:r>
              <a:rPr lang="tr-TR" dirty="0"/>
              <a:t>)</a:t>
            </a:r>
          </a:p>
          <a:p>
            <a:r>
              <a:rPr lang="tr-TR" dirty="0" err="1"/>
              <a:t>İdiopatik</a:t>
            </a:r>
            <a:r>
              <a:rPr lang="tr-TR" dirty="0"/>
              <a:t> olarak kategorize edilebilir</a:t>
            </a:r>
          </a:p>
        </p:txBody>
      </p:sp>
    </p:spTree>
    <p:extLst>
      <p:ext uri="{BB962C8B-B14F-4D97-AF65-F5344CB8AC3E}">
        <p14:creationId xmlns:p14="http://schemas.microsoft.com/office/powerpoint/2010/main" val="360839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3B0565-4E60-4413-974D-7E7B49BE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STATUS EPİLEPTİKUS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D3C766-7F58-46D3-8A92-AC885C10C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Generalize</a:t>
            </a:r>
            <a:r>
              <a:rPr lang="tr-TR" dirty="0"/>
              <a:t> </a:t>
            </a:r>
            <a:r>
              <a:rPr lang="tr-TR" dirty="0" err="1"/>
              <a:t>konvülziyonun</a:t>
            </a:r>
            <a:r>
              <a:rPr lang="tr-TR" dirty="0"/>
              <a:t> 5 dakikadan uzun sürmesine veya arada bilincin açılmadığı </a:t>
            </a:r>
            <a:r>
              <a:rPr lang="tr-TR" dirty="0" err="1"/>
              <a:t>ardarda</a:t>
            </a:r>
            <a:r>
              <a:rPr lang="tr-TR" dirty="0"/>
              <a:t> 2 veya daha fazla nöbetin gelmesine 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epileptikus</a:t>
            </a:r>
            <a:r>
              <a:rPr lang="tr-TR" dirty="0"/>
              <a:t> denir</a:t>
            </a:r>
          </a:p>
          <a:p>
            <a:r>
              <a:rPr lang="tr-TR" dirty="0"/>
              <a:t> Ancak </a:t>
            </a:r>
            <a:r>
              <a:rPr lang="tr-TR" dirty="0" err="1"/>
              <a:t>status</a:t>
            </a:r>
            <a:r>
              <a:rPr lang="tr-TR" dirty="0"/>
              <a:t> için tedaviye 5. dakikadan sonra başlanmalıdır</a:t>
            </a:r>
          </a:p>
          <a:p>
            <a:r>
              <a:rPr lang="tr-TR" dirty="0"/>
              <a:t>30 dakika, kalıcı beyin hasarı riskinin arttığı eşiktir (T2), ancak tedaviye 5. dakikada başlanmalıdır</a:t>
            </a:r>
          </a:p>
        </p:txBody>
      </p:sp>
    </p:spTree>
    <p:extLst>
      <p:ext uri="{BB962C8B-B14F-4D97-AF65-F5344CB8AC3E}">
        <p14:creationId xmlns:p14="http://schemas.microsoft.com/office/powerpoint/2010/main" val="376238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C5AB7-3B8B-4411-8F41-92BF20C3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STATUS EPİLEPTİKUS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A5A994-CC39-4725-84D9-D7578CF7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1)Hava yolu açıklığının temin edilmesi ve oksijen verilmesi </a:t>
            </a:r>
          </a:p>
          <a:p>
            <a:r>
              <a:rPr lang="tr-TR" dirty="0"/>
              <a:t>2)</a:t>
            </a:r>
            <a:r>
              <a:rPr lang="tr-TR" dirty="0" err="1"/>
              <a:t>Fokal</a:t>
            </a:r>
            <a:r>
              <a:rPr lang="tr-TR" dirty="0"/>
              <a:t> nörolojik semptom ve bulgular ile ilaç kullanma öyküsünün araştırılması </a:t>
            </a:r>
          </a:p>
          <a:p>
            <a:r>
              <a:rPr lang="tr-TR" dirty="0"/>
              <a:t>3)Damar yolu açılarak tetkik için kan alınmalı ve glikoz </a:t>
            </a:r>
            <a:r>
              <a:rPr lang="tr-TR" dirty="0" err="1"/>
              <a:t>infüzyonuna</a:t>
            </a:r>
            <a:r>
              <a:rPr lang="tr-TR" dirty="0"/>
              <a:t> hemen başlanmalıdır</a:t>
            </a:r>
          </a:p>
          <a:p>
            <a:r>
              <a:rPr lang="tr-TR" dirty="0"/>
              <a:t>4)</a:t>
            </a:r>
            <a:r>
              <a:rPr lang="tr-TR" dirty="0" err="1"/>
              <a:t>Antikonvülzan</a:t>
            </a:r>
            <a:r>
              <a:rPr lang="tr-TR" dirty="0"/>
              <a:t> tedaviyi başlanır. (</a:t>
            </a:r>
            <a:r>
              <a:rPr lang="tr-TR" dirty="0" err="1"/>
              <a:t>i.v</a:t>
            </a:r>
            <a:r>
              <a:rPr lang="tr-TR" dirty="0"/>
              <a:t>. </a:t>
            </a:r>
            <a:r>
              <a:rPr lang="tr-TR" dirty="0" err="1"/>
              <a:t>lorazepam</a:t>
            </a:r>
            <a:r>
              <a:rPr lang="tr-TR" dirty="0"/>
              <a:t>, </a:t>
            </a:r>
            <a:r>
              <a:rPr lang="tr-TR" dirty="0" err="1"/>
              <a:t>diazepam</a:t>
            </a:r>
            <a:r>
              <a:rPr lang="tr-TR" dirty="0"/>
              <a:t> veya </a:t>
            </a:r>
            <a:r>
              <a:rPr lang="tr-TR" dirty="0" err="1"/>
              <a:t>midazolam</a:t>
            </a:r>
            <a:r>
              <a:rPr lang="tr-TR" dirty="0"/>
              <a:t> ) yan etkisi en az olan  </a:t>
            </a:r>
            <a:r>
              <a:rPr lang="tr-TR" dirty="0" err="1"/>
              <a:t>lorazepamdır</a:t>
            </a:r>
            <a:r>
              <a:rPr lang="tr-TR" dirty="0"/>
              <a:t>. Nöbet durmazsa 5 dakikada bir tekrarlanabilir</a:t>
            </a:r>
          </a:p>
          <a:p>
            <a:r>
              <a:rPr lang="tr-TR" dirty="0"/>
              <a:t>5) </a:t>
            </a:r>
            <a:r>
              <a:rPr lang="tr-TR" dirty="0" err="1"/>
              <a:t>Fenitoin</a:t>
            </a:r>
            <a:r>
              <a:rPr lang="tr-TR" dirty="0"/>
              <a:t>  </a:t>
            </a:r>
          </a:p>
          <a:p>
            <a:r>
              <a:rPr lang="tr-TR" dirty="0"/>
              <a:t>6) </a:t>
            </a:r>
            <a:r>
              <a:rPr lang="tr-TR" dirty="0" err="1"/>
              <a:t>Fenobarbital</a:t>
            </a:r>
            <a:endParaRPr lang="tr-TR" dirty="0"/>
          </a:p>
          <a:p>
            <a:r>
              <a:rPr lang="tr-TR" dirty="0"/>
              <a:t>7) Genel anestezi</a:t>
            </a:r>
          </a:p>
        </p:txBody>
      </p:sp>
    </p:spTree>
    <p:extLst>
      <p:ext uri="{BB962C8B-B14F-4D97-AF65-F5344CB8AC3E}">
        <p14:creationId xmlns:p14="http://schemas.microsoft.com/office/powerpoint/2010/main" val="238080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244B8-D7C4-41B3-87A9-D0D3A918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STATUS EPİLEPTİKUS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B68BD3-2436-47D4-BAFF-442F0B86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1. İlk Müdahale – 0–5. Dakika</a:t>
            </a:r>
          </a:p>
          <a:p>
            <a:r>
              <a:rPr lang="tr-TR" dirty="0"/>
              <a:t>Amaç: Nöbetin durdurulması, temel destek sağlanması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Hava yolu, solunum, dolaşım (ABC) kontrolü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Oksijen, damar yolu, </a:t>
            </a:r>
            <a:r>
              <a:rPr lang="tr-TR" dirty="0" err="1"/>
              <a:t>glukoz</a:t>
            </a:r>
            <a:r>
              <a:rPr lang="tr-TR" dirty="0"/>
              <a:t>, elektrolitler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Hipoglisemi varsa: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/>
              <a:t>Dextroz</a:t>
            </a:r>
            <a:r>
              <a:rPr lang="tr-TR" dirty="0"/>
              <a:t> 10% (D10):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dirty="0"/>
              <a:t>&lt;2 yaş: 5 </a:t>
            </a:r>
            <a:r>
              <a:rPr lang="tr-TR" dirty="0" err="1"/>
              <a:t>mL</a:t>
            </a:r>
            <a:r>
              <a:rPr lang="tr-TR" dirty="0"/>
              <a:t>/kg IV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dirty="0"/>
              <a:t>&gt;2 yaş: 2 </a:t>
            </a:r>
            <a:r>
              <a:rPr lang="tr-TR" dirty="0" err="1"/>
              <a:t>mL</a:t>
            </a:r>
            <a:r>
              <a:rPr lang="tr-TR" dirty="0"/>
              <a:t>/kg IV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8355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1ACC64-3AB0-40B6-B83A-F0D3BC6D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HAVAYOLU AÇIKLIĞININ SAĞLANMASI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2E44E2-02A7-41B3-AA90-C73DE4FD4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effectLst/>
              </a:rPr>
              <a:t>Yapılması gereken hastayı yan yatırmak, </a:t>
            </a:r>
            <a:r>
              <a:rPr lang="tr-TR" b="0" i="0" dirty="0" err="1">
                <a:effectLst/>
              </a:rPr>
              <a:t>sekresyonlarını</a:t>
            </a:r>
            <a:r>
              <a:rPr lang="tr-TR" b="0" i="0" dirty="0">
                <a:effectLst/>
              </a:rPr>
              <a:t> </a:t>
            </a:r>
            <a:r>
              <a:rPr lang="tr-TR" b="0" i="0" dirty="0" err="1">
                <a:effectLst/>
              </a:rPr>
              <a:t>aspire</a:t>
            </a:r>
            <a:r>
              <a:rPr lang="tr-TR" b="0" i="0" dirty="0">
                <a:effectLst/>
              </a:rPr>
              <a:t> etmek ve yüz maskesi ile %100 O2 vermektir</a:t>
            </a:r>
          </a:p>
          <a:p>
            <a:r>
              <a:rPr lang="tr-TR" b="0" i="0" dirty="0">
                <a:effectLst/>
              </a:rPr>
              <a:t> Hasta bu arada </a:t>
            </a:r>
            <a:r>
              <a:rPr lang="tr-TR" b="0" i="0" dirty="0" err="1">
                <a:effectLst/>
              </a:rPr>
              <a:t>moniterize</a:t>
            </a:r>
            <a:r>
              <a:rPr lang="tr-TR" b="0" i="0" dirty="0">
                <a:effectLst/>
              </a:rPr>
              <a:t> edilmeli ve O2 desteğine rağmen SO2 &lt; %90 ise </a:t>
            </a:r>
            <a:r>
              <a:rPr lang="tr-TR" b="0" i="0" dirty="0" err="1">
                <a:effectLst/>
              </a:rPr>
              <a:t>ventilasyon</a:t>
            </a:r>
            <a:r>
              <a:rPr lang="tr-TR" b="0" i="0" dirty="0">
                <a:effectLst/>
              </a:rPr>
              <a:t> ihtiyacı değerlendirilmelidir</a:t>
            </a:r>
          </a:p>
          <a:p>
            <a:r>
              <a:rPr lang="tr-TR" dirty="0"/>
              <a:t>Rutin müdahalede </a:t>
            </a:r>
            <a:r>
              <a:rPr lang="tr-TR" dirty="0" err="1"/>
              <a:t>airway</a:t>
            </a:r>
            <a:r>
              <a:rPr lang="tr-TR" dirty="0"/>
              <a:t> önerilmez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C3DB48-EF9E-438B-AB22-4038A7AAD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1" y="3429000"/>
            <a:ext cx="5368119" cy="26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42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B15C17-351D-4BAE-AC56-76106D65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dolaşım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CEDA96-766E-45A6-AE65-A5077A019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effectLst/>
              </a:rPr>
              <a:t>Nöbet sırasında kan basıncı ve kalp hızında yükselme görülebilir ancak genelde geçicidir</a:t>
            </a:r>
          </a:p>
          <a:p>
            <a:r>
              <a:rPr lang="tr-TR" b="0" i="0" dirty="0">
                <a:effectLst/>
              </a:rPr>
              <a:t>Eğer </a:t>
            </a:r>
            <a:r>
              <a:rPr lang="tr-TR" b="0" i="0" dirty="0" err="1">
                <a:effectLst/>
              </a:rPr>
              <a:t>bradikardi</a:t>
            </a:r>
            <a:r>
              <a:rPr lang="tr-TR" b="0" i="0" dirty="0">
                <a:effectLst/>
              </a:rPr>
              <a:t>, hipotansiyon gibi bulgular var ise </a:t>
            </a:r>
            <a:r>
              <a:rPr lang="tr-TR" b="0" i="0" dirty="0" err="1">
                <a:effectLst/>
              </a:rPr>
              <a:t>hipoksinin</a:t>
            </a:r>
            <a:r>
              <a:rPr lang="tr-TR" b="0" i="0" dirty="0">
                <a:effectLst/>
              </a:rPr>
              <a:t> ciddi olduğunu ve </a:t>
            </a:r>
            <a:r>
              <a:rPr lang="tr-TR" b="0" i="0" dirty="0" err="1">
                <a:effectLst/>
              </a:rPr>
              <a:t>ventilasyon</a:t>
            </a:r>
            <a:r>
              <a:rPr lang="tr-TR" b="0" i="0" dirty="0">
                <a:effectLst/>
              </a:rPr>
              <a:t> ihtiyacını gösterir</a:t>
            </a:r>
          </a:p>
          <a:p>
            <a:r>
              <a:rPr lang="tr-TR" b="0" i="0" dirty="0">
                <a:effectLst/>
              </a:rPr>
              <a:t>Hastaya bu arada mümkünse iki geniş damar yolu açılmalıdır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776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0F1D7C-3579-4E70-A267-7B7AB146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SUNUMUN HEDEFİ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18498B-6711-4968-BCC6-8C9C00AD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• Nöbet ve epilepsinin etiyolojisini sayabilmek</a:t>
            </a:r>
          </a:p>
          <a:p>
            <a:pPr marL="0" indent="0">
              <a:buNone/>
            </a:pPr>
            <a:r>
              <a:rPr lang="tr-TR" sz="3200" dirty="0"/>
              <a:t>• Nöbet tiplerini sayabilmek</a:t>
            </a:r>
          </a:p>
          <a:p>
            <a:pPr marL="0" indent="0">
              <a:buNone/>
            </a:pPr>
            <a:r>
              <a:rPr lang="tr-TR" sz="3200" dirty="0"/>
              <a:t>• Nöbete acil müdahaleyi uygulayabilmek </a:t>
            </a:r>
          </a:p>
          <a:p>
            <a:pPr marL="0" indent="0">
              <a:buNone/>
            </a:pPr>
            <a:r>
              <a:rPr lang="tr-TR" sz="3200" dirty="0"/>
              <a:t>• </a:t>
            </a:r>
            <a:r>
              <a:rPr lang="tr-TR" sz="3200" dirty="0" err="1"/>
              <a:t>Febril</a:t>
            </a:r>
            <a:r>
              <a:rPr lang="tr-TR" sz="3200" dirty="0"/>
              <a:t> </a:t>
            </a:r>
            <a:r>
              <a:rPr lang="tr-TR" sz="3200" dirty="0" err="1"/>
              <a:t>konvülziyon</a:t>
            </a:r>
            <a:r>
              <a:rPr lang="tr-TR" sz="3200" dirty="0"/>
              <a:t> kriterlerini sayabilmek</a:t>
            </a:r>
          </a:p>
        </p:txBody>
      </p:sp>
    </p:spTree>
    <p:extLst>
      <p:ext uri="{BB962C8B-B14F-4D97-AF65-F5344CB8AC3E}">
        <p14:creationId xmlns:p14="http://schemas.microsoft.com/office/powerpoint/2010/main" val="3725848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C59A1E-74D6-459C-8ABC-4C7253ED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İlk Basamak Tedavi – 5. dakikadan sonra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A6658C-A233-4FB9-92E7-BCA53C3D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tr-TR" sz="2400" b="0" i="0" dirty="0">
                <a:effectLst/>
              </a:rPr>
              <a:t>Nöbet yönetiminde ilk sırada kullandığımız ilaç grubu </a:t>
            </a:r>
            <a:r>
              <a:rPr lang="tr-TR" sz="2400" b="1" i="0" dirty="0" err="1">
                <a:effectLst/>
              </a:rPr>
              <a:t>benzodiazepinlerdir</a:t>
            </a:r>
            <a:endParaRPr lang="tr-TR" sz="2400" b="1" dirty="0"/>
          </a:p>
          <a:p>
            <a:pPr algn="l"/>
            <a:r>
              <a:rPr lang="tr-TR" sz="2400" b="0" i="0" dirty="0">
                <a:effectLst/>
              </a:rPr>
              <a:t>Hastane öncesinde tercihen </a:t>
            </a:r>
            <a:r>
              <a:rPr lang="tr-TR" sz="2400" b="0" i="0" dirty="0" err="1">
                <a:effectLst/>
              </a:rPr>
              <a:t>midazolam</a:t>
            </a:r>
            <a:r>
              <a:rPr lang="tr-TR" sz="2400" b="0" i="0" dirty="0">
                <a:effectLst/>
              </a:rPr>
              <a:t> (IM, </a:t>
            </a:r>
            <a:r>
              <a:rPr lang="tr-TR" sz="2400" b="0" i="0" dirty="0" err="1">
                <a:effectLst/>
              </a:rPr>
              <a:t>intranazal</a:t>
            </a:r>
            <a:r>
              <a:rPr lang="tr-TR" sz="2400" b="0" i="0" dirty="0">
                <a:effectLst/>
              </a:rPr>
              <a:t> veya </a:t>
            </a:r>
            <a:r>
              <a:rPr lang="tr-TR" sz="2400" b="0" i="0" dirty="0" err="1">
                <a:effectLst/>
              </a:rPr>
              <a:t>bukkal</a:t>
            </a:r>
            <a:r>
              <a:rPr lang="tr-TR" sz="2400" b="0" i="0" dirty="0">
                <a:effectLst/>
              </a:rPr>
              <a:t>) önerilir</a:t>
            </a:r>
          </a:p>
          <a:p>
            <a:pPr algn="l"/>
            <a:r>
              <a:rPr lang="tr-TR" sz="2400" b="0" i="0" dirty="0">
                <a:effectLst/>
              </a:rPr>
              <a:t> Hastanede ise </a:t>
            </a:r>
            <a:r>
              <a:rPr lang="tr-TR" sz="2400" b="0" i="0" dirty="0" err="1">
                <a:effectLst/>
              </a:rPr>
              <a:t>lorezepam</a:t>
            </a:r>
            <a:r>
              <a:rPr lang="tr-TR" sz="2400" b="0" i="0" dirty="0">
                <a:effectLst/>
              </a:rPr>
              <a:t> (IV) veya </a:t>
            </a:r>
            <a:r>
              <a:rPr lang="tr-TR" sz="2400" b="0" i="0" dirty="0" err="1">
                <a:effectLst/>
              </a:rPr>
              <a:t>midazolamın</a:t>
            </a:r>
            <a:r>
              <a:rPr lang="tr-TR" sz="2400" b="0" i="0" dirty="0">
                <a:effectLst/>
              </a:rPr>
              <a:t> (IV </a:t>
            </a:r>
            <a:r>
              <a:rPr lang="tr-TR" sz="2400" b="0" i="0" dirty="0" err="1">
                <a:effectLst/>
              </a:rPr>
              <a:t>yeya</a:t>
            </a:r>
            <a:r>
              <a:rPr lang="tr-TR" sz="2400" b="0" i="0" dirty="0">
                <a:effectLst/>
              </a:rPr>
              <a:t> IM) ilk tercih olması önerilir ve etkinlikleri benzerdir</a:t>
            </a:r>
          </a:p>
          <a:p>
            <a:pPr algn="l"/>
            <a:r>
              <a:rPr lang="tr-TR" sz="2400" b="0" i="0" dirty="0">
                <a:effectLst/>
              </a:rPr>
              <a:t>Bu ilaçlar nöbet kontrolünde birinci basamak tedavide </a:t>
            </a:r>
            <a:r>
              <a:rPr lang="tr-TR" sz="2400" b="0" i="0" dirty="0" err="1">
                <a:effectLst/>
              </a:rPr>
              <a:t>diazepam</a:t>
            </a:r>
            <a:r>
              <a:rPr lang="tr-TR" sz="2400" b="0" i="0" dirty="0">
                <a:effectLst/>
              </a:rPr>
              <a:t> ve </a:t>
            </a:r>
            <a:r>
              <a:rPr lang="tr-TR" sz="2400" b="0" i="0" dirty="0" err="1">
                <a:effectLst/>
              </a:rPr>
              <a:t>fenitoinden</a:t>
            </a:r>
            <a:r>
              <a:rPr lang="tr-TR" sz="2400" b="0" i="0" dirty="0">
                <a:effectLst/>
              </a:rPr>
              <a:t> daha etkili bulunmuşlardır</a:t>
            </a:r>
          </a:p>
          <a:p>
            <a:pPr algn="l"/>
            <a:r>
              <a:rPr lang="tr-TR" sz="2400" b="0" i="0" dirty="0">
                <a:effectLst/>
              </a:rPr>
              <a:t>Tek doz </a:t>
            </a:r>
            <a:r>
              <a:rPr lang="tr-TR" sz="2400" b="0" i="0" dirty="0" err="1">
                <a:effectLst/>
              </a:rPr>
              <a:t>benzodiazepin</a:t>
            </a:r>
            <a:r>
              <a:rPr lang="tr-TR" sz="2400" b="0" i="0" dirty="0">
                <a:effectLst/>
              </a:rPr>
              <a:t> sonrası nöbet 5 dakika içerisinde durmazsa 5. Dakikada doz tekrar edilebilir</a:t>
            </a:r>
          </a:p>
          <a:p>
            <a:pPr algn="l"/>
            <a:r>
              <a:rPr lang="tr-TR" sz="2400" b="0" i="0" dirty="0">
                <a:effectLst/>
              </a:rPr>
              <a:t>Eğer ikinci doza rağmen nöbet devam ederse, </a:t>
            </a:r>
            <a:r>
              <a:rPr lang="tr-TR" sz="2400" b="0" i="0" dirty="0" err="1">
                <a:effectLst/>
              </a:rPr>
              <a:t>benzodiazepinlerin</a:t>
            </a:r>
            <a:r>
              <a:rPr lang="tr-TR" sz="2400" b="0" i="0" dirty="0">
                <a:effectLst/>
              </a:rPr>
              <a:t> solunum depresyonu yan etkilerinden dolayı ikinci basamak tedaviye geçilmesi önerilir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7792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7F7742-9A81-425B-8DFE-5C4ECE80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İlk Basamak Tedavi – 5. dakikadan sonra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1C1174E-7A3E-4FFC-BBA3-98A4ABBF0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1853754"/>
            <a:ext cx="8948014" cy="3919249"/>
          </a:xfrm>
        </p:spPr>
      </p:pic>
    </p:spTree>
    <p:extLst>
      <p:ext uri="{BB962C8B-B14F-4D97-AF65-F5344CB8AC3E}">
        <p14:creationId xmlns:p14="http://schemas.microsoft.com/office/powerpoint/2010/main" val="3528294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2FFF84F-6A63-4838-8535-F026186051C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401112" y="3604984"/>
            <a:ext cx="4877284" cy="2441486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C35F1DF-1910-4CEB-982B-633299EB1E8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278396" y="3791673"/>
            <a:ext cx="3856204" cy="2095501"/>
          </a:xfrm>
          <a:prstGeom prst="rect">
            <a:avLst/>
          </a:prstGeom>
        </p:spPr>
      </p:pic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2D321FD6-E81C-425A-896D-23AFF82DC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45981"/>
              </p:ext>
            </p:extLst>
          </p:nvPr>
        </p:nvGraphicFramePr>
        <p:xfrm>
          <a:off x="932559" y="624841"/>
          <a:ext cx="9604374" cy="2926080"/>
        </p:xfrm>
        <a:graphic>
          <a:graphicData uri="http://schemas.openxmlformats.org/drawingml/2006/table">
            <a:tbl>
              <a:tblPr/>
              <a:tblGrid>
                <a:gridCol w="3201458">
                  <a:extLst>
                    <a:ext uri="{9D8B030D-6E8A-4147-A177-3AD203B41FA5}">
                      <a16:colId xmlns:a16="http://schemas.microsoft.com/office/drawing/2014/main" val="21692908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3514262750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35586702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Uygulama Yolu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Doz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/>
                        <a:t>Açıklama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02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IV (intravenöz)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0.1–0.2 mg/kg (</a:t>
                      </a:r>
                      <a:r>
                        <a:rPr lang="tr-TR" dirty="0" err="1"/>
                        <a:t>maks</a:t>
                      </a:r>
                      <a:r>
                        <a:rPr lang="tr-TR" dirty="0"/>
                        <a:t>. 10 mg)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Etki süresi hızlıdır. Damar yolu varsa tercih edilir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091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IM (intramüsküler)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0.2 mg/kg (maks. 10 mg)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IV yoksa uygulanır. Özellikle acil serviste etkilidir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6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 dirty="0" err="1"/>
                        <a:t>Bukkal</a:t>
                      </a:r>
                      <a:r>
                        <a:rPr lang="tr-TR" b="1" dirty="0"/>
                        <a:t> (yanağa)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0.3–0.5 mg/kg (maks. 10 mg)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Evde veya sağlık kuruluşuna ulaşmadan önce kullanılabilir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73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IN (nazal)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0.2 mg/kg (</a:t>
                      </a:r>
                      <a:r>
                        <a:rPr lang="tr-TR" dirty="0" err="1"/>
                        <a:t>maks</a:t>
                      </a:r>
                      <a:r>
                        <a:rPr lang="tr-TR" dirty="0"/>
                        <a:t>. 10 mg)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Alternatif </a:t>
                      </a:r>
                      <a:r>
                        <a:rPr lang="tr-TR" dirty="0" err="1"/>
                        <a:t>noninvaziv</a:t>
                      </a:r>
                      <a:r>
                        <a:rPr lang="tr-TR" dirty="0"/>
                        <a:t> yoldur, pratik ve hızlı etki sağlar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09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297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CF1A313-BED0-4E34-826E-800F7F97E44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26920" y="2192655"/>
            <a:ext cx="2193925" cy="3260725"/>
          </a:xfrm>
          <a:prstGeom prst="rect">
            <a:avLst/>
          </a:prstGeom>
        </p:spPr>
      </p:pic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49A80EC9-806D-4172-8A08-4A9E1BD8D7C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547360" y="2286000"/>
            <a:ext cx="4146550" cy="264795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AF646FC-B122-4C16-AC6F-04EACA8FB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066" y="1523934"/>
            <a:ext cx="8626588" cy="76206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38D242E-D8DA-4449-A569-7CE87E3F6419}"/>
              </a:ext>
            </a:extLst>
          </p:cNvPr>
          <p:cNvSpPr txBox="1"/>
          <p:nvPr/>
        </p:nvSpPr>
        <p:spPr>
          <a:xfrm>
            <a:off x="6492428" y="4933950"/>
            <a:ext cx="2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0.2 mg/kg (</a:t>
            </a:r>
            <a:r>
              <a:rPr lang="tr-TR" dirty="0" err="1"/>
              <a:t>maks</a:t>
            </a:r>
            <a:r>
              <a:rPr lang="tr-TR" dirty="0"/>
              <a:t>. 10 mg)</a:t>
            </a:r>
          </a:p>
        </p:txBody>
      </p:sp>
    </p:spTree>
    <p:extLst>
      <p:ext uri="{BB962C8B-B14F-4D97-AF65-F5344CB8AC3E}">
        <p14:creationId xmlns:p14="http://schemas.microsoft.com/office/powerpoint/2010/main" val="69793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79DFAC1-7497-44D5-8237-3E22F5A1B88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62200" y="-19050"/>
            <a:ext cx="2463800" cy="344805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DE8CB2C-2AAD-4442-8763-F9AAA5897029}"/>
              </a:ext>
            </a:extLst>
          </p:cNvPr>
          <p:cNvSpPr txBox="1"/>
          <p:nvPr/>
        </p:nvSpPr>
        <p:spPr>
          <a:xfrm>
            <a:off x="2362200" y="3429000"/>
            <a:ext cx="406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0.1 mg/kg (</a:t>
            </a:r>
            <a:r>
              <a:rPr lang="tr-TR" dirty="0" err="1"/>
              <a:t>max</a:t>
            </a:r>
            <a:r>
              <a:rPr lang="tr-TR" dirty="0"/>
              <a:t> doz 4mg)</a:t>
            </a:r>
          </a:p>
        </p:txBody>
      </p:sp>
    </p:spTree>
    <p:extLst>
      <p:ext uri="{BB962C8B-B14F-4D97-AF65-F5344CB8AC3E}">
        <p14:creationId xmlns:p14="http://schemas.microsoft.com/office/powerpoint/2010/main" val="2611786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380940-A632-4F76-A720-5F4CC3E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4CF7F8E-C3AE-46A8-AD46-F24B771ED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5650" y="2328861"/>
            <a:ext cx="4267200" cy="280504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015070-8388-4B20-9DB1-FE7E3BDE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2028824"/>
            <a:ext cx="4533900" cy="31146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4ADDCA6-4FA7-4ABE-B48E-B8DE2E321C86}"/>
              </a:ext>
            </a:extLst>
          </p:cNvPr>
          <p:cNvSpPr txBox="1"/>
          <p:nvPr/>
        </p:nvSpPr>
        <p:spPr>
          <a:xfrm>
            <a:off x="2127250" y="5133903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       0.3mg/kg iv </a:t>
            </a:r>
          </a:p>
          <a:p>
            <a:r>
              <a:rPr lang="tr-TR" dirty="0"/>
              <a:t> </a:t>
            </a:r>
            <a:r>
              <a:rPr lang="tr-TR" dirty="0" err="1"/>
              <a:t>max</a:t>
            </a:r>
            <a:r>
              <a:rPr lang="tr-TR" dirty="0"/>
              <a:t> doz 5mg(&lt;5 yaş)/ 10 mg(&gt;5yaş)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E7AC6A5-CED3-4385-BD83-5664216F7B89}"/>
              </a:ext>
            </a:extLst>
          </p:cNvPr>
          <p:cNvSpPr txBox="1"/>
          <p:nvPr/>
        </p:nvSpPr>
        <p:spPr>
          <a:xfrm>
            <a:off x="7105650" y="513390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0.5 mg/kg (</a:t>
            </a:r>
            <a:r>
              <a:rPr lang="tr-TR" dirty="0" err="1"/>
              <a:t>max</a:t>
            </a:r>
            <a:r>
              <a:rPr lang="tr-TR" dirty="0"/>
              <a:t> doz 20 mg)</a:t>
            </a:r>
          </a:p>
        </p:txBody>
      </p:sp>
    </p:spTree>
    <p:extLst>
      <p:ext uri="{BB962C8B-B14F-4D97-AF65-F5344CB8AC3E}">
        <p14:creationId xmlns:p14="http://schemas.microsoft.com/office/powerpoint/2010/main" val="3358679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D3E7E9-D6E5-45A6-898E-B0C93207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3. İkinci Basamak – 10–20. Dakika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DBB867F-028A-4AD9-9F7A-1A2DFAE50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880" y="1981200"/>
            <a:ext cx="8183880" cy="3276599"/>
          </a:xfrm>
        </p:spPr>
      </p:pic>
    </p:spTree>
    <p:extLst>
      <p:ext uri="{BB962C8B-B14F-4D97-AF65-F5344CB8AC3E}">
        <p14:creationId xmlns:p14="http://schemas.microsoft.com/office/powerpoint/2010/main" val="200704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1AFD41E-A2C5-4DE4-AD53-DAD55105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19"/>
            <a:ext cx="4445540" cy="3412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415C802-C18E-4833-91D0-5B737EF2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500" y="731519"/>
            <a:ext cx="4937032" cy="341280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0DE8E37-97D5-463E-89A5-550455608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60" y="731519"/>
            <a:ext cx="3139440" cy="341280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7B1AEA9-13B5-47DB-8EDC-1AE4B0E2BBA0}"/>
              </a:ext>
            </a:extLst>
          </p:cNvPr>
          <p:cNvSpPr txBox="1"/>
          <p:nvPr/>
        </p:nvSpPr>
        <p:spPr>
          <a:xfrm>
            <a:off x="0" y="4144326"/>
            <a:ext cx="450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Feniotin</a:t>
            </a:r>
            <a:r>
              <a:rPr lang="tr-TR" dirty="0"/>
              <a:t> 20mg/kg (</a:t>
            </a:r>
            <a:r>
              <a:rPr lang="tr-TR" dirty="0" err="1"/>
              <a:t>max</a:t>
            </a:r>
            <a:r>
              <a:rPr lang="tr-TR" dirty="0"/>
              <a:t> doz 1000 mg)</a:t>
            </a:r>
          </a:p>
          <a:p>
            <a:r>
              <a:rPr lang="tr-TR" dirty="0"/>
              <a:t>20 </a:t>
            </a:r>
            <a:r>
              <a:rPr lang="tr-TR" dirty="0" err="1"/>
              <a:t>dk</a:t>
            </a:r>
            <a:r>
              <a:rPr lang="tr-TR" dirty="0"/>
              <a:t> </a:t>
            </a:r>
            <a:r>
              <a:rPr lang="tr-TR" dirty="0" err="1"/>
              <a:t>sf</a:t>
            </a:r>
            <a:r>
              <a:rPr lang="tr-TR" dirty="0"/>
              <a:t> içinde verilir.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2A26A46-B74D-40F2-9EC1-93E0F4211A1D}"/>
              </a:ext>
            </a:extLst>
          </p:cNvPr>
          <p:cNvSpPr txBox="1"/>
          <p:nvPr/>
        </p:nvSpPr>
        <p:spPr>
          <a:xfrm>
            <a:off x="4445540" y="4144326"/>
            <a:ext cx="430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Fenobarbital</a:t>
            </a:r>
            <a:r>
              <a:rPr lang="tr-TR" dirty="0"/>
              <a:t> 20mg/kg (</a:t>
            </a:r>
            <a:r>
              <a:rPr lang="tr-TR" dirty="0" err="1"/>
              <a:t>max</a:t>
            </a:r>
            <a:r>
              <a:rPr lang="tr-TR" dirty="0"/>
              <a:t> doz 1000 mg)</a:t>
            </a:r>
          </a:p>
          <a:p>
            <a:r>
              <a:rPr lang="tr-TR" dirty="0"/>
              <a:t>20 </a:t>
            </a:r>
            <a:r>
              <a:rPr lang="tr-TR" dirty="0" err="1"/>
              <a:t>dk</a:t>
            </a:r>
            <a:r>
              <a:rPr lang="tr-TR" dirty="0"/>
              <a:t> içinde </a:t>
            </a:r>
            <a:r>
              <a:rPr lang="tr-TR" dirty="0" err="1"/>
              <a:t>sf</a:t>
            </a:r>
            <a:r>
              <a:rPr lang="tr-TR" dirty="0"/>
              <a:t> ile verilir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FECA18-AD95-4233-B577-393AE53C237B}"/>
              </a:ext>
            </a:extLst>
          </p:cNvPr>
          <p:cNvSpPr txBox="1"/>
          <p:nvPr/>
        </p:nvSpPr>
        <p:spPr>
          <a:xfrm>
            <a:off x="9052560" y="4144326"/>
            <a:ext cx="313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Levatirasetam</a:t>
            </a:r>
            <a:r>
              <a:rPr lang="tr-TR" dirty="0"/>
              <a:t> 60mg/kg (</a:t>
            </a:r>
            <a:r>
              <a:rPr lang="tr-TR" dirty="0" err="1"/>
              <a:t>max</a:t>
            </a:r>
            <a:r>
              <a:rPr lang="tr-TR" dirty="0"/>
              <a:t> doz 300mg )20 </a:t>
            </a:r>
            <a:r>
              <a:rPr lang="tr-TR" dirty="0" err="1"/>
              <a:t>dk</a:t>
            </a:r>
            <a:r>
              <a:rPr lang="tr-TR" dirty="0"/>
              <a:t> </a:t>
            </a:r>
            <a:r>
              <a:rPr lang="tr-TR" dirty="0" err="1"/>
              <a:t>sf</a:t>
            </a:r>
            <a:r>
              <a:rPr lang="tr-TR" dirty="0"/>
              <a:t> içinde verilir</a:t>
            </a:r>
          </a:p>
        </p:txBody>
      </p:sp>
    </p:spTree>
    <p:extLst>
      <p:ext uri="{BB962C8B-B14F-4D97-AF65-F5344CB8AC3E}">
        <p14:creationId xmlns:p14="http://schemas.microsoft.com/office/powerpoint/2010/main" val="1499232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B5B74-DD7A-4051-9382-066B7B47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4. Üçüncü Basamak – 30. Dakikadan sonra</a:t>
            </a:r>
            <a:endParaRPr lang="tr-TR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420AE8AC-4772-4AC5-8467-EA669C93EF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2993231"/>
          <a:ext cx="9613899" cy="2286000"/>
        </p:xfrm>
        <a:graphic>
          <a:graphicData uri="http://schemas.openxmlformats.org/drawingml/2006/table">
            <a:tbl>
              <a:tblPr/>
              <a:tblGrid>
                <a:gridCol w="3204633">
                  <a:extLst>
                    <a:ext uri="{9D8B030D-6E8A-4147-A177-3AD203B41FA5}">
                      <a16:colId xmlns:a16="http://schemas.microsoft.com/office/drawing/2014/main" val="3871603935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486264930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23458583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İlaç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/>
                        <a:t>Doz ve Uygulama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/>
                        <a:t>Not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05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Midazolam infüzyon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Bolus: 0.2 mg/kg → ardından 1–2 µg/kg/dk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Sedasyon, EEG takibi gerekir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78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Pentobarbital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5 mg/kg yükleme → 1–5 mg/kg/saat infüzyon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Refrakter olgularda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175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/>
                        <a:t>Propofol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/>
                        <a:t>1–2 mg/kg yükleme → 1–10 mg/kg/saat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&lt;3 yaşta dikkat! (</a:t>
                      </a:r>
                      <a:r>
                        <a:rPr lang="tr-TR" dirty="0" err="1"/>
                        <a:t>propofol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infüzyon</a:t>
                      </a:r>
                      <a:r>
                        <a:rPr lang="tr-TR" dirty="0"/>
                        <a:t> sendromu riski)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01558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BE7B40DC-D99B-4941-B336-C825744F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Yoğun bakımda, sürekli EEG takibiyle 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anestezik ajanlar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başlanır.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20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F6A816-F178-4426-8247-94BF65D1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NÖBET AYIRICI 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EB344D-F7E9-4D9C-8A0E-C170F400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Nefes tutma nöbetleri (katılma nöbeti) </a:t>
            </a:r>
          </a:p>
          <a:p>
            <a:r>
              <a:rPr lang="tr-TR" dirty="0" err="1"/>
              <a:t>Vagal</a:t>
            </a:r>
            <a:r>
              <a:rPr lang="tr-TR" dirty="0"/>
              <a:t> </a:t>
            </a:r>
            <a:r>
              <a:rPr lang="tr-TR" dirty="0" err="1"/>
              <a:t>senkop</a:t>
            </a:r>
            <a:r>
              <a:rPr lang="tr-TR" dirty="0"/>
              <a:t>  </a:t>
            </a:r>
          </a:p>
          <a:p>
            <a:r>
              <a:rPr lang="tr-TR" dirty="0"/>
              <a:t>Kardiyak </a:t>
            </a:r>
            <a:r>
              <a:rPr lang="tr-TR" dirty="0" err="1"/>
              <a:t>senkop</a:t>
            </a:r>
            <a:r>
              <a:rPr lang="tr-TR" dirty="0"/>
              <a:t> </a:t>
            </a:r>
          </a:p>
          <a:p>
            <a:r>
              <a:rPr lang="tr-TR" dirty="0" err="1"/>
              <a:t>Bening</a:t>
            </a:r>
            <a:r>
              <a:rPr lang="tr-TR" dirty="0"/>
              <a:t> </a:t>
            </a:r>
            <a:r>
              <a:rPr lang="tr-TR" dirty="0" err="1"/>
              <a:t>paroksimal</a:t>
            </a:r>
            <a:r>
              <a:rPr lang="tr-TR" dirty="0"/>
              <a:t> </a:t>
            </a:r>
            <a:r>
              <a:rPr lang="tr-TR" dirty="0" err="1"/>
              <a:t>vertigo</a:t>
            </a:r>
            <a:r>
              <a:rPr lang="tr-TR" dirty="0"/>
              <a:t> </a:t>
            </a:r>
          </a:p>
          <a:p>
            <a:r>
              <a:rPr lang="tr-TR" dirty="0" err="1"/>
              <a:t>Familyal</a:t>
            </a:r>
            <a:r>
              <a:rPr lang="tr-TR" dirty="0"/>
              <a:t> </a:t>
            </a:r>
            <a:r>
              <a:rPr lang="tr-TR" dirty="0" err="1"/>
              <a:t>hemiplejik</a:t>
            </a:r>
            <a:r>
              <a:rPr lang="tr-TR" dirty="0"/>
              <a:t> migren </a:t>
            </a:r>
          </a:p>
          <a:p>
            <a:r>
              <a:rPr lang="tr-TR" dirty="0" err="1"/>
              <a:t>Parasomnia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26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AB87FB-C8C8-4CD1-9957-9AEBA5D4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CCB9C0-1ECE-47B7-951E-8D10F071F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Autofit/>
          </a:bodyPr>
          <a:lstStyle/>
          <a:p>
            <a:r>
              <a:rPr lang="tr-TR" sz="1200" dirty="0"/>
              <a:t>Giriş  </a:t>
            </a:r>
          </a:p>
          <a:p>
            <a:r>
              <a:rPr lang="tr-TR" sz="1200" dirty="0"/>
              <a:t>Tanımlar </a:t>
            </a:r>
          </a:p>
          <a:p>
            <a:r>
              <a:rPr lang="tr-TR" sz="1200" dirty="0"/>
              <a:t>Nöbet tipleri (ILAE </a:t>
            </a:r>
            <a:r>
              <a:rPr lang="tr-TR" sz="1200" dirty="0" err="1"/>
              <a:t>klasifikasyonu</a:t>
            </a:r>
            <a:r>
              <a:rPr lang="tr-TR" sz="1200" dirty="0"/>
              <a:t>)</a:t>
            </a:r>
          </a:p>
          <a:p>
            <a:r>
              <a:rPr lang="tr-TR" sz="1200" dirty="0"/>
              <a:t>Epidemiyoloji</a:t>
            </a:r>
          </a:p>
          <a:p>
            <a:r>
              <a:rPr lang="tr-TR" sz="1200" dirty="0"/>
              <a:t>Etiyoloji </a:t>
            </a:r>
          </a:p>
          <a:p>
            <a:r>
              <a:rPr lang="tr-TR" sz="1200" dirty="0"/>
              <a:t>Tedavi</a:t>
            </a:r>
          </a:p>
          <a:p>
            <a:r>
              <a:rPr lang="tr-TR" sz="1200" dirty="0"/>
              <a:t>Ayırıcı tanı</a:t>
            </a:r>
          </a:p>
          <a:p>
            <a:r>
              <a:rPr lang="tr-TR" sz="1200" dirty="0" err="1"/>
              <a:t>Febril</a:t>
            </a:r>
            <a:r>
              <a:rPr lang="tr-TR" sz="1200" dirty="0"/>
              <a:t> </a:t>
            </a:r>
            <a:r>
              <a:rPr lang="tr-TR" sz="1200" dirty="0" err="1"/>
              <a:t>konvülziyonlar</a:t>
            </a:r>
            <a:endParaRPr lang="tr-TR" sz="1200" dirty="0"/>
          </a:p>
          <a:p>
            <a:r>
              <a:rPr lang="tr-TR" sz="1200" dirty="0"/>
              <a:t>Tanım </a:t>
            </a:r>
          </a:p>
          <a:p>
            <a:r>
              <a:rPr lang="tr-TR" sz="1200" dirty="0"/>
              <a:t>Klinik özellikleri </a:t>
            </a:r>
          </a:p>
          <a:p>
            <a:r>
              <a:rPr lang="tr-TR" sz="1200" dirty="0"/>
              <a:t>Tanı</a:t>
            </a:r>
          </a:p>
          <a:p>
            <a:r>
              <a:rPr lang="tr-TR" sz="1200" dirty="0"/>
              <a:t>Tedavi </a:t>
            </a:r>
          </a:p>
        </p:txBody>
      </p:sp>
    </p:spTree>
    <p:extLst>
      <p:ext uri="{BB962C8B-B14F-4D97-AF65-F5344CB8AC3E}">
        <p14:creationId xmlns:p14="http://schemas.microsoft.com/office/powerpoint/2010/main" val="2673160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42CC80-40BE-4FB1-BB5F-3FB9F749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NEFES TUTMA (KATILMA) NÖBETİ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F2C879-E8AD-436B-8DF9-8B56D687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6 ay-3 yaş arası çocuklarda görülür. </a:t>
            </a:r>
          </a:p>
          <a:p>
            <a:r>
              <a:rPr lang="tr-TR" dirty="0" err="1"/>
              <a:t>Bening</a:t>
            </a:r>
            <a:r>
              <a:rPr lang="tr-TR" dirty="0"/>
              <a:t> bir tablodur </a:t>
            </a:r>
          </a:p>
          <a:p>
            <a:r>
              <a:rPr lang="tr-TR" dirty="0"/>
              <a:t>Genellikle uyaran bir faktör vardır ve uykuda görülemez</a:t>
            </a:r>
          </a:p>
          <a:p>
            <a:r>
              <a:rPr lang="tr-TR" dirty="0"/>
              <a:t> Ailede katılma nöbeti hikayesi sıklıkla vardır</a:t>
            </a:r>
          </a:p>
          <a:p>
            <a:r>
              <a:rPr lang="tr-TR" dirty="0"/>
              <a:t>EEG genellikle normaldir ve </a:t>
            </a:r>
            <a:r>
              <a:rPr lang="tr-TR" dirty="0" err="1"/>
              <a:t>postiktal</a:t>
            </a:r>
            <a:r>
              <a:rPr lang="tr-TR" dirty="0"/>
              <a:t> dönem yoktur</a:t>
            </a:r>
          </a:p>
          <a:p>
            <a:r>
              <a:rPr lang="tr-TR" dirty="0"/>
              <a:t>Nöbetin seyri; ağlama—</a:t>
            </a:r>
            <a:r>
              <a:rPr lang="tr-TR" dirty="0" err="1"/>
              <a:t>apne</a:t>
            </a:r>
            <a:r>
              <a:rPr lang="tr-TR" dirty="0"/>
              <a:t>—bilinç kaybı—</a:t>
            </a:r>
            <a:r>
              <a:rPr lang="tr-TR" dirty="0" err="1"/>
              <a:t>tonus</a:t>
            </a:r>
            <a:r>
              <a:rPr lang="tr-TR" dirty="0"/>
              <a:t> azalması— muhtemel </a:t>
            </a:r>
            <a:r>
              <a:rPr lang="tr-TR" dirty="0" err="1"/>
              <a:t>klonik</a:t>
            </a:r>
            <a:r>
              <a:rPr lang="tr-TR" dirty="0"/>
              <a:t> kasılmalar </a:t>
            </a:r>
          </a:p>
          <a:p>
            <a:r>
              <a:rPr lang="tr-TR" dirty="0" err="1"/>
              <a:t>Siyanotik</a:t>
            </a:r>
            <a:r>
              <a:rPr lang="tr-TR" dirty="0"/>
              <a:t> ve soluk tip olmak üzere 2 tipi vardır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6083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51A9D9-0DD9-4E02-8BE4-1293E4B5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E13E02-C3AF-45EB-A328-C5F5BA7CF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Siyanotik</a:t>
            </a:r>
            <a:r>
              <a:rPr lang="tr-TR" b="1" dirty="0"/>
              <a:t> katılma nöbeti;  </a:t>
            </a:r>
          </a:p>
          <a:p>
            <a:pPr lvl="1"/>
            <a:r>
              <a:rPr lang="tr-TR" dirty="0"/>
              <a:t>Daha sık görülen tiptir</a:t>
            </a:r>
          </a:p>
          <a:p>
            <a:pPr lvl="1"/>
            <a:r>
              <a:rPr lang="tr-TR" dirty="0"/>
              <a:t>Genellikle kızgınlık ve hayal kırıklığıyla tetiklenir. </a:t>
            </a:r>
          </a:p>
          <a:p>
            <a:pPr lvl="1"/>
            <a:r>
              <a:rPr lang="tr-TR" dirty="0"/>
              <a:t>Ağlama ön plandadır, ve ağlarken nefes alma durur</a:t>
            </a:r>
          </a:p>
          <a:p>
            <a:pPr lvl="1"/>
            <a:r>
              <a:rPr lang="tr-TR" dirty="0"/>
              <a:t>Ağız </a:t>
            </a:r>
            <a:r>
              <a:rPr lang="tr-TR" dirty="0" err="1"/>
              <a:t>ekspiryum</a:t>
            </a:r>
            <a:r>
              <a:rPr lang="tr-TR" dirty="0"/>
              <a:t> sonunda açık kalır</a:t>
            </a:r>
          </a:p>
          <a:p>
            <a:pPr lvl="1"/>
            <a:r>
              <a:rPr lang="tr-TR" dirty="0"/>
              <a:t>Çocuk </a:t>
            </a:r>
            <a:r>
              <a:rPr lang="tr-TR" dirty="0" err="1"/>
              <a:t>siyanotik</a:t>
            </a:r>
            <a:r>
              <a:rPr lang="tr-TR" dirty="0"/>
              <a:t> hale gelmeye başlar</a:t>
            </a:r>
          </a:p>
          <a:p>
            <a:pPr lvl="1"/>
            <a:r>
              <a:rPr lang="tr-TR" dirty="0"/>
              <a:t>Atak derin bir </a:t>
            </a:r>
            <a:r>
              <a:rPr lang="tr-TR" dirty="0" err="1"/>
              <a:t>inspiryumla</a:t>
            </a:r>
            <a:r>
              <a:rPr lang="tr-TR" dirty="0"/>
              <a:t> sonlanabilir veya tonik, tonik </a:t>
            </a:r>
            <a:r>
              <a:rPr lang="tr-TR" dirty="0" err="1"/>
              <a:t>klonik</a:t>
            </a:r>
            <a:r>
              <a:rPr lang="tr-TR" dirty="0"/>
              <a:t> kasılmalar olabilir</a:t>
            </a:r>
          </a:p>
        </p:txBody>
      </p:sp>
    </p:spTree>
    <p:extLst>
      <p:ext uri="{BB962C8B-B14F-4D97-AF65-F5344CB8AC3E}">
        <p14:creationId xmlns:p14="http://schemas.microsoft.com/office/powerpoint/2010/main" val="3926523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35ACC1-1D5E-4CBF-A6C1-5B65165F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CFEC21-1D1D-4C2F-B256-364DA8474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Soluk tip katılma nöbeti;</a:t>
            </a:r>
          </a:p>
          <a:p>
            <a:pPr lvl="1"/>
            <a:r>
              <a:rPr lang="tr-TR" dirty="0"/>
              <a:t>Korkma veya hafif travmalar sonucunda oluşabilir</a:t>
            </a:r>
          </a:p>
          <a:p>
            <a:pPr lvl="1"/>
            <a:r>
              <a:rPr lang="tr-TR" dirty="0" err="1"/>
              <a:t>Solukluk,bradikardi</a:t>
            </a:r>
            <a:r>
              <a:rPr lang="tr-TR" dirty="0"/>
              <a:t>, terleme ve uyuşma görülebilir</a:t>
            </a:r>
          </a:p>
          <a:p>
            <a:pPr lvl="1"/>
            <a:r>
              <a:rPr lang="tr-TR" dirty="0"/>
              <a:t> </a:t>
            </a:r>
            <a:r>
              <a:rPr lang="tr-TR" dirty="0" err="1"/>
              <a:t>Vagus</a:t>
            </a:r>
            <a:r>
              <a:rPr lang="tr-TR" dirty="0"/>
              <a:t> </a:t>
            </a:r>
            <a:r>
              <a:rPr lang="tr-TR" dirty="0" err="1"/>
              <a:t>uyarımına</a:t>
            </a:r>
            <a:r>
              <a:rPr lang="tr-TR" dirty="0"/>
              <a:t> bağlı olarak gelişir</a:t>
            </a:r>
          </a:p>
          <a:p>
            <a:pPr lvl="1"/>
            <a:r>
              <a:rPr lang="tr-TR" dirty="0" err="1"/>
              <a:t>Vagusa</a:t>
            </a:r>
            <a:r>
              <a:rPr lang="tr-TR" dirty="0"/>
              <a:t> bağlı kardiyak </a:t>
            </a:r>
            <a:r>
              <a:rPr lang="tr-TR" dirty="0" err="1"/>
              <a:t>inhibisyon</a:t>
            </a:r>
            <a:r>
              <a:rPr lang="tr-TR" dirty="0"/>
              <a:t> ve </a:t>
            </a:r>
            <a:r>
              <a:rPr lang="tr-TR" dirty="0" err="1"/>
              <a:t>serebral</a:t>
            </a:r>
            <a:r>
              <a:rPr lang="tr-TR" dirty="0"/>
              <a:t> kan akımında azalma gelişir</a:t>
            </a:r>
          </a:p>
        </p:txBody>
      </p:sp>
    </p:spTree>
    <p:extLst>
      <p:ext uri="{BB962C8B-B14F-4D97-AF65-F5344CB8AC3E}">
        <p14:creationId xmlns:p14="http://schemas.microsoft.com/office/powerpoint/2010/main" val="2767437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408825-18F1-4CD3-9FE1-AFBF0DF7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1DA087-DBD6-40FF-A06B-334E30B6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iki tip katılma nöbeti de epilepsi gelişim riski ile ilişkili değildir</a:t>
            </a:r>
          </a:p>
          <a:p>
            <a:r>
              <a:rPr lang="tr-TR" dirty="0"/>
              <a:t>Herhangi bir tedavi gerektirmez</a:t>
            </a:r>
          </a:p>
          <a:p>
            <a:r>
              <a:rPr lang="tr-TR" dirty="0"/>
              <a:t>EEG çekilmesine gerek yoktur</a:t>
            </a:r>
          </a:p>
          <a:p>
            <a:r>
              <a:rPr lang="tr-TR" dirty="0"/>
              <a:t>Ancak uzun QT sendromunun dışlanması açısından EKG çekilebilir</a:t>
            </a:r>
          </a:p>
          <a:p>
            <a:r>
              <a:rPr lang="tr-TR" dirty="0"/>
              <a:t>Aileler katılma nöbetlerinin zamanla geçeceği konusunda bilgilendirilip, rahatlatılmalıdır</a:t>
            </a:r>
          </a:p>
        </p:txBody>
      </p:sp>
    </p:spTree>
    <p:extLst>
      <p:ext uri="{BB962C8B-B14F-4D97-AF65-F5344CB8AC3E}">
        <p14:creationId xmlns:p14="http://schemas.microsoft.com/office/powerpoint/2010/main" val="1556213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03D4DD-78BF-484A-B7E7-ABA90388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FEBRİL KONVÜLZİYON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B6F4D3-73AD-472C-899D-2AABC71B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Febril</a:t>
            </a:r>
            <a:r>
              <a:rPr lang="tr-TR" dirty="0"/>
              <a:t> nöbetler, bebeklerin ve küçük çocukların en sık görülen nörolojik bozukluğudur  </a:t>
            </a:r>
          </a:p>
          <a:p>
            <a:r>
              <a:rPr lang="tr-TR" dirty="0"/>
              <a:t>Beş  yaşından küçük çocukların yüzde 2 ila 5'ünde meydana gelen yaş bağımlı bir fenomendir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9749B8E-6F07-45EC-9453-67F29A8E0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79" y="2948435"/>
            <a:ext cx="2853175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59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C47448-B190-4C8F-8885-1837E6BD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Tanımı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497A1F-1F6F-4911-A899-79906E58B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6ay-5 yaş arası çocuklarda; </a:t>
            </a:r>
            <a:r>
              <a:rPr lang="tr-TR" dirty="0" err="1"/>
              <a:t>intrakraniyal</a:t>
            </a:r>
            <a:r>
              <a:rPr lang="tr-TR" dirty="0"/>
              <a:t> bir enfeksiyon olmaksızın oluşan ateşe bağlı gelişen nöbetlerdir</a:t>
            </a:r>
          </a:p>
          <a:p>
            <a:r>
              <a:rPr lang="tr-TR" dirty="0" err="1"/>
              <a:t>Febril</a:t>
            </a:r>
            <a:r>
              <a:rPr lang="tr-TR" dirty="0"/>
              <a:t> </a:t>
            </a:r>
            <a:r>
              <a:rPr lang="tr-TR" dirty="0" err="1"/>
              <a:t>konvülziyon</a:t>
            </a:r>
            <a:r>
              <a:rPr lang="tr-TR" dirty="0"/>
              <a:t> bir epilepsi türü değildir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1226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0764F1-7AE0-4F74-813E-E6C9B59B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Febril</a:t>
            </a:r>
            <a:r>
              <a:rPr lang="tr-TR" dirty="0"/>
              <a:t> </a:t>
            </a:r>
            <a:r>
              <a:rPr lang="tr-TR" dirty="0" err="1"/>
              <a:t>konvülziyon</a:t>
            </a:r>
            <a:r>
              <a:rPr lang="tr-TR" dirty="0"/>
              <a:t> için kriterlerimiz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B13772-025B-441F-8995-19815B73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38 derecenin üstünde ateş </a:t>
            </a:r>
          </a:p>
          <a:p>
            <a:r>
              <a:rPr lang="tr-TR" dirty="0"/>
              <a:t> 6 ay- 5 yaş arası çocuk </a:t>
            </a:r>
          </a:p>
          <a:p>
            <a:r>
              <a:rPr lang="tr-TR" dirty="0"/>
              <a:t> SSS enfeksiyonu veya </a:t>
            </a:r>
            <a:r>
              <a:rPr lang="tr-TR" dirty="0" err="1"/>
              <a:t>inflamasyonu</a:t>
            </a:r>
            <a:r>
              <a:rPr lang="tr-TR" dirty="0"/>
              <a:t> gibi bir durumun olmaması </a:t>
            </a:r>
          </a:p>
          <a:p>
            <a:r>
              <a:rPr lang="tr-TR" dirty="0"/>
              <a:t> Sistemik akut bir </a:t>
            </a:r>
            <a:r>
              <a:rPr lang="tr-TR" dirty="0" err="1"/>
              <a:t>metabolik</a:t>
            </a:r>
            <a:r>
              <a:rPr lang="tr-TR" dirty="0"/>
              <a:t> bozukluk bulunmaması </a:t>
            </a:r>
          </a:p>
          <a:p>
            <a:r>
              <a:rPr lang="tr-TR" dirty="0"/>
              <a:t> </a:t>
            </a:r>
            <a:r>
              <a:rPr lang="tr-TR" dirty="0" err="1"/>
              <a:t>Afebril</a:t>
            </a:r>
            <a:r>
              <a:rPr lang="tr-TR" dirty="0"/>
              <a:t> nöbet öyküsünün olmaması </a:t>
            </a:r>
          </a:p>
        </p:txBody>
      </p:sp>
    </p:spTree>
    <p:extLst>
      <p:ext uri="{BB962C8B-B14F-4D97-AF65-F5344CB8AC3E}">
        <p14:creationId xmlns:p14="http://schemas.microsoft.com/office/powerpoint/2010/main" val="217359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8F514-9D13-4290-B071-6CBF1135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FEBRİL KONVÜLZİYON İÇİN RİSK FAKTÖRLERİ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28D113-59BB-4B6E-AFD9-80147B97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Ateş</a:t>
            </a:r>
          </a:p>
          <a:p>
            <a:r>
              <a:rPr lang="tr-TR" dirty="0"/>
              <a:t>Enfeksiyon </a:t>
            </a:r>
          </a:p>
          <a:p>
            <a:r>
              <a:rPr lang="tr-TR" dirty="0"/>
              <a:t>Aile hikayesi </a:t>
            </a:r>
          </a:p>
          <a:p>
            <a:r>
              <a:rPr lang="tr-TR" dirty="0" err="1"/>
              <a:t>İmmünizasyon</a:t>
            </a:r>
            <a:r>
              <a:rPr lang="tr-TR" dirty="0"/>
              <a:t> (özellikle </a:t>
            </a:r>
            <a:r>
              <a:rPr lang="tr-TR" dirty="0" err="1"/>
              <a:t>mmr</a:t>
            </a:r>
            <a:r>
              <a:rPr lang="tr-TR" dirty="0"/>
              <a:t> ve </a:t>
            </a:r>
            <a:r>
              <a:rPr lang="tr-TR" dirty="0" err="1"/>
              <a:t>dtab</a:t>
            </a:r>
            <a:r>
              <a:rPr lang="tr-TR" dirty="0"/>
              <a:t> gibi bazı aşılarda)  </a:t>
            </a:r>
          </a:p>
          <a:p>
            <a:r>
              <a:rPr lang="tr-TR" dirty="0"/>
              <a:t>Diğer faktörler (prenatal nikotin </a:t>
            </a:r>
            <a:r>
              <a:rPr lang="tr-TR" dirty="0" err="1"/>
              <a:t>maruziyeti</a:t>
            </a:r>
            <a:r>
              <a:rPr lang="tr-TR" dirty="0"/>
              <a:t>, demir eksikliği)</a:t>
            </a:r>
          </a:p>
        </p:txBody>
      </p:sp>
    </p:spTree>
    <p:extLst>
      <p:ext uri="{BB962C8B-B14F-4D97-AF65-F5344CB8AC3E}">
        <p14:creationId xmlns:p14="http://schemas.microsoft.com/office/powerpoint/2010/main" val="3588279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6AB260-5605-4EDD-8163-C267DF24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513645-CA0A-4473-BC55-5D1CAD09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 </a:t>
            </a:r>
            <a:r>
              <a:rPr lang="tr-TR" dirty="0"/>
              <a:t>Basit ve komplike </a:t>
            </a:r>
            <a:r>
              <a:rPr lang="tr-TR" dirty="0" err="1"/>
              <a:t>febril</a:t>
            </a:r>
            <a:r>
              <a:rPr lang="tr-TR" dirty="0"/>
              <a:t> nöbet olmak üzere ikiye ayrılır</a:t>
            </a:r>
          </a:p>
        </p:txBody>
      </p:sp>
    </p:spTree>
    <p:extLst>
      <p:ext uri="{BB962C8B-B14F-4D97-AF65-F5344CB8AC3E}">
        <p14:creationId xmlns:p14="http://schemas.microsoft.com/office/powerpoint/2010/main" val="554747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0D3611-23B4-4E1F-B672-FF668C82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BASİT FEBRİL KONVÜLZİYON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BC78DF-DBEF-425C-82A0-F3A3B626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>
                <a:solidFill>
                  <a:schemeClr val="accent1"/>
                </a:solidFill>
              </a:rPr>
              <a:t>•</a:t>
            </a:r>
            <a:r>
              <a:rPr lang="tr-TR" dirty="0"/>
              <a:t>Daha sıktır.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 •</a:t>
            </a:r>
            <a:r>
              <a:rPr lang="tr-TR" dirty="0"/>
              <a:t>15 dakikadan kısa sürer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 • </a:t>
            </a:r>
            <a:r>
              <a:rPr lang="tr-TR" dirty="0"/>
              <a:t>24 saat içinde tekrarlamaz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 • </a:t>
            </a:r>
            <a:r>
              <a:rPr lang="tr-TR" dirty="0" err="1"/>
              <a:t>Generalize</a:t>
            </a:r>
            <a:r>
              <a:rPr lang="tr-TR" dirty="0"/>
              <a:t> karakterdedir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>
                <a:solidFill>
                  <a:schemeClr val="accent1"/>
                </a:solidFill>
              </a:rPr>
              <a:t>• </a:t>
            </a:r>
            <a:r>
              <a:rPr lang="tr-TR" dirty="0"/>
              <a:t>Çocukların üçte birinde erken çocukluk döneminde düzelir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>
                <a:solidFill>
                  <a:schemeClr val="accent1"/>
                </a:solidFill>
              </a:rPr>
              <a:t>• </a:t>
            </a:r>
            <a:r>
              <a:rPr lang="tr-TR" dirty="0"/>
              <a:t>İleride epilepsi gelişim riskinde hafifçe bir artış söz konusudur</a:t>
            </a:r>
          </a:p>
        </p:txBody>
      </p:sp>
    </p:spTree>
    <p:extLst>
      <p:ext uri="{BB962C8B-B14F-4D97-AF65-F5344CB8AC3E}">
        <p14:creationId xmlns:p14="http://schemas.microsoft.com/office/powerpoint/2010/main" val="38402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609327-7D87-4751-BAC8-4734DAEF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9C3B27-F67B-4F4F-BB25-21B8C0459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NÖBET</a:t>
            </a:r>
          </a:p>
          <a:p>
            <a:endParaRPr lang="tr-TR" dirty="0"/>
          </a:p>
          <a:p>
            <a:pPr lvl="1"/>
            <a:r>
              <a:rPr lang="tr-TR" dirty="0"/>
              <a:t>beynin bir bölümünde veya tamamında ortaya çıkan geçici, anormal </a:t>
            </a:r>
            <a:r>
              <a:rPr lang="tr-TR" dirty="0" err="1"/>
              <a:t>nöronal</a:t>
            </a:r>
            <a:r>
              <a:rPr lang="tr-TR" dirty="0"/>
              <a:t> aktivite sonucu oluşan klinik bir olaydır</a:t>
            </a:r>
          </a:p>
          <a:p>
            <a:pPr lvl="1"/>
            <a:r>
              <a:rPr lang="tr-TR" dirty="0"/>
              <a:t>Bu olay motor (kas hareketleri), duyusal (hisler), </a:t>
            </a:r>
            <a:r>
              <a:rPr lang="tr-TR" dirty="0" err="1"/>
              <a:t>otonomik</a:t>
            </a:r>
            <a:r>
              <a:rPr lang="tr-TR" dirty="0"/>
              <a:t> (</a:t>
            </a:r>
            <a:r>
              <a:rPr lang="tr-TR" dirty="0" err="1"/>
              <a:t>vital</a:t>
            </a:r>
            <a:r>
              <a:rPr lang="tr-TR" dirty="0"/>
              <a:t> bulgular), bilinç düzeyi ya da davranış değişiklikleri şeklinde gözlemlenebilir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479084C-C8D8-4653-8DEE-FD0AF40D3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33" y="4272310"/>
            <a:ext cx="5353767" cy="17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7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0A7453-B3E3-4365-BDE0-1A3E5067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KOMPLİKE FEBRİL KONVÜLZİYON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5ABCBB-944F-4918-9013-2C754DC1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•</a:t>
            </a:r>
            <a:r>
              <a:rPr lang="tr-TR" dirty="0"/>
              <a:t> </a:t>
            </a:r>
            <a:r>
              <a:rPr lang="tr-TR" dirty="0" err="1"/>
              <a:t>Fokal</a:t>
            </a:r>
            <a:r>
              <a:rPr lang="tr-TR" dirty="0"/>
              <a:t> karakterdedir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•</a:t>
            </a:r>
            <a:r>
              <a:rPr lang="tr-TR" dirty="0"/>
              <a:t> 15 dakikadan uzun sürer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•</a:t>
            </a:r>
            <a:r>
              <a:rPr lang="tr-TR" dirty="0"/>
              <a:t> 24 saat içinde tekrarlayan nöbetlerdir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•</a:t>
            </a:r>
            <a:r>
              <a:rPr lang="tr-TR" dirty="0"/>
              <a:t> Komplike nöbetlerde tekrarlama riski ve ileride oluşabilecek epilepsi riski daha yüksektir</a:t>
            </a:r>
          </a:p>
        </p:txBody>
      </p:sp>
    </p:spTree>
    <p:extLst>
      <p:ext uri="{BB962C8B-B14F-4D97-AF65-F5344CB8AC3E}">
        <p14:creationId xmlns:p14="http://schemas.microsoft.com/office/powerpoint/2010/main" val="4009985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94A89A-E8F6-42BC-A8C9-D842B06B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 ÖZELLİKLERİ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C3100F-0AE3-4F7B-8A71-A4C98CAC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Febril</a:t>
            </a:r>
            <a:r>
              <a:rPr lang="tr-TR" dirty="0"/>
              <a:t> nöbet geçiren çocukların %30 unda tekrar nöbet gelişir</a:t>
            </a:r>
          </a:p>
          <a:p>
            <a:r>
              <a:rPr lang="tr-TR" dirty="0"/>
              <a:t> İlk nöbetini 1 yaşın altında geçiren </a:t>
            </a:r>
            <a:r>
              <a:rPr lang="tr-TR" dirty="0" err="1"/>
              <a:t>infantlarda</a:t>
            </a:r>
            <a:r>
              <a:rPr lang="tr-TR" dirty="0"/>
              <a:t> tekrarlama riski yaklaşık %50 </a:t>
            </a:r>
            <a:r>
              <a:rPr lang="tr-TR" dirty="0" err="1"/>
              <a:t>dir</a:t>
            </a:r>
            <a:endParaRPr lang="tr-TR" dirty="0"/>
          </a:p>
          <a:p>
            <a:r>
              <a:rPr lang="tr-TR" dirty="0"/>
              <a:t> 2 veya daha fazla </a:t>
            </a:r>
            <a:r>
              <a:rPr lang="tr-TR" dirty="0" err="1"/>
              <a:t>febril</a:t>
            </a:r>
            <a:r>
              <a:rPr lang="tr-TR" dirty="0"/>
              <a:t> nöbet geçiren çocuklarda da tekrarlama riski %50 </a:t>
            </a:r>
            <a:r>
              <a:rPr lang="tr-TR" dirty="0" err="1"/>
              <a:t>dir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Febril</a:t>
            </a:r>
            <a:r>
              <a:rPr lang="tr-TR" dirty="0"/>
              <a:t> nöbet geçiren çocukların %2-7 sinde, yaşamlarının ilerleyen dönemlerinde epilepsi gelişme riski vardır</a:t>
            </a:r>
          </a:p>
        </p:txBody>
      </p:sp>
    </p:spTree>
    <p:extLst>
      <p:ext uri="{BB962C8B-B14F-4D97-AF65-F5344CB8AC3E}">
        <p14:creationId xmlns:p14="http://schemas.microsoft.com/office/powerpoint/2010/main" val="2381029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912113-5D47-4BE8-830E-6CE66438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FEBRİL NÖBETLERİN TEKRARLAMASINDAKİ RİSK FAKTÖRLERİ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1FBF531-C0F6-4D20-BEE9-CB307DCB3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264" y="2116705"/>
            <a:ext cx="5353797" cy="3248478"/>
          </a:xfrm>
        </p:spPr>
      </p:pic>
    </p:spTree>
    <p:extLst>
      <p:ext uri="{BB962C8B-B14F-4D97-AF65-F5344CB8AC3E}">
        <p14:creationId xmlns:p14="http://schemas.microsoft.com/office/powerpoint/2010/main" val="3634465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E9BC06-B179-40DB-B07A-E3ED363E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 ÖZELLİKLERİ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07D50A-A4AC-46F7-81E9-BB9F1A1A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b="1" dirty="0" err="1"/>
              <a:t>Febril</a:t>
            </a:r>
            <a:r>
              <a:rPr lang="tr-TR" b="1" dirty="0"/>
              <a:t> </a:t>
            </a:r>
            <a:r>
              <a:rPr lang="tr-TR" b="1" dirty="0" err="1"/>
              <a:t>konvülziyon</a:t>
            </a:r>
            <a:r>
              <a:rPr lang="tr-TR" b="1" dirty="0"/>
              <a:t> geçiren çocuklar yaşıtlarıyla kıyaslandığında </a:t>
            </a:r>
            <a:r>
              <a:rPr lang="tr-TR" dirty="0"/>
              <a:t>; </a:t>
            </a:r>
          </a:p>
          <a:p>
            <a:pPr lvl="1"/>
            <a:r>
              <a:rPr lang="tr-TR" dirty="0"/>
              <a:t>davranış , dikkat , okul performansı ve </a:t>
            </a:r>
            <a:r>
              <a:rPr lang="tr-TR" dirty="0" err="1"/>
              <a:t>nörokognitif</a:t>
            </a:r>
            <a:r>
              <a:rPr lang="tr-TR" dirty="0"/>
              <a:t> fonksiyonlar açısından bir farklılık göstermemektedirler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382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A25EB3-E994-4B37-B0A3-024B35F2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 ÖZELLİKLERİ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8841F1-DC25-41A7-91BE-EB41B7C3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Basit </a:t>
            </a:r>
            <a:r>
              <a:rPr lang="tr-TR" dirty="0" err="1"/>
              <a:t>febril</a:t>
            </a:r>
            <a:r>
              <a:rPr lang="tr-TR" dirty="0"/>
              <a:t> </a:t>
            </a:r>
            <a:r>
              <a:rPr lang="tr-TR" dirty="0" err="1"/>
              <a:t>konvülziyonda</a:t>
            </a:r>
            <a:r>
              <a:rPr lang="tr-TR" dirty="0"/>
              <a:t>; en yaygın görülen tip, </a:t>
            </a:r>
            <a:r>
              <a:rPr lang="tr-TR" dirty="0" err="1"/>
              <a:t>generalize</a:t>
            </a:r>
            <a:r>
              <a:rPr lang="tr-TR" dirty="0"/>
              <a:t> tonik-</a:t>
            </a:r>
            <a:r>
              <a:rPr lang="tr-TR" dirty="0" err="1"/>
              <a:t>klonik</a:t>
            </a:r>
            <a:r>
              <a:rPr lang="tr-TR" dirty="0"/>
              <a:t> nöbettir</a:t>
            </a:r>
          </a:p>
          <a:p>
            <a:r>
              <a:rPr lang="tr-TR" dirty="0"/>
              <a:t>Post </a:t>
            </a:r>
            <a:r>
              <a:rPr lang="tr-TR" dirty="0" err="1"/>
              <a:t>iktal</a:t>
            </a:r>
            <a:r>
              <a:rPr lang="tr-TR" dirty="0"/>
              <a:t> dönem genellikle kısa sürelidir ve hastada </a:t>
            </a:r>
            <a:r>
              <a:rPr lang="tr-TR" dirty="0" err="1"/>
              <a:t>konfüzyon</a:t>
            </a:r>
            <a:r>
              <a:rPr lang="tr-TR" dirty="0"/>
              <a:t>, ajitasyon ve uyuşukluk görülebilir</a:t>
            </a:r>
          </a:p>
        </p:txBody>
      </p:sp>
    </p:spTree>
    <p:extLst>
      <p:ext uri="{BB962C8B-B14F-4D97-AF65-F5344CB8AC3E}">
        <p14:creationId xmlns:p14="http://schemas.microsoft.com/office/powerpoint/2010/main" val="2729999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D3D9D7-2CAB-4429-AE1F-1D9C23D4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 ÖZELLİKLERİ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A387A1-98A9-4E25-96DB-9C309E04D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Kompleks </a:t>
            </a:r>
            <a:r>
              <a:rPr lang="tr-TR" dirty="0" err="1"/>
              <a:t>febril</a:t>
            </a:r>
            <a:r>
              <a:rPr lang="tr-TR" dirty="0"/>
              <a:t> nöbet ; tüm </a:t>
            </a:r>
            <a:r>
              <a:rPr lang="tr-TR" dirty="0" err="1"/>
              <a:t>febril</a:t>
            </a:r>
            <a:r>
              <a:rPr lang="tr-TR" dirty="0"/>
              <a:t> nöbetlerin %20 -30luk bölümünü oluşturur</a:t>
            </a:r>
          </a:p>
          <a:p>
            <a:r>
              <a:rPr lang="tr-TR" dirty="0"/>
              <a:t>Basit </a:t>
            </a:r>
            <a:r>
              <a:rPr lang="tr-TR" dirty="0" err="1"/>
              <a:t>febril</a:t>
            </a:r>
            <a:r>
              <a:rPr lang="tr-TR" dirty="0"/>
              <a:t> </a:t>
            </a:r>
            <a:r>
              <a:rPr lang="tr-TR" dirty="0" err="1"/>
              <a:t>konvülziyonun</a:t>
            </a:r>
            <a:r>
              <a:rPr lang="tr-TR" dirty="0"/>
              <a:t> komplekse dönüşümüyle oluşabilir</a:t>
            </a:r>
          </a:p>
          <a:p>
            <a:r>
              <a:rPr lang="tr-TR" dirty="0"/>
              <a:t> Ancak genellikle direkt kompleks </a:t>
            </a:r>
            <a:r>
              <a:rPr lang="tr-TR" dirty="0" err="1"/>
              <a:t>febril</a:t>
            </a:r>
            <a:r>
              <a:rPr lang="tr-TR" dirty="0"/>
              <a:t> nöbet karakterinde başlar</a:t>
            </a:r>
          </a:p>
          <a:p>
            <a:r>
              <a:rPr lang="tr-TR" dirty="0" err="1"/>
              <a:t>Febril</a:t>
            </a:r>
            <a:r>
              <a:rPr lang="tr-TR" dirty="0"/>
              <a:t> nöbet geçiren çocukların çoğunda uzun dönem </a:t>
            </a:r>
            <a:r>
              <a:rPr lang="tr-TR" dirty="0" err="1"/>
              <a:t>mortalite</a:t>
            </a:r>
            <a:r>
              <a:rPr lang="tr-TR" dirty="0"/>
              <a:t> artışı gözlenmez </a:t>
            </a:r>
          </a:p>
          <a:p>
            <a:r>
              <a:rPr lang="tr-TR" dirty="0"/>
              <a:t>Ancak altta yatan nörolojik hastalığı veya ciddi sistemik rahatsızlığı olan çocuklarda, bu durumlara bağlı olarak </a:t>
            </a:r>
            <a:r>
              <a:rPr lang="tr-TR" dirty="0" err="1"/>
              <a:t>mortalite</a:t>
            </a:r>
            <a:r>
              <a:rPr lang="tr-TR" dirty="0"/>
              <a:t> riski bir miktar artabilir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9498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1A725D-7399-42DF-BE92-7BBC78E4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3E5BC9-AED6-48B8-840D-32F52F6C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Febril</a:t>
            </a:r>
            <a:r>
              <a:rPr lang="tr-TR" dirty="0"/>
              <a:t> </a:t>
            </a:r>
            <a:r>
              <a:rPr lang="tr-TR" dirty="0" err="1"/>
              <a:t>konvülziyon</a:t>
            </a:r>
            <a:r>
              <a:rPr lang="tr-TR" dirty="0"/>
              <a:t> tanısı klinik bir tanıdır</a:t>
            </a:r>
          </a:p>
          <a:p>
            <a:r>
              <a:rPr lang="tr-TR" b="1" dirty="0"/>
              <a:t>Tanı koymak için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38 derece üzeri ateşle ilişkili </a:t>
            </a:r>
            <a:r>
              <a:rPr lang="tr-TR" dirty="0" err="1"/>
              <a:t>konvülziyon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6ay-5 yaş arası çocuk</a:t>
            </a:r>
          </a:p>
          <a:p>
            <a:pPr lvl="1"/>
            <a:r>
              <a:rPr lang="tr-TR" dirty="0" err="1"/>
              <a:t>Sss</a:t>
            </a:r>
            <a:r>
              <a:rPr lang="tr-TR" dirty="0"/>
              <a:t> enfeksiyon veya </a:t>
            </a:r>
            <a:r>
              <a:rPr lang="tr-TR" dirty="0" err="1"/>
              <a:t>inflamasyonu</a:t>
            </a:r>
            <a:r>
              <a:rPr lang="tr-TR" dirty="0"/>
              <a:t> olmaması </a:t>
            </a:r>
          </a:p>
          <a:p>
            <a:pPr lvl="1"/>
            <a:r>
              <a:rPr lang="tr-TR" dirty="0"/>
              <a:t>Akut sistemik </a:t>
            </a:r>
            <a:r>
              <a:rPr lang="tr-TR" dirty="0" err="1"/>
              <a:t>metabolik</a:t>
            </a:r>
            <a:r>
              <a:rPr lang="tr-TR" dirty="0"/>
              <a:t> bir bozukluk olmaması </a:t>
            </a:r>
          </a:p>
          <a:p>
            <a:pPr lvl="1"/>
            <a:r>
              <a:rPr lang="tr-TR" dirty="0" err="1"/>
              <a:t>Afebril</a:t>
            </a:r>
            <a:r>
              <a:rPr lang="tr-TR" dirty="0"/>
              <a:t> nöbet </a:t>
            </a:r>
            <a:r>
              <a:rPr lang="tr-TR" dirty="0" err="1"/>
              <a:t>hikayasinin</a:t>
            </a:r>
            <a:r>
              <a:rPr lang="tr-TR" dirty="0"/>
              <a:t> olmaması gerekir</a:t>
            </a:r>
          </a:p>
        </p:txBody>
      </p:sp>
    </p:spTree>
    <p:extLst>
      <p:ext uri="{BB962C8B-B14F-4D97-AF65-F5344CB8AC3E}">
        <p14:creationId xmlns:p14="http://schemas.microsoft.com/office/powerpoint/2010/main" val="134050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49C4D7-5755-40AD-9236-97268455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111F78-DA80-4B1C-AC45-56BB9552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Fizik muayene :</a:t>
            </a:r>
          </a:p>
          <a:p>
            <a:pPr lvl="1"/>
            <a:r>
              <a:rPr lang="tr-TR" dirty="0"/>
              <a:t> Yapılan nörolojik muayene neticesinde müspet bulguların olması (</a:t>
            </a:r>
            <a:r>
              <a:rPr lang="tr-TR" dirty="0" err="1"/>
              <a:t>meningial</a:t>
            </a:r>
            <a:r>
              <a:rPr lang="tr-TR" dirty="0"/>
              <a:t> </a:t>
            </a:r>
            <a:r>
              <a:rPr lang="tr-TR" dirty="0" err="1"/>
              <a:t>iritasyon</a:t>
            </a:r>
            <a:r>
              <a:rPr lang="tr-TR" dirty="0"/>
              <a:t> bulguları gibi) menenjit veya </a:t>
            </a:r>
            <a:r>
              <a:rPr lang="tr-TR" dirty="0" err="1"/>
              <a:t>ensefalit</a:t>
            </a:r>
            <a:r>
              <a:rPr lang="tr-TR" dirty="0"/>
              <a:t> durumlarını düşündürebilir</a:t>
            </a:r>
          </a:p>
        </p:txBody>
      </p:sp>
    </p:spTree>
    <p:extLst>
      <p:ext uri="{BB962C8B-B14F-4D97-AF65-F5344CB8AC3E}">
        <p14:creationId xmlns:p14="http://schemas.microsoft.com/office/powerpoint/2010/main" val="427203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7612AB-B908-49F2-9D0E-515C409B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A22AFA-A740-4DCB-AEBF-D9D35AE4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LP : </a:t>
            </a:r>
          </a:p>
          <a:p>
            <a:pPr lvl="1"/>
            <a:r>
              <a:rPr lang="tr-TR" dirty="0"/>
              <a:t>Menenjit veya </a:t>
            </a:r>
            <a:r>
              <a:rPr lang="tr-TR" dirty="0" err="1"/>
              <a:t>ensefalit</a:t>
            </a:r>
            <a:r>
              <a:rPr lang="tr-TR" dirty="0"/>
              <a:t> tanılarını dışlamak için gerekli olabilir</a:t>
            </a:r>
          </a:p>
          <a:p>
            <a:pPr lvl="1"/>
            <a:r>
              <a:rPr lang="tr-TR" dirty="0"/>
              <a:t>Menenjit geçiren çocukların %25 i başlangıçta nöbetle kendini gösterebilir</a:t>
            </a:r>
          </a:p>
          <a:p>
            <a:pPr lvl="1"/>
            <a:r>
              <a:rPr lang="tr-TR" dirty="0" err="1"/>
              <a:t>Labratuvar</a:t>
            </a:r>
            <a:r>
              <a:rPr lang="tr-TR" dirty="0"/>
              <a:t> testleri (tam kan sayımı, serum elektrolitleri…) </a:t>
            </a:r>
          </a:p>
          <a:p>
            <a:pPr lvl="1"/>
            <a:r>
              <a:rPr lang="tr-TR" dirty="0"/>
              <a:t>Radyolojik görüntüleme (BT,MR)</a:t>
            </a:r>
          </a:p>
          <a:p>
            <a:pPr lvl="1"/>
            <a:r>
              <a:rPr lang="tr-TR" dirty="0"/>
              <a:t>EEG </a:t>
            </a:r>
          </a:p>
          <a:p>
            <a:pPr lvl="1"/>
            <a:r>
              <a:rPr lang="tr-TR" dirty="0"/>
              <a:t>Genetik testler</a:t>
            </a:r>
          </a:p>
        </p:txBody>
      </p:sp>
    </p:spTree>
    <p:extLst>
      <p:ext uri="{BB962C8B-B14F-4D97-AF65-F5344CB8AC3E}">
        <p14:creationId xmlns:p14="http://schemas.microsoft.com/office/powerpoint/2010/main" val="3468090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1A7F35-6483-4F69-AEEA-50DE21F6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DE8FD7-865D-409E-A025-3A56352F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5 dakikadan uzun süren </a:t>
            </a:r>
            <a:r>
              <a:rPr lang="tr-TR" dirty="0" err="1"/>
              <a:t>febril</a:t>
            </a:r>
            <a:r>
              <a:rPr lang="tr-TR" dirty="0"/>
              <a:t> nöbetler tedavi edilmelidir</a:t>
            </a:r>
          </a:p>
          <a:p>
            <a:r>
              <a:rPr lang="tr-TR" dirty="0" err="1"/>
              <a:t>Febril</a:t>
            </a:r>
            <a:r>
              <a:rPr lang="tr-TR" dirty="0"/>
              <a:t> nöbete müdahalede </a:t>
            </a:r>
            <a:r>
              <a:rPr lang="tr-TR" dirty="0" err="1"/>
              <a:t>i.v</a:t>
            </a:r>
            <a:r>
              <a:rPr lang="tr-TR" dirty="0"/>
              <a:t>. veya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diazem</a:t>
            </a:r>
            <a:r>
              <a:rPr lang="tr-TR" dirty="0"/>
              <a:t> kullanılır(0.1-0.2 mg/kg dozunda) nöbetin sonlanmaması durumunda tekrar edilebilir</a:t>
            </a:r>
          </a:p>
          <a:p>
            <a:r>
              <a:rPr lang="tr-TR" dirty="0"/>
              <a:t>Alternatif olarak nazal veya </a:t>
            </a:r>
            <a:r>
              <a:rPr lang="tr-TR" dirty="0" err="1"/>
              <a:t>intrabukkal</a:t>
            </a:r>
            <a:r>
              <a:rPr lang="tr-TR" dirty="0"/>
              <a:t> </a:t>
            </a:r>
            <a:r>
              <a:rPr lang="tr-TR" dirty="0" err="1"/>
              <a:t>dormikum</a:t>
            </a:r>
            <a:r>
              <a:rPr lang="tr-TR" dirty="0"/>
              <a:t> kullanılabilir. Özellikle aileler tarafından daha rahat kullanılabilir</a:t>
            </a:r>
          </a:p>
        </p:txBody>
      </p:sp>
    </p:spTree>
    <p:extLst>
      <p:ext uri="{BB962C8B-B14F-4D97-AF65-F5344CB8AC3E}">
        <p14:creationId xmlns:p14="http://schemas.microsoft.com/office/powerpoint/2010/main" val="136256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FA3ED7-2FA9-451C-96FA-A04E9A96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EPİLEPSİ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38D9AA-D23D-4DE7-AB77-CEB715FB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1800" dirty="0"/>
              <a:t>Ateş veya akut </a:t>
            </a:r>
            <a:r>
              <a:rPr lang="tr-TR" sz="1800" dirty="0" err="1"/>
              <a:t>serebral</a:t>
            </a:r>
            <a:r>
              <a:rPr lang="tr-TR" sz="1800" dirty="0"/>
              <a:t> </a:t>
            </a:r>
            <a:r>
              <a:rPr lang="tr-TR" sz="1800" dirty="0" err="1"/>
              <a:t>harabiyetle</a:t>
            </a:r>
            <a:r>
              <a:rPr lang="tr-TR" sz="1800" dirty="0"/>
              <a:t> ilişkili olmayan tekrarlayan </a:t>
            </a:r>
            <a:r>
              <a:rPr lang="tr-TR" sz="1800" dirty="0" err="1"/>
              <a:t>konvülziyonlardır</a:t>
            </a:r>
            <a:endParaRPr lang="tr-TR" sz="1800" dirty="0"/>
          </a:p>
          <a:p>
            <a:r>
              <a:rPr lang="tr-TR" sz="1800" dirty="0"/>
              <a:t>Beynin kalıcı bir yatkınlığı sonucu ortaya çıkan ve en az iki </a:t>
            </a:r>
            <a:r>
              <a:rPr lang="tr-TR" sz="1800" dirty="0" err="1"/>
              <a:t>provokasyonsuz</a:t>
            </a:r>
            <a:r>
              <a:rPr lang="tr-TR" sz="1800" dirty="0"/>
              <a:t> (kendiliğinden gelişen) nöbetin 24 saatten uzun bir zaman aralığında tekrarlaması</a:t>
            </a:r>
          </a:p>
          <a:p>
            <a:r>
              <a:rPr lang="tr-TR" sz="1800" dirty="0"/>
              <a:t> ya da nöbet geçirme riski yüksek olan belirli beyin hastalıklarına bağlı tek nöbetin varlığı ile karakterize kronik bir nörolojik hastalıktır</a:t>
            </a:r>
          </a:p>
        </p:txBody>
      </p:sp>
    </p:spTree>
    <p:extLst>
      <p:ext uri="{BB962C8B-B14F-4D97-AF65-F5344CB8AC3E}">
        <p14:creationId xmlns:p14="http://schemas.microsoft.com/office/powerpoint/2010/main" val="25113460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12AC75-F577-4D75-A709-7FC5B939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73BBB4-3E0E-4BA4-80E3-A6FC87DA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Antipiretikler</a:t>
            </a:r>
            <a:r>
              <a:rPr lang="tr-TR" b="1" dirty="0"/>
              <a:t> veya çinko kullanımı ;</a:t>
            </a:r>
          </a:p>
          <a:p>
            <a:pPr lvl="1"/>
            <a:r>
              <a:rPr lang="tr-TR" dirty="0" err="1"/>
              <a:t>Febril</a:t>
            </a:r>
            <a:r>
              <a:rPr lang="tr-TR" dirty="0"/>
              <a:t> </a:t>
            </a:r>
            <a:r>
              <a:rPr lang="tr-TR" dirty="0" err="1"/>
              <a:t>konvülziyonların</a:t>
            </a:r>
            <a:r>
              <a:rPr lang="tr-TR" dirty="0"/>
              <a:t> tekrarlama riskini azaltmaz</a:t>
            </a:r>
          </a:p>
          <a:p>
            <a:pPr lvl="1"/>
            <a:r>
              <a:rPr lang="tr-TR" dirty="0"/>
              <a:t>Önemli bir faydaları tespit edilememiştir</a:t>
            </a:r>
          </a:p>
          <a:p>
            <a:pPr lvl="1"/>
            <a:r>
              <a:rPr lang="tr-TR" dirty="0"/>
              <a:t> Ancak çocukların konforu açısından </a:t>
            </a:r>
            <a:r>
              <a:rPr lang="tr-TR" dirty="0" err="1"/>
              <a:t>antipiretik</a:t>
            </a:r>
            <a:r>
              <a:rPr lang="tr-TR" dirty="0"/>
              <a:t> kullanılabilir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9562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6307A2-681F-44FE-98F1-F2E4FD79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BA039C-28A8-4B8A-AF35-94A834BE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League Against Epilepsy (ILAE) – 2022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Cite this article as Cold Spring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Perspect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 2015;5:a022426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AAP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Nelson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UpToDate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(2024-2025)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UpToDate – Febrile Seizures: Clinical Features and Evaluation (2025)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ILAE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(2015–2022)</a:t>
            </a:r>
          </a:p>
          <a:p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American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Epilepsy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Society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Algorithm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(2020)</a:t>
            </a:r>
          </a:p>
          <a:p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UpToDate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Pediatric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Status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Epilepticus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(2024)</a:t>
            </a:r>
          </a:p>
          <a:p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Türk Pediatrik Nöroloji Derneği Rehberi (2023)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7347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2E02F9-D4C5-4061-86DE-0B00A904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263DF7-2458-438E-B817-630579588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0321" y="2012873"/>
            <a:ext cx="746986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American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Academy of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Pediatrics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(AAP).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Practice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Guideline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Febrile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Seizures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Guideline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Neurodiagnostic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Evaluation of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Child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Simple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Febrile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Seizure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tr-TR" altLang="tr-T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Pediatrics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2011;127(2):389-394.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DOI:10.1542/peds.2010-3318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Nelson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Textbook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Pediatrics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21st Edition (2020)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Chapter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Seizures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Childhood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Editors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Kliegman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St. Geme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Elsevier</a:t>
            </a:r>
            <a:endParaRPr kumimoji="0" lang="tr-TR" altLang="tr-T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National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Institute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Excellence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(NICE)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Guidelines</a:t>
            </a:r>
            <a:endParaRPr kumimoji="0" lang="tr-TR" altLang="tr-T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Fever in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5s: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assessment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</a:t>
            </a:r>
            <a:r>
              <a:rPr kumimoji="0" lang="tr-TR" altLang="tr-TR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endParaRPr kumimoji="0" lang="tr-TR" altLang="tr-T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Updated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https://www.nice.org.uk/guidance/ng143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UpToDate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Febrile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Seizures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Features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Evaluation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00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FA8E0F-C2C3-4572-B03C-84921008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088F8-358B-4FA3-8142-78DBEF476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0321" y="3951865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1597FB-8260-423B-9AD1-80CA62DF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NÖBET TİPLERİ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A16976-7158-44C6-8B81-B2C918E1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58582"/>
            <a:ext cx="9603275" cy="3450613"/>
          </a:xfrm>
        </p:spPr>
        <p:txBody>
          <a:bodyPr/>
          <a:lstStyle/>
          <a:p>
            <a:r>
              <a:rPr lang="tr-TR" b="1" dirty="0"/>
              <a:t>Başlangıç tipine göre:</a:t>
            </a:r>
          </a:p>
          <a:p>
            <a:pPr lvl="1"/>
            <a:r>
              <a:rPr lang="tr-TR" dirty="0" err="1"/>
              <a:t>Fokal</a:t>
            </a:r>
            <a:r>
              <a:rPr lang="tr-TR" dirty="0"/>
              <a:t> (</a:t>
            </a:r>
            <a:r>
              <a:rPr lang="tr-TR" dirty="0" err="1"/>
              <a:t>Parsiyel</a:t>
            </a:r>
            <a:r>
              <a:rPr lang="tr-TR" dirty="0"/>
              <a:t>)</a:t>
            </a:r>
          </a:p>
          <a:p>
            <a:pPr lvl="1"/>
            <a:r>
              <a:rPr lang="tr-TR" dirty="0" err="1"/>
              <a:t>Generalize</a:t>
            </a:r>
            <a:endParaRPr lang="tr-TR" dirty="0"/>
          </a:p>
          <a:p>
            <a:pPr lvl="1"/>
            <a:r>
              <a:rPr lang="tr-TR" dirty="0"/>
              <a:t>Bilinmeyen başlangıçlı</a:t>
            </a:r>
          </a:p>
          <a:p>
            <a:r>
              <a:rPr lang="sv-SE" b="1" dirty="0"/>
              <a:t>Klinik semptomlara göre:</a:t>
            </a:r>
          </a:p>
          <a:p>
            <a:pPr lvl="1"/>
            <a:r>
              <a:rPr lang="sv-SE" dirty="0"/>
              <a:t>Motor</a:t>
            </a:r>
          </a:p>
          <a:p>
            <a:pPr lvl="1"/>
            <a:r>
              <a:rPr lang="sv-SE" dirty="0"/>
              <a:t>Motor dışı (non-motor)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EF2B488-22B3-4DA1-8721-A2076395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49" y="1853754"/>
            <a:ext cx="728535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4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CF9E14-EE7F-43AE-B90B-8200B5C0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1) PARSİYEL(FOKAL) NÖBETLER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665109-CD02-4EEA-A25B-3CCF4544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Beyinin tek bir bölgesinden kaynaklanırlar</a:t>
            </a:r>
          </a:p>
          <a:p>
            <a:r>
              <a:rPr lang="tr-TR" dirty="0"/>
              <a:t>Çocukluk çağı nöbetlerinin %40 </a:t>
            </a:r>
            <a:r>
              <a:rPr lang="tr-TR" dirty="0" err="1"/>
              <a:t>ını</a:t>
            </a:r>
            <a:r>
              <a:rPr lang="tr-TR" dirty="0"/>
              <a:t> oluşturur </a:t>
            </a:r>
          </a:p>
          <a:p>
            <a:endParaRPr lang="tr-TR" dirty="0"/>
          </a:p>
          <a:p>
            <a:r>
              <a:rPr lang="tr-TR" b="1" dirty="0"/>
              <a:t>EEG ve klinik bulgular temelinde alt gruplara ayrılır; </a:t>
            </a:r>
          </a:p>
          <a:p>
            <a:pPr lvl="1"/>
            <a:r>
              <a:rPr lang="tr-TR" dirty="0"/>
              <a:t>Bilinç kaybı olmayan </a:t>
            </a:r>
            <a:r>
              <a:rPr lang="tr-TR" dirty="0" err="1"/>
              <a:t>fokal</a:t>
            </a:r>
            <a:r>
              <a:rPr lang="tr-TR" dirty="0"/>
              <a:t> nöbetler (basit </a:t>
            </a:r>
            <a:r>
              <a:rPr lang="tr-TR" dirty="0" err="1"/>
              <a:t>parsiyel</a:t>
            </a:r>
            <a:r>
              <a:rPr lang="tr-TR" dirty="0"/>
              <a:t> nöbetler)</a:t>
            </a:r>
          </a:p>
          <a:p>
            <a:pPr lvl="1"/>
            <a:r>
              <a:rPr lang="tr-TR" dirty="0"/>
              <a:t>Bilinç kaybı ile birlikte olan </a:t>
            </a:r>
            <a:r>
              <a:rPr lang="tr-TR" dirty="0" err="1"/>
              <a:t>fokal</a:t>
            </a:r>
            <a:r>
              <a:rPr lang="tr-TR" dirty="0"/>
              <a:t> nöbetler(kompleks </a:t>
            </a:r>
            <a:r>
              <a:rPr lang="tr-TR" dirty="0" err="1"/>
              <a:t>parsiyel</a:t>
            </a:r>
            <a:r>
              <a:rPr lang="tr-TR" dirty="0"/>
              <a:t> nöbetler)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566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D8DBA-2775-4233-A383-D60E5D92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A)BASİT PARSİYEL NÖBETLER: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50EB4B-F511-4471-ACB6-2C04F849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Daha çok yüz, boyun, </a:t>
            </a:r>
            <a:r>
              <a:rPr lang="tr-TR" dirty="0" err="1"/>
              <a:t>ekstremiterle</a:t>
            </a:r>
            <a:r>
              <a:rPr lang="tr-TR" dirty="0"/>
              <a:t> asenkron tonik, </a:t>
            </a:r>
            <a:r>
              <a:rPr lang="tr-TR" dirty="0" err="1"/>
              <a:t>klonik</a:t>
            </a:r>
            <a:r>
              <a:rPr lang="tr-TR" dirty="0"/>
              <a:t> hareketler vardır </a:t>
            </a:r>
          </a:p>
          <a:p>
            <a:r>
              <a:rPr lang="tr-TR" dirty="0"/>
              <a:t>Genellikle kısa sürelidir (saniyeler–1 dakika)</a:t>
            </a:r>
          </a:p>
          <a:p>
            <a:r>
              <a:rPr lang="tr-TR" dirty="0"/>
              <a:t>Bilinç açıktır,  hasta nöbet sırasında olanların farkındadır ve  anlatabilir</a:t>
            </a:r>
          </a:p>
          <a:p>
            <a:r>
              <a:rPr lang="tr-TR" dirty="0" err="1"/>
              <a:t>Otomatizma</a:t>
            </a:r>
            <a:r>
              <a:rPr lang="tr-TR" dirty="0"/>
              <a:t> yoktur</a:t>
            </a:r>
          </a:p>
        </p:txBody>
      </p:sp>
    </p:spTree>
    <p:extLst>
      <p:ext uri="{BB962C8B-B14F-4D97-AF65-F5344CB8AC3E}">
        <p14:creationId xmlns:p14="http://schemas.microsoft.com/office/powerpoint/2010/main" val="3387047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1881</TotalTime>
  <Words>2448</Words>
  <Application>Microsoft Office PowerPoint</Application>
  <PresentationFormat>Geniş ekran</PresentationFormat>
  <Paragraphs>344</Paragraphs>
  <Slides>63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7" baseType="lpstr">
      <vt:lpstr>Arial</vt:lpstr>
      <vt:lpstr>Calibri</vt:lpstr>
      <vt:lpstr>Gill Sans MT</vt:lpstr>
      <vt:lpstr>Galeri</vt:lpstr>
      <vt:lpstr>ÇOCUKLUK ÇAĞI EPİLEPSİLERİ VE  FEBRİL KONVÜLSİYON</vt:lpstr>
      <vt:lpstr>SUNUMUN AMACI </vt:lpstr>
      <vt:lpstr>SUNUMUN HEDEFİ</vt:lpstr>
      <vt:lpstr>SUNUM PLANI</vt:lpstr>
      <vt:lpstr>TANIMLAR</vt:lpstr>
      <vt:lpstr>EPİLEPSİ</vt:lpstr>
      <vt:lpstr>NÖBET TİPLERİ</vt:lpstr>
      <vt:lpstr>1) PARSİYEL(FOKAL) NÖBETLER </vt:lpstr>
      <vt:lpstr>A)BASİT PARSİYEL NÖBETLER:</vt:lpstr>
      <vt:lpstr>B) KOMPLEKS PARSİYEL NÖBETLER:</vt:lpstr>
      <vt:lpstr>PowerPoint Sunusu</vt:lpstr>
      <vt:lpstr>2) GENERALİZE NÖBETLER</vt:lpstr>
      <vt:lpstr>GENERALİZE NON-MOTOR NÖBETLER (Absans tipleri)</vt:lpstr>
      <vt:lpstr>🌫️ GENERALİZE NON-MOTOR NÖBETLER (Absans tipleri):</vt:lpstr>
      <vt:lpstr>GENERALİZE MOTOR NÖBETLER</vt:lpstr>
      <vt:lpstr>GENERALİZE MOTOR NÖBETLER:</vt:lpstr>
      <vt:lpstr>PowerPoint Sunusu</vt:lpstr>
      <vt:lpstr>3)İNFANTIL SPAZM (WEST SENDROMU)</vt:lpstr>
      <vt:lpstr>PowerPoint Sunusu</vt:lpstr>
      <vt:lpstr>PowerPoint Sunusu</vt:lpstr>
      <vt:lpstr>PowerPoint Sunusu</vt:lpstr>
      <vt:lpstr>LENNOX GASTAUT SENDROMU</vt:lpstr>
      <vt:lpstr>Nöbet EPİDEMİYOLOJİ</vt:lpstr>
      <vt:lpstr>ETİYOLOJİ</vt:lpstr>
      <vt:lpstr>STATUS EPİLEPTİKUS</vt:lpstr>
      <vt:lpstr>STATUS EPİLEPTİKUS TEDAVİSİ</vt:lpstr>
      <vt:lpstr>STATUS EPİLEPTİKUS TEDAVİSİ</vt:lpstr>
      <vt:lpstr>HAVAYOLU AÇIKLIĞININ SAĞLANMASI</vt:lpstr>
      <vt:lpstr>dolaşım</vt:lpstr>
      <vt:lpstr>2. İlk Basamak Tedavi – 5. dakikadan sonra</vt:lpstr>
      <vt:lpstr>2. İlk Basamak Tedavi – 5. dakikadan sonra</vt:lpstr>
      <vt:lpstr>PowerPoint Sunusu</vt:lpstr>
      <vt:lpstr>PowerPoint Sunusu</vt:lpstr>
      <vt:lpstr>PowerPoint Sunusu</vt:lpstr>
      <vt:lpstr>PowerPoint Sunusu</vt:lpstr>
      <vt:lpstr>3. İkinci Basamak – 10–20. Dakika</vt:lpstr>
      <vt:lpstr>PowerPoint Sunusu</vt:lpstr>
      <vt:lpstr>4. Üçüncü Basamak – 30. Dakikadan sonra</vt:lpstr>
      <vt:lpstr>NÖBET AYIRICI TANI</vt:lpstr>
      <vt:lpstr>NEFES TUTMA (KATILMA) NÖBETİ</vt:lpstr>
      <vt:lpstr>PowerPoint Sunusu</vt:lpstr>
      <vt:lpstr>PowerPoint Sunusu</vt:lpstr>
      <vt:lpstr>PowerPoint Sunusu</vt:lpstr>
      <vt:lpstr>FEBRİL KONVÜLZİYON</vt:lpstr>
      <vt:lpstr>Tanımı </vt:lpstr>
      <vt:lpstr>Febril konvülziyon için kriterlerimiz</vt:lpstr>
      <vt:lpstr>FEBRİL KONVÜLZİYON İÇİN RİSK FAKTÖRLERİ</vt:lpstr>
      <vt:lpstr>PowerPoint Sunusu</vt:lpstr>
      <vt:lpstr>BASİT FEBRİL KONVÜLZİYON</vt:lpstr>
      <vt:lpstr>KOMPLİKE FEBRİL KONVÜLZİYON</vt:lpstr>
      <vt:lpstr>KLİNİK ÖZELLİKLERİ</vt:lpstr>
      <vt:lpstr>FEBRİL NÖBETLERİN TEKRARLAMASINDAKİ RİSK FAKTÖRLERİ</vt:lpstr>
      <vt:lpstr>KLİNİK ÖZELLİKLERİ</vt:lpstr>
      <vt:lpstr>KLİNİK ÖZELLİKLERİ</vt:lpstr>
      <vt:lpstr>KLİNİK ÖZELLİKLERİ </vt:lpstr>
      <vt:lpstr>Tanı</vt:lpstr>
      <vt:lpstr>PowerPoint Sunusu</vt:lpstr>
      <vt:lpstr>Tanı</vt:lpstr>
      <vt:lpstr>Tedavi</vt:lpstr>
      <vt:lpstr>PowerPoint Sunusu</vt:lpstr>
      <vt:lpstr>KAYNAKÇA</vt:lpstr>
      <vt:lpstr>PowerPoint Sunusu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ÇAĞI EPİLEPSİLERİ VE  FEBRİL KONVÜLSİYON</dc:title>
  <dc:creator>TOSHIBA</dc:creator>
  <cp:lastModifiedBy>TOSHIBA</cp:lastModifiedBy>
  <cp:revision>85</cp:revision>
  <dcterms:created xsi:type="dcterms:W3CDTF">2025-10-01T16:33:51Z</dcterms:created>
  <dcterms:modified xsi:type="dcterms:W3CDTF">2025-10-13T18:05:04Z</dcterms:modified>
</cp:coreProperties>
</file>