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89911" autoAdjust="0"/>
  </p:normalViewPr>
  <p:slideViewPr>
    <p:cSldViewPr snapToGrid="0">
      <p:cViewPr varScale="1">
        <p:scale>
          <a:sx n="96" d="100"/>
          <a:sy n="96" d="100"/>
        </p:scale>
        <p:origin x="86" y="139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87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FC8FC1-A1A8-42CB-96AC-83684F0DF578}" type="datetime1">
              <a:rPr lang="tr-TR" smtClean="0"/>
              <a:t>18.03.2024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653A-FB33-4975-A611-5D53C5C337D6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tr-TR" dirty="0"/>
              <a:t>Sununun izleyicilere sağlayacağı faydalar: Yetişkin kişiler, konunun onlar için neden önem taşıdığını bildiklerinde konuya daha fazla ilgi gösterir.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tr-TR" dirty="0"/>
              <a:t>Sunucunun konuya dair uzmanlık düzeyi: Bu alandaki yeterliliğinizi kısaca açıklayın veya katılımcıların neden sizi dinlemesi gerektiğini ifade edin.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tr-TR" dirty="0"/>
              <a:t>Ders açıklamaları kısa olmalıdır.</a:t>
            </a:r>
          </a:p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tr-TR" b="1" dirty="0"/>
              <a:t>Örnek hedefler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tr-TR" dirty="0"/>
              <a:t>Bu dersin ardından şunları yapabileceksiniz: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tr-TR" dirty="0"/>
              <a:t>Dosyaları ekip Web sunucusuna kaydetme.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tr-TR" dirty="0"/>
              <a:t>Dosyaları Web sunucusu üzerinde farklı konumlara taşıma.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tr-TR" dirty="0"/>
              <a:t>Dosyaları ekip Web sunucusunda paylaşma.</a:t>
            </a:r>
          </a:p>
          <a:p>
            <a:pPr rtl="0"/>
            <a:endParaRPr lang="tr-TR" dirty="0"/>
          </a:p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472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783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800B302-F4DC-4547-9C74-CF794137D166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1733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6824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3" name="Dikdörtgen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4" name="Dikdörtgen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5" name="Dikdörtgen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6" name="Dikdörtgen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7" name="Dikdörtgen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0" name="Dikdörtgen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1" name="Dikdörtgen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17" name="Alt Bilgi Yer Tutucusu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8" name="Tarih Yer Tutucusu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E8609038-EC1C-40A6-91EB-4A3D73CE9547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43DEEBB-C631-4BE4-9EB9-151005B5892D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tr-TR" noProof="0" dirty="0"/>
              <a:t>Asıl başlık stilini düzenle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tr-TR" noProof="0" dirty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/>
              <a:t>İkinci düzey</a:t>
            </a:r>
          </a:p>
          <a:p>
            <a:pPr lvl="2" rtl="0" eaLnBrk="1" latinLnBrk="0" hangingPunct="1"/>
            <a:r>
              <a:rPr lang="tr-TR" noProof="0" dirty="0"/>
              <a:t>Üçüncü düzey</a:t>
            </a:r>
          </a:p>
          <a:p>
            <a:pPr lvl="3" rtl="0" eaLnBrk="1" latinLnBrk="0" hangingPunct="1"/>
            <a:r>
              <a:rPr lang="tr-TR" noProof="0" dirty="0"/>
              <a:t>Dördüncü düzey</a:t>
            </a:r>
          </a:p>
          <a:p>
            <a:pPr lvl="4" rtl="0" eaLnBrk="1" latinLnBrk="0" hangingPunct="1"/>
            <a:r>
              <a:rPr lang="tr-TR" noProof="0" dirty="0"/>
              <a:t>Beşinci düzey</a:t>
            </a:r>
            <a:endParaRPr kumimoji="0"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6B82DB-6D5C-486A-98D3-E008B7673553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610F96-FFD0-4BC1-86F0-D957A2A4B8C7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F56EF26-BBDF-4885-BB66-53FDFCADA69E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84B813B-74D5-4B4F-94CB-6CD8395E9845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28" name="Alt 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6" name="Tarih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72EC71D-25AD-4A7C-AB6C-E63D5EDA9366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>
            <a:lvl1pPr>
              <a:defRPr/>
            </a:lvl1pPr>
          </a:lstStyle>
          <a:p>
            <a:fld id="{851036E3-487C-41B5-92E9-47E0F0B9591B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730CD3-31CA-47BB-8FC4-9AA93086A77D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tr-TR" noProof="0" dirty="0"/>
              <a:t>Asıl başlık stilini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0C5B609-EC73-4CF8-A564-D90D0E54FA36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tr-TR" noProof="0" smtClean="0"/>
              <a:t>Resim eklemek için simgeyi tıklatın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85D7756-B745-4648-9348-5BA7D8FC560E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0" name="Dikdörtgen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1" name="Dikdörtgen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2" name="Dikdörtgen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5" name="Dikdörtgen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8" name="Dikdörtgen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39" name="Dikdörtgen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40" name="Dikdörtgen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tr-TR" noProof="0" dirty="0"/>
              <a:t>Asıl metin stillerini düzenle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14" name="Tarih Yer Tutucusu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8A9E5AA4-4083-47B0-96D9-3464BE7D917D}" type="datetime1">
              <a:rPr lang="tr-TR" smtClean="0"/>
              <a:pPr/>
              <a:t>18.03.2024</a:t>
            </a:fld>
            <a:endParaRPr lang="tr-TR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45503" y="769289"/>
            <a:ext cx="8616563" cy="1066800"/>
          </a:xfrm>
        </p:spPr>
        <p:txBody>
          <a:bodyPr rtlCol="0">
            <a:normAutofit/>
          </a:bodyPr>
          <a:lstStyle/>
          <a:p>
            <a:r>
              <a:rPr lang="en-US" sz="1800" i="1" dirty="0" smtClean="0"/>
              <a:t>Am </a:t>
            </a:r>
            <a:r>
              <a:rPr lang="en-US" sz="1800" i="1" dirty="0" err="1"/>
              <a:t>Fam</a:t>
            </a:r>
            <a:r>
              <a:rPr lang="en-US" sz="1800" i="1" dirty="0"/>
              <a:t> Physician.</a:t>
            </a:r>
            <a:r>
              <a:rPr lang="en-US" sz="1800" dirty="0"/>
              <a:t> 2018;98(2):</a:t>
            </a:r>
            <a:r>
              <a:rPr lang="en-US" sz="1800" dirty="0" smtClean="0"/>
              <a:t>107-108</a:t>
            </a:r>
            <a:endParaRPr lang="tr-TR" sz="1800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1" y="2536467"/>
            <a:ext cx="11312429" cy="1924216"/>
          </a:xfrm>
        </p:spPr>
      </p:pic>
      <p:sp>
        <p:nvSpPr>
          <p:cNvPr id="11" name="Metin kutusu 10"/>
          <p:cNvSpPr txBox="1"/>
          <p:nvPr/>
        </p:nvSpPr>
        <p:spPr>
          <a:xfrm>
            <a:off x="4985468" y="5518205"/>
            <a:ext cx="685402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indent="3657600" defTabSz="457200">
              <a:lnSpc>
                <a:spcPct val="120000"/>
              </a:lnSpc>
              <a:defRPr sz="2000" b="1">
                <a:solidFill>
                  <a:srgbClr val="09142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sv-SE" sz="1400" b="1" dirty="0">
                <a:solidFill>
                  <a:srgbClr val="09142A"/>
                </a:solidFill>
                <a:sym typeface="Helvetica"/>
              </a:rPr>
              <a:t>Arş. Gör. Dr. </a:t>
            </a:r>
            <a:r>
              <a:rPr lang="tr-TR" sz="1400" b="1" dirty="0" err="1" smtClean="0">
                <a:solidFill>
                  <a:srgbClr val="09142A"/>
                </a:solidFill>
                <a:sym typeface="Helvetica"/>
              </a:rPr>
              <a:t>F.Zehra</a:t>
            </a:r>
            <a:r>
              <a:rPr lang="tr-TR" sz="1400" b="1" dirty="0" smtClean="0">
                <a:solidFill>
                  <a:srgbClr val="09142A"/>
                </a:solidFill>
                <a:sym typeface="Helvetica"/>
              </a:rPr>
              <a:t> KABASAKAL</a:t>
            </a:r>
            <a:endParaRPr lang="sv-SE" sz="1400" b="1" dirty="0">
              <a:solidFill>
                <a:srgbClr val="09142A"/>
              </a:solidFill>
              <a:sym typeface="Helvetica"/>
            </a:endParaRPr>
          </a:p>
          <a:p>
            <a:pPr marL="0" lvl="8" indent="3657600" defTabSz="457200">
              <a:lnSpc>
                <a:spcPct val="120000"/>
              </a:lnSpc>
              <a:defRPr sz="2000" b="1">
                <a:solidFill>
                  <a:srgbClr val="09142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tr-TR" sz="1400" b="1" dirty="0" smtClean="0">
                <a:solidFill>
                  <a:srgbClr val="09142A"/>
                </a:solidFill>
                <a:sym typeface="Helvetica"/>
              </a:rPr>
              <a:t>KTÜ </a:t>
            </a:r>
            <a:r>
              <a:rPr lang="tr-TR" sz="1400" b="1" dirty="0">
                <a:solidFill>
                  <a:srgbClr val="09142A"/>
                </a:solidFill>
                <a:sym typeface="Helvetica"/>
              </a:rPr>
              <a:t>Aile Hekimliği </a:t>
            </a:r>
            <a:r>
              <a:rPr lang="tr-TR" sz="1400" b="1" dirty="0" smtClean="0">
                <a:solidFill>
                  <a:srgbClr val="09142A"/>
                </a:solidFill>
                <a:sym typeface="Helvetica"/>
              </a:rPr>
              <a:t>ABD</a:t>
            </a:r>
            <a:endParaRPr lang="tr-TR" sz="1400" b="1" dirty="0">
              <a:solidFill>
                <a:srgbClr val="09142A"/>
              </a:solidFill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628012"/>
              </p:ext>
            </p:extLst>
          </p:nvPr>
        </p:nvGraphicFramePr>
        <p:xfrm>
          <a:off x="731518" y="1200647"/>
          <a:ext cx="10495722" cy="538262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98574"/>
                <a:gridCol w="3498574"/>
                <a:gridCol w="3498574"/>
              </a:tblGrid>
              <a:tr h="425943">
                <a:tc>
                  <a:txBody>
                    <a:bodyPr/>
                    <a:lstStyle/>
                    <a:p>
                      <a:r>
                        <a:rPr lang="tr-TR" dirty="0" smtClean="0"/>
                        <a:t>TANI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Neden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 b="0"/>
                      </a:pPr>
                      <a:r>
                        <a:rPr lang="tr-TR" sz="1800" b="1" dirty="0" smtClean="0"/>
                        <a:t>Karakteristik Özellikler</a:t>
                      </a:r>
                      <a:endParaRPr lang="tr-TR" sz="1800" b="1" dirty="0"/>
                    </a:p>
                  </a:txBody>
                  <a:tcPr/>
                </a:tc>
              </a:tr>
              <a:tr h="1172269">
                <a:tc>
                  <a:txBody>
                    <a:bodyPr/>
                    <a:lstStyle/>
                    <a:p>
                      <a:r>
                        <a:rPr lang="tr-TR" dirty="0" smtClean="0"/>
                        <a:t>SELÜLİT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Enfeksiyon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Cilt bozulması ve ardından tek taraflı dokunulduğunda sıcak olan ağrılı </a:t>
                      </a:r>
                      <a:r>
                        <a:rPr lang="tr-TR" dirty="0" err="1" smtClean="0"/>
                        <a:t>eritem</a:t>
                      </a:r>
                      <a:r>
                        <a:rPr lang="tr-TR" dirty="0" smtClean="0"/>
                        <a:t>; tipik olarak sertleşme, </a:t>
                      </a:r>
                      <a:r>
                        <a:rPr kumimoji="0" lang="tr-TR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fluktuasyon</a:t>
                      </a:r>
                      <a:r>
                        <a:rPr lang="tr-TR" b="0" dirty="0" smtClean="0"/>
                        <a:t> </a:t>
                      </a:r>
                      <a:r>
                        <a:rPr lang="tr-TR" dirty="0" smtClean="0"/>
                        <a:t>veya drenajla ilişkilidir</a:t>
                      </a:r>
                      <a:endParaRPr lang="tr-TR" dirty="0"/>
                    </a:p>
                  </a:txBody>
                  <a:tcPr/>
                </a:tc>
              </a:tr>
              <a:tr h="1224587">
                <a:tc>
                  <a:txBody>
                    <a:bodyPr/>
                    <a:lstStyle/>
                    <a:p>
                      <a:r>
                        <a:rPr lang="tr-TR" dirty="0" smtClean="0"/>
                        <a:t>PERİFERİK ARTER HASTALIĞI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Ateroskleroz</a:t>
                      </a:r>
                      <a:r>
                        <a:rPr lang="tr-TR" dirty="0" smtClean="0"/>
                        <a:t> veya </a:t>
                      </a:r>
                      <a:r>
                        <a:rPr lang="tr-TR" dirty="0" err="1" smtClean="0"/>
                        <a:t>emboli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Soğuk </a:t>
                      </a:r>
                      <a:r>
                        <a:rPr lang="tr-TR" dirty="0" err="1" smtClean="0"/>
                        <a:t>ekstremite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Doppler</a:t>
                      </a:r>
                      <a:r>
                        <a:rPr lang="tr-TR" dirty="0" smtClean="0"/>
                        <a:t> ultrasonografide nabız yok; kronik tıkanıklık </a:t>
                      </a:r>
                      <a:r>
                        <a:rPr lang="tr-TR" dirty="0" err="1" smtClean="0"/>
                        <a:t>kollateral</a:t>
                      </a:r>
                      <a:r>
                        <a:rPr lang="tr-TR" dirty="0" smtClean="0"/>
                        <a:t> kan akışına yol açar ve </a:t>
                      </a:r>
                      <a:r>
                        <a:rPr lang="tr-TR" dirty="0" err="1" smtClean="0"/>
                        <a:t>asemptomatik</a:t>
                      </a:r>
                      <a:endParaRPr lang="tr-TR" dirty="0"/>
                    </a:p>
                  </a:txBody>
                  <a:tcPr/>
                </a:tc>
              </a:tr>
              <a:tr h="941990"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/>
                        </a:rPr>
                        <a:t>NEKROTİZAN FASİİT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Şiddetli enfeksiyon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Hızla yayılan ağrılı </a:t>
                      </a:r>
                      <a:r>
                        <a:rPr lang="tr-TR" dirty="0" err="1" smtClean="0"/>
                        <a:t>eritem</a:t>
                      </a:r>
                      <a:r>
                        <a:rPr lang="tr-TR" dirty="0" smtClean="0"/>
                        <a:t>, mavi gri deri ve </a:t>
                      </a:r>
                      <a:r>
                        <a:rPr lang="tr-TR" dirty="0" err="1" smtClean="0"/>
                        <a:t>büller</a:t>
                      </a:r>
                      <a:r>
                        <a:rPr lang="tr-TR" dirty="0" smtClean="0"/>
                        <a:t>, sistemik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 belirtileri</a:t>
                      </a:r>
                      <a:endParaRPr lang="tr-TR" dirty="0"/>
                    </a:p>
                  </a:txBody>
                  <a:tcPr/>
                </a:tc>
              </a:tr>
              <a:tr h="941990"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 DAMAR VASKÜLİTİ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İnflamatuar</a:t>
                      </a:r>
                      <a:r>
                        <a:rPr lang="tr-TR" dirty="0" smtClean="0"/>
                        <a:t> hastalık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Birden fazla sistemi </a:t>
                      </a:r>
                      <a:r>
                        <a:rPr lang="tr-TR" dirty="0" err="1" smtClean="0"/>
                        <a:t>etkiler</a:t>
                      </a:r>
                      <a:r>
                        <a:rPr lang="tr-TR" baseline="0" dirty="0" err="1" smtClean="0"/>
                        <a:t>,</a:t>
                      </a:r>
                      <a:r>
                        <a:rPr lang="tr-TR" dirty="0" err="1" smtClean="0"/>
                        <a:t>laboratuvar</a:t>
                      </a:r>
                      <a:r>
                        <a:rPr lang="tr-TR" dirty="0" smtClean="0"/>
                        <a:t> testlerinde </a:t>
                      </a:r>
                      <a:r>
                        <a:rPr lang="tr-TR" dirty="0" err="1" smtClean="0"/>
                        <a:t>romatolojik</a:t>
                      </a:r>
                      <a:r>
                        <a:rPr lang="tr-TR" dirty="0" smtClean="0"/>
                        <a:t> anormallikler</a:t>
                      </a:r>
                      <a:endParaRPr lang="tr-TR" dirty="0"/>
                    </a:p>
                  </a:txBody>
                  <a:tcPr/>
                </a:tc>
              </a:tr>
              <a:tr h="659392">
                <a:tc>
                  <a:txBody>
                    <a:bodyPr/>
                    <a:lstStyle/>
                    <a:p>
                      <a:r>
                        <a:rPr lang="tr-TR" dirty="0" smtClean="0"/>
                        <a:t>C VİTAMİNİ EKSİKLİĞİ (SKOTBÜT)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Beslenme yetersizliği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Deride veya ağızda kanama alanları; birçok hastada </a:t>
                      </a:r>
                      <a:r>
                        <a:rPr lang="tr-TR" dirty="0" err="1" smtClean="0"/>
                        <a:t>eskar</a:t>
                      </a:r>
                      <a:r>
                        <a:rPr lang="tr-TR" dirty="0" smtClean="0"/>
                        <a:t> var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580445" y="469127"/>
            <a:ext cx="342701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latin typeface="+mj-lt"/>
              </a:rPr>
              <a:t>ÖZET TABLO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466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5130" y="1166852"/>
            <a:ext cx="11113273" cy="1425271"/>
          </a:xfrm>
        </p:spPr>
        <p:txBody>
          <a:bodyPr rtlCol="0">
            <a:normAutofit/>
          </a:bodyPr>
          <a:lstStyle/>
          <a:p>
            <a:r>
              <a:rPr lang="tr-TR" sz="3200" dirty="0" smtClean="0"/>
              <a:t>OLGU-</a:t>
            </a:r>
            <a:r>
              <a:rPr lang="tr-TR" sz="3200" dirty="0"/>
              <a:t>Alt </a:t>
            </a:r>
            <a:r>
              <a:rPr lang="tr-TR" sz="3200" dirty="0" err="1"/>
              <a:t>Ekstremite</a:t>
            </a:r>
            <a:r>
              <a:rPr lang="tr-TR" sz="3200" dirty="0"/>
              <a:t> </a:t>
            </a:r>
            <a:r>
              <a:rPr lang="tr-TR" sz="3200" dirty="0" err="1" smtClean="0"/>
              <a:t>Eritemi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2200" dirty="0" smtClean="0"/>
              <a:t>ÖYKÜ</a:t>
            </a:r>
            <a:endParaRPr lang="tr-TR" sz="2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8039" y="2710599"/>
            <a:ext cx="10972800" cy="4325112"/>
          </a:xfrm>
        </p:spPr>
        <p:txBody>
          <a:bodyPr rtlCol="0">
            <a:normAutofit/>
          </a:bodyPr>
          <a:lstStyle/>
          <a:p>
            <a:r>
              <a:rPr lang="tr-TR" sz="2000" dirty="0"/>
              <a:t>69 yaşında </a:t>
            </a:r>
            <a:r>
              <a:rPr lang="tr-TR" sz="2000" dirty="0" smtClean="0"/>
              <a:t>ve </a:t>
            </a:r>
            <a:r>
              <a:rPr lang="tr-TR" sz="2000" dirty="0"/>
              <a:t>kendini </a:t>
            </a:r>
            <a:r>
              <a:rPr lang="tr-TR" sz="2000" dirty="0" smtClean="0"/>
              <a:t>inzivaya çekilmiş kimse </a:t>
            </a:r>
            <a:r>
              <a:rPr lang="tr-TR" sz="2000" dirty="0"/>
              <a:t>olarak tanımlayan </a:t>
            </a:r>
            <a:r>
              <a:rPr lang="tr-TR" sz="2000" dirty="0" smtClean="0"/>
              <a:t>bir erkek hasta, </a:t>
            </a:r>
            <a:r>
              <a:rPr lang="tr-TR" sz="2000" dirty="0"/>
              <a:t>sol bacağında kızarıklıkla başvurdu. </a:t>
            </a:r>
            <a:r>
              <a:rPr lang="tr-TR" sz="2000" dirty="0" err="1"/>
              <a:t>Selülit</a:t>
            </a:r>
            <a:r>
              <a:rPr lang="tr-TR" sz="2000" dirty="0"/>
              <a:t> şüphesi nedeniyle kendisine yedi günlük </a:t>
            </a:r>
            <a:r>
              <a:rPr lang="tr-TR" sz="2000" dirty="0" err="1"/>
              <a:t>trimetoprim</a:t>
            </a:r>
            <a:r>
              <a:rPr lang="tr-TR" sz="2000" dirty="0"/>
              <a:t>/</a:t>
            </a:r>
            <a:r>
              <a:rPr lang="tr-TR" sz="2000" dirty="0" err="1"/>
              <a:t>sülfametoksazol</a:t>
            </a:r>
            <a:r>
              <a:rPr lang="tr-TR" sz="2000" dirty="0"/>
              <a:t> reçetesi verildi. Alt </a:t>
            </a:r>
            <a:r>
              <a:rPr lang="tr-TR" sz="2000" dirty="0" err="1"/>
              <a:t>ekstremite</a:t>
            </a:r>
            <a:r>
              <a:rPr lang="tr-TR" sz="2000" dirty="0"/>
              <a:t> </a:t>
            </a:r>
            <a:r>
              <a:rPr lang="tr-TR" sz="2000" dirty="0" err="1"/>
              <a:t>venöz</a:t>
            </a:r>
            <a:r>
              <a:rPr lang="tr-TR" sz="2000" dirty="0"/>
              <a:t> dubleks taraması derin </a:t>
            </a:r>
            <a:r>
              <a:rPr lang="tr-TR" sz="2000" dirty="0" err="1"/>
              <a:t>ven</a:t>
            </a:r>
            <a:r>
              <a:rPr lang="tr-TR" sz="2000" dirty="0"/>
              <a:t> </a:t>
            </a:r>
            <a:r>
              <a:rPr lang="tr-TR" sz="2000" dirty="0" err="1"/>
              <a:t>trombozu</a:t>
            </a:r>
            <a:r>
              <a:rPr lang="tr-TR" sz="2000" dirty="0"/>
              <a:t> açısından negatifti. Bir hafta sonra acil servise yayılan </a:t>
            </a:r>
            <a:r>
              <a:rPr lang="tr-TR" sz="2000" dirty="0" err="1"/>
              <a:t>eritem</a:t>
            </a:r>
            <a:r>
              <a:rPr lang="tr-TR" sz="2000" dirty="0"/>
              <a:t> ve ağırlık </a:t>
            </a:r>
            <a:r>
              <a:rPr lang="tr-TR" sz="2000" dirty="0" smtClean="0"/>
              <a:t>taşırken artan </a:t>
            </a:r>
            <a:r>
              <a:rPr lang="tr-TR" sz="2000" dirty="0"/>
              <a:t>ağrı şikayetiyle başvurdu. Sağ alt </a:t>
            </a:r>
            <a:r>
              <a:rPr lang="tr-TR" sz="2000" dirty="0" err="1"/>
              <a:t>ekstremitesinde</a:t>
            </a:r>
            <a:r>
              <a:rPr lang="tr-TR" sz="2000" dirty="0"/>
              <a:t> yeni </a:t>
            </a:r>
            <a:r>
              <a:rPr lang="tr-TR" sz="2000" dirty="0" err="1"/>
              <a:t>peteşi</a:t>
            </a:r>
            <a:r>
              <a:rPr lang="tr-TR" sz="2000" dirty="0"/>
              <a:t> vardı. Özgeçmişinde tütün kullanımı, uzun süreli günlük alkol kullanımı ve hipertansiyon öyküsü vardı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Fizik muayenede sol </a:t>
            </a:r>
            <a:r>
              <a:rPr lang="tr-TR" sz="2000" dirty="0" err="1"/>
              <a:t>medial</a:t>
            </a:r>
            <a:r>
              <a:rPr lang="tr-TR" sz="2000" dirty="0"/>
              <a:t> </a:t>
            </a:r>
            <a:r>
              <a:rPr lang="tr-TR" sz="2000" dirty="0" err="1"/>
              <a:t>malleol</a:t>
            </a:r>
            <a:r>
              <a:rPr lang="tr-TR" sz="2000" dirty="0"/>
              <a:t> üzerinde açık bir </a:t>
            </a:r>
            <a:r>
              <a:rPr lang="tr-TR" sz="2000" dirty="0" err="1"/>
              <a:t>eskar</a:t>
            </a:r>
            <a:r>
              <a:rPr lang="tr-TR" sz="2000" dirty="0"/>
              <a:t> görüldü. Herhangi bir </a:t>
            </a:r>
            <a:r>
              <a:rPr lang="tr-TR" sz="2000" dirty="0" err="1"/>
              <a:t>fluktuasyon</a:t>
            </a:r>
            <a:r>
              <a:rPr lang="tr-TR" sz="2000" dirty="0" smtClean="0"/>
              <a:t>, </a:t>
            </a:r>
            <a:r>
              <a:rPr lang="tr-TR" sz="2000" dirty="0" err="1"/>
              <a:t>krepitus</a:t>
            </a:r>
            <a:r>
              <a:rPr lang="tr-TR" sz="2000" dirty="0"/>
              <a:t> veya sıcaklık yoktu. </a:t>
            </a:r>
            <a:r>
              <a:rPr lang="tr-TR" sz="2000" dirty="0" err="1"/>
              <a:t>Doppler</a:t>
            </a:r>
            <a:r>
              <a:rPr lang="tr-TR" sz="2000" dirty="0"/>
              <a:t> ultrasonografide arka </a:t>
            </a:r>
            <a:r>
              <a:rPr lang="tr-TR" sz="2000" dirty="0" err="1"/>
              <a:t>tibial</a:t>
            </a:r>
            <a:r>
              <a:rPr lang="tr-TR" sz="2000" dirty="0"/>
              <a:t> nabızlar zayıftı ancak mevcuttu. </a:t>
            </a:r>
            <a:r>
              <a:rPr lang="tr-TR" sz="2000" dirty="0" err="1"/>
              <a:t>Kapiller</a:t>
            </a:r>
            <a:r>
              <a:rPr lang="tr-TR" sz="2000" dirty="0"/>
              <a:t> dolum normaldi. </a:t>
            </a:r>
          </a:p>
          <a:p>
            <a:pPr marL="109728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OLGU-Alt </a:t>
            </a:r>
            <a:r>
              <a:rPr lang="tr-TR" sz="3200" dirty="0" err="1"/>
              <a:t>Ekstremite</a:t>
            </a:r>
            <a:r>
              <a:rPr lang="tr-TR" sz="3200" dirty="0"/>
              <a:t> </a:t>
            </a:r>
            <a:r>
              <a:rPr lang="tr-TR" sz="3200" dirty="0" err="1"/>
              <a:t>Eritemi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00420"/>
            <a:ext cx="10972800" cy="432511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Laboratuvar </a:t>
            </a:r>
            <a:r>
              <a:rPr lang="tr-TR" sz="2400" dirty="0"/>
              <a:t>incelemelerinde kronik demir eksikliği anemisi </a:t>
            </a:r>
            <a:r>
              <a:rPr lang="tr-TR" sz="2400" dirty="0" smtClean="0"/>
              <a:t>olması ve </a:t>
            </a:r>
            <a:r>
              <a:rPr lang="tr-TR" sz="2400" dirty="0" err="1"/>
              <a:t>antikoagülasyon</a:t>
            </a:r>
            <a:r>
              <a:rPr lang="tr-TR" sz="2400" dirty="0"/>
              <a:t> olmadan </a:t>
            </a:r>
            <a:r>
              <a:rPr lang="tr-TR" sz="2400" dirty="0" smtClean="0"/>
              <a:t>INR 1,4 </a:t>
            </a:r>
            <a:r>
              <a:rPr lang="tr-TR" sz="2400" dirty="0"/>
              <a:t>olması dikkate değerdi. </a:t>
            </a:r>
            <a:r>
              <a:rPr lang="tr-TR" sz="2400" dirty="0" err="1"/>
              <a:t>Arteriyel</a:t>
            </a:r>
            <a:r>
              <a:rPr lang="tr-TR" sz="2400" dirty="0"/>
              <a:t> dubleks taramasında orta ön ve </a:t>
            </a:r>
            <a:r>
              <a:rPr lang="tr-TR" sz="2400" dirty="0" err="1"/>
              <a:t>distal</a:t>
            </a:r>
            <a:r>
              <a:rPr lang="tr-TR" sz="2400" dirty="0"/>
              <a:t> ön </a:t>
            </a:r>
            <a:r>
              <a:rPr lang="tr-TR" sz="2400" dirty="0" err="1"/>
              <a:t>tibial</a:t>
            </a:r>
            <a:r>
              <a:rPr lang="tr-TR" sz="2400" dirty="0"/>
              <a:t> arterin tamamen tıkandığı görüldü. Manyetik rezonans görüntülemede </a:t>
            </a:r>
            <a:r>
              <a:rPr lang="tr-TR" sz="2400" dirty="0" err="1"/>
              <a:t>iskemiye</a:t>
            </a:r>
            <a:r>
              <a:rPr lang="tr-TR" sz="2400" dirty="0"/>
              <a:t> bağlı kronik </a:t>
            </a:r>
            <a:r>
              <a:rPr lang="tr-TR" sz="2400" dirty="0" err="1"/>
              <a:t>fibrozis</a:t>
            </a:r>
            <a:r>
              <a:rPr lang="tr-TR" sz="2400" dirty="0"/>
              <a:t> ile uyumlu kas içi lezyonlar görüldü. Tanıya yardımcı olmak için alt </a:t>
            </a:r>
            <a:r>
              <a:rPr lang="tr-TR" sz="2400" dirty="0" err="1"/>
              <a:t>ekstremite</a:t>
            </a:r>
            <a:r>
              <a:rPr lang="tr-TR" sz="2400" dirty="0"/>
              <a:t> </a:t>
            </a:r>
            <a:r>
              <a:rPr lang="tr-TR" sz="2400" dirty="0" err="1"/>
              <a:t>punch</a:t>
            </a:r>
            <a:r>
              <a:rPr lang="tr-TR" sz="2400" dirty="0"/>
              <a:t> biyopsileri yapıldı. Patoloji </a:t>
            </a:r>
            <a:r>
              <a:rPr lang="tr-TR" sz="2400" dirty="0" err="1"/>
              <a:t>perifoliküler</a:t>
            </a:r>
            <a:r>
              <a:rPr lang="tr-TR" sz="2400" dirty="0"/>
              <a:t> kanamayı gösterdi.</a:t>
            </a:r>
          </a:p>
        </p:txBody>
      </p:sp>
    </p:spTree>
    <p:extLst>
      <p:ext uri="{BB962C8B-B14F-4D97-AF65-F5344CB8AC3E}">
        <p14:creationId xmlns:p14="http://schemas.microsoft.com/office/powerpoint/2010/main" val="92577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36" y="656838"/>
            <a:ext cx="5238678" cy="6069965"/>
          </a:xfrm>
        </p:spPr>
      </p:pic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8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EN OLASI TANINIZ NEDİR?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620" y="2318439"/>
            <a:ext cx="4963725" cy="3303133"/>
          </a:xfrm>
        </p:spPr>
      </p:pic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tr-TR" sz="3200" dirty="0"/>
              <a:t>OLGU-Alt </a:t>
            </a:r>
            <a:r>
              <a:rPr lang="tr-TR" sz="3200" dirty="0" err="1"/>
              <a:t>Ekstremite</a:t>
            </a:r>
            <a:r>
              <a:rPr lang="tr-TR" sz="3200" dirty="0"/>
              <a:t> </a:t>
            </a:r>
            <a:r>
              <a:rPr lang="tr-TR" sz="3200" dirty="0" err="1"/>
              <a:t>Eritemi</a:t>
            </a:r>
            <a:endParaRPr lang="tr-TR" sz="32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9800"/>
            <a:ext cx="10579695" cy="2965280"/>
          </a:xfrm>
        </p:spPr>
      </p:pic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tr-TR" sz="3200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tr-TR" b="1" dirty="0"/>
              <a:t>Cevap E: C vitamini eksikliği </a:t>
            </a:r>
            <a:r>
              <a:rPr lang="tr-TR" b="1" dirty="0" smtClean="0"/>
              <a:t>(</a:t>
            </a:r>
            <a:r>
              <a:rPr lang="tr-TR" b="1" dirty="0" err="1" smtClean="0"/>
              <a:t>skorbüt</a:t>
            </a:r>
            <a:r>
              <a:rPr lang="tr-TR" b="1" dirty="0" smtClean="0"/>
              <a:t>)</a:t>
            </a:r>
          </a:p>
          <a:p>
            <a:r>
              <a:rPr lang="tr-TR" sz="2400" dirty="0" smtClean="0"/>
              <a:t>Tanısal </a:t>
            </a:r>
            <a:r>
              <a:rPr lang="tr-TR" sz="2400" dirty="0" err="1"/>
              <a:t>punch</a:t>
            </a:r>
            <a:r>
              <a:rPr lang="tr-TR" sz="2400" dirty="0"/>
              <a:t> biyopsisi, iskorbüt hastalığı ile uyumlu </a:t>
            </a:r>
            <a:r>
              <a:rPr lang="tr-TR" sz="2400" dirty="0" err="1"/>
              <a:t>perifoliküler</a:t>
            </a:r>
            <a:r>
              <a:rPr lang="tr-TR" sz="2400" dirty="0"/>
              <a:t> kanamayı gösterdi. Düşük C vitamini seviyeleri, bağ dokusunun parçalanmasına ve ardından </a:t>
            </a:r>
            <a:r>
              <a:rPr lang="tr-TR" sz="2400" dirty="0" err="1"/>
              <a:t>eritem</a:t>
            </a:r>
            <a:r>
              <a:rPr lang="tr-TR" sz="2400" dirty="0"/>
              <a:t>, nekrotik alanlar ve aneminin gelişmesine izin veren </a:t>
            </a:r>
            <a:r>
              <a:rPr lang="tr-TR" sz="2400" dirty="0" err="1"/>
              <a:t>kollajen</a:t>
            </a:r>
            <a:r>
              <a:rPr lang="tr-TR" sz="2400" dirty="0"/>
              <a:t> sentezinin azalmasına neden olur. </a:t>
            </a:r>
            <a:r>
              <a:rPr lang="tr-TR" sz="2400" dirty="0" err="1" smtClean="0"/>
              <a:t>Skorbüt</a:t>
            </a:r>
            <a:r>
              <a:rPr lang="tr-TR" sz="2400" dirty="0" smtClean="0"/>
              <a:t> </a:t>
            </a:r>
            <a:r>
              <a:rPr lang="tr-TR" sz="2400" dirty="0"/>
              <a:t>hastalarının çoğunda </a:t>
            </a:r>
            <a:r>
              <a:rPr lang="tr-TR" sz="2400" dirty="0" err="1"/>
              <a:t>eskar</a:t>
            </a:r>
            <a:r>
              <a:rPr lang="tr-TR" sz="2400" dirty="0"/>
              <a:t> </a:t>
            </a:r>
            <a:r>
              <a:rPr lang="tr-TR" sz="2400" dirty="0" smtClean="0"/>
              <a:t>vardır.</a:t>
            </a:r>
            <a:r>
              <a:rPr lang="tr-TR" sz="2400" dirty="0"/>
              <a:t> </a:t>
            </a:r>
            <a:r>
              <a:rPr lang="tr-TR" sz="2400" dirty="0" smtClean="0"/>
              <a:t>İzole </a:t>
            </a:r>
            <a:r>
              <a:rPr lang="tr-TR" sz="2400" dirty="0"/>
              <a:t>yaşam tarzı nedeniyle hastanın başka besin eksiklikleri de olabilir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sz="3200" dirty="0" smtClean="0"/>
              <a:t>TARTIŞMA</a:t>
            </a:r>
            <a:endParaRPr lang="tr-TR" sz="3200" dirty="0"/>
          </a:p>
        </p:txBody>
      </p:sp>
      <p:sp>
        <p:nvSpPr>
          <p:cNvPr id="4" name="Metin Yer Tutucusu 3"/>
          <p:cNvSpPr>
            <a:spLocks noGrp="1"/>
          </p:cNvSpPr>
          <p:nvPr>
            <p:ph sz="half" idx="1"/>
          </p:nvPr>
        </p:nvSpPr>
        <p:spPr>
          <a:xfrm>
            <a:off x="609600" y="2249426"/>
            <a:ext cx="11582400" cy="3586832"/>
          </a:xfrm>
        </p:spPr>
        <p:txBody>
          <a:bodyPr rtlCol="0">
            <a:normAutofit/>
          </a:bodyPr>
          <a:lstStyle/>
          <a:p>
            <a:r>
              <a:rPr lang="tr-TR" sz="2400" dirty="0" err="1"/>
              <a:t>Selülit</a:t>
            </a:r>
            <a:r>
              <a:rPr lang="tr-TR" sz="2400" dirty="0"/>
              <a:t>, ciltte bozulma ve ardından tek taraflı ağrılı, dokunulabilecek kadar sıcak </a:t>
            </a:r>
            <a:r>
              <a:rPr lang="tr-TR" sz="2400" dirty="0" err="1"/>
              <a:t>eritem</a:t>
            </a:r>
            <a:r>
              <a:rPr lang="tr-TR" sz="2400" dirty="0"/>
              <a:t> olarak ortaya çıkar. Tipik olarak sertleşme, </a:t>
            </a:r>
            <a:r>
              <a:rPr lang="tr-TR" sz="2400" dirty="0" err="1" smtClean="0"/>
              <a:t>fluktuasyon</a:t>
            </a:r>
            <a:r>
              <a:rPr lang="tr-TR" sz="2400" dirty="0" smtClean="0"/>
              <a:t> </a:t>
            </a:r>
            <a:r>
              <a:rPr lang="tr-TR" sz="2400" dirty="0" smtClean="0"/>
              <a:t>veya </a:t>
            </a:r>
            <a:r>
              <a:rPr lang="tr-TR" sz="2400" dirty="0"/>
              <a:t>drenaj ile ilişkilidir. </a:t>
            </a:r>
            <a:r>
              <a:rPr lang="tr-TR" sz="2400" dirty="0" err="1" smtClean="0"/>
              <a:t>Selülit</a:t>
            </a:r>
            <a:r>
              <a:rPr lang="tr-TR" sz="2400" dirty="0" smtClean="0"/>
              <a:t> özellikle </a:t>
            </a:r>
            <a:r>
              <a:rPr lang="tr-TR" sz="2400" dirty="0"/>
              <a:t>ayakta tedavi başarısız olduğunda ateş, titreme veya taşikardi gibi sistemik semptomlara yol açar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Hastanın </a:t>
            </a:r>
            <a:r>
              <a:rPr lang="tr-TR" sz="2400" dirty="0" err="1"/>
              <a:t>Doppler</a:t>
            </a:r>
            <a:r>
              <a:rPr lang="tr-TR" sz="2400" dirty="0"/>
              <a:t> ultrasonografide nabızları vardı ve akut </a:t>
            </a:r>
            <a:r>
              <a:rPr lang="tr-TR" sz="2400" dirty="0" err="1"/>
              <a:t>iskemiyi</a:t>
            </a:r>
            <a:r>
              <a:rPr lang="tr-TR" sz="2400" dirty="0"/>
              <a:t> dışlayan yeterli </a:t>
            </a:r>
            <a:r>
              <a:rPr lang="tr-TR" sz="2400" dirty="0" err="1"/>
              <a:t>kapiller</a:t>
            </a:r>
            <a:r>
              <a:rPr lang="tr-TR" sz="2400" dirty="0"/>
              <a:t> dolum mevcuttu. </a:t>
            </a:r>
            <a:r>
              <a:rPr lang="tr-TR" sz="2400" dirty="0" err="1"/>
              <a:t>Eskara</a:t>
            </a:r>
            <a:r>
              <a:rPr lang="tr-TR" sz="2400" dirty="0"/>
              <a:t> rağmen açık </a:t>
            </a:r>
            <a:r>
              <a:rPr lang="tr-TR" sz="2400" dirty="0" err="1"/>
              <a:t>iskemi</a:t>
            </a:r>
            <a:r>
              <a:rPr lang="tr-TR" sz="2400" dirty="0"/>
              <a:t> veya kangren belirtisi yoktu. Görüntülemede görülen </a:t>
            </a:r>
            <a:r>
              <a:rPr lang="tr-TR" sz="2400" dirty="0" err="1"/>
              <a:t>ateroskleroz</a:t>
            </a:r>
            <a:r>
              <a:rPr lang="tr-TR" sz="2400" dirty="0"/>
              <a:t> ve </a:t>
            </a:r>
            <a:r>
              <a:rPr lang="tr-TR" sz="2400" dirty="0" err="1"/>
              <a:t>kollateralizasyon</a:t>
            </a:r>
            <a:r>
              <a:rPr lang="tr-TR" sz="2400" dirty="0"/>
              <a:t> nedeniyle </a:t>
            </a:r>
            <a:r>
              <a:rPr lang="tr-TR" sz="2400" dirty="0" err="1"/>
              <a:t>tibial</a:t>
            </a:r>
            <a:r>
              <a:rPr lang="tr-TR" sz="2400" dirty="0"/>
              <a:t> arter pıhtısının kronik olduğu düşünüldü. Akut </a:t>
            </a:r>
            <a:r>
              <a:rPr lang="tr-TR" sz="2400" dirty="0" err="1"/>
              <a:t>trombüs</a:t>
            </a:r>
            <a:r>
              <a:rPr lang="tr-TR" sz="2400" dirty="0"/>
              <a:t> ve </a:t>
            </a:r>
            <a:r>
              <a:rPr lang="tr-TR" sz="2400" dirty="0" err="1"/>
              <a:t>iskemi</a:t>
            </a:r>
            <a:r>
              <a:rPr lang="tr-TR" sz="2400" dirty="0"/>
              <a:t> belirtileri olmadığı sürece </a:t>
            </a:r>
            <a:r>
              <a:rPr lang="tr-TR" sz="2400" dirty="0" err="1"/>
              <a:t>periferik</a:t>
            </a:r>
            <a:r>
              <a:rPr lang="tr-TR" sz="2400" dirty="0"/>
              <a:t> damar hastalığının tedavisi tıbbi tedavinin </a:t>
            </a:r>
            <a:r>
              <a:rPr lang="tr-TR" sz="2400" dirty="0" smtClean="0"/>
              <a:t>optimizasyonudur.</a:t>
            </a:r>
            <a:endParaRPr lang="tr-TR" sz="2400" dirty="0"/>
          </a:p>
          <a:p>
            <a:pPr rtl="0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19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tr-TR" sz="3200" dirty="0"/>
              <a:t>TARTIŞMA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tr-TR" sz="2400" dirty="0" err="1"/>
              <a:t>Nekrotizan</a:t>
            </a:r>
            <a:r>
              <a:rPr lang="tr-TR" sz="2400" dirty="0"/>
              <a:t> </a:t>
            </a:r>
            <a:r>
              <a:rPr lang="tr-TR" sz="2400" dirty="0" err="1"/>
              <a:t>fasiit</a:t>
            </a:r>
            <a:r>
              <a:rPr lang="tr-TR" sz="2400" dirty="0"/>
              <a:t>, tipik olarak </a:t>
            </a:r>
            <a:r>
              <a:rPr lang="tr-TR" sz="2400" dirty="0" err="1"/>
              <a:t>ekstremitelerde</a:t>
            </a:r>
            <a:r>
              <a:rPr lang="tr-TR" sz="2400" dirty="0"/>
              <a:t> görülen, nadir görülen ciddi bir enfeksiyondur. Durum birkaç gün içinde hızla ilerler. Cilt değişiklikleri ağrılı </a:t>
            </a:r>
            <a:r>
              <a:rPr lang="tr-TR" sz="2400" dirty="0" err="1"/>
              <a:t>eritem</a:t>
            </a:r>
            <a:r>
              <a:rPr lang="tr-TR" sz="2400" dirty="0"/>
              <a:t> olarak başlar, ancak sıklıkla mavi-gri cilt lekeleri ve </a:t>
            </a:r>
            <a:r>
              <a:rPr lang="tr-TR" sz="2400" dirty="0" err="1"/>
              <a:t>büller</a:t>
            </a:r>
            <a:r>
              <a:rPr lang="tr-TR" sz="2400" dirty="0"/>
              <a:t> </a:t>
            </a:r>
            <a:r>
              <a:rPr lang="tr-TR" sz="2400" dirty="0" smtClean="0"/>
              <a:t>gelişir.</a:t>
            </a:r>
            <a:r>
              <a:rPr lang="tr-TR" sz="2400" dirty="0"/>
              <a:t> </a:t>
            </a:r>
            <a:r>
              <a:rPr lang="tr-TR" sz="2400" dirty="0" smtClean="0"/>
              <a:t>Hastada </a:t>
            </a:r>
            <a:r>
              <a:rPr lang="tr-TR" sz="2400" dirty="0"/>
              <a:t>sistemik </a:t>
            </a:r>
            <a:r>
              <a:rPr lang="tr-TR" sz="2400" dirty="0" err="1"/>
              <a:t>toksisite</a:t>
            </a:r>
            <a:r>
              <a:rPr lang="tr-TR" sz="2400" dirty="0"/>
              <a:t> belirtileri yoktu.</a:t>
            </a:r>
          </a:p>
          <a:p>
            <a:r>
              <a:rPr lang="tr-TR" sz="2400" dirty="0"/>
              <a:t>Küçük damar </a:t>
            </a:r>
            <a:r>
              <a:rPr lang="tr-TR" sz="2400" dirty="0" err="1"/>
              <a:t>vasküliti</a:t>
            </a:r>
            <a:r>
              <a:rPr lang="tr-TR" sz="2400" dirty="0"/>
              <a:t> genellikle birden fazla sistemi etkilerken, bu hastanın semptomları alt </a:t>
            </a:r>
            <a:r>
              <a:rPr lang="tr-TR" sz="2400" dirty="0" err="1"/>
              <a:t>ekstremitelerde</a:t>
            </a:r>
            <a:r>
              <a:rPr lang="tr-TR" sz="2400" dirty="0"/>
              <a:t> lokalizeydi. </a:t>
            </a:r>
            <a:r>
              <a:rPr lang="tr-TR" sz="2400" dirty="0" smtClean="0"/>
              <a:t>Yetersiz kalan </a:t>
            </a:r>
            <a:r>
              <a:rPr lang="tr-TR" sz="2400" dirty="0"/>
              <a:t>veya </a:t>
            </a:r>
            <a:r>
              <a:rPr lang="tr-TR" sz="2400" dirty="0" err="1"/>
              <a:t>vasküliti</a:t>
            </a:r>
            <a:r>
              <a:rPr lang="tr-TR" sz="2400" dirty="0"/>
              <a:t> düşündüren bir biyopsi, </a:t>
            </a:r>
            <a:r>
              <a:rPr lang="tr-TR" sz="2400" dirty="0" err="1"/>
              <a:t>antinükleer</a:t>
            </a:r>
            <a:r>
              <a:rPr lang="tr-TR" sz="2400" dirty="0"/>
              <a:t> antikor veya </a:t>
            </a:r>
            <a:r>
              <a:rPr lang="tr-TR" sz="2400" dirty="0" err="1"/>
              <a:t>antinötrofil</a:t>
            </a:r>
            <a:r>
              <a:rPr lang="tr-TR" sz="2400" dirty="0"/>
              <a:t> </a:t>
            </a:r>
            <a:r>
              <a:rPr lang="tr-TR" sz="2400" dirty="0" err="1"/>
              <a:t>sitoplazmik</a:t>
            </a:r>
            <a:r>
              <a:rPr lang="tr-TR" sz="2400" dirty="0"/>
              <a:t> antikor testi ile daha fazla çalışmayı gerektirecektir. </a:t>
            </a:r>
          </a:p>
        </p:txBody>
      </p:sp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ğitim sunusu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5310_TF03460604" id="{F6EFC989-8B6A-426D-8CC8-42909735A4A0}" vid="{6F0D95CE-7106-4C3E-8D98-EE1220DA24E4}"/>
    </a:ext>
  </a:extLst>
</a:theme>
</file>

<file path=ppt/theme/theme2.xml><?xml version="1.0" encoding="utf-8"?>
<a:theme xmlns:a="http://schemas.openxmlformats.org/drawingml/2006/main" name="Ofis Teması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Eğitim sunusu</Template>
  <TotalTime>286</TotalTime>
  <Words>301</Words>
  <Application>Microsoft Office PowerPoint</Application>
  <PresentationFormat>Geniş ekran</PresentationFormat>
  <Paragraphs>54</Paragraphs>
  <Slides>10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Helvetica</vt:lpstr>
      <vt:lpstr>Wingdings 2</vt:lpstr>
      <vt:lpstr>Eğitim sunusu</vt:lpstr>
      <vt:lpstr>Am Fam Physician. 2018;98(2):107-108</vt:lpstr>
      <vt:lpstr>OLGU-Alt Ekstremite Eritemi  ÖYKÜ</vt:lpstr>
      <vt:lpstr>OLGU-Alt Ekstremite Eritemi</vt:lpstr>
      <vt:lpstr>PowerPoint Sunusu</vt:lpstr>
      <vt:lpstr>EN OLASI TANINIZ NEDİR?</vt:lpstr>
      <vt:lpstr>OLGU-Alt Ekstremite Eritemi</vt:lpstr>
      <vt:lpstr>TARTIŞMA</vt:lpstr>
      <vt:lpstr>TARTIŞMA</vt:lpstr>
      <vt:lpstr>TARTIŞMA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Giriş</dc:title>
  <dc:creator>pc</dc:creator>
  <cp:lastModifiedBy>pc</cp:lastModifiedBy>
  <cp:revision>14</cp:revision>
  <dcterms:created xsi:type="dcterms:W3CDTF">2024-03-18T06:25:28Z</dcterms:created>
  <dcterms:modified xsi:type="dcterms:W3CDTF">2024-03-18T11:13:16Z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