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2" r:id="rId5"/>
    <p:sldId id="260" r:id="rId6"/>
    <p:sldId id="261" r:id="rId7"/>
    <p:sldId id="284" r:id="rId8"/>
    <p:sldId id="285" r:id="rId9"/>
    <p:sldId id="267" r:id="rId10"/>
    <p:sldId id="265" r:id="rId11"/>
    <p:sldId id="266" r:id="rId12"/>
    <p:sldId id="268" r:id="rId13"/>
    <p:sldId id="270" r:id="rId14"/>
    <p:sldId id="271" r:id="rId15"/>
    <p:sldId id="289" r:id="rId16"/>
    <p:sldId id="272" r:id="rId17"/>
    <p:sldId id="288" r:id="rId18"/>
    <p:sldId id="273" r:id="rId19"/>
    <p:sldId id="274" r:id="rId20"/>
    <p:sldId id="275" r:id="rId21"/>
    <p:sldId id="276" r:id="rId22"/>
    <p:sldId id="277" r:id="rId23"/>
    <p:sldId id="290" r:id="rId24"/>
    <p:sldId id="287" r:id="rId25"/>
    <p:sldId id="278" r:id="rId26"/>
    <p:sldId id="279" r:id="rId27"/>
    <p:sldId id="280" r:id="rId28"/>
    <p:sldId id="281" r:id="rId29"/>
    <p:sldId id="292" r:id="rId30"/>
    <p:sldId id="282" r:id="rId31"/>
    <p:sldId id="283" r:id="rId32"/>
    <p:sldId id="293"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13" autoAdjust="0"/>
  </p:normalViewPr>
  <p:slideViewPr>
    <p:cSldViewPr snapToGrid="0">
      <p:cViewPr varScale="1">
        <p:scale>
          <a:sx n="88" d="100"/>
          <a:sy n="88" d="100"/>
        </p:scale>
        <p:origin x="-14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5E6EF-FC97-4696-BF08-B4EEAF6F39A5}" type="datetimeFigureOut">
              <a:rPr lang="tr-TR" smtClean="0"/>
              <a:t>31.01.2024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49C56-3284-47A9-A13C-8CFF98CE5838}" type="slidenum">
              <a:rPr lang="tr-TR" smtClean="0"/>
              <a:t>‹#›</a:t>
            </a:fld>
            <a:endParaRPr lang="tr-TR"/>
          </a:p>
        </p:txBody>
      </p:sp>
    </p:spTree>
    <p:extLst>
      <p:ext uri="{BB962C8B-B14F-4D97-AF65-F5344CB8AC3E}">
        <p14:creationId xmlns:p14="http://schemas.microsoft.com/office/powerpoint/2010/main" val="290249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649C56-3284-47A9-A13C-8CFF98CE5838}" type="slidenum">
              <a:rPr lang="tr-TR" smtClean="0"/>
              <a:t>6</a:t>
            </a:fld>
            <a:endParaRPr lang="tr-TR"/>
          </a:p>
        </p:txBody>
      </p:sp>
    </p:spTree>
    <p:extLst>
      <p:ext uri="{BB962C8B-B14F-4D97-AF65-F5344CB8AC3E}">
        <p14:creationId xmlns:p14="http://schemas.microsoft.com/office/powerpoint/2010/main" val="155238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0649C56-3284-47A9-A13C-8CFF98CE5838}" type="slidenum">
              <a:rPr lang="tr-TR" smtClean="0"/>
              <a:t>12</a:t>
            </a:fld>
            <a:endParaRPr lang="tr-TR"/>
          </a:p>
        </p:txBody>
      </p:sp>
    </p:spTree>
    <p:extLst>
      <p:ext uri="{BB962C8B-B14F-4D97-AF65-F5344CB8AC3E}">
        <p14:creationId xmlns:p14="http://schemas.microsoft.com/office/powerpoint/2010/main" val="348375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0649C56-3284-47A9-A13C-8CFF98CE5838}" type="slidenum">
              <a:rPr lang="tr-TR" smtClean="0"/>
              <a:t>13</a:t>
            </a:fld>
            <a:endParaRPr lang="tr-TR"/>
          </a:p>
        </p:txBody>
      </p:sp>
    </p:spTree>
    <p:extLst>
      <p:ext uri="{BB962C8B-B14F-4D97-AF65-F5344CB8AC3E}">
        <p14:creationId xmlns:p14="http://schemas.microsoft.com/office/powerpoint/2010/main" val="364330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30649C56-3284-47A9-A13C-8CFF98CE5838}" type="slidenum">
              <a:rPr lang="tr-TR" smtClean="0"/>
              <a:t>26</a:t>
            </a:fld>
            <a:endParaRPr lang="tr-TR"/>
          </a:p>
        </p:txBody>
      </p:sp>
    </p:spTree>
    <p:extLst>
      <p:ext uri="{BB962C8B-B14F-4D97-AF65-F5344CB8AC3E}">
        <p14:creationId xmlns:p14="http://schemas.microsoft.com/office/powerpoint/2010/main" val="194274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0649C56-3284-47A9-A13C-8CFF98CE5838}" type="slidenum">
              <a:rPr lang="tr-TR" smtClean="0"/>
              <a:t>28</a:t>
            </a:fld>
            <a:endParaRPr lang="tr-TR"/>
          </a:p>
        </p:txBody>
      </p:sp>
    </p:spTree>
    <p:extLst>
      <p:ext uri="{BB962C8B-B14F-4D97-AF65-F5344CB8AC3E}">
        <p14:creationId xmlns:p14="http://schemas.microsoft.com/office/powerpoint/2010/main" val="209062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0649C56-3284-47A9-A13C-8CFF98CE5838}" type="slidenum">
              <a:rPr lang="tr-TR" smtClean="0"/>
              <a:t>29</a:t>
            </a:fld>
            <a:endParaRPr lang="tr-TR"/>
          </a:p>
        </p:txBody>
      </p:sp>
    </p:spTree>
    <p:extLst>
      <p:ext uri="{BB962C8B-B14F-4D97-AF65-F5344CB8AC3E}">
        <p14:creationId xmlns:p14="http://schemas.microsoft.com/office/powerpoint/2010/main" val="2445649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3D7B78-63CC-E326-5795-FC7B6EA7D39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4523932-90D2-5292-19DB-553071C58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A55B04E-0CCF-A7F5-7FD2-D6CB1E5DB345}"/>
              </a:ext>
            </a:extLst>
          </p:cNvPr>
          <p:cNvSpPr>
            <a:spLocks noGrp="1"/>
          </p:cNvSpPr>
          <p:nvPr>
            <p:ph type="dt" sz="half" idx="10"/>
          </p:nvPr>
        </p:nvSpPr>
        <p:spPr/>
        <p:txBody>
          <a:bodyPr/>
          <a:lstStyle/>
          <a:p>
            <a:fld id="{7B43CD62-68EE-4539-87AF-BD2A76CEF7BB}" type="datetimeFigureOut">
              <a:rPr lang="tr-TR" smtClean="0"/>
              <a:t>31.01.2024</a:t>
            </a:fld>
            <a:endParaRPr lang="tr-TR"/>
          </a:p>
        </p:txBody>
      </p:sp>
      <p:sp>
        <p:nvSpPr>
          <p:cNvPr id="5" name="Alt Bilgi Yer Tutucusu 4">
            <a:extLst>
              <a:ext uri="{FF2B5EF4-FFF2-40B4-BE49-F238E27FC236}">
                <a16:creationId xmlns:a16="http://schemas.microsoft.com/office/drawing/2014/main" id="{F2FDF88D-5E2D-B853-3B61-4290BE88BFC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04FF70-E11D-E398-B4C2-BE296A974D47}"/>
              </a:ext>
            </a:extLst>
          </p:cNvPr>
          <p:cNvSpPr>
            <a:spLocks noGrp="1"/>
          </p:cNvSpPr>
          <p:nvPr>
            <p:ph type="sldNum" sz="quarter" idx="12"/>
          </p:nvPr>
        </p:nvSpPr>
        <p:spPr/>
        <p:txBody>
          <a:bodyPr/>
          <a:lstStyle/>
          <a:p>
            <a:fld id="{38F0E8A2-002D-4389-9507-9B183693F4E0}" type="slidenum">
              <a:rPr lang="tr-TR" smtClean="0"/>
              <a:t>‹#›</a:t>
            </a:fld>
            <a:endParaRPr lang="tr-TR"/>
          </a:p>
        </p:txBody>
      </p:sp>
    </p:spTree>
    <p:extLst>
      <p:ext uri="{BB962C8B-B14F-4D97-AF65-F5344CB8AC3E}">
        <p14:creationId xmlns:p14="http://schemas.microsoft.com/office/powerpoint/2010/main" val="178881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816037-3234-CBF1-382A-1D594EAD473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642F274-4D6B-F019-29DD-5DE6660E204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E399C30-9F83-E9C9-E3A8-2E44E1A78848}"/>
              </a:ext>
            </a:extLst>
          </p:cNvPr>
          <p:cNvSpPr>
            <a:spLocks noGrp="1"/>
          </p:cNvSpPr>
          <p:nvPr>
            <p:ph type="dt" sz="half" idx="10"/>
          </p:nvPr>
        </p:nvSpPr>
        <p:spPr/>
        <p:txBody>
          <a:bodyPr/>
          <a:lstStyle/>
          <a:p>
            <a:fld id="{7B43CD62-68EE-4539-87AF-BD2A76CEF7BB}" type="datetimeFigureOut">
              <a:rPr lang="tr-TR" smtClean="0"/>
              <a:t>31.01.2024</a:t>
            </a:fld>
            <a:endParaRPr lang="tr-TR"/>
          </a:p>
        </p:txBody>
      </p:sp>
      <p:sp>
        <p:nvSpPr>
          <p:cNvPr id="5" name="Alt Bilgi Yer Tutucusu 4">
            <a:extLst>
              <a:ext uri="{FF2B5EF4-FFF2-40B4-BE49-F238E27FC236}">
                <a16:creationId xmlns:a16="http://schemas.microsoft.com/office/drawing/2014/main" id="{A7E47CCC-F877-0027-C6B6-C1B9476A13C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11CA16-5787-DD46-F9AE-AFD59E7868E2}"/>
              </a:ext>
            </a:extLst>
          </p:cNvPr>
          <p:cNvSpPr>
            <a:spLocks noGrp="1"/>
          </p:cNvSpPr>
          <p:nvPr>
            <p:ph type="sldNum" sz="quarter" idx="12"/>
          </p:nvPr>
        </p:nvSpPr>
        <p:spPr/>
        <p:txBody>
          <a:bodyPr/>
          <a:lstStyle/>
          <a:p>
            <a:fld id="{38F0E8A2-002D-4389-9507-9B183693F4E0}" type="slidenum">
              <a:rPr lang="tr-TR" smtClean="0"/>
              <a:t>‹#›</a:t>
            </a:fld>
            <a:endParaRPr lang="tr-TR"/>
          </a:p>
        </p:txBody>
      </p:sp>
    </p:spTree>
    <p:extLst>
      <p:ext uri="{BB962C8B-B14F-4D97-AF65-F5344CB8AC3E}">
        <p14:creationId xmlns:p14="http://schemas.microsoft.com/office/powerpoint/2010/main" val="215694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09178EE-00D2-CEE7-B76E-94A22C46819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6C10614-D5C8-B71F-0720-72ACD88C3FD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1D1001B-99B7-0C9E-6CA4-1AA8321453F8}"/>
              </a:ext>
            </a:extLst>
          </p:cNvPr>
          <p:cNvSpPr>
            <a:spLocks noGrp="1"/>
          </p:cNvSpPr>
          <p:nvPr>
            <p:ph type="dt" sz="half" idx="10"/>
          </p:nvPr>
        </p:nvSpPr>
        <p:spPr/>
        <p:txBody>
          <a:bodyPr/>
          <a:lstStyle/>
          <a:p>
            <a:fld id="{7B43CD62-68EE-4539-87AF-BD2A76CEF7BB}" type="datetimeFigureOut">
              <a:rPr lang="tr-TR" smtClean="0"/>
              <a:t>31.01.2024</a:t>
            </a:fld>
            <a:endParaRPr lang="tr-TR"/>
          </a:p>
        </p:txBody>
      </p:sp>
      <p:sp>
        <p:nvSpPr>
          <p:cNvPr id="5" name="Alt Bilgi Yer Tutucusu 4">
            <a:extLst>
              <a:ext uri="{FF2B5EF4-FFF2-40B4-BE49-F238E27FC236}">
                <a16:creationId xmlns:a16="http://schemas.microsoft.com/office/drawing/2014/main" id="{68DFCC3A-F4BA-0AF4-6EE1-5207F40662F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276C686-C814-2BCF-DC3D-A62C555F8C12}"/>
              </a:ext>
            </a:extLst>
          </p:cNvPr>
          <p:cNvSpPr>
            <a:spLocks noGrp="1"/>
          </p:cNvSpPr>
          <p:nvPr>
            <p:ph type="sldNum" sz="quarter" idx="12"/>
          </p:nvPr>
        </p:nvSpPr>
        <p:spPr/>
        <p:txBody>
          <a:bodyPr/>
          <a:lstStyle/>
          <a:p>
            <a:fld id="{38F0E8A2-002D-4389-9507-9B183693F4E0}" type="slidenum">
              <a:rPr lang="tr-TR" smtClean="0"/>
              <a:t>‹#›</a:t>
            </a:fld>
            <a:endParaRPr lang="tr-TR"/>
          </a:p>
        </p:txBody>
      </p:sp>
    </p:spTree>
    <p:extLst>
      <p:ext uri="{BB962C8B-B14F-4D97-AF65-F5344CB8AC3E}">
        <p14:creationId xmlns:p14="http://schemas.microsoft.com/office/powerpoint/2010/main" val="202716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67B094-069D-A767-1A79-E59A0CF33F61}"/>
              </a:ext>
            </a:extLst>
          </p:cNvPr>
          <p:cNvSpPr>
            <a:spLocks noGrp="1"/>
          </p:cNvSpPr>
          <p:nvPr>
            <p:ph type="title"/>
          </p:nvPr>
        </p:nvSpPr>
        <p:spPr/>
        <p:txBody>
          <a:bodyPr>
            <a:normAutofit/>
          </a:bodyPr>
          <a:lstStyle>
            <a:lvl1pPr>
              <a:defRPr sz="3600">
                <a:solidFill>
                  <a:srgbClr val="C00000"/>
                </a:solidFill>
                <a:latin typeface="Times New Roman" panose="02020603050405020304" pitchFamily="18" charset="0"/>
                <a:cs typeface="Times New Roman" panose="02020603050405020304" pitchFamily="18" charset="0"/>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34817A42-7014-B2A4-4195-6DEF8C0B69B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FC59D21-8CD6-DFF1-1141-EB6C8AE194D7}"/>
              </a:ext>
            </a:extLst>
          </p:cNvPr>
          <p:cNvSpPr>
            <a:spLocks noGrp="1"/>
          </p:cNvSpPr>
          <p:nvPr>
            <p:ph type="dt" sz="half" idx="10"/>
          </p:nvPr>
        </p:nvSpPr>
        <p:spPr/>
        <p:txBody>
          <a:bodyPr/>
          <a:lstStyle/>
          <a:p>
            <a:fld id="{7B43CD62-68EE-4539-87AF-BD2A76CEF7BB}" type="datetimeFigureOut">
              <a:rPr lang="tr-TR" smtClean="0"/>
              <a:t>31.01.2024</a:t>
            </a:fld>
            <a:endParaRPr lang="tr-TR"/>
          </a:p>
        </p:txBody>
      </p:sp>
      <p:sp>
        <p:nvSpPr>
          <p:cNvPr id="5" name="Alt Bilgi Yer Tutucusu 4">
            <a:extLst>
              <a:ext uri="{FF2B5EF4-FFF2-40B4-BE49-F238E27FC236}">
                <a16:creationId xmlns:a16="http://schemas.microsoft.com/office/drawing/2014/main" id="{1B6EA026-1CB1-06B1-8A4B-2A6CC5ED9CE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0C6379-E6C0-E9B4-39F5-DCE018C32CA8}"/>
              </a:ext>
            </a:extLst>
          </p:cNvPr>
          <p:cNvSpPr>
            <a:spLocks noGrp="1"/>
          </p:cNvSpPr>
          <p:nvPr>
            <p:ph type="sldNum" sz="quarter" idx="12"/>
          </p:nvPr>
        </p:nvSpPr>
        <p:spPr/>
        <p:txBody>
          <a:bodyPr/>
          <a:lstStyle/>
          <a:p>
            <a:fld id="{38F0E8A2-002D-4389-9507-9B183693F4E0}" type="slidenum">
              <a:rPr lang="tr-TR" smtClean="0"/>
              <a:t>‹#›</a:t>
            </a:fld>
            <a:endParaRPr lang="tr-TR"/>
          </a:p>
        </p:txBody>
      </p:sp>
    </p:spTree>
    <p:extLst>
      <p:ext uri="{BB962C8B-B14F-4D97-AF65-F5344CB8AC3E}">
        <p14:creationId xmlns:p14="http://schemas.microsoft.com/office/powerpoint/2010/main" val="421133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7A91D3-4931-D25D-66FA-9262D93F9E6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9DD510C-E40C-A280-6B0B-FFB4D5BFD5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2C04F4F-600F-743A-A1F7-E524A07B9120}"/>
              </a:ext>
            </a:extLst>
          </p:cNvPr>
          <p:cNvSpPr>
            <a:spLocks noGrp="1"/>
          </p:cNvSpPr>
          <p:nvPr>
            <p:ph type="dt" sz="half" idx="10"/>
          </p:nvPr>
        </p:nvSpPr>
        <p:spPr/>
        <p:txBody>
          <a:bodyPr/>
          <a:lstStyle/>
          <a:p>
            <a:fld id="{7B43CD62-68EE-4539-87AF-BD2A76CEF7BB}" type="datetimeFigureOut">
              <a:rPr lang="tr-TR" smtClean="0"/>
              <a:t>31.01.2024</a:t>
            </a:fld>
            <a:endParaRPr lang="tr-TR"/>
          </a:p>
        </p:txBody>
      </p:sp>
      <p:sp>
        <p:nvSpPr>
          <p:cNvPr id="5" name="Alt Bilgi Yer Tutucusu 4">
            <a:extLst>
              <a:ext uri="{FF2B5EF4-FFF2-40B4-BE49-F238E27FC236}">
                <a16:creationId xmlns:a16="http://schemas.microsoft.com/office/drawing/2014/main" id="{634C5393-1C5A-A2D2-E5E5-F55CB0AC321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0CEA21-5B19-C8BC-149D-901ED7F3F9A2}"/>
              </a:ext>
            </a:extLst>
          </p:cNvPr>
          <p:cNvSpPr>
            <a:spLocks noGrp="1"/>
          </p:cNvSpPr>
          <p:nvPr>
            <p:ph type="sldNum" sz="quarter" idx="12"/>
          </p:nvPr>
        </p:nvSpPr>
        <p:spPr/>
        <p:txBody>
          <a:bodyPr/>
          <a:lstStyle/>
          <a:p>
            <a:fld id="{38F0E8A2-002D-4389-9507-9B183693F4E0}" type="slidenum">
              <a:rPr lang="tr-TR" smtClean="0"/>
              <a:t>‹#›</a:t>
            </a:fld>
            <a:endParaRPr lang="tr-TR"/>
          </a:p>
        </p:txBody>
      </p:sp>
    </p:spTree>
    <p:extLst>
      <p:ext uri="{BB962C8B-B14F-4D97-AF65-F5344CB8AC3E}">
        <p14:creationId xmlns:p14="http://schemas.microsoft.com/office/powerpoint/2010/main" val="163027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F18E95-3454-350F-E13C-39AE9D2897C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5DB80CE-F5F6-C381-5833-4D1A9741AC3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4B339FC-8D38-37DE-5A88-9C43DC98D3C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89D0C87-B4C1-81DC-FCA1-1458A16C5B11}"/>
              </a:ext>
            </a:extLst>
          </p:cNvPr>
          <p:cNvSpPr>
            <a:spLocks noGrp="1"/>
          </p:cNvSpPr>
          <p:nvPr>
            <p:ph type="dt" sz="half" idx="10"/>
          </p:nvPr>
        </p:nvSpPr>
        <p:spPr/>
        <p:txBody>
          <a:bodyPr/>
          <a:lstStyle/>
          <a:p>
            <a:fld id="{7B43CD62-68EE-4539-87AF-BD2A76CEF7BB}" type="datetimeFigureOut">
              <a:rPr lang="tr-TR" smtClean="0"/>
              <a:t>31.01.2024</a:t>
            </a:fld>
            <a:endParaRPr lang="tr-TR"/>
          </a:p>
        </p:txBody>
      </p:sp>
      <p:sp>
        <p:nvSpPr>
          <p:cNvPr id="6" name="Alt Bilgi Yer Tutucusu 5">
            <a:extLst>
              <a:ext uri="{FF2B5EF4-FFF2-40B4-BE49-F238E27FC236}">
                <a16:creationId xmlns:a16="http://schemas.microsoft.com/office/drawing/2014/main" id="{3E639096-1E69-70A7-50CE-C32D735C17B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95CCBEA-1FD8-80CC-5093-B535CAC29C4C}"/>
              </a:ext>
            </a:extLst>
          </p:cNvPr>
          <p:cNvSpPr>
            <a:spLocks noGrp="1"/>
          </p:cNvSpPr>
          <p:nvPr>
            <p:ph type="sldNum" sz="quarter" idx="12"/>
          </p:nvPr>
        </p:nvSpPr>
        <p:spPr/>
        <p:txBody>
          <a:bodyPr/>
          <a:lstStyle/>
          <a:p>
            <a:fld id="{38F0E8A2-002D-4389-9507-9B183693F4E0}" type="slidenum">
              <a:rPr lang="tr-TR" smtClean="0"/>
              <a:t>‹#›</a:t>
            </a:fld>
            <a:endParaRPr lang="tr-TR"/>
          </a:p>
        </p:txBody>
      </p:sp>
    </p:spTree>
    <p:extLst>
      <p:ext uri="{BB962C8B-B14F-4D97-AF65-F5344CB8AC3E}">
        <p14:creationId xmlns:p14="http://schemas.microsoft.com/office/powerpoint/2010/main" val="69997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E8A807-8B03-43D3-36BF-9D1D1F5C2A3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98F6BB8-076E-F021-E1A0-359318CED1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BE0E8C2-3F03-D8FC-D2B6-1CFC49A10AB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20E2421-6F09-DEB9-06F1-2C0008A6D9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FBDC304-6D4C-046F-3C06-AB2EE9EA096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3696273-9A5A-6CF6-2162-5E623B03E809}"/>
              </a:ext>
            </a:extLst>
          </p:cNvPr>
          <p:cNvSpPr>
            <a:spLocks noGrp="1"/>
          </p:cNvSpPr>
          <p:nvPr>
            <p:ph type="dt" sz="half" idx="10"/>
          </p:nvPr>
        </p:nvSpPr>
        <p:spPr/>
        <p:txBody>
          <a:bodyPr/>
          <a:lstStyle/>
          <a:p>
            <a:fld id="{7B43CD62-68EE-4539-87AF-BD2A76CEF7BB}" type="datetimeFigureOut">
              <a:rPr lang="tr-TR" smtClean="0"/>
              <a:t>31.01.2024</a:t>
            </a:fld>
            <a:endParaRPr lang="tr-TR"/>
          </a:p>
        </p:txBody>
      </p:sp>
      <p:sp>
        <p:nvSpPr>
          <p:cNvPr id="8" name="Alt Bilgi Yer Tutucusu 7">
            <a:extLst>
              <a:ext uri="{FF2B5EF4-FFF2-40B4-BE49-F238E27FC236}">
                <a16:creationId xmlns:a16="http://schemas.microsoft.com/office/drawing/2014/main" id="{7F556B5B-F3E2-D9B0-5896-DB52AC4CFC7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154F3D1-D107-994F-D860-982BEEDDB75A}"/>
              </a:ext>
            </a:extLst>
          </p:cNvPr>
          <p:cNvSpPr>
            <a:spLocks noGrp="1"/>
          </p:cNvSpPr>
          <p:nvPr>
            <p:ph type="sldNum" sz="quarter" idx="12"/>
          </p:nvPr>
        </p:nvSpPr>
        <p:spPr/>
        <p:txBody>
          <a:bodyPr/>
          <a:lstStyle/>
          <a:p>
            <a:fld id="{38F0E8A2-002D-4389-9507-9B183693F4E0}" type="slidenum">
              <a:rPr lang="tr-TR" smtClean="0"/>
              <a:t>‹#›</a:t>
            </a:fld>
            <a:endParaRPr lang="tr-TR"/>
          </a:p>
        </p:txBody>
      </p:sp>
    </p:spTree>
    <p:extLst>
      <p:ext uri="{BB962C8B-B14F-4D97-AF65-F5344CB8AC3E}">
        <p14:creationId xmlns:p14="http://schemas.microsoft.com/office/powerpoint/2010/main" val="16047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F4E65F-50B3-F0A8-3D69-5574E65D2A5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E0964F8-1F98-C9A6-669A-1AF955978B59}"/>
              </a:ext>
            </a:extLst>
          </p:cNvPr>
          <p:cNvSpPr>
            <a:spLocks noGrp="1"/>
          </p:cNvSpPr>
          <p:nvPr>
            <p:ph type="dt" sz="half" idx="10"/>
          </p:nvPr>
        </p:nvSpPr>
        <p:spPr/>
        <p:txBody>
          <a:bodyPr/>
          <a:lstStyle/>
          <a:p>
            <a:fld id="{7B43CD62-68EE-4539-87AF-BD2A76CEF7BB}" type="datetimeFigureOut">
              <a:rPr lang="tr-TR" smtClean="0"/>
              <a:t>31.01.2024</a:t>
            </a:fld>
            <a:endParaRPr lang="tr-TR"/>
          </a:p>
        </p:txBody>
      </p:sp>
      <p:sp>
        <p:nvSpPr>
          <p:cNvPr id="4" name="Alt Bilgi Yer Tutucusu 3">
            <a:extLst>
              <a:ext uri="{FF2B5EF4-FFF2-40B4-BE49-F238E27FC236}">
                <a16:creationId xmlns:a16="http://schemas.microsoft.com/office/drawing/2014/main" id="{A56BA2DE-EE47-36D8-49EA-2F856B2D2F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A08C890-14E5-01F8-4119-C9A60D043E9B}"/>
              </a:ext>
            </a:extLst>
          </p:cNvPr>
          <p:cNvSpPr>
            <a:spLocks noGrp="1"/>
          </p:cNvSpPr>
          <p:nvPr>
            <p:ph type="sldNum" sz="quarter" idx="12"/>
          </p:nvPr>
        </p:nvSpPr>
        <p:spPr/>
        <p:txBody>
          <a:bodyPr/>
          <a:lstStyle/>
          <a:p>
            <a:fld id="{38F0E8A2-002D-4389-9507-9B183693F4E0}" type="slidenum">
              <a:rPr lang="tr-TR" smtClean="0"/>
              <a:t>‹#›</a:t>
            </a:fld>
            <a:endParaRPr lang="tr-TR"/>
          </a:p>
        </p:txBody>
      </p:sp>
    </p:spTree>
    <p:extLst>
      <p:ext uri="{BB962C8B-B14F-4D97-AF65-F5344CB8AC3E}">
        <p14:creationId xmlns:p14="http://schemas.microsoft.com/office/powerpoint/2010/main" val="64267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A77AC08-CE40-9127-7D6B-B4EB3DA6CE6A}"/>
              </a:ext>
            </a:extLst>
          </p:cNvPr>
          <p:cNvSpPr>
            <a:spLocks noGrp="1"/>
          </p:cNvSpPr>
          <p:nvPr>
            <p:ph type="dt" sz="half" idx="10"/>
          </p:nvPr>
        </p:nvSpPr>
        <p:spPr/>
        <p:txBody>
          <a:bodyPr/>
          <a:lstStyle/>
          <a:p>
            <a:fld id="{7B43CD62-68EE-4539-87AF-BD2A76CEF7BB}" type="datetimeFigureOut">
              <a:rPr lang="tr-TR" smtClean="0"/>
              <a:t>31.01.2024</a:t>
            </a:fld>
            <a:endParaRPr lang="tr-TR"/>
          </a:p>
        </p:txBody>
      </p:sp>
      <p:sp>
        <p:nvSpPr>
          <p:cNvPr id="3" name="Alt Bilgi Yer Tutucusu 2">
            <a:extLst>
              <a:ext uri="{FF2B5EF4-FFF2-40B4-BE49-F238E27FC236}">
                <a16:creationId xmlns:a16="http://schemas.microsoft.com/office/drawing/2014/main" id="{523BBC03-8291-D591-0B16-3E73A97FB11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B615B92-1BB0-A099-8519-B31220876180}"/>
              </a:ext>
            </a:extLst>
          </p:cNvPr>
          <p:cNvSpPr>
            <a:spLocks noGrp="1"/>
          </p:cNvSpPr>
          <p:nvPr>
            <p:ph type="sldNum" sz="quarter" idx="12"/>
          </p:nvPr>
        </p:nvSpPr>
        <p:spPr/>
        <p:txBody>
          <a:bodyPr/>
          <a:lstStyle/>
          <a:p>
            <a:fld id="{38F0E8A2-002D-4389-9507-9B183693F4E0}" type="slidenum">
              <a:rPr lang="tr-TR" smtClean="0"/>
              <a:t>‹#›</a:t>
            </a:fld>
            <a:endParaRPr lang="tr-TR"/>
          </a:p>
        </p:txBody>
      </p:sp>
    </p:spTree>
    <p:extLst>
      <p:ext uri="{BB962C8B-B14F-4D97-AF65-F5344CB8AC3E}">
        <p14:creationId xmlns:p14="http://schemas.microsoft.com/office/powerpoint/2010/main" val="73114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8943E3-2EAB-B8A9-D288-70A217D6D5F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2DB820B-BEF8-F42F-3829-5EA84C3E4A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2FE6663-751A-C8A4-F584-595A61598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C3E3DD1-2B09-50C6-286E-CED4F09A7A02}"/>
              </a:ext>
            </a:extLst>
          </p:cNvPr>
          <p:cNvSpPr>
            <a:spLocks noGrp="1"/>
          </p:cNvSpPr>
          <p:nvPr>
            <p:ph type="dt" sz="half" idx="10"/>
          </p:nvPr>
        </p:nvSpPr>
        <p:spPr/>
        <p:txBody>
          <a:bodyPr/>
          <a:lstStyle/>
          <a:p>
            <a:fld id="{7B43CD62-68EE-4539-87AF-BD2A76CEF7BB}" type="datetimeFigureOut">
              <a:rPr lang="tr-TR" smtClean="0"/>
              <a:t>31.01.2024</a:t>
            </a:fld>
            <a:endParaRPr lang="tr-TR"/>
          </a:p>
        </p:txBody>
      </p:sp>
      <p:sp>
        <p:nvSpPr>
          <p:cNvPr id="6" name="Alt Bilgi Yer Tutucusu 5">
            <a:extLst>
              <a:ext uri="{FF2B5EF4-FFF2-40B4-BE49-F238E27FC236}">
                <a16:creationId xmlns:a16="http://schemas.microsoft.com/office/drawing/2014/main" id="{9A767450-A924-E0FB-139C-5AA8565FD01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0EC150B-12B5-D142-70A3-FFAD09A1388D}"/>
              </a:ext>
            </a:extLst>
          </p:cNvPr>
          <p:cNvSpPr>
            <a:spLocks noGrp="1"/>
          </p:cNvSpPr>
          <p:nvPr>
            <p:ph type="sldNum" sz="quarter" idx="12"/>
          </p:nvPr>
        </p:nvSpPr>
        <p:spPr/>
        <p:txBody>
          <a:bodyPr/>
          <a:lstStyle/>
          <a:p>
            <a:fld id="{38F0E8A2-002D-4389-9507-9B183693F4E0}" type="slidenum">
              <a:rPr lang="tr-TR" smtClean="0"/>
              <a:t>‹#›</a:t>
            </a:fld>
            <a:endParaRPr lang="tr-TR"/>
          </a:p>
        </p:txBody>
      </p:sp>
    </p:spTree>
    <p:extLst>
      <p:ext uri="{BB962C8B-B14F-4D97-AF65-F5344CB8AC3E}">
        <p14:creationId xmlns:p14="http://schemas.microsoft.com/office/powerpoint/2010/main" val="11350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D95EAC-CC5B-47B5-2C90-42D0D5A5671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02BAE90-F07D-E2FC-B0D8-0D448F3723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818AA9F-5F69-E437-3C1B-59D520CE5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626F2CD-4401-2FD0-CA22-F6DBAB802DD9}"/>
              </a:ext>
            </a:extLst>
          </p:cNvPr>
          <p:cNvSpPr>
            <a:spLocks noGrp="1"/>
          </p:cNvSpPr>
          <p:nvPr>
            <p:ph type="dt" sz="half" idx="10"/>
          </p:nvPr>
        </p:nvSpPr>
        <p:spPr/>
        <p:txBody>
          <a:bodyPr/>
          <a:lstStyle/>
          <a:p>
            <a:fld id="{7B43CD62-68EE-4539-87AF-BD2A76CEF7BB}" type="datetimeFigureOut">
              <a:rPr lang="tr-TR" smtClean="0"/>
              <a:t>31.01.2024</a:t>
            </a:fld>
            <a:endParaRPr lang="tr-TR"/>
          </a:p>
        </p:txBody>
      </p:sp>
      <p:sp>
        <p:nvSpPr>
          <p:cNvPr id="6" name="Alt Bilgi Yer Tutucusu 5">
            <a:extLst>
              <a:ext uri="{FF2B5EF4-FFF2-40B4-BE49-F238E27FC236}">
                <a16:creationId xmlns:a16="http://schemas.microsoft.com/office/drawing/2014/main" id="{C036769F-6179-6B15-3937-2DE695779D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DA77C7-A1B1-3570-CC24-9197CA68EE0F}"/>
              </a:ext>
            </a:extLst>
          </p:cNvPr>
          <p:cNvSpPr>
            <a:spLocks noGrp="1"/>
          </p:cNvSpPr>
          <p:nvPr>
            <p:ph type="sldNum" sz="quarter" idx="12"/>
          </p:nvPr>
        </p:nvSpPr>
        <p:spPr/>
        <p:txBody>
          <a:bodyPr/>
          <a:lstStyle/>
          <a:p>
            <a:fld id="{38F0E8A2-002D-4389-9507-9B183693F4E0}" type="slidenum">
              <a:rPr lang="tr-TR" smtClean="0"/>
              <a:t>‹#›</a:t>
            </a:fld>
            <a:endParaRPr lang="tr-TR"/>
          </a:p>
        </p:txBody>
      </p:sp>
    </p:spTree>
    <p:extLst>
      <p:ext uri="{BB962C8B-B14F-4D97-AF65-F5344CB8AC3E}">
        <p14:creationId xmlns:p14="http://schemas.microsoft.com/office/powerpoint/2010/main" val="236150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D99152F-6157-EB59-CCC8-CBE4BA6B9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stilini düzenlemek için tıklayın</a:t>
            </a:r>
          </a:p>
        </p:txBody>
      </p:sp>
      <p:sp>
        <p:nvSpPr>
          <p:cNvPr id="3" name="Metin Yer Tutucusu 2">
            <a:extLst>
              <a:ext uri="{FF2B5EF4-FFF2-40B4-BE49-F238E27FC236}">
                <a16:creationId xmlns:a16="http://schemas.microsoft.com/office/drawing/2014/main" id="{1FB0B08E-ED77-7366-2F7A-BD05742E6D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67E8525-9EE7-CE69-E513-B5C255D083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43CD62-68EE-4539-87AF-BD2A76CEF7BB}" type="datetimeFigureOut">
              <a:rPr lang="tr-TR" smtClean="0"/>
              <a:t>31.01.2024</a:t>
            </a:fld>
            <a:endParaRPr lang="tr-TR"/>
          </a:p>
        </p:txBody>
      </p:sp>
      <p:sp>
        <p:nvSpPr>
          <p:cNvPr id="5" name="Alt Bilgi Yer Tutucusu 4">
            <a:extLst>
              <a:ext uri="{FF2B5EF4-FFF2-40B4-BE49-F238E27FC236}">
                <a16:creationId xmlns:a16="http://schemas.microsoft.com/office/drawing/2014/main" id="{EA818B58-9B48-EE23-7BE3-8BBB285F6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ACD1CDFB-9465-B4CF-5763-EE9B4DE5A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F0E8A2-002D-4389-9507-9B183693F4E0}" type="slidenum">
              <a:rPr lang="tr-TR" smtClean="0"/>
              <a:t>‹#›</a:t>
            </a:fld>
            <a:endParaRPr lang="tr-TR"/>
          </a:p>
        </p:txBody>
      </p:sp>
    </p:spTree>
    <p:extLst>
      <p:ext uri="{BB962C8B-B14F-4D97-AF65-F5344CB8AC3E}">
        <p14:creationId xmlns:p14="http://schemas.microsoft.com/office/powerpoint/2010/main" val="642079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hyperlink" Target="https://www.sciencedirect.com/topics/medicine-and-dentistry/alcohol-use-disorders-identification-test" TargetMode="Externa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2459892-6D70-5B93-55EC-D7BE2DD414A3}"/>
              </a:ext>
            </a:extLst>
          </p:cNvPr>
          <p:cNvSpPr>
            <a:spLocks noGrp="1"/>
          </p:cNvSpPr>
          <p:nvPr>
            <p:ph type="subTitle" idx="1"/>
          </p:nvPr>
        </p:nvSpPr>
        <p:spPr>
          <a:xfrm>
            <a:off x="6214075" y="5338602"/>
            <a:ext cx="4956235" cy="1191152"/>
          </a:xfrm>
        </p:spPr>
        <p:txBody>
          <a:bodyPr>
            <a:normAutofit/>
          </a:bodyPr>
          <a:lstStyle/>
          <a:p>
            <a:pPr marL="0" indent="0">
              <a:buNone/>
            </a:pPr>
            <a:r>
              <a:rPr lang="tr-TR" sz="1600" dirty="0">
                <a:latin typeface="Times New Roman" panose="02020603050405020304" pitchFamily="18" charset="0"/>
                <a:cs typeface="Times New Roman" panose="02020603050405020304" pitchFamily="18" charset="0"/>
              </a:rPr>
              <a:t>Arş. Gör. Dr. Rumeysa Betül KAYA</a:t>
            </a:r>
          </a:p>
          <a:p>
            <a:pPr marL="0" indent="0">
              <a:buNone/>
            </a:pPr>
            <a:r>
              <a:rPr lang="tr-TR" sz="1600" dirty="0">
                <a:latin typeface="Times New Roman" panose="02020603050405020304" pitchFamily="18" charset="0"/>
                <a:cs typeface="Times New Roman" panose="02020603050405020304" pitchFamily="18" charset="0"/>
              </a:rPr>
              <a:t>KTÜ Tıp Fakültesi Aile Hekimliği AD</a:t>
            </a:r>
          </a:p>
          <a:p>
            <a:pPr marL="0" indent="0">
              <a:buNone/>
            </a:pPr>
            <a:r>
              <a:rPr lang="tr-TR" sz="1600" dirty="0">
                <a:latin typeface="Times New Roman" panose="02020603050405020304" pitchFamily="18" charset="0"/>
                <a:cs typeface="Times New Roman" panose="02020603050405020304" pitchFamily="18" charset="0"/>
              </a:rPr>
              <a:t>30.01.2024</a:t>
            </a:r>
          </a:p>
          <a:p>
            <a:endParaRPr lang="tr-TR" sz="2000" dirty="0"/>
          </a:p>
        </p:txBody>
      </p:sp>
      <p:pic>
        <p:nvPicPr>
          <p:cNvPr id="5" name="Resim 4" descr="metin, ekran görüntüsü, web sayfası, web sitesi içeren bir resim&#10;&#10;Açıklama otomatik olarak oluşturuldu">
            <a:extLst>
              <a:ext uri="{FF2B5EF4-FFF2-40B4-BE49-F238E27FC236}">
                <a16:creationId xmlns:a16="http://schemas.microsoft.com/office/drawing/2014/main" id="{47320AD4-3844-5FDC-1E71-018BCF8AB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596" y="138989"/>
            <a:ext cx="10065714" cy="4447641"/>
          </a:xfrm>
          <a:prstGeom prst="rect">
            <a:avLst/>
          </a:prstGeom>
        </p:spPr>
      </p:pic>
    </p:spTree>
    <p:extLst>
      <p:ext uri="{BB962C8B-B14F-4D97-AF65-F5344CB8AC3E}">
        <p14:creationId xmlns:p14="http://schemas.microsoft.com/office/powerpoint/2010/main" val="405079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err="1">
                <a:solidFill>
                  <a:srgbClr val="C00000"/>
                </a:solidFill>
                <a:latin typeface="Times New Roman" panose="02020603050405020304" pitchFamily="18" charset="0"/>
                <a:cs typeface="Times New Roman" panose="02020603050405020304" pitchFamily="18" charset="0"/>
              </a:rPr>
              <a:t>Metod</a:t>
            </a:r>
            <a:r>
              <a:rPr lang="tr-TR" dirty="0">
                <a:solidFill>
                  <a:srgbClr val="C00000"/>
                </a:solidFill>
                <a:latin typeface="Times New Roman" panose="02020603050405020304" pitchFamily="18" charset="0"/>
                <a:cs typeface="Times New Roman" panose="02020603050405020304" pitchFamily="18" charset="0"/>
              </a:rPr>
              <a:t> </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lstStyle/>
          <a:p>
            <a:pPr marL="0" indent="0">
              <a:lnSpc>
                <a:spcPct val="107000"/>
              </a:lnSpc>
              <a:spcAft>
                <a:spcPts val="800"/>
              </a:spcAft>
              <a:buNone/>
            </a:pP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Her hastanın kan basıncı, kilosu, boyu ölçüldü ve vücut kitle indeksi(BMI) hesaplandı. </a:t>
            </a:r>
          </a:p>
          <a:p>
            <a:pPr>
              <a:lnSpc>
                <a:spcPct val="107000"/>
              </a:lnSpc>
              <a:spcAft>
                <a:spcPts val="800"/>
              </a:spcAft>
            </a:pPr>
            <a:endParaRPr lang="tr-TR" sz="1800" kern="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Alkol kullanımı, Alkol Kullanım Bozukluklarını Tanımlama Testi(AUDIT) kullanılarak değerlendirildi .</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a:p>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Araştırma ekibi tarafından tasarlanan bir ankette hastalar </a:t>
            </a:r>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sosyodemografik</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özelliklerini, </a:t>
            </a:r>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anksiyete</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sorunları yaşadıkları yılları, kullandıkları </a:t>
            </a:r>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psikoaktif</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reçeteli ilaçları, eşlik eden hastalıklarını ve fiziksel egzersiz durumlarını bildirdiler.</a:t>
            </a:r>
          </a:p>
          <a:p>
            <a:endParaRPr lang="tr-TR" dirty="0"/>
          </a:p>
        </p:txBody>
      </p:sp>
    </p:spTree>
    <p:extLst>
      <p:ext uri="{BB962C8B-B14F-4D97-AF65-F5344CB8AC3E}">
        <p14:creationId xmlns:p14="http://schemas.microsoft.com/office/powerpoint/2010/main" val="30013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err="1">
                <a:solidFill>
                  <a:srgbClr val="C00000"/>
                </a:solidFill>
                <a:latin typeface="Times New Roman" panose="02020603050405020304" pitchFamily="18" charset="0"/>
                <a:cs typeface="Times New Roman" panose="02020603050405020304" pitchFamily="18" charset="0"/>
              </a:rPr>
              <a:t>Metod</a:t>
            </a:r>
            <a:r>
              <a:rPr lang="tr-TR" dirty="0">
                <a:solidFill>
                  <a:srgbClr val="C00000"/>
                </a:solidFill>
                <a:latin typeface="Times New Roman" panose="02020603050405020304" pitchFamily="18" charset="0"/>
                <a:cs typeface="Times New Roman" panose="02020603050405020304" pitchFamily="18" charset="0"/>
              </a:rPr>
              <a:t> </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normAutofit/>
          </a:bodyPr>
          <a:lstStyle/>
          <a:p>
            <a:pPr marL="0" indent="0">
              <a:buNone/>
            </a:pPr>
            <a:endParaRPr lang="tr-TR" sz="1800" kern="0" dirty="0">
              <a:latin typeface="Times New Roman" panose="02020603050405020304" pitchFamily="18" charset="0"/>
              <a:ea typeface="Aptos" panose="020B0004020202020204" pitchFamily="34"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Hastalar üç gruptan birine randomize edildi: </a:t>
            </a:r>
          </a:p>
          <a:p>
            <a:pPr marL="800100" lvl="1" indent="-342900">
              <a:spcBef>
                <a:spcPts val="900"/>
              </a:spcBef>
              <a:spcAft>
                <a:spcPts val="900"/>
              </a:spcAft>
              <a:buFont typeface="+mj-lt"/>
              <a:buAutoNum type="arabicParenR"/>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Müdahale I: Haftada 3 kez düşük yoğunluklu antrenmanla 12 haftalık grup egzersiz programı </a:t>
            </a:r>
          </a:p>
          <a:p>
            <a:pPr marL="800100" lvl="1" indent="-342900">
              <a:spcBef>
                <a:spcPts val="900"/>
              </a:spcBef>
              <a:spcAft>
                <a:spcPts val="900"/>
              </a:spcAft>
              <a:buFont typeface="+mj-lt"/>
              <a:buAutoNum type="arabicParenR"/>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Müdahale II: Haftada 3 kez orta ila yüksek yoğunlukta antrenman içeren 12 haftalık grup egzersiz programı </a:t>
            </a:r>
          </a:p>
          <a:p>
            <a:pPr marL="800100" lvl="1" indent="-342900">
              <a:spcBef>
                <a:spcPts val="900"/>
              </a:spcBef>
              <a:spcAft>
                <a:spcPts val="900"/>
              </a:spcAft>
              <a:buFont typeface="+mj-lt"/>
              <a:buAutoNum type="arabicParenR"/>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Kontrol grubu: Halk sağlığı tavsiyelerine göre fiziksel aktivite hakkında genel tavsiyelerde bulunan bir fizyoterapist ile tek bir seans ve çalışmanın tamamlanmasının ardından bir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fitness</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tesisine 3 aylık üyelik </a:t>
            </a:r>
          </a:p>
          <a:p>
            <a:pPr marL="0" indent="0">
              <a:buNone/>
            </a:pPr>
            <a:endParaRPr lang="tr-TR" sz="1800" kern="0" dirty="0">
              <a:latin typeface="Times New Roman" panose="02020603050405020304" pitchFamily="18" charset="0"/>
              <a:ea typeface="Aptos" panose="020B0004020202020204" pitchFamily="34" charset="0"/>
              <a:cs typeface="Times New Roman" panose="02020603050405020304" pitchFamily="18" charset="0"/>
            </a:endParaRPr>
          </a:p>
          <a:p>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77751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err="1">
                <a:solidFill>
                  <a:srgbClr val="C00000"/>
                </a:solidFill>
              </a:rPr>
              <a:t>Metod</a:t>
            </a:r>
            <a:r>
              <a:rPr lang="tr-TR" dirty="0">
                <a:solidFill>
                  <a:srgbClr val="C00000"/>
                </a:solidFill>
              </a:rPr>
              <a:t> </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normAutofit/>
          </a:bodyPr>
          <a:lstStyle/>
          <a:p>
            <a:pPr marL="0" indent="0">
              <a:buNone/>
            </a:pPr>
            <a:endParaRPr lang="tr-TR" sz="1800" kern="0" dirty="0">
              <a:latin typeface="Times New Roman" panose="02020603050405020304" pitchFamily="18" charset="0"/>
              <a:cs typeface="Times New Roman" panose="02020603050405020304" pitchFamily="18" charset="0"/>
            </a:endParaRPr>
          </a:p>
          <a:p>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Müdahale, bir </a:t>
            </a:r>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fitness</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tesisinde gerçekleştirildi ve hem müdahale I hem de II benzer </a:t>
            </a:r>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kardiyorespiratuar</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ve direnç antrenmanı egzersizlerini ancak farklı yoğunluklarda içeriyordu. </a:t>
            </a:r>
            <a:endParaRPr lang="tr-TR" sz="1800" kern="0" dirty="0">
              <a:latin typeface="Times New Roman" panose="02020603050405020304" pitchFamily="18" charset="0"/>
              <a:cs typeface="Times New Roman" panose="02020603050405020304" pitchFamily="18" charset="0"/>
            </a:endParaRPr>
          </a:p>
          <a:p>
            <a:pPr marL="0" indent="0">
              <a:buNone/>
            </a:pPr>
            <a:endParaRPr lang="tr-TR" sz="1800" kern="0" dirty="0">
              <a:latin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Antrenman, 10 dakika ısınma egzersizleri ve 5 dakika soğuma ve esneme egzersizleri dahil olmak üzere her seferinde bir saat sürdü. </a:t>
            </a:r>
          </a:p>
          <a:p>
            <a:endParaRPr lang="tr-TR" sz="1800" kern="0" dirty="0">
              <a:latin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Birinci basamak sağlık hizmetleri rehabilitasyonunda kayıtlı bir fizyoterapist, hastalarla teke tek seans sırasında bireyselleştirilmiş programlar tasarladı. Müdahale grupları fizyoterapist rehberliğinde ayrı oturumlarda egzersiz yaptı. Seanslara katılamayan hastalar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replasman</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egzersizlerini kendi başlarına yaptılar.</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492722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err="1">
                <a:solidFill>
                  <a:srgbClr val="C00000"/>
                </a:solidFill>
              </a:rPr>
              <a:t>Metod</a:t>
            </a:r>
            <a:r>
              <a:rPr lang="tr-TR" dirty="0">
                <a:solidFill>
                  <a:srgbClr val="C00000"/>
                </a:solidFill>
              </a:rPr>
              <a:t> </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normAutofit/>
          </a:bodyPr>
          <a:lstStyle/>
          <a:p>
            <a:pPr marL="0" indent="0">
              <a:buNone/>
            </a:pPr>
            <a:endParaRPr lang="tr-TR" sz="1800" dirty="0">
              <a:latin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Tüm istatistiksel analizler SPSS versiyon 25 yazılımı (SPSS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Inc</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Armonk</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New York) kullanılarak yapıldı.</a:t>
            </a:r>
          </a:p>
          <a:p>
            <a:pPr marL="0" indent="0">
              <a:lnSpc>
                <a:spcPct val="107000"/>
              </a:lnSpc>
              <a:spcAft>
                <a:spcPts val="800"/>
              </a:spcAft>
              <a:buNone/>
            </a:pPr>
            <a:endPar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Ana sonuç değişkenleri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BAI'deki</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birincil değişiklikler ve MADRS-S'deki ikincil değişikliklerdi. </a:t>
            </a:r>
          </a:p>
          <a:p>
            <a:pPr>
              <a:lnSpc>
                <a:spcPct val="107000"/>
              </a:lnSpc>
              <a:spcAft>
                <a:spcPts val="800"/>
              </a:spcAft>
            </a:pPr>
            <a:endParaRPr lang="tr-TR" sz="1800" kern="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Anksiyete</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belirtilerindeki iyileşme, kontrol grubunun başlangıç ​​ve 12. hafta arasındaki BAI puanlarındaki ortalama farka dayanarak, BAI ölçeğinde 5 puanlık gruplar arası fark (iyileşme) olarak tanımlandı.  Depresyon belirtileri için MADRS-S'de 3 puanlık kesme farkı (iyileşme) kullanıldı; bu, kontrol grubunun ortalama iyileşmesine karşılık gelir. </a:t>
            </a:r>
          </a:p>
          <a:p>
            <a:pPr>
              <a:lnSpc>
                <a:spcPct val="107000"/>
              </a:lnSpc>
              <a:spcAft>
                <a:spcPts val="800"/>
              </a:spcAft>
            </a:pPr>
            <a:endPar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1900" kern="0" dirty="0">
              <a:latin typeface="Times New Roman" panose="02020603050405020304" pitchFamily="18" charset="0"/>
              <a:cs typeface="Times New Roman" panose="02020603050405020304" pitchFamily="18" charset="0"/>
            </a:endParaRPr>
          </a:p>
          <a:p>
            <a:pPr>
              <a:lnSpc>
                <a:spcPct val="107000"/>
              </a:lnSpc>
              <a:spcAft>
                <a:spcPts val="800"/>
              </a:spcAft>
            </a:pPr>
            <a:endParaRPr lang="tr-TR" sz="1900" dirty="0"/>
          </a:p>
        </p:txBody>
      </p:sp>
    </p:spTree>
    <p:extLst>
      <p:ext uri="{BB962C8B-B14F-4D97-AF65-F5344CB8AC3E}">
        <p14:creationId xmlns:p14="http://schemas.microsoft.com/office/powerpoint/2010/main" val="334627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err="1">
                <a:solidFill>
                  <a:srgbClr val="C00000"/>
                </a:solidFill>
              </a:rPr>
              <a:t>Metod</a:t>
            </a:r>
            <a:r>
              <a:rPr lang="tr-TR" dirty="0">
                <a:solidFill>
                  <a:srgbClr val="C00000"/>
                </a:solidFill>
              </a:rPr>
              <a:t> </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normAutofit/>
          </a:bodyPr>
          <a:lstStyle/>
          <a:p>
            <a:pPr marL="0" indent="0">
              <a:lnSpc>
                <a:spcPct val="107000"/>
              </a:lnSpc>
              <a:spcAft>
                <a:spcPts val="800"/>
              </a:spcAft>
              <a:buNone/>
            </a:pPr>
            <a:endPar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Daha sonra çok değişkenli ayarlamalarla ikili lojistik regresyon kullanıldı. Bunlar;</a:t>
            </a:r>
          </a:p>
          <a:p>
            <a:pPr marL="800100" lvl="1" indent="-342900">
              <a:lnSpc>
                <a:spcPct val="107000"/>
              </a:lnSpc>
              <a:spcAft>
                <a:spcPts val="800"/>
              </a:spcAft>
              <a:buFont typeface="+mj-lt"/>
              <a:buAutoNum type="arabicParenR"/>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Model 1: yaş ve cinsiyet</a:t>
            </a:r>
          </a:p>
          <a:p>
            <a:pPr marL="800100" lvl="1" indent="-342900">
              <a:lnSpc>
                <a:spcPct val="107000"/>
              </a:lnSpc>
              <a:spcAft>
                <a:spcPts val="800"/>
              </a:spcAft>
              <a:buFont typeface="+mj-lt"/>
              <a:buAutoNum type="arabicParenR"/>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Model 2: temel psikoaktif ilaç tedavisinin, majör depresyon ve BAI skorunun eklendiği model 1 </a:t>
            </a:r>
          </a:p>
          <a:p>
            <a:pPr marL="800100" lvl="1" indent="-342900">
              <a:lnSpc>
                <a:spcPct val="107000"/>
              </a:lnSpc>
              <a:spcAft>
                <a:spcPts val="800"/>
              </a:spcAft>
              <a:buFont typeface="+mj-lt"/>
              <a:buAutoNum type="arabicParenR"/>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Model 3: temel kardiyovasküler ve solunum bozuklukları ve sigara içiminin eklendiği model 2 </a:t>
            </a:r>
          </a:p>
          <a:p>
            <a:pPr marL="800100" lvl="1" indent="-342900">
              <a:lnSpc>
                <a:spcPct val="107000"/>
              </a:lnSpc>
              <a:spcAft>
                <a:spcPts val="800"/>
              </a:spcAft>
              <a:buFont typeface="+mj-lt"/>
              <a:buAutoNum type="arabicParenR"/>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Model 4: temel fiziksel egzersize ek olarak model 3 (haftada yapılan etkinlik sayısı ve dakika)</a:t>
            </a:r>
          </a:p>
          <a:p>
            <a:pPr>
              <a:lnSpc>
                <a:spcPct val="107000"/>
              </a:lnSpc>
              <a:spcAft>
                <a:spcPts val="800"/>
              </a:spcAft>
            </a:pPr>
            <a:endParaRPr lang="tr-TR" sz="23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tr-TR" sz="23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898906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err="1">
                <a:solidFill>
                  <a:srgbClr val="C00000"/>
                </a:solidFill>
              </a:rPr>
              <a:t>Metod</a:t>
            </a:r>
            <a:r>
              <a:rPr lang="tr-TR" dirty="0">
                <a:solidFill>
                  <a:srgbClr val="C00000"/>
                </a:solidFill>
              </a:rPr>
              <a:t> </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normAutofit/>
          </a:bodyPr>
          <a:lstStyle/>
          <a:p>
            <a:pPr marL="0" indent="0">
              <a:lnSpc>
                <a:spcPct val="107000"/>
              </a:lnSpc>
              <a:spcAft>
                <a:spcPts val="800"/>
              </a:spcAft>
              <a:buNone/>
            </a:pPr>
            <a:endPar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Tedavi grubu (kontrol, düşük ve yüksek yoğunluk) ve bağımsız değişkenler olarak kardiyorespiratuar kondisyon ve kas gücündeki değişiklikler ve bağımlı değişkenler olarak BAI ve MADRS-S skorları ile, model 3'teki (yukarıda açıklanmıştır) gibi ayarlamalarla gerçekleştirildi.</a:t>
            </a:r>
          </a:p>
          <a:p>
            <a:pPr>
              <a:lnSpc>
                <a:spcPct val="107000"/>
              </a:lnSpc>
              <a:spcAft>
                <a:spcPts val="800"/>
              </a:spcAft>
            </a:pPr>
            <a:endParaRPr lang="tr-TR" sz="1800" kern="0" dirty="0">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Tüm analizler için 0,05'in altındaki p değeri istatistiksel olarak anlamlı kabul edildi.</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Aft>
                <a:spcPts val="800"/>
              </a:spcAft>
            </a:pPr>
            <a:endParaRPr lang="tr-TR" sz="23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tr-TR" dirty="0"/>
          </a:p>
        </p:txBody>
      </p:sp>
      <p:sp>
        <p:nvSpPr>
          <p:cNvPr id="7" name="Rectangle 4">
            <a:extLst>
              <a:ext uri="{FF2B5EF4-FFF2-40B4-BE49-F238E27FC236}">
                <a16:creationId xmlns:a16="http://schemas.microsoft.com/office/drawing/2014/main" id="{EFB14257-9281-6A1B-5810-5BC28E782BD8}"/>
              </a:ext>
            </a:extLst>
          </p:cNvPr>
          <p:cNvSpPr>
            <a:spLocks noChangeArrowheads="1"/>
          </p:cNvSpPr>
          <p:nvPr/>
        </p:nvSpPr>
        <p:spPr bwMode="auto">
          <a:xfrm>
            <a:off x="0" y="67017"/>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494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Bulgular</a:t>
            </a:r>
            <a:r>
              <a:rPr lang="tr-TR" dirty="0"/>
              <a:t> </a:t>
            </a:r>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lstStyle/>
          <a:p>
            <a:endParaRPr lang="tr-TR" dirty="0"/>
          </a:p>
          <a:p>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Toplamda 286 kişi katılmayı kabul etti ve temel değerlendirmeyi gerçekleştirdi. Hariç tutmaların (</a:t>
            </a:r>
            <a:r>
              <a:rPr lang="tr-TR" sz="1800" kern="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n</a:t>
            </a:r>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29) ve geri çekilmelerin (n=34) ardından  223 kişi randomize edildi ve üç gruptan birine tahsis edildi. </a:t>
            </a:r>
          </a:p>
          <a:p>
            <a:endParaRPr lang="tr-TR" sz="1800" kern="0" dirty="0">
              <a:solidFill>
                <a:srgbClr val="1F1F1F"/>
              </a:solidFill>
              <a:latin typeface="Times New Roman" panose="02020603050405020304" pitchFamily="18" charset="0"/>
              <a:cs typeface="Times New Roman" panose="02020603050405020304" pitchFamily="18" charset="0"/>
            </a:endParaRPr>
          </a:p>
          <a:p>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Her iki cinsiyet için ortalama yaş 38,6 idi ve çoğunluğu kadındı (%70). En sık görülen anksiyete bozukluğu yaygın anksiyete bozukluğu (%57,5) iken bunu panik bozukluk (%46,4) izledi. </a:t>
            </a:r>
          </a:p>
          <a:p>
            <a:endParaRPr lang="tr-TR" sz="1800" kern="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Kardiyorespiratuar kondisyon İsveç popülasyonuyla karşılaştırıldığında oldukça düşüktü, BMI aşırı kiloyu gösteriyordu ve %15'i günlük tütün kullandığını bildirmişti. </a:t>
            </a:r>
          </a:p>
          <a:p>
            <a:endPar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sz="1800" kern="0" dirty="0">
              <a:solidFill>
                <a:srgbClr val="1F1F1F"/>
              </a:solidFill>
              <a:latin typeface="Times New Roman" panose="02020603050405020304" pitchFamily="18" charset="0"/>
              <a:cs typeface="Times New Roman" panose="02020603050405020304" pitchFamily="18" charset="0"/>
            </a:endParaRPr>
          </a:p>
          <a:p>
            <a:endParaRPr lang="tr-TR" sz="1800" kern="0" dirty="0">
              <a:solidFill>
                <a:srgbClr val="1F1F1F"/>
              </a:solidFill>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6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Bulgular</a:t>
            </a:r>
            <a:r>
              <a:rPr lang="tr-TR" dirty="0"/>
              <a:t> </a:t>
            </a:r>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lstStyle/>
          <a:p>
            <a:endParaRPr lang="tr-TR" sz="2800" kern="0" dirty="0">
              <a:solidFill>
                <a:srgbClr val="1F1F1F"/>
              </a:solidFill>
              <a:latin typeface="Georgia" panose="02040502050405020303" pitchFamily="18" charset="0"/>
              <a:cs typeface="Times New Roman" panose="02020603050405020304" pitchFamily="18" charset="0"/>
            </a:endParaRPr>
          </a:p>
          <a:p>
            <a:endParaRPr lang="tr-TR" sz="1800" u="sng" kern="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hlinkClick r:id="rId2" tooltip="ScienceDirect'in yapay zeka tarafından oluşturulan Konu Sayfalarından AUDIT hakkında daha fazla bilgi edinin"/>
            </a:endParaRPr>
          </a:p>
          <a:p>
            <a:r>
              <a:rPr lang="tr-TR" sz="1800" kern="0" dirty="0" err="1">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AUDIT’e</a:t>
            </a:r>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göre katılımcılar ulusal ortalamadan daha yüksek oranda tehlikeli alkol kullanımına sahipti. </a:t>
            </a:r>
          </a:p>
          <a:p>
            <a:endParaRPr lang="tr-TR" sz="1800" kern="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Katılımcıların yaklaşık yarısı başlangıçta 10 yıldan fazla süredir kaygıyla yaşıyordu. </a:t>
            </a:r>
          </a:p>
          <a:p>
            <a:endParaRPr lang="tr-TR" sz="1800" kern="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Neredeyse üçte ikisi (%63,5) en az bir psikoaktif ilaç kullanıyordu.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749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Bulgular</a:t>
            </a:r>
            <a:r>
              <a:rPr lang="tr-TR" dirty="0"/>
              <a:t> </a:t>
            </a:r>
          </a:p>
        </p:txBody>
      </p:sp>
      <p:pic>
        <p:nvPicPr>
          <p:cNvPr id="5" name="İçerik Yer Tutucusu 4" descr="metin, diyagram, ekran görüntüsü, yazı tipi içeren bir resim&#10;&#10;Açıklama otomatik olarak oluşturuldu">
            <a:extLst>
              <a:ext uri="{FF2B5EF4-FFF2-40B4-BE49-F238E27FC236}">
                <a16:creationId xmlns:a16="http://schemas.microsoft.com/office/drawing/2014/main" id="{85DBA93A-7D97-946C-1A84-BFA2F1BB4D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0941" y="1375258"/>
            <a:ext cx="8054035" cy="5241461"/>
          </a:xfrm>
        </p:spPr>
      </p:pic>
    </p:spTree>
    <p:extLst>
      <p:ext uri="{BB962C8B-B14F-4D97-AF65-F5344CB8AC3E}">
        <p14:creationId xmlns:p14="http://schemas.microsoft.com/office/powerpoint/2010/main" val="965364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Bulgular</a:t>
            </a:r>
            <a:r>
              <a:rPr lang="tr-TR" dirty="0"/>
              <a:t> </a:t>
            </a:r>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normAutofit/>
          </a:bodyPr>
          <a:lstStyle/>
          <a:p>
            <a:pPr marL="0" indent="0">
              <a:buNone/>
            </a:pPr>
            <a:endPar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Kontrol grubuyla karşılaştırıldığında her iki tedavi grubunda da başlangıçtan tedavi sonrasına kadar kaygıda anlamlı bir azalma gözlendi. </a:t>
            </a:r>
          </a:p>
          <a:p>
            <a:endParaRPr lang="tr-TR" sz="1800" kern="0" dirty="0">
              <a:solidFill>
                <a:srgbClr val="1F1F1F"/>
              </a:solidFill>
              <a:latin typeface="Times New Roman" panose="02020603050405020304" pitchFamily="18" charset="0"/>
              <a:cs typeface="Times New Roman" panose="02020603050405020304" pitchFamily="18" charset="0"/>
            </a:endParaRPr>
          </a:p>
          <a:p>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Her üç grupta da BAI skorları başlangıçtan tedavi sonrasına kadar azalmasına rağmen, ortalama azalma hem düşük hem de orta/yüksek yoğunluklu egzersiz gruplarında kontrol grubuyla karşılaştırıldığında yaklaşık 5 puan daha fazlaydı. </a:t>
            </a:r>
          </a:p>
          <a:p>
            <a:endParaRPr lang="tr-TR" sz="1800" kern="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Her iki egzersiz müdahalesi de kontrol grubuna kıyasla depresyon düzeyini önemli ölçüde azalttı.</a:t>
            </a:r>
          </a:p>
          <a:p>
            <a:endParaRPr lang="tr-TR" sz="1800" kern="0" dirty="0">
              <a:latin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Ortalama MADRS-S skorları her üç grupta da azaldı, ancak her iki egzersiz müdahale grubu da kontrol grubuna göre ortalama olarak yaklaşık 5 puan daha fazla azaldı.</a:t>
            </a:r>
            <a:endParaRPr lang="tr-TR" sz="1800" dirty="0"/>
          </a:p>
          <a:p>
            <a:endPar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sz="1800" kern="0" dirty="0">
              <a:solidFill>
                <a:srgbClr val="1F1F1F"/>
              </a:solidFill>
              <a:latin typeface="Georgia" panose="02040502050405020303"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78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a:solidFill>
                  <a:srgbClr val="C00000"/>
                </a:solidFill>
                <a:latin typeface="Times New Roman" panose="02020603050405020304" pitchFamily="18" charset="0"/>
                <a:cs typeface="Times New Roman" panose="02020603050405020304" pitchFamily="18" charset="0"/>
              </a:rPr>
              <a:t>Giriş</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lstStyle/>
          <a:p>
            <a:endParaRPr lang="tr-TR" dirty="0"/>
          </a:p>
          <a:p>
            <a:r>
              <a:rPr lang="tr-TR" sz="1800" kern="0" dirty="0">
                <a:effectLst/>
                <a:latin typeface="Times New Roman" panose="02020603050405020304" pitchFamily="18" charset="0"/>
                <a:ea typeface="Calibri" panose="020F0502020204030204" pitchFamily="34" charset="0"/>
                <a:cs typeface="Times New Roman" panose="02020603050405020304" pitchFamily="18" charset="0"/>
              </a:rPr>
              <a:t>Anksiyete için günümüzün standart </a:t>
            </a:r>
            <a:r>
              <a:rPr lang="tr-TR" sz="1800" kern="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tedavileri</a:t>
            </a:r>
            <a:r>
              <a:rPr lang="tr-TR" sz="1800" kern="0" dirty="0">
                <a:effectLst/>
                <a:latin typeface="Times New Roman" panose="02020603050405020304" pitchFamily="18" charset="0"/>
                <a:ea typeface="Calibri" panose="020F0502020204030204" pitchFamily="34" charset="0"/>
                <a:cs typeface="Times New Roman" panose="02020603050405020304" pitchFamily="18" charset="0"/>
              </a:rPr>
              <a:t> bilişsel-davranışçı terapi (BDT) ve farmakolojik tedavidir.</a:t>
            </a:r>
          </a:p>
          <a:p>
            <a:endParaRPr lang="tr-TR" sz="1800" kern="0" dirty="0">
              <a:ea typeface="Calibri" panose="020F0502020204030204" pitchFamily="34" charset="0"/>
              <a:cs typeface="Calibri" panose="020F0502020204030204" pitchFamily="34" charset="0"/>
            </a:endParaRPr>
          </a:p>
          <a:p>
            <a:r>
              <a:rPr lang="tr-TR" sz="1800" kern="0" dirty="0">
                <a:effectLst/>
                <a:latin typeface="Times New Roman" panose="02020603050405020304" pitchFamily="18" charset="0"/>
                <a:ea typeface="Times New Roman" panose="02020603050405020304" pitchFamily="18" charset="0"/>
              </a:rPr>
              <a:t>Kayda değer farmakolojik ilerlemelere rağmen, tedaviye direnç, yan etkiler ve ilaca uyumun zayıf olması anksiyete bozukluğu olan hastalarda yaygındır.</a:t>
            </a:r>
          </a:p>
          <a:p>
            <a:endParaRPr lang="tr-TR" sz="1800" kern="0" dirty="0">
              <a:effectLst/>
              <a:latin typeface="Times New Roman" panose="02020603050405020304" pitchFamily="18" charset="0"/>
              <a:ea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Ayrıca BDT için uzun </a:t>
            </a:r>
            <a:r>
              <a:rPr lang="tr-TR" sz="1800" kern="0">
                <a:effectLst/>
                <a:latin typeface="Times New Roman" panose="02020603050405020304" pitchFamily="18" charset="0"/>
                <a:ea typeface="Times New Roman" panose="02020603050405020304" pitchFamily="18" charset="0"/>
              </a:rPr>
              <a:t>bekleme listeleri, </a:t>
            </a:r>
            <a:r>
              <a:rPr lang="tr-TR" sz="1800" kern="0" dirty="0">
                <a:effectLst/>
                <a:latin typeface="Times New Roman" panose="02020603050405020304" pitchFamily="18" charset="0"/>
                <a:ea typeface="Times New Roman" panose="02020603050405020304" pitchFamily="18" charset="0"/>
              </a:rPr>
              <a:t>semptomları ve uzun vadeli </a:t>
            </a:r>
            <a:r>
              <a:rPr lang="tr-TR" sz="1800" kern="0" dirty="0" err="1">
                <a:effectLst/>
                <a:latin typeface="Times New Roman" panose="02020603050405020304" pitchFamily="18" charset="0"/>
                <a:ea typeface="Times New Roman" panose="02020603050405020304" pitchFamily="18" charset="0"/>
              </a:rPr>
              <a:t>prognozu</a:t>
            </a:r>
            <a:r>
              <a:rPr lang="tr-TR" sz="1800" kern="0" dirty="0">
                <a:effectLst/>
                <a:latin typeface="Times New Roman" panose="02020603050405020304" pitchFamily="18" charset="0"/>
                <a:ea typeface="Times New Roman" panose="02020603050405020304" pitchFamily="18" charset="0"/>
              </a:rPr>
              <a:t> kötüleştirebilir. </a:t>
            </a:r>
          </a:p>
          <a:p>
            <a:endParaRPr lang="tr-TR" sz="1800" kern="0" dirty="0">
              <a:effectLst/>
              <a:latin typeface="Times New Roman" panose="02020603050405020304" pitchFamily="18" charset="0"/>
              <a:ea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Birinci basamak sağlık hizmetleri kapsamındaki genel pratisyenlerin (</a:t>
            </a:r>
            <a:r>
              <a:rPr lang="tr-TR" sz="1800" kern="0" dirty="0" err="1">
                <a:effectLst/>
                <a:latin typeface="Times New Roman" panose="02020603050405020304" pitchFamily="18" charset="0"/>
                <a:ea typeface="Times New Roman" panose="02020603050405020304" pitchFamily="18" charset="0"/>
              </a:rPr>
              <a:t>GP'ler</a:t>
            </a:r>
            <a:r>
              <a:rPr lang="tr-TR" sz="1800" kern="0" dirty="0">
                <a:effectLst/>
                <a:latin typeface="Times New Roman" panose="02020603050405020304" pitchFamily="18" charset="0"/>
                <a:ea typeface="Times New Roman" panose="02020603050405020304" pitchFamily="18" charset="0"/>
              </a:rPr>
              <a:t>), kişiselleştirilmiş, yan etkileri düşük ve kolayca reçete edilebilen tedavilere ihtiyacı vardır.</a:t>
            </a:r>
            <a:endParaRPr lang="tr-TR"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8369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Bulgular</a:t>
            </a:r>
            <a:r>
              <a:rPr lang="tr-TR" dirty="0"/>
              <a:t> </a:t>
            </a:r>
          </a:p>
        </p:txBody>
      </p:sp>
      <p:pic>
        <p:nvPicPr>
          <p:cNvPr id="5" name="İçerik Yer Tutucusu 4" descr="metin, ekran görüntüsü, yazı tipi, sayı, numara içeren bir resim&#10;&#10;Açıklama otomatik olarak oluşturuldu">
            <a:extLst>
              <a:ext uri="{FF2B5EF4-FFF2-40B4-BE49-F238E27FC236}">
                <a16:creationId xmlns:a16="http://schemas.microsoft.com/office/drawing/2014/main" id="{2AF9BC98-08F5-3E0A-73D0-CD5CAC4A7F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9" y="1690688"/>
            <a:ext cx="8716064" cy="3693299"/>
          </a:xfrm>
        </p:spPr>
      </p:pic>
      <p:pic>
        <p:nvPicPr>
          <p:cNvPr id="7" name="Resim 6" descr="metin, ekran görüntüsü, diyagram, paralel içeren bir resim&#10;&#10;Açıklama otomatik olarak oluşturuldu">
            <a:extLst>
              <a:ext uri="{FF2B5EF4-FFF2-40B4-BE49-F238E27FC236}">
                <a16:creationId xmlns:a16="http://schemas.microsoft.com/office/drawing/2014/main" id="{D7E37D58-91BF-35F8-3393-810D3251F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609" y="2628116"/>
            <a:ext cx="7539003" cy="4081434"/>
          </a:xfrm>
          <a:prstGeom prst="rect">
            <a:avLst/>
          </a:prstGeom>
        </p:spPr>
      </p:pic>
    </p:spTree>
    <p:extLst>
      <p:ext uri="{BB962C8B-B14F-4D97-AF65-F5344CB8AC3E}">
        <p14:creationId xmlns:p14="http://schemas.microsoft.com/office/powerpoint/2010/main" val="320093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Bulgular</a:t>
            </a:r>
            <a:r>
              <a:rPr lang="tr-TR" dirty="0"/>
              <a:t> </a:t>
            </a:r>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lstStyle/>
          <a:p>
            <a:endParaRPr lang="tr-TR" dirty="0"/>
          </a:p>
          <a:p>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Çoğu katılımcının kaygı düzeyleri başlangıçta orta ila şiddetli kaygıya karşılık gelirken (BAI skorları 23,8 ila 25 puan arasında), takipteki kaygı düzeyleri her iki egzersiz grubunda da hafif kaygıya karşılık geldi. </a:t>
            </a:r>
          </a:p>
          <a:p>
            <a:endParaRPr lang="tr-TR" sz="1800" kern="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Orta/yüksek yoğunluklu egzersiz grubunda iç gerginlik düzeyi (MADRS-S madde 2) kontrol grubuna göre takipte daha düşüktü. </a:t>
            </a:r>
          </a:p>
          <a:p>
            <a:endParaRPr lang="tr-TR" sz="1800" kern="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Düşük yoğunluklu gruptaki fark kontrol grubuyla karşılaştırıldığında yalnızca model 4’te anlamlıydı.</a:t>
            </a:r>
            <a:endParaRPr lang="tr-TR" sz="2800" kern="0" dirty="0">
              <a:solidFill>
                <a:srgbClr val="1F1F1F"/>
              </a:solidFill>
              <a:latin typeface="Georgia" panose="02040502050405020303"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244467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Bulgular</a:t>
            </a:r>
            <a:endParaRPr lang="tr-TR" dirty="0"/>
          </a:p>
        </p:txBody>
      </p:sp>
      <p:pic>
        <p:nvPicPr>
          <p:cNvPr id="9" name="İçerik Yer Tutucusu 8" descr="metin, sayı, numara, yazı tipi, menü içeren bir resim&#10;&#10;Açıklama otomatik olarak oluşturuldu">
            <a:extLst>
              <a:ext uri="{FF2B5EF4-FFF2-40B4-BE49-F238E27FC236}">
                <a16:creationId xmlns:a16="http://schemas.microsoft.com/office/drawing/2014/main" id="{FDDA936F-8174-20F1-A7A8-C30A900FEB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7510"/>
            <a:ext cx="9866816" cy="5179161"/>
          </a:xfrm>
        </p:spPr>
      </p:pic>
      <p:pic>
        <p:nvPicPr>
          <p:cNvPr id="11" name="Resim 10" descr="metin, ekran görüntüsü, yazı tipi, çizgi içeren bir resim&#10;&#10;Açıklama otomatik olarak oluşturuldu">
            <a:extLst>
              <a:ext uri="{FF2B5EF4-FFF2-40B4-BE49-F238E27FC236}">
                <a16:creationId xmlns:a16="http://schemas.microsoft.com/office/drawing/2014/main" id="{0B7F848E-E85D-C2A2-3679-FF65F39A9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595" y="5318151"/>
            <a:ext cx="8877605" cy="1400862"/>
          </a:xfrm>
          <a:prstGeom prst="rect">
            <a:avLst/>
          </a:prstGeom>
        </p:spPr>
      </p:pic>
    </p:spTree>
    <p:extLst>
      <p:ext uri="{BB962C8B-B14F-4D97-AF65-F5344CB8AC3E}">
        <p14:creationId xmlns:p14="http://schemas.microsoft.com/office/powerpoint/2010/main" val="5657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Bulgular</a:t>
            </a:r>
            <a:r>
              <a:rPr lang="tr-TR" dirty="0"/>
              <a:t> </a:t>
            </a:r>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lstStyle/>
          <a:p>
            <a:endParaRPr lang="tr-TR" dirty="0"/>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Müdahale sonrası kardiyorespiratuar kondisyon seviyesindeki ortalama iyileşmede kontrol </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grubu, düşük yoğunluklu grup ve orta/yüksek yoğunluklu egzersiz grubu arasında anlamlı bir fark yoktu.</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tr-TR" sz="1800" kern="0" dirty="0">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Ortalama kas gücü, kontrole kıyasla  düşük yoğunluk grubu için p = 0,026 ve orta/yüksek yoğunluk grubu için p  = 0,006 ile önemli ölçüde artt</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ı.</a:t>
            </a:r>
          </a:p>
          <a:p>
            <a:endParaRPr lang="tr-TR" sz="1800" kern="0" dirty="0">
              <a:latin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Kardiyorespiratuar kondisyondaki (VO </a:t>
            </a:r>
            <a:r>
              <a:rPr lang="tr-TR" sz="1800" kern="0" baseline="-25000" dirty="0">
                <a:effectLst/>
                <a:latin typeface="Times New Roman" panose="02020603050405020304" pitchFamily="18" charset="0"/>
                <a:ea typeface="Times New Roman" panose="02020603050405020304" pitchFamily="18" charset="0"/>
              </a:rPr>
              <a:t>2</a:t>
            </a:r>
            <a:r>
              <a:rPr lang="tr-TR" sz="1800" kern="0" dirty="0">
                <a:effectLst/>
                <a:latin typeface="Times New Roman" panose="02020603050405020304" pitchFamily="18" charset="0"/>
                <a:ea typeface="Times New Roman" panose="02020603050405020304" pitchFamily="18" charset="0"/>
              </a:rPr>
              <a:t> </a:t>
            </a:r>
            <a:r>
              <a:rPr lang="tr-TR" sz="1800" kern="0" dirty="0" err="1">
                <a:effectLst/>
                <a:latin typeface="Times New Roman" panose="02020603050405020304" pitchFamily="18" charset="0"/>
                <a:ea typeface="Times New Roman" panose="02020603050405020304" pitchFamily="18" charset="0"/>
              </a:rPr>
              <a:t>max</a:t>
            </a:r>
            <a:r>
              <a:rPr lang="tr-TR" sz="1800" kern="0" dirty="0">
                <a:effectLst/>
                <a:latin typeface="Times New Roman" panose="02020603050405020304" pitchFamily="18" charset="0"/>
                <a:ea typeface="Times New Roman" panose="02020603050405020304" pitchFamily="18" charset="0"/>
              </a:rPr>
              <a:t>) veya kas gücündeki değişiklikler, anksiyete veya depresif semptomlardaki değişikliklerle anlamlı düzeyde ilişkili değildi. </a:t>
            </a:r>
            <a:endParaRPr lang="tr-TR" dirty="0"/>
          </a:p>
        </p:txBody>
      </p:sp>
    </p:spTree>
    <p:extLst>
      <p:ext uri="{BB962C8B-B14F-4D97-AF65-F5344CB8AC3E}">
        <p14:creationId xmlns:p14="http://schemas.microsoft.com/office/powerpoint/2010/main" val="1454262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Bulgular</a:t>
            </a:r>
            <a:r>
              <a:rPr lang="tr-TR" dirty="0"/>
              <a:t> </a:t>
            </a:r>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lstStyle/>
          <a:p>
            <a:endParaRPr lang="tr-TR" dirty="0"/>
          </a:p>
          <a:p>
            <a:r>
              <a:rPr lang="tr-TR" sz="1800" kern="0" dirty="0">
                <a:effectLst/>
                <a:latin typeface="Times New Roman" panose="02020603050405020304" pitchFamily="18" charset="0"/>
                <a:ea typeface="Times New Roman" panose="02020603050405020304" pitchFamily="18" charset="0"/>
              </a:rPr>
              <a:t>Müdahale döneminde farmakoterapiye başlayan katılımcıların ( n  = 10) hariç tutulduğu, hem birincil hem de ikincil sonuçlar için yukarıda açıklanan modellere yönelik duyarlılık analizleri, sonuçları etkilemedi.</a:t>
            </a:r>
          </a:p>
          <a:p>
            <a:endParaRPr lang="tr-TR" sz="1800" kern="0" dirty="0">
              <a:effectLst/>
              <a:latin typeface="Times New Roman" panose="02020603050405020304" pitchFamily="18" charset="0"/>
              <a:ea typeface="Times New Roman" panose="02020603050405020304" pitchFamily="18" charset="0"/>
            </a:endParaRPr>
          </a:p>
          <a:p>
            <a:endParaRPr lang="tr-TR" sz="1800" kern="0" dirty="0">
              <a:latin typeface="Times New Roman" panose="02020603050405020304" pitchFamily="18" charset="0"/>
              <a:ea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Her iki egzersiz grubundaki bireyler, toplam 36 seansın ortalama 25'ini tamamladı; bu da %70'lik bir uyum oranına denk geliyor. Hastalar 12 hafta sonra yeniden değerlendirildi (kontroller dahil yanıt oranı %69). Bırakma sıklığı her üç grupta da benzerdi.</a:t>
            </a:r>
          </a:p>
          <a:p>
            <a:endParaRPr lang="tr-TR" sz="1800" kern="0" dirty="0">
              <a:solidFill>
                <a:srgbClr val="1F1F1F"/>
              </a:solidFill>
              <a:latin typeface="Times New Roman" panose="02020603050405020304" pitchFamily="18" charset="0"/>
              <a:cs typeface="Times New Roman" panose="02020603050405020304" pitchFamily="18" charset="0"/>
            </a:endParaRPr>
          </a:p>
          <a:p>
            <a:endParaRPr lang="tr-TR" sz="2800" kern="0" dirty="0">
              <a:solidFill>
                <a:srgbClr val="1F1F1F"/>
              </a:solidFill>
              <a:latin typeface="Georgia" panose="02040502050405020303"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074823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Tartışma </a:t>
            </a:r>
            <a:endParaRPr lang="tr-TR" dirty="0"/>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lstStyle/>
          <a:p>
            <a:endParaRPr lang="tr-TR" dirty="0"/>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Anksiyete bozukluğu olan birinci basamak hastalarında yapılan bu çalışma, anksiyete semptomlarının iyileşmesine yönelik egzersiz yoğunluğu eğilimini desteklemektedir ancak düşük ve yüksek yoğunluklar arasında etki büyüklükleri açısından büyük farklılıklar göstermemektedir.</a:t>
            </a:r>
          </a:p>
          <a:p>
            <a:endParaRPr lang="tr-TR" sz="1800" kern="0" dirty="0">
              <a:latin typeface="Times New Roman" panose="02020603050405020304" pitchFamily="18" charset="0"/>
              <a:ea typeface="Aptos" panose="020B0004020202020204" pitchFamily="34"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Bu çalışma, hem düşük hem de orta/yüksek yoğunluklu egzersiz müdahalelerinin takipte anksiyete belirtilerini iyileştirdiğini göstermektedir. Bu etkiler depresif belirtilerden bağımsızdı; majör depresif bozukluğu olan hastalarda egzersizin iyi bilinen yararları göz önüne alındığında bu durumun değerlendirilmesi önemlidir.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Egzersiz yoğunluğunun net bir doz-cevap etkisi gözlenmese de, egzersiz yoğunluğunun artmasıyla anksiyete belirtilerinde iyileşme olan hastaların oranında anlamlı bir eğilim vardı.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10277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Tartışma </a:t>
            </a:r>
            <a:endParaRPr lang="tr-TR" dirty="0"/>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normAutofit/>
          </a:bodyPr>
          <a:lstStyle/>
          <a:p>
            <a:endParaRPr lang="tr-TR" dirty="0"/>
          </a:p>
          <a:p>
            <a:endParaRPr lang="tr-TR" dirty="0"/>
          </a:p>
          <a:p>
            <a:r>
              <a:rPr lang="tr-TR" sz="1900" kern="0" dirty="0">
                <a:effectLst/>
                <a:latin typeface="Times New Roman" panose="02020603050405020304" pitchFamily="18" charset="0"/>
                <a:ea typeface="Times New Roman" panose="02020603050405020304" pitchFamily="18" charset="0"/>
              </a:rPr>
              <a:t>Egzersiz yoğunluğunun net bir doz-cevap etkisinin gözlenmediğine dair bulgular, </a:t>
            </a:r>
            <a:r>
              <a:rPr lang="tr-TR" sz="1900" kern="0" dirty="0" err="1">
                <a:effectLst/>
                <a:latin typeface="Times New Roman" panose="02020603050405020304" pitchFamily="18" charset="0"/>
                <a:ea typeface="Times New Roman" panose="02020603050405020304" pitchFamily="18" charset="0"/>
              </a:rPr>
              <a:t>Aylett</a:t>
            </a:r>
            <a:r>
              <a:rPr lang="tr-TR" sz="1900" kern="0" dirty="0">
                <a:effectLst/>
                <a:latin typeface="Times New Roman" panose="02020603050405020304" pitchFamily="18" charset="0"/>
                <a:ea typeface="Times New Roman" panose="02020603050405020304" pitchFamily="18" charset="0"/>
              </a:rPr>
              <a:t> ve arkadaşlarının incelemesinde sunulan bulgularla çelişmektedir . </a:t>
            </a:r>
          </a:p>
          <a:p>
            <a:endParaRPr lang="tr-TR" sz="1900" kern="0" dirty="0">
              <a:effectLst/>
              <a:latin typeface="Times New Roman" panose="02020603050405020304" pitchFamily="18" charset="0"/>
              <a:ea typeface="Times New Roman" panose="02020603050405020304" pitchFamily="18" charset="0"/>
            </a:endParaRPr>
          </a:p>
          <a:p>
            <a:r>
              <a:rPr lang="tr-TR" sz="1900" kern="0" dirty="0">
                <a:effectLst/>
                <a:latin typeface="Times New Roman" panose="02020603050405020304" pitchFamily="18" charset="0"/>
                <a:ea typeface="Times New Roman" panose="02020603050405020304" pitchFamily="18" charset="0"/>
              </a:rPr>
              <a:t>Tutarsızlığın kısmi bir açıklaması, çalışma grubundaki birçok kişinin uzun süreli anksiyete bozukluğu geçmişine sahip olması ve başlangıçta düşük fiziksel aktiviteye sahip olmasıyla ilgili olabilir. Bu nedenle, düşük yoğunluklu program bile çoğu katılımcının önceki hareketsiz yaşam tarzlarına kıyasla fiziksel aktivitelerinde önemli bir artışla sonuçlandı. </a:t>
            </a:r>
          </a:p>
          <a:p>
            <a:endParaRPr lang="tr-TR" sz="1900" kern="0" dirty="0">
              <a:latin typeface="Times New Roman" panose="02020603050405020304" pitchFamily="18" charset="0"/>
            </a:endParaRPr>
          </a:p>
          <a:p>
            <a:endParaRPr lang="tr-TR" sz="1800" kern="0" dirty="0">
              <a:effectLst/>
              <a:latin typeface="Times New Roman" panose="02020603050405020304" pitchFamily="18" charset="0"/>
              <a:ea typeface="Times New Roman" panose="02020603050405020304" pitchFamily="18" charset="0"/>
            </a:endParaRPr>
          </a:p>
          <a:p>
            <a:endParaRPr lang="tr-TR" sz="1800" kern="0" dirty="0">
              <a:latin typeface="Times New Roman" panose="02020603050405020304" pitchFamily="18" charset="0"/>
            </a:endParaRPr>
          </a:p>
        </p:txBody>
      </p:sp>
    </p:spTree>
    <p:extLst>
      <p:ext uri="{BB962C8B-B14F-4D97-AF65-F5344CB8AC3E}">
        <p14:creationId xmlns:p14="http://schemas.microsoft.com/office/powerpoint/2010/main" val="2941495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Tartışma </a:t>
            </a:r>
            <a:endParaRPr lang="tr-TR" dirty="0"/>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lstStyle/>
          <a:p>
            <a:endParaRPr lang="tr-TR" dirty="0"/>
          </a:p>
          <a:p>
            <a:r>
              <a:rPr lang="tr-TR" sz="1800" kern="0" dirty="0">
                <a:effectLst/>
                <a:latin typeface="Times New Roman" panose="02020603050405020304" pitchFamily="18" charset="0"/>
                <a:ea typeface="Times New Roman" panose="02020603050405020304" pitchFamily="18" charset="0"/>
              </a:rPr>
              <a:t>Egzersizin </a:t>
            </a:r>
            <a:r>
              <a:rPr lang="tr-TR" sz="1800" kern="0" dirty="0" err="1">
                <a:effectLst/>
                <a:latin typeface="Times New Roman" panose="02020603050405020304" pitchFamily="18" charset="0"/>
                <a:ea typeface="Times New Roman" panose="02020603050405020304" pitchFamily="18" charset="0"/>
              </a:rPr>
              <a:t>anksiyete</a:t>
            </a:r>
            <a:r>
              <a:rPr lang="tr-TR" sz="1800" kern="0" dirty="0">
                <a:effectLst/>
                <a:latin typeface="Times New Roman" panose="02020603050405020304" pitchFamily="18" charset="0"/>
                <a:ea typeface="Times New Roman" panose="02020603050405020304" pitchFamily="18" charset="0"/>
              </a:rPr>
              <a:t> belirtileri üzerindeki etkilerini çeşitli potansiyel mekanizmalar açıklayabilir. İlk olarak, destekleyici bir fizyoterapistin eşliğinde grup bağlamında sosyal katılım kendi başına tedavi edici olabilir. </a:t>
            </a:r>
          </a:p>
          <a:p>
            <a:endParaRPr lang="tr-TR" sz="1800" kern="0" dirty="0">
              <a:latin typeface="Times New Roman" panose="02020603050405020304" pitchFamily="18" charset="0"/>
              <a:ea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İkinci olarak, nörobiyolojik teoriler hem kaygının nasıl geliştiğini hem de fiziksel aktivitenin beyni nasıl etkilediğini ilgilendiren sistemleri içerir.</a:t>
            </a:r>
          </a:p>
          <a:p>
            <a:endParaRPr lang="tr-TR" sz="1800" kern="0" dirty="0">
              <a:latin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Örneğin egzersiz, farelerde </a:t>
            </a:r>
            <a:r>
              <a:rPr lang="tr-TR" sz="1800" kern="0" dirty="0" err="1">
                <a:effectLst/>
                <a:latin typeface="Times New Roman" panose="02020603050405020304" pitchFamily="18" charset="0"/>
                <a:ea typeface="Times New Roman" panose="02020603050405020304" pitchFamily="18" charset="0"/>
              </a:rPr>
              <a:t>nöroplastisite</a:t>
            </a:r>
            <a:r>
              <a:rPr lang="tr-TR" sz="1800" kern="0" dirty="0">
                <a:effectLst/>
                <a:latin typeface="Times New Roman" panose="02020603050405020304" pitchFamily="18" charset="0"/>
                <a:ea typeface="Times New Roman" panose="02020603050405020304" pitchFamily="18" charset="0"/>
              </a:rPr>
              <a:t> ve azalmış anksiyete benzeri davranışla ilişkili olan insülin benzeri büyüme faktörü 1'in (IGF-1) üretimini tek başına uyarabilir.</a:t>
            </a:r>
          </a:p>
          <a:p>
            <a:endParaRPr lang="tr-TR" sz="1800" kern="0" dirty="0">
              <a:latin typeface="Times New Roman" panose="02020603050405020304" pitchFamily="18" charset="0"/>
            </a:endParaRPr>
          </a:p>
          <a:p>
            <a:endParaRPr lang="tr-TR" dirty="0"/>
          </a:p>
        </p:txBody>
      </p:sp>
    </p:spTree>
    <p:extLst>
      <p:ext uri="{BB962C8B-B14F-4D97-AF65-F5344CB8AC3E}">
        <p14:creationId xmlns:p14="http://schemas.microsoft.com/office/powerpoint/2010/main" val="3242622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Tartışma </a:t>
            </a:r>
            <a:endParaRPr lang="tr-TR" dirty="0"/>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normAutofit/>
          </a:bodyPr>
          <a:lstStyle/>
          <a:p>
            <a:endParaRPr lang="tr-TR" dirty="0"/>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Egzersizin anksiyete semptomlarını nasıl azaltabileceğini açıklayabilecek spesifik altta yatan mekanizmalar hakkında daha fazla araştırmaya ihtiyaç vardır.</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tr-TR" sz="1800" dirty="0"/>
          </a:p>
          <a:p>
            <a:r>
              <a:rPr lang="tr-TR" sz="1800" kern="0" dirty="0">
                <a:effectLst/>
                <a:latin typeface="Times New Roman" panose="02020603050405020304" pitchFamily="18" charset="0"/>
                <a:ea typeface="Times New Roman" panose="02020603050405020304" pitchFamily="18" charset="0"/>
              </a:rPr>
              <a:t>Mevcut çalışmanın çift-kör olması, </a:t>
            </a:r>
            <a:r>
              <a:rPr lang="tr-TR" sz="1800" kern="0" dirty="0" err="1">
                <a:effectLst/>
                <a:latin typeface="Times New Roman" panose="02020603050405020304" pitchFamily="18" charset="0"/>
                <a:ea typeface="Times New Roman" panose="02020603050405020304" pitchFamily="18" charset="0"/>
              </a:rPr>
              <a:t>randomizasyon</a:t>
            </a:r>
            <a:r>
              <a:rPr lang="tr-TR" sz="1800" kern="0" dirty="0">
                <a:effectLst/>
                <a:latin typeface="Times New Roman" panose="02020603050405020304" pitchFamily="18" charset="0"/>
                <a:ea typeface="Times New Roman" panose="02020603050405020304" pitchFamily="18" charset="0"/>
              </a:rPr>
              <a:t>, birçok potansiyel karıştırıcı için analizlerin ayarlanması, yeterli istatistiksel güç ve iki egzersiz yoğunluğunun karşılaştırılması </a:t>
            </a:r>
            <a:r>
              <a:rPr lang="tr-TR" sz="1800" kern="0" dirty="0">
                <a:latin typeface="Times New Roman" panose="02020603050405020304" pitchFamily="18" charset="0"/>
                <a:ea typeface="Times New Roman" panose="02020603050405020304" pitchFamily="18" charset="0"/>
              </a:rPr>
              <a:t>güçlü yönlerini oluşturmaktadır.</a:t>
            </a:r>
            <a:endParaRPr lang="tr-TR" sz="1800" kern="0" dirty="0">
              <a:effectLst/>
              <a:latin typeface="Times New Roman" panose="02020603050405020304" pitchFamily="18" charset="0"/>
              <a:ea typeface="Times New Roman" panose="02020603050405020304" pitchFamily="18" charset="0"/>
            </a:endParaRPr>
          </a:p>
          <a:p>
            <a:endParaRPr lang="tr-TR" sz="1800" kern="0" dirty="0">
              <a:latin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Çalışmadaki katılımcı sayısı (n=153), anksiyete bozukluğu tedavisinde egzersize ilişkin daha önceki </a:t>
            </a:r>
            <a:r>
              <a:rPr lang="tr-TR" sz="1800" kern="0" dirty="0" err="1">
                <a:effectLst/>
                <a:latin typeface="Times New Roman" panose="02020603050405020304" pitchFamily="18" charset="0"/>
                <a:ea typeface="Times New Roman" panose="02020603050405020304" pitchFamily="18" charset="0"/>
              </a:rPr>
              <a:t>RKÇ'lere</a:t>
            </a:r>
            <a:r>
              <a:rPr lang="tr-TR" sz="1800" kern="0" dirty="0">
                <a:effectLst/>
                <a:latin typeface="Times New Roman" panose="02020603050405020304" pitchFamily="18" charset="0"/>
                <a:ea typeface="Times New Roman" panose="02020603050405020304" pitchFamily="18" charset="0"/>
              </a:rPr>
              <a:t> göre oldukça yüksektir.</a:t>
            </a:r>
          </a:p>
          <a:p>
            <a:endParaRPr lang="tr-TR" sz="1800" kern="0" dirty="0">
              <a:latin typeface="Times New Roman" panose="02020603050405020304" pitchFamily="18" charset="0"/>
            </a:endParaRPr>
          </a:p>
          <a:p>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Özellikle çalışmanın  nispeten uzun süresi göz önüne alındığında, %70'lik uyum oranı iyiydi. Bazı </a:t>
            </a:r>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RKÇ'lerde</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benzer veya daha yüksek uyum oranları bildirilmiş olsa da, bunlar daha kısa müdahale süreleri içeriyordu. </a:t>
            </a:r>
            <a:endParaRPr lang="tr-TR" sz="1800" dirty="0">
              <a:latin typeface="Times New Roman" panose="02020603050405020304" pitchFamily="18" charset="0"/>
              <a:cs typeface="Times New Roman" panose="02020603050405020304" pitchFamily="18" charset="0"/>
            </a:endParaRPr>
          </a:p>
          <a:p>
            <a:endParaRPr lang="tr-TR" sz="1800" kern="0" dirty="0">
              <a:latin typeface="Times New Roman" panose="02020603050405020304" pitchFamily="18" charset="0"/>
            </a:endParaRPr>
          </a:p>
        </p:txBody>
      </p:sp>
    </p:spTree>
    <p:extLst>
      <p:ext uri="{BB962C8B-B14F-4D97-AF65-F5344CB8AC3E}">
        <p14:creationId xmlns:p14="http://schemas.microsoft.com/office/powerpoint/2010/main" val="246587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Tartışma </a:t>
            </a:r>
            <a:endParaRPr lang="tr-TR" dirty="0"/>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normAutofit/>
          </a:bodyPr>
          <a:lstStyle/>
          <a:p>
            <a:pPr marL="0" indent="0">
              <a:buNone/>
            </a:pPr>
            <a:endParaRPr lang="tr-TR" sz="1800" kern="0" dirty="0">
              <a:latin typeface="Times New Roman" panose="02020603050405020304" pitchFamily="18" charset="0"/>
              <a:ea typeface="Times New Roman" panose="02020603050405020304" pitchFamily="18" charset="0"/>
            </a:endParaRPr>
          </a:p>
          <a:p>
            <a:r>
              <a:rPr lang="tr-TR" sz="1800" kern="0" dirty="0">
                <a:latin typeface="Times New Roman" panose="02020603050405020304" pitchFamily="18" charset="0"/>
                <a:ea typeface="Times New Roman" panose="02020603050405020304" pitchFamily="18" charset="0"/>
              </a:rPr>
              <a:t>Egzersiz müdahale gruplarındaki katılımcılar, fizyoterapist ve diğer grup üyelerinin sağladığı ilgi ve sosyal etkileşim ile zamandan faydalanmış olabilir ve zamanı eşleştirilmiş, aktif bir kontrol grubu daha uygun olabilirdi.</a:t>
            </a:r>
          </a:p>
          <a:p>
            <a:pPr marL="0" indent="0">
              <a:buNone/>
            </a:pPr>
            <a:endParaRPr lang="tr-TR" sz="1800" kern="0" dirty="0">
              <a:effectLst/>
              <a:latin typeface="Times New Roman" panose="02020603050405020304" pitchFamily="18" charset="0"/>
              <a:ea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Diğer bir sınırlama, semptomların eksik veya fazla tahmin edilmesi riskini taşıyan öz değerlendirme ölçümlerinin kullanılmasıdır.</a:t>
            </a:r>
          </a:p>
          <a:p>
            <a:endParaRPr lang="tr-TR" sz="1800" kern="0" dirty="0">
              <a:latin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Ayrıca, psikoaktif ilaç tedavisi için düzenleme yapılmış olsa bile, anksiyolitik ilacın çalışma sonuçları üzerindeki etkisi tamamen göz ardı edilemez.</a:t>
            </a:r>
            <a:endParaRPr lang="tr-TR" sz="1800" dirty="0"/>
          </a:p>
        </p:txBody>
      </p:sp>
    </p:spTree>
    <p:extLst>
      <p:ext uri="{BB962C8B-B14F-4D97-AF65-F5344CB8AC3E}">
        <p14:creationId xmlns:p14="http://schemas.microsoft.com/office/powerpoint/2010/main" val="85565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a:solidFill>
                  <a:srgbClr val="C00000"/>
                </a:solidFill>
                <a:latin typeface="Times New Roman" panose="02020603050405020304" pitchFamily="18" charset="0"/>
                <a:cs typeface="Times New Roman" panose="02020603050405020304" pitchFamily="18" charset="0"/>
              </a:rPr>
              <a:t>Giriş</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lstStyle/>
          <a:p>
            <a:endParaRPr lang="tr-TR" dirty="0"/>
          </a:p>
          <a:p>
            <a:r>
              <a:rPr lang="tr-TR" sz="1800" kern="0" dirty="0">
                <a:effectLst/>
                <a:latin typeface="Times New Roman" panose="02020603050405020304" pitchFamily="18" charset="0"/>
                <a:ea typeface="Times New Roman" panose="02020603050405020304" pitchFamily="18" charset="0"/>
              </a:rPr>
              <a:t>Bu tür tedavilerden biri, tek başına veya standart tedavilerle birlikte kullanılabilen fiziksel aktivitedir.</a:t>
            </a:r>
          </a:p>
          <a:p>
            <a:pPr marL="0" indent="0">
              <a:buNone/>
            </a:pPr>
            <a:endParaRPr lang="tr-TR" sz="1800" kern="0" dirty="0">
              <a:latin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Randomize kontrollü çalışmaların (</a:t>
            </a:r>
            <a:r>
              <a:rPr lang="tr-TR" sz="1800" kern="0" dirty="0" err="1">
                <a:effectLst/>
                <a:latin typeface="Times New Roman" panose="02020603050405020304" pitchFamily="18" charset="0"/>
                <a:ea typeface="Times New Roman" panose="02020603050405020304" pitchFamily="18" charset="0"/>
              </a:rPr>
              <a:t>RKÇ'ler</a:t>
            </a:r>
            <a:r>
              <a:rPr lang="tr-TR" sz="1800" kern="0" dirty="0">
                <a:effectLst/>
                <a:latin typeface="Times New Roman" panose="02020603050405020304" pitchFamily="18" charset="0"/>
                <a:ea typeface="Times New Roman" panose="02020603050405020304" pitchFamily="18" charset="0"/>
              </a:rPr>
              <a:t>) meta-analizi, egzersizin depresyon semptomlarını azaltmak için etkili bir müdahale olduğu sonucuna varmıştır.</a:t>
            </a:r>
          </a:p>
          <a:p>
            <a:endParaRPr lang="tr-TR" sz="1800" kern="0" dirty="0">
              <a:latin typeface="Times New Roman" panose="02020603050405020304" pitchFamily="18" charset="0"/>
              <a:ea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Anksiyete tedavisine ilişkin literatür çelişkilidir. </a:t>
            </a:r>
            <a:r>
              <a:rPr lang="tr-TR" sz="1800" kern="0" dirty="0">
                <a:latin typeface="Times New Roman" panose="02020603050405020304" pitchFamily="18" charset="0"/>
                <a:ea typeface="Times New Roman" panose="02020603050405020304" pitchFamily="18" charset="0"/>
              </a:rPr>
              <a:t>Y</a:t>
            </a:r>
            <a:r>
              <a:rPr lang="tr-TR" sz="1800" kern="0" dirty="0">
                <a:effectLst/>
                <a:latin typeface="Times New Roman" panose="02020603050405020304" pitchFamily="18" charset="0"/>
                <a:ea typeface="Times New Roman" panose="02020603050405020304" pitchFamily="18" charset="0"/>
              </a:rPr>
              <a:t>eni bir meta-analizde egzersizin anksiyete bozukluklarının tedavisinde kullanılması için kanıtların şüpheli olduğu sonucuna varılmıştır.</a:t>
            </a:r>
          </a:p>
        </p:txBody>
      </p:sp>
    </p:spTree>
    <p:extLst>
      <p:ext uri="{BB962C8B-B14F-4D97-AF65-F5344CB8AC3E}">
        <p14:creationId xmlns:p14="http://schemas.microsoft.com/office/powerpoint/2010/main" val="2132027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Sonuç </a:t>
            </a:r>
            <a:endParaRPr lang="tr-TR" dirty="0"/>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normAutofit/>
          </a:bodyPr>
          <a:lstStyle/>
          <a:p>
            <a:endPar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12 haftalık rehberli egzersiz müdahalesi, anksiyete sendromlu birinci basamak hastalarında anksiyete semptomlarının azalmasıyla ilişkilendirildi.</a:t>
            </a:r>
          </a:p>
          <a:p>
            <a:endPar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Kontrol grubuyla karşılaştırıldığında anksiyete belirtileri iyileşen hastaların oranında anlamlı bir yoğunluk artışı eğilimi vardı. Egzersizin tedavi etkisi depresif belirtiler için benzerdi. </a:t>
            </a:r>
          </a:p>
          <a:p>
            <a:endParaRPr lang="tr-TR" sz="1800" kern="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266048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52D3B-4BFB-55EB-93F7-D4FD24B66BF5}"/>
              </a:ext>
            </a:extLst>
          </p:cNvPr>
          <p:cNvSpPr>
            <a:spLocks noGrp="1"/>
          </p:cNvSpPr>
          <p:nvPr>
            <p:ph type="title"/>
          </p:nvPr>
        </p:nvSpPr>
        <p:spPr/>
        <p:txBody>
          <a:bodyPr/>
          <a:lstStyle/>
          <a:p>
            <a:r>
              <a:rPr lang="tr-TR" dirty="0">
                <a:solidFill>
                  <a:srgbClr val="C00000"/>
                </a:solidFill>
              </a:rPr>
              <a:t>Sonuç </a:t>
            </a:r>
            <a:endParaRPr lang="tr-TR" dirty="0"/>
          </a:p>
        </p:txBody>
      </p:sp>
      <p:sp>
        <p:nvSpPr>
          <p:cNvPr id="3" name="İçerik Yer Tutucusu 2">
            <a:extLst>
              <a:ext uri="{FF2B5EF4-FFF2-40B4-BE49-F238E27FC236}">
                <a16:creationId xmlns:a16="http://schemas.microsoft.com/office/drawing/2014/main" id="{97927D0F-BFC8-2BB3-C547-40771FAF98EB}"/>
              </a:ext>
            </a:extLst>
          </p:cNvPr>
          <p:cNvSpPr>
            <a:spLocks noGrp="1"/>
          </p:cNvSpPr>
          <p:nvPr>
            <p:ph idx="1"/>
          </p:nvPr>
        </p:nvSpPr>
        <p:spPr/>
        <p:txBody>
          <a:bodyPr>
            <a:normAutofit/>
          </a:bodyPr>
          <a:lstStyle/>
          <a:p>
            <a:endPar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sz="1800" kern="0" dirty="0">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Bu bulgular, fiziksel egzersizin etkili bir tedavi olduğu ve birinci basamakta anksiyete sorunları olan kişilere daha sık sunulması gerektiği görüşünü güçlendirmektedir. </a:t>
            </a:r>
          </a:p>
          <a:p>
            <a:endParaRPr lang="tr-TR" sz="1800" kern="0" dirty="0">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Gelecekteki araştırmalar, belirli anksiyete bozukluklarında rehberli egzersizin kullanımını ele alabilir, akut ve kronik durumlardaki sonuçları karşılaştırabilir ve anksiyete bozukluğu olan hastalarda anksiyete ve depresif semptomları azaltmada optimal egzersiz yoğunluğunu daha fazla değerlendirebilir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04907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			Dinlediğiniz için teşekkürler..</a:t>
            </a:r>
          </a:p>
        </p:txBody>
      </p:sp>
    </p:spTree>
    <p:extLst>
      <p:ext uri="{BB962C8B-B14F-4D97-AF65-F5344CB8AC3E}">
        <p14:creationId xmlns:p14="http://schemas.microsoft.com/office/powerpoint/2010/main" val="328275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a:solidFill>
                  <a:srgbClr val="C00000"/>
                </a:solidFill>
                <a:latin typeface="Times New Roman" panose="02020603050405020304" pitchFamily="18" charset="0"/>
                <a:cs typeface="Times New Roman" panose="02020603050405020304" pitchFamily="18" charset="0"/>
              </a:rPr>
              <a:t>Giriş</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lstStyle/>
          <a:p>
            <a:endParaRPr lang="tr-TR" dirty="0"/>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Anksiyete bozukluğu olan hastalar için yüksek kaliteli randomize kontrollü araştırmalara ve etkili </a:t>
            </a:r>
            <a:r>
              <a:rPr lang="tr-TR" sz="1800" kern="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egzersiz tedavi</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protokollerine ihtiyaç olduğu açıktır .</a:t>
            </a:r>
          </a:p>
          <a:p>
            <a:endParaRPr lang="tr-TR" sz="1800" kern="0" dirty="0">
              <a:latin typeface="Times New Roman" panose="02020603050405020304" pitchFamily="18" charset="0"/>
              <a:ea typeface="Aptos" panose="020B0004020202020204" pitchFamily="34"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Bu çalışmanın temel amacı, anksiyete bozukluğu tanısı alan birinci basamak hastalarında egzersiz müdahalesinin anksiyete belirtileri üzerindeki etkilerini araştırmak ve orta/yüksek yoğunluklu egzersizin düşük yoğunluklu egzersize karşı yararını değerlendirmektir.</a:t>
            </a:r>
          </a:p>
          <a:p>
            <a:endParaRPr lang="tr-TR" sz="1800" kern="0" dirty="0">
              <a:latin typeface="Times New Roman" panose="02020603050405020304" pitchFamily="18" charset="0"/>
              <a:ea typeface="Aptos" panose="020B0004020202020204" pitchFamily="34"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İkincil amaç ise depresif belirtilerdeki değişimi değerlendirmektir. </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44710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a:solidFill>
                  <a:srgbClr val="C00000"/>
                </a:solidFill>
                <a:latin typeface="Times New Roman" panose="02020603050405020304" pitchFamily="18" charset="0"/>
                <a:cs typeface="Times New Roman" panose="02020603050405020304" pitchFamily="18" charset="0"/>
              </a:rPr>
              <a:t>Giriş</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lstStyle/>
          <a:p>
            <a:pPr marL="0" indent="0">
              <a:buNone/>
            </a:pPr>
            <a:endParaRPr lang="tr-TR" dirty="0"/>
          </a:p>
          <a:p>
            <a:pPr marL="0" indent="0">
              <a:buNone/>
            </a:pPr>
            <a:endParaRPr lang="tr-TR" dirty="0"/>
          </a:p>
          <a:p>
            <a:r>
              <a:rPr lang="tr-TR" sz="1800" kern="0" dirty="0">
                <a:effectLst/>
                <a:latin typeface="Times New Roman" panose="02020603050405020304" pitchFamily="18" charset="0"/>
                <a:ea typeface="Times New Roman" panose="02020603050405020304" pitchFamily="18" charset="0"/>
              </a:rPr>
              <a:t>Diğer bir ikincil amaç ise kardiyovasküler kondisyonun anksiyete belirtileri üzerindeki etkilerini incelemektir. </a:t>
            </a:r>
          </a:p>
          <a:p>
            <a:endParaRPr lang="tr-TR" sz="1800" kern="0" dirty="0">
              <a:latin typeface="Times New Roman" panose="02020603050405020304" pitchFamily="18" charset="0"/>
              <a:ea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Birincil hipotez, 12 haftalık egzersiz müdahalesinin anksiyete semptomlarını azaltacağı ve bu etkinin orta/yüksek yoğunluklu egzersiz için düşük yoğunluklu egzersize göre daha büyük olacağı yönündeydi. İkinci olarak, egzersizin depresif belirtileri de iyileştireceğini varsayıldı.</a:t>
            </a:r>
          </a:p>
          <a:p>
            <a:endParaRPr lang="tr-TR" sz="1800" kern="0" dirty="0">
              <a:latin typeface="Times New Roman" panose="02020603050405020304" pitchFamily="18" charset="0"/>
            </a:endParaRPr>
          </a:p>
          <a:p>
            <a:endParaRPr lang="tr-TR" dirty="0"/>
          </a:p>
        </p:txBody>
      </p:sp>
    </p:spTree>
    <p:extLst>
      <p:ext uri="{BB962C8B-B14F-4D97-AF65-F5344CB8AC3E}">
        <p14:creationId xmlns:p14="http://schemas.microsoft.com/office/powerpoint/2010/main" val="143216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err="1">
                <a:solidFill>
                  <a:srgbClr val="C00000"/>
                </a:solidFill>
                <a:latin typeface="Times New Roman" panose="02020603050405020304" pitchFamily="18" charset="0"/>
                <a:cs typeface="Times New Roman" panose="02020603050405020304" pitchFamily="18" charset="0"/>
              </a:rPr>
              <a:t>Metod</a:t>
            </a:r>
            <a:r>
              <a:rPr lang="tr-TR" dirty="0">
                <a:solidFill>
                  <a:srgbClr val="C00000"/>
                </a:solidFill>
                <a:latin typeface="Times New Roman" panose="02020603050405020304" pitchFamily="18" charset="0"/>
                <a:cs typeface="Times New Roman" panose="02020603050405020304" pitchFamily="18" charset="0"/>
              </a:rPr>
              <a:t> </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normAutofit/>
          </a:bodyPr>
          <a:lstStyle/>
          <a:p>
            <a:pPr marL="0" indent="0">
              <a:buNone/>
            </a:pPr>
            <a:endParaRPr lang="tr-TR" sz="1800" kern="0" dirty="0">
              <a:latin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Başlangıç ​​değerlendirmesinde, çalışma doktoru, fiziksel eşlik eden hastalıklar hakkındaki bilgileri değerlendirdi ve çalışma psikiyatristi, Mini Uluslararası Nöropsikiyatrik Görüşmeyi (MINI; İsveççe versiyon 6 ve 7.0 ) kullanarak anksiyete bozuklukları ve majör depresyon gibi psikiyatrik komorbiditelerin tanısını koydu.</a:t>
            </a:r>
          </a:p>
          <a:p>
            <a:endParaRPr lang="tr-TR" sz="1800" kern="0" dirty="0">
              <a:latin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Çalışmaya panik bozukluk, yaygın </a:t>
            </a:r>
            <a:r>
              <a:rPr lang="tr-TR" sz="1800" dirty="0" err="1">
                <a:latin typeface="Times New Roman" panose="02020603050405020304" pitchFamily="18" charset="0"/>
                <a:cs typeface="Times New Roman" panose="02020603050405020304" pitchFamily="18" charset="0"/>
              </a:rPr>
              <a:t>anksiyete</a:t>
            </a:r>
            <a:r>
              <a:rPr lang="tr-TR" sz="1800" dirty="0">
                <a:latin typeface="Times New Roman" panose="02020603050405020304" pitchFamily="18" charset="0"/>
                <a:cs typeface="Times New Roman" panose="02020603050405020304" pitchFamily="18" charset="0"/>
              </a:rPr>
              <a:t> bozukluğu ve başka türlü sınıflandırılamayan </a:t>
            </a:r>
            <a:r>
              <a:rPr lang="tr-TR" sz="1800" dirty="0" err="1">
                <a:latin typeface="Times New Roman" panose="02020603050405020304" pitchFamily="18" charset="0"/>
                <a:cs typeface="Times New Roman" panose="02020603050405020304" pitchFamily="18" charset="0"/>
              </a:rPr>
              <a:t>anksiyete</a:t>
            </a:r>
            <a:r>
              <a:rPr lang="tr-TR" sz="1800" dirty="0">
                <a:latin typeface="Times New Roman" panose="02020603050405020304" pitchFamily="18" charset="0"/>
                <a:cs typeface="Times New Roman" panose="02020603050405020304" pitchFamily="18" charset="0"/>
              </a:rPr>
              <a:t> tanısı konulan 18-65 yaş arası hastalar dahil edildi.</a:t>
            </a:r>
          </a:p>
          <a:p>
            <a:endParaRPr lang="tr-TR" sz="1800" dirty="0">
              <a:latin typeface="Times New Roman" panose="02020603050405020304" pitchFamily="18" charset="0"/>
              <a:cs typeface="Times New Roman" panose="02020603050405020304" pitchFamily="18" charset="0"/>
            </a:endParaRP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Birincil tanıları sosyal fobi ve agorafobi olan hastalar, bu durumlardaki kaygının durumsal doğası ve aynı zamanda</a:t>
            </a:r>
            <a:r>
              <a:rPr lang="tr-TR" sz="18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BDT’nin geçerli bir tedavi seçeneği olması nedeniyle çalışmaya alınmadı.</a:t>
            </a:r>
          </a:p>
          <a:p>
            <a:endParaRPr lang="tr-TR" dirty="0"/>
          </a:p>
        </p:txBody>
      </p:sp>
    </p:spTree>
    <p:extLst>
      <p:ext uri="{BB962C8B-B14F-4D97-AF65-F5344CB8AC3E}">
        <p14:creationId xmlns:p14="http://schemas.microsoft.com/office/powerpoint/2010/main" val="239603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err="1">
                <a:solidFill>
                  <a:srgbClr val="C00000"/>
                </a:solidFill>
                <a:latin typeface="Times New Roman" panose="02020603050405020304" pitchFamily="18" charset="0"/>
                <a:cs typeface="Times New Roman" panose="02020603050405020304" pitchFamily="18" charset="0"/>
              </a:rPr>
              <a:t>Metod</a:t>
            </a:r>
            <a:r>
              <a:rPr lang="tr-TR" dirty="0">
                <a:solidFill>
                  <a:srgbClr val="C00000"/>
                </a:solidFill>
              </a:rPr>
              <a:t> </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lstStyle/>
          <a:p>
            <a:endParaRPr lang="tr-TR" sz="1800" dirty="0">
              <a:latin typeface="Times New Roman" panose="02020603050405020304" pitchFamily="18" charset="0"/>
              <a:cs typeface="Times New Roman" panose="02020603050405020304" pitchFamily="18" charset="0"/>
            </a:endParaRPr>
          </a:p>
          <a:p>
            <a:r>
              <a:rPr lang="tr-TR" sz="1800" kern="0" dirty="0" err="1">
                <a:latin typeface="Times New Roman" panose="02020603050405020304" pitchFamily="18" charset="0"/>
                <a:ea typeface="Times New Roman" panose="02020603050405020304" pitchFamily="18" charset="0"/>
              </a:rPr>
              <a:t>Psikoaktif</a:t>
            </a:r>
            <a:r>
              <a:rPr lang="tr-TR" sz="1800" kern="0" dirty="0">
                <a:latin typeface="Times New Roman" panose="02020603050405020304" pitchFamily="18" charset="0"/>
                <a:ea typeface="Times New Roman" panose="02020603050405020304" pitchFamily="18" charset="0"/>
              </a:rPr>
              <a:t> ilaç tedavisi (</a:t>
            </a:r>
            <a:r>
              <a:rPr lang="tr-TR" sz="1800" kern="0" dirty="0" err="1">
                <a:latin typeface="Times New Roman" panose="02020603050405020304" pitchFamily="18" charset="0"/>
                <a:ea typeface="Times New Roman" panose="02020603050405020304" pitchFamily="18" charset="0"/>
              </a:rPr>
              <a:t>antidepresanlar</a:t>
            </a:r>
            <a:r>
              <a:rPr lang="tr-TR" sz="1800" kern="0" dirty="0">
                <a:latin typeface="Times New Roman" panose="02020603050405020304" pitchFamily="18" charset="0"/>
                <a:ea typeface="Times New Roman" panose="02020603050405020304" pitchFamily="18" charset="0"/>
              </a:rPr>
              <a:t> veya </a:t>
            </a:r>
            <a:r>
              <a:rPr lang="tr-TR" sz="1800" kern="0" dirty="0" err="1">
                <a:latin typeface="Times New Roman" panose="02020603050405020304" pitchFamily="18" charset="0"/>
                <a:ea typeface="Times New Roman" panose="02020603050405020304" pitchFamily="18" charset="0"/>
              </a:rPr>
              <a:t>anksiyolitikler</a:t>
            </a:r>
            <a:r>
              <a:rPr lang="tr-TR" sz="1800" kern="0" dirty="0">
                <a:latin typeface="Times New Roman" panose="02020603050405020304" pitchFamily="18" charset="0"/>
                <a:ea typeface="Times New Roman" panose="02020603050405020304" pitchFamily="18" charset="0"/>
              </a:rPr>
              <a:t>) ile devam eden tedavisi olan ve olmayan hastalar dahil edildi. Çalışma dönemi boyunca ilaç modifikasyonuna izin verildi. </a:t>
            </a:r>
            <a:endParaRPr lang="tr-TR" sz="1800" kern="100" dirty="0">
              <a:latin typeface="Times New Roman" panose="02020603050405020304" pitchFamily="18" charset="0"/>
              <a:ea typeface="Aptos" panose="020B0004020202020204" pitchFamily="34"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Psikoterapisi devam eden bireyler çalışmaya dahil edilmedi. </a:t>
            </a:r>
          </a:p>
          <a:p>
            <a:endParaRPr lang="tr-TR" sz="1800" kern="0" dirty="0">
              <a:latin typeface="Times New Roman" panose="02020603050405020304" pitchFamily="18" charset="0"/>
              <a:ea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Hariç tutma kriteri, son üç ay boyunca haftada bir egzersizi aşan başlangıç ​​fiziksel egzersiz düzeyiydi. </a:t>
            </a:r>
          </a:p>
          <a:p>
            <a:endParaRPr lang="tr-TR" sz="1800" kern="0" dirty="0">
              <a:latin typeface="Times New Roman" panose="02020603050405020304" pitchFamily="18" charset="0"/>
              <a:ea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rPr>
              <a:t>Ek hariç tutma kriterleri arasında patolojik EKG (elektrokardiyogram), gebelik, beta-</a:t>
            </a:r>
            <a:r>
              <a:rPr lang="tr-TR" sz="1800" kern="0" dirty="0" err="1">
                <a:effectLst/>
                <a:latin typeface="Times New Roman" panose="02020603050405020304" pitchFamily="18" charset="0"/>
                <a:ea typeface="Times New Roman" panose="02020603050405020304" pitchFamily="18" charset="0"/>
              </a:rPr>
              <a:t>bloker</a:t>
            </a:r>
            <a:r>
              <a:rPr lang="tr-TR" sz="1800" kern="0" dirty="0">
                <a:effectLst/>
                <a:latin typeface="Times New Roman" panose="02020603050405020304" pitchFamily="18" charset="0"/>
                <a:ea typeface="Times New Roman" panose="02020603050405020304" pitchFamily="18" charset="0"/>
              </a:rPr>
              <a:t> kullanımı, önceden ciddi psikiyatrik hastalık (psikotik bozukluk ve bipolar bozukluk) olması, devam eden şiddetli madde veya alkol bağımlılığı sendromu ve devam eden tükenmişlik sendromunun yanı sıra yüksek intihar riski yer alıyordu. </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34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err="1">
                <a:solidFill>
                  <a:srgbClr val="C00000"/>
                </a:solidFill>
                <a:latin typeface="Times New Roman" panose="02020603050405020304" pitchFamily="18" charset="0"/>
                <a:cs typeface="Times New Roman" panose="02020603050405020304" pitchFamily="18" charset="0"/>
              </a:rPr>
              <a:t>Metod</a:t>
            </a:r>
            <a:r>
              <a:rPr lang="tr-TR" dirty="0">
                <a:solidFill>
                  <a:srgbClr val="C00000"/>
                </a:solidFill>
                <a:latin typeface="Times New Roman" panose="02020603050405020304" pitchFamily="18" charset="0"/>
                <a:cs typeface="Times New Roman" panose="02020603050405020304" pitchFamily="18" charset="0"/>
              </a:rPr>
              <a:t> </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lstStyle/>
          <a:p>
            <a:pPr marL="0" indent="0">
              <a:buNone/>
            </a:pPr>
            <a:endParaRPr lang="tr-TR" sz="1800" dirty="0">
              <a:latin typeface="Times New Roman" panose="02020603050405020304" pitchFamily="18" charset="0"/>
              <a:cs typeface="Times New Roman" panose="02020603050405020304" pitchFamily="18" charset="0"/>
            </a:endParaRPr>
          </a:p>
          <a:p>
            <a:r>
              <a:rPr lang="tr-TR" sz="1800" dirty="0">
                <a:effectLst/>
                <a:latin typeface="Times New Roman" panose="02020603050405020304" pitchFamily="18" charset="0"/>
                <a:ea typeface="Aptos" panose="020B0004020202020204" pitchFamily="34" charset="0"/>
                <a:cs typeface="Times New Roman" panose="02020603050405020304" pitchFamily="18" charset="0"/>
              </a:rPr>
              <a:t>Temel değerlendirmenin ardından, </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katılımcılar 1:1:1 olarak üç gruba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randomize</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edildi.</a:t>
            </a:r>
          </a:p>
          <a:p>
            <a:pPr marL="0" indent="0">
              <a:buNone/>
            </a:pPr>
            <a:endParaRPr lang="tr-TR" sz="1800" kern="0" dirty="0">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Egzersiz müdahalelerini gerçekleştiren fizyoterapistler dışında, veri değerlendirmelerine katılan tüm araştırmacılar grup tahsisleri konusunda kördü. </a:t>
            </a:r>
          </a:p>
          <a:p>
            <a:endParaRPr lang="tr-TR" sz="1800" kern="0" dirty="0">
              <a:latin typeface="Times New Roman" panose="02020603050405020304" pitchFamily="18" charset="0"/>
              <a:cs typeface="Times New Roman" panose="02020603050405020304" pitchFamily="18" charset="0"/>
            </a:endParaRPr>
          </a:p>
          <a:p>
            <a:r>
              <a:rPr lang="tr-TR" sz="1800" kern="0" dirty="0">
                <a:latin typeface="Times New Roman" panose="02020603050405020304" pitchFamily="18" charset="0"/>
                <a:ea typeface="Times New Roman" panose="02020603050405020304" pitchFamily="18" charset="0"/>
              </a:rPr>
              <a:t>Birincil sonuç, </a:t>
            </a:r>
            <a:r>
              <a:rPr lang="tr-TR" sz="1800" kern="0" dirty="0" err="1">
                <a:latin typeface="Times New Roman" panose="02020603050405020304" pitchFamily="18" charset="0"/>
                <a:ea typeface="Times New Roman" panose="02020603050405020304" pitchFamily="18" charset="0"/>
              </a:rPr>
              <a:t>Beck</a:t>
            </a:r>
            <a:r>
              <a:rPr lang="tr-TR" sz="1800" kern="0" dirty="0">
                <a:latin typeface="Times New Roman" panose="02020603050405020304" pitchFamily="18" charset="0"/>
                <a:ea typeface="Times New Roman" panose="02020603050405020304" pitchFamily="18" charset="0"/>
              </a:rPr>
              <a:t> </a:t>
            </a:r>
            <a:r>
              <a:rPr lang="tr-TR" sz="1800" kern="0" dirty="0" err="1">
                <a:latin typeface="Times New Roman" panose="02020603050405020304" pitchFamily="18" charset="0"/>
                <a:ea typeface="Times New Roman" panose="02020603050405020304" pitchFamily="18" charset="0"/>
              </a:rPr>
              <a:t>Anksiyete</a:t>
            </a:r>
            <a:r>
              <a:rPr lang="tr-TR" sz="1800" kern="0" dirty="0">
                <a:latin typeface="Times New Roman" panose="02020603050405020304" pitchFamily="18" charset="0"/>
                <a:ea typeface="Times New Roman" panose="02020603050405020304" pitchFamily="18" charset="0"/>
              </a:rPr>
              <a:t> Ölçeği (BAI) kullanılarak algılanan </a:t>
            </a:r>
            <a:r>
              <a:rPr lang="tr-TR" sz="1800" kern="0" dirty="0" err="1">
                <a:latin typeface="Times New Roman" panose="02020603050405020304" pitchFamily="18" charset="0"/>
                <a:ea typeface="Times New Roman" panose="02020603050405020304" pitchFamily="18" charset="0"/>
              </a:rPr>
              <a:t>anksiyete</a:t>
            </a:r>
            <a:r>
              <a:rPr lang="tr-TR" sz="1800" kern="0" dirty="0">
                <a:latin typeface="Times New Roman" panose="02020603050405020304" pitchFamily="18" charset="0"/>
                <a:ea typeface="Times New Roman" panose="02020603050405020304" pitchFamily="18" charset="0"/>
              </a:rPr>
              <a:t> semptomlarının şiddetinin değerlendirilmesiydi. </a:t>
            </a:r>
          </a:p>
          <a:p>
            <a:endParaRPr lang="tr-TR" sz="1800" kern="0" dirty="0">
              <a:latin typeface="Times New Roman" panose="02020603050405020304" pitchFamily="18" charset="0"/>
            </a:endParaRPr>
          </a:p>
          <a:p>
            <a:r>
              <a:rPr lang="tr-TR" sz="1800" kern="0" dirty="0">
                <a:latin typeface="Times New Roman" panose="02020603050405020304" pitchFamily="18" charset="0"/>
                <a:ea typeface="Times New Roman" panose="02020603050405020304" pitchFamily="18" charset="0"/>
              </a:rPr>
              <a:t>Toplam derecelendirmeler hiç, minimal/hafif (0-15 puan), orta (16-25 puan) ve şiddetli (26-63 puan) arasında değişmektedir.</a:t>
            </a:r>
          </a:p>
          <a:p>
            <a:endParaRPr lang="tr-TR" sz="1800" kern="0" dirty="0">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13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BEA9A4-93FA-6D9C-3DAF-ABA8D771946D}"/>
              </a:ext>
            </a:extLst>
          </p:cNvPr>
          <p:cNvSpPr>
            <a:spLocks noGrp="1"/>
          </p:cNvSpPr>
          <p:nvPr>
            <p:ph type="title"/>
          </p:nvPr>
        </p:nvSpPr>
        <p:spPr/>
        <p:txBody>
          <a:bodyPr/>
          <a:lstStyle/>
          <a:p>
            <a:r>
              <a:rPr lang="tr-TR" dirty="0" err="1">
                <a:solidFill>
                  <a:srgbClr val="C00000"/>
                </a:solidFill>
                <a:latin typeface="Times New Roman" panose="02020603050405020304" pitchFamily="18" charset="0"/>
                <a:cs typeface="Times New Roman" panose="02020603050405020304" pitchFamily="18" charset="0"/>
              </a:rPr>
              <a:t>Metod</a:t>
            </a:r>
            <a:r>
              <a:rPr lang="tr-TR" dirty="0">
                <a:solidFill>
                  <a:srgbClr val="C00000"/>
                </a:solidFill>
                <a:latin typeface="Times New Roman" panose="02020603050405020304" pitchFamily="18" charset="0"/>
                <a:cs typeface="Times New Roman" panose="02020603050405020304" pitchFamily="18" charset="0"/>
              </a:rPr>
              <a:t> </a:t>
            </a:r>
          </a:p>
        </p:txBody>
      </p:sp>
      <p:sp>
        <p:nvSpPr>
          <p:cNvPr id="3" name="İçerik Yer Tutucusu 2">
            <a:extLst>
              <a:ext uri="{FF2B5EF4-FFF2-40B4-BE49-F238E27FC236}">
                <a16:creationId xmlns:a16="http://schemas.microsoft.com/office/drawing/2014/main" id="{D1A81E84-4E9E-0D33-FA98-ED7187B4D511}"/>
              </a:ext>
            </a:extLst>
          </p:cNvPr>
          <p:cNvSpPr>
            <a:spLocks noGrp="1"/>
          </p:cNvSpPr>
          <p:nvPr>
            <p:ph idx="1"/>
          </p:nvPr>
        </p:nvSpPr>
        <p:spPr/>
        <p:txBody>
          <a:bodyPr>
            <a:normAutofit/>
          </a:bodyPr>
          <a:lstStyle/>
          <a:p>
            <a:endParaRPr lang="tr-TR" sz="1800" dirty="0">
              <a:latin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Devam eden depresyon semptomlarının şiddeti (ikincil sonuç),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Montgomery</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Asberg</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Depresyon Derecelendirme Ölçeği (MADRS-S) kullanılarak değerlendirildi . </a:t>
            </a:r>
          </a:p>
          <a:p>
            <a:endPar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Derecelendirmeler depresyon yok/minimum (0-12 puan), hafif (13-19 puan) ve orta (20-34 puan) olarak bölünmüştür. Ayrıca MADRS-S'deki 2. soru da kaygı (iç gerilim) derecelendirmesi sağladığı için analiz edildi.</a:t>
            </a:r>
          </a:p>
          <a:p>
            <a:endParaRPr lang="tr-TR" sz="1800" dirty="0">
              <a:latin typeface="Times New Roman" panose="02020603050405020304" pitchFamily="18" charset="0"/>
              <a:cs typeface="Times New Roman" panose="02020603050405020304" pitchFamily="18" charset="0"/>
            </a:endParaRPr>
          </a:p>
          <a:p>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Kardiyorespiratuar</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kondisyon/maksimum oksijen alım kapasitesi (VO </a:t>
            </a:r>
            <a:r>
              <a:rPr lang="tr-TR" sz="1800" kern="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err="1">
                <a:latin typeface="Times New Roman" panose="02020603050405020304" pitchFamily="18" charset="0"/>
                <a:ea typeface="Times New Roman" panose="02020603050405020304" pitchFamily="18" charset="0"/>
                <a:cs typeface="Times New Roman" panose="02020603050405020304" pitchFamily="18" charset="0"/>
              </a:rPr>
              <a:t>max</a:t>
            </a:r>
            <a:r>
              <a:rPr lang="tr-TR" sz="1800" kern="0" dirty="0">
                <a:latin typeface="Times New Roman" panose="02020603050405020304" pitchFamily="18" charset="0"/>
                <a:ea typeface="Times New Roman" panose="02020603050405020304" pitchFamily="18" charset="0"/>
                <a:cs typeface="Times New Roman" panose="02020603050405020304" pitchFamily="18" charset="0"/>
              </a:rPr>
              <a:t>) ve kas gücü, çalışma protokolüne göre standart testler kullanılarak ölçülmüştür.</a:t>
            </a:r>
          </a:p>
          <a:p>
            <a:endParaRPr lang="tr-TR" dirty="0"/>
          </a:p>
        </p:txBody>
      </p:sp>
    </p:spTree>
    <p:extLst>
      <p:ext uri="{BB962C8B-B14F-4D97-AF65-F5344CB8AC3E}">
        <p14:creationId xmlns:p14="http://schemas.microsoft.com/office/powerpoint/2010/main" val="177338958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16298</TotalTime>
  <Words>678</Words>
  <Application>Microsoft Office PowerPoint</Application>
  <PresentationFormat>Geniş ekran</PresentationFormat>
  <Paragraphs>216</Paragraphs>
  <Slides>32</Slides>
  <Notes>6</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Office Teması</vt:lpstr>
      <vt:lpstr>PowerPoint Sunusu</vt:lpstr>
      <vt:lpstr>Giriş</vt:lpstr>
      <vt:lpstr>Giriş</vt:lpstr>
      <vt:lpstr>Giriş</vt:lpstr>
      <vt:lpstr>Giriş</vt:lpstr>
      <vt:lpstr>Metod </vt:lpstr>
      <vt:lpstr>Metod </vt:lpstr>
      <vt:lpstr>Metod </vt:lpstr>
      <vt:lpstr>Metod </vt:lpstr>
      <vt:lpstr>Metod </vt:lpstr>
      <vt:lpstr>Metod </vt:lpstr>
      <vt:lpstr>Metod </vt:lpstr>
      <vt:lpstr>Metod </vt:lpstr>
      <vt:lpstr>Metod </vt:lpstr>
      <vt:lpstr>Metod </vt:lpstr>
      <vt:lpstr>Bulgular </vt:lpstr>
      <vt:lpstr>Bulgular </vt:lpstr>
      <vt:lpstr>Bulgular </vt:lpstr>
      <vt:lpstr>Bulgular </vt:lpstr>
      <vt:lpstr>Bulgular </vt:lpstr>
      <vt:lpstr>Bulgular </vt:lpstr>
      <vt:lpstr>Bulgular</vt:lpstr>
      <vt:lpstr>Bulgular </vt:lpstr>
      <vt:lpstr>Bulgular </vt:lpstr>
      <vt:lpstr>Tartışma </vt:lpstr>
      <vt:lpstr>Tartışma </vt:lpstr>
      <vt:lpstr>Tartışma </vt:lpstr>
      <vt:lpstr>Tartışma </vt:lpstr>
      <vt:lpstr>Tartışma </vt:lpstr>
      <vt:lpstr>Sonuç </vt:lpstr>
      <vt:lpstr>Sonuç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Betül  Kaya</dc:creator>
  <cp:lastModifiedBy>betül kaya</cp:lastModifiedBy>
  <cp:revision>16</cp:revision>
  <dcterms:created xsi:type="dcterms:W3CDTF">2024-01-18T07:38:05Z</dcterms:created>
  <dcterms:modified xsi:type="dcterms:W3CDTF">2024-01-31T06:18:29Z</dcterms:modified>
</cp:coreProperties>
</file>