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57" r:id="rId3"/>
    <p:sldId id="258" r:id="rId4"/>
    <p:sldId id="356" r:id="rId5"/>
    <p:sldId id="259" r:id="rId6"/>
    <p:sldId id="260" r:id="rId7"/>
    <p:sldId id="364" r:id="rId8"/>
    <p:sldId id="263" r:id="rId9"/>
    <p:sldId id="268" r:id="rId10"/>
    <p:sldId id="269" r:id="rId11"/>
    <p:sldId id="270" r:id="rId12"/>
    <p:sldId id="272" r:id="rId13"/>
    <p:sldId id="365" r:id="rId14"/>
    <p:sldId id="274" r:id="rId15"/>
    <p:sldId id="275" r:id="rId16"/>
    <p:sldId id="276" r:id="rId17"/>
    <p:sldId id="277" r:id="rId18"/>
    <p:sldId id="278" r:id="rId19"/>
    <p:sldId id="280" r:id="rId20"/>
    <p:sldId id="281" r:id="rId21"/>
    <p:sldId id="282" r:id="rId22"/>
    <p:sldId id="344" r:id="rId23"/>
    <p:sldId id="283" r:id="rId24"/>
    <p:sldId id="284" r:id="rId25"/>
    <p:sldId id="285" r:id="rId26"/>
    <p:sldId id="286" r:id="rId27"/>
    <p:sldId id="287" r:id="rId28"/>
    <p:sldId id="288" r:id="rId29"/>
    <p:sldId id="289" r:id="rId30"/>
    <p:sldId id="290" r:id="rId31"/>
    <p:sldId id="291" r:id="rId32"/>
    <p:sldId id="292" r:id="rId33"/>
    <p:sldId id="293" r:id="rId34"/>
    <p:sldId id="295" r:id="rId35"/>
    <p:sldId id="296" r:id="rId36"/>
    <p:sldId id="297" r:id="rId37"/>
    <p:sldId id="298" r:id="rId38"/>
    <p:sldId id="299" r:id="rId39"/>
    <p:sldId id="366" r:id="rId40"/>
    <p:sldId id="300" r:id="rId41"/>
    <p:sldId id="301" r:id="rId42"/>
    <p:sldId id="322" r:id="rId43"/>
    <p:sldId id="324" r:id="rId44"/>
    <p:sldId id="358" r:id="rId45"/>
    <p:sldId id="325" r:id="rId46"/>
    <p:sldId id="367" r:id="rId47"/>
    <p:sldId id="326" r:id="rId48"/>
    <p:sldId id="327" r:id="rId49"/>
    <p:sldId id="331" r:id="rId50"/>
    <p:sldId id="333" r:id="rId51"/>
    <p:sldId id="332" r:id="rId52"/>
    <p:sldId id="334" r:id="rId53"/>
    <p:sldId id="330" r:id="rId54"/>
    <p:sldId id="361" r:id="rId55"/>
    <p:sldId id="338" r:id="rId56"/>
    <p:sldId id="339" r:id="rId57"/>
    <p:sldId id="340" r:id="rId58"/>
    <p:sldId id="341" r:id="rId59"/>
    <p:sldId id="357" r:id="rId60"/>
    <p:sldId id="342" r:id="rId61"/>
    <p:sldId id="372" r:id="rId62"/>
    <p:sldId id="343" r:id="rId63"/>
    <p:sldId id="347" r:id="rId64"/>
    <p:sldId id="368" r:id="rId65"/>
    <p:sldId id="370" r:id="rId66"/>
    <p:sldId id="348" r:id="rId67"/>
    <p:sldId id="349" r:id="rId68"/>
    <p:sldId id="351" r:id="rId69"/>
    <p:sldId id="353" r:id="rId70"/>
    <p:sldId id="373" r:id="rId71"/>
    <p:sldId id="374" r:id="rId72"/>
    <p:sldId id="375" r:id="rId73"/>
    <p:sldId id="376" r:id="rId74"/>
    <p:sldId id="362" r:id="rId75"/>
    <p:sldId id="354" r:id="rId76"/>
    <p:sldId id="355" r:id="rId7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34C4363F-7832-43E0-98E8-789E7FB7D68A}">
          <p14:sldIdLst>
            <p14:sldId id="256"/>
            <p14:sldId id="257"/>
            <p14:sldId id="258"/>
            <p14:sldId id="356"/>
            <p14:sldId id="259"/>
            <p14:sldId id="260"/>
            <p14:sldId id="364"/>
            <p14:sldId id="263"/>
            <p14:sldId id="268"/>
            <p14:sldId id="269"/>
            <p14:sldId id="270"/>
            <p14:sldId id="272"/>
            <p14:sldId id="365"/>
            <p14:sldId id="274"/>
            <p14:sldId id="275"/>
            <p14:sldId id="276"/>
            <p14:sldId id="277"/>
            <p14:sldId id="278"/>
            <p14:sldId id="280"/>
            <p14:sldId id="281"/>
            <p14:sldId id="282"/>
            <p14:sldId id="344"/>
            <p14:sldId id="283"/>
            <p14:sldId id="284"/>
            <p14:sldId id="285"/>
            <p14:sldId id="286"/>
            <p14:sldId id="287"/>
            <p14:sldId id="288"/>
            <p14:sldId id="289"/>
            <p14:sldId id="290"/>
            <p14:sldId id="291"/>
            <p14:sldId id="292"/>
            <p14:sldId id="293"/>
            <p14:sldId id="295"/>
          </p14:sldIdLst>
        </p14:section>
        <p14:section name="Başlıksız Bölüm" id="{D87F2437-8EC8-45EB-96AC-4E9BF970E264}">
          <p14:sldIdLst>
            <p14:sldId id="296"/>
            <p14:sldId id="297"/>
            <p14:sldId id="298"/>
            <p14:sldId id="299"/>
            <p14:sldId id="366"/>
            <p14:sldId id="300"/>
            <p14:sldId id="301"/>
            <p14:sldId id="322"/>
            <p14:sldId id="324"/>
            <p14:sldId id="358"/>
            <p14:sldId id="325"/>
            <p14:sldId id="367"/>
            <p14:sldId id="326"/>
            <p14:sldId id="327"/>
            <p14:sldId id="331"/>
            <p14:sldId id="333"/>
            <p14:sldId id="332"/>
            <p14:sldId id="334"/>
            <p14:sldId id="330"/>
            <p14:sldId id="361"/>
            <p14:sldId id="338"/>
            <p14:sldId id="339"/>
            <p14:sldId id="340"/>
            <p14:sldId id="341"/>
            <p14:sldId id="357"/>
            <p14:sldId id="342"/>
            <p14:sldId id="372"/>
            <p14:sldId id="343"/>
            <p14:sldId id="347"/>
            <p14:sldId id="368"/>
            <p14:sldId id="370"/>
            <p14:sldId id="348"/>
            <p14:sldId id="349"/>
            <p14:sldId id="351"/>
            <p14:sldId id="353"/>
            <p14:sldId id="373"/>
            <p14:sldId id="374"/>
            <p14:sldId id="375"/>
            <p14:sldId id="376"/>
            <p14:sldId id="362"/>
            <p14:sldId id="354"/>
            <p14:sldId id="35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447" autoAdjust="0"/>
  </p:normalViewPr>
  <p:slideViewPr>
    <p:cSldViewPr snapToGrid="0">
      <p:cViewPr varScale="1">
        <p:scale>
          <a:sx n="59" d="100"/>
          <a:sy n="59" d="100"/>
        </p:scale>
        <p:origin x="6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127FF-6F5C-4959-82C8-4B80C074FF07}" type="datetimeFigureOut">
              <a:rPr lang="tr-TR" smtClean="0"/>
              <a:t>19.11.2024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0B82C-6C7C-4EF6-A21C-EB78D2BF2D85}" type="slidenum">
              <a:rPr lang="tr-TR" smtClean="0"/>
              <a:t>‹#›</a:t>
            </a:fld>
            <a:endParaRPr lang="tr-TR"/>
          </a:p>
        </p:txBody>
      </p:sp>
    </p:spTree>
    <p:extLst>
      <p:ext uri="{BB962C8B-B14F-4D97-AF65-F5344CB8AC3E}">
        <p14:creationId xmlns:p14="http://schemas.microsoft.com/office/powerpoint/2010/main" val="1696683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2</a:t>
            </a:fld>
            <a:endParaRPr lang="tr-TR"/>
          </a:p>
        </p:txBody>
      </p:sp>
    </p:spTree>
    <p:extLst>
      <p:ext uri="{BB962C8B-B14F-4D97-AF65-F5344CB8AC3E}">
        <p14:creationId xmlns:p14="http://schemas.microsoft.com/office/powerpoint/2010/main" val="657361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800" dirty="0">
                <a:effectLst/>
                <a:latin typeface="Aptos" panose="020B0004020202020204" pitchFamily="34" charset="0"/>
                <a:ea typeface="Aptos" panose="020B0004020202020204" pitchFamily="34" charset="0"/>
                <a:cs typeface="Times New Roman" panose="02020603050405020304" pitchFamily="18" charset="0"/>
              </a:rPr>
              <a:t>Bu ilaçlar insülin </a:t>
            </a:r>
            <a:r>
              <a:rPr lang="tr-TR" sz="1800" dirty="0" err="1">
                <a:effectLst/>
                <a:latin typeface="Aptos" panose="020B0004020202020204" pitchFamily="34" charset="0"/>
                <a:ea typeface="Aptos" panose="020B0004020202020204" pitchFamily="34" charset="0"/>
                <a:cs typeface="Times New Roman" panose="02020603050405020304" pitchFamily="18" charset="0"/>
              </a:rPr>
              <a:t>sekrete</a:t>
            </a:r>
            <a:r>
              <a:rPr lang="tr-TR" sz="1800" dirty="0">
                <a:effectLst/>
                <a:latin typeface="Aptos" panose="020B0004020202020204" pitchFamily="34" charset="0"/>
                <a:ea typeface="Aptos" panose="020B0004020202020204" pitchFamily="34" charset="0"/>
                <a:cs typeface="Times New Roman" panose="02020603050405020304" pitchFamily="18" charset="0"/>
              </a:rPr>
              <a:t> ettirdiği için iki önemli yan etkisi </a:t>
            </a:r>
            <a:r>
              <a:rPr lang="tr-TR" sz="1800" dirty="0" err="1">
                <a:effectLst/>
                <a:latin typeface="Aptos" panose="020B0004020202020204" pitchFamily="34" charset="0"/>
                <a:ea typeface="Aptos" panose="020B0004020202020204" pitchFamily="34" charset="0"/>
                <a:cs typeface="Times New Roman" panose="02020603050405020304" pitchFamily="18" charset="0"/>
              </a:rPr>
              <a:t>vardır.Birisi</a:t>
            </a:r>
            <a:r>
              <a:rPr lang="tr-TR" sz="1800" dirty="0">
                <a:effectLst/>
                <a:latin typeface="Aptos" panose="020B0004020202020204" pitchFamily="34" charset="0"/>
                <a:ea typeface="Aptos" panose="020B0004020202020204" pitchFamily="34" charset="0"/>
                <a:cs typeface="Times New Roman" panose="02020603050405020304" pitchFamily="18" charset="0"/>
              </a:rPr>
              <a:t> hipoglisemi diğeri kilo alımına sebep olmasıdır.</a:t>
            </a:r>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21</a:t>
            </a:fld>
            <a:endParaRPr lang="tr-TR"/>
          </a:p>
        </p:txBody>
      </p:sp>
    </p:spTree>
    <p:extLst>
      <p:ext uri="{BB962C8B-B14F-4D97-AF65-F5344CB8AC3E}">
        <p14:creationId xmlns:p14="http://schemas.microsoft.com/office/powerpoint/2010/main" val="2628177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err="1"/>
              <a:t>Rosiglitazon’un</a:t>
            </a:r>
            <a:r>
              <a:rPr lang="tr-TR" sz="1200" dirty="0"/>
              <a:t> bazı meta-analizlerde Mİ riskini artırdığı belirlenmiştir.</a:t>
            </a:r>
          </a:p>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24</a:t>
            </a:fld>
            <a:endParaRPr lang="tr-TR"/>
          </a:p>
        </p:txBody>
      </p:sp>
    </p:spTree>
    <p:extLst>
      <p:ext uri="{BB962C8B-B14F-4D97-AF65-F5344CB8AC3E}">
        <p14:creationId xmlns:p14="http://schemas.microsoft.com/office/powerpoint/2010/main" val="2554848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b="1" dirty="0">
              <a:solidFill>
                <a:schemeClr val="accent6">
                  <a:lumMod val="75000"/>
                </a:schemeClr>
              </a:solidFill>
            </a:endParaRPr>
          </a:p>
        </p:txBody>
      </p:sp>
      <p:sp>
        <p:nvSpPr>
          <p:cNvPr id="4" name="Slayt Numarası Yer Tutucusu 3"/>
          <p:cNvSpPr>
            <a:spLocks noGrp="1"/>
          </p:cNvSpPr>
          <p:nvPr>
            <p:ph type="sldNum" sz="quarter" idx="5"/>
          </p:nvPr>
        </p:nvSpPr>
        <p:spPr/>
        <p:txBody>
          <a:bodyPr/>
          <a:lstStyle/>
          <a:p>
            <a:fld id="{B650B82C-6C7C-4EF6-A21C-EB78D2BF2D85}" type="slidenum">
              <a:rPr lang="tr-TR" smtClean="0"/>
              <a:t>28</a:t>
            </a:fld>
            <a:endParaRPr lang="tr-TR"/>
          </a:p>
        </p:txBody>
      </p:sp>
    </p:spTree>
    <p:extLst>
      <p:ext uri="{BB962C8B-B14F-4D97-AF65-F5344CB8AC3E}">
        <p14:creationId xmlns:p14="http://schemas.microsoft.com/office/powerpoint/2010/main" val="2124077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34</a:t>
            </a:fld>
            <a:endParaRPr lang="tr-TR"/>
          </a:p>
        </p:txBody>
      </p:sp>
    </p:spTree>
    <p:extLst>
      <p:ext uri="{BB962C8B-B14F-4D97-AF65-F5344CB8AC3E}">
        <p14:creationId xmlns:p14="http://schemas.microsoft.com/office/powerpoint/2010/main" val="379419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ALBUMİNÜRİYİ AZALTIR KRONİK BÖBREK PROGRESYONUNU AZALTIR.</a:t>
            </a:r>
          </a:p>
          <a:p>
            <a:r>
              <a:rPr lang="tr-TR" dirty="0"/>
              <a:t>KALP YETMEZLİĞİNDE MORTALİTEYİ AZALTIR.</a:t>
            </a:r>
          </a:p>
          <a:p>
            <a:r>
              <a:rPr lang="tr-TR" dirty="0"/>
              <a:t>KETOASİDOZDA NORMAL ŞARTLARDA PLAZMA GLUKOZUNUN 250 NİN ÜSTÜNDE OLMASINI BEKLERİZ AMA SGLT2 İNHİBİTÖRÜ KULLANAN HASTALARDA PLAZMA GLUKOZU 150 BİLE OLABİLİR.</a:t>
            </a:r>
          </a:p>
        </p:txBody>
      </p:sp>
      <p:sp>
        <p:nvSpPr>
          <p:cNvPr id="4" name="Slayt Numarası Yer Tutucusu 3"/>
          <p:cNvSpPr>
            <a:spLocks noGrp="1"/>
          </p:cNvSpPr>
          <p:nvPr>
            <p:ph type="sldNum" sz="quarter" idx="5"/>
          </p:nvPr>
        </p:nvSpPr>
        <p:spPr/>
        <p:txBody>
          <a:bodyPr/>
          <a:lstStyle/>
          <a:p>
            <a:fld id="{B650B82C-6C7C-4EF6-A21C-EB78D2BF2D85}" type="slidenum">
              <a:rPr lang="tr-TR" smtClean="0"/>
              <a:t>40</a:t>
            </a:fld>
            <a:endParaRPr lang="tr-TR"/>
          </a:p>
        </p:txBody>
      </p:sp>
    </p:spTree>
    <p:extLst>
      <p:ext uri="{BB962C8B-B14F-4D97-AF65-F5344CB8AC3E}">
        <p14:creationId xmlns:p14="http://schemas.microsoft.com/office/powerpoint/2010/main" val="1121715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42</a:t>
            </a:fld>
            <a:endParaRPr lang="tr-TR"/>
          </a:p>
        </p:txBody>
      </p:sp>
    </p:spTree>
    <p:extLst>
      <p:ext uri="{BB962C8B-B14F-4D97-AF65-F5344CB8AC3E}">
        <p14:creationId xmlns:p14="http://schemas.microsoft.com/office/powerpoint/2010/main" val="3162923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45</a:t>
            </a:fld>
            <a:endParaRPr lang="tr-TR"/>
          </a:p>
        </p:txBody>
      </p:sp>
    </p:spTree>
    <p:extLst>
      <p:ext uri="{BB962C8B-B14F-4D97-AF65-F5344CB8AC3E}">
        <p14:creationId xmlns:p14="http://schemas.microsoft.com/office/powerpoint/2010/main" val="1907438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50</a:t>
            </a:fld>
            <a:endParaRPr lang="tr-TR"/>
          </a:p>
        </p:txBody>
      </p:sp>
    </p:spTree>
    <p:extLst>
      <p:ext uri="{BB962C8B-B14F-4D97-AF65-F5344CB8AC3E}">
        <p14:creationId xmlns:p14="http://schemas.microsoft.com/office/powerpoint/2010/main" val="2178789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53</a:t>
            </a:fld>
            <a:endParaRPr lang="tr-TR"/>
          </a:p>
        </p:txBody>
      </p:sp>
    </p:spTree>
    <p:extLst>
      <p:ext uri="{BB962C8B-B14F-4D97-AF65-F5344CB8AC3E}">
        <p14:creationId xmlns:p14="http://schemas.microsoft.com/office/powerpoint/2010/main" val="2952427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57</a:t>
            </a:fld>
            <a:endParaRPr lang="tr-TR"/>
          </a:p>
        </p:txBody>
      </p:sp>
    </p:spTree>
    <p:extLst>
      <p:ext uri="{BB962C8B-B14F-4D97-AF65-F5344CB8AC3E}">
        <p14:creationId xmlns:p14="http://schemas.microsoft.com/office/powerpoint/2010/main" val="24374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15000"/>
              </a:lnSpc>
              <a:spcAft>
                <a:spcPts val="800"/>
              </a:spcAft>
            </a:pPr>
            <a:r>
              <a:rPr lang="tr-TR" sz="1200" kern="100" dirty="0">
                <a:effectLst/>
                <a:latin typeface="Aptos" panose="020B0004020202020204" pitchFamily="34" charset="0"/>
                <a:ea typeface="Aptos" panose="020B0004020202020204" pitchFamily="34" charset="0"/>
                <a:cs typeface="Times New Roman" panose="02020603050405020304" pitchFamily="18" charset="0"/>
              </a:rPr>
              <a:t>Bu hastalarda Bir hipoglisemi gelişirse mesela hastada ciddi bir MI ya da anjina gelişebilir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hastada.Ya</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da hasta yaşlı ve  kırılgan bir hastadır hipoglisemiye girer düşer kafasını vurur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intrakranial</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kanama geçirebilir ya da düşer merdivenden kalça kırığı olur ve ileride yüksek ihtimalle tromboemboli gelişebilir .</a:t>
            </a:r>
          </a:p>
          <a:p>
            <a:pPr>
              <a:lnSpc>
                <a:spcPct val="115000"/>
              </a:lnSpc>
              <a:spcAft>
                <a:spcPts val="800"/>
              </a:spcAft>
            </a:pPr>
            <a:r>
              <a:rPr lang="tr-TR" sz="1200" kern="100" dirty="0">
                <a:effectLst/>
                <a:latin typeface="Aptos" panose="020B0004020202020204" pitchFamily="34" charset="0"/>
                <a:ea typeface="Aptos" panose="020B0004020202020204" pitchFamily="34" charset="0"/>
                <a:cs typeface="Times New Roman" panose="02020603050405020304" pitchFamily="18" charset="0"/>
              </a:rPr>
              <a:t>Eğer böyle bir hastaysa o kadar da sıkı bir kan glukoz takibi gerekmeyebilir mesela yüzde 8 in altında da olabilir diyebiliriz.</a:t>
            </a:r>
          </a:p>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5</a:t>
            </a:fld>
            <a:endParaRPr lang="tr-TR"/>
          </a:p>
        </p:txBody>
      </p:sp>
    </p:spTree>
    <p:extLst>
      <p:ext uri="{BB962C8B-B14F-4D97-AF65-F5344CB8AC3E}">
        <p14:creationId xmlns:p14="http://schemas.microsoft.com/office/powerpoint/2010/main" val="1174147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59</a:t>
            </a:fld>
            <a:endParaRPr lang="tr-TR"/>
          </a:p>
        </p:txBody>
      </p:sp>
    </p:spTree>
    <p:extLst>
      <p:ext uri="{BB962C8B-B14F-4D97-AF65-F5344CB8AC3E}">
        <p14:creationId xmlns:p14="http://schemas.microsoft.com/office/powerpoint/2010/main" val="1628046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EKLENEN İLACA HASTAYA GÖRE KARAR VERMELİYİZ</a:t>
            </a:r>
          </a:p>
          <a:p>
            <a:r>
              <a:rPr lang="tr-TR" dirty="0"/>
              <a:t>ERKEM İNSÜLİN BAŞLADIĞIMIZ HASTADA GLUKOTOKSİSİTE HIZLI KIRILIR VE HASTADA İNSÜLİN İHTİYACI KALMAZ ÇOĞU HASTANIN TAKİBİNDE İNSÜLİN İHTİYACI KALMAZ VE OAD İLE DEVAM EDİLİR.</a:t>
            </a:r>
          </a:p>
        </p:txBody>
      </p:sp>
      <p:sp>
        <p:nvSpPr>
          <p:cNvPr id="4" name="Slayt Numarası Yer Tutucusu 3"/>
          <p:cNvSpPr>
            <a:spLocks noGrp="1"/>
          </p:cNvSpPr>
          <p:nvPr>
            <p:ph type="sldNum" sz="quarter" idx="5"/>
          </p:nvPr>
        </p:nvSpPr>
        <p:spPr/>
        <p:txBody>
          <a:bodyPr/>
          <a:lstStyle/>
          <a:p>
            <a:fld id="{B650B82C-6C7C-4EF6-A21C-EB78D2BF2D85}" type="slidenum">
              <a:rPr lang="tr-TR" smtClean="0"/>
              <a:t>60</a:t>
            </a:fld>
            <a:endParaRPr lang="tr-TR"/>
          </a:p>
        </p:txBody>
      </p:sp>
    </p:spTree>
    <p:extLst>
      <p:ext uri="{BB962C8B-B14F-4D97-AF65-F5344CB8AC3E}">
        <p14:creationId xmlns:p14="http://schemas.microsoft.com/office/powerpoint/2010/main" val="2856855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HASTADA MONOTERAPİ ALMASINA RAĞMEN HALA YÜZDE SEKİZİN ALTINA İNDİREMEDİYSENİZ O ZAMAN İKİNCİ YA DA ÜÇÜNCÜ OAD TEDAVİ EKLENEBİLİR.YA DA İNSÜLİN EKLENEBİLİR.İNSÜLİN EKLENMESİ HER ZAMAN BİR SEÇENEKTİR.</a:t>
            </a:r>
          </a:p>
          <a:p>
            <a:r>
              <a:rPr lang="tr-TR" dirty="0"/>
              <a:t>ÜÇLÜ TEDAVİ ALIYORSA KESİNLİKLE YA ENJEKTABL BİR İLAÇ YA DA İNSÜLİN EKLEMEMİZ GEREKİR</a:t>
            </a:r>
          </a:p>
          <a:p>
            <a:r>
              <a:rPr lang="tr-TR" dirty="0"/>
              <a:t>8.5 VE 10 ARASINDAYSA GENELLİKLE İNSÜLİN EKLENMESİ TERCİH EDİLİYOR</a:t>
            </a:r>
          </a:p>
          <a:p>
            <a:r>
              <a:rPr lang="tr-TR" dirty="0"/>
              <a:t>10 UN ÜZERİNDEYSE İNSÜLİN VERMELİYİZ ZATEN KULLANIYORSA DA TEDAVİYİ YOĞUNLAŞTIRMALIYIZ.</a:t>
            </a:r>
          </a:p>
          <a:p>
            <a:endParaRPr lang="tr-TR" dirty="0"/>
          </a:p>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66</a:t>
            </a:fld>
            <a:endParaRPr lang="tr-TR"/>
          </a:p>
        </p:txBody>
      </p:sp>
    </p:spTree>
    <p:extLst>
      <p:ext uri="{BB962C8B-B14F-4D97-AF65-F5344CB8AC3E}">
        <p14:creationId xmlns:p14="http://schemas.microsoft.com/office/powerpoint/2010/main" val="2365562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Bu hastayı çok iyi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yönetiyim</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ki hastada erken dönemde hiperglisemiye bağlı komplikasyon gelişme oranını epeyce düşüreyim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dersiiniz.Mesela</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yüzde 6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nın</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bile altına çekmeye </a:t>
            </a:r>
            <a:r>
              <a:rPr lang="tr-TR" sz="1800" kern="100" dirty="0" err="1">
                <a:effectLst/>
                <a:latin typeface="Aptos" panose="020B0004020202020204" pitchFamily="34" charset="0"/>
                <a:ea typeface="Aptos" panose="020B0004020202020204" pitchFamily="34" charset="0"/>
                <a:cs typeface="Times New Roman" panose="02020603050405020304" pitchFamily="18" charset="0"/>
              </a:rPr>
              <a:t>çalışabiliriz.Spesifik</a:t>
            </a:r>
            <a:r>
              <a:rPr lang="tr-TR" sz="1800" kern="100" dirty="0">
                <a:effectLst/>
                <a:latin typeface="Aptos" panose="020B0004020202020204" pitchFamily="34" charset="0"/>
                <a:ea typeface="Aptos" panose="020B0004020202020204" pitchFamily="34" charset="0"/>
                <a:cs typeface="Times New Roman" panose="02020603050405020304" pitchFamily="18" charset="0"/>
              </a:rPr>
              <a:t> bir tedavi belirlememiz gerekiyor.</a:t>
            </a:r>
          </a:p>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6</a:t>
            </a:fld>
            <a:endParaRPr lang="tr-TR"/>
          </a:p>
        </p:txBody>
      </p:sp>
    </p:spTree>
    <p:extLst>
      <p:ext uri="{BB962C8B-B14F-4D97-AF65-F5344CB8AC3E}">
        <p14:creationId xmlns:p14="http://schemas.microsoft.com/office/powerpoint/2010/main" val="347465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15000"/>
              </a:lnSpc>
              <a:spcAft>
                <a:spcPts val="800"/>
              </a:spcAft>
            </a:pPr>
            <a:r>
              <a:rPr lang="tr-TR" sz="1200" kern="100" dirty="0">
                <a:effectLst/>
                <a:latin typeface="Aptos" panose="020B0004020202020204" pitchFamily="34" charset="0"/>
                <a:ea typeface="Aptos" panose="020B0004020202020204" pitchFamily="34" charset="0"/>
                <a:cs typeface="Times New Roman" panose="02020603050405020304" pitchFamily="18" charset="0"/>
              </a:rPr>
              <a:t>Bu hastalarda Bir hipoglisemi gelişirse mesela hastada ciddi bir MI ya da anjina gelişebilir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hastada.Ya</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da hasta yaşlı ve  kırılgan bir hastadır hipoglisemiye girer düşer kafasını vurur </a:t>
            </a:r>
            <a:r>
              <a:rPr lang="tr-TR" sz="1200" kern="100" dirty="0" err="1">
                <a:effectLst/>
                <a:latin typeface="Aptos" panose="020B0004020202020204" pitchFamily="34" charset="0"/>
                <a:ea typeface="Aptos" panose="020B0004020202020204" pitchFamily="34" charset="0"/>
                <a:cs typeface="Times New Roman" panose="02020603050405020304" pitchFamily="18" charset="0"/>
              </a:rPr>
              <a:t>intrakranial</a:t>
            </a:r>
            <a:r>
              <a:rPr lang="tr-TR" sz="1200" kern="100" dirty="0">
                <a:effectLst/>
                <a:latin typeface="Aptos" panose="020B0004020202020204" pitchFamily="34" charset="0"/>
                <a:ea typeface="Aptos" panose="020B0004020202020204" pitchFamily="34" charset="0"/>
                <a:cs typeface="Times New Roman" panose="02020603050405020304" pitchFamily="18" charset="0"/>
              </a:rPr>
              <a:t> kanama geçirebilir ya da düşer merdivenden kalça kırığı olur ve ileride yüksek ihtimalle tromboemboli gelişebilir .</a:t>
            </a:r>
          </a:p>
          <a:p>
            <a:pPr>
              <a:lnSpc>
                <a:spcPct val="115000"/>
              </a:lnSpc>
              <a:spcAft>
                <a:spcPts val="800"/>
              </a:spcAft>
            </a:pPr>
            <a:r>
              <a:rPr lang="tr-TR" sz="1200" kern="100" dirty="0">
                <a:effectLst/>
                <a:latin typeface="Aptos" panose="020B0004020202020204" pitchFamily="34" charset="0"/>
                <a:ea typeface="Aptos" panose="020B0004020202020204" pitchFamily="34" charset="0"/>
                <a:cs typeface="Times New Roman" panose="02020603050405020304" pitchFamily="18" charset="0"/>
              </a:rPr>
              <a:t>Eğer böyle bir hastaysa o kadar da sıkı bir kan glukoz takibi gerekmeyebilir mesela yüzde 8 in altında da olabilir diyebiliriz.</a:t>
            </a:r>
          </a:p>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7</a:t>
            </a:fld>
            <a:endParaRPr lang="tr-TR"/>
          </a:p>
        </p:txBody>
      </p:sp>
    </p:spTree>
    <p:extLst>
      <p:ext uri="{BB962C8B-B14F-4D97-AF65-F5344CB8AC3E}">
        <p14:creationId xmlns:p14="http://schemas.microsoft.com/office/powerpoint/2010/main" val="1291924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dirty="0"/>
          </a:p>
          <a:p>
            <a:endParaRPr lang="tr-TR" sz="1200" dirty="0"/>
          </a:p>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14</a:t>
            </a:fld>
            <a:endParaRPr lang="tr-TR"/>
          </a:p>
        </p:txBody>
      </p:sp>
    </p:spTree>
    <p:extLst>
      <p:ext uri="{BB962C8B-B14F-4D97-AF65-F5344CB8AC3E}">
        <p14:creationId xmlns:p14="http://schemas.microsoft.com/office/powerpoint/2010/main" val="1557204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15</a:t>
            </a:fld>
            <a:endParaRPr lang="tr-TR"/>
          </a:p>
        </p:txBody>
      </p:sp>
    </p:spTree>
    <p:extLst>
      <p:ext uri="{BB962C8B-B14F-4D97-AF65-F5344CB8AC3E}">
        <p14:creationId xmlns:p14="http://schemas.microsoft.com/office/powerpoint/2010/main" val="2858553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Uyarı ! Çok miktarda iyotlu kontrast madde kullanılarak </a:t>
            </a:r>
            <a:r>
              <a:rPr lang="tr-TR" sz="1200" dirty="0" err="1"/>
              <a:t>anjiyografik</a:t>
            </a:r>
            <a:r>
              <a:rPr lang="tr-TR" sz="1200" dirty="0"/>
              <a:t> inceleme yapılacak diyabet hastalarında, metformin, işlemden 24 saat önce kesilmeli, hasta </a:t>
            </a:r>
            <a:r>
              <a:rPr lang="tr-TR" sz="1200" dirty="0" err="1"/>
              <a:t>hidrate</a:t>
            </a:r>
            <a:r>
              <a:rPr lang="tr-TR" sz="1200" dirty="0"/>
              <a:t> edilmeli ve 24 saat sonra serum kreatinin düzeyinin ölçülmesini takiben, sorun yok ise tekrar başlanmalıdır. Benzer şekilde, </a:t>
            </a:r>
            <a:r>
              <a:rPr lang="tr-TR" sz="1200" dirty="0" err="1"/>
              <a:t>major</a:t>
            </a:r>
            <a:r>
              <a:rPr lang="tr-TR" sz="1200" dirty="0"/>
              <a:t> cerrahiye alınacak hastalarda operasyon günü metformin kullanımına ara verilmelidir.</a:t>
            </a:r>
          </a:p>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17</a:t>
            </a:fld>
            <a:endParaRPr lang="tr-TR"/>
          </a:p>
        </p:txBody>
      </p:sp>
    </p:spTree>
    <p:extLst>
      <p:ext uri="{BB962C8B-B14F-4D97-AF65-F5344CB8AC3E}">
        <p14:creationId xmlns:p14="http://schemas.microsoft.com/office/powerpoint/2010/main" val="350179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650B82C-6C7C-4EF6-A21C-EB78D2BF2D85}" type="slidenum">
              <a:rPr lang="tr-TR" smtClean="0"/>
              <a:t>19</a:t>
            </a:fld>
            <a:endParaRPr lang="tr-TR"/>
          </a:p>
        </p:txBody>
      </p:sp>
    </p:spTree>
    <p:extLst>
      <p:ext uri="{BB962C8B-B14F-4D97-AF65-F5344CB8AC3E}">
        <p14:creationId xmlns:p14="http://schemas.microsoft.com/office/powerpoint/2010/main" val="699395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GEBELERDE FDA ONAYI OLAN TEK İLAÇ İNSÜLİNDİR AMA BAZEN ENDİKASYON DIŞI DA DİYABET İLACI KULLANILABİLİYO BU İLAÇLARDAN BİRİSİ METFORMİN DİĞERİ DE SULFONİLÜRELERDEN GLİBENKLAMİDDİR.</a:t>
            </a:r>
          </a:p>
        </p:txBody>
      </p:sp>
      <p:sp>
        <p:nvSpPr>
          <p:cNvPr id="4" name="Slayt Numarası Yer Tutucusu 3"/>
          <p:cNvSpPr>
            <a:spLocks noGrp="1"/>
          </p:cNvSpPr>
          <p:nvPr>
            <p:ph type="sldNum" sz="quarter" idx="5"/>
          </p:nvPr>
        </p:nvSpPr>
        <p:spPr/>
        <p:txBody>
          <a:bodyPr/>
          <a:lstStyle/>
          <a:p>
            <a:fld id="{B650B82C-6C7C-4EF6-A21C-EB78D2BF2D85}" type="slidenum">
              <a:rPr lang="tr-TR" smtClean="0"/>
              <a:t>20</a:t>
            </a:fld>
            <a:endParaRPr lang="tr-TR"/>
          </a:p>
        </p:txBody>
      </p:sp>
    </p:spTree>
    <p:extLst>
      <p:ext uri="{BB962C8B-B14F-4D97-AF65-F5344CB8AC3E}">
        <p14:creationId xmlns:p14="http://schemas.microsoft.com/office/powerpoint/2010/main" val="3683396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7DB696-1B65-8023-8F94-2F7734421D8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B4BE6BF0-DE2E-2F0B-3834-8CF748C74B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E23C3682-3A0E-E517-C741-7B0B7BA14704}"/>
              </a:ext>
            </a:extLst>
          </p:cNvPr>
          <p:cNvSpPr>
            <a:spLocks noGrp="1"/>
          </p:cNvSpPr>
          <p:nvPr>
            <p:ph type="dt" sz="half" idx="10"/>
          </p:nvPr>
        </p:nvSpPr>
        <p:spPr/>
        <p:txBody>
          <a:bodyPr/>
          <a:lstStyle/>
          <a:p>
            <a:fld id="{4A5C712F-7724-4C2E-9036-08BF905E8E76}" type="datetimeFigureOut">
              <a:rPr lang="tr-TR" smtClean="0"/>
              <a:t>19.11.2024</a:t>
            </a:fld>
            <a:endParaRPr lang="tr-TR"/>
          </a:p>
        </p:txBody>
      </p:sp>
      <p:sp>
        <p:nvSpPr>
          <p:cNvPr id="5" name="Alt Bilgi Yer Tutucusu 4">
            <a:extLst>
              <a:ext uri="{FF2B5EF4-FFF2-40B4-BE49-F238E27FC236}">
                <a16:creationId xmlns:a16="http://schemas.microsoft.com/office/drawing/2014/main" id="{FFDE90AC-402F-9386-C435-B2E9E90A6DA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F47D076-A645-4B4D-6E97-ED17C37B7FFF}"/>
              </a:ext>
            </a:extLst>
          </p:cNvPr>
          <p:cNvSpPr>
            <a:spLocks noGrp="1"/>
          </p:cNvSpPr>
          <p:nvPr>
            <p:ph type="sldNum" sz="quarter" idx="12"/>
          </p:nvPr>
        </p:nvSpPr>
        <p:spPr/>
        <p:txBody>
          <a:bodyPr/>
          <a:lstStyle/>
          <a:p>
            <a:fld id="{BED65CA6-54F7-4221-8A01-DE33BA32E663}" type="slidenum">
              <a:rPr lang="tr-TR" smtClean="0"/>
              <a:t>‹#›</a:t>
            </a:fld>
            <a:endParaRPr lang="tr-TR"/>
          </a:p>
        </p:txBody>
      </p:sp>
    </p:spTree>
    <p:extLst>
      <p:ext uri="{BB962C8B-B14F-4D97-AF65-F5344CB8AC3E}">
        <p14:creationId xmlns:p14="http://schemas.microsoft.com/office/powerpoint/2010/main" val="190929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9BC55F-63CF-E59B-28B7-E43CC87A898D}"/>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DF1465D4-31CE-B23C-C9C9-08B4168DD2CF}"/>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2D914DE-F096-62C5-7101-8F0034B9B7FA}"/>
              </a:ext>
            </a:extLst>
          </p:cNvPr>
          <p:cNvSpPr>
            <a:spLocks noGrp="1"/>
          </p:cNvSpPr>
          <p:nvPr>
            <p:ph type="dt" sz="half" idx="10"/>
          </p:nvPr>
        </p:nvSpPr>
        <p:spPr/>
        <p:txBody>
          <a:bodyPr/>
          <a:lstStyle/>
          <a:p>
            <a:fld id="{4A5C712F-7724-4C2E-9036-08BF905E8E76}" type="datetimeFigureOut">
              <a:rPr lang="tr-TR" smtClean="0"/>
              <a:t>19.11.2024</a:t>
            </a:fld>
            <a:endParaRPr lang="tr-TR"/>
          </a:p>
        </p:txBody>
      </p:sp>
      <p:sp>
        <p:nvSpPr>
          <p:cNvPr id="5" name="Alt Bilgi Yer Tutucusu 4">
            <a:extLst>
              <a:ext uri="{FF2B5EF4-FFF2-40B4-BE49-F238E27FC236}">
                <a16:creationId xmlns:a16="http://schemas.microsoft.com/office/drawing/2014/main" id="{E92CAB5A-4C92-8D5A-98F5-E7259938A49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C749929-9F6A-550F-2B72-17A986CC22F9}"/>
              </a:ext>
            </a:extLst>
          </p:cNvPr>
          <p:cNvSpPr>
            <a:spLocks noGrp="1"/>
          </p:cNvSpPr>
          <p:nvPr>
            <p:ph type="sldNum" sz="quarter" idx="12"/>
          </p:nvPr>
        </p:nvSpPr>
        <p:spPr/>
        <p:txBody>
          <a:bodyPr/>
          <a:lstStyle/>
          <a:p>
            <a:fld id="{BED65CA6-54F7-4221-8A01-DE33BA32E663}" type="slidenum">
              <a:rPr lang="tr-TR" smtClean="0"/>
              <a:t>‹#›</a:t>
            </a:fld>
            <a:endParaRPr lang="tr-TR"/>
          </a:p>
        </p:txBody>
      </p:sp>
    </p:spTree>
    <p:extLst>
      <p:ext uri="{BB962C8B-B14F-4D97-AF65-F5344CB8AC3E}">
        <p14:creationId xmlns:p14="http://schemas.microsoft.com/office/powerpoint/2010/main" val="102817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9F58F3E8-19B3-4718-CAF7-67C12BA8E240}"/>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40335B15-3B8F-8D26-E6D8-E245773B99B4}"/>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81E87F8-4F34-950C-956E-A4E5B214AC69}"/>
              </a:ext>
            </a:extLst>
          </p:cNvPr>
          <p:cNvSpPr>
            <a:spLocks noGrp="1"/>
          </p:cNvSpPr>
          <p:nvPr>
            <p:ph type="dt" sz="half" idx="10"/>
          </p:nvPr>
        </p:nvSpPr>
        <p:spPr/>
        <p:txBody>
          <a:bodyPr/>
          <a:lstStyle/>
          <a:p>
            <a:fld id="{4A5C712F-7724-4C2E-9036-08BF905E8E76}" type="datetimeFigureOut">
              <a:rPr lang="tr-TR" smtClean="0"/>
              <a:t>19.11.2024</a:t>
            </a:fld>
            <a:endParaRPr lang="tr-TR"/>
          </a:p>
        </p:txBody>
      </p:sp>
      <p:sp>
        <p:nvSpPr>
          <p:cNvPr id="5" name="Alt Bilgi Yer Tutucusu 4">
            <a:extLst>
              <a:ext uri="{FF2B5EF4-FFF2-40B4-BE49-F238E27FC236}">
                <a16:creationId xmlns:a16="http://schemas.microsoft.com/office/drawing/2014/main" id="{B1154435-A8D9-6786-8801-513E5F45566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ABA6043-E911-D925-019B-7FC73DBDB572}"/>
              </a:ext>
            </a:extLst>
          </p:cNvPr>
          <p:cNvSpPr>
            <a:spLocks noGrp="1"/>
          </p:cNvSpPr>
          <p:nvPr>
            <p:ph type="sldNum" sz="quarter" idx="12"/>
          </p:nvPr>
        </p:nvSpPr>
        <p:spPr/>
        <p:txBody>
          <a:bodyPr/>
          <a:lstStyle/>
          <a:p>
            <a:fld id="{BED65CA6-54F7-4221-8A01-DE33BA32E663}" type="slidenum">
              <a:rPr lang="tr-TR" smtClean="0"/>
              <a:t>‹#›</a:t>
            </a:fld>
            <a:endParaRPr lang="tr-TR"/>
          </a:p>
        </p:txBody>
      </p:sp>
    </p:spTree>
    <p:extLst>
      <p:ext uri="{BB962C8B-B14F-4D97-AF65-F5344CB8AC3E}">
        <p14:creationId xmlns:p14="http://schemas.microsoft.com/office/powerpoint/2010/main" val="38897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5CFECD-43EE-2AF6-4861-5F9CD8AE9DC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A9A7A81-0F22-E69F-7132-B20CB3DC9BBF}"/>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522989D-A5FC-DE64-6736-59098187D0AC}"/>
              </a:ext>
            </a:extLst>
          </p:cNvPr>
          <p:cNvSpPr>
            <a:spLocks noGrp="1"/>
          </p:cNvSpPr>
          <p:nvPr>
            <p:ph type="dt" sz="half" idx="10"/>
          </p:nvPr>
        </p:nvSpPr>
        <p:spPr/>
        <p:txBody>
          <a:bodyPr/>
          <a:lstStyle/>
          <a:p>
            <a:fld id="{4A5C712F-7724-4C2E-9036-08BF905E8E76}" type="datetimeFigureOut">
              <a:rPr lang="tr-TR" smtClean="0"/>
              <a:t>19.11.2024</a:t>
            </a:fld>
            <a:endParaRPr lang="tr-TR"/>
          </a:p>
        </p:txBody>
      </p:sp>
      <p:sp>
        <p:nvSpPr>
          <p:cNvPr id="5" name="Alt Bilgi Yer Tutucusu 4">
            <a:extLst>
              <a:ext uri="{FF2B5EF4-FFF2-40B4-BE49-F238E27FC236}">
                <a16:creationId xmlns:a16="http://schemas.microsoft.com/office/drawing/2014/main" id="{28F55252-3C90-ED4B-8F76-A04FB50EDC6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0907DA7-BC11-6F60-B157-46C351B8EA80}"/>
              </a:ext>
            </a:extLst>
          </p:cNvPr>
          <p:cNvSpPr>
            <a:spLocks noGrp="1"/>
          </p:cNvSpPr>
          <p:nvPr>
            <p:ph type="sldNum" sz="quarter" idx="12"/>
          </p:nvPr>
        </p:nvSpPr>
        <p:spPr/>
        <p:txBody>
          <a:bodyPr/>
          <a:lstStyle/>
          <a:p>
            <a:fld id="{BED65CA6-54F7-4221-8A01-DE33BA32E663}" type="slidenum">
              <a:rPr lang="tr-TR" smtClean="0"/>
              <a:t>‹#›</a:t>
            </a:fld>
            <a:endParaRPr lang="tr-TR"/>
          </a:p>
        </p:txBody>
      </p:sp>
    </p:spTree>
    <p:extLst>
      <p:ext uri="{BB962C8B-B14F-4D97-AF65-F5344CB8AC3E}">
        <p14:creationId xmlns:p14="http://schemas.microsoft.com/office/powerpoint/2010/main" val="1634003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47918A-E067-FB72-82BC-7449E2E352A6}"/>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1E583811-B57C-2AA7-842E-4E172A0EA7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F7CC11F-7B24-4173-5174-29AB7BA749B8}"/>
              </a:ext>
            </a:extLst>
          </p:cNvPr>
          <p:cNvSpPr>
            <a:spLocks noGrp="1"/>
          </p:cNvSpPr>
          <p:nvPr>
            <p:ph type="dt" sz="half" idx="10"/>
          </p:nvPr>
        </p:nvSpPr>
        <p:spPr/>
        <p:txBody>
          <a:bodyPr/>
          <a:lstStyle/>
          <a:p>
            <a:fld id="{4A5C712F-7724-4C2E-9036-08BF905E8E76}" type="datetimeFigureOut">
              <a:rPr lang="tr-TR" smtClean="0"/>
              <a:t>19.11.2024</a:t>
            </a:fld>
            <a:endParaRPr lang="tr-TR"/>
          </a:p>
        </p:txBody>
      </p:sp>
      <p:sp>
        <p:nvSpPr>
          <p:cNvPr id="5" name="Alt Bilgi Yer Tutucusu 4">
            <a:extLst>
              <a:ext uri="{FF2B5EF4-FFF2-40B4-BE49-F238E27FC236}">
                <a16:creationId xmlns:a16="http://schemas.microsoft.com/office/drawing/2014/main" id="{F925F073-4375-59FC-559E-39167A0D633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0C82B95-3B7D-061D-BC3C-C96774199210}"/>
              </a:ext>
            </a:extLst>
          </p:cNvPr>
          <p:cNvSpPr>
            <a:spLocks noGrp="1"/>
          </p:cNvSpPr>
          <p:nvPr>
            <p:ph type="sldNum" sz="quarter" idx="12"/>
          </p:nvPr>
        </p:nvSpPr>
        <p:spPr/>
        <p:txBody>
          <a:bodyPr/>
          <a:lstStyle/>
          <a:p>
            <a:fld id="{BED65CA6-54F7-4221-8A01-DE33BA32E663}" type="slidenum">
              <a:rPr lang="tr-TR" smtClean="0"/>
              <a:t>‹#›</a:t>
            </a:fld>
            <a:endParaRPr lang="tr-TR"/>
          </a:p>
        </p:txBody>
      </p:sp>
    </p:spTree>
    <p:extLst>
      <p:ext uri="{BB962C8B-B14F-4D97-AF65-F5344CB8AC3E}">
        <p14:creationId xmlns:p14="http://schemas.microsoft.com/office/powerpoint/2010/main" val="4103889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DBABE2-926A-94B1-3D6D-D4AE0BE870D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8D6E04C-DCF0-787C-4446-1C2490823EBD}"/>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C948107-1CE2-1596-499C-EA44389B878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039F3FAC-5978-35EC-971F-3E784667D0D3}"/>
              </a:ext>
            </a:extLst>
          </p:cNvPr>
          <p:cNvSpPr>
            <a:spLocks noGrp="1"/>
          </p:cNvSpPr>
          <p:nvPr>
            <p:ph type="dt" sz="half" idx="10"/>
          </p:nvPr>
        </p:nvSpPr>
        <p:spPr/>
        <p:txBody>
          <a:bodyPr/>
          <a:lstStyle/>
          <a:p>
            <a:fld id="{4A5C712F-7724-4C2E-9036-08BF905E8E76}" type="datetimeFigureOut">
              <a:rPr lang="tr-TR" smtClean="0"/>
              <a:t>19.11.2024</a:t>
            </a:fld>
            <a:endParaRPr lang="tr-TR"/>
          </a:p>
        </p:txBody>
      </p:sp>
      <p:sp>
        <p:nvSpPr>
          <p:cNvPr id="6" name="Alt Bilgi Yer Tutucusu 5">
            <a:extLst>
              <a:ext uri="{FF2B5EF4-FFF2-40B4-BE49-F238E27FC236}">
                <a16:creationId xmlns:a16="http://schemas.microsoft.com/office/drawing/2014/main" id="{41743E11-68C9-D57A-FBAF-AF5A8ABA077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BA286D2-D274-3F4B-E304-90F52D325D76}"/>
              </a:ext>
            </a:extLst>
          </p:cNvPr>
          <p:cNvSpPr>
            <a:spLocks noGrp="1"/>
          </p:cNvSpPr>
          <p:nvPr>
            <p:ph type="sldNum" sz="quarter" idx="12"/>
          </p:nvPr>
        </p:nvSpPr>
        <p:spPr/>
        <p:txBody>
          <a:bodyPr/>
          <a:lstStyle/>
          <a:p>
            <a:fld id="{BED65CA6-54F7-4221-8A01-DE33BA32E663}" type="slidenum">
              <a:rPr lang="tr-TR" smtClean="0"/>
              <a:t>‹#›</a:t>
            </a:fld>
            <a:endParaRPr lang="tr-TR"/>
          </a:p>
        </p:txBody>
      </p:sp>
    </p:spTree>
    <p:extLst>
      <p:ext uri="{BB962C8B-B14F-4D97-AF65-F5344CB8AC3E}">
        <p14:creationId xmlns:p14="http://schemas.microsoft.com/office/powerpoint/2010/main" val="3215202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822A54-71F1-EDA8-12D2-9C2FE13859C4}"/>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6E353B3-8FA7-04E9-AE04-FF4CD419F5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8E5FB13-0399-446B-419F-AE47FEF3F88E}"/>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53A77BE-73F1-C9B3-AF0C-8EA5279FD6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09A6772-40B6-5670-E9BF-5FF363AB8BEE}"/>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ADE9B9BB-B150-8D3E-ABB6-8F187D40075C}"/>
              </a:ext>
            </a:extLst>
          </p:cNvPr>
          <p:cNvSpPr>
            <a:spLocks noGrp="1"/>
          </p:cNvSpPr>
          <p:nvPr>
            <p:ph type="dt" sz="half" idx="10"/>
          </p:nvPr>
        </p:nvSpPr>
        <p:spPr/>
        <p:txBody>
          <a:bodyPr/>
          <a:lstStyle/>
          <a:p>
            <a:fld id="{4A5C712F-7724-4C2E-9036-08BF905E8E76}" type="datetimeFigureOut">
              <a:rPr lang="tr-TR" smtClean="0"/>
              <a:t>19.11.2024</a:t>
            </a:fld>
            <a:endParaRPr lang="tr-TR"/>
          </a:p>
        </p:txBody>
      </p:sp>
      <p:sp>
        <p:nvSpPr>
          <p:cNvPr id="8" name="Alt Bilgi Yer Tutucusu 7">
            <a:extLst>
              <a:ext uri="{FF2B5EF4-FFF2-40B4-BE49-F238E27FC236}">
                <a16:creationId xmlns:a16="http://schemas.microsoft.com/office/drawing/2014/main" id="{8EB80254-FF9E-57F8-2A11-0486F9E6D3A9}"/>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68D4C580-7D49-E810-675B-4F071999E67E}"/>
              </a:ext>
            </a:extLst>
          </p:cNvPr>
          <p:cNvSpPr>
            <a:spLocks noGrp="1"/>
          </p:cNvSpPr>
          <p:nvPr>
            <p:ph type="sldNum" sz="quarter" idx="12"/>
          </p:nvPr>
        </p:nvSpPr>
        <p:spPr/>
        <p:txBody>
          <a:bodyPr/>
          <a:lstStyle/>
          <a:p>
            <a:fld id="{BED65CA6-54F7-4221-8A01-DE33BA32E663}" type="slidenum">
              <a:rPr lang="tr-TR" smtClean="0"/>
              <a:t>‹#›</a:t>
            </a:fld>
            <a:endParaRPr lang="tr-TR"/>
          </a:p>
        </p:txBody>
      </p:sp>
    </p:spTree>
    <p:extLst>
      <p:ext uri="{BB962C8B-B14F-4D97-AF65-F5344CB8AC3E}">
        <p14:creationId xmlns:p14="http://schemas.microsoft.com/office/powerpoint/2010/main" val="106282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6A41FC9-62A8-8409-DD1A-4E421A2251E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F50D5727-E3C3-F76F-603B-6FFFAE918DF0}"/>
              </a:ext>
            </a:extLst>
          </p:cNvPr>
          <p:cNvSpPr>
            <a:spLocks noGrp="1"/>
          </p:cNvSpPr>
          <p:nvPr>
            <p:ph type="dt" sz="half" idx="10"/>
          </p:nvPr>
        </p:nvSpPr>
        <p:spPr/>
        <p:txBody>
          <a:bodyPr/>
          <a:lstStyle/>
          <a:p>
            <a:fld id="{4A5C712F-7724-4C2E-9036-08BF905E8E76}" type="datetimeFigureOut">
              <a:rPr lang="tr-TR" smtClean="0"/>
              <a:t>19.11.2024</a:t>
            </a:fld>
            <a:endParaRPr lang="tr-TR"/>
          </a:p>
        </p:txBody>
      </p:sp>
      <p:sp>
        <p:nvSpPr>
          <p:cNvPr id="4" name="Alt Bilgi Yer Tutucusu 3">
            <a:extLst>
              <a:ext uri="{FF2B5EF4-FFF2-40B4-BE49-F238E27FC236}">
                <a16:creationId xmlns:a16="http://schemas.microsoft.com/office/drawing/2014/main" id="{A7857700-9042-89EE-267C-6F9184925AF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AE58EDCB-6E94-4B2A-153E-38E020A37E08}"/>
              </a:ext>
            </a:extLst>
          </p:cNvPr>
          <p:cNvSpPr>
            <a:spLocks noGrp="1"/>
          </p:cNvSpPr>
          <p:nvPr>
            <p:ph type="sldNum" sz="quarter" idx="12"/>
          </p:nvPr>
        </p:nvSpPr>
        <p:spPr/>
        <p:txBody>
          <a:bodyPr/>
          <a:lstStyle/>
          <a:p>
            <a:fld id="{BED65CA6-54F7-4221-8A01-DE33BA32E663}" type="slidenum">
              <a:rPr lang="tr-TR" smtClean="0"/>
              <a:t>‹#›</a:t>
            </a:fld>
            <a:endParaRPr lang="tr-TR"/>
          </a:p>
        </p:txBody>
      </p:sp>
    </p:spTree>
    <p:extLst>
      <p:ext uri="{BB962C8B-B14F-4D97-AF65-F5344CB8AC3E}">
        <p14:creationId xmlns:p14="http://schemas.microsoft.com/office/powerpoint/2010/main" val="2144769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996114B2-4C9A-0817-CEF1-99B5A6F29300}"/>
              </a:ext>
            </a:extLst>
          </p:cNvPr>
          <p:cNvSpPr>
            <a:spLocks noGrp="1"/>
          </p:cNvSpPr>
          <p:nvPr>
            <p:ph type="dt" sz="half" idx="10"/>
          </p:nvPr>
        </p:nvSpPr>
        <p:spPr/>
        <p:txBody>
          <a:bodyPr/>
          <a:lstStyle/>
          <a:p>
            <a:fld id="{4A5C712F-7724-4C2E-9036-08BF905E8E76}" type="datetimeFigureOut">
              <a:rPr lang="tr-TR" smtClean="0"/>
              <a:t>19.11.2024</a:t>
            </a:fld>
            <a:endParaRPr lang="tr-TR"/>
          </a:p>
        </p:txBody>
      </p:sp>
      <p:sp>
        <p:nvSpPr>
          <p:cNvPr id="3" name="Alt Bilgi Yer Tutucusu 2">
            <a:extLst>
              <a:ext uri="{FF2B5EF4-FFF2-40B4-BE49-F238E27FC236}">
                <a16:creationId xmlns:a16="http://schemas.microsoft.com/office/drawing/2014/main" id="{5759EE3B-50FB-043F-DBC4-DB87F324A293}"/>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4F3EFEF3-9011-A431-11CF-3AF2CCABE5B3}"/>
              </a:ext>
            </a:extLst>
          </p:cNvPr>
          <p:cNvSpPr>
            <a:spLocks noGrp="1"/>
          </p:cNvSpPr>
          <p:nvPr>
            <p:ph type="sldNum" sz="quarter" idx="12"/>
          </p:nvPr>
        </p:nvSpPr>
        <p:spPr/>
        <p:txBody>
          <a:bodyPr/>
          <a:lstStyle/>
          <a:p>
            <a:fld id="{BED65CA6-54F7-4221-8A01-DE33BA32E663}" type="slidenum">
              <a:rPr lang="tr-TR" smtClean="0"/>
              <a:t>‹#›</a:t>
            </a:fld>
            <a:endParaRPr lang="tr-TR"/>
          </a:p>
        </p:txBody>
      </p:sp>
    </p:spTree>
    <p:extLst>
      <p:ext uri="{BB962C8B-B14F-4D97-AF65-F5344CB8AC3E}">
        <p14:creationId xmlns:p14="http://schemas.microsoft.com/office/powerpoint/2010/main" val="1321518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28303F-4197-4019-ACB7-B4AF657EA06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43C4DFCB-324E-3F64-7F7F-56DFE5D84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38C9AFFA-55AE-01BC-4F64-C0ECA9DE1C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9CF5ADE-1C31-9B14-78C9-21F305C6AF68}"/>
              </a:ext>
            </a:extLst>
          </p:cNvPr>
          <p:cNvSpPr>
            <a:spLocks noGrp="1"/>
          </p:cNvSpPr>
          <p:nvPr>
            <p:ph type="dt" sz="half" idx="10"/>
          </p:nvPr>
        </p:nvSpPr>
        <p:spPr/>
        <p:txBody>
          <a:bodyPr/>
          <a:lstStyle/>
          <a:p>
            <a:fld id="{4A5C712F-7724-4C2E-9036-08BF905E8E76}" type="datetimeFigureOut">
              <a:rPr lang="tr-TR" smtClean="0"/>
              <a:t>19.11.2024</a:t>
            </a:fld>
            <a:endParaRPr lang="tr-TR"/>
          </a:p>
        </p:txBody>
      </p:sp>
      <p:sp>
        <p:nvSpPr>
          <p:cNvPr id="6" name="Alt Bilgi Yer Tutucusu 5">
            <a:extLst>
              <a:ext uri="{FF2B5EF4-FFF2-40B4-BE49-F238E27FC236}">
                <a16:creationId xmlns:a16="http://schemas.microsoft.com/office/drawing/2014/main" id="{5E80F031-DD7B-FD14-D233-A86E840EAA3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ACAA03D-C46A-9B5E-DCAA-EBA5045A9568}"/>
              </a:ext>
            </a:extLst>
          </p:cNvPr>
          <p:cNvSpPr>
            <a:spLocks noGrp="1"/>
          </p:cNvSpPr>
          <p:nvPr>
            <p:ph type="sldNum" sz="quarter" idx="12"/>
          </p:nvPr>
        </p:nvSpPr>
        <p:spPr/>
        <p:txBody>
          <a:bodyPr/>
          <a:lstStyle/>
          <a:p>
            <a:fld id="{BED65CA6-54F7-4221-8A01-DE33BA32E663}" type="slidenum">
              <a:rPr lang="tr-TR" smtClean="0"/>
              <a:t>‹#›</a:t>
            </a:fld>
            <a:endParaRPr lang="tr-TR"/>
          </a:p>
        </p:txBody>
      </p:sp>
    </p:spTree>
    <p:extLst>
      <p:ext uri="{BB962C8B-B14F-4D97-AF65-F5344CB8AC3E}">
        <p14:creationId xmlns:p14="http://schemas.microsoft.com/office/powerpoint/2010/main" val="3777668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D61DBE-1FB2-1F8E-4E55-22B434B609E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1F88793-10F3-4334-AFBD-313C114B66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D9C7178-B926-39A9-DFBC-21892BEE30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99CF364-ADBB-5F46-99E3-E896841BC500}"/>
              </a:ext>
            </a:extLst>
          </p:cNvPr>
          <p:cNvSpPr>
            <a:spLocks noGrp="1"/>
          </p:cNvSpPr>
          <p:nvPr>
            <p:ph type="dt" sz="half" idx="10"/>
          </p:nvPr>
        </p:nvSpPr>
        <p:spPr/>
        <p:txBody>
          <a:bodyPr/>
          <a:lstStyle/>
          <a:p>
            <a:fld id="{4A5C712F-7724-4C2E-9036-08BF905E8E76}" type="datetimeFigureOut">
              <a:rPr lang="tr-TR" smtClean="0"/>
              <a:t>19.11.2024</a:t>
            </a:fld>
            <a:endParaRPr lang="tr-TR"/>
          </a:p>
        </p:txBody>
      </p:sp>
      <p:sp>
        <p:nvSpPr>
          <p:cNvPr id="6" name="Alt Bilgi Yer Tutucusu 5">
            <a:extLst>
              <a:ext uri="{FF2B5EF4-FFF2-40B4-BE49-F238E27FC236}">
                <a16:creationId xmlns:a16="http://schemas.microsoft.com/office/drawing/2014/main" id="{08CBE49E-1C90-C3A7-DFB5-8BAF58BDDF2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55D0B4E-71A2-2540-4087-EEA9FBB19A58}"/>
              </a:ext>
            </a:extLst>
          </p:cNvPr>
          <p:cNvSpPr>
            <a:spLocks noGrp="1"/>
          </p:cNvSpPr>
          <p:nvPr>
            <p:ph type="sldNum" sz="quarter" idx="12"/>
          </p:nvPr>
        </p:nvSpPr>
        <p:spPr/>
        <p:txBody>
          <a:bodyPr/>
          <a:lstStyle/>
          <a:p>
            <a:fld id="{BED65CA6-54F7-4221-8A01-DE33BA32E663}" type="slidenum">
              <a:rPr lang="tr-TR" smtClean="0"/>
              <a:t>‹#›</a:t>
            </a:fld>
            <a:endParaRPr lang="tr-TR"/>
          </a:p>
        </p:txBody>
      </p:sp>
    </p:spTree>
    <p:extLst>
      <p:ext uri="{BB962C8B-B14F-4D97-AF65-F5344CB8AC3E}">
        <p14:creationId xmlns:p14="http://schemas.microsoft.com/office/powerpoint/2010/main" val="1323261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A4F766E-8492-4D07-DDC2-22C71A7AFB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1748923-C8D0-ADE4-03C3-4E65988E95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7CDDE25-5DA1-4BC0-C05B-53A6E6F6C2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5C712F-7724-4C2E-9036-08BF905E8E76}" type="datetimeFigureOut">
              <a:rPr lang="tr-TR" smtClean="0"/>
              <a:t>19.11.2024</a:t>
            </a:fld>
            <a:endParaRPr lang="tr-TR"/>
          </a:p>
        </p:txBody>
      </p:sp>
      <p:sp>
        <p:nvSpPr>
          <p:cNvPr id="5" name="Alt Bilgi Yer Tutucusu 4">
            <a:extLst>
              <a:ext uri="{FF2B5EF4-FFF2-40B4-BE49-F238E27FC236}">
                <a16:creationId xmlns:a16="http://schemas.microsoft.com/office/drawing/2014/main" id="{247D43A3-CE71-D99C-6ED2-A774EBC9BE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FA21AF7D-8DDA-7365-68B0-CCB5117757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D65CA6-54F7-4221-8A01-DE33BA32E663}" type="slidenum">
              <a:rPr lang="tr-TR" smtClean="0"/>
              <a:t>‹#›</a:t>
            </a:fld>
            <a:endParaRPr lang="tr-TR"/>
          </a:p>
        </p:txBody>
      </p:sp>
    </p:spTree>
    <p:extLst>
      <p:ext uri="{BB962C8B-B14F-4D97-AF65-F5344CB8AC3E}">
        <p14:creationId xmlns:p14="http://schemas.microsoft.com/office/powerpoint/2010/main" val="209926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www.turkdiab.org/diyabet-hakkinda-hersey.asp?lang=TR&amp;id=51"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3D0682-63B8-7867-F1BA-059A9B7C9AB1}"/>
              </a:ext>
            </a:extLst>
          </p:cNvPr>
          <p:cNvSpPr>
            <a:spLocks noGrp="1"/>
          </p:cNvSpPr>
          <p:nvPr>
            <p:ph type="ctrTitle"/>
          </p:nvPr>
        </p:nvSpPr>
        <p:spPr/>
        <p:txBody>
          <a:bodyPr/>
          <a:lstStyle/>
          <a:p>
            <a:r>
              <a:rPr lang="tr-TR" dirty="0"/>
              <a:t>DİYABETES MELLİTUS’TA TEDAVİ</a:t>
            </a:r>
          </a:p>
        </p:txBody>
      </p:sp>
      <p:sp>
        <p:nvSpPr>
          <p:cNvPr id="3" name="Alt Başlık 2">
            <a:extLst>
              <a:ext uri="{FF2B5EF4-FFF2-40B4-BE49-F238E27FC236}">
                <a16:creationId xmlns:a16="http://schemas.microsoft.com/office/drawing/2014/main" id="{3D8961B8-F339-2C5E-819A-917F41D25D23}"/>
              </a:ext>
            </a:extLst>
          </p:cNvPr>
          <p:cNvSpPr>
            <a:spLocks noGrp="1"/>
          </p:cNvSpPr>
          <p:nvPr>
            <p:ph type="subTitle" idx="1"/>
          </p:nvPr>
        </p:nvSpPr>
        <p:spPr>
          <a:xfrm>
            <a:off x="1524000" y="3819753"/>
            <a:ext cx="9144000" cy="1655762"/>
          </a:xfrm>
        </p:spPr>
        <p:txBody>
          <a:bodyPr/>
          <a:lstStyle/>
          <a:p>
            <a:r>
              <a:rPr lang="tr-TR" dirty="0" err="1"/>
              <a:t>Arş.Gör.Dr.Merve</a:t>
            </a:r>
            <a:r>
              <a:rPr lang="tr-TR" dirty="0"/>
              <a:t> Dilekci</a:t>
            </a:r>
          </a:p>
          <a:p>
            <a:r>
              <a:rPr lang="tr-TR" dirty="0"/>
              <a:t>Aile Hekimliği A.B.D.</a:t>
            </a:r>
          </a:p>
          <a:p>
            <a:r>
              <a:rPr lang="tr-TR" dirty="0"/>
              <a:t>19.11.2024</a:t>
            </a:r>
          </a:p>
        </p:txBody>
      </p:sp>
    </p:spTree>
    <p:extLst>
      <p:ext uri="{BB962C8B-B14F-4D97-AF65-F5344CB8AC3E}">
        <p14:creationId xmlns:p14="http://schemas.microsoft.com/office/powerpoint/2010/main" val="1708294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0FA8CC-592F-82A3-A4C0-703AD2C9EEEE}"/>
              </a:ext>
            </a:extLst>
          </p:cNvPr>
          <p:cNvSpPr>
            <a:spLocks noGrp="1"/>
          </p:cNvSpPr>
          <p:nvPr>
            <p:ph type="title"/>
          </p:nvPr>
        </p:nvSpPr>
        <p:spPr/>
        <p:txBody>
          <a:bodyPr/>
          <a:lstStyle/>
          <a:p>
            <a:pPr algn="ctr"/>
            <a:r>
              <a:rPr lang="tr-TR" sz="4400" dirty="0"/>
              <a:t>DİYABETTE EGZERSİZ VE FİZİK AKTİVİTE</a:t>
            </a:r>
            <a:endParaRPr lang="tr-TR" dirty="0"/>
          </a:p>
        </p:txBody>
      </p:sp>
      <p:pic>
        <p:nvPicPr>
          <p:cNvPr id="5" name="Resim 4">
            <a:extLst>
              <a:ext uri="{FF2B5EF4-FFF2-40B4-BE49-F238E27FC236}">
                <a16:creationId xmlns:a16="http://schemas.microsoft.com/office/drawing/2014/main" id="{53C845EA-9243-0328-F0E9-BFB4A8AC87E9}"/>
              </a:ext>
            </a:extLst>
          </p:cNvPr>
          <p:cNvPicPr>
            <a:picLocks noChangeAspect="1"/>
          </p:cNvPicPr>
          <p:nvPr/>
        </p:nvPicPr>
        <p:blipFill>
          <a:blip r:embed="rId2"/>
          <a:stretch>
            <a:fillRect/>
          </a:stretch>
        </p:blipFill>
        <p:spPr>
          <a:xfrm>
            <a:off x="8012905" y="4122303"/>
            <a:ext cx="2938124" cy="2054660"/>
          </a:xfrm>
          <a:prstGeom prst="rect">
            <a:avLst/>
          </a:prstGeom>
        </p:spPr>
      </p:pic>
      <p:sp>
        <p:nvSpPr>
          <p:cNvPr id="3" name="İçerik Yer Tutucusu 2">
            <a:extLst>
              <a:ext uri="{FF2B5EF4-FFF2-40B4-BE49-F238E27FC236}">
                <a16:creationId xmlns:a16="http://schemas.microsoft.com/office/drawing/2014/main" id="{274C83AC-F93B-AD49-5283-943DA9C8C791}"/>
              </a:ext>
            </a:extLst>
          </p:cNvPr>
          <p:cNvSpPr>
            <a:spLocks noGrp="1"/>
          </p:cNvSpPr>
          <p:nvPr>
            <p:ph idx="1"/>
          </p:nvPr>
        </p:nvSpPr>
        <p:spPr/>
        <p:txBody>
          <a:bodyPr/>
          <a:lstStyle/>
          <a:p>
            <a:r>
              <a:rPr lang="tr-TR" sz="2800" dirty="0"/>
              <a:t>Doku düzeyinde insülin duyarlılığını arttırarak glisemik kontrole yardımcı olur. </a:t>
            </a:r>
          </a:p>
          <a:p>
            <a:r>
              <a:rPr lang="tr-TR" sz="2800" dirty="0"/>
              <a:t>Kan basıncını ve </a:t>
            </a:r>
            <a:r>
              <a:rPr lang="tr-TR" sz="2800" dirty="0" err="1"/>
              <a:t>trigliserid</a:t>
            </a:r>
            <a:r>
              <a:rPr lang="tr-TR" sz="2800" dirty="0"/>
              <a:t> düzeylerini düşürür, vücut ağırlık kaybına ve kaybedilen ağırlığın da korunmasına katkıda bulunur.  </a:t>
            </a:r>
          </a:p>
          <a:p>
            <a:r>
              <a:rPr lang="tr-TR" sz="2800" dirty="0"/>
              <a:t>Kronik komplikasyon gelişimini önlerken, kardiyovasküler hastalık riskini ve genel mortaliteyi azaltır.  </a:t>
            </a:r>
          </a:p>
          <a:p>
            <a:r>
              <a:rPr lang="tr-TR" sz="2800" dirty="0" err="1"/>
              <a:t>Sarkopeni</a:t>
            </a:r>
            <a:r>
              <a:rPr lang="tr-TR" sz="2800" dirty="0"/>
              <a:t> ve kemik kaybı üzerine özellikle </a:t>
            </a:r>
          </a:p>
          <a:p>
            <a:pPr marL="0" indent="0">
              <a:buNone/>
            </a:pPr>
            <a:r>
              <a:rPr lang="tr-TR" sz="2800" dirty="0"/>
              <a:t>direnç egzersizlerinin önemli derecede olumlu </a:t>
            </a:r>
          </a:p>
          <a:p>
            <a:pPr marL="0" indent="0">
              <a:buNone/>
            </a:pPr>
            <a:r>
              <a:rPr lang="tr-TR" sz="2800" dirty="0"/>
              <a:t>etkileri vardır.</a:t>
            </a:r>
          </a:p>
          <a:p>
            <a:endParaRPr lang="tr-TR" dirty="0"/>
          </a:p>
        </p:txBody>
      </p:sp>
    </p:spTree>
    <p:extLst>
      <p:ext uri="{BB962C8B-B14F-4D97-AF65-F5344CB8AC3E}">
        <p14:creationId xmlns:p14="http://schemas.microsoft.com/office/powerpoint/2010/main" val="339843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6C4C840-D90B-1E70-B0AA-11E9BC36C8D8}"/>
              </a:ext>
            </a:extLst>
          </p:cNvPr>
          <p:cNvSpPr>
            <a:spLocks noGrp="1"/>
          </p:cNvSpPr>
          <p:nvPr>
            <p:ph type="title"/>
          </p:nvPr>
        </p:nvSpPr>
        <p:spPr/>
        <p:txBody>
          <a:bodyPr/>
          <a:lstStyle/>
          <a:p>
            <a:pPr algn="ctr"/>
            <a:r>
              <a:rPr lang="tr-TR" sz="4400" dirty="0"/>
              <a:t>DİYABETTE EGZERSİZ VE FİZİK AKTİVİTE</a:t>
            </a:r>
            <a:endParaRPr lang="tr-TR" dirty="0"/>
          </a:p>
        </p:txBody>
      </p:sp>
      <p:sp>
        <p:nvSpPr>
          <p:cNvPr id="3" name="İçerik Yer Tutucusu 2">
            <a:extLst>
              <a:ext uri="{FF2B5EF4-FFF2-40B4-BE49-F238E27FC236}">
                <a16:creationId xmlns:a16="http://schemas.microsoft.com/office/drawing/2014/main" id="{8F627E25-6CF4-57D6-DC93-CF30A911C797}"/>
              </a:ext>
            </a:extLst>
          </p:cNvPr>
          <p:cNvSpPr>
            <a:spLocks noGrp="1"/>
          </p:cNvSpPr>
          <p:nvPr>
            <p:ph idx="1"/>
          </p:nvPr>
        </p:nvSpPr>
        <p:spPr>
          <a:xfrm>
            <a:off x="838200" y="1825625"/>
            <a:ext cx="10515600" cy="4557713"/>
          </a:xfrm>
        </p:spPr>
        <p:txBody>
          <a:bodyPr>
            <a:normAutofit/>
          </a:bodyPr>
          <a:lstStyle/>
          <a:p>
            <a:r>
              <a:rPr lang="tr-TR" sz="2800" dirty="0"/>
              <a:t>Daha çok aerobik egzersizler (tempolu yürüme, koşma, yüzme) ve kas gücünü artıran direnç egzersizleri önerilir.</a:t>
            </a:r>
          </a:p>
          <a:p>
            <a:r>
              <a:rPr lang="tr-TR" sz="2800" dirty="0"/>
              <a:t>Ağırlık kaldırma, kısa mesafe hızlı koşu, futbol, güreş, dalış</a:t>
            </a:r>
          </a:p>
          <a:p>
            <a:pPr marL="0" indent="0">
              <a:buNone/>
            </a:pPr>
            <a:r>
              <a:rPr lang="tr-TR" sz="2800" dirty="0"/>
              <a:t> ve tırmanma gibi egzersizler ise akut dönemde kan glukozunu genellikle yükseltirler. </a:t>
            </a:r>
          </a:p>
        </p:txBody>
      </p:sp>
      <p:pic>
        <p:nvPicPr>
          <p:cNvPr id="4" name="Resim 3">
            <a:extLst>
              <a:ext uri="{FF2B5EF4-FFF2-40B4-BE49-F238E27FC236}">
                <a16:creationId xmlns:a16="http://schemas.microsoft.com/office/drawing/2014/main" id="{F4D1AE58-359C-B012-FAC9-ED8205DB2218}"/>
              </a:ext>
            </a:extLst>
          </p:cNvPr>
          <p:cNvPicPr>
            <a:picLocks noChangeAspect="1"/>
          </p:cNvPicPr>
          <p:nvPr/>
        </p:nvPicPr>
        <p:blipFill>
          <a:blip r:embed="rId2"/>
          <a:stretch>
            <a:fillRect/>
          </a:stretch>
        </p:blipFill>
        <p:spPr>
          <a:xfrm>
            <a:off x="6382979" y="4633104"/>
            <a:ext cx="1761521" cy="1617664"/>
          </a:xfrm>
          <a:prstGeom prst="rect">
            <a:avLst/>
          </a:prstGeom>
        </p:spPr>
      </p:pic>
      <p:pic>
        <p:nvPicPr>
          <p:cNvPr id="5" name="Resim 4">
            <a:extLst>
              <a:ext uri="{FF2B5EF4-FFF2-40B4-BE49-F238E27FC236}">
                <a16:creationId xmlns:a16="http://schemas.microsoft.com/office/drawing/2014/main" id="{257CCF51-F9B7-9DD1-DF8A-FBA563C6B948}"/>
              </a:ext>
            </a:extLst>
          </p:cNvPr>
          <p:cNvPicPr>
            <a:picLocks noChangeAspect="1"/>
          </p:cNvPicPr>
          <p:nvPr/>
        </p:nvPicPr>
        <p:blipFill>
          <a:blip r:embed="rId3"/>
          <a:stretch>
            <a:fillRect/>
          </a:stretch>
        </p:blipFill>
        <p:spPr>
          <a:xfrm>
            <a:off x="2361454" y="4365598"/>
            <a:ext cx="2498271" cy="2152677"/>
          </a:xfrm>
          <a:prstGeom prst="rect">
            <a:avLst/>
          </a:prstGeom>
        </p:spPr>
      </p:pic>
    </p:spTree>
    <p:extLst>
      <p:ext uri="{BB962C8B-B14F-4D97-AF65-F5344CB8AC3E}">
        <p14:creationId xmlns:p14="http://schemas.microsoft.com/office/powerpoint/2010/main" val="1685017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4A25B0-D2D5-33DA-7366-22B534E1B21A}"/>
              </a:ext>
            </a:extLst>
          </p:cNvPr>
          <p:cNvSpPr>
            <a:spLocks noGrp="1"/>
          </p:cNvSpPr>
          <p:nvPr>
            <p:ph type="title"/>
          </p:nvPr>
        </p:nvSpPr>
        <p:spPr/>
        <p:txBody>
          <a:bodyPr/>
          <a:lstStyle/>
          <a:p>
            <a:pPr algn="ctr"/>
            <a:r>
              <a:rPr lang="tr-TR" sz="4400" dirty="0"/>
              <a:t>DİYABETLİ BİREYDE EGZERSİZ ÖNERİLERİ</a:t>
            </a:r>
            <a:endParaRPr lang="tr-TR" dirty="0"/>
          </a:p>
        </p:txBody>
      </p:sp>
      <p:pic>
        <p:nvPicPr>
          <p:cNvPr id="4" name="Resim 3">
            <a:extLst>
              <a:ext uri="{FF2B5EF4-FFF2-40B4-BE49-F238E27FC236}">
                <a16:creationId xmlns:a16="http://schemas.microsoft.com/office/drawing/2014/main" id="{A05E7DE5-594A-45FA-F9FB-5B98B211BD72}"/>
              </a:ext>
            </a:extLst>
          </p:cNvPr>
          <p:cNvPicPr>
            <a:picLocks noChangeAspect="1"/>
          </p:cNvPicPr>
          <p:nvPr/>
        </p:nvPicPr>
        <p:blipFill>
          <a:blip r:embed="rId2"/>
          <a:stretch>
            <a:fillRect/>
          </a:stretch>
        </p:blipFill>
        <p:spPr>
          <a:xfrm>
            <a:off x="4529167" y="4593318"/>
            <a:ext cx="2264682" cy="2264682"/>
          </a:xfrm>
          <a:prstGeom prst="rect">
            <a:avLst/>
          </a:prstGeom>
        </p:spPr>
      </p:pic>
      <p:sp>
        <p:nvSpPr>
          <p:cNvPr id="3" name="İçerik Yer Tutucusu 2">
            <a:extLst>
              <a:ext uri="{FF2B5EF4-FFF2-40B4-BE49-F238E27FC236}">
                <a16:creationId xmlns:a16="http://schemas.microsoft.com/office/drawing/2014/main" id="{E9BB1B3C-0EAC-C7DE-9327-14038E538C32}"/>
              </a:ext>
            </a:extLst>
          </p:cNvPr>
          <p:cNvSpPr>
            <a:spLocks noGrp="1"/>
          </p:cNvSpPr>
          <p:nvPr>
            <p:ph idx="1"/>
          </p:nvPr>
        </p:nvSpPr>
        <p:spPr>
          <a:xfrm>
            <a:off x="838200" y="1825625"/>
            <a:ext cx="10515600" cy="3581262"/>
          </a:xfrm>
        </p:spPr>
        <p:txBody>
          <a:bodyPr>
            <a:normAutofit/>
          </a:bodyPr>
          <a:lstStyle/>
          <a:p>
            <a:r>
              <a:rPr lang="tr-TR" sz="2800" dirty="0"/>
              <a:t>48 saatten fazla ara verilmeyerek, haftada en az 3 gün ve toplam 150 dakika, orta şiddette egzersiz önerilmelidir.   </a:t>
            </a:r>
          </a:p>
          <a:p>
            <a:r>
              <a:rPr lang="tr-TR" sz="2800" dirty="0"/>
              <a:t>Herhangi bir kontrendikasyon yoksa haftada 2-3 gün direnç egzersizi önerilmelidir.   </a:t>
            </a:r>
          </a:p>
          <a:p>
            <a:r>
              <a:rPr lang="tr-TR" sz="2800" dirty="0"/>
              <a:t>Ek yararları nedeniyle, haftada 2-3 gün esneklik ve denge egzersizlerinin önerilmesinde fayda vardır. </a:t>
            </a:r>
          </a:p>
          <a:p>
            <a:r>
              <a:rPr lang="tr-TR" sz="2800" dirty="0"/>
              <a:t>Gün içinde  30 dakikadan fazla hareketsiz kalınmaması, kısa süreli de olsa ayağa kalkılarak dolaşılması önerilmelidir.</a:t>
            </a:r>
          </a:p>
          <a:p>
            <a:endParaRPr lang="tr-TR" dirty="0"/>
          </a:p>
        </p:txBody>
      </p:sp>
    </p:spTree>
    <p:extLst>
      <p:ext uri="{BB962C8B-B14F-4D97-AF65-F5344CB8AC3E}">
        <p14:creationId xmlns:p14="http://schemas.microsoft.com/office/powerpoint/2010/main" val="3838823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683C00-8FF2-63CD-30D5-50F1CCCA7706}"/>
              </a:ext>
            </a:extLst>
          </p:cNvPr>
          <p:cNvSpPr>
            <a:spLocks noGrp="1"/>
          </p:cNvSpPr>
          <p:nvPr>
            <p:ph type="title"/>
          </p:nvPr>
        </p:nvSpPr>
        <p:spPr/>
        <p:txBody>
          <a:bodyPr/>
          <a:lstStyle/>
          <a:p>
            <a:pPr algn="ctr"/>
            <a:r>
              <a:rPr lang="tr-TR" dirty="0"/>
              <a:t>DİYABET TEDAVİSİ</a:t>
            </a:r>
          </a:p>
        </p:txBody>
      </p:sp>
      <p:sp>
        <p:nvSpPr>
          <p:cNvPr id="3" name="İçerik Yer Tutucusu 2">
            <a:extLst>
              <a:ext uri="{FF2B5EF4-FFF2-40B4-BE49-F238E27FC236}">
                <a16:creationId xmlns:a16="http://schemas.microsoft.com/office/drawing/2014/main" id="{283A0B1E-052C-4BDD-4A21-67C2A0DF7E72}"/>
              </a:ext>
            </a:extLst>
          </p:cNvPr>
          <p:cNvSpPr>
            <a:spLocks noGrp="1"/>
          </p:cNvSpPr>
          <p:nvPr>
            <p:ph idx="1"/>
          </p:nvPr>
        </p:nvSpPr>
        <p:spPr>
          <a:xfrm>
            <a:off x="4425538" y="1966747"/>
            <a:ext cx="6928262" cy="4113419"/>
          </a:xfrm>
        </p:spPr>
        <p:txBody>
          <a:bodyPr>
            <a:normAutofit/>
          </a:bodyPr>
          <a:lstStyle/>
          <a:p>
            <a:r>
              <a:rPr lang="tr-TR" kern="100" dirty="0">
                <a:effectLst/>
                <a:latin typeface="Aptos" panose="020B0004020202020204" pitchFamily="34" charset="0"/>
                <a:ea typeface="Aptos" panose="020B0004020202020204" pitchFamily="34" charset="0"/>
                <a:cs typeface="Times New Roman" panose="02020603050405020304" pitchFamily="18" charset="0"/>
              </a:rPr>
              <a:t>Yaşam tarzı değişikliği (beslenme ve egzersiz) DM tedavisinde önemli bir yer tutar.</a:t>
            </a:r>
          </a:p>
          <a:p>
            <a:r>
              <a:rPr lang="tr-TR" kern="100" dirty="0">
                <a:latin typeface="Aptos" panose="020B0004020202020204" pitchFamily="34" charset="0"/>
                <a:ea typeface="Aptos" panose="020B0004020202020204" pitchFamily="34" charset="0"/>
                <a:cs typeface="Times New Roman" panose="02020603050405020304" pitchFamily="18" charset="0"/>
              </a:rPr>
              <a:t>Birinci basamakta DM yönetiminde hastalar bu açıdan bilgilendirilmeli ve takibi yapılmalıdır.</a:t>
            </a:r>
            <a:endParaRPr lang="tr-TR" kern="100" dirty="0">
              <a:effectLst/>
              <a:latin typeface="Aptos" panose="020B0004020202020204" pitchFamily="34" charset="0"/>
              <a:ea typeface="Aptos" panose="020B0004020202020204" pitchFamily="34" charset="0"/>
              <a:cs typeface="Times New Roman" panose="02020603050405020304" pitchFamily="18" charset="0"/>
            </a:endParaRPr>
          </a:p>
          <a:p>
            <a:r>
              <a:rPr lang="tr-TR" kern="100" dirty="0">
                <a:effectLst/>
                <a:latin typeface="Aptos" panose="020B0004020202020204" pitchFamily="34" charset="0"/>
                <a:ea typeface="Aptos" panose="020B0004020202020204" pitchFamily="34" charset="0"/>
                <a:cs typeface="Times New Roman" panose="02020603050405020304" pitchFamily="18" charset="0"/>
              </a:rPr>
              <a:t>3-6 ay içerisinde yaşam tarzı değişikliğine yanıt alınamıyorsa  medikal tedavi ile diyabet geriletilmeye çalışılmalıdır.</a:t>
            </a:r>
          </a:p>
          <a:p>
            <a:endParaRPr lang="tr-TR" dirty="0"/>
          </a:p>
        </p:txBody>
      </p:sp>
      <p:pic>
        <p:nvPicPr>
          <p:cNvPr id="2052" name="Picture 4" descr="beyaz tıbbi ceketli orta yaşlı kadın doktor beslenme uzmanı dijital tablet kullanarak eski hastasına danışmanlık - di̇yabetli hasta stok fotoğraflar ve resimler">
            <a:extLst>
              <a:ext uri="{FF2B5EF4-FFF2-40B4-BE49-F238E27FC236}">
                <a16:creationId xmlns:a16="http://schemas.microsoft.com/office/drawing/2014/main" id="{D4A6F151-7DB0-E890-402E-C589E0CBC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095" y="2173184"/>
            <a:ext cx="3673648" cy="286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980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E60D59-DB16-3CE3-D8C9-87D1EC59AFB3}"/>
              </a:ext>
            </a:extLst>
          </p:cNvPr>
          <p:cNvSpPr>
            <a:spLocks noGrp="1"/>
          </p:cNvSpPr>
          <p:nvPr>
            <p:ph type="title"/>
          </p:nvPr>
        </p:nvSpPr>
        <p:spPr/>
        <p:txBody>
          <a:bodyPr/>
          <a:lstStyle/>
          <a:p>
            <a:pPr algn="ctr"/>
            <a:r>
              <a:rPr lang="tr-TR" dirty="0"/>
              <a:t>ORAL ANTİDİYABETİK İLAÇLAR</a:t>
            </a:r>
          </a:p>
        </p:txBody>
      </p:sp>
      <p:sp>
        <p:nvSpPr>
          <p:cNvPr id="4" name="İçerik Yer Tutucusu 3">
            <a:extLst>
              <a:ext uri="{FF2B5EF4-FFF2-40B4-BE49-F238E27FC236}">
                <a16:creationId xmlns:a16="http://schemas.microsoft.com/office/drawing/2014/main" id="{85120BE8-A273-2FBD-54EC-2DB67127F675}"/>
              </a:ext>
            </a:extLst>
          </p:cNvPr>
          <p:cNvSpPr>
            <a:spLocks noGrp="1"/>
          </p:cNvSpPr>
          <p:nvPr>
            <p:ph sz="half" idx="1"/>
          </p:nvPr>
        </p:nvSpPr>
        <p:spPr>
          <a:xfrm>
            <a:off x="838200" y="1825625"/>
            <a:ext cx="4637314" cy="4041775"/>
          </a:xfrm>
        </p:spPr>
        <p:txBody>
          <a:bodyPr>
            <a:normAutofit/>
          </a:bodyPr>
          <a:lstStyle/>
          <a:p>
            <a:pPr marL="0" indent="0">
              <a:buNone/>
            </a:pPr>
            <a:endParaRPr lang="tr-TR" dirty="0"/>
          </a:p>
          <a:p>
            <a:endParaRPr lang="tr-TR" sz="2600" b="1" dirty="0"/>
          </a:p>
        </p:txBody>
      </p:sp>
      <p:sp>
        <p:nvSpPr>
          <p:cNvPr id="3" name="Dikdörtgen: Köşeleri Yuvarlatılmış 2">
            <a:extLst>
              <a:ext uri="{FF2B5EF4-FFF2-40B4-BE49-F238E27FC236}">
                <a16:creationId xmlns:a16="http://schemas.microsoft.com/office/drawing/2014/main" id="{F3C3E30C-D525-8082-1A52-0530ACE854E1}"/>
              </a:ext>
            </a:extLst>
          </p:cNvPr>
          <p:cNvSpPr/>
          <p:nvPr/>
        </p:nvSpPr>
        <p:spPr>
          <a:xfrm>
            <a:off x="773001" y="1559526"/>
            <a:ext cx="3942996" cy="1860895"/>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tr-TR" sz="2000" b="1" dirty="0">
                <a:solidFill>
                  <a:schemeClr val="bg1"/>
                </a:solidFill>
              </a:rPr>
              <a:t>İnsülin Etkisini Artıranlar</a:t>
            </a:r>
          </a:p>
          <a:p>
            <a:pPr marL="0" indent="0" algn="ctr">
              <a:buNone/>
            </a:pPr>
            <a:r>
              <a:rPr lang="tr-TR" sz="2000" dirty="0">
                <a:solidFill>
                  <a:schemeClr val="bg1"/>
                </a:solidFill>
              </a:rPr>
              <a:t>         </a:t>
            </a:r>
          </a:p>
          <a:p>
            <a:pPr marL="0" indent="0" algn="ctr">
              <a:buNone/>
            </a:pPr>
            <a:r>
              <a:rPr lang="tr-TR" sz="2000" dirty="0" err="1">
                <a:solidFill>
                  <a:schemeClr val="bg1"/>
                </a:solidFill>
              </a:rPr>
              <a:t>Biguanidler</a:t>
            </a:r>
            <a:endParaRPr lang="tr-TR" sz="2000" dirty="0">
              <a:solidFill>
                <a:schemeClr val="bg1"/>
              </a:solidFill>
            </a:endParaRPr>
          </a:p>
          <a:p>
            <a:pPr marL="0" indent="0" algn="ctr">
              <a:buNone/>
            </a:pPr>
            <a:r>
              <a:rPr lang="tr-TR" sz="2000" dirty="0">
                <a:solidFill>
                  <a:schemeClr val="bg1"/>
                </a:solidFill>
              </a:rPr>
              <a:t> </a:t>
            </a:r>
            <a:r>
              <a:rPr lang="tr-TR" sz="2000" dirty="0" err="1">
                <a:solidFill>
                  <a:schemeClr val="bg1"/>
                </a:solidFill>
              </a:rPr>
              <a:t>Tiazolidindionlar</a:t>
            </a:r>
            <a:endParaRPr lang="tr-TR" sz="2000" dirty="0">
              <a:solidFill>
                <a:schemeClr val="bg1"/>
              </a:solidFill>
            </a:endParaRPr>
          </a:p>
        </p:txBody>
      </p:sp>
      <p:sp>
        <p:nvSpPr>
          <p:cNvPr id="6" name="Dikdörtgen: Köşeleri Yuvarlatılmış 5">
            <a:extLst>
              <a:ext uri="{FF2B5EF4-FFF2-40B4-BE49-F238E27FC236}">
                <a16:creationId xmlns:a16="http://schemas.microsoft.com/office/drawing/2014/main" id="{EFD04155-9044-9BB2-F0EE-E857F333741C}"/>
              </a:ext>
            </a:extLst>
          </p:cNvPr>
          <p:cNvSpPr/>
          <p:nvPr/>
        </p:nvSpPr>
        <p:spPr>
          <a:xfrm>
            <a:off x="773001" y="3634160"/>
            <a:ext cx="4050433" cy="196132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tr-TR" sz="2000" b="1" dirty="0"/>
          </a:p>
          <a:p>
            <a:pPr algn="ctr"/>
            <a:r>
              <a:rPr lang="tr-TR" sz="2000" b="1" dirty="0"/>
              <a:t>İnsülin Sekresyonunu Uyaranlar</a:t>
            </a:r>
          </a:p>
          <a:p>
            <a:pPr marL="0" indent="0" algn="ctr">
              <a:buNone/>
            </a:pPr>
            <a:r>
              <a:rPr lang="tr-TR" sz="2000" b="1" dirty="0"/>
              <a:t>    (</a:t>
            </a:r>
            <a:r>
              <a:rPr lang="tr-TR" sz="2000" b="1" dirty="0" err="1"/>
              <a:t>Sekretogoglar</a:t>
            </a:r>
            <a:r>
              <a:rPr lang="tr-TR" sz="2000" b="1" dirty="0"/>
              <a:t>)</a:t>
            </a:r>
          </a:p>
          <a:p>
            <a:pPr marL="0" indent="0" algn="ctr">
              <a:buNone/>
            </a:pPr>
            <a:r>
              <a:rPr lang="tr-TR" sz="2000" dirty="0"/>
              <a:t>      </a:t>
            </a:r>
          </a:p>
          <a:p>
            <a:pPr marL="0" indent="0" algn="ctr">
              <a:buNone/>
            </a:pPr>
            <a:r>
              <a:rPr lang="tr-TR" sz="2000" dirty="0"/>
              <a:t>       </a:t>
            </a:r>
            <a:r>
              <a:rPr lang="tr-TR" sz="2000" dirty="0" err="1"/>
              <a:t>Sulfonilüreler</a:t>
            </a:r>
            <a:endParaRPr lang="tr-TR" sz="2000" dirty="0"/>
          </a:p>
          <a:p>
            <a:pPr marL="0" indent="0" algn="ctr">
              <a:buNone/>
            </a:pPr>
            <a:r>
              <a:rPr lang="tr-TR" sz="2000" dirty="0"/>
              <a:t>   </a:t>
            </a:r>
            <a:r>
              <a:rPr lang="tr-TR" sz="2000" dirty="0" err="1"/>
              <a:t>Glinidler</a:t>
            </a:r>
            <a:endParaRPr lang="tr-TR" sz="2000" dirty="0"/>
          </a:p>
        </p:txBody>
      </p:sp>
      <p:sp>
        <p:nvSpPr>
          <p:cNvPr id="7" name="Dikdörtgen: Köşeleri Yuvarlatılmış 6">
            <a:extLst>
              <a:ext uri="{FF2B5EF4-FFF2-40B4-BE49-F238E27FC236}">
                <a16:creationId xmlns:a16="http://schemas.microsoft.com/office/drawing/2014/main" id="{3D718842-530D-1377-2F7D-16EB36725EB8}"/>
              </a:ext>
            </a:extLst>
          </p:cNvPr>
          <p:cNvSpPr/>
          <p:nvPr/>
        </p:nvSpPr>
        <p:spPr>
          <a:xfrm>
            <a:off x="6548704" y="1581683"/>
            <a:ext cx="3723861" cy="186089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tr-TR" sz="2000" b="1" dirty="0"/>
              <a:t>Karbonhidrat </a:t>
            </a:r>
            <a:r>
              <a:rPr lang="tr-TR" sz="2000" b="1" dirty="0" err="1"/>
              <a:t>Absorbsiyonunu</a:t>
            </a:r>
            <a:r>
              <a:rPr lang="tr-TR" sz="2000" b="1" dirty="0"/>
              <a:t> Azaltanlar</a:t>
            </a:r>
          </a:p>
          <a:p>
            <a:pPr marL="0" indent="0" algn="ctr">
              <a:buNone/>
            </a:pPr>
            <a:r>
              <a:rPr lang="tr-TR" sz="2000" dirty="0"/>
              <a:t>        </a:t>
            </a:r>
          </a:p>
          <a:p>
            <a:pPr marL="0" indent="0" algn="ctr">
              <a:buNone/>
            </a:pPr>
            <a:r>
              <a:rPr lang="tr-TR" sz="2000" dirty="0" err="1"/>
              <a:t>Akarboz,Miglitol</a:t>
            </a:r>
            <a:endParaRPr lang="tr-TR" sz="2000" dirty="0"/>
          </a:p>
        </p:txBody>
      </p:sp>
      <p:sp>
        <p:nvSpPr>
          <p:cNvPr id="8" name="Dikdörtgen: Köşeleri Yuvarlatılmış 7">
            <a:extLst>
              <a:ext uri="{FF2B5EF4-FFF2-40B4-BE49-F238E27FC236}">
                <a16:creationId xmlns:a16="http://schemas.microsoft.com/office/drawing/2014/main" id="{9FFDB0FA-2C68-C94A-C0BD-A817A03942EA}"/>
              </a:ext>
            </a:extLst>
          </p:cNvPr>
          <p:cNvSpPr/>
          <p:nvPr/>
        </p:nvSpPr>
        <p:spPr>
          <a:xfrm>
            <a:off x="6548704" y="3614741"/>
            <a:ext cx="3843606" cy="196132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tr-TR" sz="2000" b="1" dirty="0" err="1"/>
              <a:t>Inkretin</a:t>
            </a:r>
            <a:r>
              <a:rPr lang="tr-TR" sz="2000" b="1" dirty="0"/>
              <a:t> Düzeylerini Modifiye Eden Tedaviler (</a:t>
            </a:r>
            <a:r>
              <a:rPr lang="tr-TR" sz="2000" b="1" dirty="0" err="1"/>
              <a:t>İnsülinomimetikler</a:t>
            </a:r>
            <a:r>
              <a:rPr lang="tr-TR" sz="2000" b="1" dirty="0"/>
              <a:t>)</a:t>
            </a:r>
          </a:p>
          <a:p>
            <a:pPr marL="0" indent="0" algn="ctr">
              <a:buNone/>
            </a:pPr>
            <a:r>
              <a:rPr lang="tr-TR" sz="2000" dirty="0"/>
              <a:t>        </a:t>
            </a:r>
          </a:p>
          <a:p>
            <a:pPr marL="0" indent="0" algn="ctr">
              <a:buNone/>
            </a:pPr>
            <a:r>
              <a:rPr lang="en-US" sz="2000" dirty="0"/>
              <a:t>GLP-1R agonist</a:t>
            </a:r>
            <a:r>
              <a:rPr lang="tr-TR" sz="2000" dirty="0" err="1"/>
              <a:t>leri</a:t>
            </a:r>
            <a:r>
              <a:rPr lang="tr-TR" sz="2000" dirty="0"/>
              <a:t> </a:t>
            </a:r>
          </a:p>
          <a:p>
            <a:pPr marL="0" indent="0" algn="ctr">
              <a:buNone/>
            </a:pPr>
            <a:r>
              <a:rPr lang="tr-TR" sz="2000" dirty="0"/>
              <a:t>  </a:t>
            </a:r>
            <a:r>
              <a:rPr lang="en-US" sz="2000" dirty="0"/>
              <a:t>DPP-4 inhibit</a:t>
            </a:r>
            <a:r>
              <a:rPr lang="tr-TR" sz="2000" dirty="0" err="1"/>
              <a:t>örleri</a:t>
            </a:r>
            <a:r>
              <a:rPr lang="en-US" sz="2000" dirty="0"/>
              <a:t> </a:t>
            </a:r>
            <a:endParaRPr lang="tr-TR" sz="2000" dirty="0"/>
          </a:p>
        </p:txBody>
      </p:sp>
      <p:sp>
        <p:nvSpPr>
          <p:cNvPr id="9" name="Dikdörtgen: Köşeleri Yuvarlatılmış 8">
            <a:extLst>
              <a:ext uri="{FF2B5EF4-FFF2-40B4-BE49-F238E27FC236}">
                <a16:creationId xmlns:a16="http://schemas.microsoft.com/office/drawing/2014/main" id="{CDCEBB3D-C65B-1ECE-16D5-65161A533477}"/>
              </a:ext>
            </a:extLst>
          </p:cNvPr>
          <p:cNvSpPr/>
          <p:nvPr/>
        </p:nvSpPr>
        <p:spPr>
          <a:xfrm>
            <a:off x="4090307" y="5748227"/>
            <a:ext cx="3843605" cy="88127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tr-TR" sz="2000" b="1" dirty="0" err="1"/>
              <a:t>Glukozüriyi</a:t>
            </a:r>
            <a:r>
              <a:rPr lang="tr-TR" sz="2000" b="1" dirty="0"/>
              <a:t> Ayarlayanlar </a:t>
            </a:r>
          </a:p>
          <a:p>
            <a:pPr marL="0" indent="0" algn="ctr">
              <a:buNone/>
            </a:pPr>
            <a:r>
              <a:rPr lang="tr-TR" sz="2000" b="1" dirty="0"/>
              <a:t> (Sglt2 </a:t>
            </a:r>
            <a:r>
              <a:rPr lang="tr-TR" sz="2000" b="1" dirty="0" err="1"/>
              <a:t>İnh</a:t>
            </a:r>
            <a:r>
              <a:rPr lang="tr-TR" sz="2000" b="1" dirty="0"/>
              <a:t>.)</a:t>
            </a:r>
          </a:p>
        </p:txBody>
      </p:sp>
    </p:spTree>
    <p:extLst>
      <p:ext uri="{BB962C8B-B14F-4D97-AF65-F5344CB8AC3E}">
        <p14:creationId xmlns:p14="http://schemas.microsoft.com/office/powerpoint/2010/main" val="1722111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29435C6-4803-56D1-F5D5-BC01F6F6B126}"/>
              </a:ext>
            </a:extLst>
          </p:cNvPr>
          <p:cNvSpPr>
            <a:spLocks noGrp="1"/>
          </p:cNvSpPr>
          <p:nvPr>
            <p:ph type="title"/>
          </p:nvPr>
        </p:nvSpPr>
        <p:spPr/>
        <p:txBody>
          <a:bodyPr/>
          <a:lstStyle/>
          <a:p>
            <a:pPr algn="ctr"/>
            <a:r>
              <a:rPr lang="tr-TR" dirty="0"/>
              <a:t>BİGUANİDLER</a:t>
            </a:r>
          </a:p>
        </p:txBody>
      </p:sp>
      <p:sp>
        <p:nvSpPr>
          <p:cNvPr id="3" name="İçerik Yer Tutucusu 2">
            <a:extLst>
              <a:ext uri="{FF2B5EF4-FFF2-40B4-BE49-F238E27FC236}">
                <a16:creationId xmlns:a16="http://schemas.microsoft.com/office/drawing/2014/main" id="{D0ACBC8E-133D-CDEB-534D-FA407A156B50}"/>
              </a:ext>
            </a:extLst>
          </p:cNvPr>
          <p:cNvSpPr>
            <a:spLocks noGrp="1"/>
          </p:cNvSpPr>
          <p:nvPr>
            <p:ph idx="1"/>
          </p:nvPr>
        </p:nvSpPr>
        <p:spPr>
          <a:xfrm>
            <a:off x="838200" y="2003604"/>
            <a:ext cx="10515600" cy="4575004"/>
          </a:xfrm>
        </p:spPr>
        <p:txBody>
          <a:bodyPr>
            <a:normAutofit/>
          </a:bodyPr>
          <a:lstStyle/>
          <a:p>
            <a:r>
              <a:rPr lang="tr-TR" dirty="0"/>
              <a:t>M</a:t>
            </a:r>
            <a:r>
              <a:rPr lang="tr-TR" sz="2800" dirty="0"/>
              <a:t>etformin, 60 yılı aşkın bir süredir tip 2 diyabetin tedavisinde kullanılmaktadır.</a:t>
            </a:r>
          </a:p>
          <a:p>
            <a:r>
              <a:rPr lang="tr-TR" dirty="0">
                <a:latin typeface="Aptos" panose="020B0004020202020204" pitchFamily="34" charset="0"/>
                <a:ea typeface="Aptos" panose="020B0004020202020204" pitchFamily="34" charset="0"/>
                <a:cs typeface="Times New Roman" panose="02020603050405020304" pitchFamily="18" charset="0"/>
              </a:rPr>
              <a:t>İ</a:t>
            </a:r>
            <a:r>
              <a:rPr lang="tr-TR" dirty="0">
                <a:effectLst/>
                <a:latin typeface="Aptos" panose="020B0004020202020204" pitchFamily="34" charset="0"/>
                <a:ea typeface="Aptos" panose="020B0004020202020204" pitchFamily="34" charset="0"/>
                <a:cs typeface="Times New Roman" panose="02020603050405020304" pitchFamily="18" charset="0"/>
              </a:rPr>
              <a:t>nsülin </a:t>
            </a:r>
            <a:r>
              <a:rPr lang="tr-TR" dirty="0" err="1">
                <a:effectLst/>
                <a:latin typeface="Aptos" panose="020B0004020202020204" pitchFamily="34" charset="0"/>
                <a:ea typeface="Aptos" panose="020B0004020202020204" pitchFamily="34" charset="0"/>
                <a:cs typeface="Times New Roman" panose="02020603050405020304" pitchFamily="18" charset="0"/>
              </a:rPr>
              <a:t>sentivitesini</a:t>
            </a:r>
            <a:r>
              <a:rPr lang="tr-TR" dirty="0">
                <a:effectLst/>
                <a:latin typeface="Aptos" panose="020B0004020202020204" pitchFamily="34" charset="0"/>
                <a:ea typeface="Aptos" panose="020B0004020202020204" pitchFamily="34" charset="0"/>
                <a:cs typeface="Times New Roman" panose="02020603050405020304" pitchFamily="18" charset="0"/>
              </a:rPr>
              <a:t> artırır, insülin direncini azaltır ve hepatik glukoz sakınımını azaltır.</a:t>
            </a:r>
          </a:p>
          <a:p>
            <a:r>
              <a:rPr lang="tr-TR" dirty="0" err="1"/>
              <a:t>B</a:t>
            </a:r>
            <a:r>
              <a:rPr lang="tr-TR" sz="2800" dirty="0" err="1"/>
              <a:t>arsaktan</a:t>
            </a:r>
            <a:r>
              <a:rPr lang="tr-TR" sz="2800" dirty="0"/>
              <a:t> glukoz absorpsiyonunu azaltır ve iştahı kısmen baskılar. </a:t>
            </a:r>
          </a:p>
          <a:p>
            <a:r>
              <a:rPr lang="tr-TR" sz="2800" dirty="0"/>
              <a:t>Hipoglisemi riskinin düşük olması ve hafif kilo kaybı etkisinin olması ile avantaj sağlar. </a:t>
            </a:r>
          </a:p>
          <a:p>
            <a:r>
              <a:rPr lang="tr-TR" sz="2800" dirty="0"/>
              <a:t>Kardiyovasküler olay riskini azalttığı da gösterilmiştir.</a:t>
            </a:r>
          </a:p>
          <a:p>
            <a:endParaRPr lang="tr-TR" sz="2800" dirty="0"/>
          </a:p>
        </p:txBody>
      </p:sp>
      <p:pic>
        <p:nvPicPr>
          <p:cNvPr id="4" name="Resim 3">
            <a:extLst>
              <a:ext uri="{FF2B5EF4-FFF2-40B4-BE49-F238E27FC236}">
                <a16:creationId xmlns:a16="http://schemas.microsoft.com/office/drawing/2014/main" id="{9C64359A-0CDA-A162-8E5D-724F3E9DA694}"/>
              </a:ext>
            </a:extLst>
          </p:cNvPr>
          <p:cNvPicPr>
            <a:picLocks noChangeAspect="1"/>
          </p:cNvPicPr>
          <p:nvPr/>
        </p:nvPicPr>
        <p:blipFill>
          <a:blip r:embed="rId3"/>
          <a:stretch>
            <a:fillRect/>
          </a:stretch>
        </p:blipFill>
        <p:spPr>
          <a:xfrm>
            <a:off x="1010834" y="52209"/>
            <a:ext cx="1492703" cy="1705947"/>
          </a:xfrm>
          <a:prstGeom prst="rect">
            <a:avLst/>
          </a:prstGeom>
        </p:spPr>
      </p:pic>
      <p:pic>
        <p:nvPicPr>
          <p:cNvPr id="5" name="Resim 4">
            <a:extLst>
              <a:ext uri="{FF2B5EF4-FFF2-40B4-BE49-F238E27FC236}">
                <a16:creationId xmlns:a16="http://schemas.microsoft.com/office/drawing/2014/main" id="{601003F7-9856-0655-BA85-A48805923DCA}"/>
              </a:ext>
            </a:extLst>
          </p:cNvPr>
          <p:cNvPicPr>
            <a:picLocks noChangeAspect="1"/>
          </p:cNvPicPr>
          <p:nvPr/>
        </p:nvPicPr>
        <p:blipFill>
          <a:blip r:embed="rId4"/>
          <a:stretch>
            <a:fillRect/>
          </a:stretch>
        </p:blipFill>
        <p:spPr>
          <a:xfrm>
            <a:off x="8741576" y="428642"/>
            <a:ext cx="1693238" cy="1198527"/>
          </a:xfrm>
          <a:prstGeom prst="rect">
            <a:avLst/>
          </a:prstGeom>
        </p:spPr>
      </p:pic>
      <p:pic>
        <p:nvPicPr>
          <p:cNvPr id="6" name="Resim 5">
            <a:extLst>
              <a:ext uri="{FF2B5EF4-FFF2-40B4-BE49-F238E27FC236}">
                <a16:creationId xmlns:a16="http://schemas.microsoft.com/office/drawing/2014/main" id="{6231738A-AD4B-B325-D21F-991A45337AD9}"/>
              </a:ext>
            </a:extLst>
          </p:cNvPr>
          <p:cNvPicPr>
            <a:picLocks noChangeAspect="1"/>
          </p:cNvPicPr>
          <p:nvPr/>
        </p:nvPicPr>
        <p:blipFill>
          <a:blip r:embed="rId5"/>
          <a:stretch>
            <a:fillRect/>
          </a:stretch>
        </p:blipFill>
        <p:spPr>
          <a:xfrm>
            <a:off x="2037373" y="457371"/>
            <a:ext cx="1631112" cy="1351072"/>
          </a:xfrm>
          <a:prstGeom prst="rect">
            <a:avLst/>
          </a:prstGeom>
        </p:spPr>
      </p:pic>
    </p:spTree>
    <p:extLst>
      <p:ext uri="{BB962C8B-B14F-4D97-AF65-F5344CB8AC3E}">
        <p14:creationId xmlns:p14="http://schemas.microsoft.com/office/powerpoint/2010/main" val="3205592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20C645-542A-8533-093F-6AB68B0596E7}"/>
              </a:ext>
            </a:extLst>
          </p:cNvPr>
          <p:cNvSpPr>
            <a:spLocks noGrp="1"/>
          </p:cNvSpPr>
          <p:nvPr>
            <p:ph type="title"/>
          </p:nvPr>
        </p:nvSpPr>
        <p:spPr/>
        <p:txBody>
          <a:bodyPr/>
          <a:lstStyle/>
          <a:p>
            <a:pPr algn="ctr"/>
            <a:r>
              <a:rPr lang="tr-TR" dirty="0"/>
              <a:t>BİGUANİDLER</a:t>
            </a:r>
          </a:p>
        </p:txBody>
      </p:sp>
      <p:sp>
        <p:nvSpPr>
          <p:cNvPr id="3" name="İçerik Yer Tutucusu 2">
            <a:extLst>
              <a:ext uri="{FF2B5EF4-FFF2-40B4-BE49-F238E27FC236}">
                <a16:creationId xmlns:a16="http://schemas.microsoft.com/office/drawing/2014/main" id="{9A900900-6E5A-D993-B588-4BBD13B60E8E}"/>
              </a:ext>
            </a:extLst>
          </p:cNvPr>
          <p:cNvSpPr>
            <a:spLocks noGrp="1"/>
          </p:cNvSpPr>
          <p:nvPr>
            <p:ph idx="1"/>
          </p:nvPr>
        </p:nvSpPr>
        <p:spPr/>
        <p:txBody>
          <a:bodyPr/>
          <a:lstStyle/>
          <a:p>
            <a:r>
              <a:rPr lang="tr-TR" sz="2600" dirty="0"/>
              <a:t>Metforminin prediyabette endikasyonu bulunur.</a:t>
            </a:r>
          </a:p>
          <a:p>
            <a:r>
              <a:rPr lang="tr-TR" sz="2600" dirty="0" err="1"/>
              <a:t>Gastrointestinal</a:t>
            </a:r>
            <a:r>
              <a:rPr lang="tr-TR" sz="2600" dirty="0"/>
              <a:t> yan etkileri nedeniyle doz artırılarak kullanılması önerilir.</a:t>
            </a:r>
          </a:p>
          <a:p>
            <a:r>
              <a:rPr lang="tr-TR" sz="2400" i="0" u="none" strike="noStrike" baseline="0" dirty="0">
                <a:solidFill>
                  <a:schemeClr val="tx1"/>
                </a:solidFill>
              </a:rPr>
              <a:t>1x500 mg olarak başlanmalı .Dozu 1-2 haftada bir 500 mg artırılarak 1-2 ay içinde optimal doz olan 2x1000 mg’a çıkılmalı.</a:t>
            </a:r>
          </a:p>
          <a:p>
            <a:endParaRPr lang="tr-TR" sz="2600" dirty="0"/>
          </a:p>
        </p:txBody>
      </p:sp>
      <p:pic>
        <p:nvPicPr>
          <p:cNvPr id="4" name="Resim 3">
            <a:extLst>
              <a:ext uri="{FF2B5EF4-FFF2-40B4-BE49-F238E27FC236}">
                <a16:creationId xmlns:a16="http://schemas.microsoft.com/office/drawing/2014/main" id="{404801F2-0794-814C-E4BC-D1469037D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027" y="3881936"/>
            <a:ext cx="8946922" cy="2752227"/>
          </a:xfrm>
          <a:prstGeom prst="rect">
            <a:avLst/>
          </a:prstGeom>
        </p:spPr>
      </p:pic>
    </p:spTree>
    <p:extLst>
      <p:ext uri="{BB962C8B-B14F-4D97-AF65-F5344CB8AC3E}">
        <p14:creationId xmlns:p14="http://schemas.microsoft.com/office/powerpoint/2010/main" val="3335606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D08A86-EA32-C79E-34A1-D8D61C2539E8}"/>
              </a:ext>
            </a:extLst>
          </p:cNvPr>
          <p:cNvSpPr>
            <a:spLocks noGrp="1"/>
          </p:cNvSpPr>
          <p:nvPr>
            <p:ph type="title"/>
          </p:nvPr>
        </p:nvSpPr>
        <p:spPr/>
        <p:txBody>
          <a:bodyPr/>
          <a:lstStyle/>
          <a:p>
            <a:pPr algn="ctr"/>
            <a:r>
              <a:rPr lang="tr-TR" dirty="0"/>
              <a:t>BİGUANİDLER</a:t>
            </a:r>
          </a:p>
        </p:txBody>
      </p:sp>
      <p:sp>
        <p:nvSpPr>
          <p:cNvPr id="3" name="İçerik Yer Tutucusu 2">
            <a:extLst>
              <a:ext uri="{FF2B5EF4-FFF2-40B4-BE49-F238E27FC236}">
                <a16:creationId xmlns:a16="http://schemas.microsoft.com/office/drawing/2014/main" id="{E2BD591D-22E0-0D86-CB9A-8BEBD9FD7588}"/>
              </a:ext>
            </a:extLst>
          </p:cNvPr>
          <p:cNvSpPr>
            <a:spLocks noGrp="1"/>
          </p:cNvSpPr>
          <p:nvPr>
            <p:ph idx="1"/>
          </p:nvPr>
        </p:nvSpPr>
        <p:spPr>
          <a:xfrm>
            <a:off x="838200" y="1556657"/>
            <a:ext cx="10809514" cy="4718277"/>
          </a:xfrm>
        </p:spPr>
        <p:txBody>
          <a:bodyPr>
            <a:normAutofit/>
          </a:bodyPr>
          <a:lstStyle/>
          <a:p>
            <a:pPr marL="0" indent="0">
              <a:buNone/>
            </a:pPr>
            <a:r>
              <a:rPr lang="tr-TR" sz="3200" dirty="0"/>
              <a:t>   YAN ETKİLERİ</a:t>
            </a:r>
          </a:p>
          <a:p>
            <a:r>
              <a:rPr lang="tr-TR" sz="2800" dirty="0" err="1">
                <a:solidFill>
                  <a:srgbClr val="FF0000"/>
                </a:solidFill>
              </a:rPr>
              <a:t>Gastrointestinal</a:t>
            </a:r>
            <a:r>
              <a:rPr lang="tr-TR" sz="2800" dirty="0">
                <a:solidFill>
                  <a:srgbClr val="FF0000"/>
                </a:solidFill>
              </a:rPr>
              <a:t> irritasyon </a:t>
            </a:r>
            <a:r>
              <a:rPr lang="tr-TR" sz="2800" dirty="0"/>
              <a:t>,abdominal kramp, </a:t>
            </a:r>
          </a:p>
          <a:p>
            <a:pPr marL="0" indent="0">
              <a:buNone/>
            </a:pPr>
            <a:r>
              <a:rPr lang="tr-TR" sz="2800" dirty="0"/>
              <a:t>  diyare </a:t>
            </a:r>
            <a:r>
              <a:rPr lang="tr-TR" dirty="0"/>
              <a:t>, a</a:t>
            </a:r>
            <a:r>
              <a:rPr lang="tr-TR" sz="2800" dirty="0"/>
              <a:t>ğızda metalik </a:t>
            </a:r>
            <a:r>
              <a:rPr lang="tr-TR" sz="2800" dirty="0" err="1"/>
              <a:t>tad</a:t>
            </a:r>
            <a:r>
              <a:rPr lang="tr-TR" sz="2800" dirty="0"/>
              <a:t> </a:t>
            </a:r>
          </a:p>
          <a:p>
            <a:endParaRPr lang="tr-TR" sz="2800" dirty="0"/>
          </a:p>
          <a:p>
            <a:r>
              <a:rPr lang="tr-TR" sz="2800" dirty="0"/>
              <a:t>B-12 vitamin eksikliği (vakaların %16’sında görülür). Periyodik olarak B-12 vitamin düzeyinin ölçülmesi önerilmektedir. </a:t>
            </a:r>
          </a:p>
          <a:p>
            <a:endParaRPr lang="tr-TR" sz="2800" dirty="0"/>
          </a:p>
          <a:p>
            <a:r>
              <a:rPr lang="tr-TR" sz="2800" dirty="0"/>
              <a:t>Laktik asidoz </a:t>
            </a:r>
            <a:r>
              <a:rPr lang="tr-TR" sz="2400" dirty="0"/>
              <a:t>(</a:t>
            </a:r>
            <a:r>
              <a:rPr lang="tr-TR" sz="2400" dirty="0">
                <a:latin typeface="Aptos" panose="020B0004020202020204" pitchFamily="34" charset="0"/>
                <a:cs typeface="Times New Roman" panose="02020603050405020304" pitchFamily="18" charset="0"/>
              </a:rPr>
              <a:t>GFR</a:t>
            </a:r>
            <a:r>
              <a:rPr lang="tr-TR" sz="2400" dirty="0">
                <a:effectLst/>
                <a:latin typeface="Aptos" panose="020B0004020202020204" pitchFamily="34" charset="0"/>
                <a:ea typeface="Aptos" panose="020B0004020202020204" pitchFamily="34" charset="0"/>
                <a:cs typeface="Times New Roman" panose="02020603050405020304" pitchFamily="18" charset="0"/>
              </a:rPr>
              <a:t> 30 un altındaysa yapabilir )</a:t>
            </a:r>
            <a:endParaRPr lang="tr-TR" sz="2400" dirty="0"/>
          </a:p>
          <a:p>
            <a:endParaRPr lang="tr-TR" dirty="0"/>
          </a:p>
        </p:txBody>
      </p:sp>
      <p:pic>
        <p:nvPicPr>
          <p:cNvPr id="4" name="Resim 3">
            <a:extLst>
              <a:ext uri="{FF2B5EF4-FFF2-40B4-BE49-F238E27FC236}">
                <a16:creationId xmlns:a16="http://schemas.microsoft.com/office/drawing/2014/main" id="{F7873249-83DC-7403-1898-DD8CAE42FEBD}"/>
              </a:ext>
            </a:extLst>
          </p:cNvPr>
          <p:cNvPicPr>
            <a:picLocks noChangeAspect="1"/>
          </p:cNvPicPr>
          <p:nvPr/>
        </p:nvPicPr>
        <p:blipFill>
          <a:blip r:embed="rId3"/>
          <a:stretch>
            <a:fillRect/>
          </a:stretch>
        </p:blipFill>
        <p:spPr>
          <a:xfrm>
            <a:off x="8128907" y="1690688"/>
            <a:ext cx="3105150" cy="1623550"/>
          </a:xfrm>
          <a:prstGeom prst="rect">
            <a:avLst/>
          </a:prstGeom>
        </p:spPr>
      </p:pic>
      <p:pic>
        <p:nvPicPr>
          <p:cNvPr id="5" name="Resim 4">
            <a:extLst>
              <a:ext uri="{FF2B5EF4-FFF2-40B4-BE49-F238E27FC236}">
                <a16:creationId xmlns:a16="http://schemas.microsoft.com/office/drawing/2014/main" id="{C07E1E01-1D4F-2F15-01DC-57870BF71EDF}"/>
              </a:ext>
            </a:extLst>
          </p:cNvPr>
          <p:cNvPicPr>
            <a:picLocks noChangeAspect="1"/>
          </p:cNvPicPr>
          <p:nvPr/>
        </p:nvPicPr>
        <p:blipFill>
          <a:blip r:embed="rId4"/>
          <a:stretch>
            <a:fillRect/>
          </a:stretch>
        </p:blipFill>
        <p:spPr>
          <a:xfrm>
            <a:off x="9067093" y="5543006"/>
            <a:ext cx="1618324" cy="1076921"/>
          </a:xfrm>
          <a:prstGeom prst="rect">
            <a:avLst/>
          </a:prstGeom>
        </p:spPr>
      </p:pic>
    </p:spTree>
    <p:extLst>
      <p:ext uri="{BB962C8B-B14F-4D97-AF65-F5344CB8AC3E}">
        <p14:creationId xmlns:p14="http://schemas.microsoft.com/office/powerpoint/2010/main" val="3343088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678068-2D4F-00C2-D38A-61283327C841}"/>
              </a:ext>
            </a:extLst>
          </p:cNvPr>
          <p:cNvSpPr>
            <a:spLocks noGrp="1"/>
          </p:cNvSpPr>
          <p:nvPr>
            <p:ph type="title"/>
          </p:nvPr>
        </p:nvSpPr>
        <p:spPr/>
        <p:txBody>
          <a:bodyPr/>
          <a:lstStyle/>
          <a:p>
            <a:pPr algn="ctr"/>
            <a:r>
              <a:rPr lang="tr-TR" dirty="0"/>
              <a:t>BİGUANİDLER</a:t>
            </a:r>
          </a:p>
        </p:txBody>
      </p:sp>
      <p:sp>
        <p:nvSpPr>
          <p:cNvPr id="3" name="İçerik Yer Tutucusu 2">
            <a:extLst>
              <a:ext uri="{FF2B5EF4-FFF2-40B4-BE49-F238E27FC236}">
                <a16:creationId xmlns:a16="http://schemas.microsoft.com/office/drawing/2014/main" id="{9DBA9CD5-A457-0DA2-812A-C63EB5B5EE0E}"/>
              </a:ext>
            </a:extLst>
          </p:cNvPr>
          <p:cNvSpPr>
            <a:spLocks noGrp="1"/>
          </p:cNvSpPr>
          <p:nvPr>
            <p:ph idx="1"/>
          </p:nvPr>
        </p:nvSpPr>
        <p:spPr>
          <a:xfrm>
            <a:off x="838200" y="1785256"/>
            <a:ext cx="10515600" cy="4587649"/>
          </a:xfrm>
        </p:spPr>
        <p:txBody>
          <a:bodyPr>
            <a:normAutofit/>
          </a:bodyPr>
          <a:lstStyle/>
          <a:p>
            <a:pPr marL="0" indent="0">
              <a:buNone/>
            </a:pPr>
            <a:r>
              <a:rPr lang="tr-TR" sz="3200" dirty="0"/>
              <a:t> KONTRENDİKASYONLARI</a:t>
            </a:r>
          </a:p>
          <a:p>
            <a:r>
              <a:rPr lang="tr-TR" sz="2800" dirty="0"/>
              <a:t>İleri derecede renal fonksiyon bozukluğu (</a:t>
            </a:r>
            <a:r>
              <a:rPr lang="tr-TR" sz="2800" b="1" dirty="0" err="1"/>
              <a:t>eGFR</a:t>
            </a:r>
            <a:r>
              <a:rPr lang="tr-TR" sz="2800" b="1" dirty="0"/>
              <a:t> &lt;30 ml/dk</a:t>
            </a:r>
            <a:r>
              <a:rPr lang="tr-TR" sz="2800" dirty="0"/>
              <a:t>)</a:t>
            </a:r>
          </a:p>
          <a:p>
            <a:r>
              <a:rPr lang="tr-TR" sz="2800" dirty="0"/>
              <a:t>Karaciğer yetersizliği  </a:t>
            </a:r>
          </a:p>
          <a:p>
            <a:r>
              <a:rPr lang="tr-TR" sz="2800" dirty="0"/>
              <a:t>Laktik asidoz öyküsü  </a:t>
            </a:r>
          </a:p>
          <a:p>
            <a:r>
              <a:rPr lang="tr-TR" sz="2800" dirty="0"/>
              <a:t>Ağır hipoksi, dehidratasyon </a:t>
            </a:r>
          </a:p>
          <a:p>
            <a:r>
              <a:rPr lang="tr-TR" sz="2800" dirty="0"/>
              <a:t>Kronik alkolizm</a:t>
            </a:r>
            <a:endParaRPr lang="tr-TR" dirty="0"/>
          </a:p>
          <a:p>
            <a:r>
              <a:rPr lang="tr-TR" sz="2800" dirty="0"/>
              <a:t>KV </a:t>
            </a:r>
            <a:r>
              <a:rPr lang="tr-TR" sz="2800" dirty="0" err="1"/>
              <a:t>kollaps</a:t>
            </a:r>
            <a:r>
              <a:rPr lang="tr-TR" sz="2800" dirty="0"/>
              <a:t>, akut miyokard infarktüsü </a:t>
            </a:r>
          </a:p>
          <a:p>
            <a:r>
              <a:rPr lang="tr-TR" sz="2800" dirty="0"/>
              <a:t>KOAH</a:t>
            </a:r>
          </a:p>
          <a:p>
            <a:endParaRPr lang="tr-TR" dirty="0"/>
          </a:p>
        </p:txBody>
      </p:sp>
      <p:pic>
        <p:nvPicPr>
          <p:cNvPr id="4" name="Resim 3">
            <a:extLst>
              <a:ext uri="{FF2B5EF4-FFF2-40B4-BE49-F238E27FC236}">
                <a16:creationId xmlns:a16="http://schemas.microsoft.com/office/drawing/2014/main" id="{ADF8CEF3-005D-B054-4C8D-A37ED2988F93}"/>
              </a:ext>
            </a:extLst>
          </p:cNvPr>
          <p:cNvPicPr>
            <a:picLocks noChangeAspect="1"/>
          </p:cNvPicPr>
          <p:nvPr/>
        </p:nvPicPr>
        <p:blipFill>
          <a:blip r:embed="rId2"/>
          <a:stretch>
            <a:fillRect/>
          </a:stretch>
        </p:blipFill>
        <p:spPr>
          <a:xfrm>
            <a:off x="8638495" y="485095"/>
            <a:ext cx="1409020" cy="1409020"/>
          </a:xfrm>
          <a:prstGeom prst="rect">
            <a:avLst/>
          </a:prstGeom>
        </p:spPr>
      </p:pic>
    </p:spTree>
    <p:extLst>
      <p:ext uri="{BB962C8B-B14F-4D97-AF65-F5344CB8AC3E}">
        <p14:creationId xmlns:p14="http://schemas.microsoft.com/office/powerpoint/2010/main" val="1411353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BD5D42D-6063-6FD2-3B0D-61FD0F7F8A1C}"/>
              </a:ext>
            </a:extLst>
          </p:cNvPr>
          <p:cNvSpPr>
            <a:spLocks noGrp="1"/>
          </p:cNvSpPr>
          <p:nvPr>
            <p:ph type="title"/>
          </p:nvPr>
        </p:nvSpPr>
        <p:spPr/>
        <p:txBody>
          <a:bodyPr>
            <a:normAutofit/>
          </a:bodyPr>
          <a:lstStyle/>
          <a:p>
            <a:pPr algn="ctr"/>
            <a:r>
              <a:rPr lang="tr-TR" sz="4000" dirty="0"/>
              <a:t>İNSÜLİN SALGILATICI (SEKRETOGOG) İLAÇLAR </a:t>
            </a:r>
          </a:p>
        </p:txBody>
      </p:sp>
      <p:sp>
        <p:nvSpPr>
          <p:cNvPr id="3" name="İçerik Yer Tutucusu 2">
            <a:extLst>
              <a:ext uri="{FF2B5EF4-FFF2-40B4-BE49-F238E27FC236}">
                <a16:creationId xmlns:a16="http://schemas.microsoft.com/office/drawing/2014/main" id="{DE786A84-FD80-8995-7760-1865ABE8288D}"/>
              </a:ext>
            </a:extLst>
          </p:cNvPr>
          <p:cNvSpPr>
            <a:spLocks noGrp="1"/>
          </p:cNvSpPr>
          <p:nvPr>
            <p:ph idx="1"/>
          </p:nvPr>
        </p:nvSpPr>
        <p:spPr/>
        <p:txBody>
          <a:bodyPr>
            <a:normAutofit lnSpcReduction="10000"/>
          </a:bodyPr>
          <a:lstStyle/>
          <a:p>
            <a:r>
              <a:rPr lang="tr-TR" sz="2800" dirty="0"/>
              <a:t>Bu grupta, </a:t>
            </a:r>
            <a:r>
              <a:rPr lang="tr-TR" sz="2800" dirty="0" err="1"/>
              <a:t>sulfonilüre</a:t>
            </a:r>
            <a:r>
              <a:rPr lang="tr-TR" sz="2800" dirty="0"/>
              <a:t>  ve </a:t>
            </a:r>
            <a:r>
              <a:rPr lang="tr-TR" sz="2800" dirty="0" err="1"/>
              <a:t>glinid</a:t>
            </a:r>
            <a:r>
              <a:rPr lang="tr-TR" dirty="0" err="1"/>
              <a:t>ler</a:t>
            </a:r>
            <a:r>
              <a:rPr lang="tr-TR" dirty="0"/>
              <a:t> </a:t>
            </a:r>
            <a:r>
              <a:rPr lang="tr-TR" sz="2800" dirty="0"/>
              <a:t> yer alır.</a:t>
            </a:r>
          </a:p>
          <a:p>
            <a:r>
              <a:rPr lang="tr-TR" dirty="0">
                <a:latin typeface="Aptos" panose="020B0004020202020204" pitchFamily="34" charset="0"/>
                <a:ea typeface="Aptos" panose="020B0004020202020204" pitchFamily="34" charset="0"/>
                <a:cs typeface="Times New Roman" panose="02020603050405020304" pitchFamily="18" charset="0"/>
              </a:rPr>
              <a:t>B</a:t>
            </a:r>
            <a:r>
              <a:rPr lang="tr-TR" dirty="0">
                <a:effectLst/>
                <a:latin typeface="Aptos" panose="020B0004020202020204" pitchFamily="34" charset="0"/>
                <a:ea typeface="Aptos" panose="020B0004020202020204" pitchFamily="34" charset="0"/>
                <a:cs typeface="Times New Roman" panose="02020603050405020304" pitchFamily="18" charset="0"/>
              </a:rPr>
              <a:t>eta hücrelerinin üzerindeki </a:t>
            </a:r>
            <a:r>
              <a:rPr lang="tr-TR" dirty="0">
                <a:latin typeface="Aptos" panose="020B0004020202020204" pitchFamily="34" charset="0"/>
                <a:ea typeface="Aptos" panose="020B0004020202020204" pitchFamily="34" charset="0"/>
                <a:cs typeface="Times New Roman" panose="02020603050405020304" pitchFamily="18" charset="0"/>
              </a:rPr>
              <a:t>ATP</a:t>
            </a:r>
            <a:r>
              <a:rPr lang="tr-TR" dirty="0">
                <a:effectLst/>
                <a:latin typeface="Aptos" panose="020B0004020202020204" pitchFamily="34" charset="0"/>
                <a:ea typeface="Aptos" panose="020B0004020202020204" pitchFamily="34" charset="0"/>
                <a:cs typeface="Times New Roman" panose="02020603050405020304" pitchFamily="18" charset="0"/>
              </a:rPr>
              <a:t> bağımlı potasyum kanallarını inhibe ederler.</a:t>
            </a:r>
          </a:p>
          <a:p>
            <a:r>
              <a:rPr lang="tr-TR" sz="2800" dirty="0" err="1"/>
              <a:t>S</a:t>
            </a:r>
            <a:r>
              <a:rPr lang="tr-TR" dirty="0" err="1"/>
              <a:t>ulfonilürelerin</a:t>
            </a:r>
            <a:r>
              <a:rPr lang="tr-TR" dirty="0"/>
              <a:t> </a:t>
            </a:r>
            <a:r>
              <a:rPr lang="tr-TR" sz="2800" dirty="0"/>
              <a:t>mikrovasküler komplikasyon riskini azalttığı gösterilmiştir. </a:t>
            </a:r>
          </a:p>
          <a:p>
            <a:r>
              <a:rPr lang="tr-TR" sz="2800" dirty="0" err="1"/>
              <a:t>Sulfonilürelerin</a:t>
            </a:r>
            <a:r>
              <a:rPr lang="tr-TR" sz="2800" dirty="0"/>
              <a:t> etki süresi </a:t>
            </a:r>
            <a:r>
              <a:rPr lang="tr-TR" sz="2800" dirty="0" err="1"/>
              <a:t>Glinidlere</a:t>
            </a:r>
            <a:r>
              <a:rPr lang="tr-TR" sz="2800" dirty="0"/>
              <a:t> göre daha uzundur ve günde tek doz ya da 2 doz alınır.</a:t>
            </a:r>
          </a:p>
          <a:p>
            <a:r>
              <a:rPr lang="tr-TR" sz="2800" dirty="0" err="1"/>
              <a:t>Glinid</a:t>
            </a:r>
            <a:r>
              <a:rPr lang="tr-TR" dirty="0" err="1"/>
              <a:t>lerin</a:t>
            </a:r>
            <a:r>
              <a:rPr lang="tr-TR" dirty="0"/>
              <a:t> </a:t>
            </a:r>
            <a:r>
              <a:rPr lang="tr-TR" sz="2800" dirty="0"/>
              <a:t>etki süreleri kısadır. Günde 3 doz ve yemekten hemen önce </a:t>
            </a:r>
            <a:r>
              <a:rPr lang="tr-TR" sz="2800" dirty="0" err="1"/>
              <a:t>alınır.bu</a:t>
            </a:r>
            <a:r>
              <a:rPr lang="tr-TR" sz="2800" dirty="0"/>
              <a:t> yüzden postprandiyal glukoz kontrolünde çok </a:t>
            </a:r>
            <a:r>
              <a:rPr lang="tr-TR" sz="2800" dirty="0" err="1"/>
              <a:t>etkilidir.</a:t>
            </a:r>
            <a:r>
              <a:rPr lang="tr-TR" dirty="0" err="1"/>
              <a:t>Maliyetleri</a:t>
            </a:r>
            <a:r>
              <a:rPr lang="tr-TR" dirty="0"/>
              <a:t> de düşüktür.</a:t>
            </a:r>
            <a:endParaRPr lang="tr-TR" sz="2800" dirty="0"/>
          </a:p>
          <a:p>
            <a:endParaRPr lang="tr-TR" dirty="0"/>
          </a:p>
        </p:txBody>
      </p:sp>
    </p:spTree>
    <p:extLst>
      <p:ext uri="{BB962C8B-B14F-4D97-AF65-F5344CB8AC3E}">
        <p14:creationId xmlns:p14="http://schemas.microsoft.com/office/powerpoint/2010/main" val="662412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2031D9-8C56-D2E3-29AF-4EF26150C1C8}"/>
              </a:ext>
            </a:extLst>
          </p:cNvPr>
          <p:cNvSpPr>
            <a:spLocks noGrp="1"/>
          </p:cNvSpPr>
          <p:nvPr>
            <p:ph type="title"/>
          </p:nvPr>
        </p:nvSpPr>
        <p:spPr/>
        <p:txBody>
          <a:bodyPr/>
          <a:lstStyle/>
          <a:p>
            <a:pPr algn="ctr"/>
            <a:r>
              <a:rPr lang="tr-TR" dirty="0"/>
              <a:t>AMAÇ</a:t>
            </a:r>
          </a:p>
        </p:txBody>
      </p:sp>
      <p:sp>
        <p:nvSpPr>
          <p:cNvPr id="3" name="İçerik Yer Tutucusu 2">
            <a:extLst>
              <a:ext uri="{FF2B5EF4-FFF2-40B4-BE49-F238E27FC236}">
                <a16:creationId xmlns:a16="http://schemas.microsoft.com/office/drawing/2014/main" id="{BEC79EDA-85FC-5EDE-F08E-0DAC9D162F0C}"/>
              </a:ext>
            </a:extLst>
          </p:cNvPr>
          <p:cNvSpPr>
            <a:spLocks noGrp="1"/>
          </p:cNvSpPr>
          <p:nvPr>
            <p:ph idx="1"/>
          </p:nvPr>
        </p:nvSpPr>
        <p:spPr/>
        <p:txBody>
          <a:bodyPr>
            <a:normAutofit/>
          </a:bodyPr>
          <a:lstStyle/>
          <a:p>
            <a:r>
              <a:rPr lang="tr-TR" sz="2800" dirty="0"/>
              <a:t>Glisemik hedefler hakkında bilgi vermek</a:t>
            </a:r>
            <a:endParaRPr lang="tr-TR" sz="2800" dirty="0">
              <a:solidFill>
                <a:schemeClr val="tx1"/>
              </a:solidFill>
              <a:cs typeface="Arial" panose="020B0604020202020204" pitchFamily="34" charset="0"/>
            </a:endParaRPr>
          </a:p>
          <a:p>
            <a:r>
              <a:rPr lang="tr-TR" sz="2800" dirty="0">
                <a:solidFill>
                  <a:schemeClr val="tx1"/>
                </a:solidFill>
                <a:cs typeface="Arial" panose="020B0604020202020204" pitchFamily="34" charset="0"/>
              </a:rPr>
              <a:t>Oral antidiyabetik ilaçlar(OAD) hakkında bilgi vermek</a:t>
            </a:r>
          </a:p>
          <a:p>
            <a:r>
              <a:rPr lang="tr-TR" sz="2800" dirty="0">
                <a:solidFill>
                  <a:schemeClr val="tx1"/>
                </a:solidFill>
                <a:cs typeface="Arial" panose="020B0604020202020204" pitchFamily="34" charset="0"/>
              </a:rPr>
              <a:t>OAD kullanım durumları hakkında bilgi vermek</a:t>
            </a:r>
          </a:p>
          <a:p>
            <a:r>
              <a:rPr lang="tr-TR" sz="2800" dirty="0">
                <a:solidFill>
                  <a:schemeClr val="tx1"/>
                </a:solidFill>
                <a:cs typeface="Arial" panose="020B0604020202020204" pitchFamily="34" charset="0"/>
              </a:rPr>
              <a:t>İnsülin preparatları hakkında bilgi vermek</a:t>
            </a:r>
          </a:p>
          <a:p>
            <a:r>
              <a:rPr lang="tr-TR" sz="2800" dirty="0">
                <a:solidFill>
                  <a:schemeClr val="tx1"/>
                </a:solidFill>
                <a:cs typeface="Arial" panose="020B0604020202020204" pitchFamily="34" charset="0"/>
              </a:rPr>
              <a:t>İnsülin kullanım durumları hakkında bilgi vermek</a:t>
            </a:r>
          </a:p>
          <a:p>
            <a:r>
              <a:rPr lang="tr-TR" sz="2800" dirty="0">
                <a:solidFill>
                  <a:schemeClr val="tx1"/>
                </a:solidFill>
                <a:cs typeface="Arial" panose="020B0604020202020204" pitchFamily="34" charset="0"/>
              </a:rPr>
              <a:t>Tip 1-Tip 2 </a:t>
            </a:r>
            <a:r>
              <a:rPr lang="tr-TR" sz="2800" dirty="0" err="1">
                <a:solidFill>
                  <a:schemeClr val="tx1"/>
                </a:solidFill>
                <a:cs typeface="Arial" panose="020B0604020202020204" pitchFamily="34" charset="0"/>
              </a:rPr>
              <a:t>Diyabetes</a:t>
            </a:r>
            <a:r>
              <a:rPr lang="tr-TR" sz="2800" dirty="0">
                <a:solidFill>
                  <a:schemeClr val="tx1"/>
                </a:solidFill>
                <a:cs typeface="Arial" panose="020B0604020202020204" pitchFamily="34" charset="0"/>
              </a:rPr>
              <a:t> </a:t>
            </a:r>
            <a:r>
              <a:rPr lang="tr-TR" sz="2800" dirty="0" err="1">
                <a:solidFill>
                  <a:schemeClr val="tx1"/>
                </a:solidFill>
                <a:cs typeface="Arial" panose="020B0604020202020204" pitchFamily="34" charset="0"/>
              </a:rPr>
              <a:t>Mellitus</a:t>
            </a:r>
            <a:r>
              <a:rPr lang="tr-TR" sz="2800" dirty="0">
                <a:solidFill>
                  <a:schemeClr val="tx1"/>
                </a:solidFill>
                <a:cs typeface="Arial" panose="020B0604020202020204" pitchFamily="34" charset="0"/>
              </a:rPr>
              <a:t>(DM)</a:t>
            </a:r>
            <a:r>
              <a:rPr lang="tr-TR" dirty="0">
                <a:cs typeface="Arial" panose="020B0604020202020204" pitchFamily="34" charset="0"/>
              </a:rPr>
              <a:t> </a:t>
            </a:r>
            <a:r>
              <a:rPr lang="tr-TR" sz="2800" dirty="0">
                <a:solidFill>
                  <a:schemeClr val="tx1"/>
                </a:solidFill>
                <a:cs typeface="Arial" panose="020B0604020202020204" pitchFamily="34" charset="0"/>
              </a:rPr>
              <a:t>tedavi uygulamaları hakkında bilgi vermek</a:t>
            </a:r>
          </a:p>
          <a:p>
            <a:r>
              <a:rPr lang="tr-TR" sz="2800" dirty="0">
                <a:solidFill>
                  <a:schemeClr val="tx1"/>
                </a:solidFill>
                <a:cs typeface="Arial" panose="020B0604020202020204" pitchFamily="34" charset="0"/>
              </a:rPr>
              <a:t>DM </a:t>
            </a:r>
            <a:r>
              <a:rPr lang="tr-TR" sz="2800" dirty="0" err="1">
                <a:solidFill>
                  <a:schemeClr val="tx1"/>
                </a:solidFill>
                <a:cs typeface="Arial" panose="020B0604020202020204" pitchFamily="34" charset="0"/>
              </a:rPr>
              <a:t>nin</a:t>
            </a:r>
            <a:r>
              <a:rPr lang="tr-TR" sz="2800" dirty="0">
                <a:solidFill>
                  <a:schemeClr val="tx1"/>
                </a:solidFill>
                <a:cs typeface="Arial" panose="020B0604020202020204" pitchFamily="34" charset="0"/>
              </a:rPr>
              <a:t> güncel tedavi ve takip şemaları hakkında bilgi vermek </a:t>
            </a:r>
          </a:p>
          <a:p>
            <a:endParaRPr lang="tr-TR" dirty="0"/>
          </a:p>
        </p:txBody>
      </p:sp>
    </p:spTree>
    <p:extLst>
      <p:ext uri="{BB962C8B-B14F-4D97-AF65-F5344CB8AC3E}">
        <p14:creationId xmlns:p14="http://schemas.microsoft.com/office/powerpoint/2010/main" val="3337963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1D956F-9470-8822-A37F-174240E7C79A}"/>
              </a:ext>
            </a:extLst>
          </p:cNvPr>
          <p:cNvSpPr>
            <a:spLocks noGrp="1"/>
          </p:cNvSpPr>
          <p:nvPr>
            <p:ph type="title"/>
          </p:nvPr>
        </p:nvSpPr>
        <p:spPr/>
        <p:txBody>
          <a:bodyPr>
            <a:normAutofit/>
          </a:bodyPr>
          <a:lstStyle/>
          <a:p>
            <a:pPr algn="ctr"/>
            <a:r>
              <a:rPr lang="tr-TR" sz="4000" dirty="0"/>
              <a:t>İNSÜLİN SALGILATICI (SEKRETOGOG) İLAÇLAR </a:t>
            </a:r>
          </a:p>
        </p:txBody>
      </p:sp>
      <p:pic>
        <p:nvPicPr>
          <p:cNvPr id="4" name="Resim 3">
            <a:extLst>
              <a:ext uri="{FF2B5EF4-FFF2-40B4-BE49-F238E27FC236}">
                <a16:creationId xmlns:a16="http://schemas.microsoft.com/office/drawing/2014/main" id="{C6436678-2DE9-E6C5-A87F-042236D2E134}"/>
              </a:ext>
            </a:extLst>
          </p:cNvPr>
          <p:cNvPicPr>
            <a:picLocks noChangeAspect="1"/>
          </p:cNvPicPr>
          <p:nvPr/>
        </p:nvPicPr>
        <p:blipFill>
          <a:blip r:embed="rId3"/>
          <a:stretch>
            <a:fillRect/>
          </a:stretch>
        </p:blipFill>
        <p:spPr>
          <a:xfrm rot="984016">
            <a:off x="10098883" y="4014805"/>
            <a:ext cx="1834916" cy="1634222"/>
          </a:xfrm>
          <a:prstGeom prst="rect">
            <a:avLst/>
          </a:prstGeom>
        </p:spPr>
      </p:pic>
      <p:pic>
        <p:nvPicPr>
          <p:cNvPr id="5" name="Resim 4">
            <a:extLst>
              <a:ext uri="{FF2B5EF4-FFF2-40B4-BE49-F238E27FC236}">
                <a16:creationId xmlns:a16="http://schemas.microsoft.com/office/drawing/2014/main" id="{9536F332-F467-B92C-A828-F5F3B5AB0CA7}"/>
              </a:ext>
            </a:extLst>
          </p:cNvPr>
          <p:cNvPicPr>
            <a:picLocks noChangeAspect="1"/>
          </p:cNvPicPr>
          <p:nvPr/>
        </p:nvPicPr>
        <p:blipFill>
          <a:blip r:embed="rId4"/>
          <a:stretch>
            <a:fillRect/>
          </a:stretch>
        </p:blipFill>
        <p:spPr>
          <a:xfrm rot="20608626">
            <a:off x="10031752" y="2497369"/>
            <a:ext cx="1969179" cy="853514"/>
          </a:xfrm>
          <a:prstGeom prst="rect">
            <a:avLst/>
          </a:prstGeom>
        </p:spPr>
      </p:pic>
      <p:pic>
        <p:nvPicPr>
          <p:cNvPr id="7" name="Picture 4" descr="Repafix 0.5 Mg 30 Efervesan Tablet 2024 Fiyatı">
            <a:extLst>
              <a:ext uri="{FF2B5EF4-FFF2-40B4-BE49-F238E27FC236}">
                <a16:creationId xmlns:a16="http://schemas.microsoft.com/office/drawing/2014/main" id="{A5259168-F67D-29CF-0422-75207ED7BD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38" t="2354" r="7713" b="4542"/>
          <a:stretch/>
        </p:blipFill>
        <p:spPr bwMode="auto">
          <a:xfrm rot="1001920">
            <a:off x="451299" y="2679871"/>
            <a:ext cx="1480834" cy="1103894"/>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93C062CD-D00E-32E6-A24F-7553DE1CF618}"/>
              </a:ext>
            </a:extLst>
          </p:cNvPr>
          <p:cNvPicPr>
            <a:picLocks noChangeAspect="1"/>
          </p:cNvPicPr>
          <p:nvPr/>
        </p:nvPicPr>
        <p:blipFill>
          <a:blip r:embed="rId6"/>
          <a:stretch>
            <a:fillRect/>
          </a:stretch>
        </p:blipFill>
        <p:spPr>
          <a:xfrm rot="20176710">
            <a:off x="170171" y="4680082"/>
            <a:ext cx="2404412" cy="1350974"/>
          </a:xfrm>
          <a:prstGeom prst="rect">
            <a:avLst/>
          </a:prstGeom>
        </p:spPr>
      </p:pic>
      <p:pic>
        <p:nvPicPr>
          <p:cNvPr id="6" name="Resim 5">
            <a:extLst>
              <a:ext uri="{FF2B5EF4-FFF2-40B4-BE49-F238E27FC236}">
                <a16:creationId xmlns:a16="http://schemas.microsoft.com/office/drawing/2014/main" id="{4B076692-6D18-F576-D4A6-DCB4700BF8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9504" y="1839593"/>
            <a:ext cx="7800574" cy="4267292"/>
          </a:xfrm>
          <a:prstGeom prst="rect">
            <a:avLst/>
          </a:prstGeom>
        </p:spPr>
      </p:pic>
      <p:sp>
        <p:nvSpPr>
          <p:cNvPr id="3" name="Şimşek İşareti 2">
            <a:extLst>
              <a:ext uri="{FF2B5EF4-FFF2-40B4-BE49-F238E27FC236}">
                <a16:creationId xmlns:a16="http://schemas.microsoft.com/office/drawing/2014/main" id="{7ABA50A1-4E76-3941-8C6F-C16F9276BC65}"/>
              </a:ext>
            </a:extLst>
          </p:cNvPr>
          <p:cNvSpPr/>
          <p:nvPr/>
        </p:nvSpPr>
        <p:spPr>
          <a:xfrm>
            <a:off x="2920149" y="3194892"/>
            <a:ext cx="418641" cy="234108"/>
          </a:xfrm>
          <a:prstGeom prst="lightningBol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tr-TR"/>
          </a:p>
        </p:txBody>
      </p:sp>
      <p:pic>
        <p:nvPicPr>
          <p:cNvPr id="9" name="Resim 8">
            <a:extLst>
              <a:ext uri="{FF2B5EF4-FFF2-40B4-BE49-F238E27FC236}">
                <a16:creationId xmlns:a16="http://schemas.microsoft.com/office/drawing/2014/main" id="{ABE62F57-DB41-C531-4384-5FEF35966741}"/>
              </a:ext>
            </a:extLst>
          </p:cNvPr>
          <p:cNvPicPr>
            <a:picLocks noChangeAspect="1"/>
          </p:cNvPicPr>
          <p:nvPr/>
        </p:nvPicPr>
        <p:blipFill>
          <a:blip r:embed="rId8"/>
          <a:stretch>
            <a:fillRect/>
          </a:stretch>
        </p:blipFill>
        <p:spPr>
          <a:xfrm>
            <a:off x="2744754" y="2575907"/>
            <a:ext cx="481626" cy="268247"/>
          </a:xfrm>
          <a:prstGeom prst="rect">
            <a:avLst/>
          </a:prstGeom>
        </p:spPr>
      </p:pic>
      <p:sp>
        <p:nvSpPr>
          <p:cNvPr id="10" name="Gülen Yüz 9">
            <a:extLst>
              <a:ext uri="{FF2B5EF4-FFF2-40B4-BE49-F238E27FC236}">
                <a16:creationId xmlns:a16="http://schemas.microsoft.com/office/drawing/2014/main" id="{3525F12C-1817-29FB-7E88-DD0D2B490A7F}"/>
              </a:ext>
            </a:extLst>
          </p:cNvPr>
          <p:cNvSpPr/>
          <p:nvPr/>
        </p:nvSpPr>
        <p:spPr>
          <a:xfrm>
            <a:off x="3226380" y="3888954"/>
            <a:ext cx="332068" cy="234108"/>
          </a:xfrm>
          <a:prstGeom prst="smileyFac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99901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0E8AF4-1FC5-9DD3-2D39-F0EAA29DAB84}"/>
              </a:ext>
            </a:extLst>
          </p:cNvPr>
          <p:cNvSpPr>
            <a:spLocks noGrp="1"/>
          </p:cNvSpPr>
          <p:nvPr>
            <p:ph type="title"/>
          </p:nvPr>
        </p:nvSpPr>
        <p:spPr/>
        <p:txBody>
          <a:bodyPr>
            <a:normAutofit/>
          </a:bodyPr>
          <a:lstStyle/>
          <a:p>
            <a:pPr algn="ctr"/>
            <a:r>
              <a:rPr lang="tr-TR" sz="4000" dirty="0"/>
              <a:t>İNSÜLİN SALGILATICI (SEKRETOGOG) İLAÇLAR </a:t>
            </a:r>
          </a:p>
        </p:txBody>
      </p:sp>
      <p:sp>
        <p:nvSpPr>
          <p:cNvPr id="3" name="İçerik Yer Tutucusu 2">
            <a:extLst>
              <a:ext uri="{FF2B5EF4-FFF2-40B4-BE49-F238E27FC236}">
                <a16:creationId xmlns:a16="http://schemas.microsoft.com/office/drawing/2014/main" id="{51486707-0625-F243-1613-5FD1961425D5}"/>
              </a:ext>
            </a:extLst>
          </p:cNvPr>
          <p:cNvSpPr>
            <a:spLocks noGrp="1"/>
          </p:cNvSpPr>
          <p:nvPr>
            <p:ph sz="half" idx="1"/>
          </p:nvPr>
        </p:nvSpPr>
        <p:spPr/>
        <p:txBody>
          <a:bodyPr>
            <a:normAutofit fontScale="77500" lnSpcReduction="20000"/>
          </a:bodyPr>
          <a:lstStyle/>
          <a:p>
            <a:pPr marL="0" indent="0">
              <a:buNone/>
            </a:pPr>
            <a:r>
              <a:rPr lang="tr-TR" dirty="0"/>
              <a:t> </a:t>
            </a:r>
            <a:r>
              <a:rPr lang="tr-TR" sz="3600" dirty="0"/>
              <a:t>YAN ETKİLERİ</a:t>
            </a:r>
          </a:p>
          <a:p>
            <a:endParaRPr lang="tr-TR" sz="2800" dirty="0"/>
          </a:p>
          <a:p>
            <a:r>
              <a:rPr lang="tr-TR" sz="2800" dirty="0">
                <a:solidFill>
                  <a:srgbClr val="FF0000"/>
                </a:solidFill>
              </a:rPr>
              <a:t>Hipoglisemi </a:t>
            </a:r>
          </a:p>
          <a:p>
            <a:r>
              <a:rPr lang="tr-TR" sz="2800" dirty="0">
                <a:solidFill>
                  <a:srgbClr val="FF0000"/>
                </a:solidFill>
              </a:rPr>
              <a:t>Kilo artışı  </a:t>
            </a:r>
          </a:p>
          <a:p>
            <a:r>
              <a:rPr lang="tr-TR" sz="2800" dirty="0"/>
              <a:t>Seyrek olarak alerji, deri döküntüleri (</a:t>
            </a:r>
            <a:r>
              <a:rPr lang="tr-TR" sz="2800" dirty="0" err="1"/>
              <a:t>Sülfonamid</a:t>
            </a:r>
            <a:r>
              <a:rPr lang="tr-TR" sz="2800" dirty="0"/>
              <a:t> alerjisi olanlarda daha sık)  </a:t>
            </a:r>
          </a:p>
          <a:p>
            <a:r>
              <a:rPr lang="tr-TR" sz="2800" dirty="0"/>
              <a:t>Nadiren hepatotoksisite, hematolojik toksisite</a:t>
            </a:r>
            <a:endParaRPr lang="tr-TR" dirty="0"/>
          </a:p>
        </p:txBody>
      </p:sp>
      <p:sp>
        <p:nvSpPr>
          <p:cNvPr id="4" name="İçerik Yer Tutucusu 3">
            <a:extLst>
              <a:ext uri="{FF2B5EF4-FFF2-40B4-BE49-F238E27FC236}">
                <a16:creationId xmlns:a16="http://schemas.microsoft.com/office/drawing/2014/main" id="{C43A5E0E-0F38-067B-43DE-95D56B94DC4D}"/>
              </a:ext>
            </a:extLst>
          </p:cNvPr>
          <p:cNvSpPr>
            <a:spLocks noGrp="1"/>
          </p:cNvSpPr>
          <p:nvPr>
            <p:ph sz="half" idx="2"/>
          </p:nvPr>
        </p:nvSpPr>
        <p:spPr/>
        <p:txBody>
          <a:bodyPr>
            <a:normAutofit fontScale="77500" lnSpcReduction="20000"/>
          </a:bodyPr>
          <a:lstStyle/>
          <a:p>
            <a:pPr marL="0" indent="0">
              <a:buNone/>
            </a:pPr>
            <a:r>
              <a:rPr lang="tr-TR" sz="3600" dirty="0"/>
              <a:t>KONTRENDİKASYONLARI</a:t>
            </a:r>
          </a:p>
          <a:p>
            <a:r>
              <a:rPr lang="tr-TR" sz="2800" dirty="0"/>
              <a:t>Tip 1 </a:t>
            </a:r>
            <a:r>
              <a:rPr lang="tr-TR" dirty="0"/>
              <a:t>DM</a:t>
            </a:r>
            <a:endParaRPr lang="tr-TR" sz="2800" dirty="0"/>
          </a:p>
          <a:p>
            <a:r>
              <a:rPr lang="tr-TR" sz="2800" dirty="0"/>
              <a:t>Sekonder diyabet (pankreas hastalıkları vb. nedenler) </a:t>
            </a:r>
          </a:p>
          <a:p>
            <a:r>
              <a:rPr lang="tr-TR" sz="2800" dirty="0"/>
              <a:t>Hiperglisemik acil durumlar (DKA, HHD)  </a:t>
            </a:r>
          </a:p>
          <a:p>
            <a:r>
              <a:rPr lang="tr-TR" sz="2800" dirty="0"/>
              <a:t>Gebelik  </a:t>
            </a:r>
          </a:p>
          <a:p>
            <a:r>
              <a:rPr lang="tr-TR" sz="2800" dirty="0"/>
              <a:t>Travma, stres, cerrahi müdahale  </a:t>
            </a:r>
          </a:p>
          <a:p>
            <a:r>
              <a:rPr lang="tr-TR" sz="2800" dirty="0"/>
              <a:t>Ağır enfeksiyon  </a:t>
            </a:r>
          </a:p>
          <a:p>
            <a:r>
              <a:rPr lang="tr-TR" sz="2800" dirty="0"/>
              <a:t>SU grubu ilaçlara alerji  </a:t>
            </a:r>
          </a:p>
          <a:p>
            <a:r>
              <a:rPr lang="tr-TR" sz="2800" dirty="0">
                <a:solidFill>
                  <a:srgbClr val="FF0000"/>
                </a:solidFill>
              </a:rPr>
              <a:t>Ağır hipoglisemiye yatkınlık </a:t>
            </a:r>
            <a:r>
              <a:rPr lang="tr-TR" sz="2800" dirty="0"/>
              <a:t> </a:t>
            </a:r>
          </a:p>
          <a:p>
            <a:r>
              <a:rPr lang="tr-TR" sz="2800" dirty="0"/>
              <a:t>Dekompanse karaciğer ve son dönem böbrek yetersizliği</a:t>
            </a:r>
          </a:p>
          <a:p>
            <a:endParaRPr lang="tr-TR" dirty="0"/>
          </a:p>
        </p:txBody>
      </p:sp>
    </p:spTree>
    <p:extLst>
      <p:ext uri="{BB962C8B-B14F-4D97-AF65-F5344CB8AC3E}">
        <p14:creationId xmlns:p14="http://schemas.microsoft.com/office/powerpoint/2010/main" val="1133719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FC15FE8A-28D3-D7D8-A47D-1FA7BE4B4737}"/>
              </a:ext>
            </a:extLst>
          </p:cNvPr>
          <p:cNvSpPr>
            <a:spLocks noGrp="1"/>
          </p:cNvSpPr>
          <p:nvPr>
            <p:ph type="title"/>
          </p:nvPr>
        </p:nvSpPr>
        <p:spPr/>
        <p:txBody>
          <a:bodyPr>
            <a:normAutofit/>
          </a:bodyPr>
          <a:lstStyle/>
          <a:p>
            <a:r>
              <a:rPr lang="tr-TR" sz="4000" dirty="0"/>
              <a:t>İNSÜLİN SALGILATICI (SEKRETOGOG) İLAÇLAR </a:t>
            </a:r>
          </a:p>
        </p:txBody>
      </p:sp>
      <p:sp>
        <p:nvSpPr>
          <p:cNvPr id="6" name="İçerik Yer Tutucusu 5">
            <a:extLst>
              <a:ext uri="{FF2B5EF4-FFF2-40B4-BE49-F238E27FC236}">
                <a16:creationId xmlns:a16="http://schemas.microsoft.com/office/drawing/2014/main" id="{FFBB65C2-941D-C4CE-471B-C674343DDAA5}"/>
              </a:ext>
            </a:extLst>
          </p:cNvPr>
          <p:cNvSpPr>
            <a:spLocks noGrp="1"/>
          </p:cNvSpPr>
          <p:nvPr>
            <p:ph idx="1"/>
          </p:nvPr>
        </p:nvSpPr>
        <p:spPr>
          <a:xfrm>
            <a:off x="838200" y="1825625"/>
            <a:ext cx="10515600" cy="1712232"/>
          </a:xfrm>
        </p:spPr>
        <p:txBody>
          <a:bodyPr>
            <a:normAutofit/>
          </a:bodyPr>
          <a:lstStyle/>
          <a:p>
            <a:pPr algn="l"/>
            <a:r>
              <a:rPr lang="tr-TR" sz="2400" i="0" u="none" strike="noStrike" baseline="0" dirty="0"/>
              <a:t>Diyabetli hastalarda kullanılan pek çok ilaç, çeşitli mekanizmalar ile </a:t>
            </a:r>
            <a:r>
              <a:rPr lang="tr-TR" sz="2400" i="0" u="none" strike="noStrike" baseline="0" dirty="0" err="1"/>
              <a:t>SU’nin</a:t>
            </a:r>
            <a:r>
              <a:rPr lang="tr-TR" sz="2400" i="0" u="none" strike="noStrike" baseline="0" dirty="0"/>
              <a:t> etkisini değiştirebilir.</a:t>
            </a:r>
          </a:p>
          <a:p>
            <a:pPr algn="l"/>
            <a:r>
              <a:rPr lang="tr-TR" sz="2400" dirty="0"/>
              <a:t>B</a:t>
            </a:r>
            <a:r>
              <a:rPr lang="tr-TR" sz="2400" i="0" u="none" strike="noStrike" baseline="0" dirty="0"/>
              <a:t>u ilaçlar kullanılacağı zaman SU dozunun ayarlanması gerekebilir.</a:t>
            </a:r>
            <a:endParaRPr lang="tr-TR" sz="2400" dirty="0"/>
          </a:p>
          <a:p>
            <a:endParaRPr lang="tr-TR" dirty="0"/>
          </a:p>
        </p:txBody>
      </p:sp>
      <p:pic>
        <p:nvPicPr>
          <p:cNvPr id="7" name="Resim 6">
            <a:extLst>
              <a:ext uri="{FF2B5EF4-FFF2-40B4-BE49-F238E27FC236}">
                <a16:creationId xmlns:a16="http://schemas.microsoft.com/office/drawing/2014/main" id="{0219A721-7698-7DD9-AB82-45714C615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423" y="3186141"/>
            <a:ext cx="8659205" cy="3306734"/>
          </a:xfrm>
          <a:prstGeom prst="rect">
            <a:avLst/>
          </a:prstGeom>
        </p:spPr>
      </p:pic>
    </p:spTree>
    <p:extLst>
      <p:ext uri="{BB962C8B-B14F-4D97-AF65-F5344CB8AC3E}">
        <p14:creationId xmlns:p14="http://schemas.microsoft.com/office/powerpoint/2010/main" val="2984725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E8F33B3-8833-F717-8D8D-769DFC5700A0}"/>
              </a:ext>
            </a:extLst>
          </p:cNvPr>
          <p:cNvSpPr>
            <a:spLocks noGrp="1"/>
          </p:cNvSpPr>
          <p:nvPr>
            <p:ph type="title"/>
          </p:nvPr>
        </p:nvSpPr>
        <p:spPr/>
        <p:txBody>
          <a:bodyPr>
            <a:normAutofit/>
          </a:bodyPr>
          <a:lstStyle/>
          <a:p>
            <a:pPr algn="ctr"/>
            <a:r>
              <a:rPr lang="tr-TR" sz="4000" dirty="0"/>
              <a:t>TİAZOLİDİNDİON (GLİTAZON) GRUBU İLAÇLAR</a:t>
            </a:r>
          </a:p>
        </p:txBody>
      </p:sp>
      <p:sp>
        <p:nvSpPr>
          <p:cNvPr id="3" name="İçerik Yer Tutucusu 2">
            <a:extLst>
              <a:ext uri="{FF2B5EF4-FFF2-40B4-BE49-F238E27FC236}">
                <a16:creationId xmlns:a16="http://schemas.microsoft.com/office/drawing/2014/main" id="{E73D378A-95AF-2503-6CFD-64419F5B51A1}"/>
              </a:ext>
            </a:extLst>
          </p:cNvPr>
          <p:cNvSpPr>
            <a:spLocks noGrp="1"/>
          </p:cNvSpPr>
          <p:nvPr>
            <p:ph idx="1"/>
          </p:nvPr>
        </p:nvSpPr>
        <p:spPr>
          <a:xfrm>
            <a:off x="936171" y="1444624"/>
            <a:ext cx="10515600" cy="4677395"/>
          </a:xfrm>
        </p:spPr>
        <p:txBody>
          <a:bodyPr>
            <a:normAutofit/>
          </a:bodyPr>
          <a:lstStyle/>
          <a:p>
            <a:pPr>
              <a:lnSpc>
                <a:spcPct val="115000"/>
              </a:lnSpc>
              <a:spcAft>
                <a:spcPts val="800"/>
              </a:spcAft>
            </a:pPr>
            <a:r>
              <a:rPr lang="tr-TR" kern="100" dirty="0" err="1">
                <a:effectLst/>
                <a:latin typeface="Aptos" panose="020B0004020202020204" pitchFamily="34" charset="0"/>
                <a:ea typeface="Aptos" panose="020B0004020202020204" pitchFamily="34" charset="0"/>
                <a:cs typeface="Times New Roman" panose="02020603050405020304" pitchFamily="18" charset="0"/>
              </a:rPr>
              <a:t>Tiazolidindionlar</a:t>
            </a:r>
            <a:r>
              <a:rPr lang="tr-TR" kern="100" dirty="0">
                <a:effectLst/>
                <a:latin typeface="Aptos" panose="020B0004020202020204" pitchFamily="34" charset="0"/>
                <a:ea typeface="Aptos" panose="020B0004020202020204" pitchFamily="34" charset="0"/>
                <a:cs typeface="Times New Roman" panose="02020603050405020304" pitchFamily="18" charset="0"/>
              </a:rPr>
              <a:t> metformine benzer şekilde , insülin </a:t>
            </a:r>
            <a:r>
              <a:rPr lang="tr-TR" kern="100" dirty="0" err="1">
                <a:effectLst/>
                <a:latin typeface="Aptos" panose="020B0004020202020204" pitchFamily="34" charset="0"/>
                <a:ea typeface="Aptos" panose="020B0004020202020204" pitchFamily="34" charset="0"/>
                <a:cs typeface="Times New Roman" panose="02020603050405020304" pitchFamily="18" charset="0"/>
              </a:rPr>
              <a:t>sentivitesini</a:t>
            </a:r>
            <a:r>
              <a:rPr lang="tr-TR" kern="100" dirty="0">
                <a:effectLst/>
                <a:latin typeface="Aptos" panose="020B0004020202020204" pitchFamily="34" charset="0"/>
                <a:ea typeface="Aptos" panose="020B0004020202020204" pitchFamily="34" charset="0"/>
                <a:cs typeface="Times New Roman" panose="02020603050405020304" pitchFamily="18" charset="0"/>
              </a:rPr>
              <a:t> artırır, insülin direncini azaltır ve hepatik glukoz salınımını </a:t>
            </a:r>
            <a:r>
              <a:rPr lang="tr-TR" kern="100" dirty="0" err="1">
                <a:effectLst/>
                <a:latin typeface="Aptos" panose="020B0004020202020204" pitchFamily="34" charset="0"/>
                <a:ea typeface="Aptos" panose="020B0004020202020204" pitchFamily="34" charset="0"/>
                <a:cs typeface="Times New Roman" panose="02020603050405020304" pitchFamily="18" charset="0"/>
              </a:rPr>
              <a:t>azaltır.Metforminden</a:t>
            </a:r>
            <a:r>
              <a:rPr lang="tr-TR" kern="100" dirty="0">
                <a:effectLst/>
                <a:latin typeface="Aptos" panose="020B0004020202020204" pitchFamily="34" charset="0"/>
                <a:ea typeface="Aptos" panose="020B0004020202020204" pitchFamily="34" charset="0"/>
                <a:cs typeface="Times New Roman" panose="02020603050405020304" pitchFamily="18" charset="0"/>
              </a:rPr>
              <a:t> farklı olarak su tutulumu yapar.</a:t>
            </a:r>
          </a:p>
          <a:p>
            <a:pPr>
              <a:lnSpc>
                <a:spcPct val="115000"/>
              </a:lnSpc>
              <a:spcAft>
                <a:spcPts val="800"/>
              </a:spcAft>
            </a:pPr>
            <a:r>
              <a:rPr lang="tr-TR" sz="2800" dirty="0"/>
              <a:t>Yağ dokusunda </a:t>
            </a:r>
            <a:r>
              <a:rPr lang="tr-TR" sz="2800" dirty="0" err="1"/>
              <a:t>adiposit</a:t>
            </a:r>
            <a:r>
              <a:rPr lang="tr-TR" sz="2800" dirty="0"/>
              <a:t> diferansiyasyonunu artırır. </a:t>
            </a:r>
          </a:p>
          <a:p>
            <a:r>
              <a:rPr lang="tr-TR" sz="2800" dirty="0"/>
              <a:t>Alkolik olmayan </a:t>
            </a:r>
            <a:r>
              <a:rPr lang="tr-TR" sz="2800" dirty="0" err="1"/>
              <a:t>steatohepatit</a:t>
            </a:r>
            <a:r>
              <a:rPr lang="tr-TR" sz="2800" dirty="0"/>
              <a:t> (NASH) hastalığında </a:t>
            </a:r>
            <a:r>
              <a:rPr lang="tr-TR" sz="2800" dirty="0" err="1"/>
              <a:t>pioglitazon</a:t>
            </a:r>
            <a:r>
              <a:rPr lang="tr-TR" sz="2800" dirty="0"/>
              <a:t> tedavisi ile olumlu etkiler bildirilmiştir. </a:t>
            </a:r>
          </a:p>
          <a:p>
            <a:r>
              <a:rPr lang="tr-TR" dirty="0"/>
              <a:t>B</a:t>
            </a:r>
            <a:r>
              <a:rPr lang="tr-TR" sz="2800" dirty="0"/>
              <a:t>azı çalışmalarda kan basıncında </a:t>
            </a:r>
            <a:r>
              <a:rPr lang="tr-TR" dirty="0"/>
              <a:t>düşüş</a:t>
            </a:r>
            <a:r>
              <a:rPr lang="tr-TR" sz="2800" dirty="0"/>
              <a:t> sağladıkları gösterilmiştir. </a:t>
            </a:r>
          </a:p>
          <a:p>
            <a:endParaRPr lang="tr-TR" dirty="0"/>
          </a:p>
        </p:txBody>
      </p:sp>
      <p:pic>
        <p:nvPicPr>
          <p:cNvPr id="4" name="Resim 3">
            <a:extLst>
              <a:ext uri="{FF2B5EF4-FFF2-40B4-BE49-F238E27FC236}">
                <a16:creationId xmlns:a16="http://schemas.microsoft.com/office/drawing/2014/main" id="{BD2E6FF9-E526-BB2A-33C5-07F386C9FA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0689" y="2498269"/>
            <a:ext cx="2129053" cy="1159332"/>
          </a:xfrm>
          <a:prstGeom prst="rect">
            <a:avLst/>
          </a:prstGeom>
        </p:spPr>
      </p:pic>
    </p:spTree>
    <p:extLst>
      <p:ext uri="{BB962C8B-B14F-4D97-AF65-F5344CB8AC3E}">
        <p14:creationId xmlns:p14="http://schemas.microsoft.com/office/powerpoint/2010/main" val="3054745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11368A-7262-3647-451D-7F10988D17A6}"/>
              </a:ext>
            </a:extLst>
          </p:cNvPr>
          <p:cNvSpPr>
            <a:spLocks noGrp="1"/>
          </p:cNvSpPr>
          <p:nvPr>
            <p:ph type="title"/>
          </p:nvPr>
        </p:nvSpPr>
        <p:spPr/>
        <p:txBody>
          <a:bodyPr>
            <a:normAutofit/>
          </a:bodyPr>
          <a:lstStyle/>
          <a:p>
            <a:pPr algn="ctr"/>
            <a:r>
              <a:rPr lang="tr-TR" sz="4000" dirty="0"/>
              <a:t>TİAZOLİDİNDİON (GLİTAZON) GRUBU İLAÇLAR</a:t>
            </a:r>
          </a:p>
        </p:txBody>
      </p:sp>
      <p:sp>
        <p:nvSpPr>
          <p:cNvPr id="3" name="İçerik Yer Tutucusu 2">
            <a:extLst>
              <a:ext uri="{FF2B5EF4-FFF2-40B4-BE49-F238E27FC236}">
                <a16:creationId xmlns:a16="http://schemas.microsoft.com/office/drawing/2014/main" id="{4A80DC8F-9378-BDE7-ACD4-9AEDF8586E6F}"/>
              </a:ext>
            </a:extLst>
          </p:cNvPr>
          <p:cNvSpPr>
            <a:spLocks noGrp="1"/>
          </p:cNvSpPr>
          <p:nvPr>
            <p:ph idx="1"/>
          </p:nvPr>
        </p:nvSpPr>
        <p:spPr>
          <a:xfrm>
            <a:off x="838200" y="1401083"/>
            <a:ext cx="10515600" cy="4351338"/>
          </a:xfrm>
        </p:spPr>
        <p:txBody>
          <a:bodyPr/>
          <a:lstStyle/>
          <a:p>
            <a:r>
              <a:rPr lang="tr-TR" sz="2800" dirty="0"/>
              <a:t>Bu gruptan, ülkemiz piyasasında yalnızca </a:t>
            </a:r>
            <a:r>
              <a:rPr lang="tr-TR" sz="2800" dirty="0" err="1"/>
              <a:t>pioglitazon</a:t>
            </a:r>
            <a:r>
              <a:rPr lang="tr-TR" sz="2800" dirty="0"/>
              <a:t> (PİO) mevcuttur.</a:t>
            </a:r>
          </a:p>
          <a:p>
            <a:r>
              <a:rPr lang="tr-TR" sz="2800" dirty="0"/>
              <a:t>Hipoglisemi yapmaması, HDL-kolesterolü yükseltmesi ve </a:t>
            </a:r>
            <a:r>
              <a:rPr lang="tr-TR" sz="2800" dirty="0" err="1"/>
              <a:t>trigliserid</a:t>
            </a:r>
            <a:r>
              <a:rPr lang="tr-TR" sz="2800" dirty="0"/>
              <a:t> düzeylerini düşürmesi ile avantaj sağlar.</a:t>
            </a:r>
          </a:p>
          <a:p>
            <a:r>
              <a:rPr lang="tr-TR" sz="2800" dirty="0" err="1"/>
              <a:t>PİO’nun</a:t>
            </a:r>
            <a:r>
              <a:rPr lang="tr-TR" sz="2800" dirty="0"/>
              <a:t> sekonder KV olay ve inme riskini azalttığı gösterilmiştir </a:t>
            </a:r>
          </a:p>
          <a:p>
            <a:endParaRPr lang="tr-TR" dirty="0"/>
          </a:p>
        </p:txBody>
      </p:sp>
      <p:pic>
        <p:nvPicPr>
          <p:cNvPr id="4" name="Resim 3">
            <a:extLst>
              <a:ext uri="{FF2B5EF4-FFF2-40B4-BE49-F238E27FC236}">
                <a16:creationId xmlns:a16="http://schemas.microsoft.com/office/drawing/2014/main" id="{68A558B3-3836-2A6B-CD2D-7F189B72FCED}"/>
              </a:ext>
            </a:extLst>
          </p:cNvPr>
          <p:cNvPicPr>
            <a:picLocks noChangeAspect="1"/>
          </p:cNvPicPr>
          <p:nvPr/>
        </p:nvPicPr>
        <p:blipFill rotWithShape="1">
          <a:blip r:embed="rId3">
            <a:extLst>
              <a:ext uri="{28A0092B-C50C-407E-A947-70E740481C1C}">
                <a14:useLocalDpi xmlns:a14="http://schemas.microsoft.com/office/drawing/2010/main" val="0"/>
              </a:ext>
            </a:extLst>
          </a:blip>
          <a:srcRect l="-1066" t="413" r="962" b="-516"/>
          <a:stretch/>
        </p:blipFill>
        <p:spPr>
          <a:xfrm>
            <a:off x="736072" y="4082607"/>
            <a:ext cx="10155382" cy="2018382"/>
          </a:xfrm>
          <a:prstGeom prst="rect">
            <a:avLst/>
          </a:prstGeom>
        </p:spPr>
      </p:pic>
      <p:pic>
        <p:nvPicPr>
          <p:cNvPr id="5" name="Resim 4">
            <a:extLst>
              <a:ext uri="{FF2B5EF4-FFF2-40B4-BE49-F238E27FC236}">
                <a16:creationId xmlns:a16="http://schemas.microsoft.com/office/drawing/2014/main" id="{AA76692D-7E5E-7042-6E69-45DFE70B5BF0}"/>
              </a:ext>
            </a:extLst>
          </p:cNvPr>
          <p:cNvPicPr>
            <a:picLocks noChangeAspect="1"/>
          </p:cNvPicPr>
          <p:nvPr/>
        </p:nvPicPr>
        <p:blipFill>
          <a:blip r:embed="rId4"/>
          <a:stretch>
            <a:fillRect/>
          </a:stretch>
        </p:blipFill>
        <p:spPr>
          <a:xfrm>
            <a:off x="1083128" y="5456917"/>
            <a:ext cx="9710183" cy="867127"/>
          </a:xfrm>
          <a:prstGeom prst="rect">
            <a:avLst/>
          </a:prstGeom>
        </p:spPr>
      </p:pic>
    </p:spTree>
    <p:extLst>
      <p:ext uri="{BB962C8B-B14F-4D97-AF65-F5344CB8AC3E}">
        <p14:creationId xmlns:p14="http://schemas.microsoft.com/office/powerpoint/2010/main" val="237717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14167C-A008-BC96-897E-4FC0289B3D25}"/>
              </a:ext>
            </a:extLst>
          </p:cNvPr>
          <p:cNvSpPr>
            <a:spLocks noGrp="1"/>
          </p:cNvSpPr>
          <p:nvPr>
            <p:ph type="title"/>
          </p:nvPr>
        </p:nvSpPr>
        <p:spPr/>
        <p:txBody>
          <a:bodyPr>
            <a:normAutofit/>
          </a:bodyPr>
          <a:lstStyle/>
          <a:p>
            <a:r>
              <a:rPr lang="tr-TR" sz="4000" dirty="0"/>
              <a:t>TİAZOLİDİNDİON (GLİTAZON) GRUBU İLAÇLAR</a:t>
            </a:r>
          </a:p>
        </p:txBody>
      </p:sp>
      <p:sp>
        <p:nvSpPr>
          <p:cNvPr id="3" name="İçerik Yer Tutucusu 2">
            <a:extLst>
              <a:ext uri="{FF2B5EF4-FFF2-40B4-BE49-F238E27FC236}">
                <a16:creationId xmlns:a16="http://schemas.microsoft.com/office/drawing/2014/main" id="{8F27570D-9534-4F7F-2683-CE6D2030880B}"/>
              </a:ext>
            </a:extLst>
          </p:cNvPr>
          <p:cNvSpPr>
            <a:spLocks noGrp="1"/>
          </p:cNvSpPr>
          <p:nvPr>
            <p:ph idx="1"/>
          </p:nvPr>
        </p:nvSpPr>
        <p:spPr>
          <a:xfrm>
            <a:off x="838200" y="1690688"/>
            <a:ext cx="10515600" cy="4486275"/>
          </a:xfrm>
        </p:spPr>
        <p:txBody>
          <a:bodyPr>
            <a:normAutofit fontScale="70000" lnSpcReduction="20000"/>
          </a:bodyPr>
          <a:lstStyle/>
          <a:p>
            <a:pPr marL="0" indent="0">
              <a:buNone/>
            </a:pPr>
            <a:r>
              <a:rPr lang="tr-TR" sz="4000" dirty="0"/>
              <a:t>YAN ETKİLERİ</a:t>
            </a:r>
          </a:p>
          <a:p>
            <a:endParaRPr lang="tr-TR" sz="2800" dirty="0"/>
          </a:p>
          <a:p>
            <a:r>
              <a:rPr lang="tr-TR" sz="2800" dirty="0">
                <a:solidFill>
                  <a:srgbClr val="FF0000"/>
                </a:solidFill>
              </a:rPr>
              <a:t>Ödem</a:t>
            </a:r>
            <a:r>
              <a:rPr lang="tr-TR" sz="2800" dirty="0"/>
              <a:t>   </a:t>
            </a:r>
          </a:p>
          <a:p>
            <a:r>
              <a:rPr lang="tr-TR" sz="2800" dirty="0"/>
              <a:t>Anemi  </a:t>
            </a:r>
          </a:p>
          <a:p>
            <a:r>
              <a:rPr lang="tr-TR" sz="2800" dirty="0">
                <a:solidFill>
                  <a:srgbClr val="FF0000"/>
                </a:solidFill>
              </a:rPr>
              <a:t>Konjestif kalp yetersizliği </a:t>
            </a:r>
            <a:r>
              <a:rPr lang="tr-TR" sz="2800" dirty="0"/>
              <a:t>  </a:t>
            </a:r>
          </a:p>
          <a:p>
            <a:r>
              <a:rPr lang="tr-TR" sz="2800" dirty="0"/>
              <a:t>Sıvı retansiyonu  </a:t>
            </a:r>
          </a:p>
          <a:p>
            <a:r>
              <a:rPr lang="tr-TR" sz="2800" dirty="0">
                <a:solidFill>
                  <a:srgbClr val="FF0000"/>
                </a:solidFill>
              </a:rPr>
              <a:t>Kilo artışı  </a:t>
            </a:r>
          </a:p>
          <a:p>
            <a:r>
              <a:rPr lang="tr-TR" sz="2800" dirty="0"/>
              <a:t>LDL-kolesterol artışı </a:t>
            </a:r>
          </a:p>
          <a:p>
            <a:r>
              <a:rPr lang="tr-TR" sz="2800" dirty="0" err="1"/>
              <a:t>Transaminazlarda</a:t>
            </a:r>
            <a:r>
              <a:rPr lang="tr-TR" sz="2800" dirty="0"/>
              <a:t> yükselme  </a:t>
            </a:r>
          </a:p>
          <a:p>
            <a:r>
              <a:rPr lang="tr-TR" sz="2800" dirty="0"/>
              <a:t>KV olay riskinde artış. </a:t>
            </a:r>
          </a:p>
          <a:p>
            <a:r>
              <a:rPr lang="tr-TR" sz="2800" dirty="0" err="1">
                <a:solidFill>
                  <a:srgbClr val="FF0000"/>
                </a:solidFill>
              </a:rPr>
              <a:t>Graves</a:t>
            </a:r>
            <a:r>
              <a:rPr lang="tr-TR" sz="2800" dirty="0">
                <a:solidFill>
                  <a:srgbClr val="FF0000"/>
                </a:solidFill>
              </a:rPr>
              <a:t> </a:t>
            </a:r>
            <a:r>
              <a:rPr lang="tr-TR" sz="2800" dirty="0" err="1">
                <a:solidFill>
                  <a:srgbClr val="FF0000"/>
                </a:solidFill>
              </a:rPr>
              <a:t>oftalmopatisi</a:t>
            </a:r>
            <a:r>
              <a:rPr lang="tr-TR" sz="2800" dirty="0">
                <a:solidFill>
                  <a:srgbClr val="FF0000"/>
                </a:solidFill>
              </a:rPr>
              <a:t> </a:t>
            </a:r>
            <a:r>
              <a:rPr lang="tr-TR" sz="2800" dirty="0"/>
              <a:t>olan hastalarda, TZD grubu ilaçlar </a:t>
            </a:r>
            <a:r>
              <a:rPr lang="tr-TR" sz="2800" dirty="0" err="1"/>
              <a:t>oftalmopatiyi</a:t>
            </a:r>
            <a:r>
              <a:rPr lang="tr-TR" sz="2800" dirty="0"/>
              <a:t> alevlendirebilir.  </a:t>
            </a:r>
          </a:p>
          <a:p>
            <a:r>
              <a:rPr lang="tr-TR" sz="2800" dirty="0">
                <a:solidFill>
                  <a:srgbClr val="FF0000"/>
                </a:solidFill>
              </a:rPr>
              <a:t>Postmenopozal kadınlarda ve ileri yaştaki erkeklerde kırık riskinde artışa ve kemik kitlesinde azalma</a:t>
            </a:r>
          </a:p>
          <a:p>
            <a:endParaRPr lang="tr-TR" dirty="0"/>
          </a:p>
        </p:txBody>
      </p:sp>
      <p:pic>
        <p:nvPicPr>
          <p:cNvPr id="5" name="Resim 4">
            <a:extLst>
              <a:ext uri="{FF2B5EF4-FFF2-40B4-BE49-F238E27FC236}">
                <a16:creationId xmlns:a16="http://schemas.microsoft.com/office/drawing/2014/main" id="{989DD8F9-6BD7-8C11-1B14-B43AC455AFEA}"/>
              </a:ext>
            </a:extLst>
          </p:cNvPr>
          <p:cNvPicPr>
            <a:picLocks noChangeAspect="1"/>
          </p:cNvPicPr>
          <p:nvPr/>
        </p:nvPicPr>
        <p:blipFill>
          <a:blip r:embed="rId2"/>
          <a:stretch>
            <a:fillRect/>
          </a:stretch>
        </p:blipFill>
        <p:spPr>
          <a:xfrm>
            <a:off x="4492571" y="2300536"/>
            <a:ext cx="2872979" cy="1900918"/>
          </a:xfrm>
          <a:prstGeom prst="rect">
            <a:avLst/>
          </a:prstGeom>
        </p:spPr>
      </p:pic>
      <p:pic>
        <p:nvPicPr>
          <p:cNvPr id="4" name="Resim 3">
            <a:extLst>
              <a:ext uri="{FF2B5EF4-FFF2-40B4-BE49-F238E27FC236}">
                <a16:creationId xmlns:a16="http://schemas.microsoft.com/office/drawing/2014/main" id="{B531E47E-A542-373E-217B-C16174F25882}"/>
              </a:ext>
            </a:extLst>
          </p:cNvPr>
          <p:cNvPicPr>
            <a:picLocks noChangeAspect="1"/>
          </p:cNvPicPr>
          <p:nvPr/>
        </p:nvPicPr>
        <p:blipFill>
          <a:blip r:embed="rId3"/>
          <a:stretch>
            <a:fillRect/>
          </a:stretch>
        </p:blipFill>
        <p:spPr>
          <a:xfrm>
            <a:off x="7922556" y="1934168"/>
            <a:ext cx="2740525" cy="2989663"/>
          </a:xfrm>
          <a:prstGeom prst="rect">
            <a:avLst/>
          </a:prstGeom>
        </p:spPr>
      </p:pic>
    </p:spTree>
    <p:extLst>
      <p:ext uri="{BB962C8B-B14F-4D97-AF65-F5344CB8AC3E}">
        <p14:creationId xmlns:p14="http://schemas.microsoft.com/office/powerpoint/2010/main" val="2279551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A5096F-6844-EFDC-9B3C-E53147351BFC}"/>
              </a:ext>
            </a:extLst>
          </p:cNvPr>
          <p:cNvSpPr>
            <a:spLocks noGrp="1"/>
          </p:cNvSpPr>
          <p:nvPr>
            <p:ph type="title"/>
          </p:nvPr>
        </p:nvSpPr>
        <p:spPr/>
        <p:txBody>
          <a:bodyPr>
            <a:normAutofit/>
          </a:bodyPr>
          <a:lstStyle/>
          <a:p>
            <a:r>
              <a:rPr lang="tr-TR" sz="4000" dirty="0"/>
              <a:t>TİAZOLİDİNDİON (GLİTAZON) GRUBU İLAÇLAR</a:t>
            </a:r>
          </a:p>
        </p:txBody>
      </p:sp>
      <p:sp>
        <p:nvSpPr>
          <p:cNvPr id="3" name="İçerik Yer Tutucusu 2">
            <a:extLst>
              <a:ext uri="{FF2B5EF4-FFF2-40B4-BE49-F238E27FC236}">
                <a16:creationId xmlns:a16="http://schemas.microsoft.com/office/drawing/2014/main" id="{6F8BC369-2D91-831C-698A-FB77736B5F7C}"/>
              </a:ext>
            </a:extLst>
          </p:cNvPr>
          <p:cNvSpPr>
            <a:spLocks noGrp="1"/>
          </p:cNvSpPr>
          <p:nvPr>
            <p:ph idx="1"/>
          </p:nvPr>
        </p:nvSpPr>
        <p:spPr/>
        <p:txBody>
          <a:bodyPr>
            <a:normAutofit fontScale="92500" lnSpcReduction="20000"/>
          </a:bodyPr>
          <a:lstStyle/>
          <a:p>
            <a:pPr marL="0" indent="0">
              <a:buNone/>
            </a:pPr>
            <a:r>
              <a:rPr lang="tr-TR" sz="3800" dirty="0"/>
              <a:t>KONTRENDİKASYONLARI</a:t>
            </a:r>
          </a:p>
          <a:p>
            <a:r>
              <a:rPr lang="tr-TR" sz="2800" dirty="0" err="1"/>
              <a:t>Alanin</a:t>
            </a:r>
            <a:r>
              <a:rPr lang="tr-TR" sz="2800" dirty="0"/>
              <a:t> amino transferaz yüksekliği </a:t>
            </a:r>
          </a:p>
          <a:p>
            <a:r>
              <a:rPr lang="tr-TR" dirty="0">
                <a:solidFill>
                  <a:srgbClr val="FF0000"/>
                </a:solidFill>
              </a:rPr>
              <a:t>K</a:t>
            </a:r>
            <a:r>
              <a:rPr lang="tr-TR" sz="2800" dirty="0">
                <a:solidFill>
                  <a:srgbClr val="FF0000"/>
                </a:solidFill>
              </a:rPr>
              <a:t>onjestif kalp yetersizliği </a:t>
            </a:r>
            <a:r>
              <a:rPr lang="tr-TR" sz="2800" dirty="0"/>
              <a:t> </a:t>
            </a:r>
          </a:p>
          <a:p>
            <a:r>
              <a:rPr lang="tr-TR" sz="2800" dirty="0"/>
              <a:t>Kronik ileri böbrek yetersizliğinde kontrendike değildir fakat ödem riski nedeniyle tercih edilmemelidir.  </a:t>
            </a:r>
          </a:p>
          <a:p>
            <a:r>
              <a:rPr lang="tr-TR" sz="2800" dirty="0"/>
              <a:t>Gebelik </a:t>
            </a:r>
          </a:p>
          <a:p>
            <a:r>
              <a:rPr lang="tr-TR" sz="2800" dirty="0">
                <a:solidFill>
                  <a:srgbClr val="FF0000"/>
                </a:solidFill>
              </a:rPr>
              <a:t>Tip 1 diyabet</a:t>
            </a:r>
          </a:p>
          <a:p>
            <a:r>
              <a:rPr lang="tr-TR" sz="2800" dirty="0" err="1">
                <a:solidFill>
                  <a:srgbClr val="FF0000"/>
                </a:solidFill>
              </a:rPr>
              <a:t>Maküla</a:t>
            </a:r>
            <a:r>
              <a:rPr lang="tr-TR" sz="2800" dirty="0">
                <a:solidFill>
                  <a:srgbClr val="FF0000"/>
                </a:solidFill>
              </a:rPr>
              <a:t> ödemi </a:t>
            </a:r>
            <a:endParaRPr lang="tr-TR" sz="2800" dirty="0"/>
          </a:p>
          <a:p>
            <a:r>
              <a:rPr lang="tr-TR" sz="2800" dirty="0"/>
              <a:t>Adolesanlar ve çocuklar </a:t>
            </a:r>
          </a:p>
          <a:p>
            <a:r>
              <a:rPr lang="tr-TR" sz="2800" dirty="0">
                <a:solidFill>
                  <a:srgbClr val="FF0000"/>
                </a:solidFill>
              </a:rPr>
              <a:t>Mesane kanseri</a:t>
            </a:r>
            <a:endParaRPr lang="tr-TR" dirty="0"/>
          </a:p>
        </p:txBody>
      </p:sp>
      <p:pic>
        <p:nvPicPr>
          <p:cNvPr id="4" name="Resim 3">
            <a:extLst>
              <a:ext uri="{FF2B5EF4-FFF2-40B4-BE49-F238E27FC236}">
                <a16:creationId xmlns:a16="http://schemas.microsoft.com/office/drawing/2014/main" id="{9CD0A3D4-6737-5FD6-A210-AAC616283670}"/>
              </a:ext>
            </a:extLst>
          </p:cNvPr>
          <p:cNvPicPr>
            <a:picLocks noChangeAspect="1"/>
          </p:cNvPicPr>
          <p:nvPr/>
        </p:nvPicPr>
        <p:blipFill>
          <a:blip r:embed="rId2"/>
          <a:stretch>
            <a:fillRect/>
          </a:stretch>
        </p:blipFill>
        <p:spPr>
          <a:xfrm>
            <a:off x="6832780" y="4001294"/>
            <a:ext cx="2681611" cy="1881130"/>
          </a:xfrm>
          <a:prstGeom prst="rect">
            <a:avLst/>
          </a:prstGeom>
        </p:spPr>
      </p:pic>
    </p:spTree>
    <p:extLst>
      <p:ext uri="{BB962C8B-B14F-4D97-AF65-F5344CB8AC3E}">
        <p14:creationId xmlns:p14="http://schemas.microsoft.com/office/powerpoint/2010/main" val="3594203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687564-3FE3-49BE-FABF-81739CAE4579}"/>
              </a:ext>
            </a:extLst>
          </p:cNvPr>
          <p:cNvSpPr>
            <a:spLocks noGrp="1"/>
          </p:cNvSpPr>
          <p:nvPr>
            <p:ph type="title"/>
          </p:nvPr>
        </p:nvSpPr>
        <p:spPr/>
        <p:txBody>
          <a:bodyPr>
            <a:normAutofit/>
          </a:bodyPr>
          <a:lstStyle/>
          <a:p>
            <a:r>
              <a:rPr lang="tr-TR" sz="4000" dirty="0"/>
              <a:t>ALFA GLUKOZİDAZ İNHİBİTÖRÜ GRUBU İLAÇLAR</a:t>
            </a:r>
          </a:p>
        </p:txBody>
      </p:sp>
      <p:sp>
        <p:nvSpPr>
          <p:cNvPr id="3" name="İçerik Yer Tutucusu 2">
            <a:extLst>
              <a:ext uri="{FF2B5EF4-FFF2-40B4-BE49-F238E27FC236}">
                <a16:creationId xmlns:a16="http://schemas.microsoft.com/office/drawing/2014/main" id="{2DC05735-020E-9881-1B96-9990446538EE}"/>
              </a:ext>
            </a:extLst>
          </p:cNvPr>
          <p:cNvSpPr>
            <a:spLocks noGrp="1"/>
          </p:cNvSpPr>
          <p:nvPr>
            <p:ph idx="1"/>
          </p:nvPr>
        </p:nvSpPr>
        <p:spPr>
          <a:xfrm>
            <a:off x="838200" y="1522413"/>
            <a:ext cx="10515600" cy="4009118"/>
          </a:xfrm>
        </p:spPr>
        <p:txBody>
          <a:bodyPr>
            <a:normAutofit/>
          </a:bodyPr>
          <a:lstStyle/>
          <a:p>
            <a:pPr>
              <a:lnSpc>
                <a:spcPct val="115000"/>
              </a:lnSpc>
              <a:spcAft>
                <a:spcPts val="800"/>
              </a:spcAft>
            </a:pPr>
            <a:r>
              <a:rPr lang="tr-TR" sz="2600" kern="100" dirty="0" err="1">
                <a:latin typeface="Aptos" panose="020B0004020202020204" pitchFamily="34" charset="0"/>
                <a:ea typeface="Aptos" panose="020B0004020202020204" pitchFamily="34" charset="0"/>
                <a:cs typeface="Times New Roman" panose="02020603050405020304" pitchFamily="18" charset="0"/>
              </a:rPr>
              <a:t>G</a:t>
            </a:r>
            <a:r>
              <a:rPr lang="tr-TR" sz="2600" kern="100" dirty="0" err="1">
                <a:effectLst/>
                <a:latin typeface="Aptos" panose="020B0004020202020204" pitchFamily="34" charset="0"/>
                <a:ea typeface="Aptos" panose="020B0004020202020204" pitchFamily="34" charset="0"/>
                <a:cs typeface="Times New Roman" panose="02020603050405020304" pitchFamily="18" charset="0"/>
              </a:rPr>
              <a:t>lukozidazı</a:t>
            </a:r>
            <a:r>
              <a:rPr lang="tr-TR" sz="2600" kern="100" dirty="0">
                <a:effectLst/>
                <a:latin typeface="Aptos" panose="020B0004020202020204" pitchFamily="34" charset="0"/>
                <a:ea typeface="Aptos" panose="020B0004020202020204" pitchFamily="34" charset="0"/>
                <a:cs typeface="Times New Roman" panose="02020603050405020304" pitchFamily="18" charset="0"/>
              </a:rPr>
              <a:t> inhibe ederek polisakkaritlerin parçalanmasını engeller ve bu şekilde glukoz emilimini azaltır.</a:t>
            </a:r>
          </a:p>
          <a:p>
            <a:r>
              <a:rPr lang="tr-TR" sz="2600" dirty="0"/>
              <a:t>Avantajları; tokluk kan glukozunu düşürmesi, hipoglisemi riskinin düşük olması, kilo açısından nötr olması ,sistemik etkilerinin olmaması, KV olay riskini azaltması.</a:t>
            </a:r>
          </a:p>
          <a:p>
            <a:r>
              <a:rPr lang="tr-TR" sz="2600" dirty="0"/>
              <a:t>Günde üç kez ana öğünlerden önce alınması, kan şekerini düşürmede orta etkinlikte olması ve </a:t>
            </a:r>
            <a:r>
              <a:rPr lang="tr-TR" sz="2600" dirty="0" err="1"/>
              <a:t>gastrointestinal</a:t>
            </a:r>
            <a:r>
              <a:rPr lang="tr-TR" sz="2600" dirty="0"/>
              <a:t> yan etkileri </a:t>
            </a:r>
            <a:r>
              <a:rPr lang="tr-TR" sz="2600" dirty="0" err="1"/>
              <a:t>dolayısiyla</a:t>
            </a:r>
            <a:r>
              <a:rPr lang="tr-TR" sz="2600" dirty="0"/>
              <a:t> hasta uyumunun düşük olması gibi nedenlerle uzun süreli kullanımı zordur</a:t>
            </a:r>
          </a:p>
          <a:p>
            <a:endParaRPr lang="tr-TR" dirty="0"/>
          </a:p>
        </p:txBody>
      </p:sp>
      <p:pic>
        <p:nvPicPr>
          <p:cNvPr id="4" name="Resim 3">
            <a:extLst>
              <a:ext uri="{FF2B5EF4-FFF2-40B4-BE49-F238E27FC236}">
                <a16:creationId xmlns:a16="http://schemas.microsoft.com/office/drawing/2014/main" id="{55EC326D-00D2-4F5E-6F07-CF10290271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7432" y="5238942"/>
            <a:ext cx="7441666" cy="1392464"/>
          </a:xfrm>
          <a:prstGeom prst="rect">
            <a:avLst/>
          </a:prstGeom>
        </p:spPr>
      </p:pic>
      <p:pic>
        <p:nvPicPr>
          <p:cNvPr id="3074" name="Picture 2" descr="GLUCOBAY 100 MG 90 TABLET - 2023 Fiyatı">
            <a:extLst>
              <a:ext uri="{FF2B5EF4-FFF2-40B4-BE49-F238E27FC236}">
                <a16:creationId xmlns:a16="http://schemas.microsoft.com/office/drawing/2014/main" id="{8650E82B-1140-A3CF-E5E0-E6F05F9CE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9098" y="5320671"/>
            <a:ext cx="2049709" cy="139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104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D28169-EDBC-E96B-35C0-2E280BBEB635}"/>
              </a:ext>
            </a:extLst>
          </p:cNvPr>
          <p:cNvSpPr>
            <a:spLocks noGrp="1"/>
          </p:cNvSpPr>
          <p:nvPr>
            <p:ph type="title"/>
          </p:nvPr>
        </p:nvSpPr>
        <p:spPr/>
        <p:txBody>
          <a:bodyPr>
            <a:normAutofit/>
          </a:bodyPr>
          <a:lstStyle/>
          <a:p>
            <a:pPr algn="ctr"/>
            <a:r>
              <a:rPr lang="tr-TR" sz="4000" dirty="0"/>
              <a:t>ALFA GLUKOZİDAZ İNHİBİTÖRÜ GRUBU İLAÇLAR</a:t>
            </a:r>
          </a:p>
        </p:txBody>
      </p:sp>
      <p:sp>
        <p:nvSpPr>
          <p:cNvPr id="4" name="İçerik Yer Tutucusu 3">
            <a:extLst>
              <a:ext uri="{FF2B5EF4-FFF2-40B4-BE49-F238E27FC236}">
                <a16:creationId xmlns:a16="http://schemas.microsoft.com/office/drawing/2014/main" id="{6525B304-F64E-0B5E-8D7B-97AC9AF1A25E}"/>
              </a:ext>
            </a:extLst>
          </p:cNvPr>
          <p:cNvSpPr>
            <a:spLocks noGrp="1"/>
          </p:cNvSpPr>
          <p:nvPr>
            <p:ph sz="half" idx="1"/>
          </p:nvPr>
        </p:nvSpPr>
        <p:spPr/>
        <p:txBody>
          <a:bodyPr>
            <a:normAutofit/>
          </a:bodyPr>
          <a:lstStyle/>
          <a:p>
            <a:pPr marL="0" indent="0">
              <a:buNone/>
            </a:pPr>
            <a:r>
              <a:rPr lang="tr-TR" sz="2600" dirty="0"/>
              <a:t>YAN ETKİLERİ</a:t>
            </a:r>
          </a:p>
          <a:p>
            <a:endParaRPr lang="tr-TR" sz="2600" dirty="0"/>
          </a:p>
          <a:p>
            <a:r>
              <a:rPr lang="tr-TR" sz="2600" dirty="0">
                <a:solidFill>
                  <a:srgbClr val="FF0000"/>
                </a:solidFill>
              </a:rPr>
              <a:t>Şişkinlik, hazımsızlık, diyare </a:t>
            </a:r>
          </a:p>
          <a:p>
            <a:r>
              <a:rPr lang="tr-TR" sz="2600" dirty="0"/>
              <a:t>Karaciğer enzimlerinde </a:t>
            </a:r>
            <a:r>
              <a:rPr lang="tr-TR" sz="2600" dirty="0" err="1"/>
              <a:t>reversibl</a:t>
            </a:r>
            <a:r>
              <a:rPr lang="tr-TR" sz="2600" dirty="0"/>
              <a:t> artış </a:t>
            </a:r>
          </a:p>
          <a:p>
            <a:r>
              <a:rPr lang="tr-TR" sz="2600" dirty="0"/>
              <a:t>Nadiren, demir eksikliği anemisi</a:t>
            </a:r>
          </a:p>
          <a:p>
            <a:endParaRPr lang="tr-TR" dirty="0"/>
          </a:p>
        </p:txBody>
      </p:sp>
      <p:sp>
        <p:nvSpPr>
          <p:cNvPr id="5" name="İçerik Yer Tutucusu 4">
            <a:extLst>
              <a:ext uri="{FF2B5EF4-FFF2-40B4-BE49-F238E27FC236}">
                <a16:creationId xmlns:a16="http://schemas.microsoft.com/office/drawing/2014/main" id="{CCA1D885-34A8-386C-E499-5DA639A36A06}"/>
              </a:ext>
            </a:extLst>
          </p:cNvPr>
          <p:cNvSpPr>
            <a:spLocks noGrp="1"/>
          </p:cNvSpPr>
          <p:nvPr>
            <p:ph sz="half" idx="2"/>
          </p:nvPr>
        </p:nvSpPr>
        <p:spPr/>
        <p:txBody>
          <a:bodyPr>
            <a:normAutofit/>
          </a:bodyPr>
          <a:lstStyle/>
          <a:p>
            <a:pPr marL="0" indent="0">
              <a:buNone/>
            </a:pPr>
            <a:r>
              <a:rPr lang="tr-TR" sz="2600" dirty="0"/>
              <a:t>KONTRENDİKASYONLARI</a:t>
            </a:r>
          </a:p>
          <a:p>
            <a:r>
              <a:rPr lang="tr-TR" sz="2600" dirty="0" err="1"/>
              <a:t>İnflamatuvar</a:t>
            </a:r>
            <a:r>
              <a:rPr lang="tr-TR" sz="2600" dirty="0"/>
              <a:t> barsak hastalığı </a:t>
            </a:r>
          </a:p>
          <a:p>
            <a:r>
              <a:rPr lang="tr-TR" sz="2600" dirty="0"/>
              <a:t>Kronik ülserasyon  </a:t>
            </a:r>
          </a:p>
          <a:p>
            <a:r>
              <a:rPr lang="tr-TR" sz="2600" dirty="0" err="1"/>
              <a:t>Malabsorpsiyon</a:t>
            </a:r>
            <a:r>
              <a:rPr lang="tr-TR" sz="2600" dirty="0"/>
              <a:t>  </a:t>
            </a:r>
          </a:p>
          <a:p>
            <a:r>
              <a:rPr lang="tr-TR" sz="2600" dirty="0"/>
              <a:t>Parsiyel barsak obstrüksiyonu </a:t>
            </a:r>
          </a:p>
          <a:p>
            <a:r>
              <a:rPr lang="tr-TR" sz="2600" dirty="0"/>
              <a:t>Siroz </a:t>
            </a:r>
          </a:p>
          <a:p>
            <a:r>
              <a:rPr lang="tr-TR" sz="2600" dirty="0"/>
              <a:t>Gebelik  </a:t>
            </a:r>
          </a:p>
          <a:p>
            <a:r>
              <a:rPr lang="tr-TR" sz="2600" dirty="0"/>
              <a:t>Laktasyon  </a:t>
            </a:r>
          </a:p>
          <a:p>
            <a:r>
              <a:rPr lang="tr-TR" sz="2600" dirty="0"/>
              <a:t>18 yaş altı diyabetliler</a:t>
            </a:r>
          </a:p>
          <a:p>
            <a:endParaRPr lang="tr-TR" dirty="0"/>
          </a:p>
        </p:txBody>
      </p:sp>
      <p:sp>
        <p:nvSpPr>
          <p:cNvPr id="3" name="Sağ Ayraç 2">
            <a:extLst>
              <a:ext uri="{FF2B5EF4-FFF2-40B4-BE49-F238E27FC236}">
                <a16:creationId xmlns:a16="http://schemas.microsoft.com/office/drawing/2014/main" id="{0C2FFA36-B022-72DE-3F0E-9C60671E1DC4}"/>
              </a:ext>
            </a:extLst>
          </p:cNvPr>
          <p:cNvSpPr/>
          <p:nvPr/>
        </p:nvSpPr>
        <p:spPr>
          <a:xfrm>
            <a:off x="10631277" y="2258458"/>
            <a:ext cx="638978" cy="2313542"/>
          </a:xfrm>
          <a:prstGeom prst="righ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tr-TR"/>
          </a:p>
        </p:txBody>
      </p:sp>
      <p:sp>
        <p:nvSpPr>
          <p:cNvPr id="7" name="Metin kutusu 6">
            <a:extLst>
              <a:ext uri="{FF2B5EF4-FFF2-40B4-BE49-F238E27FC236}">
                <a16:creationId xmlns:a16="http://schemas.microsoft.com/office/drawing/2014/main" id="{AFAB5EA8-6064-66E8-C799-28B92D826B0C}"/>
              </a:ext>
            </a:extLst>
          </p:cNvPr>
          <p:cNvSpPr txBox="1"/>
          <p:nvPr/>
        </p:nvSpPr>
        <p:spPr>
          <a:xfrm>
            <a:off x="11270255" y="3153619"/>
            <a:ext cx="884104" cy="523220"/>
          </a:xfrm>
          <a:prstGeom prst="rect">
            <a:avLst/>
          </a:prstGeom>
          <a:noFill/>
        </p:spPr>
        <p:txBody>
          <a:bodyPr wrap="square">
            <a:spAutoFit/>
          </a:bodyPr>
          <a:lstStyle/>
          <a:p>
            <a:r>
              <a:rPr lang="tr-TR" sz="2800" b="1" dirty="0">
                <a:solidFill>
                  <a:schemeClr val="accent6">
                    <a:lumMod val="75000"/>
                  </a:schemeClr>
                </a:solidFill>
              </a:rPr>
              <a:t>GIS</a:t>
            </a:r>
          </a:p>
        </p:txBody>
      </p:sp>
    </p:spTree>
    <p:extLst>
      <p:ext uri="{BB962C8B-B14F-4D97-AF65-F5344CB8AC3E}">
        <p14:creationId xmlns:p14="http://schemas.microsoft.com/office/powerpoint/2010/main" val="614753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EF5D61-7032-A39F-8549-AED716C93120}"/>
              </a:ext>
            </a:extLst>
          </p:cNvPr>
          <p:cNvSpPr>
            <a:spLocks noGrp="1"/>
          </p:cNvSpPr>
          <p:nvPr>
            <p:ph type="title"/>
          </p:nvPr>
        </p:nvSpPr>
        <p:spPr>
          <a:xfrm>
            <a:off x="669471" y="386896"/>
            <a:ext cx="10853057" cy="1325563"/>
          </a:xfrm>
        </p:spPr>
        <p:txBody>
          <a:bodyPr>
            <a:noAutofit/>
          </a:bodyPr>
          <a:lstStyle/>
          <a:p>
            <a:pPr algn="ctr"/>
            <a:r>
              <a:rPr lang="tr-TR" sz="3600" dirty="0"/>
              <a:t>GLUKAGON BENZERİ PEPTİD-1 RESEPTÖR AGONİSTLERİ</a:t>
            </a:r>
          </a:p>
        </p:txBody>
      </p:sp>
      <p:sp>
        <p:nvSpPr>
          <p:cNvPr id="3" name="İçerik Yer Tutucusu 2">
            <a:extLst>
              <a:ext uri="{FF2B5EF4-FFF2-40B4-BE49-F238E27FC236}">
                <a16:creationId xmlns:a16="http://schemas.microsoft.com/office/drawing/2014/main" id="{E6278052-0D3F-C9C7-79D2-164B44A22225}"/>
              </a:ext>
            </a:extLst>
          </p:cNvPr>
          <p:cNvSpPr>
            <a:spLocks noGrp="1"/>
          </p:cNvSpPr>
          <p:nvPr>
            <p:ph idx="1"/>
          </p:nvPr>
        </p:nvSpPr>
        <p:spPr>
          <a:xfrm>
            <a:off x="838200" y="1825625"/>
            <a:ext cx="10515600" cy="3399518"/>
          </a:xfrm>
        </p:spPr>
        <p:txBody>
          <a:bodyPr>
            <a:normAutofit/>
          </a:bodyPr>
          <a:lstStyle/>
          <a:p>
            <a:r>
              <a:rPr lang="tr-TR" sz="2800" dirty="0"/>
              <a:t>GLP-1 reseptörlerini aktive ederek pankreas </a:t>
            </a:r>
            <a:r>
              <a:rPr lang="el-GR" sz="2800" dirty="0"/>
              <a:t>β-</a:t>
            </a:r>
            <a:r>
              <a:rPr lang="tr-TR" sz="2800" dirty="0"/>
              <a:t>hücrelerinin glukoza duyarlılığını </a:t>
            </a:r>
            <a:r>
              <a:rPr lang="tr-TR" sz="2800" dirty="0" err="1"/>
              <a:t>artırır,gastrik</a:t>
            </a:r>
            <a:r>
              <a:rPr lang="tr-TR" sz="2800" dirty="0"/>
              <a:t> boşalmayı geciktirirler.</a:t>
            </a:r>
          </a:p>
          <a:p>
            <a:endParaRPr lang="tr-TR" sz="2800" dirty="0"/>
          </a:p>
          <a:p>
            <a:r>
              <a:rPr lang="tr-TR" sz="2800" dirty="0"/>
              <a:t>İnsülin sekresyonunu glukoza bağımlı olarak artırdıkları için hipoglisemi riski düşüktür. </a:t>
            </a:r>
          </a:p>
          <a:p>
            <a:endParaRPr lang="tr-TR" sz="2800" dirty="0"/>
          </a:p>
          <a:p>
            <a:r>
              <a:rPr lang="tr-TR" sz="2800" dirty="0"/>
              <a:t>Sistolik </a:t>
            </a:r>
            <a:r>
              <a:rPr lang="tr-TR" dirty="0"/>
              <a:t>kan basıncını</a:t>
            </a:r>
            <a:r>
              <a:rPr lang="tr-TR" sz="2800" dirty="0"/>
              <a:t> düşürürler ve bir miktar kilo kaybı </a:t>
            </a:r>
            <a:r>
              <a:rPr lang="tr-TR" dirty="0"/>
              <a:t>sağlarlar.</a:t>
            </a:r>
            <a:endParaRPr lang="tr-TR" sz="2800" dirty="0"/>
          </a:p>
          <a:p>
            <a:endParaRPr lang="tr-TR" dirty="0"/>
          </a:p>
        </p:txBody>
      </p:sp>
      <p:pic>
        <p:nvPicPr>
          <p:cNvPr id="4" name="Picture 2" descr="Byetta fiyat, yorum ve incelemeleri - kullananlar.com">
            <a:extLst>
              <a:ext uri="{FF2B5EF4-FFF2-40B4-BE49-F238E27FC236}">
                <a16:creationId xmlns:a16="http://schemas.microsoft.com/office/drawing/2014/main" id="{24D5B54E-043E-3043-9BB8-6871EBBE29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4855" y="5075581"/>
            <a:ext cx="2353887" cy="15888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AXENDA 6 MG/ML SC ENJEKSIYONLUK COZELTI ICEREN KULLANIMA HAZIR 3 KALEM -  2023 Fiyatı">
            <a:extLst>
              <a:ext uri="{FF2B5EF4-FFF2-40B4-BE49-F238E27FC236}">
                <a16:creationId xmlns:a16="http://schemas.microsoft.com/office/drawing/2014/main" id="{54BAA639-EA9A-F1B4-4098-787F3B3BF0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91" t="6459" r="16455" b="4174"/>
          <a:stretch/>
        </p:blipFill>
        <p:spPr bwMode="auto">
          <a:xfrm>
            <a:off x="6644291" y="5085346"/>
            <a:ext cx="2214681" cy="1569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923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908323-DDF0-997E-44C0-0FB74BF030B7}"/>
              </a:ext>
            </a:extLst>
          </p:cNvPr>
          <p:cNvSpPr>
            <a:spLocks noGrp="1"/>
          </p:cNvSpPr>
          <p:nvPr>
            <p:ph type="title"/>
          </p:nvPr>
        </p:nvSpPr>
        <p:spPr/>
        <p:txBody>
          <a:bodyPr/>
          <a:lstStyle/>
          <a:p>
            <a:pPr algn="ctr"/>
            <a:r>
              <a:rPr lang="tr-TR" dirty="0"/>
              <a:t>ÖĞRENİM HEDEFLERİ</a:t>
            </a:r>
          </a:p>
        </p:txBody>
      </p:sp>
      <p:sp>
        <p:nvSpPr>
          <p:cNvPr id="3" name="İçerik Yer Tutucusu 2">
            <a:extLst>
              <a:ext uri="{FF2B5EF4-FFF2-40B4-BE49-F238E27FC236}">
                <a16:creationId xmlns:a16="http://schemas.microsoft.com/office/drawing/2014/main" id="{C45D655D-21F5-3801-C9D6-4C2071B45C76}"/>
              </a:ext>
            </a:extLst>
          </p:cNvPr>
          <p:cNvSpPr>
            <a:spLocks noGrp="1"/>
          </p:cNvSpPr>
          <p:nvPr>
            <p:ph idx="1"/>
          </p:nvPr>
        </p:nvSpPr>
        <p:spPr/>
        <p:txBody>
          <a:bodyPr/>
          <a:lstStyle/>
          <a:p>
            <a:r>
              <a:rPr lang="tr-TR" sz="2800" dirty="0"/>
              <a:t>Glisemik hedefleri belirleyebilmek</a:t>
            </a:r>
          </a:p>
          <a:p>
            <a:r>
              <a:rPr lang="tr-TR" sz="2800" dirty="0"/>
              <a:t>OAD </a:t>
            </a:r>
            <a:r>
              <a:rPr lang="tr-TR" sz="2800" dirty="0" err="1"/>
              <a:t>nin</a:t>
            </a:r>
            <a:r>
              <a:rPr lang="tr-TR" sz="2800" dirty="0"/>
              <a:t> özelliklerini, etki ve yan etkilerini </a:t>
            </a:r>
            <a:r>
              <a:rPr lang="tr-TR" dirty="0"/>
              <a:t>sayabilmek</a:t>
            </a:r>
            <a:endParaRPr lang="tr-TR" sz="2800" dirty="0"/>
          </a:p>
          <a:p>
            <a:r>
              <a:rPr lang="tr-TR" sz="2800" dirty="0"/>
              <a:t>OAD </a:t>
            </a:r>
            <a:r>
              <a:rPr lang="tr-TR" sz="2800" dirty="0" err="1"/>
              <a:t>nin</a:t>
            </a:r>
            <a:r>
              <a:rPr lang="tr-TR" sz="2800" dirty="0"/>
              <a:t> kullanım durumlarını </a:t>
            </a:r>
            <a:r>
              <a:rPr lang="tr-TR" dirty="0"/>
              <a:t>sayabilmek</a:t>
            </a:r>
            <a:endParaRPr lang="tr-TR" sz="2800" dirty="0"/>
          </a:p>
          <a:p>
            <a:r>
              <a:rPr lang="tr-TR" sz="2800" dirty="0"/>
              <a:t>İnsülin preparatlarının özelliklerini, etki ve yan etkilerini </a:t>
            </a:r>
            <a:r>
              <a:rPr lang="tr-TR" dirty="0"/>
              <a:t>sayabilmek</a:t>
            </a:r>
            <a:endParaRPr lang="tr-TR" sz="2800" dirty="0"/>
          </a:p>
          <a:p>
            <a:r>
              <a:rPr lang="tr-TR" sz="2800" dirty="0"/>
              <a:t>İnsülin kullanım durumlarını sayabilmek</a:t>
            </a:r>
          </a:p>
          <a:p>
            <a:r>
              <a:rPr lang="tr-TR" sz="2800" dirty="0"/>
              <a:t>DM hastalarında tedavi düzenleyebilmek</a:t>
            </a:r>
          </a:p>
          <a:p>
            <a:r>
              <a:rPr lang="tr-TR" sz="2800" dirty="0"/>
              <a:t>DM hastalarında tedavi takibi yapabilmek </a:t>
            </a:r>
          </a:p>
          <a:p>
            <a:endParaRPr lang="tr-TR" dirty="0"/>
          </a:p>
        </p:txBody>
      </p:sp>
    </p:spTree>
    <p:extLst>
      <p:ext uri="{BB962C8B-B14F-4D97-AF65-F5344CB8AC3E}">
        <p14:creationId xmlns:p14="http://schemas.microsoft.com/office/powerpoint/2010/main" val="4043128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FFD4E8-63CA-5C95-64A2-1550E6A7714A}"/>
              </a:ext>
            </a:extLst>
          </p:cNvPr>
          <p:cNvSpPr>
            <a:spLocks noGrp="1"/>
          </p:cNvSpPr>
          <p:nvPr>
            <p:ph type="title"/>
          </p:nvPr>
        </p:nvSpPr>
        <p:spPr>
          <a:xfrm>
            <a:off x="838200" y="365125"/>
            <a:ext cx="10733314" cy="1325563"/>
          </a:xfrm>
        </p:spPr>
        <p:txBody>
          <a:bodyPr>
            <a:noAutofit/>
          </a:bodyPr>
          <a:lstStyle/>
          <a:p>
            <a:pPr algn="ctr"/>
            <a:r>
              <a:rPr lang="tr-TR" sz="3600"/>
              <a:t>GLUKAGON BENZERİ PEPTİD-1 RESEPTÖR AGONİSTLERİ </a:t>
            </a:r>
            <a:endParaRPr lang="tr-TR" sz="3600" dirty="0"/>
          </a:p>
        </p:txBody>
      </p:sp>
      <p:sp>
        <p:nvSpPr>
          <p:cNvPr id="3" name="İçerik Yer Tutucusu 2">
            <a:extLst>
              <a:ext uri="{FF2B5EF4-FFF2-40B4-BE49-F238E27FC236}">
                <a16:creationId xmlns:a16="http://schemas.microsoft.com/office/drawing/2014/main" id="{F637B391-D559-AA4B-D75D-4D415800AB4B}"/>
              </a:ext>
            </a:extLst>
          </p:cNvPr>
          <p:cNvSpPr>
            <a:spLocks noGrp="1"/>
          </p:cNvSpPr>
          <p:nvPr>
            <p:ph idx="1"/>
          </p:nvPr>
        </p:nvSpPr>
        <p:spPr>
          <a:xfrm>
            <a:off x="5075664" y="1962616"/>
            <a:ext cx="6722327" cy="4103648"/>
          </a:xfrm>
        </p:spPr>
        <p:txBody>
          <a:bodyPr>
            <a:normAutofit fontScale="77500" lnSpcReduction="20000"/>
          </a:bodyPr>
          <a:lstStyle/>
          <a:p>
            <a:pPr>
              <a:lnSpc>
                <a:spcPct val="115000"/>
              </a:lnSpc>
              <a:spcAft>
                <a:spcPts val="800"/>
              </a:spcAft>
            </a:pPr>
            <a:r>
              <a:rPr lang="tr-TR" sz="3000" kern="100" dirty="0">
                <a:effectLst/>
                <a:latin typeface="Aptos" panose="020B0004020202020204" pitchFamily="34" charset="0"/>
                <a:ea typeface="Aptos" panose="020B0004020202020204" pitchFamily="34" charset="0"/>
                <a:cs typeface="Times New Roman" panose="02020603050405020304" pitchFamily="18" charset="0"/>
              </a:rPr>
              <a:t>İnsülin gibi kalemi var insülin gibi </a:t>
            </a:r>
            <a:r>
              <a:rPr lang="tr-TR" sz="3000" kern="100" dirty="0" err="1">
                <a:effectLst/>
                <a:latin typeface="Aptos" panose="020B0004020202020204" pitchFamily="34" charset="0"/>
                <a:ea typeface="Aptos" panose="020B0004020202020204" pitchFamily="34" charset="0"/>
                <a:cs typeface="Times New Roman" panose="02020603050405020304" pitchFamily="18" charset="0"/>
              </a:rPr>
              <a:t>subkutan</a:t>
            </a:r>
            <a:r>
              <a:rPr lang="tr-TR" sz="3000" kern="100" dirty="0">
                <a:effectLst/>
                <a:latin typeface="Aptos" panose="020B0004020202020204" pitchFamily="34" charset="0"/>
                <a:ea typeface="Aptos" panose="020B0004020202020204" pitchFamily="34" charset="0"/>
                <a:cs typeface="Times New Roman" panose="02020603050405020304" pitchFamily="18" charset="0"/>
              </a:rPr>
              <a:t> yapılır ama kilo aldırmaz kilo verdirir.</a:t>
            </a:r>
          </a:p>
          <a:p>
            <a:pPr>
              <a:lnSpc>
                <a:spcPct val="115000"/>
              </a:lnSpc>
              <a:spcAft>
                <a:spcPts val="800"/>
              </a:spcAft>
            </a:pPr>
            <a:r>
              <a:rPr lang="tr-TR" sz="3000" kern="100" dirty="0">
                <a:effectLst/>
                <a:latin typeface="Aptos" panose="020B0004020202020204" pitchFamily="34" charset="0"/>
                <a:ea typeface="Aptos" panose="020B0004020202020204" pitchFamily="34" charset="0"/>
                <a:cs typeface="Times New Roman" panose="02020603050405020304" pitchFamily="18" charset="0"/>
              </a:rPr>
              <a:t>En fazla kilo verdiren ilaçtır.</a:t>
            </a:r>
          </a:p>
          <a:p>
            <a:pPr>
              <a:lnSpc>
                <a:spcPct val="115000"/>
              </a:lnSpc>
              <a:spcAft>
                <a:spcPts val="800"/>
              </a:spcAft>
            </a:pPr>
            <a:r>
              <a:rPr lang="tr-TR" sz="3000" kern="100" dirty="0">
                <a:effectLst/>
                <a:latin typeface="Aptos" panose="020B0004020202020204" pitchFamily="34" charset="0"/>
                <a:ea typeface="Aptos" panose="020B0004020202020204" pitchFamily="34" charset="0"/>
                <a:cs typeface="Times New Roman" panose="02020603050405020304" pitchFamily="18" charset="0"/>
              </a:rPr>
              <a:t>Diyabetik nefropati progresyon riskini ve kardiyovasküler olay riskini azalttığı gösterilmiştir.</a:t>
            </a:r>
          </a:p>
          <a:p>
            <a:pPr>
              <a:lnSpc>
                <a:spcPct val="115000"/>
              </a:lnSpc>
              <a:spcAft>
                <a:spcPts val="800"/>
              </a:spcAft>
            </a:pPr>
            <a:r>
              <a:rPr lang="tr-TR" sz="3000" dirty="0" err="1"/>
              <a:t>Liraglutid</a:t>
            </a:r>
            <a:r>
              <a:rPr lang="tr-TR" sz="3000" dirty="0"/>
              <a:t> (günde bir kez) ,</a:t>
            </a:r>
            <a:r>
              <a:rPr lang="tr-TR" sz="3000" dirty="0" err="1"/>
              <a:t>eksenatid</a:t>
            </a:r>
            <a:r>
              <a:rPr lang="tr-TR" sz="3000" dirty="0"/>
              <a:t> ve  </a:t>
            </a:r>
            <a:r>
              <a:rPr lang="tr-TR" sz="3000" dirty="0" err="1"/>
              <a:t>semaglutidin</a:t>
            </a:r>
            <a:r>
              <a:rPr lang="tr-TR" sz="3000" dirty="0"/>
              <a:t> (haftada bir kez) diyabetten bağımsız obezite tedavi endikasyonu da bulunmaktadır.</a:t>
            </a:r>
          </a:p>
          <a:p>
            <a:pPr>
              <a:lnSpc>
                <a:spcPct val="115000"/>
              </a:lnSpc>
              <a:spcAft>
                <a:spcPts val="800"/>
              </a:spcAft>
            </a:pPr>
            <a:endParaRPr lang="tr-TR" sz="36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076" name="Picture 4" descr="Saxenda Weight Loss Pen - FRESH MEDIQ">
            <a:extLst>
              <a:ext uri="{FF2B5EF4-FFF2-40B4-BE49-F238E27FC236}">
                <a16:creationId xmlns:a16="http://schemas.microsoft.com/office/drawing/2014/main" id="{3A8A97FD-E8B6-6426-4672-74D67FF3A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125" y="4079294"/>
            <a:ext cx="3464622" cy="21653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esperate Indians want Ozempic on prescription. Huge shift from traditional  drugs, say doctors">
            <a:extLst>
              <a:ext uri="{FF2B5EF4-FFF2-40B4-BE49-F238E27FC236}">
                <a16:creationId xmlns:a16="http://schemas.microsoft.com/office/drawing/2014/main" id="{E883BC45-48EE-FD3E-535B-C084120BB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86" y="1848644"/>
            <a:ext cx="3464622" cy="195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102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CD66BC-7620-18F6-358E-FF30B65ABA9D}"/>
              </a:ext>
            </a:extLst>
          </p:cNvPr>
          <p:cNvSpPr>
            <a:spLocks noGrp="1"/>
          </p:cNvSpPr>
          <p:nvPr>
            <p:ph type="title"/>
          </p:nvPr>
        </p:nvSpPr>
        <p:spPr>
          <a:xfrm>
            <a:off x="631371" y="365125"/>
            <a:ext cx="10722429" cy="1325563"/>
          </a:xfrm>
        </p:spPr>
        <p:txBody>
          <a:bodyPr>
            <a:noAutofit/>
          </a:bodyPr>
          <a:lstStyle/>
          <a:p>
            <a:pPr algn="ctr"/>
            <a:r>
              <a:rPr lang="tr-TR" sz="4000" dirty="0"/>
              <a:t>GLUKAGON BENZERİ PEPTİD-1 RESEPTÖR AGONİSTLERİ</a:t>
            </a:r>
          </a:p>
        </p:txBody>
      </p:sp>
      <p:sp>
        <p:nvSpPr>
          <p:cNvPr id="3" name="İçerik Yer Tutucusu 2">
            <a:extLst>
              <a:ext uri="{FF2B5EF4-FFF2-40B4-BE49-F238E27FC236}">
                <a16:creationId xmlns:a16="http://schemas.microsoft.com/office/drawing/2014/main" id="{C9B208DB-230A-053E-A6C3-F563D2D1B9DD}"/>
              </a:ext>
            </a:extLst>
          </p:cNvPr>
          <p:cNvSpPr>
            <a:spLocks noGrp="1"/>
          </p:cNvSpPr>
          <p:nvPr>
            <p:ph idx="1"/>
          </p:nvPr>
        </p:nvSpPr>
        <p:spPr>
          <a:xfrm>
            <a:off x="838200" y="1617890"/>
            <a:ext cx="10515600" cy="1603375"/>
          </a:xfrm>
        </p:spPr>
        <p:txBody>
          <a:bodyPr>
            <a:normAutofit/>
          </a:bodyPr>
          <a:lstStyle/>
          <a:p>
            <a:r>
              <a:rPr lang="tr-TR" dirty="0"/>
              <a:t>Genellikle enjektabl olarak kullanılmaktadırlar .</a:t>
            </a:r>
          </a:p>
          <a:p>
            <a:r>
              <a:rPr lang="tr-TR" dirty="0" err="1"/>
              <a:t>Semaglutidin</a:t>
            </a:r>
            <a:r>
              <a:rPr lang="tr-TR" dirty="0"/>
              <a:t> oral formu da bulunmaktadır.</a:t>
            </a:r>
          </a:p>
        </p:txBody>
      </p:sp>
      <p:pic>
        <p:nvPicPr>
          <p:cNvPr id="4" name="Resim 3">
            <a:extLst>
              <a:ext uri="{FF2B5EF4-FFF2-40B4-BE49-F238E27FC236}">
                <a16:creationId xmlns:a16="http://schemas.microsoft.com/office/drawing/2014/main" id="{7D2CFA03-BA83-8C62-7E36-20F5C87932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674765"/>
            <a:ext cx="8044542" cy="3189514"/>
          </a:xfrm>
          <a:prstGeom prst="rect">
            <a:avLst/>
          </a:prstGeom>
        </p:spPr>
      </p:pic>
      <p:pic>
        <p:nvPicPr>
          <p:cNvPr id="5" name="Resim 4">
            <a:extLst>
              <a:ext uri="{FF2B5EF4-FFF2-40B4-BE49-F238E27FC236}">
                <a16:creationId xmlns:a16="http://schemas.microsoft.com/office/drawing/2014/main" id="{15D4FE5A-CB97-7D92-DDC3-253631809A89}"/>
              </a:ext>
            </a:extLst>
          </p:cNvPr>
          <p:cNvPicPr>
            <a:picLocks noChangeAspect="1"/>
          </p:cNvPicPr>
          <p:nvPr/>
        </p:nvPicPr>
        <p:blipFill>
          <a:blip r:embed="rId3"/>
          <a:stretch>
            <a:fillRect/>
          </a:stretch>
        </p:blipFill>
        <p:spPr>
          <a:xfrm>
            <a:off x="4938530" y="5212988"/>
            <a:ext cx="6653669" cy="1175096"/>
          </a:xfrm>
          <a:prstGeom prst="rect">
            <a:avLst/>
          </a:prstGeom>
        </p:spPr>
      </p:pic>
    </p:spTree>
    <p:extLst>
      <p:ext uri="{BB962C8B-B14F-4D97-AF65-F5344CB8AC3E}">
        <p14:creationId xmlns:p14="http://schemas.microsoft.com/office/powerpoint/2010/main" val="2349884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90F293-89A6-F3C5-9733-E554174BB2C3}"/>
              </a:ext>
            </a:extLst>
          </p:cNvPr>
          <p:cNvSpPr>
            <a:spLocks noGrp="1"/>
          </p:cNvSpPr>
          <p:nvPr>
            <p:ph type="title"/>
          </p:nvPr>
        </p:nvSpPr>
        <p:spPr>
          <a:xfrm>
            <a:off x="838199" y="365125"/>
            <a:ext cx="10646229" cy="1325563"/>
          </a:xfrm>
        </p:spPr>
        <p:txBody>
          <a:bodyPr>
            <a:noAutofit/>
          </a:bodyPr>
          <a:lstStyle/>
          <a:p>
            <a:pPr algn="ctr"/>
            <a:r>
              <a:rPr lang="tr-TR" sz="3600" dirty="0"/>
              <a:t>GLUKAGON BENZERİ PEPTİD-1 RESEPTÖR AGONİSTLERİ</a:t>
            </a:r>
          </a:p>
        </p:txBody>
      </p:sp>
      <p:sp>
        <p:nvSpPr>
          <p:cNvPr id="3" name="İçerik Yer Tutucusu 2">
            <a:extLst>
              <a:ext uri="{FF2B5EF4-FFF2-40B4-BE49-F238E27FC236}">
                <a16:creationId xmlns:a16="http://schemas.microsoft.com/office/drawing/2014/main" id="{F528D72F-7211-DD60-0E61-2BECC0E67CB6}"/>
              </a:ext>
            </a:extLst>
          </p:cNvPr>
          <p:cNvSpPr>
            <a:spLocks noGrp="1"/>
          </p:cNvSpPr>
          <p:nvPr>
            <p:ph idx="1"/>
          </p:nvPr>
        </p:nvSpPr>
        <p:spPr/>
        <p:txBody>
          <a:bodyPr>
            <a:normAutofit lnSpcReduction="10000"/>
          </a:bodyPr>
          <a:lstStyle/>
          <a:p>
            <a:pPr marL="0" indent="0">
              <a:buNone/>
            </a:pPr>
            <a:r>
              <a:rPr lang="tr-TR" sz="3200" dirty="0"/>
              <a:t>YAN ETKİLERİ</a:t>
            </a:r>
          </a:p>
          <a:p>
            <a:r>
              <a:rPr lang="tr-TR" sz="2800" dirty="0"/>
              <a:t>Bulantı, kusma </a:t>
            </a:r>
          </a:p>
          <a:p>
            <a:r>
              <a:rPr lang="tr-TR" sz="2800" dirty="0"/>
              <a:t>Diyare </a:t>
            </a:r>
          </a:p>
          <a:p>
            <a:r>
              <a:rPr lang="tr-TR" dirty="0"/>
              <a:t>K</a:t>
            </a:r>
            <a:r>
              <a:rPr lang="tr-TR" sz="2800" dirty="0"/>
              <a:t>onstipasyon, karın ağrısı </a:t>
            </a:r>
          </a:p>
          <a:p>
            <a:r>
              <a:rPr lang="tr-TR" sz="2800" dirty="0"/>
              <a:t>Kalp hızında minimal artış  </a:t>
            </a:r>
          </a:p>
          <a:p>
            <a:r>
              <a:rPr lang="tr-TR" sz="2800" b="1" dirty="0">
                <a:solidFill>
                  <a:srgbClr val="FF0000"/>
                </a:solidFill>
              </a:rPr>
              <a:t>Pankreatit </a:t>
            </a:r>
            <a:r>
              <a:rPr lang="tr-TR" sz="2800" dirty="0"/>
              <a:t>ve</a:t>
            </a:r>
            <a:r>
              <a:rPr lang="tr-TR" sz="2800" dirty="0">
                <a:solidFill>
                  <a:srgbClr val="FF0000"/>
                </a:solidFill>
              </a:rPr>
              <a:t> </a:t>
            </a:r>
            <a:r>
              <a:rPr lang="tr-TR" sz="2800" b="1" dirty="0">
                <a:solidFill>
                  <a:srgbClr val="FF0000"/>
                </a:solidFill>
              </a:rPr>
              <a:t>safra taşı (</a:t>
            </a:r>
            <a:r>
              <a:rPr lang="tr-TR" sz="2800" b="1" dirty="0" err="1">
                <a:solidFill>
                  <a:srgbClr val="FF0000"/>
                </a:solidFill>
              </a:rPr>
              <a:t>liraglutid</a:t>
            </a:r>
            <a:r>
              <a:rPr lang="tr-TR" sz="2800" b="1" dirty="0">
                <a:solidFill>
                  <a:srgbClr val="FF0000"/>
                </a:solidFill>
              </a:rPr>
              <a:t>) </a:t>
            </a:r>
            <a:r>
              <a:rPr lang="tr-TR" sz="2800" dirty="0"/>
              <a:t>oluşumu</a:t>
            </a:r>
          </a:p>
          <a:p>
            <a:r>
              <a:rPr lang="tr-TR" sz="2800" b="1" dirty="0">
                <a:solidFill>
                  <a:srgbClr val="FF0000"/>
                </a:solidFill>
              </a:rPr>
              <a:t>Dikkat! Şiddetli karın ağrısı, bulantı-kusma, amilaz/lipaz yükselmesi ve radyolojik bulgular doğrultusunda akut pankreatit düşündüren bulgular saptandığı takdirde ilaç hemen kesilmelidir.</a:t>
            </a:r>
          </a:p>
          <a:p>
            <a:endParaRPr lang="tr-TR" dirty="0"/>
          </a:p>
        </p:txBody>
      </p:sp>
      <p:pic>
        <p:nvPicPr>
          <p:cNvPr id="4098" name="Picture 2" descr="Pankreatit Nedir? Akut ve Kronik Pankreatit Belirtileri ve Tedavisi">
            <a:extLst>
              <a:ext uri="{FF2B5EF4-FFF2-40B4-BE49-F238E27FC236}">
                <a16:creationId xmlns:a16="http://schemas.microsoft.com/office/drawing/2014/main" id="{02D9C306-6087-9FAD-7A84-A0AC9CDCB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1529" y="2073244"/>
            <a:ext cx="276225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204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DEA321-E34E-BBC1-9743-C06F680B10EF}"/>
              </a:ext>
            </a:extLst>
          </p:cNvPr>
          <p:cNvSpPr>
            <a:spLocks noGrp="1"/>
          </p:cNvSpPr>
          <p:nvPr>
            <p:ph type="title"/>
          </p:nvPr>
        </p:nvSpPr>
        <p:spPr/>
        <p:txBody>
          <a:bodyPr>
            <a:noAutofit/>
          </a:bodyPr>
          <a:lstStyle/>
          <a:p>
            <a:pPr algn="ctr"/>
            <a:r>
              <a:rPr lang="tr-TR" sz="3600" dirty="0"/>
              <a:t>GLUKAGON BENZERİ PEPTİD-1 RESEPTÖR AGONİSTLERİ</a:t>
            </a:r>
          </a:p>
        </p:txBody>
      </p:sp>
      <p:sp>
        <p:nvSpPr>
          <p:cNvPr id="3" name="İçerik Yer Tutucusu 2">
            <a:extLst>
              <a:ext uri="{FF2B5EF4-FFF2-40B4-BE49-F238E27FC236}">
                <a16:creationId xmlns:a16="http://schemas.microsoft.com/office/drawing/2014/main" id="{E70A9356-D9C0-D55C-242C-395B875B573B}"/>
              </a:ext>
            </a:extLst>
          </p:cNvPr>
          <p:cNvSpPr>
            <a:spLocks noGrp="1"/>
          </p:cNvSpPr>
          <p:nvPr>
            <p:ph sz="half" idx="1"/>
          </p:nvPr>
        </p:nvSpPr>
        <p:spPr>
          <a:xfrm>
            <a:off x="838200" y="1960562"/>
            <a:ext cx="5181600" cy="4351338"/>
          </a:xfrm>
        </p:spPr>
        <p:txBody>
          <a:bodyPr>
            <a:normAutofit lnSpcReduction="10000"/>
          </a:bodyPr>
          <a:lstStyle/>
          <a:p>
            <a:pPr marL="0" indent="0">
              <a:buNone/>
            </a:pPr>
            <a:r>
              <a:rPr lang="tr-TR" sz="3000" dirty="0"/>
              <a:t>YAN ETKİLERİ</a:t>
            </a:r>
          </a:p>
          <a:p>
            <a:endParaRPr lang="tr-TR" sz="2800" dirty="0"/>
          </a:p>
          <a:p>
            <a:r>
              <a:rPr lang="tr-TR" dirty="0" err="1"/>
              <a:t>T</a:t>
            </a:r>
            <a:r>
              <a:rPr lang="tr-TR" sz="2800" dirty="0" err="1"/>
              <a:t>iroid</a:t>
            </a:r>
            <a:r>
              <a:rPr lang="tr-TR" sz="2800" dirty="0"/>
              <a:t> bezinde </a:t>
            </a:r>
            <a:r>
              <a:rPr lang="tr-TR" sz="2800" dirty="0">
                <a:solidFill>
                  <a:srgbClr val="FF0000"/>
                </a:solidFill>
              </a:rPr>
              <a:t>C-hücre hiperplazisi</a:t>
            </a:r>
            <a:endParaRPr lang="tr-TR" sz="2800" dirty="0"/>
          </a:p>
          <a:p>
            <a:endParaRPr lang="tr-TR" dirty="0">
              <a:solidFill>
                <a:srgbClr val="FF0000"/>
              </a:solidFill>
            </a:endParaRPr>
          </a:p>
          <a:p>
            <a:r>
              <a:rPr lang="tr-TR" dirty="0" err="1">
                <a:solidFill>
                  <a:srgbClr val="FF0000"/>
                </a:solidFill>
              </a:rPr>
              <a:t>Gastroparezi</a:t>
            </a:r>
            <a:r>
              <a:rPr lang="tr-TR" dirty="0">
                <a:solidFill>
                  <a:srgbClr val="FF0000"/>
                </a:solidFill>
              </a:rPr>
              <a:t> ve </a:t>
            </a:r>
            <a:r>
              <a:rPr lang="tr-TR" dirty="0" err="1">
                <a:solidFill>
                  <a:srgbClr val="FF0000"/>
                </a:solidFill>
              </a:rPr>
              <a:t>ileus</a:t>
            </a:r>
            <a:endParaRPr lang="tr-TR" dirty="0">
              <a:solidFill>
                <a:srgbClr val="FF0000"/>
              </a:solidFill>
            </a:endParaRPr>
          </a:p>
        </p:txBody>
      </p:sp>
      <p:sp>
        <p:nvSpPr>
          <p:cNvPr id="4" name="İçerik Yer Tutucusu 3">
            <a:extLst>
              <a:ext uri="{FF2B5EF4-FFF2-40B4-BE49-F238E27FC236}">
                <a16:creationId xmlns:a16="http://schemas.microsoft.com/office/drawing/2014/main" id="{F0558ABA-B5BC-99CD-1942-F1680262BC7D}"/>
              </a:ext>
            </a:extLst>
          </p:cNvPr>
          <p:cNvSpPr>
            <a:spLocks noGrp="1"/>
          </p:cNvSpPr>
          <p:nvPr>
            <p:ph sz="half" idx="2"/>
          </p:nvPr>
        </p:nvSpPr>
        <p:spPr>
          <a:xfrm>
            <a:off x="6019800" y="1960562"/>
            <a:ext cx="5413917" cy="4351338"/>
          </a:xfrm>
        </p:spPr>
        <p:txBody>
          <a:bodyPr>
            <a:normAutofit lnSpcReduction="10000"/>
          </a:bodyPr>
          <a:lstStyle/>
          <a:p>
            <a:pPr marL="0" indent="0">
              <a:buNone/>
            </a:pPr>
            <a:r>
              <a:rPr lang="tr-TR" sz="3000" dirty="0"/>
              <a:t>KONTRENDİKASYONLARI</a:t>
            </a:r>
          </a:p>
          <a:p>
            <a:r>
              <a:rPr lang="tr-TR" sz="2800" dirty="0">
                <a:solidFill>
                  <a:srgbClr val="FF0000"/>
                </a:solidFill>
              </a:rPr>
              <a:t>Pankreatit ve pankreas kanseri </a:t>
            </a:r>
            <a:r>
              <a:rPr lang="tr-TR" sz="2800" dirty="0"/>
              <a:t>öyküsü  </a:t>
            </a:r>
          </a:p>
          <a:p>
            <a:r>
              <a:rPr lang="tr-TR" dirty="0" err="1">
                <a:solidFill>
                  <a:srgbClr val="FF0000"/>
                </a:solidFill>
              </a:rPr>
              <a:t>G</a:t>
            </a:r>
            <a:r>
              <a:rPr lang="tr-TR" sz="2800" dirty="0" err="1">
                <a:solidFill>
                  <a:srgbClr val="FF0000"/>
                </a:solidFill>
              </a:rPr>
              <a:t>astroparezi</a:t>
            </a:r>
            <a:r>
              <a:rPr lang="tr-TR" sz="2800" dirty="0">
                <a:solidFill>
                  <a:srgbClr val="FF0000"/>
                </a:solidFill>
              </a:rPr>
              <a:t>,</a:t>
            </a:r>
            <a:r>
              <a:rPr lang="tr-TR" sz="2800" dirty="0"/>
              <a:t> yakın zamanda </a:t>
            </a:r>
            <a:r>
              <a:rPr lang="tr-TR" sz="2800" dirty="0" err="1"/>
              <a:t>kolelityazis</a:t>
            </a:r>
            <a:r>
              <a:rPr lang="tr-TR" sz="2800" dirty="0"/>
              <a:t> ya da safra yolları hastalığı </a:t>
            </a:r>
          </a:p>
          <a:p>
            <a:r>
              <a:rPr lang="tr-TR" sz="2800" dirty="0"/>
              <a:t>Ailede veya kendisinde </a:t>
            </a:r>
            <a:r>
              <a:rPr lang="tr-TR" sz="2800" dirty="0" err="1">
                <a:solidFill>
                  <a:srgbClr val="FF0000"/>
                </a:solidFill>
              </a:rPr>
              <a:t>medüller</a:t>
            </a:r>
            <a:r>
              <a:rPr lang="tr-TR" sz="2800" dirty="0">
                <a:solidFill>
                  <a:srgbClr val="FF0000"/>
                </a:solidFill>
              </a:rPr>
              <a:t> </a:t>
            </a:r>
            <a:r>
              <a:rPr lang="tr-TR" sz="2800" dirty="0" err="1">
                <a:solidFill>
                  <a:srgbClr val="FF0000"/>
                </a:solidFill>
              </a:rPr>
              <a:t>tiroid</a:t>
            </a:r>
            <a:r>
              <a:rPr lang="tr-TR" sz="2800" dirty="0">
                <a:solidFill>
                  <a:srgbClr val="FF0000"/>
                </a:solidFill>
              </a:rPr>
              <a:t> kanseri </a:t>
            </a:r>
            <a:r>
              <a:rPr lang="tr-TR" sz="2800" dirty="0"/>
              <a:t>veya </a:t>
            </a:r>
            <a:r>
              <a:rPr lang="tr-TR" sz="2800" dirty="0">
                <a:solidFill>
                  <a:srgbClr val="FF0000"/>
                </a:solidFill>
              </a:rPr>
              <a:t>MEN tip 2</a:t>
            </a:r>
            <a:r>
              <a:rPr lang="tr-TR" dirty="0">
                <a:solidFill>
                  <a:srgbClr val="FF0000"/>
                </a:solidFill>
              </a:rPr>
              <a:t> </a:t>
            </a:r>
            <a:r>
              <a:rPr lang="tr-TR" sz="2800" dirty="0"/>
              <a:t>sendromu  </a:t>
            </a:r>
          </a:p>
          <a:p>
            <a:r>
              <a:rPr lang="tr-TR" sz="2800" dirty="0"/>
              <a:t>Gebelik ve laktasyon </a:t>
            </a:r>
          </a:p>
          <a:p>
            <a:endParaRPr lang="tr-TR" dirty="0"/>
          </a:p>
        </p:txBody>
      </p:sp>
    </p:spTree>
    <p:extLst>
      <p:ext uri="{BB962C8B-B14F-4D97-AF65-F5344CB8AC3E}">
        <p14:creationId xmlns:p14="http://schemas.microsoft.com/office/powerpoint/2010/main" val="690612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C9EFAB-0C57-2993-D334-1159B1665CF3}"/>
              </a:ext>
            </a:extLst>
          </p:cNvPr>
          <p:cNvSpPr>
            <a:spLocks noGrp="1"/>
          </p:cNvSpPr>
          <p:nvPr>
            <p:ph type="title"/>
          </p:nvPr>
        </p:nvSpPr>
        <p:spPr/>
        <p:txBody>
          <a:bodyPr>
            <a:normAutofit/>
          </a:bodyPr>
          <a:lstStyle/>
          <a:p>
            <a:pPr algn="ctr"/>
            <a:r>
              <a:rPr lang="tr-TR" sz="4000" dirty="0"/>
              <a:t>DİPEPTİDİL PEPTİDAZ 4 İNHİBİTÖRLERİ</a:t>
            </a:r>
            <a:br>
              <a:rPr lang="tr-TR" sz="4000" dirty="0"/>
            </a:br>
            <a:r>
              <a:rPr lang="tr-TR" sz="4000" dirty="0"/>
              <a:t> (DPP4-İ, GLİPTİNLER)</a:t>
            </a:r>
          </a:p>
        </p:txBody>
      </p:sp>
      <p:sp>
        <p:nvSpPr>
          <p:cNvPr id="3" name="İçerik Yer Tutucusu 2">
            <a:extLst>
              <a:ext uri="{FF2B5EF4-FFF2-40B4-BE49-F238E27FC236}">
                <a16:creationId xmlns:a16="http://schemas.microsoft.com/office/drawing/2014/main" id="{ACA5D691-1255-F191-65B2-8F3BF0AD9725}"/>
              </a:ext>
            </a:extLst>
          </p:cNvPr>
          <p:cNvSpPr>
            <a:spLocks noGrp="1"/>
          </p:cNvSpPr>
          <p:nvPr>
            <p:ph idx="1"/>
          </p:nvPr>
        </p:nvSpPr>
        <p:spPr>
          <a:xfrm>
            <a:off x="831280" y="2407237"/>
            <a:ext cx="7799782" cy="3334215"/>
          </a:xfrm>
        </p:spPr>
        <p:txBody>
          <a:bodyPr>
            <a:noAutofit/>
          </a:bodyPr>
          <a:lstStyle/>
          <a:p>
            <a:pPr>
              <a:lnSpc>
                <a:spcPct val="115000"/>
              </a:lnSpc>
              <a:spcAft>
                <a:spcPts val="800"/>
              </a:spcAft>
            </a:pPr>
            <a:r>
              <a:rPr lang="tr-TR" kern="100" dirty="0">
                <a:latin typeface="Aptos" panose="020B0004020202020204" pitchFamily="34" charset="0"/>
                <a:ea typeface="Aptos" panose="020B0004020202020204" pitchFamily="34" charset="0"/>
                <a:cs typeface="Times New Roman" panose="02020603050405020304" pitchFamily="18" charset="0"/>
              </a:rPr>
              <a:t>GLP</a:t>
            </a:r>
            <a:r>
              <a:rPr lang="tr-TR" kern="100" dirty="0">
                <a:effectLst/>
                <a:latin typeface="Aptos" panose="020B0004020202020204" pitchFamily="34" charset="0"/>
                <a:ea typeface="Aptos" panose="020B0004020202020204" pitchFamily="34" charset="0"/>
                <a:cs typeface="Times New Roman" panose="02020603050405020304" pitchFamily="18" charset="0"/>
              </a:rPr>
              <a:t>1 i yıkan enzim olan DDP4 ü inhibe ederek endojen GLP1 etkisini artırırlar.</a:t>
            </a:r>
          </a:p>
          <a:p>
            <a:pPr>
              <a:lnSpc>
                <a:spcPct val="115000"/>
              </a:lnSpc>
              <a:spcAft>
                <a:spcPts val="800"/>
              </a:spcAft>
            </a:pPr>
            <a:r>
              <a:rPr lang="tr-TR" kern="100" dirty="0">
                <a:latin typeface="Aptos" panose="020B0004020202020204" pitchFamily="34" charset="0"/>
                <a:ea typeface="Aptos" panose="020B0004020202020204" pitchFamily="34" charset="0"/>
                <a:cs typeface="Times New Roman" panose="02020603050405020304" pitchFamily="18" charset="0"/>
              </a:rPr>
              <a:t>K</a:t>
            </a:r>
            <a:r>
              <a:rPr lang="tr-TR" kern="100" dirty="0">
                <a:effectLst/>
                <a:latin typeface="Aptos" panose="020B0004020202020204" pitchFamily="34" charset="0"/>
                <a:ea typeface="Aptos" panose="020B0004020202020204" pitchFamily="34" charset="0"/>
                <a:cs typeface="Times New Roman" panose="02020603050405020304" pitchFamily="18" charset="0"/>
              </a:rPr>
              <a:t>ilo üzerine nötr etkili</a:t>
            </a:r>
            <a:r>
              <a:rPr lang="tr-TR" kern="100" dirty="0">
                <a:latin typeface="Aptos" panose="020B0004020202020204" pitchFamily="34" charset="0"/>
                <a:ea typeface="Aptos" panose="020B0004020202020204" pitchFamily="34" charset="0"/>
                <a:cs typeface="Times New Roman" panose="02020603050405020304" pitchFamily="18" charset="0"/>
              </a:rPr>
              <a:t>dir ve hipoglisemi yapmazlar.</a:t>
            </a:r>
            <a:endParaRPr lang="tr-TR" kern="100" dirty="0">
              <a:effectLst/>
              <a:latin typeface="Aptos" panose="020B0004020202020204" pitchFamily="34" charset="0"/>
              <a:ea typeface="Aptos" panose="020B0004020202020204" pitchFamily="34" charset="0"/>
              <a:cs typeface="Times New Roman" panose="02020603050405020304" pitchFamily="18" charset="0"/>
            </a:endParaRPr>
          </a:p>
          <a:p>
            <a:r>
              <a:rPr lang="tr-TR" dirty="0"/>
              <a:t>Diğer OAD ilaçlara göre maliyeti yüksektir.</a:t>
            </a:r>
          </a:p>
        </p:txBody>
      </p:sp>
      <p:pic>
        <p:nvPicPr>
          <p:cNvPr id="4" name="Picture 2" descr="Januvia Nedir? | Probiyotix.com">
            <a:extLst>
              <a:ext uri="{FF2B5EF4-FFF2-40B4-BE49-F238E27FC236}">
                <a16:creationId xmlns:a16="http://schemas.microsoft.com/office/drawing/2014/main" id="{0DCE3CDD-1B27-EDDC-D34F-0333CD4E2B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1346" r="-322" b="12509"/>
          <a:stretch/>
        </p:blipFill>
        <p:spPr bwMode="auto">
          <a:xfrm>
            <a:off x="9160070" y="2044286"/>
            <a:ext cx="2052411" cy="13847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Trajenta 5 Mg Film Kapli Tablet 2024 Fiyatı">
            <a:extLst>
              <a:ext uri="{FF2B5EF4-FFF2-40B4-BE49-F238E27FC236}">
                <a16:creationId xmlns:a16="http://schemas.microsoft.com/office/drawing/2014/main" id="{E31190F3-6E79-8E1B-947B-9332DD1357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457" t="5578" r="25931" b="5493"/>
          <a:stretch/>
        </p:blipFill>
        <p:spPr bwMode="auto">
          <a:xfrm>
            <a:off x="10418476" y="4483722"/>
            <a:ext cx="999800" cy="20091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alvus Nedir? | Probiyotix.com">
            <a:extLst>
              <a:ext uri="{FF2B5EF4-FFF2-40B4-BE49-F238E27FC236}">
                <a16:creationId xmlns:a16="http://schemas.microsoft.com/office/drawing/2014/main" id="{D616E860-08A0-E473-8026-15CF0ED2945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64" t="12210" r="7756" b="15363"/>
          <a:stretch/>
        </p:blipFill>
        <p:spPr bwMode="auto">
          <a:xfrm>
            <a:off x="8126054" y="3720781"/>
            <a:ext cx="1763414" cy="112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865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0BFC21-E1D8-9C38-6E1D-F01C8403FF2B}"/>
              </a:ext>
            </a:extLst>
          </p:cNvPr>
          <p:cNvSpPr>
            <a:spLocks noGrp="1"/>
          </p:cNvSpPr>
          <p:nvPr>
            <p:ph type="title"/>
          </p:nvPr>
        </p:nvSpPr>
        <p:spPr/>
        <p:txBody>
          <a:bodyPr>
            <a:normAutofit/>
          </a:bodyPr>
          <a:lstStyle/>
          <a:p>
            <a:pPr algn="ctr"/>
            <a:r>
              <a:rPr lang="tr-TR" sz="4000" dirty="0"/>
              <a:t>DİPEPTİDİL PEPTİDAZ 4 İNHİBİTÖRLERİ </a:t>
            </a:r>
            <a:br>
              <a:rPr lang="tr-TR" sz="4000" dirty="0"/>
            </a:br>
            <a:r>
              <a:rPr lang="tr-TR" sz="4000" dirty="0"/>
              <a:t>(DPP4-İ, GLİPTİNLER)</a:t>
            </a:r>
          </a:p>
        </p:txBody>
      </p:sp>
      <p:sp>
        <p:nvSpPr>
          <p:cNvPr id="3" name="İçerik Yer Tutucusu 2">
            <a:extLst>
              <a:ext uri="{FF2B5EF4-FFF2-40B4-BE49-F238E27FC236}">
                <a16:creationId xmlns:a16="http://schemas.microsoft.com/office/drawing/2014/main" id="{02A42EB5-9135-DE14-DAFF-AED5053DBF81}"/>
              </a:ext>
            </a:extLst>
          </p:cNvPr>
          <p:cNvSpPr>
            <a:spLocks noGrp="1"/>
          </p:cNvSpPr>
          <p:nvPr>
            <p:ph idx="1"/>
          </p:nvPr>
        </p:nvSpPr>
        <p:spPr>
          <a:xfrm>
            <a:off x="838200" y="4851399"/>
            <a:ext cx="11082454" cy="1538250"/>
          </a:xfrm>
        </p:spPr>
        <p:txBody>
          <a:bodyPr>
            <a:normAutofit/>
          </a:bodyPr>
          <a:lstStyle/>
          <a:p>
            <a:r>
              <a:rPr lang="tr-TR" kern="100" dirty="0" err="1">
                <a:effectLst/>
                <a:latin typeface="Aptos" panose="020B0004020202020204" pitchFamily="34" charset="0"/>
                <a:ea typeface="Aptos" panose="020B0004020202020204" pitchFamily="34" charset="0"/>
                <a:cs typeface="Times New Roman" panose="02020603050405020304" pitchFamily="18" charset="0"/>
              </a:rPr>
              <a:t>Linagliptinin</a:t>
            </a:r>
            <a:r>
              <a:rPr lang="tr-TR" kern="100" dirty="0">
                <a:effectLst/>
                <a:latin typeface="Aptos" panose="020B0004020202020204" pitchFamily="34" charset="0"/>
                <a:ea typeface="Aptos" panose="020B0004020202020204" pitchFamily="34" charset="0"/>
                <a:cs typeface="Times New Roman" panose="02020603050405020304" pitchFamily="18" charset="0"/>
              </a:rPr>
              <a:t> böbrek yetmezliğinde doz ayarı yoktur bütün böbrek yetmezliği olan hastalarda kullanılabilir.</a:t>
            </a:r>
          </a:p>
          <a:p>
            <a:r>
              <a:rPr lang="tr-TR" kern="100" dirty="0" err="1">
                <a:effectLst/>
                <a:latin typeface="Aptos" panose="020B0004020202020204" pitchFamily="34" charset="0"/>
                <a:ea typeface="Aptos" panose="020B0004020202020204" pitchFamily="34" charset="0"/>
                <a:cs typeface="Times New Roman" panose="02020603050405020304" pitchFamily="18" charset="0"/>
              </a:rPr>
              <a:t>Saksagliptin</a:t>
            </a:r>
            <a:r>
              <a:rPr lang="tr-TR" kern="100" dirty="0">
                <a:effectLst/>
                <a:latin typeface="Aptos" panose="020B0004020202020204" pitchFamily="34" charset="0"/>
                <a:ea typeface="Aptos" panose="020B0004020202020204" pitchFamily="34" charset="0"/>
                <a:cs typeface="Times New Roman" panose="02020603050405020304" pitchFamily="18" charset="0"/>
              </a:rPr>
              <a:t> kalp yetmezliği olanlarda tercih edilmemeli.</a:t>
            </a:r>
          </a:p>
          <a:p>
            <a:endParaRPr lang="tr-TR" kern="100" dirty="0">
              <a:effectLst/>
              <a:latin typeface="Aptos" panose="020B0004020202020204" pitchFamily="34" charset="0"/>
              <a:ea typeface="Aptos" panose="020B0004020202020204" pitchFamily="34" charset="0"/>
              <a:cs typeface="Times New Roman" panose="02020603050405020304" pitchFamily="18" charset="0"/>
            </a:endParaRPr>
          </a:p>
          <a:p>
            <a:endParaRPr lang="tr-TR" dirty="0"/>
          </a:p>
        </p:txBody>
      </p:sp>
      <p:pic>
        <p:nvPicPr>
          <p:cNvPr id="4" name="İçerik Yer Tutucusu 3">
            <a:extLst>
              <a:ext uri="{FF2B5EF4-FFF2-40B4-BE49-F238E27FC236}">
                <a16:creationId xmlns:a16="http://schemas.microsoft.com/office/drawing/2014/main" id="{2F0ADDA6-81DF-DDE0-7F7A-3306D0404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798742"/>
            <a:ext cx="10994571" cy="2916398"/>
          </a:xfrm>
          <a:prstGeom prst="rect">
            <a:avLst/>
          </a:prstGeom>
        </p:spPr>
      </p:pic>
      <p:sp>
        <p:nvSpPr>
          <p:cNvPr id="13" name="Patlama: 14 Nokta 12">
            <a:extLst>
              <a:ext uri="{FF2B5EF4-FFF2-40B4-BE49-F238E27FC236}">
                <a16:creationId xmlns:a16="http://schemas.microsoft.com/office/drawing/2014/main" id="{0C824E29-7A4F-8E1E-34DE-FA6E813A5312}"/>
              </a:ext>
            </a:extLst>
          </p:cNvPr>
          <p:cNvSpPr/>
          <p:nvPr/>
        </p:nvSpPr>
        <p:spPr>
          <a:xfrm>
            <a:off x="2107762" y="3161841"/>
            <a:ext cx="294833" cy="267159"/>
          </a:xfrm>
          <a:prstGeom prst="irregularSeal2">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92851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3B81A4-95A1-85F2-2187-35FD1C037866}"/>
              </a:ext>
            </a:extLst>
          </p:cNvPr>
          <p:cNvSpPr>
            <a:spLocks noGrp="1"/>
          </p:cNvSpPr>
          <p:nvPr>
            <p:ph type="title"/>
          </p:nvPr>
        </p:nvSpPr>
        <p:spPr/>
        <p:txBody>
          <a:bodyPr>
            <a:normAutofit/>
          </a:bodyPr>
          <a:lstStyle/>
          <a:p>
            <a:pPr algn="ctr"/>
            <a:r>
              <a:rPr lang="tr-TR" sz="4000" dirty="0"/>
              <a:t>DİPEPTİDİL PEPTİDAZ 4 İNHİBİTÖRLERİ </a:t>
            </a:r>
            <a:br>
              <a:rPr lang="tr-TR" sz="4000" dirty="0"/>
            </a:br>
            <a:r>
              <a:rPr lang="tr-TR" sz="4000" dirty="0"/>
              <a:t>(DPP4-İ, GLİPTİNLER)</a:t>
            </a:r>
          </a:p>
        </p:txBody>
      </p:sp>
      <p:sp>
        <p:nvSpPr>
          <p:cNvPr id="3" name="İçerik Yer Tutucusu 2">
            <a:extLst>
              <a:ext uri="{FF2B5EF4-FFF2-40B4-BE49-F238E27FC236}">
                <a16:creationId xmlns:a16="http://schemas.microsoft.com/office/drawing/2014/main" id="{5DBEB2A7-E4FE-E45D-EA49-5EDF314F59DA}"/>
              </a:ext>
            </a:extLst>
          </p:cNvPr>
          <p:cNvSpPr>
            <a:spLocks noGrp="1"/>
          </p:cNvSpPr>
          <p:nvPr>
            <p:ph idx="1"/>
          </p:nvPr>
        </p:nvSpPr>
        <p:spPr/>
        <p:txBody>
          <a:bodyPr>
            <a:normAutofit fontScale="92500" lnSpcReduction="20000"/>
          </a:bodyPr>
          <a:lstStyle/>
          <a:p>
            <a:pPr marL="0" indent="0">
              <a:buNone/>
            </a:pPr>
            <a:r>
              <a:rPr lang="tr-TR" sz="3200" dirty="0"/>
              <a:t>YAN ETKİLERİ</a:t>
            </a:r>
          </a:p>
          <a:p>
            <a:r>
              <a:rPr lang="tr-TR" sz="2800" dirty="0">
                <a:solidFill>
                  <a:srgbClr val="FF0000"/>
                </a:solidFill>
              </a:rPr>
              <a:t>Üst solunum yolu enfeksiyonu benzeri yakınmalar</a:t>
            </a:r>
            <a:endParaRPr lang="tr-TR" sz="2800" dirty="0"/>
          </a:p>
          <a:p>
            <a:r>
              <a:rPr lang="tr-TR" sz="2800" dirty="0">
                <a:solidFill>
                  <a:srgbClr val="FF0000"/>
                </a:solidFill>
              </a:rPr>
              <a:t>Eklem ağrıları</a:t>
            </a:r>
          </a:p>
          <a:p>
            <a:r>
              <a:rPr lang="tr-TR" sz="2800" dirty="0"/>
              <a:t>Baş ağrısı  </a:t>
            </a:r>
          </a:p>
          <a:p>
            <a:r>
              <a:rPr lang="tr-TR" sz="2800" dirty="0" err="1">
                <a:solidFill>
                  <a:srgbClr val="FF0000"/>
                </a:solidFill>
              </a:rPr>
              <a:t>Saksagliptin</a:t>
            </a:r>
            <a:r>
              <a:rPr lang="tr-TR" sz="2800" dirty="0">
                <a:solidFill>
                  <a:srgbClr val="FF0000"/>
                </a:solidFill>
              </a:rPr>
              <a:t> ile kalp yetersizliği nedenli hastaneye yatış riskinde artış </a:t>
            </a:r>
          </a:p>
          <a:p>
            <a:r>
              <a:rPr lang="tr-TR" sz="2800" dirty="0"/>
              <a:t>Nadiren </a:t>
            </a:r>
            <a:r>
              <a:rPr lang="tr-TR" sz="2800" dirty="0">
                <a:solidFill>
                  <a:srgbClr val="FF0000"/>
                </a:solidFill>
              </a:rPr>
              <a:t>pankreatit</a:t>
            </a:r>
            <a:r>
              <a:rPr lang="tr-TR" sz="2800" dirty="0"/>
              <a:t>, </a:t>
            </a:r>
            <a:r>
              <a:rPr lang="tr-TR" sz="2800" dirty="0" err="1">
                <a:solidFill>
                  <a:srgbClr val="FF0000"/>
                </a:solidFill>
              </a:rPr>
              <a:t>büllöz</a:t>
            </a:r>
            <a:r>
              <a:rPr lang="tr-TR" sz="2800" dirty="0">
                <a:solidFill>
                  <a:srgbClr val="FF0000"/>
                </a:solidFill>
              </a:rPr>
              <a:t> </a:t>
            </a:r>
            <a:r>
              <a:rPr lang="tr-TR" sz="2800" dirty="0" err="1">
                <a:solidFill>
                  <a:srgbClr val="FF0000"/>
                </a:solidFill>
              </a:rPr>
              <a:t>pemfigoid</a:t>
            </a:r>
            <a:r>
              <a:rPr lang="tr-TR" sz="2800" dirty="0"/>
              <a:t>, kutanöz </a:t>
            </a:r>
            <a:r>
              <a:rPr lang="tr-TR" sz="2800" dirty="0" err="1"/>
              <a:t>vaskülit</a:t>
            </a:r>
            <a:r>
              <a:rPr lang="tr-TR" sz="2800" dirty="0"/>
              <a:t>, interstisyel akciğer hastalığı, artrit </a:t>
            </a:r>
          </a:p>
          <a:p>
            <a:endParaRPr lang="tr-TR" sz="2800" b="1" dirty="0">
              <a:solidFill>
                <a:srgbClr val="FF0000"/>
              </a:solidFill>
            </a:endParaRPr>
          </a:p>
          <a:p>
            <a:r>
              <a:rPr lang="tr-TR" sz="2800" b="1" dirty="0">
                <a:solidFill>
                  <a:srgbClr val="FF0000"/>
                </a:solidFill>
              </a:rPr>
              <a:t>Dikkat! Şiddetli karın ağrısı, bulantı-kusma, amilaz/lipaz yükselmesi ve radyolojik bulgular doğrultusunda akut pankreatit düşündüren bulgular saptandığı takdirde ilaç hemen kesilmelidir.</a:t>
            </a:r>
          </a:p>
          <a:p>
            <a:endParaRPr lang="tr-TR" dirty="0"/>
          </a:p>
        </p:txBody>
      </p:sp>
    </p:spTree>
    <p:extLst>
      <p:ext uri="{BB962C8B-B14F-4D97-AF65-F5344CB8AC3E}">
        <p14:creationId xmlns:p14="http://schemas.microsoft.com/office/powerpoint/2010/main" val="1288838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79B9C5-2201-9FD3-1BA2-58FB12049D40}"/>
              </a:ext>
            </a:extLst>
          </p:cNvPr>
          <p:cNvSpPr>
            <a:spLocks noGrp="1"/>
          </p:cNvSpPr>
          <p:nvPr>
            <p:ph type="title"/>
          </p:nvPr>
        </p:nvSpPr>
        <p:spPr/>
        <p:txBody>
          <a:bodyPr>
            <a:normAutofit/>
          </a:bodyPr>
          <a:lstStyle/>
          <a:p>
            <a:pPr algn="ctr"/>
            <a:r>
              <a:rPr lang="tr-TR" sz="4000" dirty="0"/>
              <a:t>DİPEPTİDİL PEPTİDAZ 4 İNHİBİTÖRLERİ </a:t>
            </a:r>
            <a:br>
              <a:rPr lang="tr-TR" sz="4000" dirty="0"/>
            </a:br>
            <a:r>
              <a:rPr lang="tr-TR" sz="4000" dirty="0"/>
              <a:t>(DPP4-İ, GLİPTİNLER)</a:t>
            </a:r>
          </a:p>
        </p:txBody>
      </p:sp>
      <p:sp>
        <p:nvSpPr>
          <p:cNvPr id="3" name="İçerik Yer Tutucusu 2">
            <a:extLst>
              <a:ext uri="{FF2B5EF4-FFF2-40B4-BE49-F238E27FC236}">
                <a16:creationId xmlns:a16="http://schemas.microsoft.com/office/drawing/2014/main" id="{0BDF49BF-42DB-A128-D467-F0B5AEE845C7}"/>
              </a:ext>
            </a:extLst>
          </p:cNvPr>
          <p:cNvSpPr>
            <a:spLocks noGrp="1"/>
          </p:cNvSpPr>
          <p:nvPr>
            <p:ph idx="1"/>
          </p:nvPr>
        </p:nvSpPr>
        <p:spPr/>
        <p:txBody>
          <a:bodyPr/>
          <a:lstStyle/>
          <a:p>
            <a:pPr marL="0" indent="0">
              <a:buNone/>
            </a:pPr>
            <a:r>
              <a:rPr lang="tr-TR" sz="3000" dirty="0"/>
              <a:t>KONTRENDİKASYONLARI</a:t>
            </a:r>
          </a:p>
          <a:p>
            <a:endParaRPr lang="tr-TR" sz="2800" dirty="0"/>
          </a:p>
          <a:p>
            <a:r>
              <a:rPr lang="tr-TR" sz="2800" dirty="0"/>
              <a:t>Karaciğer yetersizliği </a:t>
            </a:r>
          </a:p>
          <a:p>
            <a:r>
              <a:rPr lang="tr-TR" sz="2800" dirty="0"/>
              <a:t>Ağır böbrek yetersizliği  (</a:t>
            </a:r>
            <a:r>
              <a:rPr lang="tr-TR" sz="2800" dirty="0" err="1"/>
              <a:t>Linagliptin</a:t>
            </a:r>
            <a:r>
              <a:rPr lang="tr-TR" sz="2800" dirty="0"/>
              <a:t> hariç)</a:t>
            </a:r>
          </a:p>
          <a:p>
            <a:r>
              <a:rPr lang="tr-TR" sz="2800" dirty="0"/>
              <a:t>Gebelik ve laktasyon  </a:t>
            </a:r>
          </a:p>
          <a:p>
            <a:r>
              <a:rPr lang="tr-TR" sz="2800" dirty="0"/>
              <a:t>Kalp yetersizliği (özellikle </a:t>
            </a:r>
            <a:r>
              <a:rPr lang="tr-TR" sz="2800" dirty="0" err="1"/>
              <a:t>saksagliptin</a:t>
            </a:r>
            <a:r>
              <a:rPr lang="tr-TR" sz="2800" dirty="0"/>
              <a:t> ) </a:t>
            </a:r>
          </a:p>
          <a:p>
            <a:r>
              <a:rPr lang="tr-TR" sz="2800" dirty="0"/>
              <a:t>Pankreatit öyküsü</a:t>
            </a:r>
            <a:endParaRPr lang="tr-TR" dirty="0"/>
          </a:p>
        </p:txBody>
      </p:sp>
      <p:pic>
        <p:nvPicPr>
          <p:cNvPr id="4" name="Picture 2" descr="Pankreatit Nedir? Akut ve Kronik Pankreatit Belirtileri ve Tedavisi">
            <a:extLst>
              <a:ext uri="{FF2B5EF4-FFF2-40B4-BE49-F238E27FC236}">
                <a16:creationId xmlns:a16="http://schemas.microsoft.com/office/drawing/2014/main" id="{B983475C-AD4A-3C81-E737-AD1D921F0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787" y="2581956"/>
            <a:ext cx="1968156" cy="118089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alp Yetmezliği - Doç.Dr.Muhammed Keskin I Kardiyoloji Uzmanı">
            <a:extLst>
              <a:ext uri="{FF2B5EF4-FFF2-40B4-BE49-F238E27FC236}">
                <a16:creationId xmlns:a16="http://schemas.microsoft.com/office/drawing/2014/main" id="{2411605F-1AE0-BBDC-7E9E-50BD5DE71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0000" y="4103235"/>
            <a:ext cx="1810430" cy="1204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593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3A60AF-EAC2-52DC-C5A8-54BA8497DCC4}"/>
              </a:ext>
            </a:extLst>
          </p:cNvPr>
          <p:cNvSpPr>
            <a:spLocks noGrp="1"/>
          </p:cNvSpPr>
          <p:nvPr>
            <p:ph type="title"/>
          </p:nvPr>
        </p:nvSpPr>
        <p:spPr/>
        <p:txBody>
          <a:bodyPr>
            <a:normAutofit/>
          </a:bodyPr>
          <a:lstStyle/>
          <a:p>
            <a:pPr algn="ctr"/>
            <a:r>
              <a:rPr lang="tr-TR" sz="3600" dirty="0"/>
              <a:t>SODYUM GLUKOZ KO-TRANSPORTER 2 (SGLT2) İNHİBİTÖRLERİ</a:t>
            </a:r>
          </a:p>
        </p:txBody>
      </p:sp>
      <p:sp>
        <p:nvSpPr>
          <p:cNvPr id="3" name="İçerik Yer Tutucusu 2">
            <a:extLst>
              <a:ext uri="{FF2B5EF4-FFF2-40B4-BE49-F238E27FC236}">
                <a16:creationId xmlns:a16="http://schemas.microsoft.com/office/drawing/2014/main" id="{04003A93-2A74-6D44-AECD-F8D8AF1E11B8}"/>
              </a:ext>
            </a:extLst>
          </p:cNvPr>
          <p:cNvSpPr>
            <a:spLocks noGrp="1"/>
          </p:cNvSpPr>
          <p:nvPr>
            <p:ph idx="1"/>
          </p:nvPr>
        </p:nvSpPr>
        <p:spPr>
          <a:xfrm>
            <a:off x="707571" y="1685698"/>
            <a:ext cx="10515600" cy="2918959"/>
          </a:xfrm>
        </p:spPr>
        <p:txBody>
          <a:bodyPr>
            <a:normAutofit fontScale="92500" lnSpcReduction="10000"/>
          </a:bodyPr>
          <a:lstStyle/>
          <a:p>
            <a:pPr>
              <a:lnSpc>
                <a:spcPct val="115000"/>
              </a:lnSpc>
              <a:spcAft>
                <a:spcPts val="800"/>
              </a:spcAft>
            </a:pPr>
            <a:r>
              <a:rPr lang="tr-TR" kern="100" dirty="0">
                <a:effectLst/>
                <a:latin typeface="Aptos" panose="020B0004020202020204" pitchFamily="34" charset="0"/>
                <a:ea typeface="Aptos" panose="020B0004020202020204" pitchFamily="34" charset="0"/>
                <a:cs typeface="Times New Roman" panose="02020603050405020304" pitchFamily="18" charset="0"/>
              </a:rPr>
              <a:t>Proksimal </a:t>
            </a:r>
            <a:r>
              <a:rPr lang="tr-TR" kern="100" dirty="0" err="1">
                <a:effectLst/>
                <a:latin typeface="Aptos" panose="020B0004020202020204" pitchFamily="34" charset="0"/>
                <a:ea typeface="Aptos" panose="020B0004020202020204" pitchFamily="34" charset="0"/>
                <a:cs typeface="Times New Roman" panose="02020603050405020304" pitchFamily="18" charset="0"/>
              </a:rPr>
              <a:t>tübüldeki</a:t>
            </a:r>
            <a:r>
              <a:rPr lang="tr-TR" kern="100" dirty="0">
                <a:effectLst/>
                <a:latin typeface="Aptos" panose="020B0004020202020204" pitchFamily="34" charset="0"/>
                <a:ea typeface="Aptos" panose="020B0004020202020204" pitchFamily="34" charset="0"/>
                <a:cs typeface="Times New Roman" panose="02020603050405020304" pitchFamily="18" charset="0"/>
              </a:rPr>
              <a:t> glukoz </a:t>
            </a:r>
            <a:r>
              <a:rPr lang="tr-TR" kern="100" dirty="0" err="1">
                <a:effectLst/>
                <a:latin typeface="Aptos" panose="020B0004020202020204" pitchFamily="34" charset="0"/>
                <a:ea typeface="Aptos" panose="020B0004020202020204" pitchFamily="34" charset="0"/>
                <a:cs typeface="Times New Roman" panose="02020603050405020304" pitchFamily="18" charset="0"/>
              </a:rPr>
              <a:t>transporterı</a:t>
            </a:r>
            <a:r>
              <a:rPr lang="tr-TR" kern="100" dirty="0">
                <a:effectLst/>
                <a:latin typeface="Aptos" panose="020B0004020202020204" pitchFamily="34" charset="0"/>
                <a:ea typeface="Aptos" panose="020B0004020202020204" pitchFamily="34" charset="0"/>
                <a:cs typeface="Times New Roman" panose="02020603050405020304" pitchFamily="18" charset="0"/>
              </a:rPr>
              <a:t> olan SGLT2 </a:t>
            </a:r>
            <a:r>
              <a:rPr lang="tr-TR" kern="100" dirty="0" err="1">
                <a:effectLst/>
                <a:latin typeface="Aptos" panose="020B0004020202020204" pitchFamily="34" charset="0"/>
                <a:ea typeface="Aptos" panose="020B0004020202020204" pitchFamily="34" charset="0"/>
                <a:cs typeface="Times New Roman" panose="02020603050405020304" pitchFamily="18" charset="0"/>
              </a:rPr>
              <a:t>yi</a:t>
            </a:r>
            <a:r>
              <a:rPr lang="tr-TR" kern="100" dirty="0">
                <a:effectLst/>
                <a:latin typeface="Aptos" panose="020B0004020202020204" pitchFamily="34" charset="0"/>
                <a:ea typeface="Aptos" panose="020B0004020202020204" pitchFamily="34" charset="0"/>
                <a:cs typeface="Times New Roman" panose="02020603050405020304" pitchFamily="18" charset="0"/>
              </a:rPr>
              <a:t> inhibe ederek idrarda glukoz atılımını artırırlar.</a:t>
            </a:r>
          </a:p>
          <a:p>
            <a:pPr>
              <a:lnSpc>
                <a:spcPct val="115000"/>
              </a:lnSpc>
              <a:spcAft>
                <a:spcPts val="800"/>
              </a:spcAft>
            </a:pPr>
            <a:r>
              <a:rPr lang="tr-TR" kern="100" dirty="0">
                <a:effectLst/>
                <a:latin typeface="Aptos" panose="020B0004020202020204" pitchFamily="34" charset="0"/>
                <a:ea typeface="Aptos" panose="020B0004020202020204" pitchFamily="34" charset="0"/>
                <a:cs typeface="Times New Roman" panose="02020603050405020304" pitchFamily="18" charset="0"/>
              </a:rPr>
              <a:t>Glukozla beraber sıvı atılımı da olur bu yüzden dehidratasyon riski </a:t>
            </a:r>
            <a:r>
              <a:rPr lang="tr-TR" kern="100" dirty="0" err="1">
                <a:effectLst/>
                <a:latin typeface="Aptos" panose="020B0004020202020204" pitchFamily="34" charset="0"/>
                <a:ea typeface="Aptos" panose="020B0004020202020204" pitchFamily="34" charset="0"/>
                <a:cs typeface="Times New Roman" panose="02020603050405020304" pitchFamily="18" charset="0"/>
              </a:rPr>
              <a:t>vardır,kan</a:t>
            </a:r>
            <a:r>
              <a:rPr lang="tr-TR" kern="100" dirty="0">
                <a:effectLst/>
                <a:latin typeface="Aptos" panose="020B0004020202020204" pitchFamily="34" charset="0"/>
                <a:ea typeface="Aptos" panose="020B0004020202020204" pitchFamily="34" charset="0"/>
                <a:cs typeface="Times New Roman" panose="02020603050405020304" pitchFamily="18" charset="0"/>
              </a:rPr>
              <a:t> basıncını düşürebilir, hipotansiyon yapabilir.</a:t>
            </a:r>
          </a:p>
          <a:p>
            <a:r>
              <a:rPr lang="tr-TR" dirty="0"/>
              <a:t>İnsülinden bağımsız olarak etki gösterdiklerinden metforminden sonra diyabetin herhangi bir aşamasında kullanılabilirler. </a:t>
            </a:r>
          </a:p>
          <a:p>
            <a:endParaRPr lang="tr-TR" dirty="0"/>
          </a:p>
        </p:txBody>
      </p:sp>
      <p:pic>
        <p:nvPicPr>
          <p:cNvPr id="4" name="Picture 6" descr="JARDIANCE 10 MG FILM KAPLI TABLET - 2023 Fiyatı">
            <a:extLst>
              <a:ext uri="{FF2B5EF4-FFF2-40B4-BE49-F238E27FC236}">
                <a16:creationId xmlns:a16="http://schemas.microsoft.com/office/drawing/2014/main" id="{3541F24C-654C-95A8-BA2D-703E946FFA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660" t="6109" r="30921" b="2429"/>
          <a:stretch/>
        </p:blipFill>
        <p:spPr bwMode="auto">
          <a:xfrm>
            <a:off x="2001910" y="4604657"/>
            <a:ext cx="1225873" cy="1982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Synjardy 12.5mg/1000 Mg Film Kapli Tablet (60 Adet) 2024 Fiyatı">
            <a:extLst>
              <a:ext uri="{FF2B5EF4-FFF2-40B4-BE49-F238E27FC236}">
                <a16:creationId xmlns:a16="http://schemas.microsoft.com/office/drawing/2014/main" id="{086FA95E-54B5-E371-E899-99CD0E6B66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38" t="6498" r="20040" b="7518"/>
          <a:stretch/>
        </p:blipFill>
        <p:spPr bwMode="auto">
          <a:xfrm>
            <a:off x="8073771" y="4477545"/>
            <a:ext cx="1472485" cy="210935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orziga Kullananların Yorumları, Yan Etkileri? | Kombin Kadın">
            <a:extLst>
              <a:ext uri="{FF2B5EF4-FFF2-40B4-BE49-F238E27FC236}">
                <a16:creationId xmlns:a16="http://schemas.microsoft.com/office/drawing/2014/main" id="{9CC97E31-04CF-0739-FC0F-1FEA5C9121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3657" y="4696945"/>
            <a:ext cx="3011914" cy="1670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493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173E53-39BF-36C3-840A-C0AACFA45231}"/>
              </a:ext>
            </a:extLst>
          </p:cNvPr>
          <p:cNvSpPr>
            <a:spLocks noGrp="1"/>
          </p:cNvSpPr>
          <p:nvPr>
            <p:ph type="title"/>
          </p:nvPr>
        </p:nvSpPr>
        <p:spPr/>
        <p:txBody>
          <a:bodyPr>
            <a:normAutofit/>
          </a:bodyPr>
          <a:lstStyle/>
          <a:p>
            <a:pPr algn="ctr"/>
            <a:r>
              <a:rPr lang="tr-TR" sz="4000" dirty="0"/>
              <a:t>SODYUM GLUKOZ KO-TRANSPORTER 2 (SGLT2) İNHİBİTÖRLERİ</a:t>
            </a:r>
          </a:p>
        </p:txBody>
      </p:sp>
      <p:sp>
        <p:nvSpPr>
          <p:cNvPr id="3" name="İçerik Yer Tutucusu 2">
            <a:extLst>
              <a:ext uri="{FF2B5EF4-FFF2-40B4-BE49-F238E27FC236}">
                <a16:creationId xmlns:a16="http://schemas.microsoft.com/office/drawing/2014/main" id="{F5504E35-699A-6884-2428-F7904144B073}"/>
              </a:ext>
            </a:extLst>
          </p:cNvPr>
          <p:cNvSpPr>
            <a:spLocks noGrp="1"/>
          </p:cNvSpPr>
          <p:nvPr>
            <p:ph idx="1"/>
          </p:nvPr>
        </p:nvSpPr>
        <p:spPr>
          <a:xfrm>
            <a:off x="3060700" y="2271940"/>
            <a:ext cx="8556171" cy="4063546"/>
          </a:xfrm>
        </p:spPr>
        <p:txBody>
          <a:bodyPr>
            <a:normAutofit/>
          </a:bodyPr>
          <a:lstStyle/>
          <a:p>
            <a:r>
              <a:rPr lang="tr-TR" sz="2800" dirty="0"/>
              <a:t>Avantajları; kilo kaybı sağlaması, hipoglisemi riskinin düşük olması ve kan basıncını ,serum ürik asit düzeyini ve </a:t>
            </a:r>
            <a:r>
              <a:rPr lang="tr-TR" sz="2800" dirty="0" err="1"/>
              <a:t>albuminüriyi</a:t>
            </a:r>
            <a:r>
              <a:rPr lang="tr-TR" sz="2800" dirty="0"/>
              <a:t> düşürmesidir.</a:t>
            </a:r>
          </a:p>
          <a:p>
            <a:endParaRPr lang="tr-TR" sz="2800" dirty="0"/>
          </a:p>
          <a:p>
            <a:r>
              <a:rPr lang="tr-TR" sz="2800" dirty="0"/>
              <a:t>Kontrendikasyon yoksa, SGLT2 inhibitörlerinin aterosklerotik </a:t>
            </a:r>
            <a:r>
              <a:rPr lang="tr-TR" sz="2800" dirty="0">
                <a:solidFill>
                  <a:srgbClr val="FF0000"/>
                </a:solidFill>
              </a:rPr>
              <a:t>KVH </a:t>
            </a:r>
            <a:r>
              <a:rPr lang="tr-TR" sz="2800" dirty="0"/>
              <a:t>olan ya da KVH bakımından yüksek riskli hastalarda ve </a:t>
            </a:r>
            <a:r>
              <a:rPr lang="tr-TR" sz="2800" dirty="0">
                <a:solidFill>
                  <a:srgbClr val="FF0000"/>
                </a:solidFill>
              </a:rPr>
              <a:t>diyabetik böbrek</a:t>
            </a:r>
            <a:r>
              <a:rPr lang="tr-TR" sz="2800" dirty="0"/>
              <a:t> hastalığı olan kişilerde kullanımı öncelikli olarak tercih edilir. </a:t>
            </a:r>
          </a:p>
          <a:p>
            <a:endParaRPr lang="tr-TR" dirty="0"/>
          </a:p>
        </p:txBody>
      </p:sp>
      <p:pic>
        <p:nvPicPr>
          <p:cNvPr id="7170" name="Picture 2" descr="Diyabetik nefropati: Diyabetin böbrekler üzerindeki etkis">
            <a:extLst>
              <a:ext uri="{FF2B5EF4-FFF2-40B4-BE49-F238E27FC236}">
                <a16:creationId xmlns:a16="http://schemas.microsoft.com/office/drawing/2014/main" id="{B0765E8E-AA6E-9AB8-B165-99DFE786A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121" y="3598365"/>
            <a:ext cx="2222499" cy="222249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orziga Yan Etkileri">
            <a:extLst>
              <a:ext uri="{FF2B5EF4-FFF2-40B4-BE49-F238E27FC236}">
                <a16:creationId xmlns:a16="http://schemas.microsoft.com/office/drawing/2014/main" id="{9F449300-AAA8-C248-50D5-734EA8BB9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4594"/>
            <a:ext cx="1872343" cy="924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32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5A74D7-27FF-2181-CEBA-F7822FC76921}"/>
              </a:ext>
            </a:extLst>
          </p:cNvPr>
          <p:cNvSpPr>
            <a:spLocks noGrp="1"/>
          </p:cNvSpPr>
          <p:nvPr>
            <p:ph type="title"/>
          </p:nvPr>
        </p:nvSpPr>
        <p:spPr/>
        <p:txBody>
          <a:bodyPr/>
          <a:lstStyle/>
          <a:p>
            <a:pPr algn="ctr"/>
            <a:r>
              <a:rPr lang="tr-TR" dirty="0"/>
              <a:t>GLİSEMİK KONTROL HEDEFLERİ</a:t>
            </a:r>
          </a:p>
        </p:txBody>
      </p:sp>
      <p:pic>
        <p:nvPicPr>
          <p:cNvPr id="7" name="Resim 6">
            <a:extLst>
              <a:ext uri="{FF2B5EF4-FFF2-40B4-BE49-F238E27FC236}">
                <a16:creationId xmlns:a16="http://schemas.microsoft.com/office/drawing/2014/main" id="{8F65B12C-BA9E-F2C7-6D5C-7213D8149220}"/>
              </a:ext>
            </a:extLst>
          </p:cNvPr>
          <p:cNvPicPr>
            <a:picLocks noChangeAspect="1"/>
          </p:cNvPicPr>
          <p:nvPr/>
        </p:nvPicPr>
        <p:blipFill>
          <a:blip r:embed="rId2"/>
          <a:stretch>
            <a:fillRect/>
          </a:stretch>
        </p:blipFill>
        <p:spPr>
          <a:xfrm>
            <a:off x="1552576" y="1788659"/>
            <a:ext cx="9239250" cy="4210050"/>
          </a:xfrm>
          <a:prstGeom prst="rect">
            <a:avLst/>
          </a:prstGeom>
        </p:spPr>
      </p:pic>
      <p:sp>
        <p:nvSpPr>
          <p:cNvPr id="8" name="Ok: Sağ 7">
            <a:extLst>
              <a:ext uri="{FF2B5EF4-FFF2-40B4-BE49-F238E27FC236}">
                <a16:creationId xmlns:a16="http://schemas.microsoft.com/office/drawing/2014/main" id="{FF9EBC46-358B-47FE-04A0-952EBCB50219}"/>
              </a:ext>
            </a:extLst>
          </p:cNvPr>
          <p:cNvSpPr/>
          <p:nvPr/>
        </p:nvSpPr>
        <p:spPr>
          <a:xfrm>
            <a:off x="3690256" y="2852965"/>
            <a:ext cx="468086" cy="326571"/>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tr-TR"/>
          </a:p>
        </p:txBody>
      </p:sp>
      <p:sp>
        <p:nvSpPr>
          <p:cNvPr id="9" name="Ok: Sağ 8">
            <a:extLst>
              <a:ext uri="{FF2B5EF4-FFF2-40B4-BE49-F238E27FC236}">
                <a16:creationId xmlns:a16="http://schemas.microsoft.com/office/drawing/2014/main" id="{915AA091-EA0A-799E-346E-FA180B417A41}"/>
              </a:ext>
            </a:extLst>
          </p:cNvPr>
          <p:cNvSpPr/>
          <p:nvPr/>
        </p:nvSpPr>
        <p:spPr>
          <a:xfrm>
            <a:off x="3777342" y="3462564"/>
            <a:ext cx="468086" cy="326571"/>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tr-TR"/>
          </a:p>
        </p:txBody>
      </p:sp>
      <p:sp>
        <p:nvSpPr>
          <p:cNvPr id="10" name="Ok: Sağ 9">
            <a:extLst>
              <a:ext uri="{FF2B5EF4-FFF2-40B4-BE49-F238E27FC236}">
                <a16:creationId xmlns:a16="http://schemas.microsoft.com/office/drawing/2014/main" id="{ED6767D4-48E2-831C-451C-D46520D4DF60}"/>
              </a:ext>
            </a:extLst>
          </p:cNvPr>
          <p:cNvSpPr/>
          <p:nvPr/>
        </p:nvSpPr>
        <p:spPr>
          <a:xfrm>
            <a:off x="3690256" y="4394086"/>
            <a:ext cx="468086" cy="326571"/>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69129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34251D-F44E-5208-9638-55DFA02F7AB1}"/>
              </a:ext>
            </a:extLst>
          </p:cNvPr>
          <p:cNvSpPr>
            <a:spLocks noGrp="1"/>
          </p:cNvSpPr>
          <p:nvPr>
            <p:ph type="title"/>
          </p:nvPr>
        </p:nvSpPr>
        <p:spPr/>
        <p:txBody>
          <a:bodyPr>
            <a:normAutofit/>
          </a:bodyPr>
          <a:lstStyle/>
          <a:p>
            <a:pPr algn="ctr"/>
            <a:r>
              <a:rPr lang="tr-TR" sz="3600" dirty="0"/>
              <a:t>SODYUM GLUKOZ KO-TRANSPORTER 2 (SGLT2) İNHİBİTÖRLERİ</a:t>
            </a:r>
          </a:p>
        </p:txBody>
      </p:sp>
      <p:sp>
        <p:nvSpPr>
          <p:cNvPr id="3" name="İçerik Yer Tutucusu 2">
            <a:extLst>
              <a:ext uri="{FF2B5EF4-FFF2-40B4-BE49-F238E27FC236}">
                <a16:creationId xmlns:a16="http://schemas.microsoft.com/office/drawing/2014/main" id="{3CC5B94F-7E98-39D7-157C-96A4D921CE56}"/>
              </a:ext>
            </a:extLst>
          </p:cNvPr>
          <p:cNvSpPr>
            <a:spLocks noGrp="1"/>
          </p:cNvSpPr>
          <p:nvPr>
            <p:ph idx="1"/>
          </p:nvPr>
        </p:nvSpPr>
        <p:spPr/>
        <p:txBody>
          <a:bodyPr>
            <a:normAutofit lnSpcReduction="10000"/>
          </a:bodyPr>
          <a:lstStyle/>
          <a:p>
            <a:pPr marL="0" indent="0">
              <a:buNone/>
            </a:pPr>
            <a:r>
              <a:rPr lang="tr-TR" sz="3200" dirty="0"/>
              <a:t>YAN ETKİLERİ</a:t>
            </a:r>
          </a:p>
          <a:p>
            <a:r>
              <a:rPr lang="tr-TR" dirty="0" err="1">
                <a:solidFill>
                  <a:srgbClr val="FF0000"/>
                </a:solidFill>
              </a:rPr>
              <a:t>Poliüri</a:t>
            </a:r>
            <a:r>
              <a:rPr lang="tr-TR" dirty="0">
                <a:solidFill>
                  <a:srgbClr val="FF0000"/>
                </a:solidFill>
              </a:rPr>
              <a:t> </a:t>
            </a:r>
          </a:p>
          <a:p>
            <a:r>
              <a:rPr lang="tr-TR" dirty="0">
                <a:solidFill>
                  <a:srgbClr val="FF0000"/>
                </a:solidFill>
              </a:rPr>
              <a:t>Sıvı kaybı  </a:t>
            </a:r>
          </a:p>
          <a:p>
            <a:r>
              <a:rPr lang="tr-TR" dirty="0">
                <a:solidFill>
                  <a:srgbClr val="FF0000"/>
                </a:solidFill>
              </a:rPr>
              <a:t>Hipotansiyon </a:t>
            </a:r>
          </a:p>
          <a:p>
            <a:r>
              <a:rPr lang="tr-TR" dirty="0" err="1">
                <a:solidFill>
                  <a:srgbClr val="FF0000"/>
                </a:solidFill>
              </a:rPr>
              <a:t>Öglisemik</a:t>
            </a:r>
            <a:r>
              <a:rPr lang="tr-TR" dirty="0">
                <a:solidFill>
                  <a:srgbClr val="FF0000"/>
                </a:solidFill>
              </a:rPr>
              <a:t> ketoasidoz  </a:t>
            </a:r>
          </a:p>
          <a:p>
            <a:r>
              <a:rPr lang="tr-TR" dirty="0"/>
              <a:t>LDL-kolesterol ve serum kreatinin düzeylerinde artış </a:t>
            </a:r>
          </a:p>
          <a:p>
            <a:r>
              <a:rPr lang="tr-TR" dirty="0" err="1">
                <a:solidFill>
                  <a:srgbClr val="FF0000"/>
                </a:solidFill>
              </a:rPr>
              <a:t>Genitoüriner</a:t>
            </a:r>
            <a:r>
              <a:rPr lang="tr-TR" dirty="0">
                <a:solidFill>
                  <a:srgbClr val="FF0000"/>
                </a:solidFill>
              </a:rPr>
              <a:t> enfeksiyonlar</a:t>
            </a:r>
            <a:r>
              <a:rPr lang="tr-TR" dirty="0"/>
              <a:t>: Sık </a:t>
            </a:r>
            <a:r>
              <a:rPr lang="tr-TR" dirty="0" err="1"/>
              <a:t>görülür.Özellikle</a:t>
            </a:r>
            <a:r>
              <a:rPr lang="tr-TR" dirty="0"/>
              <a:t> vajinal </a:t>
            </a:r>
            <a:r>
              <a:rPr lang="tr-TR" dirty="0" err="1"/>
              <a:t>kandidiyazis</a:t>
            </a:r>
            <a:r>
              <a:rPr lang="tr-TR" dirty="0"/>
              <a:t> </a:t>
            </a:r>
            <a:r>
              <a:rPr lang="tr-TR" dirty="0" err="1"/>
              <a:t>yapabilir.Riskli</a:t>
            </a:r>
            <a:r>
              <a:rPr lang="tr-TR" dirty="0"/>
              <a:t> vakalarda </a:t>
            </a:r>
            <a:r>
              <a:rPr lang="tr-TR" dirty="0" err="1"/>
              <a:t>ürosepsis</a:t>
            </a:r>
            <a:r>
              <a:rPr lang="tr-TR" dirty="0"/>
              <a:t> ve piyelonefrit bakımından dikkatli olunmalıdır.  </a:t>
            </a:r>
          </a:p>
        </p:txBody>
      </p:sp>
      <p:pic>
        <p:nvPicPr>
          <p:cNvPr id="8194" name="Picture 2" descr="What is polyuria￼ – CENTRE FOR CHILD HEALTH, BLKMAX SUPER SPECIALITY  HOSPITAL">
            <a:extLst>
              <a:ext uri="{FF2B5EF4-FFF2-40B4-BE49-F238E27FC236}">
                <a16:creationId xmlns:a16="http://schemas.microsoft.com/office/drawing/2014/main" id="{9A7E7C02-9E0A-4492-044B-4E16042D3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514" y="2133714"/>
            <a:ext cx="3320142" cy="186758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aş dönmesi png | PNGWing">
            <a:extLst>
              <a:ext uri="{FF2B5EF4-FFF2-40B4-BE49-F238E27FC236}">
                <a16:creationId xmlns:a16="http://schemas.microsoft.com/office/drawing/2014/main" id="{CD2665AF-C0F1-824A-3554-18315281C2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9942" y="2179148"/>
            <a:ext cx="1611086" cy="177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290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8A26F6-D28D-A3A9-22D1-977A73736014}"/>
              </a:ext>
            </a:extLst>
          </p:cNvPr>
          <p:cNvSpPr>
            <a:spLocks noGrp="1"/>
          </p:cNvSpPr>
          <p:nvPr>
            <p:ph type="title"/>
          </p:nvPr>
        </p:nvSpPr>
        <p:spPr/>
        <p:txBody>
          <a:bodyPr>
            <a:normAutofit/>
          </a:bodyPr>
          <a:lstStyle/>
          <a:p>
            <a:pPr algn="ctr"/>
            <a:r>
              <a:rPr lang="tr-TR" sz="4000" dirty="0"/>
              <a:t>SODYUM GLUKOZ KO-TRANSPORTER 2 (SGLT2) İNHİBİTÖRLERİ</a:t>
            </a:r>
          </a:p>
        </p:txBody>
      </p:sp>
      <p:sp>
        <p:nvSpPr>
          <p:cNvPr id="3" name="İçerik Yer Tutucusu 2">
            <a:extLst>
              <a:ext uri="{FF2B5EF4-FFF2-40B4-BE49-F238E27FC236}">
                <a16:creationId xmlns:a16="http://schemas.microsoft.com/office/drawing/2014/main" id="{5745F2FD-C2BE-4AED-C47D-2A8AC6AAF14A}"/>
              </a:ext>
            </a:extLst>
          </p:cNvPr>
          <p:cNvSpPr>
            <a:spLocks noGrp="1"/>
          </p:cNvSpPr>
          <p:nvPr>
            <p:ph idx="1"/>
          </p:nvPr>
        </p:nvSpPr>
        <p:spPr>
          <a:xfrm>
            <a:off x="838200" y="1825625"/>
            <a:ext cx="10515600" cy="2049689"/>
          </a:xfrm>
        </p:spPr>
        <p:txBody>
          <a:bodyPr/>
          <a:lstStyle/>
          <a:p>
            <a:pPr marL="0" indent="0">
              <a:buNone/>
            </a:pPr>
            <a:r>
              <a:rPr lang="tr-TR" sz="3000" dirty="0"/>
              <a:t>KONTRENDİKASYONLARI</a:t>
            </a:r>
          </a:p>
          <a:p>
            <a:r>
              <a:rPr lang="tr-TR" sz="2400" dirty="0"/>
              <a:t>Son dönem böbrek yetersizliği</a:t>
            </a:r>
          </a:p>
          <a:p>
            <a:r>
              <a:rPr lang="tr-TR" sz="2400" dirty="0"/>
              <a:t>Tip 1 diyabet </a:t>
            </a:r>
          </a:p>
          <a:p>
            <a:r>
              <a:rPr lang="tr-TR" sz="2400" dirty="0"/>
              <a:t>Gebelik ve laktasyon</a:t>
            </a:r>
          </a:p>
          <a:p>
            <a:endParaRPr lang="tr-TR" dirty="0"/>
          </a:p>
        </p:txBody>
      </p:sp>
      <p:pic>
        <p:nvPicPr>
          <p:cNvPr id="4" name="Resim 3">
            <a:extLst>
              <a:ext uri="{FF2B5EF4-FFF2-40B4-BE49-F238E27FC236}">
                <a16:creationId xmlns:a16="http://schemas.microsoft.com/office/drawing/2014/main" id="{DD64EB79-0B98-99F0-A92C-C207158B13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509" y="4076191"/>
            <a:ext cx="8318270" cy="2416684"/>
          </a:xfrm>
          <a:prstGeom prst="rect">
            <a:avLst/>
          </a:prstGeom>
        </p:spPr>
      </p:pic>
    </p:spTree>
    <p:extLst>
      <p:ext uri="{BB962C8B-B14F-4D97-AF65-F5344CB8AC3E}">
        <p14:creationId xmlns:p14="http://schemas.microsoft.com/office/powerpoint/2010/main" val="4078971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ECAB08-4CD3-727C-6218-F5B3CFB536D6}"/>
              </a:ext>
            </a:extLst>
          </p:cNvPr>
          <p:cNvSpPr>
            <a:spLocks noGrp="1"/>
          </p:cNvSpPr>
          <p:nvPr>
            <p:ph type="title"/>
          </p:nvPr>
        </p:nvSpPr>
        <p:spPr>
          <a:xfrm>
            <a:off x="838200" y="365126"/>
            <a:ext cx="10515600" cy="1202418"/>
          </a:xfrm>
        </p:spPr>
        <p:txBody>
          <a:bodyPr>
            <a:normAutofit/>
          </a:bodyPr>
          <a:lstStyle/>
          <a:p>
            <a:pPr algn="ctr"/>
            <a:r>
              <a:rPr lang="tr-TR" sz="3600" dirty="0"/>
              <a:t>MONOTERAPİDE KULLANILAN ANTİHİPERGLİSEMİK İLAÇLARA YANIT</a:t>
            </a:r>
          </a:p>
        </p:txBody>
      </p:sp>
      <p:sp>
        <p:nvSpPr>
          <p:cNvPr id="3" name="İçerik Yer Tutucusu 2">
            <a:extLst>
              <a:ext uri="{FF2B5EF4-FFF2-40B4-BE49-F238E27FC236}">
                <a16:creationId xmlns:a16="http://schemas.microsoft.com/office/drawing/2014/main" id="{B55F7325-6D10-659B-3D3C-B78E5BCFA2D5}"/>
              </a:ext>
            </a:extLst>
          </p:cNvPr>
          <p:cNvSpPr>
            <a:spLocks noGrp="1"/>
          </p:cNvSpPr>
          <p:nvPr>
            <p:ph idx="1"/>
          </p:nvPr>
        </p:nvSpPr>
        <p:spPr>
          <a:xfrm>
            <a:off x="838200" y="1727653"/>
            <a:ext cx="10515600" cy="4945289"/>
          </a:xfrm>
        </p:spPr>
        <p:txBody>
          <a:bodyPr>
            <a:normAutofit/>
          </a:bodyPr>
          <a:lstStyle/>
          <a:p>
            <a:pPr marL="0" indent="0">
              <a:buNone/>
            </a:pPr>
            <a:endParaRPr lang="tr-TR" sz="2400" dirty="0"/>
          </a:p>
          <a:p>
            <a:endParaRPr lang="tr-TR" sz="2400" dirty="0"/>
          </a:p>
          <a:p>
            <a:endParaRPr lang="tr-TR" sz="2400" dirty="0"/>
          </a:p>
          <a:p>
            <a:endParaRPr lang="tr-TR" sz="2400" dirty="0"/>
          </a:p>
          <a:p>
            <a:endParaRPr lang="tr-TR" sz="2400" dirty="0"/>
          </a:p>
          <a:p>
            <a:endParaRPr lang="tr-TR" sz="2400" dirty="0"/>
          </a:p>
          <a:p>
            <a:endParaRPr lang="tr-TR" sz="2400" dirty="0"/>
          </a:p>
          <a:p>
            <a:endParaRPr lang="tr-TR" sz="2400" dirty="0"/>
          </a:p>
          <a:p>
            <a:r>
              <a:rPr lang="tr-TR" dirty="0"/>
              <a:t>Bu ilaçlar monoterapi olarak kullanıldığında A1C düşürme etkisi bu şeklidedir fakat bir tedaviye ekleniyor ise etkisi bundan çok daha düşük oluyor.</a:t>
            </a:r>
          </a:p>
          <a:p>
            <a:endParaRPr lang="tr-TR" sz="2400" dirty="0"/>
          </a:p>
          <a:p>
            <a:endParaRPr lang="tr-TR" sz="2400" dirty="0"/>
          </a:p>
          <a:p>
            <a:endParaRPr lang="tr-TR" dirty="0"/>
          </a:p>
        </p:txBody>
      </p:sp>
      <p:pic>
        <p:nvPicPr>
          <p:cNvPr id="6" name="Resim 5">
            <a:extLst>
              <a:ext uri="{FF2B5EF4-FFF2-40B4-BE49-F238E27FC236}">
                <a16:creationId xmlns:a16="http://schemas.microsoft.com/office/drawing/2014/main" id="{BD43A767-2780-3C2B-58B9-3D5417083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646" y="1567544"/>
            <a:ext cx="8643256" cy="3502213"/>
          </a:xfrm>
          <a:prstGeom prst="rect">
            <a:avLst/>
          </a:prstGeom>
        </p:spPr>
      </p:pic>
      <p:sp>
        <p:nvSpPr>
          <p:cNvPr id="4" name="Patlama: 14 Nokta 3">
            <a:extLst>
              <a:ext uri="{FF2B5EF4-FFF2-40B4-BE49-F238E27FC236}">
                <a16:creationId xmlns:a16="http://schemas.microsoft.com/office/drawing/2014/main" id="{42BBFFF0-83F6-75E3-9E4C-36EBFD282CA3}"/>
              </a:ext>
            </a:extLst>
          </p:cNvPr>
          <p:cNvSpPr/>
          <p:nvPr/>
        </p:nvSpPr>
        <p:spPr>
          <a:xfrm>
            <a:off x="9221119" y="2985572"/>
            <a:ext cx="352539" cy="220338"/>
          </a:xfrm>
          <a:prstGeom prst="irregularSeal2">
            <a:avLst/>
          </a:prstGeom>
          <a:solidFill>
            <a:srgbClr val="FF0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38151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9C43AC-DC56-8BBC-E2CA-136FC180DE86}"/>
              </a:ext>
            </a:extLst>
          </p:cNvPr>
          <p:cNvSpPr>
            <a:spLocks noGrp="1"/>
          </p:cNvSpPr>
          <p:nvPr>
            <p:ph type="title"/>
          </p:nvPr>
        </p:nvSpPr>
        <p:spPr>
          <a:xfrm>
            <a:off x="838200" y="365125"/>
            <a:ext cx="10515600" cy="930275"/>
          </a:xfrm>
        </p:spPr>
        <p:txBody>
          <a:bodyPr>
            <a:normAutofit/>
          </a:bodyPr>
          <a:lstStyle/>
          <a:p>
            <a:pPr algn="ctr"/>
            <a:r>
              <a:rPr lang="tr-TR" sz="3200" dirty="0"/>
              <a:t>HAZIR ANTİHİPERGLİSEMİK İLAÇ KOMBİNASYONLARI</a:t>
            </a:r>
          </a:p>
        </p:txBody>
      </p:sp>
      <p:pic>
        <p:nvPicPr>
          <p:cNvPr id="8" name="Resim 7">
            <a:extLst>
              <a:ext uri="{FF2B5EF4-FFF2-40B4-BE49-F238E27FC236}">
                <a16:creationId xmlns:a16="http://schemas.microsoft.com/office/drawing/2014/main" id="{D15248A2-82BA-DAAD-79EB-162C80609F52}"/>
              </a:ext>
            </a:extLst>
          </p:cNvPr>
          <p:cNvPicPr>
            <a:picLocks noChangeAspect="1"/>
          </p:cNvPicPr>
          <p:nvPr/>
        </p:nvPicPr>
        <p:blipFill>
          <a:blip r:embed="rId2"/>
          <a:stretch>
            <a:fillRect/>
          </a:stretch>
        </p:blipFill>
        <p:spPr>
          <a:xfrm>
            <a:off x="838200" y="2426302"/>
            <a:ext cx="8548824" cy="4067363"/>
          </a:xfrm>
          <a:prstGeom prst="rect">
            <a:avLst/>
          </a:prstGeom>
        </p:spPr>
      </p:pic>
      <p:pic>
        <p:nvPicPr>
          <p:cNvPr id="4098" name="Picture 2" descr="INSUCOMB 500 MG / 2.5 MG FILM TABLET (30 TABLET)">
            <a:extLst>
              <a:ext uri="{FF2B5EF4-FFF2-40B4-BE49-F238E27FC236}">
                <a16:creationId xmlns:a16="http://schemas.microsoft.com/office/drawing/2014/main" id="{1E4CF6C9-60A1-8A7F-472C-9A44E77F5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7645" y="1949248"/>
            <a:ext cx="175260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1A5B3E6F-0CC1-C782-AE41-75785F279297}"/>
              </a:ext>
            </a:extLst>
          </p:cNvPr>
          <p:cNvPicPr>
            <a:picLocks noChangeAspect="1"/>
          </p:cNvPicPr>
          <p:nvPr/>
        </p:nvPicPr>
        <p:blipFill>
          <a:blip r:embed="rId4"/>
          <a:stretch>
            <a:fillRect/>
          </a:stretch>
        </p:blipFill>
        <p:spPr>
          <a:xfrm>
            <a:off x="10959852" y="3062122"/>
            <a:ext cx="1232148" cy="743631"/>
          </a:xfrm>
          <a:prstGeom prst="rect">
            <a:avLst/>
          </a:prstGeom>
        </p:spPr>
      </p:pic>
      <p:pic>
        <p:nvPicPr>
          <p:cNvPr id="12" name="Resim 11">
            <a:extLst>
              <a:ext uri="{FF2B5EF4-FFF2-40B4-BE49-F238E27FC236}">
                <a16:creationId xmlns:a16="http://schemas.microsoft.com/office/drawing/2014/main" id="{9BB1E9AD-0839-657C-ACDA-70F943272225}"/>
              </a:ext>
            </a:extLst>
          </p:cNvPr>
          <p:cNvPicPr>
            <a:picLocks noChangeAspect="1"/>
          </p:cNvPicPr>
          <p:nvPr/>
        </p:nvPicPr>
        <p:blipFill>
          <a:blip r:embed="rId5"/>
          <a:stretch>
            <a:fillRect/>
          </a:stretch>
        </p:blipFill>
        <p:spPr>
          <a:xfrm>
            <a:off x="9713268" y="4088168"/>
            <a:ext cx="1301353" cy="743630"/>
          </a:xfrm>
          <a:prstGeom prst="rect">
            <a:avLst/>
          </a:prstGeom>
        </p:spPr>
      </p:pic>
      <p:pic>
        <p:nvPicPr>
          <p:cNvPr id="14" name="Resim 13">
            <a:extLst>
              <a:ext uri="{FF2B5EF4-FFF2-40B4-BE49-F238E27FC236}">
                <a16:creationId xmlns:a16="http://schemas.microsoft.com/office/drawing/2014/main" id="{39E60CC8-A0BF-DABC-CA9F-8212A7568F62}"/>
              </a:ext>
            </a:extLst>
          </p:cNvPr>
          <p:cNvPicPr>
            <a:picLocks noChangeAspect="1"/>
          </p:cNvPicPr>
          <p:nvPr/>
        </p:nvPicPr>
        <p:blipFill>
          <a:blip r:embed="rId6"/>
          <a:stretch>
            <a:fillRect/>
          </a:stretch>
        </p:blipFill>
        <p:spPr>
          <a:xfrm>
            <a:off x="10959852" y="4968740"/>
            <a:ext cx="1030742" cy="1622705"/>
          </a:xfrm>
          <a:prstGeom prst="rect">
            <a:avLst/>
          </a:prstGeom>
        </p:spPr>
      </p:pic>
      <p:sp>
        <p:nvSpPr>
          <p:cNvPr id="4" name="Metin kutusu 3">
            <a:extLst>
              <a:ext uri="{FF2B5EF4-FFF2-40B4-BE49-F238E27FC236}">
                <a16:creationId xmlns:a16="http://schemas.microsoft.com/office/drawing/2014/main" id="{05E06CEE-1E1C-494C-6C25-1C6EC9058107}"/>
              </a:ext>
            </a:extLst>
          </p:cNvPr>
          <p:cNvSpPr txBox="1"/>
          <p:nvPr/>
        </p:nvSpPr>
        <p:spPr>
          <a:xfrm>
            <a:off x="417095" y="1472195"/>
            <a:ext cx="10720137" cy="954107"/>
          </a:xfrm>
          <a:prstGeom prst="rect">
            <a:avLst/>
          </a:prstGeom>
          <a:noFill/>
        </p:spPr>
        <p:txBody>
          <a:bodyPr wrap="square">
            <a:spAutoFit/>
          </a:bodyPr>
          <a:lstStyle/>
          <a:p>
            <a:pPr marL="342900" indent="-342900">
              <a:buFont typeface="Arial" panose="020B0604020202020204" pitchFamily="34" charset="0"/>
              <a:buChar char="•"/>
            </a:pPr>
            <a:r>
              <a:rPr lang="tr-TR" sz="2800" dirty="0"/>
              <a:t>Başlangıçta alınan iyi yanıtlar, diyabet süresi ilerledikçe azalır ve kombinasyonlar gündeme gelir. </a:t>
            </a:r>
          </a:p>
        </p:txBody>
      </p:sp>
    </p:spTree>
    <p:extLst>
      <p:ext uri="{BB962C8B-B14F-4D97-AF65-F5344CB8AC3E}">
        <p14:creationId xmlns:p14="http://schemas.microsoft.com/office/powerpoint/2010/main" val="1393464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9E02BB-176C-8449-DB9E-09D592B8E032}"/>
              </a:ext>
            </a:extLst>
          </p:cNvPr>
          <p:cNvSpPr>
            <a:spLocks noGrp="1"/>
          </p:cNvSpPr>
          <p:nvPr>
            <p:ph type="title"/>
          </p:nvPr>
        </p:nvSpPr>
        <p:spPr/>
        <p:txBody>
          <a:bodyPr/>
          <a:lstStyle/>
          <a:p>
            <a:pPr algn="ctr"/>
            <a:r>
              <a:rPr lang="tr-TR" dirty="0"/>
              <a:t>İNSÜLİN TEDAVİSİ ENDİKASYONLARI</a:t>
            </a:r>
          </a:p>
        </p:txBody>
      </p:sp>
      <p:sp>
        <p:nvSpPr>
          <p:cNvPr id="4" name="İçerik Yer Tutucusu 3">
            <a:extLst>
              <a:ext uri="{FF2B5EF4-FFF2-40B4-BE49-F238E27FC236}">
                <a16:creationId xmlns:a16="http://schemas.microsoft.com/office/drawing/2014/main" id="{DFF4EEB1-B0FA-7E56-33D4-D680F3B21CA4}"/>
              </a:ext>
            </a:extLst>
          </p:cNvPr>
          <p:cNvSpPr>
            <a:spLocks noGrp="1"/>
          </p:cNvSpPr>
          <p:nvPr>
            <p:ph sz="half" idx="2"/>
          </p:nvPr>
        </p:nvSpPr>
        <p:spPr>
          <a:xfrm>
            <a:off x="6350306" y="1825625"/>
            <a:ext cx="5547911" cy="4667250"/>
          </a:xfrm>
        </p:spPr>
        <p:txBody>
          <a:bodyPr>
            <a:normAutofit/>
          </a:bodyPr>
          <a:lstStyle/>
          <a:p>
            <a:pPr marL="0" indent="0">
              <a:buNone/>
            </a:pPr>
            <a:r>
              <a:rPr lang="tr-TR" sz="2000" dirty="0"/>
              <a:t>-Akut miyokard enfeksiyonu</a:t>
            </a:r>
          </a:p>
          <a:p>
            <a:pPr marL="0" indent="0">
              <a:buNone/>
            </a:pPr>
            <a:r>
              <a:rPr lang="tr-TR" sz="2000" dirty="0"/>
              <a:t>-</a:t>
            </a:r>
            <a:r>
              <a:rPr lang="tr-TR" sz="2000" dirty="0" err="1"/>
              <a:t>Major</a:t>
            </a:r>
            <a:r>
              <a:rPr lang="tr-TR" sz="2000" dirty="0"/>
              <a:t> cerrahi operasyonlar </a:t>
            </a:r>
          </a:p>
          <a:p>
            <a:pPr marL="0" indent="0">
              <a:buNone/>
            </a:pPr>
            <a:r>
              <a:rPr lang="tr-TR" sz="2000" dirty="0"/>
              <a:t>-Gebelik ve laktasyon</a:t>
            </a:r>
          </a:p>
          <a:p>
            <a:pPr marL="0" indent="0">
              <a:buNone/>
            </a:pPr>
            <a:r>
              <a:rPr lang="tr-TR" sz="2000" dirty="0"/>
              <a:t>-Ağır karaciğer ve böbrek yetmezliği</a:t>
            </a:r>
          </a:p>
          <a:p>
            <a:pPr marL="0" indent="0">
              <a:buNone/>
            </a:pPr>
            <a:r>
              <a:rPr lang="tr-TR" sz="2000" dirty="0"/>
              <a:t>-Pankreas yetmezliği</a:t>
            </a:r>
          </a:p>
          <a:p>
            <a:pPr marL="0" indent="0">
              <a:buNone/>
            </a:pPr>
            <a:r>
              <a:rPr lang="tr-TR" sz="2000" dirty="0"/>
              <a:t>- OAD ilaçlara </a:t>
            </a:r>
            <a:r>
              <a:rPr lang="tr-TR" sz="2000" dirty="0" err="1"/>
              <a:t>alerji,ağır</a:t>
            </a:r>
            <a:r>
              <a:rPr lang="tr-TR" sz="2000" dirty="0"/>
              <a:t> yan etkiler </a:t>
            </a:r>
          </a:p>
          <a:p>
            <a:pPr marL="0" indent="0">
              <a:buNone/>
            </a:pPr>
            <a:r>
              <a:rPr lang="tr-TR" sz="2000" dirty="0"/>
              <a:t>-Uzun süreli yüksek doz kortikosteroid kullanımı</a:t>
            </a:r>
          </a:p>
          <a:p>
            <a:pPr marL="0" indent="0">
              <a:buNone/>
            </a:pPr>
            <a:endParaRPr lang="tr-TR" sz="2600" dirty="0"/>
          </a:p>
          <a:p>
            <a:pPr marL="0" indent="0">
              <a:buNone/>
            </a:pPr>
            <a:endParaRPr lang="tr-TR" dirty="0"/>
          </a:p>
        </p:txBody>
      </p:sp>
      <p:pic>
        <p:nvPicPr>
          <p:cNvPr id="5" name="Resim 4">
            <a:extLst>
              <a:ext uri="{FF2B5EF4-FFF2-40B4-BE49-F238E27FC236}">
                <a16:creationId xmlns:a16="http://schemas.microsoft.com/office/drawing/2014/main" id="{29F71900-92A3-9C6B-9048-3755EB617E1A}"/>
              </a:ext>
            </a:extLst>
          </p:cNvPr>
          <p:cNvPicPr>
            <a:picLocks noChangeAspect="1"/>
          </p:cNvPicPr>
          <p:nvPr/>
        </p:nvPicPr>
        <p:blipFill>
          <a:blip r:embed="rId2"/>
          <a:stretch>
            <a:fillRect/>
          </a:stretch>
        </p:blipFill>
        <p:spPr>
          <a:xfrm>
            <a:off x="7788926" y="4693186"/>
            <a:ext cx="2458369" cy="1799689"/>
          </a:xfrm>
          <a:prstGeom prst="rect">
            <a:avLst/>
          </a:prstGeom>
        </p:spPr>
      </p:pic>
      <p:sp>
        <p:nvSpPr>
          <p:cNvPr id="3" name="İçerik Yer Tutucusu 2">
            <a:extLst>
              <a:ext uri="{FF2B5EF4-FFF2-40B4-BE49-F238E27FC236}">
                <a16:creationId xmlns:a16="http://schemas.microsoft.com/office/drawing/2014/main" id="{68EA0395-EB23-4723-EC09-8B300E9B949E}"/>
              </a:ext>
            </a:extLst>
          </p:cNvPr>
          <p:cNvSpPr>
            <a:spLocks noGrp="1"/>
          </p:cNvSpPr>
          <p:nvPr>
            <p:ph sz="half" idx="1"/>
          </p:nvPr>
        </p:nvSpPr>
        <p:spPr/>
        <p:txBody>
          <a:bodyPr>
            <a:normAutofit/>
          </a:bodyPr>
          <a:lstStyle/>
          <a:p>
            <a:r>
              <a:rPr lang="tr-TR" sz="2400" b="1" dirty="0"/>
              <a:t>Tip 1 DM</a:t>
            </a:r>
          </a:p>
          <a:p>
            <a:r>
              <a:rPr lang="tr-TR" sz="2400" b="1" dirty="0"/>
              <a:t>Diyet ile kontrol altına alınamayan GDM</a:t>
            </a:r>
          </a:p>
          <a:p>
            <a:r>
              <a:rPr lang="tr-TR" sz="2400" b="1" dirty="0"/>
              <a:t>Tip 2 DM ‘de;</a:t>
            </a:r>
          </a:p>
          <a:p>
            <a:pPr marL="0" indent="0">
              <a:buNone/>
            </a:pPr>
            <a:r>
              <a:rPr lang="tr-TR" sz="2000" dirty="0"/>
              <a:t> - OAD ilaçlarla glisemik kontrolün sağlanamaması</a:t>
            </a:r>
          </a:p>
          <a:p>
            <a:pPr marL="0" indent="0">
              <a:buNone/>
            </a:pPr>
            <a:r>
              <a:rPr lang="tr-TR" sz="2000" dirty="0"/>
              <a:t> - Aşırı kilo </a:t>
            </a:r>
            <a:r>
              <a:rPr lang="tr-TR" sz="2000" dirty="0" err="1"/>
              <a:t>kaybı,ketozis</a:t>
            </a:r>
            <a:endParaRPr lang="tr-TR" sz="2000" dirty="0"/>
          </a:p>
          <a:p>
            <a:pPr marL="0" indent="0">
              <a:buNone/>
            </a:pPr>
            <a:r>
              <a:rPr lang="tr-TR" sz="2000" dirty="0"/>
              <a:t> - Ağır hiperglisemik semptomlar (</a:t>
            </a:r>
            <a:r>
              <a:rPr lang="tr-TR" sz="2000" dirty="0" err="1"/>
              <a:t>poliüri</a:t>
            </a:r>
            <a:r>
              <a:rPr lang="tr-TR" sz="2000" dirty="0"/>
              <a:t>, polidipsi) </a:t>
            </a:r>
          </a:p>
          <a:p>
            <a:pPr marL="0" indent="0">
              <a:buNone/>
            </a:pPr>
            <a:r>
              <a:rPr lang="tr-TR" sz="2000" dirty="0"/>
              <a:t>-Hiperglisemik aciller (DKA ,HHD)</a:t>
            </a:r>
          </a:p>
        </p:txBody>
      </p:sp>
    </p:spTree>
    <p:extLst>
      <p:ext uri="{BB962C8B-B14F-4D97-AF65-F5344CB8AC3E}">
        <p14:creationId xmlns:p14="http://schemas.microsoft.com/office/powerpoint/2010/main" val="2233431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89ECC3-91AD-D61E-300E-64E91E3EEE7A}"/>
              </a:ext>
            </a:extLst>
          </p:cNvPr>
          <p:cNvSpPr>
            <a:spLocks noGrp="1"/>
          </p:cNvSpPr>
          <p:nvPr>
            <p:ph type="title"/>
          </p:nvPr>
        </p:nvSpPr>
        <p:spPr/>
        <p:txBody>
          <a:bodyPr>
            <a:normAutofit/>
          </a:bodyPr>
          <a:lstStyle/>
          <a:p>
            <a:pPr algn="ctr"/>
            <a:r>
              <a:rPr lang="tr-TR" dirty="0"/>
              <a:t>İNSÜLİN TEDAVİSİ UYGULAMA</a:t>
            </a:r>
          </a:p>
        </p:txBody>
      </p:sp>
      <p:sp>
        <p:nvSpPr>
          <p:cNvPr id="3" name="İçerik Yer Tutucusu 2">
            <a:extLst>
              <a:ext uri="{FF2B5EF4-FFF2-40B4-BE49-F238E27FC236}">
                <a16:creationId xmlns:a16="http://schemas.microsoft.com/office/drawing/2014/main" id="{EB7213BD-7502-251D-DB6F-903FBC5497D0}"/>
              </a:ext>
            </a:extLst>
          </p:cNvPr>
          <p:cNvSpPr>
            <a:spLocks noGrp="1"/>
          </p:cNvSpPr>
          <p:nvPr>
            <p:ph sz="half" idx="1"/>
          </p:nvPr>
        </p:nvSpPr>
        <p:spPr/>
        <p:txBody>
          <a:bodyPr>
            <a:normAutofit/>
          </a:bodyPr>
          <a:lstStyle/>
          <a:p>
            <a:pPr marL="0" indent="0">
              <a:buNone/>
            </a:pPr>
            <a:endParaRPr lang="tr-TR" dirty="0"/>
          </a:p>
          <a:p>
            <a:endParaRPr lang="tr-TR" sz="1700" dirty="0"/>
          </a:p>
          <a:p>
            <a:endParaRPr lang="tr-TR" sz="1700" dirty="0"/>
          </a:p>
        </p:txBody>
      </p:sp>
      <p:sp>
        <p:nvSpPr>
          <p:cNvPr id="8" name="İçerik Yer Tutucusu 7">
            <a:extLst>
              <a:ext uri="{FF2B5EF4-FFF2-40B4-BE49-F238E27FC236}">
                <a16:creationId xmlns:a16="http://schemas.microsoft.com/office/drawing/2014/main" id="{7F2D4916-9B7D-19B5-A153-4A4457111412}"/>
              </a:ext>
            </a:extLst>
          </p:cNvPr>
          <p:cNvSpPr>
            <a:spLocks noGrp="1"/>
          </p:cNvSpPr>
          <p:nvPr>
            <p:ph sz="half" idx="2"/>
          </p:nvPr>
        </p:nvSpPr>
        <p:spPr>
          <a:xfrm>
            <a:off x="5126201" y="1808699"/>
            <a:ext cx="6452527" cy="4173460"/>
          </a:xfrm>
        </p:spPr>
        <p:txBody>
          <a:bodyPr>
            <a:noAutofit/>
          </a:bodyPr>
          <a:lstStyle/>
          <a:p>
            <a:r>
              <a:rPr lang="tr-TR" sz="2400" b="0" i="0" dirty="0">
                <a:solidFill>
                  <a:srgbClr val="222222"/>
                </a:solidFill>
                <a:effectLst/>
              </a:rPr>
              <a:t>Göbek deliğine ve çevresine ikişer parmak mesafe uzaklığına,</a:t>
            </a:r>
          </a:p>
          <a:p>
            <a:r>
              <a:rPr lang="tr-TR" sz="2400" b="0" i="0" dirty="0">
                <a:solidFill>
                  <a:srgbClr val="222222"/>
                </a:solidFill>
                <a:effectLst/>
              </a:rPr>
              <a:t>Omuz başlarının 4 parmak altı ile dirseklerin 4 parmak üstü arasında kalan</a:t>
            </a:r>
            <a:r>
              <a:rPr lang="tr-TR" sz="2400" dirty="0">
                <a:solidFill>
                  <a:srgbClr val="222222"/>
                </a:solidFill>
              </a:rPr>
              <a:t> alana ,</a:t>
            </a:r>
          </a:p>
          <a:p>
            <a:r>
              <a:rPr lang="tr-TR" sz="2400" dirty="0">
                <a:solidFill>
                  <a:srgbClr val="222222"/>
                </a:solidFill>
              </a:rPr>
              <a:t>Bacakta k</a:t>
            </a:r>
            <a:r>
              <a:rPr lang="tr-TR" sz="2400" b="0" i="0" dirty="0">
                <a:solidFill>
                  <a:srgbClr val="222222"/>
                </a:solidFill>
                <a:effectLst/>
              </a:rPr>
              <a:t>asığın 4 parmak altı ile dizin 4 parmak üstünde kalan alana,</a:t>
            </a:r>
          </a:p>
          <a:p>
            <a:r>
              <a:rPr lang="tr-TR" sz="2400" dirty="0">
                <a:solidFill>
                  <a:srgbClr val="222222"/>
                </a:solidFill>
              </a:rPr>
              <a:t>Kalçanın ¼ üst dış kısmına,</a:t>
            </a:r>
          </a:p>
          <a:p>
            <a:pPr marL="0" indent="0">
              <a:buNone/>
            </a:pPr>
            <a:r>
              <a:rPr lang="tr-TR" sz="2400" dirty="0">
                <a:solidFill>
                  <a:srgbClr val="222222"/>
                </a:solidFill>
              </a:rPr>
              <a:t>Enjeksiyon bölgesine 1. ve 2. parmak yardımıyla hafif bir bombe oluşturularak uygulanmalı</a:t>
            </a:r>
            <a:endParaRPr lang="tr-TR" sz="2400" dirty="0"/>
          </a:p>
        </p:txBody>
      </p:sp>
      <p:pic>
        <p:nvPicPr>
          <p:cNvPr id="6" name="Resim 5">
            <a:extLst>
              <a:ext uri="{FF2B5EF4-FFF2-40B4-BE49-F238E27FC236}">
                <a16:creationId xmlns:a16="http://schemas.microsoft.com/office/drawing/2014/main" id="{3DC77858-EF8E-6E18-C551-1DC7E2C62693}"/>
              </a:ext>
            </a:extLst>
          </p:cNvPr>
          <p:cNvPicPr>
            <a:picLocks noChangeAspect="1"/>
          </p:cNvPicPr>
          <p:nvPr/>
        </p:nvPicPr>
        <p:blipFill>
          <a:blip r:embed="rId3"/>
          <a:stretch>
            <a:fillRect/>
          </a:stretch>
        </p:blipFill>
        <p:spPr>
          <a:xfrm>
            <a:off x="838200" y="1825625"/>
            <a:ext cx="3249808" cy="3499424"/>
          </a:xfrm>
          <a:prstGeom prst="rect">
            <a:avLst/>
          </a:prstGeom>
        </p:spPr>
      </p:pic>
    </p:spTree>
    <p:extLst>
      <p:ext uri="{BB962C8B-B14F-4D97-AF65-F5344CB8AC3E}">
        <p14:creationId xmlns:p14="http://schemas.microsoft.com/office/powerpoint/2010/main" val="621717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A5A4A7DB-348D-C5C9-BAEE-A983B08CF23E}"/>
              </a:ext>
            </a:extLst>
          </p:cNvPr>
          <p:cNvSpPr>
            <a:spLocks noGrp="1"/>
          </p:cNvSpPr>
          <p:nvPr>
            <p:ph type="title"/>
          </p:nvPr>
        </p:nvSpPr>
        <p:spPr/>
        <p:txBody>
          <a:bodyPr/>
          <a:lstStyle/>
          <a:p>
            <a:pPr algn="ctr"/>
            <a:r>
              <a:rPr lang="tr-TR" dirty="0"/>
              <a:t>İNSÜLİN TEDAVİSİ UYGULAMA</a:t>
            </a:r>
          </a:p>
        </p:txBody>
      </p:sp>
      <p:sp>
        <p:nvSpPr>
          <p:cNvPr id="6" name="İçerik Yer Tutucusu 5">
            <a:extLst>
              <a:ext uri="{FF2B5EF4-FFF2-40B4-BE49-F238E27FC236}">
                <a16:creationId xmlns:a16="http://schemas.microsoft.com/office/drawing/2014/main" id="{4ED02DF6-3411-A246-7F48-D88F704675D7}"/>
              </a:ext>
            </a:extLst>
          </p:cNvPr>
          <p:cNvSpPr>
            <a:spLocks noGrp="1"/>
          </p:cNvSpPr>
          <p:nvPr>
            <p:ph idx="1"/>
          </p:nvPr>
        </p:nvSpPr>
        <p:spPr>
          <a:xfrm>
            <a:off x="838200" y="1825624"/>
            <a:ext cx="10515600" cy="4667251"/>
          </a:xfrm>
        </p:spPr>
        <p:txBody>
          <a:bodyPr>
            <a:normAutofit fontScale="85000" lnSpcReduction="10000"/>
          </a:bodyPr>
          <a:lstStyle/>
          <a:p>
            <a:pPr algn="l">
              <a:spcAft>
                <a:spcPts val="750"/>
              </a:spcAft>
            </a:pPr>
            <a:r>
              <a:rPr lang="tr-TR" b="1" i="0" dirty="0">
                <a:solidFill>
                  <a:srgbClr val="000000"/>
                </a:solidFill>
                <a:effectLst/>
              </a:rPr>
              <a:t>Aynı öğünde aynı bölge tekniği: </a:t>
            </a:r>
            <a:r>
              <a:rPr lang="tr-TR" b="0" i="0" dirty="0">
                <a:solidFill>
                  <a:srgbClr val="000000"/>
                </a:solidFill>
                <a:effectLst/>
              </a:rPr>
              <a:t>Her bir enjeksiyon zamanı için bir bölge belirlenir .Kol, bacak ve kalça sağ, sol olarak kendi içinde ikiye, karın bölgesi ise dört kadrana bölünür, her kadran saat yönünde bir hafta kullanılır. </a:t>
            </a:r>
          </a:p>
          <a:p>
            <a:pPr algn="l">
              <a:spcAft>
                <a:spcPts val="750"/>
              </a:spcAft>
              <a:buFont typeface="Arial" panose="020B0604020202020204" pitchFamily="34" charset="0"/>
              <a:buChar char="•"/>
            </a:pPr>
            <a:r>
              <a:rPr lang="tr-TR" b="1" i="0" dirty="0">
                <a:solidFill>
                  <a:srgbClr val="000000"/>
                </a:solidFill>
                <a:effectLst/>
              </a:rPr>
              <a:t>Haftalık bölge rotasyonu: </a:t>
            </a:r>
            <a:r>
              <a:rPr lang="tr-TR" b="0" i="0" dirty="0">
                <a:solidFill>
                  <a:srgbClr val="000000"/>
                </a:solidFill>
                <a:effectLst/>
              </a:rPr>
              <a:t>Günde tek doz veya iki doz insülin kullanılıyorsa haftalık bölge rotasyonu uygulanabilir .</a:t>
            </a:r>
          </a:p>
          <a:p>
            <a:pPr algn="l">
              <a:spcAft>
                <a:spcPts val="750"/>
              </a:spcAft>
            </a:pPr>
            <a:r>
              <a:rPr lang="tr-TR" b="0" i="0" dirty="0">
                <a:solidFill>
                  <a:srgbClr val="000000"/>
                </a:solidFill>
                <a:effectLst/>
              </a:rPr>
              <a:t>Aynı bölge içindeki insülin uygulamaları arasında en az bir parmak mesafe olmasına dikkat edilir.</a:t>
            </a:r>
          </a:p>
          <a:p>
            <a:pPr algn="l">
              <a:spcAft>
                <a:spcPts val="750"/>
              </a:spcAft>
            </a:pPr>
            <a:r>
              <a:rPr lang="tr-TR" b="0" i="0" dirty="0">
                <a:solidFill>
                  <a:srgbClr val="000000"/>
                </a:solidFill>
                <a:effectLst/>
              </a:rPr>
              <a:t>Uygulamalar birbirine çok yakın yapılırsa yağ dokusunda artma veya seyrek olarak da azalma, dolayısıyla insülin emiliminde azalma olur.</a:t>
            </a:r>
          </a:p>
          <a:p>
            <a:pPr algn="l">
              <a:spcAft>
                <a:spcPts val="750"/>
              </a:spcAft>
            </a:pPr>
            <a:r>
              <a:rPr lang="tr-TR" dirty="0"/>
              <a:t>E</a:t>
            </a:r>
            <a:r>
              <a:rPr lang="tr-TR" sz="2800" dirty="0"/>
              <a:t>njeksiyon bittikten sonra iğnenin 5-10 saniye kadar cilt altında bekletilmesi veya uzun iğne kullanılması ile insülinin sızması azaltılabilir.</a:t>
            </a:r>
            <a:endParaRPr lang="tr-TR" b="0" i="0" dirty="0">
              <a:solidFill>
                <a:srgbClr val="000000"/>
              </a:solidFill>
              <a:effectLst/>
            </a:endParaRPr>
          </a:p>
          <a:p>
            <a:endParaRPr lang="tr-TR" dirty="0"/>
          </a:p>
        </p:txBody>
      </p:sp>
    </p:spTree>
    <p:extLst>
      <p:ext uri="{BB962C8B-B14F-4D97-AF65-F5344CB8AC3E}">
        <p14:creationId xmlns:p14="http://schemas.microsoft.com/office/powerpoint/2010/main" val="30018905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3496AF-B7FB-063E-D659-1609E3B24D27}"/>
              </a:ext>
            </a:extLst>
          </p:cNvPr>
          <p:cNvSpPr>
            <a:spLocks noGrp="1"/>
          </p:cNvSpPr>
          <p:nvPr>
            <p:ph type="title"/>
          </p:nvPr>
        </p:nvSpPr>
        <p:spPr/>
        <p:txBody>
          <a:bodyPr>
            <a:normAutofit/>
          </a:bodyPr>
          <a:lstStyle/>
          <a:p>
            <a:pPr algn="ctr"/>
            <a:r>
              <a:rPr lang="tr-TR" sz="4000" dirty="0"/>
              <a:t>İNSÜLİN TEDAVİSİNİN KOMPLİKASYONLARI</a:t>
            </a:r>
          </a:p>
        </p:txBody>
      </p:sp>
      <p:pic>
        <p:nvPicPr>
          <p:cNvPr id="7" name="Resim 6">
            <a:extLst>
              <a:ext uri="{FF2B5EF4-FFF2-40B4-BE49-F238E27FC236}">
                <a16:creationId xmlns:a16="http://schemas.microsoft.com/office/drawing/2014/main" id="{73C9DA4B-F3EA-C60A-1704-953C79B462AD}"/>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Lst>
          </a:blip>
          <a:srcRect r="29575" b="2"/>
          <a:stretch/>
        </p:blipFill>
        <p:spPr>
          <a:xfrm>
            <a:off x="7234934" y="1484871"/>
            <a:ext cx="4354286" cy="500800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glow>
              <a:schemeClr val="accent1">
                <a:alpha val="30000"/>
              </a:schemeClr>
            </a:glow>
            <a:outerShdw blurRad="1270000" dist="50800" dir="5400000" sx="45000" sy="45000" algn="ctr" rotWithShape="0">
              <a:srgbClr val="000000">
                <a:alpha val="0"/>
              </a:srgbClr>
            </a:outerShdw>
            <a:reflection stA="99000" endPos="0" dist="50800" dir="5400000" sy="-100000" algn="bl" rotWithShape="0"/>
          </a:effectLst>
        </p:spPr>
      </p:pic>
      <p:sp>
        <p:nvSpPr>
          <p:cNvPr id="3" name="İçerik Yer Tutucusu 2">
            <a:extLst>
              <a:ext uri="{FF2B5EF4-FFF2-40B4-BE49-F238E27FC236}">
                <a16:creationId xmlns:a16="http://schemas.microsoft.com/office/drawing/2014/main" id="{837DBAE0-189A-26E7-CC40-BBBD2418CC4A}"/>
              </a:ext>
            </a:extLst>
          </p:cNvPr>
          <p:cNvSpPr>
            <a:spLocks noGrp="1"/>
          </p:cNvSpPr>
          <p:nvPr>
            <p:ph idx="1"/>
          </p:nvPr>
        </p:nvSpPr>
        <p:spPr/>
        <p:txBody>
          <a:bodyPr>
            <a:normAutofit fontScale="92500" lnSpcReduction="20000"/>
          </a:bodyPr>
          <a:lstStyle/>
          <a:p>
            <a:r>
              <a:rPr lang="tr-TR" sz="2800" b="1" dirty="0"/>
              <a:t>Hipoglisemi:</a:t>
            </a:r>
            <a:r>
              <a:rPr lang="tr-TR" sz="2800" dirty="0"/>
              <a:t> İnsülin tedavisinin en önemli ve en sık görülen komplikasyonudur. </a:t>
            </a:r>
          </a:p>
          <a:p>
            <a:r>
              <a:rPr lang="tr-TR" sz="2800" b="1" dirty="0"/>
              <a:t>Vücut ağırlığında artış:</a:t>
            </a:r>
            <a:r>
              <a:rPr lang="tr-TR" sz="2800" dirty="0"/>
              <a:t> İnsülin tedavisinin başlangıcında kaybedilmiş yağ ve kas dokusunun yeniden kazanılması, su ve tuz tutulumu olması ve </a:t>
            </a:r>
            <a:r>
              <a:rPr lang="tr-TR" sz="2800" dirty="0" err="1"/>
              <a:t>glukozürinin</a:t>
            </a:r>
            <a:r>
              <a:rPr lang="tr-TR" sz="2800" dirty="0"/>
              <a:t> azalmasına bağlı olarak birkaç kg kadar artış beklenir. </a:t>
            </a:r>
          </a:p>
          <a:p>
            <a:r>
              <a:rPr lang="tr-TR" sz="2800" b="1" dirty="0"/>
              <a:t>Masif hepatomegali:</a:t>
            </a:r>
            <a:r>
              <a:rPr lang="tr-TR" sz="2800" dirty="0"/>
              <a:t> Glikojen depolarının dolmasına bağlıdır ve günümüzde nadir görülmektedir.  </a:t>
            </a:r>
          </a:p>
          <a:p>
            <a:r>
              <a:rPr lang="tr-TR" sz="2800" b="1" dirty="0"/>
              <a:t>Ödem:</a:t>
            </a:r>
            <a:r>
              <a:rPr lang="tr-TR" sz="2800" dirty="0"/>
              <a:t> Ozmotik </a:t>
            </a:r>
            <a:r>
              <a:rPr lang="tr-TR" sz="2800" dirty="0" err="1"/>
              <a:t>diürezin</a:t>
            </a:r>
            <a:r>
              <a:rPr lang="tr-TR" sz="2800" dirty="0"/>
              <a:t> azalması ve </a:t>
            </a:r>
            <a:r>
              <a:rPr lang="tr-TR" sz="2800" dirty="0" err="1"/>
              <a:t>Na</a:t>
            </a:r>
            <a:r>
              <a:rPr lang="tr-TR" sz="2800" dirty="0"/>
              <a:t>+ tutulumuna bağlı olarak başlangıçta ödem görülebilir. </a:t>
            </a:r>
          </a:p>
          <a:p>
            <a:r>
              <a:rPr lang="tr-TR" sz="2800" b="1" dirty="0" err="1"/>
              <a:t>İmmunojenisite</a:t>
            </a:r>
            <a:r>
              <a:rPr lang="tr-TR" sz="2800" b="1" dirty="0"/>
              <a:t>:</a:t>
            </a:r>
            <a:r>
              <a:rPr lang="tr-TR" sz="2800" dirty="0"/>
              <a:t> Günümüzde insan insülinleri ve analog insülin kullanımı ile insülin antikorları gelişimi ve alerji gibi </a:t>
            </a:r>
            <a:r>
              <a:rPr lang="tr-TR" sz="2800" dirty="0" err="1"/>
              <a:t>immunojenisite</a:t>
            </a:r>
            <a:r>
              <a:rPr lang="tr-TR" sz="2800" dirty="0"/>
              <a:t> sorunları artık nadiren görülmektedir</a:t>
            </a:r>
            <a:r>
              <a:rPr lang="tr-TR" sz="3200" dirty="0"/>
              <a:t>.</a:t>
            </a:r>
          </a:p>
          <a:p>
            <a:endParaRPr lang="tr-TR" dirty="0"/>
          </a:p>
        </p:txBody>
      </p:sp>
    </p:spTree>
    <p:extLst>
      <p:ext uri="{BB962C8B-B14F-4D97-AF65-F5344CB8AC3E}">
        <p14:creationId xmlns:p14="http://schemas.microsoft.com/office/powerpoint/2010/main" val="7404606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B8BE45-800F-1686-6ACF-BE47E1C2D7FA}"/>
              </a:ext>
            </a:extLst>
          </p:cNvPr>
          <p:cNvSpPr>
            <a:spLocks noGrp="1"/>
          </p:cNvSpPr>
          <p:nvPr>
            <p:ph type="title"/>
          </p:nvPr>
        </p:nvSpPr>
        <p:spPr>
          <a:xfrm>
            <a:off x="1230086" y="452212"/>
            <a:ext cx="9339943" cy="821418"/>
          </a:xfrm>
        </p:spPr>
        <p:txBody>
          <a:bodyPr>
            <a:normAutofit/>
          </a:bodyPr>
          <a:lstStyle/>
          <a:p>
            <a:pPr algn="ctr"/>
            <a:r>
              <a:rPr lang="tr-TR" sz="4000" dirty="0"/>
              <a:t>İNSÜLİN TEDAVİSİNİN KOMPLİKASYONLARI</a:t>
            </a:r>
          </a:p>
        </p:txBody>
      </p:sp>
      <p:sp>
        <p:nvSpPr>
          <p:cNvPr id="3" name="İçerik Yer Tutucusu 2">
            <a:extLst>
              <a:ext uri="{FF2B5EF4-FFF2-40B4-BE49-F238E27FC236}">
                <a16:creationId xmlns:a16="http://schemas.microsoft.com/office/drawing/2014/main" id="{2312948D-3BB5-25EB-7179-9CC15E8B6850}"/>
              </a:ext>
            </a:extLst>
          </p:cNvPr>
          <p:cNvSpPr>
            <a:spLocks noGrp="1"/>
          </p:cNvSpPr>
          <p:nvPr>
            <p:ph idx="1"/>
          </p:nvPr>
        </p:nvSpPr>
        <p:spPr/>
        <p:txBody>
          <a:bodyPr>
            <a:normAutofit/>
          </a:bodyPr>
          <a:lstStyle/>
          <a:p>
            <a:r>
              <a:rPr lang="tr-TR" sz="2800" b="1" dirty="0" err="1"/>
              <a:t>Lipohipertrofi</a:t>
            </a:r>
            <a:r>
              <a:rPr lang="tr-TR" sz="2800" b="1" dirty="0"/>
              <a:t>-atrofi:</a:t>
            </a:r>
            <a:r>
              <a:rPr lang="tr-TR" sz="2800" dirty="0"/>
              <a:t> Sürekli aynı bölgeye injeksiyon yapılması ve doğru rotasyon yönteminin uygulanmaması sonucu sıklıkla </a:t>
            </a:r>
            <a:r>
              <a:rPr lang="tr-TR" sz="2800" dirty="0" err="1"/>
              <a:t>lipohipertrofi</a:t>
            </a:r>
            <a:r>
              <a:rPr lang="tr-TR" sz="2800" dirty="0"/>
              <a:t> şeklinde görülmektedir. </a:t>
            </a:r>
          </a:p>
          <a:p>
            <a:r>
              <a:rPr lang="tr-TR" sz="2800" b="1" dirty="0"/>
              <a:t>Kanama, sızma ve ağrı:  </a:t>
            </a:r>
            <a:r>
              <a:rPr lang="tr-TR" sz="2800" dirty="0"/>
              <a:t>İnjeksiyonun kapiller damarlanmanın görünmediği bir bölgeye yapılması ile kanama önlenir</a:t>
            </a:r>
          </a:p>
          <a:p>
            <a:r>
              <a:rPr lang="tr-TR" sz="2800" b="1" dirty="0"/>
              <a:t>Hiperinsülinemi ile ateroskleroz ve kanser </a:t>
            </a:r>
            <a:r>
              <a:rPr lang="tr-TR" sz="2800" b="1" dirty="0" err="1"/>
              <a:t>riski</a:t>
            </a:r>
            <a:r>
              <a:rPr lang="tr-TR" b="1" dirty="0" err="1"/>
              <a:t>:</a:t>
            </a:r>
            <a:r>
              <a:rPr lang="tr-TR" sz="2800" dirty="0" err="1"/>
              <a:t>İnsülin</a:t>
            </a:r>
            <a:r>
              <a:rPr lang="tr-TR" sz="2800" dirty="0"/>
              <a:t> reseptörleri yapısal olarak insülin benzeri büyüme hormonlarına (IGF-1) </a:t>
            </a:r>
            <a:r>
              <a:rPr lang="tr-TR" sz="2800" dirty="0" err="1"/>
              <a:t>benzer.</a:t>
            </a:r>
            <a:r>
              <a:rPr lang="tr-TR" dirty="0" err="1"/>
              <a:t>U</a:t>
            </a:r>
            <a:r>
              <a:rPr lang="tr-TR" sz="2800" dirty="0" err="1"/>
              <a:t>zun</a:t>
            </a:r>
            <a:r>
              <a:rPr lang="tr-TR" sz="2800" dirty="0"/>
              <a:t> yıllar insülin kullanımı ile kanser riski arasında ilişki olabileceği ileri sürülmüştür. </a:t>
            </a:r>
          </a:p>
          <a:p>
            <a:endParaRPr lang="tr-TR" dirty="0"/>
          </a:p>
        </p:txBody>
      </p:sp>
      <p:pic>
        <p:nvPicPr>
          <p:cNvPr id="6146" name="Picture 2" descr="Şırınga Ve Insülin Şişe Diyabet Tedavi Için Ilaç Diyabet Karikatür Tarzı  Vektör Simge Stok Çizimde Tek Simge Stok Vektör Sanatı &amp; Animasyon  karakter'nin Daha Fazla Görseli - iStock">
            <a:extLst>
              <a:ext uri="{FF2B5EF4-FFF2-40B4-BE49-F238E27FC236}">
                <a16:creationId xmlns:a16="http://schemas.microsoft.com/office/drawing/2014/main" id="{1E821692-36D7-F442-8430-67FB8E19F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4638" y="303894"/>
            <a:ext cx="1245733" cy="1245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837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EF3BF8D-DD1D-EE6D-29F7-6F2B82E95809}"/>
              </a:ext>
            </a:extLst>
          </p:cNvPr>
          <p:cNvSpPr>
            <a:spLocks noGrp="1"/>
          </p:cNvSpPr>
          <p:nvPr>
            <p:ph type="title"/>
          </p:nvPr>
        </p:nvSpPr>
        <p:spPr>
          <a:xfrm>
            <a:off x="680357" y="365125"/>
            <a:ext cx="10831286" cy="1325563"/>
          </a:xfrm>
        </p:spPr>
        <p:txBody>
          <a:bodyPr>
            <a:noAutofit/>
          </a:bodyPr>
          <a:lstStyle/>
          <a:p>
            <a:pPr algn="ctr"/>
            <a:r>
              <a:rPr lang="tr-TR" sz="3600" dirty="0"/>
              <a:t>İNSÜLİN DOZUNUN HESAPLANMASI VE AYARLANMASI</a:t>
            </a:r>
          </a:p>
        </p:txBody>
      </p:sp>
      <p:sp>
        <p:nvSpPr>
          <p:cNvPr id="3" name="İçerik Yer Tutucusu 2">
            <a:extLst>
              <a:ext uri="{FF2B5EF4-FFF2-40B4-BE49-F238E27FC236}">
                <a16:creationId xmlns:a16="http://schemas.microsoft.com/office/drawing/2014/main" id="{C9C99688-95C6-3D27-836A-B27430380A5B}"/>
              </a:ext>
            </a:extLst>
          </p:cNvPr>
          <p:cNvSpPr>
            <a:spLocks noGrp="1"/>
          </p:cNvSpPr>
          <p:nvPr>
            <p:ph idx="1"/>
          </p:nvPr>
        </p:nvSpPr>
        <p:spPr/>
        <p:txBody>
          <a:bodyPr/>
          <a:lstStyle/>
          <a:p>
            <a:endParaRPr lang="tr-TR" sz="2800" dirty="0"/>
          </a:p>
          <a:p>
            <a:r>
              <a:rPr lang="tr-TR" sz="2800" dirty="0"/>
              <a:t>Tip 1 diyabette 0.4-1.0 IU/kg/gün </a:t>
            </a:r>
          </a:p>
          <a:p>
            <a:r>
              <a:rPr lang="tr-TR" sz="2800" dirty="0"/>
              <a:t>Tip 2 diyabette 0.3-1.2 IU/kg/gün </a:t>
            </a:r>
          </a:p>
          <a:p>
            <a:r>
              <a:rPr lang="tr-TR" sz="2800" dirty="0"/>
              <a:t>Bazal-</a:t>
            </a:r>
            <a:r>
              <a:rPr lang="tr-TR" sz="2800" dirty="0" err="1"/>
              <a:t>bolus</a:t>
            </a:r>
            <a:r>
              <a:rPr lang="tr-TR" sz="2800" dirty="0"/>
              <a:t> insülin rejimlerinde, günlük gereksinimin yaklaşık yarısı  bazal, geri kalan yarısı  ise </a:t>
            </a:r>
            <a:r>
              <a:rPr lang="tr-TR" sz="2800" dirty="0" err="1"/>
              <a:t>bolus</a:t>
            </a:r>
            <a:r>
              <a:rPr lang="tr-TR" sz="2800" dirty="0"/>
              <a:t> olarak hesaplanır. </a:t>
            </a:r>
          </a:p>
          <a:p>
            <a:r>
              <a:rPr lang="tr-TR" sz="2800" dirty="0"/>
              <a:t>Daha önce insülin kullanmamış hastalarda, bazal insülin desteği 0.1-0.2 IU/kg/gün dozunda başlanabilir.</a:t>
            </a:r>
          </a:p>
          <a:p>
            <a:endParaRPr lang="tr-TR" sz="2800" dirty="0"/>
          </a:p>
          <a:p>
            <a:endParaRPr lang="tr-TR" dirty="0"/>
          </a:p>
        </p:txBody>
      </p:sp>
    </p:spTree>
    <p:extLst>
      <p:ext uri="{BB962C8B-B14F-4D97-AF65-F5344CB8AC3E}">
        <p14:creationId xmlns:p14="http://schemas.microsoft.com/office/powerpoint/2010/main" val="2104187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4DE4DC-AC81-A9E4-E746-298BE79839CD}"/>
              </a:ext>
            </a:extLst>
          </p:cNvPr>
          <p:cNvSpPr>
            <a:spLocks noGrp="1"/>
          </p:cNvSpPr>
          <p:nvPr>
            <p:ph type="title"/>
          </p:nvPr>
        </p:nvSpPr>
        <p:spPr/>
        <p:txBody>
          <a:bodyPr/>
          <a:lstStyle/>
          <a:p>
            <a:pPr algn="ctr"/>
            <a:r>
              <a:rPr lang="tr-TR" dirty="0"/>
              <a:t>GLİSEMİK KONTROL HEDEFLERİ</a:t>
            </a:r>
          </a:p>
        </p:txBody>
      </p:sp>
      <p:pic>
        <p:nvPicPr>
          <p:cNvPr id="4" name="Resim 3">
            <a:extLst>
              <a:ext uri="{FF2B5EF4-FFF2-40B4-BE49-F238E27FC236}">
                <a16:creationId xmlns:a16="http://schemas.microsoft.com/office/drawing/2014/main" id="{A5A37A7F-C34A-AF2B-82A6-BB6F2F4EBDB9}"/>
              </a:ext>
            </a:extLst>
          </p:cNvPr>
          <p:cNvPicPr>
            <a:picLocks noChangeAspect="1"/>
          </p:cNvPicPr>
          <p:nvPr/>
        </p:nvPicPr>
        <p:blipFill>
          <a:blip r:embed="rId3"/>
          <a:stretch>
            <a:fillRect/>
          </a:stretch>
        </p:blipFill>
        <p:spPr>
          <a:xfrm>
            <a:off x="8349342" y="1944378"/>
            <a:ext cx="3431969" cy="3350376"/>
          </a:xfrm>
          <a:prstGeom prst="rect">
            <a:avLst/>
          </a:prstGeom>
        </p:spPr>
      </p:pic>
      <p:sp>
        <p:nvSpPr>
          <p:cNvPr id="3" name="İçerik Yer Tutucusu 2">
            <a:extLst>
              <a:ext uri="{FF2B5EF4-FFF2-40B4-BE49-F238E27FC236}">
                <a16:creationId xmlns:a16="http://schemas.microsoft.com/office/drawing/2014/main" id="{DD751C0E-A695-8AC0-378B-73BDF36439E7}"/>
              </a:ext>
            </a:extLst>
          </p:cNvPr>
          <p:cNvSpPr>
            <a:spLocks noGrp="1"/>
          </p:cNvSpPr>
          <p:nvPr>
            <p:ph idx="1"/>
          </p:nvPr>
        </p:nvSpPr>
        <p:spPr>
          <a:xfrm>
            <a:off x="838200" y="1825625"/>
            <a:ext cx="8792688" cy="4527674"/>
          </a:xfrm>
        </p:spPr>
        <p:txBody>
          <a:bodyPr>
            <a:normAutofit lnSpcReduction="10000"/>
          </a:bodyPr>
          <a:lstStyle/>
          <a:p>
            <a:pPr marL="0" indent="0">
              <a:buNone/>
            </a:pPr>
            <a:endParaRPr lang="tr-TR" dirty="0"/>
          </a:p>
          <a:p>
            <a:r>
              <a:rPr lang="tr-TR" sz="2800" dirty="0"/>
              <a:t>Yaşam beklentisinin düşük</a:t>
            </a:r>
          </a:p>
          <a:p>
            <a:r>
              <a:rPr lang="tr-TR" sz="2800" dirty="0"/>
              <a:t>Diyabet süresinin uzun</a:t>
            </a:r>
          </a:p>
          <a:p>
            <a:r>
              <a:rPr lang="tr-TR" dirty="0"/>
              <a:t>T</a:t>
            </a:r>
            <a:r>
              <a:rPr lang="tr-TR" sz="2800" dirty="0"/>
              <a:t>ekrarlayan ciddi hipoglisemi ataklarının varlığı</a:t>
            </a:r>
          </a:p>
          <a:p>
            <a:r>
              <a:rPr lang="tr-TR" sz="2800" dirty="0"/>
              <a:t>Mikro ve makrovasküler komplikasyonlar</a:t>
            </a:r>
          </a:p>
          <a:p>
            <a:r>
              <a:rPr lang="tr-TR" dirty="0"/>
              <a:t>E</a:t>
            </a:r>
            <a:r>
              <a:rPr lang="tr-TR" sz="2800" dirty="0"/>
              <a:t>şlik eden diğer hastalıkların olması</a:t>
            </a:r>
          </a:p>
          <a:p>
            <a:r>
              <a:rPr lang="tr-TR" dirty="0"/>
              <a:t>D</a:t>
            </a:r>
            <a:r>
              <a:rPr lang="tr-TR" sz="2800" dirty="0"/>
              <a:t>iyabet kontrolünün uzun süredir kötü olması </a:t>
            </a:r>
          </a:p>
          <a:p>
            <a:pPr marL="0" indent="0">
              <a:buNone/>
            </a:pPr>
            <a:endParaRPr lang="tr-TR" sz="2800" dirty="0"/>
          </a:p>
          <a:p>
            <a:pPr marL="0" indent="0">
              <a:buNone/>
            </a:pPr>
            <a:r>
              <a:rPr lang="tr-TR" sz="2800" dirty="0"/>
              <a:t>halinde </a:t>
            </a:r>
            <a:r>
              <a:rPr lang="tr-TR" dirty="0"/>
              <a:t>glisemik kontrol hedefleri &lt; 8.5 a kadar  esnetilebilir.</a:t>
            </a:r>
          </a:p>
          <a:p>
            <a:pPr marL="0" indent="0">
              <a:buNone/>
            </a:pPr>
            <a:endParaRPr lang="tr-TR" dirty="0"/>
          </a:p>
        </p:txBody>
      </p:sp>
    </p:spTree>
    <p:extLst>
      <p:ext uri="{BB962C8B-B14F-4D97-AF65-F5344CB8AC3E}">
        <p14:creationId xmlns:p14="http://schemas.microsoft.com/office/powerpoint/2010/main" val="1521282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D1595B-38D3-4C5A-9B5E-BC2DA824DF68}"/>
              </a:ext>
            </a:extLst>
          </p:cNvPr>
          <p:cNvSpPr>
            <a:spLocks noGrp="1"/>
          </p:cNvSpPr>
          <p:nvPr>
            <p:ph type="title"/>
          </p:nvPr>
        </p:nvSpPr>
        <p:spPr>
          <a:xfrm>
            <a:off x="587829" y="365125"/>
            <a:ext cx="10831285" cy="1325563"/>
          </a:xfrm>
        </p:spPr>
        <p:txBody>
          <a:bodyPr>
            <a:normAutofit/>
          </a:bodyPr>
          <a:lstStyle/>
          <a:p>
            <a:r>
              <a:rPr lang="tr-TR" sz="3600" dirty="0"/>
              <a:t>İNSÜLİN DOZUNUN HESAPLANMASI VE AYARLANMASI</a:t>
            </a:r>
          </a:p>
        </p:txBody>
      </p:sp>
      <p:pic>
        <p:nvPicPr>
          <p:cNvPr id="4" name="İçerik Yer Tutucusu 3">
            <a:extLst>
              <a:ext uri="{FF2B5EF4-FFF2-40B4-BE49-F238E27FC236}">
                <a16:creationId xmlns:a16="http://schemas.microsoft.com/office/drawing/2014/main" id="{5A4AB0A1-F0B4-D8BD-39AD-616BB345CE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29" y="1445703"/>
            <a:ext cx="7756071" cy="3685097"/>
          </a:xfrm>
          <a:prstGeom prst="rect">
            <a:avLst/>
          </a:prstGeom>
        </p:spPr>
      </p:pic>
      <p:sp>
        <p:nvSpPr>
          <p:cNvPr id="5" name="Metin kutusu 4">
            <a:extLst>
              <a:ext uri="{FF2B5EF4-FFF2-40B4-BE49-F238E27FC236}">
                <a16:creationId xmlns:a16="http://schemas.microsoft.com/office/drawing/2014/main" id="{7D1D4DA3-914C-4274-694F-EA2ADC337B7D}"/>
              </a:ext>
            </a:extLst>
          </p:cNvPr>
          <p:cNvSpPr txBox="1"/>
          <p:nvPr/>
        </p:nvSpPr>
        <p:spPr>
          <a:xfrm>
            <a:off x="203200" y="5288340"/>
            <a:ext cx="11988800" cy="1569660"/>
          </a:xfrm>
          <a:prstGeom prst="rect">
            <a:avLst/>
          </a:prstGeom>
          <a:noFill/>
        </p:spPr>
        <p:txBody>
          <a:bodyPr wrap="square">
            <a:spAutoFit/>
          </a:bodyPr>
          <a:lstStyle/>
          <a:p>
            <a:pPr marL="342900" indent="-342900">
              <a:buFont typeface="Arial" panose="020B0604020202020204" pitchFamily="34" charset="0"/>
              <a:buChar char="•"/>
            </a:pPr>
            <a:r>
              <a:rPr lang="tr-TR" sz="2400" dirty="0"/>
              <a:t>İnsülin </a:t>
            </a:r>
            <a:r>
              <a:rPr lang="tr-TR" sz="2400" dirty="0" err="1"/>
              <a:t>sensitivitesi</a:t>
            </a:r>
            <a:r>
              <a:rPr lang="tr-TR" sz="2400" dirty="0"/>
              <a:t> sporla birlikte artacağı için fiziksel aktivite arttıkça insülin dozunu düşük hesaplayabiliriz.</a:t>
            </a:r>
          </a:p>
          <a:p>
            <a:pPr marL="342900" indent="-342900">
              <a:buFont typeface="Arial" panose="020B0604020202020204" pitchFamily="34" charset="0"/>
              <a:buChar char="•"/>
            </a:pPr>
            <a:r>
              <a:rPr lang="tr-TR" sz="2400" dirty="0"/>
              <a:t>Böbrek yetmezliği olanlarda insülin etki süresi uzar bu yüzden bir miktar düşük hesaplanmalıdır.</a:t>
            </a:r>
          </a:p>
        </p:txBody>
      </p:sp>
      <p:pic>
        <p:nvPicPr>
          <p:cNvPr id="6" name="Resim 5">
            <a:extLst>
              <a:ext uri="{FF2B5EF4-FFF2-40B4-BE49-F238E27FC236}">
                <a16:creationId xmlns:a16="http://schemas.microsoft.com/office/drawing/2014/main" id="{A3DEAA8E-4BAA-3688-34B7-945AD740A107}"/>
              </a:ext>
            </a:extLst>
          </p:cNvPr>
          <p:cNvPicPr>
            <a:picLocks noChangeAspect="1"/>
          </p:cNvPicPr>
          <p:nvPr/>
        </p:nvPicPr>
        <p:blipFill>
          <a:blip r:embed="rId4">
            <a:extLst>
              <a:ext uri="{BEBA8EAE-BF5A-486C-A8C5-ECC9F3942E4B}">
                <a14:imgProps xmlns:a14="http://schemas.microsoft.com/office/drawing/2010/main">
                  <a14:imgLayer r:embed="rId5">
                    <a14:imgEffect>
                      <a14:artisticTexturizer/>
                    </a14:imgEffect>
                  </a14:imgLayer>
                </a14:imgProps>
              </a:ext>
            </a:extLst>
          </a:blip>
          <a:stretch>
            <a:fillRect/>
          </a:stretch>
        </p:blipFill>
        <p:spPr>
          <a:xfrm>
            <a:off x="8178800" y="1690688"/>
            <a:ext cx="3877031" cy="3124200"/>
          </a:xfrm>
          <a:prstGeom prst="rect">
            <a:avLst/>
          </a:prstGeom>
          <a:effectLst>
            <a:softEdge rad="0"/>
          </a:effectLst>
        </p:spPr>
      </p:pic>
    </p:spTree>
    <p:extLst>
      <p:ext uri="{BB962C8B-B14F-4D97-AF65-F5344CB8AC3E}">
        <p14:creationId xmlns:p14="http://schemas.microsoft.com/office/powerpoint/2010/main" val="316585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4F12CA-7A85-088C-FEDE-26B2A9871C21}"/>
              </a:ext>
            </a:extLst>
          </p:cNvPr>
          <p:cNvSpPr>
            <a:spLocks noGrp="1"/>
          </p:cNvSpPr>
          <p:nvPr>
            <p:ph type="title"/>
          </p:nvPr>
        </p:nvSpPr>
        <p:spPr/>
        <p:txBody>
          <a:bodyPr/>
          <a:lstStyle/>
          <a:p>
            <a:pPr algn="ctr"/>
            <a:r>
              <a:rPr lang="tr-TR" dirty="0"/>
              <a:t>İNSÜLİN TİPLERİ</a:t>
            </a:r>
          </a:p>
        </p:txBody>
      </p:sp>
      <p:pic>
        <p:nvPicPr>
          <p:cNvPr id="8194" name="Picture 2" descr="Humulin R Insulin Cartridge | Diabetes Express">
            <a:extLst>
              <a:ext uri="{FF2B5EF4-FFF2-40B4-BE49-F238E27FC236}">
                <a16:creationId xmlns:a16="http://schemas.microsoft.com/office/drawing/2014/main" id="{3BDCE595-328C-8BC9-36D0-82C67BBDF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124" y="73939"/>
            <a:ext cx="1790019" cy="179001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pidra: Dosages and Ingredients | Full Prescribing Info | MIMS Indonesia">
            <a:extLst>
              <a:ext uri="{FF2B5EF4-FFF2-40B4-BE49-F238E27FC236}">
                <a16:creationId xmlns:a16="http://schemas.microsoft.com/office/drawing/2014/main" id="{8A2F59EA-4793-82E4-77A3-B74C652CE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1" y="73939"/>
            <a:ext cx="1784576" cy="190793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umalog® Insulin Lispro Injection 100 U/mL, Single Dose Vial 10 mL, Each |  McGuff">
            <a:extLst>
              <a:ext uri="{FF2B5EF4-FFF2-40B4-BE49-F238E27FC236}">
                <a16:creationId xmlns:a16="http://schemas.microsoft.com/office/drawing/2014/main" id="{BDA11C32-95A9-468B-4507-670B75B72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6296" y="365125"/>
            <a:ext cx="1594076" cy="159407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Novorapid Flex Pen, Packaging Size: 5*3 ml, 100 IU/ml at Rs 900/pack in  Hinganghat">
            <a:extLst>
              <a:ext uri="{FF2B5EF4-FFF2-40B4-BE49-F238E27FC236}">
                <a16:creationId xmlns:a16="http://schemas.microsoft.com/office/drawing/2014/main" id="{69F1746F-FA33-7FED-DFA4-E3C50CF5E8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8143" y="2390092"/>
            <a:ext cx="1857375" cy="2466975"/>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Lantus Solostar nedir? Ne işe yarar? Kullanımı ve yan etkileri">
            <a:extLst>
              <a:ext uri="{FF2B5EF4-FFF2-40B4-BE49-F238E27FC236}">
                <a16:creationId xmlns:a16="http://schemas.microsoft.com/office/drawing/2014/main" id="{0E40EC7C-9C49-B09E-E59E-72E84DE1B5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8851" y="5131659"/>
            <a:ext cx="2635703" cy="1309563"/>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Levemir Flexpen Injection at Rs 7500/box | Levemir Antidiabetic Drug in  Nagpur | ID: 25552137197">
            <a:extLst>
              <a:ext uri="{FF2B5EF4-FFF2-40B4-BE49-F238E27FC236}">
                <a16:creationId xmlns:a16="http://schemas.microsoft.com/office/drawing/2014/main" id="{E75270CD-1AD4-1867-58C1-0CF287FD6D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757" y="156595"/>
            <a:ext cx="1070865" cy="20111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6245271-4F1C-3178-2501-5C27759220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189" y="2141536"/>
            <a:ext cx="9339943" cy="43513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7059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FFFB617-2301-0DB6-8390-4C891AF05DE5}"/>
              </a:ext>
            </a:extLst>
          </p:cNvPr>
          <p:cNvSpPr>
            <a:spLocks noGrp="1"/>
          </p:cNvSpPr>
          <p:nvPr>
            <p:ph idx="1"/>
          </p:nvPr>
        </p:nvSpPr>
        <p:spPr/>
        <p:txBody>
          <a:bodyPr/>
          <a:lstStyle/>
          <a:p>
            <a:pPr marL="0" indent="0">
              <a:buNone/>
            </a:pPr>
            <a:r>
              <a:rPr lang="tr-TR" sz="2800" dirty="0"/>
              <a:t>İnsülinin tipine göre injeksiyon zamanı değişir. </a:t>
            </a:r>
          </a:p>
          <a:p>
            <a:r>
              <a:rPr lang="tr-TR" sz="2800" dirty="0"/>
              <a:t>Hızlı etkili insülinler yemekten 5-15 dakika önce, kısa etkililer ise yemekten 30 dakika önce uygulanmalıdır. </a:t>
            </a:r>
          </a:p>
          <a:p>
            <a:r>
              <a:rPr lang="tr-TR" sz="2800" dirty="0"/>
              <a:t>Kan glukoz düzeylerine göre de insülin injeksiyon zamanı değiştirilebilir. Örneğin öğün öncesi glukoz düzeyi hedeflenen değerden yüksek ise yemek zamanı biraz geciktirilebilir. </a:t>
            </a:r>
          </a:p>
          <a:p>
            <a:r>
              <a:rPr lang="tr-TR" sz="2800" dirty="0"/>
              <a:t>Mide boşalma zamanı aşırı uzamış diyabetli bireylerde, hipoglisemiden kaçınmak için insülin injeksiyonu yemekten sonraya geciktirilebilir</a:t>
            </a:r>
            <a:r>
              <a:rPr lang="tr-TR" dirty="0"/>
              <a:t>.</a:t>
            </a:r>
          </a:p>
          <a:p>
            <a:endParaRPr lang="tr-TR" dirty="0"/>
          </a:p>
        </p:txBody>
      </p:sp>
      <p:pic>
        <p:nvPicPr>
          <p:cNvPr id="5" name="Resim 4">
            <a:extLst>
              <a:ext uri="{FF2B5EF4-FFF2-40B4-BE49-F238E27FC236}">
                <a16:creationId xmlns:a16="http://schemas.microsoft.com/office/drawing/2014/main" id="{C734879D-71FC-5314-0558-4F89389E45B8}"/>
              </a:ext>
            </a:extLst>
          </p:cNvPr>
          <p:cNvPicPr>
            <a:picLocks noChangeAspect="1"/>
          </p:cNvPicPr>
          <p:nvPr/>
        </p:nvPicPr>
        <p:blipFill>
          <a:blip r:embed="rId2"/>
          <a:stretch>
            <a:fillRect/>
          </a:stretch>
        </p:blipFill>
        <p:spPr>
          <a:xfrm>
            <a:off x="8806941" y="233983"/>
            <a:ext cx="3055326" cy="2036884"/>
          </a:xfrm>
          <a:prstGeom prst="rect">
            <a:avLst/>
          </a:prstGeom>
          <a:effectLst>
            <a:glow>
              <a:srgbClr val="7030A0">
                <a:alpha val="0"/>
              </a:srgbClr>
            </a:glow>
            <a:reflection blurRad="1270000" stA="0" endPos="65000" dist="1270000" dir="5400000" sy="-100000" algn="bl" rotWithShape="0"/>
            <a:softEdge rad="241300"/>
          </a:effectLst>
        </p:spPr>
      </p:pic>
      <p:sp>
        <p:nvSpPr>
          <p:cNvPr id="2" name="Başlık 1">
            <a:extLst>
              <a:ext uri="{FF2B5EF4-FFF2-40B4-BE49-F238E27FC236}">
                <a16:creationId xmlns:a16="http://schemas.microsoft.com/office/drawing/2014/main" id="{FC11936D-2B65-899D-6C09-D86107FA22E1}"/>
              </a:ext>
            </a:extLst>
          </p:cNvPr>
          <p:cNvSpPr>
            <a:spLocks noGrp="1"/>
          </p:cNvSpPr>
          <p:nvPr>
            <p:ph type="title"/>
          </p:nvPr>
        </p:nvSpPr>
        <p:spPr/>
        <p:txBody>
          <a:bodyPr/>
          <a:lstStyle/>
          <a:p>
            <a:pPr algn="ctr"/>
            <a:r>
              <a:rPr lang="tr-TR" sz="4400" dirty="0"/>
              <a:t>İNSÜLİN TEDAVİ YÖNETİMİ</a:t>
            </a:r>
            <a:endParaRPr lang="tr-TR" dirty="0"/>
          </a:p>
        </p:txBody>
      </p:sp>
    </p:spTree>
    <p:extLst>
      <p:ext uri="{BB962C8B-B14F-4D97-AF65-F5344CB8AC3E}">
        <p14:creationId xmlns:p14="http://schemas.microsoft.com/office/powerpoint/2010/main" val="4271176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3C18EF-1BA4-D325-DB77-30AA1B041FE4}"/>
              </a:ext>
            </a:extLst>
          </p:cNvPr>
          <p:cNvSpPr>
            <a:spLocks noGrp="1"/>
          </p:cNvSpPr>
          <p:nvPr>
            <p:ph type="title"/>
          </p:nvPr>
        </p:nvSpPr>
        <p:spPr/>
        <p:txBody>
          <a:bodyPr/>
          <a:lstStyle/>
          <a:p>
            <a:pPr algn="ctr"/>
            <a:r>
              <a:rPr lang="tr-TR" sz="4400" dirty="0"/>
              <a:t>İNSÜLİN TEDAVİSİ</a:t>
            </a:r>
            <a:endParaRPr lang="tr-TR" dirty="0"/>
          </a:p>
        </p:txBody>
      </p:sp>
      <p:sp>
        <p:nvSpPr>
          <p:cNvPr id="3" name="İçerik Yer Tutucusu 2">
            <a:extLst>
              <a:ext uri="{FF2B5EF4-FFF2-40B4-BE49-F238E27FC236}">
                <a16:creationId xmlns:a16="http://schemas.microsoft.com/office/drawing/2014/main" id="{6EA7A4F7-8328-1EC6-A2BE-BD794CEC4B73}"/>
              </a:ext>
            </a:extLst>
          </p:cNvPr>
          <p:cNvSpPr>
            <a:spLocks noGrp="1"/>
          </p:cNvSpPr>
          <p:nvPr>
            <p:ph idx="1"/>
          </p:nvPr>
        </p:nvSpPr>
        <p:spPr>
          <a:xfrm>
            <a:off x="838200" y="1825625"/>
            <a:ext cx="10515600" cy="1325563"/>
          </a:xfrm>
        </p:spPr>
        <p:txBody>
          <a:bodyPr>
            <a:normAutofit lnSpcReduction="10000"/>
          </a:bodyPr>
          <a:lstStyle/>
          <a:p>
            <a:pPr marL="0" indent="0">
              <a:buNone/>
            </a:pPr>
            <a:r>
              <a:rPr lang="tr-TR" sz="2800" b="1" dirty="0"/>
              <a:t>Sürekli cilt altı insülin infüzyonu tedavisi </a:t>
            </a:r>
          </a:p>
          <a:p>
            <a:r>
              <a:rPr lang="tr-TR" sz="2800" dirty="0"/>
              <a:t>Sürekli </a:t>
            </a:r>
            <a:r>
              <a:rPr lang="tr-TR" sz="2800" dirty="0" err="1"/>
              <a:t>ciltaltı</a:t>
            </a:r>
            <a:r>
              <a:rPr lang="tr-TR" sz="2800" dirty="0"/>
              <a:t> insülin infüzyonu (SCİİ) tedavisi insülin pompası ile yapılır. </a:t>
            </a:r>
          </a:p>
          <a:p>
            <a:endParaRPr lang="tr-TR" dirty="0"/>
          </a:p>
        </p:txBody>
      </p:sp>
      <p:pic>
        <p:nvPicPr>
          <p:cNvPr id="5" name="Resim 4">
            <a:extLst>
              <a:ext uri="{FF2B5EF4-FFF2-40B4-BE49-F238E27FC236}">
                <a16:creationId xmlns:a16="http://schemas.microsoft.com/office/drawing/2014/main" id="{7916779C-78F2-7E2D-1755-D883A89ADAD7}"/>
              </a:ext>
            </a:extLst>
          </p:cNvPr>
          <p:cNvPicPr>
            <a:picLocks noChangeAspect="1"/>
          </p:cNvPicPr>
          <p:nvPr/>
        </p:nvPicPr>
        <p:blipFill>
          <a:blip r:embed="rId3"/>
          <a:stretch>
            <a:fillRect/>
          </a:stretch>
        </p:blipFill>
        <p:spPr>
          <a:xfrm>
            <a:off x="1102858" y="3254375"/>
            <a:ext cx="6829425" cy="3238500"/>
          </a:xfrm>
          <a:prstGeom prst="rect">
            <a:avLst/>
          </a:prstGeom>
        </p:spPr>
      </p:pic>
      <p:pic>
        <p:nvPicPr>
          <p:cNvPr id="9218" name="Picture 2">
            <a:extLst>
              <a:ext uri="{FF2B5EF4-FFF2-40B4-BE49-F238E27FC236}">
                <a16:creationId xmlns:a16="http://schemas.microsoft.com/office/drawing/2014/main" id="{00A2DCE6-45DE-A774-4541-3EE3AC6CA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4118" y="4059693"/>
            <a:ext cx="2304749" cy="1325564"/>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E9EA6632-ADD9-243E-9BBD-7B0453E89F6E}"/>
              </a:ext>
            </a:extLst>
          </p:cNvPr>
          <p:cNvSpPr txBox="1"/>
          <p:nvPr/>
        </p:nvSpPr>
        <p:spPr>
          <a:xfrm>
            <a:off x="8958943" y="5521491"/>
            <a:ext cx="1988683" cy="369332"/>
          </a:xfrm>
          <a:prstGeom prst="rect">
            <a:avLst/>
          </a:prstGeom>
          <a:noFill/>
        </p:spPr>
        <p:txBody>
          <a:bodyPr wrap="square">
            <a:spAutoFit/>
          </a:bodyPr>
          <a:lstStyle/>
          <a:p>
            <a:r>
              <a:rPr lang="tr-TR" dirty="0"/>
              <a:t>İNHALER İNSÜLİN</a:t>
            </a:r>
          </a:p>
        </p:txBody>
      </p:sp>
    </p:spTree>
    <p:extLst>
      <p:ext uri="{BB962C8B-B14F-4D97-AF65-F5344CB8AC3E}">
        <p14:creationId xmlns:p14="http://schemas.microsoft.com/office/powerpoint/2010/main" val="4195811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E81E0A-353F-29C5-683A-1B98088F7960}"/>
              </a:ext>
            </a:extLst>
          </p:cNvPr>
          <p:cNvSpPr>
            <a:spLocks noGrp="1"/>
          </p:cNvSpPr>
          <p:nvPr>
            <p:ph type="title"/>
          </p:nvPr>
        </p:nvSpPr>
        <p:spPr/>
        <p:txBody>
          <a:bodyPr/>
          <a:lstStyle/>
          <a:p>
            <a:pPr algn="ctr"/>
            <a:r>
              <a:rPr lang="tr-TR" dirty="0"/>
              <a:t>SENSÖR DESTEKLİ İNSÜLİN POMPASI</a:t>
            </a:r>
          </a:p>
        </p:txBody>
      </p:sp>
      <p:sp>
        <p:nvSpPr>
          <p:cNvPr id="3" name="İçerik Yer Tutucusu 2">
            <a:extLst>
              <a:ext uri="{FF2B5EF4-FFF2-40B4-BE49-F238E27FC236}">
                <a16:creationId xmlns:a16="http://schemas.microsoft.com/office/drawing/2014/main" id="{72AEC359-316B-8415-0CB0-304F3CECC992}"/>
              </a:ext>
            </a:extLst>
          </p:cNvPr>
          <p:cNvSpPr>
            <a:spLocks noGrp="1"/>
          </p:cNvSpPr>
          <p:nvPr>
            <p:ph idx="1"/>
          </p:nvPr>
        </p:nvSpPr>
        <p:spPr>
          <a:xfrm>
            <a:off x="929739" y="3375396"/>
            <a:ext cx="10332522" cy="3114510"/>
          </a:xfrm>
        </p:spPr>
        <p:txBody>
          <a:bodyPr>
            <a:normAutofit fontScale="92500"/>
          </a:bodyPr>
          <a:lstStyle/>
          <a:p>
            <a:r>
              <a:rPr lang="tr-TR" dirty="0" err="1"/>
              <a:t>Subkutan</a:t>
            </a:r>
            <a:r>
              <a:rPr lang="tr-TR" dirty="0"/>
              <a:t> bir insülin pompası cihazıyla fizyolojiyi çok iyi taklit edecek şekilde insülin verilmesi mümkündür.</a:t>
            </a:r>
          </a:p>
          <a:p>
            <a:r>
              <a:rPr lang="tr-TR" dirty="0"/>
              <a:t>Hipoglisemi riskini dramatik olarak </a:t>
            </a:r>
            <a:r>
              <a:rPr lang="tr-TR" dirty="0" err="1"/>
              <a:t>azaltıp,glukoz</a:t>
            </a:r>
            <a:r>
              <a:rPr lang="tr-TR" dirty="0"/>
              <a:t> kontrolünü artırır.</a:t>
            </a:r>
          </a:p>
          <a:p>
            <a:r>
              <a:rPr lang="tr-TR" dirty="0"/>
              <a:t>Sensörü sayesinde kan glukozunu ölçebilir buna göre insülin dozunu ayarlayabilir.</a:t>
            </a:r>
          </a:p>
          <a:p>
            <a:r>
              <a:rPr lang="tr-TR" dirty="0" err="1"/>
              <a:t>Dezavantajı,entelektüel</a:t>
            </a:r>
            <a:r>
              <a:rPr lang="tr-TR" dirty="0"/>
              <a:t> düzeyi düşük hastalara uygulanamıyor olmasıdır.</a:t>
            </a:r>
          </a:p>
          <a:p>
            <a:endParaRPr lang="tr-TR" dirty="0"/>
          </a:p>
        </p:txBody>
      </p:sp>
      <p:pic>
        <p:nvPicPr>
          <p:cNvPr id="1028" name="Picture 4" descr="Diyabet ve İnsülin Pompa Tedavisi Programı | Koç University">
            <a:extLst>
              <a:ext uri="{FF2B5EF4-FFF2-40B4-BE49-F238E27FC236}">
                <a16:creationId xmlns:a16="http://schemas.microsoft.com/office/drawing/2014/main" id="{E73D124C-6CC3-E72D-0995-1F6DFA6AE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0153" y="1488807"/>
            <a:ext cx="3945058" cy="163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304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BFC3F8A-13EC-CF72-046A-6130B85A193F}"/>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100" kern="1200" dirty="0">
                <a:solidFill>
                  <a:schemeClr val="tx1"/>
                </a:solidFill>
                <a:latin typeface="+mj-lt"/>
                <a:ea typeface="+mj-ea"/>
                <a:cs typeface="+mj-cs"/>
              </a:rPr>
              <a:t>YENİ TANI KONULAN </a:t>
            </a:r>
            <a:br>
              <a:rPr lang="en-US" sz="6100" kern="1200" dirty="0">
                <a:solidFill>
                  <a:schemeClr val="tx1"/>
                </a:solidFill>
                <a:latin typeface="+mj-lt"/>
                <a:ea typeface="+mj-ea"/>
                <a:cs typeface="+mj-cs"/>
              </a:rPr>
            </a:br>
            <a:r>
              <a:rPr lang="en-US" sz="6100" kern="1200" dirty="0">
                <a:solidFill>
                  <a:schemeClr val="tx1"/>
                </a:solidFill>
                <a:latin typeface="+mj-lt"/>
                <a:ea typeface="+mj-ea"/>
                <a:cs typeface="+mj-cs"/>
              </a:rPr>
              <a:t>TİP2 DM HASTAYA YAKLAŞIM</a:t>
            </a:r>
          </a:p>
        </p:txBody>
      </p:sp>
      <p:sp>
        <p:nvSpPr>
          <p:cNvPr id="22" name="Rectangle 21">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72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839287-FF2C-58C7-550E-D11533BDCD5C}"/>
              </a:ext>
            </a:extLst>
          </p:cNvPr>
          <p:cNvSpPr>
            <a:spLocks noGrp="1"/>
          </p:cNvSpPr>
          <p:nvPr>
            <p:ph type="title"/>
          </p:nvPr>
        </p:nvSpPr>
        <p:spPr>
          <a:xfrm>
            <a:off x="838200" y="365125"/>
            <a:ext cx="10515600" cy="843189"/>
          </a:xfrm>
        </p:spPr>
        <p:txBody>
          <a:bodyPr>
            <a:normAutofit/>
          </a:bodyPr>
          <a:lstStyle/>
          <a:p>
            <a:pPr algn="ctr"/>
            <a:r>
              <a:rPr lang="en-US" sz="3600" kern="1200" dirty="0">
                <a:solidFill>
                  <a:schemeClr val="tx1"/>
                </a:solidFill>
                <a:latin typeface="+mj-lt"/>
                <a:ea typeface="+mj-ea"/>
                <a:cs typeface="+mj-cs"/>
              </a:rPr>
              <a:t>YENİ TANI KONULAN TİP2 DM HASTAYA YAKLAŞIM</a:t>
            </a:r>
            <a:endParaRPr lang="tr-TR" sz="3600" dirty="0"/>
          </a:p>
        </p:txBody>
      </p:sp>
      <p:sp>
        <p:nvSpPr>
          <p:cNvPr id="3" name="İçerik Yer Tutucusu 2">
            <a:extLst>
              <a:ext uri="{FF2B5EF4-FFF2-40B4-BE49-F238E27FC236}">
                <a16:creationId xmlns:a16="http://schemas.microsoft.com/office/drawing/2014/main" id="{8D2FC7A0-B5C4-04BB-BA08-EA67BD61E4AA}"/>
              </a:ext>
            </a:extLst>
          </p:cNvPr>
          <p:cNvSpPr>
            <a:spLocks noGrp="1"/>
          </p:cNvSpPr>
          <p:nvPr>
            <p:ph idx="1"/>
          </p:nvPr>
        </p:nvSpPr>
        <p:spPr>
          <a:xfrm>
            <a:off x="778328" y="1730828"/>
            <a:ext cx="10515600" cy="4278087"/>
          </a:xfrm>
        </p:spPr>
        <p:txBody>
          <a:bodyPr>
            <a:normAutofit/>
          </a:bodyPr>
          <a:lstStyle/>
          <a:p>
            <a:r>
              <a:rPr lang="tr-TR" sz="2400" dirty="0">
                <a:solidFill>
                  <a:srgbClr val="FF0000"/>
                </a:solidFill>
              </a:rPr>
              <a:t>Başlangıçtaki A1C &lt;%8.5 olan hastalarda yaşam tarzı düzenlemeleri ile eş zamanlı metformin başlanmalıdır. </a:t>
            </a:r>
          </a:p>
          <a:p>
            <a:r>
              <a:rPr lang="tr-TR" sz="2400" dirty="0"/>
              <a:t>Metformini tolere edemeyen veya metforminin kontrendike olduğu durumlarda, diğer OAD ilaç gruplarından herhangi biri ile tedaviye başlanabilir. </a:t>
            </a:r>
          </a:p>
          <a:p>
            <a:r>
              <a:rPr lang="tr-TR" sz="2400" dirty="0"/>
              <a:t>Metformin yerine insülin </a:t>
            </a:r>
            <a:r>
              <a:rPr lang="tr-TR" sz="2400" dirty="0" err="1"/>
              <a:t>sekretogog</a:t>
            </a:r>
            <a:r>
              <a:rPr lang="tr-TR" sz="2400" dirty="0"/>
              <a:t> verilecekse  </a:t>
            </a:r>
            <a:r>
              <a:rPr lang="tr-TR" sz="2400" dirty="0" err="1"/>
              <a:t>gliklazid</a:t>
            </a:r>
            <a:r>
              <a:rPr lang="tr-TR" sz="2400" dirty="0"/>
              <a:t> ,</a:t>
            </a:r>
            <a:r>
              <a:rPr lang="tr-TR" sz="2400" dirty="0" err="1"/>
              <a:t>glimeprid</a:t>
            </a:r>
            <a:r>
              <a:rPr lang="tr-TR" sz="2400" dirty="0"/>
              <a:t> gibi bir </a:t>
            </a:r>
            <a:r>
              <a:rPr lang="tr-TR" sz="2400" dirty="0" err="1"/>
              <a:t>sülfonilüre</a:t>
            </a:r>
            <a:r>
              <a:rPr lang="tr-TR" sz="2400" dirty="0"/>
              <a:t> veya </a:t>
            </a:r>
            <a:r>
              <a:rPr lang="tr-TR" sz="2400" dirty="0" err="1"/>
              <a:t>repaglinid,nateglinid</a:t>
            </a:r>
            <a:r>
              <a:rPr lang="tr-TR" sz="2400" dirty="0"/>
              <a:t> gibi bir </a:t>
            </a:r>
            <a:r>
              <a:rPr lang="tr-TR" sz="2400" dirty="0" err="1"/>
              <a:t>glinid</a:t>
            </a:r>
            <a:r>
              <a:rPr lang="tr-TR" sz="2400" dirty="0"/>
              <a:t>  tercih edilmelidir. </a:t>
            </a:r>
          </a:p>
          <a:p>
            <a:r>
              <a:rPr lang="tr-TR" sz="2400" dirty="0"/>
              <a:t>Başlangıçta haftada 3 gün AKŞ ölçülmeli, daha sonra da seçilen ilaçların gerektirdiği şekilde kapiller kan glukoz izlemi uygulanmalıdır.</a:t>
            </a:r>
          </a:p>
          <a:p>
            <a:r>
              <a:rPr lang="tr-TR" sz="2400" dirty="0"/>
              <a:t>Tedavi değişikliği yapıldığında glukoz izlem sıklığı artırılmalıdır.</a:t>
            </a:r>
          </a:p>
        </p:txBody>
      </p:sp>
      <p:pic>
        <p:nvPicPr>
          <p:cNvPr id="5" name="Resim 4">
            <a:extLst>
              <a:ext uri="{FF2B5EF4-FFF2-40B4-BE49-F238E27FC236}">
                <a16:creationId xmlns:a16="http://schemas.microsoft.com/office/drawing/2014/main" id="{DBD9F20E-1CE5-ACEB-FBDD-D5C59D712605}"/>
              </a:ext>
            </a:extLst>
          </p:cNvPr>
          <p:cNvPicPr>
            <a:picLocks noChangeAspect="1"/>
          </p:cNvPicPr>
          <p:nvPr/>
        </p:nvPicPr>
        <p:blipFill>
          <a:blip r:embed="rId2"/>
          <a:stretch>
            <a:fillRect/>
          </a:stretch>
        </p:blipFill>
        <p:spPr>
          <a:xfrm>
            <a:off x="9903473" y="2555212"/>
            <a:ext cx="1450327" cy="764930"/>
          </a:xfrm>
          <a:prstGeom prst="rect">
            <a:avLst/>
          </a:prstGeom>
        </p:spPr>
      </p:pic>
    </p:spTree>
    <p:extLst>
      <p:ext uri="{BB962C8B-B14F-4D97-AF65-F5344CB8AC3E}">
        <p14:creationId xmlns:p14="http://schemas.microsoft.com/office/powerpoint/2010/main" val="14083743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267653D-E1B0-C7D6-8897-9FDF9BA3CD9A}"/>
              </a:ext>
            </a:extLst>
          </p:cNvPr>
          <p:cNvSpPr>
            <a:spLocks noGrp="1"/>
          </p:cNvSpPr>
          <p:nvPr>
            <p:ph type="title"/>
          </p:nvPr>
        </p:nvSpPr>
        <p:spPr/>
        <p:txBody>
          <a:bodyPr>
            <a:normAutofit/>
          </a:bodyPr>
          <a:lstStyle/>
          <a:p>
            <a:pPr algn="ctr"/>
            <a:r>
              <a:rPr lang="en-US" sz="3600" kern="1200" dirty="0">
                <a:solidFill>
                  <a:schemeClr val="tx1"/>
                </a:solidFill>
                <a:latin typeface="+mj-lt"/>
                <a:ea typeface="+mj-ea"/>
                <a:cs typeface="+mj-cs"/>
              </a:rPr>
              <a:t>YENİ TANI KONULAN TİP2 DM HASTAYA YAKLAŞIM</a:t>
            </a:r>
            <a:endParaRPr lang="tr-TR" sz="3600" dirty="0"/>
          </a:p>
        </p:txBody>
      </p:sp>
      <p:sp>
        <p:nvSpPr>
          <p:cNvPr id="3" name="İçerik Yer Tutucusu 2">
            <a:extLst>
              <a:ext uri="{FF2B5EF4-FFF2-40B4-BE49-F238E27FC236}">
                <a16:creationId xmlns:a16="http://schemas.microsoft.com/office/drawing/2014/main" id="{DB137824-6AEB-807B-6D7E-112808BAA5FD}"/>
              </a:ext>
            </a:extLst>
          </p:cNvPr>
          <p:cNvSpPr>
            <a:spLocks noGrp="1"/>
          </p:cNvSpPr>
          <p:nvPr>
            <p:ph idx="1"/>
          </p:nvPr>
        </p:nvSpPr>
        <p:spPr>
          <a:xfrm>
            <a:off x="691243" y="1721756"/>
            <a:ext cx="10809514" cy="4771119"/>
          </a:xfrm>
        </p:spPr>
        <p:txBody>
          <a:bodyPr>
            <a:normAutofit fontScale="92500" lnSpcReduction="20000"/>
          </a:bodyPr>
          <a:lstStyle/>
          <a:p>
            <a:r>
              <a:rPr lang="tr-TR" sz="2800" dirty="0">
                <a:solidFill>
                  <a:srgbClr val="FF0000"/>
                </a:solidFill>
              </a:rPr>
              <a:t>Başlangıçtaki A1C %8.5-10  olan hastalarda tedaviye metformin ile birlikte ikinci bir OAD ilaç ya da bazal insülin kombinasyonu  başlanması önerilmektedir.</a:t>
            </a:r>
          </a:p>
          <a:p>
            <a:r>
              <a:rPr lang="tr-TR" sz="2800" dirty="0"/>
              <a:t>Ciddi hiperglisemik semptomları bulunmayan </a:t>
            </a:r>
            <a:r>
              <a:rPr lang="tr-TR" sz="2800" dirty="0" err="1"/>
              <a:t>hastalarda,kilo</a:t>
            </a:r>
            <a:r>
              <a:rPr lang="tr-TR" sz="2800" dirty="0"/>
              <a:t> üzerine etkisi nötr ve hipoglisemi riski düşük olan DPP4 ya da yine hipoglisemi riski düşük ve kilo kaybı da sağlayan SGLT2 de seçilebilir. </a:t>
            </a:r>
          </a:p>
          <a:p>
            <a:r>
              <a:rPr lang="tr-TR" dirty="0"/>
              <a:t>K</a:t>
            </a:r>
            <a:r>
              <a:rPr lang="tr-TR" sz="2800" dirty="0"/>
              <a:t>ilolu hastalarda hipoglisemi riski düşük ve kilo verdirici özelliği olan </a:t>
            </a:r>
          </a:p>
          <a:p>
            <a:pPr marL="0" indent="0">
              <a:buNone/>
            </a:pPr>
            <a:r>
              <a:rPr lang="tr-TR" sz="2800" dirty="0"/>
              <a:t>   GLP-1</a:t>
            </a:r>
            <a:r>
              <a:rPr lang="tr-TR" dirty="0"/>
              <a:t>A</a:t>
            </a:r>
            <a:r>
              <a:rPr lang="tr-TR" sz="2800" dirty="0"/>
              <a:t> tercih edilebilir. </a:t>
            </a:r>
          </a:p>
          <a:p>
            <a:r>
              <a:rPr lang="tr-TR" dirty="0"/>
              <a:t>İ</a:t>
            </a:r>
            <a:r>
              <a:rPr lang="tr-TR" sz="2800" dirty="0"/>
              <a:t>nsülin ya da metformin</a:t>
            </a:r>
            <a:r>
              <a:rPr lang="tr-TR" dirty="0"/>
              <a:t> ile </a:t>
            </a:r>
            <a:r>
              <a:rPr lang="tr-TR" sz="2800" dirty="0"/>
              <a:t>SU/GLN</a:t>
            </a:r>
            <a:r>
              <a:rPr lang="tr-TR" dirty="0"/>
              <a:t> kombinasyonu kullananlar </a:t>
            </a:r>
            <a:r>
              <a:rPr lang="tr-TR" sz="2800" dirty="0"/>
              <a:t>yakın takip edilmeli ve glisemik kontrol sağlandığında gerekiyorsa dozlar azaltılmalıdır. </a:t>
            </a:r>
          </a:p>
          <a:p>
            <a:r>
              <a:rPr lang="tr-TR" sz="2800" dirty="0"/>
              <a:t>Böylece, hastanın hipoglisemilere maruz kalması ve aşırı kilo alması önlenebilir.</a:t>
            </a:r>
          </a:p>
        </p:txBody>
      </p:sp>
    </p:spTree>
    <p:extLst>
      <p:ext uri="{BB962C8B-B14F-4D97-AF65-F5344CB8AC3E}">
        <p14:creationId xmlns:p14="http://schemas.microsoft.com/office/powerpoint/2010/main" val="17240331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BCDD16-C59D-EE61-1E97-89167F342CDE}"/>
              </a:ext>
            </a:extLst>
          </p:cNvPr>
          <p:cNvSpPr>
            <a:spLocks noGrp="1"/>
          </p:cNvSpPr>
          <p:nvPr>
            <p:ph type="title"/>
          </p:nvPr>
        </p:nvSpPr>
        <p:spPr/>
        <p:txBody>
          <a:bodyPr>
            <a:normAutofit/>
          </a:bodyPr>
          <a:lstStyle/>
          <a:p>
            <a:pPr algn="ctr"/>
            <a:r>
              <a:rPr lang="en-US" sz="3600" kern="1200" dirty="0">
                <a:solidFill>
                  <a:schemeClr val="tx1"/>
                </a:solidFill>
                <a:latin typeface="+mj-lt"/>
                <a:ea typeface="+mj-ea"/>
                <a:cs typeface="+mj-cs"/>
              </a:rPr>
              <a:t>YENİ TANI KONULAN TİP2 DM HASTAYA YAKLAŞIM</a:t>
            </a:r>
            <a:endParaRPr lang="tr-TR" sz="3600" dirty="0"/>
          </a:p>
        </p:txBody>
      </p:sp>
      <p:sp>
        <p:nvSpPr>
          <p:cNvPr id="3" name="İçerik Yer Tutucusu 2">
            <a:extLst>
              <a:ext uri="{FF2B5EF4-FFF2-40B4-BE49-F238E27FC236}">
                <a16:creationId xmlns:a16="http://schemas.microsoft.com/office/drawing/2014/main" id="{1278F140-AD0B-F459-908C-11DC36A8DCEA}"/>
              </a:ext>
            </a:extLst>
          </p:cNvPr>
          <p:cNvSpPr>
            <a:spLocks noGrp="1"/>
          </p:cNvSpPr>
          <p:nvPr>
            <p:ph idx="1"/>
          </p:nvPr>
        </p:nvSpPr>
        <p:spPr>
          <a:xfrm>
            <a:off x="838200" y="1690688"/>
            <a:ext cx="10515600" cy="4802187"/>
          </a:xfrm>
        </p:spPr>
        <p:txBody>
          <a:bodyPr>
            <a:normAutofit/>
          </a:bodyPr>
          <a:lstStyle/>
          <a:p>
            <a:r>
              <a:rPr lang="tr-TR" sz="2800" dirty="0">
                <a:solidFill>
                  <a:srgbClr val="FF0000"/>
                </a:solidFill>
              </a:rPr>
              <a:t>Başlangıçtaki A1C ≥%10  ,AKŞ &gt;250 mg/dl veya rastgele ölçülen kan şekeri&gt;300 mg/dl olan ya da </a:t>
            </a:r>
            <a:r>
              <a:rPr lang="tr-TR" sz="2800" dirty="0" err="1">
                <a:solidFill>
                  <a:srgbClr val="FF0000"/>
                </a:solidFill>
              </a:rPr>
              <a:t>poliüri</a:t>
            </a:r>
            <a:r>
              <a:rPr lang="tr-TR" sz="2800" dirty="0">
                <a:solidFill>
                  <a:srgbClr val="FF0000"/>
                </a:solidFill>
              </a:rPr>
              <a:t>, polidipsi ve </a:t>
            </a:r>
            <a:r>
              <a:rPr lang="tr-TR" sz="2800" dirty="0" err="1">
                <a:solidFill>
                  <a:srgbClr val="FF0000"/>
                </a:solidFill>
              </a:rPr>
              <a:t>noktüri</a:t>
            </a:r>
            <a:r>
              <a:rPr lang="tr-TR" sz="2800" dirty="0">
                <a:solidFill>
                  <a:srgbClr val="FF0000"/>
                </a:solidFill>
              </a:rPr>
              <a:t> gibi hiperglisemik semptomları bulunan; kilo kaybı olan veya klinik tablosu katastrofik (</a:t>
            </a:r>
            <a:r>
              <a:rPr lang="tr-TR" sz="2800" dirty="0" err="1">
                <a:solidFill>
                  <a:srgbClr val="FF0000"/>
                </a:solidFill>
              </a:rPr>
              <a:t>hipertrigliseridemi</a:t>
            </a:r>
            <a:r>
              <a:rPr lang="tr-TR" sz="2800" dirty="0">
                <a:solidFill>
                  <a:srgbClr val="FF0000"/>
                </a:solidFill>
              </a:rPr>
              <a:t>, DKA,)olan hastalarda, tedaviye insülin ile başlanmalıdır. </a:t>
            </a:r>
          </a:p>
          <a:p>
            <a:endParaRPr lang="tr-TR" sz="2800" dirty="0"/>
          </a:p>
          <a:p>
            <a:r>
              <a:rPr lang="tr-TR" sz="2800" dirty="0"/>
              <a:t>Bu durumdaki bazı hastaların aslında daha önce fark edilmemiş tip 1 diyabetli vakalar olması muhtemeldir. Bazıları ise ciddi insülin eksikliği olan tip 2 diyabetli olgulardır. Bu hastalarda insülin tedavisi tercihen bazal-</a:t>
            </a:r>
            <a:r>
              <a:rPr lang="tr-TR" sz="2800" dirty="0" err="1"/>
              <a:t>bolus</a:t>
            </a:r>
            <a:r>
              <a:rPr lang="tr-TR" sz="2800" dirty="0"/>
              <a:t>  insülin ile yapılmalı ve beraberinde mümkünse metformin de verilmelidir. </a:t>
            </a:r>
          </a:p>
          <a:p>
            <a:endParaRPr lang="tr-TR" dirty="0"/>
          </a:p>
        </p:txBody>
      </p:sp>
    </p:spTree>
    <p:extLst>
      <p:ext uri="{BB962C8B-B14F-4D97-AF65-F5344CB8AC3E}">
        <p14:creationId xmlns:p14="http://schemas.microsoft.com/office/powerpoint/2010/main" val="571795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Köşeleri Yuvarlatılmış 3">
            <a:extLst>
              <a:ext uri="{FF2B5EF4-FFF2-40B4-BE49-F238E27FC236}">
                <a16:creationId xmlns:a16="http://schemas.microsoft.com/office/drawing/2014/main" id="{16714111-A571-EDF3-7DE5-D375ED58108D}"/>
              </a:ext>
            </a:extLst>
          </p:cNvPr>
          <p:cNvSpPr/>
          <p:nvPr/>
        </p:nvSpPr>
        <p:spPr>
          <a:xfrm>
            <a:off x="418641" y="2456762"/>
            <a:ext cx="2809302" cy="15203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Yaşam Tarzı Değişiklikleri ve </a:t>
            </a:r>
          </a:p>
          <a:p>
            <a:pPr algn="ctr"/>
            <a:r>
              <a:rPr lang="tr-TR" dirty="0"/>
              <a:t>Metformin</a:t>
            </a:r>
          </a:p>
        </p:txBody>
      </p:sp>
      <p:sp>
        <p:nvSpPr>
          <p:cNvPr id="5" name="Dikdörtgen: Köşeleri Yuvarlatılmış 4">
            <a:extLst>
              <a:ext uri="{FF2B5EF4-FFF2-40B4-BE49-F238E27FC236}">
                <a16:creationId xmlns:a16="http://schemas.microsoft.com/office/drawing/2014/main" id="{3951F1EF-39A3-C117-E99C-F484B9C91627}"/>
              </a:ext>
            </a:extLst>
          </p:cNvPr>
          <p:cNvSpPr/>
          <p:nvPr/>
        </p:nvSpPr>
        <p:spPr>
          <a:xfrm>
            <a:off x="3811837" y="561860"/>
            <a:ext cx="2963537" cy="1410159"/>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t>Kardiyovasküler Risk Faktörleri</a:t>
            </a:r>
          </a:p>
          <a:p>
            <a:pPr algn="ctr"/>
            <a:r>
              <a:rPr lang="tr-TR" b="1" dirty="0"/>
              <a:t> ya da </a:t>
            </a:r>
          </a:p>
          <a:p>
            <a:pPr algn="ctr"/>
            <a:r>
              <a:rPr lang="tr-TR" b="1" dirty="0"/>
              <a:t>Koroner Arter Hastalığı</a:t>
            </a:r>
          </a:p>
        </p:txBody>
      </p:sp>
      <p:sp>
        <p:nvSpPr>
          <p:cNvPr id="7" name="Dikdörtgen: Köşeleri Yuvarlatılmış 6">
            <a:extLst>
              <a:ext uri="{FF2B5EF4-FFF2-40B4-BE49-F238E27FC236}">
                <a16:creationId xmlns:a16="http://schemas.microsoft.com/office/drawing/2014/main" id="{54E71684-3FE2-22AE-B678-FBAF9DAF08BD}"/>
              </a:ext>
            </a:extLst>
          </p:cNvPr>
          <p:cNvSpPr/>
          <p:nvPr/>
        </p:nvSpPr>
        <p:spPr>
          <a:xfrm>
            <a:off x="3811837" y="4549966"/>
            <a:ext cx="3106756" cy="1410159"/>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t>Aterosklerotik Hastalık Yok</a:t>
            </a:r>
          </a:p>
        </p:txBody>
      </p:sp>
      <p:cxnSp>
        <p:nvCxnSpPr>
          <p:cNvPr id="9" name="Düz Ok Bağlayıcısı 8">
            <a:extLst>
              <a:ext uri="{FF2B5EF4-FFF2-40B4-BE49-F238E27FC236}">
                <a16:creationId xmlns:a16="http://schemas.microsoft.com/office/drawing/2014/main" id="{37B7EEF9-4F6F-E8D6-CFD3-E78272138A15}"/>
              </a:ext>
            </a:extLst>
          </p:cNvPr>
          <p:cNvCxnSpPr/>
          <p:nvPr/>
        </p:nvCxnSpPr>
        <p:spPr>
          <a:xfrm flipV="1">
            <a:off x="3227943" y="1972019"/>
            <a:ext cx="418640" cy="3415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Düz Ok Bağlayıcısı 10">
            <a:extLst>
              <a:ext uri="{FF2B5EF4-FFF2-40B4-BE49-F238E27FC236}">
                <a16:creationId xmlns:a16="http://schemas.microsoft.com/office/drawing/2014/main" id="{5B774A86-92D7-8591-188B-05BC97429701}"/>
              </a:ext>
            </a:extLst>
          </p:cNvPr>
          <p:cNvCxnSpPr/>
          <p:nvPr/>
        </p:nvCxnSpPr>
        <p:spPr>
          <a:xfrm>
            <a:off x="3227943" y="4197427"/>
            <a:ext cx="495758" cy="3525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Dikdörtgen: Köşeleri Yuvarlatılmış 12">
            <a:extLst>
              <a:ext uri="{FF2B5EF4-FFF2-40B4-BE49-F238E27FC236}">
                <a16:creationId xmlns:a16="http://schemas.microsoft.com/office/drawing/2014/main" id="{98D683E6-8F3A-913D-4B30-D99A170952C9}"/>
              </a:ext>
            </a:extLst>
          </p:cNvPr>
          <p:cNvSpPr/>
          <p:nvPr/>
        </p:nvSpPr>
        <p:spPr>
          <a:xfrm>
            <a:off x="9022814" y="5249537"/>
            <a:ext cx="2467779" cy="1410159"/>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Düşük Hipoglisemi Riski</a:t>
            </a:r>
          </a:p>
          <a:p>
            <a:pPr algn="ctr"/>
            <a:r>
              <a:rPr lang="tr-TR" dirty="0"/>
              <a:t>TZD,GLP-1,</a:t>
            </a:r>
          </a:p>
          <a:p>
            <a:pPr algn="ctr"/>
            <a:r>
              <a:rPr lang="tr-TR" dirty="0"/>
              <a:t>DDP-4,SGLT-2</a:t>
            </a:r>
          </a:p>
        </p:txBody>
      </p:sp>
      <p:sp>
        <p:nvSpPr>
          <p:cNvPr id="14" name="Dikdörtgen: Köşeleri Yuvarlatılmış 13">
            <a:extLst>
              <a:ext uri="{FF2B5EF4-FFF2-40B4-BE49-F238E27FC236}">
                <a16:creationId xmlns:a16="http://schemas.microsoft.com/office/drawing/2014/main" id="{E34A776D-20F4-C21B-0C76-6EB2D72AA5F9}"/>
              </a:ext>
            </a:extLst>
          </p:cNvPr>
          <p:cNvSpPr/>
          <p:nvPr/>
        </p:nvSpPr>
        <p:spPr>
          <a:xfrm>
            <a:off x="8964059" y="3029639"/>
            <a:ext cx="2526534" cy="1520327"/>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Hastanın Kilo Vermesi İsteniyorsa</a:t>
            </a:r>
          </a:p>
          <a:p>
            <a:pPr algn="ctr"/>
            <a:r>
              <a:rPr lang="tr-TR" dirty="0"/>
              <a:t>GLP-1 ya da SGLT-2</a:t>
            </a:r>
          </a:p>
        </p:txBody>
      </p:sp>
      <p:cxnSp>
        <p:nvCxnSpPr>
          <p:cNvPr id="16" name="Düz Ok Bağlayıcısı 15">
            <a:extLst>
              <a:ext uri="{FF2B5EF4-FFF2-40B4-BE49-F238E27FC236}">
                <a16:creationId xmlns:a16="http://schemas.microsoft.com/office/drawing/2014/main" id="{EFA17B3F-9935-7EC5-A3DF-F80ED205E05E}"/>
              </a:ext>
            </a:extLst>
          </p:cNvPr>
          <p:cNvCxnSpPr>
            <a:cxnSpLocks/>
          </p:cNvCxnSpPr>
          <p:nvPr/>
        </p:nvCxnSpPr>
        <p:spPr>
          <a:xfrm>
            <a:off x="7116896" y="1187068"/>
            <a:ext cx="149829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Düz Ok Bağlayıcısı 17">
            <a:extLst>
              <a:ext uri="{FF2B5EF4-FFF2-40B4-BE49-F238E27FC236}">
                <a16:creationId xmlns:a16="http://schemas.microsoft.com/office/drawing/2014/main" id="{25447D4F-F32A-6319-982B-9199CCD91B92}"/>
              </a:ext>
            </a:extLst>
          </p:cNvPr>
          <p:cNvCxnSpPr>
            <a:cxnSpLocks/>
          </p:cNvCxnSpPr>
          <p:nvPr/>
        </p:nvCxnSpPr>
        <p:spPr>
          <a:xfrm flipV="1">
            <a:off x="7116896" y="4098275"/>
            <a:ext cx="1575412" cy="10135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Düz Ok Bağlayıcısı 19">
            <a:extLst>
              <a:ext uri="{FF2B5EF4-FFF2-40B4-BE49-F238E27FC236}">
                <a16:creationId xmlns:a16="http://schemas.microsoft.com/office/drawing/2014/main" id="{8FAB23EC-031F-F357-DA8D-AC60205484EF}"/>
              </a:ext>
            </a:extLst>
          </p:cNvPr>
          <p:cNvCxnSpPr>
            <a:cxnSpLocks/>
          </p:cNvCxnSpPr>
          <p:nvPr/>
        </p:nvCxnSpPr>
        <p:spPr>
          <a:xfrm>
            <a:off x="7116896" y="5420299"/>
            <a:ext cx="1729648" cy="8482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Dikdörtgen: Köşeleri Yuvarlatılmış 20">
            <a:extLst>
              <a:ext uri="{FF2B5EF4-FFF2-40B4-BE49-F238E27FC236}">
                <a16:creationId xmlns:a16="http://schemas.microsoft.com/office/drawing/2014/main" id="{C4B5B658-CCA4-8572-BED3-564C6061E12B}"/>
              </a:ext>
            </a:extLst>
          </p:cNvPr>
          <p:cNvSpPr/>
          <p:nvPr/>
        </p:nvSpPr>
        <p:spPr>
          <a:xfrm>
            <a:off x="8846545" y="561860"/>
            <a:ext cx="2644048" cy="936429"/>
          </a:xfrm>
          <a:prstGeom prst="roundRect">
            <a:avLst/>
          </a:prstGeom>
          <a:solidFill>
            <a:srgbClr val="FF33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dirty="0"/>
              <a:t>       GLP-1 Analoğu</a:t>
            </a:r>
          </a:p>
          <a:p>
            <a:r>
              <a:rPr lang="tr-TR" dirty="0"/>
              <a:t>      SGLT-2 İnhibitörü</a:t>
            </a:r>
          </a:p>
        </p:txBody>
      </p:sp>
      <p:sp>
        <p:nvSpPr>
          <p:cNvPr id="26" name="Metin kutusu 25">
            <a:extLst>
              <a:ext uri="{FF2B5EF4-FFF2-40B4-BE49-F238E27FC236}">
                <a16:creationId xmlns:a16="http://schemas.microsoft.com/office/drawing/2014/main" id="{CEEE12B0-9EFC-A067-0885-8640B114BDC5}"/>
              </a:ext>
            </a:extLst>
          </p:cNvPr>
          <p:cNvSpPr txBox="1"/>
          <p:nvPr/>
        </p:nvSpPr>
        <p:spPr>
          <a:xfrm>
            <a:off x="910730" y="6268598"/>
            <a:ext cx="2526533" cy="230832"/>
          </a:xfrm>
          <a:prstGeom prst="rect">
            <a:avLst/>
          </a:prstGeom>
          <a:noFill/>
        </p:spPr>
        <p:txBody>
          <a:bodyPr wrap="square">
            <a:spAutoFit/>
          </a:bodyPr>
          <a:lstStyle/>
          <a:p>
            <a:r>
              <a:rPr lang="tr-TR" sz="900" dirty="0"/>
              <a:t>DR DAHİLİYE KONU </a:t>
            </a:r>
            <a:r>
              <a:rPr lang="tr-TR" sz="900" dirty="0" err="1"/>
              <a:t>KİTABI,syf</a:t>
            </a:r>
            <a:r>
              <a:rPr lang="tr-TR" sz="900" dirty="0"/>
              <a:t> 361.</a:t>
            </a:r>
          </a:p>
        </p:txBody>
      </p:sp>
    </p:spTree>
    <p:extLst>
      <p:ext uri="{BB962C8B-B14F-4D97-AF65-F5344CB8AC3E}">
        <p14:creationId xmlns:p14="http://schemas.microsoft.com/office/powerpoint/2010/main" val="196006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D40061-3CC6-F7AD-98F4-7E2DA62D79CA}"/>
              </a:ext>
            </a:extLst>
          </p:cNvPr>
          <p:cNvSpPr>
            <a:spLocks noGrp="1"/>
          </p:cNvSpPr>
          <p:nvPr>
            <p:ph type="title"/>
          </p:nvPr>
        </p:nvSpPr>
        <p:spPr/>
        <p:txBody>
          <a:bodyPr/>
          <a:lstStyle/>
          <a:p>
            <a:pPr algn="ctr"/>
            <a:r>
              <a:rPr lang="tr-TR" dirty="0"/>
              <a:t>GLİSEMİK KONTROL HEDEFLERİ</a:t>
            </a:r>
          </a:p>
        </p:txBody>
      </p:sp>
      <p:sp>
        <p:nvSpPr>
          <p:cNvPr id="3" name="İçerik Yer Tutucusu 2">
            <a:extLst>
              <a:ext uri="{FF2B5EF4-FFF2-40B4-BE49-F238E27FC236}">
                <a16:creationId xmlns:a16="http://schemas.microsoft.com/office/drawing/2014/main" id="{927F4D9C-5EFC-5181-59D8-D674D6DD0FD2}"/>
              </a:ext>
            </a:extLst>
          </p:cNvPr>
          <p:cNvSpPr>
            <a:spLocks noGrp="1"/>
          </p:cNvSpPr>
          <p:nvPr>
            <p:ph idx="1"/>
          </p:nvPr>
        </p:nvSpPr>
        <p:spPr/>
        <p:txBody>
          <a:bodyPr/>
          <a:lstStyle/>
          <a:p>
            <a:pPr marL="0" indent="0">
              <a:buNone/>
            </a:pPr>
            <a:r>
              <a:rPr lang="tr-TR" dirty="0"/>
              <a:t>Çocuk ve adolesanlarda;</a:t>
            </a:r>
          </a:p>
          <a:p>
            <a:endParaRPr lang="tr-TR" sz="2800" dirty="0"/>
          </a:p>
          <a:p>
            <a:r>
              <a:rPr lang="tr-TR" sz="2800" dirty="0"/>
              <a:t>Tip 1 diyabette A1C hedefi  &lt;%7  olmalıdır. </a:t>
            </a:r>
          </a:p>
          <a:p>
            <a:r>
              <a:rPr lang="tr-TR" sz="2800" dirty="0"/>
              <a:t>Hipoglisemi semptomlarını ifade edemeyen veya sık hipoglisemiye giren hastalar için daha az sıkı A1C hedefleri uygun olabilir. (örneğin &lt;7.5)</a:t>
            </a:r>
          </a:p>
          <a:p>
            <a:endParaRPr lang="tr-TR" dirty="0"/>
          </a:p>
          <a:p>
            <a:r>
              <a:rPr lang="tr-TR" dirty="0"/>
              <a:t>Gebelik planlayan DM hastalarda , </a:t>
            </a:r>
            <a:r>
              <a:rPr lang="tr-TR" sz="2800" dirty="0"/>
              <a:t>&lt;%6.0 hedeflenmeli, bu hedefe ulaşılamıyorsa &lt;%6.5 düzeyi mümkün olduğunca sağlanmalıdır.</a:t>
            </a:r>
          </a:p>
          <a:p>
            <a:endParaRPr lang="tr-TR" dirty="0"/>
          </a:p>
          <a:p>
            <a:endParaRPr lang="tr-TR" dirty="0"/>
          </a:p>
        </p:txBody>
      </p:sp>
      <p:pic>
        <p:nvPicPr>
          <p:cNvPr id="4" name="Resim 3">
            <a:extLst>
              <a:ext uri="{FF2B5EF4-FFF2-40B4-BE49-F238E27FC236}">
                <a16:creationId xmlns:a16="http://schemas.microsoft.com/office/drawing/2014/main" id="{C860C204-3B49-EA6C-7834-616251778DB3}"/>
              </a:ext>
            </a:extLst>
          </p:cNvPr>
          <p:cNvPicPr>
            <a:picLocks noChangeAspect="1"/>
          </p:cNvPicPr>
          <p:nvPr/>
        </p:nvPicPr>
        <p:blipFill>
          <a:blip r:embed="rId3"/>
          <a:stretch>
            <a:fillRect/>
          </a:stretch>
        </p:blipFill>
        <p:spPr>
          <a:xfrm>
            <a:off x="8016833" y="1514946"/>
            <a:ext cx="3082110" cy="1738893"/>
          </a:xfrm>
          <a:prstGeom prst="rect">
            <a:avLst/>
          </a:prstGeom>
        </p:spPr>
      </p:pic>
    </p:spTree>
    <p:extLst>
      <p:ext uri="{BB962C8B-B14F-4D97-AF65-F5344CB8AC3E}">
        <p14:creationId xmlns:p14="http://schemas.microsoft.com/office/powerpoint/2010/main" val="21730341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98723E-CB09-CD2B-5933-C2F9905981C5}"/>
              </a:ext>
            </a:extLst>
          </p:cNvPr>
          <p:cNvSpPr>
            <a:spLocks noGrp="1"/>
          </p:cNvSpPr>
          <p:nvPr>
            <p:ph type="title"/>
          </p:nvPr>
        </p:nvSpPr>
        <p:spPr/>
        <p:txBody>
          <a:bodyPr>
            <a:normAutofit/>
          </a:bodyPr>
          <a:lstStyle/>
          <a:p>
            <a:pPr algn="ctr"/>
            <a:r>
              <a:rPr lang="en-US" sz="3600" kern="1200" dirty="0">
                <a:solidFill>
                  <a:schemeClr val="tx1"/>
                </a:solidFill>
                <a:latin typeface="+mj-lt"/>
                <a:ea typeface="+mj-ea"/>
                <a:cs typeface="+mj-cs"/>
              </a:rPr>
              <a:t>YENİ TANI KONULAN TİP2 DM HASTAYA YAKLAŞIM</a:t>
            </a:r>
            <a:endParaRPr lang="tr-TR" sz="3600" dirty="0"/>
          </a:p>
        </p:txBody>
      </p:sp>
      <p:pic>
        <p:nvPicPr>
          <p:cNvPr id="4" name="İçerik Yer Tutucusu 3">
            <a:extLst>
              <a:ext uri="{FF2B5EF4-FFF2-40B4-BE49-F238E27FC236}">
                <a16:creationId xmlns:a16="http://schemas.microsoft.com/office/drawing/2014/main" id="{067D8189-235B-33F8-8393-89C28D0EFC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12207" y="-685346"/>
            <a:ext cx="4620531" cy="9372600"/>
          </a:xfrm>
          <a:prstGeom prst="rect">
            <a:avLst/>
          </a:prstGeom>
        </p:spPr>
      </p:pic>
    </p:spTree>
    <p:extLst>
      <p:ext uri="{BB962C8B-B14F-4D97-AF65-F5344CB8AC3E}">
        <p14:creationId xmlns:p14="http://schemas.microsoft.com/office/powerpoint/2010/main" val="32654643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050EED-9E94-2AD3-154F-B4B7862886C4}"/>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4CCD3D48-5EDA-7B63-185A-5BACDEAA2FE5}"/>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5000" kern="1200" dirty="0">
                <a:solidFill>
                  <a:schemeClr val="tx1"/>
                </a:solidFill>
                <a:latin typeface="+mj-lt"/>
                <a:ea typeface="+mj-ea"/>
                <a:cs typeface="+mj-cs"/>
              </a:rPr>
              <a:t>A1C HEDEFINE ULAŞILAMAMIŞ</a:t>
            </a:r>
            <a:br>
              <a:rPr lang="en-US" sz="5000" kern="1200" dirty="0">
                <a:solidFill>
                  <a:schemeClr val="tx1"/>
                </a:solidFill>
                <a:latin typeface="+mj-lt"/>
                <a:ea typeface="+mj-ea"/>
                <a:cs typeface="+mj-cs"/>
              </a:rPr>
            </a:br>
            <a:r>
              <a:rPr lang="en-US" sz="5000" kern="1200" dirty="0">
                <a:solidFill>
                  <a:schemeClr val="tx1"/>
                </a:solidFill>
                <a:latin typeface="+mj-lt"/>
                <a:ea typeface="+mj-ea"/>
                <a:cs typeface="+mj-cs"/>
              </a:rPr>
              <a:t> TAKIPTEKI HASTAYA YAKLAŞIM</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57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7F7906-1560-D75E-E939-5444E6786ECC}"/>
              </a:ext>
            </a:extLst>
          </p:cNvPr>
          <p:cNvSpPr>
            <a:spLocks noGrp="1"/>
          </p:cNvSpPr>
          <p:nvPr>
            <p:ph type="title"/>
          </p:nvPr>
        </p:nvSpPr>
        <p:spPr>
          <a:xfrm>
            <a:off x="838200" y="772372"/>
            <a:ext cx="10515600" cy="1039132"/>
          </a:xfrm>
        </p:spPr>
        <p:txBody>
          <a:bodyPr>
            <a:normAutofit fontScale="90000"/>
          </a:bodyPr>
          <a:lstStyle/>
          <a:p>
            <a:pPr algn="ctr"/>
            <a:r>
              <a:rPr lang="es-ES" sz="4900" dirty="0"/>
              <a:t>A1C HEDEFINE ULAŞILAMAMIŞ</a:t>
            </a:r>
            <a:br>
              <a:rPr lang="tr-TR" sz="4900" dirty="0"/>
            </a:br>
            <a:r>
              <a:rPr lang="es-ES" sz="4900" dirty="0"/>
              <a:t> TAKIPTEKI HASTA</a:t>
            </a:r>
            <a:r>
              <a:rPr lang="tr-TR" sz="4900" dirty="0"/>
              <a:t>YA YAKLAŞIM</a:t>
            </a:r>
            <a:br>
              <a:rPr lang="tr-TR" sz="4400" b="1" i="1" dirty="0"/>
            </a:br>
            <a:endParaRPr lang="tr-TR" dirty="0"/>
          </a:p>
        </p:txBody>
      </p:sp>
      <p:sp>
        <p:nvSpPr>
          <p:cNvPr id="3" name="İçerik Yer Tutucusu 2">
            <a:extLst>
              <a:ext uri="{FF2B5EF4-FFF2-40B4-BE49-F238E27FC236}">
                <a16:creationId xmlns:a16="http://schemas.microsoft.com/office/drawing/2014/main" id="{CEBA6A7A-CDB6-612B-992F-EB6A2AF443F8}"/>
              </a:ext>
            </a:extLst>
          </p:cNvPr>
          <p:cNvSpPr>
            <a:spLocks noGrp="1"/>
          </p:cNvSpPr>
          <p:nvPr>
            <p:ph idx="1"/>
          </p:nvPr>
        </p:nvSpPr>
        <p:spPr>
          <a:xfrm>
            <a:off x="838200" y="1611087"/>
            <a:ext cx="10515600" cy="5061856"/>
          </a:xfrm>
        </p:spPr>
        <p:txBody>
          <a:bodyPr>
            <a:normAutofit/>
          </a:bodyPr>
          <a:lstStyle/>
          <a:p>
            <a:endParaRPr lang="tr-TR" dirty="0"/>
          </a:p>
          <a:p>
            <a:r>
              <a:rPr lang="tr-TR" dirty="0"/>
              <a:t>T</a:t>
            </a:r>
            <a:r>
              <a:rPr lang="tr-TR" sz="2800" dirty="0"/>
              <a:t>anı konulmuş tip 2 diyabetli hastada, A1C hedefine ulaşılamazsa veya glisemik hedefler sürdürülemiyorsa ilaç dozları artırılmalı veya yeni tedavi rejimlerine geçilmelidir. </a:t>
            </a:r>
          </a:p>
          <a:p>
            <a:endParaRPr lang="tr-TR" sz="2800" dirty="0"/>
          </a:p>
          <a:p>
            <a:r>
              <a:rPr lang="tr-TR" sz="2800" dirty="0"/>
              <a:t>İkinci ilaç seçimi hastanın bireysel özelliklerine göre yapılmalıdır.</a:t>
            </a:r>
          </a:p>
          <a:p>
            <a:endParaRPr lang="tr-TR" sz="2800" dirty="0"/>
          </a:p>
          <a:p>
            <a:r>
              <a:rPr lang="tr-TR" sz="2800" dirty="0"/>
              <a:t>Seçilen ikinci ilaç ile birlikte, herhangi bir kontrendikasyon yoksa, metformin tedavisi de sürdürülmelidir.</a:t>
            </a:r>
          </a:p>
          <a:p>
            <a:endParaRPr lang="tr-TR" dirty="0"/>
          </a:p>
        </p:txBody>
      </p:sp>
    </p:spTree>
    <p:extLst>
      <p:ext uri="{BB962C8B-B14F-4D97-AF65-F5344CB8AC3E}">
        <p14:creationId xmlns:p14="http://schemas.microsoft.com/office/powerpoint/2010/main" val="17346605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2B824A-E316-5FAD-89BE-9B25C267DB51}"/>
              </a:ext>
            </a:extLst>
          </p:cNvPr>
          <p:cNvSpPr>
            <a:spLocks noGrp="1"/>
          </p:cNvSpPr>
          <p:nvPr>
            <p:ph type="title"/>
          </p:nvPr>
        </p:nvSpPr>
        <p:spPr/>
        <p:txBody>
          <a:bodyPr>
            <a:normAutofit/>
          </a:bodyPr>
          <a:lstStyle/>
          <a:p>
            <a:pPr algn="ctr"/>
            <a:r>
              <a:rPr lang="es-ES" sz="4000" dirty="0"/>
              <a:t>A1C HEDEFINE ULAŞILAMAMIŞ</a:t>
            </a:r>
            <a:br>
              <a:rPr lang="tr-TR" sz="4000" dirty="0"/>
            </a:br>
            <a:r>
              <a:rPr lang="es-ES" sz="4000" dirty="0"/>
              <a:t> TAKIPTEKI HASTA</a:t>
            </a:r>
            <a:r>
              <a:rPr lang="tr-TR" sz="4000" dirty="0"/>
              <a:t>YA YAKLAŞIM</a:t>
            </a:r>
          </a:p>
        </p:txBody>
      </p:sp>
      <p:sp>
        <p:nvSpPr>
          <p:cNvPr id="3" name="İçerik Yer Tutucusu 2">
            <a:extLst>
              <a:ext uri="{FF2B5EF4-FFF2-40B4-BE49-F238E27FC236}">
                <a16:creationId xmlns:a16="http://schemas.microsoft.com/office/drawing/2014/main" id="{04BB7F6E-917B-1CD3-672E-D0E507FBB348}"/>
              </a:ext>
            </a:extLst>
          </p:cNvPr>
          <p:cNvSpPr>
            <a:spLocks noGrp="1"/>
          </p:cNvSpPr>
          <p:nvPr>
            <p:ph idx="1"/>
          </p:nvPr>
        </p:nvSpPr>
        <p:spPr>
          <a:xfrm>
            <a:off x="838200" y="1690688"/>
            <a:ext cx="10515600" cy="4884283"/>
          </a:xfrm>
        </p:spPr>
        <p:txBody>
          <a:bodyPr>
            <a:normAutofit/>
          </a:bodyPr>
          <a:lstStyle/>
          <a:p>
            <a:endParaRPr lang="tr-TR" sz="2800" dirty="0"/>
          </a:p>
          <a:p>
            <a:r>
              <a:rPr lang="tr-TR" sz="2800" dirty="0"/>
              <a:t>Metformine ikinci bir OAD eklendikten 3 ay sonra A1C &gt;%8.5 ise veya hastaya özgü glisemik hedeflere ulaşılamıyorsa ve hasta kilolu  ise enjeksiyon tedavisi olarak GLP-1A tercih edilebilir.</a:t>
            </a:r>
          </a:p>
          <a:p>
            <a:endParaRPr lang="tr-TR" dirty="0"/>
          </a:p>
          <a:p>
            <a:r>
              <a:rPr lang="tr-TR" sz="2800" dirty="0"/>
              <a:t>Buna karşılık hiperglisemik semptomları olan, zayıf ya da GLP-1A tolere edemeyen hastalarda zaman kaybetmeden insülin tedavisine geçilmelidir.  </a:t>
            </a:r>
          </a:p>
          <a:p>
            <a:endParaRPr lang="tr-TR" sz="2800" dirty="0"/>
          </a:p>
          <a:p>
            <a:endParaRPr lang="tr-TR" dirty="0"/>
          </a:p>
        </p:txBody>
      </p:sp>
    </p:spTree>
    <p:extLst>
      <p:ext uri="{BB962C8B-B14F-4D97-AF65-F5344CB8AC3E}">
        <p14:creationId xmlns:p14="http://schemas.microsoft.com/office/powerpoint/2010/main" val="31428007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D13456-12C8-5584-0DF6-484B8463C80A}"/>
              </a:ext>
            </a:extLst>
          </p:cNvPr>
          <p:cNvSpPr>
            <a:spLocks noGrp="1"/>
          </p:cNvSpPr>
          <p:nvPr>
            <p:ph type="title"/>
          </p:nvPr>
        </p:nvSpPr>
        <p:spPr/>
        <p:txBody>
          <a:bodyPr/>
          <a:lstStyle/>
          <a:p>
            <a:pPr algn="ctr"/>
            <a:r>
              <a:rPr lang="es-ES" sz="4400" dirty="0"/>
              <a:t>A1C HEDEFINE ULAŞILAMAMIŞ</a:t>
            </a:r>
            <a:br>
              <a:rPr lang="tr-TR" sz="4400" dirty="0"/>
            </a:br>
            <a:r>
              <a:rPr lang="es-ES" sz="4400" dirty="0"/>
              <a:t> TAKIPTEKI HASTA</a:t>
            </a:r>
            <a:r>
              <a:rPr lang="tr-TR" sz="4400" dirty="0"/>
              <a:t>YA YAKLAŞIM</a:t>
            </a:r>
            <a:endParaRPr lang="tr-TR" dirty="0"/>
          </a:p>
        </p:txBody>
      </p:sp>
      <p:sp>
        <p:nvSpPr>
          <p:cNvPr id="3" name="İçerik Yer Tutucusu 2">
            <a:extLst>
              <a:ext uri="{FF2B5EF4-FFF2-40B4-BE49-F238E27FC236}">
                <a16:creationId xmlns:a16="http://schemas.microsoft.com/office/drawing/2014/main" id="{AAB35ABC-8227-E5C3-9345-CC19D65A1405}"/>
              </a:ext>
            </a:extLst>
          </p:cNvPr>
          <p:cNvSpPr>
            <a:spLocks noGrp="1"/>
          </p:cNvSpPr>
          <p:nvPr>
            <p:ph idx="1"/>
          </p:nvPr>
        </p:nvSpPr>
        <p:spPr/>
        <p:txBody>
          <a:bodyPr/>
          <a:lstStyle/>
          <a:p>
            <a:endParaRPr lang="tr-TR" sz="2800" dirty="0"/>
          </a:p>
          <a:p>
            <a:endParaRPr lang="tr-TR" sz="2800" dirty="0"/>
          </a:p>
          <a:p>
            <a:r>
              <a:rPr lang="tr-TR" sz="2800" dirty="0"/>
              <a:t>Metabolik </a:t>
            </a:r>
            <a:r>
              <a:rPr lang="tr-TR" sz="2800" dirty="0" err="1"/>
              <a:t>dekompansasyonu</a:t>
            </a:r>
            <a:r>
              <a:rPr lang="tr-TR" sz="2800" dirty="0"/>
              <a:t> (aşikar hiperglisemi, </a:t>
            </a:r>
            <a:r>
              <a:rPr lang="tr-TR" sz="2800" dirty="0" err="1"/>
              <a:t>hipertrigliseridemi</a:t>
            </a:r>
            <a:r>
              <a:rPr lang="tr-TR" sz="2800" dirty="0"/>
              <a:t>, ketozis veya istemsiz kilo kaybı) olan tip 2 diyabetli hastalarda, insülin en etkili yoldur. </a:t>
            </a:r>
          </a:p>
          <a:p>
            <a:endParaRPr lang="tr-TR" sz="2800" dirty="0">
              <a:solidFill>
                <a:srgbClr val="FF0000"/>
              </a:solidFill>
            </a:endParaRPr>
          </a:p>
          <a:p>
            <a:r>
              <a:rPr lang="tr-TR" sz="2800" dirty="0">
                <a:solidFill>
                  <a:srgbClr val="FF0000"/>
                </a:solidFill>
              </a:rPr>
              <a:t>Özellikle A1C ≥%8.5  ise tercihen bazal insüline başlanmalıdır. </a:t>
            </a:r>
          </a:p>
          <a:p>
            <a:endParaRPr lang="tr-TR" dirty="0"/>
          </a:p>
        </p:txBody>
      </p:sp>
    </p:spTree>
    <p:extLst>
      <p:ext uri="{BB962C8B-B14F-4D97-AF65-F5344CB8AC3E}">
        <p14:creationId xmlns:p14="http://schemas.microsoft.com/office/powerpoint/2010/main" val="24944616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A5C28B-ABFB-D731-ED7C-D0E6C2D74860}"/>
              </a:ext>
            </a:extLst>
          </p:cNvPr>
          <p:cNvSpPr>
            <a:spLocks noGrp="1"/>
          </p:cNvSpPr>
          <p:nvPr>
            <p:ph type="title"/>
          </p:nvPr>
        </p:nvSpPr>
        <p:spPr/>
        <p:txBody>
          <a:bodyPr/>
          <a:lstStyle/>
          <a:p>
            <a:pPr algn="ctr"/>
            <a:r>
              <a:rPr lang="es-ES" sz="4400" dirty="0"/>
              <a:t>A1C HEDEFINE ULAŞILAMAMIŞ</a:t>
            </a:r>
            <a:br>
              <a:rPr lang="tr-TR" sz="4400" dirty="0"/>
            </a:br>
            <a:r>
              <a:rPr lang="es-ES" sz="4400" dirty="0"/>
              <a:t> TAKIPTEKI HASTA</a:t>
            </a:r>
            <a:r>
              <a:rPr lang="tr-TR" sz="4400" dirty="0"/>
              <a:t>YA YAKLAŞIM</a:t>
            </a:r>
            <a:endParaRPr lang="tr-TR" dirty="0"/>
          </a:p>
        </p:txBody>
      </p:sp>
      <p:sp>
        <p:nvSpPr>
          <p:cNvPr id="3" name="İçerik Yer Tutucusu 2">
            <a:extLst>
              <a:ext uri="{FF2B5EF4-FFF2-40B4-BE49-F238E27FC236}">
                <a16:creationId xmlns:a16="http://schemas.microsoft.com/office/drawing/2014/main" id="{EB5241EC-8FEF-FEA4-FE17-B820826BC679}"/>
              </a:ext>
            </a:extLst>
          </p:cNvPr>
          <p:cNvSpPr>
            <a:spLocks noGrp="1"/>
          </p:cNvSpPr>
          <p:nvPr>
            <p:ph idx="1"/>
          </p:nvPr>
        </p:nvSpPr>
        <p:spPr/>
        <p:txBody>
          <a:bodyPr/>
          <a:lstStyle/>
          <a:p>
            <a:r>
              <a:rPr lang="tr-TR" sz="2800" dirty="0"/>
              <a:t>Önceki aşamalarda insülin kullanmamış hastalarda, tedaviye bazal insülin eklenmelidir. </a:t>
            </a:r>
          </a:p>
          <a:p>
            <a:endParaRPr lang="tr-TR" sz="2800" dirty="0"/>
          </a:p>
          <a:p>
            <a:r>
              <a:rPr lang="tr-TR" sz="2800" dirty="0"/>
              <a:t>Önceki aşamalarda bifazik insülin kullanan hastalarda; insülin tedavisi yoğunlaştırılmalıdır.  </a:t>
            </a:r>
          </a:p>
          <a:p>
            <a:endParaRPr lang="tr-TR" sz="2800" dirty="0"/>
          </a:p>
          <a:p>
            <a:r>
              <a:rPr lang="tr-TR" sz="2800" dirty="0"/>
              <a:t>Kontrendikasyon gelişmedikçe insülin kullanan hastalarda metformin tedavisine devam edilmelidir.</a:t>
            </a:r>
          </a:p>
          <a:p>
            <a:endParaRPr lang="tr-TR" dirty="0"/>
          </a:p>
        </p:txBody>
      </p:sp>
    </p:spTree>
    <p:extLst>
      <p:ext uri="{BB962C8B-B14F-4D97-AF65-F5344CB8AC3E}">
        <p14:creationId xmlns:p14="http://schemas.microsoft.com/office/powerpoint/2010/main" val="1069509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EF4865-D921-1E70-E075-BE168239211C}"/>
              </a:ext>
            </a:extLst>
          </p:cNvPr>
          <p:cNvSpPr>
            <a:spLocks noGrp="1"/>
          </p:cNvSpPr>
          <p:nvPr>
            <p:ph type="title"/>
          </p:nvPr>
        </p:nvSpPr>
        <p:spPr>
          <a:xfrm>
            <a:off x="838200" y="365125"/>
            <a:ext cx="10515600" cy="1093561"/>
          </a:xfrm>
        </p:spPr>
        <p:txBody>
          <a:bodyPr>
            <a:normAutofit/>
          </a:bodyPr>
          <a:lstStyle/>
          <a:p>
            <a:pPr algn="ctr"/>
            <a:r>
              <a:rPr lang="es-ES" sz="3600" dirty="0"/>
              <a:t>A1C HEDEFINE ULAŞILAMAMIŞ</a:t>
            </a:r>
            <a:br>
              <a:rPr lang="tr-TR" sz="3600" dirty="0"/>
            </a:br>
            <a:r>
              <a:rPr lang="es-ES" sz="3600" dirty="0"/>
              <a:t> TAKIPTEKI HASTA</a:t>
            </a:r>
            <a:r>
              <a:rPr lang="tr-TR" sz="3600" dirty="0"/>
              <a:t>YA YAKLAŞIM</a:t>
            </a:r>
          </a:p>
        </p:txBody>
      </p:sp>
      <p:pic>
        <p:nvPicPr>
          <p:cNvPr id="4" name="İçerik Yer Tutucusu 3">
            <a:extLst>
              <a:ext uri="{FF2B5EF4-FFF2-40B4-BE49-F238E27FC236}">
                <a16:creationId xmlns:a16="http://schemas.microsoft.com/office/drawing/2014/main" id="{AD47F9F3-6365-2100-E70F-D6D4F565A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71695" y="-304366"/>
            <a:ext cx="5311849" cy="8563789"/>
          </a:xfrm>
          <a:prstGeom prst="rect">
            <a:avLst/>
          </a:prstGeom>
        </p:spPr>
      </p:pic>
    </p:spTree>
    <p:extLst>
      <p:ext uri="{BB962C8B-B14F-4D97-AF65-F5344CB8AC3E}">
        <p14:creationId xmlns:p14="http://schemas.microsoft.com/office/powerpoint/2010/main" val="3811982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C83350-9677-4B42-1CB1-0FD9D7A3C2CC}"/>
              </a:ext>
            </a:extLst>
          </p:cNvPr>
          <p:cNvSpPr>
            <a:spLocks noGrp="1"/>
          </p:cNvSpPr>
          <p:nvPr>
            <p:ph type="title"/>
          </p:nvPr>
        </p:nvSpPr>
        <p:spPr>
          <a:xfrm>
            <a:off x="838200" y="365126"/>
            <a:ext cx="10515600" cy="1126218"/>
          </a:xfrm>
        </p:spPr>
        <p:txBody>
          <a:bodyPr>
            <a:normAutofit/>
          </a:bodyPr>
          <a:lstStyle/>
          <a:p>
            <a:pPr algn="ctr"/>
            <a:r>
              <a:rPr lang="tr-TR" sz="4000" dirty="0"/>
              <a:t>DİYABETTE OBEZİTE VE TEDAVİSİ</a:t>
            </a:r>
          </a:p>
        </p:txBody>
      </p:sp>
      <p:sp>
        <p:nvSpPr>
          <p:cNvPr id="3" name="İçerik Yer Tutucusu 2">
            <a:extLst>
              <a:ext uri="{FF2B5EF4-FFF2-40B4-BE49-F238E27FC236}">
                <a16:creationId xmlns:a16="http://schemas.microsoft.com/office/drawing/2014/main" id="{5C3C4025-B88B-FC9C-41BD-85FF13DC7F08}"/>
              </a:ext>
            </a:extLst>
          </p:cNvPr>
          <p:cNvSpPr>
            <a:spLocks noGrp="1"/>
          </p:cNvSpPr>
          <p:nvPr>
            <p:ph idx="1"/>
          </p:nvPr>
        </p:nvSpPr>
        <p:spPr>
          <a:xfrm>
            <a:off x="838200" y="1491344"/>
            <a:ext cx="10515600" cy="2852055"/>
          </a:xfrm>
        </p:spPr>
        <p:txBody>
          <a:bodyPr>
            <a:normAutofit/>
          </a:bodyPr>
          <a:lstStyle/>
          <a:p>
            <a:r>
              <a:rPr lang="tr-TR" sz="2800" dirty="0"/>
              <a:t>Tip 2 diyabetli hastaların kilo ölçümü ve </a:t>
            </a:r>
            <a:r>
              <a:rPr lang="tr-TR" sz="2800" dirty="0" err="1"/>
              <a:t>BMI’nın</a:t>
            </a:r>
            <a:r>
              <a:rPr lang="tr-TR" sz="2800" dirty="0"/>
              <a:t> hesaplanması rutin periyodik muayenenin bir parçası olup bu hastalarda önemli tedavi hedeflerinden biri de kilo kontrolü olmalıdır. </a:t>
            </a:r>
          </a:p>
          <a:p>
            <a:r>
              <a:rPr lang="tr-TR" sz="2800" dirty="0"/>
              <a:t>Yaşam tarzı değişiklikleri ile hedeflere ulaşamayan hastalarda, uygun endikasyon varlığında, yaşam tarzı değişikliklerine ek olarak medikal tedavi ve bariyatrik cerrahi uygulanabilir. </a:t>
            </a:r>
          </a:p>
          <a:p>
            <a:endParaRPr lang="tr-TR" dirty="0"/>
          </a:p>
        </p:txBody>
      </p:sp>
      <p:pic>
        <p:nvPicPr>
          <p:cNvPr id="5" name="Resim 4">
            <a:extLst>
              <a:ext uri="{FF2B5EF4-FFF2-40B4-BE49-F238E27FC236}">
                <a16:creationId xmlns:a16="http://schemas.microsoft.com/office/drawing/2014/main" id="{48C9322F-11F1-F7D9-57BF-8203DA818C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0611" y="4144272"/>
            <a:ext cx="7120962" cy="2105134"/>
          </a:xfrm>
          <a:prstGeom prst="rect">
            <a:avLst/>
          </a:prstGeom>
        </p:spPr>
      </p:pic>
    </p:spTree>
    <p:extLst>
      <p:ext uri="{BB962C8B-B14F-4D97-AF65-F5344CB8AC3E}">
        <p14:creationId xmlns:p14="http://schemas.microsoft.com/office/powerpoint/2010/main" val="28215386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4779738-6996-D993-1013-1DC0EBB91C42}"/>
              </a:ext>
            </a:extLst>
          </p:cNvPr>
          <p:cNvSpPr>
            <a:spLocks noGrp="1"/>
          </p:cNvSpPr>
          <p:nvPr>
            <p:ph type="title"/>
          </p:nvPr>
        </p:nvSpPr>
        <p:spPr>
          <a:xfrm>
            <a:off x="841249" y="539578"/>
            <a:ext cx="9957380" cy="1684638"/>
          </a:xfrm>
        </p:spPr>
        <p:txBody>
          <a:bodyPr>
            <a:normAutofit/>
          </a:bodyPr>
          <a:lstStyle/>
          <a:p>
            <a:pPr algn="ctr"/>
            <a:r>
              <a:rPr lang="tr-TR" sz="4000" dirty="0"/>
              <a:t>DİYABETTE OBEZİTE VE TEDAVİSİ</a:t>
            </a:r>
          </a:p>
        </p:txBody>
      </p:sp>
      <p:pic>
        <p:nvPicPr>
          <p:cNvPr id="5" name="Resim 4">
            <a:extLst>
              <a:ext uri="{FF2B5EF4-FFF2-40B4-BE49-F238E27FC236}">
                <a16:creationId xmlns:a16="http://schemas.microsoft.com/office/drawing/2014/main" id="{09967653-6643-E556-8E4D-1BB507930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8416" y="4199534"/>
            <a:ext cx="2699787" cy="1834095"/>
          </a:xfrm>
          <a:prstGeom prst="rect">
            <a:avLst/>
          </a:prstGeom>
        </p:spPr>
      </p:pic>
      <p:pic>
        <p:nvPicPr>
          <p:cNvPr id="4" name="Picture 2" descr="Thincal reçetesiz satılır mı">
            <a:extLst>
              <a:ext uri="{FF2B5EF4-FFF2-40B4-BE49-F238E27FC236}">
                <a16:creationId xmlns:a16="http://schemas.microsoft.com/office/drawing/2014/main" id="{A82F65B0-687F-B7A5-9C1B-DE5D7292E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056535" y="2172911"/>
            <a:ext cx="2361477" cy="1635324"/>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B0EB5912-0511-2B80-7CB2-93AC36C3F963}"/>
              </a:ext>
            </a:extLst>
          </p:cNvPr>
          <p:cNvSpPr>
            <a:spLocks noGrp="1"/>
          </p:cNvSpPr>
          <p:nvPr>
            <p:ph idx="1"/>
          </p:nvPr>
        </p:nvSpPr>
        <p:spPr>
          <a:xfrm>
            <a:off x="838200" y="2409568"/>
            <a:ext cx="8387491" cy="3827946"/>
          </a:xfrm>
        </p:spPr>
        <p:txBody>
          <a:bodyPr>
            <a:normAutofit/>
          </a:bodyPr>
          <a:lstStyle/>
          <a:p>
            <a:r>
              <a:rPr lang="tr-TR" sz="2400" dirty="0"/>
              <a:t>Ülkemizde obezite tedavisinde onaylı sadece iki ilaç bulunmaktadır. Bunların ilki bir lipaz inhibitörü olan </a:t>
            </a:r>
            <a:r>
              <a:rPr lang="tr-TR" sz="2400" dirty="0" err="1"/>
              <a:t>orlistat</a:t>
            </a:r>
            <a:r>
              <a:rPr lang="tr-TR" sz="2400" dirty="0"/>
              <a:t> diğeri ise GLP-1 reseptör agonisti olan </a:t>
            </a:r>
            <a:r>
              <a:rPr lang="tr-TR" sz="2400" dirty="0" err="1"/>
              <a:t>liraglutiddir</a:t>
            </a:r>
            <a:r>
              <a:rPr lang="tr-TR" sz="2400" dirty="0"/>
              <a:t>.</a:t>
            </a:r>
          </a:p>
          <a:p>
            <a:r>
              <a:rPr lang="tr-TR" sz="2400" i="1" dirty="0" err="1"/>
              <a:t>Orlistat</a:t>
            </a:r>
            <a:r>
              <a:rPr lang="tr-TR" sz="2400" dirty="0"/>
              <a:t> intestinal yağ emilimini azaltarak etki gösterir ve &lt;%1’den azı sistemik dolaşıma geçer. Önerilen doz ana öğünlerle birlikte günde 3 kez alınan 60-120 mg’dır.</a:t>
            </a:r>
          </a:p>
        </p:txBody>
      </p:sp>
      <p:pic>
        <p:nvPicPr>
          <p:cNvPr id="6" name="Resim 5">
            <a:extLst>
              <a:ext uri="{FF2B5EF4-FFF2-40B4-BE49-F238E27FC236}">
                <a16:creationId xmlns:a16="http://schemas.microsoft.com/office/drawing/2014/main" id="{F5A752A3-5F2B-4CF0-7002-184F76FE6AF0}"/>
              </a:ext>
            </a:extLst>
          </p:cNvPr>
          <p:cNvPicPr>
            <a:picLocks noChangeAspect="1"/>
          </p:cNvPicPr>
          <p:nvPr/>
        </p:nvPicPr>
        <p:blipFill>
          <a:blip r:embed="rId4"/>
          <a:stretch>
            <a:fillRect/>
          </a:stretch>
        </p:blipFill>
        <p:spPr>
          <a:xfrm>
            <a:off x="518762" y="4767113"/>
            <a:ext cx="8729093" cy="1678702"/>
          </a:xfrm>
          <a:prstGeom prst="rect">
            <a:avLst/>
          </a:prstGeom>
        </p:spPr>
      </p:pic>
    </p:spTree>
    <p:extLst>
      <p:ext uri="{BB962C8B-B14F-4D97-AF65-F5344CB8AC3E}">
        <p14:creationId xmlns:p14="http://schemas.microsoft.com/office/powerpoint/2010/main" val="2158751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851E80-49F6-1A43-C44F-6CB2DCBC33C6}"/>
              </a:ext>
            </a:extLst>
          </p:cNvPr>
          <p:cNvSpPr>
            <a:spLocks noGrp="1"/>
          </p:cNvSpPr>
          <p:nvPr>
            <p:ph type="title"/>
          </p:nvPr>
        </p:nvSpPr>
        <p:spPr>
          <a:xfrm>
            <a:off x="838200" y="365125"/>
            <a:ext cx="10515600" cy="1093561"/>
          </a:xfrm>
        </p:spPr>
        <p:txBody>
          <a:bodyPr>
            <a:normAutofit/>
          </a:bodyPr>
          <a:lstStyle/>
          <a:p>
            <a:r>
              <a:rPr lang="tr-TR" sz="4000" dirty="0"/>
              <a:t>PANKREAS VE ADACIK TRANSPLANTASYONU</a:t>
            </a:r>
          </a:p>
        </p:txBody>
      </p:sp>
      <p:sp>
        <p:nvSpPr>
          <p:cNvPr id="3" name="İçerik Yer Tutucusu 2">
            <a:extLst>
              <a:ext uri="{FF2B5EF4-FFF2-40B4-BE49-F238E27FC236}">
                <a16:creationId xmlns:a16="http://schemas.microsoft.com/office/drawing/2014/main" id="{1F3C5988-DB59-099B-0742-44FF3F55AC68}"/>
              </a:ext>
            </a:extLst>
          </p:cNvPr>
          <p:cNvSpPr>
            <a:spLocks noGrp="1"/>
          </p:cNvSpPr>
          <p:nvPr>
            <p:ph idx="1"/>
          </p:nvPr>
        </p:nvSpPr>
        <p:spPr/>
        <p:txBody>
          <a:bodyPr>
            <a:normAutofit/>
          </a:bodyPr>
          <a:lstStyle/>
          <a:p>
            <a:endParaRPr lang="tr-TR" sz="2800" dirty="0"/>
          </a:p>
          <a:p>
            <a:r>
              <a:rPr lang="tr-TR" sz="2800" dirty="0"/>
              <a:t>Fizyolojik insülin etkisini en iyi şekilde elde etmenin yolu insülin üreten beta hücrelerinin nakledilmesi veya yeni beta hücresi elde edilmesidir. </a:t>
            </a:r>
          </a:p>
          <a:p>
            <a:endParaRPr lang="tr-TR" sz="2800" dirty="0"/>
          </a:p>
          <a:p>
            <a:r>
              <a:rPr lang="tr-TR" sz="2800" dirty="0"/>
              <a:t>Genellikle Tip 1 diyabetlilerde tercih edilen pankreas nakli bu konuda en etkili tedavilerden biridir. </a:t>
            </a:r>
          </a:p>
          <a:p>
            <a:endParaRPr lang="tr-TR" dirty="0"/>
          </a:p>
        </p:txBody>
      </p:sp>
    </p:spTree>
    <p:extLst>
      <p:ext uri="{BB962C8B-B14F-4D97-AF65-F5344CB8AC3E}">
        <p14:creationId xmlns:p14="http://schemas.microsoft.com/office/powerpoint/2010/main" val="3165911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2ABC88-FB0E-6470-31D6-086C8755A60E}"/>
              </a:ext>
            </a:extLst>
          </p:cNvPr>
          <p:cNvSpPr>
            <a:spLocks noGrp="1"/>
          </p:cNvSpPr>
          <p:nvPr>
            <p:ph type="title"/>
          </p:nvPr>
        </p:nvSpPr>
        <p:spPr>
          <a:xfrm>
            <a:off x="838200" y="16510"/>
            <a:ext cx="10515600" cy="2943861"/>
          </a:xfrm>
        </p:spPr>
        <p:txBody>
          <a:bodyPr>
            <a:normAutofit/>
          </a:bodyPr>
          <a:lstStyle/>
          <a:p>
            <a:r>
              <a:rPr lang="tr-TR" sz="4900" dirty="0"/>
              <a:t>         GLİSEMİK KONTROL HEDEFLERİ</a:t>
            </a:r>
            <a:br>
              <a:rPr lang="tr-TR" sz="4900" dirty="0"/>
            </a:br>
            <a:br>
              <a:rPr lang="tr-TR" sz="4900" dirty="0"/>
            </a:br>
            <a:r>
              <a:rPr lang="tr-TR" sz="3200" dirty="0"/>
              <a:t>Yaşlı veya yaşam beklentisi kısa olan hastalarda;</a:t>
            </a:r>
            <a:br>
              <a:rPr lang="tr-TR" sz="3200" dirty="0"/>
            </a:br>
            <a:endParaRPr lang="tr-TR" sz="3200" dirty="0"/>
          </a:p>
        </p:txBody>
      </p:sp>
      <p:graphicFrame>
        <p:nvGraphicFramePr>
          <p:cNvPr id="7" name="İçerik Yer Tutucusu 6">
            <a:extLst>
              <a:ext uri="{FF2B5EF4-FFF2-40B4-BE49-F238E27FC236}">
                <a16:creationId xmlns:a16="http://schemas.microsoft.com/office/drawing/2014/main" id="{BBFEE46D-924F-4C00-A116-2097F2765921}"/>
              </a:ext>
            </a:extLst>
          </p:cNvPr>
          <p:cNvGraphicFramePr>
            <a:graphicFrameLocks noGrp="1"/>
          </p:cNvGraphicFramePr>
          <p:nvPr>
            <p:ph idx="1"/>
            <p:extLst>
              <p:ext uri="{D42A27DB-BD31-4B8C-83A1-F6EECF244321}">
                <p14:modId xmlns:p14="http://schemas.microsoft.com/office/powerpoint/2010/main" val="4253969398"/>
              </p:ext>
            </p:extLst>
          </p:nvPr>
        </p:nvGraphicFramePr>
        <p:xfrm>
          <a:off x="838200" y="2101932"/>
          <a:ext cx="10515597" cy="486889"/>
        </p:xfrm>
        <a:graphic>
          <a:graphicData uri="http://schemas.openxmlformats.org/drawingml/2006/table">
            <a:tbl>
              <a:tblPr firstRow="1" bandRow="1">
                <a:tableStyleId>{00A15C55-8517-42AA-B614-E9B94910E393}</a:tableStyleId>
              </a:tblPr>
              <a:tblGrid>
                <a:gridCol w="3505199">
                  <a:extLst>
                    <a:ext uri="{9D8B030D-6E8A-4147-A177-3AD203B41FA5}">
                      <a16:colId xmlns:a16="http://schemas.microsoft.com/office/drawing/2014/main" val="2779159390"/>
                    </a:ext>
                  </a:extLst>
                </a:gridCol>
                <a:gridCol w="3505199">
                  <a:extLst>
                    <a:ext uri="{9D8B030D-6E8A-4147-A177-3AD203B41FA5}">
                      <a16:colId xmlns:a16="http://schemas.microsoft.com/office/drawing/2014/main" val="1783901806"/>
                    </a:ext>
                  </a:extLst>
                </a:gridCol>
                <a:gridCol w="3505199">
                  <a:extLst>
                    <a:ext uri="{9D8B030D-6E8A-4147-A177-3AD203B41FA5}">
                      <a16:colId xmlns:a16="http://schemas.microsoft.com/office/drawing/2014/main" val="535539482"/>
                    </a:ext>
                  </a:extLst>
                </a:gridCol>
              </a:tblGrid>
              <a:tr h="486889">
                <a:tc>
                  <a:txBody>
                    <a:bodyPr/>
                    <a:lstStyle/>
                    <a:p>
                      <a:pPr algn="ctr"/>
                      <a:r>
                        <a:rPr lang="tr-TR" dirty="0"/>
                        <a:t>YAŞAM BEKLENTİSİ</a:t>
                      </a:r>
                    </a:p>
                  </a:txBody>
                  <a:tcPr/>
                </a:tc>
                <a:tc>
                  <a:txBody>
                    <a:bodyPr/>
                    <a:lstStyle/>
                    <a:p>
                      <a:pPr algn="ctr"/>
                      <a:r>
                        <a:rPr lang="tr-TR" dirty="0"/>
                        <a:t>KOMORBİDİTE</a:t>
                      </a:r>
                    </a:p>
                  </a:txBody>
                  <a:tcPr/>
                </a:tc>
                <a:tc>
                  <a:txBody>
                    <a:bodyPr/>
                    <a:lstStyle/>
                    <a:p>
                      <a:pPr algn="ctr"/>
                      <a:r>
                        <a:rPr lang="tr-TR" dirty="0"/>
                        <a:t>A1C</a:t>
                      </a:r>
                    </a:p>
                  </a:txBody>
                  <a:tcPr/>
                </a:tc>
                <a:extLst>
                  <a:ext uri="{0D108BD9-81ED-4DB2-BD59-A6C34878D82A}">
                    <a16:rowId xmlns:a16="http://schemas.microsoft.com/office/drawing/2014/main" val="251715455"/>
                  </a:ext>
                </a:extLst>
              </a:tr>
            </a:tbl>
          </a:graphicData>
        </a:graphic>
      </p:graphicFrame>
      <p:graphicFrame>
        <p:nvGraphicFramePr>
          <p:cNvPr id="8" name="Tablo 7">
            <a:extLst>
              <a:ext uri="{FF2B5EF4-FFF2-40B4-BE49-F238E27FC236}">
                <a16:creationId xmlns:a16="http://schemas.microsoft.com/office/drawing/2014/main" id="{C6379C24-EA97-A058-566C-9AAB758B2D6E}"/>
              </a:ext>
            </a:extLst>
          </p:cNvPr>
          <p:cNvGraphicFramePr>
            <a:graphicFrameLocks noGrp="1"/>
          </p:cNvGraphicFramePr>
          <p:nvPr>
            <p:extLst>
              <p:ext uri="{D42A27DB-BD31-4B8C-83A1-F6EECF244321}">
                <p14:modId xmlns:p14="http://schemas.microsoft.com/office/powerpoint/2010/main" val="1347222673"/>
              </p:ext>
            </p:extLst>
          </p:nvPr>
        </p:nvGraphicFramePr>
        <p:xfrm>
          <a:off x="838200" y="2545790"/>
          <a:ext cx="10515597" cy="763196"/>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456841771"/>
                    </a:ext>
                  </a:extLst>
                </a:gridCol>
                <a:gridCol w="3505199">
                  <a:extLst>
                    <a:ext uri="{9D8B030D-6E8A-4147-A177-3AD203B41FA5}">
                      <a16:colId xmlns:a16="http://schemas.microsoft.com/office/drawing/2014/main" val="557682631"/>
                    </a:ext>
                  </a:extLst>
                </a:gridCol>
                <a:gridCol w="3505199">
                  <a:extLst>
                    <a:ext uri="{9D8B030D-6E8A-4147-A177-3AD203B41FA5}">
                      <a16:colId xmlns:a16="http://schemas.microsoft.com/office/drawing/2014/main" val="4284909855"/>
                    </a:ext>
                  </a:extLst>
                </a:gridCol>
              </a:tblGrid>
              <a:tr h="763196">
                <a:tc>
                  <a:txBody>
                    <a:bodyPr/>
                    <a:lstStyle/>
                    <a:p>
                      <a:r>
                        <a:rPr lang="tr-TR" dirty="0"/>
                        <a:t>&gt;15 YIL</a:t>
                      </a:r>
                    </a:p>
                  </a:txBody>
                  <a:tcPr/>
                </a:tc>
                <a:tc>
                  <a:txBody>
                    <a:bodyPr/>
                    <a:lstStyle/>
                    <a:p>
                      <a:pPr algn="ctr"/>
                      <a:r>
                        <a:rPr lang="tr-TR" dirty="0"/>
                        <a:t>YOK</a:t>
                      </a:r>
                    </a:p>
                  </a:txBody>
                  <a:tcPr/>
                </a:tc>
                <a:tc>
                  <a:txBody>
                    <a:bodyPr/>
                    <a:lstStyle/>
                    <a:p>
                      <a:pPr algn="ctr"/>
                      <a:r>
                        <a:rPr lang="tr-TR" dirty="0"/>
                        <a:t>&lt;%7</a:t>
                      </a:r>
                    </a:p>
                  </a:txBody>
                  <a:tcPr/>
                </a:tc>
                <a:extLst>
                  <a:ext uri="{0D108BD9-81ED-4DB2-BD59-A6C34878D82A}">
                    <a16:rowId xmlns:a16="http://schemas.microsoft.com/office/drawing/2014/main" val="3975520537"/>
                  </a:ext>
                </a:extLst>
              </a:tr>
            </a:tbl>
          </a:graphicData>
        </a:graphic>
      </p:graphicFrame>
      <p:graphicFrame>
        <p:nvGraphicFramePr>
          <p:cNvPr id="9" name="Tablo 8">
            <a:extLst>
              <a:ext uri="{FF2B5EF4-FFF2-40B4-BE49-F238E27FC236}">
                <a16:creationId xmlns:a16="http://schemas.microsoft.com/office/drawing/2014/main" id="{934A4478-EA9B-03F8-246E-AAA9CDE9EE62}"/>
              </a:ext>
            </a:extLst>
          </p:cNvPr>
          <p:cNvGraphicFramePr>
            <a:graphicFrameLocks noGrp="1"/>
          </p:cNvGraphicFramePr>
          <p:nvPr>
            <p:extLst>
              <p:ext uri="{D42A27DB-BD31-4B8C-83A1-F6EECF244321}">
                <p14:modId xmlns:p14="http://schemas.microsoft.com/office/powerpoint/2010/main" val="972873931"/>
              </p:ext>
            </p:extLst>
          </p:nvPr>
        </p:nvGraphicFramePr>
        <p:xfrm>
          <a:off x="838200" y="2960371"/>
          <a:ext cx="10515597" cy="1048445"/>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456841771"/>
                    </a:ext>
                  </a:extLst>
                </a:gridCol>
                <a:gridCol w="3505199">
                  <a:extLst>
                    <a:ext uri="{9D8B030D-6E8A-4147-A177-3AD203B41FA5}">
                      <a16:colId xmlns:a16="http://schemas.microsoft.com/office/drawing/2014/main" val="557682631"/>
                    </a:ext>
                  </a:extLst>
                </a:gridCol>
                <a:gridCol w="3505199">
                  <a:extLst>
                    <a:ext uri="{9D8B030D-6E8A-4147-A177-3AD203B41FA5}">
                      <a16:colId xmlns:a16="http://schemas.microsoft.com/office/drawing/2014/main" val="4284909855"/>
                    </a:ext>
                  </a:extLst>
                </a:gridCol>
              </a:tblGrid>
              <a:tr h="1048445">
                <a:tc>
                  <a:txBody>
                    <a:bodyPr/>
                    <a:lstStyle/>
                    <a:p>
                      <a:r>
                        <a:rPr lang="tr-TR" dirty="0"/>
                        <a:t>5-15 YIL</a:t>
                      </a:r>
                    </a:p>
                  </a:txBody>
                  <a:tcPr/>
                </a:tc>
                <a:tc>
                  <a:txBody>
                    <a:bodyPr/>
                    <a:lstStyle/>
                    <a:p>
                      <a:pPr algn="ctr"/>
                      <a:r>
                        <a:rPr lang="tr-TR" dirty="0"/>
                        <a:t>ORTA DERECE</a:t>
                      </a:r>
                    </a:p>
                  </a:txBody>
                  <a:tcPr/>
                </a:tc>
                <a:tc>
                  <a:txBody>
                    <a:bodyPr/>
                    <a:lstStyle/>
                    <a:p>
                      <a:pPr algn="ctr"/>
                      <a:r>
                        <a:rPr lang="tr-TR" dirty="0"/>
                        <a:t>&lt;%7.5-8</a:t>
                      </a:r>
                    </a:p>
                  </a:txBody>
                  <a:tcPr/>
                </a:tc>
                <a:extLst>
                  <a:ext uri="{0D108BD9-81ED-4DB2-BD59-A6C34878D82A}">
                    <a16:rowId xmlns:a16="http://schemas.microsoft.com/office/drawing/2014/main" val="3975520537"/>
                  </a:ext>
                </a:extLst>
              </a:tr>
            </a:tbl>
          </a:graphicData>
        </a:graphic>
      </p:graphicFrame>
      <p:graphicFrame>
        <p:nvGraphicFramePr>
          <p:cNvPr id="10" name="Tablo 9">
            <a:extLst>
              <a:ext uri="{FF2B5EF4-FFF2-40B4-BE49-F238E27FC236}">
                <a16:creationId xmlns:a16="http://schemas.microsoft.com/office/drawing/2014/main" id="{5B93B4DE-B492-08D5-6413-55310FCE41F7}"/>
              </a:ext>
            </a:extLst>
          </p:cNvPr>
          <p:cNvGraphicFramePr>
            <a:graphicFrameLocks noGrp="1"/>
          </p:cNvGraphicFramePr>
          <p:nvPr>
            <p:extLst>
              <p:ext uri="{D42A27DB-BD31-4B8C-83A1-F6EECF244321}">
                <p14:modId xmlns:p14="http://schemas.microsoft.com/office/powerpoint/2010/main" val="289179149"/>
              </p:ext>
            </p:extLst>
          </p:nvPr>
        </p:nvGraphicFramePr>
        <p:xfrm>
          <a:off x="838200" y="3484593"/>
          <a:ext cx="10515597" cy="524223"/>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899623270"/>
                    </a:ext>
                  </a:extLst>
                </a:gridCol>
                <a:gridCol w="3505199">
                  <a:extLst>
                    <a:ext uri="{9D8B030D-6E8A-4147-A177-3AD203B41FA5}">
                      <a16:colId xmlns:a16="http://schemas.microsoft.com/office/drawing/2014/main" val="1508183474"/>
                    </a:ext>
                  </a:extLst>
                </a:gridCol>
                <a:gridCol w="3505199">
                  <a:extLst>
                    <a:ext uri="{9D8B030D-6E8A-4147-A177-3AD203B41FA5}">
                      <a16:colId xmlns:a16="http://schemas.microsoft.com/office/drawing/2014/main" val="2934195826"/>
                    </a:ext>
                  </a:extLst>
                </a:gridCol>
              </a:tblGrid>
              <a:tr h="524223">
                <a:tc>
                  <a:txBody>
                    <a:bodyPr/>
                    <a:lstStyle/>
                    <a:p>
                      <a:r>
                        <a:rPr lang="tr-TR" dirty="0"/>
                        <a:t>&lt;5 YIL</a:t>
                      </a:r>
                    </a:p>
                  </a:txBody>
                  <a:tcPr/>
                </a:tc>
                <a:tc>
                  <a:txBody>
                    <a:bodyPr/>
                    <a:lstStyle/>
                    <a:p>
                      <a:pPr algn="ctr"/>
                      <a:r>
                        <a:rPr lang="tr-TR" dirty="0"/>
                        <a:t>MAJOR</a:t>
                      </a:r>
                    </a:p>
                  </a:txBody>
                  <a:tcPr/>
                </a:tc>
                <a:tc>
                  <a:txBody>
                    <a:bodyPr/>
                    <a:lstStyle/>
                    <a:p>
                      <a:pPr algn="ctr"/>
                      <a:r>
                        <a:rPr lang="tr-TR" dirty="0"/>
                        <a:t>&lt;%8-8.5</a:t>
                      </a:r>
                    </a:p>
                  </a:txBody>
                  <a:tcPr/>
                </a:tc>
                <a:extLst>
                  <a:ext uri="{0D108BD9-81ED-4DB2-BD59-A6C34878D82A}">
                    <a16:rowId xmlns:a16="http://schemas.microsoft.com/office/drawing/2014/main" val="3356457686"/>
                  </a:ext>
                </a:extLst>
              </a:tr>
            </a:tbl>
          </a:graphicData>
        </a:graphic>
      </p:graphicFrame>
      <p:sp>
        <p:nvSpPr>
          <p:cNvPr id="12" name="İçerik Yer Tutucusu 2">
            <a:extLst>
              <a:ext uri="{FF2B5EF4-FFF2-40B4-BE49-F238E27FC236}">
                <a16:creationId xmlns:a16="http://schemas.microsoft.com/office/drawing/2014/main" id="{56B456FA-B126-A117-9AFD-333DEF31E09E}"/>
              </a:ext>
            </a:extLst>
          </p:cNvPr>
          <p:cNvSpPr txBox="1">
            <a:spLocks/>
          </p:cNvSpPr>
          <p:nvPr/>
        </p:nvSpPr>
        <p:spPr>
          <a:xfrm>
            <a:off x="968829" y="4770706"/>
            <a:ext cx="10515600" cy="14727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a:t>Hipoglisemi riski düşük dinç hastalarda A1C  &lt;%7.0-7.5 </a:t>
            </a:r>
          </a:p>
          <a:p>
            <a:r>
              <a:rPr lang="tr-TR"/>
              <a:t>Hipoglisemi ve diğer riskleri yüksek, bakıma ihtiyaç duyan hastalarda A1C &lt;%8.0-8.5 olarak hedeflenebilir. </a:t>
            </a:r>
            <a:endParaRPr lang="tr-TR" dirty="0"/>
          </a:p>
        </p:txBody>
      </p:sp>
    </p:spTree>
    <p:extLst>
      <p:ext uri="{BB962C8B-B14F-4D97-AF65-F5344CB8AC3E}">
        <p14:creationId xmlns:p14="http://schemas.microsoft.com/office/powerpoint/2010/main" val="3856727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B70D7F-9F32-0931-70A7-8ED0B062BDFF}"/>
              </a:ext>
            </a:extLst>
          </p:cNvPr>
          <p:cNvSpPr>
            <a:spLocks noGrp="1"/>
          </p:cNvSpPr>
          <p:nvPr>
            <p:ph type="title"/>
          </p:nvPr>
        </p:nvSpPr>
        <p:spPr>
          <a:xfrm>
            <a:off x="838200" y="365125"/>
            <a:ext cx="10515600" cy="1097915"/>
          </a:xfrm>
        </p:spPr>
        <p:txBody>
          <a:bodyPr>
            <a:normAutofit/>
          </a:bodyPr>
          <a:lstStyle/>
          <a:p>
            <a:pPr algn="ctr"/>
            <a:r>
              <a:rPr lang="tr-TR" sz="4000" dirty="0"/>
              <a:t>VAKA</a:t>
            </a:r>
          </a:p>
        </p:txBody>
      </p:sp>
      <p:sp>
        <p:nvSpPr>
          <p:cNvPr id="3" name="İçerik Yer Tutucusu 2">
            <a:extLst>
              <a:ext uri="{FF2B5EF4-FFF2-40B4-BE49-F238E27FC236}">
                <a16:creationId xmlns:a16="http://schemas.microsoft.com/office/drawing/2014/main" id="{11F02F3A-10EC-0B55-E8BC-9934D51458E7}"/>
              </a:ext>
            </a:extLst>
          </p:cNvPr>
          <p:cNvSpPr>
            <a:spLocks noGrp="1"/>
          </p:cNvSpPr>
          <p:nvPr>
            <p:ph idx="1"/>
          </p:nvPr>
        </p:nvSpPr>
        <p:spPr>
          <a:xfrm>
            <a:off x="838200" y="1463040"/>
            <a:ext cx="10515600" cy="4713923"/>
          </a:xfrm>
        </p:spPr>
        <p:txBody>
          <a:bodyPr>
            <a:normAutofit/>
          </a:bodyPr>
          <a:lstStyle/>
          <a:p>
            <a:r>
              <a:rPr lang="tr-TR" dirty="0"/>
              <a:t>52 yaşında erkek hasta</a:t>
            </a:r>
          </a:p>
          <a:p>
            <a:r>
              <a:rPr lang="tr-TR" dirty="0"/>
              <a:t>2 yıldır DM tanısı nedeniyle metformin ve </a:t>
            </a:r>
            <a:r>
              <a:rPr lang="tr-TR" dirty="0" err="1"/>
              <a:t>gliklazid</a:t>
            </a:r>
            <a:r>
              <a:rPr lang="tr-TR" dirty="0"/>
              <a:t> kullanmakta.</a:t>
            </a:r>
          </a:p>
          <a:p>
            <a:r>
              <a:rPr lang="tr-TR" dirty="0"/>
              <a:t>Son zamanlarda gelişen aktif şikayeti </a:t>
            </a:r>
            <a:r>
              <a:rPr lang="tr-TR" dirty="0" err="1"/>
              <a:t>yok.Egzersiz</a:t>
            </a:r>
            <a:r>
              <a:rPr lang="tr-TR" dirty="0"/>
              <a:t> ve diyet uyumu mevcut değil.</a:t>
            </a:r>
          </a:p>
          <a:p>
            <a:r>
              <a:rPr lang="tr-TR" dirty="0"/>
              <a:t>Kan tetkikleri en son 6 ay önce </a:t>
            </a:r>
            <a:r>
              <a:rPr lang="tr-TR" dirty="0" err="1"/>
              <a:t>değerlendirlip</a:t>
            </a:r>
            <a:r>
              <a:rPr lang="tr-TR" dirty="0"/>
              <a:t> mevcut tedavinin devamı önerilmiş.</a:t>
            </a:r>
          </a:p>
          <a:p>
            <a:r>
              <a:rPr lang="tr-TR" dirty="0" err="1"/>
              <a:t>BH:Yok</a:t>
            </a:r>
            <a:endParaRPr lang="tr-TR" dirty="0"/>
          </a:p>
          <a:p>
            <a:r>
              <a:rPr lang="tr-TR" dirty="0" err="1"/>
              <a:t>DKİ:Metformin,Gliklazid</a:t>
            </a:r>
            <a:endParaRPr lang="tr-TR" dirty="0"/>
          </a:p>
          <a:p>
            <a:r>
              <a:rPr lang="tr-TR" dirty="0"/>
              <a:t>Anne:Tip2 DM</a:t>
            </a:r>
          </a:p>
          <a:p>
            <a:endParaRPr lang="tr-TR" dirty="0"/>
          </a:p>
        </p:txBody>
      </p:sp>
    </p:spTree>
    <p:extLst>
      <p:ext uri="{BB962C8B-B14F-4D97-AF65-F5344CB8AC3E}">
        <p14:creationId xmlns:p14="http://schemas.microsoft.com/office/powerpoint/2010/main" val="18319858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AE4A10-AB70-4D17-9EB7-D3DD2C40887E}"/>
              </a:ext>
            </a:extLst>
          </p:cNvPr>
          <p:cNvSpPr>
            <a:spLocks noGrp="1"/>
          </p:cNvSpPr>
          <p:nvPr>
            <p:ph type="title"/>
          </p:nvPr>
        </p:nvSpPr>
        <p:spPr/>
        <p:txBody>
          <a:bodyPr/>
          <a:lstStyle/>
          <a:p>
            <a:pPr algn="ctr"/>
            <a:r>
              <a:rPr lang="tr-TR" dirty="0"/>
              <a:t>VAKA</a:t>
            </a:r>
          </a:p>
        </p:txBody>
      </p:sp>
      <p:sp>
        <p:nvSpPr>
          <p:cNvPr id="3" name="İçerik Yer Tutucusu 2">
            <a:extLst>
              <a:ext uri="{FF2B5EF4-FFF2-40B4-BE49-F238E27FC236}">
                <a16:creationId xmlns:a16="http://schemas.microsoft.com/office/drawing/2014/main" id="{6C7C2586-D191-E565-DEFD-D73BD93C3B47}"/>
              </a:ext>
            </a:extLst>
          </p:cNvPr>
          <p:cNvSpPr>
            <a:spLocks noGrp="1"/>
          </p:cNvSpPr>
          <p:nvPr>
            <p:ph idx="1"/>
          </p:nvPr>
        </p:nvSpPr>
        <p:spPr/>
        <p:txBody>
          <a:bodyPr/>
          <a:lstStyle/>
          <a:p>
            <a:pPr marL="0" indent="0">
              <a:buNone/>
            </a:pPr>
            <a:r>
              <a:rPr lang="tr-TR" dirty="0"/>
              <a:t>Fizik Muayene:</a:t>
            </a:r>
          </a:p>
          <a:p>
            <a:r>
              <a:rPr lang="tr-TR" dirty="0"/>
              <a:t>Boy:160 cm</a:t>
            </a:r>
          </a:p>
          <a:p>
            <a:r>
              <a:rPr lang="tr-TR" dirty="0"/>
              <a:t>Kilo:90 kg</a:t>
            </a:r>
          </a:p>
          <a:p>
            <a:r>
              <a:rPr lang="tr-TR" dirty="0"/>
              <a:t>Abdominal muayenede  beyaz renkli </a:t>
            </a:r>
            <a:r>
              <a:rPr lang="tr-TR" dirty="0" err="1"/>
              <a:t>strialar</a:t>
            </a:r>
            <a:r>
              <a:rPr lang="tr-TR" dirty="0"/>
              <a:t> mevcut</a:t>
            </a:r>
          </a:p>
          <a:p>
            <a:r>
              <a:rPr lang="tr-TR" dirty="0"/>
              <a:t>Ayak ve ekstremiteler doğal</a:t>
            </a:r>
          </a:p>
          <a:p>
            <a:r>
              <a:rPr lang="tr-TR" dirty="0"/>
              <a:t>Cilt muayenesi doğal</a:t>
            </a:r>
          </a:p>
          <a:p>
            <a:r>
              <a:rPr lang="tr-TR" dirty="0"/>
              <a:t>Nörolojik muayene doğal</a:t>
            </a:r>
          </a:p>
          <a:p>
            <a:r>
              <a:rPr lang="tr-TR" dirty="0"/>
              <a:t>Kan basıncı:130/80</a:t>
            </a:r>
          </a:p>
          <a:p>
            <a:endParaRPr lang="tr-TR" dirty="0"/>
          </a:p>
          <a:p>
            <a:endParaRPr lang="tr-TR" dirty="0"/>
          </a:p>
        </p:txBody>
      </p:sp>
    </p:spTree>
    <p:extLst>
      <p:ext uri="{BB962C8B-B14F-4D97-AF65-F5344CB8AC3E}">
        <p14:creationId xmlns:p14="http://schemas.microsoft.com/office/powerpoint/2010/main" val="23893699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DF8B50-58CC-C51C-4707-845F085F9BC3}"/>
              </a:ext>
            </a:extLst>
          </p:cNvPr>
          <p:cNvSpPr>
            <a:spLocks noGrp="1"/>
          </p:cNvSpPr>
          <p:nvPr>
            <p:ph type="title"/>
          </p:nvPr>
        </p:nvSpPr>
        <p:spPr/>
        <p:txBody>
          <a:bodyPr/>
          <a:lstStyle/>
          <a:p>
            <a:pPr algn="ctr"/>
            <a:r>
              <a:rPr lang="tr-TR" dirty="0"/>
              <a:t>VAKA</a:t>
            </a:r>
          </a:p>
        </p:txBody>
      </p:sp>
      <p:sp>
        <p:nvSpPr>
          <p:cNvPr id="3" name="İçerik Yer Tutucusu 2">
            <a:extLst>
              <a:ext uri="{FF2B5EF4-FFF2-40B4-BE49-F238E27FC236}">
                <a16:creationId xmlns:a16="http://schemas.microsoft.com/office/drawing/2014/main" id="{400C30CB-DE7E-DB23-156E-F8A907288301}"/>
              </a:ext>
            </a:extLst>
          </p:cNvPr>
          <p:cNvSpPr>
            <a:spLocks noGrp="1"/>
          </p:cNvSpPr>
          <p:nvPr>
            <p:ph idx="1"/>
          </p:nvPr>
        </p:nvSpPr>
        <p:spPr/>
        <p:txBody>
          <a:bodyPr/>
          <a:lstStyle/>
          <a:p>
            <a:pPr marL="0" indent="0">
              <a:buNone/>
            </a:pPr>
            <a:r>
              <a:rPr lang="tr-TR" dirty="0"/>
              <a:t>Kan tetkikleri</a:t>
            </a:r>
          </a:p>
          <a:p>
            <a:pPr marL="0" indent="0">
              <a:buNone/>
            </a:pPr>
            <a:r>
              <a:rPr lang="tr-TR" dirty="0"/>
              <a:t>Glukoz:203 mg/dl</a:t>
            </a:r>
          </a:p>
          <a:p>
            <a:pPr marL="0" indent="0">
              <a:buNone/>
            </a:pPr>
            <a:r>
              <a:rPr lang="tr-TR" dirty="0"/>
              <a:t>Kolesterol:275 mg/dl (0-200)</a:t>
            </a:r>
          </a:p>
          <a:p>
            <a:pPr marL="0" indent="0">
              <a:buNone/>
            </a:pPr>
            <a:r>
              <a:rPr lang="tr-TR" dirty="0"/>
              <a:t>Trigliserid:461 mg/dl (0-150)</a:t>
            </a:r>
          </a:p>
          <a:p>
            <a:pPr marL="0" indent="0">
              <a:buNone/>
            </a:pPr>
            <a:r>
              <a:rPr lang="tr-TR" dirty="0"/>
              <a:t>B12 Vitamini:120 </a:t>
            </a:r>
            <a:r>
              <a:rPr lang="tr-TR" dirty="0" err="1"/>
              <a:t>pg</a:t>
            </a:r>
            <a:r>
              <a:rPr lang="tr-TR" dirty="0"/>
              <a:t>/ml</a:t>
            </a:r>
          </a:p>
          <a:p>
            <a:pPr marL="0" indent="0">
              <a:buNone/>
            </a:pPr>
            <a:r>
              <a:rPr lang="tr-TR" dirty="0"/>
              <a:t>HbA1c:8.6</a:t>
            </a:r>
          </a:p>
          <a:p>
            <a:pPr marL="0" indent="0">
              <a:buNone/>
            </a:pPr>
            <a:endParaRPr lang="tr-TR" dirty="0"/>
          </a:p>
          <a:p>
            <a:pPr marL="0" indent="0">
              <a:buNone/>
            </a:pPr>
            <a:r>
              <a:rPr lang="tr-TR" sz="3600" dirty="0">
                <a:solidFill>
                  <a:srgbClr val="002060"/>
                </a:solidFill>
              </a:rPr>
              <a:t>Tedavi ve </a:t>
            </a:r>
            <a:r>
              <a:rPr lang="tr-TR" sz="3600" dirty="0" err="1">
                <a:solidFill>
                  <a:srgbClr val="002060"/>
                </a:solidFill>
              </a:rPr>
              <a:t>önerilemiz</a:t>
            </a:r>
            <a:r>
              <a:rPr lang="tr-TR" sz="3600" dirty="0">
                <a:solidFill>
                  <a:srgbClr val="002060"/>
                </a:solidFill>
              </a:rPr>
              <a:t> ne olmalı?</a:t>
            </a:r>
          </a:p>
          <a:p>
            <a:pPr marL="0" indent="0">
              <a:buNone/>
            </a:pPr>
            <a:endParaRPr lang="tr-TR" dirty="0"/>
          </a:p>
          <a:p>
            <a:pPr marL="0" indent="0">
              <a:buNone/>
            </a:pPr>
            <a:endParaRPr lang="tr-TR" dirty="0"/>
          </a:p>
        </p:txBody>
      </p:sp>
    </p:spTree>
    <p:extLst>
      <p:ext uri="{BB962C8B-B14F-4D97-AF65-F5344CB8AC3E}">
        <p14:creationId xmlns:p14="http://schemas.microsoft.com/office/powerpoint/2010/main" val="32441211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877E01FA-674F-7D18-B3A7-22674EA3F1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80553" y="-852895"/>
            <a:ext cx="5311849" cy="8563789"/>
          </a:xfrm>
          <a:prstGeom prst="rect">
            <a:avLst/>
          </a:prstGeom>
        </p:spPr>
      </p:pic>
    </p:spTree>
    <p:extLst>
      <p:ext uri="{BB962C8B-B14F-4D97-AF65-F5344CB8AC3E}">
        <p14:creationId xmlns:p14="http://schemas.microsoft.com/office/powerpoint/2010/main" val="32828172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9018D5-8D36-A4E0-43BB-92F42D33F28A}"/>
              </a:ext>
            </a:extLst>
          </p:cNvPr>
          <p:cNvSpPr>
            <a:spLocks noGrp="1"/>
          </p:cNvSpPr>
          <p:nvPr>
            <p:ph type="title"/>
          </p:nvPr>
        </p:nvSpPr>
        <p:spPr/>
        <p:txBody>
          <a:bodyPr>
            <a:normAutofit/>
          </a:bodyPr>
          <a:lstStyle/>
          <a:p>
            <a:pPr algn="ctr"/>
            <a:r>
              <a:rPr lang="tr-TR" sz="3600" dirty="0"/>
              <a:t>SEVK KRİTERLERİ</a:t>
            </a:r>
          </a:p>
        </p:txBody>
      </p:sp>
      <p:sp>
        <p:nvSpPr>
          <p:cNvPr id="3" name="İçerik Yer Tutucusu 2">
            <a:extLst>
              <a:ext uri="{FF2B5EF4-FFF2-40B4-BE49-F238E27FC236}">
                <a16:creationId xmlns:a16="http://schemas.microsoft.com/office/drawing/2014/main" id="{68DBFD19-2123-3740-ACF2-EF792FD21BFE}"/>
              </a:ext>
            </a:extLst>
          </p:cNvPr>
          <p:cNvSpPr>
            <a:spLocks noGrp="1"/>
          </p:cNvSpPr>
          <p:nvPr>
            <p:ph idx="1"/>
          </p:nvPr>
        </p:nvSpPr>
        <p:spPr>
          <a:xfrm>
            <a:off x="838200" y="1503680"/>
            <a:ext cx="10515600" cy="4989195"/>
          </a:xfrm>
        </p:spPr>
        <p:txBody>
          <a:bodyPr>
            <a:normAutofit fontScale="85000" lnSpcReduction="20000"/>
          </a:bodyPr>
          <a:lstStyle/>
          <a:p>
            <a:r>
              <a:rPr lang="tr-TR" sz="3200" dirty="0"/>
              <a:t>Tedaviye rağmen tekrarlayan ağır hipoglisemi (&lt;50 mg/dl) atakları</a:t>
            </a:r>
          </a:p>
          <a:p>
            <a:r>
              <a:rPr lang="tr-TR" sz="3200" dirty="0"/>
              <a:t>18 yaş altı diyabetli hastalar          </a:t>
            </a:r>
          </a:p>
          <a:p>
            <a:r>
              <a:rPr lang="tr-TR" sz="3200" dirty="0"/>
              <a:t>Tip 1 DM tanısı konan hasta  </a:t>
            </a:r>
          </a:p>
          <a:p>
            <a:r>
              <a:rPr lang="tr-TR" sz="3200" dirty="0"/>
              <a:t>Tip2 DM tanısı alan hastalar şu durumlar varsa ;</a:t>
            </a:r>
          </a:p>
          <a:p>
            <a:pPr marL="0" indent="0">
              <a:buNone/>
            </a:pPr>
            <a:r>
              <a:rPr lang="tr-TR" sz="3200" dirty="0"/>
              <a:t>AKŞ ≥ 300mg/dl</a:t>
            </a:r>
          </a:p>
          <a:p>
            <a:pPr marL="0" indent="0">
              <a:buNone/>
            </a:pPr>
            <a:r>
              <a:rPr lang="tr-TR" sz="3200" dirty="0"/>
              <a:t>TKŞ ≥ 400mg/dl</a:t>
            </a:r>
          </a:p>
          <a:p>
            <a:pPr marL="0" indent="0">
              <a:buNone/>
            </a:pPr>
            <a:r>
              <a:rPr lang="tr-TR" sz="3200" dirty="0"/>
              <a:t>HbA1c ≥ %10</a:t>
            </a:r>
          </a:p>
          <a:p>
            <a:r>
              <a:rPr lang="tr-TR" sz="3200" dirty="0"/>
              <a:t>Tip2 DM tanısı alan hasta her türlü tedaviye rağmen 6 ay boyunca ölçülen iki kan şekeri aşağıdaki aralıkta ise ;</a:t>
            </a:r>
          </a:p>
          <a:p>
            <a:pPr marL="0" indent="0">
              <a:buNone/>
            </a:pPr>
            <a:r>
              <a:rPr lang="tr-TR" sz="3200" dirty="0"/>
              <a:t>AKŞ ≥ 160-300mg/dl</a:t>
            </a:r>
          </a:p>
          <a:p>
            <a:pPr marL="0" indent="0">
              <a:buNone/>
            </a:pPr>
            <a:r>
              <a:rPr lang="tr-TR" sz="3200" dirty="0"/>
              <a:t>TKŞ ≥ 225-400mg/dl</a:t>
            </a:r>
          </a:p>
          <a:p>
            <a:pPr marL="0" indent="0">
              <a:buNone/>
            </a:pPr>
            <a:r>
              <a:rPr lang="tr-TR" sz="3200" dirty="0"/>
              <a:t>HbA1c ≥ %8</a:t>
            </a:r>
          </a:p>
          <a:p>
            <a:endParaRPr lang="tr-TR" dirty="0"/>
          </a:p>
          <a:p>
            <a:endParaRPr lang="tr-TR" dirty="0"/>
          </a:p>
        </p:txBody>
      </p:sp>
    </p:spTree>
    <p:extLst>
      <p:ext uri="{BB962C8B-B14F-4D97-AF65-F5344CB8AC3E}">
        <p14:creationId xmlns:p14="http://schemas.microsoft.com/office/powerpoint/2010/main" val="6642781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1F30EB-6E8B-683B-32ED-81782AA7DB8F}"/>
              </a:ext>
            </a:extLst>
          </p:cNvPr>
          <p:cNvSpPr>
            <a:spLocks noGrp="1"/>
          </p:cNvSpPr>
          <p:nvPr>
            <p:ph type="title"/>
          </p:nvPr>
        </p:nvSpPr>
        <p:spPr/>
        <p:txBody>
          <a:bodyPr/>
          <a:lstStyle/>
          <a:p>
            <a:pPr algn="ctr"/>
            <a:r>
              <a:rPr lang="tr-TR" dirty="0"/>
              <a:t>KAYNAKÇA</a:t>
            </a:r>
          </a:p>
        </p:txBody>
      </p:sp>
      <p:sp>
        <p:nvSpPr>
          <p:cNvPr id="3" name="İçerik Yer Tutucusu 2">
            <a:extLst>
              <a:ext uri="{FF2B5EF4-FFF2-40B4-BE49-F238E27FC236}">
                <a16:creationId xmlns:a16="http://schemas.microsoft.com/office/drawing/2014/main" id="{E785B5F2-7CA1-03AC-6188-2B8497989911}"/>
              </a:ext>
            </a:extLst>
          </p:cNvPr>
          <p:cNvSpPr>
            <a:spLocks noGrp="1"/>
          </p:cNvSpPr>
          <p:nvPr>
            <p:ph idx="1"/>
          </p:nvPr>
        </p:nvSpPr>
        <p:spPr/>
        <p:txBody>
          <a:bodyPr>
            <a:normAutofit fontScale="92500"/>
          </a:bodyPr>
          <a:lstStyle/>
          <a:p>
            <a:r>
              <a:rPr lang="tr-TR" sz="2800" dirty="0">
                <a:solidFill>
                  <a:schemeClr val="tx1"/>
                </a:solidFill>
              </a:rPr>
              <a:t>Türkiye Endokrin ve Metabolizma Derneği </a:t>
            </a:r>
            <a:r>
              <a:rPr lang="tr-TR" sz="2800" dirty="0" err="1">
                <a:solidFill>
                  <a:schemeClr val="tx1"/>
                </a:solidFill>
              </a:rPr>
              <a:t>Diabetes</a:t>
            </a:r>
            <a:r>
              <a:rPr lang="tr-TR" sz="2800" dirty="0">
                <a:solidFill>
                  <a:schemeClr val="tx1"/>
                </a:solidFill>
              </a:rPr>
              <a:t> </a:t>
            </a:r>
            <a:r>
              <a:rPr lang="tr-TR" sz="2800" dirty="0" err="1">
                <a:solidFill>
                  <a:schemeClr val="tx1"/>
                </a:solidFill>
              </a:rPr>
              <a:t>Mellitus</a:t>
            </a:r>
            <a:r>
              <a:rPr lang="tr-TR" sz="2800" dirty="0">
                <a:solidFill>
                  <a:schemeClr val="tx1"/>
                </a:solidFill>
              </a:rPr>
              <a:t> ve Komplikasyonlarının Tanı, Tedavi ve İzlem </a:t>
            </a:r>
            <a:r>
              <a:rPr lang="tr-TR" sz="2800" dirty="0" err="1">
                <a:solidFill>
                  <a:schemeClr val="tx1"/>
                </a:solidFill>
              </a:rPr>
              <a:t>Klavuzu</a:t>
            </a:r>
            <a:r>
              <a:rPr lang="tr-TR" sz="2800" dirty="0">
                <a:solidFill>
                  <a:schemeClr val="tx1"/>
                </a:solidFill>
              </a:rPr>
              <a:t>, 2022</a:t>
            </a:r>
          </a:p>
          <a:p>
            <a:r>
              <a:rPr lang="tr-TR" sz="2800" dirty="0">
                <a:solidFill>
                  <a:schemeClr val="tx1"/>
                </a:solidFill>
                <a:cs typeface="Times New Roman" panose="02020603050405020304" pitchFamily="18" charset="0"/>
              </a:rPr>
              <a:t>South-</a:t>
            </a:r>
            <a:r>
              <a:rPr lang="tr-TR" sz="2800" dirty="0" err="1">
                <a:solidFill>
                  <a:schemeClr val="tx1"/>
                </a:solidFill>
                <a:cs typeface="Times New Roman" panose="02020603050405020304" pitchFamily="18" charset="0"/>
              </a:rPr>
              <a:t>Paul,J</a:t>
            </a:r>
            <a:r>
              <a:rPr lang="tr-TR" sz="2800" dirty="0">
                <a:solidFill>
                  <a:schemeClr val="tx1"/>
                </a:solidFill>
                <a:cs typeface="Times New Roman" panose="02020603050405020304" pitchFamily="18" charset="0"/>
              </a:rPr>
              <a:t>., </a:t>
            </a:r>
            <a:r>
              <a:rPr lang="tr-TR" sz="2800" dirty="0" err="1">
                <a:solidFill>
                  <a:schemeClr val="tx1"/>
                </a:solidFill>
                <a:cs typeface="Times New Roman" panose="02020603050405020304" pitchFamily="18" charset="0"/>
              </a:rPr>
              <a:t>Matheny,S</a:t>
            </a:r>
            <a:r>
              <a:rPr lang="tr-TR" sz="2800" dirty="0">
                <a:solidFill>
                  <a:schemeClr val="tx1"/>
                </a:solidFill>
                <a:cs typeface="Times New Roman" panose="02020603050405020304" pitchFamily="18" charset="0"/>
              </a:rPr>
              <a:t>., &amp; </a:t>
            </a:r>
            <a:r>
              <a:rPr lang="tr-TR" sz="2800" dirty="0" err="1">
                <a:solidFill>
                  <a:schemeClr val="tx1"/>
                </a:solidFill>
                <a:cs typeface="Times New Roman" panose="02020603050405020304" pitchFamily="18" charset="0"/>
              </a:rPr>
              <a:t>Lewis,E</a:t>
            </a:r>
            <a:r>
              <a:rPr lang="tr-TR" sz="2800" dirty="0">
                <a:solidFill>
                  <a:schemeClr val="tx1"/>
                </a:solidFill>
                <a:cs typeface="Times New Roman" panose="02020603050405020304" pitchFamily="18" charset="0"/>
              </a:rPr>
              <a:t>. (2014).</a:t>
            </a:r>
            <a:r>
              <a:rPr lang="tr-TR" sz="2800" dirty="0" err="1">
                <a:solidFill>
                  <a:schemeClr val="tx1"/>
                </a:solidFill>
                <a:cs typeface="Times New Roman" panose="02020603050405020304" pitchFamily="18" charset="0"/>
              </a:rPr>
              <a:t>Lange</a:t>
            </a:r>
            <a:r>
              <a:rPr lang="tr-TR" sz="2800" dirty="0">
                <a:solidFill>
                  <a:schemeClr val="tx1"/>
                </a:solidFill>
                <a:cs typeface="Times New Roman" panose="02020603050405020304" pitchFamily="18" charset="0"/>
              </a:rPr>
              <a:t> </a:t>
            </a:r>
            <a:r>
              <a:rPr lang="tr-TR" sz="2800" i="1" dirty="0">
                <a:solidFill>
                  <a:schemeClr val="tx1"/>
                </a:solidFill>
                <a:cs typeface="Times New Roman" panose="02020603050405020304" pitchFamily="18" charset="0"/>
              </a:rPr>
              <a:t>Aile Hekimliği Tanı ve Tedavi </a:t>
            </a:r>
            <a:endParaRPr lang="tr-TR" sz="2800" dirty="0">
              <a:solidFill>
                <a:schemeClr val="tx1"/>
              </a:solidFill>
              <a:cs typeface="Times New Roman" panose="02020603050405020304" pitchFamily="18" charset="0"/>
            </a:endParaRPr>
          </a:p>
          <a:p>
            <a:r>
              <a:rPr lang="tr-TR" sz="2800" dirty="0">
                <a:solidFill>
                  <a:schemeClr val="tx1"/>
                </a:solidFill>
                <a:cs typeface="Times New Roman" panose="02020603050405020304" pitchFamily="18" charset="0"/>
              </a:rPr>
              <a:t>Robert E. </a:t>
            </a:r>
            <a:r>
              <a:rPr lang="tr-TR" sz="2800" dirty="0" err="1">
                <a:solidFill>
                  <a:schemeClr val="tx1"/>
                </a:solidFill>
                <a:cs typeface="Times New Roman" panose="02020603050405020304" pitchFamily="18" charset="0"/>
              </a:rPr>
              <a:t>Rakel</a:t>
            </a:r>
            <a:r>
              <a:rPr lang="tr-TR" sz="2800" dirty="0">
                <a:solidFill>
                  <a:schemeClr val="tx1"/>
                </a:solidFill>
                <a:cs typeface="Times New Roman" panose="02020603050405020304" pitchFamily="18" charset="0"/>
              </a:rPr>
              <a:t>, MD, David P. </a:t>
            </a:r>
            <a:r>
              <a:rPr lang="tr-TR" sz="2800" dirty="0" err="1">
                <a:solidFill>
                  <a:schemeClr val="tx1"/>
                </a:solidFill>
                <a:cs typeface="Times New Roman" panose="02020603050405020304" pitchFamily="18" charset="0"/>
              </a:rPr>
              <a:t>Rakel</a:t>
            </a:r>
            <a:r>
              <a:rPr lang="tr-TR" sz="2800" dirty="0">
                <a:solidFill>
                  <a:schemeClr val="tx1"/>
                </a:solidFill>
                <a:cs typeface="Times New Roman" panose="02020603050405020304" pitchFamily="18" charset="0"/>
              </a:rPr>
              <a:t>, MD, </a:t>
            </a:r>
            <a:r>
              <a:rPr lang="tr-TR" sz="2800" i="1" dirty="0">
                <a:solidFill>
                  <a:schemeClr val="tx1"/>
                </a:solidFill>
                <a:cs typeface="Times New Roman" panose="02020603050405020304" pitchFamily="18" charset="0"/>
              </a:rPr>
              <a:t>Aile Hekimliği </a:t>
            </a:r>
            <a:r>
              <a:rPr lang="tr-TR" sz="2800" dirty="0" err="1">
                <a:solidFill>
                  <a:schemeClr val="tx1"/>
                </a:solidFill>
                <a:cs typeface="Times New Roman" panose="02020603050405020304" pitchFamily="18" charset="0"/>
              </a:rPr>
              <a:t>syf</a:t>
            </a:r>
            <a:r>
              <a:rPr lang="tr-TR" sz="2800" dirty="0">
                <a:solidFill>
                  <a:schemeClr val="tx1"/>
                </a:solidFill>
                <a:cs typeface="Times New Roman" panose="02020603050405020304" pitchFamily="18" charset="0"/>
              </a:rPr>
              <a:t> 976-803</a:t>
            </a:r>
            <a:endParaRPr lang="tr-TR" sz="2800" dirty="0">
              <a:solidFill>
                <a:schemeClr val="tx1"/>
              </a:solidFill>
            </a:endParaRPr>
          </a:p>
          <a:p>
            <a:r>
              <a:rPr lang="tr-TR" dirty="0">
                <a:hlinkClick r:id="rId2"/>
              </a:rPr>
              <a:t>https://www.turkdiab.org/diyabet-hakkinda-hersey.asp?lang=TR&amp;id=51</a:t>
            </a:r>
            <a:endParaRPr lang="tr-TR" dirty="0"/>
          </a:p>
          <a:p>
            <a:r>
              <a:rPr lang="tr-TR" dirty="0"/>
              <a:t>UP TO DATE</a:t>
            </a:r>
          </a:p>
          <a:p>
            <a:r>
              <a:rPr lang="tr-TR" dirty="0"/>
              <a:t>CURRENT</a:t>
            </a:r>
          </a:p>
          <a:p>
            <a:r>
              <a:rPr lang="tr-TR" dirty="0"/>
              <a:t>DR DAHİLİYE KONU </a:t>
            </a:r>
            <a:r>
              <a:rPr lang="tr-TR" dirty="0" err="1"/>
              <a:t>KİTABI,syf</a:t>
            </a:r>
            <a:r>
              <a:rPr lang="tr-TR" dirty="0"/>
              <a:t> 361.</a:t>
            </a:r>
          </a:p>
          <a:p>
            <a:endParaRPr lang="tr-TR" dirty="0"/>
          </a:p>
        </p:txBody>
      </p:sp>
    </p:spTree>
    <p:extLst>
      <p:ext uri="{BB962C8B-B14F-4D97-AF65-F5344CB8AC3E}">
        <p14:creationId xmlns:p14="http://schemas.microsoft.com/office/powerpoint/2010/main" val="8439776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060542-4FD1-8C2D-1E20-F000ADFEFCEC}"/>
              </a:ext>
            </a:extLst>
          </p:cNvPr>
          <p:cNvSpPr>
            <a:spLocks noGrp="1"/>
          </p:cNvSpPr>
          <p:nvPr>
            <p:ph type="title"/>
          </p:nvPr>
        </p:nvSpPr>
        <p:spPr>
          <a:xfrm>
            <a:off x="751115" y="2542267"/>
            <a:ext cx="10515600" cy="1325563"/>
          </a:xfrm>
        </p:spPr>
        <p:txBody>
          <a:bodyPr/>
          <a:lstStyle/>
          <a:p>
            <a:pPr algn="ctr"/>
            <a:r>
              <a:rPr lang="tr-TR" dirty="0"/>
              <a:t>TEŞEKKÜRLER</a:t>
            </a:r>
          </a:p>
        </p:txBody>
      </p:sp>
    </p:spTree>
    <p:extLst>
      <p:ext uri="{BB962C8B-B14F-4D97-AF65-F5344CB8AC3E}">
        <p14:creationId xmlns:p14="http://schemas.microsoft.com/office/powerpoint/2010/main" val="2639996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EB87D8-6F25-0EE4-6B94-887F643286E7}"/>
              </a:ext>
            </a:extLst>
          </p:cNvPr>
          <p:cNvSpPr>
            <a:spLocks noGrp="1"/>
          </p:cNvSpPr>
          <p:nvPr>
            <p:ph type="title"/>
          </p:nvPr>
        </p:nvSpPr>
        <p:spPr/>
        <p:txBody>
          <a:bodyPr/>
          <a:lstStyle/>
          <a:p>
            <a:pPr algn="ctr"/>
            <a:r>
              <a:rPr lang="tr-TR" sz="4400" dirty="0"/>
              <a:t>DİYABETTE TIBBİ BESLENME TEDAVİSİ</a:t>
            </a:r>
            <a:endParaRPr lang="tr-TR" dirty="0"/>
          </a:p>
        </p:txBody>
      </p:sp>
      <p:pic>
        <p:nvPicPr>
          <p:cNvPr id="9" name="İçerik Yer Tutucusu 8" descr="meyve, doğal gıdalar, üretmek, mahsul, işlenmemiş gıda içeren bir resim&#10;&#10;Açıklama otomatik olarak oluşturuldu">
            <a:extLst>
              <a:ext uri="{FF2B5EF4-FFF2-40B4-BE49-F238E27FC236}">
                <a16:creationId xmlns:a16="http://schemas.microsoft.com/office/drawing/2014/main" id="{3E570B10-5860-164F-A53C-4F678EEB40A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209315" y="5370811"/>
            <a:ext cx="2405743" cy="1122064"/>
          </a:xfrm>
        </p:spPr>
      </p:pic>
      <p:sp>
        <p:nvSpPr>
          <p:cNvPr id="10" name="İçerik Yer Tutucusu 9">
            <a:extLst>
              <a:ext uri="{FF2B5EF4-FFF2-40B4-BE49-F238E27FC236}">
                <a16:creationId xmlns:a16="http://schemas.microsoft.com/office/drawing/2014/main" id="{4DCE9EEF-3073-1E91-607E-D0B688ABEE45}"/>
              </a:ext>
            </a:extLst>
          </p:cNvPr>
          <p:cNvSpPr>
            <a:spLocks noGrp="1"/>
          </p:cNvSpPr>
          <p:nvPr>
            <p:ph sz="half" idx="2"/>
          </p:nvPr>
        </p:nvSpPr>
        <p:spPr>
          <a:xfrm>
            <a:off x="1115785" y="1763713"/>
            <a:ext cx="9960429" cy="4335690"/>
          </a:xfrm>
        </p:spPr>
        <p:txBody>
          <a:bodyPr>
            <a:normAutofit/>
          </a:bodyPr>
          <a:lstStyle/>
          <a:p>
            <a:r>
              <a:rPr lang="tr-TR" sz="2800" dirty="0"/>
              <a:t>Beslenme tedavisi</a:t>
            </a:r>
            <a:r>
              <a:rPr lang="tr-TR" dirty="0"/>
              <a:t> </a:t>
            </a:r>
            <a:r>
              <a:rPr lang="tr-TR" sz="2800" dirty="0"/>
              <a:t>diyabetin </a:t>
            </a:r>
            <a:r>
              <a:rPr lang="tr-TR" dirty="0"/>
              <a:t>,</a:t>
            </a:r>
            <a:r>
              <a:rPr lang="tr-TR" sz="2800" dirty="0"/>
              <a:t>komplikasyonlarının önlenmesinde  ve tedavisinde vazgeçilmezdir. </a:t>
            </a:r>
          </a:p>
          <a:p>
            <a:endParaRPr lang="tr-TR" sz="2800" dirty="0"/>
          </a:p>
          <a:p>
            <a:r>
              <a:rPr lang="tr-TR" sz="2800" dirty="0"/>
              <a:t>Tanıyı izleyen ilk </a:t>
            </a:r>
            <a:r>
              <a:rPr lang="tr-TR" dirty="0"/>
              <a:t>1</a:t>
            </a:r>
            <a:r>
              <a:rPr lang="tr-TR" sz="2800" dirty="0"/>
              <a:t> ay içinde, GDM olgularının ise tanıyı izleyen ilk hafta içinde diyabet alanında </a:t>
            </a:r>
            <a:r>
              <a:rPr lang="tr-TR" sz="2800" dirty="0" err="1"/>
              <a:t>uzamnlaşmış</a:t>
            </a:r>
            <a:r>
              <a:rPr lang="tr-TR" sz="2800" dirty="0"/>
              <a:t> bir diyetisyene sevk edilmesi önerilir.</a:t>
            </a:r>
          </a:p>
          <a:p>
            <a:endParaRPr lang="tr-TR" sz="2800" dirty="0"/>
          </a:p>
          <a:p>
            <a:r>
              <a:rPr lang="tr-TR" sz="2800" dirty="0"/>
              <a:t>Kişiye özel Tıbbi beslenme tedavisi (TBT) planlanır.</a:t>
            </a:r>
            <a:endParaRPr lang="tr-TR" dirty="0"/>
          </a:p>
        </p:txBody>
      </p:sp>
    </p:spTree>
    <p:extLst>
      <p:ext uri="{BB962C8B-B14F-4D97-AF65-F5344CB8AC3E}">
        <p14:creationId xmlns:p14="http://schemas.microsoft.com/office/powerpoint/2010/main" val="3838451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064C14-4ECC-94AA-AF1E-00950CBE327D}"/>
              </a:ext>
            </a:extLst>
          </p:cNvPr>
          <p:cNvSpPr>
            <a:spLocks noGrp="1"/>
          </p:cNvSpPr>
          <p:nvPr>
            <p:ph type="title"/>
          </p:nvPr>
        </p:nvSpPr>
        <p:spPr/>
        <p:txBody>
          <a:bodyPr/>
          <a:lstStyle/>
          <a:p>
            <a:pPr algn="ctr"/>
            <a:r>
              <a:rPr lang="tr-TR" sz="4400" dirty="0"/>
              <a:t>DİYABETTE TIBBİ BESLENME TEDAVİSİ ETKİNLİĞİ</a:t>
            </a:r>
            <a:endParaRPr lang="tr-TR" dirty="0"/>
          </a:p>
        </p:txBody>
      </p:sp>
      <p:sp>
        <p:nvSpPr>
          <p:cNvPr id="3" name="İçerik Yer Tutucusu 2">
            <a:extLst>
              <a:ext uri="{FF2B5EF4-FFF2-40B4-BE49-F238E27FC236}">
                <a16:creationId xmlns:a16="http://schemas.microsoft.com/office/drawing/2014/main" id="{959F8BE7-C417-2905-04F3-58F1BE32BCA9}"/>
              </a:ext>
            </a:extLst>
          </p:cNvPr>
          <p:cNvSpPr>
            <a:spLocks noGrp="1"/>
          </p:cNvSpPr>
          <p:nvPr>
            <p:ph idx="1"/>
          </p:nvPr>
        </p:nvSpPr>
        <p:spPr>
          <a:xfrm>
            <a:off x="838200" y="2003446"/>
            <a:ext cx="10515600" cy="4351338"/>
          </a:xfrm>
        </p:spPr>
        <p:txBody>
          <a:bodyPr/>
          <a:lstStyle/>
          <a:p>
            <a:r>
              <a:rPr lang="tr-TR" dirty="0"/>
              <a:t>TBT , tedavide kullanılan birçok ilaca benzer şekilde, ilk 6 ayda A1C düzeylerinde belirgin iyileşme sağlanabilir.</a:t>
            </a:r>
            <a:endParaRPr lang="tr-TR" sz="2800" dirty="0"/>
          </a:p>
          <a:p>
            <a:r>
              <a:rPr lang="tr-TR" sz="2800" dirty="0"/>
              <a:t>Metabolik etkinliğinin yanı sıra maliyet etkinliği de olan bir tedavidir. </a:t>
            </a:r>
          </a:p>
          <a:p>
            <a:r>
              <a:rPr lang="tr-TR" sz="2800" dirty="0"/>
              <a:t>Sağlık kurumlarına müracaat sıklığının TBT alan bireylerde büyük oranda azaldığı bildirilmiştir.</a:t>
            </a:r>
          </a:p>
          <a:p>
            <a:r>
              <a:rPr lang="tr-TR" sz="2800" dirty="0"/>
              <a:t>TBT alan diyabetli bireylerin kullandıkları </a:t>
            </a:r>
          </a:p>
          <a:p>
            <a:pPr marL="0" indent="0">
              <a:buNone/>
            </a:pPr>
            <a:r>
              <a:rPr lang="tr-TR" sz="2800" dirty="0"/>
              <a:t>ilaçların çeşitliliğinde, miktarında ve insülin </a:t>
            </a:r>
          </a:p>
          <a:p>
            <a:pPr marL="0" indent="0">
              <a:buNone/>
            </a:pPr>
            <a:r>
              <a:rPr lang="tr-TR" sz="2800" dirty="0"/>
              <a:t>dozunda azalma sağlanabilir.</a:t>
            </a:r>
          </a:p>
          <a:p>
            <a:endParaRPr lang="tr-TR" dirty="0"/>
          </a:p>
        </p:txBody>
      </p:sp>
      <p:pic>
        <p:nvPicPr>
          <p:cNvPr id="1026" name="Picture 2" descr="Diyabette Asıl Suçlu, Modern Çağın Yanlış Beslenme Modeli! - Woman Mag Tr">
            <a:extLst>
              <a:ext uri="{FF2B5EF4-FFF2-40B4-BE49-F238E27FC236}">
                <a16:creationId xmlns:a16="http://schemas.microsoft.com/office/drawing/2014/main" id="{6D72DEEB-7E16-54D0-F600-F5A078272F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5210" y="4608141"/>
            <a:ext cx="3119005" cy="1746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99116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8826</TotalTime>
  <Words>4038</Words>
  <Application>Microsoft Office PowerPoint</Application>
  <PresentationFormat>Geniş ekran</PresentationFormat>
  <Paragraphs>523</Paragraphs>
  <Slides>76</Slides>
  <Notes>22</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76</vt:i4>
      </vt:variant>
    </vt:vector>
  </HeadingPairs>
  <TitlesOfParts>
    <vt:vector size="82" baseType="lpstr">
      <vt:lpstr>Aptos</vt:lpstr>
      <vt:lpstr>Aptos Display</vt:lpstr>
      <vt:lpstr>Arial</vt:lpstr>
      <vt:lpstr>Calibri</vt:lpstr>
      <vt:lpstr>Times New Roman</vt:lpstr>
      <vt:lpstr>Office Teması</vt:lpstr>
      <vt:lpstr>DİYABETES MELLİTUS’TA TEDAVİ</vt:lpstr>
      <vt:lpstr>AMAÇ</vt:lpstr>
      <vt:lpstr>ÖĞRENİM HEDEFLERİ</vt:lpstr>
      <vt:lpstr>GLİSEMİK KONTROL HEDEFLERİ</vt:lpstr>
      <vt:lpstr>GLİSEMİK KONTROL HEDEFLERİ</vt:lpstr>
      <vt:lpstr>GLİSEMİK KONTROL HEDEFLERİ</vt:lpstr>
      <vt:lpstr>         GLİSEMİK KONTROL HEDEFLERİ  Yaşlı veya yaşam beklentisi kısa olan hastalarda; </vt:lpstr>
      <vt:lpstr>DİYABETTE TIBBİ BESLENME TEDAVİSİ</vt:lpstr>
      <vt:lpstr>DİYABETTE TIBBİ BESLENME TEDAVİSİ ETKİNLİĞİ</vt:lpstr>
      <vt:lpstr>DİYABETTE EGZERSİZ VE FİZİK AKTİVİTE</vt:lpstr>
      <vt:lpstr>DİYABETTE EGZERSİZ VE FİZİK AKTİVİTE</vt:lpstr>
      <vt:lpstr>DİYABETLİ BİREYDE EGZERSİZ ÖNERİLERİ</vt:lpstr>
      <vt:lpstr>DİYABET TEDAVİSİ</vt:lpstr>
      <vt:lpstr>ORAL ANTİDİYABETİK İLAÇLAR</vt:lpstr>
      <vt:lpstr>BİGUANİDLER</vt:lpstr>
      <vt:lpstr>BİGUANİDLER</vt:lpstr>
      <vt:lpstr>BİGUANİDLER</vt:lpstr>
      <vt:lpstr>BİGUANİDLER</vt:lpstr>
      <vt:lpstr>İNSÜLİN SALGILATICI (SEKRETOGOG) İLAÇLAR </vt:lpstr>
      <vt:lpstr>İNSÜLİN SALGILATICI (SEKRETOGOG) İLAÇLAR </vt:lpstr>
      <vt:lpstr>İNSÜLİN SALGILATICI (SEKRETOGOG) İLAÇLAR </vt:lpstr>
      <vt:lpstr>İNSÜLİN SALGILATICI (SEKRETOGOG) İLAÇLAR </vt:lpstr>
      <vt:lpstr>TİAZOLİDİNDİON (GLİTAZON) GRUBU İLAÇLAR</vt:lpstr>
      <vt:lpstr>TİAZOLİDİNDİON (GLİTAZON) GRUBU İLAÇLAR</vt:lpstr>
      <vt:lpstr>TİAZOLİDİNDİON (GLİTAZON) GRUBU İLAÇLAR</vt:lpstr>
      <vt:lpstr>TİAZOLİDİNDİON (GLİTAZON) GRUBU İLAÇLAR</vt:lpstr>
      <vt:lpstr>ALFA GLUKOZİDAZ İNHİBİTÖRÜ GRUBU İLAÇLAR</vt:lpstr>
      <vt:lpstr>ALFA GLUKOZİDAZ İNHİBİTÖRÜ GRUBU İLAÇLAR</vt:lpstr>
      <vt:lpstr>GLUKAGON BENZERİ PEPTİD-1 RESEPTÖR AGONİSTLERİ</vt:lpstr>
      <vt:lpstr>GLUKAGON BENZERİ PEPTİD-1 RESEPTÖR AGONİSTLERİ </vt:lpstr>
      <vt:lpstr>GLUKAGON BENZERİ PEPTİD-1 RESEPTÖR AGONİSTLERİ</vt:lpstr>
      <vt:lpstr>GLUKAGON BENZERİ PEPTİD-1 RESEPTÖR AGONİSTLERİ</vt:lpstr>
      <vt:lpstr>GLUKAGON BENZERİ PEPTİD-1 RESEPTÖR AGONİSTLERİ</vt:lpstr>
      <vt:lpstr>DİPEPTİDİL PEPTİDAZ 4 İNHİBİTÖRLERİ  (DPP4-İ, GLİPTİNLER)</vt:lpstr>
      <vt:lpstr>DİPEPTİDİL PEPTİDAZ 4 İNHİBİTÖRLERİ  (DPP4-İ, GLİPTİNLER)</vt:lpstr>
      <vt:lpstr>DİPEPTİDİL PEPTİDAZ 4 İNHİBİTÖRLERİ  (DPP4-İ, GLİPTİNLER)</vt:lpstr>
      <vt:lpstr>DİPEPTİDİL PEPTİDAZ 4 İNHİBİTÖRLERİ  (DPP4-İ, GLİPTİNLER)</vt:lpstr>
      <vt:lpstr>SODYUM GLUKOZ KO-TRANSPORTER 2 (SGLT2) İNHİBİTÖRLERİ</vt:lpstr>
      <vt:lpstr>SODYUM GLUKOZ KO-TRANSPORTER 2 (SGLT2) İNHİBİTÖRLERİ</vt:lpstr>
      <vt:lpstr>SODYUM GLUKOZ KO-TRANSPORTER 2 (SGLT2) İNHİBİTÖRLERİ</vt:lpstr>
      <vt:lpstr>SODYUM GLUKOZ KO-TRANSPORTER 2 (SGLT2) İNHİBİTÖRLERİ</vt:lpstr>
      <vt:lpstr>MONOTERAPİDE KULLANILAN ANTİHİPERGLİSEMİK İLAÇLARA YANIT</vt:lpstr>
      <vt:lpstr>HAZIR ANTİHİPERGLİSEMİK İLAÇ KOMBİNASYONLARI</vt:lpstr>
      <vt:lpstr>İNSÜLİN TEDAVİSİ ENDİKASYONLARI</vt:lpstr>
      <vt:lpstr>İNSÜLİN TEDAVİSİ UYGULAMA</vt:lpstr>
      <vt:lpstr>İNSÜLİN TEDAVİSİ UYGULAMA</vt:lpstr>
      <vt:lpstr>İNSÜLİN TEDAVİSİNİN KOMPLİKASYONLARI</vt:lpstr>
      <vt:lpstr>İNSÜLİN TEDAVİSİNİN KOMPLİKASYONLARI</vt:lpstr>
      <vt:lpstr>İNSÜLİN DOZUNUN HESAPLANMASI VE AYARLANMASI</vt:lpstr>
      <vt:lpstr>İNSÜLİN DOZUNUN HESAPLANMASI VE AYARLANMASI</vt:lpstr>
      <vt:lpstr>İNSÜLİN TİPLERİ</vt:lpstr>
      <vt:lpstr>İNSÜLİN TEDAVİ YÖNETİMİ</vt:lpstr>
      <vt:lpstr>İNSÜLİN TEDAVİSİ</vt:lpstr>
      <vt:lpstr>SENSÖR DESTEKLİ İNSÜLİN POMPASI</vt:lpstr>
      <vt:lpstr>YENİ TANI KONULAN  TİP2 DM HASTAYA YAKLAŞIM</vt:lpstr>
      <vt:lpstr>YENİ TANI KONULAN TİP2 DM HASTAYA YAKLAŞIM</vt:lpstr>
      <vt:lpstr>YENİ TANI KONULAN TİP2 DM HASTAYA YAKLAŞIM</vt:lpstr>
      <vt:lpstr>YENİ TANI KONULAN TİP2 DM HASTAYA YAKLAŞIM</vt:lpstr>
      <vt:lpstr>PowerPoint Sunusu</vt:lpstr>
      <vt:lpstr>YENİ TANI KONULAN TİP2 DM HASTAYA YAKLAŞIM</vt:lpstr>
      <vt:lpstr>A1C HEDEFINE ULAŞILAMAMIŞ  TAKIPTEKI HASTAYA YAKLAŞIM</vt:lpstr>
      <vt:lpstr>A1C HEDEFINE ULAŞILAMAMIŞ  TAKIPTEKI HASTAYA YAKLAŞIM </vt:lpstr>
      <vt:lpstr>A1C HEDEFINE ULAŞILAMAMIŞ  TAKIPTEKI HASTAYA YAKLAŞIM</vt:lpstr>
      <vt:lpstr>A1C HEDEFINE ULAŞILAMAMIŞ  TAKIPTEKI HASTAYA YAKLAŞIM</vt:lpstr>
      <vt:lpstr>A1C HEDEFINE ULAŞILAMAMIŞ  TAKIPTEKI HASTAYA YAKLAŞIM</vt:lpstr>
      <vt:lpstr>A1C HEDEFINE ULAŞILAMAMIŞ  TAKIPTEKI HASTAYA YAKLAŞIM</vt:lpstr>
      <vt:lpstr>DİYABETTE OBEZİTE VE TEDAVİSİ</vt:lpstr>
      <vt:lpstr>DİYABETTE OBEZİTE VE TEDAVİSİ</vt:lpstr>
      <vt:lpstr>PANKREAS VE ADACIK TRANSPLANTASYONU</vt:lpstr>
      <vt:lpstr>VAKA</vt:lpstr>
      <vt:lpstr>VAKA</vt:lpstr>
      <vt:lpstr>VAKA</vt:lpstr>
      <vt:lpstr>PowerPoint Sunusu</vt:lpstr>
      <vt:lpstr>SEVK KRİTERLERİ</vt:lpstr>
      <vt:lpstr>KAYNAKÇA</vt:lpstr>
      <vt:lpstr>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Merve Dilekci</dc:creator>
  <cp:lastModifiedBy>Merve Dilekci</cp:lastModifiedBy>
  <cp:revision>48</cp:revision>
  <dcterms:created xsi:type="dcterms:W3CDTF">2024-11-10T13:37:59Z</dcterms:created>
  <dcterms:modified xsi:type="dcterms:W3CDTF">2024-11-19T08:43:50Z</dcterms:modified>
</cp:coreProperties>
</file>