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0" r:id="rId3"/>
    <p:sldId id="257" r:id="rId4"/>
    <p:sldId id="297" r:id="rId5"/>
    <p:sldId id="259" r:id="rId6"/>
    <p:sldId id="260" r:id="rId7"/>
    <p:sldId id="298" r:id="rId8"/>
    <p:sldId id="263" r:id="rId9"/>
    <p:sldId id="264" r:id="rId10"/>
    <p:sldId id="265" r:id="rId11"/>
    <p:sldId id="266" r:id="rId12"/>
    <p:sldId id="268" r:id="rId13"/>
    <p:sldId id="270" r:id="rId14"/>
    <p:sldId id="299" r:id="rId15"/>
    <p:sldId id="272" r:id="rId16"/>
    <p:sldId id="300" r:id="rId17"/>
    <p:sldId id="278" r:id="rId18"/>
    <p:sldId id="279" r:id="rId19"/>
    <p:sldId id="281" r:id="rId20"/>
    <p:sldId id="283" r:id="rId21"/>
    <p:sldId id="284" r:id="rId22"/>
    <p:sldId id="274" r:id="rId23"/>
    <p:sldId id="285" r:id="rId24"/>
    <p:sldId id="286" r:id="rId25"/>
    <p:sldId id="287" r:id="rId26"/>
    <p:sldId id="288" r:id="rId27"/>
    <p:sldId id="275" r:id="rId28"/>
    <p:sldId id="289" r:id="rId29"/>
    <p:sldId id="291" r:id="rId30"/>
    <p:sldId id="293" r:id="rId31"/>
    <p:sldId id="292" r:id="rId32"/>
    <p:sldId id="294" r:id="rId33"/>
    <p:sldId id="295" r:id="rId34"/>
    <p:sldId id="296" r:id="rId35"/>
    <p:sldId id="276" r:id="rId36"/>
  </p:sldIdLst>
  <p:sldSz cx="9144000" cy="6858000" type="screen4x3"/>
  <p:notesSz cx="6858000" cy="9144000"/>
  <p:defaultTextStyle>
    <a:defPPr>
      <a:defRPr lang="tr-TR"/>
    </a:defPPr>
    <a:lvl1pPr marL="0" algn="l" defTabSz="772211" rtl="0" eaLnBrk="1" latinLnBrk="0" hangingPunct="1">
      <a:defRPr sz="1500" kern="1200">
        <a:solidFill>
          <a:schemeClr val="tx1"/>
        </a:solidFill>
        <a:latin typeface="+mn-lt"/>
        <a:ea typeface="+mn-ea"/>
        <a:cs typeface="+mn-cs"/>
      </a:defRPr>
    </a:lvl1pPr>
    <a:lvl2pPr marL="386105" algn="l" defTabSz="772211" rtl="0" eaLnBrk="1" latinLnBrk="0" hangingPunct="1">
      <a:defRPr sz="1500" kern="1200">
        <a:solidFill>
          <a:schemeClr val="tx1"/>
        </a:solidFill>
        <a:latin typeface="+mn-lt"/>
        <a:ea typeface="+mn-ea"/>
        <a:cs typeface="+mn-cs"/>
      </a:defRPr>
    </a:lvl2pPr>
    <a:lvl3pPr marL="772211" algn="l" defTabSz="772211" rtl="0" eaLnBrk="1" latinLnBrk="0" hangingPunct="1">
      <a:defRPr sz="1500" kern="1200">
        <a:solidFill>
          <a:schemeClr val="tx1"/>
        </a:solidFill>
        <a:latin typeface="+mn-lt"/>
        <a:ea typeface="+mn-ea"/>
        <a:cs typeface="+mn-cs"/>
      </a:defRPr>
    </a:lvl3pPr>
    <a:lvl4pPr marL="1158316" algn="l" defTabSz="772211" rtl="0" eaLnBrk="1" latinLnBrk="0" hangingPunct="1">
      <a:defRPr sz="1500" kern="1200">
        <a:solidFill>
          <a:schemeClr val="tx1"/>
        </a:solidFill>
        <a:latin typeface="+mn-lt"/>
        <a:ea typeface="+mn-ea"/>
        <a:cs typeface="+mn-cs"/>
      </a:defRPr>
    </a:lvl4pPr>
    <a:lvl5pPr marL="1544422" algn="l" defTabSz="772211" rtl="0" eaLnBrk="1" latinLnBrk="0" hangingPunct="1">
      <a:defRPr sz="1500" kern="1200">
        <a:solidFill>
          <a:schemeClr val="tx1"/>
        </a:solidFill>
        <a:latin typeface="+mn-lt"/>
        <a:ea typeface="+mn-ea"/>
        <a:cs typeface="+mn-cs"/>
      </a:defRPr>
    </a:lvl5pPr>
    <a:lvl6pPr marL="1930527" algn="l" defTabSz="772211" rtl="0" eaLnBrk="1" latinLnBrk="0" hangingPunct="1">
      <a:defRPr sz="1500" kern="1200">
        <a:solidFill>
          <a:schemeClr val="tx1"/>
        </a:solidFill>
        <a:latin typeface="+mn-lt"/>
        <a:ea typeface="+mn-ea"/>
        <a:cs typeface="+mn-cs"/>
      </a:defRPr>
    </a:lvl6pPr>
    <a:lvl7pPr marL="2316632" algn="l" defTabSz="772211" rtl="0" eaLnBrk="1" latinLnBrk="0" hangingPunct="1">
      <a:defRPr sz="1500" kern="1200">
        <a:solidFill>
          <a:schemeClr val="tx1"/>
        </a:solidFill>
        <a:latin typeface="+mn-lt"/>
        <a:ea typeface="+mn-ea"/>
        <a:cs typeface="+mn-cs"/>
      </a:defRPr>
    </a:lvl7pPr>
    <a:lvl8pPr marL="2702738" algn="l" defTabSz="772211" rtl="0" eaLnBrk="1" latinLnBrk="0" hangingPunct="1">
      <a:defRPr sz="1500" kern="1200">
        <a:solidFill>
          <a:schemeClr val="tx1"/>
        </a:solidFill>
        <a:latin typeface="+mn-lt"/>
        <a:ea typeface="+mn-ea"/>
        <a:cs typeface="+mn-cs"/>
      </a:defRPr>
    </a:lvl8pPr>
    <a:lvl9pPr marL="3088843" algn="l" defTabSz="772211"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00"/>
    <a:srgbClr val="A5A6A6"/>
    <a:srgbClr val="EE7C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83"/>
    <p:restoredTop sz="96327"/>
  </p:normalViewPr>
  <p:slideViewPr>
    <p:cSldViewPr snapToGrid="0">
      <p:cViewPr varScale="1">
        <p:scale>
          <a:sx n="128" d="100"/>
          <a:sy n="128" d="100"/>
        </p:scale>
        <p:origin x="164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1124F-2925-4FE4-BD37-78838644A04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228A75A-249E-4C41-B018-BCB7D1E84159}">
      <dgm:prSet/>
      <dgm:spPr/>
      <dgm:t>
        <a:bodyPr/>
        <a:lstStyle/>
        <a:p>
          <a:r>
            <a:rPr lang="tr-TR"/>
            <a:t>Kardiyovasküler sistem üzerindeki birçok yararı göz önünde bulundurulduğunda, kv risk faktörü veya kvh’si olan tüm bireylerde egzersiz teşvik edilmelidir.</a:t>
          </a:r>
          <a:endParaRPr lang="en-US"/>
        </a:p>
      </dgm:t>
    </dgm:pt>
    <dgm:pt modelId="{630F1911-99E0-44B4-9563-509873DC371C}" type="parTrans" cxnId="{C55566C8-151E-4324-BD08-3ABF23413B90}">
      <dgm:prSet/>
      <dgm:spPr/>
      <dgm:t>
        <a:bodyPr/>
        <a:lstStyle/>
        <a:p>
          <a:endParaRPr lang="en-US"/>
        </a:p>
      </dgm:t>
    </dgm:pt>
    <dgm:pt modelId="{964DFB43-D8F8-44A5-A6F9-5D1BE45DB9AF}" type="sibTrans" cxnId="{C55566C8-151E-4324-BD08-3ABF23413B90}">
      <dgm:prSet/>
      <dgm:spPr/>
      <dgm:t>
        <a:bodyPr/>
        <a:lstStyle/>
        <a:p>
          <a:endParaRPr lang="en-US"/>
        </a:p>
      </dgm:t>
    </dgm:pt>
    <dgm:pt modelId="{4457F173-61EE-446A-B1FE-A0EC201A6177}">
      <dgm:prSet/>
      <dgm:spPr/>
      <dgm:t>
        <a:bodyPr/>
        <a:lstStyle/>
        <a:p>
          <a:r>
            <a:rPr lang="tr-TR"/>
            <a:t>Nadir olmakla birlikte ;özellikle öncesinde sedenter yaşam tarzı veya ilerlemiş kvh ‘si olanlar gibi bazı kişilerde egzersizin paradoksik olarak ani kardiyak arresti tetkiklediği bilinmektedir.</a:t>
          </a:r>
          <a:endParaRPr lang="en-US"/>
        </a:p>
      </dgm:t>
    </dgm:pt>
    <dgm:pt modelId="{4B2DE96D-FCCC-4F07-A383-EA402F5BEEEB}" type="parTrans" cxnId="{97CC85AF-36ED-4185-AB51-3571B6A5DA1D}">
      <dgm:prSet/>
      <dgm:spPr/>
      <dgm:t>
        <a:bodyPr/>
        <a:lstStyle/>
        <a:p>
          <a:endParaRPr lang="en-US"/>
        </a:p>
      </dgm:t>
    </dgm:pt>
    <dgm:pt modelId="{288C5D91-81B3-4908-99BD-F1F18A1B824A}" type="sibTrans" cxnId="{97CC85AF-36ED-4185-AB51-3571B6A5DA1D}">
      <dgm:prSet/>
      <dgm:spPr/>
      <dgm:t>
        <a:bodyPr/>
        <a:lstStyle/>
        <a:p>
          <a:endParaRPr lang="en-US"/>
        </a:p>
      </dgm:t>
    </dgm:pt>
    <dgm:pt modelId="{D20BD0D7-DDD1-4537-9EE7-2B21616B8FF2}">
      <dgm:prSet/>
      <dgm:spPr/>
      <dgm:t>
        <a:bodyPr/>
        <a:lstStyle/>
        <a:p>
          <a:r>
            <a:rPr lang="tr-TR"/>
            <a:t>Her bir birey için güvenli bir egzersiz reçetesi düzenlenirken semptomatik durum, altta yatan KV bozukluk, eşlik eden diğer hastalıklar ve advers olay için risk faktörü olduğu bilinen belirteçlerin varlığı göz önünde bulundurulmalıdır.</a:t>
          </a:r>
          <a:endParaRPr lang="en-US"/>
        </a:p>
      </dgm:t>
    </dgm:pt>
    <dgm:pt modelId="{DB28F46F-85F7-4CE5-A788-56C428AA4B59}" type="parTrans" cxnId="{D13CCF2D-9A1F-481F-8A7A-03C57EC3D7EE}">
      <dgm:prSet/>
      <dgm:spPr/>
      <dgm:t>
        <a:bodyPr/>
        <a:lstStyle/>
        <a:p>
          <a:endParaRPr lang="en-US"/>
        </a:p>
      </dgm:t>
    </dgm:pt>
    <dgm:pt modelId="{E6BD4C44-3036-4596-BB66-6624283EFC52}" type="sibTrans" cxnId="{D13CCF2D-9A1F-481F-8A7A-03C57EC3D7EE}">
      <dgm:prSet/>
      <dgm:spPr/>
      <dgm:t>
        <a:bodyPr/>
        <a:lstStyle/>
        <a:p>
          <a:endParaRPr lang="en-US"/>
        </a:p>
      </dgm:t>
    </dgm:pt>
    <dgm:pt modelId="{E593230C-A366-4721-BFBE-BABF59558E7B}" type="pres">
      <dgm:prSet presAssocID="{5091124F-2925-4FE4-BD37-78838644A04B}" presName="root" presStyleCnt="0">
        <dgm:presLayoutVars>
          <dgm:dir/>
          <dgm:resizeHandles val="exact"/>
        </dgm:presLayoutVars>
      </dgm:prSet>
      <dgm:spPr/>
    </dgm:pt>
    <dgm:pt modelId="{CEF06623-C7BC-4E0D-B652-1643319568EA}" type="pres">
      <dgm:prSet presAssocID="{D228A75A-249E-4C41-B018-BCB7D1E84159}" presName="compNode" presStyleCnt="0"/>
      <dgm:spPr/>
    </dgm:pt>
    <dgm:pt modelId="{10097085-5839-4F19-8A5F-883E9B9A8779}" type="pres">
      <dgm:prSet presAssocID="{D228A75A-249E-4C41-B018-BCB7D1E84159}" presName="bgRect" presStyleLbl="bgShp" presStyleIdx="0" presStyleCnt="3"/>
      <dgm:spPr/>
    </dgm:pt>
    <dgm:pt modelId="{68BECA7C-E61F-431F-B413-B54D05E4607D}" type="pres">
      <dgm:prSet presAssocID="{D228A75A-249E-4C41-B018-BCB7D1E8415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Çalıştır"/>
        </a:ext>
      </dgm:extLst>
    </dgm:pt>
    <dgm:pt modelId="{8786696A-F4D2-408E-8248-6782916269FB}" type="pres">
      <dgm:prSet presAssocID="{D228A75A-249E-4C41-B018-BCB7D1E84159}" presName="spaceRect" presStyleCnt="0"/>
      <dgm:spPr/>
    </dgm:pt>
    <dgm:pt modelId="{4DA26B43-3141-47A3-8126-58DC9BF68801}" type="pres">
      <dgm:prSet presAssocID="{D228A75A-249E-4C41-B018-BCB7D1E84159}" presName="parTx" presStyleLbl="revTx" presStyleIdx="0" presStyleCnt="3">
        <dgm:presLayoutVars>
          <dgm:chMax val="0"/>
          <dgm:chPref val="0"/>
        </dgm:presLayoutVars>
      </dgm:prSet>
      <dgm:spPr/>
    </dgm:pt>
    <dgm:pt modelId="{969D722E-F1B0-4751-8863-ADF90291B182}" type="pres">
      <dgm:prSet presAssocID="{964DFB43-D8F8-44A5-A6F9-5D1BE45DB9AF}" presName="sibTrans" presStyleCnt="0"/>
      <dgm:spPr/>
    </dgm:pt>
    <dgm:pt modelId="{9A3BC986-1DA6-43E5-AFCC-E88703A471EF}" type="pres">
      <dgm:prSet presAssocID="{4457F173-61EE-446A-B1FE-A0EC201A6177}" presName="compNode" presStyleCnt="0"/>
      <dgm:spPr/>
    </dgm:pt>
    <dgm:pt modelId="{D72A1C49-0904-40CD-AFCF-DE8D36D26575}" type="pres">
      <dgm:prSet presAssocID="{4457F173-61EE-446A-B1FE-A0EC201A6177}" presName="bgRect" presStyleLbl="bgShp" presStyleIdx="1" presStyleCnt="3"/>
      <dgm:spPr/>
    </dgm:pt>
    <dgm:pt modelId="{67AE2547-226B-4E05-BB8A-075DBF8E66D7}" type="pres">
      <dgm:prSet presAssocID="{4457F173-61EE-446A-B1FE-A0EC201A617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öbrekler"/>
        </a:ext>
      </dgm:extLst>
    </dgm:pt>
    <dgm:pt modelId="{3EDC2CA8-0F2E-466A-A016-C109D85E6862}" type="pres">
      <dgm:prSet presAssocID="{4457F173-61EE-446A-B1FE-A0EC201A6177}" presName="spaceRect" presStyleCnt="0"/>
      <dgm:spPr/>
    </dgm:pt>
    <dgm:pt modelId="{8D00065D-924D-4BA8-A0DC-1AEEF1E9994F}" type="pres">
      <dgm:prSet presAssocID="{4457F173-61EE-446A-B1FE-A0EC201A6177}" presName="parTx" presStyleLbl="revTx" presStyleIdx="1" presStyleCnt="3">
        <dgm:presLayoutVars>
          <dgm:chMax val="0"/>
          <dgm:chPref val="0"/>
        </dgm:presLayoutVars>
      </dgm:prSet>
      <dgm:spPr/>
    </dgm:pt>
    <dgm:pt modelId="{1077CCD1-AE27-4B33-A8CE-554AB679CD24}" type="pres">
      <dgm:prSet presAssocID="{288C5D91-81B3-4908-99BD-F1F18A1B824A}" presName="sibTrans" presStyleCnt="0"/>
      <dgm:spPr/>
    </dgm:pt>
    <dgm:pt modelId="{1FD08B1F-9558-4FC2-882C-0915E8D362E8}" type="pres">
      <dgm:prSet presAssocID="{D20BD0D7-DDD1-4537-9EE7-2B21616B8FF2}" presName="compNode" presStyleCnt="0"/>
      <dgm:spPr/>
    </dgm:pt>
    <dgm:pt modelId="{EBBAF14D-AB81-47DE-8B71-AE679D6C5CFA}" type="pres">
      <dgm:prSet presAssocID="{D20BD0D7-DDD1-4537-9EE7-2B21616B8FF2}" presName="bgRect" presStyleLbl="bgShp" presStyleIdx="2" presStyleCnt="3"/>
      <dgm:spPr/>
    </dgm:pt>
    <dgm:pt modelId="{86CABE39-A441-40D2-919E-7A5DD1D4A71F}" type="pres">
      <dgm:prSet presAssocID="{D20BD0D7-DDD1-4537-9EE7-2B21616B8F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mbel"/>
        </a:ext>
      </dgm:extLst>
    </dgm:pt>
    <dgm:pt modelId="{F8BBB1D2-AC63-4D5F-819A-EA3F0E17C4CD}" type="pres">
      <dgm:prSet presAssocID="{D20BD0D7-DDD1-4537-9EE7-2B21616B8FF2}" presName="spaceRect" presStyleCnt="0"/>
      <dgm:spPr/>
    </dgm:pt>
    <dgm:pt modelId="{E270D554-1244-41AE-9D4F-DBCBEB2EB910}" type="pres">
      <dgm:prSet presAssocID="{D20BD0D7-DDD1-4537-9EE7-2B21616B8FF2}" presName="parTx" presStyleLbl="revTx" presStyleIdx="2" presStyleCnt="3">
        <dgm:presLayoutVars>
          <dgm:chMax val="0"/>
          <dgm:chPref val="0"/>
        </dgm:presLayoutVars>
      </dgm:prSet>
      <dgm:spPr/>
    </dgm:pt>
  </dgm:ptLst>
  <dgm:cxnLst>
    <dgm:cxn modelId="{F4E5E607-EA3D-467D-AC92-E10E2D1E567C}" type="presOf" srcId="{D20BD0D7-DDD1-4537-9EE7-2B21616B8FF2}" destId="{E270D554-1244-41AE-9D4F-DBCBEB2EB910}" srcOrd="0" destOrd="0" presId="urn:microsoft.com/office/officeart/2018/2/layout/IconVerticalSolidList"/>
    <dgm:cxn modelId="{315C620C-7DB9-412B-BF6D-C6E712D2E4FE}" type="presOf" srcId="{D228A75A-249E-4C41-B018-BCB7D1E84159}" destId="{4DA26B43-3141-47A3-8126-58DC9BF68801}" srcOrd="0" destOrd="0" presId="urn:microsoft.com/office/officeart/2018/2/layout/IconVerticalSolidList"/>
    <dgm:cxn modelId="{D13CCF2D-9A1F-481F-8A7A-03C57EC3D7EE}" srcId="{5091124F-2925-4FE4-BD37-78838644A04B}" destId="{D20BD0D7-DDD1-4537-9EE7-2B21616B8FF2}" srcOrd="2" destOrd="0" parTransId="{DB28F46F-85F7-4CE5-A788-56C428AA4B59}" sibTransId="{E6BD4C44-3036-4596-BB66-6624283EFC52}"/>
    <dgm:cxn modelId="{FA5BE27E-80D5-43D5-8547-C20FBAC8A8BD}" type="presOf" srcId="{5091124F-2925-4FE4-BD37-78838644A04B}" destId="{E593230C-A366-4721-BFBE-BABF59558E7B}" srcOrd="0" destOrd="0" presId="urn:microsoft.com/office/officeart/2018/2/layout/IconVerticalSolidList"/>
    <dgm:cxn modelId="{54C99F92-46E5-46B1-8D9B-9D17C2BE8248}" type="presOf" srcId="{4457F173-61EE-446A-B1FE-A0EC201A6177}" destId="{8D00065D-924D-4BA8-A0DC-1AEEF1E9994F}" srcOrd="0" destOrd="0" presId="urn:microsoft.com/office/officeart/2018/2/layout/IconVerticalSolidList"/>
    <dgm:cxn modelId="{97CC85AF-36ED-4185-AB51-3571B6A5DA1D}" srcId="{5091124F-2925-4FE4-BD37-78838644A04B}" destId="{4457F173-61EE-446A-B1FE-A0EC201A6177}" srcOrd="1" destOrd="0" parTransId="{4B2DE96D-FCCC-4F07-A383-EA402F5BEEEB}" sibTransId="{288C5D91-81B3-4908-99BD-F1F18A1B824A}"/>
    <dgm:cxn modelId="{C55566C8-151E-4324-BD08-3ABF23413B90}" srcId="{5091124F-2925-4FE4-BD37-78838644A04B}" destId="{D228A75A-249E-4C41-B018-BCB7D1E84159}" srcOrd="0" destOrd="0" parTransId="{630F1911-99E0-44B4-9563-509873DC371C}" sibTransId="{964DFB43-D8F8-44A5-A6F9-5D1BE45DB9AF}"/>
    <dgm:cxn modelId="{815F15EF-DCCD-4E95-9756-403B96860D10}" type="presParOf" srcId="{E593230C-A366-4721-BFBE-BABF59558E7B}" destId="{CEF06623-C7BC-4E0D-B652-1643319568EA}" srcOrd="0" destOrd="0" presId="urn:microsoft.com/office/officeart/2018/2/layout/IconVerticalSolidList"/>
    <dgm:cxn modelId="{608165A2-EA8D-4724-A632-82FD9EE97D30}" type="presParOf" srcId="{CEF06623-C7BC-4E0D-B652-1643319568EA}" destId="{10097085-5839-4F19-8A5F-883E9B9A8779}" srcOrd="0" destOrd="0" presId="urn:microsoft.com/office/officeart/2018/2/layout/IconVerticalSolidList"/>
    <dgm:cxn modelId="{2BD425F2-8AD2-495E-ABC2-9F0281FFF45E}" type="presParOf" srcId="{CEF06623-C7BC-4E0D-B652-1643319568EA}" destId="{68BECA7C-E61F-431F-B413-B54D05E4607D}" srcOrd="1" destOrd="0" presId="urn:microsoft.com/office/officeart/2018/2/layout/IconVerticalSolidList"/>
    <dgm:cxn modelId="{A656228F-67D6-4291-A73B-04430CE2B865}" type="presParOf" srcId="{CEF06623-C7BC-4E0D-B652-1643319568EA}" destId="{8786696A-F4D2-408E-8248-6782916269FB}" srcOrd="2" destOrd="0" presId="urn:microsoft.com/office/officeart/2018/2/layout/IconVerticalSolidList"/>
    <dgm:cxn modelId="{52253478-E380-4E2C-B7E6-9BFB0F16041C}" type="presParOf" srcId="{CEF06623-C7BC-4E0D-B652-1643319568EA}" destId="{4DA26B43-3141-47A3-8126-58DC9BF68801}" srcOrd="3" destOrd="0" presId="urn:microsoft.com/office/officeart/2018/2/layout/IconVerticalSolidList"/>
    <dgm:cxn modelId="{DDB9A665-B08D-49B5-A8D2-E206F15F7F32}" type="presParOf" srcId="{E593230C-A366-4721-BFBE-BABF59558E7B}" destId="{969D722E-F1B0-4751-8863-ADF90291B182}" srcOrd="1" destOrd="0" presId="urn:microsoft.com/office/officeart/2018/2/layout/IconVerticalSolidList"/>
    <dgm:cxn modelId="{05DC4A2D-04DB-4977-A508-83612C8541D3}" type="presParOf" srcId="{E593230C-A366-4721-BFBE-BABF59558E7B}" destId="{9A3BC986-1DA6-43E5-AFCC-E88703A471EF}" srcOrd="2" destOrd="0" presId="urn:microsoft.com/office/officeart/2018/2/layout/IconVerticalSolidList"/>
    <dgm:cxn modelId="{56862EA6-B1A4-4A08-BD21-F8F47DD3DE31}" type="presParOf" srcId="{9A3BC986-1DA6-43E5-AFCC-E88703A471EF}" destId="{D72A1C49-0904-40CD-AFCF-DE8D36D26575}" srcOrd="0" destOrd="0" presId="urn:microsoft.com/office/officeart/2018/2/layout/IconVerticalSolidList"/>
    <dgm:cxn modelId="{B5130F68-FAD3-44FC-8CCD-AF2268469F21}" type="presParOf" srcId="{9A3BC986-1DA6-43E5-AFCC-E88703A471EF}" destId="{67AE2547-226B-4E05-BB8A-075DBF8E66D7}" srcOrd="1" destOrd="0" presId="urn:microsoft.com/office/officeart/2018/2/layout/IconVerticalSolidList"/>
    <dgm:cxn modelId="{ACD3C56E-493D-4542-9F2B-F2B98A0CD151}" type="presParOf" srcId="{9A3BC986-1DA6-43E5-AFCC-E88703A471EF}" destId="{3EDC2CA8-0F2E-466A-A016-C109D85E6862}" srcOrd="2" destOrd="0" presId="urn:microsoft.com/office/officeart/2018/2/layout/IconVerticalSolidList"/>
    <dgm:cxn modelId="{7E287EC3-20EA-429D-94A3-D52F041B6576}" type="presParOf" srcId="{9A3BC986-1DA6-43E5-AFCC-E88703A471EF}" destId="{8D00065D-924D-4BA8-A0DC-1AEEF1E9994F}" srcOrd="3" destOrd="0" presId="urn:microsoft.com/office/officeart/2018/2/layout/IconVerticalSolidList"/>
    <dgm:cxn modelId="{FC5DE58E-5670-4FE3-A255-904BACEFE375}" type="presParOf" srcId="{E593230C-A366-4721-BFBE-BABF59558E7B}" destId="{1077CCD1-AE27-4B33-A8CE-554AB679CD24}" srcOrd="3" destOrd="0" presId="urn:microsoft.com/office/officeart/2018/2/layout/IconVerticalSolidList"/>
    <dgm:cxn modelId="{1F9D7EE3-EDBA-4785-A75E-8FA46786C2D7}" type="presParOf" srcId="{E593230C-A366-4721-BFBE-BABF59558E7B}" destId="{1FD08B1F-9558-4FC2-882C-0915E8D362E8}" srcOrd="4" destOrd="0" presId="urn:microsoft.com/office/officeart/2018/2/layout/IconVerticalSolidList"/>
    <dgm:cxn modelId="{D3E63D63-7DF7-4C71-BAB5-3A8809BA9A11}" type="presParOf" srcId="{1FD08B1F-9558-4FC2-882C-0915E8D362E8}" destId="{EBBAF14D-AB81-47DE-8B71-AE679D6C5CFA}" srcOrd="0" destOrd="0" presId="urn:microsoft.com/office/officeart/2018/2/layout/IconVerticalSolidList"/>
    <dgm:cxn modelId="{8F9B62D3-4E01-47D5-9F72-5661490E8740}" type="presParOf" srcId="{1FD08B1F-9558-4FC2-882C-0915E8D362E8}" destId="{86CABE39-A441-40D2-919E-7A5DD1D4A71F}" srcOrd="1" destOrd="0" presId="urn:microsoft.com/office/officeart/2018/2/layout/IconVerticalSolidList"/>
    <dgm:cxn modelId="{C60DB27F-5454-476C-AFBD-8718D8867036}" type="presParOf" srcId="{1FD08B1F-9558-4FC2-882C-0915E8D362E8}" destId="{F8BBB1D2-AC63-4D5F-819A-EA3F0E17C4CD}" srcOrd="2" destOrd="0" presId="urn:microsoft.com/office/officeart/2018/2/layout/IconVerticalSolidList"/>
    <dgm:cxn modelId="{2D92924E-EE8D-4D86-9EEE-4D2069263EAE}" type="presParOf" srcId="{1FD08B1F-9558-4FC2-882C-0915E8D362E8}" destId="{E270D554-1244-41AE-9D4F-DBCBEB2EB91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BF2232-4DBF-408A-B999-C2779F73DA0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4FE6F69-C6A0-42D9-9892-CEA6887957C1}">
      <dgm:prSet custT="1"/>
      <dgm:spPr>
        <a:solidFill>
          <a:srgbClr val="EE7C31"/>
        </a:solidFill>
      </dgm:spPr>
      <dgm:t>
        <a:bodyPr/>
        <a:lstStyle/>
        <a:p>
          <a:pPr>
            <a:lnSpc>
              <a:spcPct val="100000"/>
            </a:lnSpc>
            <a:defRPr cap="all"/>
          </a:pPr>
          <a:r>
            <a:rPr lang="tr-TR" sz="1600" cap="none" dirty="0" err="1">
              <a:latin typeface="Gill Sans MT" panose="020B0502020104020203" pitchFamily="34" charset="0"/>
            </a:rPr>
            <a:t>Sistolik</a:t>
          </a:r>
          <a:r>
            <a:rPr lang="tr-TR" sz="1600" cap="none" dirty="0">
              <a:latin typeface="Gill Sans MT" panose="020B0502020104020203" pitchFamily="34" charset="0"/>
            </a:rPr>
            <a:t> kan basıncı (SKB) ≥ 140 </a:t>
          </a:r>
          <a:r>
            <a:rPr lang="tr-TR" sz="1600" cap="none" dirty="0" err="1">
              <a:latin typeface="Gill Sans MT" panose="020B0502020104020203" pitchFamily="34" charset="0"/>
            </a:rPr>
            <a:t>mmhg</a:t>
          </a:r>
          <a:r>
            <a:rPr lang="tr-TR" sz="1600" cap="none" dirty="0">
              <a:latin typeface="Gill Sans MT" panose="020B0502020104020203" pitchFamily="34" charset="0"/>
            </a:rPr>
            <a:t> ve/veya </a:t>
          </a:r>
          <a:r>
            <a:rPr lang="tr-TR" sz="1600" cap="none" dirty="0" err="1">
              <a:latin typeface="Gill Sans MT" panose="020B0502020104020203" pitchFamily="34" charset="0"/>
            </a:rPr>
            <a:t>diyastolik</a:t>
          </a:r>
          <a:r>
            <a:rPr lang="tr-TR" sz="1600" cap="none" dirty="0">
              <a:latin typeface="Gill Sans MT" panose="020B0502020104020203" pitchFamily="34" charset="0"/>
            </a:rPr>
            <a:t> kan basıncı (DKB) ≥ 90 </a:t>
          </a:r>
          <a:r>
            <a:rPr lang="tr-TR" sz="1600" cap="none" dirty="0" err="1">
              <a:latin typeface="Gill Sans MT" panose="020B0502020104020203" pitchFamily="34" charset="0"/>
            </a:rPr>
            <a:t>mmhg</a:t>
          </a:r>
          <a:r>
            <a:rPr lang="tr-TR" sz="1600" cap="none" dirty="0">
              <a:latin typeface="Gill Sans MT" panose="020B0502020104020203" pitchFamily="34" charset="0"/>
            </a:rPr>
            <a:t> olan kişi </a:t>
          </a:r>
          <a:r>
            <a:rPr lang="tr-TR" sz="1600" cap="none" dirty="0" err="1">
              <a:latin typeface="Gill Sans MT" panose="020B0502020104020203" pitchFamily="34" charset="0"/>
            </a:rPr>
            <a:t>hipertansif</a:t>
          </a:r>
          <a:r>
            <a:rPr lang="tr-TR" sz="1600" cap="none" dirty="0">
              <a:latin typeface="Gill Sans MT" panose="020B0502020104020203" pitchFamily="34" charset="0"/>
            </a:rPr>
            <a:t> (HT) kabul edilir. </a:t>
          </a:r>
          <a:endParaRPr lang="en-US" sz="1600" cap="none" dirty="0">
            <a:latin typeface="Gill Sans MT" panose="020B0502020104020203" pitchFamily="34" charset="0"/>
          </a:endParaRPr>
        </a:p>
      </dgm:t>
    </dgm:pt>
    <dgm:pt modelId="{61A36249-CD7A-41F6-8BF4-4D7AFDD99355}" type="parTrans" cxnId="{44B78766-8161-41A6-9E51-C00D9B6DC3D8}">
      <dgm:prSet/>
      <dgm:spPr/>
      <dgm:t>
        <a:bodyPr/>
        <a:lstStyle/>
        <a:p>
          <a:endParaRPr lang="en-US" sz="1600">
            <a:latin typeface="Gill Sans MT" panose="020B0502020104020203" pitchFamily="34" charset="0"/>
          </a:endParaRPr>
        </a:p>
      </dgm:t>
    </dgm:pt>
    <dgm:pt modelId="{0522E74C-94AB-4AF4-8632-1B8B6820DB44}" type="sibTrans" cxnId="{44B78766-8161-41A6-9E51-C00D9B6DC3D8}">
      <dgm:prSet/>
      <dgm:spPr/>
      <dgm:t>
        <a:bodyPr/>
        <a:lstStyle/>
        <a:p>
          <a:endParaRPr lang="en-US" sz="1600">
            <a:latin typeface="Gill Sans MT" panose="020B0502020104020203" pitchFamily="34" charset="0"/>
          </a:endParaRPr>
        </a:p>
      </dgm:t>
    </dgm:pt>
    <dgm:pt modelId="{6F018224-DD43-45B0-BCEB-4C15CC9CD0AD}">
      <dgm:prSet custT="1"/>
      <dgm:spPr>
        <a:solidFill>
          <a:srgbClr val="A5A6A6"/>
        </a:solidFill>
      </dgm:spPr>
      <dgm:t>
        <a:bodyPr/>
        <a:lstStyle/>
        <a:p>
          <a:pPr>
            <a:lnSpc>
              <a:spcPct val="100000"/>
            </a:lnSpc>
            <a:defRPr cap="all"/>
          </a:pPr>
          <a:r>
            <a:rPr lang="tr-TR" sz="1600" cap="none" dirty="0">
              <a:latin typeface="Gill Sans MT" panose="020B0502020104020203" pitchFamily="34" charset="0"/>
            </a:rPr>
            <a:t>Bu bireyler için haftada 5-7 gün en az 30 dakika orta yoğunlukta dinamik aerobik egzersiz önerilir (yürüyüş, koşu, bisiklete binme veya yüzme gibi). </a:t>
          </a:r>
          <a:endParaRPr lang="en-US" sz="1600" cap="none" dirty="0">
            <a:latin typeface="Gill Sans MT" panose="020B0502020104020203" pitchFamily="34" charset="0"/>
          </a:endParaRPr>
        </a:p>
      </dgm:t>
    </dgm:pt>
    <dgm:pt modelId="{E7624396-BD5C-45CE-B059-88E0CA1EB518}" type="parTrans" cxnId="{FBCC07BF-3BD1-427C-AC58-49D33DA0D488}">
      <dgm:prSet/>
      <dgm:spPr/>
      <dgm:t>
        <a:bodyPr/>
        <a:lstStyle/>
        <a:p>
          <a:endParaRPr lang="en-US" sz="1600">
            <a:latin typeface="Gill Sans MT" panose="020B0502020104020203" pitchFamily="34" charset="0"/>
          </a:endParaRPr>
        </a:p>
      </dgm:t>
    </dgm:pt>
    <dgm:pt modelId="{B7E069CC-0A28-4CA1-8332-7CE1D975045C}" type="sibTrans" cxnId="{FBCC07BF-3BD1-427C-AC58-49D33DA0D488}">
      <dgm:prSet/>
      <dgm:spPr/>
      <dgm:t>
        <a:bodyPr/>
        <a:lstStyle/>
        <a:p>
          <a:endParaRPr lang="en-US" sz="1600">
            <a:latin typeface="Gill Sans MT" panose="020B0502020104020203" pitchFamily="34" charset="0"/>
          </a:endParaRPr>
        </a:p>
      </dgm:t>
    </dgm:pt>
    <dgm:pt modelId="{5E890F02-D3E3-4A15-BC41-EE97AC0B7EAB}">
      <dgm:prSet custT="1"/>
      <dgm:spPr>
        <a:solidFill>
          <a:srgbClr val="FFC100"/>
        </a:solidFill>
      </dgm:spPr>
      <dgm:t>
        <a:bodyPr/>
        <a:lstStyle/>
        <a:p>
          <a:pPr>
            <a:lnSpc>
              <a:spcPct val="100000"/>
            </a:lnSpc>
            <a:defRPr cap="all"/>
          </a:pPr>
          <a:r>
            <a:rPr lang="tr-TR" sz="1600" cap="none" dirty="0">
              <a:latin typeface="Gill Sans MT" panose="020B0502020104020203" pitchFamily="34" charset="0"/>
            </a:rPr>
            <a:t>Bu tür egzersizlerin </a:t>
          </a:r>
          <a:r>
            <a:rPr lang="tr-TR" sz="1600" cap="none" dirty="0" err="1">
              <a:latin typeface="Gill Sans MT" panose="020B0502020104020203" pitchFamily="34" charset="0"/>
            </a:rPr>
            <a:t>skb’de</a:t>
          </a:r>
          <a:r>
            <a:rPr lang="tr-TR" sz="1600" cap="none" dirty="0">
              <a:latin typeface="Gill Sans MT" panose="020B0502020104020203" pitchFamily="34" charset="0"/>
            </a:rPr>
            <a:t> 7 </a:t>
          </a:r>
          <a:r>
            <a:rPr lang="tr-TR" sz="1600" cap="none" dirty="0" err="1">
              <a:latin typeface="Gill Sans MT" panose="020B0502020104020203" pitchFamily="34" charset="0"/>
            </a:rPr>
            <a:t>mmhg</a:t>
          </a:r>
          <a:r>
            <a:rPr lang="tr-TR" sz="1600" cap="none" dirty="0">
              <a:latin typeface="Gill Sans MT" panose="020B0502020104020203" pitchFamily="34" charset="0"/>
            </a:rPr>
            <a:t> ve </a:t>
          </a:r>
          <a:r>
            <a:rPr lang="tr-TR" sz="1600" cap="none" dirty="0" err="1">
              <a:latin typeface="Gill Sans MT" panose="020B0502020104020203" pitchFamily="34" charset="0"/>
            </a:rPr>
            <a:t>dkb’de</a:t>
          </a:r>
          <a:r>
            <a:rPr lang="tr-TR" sz="1600" cap="none" dirty="0">
              <a:latin typeface="Gill Sans MT" panose="020B0502020104020203" pitchFamily="34" charset="0"/>
            </a:rPr>
            <a:t> 5 </a:t>
          </a:r>
          <a:r>
            <a:rPr lang="tr-TR" sz="1600" cap="none" dirty="0" err="1">
              <a:latin typeface="Gill Sans MT" panose="020B0502020104020203" pitchFamily="34" charset="0"/>
            </a:rPr>
            <a:t>mmhg’lık</a:t>
          </a:r>
          <a:r>
            <a:rPr lang="tr-TR" sz="1600" cap="none" dirty="0">
              <a:latin typeface="Gill Sans MT" panose="020B0502020104020203" pitchFamily="34" charset="0"/>
            </a:rPr>
            <a:t> azalma sağladığı gösterilmiştir. Ek olarak haftada 2-3 gün direnç egzersizi tavsiye edilir. </a:t>
          </a:r>
          <a:endParaRPr lang="en-US" sz="1600" cap="none" dirty="0">
            <a:latin typeface="Gill Sans MT" panose="020B0502020104020203" pitchFamily="34" charset="0"/>
          </a:endParaRPr>
        </a:p>
      </dgm:t>
    </dgm:pt>
    <dgm:pt modelId="{6F047C5F-BCEE-4325-B65F-935EC860F6D4}" type="parTrans" cxnId="{68A4524C-0B04-4670-A2FA-EA517FBBD455}">
      <dgm:prSet/>
      <dgm:spPr/>
      <dgm:t>
        <a:bodyPr/>
        <a:lstStyle/>
        <a:p>
          <a:endParaRPr lang="en-US" sz="1600">
            <a:latin typeface="Gill Sans MT" panose="020B0502020104020203" pitchFamily="34" charset="0"/>
          </a:endParaRPr>
        </a:p>
      </dgm:t>
    </dgm:pt>
    <dgm:pt modelId="{84D48E0A-9787-49D4-B131-CF56E01C3BD3}" type="sibTrans" cxnId="{68A4524C-0B04-4670-A2FA-EA517FBBD455}">
      <dgm:prSet/>
      <dgm:spPr/>
      <dgm:t>
        <a:bodyPr/>
        <a:lstStyle/>
        <a:p>
          <a:endParaRPr lang="en-US" sz="1600">
            <a:latin typeface="Gill Sans MT" panose="020B0502020104020203" pitchFamily="34" charset="0"/>
          </a:endParaRPr>
        </a:p>
      </dgm:t>
    </dgm:pt>
    <dgm:pt modelId="{49E6F781-7C1E-9D4F-8E12-9251F5F9B089}" type="pres">
      <dgm:prSet presAssocID="{8DBF2232-4DBF-408A-B999-C2779F73DA00}" presName="linear" presStyleCnt="0">
        <dgm:presLayoutVars>
          <dgm:animLvl val="lvl"/>
          <dgm:resizeHandles val="exact"/>
        </dgm:presLayoutVars>
      </dgm:prSet>
      <dgm:spPr/>
    </dgm:pt>
    <dgm:pt modelId="{B3F57116-E59E-DC46-8D3A-F23F4A7ACB57}" type="pres">
      <dgm:prSet presAssocID="{74FE6F69-C6A0-42D9-9892-CEA6887957C1}" presName="parentText" presStyleLbl="node1" presStyleIdx="0" presStyleCnt="3">
        <dgm:presLayoutVars>
          <dgm:chMax val="0"/>
          <dgm:bulletEnabled val="1"/>
        </dgm:presLayoutVars>
      </dgm:prSet>
      <dgm:spPr/>
    </dgm:pt>
    <dgm:pt modelId="{F3BD7476-3C50-A04A-B4B8-FFA67CB1A05A}" type="pres">
      <dgm:prSet presAssocID="{0522E74C-94AB-4AF4-8632-1B8B6820DB44}" presName="spacer" presStyleCnt="0"/>
      <dgm:spPr/>
    </dgm:pt>
    <dgm:pt modelId="{95BE2E7F-9252-1E42-AFE2-8008B203CA8E}" type="pres">
      <dgm:prSet presAssocID="{6F018224-DD43-45B0-BCEB-4C15CC9CD0AD}" presName="parentText" presStyleLbl="node1" presStyleIdx="1" presStyleCnt="3">
        <dgm:presLayoutVars>
          <dgm:chMax val="0"/>
          <dgm:bulletEnabled val="1"/>
        </dgm:presLayoutVars>
      </dgm:prSet>
      <dgm:spPr/>
    </dgm:pt>
    <dgm:pt modelId="{CF26C4C4-9345-E44F-8B56-7857CB25FCB7}" type="pres">
      <dgm:prSet presAssocID="{B7E069CC-0A28-4CA1-8332-7CE1D975045C}" presName="spacer" presStyleCnt="0"/>
      <dgm:spPr/>
    </dgm:pt>
    <dgm:pt modelId="{6757E964-BC13-F543-AE3D-CDF3CEC28F61}" type="pres">
      <dgm:prSet presAssocID="{5E890F02-D3E3-4A15-BC41-EE97AC0B7EAB}" presName="parentText" presStyleLbl="node1" presStyleIdx="2" presStyleCnt="3">
        <dgm:presLayoutVars>
          <dgm:chMax val="0"/>
          <dgm:bulletEnabled val="1"/>
        </dgm:presLayoutVars>
      </dgm:prSet>
      <dgm:spPr/>
    </dgm:pt>
  </dgm:ptLst>
  <dgm:cxnLst>
    <dgm:cxn modelId="{68A4524C-0B04-4670-A2FA-EA517FBBD455}" srcId="{8DBF2232-4DBF-408A-B999-C2779F73DA00}" destId="{5E890F02-D3E3-4A15-BC41-EE97AC0B7EAB}" srcOrd="2" destOrd="0" parTransId="{6F047C5F-BCEE-4325-B65F-935EC860F6D4}" sibTransId="{84D48E0A-9787-49D4-B131-CF56E01C3BD3}"/>
    <dgm:cxn modelId="{FC0F5C66-2E92-9B44-9DE5-0A923235A3E4}" type="presOf" srcId="{5E890F02-D3E3-4A15-BC41-EE97AC0B7EAB}" destId="{6757E964-BC13-F543-AE3D-CDF3CEC28F61}" srcOrd="0" destOrd="0" presId="urn:microsoft.com/office/officeart/2005/8/layout/vList2"/>
    <dgm:cxn modelId="{44B78766-8161-41A6-9E51-C00D9B6DC3D8}" srcId="{8DBF2232-4DBF-408A-B999-C2779F73DA00}" destId="{74FE6F69-C6A0-42D9-9892-CEA6887957C1}" srcOrd="0" destOrd="0" parTransId="{61A36249-CD7A-41F6-8BF4-4D7AFDD99355}" sibTransId="{0522E74C-94AB-4AF4-8632-1B8B6820DB44}"/>
    <dgm:cxn modelId="{0BA48966-2049-D94A-8C73-2BDE8FD2405C}" type="presOf" srcId="{74FE6F69-C6A0-42D9-9892-CEA6887957C1}" destId="{B3F57116-E59E-DC46-8D3A-F23F4A7ACB57}" srcOrd="0" destOrd="0" presId="urn:microsoft.com/office/officeart/2005/8/layout/vList2"/>
    <dgm:cxn modelId="{DC98088E-9E85-4F4D-9A2D-052B2C7A7652}" type="presOf" srcId="{6F018224-DD43-45B0-BCEB-4C15CC9CD0AD}" destId="{95BE2E7F-9252-1E42-AFE2-8008B203CA8E}" srcOrd="0" destOrd="0" presId="urn:microsoft.com/office/officeart/2005/8/layout/vList2"/>
    <dgm:cxn modelId="{9E81039B-AB7D-F34A-BADE-59C357A54E70}" type="presOf" srcId="{8DBF2232-4DBF-408A-B999-C2779F73DA00}" destId="{49E6F781-7C1E-9D4F-8E12-9251F5F9B089}" srcOrd="0" destOrd="0" presId="urn:microsoft.com/office/officeart/2005/8/layout/vList2"/>
    <dgm:cxn modelId="{FBCC07BF-3BD1-427C-AC58-49D33DA0D488}" srcId="{8DBF2232-4DBF-408A-B999-C2779F73DA00}" destId="{6F018224-DD43-45B0-BCEB-4C15CC9CD0AD}" srcOrd="1" destOrd="0" parTransId="{E7624396-BD5C-45CE-B059-88E0CA1EB518}" sibTransId="{B7E069CC-0A28-4CA1-8332-7CE1D975045C}"/>
    <dgm:cxn modelId="{077648D5-82C9-E347-8741-3D456F7B182B}" type="presParOf" srcId="{49E6F781-7C1E-9D4F-8E12-9251F5F9B089}" destId="{B3F57116-E59E-DC46-8D3A-F23F4A7ACB57}" srcOrd="0" destOrd="0" presId="urn:microsoft.com/office/officeart/2005/8/layout/vList2"/>
    <dgm:cxn modelId="{79704CFC-10DE-C646-86CF-33AE81B04340}" type="presParOf" srcId="{49E6F781-7C1E-9D4F-8E12-9251F5F9B089}" destId="{F3BD7476-3C50-A04A-B4B8-FFA67CB1A05A}" srcOrd="1" destOrd="0" presId="urn:microsoft.com/office/officeart/2005/8/layout/vList2"/>
    <dgm:cxn modelId="{082AB089-9A06-024E-9624-6416431808EB}" type="presParOf" srcId="{49E6F781-7C1E-9D4F-8E12-9251F5F9B089}" destId="{95BE2E7F-9252-1E42-AFE2-8008B203CA8E}" srcOrd="2" destOrd="0" presId="urn:microsoft.com/office/officeart/2005/8/layout/vList2"/>
    <dgm:cxn modelId="{9E745BA9-6081-094F-886B-4BB5828B39A4}" type="presParOf" srcId="{49E6F781-7C1E-9D4F-8E12-9251F5F9B089}" destId="{CF26C4C4-9345-E44F-8B56-7857CB25FCB7}" srcOrd="3" destOrd="0" presId="urn:microsoft.com/office/officeart/2005/8/layout/vList2"/>
    <dgm:cxn modelId="{DE921204-B8FC-2D49-9035-69C0D8B2A52D}" type="presParOf" srcId="{49E6F781-7C1E-9D4F-8E12-9251F5F9B089}" destId="{6757E964-BC13-F543-AE3D-CDF3CEC28F6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97085-5839-4F19-8A5F-883E9B9A8779}">
      <dsp:nvSpPr>
        <dsp:cNvPr id="0" name=""/>
        <dsp:cNvSpPr/>
      </dsp:nvSpPr>
      <dsp:spPr>
        <a:xfrm>
          <a:off x="0" y="531"/>
          <a:ext cx="78867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ECA7C-E61F-431F-B413-B54D05E4607D}">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A26B43-3141-47A3-8126-58DC9BF68801}">
      <dsp:nvSpPr>
        <dsp:cNvPr id="0" name=""/>
        <dsp:cNvSpPr/>
      </dsp:nvSpPr>
      <dsp:spPr>
        <a:xfrm>
          <a:off x="1437631" y="531"/>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55650">
            <a:lnSpc>
              <a:spcPct val="90000"/>
            </a:lnSpc>
            <a:spcBef>
              <a:spcPct val="0"/>
            </a:spcBef>
            <a:spcAft>
              <a:spcPct val="35000"/>
            </a:spcAft>
            <a:buNone/>
          </a:pPr>
          <a:r>
            <a:rPr lang="tr-TR" sz="1700" kern="1200"/>
            <a:t>Kardiyovasküler sistem üzerindeki birçok yararı göz önünde bulundurulduğunda, kv risk faktörü veya kvh’si olan tüm bireylerde egzersiz teşvik edilmelidir.</a:t>
          </a:r>
          <a:endParaRPr lang="en-US" sz="1700" kern="1200"/>
        </a:p>
      </dsp:txBody>
      <dsp:txXfrm>
        <a:off x="1437631" y="531"/>
        <a:ext cx="6449068" cy="1244702"/>
      </dsp:txXfrm>
    </dsp:sp>
    <dsp:sp modelId="{D72A1C49-0904-40CD-AFCF-DE8D36D26575}">
      <dsp:nvSpPr>
        <dsp:cNvPr id="0" name=""/>
        <dsp:cNvSpPr/>
      </dsp:nvSpPr>
      <dsp:spPr>
        <a:xfrm>
          <a:off x="0" y="1556410"/>
          <a:ext cx="78867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AE2547-226B-4E05-BB8A-075DBF8E66D7}">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00065D-924D-4BA8-A0DC-1AEEF1E9994F}">
      <dsp:nvSpPr>
        <dsp:cNvPr id="0" name=""/>
        <dsp:cNvSpPr/>
      </dsp:nvSpPr>
      <dsp:spPr>
        <a:xfrm>
          <a:off x="1437631" y="1556410"/>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55650">
            <a:lnSpc>
              <a:spcPct val="90000"/>
            </a:lnSpc>
            <a:spcBef>
              <a:spcPct val="0"/>
            </a:spcBef>
            <a:spcAft>
              <a:spcPct val="35000"/>
            </a:spcAft>
            <a:buNone/>
          </a:pPr>
          <a:r>
            <a:rPr lang="tr-TR" sz="1700" kern="1200"/>
            <a:t>Nadir olmakla birlikte ;özellikle öncesinde sedenter yaşam tarzı veya ilerlemiş kvh ‘si olanlar gibi bazı kişilerde egzersizin paradoksik olarak ani kardiyak arresti tetkiklediği bilinmektedir.</a:t>
          </a:r>
          <a:endParaRPr lang="en-US" sz="1700" kern="1200"/>
        </a:p>
      </dsp:txBody>
      <dsp:txXfrm>
        <a:off x="1437631" y="1556410"/>
        <a:ext cx="6449068" cy="1244702"/>
      </dsp:txXfrm>
    </dsp:sp>
    <dsp:sp modelId="{EBBAF14D-AB81-47DE-8B71-AE679D6C5CFA}">
      <dsp:nvSpPr>
        <dsp:cNvPr id="0" name=""/>
        <dsp:cNvSpPr/>
      </dsp:nvSpPr>
      <dsp:spPr>
        <a:xfrm>
          <a:off x="0" y="3112289"/>
          <a:ext cx="78867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CABE39-A441-40D2-919E-7A5DD1D4A71F}">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70D554-1244-41AE-9D4F-DBCBEB2EB910}">
      <dsp:nvSpPr>
        <dsp:cNvPr id="0" name=""/>
        <dsp:cNvSpPr/>
      </dsp:nvSpPr>
      <dsp:spPr>
        <a:xfrm>
          <a:off x="1437631" y="3112289"/>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55650">
            <a:lnSpc>
              <a:spcPct val="90000"/>
            </a:lnSpc>
            <a:spcBef>
              <a:spcPct val="0"/>
            </a:spcBef>
            <a:spcAft>
              <a:spcPct val="35000"/>
            </a:spcAft>
            <a:buNone/>
          </a:pPr>
          <a:r>
            <a:rPr lang="tr-TR" sz="1700" kern="1200"/>
            <a:t>Her bir birey için güvenli bir egzersiz reçetesi düzenlenirken semptomatik durum, altta yatan KV bozukluk, eşlik eden diğer hastalıklar ve advers olay için risk faktörü olduğu bilinen belirteçlerin varlığı göz önünde bulundurulmalıdır.</a:t>
          </a:r>
          <a:endParaRPr lang="en-US" sz="1700" kern="1200"/>
        </a:p>
      </dsp:txBody>
      <dsp:txXfrm>
        <a:off x="1437631" y="3112289"/>
        <a:ext cx="6449068"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57116-E59E-DC46-8D3A-F23F4A7ACB57}">
      <dsp:nvSpPr>
        <dsp:cNvPr id="0" name=""/>
        <dsp:cNvSpPr/>
      </dsp:nvSpPr>
      <dsp:spPr>
        <a:xfrm>
          <a:off x="0" y="163268"/>
          <a:ext cx="7886700" cy="1216800"/>
        </a:xfrm>
        <a:prstGeom prst="roundRect">
          <a:avLst/>
        </a:prstGeom>
        <a:solidFill>
          <a:srgbClr val="EE7C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defRPr cap="all"/>
          </a:pPr>
          <a:r>
            <a:rPr lang="tr-TR" sz="1600" kern="1200" cap="none" dirty="0" err="1">
              <a:latin typeface="Gill Sans MT" panose="020B0502020104020203" pitchFamily="34" charset="0"/>
            </a:rPr>
            <a:t>Sistolik</a:t>
          </a:r>
          <a:r>
            <a:rPr lang="tr-TR" sz="1600" kern="1200" cap="none" dirty="0">
              <a:latin typeface="Gill Sans MT" panose="020B0502020104020203" pitchFamily="34" charset="0"/>
            </a:rPr>
            <a:t> kan basıncı (SKB) ≥ 140 </a:t>
          </a:r>
          <a:r>
            <a:rPr lang="tr-TR" sz="1600" kern="1200" cap="none" dirty="0" err="1">
              <a:latin typeface="Gill Sans MT" panose="020B0502020104020203" pitchFamily="34" charset="0"/>
            </a:rPr>
            <a:t>mmhg</a:t>
          </a:r>
          <a:r>
            <a:rPr lang="tr-TR" sz="1600" kern="1200" cap="none" dirty="0">
              <a:latin typeface="Gill Sans MT" panose="020B0502020104020203" pitchFamily="34" charset="0"/>
            </a:rPr>
            <a:t> ve/veya </a:t>
          </a:r>
          <a:r>
            <a:rPr lang="tr-TR" sz="1600" kern="1200" cap="none" dirty="0" err="1">
              <a:latin typeface="Gill Sans MT" panose="020B0502020104020203" pitchFamily="34" charset="0"/>
            </a:rPr>
            <a:t>diyastolik</a:t>
          </a:r>
          <a:r>
            <a:rPr lang="tr-TR" sz="1600" kern="1200" cap="none" dirty="0">
              <a:latin typeface="Gill Sans MT" panose="020B0502020104020203" pitchFamily="34" charset="0"/>
            </a:rPr>
            <a:t> kan basıncı (DKB) ≥ 90 </a:t>
          </a:r>
          <a:r>
            <a:rPr lang="tr-TR" sz="1600" kern="1200" cap="none" dirty="0" err="1">
              <a:latin typeface="Gill Sans MT" panose="020B0502020104020203" pitchFamily="34" charset="0"/>
            </a:rPr>
            <a:t>mmhg</a:t>
          </a:r>
          <a:r>
            <a:rPr lang="tr-TR" sz="1600" kern="1200" cap="none" dirty="0">
              <a:latin typeface="Gill Sans MT" panose="020B0502020104020203" pitchFamily="34" charset="0"/>
            </a:rPr>
            <a:t> olan kişi </a:t>
          </a:r>
          <a:r>
            <a:rPr lang="tr-TR" sz="1600" kern="1200" cap="none" dirty="0" err="1">
              <a:latin typeface="Gill Sans MT" panose="020B0502020104020203" pitchFamily="34" charset="0"/>
            </a:rPr>
            <a:t>hipertansif</a:t>
          </a:r>
          <a:r>
            <a:rPr lang="tr-TR" sz="1600" kern="1200" cap="none" dirty="0">
              <a:latin typeface="Gill Sans MT" panose="020B0502020104020203" pitchFamily="34" charset="0"/>
            </a:rPr>
            <a:t> (HT) kabul edilir. </a:t>
          </a:r>
          <a:endParaRPr lang="en-US" sz="1600" kern="1200" cap="none" dirty="0">
            <a:latin typeface="Gill Sans MT" panose="020B0502020104020203" pitchFamily="34" charset="0"/>
          </a:endParaRPr>
        </a:p>
      </dsp:txBody>
      <dsp:txXfrm>
        <a:off x="59399" y="222667"/>
        <a:ext cx="7767902" cy="1098002"/>
      </dsp:txXfrm>
    </dsp:sp>
    <dsp:sp modelId="{95BE2E7F-9252-1E42-AFE2-8008B203CA8E}">
      <dsp:nvSpPr>
        <dsp:cNvPr id="0" name=""/>
        <dsp:cNvSpPr/>
      </dsp:nvSpPr>
      <dsp:spPr>
        <a:xfrm>
          <a:off x="0" y="1567269"/>
          <a:ext cx="7886700" cy="1216800"/>
        </a:xfrm>
        <a:prstGeom prst="roundRect">
          <a:avLst/>
        </a:prstGeom>
        <a:solidFill>
          <a:srgbClr val="A5A6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defRPr cap="all"/>
          </a:pPr>
          <a:r>
            <a:rPr lang="tr-TR" sz="1600" kern="1200" cap="none" dirty="0">
              <a:latin typeface="Gill Sans MT" panose="020B0502020104020203" pitchFamily="34" charset="0"/>
            </a:rPr>
            <a:t>Bu bireyler için haftada 5-7 gün en az 30 dakika orta yoğunlukta dinamik aerobik egzersiz önerilir (yürüyüş, koşu, bisiklete binme veya yüzme gibi). </a:t>
          </a:r>
          <a:endParaRPr lang="en-US" sz="1600" kern="1200" cap="none" dirty="0">
            <a:latin typeface="Gill Sans MT" panose="020B0502020104020203" pitchFamily="34" charset="0"/>
          </a:endParaRPr>
        </a:p>
      </dsp:txBody>
      <dsp:txXfrm>
        <a:off x="59399" y="1626668"/>
        <a:ext cx="7767902" cy="1098002"/>
      </dsp:txXfrm>
    </dsp:sp>
    <dsp:sp modelId="{6757E964-BC13-F543-AE3D-CDF3CEC28F61}">
      <dsp:nvSpPr>
        <dsp:cNvPr id="0" name=""/>
        <dsp:cNvSpPr/>
      </dsp:nvSpPr>
      <dsp:spPr>
        <a:xfrm>
          <a:off x="0" y="2971269"/>
          <a:ext cx="7886700" cy="1216800"/>
        </a:xfrm>
        <a:prstGeom prst="roundRect">
          <a:avLst/>
        </a:prstGeom>
        <a:solidFill>
          <a:srgbClr val="FFC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defRPr cap="all"/>
          </a:pPr>
          <a:r>
            <a:rPr lang="tr-TR" sz="1600" kern="1200" cap="none" dirty="0">
              <a:latin typeface="Gill Sans MT" panose="020B0502020104020203" pitchFamily="34" charset="0"/>
            </a:rPr>
            <a:t>Bu tür egzersizlerin </a:t>
          </a:r>
          <a:r>
            <a:rPr lang="tr-TR" sz="1600" kern="1200" cap="none" dirty="0" err="1">
              <a:latin typeface="Gill Sans MT" panose="020B0502020104020203" pitchFamily="34" charset="0"/>
            </a:rPr>
            <a:t>skb’de</a:t>
          </a:r>
          <a:r>
            <a:rPr lang="tr-TR" sz="1600" kern="1200" cap="none" dirty="0">
              <a:latin typeface="Gill Sans MT" panose="020B0502020104020203" pitchFamily="34" charset="0"/>
            </a:rPr>
            <a:t> 7 </a:t>
          </a:r>
          <a:r>
            <a:rPr lang="tr-TR" sz="1600" kern="1200" cap="none" dirty="0" err="1">
              <a:latin typeface="Gill Sans MT" panose="020B0502020104020203" pitchFamily="34" charset="0"/>
            </a:rPr>
            <a:t>mmhg</a:t>
          </a:r>
          <a:r>
            <a:rPr lang="tr-TR" sz="1600" kern="1200" cap="none" dirty="0">
              <a:latin typeface="Gill Sans MT" panose="020B0502020104020203" pitchFamily="34" charset="0"/>
            </a:rPr>
            <a:t> ve </a:t>
          </a:r>
          <a:r>
            <a:rPr lang="tr-TR" sz="1600" kern="1200" cap="none" dirty="0" err="1">
              <a:latin typeface="Gill Sans MT" panose="020B0502020104020203" pitchFamily="34" charset="0"/>
            </a:rPr>
            <a:t>dkb’de</a:t>
          </a:r>
          <a:r>
            <a:rPr lang="tr-TR" sz="1600" kern="1200" cap="none" dirty="0">
              <a:latin typeface="Gill Sans MT" panose="020B0502020104020203" pitchFamily="34" charset="0"/>
            </a:rPr>
            <a:t> 5 </a:t>
          </a:r>
          <a:r>
            <a:rPr lang="tr-TR" sz="1600" kern="1200" cap="none" dirty="0" err="1">
              <a:latin typeface="Gill Sans MT" panose="020B0502020104020203" pitchFamily="34" charset="0"/>
            </a:rPr>
            <a:t>mmhg’lık</a:t>
          </a:r>
          <a:r>
            <a:rPr lang="tr-TR" sz="1600" kern="1200" cap="none" dirty="0">
              <a:latin typeface="Gill Sans MT" panose="020B0502020104020203" pitchFamily="34" charset="0"/>
            </a:rPr>
            <a:t> azalma sağladığı gösterilmiştir. Ek olarak haftada 2-3 gün direnç egzersizi tavsiye edilir. </a:t>
          </a:r>
          <a:endParaRPr lang="en-US" sz="1600" kern="1200" cap="none" dirty="0">
            <a:latin typeface="Gill Sans MT" panose="020B0502020104020203" pitchFamily="34" charset="0"/>
          </a:endParaRPr>
        </a:p>
      </dsp:txBody>
      <dsp:txXfrm>
        <a:off x="59399" y="3030668"/>
        <a:ext cx="7767902" cy="10980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E08BD-EE39-F742-85BE-4E15B569BF2D}" type="datetimeFigureOut">
              <a:rPr lang="tr-TR" smtClean="0"/>
              <a:t>8.01.2024</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8FEE3F-E038-A748-A9CE-D8DF4105C568}" type="slidenum">
              <a:rPr lang="tr-TR" smtClean="0"/>
              <a:t>‹#›</a:t>
            </a:fld>
            <a:endParaRPr lang="tr-TR"/>
          </a:p>
        </p:txBody>
      </p:sp>
    </p:spTree>
    <p:extLst>
      <p:ext uri="{BB962C8B-B14F-4D97-AF65-F5344CB8AC3E}">
        <p14:creationId xmlns:p14="http://schemas.microsoft.com/office/powerpoint/2010/main" val="1184176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Clr>
                <a:srgbClr val="C00000"/>
              </a:buClr>
              <a:buFont typeface="+mj-lt"/>
              <a:buAutoNum type="arabicPeriod"/>
            </a:pPr>
            <a:r>
              <a:rPr lang="tr-TR" sz="1200" dirty="0">
                <a:latin typeface="Gill Sans MT" pitchFamily="34" charset="0"/>
              </a:rPr>
              <a:t>(gövde ve üst </a:t>
            </a:r>
            <a:r>
              <a:rPr lang="tr-TR" sz="1200" dirty="0" err="1">
                <a:latin typeface="Gill Sans MT" pitchFamily="34" charset="0"/>
              </a:rPr>
              <a:t>ekstremite</a:t>
            </a:r>
            <a:r>
              <a:rPr lang="tr-TR" sz="1200" dirty="0">
                <a:latin typeface="Gill Sans MT" pitchFamily="34" charset="0"/>
              </a:rPr>
              <a:t> simetrisi) </a:t>
            </a:r>
          </a:p>
          <a:p>
            <a:pPr marL="342900" indent="-342900">
              <a:buClr>
                <a:srgbClr val="C00000"/>
              </a:buClr>
              <a:buFont typeface="+mj-lt"/>
              <a:buAutoNum type="arabicPeriod"/>
            </a:pPr>
            <a:r>
              <a:rPr lang="tr-TR" sz="1200" dirty="0">
                <a:latin typeface="Gill Sans MT" pitchFamily="34" charset="0"/>
              </a:rPr>
              <a:t>(eklem hareket açıklığı) </a:t>
            </a:r>
          </a:p>
          <a:p>
            <a:pPr marL="342900" indent="-342900">
              <a:buClr>
                <a:srgbClr val="C00000"/>
              </a:buClr>
              <a:buFont typeface="+mj-lt"/>
              <a:buAutoNum type="arabicPeriod"/>
            </a:pPr>
            <a:r>
              <a:rPr lang="tr-TR" sz="1200" dirty="0">
                <a:latin typeface="Gill Sans MT" pitchFamily="34" charset="0"/>
              </a:rPr>
              <a:t>Dirence karşı omuz muayenesi (trapez kuvveti), 4. Dirence karşı omuz </a:t>
            </a:r>
            <a:r>
              <a:rPr lang="tr-TR" sz="1200" dirty="0" err="1">
                <a:latin typeface="Gill Sans MT" pitchFamily="34" charset="0"/>
              </a:rPr>
              <a:t>abdüksiyonu</a:t>
            </a:r>
            <a:r>
              <a:rPr lang="tr-TR" sz="1200" dirty="0">
                <a:latin typeface="Gill Sans MT" pitchFamily="34" charset="0"/>
              </a:rPr>
              <a:t> (</a:t>
            </a:r>
            <a:r>
              <a:rPr lang="tr-TR" sz="1200" dirty="0" err="1">
                <a:latin typeface="Gill Sans MT" pitchFamily="34" charset="0"/>
              </a:rPr>
              <a:t>deltoid</a:t>
            </a:r>
            <a:r>
              <a:rPr lang="tr-TR" sz="1200" dirty="0">
                <a:latin typeface="Gill Sans MT" pitchFamily="34" charset="0"/>
              </a:rPr>
              <a:t> kuvveti) </a:t>
            </a:r>
          </a:p>
          <a:p>
            <a:pPr marL="342900" indent="-342900">
              <a:buClr>
                <a:srgbClr val="C00000"/>
              </a:buClr>
              <a:buFont typeface="+mj-lt"/>
              <a:buAutoNum type="arabicPeriod"/>
            </a:pPr>
            <a:r>
              <a:rPr lang="tr-TR" sz="1200" dirty="0">
                <a:latin typeface="Gill Sans MT" pitchFamily="34" charset="0"/>
              </a:rPr>
              <a:t>Omuz </a:t>
            </a:r>
            <a:r>
              <a:rPr lang="tr-TR" sz="1200" dirty="0" err="1">
                <a:latin typeface="Gill Sans MT" pitchFamily="34" charset="0"/>
              </a:rPr>
              <a:t>internal</a:t>
            </a:r>
            <a:r>
              <a:rPr lang="tr-TR" sz="1200" dirty="0">
                <a:latin typeface="Gill Sans MT" pitchFamily="34" charset="0"/>
              </a:rPr>
              <a:t> ve </a:t>
            </a:r>
            <a:r>
              <a:rPr lang="tr-TR" sz="1200" dirty="0" err="1">
                <a:latin typeface="Gill Sans MT" pitchFamily="34" charset="0"/>
              </a:rPr>
              <a:t>eksternal</a:t>
            </a:r>
            <a:r>
              <a:rPr lang="tr-TR" sz="1200" dirty="0">
                <a:latin typeface="Gill Sans MT" pitchFamily="34" charset="0"/>
              </a:rPr>
              <a:t> rotasyonu (eklem hareket açıklığı, </a:t>
            </a:r>
            <a:r>
              <a:rPr lang="tr-TR" sz="1200" dirty="0" err="1">
                <a:latin typeface="Gill Sans MT" pitchFamily="34" charset="0"/>
              </a:rPr>
              <a:t>glenohumeral</a:t>
            </a:r>
            <a:r>
              <a:rPr lang="tr-TR" sz="1200" dirty="0">
                <a:latin typeface="Gill Sans MT" pitchFamily="34" charset="0"/>
              </a:rPr>
              <a:t> eklem) </a:t>
            </a:r>
          </a:p>
          <a:p>
            <a:pPr marL="342900" indent="-342900">
              <a:buClr>
                <a:srgbClr val="C00000"/>
              </a:buClr>
              <a:buFont typeface="+mj-lt"/>
              <a:buAutoNum type="arabicPeriod"/>
            </a:pPr>
            <a:r>
              <a:rPr lang="tr-TR" sz="1200" dirty="0">
                <a:latin typeface="Gill Sans MT" pitchFamily="34" charset="0"/>
              </a:rPr>
              <a:t>Dirsek </a:t>
            </a:r>
            <a:r>
              <a:rPr lang="tr-TR" sz="1200" dirty="0" err="1">
                <a:latin typeface="Gill Sans MT" pitchFamily="34" charset="0"/>
              </a:rPr>
              <a:t>ekstansiyon</a:t>
            </a:r>
            <a:r>
              <a:rPr lang="tr-TR" sz="1200" dirty="0">
                <a:latin typeface="Gill Sans MT" pitchFamily="34" charset="0"/>
              </a:rPr>
              <a:t> ve </a:t>
            </a:r>
            <a:r>
              <a:rPr lang="tr-TR" sz="1200" dirty="0" err="1">
                <a:latin typeface="Gill Sans MT" pitchFamily="34" charset="0"/>
              </a:rPr>
              <a:t>fleksiyonu</a:t>
            </a:r>
            <a:r>
              <a:rPr lang="tr-TR" sz="1200" dirty="0">
                <a:latin typeface="Gill Sans MT" pitchFamily="34" charset="0"/>
              </a:rPr>
              <a:t> (eklem hareket açıklığı, dirsek) </a:t>
            </a:r>
          </a:p>
          <a:p>
            <a:pPr marL="342900" indent="-342900">
              <a:buClr>
                <a:srgbClr val="C00000"/>
              </a:buClr>
              <a:buFont typeface="+mj-lt"/>
              <a:buAutoNum type="arabicPeriod"/>
            </a:pPr>
            <a:r>
              <a:rPr lang="tr-TR" sz="1200" dirty="0">
                <a:latin typeface="Gill Sans MT" pitchFamily="34" charset="0"/>
              </a:rPr>
              <a:t>Dirsek </a:t>
            </a:r>
            <a:r>
              <a:rPr lang="tr-TR" sz="1200" dirty="0" err="1">
                <a:latin typeface="Gill Sans MT" pitchFamily="34" charset="0"/>
              </a:rPr>
              <a:t>pronasyon</a:t>
            </a:r>
            <a:r>
              <a:rPr lang="tr-TR" sz="1200" dirty="0">
                <a:latin typeface="Gill Sans MT" pitchFamily="34" charset="0"/>
              </a:rPr>
              <a:t> ve </a:t>
            </a:r>
            <a:r>
              <a:rPr lang="tr-TR" sz="1200" dirty="0" err="1">
                <a:latin typeface="Gill Sans MT" pitchFamily="34" charset="0"/>
              </a:rPr>
              <a:t>supinasyonu</a:t>
            </a:r>
            <a:r>
              <a:rPr lang="tr-TR" sz="1200" dirty="0">
                <a:latin typeface="Gill Sans MT" pitchFamily="34" charset="0"/>
              </a:rPr>
              <a:t> (eklem hareket açıklığı, dirsek ve el bileği) </a:t>
            </a:r>
          </a:p>
          <a:p>
            <a:pPr marL="342900" indent="-342900">
              <a:buClr>
                <a:srgbClr val="C00000"/>
              </a:buClr>
              <a:buFont typeface="+mj-lt"/>
              <a:buAutoNum type="arabicPeriod"/>
            </a:pPr>
            <a:r>
              <a:rPr lang="tr-TR" sz="1200" dirty="0">
                <a:latin typeface="Gill Sans MT" pitchFamily="34" charset="0"/>
              </a:rPr>
              <a:t>Yumruk yapma ve açma (eklem hareket açıklığı, el ve parmaklar) </a:t>
            </a:r>
          </a:p>
          <a:p>
            <a:pPr marL="342900" indent="-342900">
              <a:buClr>
                <a:srgbClr val="C00000"/>
              </a:buClr>
              <a:buFont typeface="+mj-lt"/>
              <a:buAutoNum type="arabicPeriod"/>
            </a:pPr>
            <a:r>
              <a:rPr lang="tr-TR" sz="1200" dirty="0">
                <a:latin typeface="Gill Sans MT" pitchFamily="34" charset="0"/>
              </a:rPr>
              <a:t>(gövde ve üst </a:t>
            </a:r>
            <a:r>
              <a:rPr lang="tr-TR" sz="1200" dirty="0" err="1">
                <a:latin typeface="Gill Sans MT" pitchFamily="34" charset="0"/>
              </a:rPr>
              <a:t>ekstremite</a:t>
            </a:r>
            <a:r>
              <a:rPr lang="tr-TR" sz="1200" dirty="0">
                <a:latin typeface="Gill Sans MT" pitchFamily="34" charset="0"/>
              </a:rPr>
              <a:t> simetrisi) </a:t>
            </a:r>
          </a:p>
          <a:p>
            <a:pPr marL="342900" indent="-342900">
              <a:buClr>
                <a:srgbClr val="C00000"/>
              </a:buClr>
              <a:buFont typeface="+mj-lt"/>
              <a:buAutoNum type="arabicPeriod"/>
            </a:pPr>
            <a:r>
              <a:rPr lang="tr-TR" sz="1200" dirty="0">
                <a:latin typeface="Gill Sans MT" pitchFamily="34" charset="0"/>
              </a:rPr>
              <a:t>Omurga </a:t>
            </a:r>
            <a:r>
              <a:rPr lang="tr-TR" sz="1200" dirty="0" err="1">
                <a:latin typeface="Gill Sans MT" pitchFamily="34" charset="0"/>
              </a:rPr>
              <a:t>ekstansiyonu</a:t>
            </a:r>
            <a:r>
              <a:rPr lang="tr-TR" sz="1200" dirty="0">
                <a:latin typeface="Gill Sans MT" pitchFamily="34" charset="0"/>
              </a:rPr>
              <a:t> (</a:t>
            </a:r>
            <a:r>
              <a:rPr lang="tr-TR" sz="1200" dirty="0" err="1">
                <a:latin typeface="Gill Sans MT" pitchFamily="34" charset="0"/>
              </a:rPr>
              <a:t>spondilolizis</a:t>
            </a:r>
            <a:r>
              <a:rPr lang="tr-TR" sz="1200" dirty="0">
                <a:latin typeface="Gill Sans MT" pitchFamily="34" charset="0"/>
              </a:rPr>
              <a:t>, </a:t>
            </a:r>
            <a:r>
              <a:rPr lang="tr-TR" sz="1200" dirty="0" err="1">
                <a:latin typeface="Gill Sans MT" pitchFamily="34" charset="0"/>
              </a:rPr>
              <a:t>spondilolistezis</a:t>
            </a:r>
            <a:r>
              <a:rPr lang="tr-TR" sz="1200" dirty="0">
                <a:latin typeface="Gill Sans MT" pitchFamily="34" charset="0"/>
              </a:rPr>
              <a:t>) </a:t>
            </a:r>
          </a:p>
          <a:p>
            <a:pPr marL="342900" indent="-342900">
              <a:buClr>
                <a:srgbClr val="C00000"/>
              </a:buClr>
              <a:buFont typeface="+mj-lt"/>
              <a:buAutoNum type="arabicPeriod"/>
            </a:pPr>
            <a:r>
              <a:rPr lang="tr-TR" sz="1200" dirty="0">
                <a:latin typeface="Gill Sans MT" pitchFamily="34" charset="0"/>
              </a:rPr>
              <a:t>Doktora önü ve arkası dönük vaziyette iken omurga </a:t>
            </a:r>
            <a:r>
              <a:rPr lang="tr-TR" sz="1200" dirty="0" err="1">
                <a:latin typeface="Gill Sans MT" pitchFamily="34" charset="0"/>
              </a:rPr>
              <a:t>fleksiyonu</a:t>
            </a:r>
            <a:r>
              <a:rPr lang="tr-TR" sz="1200" dirty="0">
                <a:latin typeface="Gill Sans MT" pitchFamily="34" charset="0"/>
              </a:rPr>
              <a:t> (</a:t>
            </a:r>
            <a:r>
              <a:rPr lang="tr-TR" sz="1200" dirty="0" err="1">
                <a:latin typeface="Gill Sans MT" pitchFamily="34" charset="0"/>
              </a:rPr>
              <a:t>torasik</a:t>
            </a:r>
            <a:r>
              <a:rPr lang="tr-TR" sz="1200" dirty="0">
                <a:latin typeface="Gill Sans MT" pitchFamily="34" charset="0"/>
              </a:rPr>
              <a:t> ve </a:t>
            </a:r>
            <a:r>
              <a:rPr lang="tr-TR" sz="1200" dirty="0" err="1">
                <a:latin typeface="Gill Sans MT" pitchFamily="34" charset="0"/>
              </a:rPr>
              <a:t>lomber</a:t>
            </a:r>
            <a:r>
              <a:rPr lang="tr-TR" sz="1200" dirty="0">
                <a:latin typeface="Gill Sans MT" pitchFamily="34" charset="0"/>
              </a:rPr>
              <a:t> </a:t>
            </a:r>
            <a:r>
              <a:rPr lang="tr-TR" sz="1200" dirty="0" err="1">
                <a:latin typeface="Gill Sans MT" pitchFamily="34" charset="0"/>
              </a:rPr>
              <a:t>vertebra</a:t>
            </a:r>
            <a:r>
              <a:rPr lang="tr-TR" sz="1200" dirty="0">
                <a:latin typeface="Gill Sans MT" pitchFamily="34" charset="0"/>
              </a:rPr>
              <a:t> eklem hareket açıklığı, </a:t>
            </a:r>
            <a:r>
              <a:rPr lang="tr-TR" sz="1200" dirty="0" err="1">
                <a:latin typeface="Gill Sans MT" pitchFamily="34" charset="0"/>
              </a:rPr>
              <a:t>spinal</a:t>
            </a:r>
            <a:r>
              <a:rPr lang="tr-TR" sz="1200" dirty="0">
                <a:latin typeface="Gill Sans MT" pitchFamily="34" charset="0"/>
              </a:rPr>
              <a:t> kıvrım, </a:t>
            </a:r>
            <a:r>
              <a:rPr lang="tr-TR" sz="1200" dirty="0" err="1">
                <a:latin typeface="Gill Sans MT" pitchFamily="34" charset="0"/>
              </a:rPr>
              <a:t>hamstring</a:t>
            </a:r>
            <a:r>
              <a:rPr lang="tr-TR" sz="1200" dirty="0">
                <a:latin typeface="Gill Sans MT" pitchFamily="34" charset="0"/>
              </a:rPr>
              <a:t> esnekliği) </a:t>
            </a:r>
          </a:p>
          <a:p>
            <a:pPr marL="342900" indent="-342900">
              <a:buClr>
                <a:srgbClr val="C00000"/>
              </a:buClr>
              <a:buFont typeface="+mj-lt"/>
              <a:buAutoNum type="arabicPeriod"/>
            </a:pPr>
            <a:r>
              <a:rPr lang="tr-TR" sz="1200" dirty="0">
                <a:latin typeface="Gill Sans MT" pitchFamily="34" charset="0"/>
              </a:rPr>
              <a:t> Alt </a:t>
            </a:r>
            <a:r>
              <a:rPr lang="tr-TR" sz="1200" dirty="0" err="1">
                <a:latin typeface="Gill Sans MT" pitchFamily="34" charset="0"/>
              </a:rPr>
              <a:t>ekstremite</a:t>
            </a:r>
            <a:r>
              <a:rPr lang="tr-TR" sz="1200" dirty="0">
                <a:latin typeface="Gill Sans MT" pitchFamily="34" charset="0"/>
              </a:rPr>
              <a:t> </a:t>
            </a:r>
            <a:r>
              <a:rPr lang="tr-TR" sz="1200" dirty="0" err="1">
                <a:latin typeface="Gill Sans MT" pitchFamily="34" charset="0"/>
              </a:rPr>
              <a:t>inspeksiyonu</a:t>
            </a:r>
            <a:r>
              <a:rPr lang="tr-TR" sz="1200" dirty="0">
                <a:latin typeface="Gill Sans MT" pitchFamily="34" charset="0"/>
              </a:rPr>
              <a:t> (dizilim, simetri) </a:t>
            </a:r>
          </a:p>
          <a:p>
            <a:pPr marL="342900" indent="-342900">
              <a:buClr>
                <a:srgbClr val="C00000"/>
              </a:buClr>
              <a:buFont typeface="+mj-lt"/>
              <a:buAutoNum type="arabicPeriod"/>
            </a:pPr>
            <a:r>
              <a:rPr lang="tr-TR" sz="1200" dirty="0">
                <a:latin typeface="Gill Sans MT" pitchFamily="34" charset="0"/>
              </a:rPr>
              <a:t>4 adım ‘’Ördek Yürüyüşü’’ (kalça-diz-ayak bileği hareket açıklığı, kuvvet, denge) </a:t>
            </a:r>
          </a:p>
          <a:p>
            <a:pPr marL="342900" indent="-342900">
              <a:buClr>
                <a:srgbClr val="C00000"/>
              </a:buClr>
              <a:buFont typeface="+mj-lt"/>
              <a:buAutoNum type="arabicPeriod"/>
            </a:pPr>
            <a:r>
              <a:rPr lang="tr-TR" sz="1200" dirty="0">
                <a:latin typeface="Gill Sans MT" pitchFamily="34" charset="0"/>
              </a:rPr>
              <a:t>Ayak parmakları ve topuklar üzerinde durma (baldır simetrisi, kuvvet, denge)</a:t>
            </a:r>
          </a:p>
          <a:p>
            <a:endParaRPr lang="tr-TR" dirty="0"/>
          </a:p>
        </p:txBody>
      </p:sp>
      <p:sp>
        <p:nvSpPr>
          <p:cNvPr id="4" name="Slayt Numarası Yer Tutucusu 3"/>
          <p:cNvSpPr>
            <a:spLocks noGrp="1"/>
          </p:cNvSpPr>
          <p:nvPr>
            <p:ph type="sldNum" sz="quarter" idx="5"/>
          </p:nvPr>
        </p:nvSpPr>
        <p:spPr/>
        <p:txBody>
          <a:bodyPr/>
          <a:lstStyle/>
          <a:p>
            <a:fld id="{438FEE3F-E038-A748-A9CE-D8DF4105C568}" type="slidenum">
              <a:rPr lang="tr-TR" smtClean="0"/>
              <a:t>22</a:t>
            </a:fld>
            <a:endParaRPr lang="tr-TR"/>
          </a:p>
        </p:txBody>
      </p:sp>
    </p:spTree>
    <p:extLst>
      <p:ext uri="{BB962C8B-B14F-4D97-AF65-F5344CB8AC3E}">
        <p14:creationId xmlns:p14="http://schemas.microsoft.com/office/powerpoint/2010/main" val="2700899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70E6AD-A337-423A-B311-4C1FFE0024F8}"/>
              </a:ext>
            </a:extLst>
          </p:cNvPr>
          <p:cNvSpPr>
            <a:spLocks noGrp="1"/>
          </p:cNvSpPr>
          <p:nvPr>
            <p:ph type="ctrTitle"/>
          </p:nvPr>
        </p:nvSpPr>
        <p:spPr>
          <a:xfrm>
            <a:off x="1143001" y="1122363"/>
            <a:ext cx="6858000" cy="2387600"/>
          </a:xfrm>
        </p:spPr>
        <p:txBody>
          <a:bodyPr anchor="b"/>
          <a:lstStyle>
            <a:lvl1pPr algn="ctr">
              <a:defRPr sz="5100"/>
            </a:lvl1pPr>
          </a:lstStyle>
          <a:p>
            <a:r>
              <a:rPr lang="tr-TR"/>
              <a:t>Asıl başlık stilini düzenlemek için tıklayın</a:t>
            </a:r>
          </a:p>
        </p:txBody>
      </p:sp>
      <p:sp>
        <p:nvSpPr>
          <p:cNvPr id="3" name="Alt Başlık 2">
            <a:extLst>
              <a:ext uri="{FF2B5EF4-FFF2-40B4-BE49-F238E27FC236}">
                <a16:creationId xmlns:a16="http://schemas.microsoft.com/office/drawing/2014/main" id="{DF48D130-3FB1-45BD-95FB-48F234BA25AA}"/>
              </a:ext>
            </a:extLst>
          </p:cNvPr>
          <p:cNvSpPr>
            <a:spLocks noGrp="1"/>
          </p:cNvSpPr>
          <p:nvPr>
            <p:ph type="subTitle" idx="1"/>
          </p:nvPr>
        </p:nvSpPr>
        <p:spPr>
          <a:xfrm>
            <a:off x="1143001" y="3602038"/>
            <a:ext cx="6858000" cy="1655762"/>
          </a:xfrm>
        </p:spPr>
        <p:txBody>
          <a:bodyPr/>
          <a:lstStyle>
            <a:lvl1pPr marL="0" indent="0" algn="ctr">
              <a:buNone/>
              <a:defRPr sz="2000"/>
            </a:lvl1pPr>
            <a:lvl2pPr marL="386105" indent="0" algn="ctr">
              <a:buNone/>
              <a:defRPr sz="1700"/>
            </a:lvl2pPr>
            <a:lvl3pPr marL="772211" indent="0" algn="ctr">
              <a:buNone/>
              <a:defRPr sz="1500"/>
            </a:lvl3pPr>
            <a:lvl4pPr marL="1158316" indent="0" algn="ctr">
              <a:buNone/>
              <a:defRPr sz="1400"/>
            </a:lvl4pPr>
            <a:lvl5pPr marL="1544422" indent="0" algn="ctr">
              <a:buNone/>
              <a:defRPr sz="1400"/>
            </a:lvl5pPr>
            <a:lvl6pPr marL="1930527" indent="0" algn="ctr">
              <a:buNone/>
              <a:defRPr sz="1400"/>
            </a:lvl6pPr>
            <a:lvl7pPr marL="2316632" indent="0" algn="ctr">
              <a:buNone/>
              <a:defRPr sz="1400"/>
            </a:lvl7pPr>
            <a:lvl8pPr marL="2702738" indent="0" algn="ctr">
              <a:buNone/>
              <a:defRPr sz="1400"/>
            </a:lvl8pPr>
            <a:lvl9pPr marL="3088843" indent="0" algn="ctr">
              <a:buNone/>
              <a:defRPr sz="14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03A713B-628D-4E06-861B-C97C4DF50CCD}"/>
              </a:ext>
            </a:extLst>
          </p:cNvPr>
          <p:cNvSpPr>
            <a:spLocks noGrp="1"/>
          </p:cNvSpPr>
          <p:nvPr>
            <p:ph type="dt" sz="half" idx="10"/>
          </p:nvPr>
        </p:nvSpPr>
        <p:spPr/>
        <p:txBody>
          <a:bodyPr/>
          <a:lstStyle/>
          <a:p>
            <a:fld id="{8667F22C-0B1B-4B59-88F9-80CFE9E98A12}" type="datetimeFigureOut">
              <a:rPr lang="tr-TR" smtClean="0"/>
              <a:t>8.01.2024</a:t>
            </a:fld>
            <a:endParaRPr lang="tr-TR"/>
          </a:p>
        </p:txBody>
      </p:sp>
      <p:sp>
        <p:nvSpPr>
          <p:cNvPr id="5" name="Alt Bilgi Yer Tutucusu 4">
            <a:extLst>
              <a:ext uri="{FF2B5EF4-FFF2-40B4-BE49-F238E27FC236}">
                <a16:creationId xmlns:a16="http://schemas.microsoft.com/office/drawing/2014/main" id="{3874A3AE-BCB7-45A6-A7DD-C2E23D73532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D1B7755-6156-4447-9954-E6BBD6150B66}"/>
              </a:ext>
            </a:extLst>
          </p:cNvPr>
          <p:cNvSpPr>
            <a:spLocks noGrp="1"/>
          </p:cNvSpPr>
          <p:nvPr>
            <p:ph type="sldNum" sz="quarter" idx="12"/>
          </p:nvPr>
        </p:nvSpPr>
        <p:spPr/>
        <p:txBody>
          <a:bodyPr/>
          <a:lstStyle/>
          <a:p>
            <a:fld id="{B5540DDB-8497-493F-9D8A-7B245126FD5F}" type="slidenum">
              <a:rPr lang="tr-TR" smtClean="0"/>
              <a:t>‹#›</a:t>
            </a:fld>
            <a:endParaRPr lang="tr-TR"/>
          </a:p>
        </p:txBody>
      </p:sp>
    </p:spTree>
    <p:extLst>
      <p:ext uri="{BB962C8B-B14F-4D97-AF65-F5344CB8AC3E}">
        <p14:creationId xmlns:p14="http://schemas.microsoft.com/office/powerpoint/2010/main" val="3449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CA8174-FCF5-4A33-B9B5-8765BC2D1FF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4257378-2A55-4C08-B593-EFB5AD07904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4CAF230-C0E1-4963-A55D-3B4D756726A7}"/>
              </a:ext>
            </a:extLst>
          </p:cNvPr>
          <p:cNvSpPr>
            <a:spLocks noGrp="1"/>
          </p:cNvSpPr>
          <p:nvPr>
            <p:ph type="dt" sz="half" idx="10"/>
          </p:nvPr>
        </p:nvSpPr>
        <p:spPr/>
        <p:txBody>
          <a:bodyPr/>
          <a:lstStyle/>
          <a:p>
            <a:fld id="{8667F22C-0B1B-4B59-88F9-80CFE9E98A12}" type="datetimeFigureOut">
              <a:rPr lang="tr-TR" smtClean="0"/>
              <a:t>8.01.2024</a:t>
            </a:fld>
            <a:endParaRPr lang="tr-TR"/>
          </a:p>
        </p:txBody>
      </p:sp>
      <p:sp>
        <p:nvSpPr>
          <p:cNvPr id="5" name="Alt Bilgi Yer Tutucusu 4">
            <a:extLst>
              <a:ext uri="{FF2B5EF4-FFF2-40B4-BE49-F238E27FC236}">
                <a16:creationId xmlns:a16="http://schemas.microsoft.com/office/drawing/2014/main" id="{E1A20DBF-B8AF-453D-8E4F-80DD09101B7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5FA3059-D7C0-459B-876C-D6FDC3E3B0BD}"/>
              </a:ext>
            </a:extLst>
          </p:cNvPr>
          <p:cNvSpPr>
            <a:spLocks noGrp="1"/>
          </p:cNvSpPr>
          <p:nvPr>
            <p:ph type="sldNum" sz="quarter" idx="12"/>
          </p:nvPr>
        </p:nvSpPr>
        <p:spPr/>
        <p:txBody>
          <a:bodyPr/>
          <a:lstStyle/>
          <a:p>
            <a:fld id="{B5540DDB-8497-493F-9D8A-7B245126FD5F}" type="slidenum">
              <a:rPr lang="tr-TR" smtClean="0"/>
              <a:t>‹#›</a:t>
            </a:fld>
            <a:endParaRPr lang="tr-TR"/>
          </a:p>
        </p:txBody>
      </p:sp>
    </p:spTree>
    <p:extLst>
      <p:ext uri="{BB962C8B-B14F-4D97-AF65-F5344CB8AC3E}">
        <p14:creationId xmlns:p14="http://schemas.microsoft.com/office/powerpoint/2010/main" val="168235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FFB8CAE-F385-420A-9D69-93270228883D}"/>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F8B5A3C-1EF2-4959-88D8-6C9040DA8595}"/>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A99E15-106D-4CC1-A120-2FFA713104E7}"/>
              </a:ext>
            </a:extLst>
          </p:cNvPr>
          <p:cNvSpPr>
            <a:spLocks noGrp="1"/>
          </p:cNvSpPr>
          <p:nvPr>
            <p:ph type="dt" sz="half" idx="10"/>
          </p:nvPr>
        </p:nvSpPr>
        <p:spPr/>
        <p:txBody>
          <a:bodyPr/>
          <a:lstStyle/>
          <a:p>
            <a:fld id="{8667F22C-0B1B-4B59-88F9-80CFE9E98A12}" type="datetimeFigureOut">
              <a:rPr lang="tr-TR" smtClean="0"/>
              <a:t>8.01.2024</a:t>
            </a:fld>
            <a:endParaRPr lang="tr-TR"/>
          </a:p>
        </p:txBody>
      </p:sp>
      <p:sp>
        <p:nvSpPr>
          <p:cNvPr id="5" name="Alt Bilgi Yer Tutucusu 4">
            <a:extLst>
              <a:ext uri="{FF2B5EF4-FFF2-40B4-BE49-F238E27FC236}">
                <a16:creationId xmlns:a16="http://schemas.microsoft.com/office/drawing/2014/main" id="{92D35A91-9D18-4A40-B8A7-B7CDA9AE0EA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5C1B119-1B14-437E-9631-80178B750F9A}"/>
              </a:ext>
            </a:extLst>
          </p:cNvPr>
          <p:cNvSpPr>
            <a:spLocks noGrp="1"/>
          </p:cNvSpPr>
          <p:nvPr>
            <p:ph type="sldNum" sz="quarter" idx="12"/>
          </p:nvPr>
        </p:nvSpPr>
        <p:spPr/>
        <p:txBody>
          <a:bodyPr/>
          <a:lstStyle/>
          <a:p>
            <a:fld id="{B5540DDB-8497-493F-9D8A-7B245126FD5F}" type="slidenum">
              <a:rPr lang="tr-TR" smtClean="0"/>
              <a:t>‹#›</a:t>
            </a:fld>
            <a:endParaRPr lang="tr-TR"/>
          </a:p>
        </p:txBody>
      </p:sp>
    </p:spTree>
    <p:extLst>
      <p:ext uri="{BB962C8B-B14F-4D97-AF65-F5344CB8AC3E}">
        <p14:creationId xmlns:p14="http://schemas.microsoft.com/office/powerpoint/2010/main" val="282873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3B1865-8EC0-4B91-B5C1-21FFC5DC136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2EB8608-0741-4B61-9397-906972DCFBA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5B2B9B6-405B-48B0-A7B0-AB669312B6C7}"/>
              </a:ext>
            </a:extLst>
          </p:cNvPr>
          <p:cNvSpPr>
            <a:spLocks noGrp="1"/>
          </p:cNvSpPr>
          <p:nvPr>
            <p:ph type="dt" sz="half" idx="10"/>
          </p:nvPr>
        </p:nvSpPr>
        <p:spPr/>
        <p:txBody>
          <a:bodyPr/>
          <a:lstStyle/>
          <a:p>
            <a:fld id="{8667F22C-0B1B-4B59-88F9-80CFE9E98A12}" type="datetimeFigureOut">
              <a:rPr lang="tr-TR" smtClean="0"/>
              <a:t>8.01.2024</a:t>
            </a:fld>
            <a:endParaRPr lang="tr-TR"/>
          </a:p>
        </p:txBody>
      </p:sp>
      <p:sp>
        <p:nvSpPr>
          <p:cNvPr id="5" name="Alt Bilgi Yer Tutucusu 4">
            <a:extLst>
              <a:ext uri="{FF2B5EF4-FFF2-40B4-BE49-F238E27FC236}">
                <a16:creationId xmlns:a16="http://schemas.microsoft.com/office/drawing/2014/main" id="{B483E1AB-5040-4B4F-9B44-7E5B12EB710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E8D2575-FB5D-48EE-B85E-114CD8F725F6}"/>
              </a:ext>
            </a:extLst>
          </p:cNvPr>
          <p:cNvSpPr>
            <a:spLocks noGrp="1"/>
          </p:cNvSpPr>
          <p:nvPr>
            <p:ph type="sldNum" sz="quarter" idx="12"/>
          </p:nvPr>
        </p:nvSpPr>
        <p:spPr/>
        <p:txBody>
          <a:bodyPr/>
          <a:lstStyle/>
          <a:p>
            <a:fld id="{B5540DDB-8497-493F-9D8A-7B245126FD5F}" type="slidenum">
              <a:rPr lang="tr-TR" smtClean="0"/>
              <a:t>‹#›</a:t>
            </a:fld>
            <a:endParaRPr lang="tr-TR"/>
          </a:p>
        </p:txBody>
      </p:sp>
    </p:spTree>
    <p:extLst>
      <p:ext uri="{BB962C8B-B14F-4D97-AF65-F5344CB8AC3E}">
        <p14:creationId xmlns:p14="http://schemas.microsoft.com/office/powerpoint/2010/main" val="330911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328673-0A92-4F97-87BB-8DB38D361365}"/>
              </a:ext>
            </a:extLst>
          </p:cNvPr>
          <p:cNvSpPr>
            <a:spLocks noGrp="1"/>
          </p:cNvSpPr>
          <p:nvPr>
            <p:ph type="title"/>
          </p:nvPr>
        </p:nvSpPr>
        <p:spPr>
          <a:xfrm>
            <a:off x="623887" y="1709738"/>
            <a:ext cx="7886700" cy="2852737"/>
          </a:xfrm>
        </p:spPr>
        <p:txBody>
          <a:bodyPr anchor="b"/>
          <a:lstStyle>
            <a:lvl1pPr>
              <a:defRPr sz="51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0A6690B-A914-4AC0-AD68-FF5083AA6E5C}"/>
              </a:ext>
            </a:extLst>
          </p:cNvPr>
          <p:cNvSpPr>
            <a:spLocks noGrp="1"/>
          </p:cNvSpPr>
          <p:nvPr>
            <p:ph type="body" idx="1"/>
          </p:nvPr>
        </p:nvSpPr>
        <p:spPr>
          <a:xfrm>
            <a:off x="623887" y="4589464"/>
            <a:ext cx="7886700" cy="1500187"/>
          </a:xfrm>
        </p:spPr>
        <p:txBody>
          <a:bodyPr/>
          <a:lstStyle>
            <a:lvl1pPr marL="0" indent="0">
              <a:buNone/>
              <a:defRPr sz="2000">
                <a:solidFill>
                  <a:schemeClr val="tx1">
                    <a:tint val="75000"/>
                  </a:schemeClr>
                </a:solidFill>
              </a:defRPr>
            </a:lvl1pPr>
            <a:lvl2pPr marL="386105" indent="0">
              <a:buNone/>
              <a:defRPr sz="1700">
                <a:solidFill>
                  <a:schemeClr val="tx1">
                    <a:tint val="75000"/>
                  </a:schemeClr>
                </a:solidFill>
              </a:defRPr>
            </a:lvl2pPr>
            <a:lvl3pPr marL="772211" indent="0">
              <a:buNone/>
              <a:defRPr sz="1500">
                <a:solidFill>
                  <a:schemeClr val="tx1">
                    <a:tint val="75000"/>
                  </a:schemeClr>
                </a:solidFill>
              </a:defRPr>
            </a:lvl3pPr>
            <a:lvl4pPr marL="1158316" indent="0">
              <a:buNone/>
              <a:defRPr sz="1400">
                <a:solidFill>
                  <a:schemeClr val="tx1">
                    <a:tint val="75000"/>
                  </a:schemeClr>
                </a:solidFill>
              </a:defRPr>
            </a:lvl4pPr>
            <a:lvl5pPr marL="1544422" indent="0">
              <a:buNone/>
              <a:defRPr sz="1400">
                <a:solidFill>
                  <a:schemeClr val="tx1">
                    <a:tint val="75000"/>
                  </a:schemeClr>
                </a:solidFill>
              </a:defRPr>
            </a:lvl5pPr>
            <a:lvl6pPr marL="1930527" indent="0">
              <a:buNone/>
              <a:defRPr sz="1400">
                <a:solidFill>
                  <a:schemeClr val="tx1">
                    <a:tint val="75000"/>
                  </a:schemeClr>
                </a:solidFill>
              </a:defRPr>
            </a:lvl6pPr>
            <a:lvl7pPr marL="2316632" indent="0">
              <a:buNone/>
              <a:defRPr sz="1400">
                <a:solidFill>
                  <a:schemeClr val="tx1">
                    <a:tint val="75000"/>
                  </a:schemeClr>
                </a:solidFill>
              </a:defRPr>
            </a:lvl7pPr>
            <a:lvl8pPr marL="2702738" indent="0">
              <a:buNone/>
              <a:defRPr sz="1400">
                <a:solidFill>
                  <a:schemeClr val="tx1">
                    <a:tint val="75000"/>
                  </a:schemeClr>
                </a:solidFill>
              </a:defRPr>
            </a:lvl8pPr>
            <a:lvl9pPr marL="3088843" indent="0">
              <a:buNone/>
              <a:defRPr sz="14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145119A-CAB9-43DA-A437-CF0B687EBB70}"/>
              </a:ext>
            </a:extLst>
          </p:cNvPr>
          <p:cNvSpPr>
            <a:spLocks noGrp="1"/>
          </p:cNvSpPr>
          <p:nvPr>
            <p:ph type="dt" sz="half" idx="10"/>
          </p:nvPr>
        </p:nvSpPr>
        <p:spPr/>
        <p:txBody>
          <a:bodyPr/>
          <a:lstStyle/>
          <a:p>
            <a:fld id="{8667F22C-0B1B-4B59-88F9-80CFE9E98A12}" type="datetimeFigureOut">
              <a:rPr lang="tr-TR" smtClean="0"/>
              <a:t>8.01.2024</a:t>
            </a:fld>
            <a:endParaRPr lang="tr-TR"/>
          </a:p>
        </p:txBody>
      </p:sp>
      <p:sp>
        <p:nvSpPr>
          <p:cNvPr id="5" name="Alt Bilgi Yer Tutucusu 4">
            <a:extLst>
              <a:ext uri="{FF2B5EF4-FFF2-40B4-BE49-F238E27FC236}">
                <a16:creationId xmlns:a16="http://schemas.microsoft.com/office/drawing/2014/main" id="{88E4748A-12F6-455F-A9BF-E33C633E099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911F607-4444-453D-B311-374B283AB87B}"/>
              </a:ext>
            </a:extLst>
          </p:cNvPr>
          <p:cNvSpPr>
            <a:spLocks noGrp="1"/>
          </p:cNvSpPr>
          <p:nvPr>
            <p:ph type="sldNum" sz="quarter" idx="12"/>
          </p:nvPr>
        </p:nvSpPr>
        <p:spPr/>
        <p:txBody>
          <a:bodyPr/>
          <a:lstStyle/>
          <a:p>
            <a:fld id="{B5540DDB-8497-493F-9D8A-7B245126FD5F}" type="slidenum">
              <a:rPr lang="tr-TR" smtClean="0"/>
              <a:t>‹#›</a:t>
            </a:fld>
            <a:endParaRPr lang="tr-TR"/>
          </a:p>
        </p:txBody>
      </p:sp>
    </p:spTree>
    <p:extLst>
      <p:ext uri="{BB962C8B-B14F-4D97-AF65-F5344CB8AC3E}">
        <p14:creationId xmlns:p14="http://schemas.microsoft.com/office/powerpoint/2010/main" val="409942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35B39C-FD2E-4184-93D8-75D1261F5A6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12ADCE5-3FF6-4E06-B0AB-2465B4C876F9}"/>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B662FD4-2545-4335-A24F-000D17F75ACF}"/>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D5499B5-2360-4D26-A94A-D3B7E7E3A5F0}"/>
              </a:ext>
            </a:extLst>
          </p:cNvPr>
          <p:cNvSpPr>
            <a:spLocks noGrp="1"/>
          </p:cNvSpPr>
          <p:nvPr>
            <p:ph type="dt" sz="half" idx="10"/>
          </p:nvPr>
        </p:nvSpPr>
        <p:spPr/>
        <p:txBody>
          <a:bodyPr/>
          <a:lstStyle/>
          <a:p>
            <a:fld id="{8667F22C-0B1B-4B59-88F9-80CFE9E98A12}" type="datetimeFigureOut">
              <a:rPr lang="tr-TR" smtClean="0"/>
              <a:t>8.01.2024</a:t>
            </a:fld>
            <a:endParaRPr lang="tr-TR"/>
          </a:p>
        </p:txBody>
      </p:sp>
      <p:sp>
        <p:nvSpPr>
          <p:cNvPr id="6" name="Alt Bilgi Yer Tutucusu 5">
            <a:extLst>
              <a:ext uri="{FF2B5EF4-FFF2-40B4-BE49-F238E27FC236}">
                <a16:creationId xmlns:a16="http://schemas.microsoft.com/office/drawing/2014/main" id="{8C69C06E-6ECA-4FB3-A150-F64CA4C280D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8F60B0B-70A8-4383-9949-7C6912EC03E3}"/>
              </a:ext>
            </a:extLst>
          </p:cNvPr>
          <p:cNvSpPr>
            <a:spLocks noGrp="1"/>
          </p:cNvSpPr>
          <p:nvPr>
            <p:ph type="sldNum" sz="quarter" idx="12"/>
          </p:nvPr>
        </p:nvSpPr>
        <p:spPr/>
        <p:txBody>
          <a:bodyPr/>
          <a:lstStyle/>
          <a:p>
            <a:fld id="{B5540DDB-8497-493F-9D8A-7B245126FD5F}" type="slidenum">
              <a:rPr lang="tr-TR" smtClean="0"/>
              <a:t>‹#›</a:t>
            </a:fld>
            <a:endParaRPr lang="tr-TR"/>
          </a:p>
        </p:txBody>
      </p:sp>
    </p:spTree>
    <p:extLst>
      <p:ext uri="{BB962C8B-B14F-4D97-AF65-F5344CB8AC3E}">
        <p14:creationId xmlns:p14="http://schemas.microsoft.com/office/powerpoint/2010/main" val="296799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B13A2A-961F-4430-BA69-049BA2B55E7B}"/>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5226D32-F594-49C5-B077-12862A5F9A97}"/>
              </a:ext>
            </a:extLst>
          </p:cNvPr>
          <p:cNvSpPr>
            <a:spLocks noGrp="1"/>
          </p:cNvSpPr>
          <p:nvPr>
            <p:ph type="body" idx="1"/>
          </p:nvPr>
        </p:nvSpPr>
        <p:spPr>
          <a:xfrm>
            <a:off x="629842" y="1681164"/>
            <a:ext cx="3868340" cy="823912"/>
          </a:xfrm>
        </p:spPr>
        <p:txBody>
          <a:bodyPr anchor="b"/>
          <a:lstStyle>
            <a:lvl1pPr marL="0" indent="0">
              <a:buNone/>
              <a:defRPr sz="2000" b="1"/>
            </a:lvl1pPr>
            <a:lvl2pPr marL="386105" indent="0">
              <a:buNone/>
              <a:defRPr sz="1700" b="1"/>
            </a:lvl2pPr>
            <a:lvl3pPr marL="772211" indent="0">
              <a:buNone/>
              <a:defRPr sz="1500" b="1"/>
            </a:lvl3pPr>
            <a:lvl4pPr marL="1158316" indent="0">
              <a:buNone/>
              <a:defRPr sz="1400" b="1"/>
            </a:lvl4pPr>
            <a:lvl5pPr marL="1544422" indent="0">
              <a:buNone/>
              <a:defRPr sz="1400" b="1"/>
            </a:lvl5pPr>
            <a:lvl6pPr marL="1930527" indent="0">
              <a:buNone/>
              <a:defRPr sz="1400" b="1"/>
            </a:lvl6pPr>
            <a:lvl7pPr marL="2316632" indent="0">
              <a:buNone/>
              <a:defRPr sz="1400" b="1"/>
            </a:lvl7pPr>
            <a:lvl8pPr marL="2702738" indent="0">
              <a:buNone/>
              <a:defRPr sz="1400" b="1"/>
            </a:lvl8pPr>
            <a:lvl9pPr marL="3088843" indent="0">
              <a:buNone/>
              <a:defRPr sz="14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719440E-F9BC-475E-8EF6-10ED603595A0}"/>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B317E27-70BA-4753-9965-6A4EA441D4DA}"/>
              </a:ext>
            </a:extLst>
          </p:cNvPr>
          <p:cNvSpPr>
            <a:spLocks noGrp="1"/>
          </p:cNvSpPr>
          <p:nvPr>
            <p:ph type="body" sz="quarter" idx="3"/>
          </p:nvPr>
        </p:nvSpPr>
        <p:spPr>
          <a:xfrm>
            <a:off x="4629150" y="1681164"/>
            <a:ext cx="3887391" cy="823912"/>
          </a:xfrm>
        </p:spPr>
        <p:txBody>
          <a:bodyPr anchor="b"/>
          <a:lstStyle>
            <a:lvl1pPr marL="0" indent="0">
              <a:buNone/>
              <a:defRPr sz="2000" b="1"/>
            </a:lvl1pPr>
            <a:lvl2pPr marL="386105" indent="0">
              <a:buNone/>
              <a:defRPr sz="1700" b="1"/>
            </a:lvl2pPr>
            <a:lvl3pPr marL="772211" indent="0">
              <a:buNone/>
              <a:defRPr sz="1500" b="1"/>
            </a:lvl3pPr>
            <a:lvl4pPr marL="1158316" indent="0">
              <a:buNone/>
              <a:defRPr sz="1400" b="1"/>
            </a:lvl4pPr>
            <a:lvl5pPr marL="1544422" indent="0">
              <a:buNone/>
              <a:defRPr sz="1400" b="1"/>
            </a:lvl5pPr>
            <a:lvl6pPr marL="1930527" indent="0">
              <a:buNone/>
              <a:defRPr sz="1400" b="1"/>
            </a:lvl6pPr>
            <a:lvl7pPr marL="2316632" indent="0">
              <a:buNone/>
              <a:defRPr sz="1400" b="1"/>
            </a:lvl7pPr>
            <a:lvl8pPr marL="2702738" indent="0">
              <a:buNone/>
              <a:defRPr sz="1400" b="1"/>
            </a:lvl8pPr>
            <a:lvl9pPr marL="3088843" indent="0">
              <a:buNone/>
              <a:defRPr sz="14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5987432-E33F-4511-B938-4D9B005E8097}"/>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CC77EFF-E486-4881-97DC-9144AED81743}"/>
              </a:ext>
            </a:extLst>
          </p:cNvPr>
          <p:cNvSpPr>
            <a:spLocks noGrp="1"/>
          </p:cNvSpPr>
          <p:nvPr>
            <p:ph type="dt" sz="half" idx="10"/>
          </p:nvPr>
        </p:nvSpPr>
        <p:spPr/>
        <p:txBody>
          <a:bodyPr/>
          <a:lstStyle/>
          <a:p>
            <a:fld id="{8667F22C-0B1B-4B59-88F9-80CFE9E98A12}" type="datetimeFigureOut">
              <a:rPr lang="tr-TR" smtClean="0"/>
              <a:t>8.01.2024</a:t>
            </a:fld>
            <a:endParaRPr lang="tr-TR"/>
          </a:p>
        </p:txBody>
      </p:sp>
      <p:sp>
        <p:nvSpPr>
          <p:cNvPr id="8" name="Alt Bilgi Yer Tutucusu 7">
            <a:extLst>
              <a:ext uri="{FF2B5EF4-FFF2-40B4-BE49-F238E27FC236}">
                <a16:creationId xmlns:a16="http://schemas.microsoft.com/office/drawing/2014/main" id="{5E6881FE-E6B5-4626-AEEB-7141050FD67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F907DC8-38D2-4BFC-8AC1-0055FBE76212}"/>
              </a:ext>
            </a:extLst>
          </p:cNvPr>
          <p:cNvSpPr>
            <a:spLocks noGrp="1"/>
          </p:cNvSpPr>
          <p:nvPr>
            <p:ph type="sldNum" sz="quarter" idx="12"/>
          </p:nvPr>
        </p:nvSpPr>
        <p:spPr/>
        <p:txBody>
          <a:bodyPr/>
          <a:lstStyle/>
          <a:p>
            <a:fld id="{B5540DDB-8497-493F-9D8A-7B245126FD5F}" type="slidenum">
              <a:rPr lang="tr-TR" smtClean="0"/>
              <a:t>‹#›</a:t>
            </a:fld>
            <a:endParaRPr lang="tr-TR"/>
          </a:p>
        </p:txBody>
      </p:sp>
    </p:spTree>
    <p:extLst>
      <p:ext uri="{BB962C8B-B14F-4D97-AF65-F5344CB8AC3E}">
        <p14:creationId xmlns:p14="http://schemas.microsoft.com/office/powerpoint/2010/main" val="2792267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623E6D-57CE-4E36-9AFE-E82B4901592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AF7B30E-D47F-46C4-AF27-A22363149F02}"/>
              </a:ext>
            </a:extLst>
          </p:cNvPr>
          <p:cNvSpPr>
            <a:spLocks noGrp="1"/>
          </p:cNvSpPr>
          <p:nvPr>
            <p:ph type="dt" sz="half" idx="10"/>
          </p:nvPr>
        </p:nvSpPr>
        <p:spPr/>
        <p:txBody>
          <a:bodyPr/>
          <a:lstStyle/>
          <a:p>
            <a:fld id="{8667F22C-0B1B-4B59-88F9-80CFE9E98A12}" type="datetimeFigureOut">
              <a:rPr lang="tr-TR" smtClean="0"/>
              <a:t>8.01.2024</a:t>
            </a:fld>
            <a:endParaRPr lang="tr-TR"/>
          </a:p>
        </p:txBody>
      </p:sp>
      <p:sp>
        <p:nvSpPr>
          <p:cNvPr id="4" name="Alt Bilgi Yer Tutucusu 3">
            <a:extLst>
              <a:ext uri="{FF2B5EF4-FFF2-40B4-BE49-F238E27FC236}">
                <a16:creationId xmlns:a16="http://schemas.microsoft.com/office/drawing/2014/main" id="{460D9116-8EE7-4316-9D11-1E7961E9397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0CE15F21-0D76-4F9A-842B-967B58A9B934}"/>
              </a:ext>
            </a:extLst>
          </p:cNvPr>
          <p:cNvSpPr>
            <a:spLocks noGrp="1"/>
          </p:cNvSpPr>
          <p:nvPr>
            <p:ph type="sldNum" sz="quarter" idx="12"/>
          </p:nvPr>
        </p:nvSpPr>
        <p:spPr/>
        <p:txBody>
          <a:bodyPr/>
          <a:lstStyle/>
          <a:p>
            <a:fld id="{B5540DDB-8497-493F-9D8A-7B245126FD5F}" type="slidenum">
              <a:rPr lang="tr-TR" smtClean="0"/>
              <a:t>‹#›</a:t>
            </a:fld>
            <a:endParaRPr lang="tr-TR"/>
          </a:p>
        </p:txBody>
      </p:sp>
    </p:spTree>
    <p:extLst>
      <p:ext uri="{BB962C8B-B14F-4D97-AF65-F5344CB8AC3E}">
        <p14:creationId xmlns:p14="http://schemas.microsoft.com/office/powerpoint/2010/main" val="261457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C58DF9F-0A4A-4169-907E-337EC35C43B3}"/>
              </a:ext>
            </a:extLst>
          </p:cNvPr>
          <p:cNvSpPr>
            <a:spLocks noGrp="1"/>
          </p:cNvSpPr>
          <p:nvPr>
            <p:ph type="dt" sz="half" idx="10"/>
          </p:nvPr>
        </p:nvSpPr>
        <p:spPr/>
        <p:txBody>
          <a:bodyPr/>
          <a:lstStyle/>
          <a:p>
            <a:fld id="{8667F22C-0B1B-4B59-88F9-80CFE9E98A12}" type="datetimeFigureOut">
              <a:rPr lang="tr-TR" smtClean="0"/>
              <a:t>8.01.2024</a:t>
            </a:fld>
            <a:endParaRPr lang="tr-TR"/>
          </a:p>
        </p:txBody>
      </p:sp>
      <p:sp>
        <p:nvSpPr>
          <p:cNvPr id="3" name="Alt Bilgi Yer Tutucusu 2">
            <a:extLst>
              <a:ext uri="{FF2B5EF4-FFF2-40B4-BE49-F238E27FC236}">
                <a16:creationId xmlns:a16="http://schemas.microsoft.com/office/drawing/2014/main" id="{4278859F-864D-42AA-B0DE-D5A3F250AE1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91202268-6E35-41F1-830B-B43EDF390BF3}"/>
              </a:ext>
            </a:extLst>
          </p:cNvPr>
          <p:cNvSpPr>
            <a:spLocks noGrp="1"/>
          </p:cNvSpPr>
          <p:nvPr>
            <p:ph type="sldNum" sz="quarter" idx="12"/>
          </p:nvPr>
        </p:nvSpPr>
        <p:spPr/>
        <p:txBody>
          <a:bodyPr/>
          <a:lstStyle/>
          <a:p>
            <a:fld id="{B5540DDB-8497-493F-9D8A-7B245126FD5F}" type="slidenum">
              <a:rPr lang="tr-TR" smtClean="0"/>
              <a:t>‹#›</a:t>
            </a:fld>
            <a:endParaRPr lang="tr-TR"/>
          </a:p>
        </p:txBody>
      </p:sp>
    </p:spTree>
    <p:extLst>
      <p:ext uri="{BB962C8B-B14F-4D97-AF65-F5344CB8AC3E}">
        <p14:creationId xmlns:p14="http://schemas.microsoft.com/office/powerpoint/2010/main" val="476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6E2EB0-44C8-4A58-859A-7724068300AA}"/>
              </a:ext>
            </a:extLst>
          </p:cNvPr>
          <p:cNvSpPr>
            <a:spLocks noGrp="1"/>
          </p:cNvSpPr>
          <p:nvPr>
            <p:ph type="title"/>
          </p:nvPr>
        </p:nvSpPr>
        <p:spPr>
          <a:xfrm>
            <a:off x="629842" y="457201"/>
            <a:ext cx="2949177" cy="1600200"/>
          </a:xfrm>
        </p:spPr>
        <p:txBody>
          <a:bodyPr anchor="b"/>
          <a:lstStyle>
            <a:lvl1pPr>
              <a:defRPr sz="27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37233E3-EBD9-4242-B5A0-B79138B8F374}"/>
              </a:ext>
            </a:extLst>
          </p:cNvPr>
          <p:cNvSpPr>
            <a:spLocks noGrp="1"/>
          </p:cNvSpPr>
          <p:nvPr>
            <p:ph idx="1"/>
          </p:nvPr>
        </p:nvSpPr>
        <p:spPr>
          <a:xfrm>
            <a:off x="3887391" y="987425"/>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8958FBE-B7F3-43EB-8A3B-2EF11B119682}"/>
              </a:ext>
            </a:extLst>
          </p:cNvPr>
          <p:cNvSpPr>
            <a:spLocks noGrp="1"/>
          </p:cNvSpPr>
          <p:nvPr>
            <p:ph type="body" sz="half" idx="2"/>
          </p:nvPr>
        </p:nvSpPr>
        <p:spPr>
          <a:xfrm>
            <a:off x="629842" y="2057400"/>
            <a:ext cx="2949177" cy="3811588"/>
          </a:xfrm>
        </p:spPr>
        <p:txBody>
          <a:bodyPr/>
          <a:lstStyle>
            <a:lvl1pPr marL="0" indent="0">
              <a:buNone/>
              <a:defRPr sz="1400"/>
            </a:lvl1pPr>
            <a:lvl2pPr marL="386105" indent="0">
              <a:buNone/>
              <a:defRPr sz="1200"/>
            </a:lvl2pPr>
            <a:lvl3pPr marL="772211" indent="0">
              <a:buNone/>
              <a:defRPr sz="1000"/>
            </a:lvl3pPr>
            <a:lvl4pPr marL="1158316" indent="0">
              <a:buNone/>
              <a:defRPr sz="800"/>
            </a:lvl4pPr>
            <a:lvl5pPr marL="1544422" indent="0">
              <a:buNone/>
              <a:defRPr sz="800"/>
            </a:lvl5pPr>
            <a:lvl6pPr marL="1930527" indent="0">
              <a:buNone/>
              <a:defRPr sz="800"/>
            </a:lvl6pPr>
            <a:lvl7pPr marL="2316632" indent="0">
              <a:buNone/>
              <a:defRPr sz="800"/>
            </a:lvl7pPr>
            <a:lvl8pPr marL="2702738" indent="0">
              <a:buNone/>
              <a:defRPr sz="800"/>
            </a:lvl8pPr>
            <a:lvl9pPr marL="3088843" indent="0">
              <a:buNone/>
              <a:defRPr sz="8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D18DA9E-47A8-42F3-BA1B-78B2BD146F4F}"/>
              </a:ext>
            </a:extLst>
          </p:cNvPr>
          <p:cNvSpPr>
            <a:spLocks noGrp="1"/>
          </p:cNvSpPr>
          <p:nvPr>
            <p:ph type="dt" sz="half" idx="10"/>
          </p:nvPr>
        </p:nvSpPr>
        <p:spPr/>
        <p:txBody>
          <a:bodyPr/>
          <a:lstStyle/>
          <a:p>
            <a:fld id="{8667F22C-0B1B-4B59-88F9-80CFE9E98A12}" type="datetimeFigureOut">
              <a:rPr lang="tr-TR" smtClean="0"/>
              <a:t>8.01.2024</a:t>
            </a:fld>
            <a:endParaRPr lang="tr-TR"/>
          </a:p>
        </p:txBody>
      </p:sp>
      <p:sp>
        <p:nvSpPr>
          <p:cNvPr id="6" name="Alt Bilgi Yer Tutucusu 5">
            <a:extLst>
              <a:ext uri="{FF2B5EF4-FFF2-40B4-BE49-F238E27FC236}">
                <a16:creationId xmlns:a16="http://schemas.microsoft.com/office/drawing/2014/main" id="{7EC06A4A-CAE2-4957-9066-D3C6866CA12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C581B8B-0EF3-4A18-831E-A88B2874881E}"/>
              </a:ext>
            </a:extLst>
          </p:cNvPr>
          <p:cNvSpPr>
            <a:spLocks noGrp="1"/>
          </p:cNvSpPr>
          <p:nvPr>
            <p:ph type="sldNum" sz="quarter" idx="12"/>
          </p:nvPr>
        </p:nvSpPr>
        <p:spPr/>
        <p:txBody>
          <a:bodyPr/>
          <a:lstStyle/>
          <a:p>
            <a:fld id="{B5540DDB-8497-493F-9D8A-7B245126FD5F}" type="slidenum">
              <a:rPr lang="tr-TR" smtClean="0"/>
              <a:t>‹#›</a:t>
            </a:fld>
            <a:endParaRPr lang="tr-TR"/>
          </a:p>
        </p:txBody>
      </p:sp>
    </p:spTree>
    <p:extLst>
      <p:ext uri="{BB962C8B-B14F-4D97-AF65-F5344CB8AC3E}">
        <p14:creationId xmlns:p14="http://schemas.microsoft.com/office/powerpoint/2010/main" val="417326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6F63B3-E23F-4CBB-800C-FD2250A4EC8A}"/>
              </a:ext>
            </a:extLst>
          </p:cNvPr>
          <p:cNvSpPr>
            <a:spLocks noGrp="1"/>
          </p:cNvSpPr>
          <p:nvPr>
            <p:ph type="title"/>
          </p:nvPr>
        </p:nvSpPr>
        <p:spPr>
          <a:xfrm>
            <a:off x="629842" y="457201"/>
            <a:ext cx="2949177" cy="1600200"/>
          </a:xfrm>
        </p:spPr>
        <p:txBody>
          <a:bodyPr anchor="b"/>
          <a:lstStyle>
            <a:lvl1pPr>
              <a:defRPr sz="27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03AD3B2-2E6F-4ED8-B51B-9E6B34916F4A}"/>
              </a:ext>
            </a:extLst>
          </p:cNvPr>
          <p:cNvSpPr>
            <a:spLocks noGrp="1"/>
          </p:cNvSpPr>
          <p:nvPr>
            <p:ph type="pic" idx="1"/>
          </p:nvPr>
        </p:nvSpPr>
        <p:spPr>
          <a:xfrm>
            <a:off x="3887391" y="987425"/>
            <a:ext cx="4629150" cy="4873625"/>
          </a:xfrm>
        </p:spPr>
        <p:txBody>
          <a:bodyPr/>
          <a:lstStyle>
            <a:lvl1pPr marL="0" indent="0">
              <a:buNone/>
              <a:defRPr sz="2700"/>
            </a:lvl1pPr>
            <a:lvl2pPr marL="386105" indent="0">
              <a:buNone/>
              <a:defRPr sz="2400"/>
            </a:lvl2pPr>
            <a:lvl3pPr marL="772211" indent="0">
              <a:buNone/>
              <a:defRPr sz="2000"/>
            </a:lvl3pPr>
            <a:lvl4pPr marL="1158316" indent="0">
              <a:buNone/>
              <a:defRPr sz="1700"/>
            </a:lvl4pPr>
            <a:lvl5pPr marL="1544422" indent="0">
              <a:buNone/>
              <a:defRPr sz="1700"/>
            </a:lvl5pPr>
            <a:lvl6pPr marL="1930527" indent="0">
              <a:buNone/>
              <a:defRPr sz="1700"/>
            </a:lvl6pPr>
            <a:lvl7pPr marL="2316632" indent="0">
              <a:buNone/>
              <a:defRPr sz="1700"/>
            </a:lvl7pPr>
            <a:lvl8pPr marL="2702738" indent="0">
              <a:buNone/>
              <a:defRPr sz="1700"/>
            </a:lvl8pPr>
            <a:lvl9pPr marL="3088843" indent="0">
              <a:buNone/>
              <a:defRPr sz="1700"/>
            </a:lvl9pPr>
          </a:lstStyle>
          <a:p>
            <a:endParaRPr lang="tr-TR"/>
          </a:p>
        </p:txBody>
      </p:sp>
      <p:sp>
        <p:nvSpPr>
          <p:cNvPr id="4" name="Metin Yer Tutucusu 3">
            <a:extLst>
              <a:ext uri="{FF2B5EF4-FFF2-40B4-BE49-F238E27FC236}">
                <a16:creationId xmlns:a16="http://schemas.microsoft.com/office/drawing/2014/main" id="{669DA939-3C2E-4D3F-88A4-E1FD1C1EC33E}"/>
              </a:ext>
            </a:extLst>
          </p:cNvPr>
          <p:cNvSpPr>
            <a:spLocks noGrp="1"/>
          </p:cNvSpPr>
          <p:nvPr>
            <p:ph type="body" sz="half" idx="2"/>
          </p:nvPr>
        </p:nvSpPr>
        <p:spPr>
          <a:xfrm>
            <a:off x="629842" y="2057400"/>
            <a:ext cx="2949177" cy="3811588"/>
          </a:xfrm>
        </p:spPr>
        <p:txBody>
          <a:bodyPr/>
          <a:lstStyle>
            <a:lvl1pPr marL="0" indent="0">
              <a:buNone/>
              <a:defRPr sz="1400"/>
            </a:lvl1pPr>
            <a:lvl2pPr marL="386105" indent="0">
              <a:buNone/>
              <a:defRPr sz="1200"/>
            </a:lvl2pPr>
            <a:lvl3pPr marL="772211" indent="0">
              <a:buNone/>
              <a:defRPr sz="1000"/>
            </a:lvl3pPr>
            <a:lvl4pPr marL="1158316" indent="0">
              <a:buNone/>
              <a:defRPr sz="800"/>
            </a:lvl4pPr>
            <a:lvl5pPr marL="1544422" indent="0">
              <a:buNone/>
              <a:defRPr sz="800"/>
            </a:lvl5pPr>
            <a:lvl6pPr marL="1930527" indent="0">
              <a:buNone/>
              <a:defRPr sz="800"/>
            </a:lvl6pPr>
            <a:lvl7pPr marL="2316632" indent="0">
              <a:buNone/>
              <a:defRPr sz="800"/>
            </a:lvl7pPr>
            <a:lvl8pPr marL="2702738" indent="0">
              <a:buNone/>
              <a:defRPr sz="800"/>
            </a:lvl8pPr>
            <a:lvl9pPr marL="3088843" indent="0">
              <a:buNone/>
              <a:defRPr sz="8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78BB384-85BF-423F-A738-4700D1D44B7B}"/>
              </a:ext>
            </a:extLst>
          </p:cNvPr>
          <p:cNvSpPr>
            <a:spLocks noGrp="1"/>
          </p:cNvSpPr>
          <p:nvPr>
            <p:ph type="dt" sz="half" idx="10"/>
          </p:nvPr>
        </p:nvSpPr>
        <p:spPr/>
        <p:txBody>
          <a:bodyPr/>
          <a:lstStyle/>
          <a:p>
            <a:fld id="{8667F22C-0B1B-4B59-88F9-80CFE9E98A12}" type="datetimeFigureOut">
              <a:rPr lang="tr-TR" smtClean="0"/>
              <a:t>8.01.2024</a:t>
            </a:fld>
            <a:endParaRPr lang="tr-TR"/>
          </a:p>
        </p:txBody>
      </p:sp>
      <p:sp>
        <p:nvSpPr>
          <p:cNvPr id="6" name="Alt Bilgi Yer Tutucusu 5">
            <a:extLst>
              <a:ext uri="{FF2B5EF4-FFF2-40B4-BE49-F238E27FC236}">
                <a16:creationId xmlns:a16="http://schemas.microsoft.com/office/drawing/2014/main" id="{097E21B5-FE22-4C5B-9B68-5D43B79963C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04BCD57-CF9B-4011-ABBB-16C30DCF8E61}"/>
              </a:ext>
            </a:extLst>
          </p:cNvPr>
          <p:cNvSpPr>
            <a:spLocks noGrp="1"/>
          </p:cNvSpPr>
          <p:nvPr>
            <p:ph type="sldNum" sz="quarter" idx="12"/>
          </p:nvPr>
        </p:nvSpPr>
        <p:spPr/>
        <p:txBody>
          <a:bodyPr/>
          <a:lstStyle/>
          <a:p>
            <a:fld id="{B5540DDB-8497-493F-9D8A-7B245126FD5F}" type="slidenum">
              <a:rPr lang="tr-TR" smtClean="0"/>
              <a:t>‹#›</a:t>
            </a:fld>
            <a:endParaRPr lang="tr-TR"/>
          </a:p>
        </p:txBody>
      </p:sp>
    </p:spTree>
    <p:extLst>
      <p:ext uri="{BB962C8B-B14F-4D97-AF65-F5344CB8AC3E}">
        <p14:creationId xmlns:p14="http://schemas.microsoft.com/office/powerpoint/2010/main" val="184215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D955DD3-4C86-4BE9-ACA4-8CE5B6BA6DCE}"/>
              </a:ext>
            </a:extLst>
          </p:cNvPr>
          <p:cNvSpPr>
            <a:spLocks noGrp="1"/>
          </p:cNvSpPr>
          <p:nvPr>
            <p:ph type="title"/>
          </p:nvPr>
        </p:nvSpPr>
        <p:spPr>
          <a:xfrm>
            <a:off x="628650" y="365126"/>
            <a:ext cx="7886700" cy="1325563"/>
          </a:xfrm>
          <a:prstGeom prst="rect">
            <a:avLst/>
          </a:prstGeom>
        </p:spPr>
        <p:txBody>
          <a:bodyPr vert="horz" lIns="77221" tIns="38611" rIns="77221" bIns="38611"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8308B03-ED2F-46D2-9947-203697EAE8F1}"/>
              </a:ext>
            </a:extLst>
          </p:cNvPr>
          <p:cNvSpPr>
            <a:spLocks noGrp="1"/>
          </p:cNvSpPr>
          <p:nvPr>
            <p:ph type="body" idx="1"/>
          </p:nvPr>
        </p:nvSpPr>
        <p:spPr>
          <a:xfrm>
            <a:off x="628650" y="1825625"/>
            <a:ext cx="7886700" cy="4351338"/>
          </a:xfrm>
          <a:prstGeom prst="rect">
            <a:avLst/>
          </a:prstGeom>
        </p:spPr>
        <p:txBody>
          <a:bodyPr vert="horz" lIns="77221" tIns="38611" rIns="77221" bIns="38611"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FB6BD77-FEFE-4482-AECE-A752978C79C3}"/>
              </a:ext>
            </a:extLst>
          </p:cNvPr>
          <p:cNvSpPr>
            <a:spLocks noGrp="1"/>
          </p:cNvSpPr>
          <p:nvPr>
            <p:ph type="dt" sz="half" idx="2"/>
          </p:nvPr>
        </p:nvSpPr>
        <p:spPr>
          <a:xfrm>
            <a:off x="628650" y="6356350"/>
            <a:ext cx="2057400" cy="365125"/>
          </a:xfrm>
          <a:prstGeom prst="rect">
            <a:avLst/>
          </a:prstGeom>
        </p:spPr>
        <p:txBody>
          <a:bodyPr vert="horz" lIns="77221" tIns="38611" rIns="77221" bIns="38611" rtlCol="0" anchor="ctr"/>
          <a:lstStyle>
            <a:lvl1pPr algn="l">
              <a:defRPr sz="1000">
                <a:solidFill>
                  <a:schemeClr val="tx1">
                    <a:tint val="75000"/>
                  </a:schemeClr>
                </a:solidFill>
              </a:defRPr>
            </a:lvl1pPr>
          </a:lstStyle>
          <a:p>
            <a:fld id="{8667F22C-0B1B-4B59-88F9-80CFE9E98A12}" type="datetimeFigureOut">
              <a:rPr lang="tr-TR" smtClean="0"/>
              <a:t>8.01.2024</a:t>
            </a:fld>
            <a:endParaRPr lang="tr-TR"/>
          </a:p>
        </p:txBody>
      </p:sp>
      <p:sp>
        <p:nvSpPr>
          <p:cNvPr id="5" name="Alt Bilgi Yer Tutucusu 4">
            <a:extLst>
              <a:ext uri="{FF2B5EF4-FFF2-40B4-BE49-F238E27FC236}">
                <a16:creationId xmlns:a16="http://schemas.microsoft.com/office/drawing/2014/main" id="{03926C94-F9A0-4ADF-A6BB-82BFA0747956}"/>
              </a:ext>
            </a:extLst>
          </p:cNvPr>
          <p:cNvSpPr>
            <a:spLocks noGrp="1"/>
          </p:cNvSpPr>
          <p:nvPr>
            <p:ph type="ftr" sz="quarter" idx="3"/>
          </p:nvPr>
        </p:nvSpPr>
        <p:spPr>
          <a:xfrm>
            <a:off x="3028950" y="6356350"/>
            <a:ext cx="3086100" cy="365125"/>
          </a:xfrm>
          <a:prstGeom prst="rect">
            <a:avLst/>
          </a:prstGeom>
        </p:spPr>
        <p:txBody>
          <a:bodyPr vert="horz" lIns="77221" tIns="38611" rIns="77221" bIns="38611" rtlCol="0" anchor="ctr"/>
          <a:lstStyle>
            <a:lvl1pPr algn="ctr">
              <a:defRPr sz="10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E143D81-8349-4669-981E-60E9446C2692}"/>
              </a:ext>
            </a:extLst>
          </p:cNvPr>
          <p:cNvSpPr>
            <a:spLocks noGrp="1"/>
          </p:cNvSpPr>
          <p:nvPr>
            <p:ph type="sldNum" sz="quarter" idx="4"/>
          </p:nvPr>
        </p:nvSpPr>
        <p:spPr>
          <a:xfrm>
            <a:off x="6457950" y="6356350"/>
            <a:ext cx="2057400" cy="365125"/>
          </a:xfrm>
          <a:prstGeom prst="rect">
            <a:avLst/>
          </a:prstGeom>
        </p:spPr>
        <p:txBody>
          <a:bodyPr vert="horz" lIns="77221" tIns="38611" rIns="77221" bIns="38611" rtlCol="0" anchor="ctr"/>
          <a:lstStyle>
            <a:lvl1pPr algn="r">
              <a:defRPr sz="1000">
                <a:solidFill>
                  <a:schemeClr val="tx1">
                    <a:tint val="75000"/>
                  </a:schemeClr>
                </a:solidFill>
              </a:defRPr>
            </a:lvl1pPr>
          </a:lstStyle>
          <a:p>
            <a:fld id="{B5540DDB-8497-493F-9D8A-7B245126FD5F}" type="slidenum">
              <a:rPr lang="tr-TR" smtClean="0"/>
              <a:t>‹#›</a:t>
            </a:fld>
            <a:endParaRPr lang="tr-TR"/>
          </a:p>
        </p:txBody>
      </p:sp>
    </p:spTree>
    <p:extLst>
      <p:ext uri="{BB962C8B-B14F-4D97-AF65-F5344CB8AC3E}">
        <p14:creationId xmlns:p14="http://schemas.microsoft.com/office/powerpoint/2010/main" val="280026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72211"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3053" indent="-193053" algn="l" defTabSz="772211" rtl="0" eaLnBrk="1" latinLnBrk="0" hangingPunct="1">
        <a:lnSpc>
          <a:spcPct val="90000"/>
        </a:lnSpc>
        <a:spcBef>
          <a:spcPts val="845"/>
        </a:spcBef>
        <a:buFont typeface="Arial" panose="020B0604020202020204" pitchFamily="34" charset="0"/>
        <a:buChar char="•"/>
        <a:defRPr sz="2400" kern="1200">
          <a:solidFill>
            <a:schemeClr val="tx1"/>
          </a:solidFill>
          <a:latin typeface="+mn-lt"/>
          <a:ea typeface="+mn-ea"/>
          <a:cs typeface="+mn-cs"/>
        </a:defRPr>
      </a:lvl1pPr>
      <a:lvl2pPr marL="579158" indent="-193053" algn="l" defTabSz="772211" rtl="0" eaLnBrk="1" latinLnBrk="0" hangingPunct="1">
        <a:lnSpc>
          <a:spcPct val="90000"/>
        </a:lnSpc>
        <a:spcBef>
          <a:spcPts val="422"/>
        </a:spcBef>
        <a:buFont typeface="Arial" panose="020B0604020202020204" pitchFamily="34" charset="0"/>
        <a:buChar char="•"/>
        <a:defRPr sz="2000" kern="1200">
          <a:solidFill>
            <a:schemeClr val="tx1"/>
          </a:solidFill>
          <a:latin typeface="+mn-lt"/>
          <a:ea typeface="+mn-ea"/>
          <a:cs typeface="+mn-cs"/>
        </a:defRPr>
      </a:lvl2pPr>
      <a:lvl3pPr marL="965264" indent="-193053" algn="l" defTabSz="772211" rtl="0" eaLnBrk="1" latinLnBrk="0" hangingPunct="1">
        <a:lnSpc>
          <a:spcPct val="90000"/>
        </a:lnSpc>
        <a:spcBef>
          <a:spcPts val="422"/>
        </a:spcBef>
        <a:buFont typeface="Arial" panose="020B0604020202020204" pitchFamily="34" charset="0"/>
        <a:buChar char="•"/>
        <a:defRPr sz="1700" kern="1200">
          <a:solidFill>
            <a:schemeClr val="tx1"/>
          </a:solidFill>
          <a:latin typeface="+mn-lt"/>
          <a:ea typeface="+mn-ea"/>
          <a:cs typeface="+mn-cs"/>
        </a:defRPr>
      </a:lvl3pPr>
      <a:lvl4pPr marL="1351369" indent="-193053" algn="l" defTabSz="772211" rtl="0" eaLnBrk="1" latinLnBrk="0" hangingPunct="1">
        <a:lnSpc>
          <a:spcPct val="90000"/>
        </a:lnSpc>
        <a:spcBef>
          <a:spcPts val="422"/>
        </a:spcBef>
        <a:buFont typeface="Arial" panose="020B0604020202020204" pitchFamily="34" charset="0"/>
        <a:buChar char="•"/>
        <a:defRPr sz="1500" kern="1200">
          <a:solidFill>
            <a:schemeClr val="tx1"/>
          </a:solidFill>
          <a:latin typeface="+mn-lt"/>
          <a:ea typeface="+mn-ea"/>
          <a:cs typeface="+mn-cs"/>
        </a:defRPr>
      </a:lvl4pPr>
      <a:lvl5pPr marL="1737474" indent="-193053" algn="l" defTabSz="772211" rtl="0" eaLnBrk="1" latinLnBrk="0" hangingPunct="1">
        <a:lnSpc>
          <a:spcPct val="90000"/>
        </a:lnSpc>
        <a:spcBef>
          <a:spcPts val="422"/>
        </a:spcBef>
        <a:buFont typeface="Arial" panose="020B0604020202020204" pitchFamily="34" charset="0"/>
        <a:buChar char="•"/>
        <a:defRPr sz="1500" kern="1200">
          <a:solidFill>
            <a:schemeClr val="tx1"/>
          </a:solidFill>
          <a:latin typeface="+mn-lt"/>
          <a:ea typeface="+mn-ea"/>
          <a:cs typeface="+mn-cs"/>
        </a:defRPr>
      </a:lvl5pPr>
      <a:lvl6pPr marL="2123580" indent="-193053" algn="l" defTabSz="772211" rtl="0" eaLnBrk="1" latinLnBrk="0" hangingPunct="1">
        <a:lnSpc>
          <a:spcPct val="90000"/>
        </a:lnSpc>
        <a:spcBef>
          <a:spcPts val="422"/>
        </a:spcBef>
        <a:buFont typeface="Arial" panose="020B0604020202020204" pitchFamily="34" charset="0"/>
        <a:buChar char="•"/>
        <a:defRPr sz="1500" kern="1200">
          <a:solidFill>
            <a:schemeClr val="tx1"/>
          </a:solidFill>
          <a:latin typeface="+mn-lt"/>
          <a:ea typeface="+mn-ea"/>
          <a:cs typeface="+mn-cs"/>
        </a:defRPr>
      </a:lvl6pPr>
      <a:lvl7pPr marL="2509685" indent="-193053" algn="l" defTabSz="772211" rtl="0" eaLnBrk="1" latinLnBrk="0" hangingPunct="1">
        <a:lnSpc>
          <a:spcPct val="90000"/>
        </a:lnSpc>
        <a:spcBef>
          <a:spcPts val="422"/>
        </a:spcBef>
        <a:buFont typeface="Arial" panose="020B0604020202020204" pitchFamily="34" charset="0"/>
        <a:buChar char="•"/>
        <a:defRPr sz="1500" kern="1200">
          <a:solidFill>
            <a:schemeClr val="tx1"/>
          </a:solidFill>
          <a:latin typeface="+mn-lt"/>
          <a:ea typeface="+mn-ea"/>
          <a:cs typeface="+mn-cs"/>
        </a:defRPr>
      </a:lvl7pPr>
      <a:lvl8pPr marL="2895791" indent="-193053" algn="l" defTabSz="772211" rtl="0" eaLnBrk="1" latinLnBrk="0" hangingPunct="1">
        <a:lnSpc>
          <a:spcPct val="90000"/>
        </a:lnSpc>
        <a:spcBef>
          <a:spcPts val="422"/>
        </a:spcBef>
        <a:buFont typeface="Arial" panose="020B0604020202020204" pitchFamily="34" charset="0"/>
        <a:buChar char="•"/>
        <a:defRPr sz="1500" kern="1200">
          <a:solidFill>
            <a:schemeClr val="tx1"/>
          </a:solidFill>
          <a:latin typeface="+mn-lt"/>
          <a:ea typeface="+mn-ea"/>
          <a:cs typeface="+mn-cs"/>
        </a:defRPr>
      </a:lvl8pPr>
      <a:lvl9pPr marL="3281896" indent="-193053" algn="l" defTabSz="772211" rtl="0" eaLnBrk="1" latinLnBrk="0" hangingPunct="1">
        <a:lnSpc>
          <a:spcPct val="90000"/>
        </a:lnSpc>
        <a:spcBef>
          <a:spcPts val="422"/>
        </a:spcBef>
        <a:buFont typeface="Arial" panose="020B0604020202020204" pitchFamily="34" charset="0"/>
        <a:buChar char="•"/>
        <a:defRPr sz="1500" kern="1200">
          <a:solidFill>
            <a:schemeClr val="tx1"/>
          </a:solidFill>
          <a:latin typeface="+mn-lt"/>
          <a:ea typeface="+mn-ea"/>
          <a:cs typeface="+mn-cs"/>
        </a:defRPr>
      </a:lvl9pPr>
    </p:bodyStyle>
    <p:otherStyle>
      <a:defPPr>
        <a:defRPr lang="tr-TR"/>
      </a:defPPr>
      <a:lvl1pPr marL="0" algn="l" defTabSz="772211" rtl="0" eaLnBrk="1" latinLnBrk="0" hangingPunct="1">
        <a:defRPr sz="1500" kern="1200">
          <a:solidFill>
            <a:schemeClr val="tx1"/>
          </a:solidFill>
          <a:latin typeface="+mn-lt"/>
          <a:ea typeface="+mn-ea"/>
          <a:cs typeface="+mn-cs"/>
        </a:defRPr>
      </a:lvl1pPr>
      <a:lvl2pPr marL="386105" algn="l" defTabSz="772211" rtl="0" eaLnBrk="1" latinLnBrk="0" hangingPunct="1">
        <a:defRPr sz="1500" kern="1200">
          <a:solidFill>
            <a:schemeClr val="tx1"/>
          </a:solidFill>
          <a:latin typeface="+mn-lt"/>
          <a:ea typeface="+mn-ea"/>
          <a:cs typeface="+mn-cs"/>
        </a:defRPr>
      </a:lvl2pPr>
      <a:lvl3pPr marL="772211" algn="l" defTabSz="772211" rtl="0" eaLnBrk="1" latinLnBrk="0" hangingPunct="1">
        <a:defRPr sz="1500" kern="1200">
          <a:solidFill>
            <a:schemeClr val="tx1"/>
          </a:solidFill>
          <a:latin typeface="+mn-lt"/>
          <a:ea typeface="+mn-ea"/>
          <a:cs typeface="+mn-cs"/>
        </a:defRPr>
      </a:lvl3pPr>
      <a:lvl4pPr marL="1158316" algn="l" defTabSz="772211" rtl="0" eaLnBrk="1" latinLnBrk="0" hangingPunct="1">
        <a:defRPr sz="1500" kern="1200">
          <a:solidFill>
            <a:schemeClr val="tx1"/>
          </a:solidFill>
          <a:latin typeface="+mn-lt"/>
          <a:ea typeface="+mn-ea"/>
          <a:cs typeface="+mn-cs"/>
        </a:defRPr>
      </a:lvl4pPr>
      <a:lvl5pPr marL="1544422" algn="l" defTabSz="772211" rtl="0" eaLnBrk="1" latinLnBrk="0" hangingPunct="1">
        <a:defRPr sz="1500" kern="1200">
          <a:solidFill>
            <a:schemeClr val="tx1"/>
          </a:solidFill>
          <a:latin typeface="+mn-lt"/>
          <a:ea typeface="+mn-ea"/>
          <a:cs typeface="+mn-cs"/>
        </a:defRPr>
      </a:lvl5pPr>
      <a:lvl6pPr marL="1930527" algn="l" defTabSz="772211" rtl="0" eaLnBrk="1" latinLnBrk="0" hangingPunct="1">
        <a:defRPr sz="1500" kern="1200">
          <a:solidFill>
            <a:schemeClr val="tx1"/>
          </a:solidFill>
          <a:latin typeface="+mn-lt"/>
          <a:ea typeface="+mn-ea"/>
          <a:cs typeface="+mn-cs"/>
        </a:defRPr>
      </a:lvl6pPr>
      <a:lvl7pPr marL="2316632" algn="l" defTabSz="772211" rtl="0" eaLnBrk="1" latinLnBrk="0" hangingPunct="1">
        <a:defRPr sz="1500" kern="1200">
          <a:solidFill>
            <a:schemeClr val="tx1"/>
          </a:solidFill>
          <a:latin typeface="+mn-lt"/>
          <a:ea typeface="+mn-ea"/>
          <a:cs typeface="+mn-cs"/>
        </a:defRPr>
      </a:lvl7pPr>
      <a:lvl8pPr marL="2702738" algn="l" defTabSz="772211" rtl="0" eaLnBrk="1" latinLnBrk="0" hangingPunct="1">
        <a:defRPr sz="1500" kern="1200">
          <a:solidFill>
            <a:schemeClr val="tx1"/>
          </a:solidFill>
          <a:latin typeface="+mn-lt"/>
          <a:ea typeface="+mn-ea"/>
          <a:cs typeface="+mn-cs"/>
        </a:defRPr>
      </a:lvl8pPr>
      <a:lvl9pPr marL="3088843" algn="l" defTabSz="77221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9CB806-484F-4F8A-9256-D482C449DF28}"/>
              </a:ext>
            </a:extLst>
          </p:cNvPr>
          <p:cNvSpPr>
            <a:spLocks noGrp="1"/>
          </p:cNvSpPr>
          <p:nvPr>
            <p:ph type="ctrTitle"/>
          </p:nvPr>
        </p:nvSpPr>
        <p:spPr>
          <a:xfrm>
            <a:off x="1149069" y="2117781"/>
            <a:ext cx="6858000" cy="847683"/>
          </a:xfrm>
        </p:spPr>
        <p:txBody>
          <a:bodyPr>
            <a:normAutofit/>
          </a:bodyPr>
          <a:lstStyle/>
          <a:p>
            <a:r>
              <a:rPr lang="tr-TR" b="1" dirty="0">
                <a:solidFill>
                  <a:srgbClr val="C00000"/>
                </a:solidFill>
                <a:latin typeface="Gill Sans MT" pitchFamily="34" charset="0"/>
              </a:rPr>
              <a:t>Spor Hekimliği</a:t>
            </a:r>
          </a:p>
        </p:txBody>
      </p:sp>
      <p:sp>
        <p:nvSpPr>
          <p:cNvPr id="4" name="Metin kutusu 3"/>
          <p:cNvSpPr txBox="1"/>
          <p:nvPr/>
        </p:nvSpPr>
        <p:spPr>
          <a:xfrm>
            <a:off x="3586795" y="3350675"/>
            <a:ext cx="2706786" cy="447308"/>
          </a:xfrm>
          <a:prstGeom prst="rect">
            <a:avLst/>
          </a:prstGeom>
          <a:noFill/>
        </p:spPr>
        <p:txBody>
          <a:bodyPr wrap="square" lIns="77221" tIns="38611" rIns="77221" bIns="38611" rtlCol="0">
            <a:spAutoFit/>
          </a:bodyPr>
          <a:lstStyle/>
          <a:p>
            <a:r>
              <a:rPr lang="tr-TR" sz="2400" dirty="0" err="1">
                <a:latin typeface="Gill Sans MT" pitchFamily="34" charset="0"/>
              </a:rPr>
              <a:t>Dr.Zeynep</a:t>
            </a:r>
            <a:r>
              <a:rPr lang="tr-TR" sz="2400" dirty="0">
                <a:latin typeface="Gill Sans MT" pitchFamily="34" charset="0"/>
              </a:rPr>
              <a:t> UZUN</a:t>
            </a:r>
          </a:p>
        </p:txBody>
      </p:sp>
      <p:pic>
        <p:nvPicPr>
          <p:cNvPr id="5" name="Picture 2" descr="C:\Users\w7\AppData\Local\Temp\Rar$DRa6512.12151\tıp fakültesi\Fakülteler 001-1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61" t="6505" r="3074" b="6454"/>
          <a:stretch/>
        </p:blipFill>
        <p:spPr bwMode="auto">
          <a:xfrm>
            <a:off x="-94002" y="51274"/>
            <a:ext cx="2204815" cy="9400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w7\AppData\Local\Temp\Rar$DRa4360.16234\1 KTÜ Logo Tr\KTÜ Logo 1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3488"/>
            <a:ext cx="1979712" cy="83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85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16DCC3-7E8F-42B4-8A10-2CA64675E1FF}"/>
              </a:ext>
            </a:extLst>
          </p:cNvPr>
          <p:cNvSpPr>
            <a:spLocks noGrp="1"/>
          </p:cNvSpPr>
          <p:nvPr>
            <p:ph type="title"/>
          </p:nvPr>
        </p:nvSpPr>
        <p:spPr>
          <a:xfrm>
            <a:off x="619125" y="600075"/>
            <a:ext cx="7886700" cy="785814"/>
          </a:xfrm>
        </p:spPr>
        <p:txBody>
          <a:bodyPr>
            <a:normAutofit/>
          </a:bodyPr>
          <a:lstStyle/>
          <a:p>
            <a:r>
              <a:rPr lang="tr-TR" sz="2400" b="1" dirty="0">
                <a:solidFill>
                  <a:srgbClr val="C00000"/>
                </a:solidFill>
                <a:latin typeface="Gill Sans MT" pitchFamily="34" charset="0"/>
              </a:rPr>
              <a:t>Hipertansiyon</a:t>
            </a:r>
          </a:p>
        </p:txBody>
      </p:sp>
      <p:graphicFrame>
        <p:nvGraphicFramePr>
          <p:cNvPr id="10" name="İçerik Yer Tutucusu 2">
            <a:extLst>
              <a:ext uri="{FF2B5EF4-FFF2-40B4-BE49-F238E27FC236}">
                <a16:creationId xmlns:a16="http://schemas.microsoft.com/office/drawing/2014/main" id="{28B895F6-53CA-3EB3-0B98-306268A8C51D}"/>
              </a:ext>
            </a:extLst>
          </p:cNvPr>
          <p:cNvGraphicFramePr>
            <a:graphicFrameLocks noGrp="1"/>
          </p:cNvGraphicFramePr>
          <p:nvPr>
            <p:ph idx="1"/>
            <p:extLst>
              <p:ext uri="{D42A27DB-BD31-4B8C-83A1-F6EECF244321}">
                <p14:modId xmlns:p14="http://schemas.microsoft.com/office/powerpoint/2010/main" val="171295969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Düz Bağlayıcı 3"/>
          <p:cNvCxnSpPr/>
          <p:nvPr/>
        </p:nvCxnSpPr>
        <p:spPr>
          <a:xfrm>
            <a:off x="752475" y="1181100"/>
            <a:ext cx="7668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61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23A463-D5B9-40A4-876E-9A135F53A2AD}"/>
              </a:ext>
            </a:extLst>
          </p:cNvPr>
          <p:cNvSpPr>
            <a:spLocks noGrp="1"/>
          </p:cNvSpPr>
          <p:nvPr>
            <p:ph type="title"/>
          </p:nvPr>
        </p:nvSpPr>
        <p:spPr>
          <a:xfrm>
            <a:off x="643125" y="298451"/>
            <a:ext cx="7886700" cy="1325563"/>
          </a:xfrm>
        </p:spPr>
        <p:txBody>
          <a:bodyPr>
            <a:normAutofit/>
          </a:bodyPr>
          <a:lstStyle/>
          <a:p>
            <a:r>
              <a:rPr lang="tr-TR" sz="2400" b="1" dirty="0" err="1">
                <a:solidFill>
                  <a:srgbClr val="C00000"/>
                </a:solidFill>
                <a:latin typeface="Gill Sans MT" pitchFamily="34" charset="0"/>
              </a:rPr>
              <a:t>Dislipidemi</a:t>
            </a:r>
            <a:endParaRPr lang="tr-TR" sz="2400" b="1" dirty="0">
              <a:solidFill>
                <a:srgbClr val="C00000"/>
              </a:solidFill>
              <a:latin typeface="Gill Sans MT" pitchFamily="34" charset="0"/>
            </a:endParaRPr>
          </a:p>
        </p:txBody>
      </p:sp>
      <p:sp>
        <p:nvSpPr>
          <p:cNvPr id="3" name="İçerik Yer Tutucusu 2">
            <a:extLst>
              <a:ext uri="{FF2B5EF4-FFF2-40B4-BE49-F238E27FC236}">
                <a16:creationId xmlns:a16="http://schemas.microsoft.com/office/drawing/2014/main" id="{4042A17D-9076-4843-86C5-9BE81F909400}"/>
              </a:ext>
            </a:extLst>
          </p:cNvPr>
          <p:cNvSpPr>
            <a:spLocks noGrp="1"/>
          </p:cNvSpPr>
          <p:nvPr>
            <p:ph idx="1"/>
          </p:nvPr>
        </p:nvSpPr>
        <p:spPr>
          <a:xfrm>
            <a:off x="643125" y="1673225"/>
            <a:ext cx="7886700" cy="4351338"/>
          </a:xfrm>
        </p:spPr>
        <p:txBody>
          <a:bodyPr>
            <a:normAutofit/>
          </a:bodyPr>
          <a:lstStyle/>
          <a:p>
            <a:pPr>
              <a:buClr>
                <a:srgbClr val="C00000"/>
              </a:buClr>
            </a:pPr>
            <a:r>
              <a:rPr lang="tr-TR" sz="1600" dirty="0">
                <a:latin typeface="Gill Sans MT" pitchFamily="34" charset="0"/>
              </a:rPr>
              <a:t>Fiziksel aktivite; serum </a:t>
            </a:r>
            <a:r>
              <a:rPr lang="tr-TR" sz="1600" dirty="0" err="1">
                <a:latin typeface="Gill Sans MT" pitchFamily="34" charset="0"/>
              </a:rPr>
              <a:t>trigliserit</a:t>
            </a:r>
            <a:r>
              <a:rPr lang="tr-TR" sz="1600" dirty="0">
                <a:latin typeface="Gill Sans MT" pitchFamily="34" charset="0"/>
              </a:rPr>
              <a:t> düzeylerini %50, düşük yoğunluklu </a:t>
            </a:r>
            <a:r>
              <a:rPr lang="tr-TR" sz="1600" dirty="0" err="1">
                <a:latin typeface="Gill Sans MT" pitchFamily="34" charset="0"/>
              </a:rPr>
              <a:t>lipoprotein</a:t>
            </a:r>
            <a:r>
              <a:rPr lang="tr-TR" sz="1600" dirty="0">
                <a:latin typeface="Gill Sans MT" pitchFamily="34" charset="0"/>
              </a:rPr>
              <a:t> (LDL)’i %5’e kadar azaltabilir. </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Yüksek yoğunluklu </a:t>
            </a:r>
            <a:r>
              <a:rPr lang="tr-TR" sz="1600" dirty="0" err="1">
                <a:latin typeface="Gill Sans MT" pitchFamily="34" charset="0"/>
              </a:rPr>
              <a:t>lipoprotein</a:t>
            </a:r>
            <a:r>
              <a:rPr lang="tr-TR" sz="1600" dirty="0">
                <a:latin typeface="Gill Sans MT" pitchFamily="34" charset="0"/>
              </a:rPr>
              <a:t> (HDL)’i ise %5-10 arıtarak </a:t>
            </a:r>
            <a:r>
              <a:rPr lang="tr-TR" sz="1600" dirty="0" err="1">
                <a:latin typeface="Gill Sans MT" pitchFamily="34" charset="0"/>
              </a:rPr>
              <a:t>lipid</a:t>
            </a:r>
            <a:r>
              <a:rPr lang="tr-TR" sz="1600" dirty="0">
                <a:latin typeface="Gill Sans MT" pitchFamily="34" charset="0"/>
              </a:rPr>
              <a:t> metabolizmasına olumlu katkıda bulunur.  </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Bu olumlu etkiler haftada 3,5-7 saat orta şiddetteki egzersiz veya haftanın çoğu günü yapılan 60 dakikalık egzersizle sağlanabilir. </a:t>
            </a:r>
          </a:p>
          <a:p>
            <a:pPr marL="0" indent="0">
              <a:buClr>
                <a:srgbClr val="C00000"/>
              </a:buClr>
              <a:buNone/>
            </a:pPr>
            <a:endParaRPr lang="tr-TR" sz="1600" dirty="0">
              <a:latin typeface="Gill Sans MT" pitchFamily="34" charset="0"/>
            </a:endParaRPr>
          </a:p>
          <a:p>
            <a:pPr>
              <a:buClr>
                <a:srgbClr val="C00000"/>
              </a:buClr>
            </a:pPr>
            <a:r>
              <a:rPr lang="tr-TR" sz="1600" dirty="0">
                <a:latin typeface="Gill Sans MT" pitchFamily="34" charset="0"/>
              </a:rPr>
              <a:t>Ailesel </a:t>
            </a:r>
            <a:r>
              <a:rPr lang="tr-TR" sz="1600" dirty="0" err="1">
                <a:latin typeface="Gill Sans MT" pitchFamily="34" charset="0"/>
              </a:rPr>
              <a:t>hiperkolesterolemisi</a:t>
            </a:r>
            <a:r>
              <a:rPr lang="tr-TR" sz="1600" dirty="0">
                <a:latin typeface="Gill Sans MT" pitchFamily="34" charset="0"/>
              </a:rPr>
              <a:t> olan bireylerde egzersiz öncesi efor testi, fonksiyonel görüntüleme veya koroner BT anjiyografi ile değerlendirme düşünülmelidir.</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 </a:t>
            </a:r>
            <a:r>
              <a:rPr lang="tr-TR" sz="1600" dirty="0" err="1">
                <a:latin typeface="Gill Sans MT" pitchFamily="34" charset="0"/>
              </a:rPr>
              <a:t>Hiperkolesterolemisi</a:t>
            </a:r>
            <a:r>
              <a:rPr lang="tr-TR" sz="1600" dirty="0">
                <a:latin typeface="Gill Sans MT" pitchFamily="34" charset="0"/>
              </a:rPr>
              <a:t> olan sporcularda tek başına egzersiz ile normal/normale yakın değerlere ulaşılması çok nadir olup birincil ve ikincil korumada farmakolojik tedavi kılavuzlarına uyulmalıdır.</a:t>
            </a:r>
          </a:p>
          <a:p>
            <a:pPr>
              <a:buClr>
                <a:srgbClr val="C00000"/>
              </a:buClr>
            </a:pPr>
            <a:endParaRPr lang="tr-TR" sz="1600" dirty="0">
              <a:latin typeface="Gill Sans MT" pitchFamily="34" charset="0"/>
            </a:endParaRPr>
          </a:p>
        </p:txBody>
      </p:sp>
      <p:cxnSp>
        <p:nvCxnSpPr>
          <p:cNvPr id="4" name="Düz Bağlayıcı 3"/>
          <p:cNvCxnSpPr/>
          <p:nvPr/>
        </p:nvCxnSpPr>
        <p:spPr>
          <a:xfrm>
            <a:off x="752475" y="1209675"/>
            <a:ext cx="7668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88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C8CDBD-1AF0-4EF6-95DB-C0EF7818FB3C}"/>
              </a:ext>
            </a:extLst>
          </p:cNvPr>
          <p:cNvSpPr>
            <a:spLocks noGrp="1"/>
          </p:cNvSpPr>
          <p:nvPr>
            <p:ph type="title"/>
          </p:nvPr>
        </p:nvSpPr>
        <p:spPr/>
        <p:txBody>
          <a:bodyPr/>
          <a:lstStyle/>
          <a:p>
            <a:r>
              <a:rPr lang="tr-TR" sz="2400" b="1" dirty="0" err="1">
                <a:solidFill>
                  <a:srgbClr val="C00000"/>
                </a:solidFill>
                <a:latin typeface="Gill Sans MT" pitchFamily="34" charset="0"/>
              </a:rPr>
              <a:t>Diyabetes</a:t>
            </a:r>
            <a:r>
              <a:rPr lang="tr-TR" sz="2400" b="1" dirty="0">
                <a:solidFill>
                  <a:srgbClr val="C00000"/>
                </a:solidFill>
                <a:latin typeface="Gill Sans MT" pitchFamily="34" charset="0"/>
              </a:rPr>
              <a:t> </a:t>
            </a:r>
            <a:r>
              <a:rPr lang="tr-TR" sz="2400" b="1" dirty="0" err="1">
                <a:solidFill>
                  <a:srgbClr val="C00000"/>
                </a:solidFill>
                <a:latin typeface="Gill Sans MT" pitchFamily="34" charset="0"/>
              </a:rPr>
              <a:t>Mellitus</a:t>
            </a:r>
            <a:endParaRPr lang="tr-TR" sz="2400" b="1" dirty="0">
              <a:solidFill>
                <a:srgbClr val="C00000"/>
              </a:solidFill>
              <a:latin typeface="Gill Sans MT" pitchFamily="34" charset="0"/>
            </a:endParaRPr>
          </a:p>
        </p:txBody>
      </p:sp>
      <p:sp>
        <p:nvSpPr>
          <p:cNvPr id="3" name="İçerik Yer Tutucusu 2">
            <a:extLst>
              <a:ext uri="{FF2B5EF4-FFF2-40B4-BE49-F238E27FC236}">
                <a16:creationId xmlns:a16="http://schemas.microsoft.com/office/drawing/2014/main" id="{F1278768-3EB9-4091-A029-EC7EE3AB4C69}"/>
              </a:ext>
            </a:extLst>
          </p:cNvPr>
          <p:cNvSpPr>
            <a:spLocks noGrp="1"/>
          </p:cNvSpPr>
          <p:nvPr>
            <p:ph idx="1"/>
          </p:nvPr>
        </p:nvSpPr>
        <p:spPr/>
        <p:txBody>
          <a:bodyPr>
            <a:normAutofit/>
          </a:bodyPr>
          <a:lstStyle/>
          <a:p>
            <a:pPr>
              <a:buClr>
                <a:srgbClr val="C00000"/>
              </a:buClr>
            </a:pPr>
            <a:r>
              <a:rPr lang="tr-TR" sz="1600" dirty="0" err="1">
                <a:latin typeface="Gill Sans MT" pitchFamily="34" charset="0"/>
              </a:rPr>
              <a:t>Sedanter</a:t>
            </a:r>
            <a:r>
              <a:rPr lang="tr-TR" sz="1600" dirty="0">
                <a:latin typeface="Gill Sans MT" pitchFamily="34" charset="0"/>
              </a:rPr>
              <a:t> bireylerde </a:t>
            </a:r>
            <a:r>
              <a:rPr lang="tr-TR" sz="1600" dirty="0" err="1">
                <a:latin typeface="Gill Sans MT" pitchFamily="34" charset="0"/>
              </a:rPr>
              <a:t>T2</a:t>
            </a:r>
            <a:r>
              <a:rPr lang="tr-TR" sz="1600" dirty="0">
                <a:latin typeface="Gill Sans MT" pitchFamily="34" charset="0"/>
              </a:rPr>
              <a:t> </a:t>
            </a:r>
            <a:r>
              <a:rPr lang="tr-TR" sz="1600" dirty="0" err="1">
                <a:latin typeface="Gill Sans MT" pitchFamily="34" charset="0"/>
              </a:rPr>
              <a:t>diyabetes</a:t>
            </a:r>
            <a:r>
              <a:rPr lang="tr-TR" sz="1600" dirty="0">
                <a:latin typeface="Gill Sans MT" pitchFamily="34" charset="0"/>
              </a:rPr>
              <a:t> </a:t>
            </a:r>
            <a:r>
              <a:rPr lang="tr-TR" sz="1600" dirty="0" err="1">
                <a:latin typeface="Gill Sans MT" pitchFamily="34" charset="0"/>
              </a:rPr>
              <a:t>mellitus</a:t>
            </a:r>
            <a:r>
              <a:rPr lang="tr-TR" sz="1600" dirty="0">
                <a:latin typeface="Gill Sans MT" pitchFamily="34" charset="0"/>
              </a:rPr>
              <a:t> (DM) gelişme riski aktif olanlara göre %50-80 daha fazladır. Bununla birlikte, egzersiz </a:t>
            </a:r>
            <a:r>
              <a:rPr lang="tr-TR" sz="1600" dirty="0" err="1">
                <a:latin typeface="Gill Sans MT" pitchFamily="34" charset="0"/>
              </a:rPr>
              <a:t>obezitenin</a:t>
            </a:r>
            <a:r>
              <a:rPr lang="tr-TR" sz="1600" dirty="0">
                <a:latin typeface="Gill Sans MT" pitchFamily="34" charset="0"/>
              </a:rPr>
              <a:t> etkisini tamamen telafi etmez. Diyabet ayrıca bağımsız olarak kas gücünde hızlı bir düşüşle ilişkilidir.</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Aerobik egzersiz T2DM’li hastalarda, </a:t>
            </a:r>
            <a:r>
              <a:rPr lang="tr-TR" sz="1600" dirty="0" err="1">
                <a:latin typeface="Gill Sans MT" pitchFamily="34" charset="0"/>
              </a:rPr>
              <a:t>glisemik</a:t>
            </a:r>
            <a:r>
              <a:rPr lang="tr-TR" sz="1600" dirty="0">
                <a:latin typeface="Gill Sans MT" pitchFamily="34" charset="0"/>
              </a:rPr>
              <a:t> kontrolü iyileştirir, </a:t>
            </a:r>
            <a:r>
              <a:rPr lang="tr-TR" sz="1600" dirty="0" err="1">
                <a:latin typeface="Gill Sans MT" pitchFamily="34" charset="0"/>
              </a:rPr>
              <a:t>viseral</a:t>
            </a:r>
            <a:r>
              <a:rPr lang="tr-TR" sz="1600" dirty="0">
                <a:latin typeface="Gill Sans MT" pitchFamily="34" charset="0"/>
              </a:rPr>
              <a:t> yağlanmayı ve insülin direncini azaltır. </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Çalışmalarda, hem tip 1 hem tip 2 </a:t>
            </a:r>
            <a:r>
              <a:rPr lang="tr-TR" sz="1600" dirty="0" err="1">
                <a:latin typeface="Gill Sans MT" pitchFamily="34" charset="0"/>
              </a:rPr>
              <a:t>DM’da</a:t>
            </a:r>
            <a:r>
              <a:rPr lang="tr-TR" sz="1600" dirty="0">
                <a:latin typeface="Gill Sans MT" pitchFamily="34" charset="0"/>
              </a:rPr>
              <a:t> egzersizle daha düşük </a:t>
            </a:r>
            <a:r>
              <a:rPr lang="tr-TR" sz="1600" dirty="0" err="1">
                <a:latin typeface="Gill Sans MT" pitchFamily="34" charset="0"/>
              </a:rPr>
              <a:t>mortalite</a:t>
            </a:r>
            <a:r>
              <a:rPr lang="tr-TR" sz="1600" dirty="0">
                <a:latin typeface="Gill Sans MT" pitchFamily="34" charset="0"/>
              </a:rPr>
              <a:t> gösterilmiştir. </a:t>
            </a:r>
            <a:r>
              <a:rPr lang="tr-TR" sz="1600" dirty="0" err="1">
                <a:latin typeface="Gill Sans MT" pitchFamily="34" charset="0"/>
              </a:rPr>
              <a:t>Pre</a:t>
            </a:r>
            <a:r>
              <a:rPr lang="tr-TR" sz="1600" dirty="0">
                <a:latin typeface="Gill Sans MT" pitchFamily="34" charset="0"/>
              </a:rPr>
              <a:t>-diyabet veya </a:t>
            </a:r>
            <a:r>
              <a:rPr lang="tr-TR" sz="1600" dirty="0" err="1">
                <a:latin typeface="Gill Sans MT" pitchFamily="34" charset="0"/>
              </a:rPr>
              <a:t>metabolik</a:t>
            </a:r>
            <a:r>
              <a:rPr lang="tr-TR" sz="1600" dirty="0">
                <a:latin typeface="Gill Sans MT" pitchFamily="34" charset="0"/>
              </a:rPr>
              <a:t> sendromu olan hastalarda hem aerobik hem de direnç egzersizi, aşikar diyabet gelişimini önleyebilir. </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Egzersizin yoğunluğu, egzersiz hacminden daha önemli görünmektedir; Orta veya yüksek yoğunlukta egzersiz yapan bireylerin, daha düşük yoğunlukta benzer enerji harcamasına sahip olanlara kıyasla </a:t>
            </a:r>
            <a:r>
              <a:rPr lang="tr-TR" sz="1600" dirty="0" err="1">
                <a:latin typeface="Gill Sans MT" pitchFamily="34" charset="0"/>
              </a:rPr>
              <a:t>metabolik</a:t>
            </a:r>
            <a:r>
              <a:rPr lang="tr-TR" sz="1600" dirty="0">
                <a:latin typeface="Gill Sans MT" pitchFamily="34" charset="0"/>
              </a:rPr>
              <a:t> bozukluk geliştirme riski daha düşüktür.</a:t>
            </a: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p:txBody>
      </p:sp>
      <p:cxnSp>
        <p:nvCxnSpPr>
          <p:cNvPr id="4" name="Düz Bağlayıcı 3"/>
          <p:cNvCxnSpPr/>
          <p:nvPr/>
        </p:nvCxnSpPr>
        <p:spPr>
          <a:xfrm>
            <a:off x="728199" y="1238250"/>
            <a:ext cx="7668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523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48422CF-27DB-ECDF-4498-3B34520E1790}"/>
              </a:ext>
            </a:extLst>
          </p:cNvPr>
          <p:cNvPicPr>
            <a:picLocks noChangeAspect="1"/>
          </p:cNvPicPr>
          <p:nvPr/>
        </p:nvPicPr>
        <p:blipFill rotWithShape="1">
          <a:blip r:embed="rId2"/>
          <a:srcRect l="20766" r="41607"/>
          <a:stretch/>
        </p:blipFill>
        <p:spPr>
          <a:xfrm>
            <a:off x="20" y="10"/>
            <a:ext cx="3317715"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F6C6EF43-60D3-489E-9962-E36F36024444}"/>
              </a:ext>
            </a:extLst>
          </p:cNvPr>
          <p:cNvSpPr>
            <a:spLocks noGrp="1"/>
          </p:cNvSpPr>
          <p:nvPr>
            <p:ph idx="1"/>
          </p:nvPr>
        </p:nvSpPr>
        <p:spPr>
          <a:xfrm>
            <a:off x="3196355" y="647362"/>
            <a:ext cx="5823979" cy="5691441"/>
          </a:xfrm>
        </p:spPr>
        <p:txBody>
          <a:bodyPr>
            <a:normAutofit/>
          </a:bodyPr>
          <a:lstStyle/>
          <a:p>
            <a:pPr marL="0" indent="0">
              <a:buNone/>
            </a:pPr>
            <a:r>
              <a:rPr lang="tr-TR" sz="1600" b="1" dirty="0" err="1">
                <a:solidFill>
                  <a:srgbClr val="C00000"/>
                </a:solidFill>
                <a:latin typeface="Gill Sans MT" pitchFamily="34" charset="0"/>
              </a:rPr>
              <a:t>Diabetes</a:t>
            </a:r>
            <a:r>
              <a:rPr lang="tr-TR" sz="1600" b="1" dirty="0">
                <a:solidFill>
                  <a:srgbClr val="C00000"/>
                </a:solidFill>
                <a:latin typeface="Gill Sans MT" pitchFamily="34" charset="0"/>
              </a:rPr>
              <a:t> </a:t>
            </a:r>
            <a:r>
              <a:rPr lang="tr-TR" sz="1600" b="1" dirty="0" err="1">
                <a:solidFill>
                  <a:srgbClr val="C00000"/>
                </a:solidFill>
                <a:latin typeface="Gill Sans MT" pitchFamily="34" charset="0"/>
              </a:rPr>
              <a:t>mellituslu</a:t>
            </a:r>
            <a:r>
              <a:rPr lang="tr-TR" sz="1600" b="1" dirty="0">
                <a:solidFill>
                  <a:srgbClr val="C00000"/>
                </a:solidFill>
                <a:latin typeface="Gill Sans MT" pitchFamily="34" charset="0"/>
              </a:rPr>
              <a:t> bireylerde egzersiz önerileri</a:t>
            </a:r>
          </a:p>
          <a:p>
            <a:pPr marL="0" indent="0">
              <a:buNone/>
            </a:pPr>
            <a:r>
              <a:rPr lang="tr-TR" sz="1600" dirty="0">
                <a:latin typeface="Gill Sans MT" pitchFamily="34" charset="0"/>
              </a:rPr>
              <a:t> </a:t>
            </a:r>
          </a:p>
          <a:p>
            <a:pPr>
              <a:buClr>
                <a:srgbClr val="C00000"/>
              </a:buClr>
            </a:pPr>
            <a:r>
              <a:rPr lang="tr-TR" sz="1600" dirty="0">
                <a:latin typeface="Gill Sans MT" pitchFamily="34" charset="0"/>
              </a:rPr>
              <a:t>Diyabetli hastalarda ideal egzersiz programı, en az orta yoğunlukta günlük egzersizdir, </a:t>
            </a:r>
            <a:r>
              <a:rPr lang="tr-TR" sz="1600" dirty="0" err="1">
                <a:latin typeface="Gill Sans MT" pitchFamily="34" charset="0"/>
              </a:rPr>
              <a:t>örn</a:t>
            </a:r>
            <a:r>
              <a:rPr lang="tr-TR" sz="1600" dirty="0">
                <a:latin typeface="Gill Sans MT" pitchFamily="34" charset="0"/>
              </a:rPr>
              <a:t>. en az 30 dakika tempolu yürüyüş, çoğu gün 15 dakika direnç eğitimi ve her 30 dakikada bir hafif yoğunluklu aktiviteler (ayakta durma, yürüme). </a:t>
            </a: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Bu, özellikle yaşlı bireylerde veya diyabetlerinden dolayı </a:t>
            </a:r>
            <a:r>
              <a:rPr lang="tr-TR" sz="1600" dirty="0" err="1">
                <a:latin typeface="Gill Sans MT" pitchFamily="34" charset="0"/>
              </a:rPr>
              <a:t>mikrovasküler</a:t>
            </a:r>
            <a:r>
              <a:rPr lang="tr-TR" sz="1600" dirty="0">
                <a:latin typeface="Gill Sans MT" pitchFamily="34" charset="0"/>
              </a:rPr>
              <a:t> komplikasyonları olan hastalarda esneklik ve denge egzersizi ile desteklenebilir.</a:t>
            </a: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Egzersize katılım öncesi kardiyak değerlendirme Diyabetli bireylerde </a:t>
            </a:r>
            <a:r>
              <a:rPr lang="tr-TR" sz="1600" dirty="0" err="1">
                <a:latin typeface="Gill Sans MT" pitchFamily="34" charset="0"/>
              </a:rPr>
              <a:t>subklinik</a:t>
            </a:r>
            <a:r>
              <a:rPr lang="tr-TR" sz="1600" dirty="0">
                <a:latin typeface="Gill Sans MT" pitchFamily="34" charset="0"/>
              </a:rPr>
              <a:t> KAH olasılığı daha yüksektir; bu nedenle, diyabetli tüm bireyler, yüksek yoğunluklu bir egzersiz programına başlamadan önce </a:t>
            </a:r>
            <a:r>
              <a:rPr lang="tr-TR" sz="1600" dirty="0" err="1">
                <a:latin typeface="Gill Sans MT" pitchFamily="34" charset="0"/>
              </a:rPr>
              <a:t>kardiyovasküler</a:t>
            </a:r>
            <a:r>
              <a:rPr lang="tr-TR" sz="1600" dirty="0">
                <a:latin typeface="Gill Sans MT" pitchFamily="34" charset="0"/>
              </a:rPr>
              <a:t> değerlendirmeden geçmelidir. </a:t>
            </a:r>
          </a:p>
          <a:p>
            <a:pPr>
              <a:buClr>
                <a:srgbClr val="C00000"/>
              </a:buClr>
            </a:pPr>
            <a:endParaRPr lang="tr-TR" sz="1600" dirty="0">
              <a:latin typeface="Gill Sans MT" pitchFamily="34" charset="0"/>
            </a:endParaRPr>
          </a:p>
          <a:p>
            <a:pPr>
              <a:buClr>
                <a:srgbClr val="C00000"/>
              </a:buClr>
            </a:pPr>
            <a:endParaRPr lang="tr-TR" sz="1100" dirty="0">
              <a:latin typeface="Gill Sans MT" pitchFamily="34" charset="0"/>
            </a:endParaRPr>
          </a:p>
          <a:p>
            <a:pPr>
              <a:buClr>
                <a:srgbClr val="C00000"/>
              </a:buClr>
            </a:pPr>
            <a:endParaRPr lang="tr-TR" sz="1100" dirty="0">
              <a:latin typeface="Gill Sans MT" pitchFamily="34" charset="0"/>
            </a:endParaRPr>
          </a:p>
        </p:txBody>
      </p:sp>
      <p:cxnSp>
        <p:nvCxnSpPr>
          <p:cNvPr id="2" name="Düz Bağlayıcı 1">
            <a:extLst>
              <a:ext uri="{FF2B5EF4-FFF2-40B4-BE49-F238E27FC236}">
                <a16:creationId xmlns:a16="http://schemas.microsoft.com/office/drawing/2014/main" id="{2C90AC3B-3285-B68D-E96B-A7607AA82F1E}"/>
              </a:ext>
            </a:extLst>
          </p:cNvPr>
          <p:cNvCxnSpPr>
            <a:cxnSpLocks/>
          </p:cNvCxnSpPr>
          <p:nvPr/>
        </p:nvCxnSpPr>
        <p:spPr>
          <a:xfrm>
            <a:off x="3317735" y="979306"/>
            <a:ext cx="45800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094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DC140C2-CBF0-C893-8926-4B9A6D7B360A}"/>
              </a:ext>
            </a:extLst>
          </p:cNvPr>
          <p:cNvSpPr>
            <a:spLocks noGrp="1"/>
          </p:cNvSpPr>
          <p:nvPr>
            <p:ph type="title"/>
          </p:nvPr>
        </p:nvSpPr>
        <p:spPr>
          <a:xfrm>
            <a:off x="169934" y="203653"/>
            <a:ext cx="4936140" cy="1708242"/>
          </a:xfrm>
        </p:spPr>
        <p:txBody>
          <a:bodyPr anchor="ctr">
            <a:normAutofit/>
          </a:bodyPr>
          <a:lstStyle/>
          <a:p>
            <a:r>
              <a:rPr lang="tr-TR" sz="1600" b="1" dirty="0" err="1">
                <a:solidFill>
                  <a:srgbClr val="C00000"/>
                </a:solidFill>
                <a:latin typeface="Gill Sans MT" pitchFamily="34" charset="0"/>
              </a:rPr>
              <a:t>Diabetes</a:t>
            </a:r>
            <a:r>
              <a:rPr lang="tr-TR" sz="1600" b="1" dirty="0">
                <a:solidFill>
                  <a:srgbClr val="C00000"/>
                </a:solidFill>
                <a:latin typeface="Gill Sans MT" pitchFamily="34" charset="0"/>
              </a:rPr>
              <a:t> </a:t>
            </a:r>
            <a:r>
              <a:rPr lang="tr-TR" sz="1600" b="1" dirty="0" err="1">
                <a:solidFill>
                  <a:srgbClr val="C00000"/>
                </a:solidFill>
                <a:latin typeface="Gill Sans MT" pitchFamily="34" charset="0"/>
              </a:rPr>
              <a:t>mellituslu</a:t>
            </a:r>
            <a:r>
              <a:rPr lang="tr-TR" sz="1600" b="1" dirty="0">
                <a:solidFill>
                  <a:srgbClr val="C00000"/>
                </a:solidFill>
                <a:latin typeface="Gill Sans MT" pitchFamily="34" charset="0"/>
              </a:rPr>
              <a:t> bireylerde egzersiz önerileri</a:t>
            </a:r>
            <a:br>
              <a:rPr lang="tr-TR" sz="2700" b="1" dirty="0">
                <a:latin typeface="Gill Sans MT" pitchFamily="34" charset="0"/>
              </a:rPr>
            </a:br>
            <a:endParaRPr lang="tr-TR" sz="2700" dirty="0"/>
          </a:p>
        </p:txBody>
      </p:sp>
      <p:sp>
        <p:nvSpPr>
          <p:cNvPr id="3" name="İçerik Yer Tutucusu 2">
            <a:extLst>
              <a:ext uri="{FF2B5EF4-FFF2-40B4-BE49-F238E27FC236}">
                <a16:creationId xmlns:a16="http://schemas.microsoft.com/office/drawing/2014/main" id="{5A7D2B78-D510-5EAD-60F3-28287CF1FE9D}"/>
              </a:ext>
            </a:extLst>
          </p:cNvPr>
          <p:cNvSpPr>
            <a:spLocks noGrp="1"/>
          </p:cNvSpPr>
          <p:nvPr>
            <p:ph idx="1"/>
          </p:nvPr>
        </p:nvSpPr>
        <p:spPr>
          <a:xfrm>
            <a:off x="194210" y="1553671"/>
            <a:ext cx="5526860" cy="4686409"/>
          </a:xfrm>
        </p:spPr>
        <p:txBody>
          <a:bodyPr anchor="ctr">
            <a:normAutofit/>
          </a:bodyPr>
          <a:lstStyle/>
          <a:p>
            <a:pPr>
              <a:buClr>
                <a:srgbClr val="C00000"/>
              </a:buClr>
            </a:pPr>
            <a:r>
              <a:rPr lang="tr-TR" sz="1600" dirty="0">
                <a:latin typeface="Gill Sans MT" pitchFamily="34" charset="0"/>
              </a:rPr>
              <a:t>Hipoglisemi için risk faktörleri, hipoglisemi atakları öyküsü, </a:t>
            </a:r>
            <a:r>
              <a:rPr lang="tr-TR" sz="1600" dirty="0" err="1">
                <a:latin typeface="Gill Sans MT" pitchFamily="34" charset="0"/>
              </a:rPr>
              <a:t>otonomik</a:t>
            </a:r>
            <a:r>
              <a:rPr lang="tr-TR" sz="1600" dirty="0">
                <a:latin typeface="Gill Sans MT" pitchFamily="34" charset="0"/>
              </a:rPr>
              <a:t> </a:t>
            </a:r>
            <a:r>
              <a:rPr lang="tr-TR" sz="1600" dirty="0" err="1">
                <a:latin typeface="Gill Sans MT" pitchFamily="34" charset="0"/>
              </a:rPr>
              <a:t>nöropati</a:t>
            </a:r>
            <a:r>
              <a:rPr lang="tr-TR" sz="1600" dirty="0">
                <a:latin typeface="Gill Sans MT" pitchFamily="34" charset="0"/>
              </a:rPr>
              <a:t> varlığı ve </a:t>
            </a:r>
            <a:r>
              <a:rPr lang="tr-TR" sz="1600" dirty="0" err="1">
                <a:latin typeface="Gill Sans MT" pitchFamily="34" charset="0"/>
              </a:rPr>
              <a:t>antidiyabetik</a:t>
            </a:r>
            <a:r>
              <a:rPr lang="tr-TR" sz="1600" dirty="0">
                <a:latin typeface="Gill Sans MT" pitchFamily="34" charset="0"/>
              </a:rPr>
              <a:t> tedavi dahil olmak üzere </a:t>
            </a:r>
            <a:r>
              <a:rPr lang="tr-TR" sz="1600" dirty="0" err="1">
                <a:latin typeface="Gill Sans MT" pitchFamily="34" charset="0"/>
              </a:rPr>
              <a:t>glisemik</a:t>
            </a:r>
            <a:r>
              <a:rPr lang="tr-TR" sz="1600" dirty="0">
                <a:latin typeface="Gill Sans MT" pitchFamily="34" charset="0"/>
              </a:rPr>
              <a:t> durum değerlendirmesi ile desteklenmelidir.</a:t>
            </a: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Semptomu olmayan bireyler egzersiz testi normalse tüm sporları yapabilirler ancak yetersiz kalori alımı durumunda hipoglisemi riski konusunda uyarılmalıdırlar. </a:t>
            </a: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Ayrıca, diyabetli tüm hastalar uyarıcı semptomların farkında olmalıdır ve </a:t>
            </a:r>
            <a:r>
              <a:rPr lang="tr-TR" sz="1600" dirty="0" err="1">
                <a:latin typeface="Gill Sans MT" pitchFamily="34" charset="0"/>
              </a:rPr>
              <a:t>KAH’ın</a:t>
            </a:r>
            <a:r>
              <a:rPr lang="tr-TR" sz="1600" dirty="0">
                <a:latin typeface="Gill Sans MT" pitchFamily="34" charset="0"/>
              </a:rPr>
              <a:t> göstergesi olabileceğinden, egzersiz sırasında göğüs ağrısına veya olağandışı nefes darlığına dikkat edilmelidir.</a:t>
            </a:r>
          </a:p>
          <a:p>
            <a:endParaRPr lang="tr-TR" sz="1400" dirty="0"/>
          </a:p>
        </p:txBody>
      </p:sp>
      <p:pic>
        <p:nvPicPr>
          <p:cNvPr id="5" name="Picture 4" descr="Spor salonunun zemini üzerindeki dambıllar">
            <a:extLst>
              <a:ext uri="{FF2B5EF4-FFF2-40B4-BE49-F238E27FC236}">
                <a16:creationId xmlns:a16="http://schemas.microsoft.com/office/drawing/2014/main" id="{6DFB0985-482A-4940-715D-8D4A4CEE1D2A}"/>
              </a:ext>
            </a:extLst>
          </p:cNvPr>
          <p:cNvPicPr>
            <a:picLocks noChangeAspect="1"/>
          </p:cNvPicPr>
          <p:nvPr/>
        </p:nvPicPr>
        <p:blipFill rotWithShape="1">
          <a:blip r:embed="rId2"/>
          <a:srcRect l="61415" r="-1" b="-1"/>
          <a:stretch/>
        </p:blipFill>
        <p:spPr>
          <a:xfrm>
            <a:off x="5874818" y="-10886"/>
            <a:ext cx="3269182" cy="6868886"/>
          </a:xfrm>
          <a:prstGeom prst="rect">
            <a:avLst/>
          </a:prstGeom>
          <a:effectLst>
            <a:outerShdw blurRad="127000" dist="50800" dir="10800000" sx="99000" sy="99000" algn="r" rotWithShape="0">
              <a:prstClr val="black">
                <a:alpha val="40000"/>
              </a:prstClr>
            </a:outerShdw>
          </a:effectLst>
        </p:spPr>
      </p:pic>
      <p:cxnSp>
        <p:nvCxnSpPr>
          <p:cNvPr id="4" name="Düz Bağlayıcı 3">
            <a:extLst>
              <a:ext uri="{FF2B5EF4-FFF2-40B4-BE49-F238E27FC236}">
                <a16:creationId xmlns:a16="http://schemas.microsoft.com/office/drawing/2014/main" id="{3D732F3E-E683-1025-A9CE-A50AEF57A1E8}"/>
              </a:ext>
            </a:extLst>
          </p:cNvPr>
          <p:cNvCxnSpPr>
            <a:cxnSpLocks/>
          </p:cNvCxnSpPr>
          <p:nvPr/>
        </p:nvCxnSpPr>
        <p:spPr>
          <a:xfrm>
            <a:off x="275047" y="1035950"/>
            <a:ext cx="458826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610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1C6458-D5A0-40E4-A198-D0471B2FCE48}"/>
              </a:ext>
            </a:extLst>
          </p:cNvPr>
          <p:cNvSpPr>
            <a:spLocks noGrp="1"/>
          </p:cNvSpPr>
          <p:nvPr>
            <p:ph type="title"/>
          </p:nvPr>
        </p:nvSpPr>
        <p:spPr>
          <a:xfrm>
            <a:off x="628650" y="317502"/>
            <a:ext cx="7886700" cy="1028698"/>
          </a:xfrm>
        </p:spPr>
        <p:txBody>
          <a:bodyPr>
            <a:normAutofit/>
          </a:bodyPr>
          <a:lstStyle/>
          <a:p>
            <a:r>
              <a:rPr lang="tr-TR" sz="2400" b="1" dirty="0">
                <a:solidFill>
                  <a:srgbClr val="C00000"/>
                </a:solidFill>
                <a:latin typeface="Gill Sans MT" pitchFamily="34" charset="0"/>
              </a:rPr>
              <a:t>Sporcu raporları</a:t>
            </a:r>
          </a:p>
        </p:txBody>
      </p:sp>
      <p:sp>
        <p:nvSpPr>
          <p:cNvPr id="3" name="İçerik Yer Tutucusu 2">
            <a:extLst>
              <a:ext uri="{FF2B5EF4-FFF2-40B4-BE49-F238E27FC236}">
                <a16:creationId xmlns:a16="http://schemas.microsoft.com/office/drawing/2014/main" id="{AA9B827F-B995-4D21-BF18-B6596377B2E7}"/>
              </a:ext>
            </a:extLst>
          </p:cNvPr>
          <p:cNvSpPr>
            <a:spLocks noGrp="1"/>
          </p:cNvSpPr>
          <p:nvPr>
            <p:ph idx="1"/>
          </p:nvPr>
        </p:nvSpPr>
        <p:spPr>
          <a:xfrm>
            <a:off x="643125" y="1820332"/>
            <a:ext cx="7886700" cy="5075767"/>
          </a:xfrm>
        </p:spPr>
        <p:txBody>
          <a:bodyPr>
            <a:normAutofit/>
          </a:bodyPr>
          <a:lstStyle/>
          <a:p>
            <a:pPr>
              <a:buClr>
                <a:srgbClr val="C00000"/>
              </a:buClr>
            </a:pPr>
            <a:r>
              <a:rPr lang="tr-TR" sz="1600" dirty="0">
                <a:latin typeface="Gill Sans MT" pitchFamily="34" charset="0"/>
              </a:rPr>
              <a:t>Spora katılım öncesi sağlık değerlendirmelerinin temel hedefi sporcuların güvenli bir şekilde spora katılımını sağlamaktır. Bu değerlendirmeler temel olarak ayrıntılı bir tıbbi öykü ve fiziksel muayeneden oluşmaktadır.</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Ülkemizde spor yapacak bireylerden istenecek belgeler mevzuatla belirlenmiştir.</a:t>
            </a: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1 Aralık 2012 tarihli Resmi Gazetede yayımlanan “Sporcu Lisans, Tescil, Vize Ve Transfer Yönetmeliğinde Değişiklik Yapılmasına Dair Yönetmeliğe” göre sporcular kabaca iki gruba ayrılmıştır. Bunlardan birinci grup, kulüp lisansı ve lisans gerektiren müsabakalar, ikinci grup ise bunların dışında yer alan sportif faaliyetlerdir. </a:t>
            </a:r>
          </a:p>
          <a:p>
            <a:pPr>
              <a:buClr>
                <a:srgbClr val="C00000"/>
              </a:buClr>
            </a:pPr>
            <a:endParaRPr lang="tr-TR" sz="1600" dirty="0">
              <a:latin typeface="Gill Sans MT" pitchFamily="34" charset="0"/>
            </a:endParaRPr>
          </a:p>
          <a:p>
            <a:pPr marL="0" indent="0">
              <a:buClr>
                <a:srgbClr val="C00000"/>
              </a:buClr>
              <a:buNone/>
            </a:pPr>
            <a:endParaRPr lang="tr-TR" sz="1600" dirty="0">
              <a:latin typeface="Gill Sans MT" pitchFamily="34" charset="0"/>
            </a:endParaRP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p:txBody>
      </p:sp>
      <p:cxnSp>
        <p:nvCxnSpPr>
          <p:cNvPr id="4" name="Düz Bağlayıcı 3"/>
          <p:cNvCxnSpPr/>
          <p:nvPr/>
        </p:nvCxnSpPr>
        <p:spPr>
          <a:xfrm>
            <a:off x="738000" y="1076326"/>
            <a:ext cx="7668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255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A21DF6-D20A-8B0E-77BB-AE03C56FECAD}"/>
              </a:ext>
            </a:extLst>
          </p:cNvPr>
          <p:cNvSpPr>
            <a:spLocks noGrp="1"/>
          </p:cNvSpPr>
          <p:nvPr>
            <p:ph type="title"/>
          </p:nvPr>
        </p:nvSpPr>
        <p:spPr/>
        <p:txBody>
          <a:bodyPr>
            <a:normAutofit/>
          </a:bodyPr>
          <a:lstStyle/>
          <a:p>
            <a:r>
              <a:rPr lang="tr-TR" sz="2400" b="1" dirty="0">
                <a:solidFill>
                  <a:srgbClr val="C00000"/>
                </a:solidFill>
                <a:latin typeface="Gill Sans MT" pitchFamily="34" charset="0"/>
              </a:rPr>
              <a:t>Sporcu raporları</a:t>
            </a:r>
            <a:endParaRPr lang="tr-TR" sz="2400" dirty="0"/>
          </a:p>
        </p:txBody>
      </p:sp>
      <p:sp>
        <p:nvSpPr>
          <p:cNvPr id="3" name="İçerik Yer Tutucusu 2">
            <a:extLst>
              <a:ext uri="{FF2B5EF4-FFF2-40B4-BE49-F238E27FC236}">
                <a16:creationId xmlns:a16="http://schemas.microsoft.com/office/drawing/2014/main" id="{7FEE0490-EFE7-2F44-1CF2-C71E5E17A221}"/>
              </a:ext>
            </a:extLst>
          </p:cNvPr>
          <p:cNvSpPr>
            <a:spLocks noGrp="1"/>
          </p:cNvSpPr>
          <p:nvPr>
            <p:ph idx="1"/>
          </p:nvPr>
        </p:nvSpPr>
        <p:spPr/>
        <p:txBody>
          <a:bodyPr>
            <a:normAutofit/>
          </a:bodyPr>
          <a:lstStyle/>
          <a:p>
            <a:pPr>
              <a:buClr>
                <a:srgbClr val="C00000"/>
              </a:buClr>
            </a:pPr>
            <a:r>
              <a:rPr lang="tr-TR" sz="1600" dirty="0">
                <a:latin typeface="Gill Sans MT" pitchFamily="34" charset="0"/>
              </a:rPr>
              <a:t>Bu yönetmeliğin 7. Maddesi ile birinci grupta bulunan kulüp lisansı çıkaracak kişiler ile lisanslı müsabakalara katılacak kişilere “sağlık izin belgesi” alması zorunluluğu getirilmiştir. </a:t>
            </a: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Yine bu yönetmeliğin 17. Maddesinde İkinci grupta yer alan (spor kulüpleri, özel beden eğitimi ve spor tesisleri, il spor merkezleri, eğitim ve öğretim kurumları ile diğer kurum ve kuruluşlarda, yaşam boyu spor, herkes için spor ve diğer spor etkinlikleri kapsamında spor yapan) kişilerin, spor kartı almasını zorunlu kılmıştır. </a:t>
            </a: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Spor kartı alacak kişiler 18 yaşının altında ise velisinin, 18 yaşının üzerinde ise kendisinin “Sağlık yönünden beden eğitimi ve spor faaliyeti yapmasına engel bir halinin bulunmadığına dair yazılı beyanı” yeterli olmaktadır.</a:t>
            </a:r>
          </a:p>
          <a:p>
            <a:pPr marL="0" indent="0">
              <a:buClr>
                <a:srgbClr val="C00000"/>
              </a:buClr>
              <a:buNone/>
            </a:pPr>
            <a:endParaRPr lang="tr-TR" sz="2400" dirty="0">
              <a:latin typeface="Gill Sans MT" pitchFamily="34" charset="0"/>
            </a:endParaRPr>
          </a:p>
          <a:p>
            <a:endParaRPr lang="tr-TR" dirty="0"/>
          </a:p>
        </p:txBody>
      </p:sp>
    </p:spTree>
    <p:extLst>
      <p:ext uri="{BB962C8B-B14F-4D97-AF65-F5344CB8AC3E}">
        <p14:creationId xmlns:p14="http://schemas.microsoft.com/office/powerpoint/2010/main" val="3871907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1E6CF4-9638-4A74-BEC7-2E399D6F71A7}"/>
              </a:ext>
            </a:extLst>
          </p:cNvPr>
          <p:cNvSpPr>
            <a:spLocks noGrp="1"/>
          </p:cNvSpPr>
          <p:nvPr>
            <p:ph type="title"/>
          </p:nvPr>
        </p:nvSpPr>
        <p:spPr>
          <a:xfrm>
            <a:off x="619125" y="736601"/>
            <a:ext cx="7886700" cy="749299"/>
          </a:xfrm>
        </p:spPr>
        <p:txBody>
          <a:bodyPr>
            <a:normAutofit/>
          </a:bodyPr>
          <a:lstStyle/>
          <a:p>
            <a:r>
              <a:rPr lang="tr-TR" sz="2400" b="1" dirty="0">
                <a:solidFill>
                  <a:srgbClr val="C00000"/>
                </a:solidFill>
                <a:latin typeface="Gill Sans MT" pitchFamily="34" charset="0"/>
              </a:rPr>
              <a:t>Spora Katılım Muayenesinin Amaçları;</a:t>
            </a:r>
          </a:p>
        </p:txBody>
      </p:sp>
      <p:sp>
        <p:nvSpPr>
          <p:cNvPr id="3" name="İçerik Yer Tutucusu 2">
            <a:extLst>
              <a:ext uri="{FF2B5EF4-FFF2-40B4-BE49-F238E27FC236}">
                <a16:creationId xmlns:a16="http://schemas.microsoft.com/office/drawing/2014/main" id="{3BCA0BED-441A-43C8-8251-9A4654745B27}"/>
              </a:ext>
            </a:extLst>
          </p:cNvPr>
          <p:cNvSpPr>
            <a:spLocks noGrp="1"/>
          </p:cNvSpPr>
          <p:nvPr>
            <p:ph idx="1"/>
          </p:nvPr>
        </p:nvSpPr>
        <p:spPr>
          <a:xfrm>
            <a:off x="643125" y="2416175"/>
            <a:ext cx="7886700" cy="4351338"/>
          </a:xfrm>
        </p:spPr>
        <p:txBody>
          <a:bodyPr>
            <a:normAutofit/>
          </a:bodyPr>
          <a:lstStyle/>
          <a:p>
            <a:pPr>
              <a:buClr>
                <a:srgbClr val="C00000"/>
              </a:buClr>
            </a:pPr>
            <a:r>
              <a:rPr lang="tr-TR" sz="1600" dirty="0">
                <a:latin typeface="Gill Sans MT" pitchFamily="34" charset="0"/>
              </a:rPr>
              <a:t>Yaşamı tehdit edecek durumların saptanması</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Yaralanma ya da hastalığa neden olabilecek durumların taranması</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Bireysel risk faktörlerinin doğru şekilde değerlendirilmesi ile sporcu sağlığı açısından gerekli önlemlerin alınması ve koruyucu sağlık hizmeti sunulması</a:t>
            </a:r>
          </a:p>
        </p:txBody>
      </p:sp>
      <p:cxnSp>
        <p:nvCxnSpPr>
          <p:cNvPr id="4" name="Düz Bağlayıcı 3"/>
          <p:cNvCxnSpPr/>
          <p:nvPr/>
        </p:nvCxnSpPr>
        <p:spPr>
          <a:xfrm>
            <a:off x="752475" y="1285875"/>
            <a:ext cx="7668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039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B3D895-6EA4-4095-B587-01B6350DA47E}"/>
              </a:ext>
            </a:extLst>
          </p:cNvPr>
          <p:cNvSpPr>
            <a:spLocks noGrp="1"/>
          </p:cNvSpPr>
          <p:nvPr>
            <p:ph idx="1"/>
          </p:nvPr>
        </p:nvSpPr>
        <p:spPr>
          <a:xfrm>
            <a:off x="628650" y="396320"/>
            <a:ext cx="7886700" cy="5977847"/>
          </a:xfrm>
        </p:spPr>
        <p:txBody>
          <a:bodyPr/>
          <a:lstStyle/>
          <a:p>
            <a:pPr marL="0" indent="0">
              <a:buNone/>
            </a:pPr>
            <a:r>
              <a:rPr lang="tr-TR" b="1" dirty="0">
                <a:solidFill>
                  <a:srgbClr val="C00000"/>
                </a:solidFill>
                <a:latin typeface="Gill Sans MT" pitchFamily="34" charset="0"/>
              </a:rPr>
              <a:t>SPORA KATILIM MUAYENESİ ÖYKÜ FORMU</a:t>
            </a:r>
          </a:p>
          <a:p>
            <a:pPr marL="0" indent="0">
              <a:buNone/>
            </a:pPr>
            <a:r>
              <a:rPr lang="tr-TR" sz="1600" b="1" dirty="0">
                <a:latin typeface="Gill Sans MT" pitchFamily="34" charset="0"/>
              </a:rPr>
              <a:t>1. </a:t>
            </a:r>
            <a:r>
              <a:rPr lang="tr-TR" sz="1600" b="1" dirty="0" err="1">
                <a:latin typeface="Gill Sans MT" pitchFamily="34" charset="0"/>
              </a:rPr>
              <a:t>Anamnez</a:t>
            </a:r>
            <a:r>
              <a:rPr lang="tr-TR" sz="1600" b="1" dirty="0">
                <a:latin typeface="Gill Sans MT" pitchFamily="34" charset="0"/>
              </a:rPr>
              <a:t> </a:t>
            </a:r>
          </a:p>
          <a:p>
            <a:pPr>
              <a:buClr>
                <a:srgbClr val="C00000"/>
              </a:buClr>
            </a:pPr>
            <a:r>
              <a:rPr lang="tr-TR" sz="1600" dirty="0">
                <a:latin typeface="Gill Sans MT" pitchFamily="34" charset="0"/>
              </a:rPr>
              <a:t>Adı-Soyadı: </a:t>
            </a:r>
          </a:p>
          <a:p>
            <a:pPr>
              <a:buClr>
                <a:srgbClr val="C00000"/>
              </a:buClr>
            </a:pPr>
            <a:r>
              <a:rPr lang="tr-TR" sz="1600" dirty="0">
                <a:latin typeface="Gill Sans MT" pitchFamily="34" charset="0"/>
              </a:rPr>
              <a:t>Cinsiyet: </a:t>
            </a:r>
          </a:p>
          <a:p>
            <a:pPr>
              <a:buClr>
                <a:srgbClr val="C00000"/>
              </a:buClr>
            </a:pPr>
            <a:r>
              <a:rPr lang="tr-TR" sz="1600" dirty="0">
                <a:latin typeface="Gill Sans MT" pitchFamily="34" charset="0"/>
              </a:rPr>
              <a:t>Yaş: </a:t>
            </a:r>
          </a:p>
          <a:p>
            <a:pPr>
              <a:buClr>
                <a:srgbClr val="C00000"/>
              </a:buClr>
            </a:pPr>
            <a:r>
              <a:rPr lang="tr-TR" sz="1600" dirty="0">
                <a:latin typeface="Gill Sans MT" pitchFamily="34" charset="0"/>
              </a:rPr>
              <a:t>Sigara kullanıyor musunuz? </a:t>
            </a:r>
          </a:p>
          <a:p>
            <a:pPr>
              <a:buClr>
                <a:srgbClr val="C00000"/>
              </a:buClr>
            </a:pPr>
            <a:r>
              <a:rPr lang="tr-TR" sz="1600" dirty="0" err="1">
                <a:latin typeface="Gill Sans MT" pitchFamily="34" charset="0"/>
              </a:rPr>
              <a:t>Allerjiniz</a:t>
            </a:r>
            <a:r>
              <a:rPr lang="tr-TR" sz="1600" dirty="0">
                <a:latin typeface="Gill Sans MT" pitchFamily="34" charset="0"/>
              </a:rPr>
              <a:t> var mı? Evet ise neye karşı olduğunu (polen/toz/arı sokması/penisilin vb.) belirtiniz.</a:t>
            </a:r>
          </a:p>
          <a:p>
            <a:pPr>
              <a:buClr>
                <a:srgbClr val="C00000"/>
              </a:buClr>
            </a:pPr>
            <a:r>
              <a:rPr lang="tr-TR" sz="1600" dirty="0">
                <a:latin typeface="Gill Sans MT" pitchFamily="34" charset="0"/>
              </a:rPr>
              <a:t>Takip ettiğiniz özel bir diyet (protein, </a:t>
            </a:r>
            <a:r>
              <a:rPr lang="tr-TR" sz="1600" dirty="0" err="1">
                <a:latin typeface="Gill Sans MT" pitchFamily="34" charset="0"/>
              </a:rPr>
              <a:t>vejeteryan</a:t>
            </a:r>
            <a:r>
              <a:rPr lang="tr-TR" sz="1600" dirty="0">
                <a:latin typeface="Gill Sans MT" pitchFamily="34" charset="0"/>
              </a:rPr>
              <a:t>, </a:t>
            </a:r>
            <a:r>
              <a:rPr lang="tr-TR" sz="1600" dirty="0" err="1">
                <a:latin typeface="Gill Sans MT" pitchFamily="34" charset="0"/>
              </a:rPr>
              <a:t>vegan</a:t>
            </a:r>
            <a:r>
              <a:rPr lang="tr-TR" sz="1600" dirty="0">
                <a:latin typeface="Gill Sans MT" pitchFamily="34" charset="0"/>
              </a:rPr>
              <a:t>, vb.) var mı? Evet ise belirtiniz. </a:t>
            </a:r>
          </a:p>
          <a:p>
            <a:pPr>
              <a:buClr>
                <a:srgbClr val="C00000"/>
              </a:buClr>
            </a:pPr>
            <a:r>
              <a:rPr lang="tr-TR" sz="1600" dirty="0">
                <a:latin typeface="Gill Sans MT" pitchFamily="34" charset="0"/>
              </a:rPr>
              <a:t>Düzenli olarak kullandığınız ilaç ya da destek ürün var mı? Var ise belirtiniz. </a:t>
            </a:r>
          </a:p>
          <a:p>
            <a:pPr>
              <a:buClr>
                <a:srgbClr val="C00000"/>
              </a:buClr>
            </a:pPr>
            <a:r>
              <a:rPr lang="tr-TR" sz="1600" dirty="0">
                <a:latin typeface="Gill Sans MT" pitchFamily="34" charset="0"/>
              </a:rPr>
              <a:t>Daha önce spor yaralanması geçirdiniz mi? Geçirdiyseniz tanınızı (kırık, çıkık, kas yırtılması, </a:t>
            </a:r>
            <a:r>
              <a:rPr lang="tr-TR" sz="1600" dirty="0" err="1">
                <a:latin typeface="Gill Sans MT" pitchFamily="34" charset="0"/>
              </a:rPr>
              <a:t>menisküs</a:t>
            </a:r>
            <a:r>
              <a:rPr lang="tr-TR" sz="1600" dirty="0">
                <a:latin typeface="Gill Sans MT" pitchFamily="34" charset="0"/>
              </a:rPr>
              <a:t> veya bağ yaralanması, vb.) ve tedavinizi (ameliyat, alçı, fizik tedavi, ilaç, istirahat, vb.) belirtiniz. </a:t>
            </a:r>
          </a:p>
          <a:p>
            <a:pPr>
              <a:buClr>
                <a:srgbClr val="C00000"/>
              </a:buClr>
            </a:pPr>
            <a:r>
              <a:rPr lang="tr-TR" sz="1600" dirty="0">
                <a:latin typeface="Gill Sans MT" pitchFamily="34" charset="0"/>
              </a:rPr>
              <a:t>Kronik (süreğen) bir hastalığınız var mı? Var ise açıklayınız. </a:t>
            </a:r>
          </a:p>
          <a:p>
            <a:pPr>
              <a:buClr>
                <a:srgbClr val="C00000"/>
              </a:buClr>
            </a:pPr>
            <a:r>
              <a:rPr lang="tr-TR" sz="1600" dirty="0">
                <a:latin typeface="Gill Sans MT" pitchFamily="34" charset="0"/>
              </a:rPr>
              <a:t>Daha önce ameliyat oldunuz mu? Olduysanız nedenini ve kaç yıl önce olduğunuzu açıklayınız. </a:t>
            </a:r>
          </a:p>
          <a:p>
            <a:pPr>
              <a:buClr>
                <a:srgbClr val="C00000"/>
              </a:buClr>
            </a:pPr>
            <a:r>
              <a:rPr lang="tr-TR" sz="1600" dirty="0">
                <a:latin typeface="Gill Sans MT" pitchFamily="34" charset="0"/>
              </a:rPr>
              <a:t>Daha önce hastanede yattınız mı? Yattıysanız hangi nedenle, kaç gün, kaç yıl önce olduğunu açıklayınız. </a:t>
            </a:r>
          </a:p>
          <a:p>
            <a:pPr>
              <a:buClr>
                <a:srgbClr val="C00000"/>
              </a:buClr>
            </a:pPr>
            <a:r>
              <a:rPr lang="tr-TR" sz="1600" dirty="0">
                <a:latin typeface="Gill Sans MT" pitchFamily="34" charset="0"/>
              </a:rPr>
              <a:t>Antrenman sırasında veya sonrasında hiç başınız döndü mü? </a:t>
            </a:r>
          </a:p>
          <a:p>
            <a:pPr>
              <a:buClr>
                <a:srgbClr val="C00000"/>
              </a:buClr>
            </a:pPr>
            <a:r>
              <a:rPr lang="tr-TR" sz="1600" dirty="0">
                <a:latin typeface="Gill Sans MT" pitchFamily="34" charset="0"/>
              </a:rPr>
              <a:t>Antrenman sırasında veya sonrasında hiç bayıldınız mı? </a:t>
            </a:r>
          </a:p>
          <a:p>
            <a:endParaRPr lang="tr-TR" sz="1600" dirty="0">
              <a:latin typeface="Gill Sans MT" pitchFamily="34" charset="0"/>
            </a:endParaRPr>
          </a:p>
        </p:txBody>
      </p:sp>
    </p:spTree>
    <p:extLst>
      <p:ext uri="{BB962C8B-B14F-4D97-AF65-F5344CB8AC3E}">
        <p14:creationId xmlns:p14="http://schemas.microsoft.com/office/powerpoint/2010/main" val="178885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E07E2D6-10E9-4F5E-BAB6-DAED32214ECE}"/>
              </a:ext>
            </a:extLst>
          </p:cNvPr>
          <p:cNvSpPr>
            <a:spLocks noGrp="1"/>
          </p:cNvSpPr>
          <p:nvPr>
            <p:ph idx="1"/>
          </p:nvPr>
        </p:nvSpPr>
        <p:spPr>
          <a:xfrm>
            <a:off x="628650" y="248575"/>
            <a:ext cx="7886700" cy="5928388"/>
          </a:xfrm>
        </p:spPr>
        <p:txBody>
          <a:bodyPr>
            <a:normAutofit lnSpcReduction="10000"/>
          </a:bodyPr>
          <a:lstStyle/>
          <a:p>
            <a:pPr>
              <a:buClr>
                <a:srgbClr val="C00000"/>
              </a:buClr>
            </a:pPr>
            <a:r>
              <a:rPr lang="tr-TR" sz="1600" dirty="0">
                <a:latin typeface="Gill Sans MT" pitchFamily="34" charset="0"/>
              </a:rPr>
              <a:t>Antrenman sırasında veya sonrasında göğüs ağrınız oldu mu? </a:t>
            </a:r>
          </a:p>
          <a:p>
            <a:pPr>
              <a:buClr>
                <a:srgbClr val="C00000"/>
              </a:buClr>
            </a:pPr>
            <a:r>
              <a:rPr lang="tr-TR" sz="1600" dirty="0">
                <a:latin typeface="Gill Sans MT" pitchFamily="34" charset="0"/>
              </a:rPr>
              <a:t>Antrenman sırasında arkadaşlarınızdan daha çabuk yorulur musunuz? </a:t>
            </a:r>
          </a:p>
          <a:p>
            <a:pPr>
              <a:buClr>
                <a:srgbClr val="C00000"/>
              </a:buClr>
            </a:pPr>
            <a:r>
              <a:rPr lang="tr-TR" sz="1600" dirty="0">
                <a:latin typeface="Gill Sans MT" pitchFamily="34" charset="0"/>
              </a:rPr>
              <a:t>Yüksek tansiyonunuz olduğu söylendi mi? </a:t>
            </a:r>
          </a:p>
          <a:p>
            <a:pPr>
              <a:buClr>
                <a:srgbClr val="C00000"/>
              </a:buClr>
            </a:pPr>
            <a:r>
              <a:rPr lang="tr-TR" sz="1600" dirty="0">
                <a:latin typeface="Gill Sans MT" pitchFamily="34" charset="0"/>
              </a:rPr>
              <a:t>Daha önce bir doktor tarafınızdan kalbinizden farklı bir ses duyulduğu söylendi mi? </a:t>
            </a:r>
          </a:p>
          <a:p>
            <a:pPr>
              <a:buClr>
                <a:srgbClr val="C00000"/>
              </a:buClr>
            </a:pPr>
            <a:r>
              <a:rPr lang="tr-TR" sz="1600" dirty="0">
                <a:latin typeface="Gill Sans MT" pitchFamily="34" charset="0"/>
              </a:rPr>
              <a:t>İstirahat halinde iken (dinlenirken) kalbinizin normalden farklı veya hızlı attığını fark ettiniz mi? </a:t>
            </a:r>
          </a:p>
          <a:p>
            <a:pPr>
              <a:buClr>
                <a:srgbClr val="C00000"/>
              </a:buClr>
            </a:pPr>
            <a:r>
              <a:rPr lang="tr-TR" sz="1600" dirty="0">
                <a:latin typeface="Gill Sans MT" pitchFamily="34" charset="0"/>
              </a:rPr>
              <a:t>Ailenizde 50 yaşından önce kalp hastalığından (kalp krizi gibi) veya aniden ölen oldu mu</a:t>
            </a:r>
          </a:p>
          <a:p>
            <a:pPr>
              <a:buClr>
                <a:srgbClr val="C00000"/>
              </a:buClr>
            </a:pPr>
            <a:r>
              <a:rPr lang="tr-TR" sz="1600" dirty="0">
                <a:latin typeface="Gill Sans MT" pitchFamily="34" charset="0"/>
              </a:rPr>
              <a:t>Daha önce nöbet (epilepsi/sara nöbeti, vb.) geçirdiniz mi? </a:t>
            </a:r>
          </a:p>
          <a:p>
            <a:pPr>
              <a:buClr>
                <a:srgbClr val="C00000"/>
              </a:buClr>
            </a:pPr>
            <a:r>
              <a:rPr lang="tr-TR" sz="1600" dirty="0">
                <a:latin typeface="Gill Sans MT" pitchFamily="34" charset="0"/>
              </a:rPr>
              <a:t>Normal tempoda koşarken veya egzersiz sırasında, göğüs ağrısı veya nefes darlığı nedeniyle antrenmanı bırakmanız gerekti mi? </a:t>
            </a:r>
          </a:p>
          <a:p>
            <a:pPr>
              <a:buClr>
                <a:srgbClr val="C00000"/>
              </a:buClr>
            </a:pPr>
            <a:r>
              <a:rPr lang="tr-TR" sz="1600" dirty="0">
                <a:latin typeface="Gill Sans MT" pitchFamily="34" charset="0"/>
              </a:rPr>
              <a:t>İştahsızlık veya kilo alamama yakınmanız var mı? </a:t>
            </a:r>
          </a:p>
          <a:p>
            <a:pPr>
              <a:buClr>
                <a:srgbClr val="C00000"/>
              </a:buClr>
            </a:pPr>
            <a:r>
              <a:rPr lang="tr-TR" sz="1600" dirty="0">
                <a:latin typeface="Gill Sans MT" pitchFamily="34" charset="0"/>
              </a:rPr>
              <a:t>Aşağıdaki sorular kadın sporcular için doldurulacaktır* </a:t>
            </a:r>
          </a:p>
          <a:p>
            <a:pPr marL="868737" lvl="1" indent="-482632">
              <a:buClr>
                <a:srgbClr val="C00000"/>
              </a:buClr>
              <a:buFont typeface="+mj-lt"/>
              <a:buAutoNum type="romanLcPeriod"/>
            </a:pPr>
            <a:r>
              <a:rPr lang="tr-TR" sz="1600" dirty="0">
                <a:latin typeface="Gill Sans MT" pitchFamily="34" charset="0"/>
              </a:rPr>
              <a:t>Adet görüyor musunuz? </a:t>
            </a:r>
          </a:p>
          <a:p>
            <a:pPr marL="868737" lvl="1" indent="-482632">
              <a:buClr>
                <a:srgbClr val="C00000"/>
              </a:buClr>
              <a:buFont typeface="+mj-lt"/>
              <a:buAutoNum type="romanLcPeriod"/>
            </a:pPr>
            <a:r>
              <a:rPr lang="tr-TR" sz="1600" dirty="0">
                <a:latin typeface="Gill Sans MT" pitchFamily="34" charset="0"/>
              </a:rPr>
              <a:t>Adetleriniz düzenli mi? </a:t>
            </a:r>
          </a:p>
          <a:p>
            <a:pPr marL="868737" lvl="1" indent="-482632">
              <a:buClr>
                <a:srgbClr val="C00000"/>
              </a:buClr>
              <a:buFont typeface="+mj-lt"/>
              <a:buAutoNum type="romanLcPeriod"/>
            </a:pPr>
            <a:r>
              <a:rPr lang="tr-TR" sz="1600" dirty="0">
                <a:latin typeface="Gill Sans MT" pitchFamily="34" charset="0"/>
              </a:rPr>
              <a:t>Düzenli ise kaç günde bir adet gördüğünüzü ve kaç gün sürdüğünü yazınız: </a:t>
            </a:r>
          </a:p>
          <a:p>
            <a:pPr marL="868737" lvl="1" indent="-482632">
              <a:buClr>
                <a:srgbClr val="C00000"/>
              </a:buClr>
              <a:buFont typeface="+mj-lt"/>
              <a:buAutoNum type="romanLcPeriod"/>
            </a:pPr>
            <a:r>
              <a:rPr lang="tr-TR" sz="1600" dirty="0">
                <a:latin typeface="Gill Sans MT" pitchFamily="34" charset="0"/>
              </a:rPr>
              <a:t>Adetleriniz ağrılı mı</a:t>
            </a:r>
          </a:p>
          <a:p>
            <a:pPr marL="868737" lvl="1" indent="-482632">
              <a:buClr>
                <a:srgbClr val="C00000"/>
              </a:buClr>
              <a:buFont typeface="+mj-lt"/>
              <a:buAutoNum type="romanLcPeriod"/>
            </a:pPr>
            <a:r>
              <a:rPr lang="tr-TR" sz="1600" dirty="0">
                <a:latin typeface="Gill Sans MT" pitchFamily="34" charset="0"/>
              </a:rPr>
              <a:t>Aşırı veya az adet kanamanız var mı? </a:t>
            </a:r>
          </a:p>
          <a:p>
            <a:pPr marL="868737" lvl="1" indent="-482632">
              <a:buClr>
                <a:srgbClr val="C00000"/>
              </a:buClr>
              <a:buFont typeface="+mj-lt"/>
              <a:buAutoNum type="romanLcPeriod"/>
            </a:pPr>
            <a:r>
              <a:rPr lang="tr-TR" sz="1600" dirty="0">
                <a:latin typeface="Gill Sans MT" pitchFamily="34" charset="0"/>
              </a:rPr>
              <a:t>En yoğun gününüzde günde kaç </a:t>
            </a:r>
            <a:r>
              <a:rPr lang="tr-TR" sz="1600" dirty="0" err="1">
                <a:latin typeface="Gill Sans MT" pitchFamily="34" charset="0"/>
              </a:rPr>
              <a:t>ped</a:t>
            </a:r>
            <a:r>
              <a:rPr lang="tr-TR" sz="1600" dirty="0">
                <a:latin typeface="Gill Sans MT" pitchFamily="34" charset="0"/>
              </a:rPr>
              <a:t> değiştirmeniz gerekir? </a:t>
            </a:r>
          </a:p>
          <a:p>
            <a:pPr marL="0" indent="0">
              <a:buNone/>
            </a:pPr>
            <a:r>
              <a:rPr lang="tr-TR" sz="1600" dirty="0">
                <a:latin typeface="Gill Sans MT" pitchFamily="34" charset="0"/>
              </a:rPr>
              <a:t>Yukarıdaki bilgiler tarafımdan doldurulmuştur ve doğrudur. Eksik/ yanlış verdiğim bilgilerden dolayı sağlığım ile ilgili gelişebilecek problemlerin sorumluluğu bana aittir. </a:t>
            </a:r>
          </a:p>
          <a:p>
            <a:pPr marL="0" indent="0">
              <a:buNone/>
            </a:pPr>
            <a:r>
              <a:rPr lang="tr-TR" sz="1600" dirty="0">
                <a:latin typeface="Gill Sans MT" pitchFamily="34" charset="0"/>
              </a:rPr>
              <a:t>Başvuru Sahibi veya Yasal Temsilcisinin; </a:t>
            </a:r>
          </a:p>
          <a:p>
            <a:pPr marL="0" indent="0">
              <a:buNone/>
            </a:pPr>
            <a:r>
              <a:rPr lang="tr-TR" sz="1600" dirty="0">
                <a:latin typeface="Gill Sans MT" pitchFamily="34" charset="0"/>
              </a:rPr>
              <a:t>Adı Soyadı: İmzası: Tarih</a:t>
            </a: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p:txBody>
      </p:sp>
    </p:spTree>
    <p:extLst>
      <p:ext uri="{BB962C8B-B14F-4D97-AF65-F5344CB8AC3E}">
        <p14:creationId xmlns:p14="http://schemas.microsoft.com/office/powerpoint/2010/main" val="191077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B45012-1C4A-03A0-A4E4-5478556DB1E0}"/>
              </a:ext>
            </a:extLst>
          </p:cNvPr>
          <p:cNvSpPr>
            <a:spLocks noGrp="1"/>
          </p:cNvSpPr>
          <p:nvPr>
            <p:ph type="title"/>
          </p:nvPr>
        </p:nvSpPr>
        <p:spPr>
          <a:xfrm>
            <a:off x="1171575" y="581025"/>
            <a:ext cx="2181225" cy="790575"/>
          </a:xfrm>
        </p:spPr>
        <p:txBody>
          <a:bodyPr>
            <a:normAutofit/>
          </a:bodyPr>
          <a:lstStyle/>
          <a:p>
            <a:r>
              <a:rPr lang="tr-TR" sz="2400" b="1" dirty="0">
                <a:solidFill>
                  <a:srgbClr val="C00000"/>
                </a:solidFill>
                <a:latin typeface="Gill Sans MT" pitchFamily="34" charset="0"/>
              </a:rPr>
              <a:t>Sunum planı</a:t>
            </a:r>
          </a:p>
        </p:txBody>
      </p:sp>
      <p:sp>
        <p:nvSpPr>
          <p:cNvPr id="3" name="İçerik Yer Tutucusu 2">
            <a:extLst>
              <a:ext uri="{FF2B5EF4-FFF2-40B4-BE49-F238E27FC236}">
                <a16:creationId xmlns:a16="http://schemas.microsoft.com/office/drawing/2014/main" id="{3AFED112-400C-DF3C-7455-BA2004DFB384}"/>
              </a:ext>
            </a:extLst>
          </p:cNvPr>
          <p:cNvSpPr>
            <a:spLocks noGrp="1"/>
          </p:cNvSpPr>
          <p:nvPr>
            <p:ph idx="1"/>
          </p:nvPr>
        </p:nvSpPr>
        <p:spPr>
          <a:xfrm>
            <a:off x="1104900" y="1501775"/>
            <a:ext cx="3209925" cy="2593975"/>
          </a:xfrm>
        </p:spPr>
        <p:txBody>
          <a:bodyPr>
            <a:normAutofit/>
          </a:bodyPr>
          <a:lstStyle/>
          <a:p>
            <a:pPr>
              <a:buClr>
                <a:srgbClr val="C00000"/>
              </a:buClr>
            </a:pPr>
            <a:r>
              <a:rPr lang="tr-TR" sz="1600" dirty="0">
                <a:latin typeface="Gill Sans MT" pitchFamily="34" charset="0"/>
              </a:rPr>
              <a:t>Tanımlar</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Spor ve kronik hastalıklar</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Sporcu raporları</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Sporcu yaralanmaları</a:t>
            </a:r>
          </a:p>
          <a:p>
            <a:pPr marL="0" indent="0">
              <a:buClr>
                <a:srgbClr val="C00000"/>
              </a:buClr>
              <a:buNone/>
            </a:pPr>
            <a:endParaRPr lang="tr-TR" sz="1600" dirty="0">
              <a:latin typeface="Gill Sans MT" pitchFamily="34" charset="0"/>
            </a:endParaRPr>
          </a:p>
        </p:txBody>
      </p:sp>
      <p:cxnSp>
        <p:nvCxnSpPr>
          <p:cNvPr id="4" name="Düz Bağlayıcı 3"/>
          <p:cNvCxnSpPr/>
          <p:nvPr/>
        </p:nvCxnSpPr>
        <p:spPr>
          <a:xfrm>
            <a:off x="1285875" y="1209675"/>
            <a:ext cx="65246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903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9D3242A-F9FE-49E7-8023-8597792508CF}"/>
              </a:ext>
            </a:extLst>
          </p:cNvPr>
          <p:cNvSpPr>
            <a:spLocks noGrp="1"/>
          </p:cNvSpPr>
          <p:nvPr>
            <p:ph idx="1"/>
          </p:nvPr>
        </p:nvSpPr>
        <p:spPr>
          <a:xfrm>
            <a:off x="628650" y="310719"/>
            <a:ext cx="7886700" cy="6280581"/>
          </a:xfrm>
        </p:spPr>
        <p:txBody>
          <a:bodyPr>
            <a:normAutofit/>
          </a:bodyPr>
          <a:lstStyle/>
          <a:p>
            <a:pPr marL="0" indent="0">
              <a:buNone/>
            </a:pPr>
            <a:r>
              <a:rPr lang="tr-TR" b="1" dirty="0">
                <a:solidFill>
                  <a:srgbClr val="C00000"/>
                </a:solidFill>
                <a:latin typeface="Gill Sans MT" pitchFamily="34" charset="0"/>
              </a:rPr>
              <a:t>SPORCU MUAYENE FORMU </a:t>
            </a:r>
          </a:p>
          <a:p>
            <a:pPr marL="0" indent="0">
              <a:buNone/>
            </a:pPr>
            <a:r>
              <a:rPr lang="tr-TR" sz="1600" b="1" dirty="0">
                <a:latin typeface="Gill Sans MT" pitchFamily="34" charset="0"/>
              </a:rPr>
              <a:t>2. Fizik Muayene: </a:t>
            </a:r>
            <a:r>
              <a:rPr lang="tr-TR" sz="1600" dirty="0">
                <a:latin typeface="Gill Sans MT" pitchFamily="34" charset="0"/>
              </a:rPr>
              <a:t>Spora katılım öncesi muayenede ikinci aşamayı “fiziksel muayene” oluşturur </a:t>
            </a:r>
          </a:p>
          <a:p>
            <a:pPr>
              <a:buClr>
                <a:srgbClr val="C00000"/>
              </a:buClr>
            </a:pPr>
            <a:r>
              <a:rPr lang="tr-TR" sz="1600" dirty="0">
                <a:latin typeface="Gill Sans MT" pitchFamily="34" charset="0"/>
              </a:rPr>
              <a:t>Boy (cm) </a:t>
            </a:r>
          </a:p>
          <a:p>
            <a:pPr>
              <a:buClr>
                <a:srgbClr val="C00000"/>
              </a:buClr>
            </a:pPr>
            <a:r>
              <a:rPr lang="tr-TR" sz="1600" dirty="0">
                <a:latin typeface="Gill Sans MT" pitchFamily="34" charset="0"/>
              </a:rPr>
              <a:t>Ağırlık (kg) </a:t>
            </a:r>
          </a:p>
          <a:p>
            <a:pPr>
              <a:buClr>
                <a:srgbClr val="C00000"/>
              </a:buClr>
            </a:pPr>
            <a:r>
              <a:rPr lang="tr-TR" sz="1600" dirty="0">
                <a:latin typeface="Gill Sans MT" pitchFamily="34" charset="0"/>
              </a:rPr>
              <a:t>Vücut Kitle İndeksi (VKİ) </a:t>
            </a:r>
          </a:p>
          <a:p>
            <a:pPr>
              <a:buClr>
                <a:srgbClr val="C00000"/>
              </a:buClr>
            </a:pPr>
            <a:r>
              <a:rPr lang="tr-TR" sz="1600" dirty="0">
                <a:latin typeface="Gill Sans MT" pitchFamily="34" charset="0"/>
              </a:rPr>
              <a:t>Kan Basıncı (</a:t>
            </a:r>
            <a:r>
              <a:rPr lang="tr-TR" sz="1600" dirty="0" err="1">
                <a:latin typeface="Gill Sans MT" pitchFamily="34" charset="0"/>
              </a:rPr>
              <a:t>mmHg</a:t>
            </a:r>
            <a:r>
              <a:rPr lang="tr-TR" sz="1600" dirty="0">
                <a:latin typeface="Gill Sans MT" pitchFamily="34" charset="0"/>
              </a:rPr>
              <a:t>) </a:t>
            </a:r>
          </a:p>
          <a:p>
            <a:pPr>
              <a:buClr>
                <a:srgbClr val="C00000"/>
              </a:buClr>
            </a:pPr>
            <a:r>
              <a:rPr lang="tr-TR" sz="1600" dirty="0">
                <a:latin typeface="Gill Sans MT" pitchFamily="34" charset="0"/>
              </a:rPr>
              <a:t>Nabız (atım/</a:t>
            </a:r>
            <a:r>
              <a:rPr lang="tr-TR" sz="1600" dirty="0" err="1">
                <a:latin typeface="Gill Sans MT" pitchFamily="34" charset="0"/>
              </a:rPr>
              <a:t>dk</a:t>
            </a:r>
            <a:r>
              <a:rPr lang="tr-TR" sz="1600" dirty="0">
                <a:latin typeface="Gill Sans MT" pitchFamily="34" charset="0"/>
              </a:rPr>
              <a:t>) </a:t>
            </a:r>
          </a:p>
          <a:p>
            <a:pPr>
              <a:buClr>
                <a:srgbClr val="C00000"/>
              </a:buClr>
            </a:pPr>
            <a:r>
              <a:rPr lang="tr-TR" sz="1600" dirty="0">
                <a:latin typeface="Gill Sans MT" pitchFamily="34" charset="0"/>
              </a:rPr>
              <a:t>Genel Görünüm: </a:t>
            </a:r>
          </a:p>
          <a:p>
            <a:pPr>
              <a:buClr>
                <a:srgbClr val="C00000"/>
              </a:buClr>
            </a:pPr>
            <a:r>
              <a:rPr lang="tr-TR" sz="1600" dirty="0">
                <a:latin typeface="Gill Sans MT" pitchFamily="34" charset="0"/>
              </a:rPr>
              <a:t>Baş-Boyun: </a:t>
            </a:r>
          </a:p>
          <a:p>
            <a:pPr>
              <a:buClr>
                <a:srgbClr val="C00000"/>
              </a:buClr>
            </a:pPr>
            <a:r>
              <a:rPr lang="tr-TR" sz="1600" dirty="0">
                <a:latin typeface="Gill Sans MT" pitchFamily="34" charset="0"/>
              </a:rPr>
              <a:t>Saçlı Deri/Deri: Mantar enfeksiyonları başta olmak üzere deri ve tırnak birlikte değerlendirilmeli, güneşe maruz kalan bölgeler ayrıca değerlendirilmelidir. (Egzama, mantar, siğil, uçuk) </a:t>
            </a:r>
          </a:p>
          <a:p>
            <a:pPr>
              <a:buClr>
                <a:srgbClr val="C00000"/>
              </a:buClr>
            </a:pPr>
            <a:r>
              <a:rPr lang="tr-TR" sz="1600" dirty="0">
                <a:latin typeface="Gill Sans MT" pitchFamily="34" charset="0"/>
              </a:rPr>
              <a:t>Kulak-Burun-Boğaz: Şekil bozukluğu, </a:t>
            </a:r>
            <a:r>
              <a:rPr lang="tr-TR" sz="1600" dirty="0" err="1">
                <a:latin typeface="Gill Sans MT" pitchFamily="34" charset="0"/>
              </a:rPr>
              <a:t>deviasyon</a:t>
            </a:r>
            <a:r>
              <a:rPr lang="tr-TR" sz="1600" dirty="0">
                <a:latin typeface="Gill Sans MT" pitchFamily="34" charset="0"/>
              </a:rPr>
              <a:t>, </a:t>
            </a:r>
            <a:r>
              <a:rPr lang="tr-TR" sz="1600" dirty="0" err="1">
                <a:latin typeface="Gill Sans MT" pitchFamily="34" charset="0"/>
              </a:rPr>
              <a:t>tonsiller</a:t>
            </a:r>
            <a:r>
              <a:rPr lang="tr-TR" sz="1600" dirty="0">
                <a:latin typeface="Gill Sans MT" pitchFamily="34" charset="0"/>
              </a:rPr>
              <a:t>, ağız hijyeni değerlendirilmelidir.</a:t>
            </a:r>
          </a:p>
          <a:p>
            <a:pPr>
              <a:buClr>
                <a:srgbClr val="C00000"/>
              </a:buClr>
            </a:pPr>
            <a:r>
              <a:rPr lang="tr-TR" sz="1600" dirty="0">
                <a:latin typeface="Gill Sans MT" pitchFamily="34" charset="0"/>
              </a:rPr>
              <a:t>Gözler: Görme keskinliği, göze ait enfeksiyonlar değerlendirilmelidir. (retina </a:t>
            </a:r>
            <a:r>
              <a:rPr lang="tr-TR" sz="1600" dirty="0" err="1">
                <a:latin typeface="Gill Sans MT" pitchFamily="34" charset="0"/>
              </a:rPr>
              <a:t>dekolmanı</a:t>
            </a:r>
            <a:r>
              <a:rPr lang="tr-TR" sz="1600" dirty="0">
                <a:latin typeface="Gill Sans MT" pitchFamily="34" charset="0"/>
              </a:rPr>
              <a:t> mutlaka sorgulanmalıdır) </a:t>
            </a:r>
          </a:p>
          <a:p>
            <a:pPr>
              <a:buClr>
                <a:srgbClr val="C00000"/>
              </a:buClr>
            </a:pPr>
            <a:r>
              <a:rPr lang="tr-TR" sz="1600" dirty="0">
                <a:latin typeface="Gill Sans MT" pitchFamily="34" charset="0"/>
              </a:rPr>
              <a:t>Boyun: (</a:t>
            </a:r>
            <a:r>
              <a:rPr lang="tr-TR" sz="1600" dirty="0" err="1">
                <a:latin typeface="Gill Sans MT" pitchFamily="34" charset="0"/>
              </a:rPr>
              <a:t>tortikollis</a:t>
            </a:r>
            <a:r>
              <a:rPr lang="tr-TR" sz="1600" dirty="0">
                <a:latin typeface="Gill Sans MT" pitchFamily="34" charset="0"/>
              </a:rPr>
              <a:t> ve hareket kısıtlılığı değerlendirilmelidir) </a:t>
            </a:r>
          </a:p>
          <a:p>
            <a:pPr>
              <a:buClr>
                <a:srgbClr val="C00000"/>
              </a:buClr>
            </a:pPr>
            <a:r>
              <a:rPr lang="tr-TR" sz="1600" dirty="0">
                <a:latin typeface="Gill Sans MT" pitchFamily="34" charset="0"/>
              </a:rPr>
              <a:t>Kardiyolojik: </a:t>
            </a:r>
            <a:r>
              <a:rPr lang="tr-TR" sz="1600" dirty="0" err="1">
                <a:latin typeface="Gill Sans MT" pitchFamily="34" charset="0"/>
              </a:rPr>
              <a:t>Oksültasyon</a:t>
            </a:r>
            <a:r>
              <a:rPr lang="tr-TR" sz="1600" dirty="0">
                <a:latin typeface="Gill Sans MT" pitchFamily="34" charset="0"/>
              </a:rPr>
              <a:t>: (ek ses, ritim, üfürüm) (2/6 ve üzeri üfürüm varsa kardiyolojiye sevk ediniz) </a:t>
            </a:r>
          </a:p>
          <a:p>
            <a:pPr>
              <a:buClr>
                <a:srgbClr val="C00000"/>
              </a:buClr>
            </a:pPr>
            <a:r>
              <a:rPr lang="tr-TR" sz="1600" dirty="0" err="1">
                <a:latin typeface="Gill Sans MT" pitchFamily="34" charset="0"/>
              </a:rPr>
              <a:t>Periferik</a:t>
            </a:r>
            <a:r>
              <a:rPr lang="tr-TR" sz="1600" dirty="0">
                <a:latin typeface="Gill Sans MT" pitchFamily="34" charset="0"/>
              </a:rPr>
              <a:t> nabızlar (</a:t>
            </a:r>
            <a:r>
              <a:rPr lang="tr-TR" sz="1600" dirty="0" err="1">
                <a:latin typeface="Gill Sans MT" pitchFamily="34" charset="0"/>
              </a:rPr>
              <a:t>radial</a:t>
            </a:r>
            <a:r>
              <a:rPr lang="tr-TR" sz="1600" dirty="0">
                <a:latin typeface="Gill Sans MT" pitchFamily="34" charset="0"/>
              </a:rPr>
              <a:t>, </a:t>
            </a:r>
            <a:r>
              <a:rPr lang="tr-TR" sz="1600" dirty="0" err="1">
                <a:latin typeface="Gill Sans MT" pitchFamily="34" charset="0"/>
              </a:rPr>
              <a:t>femoral</a:t>
            </a:r>
            <a:r>
              <a:rPr lang="tr-TR" sz="1600" dirty="0">
                <a:latin typeface="Gill Sans MT" pitchFamily="34" charset="0"/>
              </a:rPr>
              <a:t>, diğer)</a:t>
            </a:r>
          </a:p>
        </p:txBody>
      </p:sp>
    </p:spTree>
    <p:extLst>
      <p:ext uri="{BB962C8B-B14F-4D97-AF65-F5344CB8AC3E}">
        <p14:creationId xmlns:p14="http://schemas.microsoft.com/office/powerpoint/2010/main" val="2564078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9EC793A-0CAF-4BD9-AFC1-205F563C689A}"/>
              </a:ext>
            </a:extLst>
          </p:cNvPr>
          <p:cNvSpPr>
            <a:spLocks noGrp="1"/>
          </p:cNvSpPr>
          <p:nvPr>
            <p:ph idx="1"/>
          </p:nvPr>
        </p:nvSpPr>
        <p:spPr>
          <a:xfrm>
            <a:off x="561975" y="2047967"/>
            <a:ext cx="7886700" cy="5786346"/>
          </a:xfrm>
        </p:spPr>
        <p:txBody>
          <a:bodyPr>
            <a:normAutofit/>
          </a:bodyPr>
          <a:lstStyle/>
          <a:p>
            <a:pPr>
              <a:buClr>
                <a:srgbClr val="C00000"/>
              </a:buClr>
            </a:pPr>
            <a:r>
              <a:rPr lang="tr-TR" sz="1600" dirty="0">
                <a:latin typeface="Gill Sans MT" pitchFamily="34" charset="0"/>
              </a:rPr>
              <a:t>Solunum Sistemi: Göğüs (asimetri, </a:t>
            </a:r>
            <a:r>
              <a:rPr lang="tr-TR" sz="1600" dirty="0" err="1">
                <a:latin typeface="Gill Sans MT" pitchFamily="34" charset="0"/>
              </a:rPr>
              <a:t>pectus</a:t>
            </a:r>
            <a:r>
              <a:rPr lang="tr-TR" sz="1600" dirty="0">
                <a:latin typeface="Gill Sans MT" pitchFamily="34" charset="0"/>
              </a:rPr>
              <a:t> </a:t>
            </a:r>
            <a:r>
              <a:rPr lang="tr-TR" sz="1600" dirty="0" err="1">
                <a:latin typeface="Gill Sans MT" pitchFamily="34" charset="0"/>
              </a:rPr>
              <a:t>carinatum-excavatum</a:t>
            </a:r>
            <a:r>
              <a:rPr lang="tr-TR" sz="1600" dirty="0">
                <a:latin typeface="Gill Sans MT" pitchFamily="34" charset="0"/>
              </a:rPr>
              <a:t>): </a:t>
            </a:r>
            <a:r>
              <a:rPr lang="tr-TR" sz="1600" dirty="0" err="1">
                <a:latin typeface="Gill Sans MT" pitchFamily="34" charset="0"/>
              </a:rPr>
              <a:t>Oskültasyon</a:t>
            </a:r>
            <a:r>
              <a:rPr lang="tr-TR" sz="1600" dirty="0">
                <a:latin typeface="Gill Sans MT" pitchFamily="34" charset="0"/>
              </a:rPr>
              <a:t> (</a:t>
            </a:r>
            <a:r>
              <a:rPr lang="tr-TR" sz="1600" dirty="0" err="1">
                <a:latin typeface="Gill Sans MT" pitchFamily="34" charset="0"/>
              </a:rPr>
              <a:t>ral</a:t>
            </a:r>
            <a:r>
              <a:rPr lang="tr-TR" sz="1600" dirty="0">
                <a:latin typeface="Gill Sans MT" pitchFamily="34" charset="0"/>
              </a:rPr>
              <a:t>, </a:t>
            </a:r>
            <a:r>
              <a:rPr lang="tr-TR" sz="1600" dirty="0" err="1">
                <a:latin typeface="Gill Sans MT" pitchFamily="34" charset="0"/>
              </a:rPr>
              <a:t>roncüs</a:t>
            </a:r>
            <a:r>
              <a:rPr lang="tr-TR" sz="1600" dirty="0">
                <a:latin typeface="Gill Sans MT" pitchFamily="34" charset="0"/>
              </a:rPr>
              <a:t>, </a:t>
            </a:r>
            <a:r>
              <a:rPr lang="tr-TR" sz="1600" dirty="0" err="1">
                <a:latin typeface="Gill Sans MT" pitchFamily="34" charset="0"/>
              </a:rPr>
              <a:t>whezing</a:t>
            </a:r>
            <a:r>
              <a:rPr lang="tr-TR" sz="1600" dirty="0">
                <a:latin typeface="Gill Sans MT" pitchFamily="34" charset="0"/>
              </a:rPr>
              <a:t>): </a:t>
            </a:r>
            <a:r>
              <a:rPr lang="tr-TR" sz="1600" dirty="0" err="1">
                <a:latin typeface="Gill Sans MT" pitchFamily="34" charset="0"/>
              </a:rPr>
              <a:t>Torasik</a:t>
            </a:r>
            <a:r>
              <a:rPr lang="tr-TR" sz="1600" dirty="0">
                <a:latin typeface="Gill Sans MT" pitchFamily="34" charset="0"/>
              </a:rPr>
              <a:t> vibrasyon: </a:t>
            </a:r>
          </a:p>
          <a:p>
            <a:pPr>
              <a:buClr>
                <a:srgbClr val="C00000"/>
              </a:buClr>
            </a:pPr>
            <a:r>
              <a:rPr lang="tr-TR" sz="1600" dirty="0">
                <a:latin typeface="Gill Sans MT" pitchFamily="34" charset="0"/>
              </a:rPr>
              <a:t>Sindirim Sistemi (</a:t>
            </a:r>
            <a:r>
              <a:rPr lang="tr-TR" sz="1600" dirty="0" err="1">
                <a:latin typeface="Gill Sans MT" pitchFamily="34" charset="0"/>
              </a:rPr>
              <a:t>organomegali</a:t>
            </a:r>
            <a:r>
              <a:rPr lang="tr-TR" sz="1600" dirty="0">
                <a:latin typeface="Gill Sans MT" pitchFamily="34" charset="0"/>
              </a:rPr>
              <a:t>, kitle): </a:t>
            </a:r>
          </a:p>
          <a:p>
            <a:pPr>
              <a:buClr>
                <a:srgbClr val="C00000"/>
              </a:buClr>
            </a:pPr>
            <a:r>
              <a:rPr lang="tr-TR" sz="1600" dirty="0">
                <a:latin typeface="Gill Sans MT" pitchFamily="34" charset="0"/>
              </a:rPr>
              <a:t>Kas-iskelet Sistemi: 2 dakikalık kas iskelet sistemi muayenesi yapılmalıdır.</a:t>
            </a:r>
          </a:p>
          <a:p>
            <a:pPr>
              <a:buClr>
                <a:srgbClr val="C00000"/>
              </a:buClr>
            </a:pPr>
            <a:r>
              <a:rPr lang="tr-TR" sz="1600" dirty="0">
                <a:latin typeface="Gill Sans MT" pitchFamily="34" charset="0"/>
              </a:rPr>
              <a:t>Deri (döküntü, </a:t>
            </a:r>
            <a:r>
              <a:rPr lang="tr-TR" sz="1600" dirty="0" err="1">
                <a:latin typeface="Gill Sans MT" pitchFamily="34" charset="0"/>
              </a:rPr>
              <a:t>pigmentasyon</a:t>
            </a:r>
            <a:r>
              <a:rPr lang="tr-TR" sz="1600" dirty="0">
                <a:latin typeface="Gill Sans MT" pitchFamily="34" charset="0"/>
              </a:rPr>
              <a:t>, diğer bulgular): </a:t>
            </a:r>
          </a:p>
          <a:p>
            <a:pPr>
              <a:buClr>
                <a:srgbClr val="C00000"/>
              </a:buClr>
            </a:pPr>
            <a:r>
              <a:rPr lang="tr-TR" sz="1600" dirty="0">
                <a:latin typeface="Gill Sans MT" pitchFamily="34" charset="0"/>
              </a:rPr>
              <a:t>Sporcunun öyküsü ışığında gerekli görülür ise ilgili </a:t>
            </a:r>
            <a:r>
              <a:rPr lang="tr-TR" sz="1600" dirty="0" err="1">
                <a:latin typeface="Gill Sans MT" pitchFamily="34" charset="0"/>
              </a:rPr>
              <a:t>ürogenital</a:t>
            </a:r>
            <a:r>
              <a:rPr lang="tr-TR" sz="1600" dirty="0">
                <a:latin typeface="Gill Sans MT" pitchFamily="34" charset="0"/>
              </a:rPr>
              <a:t>, nörolojik ve psikiyatrik muayene de yapılmalıdır. </a:t>
            </a:r>
          </a:p>
        </p:txBody>
      </p:sp>
    </p:spTree>
    <p:extLst>
      <p:ext uri="{BB962C8B-B14F-4D97-AF65-F5344CB8AC3E}">
        <p14:creationId xmlns:p14="http://schemas.microsoft.com/office/powerpoint/2010/main" val="434048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1E48421-20E8-47E9-A0B7-8142B90BA990}"/>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defTabSz="914400"/>
            <a:r>
              <a:rPr lang="en-US" sz="3100" b="1" kern="1200" dirty="0">
                <a:solidFill>
                  <a:srgbClr val="FFFFFF"/>
                </a:solidFill>
                <a:latin typeface="+mj-lt"/>
                <a:ea typeface="+mj-ea"/>
                <a:cs typeface="+mj-cs"/>
              </a:rPr>
              <a:t>2 dk kas </a:t>
            </a:r>
            <a:r>
              <a:rPr lang="en-US" sz="3100" b="1" kern="1200" dirty="0" err="1">
                <a:solidFill>
                  <a:srgbClr val="FFFFFF"/>
                </a:solidFill>
                <a:latin typeface="+mj-lt"/>
                <a:ea typeface="+mj-ea"/>
                <a:cs typeface="+mj-cs"/>
              </a:rPr>
              <a:t>iskelet</a:t>
            </a:r>
            <a:r>
              <a:rPr lang="en-US" sz="3100" b="1" kern="1200" dirty="0">
                <a:solidFill>
                  <a:srgbClr val="FFFFFF"/>
                </a:solidFill>
                <a:latin typeface="+mj-lt"/>
                <a:ea typeface="+mj-ea"/>
                <a:cs typeface="+mj-cs"/>
              </a:rPr>
              <a:t> </a:t>
            </a:r>
            <a:r>
              <a:rPr lang="en-US" sz="3100" b="1" kern="1200" dirty="0" err="1">
                <a:solidFill>
                  <a:srgbClr val="FFFFFF"/>
                </a:solidFill>
                <a:latin typeface="+mj-lt"/>
                <a:ea typeface="+mj-ea"/>
                <a:cs typeface="+mj-cs"/>
              </a:rPr>
              <a:t>muayenesi</a:t>
            </a:r>
            <a:endParaRPr lang="en-US" sz="3100" b="1" kern="1200" dirty="0">
              <a:solidFill>
                <a:srgbClr val="FFFFFF"/>
              </a:solidFill>
              <a:latin typeface="+mj-lt"/>
              <a:ea typeface="+mj-ea"/>
              <a:cs typeface="+mj-cs"/>
            </a:endParaRPr>
          </a:p>
        </p:txBody>
      </p:sp>
      <p:pic>
        <p:nvPicPr>
          <p:cNvPr id="5" name="İçerik Yer Tutucusu 4">
            <a:extLst>
              <a:ext uri="{FF2B5EF4-FFF2-40B4-BE49-F238E27FC236}">
                <a16:creationId xmlns:a16="http://schemas.microsoft.com/office/drawing/2014/main" id="{B613F2C9-CE89-4320-BF1A-A0439447B492}"/>
              </a:ext>
            </a:extLst>
          </p:cNvPr>
          <p:cNvPicPr>
            <a:picLocks noGrp="1" noChangeAspect="1"/>
          </p:cNvPicPr>
          <p:nvPr>
            <p:ph idx="1"/>
          </p:nvPr>
        </p:nvPicPr>
        <p:blipFill>
          <a:blip r:embed="rId3"/>
          <a:stretch>
            <a:fillRect/>
          </a:stretch>
        </p:blipFill>
        <p:spPr>
          <a:xfrm>
            <a:off x="4016590" y="643466"/>
            <a:ext cx="4218319" cy="5568739"/>
          </a:xfrm>
          <a:prstGeom prst="rect">
            <a:avLst/>
          </a:prstGeom>
        </p:spPr>
      </p:pic>
    </p:spTree>
    <p:extLst>
      <p:ext uri="{BB962C8B-B14F-4D97-AF65-F5344CB8AC3E}">
        <p14:creationId xmlns:p14="http://schemas.microsoft.com/office/powerpoint/2010/main" val="290395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9558EC6-53D8-4FB9-9E91-07C75D240BA2}"/>
              </a:ext>
            </a:extLst>
          </p:cNvPr>
          <p:cNvSpPr>
            <a:spLocks noGrp="1"/>
          </p:cNvSpPr>
          <p:nvPr>
            <p:ph idx="1"/>
          </p:nvPr>
        </p:nvSpPr>
        <p:spPr>
          <a:xfrm>
            <a:off x="549676" y="710121"/>
            <a:ext cx="7886700" cy="5166804"/>
          </a:xfrm>
        </p:spPr>
        <p:txBody>
          <a:bodyPr>
            <a:normAutofit/>
          </a:bodyPr>
          <a:lstStyle/>
          <a:p>
            <a:pPr marL="342900" indent="-342900">
              <a:buClr>
                <a:srgbClr val="C00000"/>
              </a:buClr>
              <a:buFont typeface="+mj-lt"/>
              <a:buAutoNum type="arabicPeriod"/>
            </a:pPr>
            <a:r>
              <a:rPr lang="tr-TR" sz="1600" dirty="0">
                <a:latin typeface="Gill Sans MT" pitchFamily="34" charset="0"/>
              </a:rPr>
              <a:t>Sporcu ayakta yüzü doktora dönük durur vaziyette iken </a:t>
            </a:r>
            <a:r>
              <a:rPr lang="tr-TR" sz="1600" dirty="0" err="1">
                <a:latin typeface="Gill Sans MT" pitchFamily="34" charset="0"/>
              </a:rPr>
              <a:t>inspeksiyon</a:t>
            </a:r>
            <a:r>
              <a:rPr lang="tr-TR" sz="1600" dirty="0">
                <a:latin typeface="Gill Sans MT" pitchFamily="34" charset="0"/>
              </a:rPr>
              <a:t> (gövde ve üst </a:t>
            </a:r>
            <a:r>
              <a:rPr lang="tr-TR" sz="1600" dirty="0" err="1">
                <a:latin typeface="Gill Sans MT" pitchFamily="34" charset="0"/>
              </a:rPr>
              <a:t>ekstremite</a:t>
            </a:r>
            <a:r>
              <a:rPr lang="tr-TR" sz="1600" dirty="0">
                <a:latin typeface="Gill Sans MT" pitchFamily="34" charset="0"/>
              </a:rPr>
              <a:t> simetrisi) </a:t>
            </a:r>
          </a:p>
          <a:p>
            <a:pPr marL="342900" indent="-342900">
              <a:buClr>
                <a:srgbClr val="C00000"/>
              </a:buClr>
              <a:buFont typeface="+mj-lt"/>
              <a:buAutoNum type="arabicPeriod"/>
            </a:pPr>
            <a:r>
              <a:rPr lang="tr-TR" sz="1600" dirty="0" err="1">
                <a:latin typeface="Gill Sans MT" pitchFamily="34" charset="0"/>
              </a:rPr>
              <a:t>Servikal</a:t>
            </a:r>
            <a:r>
              <a:rPr lang="tr-TR" sz="1600" dirty="0">
                <a:latin typeface="Gill Sans MT" pitchFamily="34" charset="0"/>
              </a:rPr>
              <a:t> </a:t>
            </a:r>
            <a:r>
              <a:rPr lang="tr-TR" sz="1600" dirty="0" err="1">
                <a:latin typeface="Gill Sans MT" pitchFamily="34" charset="0"/>
              </a:rPr>
              <a:t>fleksiyon</a:t>
            </a:r>
            <a:r>
              <a:rPr lang="tr-TR" sz="1600" dirty="0">
                <a:latin typeface="Gill Sans MT" pitchFamily="34" charset="0"/>
              </a:rPr>
              <a:t>, </a:t>
            </a:r>
            <a:r>
              <a:rPr lang="tr-TR" sz="1600" dirty="0" err="1">
                <a:latin typeface="Gill Sans MT" pitchFamily="34" charset="0"/>
              </a:rPr>
              <a:t>ekstansiyon</a:t>
            </a:r>
            <a:r>
              <a:rPr lang="tr-TR" sz="1600" dirty="0">
                <a:latin typeface="Gill Sans MT" pitchFamily="34" charset="0"/>
              </a:rPr>
              <a:t>, rotasyon ve </a:t>
            </a:r>
            <a:r>
              <a:rPr lang="tr-TR" sz="1600" dirty="0" err="1">
                <a:latin typeface="Gill Sans MT" pitchFamily="34" charset="0"/>
              </a:rPr>
              <a:t>lateral</a:t>
            </a:r>
            <a:r>
              <a:rPr lang="tr-TR" sz="1600" dirty="0">
                <a:latin typeface="Gill Sans MT" pitchFamily="34" charset="0"/>
              </a:rPr>
              <a:t> </a:t>
            </a:r>
            <a:r>
              <a:rPr lang="tr-TR" sz="1600" dirty="0" err="1">
                <a:latin typeface="Gill Sans MT" pitchFamily="34" charset="0"/>
              </a:rPr>
              <a:t>fleksiyonu</a:t>
            </a:r>
            <a:r>
              <a:rPr lang="tr-TR" sz="1600" dirty="0">
                <a:latin typeface="Gill Sans MT" pitchFamily="34" charset="0"/>
              </a:rPr>
              <a:t> (eklem hareket açıklığı) </a:t>
            </a:r>
          </a:p>
          <a:p>
            <a:pPr marL="342900" indent="-342900">
              <a:buClr>
                <a:srgbClr val="C00000"/>
              </a:buClr>
              <a:buFont typeface="+mj-lt"/>
              <a:buAutoNum type="arabicPeriod"/>
            </a:pPr>
            <a:r>
              <a:rPr lang="tr-TR" sz="1600" dirty="0">
                <a:latin typeface="Gill Sans MT" pitchFamily="34" charset="0"/>
              </a:rPr>
              <a:t>Dirence karşı omuz muayenesi (trapez kuvveti), 4. Dirence karşı omuz </a:t>
            </a:r>
            <a:r>
              <a:rPr lang="tr-TR" sz="1600" dirty="0" err="1">
                <a:latin typeface="Gill Sans MT" pitchFamily="34" charset="0"/>
              </a:rPr>
              <a:t>abdüksiyonu</a:t>
            </a:r>
            <a:r>
              <a:rPr lang="tr-TR" sz="1600" dirty="0">
                <a:latin typeface="Gill Sans MT" pitchFamily="34" charset="0"/>
              </a:rPr>
              <a:t> (</a:t>
            </a:r>
            <a:r>
              <a:rPr lang="tr-TR" sz="1600" dirty="0" err="1">
                <a:latin typeface="Gill Sans MT" pitchFamily="34" charset="0"/>
              </a:rPr>
              <a:t>deltoid</a:t>
            </a:r>
            <a:r>
              <a:rPr lang="tr-TR" sz="1600" dirty="0">
                <a:latin typeface="Gill Sans MT" pitchFamily="34" charset="0"/>
              </a:rPr>
              <a:t> kuvveti) </a:t>
            </a:r>
          </a:p>
          <a:p>
            <a:pPr marL="342900" indent="-342900">
              <a:buClr>
                <a:srgbClr val="C00000"/>
              </a:buClr>
              <a:buFont typeface="+mj-lt"/>
              <a:buAutoNum type="arabicPeriod"/>
            </a:pPr>
            <a:r>
              <a:rPr lang="tr-TR" sz="1600" dirty="0">
                <a:latin typeface="Gill Sans MT" pitchFamily="34" charset="0"/>
              </a:rPr>
              <a:t>Omuz </a:t>
            </a:r>
            <a:r>
              <a:rPr lang="tr-TR" sz="1600" dirty="0" err="1">
                <a:latin typeface="Gill Sans MT" pitchFamily="34" charset="0"/>
              </a:rPr>
              <a:t>internal</a:t>
            </a:r>
            <a:r>
              <a:rPr lang="tr-TR" sz="1600" dirty="0">
                <a:latin typeface="Gill Sans MT" pitchFamily="34" charset="0"/>
              </a:rPr>
              <a:t> ve </a:t>
            </a:r>
            <a:r>
              <a:rPr lang="tr-TR" sz="1600" dirty="0" err="1">
                <a:latin typeface="Gill Sans MT" pitchFamily="34" charset="0"/>
              </a:rPr>
              <a:t>eksternal</a:t>
            </a:r>
            <a:r>
              <a:rPr lang="tr-TR" sz="1600" dirty="0">
                <a:latin typeface="Gill Sans MT" pitchFamily="34" charset="0"/>
              </a:rPr>
              <a:t> rotasyonu (eklem hareket açıklığı, </a:t>
            </a:r>
            <a:r>
              <a:rPr lang="tr-TR" sz="1600" dirty="0" err="1">
                <a:latin typeface="Gill Sans MT" pitchFamily="34" charset="0"/>
              </a:rPr>
              <a:t>glenohumeral</a:t>
            </a:r>
            <a:r>
              <a:rPr lang="tr-TR" sz="1600" dirty="0">
                <a:latin typeface="Gill Sans MT" pitchFamily="34" charset="0"/>
              </a:rPr>
              <a:t> eklem) </a:t>
            </a:r>
          </a:p>
          <a:p>
            <a:pPr marL="342900" indent="-342900">
              <a:buClr>
                <a:srgbClr val="C00000"/>
              </a:buClr>
              <a:buFont typeface="+mj-lt"/>
              <a:buAutoNum type="arabicPeriod"/>
            </a:pPr>
            <a:r>
              <a:rPr lang="tr-TR" sz="1600" dirty="0">
                <a:latin typeface="Gill Sans MT" pitchFamily="34" charset="0"/>
              </a:rPr>
              <a:t>Dirsek </a:t>
            </a:r>
            <a:r>
              <a:rPr lang="tr-TR" sz="1600" dirty="0" err="1">
                <a:latin typeface="Gill Sans MT" pitchFamily="34" charset="0"/>
              </a:rPr>
              <a:t>ekstansiyon</a:t>
            </a:r>
            <a:r>
              <a:rPr lang="tr-TR" sz="1600" dirty="0">
                <a:latin typeface="Gill Sans MT" pitchFamily="34" charset="0"/>
              </a:rPr>
              <a:t> ve </a:t>
            </a:r>
            <a:r>
              <a:rPr lang="tr-TR" sz="1600" dirty="0" err="1">
                <a:latin typeface="Gill Sans MT" pitchFamily="34" charset="0"/>
              </a:rPr>
              <a:t>fleksiyonu</a:t>
            </a:r>
            <a:r>
              <a:rPr lang="tr-TR" sz="1600" dirty="0">
                <a:latin typeface="Gill Sans MT" pitchFamily="34" charset="0"/>
              </a:rPr>
              <a:t> (eklem hareket açıklığı, dirsek) </a:t>
            </a:r>
          </a:p>
          <a:p>
            <a:pPr marL="342900" indent="-342900">
              <a:buClr>
                <a:srgbClr val="C00000"/>
              </a:buClr>
              <a:buFont typeface="+mj-lt"/>
              <a:buAutoNum type="arabicPeriod"/>
            </a:pPr>
            <a:r>
              <a:rPr lang="tr-TR" sz="1600" dirty="0">
                <a:latin typeface="Gill Sans MT" pitchFamily="34" charset="0"/>
              </a:rPr>
              <a:t>Dirsek </a:t>
            </a:r>
            <a:r>
              <a:rPr lang="tr-TR" sz="1600" dirty="0" err="1">
                <a:latin typeface="Gill Sans MT" pitchFamily="34" charset="0"/>
              </a:rPr>
              <a:t>pronasyon</a:t>
            </a:r>
            <a:r>
              <a:rPr lang="tr-TR" sz="1600" dirty="0">
                <a:latin typeface="Gill Sans MT" pitchFamily="34" charset="0"/>
              </a:rPr>
              <a:t> ve </a:t>
            </a:r>
            <a:r>
              <a:rPr lang="tr-TR" sz="1600" dirty="0" err="1">
                <a:latin typeface="Gill Sans MT" pitchFamily="34" charset="0"/>
              </a:rPr>
              <a:t>supinasyonu</a:t>
            </a:r>
            <a:r>
              <a:rPr lang="tr-TR" sz="1600" dirty="0">
                <a:latin typeface="Gill Sans MT" pitchFamily="34" charset="0"/>
              </a:rPr>
              <a:t> (eklem hareket açıklığı, dirsek ve el bileği) </a:t>
            </a:r>
          </a:p>
          <a:p>
            <a:pPr marL="342900" indent="-342900">
              <a:buClr>
                <a:srgbClr val="C00000"/>
              </a:buClr>
              <a:buFont typeface="+mj-lt"/>
              <a:buAutoNum type="arabicPeriod"/>
            </a:pPr>
            <a:r>
              <a:rPr lang="tr-TR" sz="1600" dirty="0">
                <a:latin typeface="Gill Sans MT" pitchFamily="34" charset="0"/>
              </a:rPr>
              <a:t>Yumruk yapma ve açma (eklem hareket açıklığı, el ve parmaklar) </a:t>
            </a:r>
          </a:p>
          <a:p>
            <a:pPr marL="342900" indent="-342900">
              <a:buClr>
                <a:srgbClr val="C00000"/>
              </a:buClr>
              <a:buFont typeface="+mj-lt"/>
              <a:buAutoNum type="arabicPeriod"/>
            </a:pPr>
            <a:r>
              <a:rPr lang="tr-TR" sz="1600" dirty="0">
                <a:latin typeface="Gill Sans MT" pitchFamily="34" charset="0"/>
              </a:rPr>
              <a:t>Sporcunun arkası doktora dönük durur vaziyette iken </a:t>
            </a:r>
            <a:r>
              <a:rPr lang="tr-TR" sz="1600" dirty="0" err="1">
                <a:latin typeface="Gill Sans MT" pitchFamily="34" charset="0"/>
              </a:rPr>
              <a:t>inspeksiyon</a:t>
            </a:r>
            <a:r>
              <a:rPr lang="tr-TR" sz="1600" dirty="0">
                <a:latin typeface="Gill Sans MT" pitchFamily="34" charset="0"/>
              </a:rPr>
              <a:t> (gövde ve üst </a:t>
            </a:r>
            <a:r>
              <a:rPr lang="tr-TR" sz="1600" dirty="0" err="1">
                <a:latin typeface="Gill Sans MT" pitchFamily="34" charset="0"/>
              </a:rPr>
              <a:t>ekstremite</a:t>
            </a:r>
            <a:r>
              <a:rPr lang="tr-TR" sz="1600" dirty="0">
                <a:latin typeface="Gill Sans MT" pitchFamily="34" charset="0"/>
              </a:rPr>
              <a:t> simetrisi) </a:t>
            </a:r>
          </a:p>
          <a:p>
            <a:pPr marL="342900" indent="-342900">
              <a:buClr>
                <a:srgbClr val="C00000"/>
              </a:buClr>
              <a:buFont typeface="+mj-lt"/>
              <a:buAutoNum type="arabicPeriod"/>
            </a:pPr>
            <a:r>
              <a:rPr lang="tr-TR" sz="1600" dirty="0">
                <a:latin typeface="Gill Sans MT" pitchFamily="34" charset="0"/>
              </a:rPr>
              <a:t>Omurga </a:t>
            </a:r>
            <a:r>
              <a:rPr lang="tr-TR" sz="1600" dirty="0" err="1">
                <a:latin typeface="Gill Sans MT" pitchFamily="34" charset="0"/>
              </a:rPr>
              <a:t>ekstansiyonu</a:t>
            </a:r>
            <a:r>
              <a:rPr lang="tr-TR" sz="1600" dirty="0">
                <a:latin typeface="Gill Sans MT" pitchFamily="34" charset="0"/>
              </a:rPr>
              <a:t> (</a:t>
            </a:r>
            <a:r>
              <a:rPr lang="tr-TR" sz="1600" dirty="0" err="1">
                <a:latin typeface="Gill Sans MT" pitchFamily="34" charset="0"/>
              </a:rPr>
              <a:t>spondilolizis</a:t>
            </a:r>
            <a:r>
              <a:rPr lang="tr-TR" sz="1600" dirty="0">
                <a:latin typeface="Gill Sans MT" pitchFamily="34" charset="0"/>
              </a:rPr>
              <a:t>, </a:t>
            </a:r>
            <a:r>
              <a:rPr lang="tr-TR" sz="1600" dirty="0" err="1">
                <a:latin typeface="Gill Sans MT" pitchFamily="34" charset="0"/>
              </a:rPr>
              <a:t>spondilolistezis</a:t>
            </a:r>
            <a:r>
              <a:rPr lang="tr-TR" sz="1600" dirty="0">
                <a:latin typeface="Gill Sans MT" pitchFamily="34" charset="0"/>
              </a:rPr>
              <a:t>) </a:t>
            </a:r>
          </a:p>
          <a:p>
            <a:pPr marL="342900" indent="-342900">
              <a:buClr>
                <a:srgbClr val="C00000"/>
              </a:buClr>
              <a:buFont typeface="+mj-lt"/>
              <a:buAutoNum type="arabicPeriod"/>
            </a:pPr>
            <a:r>
              <a:rPr lang="tr-TR" sz="1600" dirty="0">
                <a:latin typeface="Gill Sans MT" pitchFamily="34" charset="0"/>
              </a:rPr>
              <a:t>Doktora önü ve arkası dönük vaziyette iken omurga </a:t>
            </a:r>
            <a:r>
              <a:rPr lang="tr-TR" sz="1600" dirty="0" err="1">
                <a:latin typeface="Gill Sans MT" pitchFamily="34" charset="0"/>
              </a:rPr>
              <a:t>fleksiyonu</a:t>
            </a:r>
            <a:r>
              <a:rPr lang="tr-TR" sz="1600" dirty="0">
                <a:latin typeface="Gill Sans MT" pitchFamily="34" charset="0"/>
              </a:rPr>
              <a:t> (</a:t>
            </a:r>
            <a:r>
              <a:rPr lang="tr-TR" sz="1600" dirty="0" err="1">
                <a:latin typeface="Gill Sans MT" pitchFamily="34" charset="0"/>
              </a:rPr>
              <a:t>torasik</a:t>
            </a:r>
            <a:r>
              <a:rPr lang="tr-TR" sz="1600" dirty="0">
                <a:latin typeface="Gill Sans MT" pitchFamily="34" charset="0"/>
              </a:rPr>
              <a:t> ve </a:t>
            </a:r>
            <a:r>
              <a:rPr lang="tr-TR" sz="1600" dirty="0" err="1">
                <a:latin typeface="Gill Sans MT" pitchFamily="34" charset="0"/>
              </a:rPr>
              <a:t>lomber</a:t>
            </a:r>
            <a:r>
              <a:rPr lang="tr-TR" sz="1600" dirty="0">
                <a:latin typeface="Gill Sans MT" pitchFamily="34" charset="0"/>
              </a:rPr>
              <a:t> </a:t>
            </a:r>
            <a:r>
              <a:rPr lang="tr-TR" sz="1600" dirty="0" err="1">
                <a:latin typeface="Gill Sans MT" pitchFamily="34" charset="0"/>
              </a:rPr>
              <a:t>vertebra</a:t>
            </a:r>
            <a:r>
              <a:rPr lang="tr-TR" sz="1600" dirty="0">
                <a:latin typeface="Gill Sans MT" pitchFamily="34" charset="0"/>
              </a:rPr>
              <a:t> eklem hareket açıklığı, </a:t>
            </a:r>
            <a:r>
              <a:rPr lang="tr-TR" sz="1600" dirty="0" err="1">
                <a:latin typeface="Gill Sans MT" pitchFamily="34" charset="0"/>
              </a:rPr>
              <a:t>spinal</a:t>
            </a:r>
            <a:r>
              <a:rPr lang="tr-TR" sz="1600" dirty="0">
                <a:latin typeface="Gill Sans MT" pitchFamily="34" charset="0"/>
              </a:rPr>
              <a:t> kıvrım, </a:t>
            </a:r>
            <a:r>
              <a:rPr lang="tr-TR" sz="1600" dirty="0" err="1">
                <a:latin typeface="Gill Sans MT" pitchFamily="34" charset="0"/>
              </a:rPr>
              <a:t>hamstring</a:t>
            </a:r>
            <a:r>
              <a:rPr lang="tr-TR" sz="1600" dirty="0">
                <a:latin typeface="Gill Sans MT" pitchFamily="34" charset="0"/>
              </a:rPr>
              <a:t> esnekliği) </a:t>
            </a:r>
          </a:p>
          <a:p>
            <a:pPr marL="342900" indent="-342900">
              <a:buClr>
                <a:srgbClr val="C00000"/>
              </a:buClr>
              <a:buFont typeface="+mj-lt"/>
              <a:buAutoNum type="arabicPeriod"/>
            </a:pPr>
            <a:r>
              <a:rPr lang="tr-TR" sz="1600" dirty="0">
                <a:latin typeface="Gill Sans MT" pitchFamily="34" charset="0"/>
              </a:rPr>
              <a:t> Alt </a:t>
            </a:r>
            <a:r>
              <a:rPr lang="tr-TR" sz="1600" dirty="0" err="1">
                <a:latin typeface="Gill Sans MT" pitchFamily="34" charset="0"/>
              </a:rPr>
              <a:t>ekstremite</a:t>
            </a:r>
            <a:r>
              <a:rPr lang="tr-TR" sz="1600" dirty="0">
                <a:latin typeface="Gill Sans MT" pitchFamily="34" charset="0"/>
              </a:rPr>
              <a:t> </a:t>
            </a:r>
            <a:r>
              <a:rPr lang="tr-TR" sz="1600" dirty="0" err="1">
                <a:latin typeface="Gill Sans MT" pitchFamily="34" charset="0"/>
              </a:rPr>
              <a:t>inspeksiyonu</a:t>
            </a:r>
            <a:r>
              <a:rPr lang="tr-TR" sz="1600" dirty="0">
                <a:latin typeface="Gill Sans MT" pitchFamily="34" charset="0"/>
              </a:rPr>
              <a:t> (dizilim, simetri) </a:t>
            </a:r>
          </a:p>
          <a:p>
            <a:pPr marL="342900" indent="-342900">
              <a:buClr>
                <a:srgbClr val="C00000"/>
              </a:buClr>
              <a:buFont typeface="+mj-lt"/>
              <a:buAutoNum type="arabicPeriod"/>
            </a:pPr>
            <a:r>
              <a:rPr lang="tr-TR" sz="1600" dirty="0">
                <a:latin typeface="Gill Sans MT" pitchFamily="34" charset="0"/>
              </a:rPr>
              <a:t>4 adım ‘’Ördek Yürüyüşü’’ (kalça-diz-ayak bileği hareket açıklığı, kuvvet, denge) </a:t>
            </a:r>
          </a:p>
          <a:p>
            <a:pPr marL="342900" indent="-342900">
              <a:buClr>
                <a:srgbClr val="C00000"/>
              </a:buClr>
              <a:buFont typeface="+mj-lt"/>
              <a:buAutoNum type="arabicPeriod"/>
            </a:pPr>
            <a:r>
              <a:rPr lang="tr-TR" sz="1600" dirty="0">
                <a:latin typeface="Gill Sans MT" pitchFamily="34" charset="0"/>
              </a:rPr>
              <a:t>Ayak parmakları ve topuklar üzerinde durma (baldır simetrisi, kuvvet, denge)</a:t>
            </a:r>
          </a:p>
        </p:txBody>
      </p:sp>
    </p:spTree>
    <p:extLst>
      <p:ext uri="{BB962C8B-B14F-4D97-AF65-F5344CB8AC3E}">
        <p14:creationId xmlns:p14="http://schemas.microsoft.com/office/powerpoint/2010/main" val="2732652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BD93C84-0739-4ED7-9C4B-2933ACC41E06}"/>
              </a:ext>
            </a:extLst>
          </p:cNvPr>
          <p:cNvSpPr>
            <a:spLocks noGrp="1"/>
          </p:cNvSpPr>
          <p:nvPr>
            <p:ph idx="1"/>
          </p:nvPr>
        </p:nvSpPr>
        <p:spPr>
          <a:xfrm>
            <a:off x="194209" y="121382"/>
            <a:ext cx="5696793" cy="6234968"/>
          </a:xfrm>
        </p:spPr>
        <p:txBody>
          <a:bodyPr anchor="ctr">
            <a:normAutofit/>
          </a:bodyPr>
          <a:lstStyle/>
          <a:p>
            <a:pPr marL="0" indent="0">
              <a:buClr>
                <a:srgbClr val="C00000"/>
              </a:buClr>
              <a:buNone/>
            </a:pPr>
            <a:r>
              <a:rPr lang="tr-TR" sz="1600" b="1" dirty="0">
                <a:latin typeface="Gill Sans MT" pitchFamily="34" charset="0"/>
              </a:rPr>
              <a:t>3. Tetkikler:</a:t>
            </a:r>
          </a:p>
          <a:p>
            <a:pPr marL="0" indent="0">
              <a:buClr>
                <a:srgbClr val="C00000"/>
              </a:buClr>
              <a:buNone/>
            </a:pPr>
            <a:endParaRPr lang="tr-TR" sz="900" b="1" dirty="0">
              <a:latin typeface="Gill Sans MT" pitchFamily="34" charset="0"/>
            </a:endParaRPr>
          </a:p>
          <a:p>
            <a:pPr>
              <a:buClr>
                <a:srgbClr val="C00000"/>
              </a:buClr>
            </a:pPr>
            <a:r>
              <a:rPr lang="tr-TR" sz="1600" dirty="0">
                <a:latin typeface="Gill Sans MT" pitchFamily="34" charset="0"/>
              </a:rPr>
              <a:t>Bu konuda farklı görüşler bulunmakla birlikte, Aile Sağlığı Merkezleri’nde EKG cihazı bulunduğu da göz önüne alınarak, spora katılım raporu verilecek kişilerin tamamında 12 derivasyonlu EKG’nin yılda bir kez çekilmesi uygun görülmektedir. </a:t>
            </a:r>
          </a:p>
          <a:p>
            <a:pPr marL="0" indent="0">
              <a:buClr>
                <a:srgbClr val="C00000"/>
              </a:buClr>
              <a:buNone/>
            </a:pPr>
            <a:endParaRPr lang="tr-TR" sz="1600" dirty="0">
              <a:latin typeface="Gill Sans MT" pitchFamily="34" charset="0"/>
            </a:endParaRPr>
          </a:p>
          <a:p>
            <a:pPr>
              <a:buClr>
                <a:srgbClr val="C00000"/>
              </a:buClr>
            </a:pPr>
            <a:r>
              <a:rPr lang="tr-TR" sz="1600" dirty="0">
                <a:latin typeface="Gill Sans MT" pitchFamily="34" charset="0"/>
              </a:rPr>
              <a:t>EKG’ye ek olarak, öykü ve muayene bulgularına göre hekim tarafından gerekli görüldüğünde şu tetkikler istenebilir: </a:t>
            </a:r>
          </a:p>
          <a:p>
            <a:pPr lvl="1">
              <a:buClr>
                <a:srgbClr val="C00000"/>
              </a:buClr>
            </a:pPr>
            <a:r>
              <a:rPr lang="tr-TR" sz="1400" dirty="0">
                <a:latin typeface="Gill Sans MT" pitchFamily="34" charset="0"/>
              </a:rPr>
              <a:t>Laboratuvar: Rutin biyokimya ,Açlık kan şekeri, Lipit profili, Karaciğer fonksiyon testleri, Böbrek fonksiyon testleri, Elektrolitler Tam kan sayımı, Demir parametreleri ,Tam idrar tetkiki,  </a:t>
            </a:r>
            <a:r>
              <a:rPr lang="tr-TR" sz="1400" dirty="0" err="1">
                <a:latin typeface="Gill Sans MT" pitchFamily="34" charset="0"/>
              </a:rPr>
              <a:t>Seroloji</a:t>
            </a:r>
            <a:endParaRPr lang="tr-TR" sz="1400" dirty="0">
              <a:latin typeface="Gill Sans MT" pitchFamily="34" charset="0"/>
            </a:endParaRPr>
          </a:p>
          <a:p>
            <a:pPr>
              <a:buClr>
                <a:srgbClr val="C00000"/>
              </a:buClr>
            </a:pPr>
            <a:endParaRPr lang="tr-TR" sz="1400" dirty="0">
              <a:latin typeface="Gill Sans MT" pitchFamily="34" charset="0"/>
            </a:endParaRPr>
          </a:p>
          <a:p>
            <a:pPr lvl="1">
              <a:buClr>
                <a:srgbClr val="C00000"/>
              </a:buClr>
            </a:pPr>
            <a:r>
              <a:rPr lang="tr-TR" sz="1400" dirty="0">
                <a:latin typeface="Gill Sans MT" pitchFamily="34" charset="0"/>
              </a:rPr>
              <a:t>Radyolojik görüntüleme: PA Akciğer </a:t>
            </a:r>
            <a:r>
              <a:rPr lang="tr-TR" sz="1400" dirty="0" err="1">
                <a:latin typeface="Gill Sans MT" pitchFamily="34" charset="0"/>
              </a:rPr>
              <a:t>grafisi</a:t>
            </a:r>
            <a:r>
              <a:rPr lang="tr-TR" sz="1400" dirty="0">
                <a:latin typeface="Gill Sans MT" pitchFamily="34" charset="0"/>
              </a:rPr>
              <a:t>, Yaralanma öyküsü olan bölgenin görüntülenmesi (direkt </a:t>
            </a:r>
            <a:r>
              <a:rPr lang="tr-TR" sz="1400" dirty="0" err="1">
                <a:latin typeface="Gill Sans MT" pitchFamily="34" charset="0"/>
              </a:rPr>
              <a:t>grafi</a:t>
            </a:r>
            <a:r>
              <a:rPr lang="tr-TR" sz="1400" dirty="0">
                <a:latin typeface="Gill Sans MT" pitchFamily="34" charset="0"/>
              </a:rPr>
              <a:t>)</a:t>
            </a:r>
          </a:p>
        </p:txBody>
      </p:sp>
      <p:pic>
        <p:nvPicPr>
          <p:cNvPr id="5" name="Picture 4" descr="Elektromanyetik bir radyasyonu resmi">
            <a:extLst>
              <a:ext uri="{FF2B5EF4-FFF2-40B4-BE49-F238E27FC236}">
                <a16:creationId xmlns:a16="http://schemas.microsoft.com/office/drawing/2014/main" id="{82E91A06-3986-382C-6C9E-40FC1954EE81}"/>
              </a:ext>
            </a:extLst>
          </p:cNvPr>
          <p:cNvPicPr>
            <a:picLocks noChangeAspect="1"/>
          </p:cNvPicPr>
          <p:nvPr/>
        </p:nvPicPr>
        <p:blipFill rotWithShape="1">
          <a:blip r:embed="rId2"/>
          <a:srcRect l="28197" r="27087" b="2"/>
          <a:stretch/>
        </p:blipFill>
        <p:spPr>
          <a:xfrm>
            <a:off x="6004290" y="1"/>
            <a:ext cx="3144828" cy="6858000"/>
          </a:xfrm>
          <a:prstGeom prst="rect">
            <a:avLst/>
          </a:prstGeom>
        </p:spPr>
      </p:pic>
    </p:spTree>
    <p:extLst>
      <p:ext uri="{BB962C8B-B14F-4D97-AF65-F5344CB8AC3E}">
        <p14:creationId xmlns:p14="http://schemas.microsoft.com/office/powerpoint/2010/main" val="1969025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ekran görüntüsü, yazı tipi, diyagram içeren bir resim&#10;&#10;Açıklama otomatik olarak oluşturuldu">
            <a:extLst>
              <a:ext uri="{FF2B5EF4-FFF2-40B4-BE49-F238E27FC236}">
                <a16:creationId xmlns:a16="http://schemas.microsoft.com/office/drawing/2014/main" id="{B07A1EF3-BD87-4843-8D6D-ED976251839A}"/>
              </a:ext>
            </a:extLst>
          </p:cNvPr>
          <p:cNvPicPr>
            <a:picLocks noChangeAspect="1"/>
          </p:cNvPicPr>
          <p:nvPr/>
        </p:nvPicPr>
        <p:blipFill>
          <a:blip r:embed="rId2"/>
          <a:stretch>
            <a:fillRect/>
          </a:stretch>
        </p:blipFill>
        <p:spPr>
          <a:xfrm>
            <a:off x="1657624" y="353621"/>
            <a:ext cx="5600932" cy="5869004"/>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762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3AD505D-B593-4BB5-82C4-95A530EDF1DB}"/>
              </a:ext>
            </a:extLst>
          </p:cNvPr>
          <p:cNvSpPr>
            <a:spLocks noGrp="1"/>
          </p:cNvSpPr>
          <p:nvPr>
            <p:ph idx="1"/>
          </p:nvPr>
        </p:nvSpPr>
        <p:spPr>
          <a:xfrm>
            <a:off x="627510" y="1626499"/>
            <a:ext cx="4501582" cy="4507602"/>
          </a:xfrm>
        </p:spPr>
        <p:txBody>
          <a:bodyPr>
            <a:normAutofit/>
          </a:bodyPr>
          <a:lstStyle/>
          <a:p>
            <a:pPr marL="0" indent="0">
              <a:buNone/>
            </a:pPr>
            <a:r>
              <a:rPr lang="tr-TR" sz="1700" b="1" dirty="0">
                <a:solidFill>
                  <a:srgbClr val="FF0000"/>
                </a:solidFill>
                <a:latin typeface="Gill Sans MT" pitchFamily="34" charset="0"/>
              </a:rPr>
              <a:t>Hukuki hatırlatma</a:t>
            </a:r>
          </a:p>
          <a:p>
            <a:pPr marL="0" indent="0">
              <a:buNone/>
            </a:pPr>
            <a:r>
              <a:rPr lang="tr-TR" sz="1700" dirty="0">
                <a:latin typeface="Gill Sans MT" pitchFamily="34" charset="0"/>
              </a:rPr>
              <a:t>Müsabaka dışı beden eğitimi ve spor faaliyetlerine katılacak (spor kartı alacak) kişilerin "Sağlık yönünden beden eğitimi ve spor yapmasına engel bir halinin bulunmadığına dair yazılı kendi beyanı" yeterlidir. </a:t>
            </a:r>
          </a:p>
          <a:p>
            <a:pPr marL="0" indent="0">
              <a:buNone/>
            </a:pPr>
            <a:endParaRPr lang="tr-TR" sz="1700" dirty="0">
              <a:latin typeface="Gill Sans MT" pitchFamily="34" charset="0"/>
            </a:endParaRPr>
          </a:p>
          <a:p>
            <a:pPr marL="0" indent="0">
              <a:buNone/>
            </a:pPr>
            <a:r>
              <a:rPr lang="tr-TR" sz="1700" dirty="0">
                <a:latin typeface="Gill Sans MT" pitchFamily="34" charset="0"/>
              </a:rPr>
              <a:t>Aile hekimleri hastayı koruyucu sağlık hizmetleri kapsamında değerlendirir, bilgi verir. Bu kişilere belge düzenlenmesi zorunlu değildir.</a:t>
            </a:r>
          </a:p>
        </p:txBody>
      </p:sp>
      <p:pic>
        <p:nvPicPr>
          <p:cNvPr id="15" name="Picture 4" descr="Koyu tahta 'da acil durum tıbbi setin üst görünümü">
            <a:extLst>
              <a:ext uri="{FF2B5EF4-FFF2-40B4-BE49-F238E27FC236}">
                <a16:creationId xmlns:a16="http://schemas.microsoft.com/office/drawing/2014/main" id="{3E47365F-3407-253D-2ED1-130E3E6BD1CE}"/>
              </a:ext>
            </a:extLst>
          </p:cNvPr>
          <p:cNvPicPr>
            <a:picLocks noChangeAspect="1"/>
          </p:cNvPicPr>
          <p:nvPr/>
        </p:nvPicPr>
        <p:blipFill rotWithShape="1">
          <a:blip r:embed="rId2"/>
          <a:srcRect l="51026" r="12529" b="-1"/>
          <a:stretch/>
        </p:blipFill>
        <p:spPr>
          <a:xfrm>
            <a:off x="5399580" y="10"/>
            <a:ext cx="3744420" cy="6857990"/>
          </a:xfrm>
          <a:prstGeom prst="rect">
            <a:avLst/>
          </a:prstGeom>
          <a:effectLst/>
        </p:spPr>
      </p:pic>
    </p:spTree>
    <p:extLst>
      <p:ext uri="{BB962C8B-B14F-4D97-AF65-F5344CB8AC3E}">
        <p14:creationId xmlns:p14="http://schemas.microsoft.com/office/powerpoint/2010/main" val="755654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descr="metin, ekran görüntüsü, yazı tipi, doküman, belge içeren bir resim&#10;&#10;Açıklama otomatik olarak oluşturuldu">
            <a:extLst>
              <a:ext uri="{FF2B5EF4-FFF2-40B4-BE49-F238E27FC236}">
                <a16:creationId xmlns:a16="http://schemas.microsoft.com/office/drawing/2014/main" id="{BD37C5BF-E04C-3F83-A100-C80B5C604D92}"/>
              </a:ext>
            </a:extLst>
          </p:cNvPr>
          <p:cNvPicPr>
            <a:picLocks noGrp="1" noChangeAspect="1"/>
          </p:cNvPicPr>
          <p:nvPr>
            <p:ph idx="1"/>
          </p:nvPr>
        </p:nvPicPr>
        <p:blipFill>
          <a:blip r:embed="rId2"/>
          <a:stretch>
            <a:fillRect/>
          </a:stretch>
        </p:blipFill>
        <p:spPr>
          <a:xfrm>
            <a:off x="1722291" y="218485"/>
            <a:ext cx="5544357" cy="5996048"/>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498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DF6523-C4F5-45BB-9D96-F9D6CA5F81E9}"/>
              </a:ext>
            </a:extLst>
          </p:cNvPr>
          <p:cNvSpPr>
            <a:spLocks noGrp="1"/>
          </p:cNvSpPr>
          <p:nvPr>
            <p:ph type="title"/>
          </p:nvPr>
        </p:nvSpPr>
        <p:spPr/>
        <p:txBody>
          <a:bodyPr>
            <a:normAutofit/>
          </a:bodyPr>
          <a:lstStyle/>
          <a:p>
            <a:r>
              <a:rPr lang="tr-TR" sz="2400" b="1" dirty="0">
                <a:solidFill>
                  <a:srgbClr val="C00000"/>
                </a:solidFill>
                <a:latin typeface="Gill Sans MT" pitchFamily="34" charset="0"/>
              </a:rPr>
              <a:t>Spor yaralanmaları</a:t>
            </a:r>
          </a:p>
        </p:txBody>
      </p:sp>
      <p:sp>
        <p:nvSpPr>
          <p:cNvPr id="3" name="İçerik Yer Tutucusu 2">
            <a:extLst>
              <a:ext uri="{FF2B5EF4-FFF2-40B4-BE49-F238E27FC236}">
                <a16:creationId xmlns:a16="http://schemas.microsoft.com/office/drawing/2014/main" id="{7505A2F8-DDD7-44A7-97B5-803C1391CF3C}"/>
              </a:ext>
            </a:extLst>
          </p:cNvPr>
          <p:cNvSpPr>
            <a:spLocks noGrp="1"/>
          </p:cNvSpPr>
          <p:nvPr>
            <p:ph idx="1"/>
          </p:nvPr>
        </p:nvSpPr>
        <p:spPr/>
        <p:txBody>
          <a:bodyPr>
            <a:normAutofit/>
          </a:bodyPr>
          <a:lstStyle/>
          <a:p>
            <a:pPr>
              <a:buClr>
                <a:srgbClr val="C00000"/>
              </a:buClr>
            </a:pPr>
            <a:r>
              <a:rPr lang="tr-TR" sz="1600" dirty="0">
                <a:latin typeface="Gill Sans MT" pitchFamily="34" charset="0"/>
              </a:rPr>
              <a:t>Spor sırasında yapılan aktiviteye göre belli yaralanmalar belli dallarda daha sık görülebilir.</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Futbol, basketbol gibi belli bir eksen­ de dönme ve kesme manevralarının yapılan sporlarda diz bağlarında yaralanma sık­ça görülürken, uzun mesafe koşucularında alt </a:t>
            </a:r>
            <a:r>
              <a:rPr lang="tr-TR" sz="1600" dirty="0" err="1">
                <a:latin typeface="Gill Sans MT" pitchFamily="34" charset="0"/>
              </a:rPr>
              <a:t>ekstremite</a:t>
            </a:r>
            <a:r>
              <a:rPr lang="tr-TR" sz="1600" dirty="0">
                <a:latin typeface="Gill Sans MT" pitchFamily="34" charset="0"/>
              </a:rPr>
              <a:t> </a:t>
            </a:r>
            <a:r>
              <a:rPr lang="tr-TR" sz="1600" dirty="0" err="1">
                <a:latin typeface="Gill Sans MT" pitchFamily="34" charset="0"/>
              </a:rPr>
              <a:t>tendinitleri</a:t>
            </a:r>
            <a:r>
              <a:rPr lang="tr-TR" sz="1600" dirty="0">
                <a:latin typeface="Gill Sans MT" pitchFamily="34" charset="0"/>
              </a:rPr>
              <a:t>, bir objeyi kavra­yıp, savurarak yapılan tenis, golf gibi oyun­larda dirsek </a:t>
            </a:r>
            <a:r>
              <a:rPr lang="tr-TR" sz="1600" dirty="0" err="1">
                <a:latin typeface="Gill Sans MT" pitchFamily="34" charset="0"/>
              </a:rPr>
              <a:t>tendinitleriyle</a:t>
            </a:r>
            <a:r>
              <a:rPr lang="tr-TR" sz="1600" dirty="0">
                <a:latin typeface="Gill Sans MT" pitchFamily="34" charset="0"/>
              </a:rPr>
              <a:t> daha çok karşılaşılır.</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Kimi yaralanmalar yalnızca belli spor dallarında görülür. Örneğin, </a:t>
            </a:r>
            <a:r>
              <a:rPr lang="tr-TR" sz="1600" dirty="0" err="1">
                <a:latin typeface="Gill Sans MT" pitchFamily="34" charset="0"/>
              </a:rPr>
              <a:t>auriküler</a:t>
            </a:r>
            <a:r>
              <a:rPr lang="tr-TR" sz="1600" dirty="0">
                <a:latin typeface="Gill Sans MT" pitchFamily="34" charset="0"/>
              </a:rPr>
              <a:t> </a:t>
            </a:r>
            <a:r>
              <a:rPr lang="tr-TR" sz="1600" dirty="0" err="1">
                <a:latin typeface="Gill Sans MT" pitchFamily="34" charset="0"/>
              </a:rPr>
              <a:t>hematom</a:t>
            </a:r>
            <a:r>
              <a:rPr lang="tr-TR" sz="1600" dirty="0">
                <a:latin typeface="Gill Sans MT" pitchFamily="34" charset="0"/>
              </a:rPr>
              <a:t> güreşçilerde sıkça olurken, kaburgalardaki stres kırıkları kürekçilere özgüdür. </a:t>
            </a:r>
          </a:p>
          <a:p>
            <a:pPr>
              <a:buClr>
                <a:srgbClr val="C00000"/>
              </a:buClr>
            </a:pPr>
            <a:endParaRPr lang="tr-TR" sz="1600" dirty="0">
              <a:latin typeface="Gill Sans MT" pitchFamily="34" charset="0"/>
            </a:endParaRPr>
          </a:p>
        </p:txBody>
      </p:sp>
      <p:cxnSp>
        <p:nvCxnSpPr>
          <p:cNvPr id="4" name="Düz Bağlayıcı 3"/>
          <p:cNvCxnSpPr/>
          <p:nvPr/>
        </p:nvCxnSpPr>
        <p:spPr>
          <a:xfrm>
            <a:off x="752475" y="1285875"/>
            <a:ext cx="7668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178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B3D0E7-8CAA-3F23-4BE3-7FD5062F9993}"/>
              </a:ext>
            </a:extLst>
          </p:cNvPr>
          <p:cNvSpPr>
            <a:spLocks noGrp="1"/>
          </p:cNvSpPr>
          <p:nvPr>
            <p:ph type="title"/>
          </p:nvPr>
        </p:nvSpPr>
        <p:spPr/>
        <p:txBody>
          <a:bodyPr>
            <a:normAutofit/>
          </a:bodyPr>
          <a:lstStyle/>
          <a:p>
            <a:r>
              <a:rPr lang="tr-TR" sz="2400" b="1" dirty="0">
                <a:solidFill>
                  <a:srgbClr val="C00000"/>
                </a:solidFill>
                <a:latin typeface="Gill Sans MT" pitchFamily="34" charset="0"/>
              </a:rPr>
              <a:t>Kafa Yaralanmaları</a:t>
            </a:r>
            <a:br>
              <a:rPr lang="tr-TR" sz="2400" b="1" dirty="0">
                <a:solidFill>
                  <a:srgbClr val="C00000"/>
                </a:solidFill>
                <a:latin typeface="Gill Sans MT" pitchFamily="34" charset="0"/>
              </a:rPr>
            </a:br>
            <a:endParaRPr lang="tr-TR" sz="2400" b="1" dirty="0">
              <a:solidFill>
                <a:srgbClr val="C00000"/>
              </a:solidFill>
              <a:latin typeface="Gill Sans MT" pitchFamily="34" charset="0"/>
            </a:endParaRPr>
          </a:p>
        </p:txBody>
      </p:sp>
      <p:sp>
        <p:nvSpPr>
          <p:cNvPr id="3" name="İçerik Yer Tutucusu 2">
            <a:extLst>
              <a:ext uri="{FF2B5EF4-FFF2-40B4-BE49-F238E27FC236}">
                <a16:creationId xmlns:a16="http://schemas.microsoft.com/office/drawing/2014/main" id="{CDB18DDA-DF86-C4E2-FD9D-5246A7E1BBA8}"/>
              </a:ext>
            </a:extLst>
          </p:cNvPr>
          <p:cNvSpPr>
            <a:spLocks noGrp="1"/>
          </p:cNvSpPr>
          <p:nvPr>
            <p:ph idx="1"/>
          </p:nvPr>
        </p:nvSpPr>
        <p:spPr/>
        <p:txBody>
          <a:bodyPr>
            <a:normAutofit/>
          </a:bodyPr>
          <a:lstStyle/>
          <a:p>
            <a:pPr>
              <a:buClr>
                <a:srgbClr val="C00000"/>
              </a:buClr>
            </a:pPr>
            <a:r>
              <a:rPr lang="tr-TR" sz="1600" dirty="0">
                <a:latin typeface="Gill Sans MT" pitchFamily="34" charset="0"/>
              </a:rPr>
              <a:t>En çok rastlanan kafa travması tipi </a:t>
            </a:r>
            <a:r>
              <a:rPr lang="tr-TR" sz="1600" dirty="0" err="1">
                <a:latin typeface="Gill Sans MT" pitchFamily="34" charset="0"/>
              </a:rPr>
              <a:t>kontüzyondur</a:t>
            </a:r>
            <a:r>
              <a:rPr lang="tr-TR" sz="1600" dirty="0">
                <a:latin typeface="Gill Sans MT" pitchFamily="34" charset="0"/>
              </a:rPr>
              <a:t>. </a:t>
            </a: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a:p>
            <a:pPr>
              <a:buClr>
                <a:srgbClr val="C00000"/>
              </a:buClr>
            </a:pPr>
            <a:r>
              <a:rPr lang="tr-TR" sz="1600" dirty="0" err="1">
                <a:latin typeface="Gill Sans MT" pitchFamily="34" charset="0"/>
              </a:rPr>
              <a:t>Başağrısı</a:t>
            </a:r>
            <a:r>
              <a:rPr lang="tr-TR" sz="1600" dirty="0">
                <a:latin typeface="Gill Sans MT" pitchFamily="34" charset="0"/>
              </a:rPr>
              <a:t>, </a:t>
            </a:r>
            <a:r>
              <a:rPr lang="tr-TR" sz="1600" dirty="0" err="1">
                <a:latin typeface="Gill Sans MT" pitchFamily="34" charset="0"/>
              </a:rPr>
              <a:t>başdönmesi</a:t>
            </a:r>
            <a:r>
              <a:rPr lang="tr-TR" sz="1600" dirty="0">
                <a:latin typeface="Gill Sans MT" pitchFamily="34" charset="0"/>
              </a:rPr>
              <a:t>, bulantı, </a:t>
            </a:r>
            <a:r>
              <a:rPr lang="tr-TR" sz="1600" dirty="0" err="1">
                <a:latin typeface="Gill Sans MT" pitchFamily="34" charset="0"/>
              </a:rPr>
              <a:t>konfüzyon</a:t>
            </a:r>
            <a:r>
              <a:rPr lang="tr-TR" sz="1600" dirty="0">
                <a:latin typeface="Gill Sans MT" pitchFamily="34" charset="0"/>
              </a:rPr>
              <a:t>, </a:t>
            </a:r>
            <a:r>
              <a:rPr lang="tr-TR" sz="1600" dirty="0" err="1">
                <a:latin typeface="Gill Sans MT" pitchFamily="34" charset="0"/>
              </a:rPr>
              <a:t>görme</a:t>
            </a:r>
            <a:r>
              <a:rPr lang="tr-TR" sz="1600" dirty="0">
                <a:latin typeface="Gill Sans MT" pitchFamily="34" charset="0"/>
              </a:rPr>
              <a:t> bulanıklığı gibi semptomları yaşayan sporcularda potansiyel kümülatif beyin hasarı riski nedeniyle oyuna dönmesine izin verilmemeli, oyuncu ileri inceleme için bir acil yardım merkezine nakledilmelidir. </a:t>
            </a:r>
          </a:p>
          <a:p>
            <a:pPr>
              <a:buClr>
                <a:srgbClr val="C00000"/>
              </a:buClr>
            </a:pPr>
            <a:endParaRPr lang="tr-TR" sz="1600" dirty="0">
              <a:latin typeface="Gill Sans MT" pitchFamily="34" charset="0"/>
            </a:endParaRPr>
          </a:p>
        </p:txBody>
      </p:sp>
      <p:cxnSp>
        <p:nvCxnSpPr>
          <p:cNvPr id="4" name="Düz Bağlayıcı 3"/>
          <p:cNvCxnSpPr/>
          <p:nvPr/>
        </p:nvCxnSpPr>
        <p:spPr>
          <a:xfrm>
            <a:off x="742950" y="1085850"/>
            <a:ext cx="7668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827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5B4331-FBE6-4B3B-AB9A-6A4BE9B2CF83}"/>
              </a:ext>
            </a:extLst>
          </p:cNvPr>
          <p:cNvSpPr>
            <a:spLocks noGrp="1"/>
          </p:cNvSpPr>
          <p:nvPr>
            <p:ph type="title"/>
          </p:nvPr>
        </p:nvSpPr>
        <p:spPr>
          <a:xfrm>
            <a:off x="628650" y="685800"/>
            <a:ext cx="7886700" cy="542925"/>
          </a:xfrm>
        </p:spPr>
        <p:txBody>
          <a:bodyPr>
            <a:normAutofit/>
          </a:bodyPr>
          <a:lstStyle/>
          <a:p>
            <a:r>
              <a:rPr lang="tr-TR" sz="2400" b="1" dirty="0">
                <a:solidFill>
                  <a:srgbClr val="C00000"/>
                </a:solidFill>
                <a:latin typeface="Gill Sans MT" pitchFamily="34" charset="0"/>
              </a:rPr>
              <a:t>Tanımlar</a:t>
            </a:r>
          </a:p>
        </p:txBody>
      </p:sp>
      <p:sp>
        <p:nvSpPr>
          <p:cNvPr id="3" name="İçerik Yer Tutucusu 2">
            <a:extLst>
              <a:ext uri="{FF2B5EF4-FFF2-40B4-BE49-F238E27FC236}">
                <a16:creationId xmlns:a16="http://schemas.microsoft.com/office/drawing/2014/main" id="{2695DDA7-D091-4945-9EFA-3164A4907D5D}"/>
              </a:ext>
            </a:extLst>
          </p:cNvPr>
          <p:cNvSpPr>
            <a:spLocks noGrp="1"/>
          </p:cNvSpPr>
          <p:nvPr>
            <p:ph idx="1"/>
          </p:nvPr>
        </p:nvSpPr>
        <p:spPr>
          <a:xfrm>
            <a:off x="628650" y="1416049"/>
            <a:ext cx="7886700" cy="5051425"/>
          </a:xfrm>
        </p:spPr>
        <p:txBody>
          <a:bodyPr>
            <a:normAutofit/>
          </a:bodyPr>
          <a:lstStyle/>
          <a:p>
            <a:pPr>
              <a:buClr>
                <a:srgbClr val="C00000"/>
              </a:buClr>
            </a:pPr>
            <a:r>
              <a:rPr lang="tr-TR" sz="1600" dirty="0" err="1">
                <a:latin typeface="Gill Sans MT" pitchFamily="34" charset="0"/>
              </a:rPr>
              <a:t>Esc</a:t>
            </a:r>
            <a:r>
              <a:rPr lang="tr-TR" sz="1600" dirty="0">
                <a:latin typeface="Gill Sans MT" pitchFamily="34" charset="0"/>
              </a:rPr>
              <a:t>(</a:t>
            </a:r>
            <a:r>
              <a:rPr lang="tr-TR" sz="1600" dirty="0" err="1">
                <a:latin typeface="Gill Sans MT" pitchFamily="34" charset="0"/>
              </a:rPr>
              <a:t>european</a:t>
            </a:r>
            <a:r>
              <a:rPr lang="tr-TR" sz="1600" dirty="0">
                <a:latin typeface="Gill Sans MT" pitchFamily="34" charset="0"/>
              </a:rPr>
              <a:t> </a:t>
            </a:r>
            <a:r>
              <a:rPr lang="tr-TR" sz="1600" dirty="0" err="1">
                <a:latin typeface="Gill Sans MT" pitchFamily="34" charset="0"/>
              </a:rPr>
              <a:t>society</a:t>
            </a:r>
            <a:r>
              <a:rPr lang="tr-TR" sz="1600" dirty="0">
                <a:latin typeface="Gill Sans MT" pitchFamily="34" charset="0"/>
              </a:rPr>
              <a:t> of </a:t>
            </a:r>
            <a:r>
              <a:rPr lang="tr-TR" sz="1600" dirty="0" err="1">
                <a:latin typeface="Gill Sans MT" pitchFamily="34" charset="0"/>
              </a:rPr>
              <a:t>cardiology</a:t>
            </a:r>
            <a:r>
              <a:rPr lang="tr-TR" sz="1600" dirty="0">
                <a:latin typeface="Gill Sans MT" pitchFamily="34" charset="0"/>
              </a:rPr>
              <a:t>) sporcuyu: düzenli egzersiz </a:t>
            </a:r>
            <a:r>
              <a:rPr lang="tr-TR" sz="1600" dirty="0" err="1">
                <a:latin typeface="Gill Sans MT" pitchFamily="34" charset="0"/>
              </a:rPr>
              <a:t>antremanı</a:t>
            </a:r>
            <a:r>
              <a:rPr lang="tr-TR" sz="1600" dirty="0">
                <a:latin typeface="Gill Sans MT" pitchFamily="34" charset="0"/>
              </a:rPr>
              <a:t> yapan ve resmi spor müsabakalarına katılan amatör veya profesyonel bir genç veya erişkin yaştaki birey olarak tanımlar. </a:t>
            </a: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Egzersiz veya egzersiz </a:t>
            </a:r>
            <a:r>
              <a:rPr lang="tr-TR" sz="1600" dirty="0" err="1">
                <a:latin typeface="Gill Sans MT" pitchFamily="34" charset="0"/>
              </a:rPr>
              <a:t>antremanı</a:t>
            </a:r>
            <a:r>
              <a:rPr lang="tr-TR" sz="1600" dirty="0">
                <a:latin typeface="Gill Sans MT" pitchFamily="34" charset="0"/>
              </a:rPr>
              <a:t> ise tanım olarak, fiziksel zindeliğin bir veya daha fazla bileşenini artırmak veya korumak için yapılan yapısal, tekrarlayıcı ve amaca yönelik fiziksel aktivitedir. </a:t>
            </a: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p:txBody>
      </p:sp>
      <p:cxnSp>
        <p:nvCxnSpPr>
          <p:cNvPr id="5" name="Düz Bağlayıcı 4"/>
          <p:cNvCxnSpPr>
            <a:cxnSpLocks/>
          </p:cNvCxnSpPr>
          <p:nvPr/>
        </p:nvCxnSpPr>
        <p:spPr>
          <a:xfrm flipV="1">
            <a:off x="714703" y="1209675"/>
            <a:ext cx="7705772" cy="190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826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35394-F944-E807-8B74-79437B3FAE6E}"/>
              </a:ext>
            </a:extLst>
          </p:cNvPr>
          <p:cNvSpPr>
            <a:spLocks noGrp="1"/>
          </p:cNvSpPr>
          <p:nvPr>
            <p:ph type="title"/>
          </p:nvPr>
        </p:nvSpPr>
        <p:spPr/>
        <p:txBody>
          <a:bodyPr>
            <a:normAutofit/>
          </a:bodyPr>
          <a:lstStyle/>
          <a:p>
            <a:r>
              <a:rPr lang="tr-TR" sz="2400" b="1" dirty="0" err="1">
                <a:solidFill>
                  <a:srgbClr val="C00000"/>
                </a:solidFill>
                <a:latin typeface="Gill Sans MT" pitchFamily="34" charset="0"/>
              </a:rPr>
              <a:t>Servikal</a:t>
            </a:r>
            <a:r>
              <a:rPr lang="tr-TR" sz="2400" b="1" dirty="0">
                <a:solidFill>
                  <a:srgbClr val="C00000"/>
                </a:solidFill>
                <a:latin typeface="Gill Sans MT" pitchFamily="34" charset="0"/>
              </a:rPr>
              <a:t> Travmalar</a:t>
            </a:r>
            <a:br>
              <a:rPr lang="tr-TR" sz="2400" b="1" dirty="0">
                <a:solidFill>
                  <a:srgbClr val="C00000"/>
                </a:solidFill>
                <a:latin typeface="Gill Sans MT" pitchFamily="34" charset="0"/>
              </a:rPr>
            </a:br>
            <a:endParaRPr lang="tr-TR" sz="2400" b="1" dirty="0">
              <a:solidFill>
                <a:srgbClr val="C00000"/>
              </a:solidFill>
              <a:latin typeface="Gill Sans MT" pitchFamily="34" charset="0"/>
            </a:endParaRPr>
          </a:p>
        </p:txBody>
      </p:sp>
      <p:sp>
        <p:nvSpPr>
          <p:cNvPr id="3" name="İçerik Yer Tutucusu 2">
            <a:extLst>
              <a:ext uri="{FF2B5EF4-FFF2-40B4-BE49-F238E27FC236}">
                <a16:creationId xmlns:a16="http://schemas.microsoft.com/office/drawing/2014/main" id="{7B592612-7DBC-E3FA-4D71-0E28524DABA7}"/>
              </a:ext>
            </a:extLst>
          </p:cNvPr>
          <p:cNvSpPr>
            <a:spLocks noGrp="1"/>
          </p:cNvSpPr>
          <p:nvPr>
            <p:ph idx="1"/>
          </p:nvPr>
        </p:nvSpPr>
        <p:spPr/>
        <p:txBody>
          <a:bodyPr>
            <a:normAutofit/>
          </a:bodyPr>
          <a:lstStyle/>
          <a:p>
            <a:pPr>
              <a:buClr>
                <a:srgbClr val="C00000"/>
              </a:buClr>
            </a:pPr>
            <a:r>
              <a:rPr lang="tr-TR" sz="1600" dirty="0" err="1">
                <a:latin typeface="Gill Sans MT" pitchFamily="34" charset="0"/>
              </a:rPr>
              <a:t>Servikal</a:t>
            </a:r>
            <a:r>
              <a:rPr lang="tr-TR" sz="1600" dirty="0">
                <a:latin typeface="Gill Sans MT" pitchFamily="34" charset="0"/>
              </a:rPr>
              <a:t> travmaya uğrayan sporcularda temel amaç; sporcunun travma anını izleyen dönemde daha ileri bir hasara maruz kalmasını engellemektir. </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Bo­yun, başa uygulanacak hafif bir traksiyonla </a:t>
            </a:r>
            <a:r>
              <a:rPr lang="tr-TR" sz="1600" dirty="0" err="1">
                <a:latin typeface="Gill Sans MT" pitchFamily="34" charset="0"/>
              </a:rPr>
              <a:t>immobilize</a:t>
            </a:r>
            <a:r>
              <a:rPr lang="tr-TR" sz="1600" dirty="0">
                <a:latin typeface="Gill Sans MT" pitchFamily="34" charset="0"/>
              </a:rPr>
              <a:t> edilmelidir. </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Boynun normal po­zisyonu korunarak </a:t>
            </a:r>
            <a:r>
              <a:rPr lang="tr-TR" sz="1600" dirty="0" err="1">
                <a:latin typeface="Gill Sans MT" pitchFamily="34" charset="0"/>
              </a:rPr>
              <a:t>immobilize</a:t>
            </a:r>
            <a:r>
              <a:rPr lang="tr-TR" sz="1600" dirty="0">
                <a:latin typeface="Gill Sans MT" pitchFamily="34" charset="0"/>
              </a:rPr>
              <a:t> edilmesi sporcuyu, </a:t>
            </a:r>
            <a:r>
              <a:rPr lang="tr-TR" sz="1600" dirty="0" err="1">
                <a:latin typeface="Gill Sans MT" pitchFamily="34" charset="0"/>
              </a:rPr>
              <a:t>sekonder</a:t>
            </a:r>
            <a:r>
              <a:rPr lang="tr-TR" sz="1600" dirty="0">
                <a:latin typeface="Gill Sans MT" pitchFamily="34" charset="0"/>
              </a:rPr>
              <a:t> yaralanmalardan ko­rur.</a:t>
            </a:r>
          </a:p>
          <a:p>
            <a:pPr>
              <a:buClr>
                <a:srgbClr val="C00000"/>
              </a:buClr>
            </a:pPr>
            <a:endParaRPr lang="tr-TR" sz="1600" dirty="0">
              <a:latin typeface="Gill Sans MT" pitchFamily="34" charset="0"/>
            </a:endParaRPr>
          </a:p>
        </p:txBody>
      </p:sp>
      <p:cxnSp>
        <p:nvCxnSpPr>
          <p:cNvPr id="4" name="Düz Bağlayıcı 3"/>
          <p:cNvCxnSpPr/>
          <p:nvPr/>
        </p:nvCxnSpPr>
        <p:spPr>
          <a:xfrm>
            <a:off x="742950" y="1085850"/>
            <a:ext cx="7668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355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C6FE03-823F-E3CE-1777-F164B2F95408}"/>
              </a:ext>
            </a:extLst>
          </p:cNvPr>
          <p:cNvSpPr>
            <a:spLocks noGrp="1"/>
          </p:cNvSpPr>
          <p:nvPr>
            <p:ph type="title"/>
          </p:nvPr>
        </p:nvSpPr>
        <p:spPr/>
        <p:txBody>
          <a:bodyPr>
            <a:normAutofit/>
          </a:bodyPr>
          <a:lstStyle/>
          <a:p>
            <a:r>
              <a:rPr lang="tr-TR" sz="2400" b="1" dirty="0">
                <a:solidFill>
                  <a:srgbClr val="C00000"/>
                </a:solidFill>
                <a:latin typeface="Gill Sans MT" pitchFamily="34" charset="0"/>
              </a:rPr>
              <a:t>Göz Yaralanmaları</a:t>
            </a:r>
            <a:br>
              <a:rPr lang="tr-TR" sz="2400" b="1" dirty="0">
                <a:solidFill>
                  <a:srgbClr val="C00000"/>
                </a:solidFill>
                <a:latin typeface="Gill Sans MT" pitchFamily="34" charset="0"/>
              </a:rPr>
            </a:br>
            <a:br>
              <a:rPr lang="tr-TR" sz="2400" b="1" dirty="0">
                <a:solidFill>
                  <a:srgbClr val="C00000"/>
                </a:solidFill>
                <a:latin typeface="Gill Sans MT" pitchFamily="34" charset="0"/>
              </a:rPr>
            </a:br>
            <a:endParaRPr lang="tr-TR" sz="2400" b="1" dirty="0">
              <a:solidFill>
                <a:srgbClr val="C00000"/>
              </a:solidFill>
              <a:latin typeface="Gill Sans MT" pitchFamily="34" charset="0"/>
            </a:endParaRPr>
          </a:p>
        </p:txBody>
      </p:sp>
      <p:sp>
        <p:nvSpPr>
          <p:cNvPr id="3" name="İçerik Yer Tutucusu 2">
            <a:extLst>
              <a:ext uri="{FF2B5EF4-FFF2-40B4-BE49-F238E27FC236}">
                <a16:creationId xmlns:a16="http://schemas.microsoft.com/office/drawing/2014/main" id="{EFCCBF5B-299F-CB66-2FF8-CD43A85096BF}"/>
              </a:ext>
            </a:extLst>
          </p:cNvPr>
          <p:cNvSpPr>
            <a:spLocks noGrp="1"/>
          </p:cNvSpPr>
          <p:nvPr>
            <p:ph idx="1"/>
          </p:nvPr>
        </p:nvSpPr>
        <p:spPr>
          <a:xfrm>
            <a:off x="628650" y="1816100"/>
            <a:ext cx="7886700" cy="4351338"/>
          </a:xfrm>
        </p:spPr>
        <p:txBody>
          <a:bodyPr>
            <a:normAutofit/>
          </a:bodyPr>
          <a:lstStyle/>
          <a:p>
            <a:pPr>
              <a:buClr>
                <a:srgbClr val="C00000"/>
              </a:buClr>
            </a:pPr>
            <a:r>
              <a:rPr lang="tr-TR" sz="1600" dirty="0">
                <a:latin typeface="Gill Sans MT" pitchFamily="34" charset="0"/>
              </a:rPr>
              <a:t>Sporcuların uğradığı </a:t>
            </a:r>
            <a:r>
              <a:rPr lang="tr-TR" sz="1600" dirty="0" err="1">
                <a:latin typeface="Gill Sans MT" pitchFamily="34" charset="0"/>
              </a:rPr>
              <a:t>göz</a:t>
            </a:r>
            <a:r>
              <a:rPr lang="tr-TR" sz="1600" dirty="0">
                <a:latin typeface="Gill Sans MT" pitchFamily="34" charset="0"/>
              </a:rPr>
              <a:t> yaralanmalarının %90'ı uygun göz korumaları kullanılarak engellenebilir. </a:t>
            </a:r>
          </a:p>
          <a:p>
            <a:pPr>
              <a:buClr>
                <a:srgbClr val="C00000"/>
              </a:buClr>
            </a:pPr>
            <a:endParaRPr lang="tr-TR" sz="1600" dirty="0">
              <a:latin typeface="Gill Sans MT" pitchFamily="34" charset="0"/>
            </a:endParaRPr>
          </a:p>
          <a:p>
            <a:pPr>
              <a:buClr>
                <a:srgbClr val="C00000"/>
              </a:buClr>
            </a:pPr>
            <a:r>
              <a:rPr lang="tr-TR" sz="1600" dirty="0" err="1">
                <a:latin typeface="Gill Sans MT" pitchFamily="34" charset="0"/>
              </a:rPr>
              <a:t>Ekstraoküler</a:t>
            </a:r>
            <a:r>
              <a:rPr lang="tr-TR" sz="1600" dirty="0">
                <a:latin typeface="Gill Sans MT" pitchFamily="34" charset="0"/>
              </a:rPr>
              <a:t> göz kasları fonksiyonlarının kontrolü, </a:t>
            </a:r>
            <a:r>
              <a:rPr lang="tr-TR" sz="1600" dirty="0" err="1">
                <a:latin typeface="Gill Sans MT" pitchFamily="34" charset="0"/>
              </a:rPr>
              <a:t>laserasyonlar</a:t>
            </a:r>
            <a:r>
              <a:rPr lang="tr-TR" sz="1600" dirty="0">
                <a:latin typeface="Gill Sans MT" pitchFamily="34" charset="0"/>
              </a:rPr>
              <a:t>, yabancı cisim, kornea ve </a:t>
            </a:r>
            <a:r>
              <a:rPr lang="tr-TR" sz="1600" dirty="0" err="1">
                <a:latin typeface="Gill Sans MT" pitchFamily="34" charset="0"/>
              </a:rPr>
              <a:t>sklera</a:t>
            </a:r>
            <a:r>
              <a:rPr lang="tr-TR" sz="1600" dirty="0">
                <a:latin typeface="Gill Sans MT" pitchFamily="34" charset="0"/>
              </a:rPr>
              <a:t> </a:t>
            </a:r>
            <a:r>
              <a:rPr lang="tr-TR" sz="1600" dirty="0" err="1">
                <a:latin typeface="Gill Sans MT" pitchFamily="34" charset="0"/>
              </a:rPr>
              <a:t>abrazyonları</a:t>
            </a:r>
            <a:r>
              <a:rPr lang="tr-TR" sz="1600" dirty="0">
                <a:latin typeface="Gill Sans MT" pitchFamily="34" charset="0"/>
              </a:rPr>
              <a:t> ve ön kamara kanamaları saptana­rak, ilk müdahale yapılabilir. </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Ancak </a:t>
            </a:r>
            <a:r>
              <a:rPr lang="tr-TR" sz="1600" dirty="0" err="1">
                <a:latin typeface="Gill Sans MT" pitchFamily="34" charset="0"/>
              </a:rPr>
              <a:t>bulbus</a:t>
            </a:r>
            <a:r>
              <a:rPr lang="tr-TR" sz="1600" dirty="0">
                <a:latin typeface="Gill Sans MT" pitchFamily="34" charset="0"/>
              </a:rPr>
              <a:t> </a:t>
            </a:r>
            <a:r>
              <a:rPr lang="tr-TR" sz="1600" dirty="0" err="1">
                <a:latin typeface="Gill Sans MT" pitchFamily="34" charset="0"/>
              </a:rPr>
              <a:t>rüptürü</a:t>
            </a:r>
            <a:r>
              <a:rPr lang="tr-TR" sz="1600" dirty="0">
                <a:latin typeface="Gill Sans MT" pitchFamily="34" charset="0"/>
              </a:rPr>
              <a:t> gibi durumlarda acil olarak hasta­ne </a:t>
            </a:r>
            <a:r>
              <a:rPr lang="tr-TR" sz="1600" dirty="0" err="1">
                <a:latin typeface="Gill Sans MT" pitchFamily="34" charset="0"/>
              </a:rPr>
              <a:t>koşullarında</a:t>
            </a:r>
            <a:r>
              <a:rPr lang="tr-TR" sz="1600" dirty="0">
                <a:latin typeface="Gill Sans MT" pitchFamily="34" charset="0"/>
              </a:rPr>
              <a:t> uzman müdahalesi gere­kir. </a:t>
            </a:r>
          </a:p>
          <a:p>
            <a:pPr>
              <a:buClr>
                <a:srgbClr val="C00000"/>
              </a:buClr>
            </a:pPr>
            <a:endParaRPr lang="tr-TR" sz="1600" dirty="0">
              <a:latin typeface="Gill Sans MT" pitchFamily="34" charset="0"/>
            </a:endParaRPr>
          </a:p>
        </p:txBody>
      </p:sp>
      <p:cxnSp>
        <p:nvCxnSpPr>
          <p:cNvPr id="4" name="Düz Bağlayıcı 3"/>
          <p:cNvCxnSpPr/>
          <p:nvPr/>
        </p:nvCxnSpPr>
        <p:spPr>
          <a:xfrm>
            <a:off x="742950" y="866775"/>
            <a:ext cx="7668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087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F0DB4C-DE73-2D9C-E610-EF7F3B5D8530}"/>
              </a:ext>
            </a:extLst>
          </p:cNvPr>
          <p:cNvSpPr>
            <a:spLocks noGrp="1"/>
          </p:cNvSpPr>
          <p:nvPr>
            <p:ph type="title"/>
          </p:nvPr>
        </p:nvSpPr>
        <p:spPr/>
        <p:txBody>
          <a:bodyPr>
            <a:normAutofit/>
          </a:bodyPr>
          <a:lstStyle/>
          <a:p>
            <a:r>
              <a:rPr lang="tr-TR" sz="2400" b="1" dirty="0" err="1">
                <a:solidFill>
                  <a:srgbClr val="C00000"/>
                </a:solidFill>
                <a:latin typeface="Gill Sans MT" pitchFamily="34" charset="0"/>
              </a:rPr>
              <a:t>Torasik</a:t>
            </a:r>
            <a:r>
              <a:rPr lang="tr-TR" sz="2400" b="1" dirty="0">
                <a:solidFill>
                  <a:srgbClr val="C00000"/>
                </a:solidFill>
                <a:latin typeface="Gill Sans MT" pitchFamily="34" charset="0"/>
              </a:rPr>
              <a:t> ve </a:t>
            </a:r>
            <a:r>
              <a:rPr lang="tr-TR" sz="2400" b="1" dirty="0" err="1">
                <a:solidFill>
                  <a:srgbClr val="C00000"/>
                </a:solidFill>
                <a:latin typeface="Gill Sans MT" pitchFamily="34" charset="0"/>
              </a:rPr>
              <a:t>Abdominal</a:t>
            </a:r>
            <a:r>
              <a:rPr lang="tr-TR" sz="2400" b="1" dirty="0">
                <a:solidFill>
                  <a:srgbClr val="C00000"/>
                </a:solidFill>
                <a:latin typeface="Gill Sans MT" pitchFamily="34" charset="0"/>
              </a:rPr>
              <a:t> Yaralanmalar </a:t>
            </a:r>
          </a:p>
        </p:txBody>
      </p:sp>
      <p:sp>
        <p:nvSpPr>
          <p:cNvPr id="3" name="İçerik Yer Tutucusu 2">
            <a:extLst>
              <a:ext uri="{FF2B5EF4-FFF2-40B4-BE49-F238E27FC236}">
                <a16:creationId xmlns:a16="http://schemas.microsoft.com/office/drawing/2014/main" id="{C4959511-DEF1-CA3B-3E69-5BEADC59173A}"/>
              </a:ext>
            </a:extLst>
          </p:cNvPr>
          <p:cNvSpPr>
            <a:spLocks noGrp="1"/>
          </p:cNvSpPr>
          <p:nvPr>
            <p:ph idx="1"/>
          </p:nvPr>
        </p:nvSpPr>
        <p:spPr/>
        <p:txBody>
          <a:bodyPr>
            <a:normAutofit/>
          </a:bodyPr>
          <a:lstStyle/>
          <a:p>
            <a:pPr>
              <a:buClr>
                <a:srgbClr val="C00000"/>
              </a:buClr>
            </a:pPr>
            <a:r>
              <a:rPr lang="tr-TR" sz="1600" dirty="0" err="1">
                <a:latin typeface="Gill Sans MT" pitchFamily="34" charset="0"/>
              </a:rPr>
              <a:t>Torasik</a:t>
            </a:r>
            <a:r>
              <a:rPr lang="tr-TR" sz="1600" dirty="0">
                <a:latin typeface="Gill Sans MT" pitchFamily="34" charset="0"/>
              </a:rPr>
              <a:t> yaralanmalar genelde kunt trav­mayla olur. </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En sık görülen yaralanma </a:t>
            </a:r>
            <a:r>
              <a:rPr lang="tr-TR" sz="1600" dirty="0" err="1">
                <a:latin typeface="Gill Sans MT" pitchFamily="34" charset="0"/>
              </a:rPr>
              <a:t>kosta</a:t>
            </a:r>
            <a:r>
              <a:rPr lang="tr-TR" sz="1600" dirty="0">
                <a:latin typeface="Gill Sans MT" pitchFamily="34" charset="0"/>
              </a:rPr>
              <a:t> kırığı olmakla birlikte, en ciddi yaralan­malar kalbe ve akciğerlere olanlardır. </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Nadi­ren, </a:t>
            </a:r>
            <a:r>
              <a:rPr lang="tr-TR" sz="1600" dirty="0" err="1">
                <a:latin typeface="Gill Sans MT" pitchFamily="34" charset="0"/>
              </a:rPr>
              <a:t>göğüse</a:t>
            </a:r>
            <a:r>
              <a:rPr lang="tr-TR" sz="1600" dirty="0">
                <a:latin typeface="Gill Sans MT" pitchFamily="34" charset="0"/>
              </a:rPr>
              <a:t> olan düşük enerjili travma, kardiyak </a:t>
            </a:r>
            <a:r>
              <a:rPr lang="tr-TR" sz="1600" dirty="0" err="1">
                <a:latin typeface="Gill Sans MT" pitchFamily="34" charset="0"/>
              </a:rPr>
              <a:t>arrestle</a:t>
            </a:r>
            <a:r>
              <a:rPr lang="tr-TR" sz="1600" dirty="0">
                <a:latin typeface="Gill Sans MT" pitchFamily="34" charset="0"/>
              </a:rPr>
              <a:t> birlikte ani sporcu ölümüne neden olabilir. </a:t>
            </a:r>
          </a:p>
          <a:p>
            <a:pPr>
              <a:buClr>
                <a:srgbClr val="C00000"/>
              </a:buClr>
            </a:pPr>
            <a:endParaRPr lang="tr-TR" sz="1600" dirty="0">
              <a:latin typeface="Gill Sans MT" pitchFamily="34" charset="0"/>
            </a:endParaRPr>
          </a:p>
          <a:p>
            <a:pPr>
              <a:buClr>
                <a:srgbClr val="C00000"/>
              </a:buClr>
            </a:pPr>
            <a:r>
              <a:rPr lang="tr-TR" sz="1600" dirty="0" err="1">
                <a:latin typeface="Gill Sans MT" pitchFamily="34" charset="0"/>
              </a:rPr>
              <a:t>Künt</a:t>
            </a:r>
            <a:r>
              <a:rPr lang="tr-TR" sz="1600" dirty="0">
                <a:latin typeface="Gill Sans MT" pitchFamily="34" charset="0"/>
              </a:rPr>
              <a:t> </a:t>
            </a:r>
            <a:r>
              <a:rPr lang="tr-TR" sz="1600" dirty="0" err="1">
                <a:latin typeface="Gill Sans MT" pitchFamily="34" charset="0"/>
              </a:rPr>
              <a:t>toraks</a:t>
            </a:r>
            <a:r>
              <a:rPr lang="tr-TR" sz="1600" dirty="0">
                <a:latin typeface="Gill Sans MT" pitchFamily="34" charset="0"/>
              </a:rPr>
              <a:t> travmalarında, </a:t>
            </a:r>
            <a:r>
              <a:rPr lang="tr-TR" sz="1600" dirty="0" err="1">
                <a:latin typeface="Gill Sans MT" pitchFamily="34" charset="0"/>
              </a:rPr>
              <a:t>pulmoner</a:t>
            </a:r>
            <a:r>
              <a:rPr lang="tr-TR" sz="1600" dirty="0">
                <a:latin typeface="Gill Sans MT" pitchFamily="34" charset="0"/>
              </a:rPr>
              <a:t> </a:t>
            </a:r>
            <a:r>
              <a:rPr lang="tr-TR" sz="1600" dirty="0" err="1">
                <a:latin typeface="Gill Sans MT" pitchFamily="34" charset="0"/>
              </a:rPr>
              <a:t>kontüzyon</a:t>
            </a:r>
            <a:r>
              <a:rPr lang="tr-TR" sz="1600" dirty="0">
                <a:latin typeface="Gill Sans MT" pitchFamily="34" charset="0"/>
              </a:rPr>
              <a:t> ve </a:t>
            </a:r>
            <a:r>
              <a:rPr lang="tr-TR" sz="1600" dirty="0" err="1">
                <a:latin typeface="Gill Sans MT" pitchFamily="34" charset="0"/>
              </a:rPr>
              <a:t>pnömotoraksla</a:t>
            </a:r>
            <a:r>
              <a:rPr lang="tr-TR" sz="1600" dirty="0">
                <a:latin typeface="Gill Sans MT" pitchFamily="34" charset="0"/>
              </a:rPr>
              <a:t> karşılaşılabilir. </a:t>
            </a:r>
          </a:p>
          <a:p>
            <a:pPr>
              <a:buClr>
                <a:srgbClr val="C00000"/>
              </a:buClr>
            </a:pPr>
            <a:endParaRPr lang="tr-TR" sz="1600" dirty="0">
              <a:latin typeface="Gill Sans MT" pitchFamily="34" charset="0"/>
            </a:endParaRPr>
          </a:p>
        </p:txBody>
      </p:sp>
      <p:cxnSp>
        <p:nvCxnSpPr>
          <p:cNvPr id="4" name="Düz Bağlayıcı 3"/>
          <p:cNvCxnSpPr/>
          <p:nvPr/>
        </p:nvCxnSpPr>
        <p:spPr>
          <a:xfrm>
            <a:off x="742950" y="1181100"/>
            <a:ext cx="7668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441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1B5FFC-E4A8-E291-F8A6-2E02E6857AF8}"/>
              </a:ext>
            </a:extLst>
          </p:cNvPr>
          <p:cNvSpPr>
            <a:spLocks noGrp="1"/>
          </p:cNvSpPr>
          <p:nvPr>
            <p:ph type="title"/>
          </p:nvPr>
        </p:nvSpPr>
        <p:spPr/>
        <p:txBody>
          <a:bodyPr>
            <a:normAutofit/>
          </a:bodyPr>
          <a:lstStyle/>
          <a:p>
            <a:r>
              <a:rPr lang="tr-TR" sz="2400" b="1" dirty="0">
                <a:solidFill>
                  <a:srgbClr val="C00000"/>
                </a:solidFill>
                <a:latin typeface="Gill Sans MT" pitchFamily="34" charset="0"/>
              </a:rPr>
              <a:t>Havayolu Sorunları</a:t>
            </a:r>
            <a:br>
              <a:rPr lang="tr-TR" sz="2400" b="1" dirty="0">
                <a:solidFill>
                  <a:srgbClr val="C00000"/>
                </a:solidFill>
                <a:latin typeface="Gill Sans MT" pitchFamily="34" charset="0"/>
              </a:rPr>
            </a:br>
            <a:endParaRPr lang="tr-TR" sz="2400" b="1" dirty="0">
              <a:solidFill>
                <a:srgbClr val="C00000"/>
              </a:solidFill>
              <a:latin typeface="Gill Sans MT" pitchFamily="34" charset="0"/>
            </a:endParaRPr>
          </a:p>
        </p:txBody>
      </p:sp>
      <p:sp>
        <p:nvSpPr>
          <p:cNvPr id="3" name="İçerik Yer Tutucusu 2">
            <a:extLst>
              <a:ext uri="{FF2B5EF4-FFF2-40B4-BE49-F238E27FC236}">
                <a16:creationId xmlns:a16="http://schemas.microsoft.com/office/drawing/2014/main" id="{CCB88F7D-FF96-C00B-F3F3-93C1836F0992}"/>
              </a:ext>
            </a:extLst>
          </p:cNvPr>
          <p:cNvSpPr>
            <a:spLocks noGrp="1"/>
          </p:cNvSpPr>
          <p:nvPr>
            <p:ph idx="1"/>
          </p:nvPr>
        </p:nvSpPr>
        <p:spPr>
          <a:xfrm>
            <a:off x="628650" y="1682750"/>
            <a:ext cx="7886700" cy="4351338"/>
          </a:xfrm>
        </p:spPr>
        <p:txBody>
          <a:bodyPr>
            <a:normAutofit/>
          </a:bodyPr>
          <a:lstStyle/>
          <a:p>
            <a:pPr>
              <a:buClr>
                <a:srgbClr val="C00000"/>
              </a:buClr>
            </a:pPr>
            <a:r>
              <a:rPr lang="tr-TR" sz="1600" dirty="0">
                <a:latin typeface="Gill Sans MT" pitchFamily="34" charset="0"/>
              </a:rPr>
              <a:t>Daha önceden herhangi bir havayolu soru­nu öyküsü olmayan bir sporcuda, ağır eg­zersiz programı sonrasında, egzersize bağlı </a:t>
            </a:r>
            <a:r>
              <a:rPr lang="tr-TR" sz="1600" dirty="0" err="1">
                <a:latin typeface="Gill Sans MT" pitchFamily="34" charset="0"/>
              </a:rPr>
              <a:t>bronkospazm</a:t>
            </a:r>
            <a:r>
              <a:rPr lang="tr-TR" sz="1600" dirty="0">
                <a:latin typeface="Gill Sans MT" pitchFamily="34" charset="0"/>
              </a:rPr>
              <a:t> gelişebilir. Semptomları, sesli soluk alıp verme, öksürük ve hava açlığıdır. </a:t>
            </a: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Egzersize bağlı </a:t>
            </a:r>
            <a:r>
              <a:rPr lang="tr-TR" sz="1600" dirty="0" err="1">
                <a:latin typeface="Gill Sans MT" pitchFamily="34" charset="0"/>
              </a:rPr>
              <a:t>bronkospazmı</a:t>
            </a:r>
            <a:r>
              <a:rPr lang="tr-TR" sz="1600" dirty="0">
                <a:latin typeface="Gill Sans MT" pitchFamily="34" charset="0"/>
              </a:rPr>
              <a:t> önlemede, egzersiz­den önce ısınmak ve solunum kontrolü yapmak, normal ısıda ve çok kuru olmayan koşullarda egzersiz yapmak, sonrasında ya­vaşça soğumak önemlidir. </a:t>
            </a:r>
            <a:r>
              <a:rPr lang="tr-TR" sz="1600" dirty="0" err="1">
                <a:latin typeface="Gill Sans MT" pitchFamily="34" charset="0"/>
              </a:rPr>
              <a:t>Bronkospazm</a:t>
            </a:r>
            <a:r>
              <a:rPr lang="tr-TR" sz="1600" dirty="0">
                <a:latin typeface="Gill Sans MT" pitchFamily="34" charset="0"/>
              </a:rPr>
              <a:t> gelişirse, tedavi amaçlı beta-2 </a:t>
            </a:r>
            <a:r>
              <a:rPr lang="tr-TR" sz="1600" dirty="0" err="1">
                <a:latin typeface="Gill Sans MT" pitchFamily="34" charset="0"/>
              </a:rPr>
              <a:t>agonistleri</a:t>
            </a:r>
            <a:r>
              <a:rPr lang="tr-TR" sz="1600" dirty="0">
                <a:latin typeface="Gill Sans MT" pitchFamily="34" charset="0"/>
              </a:rPr>
              <a:t> </a:t>
            </a:r>
            <a:r>
              <a:rPr lang="tr-TR" sz="1600" dirty="0" err="1">
                <a:latin typeface="Gill Sans MT" pitchFamily="34" charset="0"/>
              </a:rPr>
              <a:t>inhalasyon</a:t>
            </a:r>
            <a:r>
              <a:rPr lang="tr-TR" sz="1600" dirty="0">
                <a:latin typeface="Gill Sans MT" pitchFamily="34" charset="0"/>
              </a:rPr>
              <a:t> yolu ile kullanılır. </a:t>
            </a:r>
          </a:p>
          <a:p>
            <a:pPr>
              <a:buClr>
                <a:srgbClr val="C00000"/>
              </a:buClr>
            </a:pPr>
            <a:endParaRPr lang="tr-TR" sz="1600" dirty="0">
              <a:latin typeface="Gill Sans MT" pitchFamily="34" charset="0"/>
            </a:endParaRPr>
          </a:p>
        </p:txBody>
      </p:sp>
      <p:cxnSp>
        <p:nvCxnSpPr>
          <p:cNvPr id="4" name="Düz Bağlayıcı 3"/>
          <p:cNvCxnSpPr/>
          <p:nvPr/>
        </p:nvCxnSpPr>
        <p:spPr>
          <a:xfrm>
            <a:off x="733425" y="1057275"/>
            <a:ext cx="7668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735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1C25FF-7566-7965-1595-CED6CFB82D0F}"/>
              </a:ext>
            </a:extLst>
          </p:cNvPr>
          <p:cNvSpPr>
            <a:spLocks noGrp="1"/>
          </p:cNvSpPr>
          <p:nvPr>
            <p:ph type="title"/>
          </p:nvPr>
        </p:nvSpPr>
        <p:spPr/>
        <p:txBody>
          <a:bodyPr>
            <a:normAutofit/>
          </a:bodyPr>
          <a:lstStyle/>
          <a:p>
            <a:r>
              <a:rPr lang="tr-TR" sz="2400" b="1" dirty="0" err="1">
                <a:solidFill>
                  <a:srgbClr val="C00000"/>
                </a:solidFill>
                <a:latin typeface="Gill Sans MT" pitchFamily="34" charset="0"/>
              </a:rPr>
              <a:t>Ekstremite</a:t>
            </a:r>
            <a:r>
              <a:rPr lang="tr-TR" sz="2400" b="1" dirty="0">
                <a:solidFill>
                  <a:srgbClr val="C00000"/>
                </a:solidFill>
                <a:latin typeface="Gill Sans MT" pitchFamily="34" charset="0"/>
              </a:rPr>
              <a:t> Yaralanmaları</a:t>
            </a:r>
            <a:br>
              <a:rPr lang="tr-TR" sz="2400" b="1" dirty="0">
                <a:solidFill>
                  <a:srgbClr val="C00000"/>
                </a:solidFill>
                <a:latin typeface="Gill Sans MT" pitchFamily="34" charset="0"/>
              </a:rPr>
            </a:br>
            <a:endParaRPr lang="tr-TR" sz="2400" b="1" dirty="0">
              <a:solidFill>
                <a:srgbClr val="C00000"/>
              </a:solidFill>
              <a:latin typeface="Gill Sans MT" pitchFamily="34" charset="0"/>
            </a:endParaRPr>
          </a:p>
        </p:txBody>
      </p:sp>
      <p:sp>
        <p:nvSpPr>
          <p:cNvPr id="3" name="İçerik Yer Tutucusu 2">
            <a:extLst>
              <a:ext uri="{FF2B5EF4-FFF2-40B4-BE49-F238E27FC236}">
                <a16:creationId xmlns:a16="http://schemas.microsoft.com/office/drawing/2014/main" id="{150821A6-F7B6-60EC-EC2A-79F779F43B46}"/>
              </a:ext>
            </a:extLst>
          </p:cNvPr>
          <p:cNvSpPr>
            <a:spLocks noGrp="1"/>
          </p:cNvSpPr>
          <p:nvPr>
            <p:ph idx="1"/>
          </p:nvPr>
        </p:nvSpPr>
        <p:spPr/>
        <p:txBody>
          <a:bodyPr>
            <a:normAutofit/>
          </a:bodyPr>
          <a:lstStyle/>
          <a:p>
            <a:pPr>
              <a:buClr>
                <a:srgbClr val="C00000"/>
              </a:buClr>
            </a:pPr>
            <a:r>
              <a:rPr lang="tr-TR" sz="1600" dirty="0" err="1">
                <a:latin typeface="Gill Sans MT" pitchFamily="34" charset="0"/>
              </a:rPr>
              <a:t>Ekstremite</a:t>
            </a:r>
            <a:r>
              <a:rPr lang="tr-TR" sz="1600" dirty="0">
                <a:latin typeface="Gill Sans MT" pitchFamily="34" charset="0"/>
              </a:rPr>
              <a:t> yaralanmaları, yumuşak doku yaralanmaları ve/veya eşlik eden kırıklar şeklinde görülür. </a:t>
            </a: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Travmasına göre hafif kunt zedelenmelerden, </a:t>
            </a:r>
            <a:r>
              <a:rPr lang="tr-TR" sz="1600" dirty="0" err="1">
                <a:latin typeface="Gill Sans MT" pitchFamily="34" charset="0"/>
              </a:rPr>
              <a:t>ligament</a:t>
            </a:r>
            <a:r>
              <a:rPr lang="tr-TR" sz="1600" dirty="0">
                <a:latin typeface="Gill Sans MT" pitchFamily="34" charset="0"/>
              </a:rPr>
              <a:t> kopukları ve açık kırıklara kadar değişik şiddette olabilir. Oluştuğu bölgeye göre tedavisi farklı­lık göstermekle beraber, varsa açık yarayı temiz­leyip kapatmak, lokal soğutma uygulamak, </a:t>
            </a:r>
            <a:r>
              <a:rPr lang="tr-TR" sz="1600" dirty="0" err="1">
                <a:latin typeface="Gill Sans MT" pitchFamily="34" charset="0"/>
              </a:rPr>
              <a:t>immobilizasyon</a:t>
            </a:r>
            <a:r>
              <a:rPr lang="tr-TR" sz="1600" dirty="0">
                <a:latin typeface="Gill Sans MT" pitchFamily="34" charset="0"/>
              </a:rPr>
              <a:t> yapmak ve analjezik başla­mak olarak özetlenebilir. </a:t>
            </a: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Basit </a:t>
            </a:r>
            <a:r>
              <a:rPr lang="tr-TR" sz="1600" dirty="0" err="1">
                <a:latin typeface="Gill Sans MT" pitchFamily="34" charset="0"/>
              </a:rPr>
              <a:t>yumuşak</a:t>
            </a:r>
            <a:r>
              <a:rPr lang="tr-TR" sz="1600" dirty="0">
                <a:latin typeface="Gill Sans MT" pitchFamily="34" charset="0"/>
              </a:rPr>
              <a:t> doku </a:t>
            </a:r>
            <a:r>
              <a:rPr lang="tr-TR" sz="1600" dirty="0" err="1">
                <a:latin typeface="Gill Sans MT" pitchFamily="34" charset="0"/>
              </a:rPr>
              <a:t>kontüzyonlarda</a:t>
            </a:r>
            <a:r>
              <a:rPr lang="tr-TR" sz="1600" dirty="0">
                <a:latin typeface="Gill Sans MT" pitchFamily="34" charset="0"/>
              </a:rPr>
              <a:t>, sporcuya lokal so­ğutma, bandajlamayı takiben analjezik, </a:t>
            </a:r>
            <a:r>
              <a:rPr lang="tr-TR" sz="1600" dirty="0" err="1">
                <a:latin typeface="Gill Sans MT" pitchFamily="34" charset="0"/>
              </a:rPr>
              <a:t>antienflamatuar</a:t>
            </a:r>
            <a:r>
              <a:rPr lang="tr-TR" sz="1600" dirty="0">
                <a:latin typeface="Gill Sans MT" pitchFamily="34" charset="0"/>
              </a:rPr>
              <a:t> başlanabilir. Ancak kas </a:t>
            </a:r>
            <a:r>
              <a:rPr lang="tr-TR" sz="1600" dirty="0" err="1">
                <a:latin typeface="Gill Sans MT" pitchFamily="34" charset="0"/>
              </a:rPr>
              <a:t>laserasyonları</a:t>
            </a:r>
            <a:r>
              <a:rPr lang="tr-TR" sz="1600" dirty="0">
                <a:latin typeface="Gill Sans MT" pitchFamily="34" charset="0"/>
              </a:rPr>
              <a:t>, bağ lezyonları ve kırıklar ileri tedavi gerektirece­ğinden, sporcu en kısa zamanda ileri merkeze ulaştırılmalıdır.</a:t>
            </a:r>
          </a:p>
          <a:p>
            <a:pPr>
              <a:buClr>
                <a:srgbClr val="C00000"/>
              </a:buClr>
            </a:pPr>
            <a:endParaRPr lang="tr-TR" sz="1600" dirty="0">
              <a:latin typeface="Gill Sans MT" pitchFamily="34" charset="0"/>
            </a:endParaRPr>
          </a:p>
        </p:txBody>
      </p:sp>
      <p:cxnSp>
        <p:nvCxnSpPr>
          <p:cNvPr id="4" name="Düz Bağlayıcı 3"/>
          <p:cNvCxnSpPr/>
          <p:nvPr/>
        </p:nvCxnSpPr>
        <p:spPr>
          <a:xfrm>
            <a:off x="742950" y="1057275"/>
            <a:ext cx="7668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336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B2F193-9C84-4C90-85E5-3B5A3AFDBFD1}"/>
              </a:ext>
            </a:extLst>
          </p:cNvPr>
          <p:cNvSpPr>
            <a:spLocks noGrp="1"/>
          </p:cNvSpPr>
          <p:nvPr>
            <p:ph type="title"/>
          </p:nvPr>
        </p:nvSpPr>
        <p:spPr/>
        <p:txBody>
          <a:bodyPr>
            <a:normAutofit/>
          </a:bodyPr>
          <a:lstStyle/>
          <a:p>
            <a:r>
              <a:rPr lang="tr-TR" sz="2400" b="1" dirty="0">
                <a:solidFill>
                  <a:srgbClr val="C00000"/>
                </a:solidFill>
                <a:latin typeface="Gill Sans MT" pitchFamily="34" charset="0"/>
              </a:rPr>
              <a:t>KAYNAKLAR</a:t>
            </a:r>
          </a:p>
        </p:txBody>
      </p:sp>
      <p:sp>
        <p:nvSpPr>
          <p:cNvPr id="3" name="İçerik Yer Tutucusu 2">
            <a:extLst>
              <a:ext uri="{FF2B5EF4-FFF2-40B4-BE49-F238E27FC236}">
                <a16:creationId xmlns:a16="http://schemas.microsoft.com/office/drawing/2014/main" id="{EE55D20F-0803-4CFD-9D7A-03B8F1C0910C}"/>
              </a:ext>
            </a:extLst>
          </p:cNvPr>
          <p:cNvSpPr>
            <a:spLocks noGrp="1"/>
          </p:cNvSpPr>
          <p:nvPr>
            <p:ph idx="1"/>
          </p:nvPr>
        </p:nvSpPr>
        <p:spPr/>
        <p:txBody>
          <a:bodyPr>
            <a:normAutofit/>
          </a:bodyPr>
          <a:lstStyle/>
          <a:p>
            <a:r>
              <a:rPr lang="tr-TR" sz="1600" dirty="0">
                <a:latin typeface="Gill Sans MT" pitchFamily="34" charset="0"/>
              </a:rPr>
              <a:t>2020 </a:t>
            </a:r>
            <a:r>
              <a:rPr lang="tr-TR" sz="1600" dirty="0" err="1">
                <a:latin typeface="Gill Sans MT" pitchFamily="34" charset="0"/>
              </a:rPr>
              <a:t>esc</a:t>
            </a:r>
            <a:r>
              <a:rPr lang="tr-TR" sz="1600" dirty="0">
                <a:latin typeface="Gill Sans MT" pitchFamily="34" charset="0"/>
              </a:rPr>
              <a:t> spor (spor </a:t>
            </a:r>
            <a:r>
              <a:rPr lang="tr-TR" sz="1600" dirty="0" err="1">
                <a:latin typeface="Gill Sans MT" pitchFamily="34" charset="0"/>
              </a:rPr>
              <a:t>kardiyolojisive</a:t>
            </a:r>
            <a:r>
              <a:rPr lang="tr-TR" sz="1600" dirty="0">
                <a:latin typeface="Gill Sans MT" pitchFamily="34" charset="0"/>
              </a:rPr>
              <a:t> </a:t>
            </a:r>
            <a:r>
              <a:rPr lang="tr-TR" sz="1600" dirty="0" err="1">
                <a:latin typeface="Gill Sans MT" pitchFamily="34" charset="0"/>
              </a:rPr>
              <a:t>kardiyovasküler</a:t>
            </a:r>
            <a:r>
              <a:rPr lang="tr-TR" sz="1600" dirty="0">
                <a:latin typeface="Gill Sans MT" pitchFamily="34" charset="0"/>
              </a:rPr>
              <a:t> hastalığı olanlarda egzersiz kılavuzu)</a:t>
            </a:r>
          </a:p>
          <a:p>
            <a:r>
              <a:rPr lang="tr-TR" sz="1600" dirty="0">
                <a:latin typeface="Gill Sans MT" pitchFamily="34" charset="0"/>
              </a:rPr>
              <a:t>KV akademi derneği( spor kardiyolojisi 2 nisan bülteni)</a:t>
            </a:r>
          </a:p>
          <a:p>
            <a:r>
              <a:rPr lang="tr-TR" sz="1600" dirty="0">
                <a:latin typeface="Gill Sans MT" pitchFamily="34" charset="0"/>
              </a:rPr>
              <a:t>Birinci basamak sağlık hizmetlerinde spora katılım belgesi hazırlama rehberi</a:t>
            </a:r>
          </a:p>
          <a:p>
            <a:r>
              <a:rPr lang="tr-TR" sz="1600" dirty="0">
                <a:latin typeface="Gill Sans MT" pitchFamily="34" charset="0"/>
              </a:rPr>
              <a:t>Sporcu ve saha yaralanmaları  derleme </a:t>
            </a:r>
            <a:r>
              <a:rPr lang="tr-TR" sz="1600" dirty="0" err="1">
                <a:latin typeface="Gill Sans MT" pitchFamily="34" charset="0"/>
              </a:rPr>
              <a:t>ankara</a:t>
            </a:r>
            <a:r>
              <a:rPr lang="tr-TR" sz="1600" dirty="0">
                <a:latin typeface="Gill Sans MT" pitchFamily="34" charset="0"/>
              </a:rPr>
              <a:t> numune eğitim ve araştırma hastanesi ortopedi ve travmatoloji kliniği</a:t>
            </a:r>
          </a:p>
          <a:p>
            <a:r>
              <a:rPr lang="tr-TR" sz="1600" dirty="0">
                <a:latin typeface="Gill Sans MT" pitchFamily="34" charset="0"/>
              </a:rPr>
              <a:t>Sporcu ve saha yaralanmaları derleme </a:t>
            </a:r>
            <a:r>
              <a:rPr lang="tr-TR" sz="1600" dirty="0" err="1">
                <a:latin typeface="Gill Sans MT" pitchFamily="34" charset="0"/>
              </a:rPr>
              <a:t>ankara</a:t>
            </a:r>
            <a:r>
              <a:rPr lang="tr-TR" sz="1600" dirty="0">
                <a:latin typeface="Gill Sans MT" pitchFamily="34" charset="0"/>
              </a:rPr>
              <a:t> numune eğitim ve araştırma hastanesi ortopedi ve travmatoloji </a:t>
            </a:r>
            <a:r>
              <a:rPr lang="tr-TR" sz="1600" dirty="0" err="1">
                <a:latin typeface="Gill Sans MT" pitchFamily="34" charset="0"/>
              </a:rPr>
              <a:t>kliniği</a:t>
            </a:r>
            <a:r>
              <a:rPr lang="tr-TR" sz="1600" dirty="0">
                <a:latin typeface="Gill Sans MT" pitchFamily="34" charset="0"/>
              </a:rPr>
              <a:t> </a:t>
            </a:r>
          </a:p>
          <a:p>
            <a:r>
              <a:rPr lang="tr-TR" sz="1600" dirty="0"/>
              <a:t>Türkiye endokrinoloji ve metabolizma derneği </a:t>
            </a:r>
            <a:r>
              <a:rPr lang="tr-TR" sz="1600" dirty="0" err="1"/>
              <a:t>obezite</a:t>
            </a:r>
            <a:r>
              <a:rPr lang="tr-TR" sz="1600" dirty="0"/>
              <a:t> tanı ve tedavi kılavuzu 2019</a:t>
            </a:r>
            <a:endParaRPr lang="tr-TR" sz="1600" dirty="0">
              <a:latin typeface="Gill Sans MT" pitchFamily="34" charset="0"/>
            </a:endParaRPr>
          </a:p>
          <a:p>
            <a:endParaRPr lang="tr-TR" sz="1600" dirty="0">
              <a:latin typeface="Gill Sans MT" pitchFamily="34" charset="0"/>
            </a:endParaRPr>
          </a:p>
          <a:p>
            <a:endParaRPr lang="tr-TR" sz="1600" dirty="0">
              <a:latin typeface="Gill Sans MT" pitchFamily="34" charset="0"/>
            </a:endParaRPr>
          </a:p>
        </p:txBody>
      </p:sp>
    </p:spTree>
    <p:extLst>
      <p:ext uri="{BB962C8B-B14F-4D97-AF65-F5344CB8AC3E}">
        <p14:creationId xmlns:p14="http://schemas.microsoft.com/office/powerpoint/2010/main" val="162878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E8FCD2-9156-2B91-E7EA-832BB6869970}"/>
              </a:ext>
            </a:extLst>
          </p:cNvPr>
          <p:cNvSpPr>
            <a:spLocks noGrp="1"/>
          </p:cNvSpPr>
          <p:nvPr>
            <p:ph type="title"/>
          </p:nvPr>
        </p:nvSpPr>
        <p:spPr/>
        <p:txBody>
          <a:bodyPr>
            <a:normAutofit/>
          </a:bodyPr>
          <a:lstStyle/>
          <a:p>
            <a:r>
              <a:rPr lang="tr-TR" sz="2400" b="1" dirty="0">
                <a:solidFill>
                  <a:srgbClr val="C00000"/>
                </a:solidFill>
                <a:latin typeface="Gill Sans MT" pitchFamily="34" charset="0"/>
              </a:rPr>
              <a:t>Tanımlar</a:t>
            </a:r>
            <a:endParaRPr lang="tr-TR" sz="2400" dirty="0"/>
          </a:p>
        </p:txBody>
      </p:sp>
      <p:sp>
        <p:nvSpPr>
          <p:cNvPr id="3" name="İçerik Yer Tutucusu 2">
            <a:extLst>
              <a:ext uri="{FF2B5EF4-FFF2-40B4-BE49-F238E27FC236}">
                <a16:creationId xmlns:a16="http://schemas.microsoft.com/office/drawing/2014/main" id="{03ECD85B-7A21-2361-A6B9-A317728EAB13}"/>
              </a:ext>
            </a:extLst>
          </p:cNvPr>
          <p:cNvSpPr>
            <a:spLocks noGrp="1"/>
          </p:cNvSpPr>
          <p:nvPr>
            <p:ph idx="1"/>
          </p:nvPr>
        </p:nvSpPr>
        <p:spPr/>
        <p:txBody>
          <a:bodyPr/>
          <a:lstStyle/>
          <a:p>
            <a:pPr>
              <a:buClr>
                <a:srgbClr val="C00000"/>
              </a:buClr>
            </a:pPr>
            <a:r>
              <a:rPr lang="tr-TR" sz="1600" dirty="0">
                <a:latin typeface="Gill Sans MT" pitchFamily="34" charset="0"/>
              </a:rPr>
              <a:t>Spor hekimliği, her düzeyde egzersiz ve fiziksel aktiviteye katılıma bağlı olarak ortaya çıkan yaralanmalar ve sağlık sorunlarının tanısı, tedavisi, önlenmesi ve rehabilitasyonu ile uğraşan, fiziksel olarak aktif bir yaşam biçimini topluma benimsetmeye çaba göstererek halk sağlığını korumaya çalışan </a:t>
            </a:r>
            <a:r>
              <a:rPr lang="tr-TR" sz="1600" dirty="0" err="1">
                <a:latin typeface="Gill Sans MT" pitchFamily="34" charset="0"/>
              </a:rPr>
              <a:t>multidisipliner</a:t>
            </a:r>
            <a:r>
              <a:rPr lang="tr-TR" sz="1600" dirty="0">
                <a:latin typeface="Gill Sans MT" pitchFamily="34" charset="0"/>
              </a:rPr>
              <a:t> bir klinik (bazı ülkelerde yan dal) uzmanlık (ve aynı zamanda akademik çalışma) alanıdır. (Avrupa Spor Hekimliği Dernekleri Federasyonu-EFSMA)</a:t>
            </a: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Spor hekimliği, ülkemizde gelişimini sürdüren, uluslararası platformda önemli bir yere sahip olan, </a:t>
            </a:r>
            <a:r>
              <a:rPr lang="tr-TR" sz="1600" dirty="0" err="1">
                <a:latin typeface="Gill Sans MT" pitchFamily="34" charset="0"/>
              </a:rPr>
              <a:t>multidisipliner</a:t>
            </a:r>
            <a:r>
              <a:rPr lang="tr-TR" sz="1600" dirty="0">
                <a:latin typeface="Gill Sans MT" pitchFamily="34" charset="0"/>
              </a:rPr>
              <a:t> çalışmalar yapan tıpta uzmanlık dallarındandır.</a:t>
            </a:r>
          </a:p>
          <a:p>
            <a:endParaRPr lang="tr-TR" dirty="0"/>
          </a:p>
        </p:txBody>
      </p:sp>
      <p:cxnSp>
        <p:nvCxnSpPr>
          <p:cNvPr id="4" name="Düz Bağlayıcı 3">
            <a:extLst>
              <a:ext uri="{FF2B5EF4-FFF2-40B4-BE49-F238E27FC236}">
                <a16:creationId xmlns:a16="http://schemas.microsoft.com/office/drawing/2014/main" id="{F6E0F8FF-177C-9F91-36FD-22C5738E7E69}"/>
              </a:ext>
            </a:extLst>
          </p:cNvPr>
          <p:cNvCxnSpPr>
            <a:cxnSpLocks/>
          </p:cNvCxnSpPr>
          <p:nvPr/>
        </p:nvCxnSpPr>
        <p:spPr>
          <a:xfrm flipV="1">
            <a:off x="714703" y="1209675"/>
            <a:ext cx="7705772" cy="190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34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46CB41-83BD-4E07-9755-1FE7A28B49DC}"/>
              </a:ext>
            </a:extLst>
          </p:cNvPr>
          <p:cNvSpPr>
            <a:spLocks noGrp="1"/>
          </p:cNvSpPr>
          <p:nvPr>
            <p:ph type="title"/>
          </p:nvPr>
        </p:nvSpPr>
        <p:spPr>
          <a:xfrm>
            <a:off x="628650" y="695325"/>
            <a:ext cx="7886700" cy="714375"/>
          </a:xfrm>
        </p:spPr>
        <p:txBody>
          <a:bodyPr>
            <a:normAutofit/>
          </a:bodyPr>
          <a:lstStyle/>
          <a:p>
            <a:r>
              <a:rPr lang="tr-TR" sz="2400" b="1" dirty="0">
                <a:solidFill>
                  <a:srgbClr val="C00000"/>
                </a:solidFill>
                <a:latin typeface="Gill Sans MT" pitchFamily="34" charset="0"/>
              </a:rPr>
              <a:t>Sporun kronik hastalıklara etkisi</a:t>
            </a:r>
          </a:p>
        </p:txBody>
      </p:sp>
      <p:sp>
        <p:nvSpPr>
          <p:cNvPr id="3" name="İçerik Yer Tutucusu 2">
            <a:extLst>
              <a:ext uri="{FF2B5EF4-FFF2-40B4-BE49-F238E27FC236}">
                <a16:creationId xmlns:a16="http://schemas.microsoft.com/office/drawing/2014/main" id="{9D538E7A-5EE7-4A58-AF82-3CAF416C50F7}"/>
              </a:ext>
            </a:extLst>
          </p:cNvPr>
          <p:cNvSpPr>
            <a:spLocks noGrp="1"/>
          </p:cNvSpPr>
          <p:nvPr>
            <p:ph idx="1"/>
          </p:nvPr>
        </p:nvSpPr>
        <p:spPr>
          <a:xfrm>
            <a:off x="609600" y="1825625"/>
            <a:ext cx="7886700" cy="4351338"/>
          </a:xfrm>
        </p:spPr>
        <p:txBody>
          <a:bodyPr>
            <a:normAutofit/>
          </a:bodyPr>
          <a:lstStyle/>
          <a:p>
            <a:pPr>
              <a:buClr>
                <a:srgbClr val="C00000"/>
              </a:buClr>
            </a:pPr>
            <a:r>
              <a:rPr lang="tr-TR" sz="1600" dirty="0">
                <a:latin typeface="Gill Sans MT" pitchFamily="34" charset="0"/>
              </a:rPr>
              <a:t>Düzenli egzersiz yapmak, yaş, cinsiyet, etnik köken, eşlik eden hastalıklardan bağımsız olarak birçok hastalığın riskini azaltır. </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Bunların başında </a:t>
            </a:r>
            <a:r>
              <a:rPr lang="tr-TR" sz="1600" dirty="0" err="1">
                <a:latin typeface="Gill Sans MT" pitchFamily="34" charset="0"/>
              </a:rPr>
              <a:t>ateroskleroz</a:t>
            </a:r>
            <a:r>
              <a:rPr lang="tr-TR" sz="1600" dirty="0">
                <a:latin typeface="Gill Sans MT" pitchFamily="34" charset="0"/>
              </a:rPr>
              <a:t> gelir, egzersiz yapan bireylerde </a:t>
            </a:r>
            <a:r>
              <a:rPr lang="tr-TR" sz="1600" dirty="0" err="1">
                <a:latin typeface="Gill Sans MT" pitchFamily="34" charset="0"/>
              </a:rPr>
              <a:t>kardiyovasküler</a:t>
            </a:r>
            <a:r>
              <a:rPr lang="tr-TR" sz="1600" dirty="0">
                <a:latin typeface="Gill Sans MT" pitchFamily="34" charset="0"/>
              </a:rPr>
              <a:t> ve tüm nedenlere bağlı ölüm </a:t>
            </a:r>
            <a:r>
              <a:rPr lang="tr-TR" sz="1600" dirty="0" err="1">
                <a:latin typeface="Gill Sans MT" pitchFamily="34" charset="0"/>
              </a:rPr>
              <a:t>sedanter</a:t>
            </a:r>
            <a:r>
              <a:rPr lang="tr-TR" sz="1600" dirty="0">
                <a:latin typeface="Gill Sans MT" pitchFamily="34" charset="0"/>
              </a:rPr>
              <a:t> yaşayan bireylere göre %20-30 daha azdır. </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Tüm bu nedenlerle Avrupa kılavuzları, her yaştan sağlıklı yetişkinlerin;</a:t>
            </a:r>
          </a:p>
          <a:p>
            <a:pPr lvl="1">
              <a:buClr>
                <a:srgbClr val="C00000"/>
              </a:buClr>
              <a:buFont typeface="Wingdings" pitchFamily="2" charset="2"/>
              <a:buChar char="v"/>
            </a:pPr>
            <a:r>
              <a:rPr lang="tr-TR" sz="1200" dirty="0">
                <a:latin typeface="Gill Sans MT" pitchFamily="34" charset="0"/>
              </a:rPr>
              <a:t>	</a:t>
            </a:r>
            <a:r>
              <a:rPr lang="tr-TR" sz="1300" dirty="0">
                <a:latin typeface="Gill Sans MT" pitchFamily="34" charset="0"/>
              </a:rPr>
              <a:t>Haftada en az 150 dakika orta yoğunlukta egzersiz, ya da haftada 75 dakika şiddetli aerobik  	egzersiz veya bunların eşdeğer kombinasyonunu yapmasını önermektedir. </a:t>
            </a:r>
          </a:p>
          <a:p>
            <a:pPr lvl="1">
              <a:buClr>
                <a:srgbClr val="C00000"/>
              </a:buClr>
              <a:buFont typeface="Wingdings" pitchFamily="2" charset="2"/>
              <a:buChar char="v"/>
            </a:pPr>
            <a:r>
              <a:rPr lang="tr-TR" sz="1300" dirty="0">
                <a:latin typeface="Gill Sans MT" pitchFamily="34" charset="0"/>
              </a:rPr>
              <a:t>	Süre iki katına çıkarılırsa (haftada 300 dakika orta yoğunlukta egzersiz ya da haftada 150 dakika 	şiddetli aerobik egzersiz veya bunların eşdeğer kombinasyonu) ek fayda sağlar. </a:t>
            </a:r>
          </a:p>
          <a:p>
            <a:pPr lvl="1">
              <a:buClr>
                <a:srgbClr val="C00000"/>
              </a:buClr>
              <a:buFont typeface="Wingdings" pitchFamily="2" charset="2"/>
              <a:buChar char="v"/>
            </a:pPr>
            <a:r>
              <a:rPr lang="tr-TR" sz="1300" dirty="0">
                <a:latin typeface="Gill Sans MT" pitchFamily="34" charset="0"/>
              </a:rPr>
              <a:t>	Egzersize devamlılığı ve uyumu artırmak, zaman içerisinde düzenli artışı desteklemek için düzenli 	danışmanlık verilmesi önerilir. </a:t>
            </a:r>
          </a:p>
          <a:p>
            <a:pPr lvl="1">
              <a:buClr>
                <a:srgbClr val="C00000"/>
              </a:buClr>
              <a:buFont typeface="Wingdings" pitchFamily="2" charset="2"/>
              <a:buChar char="v"/>
            </a:pPr>
            <a:r>
              <a:rPr lang="tr-TR" sz="1300" dirty="0">
                <a:latin typeface="Gill Sans MT" pitchFamily="34" charset="0"/>
              </a:rPr>
              <a:t>	Egzersiz seanslarının tercihen her gün olmak üzere haftada en az 4-5 güne yayılması önerilir.</a:t>
            </a:r>
          </a:p>
          <a:p>
            <a:endParaRPr lang="tr-TR" sz="1600" dirty="0">
              <a:latin typeface="Gill Sans MT" pitchFamily="34" charset="0"/>
            </a:endParaRPr>
          </a:p>
        </p:txBody>
      </p:sp>
      <p:cxnSp>
        <p:nvCxnSpPr>
          <p:cNvPr id="4" name="Düz Bağlayıcı 3"/>
          <p:cNvCxnSpPr/>
          <p:nvPr/>
        </p:nvCxnSpPr>
        <p:spPr>
          <a:xfrm>
            <a:off x="752475" y="1314450"/>
            <a:ext cx="7668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467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41CDEA-BD20-4008-83AD-6D2A995E7A87}"/>
              </a:ext>
            </a:extLst>
          </p:cNvPr>
          <p:cNvSpPr>
            <a:spLocks noGrp="1"/>
          </p:cNvSpPr>
          <p:nvPr>
            <p:ph type="title"/>
          </p:nvPr>
        </p:nvSpPr>
        <p:spPr>
          <a:xfrm>
            <a:off x="714375" y="688977"/>
            <a:ext cx="7886700" cy="587374"/>
          </a:xfrm>
        </p:spPr>
        <p:txBody>
          <a:bodyPr>
            <a:normAutofit/>
          </a:bodyPr>
          <a:lstStyle/>
          <a:p>
            <a:r>
              <a:rPr lang="tr-TR" sz="2400" b="1" dirty="0" err="1">
                <a:solidFill>
                  <a:srgbClr val="C00000"/>
                </a:solidFill>
                <a:latin typeface="Gill Sans MT" pitchFamily="34" charset="0"/>
              </a:rPr>
              <a:t>Kvh</a:t>
            </a:r>
            <a:r>
              <a:rPr lang="tr-TR" sz="2400" b="1" dirty="0">
                <a:solidFill>
                  <a:srgbClr val="C00000"/>
                </a:solidFill>
                <a:latin typeface="Gill Sans MT" pitchFamily="34" charset="0"/>
              </a:rPr>
              <a:t> ve spor</a:t>
            </a:r>
          </a:p>
        </p:txBody>
      </p:sp>
      <p:sp>
        <p:nvSpPr>
          <p:cNvPr id="3" name="İçerik Yer Tutucusu 2">
            <a:extLst>
              <a:ext uri="{FF2B5EF4-FFF2-40B4-BE49-F238E27FC236}">
                <a16:creationId xmlns:a16="http://schemas.microsoft.com/office/drawing/2014/main" id="{9CF82312-648A-4875-8F45-51A6B6F19369}"/>
              </a:ext>
            </a:extLst>
          </p:cNvPr>
          <p:cNvSpPr>
            <a:spLocks noGrp="1"/>
          </p:cNvSpPr>
          <p:nvPr>
            <p:ph idx="1"/>
          </p:nvPr>
        </p:nvSpPr>
        <p:spPr>
          <a:xfrm>
            <a:off x="643125" y="1587500"/>
            <a:ext cx="7886700" cy="4351338"/>
          </a:xfrm>
        </p:spPr>
        <p:txBody>
          <a:bodyPr>
            <a:normAutofit/>
          </a:bodyPr>
          <a:lstStyle/>
          <a:p>
            <a:r>
              <a:rPr lang="tr-TR" sz="1600" dirty="0">
                <a:latin typeface="Gill Sans MT" pitchFamily="34" charset="0"/>
              </a:rPr>
              <a:t>Bilinen </a:t>
            </a:r>
            <a:r>
              <a:rPr lang="tr-TR" sz="1600" dirty="0" err="1">
                <a:latin typeface="Gill Sans MT" pitchFamily="34" charset="0"/>
              </a:rPr>
              <a:t>kardiyovasküler</a:t>
            </a:r>
            <a:r>
              <a:rPr lang="tr-TR" sz="1600" dirty="0">
                <a:latin typeface="Gill Sans MT" pitchFamily="34" charset="0"/>
              </a:rPr>
              <a:t> hastalığı (</a:t>
            </a:r>
            <a:r>
              <a:rPr lang="tr-TR" sz="1600" dirty="0" err="1">
                <a:latin typeface="Gill Sans MT" pitchFamily="34" charset="0"/>
              </a:rPr>
              <a:t>KVH</a:t>
            </a:r>
            <a:r>
              <a:rPr lang="tr-TR" sz="1600" dirty="0">
                <a:latin typeface="Gill Sans MT" pitchFamily="34" charset="0"/>
              </a:rPr>
              <a:t>) olanlarda şiddetli egzersiz önerilmez. Bu nedenle KVH bilinmeyen ama olasılığı yüksek olan bireylerde egzersiz öncesi değerlendirme yapılmalıdır.</a:t>
            </a:r>
          </a:p>
          <a:p>
            <a:endParaRPr lang="tr-TR" sz="1600" dirty="0">
              <a:latin typeface="Gill Sans MT" pitchFamily="34" charset="0"/>
            </a:endParaRPr>
          </a:p>
          <a:p>
            <a:r>
              <a:rPr lang="tr-TR" sz="1600" dirty="0">
                <a:latin typeface="Gill Sans MT" pitchFamily="34" charset="0"/>
              </a:rPr>
              <a:t>Özellikle birden fazla risk faktörüne sahip olanlarda </a:t>
            </a:r>
            <a:r>
              <a:rPr lang="tr-TR" sz="1600" dirty="0" err="1">
                <a:latin typeface="Gill Sans MT" pitchFamily="34" charset="0"/>
              </a:rPr>
              <a:t>subklinik</a:t>
            </a:r>
            <a:r>
              <a:rPr lang="tr-TR" sz="1600" dirty="0">
                <a:latin typeface="Gill Sans MT" pitchFamily="34" charset="0"/>
              </a:rPr>
              <a:t> KVH olasılığı daha fazladır.</a:t>
            </a:r>
          </a:p>
          <a:p>
            <a:endParaRPr lang="tr-TR" sz="1600" dirty="0">
              <a:latin typeface="Gill Sans MT" pitchFamily="34" charset="0"/>
            </a:endParaRPr>
          </a:p>
          <a:p>
            <a:r>
              <a:rPr lang="tr-TR" sz="1600" dirty="0">
                <a:latin typeface="Gill Sans MT" pitchFamily="34" charset="0"/>
              </a:rPr>
              <a:t>Kişinin </a:t>
            </a:r>
            <a:r>
              <a:rPr lang="tr-TR" sz="1600" dirty="0" err="1">
                <a:latin typeface="Gill Sans MT" pitchFamily="34" charset="0"/>
              </a:rPr>
              <a:t>kardiyovasküler</a:t>
            </a:r>
            <a:r>
              <a:rPr lang="tr-TR" sz="1600" dirty="0">
                <a:latin typeface="Gill Sans MT" pitchFamily="34" charset="0"/>
              </a:rPr>
              <a:t> riski SCORE risk skalası kullanılarak hesaplanabilir.</a:t>
            </a:r>
          </a:p>
        </p:txBody>
      </p:sp>
      <p:cxnSp>
        <p:nvCxnSpPr>
          <p:cNvPr id="4" name="Düz Bağlayıcı 3"/>
          <p:cNvCxnSpPr/>
          <p:nvPr/>
        </p:nvCxnSpPr>
        <p:spPr>
          <a:xfrm>
            <a:off x="752475" y="1314450"/>
            <a:ext cx="7668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999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7ADABD6-D44A-76D0-E12E-3D5DB8F59126}"/>
              </a:ext>
            </a:extLst>
          </p:cNvPr>
          <p:cNvPicPr>
            <a:picLocks noChangeAspect="1"/>
          </p:cNvPicPr>
          <p:nvPr/>
        </p:nvPicPr>
        <p:blipFill>
          <a:blip r:embed="rId2"/>
          <a:stretch>
            <a:fillRect/>
          </a:stretch>
        </p:blipFill>
        <p:spPr>
          <a:xfrm>
            <a:off x="1334814" y="830317"/>
            <a:ext cx="6589986" cy="5234152"/>
          </a:xfrm>
          <a:prstGeom prst="rect">
            <a:avLst/>
          </a:prstGeom>
        </p:spPr>
      </p:pic>
    </p:spTree>
    <p:extLst>
      <p:ext uri="{BB962C8B-B14F-4D97-AF65-F5344CB8AC3E}">
        <p14:creationId xmlns:p14="http://schemas.microsoft.com/office/powerpoint/2010/main" val="859753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3" name="İçerik Yer Tutucusu 2">
            <a:extLst>
              <a:ext uri="{FF2B5EF4-FFF2-40B4-BE49-F238E27FC236}">
                <a16:creationId xmlns:a16="http://schemas.microsoft.com/office/drawing/2014/main" id="{39E84EB5-53D9-D8F6-4126-4258B333EDCC}"/>
              </a:ext>
            </a:extLst>
          </p:cNvPr>
          <p:cNvGraphicFramePr>
            <a:graphicFrameLocks noGrp="1"/>
          </p:cNvGraphicFramePr>
          <p:nvPr>
            <p:ph idx="1"/>
            <p:extLst>
              <p:ext uri="{D42A27DB-BD31-4B8C-83A1-F6EECF244321}">
                <p14:modId xmlns:p14="http://schemas.microsoft.com/office/powerpoint/2010/main" val="1166017552"/>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9941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FBFB31-57F2-4203-AE2A-82F4E9FC3318}"/>
              </a:ext>
            </a:extLst>
          </p:cNvPr>
          <p:cNvSpPr>
            <a:spLocks noGrp="1"/>
          </p:cNvSpPr>
          <p:nvPr>
            <p:ph type="title"/>
          </p:nvPr>
        </p:nvSpPr>
        <p:spPr>
          <a:xfrm>
            <a:off x="638175" y="342900"/>
            <a:ext cx="7886700" cy="890589"/>
          </a:xfrm>
        </p:spPr>
        <p:txBody>
          <a:bodyPr>
            <a:normAutofit/>
          </a:bodyPr>
          <a:lstStyle/>
          <a:p>
            <a:r>
              <a:rPr lang="tr-TR" sz="2400" b="1" dirty="0" err="1">
                <a:solidFill>
                  <a:srgbClr val="C00000"/>
                </a:solidFill>
                <a:latin typeface="Gill Sans MT" pitchFamily="34" charset="0"/>
              </a:rPr>
              <a:t>Obezite</a:t>
            </a:r>
            <a:endParaRPr lang="tr-TR" sz="2400" b="1" dirty="0">
              <a:solidFill>
                <a:srgbClr val="C00000"/>
              </a:solidFill>
              <a:latin typeface="Gill Sans MT" pitchFamily="34" charset="0"/>
            </a:endParaRPr>
          </a:p>
        </p:txBody>
      </p:sp>
      <p:sp>
        <p:nvSpPr>
          <p:cNvPr id="3" name="İçerik Yer Tutucusu 2">
            <a:extLst>
              <a:ext uri="{FF2B5EF4-FFF2-40B4-BE49-F238E27FC236}">
                <a16:creationId xmlns:a16="http://schemas.microsoft.com/office/drawing/2014/main" id="{8D02043E-3677-47E0-9361-B58EDFC881BC}"/>
              </a:ext>
            </a:extLst>
          </p:cNvPr>
          <p:cNvSpPr>
            <a:spLocks noGrp="1"/>
          </p:cNvSpPr>
          <p:nvPr>
            <p:ph idx="1"/>
          </p:nvPr>
        </p:nvSpPr>
        <p:spPr>
          <a:xfrm>
            <a:off x="628650" y="1463675"/>
            <a:ext cx="7886700" cy="4351338"/>
          </a:xfrm>
        </p:spPr>
        <p:txBody>
          <a:bodyPr>
            <a:normAutofit/>
          </a:bodyPr>
          <a:lstStyle/>
          <a:p>
            <a:pPr>
              <a:buClr>
                <a:srgbClr val="C00000"/>
              </a:buClr>
            </a:pPr>
            <a:r>
              <a:rPr lang="tr-TR" sz="1600" dirty="0">
                <a:latin typeface="Gill Sans MT" pitchFamily="34" charset="0"/>
              </a:rPr>
              <a:t>Vücut kitle indeksi (VKİ) &gt; 30 kg/m2 veya bel çevresi erkeklerde &gt;94 cm veya kadınlarda &gt;80 cm olan kişi </a:t>
            </a:r>
            <a:r>
              <a:rPr lang="tr-TR" sz="1600" dirty="0" err="1">
                <a:latin typeface="Gill Sans MT" pitchFamily="34" charset="0"/>
              </a:rPr>
              <a:t>obez</a:t>
            </a:r>
            <a:r>
              <a:rPr lang="tr-TR" sz="1600" dirty="0">
                <a:latin typeface="Gill Sans MT" pitchFamily="34" charset="0"/>
              </a:rPr>
              <a:t> kabul edilir.(</a:t>
            </a:r>
            <a:r>
              <a:rPr lang="tr-TR" sz="1200" dirty="0"/>
              <a:t>Avrupa’da santral </a:t>
            </a:r>
            <a:r>
              <a:rPr lang="tr-TR" sz="1200" dirty="0" err="1"/>
              <a:t>obezite</a:t>
            </a:r>
            <a:r>
              <a:rPr lang="tr-TR" sz="1200" dirty="0"/>
              <a:t> için belirlenmiş bel çevresi rakamları )</a:t>
            </a:r>
            <a:endParaRPr lang="tr-TR" sz="1600" dirty="0">
              <a:latin typeface="Gill Sans MT" pitchFamily="34" charset="0"/>
            </a:endParaRP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 </a:t>
            </a:r>
            <a:r>
              <a:rPr lang="tr-TR" sz="1600" dirty="0" err="1">
                <a:latin typeface="Gill Sans MT" pitchFamily="34" charset="0"/>
              </a:rPr>
              <a:t>Obez</a:t>
            </a:r>
            <a:r>
              <a:rPr lang="tr-TR" sz="1600" dirty="0">
                <a:latin typeface="Gill Sans MT" pitchFamily="34" charset="0"/>
              </a:rPr>
              <a:t> birey için önerilen egzersiz; haftada en az 150 dakika orta yoğunlukta dayanıklılık egzersizinin 3 haftalık direnç egzersizi ile kombine edilmesidir.</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Bu kombinasyon karın içi yağlanmayı azaltır, kas kemik kütlesini artırır, kan basıncı ve kronik </a:t>
            </a:r>
            <a:r>
              <a:rPr lang="tr-TR" sz="1600" dirty="0" err="1">
                <a:latin typeface="Gill Sans MT" pitchFamily="34" charset="0"/>
              </a:rPr>
              <a:t>inflamasyonu</a:t>
            </a:r>
            <a:r>
              <a:rPr lang="tr-TR" sz="1600" dirty="0">
                <a:latin typeface="Gill Sans MT" pitchFamily="34" charset="0"/>
              </a:rPr>
              <a:t> azaltır, </a:t>
            </a:r>
            <a:r>
              <a:rPr lang="tr-TR" sz="1600" dirty="0" err="1">
                <a:latin typeface="Gill Sans MT" pitchFamily="34" charset="0"/>
              </a:rPr>
              <a:t>glukoz</a:t>
            </a:r>
            <a:r>
              <a:rPr lang="tr-TR" sz="1600" dirty="0">
                <a:latin typeface="Gill Sans MT" pitchFamily="34" charset="0"/>
              </a:rPr>
              <a:t> </a:t>
            </a:r>
            <a:r>
              <a:rPr lang="tr-TR" sz="1600" dirty="0" err="1">
                <a:latin typeface="Gill Sans MT" pitchFamily="34" charset="0"/>
              </a:rPr>
              <a:t>intoleransını</a:t>
            </a:r>
            <a:r>
              <a:rPr lang="tr-TR" sz="1600" dirty="0">
                <a:latin typeface="Gill Sans MT" pitchFamily="34" charset="0"/>
              </a:rPr>
              <a:t>, insülin duyarlılığını, </a:t>
            </a:r>
            <a:r>
              <a:rPr lang="tr-TR" sz="1600" dirty="0" err="1">
                <a:latin typeface="Gill Sans MT" pitchFamily="34" charset="0"/>
              </a:rPr>
              <a:t>lipid</a:t>
            </a:r>
            <a:r>
              <a:rPr lang="tr-TR" sz="1600" dirty="0">
                <a:latin typeface="Gill Sans MT" pitchFamily="34" charset="0"/>
              </a:rPr>
              <a:t> değerlerini iyileştirir.</a:t>
            </a:r>
          </a:p>
          <a:p>
            <a:pPr>
              <a:buClr>
                <a:srgbClr val="C00000"/>
              </a:buClr>
            </a:pPr>
            <a:endParaRPr lang="tr-TR" sz="1600" dirty="0">
              <a:latin typeface="Gill Sans MT" pitchFamily="34" charset="0"/>
            </a:endParaRPr>
          </a:p>
          <a:p>
            <a:pPr>
              <a:buClr>
                <a:srgbClr val="C00000"/>
              </a:buClr>
            </a:pPr>
            <a:r>
              <a:rPr lang="tr-TR" sz="1600" dirty="0">
                <a:latin typeface="Gill Sans MT" pitchFamily="34" charset="0"/>
              </a:rPr>
              <a:t>Ayrıca kilo verme kaygı ve depresyonun azaltılmasına katkı sağlar. Büyük bir </a:t>
            </a:r>
            <a:r>
              <a:rPr lang="tr-TR" sz="1600" dirty="0" err="1">
                <a:latin typeface="Gill Sans MT" pitchFamily="34" charset="0"/>
              </a:rPr>
              <a:t>randomize</a:t>
            </a:r>
            <a:r>
              <a:rPr lang="tr-TR" sz="1600" dirty="0">
                <a:latin typeface="Gill Sans MT" pitchFamily="34" charset="0"/>
              </a:rPr>
              <a:t> kontrollü çalışmaya göre </a:t>
            </a:r>
            <a:r>
              <a:rPr lang="tr-TR" sz="1600" dirty="0" err="1">
                <a:latin typeface="Gill Sans MT" pitchFamily="34" charset="0"/>
              </a:rPr>
              <a:t>obez</a:t>
            </a:r>
            <a:r>
              <a:rPr lang="tr-TR" sz="1600" dirty="0">
                <a:latin typeface="Gill Sans MT" pitchFamily="34" charset="0"/>
              </a:rPr>
              <a:t> bireylerde yağ kaybını maksimize etmek için haftada &gt;225 dakika yüksek yoğunlukta dayanıklılık egzersizi gereklidir. Olası sakatlanmaları önlemek için ağırlık çalışmaları basamaklı artırılmalı ve arada uygun şekilde (optimal 48 saat) toparlanma süresi bırakılmalıdır.</a:t>
            </a:r>
          </a:p>
        </p:txBody>
      </p:sp>
      <p:cxnSp>
        <p:nvCxnSpPr>
          <p:cNvPr id="4" name="Düz Bağlayıcı 3"/>
          <p:cNvCxnSpPr/>
          <p:nvPr/>
        </p:nvCxnSpPr>
        <p:spPr>
          <a:xfrm>
            <a:off x="752475" y="1066800"/>
            <a:ext cx="7668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39297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2995</Words>
  <Application>Microsoft Macintosh PowerPoint</Application>
  <PresentationFormat>Ekran Gösterisi (4:3)</PresentationFormat>
  <Paragraphs>260</Paragraphs>
  <Slides>35</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35</vt:i4>
      </vt:variant>
    </vt:vector>
  </HeadingPairs>
  <TitlesOfParts>
    <vt:vector size="41" baseType="lpstr">
      <vt:lpstr>Arial</vt:lpstr>
      <vt:lpstr>Calibri</vt:lpstr>
      <vt:lpstr>Calibri Light</vt:lpstr>
      <vt:lpstr>Gill Sans MT</vt:lpstr>
      <vt:lpstr>Wingdings</vt:lpstr>
      <vt:lpstr>Office Teması</vt:lpstr>
      <vt:lpstr>Spor Hekimliği</vt:lpstr>
      <vt:lpstr>Sunum planı</vt:lpstr>
      <vt:lpstr>Tanımlar</vt:lpstr>
      <vt:lpstr>Tanımlar</vt:lpstr>
      <vt:lpstr>Sporun kronik hastalıklara etkisi</vt:lpstr>
      <vt:lpstr>Kvh ve spor</vt:lpstr>
      <vt:lpstr>PowerPoint Sunusu</vt:lpstr>
      <vt:lpstr>PowerPoint Sunusu</vt:lpstr>
      <vt:lpstr>Obezite</vt:lpstr>
      <vt:lpstr>Hipertansiyon</vt:lpstr>
      <vt:lpstr>Dislipidemi</vt:lpstr>
      <vt:lpstr>Diyabetes Mellitus</vt:lpstr>
      <vt:lpstr>PowerPoint Sunusu</vt:lpstr>
      <vt:lpstr>Diabetes mellituslu bireylerde egzersiz önerileri </vt:lpstr>
      <vt:lpstr>Sporcu raporları</vt:lpstr>
      <vt:lpstr>Sporcu raporları</vt:lpstr>
      <vt:lpstr>Spora Katılım Muayenesinin Amaçları;</vt:lpstr>
      <vt:lpstr>PowerPoint Sunusu</vt:lpstr>
      <vt:lpstr>PowerPoint Sunusu</vt:lpstr>
      <vt:lpstr>PowerPoint Sunusu</vt:lpstr>
      <vt:lpstr>PowerPoint Sunusu</vt:lpstr>
      <vt:lpstr>2 dk kas iskelet muayenesi</vt:lpstr>
      <vt:lpstr>PowerPoint Sunusu</vt:lpstr>
      <vt:lpstr>PowerPoint Sunusu</vt:lpstr>
      <vt:lpstr>PowerPoint Sunusu</vt:lpstr>
      <vt:lpstr>PowerPoint Sunusu</vt:lpstr>
      <vt:lpstr>PowerPoint Sunusu</vt:lpstr>
      <vt:lpstr>Spor yaralanmaları</vt:lpstr>
      <vt:lpstr>Kafa Yaralanmaları </vt:lpstr>
      <vt:lpstr>Servikal Travmalar </vt:lpstr>
      <vt:lpstr>Göz Yaralanmaları  </vt:lpstr>
      <vt:lpstr>Torasik ve Abdominal Yaralanmalar </vt:lpstr>
      <vt:lpstr>Havayolu Sorunları </vt:lpstr>
      <vt:lpstr>Ekstremite Yaralanmaları </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 hekimliği</dc:title>
  <dc:creator>çilenay burucuoğlu</dc:creator>
  <cp:lastModifiedBy>18480</cp:lastModifiedBy>
  <cp:revision>41</cp:revision>
  <dcterms:created xsi:type="dcterms:W3CDTF">2023-12-21T05:50:10Z</dcterms:created>
  <dcterms:modified xsi:type="dcterms:W3CDTF">2024-01-08T17:53:22Z</dcterms:modified>
</cp:coreProperties>
</file>