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2" r:id="rId1"/>
  </p:sldMasterIdLst>
  <p:sldIdLst>
    <p:sldId id="256" r:id="rId2"/>
    <p:sldId id="258" r:id="rId3"/>
    <p:sldId id="270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0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4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8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33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5C51FF15-24A4-493B-8156-93774F54165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5" y="553915"/>
            <a:ext cx="8487689" cy="2537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517" y="4386980"/>
            <a:ext cx="42369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tr-TR" dirty="0" smtClean="0"/>
              <a:t>              </a:t>
            </a:r>
            <a:r>
              <a:rPr dirty="0" smtClean="0"/>
              <a:t>ARŞ</a:t>
            </a:r>
            <a:r>
              <a:rPr dirty="0"/>
              <a:t>. GÖR. DR. KÜBRA </a:t>
            </a:r>
            <a:r>
              <a:rPr dirty="0" smtClean="0"/>
              <a:t>ŞENTÜRK</a:t>
            </a:r>
            <a:endParaRPr lang="tr-TR" dirty="0" smtClean="0"/>
          </a:p>
          <a:p>
            <a:pPr algn="l"/>
            <a:r>
              <a:rPr lang="tr-TR" dirty="0" smtClean="0"/>
              <a:t>       KTÜ TIP FAKÜLTESİ AİLE HEKİMLİĞİ ABD</a:t>
            </a:r>
          </a:p>
          <a:p>
            <a:pPr algn="l"/>
            <a:r>
              <a:rPr lang="tr-TR" dirty="0" smtClean="0"/>
              <a:t>                            14.01.2025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KATILIMCILARIN ÖZELLİKLERİ</a:t>
            </a:r>
            <a:endParaRPr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09" y="1978268"/>
            <a:ext cx="8001000" cy="43082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S</a:t>
            </a:r>
            <a:r>
              <a:rPr lang="tr-TR" sz="2800" b="1" dirty="0" smtClean="0"/>
              <a:t>ONUÇLAR</a:t>
            </a:r>
            <a:r>
              <a:rPr sz="2800" b="1" dirty="0" smtClean="0"/>
              <a:t> </a:t>
            </a:r>
            <a:r>
              <a:rPr sz="2800" b="1" dirty="0"/>
              <a:t>- </a:t>
            </a:r>
            <a:r>
              <a:rPr sz="2800" b="1" dirty="0" smtClean="0"/>
              <a:t>Men</a:t>
            </a:r>
            <a:r>
              <a:rPr lang="tr-TR" sz="2800" b="1" dirty="0" smtClean="0"/>
              <a:t>I</a:t>
            </a:r>
            <a:r>
              <a:rPr sz="2800" b="1" dirty="0" err="1" smtClean="0"/>
              <a:t>ngokok</a:t>
            </a:r>
            <a:r>
              <a:rPr sz="2800" b="1" dirty="0" smtClean="0"/>
              <a:t> </a:t>
            </a:r>
            <a:r>
              <a:rPr sz="2800" b="1" dirty="0" err="1"/>
              <a:t>Taşıyıcılığı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Hacdan</a:t>
            </a:r>
            <a:r>
              <a:rPr sz="2400" dirty="0"/>
              <a:t> </a:t>
            </a:r>
            <a:r>
              <a:rPr sz="2400" dirty="0" err="1"/>
              <a:t>önce</a:t>
            </a:r>
            <a:r>
              <a:rPr sz="2400" dirty="0"/>
              <a:t> %0.2 </a:t>
            </a:r>
            <a:r>
              <a:rPr sz="2400" dirty="0" err="1"/>
              <a:t>oranında</a:t>
            </a:r>
            <a:r>
              <a:rPr sz="2400" dirty="0"/>
              <a:t>, </a:t>
            </a:r>
            <a:r>
              <a:rPr sz="2400" dirty="0" err="1"/>
              <a:t>Hac</a:t>
            </a:r>
            <a:r>
              <a:rPr sz="2400" dirty="0"/>
              <a:t> </a:t>
            </a:r>
            <a:r>
              <a:rPr sz="2400" dirty="0" err="1"/>
              <a:t>sonrası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geç</a:t>
            </a:r>
            <a:r>
              <a:rPr sz="2400" dirty="0"/>
              <a:t> </a:t>
            </a:r>
            <a:r>
              <a:rPr sz="2400" dirty="0" err="1"/>
              <a:t>takipte</a:t>
            </a:r>
            <a:r>
              <a:rPr sz="2400" dirty="0"/>
              <a:t> %0.1 </a:t>
            </a:r>
            <a:r>
              <a:rPr sz="2400" dirty="0" err="1"/>
              <a:t>oranında</a:t>
            </a:r>
            <a:r>
              <a:rPr sz="2400" dirty="0"/>
              <a:t> </a:t>
            </a:r>
            <a:r>
              <a:rPr sz="2400" dirty="0" err="1"/>
              <a:t>meningokok</a:t>
            </a:r>
            <a:r>
              <a:rPr sz="2400" dirty="0"/>
              <a:t> </a:t>
            </a:r>
            <a:r>
              <a:rPr sz="2400" dirty="0" err="1"/>
              <a:t>taşıyıcılığı</a:t>
            </a:r>
            <a:r>
              <a:rPr sz="2400" dirty="0"/>
              <a:t> </a:t>
            </a:r>
            <a:r>
              <a:rPr sz="2400" dirty="0" err="1"/>
              <a:t>tespit</a:t>
            </a:r>
            <a:r>
              <a:rPr sz="2400" dirty="0"/>
              <a:t> </a:t>
            </a:r>
            <a:r>
              <a:rPr sz="2400" dirty="0" err="1"/>
              <a:t>edilmiştir</a:t>
            </a:r>
            <a:r>
              <a:rPr sz="2400" dirty="0"/>
              <a:t>. </a:t>
            </a:r>
            <a:r>
              <a:rPr sz="2400" dirty="0" err="1"/>
              <a:t>Hiçbir</a:t>
            </a:r>
            <a:r>
              <a:rPr sz="2400" dirty="0"/>
              <a:t> </a:t>
            </a:r>
            <a:r>
              <a:rPr sz="2400" dirty="0" err="1"/>
              <a:t>serogrup</a:t>
            </a:r>
            <a:r>
              <a:rPr sz="2400" dirty="0"/>
              <a:t> </a:t>
            </a:r>
            <a:r>
              <a:rPr sz="2400" dirty="0" err="1"/>
              <a:t>aşılarla</a:t>
            </a:r>
            <a:r>
              <a:rPr sz="2400" dirty="0"/>
              <a:t> </a:t>
            </a:r>
            <a:r>
              <a:rPr sz="2400" dirty="0" err="1"/>
              <a:t>kapsanan</a:t>
            </a:r>
            <a:r>
              <a:rPr sz="2400" dirty="0"/>
              <a:t> </a:t>
            </a:r>
            <a:r>
              <a:rPr sz="2400" dirty="0" err="1"/>
              <a:t>türlerden</a:t>
            </a:r>
            <a:r>
              <a:rPr sz="2400" dirty="0"/>
              <a:t> </a:t>
            </a:r>
            <a:r>
              <a:rPr sz="2400" dirty="0" err="1"/>
              <a:t>değildir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S</a:t>
            </a:r>
            <a:r>
              <a:rPr lang="tr-TR" sz="2800" b="1" dirty="0" smtClean="0"/>
              <a:t>ONUÇLAR</a:t>
            </a:r>
            <a:r>
              <a:rPr sz="2800" b="1" dirty="0" smtClean="0"/>
              <a:t> </a:t>
            </a:r>
            <a:r>
              <a:rPr sz="2800" b="1" dirty="0"/>
              <a:t>- </a:t>
            </a:r>
            <a:r>
              <a:rPr sz="2800" b="1" dirty="0" err="1"/>
              <a:t>Pnömokok</a:t>
            </a:r>
            <a:r>
              <a:rPr sz="2800" b="1" dirty="0"/>
              <a:t> </a:t>
            </a:r>
            <a:r>
              <a:rPr sz="2800" b="1" dirty="0" err="1"/>
              <a:t>Taşıyıcılığı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Hac</a:t>
            </a:r>
            <a:r>
              <a:rPr sz="2400" dirty="0"/>
              <a:t> </a:t>
            </a:r>
            <a:r>
              <a:rPr sz="2400" dirty="0" err="1"/>
              <a:t>sonrası</a:t>
            </a:r>
            <a:r>
              <a:rPr sz="2400" dirty="0"/>
              <a:t> </a:t>
            </a:r>
            <a:r>
              <a:rPr sz="2400" dirty="0" err="1"/>
              <a:t>alınan</a:t>
            </a:r>
            <a:r>
              <a:rPr sz="2400" dirty="0"/>
              <a:t> </a:t>
            </a:r>
            <a:r>
              <a:rPr sz="2400" dirty="0" err="1"/>
              <a:t>örneklerde</a:t>
            </a:r>
            <a:r>
              <a:rPr sz="2400" dirty="0"/>
              <a:t> </a:t>
            </a:r>
            <a:r>
              <a:rPr sz="2400" dirty="0" err="1"/>
              <a:t>katılımcıların</a:t>
            </a:r>
            <a:r>
              <a:rPr sz="2400" dirty="0"/>
              <a:t> %22.4’ünde Streptococcus </a:t>
            </a:r>
            <a:r>
              <a:rPr sz="2400" dirty="0" err="1"/>
              <a:t>pneumoniae</a:t>
            </a:r>
            <a:r>
              <a:rPr sz="2400" dirty="0"/>
              <a:t> </a:t>
            </a:r>
            <a:r>
              <a:rPr sz="2400" dirty="0" err="1"/>
              <a:t>bulunmuştur</a:t>
            </a:r>
            <a:r>
              <a:rPr sz="2400" dirty="0"/>
              <a:t>. Bu </a:t>
            </a:r>
            <a:r>
              <a:rPr sz="2400" dirty="0" err="1"/>
              <a:t>bulgu</a:t>
            </a:r>
            <a:r>
              <a:rPr sz="2400" dirty="0"/>
              <a:t>, </a:t>
            </a:r>
            <a:r>
              <a:rPr sz="2400" dirty="0" err="1"/>
              <a:t>pnömokok</a:t>
            </a:r>
            <a:r>
              <a:rPr sz="2400" dirty="0"/>
              <a:t> </a:t>
            </a:r>
            <a:r>
              <a:rPr sz="2400" dirty="0" err="1"/>
              <a:t>bulaşma</a:t>
            </a:r>
            <a:r>
              <a:rPr sz="2400" dirty="0"/>
              <a:t> </a:t>
            </a:r>
            <a:r>
              <a:rPr sz="2400" dirty="0" err="1"/>
              <a:t>riskinin</a:t>
            </a:r>
            <a:r>
              <a:rPr sz="2400" dirty="0"/>
              <a:t> </a:t>
            </a:r>
            <a:r>
              <a:rPr sz="2400" dirty="0" err="1"/>
              <a:t>yüksek</a:t>
            </a:r>
            <a:r>
              <a:rPr sz="2400" dirty="0"/>
              <a:t> </a:t>
            </a:r>
            <a:r>
              <a:rPr sz="2400" dirty="0" err="1"/>
              <a:t>olduğunu</a:t>
            </a:r>
            <a:r>
              <a:rPr sz="2400" dirty="0"/>
              <a:t> </a:t>
            </a:r>
            <a:r>
              <a:rPr sz="2400" dirty="0" err="1"/>
              <a:t>göstermektedir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TARTIŞMA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tr-TR" sz="2400" dirty="0"/>
              <a:t>Bu çalışma, Suudi Arabistan ve Avustralya’dan hacılar arasında </a:t>
            </a:r>
            <a:r>
              <a:rPr lang="tr-TR" sz="2400" dirty="0" err="1"/>
              <a:t>meningokok</a:t>
            </a:r>
            <a:r>
              <a:rPr lang="tr-TR" sz="2400" dirty="0"/>
              <a:t> taşıyıcılığı üzerinde mevcut aşılama politikalarının etkisini değerlendirmiştir. </a:t>
            </a:r>
            <a:endParaRPr lang="tr-TR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TARTIŞMA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307" y="1568004"/>
            <a:ext cx="7989752" cy="2889696"/>
          </a:xfrm>
        </p:spPr>
        <p:txBody>
          <a:bodyPr/>
          <a:lstStyle/>
          <a:p>
            <a:r>
              <a:rPr lang="tr-TR" sz="2400" dirty="0"/>
              <a:t>Çalışmada, </a:t>
            </a:r>
            <a:r>
              <a:rPr lang="tr-TR" sz="2400" dirty="0" err="1"/>
              <a:t>MenACWY</a:t>
            </a:r>
            <a:r>
              <a:rPr lang="tr-TR" sz="2400" dirty="0"/>
              <a:t>-C ve </a:t>
            </a:r>
            <a:r>
              <a:rPr lang="tr-TR" sz="2400" dirty="0" err="1"/>
              <a:t>MenACWY</a:t>
            </a:r>
            <a:r>
              <a:rPr lang="tr-TR" sz="2400" dirty="0"/>
              <a:t>-PS aşıları arasında taşıyıcılığı azaltma açısından anlamlı bir fark bulunamamıştır. Ancak, genel olarak düşük taşıyıcılık oranları, başarılı bir aşılama politikasına işaret etmektedir.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3594416"/>
            <a:ext cx="6567525" cy="30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TARTIŞMA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Ek </a:t>
            </a:r>
            <a:r>
              <a:rPr lang="tr-TR" sz="2400" dirty="0"/>
              <a:t>olarak, </a:t>
            </a:r>
            <a:r>
              <a:rPr lang="tr-TR" sz="2400" dirty="0" err="1"/>
              <a:t>pnömokok</a:t>
            </a:r>
            <a:r>
              <a:rPr lang="tr-TR" sz="2400" dirty="0"/>
              <a:t> taşıyıcılığına ilişkin bulgular, bu bakterilerin Hac sırasında bulaşma potansiyelini ortaya koymaktadır. </a:t>
            </a:r>
            <a:endParaRPr lang="tr-TR" sz="2400" dirty="0" smtClean="0"/>
          </a:p>
          <a:p>
            <a:r>
              <a:rPr lang="tr-TR" sz="2400" dirty="0" smtClean="0"/>
              <a:t>Moleküler </a:t>
            </a:r>
            <a:r>
              <a:rPr lang="tr-TR" sz="2400" dirty="0"/>
              <a:t>epidemiyolojik analizler, bulaşma zincirlerini daha iyi anlamamıza yardımcı olacaktır.</a:t>
            </a:r>
          </a:p>
          <a:p>
            <a:pPr marL="0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71" y="372084"/>
            <a:ext cx="8290698" cy="60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TEŞEKKÜR EDERİM…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047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GİRİŞ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400" dirty="0" err="1"/>
              <a:t>Hac</a:t>
            </a:r>
            <a:r>
              <a:rPr sz="2400" dirty="0"/>
              <a:t> </a:t>
            </a:r>
            <a:r>
              <a:rPr sz="2400" dirty="0" err="1"/>
              <a:t>gibi</a:t>
            </a:r>
            <a:r>
              <a:rPr sz="2400" dirty="0"/>
              <a:t> </a:t>
            </a:r>
            <a:r>
              <a:rPr sz="2400" dirty="0" err="1"/>
              <a:t>yoğun</a:t>
            </a:r>
            <a:r>
              <a:rPr sz="2400" dirty="0"/>
              <a:t> </a:t>
            </a:r>
            <a:r>
              <a:rPr sz="2400" dirty="0" err="1"/>
              <a:t>kalabalıkların</a:t>
            </a:r>
            <a:r>
              <a:rPr sz="2400" dirty="0"/>
              <a:t> </a:t>
            </a:r>
            <a:r>
              <a:rPr sz="2400" dirty="0" err="1"/>
              <a:t>olduğu</a:t>
            </a:r>
            <a:r>
              <a:rPr sz="2400" dirty="0"/>
              <a:t> </a:t>
            </a:r>
            <a:r>
              <a:rPr sz="2400" dirty="0" err="1"/>
              <a:t>etkinliklerde</a:t>
            </a:r>
            <a:r>
              <a:rPr sz="2400" dirty="0"/>
              <a:t>, </a:t>
            </a:r>
            <a:r>
              <a:rPr sz="2400" dirty="0" err="1"/>
              <a:t>ortak</a:t>
            </a:r>
            <a:r>
              <a:rPr sz="2400" dirty="0"/>
              <a:t> </a:t>
            </a:r>
            <a:r>
              <a:rPr sz="2400" dirty="0" err="1"/>
              <a:t>yaşam</a:t>
            </a:r>
            <a:r>
              <a:rPr sz="2400" dirty="0"/>
              <a:t> </a:t>
            </a:r>
            <a:r>
              <a:rPr sz="2400" dirty="0" err="1"/>
              <a:t>alanları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yetersiz</a:t>
            </a:r>
            <a:r>
              <a:rPr sz="2400" dirty="0"/>
              <a:t> </a:t>
            </a:r>
            <a:r>
              <a:rPr sz="2400" dirty="0" err="1"/>
              <a:t>hijyen</a:t>
            </a:r>
            <a:r>
              <a:rPr sz="2400" dirty="0"/>
              <a:t> </a:t>
            </a:r>
            <a:r>
              <a:rPr sz="2400" dirty="0" err="1"/>
              <a:t>nedeniyle</a:t>
            </a:r>
            <a:r>
              <a:rPr sz="2400" dirty="0"/>
              <a:t> </a:t>
            </a:r>
            <a:r>
              <a:rPr sz="2400" dirty="0" err="1"/>
              <a:t>meningokok</a:t>
            </a:r>
            <a:r>
              <a:rPr sz="2400" dirty="0"/>
              <a:t> </a:t>
            </a:r>
            <a:r>
              <a:rPr sz="2400" dirty="0" err="1"/>
              <a:t>taşıyıcılığı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hastalık</a:t>
            </a:r>
            <a:r>
              <a:rPr sz="2400" dirty="0"/>
              <a:t> </a:t>
            </a:r>
            <a:r>
              <a:rPr sz="2400" dirty="0" err="1"/>
              <a:t>riski</a:t>
            </a:r>
            <a:r>
              <a:rPr sz="2400" dirty="0"/>
              <a:t> </a:t>
            </a:r>
            <a:r>
              <a:rPr sz="2400" dirty="0" err="1"/>
              <a:t>artmaktadır</a:t>
            </a:r>
            <a:r>
              <a:rPr sz="2400" dirty="0"/>
              <a:t>. 1987’de </a:t>
            </a:r>
            <a:r>
              <a:rPr sz="2400" dirty="0" err="1"/>
              <a:t>serogrup</a:t>
            </a:r>
            <a:r>
              <a:rPr sz="2400" dirty="0"/>
              <a:t> A </a:t>
            </a:r>
            <a:r>
              <a:rPr sz="2400" dirty="0" err="1"/>
              <a:t>ve</a:t>
            </a:r>
            <a:r>
              <a:rPr sz="2400" dirty="0"/>
              <a:t> 2000-2001 </a:t>
            </a:r>
            <a:r>
              <a:rPr sz="2400" dirty="0" err="1"/>
              <a:t>yıllarında</a:t>
            </a:r>
            <a:r>
              <a:rPr sz="2400" dirty="0"/>
              <a:t> </a:t>
            </a:r>
            <a:r>
              <a:rPr sz="2400" dirty="0" err="1"/>
              <a:t>serogrup</a:t>
            </a:r>
            <a:r>
              <a:rPr sz="2400" dirty="0"/>
              <a:t> W </a:t>
            </a:r>
            <a:r>
              <a:rPr sz="2400" dirty="0" err="1"/>
              <a:t>salgınları</a:t>
            </a:r>
            <a:r>
              <a:rPr sz="2400" dirty="0"/>
              <a:t>, </a:t>
            </a:r>
            <a:r>
              <a:rPr sz="2400" dirty="0" err="1"/>
              <a:t>binlerce</a:t>
            </a:r>
            <a:r>
              <a:rPr sz="2400" dirty="0"/>
              <a:t> </a:t>
            </a:r>
            <a:r>
              <a:rPr sz="2400" dirty="0" err="1"/>
              <a:t>kişiyi</a:t>
            </a:r>
            <a:r>
              <a:rPr sz="2400" dirty="0"/>
              <a:t> </a:t>
            </a:r>
            <a:r>
              <a:rPr sz="2400" dirty="0" err="1"/>
              <a:t>etkilemiştir</a:t>
            </a:r>
            <a:r>
              <a:rPr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2000 </a:t>
            </a:r>
            <a:r>
              <a:rPr lang="tr-TR" sz="2400" dirty="0"/>
              <a:t>ve 2001 yıllarında yaşanan yeni </a:t>
            </a:r>
            <a:r>
              <a:rPr lang="tr-TR" sz="2400" dirty="0" err="1"/>
              <a:t>serogrup</a:t>
            </a:r>
            <a:r>
              <a:rPr lang="tr-TR" sz="2400" dirty="0"/>
              <a:t> W salgınları, dörtlü </a:t>
            </a:r>
            <a:r>
              <a:rPr lang="tr-TR" sz="2400" dirty="0" err="1"/>
              <a:t>meningokok</a:t>
            </a:r>
            <a:r>
              <a:rPr lang="tr-TR" sz="2400" dirty="0"/>
              <a:t> </a:t>
            </a:r>
            <a:r>
              <a:rPr lang="tr-TR" sz="2400" dirty="0" err="1"/>
              <a:t>serogrup</a:t>
            </a:r>
            <a:r>
              <a:rPr lang="tr-TR" sz="2400" dirty="0"/>
              <a:t> A, C, W ve Y (</a:t>
            </a:r>
            <a:r>
              <a:rPr lang="tr-TR" sz="2400" dirty="0" err="1"/>
              <a:t>MenACWY</a:t>
            </a:r>
            <a:r>
              <a:rPr lang="tr-TR" sz="2400" dirty="0"/>
              <a:t>) aşılarının 2002 yılından itibaren zorunlu hale getirilmesine ve taşıyıcılığı önlemek için </a:t>
            </a:r>
            <a:r>
              <a:rPr lang="tr-TR" sz="2400" dirty="0" err="1"/>
              <a:t>kemoprofilaksi</a:t>
            </a:r>
            <a:r>
              <a:rPr lang="tr-TR" sz="2400" dirty="0"/>
              <a:t> uygulanmasına neden olmuştur. Bu uygulama, salgınların kontrol altına alınmasında etkili olmuştur</a:t>
            </a:r>
            <a:r>
              <a:rPr lang="tr-TR" sz="240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GİRİŞ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Konjugat</a:t>
            </a:r>
            <a:r>
              <a:rPr lang="tr-TR" sz="2400" dirty="0" smtClean="0"/>
              <a:t> </a:t>
            </a:r>
            <a:r>
              <a:rPr lang="tr-TR" sz="2400" dirty="0"/>
              <a:t>aşılar, </a:t>
            </a:r>
            <a:r>
              <a:rPr lang="tr-TR" sz="2400" dirty="0" err="1"/>
              <a:t>polisakkarit</a:t>
            </a:r>
            <a:r>
              <a:rPr lang="tr-TR" sz="2400" dirty="0"/>
              <a:t> aşılara kıyasla uzun vadeli taşıyıcılık azalmasında daha etkili bulunmuştur. Ancak, bu iki aşının Hac sırasındaki etkisi karşılaştırılmamıştır.</a:t>
            </a:r>
          </a:p>
          <a:p>
            <a:r>
              <a:rPr lang="tr-TR" sz="2400" dirty="0" smtClean="0"/>
              <a:t>Bu </a:t>
            </a:r>
            <a:r>
              <a:rPr lang="tr-TR" sz="2400" dirty="0"/>
              <a:t>nedenle, 2016-2017 Hac sezonunda Suudi Arabistan ve Avustralya’dan gelen hacılar üzerinde bir </a:t>
            </a:r>
            <a:r>
              <a:rPr lang="tr-TR" sz="2400" dirty="0" err="1"/>
              <a:t>randomize</a:t>
            </a:r>
            <a:r>
              <a:rPr lang="tr-TR" sz="2400" dirty="0"/>
              <a:t> kontrollü çalışma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265168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Y</a:t>
            </a:r>
            <a:r>
              <a:rPr lang="tr-TR" sz="2800" b="1" dirty="0" smtClean="0"/>
              <a:t>ÖNTEMLER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sz="2400" dirty="0" err="1"/>
              <a:t>İki</a:t>
            </a:r>
            <a:r>
              <a:rPr sz="2400" dirty="0"/>
              <a:t> </a:t>
            </a:r>
            <a:r>
              <a:rPr sz="2400" dirty="0" err="1"/>
              <a:t>merkezde</a:t>
            </a:r>
            <a:r>
              <a:rPr sz="2400" dirty="0"/>
              <a:t> (</a:t>
            </a:r>
            <a:r>
              <a:rPr sz="2400" dirty="0" err="1"/>
              <a:t>Suudi</a:t>
            </a:r>
            <a:r>
              <a:rPr sz="2400" dirty="0"/>
              <a:t> </a:t>
            </a:r>
            <a:r>
              <a:rPr sz="2400" dirty="0" err="1"/>
              <a:t>Arabistan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Avustralya</a:t>
            </a:r>
            <a:r>
              <a:rPr sz="2400" dirty="0"/>
              <a:t>) </a:t>
            </a:r>
            <a:r>
              <a:rPr sz="2400" dirty="0" err="1"/>
              <a:t>yürütülen</a:t>
            </a:r>
            <a:r>
              <a:rPr sz="2400" dirty="0"/>
              <a:t>, </a:t>
            </a:r>
            <a:r>
              <a:rPr sz="2400" dirty="0" err="1"/>
              <a:t>tek</a:t>
            </a:r>
            <a:r>
              <a:rPr sz="2400" dirty="0"/>
              <a:t> </a:t>
            </a:r>
            <a:r>
              <a:rPr sz="2400" dirty="0" err="1"/>
              <a:t>kör</a:t>
            </a:r>
            <a:r>
              <a:rPr sz="2400" dirty="0"/>
              <a:t> randomize </a:t>
            </a:r>
            <a:r>
              <a:rPr sz="2400" dirty="0" err="1"/>
              <a:t>kontrollü</a:t>
            </a:r>
            <a:r>
              <a:rPr sz="2400" dirty="0"/>
              <a:t> </a:t>
            </a:r>
            <a:r>
              <a:rPr sz="2400" dirty="0" err="1"/>
              <a:t>bir</a:t>
            </a:r>
            <a:r>
              <a:rPr sz="2400" dirty="0"/>
              <a:t> </a:t>
            </a:r>
            <a:r>
              <a:rPr sz="2400" dirty="0" err="1"/>
              <a:t>çalışma</a:t>
            </a:r>
            <a:r>
              <a:rPr sz="2400" dirty="0"/>
              <a:t> </a:t>
            </a:r>
            <a:r>
              <a:rPr sz="2400" dirty="0" err="1"/>
              <a:t>yapılmıştır</a:t>
            </a:r>
            <a:r>
              <a:rPr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Nisan </a:t>
            </a:r>
            <a:r>
              <a:rPr lang="tr-TR" sz="2400" dirty="0"/>
              <a:t>2016 ile Ağustos 2018 </a:t>
            </a:r>
            <a:r>
              <a:rPr lang="tr-TR" sz="2400" dirty="0" smtClean="0"/>
              <a:t>arasında gerçekleştirilmiştir </a:t>
            </a:r>
            <a:r>
              <a:rPr lang="tr-TR" sz="2400" dirty="0"/>
              <a:t>ve iki Hac sezonunu kapsamaktadır. </a:t>
            </a:r>
            <a:endParaRPr lang="tr-TR" sz="2400" dirty="0" smtClean="0"/>
          </a:p>
          <a:p>
            <a:r>
              <a:rPr lang="tr-TR" sz="2400" dirty="0" smtClean="0"/>
              <a:t>Çalışmanın </a:t>
            </a:r>
            <a:r>
              <a:rPr lang="tr-TR" sz="2400" dirty="0"/>
              <a:t>temel amacı, </a:t>
            </a:r>
            <a:r>
              <a:rPr lang="tr-TR" sz="2400" dirty="0" err="1"/>
              <a:t>MenACWY-Konjugat</a:t>
            </a:r>
            <a:r>
              <a:rPr lang="tr-TR" sz="2400" dirty="0"/>
              <a:t> (</a:t>
            </a:r>
            <a:r>
              <a:rPr lang="tr-TR" sz="2400" dirty="0" err="1"/>
              <a:t>MenACWY</a:t>
            </a:r>
            <a:r>
              <a:rPr lang="tr-TR" sz="2400" dirty="0"/>
              <a:t>-C) ve </a:t>
            </a:r>
            <a:r>
              <a:rPr lang="tr-TR" sz="2400" dirty="0" err="1"/>
              <a:t>MenACWY-Polisakkarit</a:t>
            </a:r>
            <a:r>
              <a:rPr lang="tr-TR" sz="2400" dirty="0"/>
              <a:t> (</a:t>
            </a:r>
            <a:r>
              <a:rPr lang="tr-TR" sz="2400" dirty="0" err="1"/>
              <a:t>MenACWY</a:t>
            </a:r>
            <a:r>
              <a:rPr lang="tr-TR" sz="2400" dirty="0"/>
              <a:t>-PS) aşılarını alan hacılar arasında </a:t>
            </a:r>
            <a:r>
              <a:rPr lang="tr-TR" sz="2400" dirty="0" err="1"/>
              <a:t>serogrup</a:t>
            </a:r>
            <a:r>
              <a:rPr lang="tr-TR" sz="2400" dirty="0"/>
              <a:t>-spesifik </a:t>
            </a:r>
            <a:r>
              <a:rPr lang="tr-TR" sz="2400" dirty="0" err="1"/>
              <a:t>meningokok</a:t>
            </a:r>
            <a:r>
              <a:rPr lang="tr-TR" sz="2400" dirty="0"/>
              <a:t> taşıyıcılığı oranlarını karşılaştırmaktır. Hacdan 60 gün önce ve Hacdan 6-11 ay sonra taşıyıcılık oranları değerlendirilmiştir.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K</a:t>
            </a:r>
            <a:r>
              <a:rPr lang="tr-TR" sz="2800" b="1" dirty="0" smtClean="0"/>
              <a:t>ATILIMCILAR</a:t>
            </a:r>
            <a:r>
              <a:rPr sz="2800" b="1" dirty="0" smtClean="0"/>
              <a:t> </a:t>
            </a:r>
            <a:r>
              <a:rPr sz="2800" b="1" dirty="0" err="1"/>
              <a:t>ve</a:t>
            </a:r>
            <a:r>
              <a:rPr sz="2800" b="1" dirty="0"/>
              <a:t> </a:t>
            </a:r>
            <a:r>
              <a:rPr sz="2800" b="1" dirty="0" smtClean="0"/>
              <a:t>R</a:t>
            </a:r>
            <a:r>
              <a:rPr lang="tr-TR" sz="2800" b="1" dirty="0" smtClean="0"/>
              <a:t>ANDOMİZASYON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Katılımcılar 18 yaş ve üzerindeki bireylerden oluşmuştur ve daha önce </a:t>
            </a:r>
            <a:r>
              <a:rPr lang="tr-TR" sz="2400" dirty="0" err="1"/>
              <a:t>MenACWY</a:t>
            </a:r>
            <a:r>
              <a:rPr lang="tr-TR" sz="2400" dirty="0"/>
              <a:t>-C aşısı almamış olanlar çalışmaya dahil edilmiştir. </a:t>
            </a:r>
            <a:r>
              <a:rPr lang="tr-TR" sz="2400" dirty="0" err="1"/>
              <a:t>MenACWY</a:t>
            </a:r>
            <a:r>
              <a:rPr lang="tr-TR" sz="2400" dirty="0"/>
              <a:t>-PS aşısını son üç yıl içinde almış olanlar ve </a:t>
            </a:r>
            <a:r>
              <a:rPr lang="tr-TR" sz="2400" dirty="0" err="1"/>
              <a:t>immün</a:t>
            </a:r>
            <a:r>
              <a:rPr lang="tr-TR" sz="2400" dirty="0"/>
              <a:t> yetmezlik durumu olanlar çalışmadan dışlanmıştır</a:t>
            </a:r>
            <a:r>
              <a:rPr lang="tr-TR" sz="240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ÖRNEK TOPLAMA VE İŞLEME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Her </a:t>
            </a:r>
            <a:r>
              <a:rPr sz="2400" dirty="0" err="1"/>
              <a:t>katılımcıdan</a:t>
            </a:r>
            <a:r>
              <a:rPr sz="2400" dirty="0"/>
              <a:t> </a:t>
            </a:r>
            <a:r>
              <a:rPr sz="2400" dirty="0" err="1"/>
              <a:t>üç</a:t>
            </a:r>
            <a:r>
              <a:rPr sz="2400" dirty="0"/>
              <a:t> </a:t>
            </a:r>
            <a:r>
              <a:rPr sz="2400" dirty="0" err="1"/>
              <a:t>orofaringeal</a:t>
            </a:r>
            <a:r>
              <a:rPr sz="2400" dirty="0"/>
              <a:t> </a:t>
            </a:r>
            <a:r>
              <a:rPr sz="2400" dirty="0" err="1"/>
              <a:t>sürüntü</a:t>
            </a:r>
            <a:r>
              <a:rPr sz="2400" dirty="0"/>
              <a:t> </a:t>
            </a:r>
            <a:r>
              <a:rPr sz="2400" dirty="0" err="1"/>
              <a:t>örneği</a:t>
            </a:r>
            <a:r>
              <a:rPr sz="2400" dirty="0"/>
              <a:t> </a:t>
            </a:r>
            <a:r>
              <a:rPr sz="2400" dirty="0" err="1"/>
              <a:t>alınmıştır</a:t>
            </a:r>
            <a:r>
              <a:rPr sz="2400" dirty="0"/>
              <a:t>:</a:t>
            </a:r>
          </a:p>
          <a:p>
            <a:pPr marL="0" indent="0">
              <a:buNone/>
            </a:pPr>
            <a:r>
              <a:rPr sz="2400" dirty="0"/>
              <a:t>1. </a:t>
            </a:r>
            <a:r>
              <a:rPr sz="2400" dirty="0" err="1"/>
              <a:t>Hacdan</a:t>
            </a:r>
            <a:r>
              <a:rPr sz="2400" dirty="0"/>
              <a:t> </a:t>
            </a:r>
            <a:r>
              <a:rPr sz="2400" dirty="0" err="1"/>
              <a:t>önce</a:t>
            </a:r>
            <a:r>
              <a:rPr sz="2400" dirty="0"/>
              <a:t> (</a:t>
            </a:r>
            <a:r>
              <a:rPr sz="2400" dirty="0" err="1"/>
              <a:t>başlangıç</a:t>
            </a:r>
            <a:r>
              <a:rPr sz="2400" dirty="0"/>
              <a:t>),</a:t>
            </a:r>
          </a:p>
          <a:p>
            <a:pPr marL="0" indent="0">
              <a:buNone/>
            </a:pPr>
            <a:r>
              <a:rPr sz="2400" dirty="0"/>
              <a:t>2. </a:t>
            </a:r>
            <a:r>
              <a:rPr sz="2400" dirty="0" err="1"/>
              <a:t>Hac</a:t>
            </a:r>
            <a:r>
              <a:rPr sz="2400" dirty="0"/>
              <a:t> </a:t>
            </a:r>
            <a:r>
              <a:rPr sz="2400" dirty="0" err="1"/>
              <a:t>sonrası</a:t>
            </a:r>
            <a:r>
              <a:rPr sz="2400" dirty="0"/>
              <a:t> (60 </a:t>
            </a:r>
            <a:r>
              <a:rPr sz="2400" dirty="0" err="1"/>
              <a:t>gün</a:t>
            </a:r>
            <a:r>
              <a:rPr sz="2400" dirty="0"/>
              <a:t> </a:t>
            </a:r>
            <a:r>
              <a:rPr sz="2400" dirty="0" err="1"/>
              <a:t>içinde</a:t>
            </a:r>
            <a:r>
              <a:rPr sz="2400" dirty="0"/>
              <a:t>),</a:t>
            </a:r>
          </a:p>
          <a:p>
            <a:pPr marL="0" indent="0">
              <a:buNone/>
            </a:pPr>
            <a:r>
              <a:rPr sz="2400" dirty="0"/>
              <a:t>3. </a:t>
            </a:r>
            <a:r>
              <a:rPr sz="2400" dirty="0" err="1"/>
              <a:t>Hacdan</a:t>
            </a:r>
            <a:r>
              <a:rPr sz="2400" dirty="0"/>
              <a:t> 6-11 ay </a:t>
            </a:r>
            <a:r>
              <a:rPr sz="2400" dirty="0" err="1"/>
              <a:t>sonra</a:t>
            </a:r>
            <a:r>
              <a:rPr sz="2400" dirty="0"/>
              <a:t> (</a:t>
            </a:r>
            <a:r>
              <a:rPr sz="2400" dirty="0" err="1"/>
              <a:t>geç</a:t>
            </a:r>
            <a:r>
              <a:rPr sz="2400" dirty="0"/>
              <a:t> </a:t>
            </a:r>
            <a:r>
              <a:rPr sz="2400" dirty="0" err="1"/>
              <a:t>takip</a:t>
            </a:r>
            <a:r>
              <a:rPr sz="2400" dirty="0"/>
              <a:t>).</a:t>
            </a:r>
          </a:p>
          <a:p>
            <a:r>
              <a:rPr sz="2400" dirty="0" err="1"/>
              <a:t>Suudi</a:t>
            </a:r>
            <a:r>
              <a:rPr sz="2400" dirty="0"/>
              <a:t> </a:t>
            </a:r>
            <a:r>
              <a:rPr sz="2400" dirty="0" err="1"/>
              <a:t>Arabistan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Avustralya'daki</a:t>
            </a:r>
            <a:r>
              <a:rPr sz="2400" dirty="0"/>
              <a:t> </a:t>
            </a:r>
            <a:r>
              <a:rPr sz="2400" dirty="0" err="1"/>
              <a:t>laboratuvarlarda</a:t>
            </a:r>
            <a:r>
              <a:rPr sz="2400" dirty="0"/>
              <a:t> </a:t>
            </a:r>
            <a:r>
              <a:rPr sz="2400" dirty="0" err="1"/>
              <a:t>analizler</a:t>
            </a:r>
            <a:r>
              <a:rPr sz="2400" dirty="0"/>
              <a:t> </a:t>
            </a:r>
            <a:r>
              <a:rPr sz="2400" dirty="0" err="1"/>
              <a:t>yapılmıştır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201" y="378069"/>
            <a:ext cx="8295976" cy="5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L</a:t>
            </a:r>
            <a:r>
              <a:rPr lang="tr-TR" sz="2800" b="1" dirty="0" smtClean="0"/>
              <a:t>ABORATUVAR</a:t>
            </a:r>
            <a:r>
              <a:rPr sz="2800" b="1" dirty="0" smtClean="0"/>
              <a:t> </a:t>
            </a:r>
            <a:r>
              <a:rPr lang="tr-TR" sz="2800" b="1" dirty="0" smtClean="0"/>
              <a:t>İŞLEMLERİ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Orofaringeal</a:t>
            </a:r>
            <a:r>
              <a:rPr sz="2400" dirty="0"/>
              <a:t> </a:t>
            </a:r>
            <a:r>
              <a:rPr sz="2400" dirty="0" err="1"/>
              <a:t>sürüntülerden</a:t>
            </a:r>
            <a:r>
              <a:rPr sz="2400" dirty="0"/>
              <a:t> </a:t>
            </a:r>
            <a:r>
              <a:rPr sz="2400" dirty="0" err="1"/>
              <a:t>meningokok</a:t>
            </a:r>
            <a:r>
              <a:rPr sz="2400" dirty="0"/>
              <a:t> </a:t>
            </a:r>
            <a:r>
              <a:rPr sz="2400" dirty="0" err="1"/>
              <a:t>türleri</a:t>
            </a:r>
            <a:r>
              <a:rPr sz="2400" dirty="0"/>
              <a:t> </a:t>
            </a:r>
            <a:r>
              <a:rPr sz="2400" dirty="0" err="1"/>
              <a:t>ve</a:t>
            </a:r>
            <a:r>
              <a:rPr sz="2400" dirty="0"/>
              <a:t> </a:t>
            </a:r>
            <a:r>
              <a:rPr sz="2400" dirty="0" err="1"/>
              <a:t>serogrupları</a:t>
            </a:r>
            <a:r>
              <a:rPr sz="2400" dirty="0"/>
              <a:t> </a:t>
            </a:r>
            <a:r>
              <a:rPr sz="2400" dirty="0" err="1"/>
              <a:t>moleküler</a:t>
            </a:r>
            <a:r>
              <a:rPr sz="2400" dirty="0"/>
              <a:t> </a:t>
            </a:r>
            <a:r>
              <a:rPr sz="2400" dirty="0" err="1"/>
              <a:t>testlerle</a:t>
            </a:r>
            <a:r>
              <a:rPr sz="2400" dirty="0"/>
              <a:t> </a:t>
            </a:r>
            <a:r>
              <a:rPr sz="2400" dirty="0" err="1"/>
              <a:t>belirlenmiştir</a:t>
            </a:r>
            <a:r>
              <a:rPr sz="2400" dirty="0"/>
              <a:t>. Streptococcus </a:t>
            </a:r>
            <a:r>
              <a:rPr sz="2400" dirty="0" err="1"/>
              <a:t>pneumoniae</a:t>
            </a:r>
            <a:r>
              <a:rPr sz="2400" dirty="0"/>
              <a:t> </a:t>
            </a:r>
            <a:r>
              <a:rPr sz="2400" dirty="0" err="1"/>
              <a:t>varlığı</a:t>
            </a:r>
            <a:r>
              <a:rPr sz="2400" dirty="0"/>
              <a:t> da </a:t>
            </a:r>
            <a:r>
              <a:rPr sz="2400" dirty="0" err="1"/>
              <a:t>çeşitli</a:t>
            </a:r>
            <a:r>
              <a:rPr sz="2400" dirty="0"/>
              <a:t> </a:t>
            </a:r>
            <a:r>
              <a:rPr sz="2400" dirty="0" err="1"/>
              <a:t>biyokimyasal</a:t>
            </a:r>
            <a:r>
              <a:rPr sz="2400" dirty="0"/>
              <a:t> </a:t>
            </a:r>
            <a:r>
              <a:rPr sz="2400" dirty="0" err="1"/>
              <a:t>testlerle</a:t>
            </a:r>
            <a:r>
              <a:rPr sz="2400" dirty="0"/>
              <a:t> </a:t>
            </a:r>
            <a:r>
              <a:rPr sz="2400" dirty="0" err="1"/>
              <a:t>analiz</a:t>
            </a:r>
            <a:r>
              <a:rPr sz="2400" dirty="0"/>
              <a:t> </a:t>
            </a:r>
            <a:r>
              <a:rPr sz="2400" dirty="0" err="1"/>
              <a:t>edilmiştir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800" b="1" dirty="0" smtClean="0"/>
              <a:t>İ</a:t>
            </a:r>
            <a:r>
              <a:rPr lang="tr-TR" sz="2800" b="1" dirty="0" smtClean="0"/>
              <a:t>STATİSTİKSEL</a:t>
            </a:r>
            <a:r>
              <a:rPr sz="2800" b="1" dirty="0" smtClean="0"/>
              <a:t> A</a:t>
            </a:r>
            <a:r>
              <a:rPr lang="tr-TR" sz="2800" b="1" dirty="0" smtClean="0"/>
              <a:t>NALİZLER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 err="1"/>
              <a:t>Taşıyıcılık</a:t>
            </a:r>
            <a:r>
              <a:rPr sz="2400" dirty="0"/>
              <a:t> </a:t>
            </a:r>
            <a:r>
              <a:rPr sz="2400" dirty="0" err="1"/>
              <a:t>oranı</a:t>
            </a:r>
            <a:r>
              <a:rPr sz="2400" dirty="0"/>
              <a:t> </a:t>
            </a:r>
            <a:r>
              <a:rPr sz="2400" dirty="0" err="1"/>
              <a:t>başlangıçta</a:t>
            </a:r>
            <a:r>
              <a:rPr sz="2400" dirty="0"/>
              <a:t> %3 </a:t>
            </a:r>
            <a:r>
              <a:rPr sz="2400" dirty="0" err="1"/>
              <a:t>olarak</a:t>
            </a:r>
            <a:r>
              <a:rPr sz="2400" dirty="0"/>
              <a:t> </a:t>
            </a:r>
            <a:r>
              <a:rPr sz="2400" dirty="0" err="1"/>
              <a:t>varsayılmıştır</a:t>
            </a:r>
            <a:r>
              <a:rPr sz="2400" dirty="0"/>
              <a:t>. </a:t>
            </a:r>
            <a:r>
              <a:rPr sz="2400" dirty="0" err="1"/>
              <a:t>Çalışma</a:t>
            </a:r>
            <a:r>
              <a:rPr sz="2400" dirty="0"/>
              <a:t> </a:t>
            </a:r>
            <a:r>
              <a:rPr sz="2400" dirty="0" err="1"/>
              <a:t>tasarımına</a:t>
            </a:r>
            <a:r>
              <a:rPr sz="2400" dirty="0"/>
              <a:t> </a:t>
            </a:r>
            <a:r>
              <a:rPr sz="2400" dirty="0" err="1"/>
              <a:t>göre</a:t>
            </a:r>
            <a:r>
              <a:rPr sz="2400" dirty="0"/>
              <a:t> </a:t>
            </a:r>
            <a:r>
              <a:rPr sz="2400" dirty="0" err="1"/>
              <a:t>konjugat</a:t>
            </a:r>
            <a:r>
              <a:rPr sz="2400" dirty="0"/>
              <a:t> </a:t>
            </a:r>
            <a:r>
              <a:rPr sz="2400" dirty="0" err="1"/>
              <a:t>aşının</a:t>
            </a:r>
            <a:r>
              <a:rPr sz="2400" dirty="0"/>
              <a:t> </a:t>
            </a:r>
            <a:r>
              <a:rPr sz="2400" dirty="0" err="1"/>
              <a:t>taşıyıcılığı</a:t>
            </a:r>
            <a:r>
              <a:rPr sz="2400" dirty="0"/>
              <a:t> %75 </a:t>
            </a:r>
            <a:r>
              <a:rPr sz="2400" dirty="0" err="1"/>
              <a:t>oranında</a:t>
            </a:r>
            <a:r>
              <a:rPr sz="2400" dirty="0"/>
              <a:t> </a:t>
            </a:r>
            <a:r>
              <a:rPr sz="2400" dirty="0" err="1"/>
              <a:t>azaltması</a:t>
            </a:r>
            <a:r>
              <a:rPr sz="2400" dirty="0"/>
              <a:t> </a:t>
            </a:r>
            <a:r>
              <a:rPr sz="2400" dirty="0" err="1"/>
              <a:t>beklenmiştir</a:t>
            </a:r>
            <a:r>
              <a:rPr sz="2400" dirty="0"/>
              <a:t>. Her </a:t>
            </a:r>
            <a:r>
              <a:rPr sz="2400" dirty="0" err="1"/>
              <a:t>aşı</a:t>
            </a:r>
            <a:r>
              <a:rPr sz="2400" dirty="0"/>
              <a:t> </a:t>
            </a:r>
            <a:r>
              <a:rPr sz="2400" dirty="0" err="1"/>
              <a:t>grubunda</a:t>
            </a:r>
            <a:r>
              <a:rPr sz="2400" dirty="0"/>
              <a:t> 567 </a:t>
            </a:r>
            <a:r>
              <a:rPr sz="2400" dirty="0" err="1"/>
              <a:t>katılımcı</a:t>
            </a:r>
            <a:r>
              <a:rPr sz="2400" dirty="0"/>
              <a:t> </a:t>
            </a:r>
            <a:r>
              <a:rPr sz="2400" dirty="0" err="1"/>
              <a:t>hedeflenmiştir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TM03457464[[fn=Kar Payı]]</Template>
  <TotalTime>100</TotalTime>
  <Words>499</Words>
  <Application>Microsoft Office PowerPoint</Application>
  <PresentationFormat>Ekran Gösterisi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0" baseType="lpstr">
      <vt:lpstr>Gill Sans MT</vt:lpstr>
      <vt:lpstr>Wingdings 2</vt:lpstr>
      <vt:lpstr>Kar Payı</vt:lpstr>
      <vt:lpstr>PowerPoint Sunusu</vt:lpstr>
      <vt:lpstr>GİRİŞ</vt:lpstr>
      <vt:lpstr>GİRİŞ</vt:lpstr>
      <vt:lpstr>YÖNTEMLER</vt:lpstr>
      <vt:lpstr>KATILIMCILAR ve RANDOMİZASYON</vt:lpstr>
      <vt:lpstr>ÖRNEK TOPLAMA VE İŞLEME</vt:lpstr>
      <vt:lpstr>PowerPoint Sunusu</vt:lpstr>
      <vt:lpstr>LABORATUVAR İŞLEMLERİ</vt:lpstr>
      <vt:lpstr>İSTATİSTİKSEL ANALİZLER</vt:lpstr>
      <vt:lpstr>KATILIMCILARIN ÖZELLİKLERİ</vt:lpstr>
      <vt:lpstr>SONUÇLAR - MenIngokok Taşıyıcılığı</vt:lpstr>
      <vt:lpstr>SONUÇLAR - Pnömokok Taşıyıcılığı</vt:lpstr>
      <vt:lpstr>TARTIŞMA</vt:lpstr>
      <vt:lpstr>TARTIŞMA</vt:lpstr>
      <vt:lpstr>TARTIŞMA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/>
  <cp:keywords/>
  <dc:description>generated using python-pptx</dc:description>
  <cp:lastModifiedBy>ronaldinho424</cp:lastModifiedBy>
  <cp:revision>11</cp:revision>
  <dcterms:created xsi:type="dcterms:W3CDTF">2013-01-27T09:14:16Z</dcterms:created>
  <dcterms:modified xsi:type="dcterms:W3CDTF">2025-01-12T21:08:17Z</dcterms:modified>
  <cp:category/>
</cp:coreProperties>
</file>