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20" r:id="rId34"/>
    <p:sldId id="290" r:id="rId35"/>
    <p:sldId id="291" r:id="rId36"/>
    <p:sldId id="292" r:id="rId37"/>
    <p:sldId id="293" r:id="rId38"/>
    <p:sldId id="294" r:id="rId39"/>
    <p:sldId id="295" r:id="rId40"/>
    <p:sldId id="296" r:id="rId41"/>
    <p:sldId id="297" r:id="rId42"/>
    <p:sldId id="298" r:id="rId43"/>
    <p:sldId id="276" r:id="rId44"/>
    <p:sldId id="299" r:id="rId45"/>
    <p:sldId id="300" r:id="rId46"/>
    <p:sldId id="317" r:id="rId47"/>
    <p:sldId id="301" r:id="rId48"/>
    <p:sldId id="302" r:id="rId49"/>
    <p:sldId id="318" r:id="rId50"/>
    <p:sldId id="303" r:id="rId51"/>
    <p:sldId id="304" r:id="rId52"/>
    <p:sldId id="305" r:id="rId53"/>
    <p:sldId id="306" r:id="rId54"/>
    <p:sldId id="307" r:id="rId55"/>
    <p:sldId id="319" r:id="rId56"/>
    <p:sldId id="308" r:id="rId57"/>
    <p:sldId id="309" r:id="rId58"/>
    <p:sldId id="310" r:id="rId59"/>
    <p:sldId id="311" r:id="rId60"/>
    <p:sldId id="314" r:id="rId61"/>
    <p:sldId id="312" r:id="rId62"/>
    <p:sldId id="313" r:id="rId63"/>
    <p:sldId id="316" r:id="rId6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AB699E3-BA2D-401D-8690-C08581287B06}" type="datetimeFigureOut">
              <a:rPr lang="tr-TR" smtClean="0"/>
              <a:t>16.05.2025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106299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B699E3-BA2D-401D-8690-C08581287B06}" type="datetimeFigureOut">
              <a:rPr lang="tr-TR" smtClean="0"/>
              <a:t>16.05.2025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204335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B699E3-BA2D-401D-8690-C08581287B06}" type="datetimeFigureOut">
              <a:rPr lang="tr-TR" smtClean="0"/>
              <a:t>16.05.2025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119938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B699E3-BA2D-401D-8690-C08581287B06}" type="datetimeFigureOut">
              <a:rPr lang="tr-TR" smtClean="0"/>
              <a:t>16.05.2025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212024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AB699E3-BA2D-401D-8690-C08581287B06}" type="datetimeFigureOut">
              <a:rPr lang="tr-TR" smtClean="0"/>
              <a:t>16.05.2025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111475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AB699E3-BA2D-401D-8690-C08581287B06}" type="datetimeFigureOut">
              <a:rPr lang="tr-TR" smtClean="0"/>
              <a:t>16.05.2025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421801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B699E3-BA2D-401D-8690-C08581287B06}" type="datetimeFigureOut">
              <a:rPr lang="tr-TR" smtClean="0"/>
              <a:t>16.05.2025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93561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AB699E3-BA2D-401D-8690-C08581287B06}" type="datetimeFigureOut">
              <a:rPr lang="tr-TR" smtClean="0"/>
              <a:t>16.05.2025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413183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AB699E3-BA2D-401D-8690-C08581287B06}" type="datetimeFigureOut">
              <a:rPr lang="tr-TR" smtClean="0"/>
              <a:t>16.05.2025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195455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AB699E3-BA2D-401D-8690-C08581287B06}" type="datetimeFigureOut">
              <a:rPr lang="tr-TR" smtClean="0"/>
              <a:t>16.05.2025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23499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AB699E3-BA2D-401D-8690-C08581287B06}" type="datetimeFigureOut">
              <a:rPr lang="tr-TR" smtClean="0"/>
              <a:t>16.05.2025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B7822D-B3F3-4DF2-8DE7-6344E97F6350}" type="slidenum">
              <a:rPr lang="tr-TR" smtClean="0"/>
              <a:t>‹#›</a:t>
            </a:fld>
            <a:endParaRPr lang="tr-TR"/>
          </a:p>
        </p:txBody>
      </p:sp>
    </p:spTree>
    <p:extLst>
      <p:ext uri="{BB962C8B-B14F-4D97-AF65-F5344CB8AC3E}">
        <p14:creationId xmlns:p14="http://schemas.microsoft.com/office/powerpoint/2010/main" val="52099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699E3-BA2D-401D-8690-C08581287B06}" type="datetimeFigureOut">
              <a:rPr lang="tr-TR" smtClean="0"/>
              <a:t>16.05.2025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7822D-B3F3-4DF2-8DE7-6344E97F6350}" type="slidenum">
              <a:rPr lang="tr-TR" smtClean="0"/>
              <a:t>‹#›</a:t>
            </a:fld>
            <a:endParaRPr lang="tr-TR"/>
          </a:p>
        </p:txBody>
      </p:sp>
    </p:spTree>
    <p:extLst>
      <p:ext uri="{BB962C8B-B14F-4D97-AF65-F5344CB8AC3E}">
        <p14:creationId xmlns:p14="http://schemas.microsoft.com/office/powerpoint/2010/main" val="312218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duotone>
              <a:prstClr val="black"/>
              <a:schemeClr val="accent3">
                <a:tint val="45000"/>
                <a:satMod val="400000"/>
              </a:schemeClr>
            </a:duotone>
          </a:blip>
          <a:srcRect b="55335"/>
          <a:stretch/>
        </p:blipFill>
        <p:spPr>
          <a:xfrm>
            <a:off x="0" y="3793737"/>
            <a:ext cx="12192000" cy="3064263"/>
          </a:xfrm>
          <a:prstGeom prst="rect">
            <a:avLst/>
          </a:prstGeom>
        </p:spPr>
      </p:pic>
      <p:sp>
        <p:nvSpPr>
          <p:cNvPr id="2" name="Unvan 1"/>
          <p:cNvSpPr>
            <a:spLocks noGrp="1"/>
          </p:cNvSpPr>
          <p:nvPr>
            <p:ph type="ctrTitle"/>
          </p:nvPr>
        </p:nvSpPr>
        <p:spPr>
          <a:xfrm>
            <a:off x="1911927" y="674357"/>
            <a:ext cx="7776598" cy="1253447"/>
          </a:xfrm>
        </p:spPr>
        <p:txBody>
          <a:bodyPr>
            <a:normAutofit/>
          </a:bodyPr>
          <a:lstStyle/>
          <a:p>
            <a:r>
              <a:rPr lang="tr-TR" b="1" dirty="0" smtClean="0"/>
              <a:t>   ÇOCUK İSTİSMARI</a:t>
            </a:r>
            <a:endParaRPr lang="tr-TR" b="1" dirty="0"/>
          </a:p>
        </p:txBody>
      </p:sp>
      <p:sp>
        <p:nvSpPr>
          <p:cNvPr id="3" name="Alt Başlık 2"/>
          <p:cNvSpPr>
            <a:spLocks noGrp="1"/>
          </p:cNvSpPr>
          <p:nvPr>
            <p:ph type="subTitle" idx="1"/>
          </p:nvPr>
        </p:nvSpPr>
        <p:spPr>
          <a:xfrm>
            <a:off x="2703815" y="2442315"/>
            <a:ext cx="6784369" cy="1135645"/>
          </a:xfrm>
        </p:spPr>
        <p:txBody>
          <a:bodyPr>
            <a:normAutofit lnSpcReduction="10000"/>
          </a:bodyPr>
          <a:lstStyle/>
          <a:p>
            <a:r>
              <a:rPr lang="tr-TR" sz="2000" dirty="0" smtClean="0"/>
              <a:t>ARŞ. GÖR. DR. KÜBRA ŞENTÜRK</a:t>
            </a:r>
          </a:p>
          <a:p>
            <a:r>
              <a:rPr lang="tr-TR" sz="2000" dirty="0" smtClean="0"/>
              <a:t>KTÜ TIP FAKÜLTESİ AİLE HEKİMLİĞİ ABD</a:t>
            </a:r>
          </a:p>
          <a:p>
            <a:r>
              <a:rPr lang="tr-TR" sz="2000" smtClean="0"/>
              <a:t>11.03.2025</a:t>
            </a:r>
            <a:endParaRPr lang="tr-TR" sz="2000" dirty="0"/>
          </a:p>
        </p:txBody>
      </p:sp>
    </p:spTree>
    <p:extLst>
      <p:ext uri="{BB962C8B-B14F-4D97-AF65-F5344CB8AC3E}">
        <p14:creationId xmlns:p14="http://schemas.microsoft.com/office/powerpoint/2010/main" val="3238026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PATOFİZYOLOJİ</a:t>
            </a:r>
            <a:endParaRPr lang="tr-TR" sz="4000" dirty="0"/>
          </a:p>
        </p:txBody>
      </p:sp>
      <p:sp>
        <p:nvSpPr>
          <p:cNvPr id="3" name="İçerik Yer Tutucusu 2"/>
          <p:cNvSpPr>
            <a:spLocks noGrp="1"/>
          </p:cNvSpPr>
          <p:nvPr>
            <p:ph idx="1"/>
          </p:nvPr>
        </p:nvSpPr>
        <p:spPr/>
        <p:txBody>
          <a:bodyPr/>
          <a:lstStyle/>
          <a:p>
            <a:r>
              <a:rPr lang="tr-TR" sz="2400" b="1" dirty="0"/>
              <a:t>Uygun Anne-Baba </a:t>
            </a:r>
          </a:p>
          <a:p>
            <a:pPr marL="0" indent="0">
              <a:buNone/>
            </a:pPr>
            <a:r>
              <a:rPr lang="tr-TR" sz="2000" dirty="0" smtClean="0"/>
              <a:t>◦ Çocuk </a:t>
            </a:r>
            <a:r>
              <a:rPr lang="tr-TR" sz="2000" dirty="0"/>
              <a:t>anne-babasının beklentilerini kaçınılmaz olarak karşılayamadığında anne-baba bunu hıyanet olarak algılar ve kızar, sık sık çocuğu cezalandırma yöntemine başvurmaya başlar.</a:t>
            </a:r>
          </a:p>
          <a:p>
            <a:endParaRPr lang="tr-TR" dirty="0"/>
          </a:p>
        </p:txBody>
      </p:sp>
      <p:pic>
        <p:nvPicPr>
          <p:cNvPr id="5" name="Resim 4"/>
          <p:cNvPicPr>
            <a:picLocks noChangeAspect="1"/>
          </p:cNvPicPr>
          <p:nvPr/>
        </p:nvPicPr>
        <p:blipFill>
          <a:blip r:embed="rId2"/>
          <a:stretch>
            <a:fillRect/>
          </a:stretch>
        </p:blipFill>
        <p:spPr>
          <a:xfrm>
            <a:off x="3881437" y="3184381"/>
            <a:ext cx="4429125" cy="29925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0665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PATOFİZYOLOJİ</a:t>
            </a:r>
            <a:endParaRPr lang="tr-TR" sz="4000" dirty="0"/>
          </a:p>
        </p:txBody>
      </p:sp>
      <p:sp>
        <p:nvSpPr>
          <p:cNvPr id="3" name="İçerik Yer Tutucusu 2"/>
          <p:cNvSpPr>
            <a:spLocks noGrp="1"/>
          </p:cNvSpPr>
          <p:nvPr>
            <p:ph idx="1"/>
          </p:nvPr>
        </p:nvSpPr>
        <p:spPr/>
        <p:txBody>
          <a:bodyPr>
            <a:normAutofit/>
          </a:bodyPr>
          <a:lstStyle/>
          <a:p>
            <a:r>
              <a:rPr lang="tr-TR" sz="2400" b="1" dirty="0"/>
              <a:t>Uygun Çocuk</a:t>
            </a:r>
          </a:p>
          <a:p>
            <a:pPr marL="0" indent="0">
              <a:buNone/>
            </a:pPr>
            <a:r>
              <a:rPr lang="tr-TR" sz="2000" dirty="0" smtClean="0"/>
              <a:t>◦</a:t>
            </a:r>
            <a:r>
              <a:rPr lang="tr-TR" dirty="0" smtClean="0"/>
              <a:t> </a:t>
            </a:r>
            <a:r>
              <a:rPr lang="tr-TR" sz="2000" dirty="0" smtClean="0"/>
              <a:t>Çoğunlukla </a:t>
            </a:r>
            <a:r>
              <a:rPr lang="tr-TR" sz="2000" dirty="0"/>
              <a:t>istenmeyen gebeliklerden doğan, gayri meşru, anne-babanın istediği cinsten olmayan, kriz dönemlerinde doğan, annesinin sık aralıklarla gebe kaldığı çocuklar istismara açıktır.</a:t>
            </a:r>
          </a:p>
          <a:p>
            <a:pPr marL="0" indent="0">
              <a:buNone/>
            </a:pPr>
            <a:r>
              <a:rPr lang="tr-TR" sz="2000" dirty="0" smtClean="0"/>
              <a:t>◦ Bu </a:t>
            </a:r>
            <a:r>
              <a:rPr lang="tr-TR" sz="2000" dirty="0"/>
              <a:t>çocuklarda sıklıkla kötü beslenme, huysuzluk, uyku düzensizlikleri, aşırı ağlama, </a:t>
            </a:r>
            <a:r>
              <a:rPr lang="tr-TR" sz="2000" dirty="0" err="1"/>
              <a:t>hiperaktivite</a:t>
            </a:r>
            <a:r>
              <a:rPr lang="tr-TR" sz="2000" dirty="0"/>
              <a:t>, davranış bozuklukları, </a:t>
            </a:r>
            <a:r>
              <a:rPr lang="tr-TR" sz="2000" dirty="0" err="1"/>
              <a:t>mental</a:t>
            </a:r>
            <a:r>
              <a:rPr lang="tr-TR" sz="2000" dirty="0"/>
              <a:t> veya fiziksel sorunlar, kronik hastalıklar gibi başka sorunlar da eşlik eder.</a:t>
            </a:r>
          </a:p>
          <a:p>
            <a:pPr marL="0" indent="0">
              <a:buNone/>
            </a:pPr>
            <a:r>
              <a:rPr lang="tr-TR" sz="2000" dirty="0" smtClean="0"/>
              <a:t>◦ </a:t>
            </a:r>
            <a:r>
              <a:rPr lang="tr-TR" sz="2000" dirty="0" err="1" smtClean="0"/>
              <a:t>Konjenital</a:t>
            </a:r>
            <a:r>
              <a:rPr lang="tr-TR" sz="2000" dirty="0" smtClean="0"/>
              <a:t> </a:t>
            </a:r>
            <a:r>
              <a:rPr lang="tr-TR" sz="2000" dirty="0"/>
              <a:t>anomali, </a:t>
            </a:r>
            <a:r>
              <a:rPr lang="tr-TR" sz="2000" dirty="0" err="1"/>
              <a:t>prematürite</a:t>
            </a:r>
            <a:r>
              <a:rPr lang="tr-TR" sz="2000" dirty="0"/>
              <a:t>, ikiz eşi olmak veya annenin sorunlarına bağlı olarak erken dönemde anne-bebek ayrılığı öyküsü, dolayısıyla da anne-bebek bağının iyi kurulamamış olmasına sık rastlanır.</a:t>
            </a:r>
          </a:p>
          <a:p>
            <a:endParaRPr lang="tr-TR" dirty="0"/>
          </a:p>
        </p:txBody>
      </p:sp>
    </p:spTree>
    <p:extLst>
      <p:ext uri="{BB962C8B-B14F-4D97-AF65-F5344CB8AC3E}">
        <p14:creationId xmlns:p14="http://schemas.microsoft.com/office/powerpoint/2010/main" val="630519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PATOFİZYOLOJİ</a:t>
            </a:r>
            <a:endParaRPr lang="tr-TR" sz="4000" dirty="0"/>
          </a:p>
        </p:txBody>
      </p:sp>
      <p:sp>
        <p:nvSpPr>
          <p:cNvPr id="3" name="İçerik Yer Tutucusu 2"/>
          <p:cNvSpPr>
            <a:spLocks noGrp="1"/>
          </p:cNvSpPr>
          <p:nvPr>
            <p:ph idx="1"/>
          </p:nvPr>
        </p:nvSpPr>
        <p:spPr/>
        <p:txBody>
          <a:bodyPr>
            <a:normAutofit/>
          </a:bodyPr>
          <a:lstStyle/>
          <a:p>
            <a:r>
              <a:rPr lang="tr-TR" sz="2400" b="1" dirty="0"/>
              <a:t>Uygun Zaman ve Ev İçi Şiddet</a:t>
            </a:r>
          </a:p>
          <a:p>
            <a:pPr marL="0" indent="0">
              <a:buNone/>
            </a:pPr>
            <a:r>
              <a:rPr lang="tr-TR" sz="2000" dirty="0" smtClean="0"/>
              <a:t>◦ Uygun </a:t>
            </a:r>
            <a:r>
              <a:rPr lang="tr-TR" sz="2000" dirty="0"/>
              <a:t>zaman (Kriz dönemi): İstismarın sık yaşandığı dönemler sıklıkla anne-babanın başa çıkma mekanizmalarının tükendiği kriz yaratan durumlar tarafından tetiklenir.</a:t>
            </a:r>
          </a:p>
          <a:p>
            <a:pPr marL="0" indent="0">
              <a:buNone/>
            </a:pPr>
            <a:r>
              <a:rPr lang="tr-TR" sz="2000" dirty="0" smtClean="0"/>
              <a:t>◦ Bunlar </a:t>
            </a:r>
            <a:r>
              <a:rPr lang="tr-TR" sz="2000" dirty="0"/>
              <a:t>arasında ilk akla gelenler maddi sorunlar, işsizlik, ailevi tartışmalar, hastalıklar ve anne-babadan birinin olmayışıdır.</a:t>
            </a:r>
          </a:p>
          <a:p>
            <a:pPr marL="0" indent="0">
              <a:buNone/>
            </a:pPr>
            <a:r>
              <a:rPr lang="tr-TR" sz="2000" dirty="0" smtClean="0"/>
              <a:t>◦ Ev </a:t>
            </a:r>
            <a:r>
              <a:rPr lang="tr-TR" sz="2000" dirty="0"/>
              <a:t>içi şiddet: Toplumun en küçük birimini oluşturan bir ikili ilişki içinde, eşlerden birinin diğerine zarar verecek davranışlarda bulunmasıdır.</a:t>
            </a:r>
          </a:p>
          <a:p>
            <a:pPr marL="0" indent="0">
              <a:buNone/>
            </a:pPr>
            <a:r>
              <a:rPr lang="tr-TR" sz="2000" dirty="0" smtClean="0"/>
              <a:t>◦ Fiziksel </a:t>
            </a:r>
            <a:r>
              <a:rPr lang="tr-TR" sz="2000" dirty="0"/>
              <a:t>şiddet, duygusal istismar ve cinsel istismar olmak üzere üç biçimde ortaya çıkabilir.</a:t>
            </a:r>
          </a:p>
          <a:p>
            <a:endParaRPr lang="tr-TR" dirty="0"/>
          </a:p>
        </p:txBody>
      </p:sp>
    </p:spTree>
    <p:extLst>
      <p:ext uri="{BB962C8B-B14F-4D97-AF65-F5344CB8AC3E}">
        <p14:creationId xmlns:p14="http://schemas.microsoft.com/office/powerpoint/2010/main" val="2788443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PATOFİZYOLOJİ</a:t>
            </a:r>
            <a:endParaRPr lang="tr-TR" sz="4000" dirty="0"/>
          </a:p>
        </p:txBody>
      </p:sp>
      <p:sp>
        <p:nvSpPr>
          <p:cNvPr id="3" name="İçerik Yer Tutucusu 2"/>
          <p:cNvSpPr>
            <a:spLocks noGrp="1"/>
          </p:cNvSpPr>
          <p:nvPr>
            <p:ph idx="1"/>
          </p:nvPr>
        </p:nvSpPr>
        <p:spPr/>
        <p:txBody>
          <a:bodyPr>
            <a:normAutofit/>
          </a:bodyPr>
          <a:lstStyle/>
          <a:p>
            <a:r>
              <a:rPr lang="tr-TR" sz="2400" b="1" dirty="0" smtClean="0"/>
              <a:t>Ev </a:t>
            </a:r>
            <a:r>
              <a:rPr lang="tr-TR" sz="2400" b="1" dirty="0"/>
              <a:t>İçi Şiddetin Etkileri</a:t>
            </a:r>
          </a:p>
          <a:p>
            <a:pPr marL="0" indent="0">
              <a:buNone/>
            </a:pPr>
            <a:r>
              <a:rPr lang="tr-TR" sz="2000" dirty="0" smtClean="0"/>
              <a:t>◦ Eşleri </a:t>
            </a:r>
            <a:r>
              <a:rPr lang="tr-TR" sz="2000" dirty="0"/>
              <a:t>tarafından şiddete maruz kalan kadınların kendi çocuklarına daha ağır cezalar verdikleri ve kötü muamelede bulundukları saptanmıştır.</a:t>
            </a:r>
          </a:p>
          <a:p>
            <a:pPr marL="0" indent="0">
              <a:buNone/>
            </a:pPr>
            <a:r>
              <a:rPr lang="tr-TR" sz="2000" dirty="0" smtClean="0"/>
              <a:t>◦ Ailede </a:t>
            </a:r>
            <a:r>
              <a:rPr lang="tr-TR" sz="2000" dirty="0"/>
              <a:t>yaşanan olaylardan erkek çocuklar, erkeklerin kadınlara istedikleri gibi davranmaya hakları olduğu, kız çocuklar ise kadınların istismarcı davranışlara katlanmaları gerektiğini düşünür.</a:t>
            </a:r>
          </a:p>
          <a:p>
            <a:pPr marL="0" indent="0">
              <a:buNone/>
            </a:pPr>
            <a:r>
              <a:rPr lang="tr-TR" sz="2000" dirty="0" smtClean="0"/>
              <a:t>◦ Ev </a:t>
            </a:r>
            <a:r>
              <a:rPr lang="tr-TR" sz="2000" dirty="0"/>
              <a:t>içi şiddetle karşılaşan çocuklarda davranış bozuklukları, gelişmede gecikme sık görülmektedir ve bu çocukların geleceğin istismarcıları olma olasılığı daha fazladır.</a:t>
            </a:r>
          </a:p>
          <a:p>
            <a:endParaRPr lang="tr-TR" dirty="0"/>
          </a:p>
        </p:txBody>
      </p:sp>
    </p:spTree>
    <p:extLst>
      <p:ext uri="{BB962C8B-B14F-4D97-AF65-F5344CB8AC3E}">
        <p14:creationId xmlns:p14="http://schemas.microsoft.com/office/powerpoint/2010/main" val="3465903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ÇOCUK İSTİSMARI TİPLERİ</a:t>
            </a:r>
            <a:endParaRPr lang="tr-TR" sz="4000" b="1" dirty="0"/>
          </a:p>
        </p:txBody>
      </p:sp>
      <p:sp>
        <p:nvSpPr>
          <p:cNvPr id="3" name="İçerik Yer Tutucusu 2"/>
          <p:cNvSpPr>
            <a:spLocks noGrp="1"/>
          </p:cNvSpPr>
          <p:nvPr>
            <p:ph idx="1"/>
          </p:nvPr>
        </p:nvSpPr>
        <p:spPr/>
        <p:txBody>
          <a:bodyPr>
            <a:normAutofit fontScale="92500"/>
          </a:bodyPr>
          <a:lstStyle/>
          <a:p>
            <a:r>
              <a:rPr lang="tr-TR" sz="2600" b="1" dirty="0">
                <a:solidFill>
                  <a:srgbClr val="FF0000"/>
                </a:solidFill>
              </a:rPr>
              <a:t>Çocuk İstismarı Tipleri - Fiziksel İstismar </a:t>
            </a:r>
          </a:p>
          <a:p>
            <a:pPr marL="0" indent="0">
              <a:buNone/>
            </a:pPr>
            <a:r>
              <a:rPr lang="tr-TR" sz="2200" dirty="0" smtClean="0"/>
              <a:t>◦ Çocuğun </a:t>
            </a:r>
            <a:r>
              <a:rPr lang="tr-TR" sz="2200" dirty="0"/>
              <a:t>kaza dışı nedenlerle yaralanması veya ailesi tarafından yeterince gözetilmemesine bağlı gelişen kazaları kapsar.</a:t>
            </a:r>
          </a:p>
          <a:p>
            <a:pPr marL="0" indent="0">
              <a:buNone/>
            </a:pPr>
            <a:r>
              <a:rPr lang="tr-TR" sz="2200" dirty="0" smtClean="0"/>
              <a:t>◦ Çocuklarda </a:t>
            </a:r>
            <a:r>
              <a:rPr lang="tr-TR" sz="2200" dirty="0"/>
              <a:t>kazalar sık görülmekle birlikte, yaşa uygun olmayan, kendi kendine olma olasılığı çok düşük olan hasarlarda istismardan şüphelenmek gerekir.</a:t>
            </a:r>
          </a:p>
          <a:p>
            <a:pPr marL="0" indent="0">
              <a:buNone/>
            </a:pPr>
            <a:r>
              <a:rPr lang="tr-TR" sz="2200" dirty="0" smtClean="0"/>
              <a:t>◦ Hasar </a:t>
            </a:r>
            <a:r>
              <a:rPr lang="tr-TR" sz="2200" dirty="0"/>
              <a:t>başka bir çocuğun yaptığı söyleniyorsa o çocuğun gerçekten bunu yapıp yapamayacağı sorgulanmalıdır.</a:t>
            </a:r>
          </a:p>
          <a:p>
            <a:pPr marL="0" indent="0">
              <a:buNone/>
            </a:pPr>
            <a:r>
              <a:rPr lang="tr-TR" sz="2200" dirty="0" smtClean="0"/>
              <a:t>◦ Kaza </a:t>
            </a:r>
            <a:r>
              <a:rPr lang="tr-TR" sz="2200" dirty="0"/>
              <a:t>dışı travmalar genellikle çocuk anne-babası tarafından cezalandırılmak istendiğinde veya anne-baba kontrolünü kaybettiğinde ortaya çıkar.</a:t>
            </a:r>
          </a:p>
          <a:p>
            <a:pPr marL="0" indent="0">
              <a:buNone/>
            </a:pPr>
            <a:r>
              <a:rPr lang="tr-TR" sz="2200" dirty="0" smtClean="0"/>
              <a:t>◦ En </a:t>
            </a:r>
            <a:r>
              <a:rPr lang="tr-TR" sz="2200" dirty="0"/>
              <a:t>sık dövme şeklinde görülür.</a:t>
            </a:r>
          </a:p>
          <a:p>
            <a:pPr marL="0" indent="0">
              <a:buNone/>
            </a:pPr>
            <a:r>
              <a:rPr lang="tr-TR" sz="2200" dirty="0" smtClean="0"/>
              <a:t>◦ Tipik </a:t>
            </a:r>
            <a:r>
              <a:rPr lang="tr-TR" sz="2200" dirty="0"/>
              <a:t>başvuru şekli ebeveyn tarafından nasıl meydana geldiği çok iyi açıklanamayan morarmalardır.</a:t>
            </a:r>
          </a:p>
          <a:p>
            <a:pPr marL="0" indent="0">
              <a:buNone/>
            </a:pPr>
            <a:r>
              <a:rPr lang="tr-TR" sz="2200" dirty="0" smtClean="0"/>
              <a:t>◦ Daha </a:t>
            </a:r>
            <a:r>
              <a:rPr lang="tr-TR" sz="2200" dirty="0"/>
              <a:t>seyrek olarak ise yanıklar, kesici travmalar, zehirlenmeler, </a:t>
            </a:r>
            <a:r>
              <a:rPr lang="tr-TR" sz="2200" dirty="0" err="1"/>
              <a:t>asfiksi</a:t>
            </a:r>
            <a:r>
              <a:rPr lang="tr-TR" sz="2200" dirty="0"/>
              <a:t>, boğulma görülebilir.</a:t>
            </a:r>
          </a:p>
          <a:p>
            <a:endParaRPr lang="tr-TR" dirty="0"/>
          </a:p>
        </p:txBody>
      </p:sp>
    </p:spTree>
    <p:extLst>
      <p:ext uri="{BB962C8B-B14F-4D97-AF65-F5344CB8AC3E}">
        <p14:creationId xmlns:p14="http://schemas.microsoft.com/office/powerpoint/2010/main" val="1450887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p>
        </p:txBody>
      </p:sp>
      <p:sp>
        <p:nvSpPr>
          <p:cNvPr id="3" name="İçerik Yer Tutucusu 2"/>
          <p:cNvSpPr>
            <a:spLocks noGrp="1"/>
          </p:cNvSpPr>
          <p:nvPr>
            <p:ph idx="1"/>
          </p:nvPr>
        </p:nvSpPr>
        <p:spPr/>
        <p:txBody>
          <a:bodyPr/>
          <a:lstStyle/>
          <a:p>
            <a:r>
              <a:rPr lang="tr-TR" sz="2400" b="1" dirty="0"/>
              <a:t>Dövme</a:t>
            </a:r>
          </a:p>
          <a:p>
            <a:pPr marL="0" indent="0">
              <a:buNone/>
            </a:pPr>
            <a:r>
              <a:rPr lang="tr-TR" sz="2000" dirty="0" smtClean="0"/>
              <a:t>◦ Büyük </a:t>
            </a:r>
            <a:r>
              <a:rPr lang="tr-TR" sz="2000" dirty="0"/>
              <a:t>çocuklar açık elle, yumrukla veya bir alet kullanılarak dövülmüş olabilir.</a:t>
            </a:r>
          </a:p>
          <a:p>
            <a:pPr marL="0" indent="0">
              <a:buNone/>
            </a:pPr>
            <a:r>
              <a:rPr lang="tr-TR" sz="2000" dirty="0" smtClean="0"/>
              <a:t>◦ Lezyonlar </a:t>
            </a:r>
            <a:r>
              <a:rPr lang="tr-TR" sz="2000" dirty="0"/>
              <a:t>çoğu kez baş, ense, sırt ve kalçalardadır.</a:t>
            </a:r>
          </a:p>
          <a:p>
            <a:pPr marL="0" indent="0">
              <a:buNone/>
            </a:pPr>
            <a:r>
              <a:rPr lang="tr-TR" sz="2000" dirty="0" smtClean="0"/>
              <a:t>◦ Morarma </a:t>
            </a:r>
            <a:r>
              <a:rPr lang="tr-TR" sz="2000" dirty="0"/>
              <a:t>gözlenen bölgelerin altındaki komşu kemik dokularda kırık sık görülür.</a:t>
            </a:r>
          </a:p>
          <a:p>
            <a:pPr marL="0" indent="0">
              <a:buNone/>
            </a:pPr>
            <a:r>
              <a:rPr lang="tr-TR" sz="2000" dirty="0" smtClean="0"/>
              <a:t>◦ </a:t>
            </a:r>
            <a:r>
              <a:rPr lang="tr-TR" sz="2000" dirty="0" err="1" smtClean="0"/>
              <a:t>Subdural</a:t>
            </a:r>
            <a:r>
              <a:rPr lang="tr-TR" sz="2000" dirty="0" smtClean="0"/>
              <a:t> </a:t>
            </a:r>
            <a:r>
              <a:rPr lang="tr-TR" sz="2000" dirty="0" err="1"/>
              <a:t>hematom</a:t>
            </a:r>
            <a:r>
              <a:rPr lang="tr-TR" sz="2000" dirty="0"/>
              <a:t>, kafatası kırıkları, oküler travma ve karın travması saptanabilir.</a:t>
            </a:r>
          </a:p>
          <a:p>
            <a:endParaRPr lang="tr-TR" dirty="0"/>
          </a:p>
        </p:txBody>
      </p:sp>
      <p:pic>
        <p:nvPicPr>
          <p:cNvPr id="4" name="Resim 3"/>
          <p:cNvPicPr>
            <a:picLocks noChangeAspect="1"/>
          </p:cNvPicPr>
          <p:nvPr/>
        </p:nvPicPr>
        <p:blipFill>
          <a:blip r:embed="rId2"/>
          <a:stretch>
            <a:fillRect/>
          </a:stretch>
        </p:blipFill>
        <p:spPr>
          <a:xfrm>
            <a:off x="838200" y="4157632"/>
            <a:ext cx="2186524" cy="2163849"/>
          </a:xfrm>
          <a:prstGeom prst="rect">
            <a:avLst/>
          </a:prstGeom>
        </p:spPr>
      </p:pic>
      <p:pic>
        <p:nvPicPr>
          <p:cNvPr id="5" name="Resim 4"/>
          <p:cNvPicPr>
            <a:picLocks noChangeAspect="1"/>
          </p:cNvPicPr>
          <p:nvPr/>
        </p:nvPicPr>
        <p:blipFill rotWithShape="1">
          <a:blip r:embed="rId3"/>
          <a:srcRect l="25472" t="16829" r="26448"/>
          <a:stretch/>
        </p:blipFill>
        <p:spPr>
          <a:xfrm>
            <a:off x="5170817" y="4148050"/>
            <a:ext cx="2186524" cy="2163849"/>
          </a:xfrm>
          <a:prstGeom prst="rect">
            <a:avLst/>
          </a:prstGeom>
        </p:spPr>
      </p:pic>
      <p:pic>
        <p:nvPicPr>
          <p:cNvPr id="6" name="Resim 5"/>
          <p:cNvPicPr>
            <a:picLocks noChangeAspect="1"/>
          </p:cNvPicPr>
          <p:nvPr/>
        </p:nvPicPr>
        <p:blipFill rotWithShape="1">
          <a:blip r:embed="rId4"/>
          <a:srcRect l="50909" t="26894" r="16108" b="11137"/>
          <a:stretch/>
        </p:blipFill>
        <p:spPr>
          <a:xfrm>
            <a:off x="9167276" y="4080584"/>
            <a:ext cx="2186524" cy="2163848"/>
          </a:xfrm>
          <a:prstGeom prst="rect">
            <a:avLst/>
          </a:prstGeom>
        </p:spPr>
      </p:pic>
    </p:spTree>
    <p:extLst>
      <p:ext uri="{BB962C8B-B14F-4D97-AF65-F5344CB8AC3E}">
        <p14:creationId xmlns:p14="http://schemas.microsoft.com/office/powerpoint/2010/main" val="2583598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p>
        </p:txBody>
      </p:sp>
      <p:sp>
        <p:nvSpPr>
          <p:cNvPr id="3" name="İçerik Yer Tutucusu 2"/>
          <p:cNvSpPr>
            <a:spLocks noGrp="1"/>
          </p:cNvSpPr>
          <p:nvPr>
            <p:ph idx="1"/>
          </p:nvPr>
        </p:nvSpPr>
        <p:spPr/>
        <p:txBody>
          <a:bodyPr/>
          <a:lstStyle/>
          <a:p>
            <a:r>
              <a:rPr lang="tr-TR" sz="2400" b="1" dirty="0"/>
              <a:t>Yanıklar</a:t>
            </a:r>
          </a:p>
          <a:p>
            <a:pPr marL="0" indent="0">
              <a:buNone/>
            </a:pPr>
            <a:r>
              <a:rPr lang="tr-TR" sz="2000" dirty="0" smtClean="0"/>
              <a:t>◦ Belirgin </a:t>
            </a:r>
            <a:r>
              <a:rPr lang="tr-TR" sz="2000" dirty="0"/>
              <a:t>istismar sonucu olabileceği gibi, çocukla yeterince ilgilenilmemesi sonucu da olabilir.</a:t>
            </a:r>
          </a:p>
          <a:p>
            <a:pPr marL="0" indent="0">
              <a:buNone/>
            </a:pPr>
            <a:r>
              <a:rPr lang="tr-TR" sz="2000" dirty="0" smtClean="0"/>
              <a:t>◦ Çocuk </a:t>
            </a:r>
            <a:r>
              <a:rPr lang="tr-TR" sz="2000" dirty="0"/>
              <a:t>istismarının %10’unu kapsayıp, sıklıkla sıcak su yanıkları veya sıcak nesnelerle temas edilmesi şeklinde görülür.</a:t>
            </a:r>
          </a:p>
          <a:p>
            <a:endParaRPr lang="tr-TR" dirty="0"/>
          </a:p>
        </p:txBody>
      </p:sp>
      <p:pic>
        <p:nvPicPr>
          <p:cNvPr id="4" name="Resim 3"/>
          <p:cNvPicPr>
            <a:picLocks noChangeAspect="1"/>
          </p:cNvPicPr>
          <p:nvPr/>
        </p:nvPicPr>
        <p:blipFill>
          <a:blip r:embed="rId2"/>
          <a:stretch>
            <a:fillRect/>
          </a:stretch>
        </p:blipFill>
        <p:spPr>
          <a:xfrm>
            <a:off x="5001578" y="3535233"/>
            <a:ext cx="2188932" cy="2776667"/>
          </a:xfrm>
          <a:prstGeom prst="rect">
            <a:avLst/>
          </a:prstGeom>
        </p:spPr>
      </p:pic>
      <p:pic>
        <p:nvPicPr>
          <p:cNvPr id="5" name="Resim 4"/>
          <p:cNvPicPr>
            <a:picLocks noChangeAspect="1"/>
          </p:cNvPicPr>
          <p:nvPr/>
        </p:nvPicPr>
        <p:blipFill>
          <a:blip r:embed="rId3"/>
          <a:stretch>
            <a:fillRect/>
          </a:stretch>
        </p:blipFill>
        <p:spPr>
          <a:xfrm>
            <a:off x="1291114" y="4076816"/>
            <a:ext cx="3257550" cy="1885950"/>
          </a:xfrm>
          <a:prstGeom prst="rect">
            <a:avLst/>
          </a:prstGeom>
        </p:spPr>
      </p:pic>
      <p:pic>
        <p:nvPicPr>
          <p:cNvPr id="6" name="Resim 5"/>
          <p:cNvPicPr>
            <a:picLocks noChangeAspect="1"/>
          </p:cNvPicPr>
          <p:nvPr/>
        </p:nvPicPr>
        <p:blipFill>
          <a:blip r:embed="rId4"/>
          <a:stretch>
            <a:fillRect/>
          </a:stretch>
        </p:blipFill>
        <p:spPr>
          <a:xfrm>
            <a:off x="7643380" y="4076956"/>
            <a:ext cx="3257550" cy="1885810"/>
          </a:xfrm>
          <a:prstGeom prst="rect">
            <a:avLst/>
          </a:prstGeom>
        </p:spPr>
      </p:pic>
    </p:spTree>
    <p:extLst>
      <p:ext uri="{BB962C8B-B14F-4D97-AF65-F5344CB8AC3E}">
        <p14:creationId xmlns:p14="http://schemas.microsoft.com/office/powerpoint/2010/main" val="317809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p>
        </p:txBody>
      </p:sp>
      <p:sp>
        <p:nvSpPr>
          <p:cNvPr id="3" name="İçerik Yer Tutucusu 2"/>
          <p:cNvSpPr>
            <a:spLocks noGrp="1"/>
          </p:cNvSpPr>
          <p:nvPr>
            <p:ph idx="1"/>
          </p:nvPr>
        </p:nvSpPr>
        <p:spPr/>
        <p:txBody>
          <a:bodyPr>
            <a:normAutofit fontScale="92500" lnSpcReduction="10000"/>
          </a:bodyPr>
          <a:lstStyle/>
          <a:p>
            <a:r>
              <a:rPr lang="tr-TR" sz="2600" b="1" dirty="0"/>
              <a:t>Sallanmış Bebek Sendromu </a:t>
            </a:r>
          </a:p>
          <a:p>
            <a:pPr marL="0" indent="0">
              <a:buNone/>
            </a:pPr>
            <a:r>
              <a:rPr lang="tr-TR" sz="2200" dirty="0" smtClean="0"/>
              <a:t>◦ Çocuk </a:t>
            </a:r>
            <a:r>
              <a:rPr lang="tr-TR" sz="2200" dirty="0"/>
              <a:t>istismarının ağır bir formudur, en sık iki yaşın altında görülür, ancak beş yaşa kadar olabileceği bildirilmektedir.</a:t>
            </a:r>
          </a:p>
          <a:p>
            <a:pPr marL="0" indent="0">
              <a:buNone/>
            </a:pPr>
            <a:r>
              <a:rPr lang="tr-TR" sz="2200" dirty="0" smtClean="0"/>
              <a:t>◦ Genellikle </a:t>
            </a:r>
            <a:r>
              <a:rPr lang="tr-TR" sz="2200" dirty="0"/>
              <a:t>15 ay, özellikle de altı ayın altındaki çocuklar kızgın anne-babaları tarafından şiddetlice sallandıklarında, beyin kafatasının içinde ileri geri hareket eder ve </a:t>
            </a:r>
            <a:r>
              <a:rPr lang="tr-TR" sz="2200" dirty="0" err="1"/>
              <a:t>kontüzyon</a:t>
            </a:r>
            <a:r>
              <a:rPr lang="tr-TR" sz="2200" dirty="0"/>
              <a:t>, köprü </a:t>
            </a:r>
            <a:r>
              <a:rPr lang="tr-TR" sz="2200" dirty="0" err="1"/>
              <a:t>venlerin</a:t>
            </a:r>
            <a:r>
              <a:rPr lang="tr-TR" sz="2200" dirty="0"/>
              <a:t> yırtılması, </a:t>
            </a:r>
            <a:r>
              <a:rPr lang="tr-TR" sz="2200" dirty="0" err="1"/>
              <a:t>subdural</a:t>
            </a:r>
            <a:r>
              <a:rPr lang="tr-TR" sz="2200" dirty="0"/>
              <a:t> </a:t>
            </a:r>
            <a:r>
              <a:rPr lang="tr-TR" sz="2200" dirty="0" err="1"/>
              <a:t>hematom</a:t>
            </a:r>
            <a:r>
              <a:rPr lang="tr-TR" sz="2200" dirty="0"/>
              <a:t> ve beyin kanamaları gelişebilir.</a:t>
            </a:r>
          </a:p>
          <a:p>
            <a:pPr marL="0" indent="0">
              <a:buNone/>
            </a:pPr>
            <a:r>
              <a:rPr lang="tr-TR" sz="2200" dirty="0" smtClean="0"/>
              <a:t>◦ Komplike </a:t>
            </a:r>
            <a:r>
              <a:rPr lang="tr-TR" sz="2200" dirty="0"/>
              <a:t>olmayan </a:t>
            </a:r>
            <a:r>
              <a:rPr lang="tr-TR" sz="2200" dirty="0" err="1"/>
              <a:t>dökümente</a:t>
            </a:r>
            <a:r>
              <a:rPr lang="tr-TR" sz="2200" dirty="0"/>
              <a:t> edilmiş ağır travmalar hariç tutulursa (kafatası kırığı gibi) bir yaşın altındaki çocuklarda ağır kafa içi zedelenmelerinin %95’i ve tüm kafatası zehirlenmelerinin %64’ü istismara bağlıdır.</a:t>
            </a:r>
          </a:p>
          <a:p>
            <a:pPr marL="0" indent="0">
              <a:buNone/>
            </a:pPr>
            <a:r>
              <a:rPr lang="tr-TR" sz="2200" dirty="0" smtClean="0"/>
              <a:t>◦ Dıştan </a:t>
            </a:r>
            <a:r>
              <a:rPr lang="tr-TR" sz="2200" dirty="0"/>
              <a:t>bakıldığında çoğu kez görünür zedelenme yoktur.</a:t>
            </a:r>
          </a:p>
          <a:p>
            <a:pPr marL="0" indent="0">
              <a:buNone/>
            </a:pPr>
            <a:r>
              <a:rPr lang="tr-TR" sz="2200" dirty="0" smtClean="0"/>
              <a:t>◦ </a:t>
            </a:r>
            <a:r>
              <a:rPr lang="tr-TR" sz="2200" dirty="0" err="1" smtClean="0"/>
              <a:t>Subdural</a:t>
            </a:r>
            <a:r>
              <a:rPr lang="tr-TR" sz="2200" dirty="0" smtClean="0"/>
              <a:t> </a:t>
            </a:r>
            <a:r>
              <a:rPr lang="tr-TR" sz="2200" dirty="0" err="1"/>
              <a:t>hematom</a:t>
            </a:r>
            <a:r>
              <a:rPr lang="tr-TR" sz="2200" dirty="0"/>
              <a:t> %38-100 olasılıkla tabloya eşlik eder ve %80 olasılıkla iki yanlıdır.</a:t>
            </a:r>
          </a:p>
          <a:p>
            <a:pPr marL="0" indent="0">
              <a:buNone/>
            </a:pPr>
            <a:r>
              <a:rPr lang="tr-TR" sz="2200" dirty="0" smtClean="0"/>
              <a:t>◦ Sallanmış </a:t>
            </a:r>
            <a:r>
              <a:rPr lang="tr-TR" sz="2200" dirty="0"/>
              <a:t>bebek sendromunun tek bulgusu olabilir.</a:t>
            </a:r>
          </a:p>
          <a:p>
            <a:pPr marL="0" indent="0">
              <a:buNone/>
            </a:pPr>
            <a:r>
              <a:rPr lang="tr-TR" sz="2200" dirty="0" smtClean="0"/>
              <a:t>◦ Hafif </a:t>
            </a:r>
            <a:r>
              <a:rPr lang="tr-TR" sz="2200" dirty="0"/>
              <a:t>kafatası zedelenmesiyle </a:t>
            </a:r>
            <a:r>
              <a:rPr lang="tr-TR" sz="2200" dirty="0" err="1"/>
              <a:t>subdural</a:t>
            </a:r>
            <a:r>
              <a:rPr lang="tr-TR" sz="2200" dirty="0"/>
              <a:t> </a:t>
            </a:r>
            <a:r>
              <a:rPr lang="tr-TR" sz="2200" dirty="0" err="1"/>
              <a:t>hematom</a:t>
            </a:r>
            <a:r>
              <a:rPr lang="tr-TR" sz="2200" dirty="0"/>
              <a:t> oluşması beklenmez.</a:t>
            </a:r>
          </a:p>
          <a:p>
            <a:endParaRPr lang="tr-TR" dirty="0"/>
          </a:p>
        </p:txBody>
      </p:sp>
    </p:spTree>
    <p:extLst>
      <p:ext uri="{BB962C8B-B14F-4D97-AF65-F5344CB8AC3E}">
        <p14:creationId xmlns:p14="http://schemas.microsoft.com/office/powerpoint/2010/main" val="349431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p>
        </p:txBody>
      </p:sp>
      <p:sp>
        <p:nvSpPr>
          <p:cNvPr id="3" name="İçerik Yer Tutucusu 2"/>
          <p:cNvSpPr>
            <a:spLocks noGrp="1"/>
          </p:cNvSpPr>
          <p:nvPr>
            <p:ph idx="1"/>
          </p:nvPr>
        </p:nvSpPr>
        <p:spPr/>
        <p:txBody>
          <a:bodyPr>
            <a:normAutofit/>
          </a:bodyPr>
          <a:lstStyle/>
          <a:p>
            <a:r>
              <a:rPr lang="tr-TR" sz="2400" b="1" dirty="0"/>
              <a:t>Sallanmış Bebek Sendromu </a:t>
            </a:r>
          </a:p>
          <a:p>
            <a:pPr marL="0" indent="0">
              <a:buNone/>
            </a:pPr>
            <a:r>
              <a:rPr lang="tr-TR" sz="2000" dirty="0" smtClean="0"/>
              <a:t>◦ Kafa </a:t>
            </a:r>
            <a:r>
              <a:rPr lang="tr-TR" sz="2000" dirty="0"/>
              <a:t>içi kanama olmasa bile kafa içi basıncındaki kontrolsüz yükselmeler sonucu masif beyin ödemi gelişebilir.</a:t>
            </a:r>
          </a:p>
          <a:p>
            <a:pPr marL="0" indent="0">
              <a:buNone/>
            </a:pPr>
            <a:r>
              <a:rPr lang="tr-TR" sz="2000" dirty="0" smtClean="0"/>
              <a:t>◦ Eşlik </a:t>
            </a:r>
            <a:r>
              <a:rPr lang="tr-TR" sz="2000" dirty="0"/>
              <a:t>eden </a:t>
            </a:r>
            <a:r>
              <a:rPr lang="tr-TR" sz="2000" dirty="0" err="1"/>
              <a:t>spinal</a:t>
            </a:r>
            <a:r>
              <a:rPr lang="tr-TR" sz="2000" dirty="0"/>
              <a:t> </a:t>
            </a:r>
            <a:r>
              <a:rPr lang="tr-TR" sz="2000" dirty="0" err="1"/>
              <a:t>kord</a:t>
            </a:r>
            <a:r>
              <a:rPr lang="tr-TR" sz="2000" dirty="0"/>
              <a:t> travması ve uzun kemik, </a:t>
            </a:r>
            <a:r>
              <a:rPr lang="tr-TR" sz="2000" dirty="0" err="1"/>
              <a:t>kosta</a:t>
            </a:r>
            <a:r>
              <a:rPr lang="tr-TR" sz="2000" dirty="0"/>
              <a:t>, </a:t>
            </a:r>
            <a:r>
              <a:rPr lang="tr-TR" sz="2000" dirty="0" err="1"/>
              <a:t>torakolomber</a:t>
            </a:r>
            <a:r>
              <a:rPr lang="tr-TR" sz="2000" dirty="0"/>
              <a:t> </a:t>
            </a:r>
            <a:r>
              <a:rPr lang="tr-TR" sz="2000" dirty="0" err="1"/>
              <a:t>spinöz</a:t>
            </a:r>
            <a:r>
              <a:rPr lang="tr-TR" sz="2000" dirty="0"/>
              <a:t> çıkıntı kırıkları </a:t>
            </a:r>
            <a:r>
              <a:rPr lang="tr-TR" sz="2000" dirty="0" smtClean="0"/>
              <a:t>sıktır</a:t>
            </a:r>
            <a:r>
              <a:rPr lang="tr-TR" sz="2000" dirty="0"/>
              <a:t>.</a:t>
            </a:r>
          </a:p>
          <a:p>
            <a:pPr marL="0" indent="0">
              <a:buNone/>
            </a:pPr>
            <a:r>
              <a:rPr lang="tr-TR" sz="2000" dirty="0" smtClean="0"/>
              <a:t>◦ Bu </a:t>
            </a:r>
            <a:r>
              <a:rPr lang="tr-TR" sz="2000" dirty="0"/>
              <a:t>çocuklarda letarji, kusma, sürekli huzursuzluk ve beslenmede azalma gibi geniş spektrumlu bulgular gözlenebilir.</a:t>
            </a:r>
          </a:p>
          <a:p>
            <a:pPr marL="0" indent="0">
              <a:buNone/>
            </a:pPr>
            <a:r>
              <a:rPr lang="tr-TR" sz="2000" dirty="0" smtClean="0"/>
              <a:t>◦ Bu </a:t>
            </a:r>
            <a:r>
              <a:rPr lang="tr-TR" sz="2000" dirty="0"/>
              <a:t>bulguları açıklayabilecek </a:t>
            </a:r>
            <a:r>
              <a:rPr lang="tr-TR" sz="2000" dirty="0" err="1"/>
              <a:t>viral</a:t>
            </a:r>
            <a:r>
              <a:rPr lang="tr-TR" sz="2000" dirty="0"/>
              <a:t> hastalık, kolik veya </a:t>
            </a:r>
            <a:r>
              <a:rPr lang="tr-TR" sz="2000" dirty="0" err="1"/>
              <a:t>reflü</a:t>
            </a:r>
            <a:r>
              <a:rPr lang="tr-TR" sz="2000" dirty="0"/>
              <a:t> olmaması şüphe uyandırmalıdır.</a:t>
            </a:r>
          </a:p>
          <a:p>
            <a:pPr marL="0" indent="0">
              <a:buNone/>
            </a:pPr>
            <a:r>
              <a:rPr lang="tr-TR" sz="2000" dirty="0" smtClean="0"/>
              <a:t>◦ Çocuk </a:t>
            </a:r>
            <a:r>
              <a:rPr lang="tr-TR" sz="2000" dirty="0"/>
              <a:t>koma, </a:t>
            </a:r>
            <a:r>
              <a:rPr lang="tr-TR" sz="2000" dirty="0" err="1"/>
              <a:t>konvülsiyon</a:t>
            </a:r>
            <a:r>
              <a:rPr lang="tr-TR" sz="2000" dirty="0"/>
              <a:t>, </a:t>
            </a:r>
            <a:r>
              <a:rPr lang="tr-TR" sz="2000" dirty="0" err="1"/>
              <a:t>apneik</a:t>
            </a:r>
            <a:r>
              <a:rPr lang="tr-TR" sz="2000" dirty="0"/>
              <a:t> atak veya solunum sıkıntısı tablosunda getirilebilir.</a:t>
            </a:r>
          </a:p>
          <a:p>
            <a:pPr marL="0" indent="0">
              <a:buNone/>
            </a:pPr>
            <a:r>
              <a:rPr lang="tr-TR" sz="2000" dirty="0" smtClean="0"/>
              <a:t>◦ </a:t>
            </a:r>
            <a:r>
              <a:rPr lang="tr-TR" sz="2000" dirty="0" err="1" smtClean="0"/>
              <a:t>Resüsitasyondan</a:t>
            </a:r>
            <a:r>
              <a:rPr lang="tr-TR" sz="2000" dirty="0" smtClean="0"/>
              <a:t> </a:t>
            </a:r>
            <a:r>
              <a:rPr lang="tr-TR" sz="2000" dirty="0"/>
              <a:t>sonra diğer travmaların varlığı açısından ayrıntılı muayene gerekir.</a:t>
            </a:r>
          </a:p>
          <a:p>
            <a:pPr marL="0" indent="0">
              <a:buNone/>
            </a:pPr>
            <a:r>
              <a:rPr lang="tr-TR" sz="2000" dirty="0" smtClean="0"/>
              <a:t>◦ Retina </a:t>
            </a:r>
            <a:r>
              <a:rPr lang="tr-TR" sz="2000" dirty="0"/>
              <a:t>ve </a:t>
            </a:r>
            <a:r>
              <a:rPr lang="tr-TR" sz="2000" dirty="0" err="1"/>
              <a:t>vitreus</a:t>
            </a:r>
            <a:r>
              <a:rPr lang="tr-TR" sz="2000" dirty="0"/>
              <a:t> </a:t>
            </a:r>
            <a:r>
              <a:rPr lang="tr-TR" sz="2000" dirty="0" err="1"/>
              <a:t>hemorajisini</a:t>
            </a:r>
            <a:r>
              <a:rPr lang="tr-TR" sz="2000" dirty="0"/>
              <a:t> araştırmak için oftalmolojik muayene istenmelidir.</a:t>
            </a:r>
          </a:p>
          <a:p>
            <a:endParaRPr lang="tr-TR" dirty="0"/>
          </a:p>
        </p:txBody>
      </p:sp>
    </p:spTree>
    <p:extLst>
      <p:ext uri="{BB962C8B-B14F-4D97-AF65-F5344CB8AC3E}">
        <p14:creationId xmlns:p14="http://schemas.microsoft.com/office/powerpoint/2010/main" val="56897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p>
        </p:txBody>
      </p:sp>
      <p:sp>
        <p:nvSpPr>
          <p:cNvPr id="3" name="İçerik Yer Tutucusu 2"/>
          <p:cNvSpPr>
            <a:spLocks noGrp="1"/>
          </p:cNvSpPr>
          <p:nvPr>
            <p:ph idx="1"/>
          </p:nvPr>
        </p:nvSpPr>
        <p:spPr/>
        <p:txBody>
          <a:bodyPr>
            <a:normAutofit/>
          </a:bodyPr>
          <a:lstStyle/>
          <a:p>
            <a:r>
              <a:rPr lang="tr-TR" sz="2400" b="1" dirty="0"/>
              <a:t>Sallanmış Bebek Sendromu </a:t>
            </a:r>
          </a:p>
          <a:p>
            <a:pPr marL="0" indent="0">
              <a:buNone/>
            </a:pPr>
            <a:r>
              <a:rPr lang="tr-TR" sz="2000" dirty="0" smtClean="0"/>
              <a:t>◦ Tek </a:t>
            </a:r>
            <a:r>
              <a:rPr lang="tr-TR" sz="2000" dirty="0"/>
              <a:t>veya iki yanlı retina </a:t>
            </a:r>
            <a:r>
              <a:rPr lang="tr-TR" sz="2000" dirty="0" err="1"/>
              <a:t>hemorajisi</a:t>
            </a:r>
            <a:r>
              <a:rPr lang="tr-TR" sz="2000" dirty="0"/>
              <a:t> sallanmış bebek sendromunda %85 veya daha sık olarak saptanır.</a:t>
            </a:r>
          </a:p>
          <a:p>
            <a:pPr marL="0" indent="0">
              <a:buNone/>
            </a:pPr>
            <a:r>
              <a:rPr lang="tr-TR" sz="2000" dirty="0" smtClean="0"/>
              <a:t>◦ Bu </a:t>
            </a:r>
            <a:r>
              <a:rPr lang="tr-TR" sz="2000" dirty="0"/>
              <a:t>lezyondaki en önemli inceleme yöntemi </a:t>
            </a:r>
            <a:r>
              <a:rPr lang="tr-TR" sz="2000" dirty="0" err="1"/>
              <a:t>kranial</a:t>
            </a:r>
            <a:r>
              <a:rPr lang="tr-TR" sz="2000" dirty="0"/>
              <a:t> </a:t>
            </a:r>
            <a:r>
              <a:rPr lang="tr-TR" sz="2000" dirty="0" err="1"/>
              <a:t>BT’dir</a:t>
            </a:r>
            <a:r>
              <a:rPr lang="tr-TR" sz="2000" dirty="0"/>
              <a:t>.</a:t>
            </a:r>
          </a:p>
          <a:p>
            <a:pPr marL="0" indent="0">
              <a:buNone/>
            </a:pPr>
            <a:r>
              <a:rPr lang="tr-TR" sz="2000" dirty="0" smtClean="0"/>
              <a:t>◦ Kafa </a:t>
            </a:r>
            <a:r>
              <a:rPr lang="tr-TR" sz="2000" dirty="0"/>
              <a:t>travmasına bağlı olarak </a:t>
            </a:r>
            <a:r>
              <a:rPr lang="tr-TR" sz="2000" dirty="0" err="1"/>
              <a:t>koagülasyon</a:t>
            </a:r>
            <a:r>
              <a:rPr lang="tr-TR" sz="2000" dirty="0"/>
              <a:t> çalışmaları bozuk saptanabilir, hatta bazen yaygın damar içi pıhtılaşma bile gelişebilir.</a:t>
            </a:r>
          </a:p>
          <a:p>
            <a:pPr marL="0" indent="0">
              <a:buNone/>
            </a:pPr>
            <a:r>
              <a:rPr lang="tr-TR" sz="2000" dirty="0" smtClean="0"/>
              <a:t>◦ Sallanmış </a:t>
            </a:r>
            <a:r>
              <a:rPr lang="tr-TR" sz="2000" dirty="0"/>
              <a:t>bebek sendromunda </a:t>
            </a:r>
            <a:r>
              <a:rPr lang="tr-TR" sz="2000" dirty="0" err="1"/>
              <a:t>mortalite</a:t>
            </a:r>
            <a:r>
              <a:rPr lang="tr-TR" sz="2000" dirty="0"/>
              <a:t> %20-25 civarındadır.</a:t>
            </a:r>
          </a:p>
          <a:p>
            <a:pPr marL="0" indent="0">
              <a:buNone/>
            </a:pPr>
            <a:r>
              <a:rPr lang="tr-TR" sz="2000" dirty="0" smtClean="0"/>
              <a:t>◦ Başlangıçta </a:t>
            </a:r>
            <a:r>
              <a:rPr lang="tr-TR" sz="2000" dirty="0"/>
              <a:t>koma tablosunda getirilen olgularda </a:t>
            </a:r>
            <a:r>
              <a:rPr lang="tr-TR" sz="2000" dirty="0" err="1"/>
              <a:t>mortalite</a:t>
            </a:r>
            <a:r>
              <a:rPr lang="tr-TR" sz="2000" dirty="0"/>
              <a:t> %60’lara yükselir, yaşayanlarda ağır </a:t>
            </a:r>
            <a:r>
              <a:rPr lang="tr-TR" sz="2000" dirty="0" err="1"/>
              <a:t>mental</a:t>
            </a:r>
            <a:r>
              <a:rPr lang="tr-TR" sz="2000" dirty="0"/>
              <a:t> gerilik, spastik </a:t>
            </a:r>
            <a:r>
              <a:rPr lang="tr-TR" sz="2000" dirty="0" err="1"/>
              <a:t>kuadripleji</a:t>
            </a:r>
            <a:r>
              <a:rPr lang="tr-TR" sz="2000" dirty="0"/>
              <a:t> veya ağır motor fonksiyon bozukluğu gelişir.</a:t>
            </a:r>
          </a:p>
          <a:p>
            <a:endParaRPr lang="tr-TR" dirty="0"/>
          </a:p>
        </p:txBody>
      </p:sp>
    </p:spTree>
    <p:extLst>
      <p:ext uri="{BB962C8B-B14F-4D97-AF65-F5344CB8AC3E}">
        <p14:creationId xmlns:p14="http://schemas.microsoft.com/office/powerpoint/2010/main" val="320114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ÖZET</a:t>
            </a:r>
            <a:endParaRPr lang="tr-TR" sz="4000" b="1" dirty="0"/>
          </a:p>
        </p:txBody>
      </p:sp>
      <p:sp>
        <p:nvSpPr>
          <p:cNvPr id="3" name="İçerik Yer Tutucusu 2"/>
          <p:cNvSpPr>
            <a:spLocks noGrp="1"/>
          </p:cNvSpPr>
          <p:nvPr>
            <p:ph idx="1"/>
          </p:nvPr>
        </p:nvSpPr>
        <p:spPr/>
        <p:txBody>
          <a:bodyPr/>
          <a:lstStyle/>
          <a:p>
            <a:r>
              <a:rPr lang="tr-TR" sz="2000" dirty="0"/>
              <a:t>Çocuğun büyüme ve gelişmesini olumsuz yönde etkileyen her türlü davranış olarak tanımlanabilen çocuk istismarı, insanlık tarihi boyunca her kültürde rastlanmaktadır.</a:t>
            </a:r>
          </a:p>
          <a:p>
            <a:r>
              <a:rPr lang="tr-TR" sz="2000" dirty="0" smtClean="0"/>
              <a:t>Fiziksel </a:t>
            </a:r>
            <a:r>
              <a:rPr lang="tr-TR" sz="2000" dirty="0"/>
              <a:t>istismar, cinsel istismar, duygusal istismar ve ihmal şeklinde görülür.</a:t>
            </a:r>
          </a:p>
          <a:p>
            <a:r>
              <a:rPr lang="tr-TR" sz="2000" dirty="0" smtClean="0"/>
              <a:t>Sık </a:t>
            </a:r>
            <a:r>
              <a:rPr lang="tr-TR" sz="2000" dirty="0"/>
              <a:t>görülen ve önemli bir sağlık sorunu olmasına karşın, tanısında ve ilgili uzmanlık dallarıyla işbirliğinde çoğu kez yetersizliklerle karşılaşılmaktadır.</a:t>
            </a:r>
          </a:p>
          <a:p>
            <a:r>
              <a:rPr lang="tr-TR" sz="2000" dirty="0" smtClean="0"/>
              <a:t>Kanıtların </a:t>
            </a:r>
            <a:r>
              <a:rPr lang="tr-TR" sz="2000" dirty="0"/>
              <a:t>eksikliği, yanlış bilgiler, kültürel ve geleneksel değerler istismarın göz ardı edilmesine yol açabilmektedir.</a:t>
            </a:r>
          </a:p>
          <a:p>
            <a:endParaRPr lang="tr-TR" dirty="0"/>
          </a:p>
        </p:txBody>
      </p:sp>
    </p:spTree>
    <p:extLst>
      <p:ext uri="{BB962C8B-B14F-4D97-AF65-F5344CB8AC3E}">
        <p14:creationId xmlns:p14="http://schemas.microsoft.com/office/powerpoint/2010/main" val="730200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p>
        </p:txBody>
      </p:sp>
      <p:sp>
        <p:nvSpPr>
          <p:cNvPr id="3" name="İçerik Yer Tutucusu 2"/>
          <p:cNvSpPr>
            <a:spLocks noGrp="1"/>
          </p:cNvSpPr>
          <p:nvPr>
            <p:ph idx="1"/>
          </p:nvPr>
        </p:nvSpPr>
        <p:spPr/>
        <p:txBody>
          <a:bodyPr>
            <a:normAutofit/>
          </a:bodyPr>
          <a:lstStyle/>
          <a:p>
            <a:r>
              <a:rPr lang="tr-TR" sz="2400" b="1" dirty="0"/>
              <a:t>Zehirlenme</a:t>
            </a:r>
          </a:p>
          <a:p>
            <a:pPr marL="0" indent="0">
              <a:buNone/>
            </a:pPr>
            <a:r>
              <a:rPr lang="tr-TR" sz="2000" dirty="0" smtClean="0"/>
              <a:t>◦ Çocuklarda </a:t>
            </a:r>
            <a:r>
              <a:rPr lang="tr-TR" sz="2000" dirty="0"/>
              <a:t>kasıtlı zehirlenmelerde herhangi bir ilaç veya kimyasal madde kullanılmış olabilir.</a:t>
            </a:r>
          </a:p>
          <a:p>
            <a:pPr marL="0" indent="0">
              <a:buNone/>
            </a:pPr>
            <a:r>
              <a:rPr lang="tr-TR" sz="2000" dirty="0" smtClean="0"/>
              <a:t>◦ En </a:t>
            </a:r>
            <a:r>
              <a:rPr lang="tr-TR" sz="2000" dirty="0"/>
              <a:t>sık saptananlar </a:t>
            </a:r>
            <a:r>
              <a:rPr lang="tr-TR" sz="2000" dirty="0" err="1"/>
              <a:t>asetaminofen</a:t>
            </a:r>
            <a:r>
              <a:rPr lang="tr-TR" sz="2000" dirty="0"/>
              <a:t>, aspirin, </a:t>
            </a:r>
            <a:r>
              <a:rPr lang="tr-TR" sz="2000" dirty="0" err="1"/>
              <a:t>sedatifler</a:t>
            </a:r>
            <a:r>
              <a:rPr lang="tr-TR" sz="2000" dirty="0"/>
              <a:t>, alkol, </a:t>
            </a:r>
            <a:r>
              <a:rPr lang="tr-TR" sz="2000" dirty="0" err="1"/>
              <a:t>laksatifler</a:t>
            </a:r>
            <a:r>
              <a:rPr lang="tr-TR" sz="2000" dirty="0"/>
              <a:t>, kostik ajanlar ve hidrokarbonlardır.</a:t>
            </a:r>
          </a:p>
          <a:p>
            <a:pPr marL="0" indent="0">
              <a:buNone/>
            </a:pPr>
            <a:r>
              <a:rPr lang="tr-TR" sz="2000" dirty="0" smtClean="0"/>
              <a:t>◦ Zorla </a:t>
            </a:r>
            <a:r>
              <a:rPr lang="tr-TR" sz="2000" dirty="0"/>
              <a:t>tuz verilmesi ve susuz bırakılması </a:t>
            </a:r>
            <a:r>
              <a:rPr lang="tr-TR" sz="2000" dirty="0" err="1"/>
              <a:t>hipernatremik</a:t>
            </a:r>
            <a:r>
              <a:rPr lang="tr-TR" sz="2000" dirty="0"/>
              <a:t> </a:t>
            </a:r>
            <a:r>
              <a:rPr lang="tr-TR" sz="2000" dirty="0" err="1"/>
              <a:t>dehidratasyona</a:t>
            </a:r>
            <a:r>
              <a:rPr lang="tr-TR" sz="2000" dirty="0"/>
              <a:t> veya aşırı su verilmesi su </a:t>
            </a:r>
            <a:r>
              <a:rPr lang="tr-TR" sz="2000" dirty="0" err="1"/>
              <a:t>intoksikasyonuna</a:t>
            </a:r>
            <a:r>
              <a:rPr lang="tr-TR" sz="2000" dirty="0"/>
              <a:t> neden olabilir.</a:t>
            </a:r>
          </a:p>
          <a:p>
            <a:pPr marL="0" indent="0">
              <a:buNone/>
            </a:pPr>
            <a:r>
              <a:rPr lang="tr-TR" sz="2000" dirty="0" smtClean="0"/>
              <a:t>◦ Küçük </a:t>
            </a:r>
            <a:r>
              <a:rPr lang="tr-TR" sz="2000" dirty="0"/>
              <a:t>bir çocuğun aşırı dozda ilaç alımına bağlı zehirlenmesi istismar açısından şüphe uyandırmalıdır; çünkü kaza sonucu alımlarda küçük çocuklar genellikle büyük miktarlarda ilaç alamazlar.</a:t>
            </a:r>
          </a:p>
          <a:p>
            <a:pPr marL="0" indent="0">
              <a:buNone/>
            </a:pPr>
            <a:r>
              <a:rPr lang="tr-TR" sz="2000" dirty="0" smtClean="0"/>
              <a:t>◦ Zehirlenmelerin </a:t>
            </a:r>
            <a:r>
              <a:rPr lang="tr-TR" sz="2000" dirty="0"/>
              <a:t>tüm istismarlar içindeki oranı fazla olmasa da, </a:t>
            </a:r>
            <a:r>
              <a:rPr lang="tr-TR" sz="2000" dirty="0" err="1"/>
              <a:t>mortalitesi</a:t>
            </a:r>
            <a:r>
              <a:rPr lang="tr-TR" sz="2000" dirty="0"/>
              <a:t> çok yüksektir (%17).</a:t>
            </a:r>
          </a:p>
          <a:p>
            <a:endParaRPr lang="tr-TR" dirty="0"/>
          </a:p>
        </p:txBody>
      </p:sp>
    </p:spTree>
    <p:extLst>
      <p:ext uri="{BB962C8B-B14F-4D97-AF65-F5344CB8AC3E}">
        <p14:creationId xmlns:p14="http://schemas.microsoft.com/office/powerpoint/2010/main" val="188794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endParaRPr lang="tr-TR" sz="4000" dirty="0"/>
          </a:p>
        </p:txBody>
      </p:sp>
      <p:sp>
        <p:nvSpPr>
          <p:cNvPr id="3" name="İçerik Yer Tutucusu 2"/>
          <p:cNvSpPr>
            <a:spLocks noGrp="1"/>
          </p:cNvSpPr>
          <p:nvPr>
            <p:ph idx="1"/>
          </p:nvPr>
        </p:nvSpPr>
        <p:spPr/>
        <p:txBody>
          <a:bodyPr>
            <a:normAutofit/>
          </a:bodyPr>
          <a:lstStyle/>
          <a:p>
            <a:r>
              <a:rPr lang="tr-TR" sz="2400" b="1" dirty="0"/>
              <a:t>Zorla Su İçirilmesi</a:t>
            </a:r>
          </a:p>
          <a:p>
            <a:pPr marL="0" indent="0">
              <a:buNone/>
            </a:pPr>
            <a:r>
              <a:rPr lang="tr-TR" sz="2000" dirty="0" smtClean="0"/>
              <a:t>◦ Vakalar </a:t>
            </a:r>
            <a:r>
              <a:rPr lang="tr-TR" sz="2000" dirty="0"/>
              <a:t>idrar ve dışkı </a:t>
            </a:r>
            <a:r>
              <a:rPr lang="tr-TR" sz="2000" dirty="0" err="1"/>
              <a:t>inkontinansı</a:t>
            </a:r>
            <a:r>
              <a:rPr lang="tr-TR" sz="2000" dirty="0"/>
              <a:t>, kusma, davranış bozuklukları, </a:t>
            </a:r>
            <a:r>
              <a:rPr lang="tr-TR" sz="2000" dirty="0" err="1"/>
              <a:t>konvülziyonlar</a:t>
            </a:r>
            <a:r>
              <a:rPr lang="tr-TR" sz="2000" dirty="0"/>
              <a:t>, solunum </a:t>
            </a:r>
            <a:r>
              <a:rPr lang="tr-TR" sz="2000" dirty="0" err="1"/>
              <a:t>arresti</a:t>
            </a:r>
            <a:r>
              <a:rPr lang="tr-TR" sz="2000" dirty="0"/>
              <a:t> ve koma ile getirilir ve </a:t>
            </a:r>
            <a:r>
              <a:rPr lang="tr-TR" sz="2000" dirty="0" err="1"/>
              <a:t>hiponatremi</a:t>
            </a:r>
            <a:r>
              <a:rPr lang="tr-TR" sz="2000" dirty="0"/>
              <a:t> ile </a:t>
            </a:r>
            <a:r>
              <a:rPr lang="tr-TR" sz="2000" dirty="0" err="1"/>
              <a:t>hipoksemi</a:t>
            </a:r>
            <a:r>
              <a:rPr lang="tr-TR" sz="2000" dirty="0"/>
              <a:t> saptanır.</a:t>
            </a:r>
          </a:p>
          <a:p>
            <a:pPr marL="0" indent="0">
              <a:buNone/>
            </a:pPr>
            <a:r>
              <a:rPr lang="tr-TR" sz="2000" dirty="0" smtClean="0"/>
              <a:t>◦ Etiyoloji </a:t>
            </a:r>
            <a:r>
              <a:rPr lang="tr-TR" sz="2000" dirty="0"/>
              <a:t>çoğu kez aydınlatılamaz.</a:t>
            </a:r>
          </a:p>
          <a:p>
            <a:pPr marL="0" indent="0">
              <a:buNone/>
            </a:pPr>
            <a:r>
              <a:rPr lang="tr-TR" sz="2000" dirty="0" smtClean="0"/>
              <a:t>◦ </a:t>
            </a:r>
            <a:r>
              <a:rPr lang="tr-TR" sz="2000" dirty="0" err="1" smtClean="0"/>
              <a:t>Puberte</a:t>
            </a:r>
            <a:r>
              <a:rPr lang="tr-TR" sz="2000" dirty="0" smtClean="0"/>
              <a:t> </a:t>
            </a:r>
            <a:r>
              <a:rPr lang="tr-TR" sz="2000" dirty="0"/>
              <a:t>öncesinde genellikle ölümcüldür.</a:t>
            </a:r>
          </a:p>
          <a:p>
            <a:pPr marL="0" indent="0">
              <a:buNone/>
            </a:pPr>
            <a:r>
              <a:rPr lang="tr-TR" sz="2000" dirty="0" smtClean="0"/>
              <a:t>◦ Hemen </a:t>
            </a:r>
            <a:r>
              <a:rPr lang="tr-TR" sz="2000" dirty="0"/>
              <a:t>hemen tüm vakalarda yanık izi, morarmalar gibi istismara ait diğer bulgulara rastlanır.</a:t>
            </a:r>
          </a:p>
          <a:p>
            <a:endParaRPr lang="tr-TR" dirty="0"/>
          </a:p>
        </p:txBody>
      </p:sp>
    </p:spTree>
    <p:extLst>
      <p:ext uri="{BB962C8B-B14F-4D97-AF65-F5344CB8AC3E}">
        <p14:creationId xmlns:p14="http://schemas.microsoft.com/office/powerpoint/2010/main" val="379208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endParaRPr lang="tr-TR" sz="4000" dirty="0"/>
          </a:p>
        </p:txBody>
      </p:sp>
      <p:sp>
        <p:nvSpPr>
          <p:cNvPr id="3" name="İçerik Yer Tutucusu 2"/>
          <p:cNvSpPr>
            <a:spLocks noGrp="1"/>
          </p:cNvSpPr>
          <p:nvPr>
            <p:ph idx="1"/>
          </p:nvPr>
        </p:nvSpPr>
        <p:spPr/>
        <p:txBody>
          <a:bodyPr>
            <a:normAutofit/>
          </a:bodyPr>
          <a:lstStyle/>
          <a:p>
            <a:r>
              <a:rPr lang="tr-TR" sz="2400" b="1" dirty="0" err="1"/>
              <a:t>Munchausen</a:t>
            </a:r>
            <a:r>
              <a:rPr lang="tr-TR" sz="2400" b="1" dirty="0"/>
              <a:t> </a:t>
            </a:r>
            <a:r>
              <a:rPr lang="tr-TR" sz="2400" b="1" dirty="0" err="1"/>
              <a:t>by</a:t>
            </a:r>
            <a:r>
              <a:rPr lang="tr-TR" sz="2400" b="1" dirty="0"/>
              <a:t> Proxy” Sendromu (</a:t>
            </a:r>
            <a:r>
              <a:rPr lang="tr-TR" sz="2400" b="1" dirty="0" err="1"/>
              <a:t>Polle</a:t>
            </a:r>
            <a:r>
              <a:rPr lang="tr-TR" sz="2400" b="1" dirty="0"/>
              <a:t> Sendromu)</a:t>
            </a:r>
          </a:p>
          <a:p>
            <a:pPr marL="0" indent="0">
              <a:buNone/>
            </a:pPr>
            <a:r>
              <a:rPr lang="tr-TR" sz="2000" dirty="0" smtClean="0"/>
              <a:t>◦ Bir </a:t>
            </a:r>
            <a:r>
              <a:rPr lang="tr-TR" sz="2000" dirty="0"/>
              <a:t>anne-babanın çocuğunda gerçekte olmadığı halde bir hastalık üretmesi sonucu ortaya çıkan her türlü durumu tanımlar.</a:t>
            </a:r>
          </a:p>
          <a:p>
            <a:pPr marL="0" indent="0">
              <a:buNone/>
            </a:pPr>
            <a:r>
              <a:rPr lang="tr-TR" sz="2000" dirty="0" smtClean="0"/>
              <a:t>◦ Çocuk </a:t>
            </a:r>
            <a:r>
              <a:rPr lang="tr-TR" sz="2000" dirty="0"/>
              <a:t>doğrudan anne-babanın ürettiği hastalık sonucu veya tanı ve tedavi uygulamaları sonucu zarar görür.</a:t>
            </a:r>
          </a:p>
          <a:p>
            <a:pPr marL="0" indent="0">
              <a:buNone/>
            </a:pPr>
            <a:r>
              <a:rPr lang="tr-TR" sz="2000" dirty="0" smtClean="0"/>
              <a:t>◦ Çocukta </a:t>
            </a:r>
            <a:r>
              <a:rPr lang="tr-TR" sz="2000" dirty="0"/>
              <a:t>fizyolojik olarak kolaylıkla açıklanamayacak acayip bulguların varlığında ve bu bulgular sadece anne-babanın yanında oluyorsa bu sendromdan şüphelenilmelidir.</a:t>
            </a:r>
          </a:p>
          <a:p>
            <a:pPr marL="0" indent="0">
              <a:buNone/>
            </a:pPr>
            <a:r>
              <a:rPr lang="tr-TR" sz="2000" dirty="0" smtClean="0"/>
              <a:t>◦ Bu </a:t>
            </a:r>
            <a:r>
              <a:rPr lang="tr-TR" sz="2000" dirty="0"/>
              <a:t>sendroma bağlı olarak diyabet, </a:t>
            </a:r>
            <a:r>
              <a:rPr lang="tr-TR" sz="2000" dirty="0" err="1"/>
              <a:t>bakteriyemi</a:t>
            </a:r>
            <a:r>
              <a:rPr lang="tr-TR" sz="2000" dirty="0"/>
              <a:t>, </a:t>
            </a:r>
            <a:r>
              <a:rPr lang="tr-TR" sz="2000" dirty="0" err="1"/>
              <a:t>üriner</a:t>
            </a:r>
            <a:r>
              <a:rPr lang="tr-TR" sz="2000" dirty="0"/>
              <a:t> sistem enfeksiyonu, </a:t>
            </a:r>
            <a:r>
              <a:rPr lang="tr-TR" sz="2000" dirty="0" err="1"/>
              <a:t>pnömoni</a:t>
            </a:r>
            <a:r>
              <a:rPr lang="tr-TR" sz="2000" dirty="0"/>
              <a:t>, nörolojik anomali, </a:t>
            </a:r>
            <a:r>
              <a:rPr lang="tr-TR" sz="2000" dirty="0" err="1"/>
              <a:t>konvülsiyonlar</a:t>
            </a:r>
            <a:r>
              <a:rPr lang="tr-TR" sz="2000" dirty="0"/>
              <a:t> ve ani bebek ölümü sendromu tanımlanmıştır.</a:t>
            </a:r>
          </a:p>
          <a:p>
            <a:pPr marL="0" indent="0">
              <a:buNone/>
            </a:pPr>
            <a:r>
              <a:rPr lang="tr-TR" sz="2000" dirty="0" smtClean="0"/>
              <a:t>◦ </a:t>
            </a:r>
            <a:r>
              <a:rPr lang="tr-TR" sz="2000" dirty="0" err="1" smtClean="0"/>
              <a:t>Polle</a:t>
            </a:r>
            <a:r>
              <a:rPr lang="tr-TR" sz="2000" dirty="0" smtClean="0"/>
              <a:t> </a:t>
            </a:r>
            <a:r>
              <a:rPr lang="tr-TR" sz="2000" dirty="0"/>
              <a:t>sendromunun </a:t>
            </a:r>
            <a:r>
              <a:rPr lang="tr-TR" sz="2000" dirty="0" err="1"/>
              <a:t>psikodinamiği</a:t>
            </a:r>
            <a:r>
              <a:rPr lang="tr-TR" sz="2000" dirty="0"/>
              <a:t> diğer istismar durumlarından farklılık gösterir.</a:t>
            </a:r>
          </a:p>
          <a:p>
            <a:pPr marL="0" indent="0">
              <a:buNone/>
            </a:pPr>
            <a:r>
              <a:rPr lang="tr-TR" sz="2000" dirty="0" smtClean="0"/>
              <a:t>◦ Çocuğun </a:t>
            </a:r>
            <a:r>
              <a:rPr lang="tr-TR" sz="2000" dirty="0"/>
              <a:t>hastalığı çocuğa zarar vermek veya cezalandırmak için değil, anne-babanın yararına dikkati çekmek üzere kurgulanır.</a:t>
            </a:r>
          </a:p>
          <a:p>
            <a:endParaRPr lang="tr-TR" dirty="0"/>
          </a:p>
        </p:txBody>
      </p:sp>
    </p:spTree>
    <p:extLst>
      <p:ext uri="{BB962C8B-B14F-4D97-AF65-F5344CB8AC3E}">
        <p14:creationId xmlns:p14="http://schemas.microsoft.com/office/powerpoint/2010/main" val="25666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endParaRPr lang="tr-TR" sz="4000" dirty="0"/>
          </a:p>
        </p:txBody>
      </p:sp>
      <p:sp>
        <p:nvSpPr>
          <p:cNvPr id="3" name="İçerik Yer Tutucusu 2"/>
          <p:cNvSpPr>
            <a:spLocks noGrp="1"/>
          </p:cNvSpPr>
          <p:nvPr>
            <p:ph idx="1"/>
          </p:nvPr>
        </p:nvSpPr>
        <p:spPr/>
        <p:txBody>
          <a:bodyPr>
            <a:normAutofit/>
          </a:bodyPr>
          <a:lstStyle/>
          <a:p>
            <a:r>
              <a:rPr lang="tr-TR" sz="2400" b="1" dirty="0">
                <a:solidFill>
                  <a:srgbClr val="FF0000"/>
                </a:solidFill>
              </a:rPr>
              <a:t>Çocuk İstismarı Tipleri - Duygusal İstismar</a:t>
            </a:r>
          </a:p>
          <a:p>
            <a:pPr marL="0" indent="0">
              <a:buNone/>
            </a:pPr>
            <a:r>
              <a:rPr lang="tr-TR" sz="2000" dirty="0" smtClean="0"/>
              <a:t>◦ Çocuk </a:t>
            </a:r>
            <a:r>
              <a:rPr lang="tr-TR" sz="2000" dirty="0"/>
              <a:t>ve gençlerin, kendilerini etkileyen tutum ve davranışlara maruz kalarak ya da gereksinim duydukları ilgi, sevgi ve bakımdan mahrum bırakılarak toplumsal ve bilimsel standartlara göre psikolojik hasara uğratılmaları durumudur.</a:t>
            </a:r>
          </a:p>
          <a:p>
            <a:pPr marL="0" indent="0">
              <a:buNone/>
            </a:pPr>
            <a:r>
              <a:rPr lang="tr-TR" sz="2000" dirty="0" smtClean="0"/>
              <a:t>◦ Çocuğun </a:t>
            </a:r>
            <a:r>
              <a:rPr lang="tr-TR" sz="2000" dirty="0"/>
              <a:t>üzerinde güç sahibi olan, genellikle çocuğun yakın çevresinde bulunan kişi ya da kişiler tarafından gerçekleştirilir.</a:t>
            </a:r>
          </a:p>
          <a:p>
            <a:pPr marL="0" indent="0">
              <a:buNone/>
            </a:pPr>
            <a:r>
              <a:rPr lang="tr-TR" sz="2000" dirty="0" smtClean="0"/>
              <a:t>◦ Duygusal </a:t>
            </a:r>
            <a:r>
              <a:rPr lang="tr-TR" sz="2000" dirty="0"/>
              <a:t>istismara maruz kalan çocuklarda aileden uzaklaşma, gergin olma, bağımlı kişilik, değersizlik duyguları geliştirme, uyumsuzluk ve saldırgan davranışlarda bulunmaya sık rastlanır.</a:t>
            </a:r>
          </a:p>
          <a:p>
            <a:pPr marL="0" indent="0">
              <a:buNone/>
            </a:pPr>
            <a:r>
              <a:rPr lang="tr-TR" sz="2000" dirty="0" smtClean="0"/>
              <a:t>◦ Fiziksel </a:t>
            </a:r>
            <a:r>
              <a:rPr lang="tr-TR" sz="2000" dirty="0"/>
              <a:t>ve cinsel istismar veya ihmale eşlik edebileceği gibi tek başına da görülebilir.</a:t>
            </a:r>
          </a:p>
          <a:p>
            <a:pPr marL="0" indent="0">
              <a:buNone/>
            </a:pPr>
            <a:r>
              <a:rPr lang="tr-TR" sz="2000" dirty="0" smtClean="0"/>
              <a:t>◦ Duygusal </a:t>
            </a:r>
            <a:r>
              <a:rPr lang="tr-TR" sz="2000" dirty="0"/>
              <a:t>istismara bağlı hasarlar fiziksel istismar kadar zedeleyicidir, buna karşın bulguları daha gizlidir.</a:t>
            </a:r>
          </a:p>
          <a:p>
            <a:endParaRPr lang="tr-TR" dirty="0"/>
          </a:p>
        </p:txBody>
      </p:sp>
    </p:spTree>
    <p:extLst>
      <p:ext uri="{BB962C8B-B14F-4D97-AF65-F5344CB8AC3E}">
        <p14:creationId xmlns:p14="http://schemas.microsoft.com/office/powerpoint/2010/main" val="969836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endParaRPr lang="tr-TR" sz="4000" dirty="0"/>
          </a:p>
        </p:txBody>
      </p:sp>
      <p:sp>
        <p:nvSpPr>
          <p:cNvPr id="3" name="İçerik Yer Tutucusu 2"/>
          <p:cNvSpPr>
            <a:spLocks noGrp="1"/>
          </p:cNvSpPr>
          <p:nvPr>
            <p:ph idx="1"/>
          </p:nvPr>
        </p:nvSpPr>
        <p:spPr/>
        <p:txBody>
          <a:bodyPr>
            <a:normAutofit fontScale="70000" lnSpcReduction="20000"/>
          </a:bodyPr>
          <a:lstStyle/>
          <a:p>
            <a:r>
              <a:rPr lang="tr-TR" sz="3400" b="1" dirty="0">
                <a:solidFill>
                  <a:srgbClr val="FF0000"/>
                </a:solidFill>
              </a:rPr>
              <a:t>Çocuk İstismarı Tipleri - Cinsel </a:t>
            </a:r>
            <a:r>
              <a:rPr lang="tr-TR" sz="3400" b="1" dirty="0" smtClean="0">
                <a:solidFill>
                  <a:srgbClr val="FF0000"/>
                </a:solidFill>
              </a:rPr>
              <a:t>İstismar</a:t>
            </a:r>
            <a:endParaRPr lang="tr-TR" sz="3400" b="1" dirty="0">
              <a:solidFill>
                <a:srgbClr val="FF0000"/>
              </a:solidFill>
            </a:endParaRPr>
          </a:p>
          <a:p>
            <a:pPr marL="0" indent="0">
              <a:buNone/>
            </a:pPr>
            <a:r>
              <a:rPr lang="tr-TR" dirty="0" smtClean="0"/>
              <a:t>◦ </a:t>
            </a:r>
            <a:r>
              <a:rPr lang="tr-TR" dirty="0" err="1" smtClean="0"/>
              <a:t>Psiko</a:t>
            </a:r>
            <a:r>
              <a:rPr lang="tr-TR" dirty="0" smtClean="0"/>
              <a:t>-sosyal </a:t>
            </a:r>
            <a:r>
              <a:rPr lang="tr-TR" dirty="0"/>
              <a:t>gelişimini tamamlamamış ve yaşı küçük olan bir çocuğun bir erişkin tarafından cinsel doyum için kullanılmasıdır.</a:t>
            </a:r>
          </a:p>
          <a:p>
            <a:pPr marL="0" indent="0">
              <a:buNone/>
            </a:pPr>
            <a:r>
              <a:rPr lang="tr-TR" dirty="0" smtClean="0"/>
              <a:t>◦ </a:t>
            </a:r>
            <a:r>
              <a:rPr lang="tr-TR" dirty="0" err="1" smtClean="0"/>
              <a:t>Medikososyal</a:t>
            </a:r>
            <a:r>
              <a:rPr lang="tr-TR" dirty="0"/>
              <a:t>, legal ve ahlaki yönleri olan bir sorundur.</a:t>
            </a:r>
          </a:p>
          <a:p>
            <a:pPr marL="0" indent="0">
              <a:buNone/>
            </a:pPr>
            <a:r>
              <a:rPr lang="tr-TR" dirty="0" smtClean="0"/>
              <a:t>◦ On </a:t>
            </a:r>
            <a:r>
              <a:rPr lang="tr-TR" dirty="0"/>
              <a:t>sekiz yaşına kadar kız çocukların %12-25’inin, erkek çocukların ise %8-10’unun istismara uğradığı saptanmıştır.</a:t>
            </a:r>
          </a:p>
          <a:p>
            <a:pPr marL="0" indent="0">
              <a:buNone/>
            </a:pPr>
            <a:r>
              <a:rPr lang="tr-TR" dirty="0" smtClean="0"/>
              <a:t>◦ Cinsel </a:t>
            </a:r>
            <a:r>
              <a:rPr lang="tr-TR" dirty="0"/>
              <a:t>istismar ile cinsel oyunlar birbirinden ayrılmalıdır.</a:t>
            </a:r>
          </a:p>
          <a:p>
            <a:pPr marL="0" indent="0">
              <a:buNone/>
            </a:pPr>
            <a:r>
              <a:rPr lang="tr-TR" dirty="0" smtClean="0"/>
              <a:t>◦ Aynı </a:t>
            </a:r>
            <a:r>
              <a:rPr lang="tr-TR" dirty="0"/>
              <a:t>gelişimsel düzeydeki çocukların </a:t>
            </a:r>
            <a:r>
              <a:rPr lang="tr-TR" dirty="0" err="1"/>
              <a:t>birbirlerin</a:t>
            </a:r>
            <a:r>
              <a:rPr lang="tr-TR" dirty="0"/>
              <a:t> </a:t>
            </a:r>
            <a:r>
              <a:rPr lang="tr-TR" dirty="0" err="1"/>
              <a:t>genital</a:t>
            </a:r>
            <a:r>
              <a:rPr lang="tr-TR" dirty="0"/>
              <a:t> organlarına bakması veya ellemesi, ilişki olmadıkça normal olarak kabul edilir.</a:t>
            </a:r>
          </a:p>
          <a:p>
            <a:pPr marL="0" indent="0">
              <a:buNone/>
            </a:pPr>
            <a:r>
              <a:rPr lang="tr-TR" dirty="0" smtClean="0"/>
              <a:t>◦ Bununla </a:t>
            </a:r>
            <a:r>
              <a:rPr lang="tr-TR" dirty="0"/>
              <a:t>birlikte, altı yaşında bir çocuk üç yaşındaki bir çocukla oral-</a:t>
            </a:r>
            <a:r>
              <a:rPr lang="tr-TR" dirty="0" err="1"/>
              <a:t>genital</a:t>
            </a:r>
            <a:r>
              <a:rPr lang="tr-TR" dirty="0"/>
              <a:t> ilişkide bulunuyorsa bu normal dışı bir davranış şeklidir.</a:t>
            </a:r>
          </a:p>
          <a:p>
            <a:pPr marL="0" indent="0">
              <a:buNone/>
            </a:pPr>
            <a:r>
              <a:rPr lang="tr-TR" dirty="0" smtClean="0"/>
              <a:t>◦ Bu </a:t>
            </a:r>
            <a:r>
              <a:rPr lang="tr-TR" dirty="0"/>
              <a:t>olay kanunen istismar kabul edilmese bile değerlendirilmesi gerekir.</a:t>
            </a:r>
          </a:p>
          <a:p>
            <a:pPr marL="0" indent="0">
              <a:buNone/>
            </a:pPr>
            <a:r>
              <a:rPr lang="tr-TR" dirty="0" smtClean="0"/>
              <a:t>◦ Cinsel </a:t>
            </a:r>
            <a:r>
              <a:rPr lang="tr-TR" dirty="0"/>
              <a:t>istismar oral-</a:t>
            </a:r>
            <a:r>
              <a:rPr lang="tr-TR" dirty="0" err="1"/>
              <a:t>genital</a:t>
            </a:r>
            <a:r>
              <a:rPr lang="tr-TR" dirty="0"/>
              <a:t>, </a:t>
            </a:r>
            <a:r>
              <a:rPr lang="tr-TR" dirty="0" err="1"/>
              <a:t>genital</a:t>
            </a:r>
            <a:r>
              <a:rPr lang="tr-TR" dirty="0"/>
              <a:t> veya oral temas ile olabileceği gibi, teşhircilik, röntgencilik ve çocuğu pornografide kullanmak şeklinde de olabilir.</a:t>
            </a:r>
          </a:p>
          <a:p>
            <a:endParaRPr lang="tr-TR" dirty="0"/>
          </a:p>
        </p:txBody>
      </p:sp>
    </p:spTree>
    <p:extLst>
      <p:ext uri="{BB962C8B-B14F-4D97-AF65-F5344CB8AC3E}">
        <p14:creationId xmlns:p14="http://schemas.microsoft.com/office/powerpoint/2010/main" val="182630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endParaRPr lang="tr-TR" sz="4000" dirty="0"/>
          </a:p>
        </p:txBody>
      </p:sp>
      <p:sp>
        <p:nvSpPr>
          <p:cNvPr id="3" name="İçerik Yer Tutucusu 2"/>
          <p:cNvSpPr>
            <a:spLocks noGrp="1"/>
          </p:cNvSpPr>
          <p:nvPr>
            <p:ph idx="1"/>
          </p:nvPr>
        </p:nvSpPr>
        <p:spPr/>
        <p:txBody>
          <a:bodyPr>
            <a:normAutofit fontScale="55000" lnSpcReduction="20000"/>
          </a:bodyPr>
          <a:lstStyle/>
          <a:p>
            <a:r>
              <a:rPr lang="tr-TR" sz="4400" b="1" dirty="0">
                <a:solidFill>
                  <a:srgbClr val="FF0000"/>
                </a:solidFill>
              </a:rPr>
              <a:t>Çocuk İstismarı Tipleri - Cinsel İstismar</a:t>
            </a:r>
          </a:p>
          <a:p>
            <a:pPr marL="0" indent="0">
              <a:buNone/>
            </a:pPr>
            <a:r>
              <a:rPr lang="tr-TR" sz="3200" dirty="0" smtClean="0"/>
              <a:t>◦ Böyle </a:t>
            </a:r>
            <a:r>
              <a:rPr lang="tr-TR" sz="3200" dirty="0"/>
              <a:t>bir çocuğun ilk başvurusu gizli davranış bozukluklarından (uyku bozuklukları, karın ağrısı, </a:t>
            </a:r>
            <a:r>
              <a:rPr lang="tr-TR" sz="3200" dirty="0" err="1"/>
              <a:t>enürezis</a:t>
            </a:r>
            <a:r>
              <a:rPr lang="tr-TR" sz="3200" dirty="0"/>
              <a:t>, </a:t>
            </a:r>
            <a:r>
              <a:rPr lang="tr-TR" sz="3200" dirty="0" err="1"/>
              <a:t>enkoprezis</a:t>
            </a:r>
            <a:r>
              <a:rPr lang="tr-TR" sz="3200" dirty="0"/>
              <a:t>, değişik fobiler) aşikar </a:t>
            </a:r>
            <a:r>
              <a:rPr lang="tr-TR" sz="3200" dirty="0" err="1"/>
              <a:t>genital</a:t>
            </a:r>
            <a:r>
              <a:rPr lang="tr-TR" sz="3200" dirty="0"/>
              <a:t> hasara kadar değişebilir.</a:t>
            </a:r>
          </a:p>
          <a:p>
            <a:pPr marL="0" indent="0">
              <a:buNone/>
            </a:pPr>
            <a:r>
              <a:rPr lang="tr-TR" sz="3200" dirty="0" smtClean="0"/>
              <a:t>◦ Cinsel </a:t>
            </a:r>
            <a:r>
              <a:rPr lang="tr-TR" sz="3200" dirty="0"/>
              <a:t>istismarın en özgün bulguları </a:t>
            </a:r>
            <a:r>
              <a:rPr lang="tr-TR" sz="3200" dirty="0" err="1"/>
              <a:t>genital</a:t>
            </a:r>
            <a:r>
              <a:rPr lang="tr-TR" sz="3200" dirty="0"/>
              <a:t> kanama, cinsel yolla bulaşan hastalıklar ve beklenmedik cinsel davranışlardır.</a:t>
            </a:r>
          </a:p>
          <a:p>
            <a:pPr marL="0" indent="0">
              <a:buNone/>
            </a:pPr>
            <a:r>
              <a:rPr lang="tr-TR" sz="3200" dirty="0" smtClean="0"/>
              <a:t>◦ Hekim </a:t>
            </a:r>
            <a:r>
              <a:rPr lang="tr-TR" sz="3200" dirty="0"/>
              <a:t>süt çocukluğundan ergenliğe kadar olan dönemlere özgü </a:t>
            </a:r>
            <a:r>
              <a:rPr lang="tr-TR" sz="3200" dirty="0" err="1"/>
              <a:t>psikososyal</a:t>
            </a:r>
            <a:r>
              <a:rPr lang="tr-TR" sz="3200" dirty="0"/>
              <a:t> davranış desenlerini bilmelidir.</a:t>
            </a:r>
          </a:p>
          <a:p>
            <a:pPr marL="0" indent="0">
              <a:buNone/>
            </a:pPr>
            <a:r>
              <a:rPr lang="tr-TR" sz="3200" dirty="0" smtClean="0"/>
              <a:t>◦ Eğer </a:t>
            </a:r>
            <a:r>
              <a:rPr lang="tr-TR" sz="3200" dirty="0"/>
              <a:t>çocuk kendi yaşına uygun olmayan cinsel davranışlar gösteriyorsa istismar açısından şüphelenmek gerekir.</a:t>
            </a:r>
          </a:p>
          <a:p>
            <a:pPr marL="0" indent="0">
              <a:buNone/>
            </a:pPr>
            <a:r>
              <a:rPr lang="tr-TR" sz="3200" dirty="0" smtClean="0"/>
              <a:t>◦ </a:t>
            </a:r>
            <a:r>
              <a:rPr lang="tr-TR" sz="3200" dirty="0" err="1" smtClean="0"/>
              <a:t>Adolesan</a:t>
            </a:r>
            <a:r>
              <a:rPr lang="tr-TR" sz="3200" dirty="0" smtClean="0"/>
              <a:t> </a:t>
            </a:r>
            <a:r>
              <a:rPr lang="tr-TR" sz="3200" dirty="0"/>
              <a:t>yaşlarda cinsel yolla geçen hastalık veya gebelik değişen yaşam şeklinin getirdiği bir durum olabilmekle beraber istismarı da düşündürmelidir.</a:t>
            </a:r>
          </a:p>
          <a:p>
            <a:pPr marL="0" indent="0">
              <a:buNone/>
            </a:pPr>
            <a:r>
              <a:rPr lang="tr-TR" sz="3200" dirty="0" smtClean="0"/>
              <a:t>◦ Cinsel </a:t>
            </a:r>
            <a:r>
              <a:rPr lang="tr-TR" sz="3200" dirty="0"/>
              <a:t>istismar tanısı genellikle çocuktan alınan öykü ile konur.</a:t>
            </a:r>
          </a:p>
          <a:p>
            <a:pPr marL="0" indent="0">
              <a:buNone/>
            </a:pPr>
            <a:r>
              <a:rPr lang="tr-TR" sz="3200" dirty="0" smtClean="0"/>
              <a:t>◦ Ancak </a:t>
            </a:r>
            <a:r>
              <a:rPr lang="tr-TR" sz="3200" dirty="0"/>
              <a:t>yüklü ve yanlı sorularla alınan öykülerin yanıltıcı olabileceği unutulmamalıdır.</a:t>
            </a:r>
          </a:p>
          <a:p>
            <a:pPr marL="0" indent="0">
              <a:buNone/>
            </a:pPr>
            <a:r>
              <a:rPr lang="tr-TR" sz="3200" dirty="0" smtClean="0"/>
              <a:t>◦ Öykü </a:t>
            </a:r>
            <a:r>
              <a:rPr lang="tr-TR" sz="3200" dirty="0"/>
              <a:t>ve özgün laboratuvar bulguları olmadan sadece fizik muayene genellikle tanı koydurucu değildir, çünkü </a:t>
            </a:r>
            <a:r>
              <a:rPr lang="tr-TR" sz="3200" dirty="0" err="1"/>
              <a:t>genital</a:t>
            </a:r>
            <a:r>
              <a:rPr lang="tr-TR" sz="3200" dirty="0"/>
              <a:t> </a:t>
            </a:r>
            <a:r>
              <a:rPr lang="tr-TR" sz="3200" dirty="0" err="1"/>
              <a:t>penetrasyon</a:t>
            </a:r>
            <a:r>
              <a:rPr lang="tr-TR" sz="3200" dirty="0"/>
              <a:t> olsa bile, mukoza zedelenmeleri çok hızlı iyileştiğinden fizik muayene bulgusu genellikle yoktur.</a:t>
            </a:r>
          </a:p>
          <a:p>
            <a:endParaRPr lang="tr-TR" dirty="0"/>
          </a:p>
        </p:txBody>
      </p:sp>
    </p:spTree>
    <p:extLst>
      <p:ext uri="{BB962C8B-B14F-4D97-AF65-F5344CB8AC3E}">
        <p14:creationId xmlns:p14="http://schemas.microsoft.com/office/powerpoint/2010/main" val="315176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ÇOCUK İSTİSMARI TİPLERİ</a:t>
            </a:r>
            <a:endParaRPr lang="tr-TR" dirty="0"/>
          </a:p>
        </p:txBody>
      </p:sp>
      <p:sp>
        <p:nvSpPr>
          <p:cNvPr id="3" name="İçerik Yer Tutucusu 2"/>
          <p:cNvSpPr>
            <a:spLocks noGrp="1"/>
          </p:cNvSpPr>
          <p:nvPr>
            <p:ph idx="1"/>
          </p:nvPr>
        </p:nvSpPr>
        <p:spPr/>
        <p:txBody>
          <a:bodyPr/>
          <a:lstStyle/>
          <a:p>
            <a:r>
              <a:rPr lang="tr-TR" sz="2400" b="1" dirty="0"/>
              <a:t>Cinsel İstismarın Etkileri</a:t>
            </a:r>
          </a:p>
          <a:p>
            <a:pPr marL="0" indent="0">
              <a:buNone/>
            </a:pPr>
            <a:r>
              <a:rPr lang="tr-TR" sz="2000" dirty="0" smtClean="0"/>
              <a:t>◦ Cinsel </a:t>
            </a:r>
            <a:r>
              <a:rPr lang="tr-TR" sz="2000" dirty="0"/>
              <a:t>istismara uğrayan çocuklardaki duygusal ve davranışsal etkileri tanımlayan çalışmalardan yapılan derlemelere göre, bu çocuklarda korku reaksiyonu, </a:t>
            </a:r>
            <a:r>
              <a:rPr lang="tr-TR" sz="2000" dirty="0" err="1"/>
              <a:t>anksiyete</a:t>
            </a:r>
            <a:r>
              <a:rPr lang="tr-TR" sz="2000" dirty="0"/>
              <a:t>, depresyon, kızgınlık, düşmanlık, post-</a:t>
            </a:r>
            <a:r>
              <a:rPr lang="tr-TR" sz="2000" dirty="0" err="1"/>
              <a:t>travmatik</a:t>
            </a:r>
            <a:r>
              <a:rPr lang="tr-TR" sz="2000" dirty="0"/>
              <a:t> stres bozukluğu, uygunsuz cinsel davranışlar (herkesin ortasında mastürbasyon, cinsel ilişki </a:t>
            </a:r>
            <a:r>
              <a:rPr lang="tr-TR" sz="2000" dirty="0" err="1"/>
              <a:t>takliti</a:t>
            </a:r>
            <a:r>
              <a:rPr lang="tr-TR" sz="2000" dirty="0"/>
              <a:t>, anüs veya vajinaya yabancı cisim sokmak, insanlara sürtünmek, sürekli </a:t>
            </a:r>
            <a:r>
              <a:rPr lang="tr-TR" sz="2000" dirty="0" err="1"/>
              <a:t>genital</a:t>
            </a:r>
            <a:r>
              <a:rPr lang="tr-TR" sz="2000" dirty="0"/>
              <a:t> organlarıyla oynamak gibi) sık görülmektedir.</a:t>
            </a:r>
          </a:p>
          <a:p>
            <a:endParaRPr lang="tr-TR" dirty="0"/>
          </a:p>
        </p:txBody>
      </p:sp>
    </p:spTree>
    <p:extLst>
      <p:ext uri="{BB962C8B-B14F-4D97-AF65-F5344CB8AC3E}">
        <p14:creationId xmlns:p14="http://schemas.microsoft.com/office/powerpoint/2010/main" val="370476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ÇOCUK İSTİSMARI TİPLERİ</a:t>
            </a:r>
            <a:endParaRPr lang="tr-TR" sz="4000" dirty="0"/>
          </a:p>
        </p:txBody>
      </p:sp>
      <p:sp>
        <p:nvSpPr>
          <p:cNvPr id="3" name="İçerik Yer Tutucusu 2"/>
          <p:cNvSpPr>
            <a:spLocks noGrp="1"/>
          </p:cNvSpPr>
          <p:nvPr>
            <p:ph idx="1"/>
          </p:nvPr>
        </p:nvSpPr>
        <p:spPr/>
        <p:txBody>
          <a:bodyPr>
            <a:normAutofit fontScale="92500" lnSpcReduction="10000"/>
          </a:bodyPr>
          <a:lstStyle/>
          <a:p>
            <a:r>
              <a:rPr lang="tr-TR" sz="2600" b="1" dirty="0">
                <a:solidFill>
                  <a:srgbClr val="FF0000"/>
                </a:solidFill>
              </a:rPr>
              <a:t>Çocuk İstismarı Tipleri - Çocuk İhmali</a:t>
            </a:r>
          </a:p>
          <a:p>
            <a:pPr marL="0" indent="0">
              <a:buNone/>
            </a:pPr>
            <a:r>
              <a:rPr lang="tr-TR" sz="2200" dirty="0" smtClean="0"/>
              <a:t>◦ Çocuğun </a:t>
            </a:r>
            <a:r>
              <a:rPr lang="tr-TR" sz="2200" dirty="0"/>
              <a:t>beslenme, sağlık, barınma, giyim, korunma ve gözetim gibi yaşamsal gereksinimlerinin çocuğa bakmakla yükümlü kişi veya kişiler tarafından, daha geniş anlamda sağlık, eğitim, sosyal yardım ve güvenlik gibi kurumları yapısında bulunduran devlet tarafından karşılanmaması anlamına gelir.</a:t>
            </a:r>
          </a:p>
          <a:p>
            <a:pPr marL="0" indent="0">
              <a:buNone/>
            </a:pPr>
            <a:r>
              <a:rPr lang="tr-TR" sz="2200" dirty="0" smtClean="0"/>
              <a:t>◦ Fiziksel</a:t>
            </a:r>
            <a:r>
              <a:rPr lang="tr-TR" sz="2200" dirty="0"/>
              <a:t>, duygusal, eğitimsel ve tıbbi ihmal olarak karşımıza çıkabilir.</a:t>
            </a:r>
          </a:p>
          <a:p>
            <a:pPr marL="0" indent="0">
              <a:buNone/>
            </a:pPr>
            <a:r>
              <a:rPr lang="tr-TR" sz="2200" dirty="0" smtClean="0"/>
              <a:t>◦ Büyüme-gelişme </a:t>
            </a:r>
            <a:r>
              <a:rPr lang="tr-TR" sz="2200" dirty="0"/>
              <a:t>geriliği olan çocuklarda ve kazalara bağlı lezyonlarda sıklıkla fiziksel ihmal söz konusudur.</a:t>
            </a:r>
          </a:p>
          <a:p>
            <a:pPr marL="0" indent="0">
              <a:buNone/>
            </a:pPr>
            <a:r>
              <a:rPr lang="tr-TR" sz="2200" dirty="0" smtClean="0"/>
              <a:t>◦ Fiziksel </a:t>
            </a:r>
            <a:r>
              <a:rPr lang="tr-TR" sz="2200" dirty="0"/>
              <a:t>istismardan daha sık görülmesine karşın, ölüm veya ağır yaralanma ile sonuçlanmadıkça göz ardı edilme olasılığı fazladır, çünkü fiziksel ve cinsel istismara göre tanısı çok daha soyuttur.</a:t>
            </a:r>
          </a:p>
          <a:p>
            <a:pPr marL="0" indent="0">
              <a:buNone/>
            </a:pPr>
            <a:r>
              <a:rPr lang="tr-TR" sz="2200" dirty="0" smtClean="0"/>
              <a:t>◦ Fiziksel </a:t>
            </a:r>
            <a:r>
              <a:rPr lang="tr-TR" sz="2200" dirty="0"/>
              <a:t>istismara göre daha az dramatik olmakla birlikte çocukta yarattığı hasar benzerdir.</a:t>
            </a:r>
          </a:p>
          <a:p>
            <a:pPr marL="0" indent="0">
              <a:buNone/>
            </a:pPr>
            <a:r>
              <a:rPr lang="tr-TR" sz="2200" dirty="0" smtClean="0"/>
              <a:t>◦ İstismar </a:t>
            </a:r>
            <a:r>
              <a:rPr lang="tr-TR" sz="2200" dirty="0"/>
              <a:t>ve ihmali birbirinden ayıran en önemli nokta, istismarın aktif, ihmalin ise pasif bir durum olmasıdır.</a:t>
            </a:r>
          </a:p>
          <a:p>
            <a:endParaRPr lang="tr-TR" dirty="0"/>
          </a:p>
        </p:txBody>
      </p:sp>
    </p:spTree>
    <p:extLst>
      <p:ext uri="{BB962C8B-B14F-4D97-AF65-F5344CB8AC3E}">
        <p14:creationId xmlns:p14="http://schemas.microsoft.com/office/powerpoint/2010/main" val="3397047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İSTİSMAR ŞÜPHESİNDE ÖYKÜ ALMA</a:t>
            </a:r>
            <a:endParaRPr lang="tr-TR" sz="4000" b="1" dirty="0"/>
          </a:p>
        </p:txBody>
      </p:sp>
      <p:sp>
        <p:nvSpPr>
          <p:cNvPr id="3" name="İçerik Yer Tutucusu 2"/>
          <p:cNvSpPr>
            <a:spLocks noGrp="1"/>
          </p:cNvSpPr>
          <p:nvPr>
            <p:ph idx="1"/>
          </p:nvPr>
        </p:nvSpPr>
        <p:spPr/>
        <p:txBody>
          <a:bodyPr>
            <a:normAutofit fontScale="70000" lnSpcReduction="20000"/>
          </a:bodyPr>
          <a:lstStyle/>
          <a:p>
            <a:r>
              <a:rPr lang="tr-TR" dirty="0" smtClean="0"/>
              <a:t>Fizik </a:t>
            </a:r>
            <a:r>
              <a:rPr lang="tr-TR" dirty="0"/>
              <a:t>muayeneden önce ayrıntılı öykünün bitirilmiş olması gereklidir.</a:t>
            </a:r>
          </a:p>
          <a:p>
            <a:r>
              <a:rPr lang="tr-TR" dirty="0" smtClean="0"/>
              <a:t>Mümkünse </a:t>
            </a:r>
            <a:r>
              <a:rPr lang="tr-TR" dirty="0"/>
              <a:t>çocukla yalnız görüşülmeli, sorular ve çocuğun </a:t>
            </a:r>
            <a:r>
              <a:rPr lang="tr-TR" dirty="0" smtClean="0"/>
              <a:t>yanıtları </a:t>
            </a:r>
            <a:r>
              <a:rPr lang="tr-TR" dirty="0"/>
              <a:t>videoya kaydedilmelidir.</a:t>
            </a:r>
          </a:p>
          <a:p>
            <a:r>
              <a:rPr lang="tr-TR" dirty="0" smtClean="0"/>
              <a:t>Böylece </a:t>
            </a:r>
            <a:r>
              <a:rPr lang="tr-TR" dirty="0"/>
              <a:t>yinelenen görüşmelerden, çocuğun </a:t>
            </a:r>
            <a:r>
              <a:rPr lang="tr-TR" dirty="0" err="1"/>
              <a:t>sahit</a:t>
            </a:r>
            <a:r>
              <a:rPr lang="tr-TR" dirty="0"/>
              <a:t> olarak dinlenmesi zorunluluğundan </a:t>
            </a:r>
            <a:r>
              <a:rPr lang="tr-TR" dirty="0" err="1"/>
              <a:t>kurtulunmuş</a:t>
            </a:r>
            <a:r>
              <a:rPr lang="tr-TR" dirty="0"/>
              <a:t> ve çocuğun yeniden </a:t>
            </a:r>
            <a:r>
              <a:rPr lang="tr-TR" dirty="0" err="1"/>
              <a:t>travmatize</a:t>
            </a:r>
            <a:r>
              <a:rPr lang="tr-TR" dirty="0"/>
              <a:t> edilmesinden kaçınılmış olunur.</a:t>
            </a:r>
          </a:p>
          <a:p>
            <a:r>
              <a:rPr lang="tr-TR" dirty="0" smtClean="0"/>
              <a:t>Görüşmenin </a:t>
            </a:r>
            <a:r>
              <a:rPr lang="tr-TR" dirty="0"/>
              <a:t>sessiz ve tehdit edici olmayan bir ortamda, </a:t>
            </a:r>
            <a:r>
              <a:rPr lang="tr-TR" dirty="0" err="1"/>
              <a:t>nötral</a:t>
            </a:r>
            <a:r>
              <a:rPr lang="tr-TR" dirty="0"/>
              <a:t> ses tonuyla konuşarak yapılması önerilmektedir.</a:t>
            </a:r>
          </a:p>
          <a:p>
            <a:r>
              <a:rPr lang="tr-TR" dirty="0" smtClean="0"/>
              <a:t>Öncelikle </a:t>
            </a:r>
            <a:r>
              <a:rPr lang="tr-TR" dirty="0"/>
              <a:t>çocuğun anlayabileceği bir dille görüşmenin amacı anlatılmalıdır.</a:t>
            </a:r>
          </a:p>
          <a:p>
            <a:r>
              <a:rPr lang="tr-TR" dirty="0" smtClean="0"/>
              <a:t>Çocuğun </a:t>
            </a:r>
            <a:r>
              <a:rPr lang="tr-TR" dirty="0"/>
              <a:t>gözüyle aynı hizaya gelecek şekilde oturulmalı, çocukla görüşmeci arasında herhangi bir engel olmamalıdır.</a:t>
            </a:r>
          </a:p>
          <a:p>
            <a:r>
              <a:rPr lang="tr-TR" dirty="0" smtClean="0"/>
              <a:t>İstismarı </a:t>
            </a:r>
            <a:r>
              <a:rPr lang="tr-TR" dirty="0"/>
              <a:t>kimin yaptığının, istismarın nasıl ve ne zaman yapıldığının sorgulanmasının çocuğa zarar vermekten başka bir işe yaramayacağı bilinmelidir.</a:t>
            </a:r>
          </a:p>
          <a:p>
            <a:r>
              <a:rPr lang="tr-TR" dirty="0" smtClean="0"/>
              <a:t>Çocuğa </a:t>
            </a:r>
            <a:r>
              <a:rPr lang="tr-TR" dirty="0"/>
              <a:t>açık uçlu sorular sorulması, çocuğun anlattıkları karşısında şok veya </a:t>
            </a:r>
            <a:r>
              <a:rPr lang="tr-TR" dirty="0" err="1"/>
              <a:t>inanamazlık</a:t>
            </a:r>
            <a:r>
              <a:rPr lang="tr-TR" dirty="0"/>
              <a:t> gibi duyguların yaşandığının gösterilmemesi ve soruların “</a:t>
            </a:r>
            <a:r>
              <a:rPr lang="tr-TR" dirty="0" err="1"/>
              <a:t>birşeyler</a:t>
            </a:r>
            <a:r>
              <a:rPr lang="tr-TR" dirty="0"/>
              <a:t> daha söylemek ister misin?” veya “daha sonra ne oldu” şeklinde yapılandırılması önerilmektedir.</a:t>
            </a:r>
          </a:p>
          <a:p>
            <a:endParaRPr lang="tr-TR" dirty="0"/>
          </a:p>
        </p:txBody>
      </p:sp>
    </p:spTree>
    <p:extLst>
      <p:ext uri="{BB962C8B-B14F-4D97-AF65-F5344CB8AC3E}">
        <p14:creationId xmlns:p14="http://schemas.microsoft.com/office/powerpoint/2010/main" val="236562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İSTİSMAR ŞÜPHESİNDE ÖYKÜ ALMA</a:t>
            </a:r>
            <a:endParaRPr lang="tr-TR" sz="4000" dirty="0"/>
          </a:p>
        </p:txBody>
      </p:sp>
      <p:sp>
        <p:nvSpPr>
          <p:cNvPr id="3" name="İçerik Yer Tutucusu 2"/>
          <p:cNvSpPr>
            <a:spLocks noGrp="1"/>
          </p:cNvSpPr>
          <p:nvPr>
            <p:ph idx="1"/>
          </p:nvPr>
        </p:nvSpPr>
        <p:spPr/>
        <p:txBody>
          <a:bodyPr>
            <a:normAutofit/>
          </a:bodyPr>
          <a:lstStyle/>
          <a:p>
            <a:r>
              <a:rPr lang="tr-TR" sz="2000" dirty="0" smtClean="0"/>
              <a:t>Bu </a:t>
            </a:r>
            <a:r>
              <a:rPr lang="tr-TR" sz="2000" dirty="0"/>
              <a:t>tip sorgulama kanuni açıdan da daha kabul edilebilirdir.</a:t>
            </a:r>
          </a:p>
          <a:p>
            <a:r>
              <a:rPr lang="tr-TR" sz="2000" dirty="0" smtClean="0"/>
              <a:t>Öykü </a:t>
            </a:r>
            <a:r>
              <a:rPr lang="tr-TR" sz="2000" dirty="0"/>
              <a:t>alırken çocuğun </a:t>
            </a:r>
            <a:r>
              <a:rPr lang="tr-TR" sz="2000" dirty="0" err="1"/>
              <a:t>spontan</a:t>
            </a:r>
            <a:r>
              <a:rPr lang="tr-TR" sz="2000" dirty="0"/>
              <a:t> reaksiyonları da kaydedilmelidir.</a:t>
            </a:r>
          </a:p>
          <a:p>
            <a:r>
              <a:rPr lang="tr-TR" sz="2000" dirty="0" smtClean="0"/>
              <a:t>Çocukla </a:t>
            </a:r>
            <a:r>
              <a:rPr lang="tr-TR" sz="2000" dirty="0"/>
              <a:t>ilişkisi olan kişilerle ayrı ayrı görüşülmelidir.</a:t>
            </a:r>
          </a:p>
          <a:p>
            <a:r>
              <a:rPr lang="tr-TR" sz="2000" dirty="0" smtClean="0"/>
              <a:t>Aileden </a:t>
            </a:r>
            <a:r>
              <a:rPr lang="tr-TR" sz="2000" dirty="0"/>
              <a:t>alınan öyküde çocuğun doğum öyküsü, daha önce hasar görüp görmediği, hastanede yatıp yatmadığı, acil servise ne sıklıkta getirildiği, aşılama ve beslenme öyküsü, diğer sorunları, olayın oluş şekli ve tıbbi tedavi başvurusu için gecikme olup olmadığı, olay sırasında çocuğun bakımından sorumlu olan kişinin hastaneye getirilirken çocuğa eşlik edip etmediği araştırılmalıdır.</a:t>
            </a:r>
          </a:p>
          <a:p>
            <a:r>
              <a:rPr lang="tr-TR" sz="2000" dirty="0" smtClean="0"/>
              <a:t>Görüşme </a:t>
            </a:r>
            <a:r>
              <a:rPr lang="tr-TR" sz="2000" dirty="0"/>
              <a:t>sonunda toplanan veriler rapor haline getirilerek açık bir şekilde tarihlendirilmelidir.</a:t>
            </a:r>
          </a:p>
          <a:p>
            <a:r>
              <a:rPr lang="tr-TR" sz="2000" dirty="0" smtClean="0"/>
              <a:t>Bu </a:t>
            </a:r>
            <a:r>
              <a:rPr lang="tr-TR" sz="2000" dirty="0"/>
              <a:t>rapor hemen en yakın sosyal hizmetler ve çocuk esirgeme kurumu ve ilgili adli makamlara gönderilmelidir.</a:t>
            </a:r>
          </a:p>
          <a:p>
            <a:endParaRPr lang="tr-TR" dirty="0"/>
          </a:p>
        </p:txBody>
      </p:sp>
    </p:spTree>
    <p:extLst>
      <p:ext uri="{BB962C8B-B14F-4D97-AF65-F5344CB8AC3E}">
        <p14:creationId xmlns:p14="http://schemas.microsoft.com/office/powerpoint/2010/main" val="101793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ÖZET</a:t>
            </a:r>
            <a:endParaRPr lang="tr-TR" sz="4000" b="1" dirty="0"/>
          </a:p>
        </p:txBody>
      </p:sp>
      <p:sp>
        <p:nvSpPr>
          <p:cNvPr id="3" name="İçerik Yer Tutucusu 2"/>
          <p:cNvSpPr>
            <a:spLocks noGrp="1"/>
          </p:cNvSpPr>
          <p:nvPr>
            <p:ph idx="1"/>
          </p:nvPr>
        </p:nvSpPr>
        <p:spPr/>
        <p:txBody>
          <a:bodyPr>
            <a:normAutofit/>
          </a:bodyPr>
          <a:lstStyle/>
          <a:p>
            <a:r>
              <a:rPr lang="tr-TR" sz="2000" dirty="0"/>
              <a:t>Travma ancak çok ciddi boyutlarda olduğunda çocuk istismarı düşünülmektedir.</a:t>
            </a:r>
          </a:p>
          <a:p>
            <a:r>
              <a:rPr lang="tr-TR" sz="2000" dirty="0" smtClean="0"/>
              <a:t>İstismar </a:t>
            </a:r>
            <a:r>
              <a:rPr lang="tr-TR" sz="2000" dirty="0"/>
              <a:t>göstergesi olan hafif bulgular atlandığında veya bildirimi yapılmadığında, yaşamsal önem taşıyan olumsuz sonuçlarla karşılaşılabilmektedir.</a:t>
            </a:r>
          </a:p>
          <a:p>
            <a:r>
              <a:rPr lang="tr-TR" sz="2000" dirty="0" smtClean="0"/>
              <a:t>Bu </a:t>
            </a:r>
            <a:r>
              <a:rPr lang="tr-TR" sz="2000" dirty="0"/>
              <a:t>nedenle, çocuk istismarı tanı ve tedavisinde etik, ahlaki ve kanuni yükümlülükleri olan hekimlerin, özellikle de çocuk hastalarla en çok karşılaşan </a:t>
            </a:r>
            <a:r>
              <a:rPr lang="tr-TR" sz="2000" dirty="0" err="1" smtClean="0"/>
              <a:t>pediatristlerin</a:t>
            </a:r>
            <a:r>
              <a:rPr lang="tr-TR" sz="2000" dirty="0"/>
              <a:t>, çocuk istismarı bulgu ve semptomlarını bilmeleri gerekir.</a:t>
            </a:r>
          </a:p>
          <a:p>
            <a:r>
              <a:rPr lang="tr-TR" sz="2000" dirty="0" smtClean="0"/>
              <a:t>Çocuk </a:t>
            </a:r>
            <a:r>
              <a:rPr lang="tr-TR" sz="2000" dirty="0"/>
              <a:t>istismarında </a:t>
            </a:r>
            <a:r>
              <a:rPr lang="tr-TR" sz="2000" dirty="0" err="1"/>
              <a:t>multidisipliner</a:t>
            </a:r>
            <a:r>
              <a:rPr lang="tr-TR" sz="2000" dirty="0"/>
              <a:t> yaklaşım esastır ve bu yaklaşımın bir parçası olarak çocuk ve </a:t>
            </a:r>
            <a:r>
              <a:rPr lang="tr-TR" sz="2000" dirty="0" smtClean="0"/>
              <a:t>ailesine </a:t>
            </a:r>
            <a:r>
              <a:rPr lang="tr-TR" sz="2000" dirty="0"/>
              <a:t>psikiyatrik </a:t>
            </a:r>
            <a:r>
              <a:rPr lang="tr-TR" sz="2000" dirty="0" smtClean="0"/>
              <a:t>değerlendirme </a:t>
            </a:r>
            <a:r>
              <a:rPr lang="tr-TR" sz="2000" dirty="0"/>
              <a:t>yapılması önemlidir.</a:t>
            </a:r>
          </a:p>
          <a:p>
            <a:endParaRPr lang="tr-TR" dirty="0"/>
          </a:p>
        </p:txBody>
      </p:sp>
    </p:spTree>
    <p:extLst>
      <p:ext uri="{BB962C8B-B14F-4D97-AF65-F5344CB8AC3E}">
        <p14:creationId xmlns:p14="http://schemas.microsoft.com/office/powerpoint/2010/main" val="336533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FİZİK MUAYENE BULGULARI</a:t>
            </a:r>
            <a:endParaRPr lang="tr-TR" sz="4000" b="1" dirty="0"/>
          </a:p>
        </p:txBody>
      </p:sp>
      <p:sp>
        <p:nvSpPr>
          <p:cNvPr id="3" name="İçerik Yer Tutucusu 2"/>
          <p:cNvSpPr>
            <a:spLocks noGrp="1"/>
          </p:cNvSpPr>
          <p:nvPr>
            <p:ph idx="1"/>
          </p:nvPr>
        </p:nvSpPr>
        <p:spPr/>
        <p:txBody>
          <a:bodyPr>
            <a:normAutofit fontScale="92500"/>
          </a:bodyPr>
          <a:lstStyle/>
          <a:p>
            <a:r>
              <a:rPr lang="tr-TR" sz="2200" dirty="0" smtClean="0"/>
              <a:t>Muayene </a:t>
            </a:r>
            <a:r>
              <a:rPr lang="tr-TR" sz="2200" dirty="0"/>
              <a:t>öncesinde çocuğa açıklama yapılması gerekir.</a:t>
            </a:r>
          </a:p>
          <a:p>
            <a:r>
              <a:rPr lang="tr-TR" sz="2200" dirty="0" smtClean="0"/>
              <a:t>Ek </a:t>
            </a:r>
            <a:r>
              <a:rPr lang="tr-TR" sz="2200" dirty="0"/>
              <a:t>duygusal travma yaratılmaması amaçlanmalıdır.</a:t>
            </a:r>
          </a:p>
          <a:p>
            <a:r>
              <a:rPr lang="tr-TR" sz="2200" dirty="0" smtClean="0"/>
              <a:t>Muayene </a:t>
            </a:r>
            <a:r>
              <a:rPr lang="tr-TR" sz="2200" dirty="0"/>
              <a:t>sırasında istismarcı olarak şüphelenilmemesi şartıyla, başka bir kişinin daha muayene odasında olması sağlanmalıdır.</a:t>
            </a:r>
          </a:p>
          <a:p>
            <a:r>
              <a:rPr lang="tr-TR" sz="2200" dirty="0" smtClean="0"/>
              <a:t>İstismar </a:t>
            </a:r>
            <a:r>
              <a:rPr lang="tr-TR" sz="2200" dirty="0"/>
              <a:t>72 saat içinde olmuşsa veya kanama ya da akut hasar varsa muayene hemen yapılmalıdır.</a:t>
            </a:r>
          </a:p>
          <a:p>
            <a:r>
              <a:rPr lang="tr-TR" sz="2200" dirty="0" smtClean="0"/>
              <a:t>Olayın </a:t>
            </a:r>
            <a:r>
              <a:rPr lang="tr-TR" sz="2200" dirty="0"/>
              <a:t>üzerinden 72 saatten fazla süre geçmişse ve akut hasar bulgusu yoksa acil muayene gerekli olmayabilir.</a:t>
            </a:r>
          </a:p>
          <a:p>
            <a:r>
              <a:rPr lang="tr-TR" sz="2200" dirty="0" smtClean="0"/>
              <a:t>Çocukta </a:t>
            </a:r>
            <a:r>
              <a:rPr lang="tr-TR" sz="2200" dirty="0"/>
              <a:t>tam bir değerlendirme yapılmalı; gelişimsel, davranışsal, </a:t>
            </a:r>
            <a:r>
              <a:rPr lang="tr-TR" sz="2200" dirty="0" err="1"/>
              <a:t>mental</a:t>
            </a:r>
            <a:r>
              <a:rPr lang="tr-TR" sz="2200" dirty="0"/>
              <a:t> ve </a:t>
            </a:r>
            <a:r>
              <a:rPr lang="tr-TR" sz="2200" dirty="0" err="1"/>
              <a:t>emosyonel</a:t>
            </a:r>
            <a:r>
              <a:rPr lang="tr-TR" sz="2200" dirty="0"/>
              <a:t> durum araştırılmalıdır.</a:t>
            </a:r>
          </a:p>
          <a:p>
            <a:r>
              <a:rPr lang="tr-TR" sz="2200" dirty="0" smtClean="0"/>
              <a:t>Büyüme </a:t>
            </a:r>
            <a:r>
              <a:rPr lang="tr-TR" sz="2200" dirty="0"/>
              <a:t>parametreleri ve çocuğun cinsel gelişimi mutlaka değerlendirilmelidir.</a:t>
            </a:r>
          </a:p>
          <a:p>
            <a:r>
              <a:rPr lang="tr-TR" sz="2200" dirty="0" smtClean="0"/>
              <a:t>Tüm </a:t>
            </a:r>
            <a:r>
              <a:rPr lang="tr-TR" sz="2200" dirty="0"/>
              <a:t>kemik yapılar </a:t>
            </a:r>
            <a:r>
              <a:rPr lang="tr-TR" sz="2200" dirty="0" err="1"/>
              <a:t>palpe</a:t>
            </a:r>
            <a:r>
              <a:rPr lang="tr-TR" sz="2200" dirty="0"/>
              <a:t> edilmeli, hassasiyet olan bölgeler gizli travma açısından radyolojik olarak incelenmelidir.</a:t>
            </a:r>
          </a:p>
          <a:p>
            <a:endParaRPr lang="tr-TR" dirty="0"/>
          </a:p>
        </p:txBody>
      </p:sp>
    </p:spTree>
    <p:extLst>
      <p:ext uri="{BB962C8B-B14F-4D97-AF65-F5344CB8AC3E}">
        <p14:creationId xmlns:p14="http://schemas.microsoft.com/office/powerpoint/2010/main" val="3461764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lstStyle/>
          <a:p>
            <a:r>
              <a:rPr lang="tr-TR" sz="2000" dirty="0" smtClean="0"/>
              <a:t>Tüm </a:t>
            </a:r>
            <a:r>
              <a:rPr lang="tr-TR" sz="2000" dirty="0"/>
              <a:t>morluk ve yanıklar (yerleri, şekilleri, boyutları, rengi) not edilmeli ve lezyonun boyutunu değerlendirebilmek için bir ölçü skalasının görülebileceği fotoğrafları çekilmelidir.</a:t>
            </a:r>
          </a:p>
          <a:p>
            <a:r>
              <a:rPr lang="tr-TR" sz="2000" dirty="0" smtClean="0"/>
              <a:t>Oral </a:t>
            </a:r>
            <a:r>
              <a:rPr lang="tr-TR" sz="2000" dirty="0" err="1"/>
              <a:t>kaviteye</a:t>
            </a:r>
            <a:r>
              <a:rPr lang="tr-TR" sz="2000" dirty="0"/>
              <a:t>, uyluk ve kafatasına gizli travma açısından daha ayrıntılı bakılmalıdır.</a:t>
            </a:r>
          </a:p>
          <a:p>
            <a:endParaRPr lang="tr-TR" dirty="0"/>
          </a:p>
        </p:txBody>
      </p:sp>
      <p:pic>
        <p:nvPicPr>
          <p:cNvPr id="5" name="Resim 4"/>
          <p:cNvPicPr>
            <a:picLocks noChangeAspect="1"/>
          </p:cNvPicPr>
          <p:nvPr/>
        </p:nvPicPr>
        <p:blipFill>
          <a:blip r:embed="rId2"/>
          <a:stretch>
            <a:fillRect/>
          </a:stretch>
        </p:blipFill>
        <p:spPr>
          <a:xfrm>
            <a:off x="830264" y="3192087"/>
            <a:ext cx="2829087" cy="1936952"/>
          </a:xfrm>
          <a:prstGeom prst="rect">
            <a:avLst/>
          </a:prstGeom>
        </p:spPr>
      </p:pic>
      <p:pic>
        <p:nvPicPr>
          <p:cNvPr id="6" name="Resim 5"/>
          <p:cNvPicPr>
            <a:picLocks noChangeAspect="1"/>
          </p:cNvPicPr>
          <p:nvPr/>
        </p:nvPicPr>
        <p:blipFill>
          <a:blip r:embed="rId3"/>
          <a:stretch>
            <a:fillRect/>
          </a:stretch>
        </p:blipFill>
        <p:spPr>
          <a:xfrm>
            <a:off x="8527106" y="3133898"/>
            <a:ext cx="2826694" cy="1936952"/>
          </a:xfrm>
          <a:prstGeom prst="rect">
            <a:avLst/>
          </a:prstGeom>
        </p:spPr>
      </p:pic>
      <p:pic>
        <p:nvPicPr>
          <p:cNvPr id="7" name="Resim 6"/>
          <p:cNvPicPr>
            <a:picLocks noChangeAspect="1"/>
          </p:cNvPicPr>
          <p:nvPr/>
        </p:nvPicPr>
        <p:blipFill>
          <a:blip r:embed="rId4"/>
          <a:stretch>
            <a:fillRect/>
          </a:stretch>
        </p:blipFill>
        <p:spPr>
          <a:xfrm>
            <a:off x="4683030" y="3192087"/>
            <a:ext cx="2823545" cy="1936952"/>
          </a:xfrm>
          <a:prstGeom prst="rect">
            <a:avLst/>
          </a:prstGeom>
        </p:spPr>
      </p:pic>
    </p:spTree>
    <p:extLst>
      <p:ext uri="{BB962C8B-B14F-4D97-AF65-F5344CB8AC3E}">
        <p14:creationId xmlns:p14="http://schemas.microsoft.com/office/powerpoint/2010/main" val="858988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Deri Bulguları </a:t>
            </a:r>
          </a:p>
          <a:p>
            <a:pPr marL="0" indent="0">
              <a:buNone/>
            </a:pPr>
            <a:r>
              <a:rPr lang="tr-TR" sz="2000" dirty="0" smtClean="0"/>
              <a:t>◦ Deri </a:t>
            </a:r>
            <a:r>
              <a:rPr lang="tr-TR" sz="2000" dirty="0"/>
              <a:t>travmasında görülen lezyonlar morarma, yanık, </a:t>
            </a:r>
            <a:r>
              <a:rPr lang="tr-TR" sz="2000" dirty="0" err="1"/>
              <a:t>laserasyon</a:t>
            </a:r>
            <a:r>
              <a:rPr lang="tr-TR" sz="2000" dirty="0"/>
              <a:t> ve ısırıklar olabilir.</a:t>
            </a:r>
          </a:p>
          <a:p>
            <a:pPr marL="0" indent="0">
              <a:buNone/>
            </a:pPr>
            <a:r>
              <a:rPr lang="tr-TR" sz="2000" dirty="0" smtClean="0"/>
              <a:t>◦ Bu </a:t>
            </a:r>
            <a:r>
              <a:rPr lang="tr-TR" sz="2000" dirty="0"/>
              <a:t>lezyonların fiziksel istismar olarak kabul edilebilmesi için, tanınabilecek kadar belirgin olması ve geçici kırmızılığın ötesinde bir deri zedelenmesine yol açması gereklidir.</a:t>
            </a:r>
          </a:p>
          <a:p>
            <a:pPr marL="0" indent="0">
              <a:buNone/>
            </a:pPr>
            <a:r>
              <a:rPr lang="tr-TR" sz="2000" dirty="0" smtClean="0"/>
              <a:t>◦ Kaza </a:t>
            </a:r>
            <a:r>
              <a:rPr lang="tr-TR" sz="2000" dirty="0"/>
              <a:t>dışı nedenlerle olan morarma, yanık, delik, </a:t>
            </a:r>
            <a:r>
              <a:rPr lang="tr-TR" sz="2000" dirty="0" err="1"/>
              <a:t>laserasyon</a:t>
            </a:r>
            <a:r>
              <a:rPr lang="tr-TR" sz="2000" dirty="0"/>
              <a:t> ve </a:t>
            </a:r>
            <a:r>
              <a:rPr lang="tr-TR" sz="2000" dirty="0" err="1"/>
              <a:t>abrazyonlar</a:t>
            </a:r>
            <a:r>
              <a:rPr lang="tr-TR" sz="2000" dirty="0"/>
              <a:t> istismar kabul edilir, çünkü doku zedelenmiştir ve iyileşme süreci zaman alır.</a:t>
            </a:r>
          </a:p>
          <a:p>
            <a:pPr marL="0" indent="0">
              <a:buNone/>
            </a:pPr>
            <a:r>
              <a:rPr lang="tr-TR" sz="2000" dirty="0" smtClean="0"/>
              <a:t>◦ Lezyonların </a:t>
            </a:r>
            <a:r>
              <a:rPr lang="tr-TR" sz="2000" dirty="0"/>
              <a:t>yeri istismar açısından önem taşıyabilir.</a:t>
            </a:r>
          </a:p>
          <a:p>
            <a:endParaRPr lang="tr-TR" dirty="0"/>
          </a:p>
        </p:txBody>
      </p:sp>
      <p:pic>
        <p:nvPicPr>
          <p:cNvPr id="4" name="Resim 3"/>
          <p:cNvPicPr>
            <a:picLocks noChangeAspect="1"/>
          </p:cNvPicPr>
          <p:nvPr/>
        </p:nvPicPr>
        <p:blipFill rotWithShape="1">
          <a:blip r:embed="rId2"/>
          <a:srcRect l="12108" t="2332"/>
          <a:stretch/>
        </p:blipFill>
        <p:spPr>
          <a:xfrm>
            <a:off x="8711738" y="3690851"/>
            <a:ext cx="3480263" cy="3167149"/>
          </a:xfrm>
          <a:prstGeom prst="rect">
            <a:avLst/>
          </a:prstGeom>
        </p:spPr>
      </p:pic>
    </p:spTree>
    <p:extLst>
      <p:ext uri="{BB962C8B-B14F-4D97-AF65-F5344CB8AC3E}">
        <p14:creationId xmlns:p14="http://schemas.microsoft.com/office/powerpoint/2010/main" val="3628840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lstStyle/>
          <a:p>
            <a:r>
              <a:rPr lang="tr-TR" sz="2400" dirty="0">
                <a:solidFill>
                  <a:srgbClr val="FF0000"/>
                </a:solidFill>
              </a:rPr>
              <a:t>Deri Bulguları </a:t>
            </a:r>
          </a:p>
          <a:p>
            <a:pPr marL="0" indent="0">
              <a:buNone/>
            </a:pPr>
            <a:r>
              <a:rPr lang="tr-TR" sz="2000" dirty="0" smtClean="0"/>
              <a:t>◦ </a:t>
            </a:r>
            <a:r>
              <a:rPr lang="tr-TR" sz="2000" dirty="0"/>
              <a:t>Kulak, ense, kalça, uyluk, </a:t>
            </a:r>
            <a:r>
              <a:rPr lang="tr-TR" sz="2000" dirty="0" err="1"/>
              <a:t>frenulum</a:t>
            </a:r>
            <a:r>
              <a:rPr lang="tr-TR" sz="2000" dirty="0"/>
              <a:t> gibi yerlerdeki deri lezyonlarının istismar sonucu olma olasılığı fazladır.</a:t>
            </a:r>
          </a:p>
          <a:p>
            <a:pPr marL="0" indent="0">
              <a:buNone/>
            </a:pPr>
            <a:r>
              <a:rPr lang="tr-TR" sz="2000" dirty="0"/>
              <a:t>◦ Derinin tam bir gözlemi gerekir, çünkü başka lezyonlara rastlama olasılığı da vardır.</a:t>
            </a:r>
          </a:p>
          <a:p>
            <a:pPr marL="0" indent="0">
              <a:buNone/>
            </a:pPr>
            <a:r>
              <a:rPr lang="tr-TR" sz="2000" dirty="0"/>
              <a:t>◦ Özellikle </a:t>
            </a:r>
            <a:r>
              <a:rPr lang="tr-TR" sz="2000" dirty="0" err="1"/>
              <a:t>primer</a:t>
            </a:r>
            <a:r>
              <a:rPr lang="tr-TR" sz="2000" dirty="0"/>
              <a:t> lezyon morarma veya </a:t>
            </a:r>
            <a:r>
              <a:rPr lang="tr-TR" sz="2000" dirty="0" err="1"/>
              <a:t>kontüzyon</a:t>
            </a:r>
            <a:r>
              <a:rPr lang="tr-TR" sz="2000" dirty="0"/>
              <a:t> ise en azından tam kan sayımı, PT, PTT, kanama zamanı bakılmalıdır.</a:t>
            </a:r>
          </a:p>
          <a:p>
            <a:pPr marL="0" indent="0">
              <a:buNone/>
            </a:pPr>
            <a:r>
              <a:rPr lang="tr-TR" sz="2000" dirty="0"/>
              <a:t>◦ Taze ısırıklarda tükürük açısından </a:t>
            </a:r>
            <a:r>
              <a:rPr lang="tr-TR" sz="2000" dirty="0" err="1"/>
              <a:t>sürüntü</a:t>
            </a:r>
            <a:r>
              <a:rPr lang="tr-TR" sz="2000" dirty="0"/>
              <a:t> alınmalı ve iç organ zedelenmesi açısından da değerlendirme yapılmalıdır.</a:t>
            </a:r>
          </a:p>
          <a:p>
            <a:endParaRPr lang="tr-TR" dirty="0"/>
          </a:p>
        </p:txBody>
      </p:sp>
    </p:spTree>
    <p:extLst>
      <p:ext uri="{BB962C8B-B14F-4D97-AF65-F5344CB8AC3E}">
        <p14:creationId xmlns:p14="http://schemas.microsoft.com/office/powerpoint/2010/main" val="3514966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a:bodyPr>
          <a:lstStyle/>
          <a:p>
            <a:r>
              <a:rPr lang="tr-TR" sz="2400" dirty="0"/>
              <a:t>Morarma</a:t>
            </a:r>
          </a:p>
          <a:p>
            <a:pPr marL="0" indent="0">
              <a:buNone/>
            </a:pPr>
            <a:r>
              <a:rPr lang="tr-TR" sz="2000" dirty="0" smtClean="0"/>
              <a:t>◦ İlk </a:t>
            </a:r>
            <a:r>
              <a:rPr lang="tr-TR" sz="2000" dirty="0"/>
              <a:t>olarak morarmanın yaşı değerlendirilmelidir.</a:t>
            </a:r>
          </a:p>
          <a:p>
            <a:pPr marL="0" indent="0">
              <a:buNone/>
            </a:pPr>
            <a:r>
              <a:rPr lang="tr-TR" sz="2000" dirty="0" smtClean="0"/>
              <a:t>◦ Yüz</a:t>
            </a:r>
            <a:r>
              <a:rPr lang="tr-TR" sz="2000" dirty="0"/>
              <a:t>, </a:t>
            </a:r>
            <a:r>
              <a:rPr lang="tr-TR" sz="2000" dirty="0" err="1"/>
              <a:t>genital</a:t>
            </a:r>
            <a:r>
              <a:rPr lang="tr-TR" sz="2000" dirty="0"/>
              <a:t> ve </a:t>
            </a:r>
            <a:r>
              <a:rPr lang="tr-TR" sz="2000" dirty="0" err="1"/>
              <a:t>gluteal</a:t>
            </a:r>
            <a:r>
              <a:rPr lang="tr-TR" sz="2000" dirty="0"/>
              <a:t> bölge gibi yumuşak yerlerdeki veya kulak, ense, üst dudak, </a:t>
            </a:r>
            <a:r>
              <a:rPr lang="tr-TR" sz="2000" dirty="0" err="1"/>
              <a:t>filtrum</a:t>
            </a:r>
            <a:r>
              <a:rPr lang="tr-TR" sz="2000" dirty="0"/>
              <a:t> gibi travmadan daha az etkilenen bölgelerdeki lezyonlar ile delici-şekilli morarmalardan şüphelenmek gerekir.</a:t>
            </a:r>
          </a:p>
          <a:p>
            <a:pPr marL="0" indent="0">
              <a:buNone/>
            </a:pPr>
            <a:r>
              <a:rPr lang="tr-TR" sz="2000" dirty="0" smtClean="0"/>
              <a:t>◦ Kaza </a:t>
            </a:r>
            <a:r>
              <a:rPr lang="tr-TR" sz="2000" dirty="0"/>
              <a:t>sonucu olan morarmalar daha çok kemiklerin üzerinde (çene veya alın gibi) görülür.</a:t>
            </a:r>
          </a:p>
          <a:p>
            <a:pPr marL="0" indent="0">
              <a:buNone/>
            </a:pPr>
            <a:r>
              <a:rPr lang="tr-TR" sz="2000" dirty="0" smtClean="0"/>
              <a:t>◦ Aktif </a:t>
            </a:r>
            <a:r>
              <a:rPr lang="tr-TR" sz="2000" dirty="0"/>
              <a:t>çocuklarda alt </a:t>
            </a:r>
            <a:r>
              <a:rPr lang="tr-TR" sz="2000" dirty="0" err="1"/>
              <a:t>ekstremitelerde</a:t>
            </a:r>
            <a:r>
              <a:rPr lang="tr-TR" sz="2000" dirty="0"/>
              <a:t> çoğul morarmalar </a:t>
            </a:r>
            <a:r>
              <a:rPr lang="tr-TR" sz="2000" dirty="0" err="1"/>
              <a:t>sıkır</a:t>
            </a:r>
            <a:r>
              <a:rPr lang="tr-TR" sz="2000" dirty="0"/>
              <a:t>.</a:t>
            </a:r>
          </a:p>
          <a:p>
            <a:pPr marL="0" indent="0">
              <a:buNone/>
            </a:pPr>
            <a:r>
              <a:rPr lang="tr-TR" sz="2000" dirty="0" smtClean="0"/>
              <a:t>◦ Unutulmaması </a:t>
            </a:r>
            <a:r>
              <a:rPr lang="tr-TR" sz="2000" dirty="0"/>
              <a:t>gereken bir nokta, aynı çocukta hem kazaya hem de istismara bağlı morarmaların birlikte olabileceğidir.</a:t>
            </a:r>
          </a:p>
          <a:p>
            <a:pPr marL="0" indent="0">
              <a:buNone/>
            </a:pPr>
            <a:r>
              <a:rPr lang="tr-TR" sz="2000" dirty="0" smtClean="0"/>
              <a:t>◦ </a:t>
            </a:r>
            <a:r>
              <a:rPr lang="tr-TR" sz="2000" dirty="0" err="1" smtClean="0"/>
              <a:t>Periorbital</a:t>
            </a:r>
            <a:r>
              <a:rPr lang="tr-TR" sz="2000" dirty="0" smtClean="0"/>
              <a:t> </a:t>
            </a:r>
            <a:r>
              <a:rPr lang="tr-TR" sz="2000" dirty="0"/>
              <a:t>morarma özellikle iki yanlı ise istismar düşündürür, çünkü çoğu travmada yüzün tek tarafı etkilenir.</a:t>
            </a:r>
          </a:p>
          <a:p>
            <a:endParaRPr lang="tr-TR" dirty="0"/>
          </a:p>
        </p:txBody>
      </p:sp>
    </p:spTree>
    <p:extLst>
      <p:ext uri="{BB962C8B-B14F-4D97-AF65-F5344CB8AC3E}">
        <p14:creationId xmlns:p14="http://schemas.microsoft.com/office/powerpoint/2010/main" val="4229358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fontScale="92500" lnSpcReduction="10000"/>
          </a:bodyPr>
          <a:lstStyle/>
          <a:p>
            <a:r>
              <a:rPr lang="tr-TR" sz="2600" dirty="0"/>
              <a:t>Yanık</a:t>
            </a:r>
          </a:p>
          <a:p>
            <a:pPr marL="0" indent="0">
              <a:buNone/>
            </a:pPr>
            <a:r>
              <a:rPr lang="tr-TR" sz="2200" dirty="0" smtClean="0"/>
              <a:t>◦ En </a:t>
            </a:r>
            <a:r>
              <a:rPr lang="tr-TR" sz="2200" dirty="0"/>
              <a:t>sık etken, kasıtlı olsun, kaza olsun sıcak sıvılardır.</a:t>
            </a:r>
          </a:p>
          <a:p>
            <a:pPr marL="0" indent="0">
              <a:buNone/>
            </a:pPr>
            <a:r>
              <a:rPr lang="tr-TR" sz="2200" dirty="0" smtClean="0"/>
              <a:t>◦ Kasıtlı </a:t>
            </a:r>
            <a:r>
              <a:rPr lang="tr-TR" sz="2200" dirty="0"/>
              <a:t>sıvı yanıklarında en sık daldırma, batırma veya sıçratmaya bağlı lezyonlar görülür.</a:t>
            </a:r>
          </a:p>
          <a:p>
            <a:pPr marL="0" indent="0">
              <a:buNone/>
            </a:pPr>
            <a:r>
              <a:rPr lang="tr-TR" sz="2200" dirty="0" smtClean="0"/>
              <a:t>◦ Batırma </a:t>
            </a:r>
            <a:r>
              <a:rPr lang="tr-TR" sz="2200" dirty="0"/>
              <a:t>yanıkları keskin sınırlıdır veya su düzeyinin sınırları </a:t>
            </a:r>
            <a:r>
              <a:rPr lang="tr-TR" sz="2200" dirty="0" err="1"/>
              <a:t>yanıklı</a:t>
            </a:r>
            <a:r>
              <a:rPr lang="tr-TR" sz="2200" dirty="0"/>
              <a:t> ve yanmamış deriyi keskin bir sınırla ayırır; </a:t>
            </a:r>
            <a:r>
              <a:rPr lang="tr-TR" sz="2200" dirty="0" err="1"/>
              <a:t>ekstremitelerde</a:t>
            </a:r>
            <a:r>
              <a:rPr lang="tr-TR" sz="2200" dirty="0"/>
              <a:t> eldiven, çorap tarzı lezyonlar görülebilir.</a:t>
            </a:r>
          </a:p>
          <a:p>
            <a:pPr marL="0" indent="0">
              <a:buNone/>
            </a:pPr>
            <a:r>
              <a:rPr lang="tr-TR" sz="2200" dirty="0" smtClean="0"/>
              <a:t>◦ Kaza </a:t>
            </a:r>
            <a:r>
              <a:rPr lang="tr-TR" sz="2200" dirty="0"/>
              <a:t>yanıklarında ise düzensiz yanıklar ve çok sayıda sıçratma lezyonları gözlenir.</a:t>
            </a:r>
          </a:p>
          <a:p>
            <a:pPr marL="0" indent="0">
              <a:buNone/>
            </a:pPr>
            <a:r>
              <a:rPr lang="tr-TR" sz="2200" dirty="0" smtClean="0"/>
              <a:t>◦ Lezyonların </a:t>
            </a:r>
            <a:r>
              <a:rPr lang="tr-TR" sz="2200" dirty="0"/>
              <a:t>simetrik olması kasıtlı olması lehinedir.</a:t>
            </a:r>
          </a:p>
          <a:p>
            <a:pPr marL="0" indent="0">
              <a:buNone/>
            </a:pPr>
            <a:r>
              <a:rPr lang="tr-TR" sz="2200" dirty="0" smtClean="0"/>
              <a:t>◦ Çocuk </a:t>
            </a:r>
            <a:r>
              <a:rPr lang="tr-TR" sz="2200" dirty="0"/>
              <a:t>bezleri haşlanma hasarı açısından iyi koruyucudurlar, bu nedenle kalçaların ve uyluk üst kısımlarının yanıklarının süt çocuklarında kaza ile olma olasılığı azdır.</a:t>
            </a:r>
          </a:p>
          <a:p>
            <a:pPr marL="0" indent="0">
              <a:buNone/>
            </a:pPr>
            <a:r>
              <a:rPr lang="tr-TR" sz="2200" dirty="0" smtClean="0"/>
              <a:t>◦ Sigara </a:t>
            </a:r>
            <a:r>
              <a:rPr lang="tr-TR" sz="2200" dirty="0"/>
              <a:t>yanıkları kaza sonucu olabilir, ancak 8-10 mm’den daha geniş çaplı, derin ve daire şeklindeki lezyonların kasıtlı yapılmış olma olasılığı fazladır.</a:t>
            </a:r>
          </a:p>
          <a:p>
            <a:pPr marL="0" indent="0">
              <a:buNone/>
            </a:pPr>
            <a:r>
              <a:rPr lang="tr-TR" sz="2200" dirty="0" smtClean="0"/>
              <a:t>◦ </a:t>
            </a:r>
            <a:r>
              <a:rPr lang="tr-TR" sz="2200" dirty="0" err="1" smtClean="0"/>
              <a:t>İmpetigo</a:t>
            </a:r>
            <a:r>
              <a:rPr lang="tr-TR" sz="2200" dirty="0" smtClean="0"/>
              <a:t> </a:t>
            </a:r>
            <a:r>
              <a:rPr lang="tr-TR" sz="2200" dirty="0"/>
              <a:t>sigara yanığı ile karıştırılabilir, ancak bu lezyon daha az yuvarlaktır ve ılık suyla kolaylıkla uzaklaştırılabilir.</a:t>
            </a:r>
          </a:p>
          <a:p>
            <a:endParaRPr lang="tr-TR" dirty="0"/>
          </a:p>
        </p:txBody>
      </p:sp>
    </p:spTree>
    <p:extLst>
      <p:ext uri="{BB962C8B-B14F-4D97-AF65-F5344CB8AC3E}">
        <p14:creationId xmlns:p14="http://schemas.microsoft.com/office/powerpoint/2010/main" val="3578311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a:bodyPr>
          <a:lstStyle/>
          <a:p>
            <a:r>
              <a:rPr lang="tr-TR" sz="2600" dirty="0"/>
              <a:t>Isırıklar</a:t>
            </a:r>
          </a:p>
          <a:p>
            <a:pPr marL="0" indent="0">
              <a:buNone/>
            </a:pPr>
            <a:r>
              <a:rPr lang="tr-TR" sz="2000" dirty="0" smtClean="0"/>
              <a:t>◦ Erişkin </a:t>
            </a:r>
            <a:r>
              <a:rPr lang="tr-TR" sz="2000" dirty="0"/>
              <a:t>birine ait ısırık izinin kaza ile olma olasılığı asla yoktur.</a:t>
            </a:r>
          </a:p>
          <a:p>
            <a:pPr marL="0" indent="0">
              <a:buNone/>
            </a:pPr>
            <a:r>
              <a:rPr lang="tr-TR" sz="2000" dirty="0" smtClean="0"/>
              <a:t>◦ Isırığın </a:t>
            </a:r>
            <a:r>
              <a:rPr lang="tr-TR" sz="2000" dirty="0"/>
              <a:t>insan veya hayvana ait olduğu ayırt edilmelidir.</a:t>
            </a:r>
          </a:p>
          <a:p>
            <a:pPr marL="0" indent="0">
              <a:buNone/>
            </a:pPr>
            <a:r>
              <a:rPr lang="tr-TR" sz="2000" dirty="0" smtClean="0"/>
              <a:t>◦ Hayvan </a:t>
            </a:r>
            <a:r>
              <a:rPr lang="tr-TR" sz="2000" dirty="0"/>
              <a:t>dişleri dardır, deride ufak bir delik oluştururlar, insan ısırığında ise insan dişinin geniş yüzeyli olması nedeniyle yırtık veya ezilme oluşur.</a:t>
            </a:r>
          </a:p>
          <a:p>
            <a:pPr marL="0" indent="0">
              <a:buNone/>
            </a:pPr>
            <a:r>
              <a:rPr lang="tr-TR" sz="2000" dirty="0" smtClean="0"/>
              <a:t>◦ Tam </a:t>
            </a:r>
            <a:r>
              <a:rPr lang="tr-TR" sz="2000" dirty="0"/>
              <a:t>insan ısırığında dişin anatomisine uyumlu olarak oval veya eliptik bir lezyon görülür.</a:t>
            </a:r>
          </a:p>
          <a:p>
            <a:pPr marL="0" indent="0">
              <a:buNone/>
            </a:pPr>
            <a:r>
              <a:rPr lang="tr-TR" sz="2000" dirty="0" smtClean="0"/>
              <a:t>◦ Tam </a:t>
            </a:r>
            <a:r>
              <a:rPr lang="tr-TR" sz="2000" dirty="0"/>
              <a:t>olmayan ısırık lineer izler bırakır ve tanınması zordur.</a:t>
            </a:r>
          </a:p>
          <a:p>
            <a:pPr marL="0" indent="0">
              <a:buNone/>
            </a:pPr>
            <a:r>
              <a:rPr lang="tr-TR" sz="2000" dirty="0" smtClean="0"/>
              <a:t>◦ </a:t>
            </a:r>
            <a:r>
              <a:rPr lang="tr-TR" sz="2000" dirty="0" err="1" smtClean="0"/>
              <a:t>Maksiller</a:t>
            </a:r>
            <a:r>
              <a:rPr lang="tr-TR" sz="2000" dirty="0" smtClean="0"/>
              <a:t> </a:t>
            </a:r>
            <a:r>
              <a:rPr lang="tr-TR" sz="2000" dirty="0"/>
              <a:t>köpek dişleri arasındaki aralık 3 cm’den fazla ise ısırık bir erişkine aittir ve istismar düşündürür.</a:t>
            </a:r>
          </a:p>
          <a:p>
            <a:endParaRPr lang="tr-TR" dirty="0"/>
          </a:p>
        </p:txBody>
      </p:sp>
    </p:spTree>
    <p:extLst>
      <p:ext uri="{BB962C8B-B14F-4D97-AF65-F5344CB8AC3E}">
        <p14:creationId xmlns:p14="http://schemas.microsoft.com/office/powerpoint/2010/main" val="3746409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fontScale="70000" lnSpcReduction="20000"/>
          </a:bodyPr>
          <a:lstStyle/>
          <a:p>
            <a:r>
              <a:rPr lang="tr-TR" sz="3400" dirty="0">
                <a:solidFill>
                  <a:srgbClr val="FF0000"/>
                </a:solidFill>
              </a:rPr>
              <a:t>Düşme ve İskelet Travması </a:t>
            </a:r>
            <a:endParaRPr lang="tr-TR" sz="3400" dirty="0" smtClean="0">
              <a:solidFill>
                <a:srgbClr val="FF0000"/>
              </a:solidFill>
            </a:endParaRPr>
          </a:p>
          <a:p>
            <a:pPr marL="0" indent="0">
              <a:buNone/>
            </a:pPr>
            <a:r>
              <a:rPr lang="tr-TR" dirty="0" smtClean="0"/>
              <a:t>◦ Kısa </a:t>
            </a:r>
            <a:r>
              <a:rPr lang="tr-TR" dirty="0"/>
              <a:t>yüksekliklerden düşmeler sonucu (&lt;3 metre) gelişen ağır ve </a:t>
            </a:r>
            <a:r>
              <a:rPr lang="tr-TR" dirty="0" err="1"/>
              <a:t>fatal</a:t>
            </a:r>
            <a:r>
              <a:rPr lang="tr-TR" dirty="0"/>
              <a:t> lezyonlarda istismar olasılığı yüksektir.</a:t>
            </a:r>
          </a:p>
          <a:p>
            <a:pPr marL="0" indent="0">
              <a:buNone/>
            </a:pPr>
            <a:r>
              <a:rPr lang="tr-TR" dirty="0" smtClean="0"/>
              <a:t>◦ Yatak </a:t>
            </a:r>
            <a:r>
              <a:rPr lang="tr-TR" dirty="0"/>
              <a:t>veya karyoladan düşme sonucu ağır kafa veya MSS travması beklenmez.</a:t>
            </a:r>
          </a:p>
          <a:p>
            <a:pPr marL="0" indent="0">
              <a:buNone/>
            </a:pPr>
            <a:r>
              <a:rPr lang="tr-TR" dirty="0" smtClean="0"/>
              <a:t>◦ Merdivenden </a:t>
            </a:r>
            <a:r>
              <a:rPr lang="tr-TR" dirty="0"/>
              <a:t>düşme sonucu da genellikle hayatı tehdit eden travma beklenmez.</a:t>
            </a:r>
          </a:p>
          <a:p>
            <a:pPr marL="0" indent="0">
              <a:buNone/>
            </a:pPr>
            <a:r>
              <a:rPr lang="tr-TR" dirty="0" smtClean="0"/>
              <a:t>◦ Süt </a:t>
            </a:r>
            <a:r>
              <a:rPr lang="tr-TR" dirty="0"/>
              <a:t>çocuklarında kafatası, kaburga ve </a:t>
            </a:r>
            <a:r>
              <a:rPr lang="tr-TR" dirty="0" err="1"/>
              <a:t>metafiz</a:t>
            </a:r>
            <a:r>
              <a:rPr lang="tr-TR" dirty="0"/>
              <a:t> kırıkları, bir yaşından büyük çocuklarda ise uzun kemik kırıkları istismara bağlı kırıklarda ilk sırada yer alır.</a:t>
            </a:r>
          </a:p>
          <a:p>
            <a:pPr marL="0" indent="0">
              <a:buNone/>
            </a:pPr>
            <a:r>
              <a:rPr lang="tr-TR" dirty="0" smtClean="0"/>
              <a:t>◦ İstismara </a:t>
            </a:r>
            <a:r>
              <a:rPr lang="tr-TR" dirty="0"/>
              <a:t>uğrayan çocuklardaki iskelet zedelenmesi sıklıkla sallanmış bebek sendromuna bağlıdır.</a:t>
            </a:r>
          </a:p>
          <a:p>
            <a:pPr marL="0" indent="0">
              <a:buNone/>
            </a:pPr>
            <a:r>
              <a:rPr lang="tr-TR" dirty="0" smtClean="0"/>
              <a:t>◦ Kırıkları </a:t>
            </a:r>
            <a:r>
              <a:rPr lang="tr-TR" dirty="0"/>
              <a:t>değerlendirirken istismar varlığı açısından en şüphelendirici bulgu, olayı açıklayacak uygun bir öykünün olmamasıdır.</a:t>
            </a:r>
          </a:p>
          <a:p>
            <a:pPr marL="0" indent="0">
              <a:buNone/>
            </a:pPr>
            <a:r>
              <a:rPr lang="tr-TR" dirty="0" smtClean="0"/>
              <a:t>◦ Genel </a:t>
            </a:r>
            <a:r>
              <a:rPr lang="tr-TR" dirty="0"/>
              <a:t>olarak, henüz yürüyemeyen bir çocuktaki herhangi bir kırıkta istismardan şüphelenilmelidir.</a:t>
            </a:r>
          </a:p>
          <a:p>
            <a:pPr marL="0" indent="0">
              <a:buNone/>
            </a:pPr>
            <a:r>
              <a:rPr lang="tr-TR" dirty="0" smtClean="0"/>
              <a:t>◦ Bir </a:t>
            </a:r>
            <a:r>
              <a:rPr lang="tr-TR" dirty="0"/>
              <a:t>yaşın altındaki bir çocuğun vücut kütlesi kısa bir yükseklikten düşmeyle kırık oluşumuna yol açacak kadar fazla değildir.</a:t>
            </a:r>
          </a:p>
          <a:p>
            <a:pPr marL="0" indent="0">
              <a:buNone/>
            </a:pPr>
            <a:r>
              <a:rPr lang="tr-TR" dirty="0" smtClean="0"/>
              <a:t>◦</a:t>
            </a:r>
            <a:r>
              <a:rPr lang="tr-TR" dirty="0"/>
              <a:t> </a:t>
            </a:r>
            <a:r>
              <a:rPr lang="tr-TR" dirty="0" smtClean="0"/>
              <a:t>Bu </a:t>
            </a:r>
            <a:r>
              <a:rPr lang="tr-TR" dirty="0"/>
              <a:t>çocuklarda iskelet sisteminin daha iyi araştırılması veya kemik sintigrafisi gerekebilir.</a:t>
            </a:r>
          </a:p>
          <a:p>
            <a:endParaRPr lang="tr-TR" dirty="0"/>
          </a:p>
        </p:txBody>
      </p:sp>
    </p:spTree>
    <p:extLst>
      <p:ext uri="{BB962C8B-B14F-4D97-AF65-F5344CB8AC3E}">
        <p14:creationId xmlns:p14="http://schemas.microsoft.com/office/powerpoint/2010/main" val="361772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lstStyle/>
          <a:p>
            <a:r>
              <a:rPr lang="tr-TR" sz="2400" dirty="0">
                <a:solidFill>
                  <a:srgbClr val="FF0000"/>
                </a:solidFill>
              </a:rPr>
              <a:t>Düşme ve İskelet Travması </a:t>
            </a:r>
            <a:endParaRPr lang="tr-TR" sz="2400" dirty="0" smtClean="0">
              <a:solidFill>
                <a:srgbClr val="FF0000"/>
              </a:solidFill>
            </a:endParaRPr>
          </a:p>
          <a:p>
            <a:pPr marL="0" indent="0">
              <a:buNone/>
            </a:pPr>
            <a:r>
              <a:rPr lang="tr-TR" sz="2000" dirty="0" smtClean="0"/>
              <a:t>◦ Oyun </a:t>
            </a:r>
            <a:r>
              <a:rPr lang="tr-TR" sz="2000" dirty="0"/>
              <a:t>oynarken düşme, diğer çocuklarla yapılan küçük kavgalar, bakıcının kucağından düşme, karyoladan düşme gibi günlük sık rastlanan travmalar genellikle </a:t>
            </a:r>
            <a:r>
              <a:rPr lang="tr-TR" sz="2000" dirty="0" err="1"/>
              <a:t>vertebraların</a:t>
            </a:r>
            <a:r>
              <a:rPr lang="tr-TR" sz="2000" dirty="0"/>
              <a:t> </a:t>
            </a:r>
            <a:r>
              <a:rPr lang="tr-TR" sz="2000" dirty="0" err="1"/>
              <a:t>spinöz</a:t>
            </a:r>
            <a:r>
              <a:rPr lang="tr-TR" sz="2000" dirty="0"/>
              <a:t> çıkıntısı, </a:t>
            </a:r>
            <a:r>
              <a:rPr lang="tr-TR" sz="2000" dirty="0" err="1"/>
              <a:t>skapula</a:t>
            </a:r>
            <a:r>
              <a:rPr lang="tr-TR" sz="2000" dirty="0"/>
              <a:t>, </a:t>
            </a:r>
            <a:r>
              <a:rPr lang="tr-TR" sz="2000" dirty="0" err="1"/>
              <a:t>sternum</a:t>
            </a:r>
            <a:r>
              <a:rPr lang="tr-TR" sz="2000" dirty="0"/>
              <a:t> veya uzun kemik </a:t>
            </a:r>
            <a:r>
              <a:rPr lang="tr-TR" sz="2000" dirty="0" err="1"/>
              <a:t>metafiz</a:t>
            </a:r>
            <a:r>
              <a:rPr lang="tr-TR" sz="2000" dirty="0"/>
              <a:t> kırıklarına yol açmaz.</a:t>
            </a:r>
          </a:p>
          <a:p>
            <a:pPr marL="0" indent="0">
              <a:buNone/>
            </a:pPr>
            <a:r>
              <a:rPr lang="tr-TR" sz="2000" dirty="0" smtClean="0"/>
              <a:t>◦ Fizik </a:t>
            </a:r>
            <a:r>
              <a:rPr lang="tr-TR" sz="2000" dirty="0"/>
              <a:t>muayene bu bölgelerin kırıkları ile uyumluysa radyografi istenmeli ve daha ileri araştırma yapılmalıdır, çünkü bu tip lezyonlarda istismar olasılığı fazladır</a:t>
            </a:r>
          </a:p>
        </p:txBody>
      </p:sp>
    </p:spTree>
    <p:extLst>
      <p:ext uri="{BB962C8B-B14F-4D97-AF65-F5344CB8AC3E}">
        <p14:creationId xmlns:p14="http://schemas.microsoft.com/office/powerpoint/2010/main" val="4271684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Kafatası Kırıkları ve </a:t>
            </a:r>
            <a:r>
              <a:rPr lang="tr-TR" sz="2400" dirty="0" err="1">
                <a:solidFill>
                  <a:srgbClr val="FF0000"/>
                </a:solidFill>
              </a:rPr>
              <a:t>Künt</a:t>
            </a:r>
            <a:r>
              <a:rPr lang="tr-TR" sz="2400" dirty="0">
                <a:solidFill>
                  <a:srgbClr val="FF0000"/>
                </a:solidFill>
              </a:rPr>
              <a:t> Karın Travması</a:t>
            </a:r>
          </a:p>
          <a:p>
            <a:pPr marL="0" indent="0">
              <a:buNone/>
            </a:pPr>
            <a:r>
              <a:rPr lang="tr-TR" sz="2000" dirty="0" smtClean="0"/>
              <a:t>◦</a:t>
            </a:r>
            <a:r>
              <a:rPr lang="tr-TR" sz="2000" dirty="0"/>
              <a:t> </a:t>
            </a:r>
            <a:r>
              <a:rPr lang="tr-TR" sz="2000" dirty="0" smtClean="0"/>
              <a:t>İstismar </a:t>
            </a:r>
            <a:r>
              <a:rPr lang="tr-TR" sz="2000" dirty="0"/>
              <a:t>sonucu meydana gelen kafatası kırıkları genellikle çok sayıda, iki yanlı, kompleks, depresyon tipinde, 3 mm’den geniş olma eğilimindedir ve birden fazla kafatası kemiğinin tutulumu söz konusudur.</a:t>
            </a:r>
          </a:p>
          <a:p>
            <a:pPr marL="0" indent="0">
              <a:buNone/>
            </a:pPr>
            <a:r>
              <a:rPr lang="tr-TR" sz="2000" dirty="0" smtClean="0"/>
              <a:t>◦</a:t>
            </a:r>
            <a:r>
              <a:rPr lang="tr-TR" sz="2000" dirty="0"/>
              <a:t> </a:t>
            </a:r>
            <a:r>
              <a:rPr lang="tr-TR" sz="2000" dirty="0" smtClean="0"/>
              <a:t>Kaza </a:t>
            </a:r>
            <a:r>
              <a:rPr lang="tr-TR" sz="2000" dirty="0"/>
              <a:t>sonucu gelişen kafatası kırıkları ise genellikle tek, dar ve çizgisel olup, başka bir zedelenme bulgusu olmadan genellikle sadece </a:t>
            </a:r>
            <a:r>
              <a:rPr lang="tr-TR" sz="2000" dirty="0" err="1"/>
              <a:t>paryetal</a:t>
            </a:r>
            <a:r>
              <a:rPr lang="tr-TR" sz="2000" dirty="0"/>
              <a:t> kemik tutulumu gözlenir.</a:t>
            </a:r>
          </a:p>
          <a:p>
            <a:pPr marL="0" indent="0">
              <a:buNone/>
            </a:pPr>
            <a:r>
              <a:rPr lang="tr-TR" sz="2000" dirty="0" smtClean="0"/>
              <a:t>◦</a:t>
            </a:r>
            <a:r>
              <a:rPr lang="tr-TR" sz="2000" dirty="0"/>
              <a:t> </a:t>
            </a:r>
            <a:r>
              <a:rPr lang="tr-TR" sz="2000" dirty="0" err="1" smtClean="0"/>
              <a:t>Künt</a:t>
            </a:r>
            <a:r>
              <a:rPr lang="tr-TR" sz="2000" dirty="0" smtClean="0"/>
              <a:t> </a:t>
            </a:r>
            <a:r>
              <a:rPr lang="tr-TR" sz="2000" dirty="0"/>
              <a:t>karın travması: Tacize uğrayan çocuklarda </a:t>
            </a:r>
            <a:r>
              <a:rPr lang="tr-TR" sz="2000" dirty="0" err="1"/>
              <a:t>kranyal</a:t>
            </a:r>
            <a:r>
              <a:rPr lang="tr-TR" sz="2000" dirty="0"/>
              <a:t> travmadan sonra </a:t>
            </a:r>
            <a:r>
              <a:rPr lang="tr-TR" sz="2000" dirty="0" err="1"/>
              <a:t>mortalitenin</a:t>
            </a:r>
            <a:r>
              <a:rPr lang="tr-TR" sz="2000" dirty="0"/>
              <a:t> ikinci nedenidir.</a:t>
            </a:r>
          </a:p>
          <a:p>
            <a:pPr marL="0" indent="0">
              <a:buNone/>
            </a:pPr>
            <a:r>
              <a:rPr lang="tr-TR" sz="2000" dirty="0" smtClean="0"/>
              <a:t>◦</a:t>
            </a:r>
            <a:r>
              <a:rPr lang="tr-TR" sz="2000" dirty="0"/>
              <a:t> </a:t>
            </a:r>
            <a:r>
              <a:rPr lang="tr-TR" sz="2000" dirty="0" smtClean="0"/>
              <a:t>Görünür </a:t>
            </a:r>
            <a:r>
              <a:rPr lang="tr-TR" sz="2000" dirty="0"/>
              <a:t>bulgu olmaması nedeniyle tanınması zordur.</a:t>
            </a:r>
          </a:p>
          <a:p>
            <a:pPr marL="0" indent="0">
              <a:buNone/>
            </a:pPr>
            <a:r>
              <a:rPr lang="tr-TR" sz="2000" dirty="0" smtClean="0"/>
              <a:t>◦</a:t>
            </a:r>
            <a:r>
              <a:rPr lang="tr-TR" sz="2000" dirty="0"/>
              <a:t> </a:t>
            </a:r>
            <a:r>
              <a:rPr lang="tr-TR" sz="2000" dirty="0" smtClean="0"/>
              <a:t>Bu </a:t>
            </a:r>
            <a:r>
              <a:rPr lang="tr-TR" sz="2000" dirty="0"/>
              <a:t>çocuklarda içi boş organlara ait travma </a:t>
            </a:r>
            <a:r>
              <a:rPr lang="tr-TR" sz="2000" dirty="0" err="1"/>
              <a:t>sıkır</a:t>
            </a:r>
            <a:r>
              <a:rPr lang="tr-TR" sz="2000" dirty="0"/>
              <a:t>.</a:t>
            </a:r>
          </a:p>
          <a:p>
            <a:pPr marL="0" indent="0">
              <a:buNone/>
            </a:pPr>
            <a:r>
              <a:rPr lang="tr-TR" sz="2000" dirty="0" smtClean="0"/>
              <a:t>◦</a:t>
            </a:r>
            <a:r>
              <a:rPr lang="tr-TR" sz="2000" dirty="0"/>
              <a:t> </a:t>
            </a:r>
            <a:r>
              <a:rPr lang="tr-TR" sz="2000" dirty="0" smtClean="0"/>
              <a:t>Açıklanamayan </a:t>
            </a:r>
            <a:r>
              <a:rPr lang="tr-TR" sz="2000" dirty="0"/>
              <a:t>şok, peritonit, </a:t>
            </a:r>
            <a:r>
              <a:rPr lang="tr-TR" sz="2000" dirty="0" err="1"/>
              <a:t>safralı</a:t>
            </a:r>
            <a:r>
              <a:rPr lang="tr-TR" sz="2000" dirty="0"/>
              <a:t> kusma, anemi varlığında istismardan şüphelenmelidir.</a:t>
            </a:r>
          </a:p>
          <a:p>
            <a:endParaRPr lang="tr-TR" dirty="0"/>
          </a:p>
        </p:txBody>
      </p:sp>
    </p:spTree>
    <p:extLst>
      <p:ext uri="{BB962C8B-B14F-4D97-AF65-F5344CB8AC3E}">
        <p14:creationId xmlns:p14="http://schemas.microsoft.com/office/powerpoint/2010/main" val="207447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GİRİŞ</a:t>
            </a:r>
            <a:endParaRPr lang="tr-TR" sz="4000" b="1" dirty="0"/>
          </a:p>
        </p:txBody>
      </p:sp>
      <p:sp>
        <p:nvSpPr>
          <p:cNvPr id="3" name="İçerik Yer Tutucusu 2"/>
          <p:cNvSpPr>
            <a:spLocks noGrp="1"/>
          </p:cNvSpPr>
          <p:nvPr>
            <p:ph idx="1"/>
          </p:nvPr>
        </p:nvSpPr>
        <p:spPr/>
        <p:txBody>
          <a:bodyPr>
            <a:normAutofit/>
          </a:bodyPr>
          <a:lstStyle/>
          <a:p>
            <a:r>
              <a:rPr lang="tr-TR" sz="2000" dirty="0"/>
              <a:t>Günümüze uzanan süreçteki en önemli </a:t>
            </a:r>
            <a:r>
              <a:rPr lang="tr-TR" sz="2000" dirty="0" smtClean="0"/>
              <a:t>gelişme </a:t>
            </a:r>
            <a:r>
              <a:rPr lang="tr-TR" sz="2000" dirty="0"/>
              <a:t>1989’da Birleşmiş </a:t>
            </a:r>
            <a:r>
              <a:rPr lang="tr-TR" sz="2000" dirty="0" smtClean="0"/>
              <a:t>Milletlerce </a:t>
            </a:r>
            <a:r>
              <a:rPr lang="tr-TR" sz="2000" dirty="0"/>
              <a:t>kabul edilen Çocuk Hakları Sözleşmesi’dir.</a:t>
            </a:r>
          </a:p>
          <a:p>
            <a:r>
              <a:rPr lang="tr-TR" sz="2000" dirty="0"/>
              <a:t>Sözleşmenin 19. maddesi çocuğun, bakımıyla sorumlu olan kişilerden gelecek her türlü kötü muameleye karşı korunmasının sözleşmeyi imzalayan devletlerin yükümlülüğünde olması koşulunu getirmiştir.</a:t>
            </a:r>
          </a:p>
          <a:p>
            <a:r>
              <a:rPr lang="tr-TR" sz="2000" dirty="0" smtClean="0"/>
              <a:t>Türkiye’de </a:t>
            </a:r>
            <a:r>
              <a:rPr lang="tr-TR" sz="2000" dirty="0"/>
              <a:t>çocuk istismarıyla ilgili çalışmaların başlangıcı çok yeni olup, daha çok adli tıp, sosyal pediatri, çocuk ve ergen ruh sağlığı uzmanlarının öncülüğünde yürütülmektedir.</a:t>
            </a:r>
          </a:p>
          <a:p>
            <a:pPr marL="0" indent="0">
              <a:buNone/>
            </a:pPr>
            <a:endParaRPr lang="tr-TR" dirty="0"/>
          </a:p>
        </p:txBody>
      </p:sp>
    </p:spTree>
    <p:extLst>
      <p:ext uri="{BB962C8B-B14F-4D97-AF65-F5344CB8AC3E}">
        <p14:creationId xmlns:p14="http://schemas.microsoft.com/office/powerpoint/2010/main" val="596553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a:xfrm>
            <a:off x="838200" y="1825624"/>
            <a:ext cx="10515600" cy="4616739"/>
          </a:xfrm>
        </p:spPr>
        <p:txBody>
          <a:bodyPr>
            <a:normAutofit fontScale="40000" lnSpcReduction="20000"/>
          </a:bodyPr>
          <a:lstStyle/>
          <a:p>
            <a:r>
              <a:rPr lang="tr-TR" sz="6000" dirty="0">
                <a:solidFill>
                  <a:srgbClr val="FF0000"/>
                </a:solidFill>
              </a:rPr>
              <a:t>Nörolojik ve Oküler Bulgular</a:t>
            </a:r>
          </a:p>
          <a:p>
            <a:pPr marL="0" indent="0">
              <a:buNone/>
            </a:pPr>
            <a:r>
              <a:rPr lang="tr-TR" sz="5000" dirty="0" smtClean="0"/>
              <a:t>◦ Nörolojik </a:t>
            </a:r>
            <a:r>
              <a:rPr lang="tr-TR" sz="5000" dirty="0"/>
              <a:t>bulgular: Süt çocuklarında sallama veya başa vurma sonucu kafa içi zedelenme görülebilir.</a:t>
            </a:r>
          </a:p>
          <a:p>
            <a:pPr marL="0" indent="0">
              <a:buNone/>
            </a:pPr>
            <a:r>
              <a:rPr lang="tr-TR" sz="5000" dirty="0" smtClean="0"/>
              <a:t>◦ Bu </a:t>
            </a:r>
            <a:r>
              <a:rPr lang="tr-TR" sz="5000" dirty="0"/>
              <a:t>durumda yaygın beyin ödemi gelişebilir veya </a:t>
            </a:r>
            <a:r>
              <a:rPr lang="tr-TR" sz="5000" dirty="0" err="1"/>
              <a:t>subdural</a:t>
            </a:r>
            <a:r>
              <a:rPr lang="tr-TR" sz="5000" dirty="0"/>
              <a:t> </a:t>
            </a:r>
            <a:r>
              <a:rPr lang="tr-TR" sz="5000" dirty="0" err="1"/>
              <a:t>hematom</a:t>
            </a:r>
            <a:r>
              <a:rPr lang="tr-TR" sz="5000" dirty="0"/>
              <a:t> nedeniyle kafa içi basıncı artabilir.</a:t>
            </a:r>
          </a:p>
          <a:p>
            <a:pPr marL="0" indent="0">
              <a:buNone/>
            </a:pPr>
            <a:r>
              <a:rPr lang="tr-TR" sz="5000" dirty="0" smtClean="0"/>
              <a:t>◦ Kafa </a:t>
            </a:r>
            <a:r>
              <a:rPr lang="tr-TR" sz="5000" dirty="0"/>
              <a:t>içi basıncının artışına bağlı huzursuzluk veya letarji, </a:t>
            </a:r>
            <a:r>
              <a:rPr lang="tr-TR" sz="5000" dirty="0" err="1"/>
              <a:t>hipotoni</a:t>
            </a:r>
            <a:r>
              <a:rPr lang="tr-TR" sz="5000" dirty="0"/>
              <a:t>, </a:t>
            </a:r>
            <a:r>
              <a:rPr lang="tr-TR" sz="5000" dirty="0" err="1"/>
              <a:t>fontanel</a:t>
            </a:r>
            <a:r>
              <a:rPr lang="tr-TR" sz="5000" dirty="0"/>
              <a:t> bombeliği, baş çevresinin artışı, kafa içi kitleye bağlı </a:t>
            </a:r>
            <a:r>
              <a:rPr lang="tr-TR" sz="5000" dirty="0" err="1"/>
              <a:t>fokal</a:t>
            </a:r>
            <a:r>
              <a:rPr lang="tr-TR" sz="5000" dirty="0"/>
              <a:t> bulguların varlığı, koma, </a:t>
            </a:r>
            <a:r>
              <a:rPr lang="tr-TR" sz="5000" dirty="0" err="1"/>
              <a:t>konvülsiyon</a:t>
            </a:r>
            <a:r>
              <a:rPr lang="tr-TR" sz="5000" dirty="0"/>
              <a:t>, </a:t>
            </a:r>
            <a:r>
              <a:rPr lang="tr-TR" sz="5000" dirty="0" err="1"/>
              <a:t>bradikardi</a:t>
            </a:r>
            <a:r>
              <a:rPr lang="tr-TR" sz="5000" dirty="0"/>
              <a:t>, </a:t>
            </a:r>
            <a:r>
              <a:rPr lang="tr-TR" sz="5000" dirty="0" err="1"/>
              <a:t>apne</a:t>
            </a:r>
            <a:r>
              <a:rPr lang="tr-TR" sz="5000" dirty="0"/>
              <a:t> veya </a:t>
            </a:r>
            <a:r>
              <a:rPr lang="tr-TR" sz="5000" dirty="0" err="1"/>
              <a:t>kardiyopulmoner</a:t>
            </a:r>
            <a:r>
              <a:rPr lang="tr-TR" sz="5000" dirty="0"/>
              <a:t> durma saptanabilir.</a:t>
            </a:r>
          </a:p>
          <a:p>
            <a:pPr marL="0" indent="0">
              <a:buNone/>
            </a:pPr>
            <a:r>
              <a:rPr lang="tr-TR" sz="5000" dirty="0" smtClean="0"/>
              <a:t>◦ Oküler </a:t>
            </a:r>
            <a:r>
              <a:rPr lang="tr-TR" sz="5000" dirty="0"/>
              <a:t>bulgular: İstismara uğrayan çocuklarda </a:t>
            </a:r>
            <a:r>
              <a:rPr lang="tr-TR" sz="5000" dirty="0" err="1"/>
              <a:t>fundoskopik</a:t>
            </a:r>
            <a:r>
              <a:rPr lang="tr-TR" sz="5000" dirty="0"/>
              <a:t> muayene normal muayenenin değişmez bir parçası olmalıdır, çünkü kafa içi patolojik durumlardaki en sık ve bazen de tek bulgu retina kanaması olabilmektedir.</a:t>
            </a:r>
          </a:p>
          <a:p>
            <a:pPr marL="0" indent="0">
              <a:buNone/>
            </a:pPr>
            <a:r>
              <a:rPr lang="tr-TR" sz="5000" dirty="0" smtClean="0"/>
              <a:t>◦ </a:t>
            </a:r>
            <a:r>
              <a:rPr lang="tr-TR" sz="5000" dirty="0" err="1" smtClean="0"/>
              <a:t>Retinal</a:t>
            </a:r>
            <a:r>
              <a:rPr lang="tr-TR" sz="5000" dirty="0" smtClean="0"/>
              <a:t> </a:t>
            </a:r>
            <a:r>
              <a:rPr lang="tr-TR" sz="5000" dirty="0"/>
              <a:t>kanama saptandığında </a:t>
            </a:r>
            <a:r>
              <a:rPr lang="tr-TR" sz="5000" dirty="0" err="1"/>
              <a:t>kranial</a:t>
            </a:r>
            <a:r>
              <a:rPr lang="tr-TR" sz="5000" dirty="0"/>
              <a:t> BT </a:t>
            </a:r>
            <a:r>
              <a:rPr lang="tr-TR" sz="5000" dirty="0" err="1"/>
              <a:t>endikasyonu</a:t>
            </a:r>
            <a:r>
              <a:rPr lang="tr-TR" sz="5000" dirty="0"/>
              <a:t> doğar.</a:t>
            </a:r>
          </a:p>
          <a:p>
            <a:pPr marL="0" indent="0">
              <a:buNone/>
            </a:pPr>
            <a:r>
              <a:rPr lang="tr-TR" sz="5000" dirty="0" smtClean="0"/>
              <a:t>◦ </a:t>
            </a:r>
            <a:r>
              <a:rPr lang="tr-TR" sz="5000" dirty="0" err="1" smtClean="0"/>
              <a:t>Retinal</a:t>
            </a:r>
            <a:r>
              <a:rPr lang="tr-TR" sz="5000" dirty="0" smtClean="0"/>
              <a:t> </a:t>
            </a:r>
            <a:r>
              <a:rPr lang="tr-TR" sz="5000" dirty="0"/>
              <a:t>kanama çoğu vakada sekel bırakmaksızın kendiliğinden düzelir.</a:t>
            </a:r>
          </a:p>
          <a:p>
            <a:pPr marL="0" indent="0">
              <a:buNone/>
            </a:pPr>
            <a:r>
              <a:rPr lang="tr-TR" sz="5000" dirty="0" smtClean="0"/>
              <a:t>◦ Göze </a:t>
            </a:r>
            <a:r>
              <a:rPr lang="tr-TR" sz="5000" dirty="0"/>
              <a:t>doğrudan vurmalar sonucu </a:t>
            </a:r>
            <a:r>
              <a:rPr lang="tr-TR" sz="5000" dirty="0" err="1"/>
              <a:t>periorbital</a:t>
            </a:r>
            <a:r>
              <a:rPr lang="tr-TR" sz="5000" dirty="0"/>
              <a:t> </a:t>
            </a:r>
            <a:r>
              <a:rPr lang="tr-TR" sz="5000" dirty="0" err="1"/>
              <a:t>ekimoz</a:t>
            </a:r>
            <a:r>
              <a:rPr lang="tr-TR" sz="5000" dirty="0"/>
              <a:t>, ödem, </a:t>
            </a:r>
            <a:r>
              <a:rPr lang="tr-TR" sz="5000" dirty="0" err="1"/>
              <a:t>orbital</a:t>
            </a:r>
            <a:r>
              <a:rPr lang="tr-TR" sz="5000" dirty="0"/>
              <a:t> kırıklar, </a:t>
            </a:r>
            <a:r>
              <a:rPr lang="tr-TR" sz="5000" dirty="0" err="1"/>
              <a:t>subkonjonktival</a:t>
            </a:r>
            <a:r>
              <a:rPr lang="tr-TR" sz="5000" dirty="0"/>
              <a:t> kanamalar, lens </a:t>
            </a:r>
            <a:r>
              <a:rPr lang="tr-TR" sz="5000" dirty="0" err="1"/>
              <a:t>dislokasyonu</a:t>
            </a:r>
            <a:r>
              <a:rPr lang="tr-TR" sz="5000" dirty="0"/>
              <a:t> veya </a:t>
            </a:r>
            <a:r>
              <a:rPr lang="tr-TR" sz="5000" dirty="0" err="1"/>
              <a:t>retinal</a:t>
            </a:r>
            <a:r>
              <a:rPr lang="tr-TR" sz="5000" dirty="0"/>
              <a:t> ayrılma gözlenebilir.</a:t>
            </a:r>
          </a:p>
          <a:p>
            <a:pPr marL="0" indent="0">
              <a:buNone/>
            </a:pPr>
            <a:r>
              <a:rPr lang="tr-TR" sz="5000" dirty="0" smtClean="0"/>
              <a:t>◦ Bu </a:t>
            </a:r>
            <a:r>
              <a:rPr lang="tr-TR" sz="5000" dirty="0"/>
              <a:t>tip lezyonların yarısından fazlası kalıcı sekellerle sonuçlanır.</a:t>
            </a:r>
          </a:p>
          <a:p>
            <a:endParaRPr lang="tr-TR" dirty="0"/>
          </a:p>
        </p:txBody>
      </p:sp>
    </p:spTree>
    <p:extLst>
      <p:ext uri="{BB962C8B-B14F-4D97-AF65-F5344CB8AC3E}">
        <p14:creationId xmlns:p14="http://schemas.microsoft.com/office/powerpoint/2010/main" val="3568928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Ağız ve Diş Bulguları</a:t>
            </a:r>
          </a:p>
          <a:p>
            <a:pPr marL="0" indent="0">
              <a:buNone/>
            </a:pPr>
            <a:r>
              <a:rPr lang="tr-TR" sz="2000" dirty="0" smtClean="0"/>
              <a:t>◦ Hekimler </a:t>
            </a:r>
            <a:r>
              <a:rPr lang="tr-TR" sz="2000" dirty="0"/>
              <a:t>ağız sağlığı ve </a:t>
            </a:r>
            <a:r>
              <a:rPr lang="tr-TR" sz="2000" dirty="0" err="1"/>
              <a:t>dental</a:t>
            </a:r>
            <a:r>
              <a:rPr lang="tr-TR" sz="2000" dirty="0"/>
              <a:t> hasarlar konusunda çok kısıtlı eğitim aldıklarından istismar ve ihmalin ağız ve diş bulgularını atlayabilirler.</a:t>
            </a:r>
          </a:p>
          <a:p>
            <a:pPr marL="0" indent="0">
              <a:buNone/>
            </a:pPr>
            <a:r>
              <a:rPr lang="tr-TR" sz="2000" dirty="0" smtClean="0"/>
              <a:t>◦ Bu </a:t>
            </a:r>
            <a:r>
              <a:rPr lang="tr-TR" sz="2000" dirty="0"/>
              <a:t>nedenle istismar düşünülen tüm olgularda dikkatlice ağız içi ve </a:t>
            </a:r>
            <a:r>
              <a:rPr lang="tr-TR" sz="2000" dirty="0" err="1"/>
              <a:t>perioral</a:t>
            </a:r>
            <a:r>
              <a:rPr lang="tr-TR" sz="2000" dirty="0"/>
              <a:t> muayene yapılmalıdır.</a:t>
            </a:r>
          </a:p>
          <a:p>
            <a:pPr marL="0" indent="0">
              <a:buNone/>
            </a:pPr>
            <a:r>
              <a:rPr lang="tr-TR" sz="2000" dirty="0" smtClean="0"/>
              <a:t>◦ Çocuğun </a:t>
            </a:r>
            <a:r>
              <a:rPr lang="tr-TR" sz="2000" dirty="0"/>
              <a:t>zorla beslenmeye çalışılması sonucu üst dudak, </a:t>
            </a:r>
            <a:r>
              <a:rPr lang="tr-TR" sz="2000" dirty="0" err="1"/>
              <a:t>frenulum</a:t>
            </a:r>
            <a:r>
              <a:rPr lang="tr-TR" sz="2000" dirty="0"/>
              <a:t> ve ağız tabanında morarma ve </a:t>
            </a:r>
            <a:r>
              <a:rPr lang="tr-TR" sz="2000" dirty="0" err="1"/>
              <a:t>laserasyon</a:t>
            </a:r>
            <a:r>
              <a:rPr lang="tr-TR" sz="2000" dirty="0"/>
              <a:t>, dişlerde kırık ve </a:t>
            </a:r>
            <a:r>
              <a:rPr lang="tr-TR" sz="2000" dirty="0" err="1"/>
              <a:t>avulsiyon</a:t>
            </a:r>
            <a:r>
              <a:rPr lang="tr-TR" sz="2000" dirty="0"/>
              <a:t>, yüz ve çene kemiklerinde kırıklar gözlenebilir.</a:t>
            </a:r>
          </a:p>
          <a:p>
            <a:pPr marL="0" indent="0">
              <a:buNone/>
            </a:pPr>
            <a:r>
              <a:rPr lang="tr-TR" sz="2000" dirty="0" smtClean="0"/>
              <a:t>◦ Çocuklarda </a:t>
            </a:r>
            <a:r>
              <a:rPr lang="tr-TR" sz="2000" dirty="0"/>
              <a:t>oral </a:t>
            </a:r>
            <a:r>
              <a:rPr lang="tr-TR" sz="2000" dirty="0" err="1"/>
              <a:t>kavite</a:t>
            </a:r>
            <a:r>
              <a:rPr lang="tr-TR" sz="2000" dirty="0"/>
              <a:t> cinsel istismara da sık maruz kalan bir bölgedir.</a:t>
            </a:r>
          </a:p>
          <a:p>
            <a:pPr marL="0" indent="0">
              <a:buNone/>
            </a:pPr>
            <a:r>
              <a:rPr lang="tr-TR" sz="2000" dirty="0" smtClean="0"/>
              <a:t>◦ Oral </a:t>
            </a:r>
            <a:r>
              <a:rPr lang="tr-TR" sz="2000" dirty="0"/>
              <a:t>veya </a:t>
            </a:r>
            <a:r>
              <a:rPr lang="tr-TR" sz="2000" dirty="0" err="1"/>
              <a:t>perioral</a:t>
            </a:r>
            <a:r>
              <a:rPr lang="tr-TR" sz="2000" dirty="0"/>
              <a:t> </a:t>
            </a:r>
            <a:r>
              <a:rPr lang="tr-TR" sz="2000" dirty="0" err="1"/>
              <a:t>gonore</a:t>
            </a:r>
            <a:r>
              <a:rPr lang="tr-TR" sz="2000" dirty="0"/>
              <a:t> veya </a:t>
            </a:r>
            <a:r>
              <a:rPr lang="tr-TR" sz="2000" dirty="0" err="1"/>
              <a:t>sifiliz</a:t>
            </a:r>
            <a:r>
              <a:rPr lang="tr-TR" sz="2000" dirty="0"/>
              <a:t> varlığı </a:t>
            </a:r>
            <a:r>
              <a:rPr lang="tr-TR" sz="2000" dirty="0" err="1"/>
              <a:t>prepubertal</a:t>
            </a:r>
            <a:r>
              <a:rPr lang="tr-TR" sz="2000" dirty="0"/>
              <a:t> bir çocukta cinsel istismar için </a:t>
            </a:r>
            <a:r>
              <a:rPr lang="tr-TR" sz="2000" dirty="0" err="1"/>
              <a:t>patognomoniktir</a:t>
            </a:r>
            <a:r>
              <a:rPr lang="tr-TR" sz="2000" dirty="0"/>
              <a:t>.</a:t>
            </a:r>
          </a:p>
          <a:p>
            <a:endParaRPr lang="tr-TR" dirty="0"/>
          </a:p>
        </p:txBody>
      </p:sp>
    </p:spTree>
    <p:extLst>
      <p:ext uri="{BB962C8B-B14F-4D97-AF65-F5344CB8AC3E}">
        <p14:creationId xmlns:p14="http://schemas.microsoft.com/office/powerpoint/2010/main" val="146069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fontScale="92500" lnSpcReduction="10000"/>
          </a:bodyPr>
          <a:lstStyle/>
          <a:p>
            <a:r>
              <a:rPr lang="tr-TR" sz="2600" dirty="0">
                <a:solidFill>
                  <a:srgbClr val="FF0000"/>
                </a:solidFill>
              </a:rPr>
              <a:t>Cinsel İstismarda Fizik Muayene Bulguları </a:t>
            </a:r>
            <a:r>
              <a:rPr lang="tr-TR" dirty="0"/>
              <a:t>	</a:t>
            </a:r>
            <a:endParaRPr lang="tr-TR" dirty="0" smtClean="0"/>
          </a:p>
          <a:p>
            <a:pPr marL="0" indent="0">
              <a:buNone/>
            </a:pPr>
            <a:r>
              <a:rPr lang="tr-TR" sz="2200" dirty="0" smtClean="0"/>
              <a:t>◦ Öncelikle </a:t>
            </a:r>
            <a:r>
              <a:rPr lang="tr-TR" sz="2200" dirty="0"/>
              <a:t>acil bir durum olup olmadığı sorgulanır, tedavi edilebilir durumlar tanınmaya çalışılır (cinsel yolla bulaşan hastalıklar, gebelik gibi).</a:t>
            </a:r>
          </a:p>
          <a:p>
            <a:pPr marL="0" indent="0">
              <a:buNone/>
            </a:pPr>
            <a:r>
              <a:rPr lang="tr-TR" sz="2200" dirty="0" smtClean="0"/>
              <a:t>◦ Çocuk </a:t>
            </a:r>
            <a:r>
              <a:rPr lang="tr-TR" sz="2200" dirty="0"/>
              <a:t>ve yakınları önemli bir zedelenme olmadığı yönünde sakinleştirilir, fiziksel istismar açısından da değerlendirme yapılır.</a:t>
            </a:r>
          </a:p>
          <a:p>
            <a:pPr marL="0" indent="0">
              <a:buNone/>
            </a:pPr>
            <a:r>
              <a:rPr lang="tr-TR" sz="2200" dirty="0" smtClean="0"/>
              <a:t>◦ Muayene </a:t>
            </a:r>
            <a:r>
              <a:rPr lang="tr-TR" sz="2200" dirty="0"/>
              <a:t>odasında sosyal hizmet uzmanı veya hemşire olmasına mutlaka dikkat edilmelidir.</a:t>
            </a:r>
          </a:p>
          <a:p>
            <a:pPr marL="0" indent="0">
              <a:buNone/>
            </a:pPr>
            <a:r>
              <a:rPr lang="tr-TR" sz="2200" dirty="0" smtClean="0"/>
              <a:t>◦ Çocuğun </a:t>
            </a:r>
            <a:r>
              <a:rPr lang="tr-TR" sz="2200" dirty="0"/>
              <a:t>ailesi veya bakıcısı, çocuk onların yanında bulunmasından hoşnut ise muayene sırasında odada kalabilir.</a:t>
            </a:r>
          </a:p>
          <a:p>
            <a:pPr marL="0" indent="0">
              <a:buNone/>
            </a:pPr>
            <a:r>
              <a:rPr lang="tr-TR" sz="2200" dirty="0" smtClean="0"/>
              <a:t>◦ Bakıcının </a:t>
            </a:r>
            <a:r>
              <a:rPr lang="tr-TR" sz="2200" dirty="0"/>
              <a:t>istismarcı olma şüphesi varsa buna izin vermeden önce, çocuğun bakıcı ile birlikteyken ilişkisi gözlenmeli ve çocuğun duygusal durumu değerlendirilmelidir.</a:t>
            </a:r>
          </a:p>
          <a:p>
            <a:pPr marL="0" indent="0">
              <a:buNone/>
            </a:pPr>
            <a:r>
              <a:rPr lang="tr-TR" sz="2200" dirty="0" smtClean="0"/>
              <a:t>◦ Fizik </a:t>
            </a:r>
            <a:r>
              <a:rPr lang="tr-TR" sz="2200" dirty="0"/>
              <a:t>muayene ayrıntılı genel muayene ile başlar, genel durum, hijyen ve duygusal durum değerlendirilir.</a:t>
            </a:r>
          </a:p>
          <a:p>
            <a:pPr marL="0" indent="0">
              <a:buNone/>
            </a:pPr>
            <a:r>
              <a:rPr lang="tr-TR" sz="2200" dirty="0" smtClean="0"/>
              <a:t>◦ </a:t>
            </a:r>
            <a:r>
              <a:rPr lang="tr-TR" sz="2200" dirty="0" err="1" smtClean="0"/>
              <a:t>Genital</a:t>
            </a:r>
            <a:r>
              <a:rPr lang="tr-TR" sz="2200" dirty="0" smtClean="0"/>
              <a:t> </a:t>
            </a:r>
            <a:r>
              <a:rPr lang="tr-TR" sz="2200" dirty="0"/>
              <a:t>muayene fizik muayenenin son evresi olmalıdır.</a:t>
            </a:r>
          </a:p>
          <a:p>
            <a:endParaRPr lang="tr-TR" dirty="0"/>
          </a:p>
        </p:txBody>
      </p:sp>
    </p:spTree>
    <p:extLst>
      <p:ext uri="{BB962C8B-B14F-4D97-AF65-F5344CB8AC3E}">
        <p14:creationId xmlns:p14="http://schemas.microsoft.com/office/powerpoint/2010/main" val="767008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fontScale="70000" lnSpcReduction="20000"/>
          </a:bodyPr>
          <a:lstStyle/>
          <a:p>
            <a:r>
              <a:rPr lang="tr-TR" sz="3400" dirty="0">
                <a:solidFill>
                  <a:srgbClr val="FF0000"/>
                </a:solidFill>
              </a:rPr>
              <a:t>Cinsel İstismarda Fizik Muayene Bulguları </a:t>
            </a:r>
            <a:r>
              <a:rPr lang="tr-TR" dirty="0"/>
              <a:t>	</a:t>
            </a:r>
            <a:endParaRPr lang="tr-TR" dirty="0" smtClean="0"/>
          </a:p>
          <a:p>
            <a:pPr marL="0" indent="0">
              <a:buNone/>
            </a:pPr>
            <a:r>
              <a:rPr lang="tr-TR" dirty="0" smtClean="0"/>
              <a:t>◦ </a:t>
            </a:r>
            <a:r>
              <a:rPr lang="tr-TR" dirty="0" err="1" smtClean="0"/>
              <a:t>Genital</a:t>
            </a:r>
            <a:r>
              <a:rPr lang="tr-TR" dirty="0" smtClean="0"/>
              <a:t> </a:t>
            </a:r>
            <a:r>
              <a:rPr lang="tr-TR" dirty="0"/>
              <a:t>muayenede kız çocuklarda uyluk iç yüzleri, </a:t>
            </a:r>
            <a:r>
              <a:rPr lang="tr-TR" dirty="0" err="1"/>
              <a:t>labialar</a:t>
            </a:r>
            <a:r>
              <a:rPr lang="tr-TR" dirty="0"/>
              <a:t>, klitoris, </a:t>
            </a:r>
            <a:r>
              <a:rPr lang="tr-TR" dirty="0" err="1"/>
              <a:t>üretra</a:t>
            </a:r>
            <a:r>
              <a:rPr lang="tr-TR" dirty="0"/>
              <a:t>, himen, </a:t>
            </a:r>
            <a:r>
              <a:rPr lang="tr-TR" dirty="0" err="1"/>
              <a:t>vestibül</a:t>
            </a:r>
            <a:r>
              <a:rPr lang="tr-TR" dirty="0"/>
              <a:t>, </a:t>
            </a:r>
            <a:r>
              <a:rPr lang="tr-TR" dirty="0" err="1"/>
              <a:t>posterior</a:t>
            </a:r>
            <a:r>
              <a:rPr lang="tr-TR" dirty="0"/>
              <a:t> </a:t>
            </a:r>
            <a:r>
              <a:rPr lang="tr-TR" dirty="0" err="1"/>
              <a:t>forşet</a:t>
            </a:r>
            <a:r>
              <a:rPr lang="tr-TR" dirty="0"/>
              <a:t>, fossa </a:t>
            </a:r>
            <a:r>
              <a:rPr lang="tr-TR" dirty="0" err="1"/>
              <a:t>navikülaris</a:t>
            </a:r>
            <a:r>
              <a:rPr lang="tr-TR" dirty="0"/>
              <a:t> ve anüs; erkek çocuklarda uyluklar, penis ve </a:t>
            </a:r>
            <a:r>
              <a:rPr lang="tr-TR" dirty="0" err="1"/>
              <a:t>skrotum</a:t>
            </a:r>
            <a:r>
              <a:rPr lang="tr-TR" dirty="0"/>
              <a:t> </a:t>
            </a:r>
            <a:r>
              <a:rPr lang="tr-TR" dirty="0" err="1"/>
              <a:t>ekimoz</a:t>
            </a:r>
            <a:r>
              <a:rPr lang="tr-TR" dirty="0"/>
              <a:t>, ısırık izi, </a:t>
            </a:r>
            <a:r>
              <a:rPr lang="tr-TR" dirty="0" err="1"/>
              <a:t>skar</a:t>
            </a:r>
            <a:r>
              <a:rPr lang="tr-TR" dirty="0"/>
              <a:t>, akıntı açısından tanımlanmalıdır.</a:t>
            </a:r>
          </a:p>
          <a:p>
            <a:pPr marL="0" indent="0">
              <a:buNone/>
            </a:pPr>
            <a:r>
              <a:rPr lang="tr-TR" dirty="0" smtClean="0"/>
              <a:t>◦ </a:t>
            </a:r>
            <a:r>
              <a:rPr lang="tr-TR" dirty="0" err="1" smtClean="0"/>
              <a:t>Puberte</a:t>
            </a:r>
            <a:r>
              <a:rPr lang="tr-TR" dirty="0" smtClean="0"/>
              <a:t> </a:t>
            </a:r>
            <a:r>
              <a:rPr lang="tr-TR" dirty="0"/>
              <a:t>öncesindeki kız çocuklarda </a:t>
            </a:r>
            <a:r>
              <a:rPr lang="tr-TR" dirty="0" err="1"/>
              <a:t>spekulum</a:t>
            </a:r>
            <a:r>
              <a:rPr lang="tr-TR" dirty="0"/>
              <a:t> veya dijital muayene uygulanmamalıdır.</a:t>
            </a:r>
          </a:p>
          <a:p>
            <a:pPr marL="0" indent="0">
              <a:buNone/>
            </a:pPr>
            <a:r>
              <a:rPr lang="tr-TR" dirty="0" smtClean="0"/>
              <a:t>◦ Anal </a:t>
            </a:r>
            <a:r>
              <a:rPr lang="tr-TR" dirty="0"/>
              <a:t>bölge her iki cinste de </a:t>
            </a:r>
            <a:r>
              <a:rPr lang="tr-TR" dirty="0" err="1"/>
              <a:t>supin</a:t>
            </a:r>
            <a:r>
              <a:rPr lang="tr-TR" dirty="0"/>
              <a:t>, </a:t>
            </a:r>
            <a:r>
              <a:rPr lang="tr-TR" dirty="0" err="1"/>
              <a:t>lateral</a:t>
            </a:r>
            <a:r>
              <a:rPr lang="tr-TR" dirty="0"/>
              <a:t> veya diz-göğüs pozisyonunda gözlenmelidir.</a:t>
            </a:r>
          </a:p>
          <a:p>
            <a:pPr marL="0" indent="0">
              <a:buNone/>
            </a:pPr>
            <a:r>
              <a:rPr lang="tr-TR" dirty="0" smtClean="0"/>
              <a:t>◦ Anal </a:t>
            </a:r>
            <a:r>
              <a:rPr lang="tr-TR" dirty="0"/>
              <a:t>bölgedeki morluklar, </a:t>
            </a:r>
            <a:r>
              <a:rPr lang="tr-TR" dirty="0" err="1"/>
              <a:t>skarlar</a:t>
            </a:r>
            <a:r>
              <a:rPr lang="tr-TR" dirty="0"/>
              <a:t>, anal yırtıklar ve anal </a:t>
            </a:r>
            <a:r>
              <a:rPr lang="tr-TR" dirty="0" err="1"/>
              <a:t>dilatasyon</a:t>
            </a:r>
            <a:r>
              <a:rPr lang="tr-TR" dirty="0"/>
              <a:t> rapor edilmelidir.</a:t>
            </a:r>
          </a:p>
          <a:p>
            <a:pPr marL="0" indent="0">
              <a:buNone/>
            </a:pPr>
            <a:r>
              <a:rPr lang="tr-TR" dirty="0" smtClean="0"/>
              <a:t>◦ </a:t>
            </a:r>
            <a:r>
              <a:rPr lang="tr-TR" dirty="0" err="1" smtClean="0"/>
              <a:t>Sfinkterin</a:t>
            </a:r>
            <a:r>
              <a:rPr lang="tr-TR" dirty="0" smtClean="0"/>
              <a:t> </a:t>
            </a:r>
            <a:r>
              <a:rPr lang="tr-TR" dirty="0"/>
              <a:t>gevşek olması önemli bir bulgudur.</a:t>
            </a:r>
          </a:p>
          <a:p>
            <a:pPr marL="0" indent="0">
              <a:buNone/>
            </a:pPr>
            <a:r>
              <a:rPr lang="tr-TR" dirty="0" smtClean="0"/>
              <a:t>◦ Dijital </a:t>
            </a:r>
            <a:r>
              <a:rPr lang="tr-TR" dirty="0"/>
              <a:t>muayene çoğu kez gerekmez.</a:t>
            </a:r>
          </a:p>
          <a:p>
            <a:pPr marL="0" indent="0">
              <a:buNone/>
            </a:pPr>
            <a:r>
              <a:rPr lang="tr-TR" dirty="0" smtClean="0"/>
              <a:t>◦ Belirgin </a:t>
            </a:r>
            <a:r>
              <a:rPr lang="tr-TR" dirty="0" err="1"/>
              <a:t>genital</a:t>
            </a:r>
            <a:r>
              <a:rPr lang="tr-TR" dirty="0"/>
              <a:t> zedelenme kanıtı varsa genel anestezi altında bir cerrah veya jinekolog tarafından yapılacak değerlendirme daha uygundur.</a:t>
            </a:r>
          </a:p>
          <a:p>
            <a:pPr marL="0" indent="0">
              <a:buNone/>
            </a:pPr>
            <a:r>
              <a:rPr lang="tr-TR" dirty="0" smtClean="0"/>
              <a:t>◦ Muayenede </a:t>
            </a:r>
            <a:r>
              <a:rPr lang="tr-TR" dirty="0"/>
              <a:t>himen çapının ölçümü önemlidir.</a:t>
            </a:r>
          </a:p>
          <a:p>
            <a:pPr marL="0" indent="0">
              <a:buNone/>
            </a:pPr>
            <a:r>
              <a:rPr lang="tr-TR" dirty="0" smtClean="0"/>
              <a:t>◦ Bu </a:t>
            </a:r>
            <a:r>
              <a:rPr lang="tr-TR" dirty="0"/>
              <a:t>çap yaşla artar ve </a:t>
            </a:r>
            <a:r>
              <a:rPr lang="tr-TR" dirty="0" err="1"/>
              <a:t>horizontal</a:t>
            </a:r>
            <a:r>
              <a:rPr lang="tr-TR" dirty="0"/>
              <a:t> çapı mm olarak çocuğun yaşıyla aynıdır, + 2 </a:t>
            </a:r>
            <a:r>
              <a:rPr lang="tr-TR" dirty="0" err="1"/>
              <a:t>SD’den</a:t>
            </a:r>
            <a:r>
              <a:rPr lang="tr-TR" dirty="0"/>
              <a:t> daha fazla açıklık şüphe uyandırır.</a:t>
            </a:r>
          </a:p>
          <a:p>
            <a:endParaRPr lang="tr-TR" dirty="0"/>
          </a:p>
        </p:txBody>
      </p:sp>
    </p:spTree>
    <p:extLst>
      <p:ext uri="{BB962C8B-B14F-4D97-AF65-F5344CB8AC3E}">
        <p14:creationId xmlns:p14="http://schemas.microsoft.com/office/powerpoint/2010/main" val="2810121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Cinsel İstismarda Fizik Muayene Bulguları </a:t>
            </a:r>
            <a:endParaRPr lang="tr-TR" sz="2400" dirty="0" smtClean="0">
              <a:solidFill>
                <a:srgbClr val="FF0000"/>
              </a:solidFill>
            </a:endParaRPr>
          </a:p>
          <a:p>
            <a:pPr marL="0" indent="0">
              <a:buNone/>
            </a:pPr>
            <a:r>
              <a:rPr lang="tr-TR" sz="2000" dirty="0" smtClean="0"/>
              <a:t>◦ Tek </a:t>
            </a:r>
            <a:r>
              <a:rPr lang="tr-TR" sz="2000" dirty="0"/>
              <a:t>başına bu bulgu istismar lehine değerlendirilemez, eşlik eden öykü ve fizik muayene bulguları olmalıdır.</a:t>
            </a:r>
          </a:p>
          <a:p>
            <a:pPr marL="0" indent="0">
              <a:buNone/>
            </a:pPr>
            <a:r>
              <a:rPr lang="tr-TR" sz="2000" dirty="0" smtClean="0"/>
              <a:t>◦ Himenin </a:t>
            </a:r>
            <a:r>
              <a:rPr lang="tr-TR" sz="2000" dirty="0"/>
              <a:t>noktasal, aya benzer ve </a:t>
            </a:r>
            <a:r>
              <a:rPr lang="tr-TR" sz="2000" dirty="0" err="1"/>
              <a:t>konsantrik</a:t>
            </a:r>
            <a:r>
              <a:rPr lang="tr-TR" sz="2000" dirty="0"/>
              <a:t> şekillerinin normal olabileceği bilinmelidir.</a:t>
            </a:r>
          </a:p>
          <a:p>
            <a:pPr marL="0" indent="0">
              <a:buNone/>
            </a:pPr>
            <a:r>
              <a:rPr lang="tr-TR" sz="2000" dirty="0" smtClean="0"/>
              <a:t>◦ Himenin </a:t>
            </a:r>
            <a:r>
              <a:rPr lang="tr-TR" sz="2000" dirty="0"/>
              <a:t>özellikle alt sınırından olmak üzere yırtılması, arka </a:t>
            </a:r>
            <a:r>
              <a:rPr lang="tr-TR" sz="2000" dirty="0" err="1"/>
              <a:t>forşet</a:t>
            </a:r>
            <a:r>
              <a:rPr lang="tr-TR" sz="2000" dirty="0"/>
              <a:t> yırtıkları istismar düşündürür, ancak kaza sonucu olma olasılığı da vardır.</a:t>
            </a:r>
          </a:p>
          <a:p>
            <a:pPr marL="0" indent="0">
              <a:buNone/>
            </a:pPr>
            <a:r>
              <a:rPr lang="tr-TR" sz="2000" dirty="0" smtClean="0"/>
              <a:t>◦ Anal </a:t>
            </a:r>
            <a:r>
              <a:rPr lang="tr-TR" sz="2000" dirty="0"/>
              <a:t>bölgede </a:t>
            </a:r>
            <a:r>
              <a:rPr lang="tr-TR" sz="2000" dirty="0" err="1"/>
              <a:t>skarlar</a:t>
            </a:r>
            <a:r>
              <a:rPr lang="tr-TR" sz="2000" dirty="0"/>
              <a:t>, derin yırtık ve çatlaklar, </a:t>
            </a:r>
            <a:r>
              <a:rPr lang="tr-TR" sz="2000" dirty="0" err="1"/>
              <a:t>ampullada</a:t>
            </a:r>
            <a:r>
              <a:rPr lang="tr-TR" sz="2000" dirty="0"/>
              <a:t> dışkı yokken 20 mm’den çok </a:t>
            </a:r>
            <a:r>
              <a:rPr lang="tr-TR" sz="2000" dirty="0" err="1"/>
              <a:t>dilatasyon</a:t>
            </a:r>
            <a:r>
              <a:rPr lang="tr-TR" sz="2000" dirty="0"/>
              <a:t> istismar düşündürür.</a:t>
            </a:r>
          </a:p>
          <a:p>
            <a:endParaRPr lang="tr-TR" dirty="0"/>
          </a:p>
        </p:txBody>
      </p:sp>
    </p:spTree>
    <p:extLst>
      <p:ext uri="{BB962C8B-B14F-4D97-AF65-F5344CB8AC3E}">
        <p14:creationId xmlns:p14="http://schemas.microsoft.com/office/powerpoint/2010/main" val="880699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FİZİK MUAYENE BULGULARI</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Cinsel İstismarda Fizik Muayene </a:t>
            </a:r>
            <a:r>
              <a:rPr lang="tr-TR" sz="2400" dirty="0" smtClean="0">
                <a:solidFill>
                  <a:srgbClr val="FF0000"/>
                </a:solidFill>
              </a:rPr>
              <a:t>Bulguları</a:t>
            </a:r>
          </a:p>
          <a:p>
            <a:pPr marL="0" indent="0">
              <a:buNone/>
            </a:pPr>
            <a:r>
              <a:rPr lang="tr-TR" sz="2000" dirty="0" smtClean="0"/>
              <a:t>◦ Öykü olmasa bile semen, sperm veya asit </a:t>
            </a:r>
            <a:r>
              <a:rPr lang="tr-TR" sz="2000" dirty="0" err="1" smtClean="0"/>
              <a:t>fosfataz</a:t>
            </a:r>
            <a:r>
              <a:rPr lang="tr-TR" sz="2000" dirty="0" smtClean="0"/>
              <a:t> varlığı, </a:t>
            </a:r>
            <a:r>
              <a:rPr lang="tr-TR" sz="2000" dirty="0" err="1" smtClean="0"/>
              <a:t>gonore</a:t>
            </a:r>
            <a:r>
              <a:rPr lang="tr-TR" sz="2000" dirty="0" smtClean="0"/>
              <a:t> açısından kültür pozitifliği, </a:t>
            </a:r>
            <a:r>
              <a:rPr lang="tr-TR" sz="2000" dirty="0" err="1" smtClean="0"/>
              <a:t>sifiliz</a:t>
            </a:r>
            <a:r>
              <a:rPr lang="tr-TR" sz="2000" dirty="0" smtClean="0"/>
              <a:t> veya HIV </a:t>
            </a:r>
            <a:r>
              <a:rPr lang="tr-TR" sz="2000" dirty="0" err="1" smtClean="0"/>
              <a:t>serolojisi</a:t>
            </a:r>
            <a:r>
              <a:rPr lang="tr-TR" sz="2000" dirty="0" smtClean="0"/>
              <a:t> pozitifliği cinsel istismar tanısı koydurur (</a:t>
            </a:r>
            <a:r>
              <a:rPr lang="tr-TR" sz="2000" dirty="0" err="1" smtClean="0"/>
              <a:t>konjenital</a:t>
            </a:r>
            <a:r>
              <a:rPr lang="tr-TR" sz="2000" dirty="0" smtClean="0"/>
              <a:t> </a:t>
            </a:r>
            <a:r>
              <a:rPr lang="tr-TR" sz="2000" dirty="0" err="1" smtClean="0"/>
              <a:t>sifiliz</a:t>
            </a:r>
            <a:r>
              <a:rPr lang="tr-TR" sz="2000" dirty="0" smtClean="0"/>
              <a:t>, </a:t>
            </a:r>
            <a:r>
              <a:rPr lang="tr-TR" sz="2000" dirty="0" err="1" smtClean="0"/>
              <a:t>gonore</a:t>
            </a:r>
            <a:r>
              <a:rPr lang="tr-TR" sz="2000" dirty="0" smtClean="0"/>
              <a:t> ve </a:t>
            </a:r>
            <a:r>
              <a:rPr lang="tr-TR" sz="2000" dirty="0" err="1" smtClean="0"/>
              <a:t>konjenital</a:t>
            </a:r>
            <a:r>
              <a:rPr lang="tr-TR" sz="2000" dirty="0" smtClean="0"/>
              <a:t> ya da transfüzyonla edinilmiş HIV ayırt edilmelidir).</a:t>
            </a:r>
          </a:p>
          <a:p>
            <a:pPr marL="0" indent="0">
              <a:buNone/>
            </a:pPr>
            <a:endParaRPr lang="tr-TR" dirty="0"/>
          </a:p>
        </p:txBody>
      </p:sp>
    </p:spTree>
    <p:extLst>
      <p:ext uri="{BB962C8B-B14F-4D97-AF65-F5344CB8AC3E}">
        <p14:creationId xmlns:p14="http://schemas.microsoft.com/office/powerpoint/2010/main" val="130075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LABORATUVAR BULGULARI-RADYOGRAFİLER</a:t>
            </a:r>
            <a:endParaRPr lang="tr-TR" sz="4000" b="1" dirty="0"/>
          </a:p>
        </p:txBody>
      </p:sp>
      <p:sp>
        <p:nvSpPr>
          <p:cNvPr id="3" name="İçerik Yer Tutucusu 2"/>
          <p:cNvSpPr>
            <a:spLocks noGrp="1"/>
          </p:cNvSpPr>
          <p:nvPr>
            <p:ph idx="1"/>
          </p:nvPr>
        </p:nvSpPr>
        <p:spPr/>
        <p:txBody>
          <a:bodyPr/>
          <a:lstStyle/>
          <a:p>
            <a:pPr marL="0" indent="0">
              <a:buNone/>
            </a:pPr>
            <a:r>
              <a:rPr lang="tr-TR" sz="2000" dirty="0"/>
              <a:t>◦</a:t>
            </a:r>
            <a:r>
              <a:rPr lang="tr-TR" sz="2000" dirty="0" smtClean="0"/>
              <a:t> </a:t>
            </a:r>
            <a:r>
              <a:rPr lang="tr-TR" sz="2000" dirty="0"/>
              <a:t>Gizli kemik bulgularını gösterebilmek için bazı radyolojik tarama yöntemleri gereklidir.</a:t>
            </a:r>
          </a:p>
          <a:p>
            <a:pPr marL="0" indent="0">
              <a:buNone/>
            </a:pPr>
            <a:r>
              <a:rPr lang="tr-TR" sz="2000" dirty="0"/>
              <a:t>◦</a:t>
            </a:r>
            <a:r>
              <a:rPr lang="tr-TR" sz="2000" dirty="0" smtClean="0"/>
              <a:t> </a:t>
            </a:r>
            <a:r>
              <a:rPr lang="tr-TR" sz="2000" dirty="0"/>
              <a:t>Mahkemeler genellikle istismar kararına varırken kırık varlığını önemli bir kanıt olarak kabul eder, bu nedenle kırık varlığı mutlaka araştırılmalıdır.</a:t>
            </a:r>
          </a:p>
          <a:p>
            <a:endParaRPr lang="tr-TR" dirty="0"/>
          </a:p>
        </p:txBody>
      </p:sp>
    </p:spTree>
    <p:extLst>
      <p:ext uri="{BB962C8B-B14F-4D97-AF65-F5344CB8AC3E}">
        <p14:creationId xmlns:p14="http://schemas.microsoft.com/office/powerpoint/2010/main" val="4107367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LABORATUVAR BULGULARI-RADYOGRAFİLER</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İskelet </a:t>
            </a:r>
            <a:r>
              <a:rPr lang="tr-TR" sz="2400" dirty="0" smtClean="0">
                <a:solidFill>
                  <a:srgbClr val="FF0000"/>
                </a:solidFill>
              </a:rPr>
              <a:t>Taraması</a:t>
            </a:r>
            <a:r>
              <a:rPr lang="tr-TR" dirty="0"/>
              <a:t>	</a:t>
            </a:r>
            <a:endParaRPr lang="tr-TR" dirty="0" smtClean="0"/>
          </a:p>
          <a:p>
            <a:pPr marL="0" indent="0">
              <a:buNone/>
            </a:pPr>
            <a:r>
              <a:rPr lang="tr-TR" sz="2000" dirty="0" smtClean="0"/>
              <a:t>◦ Beş </a:t>
            </a:r>
            <a:r>
              <a:rPr lang="tr-TR" sz="2000" dirty="0"/>
              <a:t>yaşın altındaki çocuklarda tüm iskelet taraması gereklidir.</a:t>
            </a:r>
          </a:p>
          <a:p>
            <a:pPr marL="0" indent="0">
              <a:buNone/>
            </a:pPr>
            <a:r>
              <a:rPr lang="tr-TR" sz="2000" dirty="0" smtClean="0"/>
              <a:t>◦ Amerikan </a:t>
            </a:r>
            <a:r>
              <a:rPr lang="tr-TR" sz="2000" dirty="0"/>
              <a:t>Radyoloji Koleji </a:t>
            </a:r>
            <a:r>
              <a:rPr lang="tr-TR" sz="2000" dirty="0" smtClean="0"/>
              <a:t>istismardan </a:t>
            </a:r>
            <a:r>
              <a:rPr lang="tr-TR" sz="2000" dirty="0"/>
              <a:t>şüphelenilen vakalar için </a:t>
            </a:r>
            <a:r>
              <a:rPr lang="tr-TR" sz="2000" dirty="0" smtClean="0"/>
              <a:t>tarama </a:t>
            </a:r>
            <a:r>
              <a:rPr lang="tr-TR" sz="2000" dirty="0"/>
              <a:t>amacıyla 19 görüntü önermiştir (AP kafatası, </a:t>
            </a:r>
            <a:r>
              <a:rPr lang="tr-TR" sz="2000" dirty="0" err="1"/>
              <a:t>lateral</a:t>
            </a:r>
            <a:r>
              <a:rPr lang="tr-TR" sz="2000" dirty="0"/>
              <a:t> kafatası, </a:t>
            </a:r>
            <a:r>
              <a:rPr lang="tr-TR" sz="2000" dirty="0" err="1"/>
              <a:t>lateral</a:t>
            </a:r>
            <a:r>
              <a:rPr lang="tr-TR" sz="2000" dirty="0"/>
              <a:t> </a:t>
            </a:r>
            <a:r>
              <a:rPr lang="tr-TR" sz="2000" dirty="0" err="1"/>
              <a:t>servikal</a:t>
            </a:r>
            <a:r>
              <a:rPr lang="tr-TR" sz="2000" dirty="0"/>
              <a:t> omur, AP </a:t>
            </a:r>
            <a:r>
              <a:rPr lang="tr-TR" sz="2000" dirty="0" err="1"/>
              <a:t>toraks</a:t>
            </a:r>
            <a:r>
              <a:rPr lang="tr-TR" sz="2000" dirty="0"/>
              <a:t>, </a:t>
            </a:r>
            <a:r>
              <a:rPr lang="tr-TR" sz="2000" dirty="0" err="1"/>
              <a:t>lateral</a:t>
            </a:r>
            <a:r>
              <a:rPr lang="tr-TR" sz="2000" dirty="0"/>
              <a:t> </a:t>
            </a:r>
            <a:r>
              <a:rPr lang="tr-TR" sz="2000" dirty="0" err="1"/>
              <a:t>toraks</a:t>
            </a:r>
            <a:r>
              <a:rPr lang="tr-TR" sz="2000" dirty="0"/>
              <a:t>, AP </a:t>
            </a:r>
            <a:r>
              <a:rPr lang="tr-TR" sz="2000" dirty="0" err="1"/>
              <a:t>pelvis</a:t>
            </a:r>
            <a:r>
              <a:rPr lang="tr-TR" sz="2000" dirty="0"/>
              <a:t>, </a:t>
            </a:r>
            <a:r>
              <a:rPr lang="tr-TR" sz="2000" dirty="0" err="1"/>
              <a:t>lateral</a:t>
            </a:r>
            <a:r>
              <a:rPr lang="tr-TR" sz="2000" dirty="0"/>
              <a:t> </a:t>
            </a:r>
            <a:r>
              <a:rPr lang="tr-TR" sz="2000" dirty="0" err="1"/>
              <a:t>lomber</a:t>
            </a:r>
            <a:r>
              <a:rPr lang="tr-TR" sz="2000" dirty="0"/>
              <a:t> omur, AP </a:t>
            </a:r>
            <a:r>
              <a:rPr lang="tr-TR" sz="2000" dirty="0" err="1"/>
              <a:t>humerus</a:t>
            </a:r>
            <a:r>
              <a:rPr lang="tr-TR" sz="2000" dirty="0"/>
              <a:t>, AP önkol, </a:t>
            </a:r>
            <a:r>
              <a:rPr lang="tr-TR" sz="2000" dirty="0" err="1"/>
              <a:t>oblik</a:t>
            </a:r>
            <a:r>
              <a:rPr lang="tr-TR" sz="2000" dirty="0"/>
              <a:t> el, AP </a:t>
            </a:r>
            <a:r>
              <a:rPr lang="tr-TR" sz="2000" dirty="0" err="1"/>
              <a:t>femur</a:t>
            </a:r>
            <a:r>
              <a:rPr lang="tr-TR" sz="2000" dirty="0"/>
              <a:t>, AP </a:t>
            </a:r>
            <a:r>
              <a:rPr lang="tr-TR" sz="2000" dirty="0" err="1"/>
              <a:t>tibia</a:t>
            </a:r>
            <a:r>
              <a:rPr lang="tr-TR" sz="2000" dirty="0"/>
              <a:t>, AP ayak </a:t>
            </a:r>
            <a:r>
              <a:rPr lang="tr-TR" sz="2000" dirty="0" err="1"/>
              <a:t>grafileri</a:t>
            </a:r>
            <a:r>
              <a:rPr lang="tr-TR" sz="2000" dirty="0"/>
              <a:t>).</a:t>
            </a:r>
          </a:p>
          <a:p>
            <a:pPr marL="0" indent="0">
              <a:buNone/>
            </a:pPr>
            <a:r>
              <a:rPr lang="tr-TR" sz="2000" dirty="0" smtClean="0"/>
              <a:t>◦ Bir </a:t>
            </a:r>
            <a:r>
              <a:rPr lang="tr-TR" sz="2000" dirty="0"/>
              <a:t>yaşından büyük çocuklarda iskelet taraması amacıyla sintigrafi de tercih edilebilir.</a:t>
            </a:r>
          </a:p>
          <a:p>
            <a:endParaRPr lang="tr-TR" dirty="0"/>
          </a:p>
        </p:txBody>
      </p:sp>
    </p:spTree>
    <p:extLst>
      <p:ext uri="{BB962C8B-B14F-4D97-AF65-F5344CB8AC3E}">
        <p14:creationId xmlns:p14="http://schemas.microsoft.com/office/powerpoint/2010/main" val="438835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LABORATUVAR BULGULARI-RADYOGRAFİLER</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İskelet Taraması </a:t>
            </a:r>
            <a:endParaRPr lang="tr-TR" sz="2400" dirty="0" smtClean="0">
              <a:solidFill>
                <a:srgbClr val="FF0000"/>
              </a:solidFill>
            </a:endParaRPr>
          </a:p>
          <a:p>
            <a:pPr marL="0" indent="0">
              <a:buNone/>
            </a:pPr>
            <a:r>
              <a:rPr lang="tr-TR" sz="2000" dirty="0"/>
              <a:t>◦ Çocuk istismarından şüphelenilen durumlarda “</a:t>
            </a:r>
            <a:r>
              <a:rPr lang="tr-TR" sz="2000" dirty="0" err="1"/>
              <a:t>babygram</a:t>
            </a:r>
            <a:r>
              <a:rPr lang="tr-TR" sz="2000" dirty="0"/>
              <a:t>” veya “</a:t>
            </a:r>
            <a:r>
              <a:rPr lang="tr-TR" sz="2000" dirty="0" err="1"/>
              <a:t>bodygram</a:t>
            </a:r>
            <a:r>
              <a:rPr lang="tr-TR" sz="2000" dirty="0"/>
              <a:t>” denilen ve tüm iskeletin tek bir </a:t>
            </a:r>
            <a:r>
              <a:rPr lang="tr-TR" sz="2000" dirty="0" err="1"/>
              <a:t>grafiyle</a:t>
            </a:r>
            <a:r>
              <a:rPr lang="tr-TR" sz="2000" dirty="0"/>
              <a:t> görüntülendiği filmler önerilmemektedir.</a:t>
            </a:r>
          </a:p>
          <a:p>
            <a:pPr marL="0" indent="0">
              <a:buNone/>
            </a:pPr>
            <a:r>
              <a:rPr lang="tr-TR" sz="2000" dirty="0"/>
              <a:t>◦ Beş yaşın üzerindeki çocuklarda sadece </a:t>
            </a:r>
            <a:r>
              <a:rPr lang="tr-TR" sz="2000" dirty="0" err="1"/>
              <a:t>semptomatik</a:t>
            </a:r>
            <a:r>
              <a:rPr lang="tr-TR" sz="2000" dirty="0"/>
              <a:t> olan bölgelerin </a:t>
            </a:r>
            <a:r>
              <a:rPr lang="tr-TR" sz="2000" dirty="0" err="1"/>
              <a:t>grafileri</a:t>
            </a:r>
            <a:r>
              <a:rPr lang="tr-TR" sz="2000" dirty="0"/>
              <a:t> yeterlidir.</a:t>
            </a:r>
          </a:p>
          <a:p>
            <a:pPr marL="0" indent="0">
              <a:buNone/>
            </a:pPr>
            <a:r>
              <a:rPr lang="tr-TR" sz="2000" dirty="0"/>
              <a:t>◦ Kafatası kırığından şüphelenildiğinde </a:t>
            </a:r>
            <a:r>
              <a:rPr lang="tr-TR" sz="2000" dirty="0" err="1"/>
              <a:t>aksiyal</a:t>
            </a:r>
            <a:r>
              <a:rPr lang="tr-TR" sz="2000" dirty="0"/>
              <a:t> </a:t>
            </a:r>
            <a:r>
              <a:rPr lang="tr-TR" sz="2000" dirty="0" err="1"/>
              <a:t>kranial</a:t>
            </a:r>
            <a:r>
              <a:rPr lang="tr-TR" sz="2000" dirty="0"/>
              <a:t> </a:t>
            </a:r>
            <a:r>
              <a:rPr lang="tr-TR" sz="2000" dirty="0" err="1"/>
              <a:t>BT’de</a:t>
            </a:r>
            <a:r>
              <a:rPr lang="tr-TR" sz="2000" dirty="0"/>
              <a:t> kırık atlanabildiğinden AP ve </a:t>
            </a:r>
            <a:r>
              <a:rPr lang="tr-TR" sz="2000" dirty="0" err="1"/>
              <a:t>lateral</a:t>
            </a:r>
            <a:r>
              <a:rPr lang="tr-TR" sz="2000" dirty="0"/>
              <a:t> kafatası </a:t>
            </a:r>
            <a:r>
              <a:rPr lang="tr-TR" sz="2000" dirty="0" err="1"/>
              <a:t>grafilerinin</a:t>
            </a:r>
            <a:r>
              <a:rPr lang="tr-TR" sz="2000" dirty="0"/>
              <a:t> de çekilmesi gerekir.</a:t>
            </a:r>
          </a:p>
          <a:p>
            <a:pPr marL="0" indent="0">
              <a:buNone/>
            </a:pPr>
            <a:r>
              <a:rPr lang="tr-TR" sz="2000" dirty="0"/>
              <a:t>◦ Kaburga kırığı düşünülen olgularda </a:t>
            </a:r>
            <a:r>
              <a:rPr lang="tr-TR" sz="2000" dirty="0" err="1"/>
              <a:t>oblik</a:t>
            </a:r>
            <a:r>
              <a:rPr lang="tr-TR" sz="2000" dirty="0"/>
              <a:t> </a:t>
            </a:r>
            <a:r>
              <a:rPr lang="tr-TR" sz="2000" dirty="0" err="1"/>
              <a:t>toraks</a:t>
            </a:r>
            <a:r>
              <a:rPr lang="tr-TR" sz="2000" dirty="0"/>
              <a:t> </a:t>
            </a:r>
            <a:r>
              <a:rPr lang="tr-TR" sz="2000" dirty="0" err="1"/>
              <a:t>grafisi</a:t>
            </a:r>
            <a:r>
              <a:rPr lang="tr-TR" sz="2000" dirty="0"/>
              <a:t> çekilmelidir</a:t>
            </a:r>
            <a:r>
              <a:rPr lang="tr-TR" sz="2000" dirty="0" smtClean="0"/>
              <a:t>.</a:t>
            </a:r>
            <a:endParaRPr lang="tr-TR" sz="2000" dirty="0" smtClean="0">
              <a:solidFill>
                <a:srgbClr val="FF0000"/>
              </a:solidFill>
            </a:endParaRPr>
          </a:p>
          <a:p>
            <a:pPr marL="0" indent="0">
              <a:buNone/>
            </a:pPr>
            <a:r>
              <a:rPr lang="tr-TR" sz="2000" dirty="0" smtClean="0"/>
              <a:t>◦ Bununla </a:t>
            </a:r>
            <a:r>
              <a:rPr lang="tr-TR" sz="2000" dirty="0"/>
              <a:t>birlikte, lezyonların gizli olabilmesi ve hasardan 7-14 gün sonraya kadar bulgu vermeyebilmesi nedeniyle direkt </a:t>
            </a:r>
            <a:r>
              <a:rPr lang="tr-TR" sz="2000" dirty="0" err="1"/>
              <a:t>grafilerin</a:t>
            </a:r>
            <a:r>
              <a:rPr lang="tr-TR" sz="2000" dirty="0"/>
              <a:t> %48 kadar yalancı negatifliklerinin olduğunun bilinmesinde yarar vardır.</a:t>
            </a:r>
          </a:p>
          <a:p>
            <a:pPr marL="0" indent="0">
              <a:buNone/>
            </a:pPr>
            <a:r>
              <a:rPr lang="tr-TR" sz="2000" dirty="0" smtClean="0"/>
              <a:t>◦ Direkt </a:t>
            </a:r>
            <a:r>
              <a:rPr lang="tr-TR" sz="2000" dirty="0" err="1"/>
              <a:t>grafide</a:t>
            </a:r>
            <a:r>
              <a:rPr lang="tr-TR" sz="2000" dirty="0"/>
              <a:t> </a:t>
            </a:r>
            <a:r>
              <a:rPr lang="tr-TR" sz="2000" dirty="0" err="1"/>
              <a:t>epifizyal</a:t>
            </a:r>
            <a:r>
              <a:rPr lang="tr-TR" sz="2000" dirty="0"/>
              <a:t> ayrışma şüphesi varsa MR veya ultrasonografi istenmelidir.</a:t>
            </a:r>
          </a:p>
          <a:p>
            <a:pPr marL="0" indent="0">
              <a:buNone/>
            </a:pPr>
            <a:endParaRPr lang="tr-TR" dirty="0"/>
          </a:p>
        </p:txBody>
      </p:sp>
    </p:spTree>
    <p:extLst>
      <p:ext uri="{BB962C8B-B14F-4D97-AF65-F5344CB8AC3E}">
        <p14:creationId xmlns:p14="http://schemas.microsoft.com/office/powerpoint/2010/main" val="3561359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LABORATUVAR BULGULARI-RADYOGRAFİLER</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Sintigrafi</a:t>
            </a:r>
          </a:p>
          <a:p>
            <a:pPr marL="0" indent="0">
              <a:buNone/>
            </a:pPr>
            <a:r>
              <a:rPr lang="tr-TR" sz="2000" dirty="0"/>
              <a:t>◦ Direkt </a:t>
            </a:r>
            <a:r>
              <a:rPr lang="tr-TR" sz="2000" dirty="0" err="1"/>
              <a:t>grafilere</a:t>
            </a:r>
            <a:r>
              <a:rPr lang="tr-TR" sz="2000" dirty="0"/>
              <a:t> yardımcı olarak sintigrafi önerilmektedir.</a:t>
            </a:r>
          </a:p>
          <a:p>
            <a:pPr marL="0" indent="0">
              <a:buNone/>
            </a:pPr>
            <a:r>
              <a:rPr lang="tr-TR" sz="2000" dirty="0"/>
              <a:t>◦ İlk tarama yöntemi olarak sintigrafi tercih edilmişse tüm pozitif alanlar radyografik olarak ayrıca incelenmelidir.</a:t>
            </a:r>
          </a:p>
          <a:p>
            <a:pPr marL="0" indent="0">
              <a:buNone/>
            </a:pPr>
            <a:r>
              <a:rPr lang="tr-TR" sz="2000" dirty="0"/>
              <a:t>◦ İstismar şüphesi çok fazla olmasına karşın ilk çekilen radyografilerde kırık lehine bulgu yoksa sintigrafi yapılmalıdır.</a:t>
            </a:r>
          </a:p>
          <a:p>
            <a:pPr marL="0" indent="0">
              <a:buNone/>
            </a:pPr>
            <a:r>
              <a:rPr lang="tr-TR" sz="2000" dirty="0"/>
              <a:t>◦ </a:t>
            </a:r>
            <a:r>
              <a:rPr lang="tr-TR" sz="2000" dirty="0" err="1"/>
              <a:t>Sintigrafik</a:t>
            </a:r>
            <a:r>
              <a:rPr lang="tr-TR" sz="2000" dirty="0"/>
              <a:t> incelemenin kafatası kırıklarında yetersiz olduğu unutulmamalıdır.</a:t>
            </a:r>
          </a:p>
          <a:p>
            <a:pPr marL="0" indent="0">
              <a:buNone/>
            </a:pPr>
            <a:r>
              <a:rPr lang="tr-TR" sz="2000" dirty="0"/>
              <a:t>◦ Hasardan 24-48 saat sonra yumuşak doku, </a:t>
            </a:r>
            <a:r>
              <a:rPr lang="tr-TR" sz="2000" dirty="0" err="1"/>
              <a:t>periost</a:t>
            </a:r>
            <a:r>
              <a:rPr lang="tr-TR" sz="2000" dirty="0"/>
              <a:t> ve kemik anomalilerini gösterir, bulgular aylarca sabit kalır ve yalancı negatiflik oranı yaklaşık %12’dir.</a:t>
            </a:r>
          </a:p>
          <a:p>
            <a:pPr marL="0" indent="0">
              <a:buNone/>
            </a:pPr>
            <a:r>
              <a:rPr lang="tr-TR" sz="2000" dirty="0"/>
              <a:t>◦ Kemik </a:t>
            </a:r>
            <a:r>
              <a:rPr lang="tr-TR" sz="2000" dirty="0" err="1"/>
              <a:t>metafizlerinde</a:t>
            </a:r>
            <a:r>
              <a:rPr lang="tr-TR" sz="2000" dirty="0"/>
              <a:t> radyoaktif tutulum normalde fazla olduğundan ve kırıklar da genellikle bu bölgelerde görüldüğünden sintigrafilerin uzman bir kişi tarafından değerlendirilmesi gerekir.</a:t>
            </a:r>
          </a:p>
          <a:p>
            <a:endParaRPr lang="tr-TR" dirty="0"/>
          </a:p>
        </p:txBody>
      </p:sp>
    </p:spTree>
    <p:extLst>
      <p:ext uri="{BB962C8B-B14F-4D97-AF65-F5344CB8AC3E}">
        <p14:creationId xmlns:p14="http://schemas.microsoft.com/office/powerpoint/2010/main" val="24311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EPİDEMİYOLOJİ</a:t>
            </a:r>
            <a:endParaRPr lang="tr-TR" sz="4000" b="1" dirty="0"/>
          </a:p>
        </p:txBody>
      </p:sp>
      <p:sp>
        <p:nvSpPr>
          <p:cNvPr id="3" name="İçerik Yer Tutucusu 2"/>
          <p:cNvSpPr>
            <a:spLocks noGrp="1"/>
          </p:cNvSpPr>
          <p:nvPr>
            <p:ph idx="1"/>
          </p:nvPr>
        </p:nvSpPr>
        <p:spPr/>
        <p:txBody>
          <a:bodyPr/>
          <a:lstStyle/>
          <a:p>
            <a:r>
              <a:rPr lang="tr-TR" sz="2000" dirty="0" smtClean="0"/>
              <a:t>ABD’de </a:t>
            </a:r>
            <a:r>
              <a:rPr lang="tr-TR" sz="2000" dirty="0"/>
              <a:t>yapılan bir çalışmanın verilerine göre çocukların yaklaşık %1’i istismar, %1.5’i ihmale uğramaktadır ve bu oranların olasılıkla buzdağının sadece görülebilen kısmı olduğu düşünülmektedir.</a:t>
            </a:r>
          </a:p>
          <a:p>
            <a:r>
              <a:rPr lang="tr-TR" sz="2000" dirty="0" smtClean="0"/>
              <a:t>Çocuğun </a:t>
            </a:r>
            <a:r>
              <a:rPr lang="tr-TR" sz="2000" dirty="0"/>
              <a:t>yaşı ne kadar küçükse istismar olasılığı o kadar fazladır.</a:t>
            </a:r>
          </a:p>
          <a:p>
            <a:r>
              <a:rPr lang="tr-TR" sz="2000" dirty="0" smtClean="0"/>
              <a:t>Vakaların </a:t>
            </a:r>
            <a:r>
              <a:rPr lang="tr-TR" sz="2000" dirty="0"/>
              <a:t>üçte biri altı ayın altındaki, üçte biri 6 ay-3 yaş arasında, üçte biri üç yaşından büyük çocuklardır.</a:t>
            </a:r>
          </a:p>
          <a:p>
            <a:endParaRPr lang="tr-TR" dirty="0"/>
          </a:p>
        </p:txBody>
      </p:sp>
    </p:spTree>
    <p:extLst>
      <p:ext uri="{BB962C8B-B14F-4D97-AF65-F5344CB8AC3E}">
        <p14:creationId xmlns:p14="http://schemas.microsoft.com/office/powerpoint/2010/main" val="625827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LABORATUVAR BULGULARI-RADYOGRAFİLER</a:t>
            </a:r>
            <a:endParaRPr lang="tr-TR" sz="4000" dirty="0"/>
          </a:p>
        </p:txBody>
      </p:sp>
      <p:sp>
        <p:nvSpPr>
          <p:cNvPr id="3" name="İçerik Yer Tutucusu 2"/>
          <p:cNvSpPr>
            <a:spLocks noGrp="1"/>
          </p:cNvSpPr>
          <p:nvPr>
            <p:ph idx="1"/>
          </p:nvPr>
        </p:nvSpPr>
        <p:spPr/>
        <p:txBody>
          <a:bodyPr>
            <a:normAutofit fontScale="70000" lnSpcReduction="20000"/>
          </a:bodyPr>
          <a:lstStyle/>
          <a:p>
            <a:r>
              <a:rPr lang="tr-TR" sz="3400" dirty="0" err="1">
                <a:solidFill>
                  <a:srgbClr val="FF0000"/>
                </a:solidFill>
              </a:rPr>
              <a:t>Kranial</a:t>
            </a:r>
            <a:r>
              <a:rPr lang="tr-TR" sz="3400" dirty="0">
                <a:solidFill>
                  <a:srgbClr val="FF0000"/>
                </a:solidFill>
              </a:rPr>
              <a:t> Bilgisayarlı Tomografi ve Manyetik Rezonans</a:t>
            </a:r>
          </a:p>
          <a:p>
            <a:pPr marL="0" indent="0">
              <a:buNone/>
            </a:pPr>
            <a:r>
              <a:rPr lang="tr-TR" dirty="0" smtClean="0"/>
              <a:t>◦ </a:t>
            </a:r>
            <a:r>
              <a:rPr lang="tr-TR" dirty="0" err="1" smtClean="0"/>
              <a:t>Kranial</a:t>
            </a:r>
            <a:r>
              <a:rPr lang="tr-TR" dirty="0" smtClean="0"/>
              <a:t> </a:t>
            </a:r>
            <a:r>
              <a:rPr lang="tr-TR" dirty="0"/>
              <a:t>bilgisayarı tomografi (BT): Klinik olarak kafa içi hasar şüphesi, özellikle de </a:t>
            </a:r>
            <a:r>
              <a:rPr lang="tr-TR" dirty="0" err="1"/>
              <a:t>retinal</a:t>
            </a:r>
            <a:r>
              <a:rPr lang="tr-TR" dirty="0"/>
              <a:t> kanama varsa </a:t>
            </a:r>
            <a:r>
              <a:rPr lang="tr-TR" dirty="0" err="1"/>
              <a:t>kranial</a:t>
            </a:r>
            <a:r>
              <a:rPr lang="tr-TR" dirty="0"/>
              <a:t> BT, MR veya her ikisi birden </a:t>
            </a:r>
            <a:r>
              <a:rPr lang="tr-TR" dirty="0" err="1"/>
              <a:t>endikedir</a:t>
            </a:r>
            <a:r>
              <a:rPr lang="tr-TR" dirty="0"/>
              <a:t>.</a:t>
            </a:r>
          </a:p>
          <a:p>
            <a:pPr marL="0" indent="0">
              <a:buNone/>
            </a:pPr>
            <a:r>
              <a:rPr lang="tr-TR" dirty="0" smtClean="0"/>
              <a:t>◦ İlk </a:t>
            </a:r>
            <a:r>
              <a:rPr lang="tr-TR" dirty="0"/>
              <a:t>aşamada kontrastsız BT istenmelidir.</a:t>
            </a:r>
          </a:p>
          <a:p>
            <a:pPr marL="0" indent="0">
              <a:buNone/>
            </a:pPr>
            <a:r>
              <a:rPr lang="tr-TR" dirty="0" smtClean="0"/>
              <a:t>◦ Bu </a:t>
            </a:r>
            <a:r>
              <a:rPr lang="tr-TR" dirty="0"/>
              <a:t>inceleme </a:t>
            </a:r>
            <a:r>
              <a:rPr lang="tr-TR" dirty="0" err="1"/>
              <a:t>parankim</a:t>
            </a:r>
            <a:r>
              <a:rPr lang="tr-TR" dirty="0"/>
              <a:t> içi, </a:t>
            </a:r>
            <a:r>
              <a:rPr lang="tr-TR" dirty="0" err="1"/>
              <a:t>subaraknoid</a:t>
            </a:r>
            <a:r>
              <a:rPr lang="tr-TR" dirty="0"/>
              <a:t>, </a:t>
            </a:r>
            <a:r>
              <a:rPr lang="tr-TR" dirty="0" err="1"/>
              <a:t>subdural</a:t>
            </a:r>
            <a:r>
              <a:rPr lang="tr-TR" dirty="0"/>
              <a:t> ve </a:t>
            </a:r>
            <a:r>
              <a:rPr lang="tr-TR" dirty="0" err="1"/>
              <a:t>epidural</a:t>
            </a:r>
            <a:r>
              <a:rPr lang="tr-TR" dirty="0"/>
              <a:t> kanamalar açısından yüksek duyarlılık ve özgünlüğe sahiptir.</a:t>
            </a:r>
          </a:p>
          <a:p>
            <a:pPr marL="0" indent="0">
              <a:buNone/>
            </a:pPr>
            <a:r>
              <a:rPr lang="tr-TR" dirty="0" smtClean="0"/>
              <a:t>◦ Akut </a:t>
            </a:r>
            <a:r>
              <a:rPr lang="tr-TR" dirty="0"/>
              <a:t>kanamanın değerlendirilmesinde BT, </a:t>
            </a:r>
            <a:r>
              <a:rPr lang="tr-TR" dirty="0" err="1"/>
              <a:t>MR’dan</a:t>
            </a:r>
            <a:r>
              <a:rPr lang="tr-TR" dirty="0"/>
              <a:t> daha üstündür.</a:t>
            </a:r>
          </a:p>
          <a:p>
            <a:pPr marL="0" indent="0">
              <a:buNone/>
            </a:pPr>
            <a:r>
              <a:rPr lang="tr-TR" dirty="0" smtClean="0"/>
              <a:t>◦ Tomografilerde </a:t>
            </a:r>
            <a:r>
              <a:rPr lang="tr-TR" dirty="0"/>
              <a:t>sıklıkla yaygın beyin ödemi veya </a:t>
            </a:r>
            <a:r>
              <a:rPr lang="tr-TR" dirty="0" err="1"/>
              <a:t>subaraknoid</a:t>
            </a:r>
            <a:r>
              <a:rPr lang="tr-TR" dirty="0"/>
              <a:t> </a:t>
            </a:r>
            <a:r>
              <a:rPr lang="tr-TR" dirty="0" err="1"/>
              <a:t>hemoraji</a:t>
            </a:r>
            <a:r>
              <a:rPr lang="tr-TR" dirty="0"/>
              <a:t> görülür, ancak </a:t>
            </a:r>
            <a:r>
              <a:rPr lang="tr-TR" dirty="0" err="1"/>
              <a:t>intraventriküler</a:t>
            </a:r>
            <a:r>
              <a:rPr lang="tr-TR" dirty="0"/>
              <a:t>, </a:t>
            </a:r>
            <a:r>
              <a:rPr lang="tr-TR" dirty="0" err="1"/>
              <a:t>subdural</a:t>
            </a:r>
            <a:r>
              <a:rPr lang="tr-TR" dirty="0"/>
              <a:t> veya </a:t>
            </a:r>
            <a:r>
              <a:rPr lang="tr-TR" dirty="0" err="1"/>
              <a:t>epidural</a:t>
            </a:r>
            <a:r>
              <a:rPr lang="tr-TR" dirty="0"/>
              <a:t> kanamaya da rastlanabilir.</a:t>
            </a:r>
          </a:p>
          <a:p>
            <a:pPr marL="0" indent="0">
              <a:buNone/>
            </a:pPr>
            <a:r>
              <a:rPr lang="tr-TR" dirty="0" smtClean="0"/>
              <a:t>◦ </a:t>
            </a:r>
            <a:r>
              <a:rPr lang="tr-TR" dirty="0" err="1" smtClean="0"/>
              <a:t>Kranial</a:t>
            </a:r>
            <a:r>
              <a:rPr lang="tr-TR" dirty="0" smtClean="0"/>
              <a:t> </a:t>
            </a:r>
            <a:r>
              <a:rPr lang="tr-TR" dirty="0"/>
              <a:t>manyetik rezonans (MR): Kafa içi zedelenmesini tam olarak değerlendirmede ve </a:t>
            </a:r>
            <a:r>
              <a:rPr lang="tr-TR" dirty="0" err="1"/>
              <a:t>subakut</a:t>
            </a:r>
            <a:r>
              <a:rPr lang="tr-TR" dirty="0"/>
              <a:t>, kronik zedelenmelerin tanısında en geçerli yöntemdir.</a:t>
            </a:r>
          </a:p>
          <a:p>
            <a:pPr marL="0" indent="0">
              <a:buNone/>
            </a:pPr>
            <a:r>
              <a:rPr lang="tr-TR" dirty="0" smtClean="0"/>
              <a:t>◦ </a:t>
            </a:r>
            <a:r>
              <a:rPr lang="tr-TR" dirty="0" err="1" smtClean="0"/>
              <a:t>Subaraknoid</a:t>
            </a:r>
            <a:r>
              <a:rPr lang="tr-TR" dirty="0" smtClean="0"/>
              <a:t> </a:t>
            </a:r>
            <a:r>
              <a:rPr lang="tr-TR" dirty="0"/>
              <a:t>kanamaları saptamada BT ve MR duyarlılıkları eşittir, ancak </a:t>
            </a:r>
            <a:r>
              <a:rPr lang="tr-TR" dirty="0" err="1"/>
              <a:t>subdural</a:t>
            </a:r>
            <a:r>
              <a:rPr lang="tr-TR" dirty="0"/>
              <a:t> kanama, arka çukur anomalileri ve </a:t>
            </a:r>
            <a:r>
              <a:rPr lang="tr-TR" dirty="0" err="1"/>
              <a:t>parankim</a:t>
            </a:r>
            <a:r>
              <a:rPr lang="tr-TR" dirty="0"/>
              <a:t> içi zedelenmesini saptamada MR daha duyarlıdır.</a:t>
            </a:r>
          </a:p>
          <a:p>
            <a:pPr marL="0" indent="0">
              <a:buNone/>
            </a:pPr>
            <a:r>
              <a:rPr lang="tr-TR" dirty="0" smtClean="0"/>
              <a:t>◦ MR </a:t>
            </a:r>
            <a:r>
              <a:rPr lang="tr-TR" dirty="0"/>
              <a:t>ile </a:t>
            </a:r>
            <a:r>
              <a:rPr lang="tr-TR" dirty="0" err="1"/>
              <a:t>subdural</a:t>
            </a:r>
            <a:r>
              <a:rPr lang="tr-TR" dirty="0"/>
              <a:t> </a:t>
            </a:r>
            <a:r>
              <a:rPr lang="tr-TR" dirty="0" err="1"/>
              <a:t>hematomları</a:t>
            </a:r>
            <a:r>
              <a:rPr lang="tr-TR" dirty="0"/>
              <a:t> saptama olasılığının </a:t>
            </a:r>
            <a:r>
              <a:rPr lang="tr-TR" dirty="0" err="1"/>
              <a:t>BT’ye</a:t>
            </a:r>
            <a:r>
              <a:rPr lang="tr-TR" dirty="0"/>
              <a:t> göre %50 daha fazla olduğu gösterilmiştir.</a:t>
            </a:r>
          </a:p>
          <a:p>
            <a:endParaRPr lang="tr-TR" dirty="0"/>
          </a:p>
        </p:txBody>
      </p:sp>
    </p:spTree>
    <p:extLst>
      <p:ext uri="{BB962C8B-B14F-4D97-AF65-F5344CB8AC3E}">
        <p14:creationId xmlns:p14="http://schemas.microsoft.com/office/powerpoint/2010/main" val="2408760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LABORATUVAR BULGULARI-RADYOGRAFİLER</a:t>
            </a:r>
            <a:endParaRPr lang="tr-TR" sz="4000" dirty="0"/>
          </a:p>
        </p:txBody>
      </p:sp>
      <p:sp>
        <p:nvSpPr>
          <p:cNvPr id="3" name="İçerik Yer Tutucusu 2"/>
          <p:cNvSpPr>
            <a:spLocks noGrp="1"/>
          </p:cNvSpPr>
          <p:nvPr>
            <p:ph idx="1"/>
          </p:nvPr>
        </p:nvSpPr>
        <p:spPr/>
        <p:txBody>
          <a:bodyPr>
            <a:normAutofit fontScale="55000" lnSpcReduction="20000"/>
          </a:bodyPr>
          <a:lstStyle/>
          <a:p>
            <a:r>
              <a:rPr lang="tr-TR" sz="4400" dirty="0">
                <a:solidFill>
                  <a:srgbClr val="FF0000"/>
                </a:solidFill>
              </a:rPr>
              <a:t>Ultrasonografi ve </a:t>
            </a:r>
            <a:r>
              <a:rPr lang="tr-TR" sz="4400" dirty="0" err="1">
                <a:solidFill>
                  <a:srgbClr val="FF0000"/>
                </a:solidFill>
              </a:rPr>
              <a:t>Spinal</a:t>
            </a:r>
            <a:r>
              <a:rPr lang="tr-TR" sz="4400" dirty="0">
                <a:solidFill>
                  <a:srgbClr val="FF0000"/>
                </a:solidFill>
              </a:rPr>
              <a:t> Travma</a:t>
            </a:r>
          </a:p>
          <a:p>
            <a:pPr marL="0" indent="0">
              <a:buNone/>
            </a:pPr>
            <a:r>
              <a:rPr lang="tr-TR" sz="3600" dirty="0" smtClean="0"/>
              <a:t>◦ USG </a:t>
            </a:r>
            <a:r>
              <a:rPr lang="tr-TR" sz="3600" dirty="0"/>
              <a:t>ö</a:t>
            </a:r>
            <a:r>
              <a:rPr lang="tr-TR" sz="3600" dirty="0" smtClean="0"/>
              <a:t>zellikle </a:t>
            </a:r>
            <a:r>
              <a:rPr lang="tr-TR" sz="3600" dirty="0" err="1"/>
              <a:t>interhemisferik</a:t>
            </a:r>
            <a:r>
              <a:rPr lang="tr-TR" sz="3600" dirty="0"/>
              <a:t> </a:t>
            </a:r>
            <a:r>
              <a:rPr lang="tr-TR" sz="3600" dirty="0" err="1"/>
              <a:t>fissür</a:t>
            </a:r>
            <a:r>
              <a:rPr lang="tr-TR" sz="3600" dirty="0"/>
              <a:t> içinde yer alan küçük akut </a:t>
            </a:r>
            <a:r>
              <a:rPr lang="tr-TR" sz="3600" dirty="0" err="1"/>
              <a:t>subdural</a:t>
            </a:r>
            <a:r>
              <a:rPr lang="tr-TR" sz="3600" dirty="0"/>
              <a:t> </a:t>
            </a:r>
            <a:r>
              <a:rPr lang="tr-TR" sz="3600" dirty="0" err="1"/>
              <a:t>hematomları</a:t>
            </a:r>
            <a:r>
              <a:rPr lang="tr-TR" sz="3600" dirty="0"/>
              <a:t> atlayabilir.</a:t>
            </a:r>
          </a:p>
          <a:p>
            <a:pPr marL="0" indent="0">
              <a:buNone/>
            </a:pPr>
            <a:r>
              <a:rPr lang="tr-TR" sz="3600" dirty="0" smtClean="0"/>
              <a:t>◦</a:t>
            </a:r>
            <a:r>
              <a:rPr lang="tr-TR" sz="3600" dirty="0"/>
              <a:t> </a:t>
            </a:r>
            <a:r>
              <a:rPr lang="tr-TR" sz="3600" dirty="0" err="1" smtClean="0"/>
              <a:t>Spinal</a:t>
            </a:r>
            <a:r>
              <a:rPr lang="tr-TR" sz="3600" dirty="0" smtClean="0"/>
              <a:t> </a:t>
            </a:r>
            <a:r>
              <a:rPr lang="tr-TR" sz="3600" dirty="0"/>
              <a:t>travma şüphesinde radyolojik inceleme: </a:t>
            </a:r>
            <a:r>
              <a:rPr lang="tr-TR" sz="3600" dirty="0" err="1"/>
              <a:t>Vertebral</a:t>
            </a:r>
            <a:r>
              <a:rPr lang="tr-TR" sz="3600" dirty="0"/>
              <a:t> kompresyon veya </a:t>
            </a:r>
            <a:r>
              <a:rPr lang="tr-TR" sz="3600" dirty="0" err="1"/>
              <a:t>spinöz</a:t>
            </a:r>
            <a:r>
              <a:rPr lang="tr-TR" sz="3600" dirty="0"/>
              <a:t> çıkıntı kırıklarının saptanmasında direkt </a:t>
            </a:r>
            <a:r>
              <a:rPr lang="tr-TR" sz="3600" dirty="0" err="1"/>
              <a:t>grafi</a:t>
            </a:r>
            <a:r>
              <a:rPr lang="tr-TR" sz="3600" dirty="0"/>
              <a:t> çoğu kez yeterlidir.</a:t>
            </a:r>
          </a:p>
          <a:p>
            <a:pPr marL="0" indent="0">
              <a:buNone/>
            </a:pPr>
            <a:r>
              <a:rPr lang="tr-TR" sz="3600" dirty="0" smtClean="0"/>
              <a:t>◦</a:t>
            </a:r>
            <a:r>
              <a:rPr lang="tr-TR" sz="3600" dirty="0"/>
              <a:t> </a:t>
            </a:r>
            <a:r>
              <a:rPr lang="tr-TR" sz="3600" dirty="0" err="1" smtClean="0"/>
              <a:t>Spinal</a:t>
            </a:r>
            <a:r>
              <a:rPr lang="tr-TR" sz="3600" dirty="0" smtClean="0"/>
              <a:t> </a:t>
            </a:r>
            <a:r>
              <a:rPr lang="tr-TR" sz="3600" dirty="0" err="1"/>
              <a:t>kord</a:t>
            </a:r>
            <a:r>
              <a:rPr lang="tr-TR" sz="3600" dirty="0"/>
              <a:t> veya sinir kökü zedelenmesi şüphesi varsa MR istenmelidir.</a:t>
            </a:r>
          </a:p>
          <a:p>
            <a:pPr marL="0" indent="0">
              <a:buNone/>
            </a:pPr>
            <a:r>
              <a:rPr lang="tr-TR" sz="3600" dirty="0" smtClean="0"/>
              <a:t>◦</a:t>
            </a:r>
            <a:r>
              <a:rPr lang="tr-TR" sz="3600" dirty="0"/>
              <a:t> </a:t>
            </a:r>
            <a:r>
              <a:rPr lang="tr-TR" sz="3600" dirty="0" err="1" smtClean="0"/>
              <a:t>Torako-abdominal</a:t>
            </a:r>
            <a:r>
              <a:rPr lang="tr-TR" sz="3600" dirty="0" smtClean="0"/>
              <a:t> </a:t>
            </a:r>
            <a:r>
              <a:rPr lang="tr-TR" sz="3600" dirty="0"/>
              <a:t>travma şüphesinde radyolojik inceleme: İlk değerlendirmede </a:t>
            </a:r>
            <a:r>
              <a:rPr lang="tr-TR" sz="3600" dirty="0" err="1"/>
              <a:t>toraks</a:t>
            </a:r>
            <a:r>
              <a:rPr lang="tr-TR" sz="3600" dirty="0"/>
              <a:t>, karın ve </a:t>
            </a:r>
            <a:r>
              <a:rPr lang="tr-TR" sz="3600" dirty="0" err="1"/>
              <a:t>servikal</a:t>
            </a:r>
            <a:r>
              <a:rPr lang="tr-TR" sz="3600" dirty="0"/>
              <a:t> omur direkt </a:t>
            </a:r>
            <a:r>
              <a:rPr lang="tr-TR" sz="3600" dirty="0" err="1"/>
              <a:t>grafileri</a:t>
            </a:r>
            <a:r>
              <a:rPr lang="tr-TR" sz="3600" dirty="0"/>
              <a:t> yeterlidir.</a:t>
            </a:r>
          </a:p>
          <a:p>
            <a:pPr marL="0" indent="0">
              <a:buNone/>
            </a:pPr>
            <a:r>
              <a:rPr lang="tr-TR" sz="3600" dirty="0" smtClean="0"/>
              <a:t>◦</a:t>
            </a:r>
            <a:r>
              <a:rPr lang="tr-TR" sz="3600" dirty="0"/>
              <a:t> </a:t>
            </a:r>
            <a:r>
              <a:rPr lang="tr-TR" sz="3600" dirty="0" err="1" smtClean="0"/>
              <a:t>Toraks</a:t>
            </a:r>
            <a:r>
              <a:rPr lang="tr-TR" sz="3600" dirty="0" smtClean="0"/>
              <a:t> </a:t>
            </a:r>
            <a:r>
              <a:rPr lang="tr-TR" sz="3600" dirty="0"/>
              <a:t>veya karın içi zedelenmesi şüphesi var ve hasta stabil ise BT istenmelidir.</a:t>
            </a:r>
          </a:p>
          <a:p>
            <a:pPr marL="0" indent="0">
              <a:buNone/>
            </a:pPr>
            <a:r>
              <a:rPr lang="tr-TR" sz="3600" dirty="0" smtClean="0"/>
              <a:t>◦ </a:t>
            </a:r>
            <a:r>
              <a:rPr lang="tr-TR" sz="3600" dirty="0" err="1" smtClean="0"/>
              <a:t>Peritoneal</a:t>
            </a:r>
            <a:r>
              <a:rPr lang="tr-TR" sz="3600" dirty="0" smtClean="0"/>
              <a:t> </a:t>
            </a:r>
            <a:r>
              <a:rPr lang="tr-TR" sz="3600" dirty="0"/>
              <a:t>lavaj pediatri pratiğinde rutin yapılmamaktadır.</a:t>
            </a:r>
          </a:p>
          <a:p>
            <a:pPr marL="0" indent="0">
              <a:buNone/>
            </a:pPr>
            <a:r>
              <a:rPr lang="tr-TR" sz="3600" dirty="0" smtClean="0"/>
              <a:t>◦</a:t>
            </a:r>
            <a:r>
              <a:rPr lang="tr-TR" sz="3600" dirty="0"/>
              <a:t> </a:t>
            </a:r>
            <a:r>
              <a:rPr lang="tr-TR" sz="3600" dirty="0" smtClean="0"/>
              <a:t>Kanama </a:t>
            </a:r>
            <a:r>
              <a:rPr lang="tr-TR" sz="3600" dirty="0"/>
              <a:t>ve pıhtılaşma taramaları: Kolay kanama veya morarma öyküsü varsa kanama </a:t>
            </a:r>
            <a:r>
              <a:rPr lang="tr-TR" sz="3600" dirty="0" err="1"/>
              <a:t>diyatezi</a:t>
            </a:r>
            <a:r>
              <a:rPr lang="tr-TR" sz="3600" dirty="0"/>
              <a:t> açısından tarama yapmak gerekir.</a:t>
            </a:r>
          </a:p>
          <a:p>
            <a:pPr marL="0" indent="0">
              <a:buNone/>
            </a:pPr>
            <a:r>
              <a:rPr lang="tr-TR" sz="3600" dirty="0" smtClean="0"/>
              <a:t>◦</a:t>
            </a:r>
            <a:r>
              <a:rPr lang="tr-TR" sz="3600" dirty="0"/>
              <a:t> </a:t>
            </a:r>
            <a:r>
              <a:rPr lang="tr-TR" sz="3600" dirty="0" smtClean="0"/>
              <a:t>Bu </a:t>
            </a:r>
            <a:r>
              <a:rPr lang="tr-TR" sz="3600" dirty="0"/>
              <a:t>tarama tam kan sayımı, kanama zamanı, </a:t>
            </a:r>
            <a:r>
              <a:rPr lang="tr-TR" sz="3600" dirty="0" err="1"/>
              <a:t>trombosit</a:t>
            </a:r>
            <a:r>
              <a:rPr lang="tr-TR" sz="3600" dirty="0"/>
              <a:t> sayısı, fibrinojen, </a:t>
            </a:r>
            <a:r>
              <a:rPr lang="tr-TR" sz="3600" dirty="0" err="1"/>
              <a:t>trombin</a:t>
            </a:r>
            <a:r>
              <a:rPr lang="tr-TR" sz="3600" dirty="0"/>
              <a:t> zamanı, </a:t>
            </a:r>
            <a:r>
              <a:rPr lang="tr-TR" sz="3600" dirty="0" err="1"/>
              <a:t>protrombin</a:t>
            </a:r>
            <a:r>
              <a:rPr lang="tr-TR" sz="3600" dirty="0"/>
              <a:t> zamanı (PT) ve </a:t>
            </a:r>
            <a:r>
              <a:rPr lang="tr-TR" sz="3600" dirty="0" err="1"/>
              <a:t>parsiyel</a:t>
            </a:r>
            <a:r>
              <a:rPr lang="tr-TR" sz="3600" dirty="0"/>
              <a:t> </a:t>
            </a:r>
            <a:r>
              <a:rPr lang="tr-TR" sz="3600" dirty="0" err="1"/>
              <a:t>tromboplastin</a:t>
            </a:r>
            <a:r>
              <a:rPr lang="tr-TR" sz="3600" dirty="0"/>
              <a:t> zamanını (PTT) içermelidir.</a:t>
            </a:r>
          </a:p>
          <a:p>
            <a:endParaRPr lang="tr-TR" dirty="0"/>
          </a:p>
        </p:txBody>
      </p:sp>
    </p:spTree>
    <p:extLst>
      <p:ext uri="{BB962C8B-B14F-4D97-AF65-F5344CB8AC3E}">
        <p14:creationId xmlns:p14="http://schemas.microsoft.com/office/powerpoint/2010/main" val="2747159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LABORATUVAR BULGULARI-RADYOGRAFİLER</a:t>
            </a:r>
            <a:endParaRPr lang="tr-TR" sz="4000" dirty="0"/>
          </a:p>
        </p:txBody>
      </p:sp>
      <p:sp>
        <p:nvSpPr>
          <p:cNvPr id="3" name="İçerik Yer Tutucusu 2"/>
          <p:cNvSpPr>
            <a:spLocks noGrp="1"/>
          </p:cNvSpPr>
          <p:nvPr>
            <p:ph idx="1"/>
          </p:nvPr>
        </p:nvSpPr>
        <p:spPr/>
        <p:txBody>
          <a:bodyPr>
            <a:normAutofit/>
          </a:bodyPr>
          <a:lstStyle/>
          <a:p>
            <a:r>
              <a:rPr lang="tr-TR" sz="2400" dirty="0">
                <a:solidFill>
                  <a:srgbClr val="FF0000"/>
                </a:solidFill>
              </a:rPr>
              <a:t>Zehirlenme Taraması ve Fotoğraflar</a:t>
            </a:r>
          </a:p>
          <a:p>
            <a:pPr marL="0" indent="0">
              <a:buNone/>
            </a:pPr>
            <a:r>
              <a:rPr lang="tr-TR" sz="2000" dirty="0" smtClean="0"/>
              <a:t>◦ Zehirlenmeden </a:t>
            </a:r>
            <a:r>
              <a:rPr lang="tr-TR" sz="2000" dirty="0"/>
              <a:t>şüpheleniliyorsa özellikle evlerde sık kullanılan </a:t>
            </a:r>
            <a:r>
              <a:rPr lang="tr-TR" sz="2000" dirty="0" err="1"/>
              <a:t>parasetamol</a:t>
            </a:r>
            <a:r>
              <a:rPr lang="tr-TR" sz="2000" dirty="0"/>
              <a:t>, aspirin ve </a:t>
            </a:r>
            <a:r>
              <a:rPr lang="tr-TR" sz="2000" dirty="0" err="1"/>
              <a:t>sedatif-hipnotikler</a:t>
            </a:r>
            <a:r>
              <a:rPr lang="tr-TR" sz="2000" dirty="0"/>
              <a:t> açısından tarama yapılması önerilmektedir.</a:t>
            </a:r>
          </a:p>
          <a:p>
            <a:pPr marL="0" indent="0">
              <a:buNone/>
            </a:pPr>
            <a:r>
              <a:rPr lang="tr-TR" sz="2000" dirty="0" smtClean="0"/>
              <a:t>◦</a:t>
            </a:r>
            <a:r>
              <a:rPr lang="tr-TR" sz="2000" dirty="0"/>
              <a:t> </a:t>
            </a:r>
            <a:r>
              <a:rPr lang="tr-TR" sz="2000" dirty="0" smtClean="0"/>
              <a:t>Fotoğraflar </a:t>
            </a:r>
            <a:r>
              <a:rPr lang="tr-TR" sz="2000" dirty="0"/>
              <a:t>ve video çekimleri: Vücudun herhangi bir yerinde travmaya ait bir lezyon varsa mutlaka görüntü kaydı yapılmalıdır.</a:t>
            </a:r>
          </a:p>
          <a:p>
            <a:pPr marL="0" indent="0">
              <a:buNone/>
            </a:pPr>
            <a:r>
              <a:rPr lang="tr-TR" sz="2000" dirty="0" smtClean="0"/>
              <a:t>◦</a:t>
            </a:r>
            <a:r>
              <a:rPr lang="tr-TR" sz="2000" dirty="0"/>
              <a:t> </a:t>
            </a:r>
            <a:r>
              <a:rPr lang="tr-TR" sz="2000" dirty="0" smtClean="0"/>
              <a:t>Fotoğraflar </a:t>
            </a:r>
            <a:r>
              <a:rPr lang="tr-TR" sz="2000" dirty="0"/>
              <a:t>polis veya çocuk koruma merkezleri tarafından çekilir, ancak bazen bu görev hastane personeli veya hekime düşebilir.</a:t>
            </a:r>
          </a:p>
          <a:p>
            <a:pPr marL="0" indent="0">
              <a:buNone/>
            </a:pPr>
            <a:r>
              <a:rPr lang="tr-TR" sz="2000" dirty="0" smtClean="0"/>
              <a:t>◦</a:t>
            </a:r>
            <a:r>
              <a:rPr lang="tr-TR" sz="2000" dirty="0"/>
              <a:t> </a:t>
            </a:r>
            <a:r>
              <a:rPr lang="tr-TR" sz="2000" dirty="0" smtClean="0"/>
              <a:t>Kimlik </a:t>
            </a:r>
            <a:r>
              <a:rPr lang="tr-TR" sz="2000" dirty="0"/>
              <a:t>tespiti için mutlaka çocuğun yüz fotoğrafının da çekilmesi gereklidir.</a:t>
            </a:r>
          </a:p>
          <a:p>
            <a:pPr marL="0" indent="0">
              <a:buNone/>
            </a:pPr>
            <a:r>
              <a:rPr lang="tr-TR" sz="2000" dirty="0" smtClean="0"/>
              <a:t>◦</a:t>
            </a:r>
            <a:r>
              <a:rPr lang="tr-TR" sz="2000" dirty="0"/>
              <a:t> </a:t>
            </a:r>
            <a:r>
              <a:rPr lang="tr-TR" sz="2000" dirty="0" smtClean="0"/>
              <a:t>Tüm </a:t>
            </a:r>
            <a:r>
              <a:rPr lang="tr-TR" sz="2000" dirty="0"/>
              <a:t>fotoğrafların arkasına çocuğun adı, tıbbi kayıt numarası, tarih, saat, anatomik bölge, fotoğrafçının adı-soyadı ve imzası ile hukuki görevlilerin adı-soyadı ve imzası kaydedilmelidir.</a:t>
            </a:r>
          </a:p>
          <a:p>
            <a:endParaRPr lang="tr-TR" dirty="0"/>
          </a:p>
        </p:txBody>
      </p:sp>
    </p:spTree>
    <p:extLst>
      <p:ext uri="{BB962C8B-B14F-4D97-AF65-F5344CB8AC3E}">
        <p14:creationId xmlns:p14="http://schemas.microsoft.com/office/powerpoint/2010/main" val="2143198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AYIRICI TANI</a:t>
            </a:r>
            <a:endParaRPr lang="tr-TR" sz="4000" b="1" dirty="0"/>
          </a:p>
        </p:txBody>
      </p:sp>
      <p:sp>
        <p:nvSpPr>
          <p:cNvPr id="3" name="İçerik Yer Tutucusu 2"/>
          <p:cNvSpPr>
            <a:spLocks noGrp="1"/>
          </p:cNvSpPr>
          <p:nvPr>
            <p:ph idx="1"/>
          </p:nvPr>
        </p:nvSpPr>
        <p:spPr/>
        <p:txBody>
          <a:bodyPr>
            <a:normAutofit fontScale="92500" lnSpcReduction="10000"/>
          </a:bodyPr>
          <a:lstStyle/>
          <a:p>
            <a:pPr marL="0" indent="0">
              <a:buNone/>
            </a:pPr>
            <a:r>
              <a:rPr lang="tr-TR" sz="2200" dirty="0" smtClean="0"/>
              <a:t>◦</a:t>
            </a:r>
            <a:r>
              <a:rPr lang="tr-TR" sz="2200" dirty="0"/>
              <a:t> </a:t>
            </a:r>
            <a:r>
              <a:rPr lang="tr-TR" sz="2200" dirty="0" smtClean="0"/>
              <a:t>Doğum </a:t>
            </a:r>
            <a:r>
              <a:rPr lang="tr-TR" sz="2200" dirty="0"/>
              <a:t>travması: Doğum eylemi sırasında, özellikle de zor doğumlarda </a:t>
            </a:r>
            <a:r>
              <a:rPr lang="tr-TR" sz="2200" dirty="0" err="1"/>
              <a:t>sefal</a:t>
            </a:r>
            <a:r>
              <a:rPr lang="tr-TR" sz="2200" dirty="0"/>
              <a:t> </a:t>
            </a:r>
            <a:r>
              <a:rPr lang="tr-TR" sz="2200" dirty="0" err="1"/>
              <a:t>hematom</a:t>
            </a:r>
            <a:r>
              <a:rPr lang="tr-TR" sz="2200" dirty="0"/>
              <a:t>, morluklar, kafatası, </a:t>
            </a:r>
            <a:r>
              <a:rPr lang="tr-TR" sz="2200" dirty="0" err="1"/>
              <a:t>klavikula</a:t>
            </a:r>
            <a:r>
              <a:rPr lang="tr-TR" sz="2200" dirty="0"/>
              <a:t>, </a:t>
            </a:r>
            <a:r>
              <a:rPr lang="tr-TR" sz="2200" dirty="0" err="1"/>
              <a:t>humerus</a:t>
            </a:r>
            <a:r>
              <a:rPr lang="tr-TR" sz="2200" dirty="0"/>
              <a:t> ve </a:t>
            </a:r>
            <a:r>
              <a:rPr lang="tr-TR" sz="2200" dirty="0" err="1"/>
              <a:t>femur</a:t>
            </a:r>
            <a:r>
              <a:rPr lang="tr-TR" sz="2200" dirty="0"/>
              <a:t> kırıkları görülebilir.</a:t>
            </a:r>
          </a:p>
          <a:p>
            <a:pPr marL="0" indent="0">
              <a:buNone/>
            </a:pPr>
            <a:r>
              <a:rPr lang="tr-TR" sz="2200" dirty="0" smtClean="0"/>
              <a:t>◦</a:t>
            </a:r>
            <a:r>
              <a:rPr lang="tr-TR" sz="2200" dirty="0"/>
              <a:t> </a:t>
            </a:r>
            <a:r>
              <a:rPr lang="tr-TR" sz="2200" dirty="0" err="1" smtClean="0"/>
              <a:t>Yenidoğanlarda</a:t>
            </a:r>
            <a:r>
              <a:rPr lang="tr-TR" sz="2200" dirty="0" smtClean="0"/>
              <a:t> </a:t>
            </a:r>
            <a:r>
              <a:rPr lang="tr-TR" sz="2200" dirty="0"/>
              <a:t>kafa içi patolojilerle ilişkisi olmayan </a:t>
            </a:r>
            <a:r>
              <a:rPr lang="tr-TR" sz="2200" dirty="0" err="1"/>
              <a:t>retinal</a:t>
            </a:r>
            <a:r>
              <a:rPr lang="tr-TR" sz="2200" dirty="0"/>
              <a:t> kanama görülebilir.</a:t>
            </a:r>
          </a:p>
          <a:p>
            <a:pPr marL="0" indent="0">
              <a:buNone/>
            </a:pPr>
            <a:r>
              <a:rPr lang="tr-TR" sz="2200" dirty="0" smtClean="0"/>
              <a:t>◦</a:t>
            </a:r>
            <a:r>
              <a:rPr lang="tr-TR" sz="2200" dirty="0"/>
              <a:t> </a:t>
            </a:r>
            <a:r>
              <a:rPr lang="tr-TR" sz="2200" dirty="0" smtClean="0"/>
              <a:t>Bu </a:t>
            </a:r>
            <a:r>
              <a:rPr lang="tr-TR" sz="2200" dirty="0"/>
              <a:t>tip </a:t>
            </a:r>
            <a:r>
              <a:rPr lang="tr-TR" sz="2200" dirty="0" err="1"/>
              <a:t>retinal</a:t>
            </a:r>
            <a:r>
              <a:rPr lang="tr-TR" sz="2200" dirty="0"/>
              <a:t> kanamanın kaybolması bir ayı bulabilir, bu nedenle bir ayın altındaki çocuklarda </a:t>
            </a:r>
            <a:r>
              <a:rPr lang="tr-TR" sz="2200" dirty="0" err="1"/>
              <a:t>retinal</a:t>
            </a:r>
            <a:r>
              <a:rPr lang="tr-TR" sz="2200" dirty="0"/>
              <a:t> kanamanın normale de görülebileceğini unutmamak gerekir.</a:t>
            </a:r>
          </a:p>
          <a:p>
            <a:pPr marL="0" indent="0">
              <a:buNone/>
            </a:pPr>
            <a:r>
              <a:rPr lang="tr-TR" sz="2200" dirty="0" smtClean="0"/>
              <a:t>◦</a:t>
            </a:r>
            <a:r>
              <a:rPr lang="tr-TR" sz="2200" dirty="0"/>
              <a:t> </a:t>
            </a:r>
            <a:r>
              <a:rPr lang="tr-TR" sz="2200" dirty="0" err="1" smtClean="0"/>
              <a:t>Osteogenezis</a:t>
            </a:r>
            <a:r>
              <a:rPr lang="tr-TR" sz="2200" dirty="0" smtClean="0"/>
              <a:t> </a:t>
            </a:r>
            <a:r>
              <a:rPr lang="tr-TR" sz="2200" dirty="0" err="1"/>
              <a:t>imperfekta</a:t>
            </a:r>
            <a:r>
              <a:rPr lang="tr-TR" sz="2200" dirty="0"/>
              <a:t>: İstismarda olduğu gibi değişik iyileşme dönemlerinde olan birden fazla kırık bir arada görülebilir.</a:t>
            </a:r>
          </a:p>
          <a:p>
            <a:pPr marL="0" indent="0">
              <a:buNone/>
            </a:pPr>
            <a:r>
              <a:rPr lang="tr-TR" sz="2200" dirty="0" smtClean="0"/>
              <a:t>◦</a:t>
            </a:r>
            <a:r>
              <a:rPr lang="tr-TR" sz="2200" dirty="0"/>
              <a:t> </a:t>
            </a:r>
            <a:r>
              <a:rPr lang="tr-TR" sz="2200" dirty="0" smtClean="0"/>
              <a:t>Genellikle </a:t>
            </a:r>
            <a:r>
              <a:rPr lang="tr-TR" sz="2200" dirty="0"/>
              <a:t>aile öyküsü pozitiftir ve kırıkların oluşumunda travmanın etkisi azdır.</a:t>
            </a:r>
          </a:p>
          <a:p>
            <a:pPr marL="0" indent="0">
              <a:buNone/>
            </a:pPr>
            <a:r>
              <a:rPr lang="tr-TR" sz="2200" dirty="0" smtClean="0"/>
              <a:t>◦</a:t>
            </a:r>
            <a:r>
              <a:rPr lang="tr-TR" sz="2200" dirty="0"/>
              <a:t> </a:t>
            </a:r>
            <a:r>
              <a:rPr lang="tr-TR" sz="2200" dirty="0" smtClean="0"/>
              <a:t>Raşitizm</a:t>
            </a:r>
            <a:r>
              <a:rPr lang="tr-TR" sz="2200" dirty="0"/>
              <a:t>: Raşitizmde </a:t>
            </a:r>
            <a:r>
              <a:rPr lang="tr-TR" sz="2200" dirty="0" err="1"/>
              <a:t>metafizlerin</a:t>
            </a:r>
            <a:r>
              <a:rPr lang="tr-TR" sz="2200" dirty="0"/>
              <a:t> genişlemiş olması ve kadeh görünümü </a:t>
            </a:r>
            <a:r>
              <a:rPr lang="tr-TR" sz="2200" dirty="0" err="1"/>
              <a:t>metafizyel</a:t>
            </a:r>
            <a:r>
              <a:rPr lang="tr-TR" sz="2200" dirty="0"/>
              <a:t> kırıklarla ayırıcı tanıda zorluk yaratır.</a:t>
            </a:r>
          </a:p>
          <a:p>
            <a:pPr marL="0" indent="0">
              <a:buNone/>
            </a:pPr>
            <a:r>
              <a:rPr lang="tr-TR" sz="2200" dirty="0" smtClean="0"/>
              <a:t>◦</a:t>
            </a:r>
            <a:r>
              <a:rPr lang="tr-TR" sz="2200" dirty="0"/>
              <a:t> </a:t>
            </a:r>
            <a:r>
              <a:rPr lang="tr-TR" sz="2200" dirty="0" err="1" smtClean="0"/>
              <a:t>Skorbüt</a:t>
            </a:r>
            <a:r>
              <a:rPr lang="tr-TR" sz="2200" dirty="0" smtClean="0"/>
              <a:t> </a:t>
            </a:r>
            <a:r>
              <a:rPr lang="tr-TR" sz="2200" dirty="0"/>
              <a:t>(C vitamini eksikliği): </a:t>
            </a:r>
            <a:r>
              <a:rPr lang="tr-TR" sz="2200" dirty="0" err="1"/>
              <a:t>Metafizlerde</a:t>
            </a:r>
            <a:r>
              <a:rPr lang="tr-TR" sz="2200" dirty="0"/>
              <a:t> genişleme ve </a:t>
            </a:r>
            <a:r>
              <a:rPr lang="tr-TR" sz="2200" dirty="0" err="1"/>
              <a:t>kalsifiye</a:t>
            </a:r>
            <a:r>
              <a:rPr lang="tr-TR" sz="2200" dirty="0"/>
              <a:t> </a:t>
            </a:r>
            <a:r>
              <a:rPr lang="tr-TR" sz="2200" dirty="0" err="1"/>
              <a:t>subperiostal</a:t>
            </a:r>
            <a:r>
              <a:rPr lang="tr-TR" sz="2200" dirty="0"/>
              <a:t> kanamalarla karakterize </a:t>
            </a:r>
            <a:r>
              <a:rPr lang="tr-TR" sz="2200" dirty="0" err="1"/>
              <a:t>nütrisyonel</a:t>
            </a:r>
            <a:r>
              <a:rPr lang="tr-TR" sz="2200" dirty="0"/>
              <a:t> bir </a:t>
            </a:r>
            <a:r>
              <a:rPr lang="tr-TR" sz="2200" dirty="0" err="1"/>
              <a:t>defekt</a:t>
            </a:r>
            <a:r>
              <a:rPr lang="tr-TR" sz="2200" dirty="0"/>
              <a:t> olup, </a:t>
            </a:r>
            <a:r>
              <a:rPr lang="tr-TR" sz="2200" dirty="0" err="1"/>
              <a:t>metafizlerde</a:t>
            </a:r>
            <a:r>
              <a:rPr lang="tr-TR" sz="2200" dirty="0"/>
              <a:t> iyi </a:t>
            </a:r>
            <a:r>
              <a:rPr lang="tr-TR" sz="2200" dirty="0" err="1"/>
              <a:t>kalsifiye</a:t>
            </a:r>
            <a:r>
              <a:rPr lang="tr-TR" sz="2200" dirty="0"/>
              <a:t> olmuş çizgi şeklinde kıkırdak yapı kırıkla karıştırılabilir.</a:t>
            </a:r>
          </a:p>
          <a:p>
            <a:endParaRPr lang="tr-TR" dirty="0"/>
          </a:p>
        </p:txBody>
      </p:sp>
    </p:spTree>
    <p:extLst>
      <p:ext uri="{BB962C8B-B14F-4D97-AF65-F5344CB8AC3E}">
        <p14:creationId xmlns:p14="http://schemas.microsoft.com/office/powerpoint/2010/main" val="2988359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AYIRICI TANI</a:t>
            </a:r>
            <a:endParaRPr lang="tr-TR" sz="4000" dirty="0"/>
          </a:p>
        </p:txBody>
      </p:sp>
      <p:sp>
        <p:nvSpPr>
          <p:cNvPr id="3" name="İçerik Yer Tutucusu 2"/>
          <p:cNvSpPr>
            <a:spLocks noGrp="1"/>
          </p:cNvSpPr>
          <p:nvPr>
            <p:ph idx="1"/>
          </p:nvPr>
        </p:nvSpPr>
        <p:spPr/>
        <p:txBody>
          <a:bodyPr>
            <a:noAutofit/>
          </a:bodyPr>
          <a:lstStyle/>
          <a:p>
            <a:pPr marL="0" indent="0">
              <a:buNone/>
            </a:pPr>
            <a:r>
              <a:rPr lang="tr-TR" sz="2000" dirty="0" smtClean="0"/>
              <a:t>◦</a:t>
            </a:r>
            <a:r>
              <a:rPr lang="tr-TR" sz="2000" dirty="0"/>
              <a:t> </a:t>
            </a:r>
            <a:r>
              <a:rPr lang="tr-TR" sz="2000" dirty="0" err="1" smtClean="0"/>
              <a:t>Sifiliz</a:t>
            </a:r>
            <a:r>
              <a:rPr lang="tr-TR" sz="2000" dirty="0"/>
              <a:t>: </a:t>
            </a:r>
            <a:r>
              <a:rPr lang="tr-TR" sz="2000" dirty="0" err="1"/>
              <a:t>Konjenital</a:t>
            </a:r>
            <a:r>
              <a:rPr lang="tr-TR" sz="2000" dirty="0"/>
              <a:t> </a:t>
            </a:r>
            <a:r>
              <a:rPr lang="tr-TR" sz="2000" dirty="0" err="1"/>
              <a:t>sifilizde</a:t>
            </a:r>
            <a:r>
              <a:rPr lang="tr-TR" sz="2000" dirty="0"/>
              <a:t> görülen </a:t>
            </a:r>
            <a:r>
              <a:rPr lang="tr-TR" sz="2000" dirty="0" err="1"/>
              <a:t>metafizyel</a:t>
            </a:r>
            <a:r>
              <a:rPr lang="tr-TR" sz="2000" dirty="0"/>
              <a:t> genişleme ve </a:t>
            </a:r>
            <a:r>
              <a:rPr lang="tr-TR" sz="2000" dirty="0" err="1"/>
              <a:t>epifizyel</a:t>
            </a:r>
            <a:r>
              <a:rPr lang="tr-TR" sz="2000" dirty="0"/>
              <a:t> ayrışmalar ile kronik </a:t>
            </a:r>
            <a:r>
              <a:rPr lang="tr-TR" sz="2000" dirty="0" err="1"/>
              <a:t>periostit</a:t>
            </a:r>
            <a:r>
              <a:rPr lang="tr-TR" sz="2000" dirty="0"/>
              <a:t> sonucu gelişen </a:t>
            </a:r>
            <a:r>
              <a:rPr lang="tr-TR" sz="2000" dirty="0" err="1"/>
              <a:t>kortikal</a:t>
            </a:r>
            <a:r>
              <a:rPr lang="tr-TR" sz="2000" dirty="0"/>
              <a:t> kalınlaşma kırık şüphesi uyandırabilir.</a:t>
            </a:r>
          </a:p>
          <a:p>
            <a:pPr marL="0" indent="0">
              <a:buNone/>
            </a:pPr>
            <a:r>
              <a:rPr lang="tr-TR" sz="2000" dirty="0" smtClean="0"/>
              <a:t>◦</a:t>
            </a:r>
            <a:r>
              <a:rPr lang="tr-TR" sz="2000" dirty="0"/>
              <a:t> </a:t>
            </a:r>
            <a:r>
              <a:rPr lang="tr-TR" sz="2000" dirty="0" err="1" smtClean="0"/>
              <a:t>Infantil</a:t>
            </a:r>
            <a:r>
              <a:rPr lang="tr-TR" sz="2000" dirty="0" smtClean="0"/>
              <a:t> </a:t>
            </a:r>
            <a:r>
              <a:rPr lang="tr-TR" sz="2000" dirty="0" err="1"/>
              <a:t>kortikal</a:t>
            </a:r>
            <a:r>
              <a:rPr lang="tr-TR" sz="2000" dirty="0"/>
              <a:t> </a:t>
            </a:r>
            <a:r>
              <a:rPr lang="tr-TR" sz="2000" dirty="0" err="1"/>
              <a:t>hiperostoz</a:t>
            </a:r>
            <a:r>
              <a:rPr lang="tr-TR" sz="2000" dirty="0"/>
              <a:t>: </a:t>
            </a:r>
            <a:r>
              <a:rPr lang="tr-TR" sz="2000" dirty="0" err="1"/>
              <a:t>Metafizyel</a:t>
            </a:r>
            <a:r>
              <a:rPr lang="tr-TR" sz="2000" dirty="0"/>
              <a:t> tutulum olmaksızın </a:t>
            </a:r>
            <a:r>
              <a:rPr lang="tr-TR" sz="2000" dirty="0" err="1"/>
              <a:t>subperiostal</a:t>
            </a:r>
            <a:r>
              <a:rPr lang="tr-TR" sz="2000" dirty="0"/>
              <a:t> kemiğin </a:t>
            </a:r>
            <a:r>
              <a:rPr lang="tr-TR" sz="2000" dirty="0" err="1"/>
              <a:t>hiperplazisi</a:t>
            </a:r>
            <a:r>
              <a:rPr lang="tr-TR" sz="2000" dirty="0"/>
              <a:t> ile </a:t>
            </a:r>
            <a:r>
              <a:rPr lang="tr-TR" sz="2000" dirty="0" smtClean="0"/>
              <a:t>karakterizedir. En </a:t>
            </a:r>
            <a:r>
              <a:rPr lang="tr-TR" sz="2000" dirty="0"/>
              <a:t>sık tutulan bölgeler </a:t>
            </a:r>
            <a:r>
              <a:rPr lang="tr-TR" sz="2000" dirty="0" err="1"/>
              <a:t>mandibula</a:t>
            </a:r>
            <a:r>
              <a:rPr lang="tr-TR" sz="2000" dirty="0"/>
              <a:t> ve </a:t>
            </a:r>
            <a:r>
              <a:rPr lang="tr-TR" sz="2000" dirty="0" err="1"/>
              <a:t>klavikuladır</a:t>
            </a:r>
            <a:r>
              <a:rPr lang="tr-TR" sz="2000" dirty="0"/>
              <a:t>.</a:t>
            </a:r>
          </a:p>
          <a:p>
            <a:pPr marL="0" indent="0">
              <a:buNone/>
            </a:pPr>
            <a:r>
              <a:rPr lang="tr-TR" sz="2000" dirty="0" smtClean="0"/>
              <a:t>◦</a:t>
            </a:r>
            <a:r>
              <a:rPr lang="tr-TR" sz="2000" dirty="0"/>
              <a:t> </a:t>
            </a:r>
            <a:r>
              <a:rPr lang="tr-TR" sz="2000" dirty="0" smtClean="0"/>
              <a:t>Bakır </a:t>
            </a:r>
            <a:r>
              <a:rPr lang="tr-TR" sz="2000" dirty="0"/>
              <a:t>eksikliği: Osteoporoz ve patolojik kemik kırıkları gözlenir.</a:t>
            </a:r>
          </a:p>
          <a:p>
            <a:pPr marL="0" indent="0">
              <a:buNone/>
            </a:pPr>
            <a:r>
              <a:rPr lang="tr-TR" sz="2000" dirty="0" smtClean="0"/>
              <a:t>◦</a:t>
            </a:r>
            <a:r>
              <a:rPr lang="tr-TR" sz="2000" dirty="0"/>
              <a:t> </a:t>
            </a:r>
            <a:r>
              <a:rPr lang="tr-TR" sz="2000" dirty="0" smtClean="0"/>
              <a:t>Kanama </a:t>
            </a:r>
            <a:r>
              <a:rPr lang="tr-TR" sz="2000" dirty="0" err="1"/>
              <a:t>diyatezi</a:t>
            </a:r>
            <a:r>
              <a:rPr lang="tr-TR" sz="2000" dirty="0"/>
              <a:t> ve </a:t>
            </a:r>
            <a:r>
              <a:rPr lang="tr-TR" sz="2000" dirty="0" err="1"/>
              <a:t>vaskülitler</a:t>
            </a:r>
            <a:r>
              <a:rPr lang="tr-TR" sz="2000" dirty="0"/>
              <a:t>: Hem çocuk istismarı hem de kanama </a:t>
            </a:r>
            <a:r>
              <a:rPr lang="tr-TR" sz="2000" dirty="0" err="1"/>
              <a:t>diyatezi</a:t>
            </a:r>
            <a:r>
              <a:rPr lang="tr-TR" sz="2000" dirty="0"/>
              <a:t> </a:t>
            </a:r>
            <a:r>
              <a:rPr lang="tr-TR" sz="2000" dirty="0" err="1"/>
              <a:t>sıkır</a:t>
            </a:r>
            <a:r>
              <a:rPr lang="tr-TR" sz="2000" dirty="0"/>
              <a:t> ve bazen bu iki durum bir arada görülebilir</a:t>
            </a:r>
            <a:r>
              <a:rPr lang="tr-TR" sz="2000" dirty="0" smtClean="0"/>
              <a:t>.</a:t>
            </a:r>
            <a:endParaRPr lang="tr-TR" sz="2000" dirty="0"/>
          </a:p>
        </p:txBody>
      </p:sp>
    </p:spTree>
    <p:extLst>
      <p:ext uri="{BB962C8B-B14F-4D97-AF65-F5344CB8AC3E}">
        <p14:creationId xmlns:p14="http://schemas.microsoft.com/office/powerpoint/2010/main" val="4089217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AYIRICI TANI</a:t>
            </a:r>
            <a:endParaRPr lang="tr-TR" sz="4000" dirty="0"/>
          </a:p>
        </p:txBody>
      </p:sp>
      <p:sp>
        <p:nvSpPr>
          <p:cNvPr id="3" name="İçerik Yer Tutucusu 2"/>
          <p:cNvSpPr>
            <a:spLocks noGrp="1"/>
          </p:cNvSpPr>
          <p:nvPr>
            <p:ph idx="1"/>
          </p:nvPr>
        </p:nvSpPr>
        <p:spPr/>
        <p:txBody>
          <a:bodyPr/>
          <a:lstStyle/>
          <a:p>
            <a:pPr marL="0" indent="0">
              <a:buNone/>
            </a:pPr>
            <a:r>
              <a:rPr lang="tr-TR" sz="2000" dirty="0"/>
              <a:t>◦ Bir çalışmada morlukları olan istismara uğrayan çocukların %14’ünde pıhtılaşma bozukluğu saptanmıştır.</a:t>
            </a:r>
          </a:p>
          <a:p>
            <a:pPr marL="0" indent="0">
              <a:buNone/>
            </a:pPr>
            <a:r>
              <a:rPr lang="tr-TR" sz="2000" dirty="0"/>
              <a:t>◦ Kültürel özellikler: Bazı kültürel pratiklerin yarattığı lezyonlar istismar lezyonlarına benzeyebilir (fincan çekme, dağlama gibi).</a:t>
            </a:r>
          </a:p>
          <a:p>
            <a:pPr marL="0" indent="0">
              <a:buNone/>
            </a:pPr>
            <a:r>
              <a:rPr lang="tr-TR" sz="2000" dirty="0"/>
              <a:t>◦ </a:t>
            </a:r>
            <a:r>
              <a:rPr lang="tr-TR" sz="2000" dirty="0" err="1"/>
              <a:t>Mongol</a:t>
            </a:r>
            <a:r>
              <a:rPr lang="tr-TR" sz="2000" dirty="0"/>
              <a:t> lekeleri: </a:t>
            </a:r>
            <a:r>
              <a:rPr lang="tr-TR" sz="2000" dirty="0" err="1"/>
              <a:t>Ekimozla</a:t>
            </a:r>
            <a:r>
              <a:rPr lang="tr-TR" sz="2000" dirty="0"/>
              <a:t> karıştırılabilir.</a:t>
            </a:r>
          </a:p>
          <a:p>
            <a:pPr marL="0" indent="0">
              <a:buNone/>
            </a:pPr>
            <a:r>
              <a:rPr lang="tr-TR" sz="2000" dirty="0"/>
              <a:t>◦ Soyulmuş deri lezyonları: </a:t>
            </a:r>
            <a:r>
              <a:rPr lang="tr-TR" sz="2000" dirty="0" err="1"/>
              <a:t>Eritema</a:t>
            </a:r>
            <a:r>
              <a:rPr lang="tr-TR" sz="2000" dirty="0"/>
              <a:t> </a:t>
            </a:r>
            <a:r>
              <a:rPr lang="tr-TR" sz="2000" dirty="0" err="1"/>
              <a:t>multiforme</a:t>
            </a:r>
            <a:r>
              <a:rPr lang="tr-TR" sz="2000" dirty="0"/>
              <a:t>, </a:t>
            </a:r>
            <a:r>
              <a:rPr lang="tr-TR" sz="2000" dirty="0" err="1"/>
              <a:t>stafilokokal</a:t>
            </a:r>
            <a:r>
              <a:rPr lang="tr-TR" sz="2000" dirty="0"/>
              <a:t> soyulmuş deri sendromu, suçiçeği, </a:t>
            </a:r>
            <a:r>
              <a:rPr lang="tr-TR" sz="2000" dirty="0" err="1"/>
              <a:t>impetigo</a:t>
            </a:r>
            <a:r>
              <a:rPr lang="tr-TR" sz="2000" dirty="0"/>
              <a:t> ve böcek sokması sendromunun deri bulguları yanık ile karıştırılabilir.</a:t>
            </a:r>
          </a:p>
          <a:p>
            <a:endParaRPr lang="tr-TR" dirty="0"/>
          </a:p>
        </p:txBody>
      </p:sp>
    </p:spTree>
    <p:extLst>
      <p:ext uri="{BB962C8B-B14F-4D97-AF65-F5344CB8AC3E}">
        <p14:creationId xmlns:p14="http://schemas.microsoft.com/office/powerpoint/2010/main" val="1085664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sz="2600" dirty="0">
                <a:solidFill>
                  <a:srgbClr val="FF0000"/>
                </a:solidFill>
              </a:rPr>
              <a:t>Ani Bebek Ölümü Sendromu</a:t>
            </a:r>
          </a:p>
          <a:p>
            <a:pPr marL="0" indent="0">
              <a:buNone/>
            </a:pPr>
            <a:r>
              <a:rPr lang="tr-TR" sz="2200" dirty="0" smtClean="0"/>
              <a:t>◦ Bir </a:t>
            </a:r>
            <a:r>
              <a:rPr lang="tr-TR" sz="2200" dirty="0"/>
              <a:t>yaşın altındaki bir çocukta açıklanamayan nedenle meydana gelen ölümleri ifade eder.</a:t>
            </a:r>
          </a:p>
          <a:p>
            <a:pPr marL="0" indent="0">
              <a:buNone/>
            </a:pPr>
            <a:r>
              <a:rPr lang="tr-TR" sz="2200" dirty="0" smtClean="0"/>
              <a:t>◦ Klinik </a:t>
            </a:r>
            <a:r>
              <a:rPr lang="tr-TR" sz="2200" dirty="0"/>
              <a:t>öykü ve otopside bile hiçbir kanıt bulunmaması gerekir.</a:t>
            </a:r>
          </a:p>
          <a:p>
            <a:pPr marL="0" indent="0">
              <a:buNone/>
            </a:pPr>
            <a:r>
              <a:rPr lang="tr-TR" sz="2200" dirty="0" smtClean="0"/>
              <a:t>◦ </a:t>
            </a:r>
            <a:r>
              <a:rPr lang="tr-TR" sz="2200" dirty="0" err="1" smtClean="0"/>
              <a:t>Postmortem</a:t>
            </a:r>
            <a:r>
              <a:rPr lang="tr-TR" sz="2200" dirty="0" smtClean="0"/>
              <a:t> </a:t>
            </a:r>
            <a:r>
              <a:rPr lang="tr-TR" sz="2200" dirty="0"/>
              <a:t>incelemenin yapılmadığı ölümler ani bebek ölümü sendromuna bağlanmamalıdır.</a:t>
            </a:r>
          </a:p>
          <a:p>
            <a:pPr marL="0" indent="0">
              <a:buNone/>
            </a:pPr>
            <a:r>
              <a:rPr lang="tr-TR" sz="2200" dirty="0" smtClean="0"/>
              <a:t>◦ Tablo </a:t>
            </a:r>
            <a:r>
              <a:rPr lang="tr-TR" sz="2200" dirty="0"/>
              <a:t>aile için trajik olsa da istismar olabileceğini unutmamak gerekir.</a:t>
            </a:r>
          </a:p>
          <a:p>
            <a:pPr marL="0" indent="0">
              <a:buNone/>
            </a:pPr>
            <a:r>
              <a:rPr lang="tr-TR" sz="2200" dirty="0" smtClean="0"/>
              <a:t>◦ Tüm </a:t>
            </a:r>
            <a:r>
              <a:rPr lang="tr-TR" sz="2200" dirty="0"/>
              <a:t>vakalar içinde istismarın %5-10 sıklıkta olduğu düşünülmektedir.</a:t>
            </a:r>
          </a:p>
          <a:p>
            <a:pPr marL="0" indent="0">
              <a:buNone/>
            </a:pPr>
            <a:r>
              <a:rPr lang="tr-TR" sz="2200" dirty="0" smtClean="0"/>
              <a:t>◦ Ani </a:t>
            </a:r>
            <a:r>
              <a:rPr lang="tr-TR" sz="2200" dirty="0"/>
              <a:t>bebek ölümü sendromu en sık 2-4. aylarda görülürken, süt çocuğu cinayetleri yedinci ayda zirve yapar.</a:t>
            </a:r>
          </a:p>
          <a:p>
            <a:pPr marL="0" indent="0">
              <a:buNone/>
            </a:pPr>
            <a:r>
              <a:rPr lang="tr-TR" sz="2200" dirty="0" smtClean="0"/>
              <a:t>◦ Yaklaşık </a:t>
            </a:r>
            <a:r>
              <a:rPr lang="tr-TR" sz="2200" dirty="0"/>
              <a:t>%90’ı altı aydan önce olur.</a:t>
            </a:r>
          </a:p>
          <a:p>
            <a:pPr marL="0" indent="0">
              <a:buNone/>
            </a:pPr>
            <a:r>
              <a:rPr lang="tr-TR" sz="2200" dirty="0" smtClean="0"/>
              <a:t>◦ Yüzüstü </a:t>
            </a:r>
            <a:r>
              <a:rPr lang="tr-TR" sz="2200" dirty="0"/>
              <a:t>pozisyonda yatırılmak, yumuşak bir zeminde yatırılmak, gebelik veya sonrasında annenin sigara içmesi, aşırı ısıtma, prenatal bakım almama, küçük anne yaşı, prematürelik, düşük doğum ağırlığı, erkek cinsiyet ani bebek ölümü için saptanan risk faktörleridir.</a:t>
            </a:r>
          </a:p>
          <a:p>
            <a:endParaRPr lang="tr-TR" dirty="0"/>
          </a:p>
        </p:txBody>
      </p:sp>
    </p:spTree>
    <p:extLst>
      <p:ext uri="{BB962C8B-B14F-4D97-AF65-F5344CB8AC3E}">
        <p14:creationId xmlns:p14="http://schemas.microsoft.com/office/powerpoint/2010/main" val="3790146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TEDAVİ</a:t>
            </a:r>
            <a:endParaRPr lang="tr-TR" sz="4000" b="1" dirty="0"/>
          </a:p>
        </p:txBody>
      </p:sp>
      <p:sp>
        <p:nvSpPr>
          <p:cNvPr id="3" name="İçerik Yer Tutucusu 2"/>
          <p:cNvSpPr>
            <a:spLocks noGrp="1"/>
          </p:cNvSpPr>
          <p:nvPr>
            <p:ph idx="1"/>
          </p:nvPr>
        </p:nvSpPr>
        <p:spPr/>
        <p:txBody>
          <a:bodyPr>
            <a:normAutofit/>
          </a:bodyPr>
          <a:lstStyle/>
          <a:p>
            <a:pPr marL="0" indent="0">
              <a:buNone/>
            </a:pPr>
            <a:r>
              <a:rPr lang="tr-TR" sz="2000" dirty="0" smtClean="0"/>
              <a:t>◦ Hekimler </a:t>
            </a:r>
            <a:r>
              <a:rPr lang="tr-TR" sz="2000" dirty="0"/>
              <a:t>ve diğer sağlık personeli çocuk istismarı ile ihmalinin tanı ve tedavisinde etik, ahlaki ve hukuki yükümlülükler taşır, benzer şekilde hastanelerin de hem tıbbi nedenlerle hem de güvenli ortamı nedeniyle bu çocukları kabul etme yükümlülüğü vardır.</a:t>
            </a:r>
          </a:p>
          <a:p>
            <a:pPr marL="0" indent="0">
              <a:buNone/>
            </a:pPr>
            <a:r>
              <a:rPr lang="tr-TR" sz="2000" dirty="0" smtClean="0"/>
              <a:t>◦ İstismara </a:t>
            </a:r>
            <a:r>
              <a:rPr lang="tr-TR" sz="2000" dirty="0"/>
              <a:t>uğradığından şüphe edilen çocuk konuyla ilgili uzmanların hazır bulunduğu koruyucu bir ortamda hızla değerlendirilmeli ve öncelikle tıbbi sorunları (</a:t>
            </a:r>
            <a:r>
              <a:rPr lang="tr-TR" sz="2000" dirty="0" err="1"/>
              <a:t>subdural</a:t>
            </a:r>
            <a:r>
              <a:rPr lang="tr-TR" sz="2000" dirty="0"/>
              <a:t> </a:t>
            </a:r>
            <a:r>
              <a:rPr lang="tr-TR" sz="2000" dirty="0" err="1"/>
              <a:t>hematom</a:t>
            </a:r>
            <a:r>
              <a:rPr lang="tr-TR" sz="2000" dirty="0"/>
              <a:t>, </a:t>
            </a:r>
            <a:r>
              <a:rPr lang="tr-TR" sz="2000" dirty="0" err="1"/>
              <a:t>fraktürler</a:t>
            </a:r>
            <a:r>
              <a:rPr lang="tr-TR" sz="2000" dirty="0"/>
              <a:t>, yanıklar </a:t>
            </a:r>
            <a:r>
              <a:rPr lang="tr-TR" sz="2000" dirty="0" err="1"/>
              <a:t>vs</a:t>
            </a:r>
            <a:r>
              <a:rPr lang="tr-TR" sz="2000" dirty="0"/>
              <a:t>) tanınıp tedavi edilmelidir.</a:t>
            </a:r>
          </a:p>
          <a:p>
            <a:pPr marL="0" indent="0">
              <a:buNone/>
            </a:pPr>
            <a:r>
              <a:rPr lang="tr-TR" sz="2000" dirty="0" smtClean="0"/>
              <a:t>◦ Özel </a:t>
            </a:r>
            <a:r>
              <a:rPr lang="tr-TR" sz="2000" dirty="0"/>
              <a:t>merkezlerin olmadığı yerlerde hastanelerin pediatri veya acil servisleri ilk tedavi için en uygun ortamlardır.</a:t>
            </a:r>
          </a:p>
          <a:p>
            <a:pPr marL="0" indent="0">
              <a:buNone/>
            </a:pPr>
            <a:r>
              <a:rPr lang="tr-TR" sz="2000" dirty="0" smtClean="0"/>
              <a:t>◦</a:t>
            </a:r>
            <a:r>
              <a:rPr lang="tr-TR" sz="2000" dirty="0"/>
              <a:t> </a:t>
            </a:r>
            <a:r>
              <a:rPr lang="tr-TR" sz="2000" dirty="0" smtClean="0"/>
              <a:t>Hekim </a:t>
            </a:r>
            <a:r>
              <a:rPr lang="tr-TR" sz="2000" dirty="0"/>
              <a:t>lezyonların ağırlığını ve istismar riskinin devam edip etmediğini değerlendirdikten sonra, çocuğun hastaneye yatıp yatmayacağına karar vermelidir.</a:t>
            </a:r>
          </a:p>
          <a:p>
            <a:endParaRPr lang="tr-TR" dirty="0"/>
          </a:p>
        </p:txBody>
      </p:sp>
    </p:spTree>
    <p:extLst>
      <p:ext uri="{BB962C8B-B14F-4D97-AF65-F5344CB8AC3E}">
        <p14:creationId xmlns:p14="http://schemas.microsoft.com/office/powerpoint/2010/main" val="369933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TEDAVİ</a:t>
            </a:r>
            <a:endParaRPr lang="tr-TR" sz="4000" dirty="0"/>
          </a:p>
        </p:txBody>
      </p:sp>
      <p:sp>
        <p:nvSpPr>
          <p:cNvPr id="3" name="İçerik Yer Tutucusu 2"/>
          <p:cNvSpPr>
            <a:spLocks noGrp="1"/>
          </p:cNvSpPr>
          <p:nvPr>
            <p:ph idx="1"/>
          </p:nvPr>
        </p:nvSpPr>
        <p:spPr/>
        <p:txBody>
          <a:bodyPr>
            <a:normAutofit/>
          </a:bodyPr>
          <a:lstStyle/>
          <a:p>
            <a:pPr marL="0" indent="0">
              <a:buNone/>
            </a:pPr>
            <a:r>
              <a:rPr lang="tr-TR" sz="2000" dirty="0" smtClean="0"/>
              <a:t>◦</a:t>
            </a:r>
            <a:r>
              <a:rPr lang="tr-TR" sz="2000" dirty="0"/>
              <a:t> </a:t>
            </a:r>
            <a:r>
              <a:rPr lang="tr-TR" sz="2000" dirty="0" smtClean="0"/>
              <a:t>Çocuk </a:t>
            </a:r>
            <a:r>
              <a:rPr lang="tr-TR" sz="2000" dirty="0"/>
              <a:t>tıbbi olarak stabil ise, ailenin değerlendirilmesi bitirilene kadar hastanede veya varsa istismar kriz merkezlerinde tutulmalıdır.</a:t>
            </a:r>
          </a:p>
          <a:p>
            <a:pPr marL="0" indent="0">
              <a:buNone/>
            </a:pPr>
            <a:r>
              <a:rPr lang="tr-TR" sz="2000" dirty="0" smtClean="0"/>
              <a:t>◦</a:t>
            </a:r>
            <a:r>
              <a:rPr lang="tr-TR" sz="2000" dirty="0"/>
              <a:t> </a:t>
            </a:r>
            <a:r>
              <a:rPr lang="tr-TR" sz="2000" dirty="0" smtClean="0"/>
              <a:t>Aile </a:t>
            </a:r>
            <a:r>
              <a:rPr lang="tr-TR" sz="2000" dirty="0"/>
              <a:t>çocuğun hastanede kalmasını kabul etmezse mahkeme emri çıkarılabilir.</a:t>
            </a:r>
          </a:p>
          <a:p>
            <a:pPr marL="0" indent="0">
              <a:buNone/>
            </a:pPr>
            <a:r>
              <a:rPr lang="tr-TR" sz="2000" dirty="0" smtClean="0"/>
              <a:t>◦</a:t>
            </a:r>
            <a:r>
              <a:rPr lang="tr-TR" sz="2000" dirty="0"/>
              <a:t> </a:t>
            </a:r>
            <a:r>
              <a:rPr lang="tr-TR" sz="2000" dirty="0" smtClean="0"/>
              <a:t>Tıbbi </a:t>
            </a:r>
            <a:r>
              <a:rPr lang="tr-TR" sz="2000" dirty="0"/>
              <a:t>sorunlar yeterince çözümlenmeden çocuk koruyucu merkezlerden gönderilmemelidir.</a:t>
            </a:r>
          </a:p>
          <a:p>
            <a:pPr marL="0" indent="0">
              <a:buNone/>
            </a:pPr>
            <a:r>
              <a:rPr lang="tr-TR" sz="2000" dirty="0" smtClean="0"/>
              <a:t>◦</a:t>
            </a:r>
            <a:r>
              <a:rPr lang="tr-TR" sz="2000" dirty="0"/>
              <a:t> </a:t>
            </a:r>
            <a:r>
              <a:rPr lang="tr-TR" sz="2000" dirty="0" smtClean="0"/>
              <a:t>Hekimin </a:t>
            </a:r>
            <a:r>
              <a:rPr lang="tr-TR" sz="2000" dirty="0"/>
              <a:t>tek başına çocuk istismarı kararını vermesi doğru değildir.</a:t>
            </a:r>
          </a:p>
          <a:p>
            <a:pPr marL="0" indent="0">
              <a:buNone/>
            </a:pPr>
            <a:r>
              <a:rPr lang="tr-TR" sz="2000" dirty="0" smtClean="0"/>
              <a:t>◦</a:t>
            </a:r>
            <a:r>
              <a:rPr lang="tr-TR" sz="2000" dirty="0"/>
              <a:t> </a:t>
            </a:r>
            <a:r>
              <a:rPr lang="tr-TR" sz="2000" dirty="0" smtClean="0"/>
              <a:t>Karar </a:t>
            </a:r>
            <a:r>
              <a:rPr lang="tr-TR" sz="2000" dirty="0"/>
              <a:t>aşamasında polis, sosyal servisler, mahkemeler ve tıbbi personelin bir arada çalışması gereklidir.</a:t>
            </a:r>
          </a:p>
          <a:p>
            <a:endParaRPr lang="tr-TR" dirty="0"/>
          </a:p>
        </p:txBody>
      </p:sp>
    </p:spTree>
    <p:extLst>
      <p:ext uri="{BB962C8B-B14F-4D97-AF65-F5344CB8AC3E}">
        <p14:creationId xmlns:p14="http://schemas.microsoft.com/office/powerpoint/2010/main" val="2682840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TEDAVİ</a:t>
            </a:r>
            <a:endParaRPr lang="tr-TR" sz="4000" dirty="0"/>
          </a:p>
        </p:txBody>
      </p:sp>
      <p:sp>
        <p:nvSpPr>
          <p:cNvPr id="3" name="İçerik Yer Tutucusu 2"/>
          <p:cNvSpPr>
            <a:spLocks noGrp="1"/>
          </p:cNvSpPr>
          <p:nvPr>
            <p:ph idx="1"/>
          </p:nvPr>
        </p:nvSpPr>
        <p:spPr/>
        <p:txBody>
          <a:bodyPr>
            <a:normAutofit/>
          </a:bodyPr>
          <a:lstStyle/>
          <a:p>
            <a:pPr marL="0" indent="0">
              <a:buNone/>
            </a:pPr>
            <a:r>
              <a:rPr lang="tr-TR" sz="2000" dirty="0" smtClean="0"/>
              <a:t>◦ Hekimler </a:t>
            </a:r>
            <a:r>
              <a:rPr lang="tr-TR" sz="2000" dirty="0"/>
              <a:t>istismardan şüphelendiklerinde sosyal hizmetler çocuk esirgeme kurumuyla mümkün olan en kısa zamanda iletişim kurmalı, ilgili adli makamlara ve sosyal hizmetler çocuk esirgeme kurumuna birer rapor yazmalıdır.</a:t>
            </a:r>
          </a:p>
          <a:p>
            <a:pPr marL="0" indent="0">
              <a:buNone/>
            </a:pPr>
            <a:r>
              <a:rPr lang="tr-TR" sz="2000" dirty="0" smtClean="0"/>
              <a:t>◦ Sosyal </a:t>
            </a:r>
            <a:r>
              <a:rPr lang="tr-TR" sz="2000" dirty="0"/>
              <a:t>hizmetler çocuk esirgeme kurumu aileyle konuşarak çocuğun uygun bir ortama transferi konusunda yardımcı olur.</a:t>
            </a:r>
          </a:p>
          <a:p>
            <a:pPr marL="0" indent="0">
              <a:buNone/>
            </a:pPr>
            <a:r>
              <a:rPr lang="tr-TR" sz="2000" dirty="0" smtClean="0"/>
              <a:t>◦ Aileye </a:t>
            </a:r>
            <a:r>
              <a:rPr lang="tr-TR" sz="2000" dirty="0"/>
              <a:t>amacın onlara yardım etmek olduğu, onları cezalandırmak olmadığı açık bir şekilde ifade edilmelidir.</a:t>
            </a:r>
          </a:p>
          <a:p>
            <a:pPr marL="0" indent="0">
              <a:buNone/>
            </a:pPr>
            <a:r>
              <a:rPr lang="tr-TR" sz="2000" dirty="0" smtClean="0"/>
              <a:t>◦ İstismara </a:t>
            </a:r>
            <a:r>
              <a:rPr lang="tr-TR" sz="2000" dirty="0"/>
              <a:t>uğrayan çocuğun anne-babasına herhangi bir hastalığı olan çocuğun anne-babasına gösterilen nezaket gösterilmelidir.</a:t>
            </a:r>
          </a:p>
          <a:p>
            <a:pPr marL="0" indent="0">
              <a:buNone/>
            </a:pPr>
            <a:r>
              <a:rPr lang="tr-TR" sz="2000" dirty="0" smtClean="0"/>
              <a:t>◦ Sosyal </a:t>
            </a:r>
            <a:r>
              <a:rPr lang="tr-TR" sz="2000" dirty="0"/>
              <a:t>servislerin görevleri kapsamında aileye verilecek desteğin de olduğu unutulmamalıdır.</a:t>
            </a:r>
          </a:p>
          <a:p>
            <a:pPr marL="0" indent="0">
              <a:buNone/>
            </a:pPr>
            <a:r>
              <a:rPr lang="tr-TR" sz="2000" dirty="0" smtClean="0"/>
              <a:t>◦ Tüm </a:t>
            </a:r>
            <a:r>
              <a:rPr lang="tr-TR" sz="2000" dirty="0"/>
              <a:t>aşamalarda çocuğun güvenliğinin önceliği gerekir.</a:t>
            </a:r>
          </a:p>
          <a:p>
            <a:endParaRPr lang="tr-TR" dirty="0"/>
          </a:p>
        </p:txBody>
      </p:sp>
    </p:spTree>
    <p:extLst>
      <p:ext uri="{BB962C8B-B14F-4D97-AF65-F5344CB8AC3E}">
        <p14:creationId xmlns:p14="http://schemas.microsoft.com/office/powerpoint/2010/main" val="254231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EPİDEMİYOLOJİ</a:t>
            </a:r>
          </a:p>
        </p:txBody>
      </p:sp>
      <p:sp>
        <p:nvSpPr>
          <p:cNvPr id="3" name="İçerik Yer Tutucusu 2"/>
          <p:cNvSpPr>
            <a:spLocks noGrp="1"/>
          </p:cNvSpPr>
          <p:nvPr>
            <p:ph idx="1"/>
          </p:nvPr>
        </p:nvSpPr>
        <p:spPr/>
        <p:txBody>
          <a:bodyPr/>
          <a:lstStyle/>
          <a:p>
            <a:r>
              <a:rPr lang="tr-TR" sz="2000" dirty="0"/>
              <a:t>İstismara uğrama olasılığı 12 yaşından sonra belirgin bir şekilde azalmaktadır.</a:t>
            </a:r>
          </a:p>
          <a:p>
            <a:r>
              <a:rPr lang="tr-TR" sz="2000" dirty="0" smtClean="0"/>
              <a:t>Son </a:t>
            </a:r>
            <a:r>
              <a:rPr lang="tr-TR" sz="2000" dirty="0"/>
              <a:t>yıllarda istismar ve ihmal vakalarında aşamalı bir artış gözlenmektedir.</a:t>
            </a:r>
          </a:p>
          <a:p>
            <a:r>
              <a:rPr lang="tr-TR" sz="2000" dirty="0" smtClean="0"/>
              <a:t>Bunun </a:t>
            </a:r>
            <a:r>
              <a:rPr lang="tr-TR" sz="2000" dirty="0"/>
              <a:t>nedeni istismar ve ihmale uğrayan çocuk sayısı ve/veya bildirilen vaka oranındaki artıştır.</a:t>
            </a:r>
          </a:p>
          <a:p>
            <a:r>
              <a:rPr lang="tr-TR" sz="2000" dirty="0" smtClean="0"/>
              <a:t>Kız </a:t>
            </a:r>
            <a:r>
              <a:rPr lang="tr-TR" sz="2000" dirty="0"/>
              <a:t>çocuklar istismarla erkeklerden biraz daha fazla karşılaşmaktadırlar (%52’ye %48</a:t>
            </a:r>
            <a:r>
              <a:rPr lang="tr-TR" sz="2000" dirty="0" smtClean="0"/>
              <a:t>).</a:t>
            </a:r>
          </a:p>
          <a:p>
            <a:r>
              <a:rPr lang="tr-TR" sz="2000" dirty="0" smtClean="0"/>
              <a:t>Cinsel istismar kızlarda üç kat fazla görülmektedir.</a:t>
            </a:r>
          </a:p>
          <a:p>
            <a:r>
              <a:rPr lang="tr-TR" sz="2000" dirty="0" smtClean="0"/>
              <a:t>Cinsel istismar dışında fail %77 olasılıkla aile, %11 olasılıkla diğer akrabalar, %5 bakımla ilgisi olmayan kişiler, %2 ise çocuğun bakımı ile ilgilenen diğer kişiler arasından saptanmıştır.</a:t>
            </a:r>
          </a:p>
          <a:p>
            <a:r>
              <a:rPr lang="tr-TR" sz="2000" dirty="0" smtClean="0"/>
              <a:t>Cinsel istismar vakalarında da istismarın yüksek oranda aile bireyleri veya akrabalar tarafından yapıldığı bilinmektedir.</a:t>
            </a:r>
          </a:p>
          <a:p>
            <a:endParaRPr lang="tr-TR" sz="2000" dirty="0"/>
          </a:p>
          <a:p>
            <a:endParaRPr lang="tr-TR" dirty="0"/>
          </a:p>
        </p:txBody>
      </p:sp>
    </p:spTree>
    <p:extLst>
      <p:ext uri="{BB962C8B-B14F-4D97-AF65-F5344CB8AC3E}">
        <p14:creationId xmlns:p14="http://schemas.microsoft.com/office/powerpoint/2010/main" val="651157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PROGNOZ</a:t>
            </a:r>
            <a:endParaRPr lang="tr-TR" sz="4000" b="1" dirty="0"/>
          </a:p>
        </p:txBody>
      </p:sp>
      <p:sp>
        <p:nvSpPr>
          <p:cNvPr id="3" name="İçerik Yer Tutucusu 2"/>
          <p:cNvSpPr>
            <a:spLocks noGrp="1"/>
          </p:cNvSpPr>
          <p:nvPr>
            <p:ph idx="1"/>
          </p:nvPr>
        </p:nvSpPr>
        <p:spPr/>
        <p:txBody>
          <a:bodyPr>
            <a:normAutofit/>
          </a:bodyPr>
          <a:lstStyle/>
          <a:p>
            <a:pPr marL="0" indent="0">
              <a:buNone/>
            </a:pPr>
            <a:r>
              <a:rPr lang="tr-TR" sz="2000" dirty="0" smtClean="0"/>
              <a:t>◦ İstismara </a:t>
            </a:r>
            <a:r>
              <a:rPr lang="tr-TR" sz="2000" dirty="0"/>
              <a:t>uğrayan çocuklar iyi bir değerlendirme yapılmadan evlerine geri gönderildiklerinde, ilerleyen dönemde %5-10’unun öldürüldüğü, %35-50’sinin ise ciddi olarak hasara uğratıldığı gözlenmiştir.</a:t>
            </a:r>
          </a:p>
          <a:p>
            <a:pPr marL="0" indent="0">
              <a:buNone/>
            </a:pPr>
            <a:r>
              <a:rPr lang="tr-TR" sz="2000" dirty="0" smtClean="0"/>
              <a:t>◦ İstismara </a:t>
            </a:r>
            <a:r>
              <a:rPr lang="tr-TR" sz="2000" dirty="0"/>
              <a:t>uğrayan çocuklarda kaçınılmaz olarak değişen derecelerde fiziksel, gelişimsel, </a:t>
            </a:r>
            <a:r>
              <a:rPr lang="tr-TR" sz="2000" dirty="0" err="1"/>
              <a:t>mental</a:t>
            </a:r>
            <a:r>
              <a:rPr lang="tr-TR" sz="2000" dirty="0"/>
              <a:t> ve sosyal gerilik olmaktadır.</a:t>
            </a:r>
          </a:p>
          <a:p>
            <a:pPr marL="0" indent="0">
              <a:buNone/>
            </a:pPr>
            <a:r>
              <a:rPr lang="tr-TR" sz="2000" dirty="0" smtClean="0"/>
              <a:t>◦ Fiziksel </a:t>
            </a:r>
            <a:r>
              <a:rPr lang="tr-TR" sz="2000" dirty="0"/>
              <a:t>istismar ve ihmalin psikolojik etkileri literatürden toplanmış ve duygulanım bozukluğu, agresif davranışlar, güvenliksiz bağlanma </a:t>
            </a:r>
            <a:r>
              <a:rPr lang="tr-TR" sz="2000" dirty="0" err="1"/>
              <a:t>paternleri</a:t>
            </a:r>
            <a:r>
              <a:rPr lang="tr-TR" sz="2000" dirty="0"/>
              <a:t>, yaşıtlarıyla ilişki kuramama, sosyal çekilme, okul başarısızlığı, depresyon, dikkat eksikliği, </a:t>
            </a:r>
            <a:r>
              <a:rPr lang="tr-TR" sz="2000" dirty="0" err="1"/>
              <a:t>hiperaktivite</a:t>
            </a:r>
            <a:r>
              <a:rPr lang="tr-TR" sz="2000" dirty="0"/>
              <a:t>, post-</a:t>
            </a:r>
            <a:r>
              <a:rPr lang="tr-TR" sz="2000" dirty="0" err="1"/>
              <a:t>travmatik</a:t>
            </a:r>
            <a:r>
              <a:rPr lang="tr-TR" sz="2000" dirty="0"/>
              <a:t> stres bozukluğu gibi çok sayıda etki tanımlanmıştır.</a:t>
            </a:r>
          </a:p>
          <a:p>
            <a:pPr marL="0" indent="0">
              <a:buNone/>
            </a:pPr>
            <a:r>
              <a:rPr lang="tr-TR" sz="2000" dirty="0" smtClean="0"/>
              <a:t>◦</a:t>
            </a:r>
            <a:r>
              <a:rPr lang="tr-TR" sz="2000" dirty="0"/>
              <a:t> </a:t>
            </a:r>
            <a:r>
              <a:rPr lang="tr-TR" sz="2000" dirty="0" smtClean="0"/>
              <a:t>Çocukluğunda </a:t>
            </a:r>
            <a:r>
              <a:rPr lang="tr-TR" sz="2000" dirty="0"/>
              <a:t>istismara uğrayan </a:t>
            </a:r>
            <a:r>
              <a:rPr lang="tr-TR" sz="2000" dirty="0" err="1"/>
              <a:t>adolesan</a:t>
            </a:r>
            <a:r>
              <a:rPr lang="tr-TR" sz="2000" dirty="0"/>
              <a:t> ve erişkinlerin daha fazla sigara ve alkol kullandığı, intihar ettiği ve şiddet davranışları gösterdiği saptanmıştır.</a:t>
            </a:r>
          </a:p>
          <a:p>
            <a:endParaRPr lang="tr-TR" dirty="0"/>
          </a:p>
        </p:txBody>
      </p:sp>
    </p:spTree>
    <p:extLst>
      <p:ext uri="{BB962C8B-B14F-4D97-AF65-F5344CB8AC3E}">
        <p14:creationId xmlns:p14="http://schemas.microsoft.com/office/powerpoint/2010/main" val="274487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KORUYUCU YAKLAŞIM</a:t>
            </a:r>
            <a:endParaRPr lang="tr-TR" sz="4000" b="1" dirty="0"/>
          </a:p>
        </p:txBody>
      </p:sp>
      <p:sp>
        <p:nvSpPr>
          <p:cNvPr id="3" name="İçerik Yer Tutucusu 2"/>
          <p:cNvSpPr>
            <a:spLocks noGrp="1"/>
          </p:cNvSpPr>
          <p:nvPr>
            <p:ph idx="1"/>
          </p:nvPr>
        </p:nvSpPr>
        <p:spPr/>
        <p:txBody>
          <a:bodyPr>
            <a:normAutofit/>
          </a:bodyPr>
          <a:lstStyle/>
          <a:p>
            <a:pPr marL="0" indent="0">
              <a:buNone/>
            </a:pPr>
            <a:r>
              <a:rPr lang="tr-TR" sz="2000" dirty="0" smtClean="0"/>
              <a:t>◦ Bir </a:t>
            </a:r>
            <a:r>
              <a:rPr lang="tr-TR" sz="2000" dirty="0"/>
              <a:t>halk sağlığı sorunu olan şiddetten korunmada diğer hasar ve hastalıklarda olduğu gibi sistematik, bilimsel tabanlı, </a:t>
            </a:r>
            <a:r>
              <a:rPr lang="tr-TR" sz="2000" dirty="0" err="1"/>
              <a:t>multidisipliner</a:t>
            </a:r>
            <a:r>
              <a:rPr lang="tr-TR" sz="2000" dirty="0"/>
              <a:t> ve kalıcı bir yaklaşım izlemek gereklidir.</a:t>
            </a:r>
          </a:p>
          <a:p>
            <a:pPr marL="0" indent="0">
              <a:buNone/>
            </a:pPr>
            <a:r>
              <a:rPr lang="tr-TR" sz="2000" dirty="0" smtClean="0"/>
              <a:t>◦ Çocuk </a:t>
            </a:r>
            <a:r>
              <a:rPr lang="tr-TR" sz="2000" dirty="0"/>
              <a:t>istismarına bağlı ölümlerin %61’i </a:t>
            </a:r>
            <a:r>
              <a:rPr lang="tr-TR" sz="2000" dirty="0" err="1"/>
              <a:t>korunulabilir</a:t>
            </a:r>
            <a:r>
              <a:rPr lang="tr-TR" sz="2000" dirty="0"/>
              <a:t> bulunmuştur.</a:t>
            </a:r>
          </a:p>
          <a:p>
            <a:pPr marL="0" indent="0">
              <a:buNone/>
            </a:pPr>
            <a:r>
              <a:rPr lang="tr-TR" sz="2000" dirty="0" smtClean="0"/>
              <a:t>◦ Korunmadaki </a:t>
            </a:r>
            <a:r>
              <a:rPr lang="tr-TR" sz="2000" dirty="0"/>
              <a:t>yaklaşımlardan biri istismar açısından risk faktörlerini tarayıp bu çocuklarda daha ileri değerlendirme yapılmasıdır.</a:t>
            </a:r>
          </a:p>
          <a:p>
            <a:pPr marL="0" indent="0">
              <a:buNone/>
            </a:pPr>
            <a:r>
              <a:rPr lang="tr-TR" sz="2000" dirty="0" smtClean="0"/>
              <a:t>◦ Eğitim </a:t>
            </a:r>
            <a:r>
              <a:rPr lang="tr-TR" sz="2000" dirty="0"/>
              <a:t>ve danışmanlık koruyucu sağlık hizmetlerinin bir bileşeni olmalıdır.</a:t>
            </a:r>
          </a:p>
          <a:p>
            <a:pPr marL="0" indent="0">
              <a:buNone/>
            </a:pPr>
            <a:r>
              <a:rPr lang="tr-TR" sz="2000" dirty="0" smtClean="0"/>
              <a:t>◦ Ev </a:t>
            </a:r>
            <a:r>
              <a:rPr lang="tr-TR" sz="2000" dirty="0"/>
              <a:t>ziyaretlerinin bu hizmetin bir parçası olarak istismar ve ihmal olgularının sayısında azalma sağladığı gösterilmiştir.</a:t>
            </a:r>
          </a:p>
          <a:p>
            <a:pPr marL="0" indent="0">
              <a:buNone/>
            </a:pPr>
            <a:r>
              <a:rPr lang="tr-TR" sz="2000" dirty="0" smtClean="0"/>
              <a:t>◦ Ailede </a:t>
            </a:r>
            <a:r>
              <a:rPr lang="tr-TR" sz="2000" dirty="0"/>
              <a:t>çocuk istismarı öyküsünün varlığı çoğu kez annenin de istismarla birliktelik gösterdiğinden, ev içi şiddetin taranması ileride gelişebilecek istismar tablolarını engelleyebilecektir.</a:t>
            </a:r>
          </a:p>
          <a:p>
            <a:pPr marL="0" indent="0">
              <a:buNone/>
            </a:pPr>
            <a:r>
              <a:rPr lang="tr-TR" sz="2000" dirty="0" smtClean="0"/>
              <a:t>◦ Bu </a:t>
            </a:r>
            <a:r>
              <a:rPr lang="tr-TR" sz="2000" dirty="0"/>
              <a:t>nedenle, Amerikan Pediatri Akademisi her </a:t>
            </a:r>
            <a:r>
              <a:rPr lang="tr-TR" sz="2000" dirty="0" err="1"/>
              <a:t>pediatristin</a:t>
            </a:r>
            <a:r>
              <a:rPr lang="tr-TR" sz="2000" dirty="0"/>
              <a:t> sağlıklı çocuk izlemi sırasında ev içi şiddet açısından tarama yapmasını önermektedir.</a:t>
            </a:r>
          </a:p>
          <a:p>
            <a:endParaRPr lang="tr-TR" dirty="0"/>
          </a:p>
        </p:txBody>
      </p:sp>
    </p:spTree>
    <p:extLst>
      <p:ext uri="{BB962C8B-B14F-4D97-AF65-F5344CB8AC3E}">
        <p14:creationId xmlns:p14="http://schemas.microsoft.com/office/powerpoint/2010/main" val="3241573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KORUYUCU YAKLAŞIM</a:t>
            </a:r>
            <a:endParaRPr lang="tr-TR" sz="4000" dirty="0"/>
          </a:p>
        </p:txBody>
      </p:sp>
      <p:sp>
        <p:nvSpPr>
          <p:cNvPr id="3" name="İçerik Yer Tutucusu 2"/>
          <p:cNvSpPr>
            <a:spLocks noGrp="1"/>
          </p:cNvSpPr>
          <p:nvPr>
            <p:ph idx="1"/>
          </p:nvPr>
        </p:nvSpPr>
        <p:spPr/>
        <p:txBody>
          <a:bodyPr/>
          <a:lstStyle/>
          <a:p>
            <a:pPr marL="0" indent="0">
              <a:buNone/>
            </a:pPr>
            <a:r>
              <a:rPr lang="tr-TR" sz="2000" dirty="0" smtClean="0"/>
              <a:t>◦</a:t>
            </a:r>
            <a:r>
              <a:rPr lang="tr-TR" sz="2000" dirty="0"/>
              <a:t> </a:t>
            </a:r>
            <a:r>
              <a:rPr lang="tr-TR" sz="2000" dirty="0" smtClean="0"/>
              <a:t>Minör </a:t>
            </a:r>
            <a:r>
              <a:rPr lang="tr-TR" sz="2000" dirty="0"/>
              <a:t>istismar şekilleri tanınamazsa (istismara bağlı deri lezyonları </a:t>
            </a:r>
            <a:r>
              <a:rPr lang="tr-TR" sz="2000" dirty="0" err="1"/>
              <a:t>vs</a:t>
            </a:r>
            <a:r>
              <a:rPr lang="tr-TR" sz="2000" dirty="0"/>
              <a:t>) daha ağır istismarlar kaçınılmaz olacağından, acil servislerde çalışan hekimler ve </a:t>
            </a:r>
            <a:r>
              <a:rPr lang="tr-TR" sz="2000" dirty="0" err="1"/>
              <a:t>pediyatristler</a:t>
            </a:r>
            <a:r>
              <a:rPr lang="tr-TR" sz="2000" dirty="0"/>
              <a:t> çocuk istismarının bulgularını bilmelidir.</a:t>
            </a:r>
          </a:p>
          <a:p>
            <a:pPr marL="0" indent="0">
              <a:buNone/>
            </a:pPr>
            <a:r>
              <a:rPr lang="tr-TR" sz="2000" dirty="0" smtClean="0"/>
              <a:t>◦</a:t>
            </a:r>
            <a:r>
              <a:rPr lang="tr-TR" sz="2000" dirty="0"/>
              <a:t> </a:t>
            </a:r>
            <a:r>
              <a:rPr lang="tr-TR" sz="2000" dirty="0" smtClean="0"/>
              <a:t>Hekimlerin </a:t>
            </a:r>
            <a:r>
              <a:rPr lang="tr-TR" sz="2000" dirty="0"/>
              <a:t>çocuk istismarını tanımaları istismarın </a:t>
            </a:r>
            <a:r>
              <a:rPr lang="tr-TR" sz="2000" dirty="0" err="1"/>
              <a:t>mortalite</a:t>
            </a:r>
            <a:r>
              <a:rPr lang="tr-TR" sz="2000" dirty="0"/>
              <a:t> ve </a:t>
            </a:r>
            <a:r>
              <a:rPr lang="tr-TR" sz="2000" dirty="0" err="1"/>
              <a:t>morbiditesini</a:t>
            </a:r>
            <a:r>
              <a:rPr lang="tr-TR" sz="2000" dirty="0"/>
              <a:t> azaltmakla kalmayıp, aynı zamanda etkili korunma olanağı yaratacaktır.</a:t>
            </a:r>
          </a:p>
          <a:p>
            <a:endParaRPr lang="tr-TR" dirty="0"/>
          </a:p>
        </p:txBody>
      </p:sp>
    </p:spTree>
    <p:extLst>
      <p:ext uri="{BB962C8B-B14F-4D97-AF65-F5344CB8AC3E}">
        <p14:creationId xmlns:p14="http://schemas.microsoft.com/office/powerpoint/2010/main" val="2350516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TEŞEKKÜR EDERİM…</a:t>
            </a:r>
            <a:endParaRPr lang="tr-TR" dirty="0"/>
          </a:p>
        </p:txBody>
      </p:sp>
    </p:spTree>
    <p:extLst>
      <p:ext uri="{BB962C8B-B14F-4D97-AF65-F5344CB8AC3E}">
        <p14:creationId xmlns:p14="http://schemas.microsoft.com/office/powerpoint/2010/main" val="125073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EPİDEMİYOLOJİ</a:t>
            </a:r>
          </a:p>
        </p:txBody>
      </p:sp>
      <p:sp>
        <p:nvSpPr>
          <p:cNvPr id="3" name="İçerik Yer Tutucusu 2"/>
          <p:cNvSpPr>
            <a:spLocks noGrp="1"/>
          </p:cNvSpPr>
          <p:nvPr>
            <p:ph idx="1"/>
          </p:nvPr>
        </p:nvSpPr>
        <p:spPr/>
        <p:txBody>
          <a:bodyPr/>
          <a:lstStyle/>
          <a:p>
            <a:r>
              <a:rPr lang="tr-TR" sz="2000" dirty="0"/>
              <a:t>Faillerin çoğu 20-40 yaşları arasında olup, hafif derecede kadın üstünlüğü vardır, ancak sadece cinsel istismar açısından bakıldığında erkekler daha ön planda yer almaktadır.</a:t>
            </a:r>
          </a:p>
          <a:p>
            <a:r>
              <a:rPr lang="tr-TR" sz="2000" dirty="0" smtClean="0"/>
              <a:t>İstismara </a:t>
            </a:r>
            <a:r>
              <a:rPr lang="tr-TR" sz="2000" dirty="0"/>
              <a:t>bağlı ölüm nedenleri sıklık sırasıyla süt çocuklarında sallanmış bebek sendromu, </a:t>
            </a:r>
            <a:r>
              <a:rPr lang="tr-TR" sz="2000" dirty="0" err="1"/>
              <a:t>künt</a:t>
            </a:r>
            <a:r>
              <a:rPr lang="tr-TR" sz="2000" dirty="0"/>
              <a:t> travma ve boğulma, 1-4 yaş arasında </a:t>
            </a:r>
            <a:r>
              <a:rPr lang="tr-TR" sz="2000" dirty="0" err="1"/>
              <a:t>künt</a:t>
            </a:r>
            <a:r>
              <a:rPr lang="tr-TR" sz="2000" dirty="0"/>
              <a:t> travma, sallanmış bebek sendromu, boğulma ve ihmal, dört yaş üzerindeki çocuklarda ise </a:t>
            </a:r>
            <a:r>
              <a:rPr lang="tr-TR" sz="2000" dirty="0" err="1"/>
              <a:t>künt</a:t>
            </a:r>
            <a:r>
              <a:rPr lang="tr-TR" sz="2000" dirty="0"/>
              <a:t> travma, sallanmış bebek sendromu, boğulma ve zehirlenmelerdir.</a:t>
            </a:r>
          </a:p>
          <a:p>
            <a:endParaRPr lang="tr-TR" dirty="0"/>
          </a:p>
        </p:txBody>
      </p:sp>
    </p:spTree>
    <p:extLst>
      <p:ext uri="{BB962C8B-B14F-4D97-AF65-F5344CB8AC3E}">
        <p14:creationId xmlns:p14="http://schemas.microsoft.com/office/powerpoint/2010/main" val="376223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PATOFİZYOLOJİ</a:t>
            </a:r>
            <a:endParaRPr lang="tr-TR" sz="4000" b="1" dirty="0"/>
          </a:p>
        </p:txBody>
      </p:sp>
      <p:sp>
        <p:nvSpPr>
          <p:cNvPr id="3" name="İçerik Yer Tutucusu 2"/>
          <p:cNvSpPr>
            <a:spLocks noGrp="1"/>
          </p:cNvSpPr>
          <p:nvPr>
            <p:ph idx="1"/>
          </p:nvPr>
        </p:nvSpPr>
        <p:spPr/>
        <p:txBody>
          <a:bodyPr/>
          <a:lstStyle/>
          <a:p>
            <a:r>
              <a:rPr lang="tr-TR" sz="2000" dirty="0"/>
              <a:t>Çocuk istismarının gerçekleşebilmesi için üç faktörün bir arada olması gerekmektedir: </a:t>
            </a:r>
            <a:endParaRPr lang="tr-TR" sz="2000" dirty="0" smtClean="0"/>
          </a:p>
          <a:p>
            <a:pPr marL="0" indent="0">
              <a:buNone/>
            </a:pPr>
            <a:r>
              <a:rPr lang="tr-TR" sz="2000" dirty="0" smtClean="0"/>
              <a:t>     “</a:t>
            </a:r>
            <a:r>
              <a:rPr lang="tr-TR" sz="2000" dirty="0"/>
              <a:t>Uygun anne-baba, uygun çocuk, uygun zaman (kriz dönemi)”.</a:t>
            </a:r>
          </a:p>
          <a:p>
            <a:r>
              <a:rPr lang="tr-TR" sz="2000" dirty="0" smtClean="0"/>
              <a:t>Dördüncü </a:t>
            </a:r>
            <a:r>
              <a:rPr lang="tr-TR" sz="2000" dirty="0"/>
              <a:t>bir faktör olarak ağır fiziksel cezalara kültürel toleransın eklenmesi önerilmiştir.</a:t>
            </a:r>
          </a:p>
          <a:p>
            <a:endParaRPr lang="tr-TR" dirty="0"/>
          </a:p>
        </p:txBody>
      </p:sp>
      <p:sp>
        <p:nvSpPr>
          <p:cNvPr id="5" name="Sağ Ok 4"/>
          <p:cNvSpPr/>
          <p:nvPr/>
        </p:nvSpPr>
        <p:spPr>
          <a:xfrm>
            <a:off x="947651" y="2335876"/>
            <a:ext cx="216131" cy="149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4485981" y="3250276"/>
            <a:ext cx="3220038" cy="26833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7507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PATOFİZYOLOJİ</a:t>
            </a:r>
            <a:endParaRPr lang="tr-TR" sz="4000" dirty="0"/>
          </a:p>
        </p:txBody>
      </p:sp>
      <p:sp>
        <p:nvSpPr>
          <p:cNvPr id="3" name="İçerik Yer Tutucusu 2"/>
          <p:cNvSpPr>
            <a:spLocks noGrp="1"/>
          </p:cNvSpPr>
          <p:nvPr>
            <p:ph idx="1"/>
          </p:nvPr>
        </p:nvSpPr>
        <p:spPr/>
        <p:txBody>
          <a:bodyPr>
            <a:normAutofit fontScale="92500"/>
          </a:bodyPr>
          <a:lstStyle/>
          <a:p>
            <a:r>
              <a:rPr lang="tr-TR" sz="2600" b="1" dirty="0"/>
              <a:t>Uygun Anne-Baba </a:t>
            </a:r>
          </a:p>
          <a:p>
            <a:pPr marL="0" indent="0">
              <a:buNone/>
            </a:pPr>
            <a:r>
              <a:rPr lang="tr-TR" sz="2200" dirty="0" smtClean="0"/>
              <a:t>◦ Çocuk </a:t>
            </a:r>
            <a:r>
              <a:rPr lang="tr-TR" sz="2200" dirty="0"/>
              <a:t>istismarı %95 olasılıkla çocuğun anne-babaları tarafından yapılmaktadır.</a:t>
            </a:r>
          </a:p>
          <a:p>
            <a:pPr marL="0" indent="0">
              <a:buNone/>
            </a:pPr>
            <a:r>
              <a:rPr lang="tr-TR" sz="2200" dirty="0" smtClean="0"/>
              <a:t>◦ İstismarcı </a:t>
            </a:r>
            <a:r>
              <a:rPr lang="tr-TR" sz="2200" dirty="0"/>
              <a:t>anne-babalar tüm etnik, coğrafik, dini, eğitimsel, mesleki ve </a:t>
            </a:r>
            <a:r>
              <a:rPr lang="tr-TR" sz="2200" dirty="0" err="1"/>
              <a:t>sosyo</a:t>
            </a:r>
            <a:r>
              <a:rPr lang="tr-TR" sz="2200" dirty="0"/>
              <a:t>-ekonomik gruplardan çıkabilseler de, </a:t>
            </a:r>
            <a:r>
              <a:rPr lang="tr-TR" sz="2200" dirty="0" err="1"/>
              <a:t>sosyo</a:t>
            </a:r>
            <a:r>
              <a:rPr lang="tr-TR" sz="2200" dirty="0"/>
              <a:t>-ekonomik açıdan avantajsız kabul edilen gruplardan çıkma olasılığı daha fazladır.</a:t>
            </a:r>
          </a:p>
          <a:p>
            <a:pPr marL="0" indent="0">
              <a:buNone/>
            </a:pPr>
            <a:r>
              <a:rPr lang="tr-TR" sz="2200" dirty="0" smtClean="0"/>
              <a:t>◦ Kadınlar </a:t>
            </a:r>
            <a:r>
              <a:rPr lang="tr-TR" sz="2200" dirty="0"/>
              <a:t>genellikle çocukların bakımından birinci derecede sorumlu olduğundan, istismardan erkeklere göre daha fazla sorumludur.</a:t>
            </a:r>
          </a:p>
          <a:p>
            <a:pPr marL="0" indent="0">
              <a:buNone/>
            </a:pPr>
            <a:r>
              <a:rPr lang="tr-TR" sz="2200" dirty="0" smtClean="0"/>
              <a:t>◦ Ancak </a:t>
            </a:r>
            <a:r>
              <a:rPr lang="tr-TR" sz="2200" dirty="0"/>
              <a:t>baba da evdeyse, özellikle de işsizse bu istatistik tersine dönmektedir.</a:t>
            </a:r>
          </a:p>
          <a:p>
            <a:pPr marL="0" indent="0">
              <a:buNone/>
            </a:pPr>
            <a:r>
              <a:rPr lang="tr-TR" sz="2200" dirty="0" smtClean="0"/>
              <a:t>◦ Anne-babalarda </a:t>
            </a:r>
            <a:r>
              <a:rPr lang="tr-TR" sz="2200" dirty="0"/>
              <a:t>ilaç veya alkol bağımlılığı ile </a:t>
            </a:r>
            <a:r>
              <a:rPr lang="tr-TR" sz="2200" dirty="0" err="1"/>
              <a:t>psikotik</a:t>
            </a:r>
            <a:r>
              <a:rPr lang="tr-TR" sz="2200" dirty="0"/>
              <a:t> sorunların varlığı istismar riskini artırmaktadır.</a:t>
            </a:r>
          </a:p>
          <a:p>
            <a:pPr marL="0" indent="0">
              <a:buNone/>
            </a:pPr>
            <a:r>
              <a:rPr lang="tr-TR" sz="2200" dirty="0" smtClean="0"/>
              <a:t>◦ İstismarcı </a:t>
            </a:r>
            <a:r>
              <a:rPr lang="tr-TR" sz="2200" dirty="0"/>
              <a:t>anne-babalar genellikle kendi kişisel memnuniyetini çocuğunkinden üstün tutan, çocuğu gereksinimlerini karşılayacak bir alet yerine koyan, çocukla ilgili gerçekçi olmayan beklentileri olan, katı, duygularını kontrol edemeyen kişilik yapısındadır.</a:t>
            </a:r>
          </a:p>
          <a:p>
            <a:endParaRPr lang="tr-TR" dirty="0"/>
          </a:p>
        </p:txBody>
      </p:sp>
    </p:spTree>
    <p:extLst>
      <p:ext uri="{BB962C8B-B14F-4D97-AF65-F5344CB8AC3E}">
        <p14:creationId xmlns:p14="http://schemas.microsoft.com/office/powerpoint/2010/main" val="2284274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5702</Words>
  <Application>Microsoft Office PowerPoint</Application>
  <PresentationFormat>Geniş ekran</PresentationFormat>
  <Paragraphs>415</Paragraphs>
  <Slides>63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63</vt:i4>
      </vt:variant>
    </vt:vector>
  </HeadingPairs>
  <TitlesOfParts>
    <vt:vector size="67" baseType="lpstr">
      <vt:lpstr>Arial</vt:lpstr>
      <vt:lpstr>Calibri</vt:lpstr>
      <vt:lpstr>Calibri Light</vt:lpstr>
      <vt:lpstr>Office Teması</vt:lpstr>
      <vt:lpstr>   ÇOCUK İSTİSMARI</vt:lpstr>
      <vt:lpstr>ÖZET</vt:lpstr>
      <vt:lpstr>ÖZET</vt:lpstr>
      <vt:lpstr>GİRİŞ</vt:lpstr>
      <vt:lpstr>EPİDEMİYOLOJİ</vt:lpstr>
      <vt:lpstr>EPİDEMİYOLOJİ</vt:lpstr>
      <vt:lpstr>EPİDEMİYOLOJİ</vt:lpstr>
      <vt:lpstr>PATOFİZYOLOJİ</vt:lpstr>
      <vt:lpstr>PATOFİZYOLOJİ</vt:lpstr>
      <vt:lpstr>PATOFİZYOLOJİ</vt:lpstr>
      <vt:lpstr>PATOFİZYOLOJİ</vt:lpstr>
      <vt:lpstr>PATOFİZYOLOJİ</vt:lpstr>
      <vt:lpstr>PATOFİZYOLOJİ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ÇOCUK İSTİSMARI TİPLERİ</vt:lpstr>
      <vt:lpstr>İSTİSMAR ŞÜPHESİNDE ÖYKÜ ALMA</vt:lpstr>
      <vt:lpstr>İSTİSMAR ŞÜPHESİNDE ÖYKÜ ALMA</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FİZİK MUAYENE BULGULARI</vt:lpstr>
      <vt:lpstr>LABORATUVAR BULGULARI-RADYOGRAFİLER</vt:lpstr>
      <vt:lpstr>LABORATUVAR BULGULARI-RADYOGRAFİLER</vt:lpstr>
      <vt:lpstr>LABORATUVAR BULGULARI-RADYOGRAFİLER</vt:lpstr>
      <vt:lpstr>LABORATUVAR BULGULARI-RADYOGRAFİLER</vt:lpstr>
      <vt:lpstr>LABORATUVAR BULGULARI-RADYOGRAFİLER</vt:lpstr>
      <vt:lpstr>LABORATUVAR BULGULARI-RADYOGRAFİLER</vt:lpstr>
      <vt:lpstr>LABORATUVAR BULGULARI-RADYOGRAFİLER</vt:lpstr>
      <vt:lpstr>AYIRICI TANI</vt:lpstr>
      <vt:lpstr>AYIRICI TANI</vt:lpstr>
      <vt:lpstr>AYIRICI TANI</vt:lpstr>
      <vt:lpstr>PowerPoint Sunusu</vt:lpstr>
      <vt:lpstr>TEDAVİ</vt:lpstr>
      <vt:lpstr>TEDAVİ</vt:lpstr>
      <vt:lpstr>TEDAVİ</vt:lpstr>
      <vt:lpstr>PROGNOZ</vt:lpstr>
      <vt:lpstr>KORUYUCU YAKLAŞIM</vt:lpstr>
      <vt:lpstr>KORUYUCU YAKLAŞIM</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İSTİSMARI</dc:title>
  <dc:creator>ronaldinho424</dc:creator>
  <cp:lastModifiedBy>Fujitsu</cp:lastModifiedBy>
  <cp:revision>41</cp:revision>
  <dcterms:created xsi:type="dcterms:W3CDTF">2025-03-08T18:49:01Z</dcterms:created>
  <dcterms:modified xsi:type="dcterms:W3CDTF">2025-05-16T08:58:42Z</dcterms:modified>
</cp:coreProperties>
</file>