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7" r:id="rId34"/>
    <p:sldId id="296" r:id="rId35"/>
    <p:sldId id="298" r:id="rId36"/>
    <p:sldId id="291" r:id="rId37"/>
    <p:sldId id="295" r:id="rId38"/>
    <p:sldId id="299" r:id="rId39"/>
    <p:sldId id="288" r:id="rId40"/>
    <p:sldId id="289" r:id="rId41"/>
    <p:sldId id="290" r:id="rId4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Açık Stil 2 - Vurgu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Orta Stil 1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presProps" Target="presProps.xml" 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 /><Relationship Id="rId1" Type="http://schemas.openxmlformats.org/officeDocument/2006/relationships/image" Target="../media/image3.svg" 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 /><Relationship Id="rId1" Type="http://schemas.openxmlformats.org/officeDocument/2006/relationships/image" Target="../media/image6.svg" 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 /><Relationship Id="rId1" Type="http://schemas.openxmlformats.org/officeDocument/2006/relationships/image" Target="../media/image3.svg" 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 /><Relationship Id="rId1" Type="http://schemas.openxmlformats.org/officeDocument/2006/relationships/image" Target="../media/image6.sv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182891-106C-487A-B3BA-767136D4DD95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94A5475-F356-48F5-B46E-D2CA11DF5F5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tr-TR"/>
            <a:t>✓Fibromiyalji;</a:t>
          </a:r>
          <a:endParaRPr lang="en-US"/>
        </a:p>
      </dgm:t>
    </dgm:pt>
    <dgm:pt modelId="{16529108-A6BE-4EA8-975B-99A2FF10ADA7}" type="parTrans" cxnId="{75408D8B-D6C3-403C-A0F1-C88DF95219A1}">
      <dgm:prSet/>
      <dgm:spPr/>
      <dgm:t>
        <a:bodyPr/>
        <a:lstStyle/>
        <a:p>
          <a:endParaRPr lang="en-US"/>
        </a:p>
      </dgm:t>
    </dgm:pt>
    <dgm:pt modelId="{7A26555E-0C43-47D5-967A-3992DA87B0B8}" type="sibTrans" cxnId="{75408D8B-D6C3-403C-A0F1-C88DF95219A1}">
      <dgm:prSet/>
      <dgm:spPr/>
      <dgm:t>
        <a:bodyPr/>
        <a:lstStyle/>
        <a:p>
          <a:endParaRPr lang="en-US"/>
        </a:p>
      </dgm:t>
    </dgm:pt>
    <dgm:pt modelId="{F44F4E6A-CBB4-4360-9C99-71C498B043A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1600" dirty="0"/>
            <a:t>• Yaygın vücut ağrısı ve belirli anatomik bölgelerde duyarlı noktaların varlığı ile karakterize;</a:t>
          </a:r>
          <a:endParaRPr lang="en-US" sz="1600" dirty="0"/>
        </a:p>
      </dgm:t>
    </dgm:pt>
    <dgm:pt modelId="{A46700BF-00E9-4E96-BF13-44DE135C9BDB}" type="parTrans" cxnId="{B6B40CEA-4D31-4161-990A-DBA4B1735308}">
      <dgm:prSet/>
      <dgm:spPr/>
      <dgm:t>
        <a:bodyPr/>
        <a:lstStyle/>
        <a:p>
          <a:endParaRPr lang="en-US"/>
        </a:p>
      </dgm:t>
    </dgm:pt>
    <dgm:pt modelId="{E1D1A878-4707-48C5-A517-6CAD58EC21A3}" type="sibTrans" cxnId="{B6B40CEA-4D31-4161-990A-DBA4B1735308}">
      <dgm:prSet/>
      <dgm:spPr/>
      <dgm:t>
        <a:bodyPr/>
        <a:lstStyle/>
        <a:p>
          <a:endParaRPr lang="en-US"/>
        </a:p>
      </dgm:t>
    </dgm:pt>
    <dgm:pt modelId="{22DB3FC2-5008-44A6-BD20-C32541958A1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1600" dirty="0"/>
            <a:t>• Yorgunluk, ağrı, uyku bozukluğu, bilişsel işlevlerde bozulma ile seyreden; </a:t>
          </a:r>
          <a:endParaRPr lang="en-US" sz="1600" dirty="0"/>
        </a:p>
      </dgm:t>
    </dgm:pt>
    <dgm:pt modelId="{30935F71-A8FB-4D36-B4D8-CB3979B1D5F8}" type="parTrans" cxnId="{42E2BF7E-252C-436B-B74A-99F1890CCC34}">
      <dgm:prSet/>
      <dgm:spPr/>
      <dgm:t>
        <a:bodyPr/>
        <a:lstStyle/>
        <a:p>
          <a:endParaRPr lang="en-US"/>
        </a:p>
      </dgm:t>
    </dgm:pt>
    <dgm:pt modelId="{DD2953F1-DDB5-4201-B614-85F2726AB758}" type="sibTrans" cxnId="{42E2BF7E-252C-436B-B74A-99F1890CCC34}">
      <dgm:prSet/>
      <dgm:spPr/>
      <dgm:t>
        <a:bodyPr/>
        <a:lstStyle/>
        <a:p>
          <a:endParaRPr lang="en-US"/>
        </a:p>
      </dgm:t>
    </dgm:pt>
    <dgm:pt modelId="{67FBD83E-5303-414F-8818-12D87A5DE22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1600" dirty="0"/>
            <a:t>• Etyolojisi tam olarak bilinmeyen;</a:t>
          </a:r>
          <a:endParaRPr lang="en-US" sz="1600" dirty="0"/>
        </a:p>
      </dgm:t>
    </dgm:pt>
    <dgm:pt modelId="{C8AFACF9-098D-47AB-8FC6-D51769051065}" type="parTrans" cxnId="{A57D6958-CEF7-42B8-9F67-AE55956B6A95}">
      <dgm:prSet/>
      <dgm:spPr/>
      <dgm:t>
        <a:bodyPr/>
        <a:lstStyle/>
        <a:p>
          <a:endParaRPr lang="en-US"/>
        </a:p>
      </dgm:t>
    </dgm:pt>
    <dgm:pt modelId="{DA74F726-3076-47B5-9BCD-B42B53F106D0}" type="sibTrans" cxnId="{A57D6958-CEF7-42B8-9F67-AE55956B6A95}">
      <dgm:prSet/>
      <dgm:spPr/>
      <dgm:t>
        <a:bodyPr/>
        <a:lstStyle/>
        <a:p>
          <a:endParaRPr lang="en-US"/>
        </a:p>
      </dgm:t>
    </dgm:pt>
    <dgm:pt modelId="{4DEAF341-E74B-4DD3-81F4-DE19E82DF41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1600" dirty="0"/>
            <a:t>• Kronik </a:t>
          </a:r>
          <a:r>
            <a:rPr lang="tr-TR" sz="1600" dirty="0" err="1"/>
            <a:t>non-inflamatuvar</a:t>
          </a:r>
          <a:r>
            <a:rPr lang="tr-TR" sz="1600" dirty="0"/>
            <a:t> ve </a:t>
          </a:r>
          <a:r>
            <a:rPr lang="tr-TR" sz="1600" dirty="0" err="1"/>
            <a:t>non</a:t>
          </a:r>
          <a:r>
            <a:rPr lang="tr-TR" sz="1600" dirty="0"/>
            <a:t>-otoimmün, yaygın bir kas-iskelet sistemi sorunu</a:t>
          </a:r>
          <a:endParaRPr lang="en-US" sz="1600" dirty="0"/>
        </a:p>
      </dgm:t>
    </dgm:pt>
    <dgm:pt modelId="{B2C9B963-005D-419C-9173-7DFB413E56BA}" type="parTrans" cxnId="{C515DA2A-05FE-458A-A580-E9F7ADC25134}">
      <dgm:prSet/>
      <dgm:spPr/>
      <dgm:t>
        <a:bodyPr/>
        <a:lstStyle/>
        <a:p>
          <a:endParaRPr lang="en-US"/>
        </a:p>
      </dgm:t>
    </dgm:pt>
    <dgm:pt modelId="{640620D7-F151-4B26-9C9E-2A7D2BC15291}" type="sibTrans" cxnId="{C515DA2A-05FE-458A-A580-E9F7ADC25134}">
      <dgm:prSet/>
      <dgm:spPr/>
      <dgm:t>
        <a:bodyPr/>
        <a:lstStyle/>
        <a:p>
          <a:endParaRPr lang="en-US"/>
        </a:p>
      </dgm:t>
    </dgm:pt>
    <dgm:pt modelId="{A59E4336-9A25-46F1-B522-D971DE3EBE4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tr-TR"/>
            <a:t>✓ Son yıllarda özellikle nörofizyoloji alanındaki etiyolojiye yönelik çalışmalar sonucunda, bir ‘’santral sensitivite sendromu’’ olarak da sınıflandırılmakta, ağrının regülasyonunda bozukluk olduğu kabul edilmektedir</a:t>
          </a:r>
          <a:endParaRPr lang="en-US"/>
        </a:p>
      </dgm:t>
    </dgm:pt>
    <dgm:pt modelId="{49FDEAEA-970D-4A0F-A203-6E6C552CFB73}" type="parTrans" cxnId="{ABFAC790-1090-4A8A-826D-FFEBE1553AB4}">
      <dgm:prSet/>
      <dgm:spPr/>
      <dgm:t>
        <a:bodyPr/>
        <a:lstStyle/>
        <a:p>
          <a:endParaRPr lang="en-US"/>
        </a:p>
      </dgm:t>
    </dgm:pt>
    <dgm:pt modelId="{FB50BF2F-B70E-46AA-BD0D-22FFC21AFBD7}" type="sibTrans" cxnId="{ABFAC790-1090-4A8A-826D-FFEBE1553AB4}">
      <dgm:prSet/>
      <dgm:spPr/>
      <dgm:t>
        <a:bodyPr/>
        <a:lstStyle/>
        <a:p>
          <a:endParaRPr lang="en-US"/>
        </a:p>
      </dgm:t>
    </dgm:pt>
    <dgm:pt modelId="{C4AB1970-0502-4059-AEE7-58B1A9803C0A}" type="pres">
      <dgm:prSet presAssocID="{37182891-106C-487A-B3BA-767136D4DD95}" presName="root" presStyleCnt="0">
        <dgm:presLayoutVars>
          <dgm:dir/>
          <dgm:resizeHandles val="exact"/>
        </dgm:presLayoutVars>
      </dgm:prSet>
      <dgm:spPr/>
    </dgm:pt>
    <dgm:pt modelId="{E598150F-479C-4E57-89A5-3B1642A547BD}" type="pres">
      <dgm:prSet presAssocID="{A94A5475-F356-48F5-B46E-D2CA11DF5F56}" presName="compNode" presStyleCnt="0"/>
      <dgm:spPr/>
    </dgm:pt>
    <dgm:pt modelId="{1F4680CB-ABFC-4F4E-BBCE-2024579DBECD}" type="pres">
      <dgm:prSet presAssocID="{A94A5475-F356-48F5-B46E-D2CA11DF5F56}" presName="iconRect" presStyleLbl="node1" presStyleIdx="0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de"/>
        </a:ext>
      </dgm:extLst>
    </dgm:pt>
    <dgm:pt modelId="{4548E33F-E521-44B1-ADCD-7CC1546448E1}" type="pres">
      <dgm:prSet presAssocID="{A94A5475-F356-48F5-B46E-D2CA11DF5F56}" presName="iconSpace" presStyleCnt="0"/>
      <dgm:spPr/>
    </dgm:pt>
    <dgm:pt modelId="{B7CD47A4-109D-47F7-8311-31E46A91E6A8}" type="pres">
      <dgm:prSet presAssocID="{A94A5475-F356-48F5-B46E-D2CA11DF5F56}" presName="parTx" presStyleLbl="revTx" presStyleIdx="0" presStyleCnt="4">
        <dgm:presLayoutVars>
          <dgm:chMax val="0"/>
          <dgm:chPref val="0"/>
        </dgm:presLayoutVars>
      </dgm:prSet>
      <dgm:spPr/>
    </dgm:pt>
    <dgm:pt modelId="{8E154FBB-18EC-4E25-9D08-7C2D8BC3C047}" type="pres">
      <dgm:prSet presAssocID="{A94A5475-F356-48F5-B46E-D2CA11DF5F56}" presName="txSpace" presStyleCnt="0"/>
      <dgm:spPr/>
    </dgm:pt>
    <dgm:pt modelId="{BE73895B-3501-4F40-ABF4-95CDEEDC868A}" type="pres">
      <dgm:prSet presAssocID="{A94A5475-F356-48F5-B46E-D2CA11DF5F56}" presName="desTx" presStyleLbl="revTx" presStyleIdx="1" presStyleCnt="4" custLinFactNeighborX="-1103" custLinFactNeighborY="-31095">
        <dgm:presLayoutVars/>
      </dgm:prSet>
      <dgm:spPr/>
    </dgm:pt>
    <dgm:pt modelId="{8555481B-FF6F-41F2-A0CC-27B2FAF55194}" type="pres">
      <dgm:prSet presAssocID="{7A26555E-0C43-47D5-967A-3992DA87B0B8}" presName="sibTrans" presStyleCnt="0"/>
      <dgm:spPr/>
    </dgm:pt>
    <dgm:pt modelId="{B7A28849-5DAF-4FF0-934C-F069BDA231F4}" type="pres">
      <dgm:prSet presAssocID="{A59E4336-9A25-46F1-B522-D971DE3EBE41}" presName="compNode" presStyleCnt="0"/>
      <dgm:spPr/>
    </dgm:pt>
    <dgm:pt modelId="{1B6DB465-D1B9-4EA6-89DE-818A6D8D9B20}" type="pres">
      <dgm:prSet presAssocID="{A59E4336-9A25-46F1-B522-D971DE3EBE41}" presName="iconRect" presStyleLbl="node1" presStyleIdx="1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09855002-5FDF-4B37-B283-613FAD588963}" type="pres">
      <dgm:prSet presAssocID="{A59E4336-9A25-46F1-B522-D971DE3EBE41}" presName="iconSpace" presStyleCnt="0"/>
      <dgm:spPr/>
    </dgm:pt>
    <dgm:pt modelId="{A133238B-66B5-4817-9D55-51B935CFF538}" type="pres">
      <dgm:prSet presAssocID="{A59E4336-9A25-46F1-B522-D971DE3EBE41}" presName="parTx" presStyleLbl="revTx" presStyleIdx="2" presStyleCnt="4">
        <dgm:presLayoutVars>
          <dgm:chMax val="0"/>
          <dgm:chPref val="0"/>
        </dgm:presLayoutVars>
      </dgm:prSet>
      <dgm:spPr/>
    </dgm:pt>
    <dgm:pt modelId="{F36714E8-9DE5-4EDA-BFD7-29D851FF2A5C}" type="pres">
      <dgm:prSet presAssocID="{A59E4336-9A25-46F1-B522-D971DE3EBE41}" presName="txSpace" presStyleCnt="0"/>
      <dgm:spPr/>
    </dgm:pt>
    <dgm:pt modelId="{2EBDDC56-247C-457C-9ED8-E82676A73E0E}" type="pres">
      <dgm:prSet presAssocID="{A59E4336-9A25-46F1-B522-D971DE3EBE41}" presName="desTx" presStyleLbl="revTx" presStyleIdx="3" presStyleCnt="4">
        <dgm:presLayoutVars/>
      </dgm:prSet>
      <dgm:spPr/>
    </dgm:pt>
  </dgm:ptLst>
  <dgm:cxnLst>
    <dgm:cxn modelId="{C515DA2A-05FE-458A-A580-E9F7ADC25134}" srcId="{A94A5475-F356-48F5-B46E-D2CA11DF5F56}" destId="{4DEAF341-E74B-4DD3-81F4-DE19E82DF416}" srcOrd="3" destOrd="0" parTransId="{B2C9B963-005D-419C-9173-7DFB413E56BA}" sibTransId="{640620D7-F151-4B26-9C9E-2A7D2BC15291}"/>
    <dgm:cxn modelId="{A83A1D66-4720-4D8A-8D3A-01357EDDA663}" type="presOf" srcId="{37182891-106C-487A-B3BA-767136D4DD95}" destId="{C4AB1970-0502-4059-AEE7-58B1A9803C0A}" srcOrd="0" destOrd="0" presId="urn:microsoft.com/office/officeart/2018/2/layout/IconLabelDescriptionList"/>
    <dgm:cxn modelId="{2AB4B375-AF37-41A8-84A2-80DD0459E6D6}" type="presOf" srcId="{22DB3FC2-5008-44A6-BD20-C32541958A1B}" destId="{BE73895B-3501-4F40-ABF4-95CDEEDC868A}" srcOrd="0" destOrd="1" presId="urn:microsoft.com/office/officeart/2018/2/layout/IconLabelDescriptionList"/>
    <dgm:cxn modelId="{73BF5156-C05B-416C-BDED-ABB7A001EB28}" type="presOf" srcId="{4DEAF341-E74B-4DD3-81F4-DE19E82DF416}" destId="{BE73895B-3501-4F40-ABF4-95CDEEDC868A}" srcOrd="0" destOrd="3" presId="urn:microsoft.com/office/officeart/2018/2/layout/IconLabelDescriptionList"/>
    <dgm:cxn modelId="{A57D6958-CEF7-42B8-9F67-AE55956B6A95}" srcId="{A94A5475-F356-48F5-B46E-D2CA11DF5F56}" destId="{67FBD83E-5303-414F-8818-12D87A5DE22E}" srcOrd="2" destOrd="0" parTransId="{C8AFACF9-098D-47AB-8FC6-D51769051065}" sibTransId="{DA74F726-3076-47B5-9BCD-B42B53F106D0}"/>
    <dgm:cxn modelId="{42E2BF7E-252C-436B-B74A-99F1890CCC34}" srcId="{A94A5475-F356-48F5-B46E-D2CA11DF5F56}" destId="{22DB3FC2-5008-44A6-BD20-C32541958A1B}" srcOrd="1" destOrd="0" parTransId="{30935F71-A8FB-4D36-B4D8-CB3979B1D5F8}" sibTransId="{DD2953F1-DDB5-4201-B614-85F2726AB758}"/>
    <dgm:cxn modelId="{CAFCD985-5DE8-40CC-973D-D79115C815AF}" type="presOf" srcId="{A94A5475-F356-48F5-B46E-D2CA11DF5F56}" destId="{B7CD47A4-109D-47F7-8311-31E46A91E6A8}" srcOrd="0" destOrd="0" presId="urn:microsoft.com/office/officeart/2018/2/layout/IconLabelDescriptionList"/>
    <dgm:cxn modelId="{75408D8B-D6C3-403C-A0F1-C88DF95219A1}" srcId="{37182891-106C-487A-B3BA-767136D4DD95}" destId="{A94A5475-F356-48F5-B46E-D2CA11DF5F56}" srcOrd="0" destOrd="0" parTransId="{16529108-A6BE-4EA8-975B-99A2FF10ADA7}" sibTransId="{7A26555E-0C43-47D5-967A-3992DA87B0B8}"/>
    <dgm:cxn modelId="{E6998F8E-4F16-4DCA-9AAD-C134DD5176D7}" type="presOf" srcId="{67FBD83E-5303-414F-8818-12D87A5DE22E}" destId="{BE73895B-3501-4F40-ABF4-95CDEEDC868A}" srcOrd="0" destOrd="2" presId="urn:microsoft.com/office/officeart/2018/2/layout/IconLabelDescriptionList"/>
    <dgm:cxn modelId="{ABFAC790-1090-4A8A-826D-FFEBE1553AB4}" srcId="{37182891-106C-487A-B3BA-767136D4DD95}" destId="{A59E4336-9A25-46F1-B522-D971DE3EBE41}" srcOrd="1" destOrd="0" parTransId="{49FDEAEA-970D-4A0F-A203-6E6C552CFB73}" sibTransId="{FB50BF2F-B70E-46AA-BD0D-22FFC21AFBD7}"/>
    <dgm:cxn modelId="{F16775CD-C65D-4369-AF52-D1E9ECBE53D5}" type="presOf" srcId="{A59E4336-9A25-46F1-B522-D971DE3EBE41}" destId="{A133238B-66B5-4817-9D55-51B935CFF538}" srcOrd="0" destOrd="0" presId="urn:microsoft.com/office/officeart/2018/2/layout/IconLabelDescriptionList"/>
    <dgm:cxn modelId="{B6B40CEA-4D31-4161-990A-DBA4B1735308}" srcId="{A94A5475-F356-48F5-B46E-D2CA11DF5F56}" destId="{F44F4E6A-CBB4-4360-9C99-71C498B043A0}" srcOrd="0" destOrd="0" parTransId="{A46700BF-00E9-4E96-BF13-44DE135C9BDB}" sibTransId="{E1D1A878-4707-48C5-A517-6CAD58EC21A3}"/>
    <dgm:cxn modelId="{08F538FC-1BDC-4FBB-B5F5-0B3D3B346209}" type="presOf" srcId="{F44F4E6A-CBB4-4360-9C99-71C498B043A0}" destId="{BE73895B-3501-4F40-ABF4-95CDEEDC868A}" srcOrd="0" destOrd="0" presId="urn:microsoft.com/office/officeart/2018/2/layout/IconLabelDescriptionList"/>
    <dgm:cxn modelId="{D047A399-8B28-4542-AE95-A185BA7CDA30}" type="presParOf" srcId="{C4AB1970-0502-4059-AEE7-58B1A9803C0A}" destId="{E598150F-479C-4E57-89A5-3B1642A547BD}" srcOrd="0" destOrd="0" presId="urn:microsoft.com/office/officeart/2018/2/layout/IconLabelDescriptionList"/>
    <dgm:cxn modelId="{53FE845A-21A9-4070-A8A8-FE6CBC274D99}" type="presParOf" srcId="{E598150F-479C-4E57-89A5-3B1642A547BD}" destId="{1F4680CB-ABFC-4F4E-BBCE-2024579DBECD}" srcOrd="0" destOrd="0" presId="urn:microsoft.com/office/officeart/2018/2/layout/IconLabelDescriptionList"/>
    <dgm:cxn modelId="{25D60D14-F376-4513-8D4F-79FDB5B40CF5}" type="presParOf" srcId="{E598150F-479C-4E57-89A5-3B1642A547BD}" destId="{4548E33F-E521-44B1-ADCD-7CC1546448E1}" srcOrd="1" destOrd="0" presId="urn:microsoft.com/office/officeart/2018/2/layout/IconLabelDescriptionList"/>
    <dgm:cxn modelId="{5154FF90-7B25-42DB-8820-D0CA22BC30EE}" type="presParOf" srcId="{E598150F-479C-4E57-89A5-3B1642A547BD}" destId="{B7CD47A4-109D-47F7-8311-31E46A91E6A8}" srcOrd="2" destOrd="0" presId="urn:microsoft.com/office/officeart/2018/2/layout/IconLabelDescriptionList"/>
    <dgm:cxn modelId="{F0BB1C75-62A2-4A5F-A1C1-5EDDA900B755}" type="presParOf" srcId="{E598150F-479C-4E57-89A5-3B1642A547BD}" destId="{8E154FBB-18EC-4E25-9D08-7C2D8BC3C047}" srcOrd="3" destOrd="0" presId="urn:microsoft.com/office/officeart/2018/2/layout/IconLabelDescriptionList"/>
    <dgm:cxn modelId="{2441D662-DADE-488A-88D6-C1CA5CFF75C2}" type="presParOf" srcId="{E598150F-479C-4E57-89A5-3B1642A547BD}" destId="{BE73895B-3501-4F40-ABF4-95CDEEDC868A}" srcOrd="4" destOrd="0" presId="urn:microsoft.com/office/officeart/2018/2/layout/IconLabelDescriptionList"/>
    <dgm:cxn modelId="{72E62491-523C-4B32-A373-691AB1B513FE}" type="presParOf" srcId="{C4AB1970-0502-4059-AEE7-58B1A9803C0A}" destId="{8555481B-FF6F-41F2-A0CC-27B2FAF55194}" srcOrd="1" destOrd="0" presId="urn:microsoft.com/office/officeart/2018/2/layout/IconLabelDescriptionList"/>
    <dgm:cxn modelId="{39F7A96D-6FB7-4276-9A2A-3B3118275712}" type="presParOf" srcId="{C4AB1970-0502-4059-AEE7-58B1A9803C0A}" destId="{B7A28849-5DAF-4FF0-934C-F069BDA231F4}" srcOrd="2" destOrd="0" presId="urn:microsoft.com/office/officeart/2018/2/layout/IconLabelDescriptionList"/>
    <dgm:cxn modelId="{2B8FF04A-2236-4536-9930-4C1FF20C2ADD}" type="presParOf" srcId="{B7A28849-5DAF-4FF0-934C-F069BDA231F4}" destId="{1B6DB465-D1B9-4EA6-89DE-818A6D8D9B20}" srcOrd="0" destOrd="0" presId="urn:microsoft.com/office/officeart/2018/2/layout/IconLabelDescriptionList"/>
    <dgm:cxn modelId="{E1FCD650-5FE5-4868-9030-053EAC4EBD2E}" type="presParOf" srcId="{B7A28849-5DAF-4FF0-934C-F069BDA231F4}" destId="{09855002-5FDF-4B37-B283-613FAD588963}" srcOrd="1" destOrd="0" presId="urn:microsoft.com/office/officeart/2018/2/layout/IconLabelDescriptionList"/>
    <dgm:cxn modelId="{BEE58BF1-B920-4C48-8019-BAF949BC8E78}" type="presParOf" srcId="{B7A28849-5DAF-4FF0-934C-F069BDA231F4}" destId="{A133238B-66B5-4817-9D55-51B935CFF538}" srcOrd="2" destOrd="0" presId="urn:microsoft.com/office/officeart/2018/2/layout/IconLabelDescriptionList"/>
    <dgm:cxn modelId="{DED58528-877D-49CA-A2EF-B9EB278B9B79}" type="presParOf" srcId="{B7A28849-5DAF-4FF0-934C-F069BDA231F4}" destId="{F36714E8-9DE5-4EDA-BFD7-29D851FF2A5C}" srcOrd="3" destOrd="0" presId="urn:microsoft.com/office/officeart/2018/2/layout/IconLabelDescriptionList"/>
    <dgm:cxn modelId="{D1E2D0DD-2F1C-4B27-B65D-3D1FB8036EDB}" type="presParOf" srcId="{B7A28849-5DAF-4FF0-934C-F069BDA231F4}" destId="{2EBDDC56-247C-457C-9ED8-E82676A73E0E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A7F965-D058-4784-AF72-9C7FF4726F3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8B17E4A-3A13-4DD3-96EB-AC9CF559B17A}">
      <dgm:prSet/>
      <dgm:spPr/>
      <dgm:t>
        <a:bodyPr/>
        <a:lstStyle/>
        <a:p>
          <a:r>
            <a:rPr lang="tr-TR"/>
            <a:t>✓Tanısı hastanın öyküsü, hekimin klinik muayenesi ve belirlenen tanı ve sınıflandırma kriterlerine dayanır.</a:t>
          </a:r>
          <a:endParaRPr lang="en-US"/>
        </a:p>
      </dgm:t>
    </dgm:pt>
    <dgm:pt modelId="{9EF16A67-2F7C-49FA-86C4-0392A04A7340}" type="parTrans" cxnId="{75B12516-0C1F-4FF0-A046-8F02D80C87A6}">
      <dgm:prSet/>
      <dgm:spPr/>
      <dgm:t>
        <a:bodyPr/>
        <a:lstStyle/>
        <a:p>
          <a:endParaRPr lang="en-US"/>
        </a:p>
      </dgm:t>
    </dgm:pt>
    <dgm:pt modelId="{6990374F-AE1F-40D7-82D6-9C54C31767D5}" type="sibTrans" cxnId="{75B12516-0C1F-4FF0-A046-8F02D80C87A6}">
      <dgm:prSet/>
      <dgm:spPr/>
      <dgm:t>
        <a:bodyPr/>
        <a:lstStyle/>
        <a:p>
          <a:endParaRPr lang="en-US"/>
        </a:p>
      </dgm:t>
    </dgm:pt>
    <dgm:pt modelId="{84F73EC9-F8F4-4545-9682-2DAD0C258BD8}">
      <dgm:prSet/>
      <dgm:spPr/>
      <dgm:t>
        <a:bodyPr/>
        <a:lstStyle/>
        <a:p>
          <a:r>
            <a:rPr lang="tr-TR"/>
            <a:t>✓Özel bir tanı testi yoktur. </a:t>
          </a:r>
          <a:endParaRPr lang="en-US"/>
        </a:p>
      </dgm:t>
    </dgm:pt>
    <dgm:pt modelId="{EC858987-0874-48EB-8F9D-8359657F7E9F}" type="parTrans" cxnId="{B1764FE4-3D39-410F-B286-4E2850CCB808}">
      <dgm:prSet/>
      <dgm:spPr/>
      <dgm:t>
        <a:bodyPr/>
        <a:lstStyle/>
        <a:p>
          <a:endParaRPr lang="en-US"/>
        </a:p>
      </dgm:t>
    </dgm:pt>
    <dgm:pt modelId="{3BD50BC8-D371-4965-9F23-18A4A3F5251D}" type="sibTrans" cxnId="{B1764FE4-3D39-410F-B286-4E2850CCB808}">
      <dgm:prSet/>
      <dgm:spPr/>
      <dgm:t>
        <a:bodyPr/>
        <a:lstStyle/>
        <a:p>
          <a:endParaRPr lang="en-US"/>
        </a:p>
      </dgm:t>
    </dgm:pt>
    <dgm:pt modelId="{1F4F993F-BF5B-4799-A820-59DFEDD165FB}">
      <dgm:prSet/>
      <dgm:spPr/>
      <dgm:t>
        <a:bodyPr/>
        <a:lstStyle/>
        <a:p>
          <a:r>
            <a:rPr lang="tr-TR"/>
            <a:t>✓Laboratuvar ve radyolojik incelemelerde herhangi bir spesifik değişiklik saptanmaz.</a:t>
          </a:r>
          <a:endParaRPr lang="en-US"/>
        </a:p>
      </dgm:t>
    </dgm:pt>
    <dgm:pt modelId="{79ADB515-1FE3-47FD-99EC-83D60517DAAF}" type="parTrans" cxnId="{8C3C12A0-5648-479F-9015-585743421990}">
      <dgm:prSet/>
      <dgm:spPr/>
      <dgm:t>
        <a:bodyPr/>
        <a:lstStyle/>
        <a:p>
          <a:endParaRPr lang="en-US"/>
        </a:p>
      </dgm:t>
    </dgm:pt>
    <dgm:pt modelId="{0231061D-DC64-43BD-AC87-53894A0C6D91}" type="sibTrans" cxnId="{8C3C12A0-5648-479F-9015-585743421990}">
      <dgm:prSet/>
      <dgm:spPr/>
      <dgm:t>
        <a:bodyPr/>
        <a:lstStyle/>
        <a:p>
          <a:endParaRPr lang="en-US"/>
        </a:p>
      </dgm:t>
    </dgm:pt>
    <dgm:pt modelId="{1A5DB904-625C-4215-A6A6-CED8C94F34F3}" type="pres">
      <dgm:prSet presAssocID="{A0A7F965-D058-4784-AF72-9C7FF4726F3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2EEBDCA-DC7F-4F57-8B71-146BE6CF508B}" type="pres">
      <dgm:prSet presAssocID="{F8B17E4A-3A13-4DD3-96EB-AC9CF559B17A}" presName="hierRoot1" presStyleCnt="0"/>
      <dgm:spPr/>
    </dgm:pt>
    <dgm:pt modelId="{D454988E-511B-47CC-BE74-A42CEA298F5E}" type="pres">
      <dgm:prSet presAssocID="{F8B17E4A-3A13-4DD3-96EB-AC9CF559B17A}" presName="composite" presStyleCnt="0"/>
      <dgm:spPr/>
    </dgm:pt>
    <dgm:pt modelId="{382E2D6A-9DE9-4608-9D7E-70A9EA8C36BA}" type="pres">
      <dgm:prSet presAssocID="{F8B17E4A-3A13-4DD3-96EB-AC9CF559B17A}" presName="background" presStyleLbl="node0" presStyleIdx="0" presStyleCnt="3"/>
      <dgm:spPr/>
    </dgm:pt>
    <dgm:pt modelId="{A0D55837-D4F7-4B1A-8352-E9E1A190D2BF}" type="pres">
      <dgm:prSet presAssocID="{F8B17E4A-3A13-4DD3-96EB-AC9CF559B17A}" presName="text" presStyleLbl="fgAcc0" presStyleIdx="0" presStyleCnt="3">
        <dgm:presLayoutVars>
          <dgm:chPref val="3"/>
        </dgm:presLayoutVars>
      </dgm:prSet>
      <dgm:spPr/>
    </dgm:pt>
    <dgm:pt modelId="{B1D71EE9-FD55-4068-81A7-3947E05D1F9E}" type="pres">
      <dgm:prSet presAssocID="{F8B17E4A-3A13-4DD3-96EB-AC9CF559B17A}" presName="hierChild2" presStyleCnt="0"/>
      <dgm:spPr/>
    </dgm:pt>
    <dgm:pt modelId="{98912BF3-BA7B-451F-A2EC-486F237F005A}" type="pres">
      <dgm:prSet presAssocID="{84F73EC9-F8F4-4545-9682-2DAD0C258BD8}" presName="hierRoot1" presStyleCnt="0"/>
      <dgm:spPr/>
    </dgm:pt>
    <dgm:pt modelId="{9B39D5FA-8E40-4C54-8F7C-A90B69C2D80D}" type="pres">
      <dgm:prSet presAssocID="{84F73EC9-F8F4-4545-9682-2DAD0C258BD8}" presName="composite" presStyleCnt="0"/>
      <dgm:spPr/>
    </dgm:pt>
    <dgm:pt modelId="{21C9DDC6-0182-4FEE-BE02-1C662E4BCD8A}" type="pres">
      <dgm:prSet presAssocID="{84F73EC9-F8F4-4545-9682-2DAD0C258BD8}" presName="background" presStyleLbl="node0" presStyleIdx="1" presStyleCnt="3"/>
      <dgm:spPr/>
    </dgm:pt>
    <dgm:pt modelId="{4F09EE00-4212-4F9D-9172-62FB5952C6E7}" type="pres">
      <dgm:prSet presAssocID="{84F73EC9-F8F4-4545-9682-2DAD0C258BD8}" presName="text" presStyleLbl="fgAcc0" presStyleIdx="1" presStyleCnt="3">
        <dgm:presLayoutVars>
          <dgm:chPref val="3"/>
        </dgm:presLayoutVars>
      </dgm:prSet>
      <dgm:spPr/>
    </dgm:pt>
    <dgm:pt modelId="{91D294B0-C73F-4B2C-9DC9-0082D8CA5A39}" type="pres">
      <dgm:prSet presAssocID="{84F73EC9-F8F4-4545-9682-2DAD0C258BD8}" presName="hierChild2" presStyleCnt="0"/>
      <dgm:spPr/>
    </dgm:pt>
    <dgm:pt modelId="{7C900F6A-5EA6-4FE1-B610-132C3FCE29D5}" type="pres">
      <dgm:prSet presAssocID="{1F4F993F-BF5B-4799-A820-59DFEDD165FB}" presName="hierRoot1" presStyleCnt="0"/>
      <dgm:spPr/>
    </dgm:pt>
    <dgm:pt modelId="{0457891C-46E4-4CB5-872F-F99CAA749415}" type="pres">
      <dgm:prSet presAssocID="{1F4F993F-BF5B-4799-A820-59DFEDD165FB}" presName="composite" presStyleCnt="0"/>
      <dgm:spPr/>
    </dgm:pt>
    <dgm:pt modelId="{C6028643-53C9-428A-9D69-983EA935BBEA}" type="pres">
      <dgm:prSet presAssocID="{1F4F993F-BF5B-4799-A820-59DFEDD165FB}" presName="background" presStyleLbl="node0" presStyleIdx="2" presStyleCnt="3"/>
      <dgm:spPr/>
    </dgm:pt>
    <dgm:pt modelId="{411E3CDC-E139-4A5C-A4F2-BEF9644CCBFE}" type="pres">
      <dgm:prSet presAssocID="{1F4F993F-BF5B-4799-A820-59DFEDD165FB}" presName="text" presStyleLbl="fgAcc0" presStyleIdx="2" presStyleCnt="3">
        <dgm:presLayoutVars>
          <dgm:chPref val="3"/>
        </dgm:presLayoutVars>
      </dgm:prSet>
      <dgm:spPr/>
    </dgm:pt>
    <dgm:pt modelId="{78E77B96-33F2-466C-9ED5-4BCE7D87A8F3}" type="pres">
      <dgm:prSet presAssocID="{1F4F993F-BF5B-4799-A820-59DFEDD165FB}" presName="hierChild2" presStyleCnt="0"/>
      <dgm:spPr/>
    </dgm:pt>
  </dgm:ptLst>
  <dgm:cxnLst>
    <dgm:cxn modelId="{75B12516-0C1F-4FF0-A046-8F02D80C87A6}" srcId="{A0A7F965-D058-4784-AF72-9C7FF4726F3F}" destId="{F8B17E4A-3A13-4DD3-96EB-AC9CF559B17A}" srcOrd="0" destOrd="0" parTransId="{9EF16A67-2F7C-49FA-86C4-0392A04A7340}" sibTransId="{6990374F-AE1F-40D7-82D6-9C54C31767D5}"/>
    <dgm:cxn modelId="{64D66149-0013-479F-B87A-A4B2D033DFF9}" type="presOf" srcId="{A0A7F965-D058-4784-AF72-9C7FF4726F3F}" destId="{1A5DB904-625C-4215-A6A6-CED8C94F34F3}" srcOrd="0" destOrd="0" presId="urn:microsoft.com/office/officeart/2005/8/layout/hierarchy1"/>
    <dgm:cxn modelId="{8C3C12A0-5648-479F-9015-585743421990}" srcId="{A0A7F965-D058-4784-AF72-9C7FF4726F3F}" destId="{1F4F993F-BF5B-4799-A820-59DFEDD165FB}" srcOrd="2" destOrd="0" parTransId="{79ADB515-1FE3-47FD-99EC-83D60517DAAF}" sibTransId="{0231061D-DC64-43BD-AC87-53894A0C6D91}"/>
    <dgm:cxn modelId="{B6B241DD-FE03-4F99-89F0-82B6CBD5BAAC}" type="presOf" srcId="{84F73EC9-F8F4-4545-9682-2DAD0C258BD8}" destId="{4F09EE00-4212-4F9D-9172-62FB5952C6E7}" srcOrd="0" destOrd="0" presId="urn:microsoft.com/office/officeart/2005/8/layout/hierarchy1"/>
    <dgm:cxn modelId="{B1764FE4-3D39-410F-B286-4E2850CCB808}" srcId="{A0A7F965-D058-4784-AF72-9C7FF4726F3F}" destId="{84F73EC9-F8F4-4545-9682-2DAD0C258BD8}" srcOrd="1" destOrd="0" parTransId="{EC858987-0874-48EB-8F9D-8359657F7E9F}" sibTransId="{3BD50BC8-D371-4965-9F23-18A4A3F5251D}"/>
    <dgm:cxn modelId="{C01456F7-0F56-436C-9300-2433D53FA4E8}" type="presOf" srcId="{F8B17E4A-3A13-4DD3-96EB-AC9CF559B17A}" destId="{A0D55837-D4F7-4B1A-8352-E9E1A190D2BF}" srcOrd="0" destOrd="0" presId="urn:microsoft.com/office/officeart/2005/8/layout/hierarchy1"/>
    <dgm:cxn modelId="{1CC4AAFC-3D57-4BA9-889A-830C0179C44C}" type="presOf" srcId="{1F4F993F-BF5B-4799-A820-59DFEDD165FB}" destId="{411E3CDC-E139-4A5C-A4F2-BEF9644CCBFE}" srcOrd="0" destOrd="0" presId="urn:microsoft.com/office/officeart/2005/8/layout/hierarchy1"/>
    <dgm:cxn modelId="{D097B6F5-6BB7-407B-BE51-19FC4898A26D}" type="presParOf" srcId="{1A5DB904-625C-4215-A6A6-CED8C94F34F3}" destId="{C2EEBDCA-DC7F-4F57-8B71-146BE6CF508B}" srcOrd="0" destOrd="0" presId="urn:microsoft.com/office/officeart/2005/8/layout/hierarchy1"/>
    <dgm:cxn modelId="{DD86B2F0-D9CA-4A72-97ED-1C3572B38802}" type="presParOf" srcId="{C2EEBDCA-DC7F-4F57-8B71-146BE6CF508B}" destId="{D454988E-511B-47CC-BE74-A42CEA298F5E}" srcOrd="0" destOrd="0" presId="urn:microsoft.com/office/officeart/2005/8/layout/hierarchy1"/>
    <dgm:cxn modelId="{A480308D-EE91-4814-93FD-FC58E8F935C8}" type="presParOf" srcId="{D454988E-511B-47CC-BE74-A42CEA298F5E}" destId="{382E2D6A-9DE9-4608-9D7E-70A9EA8C36BA}" srcOrd="0" destOrd="0" presId="urn:microsoft.com/office/officeart/2005/8/layout/hierarchy1"/>
    <dgm:cxn modelId="{7C309194-5950-4792-98BD-98044565A181}" type="presParOf" srcId="{D454988E-511B-47CC-BE74-A42CEA298F5E}" destId="{A0D55837-D4F7-4B1A-8352-E9E1A190D2BF}" srcOrd="1" destOrd="0" presId="urn:microsoft.com/office/officeart/2005/8/layout/hierarchy1"/>
    <dgm:cxn modelId="{8EC8137F-D27C-40DF-8857-FD57E6E8F715}" type="presParOf" srcId="{C2EEBDCA-DC7F-4F57-8B71-146BE6CF508B}" destId="{B1D71EE9-FD55-4068-81A7-3947E05D1F9E}" srcOrd="1" destOrd="0" presId="urn:microsoft.com/office/officeart/2005/8/layout/hierarchy1"/>
    <dgm:cxn modelId="{C8A418C1-3399-4C6A-A322-5274022ED733}" type="presParOf" srcId="{1A5DB904-625C-4215-A6A6-CED8C94F34F3}" destId="{98912BF3-BA7B-451F-A2EC-486F237F005A}" srcOrd="1" destOrd="0" presId="urn:microsoft.com/office/officeart/2005/8/layout/hierarchy1"/>
    <dgm:cxn modelId="{0BEB023E-1D3B-46D1-AF95-2EA6FCB8E30C}" type="presParOf" srcId="{98912BF3-BA7B-451F-A2EC-486F237F005A}" destId="{9B39D5FA-8E40-4C54-8F7C-A90B69C2D80D}" srcOrd="0" destOrd="0" presId="urn:microsoft.com/office/officeart/2005/8/layout/hierarchy1"/>
    <dgm:cxn modelId="{F7D7DDAA-80EE-42B0-8D01-9588A3B19023}" type="presParOf" srcId="{9B39D5FA-8E40-4C54-8F7C-A90B69C2D80D}" destId="{21C9DDC6-0182-4FEE-BE02-1C662E4BCD8A}" srcOrd="0" destOrd="0" presId="urn:microsoft.com/office/officeart/2005/8/layout/hierarchy1"/>
    <dgm:cxn modelId="{0228461A-8C20-483E-9738-7732FB555ED7}" type="presParOf" srcId="{9B39D5FA-8E40-4C54-8F7C-A90B69C2D80D}" destId="{4F09EE00-4212-4F9D-9172-62FB5952C6E7}" srcOrd="1" destOrd="0" presId="urn:microsoft.com/office/officeart/2005/8/layout/hierarchy1"/>
    <dgm:cxn modelId="{B16ECCA2-4F6F-4754-AF82-DFAFF4FA38B5}" type="presParOf" srcId="{98912BF3-BA7B-451F-A2EC-486F237F005A}" destId="{91D294B0-C73F-4B2C-9DC9-0082D8CA5A39}" srcOrd="1" destOrd="0" presId="urn:microsoft.com/office/officeart/2005/8/layout/hierarchy1"/>
    <dgm:cxn modelId="{4E6AD6F2-BE84-4FC4-9EC6-BD94E12490D5}" type="presParOf" srcId="{1A5DB904-625C-4215-A6A6-CED8C94F34F3}" destId="{7C900F6A-5EA6-4FE1-B610-132C3FCE29D5}" srcOrd="2" destOrd="0" presId="urn:microsoft.com/office/officeart/2005/8/layout/hierarchy1"/>
    <dgm:cxn modelId="{C4B0A2E5-1A5D-4915-8AAF-9147F5E5003F}" type="presParOf" srcId="{7C900F6A-5EA6-4FE1-B610-132C3FCE29D5}" destId="{0457891C-46E4-4CB5-872F-F99CAA749415}" srcOrd="0" destOrd="0" presId="urn:microsoft.com/office/officeart/2005/8/layout/hierarchy1"/>
    <dgm:cxn modelId="{F20B6F2F-0BFA-4495-9AF2-535785F5027A}" type="presParOf" srcId="{0457891C-46E4-4CB5-872F-F99CAA749415}" destId="{C6028643-53C9-428A-9D69-983EA935BBEA}" srcOrd="0" destOrd="0" presId="urn:microsoft.com/office/officeart/2005/8/layout/hierarchy1"/>
    <dgm:cxn modelId="{CF809663-1485-47F0-B622-B3DFED1950C3}" type="presParOf" srcId="{0457891C-46E4-4CB5-872F-F99CAA749415}" destId="{411E3CDC-E139-4A5C-A4F2-BEF9644CCBFE}" srcOrd="1" destOrd="0" presId="urn:microsoft.com/office/officeart/2005/8/layout/hierarchy1"/>
    <dgm:cxn modelId="{058B04BA-F8B6-4948-B963-A80C2D7848E4}" type="presParOf" srcId="{7C900F6A-5EA6-4FE1-B610-132C3FCE29D5}" destId="{78E77B96-33F2-466C-9ED5-4BCE7D87A8F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8378CC-5B8C-46B0-AD53-62EF834E8783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A47EDE8-0BAE-4070-9AFF-8A3AD33CFA5E}">
      <dgm:prSet/>
      <dgm:spPr/>
      <dgm:t>
        <a:bodyPr/>
        <a:lstStyle/>
        <a:p>
          <a:r>
            <a:rPr lang="tr-TR"/>
            <a:t>✓Son kriterlerdir. </a:t>
          </a:r>
          <a:endParaRPr lang="en-US"/>
        </a:p>
      </dgm:t>
    </dgm:pt>
    <dgm:pt modelId="{EBB8B6DF-66F3-4D83-BB63-6C6048BB6DBE}" type="parTrans" cxnId="{B7FA0A04-0A80-4844-865E-29F6D6D5FDC1}">
      <dgm:prSet/>
      <dgm:spPr/>
      <dgm:t>
        <a:bodyPr/>
        <a:lstStyle/>
        <a:p>
          <a:endParaRPr lang="en-US"/>
        </a:p>
      </dgm:t>
    </dgm:pt>
    <dgm:pt modelId="{4B551FB0-2143-44C9-BB83-3992718764DF}" type="sibTrans" cxnId="{B7FA0A04-0A80-4844-865E-29F6D6D5FDC1}">
      <dgm:prSet/>
      <dgm:spPr/>
      <dgm:t>
        <a:bodyPr/>
        <a:lstStyle/>
        <a:p>
          <a:endParaRPr lang="en-US"/>
        </a:p>
      </dgm:t>
    </dgm:pt>
    <dgm:pt modelId="{79841CFA-ECD5-4C18-9478-48D3A32AF1C9}">
      <dgm:prSet/>
      <dgm:spPr/>
      <dgm:t>
        <a:bodyPr/>
        <a:lstStyle/>
        <a:p>
          <a:r>
            <a:rPr lang="tr-TR"/>
            <a:t>✓Hastanın ağrı hissettiği bölgelerin sayısı ve semptomların şiddetinin ölçüldüğü iki anket içermektedir</a:t>
          </a:r>
          <a:endParaRPr lang="en-US"/>
        </a:p>
      </dgm:t>
    </dgm:pt>
    <dgm:pt modelId="{D2DA1067-8856-4744-B324-BE65288F9073}" type="parTrans" cxnId="{0E857F8A-6948-4623-8A04-8E1AAFA82DF6}">
      <dgm:prSet/>
      <dgm:spPr/>
      <dgm:t>
        <a:bodyPr/>
        <a:lstStyle/>
        <a:p>
          <a:endParaRPr lang="en-US"/>
        </a:p>
      </dgm:t>
    </dgm:pt>
    <dgm:pt modelId="{3D8C4A38-B1BC-4838-AFF9-93B6BB7CCA16}" type="sibTrans" cxnId="{0E857F8A-6948-4623-8A04-8E1AAFA82DF6}">
      <dgm:prSet/>
      <dgm:spPr/>
      <dgm:t>
        <a:bodyPr/>
        <a:lstStyle/>
        <a:p>
          <a:endParaRPr lang="en-US"/>
        </a:p>
      </dgm:t>
    </dgm:pt>
    <dgm:pt modelId="{826AA354-A942-42C2-8098-671D372F9958}" type="pres">
      <dgm:prSet presAssocID="{2E8378CC-5B8C-46B0-AD53-62EF834E8783}" presName="root" presStyleCnt="0">
        <dgm:presLayoutVars>
          <dgm:dir/>
          <dgm:resizeHandles val="exact"/>
        </dgm:presLayoutVars>
      </dgm:prSet>
      <dgm:spPr/>
    </dgm:pt>
    <dgm:pt modelId="{E31496AE-2EF8-482C-953B-7EFF4A723F50}" type="pres">
      <dgm:prSet presAssocID="{2A47EDE8-0BAE-4070-9AFF-8A3AD33CFA5E}" presName="compNode" presStyleCnt="0"/>
      <dgm:spPr/>
    </dgm:pt>
    <dgm:pt modelId="{ED692641-318F-4754-ADD7-9496F59DBEA1}" type="pres">
      <dgm:prSet presAssocID="{2A47EDE8-0BAE-4070-9AFF-8A3AD33CFA5E}" presName="iconRect" presStyleLbl="node1" presStyleIdx="0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ay işareti"/>
        </a:ext>
      </dgm:extLst>
    </dgm:pt>
    <dgm:pt modelId="{276D4546-95EC-4CA4-ADA2-3FA2BE4DB778}" type="pres">
      <dgm:prSet presAssocID="{2A47EDE8-0BAE-4070-9AFF-8A3AD33CFA5E}" presName="spaceRect" presStyleCnt="0"/>
      <dgm:spPr/>
    </dgm:pt>
    <dgm:pt modelId="{D1D7C08B-1370-449E-BDAE-CC45252647E3}" type="pres">
      <dgm:prSet presAssocID="{2A47EDE8-0BAE-4070-9AFF-8A3AD33CFA5E}" presName="textRect" presStyleLbl="revTx" presStyleIdx="0" presStyleCnt="2">
        <dgm:presLayoutVars>
          <dgm:chMax val="1"/>
          <dgm:chPref val="1"/>
        </dgm:presLayoutVars>
      </dgm:prSet>
      <dgm:spPr/>
    </dgm:pt>
    <dgm:pt modelId="{DB303DF6-729D-48AE-9DD2-C3B6C3CA287F}" type="pres">
      <dgm:prSet presAssocID="{4B551FB0-2143-44C9-BB83-3992718764DF}" presName="sibTrans" presStyleCnt="0"/>
      <dgm:spPr/>
    </dgm:pt>
    <dgm:pt modelId="{B80110C5-7280-4788-8465-12DD73D31C7A}" type="pres">
      <dgm:prSet presAssocID="{79841CFA-ECD5-4C18-9478-48D3A32AF1C9}" presName="compNode" presStyleCnt="0"/>
      <dgm:spPr/>
    </dgm:pt>
    <dgm:pt modelId="{B4DFB4E4-4399-4CF7-9177-0EBBB930338F}" type="pres">
      <dgm:prSet presAssocID="{79841CFA-ECD5-4C18-9478-48D3A32AF1C9}" presName="iconRect" presStyleLbl="node1" presStyleIdx="1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ntrol listesi"/>
        </a:ext>
      </dgm:extLst>
    </dgm:pt>
    <dgm:pt modelId="{7D6195A6-DACC-4BA4-A39F-BA0ED5EF4A97}" type="pres">
      <dgm:prSet presAssocID="{79841CFA-ECD5-4C18-9478-48D3A32AF1C9}" presName="spaceRect" presStyleCnt="0"/>
      <dgm:spPr/>
    </dgm:pt>
    <dgm:pt modelId="{473A908D-0202-4191-93CF-25C127F3D7E3}" type="pres">
      <dgm:prSet presAssocID="{79841CFA-ECD5-4C18-9478-48D3A32AF1C9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B7FA0A04-0A80-4844-865E-29F6D6D5FDC1}" srcId="{2E8378CC-5B8C-46B0-AD53-62EF834E8783}" destId="{2A47EDE8-0BAE-4070-9AFF-8A3AD33CFA5E}" srcOrd="0" destOrd="0" parTransId="{EBB8B6DF-66F3-4D83-BB63-6C6048BB6DBE}" sibTransId="{4B551FB0-2143-44C9-BB83-3992718764DF}"/>
    <dgm:cxn modelId="{71C2651F-3AA8-4E51-B987-150CDDECFAE6}" type="presOf" srcId="{79841CFA-ECD5-4C18-9478-48D3A32AF1C9}" destId="{473A908D-0202-4191-93CF-25C127F3D7E3}" srcOrd="0" destOrd="0" presId="urn:microsoft.com/office/officeart/2018/2/layout/IconLabelList"/>
    <dgm:cxn modelId="{04CCDC24-5BDD-460A-8C47-52E379D5B97D}" type="presOf" srcId="{2A47EDE8-0BAE-4070-9AFF-8A3AD33CFA5E}" destId="{D1D7C08B-1370-449E-BDAE-CC45252647E3}" srcOrd="0" destOrd="0" presId="urn:microsoft.com/office/officeart/2018/2/layout/IconLabelList"/>
    <dgm:cxn modelId="{0E857F8A-6948-4623-8A04-8E1AAFA82DF6}" srcId="{2E8378CC-5B8C-46B0-AD53-62EF834E8783}" destId="{79841CFA-ECD5-4C18-9478-48D3A32AF1C9}" srcOrd="1" destOrd="0" parTransId="{D2DA1067-8856-4744-B324-BE65288F9073}" sibTransId="{3D8C4A38-B1BC-4838-AFF9-93B6BB7CCA16}"/>
    <dgm:cxn modelId="{6014A2F6-BFDF-4EF0-9EB6-8B70F98AADF5}" type="presOf" srcId="{2E8378CC-5B8C-46B0-AD53-62EF834E8783}" destId="{826AA354-A942-42C2-8098-671D372F9958}" srcOrd="0" destOrd="0" presId="urn:microsoft.com/office/officeart/2018/2/layout/IconLabelList"/>
    <dgm:cxn modelId="{C3B7444D-1C2D-4C83-955D-AEEF34C51FE8}" type="presParOf" srcId="{826AA354-A942-42C2-8098-671D372F9958}" destId="{E31496AE-2EF8-482C-953B-7EFF4A723F50}" srcOrd="0" destOrd="0" presId="urn:microsoft.com/office/officeart/2018/2/layout/IconLabelList"/>
    <dgm:cxn modelId="{56A28FA6-9F10-412B-A371-A57715FB6C5F}" type="presParOf" srcId="{E31496AE-2EF8-482C-953B-7EFF4A723F50}" destId="{ED692641-318F-4754-ADD7-9496F59DBEA1}" srcOrd="0" destOrd="0" presId="urn:microsoft.com/office/officeart/2018/2/layout/IconLabelList"/>
    <dgm:cxn modelId="{8632B4CE-0590-4D29-B933-68D90A9FED56}" type="presParOf" srcId="{E31496AE-2EF8-482C-953B-7EFF4A723F50}" destId="{276D4546-95EC-4CA4-ADA2-3FA2BE4DB778}" srcOrd="1" destOrd="0" presId="urn:microsoft.com/office/officeart/2018/2/layout/IconLabelList"/>
    <dgm:cxn modelId="{732F2F0B-D9A5-477B-9E0C-902790BB287C}" type="presParOf" srcId="{E31496AE-2EF8-482C-953B-7EFF4A723F50}" destId="{D1D7C08B-1370-449E-BDAE-CC45252647E3}" srcOrd="2" destOrd="0" presId="urn:microsoft.com/office/officeart/2018/2/layout/IconLabelList"/>
    <dgm:cxn modelId="{296E931A-A2F8-43B9-AE54-74438A7A4CB6}" type="presParOf" srcId="{826AA354-A942-42C2-8098-671D372F9958}" destId="{DB303DF6-729D-48AE-9DD2-C3B6C3CA287F}" srcOrd="1" destOrd="0" presId="urn:microsoft.com/office/officeart/2018/2/layout/IconLabelList"/>
    <dgm:cxn modelId="{6F98984C-1B8D-4B91-8BDC-69CE31DA487C}" type="presParOf" srcId="{826AA354-A942-42C2-8098-671D372F9958}" destId="{B80110C5-7280-4788-8465-12DD73D31C7A}" srcOrd="2" destOrd="0" presId="urn:microsoft.com/office/officeart/2018/2/layout/IconLabelList"/>
    <dgm:cxn modelId="{26E5B088-3389-4635-8632-C6F9CCFAA7ED}" type="presParOf" srcId="{B80110C5-7280-4788-8465-12DD73D31C7A}" destId="{B4DFB4E4-4399-4CF7-9177-0EBBB930338F}" srcOrd="0" destOrd="0" presId="urn:microsoft.com/office/officeart/2018/2/layout/IconLabelList"/>
    <dgm:cxn modelId="{EEAAEBE7-0FCD-42D7-B45D-B0464C66A6BE}" type="presParOf" srcId="{B80110C5-7280-4788-8465-12DD73D31C7A}" destId="{7D6195A6-DACC-4BA4-A39F-BA0ED5EF4A97}" srcOrd="1" destOrd="0" presId="urn:microsoft.com/office/officeart/2018/2/layout/IconLabelList"/>
    <dgm:cxn modelId="{3265E993-8B8C-4281-AE2F-5D279164E059}" type="presParOf" srcId="{B80110C5-7280-4788-8465-12DD73D31C7A}" destId="{473A908D-0202-4191-93CF-25C127F3D7E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292286-567D-4C52-B714-7A6E74BFFE09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2B468FC-EAF0-42AD-B6CB-C24EBAABD264}">
      <dgm:prSet/>
      <dgm:spPr/>
      <dgm:t>
        <a:bodyPr/>
        <a:lstStyle/>
        <a:p>
          <a:r>
            <a:rPr lang="tr-TR"/>
            <a:t>✓Semptom Şiddet Skalası (SŞS): </a:t>
          </a:r>
          <a:endParaRPr lang="en-US"/>
        </a:p>
      </dgm:t>
    </dgm:pt>
    <dgm:pt modelId="{CD7F8D62-D0F2-41C2-AA83-CCE455678A1A}" type="parTrans" cxnId="{5F7B9728-4E8B-4EE1-A169-524D78BB7C9E}">
      <dgm:prSet/>
      <dgm:spPr/>
      <dgm:t>
        <a:bodyPr/>
        <a:lstStyle/>
        <a:p>
          <a:endParaRPr lang="en-US"/>
        </a:p>
      </dgm:t>
    </dgm:pt>
    <dgm:pt modelId="{E8B871F5-E7E3-4B21-A26C-2596992D8947}" type="sibTrans" cxnId="{5F7B9728-4E8B-4EE1-A169-524D78BB7C9E}">
      <dgm:prSet/>
      <dgm:spPr/>
      <dgm:t>
        <a:bodyPr/>
        <a:lstStyle/>
        <a:p>
          <a:endParaRPr lang="en-US"/>
        </a:p>
      </dgm:t>
    </dgm:pt>
    <dgm:pt modelId="{D7CA4BD8-A50D-498B-9A8D-5F926E4DED60}">
      <dgm:prSet/>
      <dgm:spPr/>
      <dgm:t>
        <a:bodyPr/>
        <a:lstStyle/>
        <a:p>
          <a:r>
            <a:rPr lang="tr-TR"/>
            <a:t>• A ve B olmak üzere iki grupta değerlendirilerek bu maddelerden alınan toplam skor hesaplanır.</a:t>
          </a:r>
          <a:endParaRPr lang="en-US"/>
        </a:p>
      </dgm:t>
    </dgm:pt>
    <dgm:pt modelId="{A5073E68-A0BF-4C07-8EE1-C217855C25BB}" type="parTrans" cxnId="{6979A3E7-3B4F-4479-A253-614A2224ED70}">
      <dgm:prSet/>
      <dgm:spPr/>
      <dgm:t>
        <a:bodyPr/>
        <a:lstStyle/>
        <a:p>
          <a:endParaRPr lang="en-US"/>
        </a:p>
      </dgm:t>
    </dgm:pt>
    <dgm:pt modelId="{92C5FFEE-6103-4DD2-9E5D-9DA4E53E7A8A}" type="sibTrans" cxnId="{6979A3E7-3B4F-4479-A253-614A2224ED70}">
      <dgm:prSet/>
      <dgm:spPr/>
      <dgm:t>
        <a:bodyPr/>
        <a:lstStyle/>
        <a:p>
          <a:endParaRPr lang="en-US"/>
        </a:p>
      </dgm:t>
    </dgm:pt>
    <dgm:pt modelId="{D1557235-86A8-4C82-B5A8-8DE4381717A1}" type="pres">
      <dgm:prSet presAssocID="{97292286-567D-4C52-B714-7A6E74BFFE0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F70FEC-086F-4049-95FC-F72D0A82ACDD}" type="pres">
      <dgm:prSet presAssocID="{42B468FC-EAF0-42AD-B6CB-C24EBAABD264}" presName="root" presStyleCnt="0"/>
      <dgm:spPr/>
    </dgm:pt>
    <dgm:pt modelId="{1CE8C3F6-F4A2-42B2-9764-30212C737BE6}" type="pres">
      <dgm:prSet presAssocID="{42B468FC-EAF0-42AD-B6CB-C24EBAABD264}" presName="rootComposite" presStyleCnt="0"/>
      <dgm:spPr/>
    </dgm:pt>
    <dgm:pt modelId="{D2989537-9B8A-4262-8F87-8BEDBA00E1F4}" type="pres">
      <dgm:prSet presAssocID="{42B468FC-EAF0-42AD-B6CB-C24EBAABD264}" presName="rootText" presStyleLbl="node1" presStyleIdx="0" presStyleCnt="2"/>
      <dgm:spPr/>
    </dgm:pt>
    <dgm:pt modelId="{E49DFF68-6937-4EC0-BD40-D079776674EB}" type="pres">
      <dgm:prSet presAssocID="{42B468FC-EAF0-42AD-B6CB-C24EBAABD264}" presName="rootConnector" presStyleLbl="node1" presStyleIdx="0" presStyleCnt="2"/>
      <dgm:spPr/>
    </dgm:pt>
    <dgm:pt modelId="{EAF4C2C0-4500-4E3C-BC67-8946AEF309A0}" type="pres">
      <dgm:prSet presAssocID="{42B468FC-EAF0-42AD-B6CB-C24EBAABD264}" presName="childShape" presStyleCnt="0"/>
      <dgm:spPr/>
    </dgm:pt>
    <dgm:pt modelId="{D7631F43-2EBD-4355-A329-0E4D654DD711}" type="pres">
      <dgm:prSet presAssocID="{D7CA4BD8-A50D-498B-9A8D-5F926E4DED60}" presName="root" presStyleCnt="0"/>
      <dgm:spPr/>
    </dgm:pt>
    <dgm:pt modelId="{EB592D1B-800C-43C6-9378-9D27B384952A}" type="pres">
      <dgm:prSet presAssocID="{D7CA4BD8-A50D-498B-9A8D-5F926E4DED60}" presName="rootComposite" presStyleCnt="0"/>
      <dgm:spPr/>
    </dgm:pt>
    <dgm:pt modelId="{D20A1910-F5C9-42D9-AE28-8975B8FBB58D}" type="pres">
      <dgm:prSet presAssocID="{D7CA4BD8-A50D-498B-9A8D-5F926E4DED60}" presName="rootText" presStyleLbl="node1" presStyleIdx="1" presStyleCnt="2"/>
      <dgm:spPr/>
    </dgm:pt>
    <dgm:pt modelId="{740B5C40-7DD3-4186-91EC-28190FA074BC}" type="pres">
      <dgm:prSet presAssocID="{D7CA4BD8-A50D-498B-9A8D-5F926E4DED60}" presName="rootConnector" presStyleLbl="node1" presStyleIdx="1" presStyleCnt="2"/>
      <dgm:spPr/>
    </dgm:pt>
    <dgm:pt modelId="{BDA4DE28-252E-4773-A664-24AF812506AD}" type="pres">
      <dgm:prSet presAssocID="{D7CA4BD8-A50D-498B-9A8D-5F926E4DED60}" presName="childShape" presStyleCnt="0"/>
      <dgm:spPr/>
    </dgm:pt>
  </dgm:ptLst>
  <dgm:cxnLst>
    <dgm:cxn modelId="{401E701A-3499-4AF1-9BB7-0CDC55C916EC}" type="presOf" srcId="{97292286-567D-4C52-B714-7A6E74BFFE09}" destId="{D1557235-86A8-4C82-B5A8-8DE4381717A1}" srcOrd="0" destOrd="0" presId="urn:microsoft.com/office/officeart/2005/8/layout/hierarchy3"/>
    <dgm:cxn modelId="{5F7B9728-4E8B-4EE1-A169-524D78BB7C9E}" srcId="{97292286-567D-4C52-B714-7A6E74BFFE09}" destId="{42B468FC-EAF0-42AD-B6CB-C24EBAABD264}" srcOrd="0" destOrd="0" parTransId="{CD7F8D62-D0F2-41C2-AA83-CCE455678A1A}" sibTransId="{E8B871F5-E7E3-4B21-A26C-2596992D8947}"/>
    <dgm:cxn modelId="{183126A0-8974-4B13-A393-5DB02DC55230}" type="presOf" srcId="{42B468FC-EAF0-42AD-B6CB-C24EBAABD264}" destId="{E49DFF68-6937-4EC0-BD40-D079776674EB}" srcOrd="1" destOrd="0" presId="urn:microsoft.com/office/officeart/2005/8/layout/hierarchy3"/>
    <dgm:cxn modelId="{DCBAB6D0-1789-47C0-828A-6D4E8B6ECCFA}" type="presOf" srcId="{D7CA4BD8-A50D-498B-9A8D-5F926E4DED60}" destId="{D20A1910-F5C9-42D9-AE28-8975B8FBB58D}" srcOrd="0" destOrd="0" presId="urn:microsoft.com/office/officeart/2005/8/layout/hierarchy3"/>
    <dgm:cxn modelId="{4878D2DD-F213-423A-B84B-827DC89BD5CC}" type="presOf" srcId="{D7CA4BD8-A50D-498B-9A8D-5F926E4DED60}" destId="{740B5C40-7DD3-4186-91EC-28190FA074BC}" srcOrd="1" destOrd="0" presId="urn:microsoft.com/office/officeart/2005/8/layout/hierarchy3"/>
    <dgm:cxn modelId="{6979A3E7-3B4F-4479-A253-614A2224ED70}" srcId="{97292286-567D-4C52-B714-7A6E74BFFE09}" destId="{D7CA4BD8-A50D-498B-9A8D-5F926E4DED60}" srcOrd="1" destOrd="0" parTransId="{A5073E68-A0BF-4C07-8EE1-C217855C25BB}" sibTransId="{92C5FFEE-6103-4DD2-9E5D-9DA4E53E7A8A}"/>
    <dgm:cxn modelId="{96EC2BEC-3BBE-4CA4-8562-734319439F55}" type="presOf" srcId="{42B468FC-EAF0-42AD-B6CB-C24EBAABD264}" destId="{D2989537-9B8A-4262-8F87-8BEDBA00E1F4}" srcOrd="0" destOrd="0" presId="urn:microsoft.com/office/officeart/2005/8/layout/hierarchy3"/>
    <dgm:cxn modelId="{4F0D9858-BD1A-4AA1-B999-10E881158713}" type="presParOf" srcId="{D1557235-86A8-4C82-B5A8-8DE4381717A1}" destId="{72F70FEC-086F-4049-95FC-F72D0A82ACDD}" srcOrd="0" destOrd="0" presId="urn:microsoft.com/office/officeart/2005/8/layout/hierarchy3"/>
    <dgm:cxn modelId="{085E8103-03EC-4118-AE1F-802C32DEFF9C}" type="presParOf" srcId="{72F70FEC-086F-4049-95FC-F72D0A82ACDD}" destId="{1CE8C3F6-F4A2-42B2-9764-30212C737BE6}" srcOrd="0" destOrd="0" presId="urn:microsoft.com/office/officeart/2005/8/layout/hierarchy3"/>
    <dgm:cxn modelId="{4B407299-502B-43E7-A3D5-C08F77584B6C}" type="presParOf" srcId="{1CE8C3F6-F4A2-42B2-9764-30212C737BE6}" destId="{D2989537-9B8A-4262-8F87-8BEDBA00E1F4}" srcOrd="0" destOrd="0" presId="urn:microsoft.com/office/officeart/2005/8/layout/hierarchy3"/>
    <dgm:cxn modelId="{7110B8DC-BD74-42D2-900A-A0C6BDFB3EB4}" type="presParOf" srcId="{1CE8C3F6-F4A2-42B2-9764-30212C737BE6}" destId="{E49DFF68-6937-4EC0-BD40-D079776674EB}" srcOrd="1" destOrd="0" presId="urn:microsoft.com/office/officeart/2005/8/layout/hierarchy3"/>
    <dgm:cxn modelId="{EF7DE99A-2F63-468E-AD9D-36EB7AB158F3}" type="presParOf" srcId="{72F70FEC-086F-4049-95FC-F72D0A82ACDD}" destId="{EAF4C2C0-4500-4E3C-BC67-8946AEF309A0}" srcOrd="1" destOrd="0" presId="urn:microsoft.com/office/officeart/2005/8/layout/hierarchy3"/>
    <dgm:cxn modelId="{580677B9-FFE2-422C-812A-250727927855}" type="presParOf" srcId="{D1557235-86A8-4C82-B5A8-8DE4381717A1}" destId="{D7631F43-2EBD-4355-A329-0E4D654DD711}" srcOrd="1" destOrd="0" presId="urn:microsoft.com/office/officeart/2005/8/layout/hierarchy3"/>
    <dgm:cxn modelId="{D7E07A24-06EA-405C-907A-DB0912095AA0}" type="presParOf" srcId="{D7631F43-2EBD-4355-A329-0E4D654DD711}" destId="{EB592D1B-800C-43C6-9378-9D27B384952A}" srcOrd="0" destOrd="0" presId="urn:microsoft.com/office/officeart/2005/8/layout/hierarchy3"/>
    <dgm:cxn modelId="{B3BE430A-8DFC-4681-8FCA-A4AB817A3A9A}" type="presParOf" srcId="{EB592D1B-800C-43C6-9378-9D27B384952A}" destId="{D20A1910-F5C9-42D9-AE28-8975B8FBB58D}" srcOrd="0" destOrd="0" presId="urn:microsoft.com/office/officeart/2005/8/layout/hierarchy3"/>
    <dgm:cxn modelId="{1549E2A1-4C1D-4835-852E-79BE0B8559E4}" type="presParOf" srcId="{EB592D1B-800C-43C6-9378-9D27B384952A}" destId="{740B5C40-7DD3-4186-91EC-28190FA074BC}" srcOrd="1" destOrd="0" presId="urn:microsoft.com/office/officeart/2005/8/layout/hierarchy3"/>
    <dgm:cxn modelId="{2FD33983-42A0-4C33-A31F-2821B83E5FBE}" type="presParOf" srcId="{D7631F43-2EBD-4355-A329-0E4D654DD711}" destId="{BDA4DE28-252E-4773-A664-24AF812506A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AC9257-A462-43E8-97B6-D688CE98A6B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EF14DE4-961E-4E47-9184-528E6225D968}">
      <dgm:prSet/>
      <dgm:spPr/>
      <dgm:t>
        <a:bodyPr/>
        <a:lstStyle/>
        <a:p>
          <a:r>
            <a:rPr lang="tr-TR"/>
            <a:t>✓FM tedavisinde ana amaç:</a:t>
          </a:r>
          <a:endParaRPr lang="en-US"/>
        </a:p>
      </dgm:t>
    </dgm:pt>
    <dgm:pt modelId="{ECDBE64C-99CB-4EC2-BC24-C74226A5DA5F}" type="parTrans" cxnId="{25B3D0FA-85E8-45D5-86F0-97285E7A0B56}">
      <dgm:prSet/>
      <dgm:spPr/>
      <dgm:t>
        <a:bodyPr/>
        <a:lstStyle/>
        <a:p>
          <a:endParaRPr lang="en-US"/>
        </a:p>
      </dgm:t>
    </dgm:pt>
    <dgm:pt modelId="{A2A76AF3-0056-47FC-95C4-002877DC3426}" type="sibTrans" cxnId="{25B3D0FA-85E8-45D5-86F0-97285E7A0B56}">
      <dgm:prSet/>
      <dgm:spPr/>
      <dgm:t>
        <a:bodyPr/>
        <a:lstStyle/>
        <a:p>
          <a:endParaRPr lang="en-US"/>
        </a:p>
      </dgm:t>
    </dgm:pt>
    <dgm:pt modelId="{25E43A09-AFCC-41C0-B8E8-F9FF687F3A45}">
      <dgm:prSet/>
      <dgm:spPr/>
      <dgm:t>
        <a:bodyPr/>
        <a:lstStyle/>
        <a:p>
          <a:pPr>
            <a:buNone/>
          </a:pPr>
          <a:r>
            <a:rPr lang="tr-TR" dirty="0"/>
            <a:t>• Kronik yaygın ağrıyı ve başlıca semptomlarını azaltmak; </a:t>
          </a:r>
          <a:endParaRPr lang="en-US" dirty="0"/>
        </a:p>
      </dgm:t>
    </dgm:pt>
    <dgm:pt modelId="{B88E309F-F049-4F5B-89FD-AE4A0CA2E0BF}" type="parTrans" cxnId="{A9991AF1-DF4C-44D5-B1B2-ECC46338D6B7}">
      <dgm:prSet/>
      <dgm:spPr/>
      <dgm:t>
        <a:bodyPr/>
        <a:lstStyle/>
        <a:p>
          <a:endParaRPr lang="en-US"/>
        </a:p>
      </dgm:t>
    </dgm:pt>
    <dgm:pt modelId="{968603D8-258A-40FE-82C7-9FC00FF0A29E}" type="sibTrans" cxnId="{A9991AF1-DF4C-44D5-B1B2-ECC46338D6B7}">
      <dgm:prSet/>
      <dgm:spPr/>
      <dgm:t>
        <a:bodyPr/>
        <a:lstStyle/>
        <a:p>
          <a:endParaRPr lang="en-US"/>
        </a:p>
      </dgm:t>
    </dgm:pt>
    <dgm:pt modelId="{0CBF5191-8371-4E36-B9EC-107E38025724}">
      <dgm:prSet/>
      <dgm:spPr/>
      <dgm:t>
        <a:bodyPr/>
        <a:lstStyle/>
        <a:p>
          <a:pPr>
            <a:buNone/>
          </a:pPr>
          <a:r>
            <a:rPr lang="tr-TR" dirty="0"/>
            <a:t>• Eşlik eden semptomlarla baş etme becerilerini geliştirmek; </a:t>
          </a:r>
          <a:endParaRPr lang="en-US" dirty="0"/>
        </a:p>
      </dgm:t>
    </dgm:pt>
    <dgm:pt modelId="{CE7028CB-68F3-4555-AC30-434344E9B14C}" type="parTrans" cxnId="{608DE822-D020-4A01-ABC1-58EC86B63273}">
      <dgm:prSet/>
      <dgm:spPr/>
      <dgm:t>
        <a:bodyPr/>
        <a:lstStyle/>
        <a:p>
          <a:endParaRPr lang="en-US"/>
        </a:p>
      </dgm:t>
    </dgm:pt>
    <dgm:pt modelId="{080E2429-BE58-4ECD-996D-9159B01AC07D}" type="sibTrans" cxnId="{608DE822-D020-4A01-ABC1-58EC86B63273}">
      <dgm:prSet/>
      <dgm:spPr/>
      <dgm:t>
        <a:bodyPr/>
        <a:lstStyle/>
        <a:p>
          <a:endParaRPr lang="en-US"/>
        </a:p>
      </dgm:t>
    </dgm:pt>
    <dgm:pt modelId="{24A242D9-DE9F-4C95-BFBC-C61CAB31D839}">
      <dgm:prSet/>
      <dgm:spPr/>
      <dgm:t>
        <a:bodyPr/>
        <a:lstStyle/>
        <a:p>
          <a:pPr>
            <a:buNone/>
          </a:pPr>
          <a:r>
            <a:rPr lang="tr-TR" dirty="0"/>
            <a:t>• Çok yönlü tedavi yaklaşımlarıyla hastanın sağlıkla ilgili hayat kalitesini arttırmak.</a:t>
          </a:r>
          <a:endParaRPr lang="en-US" dirty="0"/>
        </a:p>
      </dgm:t>
    </dgm:pt>
    <dgm:pt modelId="{772D0C07-3B9C-4DF3-8EC4-CED78447F892}" type="parTrans" cxnId="{7BFF0444-E8D2-4AEB-B9FB-F6C90BE2FA80}">
      <dgm:prSet/>
      <dgm:spPr/>
      <dgm:t>
        <a:bodyPr/>
        <a:lstStyle/>
        <a:p>
          <a:endParaRPr lang="en-US"/>
        </a:p>
      </dgm:t>
    </dgm:pt>
    <dgm:pt modelId="{5008E29E-1BD2-4EF2-B9E3-328DDB0F792A}" type="sibTrans" cxnId="{7BFF0444-E8D2-4AEB-B9FB-F6C90BE2FA80}">
      <dgm:prSet/>
      <dgm:spPr/>
      <dgm:t>
        <a:bodyPr/>
        <a:lstStyle/>
        <a:p>
          <a:endParaRPr lang="en-US"/>
        </a:p>
      </dgm:t>
    </dgm:pt>
    <dgm:pt modelId="{619568FD-27D0-4114-AB3B-493D8A2A8CF4}">
      <dgm:prSet/>
      <dgm:spPr/>
      <dgm:t>
        <a:bodyPr/>
        <a:lstStyle/>
        <a:p>
          <a:r>
            <a:rPr lang="tr-TR"/>
            <a:t>1) Farmakolojik Tedavi </a:t>
          </a:r>
          <a:endParaRPr lang="en-US"/>
        </a:p>
      </dgm:t>
    </dgm:pt>
    <dgm:pt modelId="{1D57F554-67D9-4255-B8B1-30189321E30E}" type="parTrans" cxnId="{144FAD8B-5B88-4609-A6A0-A5B3C8A166EC}">
      <dgm:prSet/>
      <dgm:spPr/>
      <dgm:t>
        <a:bodyPr/>
        <a:lstStyle/>
        <a:p>
          <a:endParaRPr lang="en-US"/>
        </a:p>
      </dgm:t>
    </dgm:pt>
    <dgm:pt modelId="{F0906428-6AA7-448D-B0DD-E42AD732B30D}" type="sibTrans" cxnId="{144FAD8B-5B88-4609-A6A0-A5B3C8A166EC}">
      <dgm:prSet/>
      <dgm:spPr/>
      <dgm:t>
        <a:bodyPr/>
        <a:lstStyle/>
        <a:p>
          <a:endParaRPr lang="en-US"/>
        </a:p>
      </dgm:t>
    </dgm:pt>
    <dgm:pt modelId="{00DA9147-9809-4BBA-9A6B-F48C9AD8B252}">
      <dgm:prSet/>
      <dgm:spPr/>
      <dgm:t>
        <a:bodyPr/>
        <a:lstStyle/>
        <a:p>
          <a:r>
            <a:rPr lang="tr-TR"/>
            <a:t>2) Non-Farmakolojik ve Tamamlayıcı Tedaviler 30 Farmakolojik Tedavi Seçenekleri </a:t>
          </a:r>
          <a:endParaRPr lang="en-US"/>
        </a:p>
      </dgm:t>
    </dgm:pt>
    <dgm:pt modelId="{E0DA97A5-847D-4EEF-A708-77D6C88EDCD3}" type="parTrans" cxnId="{03126326-17BB-4FF8-B457-E2D32AF5746A}">
      <dgm:prSet/>
      <dgm:spPr/>
      <dgm:t>
        <a:bodyPr/>
        <a:lstStyle/>
        <a:p>
          <a:endParaRPr lang="en-US"/>
        </a:p>
      </dgm:t>
    </dgm:pt>
    <dgm:pt modelId="{2A0444C9-24B1-4559-9C27-0176BF0C4639}" type="sibTrans" cxnId="{03126326-17BB-4FF8-B457-E2D32AF5746A}">
      <dgm:prSet/>
      <dgm:spPr/>
      <dgm:t>
        <a:bodyPr/>
        <a:lstStyle/>
        <a:p>
          <a:endParaRPr lang="en-US"/>
        </a:p>
      </dgm:t>
    </dgm:pt>
    <dgm:pt modelId="{CC411A6C-7D02-4BE3-AC0B-9C14BF9D65AE}" type="pres">
      <dgm:prSet presAssocID="{C0AC9257-A462-43E8-97B6-D688CE98A6B6}" presName="linear" presStyleCnt="0">
        <dgm:presLayoutVars>
          <dgm:animLvl val="lvl"/>
          <dgm:resizeHandles val="exact"/>
        </dgm:presLayoutVars>
      </dgm:prSet>
      <dgm:spPr/>
    </dgm:pt>
    <dgm:pt modelId="{17445AB8-F034-4446-BCDE-E1A5C0484FB0}" type="pres">
      <dgm:prSet presAssocID="{0EF14DE4-961E-4E47-9184-528E6225D96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C430026-EEDA-4F45-8EC4-BB72FA627429}" type="pres">
      <dgm:prSet presAssocID="{0EF14DE4-961E-4E47-9184-528E6225D968}" presName="childText" presStyleLbl="revTx" presStyleIdx="0" presStyleCnt="1">
        <dgm:presLayoutVars>
          <dgm:bulletEnabled val="1"/>
        </dgm:presLayoutVars>
      </dgm:prSet>
      <dgm:spPr/>
    </dgm:pt>
    <dgm:pt modelId="{3648EFC6-F503-49CE-8735-05EF8EF5D1DB}" type="pres">
      <dgm:prSet presAssocID="{619568FD-27D0-4114-AB3B-493D8A2A8CF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E47742B-D7B6-43A2-B854-4B13F97E8A10}" type="pres">
      <dgm:prSet presAssocID="{F0906428-6AA7-448D-B0DD-E42AD732B30D}" presName="spacer" presStyleCnt="0"/>
      <dgm:spPr/>
    </dgm:pt>
    <dgm:pt modelId="{0C2E451E-8FFE-4D59-8A56-C968E36BCEC2}" type="pres">
      <dgm:prSet presAssocID="{00DA9147-9809-4BBA-9A6B-F48C9AD8B25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08DE822-D020-4A01-ABC1-58EC86B63273}" srcId="{0EF14DE4-961E-4E47-9184-528E6225D968}" destId="{0CBF5191-8371-4E36-B9EC-107E38025724}" srcOrd="1" destOrd="0" parTransId="{CE7028CB-68F3-4555-AC30-434344E9B14C}" sibTransId="{080E2429-BE58-4ECD-996D-9159B01AC07D}"/>
    <dgm:cxn modelId="{03126326-17BB-4FF8-B457-E2D32AF5746A}" srcId="{C0AC9257-A462-43E8-97B6-D688CE98A6B6}" destId="{00DA9147-9809-4BBA-9A6B-F48C9AD8B252}" srcOrd="2" destOrd="0" parTransId="{E0DA97A5-847D-4EEF-A708-77D6C88EDCD3}" sibTransId="{2A0444C9-24B1-4559-9C27-0176BF0C4639}"/>
    <dgm:cxn modelId="{5FEDFE26-7420-42F0-A5EF-E86E68071625}" type="presOf" srcId="{24A242D9-DE9F-4C95-BFBC-C61CAB31D839}" destId="{9C430026-EEDA-4F45-8EC4-BB72FA627429}" srcOrd="0" destOrd="2" presId="urn:microsoft.com/office/officeart/2005/8/layout/vList2"/>
    <dgm:cxn modelId="{23E9633A-01AE-4DAE-904B-5C9ADA7376EC}" type="presOf" srcId="{C0AC9257-A462-43E8-97B6-D688CE98A6B6}" destId="{CC411A6C-7D02-4BE3-AC0B-9C14BF9D65AE}" srcOrd="0" destOrd="0" presId="urn:microsoft.com/office/officeart/2005/8/layout/vList2"/>
    <dgm:cxn modelId="{5529B163-CD7A-4FCD-8653-95DDE863E7F5}" type="presOf" srcId="{0CBF5191-8371-4E36-B9EC-107E38025724}" destId="{9C430026-EEDA-4F45-8EC4-BB72FA627429}" srcOrd="0" destOrd="1" presId="urn:microsoft.com/office/officeart/2005/8/layout/vList2"/>
    <dgm:cxn modelId="{7BFF0444-E8D2-4AEB-B9FB-F6C90BE2FA80}" srcId="{0EF14DE4-961E-4E47-9184-528E6225D968}" destId="{24A242D9-DE9F-4C95-BFBC-C61CAB31D839}" srcOrd="2" destOrd="0" parTransId="{772D0C07-3B9C-4DF3-8EC4-CED78447F892}" sibTransId="{5008E29E-1BD2-4EF2-B9E3-328DDB0F792A}"/>
    <dgm:cxn modelId="{CB72B04B-C47C-40E7-8A0F-5DDA00B6FAFB}" type="presOf" srcId="{25E43A09-AFCC-41C0-B8E8-F9FF687F3A45}" destId="{9C430026-EEDA-4F45-8EC4-BB72FA627429}" srcOrd="0" destOrd="0" presId="urn:microsoft.com/office/officeart/2005/8/layout/vList2"/>
    <dgm:cxn modelId="{0A8A6E78-CF70-4058-9C80-5B95C7ACDE59}" type="presOf" srcId="{0EF14DE4-961E-4E47-9184-528E6225D968}" destId="{17445AB8-F034-4446-BCDE-E1A5C0484FB0}" srcOrd="0" destOrd="0" presId="urn:microsoft.com/office/officeart/2005/8/layout/vList2"/>
    <dgm:cxn modelId="{144FAD8B-5B88-4609-A6A0-A5B3C8A166EC}" srcId="{C0AC9257-A462-43E8-97B6-D688CE98A6B6}" destId="{619568FD-27D0-4114-AB3B-493D8A2A8CF4}" srcOrd="1" destOrd="0" parTransId="{1D57F554-67D9-4255-B8B1-30189321E30E}" sibTransId="{F0906428-6AA7-448D-B0DD-E42AD732B30D}"/>
    <dgm:cxn modelId="{290A499B-1CFA-4488-A5F6-4F9EC47E97FE}" type="presOf" srcId="{00DA9147-9809-4BBA-9A6B-F48C9AD8B252}" destId="{0C2E451E-8FFE-4D59-8A56-C968E36BCEC2}" srcOrd="0" destOrd="0" presId="urn:microsoft.com/office/officeart/2005/8/layout/vList2"/>
    <dgm:cxn modelId="{852E9EC6-0FF6-42CB-BBFF-33A0A750B4D7}" type="presOf" srcId="{619568FD-27D0-4114-AB3B-493D8A2A8CF4}" destId="{3648EFC6-F503-49CE-8735-05EF8EF5D1DB}" srcOrd="0" destOrd="0" presId="urn:microsoft.com/office/officeart/2005/8/layout/vList2"/>
    <dgm:cxn modelId="{A9991AF1-DF4C-44D5-B1B2-ECC46338D6B7}" srcId="{0EF14DE4-961E-4E47-9184-528E6225D968}" destId="{25E43A09-AFCC-41C0-B8E8-F9FF687F3A45}" srcOrd="0" destOrd="0" parTransId="{B88E309F-F049-4F5B-89FD-AE4A0CA2E0BF}" sibTransId="{968603D8-258A-40FE-82C7-9FC00FF0A29E}"/>
    <dgm:cxn modelId="{25B3D0FA-85E8-45D5-86F0-97285E7A0B56}" srcId="{C0AC9257-A462-43E8-97B6-D688CE98A6B6}" destId="{0EF14DE4-961E-4E47-9184-528E6225D968}" srcOrd="0" destOrd="0" parTransId="{ECDBE64C-99CB-4EC2-BC24-C74226A5DA5F}" sibTransId="{A2A76AF3-0056-47FC-95C4-002877DC3426}"/>
    <dgm:cxn modelId="{FD29055A-2D79-4D49-ADFE-4C07333F11BA}" type="presParOf" srcId="{CC411A6C-7D02-4BE3-AC0B-9C14BF9D65AE}" destId="{17445AB8-F034-4446-BCDE-E1A5C0484FB0}" srcOrd="0" destOrd="0" presId="urn:microsoft.com/office/officeart/2005/8/layout/vList2"/>
    <dgm:cxn modelId="{8008BD19-E39F-4300-B024-0A457DA9A3C2}" type="presParOf" srcId="{CC411A6C-7D02-4BE3-AC0B-9C14BF9D65AE}" destId="{9C430026-EEDA-4F45-8EC4-BB72FA627429}" srcOrd="1" destOrd="0" presId="urn:microsoft.com/office/officeart/2005/8/layout/vList2"/>
    <dgm:cxn modelId="{7373463F-9378-4214-B136-6EFFC4E94973}" type="presParOf" srcId="{CC411A6C-7D02-4BE3-AC0B-9C14BF9D65AE}" destId="{3648EFC6-F503-49CE-8735-05EF8EF5D1DB}" srcOrd="2" destOrd="0" presId="urn:microsoft.com/office/officeart/2005/8/layout/vList2"/>
    <dgm:cxn modelId="{4B2A78B1-D31B-491C-93AB-387AD6F06149}" type="presParOf" srcId="{CC411A6C-7D02-4BE3-AC0B-9C14BF9D65AE}" destId="{4E47742B-D7B6-43A2-B854-4B13F97E8A10}" srcOrd="3" destOrd="0" presId="urn:microsoft.com/office/officeart/2005/8/layout/vList2"/>
    <dgm:cxn modelId="{6BEB6BF5-13A3-420A-A663-978756F5BD1A}" type="presParOf" srcId="{CC411A6C-7D02-4BE3-AC0B-9C14BF9D65AE}" destId="{0C2E451E-8FFE-4D59-8A56-C968E36BCEC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554559-8BEA-481B-8BC4-549221031EBA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57AC0AD-538B-4F91-AE9C-6E46750BC48F}">
      <dgm:prSet/>
      <dgm:spPr/>
      <dgm:t>
        <a:bodyPr/>
        <a:lstStyle/>
        <a:p>
          <a:r>
            <a:rPr lang="tr-TR"/>
            <a:t>➢ Kültür T, Suna G. Fibromiyalji. Çiftçi A., Baş editör, Bütüncül Tıp Birinci Basamakta ve Aile Hekimliğinde Güncel Tanı ve Tedavi. Cilt 1, 2020: Ankara, s.775-778.</a:t>
          </a:r>
          <a:endParaRPr lang="en-US"/>
        </a:p>
      </dgm:t>
    </dgm:pt>
    <dgm:pt modelId="{0D6D83F8-507E-428A-ACE6-0835804530AD}" type="parTrans" cxnId="{14F6F5FD-F733-4F88-A375-840DAEF4B480}">
      <dgm:prSet/>
      <dgm:spPr/>
      <dgm:t>
        <a:bodyPr/>
        <a:lstStyle/>
        <a:p>
          <a:endParaRPr lang="en-US"/>
        </a:p>
      </dgm:t>
    </dgm:pt>
    <dgm:pt modelId="{9C8A8916-311A-4675-9A4D-06D4938309DE}" type="sibTrans" cxnId="{14F6F5FD-F733-4F88-A375-840DAEF4B480}">
      <dgm:prSet/>
      <dgm:spPr/>
      <dgm:t>
        <a:bodyPr/>
        <a:lstStyle/>
        <a:p>
          <a:endParaRPr lang="en-US"/>
        </a:p>
      </dgm:t>
    </dgm:pt>
    <dgm:pt modelId="{C62FAB3E-5D43-4A2F-95F9-198AC938A69A}">
      <dgm:prSet/>
      <dgm:spPr/>
      <dgm:t>
        <a:bodyPr/>
        <a:lstStyle/>
        <a:p>
          <a:r>
            <a:rPr lang="tr-TR"/>
            <a:t>➢ Özkan N, Fibromiyalji sendromuna bütüncül yaklaşım. Journal of Comlementary Medicine, Regulation and Neutral Therapy. Vol. 11, No. 1: 2017: s. 12-19. </a:t>
          </a:r>
          <a:endParaRPr lang="en-US"/>
        </a:p>
      </dgm:t>
    </dgm:pt>
    <dgm:pt modelId="{FE553C93-F5F1-41F0-A4C8-46AC4A7B232C}" type="parTrans" cxnId="{68B0CDFB-8B55-42DF-B6A3-58EC8D7FDF09}">
      <dgm:prSet/>
      <dgm:spPr/>
      <dgm:t>
        <a:bodyPr/>
        <a:lstStyle/>
        <a:p>
          <a:endParaRPr lang="en-US"/>
        </a:p>
      </dgm:t>
    </dgm:pt>
    <dgm:pt modelId="{19A01B71-6002-493B-8A70-2D81A9D93C94}" type="sibTrans" cxnId="{68B0CDFB-8B55-42DF-B6A3-58EC8D7FDF09}">
      <dgm:prSet/>
      <dgm:spPr/>
      <dgm:t>
        <a:bodyPr/>
        <a:lstStyle/>
        <a:p>
          <a:endParaRPr lang="en-US"/>
        </a:p>
      </dgm:t>
    </dgm:pt>
    <dgm:pt modelId="{76F329D7-0414-45FF-8D0E-8F21F8EA4E5E}">
      <dgm:prSet/>
      <dgm:spPr/>
      <dgm:t>
        <a:bodyPr/>
        <a:lstStyle/>
        <a:p>
          <a:r>
            <a:rPr lang="tr-TR"/>
            <a:t>➢ Türk A.Ç, Fibromiyalji tanısı için eski ve yeni kriterler: Değerlendirme ve karşılaştırma. Ankara Med J. 2019: 83-95. </a:t>
          </a:r>
          <a:endParaRPr lang="en-US"/>
        </a:p>
      </dgm:t>
    </dgm:pt>
    <dgm:pt modelId="{D8E033F1-7D7B-4CA1-8145-417C48862EA1}" type="parTrans" cxnId="{CC02E0DA-D880-4741-B6A7-91AF96CB8705}">
      <dgm:prSet/>
      <dgm:spPr/>
      <dgm:t>
        <a:bodyPr/>
        <a:lstStyle/>
        <a:p>
          <a:endParaRPr lang="en-US"/>
        </a:p>
      </dgm:t>
    </dgm:pt>
    <dgm:pt modelId="{89D38BD9-D08B-483E-9DBF-57A6E107D532}" type="sibTrans" cxnId="{CC02E0DA-D880-4741-B6A7-91AF96CB8705}">
      <dgm:prSet/>
      <dgm:spPr/>
      <dgm:t>
        <a:bodyPr/>
        <a:lstStyle/>
        <a:p>
          <a:endParaRPr lang="en-US"/>
        </a:p>
      </dgm:t>
    </dgm:pt>
    <dgm:pt modelId="{6C9719A0-2D99-4C2B-820B-988EF7582EB2}">
      <dgm:prSet/>
      <dgm:spPr/>
      <dgm:t>
        <a:bodyPr/>
        <a:lstStyle/>
        <a:p>
          <a:r>
            <a:rPr lang="tr-TR"/>
            <a:t>➢ Türkiye Fiziksel Tıp ve Rehabilitasyon Derneği. Fibromiyalji Tanı ve Tedavi Önerileri. 2018</a:t>
          </a:r>
          <a:endParaRPr lang="en-US"/>
        </a:p>
      </dgm:t>
    </dgm:pt>
    <dgm:pt modelId="{42BC40A0-EBE9-4CB4-B4CA-E97825B15009}" type="parTrans" cxnId="{BE6FB808-4C0D-4E84-A180-FE82677A8660}">
      <dgm:prSet/>
      <dgm:spPr/>
      <dgm:t>
        <a:bodyPr/>
        <a:lstStyle/>
        <a:p>
          <a:endParaRPr lang="en-US"/>
        </a:p>
      </dgm:t>
    </dgm:pt>
    <dgm:pt modelId="{906FAECA-5511-42CC-87D2-C365857A5F63}" type="sibTrans" cxnId="{BE6FB808-4C0D-4E84-A180-FE82677A8660}">
      <dgm:prSet/>
      <dgm:spPr/>
      <dgm:t>
        <a:bodyPr/>
        <a:lstStyle/>
        <a:p>
          <a:endParaRPr lang="en-US"/>
        </a:p>
      </dgm:t>
    </dgm:pt>
    <dgm:pt modelId="{9BDF9121-D8EE-4144-B28A-E4C2EB55A815}">
      <dgm:prSet/>
      <dgm:spPr/>
      <dgm:t>
        <a:bodyPr/>
        <a:lstStyle/>
        <a:p>
          <a:r>
            <a:rPr lang="tr-TR"/>
            <a:t>. ➢ Türkiye Fiziksel Tıp ve Rehabilitasyon Derneği. Fibromiyalji Sendromu Hasta Kitapçığı. </a:t>
          </a:r>
          <a:endParaRPr lang="en-US"/>
        </a:p>
      </dgm:t>
    </dgm:pt>
    <dgm:pt modelId="{92C19784-9453-4C9D-8BCE-3ABB4FF4A8B2}" type="parTrans" cxnId="{6C1DEFEC-3690-46F7-ACE8-7191608136DB}">
      <dgm:prSet/>
      <dgm:spPr/>
      <dgm:t>
        <a:bodyPr/>
        <a:lstStyle/>
        <a:p>
          <a:endParaRPr lang="en-US"/>
        </a:p>
      </dgm:t>
    </dgm:pt>
    <dgm:pt modelId="{61B566B6-E31A-40FF-A3B5-84C05A75917D}" type="sibTrans" cxnId="{6C1DEFEC-3690-46F7-ACE8-7191608136DB}">
      <dgm:prSet/>
      <dgm:spPr/>
      <dgm:t>
        <a:bodyPr/>
        <a:lstStyle/>
        <a:p>
          <a:endParaRPr lang="en-US"/>
        </a:p>
      </dgm:t>
    </dgm:pt>
    <dgm:pt modelId="{E87BC4FA-DC50-4318-AD88-20C2B3B05DFD}">
      <dgm:prSet/>
      <dgm:spPr/>
      <dgm:t>
        <a:bodyPr/>
        <a:lstStyle/>
        <a:p>
          <a:r>
            <a:rPr lang="tr-TR"/>
            <a:t>➢ Yükselmiş Ö, Dönmezdil S, Fibromiyalji Güncel Tanı Tedavi, Akademisyen Kitabevi,2022: Ankara</a:t>
          </a:r>
          <a:endParaRPr lang="en-US"/>
        </a:p>
      </dgm:t>
    </dgm:pt>
    <dgm:pt modelId="{61D334FF-811B-4845-8746-94D19D31BAAB}" type="parTrans" cxnId="{E5D99D86-6A7A-447D-9EF4-2160F7D8A7BE}">
      <dgm:prSet/>
      <dgm:spPr/>
      <dgm:t>
        <a:bodyPr/>
        <a:lstStyle/>
        <a:p>
          <a:endParaRPr lang="en-US"/>
        </a:p>
      </dgm:t>
    </dgm:pt>
    <dgm:pt modelId="{008F1CAE-C146-4DA9-A7E5-F96A23829A8B}" type="sibTrans" cxnId="{E5D99D86-6A7A-447D-9EF4-2160F7D8A7BE}">
      <dgm:prSet/>
      <dgm:spPr/>
      <dgm:t>
        <a:bodyPr/>
        <a:lstStyle/>
        <a:p>
          <a:endParaRPr lang="en-US"/>
        </a:p>
      </dgm:t>
    </dgm:pt>
    <dgm:pt modelId="{CDF793EB-5EC6-4583-B76A-D4E61DAF5D66}" type="pres">
      <dgm:prSet presAssocID="{48554559-8BEA-481B-8BC4-549221031EBA}" presName="linear" presStyleCnt="0">
        <dgm:presLayoutVars>
          <dgm:animLvl val="lvl"/>
          <dgm:resizeHandles val="exact"/>
        </dgm:presLayoutVars>
      </dgm:prSet>
      <dgm:spPr/>
    </dgm:pt>
    <dgm:pt modelId="{34741814-1171-4BA3-AA0B-D15E2C413DA8}" type="pres">
      <dgm:prSet presAssocID="{357AC0AD-538B-4F91-AE9C-6E46750BC48F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48303ED-0851-455D-843D-D644EDC3E61C}" type="pres">
      <dgm:prSet presAssocID="{9C8A8916-311A-4675-9A4D-06D4938309DE}" presName="spacer" presStyleCnt="0"/>
      <dgm:spPr/>
    </dgm:pt>
    <dgm:pt modelId="{DC613056-8464-4CF6-BE7F-2268955F4981}" type="pres">
      <dgm:prSet presAssocID="{C62FAB3E-5D43-4A2F-95F9-198AC938A69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EF728D8F-766C-46B5-B74A-3C2757269529}" type="pres">
      <dgm:prSet presAssocID="{19A01B71-6002-493B-8A70-2D81A9D93C94}" presName="spacer" presStyleCnt="0"/>
      <dgm:spPr/>
    </dgm:pt>
    <dgm:pt modelId="{67176D0F-F001-4C6D-BDF8-D58984769758}" type="pres">
      <dgm:prSet presAssocID="{76F329D7-0414-45FF-8D0E-8F21F8EA4E5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1598980-0B9D-4867-A244-0C1A079896EF}" type="pres">
      <dgm:prSet presAssocID="{89D38BD9-D08B-483E-9DBF-57A6E107D532}" presName="spacer" presStyleCnt="0"/>
      <dgm:spPr/>
    </dgm:pt>
    <dgm:pt modelId="{538BE6F7-26F5-4DB6-947E-35E1646B1F36}" type="pres">
      <dgm:prSet presAssocID="{6C9719A0-2D99-4C2B-820B-988EF7582EB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0420F480-7281-4557-83A0-1207FB3EC9E0}" type="pres">
      <dgm:prSet presAssocID="{906FAECA-5511-42CC-87D2-C365857A5F63}" presName="spacer" presStyleCnt="0"/>
      <dgm:spPr/>
    </dgm:pt>
    <dgm:pt modelId="{D9D7D3C8-6593-446B-BA38-5B3299308732}" type="pres">
      <dgm:prSet presAssocID="{9BDF9121-D8EE-4144-B28A-E4C2EB55A815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826A3D2-3107-48B1-98D3-08588881C4C2}" type="pres">
      <dgm:prSet presAssocID="{61B566B6-E31A-40FF-A3B5-84C05A75917D}" presName="spacer" presStyleCnt="0"/>
      <dgm:spPr/>
    </dgm:pt>
    <dgm:pt modelId="{0751B386-9264-4946-9FF0-0CD1EB28A809}" type="pres">
      <dgm:prSet presAssocID="{E87BC4FA-DC50-4318-AD88-20C2B3B05DFD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E6FB808-4C0D-4E84-A180-FE82677A8660}" srcId="{48554559-8BEA-481B-8BC4-549221031EBA}" destId="{6C9719A0-2D99-4C2B-820B-988EF7582EB2}" srcOrd="3" destOrd="0" parTransId="{42BC40A0-EBE9-4CB4-B4CA-E97825B15009}" sibTransId="{906FAECA-5511-42CC-87D2-C365857A5F63}"/>
    <dgm:cxn modelId="{1DD5F02F-8578-4F7B-909C-2001CB9262FE}" type="presOf" srcId="{48554559-8BEA-481B-8BC4-549221031EBA}" destId="{CDF793EB-5EC6-4583-B76A-D4E61DAF5D66}" srcOrd="0" destOrd="0" presId="urn:microsoft.com/office/officeart/2005/8/layout/vList2"/>
    <dgm:cxn modelId="{AA5AE168-B3CB-4CE3-89F2-ADE6AB2123F0}" type="presOf" srcId="{9BDF9121-D8EE-4144-B28A-E4C2EB55A815}" destId="{D9D7D3C8-6593-446B-BA38-5B3299308732}" srcOrd="0" destOrd="0" presId="urn:microsoft.com/office/officeart/2005/8/layout/vList2"/>
    <dgm:cxn modelId="{0968EA75-FE86-4BC1-8299-8990400CC1EC}" type="presOf" srcId="{76F329D7-0414-45FF-8D0E-8F21F8EA4E5E}" destId="{67176D0F-F001-4C6D-BDF8-D58984769758}" srcOrd="0" destOrd="0" presId="urn:microsoft.com/office/officeart/2005/8/layout/vList2"/>
    <dgm:cxn modelId="{E5D99D86-6A7A-447D-9EF4-2160F7D8A7BE}" srcId="{48554559-8BEA-481B-8BC4-549221031EBA}" destId="{E87BC4FA-DC50-4318-AD88-20C2B3B05DFD}" srcOrd="5" destOrd="0" parTransId="{61D334FF-811B-4845-8746-94D19D31BAAB}" sibTransId="{008F1CAE-C146-4DA9-A7E5-F96A23829A8B}"/>
    <dgm:cxn modelId="{2C51AB90-16AF-40C5-9803-82D23EF4B257}" type="presOf" srcId="{357AC0AD-538B-4F91-AE9C-6E46750BC48F}" destId="{34741814-1171-4BA3-AA0B-D15E2C413DA8}" srcOrd="0" destOrd="0" presId="urn:microsoft.com/office/officeart/2005/8/layout/vList2"/>
    <dgm:cxn modelId="{29975B92-4EB2-4648-96CC-BA4CED290402}" type="presOf" srcId="{E87BC4FA-DC50-4318-AD88-20C2B3B05DFD}" destId="{0751B386-9264-4946-9FF0-0CD1EB28A809}" srcOrd="0" destOrd="0" presId="urn:microsoft.com/office/officeart/2005/8/layout/vList2"/>
    <dgm:cxn modelId="{DF432BAC-17BD-4098-B249-991A20A6D720}" type="presOf" srcId="{6C9719A0-2D99-4C2B-820B-988EF7582EB2}" destId="{538BE6F7-26F5-4DB6-947E-35E1646B1F36}" srcOrd="0" destOrd="0" presId="urn:microsoft.com/office/officeart/2005/8/layout/vList2"/>
    <dgm:cxn modelId="{2488EAB3-8567-4A00-9AF6-6618352426EC}" type="presOf" srcId="{C62FAB3E-5D43-4A2F-95F9-198AC938A69A}" destId="{DC613056-8464-4CF6-BE7F-2268955F4981}" srcOrd="0" destOrd="0" presId="urn:microsoft.com/office/officeart/2005/8/layout/vList2"/>
    <dgm:cxn modelId="{CC02E0DA-D880-4741-B6A7-91AF96CB8705}" srcId="{48554559-8BEA-481B-8BC4-549221031EBA}" destId="{76F329D7-0414-45FF-8D0E-8F21F8EA4E5E}" srcOrd="2" destOrd="0" parTransId="{D8E033F1-7D7B-4CA1-8145-417C48862EA1}" sibTransId="{89D38BD9-D08B-483E-9DBF-57A6E107D532}"/>
    <dgm:cxn modelId="{6C1DEFEC-3690-46F7-ACE8-7191608136DB}" srcId="{48554559-8BEA-481B-8BC4-549221031EBA}" destId="{9BDF9121-D8EE-4144-B28A-E4C2EB55A815}" srcOrd="4" destOrd="0" parTransId="{92C19784-9453-4C9D-8BCE-3ABB4FF4A8B2}" sibTransId="{61B566B6-E31A-40FF-A3B5-84C05A75917D}"/>
    <dgm:cxn modelId="{68B0CDFB-8B55-42DF-B6A3-58EC8D7FDF09}" srcId="{48554559-8BEA-481B-8BC4-549221031EBA}" destId="{C62FAB3E-5D43-4A2F-95F9-198AC938A69A}" srcOrd="1" destOrd="0" parTransId="{FE553C93-F5F1-41F0-A4C8-46AC4A7B232C}" sibTransId="{19A01B71-6002-493B-8A70-2D81A9D93C94}"/>
    <dgm:cxn modelId="{14F6F5FD-F733-4F88-A375-840DAEF4B480}" srcId="{48554559-8BEA-481B-8BC4-549221031EBA}" destId="{357AC0AD-538B-4F91-AE9C-6E46750BC48F}" srcOrd="0" destOrd="0" parTransId="{0D6D83F8-507E-428A-ACE6-0835804530AD}" sibTransId="{9C8A8916-311A-4675-9A4D-06D4938309DE}"/>
    <dgm:cxn modelId="{447AC719-09CC-4C74-A862-D7A5C84CF51D}" type="presParOf" srcId="{CDF793EB-5EC6-4583-B76A-D4E61DAF5D66}" destId="{34741814-1171-4BA3-AA0B-D15E2C413DA8}" srcOrd="0" destOrd="0" presId="urn:microsoft.com/office/officeart/2005/8/layout/vList2"/>
    <dgm:cxn modelId="{BC85B50B-309A-4582-91F9-D71B155B6DD9}" type="presParOf" srcId="{CDF793EB-5EC6-4583-B76A-D4E61DAF5D66}" destId="{A48303ED-0851-455D-843D-D644EDC3E61C}" srcOrd="1" destOrd="0" presId="urn:microsoft.com/office/officeart/2005/8/layout/vList2"/>
    <dgm:cxn modelId="{0A5DC7AD-8C71-45BE-82EB-25A4474C2E24}" type="presParOf" srcId="{CDF793EB-5EC6-4583-B76A-D4E61DAF5D66}" destId="{DC613056-8464-4CF6-BE7F-2268955F4981}" srcOrd="2" destOrd="0" presId="urn:microsoft.com/office/officeart/2005/8/layout/vList2"/>
    <dgm:cxn modelId="{E5FF899D-7669-491E-AC27-C1463AB8EB69}" type="presParOf" srcId="{CDF793EB-5EC6-4583-B76A-D4E61DAF5D66}" destId="{EF728D8F-766C-46B5-B74A-3C2757269529}" srcOrd="3" destOrd="0" presId="urn:microsoft.com/office/officeart/2005/8/layout/vList2"/>
    <dgm:cxn modelId="{59EC7DCA-C866-479D-88A9-88F81AE5DC9A}" type="presParOf" srcId="{CDF793EB-5EC6-4583-B76A-D4E61DAF5D66}" destId="{67176D0F-F001-4C6D-BDF8-D58984769758}" srcOrd="4" destOrd="0" presId="urn:microsoft.com/office/officeart/2005/8/layout/vList2"/>
    <dgm:cxn modelId="{9BEBAD1C-FFA7-4CF7-8ECB-04C329B2674C}" type="presParOf" srcId="{CDF793EB-5EC6-4583-B76A-D4E61DAF5D66}" destId="{11598980-0B9D-4867-A244-0C1A079896EF}" srcOrd="5" destOrd="0" presId="urn:microsoft.com/office/officeart/2005/8/layout/vList2"/>
    <dgm:cxn modelId="{AD28A46F-D213-49C4-B2F0-C552CDDE9948}" type="presParOf" srcId="{CDF793EB-5EC6-4583-B76A-D4E61DAF5D66}" destId="{538BE6F7-26F5-4DB6-947E-35E1646B1F36}" srcOrd="6" destOrd="0" presId="urn:microsoft.com/office/officeart/2005/8/layout/vList2"/>
    <dgm:cxn modelId="{C543CC0C-9D68-472E-8F63-8977517F2120}" type="presParOf" srcId="{CDF793EB-5EC6-4583-B76A-D4E61DAF5D66}" destId="{0420F480-7281-4557-83A0-1207FB3EC9E0}" srcOrd="7" destOrd="0" presId="urn:microsoft.com/office/officeart/2005/8/layout/vList2"/>
    <dgm:cxn modelId="{DB65C3E3-32D3-452D-AD24-9E1467BD2EBA}" type="presParOf" srcId="{CDF793EB-5EC6-4583-B76A-D4E61DAF5D66}" destId="{D9D7D3C8-6593-446B-BA38-5B3299308732}" srcOrd="8" destOrd="0" presId="urn:microsoft.com/office/officeart/2005/8/layout/vList2"/>
    <dgm:cxn modelId="{EE272FBA-D65C-4900-8E42-B8762B618389}" type="presParOf" srcId="{CDF793EB-5EC6-4583-B76A-D4E61DAF5D66}" destId="{1826A3D2-3107-48B1-98D3-08588881C4C2}" srcOrd="9" destOrd="0" presId="urn:microsoft.com/office/officeart/2005/8/layout/vList2"/>
    <dgm:cxn modelId="{81E30B01-96A2-4F07-8878-2C0065D74B12}" type="presParOf" srcId="{CDF793EB-5EC6-4583-B76A-D4E61DAF5D66}" destId="{0751B386-9264-4946-9FF0-0CD1EB28A80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680CB-ABFC-4F4E-BBCE-2024579DBECD}">
      <dsp:nvSpPr>
        <dsp:cNvPr id="0" name=""/>
        <dsp:cNvSpPr/>
      </dsp:nvSpPr>
      <dsp:spPr>
        <a:xfrm>
          <a:off x="775085" y="0"/>
          <a:ext cx="1509048" cy="123099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CD47A4-109D-47F7-8311-31E46A91E6A8}">
      <dsp:nvSpPr>
        <dsp:cNvPr id="0" name=""/>
        <dsp:cNvSpPr/>
      </dsp:nvSpPr>
      <dsp:spPr>
        <a:xfrm>
          <a:off x="775085" y="1377922"/>
          <a:ext cx="4311566" cy="891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tr-TR" sz="1400" kern="1200"/>
            <a:t>✓Fibromiyalji;</a:t>
          </a:r>
          <a:endParaRPr lang="en-US" sz="1400" kern="1200"/>
        </a:p>
      </dsp:txBody>
      <dsp:txXfrm>
        <a:off x="775085" y="1377922"/>
        <a:ext cx="4311566" cy="891143"/>
      </dsp:txXfrm>
    </dsp:sp>
    <dsp:sp modelId="{BE73895B-3501-4F40-ABF4-95CDEEDC868A}">
      <dsp:nvSpPr>
        <dsp:cNvPr id="0" name=""/>
        <dsp:cNvSpPr/>
      </dsp:nvSpPr>
      <dsp:spPr>
        <a:xfrm>
          <a:off x="727529" y="1760467"/>
          <a:ext cx="4311566" cy="1855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/>
            <a:t>• Yaygın vücut ağrısı ve belirli anatomik bölgelerde duyarlı noktaların varlığı ile karakterize;</a:t>
          </a:r>
          <a:endParaRPr lang="en-US" sz="1600" kern="1200" dirty="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/>
            <a:t>• Yorgunluk, ağrı, uyku bozukluğu, bilişsel işlevlerde bozulma ile seyreden; </a:t>
          </a:r>
          <a:endParaRPr lang="en-US" sz="1600" kern="1200" dirty="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/>
            <a:t>• Etyolojisi tam olarak bilinmeyen;</a:t>
          </a:r>
          <a:endParaRPr lang="en-US" sz="1600" kern="1200" dirty="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/>
            <a:t>• Kronik </a:t>
          </a:r>
          <a:r>
            <a:rPr lang="tr-TR" sz="1600" kern="1200" dirty="0" err="1"/>
            <a:t>non-inflamatuvar</a:t>
          </a:r>
          <a:r>
            <a:rPr lang="tr-TR" sz="1600" kern="1200" dirty="0"/>
            <a:t> ve </a:t>
          </a:r>
          <a:r>
            <a:rPr lang="tr-TR" sz="1600" kern="1200" dirty="0" err="1"/>
            <a:t>non</a:t>
          </a:r>
          <a:r>
            <a:rPr lang="tr-TR" sz="1600" kern="1200" dirty="0"/>
            <a:t>-otoimmün, yaygın bir kas-iskelet sistemi sorunu</a:t>
          </a:r>
          <a:endParaRPr lang="en-US" sz="1600" kern="1200" dirty="0"/>
        </a:p>
      </dsp:txBody>
      <dsp:txXfrm>
        <a:off x="727529" y="1760467"/>
        <a:ext cx="4311566" cy="1855400"/>
      </dsp:txXfrm>
    </dsp:sp>
    <dsp:sp modelId="{1B6DB465-D1B9-4EA6-89DE-818A6D8D9B20}">
      <dsp:nvSpPr>
        <dsp:cNvPr id="0" name=""/>
        <dsp:cNvSpPr/>
      </dsp:nvSpPr>
      <dsp:spPr>
        <a:xfrm>
          <a:off x="5841176" y="0"/>
          <a:ext cx="1509048" cy="123099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33238B-66B5-4817-9D55-51B935CFF538}">
      <dsp:nvSpPr>
        <dsp:cNvPr id="0" name=""/>
        <dsp:cNvSpPr/>
      </dsp:nvSpPr>
      <dsp:spPr>
        <a:xfrm>
          <a:off x="5841176" y="1377922"/>
          <a:ext cx="4311566" cy="891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tr-TR" sz="1400" kern="1200"/>
            <a:t>✓ Son yıllarda özellikle nörofizyoloji alanındaki etiyolojiye yönelik çalışmalar sonucunda, bir ‘’santral sensitivite sendromu’’ olarak da sınıflandırılmakta, ağrının regülasyonunda bozukluk olduğu kabul edilmektedir</a:t>
          </a:r>
          <a:endParaRPr lang="en-US" sz="1400" kern="1200"/>
        </a:p>
      </dsp:txBody>
      <dsp:txXfrm>
        <a:off x="5841176" y="1377922"/>
        <a:ext cx="4311566" cy="891143"/>
      </dsp:txXfrm>
    </dsp:sp>
    <dsp:sp modelId="{2EBDDC56-247C-457C-9ED8-E82676A73E0E}">
      <dsp:nvSpPr>
        <dsp:cNvPr id="0" name=""/>
        <dsp:cNvSpPr/>
      </dsp:nvSpPr>
      <dsp:spPr>
        <a:xfrm>
          <a:off x="5841176" y="2337404"/>
          <a:ext cx="4311566" cy="1855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E2D6A-9DE9-4608-9D7E-70A9EA8C36BA}">
      <dsp:nvSpPr>
        <dsp:cNvPr id="0" name=""/>
        <dsp:cNvSpPr/>
      </dsp:nvSpPr>
      <dsp:spPr>
        <a:xfrm>
          <a:off x="0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D55837-D4F7-4B1A-8352-E9E1A190D2BF}">
      <dsp:nvSpPr>
        <dsp:cNvPr id="0" name=""/>
        <dsp:cNvSpPr/>
      </dsp:nvSpPr>
      <dsp:spPr>
        <a:xfrm>
          <a:off x="341494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✓Tanısı hastanın öyküsü, hekimin klinik muayenesi ve belirlenen tanı ve sınıflandırma kriterlerine dayanır.</a:t>
          </a:r>
          <a:endParaRPr lang="en-US" sz="2100" kern="1200"/>
        </a:p>
      </dsp:txBody>
      <dsp:txXfrm>
        <a:off x="398656" y="1088253"/>
        <a:ext cx="2959127" cy="1837317"/>
      </dsp:txXfrm>
    </dsp:sp>
    <dsp:sp modelId="{21C9DDC6-0182-4FEE-BE02-1C662E4BCD8A}">
      <dsp:nvSpPr>
        <dsp:cNvPr id="0" name=""/>
        <dsp:cNvSpPr/>
      </dsp:nvSpPr>
      <dsp:spPr>
        <a:xfrm>
          <a:off x="3756441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09EE00-4212-4F9D-9172-62FB5952C6E7}">
      <dsp:nvSpPr>
        <dsp:cNvPr id="0" name=""/>
        <dsp:cNvSpPr/>
      </dsp:nvSpPr>
      <dsp:spPr>
        <a:xfrm>
          <a:off x="4097935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✓Özel bir tanı testi yoktur. </a:t>
          </a:r>
          <a:endParaRPr lang="en-US" sz="2100" kern="1200"/>
        </a:p>
      </dsp:txBody>
      <dsp:txXfrm>
        <a:off x="4155097" y="1088253"/>
        <a:ext cx="2959127" cy="1837317"/>
      </dsp:txXfrm>
    </dsp:sp>
    <dsp:sp modelId="{C6028643-53C9-428A-9D69-983EA935BBEA}">
      <dsp:nvSpPr>
        <dsp:cNvPr id="0" name=""/>
        <dsp:cNvSpPr/>
      </dsp:nvSpPr>
      <dsp:spPr>
        <a:xfrm>
          <a:off x="7512882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1E3CDC-E139-4A5C-A4F2-BEF9644CCBFE}">
      <dsp:nvSpPr>
        <dsp:cNvPr id="0" name=""/>
        <dsp:cNvSpPr/>
      </dsp:nvSpPr>
      <dsp:spPr>
        <a:xfrm>
          <a:off x="7854377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✓Laboratuvar ve radyolojik incelemelerde herhangi bir spesifik değişiklik saptanmaz.</a:t>
          </a:r>
          <a:endParaRPr lang="en-US" sz="2100" kern="1200"/>
        </a:p>
      </dsp:txBody>
      <dsp:txXfrm>
        <a:off x="7911539" y="1088253"/>
        <a:ext cx="2959127" cy="18373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92641-318F-4754-ADD7-9496F59DBEA1}">
      <dsp:nvSpPr>
        <dsp:cNvPr id="0" name=""/>
        <dsp:cNvSpPr/>
      </dsp:nvSpPr>
      <dsp:spPr>
        <a:xfrm>
          <a:off x="1953914" y="529294"/>
          <a:ext cx="1944000" cy="194400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7C08B-1370-449E-BDAE-CC45252647E3}">
      <dsp:nvSpPr>
        <dsp:cNvPr id="0" name=""/>
        <dsp:cNvSpPr/>
      </dsp:nvSpPr>
      <dsp:spPr>
        <a:xfrm>
          <a:off x="765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✓Son kriterlerdir. </a:t>
          </a:r>
          <a:endParaRPr lang="en-US" sz="1700" kern="1200"/>
        </a:p>
      </dsp:txBody>
      <dsp:txXfrm>
        <a:off x="765914" y="2943510"/>
        <a:ext cx="4320000" cy="720000"/>
      </dsp:txXfrm>
    </dsp:sp>
    <dsp:sp modelId="{B4DFB4E4-4399-4CF7-9177-0EBBB930338F}">
      <dsp:nvSpPr>
        <dsp:cNvPr id="0" name=""/>
        <dsp:cNvSpPr/>
      </dsp:nvSpPr>
      <dsp:spPr>
        <a:xfrm>
          <a:off x="7029914" y="529294"/>
          <a:ext cx="1944000" cy="194400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3A908D-0202-4191-93CF-25C127F3D7E3}">
      <dsp:nvSpPr>
        <dsp:cNvPr id="0" name=""/>
        <dsp:cNvSpPr/>
      </dsp:nvSpPr>
      <dsp:spPr>
        <a:xfrm>
          <a:off x="5841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✓Hastanın ağrı hissettiği bölgelerin sayısı ve semptomların şiddetinin ölçüldüğü iki anket içermektedir</a:t>
          </a:r>
          <a:endParaRPr lang="en-US" sz="1700" kern="1200"/>
        </a:p>
      </dsp:txBody>
      <dsp:txXfrm>
        <a:off x="5841914" y="2943510"/>
        <a:ext cx="4320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89537-9B8A-4262-8F87-8BEDBA00E1F4}">
      <dsp:nvSpPr>
        <dsp:cNvPr id="0" name=""/>
        <dsp:cNvSpPr/>
      </dsp:nvSpPr>
      <dsp:spPr>
        <a:xfrm>
          <a:off x="1333" y="882495"/>
          <a:ext cx="4855627" cy="24278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500" kern="1200"/>
            <a:t>✓Semptom Şiddet Skalası (SŞS): </a:t>
          </a:r>
          <a:endParaRPr lang="en-US" sz="3500" kern="1200"/>
        </a:p>
      </dsp:txBody>
      <dsp:txXfrm>
        <a:off x="72441" y="953603"/>
        <a:ext cx="4713411" cy="2285597"/>
      </dsp:txXfrm>
    </dsp:sp>
    <dsp:sp modelId="{D20A1910-F5C9-42D9-AE28-8975B8FBB58D}">
      <dsp:nvSpPr>
        <dsp:cNvPr id="0" name=""/>
        <dsp:cNvSpPr/>
      </dsp:nvSpPr>
      <dsp:spPr>
        <a:xfrm>
          <a:off x="6070867" y="882495"/>
          <a:ext cx="4855627" cy="24278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500" kern="1200"/>
            <a:t>• A ve B olmak üzere iki grupta değerlendirilerek bu maddelerden alınan toplam skor hesaplanır.</a:t>
          </a:r>
          <a:endParaRPr lang="en-US" sz="3500" kern="1200"/>
        </a:p>
      </dsp:txBody>
      <dsp:txXfrm>
        <a:off x="6141975" y="953603"/>
        <a:ext cx="4713411" cy="22855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445AB8-F034-4446-BCDE-E1A5C0484FB0}">
      <dsp:nvSpPr>
        <dsp:cNvPr id="0" name=""/>
        <dsp:cNvSpPr/>
      </dsp:nvSpPr>
      <dsp:spPr>
        <a:xfrm>
          <a:off x="0" y="56360"/>
          <a:ext cx="10515600" cy="10380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/>
            <a:t>✓FM tedavisinde ana amaç:</a:t>
          </a:r>
          <a:endParaRPr lang="en-US" sz="2600" kern="1200"/>
        </a:p>
      </dsp:txBody>
      <dsp:txXfrm>
        <a:off x="50675" y="107035"/>
        <a:ext cx="10414250" cy="936732"/>
      </dsp:txXfrm>
    </dsp:sp>
    <dsp:sp modelId="{9C430026-EEDA-4F45-8EC4-BB72FA627429}">
      <dsp:nvSpPr>
        <dsp:cNvPr id="0" name=""/>
        <dsp:cNvSpPr/>
      </dsp:nvSpPr>
      <dsp:spPr>
        <a:xfrm>
          <a:off x="0" y="1094442"/>
          <a:ext cx="10515600" cy="1049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tr-TR" sz="2000" kern="1200" dirty="0"/>
            <a:t>• Kronik yaygın ağrıyı ve başlıca semptomlarını azaltmak;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tr-TR" sz="2000" kern="1200" dirty="0"/>
            <a:t>• Eşlik eden semptomlarla baş etme becerilerini geliştirmek;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tr-TR" sz="2000" kern="1200" dirty="0"/>
            <a:t>• Çok yönlü tedavi yaklaşımlarıyla hastanın sağlıkla ilgili hayat kalitesini arttırmak.</a:t>
          </a:r>
          <a:endParaRPr lang="en-US" sz="2000" kern="1200" dirty="0"/>
        </a:p>
      </dsp:txBody>
      <dsp:txXfrm>
        <a:off x="0" y="1094442"/>
        <a:ext cx="10515600" cy="1049490"/>
      </dsp:txXfrm>
    </dsp:sp>
    <dsp:sp modelId="{3648EFC6-F503-49CE-8735-05EF8EF5D1DB}">
      <dsp:nvSpPr>
        <dsp:cNvPr id="0" name=""/>
        <dsp:cNvSpPr/>
      </dsp:nvSpPr>
      <dsp:spPr>
        <a:xfrm>
          <a:off x="0" y="2143932"/>
          <a:ext cx="10515600" cy="10380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/>
            <a:t>1) Farmakolojik Tedavi </a:t>
          </a:r>
          <a:endParaRPr lang="en-US" sz="2600" kern="1200"/>
        </a:p>
      </dsp:txBody>
      <dsp:txXfrm>
        <a:off x="50675" y="2194607"/>
        <a:ext cx="10414250" cy="936732"/>
      </dsp:txXfrm>
    </dsp:sp>
    <dsp:sp modelId="{0C2E451E-8FFE-4D59-8A56-C968E36BCEC2}">
      <dsp:nvSpPr>
        <dsp:cNvPr id="0" name=""/>
        <dsp:cNvSpPr/>
      </dsp:nvSpPr>
      <dsp:spPr>
        <a:xfrm>
          <a:off x="0" y="3256895"/>
          <a:ext cx="10515600" cy="10380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/>
            <a:t>2) Non-Farmakolojik ve Tamamlayıcı Tedaviler 30 Farmakolojik Tedavi Seçenekleri </a:t>
          </a:r>
          <a:endParaRPr lang="en-US" sz="2600" kern="1200"/>
        </a:p>
      </dsp:txBody>
      <dsp:txXfrm>
        <a:off x="50675" y="3307570"/>
        <a:ext cx="10414250" cy="9367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41814-1171-4BA3-AA0B-D15E2C413DA8}">
      <dsp:nvSpPr>
        <dsp:cNvPr id="0" name=""/>
        <dsp:cNvSpPr/>
      </dsp:nvSpPr>
      <dsp:spPr>
        <a:xfrm>
          <a:off x="0" y="39109"/>
          <a:ext cx="6666833" cy="8599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➢ Kültür T, Suna G. Fibromiyalji. Çiftçi A., Baş editör, Bütüncül Tıp Birinci Basamakta ve Aile Hekimliğinde Güncel Tanı ve Tedavi. Cilt 1, 2020: Ankara, s.775-778.</a:t>
          </a:r>
          <a:endParaRPr lang="en-US" sz="1500" kern="1200"/>
        </a:p>
      </dsp:txBody>
      <dsp:txXfrm>
        <a:off x="41979" y="81088"/>
        <a:ext cx="6582875" cy="775992"/>
      </dsp:txXfrm>
    </dsp:sp>
    <dsp:sp modelId="{DC613056-8464-4CF6-BE7F-2268955F4981}">
      <dsp:nvSpPr>
        <dsp:cNvPr id="0" name=""/>
        <dsp:cNvSpPr/>
      </dsp:nvSpPr>
      <dsp:spPr>
        <a:xfrm>
          <a:off x="0" y="942259"/>
          <a:ext cx="6666833" cy="859950"/>
        </a:xfrm>
        <a:prstGeom prst="roundRect">
          <a:avLst/>
        </a:prstGeom>
        <a:gradFill rotWithShape="0">
          <a:gsLst>
            <a:gs pos="0">
              <a:schemeClr val="accent2">
                <a:hueOff val="1288722"/>
                <a:satOff val="-3699"/>
                <a:lumOff val="-5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88722"/>
                <a:satOff val="-3699"/>
                <a:lumOff val="-5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88722"/>
                <a:satOff val="-3699"/>
                <a:lumOff val="-5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➢ Özkan N, Fibromiyalji sendromuna bütüncül yaklaşım. Journal of Comlementary Medicine, Regulation and Neutral Therapy. Vol. 11, No. 1: 2017: s. 12-19. </a:t>
          </a:r>
          <a:endParaRPr lang="en-US" sz="1500" kern="1200"/>
        </a:p>
      </dsp:txBody>
      <dsp:txXfrm>
        <a:off x="41979" y="984238"/>
        <a:ext cx="6582875" cy="775992"/>
      </dsp:txXfrm>
    </dsp:sp>
    <dsp:sp modelId="{67176D0F-F001-4C6D-BDF8-D58984769758}">
      <dsp:nvSpPr>
        <dsp:cNvPr id="0" name=""/>
        <dsp:cNvSpPr/>
      </dsp:nvSpPr>
      <dsp:spPr>
        <a:xfrm>
          <a:off x="0" y="1845409"/>
          <a:ext cx="6666833" cy="859950"/>
        </a:xfrm>
        <a:prstGeom prst="roundRect">
          <a:avLst/>
        </a:prstGeom>
        <a:gradFill rotWithShape="0">
          <a:gsLst>
            <a:gs pos="0">
              <a:schemeClr val="accent2">
                <a:hueOff val="2577445"/>
                <a:satOff val="-7397"/>
                <a:lumOff val="-11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577445"/>
                <a:satOff val="-7397"/>
                <a:lumOff val="-11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577445"/>
                <a:satOff val="-7397"/>
                <a:lumOff val="-11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➢ Türk A.Ç, Fibromiyalji tanısı için eski ve yeni kriterler: Değerlendirme ve karşılaştırma. Ankara Med J. 2019: 83-95. </a:t>
          </a:r>
          <a:endParaRPr lang="en-US" sz="1500" kern="1200"/>
        </a:p>
      </dsp:txBody>
      <dsp:txXfrm>
        <a:off x="41979" y="1887388"/>
        <a:ext cx="6582875" cy="775992"/>
      </dsp:txXfrm>
    </dsp:sp>
    <dsp:sp modelId="{538BE6F7-26F5-4DB6-947E-35E1646B1F36}">
      <dsp:nvSpPr>
        <dsp:cNvPr id="0" name=""/>
        <dsp:cNvSpPr/>
      </dsp:nvSpPr>
      <dsp:spPr>
        <a:xfrm>
          <a:off x="0" y="2748559"/>
          <a:ext cx="6666833" cy="859950"/>
        </a:xfrm>
        <a:prstGeom prst="roundRect">
          <a:avLst/>
        </a:prstGeom>
        <a:gradFill rotWithShape="0">
          <a:gsLst>
            <a:gs pos="0">
              <a:schemeClr val="accent2">
                <a:hueOff val="3866168"/>
                <a:satOff val="-11096"/>
                <a:lumOff val="-17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866168"/>
                <a:satOff val="-11096"/>
                <a:lumOff val="-17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866168"/>
                <a:satOff val="-11096"/>
                <a:lumOff val="-17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➢ Türkiye Fiziksel Tıp ve Rehabilitasyon Derneği. Fibromiyalji Tanı ve Tedavi Önerileri. 2018</a:t>
          </a:r>
          <a:endParaRPr lang="en-US" sz="1500" kern="1200"/>
        </a:p>
      </dsp:txBody>
      <dsp:txXfrm>
        <a:off x="41979" y="2790538"/>
        <a:ext cx="6582875" cy="775992"/>
      </dsp:txXfrm>
    </dsp:sp>
    <dsp:sp modelId="{D9D7D3C8-6593-446B-BA38-5B3299308732}">
      <dsp:nvSpPr>
        <dsp:cNvPr id="0" name=""/>
        <dsp:cNvSpPr/>
      </dsp:nvSpPr>
      <dsp:spPr>
        <a:xfrm>
          <a:off x="0" y="3651710"/>
          <a:ext cx="6666833" cy="859950"/>
        </a:xfrm>
        <a:prstGeom prst="roundRect">
          <a:avLst/>
        </a:prstGeom>
        <a:gradFill rotWithShape="0">
          <a:gsLst>
            <a:gs pos="0">
              <a:schemeClr val="accent2">
                <a:hueOff val="5154890"/>
                <a:satOff val="-14794"/>
                <a:lumOff val="-23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154890"/>
                <a:satOff val="-14794"/>
                <a:lumOff val="-23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154890"/>
                <a:satOff val="-14794"/>
                <a:lumOff val="-23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. ➢ Türkiye Fiziksel Tıp ve Rehabilitasyon Derneği. Fibromiyalji Sendromu Hasta Kitapçığı. </a:t>
          </a:r>
          <a:endParaRPr lang="en-US" sz="1500" kern="1200"/>
        </a:p>
      </dsp:txBody>
      <dsp:txXfrm>
        <a:off x="41979" y="3693689"/>
        <a:ext cx="6582875" cy="775992"/>
      </dsp:txXfrm>
    </dsp:sp>
    <dsp:sp modelId="{0751B386-9264-4946-9FF0-0CD1EB28A809}">
      <dsp:nvSpPr>
        <dsp:cNvPr id="0" name=""/>
        <dsp:cNvSpPr/>
      </dsp:nvSpPr>
      <dsp:spPr>
        <a:xfrm>
          <a:off x="0" y="4554860"/>
          <a:ext cx="6666833" cy="859950"/>
        </a:xfrm>
        <a:prstGeom prst="roundRect">
          <a:avLst/>
        </a:prstGeom>
        <a:gradFill rotWithShape="0">
          <a:gsLst>
            <a:gs pos="0">
              <a:schemeClr val="accent2">
                <a:hueOff val="6443612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2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2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➢ Yükselmiş Ö, Dönmezdil S, Fibromiyalji Güncel Tanı Tedavi, Akademisyen Kitabevi,2022: Ankara</a:t>
          </a:r>
          <a:endParaRPr lang="en-US" sz="1500" kern="1200"/>
        </a:p>
      </dsp:txBody>
      <dsp:txXfrm>
        <a:off x="41979" y="4596839"/>
        <a:ext cx="6582875" cy="775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02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AAA2F93-AE0A-8624-6077-41E9558D90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C0B1DDB-F500-AA5A-EB51-4F74F880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1489692-3C84-AA6A-1383-5F7FDCD6D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B2DB-5FB5-46FF-B35D-D638B3E7AEA3}" type="datetimeFigureOut">
              <a:rPr lang="tr-TR" smtClean="0"/>
              <a:t>12.05.2026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1AD8854-0A1D-F319-E4B2-F33006F03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C10E2F9-2E58-B13E-871A-70501579F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CC1D-09F1-4CA9-AE8E-7B7DBE5261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3312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56875A6-435C-E598-C75D-79067D436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8B0EB28-E2E6-176B-B68F-C485882C33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996D706-AA76-AD28-452B-C0CF97E08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B2DB-5FB5-46FF-B35D-D638B3E7AEA3}" type="datetimeFigureOut">
              <a:rPr lang="tr-TR" smtClean="0"/>
              <a:t>12.05.2026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4EBB6FB-6F29-3788-AC85-2853384AC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F452456-2179-4945-0C71-D7D8920FA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CC1D-09F1-4CA9-AE8E-7B7DBE5261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1785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AF9B1D7B-C0D0-3F90-B488-24786D2FE4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90C90F6-C7FC-DD23-5693-EE2BFD3F7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246A6E9-45FA-9A42-084E-3F7BB4DC0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B2DB-5FB5-46FF-B35D-D638B3E7AEA3}" type="datetimeFigureOut">
              <a:rPr lang="tr-TR" smtClean="0"/>
              <a:t>12.05.2026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4833AE1-0738-B54B-A96D-0BDE7E120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E847941-949D-3704-E74D-50A7F5074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CC1D-09F1-4CA9-AE8E-7B7DBE5261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101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E080021-3E41-5E7E-EA0B-DB3FF3801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AB218CB-1F36-4EA0-7D1A-630766165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77D360-2E09-1645-D46B-4F22446E4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B2DB-5FB5-46FF-B35D-D638B3E7AEA3}" type="datetimeFigureOut">
              <a:rPr lang="tr-TR" smtClean="0"/>
              <a:t>12.05.2026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964AEED-A481-7E8A-16DA-4E3F630CA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9E902F1-D289-8AFF-0095-4D50FB80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CC1D-09F1-4CA9-AE8E-7B7DBE5261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8848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9D0F12-E721-4064-5E59-9A6640DB9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2345388-7445-5A78-7E2E-8B8B90665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FEE49F8-0301-3F12-8F89-F5E49F1A2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B2DB-5FB5-46FF-B35D-D638B3E7AEA3}" type="datetimeFigureOut">
              <a:rPr lang="tr-TR" smtClean="0"/>
              <a:t>12.05.2026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5862CF7-3D1F-8206-1244-450EE1623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746CACE-33F5-C794-BE5E-0F3BDF699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CC1D-09F1-4CA9-AE8E-7B7DBE5261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1412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B30C2EB-FD15-A71B-9542-C7859513D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27AC156-DFC3-BC89-CE57-3F3D23316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D91250D-C912-F3E1-BD74-C56F6F035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46A2006-75C2-57E0-F3F4-5B3C2F894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B2DB-5FB5-46FF-B35D-D638B3E7AEA3}" type="datetimeFigureOut">
              <a:rPr lang="tr-TR" smtClean="0"/>
              <a:t>12.05.2026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6E552C6-6675-9369-0D2B-4E207DE20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DC97FAE-1522-3BB7-3CB7-008C168E7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CC1D-09F1-4CA9-AE8E-7B7DBE5261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7578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04176F-1785-8636-777D-2F3203959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D54E682-0F8A-4D91-6403-93050C364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DAD25E3-66E6-4C80-E814-2FFB4B3A5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15178C6-E873-47FB-8952-952457E44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62D8BB5-789F-37D5-7181-0E439ABBA0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C62ACD0B-7AEA-5F11-4A78-BED028BD5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B2DB-5FB5-46FF-B35D-D638B3E7AEA3}" type="datetimeFigureOut">
              <a:rPr lang="tr-TR" smtClean="0"/>
              <a:t>12.05.2026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F1F9BC7D-13D4-E071-713F-77CD97BD8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6B32C05D-8383-E0E6-68D0-B171943E8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CC1D-09F1-4CA9-AE8E-7B7DBE5261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053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2F284D-43D1-C833-DDDB-FEBC5CEE3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392043B-1F2C-34B9-F34C-7CF17AE6E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B2DB-5FB5-46FF-B35D-D638B3E7AEA3}" type="datetimeFigureOut">
              <a:rPr lang="tr-TR" smtClean="0"/>
              <a:t>12.05.2026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6FFBD99-3EAA-659D-DEA4-27460654C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C481F01-4A2C-88C5-F50C-EB2C011B4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CC1D-09F1-4CA9-AE8E-7B7DBE5261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8646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032A906-25D6-D3D0-75E6-B8639E72D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B2DB-5FB5-46FF-B35D-D638B3E7AEA3}" type="datetimeFigureOut">
              <a:rPr lang="tr-TR" smtClean="0"/>
              <a:t>12.05.2026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439B4998-D66D-8AFB-E47B-2DAA384AE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F6D0DAC-2669-AFFD-B54D-7C9AC61D7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CC1D-09F1-4CA9-AE8E-7B7DBE5261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217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CA5917-5B8C-B87F-11DA-EBE3A7F0E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A62C2D1-E85B-1E1B-1A60-7405995B5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618A330-1916-006B-D145-F9915D875F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A547AEC-C5AD-99A1-A5C2-52E3ED722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B2DB-5FB5-46FF-B35D-D638B3E7AEA3}" type="datetimeFigureOut">
              <a:rPr lang="tr-TR" smtClean="0"/>
              <a:t>12.05.2026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308B21D-14F8-4489-E7C4-81597A87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C7FA5E8-C052-9C27-86ED-3046C51A7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CC1D-09F1-4CA9-AE8E-7B7DBE5261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3433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E4EF50D-EBF1-743A-6026-B48229AE3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B3533C9-E158-1DF7-5159-B84844F8BD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B60E4C5-6EB3-90A0-B970-FCA9BEF44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C80A80D-07EB-0823-9626-FE85ADA4B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B2DB-5FB5-46FF-B35D-D638B3E7AEA3}" type="datetimeFigureOut">
              <a:rPr lang="tr-TR" smtClean="0"/>
              <a:t>12.05.2026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A8AD9B4-07D8-E145-2EF7-2F63E0CBB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2440FB3-50DD-963A-2873-10098550C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CC1D-09F1-4CA9-AE8E-7B7DBE5261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1735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85ACF31B-DF2C-8A63-0665-F976FC7E4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16EE754-97F0-8DF2-8219-80D07B127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A2B6F0A-B317-E247-71FF-646FFD0504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0BB2DB-5FB5-46FF-B35D-D638B3E7AEA3}" type="datetimeFigureOut">
              <a:rPr lang="tr-TR" smtClean="0"/>
              <a:t>12.05.2026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411551C-6114-5EFD-BCBB-5C8A1194C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5B4714C-8497-023F-3296-91DE16C09D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99CC1D-09F1-4CA9-AE8E-7B7DBE5261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301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 /><Relationship Id="rId2" Type="http://schemas.openxmlformats.org/officeDocument/2006/relationships/diagramData" Target="../diagrams/data4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4.xml" /><Relationship Id="rId5" Type="http://schemas.openxmlformats.org/officeDocument/2006/relationships/diagramColors" Target="../diagrams/colors4.xml" /><Relationship Id="rId4" Type="http://schemas.openxmlformats.org/officeDocument/2006/relationships/diagramQuickStyle" Target="../diagrams/quickStyle4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 /><Relationship Id="rId2" Type="http://schemas.openxmlformats.org/officeDocument/2006/relationships/diagramData" Target="../diagrams/data5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5.xml" /><Relationship Id="rId5" Type="http://schemas.openxmlformats.org/officeDocument/2006/relationships/diagramColors" Target="../diagrams/colors5.xml" /><Relationship Id="rId4" Type="http://schemas.openxmlformats.org/officeDocument/2006/relationships/diagramQuickStyle" Target="../diagrams/quickStyle5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toad.halileksi.net/wp-content/uploads/2022/07/yeniden-gozden-gecirilmis-fibromiyalji-etki-anketi-yfea-turkce-versiyonu-toad.pdf" TargetMode="External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ed.org.tr/file-634b1a9aa60b81752234631639a226" TargetMode="External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hyperlink" Target="https://www.hesaplamamotoru.com/saglik/diger-hesaplayicilar/yorgunluk-siddet-olcegi-hesaplayici" TargetMode="External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 /><Relationship Id="rId2" Type="http://schemas.openxmlformats.org/officeDocument/2006/relationships/diagramData" Target="../diagrams/data6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6.xml" /><Relationship Id="rId5" Type="http://schemas.openxmlformats.org/officeDocument/2006/relationships/diagramColors" Target="../diagrams/colors6.xml" /><Relationship Id="rId4" Type="http://schemas.openxmlformats.org/officeDocument/2006/relationships/diagramQuickStyle" Target="../diagrams/quickStyle6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9">
            <a:extLst>
              <a:ext uri="{FF2B5EF4-FFF2-40B4-BE49-F238E27FC236}">
                <a16:creationId xmlns:a16="http://schemas.microsoft.com/office/drawing/2014/main" id="{F93E0B60-0204-4F9C-8CD5-C9BD373E1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E702CC3-CBFC-ECAD-F138-79DF5E338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882" y="4433530"/>
            <a:ext cx="4820134" cy="1635639"/>
          </a:xfrm>
        </p:spPr>
        <p:txBody>
          <a:bodyPr anchor="t">
            <a:normAutofit/>
          </a:bodyPr>
          <a:lstStyle/>
          <a:p>
            <a:pPr algn="l"/>
            <a:r>
              <a:rPr lang="tr-TR" sz="4000">
                <a:solidFill>
                  <a:schemeClr val="tx2"/>
                </a:solidFill>
              </a:rPr>
              <a:t>FİBROMİYALJİ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4C227181-3D1C-34ED-F6CF-ED639CAE3F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184" r="26940" b="1"/>
          <a:stretch>
            <a:fillRect/>
          </a:stretch>
        </p:blipFill>
        <p:spPr>
          <a:xfrm>
            <a:off x="300" y="1130513"/>
            <a:ext cx="5004928" cy="5727482"/>
          </a:xfrm>
          <a:custGeom>
            <a:avLst/>
            <a:gdLst/>
            <a:ahLst/>
            <a:cxnLst/>
            <a:rect l="l" t="t" r="r" b="b"/>
            <a:pathLst>
              <a:path w="5004928" h="5727482">
                <a:moveTo>
                  <a:pt x="1673274" y="0"/>
                </a:moveTo>
                <a:cubicBezTo>
                  <a:pt x="3513296" y="0"/>
                  <a:pt x="5004928" y="1491632"/>
                  <a:pt x="5004928" y="3331654"/>
                </a:cubicBezTo>
                <a:cubicBezTo>
                  <a:pt x="5004928" y="4251665"/>
                  <a:pt x="4632020" y="5084579"/>
                  <a:pt x="4029109" y="5687489"/>
                </a:cubicBezTo>
                <a:lnTo>
                  <a:pt x="3985106" y="5727482"/>
                </a:lnTo>
                <a:lnTo>
                  <a:pt x="0" y="5727482"/>
                </a:lnTo>
                <a:lnTo>
                  <a:pt x="0" y="453879"/>
                </a:lnTo>
                <a:lnTo>
                  <a:pt x="85210" y="402113"/>
                </a:lnTo>
                <a:cubicBezTo>
                  <a:pt x="557283" y="145668"/>
                  <a:pt x="1098267" y="0"/>
                  <a:pt x="1673274" y="0"/>
                </a:cubicBezTo>
                <a:close/>
              </a:path>
            </a:pathLst>
          </a:custGeom>
        </p:spPr>
      </p:pic>
      <p:grpSp>
        <p:nvGrpSpPr>
          <p:cNvPr id="33" name="Group 21">
            <a:extLst>
              <a:ext uri="{FF2B5EF4-FFF2-40B4-BE49-F238E27FC236}">
                <a16:creationId xmlns:a16="http://schemas.microsoft.com/office/drawing/2014/main" id="{3BFA0782-E4B3-4AE1-904C-106813760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935182"/>
            <a:ext cx="5401996" cy="5922819"/>
            <a:chOff x="0" y="935182"/>
            <a:chExt cx="5401996" cy="59228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67B6173-F03D-4643-AF45-C8A3A034C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062000"/>
              <a:ext cx="5086251" cy="5796001"/>
            </a:xfrm>
            <a:custGeom>
              <a:avLst/>
              <a:gdLst>
                <a:gd name="connsiteX0" fmla="*/ 0 w 5086251"/>
                <a:gd name="connsiteY0" fmla="*/ 5336479 h 5796001"/>
                <a:gd name="connsiteX1" fmla="*/ 21826 w 5086251"/>
                <a:gd name="connsiteY1" fmla="*/ 5354914 h 5796001"/>
                <a:gd name="connsiteX2" fmla="*/ 568136 w 5086251"/>
                <a:gd name="connsiteY2" fmla="*/ 5687263 h 5796001"/>
                <a:gd name="connsiteX3" fmla="*/ 842562 w 5086251"/>
                <a:gd name="connsiteY3" fmla="*/ 5795316 h 5796001"/>
                <a:gd name="connsiteX4" fmla="*/ 845065 w 5086251"/>
                <a:gd name="connsiteY4" fmla="*/ 5796001 h 5796001"/>
                <a:gd name="connsiteX5" fmla="*/ 0 w 5086251"/>
                <a:gd name="connsiteY5" fmla="*/ 5796001 h 5796001"/>
                <a:gd name="connsiteX6" fmla="*/ 1713788 w 5086251"/>
                <a:gd name="connsiteY6" fmla="*/ 0 h 5796001"/>
                <a:gd name="connsiteX7" fmla="*/ 4987768 w 5086251"/>
                <a:gd name="connsiteY7" fmla="*/ 3991800 h 5796001"/>
                <a:gd name="connsiteX8" fmla="*/ 3684917 w 5086251"/>
                <a:gd name="connsiteY8" fmla="*/ 5224588 h 5796001"/>
                <a:gd name="connsiteX9" fmla="*/ 3215359 w 5086251"/>
                <a:gd name="connsiteY9" fmla="*/ 5711437 h 5796001"/>
                <a:gd name="connsiteX10" fmla="*/ 3131325 w 5086251"/>
                <a:gd name="connsiteY10" fmla="*/ 5796001 h 5796001"/>
                <a:gd name="connsiteX11" fmla="*/ 2222574 w 5086251"/>
                <a:gd name="connsiteY11" fmla="*/ 5796001 h 5796001"/>
                <a:gd name="connsiteX12" fmla="*/ 2310547 w 5086251"/>
                <a:gd name="connsiteY12" fmla="*/ 5743977 h 5796001"/>
                <a:gd name="connsiteX13" fmla="*/ 2936733 w 5086251"/>
                <a:gd name="connsiteY13" fmla="*/ 5161414 h 5796001"/>
                <a:gd name="connsiteX14" fmla="*/ 3263051 w 5086251"/>
                <a:gd name="connsiteY14" fmla="*/ 4825264 h 5796001"/>
                <a:gd name="connsiteX15" fmla="*/ 4024832 w 5086251"/>
                <a:gd name="connsiteY15" fmla="*/ 4296541 h 5796001"/>
                <a:gd name="connsiteX16" fmla="*/ 4270688 w 5086251"/>
                <a:gd name="connsiteY16" fmla="*/ 4145428 h 5796001"/>
                <a:gd name="connsiteX17" fmla="*/ 4418202 w 5086251"/>
                <a:gd name="connsiteY17" fmla="*/ 3838352 h 5796001"/>
                <a:gd name="connsiteX18" fmla="*/ 4426769 w 5086251"/>
                <a:gd name="connsiteY18" fmla="*/ 2771754 h 5796001"/>
                <a:gd name="connsiteX19" fmla="*/ 3911962 w 5086251"/>
                <a:gd name="connsiteY19" fmla="*/ 1761151 h 5796001"/>
                <a:gd name="connsiteX20" fmla="*/ 2878996 w 5086251"/>
                <a:gd name="connsiteY20" fmla="*/ 891074 h 5796001"/>
                <a:gd name="connsiteX21" fmla="*/ 1713788 w 5086251"/>
                <a:gd name="connsiteY21" fmla="*/ 569643 h 5796001"/>
                <a:gd name="connsiteX22" fmla="*/ 178318 w 5086251"/>
                <a:gd name="connsiteY22" fmla="*/ 1035168 h 5796001"/>
                <a:gd name="connsiteX23" fmla="*/ 0 w 5086251"/>
                <a:gd name="connsiteY23" fmla="*/ 1166764 h 5796001"/>
                <a:gd name="connsiteX24" fmla="*/ 0 w 5086251"/>
                <a:gd name="connsiteY24" fmla="*/ 470600 h 5796001"/>
                <a:gd name="connsiteX25" fmla="*/ 57412 w 5086251"/>
                <a:gd name="connsiteY25" fmla="*/ 434140 h 5796001"/>
                <a:gd name="connsiteX26" fmla="*/ 1713788 w 5086251"/>
                <a:gd name="connsiteY26" fmla="*/ 0 h 579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6251" h="5796001">
                  <a:moveTo>
                    <a:pt x="0" y="5336479"/>
                  </a:moveTo>
                  <a:lnTo>
                    <a:pt x="21826" y="5354914"/>
                  </a:lnTo>
                  <a:cubicBezTo>
                    <a:pt x="190493" y="5486545"/>
                    <a:pt x="374629" y="5598829"/>
                    <a:pt x="568136" y="5687263"/>
                  </a:cubicBezTo>
                  <a:cubicBezTo>
                    <a:pt x="658050" y="5728362"/>
                    <a:pt x="749583" y="5764391"/>
                    <a:pt x="842562" y="5795316"/>
                  </a:cubicBezTo>
                  <a:lnTo>
                    <a:pt x="845065" y="5796001"/>
                  </a:lnTo>
                  <a:lnTo>
                    <a:pt x="0" y="5796001"/>
                  </a:lnTo>
                  <a:close/>
                  <a:moveTo>
                    <a:pt x="1713788" y="0"/>
                  </a:moveTo>
                  <a:cubicBezTo>
                    <a:pt x="3545413" y="0"/>
                    <a:pt x="5557891" y="2025871"/>
                    <a:pt x="4987768" y="3991800"/>
                  </a:cubicBezTo>
                  <a:cubicBezTo>
                    <a:pt x="4737256" y="4855774"/>
                    <a:pt x="4285030" y="4636101"/>
                    <a:pt x="3684917" y="5224588"/>
                  </a:cubicBezTo>
                  <a:cubicBezTo>
                    <a:pt x="3521758" y="5384631"/>
                    <a:pt x="3369286" y="5552220"/>
                    <a:pt x="3215359" y="5711437"/>
                  </a:cubicBezTo>
                  <a:lnTo>
                    <a:pt x="3131325" y="5796001"/>
                  </a:lnTo>
                  <a:lnTo>
                    <a:pt x="2222574" y="5796001"/>
                  </a:lnTo>
                  <a:lnTo>
                    <a:pt x="2310547" y="5743977"/>
                  </a:lnTo>
                  <a:cubicBezTo>
                    <a:pt x="2520268" y="5601656"/>
                    <a:pt x="2722540" y="5387726"/>
                    <a:pt x="2936733" y="5161414"/>
                  </a:cubicBezTo>
                  <a:cubicBezTo>
                    <a:pt x="3040664" y="5051578"/>
                    <a:pt x="3148133" y="4937972"/>
                    <a:pt x="3263051" y="4825264"/>
                  </a:cubicBezTo>
                  <a:cubicBezTo>
                    <a:pt x="3555098" y="4538829"/>
                    <a:pt x="3826658" y="4398841"/>
                    <a:pt x="4024832" y="4296541"/>
                  </a:cubicBezTo>
                  <a:cubicBezTo>
                    <a:pt x="4150553" y="4231753"/>
                    <a:pt x="4223938" y="4192627"/>
                    <a:pt x="4270688" y="4145428"/>
                  </a:cubicBezTo>
                  <a:cubicBezTo>
                    <a:pt x="4325632" y="4089790"/>
                    <a:pt x="4375177" y="3986594"/>
                    <a:pt x="4418202" y="3838352"/>
                  </a:cubicBezTo>
                  <a:cubicBezTo>
                    <a:pt x="4517661" y="3495740"/>
                    <a:pt x="4520455" y="3136797"/>
                    <a:pt x="4426769" y="2771754"/>
                  </a:cubicBezTo>
                  <a:cubicBezTo>
                    <a:pt x="4337740" y="2425376"/>
                    <a:pt x="4159867" y="2075944"/>
                    <a:pt x="3911962" y="1761151"/>
                  </a:cubicBezTo>
                  <a:cubicBezTo>
                    <a:pt x="3631649" y="1405261"/>
                    <a:pt x="3274600" y="1104467"/>
                    <a:pt x="2878996" y="891074"/>
                  </a:cubicBezTo>
                  <a:cubicBezTo>
                    <a:pt x="2489164" y="680734"/>
                    <a:pt x="2086109" y="569643"/>
                    <a:pt x="1713788" y="569643"/>
                  </a:cubicBezTo>
                  <a:cubicBezTo>
                    <a:pt x="1158071" y="569643"/>
                    <a:pt x="627356" y="732497"/>
                    <a:pt x="178318" y="1035168"/>
                  </a:cubicBezTo>
                  <a:lnTo>
                    <a:pt x="0" y="1166764"/>
                  </a:lnTo>
                  <a:lnTo>
                    <a:pt x="0" y="470600"/>
                  </a:lnTo>
                  <a:lnTo>
                    <a:pt x="57412" y="434140"/>
                  </a:lnTo>
                  <a:cubicBezTo>
                    <a:pt x="544779" y="158019"/>
                    <a:pt x="1110440" y="0"/>
                    <a:pt x="171378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: Shape 23">
              <a:extLst>
                <a:ext uri="{FF2B5EF4-FFF2-40B4-BE49-F238E27FC236}">
                  <a16:creationId xmlns:a16="http://schemas.microsoft.com/office/drawing/2014/main" id="{29C5B76B-07C5-4AF3-B407-C1FC95B6C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062000"/>
              <a:ext cx="5086379" cy="5796001"/>
            </a:xfrm>
            <a:custGeom>
              <a:avLst/>
              <a:gdLst>
                <a:gd name="connsiteX0" fmla="*/ 0 w 5086379"/>
                <a:gd name="connsiteY0" fmla="*/ 5185390 h 5796001"/>
                <a:gd name="connsiteX1" fmla="*/ 96129 w 5086379"/>
                <a:gd name="connsiteY1" fmla="*/ 5266609 h 5796001"/>
                <a:gd name="connsiteX2" fmla="*/ 618798 w 5086379"/>
                <a:gd name="connsiteY2" fmla="*/ 5584607 h 5796001"/>
                <a:gd name="connsiteX3" fmla="*/ 1151695 w 5086379"/>
                <a:gd name="connsiteY3" fmla="*/ 5761857 h 5796001"/>
                <a:gd name="connsiteX4" fmla="*/ 1364580 w 5086379"/>
                <a:gd name="connsiteY4" fmla="*/ 5796001 h 5796001"/>
                <a:gd name="connsiteX5" fmla="*/ 0 w 5086379"/>
                <a:gd name="connsiteY5" fmla="*/ 5796001 h 5796001"/>
                <a:gd name="connsiteX6" fmla="*/ 1713788 w 5086379"/>
                <a:gd name="connsiteY6" fmla="*/ 0 h 5796001"/>
                <a:gd name="connsiteX7" fmla="*/ 4987953 w 5086379"/>
                <a:gd name="connsiteY7" fmla="*/ 3992158 h 5796001"/>
                <a:gd name="connsiteX8" fmla="*/ 3685105 w 5086379"/>
                <a:gd name="connsiteY8" fmla="*/ 5224946 h 5796001"/>
                <a:gd name="connsiteX9" fmla="*/ 3215548 w 5086379"/>
                <a:gd name="connsiteY9" fmla="*/ 5711797 h 5796001"/>
                <a:gd name="connsiteX10" fmla="*/ 3131871 w 5086379"/>
                <a:gd name="connsiteY10" fmla="*/ 5796001 h 5796001"/>
                <a:gd name="connsiteX11" fmla="*/ 1917858 w 5086379"/>
                <a:gd name="connsiteY11" fmla="*/ 5796001 h 5796001"/>
                <a:gd name="connsiteX12" fmla="*/ 2003797 w 5086379"/>
                <a:gd name="connsiteY12" fmla="*/ 5774314 h 5796001"/>
                <a:gd name="connsiteX13" fmla="*/ 2849381 w 5086379"/>
                <a:gd name="connsiteY13" fmla="*/ 5084958 h 5796001"/>
                <a:gd name="connsiteX14" fmla="*/ 3178679 w 5086379"/>
                <a:gd name="connsiteY14" fmla="*/ 4745758 h 5796001"/>
                <a:gd name="connsiteX15" fmla="*/ 3969142 w 5086379"/>
                <a:gd name="connsiteY15" fmla="*/ 4196398 h 5796001"/>
                <a:gd name="connsiteX16" fmla="*/ 4185198 w 5086379"/>
                <a:gd name="connsiteY16" fmla="*/ 4067178 h 5796001"/>
                <a:gd name="connsiteX17" fmla="*/ 4304401 w 5086379"/>
                <a:gd name="connsiteY17" fmla="*/ 3808022 h 5796001"/>
                <a:gd name="connsiteX18" fmla="*/ 4312036 w 5086379"/>
                <a:gd name="connsiteY18" fmla="*/ 2799394 h 5796001"/>
                <a:gd name="connsiteX19" fmla="*/ 3817903 w 5086379"/>
                <a:gd name="connsiteY19" fmla="*/ 1830249 h 5796001"/>
                <a:gd name="connsiteX20" fmla="*/ 2821256 w 5086379"/>
                <a:gd name="connsiteY20" fmla="*/ 990682 h 5796001"/>
                <a:gd name="connsiteX21" fmla="*/ 1713788 w 5086379"/>
                <a:gd name="connsiteY21" fmla="*/ 683787 h 5796001"/>
                <a:gd name="connsiteX22" fmla="*/ 66552 w 5086379"/>
                <a:gd name="connsiteY22" fmla="*/ 1261053 h 5796001"/>
                <a:gd name="connsiteX23" fmla="*/ 0 w 5086379"/>
                <a:gd name="connsiteY23" fmla="*/ 1320232 h 5796001"/>
                <a:gd name="connsiteX24" fmla="*/ 0 w 5086379"/>
                <a:gd name="connsiteY24" fmla="*/ 470600 h 5796001"/>
                <a:gd name="connsiteX25" fmla="*/ 57413 w 5086379"/>
                <a:gd name="connsiteY25" fmla="*/ 434140 h 5796001"/>
                <a:gd name="connsiteX26" fmla="*/ 1713788 w 5086379"/>
                <a:gd name="connsiteY26" fmla="*/ 0 h 579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6379" h="5796001">
                  <a:moveTo>
                    <a:pt x="0" y="5185390"/>
                  </a:moveTo>
                  <a:lnTo>
                    <a:pt x="96129" y="5266609"/>
                  </a:lnTo>
                  <a:cubicBezTo>
                    <a:pt x="257505" y="5392583"/>
                    <a:pt x="433673" y="5500009"/>
                    <a:pt x="618798" y="5584607"/>
                  </a:cubicBezTo>
                  <a:cubicBezTo>
                    <a:pt x="790710" y="5663125"/>
                    <a:pt x="968770" y="5722306"/>
                    <a:pt x="1151695" y="5761857"/>
                  </a:cubicBezTo>
                  <a:lnTo>
                    <a:pt x="1364580" y="5796001"/>
                  </a:lnTo>
                  <a:lnTo>
                    <a:pt x="0" y="5796001"/>
                  </a:lnTo>
                  <a:close/>
                  <a:moveTo>
                    <a:pt x="1713788" y="0"/>
                  </a:moveTo>
                  <a:cubicBezTo>
                    <a:pt x="3545413" y="0"/>
                    <a:pt x="5557892" y="2025871"/>
                    <a:pt x="4987953" y="3992158"/>
                  </a:cubicBezTo>
                  <a:cubicBezTo>
                    <a:pt x="4737442" y="4856134"/>
                    <a:pt x="4285216" y="4636462"/>
                    <a:pt x="3685105" y="5224946"/>
                  </a:cubicBezTo>
                  <a:cubicBezTo>
                    <a:pt x="3521946" y="5384990"/>
                    <a:pt x="3369474" y="5552580"/>
                    <a:pt x="3215548" y="5711797"/>
                  </a:cubicBezTo>
                  <a:lnTo>
                    <a:pt x="3131871" y="5796001"/>
                  </a:lnTo>
                  <a:lnTo>
                    <a:pt x="1917858" y="5796001"/>
                  </a:lnTo>
                  <a:lnTo>
                    <a:pt x="2003797" y="5774314"/>
                  </a:lnTo>
                  <a:cubicBezTo>
                    <a:pt x="2274866" y="5680612"/>
                    <a:pt x="2506021" y="5447849"/>
                    <a:pt x="2849381" y="5084958"/>
                  </a:cubicBezTo>
                  <a:cubicBezTo>
                    <a:pt x="2954055" y="4974404"/>
                    <a:pt x="3062270" y="4860082"/>
                    <a:pt x="3178679" y="4745758"/>
                  </a:cubicBezTo>
                  <a:cubicBezTo>
                    <a:pt x="3483577" y="4446761"/>
                    <a:pt x="3764263" y="4302105"/>
                    <a:pt x="3969142" y="4196398"/>
                  </a:cubicBezTo>
                  <a:cubicBezTo>
                    <a:pt x="4069906" y="4144529"/>
                    <a:pt x="4149251" y="4103431"/>
                    <a:pt x="4185198" y="4067178"/>
                  </a:cubicBezTo>
                  <a:cubicBezTo>
                    <a:pt x="4225429" y="4026438"/>
                    <a:pt x="4267708" y="3934369"/>
                    <a:pt x="4304401" y="3808022"/>
                  </a:cubicBezTo>
                  <a:cubicBezTo>
                    <a:pt x="4398272" y="3484435"/>
                    <a:pt x="4400693" y="3145054"/>
                    <a:pt x="4312036" y="2799394"/>
                  </a:cubicBezTo>
                  <a:cubicBezTo>
                    <a:pt x="4226918" y="2467731"/>
                    <a:pt x="4056124" y="2132658"/>
                    <a:pt x="3817903" y="1830249"/>
                  </a:cubicBezTo>
                  <a:cubicBezTo>
                    <a:pt x="3547276" y="1486741"/>
                    <a:pt x="3202705" y="1196357"/>
                    <a:pt x="2821256" y="990682"/>
                  </a:cubicBezTo>
                  <a:cubicBezTo>
                    <a:pt x="2448933" y="789853"/>
                    <a:pt x="2065994" y="683787"/>
                    <a:pt x="1713788" y="683787"/>
                  </a:cubicBezTo>
                  <a:cubicBezTo>
                    <a:pt x="1106552" y="683787"/>
                    <a:pt x="530689" y="887150"/>
                    <a:pt x="66552" y="1261053"/>
                  </a:cubicBezTo>
                  <a:lnTo>
                    <a:pt x="0" y="1320232"/>
                  </a:lnTo>
                  <a:lnTo>
                    <a:pt x="0" y="470600"/>
                  </a:lnTo>
                  <a:lnTo>
                    <a:pt x="57413" y="434140"/>
                  </a:lnTo>
                  <a:cubicBezTo>
                    <a:pt x="544780" y="158019"/>
                    <a:pt x="1110440" y="0"/>
                    <a:pt x="171378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24">
              <a:extLst>
                <a:ext uri="{FF2B5EF4-FFF2-40B4-BE49-F238E27FC236}">
                  <a16:creationId xmlns:a16="http://schemas.microsoft.com/office/drawing/2014/main" id="{62C44622-9766-4F88-A9B0-A71B34E4F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111816"/>
              <a:ext cx="5064554" cy="5746185"/>
            </a:xfrm>
            <a:custGeom>
              <a:avLst/>
              <a:gdLst>
                <a:gd name="connsiteX0" fmla="*/ 0 w 5064554"/>
                <a:gd name="connsiteY0" fmla="*/ 5562249 h 5746185"/>
                <a:gd name="connsiteX1" fmla="*/ 46809 w 5064554"/>
                <a:gd name="connsiteY1" fmla="*/ 5601914 h 5746185"/>
                <a:gd name="connsiteX2" fmla="*/ 103803 w 5064554"/>
                <a:gd name="connsiteY2" fmla="*/ 5645347 h 5746185"/>
                <a:gd name="connsiteX3" fmla="*/ 161915 w 5064554"/>
                <a:gd name="connsiteY3" fmla="*/ 5687702 h 5746185"/>
                <a:gd name="connsiteX4" fmla="*/ 220771 w 5064554"/>
                <a:gd name="connsiteY4" fmla="*/ 5729158 h 5746185"/>
                <a:gd name="connsiteX5" fmla="*/ 246285 w 5064554"/>
                <a:gd name="connsiteY5" fmla="*/ 5746185 h 5746185"/>
                <a:gd name="connsiteX6" fmla="*/ 0 w 5064554"/>
                <a:gd name="connsiteY6" fmla="*/ 5746185 h 5746185"/>
                <a:gd name="connsiteX7" fmla="*/ 1720118 w 5064554"/>
                <a:gd name="connsiteY7" fmla="*/ 79 h 5746185"/>
                <a:gd name="connsiteX8" fmla="*/ 2041220 w 5064554"/>
                <a:gd name="connsiteY8" fmla="*/ 19280 h 5746185"/>
                <a:gd name="connsiteX9" fmla="*/ 2356178 w 5064554"/>
                <a:gd name="connsiteY9" fmla="*/ 76533 h 5746185"/>
                <a:gd name="connsiteX10" fmla="*/ 2956476 w 5064554"/>
                <a:gd name="connsiteY10" fmla="*/ 284898 h 5746185"/>
                <a:gd name="connsiteX11" fmla="*/ 3238838 w 5064554"/>
                <a:gd name="connsiteY11" fmla="*/ 428117 h 5746185"/>
                <a:gd name="connsiteX12" fmla="*/ 3508346 w 5064554"/>
                <a:gd name="connsiteY12" fmla="*/ 593052 h 5746185"/>
                <a:gd name="connsiteX13" fmla="*/ 4003038 w 5064554"/>
                <a:gd name="connsiteY13" fmla="*/ 983938 h 5746185"/>
                <a:gd name="connsiteX14" fmla="*/ 4429376 w 5064554"/>
                <a:gd name="connsiteY14" fmla="*/ 1448410 h 5746185"/>
                <a:gd name="connsiteX15" fmla="*/ 4770594 w 5064554"/>
                <a:gd name="connsiteY15" fmla="*/ 1980902 h 5746185"/>
                <a:gd name="connsiteX16" fmla="*/ 4902648 w 5064554"/>
                <a:gd name="connsiteY16" fmla="*/ 2270210 h 5746185"/>
                <a:gd name="connsiteX17" fmla="*/ 4931144 w 5064554"/>
                <a:gd name="connsiteY17" fmla="*/ 2344691 h 5746185"/>
                <a:gd name="connsiteX18" fmla="*/ 4957220 w 5064554"/>
                <a:gd name="connsiteY18" fmla="*/ 2420068 h 5746185"/>
                <a:gd name="connsiteX19" fmla="*/ 4980316 w 5064554"/>
                <a:gd name="connsiteY19" fmla="*/ 2496522 h 5746185"/>
                <a:gd name="connsiteX20" fmla="*/ 5000617 w 5064554"/>
                <a:gd name="connsiteY20" fmla="*/ 2574414 h 5746185"/>
                <a:gd name="connsiteX21" fmla="*/ 5063572 w 5064554"/>
                <a:gd name="connsiteY21" fmla="*/ 3209382 h 5746185"/>
                <a:gd name="connsiteX22" fmla="*/ 5028556 w 5064554"/>
                <a:gd name="connsiteY22" fmla="*/ 3526687 h 5746185"/>
                <a:gd name="connsiteX23" fmla="*/ 4946789 w 5064554"/>
                <a:gd name="connsiteY23" fmla="*/ 3833942 h 5746185"/>
                <a:gd name="connsiteX24" fmla="*/ 4837646 w 5064554"/>
                <a:gd name="connsiteY24" fmla="*/ 4130967 h 5746185"/>
                <a:gd name="connsiteX25" fmla="*/ 4769104 w 5064554"/>
                <a:gd name="connsiteY25" fmla="*/ 4278673 h 5746185"/>
                <a:gd name="connsiteX26" fmla="*/ 4680818 w 5064554"/>
                <a:gd name="connsiteY26" fmla="*/ 4422429 h 5746185"/>
                <a:gd name="connsiteX27" fmla="*/ 4567762 w 5064554"/>
                <a:gd name="connsiteY27" fmla="*/ 4555058 h 5746185"/>
                <a:gd name="connsiteX28" fmla="*/ 4502759 w 5064554"/>
                <a:gd name="connsiteY28" fmla="*/ 4613925 h 5746185"/>
                <a:gd name="connsiteX29" fmla="*/ 4434218 w 5064554"/>
                <a:gd name="connsiteY29" fmla="*/ 4666689 h 5746185"/>
                <a:gd name="connsiteX30" fmla="*/ 4160610 w 5064554"/>
                <a:gd name="connsiteY30" fmla="*/ 4832881 h 5746185"/>
                <a:gd name="connsiteX31" fmla="*/ 3920156 w 5064554"/>
                <a:gd name="connsiteY31" fmla="*/ 4984175 h 5746185"/>
                <a:gd name="connsiteX32" fmla="*/ 3812501 w 5064554"/>
                <a:gd name="connsiteY32" fmla="*/ 5068168 h 5746185"/>
                <a:gd name="connsiteX33" fmla="*/ 3711179 w 5064554"/>
                <a:gd name="connsiteY33" fmla="*/ 5159158 h 5746185"/>
                <a:gd name="connsiteX34" fmla="*/ 3662380 w 5064554"/>
                <a:gd name="connsiteY34" fmla="*/ 5207795 h 5746185"/>
                <a:gd name="connsiteX35" fmla="*/ 3612091 w 5064554"/>
                <a:gd name="connsiteY35" fmla="*/ 5259662 h 5746185"/>
                <a:gd name="connsiteX36" fmla="*/ 3511327 w 5064554"/>
                <a:gd name="connsiteY36" fmla="*/ 5365012 h 5746185"/>
                <a:gd name="connsiteX37" fmla="*/ 3302909 w 5064554"/>
                <a:gd name="connsiteY37" fmla="*/ 5577146 h 5746185"/>
                <a:gd name="connsiteX38" fmla="*/ 3195253 w 5064554"/>
                <a:gd name="connsiteY38" fmla="*/ 5683753 h 5746185"/>
                <a:gd name="connsiteX39" fmla="*/ 3129248 w 5064554"/>
                <a:gd name="connsiteY39" fmla="*/ 5746185 h 5746185"/>
                <a:gd name="connsiteX40" fmla="*/ 2696114 w 5064554"/>
                <a:gd name="connsiteY40" fmla="*/ 5746185 h 5746185"/>
                <a:gd name="connsiteX41" fmla="*/ 2854035 w 5064554"/>
                <a:gd name="connsiteY41" fmla="*/ 5578941 h 5746185"/>
                <a:gd name="connsiteX42" fmla="*/ 2949771 w 5064554"/>
                <a:gd name="connsiteY42" fmla="*/ 5468566 h 5746185"/>
                <a:gd name="connsiteX43" fmla="*/ 3045690 w 5064554"/>
                <a:gd name="connsiteY43" fmla="*/ 5356219 h 5746185"/>
                <a:gd name="connsiteX44" fmla="*/ 3243679 w 5064554"/>
                <a:gd name="connsiteY44" fmla="*/ 5129905 h 5746185"/>
                <a:gd name="connsiteX45" fmla="*/ 3350402 w 5064554"/>
                <a:gd name="connsiteY45" fmla="*/ 5019889 h 5746185"/>
                <a:gd name="connsiteX46" fmla="*/ 3405908 w 5064554"/>
                <a:gd name="connsiteY46" fmla="*/ 4965868 h 5746185"/>
                <a:gd name="connsiteX47" fmla="*/ 3465323 w 5064554"/>
                <a:gd name="connsiteY47" fmla="*/ 4911130 h 5746185"/>
                <a:gd name="connsiteX48" fmla="*/ 3728872 w 5064554"/>
                <a:gd name="connsiteY48" fmla="*/ 4715505 h 5746185"/>
                <a:gd name="connsiteX49" fmla="*/ 4012537 w 5064554"/>
                <a:gd name="connsiteY49" fmla="*/ 4566545 h 5746185"/>
                <a:gd name="connsiteX50" fmla="*/ 4146455 w 5064554"/>
                <a:gd name="connsiteY50" fmla="*/ 4502832 h 5746185"/>
                <a:gd name="connsiteX51" fmla="*/ 4265658 w 5064554"/>
                <a:gd name="connsiteY51" fmla="*/ 4436787 h 5746185"/>
                <a:gd name="connsiteX52" fmla="*/ 4447068 w 5064554"/>
                <a:gd name="connsiteY52" fmla="*/ 4266826 h 5746185"/>
                <a:gd name="connsiteX53" fmla="*/ 4561802 w 5064554"/>
                <a:gd name="connsiteY53" fmla="*/ 4033693 h 5746185"/>
                <a:gd name="connsiteX54" fmla="*/ 4618237 w 5064554"/>
                <a:gd name="connsiteY54" fmla="*/ 3765564 h 5746185"/>
                <a:gd name="connsiteX55" fmla="*/ 4628108 w 5064554"/>
                <a:gd name="connsiteY55" fmla="*/ 3492050 h 5746185"/>
                <a:gd name="connsiteX56" fmla="*/ 4609670 w 5064554"/>
                <a:gd name="connsiteY56" fmla="*/ 3222125 h 5746185"/>
                <a:gd name="connsiteX57" fmla="*/ 4567390 w 5064554"/>
                <a:gd name="connsiteY57" fmla="*/ 2956508 h 5746185"/>
                <a:gd name="connsiteX58" fmla="*/ 4501083 w 5064554"/>
                <a:gd name="connsiteY58" fmla="*/ 2695555 h 5746185"/>
                <a:gd name="connsiteX59" fmla="*/ 4320789 w 5064554"/>
                <a:gd name="connsiteY59" fmla="*/ 2183167 h 5746185"/>
                <a:gd name="connsiteX60" fmla="*/ 4055189 w 5064554"/>
                <a:gd name="connsiteY60" fmla="*/ 1697159 h 5746185"/>
                <a:gd name="connsiteX61" fmla="*/ 3893334 w 5064554"/>
                <a:gd name="connsiteY61" fmla="*/ 1467972 h 5746185"/>
                <a:gd name="connsiteX62" fmla="*/ 3712854 w 5064554"/>
                <a:gd name="connsiteY62" fmla="*/ 1250454 h 5746185"/>
                <a:gd name="connsiteX63" fmla="*/ 3300486 w 5064554"/>
                <a:gd name="connsiteY63" fmla="*/ 856873 h 5746185"/>
                <a:gd name="connsiteX64" fmla="*/ 2823118 w 5064554"/>
                <a:gd name="connsiteY64" fmla="*/ 536158 h 5746185"/>
                <a:gd name="connsiteX65" fmla="*/ 2759232 w 5064554"/>
                <a:gd name="connsiteY65" fmla="*/ 502417 h 5746185"/>
                <a:gd name="connsiteX66" fmla="*/ 2694601 w 5064554"/>
                <a:gd name="connsiteY66" fmla="*/ 470293 h 5746185"/>
                <a:gd name="connsiteX67" fmla="*/ 2628854 w 5064554"/>
                <a:gd name="connsiteY67" fmla="*/ 440142 h 5746185"/>
                <a:gd name="connsiteX68" fmla="*/ 2562361 w 5064554"/>
                <a:gd name="connsiteY68" fmla="*/ 411605 h 5746185"/>
                <a:gd name="connsiteX69" fmla="*/ 2289497 w 5064554"/>
                <a:gd name="connsiteY69" fmla="*/ 316484 h 5746185"/>
                <a:gd name="connsiteX70" fmla="*/ 2007510 w 5064554"/>
                <a:gd name="connsiteY70" fmla="*/ 254927 h 5746185"/>
                <a:gd name="connsiteX71" fmla="*/ 1720677 w 5064554"/>
                <a:gd name="connsiteY71" fmla="*/ 231775 h 5746185"/>
                <a:gd name="connsiteX72" fmla="*/ 1144034 w 5064554"/>
                <a:gd name="connsiteY72" fmla="*/ 303923 h 5746185"/>
                <a:gd name="connsiteX73" fmla="*/ 609856 w 5064554"/>
                <a:gd name="connsiteY73" fmla="*/ 517135 h 5746185"/>
                <a:gd name="connsiteX74" fmla="*/ 137330 w 5064554"/>
                <a:gd name="connsiteY74" fmla="*/ 828337 h 5746185"/>
                <a:gd name="connsiteX75" fmla="*/ 0 w 5064554"/>
                <a:gd name="connsiteY75" fmla="*/ 943022 h 5746185"/>
                <a:gd name="connsiteX76" fmla="*/ 0 w 5064554"/>
                <a:gd name="connsiteY76" fmla="*/ 441968 h 5746185"/>
                <a:gd name="connsiteX77" fmla="*/ 170854 w 5064554"/>
                <a:gd name="connsiteY77" fmla="*/ 345537 h 5746185"/>
                <a:gd name="connsiteX78" fmla="*/ 466998 w 5064554"/>
                <a:gd name="connsiteY78" fmla="*/ 218852 h 5746185"/>
                <a:gd name="connsiteX79" fmla="*/ 1086479 w 5064554"/>
                <a:gd name="connsiteY79" fmla="*/ 56253 h 5746185"/>
                <a:gd name="connsiteX80" fmla="*/ 1720118 w 5064554"/>
                <a:gd name="connsiteY80" fmla="*/ 79 h 574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064554" h="5746185">
                  <a:moveTo>
                    <a:pt x="0" y="5562249"/>
                  </a:moveTo>
                  <a:lnTo>
                    <a:pt x="46809" y="5601914"/>
                  </a:lnTo>
                  <a:cubicBezTo>
                    <a:pt x="65807" y="5616093"/>
                    <a:pt x="84433" y="5631168"/>
                    <a:pt x="103803" y="5645347"/>
                  </a:cubicBezTo>
                  <a:lnTo>
                    <a:pt x="161915" y="5687702"/>
                  </a:lnTo>
                  <a:lnTo>
                    <a:pt x="220771" y="5729158"/>
                  </a:lnTo>
                  <a:lnTo>
                    <a:pt x="246285" y="5746185"/>
                  </a:lnTo>
                  <a:lnTo>
                    <a:pt x="0" y="5746185"/>
                  </a:lnTo>
                  <a:close/>
                  <a:moveTo>
                    <a:pt x="1720118" y="79"/>
                  </a:moveTo>
                  <a:cubicBezTo>
                    <a:pt x="1827587" y="-820"/>
                    <a:pt x="1935057" y="6001"/>
                    <a:pt x="2041220" y="19280"/>
                  </a:cubicBezTo>
                  <a:cubicBezTo>
                    <a:pt x="2147573" y="31844"/>
                    <a:pt x="2252621" y="51766"/>
                    <a:pt x="2356178" y="76533"/>
                  </a:cubicBezTo>
                  <a:cubicBezTo>
                    <a:pt x="2563478" y="126245"/>
                    <a:pt x="2764261" y="197316"/>
                    <a:pt x="2956476" y="284898"/>
                  </a:cubicBezTo>
                  <a:cubicBezTo>
                    <a:pt x="3052583" y="329049"/>
                    <a:pt x="3147013" y="376429"/>
                    <a:pt x="3238838" y="428117"/>
                  </a:cubicBezTo>
                  <a:cubicBezTo>
                    <a:pt x="3331032" y="479266"/>
                    <a:pt x="3421180" y="534185"/>
                    <a:pt x="3508346" y="593052"/>
                  </a:cubicBezTo>
                  <a:cubicBezTo>
                    <a:pt x="3682868" y="710785"/>
                    <a:pt x="3849007" y="840722"/>
                    <a:pt x="4003038" y="983938"/>
                  </a:cubicBezTo>
                  <a:cubicBezTo>
                    <a:pt x="4157071" y="1127158"/>
                    <a:pt x="4300488" y="1282041"/>
                    <a:pt x="4429376" y="1448410"/>
                  </a:cubicBezTo>
                  <a:cubicBezTo>
                    <a:pt x="4558636" y="1614781"/>
                    <a:pt x="4672623" y="1793174"/>
                    <a:pt x="4770594" y="1980902"/>
                  </a:cubicBezTo>
                  <a:cubicBezTo>
                    <a:pt x="4819206" y="2074945"/>
                    <a:pt x="4862977" y="2171681"/>
                    <a:pt x="4902648" y="2270210"/>
                  </a:cubicBezTo>
                  <a:cubicBezTo>
                    <a:pt x="4912334" y="2294978"/>
                    <a:pt x="4922390" y="2319565"/>
                    <a:pt x="4931144" y="2344691"/>
                  </a:cubicBezTo>
                  <a:lnTo>
                    <a:pt x="4957220" y="2420068"/>
                  </a:lnTo>
                  <a:lnTo>
                    <a:pt x="4980316" y="2496522"/>
                  </a:lnTo>
                  <a:cubicBezTo>
                    <a:pt x="4987766" y="2522187"/>
                    <a:pt x="4993911" y="2548031"/>
                    <a:pt x="5000617" y="2574414"/>
                  </a:cubicBezTo>
                  <a:cubicBezTo>
                    <a:pt x="5051278" y="2781523"/>
                    <a:pt x="5069160" y="2996351"/>
                    <a:pt x="5063572" y="3209382"/>
                  </a:cubicBezTo>
                  <a:cubicBezTo>
                    <a:pt x="5060778" y="3315809"/>
                    <a:pt x="5049043" y="3422236"/>
                    <a:pt x="5028556" y="3526687"/>
                  </a:cubicBezTo>
                  <a:cubicBezTo>
                    <a:pt x="5008069" y="3631141"/>
                    <a:pt x="4979571" y="3733619"/>
                    <a:pt x="4946789" y="3833942"/>
                  </a:cubicBezTo>
                  <a:cubicBezTo>
                    <a:pt x="4914009" y="3934267"/>
                    <a:pt x="4879179" y="4032079"/>
                    <a:pt x="4837646" y="4130967"/>
                  </a:cubicBezTo>
                  <a:cubicBezTo>
                    <a:pt x="4816971" y="4180322"/>
                    <a:pt x="4794620" y="4229678"/>
                    <a:pt x="4769104" y="4278673"/>
                  </a:cubicBezTo>
                  <a:cubicBezTo>
                    <a:pt x="4743029" y="4327308"/>
                    <a:pt x="4714530" y="4375946"/>
                    <a:pt x="4680818" y="4422429"/>
                  </a:cubicBezTo>
                  <a:cubicBezTo>
                    <a:pt x="4647478" y="4469092"/>
                    <a:pt x="4609482" y="4513961"/>
                    <a:pt x="4567762" y="4555058"/>
                  </a:cubicBezTo>
                  <a:cubicBezTo>
                    <a:pt x="4546715" y="4575518"/>
                    <a:pt x="4525110" y="4595260"/>
                    <a:pt x="4502759" y="4613925"/>
                  </a:cubicBezTo>
                  <a:cubicBezTo>
                    <a:pt x="4480408" y="4632591"/>
                    <a:pt x="4457313" y="4649999"/>
                    <a:pt x="4434218" y="4666689"/>
                  </a:cubicBezTo>
                  <a:cubicBezTo>
                    <a:pt x="4341090" y="4733452"/>
                    <a:pt x="4246659" y="4783347"/>
                    <a:pt x="4160610" y="4832881"/>
                  </a:cubicBezTo>
                  <a:cubicBezTo>
                    <a:pt x="4074002" y="4881876"/>
                    <a:pt x="3994471" y="4930513"/>
                    <a:pt x="3920156" y="4984175"/>
                  </a:cubicBezTo>
                  <a:cubicBezTo>
                    <a:pt x="3882905" y="5010734"/>
                    <a:pt x="3847144" y="5038913"/>
                    <a:pt x="3812501" y="5068168"/>
                  </a:cubicBezTo>
                  <a:cubicBezTo>
                    <a:pt x="3777485" y="5097062"/>
                    <a:pt x="3743960" y="5127752"/>
                    <a:pt x="3711179" y="5159158"/>
                  </a:cubicBezTo>
                  <a:cubicBezTo>
                    <a:pt x="3694601" y="5175132"/>
                    <a:pt x="3679143" y="5190745"/>
                    <a:pt x="3662380" y="5207795"/>
                  </a:cubicBezTo>
                  <a:lnTo>
                    <a:pt x="3612091" y="5259662"/>
                  </a:lnTo>
                  <a:lnTo>
                    <a:pt x="3511327" y="5365012"/>
                  </a:lnTo>
                  <a:cubicBezTo>
                    <a:pt x="3443530" y="5435544"/>
                    <a:pt x="3373686" y="5505897"/>
                    <a:pt x="3302909" y="5577146"/>
                  </a:cubicBezTo>
                  <a:cubicBezTo>
                    <a:pt x="3267520" y="5612861"/>
                    <a:pt x="3231573" y="5648219"/>
                    <a:pt x="3195253" y="5683753"/>
                  </a:cubicBezTo>
                  <a:lnTo>
                    <a:pt x="3129248" y="5746185"/>
                  </a:lnTo>
                  <a:lnTo>
                    <a:pt x="2696114" y="5746185"/>
                  </a:lnTo>
                  <a:lnTo>
                    <a:pt x="2854035" y="5578941"/>
                  </a:lnTo>
                  <a:cubicBezTo>
                    <a:pt x="2886257" y="5542689"/>
                    <a:pt x="2917921" y="5505718"/>
                    <a:pt x="2949771" y="5468566"/>
                  </a:cubicBezTo>
                  <a:lnTo>
                    <a:pt x="3045690" y="5356219"/>
                  </a:lnTo>
                  <a:cubicBezTo>
                    <a:pt x="3110136" y="5281019"/>
                    <a:pt x="3174578" y="5204384"/>
                    <a:pt x="3243679" y="5129905"/>
                  </a:cubicBezTo>
                  <a:cubicBezTo>
                    <a:pt x="3278324" y="5092934"/>
                    <a:pt x="3313897" y="5056143"/>
                    <a:pt x="3350402" y="5019889"/>
                  </a:cubicBezTo>
                  <a:lnTo>
                    <a:pt x="3405908" y="4965868"/>
                  </a:lnTo>
                  <a:cubicBezTo>
                    <a:pt x="3424533" y="4947921"/>
                    <a:pt x="3445208" y="4929077"/>
                    <a:pt x="3465323" y="4911130"/>
                  </a:cubicBezTo>
                  <a:cubicBezTo>
                    <a:pt x="3546342" y="4838623"/>
                    <a:pt x="3635745" y="4772936"/>
                    <a:pt x="3728872" y="4715505"/>
                  </a:cubicBezTo>
                  <a:cubicBezTo>
                    <a:pt x="3821999" y="4657895"/>
                    <a:pt x="3919784" y="4609976"/>
                    <a:pt x="4012537" y="4566545"/>
                  </a:cubicBezTo>
                  <a:cubicBezTo>
                    <a:pt x="4058915" y="4544830"/>
                    <a:pt x="4103989" y="4524011"/>
                    <a:pt x="4146455" y="4502832"/>
                  </a:cubicBezTo>
                  <a:cubicBezTo>
                    <a:pt x="4189107" y="4481656"/>
                    <a:pt x="4229152" y="4460298"/>
                    <a:pt x="4265658" y="4436787"/>
                  </a:cubicBezTo>
                  <a:cubicBezTo>
                    <a:pt x="4339041" y="4390303"/>
                    <a:pt x="4398456" y="4335026"/>
                    <a:pt x="4447068" y="4266826"/>
                  </a:cubicBezTo>
                  <a:cubicBezTo>
                    <a:pt x="4495309" y="4198628"/>
                    <a:pt x="4533305" y="4118942"/>
                    <a:pt x="4561802" y="4033693"/>
                  </a:cubicBezTo>
                  <a:cubicBezTo>
                    <a:pt x="4590112" y="3948445"/>
                    <a:pt x="4608180" y="3856557"/>
                    <a:pt x="4618237" y="3765564"/>
                  </a:cubicBezTo>
                  <a:cubicBezTo>
                    <a:pt x="4627922" y="3674214"/>
                    <a:pt x="4630157" y="3582682"/>
                    <a:pt x="4628108" y="3492050"/>
                  </a:cubicBezTo>
                  <a:cubicBezTo>
                    <a:pt x="4625128" y="3401236"/>
                    <a:pt x="4618611" y="3311322"/>
                    <a:pt x="4609670" y="3222125"/>
                  </a:cubicBezTo>
                  <a:cubicBezTo>
                    <a:pt x="4600543" y="3132928"/>
                    <a:pt x="4586760" y="3044269"/>
                    <a:pt x="4567390" y="2956508"/>
                  </a:cubicBezTo>
                  <a:cubicBezTo>
                    <a:pt x="4548205" y="2868747"/>
                    <a:pt x="4525296" y="2782062"/>
                    <a:pt x="4501083" y="2695555"/>
                  </a:cubicBezTo>
                  <a:cubicBezTo>
                    <a:pt x="4452658" y="2522726"/>
                    <a:pt x="4395662" y="2350434"/>
                    <a:pt x="4320789" y="2183167"/>
                  </a:cubicBezTo>
                  <a:cubicBezTo>
                    <a:pt x="4245914" y="2015899"/>
                    <a:pt x="4157071" y="1853298"/>
                    <a:pt x="4055189" y="1697159"/>
                  </a:cubicBezTo>
                  <a:cubicBezTo>
                    <a:pt x="4004157" y="1619267"/>
                    <a:pt x="3950142" y="1542813"/>
                    <a:pt x="3893334" y="1467972"/>
                  </a:cubicBezTo>
                  <a:cubicBezTo>
                    <a:pt x="3836528" y="1393134"/>
                    <a:pt x="3775995" y="1320986"/>
                    <a:pt x="3712854" y="1250454"/>
                  </a:cubicBezTo>
                  <a:cubicBezTo>
                    <a:pt x="3587133" y="1109210"/>
                    <a:pt x="3449118" y="977120"/>
                    <a:pt x="3300486" y="856873"/>
                  </a:cubicBezTo>
                  <a:cubicBezTo>
                    <a:pt x="3152043" y="736089"/>
                    <a:pt x="2992237" y="628047"/>
                    <a:pt x="2823118" y="536158"/>
                  </a:cubicBezTo>
                  <a:cubicBezTo>
                    <a:pt x="2801884" y="524852"/>
                    <a:pt x="2780652" y="513367"/>
                    <a:pt x="2759232" y="502417"/>
                  </a:cubicBezTo>
                  <a:lnTo>
                    <a:pt x="2694601" y="470293"/>
                  </a:lnTo>
                  <a:lnTo>
                    <a:pt x="2628854" y="440142"/>
                  </a:lnTo>
                  <a:cubicBezTo>
                    <a:pt x="2606875" y="430092"/>
                    <a:pt x="2584525" y="421117"/>
                    <a:pt x="2562361" y="411605"/>
                  </a:cubicBezTo>
                  <a:cubicBezTo>
                    <a:pt x="2473517" y="374455"/>
                    <a:pt x="2382068" y="343227"/>
                    <a:pt x="2289497" y="316484"/>
                  </a:cubicBezTo>
                  <a:cubicBezTo>
                    <a:pt x="2196929" y="289923"/>
                    <a:pt x="2102498" y="269643"/>
                    <a:pt x="2007510" y="254927"/>
                  </a:cubicBezTo>
                  <a:cubicBezTo>
                    <a:pt x="1912333" y="240748"/>
                    <a:pt x="1816411" y="232852"/>
                    <a:pt x="1720677" y="231775"/>
                  </a:cubicBezTo>
                  <a:cubicBezTo>
                    <a:pt x="1526042" y="230339"/>
                    <a:pt x="1331219" y="254747"/>
                    <a:pt x="1144034" y="303923"/>
                  </a:cubicBezTo>
                  <a:cubicBezTo>
                    <a:pt x="956475" y="352739"/>
                    <a:pt x="777671" y="427399"/>
                    <a:pt x="609856" y="517135"/>
                  </a:cubicBezTo>
                  <a:cubicBezTo>
                    <a:pt x="441854" y="607049"/>
                    <a:pt x="284843" y="712938"/>
                    <a:pt x="137330" y="828337"/>
                  </a:cubicBezTo>
                  <a:lnTo>
                    <a:pt x="0" y="943022"/>
                  </a:lnTo>
                  <a:lnTo>
                    <a:pt x="0" y="441968"/>
                  </a:lnTo>
                  <a:lnTo>
                    <a:pt x="170854" y="345537"/>
                  </a:lnTo>
                  <a:cubicBezTo>
                    <a:pt x="267240" y="298045"/>
                    <a:pt x="366234" y="255824"/>
                    <a:pt x="466998" y="218852"/>
                  </a:cubicBezTo>
                  <a:cubicBezTo>
                    <a:pt x="668527" y="144732"/>
                    <a:pt x="876944" y="92505"/>
                    <a:pt x="1086479" y="56253"/>
                  </a:cubicBezTo>
                  <a:cubicBezTo>
                    <a:pt x="1296203" y="20358"/>
                    <a:pt x="1507974" y="1514"/>
                    <a:pt x="1720118" y="7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26" name="Freeform: Shape 25">
              <a:extLst>
                <a:ext uri="{FF2B5EF4-FFF2-40B4-BE49-F238E27FC236}">
                  <a16:creationId xmlns:a16="http://schemas.microsoft.com/office/drawing/2014/main" id="{76DA3EB3-67D4-47DC-A531-F4B0EB0291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935182"/>
              <a:ext cx="5401995" cy="5922818"/>
            </a:xfrm>
            <a:custGeom>
              <a:avLst/>
              <a:gdLst>
                <a:gd name="connsiteX0" fmla="*/ 0 w 5401995"/>
                <a:gd name="connsiteY0" fmla="*/ 5912646 h 5922818"/>
                <a:gd name="connsiteX1" fmla="*/ 15931 w 5401995"/>
                <a:gd name="connsiteY1" fmla="*/ 5922818 h 5922818"/>
                <a:gd name="connsiteX2" fmla="*/ 0 w 5401995"/>
                <a:gd name="connsiteY2" fmla="*/ 5922818 h 5922818"/>
                <a:gd name="connsiteX3" fmla="*/ 1741724 w 5401995"/>
                <a:gd name="connsiteY3" fmla="*/ 0 h 5922818"/>
                <a:gd name="connsiteX4" fmla="*/ 5401995 w 5401995"/>
                <a:gd name="connsiteY4" fmla="*/ 3449232 h 5922818"/>
                <a:gd name="connsiteX5" fmla="*/ 4367046 w 5401995"/>
                <a:gd name="connsiteY5" fmla="*/ 5852517 h 5922818"/>
                <a:gd name="connsiteX6" fmla="*/ 4290573 w 5401995"/>
                <a:gd name="connsiteY6" fmla="*/ 5922818 h 5922818"/>
                <a:gd name="connsiteX7" fmla="*/ 3023725 w 5401995"/>
                <a:gd name="connsiteY7" fmla="*/ 5922818 h 5922818"/>
                <a:gd name="connsiteX8" fmla="*/ 3043643 w 5401995"/>
                <a:gd name="connsiteY8" fmla="*/ 5905761 h 5922818"/>
                <a:gd name="connsiteX9" fmla="*/ 3156885 w 5401995"/>
                <a:gd name="connsiteY9" fmla="*/ 5797204 h 5922818"/>
                <a:gd name="connsiteX10" fmla="*/ 3267706 w 5401995"/>
                <a:gd name="connsiteY10" fmla="*/ 5685616 h 5922818"/>
                <a:gd name="connsiteX11" fmla="*/ 3487673 w 5401995"/>
                <a:gd name="connsiteY11" fmla="*/ 5458875 h 5922818"/>
                <a:gd name="connsiteX12" fmla="*/ 3598682 w 5401995"/>
                <a:gd name="connsiteY12" fmla="*/ 5345506 h 5922818"/>
                <a:gd name="connsiteX13" fmla="*/ 3713227 w 5401995"/>
                <a:gd name="connsiteY13" fmla="*/ 5233203 h 5922818"/>
                <a:gd name="connsiteX14" fmla="*/ 4248708 w 5401995"/>
                <a:gd name="connsiteY14" fmla="*/ 4858691 h 5922818"/>
                <a:gd name="connsiteX15" fmla="*/ 4518032 w 5401995"/>
                <a:gd name="connsiteY15" fmla="*/ 4700401 h 5922818"/>
                <a:gd name="connsiteX16" fmla="*/ 4720304 w 5401995"/>
                <a:gd name="connsiteY16" fmla="*/ 4500399 h 5922818"/>
                <a:gd name="connsiteX17" fmla="*/ 4846027 w 5401995"/>
                <a:gd name="connsiteY17" fmla="*/ 4246029 h 5922818"/>
                <a:gd name="connsiteX18" fmla="*/ 4920900 w 5401995"/>
                <a:gd name="connsiteY18" fmla="*/ 3963496 h 5922818"/>
                <a:gd name="connsiteX19" fmla="*/ 4933752 w 5401995"/>
                <a:gd name="connsiteY19" fmla="*/ 3891303 h 5922818"/>
                <a:gd name="connsiteX20" fmla="*/ 4944740 w 5401995"/>
                <a:gd name="connsiteY20" fmla="*/ 3818931 h 5922818"/>
                <a:gd name="connsiteX21" fmla="*/ 4952935 w 5401995"/>
                <a:gd name="connsiteY21" fmla="*/ 3746381 h 5922818"/>
                <a:gd name="connsiteX22" fmla="*/ 4958896 w 5401995"/>
                <a:gd name="connsiteY22" fmla="*/ 3673652 h 5922818"/>
                <a:gd name="connsiteX23" fmla="*/ 4962249 w 5401995"/>
                <a:gd name="connsiteY23" fmla="*/ 3382920 h 5922818"/>
                <a:gd name="connsiteX24" fmla="*/ 4957593 w 5401995"/>
                <a:gd name="connsiteY24" fmla="*/ 3310370 h 5922818"/>
                <a:gd name="connsiteX25" fmla="*/ 4950515 w 5401995"/>
                <a:gd name="connsiteY25" fmla="*/ 3237998 h 5922818"/>
                <a:gd name="connsiteX26" fmla="*/ 4941761 w 5401995"/>
                <a:gd name="connsiteY26" fmla="*/ 3165805 h 5922818"/>
                <a:gd name="connsiteX27" fmla="*/ 4931145 w 5401995"/>
                <a:gd name="connsiteY27" fmla="*/ 3093968 h 5922818"/>
                <a:gd name="connsiteX28" fmla="*/ 4869122 w 5401995"/>
                <a:gd name="connsiteY28" fmla="*/ 2809296 h 5922818"/>
                <a:gd name="connsiteX29" fmla="*/ 4660144 w 5401995"/>
                <a:gd name="connsiteY29" fmla="*/ 2260271 h 5922818"/>
                <a:gd name="connsiteX30" fmla="*/ 4518404 w 5401995"/>
                <a:gd name="connsiteY30" fmla="*/ 1998593 h 5922818"/>
                <a:gd name="connsiteX31" fmla="*/ 4355246 w 5401995"/>
                <a:gd name="connsiteY31" fmla="*/ 1746720 h 5922818"/>
                <a:gd name="connsiteX32" fmla="*/ 4171971 w 5401995"/>
                <a:gd name="connsiteY32" fmla="*/ 1505719 h 5922818"/>
                <a:gd name="connsiteX33" fmla="*/ 3969141 w 5401995"/>
                <a:gd name="connsiteY33" fmla="*/ 1277017 h 5922818"/>
                <a:gd name="connsiteX34" fmla="*/ 3748056 w 5401995"/>
                <a:gd name="connsiteY34" fmla="*/ 1062043 h 5922818"/>
                <a:gd name="connsiteX35" fmla="*/ 3507974 w 5401995"/>
                <a:gd name="connsiteY35" fmla="*/ 864002 h 5922818"/>
                <a:gd name="connsiteX36" fmla="*/ 3250199 w 5401995"/>
                <a:gd name="connsiteY36" fmla="*/ 684854 h 5922818"/>
                <a:gd name="connsiteX37" fmla="*/ 2974728 w 5401995"/>
                <a:gd name="connsiteY37" fmla="*/ 529060 h 5922818"/>
                <a:gd name="connsiteX38" fmla="*/ 2683054 w 5401995"/>
                <a:gd name="connsiteY38" fmla="*/ 400004 h 5922818"/>
                <a:gd name="connsiteX39" fmla="*/ 2377410 w 5401995"/>
                <a:gd name="connsiteY39" fmla="*/ 302321 h 5922818"/>
                <a:gd name="connsiteX40" fmla="*/ 1738558 w 5401995"/>
                <a:gd name="connsiteY40" fmla="*/ 219075 h 5922818"/>
                <a:gd name="connsiteX41" fmla="*/ 1096353 w 5401995"/>
                <a:gd name="connsiteY41" fmla="*/ 287347 h 5922818"/>
                <a:gd name="connsiteX42" fmla="*/ 1076608 w 5401995"/>
                <a:gd name="connsiteY42" fmla="*/ 291269 h 5922818"/>
                <a:gd name="connsiteX43" fmla="*/ 1057052 w 5401995"/>
                <a:gd name="connsiteY43" fmla="*/ 296081 h 5922818"/>
                <a:gd name="connsiteX44" fmla="*/ 1017940 w 5401995"/>
                <a:gd name="connsiteY44" fmla="*/ 305708 h 5922818"/>
                <a:gd name="connsiteX45" fmla="*/ 939899 w 5401995"/>
                <a:gd name="connsiteY45" fmla="*/ 325137 h 5922818"/>
                <a:gd name="connsiteX46" fmla="*/ 862788 w 5401995"/>
                <a:gd name="connsiteY46" fmla="*/ 347418 h 5922818"/>
                <a:gd name="connsiteX47" fmla="*/ 786052 w 5401995"/>
                <a:gd name="connsiteY47" fmla="*/ 370948 h 5922818"/>
                <a:gd name="connsiteX48" fmla="*/ 710434 w 5401995"/>
                <a:gd name="connsiteY48" fmla="*/ 397152 h 5922818"/>
                <a:gd name="connsiteX49" fmla="*/ 635372 w 5401995"/>
                <a:gd name="connsiteY49" fmla="*/ 424425 h 5922818"/>
                <a:gd name="connsiteX50" fmla="*/ 561615 w 5401995"/>
                <a:gd name="connsiteY50" fmla="*/ 454551 h 5922818"/>
                <a:gd name="connsiteX51" fmla="*/ 488419 w 5401995"/>
                <a:gd name="connsiteY51" fmla="*/ 485744 h 5922818"/>
                <a:gd name="connsiteX52" fmla="*/ 206696 w 5401995"/>
                <a:gd name="connsiteY52" fmla="*/ 629655 h 5922818"/>
                <a:gd name="connsiteX53" fmla="*/ 0 w 5401995"/>
                <a:gd name="connsiteY53" fmla="*/ 763803 h 5922818"/>
                <a:gd name="connsiteX54" fmla="*/ 0 w 5401995"/>
                <a:gd name="connsiteY54" fmla="*/ 418320 h 5922818"/>
                <a:gd name="connsiteX55" fmla="*/ 89677 w 5401995"/>
                <a:gd name="connsiteY55" fmla="*/ 370541 h 5922818"/>
                <a:gd name="connsiteX56" fmla="*/ 1741724 w 5401995"/>
                <a:gd name="connsiteY56" fmla="*/ 0 h 592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401995" h="5922818">
                  <a:moveTo>
                    <a:pt x="0" y="5912646"/>
                  </a:moveTo>
                  <a:lnTo>
                    <a:pt x="15931" y="5922818"/>
                  </a:lnTo>
                  <a:lnTo>
                    <a:pt x="0" y="5922818"/>
                  </a:lnTo>
                  <a:close/>
                  <a:moveTo>
                    <a:pt x="1741724" y="0"/>
                  </a:moveTo>
                  <a:cubicBezTo>
                    <a:pt x="3763330" y="0"/>
                    <a:pt x="5401995" y="1544222"/>
                    <a:pt x="5401995" y="3449232"/>
                  </a:cubicBezTo>
                  <a:cubicBezTo>
                    <a:pt x="5401995" y="4383723"/>
                    <a:pt x="5007554" y="5231364"/>
                    <a:pt x="4367046" y="5852517"/>
                  </a:cubicBezTo>
                  <a:lnTo>
                    <a:pt x="4290573" y="5922818"/>
                  </a:lnTo>
                  <a:lnTo>
                    <a:pt x="3023725" y="5922818"/>
                  </a:lnTo>
                  <a:lnTo>
                    <a:pt x="3043643" y="5905761"/>
                  </a:lnTo>
                  <a:cubicBezTo>
                    <a:pt x="3081825" y="5870109"/>
                    <a:pt x="3119635" y="5833924"/>
                    <a:pt x="3156885" y="5797204"/>
                  </a:cubicBezTo>
                  <a:cubicBezTo>
                    <a:pt x="3194136" y="5760482"/>
                    <a:pt x="3231014" y="5723050"/>
                    <a:pt x="3267706" y="5685616"/>
                  </a:cubicBezTo>
                  <a:cubicBezTo>
                    <a:pt x="3341276" y="5610748"/>
                    <a:pt x="3414103" y="5534633"/>
                    <a:pt x="3487673" y="5458875"/>
                  </a:cubicBezTo>
                  <a:lnTo>
                    <a:pt x="3598682" y="5345506"/>
                  </a:lnTo>
                  <a:cubicBezTo>
                    <a:pt x="3635933" y="5307715"/>
                    <a:pt x="3673369" y="5270460"/>
                    <a:pt x="3713227" y="5233203"/>
                  </a:cubicBezTo>
                  <a:cubicBezTo>
                    <a:pt x="3869868" y="5083827"/>
                    <a:pt x="4057798" y="4960832"/>
                    <a:pt x="4248708" y="4858691"/>
                  </a:cubicBezTo>
                  <a:cubicBezTo>
                    <a:pt x="4343325" y="4806462"/>
                    <a:pt x="4437012" y="4757622"/>
                    <a:pt x="4518032" y="4700401"/>
                  </a:cubicBezTo>
                  <a:cubicBezTo>
                    <a:pt x="4599240" y="4643539"/>
                    <a:pt x="4667408" y="4577761"/>
                    <a:pt x="4720304" y="4500399"/>
                  </a:cubicBezTo>
                  <a:cubicBezTo>
                    <a:pt x="4774131" y="4423929"/>
                    <a:pt x="4813991" y="4336941"/>
                    <a:pt x="4846027" y="4246029"/>
                  </a:cubicBezTo>
                  <a:cubicBezTo>
                    <a:pt x="4878062" y="4155120"/>
                    <a:pt x="4901903" y="4059396"/>
                    <a:pt x="4920900" y="3963496"/>
                  </a:cubicBezTo>
                  <a:cubicBezTo>
                    <a:pt x="4924998" y="3939253"/>
                    <a:pt x="4930213" y="3915366"/>
                    <a:pt x="4933752" y="3891303"/>
                  </a:cubicBezTo>
                  <a:lnTo>
                    <a:pt x="4944740" y="3818931"/>
                  </a:lnTo>
                  <a:lnTo>
                    <a:pt x="4952935" y="3746381"/>
                  </a:lnTo>
                  <a:cubicBezTo>
                    <a:pt x="4956103" y="3722138"/>
                    <a:pt x="4956848" y="3697895"/>
                    <a:pt x="4958896" y="3673652"/>
                  </a:cubicBezTo>
                  <a:cubicBezTo>
                    <a:pt x="4966160" y="3576682"/>
                    <a:pt x="4966346" y="3479712"/>
                    <a:pt x="4962249" y="3382920"/>
                  </a:cubicBezTo>
                  <a:lnTo>
                    <a:pt x="4957593" y="3310370"/>
                  </a:lnTo>
                  <a:cubicBezTo>
                    <a:pt x="4955544" y="3286128"/>
                    <a:pt x="4952750" y="3262063"/>
                    <a:pt x="4950515" y="3237998"/>
                  </a:cubicBezTo>
                  <a:cubicBezTo>
                    <a:pt x="4948466" y="3213755"/>
                    <a:pt x="4944555" y="3189870"/>
                    <a:pt x="4941761" y="3165805"/>
                  </a:cubicBezTo>
                  <a:cubicBezTo>
                    <a:pt x="4939154" y="3141741"/>
                    <a:pt x="4935055" y="3117855"/>
                    <a:pt x="4931145" y="3093968"/>
                  </a:cubicBezTo>
                  <a:cubicBezTo>
                    <a:pt x="4915313" y="2998246"/>
                    <a:pt x="4894639" y="2903237"/>
                    <a:pt x="4869122" y="2809296"/>
                  </a:cubicBezTo>
                  <a:cubicBezTo>
                    <a:pt x="4817156" y="2621416"/>
                    <a:pt x="4746939" y="2437813"/>
                    <a:pt x="4660144" y="2260271"/>
                  </a:cubicBezTo>
                  <a:cubicBezTo>
                    <a:pt x="4616561" y="2171501"/>
                    <a:pt x="4569251" y="2084156"/>
                    <a:pt x="4518404" y="1998593"/>
                  </a:cubicBezTo>
                  <a:cubicBezTo>
                    <a:pt x="4467931" y="1912853"/>
                    <a:pt x="4412986" y="1828894"/>
                    <a:pt x="4355246" y="1746720"/>
                  </a:cubicBezTo>
                  <a:cubicBezTo>
                    <a:pt x="4297694" y="1664544"/>
                    <a:pt x="4236043" y="1584507"/>
                    <a:pt x="4171971" y="1505719"/>
                  </a:cubicBezTo>
                  <a:cubicBezTo>
                    <a:pt x="4107528" y="1427287"/>
                    <a:pt x="4039918" y="1350994"/>
                    <a:pt x="3969141" y="1277017"/>
                  </a:cubicBezTo>
                  <a:cubicBezTo>
                    <a:pt x="3898364" y="1203221"/>
                    <a:pt x="3825167" y="1130849"/>
                    <a:pt x="3748056" y="1062043"/>
                  </a:cubicBezTo>
                  <a:cubicBezTo>
                    <a:pt x="3671133" y="993236"/>
                    <a:pt x="3591043" y="926925"/>
                    <a:pt x="3507974" y="864002"/>
                  </a:cubicBezTo>
                  <a:cubicBezTo>
                    <a:pt x="3424904" y="801078"/>
                    <a:pt x="3339042" y="741005"/>
                    <a:pt x="3250199" y="684854"/>
                  </a:cubicBezTo>
                  <a:cubicBezTo>
                    <a:pt x="3161168" y="629241"/>
                    <a:pt x="3069530" y="576655"/>
                    <a:pt x="2974728" y="529060"/>
                  </a:cubicBezTo>
                  <a:cubicBezTo>
                    <a:pt x="2880110" y="481288"/>
                    <a:pt x="2783072" y="437439"/>
                    <a:pt x="2683054" y="400004"/>
                  </a:cubicBezTo>
                  <a:cubicBezTo>
                    <a:pt x="2583408" y="361858"/>
                    <a:pt x="2481341" y="329058"/>
                    <a:pt x="2377410" y="302321"/>
                  </a:cubicBezTo>
                  <a:cubicBezTo>
                    <a:pt x="2169737" y="248667"/>
                    <a:pt x="1954240" y="218897"/>
                    <a:pt x="1738558" y="219075"/>
                  </a:cubicBezTo>
                  <a:cubicBezTo>
                    <a:pt x="1522503" y="219788"/>
                    <a:pt x="1306634" y="242605"/>
                    <a:pt x="1096353" y="287347"/>
                  </a:cubicBezTo>
                  <a:lnTo>
                    <a:pt x="1076608" y="291269"/>
                  </a:lnTo>
                  <a:lnTo>
                    <a:pt x="1057052" y="296081"/>
                  </a:lnTo>
                  <a:lnTo>
                    <a:pt x="1017940" y="305708"/>
                  </a:lnTo>
                  <a:lnTo>
                    <a:pt x="939899" y="325137"/>
                  </a:lnTo>
                  <a:cubicBezTo>
                    <a:pt x="913823" y="331019"/>
                    <a:pt x="888493" y="339755"/>
                    <a:pt x="862788" y="347418"/>
                  </a:cubicBezTo>
                  <a:lnTo>
                    <a:pt x="786052" y="370948"/>
                  </a:lnTo>
                  <a:cubicBezTo>
                    <a:pt x="760350" y="378258"/>
                    <a:pt x="735578" y="388418"/>
                    <a:pt x="710434" y="397152"/>
                  </a:cubicBezTo>
                  <a:lnTo>
                    <a:pt x="635372" y="424425"/>
                  </a:lnTo>
                  <a:cubicBezTo>
                    <a:pt x="610227" y="432981"/>
                    <a:pt x="586201" y="444390"/>
                    <a:pt x="561615" y="454551"/>
                  </a:cubicBezTo>
                  <a:lnTo>
                    <a:pt x="488419" y="485744"/>
                  </a:lnTo>
                  <a:cubicBezTo>
                    <a:pt x="391519" y="528927"/>
                    <a:pt x="297519" y="577078"/>
                    <a:pt x="206696" y="629655"/>
                  </a:cubicBezTo>
                  <a:lnTo>
                    <a:pt x="0" y="763803"/>
                  </a:lnTo>
                  <a:lnTo>
                    <a:pt x="0" y="418320"/>
                  </a:lnTo>
                  <a:lnTo>
                    <a:pt x="89677" y="370541"/>
                  </a:lnTo>
                  <a:cubicBezTo>
                    <a:pt x="585987" y="133552"/>
                    <a:pt x="1147340" y="0"/>
                    <a:pt x="174172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fibromyalgia_background" descr="Soft, calming medical-themed background for a presentation about fibromyalgia: abstract gradient wash blending very light teal and lavender with lots of white space, subtle flowing wave lines suggesting nerves/muscles, gentle bokeh dots, clean modern look, low contrast, not busy, ABSOLUTELY no text, no logos, no icons, suitable as background">
            <a:extLst>
              <a:ext uri="{FF2B5EF4-FFF2-40B4-BE49-F238E27FC236}">
                <a16:creationId xmlns:a16="http://schemas.microsoft.com/office/drawing/2014/main" id="{96D7613B-4C3F-811B-6315-7355C2E5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6923" r="-4" b="-4"/>
          <a:stretch>
            <a:fillRect/>
          </a:stretch>
        </p:blipFill>
        <p:spPr>
          <a:xfrm>
            <a:off x="5970866" y="4"/>
            <a:ext cx="4985039" cy="3574989"/>
          </a:xfrm>
          <a:custGeom>
            <a:avLst/>
            <a:gdLst/>
            <a:ahLst/>
            <a:cxnLst/>
            <a:rect l="l" t="t" r="r" b="b"/>
            <a:pathLst>
              <a:path w="5061985" h="3630170">
                <a:moveTo>
                  <a:pt x="253815" y="0"/>
                </a:moveTo>
                <a:lnTo>
                  <a:pt x="4808170" y="0"/>
                </a:lnTo>
                <a:lnTo>
                  <a:pt x="4863087" y="114001"/>
                </a:lnTo>
                <a:cubicBezTo>
                  <a:pt x="4991162" y="416805"/>
                  <a:pt x="5061985" y="749721"/>
                  <a:pt x="5061985" y="1099178"/>
                </a:cubicBezTo>
                <a:cubicBezTo>
                  <a:pt x="5061985" y="2497007"/>
                  <a:pt x="3928821" y="3630170"/>
                  <a:pt x="2530993" y="3630170"/>
                </a:cubicBezTo>
                <a:cubicBezTo>
                  <a:pt x="1133164" y="3630170"/>
                  <a:pt x="0" y="2497007"/>
                  <a:pt x="0" y="1099178"/>
                </a:cubicBezTo>
                <a:cubicBezTo>
                  <a:pt x="0" y="749721"/>
                  <a:pt x="70823" y="416805"/>
                  <a:pt x="198898" y="114001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482B707-DAC7-4D8A-BA19-3771A51A6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5815" y="-1438"/>
            <a:ext cx="5699636" cy="3920553"/>
            <a:chOff x="5605815" y="-1438"/>
            <a:chExt cx="5699636" cy="3920553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CB3F052-1839-4D87-A112-D7EF778840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80141" y="-1438"/>
              <a:ext cx="5174061" cy="3697191"/>
            </a:xfrm>
            <a:custGeom>
              <a:avLst/>
              <a:gdLst>
                <a:gd name="connsiteX0" fmla="*/ 264241 w 5174061"/>
                <a:gd name="connsiteY0" fmla="*/ 0 h 3697191"/>
                <a:gd name="connsiteX1" fmla="*/ 654940 w 5174061"/>
                <a:gd name="connsiteY1" fmla="*/ 0 h 3697191"/>
                <a:gd name="connsiteX2" fmla="*/ 634048 w 5174061"/>
                <a:gd name="connsiteY2" fmla="*/ 36881 h 3697191"/>
                <a:gd name="connsiteX3" fmla="*/ 542485 w 5174061"/>
                <a:gd name="connsiteY3" fmla="*/ 238736 h 3697191"/>
                <a:gd name="connsiteX4" fmla="*/ 416337 w 5174061"/>
                <a:gd name="connsiteY4" fmla="*/ 662204 h 3697191"/>
                <a:gd name="connsiteX5" fmla="*/ 382914 w 5174061"/>
                <a:gd name="connsiteY5" fmla="*/ 880245 h 3697191"/>
                <a:gd name="connsiteX6" fmla="*/ 367997 w 5174061"/>
                <a:gd name="connsiteY6" fmla="*/ 1099943 h 3697191"/>
                <a:gd name="connsiteX7" fmla="*/ 371311 w 5174061"/>
                <a:gd name="connsiteY7" fmla="*/ 1320102 h 3697191"/>
                <a:gd name="connsiteX8" fmla="*/ 392397 w 5174061"/>
                <a:gd name="connsiteY8" fmla="*/ 1539340 h 3697191"/>
                <a:gd name="connsiteX9" fmla="*/ 495433 w 5174061"/>
                <a:gd name="connsiteY9" fmla="*/ 1968700 h 3697191"/>
                <a:gd name="connsiteX10" fmla="*/ 680602 w 5174061"/>
                <a:gd name="connsiteY10" fmla="*/ 2372187 h 3697191"/>
                <a:gd name="connsiteX11" fmla="*/ 802053 w 5174061"/>
                <a:gd name="connsiteY11" fmla="*/ 2559474 h 3697191"/>
                <a:gd name="connsiteX12" fmla="*/ 869455 w 5174061"/>
                <a:gd name="connsiteY12" fmla="*/ 2648790 h 3697191"/>
                <a:gd name="connsiteX13" fmla="*/ 941644 w 5174061"/>
                <a:gd name="connsiteY13" fmla="*/ 2735343 h 3697191"/>
                <a:gd name="connsiteX14" fmla="*/ 1267324 w 5174061"/>
                <a:gd name="connsiteY14" fmla="*/ 3048041 h 3697191"/>
                <a:gd name="connsiteX15" fmla="*/ 1311706 w 5174061"/>
                <a:gd name="connsiteY15" fmla="*/ 3083214 h 3697191"/>
                <a:gd name="connsiteX16" fmla="*/ 1356916 w 5174061"/>
                <a:gd name="connsiteY16" fmla="*/ 3117467 h 3697191"/>
                <a:gd name="connsiteX17" fmla="*/ 1402771 w 5174061"/>
                <a:gd name="connsiteY17" fmla="*/ 3150892 h 3697191"/>
                <a:gd name="connsiteX18" fmla="*/ 1449454 w 5174061"/>
                <a:gd name="connsiteY18" fmla="*/ 3183212 h 3697191"/>
                <a:gd name="connsiteX19" fmla="*/ 1643463 w 5174061"/>
                <a:gd name="connsiteY19" fmla="*/ 3301716 h 3697191"/>
                <a:gd name="connsiteX20" fmla="*/ 2064352 w 5174061"/>
                <a:gd name="connsiteY20" fmla="*/ 3476665 h 3697191"/>
                <a:gd name="connsiteX21" fmla="*/ 2516088 w 5174061"/>
                <a:gd name="connsiteY21" fmla="*/ 3544618 h 3697191"/>
                <a:gd name="connsiteX22" fmla="*/ 2573268 w 5174061"/>
                <a:gd name="connsiteY22" fmla="*/ 3544986 h 3697191"/>
                <a:gd name="connsiteX23" fmla="*/ 2628607 w 5174061"/>
                <a:gd name="connsiteY23" fmla="*/ 3542868 h 3697191"/>
                <a:gd name="connsiteX24" fmla="*/ 2737811 w 5174061"/>
                <a:gd name="connsiteY24" fmla="*/ 3528781 h 3697191"/>
                <a:gd name="connsiteX25" fmla="*/ 2945356 w 5174061"/>
                <a:gd name="connsiteY25" fmla="*/ 3461379 h 3697191"/>
                <a:gd name="connsiteX26" fmla="*/ 3132366 w 5174061"/>
                <a:gd name="connsiteY26" fmla="*/ 3346834 h 3697191"/>
                <a:gd name="connsiteX27" fmla="*/ 3299304 w 5174061"/>
                <a:gd name="connsiteY27" fmla="*/ 3198588 h 3697191"/>
                <a:gd name="connsiteX28" fmla="*/ 3452982 w 5174061"/>
                <a:gd name="connsiteY28" fmla="*/ 3029625 h 3697191"/>
                <a:gd name="connsiteX29" fmla="*/ 3527474 w 5174061"/>
                <a:gd name="connsiteY29" fmla="*/ 2940494 h 3697191"/>
                <a:gd name="connsiteX30" fmla="*/ 3602148 w 5174061"/>
                <a:gd name="connsiteY30" fmla="*/ 2849797 h 3697191"/>
                <a:gd name="connsiteX31" fmla="*/ 3756380 w 5174061"/>
                <a:gd name="connsiteY31" fmla="*/ 2667021 h 3697191"/>
                <a:gd name="connsiteX32" fmla="*/ 3839435 w 5174061"/>
                <a:gd name="connsiteY32" fmla="*/ 2578074 h 3697191"/>
                <a:gd name="connsiteX33" fmla="*/ 3882619 w 5174061"/>
                <a:gd name="connsiteY33" fmla="*/ 2534428 h 3697191"/>
                <a:gd name="connsiteX34" fmla="*/ 3928934 w 5174061"/>
                <a:gd name="connsiteY34" fmla="*/ 2490139 h 3697191"/>
                <a:gd name="connsiteX35" fmla="*/ 4134085 w 5174061"/>
                <a:gd name="connsiteY35" fmla="*/ 2332041 h 3697191"/>
                <a:gd name="connsiteX36" fmla="*/ 4354888 w 5174061"/>
                <a:gd name="connsiteY36" fmla="*/ 2211603 h 3697191"/>
                <a:gd name="connsiteX37" fmla="*/ 4459212 w 5174061"/>
                <a:gd name="connsiteY37" fmla="*/ 2160131 h 3697191"/>
                <a:gd name="connsiteX38" fmla="*/ 4551935 w 5174061"/>
                <a:gd name="connsiteY38" fmla="*/ 2106817 h 3697191"/>
                <a:gd name="connsiteX39" fmla="*/ 4693090 w 5174061"/>
                <a:gd name="connsiteY39" fmla="*/ 1969437 h 3697191"/>
                <a:gd name="connsiteX40" fmla="*/ 4782498 w 5174061"/>
                <a:gd name="connsiteY40" fmla="*/ 1781137 h 3697191"/>
                <a:gd name="connsiteX41" fmla="*/ 4826512 w 5174061"/>
                <a:gd name="connsiteY41" fmla="*/ 1564478 h 3697191"/>
                <a:gd name="connsiteX42" fmla="*/ 4834247 w 5174061"/>
                <a:gd name="connsiteY42" fmla="*/ 1343582 h 3697191"/>
                <a:gd name="connsiteX43" fmla="*/ 4819882 w 5174061"/>
                <a:gd name="connsiteY43" fmla="*/ 1125541 h 3697191"/>
                <a:gd name="connsiteX44" fmla="*/ 4786918 w 5174061"/>
                <a:gd name="connsiteY44" fmla="*/ 910907 h 3697191"/>
                <a:gd name="connsiteX45" fmla="*/ 4735354 w 5174061"/>
                <a:gd name="connsiteY45" fmla="*/ 700048 h 3697191"/>
                <a:gd name="connsiteX46" fmla="*/ 4595028 w 5174061"/>
                <a:gd name="connsiteY46" fmla="*/ 285972 h 3697191"/>
                <a:gd name="connsiteX47" fmla="*/ 4499577 w 5174061"/>
                <a:gd name="connsiteY47" fmla="*/ 86313 h 3697191"/>
                <a:gd name="connsiteX48" fmla="*/ 4449808 w 5174061"/>
                <a:gd name="connsiteY48" fmla="*/ 0 h 3697191"/>
                <a:gd name="connsiteX49" fmla="*/ 4876728 w 5174061"/>
                <a:gd name="connsiteY49" fmla="*/ 0 h 3697191"/>
                <a:gd name="connsiteX50" fmla="*/ 4945109 w 5174061"/>
                <a:gd name="connsiteY50" fmla="*/ 122534 h 3697191"/>
                <a:gd name="connsiteX51" fmla="*/ 5047868 w 5174061"/>
                <a:gd name="connsiteY51" fmla="*/ 356228 h 3697191"/>
                <a:gd name="connsiteX52" fmla="*/ 5070058 w 5174061"/>
                <a:gd name="connsiteY52" fmla="*/ 416355 h 3697191"/>
                <a:gd name="connsiteX53" fmla="*/ 5090408 w 5174061"/>
                <a:gd name="connsiteY53" fmla="*/ 477311 h 3697191"/>
                <a:gd name="connsiteX54" fmla="*/ 5108455 w 5174061"/>
                <a:gd name="connsiteY54" fmla="*/ 539096 h 3697191"/>
                <a:gd name="connsiteX55" fmla="*/ 5124292 w 5174061"/>
                <a:gd name="connsiteY55" fmla="*/ 601524 h 3697191"/>
                <a:gd name="connsiteX56" fmla="*/ 5173278 w 5174061"/>
                <a:gd name="connsiteY56" fmla="*/ 1114583 h 3697191"/>
                <a:gd name="connsiteX57" fmla="*/ 5145931 w 5174061"/>
                <a:gd name="connsiteY57" fmla="*/ 1371021 h 3697191"/>
                <a:gd name="connsiteX58" fmla="*/ 5082213 w 5174061"/>
                <a:gd name="connsiteY58" fmla="*/ 1619356 h 3697191"/>
                <a:gd name="connsiteX59" fmla="*/ 4997316 w 5174061"/>
                <a:gd name="connsiteY59" fmla="*/ 1859404 h 3697191"/>
                <a:gd name="connsiteX60" fmla="*/ 4943912 w 5174061"/>
                <a:gd name="connsiteY60" fmla="*/ 1978737 h 3697191"/>
                <a:gd name="connsiteX61" fmla="*/ 4875222 w 5174061"/>
                <a:gd name="connsiteY61" fmla="*/ 2094940 h 3697191"/>
                <a:gd name="connsiteX62" fmla="*/ 4787286 w 5174061"/>
                <a:gd name="connsiteY62" fmla="*/ 2202210 h 3697191"/>
                <a:gd name="connsiteX63" fmla="*/ 4736644 w 5174061"/>
                <a:gd name="connsiteY63" fmla="*/ 2249815 h 3697191"/>
                <a:gd name="connsiteX64" fmla="*/ 4683238 w 5174061"/>
                <a:gd name="connsiteY64" fmla="*/ 2292447 h 3697191"/>
                <a:gd name="connsiteX65" fmla="*/ 4470262 w 5174061"/>
                <a:gd name="connsiteY65" fmla="*/ 2426789 h 3697191"/>
                <a:gd name="connsiteX66" fmla="*/ 4283066 w 5174061"/>
                <a:gd name="connsiteY66" fmla="*/ 2549069 h 3697191"/>
                <a:gd name="connsiteX67" fmla="*/ 4199183 w 5174061"/>
                <a:gd name="connsiteY67" fmla="*/ 2616930 h 3697191"/>
                <a:gd name="connsiteX68" fmla="*/ 4120364 w 5174061"/>
                <a:gd name="connsiteY68" fmla="*/ 2690501 h 3697191"/>
                <a:gd name="connsiteX69" fmla="*/ 4082336 w 5174061"/>
                <a:gd name="connsiteY69" fmla="*/ 2729819 h 3697191"/>
                <a:gd name="connsiteX70" fmla="*/ 4043203 w 5174061"/>
                <a:gd name="connsiteY70" fmla="*/ 2771715 h 3697191"/>
                <a:gd name="connsiteX71" fmla="*/ 3964753 w 5174061"/>
                <a:gd name="connsiteY71" fmla="*/ 2856794 h 3697191"/>
                <a:gd name="connsiteX72" fmla="*/ 3802510 w 5174061"/>
                <a:gd name="connsiteY72" fmla="*/ 3028152 h 3697191"/>
                <a:gd name="connsiteX73" fmla="*/ 3718628 w 5174061"/>
                <a:gd name="connsiteY73" fmla="*/ 3114245 h 3697191"/>
                <a:gd name="connsiteX74" fmla="*/ 3631890 w 5174061"/>
                <a:gd name="connsiteY74" fmla="*/ 3199417 h 3697191"/>
                <a:gd name="connsiteX75" fmla="*/ 3446812 w 5174061"/>
                <a:gd name="connsiteY75" fmla="*/ 3363224 h 3697191"/>
                <a:gd name="connsiteX76" fmla="*/ 3240927 w 5174061"/>
                <a:gd name="connsiteY76" fmla="*/ 3508616 h 3697191"/>
                <a:gd name="connsiteX77" fmla="*/ 3011284 w 5174061"/>
                <a:gd name="connsiteY77" fmla="*/ 3620399 h 3697191"/>
                <a:gd name="connsiteX78" fmla="*/ 2763501 w 5174061"/>
                <a:gd name="connsiteY78" fmla="*/ 3684208 h 3697191"/>
                <a:gd name="connsiteX79" fmla="*/ 2636710 w 5174061"/>
                <a:gd name="connsiteY79" fmla="*/ 3695994 h 3697191"/>
                <a:gd name="connsiteX80" fmla="*/ 2605035 w 5174061"/>
                <a:gd name="connsiteY80" fmla="*/ 3697008 h 3697191"/>
                <a:gd name="connsiteX81" fmla="*/ 2573360 w 5174061"/>
                <a:gd name="connsiteY81" fmla="*/ 3697191 h 3697191"/>
                <a:gd name="connsiteX82" fmla="*/ 2511852 w 5174061"/>
                <a:gd name="connsiteY82" fmla="*/ 3695810 h 3697191"/>
                <a:gd name="connsiteX83" fmla="*/ 1554976 w 5174061"/>
                <a:gd name="connsiteY83" fmla="*/ 3483386 h 3697191"/>
                <a:gd name="connsiteX84" fmla="*/ 1332515 w 5174061"/>
                <a:gd name="connsiteY84" fmla="*/ 3373997 h 3697191"/>
                <a:gd name="connsiteX85" fmla="*/ 1121840 w 5174061"/>
                <a:gd name="connsiteY85" fmla="*/ 3242233 h 3697191"/>
                <a:gd name="connsiteX86" fmla="*/ 742662 w 5174061"/>
                <a:gd name="connsiteY86" fmla="*/ 2920052 h 3697191"/>
                <a:gd name="connsiteX87" fmla="*/ 426282 w 5174061"/>
                <a:gd name="connsiteY87" fmla="*/ 2530745 h 3697191"/>
                <a:gd name="connsiteX88" fmla="*/ 190562 w 5174061"/>
                <a:gd name="connsiteY88" fmla="*/ 2084350 h 3697191"/>
                <a:gd name="connsiteX89" fmla="*/ 45078 w 5174061"/>
                <a:gd name="connsiteY89" fmla="*/ 1598454 h 3697191"/>
                <a:gd name="connsiteX90" fmla="*/ 9077 w 5174061"/>
                <a:gd name="connsiteY90" fmla="*/ 1346437 h 3697191"/>
                <a:gd name="connsiteX91" fmla="*/ 513 w 5174061"/>
                <a:gd name="connsiteY91" fmla="*/ 1091933 h 3697191"/>
                <a:gd name="connsiteX92" fmla="*/ 18468 w 5174061"/>
                <a:gd name="connsiteY92" fmla="*/ 838073 h 3697191"/>
                <a:gd name="connsiteX93" fmla="*/ 61652 w 5174061"/>
                <a:gd name="connsiteY93" fmla="*/ 587528 h 3697191"/>
                <a:gd name="connsiteX94" fmla="*/ 214870 w 5174061"/>
                <a:gd name="connsiteY94" fmla="*/ 104487 h 369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74061" h="3697191">
                  <a:moveTo>
                    <a:pt x="264241" y="0"/>
                  </a:moveTo>
                  <a:lnTo>
                    <a:pt x="654940" y="0"/>
                  </a:lnTo>
                  <a:lnTo>
                    <a:pt x="634048" y="36881"/>
                  </a:lnTo>
                  <a:cubicBezTo>
                    <a:pt x="600517" y="102783"/>
                    <a:pt x="569947" y="170161"/>
                    <a:pt x="542485" y="238736"/>
                  </a:cubicBezTo>
                  <a:cubicBezTo>
                    <a:pt x="487515" y="375840"/>
                    <a:pt x="445066" y="517825"/>
                    <a:pt x="416337" y="662204"/>
                  </a:cubicBezTo>
                  <a:cubicBezTo>
                    <a:pt x="402066" y="734393"/>
                    <a:pt x="391017" y="807227"/>
                    <a:pt x="382914" y="880245"/>
                  </a:cubicBezTo>
                  <a:cubicBezTo>
                    <a:pt x="375086" y="953263"/>
                    <a:pt x="370115" y="1026650"/>
                    <a:pt x="367997" y="1099943"/>
                  </a:cubicBezTo>
                  <a:cubicBezTo>
                    <a:pt x="366155" y="1173330"/>
                    <a:pt x="366708" y="1246808"/>
                    <a:pt x="371311" y="1320102"/>
                  </a:cubicBezTo>
                  <a:cubicBezTo>
                    <a:pt x="374995" y="1393396"/>
                    <a:pt x="382453" y="1466507"/>
                    <a:pt x="392397" y="1539340"/>
                  </a:cubicBezTo>
                  <a:cubicBezTo>
                    <a:pt x="412839" y="1684916"/>
                    <a:pt x="446907" y="1829018"/>
                    <a:pt x="495433" y="1968700"/>
                  </a:cubicBezTo>
                  <a:cubicBezTo>
                    <a:pt x="543866" y="2108291"/>
                    <a:pt x="605743" y="2243830"/>
                    <a:pt x="680602" y="2372187"/>
                  </a:cubicBezTo>
                  <a:cubicBezTo>
                    <a:pt x="718170" y="2436274"/>
                    <a:pt x="758593" y="2498979"/>
                    <a:pt x="802053" y="2559474"/>
                  </a:cubicBezTo>
                  <a:cubicBezTo>
                    <a:pt x="823691" y="2589860"/>
                    <a:pt x="846343" y="2619509"/>
                    <a:pt x="869455" y="2648790"/>
                  </a:cubicBezTo>
                  <a:cubicBezTo>
                    <a:pt x="892934" y="2677978"/>
                    <a:pt x="916874" y="2706983"/>
                    <a:pt x="941644" y="2735343"/>
                  </a:cubicBezTo>
                  <a:cubicBezTo>
                    <a:pt x="1040443" y="2848784"/>
                    <a:pt x="1149740" y="2953385"/>
                    <a:pt x="1267324" y="3048041"/>
                  </a:cubicBezTo>
                  <a:cubicBezTo>
                    <a:pt x="1282240" y="3059642"/>
                    <a:pt x="1296697" y="3071797"/>
                    <a:pt x="1311706" y="3083214"/>
                  </a:cubicBezTo>
                  <a:lnTo>
                    <a:pt x="1356916" y="3117467"/>
                  </a:lnTo>
                  <a:lnTo>
                    <a:pt x="1402771" y="3150892"/>
                  </a:lnTo>
                  <a:lnTo>
                    <a:pt x="1449454" y="3183212"/>
                  </a:lnTo>
                  <a:cubicBezTo>
                    <a:pt x="1512252" y="3225383"/>
                    <a:pt x="1576798" y="3265252"/>
                    <a:pt x="1643463" y="3301716"/>
                  </a:cubicBezTo>
                  <a:cubicBezTo>
                    <a:pt x="1776608" y="3374549"/>
                    <a:pt x="1917396" y="3435137"/>
                    <a:pt x="2064352" y="3476665"/>
                  </a:cubicBezTo>
                  <a:cubicBezTo>
                    <a:pt x="2211217" y="3518100"/>
                    <a:pt x="2363422" y="3541120"/>
                    <a:pt x="2516088" y="3544618"/>
                  </a:cubicBezTo>
                  <a:lnTo>
                    <a:pt x="2573268" y="3544986"/>
                  </a:lnTo>
                  <a:cubicBezTo>
                    <a:pt x="2591776" y="3544710"/>
                    <a:pt x="2610191" y="3544158"/>
                    <a:pt x="2628607" y="3542868"/>
                  </a:cubicBezTo>
                  <a:cubicBezTo>
                    <a:pt x="2665346" y="3540198"/>
                    <a:pt x="2701901" y="3535779"/>
                    <a:pt x="2737811" y="3528781"/>
                  </a:cubicBezTo>
                  <a:cubicBezTo>
                    <a:pt x="2809725" y="3515061"/>
                    <a:pt x="2879428" y="3492318"/>
                    <a:pt x="2945356" y="3461379"/>
                  </a:cubicBezTo>
                  <a:cubicBezTo>
                    <a:pt x="3011467" y="3430718"/>
                    <a:pt x="3073620" y="3391400"/>
                    <a:pt x="3132366" y="3346834"/>
                  </a:cubicBezTo>
                  <a:cubicBezTo>
                    <a:pt x="3191204" y="3302453"/>
                    <a:pt x="3246359" y="3252086"/>
                    <a:pt x="3299304" y="3198588"/>
                  </a:cubicBezTo>
                  <a:cubicBezTo>
                    <a:pt x="3352341" y="3145091"/>
                    <a:pt x="3402800" y="3088002"/>
                    <a:pt x="3452982" y="3029625"/>
                  </a:cubicBezTo>
                  <a:cubicBezTo>
                    <a:pt x="3478027" y="3000344"/>
                    <a:pt x="3502704" y="2970603"/>
                    <a:pt x="3527474" y="2940494"/>
                  </a:cubicBezTo>
                  <a:lnTo>
                    <a:pt x="3602148" y="2849797"/>
                  </a:lnTo>
                  <a:cubicBezTo>
                    <a:pt x="3652332" y="2789025"/>
                    <a:pt x="3702514" y="2727056"/>
                    <a:pt x="3756380" y="2667021"/>
                  </a:cubicBezTo>
                  <a:cubicBezTo>
                    <a:pt x="3783358" y="2637004"/>
                    <a:pt x="3810982" y="2607354"/>
                    <a:pt x="3839435" y="2578074"/>
                  </a:cubicBezTo>
                  <a:lnTo>
                    <a:pt x="3882619" y="2534428"/>
                  </a:lnTo>
                  <a:cubicBezTo>
                    <a:pt x="3897167" y="2519972"/>
                    <a:pt x="3913189" y="2504595"/>
                    <a:pt x="3928934" y="2490139"/>
                  </a:cubicBezTo>
                  <a:cubicBezTo>
                    <a:pt x="3992100" y="2431485"/>
                    <a:pt x="4061527" y="2378448"/>
                    <a:pt x="4134085" y="2332041"/>
                  </a:cubicBezTo>
                  <a:cubicBezTo>
                    <a:pt x="4206550" y="2285449"/>
                    <a:pt x="4282606" y="2246684"/>
                    <a:pt x="4354888" y="2211603"/>
                  </a:cubicBezTo>
                  <a:cubicBezTo>
                    <a:pt x="4390982" y="2194108"/>
                    <a:pt x="4426156" y="2177350"/>
                    <a:pt x="4459212" y="2160131"/>
                  </a:cubicBezTo>
                  <a:cubicBezTo>
                    <a:pt x="4492360" y="2143097"/>
                    <a:pt x="4523574" y="2125878"/>
                    <a:pt x="4551935" y="2106817"/>
                  </a:cubicBezTo>
                  <a:cubicBezTo>
                    <a:pt x="4609023" y="2069250"/>
                    <a:pt x="4655246" y="2024592"/>
                    <a:pt x="4693090" y="1969437"/>
                  </a:cubicBezTo>
                  <a:cubicBezTo>
                    <a:pt x="4730658" y="1914375"/>
                    <a:pt x="4760308" y="1850104"/>
                    <a:pt x="4782498" y="1781137"/>
                  </a:cubicBezTo>
                  <a:cubicBezTo>
                    <a:pt x="4804506" y="1712263"/>
                    <a:pt x="4818593" y="1637956"/>
                    <a:pt x="4826512" y="1564478"/>
                  </a:cubicBezTo>
                  <a:cubicBezTo>
                    <a:pt x="4834154" y="1490722"/>
                    <a:pt x="4835812" y="1416784"/>
                    <a:pt x="4834247" y="1343582"/>
                  </a:cubicBezTo>
                  <a:cubicBezTo>
                    <a:pt x="4831944" y="1270288"/>
                    <a:pt x="4826972" y="1197638"/>
                    <a:pt x="4819882" y="1125541"/>
                  </a:cubicBezTo>
                  <a:cubicBezTo>
                    <a:pt x="4812792" y="1053444"/>
                    <a:pt x="4802019" y="981714"/>
                    <a:pt x="4786918" y="910907"/>
                  </a:cubicBezTo>
                  <a:cubicBezTo>
                    <a:pt x="4772001" y="840007"/>
                    <a:pt x="4754230" y="769935"/>
                    <a:pt x="4735354" y="700048"/>
                  </a:cubicBezTo>
                  <a:cubicBezTo>
                    <a:pt x="4697603" y="560365"/>
                    <a:pt x="4653220" y="421051"/>
                    <a:pt x="4595028" y="285972"/>
                  </a:cubicBezTo>
                  <a:cubicBezTo>
                    <a:pt x="4565931" y="218433"/>
                    <a:pt x="4534072" y="151815"/>
                    <a:pt x="4499577" y="86313"/>
                  </a:cubicBezTo>
                  <a:lnTo>
                    <a:pt x="4449808" y="0"/>
                  </a:lnTo>
                  <a:lnTo>
                    <a:pt x="4876728" y="0"/>
                  </a:lnTo>
                  <a:lnTo>
                    <a:pt x="4945109" y="122534"/>
                  </a:lnTo>
                  <a:cubicBezTo>
                    <a:pt x="4982860" y="198498"/>
                    <a:pt x="5017022" y="276581"/>
                    <a:pt x="5047868" y="356228"/>
                  </a:cubicBezTo>
                  <a:cubicBezTo>
                    <a:pt x="5055418" y="376209"/>
                    <a:pt x="5063244" y="396097"/>
                    <a:pt x="5070058" y="416355"/>
                  </a:cubicBezTo>
                  <a:lnTo>
                    <a:pt x="5090408" y="477311"/>
                  </a:lnTo>
                  <a:lnTo>
                    <a:pt x="5108455" y="539096"/>
                  </a:lnTo>
                  <a:cubicBezTo>
                    <a:pt x="5114348" y="559721"/>
                    <a:pt x="5119136" y="580715"/>
                    <a:pt x="5124292" y="601524"/>
                  </a:cubicBezTo>
                  <a:cubicBezTo>
                    <a:pt x="5163702" y="768923"/>
                    <a:pt x="5177698" y="942490"/>
                    <a:pt x="5173278" y="1114583"/>
                  </a:cubicBezTo>
                  <a:cubicBezTo>
                    <a:pt x="5170976" y="1200677"/>
                    <a:pt x="5161860" y="1286585"/>
                    <a:pt x="5145931" y="1371021"/>
                  </a:cubicBezTo>
                  <a:cubicBezTo>
                    <a:pt x="5129909" y="1455457"/>
                    <a:pt x="5107718" y="1538328"/>
                    <a:pt x="5082213" y="1619356"/>
                  </a:cubicBezTo>
                  <a:cubicBezTo>
                    <a:pt x="5056800" y="1700569"/>
                    <a:pt x="5029544" y="1779572"/>
                    <a:pt x="4997316" y="1859404"/>
                  </a:cubicBezTo>
                  <a:cubicBezTo>
                    <a:pt x="4981204" y="1899274"/>
                    <a:pt x="4963708" y="1939143"/>
                    <a:pt x="4943912" y="1978737"/>
                  </a:cubicBezTo>
                  <a:cubicBezTo>
                    <a:pt x="4923746" y="2018146"/>
                    <a:pt x="4901464" y="2057372"/>
                    <a:pt x="4875222" y="2094940"/>
                  </a:cubicBezTo>
                  <a:cubicBezTo>
                    <a:pt x="4849348" y="2132691"/>
                    <a:pt x="4819790" y="2168879"/>
                    <a:pt x="4787286" y="2202210"/>
                  </a:cubicBezTo>
                  <a:cubicBezTo>
                    <a:pt x="4770989" y="2218785"/>
                    <a:pt x="4754046" y="2234714"/>
                    <a:pt x="4736644" y="2249815"/>
                  </a:cubicBezTo>
                  <a:cubicBezTo>
                    <a:pt x="4719240" y="2264824"/>
                    <a:pt x="4701285" y="2278912"/>
                    <a:pt x="4683238" y="2292447"/>
                  </a:cubicBezTo>
                  <a:cubicBezTo>
                    <a:pt x="4610681" y="2346405"/>
                    <a:pt x="4537202" y="2386828"/>
                    <a:pt x="4470262" y="2426789"/>
                  </a:cubicBezTo>
                  <a:cubicBezTo>
                    <a:pt x="4402953" y="2466382"/>
                    <a:pt x="4340892" y="2505700"/>
                    <a:pt x="4283066" y="2549069"/>
                  </a:cubicBezTo>
                  <a:cubicBezTo>
                    <a:pt x="4253970" y="2570523"/>
                    <a:pt x="4226163" y="2593267"/>
                    <a:pt x="4199183" y="2616930"/>
                  </a:cubicBezTo>
                  <a:cubicBezTo>
                    <a:pt x="4172021" y="2640319"/>
                    <a:pt x="4145871" y="2665087"/>
                    <a:pt x="4120364" y="2690501"/>
                  </a:cubicBezTo>
                  <a:cubicBezTo>
                    <a:pt x="4107474" y="2703392"/>
                    <a:pt x="4095412" y="2716006"/>
                    <a:pt x="4082336" y="2729819"/>
                  </a:cubicBezTo>
                  <a:lnTo>
                    <a:pt x="4043203" y="2771715"/>
                  </a:lnTo>
                  <a:lnTo>
                    <a:pt x="3964753" y="2856794"/>
                  </a:lnTo>
                  <a:cubicBezTo>
                    <a:pt x="3911992" y="2913790"/>
                    <a:pt x="3857574" y="2970603"/>
                    <a:pt x="3802510" y="3028152"/>
                  </a:cubicBezTo>
                  <a:cubicBezTo>
                    <a:pt x="3774980" y="3056880"/>
                    <a:pt x="3746896" y="3085517"/>
                    <a:pt x="3718628" y="3114245"/>
                  </a:cubicBezTo>
                  <a:cubicBezTo>
                    <a:pt x="3690175" y="3142789"/>
                    <a:pt x="3661263" y="3171149"/>
                    <a:pt x="3631890" y="3199417"/>
                  </a:cubicBezTo>
                  <a:cubicBezTo>
                    <a:pt x="3573236" y="3255954"/>
                    <a:pt x="3511636" y="3310924"/>
                    <a:pt x="3446812" y="3363224"/>
                  </a:cubicBezTo>
                  <a:cubicBezTo>
                    <a:pt x="3382082" y="3415524"/>
                    <a:pt x="3313484" y="3464694"/>
                    <a:pt x="3240927" y="3508616"/>
                  </a:cubicBezTo>
                  <a:cubicBezTo>
                    <a:pt x="3168369" y="3552444"/>
                    <a:pt x="3091484" y="3590565"/>
                    <a:pt x="3011284" y="3620399"/>
                  </a:cubicBezTo>
                  <a:cubicBezTo>
                    <a:pt x="2931083" y="3650324"/>
                    <a:pt x="2847753" y="3671870"/>
                    <a:pt x="2763501" y="3684208"/>
                  </a:cubicBezTo>
                  <a:cubicBezTo>
                    <a:pt x="2721330" y="3690193"/>
                    <a:pt x="2679066" y="3694429"/>
                    <a:pt x="2636710" y="3695994"/>
                  </a:cubicBezTo>
                  <a:lnTo>
                    <a:pt x="2605035" y="3697008"/>
                  </a:lnTo>
                  <a:lnTo>
                    <a:pt x="2573360" y="3697191"/>
                  </a:lnTo>
                  <a:lnTo>
                    <a:pt x="2511852" y="3695810"/>
                  </a:lnTo>
                  <a:cubicBezTo>
                    <a:pt x="2184330" y="3685037"/>
                    <a:pt x="1858557" y="3613861"/>
                    <a:pt x="1554976" y="3483386"/>
                  </a:cubicBezTo>
                  <a:cubicBezTo>
                    <a:pt x="1479195" y="3450606"/>
                    <a:pt x="1404704" y="3414327"/>
                    <a:pt x="1332515" y="3373997"/>
                  </a:cubicBezTo>
                  <a:cubicBezTo>
                    <a:pt x="1260050" y="3333943"/>
                    <a:pt x="1189794" y="3289838"/>
                    <a:pt x="1121840" y="3242233"/>
                  </a:cubicBezTo>
                  <a:cubicBezTo>
                    <a:pt x="986117" y="3147025"/>
                    <a:pt x="859417" y="3038557"/>
                    <a:pt x="742662" y="2920052"/>
                  </a:cubicBezTo>
                  <a:cubicBezTo>
                    <a:pt x="626000" y="2801823"/>
                    <a:pt x="518821" y="2670797"/>
                    <a:pt x="426282" y="2530745"/>
                  </a:cubicBezTo>
                  <a:cubicBezTo>
                    <a:pt x="333652" y="2390418"/>
                    <a:pt x="254741" y="2240700"/>
                    <a:pt x="190562" y="2084350"/>
                  </a:cubicBezTo>
                  <a:cubicBezTo>
                    <a:pt x="126292" y="1928094"/>
                    <a:pt x="77858" y="1764932"/>
                    <a:pt x="45078" y="1598454"/>
                  </a:cubicBezTo>
                  <a:cubicBezTo>
                    <a:pt x="28504" y="1515216"/>
                    <a:pt x="16903" y="1430964"/>
                    <a:pt x="9077" y="1346437"/>
                  </a:cubicBezTo>
                  <a:cubicBezTo>
                    <a:pt x="2262" y="1261817"/>
                    <a:pt x="-1421" y="1176828"/>
                    <a:pt x="513" y="1091933"/>
                  </a:cubicBezTo>
                  <a:cubicBezTo>
                    <a:pt x="1986" y="1007036"/>
                    <a:pt x="8063" y="922232"/>
                    <a:pt x="18468" y="838073"/>
                  </a:cubicBezTo>
                  <a:cubicBezTo>
                    <a:pt x="28689" y="753822"/>
                    <a:pt x="43237" y="670215"/>
                    <a:pt x="61652" y="587528"/>
                  </a:cubicBezTo>
                  <a:cubicBezTo>
                    <a:pt x="98300" y="422156"/>
                    <a:pt x="149679" y="260283"/>
                    <a:pt x="214870" y="10448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6160BCB-9856-41AA-A8B4-C000F9D31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2599" y="-1438"/>
              <a:ext cx="5207741" cy="3738815"/>
            </a:xfrm>
            <a:custGeom>
              <a:avLst/>
              <a:gdLst>
                <a:gd name="connsiteX0" fmla="*/ 244572 w 5207741"/>
                <a:gd name="connsiteY0" fmla="*/ 0 h 3738815"/>
                <a:gd name="connsiteX1" fmla="*/ 762601 w 5207741"/>
                <a:gd name="connsiteY1" fmla="*/ 0 h 3738815"/>
                <a:gd name="connsiteX2" fmla="*/ 717282 w 5207741"/>
                <a:gd name="connsiteY2" fmla="*/ 76130 h 3738815"/>
                <a:gd name="connsiteX3" fmla="*/ 628158 w 5207741"/>
                <a:gd name="connsiteY3" fmla="*/ 264800 h 3738815"/>
                <a:gd name="connsiteX4" fmla="*/ 460483 w 5207741"/>
                <a:gd name="connsiteY4" fmla="*/ 1110997 h 3738815"/>
                <a:gd name="connsiteX5" fmla="*/ 599705 w 5207741"/>
                <a:gd name="connsiteY5" fmla="*/ 1885190 h 3738815"/>
                <a:gd name="connsiteX6" fmla="*/ 982566 w 5207741"/>
                <a:gd name="connsiteY6" fmla="*/ 2534986 h 3738815"/>
                <a:gd name="connsiteX7" fmla="*/ 1690186 w 5207741"/>
                <a:gd name="connsiteY7" fmla="*/ 3078339 h 3738815"/>
                <a:gd name="connsiteX8" fmla="*/ 2582147 w 5207741"/>
                <a:gd name="connsiteY8" fmla="*/ 3278517 h 3738815"/>
                <a:gd name="connsiteX9" fmla="*/ 3046773 w 5207741"/>
                <a:gd name="connsiteY9" fmla="*/ 3124195 h 3738815"/>
                <a:gd name="connsiteX10" fmla="*/ 3534327 w 5207741"/>
                <a:gd name="connsiteY10" fmla="*/ 2653491 h 3738815"/>
                <a:gd name="connsiteX11" fmla="*/ 3788371 w 5207741"/>
                <a:gd name="connsiteY11" fmla="*/ 2381860 h 3738815"/>
                <a:gd name="connsiteX12" fmla="*/ 4381538 w 5207741"/>
                <a:gd name="connsiteY12" fmla="*/ 1954710 h 3738815"/>
                <a:gd name="connsiteX13" fmla="*/ 4572876 w 5207741"/>
                <a:gd name="connsiteY13" fmla="*/ 1832613 h 3738815"/>
                <a:gd name="connsiteX14" fmla="*/ 4687698 w 5207741"/>
                <a:gd name="connsiteY14" fmla="*/ 1584555 h 3738815"/>
                <a:gd name="connsiteX15" fmla="*/ 4694328 w 5207741"/>
                <a:gd name="connsiteY15" fmla="*/ 722704 h 3738815"/>
                <a:gd name="connsiteX16" fmla="*/ 4427822 w 5207741"/>
                <a:gd name="connsiteY16" fmla="*/ 101669 h 3738815"/>
                <a:gd name="connsiteX17" fmla="*/ 4357980 w 5207741"/>
                <a:gd name="connsiteY17" fmla="*/ 0 h 3738815"/>
                <a:gd name="connsiteX18" fmla="*/ 4900539 w 5207741"/>
                <a:gd name="connsiteY18" fmla="*/ 0 h 3738815"/>
                <a:gd name="connsiteX19" fmla="*/ 5023799 w 5207741"/>
                <a:gd name="connsiteY19" fmla="*/ 256448 h 3738815"/>
                <a:gd name="connsiteX20" fmla="*/ 5131054 w 5207741"/>
                <a:gd name="connsiteY20" fmla="*/ 1708493 h 3738815"/>
                <a:gd name="connsiteX21" fmla="*/ 4116721 w 5207741"/>
                <a:gd name="connsiteY21" fmla="*/ 2704502 h 3738815"/>
                <a:gd name="connsiteX22" fmla="*/ 2582056 w 5207741"/>
                <a:gd name="connsiteY22" fmla="*/ 3738815 h 3738815"/>
                <a:gd name="connsiteX23" fmla="*/ 632301 w 5207741"/>
                <a:gd name="connsiteY23" fmla="*/ 2833780 h 3738815"/>
                <a:gd name="connsiteX24" fmla="*/ 0 w 5207741"/>
                <a:gd name="connsiteY24" fmla="*/ 1110906 h 3738815"/>
                <a:gd name="connsiteX25" fmla="*/ 202913 w 5207741"/>
                <a:gd name="connsiteY25" fmla="*/ 88013 h 373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207741" h="3738815">
                  <a:moveTo>
                    <a:pt x="244572" y="0"/>
                  </a:moveTo>
                  <a:lnTo>
                    <a:pt x="762601" y="0"/>
                  </a:lnTo>
                  <a:lnTo>
                    <a:pt x="717282" y="76130"/>
                  </a:lnTo>
                  <a:cubicBezTo>
                    <a:pt x="684728" y="137306"/>
                    <a:pt x="654998" y="200230"/>
                    <a:pt x="628158" y="264800"/>
                  </a:cubicBezTo>
                  <a:cubicBezTo>
                    <a:pt x="516927" y="532471"/>
                    <a:pt x="460483" y="817176"/>
                    <a:pt x="460483" y="1110997"/>
                  </a:cubicBezTo>
                  <a:cubicBezTo>
                    <a:pt x="460483" y="1378024"/>
                    <a:pt x="507351" y="1638514"/>
                    <a:pt x="599705" y="1885190"/>
                  </a:cubicBezTo>
                  <a:cubicBezTo>
                    <a:pt x="688836" y="2123213"/>
                    <a:pt x="817654" y="2341899"/>
                    <a:pt x="982566" y="2534986"/>
                  </a:cubicBezTo>
                  <a:cubicBezTo>
                    <a:pt x="1177587" y="2763432"/>
                    <a:pt x="1422331" y="2951271"/>
                    <a:pt x="1690186" y="3078339"/>
                  </a:cubicBezTo>
                  <a:cubicBezTo>
                    <a:pt x="1970289" y="3211208"/>
                    <a:pt x="2270370" y="3278517"/>
                    <a:pt x="2582147" y="3278517"/>
                  </a:cubicBezTo>
                  <a:cubicBezTo>
                    <a:pt x="2751940" y="3278517"/>
                    <a:pt x="2895213" y="3230912"/>
                    <a:pt x="3046773" y="3124195"/>
                  </a:cubicBezTo>
                  <a:cubicBezTo>
                    <a:pt x="3210120" y="3009188"/>
                    <a:pt x="3367573" y="2836358"/>
                    <a:pt x="3534327" y="2653491"/>
                  </a:cubicBezTo>
                  <a:cubicBezTo>
                    <a:pt x="3615264" y="2564727"/>
                    <a:pt x="3698871" y="2472925"/>
                    <a:pt x="3788371" y="2381860"/>
                  </a:cubicBezTo>
                  <a:cubicBezTo>
                    <a:pt x="4015803" y="2150375"/>
                    <a:pt x="4227214" y="2037303"/>
                    <a:pt x="4381538" y="1954710"/>
                  </a:cubicBezTo>
                  <a:cubicBezTo>
                    <a:pt x="4479325" y="1902317"/>
                    <a:pt x="4536506" y="1870826"/>
                    <a:pt x="4572876" y="1832613"/>
                  </a:cubicBezTo>
                  <a:cubicBezTo>
                    <a:pt x="4615601" y="1787772"/>
                    <a:pt x="4654274" y="1704257"/>
                    <a:pt x="4687698" y="1584555"/>
                  </a:cubicBezTo>
                  <a:cubicBezTo>
                    <a:pt x="4765044" y="1307676"/>
                    <a:pt x="4767254" y="1017723"/>
                    <a:pt x="4694328" y="722704"/>
                  </a:cubicBezTo>
                  <a:cubicBezTo>
                    <a:pt x="4642396" y="512766"/>
                    <a:pt x="4551463" y="301482"/>
                    <a:pt x="4427822" y="101669"/>
                  </a:cubicBezTo>
                  <a:lnTo>
                    <a:pt x="4357980" y="0"/>
                  </a:lnTo>
                  <a:lnTo>
                    <a:pt x="4900539" y="0"/>
                  </a:lnTo>
                  <a:lnTo>
                    <a:pt x="5023799" y="256448"/>
                  </a:lnTo>
                  <a:cubicBezTo>
                    <a:pt x="5212139" y="710891"/>
                    <a:pt x="5269776" y="1212048"/>
                    <a:pt x="5131054" y="1708493"/>
                  </a:cubicBezTo>
                  <a:cubicBezTo>
                    <a:pt x="4936032" y="2406445"/>
                    <a:pt x="4583926" y="2228919"/>
                    <a:pt x="4116721" y="2704502"/>
                  </a:cubicBezTo>
                  <a:cubicBezTo>
                    <a:pt x="3649425" y="3180085"/>
                    <a:pt x="3295108" y="3738815"/>
                    <a:pt x="2582056" y="3738815"/>
                  </a:cubicBezTo>
                  <a:cubicBezTo>
                    <a:pt x="1803627" y="3738815"/>
                    <a:pt x="1105674" y="3388274"/>
                    <a:pt x="632301" y="2833780"/>
                  </a:cubicBezTo>
                  <a:cubicBezTo>
                    <a:pt x="238483" y="2372468"/>
                    <a:pt x="0" y="1770001"/>
                    <a:pt x="0" y="1110906"/>
                  </a:cubicBezTo>
                  <a:cubicBezTo>
                    <a:pt x="0" y="748072"/>
                    <a:pt x="72253" y="402411"/>
                    <a:pt x="202913" y="8801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6BE7FD8-DDBE-4757-AEA0-50DEA9A49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2599" y="-1438"/>
              <a:ext cx="5207741" cy="3738815"/>
            </a:xfrm>
            <a:custGeom>
              <a:avLst/>
              <a:gdLst>
                <a:gd name="connsiteX0" fmla="*/ 244572 w 5207741"/>
                <a:gd name="connsiteY0" fmla="*/ 0 h 3738815"/>
                <a:gd name="connsiteX1" fmla="*/ 869557 w 5207741"/>
                <a:gd name="connsiteY1" fmla="*/ 0 h 3738815"/>
                <a:gd name="connsiteX2" fmla="*/ 798472 w 5207741"/>
                <a:gd name="connsiteY2" fmla="*/ 119401 h 3738815"/>
                <a:gd name="connsiteX3" fmla="*/ 713145 w 5207741"/>
                <a:gd name="connsiteY3" fmla="*/ 300066 h 3738815"/>
                <a:gd name="connsiteX4" fmla="*/ 552561 w 5207741"/>
                <a:gd name="connsiteY4" fmla="*/ 1110906 h 3738815"/>
                <a:gd name="connsiteX5" fmla="*/ 685890 w 5207741"/>
                <a:gd name="connsiteY5" fmla="*/ 1852779 h 3738815"/>
                <a:gd name="connsiteX6" fmla="*/ 1052546 w 5207741"/>
                <a:gd name="connsiteY6" fmla="*/ 2475043 h 3738815"/>
                <a:gd name="connsiteX7" fmla="*/ 1729596 w 5207741"/>
                <a:gd name="connsiteY7" fmla="*/ 2995009 h 3738815"/>
                <a:gd name="connsiteX8" fmla="*/ 2582147 w 5207741"/>
                <a:gd name="connsiteY8" fmla="*/ 3186347 h 3738815"/>
                <a:gd name="connsiteX9" fmla="*/ 3466281 w 5207741"/>
                <a:gd name="connsiteY9" fmla="*/ 2591430 h 3738815"/>
                <a:gd name="connsiteX10" fmla="*/ 3722720 w 5207741"/>
                <a:gd name="connsiteY10" fmla="*/ 2317314 h 3738815"/>
                <a:gd name="connsiteX11" fmla="*/ 4338077 w 5207741"/>
                <a:gd name="connsiteY11" fmla="*/ 1873497 h 3738815"/>
                <a:gd name="connsiteX12" fmla="*/ 4506212 w 5207741"/>
                <a:gd name="connsiteY12" fmla="*/ 1769080 h 3738815"/>
                <a:gd name="connsiteX13" fmla="*/ 4599026 w 5207741"/>
                <a:gd name="connsiteY13" fmla="*/ 1559787 h 3738815"/>
                <a:gd name="connsiteX14" fmla="*/ 4605012 w 5207741"/>
                <a:gd name="connsiteY14" fmla="*/ 744803 h 3738815"/>
                <a:gd name="connsiteX15" fmla="*/ 4349253 w 5207741"/>
                <a:gd name="connsiteY15" fmla="*/ 149548 h 3738815"/>
                <a:gd name="connsiteX16" fmla="*/ 4246488 w 5207741"/>
                <a:gd name="connsiteY16" fmla="*/ 0 h 3738815"/>
                <a:gd name="connsiteX17" fmla="*/ 4900539 w 5207741"/>
                <a:gd name="connsiteY17" fmla="*/ 0 h 3738815"/>
                <a:gd name="connsiteX18" fmla="*/ 5023799 w 5207741"/>
                <a:gd name="connsiteY18" fmla="*/ 256448 h 3738815"/>
                <a:gd name="connsiteX19" fmla="*/ 5131054 w 5207741"/>
                <a:gd name="connsiteY19" fmla="*/ 1708493 h 3738815"/>
                <a:gd name="connsiteX20" fmla="*/ 4116721 w 5207741"/>
                <a:gd name="connsiteY20" fmla="*/ 2704502 h 3738815"/>
                <a:gd name="connsiteX21" fmla="*/ 2582056 w 5207741"/>
                <a:gd name="connsiteY21" fmla="*/ 3738815 h 3738815"/>
                <a:gd name="connsiteX22" fmla="*/ 632301 w 5207741"/>
                <a:gd name="connsiteY22" fmla="*/ 2833780 h 3738815"/>
                <a:gd name="connsiteX23" fmla="*/ 0 w 5207741"/>
                <a:gd name="connsiteY23" fmla="*/ 1110906 h 3738815"/>
                <a:gd name="connsiteX24" fmla="*/ 202913 w 5207741"/>
                <a:gd name="connsiteY24" fmla="*/ 88013 h 373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07741" h="3738815">
                  <a:moveTo>
                    <a:pt x="244572" y="0"/>
                  </a:moveTo>
                  <a:lnTo>
                    <a:pt x="869557" y="0"/>
                  </a:lnTo>
                  <a:lnTo>
                    <a:pt x="798472" y="119401"/>
                  </a:lnTo>
                  <a:cubicBezTo>
                    <a:pt x="767299" y="177982"/>
                    <a:pt x="738835" y="238236"/>
                    <a:pt x="713145" y="300066"/>
                  </a:cubicBezTo>
                  <a:cubicBezTo>
                    <a:pt x="606611" y="556503"/>
                    <a:pt x="552561" y="829331"/>
                    <a:pt x="552561" y="1110906"/>
                  </a:cubicBezTo>
                  <a:cubicBezTo>
                    <a:pt x="552561" y="1366883"/>
                    <a:pt x="597403" y="1616415"/>
                    <a:pt x="685890" y="1852779"/>
                  </a:cubicBezTo>
                  <a:cubicBezTo>
                    <a:pt x="771247" y="2080764"/>
                    <a:pt x="894631" y="2290058"/>
                    <a:pt x="1052546" y="2475043"/>
                  </a:cubicBezTo>
                  <a:cubicBezTo>
                    <a:pt x="1239188" y="2693729"/>
                    <a:pt x="1473342" y="2873466"/>
                    <a:pt x="1729596" y="2995009"/>
                  </a:cubicBezTo>
                  <a:cubicBezTo>
                    <a:pt x="1997267" y="3121985"/>
                    <a:pt x="2284091" y="3186347"/>
                    <a:pt x="2582147" y="3186347"/>
                  </a:cubicBezTo>
                  <a:cubicBezTo>
                    <a:pt x="2908748" y="3186347"/>
                    <a:pt x="3109939" y="2982394"/>
                    <a:pt x="3466281" y="2591430"/>
                  </a:cubicBezTo>
                  <a:cubicBezTo>
                    <a:pt x="3547771" y="2502022"/>
                    <a:pt x="3632022" y="2409575"/>
                    <a:pt x="3722720" y="2317314"/>
                  </a:cubicBezTo>
                  <a:cubicBezTo>
                    <a:pt x="3959913" y="2075884"/>
                    <a:pt x="4178506" y="1958853"/>
                    <a:pt x="4338077" y="1873497"/>
                  </a:cubicBezTo>
                  <a:cubicBezTo>
                    <a:pt x="4416344" y="1831509"/>
                    <a:pt x="4478220" y="1798453"/>
                    <a:pt x="4506212" y="1769080"/>
                  </a:cubicBezTo>
                  <a:cubicBezTo>
                    <a:pt x="4537518" y="1736208"/>
                    <a:pt x="4570483" y="1661901"/>
                    <a:pt x="4599026" y="1559787"/>
                  </a:cubicBezTo>
                  <a:cubicBezTo>
                    <a:pt x="4672136" y="1298377"/>
                    <a:pt x="4674070" y="1024169"/>
                    <a:pt x="4605012" y="744803"/>
                  </a:cubicBezTo>
                  <a:cubicBezTo>
                    <a:pt x="4555290" y="543912"/>
                    <a:pt x="4468017" y="341363"/>
                    <a:pt x="4349253" y="149548"/>
                  </a:cubicBezTo>
                  <a:lnTo>
                    <a:pt x="4246488" y="0"/>
                  </a:lnTo>
                  <a:lnTo>
                    <a:pt x="4900539" y="0"/>
                  </a:lnTo>
                  <a:lnTo>
                    <a:pt x="5023799" y="256448"/>
                  </a:lnTo>
                  <a:cubicBezTo>
                    <a:pt x="5212139" y="710891"/>
                    <a:pt x="5269776" y="1212048"/>
                    <a:pt x="5131054" y="1708493"/>
                  </a:cubicBezTo>
                  <a:cubicBezTo>
                    <a:pt x="4936032" y="2406445"/>
                    <a:pt x="4583926" y="2228919"/>
                    <a:pt x="4116721" y="2704502"/>
                  </a:cubicBezTo>
                  <a:cubicBezTo>
                    <a:pt x="3649425" y="3180085"/>
                    <a:pt x="3295108" y="3738815"/>
                    <a:pt x="2582056" y="3738815"/>
                  </a:cubicBezTo>
                  <a:cubicBezTo>
                    <a:pt x="1803627" y="3738815"/>
                    <a:pt x="1105674" y="3388274"/>
                    <a:pt x="632301" y="2833780"/>
                  </a:cubicBezTo>
                  <a:cubicBezTo>
                    <a:pt x="238483" y="2372468"/>
                    <a:pt x="0" y="1770001"/>
                    <a:pt x="0" y="1110906"/>
                  </a:cubicBezTo>
                  <a:cubicBezTo>
                    <a:pt x="0" y="748072"/>
                    <a:pt x="72253" y="402411"/>
                    <a:pt x="202913" y="8801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32" name="Freeform: Shape 31">
              <a:extLst>
                <a:ext uri="{FF2B5EF4-FFF2-40B4-BE49-F238E27FC236}">
                  <a16:creationId xmlns:a16="http://schemas.microsoft.com/office/drawing/2014/main" id="{E9FC4450-C88E-4D5D-99DD-0A34BCFC98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05815" y="-1438"/>
              <a:ext cx="5699636" cy="3920553"/>
            </a:xfrm>
            <a:custGeom>
              <a:avLst/>
              <a:gdLst>
                <a:gd name="connsiteX0" fmla="*/ 236526 w 5699636"/>
                <a:gd name="connsiteY0" fmla="*/ 0 h 3920553"/>
                <a:gd name="connsiteX1" fmla="*/ 639747 w 5699636"/>
                <a:gd name="connsiteY1" fmla="*/ 0 h 3920553"/>
                <a:gd name="connsiteX2" fmla="*/ 591602 w 5699636"/>
                <a:gd name="connsiteY2" fmla="*/ 108703 h 3920553"/>
                <a:gd name="connsiteX3" fmla="*/ 459286 w 5699636"/>
                <a:gd name="connsiteY3" fmla="*/ 562740 h 3920553"/>
                <a:gd name="connsiteX4" fmla="*/ 413892 w 5699636"/>
                <a:gd name="connsiteY4" fmla="*/ 1032063 h 3920553"/>
                <a:gd name="connsiteX5" fmla="*/ 453025 w 5699636"/>
                <a:gd name="connsiteY5" fmla="*/ 1501385 h 3920553"/>
                <a:gd name="connsiteX6" fmla="*/ 578251 w 5699636"/>
                <a:gd name="connsiteY6" fmla="*/ 1955698 h 3920553"/>
                <a:gd name="connsiteX7" fmla="*/ 1074276 w 5699636"/>
                <a:gd name="connsiteY7" fmla="*/ 2759357 h 3920553"/>
                <a:gd name="connsiteX8" fmla="*/ 1843958 w 5699636"/>
                <a:gd name="connsiteY8" fmla="*/ 3325729 h 3920553"/>
                <a:gd name="connsiteX9" fmla="*/ 1898743 w 5699636"/>
                <a:gd name="connsiteY9" fmla="*/ 3351419 h 3920553"/>
                <a:gd name="connsiteX10" fmla="*/ 1926183 w 5699636"/>
                <a:gd name="connsiteY10" fmla="*/ 3364309 h 3920553"/>
                <a:gd name="connsiteX11" fmla="*/ 1954267 w 5699636"/>
                <a:gd name="connsiteY11" fmla="*/ 3375727 h 3920553"/>
                <a:gd name="connsiteX12" fmla="*/ 2010435 w 5699636"/>
                <a:gd name="connsiteY12" fmla="*/ 3398655 h 3920553"/>
                <a:gd name="connsiteX13" fmla="*/ 2066970 w 5699636"/>
                <a:gd name="connsiteY13" fmla="*/ 3420569 h 3920553"/>
                <a:gd name="connsiteX14" fmla="*/ 2181884 w 5699636"/>
                <a:gd name="connsiteY14" fmla="*/ 3460439 h 3920553"/>
                <a:gd name="connsiteX15" fmla="*/ 2298915 w 5699636"/>
                <a:gd name="connsiteY15" fmla="*/ 3494600 h 3920553"/>
                <a:gd name="connsiteX16" fmla="*/ 2782326 w 5699636"/>
                <a:gd name="connsiteY16" fmla="*/ 3572314 h 3920553"/>
                <a:gd name="connsiteX17" fmla="*/ 2843833 w 5699636"/>
                <a:gd name="connsiteY17" fmla="*/ 3576274 h 3920553"/>
                <a:gd name="connsiteX18" fmla="*/ 2903961 w 5699636"/>
                <a:gd name="connsiteY18" fmla="*/ 3577194 h 3920553"/>
                <a:gd name="connsiteX19" fmla="*/ 2963904 w 5699636"/>
                <a:gd name="connsiteY19" fmla="*/ 3575261 h 3920553"/>
                <a:gd name="connsiteX20" fmla="*/ 3023662 w 5699636"/>
                <a:gd name="connsiteY20" fmla="*/ 3570380 h 3920553"/>
                <a:gd name="connsiteX21" fmla="*/ 3083053 w 5699636"/>
                <a:gd name="connsiteY21" fmla="*/ 3562462 h 3920553"/>
                <a:gd name="connsiteX22" fmla="*/ 3141983 w 5699636"/>
                <a:gd name="connsiteY22" fmla="*/ 3551320 h 3920553"/>
                <a:gd name="connsiteX23" fmla="*/ 3200176 w 5699636"/>
                <a:gd name="connsiteY23" fmla="*/ 3536680 h 3920553"/>
                <a:gd name="connsiteX24" fmla="*/ 3257633 w 5699636"/>
                <a:gd name="connsiteY24" fmla="*/ 3518909 h 3920553"/>
                <a:gd name="connsiteX25" fmla="*/ 3477516 w 5699636"/>
                <a:gd name="connsiteY25" fmla="*/ 3418175 h 3920553"/>
                <a:gd name="connsiteX26" fmla="*/ 3678982 w 5699636"/>
                <a:gd name="connsiteY26" fmla="*/ 3278585 h 3920553"/>
                <a:gd name="connsiteX27" fmla="*/ 3863784 w 5699636"/>
                <a:gd name="connsiteY27" fmla="*/ 3113397 h 3920553"/>
                <a:gd name="connsiteX28" fmla="*/ 3951994 w 5699636"/>
                <a:gd name="connsiteY28" fmla="*/ 3025185 h 3920553"/>
                <a:gd name="connsiteX29" fmla="*/ 4038271 w 5699636"/>
                <a:gd name="connsiteY29" fmla="*/ 2934489 h 3920553"/>
                <a:gd name="connsiteX30" fmla="*/ 4209537 w 5699636"/>
                <a:gd name="connsiteY30" fmla="*/ 2750241 h 3920553"/>
                <a:gd name="connsiteX31" fmla="*/ 4295998 w 5699636"/>
                <a:gd name="connsiteY31" fmla="*/ 2657978 h 3920553"/>
                <a:gd name="connsiteX32" fmla="*/ 4385130 w 5699636"/>
                <a:gd name="connsiteY32" fmla="*/ 2566728 h 3920553"/>
                <a:gd name="connsiteX33" fmla="*/ 4802060 w 5699636"/>
                <a:gd name="connsiteY33" fmla="*/ 2262318 h 3920553"/>
                <a:gd name="connsiteX34" fmla="*/ 5011721 w 5699636"/>
                <a:gd name="connsiteY34" fmla="*/ 2133685 h 3920553"/>
                <a:gd name="connsiteX35" fmla="*/ 5169267 w 5699636"/>
                <a:gd name="connsiteY35" fmla="*/ 1971075 h 3920553"/>
                <a:gd name="connsiteX36" fmla="*/ 5267146 w 5699636"/>
                <a:gd name="connsiteY36" fmla="*/ 1764268 h 3920553"/>
                <a:gd name="connsiteX37" fmla="*/ 5325432 w 5699636"/>
                <a:gd name="connsiteY37" fmla="*/ 1534533 h 3920553"/>
                <a:gd name="connsiteX38" fmla="*/ 5335468 w 5699636"/>
                <a:gd name="connsiteY38" fmla="*/ 1475879 h 3920553"/>
                <a:gd name="connsiteX39" fmla="*/ 5343939 w 5699636"/>
                <a:gd name="connsiteY39" fmla="*/ 1417133 h 3920553"/>
                <a:gd name="connsiteX40" fmla="*/ 5350293 w 5699636"/>
                <a:gd name="connsiteY40" fmla="*/ 1358203 h 3920553"/>
                <a:gd name="connsiteX41" fmla="*/ 5354896 w 5699636"/>
                <a:gd name="connsiteY41" fmla="*/ 1299089 h 3920553"/>
                <a:gd name="connsiteX42" fmla="*/ 5357476 w 5699636"/>
                <a:gd name="connsiteY42" fmla="*/ 1062816 h 3920553"/>
                <a:gd name="connsiteX43" fmla="*/ 5353884 w 5699636"/>
                <a:gd name="connsiteY43" fmla="*/ 1003886 h 3920553"/>
                <a:gd name="connsiteX44" fmla="*/ 5348452 w 5699636"/>
                <a:gd name="connsiteY44" fmla="*/ 945141 h 3920553"/>
                <a:gd name="connsiteX45" fmla="*/ 5341730 w 5699636"/>
                <a:gd name="connsiteY45" fmla="*/ 886486 h 3920553"/>
                <a:gd name="connsiteX46" fmla="*/ 5333442 w 5699636"/>
                <a:gd name="connsiteY46" fmla="*/ 828017 h 3920553"/>
                <a:gd name="connsiteX47" fmla="*/ 5285194 w 5699636"/>
                <a:gd name="connsiteY47" fmla="*/ 596624 h 3920553"/>
                <a:gd name="connsiteX48" fmla="*/ 5122400 w 5699636"/>
                <a:gd name="connsiteY48" fmla="*/ 150414 h 3920553"/>
                <a:gd name="connsiteX49" fmla="*/ 5044359 w 5699636"/>
                <a:gd name="connsiteY49" fmla="*/ 0 h 3920553"/>
                <a:gd name="connsiteX50" fmla="*/ 5463111 w 5699636"/>
                <a:gd name="connsiteY50" fmla="*/ 0 h 3920553"/>
                <a:gd name="connsiteX51" fmla="*/ 5475681 w 5699636"/>
                <a:gd name="connsiteY51" fmla="*/ 25671 h 3920553"/>
                <a:gd name="connsiteX52" fmla="*/ 5684924 w 5699636"/>
                <a:gd name="connsiteY52" fmla="*/ 830307 h 3920553"/>
                <a:gd name="connsiteX53" fmla="*/ 5699636 w 5699636"/>
                <a:gd name="connsiteY53" fmla="*/ 1116940 h 3920553"/>
                <a:gd name="connsiteX54" fmla="*/ 5699636 w 5699636"/>
                <a:gd name="connsiteY54" fmla="*/ 1116977 h 3920553"/>
                <a:gd name="connsiteX55" fmla="*/ 5684923 w 5699636"/>
                <a:gd name="connsiteY55" fmla="*/ 1403610 h 3920553"/>
                <a:gd name="connsiteX56" fmla="*/ 2849819 w 5699636"/>
                <a:gd name="connsiteY56" fmla="*/ 3920553 h 3920553"/>
                <a:gd name="connsiteX57" fmla="*/ 0 w 5699636"/>
                <a:gd name="connsiteY57" fmla="*/ 1116958 h 3920553"/>
                <a:gd name="connsiteX58" fmla="*/ 223956 w 5699636"/>
                <a:gd name="connsiteY58" fmla="*/ 25671 h 392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699636" h="3920553">
                  <a:moveTo>
                    <a:pt x="236526" y="0"/>
                  </a:moveTo>
                  <a:lnTo>
                    <a:pt x="639747" y="0"/>
                  </a:lnTo>
                  <a:lnTo>
                    <a:pt x="591602" y="108703"/>
                  </a:lnTo>
                  <a:cubicBezTo>
                    <a:pt x="533962" y="256028"/>
                    <a:pt x="488751" y="407957"/>
                    <a:pt x="459286" y="562740"/>
                  </a:cubicBezTo>
                  <a:cubicBezTo>
                    <a:pt x="429913" y="717524"/>
                    <a:pt x="414720" y="874701"/>
                    <a:pt x="413892" y="1032063"/>
                  </a:cubicBezTo>
                  <a:cubicBezTo>
                    <a:pt x="412695" y="1189424"/>
                    <a:pt x="425953" y="1346601"/>
                    <a:pt x="453025" y="1501385"/>
                  </a:cubicBezTo>
                  <a:cubicBezTo>
                    <a:pt x="479820" y="1656260"/>
                    <a:pt x="522636" y="1808373"/>
                    <a:pt x="578251" y="1955698"/>
                  </a:cubicBezTo>
                  <a:cubicBezTo>
                    <a:pt x="690403" y="2249979"/>
                    <a:pt x="857892" y="2525294"/>
                    <a:pt x="1074276" y="2759357"/>
                  </a:cubicBezTo>
                  <a:cubicBezTo>
                    <a:pt x="1290659" y="2993419"/>
                    <a:pt x="1553634" y="3185586"/>
                    <a:pt x="1843958" y="3325729"/>
                  </a:cubicBezTo>
                  <a:lnTo>
                    <a:pt x="1898743" y="3351419"/>
                  </a:lnTo>
                  <a:lnTo>
                    <a:pt x="1926183" y="3364309"/>
                  </a:lnTo>
                  <a:lnTo>
                    <a:pt x="1954267" y="3375727"/>
                  </a:lnTo>
                  <a:lnTo>
                    <a:pt x="2010435" y="3398655"/>
                  </a:lnTo>
                  <a:cubicBezTo>
                    <a:pt x="2029126" y="3406205"/>
                    <a:pt x="2047726" y="3414400"/>
                    <a:pt x="2066970" y="3420569"/>
                  </a:cubicBezTo>
                  <a:cubicBezTo>
                    <a:pt x="2105275" y="3433644"/>
                    <a:pt x="2143303" y="3447916"/>
                    <a:pt x="2181884" y="3460439"/>
                  </a:cubicBezTo>
                  <a:lnTo>
                    <a:pt x="2298915" y="3494600"/>
                  </a:lnTo>
                  <a:cubicBezTo>
                    <a:pt x="2456368" y="3535575"/>
                    <a:pt x="2618426" y="3562001"/>
                    <a:pt x="2782326" y="3572314"/>
                  </a:cubicBezTo>
                  <a:lnTo>
                    <a:pt x="2843833" y="3576274"/>
                  </a:lnTo>
                  <a:cubicBezTo>
                    <a:pt x="2863998" y="3576826"/>
                    <a:pt x="2883888" y="3576826"/>
                    <a:pt x="2903961" y="3577194"/>
                  </a:cubicBezTo>
                  <a:cubicBezTo>
                    <a:pt x="2923942" y="3577010"/>
                    <a:pt x="2943922" y="3575813"/>
                    <a:pt x="2963904" y="3575261"/>
                  </a:cubicBezTo>
                  <a:cubicBezTo>
                    <a:pt x="2983885" y="3574156"/>
                    <a:pt x="3003681" y="3571946"/>
                    <a:pt x="3023662" y="3570380"/>
                  </a:cubicBezTo>
                  <a:cubicBezTo>
                    <a:pt x="3043458" y="3568171"/>
                    <a:pt x="3063164" y="3565040"/>
                    <a:pt x="3083053" y="3562462"/>
                  </a:cubicBezTo>
                  <a:cubicBezTo>
                    <a:pt x="3102665" y="3558963"/>
                    <a:pt x="3122278" y="3555095"/>
                    <a:pt x="3141983" y="3551320"/>
                  </a:cubicBezTo>
                  <a:cubicBezTo>
                    <a:pt x="3161318" y="3546441"/>
                    <a:pt x="3180839" y="3541929"/>
                    <a:pt x="3200176" y="3536680"/>
                  </a:cubicBezTo>
                  <a:cubicBezTo>
                    <a:pt x="3219236" y="3530695"/>
                    <a:pt x="3238664" y="3525539"/>
                    <a:pt x="3257633" y="3518909"/>
                  </a:cubicBezTo>
                  <a:cubicBezTo>
                    <a:pt x="3333689" y="3493219"/>
                    <a:pt x="3407168" y="3458781"/>
                    <a:pt x="3477516" y="3418175"/>
                  </a:cubicBezTo>
                  <a:cubicBezTo>
                    <a:pt x="3547678" y="3377109"/>
                    <a:pt x="3615080" y="3330425"/>
                    <a:pt x="3678982" y="3278585"/>
                  </a:cubicBezTo>
                  <a:cubicBezTo>
                    <a:pt x="3743069" y="3226929"/>
                    <a:pt x="3804485" y="3171406"/>
                    <a:pt x="3863784" y="3113397"/>
                  </a:cubicBezTo>
                  <a:cubicBezTo>
                    <a:pt x="3893524" y="3084484"/>
                    <a:pt x="3922989" y="3055111"/>
                    <a:pt x="3951994" y="3025185"/>
                  </a:cubicBezTo>
                  <a:cubicBezTo>
                    <a:pt x="3980999" y="2995260"/>
                    <a:pt x="4009635" y="2964967"/>
                    <a:pt x="4038271" y="2934489"/>
                  </a:cubicBezTo>
                  <a:cubicBezTo>
                    <a:pt x="4095636" y="2873625"/>
                    <a:pt x="4152264" y="2811841"/>
                    <a:pt x="4209537" y="2750241"/>
                  </a:cubicBezTo>
                  <a:lnTo>
                    <a:pt x="4295998" y="2657978"/>
                  </a:lnTo>
                  <a:cubicBezTo>
                    <a:pt x="4325002" y="2627316"/>
                    <a:pt x="4354100" y="2596930"/>
                    <a:pt x="4385130" y="2566728"/>
                  </a:cubicBezTo>
                  <a:cubicBezTo>
                    <a:pt x="4507041" y="2445278"/>
                    <a:pt x="4653446" y="2345280"/>
                    <a:pt x="4802060" y="2262318"/>
                  </a:cubicBezTo>
                  <a:cubicBezTo>
                    <a:pt x="4875630" y="2219962"/>
                    <a:pt x="4948648" y="2180276"/>
                    <a:pt x="5011721" y="2133685"/>
                  </a:cubicBezTo>
                  <a:cubicBezTo>
                    <a:pt x="5075070" y="2087370"/>
                    <a:pt x="5128016" y="2033964"/>
                    <a:pt x="5169267" y="1971075"/>
                  </a:cubicBezTo>
                  <a:cubicBezTo>
                    <a:pt x="5211162" y="1908830"/>
                    <a:pt x="5242193" y="1838206"/>
                    <a:pt x="5267146" y="1764268"/>
                  </a:cubicBezTo>
                  <a:cubicBezTo>
                    <a:pt x="5292100" y="1690329"/>
                    <a:pt x="5310699" y="1612523"/>
                    <a:pt x="5325432" y="1534533"/>
                  </a:cubicBezTo>
                  <a:cubicBezTo>
                    <a:pt x="5328746" y="1514920"/>
                    <a:pt x="5332706" y="1495492"/>
                    <a:pt x="5335468" y="1475879"/>
                  </a:cubicBezTo>
                  <a:lnTo>
                    <a:pt x="5343939" y="1417133"/>
                  </a:lnTo>
                  <a:lnTo>
                    <a:pt x="5350293" y="1358203"/>
                  </a:lnTo>
                  <a:cubicBezTo>
                    <a:pt x="5352686" y="1338590"/>
                    <a:pt x="5353240" y="1318793"/>
                    <a:pt x="5354896" y="1299089"/>
                  </a:cubicBezTo>
                  <a:cubicBezTo>
                    <a:pt x="5360513" y="1220362"/>
                    <a:pt x="5360606" y="1141451"/>
                    <a:pt x="5357476" y="1062816"/>
                  </a:cubicBezTo>
                  <a:lnTo>
                    <a:pt x="5353884" y="1003886"/>
                  </a:lnTo>
                  <a:cubicBezTo>
                    <a:pt x="5352319" y="984274"/>
                    <a:pt x="5350200" y="964753"/>
                    <a:pt x="5348452" y="945141"/>
                  </a:cubicBezTo>
                  <a:cubicBezTo>
                    <a:pt x="5346886" y="925527"/>
                    <a:pt x="5343939" y="906007"/>
                    <a:pt x="5341730" y="886486"/>
                  </a:cubicBezTo>
                  <a:cubicBezTo>
                    <a:pt x="5339704" y="866874"/>
                    <a:pt x="5336481" y="847445"/>
                    <a:pt x="5333442" y="828017"/>
                  </a:cubicBezTo>
                  <a:cubicBezTo>
                    <a:pt x="5321104" y="750211"/>
                    <a:pt x="5304990" y="673050"/>
                    <a:pt x="5285194" y="596624"/>
                  </a:cubicBezTo>
                  <a:cubicBezTo>
                    <a:pt x="5244679" y="444051"/>
                    <a:pt x="5189985" y="294700"/>
                    <a:pt x="5122400" y="150414"/>
                  </a:cubicBezTo>
                  <a:lnTo>
                    <a:pt x="5044359" y="0"/>
                  </a:lnTo>
                  <a:lnTo>
                    <a:pt x="5463111" y="0"/>
                  </a:lnTo>
                  <a:lnTo>
                    <a:pt x="5475681" y="25671"/>
                  </a:lnTo>
                  <a:cubicBezTo>
                    <a:pt x="5583839" y="277235"/>
                    <a:pt x="5655735" y="547560"/>
                    <a:pt x="5684924" y="830307"/>
                  </a:cubicBezTo>
                  <a:lnTo>
                    <a:pt x="5699636" y="1116940"/>
                  </a:lnTo>
                  <a:lnTo>
                    <a:pt x="5699636" y="1116977"/>
                  </a:lnTo>
                  <a:lnTo>
                    <a:pt x="5684923" y="1403610"/>
                  </a:lnTo>
                  <a:cubicBezTo>
                    <a:pt x="5538982" y="2817342"/>
                    <a:pt x="4325342" y="3920553"/>
                    <a:pt x="2849819" y="3920553"/>
                  </a:cubicBezTo>
                  <a:cubicBezTo>
                    <a:pt x="1275927" y="3920553"/>
                    <a:pt x="0" y="2665344"/>
                    <a:pt x="0" y="1116958"/>
                  </a:cubicBezTo>
                  <a:cubicBezTo>
                    <a:pt x="0" y="729862"/>
                    <a:pt x="79746" y="361089"/>
                    <a:pt x="223956" y="256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Alt Başlık 2">
            <a:extLst>
              <a:ext uri="{FF2B5EF4-FFF2-40B4-BE49-F238E27FC236}">
                <a16:creationId xmlns:a16="http://schemas.microsoft.com/office/drawing/2014/main" id="{27B605ED-F1F2-1166-39E3-E61E5EC434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6186" y="3594698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tr-TR" sz="2000" dirty="0">
                <a:solidFill>
                  <a:schemeClr val="tx2"/>
                </a:solidFill>
              </a:rPr>
              <a:t>DR.ÖĞR.ÜYESİ ABDULLAH KAAN KURT</a:t>
            </a:r>
          </a:p>
          <a:p>
            <a:pPr algn="l"/>
            <a:r>
              <a:rPr lang="tr-TR" sz="2000" dirty="0">
                <a:solidFill>
                  <a:schemeClr val="tx2"/>
                </a:solidFill>
              </a:rPr>
              <a:t>DR.DİLEK ÇELİK</a:t>
            </a:r>
          </a:p>
        </p:txBody>
      </p:sp>
    </p:spTree>
    <p:extLst>
      <p:ext uri="{BB962C8B-B14F-4D97-AF65-F5344CB8AC3E}">
        <p14:creationId xmlns:p14="http://schemas.microsoft.com/office/powerpoint/2010/main" val="3124627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D40F8EE-02DF-5B6B-6351-70CA34DD9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tr-TR" sz="4000">
                <a:solidFill>
                  <a:srgbClr val="FFFFFF"/>
                </a:solidFill>
              </a:rPr>
              <a:t>AYIRICI TANI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A29701D-BC1C-216E-A3A3-62F4AF686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tr-TR" sz="2000" dirty="0">
                <a:solidFill>
                  <a:srgbClr val="FF0000"/>
                </a:solidFill>
              </a:rPr>
              <a:t>RA, SLE, ankilozan </a:t>
            </a:r>
            <a:r>
              <a:rPr lang="tr-TR" sz="2000" dirty="0" err="1">
                <a:solidFill>
                  <a:srgbClr val="FF0000"/>
                </a:solidFill>
              </a:rPr>
              <a:t>spondilit</a:t>
            </a:r>
            <a:r>
              <a:rPr lang="tr-TR" sz="2000" dirty="0">
                <a:solidFill>
                  <a:srgbClr val="FF0000"/>
                </a:solidFill>
              </a:rPr>
              <a:t>, bağ doku hastalıklar gibi inflamatuar romatizmal hastalıklar:</a:t>
            </a:r>
            <a:r>
              <a:rPr lang="tr-TR" sz="2000" dirty="0"/>
              <a:t> Yaygın ağrı, eklem tutukluğu, yorgunluk görülür ancak laboratuvar bulgularıyla FM’den ayırt edilebilirler.</a:t>
            </a:r>
          </a:p>
          <a:p>
            <a:r>
              <a:rPr lang="tr-TR" sz="2000" dirty="0">
                <a:solidFill>
                  <a:srgbClr val="FF0000"/>
                </a:solidFill>
              </a:rPr>
              <a:t>  Hipotiroidi:</a:t>
            </a:r>
            <a:r>
              <a:rPr lang="tr-TR" sz="2000" dirty="0"/>
              <a:t> Yaygın ağrı, yorgunluk, uyku bozukluğu yapabilir. </a:t>
            </a:r>
            <a:r>
              <a:rPr lang="tr-TR" sz="2000" dirty="0" err="1"/>
              <a:t>Tft</a:t>
            </a:r>
            <a:r>
              <a:rPr lang="tr-TR" sz="2000" dirty="0"/>
              <a:t> ile ayırt edilebilir. </a:t>
            </a:r>
          </a:p>
          <a:p>
            <a:r>
              <a:rPr lang="tr-TR" sz="2000" dirty="0">
                <a:solidFill>
                  <a:srgbClr val="FF0000"/>
                </a:solidFill>
              </a:rPr>
              <a:t>  Enfeksiyöz </a:t>
            </a:r>
            <a:r>
              <a:rPr lang="tr-TR" sz="2000" dirty="0" err="1">
                <a:solidFill>
                  <a:srgbClr val="FF0000"/>
                </a:solidFill>
              </a:rPr>
              <a:t>mononükleozis</a:t>
            </a:r>
            <a:r>
              <a:rPr lang="tr-TR" sz="2000" dirty="0">
                <a:solidFill>
                  <a:srgbClr val="FF0000"/>
                </a:solidFill>
              </a:rPr>
              <a:t> gibi kronik enfeksiyonlar</a:t>
            </a:r>
          </a:p>
          <a:p>
            <a:r>
              <a:rPr lang="tr-TR" sz="2000" dirty="0">
                <a:solidFill>
                  <a:srgbClr val="FF0000"/>
                </a:solidFill>
              </a:rPr>
              <a:t>  Hiperparatiroidizm gibi endokrin hastalıklar</a:t>
            </a:r>
          </a:p>
          <a:p>
            <a:r>
              <a:rPr lang="tr-TR" sz="2000" dirty="0">
                <a:solidFill>
                  <a:srgbClr val="FF0000"/>
                </a:solidFill>
              </a:rPr>
              <a:t> Multiple skleroz ve </a:t>
            </a:r>
            <a:r>
              <a:rPr lang="tr-TR" sz="2000" dirty="0" err="1">
                <a:solidFill>
                  <a:srgbClr val="FF0000"/>
                </a:solidFill>
              </a:rPr>
              <a:t>Myastenia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 err="1">
                <a:solidFill>
                  <a:srgbClr val="FF0000"/>
                </a:solidFill>
              </a:rPr>
              <a:t>graves</a:t>
            </a:r>
            <a:r>
              <a:rPr lang="tr-TR" sz="2000" dirty="0">
                <a:solidFill>
                  <a:srgbClr val="FF0000"/>
                </a:solidFill>
              </a:rPr>
              <a:t>: </a:t>
            </a:r>
            <a:r>
              <a:rPr lang="tr-TR" sz="2000" dirty="0"/>
              <a:t>Yorgunluk ve egzersiz sonrası kas yorgunluğu FM’yi düşündürebilir ancak her ikisinde de yaygın ağrı sık görülmez</a:t>
            </a:r>
          </a:p>
        </p:txBody>
      </p:sp>
    </p:spTree>
    <p:extLst>
      <p:ext uri="{BB962C8B-B14F-4D97-AF65-F5344CB8AC3E}">
        <p14:creationId xmlns:p14="http://schemas.microsoft.com/office/powerpoint/2010/main" val="121404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B8E8F95-E06B-4ECB-9EDA-34933B1A0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tr-TR" sz="4000">
                <a:solidFill>
                  <a:srgbClr val="FFFFFF"/>
                </a:solidFill>
              </a:rPr>
              <a:t>TANI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05C60457-A7A5-9592-2212-3C589C5BF7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3455093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5013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49C73F5-AA66-DCF4-1B24-E23CBBA94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tr-TR" sz="4000" dirty="0">
                <a:solidFill>
                  <a:srgbClr val="FFFFFF"/>
                </a:solidFill>
              </a:rPr>
              <a:t>FM 2016 ACR TANI KRİTERLERİ</a:t>
            </a:r>
          </a:p>
        </p:txBody>
      </p:sp>
      <p:graphicFrame>
        <p:nvGraphicFramePr>
          <p:cNvPr id="6" name="İçerik Yer Tutucusu 2">
            <a:extLst>
              <a:ext uri="{FF2B5EF4-FFF2-40B4-BE49-F238E27FC236}">
                <a16:creationId xmlns:a16="http://schemas.microsoft.com/office/drawing/2014/main" id="{DFB3DC24-6092-A410-B3F0-90CEDCEB8A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8342583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2461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F6F2CD7-6EE8-6DB9-9798-95D9D2901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FM 2016 ACR TANI KRİTERLERİ</a:t>
            </a:r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id="{D79948FA-B376-3140-3776-238CB1A3A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2592" y="1675227"/>
            <a:ext cx="9986816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99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C32BE79-4977-119F-B991-92BD1E8E4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4959603" cy="1642969"/>
          </a:xfrm>
        </p:spPr>
        <p:txBody>
          <a:bodyPr anchor="b">
            <a:normAutofit/>
          </a:bodyPr>
          <a:lstStyle/>
          <a:p>
            <a:r>
              <a:rPr lang="tr-TR" sz="4000" dirty="0"/>
              <a:t>FM 2016 ACR TANI KRİTERLERİLERİ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DF3A304-2394-16C6-9AE4-3BF73C55E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8"/>
            <a:ext cx="4959603" cy="3522569"/>
          </a:xfrm>
        </p:spPr>
        <p:txBody>
          <a:bodyPr anchor="t">
            <a:normAutofit/>
          </a:bodyPr>
          <a:lstStyle/>
          <a:p>
            <a:r>
              <a:rPr lang="tr-TR" sz="2000"/>
              <a:t>Yaygın Ağrı Skalası (YAS): </a:t>
            </a:r>
          </a:p>
          <a:p>
            <a:pPr marL="457200" lvl="1" indent="0">
              <a:buNone/>
            </a:pPr>
            <a:r>
              <a:rPr lang="tr-TR" sz="2000"/>
              <a:t>• 5 bölgeden en az 4’ünde ağrının olmasıdır; çene, göğüs ve karın ağrısı tek başına yaygın ağrı grubunda sayılmamaktadır. </a:t>
            </a:r>
          </a:p>
          <a:p>
            <a:pPr marL="457200" lvl="1" indent="0">
              <a:buNone/>
            </a:pPr>
            <a:r>
              <a:rPr lang="tr-TR" sz="2000"/>
              <a:t>• (skor 0-19 arasında)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52EF2692-AE82-9CFF-4D05-6FDD9233F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211" y="489118"/>
            <a:ext cx="4263485" cy="5466007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3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46AC3F1-C3E9-2227-899A-0AE502160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tr-TR" sz="4000" dirty="0">
                <a:solidFill>
                  <a:srgbClr val="FFFFFF"/>
                </a:solidFill>
              </a:rPr>
              <a:t>FM 2016 ACR TANI KRİTERLERİLERİ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176C4E88-E6B7-B83D-6FEC-39919C1FD3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006769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360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2FAD2A1-24A7-59B6-8EDB-942861252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4959603" cy="1642969"/>
          </a:xfrm>
        </p:spPr>
        <p:txBody>
          <a:bodyPr anchor="b">
            <a:normAutofit/>
          </a:bodyPr>
          <a:lstStyle/>
          <a:p>
            <a:r>
              <a:rPr lang="tr-TR" sz="4000" dirty="0"/>
              <a:t>FM 2016 ACR TANI KRİTERLERİLERİ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DC93191-6CF5-B5ED-88E7-CD0247340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8"/>
            <a:ext cx="4959603" cy="352256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tr-TR" sz="2000"/>
              <a:t>• A grubunda; son 1 hafta içerisindeki yorgunluk, dinlenmeden uyanma, bilişsel bulguları içeren tüm maddeler 0-3 arasında puanlandırılır. (maksimum skor: 9)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0B725AC-30C3-39EC-F082-E6A783DF9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442" y="1239232"/>
            <a:ext cx="5201023" cy="396577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47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6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75448D1-F134-9810-BE96-D3398CBB7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2" y="489508"/>
            <a:ext cx="5181597" cy="1655482"/>
          </a:xfrm>
        </p:spPr>
        <p:txBody>
          <a:bodyPr anchor="b">
            <a:normAutofit/>
          </a:bodyPr>
          <a:lstStyle/>
          <a:p>
            <a:pPr algn="r"/>
            <a:r>
              <a:rPr lang="tr-TR" sz="4000"/>
              <a:t>FM 2016 ACR TANI KRİTERLERİLERİ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D3F63C8-C866-3863-B9E9-5516D5EDC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2" y="2418408"/>
            <a:ext cx="5181598" cy="3409898"/>
          </a:xfrm>
        </p:spPr>
        <p:txBody>
          <a:bodyPr anchor="t">
            <a:normAutofit/>
          </a:bodyPr>
          <a:lstStyle/>
          <a:p>
            <a:pPr algn="r"/>
            <a:r>
              <a:rPr lang="tr-TR" sz="2000" dirty="0"/>
              <a:t>B grubunda ise; son 6 ay içerisindeki baş ağrısı, alt karında ağrı kramplar, depresyonun varlığı değerlendirilir. (maksimum skor: 3)</a:t>
            </a:r>
            <a:endParaRPr lang="tr-TR" sz="2000"/>
          </a:p>
          <a:p>
            <a:pPr algn="r"/>
            <a:r>
              <a:rPr lang="tr-TR" sz="2000" dirty="0"/>
              <a:t>  Sonuç </a:t>
            </a:r>
            <a:r>
              <a:rPr lang="tr-TR" sz="2000"/>
              <a:t>olarak SŞS’nin </a:t>
            </a:r>
            <a:r>
              <a:rPr lang="tr-TR" sz="2000" dirty="0"/>
              <a:t>maksimum skoru: 12</a:t>
            </a:r>
            <a:endParaRPr lang="tr-TR" sz="200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1C77090-2BEF-5546-FE1A-2CB8AC861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120" y="1897619"/>
            <a:ext cx="4957638" cy="2677124"/>
          </a:xfrm>
          <a:prstGeom prst="rect">
            <a:avLst/>
          </a:prstGeom>
        </p:spPr>
      </p:pic>
      <p:sp>
        <p:nvSpPr>
          <p:cNvPr id="28" name="Rectangle 18">
            <a:extLst>
              <a:ext uri="{FF2B5EF4-FFF2-40B4-BE49-F238E27FC236}">
                <a16:creationId xmlns:a16="http://schemas.microsoft.com/office/drawing/2014/main" id="{A344AAA5-41F4-4862-97EF-688D31DC7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69E1A62C-2AAF-4B3E-8CDB-65E237080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2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56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0E8A57B-DE86-A829-58F8-B67587331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tr-TR" sz="4000">
                <a:solidFill>
                  <a:srgbClr val="FFFFFF"/>
                </a:solidFill>
              </a:rPr>
              <a:t>FM 2016 ACR TANI KRİTERLERİ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CF75F50-8647-142B-AC46-C880AE1F7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Fibromiyalji Şiddet Skalası</a:t>
            </a:r>
          </a:p>
          <a:p>
            <a:pPr lvl="1"/>
            <a:r>
              <a:rPr lang="tr-TR" sz="2000" dirty="0"/>
              <a:t> Yaygın Ağrı Skalası (YAS) ve Semptom Şiddet Skalasının (SŞS) toplanması ile ortaya çıkar.</a:t>
            </a:r>
          </a:p>
          <a:p>
            <a:pPr lvl="1"/>
            <a:r>
              <a:rPr lang="tr-TR" sz="2000" dirty="0"/>
              <a:t> Maksimum total skor 19 (YAS)+12 (SŞS) =31 </a:t>
            </a:r>
          </a:p>
          <a:p>
            <a:pPr lvl="1"/>
            <a:r>
              <a:rPr lang="tr-TR" sz="2000" dirty="0"/>
              <a:t> 12’nin altındaki skorlar FM’yi düşündürmez.</a:t>
            </a:r>
          </a:p>
          <a:p>
            <a:pPr lvl="1"/>
            <a:r>
              <a:rPr lang="tr-TR" sz="2000" dirty="0"/>
              <a:t> YAS ≥7 ve SŞS ≥5; ya da YAS=4-6 ve SŞS ≥9 olması FM’yi düşündürür.</a:t>
            </a:r>
          </a:p>
          <a:p>
            <a:pPr lvl="1"/>
            <a:r>
              <a:rPr lang="tr-TR" sz="2000" dirty="0"/>
              <a:t> Puan artışıyla hastalık şiddeti artar. </a:t>
            </a:r>
          </a:p>
          <a:p>
            <a:pPr lvl="1"/>
            <a:r>
              <a:rPr lang="tr-TR" sz="2000" dirty="0"/>
              <a:t>Ayrıca eşlik eden başka ağrılı rahatsızlıkların varlığı bu hastalığın varlığını dışlamamaktadır</a:t>
            </a:r>
          </a:p>
        </p:txBody>
      </p:sp>
    </p:spTree>
    <p:extLst>
      <p:ext uri="{BB962C8B-B14F-4D97-AF65-F5344CB8AC3E}">
        <p14:creationId xmlns:p14="http://schemas.microsoft.com/office/powerpoint/2010/main" val="865811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540AB4-0C95-7A43-390F-DE97C218D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TEDAVİ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C04FA887-F15D-44A4-BF92-806BA9A7EF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94579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3843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99DD2DD-5052-A0D2-D3F4-595AF7BF7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tr-TR" sz="4000">
                <a:solidFill>
                  <a:srgbClr val="FFFFFF"/>
                </a:solidFill>
              </a:rPr>
              <a:t>SUNUM PLANI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F56170-9A9C-3176-3C9E-A5DE0C00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2000" dirty="0"/>
              <a:t>➢ Epidemiyoloji </a:t>
            </a:r>
          </a:p>
          <a:p>
            <a:pPr marL="0" indent="0">
              <a:buNone/>
            </a:pPr>
            <a:r>
              <a:rPr lang="tr-TR" sz="2000" dirty="0"/>
              <a:t>• FM nedir? Tanımı ve epidemiyolojik veriler</a:t>
            </a:r>
          </a:p>
          <a:p>
            <a:pPr marL="0" indent="0">
              <a:buNone/>
            </a:pPr>
            <a:r>
              <a:rPr lang="tr-TR" sz="2000" dirty="0"/>
              <a:t> ➢ </a:t>
            </a:r>
            <a:r>
              <a:rPr lang="tr-TR" sz="2000" dirty="0" err="1"/>
              <a:t>Etiyopatogenez</a:t>
            </a:r>
            <a:endParaRPr lang="tr-TR" sz="2000" dirty="0"/>
          </a:p>
          <a:p>
            <a:pPr marL="0" indent="0">
              <a:buNone/>
            </a:pPr>
            <a:r>
              <a:rPr lang="tr-TR" sz="2000" dirty="0"/>
              <a:t> ➢ Klinik </a:t>
            </a:r>
          </a:p>
          <a:p>
            <a:pPr marL="0" indent="0">
              <a:buNone/>
            </a:pPr>
            <a:r>
              <a:rPr lang="tr-TR" sz="2000" dirty="0"/>
              <a:t>• Temel semptomlar; eşlik eden belirtiler</a:t>
            </a:r>
          </a:p>
          <a:p>
            <a:pPr marL="0" indent="0">
              <a:buNone/>
            </a:pPr>
            <a:r>
              <a:rPr lang="tr-TR" sz="2000" dirty="0"/>
              <a:t> • FM’de ayırıcı tanı </a:t>
            </a:r>
          </a:p>
          <a:p>
            <a:pPr marL="0" indent="0">
              <a:buNone/>
            </a:pPr>
            <a:r>
              <a:rPr lang="tr-TR" sz="2000" dirty="0"/>
              <a:t>➢ Tanı</a:t>
            </a:r>
          </a:p>
          <a:p>
            <a:pPr marL="0" indent="0">
              <a:buNone/>
            </a:pPr>
            <a:r>
              <a:rPr lang="tr-TR" sz="2000" dirty="0"/>
              <a:t> • ACR (</a:t>
            </a:r>
            <a:r>
              <a:rPr lang="tr-TR" sz="2000" dirty="0" err="1"/>
              <a:t>American</a:t>
            </a:r>
            <a:r>
              <a:rPr lang="tr-TR" sz="2000" dirty="0"/>
              <a:t> </a:t>
            </a:r>
            <a:r>
              <a:rPr lang="tr-TR" sz="2000" dirty="0" err="1"/>
              <a:t>College</a:t>
            </a:r>
            <a:r>
              <a:rPr lang="tr-TR" sz="2000" dirty="0"/>
              <a:t> of </a:t>
            </a:r>
            <a:r>
              <a:rPr lang="tr-TR" sz="2000" dirty="0" err="1"/>
              <a:t>Rheumatology</a:t>
            </a:r>
            <a:r>
              <a:rPr lang="tr-TR" sz="2000" dirty="0"/>
              <a:t>) 1990-2010-2013 ve 2016 Kriterleri</a:t>
            </a:r>
          </a:p>
          <a:p>
            <a:pPr marL="0" indent="0">
              <a:buNone/>
            </a:pPr>
            <a:r>
              <a:rPr lang="tr-TR" sz="2000" dirty="0"/>
              <a:t> ➢ Tedavi</a:t>
            </a:r>
          </a:p>
          <a:p>
            <a:pPr marL="0" indent="0">
              <a:buNone/>
            </a:pPr>
            <a:r>
              <a:rPr lang="tr-TR" sz="2000" dirty="0"/>
              <a:t> • Farmakolojik;</a:t>
            </a:r>
          </a:p>
          <a:p>
            <a:pPr marL="0" indent="0">
              <a:buNone/>
            </a:pPr>
            <a:r>
              <a:rPr lang="tr-TR" sz="2000" dirty="0"/>
              <a:t> • </a:t>
            </a:r>
            <a:r>
              <a:rPr lang="tr-TR" sz="2000" dirty="0" err="1"/>
              <a:t>Non</a:t>
            </a:r>
            <a:r>
              <a:rPr lang="tr-TR" sz="2000" dirty="0"/>
              <a:t>-farmakolojik yöntemler</a:t>
            </a:r>
          </a:p>
          <a:p>
            <a:pPr marL="0" indent="0">
              <a:buNone/>
            </a:pPr>
            <a:r>
              <a:rPr lang="tr-TR" sz="2000" dirty="0"/>
              <a:t> ➢ Özet </a:t>
            </a:r>
          </a:p>
          <a:p>
            <a:pPr marL="0" indent="0">
              <a:buNone/>
            </a:pPr>
            <a:r>
              <a:rPr lang="tr-TR" sz="2000" dirty="0"/>
              <a:t>➢ Kaynakça</a:t>
            </a:r>
          </a:p>
        </p:txBody>
      </p:sp>
    </p:spTree>
    <p:extLst>
      <p:ext uri="{BB962C8B-B14F-4D97-AF65-F5344CB8AC3E}">
        <p14:creationId xmlns:p14="http://schemas.microsoft.com/office/powerpoint/2010/main" val="391024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C144320-4970-663E-029C-0BCDC1DEC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tr-TR" sz="4000" dirty="0">
                <a:solidFill>
                  <a:srgbClr val="FFFFFF"/>
                </a:solidFill>
              </a:rPr>
              <a:t>TEDAVİ-FARMAKOLOJİK</a:t>
            </a:r>
          </a:p>
        </p:txBody>
      </p:sp>
      <p:sp>
        <p:nvSpPr>
          <p:cNvPr id="13" name="İçerik Yer Tutucusu 2">
            <a:extLst>
              <a:ext uri="{FF2B5EF4-FFF2-40B4-BE49-F238E27FC236}">
                <a16:creationId xmlns:a16="http://schemas.microsoft.com/office/drawing/2014/main" id="{D7200329-E8ED-FBB2-6E57-7BCEFEE79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1700" dirty="0"/>
              <a:t>✓Semptomlar ve etyolojik faktörler dikkate alınarak kullanılan ve çalışmalarda etkinlikleri araştırılan başlıca ilaçlar;</a:t>
            </a:r>
          </a:p>
          <a:p>
            <a:pPr marL="0" indent="0">
              <a:buNone/>
            </a:pPr>
            <a:r>
              <a:rPr lang="tr-TR" sz="1700" dirty="0"/>
              <a:t> • Analjezikler (NSAİİ) </a:t>
            </a:r>
          </a:p>
          <a:p>
            <a:pPr marL="0" indent="0">
              <a:buNone/>
            </a:pPr>
            <a:r>
              <a:rPr lang="tr-TR" sz="1700" dirty="0"/>
              <a:t>• </a:t>
            </a:r>
            <a:r>
              <a:rPr lang="tr-TR" sz="1700" dirty="0" err="1"/>
              <a:t>Miyorelaksanlar</a:t>
            </a:r>
            <a:r>
              <a:rPr lang="tr-TR" sz="1700" dirty="0"/>
              <a:t> </a:t>
            </a:r>
          </a:p>
          <a:p>
            <a:pPr marL="0" indent="0">
              <a:buNone/>
            </a:pPr>
            <a:r>
              <a:rPr lang="tr-TR" sz="1700" dirty="0"/>
              <a:t>• Zayıf </a:t>
            </a:r>
            <a:r>
              <a:rPr lang="tr-TR" sz="1700" dirty="0" err="1"/>
              <a:t>Opioidler</a:t>
            </a:r>
            <a:r>
              <a:rPr lang="tr-TR" sz="1700" dirty="0"/>
              <a:t> (</a:t>
            </a:r>
            <a:r>
              <a:rPr lang="tr-TR" sz="1700" dirty="0" err="1"/>
              <a:t>Tramadol</a:t>
            </a:r>
            <a:r>
              <a:rPr lang="tr-TR" sz="1700" dirty="0"/>
              <a:t>) </a:t>
            </a:r>
          </a:p>
          <a:p>
            <a:pPr marL="0" indent="0">
              <a:buNone/>
            </a:pPr>
            <a:r>
              <a:rPr lang="tr-TR" sz="1700" dirty="0"/>
              <a:t>• </a:t>
            </a:r>
            <a:r>
              <a:rPr lang="tr-TR" sz="1700" dirty="0" err="1"/>
              <a:t>Kapsaisin</a:t>
            </a:r>
            <a:r>
              <a:rPr lang="tr-TR" sz="1700" dirty="0"/>
              <a:t> (topikal analjezik) </a:t>
            </a:r>
          </a:p>
          <a:p>
            <a:pPr marL="0" indent="0">
              <a:buNone/>
            </a:pPr>
            <a:r>
              <a:rPr lang="tr-TR" sz="1700" dirty="0"/>
              <a:t>• Antidepresan ilaçlar</a:t>
            </a:r>
          </a:p>
          <a:p>
            <a:pPr marL="457200" lvl="1" indent="0">
              <a:buNone/>
            </a:pPr>
            <a:r>
              <a:rPr lang="tr-TR" sz="1700" dirty="0"/>
              <a:t> • </a:t>
            </a:r>
            <a:r>
              <a:rPr lang="tr-TR" sz="1700" dirty="0" err="1"/>
              <a:t>Trisiklik</a:t>
            </a:r>
            <a:r>
              <a:rPr lang="tr-TR" sz="1700" dirty="0"/>
              <a:t> antidepresanlar (TSA) (</a:t>
            </a:r>
            <a:r>
              <a:rPr lang="tr-TR" sz="1700" dirty="0" err="1"/>
              <a:t>Amitriptilin</a:t>
            </a:r>
            <a:r>
              <a:rPr lang="tr-TR" sz="1700" dirty="0"/>
              <a:t>, </a:t>
            </a:r>
            <a:r>
              <a:rPr lang="tr-TR" sz="1700" dirty="0" err="1"/>
              <a:t>Siklobenzaprin</a:t>
            </a:r>
            <a:r>
              <a:rPr lang="tr-TR" sz="1700" dirty="0"/>
              <a:t>)</a:t>
            </a:r>
          </a:p>
          <a:p>
            <a:pPr marL="457200" lvl="1" indent="0">
              <a:buNone/>
            </a:pPr>
            <a:r>
              <a:rPr lang="tr-TR" sz="1700" dirty="0"/>
              <a:t> • Selektif serotonin gerialım inhibitörleri (SSRI) (Fluoksetin, </a:t>
            </a:r>
            <a:r>
              <a:rPr lang="tr-TR" sz="1700" dirty="0" err="1"/>
              <a:t>Sitolopram,Paroksetin</a:t>
            </a:r>
            <a:r>
              <a:rPr lang="tr-TR" sz="1700" dirty="0"/>
              <a:t>..)</a:t>
            </a:r>
          </a:p>
          <a:p>
            <a:pPr marL="457200" lvl="1" indent="0">
              <a:buNone/>
            </a:pPr>
            <a:r>
              <a:rPr lang="tr-TR" sz="1700" dirty="0"/>
              <a:t> • Serotonin-noradrenalin gerialım inhibitörleri (SNRI) (</a:t>
            </a:r>
            <a:r>
              <a:rPr lang="tr-TR" sz="1700" dirty="0" err="1"/>
              <a:t>Duloksetin</a:t>
            </a:r>
            <a:r>
              <a:rPr lang="tr-TR" sz="1700" dirty="0"/>
              <a:t>, </a:t>
            </a:r>
            <a:r>
              <a:rPr lang="tr-TR" sz="1700" dirty="0" err="1"/>
              <a:t>Milnasipran</a:t>
            </a:r>
            <a:r>
              <a:rPr lang="tr-TR" sz="1700" dirty="0"/>
              <a:t>) </a:t>
            </a:r>
          </a:p>
          <a:p>
            <a:pPr marL="0" indent="0">
              <a:buNone/>
            </a:pPr>
            <a:r>
              <a:rPr lang="tr-TR" sz="1700" dirty="0"/>
              <a:t>• Antiepileptik ilaçlar (</a:t>
            </a:r>
            <a:r>
              <a:rPr lang="tr-TR" sz="1700" dirty="0" err="1"/>
              <a:t>Gabapentin</a:t>
            </a:r>
            <a:r>
              <a:rPr lang="tr-TR" sz="1700" dirty="0"/>
              <a:t>, </a:t>
            </a:r>
            <a:r>
              <a:rPr lang="tr-TR" sz="1700" dirty="0" err="1"/>
              <a:t>Pregabalin</a:t>
            </a:r>
            <a:r>
              <a:rPr lang="tr-TR" sz="17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07840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40B6E88-E75F-18DE-2B15-08103426D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TEDAVİ-FARMAKOLOJİK</a:t>
            </a:r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id="{9D527D59-8D8A-EEFA-EC3E-74319EC46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566468" y="1822348"/>
            <a:ext cx="8177699" cy="4968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08059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31D2978-62E5-522A-ED37-90496593A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TEDAVİ-FARMAKOLOJİK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1112844D-DDFC-76B2-B89D-55E73DF06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46410" y="1845937"/>
            <a:ext cx="10415239" cy="473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89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1C99BC5-E2C4-D5D3-3996-044D0DA26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tr-TR" sz="4000">
                <a:solidFill>
                  <a:srgbClr val="FFFFFF"/>
                </a:solidFill>
              </a:rPr>
              <a:t>TEDAVİ-FARMAKOLOJİK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18F3B60-D174-7599-9E16-226B94116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1700" dirty="0"/>
              <a:t>✓ FM hastalarında ilaç tedavisi seçerken hastanın klinik özellikleri, ön plandaki yakınmaları ve ilaçların yan etkileri dikkate alınmalıdır.</a:t>
            </a:r>
          </a:p>
          <a:p>
            <a:pPr marL="0" indent="0">
              <a:buNone/>
            </a:pPr>
            <a:r>
              <a:rPr lang="tr-TR" sz="1700" dirty="0"/>
              <a:t> • </a:t>
            </a:r>
            <a:r>
              <a:rPr lang="tr-TR" sz="1700" dirty="0" err="1"/>
              <a:t>FM’li</a:t>
            </a:r>
            <a:r>
              <a:rPr lang="tr-TR" sz="1700" dirty="0"/>
              <a:t> hastanın ön planda; </a:t>
            </a:r>
          </a:p>
          <a:p>
            <a:pPr marL="0" indent="0">
              <a:buNone/>
            </a:pPr>
            <a:r>
              <a:rPr lang="tr-TR" sz="1700" dirty="0"/>
              <a:t>Depresyon  &gt;&gt;                         </a:t>
            </a:r>
            <a:r>
              <a:rPr lang="tr-TR" sz="1700" dirty="0" err="1"/>
              <a:t>Duloksetin</a:t>
            </a:r>
            <a:r>
              <a:rPr lang="tr-TR" sz="1700" dirty="0"/>
              <a:t>  </a:t>
            </a:r>
          </a:p>
          <a:p>
            <a:pPr marL="0" indent="0">
              <a:buNone/>
            </a:pPr>
            <a:r>
              <a:rPr lang="tr-TR" sz="1700" dirty="0"/>
              <a:t> Uyku bozukluğu  &gt;&gt;              </a:t>
            </a:r>
            <a:r>
              <a:rPr lang="tr-TR" sz="1700" dirty="0" err="1"/>
              <a:t>Pregabalin</a:t>
            </a:r>
            <a:endParaRPr lang="tr-TR" sz="1700" dirty="0"/>
          </a:p>
          <a:p>
            <a:pPr marL="0" indent="0">
              <a:buNone/>
            </a:pPr>
            <a:r>
              <a:rPr lang="tr-TR" sz="1700" dirty="0"/>
              <a:t> Yorgunluk belirginse  &gt;&gt;     </a:t>
            </a:r>
            <a:r>
              <a:rPr lang="tr-TR" sz="1700" dirty="0" err="1"/>
              <a:t>Milnasipran</a:t>
            </a:r>
            <a:r>
              <a:rPr lang="tr-TR" sz="1700" dirty="0"/>
              <a:t> /  </a:t>
            </a:r>
            <a:r>
              <a:rPr lang="tr-TR" sz="1700" dirty="0" err="1"/>
              <a:t>Pregabalin</a:t>
            </a:r>
            <a:r>
              <a:rPr lang="tr-TR" sz="1700" dirty="0"/>
              <a:t> </a:t>
            </a:r>
          </a:p>
          <a:p>
            <a:pPr marL="0" indent="0">
              <a:buNone/>
            </a:pPr>
            <a:r>
              <a:rPr lang="tr-TR" sz="1700" dirty="0"/>
              <a:t>Dispepsi  ve IBS  &gt;&gt;               </a:t>
            </a:r>
            <a:r>
              <a:rPr lang="tr-TR" sz="1700" dirty="0" err="1"/>
              <a:t>Pregabalin</a:t>
            </a:r>
            <a:r>
              <a:rPr lang="tr-TR" sz="1700" dirty="0"/>
              <a:t>  </a:t>
            </a:r>
          </a:p>
          <a:p>
            <a:pPr marL="0" indent="0">
              <a:buNone/>
            </a:pPr>
            <a:r>
              <a:rPr lang="tr-TR" sz="1700" dirty="0"/>
              <a:t> </a:t>
            </a:r>
          </a:p>
          <a:p>
            <a:pPr marL="0" indent="0">
              <a:buNone/>
            </a:pPr>
            <a:r>
              <a:rPr lang="tr-TR" sz="1700" dirty="0"/>
              <a:t> </a:t>
            </a:r>
          </a:p>
          <a:p>
            <a:pPr marL="0" indent="0">
              <a:buNone/>
            </a:pPr>
            <a:endParaRPr lang="tr-TR" sz="1700" dirty="0"/>
          </a:p>
        </p:txBody>
      </p:sp>
    </p:spTree>
    <p:extLst>
      <p:ext uri="{BB962C8B-B14F-4D97-AF65-F5344CB8AC3E}">
        <p14:creationId xmlns:p14="http://schemas.microsoft.com/office/powerpoint/2010/main" val="610367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516DF2A-CDAC-7E32-CC1F-7EAF85FF9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tr-TR" sz="4000">
                <a:solidFill>
                  <a:srgbClr val="FFFFFF"/>
                </a:solidFill>
              </a:rPr>
              <a:t>TEDAVİ-NON FARMAKOLOJİK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56F7FA1-3E45-A6AF-0AF6-FCEE71415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1900" dirty="0"/>
              <a:t>✓FM hastalarının büyük çoğunluğunun ilaç dışı tedavi yöntemlerini kullandığı belirtilmektedir.</a:t>
            </a:r>
          </a:p>
          <a:p>
            <a:pPr marL="0" indent="0">
              <a:buNone/>
            </a:pPr>
            <a:r>
              <a:rPr lang="tr-TR" sz="1900" dirty="0"/>
              <a:t> ✓Amaç; hastanın ağrısını azaltabilmek, uykusunu düzenlemek, ruh halini iyileştirebilmek.</a:t>
            </a:r>
          </a:p>
          <a:p>
            <a:pPr marL="0" indent="0">
              <a:buNone/>
            </a:pPr>
            <a:r>
              <a:rPr lang="tr-TR" sz="1900" dirty="0"/>
              <a:t> ✓Bunlar:</a:t>
            </a:r>
          </a:p>
          <a:p>
            <a:pPr lvl="1"/>
            <a:r>
              <a:rPr lang="tr-TR" sz="1900" dirty="0"/>
              <a:t> Eğitim, bilgilendirme </a:t>
            </a:r>
          </a:p>
          <a:p>
            <a:pPr lvl="1"/>
            <a:r>
              <a:rPr lang="tr-TR" sz="1900" dirty="0"/>
              <a:t> Bilişsel-davranışsal tedavi gibi psikolojik yaklaşımlar </a:t>
            </a:r>
          </a:p>
          <a:p>
            <a:pPr lvl="1"/>
            <a:r>
              <a:rPr lang="tr-TR" sz="1900" dirty="0"/>
              <a:t> Egzersiz (germe, gevşeme, aerobik ve kuvvetlendirme..) </a:t>
            </a:r>
          </a:p>
          <a:p>
            <a:pPr lvl="1"/>
            <a:r>
              <a:rPr lang="tr-TR" sz="1900" dirty="0"/>
              <a:t> Yoga, meditasyon </a:t>
            </a:r>
          </a:p>
          <a:p>
            <a:pPr lvl="1"/>
            <a:r>
              <a:rPr lang="tr-TR" sz="1900" dirty="0"/>
              <a:t>  Hobiler (bisiklete binmek..)</a:t>
            </a:r>
          </a:p>
          <a:p>
            <a:pPr lvl="1"/>
            <a:r>
              <a:rPr lang="tr-TR" sz="1900" dirty="0"/>
              <a:t>  Fizik tedavi uygulamaları</a:t>
            </a:r>
          </a:p>
          <a:p>
            <a:pPr lvl="1"/>
            <a:r>
              <a:rPr lang="tr-TR" sz="1900" dirty="0"/>
              <a:t>  Tamamlayıcı uygulamalar (</a:t>
            </a:r>
            <a:r>
              <a:rPr lang="tr-TR" sz="1900" dirty="0" err="1"/>
              <a:t>akupuntur</a:t>
            </a:r>
            <a:r>
              <a:rPr lang="tr-TR" sz="1900" dirty="0"/>
              <a:t>..)</a:t>
            </a:r>
          </a:p>
        </p:txBody>
      </p:sp>
    </p:spTree>
    <p:extLst>
      <p:ext uri="{BB962C8B-B14F-4D97-AF65-F5344CB8AC3E}">
        <p14:creationId xmlns:p14="http://schemas.microsoft.com/office/powerpoint/2010/main" val="3973554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D257928-5D4D-EDB6-03D8-D27BEE5A0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tr-TR" sz="4000" dirty="0">
                <a:solidFill>
                  <a:srgbClr val="FFFFFF"/>
                </a:solidFill>
              </a:rPr>
              <a:t>TEDAVİ-NON FARMAKOLOJİK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98C495B-6F2E-02B1-3B72-3619A3456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2000" dirty="0">
                <a:solidFill>
                  <a:srgbClr val="C00000"/>
                </a:solidFill>
              </a:rPr>
              <a:t>Hasta Eğitimi </a:t>
            </a:r>
          </a:p>
          <a:p>
            <a:pPr marL="0" indent="0">
              <a:buNone/>
            </a:pPr>
            <a:r>
              <a:rPr lang="tr-TR" sz="2000" dirty="0"/>
              <a:t>• Tedavinin ilk basamağını oluşturur. </a:t>
            </a:r>
          </a:p>
          <a:p>
            <a:pPr marL="0" indent="0">
              <a:buNone/>
            </a:pPr>
            <a:r>
              <a:rPr lang="tr-TR" sz="2000" dirty="0"/>
              <a:t>• Hastanın tedaviye uyumunu ve tedaviye verdiği cevabı etkiler.</a:t>
            </a:r>
          </a:p>
          <a:p>
            <a:pPr marL="0" indent="0">
              <a:buNone/>
            </a:pPr>
            <a:r>
              <a:rPr lang="tr-TR" sz="2000" dirty="0"/>
              <a:t> • Hastaya rahatsızlığının ne olduğu açıklanmalı;</a:t>
            </a:r>
          </a:p>
          <a:p>
            <a:pPr marL="0" indent="0">
              <a:buNone/>
            </a:pPr>
            <a:r>
              <a:rPr lang="tr-TR" sz="2000" dirty="0"/>
              <a:t> • FM’nin yaşamı tehdit etmeyen, sakatlık bırakmayan fakat gerçek bir hastalık olduğu belirtilmelidir. </a:t>
            </a:r>
          </a:p>
          <a:p>
            <a:pPr marL="0" indent="0">
              <a:buNone/>
            </a:pPr>
            <a:r>
              <a:rPr lang="tr-TR" sz="2000" dirty="0"/>
              <a:t>• Fazla çalışma, stres, depresyon, kötü postür, uyku bozukluğu, travma gibi ağrıyı artırıcı faktörlerin yakınmalarını arttırabileceği hastaya anlatılmalıdır. </a:t>
            </a:r>
          </a:p>
          <a:p>
            <a:pPr marL="0" indent="0">
              <a:buNone/>
            </a:pPr>
            <a:r>
              <a:rPr lang="tr-TR" sz="2000" dirty="0"/>
              <a:t>• Hasta stresle baş etme teknikleri, uyku hijyeni konusunda bilgilendirilmelidir.</a:t>
            </a:r>
          </a:p>
        </p:txBody>
      </p:sp>
    </p:spTree>
    <p:extLst>
      <p:ext uri="{BB962C8B-B14F-4D97-AF65-F5344CB8AC3E}">
        <p14:creationId xmlns:p14="http://schemas.microsoft.com/office/powerpoint/2010/main" val="1264413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088AE71-AAC4-D56F-7D86-67892806F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tr-TR" sz="4000">
                <a:solidFill>
                  <a:srgbClr val="FFFFFF"/>
                </a:solidFill>
              </a:rPr>
              <a:t>TEDAVİ-NON FARMAKOLOJİK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BD1B41C-8A99-19F1-A7D9-C74D1DF34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2000" dirty="0">
                <a:solidFill>
                  <a:srgbClr val="C00000"/>
                </a:solidFill>
              </a:rPr>
              <a:t>Bilişsel Davranışçı Terapiler </a:t>
            </a:r>
          </a:p>
          <a:p>
            <a:pPr marL="0" indent="0">
              <a:buNone/>
            </a:pPr>
            <a:r>
              <a:rPr lang="tr-TR" sz="2000" dirty="0"/>
              <a:t>✓Hastaların çaresizlik algılarını ve durumlarını, olumsuz düşüncelerini ortadan kaldırmalarına yardımcı olur.</a:t>
            </a:r>
          </a:p>
          <a:p>
            <a:pPr marL="0" indent="0">
              <a:buNone/>
            </a:pPr>
            <a:r>
              <a:rPr lang="tr-TR" sz="2000" dirty="0"/>
              <a:t> ✓Bilişsel davranışçı terapilerin FM hastalarında kontrol grubuna kıyasla tedavi sonunda ve uzun dönemde ağrıyı azaltmada etkili olduğu gösterilmiş.</a:t>
            </a:r>
          </a:p>
          <a:p>
            <a:pPr marL="0" indent="0">
              <a:buNone/>
            </a:pPr>
            <a:r>
              <a:rPr lang="tr-TR" sz="2000" dirty="0"/>
              <a:t> ✓2016 yılında revize edilmiş EULAR FM tedavi kılavuzuna göre bilişsel davranışçı terapiler FM tedavisinde zayıf öneri düzeyinde öneriliyor</a:t>
            </a:r>
          </a:p>
        </p:txBody>
      </p:sp>
    </p:spTree>
    <p:extLst>
      <p:ext uri="{BB962C8B-B14F-4D97-AF65-F5344CB8AC3E}">
        <p14:creationId xmlns:p14="http://schemas.microsoft.com/office/powerpoint/2010/main" val="2462838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55CA2A7-FCA9-ECBE-F52F-433E56A21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tr-TR" sz="4000">
                <a:solidFill>
                  <a:srgbClr val="FFFFFF"/>
                </a:solidFill>
              </a:rPr>
              <a:t>TEDAVİ-NON FARMAKOLOJİK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E6629DF-1217-3451-AE31-13035B957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2000" dirty="0">
                <a:solidFill>
                  <a:srgbClr val="C00000"/>
                </a:solidFill>
              </a:rPr>
              <a:t>Egzersiz </a:t>
            </a:r>
          </a:p>
          <a:p>
            <a:pPr marL="0" indent="0">
              <a:buNone/>
            </a:pPr>
            <a:r>
              <a:rPr lang="tr-TR" sz="2000" dirty="0"/>
              <a:t>✓Stresin azaltılması, kas gücü ve dayanıklılığın korunması, artırılması ve uygun postürün sağlanmasında etkili. </a:t>
            </a:r>
          </a:p>
          <a:p>
            <a:pPr marL="0" indent="0">
              <a:buNone/>
            </a:pPr>
            <a:r>
              <a:rPr lang="tr-TR" sz="2000" dirty="0"/>
              <a:t>✓Tedavi programının bir parçası olarak, hastanın klinik durumu ve koşullarına uygun şekilde bireysel olarak planlanan egzersiz programları uygulanması önerilir. (Güçlü öneri) </a:t>
            </a:r>
          </a:p>
          <a:p>
            <a:pPr marL="0" indent="0">
              <a:buNone/>
            </a:pPr>
            <a:r>
              <a:rPr lang="tr-TR" sz="2000" dirty="0"/>
              <a:t>✓Karada ve su içinde uygulanan egzersizlerin etkinliği arasında fark yoktur, seçim hasta ve hekim tarafından birlikte yapılmalı ve uyumun daha fazla olacağı egzersiz ortamı seçilmelidir. (Güçlü öneri)</a:t>
            </a:r>
          </a:p>
        </p:txBody>
      </p:sp>
    </p:spTree>
    <p:extLst>
      <p:ext uri="{BB962C8B-B14F-4D97-AF65-F5344CB8AC3E}">
        <p14:creationId xmlns:p14="http://schemas.microsoft.com/office/powerpoint/2010/main" val="3154843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949F3D2-009E-EA5D-13AB-E288E56EB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tr-TR" sz="4000">
                <a:solidFill>
                  <a:srgbClr val="FFFFFF"/>
                </a:solidFill>
              </a:rPr>
              <a:t>TEDAVİ-NON FARMAKOLOJİK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A240600-4223-0098-7A1C-11EAD4699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2000" dirty="0"/>
              <a:t>✓Aerobik egzersizler: (tempolu yürüme, koşma, bisiklet, kayak, kürek, yüzme vb.) </a:t>
            </a:r>
          </a:p>
          <a:p>
            <a:pPr marL="457200" lvl="1" indent="0">
              <a:buNone/>
            </a:pPr>
            <a:r>
              <a:rPr lang="tr-TR" sz="2000" dirty="0">
                <a:solidFill>
                  <a:srgbClr val="C00000"/>
                </a:solidFill>
              </a:rPr>
              <a:t>• En az 20 dk/gün; 2-3 kez/hafta; en az 2,5 haftaya kadar yapılmalı</a:t>
            </a:r>
          </a:p>
          <a:p>
            <a:pPr marL="457200" lvl="1" indent="0">
              <a:buNone/>
            </a:pPr>
            <a:r>
              <a:rPr lang="tr-TR" sz="2000" dirty="0">
                <a:solidFill>
                  <a:srgbClr val="C00000"/>
                </a:solidFill>
              </a:rPr>
              <a:t>• Yaşam kalitesini arttırıyor, ağrı ve hassasiyeti azaltıyor. (orta-güçlü kanıt</a:t>
            </a:r>
            <a:r>
              <a:rPr lang="tr-TR" sz="2000" dirty="0"/>
              <a:t>) </a:t>
            </a:r>
          </a:p>
          <a:p>
            <a:pPr marL="0" indent="0">
              <a:buNone/>
            </a:pPr>
            <a:r>
              <a:rPr lang="tr-TR" sz="2000" dirty="0"/>
              <a:t>✓Kuvvetlendirme egzersizleri: </a:t>
            </a:r>
          </a:p>
          <a:p>
            <a:pPr marL="457200" lvl="1" indent="0">
              <a:buNone/>
            </a:pPr>
            <a:r>
              <a:rPr lang="tr-TR" sz="2000" dirty="0">
                <a:solidFill>
                  <a:srgbClr val="C00000"/>
                </a:solidFill>
              </a:rPr>
              <a:t>• Yaşam kalitesi, ağrı, hassasiyet üzerine etkili. (aerobik egzersizden zayıf)</a:t>
            </a:r>
          </a:p>
          <a:p>
            <a:pPr marL="457200" lvl="1" indent="0">
              <a:buNone/>
            </a:pPr>
            <a:r>
              <a:rPr lang="tr-TR" sz="2000" dirty="0">
                <a:solidFill>
                  <a:srgbClr val="C00000"/>
                </a:solidFill>
              </a:rPr>
              <a:t>• 2-3 kez/hafta; her seans en az 8 tekrarlı olacak şekilde. </a:t>
            </a:r>
          </a:p>
          <a:p>
            <a:pPr marL="0" indent="0">
              <a:buNone/>
            </a:pPr>
            <a:r>
              <a:rPr lang="tr-TR" sz="2000" dirty="0"/>
              <a:t>✓Germe egzersizleri:</a:t>
            </a:r>
          </a:p>
          <a:p>
            <a:pPr marL="457200" lvl="1" indent="0">
              <a:buNone/>
            </a:pPr>
            <a:r>
              <a:rPr lang="tr-TR" sz="2000" dirty="0"/>
              <a:t> </a:t>
            </a:r>
            <a:r>
              <a:rPr lang="tr-TR" sz="2000" dirty="0">
                <a:solidFill>
                  <a:srgbClr val="C00000"/>
                </a:solidFill>
              </a:rPr>
              <a:t>• Ağrı, postür, ve </a:t>
            </a:r>
            <a:r>
              <a:rPr lang="tr-TR" sz="2000" dirty="0" err="1">
                <a:solidFill>
                  <a:srgbClr val="C00000"/>
                </a:solidFill>
              </a:rPr>
              <a:t>hasssiyet</a:t>
            </a:r>
            <a:r>
              <a:rPr lang="tr-TR" sz="2000" dirty="0">
                <a:solidFill>
                  <a:srgbClr val="C00000"/>
                </a:solidFill>
              </a:rPr>
              <a:t> üzerine etkili </a:t>
            </a:r>
          </a:p>
          <a:p>
            <a:pPr marL="0" indent="0">
              <a:buNone/>
            </a:pPr>
            <a:r>
              <a:rPr lang="tr-TR" sz="2000" dirty="0"/>
              <a:t>✓ 2016 yılında revize edilmiş EULAR FM tedavi kılavuzuna göre egzersizler güçlü öneri düzeyinde öneriliyor</a:t>
            </a:r>
          </a:p>
        </p:txBody>
      </p:sp>
    </p:spTree>
    <p:extLst>
      <p:ext uri="{BB962C8B-B14F-4D97-AF65-F5344CB8AC3E}">
        <p14:creationId xmlns:p14="http://schemas.microsoft.com/office/powerpoint/2010/main" val="21219902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7E5285F-9F00-F482-CAA3-FB37AF8E8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tr-TR" sz="4000">
                <a:solidFill>
                  <a:srgbClr val="FFFFFF"/>
                </a:solidFill>
              </a:rPr>
              <a:t>TEDAVİ-NON FARMAKOLOJİK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758CFA3-4B58-A609-EFCA-E418911FC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2000" dirty="0">
                <a:solidFill>
                  <a:srgbClr val="C00000"/>
                </a:solidFill>
              </a:rPr>
              <a:t>Fizik Tedavi Uygulamaları </a:t>
            </a:r>
          </a:p>
          <a:p>
            <a:pPr marL="0" indent="0">
              <a:buNone/>
            </a:pPr>
            <a:r>
              <a:rPr lang="tr-TR" sz="2000" dirty="0"/>
              <a:t>✓ Fizik tedavi uygulamaları ile kaslarda rahatlama ve ağrı modifikasyonları sağlanarak hastaların kanıt düzeyi yüksek olan egzersiz gibi tedavilere başlamasını kolaylaştıracağı düşünülmektedir. </a:t>
            </a:r>
          </a:p>
          <a:p>
            <a:pPr lvl="1"/>
            <a:r>
              <a:rPr lang="tr-TR" sz="2000" dirty="0">
                <a:solidFill>
                  <a:srgbClr val="002060"/>
                </a:solidFill>
              </a:rPr>
              <a:t> </a:t>
            </a:r>
            <a:r>
              <a:rPr lang="tr-TR" sz="2000" dirty="0" err="1">
                <a:solidFill>
                  <a:srgbClr val="002060"/>
                </a:solidFill>
              </a:rPr>
              <a:t>Elektroterapötik</a:t>
            </a:r>
            <a:r>
              <a:rPr lang="tr-TR" sz="2000" dirty="0">
                <a:solidFill>
                  <a:srgbClr val="002060"/>
                </a:solidFill>
              </a:rPr>
              <a:t> uygulamalar (TENS vb..)</a:t>
            </a:r>
          </a:p>
          <a:p>
            <a:pPr lvl="1"/>
            <a:r>
              <a:rPr lang="tr-TR" sz="2000" dirty="0">
                <a:solidFill>
                  <a:srgbClr val="002060"/>
                </a:solidFill>
              </a:rPr>
              <a:t>  Hidroterapi- </a:t>
            </a:r>
            <a:r>
              <a:rPr lang="tr-TR" sz="2000" dirty="0" err="1">
                <a:solidFill>
                  <a:srgbClr val="002060"/>
                </a:solidFill>
              </a:rPr>
              <a:t>Balneoterapi</a:t>
            </a:r>
            <a:r>
              <a:rPr lang="tr-TR" sz="2000" dirty="0">
                <a:solidFill>
                  <a:srgbClr val="002060"/>
                </a:solidFill>
              </a:rPr>
              <a:t> (kaplıcalar) </a:t>
            </a:r>
          </a:p>
          <a:p>
            <a:pPr lvl="1"/>
            <a:r>
              <a:rPr lang="tr-TR" sz="2000" dirty="0">
                <a:solidFill>
                  <a:srgbClr val="002060"/>
                </a:solidFill>
              </a:rPr>
              <a:t> Ortalama 4 saat hidroterapi, uzun dönemde ortalama 14 hafta ağrıda belirgin bir azalmayla sonuçlanmış. </a:t>
            </a:r>
          </a:p>
          <a:p>
            <a:pPr lvl="1"/>
            <a:r>
              <a:rPr lang="tr-TR" sz="2000" dirty="0">
                <a:solidFill>
                  <a:srgbClr val="002060"/>
                </a:solidFill>
              </a:rPr>
              <a:t> Tedavi programının bir parçası olarak, hastanın klinik durumu ve koşullarına uygun şekilde hidroterapi/</a:t>
            </a:r>
            <a:r>
              <a:rPr lang="tr-TR" sz="2000" dirty="0" err="1">
                <a:solidFill>
                  <a:srgbClr val="002060"/>
                </a:solidFill>
              </a:rPr>
              <a:t>balneoterapi</a:t>
            </a:r>
            <a:r>
              <a:rPr lang="tr-TR" sz="2000" dirty="0">
                <a:solidFill>
                  <a:srgbClr val="002060"/>
                </a:solidFill>
              </a:rPr>
              <a:t> programları uygulanması öneriliyor. (Orta güçte öneri</a:t>
            </a:r>
          </a:p>
        </p:txBody>
      </p:sp>
    </p:spTree>
    <p:extLst>
      <p:ext uri="{BB962C8B-B14F-4D97-AF65-F5344CB8AC3E}">
        <p14:creationId xmlns:p14="http://schemas.microsoft.com/office/powerpoint/2010/main" val="2470758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03C8672-73FB-13FC-A25D-F36C697BF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tr-TR" sz="4000">
                <a:solidFill>
                  <a:srgbClr val="FFFFFF"/>
                </a:solidFill>
              </a:rPr>
              <a:t>FİBROMİYALJİ NEDİR?</a:t>
            </a:r>
          </a:p>
        </p:txBody>
      </p:sp>
      <p:graphicFrame>
        <p:nvGraphicFramePr>
          <p:cNvPr id="23" name="İçerik Yer Tutucusu 2">
            <a:extLst>
              <a:ext uri="{FF2B5EF4-FFF2-40B4-BE49-F238E27FC236}">
                <a16:creationId xmlns:a16="http://schemas.microsoft.com/office/drawing/2014/main" id="{B3B918C7-F2BC-3D15-BD06-24EF6A3175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9316742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26021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D424743-A836-BDFF-8E7E-6A8E83D31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tr-TR" sz="4000">
                <a:solidFill>
                  <a:srgbClr val="FFFFFF"/>
                </a:solidFill>
              </a:rPr>
              <a:t>TEDAVİ-NON FARMAKOLOJİK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D9F2935-A653-738F-5D22-28EF06546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2000" dirty="0">
                <a:solidFill>
                  <a:srgbClr val="C00000"/>
                </a:solidFill>
              </a:rPr>
              <a:t>Tamamlayıcı Tedavile</a:t>
            </a:r>
            <a:r>
              <a:rPr lang="tr-TR" sz="2000" dirty="0"/>
              <a:t>r</a:t>
            </a:r>
          </a:p>
          <a:p>
            <a:pPr marL="0" indent="0">
              <a:buNone/>
            </a:pPr>
            <a:r>
              <a:rPr lang="tr-TR" sz="2000" dirty="0"/>
              <a:t> • Fibromiyalji hastalarının %90’ından fazlası tarafından kullanıldığı biliniyor.</a:t>
            </a:r>
          </a:p>
          <a:p>
            <a:pPr marL="0" indent="0">
              <a:buNone/>
            </a:pPr>
            <a:r>
              <a:rPr lang="tr-TR" sz="2000" dirty="0"/>
              <a:t> • Tamamlayıcı tedavilerin değerlendirilmelerinin güçlüğü ve güçlü kanıt düzeylerindeki klinik çalışmaların eksikliği, bu yöntemlerin tedavideki yerlerinin değerlendirilmesini zorlaştırmaktadır. </a:t>
            </a:r>
          </a:p>
          <a:p>
            <a:pPr marL="0" indent="0">
              <a:buNone/>
            </a:pPr>
            <a:r>
              <a:rPr lang="tr-TR" sz="2000" dirty="0">
                <a:solidFill>
                  <a:srgbClr val="002060"/>
                </a:solidFill>
              </a:rPr>
              <a:t>➢ </a:t>
            </a:r>
            <a:r>
              <a:rPr lang="tr-TR" sz="2000" dirty="0" err="1">
                <a:solidFill>
                  <a:srgbClr val="002060"/>
                </a:solidFill>
              </a:rPr>
              <a:t>Akupuntur</a:t>
            </a:r>
            <a:r>
              <a:rPr lang="tr-TR" sz="2000" dirty="0">
                <a:solidFill>
                  <a:srgbClr val="002060"/>
                </a:solidFill>
              </a:rPr>
              <a:t>: </a:t>
            </a:r>
          </a:p>
          <a:p>
            <a:pPr marL="0" indent="0">
              <a:buNone/>
            </a:pPr>
            <a:r>
              <a:rPr lang="tr-TR" sz="2000" dirty="0"/>
              <a:t>• Standart tedaviye eklenen akupunktur ile ağrı ve yorgunlukta %30 azalma izlenmiş.</a:t>
            </a:r>
          </a:p>
          <a:p>
            <a:pPr marL="0" indent="0">
              <a:buNone/>
            </a:pPr>
            <a:r>
              <a:rPr lang="tr-TR" sz="2000" dirty="0"/>
              <a:t> • Fibromiyalji hastalarında tedavi programının bir parçası olarak, hastanın klinik durumu ve koşullarına uygun şekilde uygulanabilir. (zayıf öneri)</a:t>
            </a:r>
          </a:p>
        </p:txBody>
      </p:sp>
    </p:spTree>
    <p:extLst>
      <p:ext uri="{BB962C8B-B14F-4D97-AF65-F5344CB8AC3E}">
        <p14:creationId xmlns:p14="http://schemas.microsoft.com/office/powerpoint/2010/main" val="38425494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2E24A8E-0420-289B-D4D4-065EFD8F7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tr-TR" sz="4000">
                <a:solidFill>
                  <a:srgbClr val="FFFFFF"/>
                </a:solidFill>
              </a:rPr>
              <a:t>TEDAVİ-NON FARMAKOLOJİK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960A95B-EEFD-2435-9A12-18B326982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1600" dirty="0"/>
              <a:t>➢ </a:t>
            </a:r>
            <a:r>
              <a:rPr lang="tr-TR" sz="1600" dirty="0">
                <a:solidFill>
                  <a:srgbClr val="002060"/>
                </a:solidFill>
              </a:rPr>
              <a:t>Beslenme Uygulamaları (Homeopati, Fitoterapi): </a:t>
            </a:r>
          </a:p>
          <a:p>
            <a:pPr marL="457200" lvl="1" indent="0">
              <a:buNone/>
            </a:pPr>
            <a:r>
              <a:rPr lang="tr-TR" sz="1600" dirty="0"/>
              <a:t>• FM hastalarında sağlıklı beslenme önerileri ve hedef ağırlığa ulaşılmasını destekleyen beslenme önerileri dışında özel bir beslenme uygulaması önerilmez. (Güçlü öneri) </a:t>
            </a:r>
          </a:p>
          <a:p>
            <a:pPr marL="0" indent="0">
              <a:buNone/>
            </a:pPr>
            <a:r>
              <a:rPr lang="tr-TR" sz="1600" dirty="0"/>
              <a:t>➢ </a:t>
            </a:r>
            <a:r>
              <a:rPr lang="tr-TR" sz="1600" dirty="0">
                <a:solidFill>
                  <a:srgbClr val="002060"/>
                </a:solidFill>
              </a:rPr>
              <a:t>Duyusal Sanat Tedavileri (Müzik, Dans): </a:t>
            </a:r>
          </a:p>
          <a:p>
            <a:pPr marL="457200" lvl="1" indent="0">
              <a:buNone/>
            </a:pPr>
            <a:r>
              <a:rPr lang="tr-TR" sz="1600" dirty="0"/>
              <a:t>• FM hastalarında etkinliğine dair yeterli bilimsel kanıt yok. </a:t>
            </a:r>
          </a:p>
          <a:p>
            <a:pPr marL="0" indent="0">
              <a:buNone/>
            </a:pPr>
            <a:r>
              <a:rPr lang="tr-TR" sz="1600" dirty="0">
                <a:solidFill>
                  <a:srgbClr val="002060"/>
                </a:solidFill>
              </a:rPr>
              <a:t>➢ Manipülasyon:</a:t>
            </a:r>
          </a:p>
          <a:p>
            <a:pPr marL="457200" lvl="1" indent="0">
              <a:buNone/>
            </a:pPr>
            <a:r>
              <a:rPr lang="tr-TR" sz="1600" dirty="0"/>
              <a:t> • FM hastalarında manipülasyon ve diğer </a:t>
            </a:r>
            <a:r>
              <a:rPr lang="tr-TR" sz="1600" dirty="0" err="1"/>
              <a:t>kayropraksi</a:t>
            </a:r>
            <a:r>
              <a:rPr lang="tr-TR" sz="1600" dirty="0"/>
              <a:t> uygulamaları ile ilgili yeterli bilimsel kanıt yok.</a:t>
            </a:r>
          </a:p>
          <a:p>
            <a:pPr marL="0" indent="0">
              <a:buNone/>
            </a:pPr>
            <a:r>
              <a:rPr lang="tr-TR" sz="1600" dirty="0">
                <a:solidFill>
                  <a:srgbClr val="002060"/>
                </a:solidFill>
              </a:rPr>
              <a:t> ➢ Zihin-Beden Tedavileri:</a:t>
            </a:r>
          </a:p>
          <a:p>
            <a:pPr marL="457200" lvl="1" indent="0">
              <a:buNone/>
            </a:pPr>
            <a:r>
              <a:rPr lang="tr-TR" sz="1600" dirty="0"/>
              <a:t> • FM hastalarında </a:t>
            </a:r>
            <a:r>
              <a:rPr lang="tr-TR" sz="1600" dirty="0" err="1"/>
              <a:t>biofeedback</a:t>
            </a:r>
            <a:r>
              <a:rPr lang="tr-TR" sz="1600" dirty="0"/>
              <a:t> uygulamaları, hipnoz ile ilgili yeterli bilimsel kanıt yok.</a:t>
            </a:r>
          </a:p>
          <a:p>
            <a:pPr marL="0" indent="0">
              <a:buNone/>
            </a:pPr>
            <a:r>
              <a:rPr lang="tr-TR" sz="1600" dirty="0"/>
              <a:t> </a:t>
            </a:r>
            <a:r>
              <a:rPr lang="tr-TR" sz="1600" dirty="0">
                <a:solidFill>
                  <a:srgbClr val="002060"/>
                </a:solidFill>
              </a:rPr>
              <a:t>➢ Masaj: </a:t>
            </a:r>
          </a:p>
          <a:p>
            <a:pPr marL="457200" lvl="1" indent="0">
              <a:buNone/>
            </a:pPr>
            <a:r>
              <a:rPr lang="tr-TR" sz="1600" dirty="0"/>
              <a:t>• FM hastalarında etkin olduğuna dair yeterli bilimsel kanıt yok</a:t>
            </a:r>
          </a:p>
          <a:p>
            <a:pPr marL="0" indent="0">
              <a:buNone/>
            </a:pP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047628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A0D3038-DCFC-93FC-ACB9-B24122CBB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tr-TR" sz="4000">
                <a:solidFill>
                  <a:srgbClr val="FFFFFF"/>
                </a:solidFill>
              </a:rPr>
              <a:t>TEDAVİ-NON FARMAKOLOJİK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0272CF2-AB6C-676C-E3C9-FC70877A0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2000" dirty="0">
                <a:solidFill>
                  <a:srgbClr val="002060"/>
                </a:solidFill>
              </a:rPr>
              <a:t>➢Ozon uygulaması: </a:t>
            </a:r>
          </a:p>
          <a:p>
            <a:pPr marL="0" indent="0">
              <a:buNone/>
            </a:pPr>
            <a:r>
              <a:rPr lang="tr-TR" sz="2000" dirty="0"/>
              <a:t>• Soydaş ve ark. yaptığı çalışmada, ek tedavi olarak ozon terapisi fibromiyaljinin fiziksel semptomları ve uyku kalitesi için yarar sağlamış, fakat psikolojik durumlar üzerine anlamlı düzelme görülmemiş. Yeterli veri yok. </a:t>
            </a:r>
          </a:p>
          <a:p>
            <a:pPr marL="0" indent="0">
              <a:buNone/>
            </a:pPr>
            <a:r>
              <a:rPr lang="tr-TR" sz="2000" dirty="0">
                <a:solidFill>
                  <a:srgbClr val="002060"/>
                </a:solidFill>
              </a:rPr>
              <a:t>➢Hacamat (Kupa): </a:t>
            </a:r>
          </a:p>
          <a:p>
            <a:pPr marL="0" indent="0">
              <a:buNone/>
            </a:pPr>
            <a:r>
              <a:rPr lang="tr-TR" sz="2000" dirty="0"/>
              <a:t>• Geleneksel Çin tıbbının Fibromiyalji tedavisindeki etkinliğini araştıran 10 randomize kontrollü çalışmanın dahil edildiği bir meta-analizde, </a:t>
            </a:r>
            <a:r>
              <a:rPr lang="tr-TR" sz="2000" dirty="0" err="1"/>
              <a:t>akupuntur</a:t>
            </a:r>
            <a:r>
              <a:rPr lang="tr-TR" sz="2000" dirty="0"/>
              <a:t> ve kupa tedavisi kombinasyonunun ağrıyı ve depresyonu azaltmada etkili olduğu rapor edilmiş. (</a:t>
            </a:r>
            <a:r>
              <a:rPr lang="tr-TR" sz="2000" dirty="0" err="1"/>
              <a:t>Cao</a:t>
            </a:r>
            <a:r>
              <a:rPr lang="tr-TR" sz="2000" dirty="0"/>
              <a:t> H, 2010) Yeterli veri yok</a:t>
            </a:r>
          </a:p>
        </p:txBody>
      </p:sp>
    </p:spTree>
    <p:extLst>
      <p:ext uri="{BB962C8B-B14F-4D97-AF65-F5344CB8AC3E}">
        <p14:creationId xmlns:p14="http://schemas.microsoft.com/office/powerpoint/2010/main" val="37135424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2421D9-E60F-AB87-08E6-EFD7C87C4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ÖLÇEKLER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5AB9E177-2F24-AC89-4535-153B85EF01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549812"/>
              </p:ext>
            </p:extLst>
          </p:nvPr>
        </p:nvGraphicFramePr>
        <p:xfrm>
          <a:off x="729342" y="2030980"/>
          <a:ext cx="10515600" cy="365760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12697489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12001909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3654214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/>
                        <a:t>Ölçek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/>
                        <a:t>Ne Ölçer?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/>
                        <a:t>Kullanım Alanı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693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b="1"/>
                        <a:t>WPI</a:t>
                      </a:r>
                      <a:endParaRPr lang="tr-T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/>
                        <a:t>Yaygın ağrı bölgeleri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/>
                        <a:t>Tanı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43328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b="1"/>
                        <a:t>SSS</a:t>
                      </a:r>
                      <a:endParaRPr lang="tr-T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/>
                        <a:t>Semptom şiddeti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/>
                        <a:t>Tanı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9546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b="1"/>
                        <a:t>FIQ / FIQ-R</a:t>
                      </a:r>
                      <a:endParaRPr lang="tr-T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/>
                        <a:t>Hastalık etkisi, yaşam kalitesi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/>
                        <a:t>Takip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9837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b="1" dirty="0"/>
                        <a:t>VAS / NRS</a:t>
                      </a:r>
                      <a:endParaRPr lang="tr-T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/>
                        <a:t>Ağrı şiddeti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/>
                        <a:t>Takip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33121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b="1" dirty="0"/>
                        <a:t>FSS</a:t>
                      </a:r>
                      <a:endParaRPr lang="tr-T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/>
                        <a:t>Yorgunluk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/>
                        <a:t>Takip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05558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b="1"/>
                        <a:t>PSQI</a:t>
                      </a:r>
                      <a:endParaRPr lang="tr-T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/>
                        <a:t>Uyku kalitesi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/>
                        <a:t>Takip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66939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b="1"/>
                        <a:t>HADS / BDI / BAI</a:t>
                      </a:r>
                      <a:endParaRPr lang="tr-T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/>
                        <a:t>Anksiyete–depresyon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/>
                        <a:t>Komorbidite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6118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b="1"/>
                        <a:t>CFQ</a:t>
                      </a:r>
                      <a:endParaRPr lang="tr-T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/>
                        <a:t>Bilişsel işlev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/>
                        <a:t>Fibrofog değerlendirmesi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8009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b="1"/>
                        <a:t>FSQ</a:t>
                      </a:r>
                      <a:endParaRPr lang="tr-T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/>
                        <a:t>Tanısal anket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dirty="0"/>
                        <a:t>Tarama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8864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950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D4A0D102-DF57-AEDB-D026-66F230E2F5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606" y="174347"/>
            <a:ext cx="8894510" cy="4196931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98464FC1-7495-7EB4-56BA-AC7D5EF28DD0}"/>
              </a:ext>
            </a:extLst>
          </p:cNvPr>
          <p:cNvSpPr txBox="1"/>
          <p:nvPr/>
        </p:nvSpPr>
        <p:spPr>
          <a:xfrm>
            <a:off x="4952071" y="4643735"/>
            <a:ext cx="60941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https://toad.halileksi.net/wp-content/uploads/2022/07/</a:t>
            </a:r>
            <a:r>
              <a:rPr lang="tr-TR" dirty="0">
                <a:hlinkClick r:id="rId3"/>
              </a:rPr>
              <a:t>yeniden-gozden-gecirilmis-fibromiyalji-etki-anketi-yfea-turkce-versiyonu-toad</a:t>
            </a:r>
            <a:r>
              <a:rPr lang="tr-TR" dirty="0"/>
              <a:t>.pdf</a:t>
            </a:r>
          </a:p>
        </p:txBody>
      </p:sp>
    </p:spTree>
    <p:extLst>
      <p:ext uri="{BB962C8B-B14F-4D97-AF65-F5344CB8AC3E}">
        <p14:creationId xmlns:p14="http://schemas.microsoft.com/office/powerpoint/2010/main" val="33303678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BBCC1E-406D-E2BC-F746-7203655AC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VAS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CCC348A-BDB8-AD03-8563-1952B11DDF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190" y="2188821"/>
            <a:ext cx="7954808" cy="302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2633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377E06-25AF-64CD-03B1-B1F284852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822610"/>
            <a:ext cx="4229100" cy="2255461"/>
          </a:xfrm>
          <a:prstGeom prst="ellipse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Fibromiyalji Hastalarında Aerobik Egzersizin Yaşam Kalitesi Üzerine Etkisi Ölçeği</a:t>
            </a:r>
            <a:br>
              <a:rPr lang="en-US" sz="2000"/>
            </a:br>
            <a:endParaRPr lang="en-US" sz="200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8CA2831C-FA22-E228-5C21-1CFDB0BA8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221" b="32174"/>
          <a:stretch>
            <a:fillRect/>
          </a:stretch>
        </p:blipFill>
        <p:spPr>
          <a:xfrm>
            <a:off x="866422" y="-1"/>
            <a:ext cx="10459156" cy="351799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6422" y="3517997"/>
            <a:ext cx="10459156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>
            <a:extLst>
              <a:ext uri="{FF2B5EF4-FFF2-40B4-BE49-F238E27FC236}">
                <a16:creationId xmlns:a16="http://schemas.microsoft.com/office/drawing/2014/main" id="{9DE5F9AD-35EC-6297-6090-8166AE21BE59}"/>
              </a:ext>
            </a:extLst>
          </p:cNvPr>
          <p:cNvSpPr txBox="1"/>
          <p:nvPr/>
        </p:nvSpPr>
        <p:spPr>
          <a:xfrm>
            <a:off x="5987844" y="3854885"/>
            <a:ext cx="5365955" cy="2384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Bu </a:t>
            </a:r>
            <a:r>
              <a:rPr lang="en-US" sz="2000" dirty="0" err="1"/>
              <a:t>çalışma</a:t>
            </a:r>
            <a:r>
              <a:rPr lang="en-US" sz="2000" dirty="0"/>
              <a:t>, </a:t>
            </a:r>
            <a:r>
              <a:rPr lang="en-US" sz="2000" b="1" dirty="0" err="1"/>
              <a:t>fibromiyalji</a:t>
            </a:r>
            <a:r>
              <a:rPr lang="en-US" sz="2000" b="1" dirty="0"/>
              <a:t> </a:t>
            </a:r>
            <a:r>
              <a:rPr lang="en-US" sz="2000" b="1" dirty="0" err="1"/>
              <a:t>hastalarında</a:t>
            </a:r>
            <a:r>
              <a:rPr lang="en-US" sz="2000" b="1" dirty="0"/>
              <a:t> </a:t>
            </a:r>
            <a:r>
              <a:rPr lang="en-US" sz="2000" b="1" dirty="0" err="1"/>
              <a:t>aerobik</a:t>
            </a:r>
            <a:r>
              <a:rPr lang="en-US" sz="2000" b="1" dirty="0"/>
              <a:t> </a:t>
            </a:r>
            <a:r>
              <a:rPr lang="en-US" sz="2000" b="1" dirty="0" err="1"/>
              <a:t>egzersizin</a:t>
            </a:r>
            <a:r>
              <a:rPr lang="en-US" sz="2000" b="1" dirty="0"/>
              <a:t> </a:t>
            </a:r>
            <a:r>
              <a:rPr lang="en-US" sz="2000" b="1" dirty="0" err="1"/>
              <a:t>yaşam</a:t>
            </a:r>
            <a:r>
              <a:rPr lang="en-US" sz="2000" b="1" dirty="0"/>
              <a:t> </a:t>
            </a:r>
            <a:r>
              <a:rPr lang="en-US" sz="2000" b="1" dirty="0" err="1"/>
              <a:t>kalitesi</a:t>
            </a:r>
            <a:r>
              <a:rPr lang="en-US" sz="2000" b="1" dirty="0"/>
              <a:t> </a:t>
            </a:r>
            <a:r>
              <a:rPr lang="en-US" sz="2000" b="1" dirty="0" err="1"/>
              <a:t>üzerine</a:t>
            </a:r>
            <a:r>
              <a:rPr lang="en-US" sz="2000" b="1" dirty="0"/>
              <a:t> </a:t>
            </a:r>
            <a:r>
              <a:rPr lang="en-US" sz="2000" b="1" dirty="0" err="1"/>
              <a:t>etkisini</a:t>
            </a:r>
            <a:r>
              <a:rPr lang="en-US" sz="2000" dirty="0"/>
              <a:t> </a:t>
            </a:r>
            <a:r>
              <a:rPr lang="en-US" sz="2000" dirty="0" err="1"/>
              <a:t>incelemiştir</a:t>
            </a:r>
            <a:r>
              <a:rPr lang="en-US" sz="2000" dirty="0"/>
              <a:t>. </a:t>
            </a:r>
            <a:r>
              <a:rPr lang="en-US" sz="2000" dirty="0" err="1"/>
              <a:t>Çalışmaya</a:t>
            </a:r>
            <a:r>
              <a:rPr lang="en-US" sz="2000" dirty="0"/>
              <a:t> </a:t>
            </a:r>
            <a:r>
              <a:rPr lang="en-US" sz="2000" b="1" dirty="0"/>
              <a:t>22 </a:t>
            </a:r>
            <a:r>
              <a:rPr lang="en-US" sz="2000" b="1" dirty="0" err="1"/>
              <a:t>kadın</a:t>
            </a:r>
            <a:r>
              <a:rPr lang="en-US" sz="2000" b="1" dirty="0"/>
              <a:t> hasta</a:t>
            </a:r>
            <a:r>
              <a:rPr lang="en-US" sz="2000" dirty="0"/>
              <a:t> </a:t>
            </a:r>
            <a:r>
              <a:rPr lang="en-US" sz="2000" dirty="0" err="1"/>
              <a:t>dahil</a:t>
            </a:r>
            <a:r>
              <a:rPr lang="en-US" sz="2000" dirty="0"/>
              <a:t> </a:t>
            </a:r>
            <a:r>
              <a:rPr lang="en-US" sz="2000" dirty="0" err="1"/>
              <a:t>edilmiş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hastalar</a:t>
            </a:r>
            <a:r>
              <a:rPr lang="en-US" sz="2000" dirty="0"/>
              <a:t> </a:t>
            </a:r>
            <a:r>
              <a:rPr lang="en-US" sz="2000" b="1" dirty="0" err="1"/>
              <a:t>koşu</a:t>
            </a:r>
            <a:r>
              <a:rPr lang="en-US" sz="2000" b="1" dirty="0"/>
              <a:t> </a:t>
            </a:r>
            <a:r>
              <a:rPr lang="en-US" sz="2000" b="1" dirty="0" err="1"/>
              <a:t>bandı</a:t>
            </a:r>
            <a:r>
              <a:rPr lang="en-US" sz="2000" dirty="0"/>
              <a:t> </a:t>
            </a:r>
            <a:r>
              <a:rPr lang="en-US" sz="2000" dirty="0" err="1"/>
              <a:t>veya</a:t>
            </a:r>
            <a:r>
              <a:rPr lang="en-US" sz="2000" dirty="0"/>
              <a:t> </a:t>
            </a:r>
            <a:r>
              <a:rPr lang="en-US" sz="2000" b="1" dirty="0" err="1"/>
              <a:t>bisiklet</a:t>
            </a:r>
            <a:r>
              <a:rPr lang="en-US" sz="2000" b="1" dirty="0"/>
              <a:t> </a:t>
            </a:r>
            <a:r>
              <a:rPr lang="en-US" sz="2000" b="1" dirty="0" err="1"/>
              <a:t>ergometresi</a:t>
            </a:r>
            <a:r>
              <a:rPr lang="en-US" sz="2000" dirty="0"/>
              <a:t> </a:t>
            </a:r>
            <a:r>
              <a:rPr lang="en-US" sz="2000" dirty="0" err="1"/>
              <a:t>ile</a:t>
            </a:r>
            <a:r>
              <a:rPr lang="en-US" sz="2000" dirty="0"/>
              <a:t> </a:t>
            </a:r>
            <a:r>
              <a:rPr lang="en-US" sz="2000" dirty="0" err="1"/>
              <a:t>aerobik</a:t>
            </a:r>
            <a:r>
              <a:rPr lang="en-US" sz="2000" dirty="0"/>
              <a:t> </a:t>
            </a:r>
            <a:r>
              <a:rPr lang="en-US" sz="2000" dirty="0" err="1"/>
              <a:t>egzersiz</a:t>
            </a:r>
            <a:r>
              <a:rPr lang="en-US" sz="2000" dirty="0"/>
              <a:t> </a:t>
            </a:r>
            <a:r>
              <a:rPr lang="en-US" sz="2000" dirty="0" err="1"/>
              <a:t>programına</a:t>
            </a:r>
            <a:r>
              <a:rPr lang="en-US" sz="2000" dirty="0"/>
              <a:t> </a:t>
            </a:r>
            <a:r>
              <a:rPr lang="en-US" sz="2000" dirty="0" err="1"/>
              <a:t>alınmıştır</a:t>
            </a:r>
            <a:r>
              <a:rPr lang="en-US" sz="2000" dirty="0"/>
              <a:t>. </a:t>
            </a:r>
            <a:r>
              <a:rPr lang="en-US" sz="2000" dirty="0" err="1"/>
              <a:t>Hastaların</a:t>
            </a:r>
            <a:r>
              <a:rPr lang="en-US" sz="2000" dirty="0"/>
              <a:t> </a:t>
            </a:r>
            <a:r>
              <a:rPr lang="en-US" sz="2000" dirty="0" err="1"/>
              <a:t>yaşam</a:t>
            </a:r>
            <a:r>
              <a:rPr lang="en-US" sz="2000" dirty="0"/>
              <a:t> </a:t>
            </a:r>
            <a:r>
              <a:rPr lang="en-US" sz="2000" dirty="0" err="1"/>
              <a:t>kalitesi</a:t>
            </a:r>
            <a:r>
              <a:rPr lang="en-US" sz="2000" dirty="0"/>
              <a:t>, </a:t>
            </a:r>
            <a:r>
              <a:rPr lang="en-US" sz="2000" dirty="0" err="1"/>
              <a:t>tedavi</a:t>
            </a:r>
            <a:r>
              <a:rPr lang="en-US" sz="2000" dirty="0"/>
              <a:t> </a:t>
            </a:r>
            <a:r>
              <a:rPr lang="en-US" sz="2000" dirty="0" err="1"/>
              <a:t>öncesi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sonrası</a:t>
            </a:r>
            <a:r>
              <a:rPr lang="en-US" sz="2000" dirty="0"/>
              <a:t> </a:t>
            </a:r>
            <a:r>
              <a:rPr lang="en-US" sz="2000" b="1" dirty="0"/>
              <a:t>SF‑36</a:t>
            </a:r>
            <a:r>
              <a:rPr lang="en-US" sz="2000" dirty="0"/>
              <a:t> </a:t>
            </a:r>
            <a:r>
              <a:rPr lang="en-US" sz="2000" dirty="0" err="1"/>
              <a:t>ölçeği</a:t>
            </a:r>
            <a:r>
              <a:rPr lang="en-US" sz="2000" dirty="0"/>
              <a:t> </a:t>
            </a:r>
            <a:r>
              <a:rPr lang="en-US" sz="2000" dirty="0" err="1"/>
              <a:t>ile</a:t>
            </a:r>
            <a:r>
              <a:rPr lang="en-US" sz="2000" dirty="0"/>
              <a:t> </a:t>
            </a:r>
            <a:r>
              <a:rPr lang="en-US" sz="2000" dirty="0" err="1"/>
              <a:t>değerlendirilmiştir</a:t>
            </a:r>
            <a:endParaRPr lang="en-US" sz="2000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0EA39117-DCEE-5DD6-B867-4E8974595B16}"/>
              </a:ext>
            </a:extLst>
          </p:cNvPr>
          <p:cNvSpPr txBox="1"/>
          <p:nvPr/>
        </p:nvSpPr>
        <p:spPr>
          <a:xfrm>
            <a:off x="5987844" y="623943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hlinkClick r:id="rId3"/>
              </a:rPr>
              <a:t>https://www.paed.org.tr/file-634b1a9aa60b81752234631639a226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430781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>
            <a:hlinkClick r:id="rId2"/>
            <a:extLst>
              <a:ext uri="{FF2B5EF4-FFF2-40B4-BE49-F238E27FC236}">
                <a16:creationId xmlns:a16="http://schemas.microsoft.com/office/drawing/2014/main" id="{B1548559-88F1-EF83-0C97-C8597C6259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61257"/>
            <a:ext cx="11030048" cy="4177119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0BE0A808-A3CC-5E1D-ED3B-AA794CA5F217}"/>
              </a:ext>
            </a:extLst>
          </p:cNvPr>
          <p:cNvSpPr txBox="1"/>
          <p:nvPr/>
        </p:nvSpPr>
        <p:spPr>
          <a:xfrm>
            <a:off x="4724400" y="498906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hlinkClick r:id="rId2"/>
              </a:rPr>
              <a:t>Yorgunluk Şiddet Ölçeği Hesaplayıcı | Diğer Hesaplayıcılar - Hesaplama Motoru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460622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ABEE26-5D13-C23B-EC6A-52D267C17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FSS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4718A095-51B6-4631-D0E0-F125B6D6A1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1085772"/>
              </p:ext>
            </p:extLst>
          </p:nvPr>
        </p:nvGraphicFramePr>
        <p:xfrm>
          <a:off x="0" y="1491343"/>
          <a:ext cx="5693226" cy="4840420"/>
        </p:xfrm>
        <a:graphic>
          <a:graphicData uri="http://schemas.openxmlformats.org/drawingml/2006/table">
            <a:tbl>
              <a:tblPr/>
              <a:tblGrid>
                <a:gridCol w="1897742">
                  <a:extLst>
                    <a:ext uri="{9D8B030D-6E8A-4147-A177-3AD203B41FA5}">
                      <a16:colId xmlns:a16="http://schemas.microsoft.com/office/drawing/2014/main" val="501081692"/>
                    </a:ext>
                  </a:extLst>
                </a:gridCol>
                <a:gridCol w="1897742">
                  <a:extLst>
                    <a:ext uri="{9D8B030D-6E8A-4147-A177-3AD203B41FA5}">
                      <a16:colId xmlns:a16="http://schemas.microsoft.com/office/drawing/2014/main" val="3282395338"/>
                    </a:ext>
                  </a:extLst>
                </a:gridCol>
                <a:gridCol w="1897742">
                  <a:extLst>
                    <a:ext uri="{9D8B030D-6E8A-4147-A177-3AD203B41FA5}">
                      <a16:colId xmlns:a16="http://schemas.microsoft.com/office/drawing/2014/main" val="4549934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300"/>
                        <a:t>🟨 </a:t>
                      </a:r>
                      <a:r>
                        <a:rPr lang="tr-TR" sz="1300" b="1"/>
                        <a:t>Madde No</a:t>
                      </a:r>
                      <a:endParaRPr lang="tr-TR" sz="1300"/>
                    </a:p>
                  </a:txBody>
                  <a:tcPr marL="67990" marR="67990" marT="33995" marB="33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300"/>
                        <a:t>🟨 </a:t>
                      </a:r>
                      <a:r>
                        <a:rPr lang="tr-TR" sz="1300" b="1"/>
                        <a:t>İfade</a:t>
                      </a:r>
                      <a:endParaRPr lang="tr-TR" sz="1300"/>
                    </a:p>
                  </a:txBody>
                  <a:tcPr marL="67990" marR="67990" marT="33995" marB="33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300"/>
                        <a:t>🟨 </a:t>
                      </a:r>
                      <a:r>
                        <a:rPr lang="tr-TR" sz="1300" b="1"/>
                        <a:t>Puan (1–7)</a:t>
                      </a:r>
                      <a:endParaRPr lang="tr-TR" sz="1300"/>
                    </a:p>
                  </a:txBody>
                  <a:tcPr marL="67990" marR="67990" marT="33995" marB="33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22006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300" b="1"/>
                        <a:t>1</a:t>
                      </a:r>
                      <a:endParaRPr lang="tr-TR" sz="1300"/>
                    </a:p>
                  </a:txBody>
                  <a:tcPr marL="67990" marR="67990" marT="33995" marB="33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300"/>
                        <a:t>Yorgun olduğumda motivasyonum düşer.</a:t>
                      </a:r>
                    </a:p>
                  </a:txBody>
                  <a:tcPr marL="67990" marR="67990" marT="33995" marB="33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300" dirty="0"/>
                        <a:t>☐1 ☐2 ☐3 ☐4 ☐5 ☐6 ☐7</a:t>
                      </a:r>
                    </a:p>
                  </a:txBody>
                  <a:tcPr marL="67990" marR="67990" marT="33995" marB="33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7750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300" b="1"/>
                        <a:t>2</a:t>
                      </a:r>
                      <a:endParaRPr lang="tr-TR" sz="1300"/>
                    </a:p>
                  </a:txBody>
                  <a:tcPr marL="67990" marR="67990" marT="33995" marB="33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300"/>
                        <a:t>Egzersiz yorgunluğumu artırır.</a:t>
                      </a:r>
                    </a:p>
                  </a:txBody>
                  <a:tcPr marL="67990" marR="67990" marT="33995" marB="33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300"/>
                        <a:t>☐1 ☐2 ☐3 ☐4 ☐5 ☐6 ☐7</a:t>
                      </a:r>
                    </a:p>
                  </a:txBody>
                  <a:tcPr marL="67990" marR="67990" marT="33995" marB="33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41287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300" b="1"/>
                        <a:t>3</a:t>
                      </a:r>
                      <a:endParaRPr lang="tr-TR" sz="1300"/>
                    </a:p>
                  </a:txBody>
                  <a:tcPr marL="67990" marR="67990" marT="33995" marB="33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300"/>
                        <a:t>Kolayca yorulurum.</a:t>
                      </a:r>
                    </a:p>
                  </a:txBody>
                  <a:tcPr marL="67990" marR="67990" marT="33995" marB="33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300"/>
                        <a:t>☐1 ☐2 ☐3 ☐4 ☐5 ☐6 ☐7</a:t>
                      </a:r>
                    </a:p>
                  </a:txBody>
                  <a:tcPr marL="67990" marR="67990" marT="33995" marB="33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00708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300" b="1"/>
                        <a:t>4</a:t>
                      </a:r>
                      <a:endParaRPr lang="tr-TR" sz="1300"/>
                    </a:p>
                  </a:txBody>
                  <a:tcPr marL="67990" marR="67990" marT="33995" marB="33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300" dirty="0"/>
                        <a:t>Yorgunluk fiziksel işlevlerimi etkiler.</a:t>
                      </a:r>
                    </a:p>
                  </a:txBody>
                  <a:tcPr marL="67990" marR="67990" marT="33995" marB="33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300"/>
                        <a:t>☐1 ☐2 ☐3 ☐4 ☐5 ☐6 ☐7</a:t>
                      </a:r>
                    </a:p>
                  </a:txBody>
                  <a:tcPr marL="67990" marR="67990" marT="33995" marB="33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01161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300" b="1"/>
                        <a:t>5</a:t>
                      </a:r>
                      <a:endParaRPr lang="tr-TR" sz="1300"/>
                    </a:p>
                  </a:txBody>
                  <a:tcPr marL="67990" marR="67990" marT="33995" marB="33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300"/>
                        <a:t>Yorgunluk benim için sık sık sorun yaratır.</a:t>
                      </a:r>
                    </a:p>
                  </a:txBody>
                  <a:tcPr marL="67990" marR="67990" marT="33995" marB="33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300"/>
                        <a:t>☐1 ☐2 ☐3 ☐4 ☐5 ☐6 ☐7</a:t>
                      </a:r>
                    </a:p>
                  </a:txBody>
                  <a:tcPr marL="67990" marR="67990" marT="33995" marB="33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49501"/>
                  </a:ext>
                </a:extLst>
              </a:tr>
              <a:tr h="11735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300" b="1"/>
                        <a:t>6</a:t>
                      </a:r>
                      <a:endParaRPr lang="tr-TR" sz="1300"/>
                    </a:p>
                  </a:txBody>
                  <a:tcPr marL="67990" marR="67990" marT="33995" marB="33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300" dirty="0"/>
                        <a:t>Yorgunluk sürdürülebilir fiziksel aktiviteyi engeller.</a:t>
                      </a:r>
                    </a:p>
                  </a:txBody>
                  <a:tcPr marL="67990" marR="67990" marT="33995" marB="33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300"/>
                        <a:t>☐1 ☐2 ☐3 ☐4 ☐5 ☐6 ☐7</a:t>
                      </a:r>
                    </a:p>
                  </a:txBody>
                  <a:tcPr marL="67990" marR="67990" marT="33995" marB="33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2081863"/>
                  </a:ext>
                </a:extLst>
              </a:tr>
              <a:tr h="11735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300" b="1"/>
                        <a:t>7</a:t>
                      </a:r>
                      <a:endParaRPr lang="tr-TR" sz="1300"/>
                    </a:p>
                  </a:txBody>
                  <a:tcPr marL="67990" marR="67990" marT="33995" marB="33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300" dirty="0"/>
                        <a:t>Yorgunluk bazı görev ve sorumluluklarımı yerine getirmemi zorlaştırır.</a:t>
                      </a:r>
                    </a:p>
                  </a:txBody>
                  <a:tcPr marL="67990" marR="67990" marT="33995" marB="33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300" dirty="0"/>
                        <a:t>☐1 ☐2 ☐3 ☐4 ☐5 ☐6 ☐7</a:t>
                      </a:r>
                    </a:p>
                  </a:txBody>
                  <a:tcPr marL="67990" marR="67990" marT="33995" marB="33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238679"/>
                  </a:ext>
                </a:extLst>
              </a:tr>
              <a:tr h="11735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300" b="1"/>
                        <a:t>8</a:t>
                      </a:r>
                      <a:endParaRPr lang="tr-TR" sz="1300"/>
                    </a:p>
                  </a:txBody>
                  <a:tcPr marL="67990" marR="67990" marT="33995" marB="33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300"/>
                        <a:t>Yorgunluk, en engelleyici üç semptomumdan biridir.</a:t>
                      </a:r>
                    </a:p>
                  </a:txBody>
                  <a:tcPr marL="67990" marR="67990" marT="33995" marB="33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300"/>
                        <a:t>☐1 ☐2 ☐3 ☐4 ☐5 ☐6 ☐7</a:t>
                      </a:r>
                    </a:p>
                  </a:txBody>
                  <a:tcPr marL="67990" marR="67990" marT="33995" marB="33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785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300" b="1"/>
                        <a:t>9</a:t>
                      </a:r>
                      <a:endParaRPr lang="tr-TR" sz="1300"/>
                    </a:p>
                  </a:txBody>
                  <a:tcPr marL="67990" marR="67990" marT="33995" marB="33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300" dirty="0"/>
                        <a:t>Yorgunluk iş, aile veya sosyal yaşamımı etkiler.</a:t>
                      </a:r>
                    </a:p>
                  </a:txBody>
                  <a:tcPr marL="67990" marR="67990" marT="33995" marB="33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300" dirty="0"/>
                        <a:t>☐1 ☐2 ☐3 ☐4 ☐5 ☐6 ☐7</a:t>
                      </a:r>
                    </a:p>
                  </a:txBody>
                  <a:tcPr marL="67990" marR="67990" marT="33995" marB="33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5388959"/>
                  </a:ext>
                </a:extLst>
              </a:tr>
            </a:tbl>
          </a:graphicData>
        </a:graphic>
      </p:graphicFrame>
      <p:pic>
        <p:nvPicPr>
          <p:cNvPr id="6" name="Resim 5">
            <a:extLst>
              <a:ext uri="{FF2B5EF4-FFF2-40B4-BE49-F238E27FC236}">
                <a16:creationId xmlns:a16="http://schemas.microsoft.com/office/drawing/2014/main" id="{A352B814-20F6-79AA-6B62-AD360F6DF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495" y="1480457"/>
            <a:ext cx="5237852" cy="423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456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123F16A-4F92-449C-60DF-5A3D97890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tr-TR" dirty="0"/>
              <a:t>ÖZET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AAE4BB7-4205-7FA5-DDB8-B5B4FB537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300" dirty="0"/>
              <a:t>➢ Üç aydan uzun süren yaygın vücut ağrısı varsa dikkat!! </a:t>
            </a:r>
          </a:p>
          <a:p>
            <a:pPr marL="0" indent="0">
              <a:buNone/>
            </a:pPr>
            <a:r>
              <a:rPr lang="tr-TR" sz="1300" dirty="0"/>
              <a:t>➢ En sık 20-60 yaşlar arasındaki kadınlarda görülüyor. </a:t>
            </a:r>
          </a:p>
          <a:p>
            <a:pPr marL="0" indent="0">
              <a:buNone/>
            </a:pPr>
            <a:r>
              <a:rPr lang="tr-TR" sz="1300" dirty="0"/>
              <a:t>➢ Niteliksiz uyku ve yorgunluk en temel semptomlar.</a:t>
            </a:r>
          </a:p>
          <a:p>
            <a:pPr marL="0" indent="0">
              <a:buNone/>
            </a:pPr>
            <a:r>
              <a:rPr lang="tr-TR" sz="1300" dirty="0"/>
              <a:t> ➢ Hastaya zaman ayırıp, hastalığı ve tedavisi konusunda eğitim verilmeli. </a:t>
            </a:r>
          </a:p>
          <a:p>
            <a:pPr marL="0" indent="0">
              <a:buNone/>
            </a:pPr>
            <a:r>
              <a:rPr lang="tr-TR" sz="1300" dirty="0"/>
              <a:t>➢ Egzersiz %100 en önemli tedavi yöntemi. </a:t>
            </a:r>
          </a:p>
          <a:p>
            <a:pPr marL="0" indent="0">
              <a:buNone/>
            </a:pPr>
            <a:r>
              <a:rPr lang="tr-TR" sz="1300" dirty="0"/>
              <a:t>➢ Semptomlar ayrıntılı değerlendirilmeli;</a:t>
            </a:r>
          </a:p>
          <a:p>
            <a:pPr marL="0" indent="0">
              <a:buNone/>
            </a:pPr>
            <a:r>
              <a:rPr lang="tr-TR" sz="1300" dirty="0"/>
              <a:t> ➢ Tedavide hastanın öne çıkan semptomlarına uygun olarak ve kişiye özel farmakolojik ve </a:t>
            </a:r>
            <a:r>
              <a:rPr lang="tr-TR" sz="1300" dirty="0" err="1"/>
              <a:t>non</a:t>
            </a:r>
            <a:r>
              <a:rPr lang="tr-TR" sz="1300"/>
              <a:t> farmakolojik </a:t>
            </a:r>
            <a:r>
              <a:rPr lang="tr-TR" sz="1300" dirty="0"/>
              <a:t>kombine tedaviler seçilmeli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77E88E7-F65D-01A7-BCE3-55EC5620C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811" y="643234"/>
            <a:ext cx="4633897" cy="559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15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37F893B-D838-A7C4-452F-2A57BE378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tr-TR" sz="4000">
                <a:solidFill>
                  <a:srgbClr val="FFFFFF"/>
                </a:solidFill>
                <a:effectLst/>
                <a:latin typeface="Aptos Display" panose="020B0004020202020204" pitchFamily="34" charset="0"/>
              </a:rPr>
              <a:t>EPİDEMİYOLOJİK BİLGİLER</a:t>
            </a:r>
            <a:endParaRPr lang="tr-TR" sz="4000">
              <a:solidFill>
                <a:srgbClr val="FFFFFF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D62CD11-C317-A8CB-7532-1F5FFDED6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1400"/>
              <a:t>✓Osteoartritten sonra 2. en sık gözlenen romatizmal hastalık.</a:t>
            </a:r>
          </a:p>
          <a:p>
            <a:pPr marL="0" indent="0">
              <a:buNone/>
            </a:pPr>
            <a:r>
              <a:rPr lang="tr-TR" sz="1400"/>
              <a:t> ✓Prevelansı yaklaşık %2-8; </a:t>
            </a:r>
          </a:p>
          <a:p>
            <a:pPr marL="0" indent="0">
              <a:buNone/>
            </a:pPr>
            <a:r>
              <a:rPr lang="tr-TR" sz="1400"/>
              <a:t>✓Görülme sıklığı kadınlarda, erkeklerden 4-9 kat daha fazla;</a:t>
            </a:r>
          </a:p>
          <a:p>
            <a:pPr marL="0" indent="0">
              <a:buNone/>
            </a:pPr>
            <a:r>
              <a:rPr lang="tr-TR" sz="1400"/>
              <a:t> ✓Yaşla arttıkça görülme sıklığı artıyor; </a:t>
            </a:r>
          </a:p>
          <a:p>
            <a:pPr marL="0" indent="0">
              <a:buNone/>
            </a:pPr>
            <a:r>
              <a:rPr lang="tr-TR" sz="1400"/>
              <a:t>✓20-55 yaş arasındaki kadınlarda en yaygın kas-iskelet sistemi ağrısına yol açan hastalık; </a:t>
            </a:r>
          </a:p>
          <a:p>
            <a:pPr marL="0" indent="0">
              <a:buNone/>
            </a:pPr>
            <a:r>
              <a:rPr lang="tr-TR" sz="1400"/>
              <a:t>✓Farklı ülke, kültür, etnik gruplar için benzerlik gösterir. Fransa-Almanya-İtalya-Portekiz-İspanya’da prevelans %4,7; Kuzey Amerika’da %3,3;</a:t>
            </a:r>
          </a:p>
          <a:p>
            <a:pPr marL="0" indent="0">
              <a:buNone/>
            </a:pPr>
            <a:r>
              <a:rPr lang="tr-TR" sz="1400"/>
              <a:t> ✓Türkiye’de bölgesel çalışmalarda Trabzon’da %3,6; Diyarbakır’da %8,8; kentlerde köylere göre 2,3 kat daha fazla; Denizli’de tekstil işçilerinde %7,3 </a:t>
            </a:r>
          </a:p>
          <a:p>
            <a:pPr marL="0" indent="0">
              <a:buNone/>
            </a:pPr>
            <a:r>
              <a:rPr lang="tr-TR" sz="1400"/>
              <a:t>✓İleri yaş; kadın cinsiyet; düşük gelir düzeyi FM prevelansını etkiliyor.</a:t>
            </a:r>
          </a:p>
          <a:p>
            <a:pPr marL="0" indent="0">
              <a:buNone/>
            </a:pPr>
            <a:r>
              <a:rPr lang="tr-TR" sz="1400"/>
              <a:t> ✓Diğer romatizmal hastalıklara eşlik edebilir; </a:t>
            </a:r>
          </a:p>
          <a:p>
            <a:pPr marL="0" indent="0">
              <a:buNone/>
            </a:pPr>
            <a:r>
              <a:rPr lang="tr-TR" sz="1400"/>
              <a:t>✓RA’lı hastaların %20’sinde; SLE’li hastaların %50’sinde FM olduğu tahmin ediliyor</a:t>
            </a:r>
          </a:p>
        </p:txBody>
      </p:sp>
    </p:spTree>
    <p:extLst>
      <p:ext uri="{BB962C8B-B14F-4D97-AF65-F5344CB8AC3E}">
        <p14:creationId xmlns:p14="http://schemas.microsoft.com/office/powerpoint/2010/main" val="23565026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6306859-29C1-F2A6-C09B-B59054250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tr-TR" sz="4000">
                <a:solidFill>
                  <a:srgbClr val="FFFFFF"/>
                </a:solidFill>
              </a:rPr>
              <a:t>KAYNAKÇA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F1C6229A-75D4-D2E7-F2C0-996F4A6349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9579203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68489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5841172-C534-7F97-0424-0BD5EC067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tr-TR" sz="4000"/>
              <a:t>EN GÜZEL İLAÇ MUTLULUK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1DCA39C-67E8-0D1A-8317-31E2E9838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tr-TR" sz="2000" dirty="0"/>
              <a:t>TEŞEKKÜRLER</a:t>
            </a:r>
          </a:p>
        </p:txBody>
      </p:sp>
      <p:pic>
        <p:nvPicPr>
          <p:cNvPr id="22" name="Picture 4" descr="Kapsüller tarafından yapılan gülen yüz">
            <a:extLst>
              <a:ext uri="{FF2B5EF4-FFF2-40B4-BE49-F238E27FC236}">
                <a16:creationId xmlns:a16="http://schemas.microsoft.com/office/drawing/2014/main" id="{02504192-49B4-A775-FE1C-32F5E18AFE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909" r="21021" b="2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65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9A0562E-58F3-CA13-F392-DD287FF6B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tr-TR" sz="4000">
                <a:solidFill>
                  <a:srgbClr val="FFFFFF"/>
                </a:solidFill>
              </a:rPr>
              <a:t>ETİYOPATOGENEZ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8F20CBA-34A4-8DFD-43E0-C1A022C5D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2000"/>
              <a:t>✓Etiyolojisi ve patofizyolojisi hala net değil; Hastalığa yol açan tek bir neden veya faktör yok. </a:t>
            </a:r>
          </a:p>
          <a:p>
            <a:pPr marL="0" indent="0">
              <a:buNone/>
            </a:pPr>
            <a:r>
              <a:rPr lang="tr-TR" sz="2000"/>
              <a:t>✓Genel kanı FM’nin multifaktöriyel bir etiyolojiye sahip olduğu ve nöroendokrin sapmalarla santral sensitizasyon sonucunda geliştiği yönünde. </a:t>
            </a:r>
          </a:p>
          <a:p>
            <a:pPr marL="0" indent="0">
              <a:buNone/>
            </a:pPr>
            <a:r>
              <a:rPr lang="tr-TR" sz="2000"/>
              <a:t>✓Santral sensitivitenin oluşmasında genetik, uyku bozuklukları, nöroendokrin bozukluklar, enfeksiyon ve psikolojik faktörler rol oynamakta</a:t>
            </a:r>
          </a:p>
        </p:txBody>
      </p:sp>
    </p:spTree>
    <p:extLst>
      <p:ext uri="{BB962C8B-B14F-4D97-AF65-F5344CB8AC3E}">
        <p14:creationId xmlns:p14="http://schemas.microsoft.com/office/powerpoint/2010/main" val="3803155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593ED66-F985-5176-F4CB-581B456E5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tr-TR" sz="4000">
                <a:solidFill>
                  <a:srgbClr val="FFFFFF"/>
                </a:solidFill>
              </a:rPr>
              <a:t>KLİNİK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D3C2C1-372B-E4DC-28E2-1B2320908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1600" dirty="0"/>
              <a:t>Temel belirti:</a:t>
            </a:r>
          </a:p>
          <a:p>
            <a:pPr lvl="1"/>
            <a:r>
              <a:rPr lang="tr-TR" sz="1600" dirty="0"/>
              <a:t> Yaygın, kronik ve inatçı kas iskelet sistemi ağrısı ile yorgunluk.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600" dirty="0"/>
              <a:t>Ağrı sıklıkla derin kas ağrısı, katılık, acıma, yanıcı veya zonklayıcı olarak tanımlanır.</a:t>
            </a:r>
          </a:p>
          <a:p>
            <a:pPr marL="457200" lvl="1" indent="0">
              <a:buNone/>
            </a:pPr>
            <a:r>
              <a:rPr lang="tr-TR" sz="1600" dirty="0"/>
              <a:t> • Ayrıca hissizlik, karıncalanma veya kollarda ve bacaklarda gezinen ağrıdan yakınabilirler.</a:t>
            </a:r>
          </a:p>
          <a:p>
            <a:pPr marL="457200" lvl="1" indent="0">
              <a:buNone/>
            </a:pPr>
            <a:r>
              <a:rPr lang="tr-TR" sz="1600" dirty="0"/>
              <a:t> • Kas ağrısı sürekli, belli düzeyde vardır, hatta hasta bu ağrının varlığına alışır.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600" dirty="0"/>
              <a:t> Semptomları arttıran faktörler arasında; </a:t>
            </a:r>
          </a:p>
          <a:p>
            <a:pPr marL="457200" lvl="1" indent="0">
              <a:buNone/>
            </a:pPr>
            <a:r>
              <a:rPr lang="tr-TR" sz="1600" dirty="0"/>
              <a:t>• Duygusal stres, hava değişikliği, uyku sorunları, zorlu aktiviteler ve zihinsel stres başta gelmektedir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600" dirty="0"/>
              <a:t> Genellikle sabahları olan kas katılığı gün içerisinde azalır. Hastalar sık sık kendilerini grip geçiriyor gibi yorgun hissederler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600" dirty="0"/>
              <a:t>Yumuşak dokularda ve eklemlerde şişlik hissi,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600" dirty="0"/>
              <a:t> Sersemlik hissi, baş dönmesi, güçsüzlük, denge bozukluğu, baygınlık hissi de sık görülebilir</a:t>
            </a:r>
          </a:p>
        </p:txBody>
      </p:sp>
    </p:spTree>
    <p:extLst>
      <p:ext uri="{BB962C8B-B14F-4D97-AF65-F5344CB8AC3E}">
        <p14:creationId xmlns:p14="http://schemas.microsoft.com/office/powerpoint/2010/main" val="692697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EC06B5A-DD76-6210-0278-F182A3358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EŞLİK EDEN BELİRTİLER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AB7E46CF-E130-EBBD-BB4D-E721A2EECA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274963"/>
            <a:ext cx="6780700" cy="430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67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CCAFF4D-6D08-D1DC-5E65-D87521969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tr-TR" sz="4000">
                <a:solidFill>
                  <a:srgbClr val="FFFFFF"/>
                </a:solidFill>
              </a:rPr>
              <a:t>LABORATUVAR VE RADYOLOJİ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724EB37-0A33-3F6C-9A75-2794E8C4A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1900"/>
              <a:t>Ayırıcı tanı-dışlamaya yönelik tetkik</a:t>
            </a:r>
          </a:p>
          <a:p>
            <a:pPr marL="0" indent="0">
              <a:buNone/>
            </a:pPr>
            <a:r>
              <a:rPr lang="tr-TR" sz="1900"/>
              <a:t>• Tam kan sayımı, Eritrosit sedimentasyon hızı, C-reaktif protein&gt;&gt; (inflamatuvar romatizmal hastalıklar ayırıcı tanısı) </a:t>
            </a:r>
          </a:p>
          <a:p>
            <a:pPr marL="0" indent="0">
              <a:buNone/>
            </a:pPr>
            <a:r>
              <a:rPr lang="tr-TR" sz="1900"/>
              <a:t>• Kreatin kinaz &gt;&gt; (kas hastalığı ayırıcı tanısı) </a:t>
            </a:r>
          </a:p>
          <a:p>
            <a:pPr marL="0" indent="0">
              <a:buNone/>
            </a:pPr>
            <a:r>
              <a:rPr lang="tr-TR" sz="1900"/>
              <a:t>• Serum kalsiyum düzeyi &gt;&gt; (hiperkalsemi ayırıcı tanısı) </a:t>
            </a:r>
          </a:p>
          <a:p>
            <a:pPr marL="0" indent="0">
              <a:buNone/>
            </a:pPr>
            <a:r>
              <a:rPr lang="tr-TR" sz="1900"/>
              <a:t>• TSH &gt;&gt; (hipotiroidi ayırıcı tanısı) </a:t>
            </a:r>
          </a:p>
          <a:p>
            <a:pPr marL="0" indent="0">
              <a:buNone/>
            </a:pPr>
            <a:r>
              <a:rPr lang="tr-TR" sz="1900"/>
              <a:t>• ANA ve RF gibi testler öykü ve fizik muayene inflamatuvar bir romatizmal hastalığı düşündürüyorsa istenmelidir.</a:t>
            </a:r>
          </a:p>
          <a:p>
            <a:pPr marL="0" indent="0">
              <a:buNone/>
            </a:pPr>
            <a:r>
              <a:rPr lang="tr-TR" sz="1900"/>
              <a:t> • Kronik yaygın ağrısı olan bireylerde D vitamini düzeyleri,</a:t>
            </a:r>
          </a:p>
          <a:p>
            <a:pPr marL="0" indent="0">
              <a:buNone/>
            </a:pPr>
            <a:r>
              <a:rPr lang="tr-TR" sz="1900"/>
              <a:t> • Kas krampları, parestezilerin eşlik ettiği durumlarda Mg, B12 vitamin düzeyleri istenebilir. </a:t>
            </a:r>
          </a:p>
        </p:txBody>
      </p:sp>
    </p:spTree>
    <p:extLst>
      <p:ext uri="{BB962C8B-B14F-4D97-AF65-F5344CB8AC3E}">
        <p14:creationId xmlns:p14="http://schemas.microsoft.com/office/powerpoint/2010/main" val="1596547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1029454-5546-F5AF-1E03-908B7E2A3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tr-TR" sz="4000">
                <a:solidFill>
                  <a:srgbClr val="FFFFFF"/>
                </a:solidFill>
              </a:rPr>
              <a:t>AYIRICI TANI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3FE2F3E-4F22-E762-46A7-72C4DAFF5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tr-TR" sz="2000" dirty="0" err="1">
                <a:solidFill>
                  <a:srgbClr val="FF0000"/>
                </a:solidFill>
              </a:rPr>
              <a:t>Miyofasiyal</a:t>
            </a:r>
            <a:r>
              <a:rPr lang="tr-TR" sz="2000" dirty="0">
                <a:solidFill>
                  <a:srgbClr val="FF0000"/>
                </a:solidFill>
              </a:rPr>
              <a:t> ağrı sendromu</a:t>
            </a:r>
            <a:r>
              <a:rPr lang="tr-TR" sz="2000" dirty="0"/>
              <a:t>: Tek bir bölgede lokalize. Tetik noktası var. </a:t>
            </a:r>
          </a:p>
          <a:p>
            <a:r>
              <a:rPr lang="tr-TR" sz="2000" dirty="0">
                <a:solidFill>
                  <a:srgbClr val="FF0000"/>
                </a:solidFill>
              </a:rPr>
              <a:t> Kronik yorgunluk sendromu</a:t>
            </a:r>
            <a:r>
              <a:rPr lang="tr-TR" sz="2000" dirty="0"/>
              <a:t>: FM ile çok benzer. Temel özelliği günlük yaşamı engelleyen, en az 6 aydır devam eden yorgunluk</a:t>
            </a:r>
          </a:p>
          <a:p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 err="1">
                <a:solidFill>
                  <a:srgbClr val="FF0000"/>
                </a:solidFill>
              </a:rPr>
              <a:t>Polimiyalji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 err="1">
                <a:solidFill>
                  <a:srgbClr val="FF0000"/>
                </a:solidFill>
              </a:rPr>
              <a:t>romatika</a:t>
            </a:r>
            <a:r>
              <a:rPr lang="tr-TR" sz="2000" dirty="0"/>
              <a:t>: Tutukluluk ağrıya göre daha belirgin. Genelde duyarlı noktaların olmaması, artmış ESH ve kortikosteroide alınan yanıtla FM’den ayrılır. </a:t>
            </a:r>
          </a:p>
          <a:p>
            <a:r>
              <a:rPr lang="tr-TR" sz="2000" dirty="0" err="1">
                <a:solidFill>
                  <a:srgbClr val="FF0000"/>
                </a:solidFill>
              </a:rPr>
              <a:t>İnflamatuvar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 err="1">
                <a:solidFill>
                  <a:srgbClr val="FF0000"/>
                </a:solidFill>
              </a:rPr>
              <a:t>miyozit</a:t>
            </a:r>
            <a:r>
              <a:rPr lang="tr-TR" sz="2000" dirty="0">
                <a:solidFill>
                  <a:srgbClr val="FF0000"/>
                </a:solidFill>
              </a:rPr>
              <a:t> ve metabolik </a:t>
            </a:r>
            <a:r>
              <a:rPr lang="tr-TR" sz="2000" dirty="0" err="1">
                <a:solidFill>
                  <a:srgbClr val="FF0000"/>
                </a:solidFill>
              </a:rPr>
              <a:t>miyopatiler</a:t>
            </a:r>
            <a:r>
              <a:rPr lang="tr-TR" sz="2000" dirty="0"/>
              <a:t>: Kas kuvvetsizliği ve yorgunluk olur, FM’de belirgin kas kuvvetsizliği olmaz, kas enzimleri normal. </a:t>
            </a:r>
          </a:p>
        </p:txBody>
      </p:sp>
    </p:spTree>
    <p:extLst>
      <p:ext uri="{BB962C8B-B14F-4D97-AF65-F5344CB8AC3E}">
        <p14:creationId xmlns:p14="http://schemas.microsoft.com/office/powerpoint/2010/main" val="2821871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2562</Words>
  <Application>Microsoft Office PowerPoint</Application>
  <PresentationFormat>Geniş ekran</PresentationFormat>
  <Paragraphs>282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2" baseType="lpstr">
      <vt:lpstr>Office Teması</vt:lpstr>
      <vt:lpstr>FİBROMİYALJİ</vt:lpstr>
      <vt:lpstr>SUNUM PLANI</vt:lpstr>
      <vt:lpstr>FİBROMİYALJİ NEDİR?</vt:lpstr>
      <vt:lpstr>EPİDEMİYOLOJİK BİLGİLER</vt:lpstr>
      <vt:lpstr>ETİYOPATOGENEZ</vt:lpstr>
      <vt:lpstr>KLİNİK</vt:lpstr>
      <vt:lpstr>EŞLİK EDEN BELİRTİLER</vt:lpstr>
      <vt:lpstr>LABORATUVAR VE RADYOLOJİ</vt:lpstr>
      <vt:lpstr>AYIRICI TANI</vt:lpstr>
      <vt:lpstr>AYIRICI TANI</vt:lpstr>
      <vt:lpstr>TANI</vt:lpstr>
      <vt:lpstr>FM 2016 ACR TANI KRİTERLERİ</vt:lpstr>
      <vt:lpstr>FM 2016 ACR TANI KRİTERLERİ</vt:lpstr>
      <vt:lpstr>FM 2016 ACR TANI KRİTERLERİLERİ</vt:lpstr>
      <vt:lpstr>FM 2016 ACR TANI KRİTERLERİLERİ</vt:lpstr>
      <vt:lpstr>FM 2016 ACR TANI KRİTERLERİLERİ</vt:lpstr>
      <vt:lpstr>FM 2016 ACR TANI KRİTERLERİLERİ</vt:lpstr>
      <vt:lpstr>FM 2016 ACR TANI KRİTERLERİ</vt:lpstr>
      <vt:lpstr>TEDAVİ</vt:lpstr>
      <vt:lpstr>TEDAVİ-FARMAKOLOJİK</vt:lpstr>
      <vt:lpstr>TEDAVİ-FARMAKOLOJİK</vt:lpstr>
      <vt:lpstr>TEDAVİ-FARMAKOLOJİK</vt:lpstr>
      <vt:lpstr>TEDAVİ-FARMAKOLOJİK</vt:lpstr>
      <vt:lpstr>TEDAVİ-NON FARMAKOLOJİK</vt:lpstr>
      <vt:lpstr>TEDAVİ-NON FARMAKOLOJİK</vt:lpstr>
      <vt:lpstr>TEDAVİ-NON FARMAKOLOJİK</vt:lpstr>
      <vt:lpstr>TEDAVİ-NON FARMAKOLOJİK</vt:lpstr>
      <vt:lpstr>TEDAVİ-NON FARMAKOLOJİK</vt:lpstr>
      <vt:lpstr>TEDAVİ-NON FARMAKOLOJİK</vt:lpstr>
      <vt:lpstr>TEDAVİ-NON FARMAKOLOJİK</vt:lpstr>
      <vt:lpstr>TEDAVİ-NON FARMAKOLOJİK</vt:lpstr>
      <vt:lpstr>TEDAVİ-NON FARMAKOLOJİK</vt:lpstr>
      <vt:lpstr>ÖLÇEKLER</vt:lpstr>
      <vt:lpstr>PowerPoint Sunusu</vt:lpstr>
      <vt:lpstr>VAS</vt:lpstr>
      <vt:lpstr>Fibromiyalji Hastalarında Aerobik Egzersizin Yaşam Kalitesi Üzerine Etkisi Ölçeği </vt:lpstr>
      <vt:lpstr>PowerPoint Sunusu</vt:lpstr>
      <vt:lpstr>FSS</vt:lpstr>
      <vt:lpstr>ÖZET</vt:lpstr>
      <vt:lpstr>KAYNAKÇA</vt:lpstr>
      <vt:lpstr>EN GÜZEL İLAÇ MUTLULUK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FİBROMİYALJİ</dc:title>
  <dc:creator>dilek çelik</dc:creator>
  <cp:lastModifiedBy>dilek çelik</cp:lastModifiedBy>
  <cp:revision>13</cp:revision>
  <dcterms:created xsi:type="dcterms:W3CDTF">2026-04-22T19:52:05Z</dcterms:created>
  <dcterms:modified xsi:type="dcterms:W3CDTF">2026-05-12T05:51:15Z</dcterms:modified>
</cp:coreProperties>
</file>