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embeddedFontLst>
    <p:embeddedFont>
      <p:font typeface="PT Sans Narrow"/>
      <p:regular r:id="rId54"/>
      <p:bold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TSansNarrow-bold.fntdata"/><Relationship Id="rId10" Type="http://schemas.openxmlformats.org/officeDocument/2006/relationships/slide" Target="slides/slide5.xml"/><Relationship Id="rId54" Type="http://schemas.openxmlformats.org/officeDocument/2006/relationships/font" Target="fonts/PTSansNarrow-regular.fntdata"/><Relationship Id="rId13" Type="http://schemas.openxmlformats.org/officeDocument/2006/relationships/slide" Target="slides/slide8.xml"/><Relationship Id="rId57" Type="http://schemas.openxmlformats.org/officeDocument/2006/relationships/font" Target="fonts/OpenSans-bold.fntdata"/><Relationship Id="rId12" Type="http://schemas.openxmlformats.org/officeDocument/2006/relationships/slide" Target="slides/slide7.xml"/><Relationship Id="rId56" Type="http://schemas.openxmlformats.org/officeDocument/2006/relationships/font" Target="fonts/OpenSans-regular.fntdata"/><Relationship Id="rId15" Type="http://schemas.openxmlformats.org/officeDocument/2006/relationships/slide" Target="slides/slide10.xml"/><Relationship Id="rId59" Type="http://schemas.openxmlformats.org/officeDocument/2006/relationships/font" Target="fonts/OpenSans-boldItalic.fntdata"/><Relationship Id="rId14" Type="http://schemas.openxmlformats.org/officeDocument/2006/relationships/slide" Target="slides/slide9.xml"/><Relationship Id="rId58"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cd890ad149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cd890ad149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cd890ad149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cd890ad149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ce7a461b3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ce7a461b3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cd890ad149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cd890ad149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cd890ad149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cd890ad149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cd890ad149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cd890ad149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cd890ad14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cd890ad14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cd890ad14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cd890ad14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cd890ad14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cd890ad14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cd890ad14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cd890ad14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cd890ad1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cd890ad1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cd890ad14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cd890ad14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cd890ad14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cd890ad14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cd890ad149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cd890ad149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Çocuk ve adölesan obezitesini etkileyen çeşitli kişisel ve çevresel faktörler</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cd890ad149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cd890ad149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cd890ad149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cd890ad149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cd890ad14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cd890ad14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cd890ad149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cd890ad149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cd890ad149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cd890ad149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cd890ad14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cd890ad14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cd890ad149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cd890ad149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cd890ad14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cd890ad14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cd890ad14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cd890ad14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cd890ad149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cd890ad149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cd890ad149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cd890ad149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cd890ad14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cd890ad14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cdea8c6d6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cdea8c6d6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cd890ad149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cd890ad149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cd890ad149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cd890ad149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cdea8c6d6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cdea8c6d6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cd890ad149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cd890ad149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cd890ad149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cd890ad149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cd890ad14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cd890ad14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cd890ad14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cd890ad149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cd890ad14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cd890ad14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cd890ad149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cd890ad149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cd890ad14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cd890ad14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cd890ad14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cd890ad14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cd890ad149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cd890ad149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cd890ad14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cd890ad14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cd890ad149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cd890ad149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cdd61525f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cdd61525f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cd890ad14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cd890ad14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cd890ad149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cd890ad149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cd890ad149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cd890ad149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cd890ad149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cd890ad14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cd890ad149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cd890ad149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hsgm.saglik.gov.t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tr"/>
              <a:t>ÇOCUKLUK ÇAĞI OBEZİTESİ</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tr" sz="1500"/>
              <a:t>Arş. Gör. Dr. Ayşenur HOT</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7" name="Google Shape;127;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8" name="Google Shape;128;p22"/>
          <p:cNvPicPr preferRelativeResize="0"/>
          <p:nvPr/>
        </p:nvPicPr>
        <p:blipFill>
          <a:blip r:embed="rId3">
            <a:alphaModFix/>
          </a:blip>
          <a:stretch>
            <a:fillRect/>
          </a:stretch>
        </p:blipFill>
        <p:spPr>
          <a:xfrm>
            <a:off x="1030795" y="0"/>
            <a:ext cx="7082411"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Dünya Sağlık Örgütü (DSÖ) Obezite Tanı Kriterleri</a:t>
            </a:r>
            <a:endParaRPr/>
          </a:p>
          <a:p>
            <a:pPr indent="0" lvl="0" marL="0" rtl="0" algn="l">
              <a:spcBef>
                <a:spcPts val="0"/>
              </a:spcBef>
              <a:spcAft>
                <a:spcPts val="0"/>
              </a:spcAft>
              <a:buNone/>
            </a:pPr>
            <a:r>
              <a:t/>
            </a:r>
            <a:endParaRPr sz="1800">
              <a:solidFill>
                <a:schemeClr val="dk2"/>
              </a:solidFill>
            </a:endParaRPr>
          </a:p>
        </p:txBody>
      </p:sp>
      <p:sp>
        <p:nvSpPr>
          <p:cNvPr id="134" name="Google Shape;134;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tr"/>
              <a:t>5 yaş altı çocuklar için:</a:t>
            </a:r>
            <a:endParaRPr b="1"/>
          </a:p>
          <a:p>
            <a:pPr indent="-317182" lvl="0" marL="457200" rtl="0" algn="l">
              <a:spcBef>
                <a:spcPts val="1200"/>
              </a:spcBef>
              <a:spcAft>
                <a:spcPts val="0"/>
              </a:spcAft>
              <a:buSzPct val="100000"/>
              <a:buChar char="●"/>
            </a:pPr>
            <a:r>
              <a:rPr b="1" lang="tr"/>
              <a:t>Fazla Kilolu (Overweight): </a:t>
            </a:r>
            <a:r>
              <a:rPr lang="tr"/>
              <a:t>Boya göre vücut ağırlığının, DSÖ Çocuk Büyüme Standartları medyan değerinin 2 standart sapma (2 SD) üzerinde olmasıdır.</a:t>
            </a:r>
            <a:endParaRPr/>
          </a:p>
          <a:p>
            <a:pPr indent="-317182" lvl="0" marL="457200" rtl="0" algn="l">
              <a:spcBef>
                <a:spcPts val="0"/>
              </a:spcBef>
              <a:spcAft>
                <a:spcPts val="0"/>
              </a:spcAft>
              <a:buSzPct val="100000"/>
              <a:buChar char="●"/>
            </a:pPr>
            <a:r>
              <a:rPr b="1" lang="tr"/>
              <a:t>Obezite (Obesity): </a:t>
            </a:r>
            <a:r>
              <a:rPr lang="tr"/>
              <a:t>Boya göre vücut ağırlığının, DSÖ Çocuk Büyüme Standartları medyan değerinin 3 standart sapma (3 SD) üzerinde olmasıdır.</a:t>
            </a:r>
            <a:endParaRPr/>
          </a:p>
          <a:p>
            <a:pPr indent="-317182" lvl="0" marL="457200" rtl="0" algn="l">
              <a:spcBef>
                <a:spcPts val="0"/>
              </a:spcBef>
              <a:spcAft>
                <a:spcPts val="0"/>
              </a:spcAft>
              <a:buSzPct val="100000"/>
              <a:buChar char="●"/>
            </a:pPr>
            <a:r>
              <a:rPr b="1" lang="tr"/>
              <a:t>Persentil Karşılıkları: </a:t>
            </a:r>
            <a:endParaRPr/>
          </a:p>
          <a:p>
            <a:pPr indent="-297497" lvl="1" marL="914400" rtl="0" algn="l">
              <a:spcBef>
                <a:spcPts val="0"/>
              </a:spcBef>
              <a:spcAft>
                <a:spcPts val="0"/>
              </a:spcAft>
              <a:buSzPct val="100000"/>
              <a:buChar char="○"/>
            </a:pPr>
            <a:r>
              <a:rPr lang="tr"/>
              <a:t>+2 SD: Yaklaşık 97. persentile tekabül eder (Fazla kilolu sınırı).</a:t>
            </a:r>
            <a:endParaRPr/>
          </a:p>
          <a:p>
            <a:pPr indent="-297497" lvl="1" marL="914400" rtl="0" algn="l">
              <a:spcBef>
                <a:spcPts val="0"/>
              </a:spcBef>
              <a:spcAft>
                <a:spcPts val="0"/>
              </a:spcAft>
              <a:buSzPct val="100000"/>
              <a:buChar char="○"/>
            </a:pPr>
            <a:r>
              <a:rPr lang="tr"/>
              <a:t>+3 SD: Yaklaşık 99.9. persentile tekabül eder (Obezite sınırı).</a:t>
            </a:r>
            <a:endParaRPr/>
          </a:p>
          <a:p>
            <a:pPr indent="457200" lvl="0" marL="0" rtl="0" algn="l">
              <a:spcBef>
                <a:spcPts val="1200"/>
              </a:spcBef>
              <a:spcAft>
                <a:spcPts val="0"/>
              </a:spcAft>
              <a:buNone/>
            </a:pPr>
            <a:r>
              <a:rPr i="1" lang="tr"/>
              <a:t>5 yaş altı çocuklarda obezite sınırı +3 SD olarak belirlenmiştir. 5-19 yaş grubunda ise bu sınır +2 SD'dir. Bu farkın nedeni, küçük çocuklarda büyüme hızının ve vücut kompozisyonunun çok dinamik olmasıdır; yanlış teşhisi önlemek için daha katı bir eşik değer kullanılır.</a:t>
            </a:r>
            <a:endParaRPr i="1"/>
          </a:p>
          <a:p>
            <a:pPr indent="457200" lvl="0" marL="0" rtl="0" algn="l">
              <a:spcBef>
                <a:spcPts val="1200"/>
              </a:spcBef>
              <a:spcAft>
                <a:spcPts val="1200"/>
              </a:spcAft>
              <a:buNone/>
            </a:pPr>
            <a:r>
              <a:rPr i="1" lang="tr"/>
              <a:t>Kullanılan Parametre: 5 yaş altında "Yaşa göre VKİ" yerine genellikle "Boya göre Vücut Ağırlığı" (Weight-for-Height) tercih edilir.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0" name="Google Shape;140;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1" name="Google Shape;141;p24"/>
          <p:cNvPicPr preferRelativeResize="0"/>
          <p:nvPr/>
        </p:nvPicPr>
        <p:blipFill>
          <a:blip r:embed="rId3">
            <a:alphaModFix/>
          </a:blip>
          <a:stretch>
            <a:fillRect/>
          </a:stretch>
        </p:blipFill>
        <p:spPr>
          <a:xfrm>
            <a:off x="311700" y="1538375"/>
            <a:ext cx="3926127" cy="2665175"/>
          </a:xfrm>
          <a:prstGeom prst="rect">
            <a:avLst/>
          </a:prstGeom>
          <a:noFill/>
          <a:ln>
            <a:noFill/>
          </a:ln>
        </p:spPr>
      </p:pic>
      <p:pic>
        <p:nvPicPr>
          <p:cNvPr id="142" name="Google Shape;142;p24"/>
          <p:cNvPicPr preferRelativeResize="0"/>
          <p:nvPr/>
        </p:nvPicPr>
        <p:blipFill>
          <a:blip r:embed="rId4">
            <a:alphaModFix/>
          </a:blip>
          <a:stretch>
            <a:fillRect/>
          </a:stretch>
        </p:blipFill>
        <p:spPr>
          <a:xfrm>
            <a:off x="4571999" y="1538364"/>
            <a:ext cx="3788501" cy="26651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8" name="Google Shape;148;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9" name="Google Shape;149;p25"/>
          <p:cNvPicPr preferRelativeResize="0"/>
          <p:nvPr/>
        </p:nvPicPr>
        <p:blipFill>
          <a:blip r:embed="rId3">
            <a:alphaModFix/>
          </a:blip>
          <a:stretch>
            <a:fillRect/>
          </a:stretch>
        </p:blipFill>
        <p:spPr>
          <a:xfrm>
            <a:off x="311700" y="1152425"/>
            <a:ext cx="4074350" cy="2899799"/>
          </a:xfrm>
          <a:prstGeom prst="rect">
            <a:avLst/>
          </a:prstGeom>
          <a:noFill/>
          <a:ln>
            <a:noFill/>
          </a:ln>
        </p:spPr>
      </p:pic>
      <p:pic>
        <p:nvPicPr>
          <p:cNvPr id="150" name="Google Shape;150;p25"/>
          <p:cNvPicPr preferRelativeResize="0"/>
          <p:nvPr/>
        </p:nvPicPr>
        <p:blipFill>
          <a:blip r:embed="rId4">
            <a:alphaModFix/>
          </a:blip>
          <a:stretch>
            <a:fillRect/>
          </a:stretch>
        </p:blipFill>
        <p:spPr>
          <a:xfrm>
            <a:off x="4572000" y="1266325"/>
            <a:ext cx="3835087" cy="270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6" name="Google Shape;156;p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7" name="Google Shape;157;p26"/>
          <p:cNvPicPr preferRelativeResize="0"/>
          <p:nvPr/>
        </p:nvPicPr>
        <p:blipFill>
          <a:blip r:embed="rId3">
            <a:alphaModFix/>
          </a:blip>
          <a:stretch>
            <a:fillRect/>
          </a:stretch>
        </p:blipFill>
        <p:spPr>
          <a:xfrm>
            <a:off x="966678" y="0"/>
            <a:ext cx="7210643"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3" name="Google Shape;163;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7"/>
          <p:cNvPicPr preferRelativeResize="0"/>
          <p:nvPr/>
        </p:nvPicPr>
        <p:blipFill>
          <a:blip r:embed="rId3">
            <a:alphaModFix/>
          </a:blip>
          <a:stretch>
            <a:fillRect/>
          </a:stretch>
        </p:blipFill>
        <p:spPr>
          <a:xfrm>
            <a:off x="911806" y="0"/>
            <a:ext cx="7320387"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Epidemiyoloji</a:t>
            </a:r>
            <a:endParaRPr/>
          </a:p>
        </p:txBody>
      </p:sp>
      <p:sp>
        <p:nvSpPr>
          <p:cNvPr id="170" name="Google Shape;170;p2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tr" sz="1600"/>
              <a:t>2024 yılında, 5 yaş altı yaklaşık 35 milyon çocuğun fazla kilolu olduğu tahmin edilmektedir. Bir zamanlar yalnızca yüksek gelirli ülkelerin sorunu olarak kabul edilen fazla kiloluluk, günümüzde düşük ve orta gelirli ülkelerde de yükselişe geçmiştir. Afrika'da, 5 yaş altı fazla kilolu çocuk sayısı 2000 yılından bu yana yaklaşık %12,1 oranında artmıştır. 2024 yılında fazla kilolu veya obezite ile yaşayan 5 yaş altı çocukların neredeyse yarısı Asya'da yaşamaktaydı.</a:t>
            </a:r>
            <a:endParaRPr sz="1600"/>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
        <p:nvSpPr>
          <p:cNvPr id="171" name="Google Shape;171;p28"/>
          <p:cNvSpPr txBox="1"/>
          <p:nvPr/>
        </p:nvSpPr>
        <p:spPr>
          <a:xfrm>
            <a:off x="446275" y="4587625"/>
            <a:ext cx="8386200" cy="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solidFill>
                  <a:schemeClr val="dk2"/>
                </a:solidFill>
                <a:latin typeface="Open Sans"/>
                <a:ea typeface="Open Sans"/>
                <a:cs typeface="Open Sans"/>
                <a:sym typeface="Open Sans"/>
              </a:rPr>
              <a:t>World Health Organization, 2024</a:t>
            </a:r>
            <a:endParaRPr>
              <a:solidFill>
                <a:schemeClr val="dk2"/>
              </a:solidFill>
              <a:latin typeface="Open Sans"/>
              <a:ea typeface="Open Sans"/>
              <a:cs typeface="Open Sans"/>
              <a:sym typeface="Open Sans"/>
            </a:endParaRPr>
          </a:p>
        </p:txBody>
      </p:sp>
      <p:pic>
        <p:nvPicPr>
          <p:cNvPr id="172" name="Google Shape;172;p28"/>
          <p:cNvPicPr preferRelativeResize="0"/>
          <p:nvPr/>
        </p:nvPicPr>
        <p:blipFill>
          <a:blip r:embed="rId3">
            <a:alphaModFix/>
          </a:blip>
          <a:stretch>
            <a:fillRect/>
          </a:stretch>
        </p:blipFill>
        <p:spPr>
          <a:xfrm>
            <a:off x="5125800" y="3008225"/>
            <a:ext cx="3585349" cy="1744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Okul Çağı ve Adölesan Dönemi (5-19 Yaş)</a:t>
            </a:r>
            <a:endParaRPr/>
          </a:p>
        </p:txBody>
      </p:sp>
      <p:sp>
        <p:nvSpPr>
          <p:cNvPr id="178" name="Google Shape;178;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tr" sz="1700"/>
              <a:t>2022 yılında, 5-19 yaş arasındaki 390 milyondan fazla çocuk ve adölesan fazla kilolu (overweight) kategorisindedir. Bu yaş grubundaki fazla kiloluluk prevalansı (obezite dahil), 1990 yılında yalnızca %8 iken 2022'de dramatik bir artışla %20'ye yükselmiştir. </a:t>
            </a:r>
            <a:endParaRPr sz="1700"/>
          </a:p>
          <a:p>
            <a:pPr indent="-336550" lvl="0" marL="457200" rtl="0" algn="l">
              <a:spcBef>
                <a:spcPts val="0"/>
              </a:spcBef>
              <a:spcAft>
                <a:spcPts val="0"/>
              </a:spcAft>
              <a:buSzPts val="1700"/>
              <a:buChar char="●"/>
            </a:pPr>
            <a:r>
              <a:rPr b="1" lang="tr" sz="1700"/>
              <a:t>Cinsiyet Dağılımı:</a:t>
            </a:r>
            <a:r>
              <a:rPr lang="tr" sz="1700"/>
              <a:t> Artış her iki cinsiyette paralel seyretmektedir (Erkeklerde %21, kızlarda %19).</a:t>
            </a:r>
            <a:endParaRPr sz="1700"/>
          </a:p>
          <a:p>
            <a:pPr indent="-336550" lvl="0" marL="457200" rtl="0" algn="l">
              <a:spcBef>
                <a:spcPts val="0"/>
              </a:spcBef>
              <a:spcAft>
                <a:spcPts val="0"/>
              </a:spcAft>
              <a:buSzPts val="1700"/>
              <a:buChar char="●"/>
            </a:pPr>
            <a:r>
              <a:rPr b="1" lang="tr" sz="1700"/>
              <a:t>Obezite Prevalansındaki Sıçrama: </a:t>
            </a:r>
            <a:r>
              <a:rPr lang="tr" sz="1700"/>
              <a:t>1990 yılında 5-19 yaş grubundaki çocuk ve adölesanların sadece %2'si (31 milyon genç) obezite ile yaşarken; 2022 yılına gelindiğinde bu oran %8'e (160 milyondan fazla genç) yükselmiştir</a:t>
            </a:r>
            <a:endParaRPr sz="1700"/>
          </a:p>
        </p:txBody>
      </p:sp>
      <p:sp>
        <p:nvSpPr>
          <p:cNvPr id="179" name="Google Shape;179;p29"/>
          <p:cNvSpPr txBox="1"/>
          <p:nvPr/>
        </p:nvSpPr>
        <p:spPr>
          <a:xfrm>
            <a:off x="311700" y="4466875"/>
            <a:ext cx="563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World Health Organization, 2024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Türkiye Çocukluk Çağı Obezite Araştırması- 2022</a:t>
            </a:r>
            <a:endParaRPr/>
          </a:p>
        </p:txBody>
      </p:sp>
      <p:sp>
        <p:nvSpPr>
          <p:cNvPr id="185" name="Google Shape;185;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tr"/>
              <a:t>Türkiye genelinde ilkokul 2. sınıf düzeyinde fazla kiloluluk dahil obezite prevalansı %22,4 olarak saptanmıştır.</a:t>
            </a:r>
            <a:endParaRPr/>
          </a:p>
          <a:p>
            <a:pPr indent="-342900" lvl="0" marL="457200" rtl="0" algn="l">
              <a:spcBef>
                <a:spcPts val="0"/>
              </a:spcBef>
              <a:spcAft>
                <a:spcPts val="0"/>
              </a:spcAft>
              <a:buSzPts val="1800"/>
              <a:buChar char="●"/>
            </a:pPr>
            <a:r>
              <a:rPr b="1" lang="tr"/>
              <a:t>Cinsiyet Dağılımı: </a:t>
            </a:r>
            <a:r>
              <a:rPr lang="tr"/>
              <a:t>Erkek çocuklarda bu oran %22,9 iken, kız çocuklarda %21,9'dur.</a:t>
            </a:r>
            <a:endParaRPr/>
          </a:p>
          <a:p>
            <a:pPr indent="-342900" lvl="0" marL="457200" rtl="0" algn="l">
              <a:spcBef>
                <a:spcPts val="0"/>
              </a:spcBef>
              <a:spcAft>
                <a:spcPts val="0"/>
              </a:spcAft>
              <a:buSzPts val="1800"/>
              <a:buChar char="●"/>
            </a:pPr>
            <a:r>
              <a:rPr b="1" lang="tr"/>
              <a:t>BKİ Sınıflandırmasına göre: </a:t>
            </a:r>
            <a:r>
              <a:rPr lang="tr"/>
              <a:t>Çocukların %74,0'ü normal kilolu, %12,5'i fazla kilolu ve %9,9'u obezdir.</a:t>
            </a:r>
            <a:endParaRPr/>
          </a:p>
          <a:p>
            <a:pPr indent="-342900" lvl="0" marL="457200" rtl="0" algn="l">
              <a:spcBef>
                <a:spcPts val="0"/>
              </a:spcBef>
              <a:spcAft>
                <a:spcPts val="0"/>
              </a:spcAft>
              <a:buSzPts val="1800"/>
              <a:buChar char="●"/>
            </a:pPr>
            <a:r>
              <a:rPr lang="tr"/>
              <a:t>Çocukların %1,4’ü bodur (stunting), %3,6’sı ise zayıf olarak kaydedilmiştir.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Obeziteye Yol Açan Nedenler</a:t>
            </a:r>
            <a:endParaRPr/>
          </a:p>
        </p:txBody>
      </p:sp>
      <p:sp>
        <p:nvSpPr>
          <p:cNvPr id="191" name="Google Shape;191;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tr"/>
              <a:t>Fazla kiloluluk ve obezite, enerji alımı ile enerji harcaması arasındaki dengesizlikten kaynaklanır.</a:t>
            </a:r>
            <a:endParaRPr/>
          </a:p>
          <a:p>
            <a:pPr indent="-342900" lvl="0" marL="457200" rtl="0" algn="l">
              <a:spcBef>
                <a:spcPts val="0"/>
              </a:spcBef>
              <a:spcAft>
                <a:spcPts val="0"/>
              </a:spcAft>
              <a:buSzPts val="1800"/>
              <a:buChar char="●"/>
            </a:pPr>
            <a:r>
              <a:rPr lang="tr"/>
              <a:t>Çoğu vakada obezite; çevresel faktörler, psikososyal etkenler ve genetik varyantlara bağlı gelişen multifaktöriyel bir hastalıktır. Hastaların bir alt grubunda ise tek bir majör etiyolojik faktör tanımlanabilir:</a:t>
            </a:r>
            <a:endParaRPr/>
          </a:p>
          <a:p>
            <a:pPr indent="-317500" lvl="1" marL="914400" rtl="0" algn="l">
              <a:spcBef>
                <a:spcPts val="0"/>
              </a:spcBef>
              <a:spcAft>
                <a:spcPts val="0"/>
              </a:spcAft>
              <a:buSzPts val="1400"/>
              <a:buChar char="○"/>
            </a:pPr>
            <a:r>
              <a:rPr lang="tr"/>
              <a:t>İlaçlar, hastalıklar, immobilizasyon, iyatrojenik prosedürler ve genetik sendromlar gibi</a:t>
            </a:r>
            <a:endParaRPr/>
          </a:p>
        </p:txBody>
      </p:sp>
      <p:sp>
        <p:nvSpPr>
          <p:cNvPr id="192" name="Google Shape;192;p31"/>
          <p:cNvSpPr txBox="1"/>
          <p:nvPr/>
        </p:nvSpPr>
        <p:spPr>
          <a:xfrm>
            <a:off x="610500" y="4439825"/>
            <a:ext cx="60435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1500">
                <a:solidFill>
                  <a:schemeClr val="dk2"/>
                </a:solidFill>
                <a:latin typeface="Open Sans"/>
                <a:ea typeface="Open Sans"/>
                <a:cs typeface="Open Sans"/>
                <a:sym typeface="Open Sans"/>
              </a:rPr>
              <a:t>Çocuk Endokrinolojisi ve Diyabet Derneği, 2021</a:t>
            </a:r>
            <a:endParaRPr sz="1500">
              <a:solidFill>
                <a:schemeClr val="dk2"/>
              </a:solidFill>
              <a:latin typeface="Open Sans"/>
              <a:ea typeface="Open Sans"/>
              <a:cs typeface="Open Sans"/>
              <a:sym typeface="Open Sans"/>
            </a:endParaRPr>
          </a:p>
        </p:txBody>
      </p:sp>
      <p:pic>
        <p:nvPicPr>
          <p:cNvPr id="193" name="Google Shape;193;p31"/>
          <p:cNvPicPr preferRelativeResize="0"/>
          <p:nvPr/>
        </p:nvPicPr>
        <p:blipFill>
          <a:blip r:embed="rId3">
            <a:alphaModFix/>
          </a:blip>
          <a:stretch>
            <a:fillRect/>
          </a:stretch>
        </p:blipFill>
        <p:spPr>
          <a:xfrm>
            <a:off x="6356650" y="3352900"/>
            <a:ext cx="2118475" cy="1546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Sunum Planı</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tr"/>
              <a:t>Giriş</a:t>
            </a:r>
            <a:endParaRPr/>
          </a:p>
          <a:p>
            <a:pPr indent="-334327" lvl="0" marL="457200" rtl="0" algn="l">
              <a:spcBef>
                <a:spcPts val="0"/>
              </a:spcBef>
              <a:spcAft>
                <a:spcPts val="0"/>
              </a:spcAft>
              <a:buSzPct val="100000"/>
              <a:buChar char="●"/>
            </a:pPr>
            <a:r>
              <a:rPr lang="tr"/>
              <a:t>Tanım</a:t>
            </a:r>
            <a:endParaRPr/>
          </a:p>
          <a:p>
            <a:pPr indent="-334327" lvl="0" marL="457200" rtl="0" algn="l">
              <a:spcBef>
                <a:spcPts val="0"/>
              </a:spcBef>
              <a:spcAft>
                <a:spcPts val="0"/>
              </a:spcAft>
              <a:buSzPct val="100000"/>
              <a:buChar char="●"/>
            </a:pPr>
            <a:r>
              <a:rPr lang="tr"/>
              <a:t>Epidemiyoloji ve Prevalans</a:t>
            </a:r>
            <a:endParaRPr/>
          </a:p>
          <a:p>
            <a:pPr indent="-334327" lvl="0" marL="457200" rtl="0" algn="l">
              <a:spcBef>
                <a:spcPts val="0"/>
              </a:spcBef>
              <a:spcAft>
                <a:spcPts val="0"/>
              </a:spcAft>
              <a:buSzPct val="100000"/>
              <a:buChar char="●"/>
            </a:pPr>
            <a:r>
              <a:rPr lang="tr"/>
              <a:t>Obeziteye Yol Açan Nedenler ve Risk Faktörleri</a:t>
            </a:r>
            <a:endParaRPr/>
          </a:p>
          <a:p>
            <a:pPr indent="-334327" lvl="0" marL="457200" rtl="0" algn="l">
              <a:spcBef>
                <a:spcPts val="0"/>
              </a:spcBef>
              <a:spcAft>
                <a:spcPts val="0"/>
              </a:spcAft>
              <a:buSzPct val="100000"/>
              <a:buChar char="●"/>
            </a:pPr>
            <a:r>
              <a:rPr lang="tr"/>
              <a:t>Sistemik Komplikasyonlar ve Komorbiditeler</a:t>
            </a:r>
            <a:endParaRPr/>
          </a:p>
          <a:p>
            <a:pPr indent="-334327" lvl="0" marL="457200" rtl="0" algn="l">
              <a:spcBef>
                <a:spcPts val="0"/>
              </a:spcBef>
              <a:spcAft>
                <a:spcPts val="0"/>
              </a:spcAft>
              <a:buSzPct val="100000"/>
              <a:buChar char="●"/>
            </a:pPr>
            <a:r>
              <a:rPr lang="tr"/>
              <a:t>Obeziteye Eşlik Eden Psikososyal Sorunlar</a:t>
            </a:r>
            <a:endParaRPr/>
          </a:p>
          <a:p>
            <a:pPr indent="-334327" lvl="0" marL="457200" rtl="0" algn="l">
              <a:spcBef>
                <a:spcPts val="0"/>
              </a:spcBef>
              <a:spcAft>
                <a:spcPts val="0"/>
              </a:spcAft>
              <a:buSzPct val="100000"/>
              <a:buChar char="●"/>
            </a:pPr>
            <a:r>
              <a:rPr lang="tr"/>
              <a:t>Tedavi Yönetimi ve Önleme Stratejileri</a:t>
            </a:r>
            <a:endParaRPr/>
          </a:p>
          <a:p>
            <a:pPr indent="-334327" lvl="0" marL="457200" rtl="0" algn="l">
              <a:spcBef>
                <a:spcPts val="0"/>
              </a:spcBef>
              <a:spcAft>
                <a:spcPts val="0"/>
              </a:spcAft>
              <a:buSzPct val="100000"/>
              <a:buChar char="●"/>
            </a:pPr>
            <a:r>
              <a:rPr lang="tr"/>
              <a:t>Sağlıklı Beslenme </a:t>
            </a:r>
            <a:endParaRPr/>
          </a:p>
          <a:p>
            <a:pPr indent="-334327" lvl="0" marL="457200" rtl="0" algn="l">
              <a:spcBef>
                <a:spcPts val="0"/>
              </a:spcBef>
              <a:spcAft>
                <a:spcPts val="0"/>
              </a:spcAft>
              <a:buSzPct val="100000"/>
              <a:buChar char="●"/>
            </a:pPr>
            <a:r>
              <a:rPr lang="tr"/>
              <a:t>Egzersiz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Risk Faktörleri</a:t>
            </a:r>
            <a:endParaRPr/>
          </a:p>
        </p:txBody>
      </p:sp>
      <p:sp>
        <p:nvSpPr>
          <p:cNvPr id="199" name="Google Shape;199;p3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tr"/>
              <a:t>Erken Dönem Riskleri: </a:t>
            </a:r>
            <a:r>
              <a:rPr lang="tr"/>
              <a:t>Obeziteye yol açan beslenme bozuklukları anne karnında başlamaktadır.</a:t>
            </a:r>
            <a:endParaRPr/>
          </a:p>
          <a:p>
            <a:pPr indent="-342900" lvl="0" marL="457200" rtl="0" algn="l">
              <a:spcBef>
                <a:spcPts val="0"/>
              </a:spcBef>
              <a:spcAft>
                <a:spcPts val="0"/>
              </a:spcAft>
              <a:buSzPts val="1800"/>
              <a:buChar char="●"/>
            </a:pPr>
            <a:r>
              <a:rPr b="1" lang="tr"/>
              <a:t>Gebelik öncesi anne obezitesi,</a:t>
            </a:r>
            <a:r>
              <a:rPr lang="tr"/>
              <a:t> aşırı gestasyonel ağırlık artışı ve gestasyonel diyabet, artmış doğum ağırlığı ile ilişkilidir.</a:t>
            </a:r>
            <a:endParaRPr/>
          </a:p>
          <a:p>
            <a:pPr indent="-342900" lvl="0" marL="457200" rtl="0" algn="l">
              <a:spcBef>
                <a:spcPts val="0"/>
              </a:spcBef>
              <a:spcAft>
                <a:spcPts val="0"/>
              </a:spcAft>
              <a:buSzPts val="1800"/>
              <a:buChar char="●"/>
            </a:pPr>
            <a:r>
              <a:rPr b="1" lang="tr"/>
              <a:t>Anne sütü</a:t>
            </a:r>
            <a:r>
              <a:rPr lang="tr"/>
              <a:t> ile beslenme süresi önemlidir; özellikle ilk 6 ay daha etkili olmak üzere 9 aya kadar anne sütü ile beslenen çocukların daha az oranda obez oldukları bildirilmiştir.</a:t>
            </a:r>
            <a:endParaRPr/>
          </a:p>
          <a:p>
            <a:pPr indent="0" lvl="0" marL="0" rtl="0" algn="l">
              <a:spcBef>
                <a:spcPts val="1200"/>
              </a:spcBef>
              <a:spcAft>
                <a:spcPts val="1200"/>
              </a:spcAft>
              <a:buNone/>
            </a:pPr>
            <a:r>
              <a:t/>
            </a:r>
            <a:endParaRPr/>
          </a:p>
        </p:txBody>
      </p:sp>
      <p:sp>
        <p:nvSpPr>
          <p:cNvPr id="200" name="Google Shape;200;p32"/>
          <p:cNvSpPr txBox="1"/>
          <p:nvPr/>
        </p:nvSpPr>
        <p:spPr>
          <a:xfrm>
            <a:off x="311700" y="4499725"/>
            <a:ext cx="542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201" name="Google Shape;201;p32"/>
          <p:cNvPicPr preferRelativeResize="0"/>
          <p:nvPr/>
        </p:nvPicPr>
        <p:blipFill>
          <a:blip r:embed="rId3">
            <a:alphaModFix/>
          </a:blip>
          <a:stretch>
            <a:fillRect/>
          </a:stretch>
        </p:blipFill>
        <p:spPr>
          <a:xfrm flipH="1">
            <a:off x="6851638" y="3569752"/>
            <a:ext cx="1980662" cy="1330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Risk Faktörleri</a:t>
            </a:r>
            <a:endParaRPr/>
          </a:p>
          <a:p>
            <a:pPr indent="0" lvl="0" marL="0" rtl="0" algn="l">
              <a:spcBef>
                <a:spcPts val="0"/>
              </a:spcBef>
              <a:spcAft>
                <a:spcPts val="0"/>
              </a:spcAft>
              <a:buNone/>
            </a:pPr>
            <a:r>
              <a:t/>
            </a:r>
            <a:endParaRPr/>
          </a:p>
        </p:txBody>
      </p:sp>
      <p:sp>
        <p:nvSpPr>
          <p:cNvPr id="207" name="Google Shape;207;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tr"/>
              <a:t>Beslenme Faktörleri: </a:t>
            </a:r>
            <a:endParaRPr b="1"/>
          </a:p>
          <a:p>
            <a:pPr indent="-317500" lvl="1" marL="914400" rtl="0" algn="l">
              <a:spcBef>
                <a:spcPts val="0"/>
              </a:spcBef>
              <a:spcAft>
                <a:spcPts val="0"/>
              </a:spcAft>
              <a:buSzPts val="1400"/>
              <a:buChar char="○"/>
            </a:pPr>
            <a:r>
              <a:rPr lang="tr"/>
              <a:t>Çocukluk çağında keyif verici ve alışkanlık yapan gazlı şekerli içeceklerin tüketimi obezite riskinin artmasına yol açmaktadır. </a:t>
            </a:r>
            <a:endParaRPr/>
          </a:p>
          <a:p>
            <a:pPr indent="-342900" lvl="0" marL="457200" rtl="0" algn="l">
              <a:spcBef>
                <a:spcPts val="0"/>
              </a:spcBef>
              <a:spcAft>
                <a:spcPts val="0"/>
              </a:spcAft>
              <a:buSzPts val="1800"/>
              <a:buChar char="●"/>
            </a:pPr>
            <a:r>
              <a:rPr b="1" lang="tr"/>
              <a:t>Sedanter Yaşam: </a:t>
            </a:r>
            <a:endParaRPr b="1"/>
          </a:p>
          <a:p>
            <a:pPr indent="-317500" lvl="1" marL="914400" rtl="0" algn="l">
              <a:spcBef>
                <a:spcPts val="0"/>
              </a:spcBef>
              <a:spcAft>
                <a:spcPts val="0"/>
              </a:spcAft>
              <a:buSzPts val="1400"/>
              <a:buChar char="○"/>
            </a:pPr>
            <a:r>
              <a:rPr lang="tr"/>
              <a:t>Ekran süresindeki artış; fiziksel aktivitenin azalması, yiyecek pazarlamasına maruz kalma ve azalan uyku süresi yoluyla obeziteyi tetikler.</a:t>
            </a:r>
            <a:endParaRPr/>
          </a:p>
          <a:p>
            <a:pPr indent="0" lvl="0" marL="0" rtl="0" algn="l">
              <a:spcBef>
                <a:spcPts val="1200"/>
              </a:spcBef>
              <a:spcAft>
                <a:spcPts val="1200"/>
              </a:spcAft>
              <a:buNone/>
            </a:pPr>
            <a:r>
              <a:t/>
            </a:r>
            <a:endParaRPr/>
          </a:p>
        </p:txBody>
      </p:sp>
      <p:sp>
        <p:nvSpPr>
          <p:cNvPr id="208" name="Google Shape;208;p33"/>
          <p:cNvSpPr txBox="1"/>
          <p:nvPr/>
        </p:nvSpPr>
        <p:spPr>
          <a:xfrm>
            <a:off x="311700" y="4569025"/>
            <a:ext cx="685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209" name="Google Shape;209;p33"/>
          <p:cNvPicPr preferRelativeResize="0"/>
          <p:nvPr/>
        </p:nvPicPr>
        <p:blipFill>
          <a:blip r:embed="rId3">
            <a:alphaModFix/>
          </a:blip>
          <a:stretch>
            <a:fillRect/>
          </a:stretch>
        </p:blipFill>
        <p:spPr>
          <a:xfrm>
            <a:off x="5931349" y="2832099"/>
            <a:ext cx="2775400" cy="2137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2440"/>
          </a:p>
        </p:txBody>
      </p:sp>
      <p:sp>
        <p:nvSpPr>
          <p:cNvPr id="215" name="Google Shape;215;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6" name="Google Shape;216;p34"/>
          <p:cNvPicPr preferRelativeResize="0"/>
          <p:nvPr/>
        </p:nvPicPr>
        <p:blipFill>
          <a:blip r:embed="rId3">
            <a:alphaModFix/>
          </a:blip>
          <a:stretch>
            <a:fillRect/>
          </a:stretch>
        </p:blipFill>
        <p:spPr>
          <a:xfrm>
            <a:off x="2309142" y="594513"/>
            <a:ext cx="4525721" cy="4077676"/>
          </a:xfrm>
          <a:prstGeom prst="rect">
            <a:avLst/>
          </a:prstGeom>
          <a:noFill/>
          <a:ln>
            <a:noFill/>
          </a:ln>
        </p:spPr>
      </p:pic>
      <p:sp>
        <p:nvSpPr>
          <p:cNvPr id="217" name="Google Shape;217;p34"/>
          <p:cNvSpPr txBox="1"/>
          <p:nvPr/>
        </p:nvSpPr>
        <p:spPr>
          <a:xfrm>
            <a:off x="6834875" y="1795350"/>
            <a:ext cx="1450200" cy="27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tr">
                <a:solidFill>
                  <a:schemeClr val="dk2"/>
                </a:solidFill>
                <a:latin typeface="Open Sans"/>
                <a:ea typeface="Open Sans"/>
                <a:cs typeface="Open Sans"/>
                <a:sym typeface="Open Sans"/>
              </a:rPr>
              <a:t>Çocuk ve adölesan obezitesini etkileyen çeşitli kişisel ve çevresel faktörler.</a:t>
            </a:r>
            <a:endParaRPr i="1">
              <a:solidFill>
                <a:schemeClr val="dk2"/>
              </a:solidFill>
              <a:latin typeface="Open Sans"/>
              <a:ea typeface="Open Sans"/>
              <a:cs typeface="Open Sans"/>
              <a:sym typeface="Open Sans"/>
            </a:endParaRPr>
          </a:p>
          <a:p>
            <a:pPr indent="0" lvl="0" marL="0" rtl="0" algn="l">
              <a:spcBef>
                <a:spcPts val="0"/>
              </a:spcBef>
              <a:spcAft>
                <a:spcPts val="0"/>
              </a:spcAft>
              <a:buNone/>
            </a:pPr>
            <a:r>
              <a:t/>
            </a:r>
            <a:endParaRPr i="1">
              <a:solidFill>
                <a:schemeClr val="dk2"/>
              </a:solidFill>
              <a:latin typeface="Open Sans"/>
              <a:ea typeface="Open Sans"/>
              <a:cs typeface="Open Sans"/>
              <a:sym typeface="Open Sans"/>
            </a:endParaRPr>
          </a:p>
          <a:p>
            <a:pPr indent="0" lvl="0" marL="0" rtl="0" algn="l">
              <a:spcBef>
                <a:spcPts val="0"/>
              </a:spcBef>
              <a:spcAft>
                <a:spcPts val="0"/>
              </a:spcAft>
              <a:buNone/>
            </a:pPr>
            <a:r>
              <a:rPr i="1" lang="tr">
                <a:solidFill>
                  <a:schemeClr val="dk2"/>
                </a:solidFill>
                <a:latin typeface="Open Sans"/>
                <a:ea typeface="Open Sans"/>
                <a:cs typeface="Open Sans"/>
                <a:sym typeface="Open Sans"/>
              </a:rPr>
              <a:t>Jebeile H. ve ark., Lancet, 2022</a:t>
            </a:r>
            <a:endParaRPr i="1">
              <a:solidFill>
                <a:schemeClr val="dk2"/>
              </a:solidFill>
              <a:latin typeface="Open Sans"/>
              <a:ea typeface="Open Sans"/>
              <a:cs typeface="Open Sans"/>
              <a:sym typeface="Open Sans"/>
            </a:endParaRPr>
          </a:p>
          <a:p>
            <a:pPr indent="0" lvl="0" marL="0" rtl="0" algn="l">
              <a:spcBef>
                <a:spcPts val="0"/>
              </a:spcBef>
              <a:spcAft>
                <a:spcPts val="0"/>
              </a:spcAft>
              <a:buNone/>
            </a:pPr>
            <a:r>
              <a:t/>
            </a:r>
            <a:endParaRPr i="1">
              <a:solidFill>
                <a:schemeClr val="dk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tr"/>
              <a:t>Sekonder Obezite</a:t>
            </a:r>
            <a:endParaRPr/>
          </a:p>
          <a:p>
            <a:pPr indent="0" lvl="0" marL="0" rtl="0" algn="l">
              <a:spcBef>
                <a:spcPts val="0"/>
              </a:spcBef>
              <a:spcAft>
                <a:spcPts val="0"/>
              </a:spcAft>
              <a:buNone/>
            </a:pPr>
            <a:r>
              <a:t/>
            </a:r>
            <a:endParaRPr sz="1800">
              <a:solidFill>
                <a:schemeClr val="dk2"/>
              </a:solidFill>
            </a:endParaRPr>
          </a:p>
        </p:txBody>
      </p:sp>
      <p:sp>
        <p:nvSpPr>
          <p:cNvPr id="223" name="Google Shape;223;p35"/>
          <p:cNvSpPr txBox="1"/>
          <p:nvPr>
            <p:ph idx="1" type="body"/>
          </p:nvPr>
        </p:nvSpPr>
        <p:spPr>
          <a:xfrm>
            <a:off x="311700" y="1173625"/>
            <a:ext cx="8520600" cy="3416400"/>
          </a:xfrm>
          <a:prstGeom prst="rect">
            <a:avLst/>
          </a:prstGeom>
        </p:spPr>
        <p:txBody>
          <a:bodyPr anchorCtr="0" anchor="t" bIns="91425" lIns="91425" spcFirstLastPara="1" rIns="91425" wrap="square" tIns="91425">
            <a:normAutofit fontScale="92500" lnSpcReduction="20000"/>
          </a:bodyPr>
          <a:lstStyle/>
          <a:p>
            <a:pPr indent="457200" lvl="0" marL="0" rtl="0" algn="l">
              <a:spcBef>
                <a:spcPts val="0"/>
              </a:spcBef>
              <a:spcAft>
                <a:spcPts val="0"/>
              </a:spcAft>
              <a:buNone/>
            </a:pPr>
            <a:r>
              <a:rPr lang="tr"/>
              <a:t>O</a:t>
            </a:r>
            <a:r>
              <a:rPr lang="tr"/>
              <a:t>bez çocukların bir kısmında doktorların muayene sırasında saptayabileceği bazı bulgular olabilir. Bu bulgular bize şişmanlığın altta yatan başka bir hastalığın belirtisi olabileceğini düşündürür. Fazla kilolu olan bir çocukta aşağıdaki bulgulardan herhangi birinin varlığında ileri araştırma gerektiren hormonal bir sorun olabilir</a:t>
            </a:r>
            <a:endParaRPr/>
          </a:p>
          <a:p>
            <a:pPr indent="-334327" lvl="0" marL="457200" rtl="0" algn="l">
              <a:spcBef>
                <a:spcPts val="1200"/>
              </a:spcBef>
              <a:spcAft>
                <a:spcPts val="0"/>
              </a:spcAft>
              <a:buSzPct val="100000"/>
              <a:buChar char="●"/>
            </a:pPr>
            <a:r>
              <a:rPr lang="tr"/>
              <a:t>Kısa boy veya büyüme hızında yavaşlama,</a:t>
            </a:r>
            <a:endParaRPr/>
          </a:p>
          <a:p>
            <a:pPr indent="-334327" lvl="0" marL="457200" rtl="0" algn="l">
              <a:spcBef>
                <a:spcPts val="0"/>
              </a:spcBef>
              <a:spcAft>
                <a:spcPts val="0"/>
              </a:spcAft>
              <a:buSzPct val="100000"/>
              <a:buChar char="●"/>
            </a:pPr>
            <a:r>
              <a:rPr lang="tr"/>
              <a:t>Ergenlik belirtilerinin </a:t>
            </a:r>
            <a:r>
              <a:rPr lang="tr"/>
              <a:t>olmaması</a:t>
            </a:r>
            <a:r>
              <a:rPr lang="tr"/>
              <a:t> ya da tam tersi erken ergenlik gelişimi,</a:t>
            </a:r>
            <a:endParaRPr/>
          </a:p>
          <a:p>
            <a:pPr indent="-334327" lvl="0" marL="457200" rtl="0" algn="l">
              <a:spcBef>
                <a:spcPts val="0"/>
              </a:spcBef>
              <a:spcAft>
                <a:spcPts val="0"/>
              </a:spcAft>
              <a:buSzPct val="100000"/>
              <a:buChar char="●"/>
            </a:pPr>
            <a:r>
              <a:rPr lang="tr"/>
              <a:t>Erkek çocukta penis boyunun küçük olması,</a:t>
            </a:r>
            <a:endParaRPr/>
          </a:p>
          <a:p>
            <a:pPr indent="-334327" lvl="0" marL="457200" rtl="0" algn="l">
              <a:spcBef>
                <a:spcPts val="0"/>
              </a:spcBef>
              <a:spcAft>
                <a:spcPts val="0"/>
              </a:spcAft>
              <a:buSzPct val="100000"/>
              <a:buChar char="●"/>
            </a:pPr>
            <a:r>
              <a:rPr lang="tr"/>
              <a:t>Ciltte kuruluk, mor renkli çatlaklar ve kılcal damarların </a:t>
            </a:r>
            <a:r>
              <a:rPr lang="tr"/>
              <a:t>genişlemesi</a:t>
            </a:r>
            <a:r>
              <a:rPr lang="tr"/>
              <a:t> gibi bulgular,</a:t>
            </a:r>
            <a:endParaRPr/>
          </a:p>
          <a:p>
            <a:pPr indent="-334327" lvl="0" marL="457200" rtl="0" algn="l">
              <a:spcBef>
                <a:spcPts val="0"/>
              </a:spcBef>
              <a:spcAft>
                <a:spcPts val="0"/>
              </a:spcAft>
              <a:buSzPct val="100000"/>
              <a:buChar char="●"/>
            </a:pPr>
            <a:r>
              <a:rPr lang="tr"/>
              <a:t>Guatr, </a:t>
            </a:r>
            <a:endParaRPr/>
          </a:p>
          <a:p>
            <a:pPr indent="-334327" lvl="0" marL="457200" rtl="0" algn="l">
              <a:spcBef>
                <a:spcPts val="0"/>
              </a:spcBef>
              <a:spcAft>
                <a:spcPts val="0"/>
              </a:spcAft>
              <a:buSzPct val="100000"/>
              <a:buChar char="●"/>
            </a:pPr>
            <a:r>
              <a:rPr lang="tr"/>
              <a:t>Okul başarısında azalma veya zekâda durgunluk hali olması,</a:t>
            </a:r>
            <a:endParaRPr/>
          </a:p>
          <a:p>
            <a:pPr indent="-334327" lvl="0" marL="457200" rtl="0" algn="l">
              <a:spcBef>
                <a:spcPts val="0"/>
              </a:spcBef>
              <a:spcAft>
                <a:spcPts val="0"/>
              </a:spcAft>
              <a:buSzPct val="100000"/>
              <a:buChar char="●"/>
            </a:pPr>
            <a:r>
              <a:rPr lang="tr"/>
              <a:t>Yüksek tansiyon,</a:t>
            </a:r>
            <a:endParaRPr/>
          </a:p>
          <a:p>
            <a:pPr indent="-334327" lvl="0" marL="457200" rtl="0" algn="l">
              <a:spcBef>
                <a:spcPts val="0"/>
              </a:spcBef>
              <a:spcAft>
                <a:spcPts val="0"/>
              </a:spcAft>
              <a:buSzPct val="100000"/>
              <a:buChar char="●"/>
            </a:pPr>
            <a:r>
              <a:rPr lang="tr"/>
              <a:t>Kızlarda adet düzensizliği ve aşırı tüylenme.</a:t>
            </a:r>
            <a:endParaRPr/>
          </a:p>
        </p:txBody>
      </p:sp>
      <p:sp>
        <p:nvSpPr>
          <p:cNvPr id="224" name="Google Shape;224;p35"/>
          <p:cNvSpPr txBox="1"/>
          <p:nvPr/>
        </p:nvSpPr>
        <p:spPr>
          <a:xfrm>
            <a:off x="311700" y="4590025"/>
            <a:ext cx="65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Sendromik Obezite</a:t>
            </a:r>
            <a:endParaRPr/>
          </a:p>
        </p:txBody>
      </p:sp>
      <p:sp>
        <p:nvSpPr>
          <p:cNvPr id="230" name="Google Shape;230;p3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70000" lnSpcReduction="10000"/>
          </a:bodyPr>
          <a:lstStyle/>
          <a:p>
            <a:pPr indent="457200" lvl="0" marL="0" rtl="0" algn="l">
              <a:spcBef>
                <a:spcPts val="0"/>
              </a:spcBef>
              <a:spcAft>
                <a:spcPts val="0"/>
              </a:spcAft>
              <a:buNone/>
            </a:pPr>
            <a:r>
              <a:rPr lang="tr"/>
              <a:t>Özellikle çok erken yaşlardan itibaren başlayan şişmanlığı olan çocuklarda “sendromik obezite” olarak adlandırılan farklı genetik bozukluklarla ortaya çıkan ve obeziteye ek olarak gelişimsel sorunların eşlik ettiği durumları düşünmek gerekir. Ortaya çıkabilecek bulgulardan en sık görülenler şu şekilde özetlenebilir:</a:t>
            </a:r>
            <a:endParaRPr/>
          </a:p>
          <a:p>
            <a:pPr indent="-308610" lvl="0" marL="457200" rtl="0" algn="l">
              <a:spcBef>
                <a:spcPts val="1200"/>
              </a:spcBef>
              <a:spcAft>
                <a:spcPts val="0"/>
              </a:spcAft>
              <a:buSzPct val="100000"/>
              <a:buChar char="●"/>
            </a:pPr>
            <a:r>
              <a:rPr lang="tr"/>
              <a:t>Gözlerin birbirinden ayrık olması, gözün iç köşesini örten  fazladan bir deri katlantısının bulunması, gözlerde kolobom denen göz kapağı, retina, iris gibi yapıların doğumsal gelişim  kusuruna bağlı yarık şeklinde görünüm veya gece körlüğü görülmesi,</a:t>
            </a:r>
            <a:endParaRPr/>
          </a:p>
          <a:p>
            <a:pPr indent="-308610" lvl="0" marL="457200" rtl="0" algn="l">
              <a:spcBef>
                <a:spcPts val="0"/>
              </a:spcBef>
              <a:spcAft>
                <a:spcPts val="0"/>
              </a:spcAft>
              <a:buSzPct val="100000"/>
              <a:buChar char="●"/>
            </a:pPr>
            <a:r>
              <a:rPr lang="tr"/>
              <a:t>Kulakların düşük yerleşimli olması, işitme kaybı görülmesi,</a:t>
            </a:r>
            <a:endParaRPr/>
          </a:p>
          <a:p>
            <a:pPr indent="-308610" lvl="0" marL="457200" rtl="0" algn="l">
              <a:spcBef>
                <a:spcPts val="0"/>
              </a:spcBef>
              <a:spcAft>
                <a:spcPts val="0"/>
              </a:spcAft>
              <a:buSzPct val="100000"/>
              <a:buChar char="●"/>
            </a:pPr>
            <a:r>
              <a:rPr lang="tr"/>
              <a:t>Küçük çene ve yüz şeklinin ailenin diğer bireylerinden farklı olması,</a:t>
            </a:r>
            <a:endParaRPr/>
          </a:p>
          <a:p>
            <a:pPr indent="-308610" lvl="0" marL="457200" rtl="0" algn="l">
              <a:spcBef>
                <a:spcPts val="0"/>
              </a:spcBef>
              <a:spcAft>
                <a:spcPts val="0"/>
              </a:spcAft>
              <a:buSzPct val="100000"/>
              <a:buChar char="●"/>
            </a:pPr>
            <a:r>
              <a:rPr lang="tr"/>
              <a:t>Saçların kızıl renkli olması</a:t>
            </a:r>
            <a:endParaRPr/>
          </a:p>
          <a:p>
            <a:pPr indent="-308610" lvl="0" marL="457200" rtl="0" algn="l">
              <a:spcBef>
                <a:spcPts val="0"/>
              </a:spcBef>
              <a:spcAft>
                <a:spcPts val="0"/>
              </a:spcAft>
              <a:buSzPct val="100000"/>
              <a:buChar char="●"/>
            </a:pPr>
            <a:r>
              <a:rPr lang="tr"/>
              <a:t>Kafa çevresinin normalden küçük olması,</a:t>
            </a:r>
            <a:endParaRPr/>
          </a:p>
          <a:p>
            <a:pPr indent="-308610" lvl="0" marL="457200" rtl="0" algn="l">
              <a:spcBef>
                <a:spcPts val="0"/>
              </a:spcBef>
              <a:spcAft>
                <a:spcPts val="0"/>
              </a:spcAft>
              <a:buSzPct val="100000"/>
              <a:buChar char="●"/>
            </a:pPr>
            <a:r>
              <a:rPr lang="tr"/>
              <a:t>Zeka geriliği,</a:t>
            </a:r>
            <a:endParaRPr/>
          </a:p>
          <a:p>
            <a:pPr indent="-308610" lvl="0" marL="457200" rtl="0" algn="l">
              <a:spcBef>
                <a:spcPts val="0"/>
              </a:spcBef>
              <a:spcAft>
                <a:spcPts val="0"/>
              </a:spcAft>
              <a:buSzPct val="100000"/>
              <a:buChar char="●"/>
            </a:pPr>
            <a:r>
              <a:rPr lang="tr"/>
              <a:t>Kaslarda gevşeklik olması,</a:t>
            </a:r>
            <a:endParaRPr/>
          </a:p>
          <a:p>
            <a:pPr indent="-308610" lvl="0" marL="457200" rtl="0" algn="l">
              <a:spcBef>
                <a:spcPts val="0"/>
              </a:spcBef>
              <a:spcAft>
                <a:spcPts val="0"/>
              </a:spcAft>
              <a:buSzPct val="100000"/>
              <a:buChar char="●"/>
            </a:pPr>
            <a:r>
              <a:rPr lang="tr"/>
              <a:t>Kalpte veya böbreklerde doğuştan yapısal kusurlar olması,</a:t>
            </a:r>
            <a:endParaRPr/>
          </a:p>
          <a:p>
            <a:pPr indent="-308610" lvl="0" marL="457200" rtl="0" algn="l">
              <a:spcBef>
                <a:spcPts val="0"/>
              </a:spcBef>
              <a:spcAft>
                <a:spcPts val="0"/>
              </a:spcAft>
              <a:buSzPct val="100000"/>
              <a:buChar char="●"/>
            </a:pPr>
            <a:r>
              <a:rPr lang="tr"/>
              <a:t>Erkek çocuklarda inmemiş testis, penis boyunun küçük olması ve ergenliğin gecikmesi.</a:t>
            </a:r>
            <a:endParaRPr/>
          </a:p>
        </p:txBody>
      </p:sp>
      <p:sp>
        <p:nvSpPr>
          <p:cNvPr id="231" name="Google Shape;231;p36"/>
          <p:cNvSpPr txBox="1"/>
          <p:nvPr/>
        </p:nvSpPr>
        <p:spPr>
          <a:xfrm>
            <a:off x="311700" y="4569025"/>
            <a:ext cx="7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Sistemik Komplikasyonlar ve Komorbiditeler</a:t>
            </a:r>
            <a:endParaRPr/>
          </a:p>
        </p:txBody>
      </p:sp>
      <p:sp>
        <p:nvSpPr>
          <p:cNvPr id="237" name="Google Shape;237;p3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tr" sz="1600"/>
              <a:t>Obezite, çocukluk döneminde sadece estetik bir sorun değil; metabolik, mekanik ve psikososyal boyutları olan kronik bir hastalıktır. Erken tanı, bu komplikasyonların geri döndürülebilirliği açısından kritiktir.</a:t>
            </a:r>
            <a:endParaRPr sz="1600"/>
          </a:p>
          <a:p>
            <a:pPr indent="-342900" lvl="0" marL="457200" rtl="0" algn="l">
              <a:spcBef>
                <a:spcPts val="1200"/>
              </a:spcBef>
              <a:spcAft>
                <a:spcPts val="0"/>
              </a:spcAft>
              <a:buSzPts val="1800"/>
              <a:buChar char="●"/>
            </a:pPr>
            <a:r>
              <a:rPr b="1" lang="tr"/>
              <a:t>Metabolik ve Endokrin Bozukluklar</a:t>
            </a:r>
            <a:endParaRPr b="1"/>
          </a:p>
          <a:p>
            <a:pPr indent="-317500" lvl="1" marL="914400" rtl="0" algn="l">
              <a:spcBef>
                <a:spcPts val="0"/>
              </a:spcBef>
              <a:spcAft>
                <a:spcPts val="0"/>
              </a:spcAft>
              <a:buSzPts val="1400"/>
              <a:buChar char="○"/>
            </a:pPr>
            <a:r>
              <a:rPr b="1" lang="tr"/>
              <a:t>İnsülin Direnci &amp; Tip 2 Diyabet: </a:t>
            </a:r>
            <a:r>
              <a:rPr lang="tr"/>
              <a:t>Hiperinsülinemiye bağlı olarak derinin kıvrımlı bölgelerinde (aksilla, boyun) Akantozis Nigrikans gelişimi.</a:t>
            </a:r>
            <a:endParaRPr/>
          </a:p>
          <a:p>
            <a:pPr indent="-317500" lvl="1" marL="914400" rtl="0" algn="l">
              <a:spcBef>
                <a:spcPts val="0"/>
              </a:spcBef>
              <a:spcAft>
                <a:spcPts val="0"/>
              </a:spcAft>
              <a:buSzPts val="1400"/>
              <a:buChar char="○"/>
            </a:pPr>
            <a:r>
              <a:rPr b="1" lang="tr"/>
              <a:t>Pubertal Değişiklikler:</a:t>
            </a:r>
            <a:endParaRPr b="1"/>
          </a:p>
          <a:p>
            <a:pPr indent="-317500" lvl="2" marL="1371600" rtl="0" algn="l">
              <a:spcBef>
                <a:spcPts val="0"/>
              </a:spcBef>
              <a:spcAft>
                <a:spcPts val="0"/>
              </a:spcAft>
              <a:buSzPts val="1400"/>
              <a:buChar char="■"/>
            </a:pPr>
            <a:r>
              <a:rPr lang="tr"/>
              <a:t>Kız Çocukları: Puberte prekoks , Polikistik Over Sendromu (PCOS), </a:t>
            </a:r>
            <a:r>
              <a:rPr lang="tr"/>
              <a:t>hirsutism</a:t>
            </a:r>
            <a:r>
              <a:rPr lang="tr"/>
              <a:t> ve menstrüel düzensizlikler.</a:t>
            </a:r>
            <a:endParaRPr/>
          </a:p>
          <a:p>
            <a:pPr indent="-317500" lvl="2" marL="1371600" rtl="0" algn="l">
              <a:spcBef>
                <a:spcPts val="0"/>
              </a:spcBef>
              <a:spcAft>
                <a:spcPts val="0"/>
              </a:spcAft>
              <a:buSzPts val="1400"/>
              <a:buChar char="■"/>
            </a:pPr>
            <a:r>
              <a:rPr lang="tr"/>
              <a:t>Erkek Çocukları: Puberte gecikmesi ve Jinekomasti.</a:t>
            </a:r>
            <a:endParaRPr/>
          </a:p>
        </p:txBody>
      </p:sp>
      <p:sp>
        <p:nvSpPr>
          <p:cNvPr id="238" name="Google Shape;238;p37"/>
          <p:cNvSpPr txBox="1"/>
          <p:nvPr/>
        </p:nvSpPr>
        <p:spPr>
          <a:xfrm>
            <a:off x="311700" y="4569025"/>
            <a:ext cx="66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Sistemik Komplikasyonlar ve Komorbiditeler</a:t>
            </a:r>
            <a:endParaRPr/>
          </a:p>
          <a:p>
            <a:pPr indent="0" lvl="0" marL="0" rtl="0" algn="l">
              <a:spcBef>
                <a:spcPts val="0"/>
              </a:spcBef>
              <a:spcAft>
                <a:spcPts val="0"/>
              </a:spcAft>
              <a:buNone/>
            </a:pPr>
            <a:r>
              <a:t/>
            </a:r>
            <a:endParaRPr/>
          </a:p>
        </p:txBody>
      </p:sp>
      <p:sp>
        <p:nvSpPr>
          <p:cNvPr id="244" name="Google Shape;244;p3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tr"/>
              <a:t>Dislipidemi: </a:t>
            </a:r>
            <a:endParaRPr b="1"/>
          </a:p>
          <a:p>
            <a:pPr indent="-317500" lvl="1" marL="914400" rtl="0" algn="l">
              <a:spcBef>
                <a:spcPts val="0"/>
              </a:spcBef>
              <a:spcAft>
                <a:spcPts val="0"/>
              </a:spcAft>
              <a:buSzPts val="1400"/>
              <a:buChar char="○"/>
            </a:pPr>
            <a:r>
              <a:rPr lang="tr"/>
              <a:t>Hiperkolesterolemi ve trigliserid yüksekliği.</a:t>
            </a:r>
            <a:endParaRPr/>
          </a:p>
          <a:p>
            <a:pPr indent="-342900" lvl="0" marL="457200" rtl="0" algn="l">
              <a:spcBef>
                <a:spcPts val="0"/>
              </a:spcBef>
              <a:spcAft>
                <a:spcPts val="0"/>
              </a:spcAft>
              <a:buSzPts val="1800"/>
              <a:buChar char="●"/>
            </a:pPr>
            <a:r>
              <a:rPr b="1" lang="tr"/>
              <a:t>K</a:t>
            </a:r>
            <a:r>
              <a:rPr b="1" lang="tr"/>
              <a:t>ardiyovasküler Risk:</a:t>
            </a:r>
            <a:r>
              <a:rPr lang="tr"/>
              <a:t> </a:t>
            </a:r>
            <a:endParaRPr/>
          </a:p>
          <a:p>
            <a:pPr indent="-317500" lvl="1" marL="914400" rtl="0" algn="l">
              <a:spcBef>
                <a:spcPts val="0"/>
              </a:spcBef>
              <a:spcAft>
                <a:spcPts val="0"/>
              </a:spcAft>
              <a:buSzPts val="1400"/>
              <a:buChar char="○"/>
            </a:pPr>
            <a:r>
              <a:rPr lang="tr"/>
              <a:t>Pediatrik hipertansiyon, sol ventrikül hipertrofisi ve erken evre ateroskleroz.</a:t>
            </a:r>
            <a:endParaRPr/>
          </a:p>
          <a:p>
            <a:pPr indent="-342900" lvl="0" marL="457200" rtl="0" algn="l">
              <a:spcBef>
                <a:spcPts val="0"/>
              </a:spcBef>
              <a:spcAft>
                <a:spcPts val="0"/>
              </a:spcAft>
              <a:buSzPts val="1800"/>
              <a:buChar char="●"/>
            </a:pPr>
            <a:r>
              <a:rPr b="1" lang="tr"/>
              <a:t>G</a:t>
            </a:r>
            <a:r>
              <a:rPr b="1" lang="tr"/>
              <a:t>astrointestinal Sistem</a:t>
            </a:r>
            <a:endParaRPr b="1"/>
          </a:p>
          <a:p>
            <a:pPr indent="-317500" lvl="1" marL="914400" rtl="0" algn="l">
              <a:spcBef>
                <a:spcPts val="0"/>
              </a:spcBef>
              <a:spcAft>
                <a:spcPts val="0"/>
              </a:spcAft>
              <a:buSzPts val="1400"/>
              <a:buChar char="○"/>
            </a:pPr>
            <a:r>
              <a:rPr b="1" lang="tr"/>
              <a:t>Karaciğer ve Safra:</a:t>
            </a:r>
            <a:r>
              <a:rPr lang="tr"/>
              <a:t> Non-alkolik yağlı karaciğer hastalığı (NAYKH), steatohepatit, siroz riski ve kolelitiazis (safra taşları).</a:t>
            </a:r>
            <a:endParaRPr/>
          </a:p>
          <a:p>
            <a:pPr indent="-317500" lvl="1" marL="914400" rtl="0" algn="l">
              <a:spcBef>
                <a:spcPts val="0"/>
              </a:spcBef>
              <a:spcAft>
                <a:spcPts val="0"/>
              </a:spcAft>
              <a:buSzPts val="1400"/>
              <a:buChar char="○"/>
            </a:pPr>
            <a:r>
              <a:rPr b="1" lang="tr"/>
              <a:t>Gastroözofageal Reflü (GÖRH)</a:t>
            </a:r>
            <a:r>
              <a:rPr lang="tr"/>
              <a:t>: İntraabdominal basınç artışına bağlı semptomlar.</a:t>
            </a:r>
            <a:endParaRPr/>
          </a:p>
        </p:txBody>
      </p:sp>
      <p:sp>
        <p:nvSpPr>
          <p:cNvPr id="245" name="Google Shape;245;p38"/>
          <p:cNvSpPr txBox="1"/>
          <p:nvPr/>
        </p:nvSpPr>
        <p:spPr>
          <a:xfrm>
            <a:off x="311700" y="4569025"/>
            <a:ext cx="588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Sistemik Komplikasyonlar ve Komorbiditeler</a:t>
            </a:r>
            <a:endParaRPr/>
          </a:p>
          <a:p>
            <a:pPr indent="0" lvl="0" marL="0" rtl="0" algn="l">
              <a:spcBef>
                <a:spcPts val="0"/>
              </a:spcBef>
              <a:spcAft>
                <a:spcPts val="0"/>
              </a:spcAft>
              <a:buNone/>
            </a:pPr>
            <a:r>
              <a:t/>
            </a:r>
            <a:endParaRPr/>
          </a:p>
        </p:txBody>
      </p:sp>
      <p:sp>
        <p:nvSpPr>
          <p:cNvPr id="251" name="Google Shape;251;p3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tr"/>
              <a:t>Solunumsal Sorunlar</a:t>
            </a:r>
            <a:endParaRPr b="1"/>
          </a:p>
          <a:p>
            <a:pPr indent="-317500" lvl="1" marL="914400" rtl="0" algn="l">
              <a:spcBef>
                <a:spcPts val="0"/>
              </a:spcBef>
              <a:spcAft>
                <a:spcPts val="0"/>
              </a:spcAft>
              <a:buSzPts val="1400"/>
              <a:buChar char="○"/>
            </a:pPr>
            <a:r>
              <a:rPr lang="tr"/>
              <a:t>Obstrüktif Uyku Apne Sendromu (</a:t>
            </a:r>
            <a:r>
              <a:rPr lang="tr"/>
              <a:t>OSAS</a:t>
            </a:r>
            <a:r>
              <a:rPr lang="tr"/>
              <a:t>) ve astım şiddetinde artış.</a:t>
            </a:r>
            <a:endParaRPr/>
          </a:p>
          <a:p>
            <a:pPr indent="-342900" lvl="0" marL="457200" rtl="0" algn="l">
              <a:spcBef>
                <a:spcPts val="0"/>
              </a:spcBef>
              <a:spcAft>
                <a:spcPts val="0"/>
              </a:spcAft>
              <a:buSzPts val="1800"/>
              <a:buChar char="●"/>
            </a:pPr>
            <a:r>
              <a:rPr b="1" lang="tr"/>
              <a:t> </a:t>
            </a:r>
            <a:r>
              <a:rPr b="1" lang="tr"/>
              <a:t>Nörolojik Sorunlar</a:t>
            </a:r>
            <a:endParaRPr b="1"/>
          </a:p>
          <a:p>
            <a:pPr indent="-317500" lvl="1" marL="914400" rtl="0" algn="l">
              <a:spcBef>
                <a:spcPts val="0"/>
              </a:spcBef>
              <a:spcAft>
                <a:spcPts val="0"/>
              </a:spcAft>
              <a:buSzPts val="1400"/>
              <a:buChar char="○"/>
            </a:pPr>
            <a:r>
              <a:rPr lang="tr"/>
              <a:t>Psödotümör serebri (idiyopatik intrakraniyal hipertansiyon) ve kronik migren benzeri baş ağrıları.</a:t>
            </a:r>
            <a:endParaRPr/>
          </a:p>
          <a:p>
            <a:pPr indent="-342900" lvl="0" marL="457200" rtl="0" algn="l">
              <a:spcBef>
                <a:spcPts val="0"/>
              </a:spcBef>
              <a:spcAft>
                <a:spcPts val="0"/>
              </a:spcAft>
              <a:buSzPts val="1800"/>
              <a:buChar char="●"/>
            </a:pPr>
            <a:r>
              <a:rPr b="1" lang="tr"/>
              <a:t>Ortopedik Komplikasyonlar</a:t>
            </a:r>
            <a:endParaRPr b="1"/>
          </a:p>
          <a:p>
            <a:pPr indent="-317500" lvl="1" marL="914400" rtl="0" algn="l">
              <a:spcBef>
                <a:spcPts val="0"/>
              </a:spcBef>
              <a:spcAft>
                <a:spcPts val="0"/>
              </a:spcAft>
              <a:buSzPts val="1400"/>
              <a:buChar char="○"/>
            </a:pPr>
            <a:r>
              <a:rPr b="1" lang="tr"/>
              <a:t>Mekanik Yüklenme:</a:t>
            </a:r>
            <a:r>
              <a:rPr lang="tr"/>
              <a:t> Pes planus (</a:t>
            </a:r>
            <a:r>
              <a:rPr lang="tr"/>
              <a:t>düz tabanlık</a:t>
            </a:r>
            <a:r>
              <a:rPr lang="tr"/>
              <a:t>), Blount hastalığı (bacak eğriliği).</a:t>
            </a:r>
            <a:endParaRPr/>
          </a:p>
          <a:p>
            <a:pPr indent="-317500" lvl="1" marL="914400" rtl="0" algn="l">
              <a:spcBef>
                <a:spcPts val="0"/>
              </a:spcBef>
              <a:spcAft>
                <a:spcPts val="0"/>
              </a:spcAft>
              <a:buSzPts val="1400"/>
              <a:buChar char="○"/>
            </a:pPr>
            <a:r>
              <a:rPr b="1" lang="tr"/>
              <a:t>Ciddi Patolojiler: </a:t>
            </a:r>
            <a:r>
              <a:rPr lang="tr"/>
              <a:t>Femur başı epifiz kayması (kalça ağrısı ve yürüme bozukluğu ile karakterize).</a:t>
            </a:r>
            <a:endParaRPr/>
          </a:p>
        </p:txBody>
      </p:sp>
      <p:sp>
        <p:nvSpPr>
          <p:cNvPr id="252" name="Google Shape;252;p39"/>
          <p:cNvSpPr txBox="1"/>
          <p:nvPr/>
        </p:nvSpPr>
        <p:spPr>
          <a:xfrm>
            <a:off x="311700" y="4569025"/>
            <a:ext cx="736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253" name="Google Shape;253;p39"/>
          <p:cNvPicPr preferRelativeResize="0"/>
          <p:nvPr/>
        </p:nvPicPr>
        <p:blipFill>
          <a:blip r:embed="rId3">
            <a:alphaModFix/>
          </a:blip>
          <a:stretch>
            <a:fillRect/>
          </a:stretch>
        </p:blipFill>
        <p:spPr>
          <a:xfrm>
            <a:off x="5422225" y="3648550"/>
            <a:ext cx="3134300" cy="1172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Sistemik Komplikasyonlar ve Komorbiditeler</a:t>
            </a:r>
            <a:endParaRPr/>
          </a:p>
          <a:p>
            <a:pPr indent="0" lvl="0" marL="0" rtl="0" algn="l">
              <a:spcBef>
                <a:spcPts val="0"/>
              </a:spcBef>
              <a:spcAft>
                <a:spcPts val="0"/>
              </a:spcAft>
              <a:buNone/>
            </a:pPr>
            <a:r>
              <a:t/>
            </a:r>
            <a:endParaRPr/>
          </a:p>
        </p:txBody>
      </p:sp>
      <p:sp>
        <p:nvSpPr>
          <p:cNvPr id="259" name="Google Shape;259;p4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tr"/>
              <a:t>Obezitede uyku süresinin ve uyku kalitesinin azaldığı bilinmektedir. Gece uykusunu iyi alamayan çocuklarda öğrenme bozuklukları, bir konuya odaklanamama, okul başarısında düşüklük görülebilmektedir.</a:t>
            </a:r>
            <a:endParaRPr/>
          </a:p>
          <a:p>
            <a:pPr indent="-334327" lvl="0" marL="457200" rtl="0" algn="l">
              <a:spcBef>
                <a:spcPts val="0"/>
              </a:spcBef>
              <a:spcAft>
                <a:spcPts val="0"/>
              </a:spcAft>
              <a:buSzPct val="100000"/>
              <a:buChar char="●"/>
            </a:pPr>
            <a:r>
              <a:rPr lang="tr"/>
              <a:t>Uyku bozukluğu yaşayan çocuklar gece idrar kaçırabilirler. Sağlıksız beslenmenin sonucu olan kabızlığın ve bozulmuş duygu durumunun birlikteliği bazı çocuklarda istemsiz kaka kaçırmaya da neden olabilir.</a:t>
            </a:r>
            <a:endParaRPr/>
          </a:p>
          <a:p>
            <a:pPr indent="-334327" lvl="0" marL="457200" rtl="0" algn="l">
              <a:spcBef>
                <a:spcPts val="0"/>
              </a:spcBef>
              <a:spcAft>
                <a:spcPts val="0"/>
              </a:spcAft>
              <a:buSzPct val="100000"/>
              <a:buChar char="●"/>
            </a:pPr>
            <a:r>
              <a:rPr lang="tr"/>
              <a:t>A, B, D ve B12 vitamini, çinko ve folik asit eksikliği gibi </a:t>
            </a:r>
            <a:r>
              <a:rPr lang="tr"/>
              <a:t>mikro besinlerin</a:t>
            </a:r>
            <a:r>
              <a:rPr lang="tr"/>
              <a:t> eksikliği görülebilir.</a:t>
            </a:r>
            <a:endParaRPr/>
          </a:p>
          <a:p>
            <a:pPr indent="-334327" lvl="0" marL="457200" rtl="0" algn="l">
              <a:spcBef>
                <a:spcPts val="0"/>
              </a:spcBef>
              <a:spcAft>
                <a:spcPts val="0"/>
              </a:spcAft>
              <a:buSzPct val="100000"/>
              <a:buChar char="●"/>
            </a:pPr>
            <a:r>
              <a:rPr lang="tr"/>
              <a:t>Ciltte enfektif yaralar oluşması kolaylaşır. Koltuk altında, kasıklarda, meme altında sivilceye benzeyen çıbanımsı yaralar görülebilir.</a:t>
            </a:r>
            <a:endParaRPr/>
          </a:p>
          <a:p>
            <a:pPr indent="-334327" lvl="0" marL="457200" rtl="0" algn="l">
              <a:spcBef>
                <a:spcPts val="0"/>
              </a:spcBef>
              <a:spcAft>
                <a:spcPts val="0"/>
              </a:spcAft>
              <a:buSzPct val="100000"/>
              <a:buChar char="●"/>
            </a:pPr>
            <a:r>
              <a:rPr lang="tr"/>
              <a:t>Obez çocuklarda yaşla birlikte bazı kanserlerin görülme riski artmaktadır. Erişkin yaşta meme, rahim, yumurtalık, kalın bağırsak ve prostat kanserleri görülebilir.</a:t>
            </a:r>
            <a:endParaRPr/>
          </a:p>
        </p:txBody>
      </p:sp>
      <p:sp>
        <p:nvSpPr>
          <p:cNvPr id="260" name="Google Shape;260;p40"/>
          <p:cNvSpPr txBox="1"/>
          <p:nvPr/>
        </p:nvSpPr>
        <p:spPr>
          <a:xfrm>
            <a:off x="311700" y="4682925"/>
            <a:ext cx="670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Obeziteye Eşlik Eden Psikososyal Sorunlar</a:t>
            </a:r>
            <a:endParaRPr/>
          </a:p>
        </p:txBody>
      </p:sp>
      <p:sp>
        <p:nvSpPr>
          <p:cNvPr id="266" name="Google Shape;266;p41"/>
          <p:cNvSpPr txBox="1"/>
          <p:nvPr>
            <p:ph idx="1" type="body"/>
          </p:nvPr>
        </p:nvSpPr>
        <p:spPr>
          <a:xfrm>
            <a:off x="311700" y="1266325"/>
            <a:ext cx="6360900" cy="3302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tr" sz="1400"/>
              <a:t>Şişman çocuklarda bozulmuş beden görünümü içe kapanmaya neden olabilir ve sosyal yaşamda uyumsuzluk görülebilir.</a:t>
            </a:r>
            <a:endParaRPr sz="1400"/>
          </a:p>
          <a:p>
            <a:pPr indent="-317500" lvl="0" marL="457200" rtl="0" algn="l">
              <a:spcBef>
                <a:spcPts val="0"/>
              </a:spcBef>
              <a:spcAft>
                <a:spcPts val="0"/>
              </a:spcAft>
              <a:buSzPts val="1400"/>
              <a:buChar char="●"/>
            </a:pPr>
            <a:r>
              <a:rPr lang="tr" sz="1400"/>
              <a:t>Özgüven eksikliği, benlik saygısının azalması, negatif  düşünceler ve sosyal fobi gelişebilir.</a:t>
            </a:r>
            <a:endParaRPr sz="1400"/>
          </a:p>
          <a:p>
            <a:pPr indent="-317500" lvl="0" marL="457200" rtl="0" algn="l">
              <a:spcBef>
                <a:spcPts val="0"/>
              </a:spcBef>
              <a:spcAft>
                <a:spcPts val="0"/>
              </a:spcAft>
              <a:buSzPts val="1400"/>
              <a:buChar char="●"/>
            </a:pPr>
            <a:r>
              <a:rPr lang="tr" sz="1400"/>
              <a:t>Akranlarından ve sosyal etkinliklerden uzaklaşan obez  çocuklar, zamanını evde geçirdiğinden bilgisayar oyunu ve televizyon gibi aktivitelere yönelirler. </a:t>
            </a:r>
            <a:endParaRPr sz="1400"/>
          </a:p>
          <a:p>
            <a:pPr indent="-317500" lvl="0" marL="457200" rtl="0" algn="l">
              <a:spcBef>
                <a:spcPts val="0"/>
              </a:spcBef>
              <a:spcAft>
                <a:spcPts val="0"/>
              </a:spcAft>
              <a:buSzPts val="1400"/>
              <a:buChar char="●"/>
            </a:pPr>
            <a:r>
              <a:rPr lang="tr" sz="1400"/>
              <a:t>Obez çocuklarda dikkat eksikliği-hiperaktivite bozukluğu daha sıktır.</a:t>
            </a:r>
            <a:endParaRPr sz="1400"/>
          </a:p>
          <a:p>
            <a:pPr indent="-317500" lvl="0" marL="457200" rtl="0" algn="l">
              <a:spcBef>
                <a:spcPts val="0"/>
              </a:spcBef>
              <a:spcAft>
                <a:spcPts val="0"/>
              </a:spcAft>
              <a:buSzPts val="1400"/>
              <a:buChar char="●"/>
            </a:pPr>
            <a:r>
              <a:rPr lang="tr" sz="1400"/>
              <a:t>Fazla kilosu olan çocukların normal kilolu olan akranlarında göre zihinsel fonksiyonlarının da daha düşük olduğu gösterilmiştir.</a:t>
            </a:r>
            <a:endParaRPr sz="1400"/>
          </a:p>
          <a:p>
            <a:pPr indent="-317500" lvl="0" marL="457200" rtl="0" algn="l">
              <a:spcBef>
                <a:spcPts val="0"/>
              </a:spcBef>
              <a:spcAft>
                <a:spcPts val="0"/>
              </a:spcAft>
              <a:buSzPts val="1400"/>
              <a:buChar char="●"/>
            </a:pPr>
            <a:r>
              <a:rPr lang="tr" sz="1400"/>
              <a:t>Önceden kaka veya idrar kaçırma problemi olmayan bir çocukta bu belirtilerin başlaması ciddi psikolojik sorunların habercisi olabilir.</a:t>
            </a:r>
            <a:endParaRPr sz="1400"/>
          </a:p>
        </p:txBody>
      </p:sp>
      <p:sp>
        <p:nvSpPr>
          <p:cNvPr id="267" name="Google Shape;267;p41"/>
          <p:cNvSpPr txBox="1"/>
          <p:nvPr/>
        </p:nvSpPr>
        <p:spPr>
          <a:xfrm>
            <a:off x="311700" y="4569025"/>
            <a:ext cx="737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268" name="Google Shape;268;p41"/>
          <p:cNvPicPr preferRelativeResize="0"/>
          <p:nvPr/>
        </p:nvPicPr>
        <p:blipFill>
          <a:blip r:embed="rId3">
            <a:alphaModFix/>
          </a:blip>
          <a:stretch>
            <a:fillRect/>
          </a:stretch>
        </p:blipFill>
        <p:spPr>
          <a:xfrm>
            <a:off x="6825000" y="1836575"/>
            <a:ext cx="2166599" cy="24256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Giriş</a:t>
            </a:r>
            <a:endParaRPr/>
          </a:p>
        </p:txBody>
      </p:sp>
      <p:sp>
        <p:nvSpPr>
          <p:cNvPr id="79" name="Google Shape;79;p15"/>
          <p:cNvSpPr txBox="1"/>
          <p:nvPr>
            <p:ph idx="1" type="body"/>
          </p:nvPr>
        </p:nvSpPr>
        <p:spPr>
          <a:xfrm>
            <a:off x="311700" y="1266325"/>
            <a:ext cx="48972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sz="1600"/>
              <a:t>Tanım ve Önem: </a:t>
            </a:r>
            <a:endParaRPr b="1" sz="1600"/>
          </a:p>
          <a:p>
            <a:pPr indent="-330200" lvl="0" marL="457200" rtl="0" algn="l">
              <a:spcBef>
                <a:spcPts val="1200"/>
              </a:spcBef>
              <a:spcAft>
                <a:spcPts val="0"/>
              </a:spcAft>
              <a:buSzPts val="1600"/>
              <a:buChar char="●"/>
            </a:pPr>
            <a:r>
              <a:rPr b="1" lang="tr" sz="1600"/>
              <a:t>Obezite</a:t>
            </a:r>
            <a:r>
              <a:rPr lang="tr" sz="1600"/>
              <a:t>, harcanandan fazla enerji alınması sonucu vücuttaki yağ miktarının sağlığı bozacak düzeyde artması olarak tanımlanmaktadır. Çocuklarda obezite, sadece gelecekteki hastalıklara zemin hazırlamakla kalmaz, aktif yaş grubu için de akut riskler taşır</a:t>
            </a:r>
            <a:endParaRPr sz="1600"/>
          </a:p>
          <a:p>
            <a:pPr indent="-330200" lvl="0" marL="457200" rtl="0" algn="l">
              <a:spcBef>
                <a:spcPts val="0"/>
              </a:spcBef>
              <a:spcAft>
                <a:spcPts val="0"/>
              </a:spcAft>
              <a:buSzPts val="1600"/>
              <a:buChar char="●"/>
            </a:pPr>
            <a:r>
              <a:rPr lang="tr" sz="1600"/>
              <a:t>Ülkemizde her 4-5 çocuktan birinde kilo fazlalığı bulunmaktadır</a:t>
            </a:r>
            <a:endParaRPr sz="1600"/>
          </a:p>
        </p:txBody>
      </p:sp>
      <p:pic>
        <p:nvPicPr>
          <p:cNvPr id="80" name="Google Shape;80;p15"/>
          <p:cNvPicPr preferRelativeResize="0"/>
          <p:nvPr/>
        </p:nvPicPr>
        <p:blipFill>
          <a:blip r:embed="rId3">
            <a:alphaModFix/>
          </a:blip>
          <a:stretch>
            <a:fillRect/>
          </a:stretch>
        </p:blipFill>
        <p:spPr>
          <a:xfrm>
            <a:off x="5649425" y="2240900"/>
            <a:ext cx="3013725" cy="2453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Obeziteye Eşlik Eden Psikososyal Sorunlar</a:t>
            </a:r>
            <a:endParaRPr/>
          </a:p>
          <a:p>
            <a:pPr indent="0" lvl="0" marL="0" rtl="0" algn="l">
              <a:spcBef>
                <a:spcPts val="0"/>
              </a:spcBef>
              <a:spcAft>
                <a:spcPts val="0"/>
              </a:spcAft>
              <a:buNone/>
            </a:pPr>
            <a:r>
              <a:t/>
            </a:r>
            <a:endParaRPr/>
          </a:p>
        </p:txBody>
      </p:sp>
      <p:sp>
        <p:nvSpPr>
          <p:cNvPr id="274" name="Google Shape;274;p4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tr" sz="1600"/>
              <a:t>Bozulmuş Ergenlikte beden imajı ile aşırı meşgul olma hali normal bir durumdur, ancak obezlerde bu uğraşın arttığı ve bozulmuş beden algısı olduğu bilinmektedir. Beden algısının bozulması yeme bozukluklarını tetikleyebilir. </a:t>
            </a:r>
            <a:endParaRPr b="1" sz="1600"/>
          </a:p>
          <a:p>
            <a:pPr indent="-317500" lvl="1" marL="914400" rtl="0" algn="l">
              <a:spcBef>
                <a:spcPts val="0"/>
              </a:spcBef>
              <a:spcAft>
                <a:spcPts val="0"/>
              </a:spcAft>
              <a:buSzPts val="1400"/>
              <a:buChar char="○"/>
            </a:pPr>
            <a:r>
              <a:rPr b="1" lang="tr"/>
              <a:t>T</a:t>
            </a:r>
            <a:r>
              <a:rPr b="1" lang="tr"/>
              <a:t>ıkınırcasına yeme bozukluğu: </a:t>
            </a:r>
            <a:r>
              <a:rPr lang="tr"/>
              <a:t>Tekrarlayıcı karakterde kısa sürede aşırı yemek yeme ve kendini durduramama durumu</a:t>
            </a:r>
            <a:endParaRPr/>
          </a:p>
          <a:p>
            <a:pPr indent="-317500" lvl="1" marL="914400" rtl="0" algn="l">
              <a:spcBef>
                <a:spcPts val="0"/>
              </a:spcBef>
              <a:spcAft>
                <a:spcPts val="0"/>
              </a:spcAft>
              <a:buSzPts val="1400"/>
              <a:buChar char="○"/>
            </a:pPr>
            <a:r>
              <a:rPr b="1" lang="tr"/>
              <a:t>Aşırı yeme: </a:t>
            </a:r>
            <a:r>
              <a:rPr lang="tr"/>
              <a:t>Aile içinde yanlış beslenme alışkanlıklarının edinilmesi, yemeğin bir ödül veye ceza olarak kullanılması, </a:t>
            </a:r>
            <a:r>
              <a:rPr lang="tr"/>
              <a:t>tüm aile fertlerinin aynı sofrada yemek yeme alışkanlığının olmaması ,</a:t>
            </a:r>
            <a:r>
              <a:rPr lang="tr"/>
              <a:t>çocuğu susturmak amacıyla abur-cubur verilmesi.</a:t>
            </a:r>
            <a:endParaRPr/>
          </a:p>
          <a:p>
            <a:pPr indent="-292100" lvl="1" marL="914400" rtl="0" algn="l">
              <a:spcBef>
                <a:spcPts val="0"/>
              </a:spcBef>
              <a:spcAft>
                <a:spcPts val="0"/>
              </a:spcAft>
              <a:buSzPts val="1000"/>
              <a:buChar char="○"/>
            </a:pPr>
            <a:r>
              <a:rPr b="1" lang="tr"/>
              <a:t>P</a:t>
            </a:r>
            <a:r>
              <a:rPr b="1" lang="tr"/>
              <a:t>sikolojik yeme: </a:t>
            </a:r>
            <a:r>
              <a:rPr lang="tr"/>
              <a:t>Olumsuz duygularla baş edebilmek için aşırı yeme eğiliminin olduğu durum. Normal kilolu kişilerde depresyon, kaygı, stres ve yalnızlık gibi durumlarda iştah azalırken, obez bireylerde bu tür duygu bozuklukları psikolojik yeme davranışını tetiklemektedir</a:t>
            </a:r>
            <a:endParaRPr sz="1000"/>
          </a:p>
        </p:txBody>
      </p:sp>
      <p:sp>
        <p:nvSpPr>
          <p:cNvPr id="275" name="Google Shape;275;p42"/>
          <p:cNvSpPr txBox="1"/>
          <p:nvPr/>
        </p:nvSpPr>
        <p:spPr>
          <a:xfrm>
            <a:off x="311700" y="4569025"/>
            <a:ext cx="59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Obeziteye Eşlik Eden Psikososyal Sorunlar</a:t>
            </a:r>
            <a:endParaRPr/>
          </a:p>
          <a:p>
            <a:pPr indent="0" lvl="0" marL="0" rtl="0" algn="l">
              <a:spcBef>
                <a:spcPts val="0"/>
              </a:spcBef>
              <a:spcAft>
                <a:spcPts val="0"/>
              </a:spcAft>
              <a:buNone/>
            </a:pPr>
            <a:r>
              <a:t/>
            </a:r>
            <a:endParaRPr/>
          </a:p>
        </p:txBody>
      </p:sp>
      <p:sp>
        <p:nvSpPr>
          <p:cNvPr id="281" name="Google Shape;281;p4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tr"/>
              <a:t>Obez bireylerde tüm kaygı bozuklukları, yaygın anksiyete, panik bozukluk, sosyal fobi, daha fazla görülmektedir. Sonuç olarak obez çocuklarda erken çocuklukta başlayan, ergenlik döneminde artış gösteren ve destek alınmazsa ömür boyu sürecek hastalıklar ve psikososyal belirtiler görülebilir.</a:t>
            </a:r>
            <a:endParaRPr/>
          </a:p>
        </p:txBody>
      </p:sp>
      <p:pic>
        <p:nvPicPr>
          <p:cNvPr id="282" name="Google Shape;282;p43"/>
          <p:cNvPicPr preferRelativeResize="0"/>
          <p:nvPr/>
        </p:nvPicPr>
        <p:blipFill>
          <a:blip r:embed="rId3">
            <a:alphaModFix/>
          </a:blip>
          <a:stretch>
            <a:fillRect/>
          </a:stretch>
        </p:blipFill>
        <p:spPr>
          <a:xfrm>
            <a:off x="1865750" y="3006925"/>
            <a:ext cx="5248275" cy="1562100"/>
          </a:xfrm>
          <a:prstGeom prst="rect">
            <a:avLst/>
          </a:prstGeom>
          <a:noFill/>
          <a:ln>
            <a:noFill/>
          </a:ln>
        </p:spPr>
      </p:pic>
      <p:sp>
        <p:nvSpPr>
          <p:cNvPr id="283" name="Google Shape;283;p43"/>
          <p:cNvSpPr txBox="1"/>
          <p:nvPr/>
        </p:nvSpPr>
        <p:spPr>
          <a:xfrm>
            <a:off x="311700" y="4569025"/>
            <a:ext cx="82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9" name="Google Shape;289;p4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0" name="Google Shape;290;p44"/>
          <p:cNvPicPr preferRelativeResize="0"/>
          <p:nvPr/>
        </p:nvPicPr>
        <p:blipFill>
          <a:blip r:embed="rId3">
            <a:alphaModFix/>
          </a:blip>
          <a:stretch>
            <a:fillRect/>
          </a:stretch>
        </p:blipFill>
        <p:spPr>
          <a:xfrm>
            <a:off x="1825750" y="317900"/>
            <a:ext cx="5441249" cy="4492076"/>
          </a:xfrm>
          <a:prstGeom prst="rect">
            <a:avLst/>
          </a:prstGeom>
          <a:noFill/>
          <a:ln>
            <a:noFill/>
          </a:ln>
        </p:spPr>
      </p:pic>
      <p:sp>
        <p:nvSpPr>
          <p:cNvPr id="291" name="Google Shape;291;p44"/>
          <p:cNvSpPr txBox="1"/>
          <p:nvPr/>
        </p:nvSpPr>
        <p:spPr>
          <a:xfrm>
            <a:off x="7267000" y="3750075"/>
            <a:ext cx="1308300" cy="5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1100">
                <a:solidFill>
                  <a:schemeClr val="dk2"/>
                </a:solidFill>
                <a:latin typeface="Open Sans"/>
                <a:ea typeface="Open Sans"/>
                <a:cs typeface="Open Sans"/>
                <a:sym typeface="Open Sans"/>
              </a:rPr>
              <a:t>Jebeile H. ve ark., Lancet, 2022</a:t>
            </a:r>
            <a:endParaRPr sz="1100">
              <a:solidFill>
                <a:schemeClr val="dk2"/>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Tedavi Yönetimi ve Önleme Stratejileri</a:t>
            </a:r>
            <a:endParaRPr/>
          </a:p>
        </p:txBody>
      </p:sp>
      <p:sp>
        <p:nvSpPr>
          <p:cNvPr id="297" name="Google Shape;297;p4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b="1" lang="tr" sz="1500"/>
              <a:t>Çocuk ve adölesanlarda obezite tedavisi</a:t>
            </a:r>
            <a:endParaRPr sz="1500"/>
          </a:p>
          <a:p>
            <a:pPr indent="-323850" lvl="0" marL="457200" rtl="0" algn="l">
              <a:spcBef>
                <a:spcPts val="0"/>
              </a:spcBef>
              <a:spcAft>
                <a:spcPts val="0"/>
              </a:spcAft>
              <a:buSzPts val="1500"/>
              <a:buChar char="●"/>
            </a:pPr>
            <a:r>
              <a:rPr lang="tr" sz="1500"/>
              <a:t>Yağ dokusunu azaltmayı, eşlik eden fiziksel ve psikososyal komplikasyonları düzeltmeyi ve kronik hastalık gelişimini önlemeyi amaçlar. </a:t>
            </a:r>
            <a:endParaRPr sz="1500"/>
          </a:p>
          <a:p>
            <a:pPr indent="-323850" lvl="0" marL="457200" rtl="0" algn="l">
              <a:spcBef>
                <a:spcPts val="0"/>
              </a:spcBef>
              <a:spcAft>
                <a:spcPts val="0"/>
              </a:spcAft>
              <a:buSzPts val="1500"/>
              <a:buChar char="●"/>
            </a:pPr>
            <a:r>
              <a:rPr lang="tr" sz="1500"/>
              <a:t>Tedavinin tipi ve yoğunluğu; obezitenin şiddetine, çocuğun yaşına ve gelişim evresine, hastanın ve ailesinin ihtiyaç ve tercihlerine, klinisyenlerin klinik yetkinliği ve eğitimine ve tedavinin sunulduğu sağlık sistemine bağlıdır. </a:t>
            </a:r>
            <a:endParaRPr sz="1500"/>
          </a:p>
          <a:p>
            <a:pPr indent="0" lvl="0" marL="457200" rtl="0" algn="l">
              <a:spcBef>
                <a:spcPts val="1200"/>
              </a:spcBef>
              <a:spcAft>
                <a:spcPts val="1200"/>
              </a:spcAft>
              <a:buNone/>
            </a:pPr>
            <a:r>
              <a:t/>
            </a:r>
            <a:endParaRPr sz="1600"/>
          </a:p>
        </p:txBody>
      </p:sp>
      <p:sp>
        <p:nvSpPr>
          <p:cNvPr id="298" name="Google Shape;298;p45"/>
          <p:cNvSpPr txBox="1"/>
          <p:nvPr/>
        </p:nvSpPr>
        <p:spPr>
          <a:xfrm>
            <a:off x="311700" y="4682925"/>
            <a:ext cx="507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299" name="Google Shape;299;p45"/>
          <p:cNvPicPr preferRelativeResize="0"/>
          <p:nvPr/>
        </p:nvPicPr>
        <p:blipFill>
          <a:blip r:embed="rId3">
            <a:alphaModFix/>
          </a:blip>
          <a:stretch>
            <a:fillRect/>
          </a:stretch>
        </p:blipFill>
        <p:spPr>
          <a:xfrm>
            <a:off x="4787425" y="2960000"/>
            <a:ext cx="3991650" cy="1883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Tedavi Yönetimi ve Önleme Stratejileri</a:t>
            </a:r>
            <a:endParaRPr/>
          </a:p>
        </p:txBody>
      </p:sp>
      <p:sp>
        <p:nvSpPr>
          <p:cNvPr id="305" name="Google Shape;305;p46"/>
          <p:cNvSpPr txBox="1"/>
          <p:nvPr>
            <p:ph idx="1" type="body"/>
          </p:nvPr>
        </p:nvSpPr>
        <p:spPr>
          <a:xfrm>
            <a:off x="311700" y="1266325"/>
            <a:ext cx="6162600" cy="26511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tr"/>
              <a:t>Multidisipliner Yaklaşım:</a:t>
            </a:r>
            <a:endParaRPr b="1"/>
          </a:p>
          <a:p>
            <a:pPr indent="-317500" lvl="1" marL="914400" rtl="0" algn="l">
              <a:spcBef>
                <a:spcPts val="0"/>
              </a:spcBef>
              <a:spcAft>
                <a:spcPts val="0"/>
              </a:spcAft>
              <a:buSzPts val="1400"/>
              <a:buChar char="○"/>
            </a:pPr>
            <a:r>
              <a:rPr b="1" lang="tr"/>
              <a:t>Yaşam Tarzı Değişikliği: </a:t>
            </a:r>
            <a:r>
              <a:rPr lang="tr"/>
              <a:t>Beslenme ve fiziksel aktivite modifikasyonu.</a:t>
            </a:r>
            <a:endParaRPr/>
          </a:p>
          <a:p>
            <a:pPr indent="-317500" lvl="1" marL="914400" rtl="0" algn="l">
              <a:spcBef>
                <a:spcPts val="0"/>
              </a:spcBef>
              <a:spcAft>
                <a:spcPts val="0"/>
              </a:spcAft>
              <a:buSzPts val="1400"/>
              <a:buChar char="○"/>
            </a:pPr>
            <a:r>
              <a:rPr b="1" lang="tr"/>
              <a:t>Psikolojik Destek: </a:t>
            </a:r>
            <a:r>
              <a:rPr lang="tr"/>
              <a:t>Davranışsal terapi ve beden algısı çalışmaları.</a:t>
            </a:r>
            <a:endParaRPr/>
          </a:p>
          <a:p>
            <a:pPr indent="-317500" lvl="1" marL="914400" rtl="0" algn="l">
              <a:spcBef>
                <a:spcPts val="0"/>
              </a:spcBef>
              <a:spcAft>
                <a:spcPts val="0"/>
              </a:spcAft>
              <a:buSzPts val="1400"/>
              <a:buChar char="○"/>
            </a:pPr>
            <a:r>
              <a:rPr b="1" lang="tr"/>
              <a:t>İleri Tedavi: </a:t>
            </a:r>
            <a:r>
              <a:rPr lang="tr"/>
              <a:t>Uygun vakalarda farmakoterapi ve bariatrik cerrahi.</a:t>
            </a:r>
            <a:endParaRPr/>
          </a:p>
          <a:p>
            <a:pPr indent="-342900" lvl="0" marL="457200" rtl="0" algn="l">
              <a:spcBef>
                <a:spcPts val="0"/>
              </a:spcBef>
              <a:spcAft>
                <a:spcPts val="0"/>
              </a:spcAft>
              <a:buSzPts val="1800"/>
              <a:buChar char="●"/>
            </a:pPr>
            <a:r>
              <a:rPr b="1" lang="tr"/>
              <a:t>İletişim Dili: </a:t>
            </a:r>
            <a:r>
              <a:rPr lang="tr" sz="1600"/>
              <a:t>Damgalayıcı (stigma yaratan) dilden kaçınılmalı, motivasyonel görüşme teknikleri kullanılmalıdır.</a:t>
            </a:r>
            <a:endParaRPr sz="1600"/>
          </a:p>
        </p:txBody>
      </p:sp>
      <p:pic>
        <p:nvPicPr>
          <p:cNvPr id="306" name="Google Shape;306;p46"/>
          <p:cNvPicPr preferRelativeResize="0"/>
          <p:nvPr/>
        </p:nvPicPr>
        <p:blipFill>
          <a:blip r:embed="rId3">
            <a:alphaModFix/>
          </a:blip>
          <a:stretch>
            <a:fillRect/>
          </a:stretch>
        </p:blipFill>
        <p:spPr>
          <a:xfrm>
            <a:off x="6003875" y="3068100"/>
            <a:ext cx="2828424" cy="1893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Aile İçi Önlemler</a:t>
            </a:r>
            <a:endParaRPr/>
          </a:p>
        </p:txBody>
      </p:sp>
      <p:sp>
        <p:nvSpPr>
          <p:cNvPr id="312" name="Google Shape;312;p4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b="1" lang="tr" sz="1700"/>
              <a:t>Gebelik:</a:t>
            </a:r>
            <a:r>
              <a:rPr lang="tr" sz="1700"/>
              <a:t> </a:t>
            </a:r>
            <a:endParaRPr sz="1700"/>
          </a:p>
          <a:p>
            <a:pPr indent="-311150" lvl="1" marL="914400" rtl="0" algn="l">
              <a:spcBef>
                <a:spcPts val="0"/>
              </a:spcBef>
              <a:spcAft>
                <a:spcPts val="0"/>
              </a:spcAft>
              <a:buSzPts val="1300"/>
              <a:buChar char="○"/>
            </a:pPr>
            <a:r>
              <a:rPr lang="tr" sz="1300"/>
              <a:t>Annenin</a:t>
            </a:r>
            <a:r>
              <a:rPr lang="tr" sz="1300"/>
              <a:t> kilo takibi yapılmalı, mümkün olduğunca egzersiz yapması sağlanmalıdır. Gebelikte sigara, alkol ve kontrolsüz ilaç kullanımı gibi bebeğin gelişimini olumsuz etkileyecek alışkanlıklardan kaçınılmalıdır. </a:t>
            </a:r>
            <a:endParaRPr sz="1300"/>
          </a:p>
          <a:p>
            <a:pPr indent="-336550" lvl="0" marL="457200" rtl="0" algn="l">
              <a:spcBef>
                <a:spcPts val="0"/>
              </a:spcBef>
              <a:spcAft>
                <a:spcPts val="0"/>
              </a:spcAft>
              <a:buSzPts val="1700"/>
              <a:buChar char="●"/>
            </a:pPr>
            <a:r>
              <a:rPr b="1" lang="tr" sz="1700"/>
              <a:t>Anne sütü: </a:t>
            </a:r>
            <a:endParaRPr b="1" sz="1700"/>
          </a:p>
          <a:p>
            <a:pPr indent="-311150" lvl="1" marL="914400" rtl="0" algn="l">
              <a:spcBef>
                <a:spcPts val="0"/>
              </a:spcBef>
              <a:spcAft>
                <a:spcPts val="0"/>
              </a:spcAft>
              <a:buSzPts val="1300"/>
              <a:buChar char="○"/>
            </a:pPr>
            <a:r>
              <a:rPr lang="tr" sz="1300"/>
              <a:t>Doğumdan sonra en az 6 ay olmak üzere ilk 1 yaşta bebeğin  anne sütü alması sağlanmalıdır.</a:t>
            </a:r>
            <a:endParaRPr sz="1300"/>
          </a:p>
          <a:p>
            <a:pPr indent="-336550" lvl="0" marL="457200" rtl="0" algn="l">
              <a:spcBef>
                <a:spcPts val="0"/>
              </a:spcBef>
              <a:spcAft>
                <a:spcPts val="0"/>
              </a:spcAft>
              <a:buSzPts val="1700"/>
              <a:buChar char="●"/>
            </a:pPr>
            <a:r>
              <a:rPr b="1" lang="tr" sz="1700"/>
              <a:t>Bebeklik dönemi: </a:t>
            </a:r>
            <a:endParaRPr b="1" sz="1700"/>
          </a:p>
          <a:p>
            <a:pPr indent="-311150" lvl="1" marL="914400" rtl="0" algn="l">
              <a:spcBef>
                <a:spcPts val="0"/>
              </a:spcBef>
              <a:spcAft>
                <a:spcPts val="0"/>
              </a:spcAft>
              <a:buSzPts val="1300"/>
              <a:buChar char="○"/>
            </a:pPr>
            <a:r>
              <a:rPr lang="tr" sz="1300"/>
              <a:t>Bebeklerin kilo takibi uzman hekimlerce dikkatle yapılmalıdır</a:t>
            </a:r>
            <a:endParaRPr sz="1300"/>
          </a:p>
          <a:p>
            <a:pPr indent="-336550" lvl="0" marL="457200" rtl="0" algn="l">
              <a:spcBef>
                <a:spcPts val="0"/>
              </a:spcBef>
              <a:spcAft>
                <a:spcPts val="0"/>
              </a:spcAft>
              <a:buSzPts val="1700"/>
              <a:buChar char="●"/>
            </a:pPr>
            <a:r>
              <a:rPr b="1" lang="tr" sz="1700"/>
              <a:t>Uyku süresi: </a:t>
            </a:r>
            <a:endParaRPr b="1" sz="1700"/>
          </a:p>
          <a:p>
            <a:pPr indent="-311150" lvl="1" marL="914400" rtl="0" algn="l">
              <a:spcBef>
                <a:spcPts val="0"/>
              </a:spcBef>
              <a:spcAft>
                <a:spcPts val="0"/>
              </a:spcAft>
              <a:buSzPts val="1300"/>
              <a:buChar char="○"/>
            </a:pPr>
            <a:r>
              <a:rPr lang="tr" sz="1300"/>
              <a:t>Yaşa uygun yeterli uyku süresi sağlanmalıdır.</a:t>
            </a:r>
            <a:endParaRPr sz="1300"/>
          </a:p>
          <a:p>
            <a:pPr indent="0" lvl="0" marL="457200" rtl="0" algn="l">
              <a:spcBef>
                <a:spcPts val="1200"/>
              </a:spcBef>
              <a:spcAft>
                <a:spcPts val="1200"/>
              </a:spcAft>
              <a:buNone/>
            </a:pPr>
            <a:r>
              <a:t/>
            </a:r>
            <a:endParaRPr/>
          </a:p>
        </p:txBody>
      </p:sp>
      <p:sp>
        <p:nvSpPr>
          <p:cNvPr id="313" name="Google Shape;313;p47"/>
          <p:cNvSpPr txBox="1"/>
          <p:nvPr/>
        </p:nvSpPr>
        <p:spPr>
          <a:xfrm>
            <a:off x="311700" y="4499725"/>
            <a:ext cx="555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314" name="Google Shape;314;p47"/>
          <p:cNvPicPr preferRelativeResize="0"/>
          <p:nvPr/>
        </p:nvPicPr>
        <p:blipFill>
          <a:blip r:embed="rId3">
            <a:alphaModFix/>
          </a:blip>
          <a:stretch>
            <a:fillRect/>
          </a:stretch>
        </p:blipFill>
        <p:spPr>
          <a:xfrm>
            <a:off x="7225974" y="3387824"/>
            <a:ext cx="1505025" cy="1512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Aile İçi Önlemler</a:t>
            </a:r>
            <a:endParaRPr/>
          </a:p>
          <a:p>
            <a:pPr indent="0" lvl="0" marL="0" rtl="0" algn="l">
              <a:spcBef>
                <a:spcPts val="0"/>
              </a:spcBef>
              <a:spcAft>
                <a:spcPts val="0"/>
              </a:spcAft>
              <a:buNone/>
            </a:pPr>
            <a:r>
              <a:t/>
            </a:r>
            <a:endParaRPr/>
          </a:p>
        </p:txBody>
      </p:sp>
      <p:sp>
        <p:nvSpPr>
          <p:cNvPr id="320" name="Google Shape;320;p48"/>
          <p:cNvSpPr txBox="1"/>
          <p:nvPr>
            <p:ph idx="1" type="body"/>
          </p:nvPr>
        </p:nvSpPr>
        <p:spPr>
          <a:xfrm>
            <a:off x="311700" y="1266325"/>
            <a:ext cx="5832900" cy="3416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tr"/>
              <a:t>Beslenme alışkanlıkları: </a:t>
            </a:r>
            <a:endParaRPr b="1"/>
          </a:p>
          <a:p>
            <a:pPr indent="-317500" lvl="1" marL="914400" rtl="0" algn="l">
              <a:spcBef>
                <a:spcPts val="0"/>
              </a:spcBef>
              <a:spcAft>
                <a:spcPts val="0"/>
              </a:spcAft>
              <a:buSzPts val="1400"/>
              <a:buChar char="○"/>
            </a:pPr>
            <a:r>
              <a:rPr lang="tr"/>
              <a:t>Erken yaşta  aile içinde kazanılmaktadır. Bu nedenle anne-babaların ve ailenin diğer bireylerinin kendi beslenme tarzları ve hareketleri ile çocuklarına doğru örnek olmaları gerekir.</a:t>
            </a:r>
            <a:endParaRPr/>
          </a:p>
          <a:p>
            <a:pPr indent="-317500" lvl="1" marL="914400" rtl="0" algn="l">
              <a:spcBef>
                <a:spcPts val="0"/>
              </a:spcBef>
              <a:spcAft>
                <a:spcPts val="0"/>
              </a:spcAft>
              <a:buSzPts val="1400"/>
              <a:buChar char="○"/>
            </a:pPr>
            <a:r>
              <a:rPr lang="tr"/>
              <a:t>Ailenin beraberce akşam yemeği  yenmesi, özellikle 2-7 yaş arası çocuklara şekerli ve gazlı içeceklerin verilmemesi, çocuğun yaşına uygun dengeli beslenme planının yine yaşına uygun porsiyonlarla verilmesi sağlanmalıdır. Lifli gıdalar ve tam tahıl ürünlerinin tüketilmesi teşvik edilmelidir. Yüksek enerjili  içecek ve gıdalar, hazır gıdalar, ayaküstü hızlı tüketilen gıdaların tüketimi engellenmelidir.</a:t>
            </a:r>
            <a:endParaRPr/>
          </a:p>
          <a:p>
            <a:pPr indent="-317500" lvl="1" marL="914400" rtl="0" algn="l">
              <a:spcBef>
                <a:spcPts val="0"/>
              </a:spcBef>
              <a:spcAft>
                <a:spcPts val="0"/>
              </a:spcAft>
              <a:buSzPts val="1400"/>
              <a:buChar char="○"/>
            </a:pPr>
            <a:r>
              <a:rPr lang="tr"/>
              <a:t>Özellikle kahvaltı olmak üzere öğün atlanmamalıdır.</a:t>
            </a:r>
            <a:endParaRPr/>
          </a:p>
        </p:txBody>
      </p:sp>
      <p:sp>
        <p:nvSpPr>
          <p:cNvPr id="321" name="Google Shape;321;p48"/>
          <p:cNvSpPr txBox="1"/>
          <p:nvPr/>
        </p:nvSpPr>
        <p:spPr>
          <a:xfrm>
            <a:off x="311700" y="4682925"/>
            <a:ext cx="583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322" name="Google Shape;322;p48"/>
          <p:cNvPicPr preferRelativeResize="0"/>
          <p:nvPr/>
        </p:nvPicPr>
        <p:blipFill>
          <a:blip r:embed="rId3">
            <a:alphaModFix/>
          </a:blip>
          <a:stretch>
            <a:fillRect/>
          </a:stretch>
        </p:blipFill>
        <p:spPr>
          <a:xfrm>
            <a:off x="6205200" y="1591725"/>
            <a:ext cx="2694600" cy="252115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Aile İçi Önlemler</a:t>
            </a:r>
            <a:endParaRPr/>
          </a:p>
        </p:txBody>
      </p:sp>
      <p:sp>
        <p:nvSpPr>
          <p:cNvPr id="328" name="Google Shape;328;p49"/>
          <p:cNvSpPr txBox="1"/>
          <p:nvPr>
            <p:ph idx="1" type="body"/>
          </p:nvPr>
        </p:nvSpPr>
        <p:spPr>
          <a:xfrm>
            <a:off x="311700" y="1266325"/>
            <a:ext cx="52677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tr"/>
              <a:t>Ekran Maruziyeti:</a:t>
            </a:r>
            <a:r>
              <a:rPr lang="tr"/>
              <a:t> </a:t>
            </a:r>
            <a:endParaRPr/>
          </a:p>
          <a:p>
            <a:pPr indent="-317500" lvl="1" marL="914400" rtl="0" algn="l">
              <a:spcBef>
                <a:spcPts val="0"/>
              </a:spcBef>
              <a:spcAft>
                <a:spcPts val="0"/>
              </a:spcAft>
              <a:buSzPts val="1400"/>
              <a:buChar char="○"/>
            </a:pPr>
            <a:r>
              <a:rPr lang="tr"/>
              <a:t>Televizyon ve bilgisayar- tablet başında hareketsiz geçirilen süre günlük iki saat ile kısıtlanmalı, televizyonda yiyecek, içecek, abur-cubur reklamlarına maruziyet önlenmelidir.</a:t>
            </a:r>
            <a:endParaRPr/>
          </a:p>
          <a:p>
            <a:pPr indent="-342900" lvl="0" marL="457200" rtl="0" algn="l">
              <a:spcBef>
                <a:spcPts val="0"/>
              </a:spcBef>
              <a:spcAft>
                <a:spcPts val="0"/>
              </a:spcAft>
              <a:buSzPts val="1800"/>
              <a:buChar char="●"/>
            </a:pPr>
            <a:r>
              <a:rPr b="1" lang="tr"/>
              <a:t>Egzersiz:</a:t>
            </a:r>
            <a:r>
              <a:rPr lang="tr"/>
              <a:t> </a:t>
            </a:r>
            <a:endParaRPr/>
          </a:p>
          <a:p>
            <a:pPr indent="-317500" lvl="1" marL="914400" rtl="0" algn="l">
              <a:spcBef>
                <a:spcPts val="0"/>
              </a:spcBef>
              <a:spcAft>
                <a:spcPts val="0"/>
              </a:spcAft>
              <a:buSzPts val="1400"/>
              <a:buChar char="○"/>
            </a:pPr>
            <a:r>
              <a:rPr lang="tr"/>
              <a:t>Hergün 30-60 dakika süre ile hafif-orta düzeyde fiziksel aktivite (hızlı yürüme, koşma, ip atlama, bisiklet, dans etme) yapılmalıdır.</a:t>
            </a:r>
            <a:endParaRPr/>
          </a:p>
          <a:p>
            <a:pPr indent="0" lvl="0" marL="0" rtl="0" algn="l">
              <a:spcBef>
                <a:spcPts val="1200"/>
              </a:spcBef>
              <a:spcAft>
                <a:spcPts val="1200"/>
              </a:spcAft>
              <a:buNone/>
            </a:pPr>
            <a:r>
              <a:t/>
            </a:r>
            <a:endParaRPr/>
          </a:p>
        </p:txBody>
      </p:sp>
      <p:pic>
        <p:nvPicPr>
          <p:cNvPr id="329" name="Google Shape;329;p49"/>
          <p:cNvPicPr preferRelativeResize="0"/>
          <p:nvPr/>
        </p:nvPicPr>
        <p:blipFill>
          <a:blip r:embed="rId3">
            <a:alphaModFix/>
          </a:blip>
          <a:stretch>
            <a:fillRect/>
          </a:stretch>
        </p:blipFill>
        <p:spPr>
          <a:xfrm>
            <a:off x="6210425" y="1464650"/>
            <a:ext cx="2563150" cy="1616175"/>
          </a:xfrm>
          <a:prstGeom prst="rect">
            <a:avLst/>
          </a:prstGeom>
          <a:noFill/>
          <a:ln>
            <a:noFill/>
          </a:ln>
        </p:spPr>
      </p:pic>
      <p:pic>
        <p:nvPicPr>
          <p:cNvPr id="330" name="Google Shape;330;p49"/>
          <p:cNvPicPr preferRelativeResize="0"/>
          <p:nvPr/>
        </p:nvPicPr>
        <p:blipFill>
          <a:blip r:embed="rId4">
            <a:alphaModFix/>
          </a:blip>
          <a:stretch>
            <a:fillRect/>
          </a:stretch>
        </p:blipFill>
        <p:spPr>
          <a:xfrm>
            <a:off x="6062600" y="3156900"/>
            <a:ext cx="2769700" cy="14811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Okullarda Alınabilecek Önlemler</a:t>
            </a:r>
            <a:endParaRPr/>
          </a:p>
        </p:txBody>
      </p:sp>
      <p:sp>
        <p:nvSpPr>
          <p:cNvPr id="336" name="Google Shape;336;p50"/>
          <p:cNvSpPr txBox="1"/>
          <p:nvPr>
            <p:ph idx="1" type="body"/>
          </p:nvPr>
        </p:nvSpPr>
        <p:spPr>
          <a:xfrm>
            <a:off x="311700" y="1266325"/>
            <a:ext cx="8193900" cy="3302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tr" sz="1600"/>
              <a:t>Öğretmenler, okul yöneticileri ve ebeveynler sağlıklı beslenerek ve fiziksel olarak aktif bir yaşam tarzını benimseyerek çocuklara örnek olmalıdırlar.</a:t>
            </a:r>
            <a:endParaRPr sz="1600"/>
          </a:p>
          <a:p>
            <a:pPr indent="-330200" lvl="0" marL="457200" rtl="0" algn="l">
              <a:spcBef>
                <a:spcPts val="0"/>
              </a:spcBef>
              <a:spcAft>
                <a:spcPts val="0"/>
              </a:spcAft>
              <a:buSzPts val="1600"/>
              <a:buChar char="●"/>
            </a:pPr>
            <a:r>
              <a:rPr lang="tr" sz="1600"/>
              <a:t>Öğretmenler yiyecek- içecekleri bir ceza veya ödül yöntemi olarak kullanmamalıdır.</a:t>
            </a:r>
            <a:endParaRPr sz="1600"/>
          </a:p>
          <a:p>
            <a:pPr indent="-330200" lvl="0" marL="457200" rtl="0" algn="l">
              <a:spcBef>
                <a:spcPts val="0"/>
              </a:spcBef>
              <a:spcAft>
                <a:spcPts val="0"/>
              </a:spcAft>
              <a:buSzPts val="1600"/>
              <a:buChar char="●"/>
            </a:pPr>
            <a:r>
              <a:rPr lang="tr" sz="1600"/>
              <a:t>Okul içinde ve dışında çocukların keyif alacakları hareket alanları oluşturulmalı, motive edici aktiviteler düzenlenmeli, ortak alanlara konu ile ilgili afişler ve panolar asılmalıdır.</a:t>
            </a:r>
            <a:endParaRPr sz="1600"/>
          </a:p>
          <a:p>
            <a:pPr indent="-330200" lvl="0" marL="457200" rtl="0" algn="l">
              <a:spcBef>
                <a:spcPts val="0"/>
              </a:spcBef>
              <a:spcAft>
                <a:spcPts val="0"/>
              </a:spcAft>
              <a:buSzPts val="1600"/>
              <a:buChar char="●"/>
            </a:pPr>
            <a:r>
              <a:rPr lang="tr" sz="1600"/>
              <a:t>Okul kantinlerinde ve okulların yakın çevresinde sağlıksız yiyecek ve içecek satılması önlenmelidir.</a:t>
            </a:r>
            <a:endParaRPr sz="1600"/>
          </a:p>
        </p:txBody>
      </p:sp>
      <p:sp>
        <p:nvSpPr>
          <p:cNvPr id="337" name="Google Shape;337;p50"/>
          <p:cNvSpPr txBox="1"/>
          <p:nvPr/>
        </p:nvSpPr>
        <p:spPr>
          <a:xfrm>
            <a:off x="311700" y="4569025"/>
            <a:ext cx="581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Toplumsal önlemler</a:t>
            </a:r>
            <a:endParaRPr/>
          </a:p>
          <a:p>
            <a:pPr indent="0" lvl="0" marL="0" rtl="0" algn="l">
              <a:spcBef>
                <a:spcPts val="0"/>
              </a:spcBef>
              <a:spcAft>
                <a:spcPts val="0"/>
              </a:spcAft>
              <a:buNone/>
            </a:pPr>
            <a:r>
              <a:t/>
            </a:r>
            <a:endParaRPr/>
          </a:p>
        </p:txBody>
      </p:sp>
      <p:sp>
        <p:nvSpPr>
          <p:cNvPr id="343" name="Google Shape;343;p5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tr"/>
              <a:t>Kentler çocukların dışarıda güvenli bir şekilde fiziksel aktivite lerde bulunacakları ve kolay ulaşımlarının sağlanabileceği alanlara ( yürüyüş yolları, parklar, oyun alanları) olanak verecek şekilde planlanmalıdır.</a:t>
            </a:r>
            <a:endParaRPr/>
          </a:p>
          <a:p>
            <a:pPr indent="-342900" lvl="0" marL="457200" rtl="0" algn="l">
              <a:spcBef>
                <a:spcPts val="0"/>
              </a:spcBef>
              <a:spcAft>
                <a:spcPts val="0"/>
              </a:spcAft>
              <a:buSzPts val="1800"/>
              <a:buChar char="●"/>
            </a:pPr>
            <a:r>
              <a:rPr lang="tr"/>
              <a:t>Televizyonlarda sağlıklı yaşamı destekleyen programlar yapılmalı, çocukları cezbeden zararlı gıdaların reklamları kaldırılmalıdır.</a:t>
            </a:r>
            <a:endParaRPr/>
          </a:p>
          <a:p>
            <a:pPr indent="-342900" lvl="0" marL="457200" rtl="0" algn="l">
              <a:spcBef>
                <a:spcPts val="0"/>
              </a:spcBef>
              <a:spcAft>
                <a:spcPts val="0"/>
              </a:spcAft>
              <a:buSzPts val="1800"/>
              <a:buChar char="●"/>
            </a:pPr>
            <a:r>
              <a:rPr lang="tr"/>
              <a:t>Birinci basamak sağlık hizmeti veren kurumlarda çalışanlar obeziteyi engelleme konusunda bilgilendirilmelidir. </a:t>
            </a:r>
            <a:endParaRPr/>
          </a:p>
          <a:p>
            <a:pPr indent="-342900" lvl="0" marL="457200" rtl="0" algn="l">
              <a:spcBef>
                <a:spcPts val="0"/>
              </a:spcBef>
              <a:spcAft>
                <a:spcPts val="0"/>
              </a:spcAft>
              <a:buSzPts val="1800"/>
              <a:buChar char="●"/>
            </a:pPr>
            <a:r>
              <a:rPr lang="tr"/>
              <a:t>Günlük hayatta sıkça kullandığımız ürünlerin içindeki endokrin bozucular gibi bazı kimyasallar kullanımları kısıtlanmalıdır.</a:t>
            </a:r>
            <a:endParaRPr/>
          </a:p>
        </p:txBody>
      </p:sp>
      <p:sp>
        <p:nvSpPr>
          <p:cNvPr id="344" name="Google Shape;344;p51"/>
          <p:cNvSpPr txBox="1"/>
          <p:nvPr/>
        </p:nvSpPr>
        <p:spPr>
          <a:xfrm>
            <a:off x="311700" y="4682925"/>
            <a:ext cx="519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Tanı </a:t>
            </a:r>
            <a:endParaRPr/>
          </a:p>
          <a:p>
            <a:pPr indent="0" lvl="0" marL="0" rtl="0" algn="l">
              <a:spcBef>
                <a:spcPts val="0"/>
              </a:spcBef>
              <a:spcAft>
                <a:spcPts val="0"/>
              </a:spcAft>
              <a:buNone/>
            </a:pPr>
            <a:r>
              <a:t/>
            </a:r>
            <a:endParaRPr/>
          </a:p>
        </p:txBody>
      </p:sp>
      <p:sp>
        <p:nvSpPr>
          <p:cNvPr id="86" name="Google Shape;86;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tr"/>
              <a:t>Obezite</a:t>
            </a:r>
            <a:r>
              <a:rPr lang="tr"/>
              <a:t> en kolay şekilde vücut kitle indeksi (VKİ) nin hesaplanması ile saptanabilir. VKİ bir çocuğun kilosunun yaş, boy ve cinse göre normal sınırlar içinde olup olmadığını belirler. Türk çocuklarının yaş, cins ve boya göre hazırlanmış olan VKİ tabloları bu amaçla kullanılabilir. Bu tablolara göre 85. yüzdelik dilim ve üzerinde VKİ ne sahip olmak fazla kilolu, 95. yüzdelik dilimin üzerinde olmak ise obez anlamına gelmektedir.</a:t>
            </a:r>
            <a:endParaRPr/>
          </a:p>
          <a:p>
            <a:pPr indent="-342900" lvl="0" marL="457200" rtl="0" algn="l">
              <a:spcBef>
                <a:spcPts val="0"/>
              </a:spcBef>
              <a:spcAft>
                <a:spcPts val="0"/>
              </a:spcAft>
              <a:buSzPts val="1800"/>
              <a:buChar char="●"/>
            </a:pPr>
            <a:r>
              <a:rPr lang="tr"/>
              <a:t>VKİ=Ağırlık (kg)/Boy (m) 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Sağlıklı Beslenme </a:t>
            </a:r>
            <a:endParaRPr/>
          </a:p>
        </p:txBody>
      </p:sp>
      <p:sp>
        <p:nvSpPr>
          <p:cNvPr id="350" name="Google Shape;350;p5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tr"/>
              <a:t>• Güne mutlaka kahvaltı edilerek başlanmalıdır.</a:t>
            </a:r>
            <a:endParaRPr/>
          </a:p>
          <a:p>
            <a:pPr indent="0" lvl="0" marL="0" rtl="0" algn="l">
              <a:spcBef>
                <a:spcPts val="1200"/>
              </a:spcBef>
              <a:spcAft>
                <a:spcPts val="0"/>
              </a:spcAft>
              <a:buNone/>
            </a:pPr>
            <a:r>
              <a:rPr lang="tr"/>
              <a:t>• Yağlı, karbonhidratlı, hızlı atıştırmalıklar tercih edilmemelidir.</a:t>
            </a:r>
            <a:endParaRPr/>
          </a:p>
          <a:p>
            <a:pPr indent="0" lvl="0" marL="0" rtl="0" algn="l">
              <a:spcBef>
                <a:spcPts val="1200"/>
              </a:spcBef>
              <a:spcAft>
                <a:spcPts val="0"/>
              </a:spcAft>
              <a:buNone/>
            </a:pPr>
            <a:r>
              <a:rPr lang="tr"/>
              <a:t>• Gazlı içeceklerden, hazır meyve sularından ve abur cubur yemeklerden kaçınılmalıdır.</a:t>
            </a:r>
            <a:endParaRPr/>
          </a:p>
          <a:p>
            <a:pPr indent="0" lvl="0" marL="0" rtl="0" algn="l">
              <a:spcBef>
                <a:spcPts val="1200"/>
              </a:spcBef>
              <a:spcAft>
                <a:spcPts val="0"/>
              </a:spcAft>
              <a:buNone/>
            </a:pPr>
            <a:r>
              <a:rPr lang="tr"/>
              <a:t>• Hızlı, çiğnemeden yemek yeme engellenmelidir.</a:t>
            </a:r>
            <a:endParaRPr/>
          </a:p>
          <a:p>
            <a:pPr indent="0" lvl="0" marL="0" rtl="0" algn="l">
              <a:spcBef>
                <a:spcPts val="1200"/>
              </a:spcBef>
              <a:spcAft>
                <a:spcPts val="0"/>
              </a:spcAft>
              <a:buNone/>
            </a:pPr>
            <a:r>
              <a:rPr lang="tr"/>
              <a:t>• Televizyon ve bilgisayar oyunları sırasında yemek yenmemelidir.</a:t>
            </a:r>
            <a:endParaRPr/>
          </a:p>
          <a:p>
            <a:pPr indent="0" lvl="0" marL="0" rtl="0" algn="l">
              <a:spcBef>
                <a:spcPts val="1200"/>
              </a:spcBef>
              <a:spcAft>
                <a:spcPts val="0"/>
              </a:spcAft>
              <a:buNone/>
            </a:pPr>
            <a:r>
              <a:rPr lang="tr"/>
              <a:t>• Öğün atlanmamalıdır.</a:t>
            </a:r>
            <a:endParaRPr/>
          </a:p>
          <a:p>
            <a:pPr indent="0" lvl="0" marL="0" rtl="0" algn="l">
              <a:spcBef>
                <a:spcPts val="1200"/>
              </a:spcBef>
              <a:spcAft>
                <a:spcPts val="0"/>
              </a:spcAft>
              <a:buNone/>
            </a:pPr>
            <a:r>
              <a:rPr lang="tr"/>
              <a:t>• Et ve süt ürünleri, sebzeler, meyveler dengeli bir şekilde tüketilmelidir.</a:t>
            </a:r>
            <a:endParaRPr/>
          </a:p>
          <a:p>
            <a:pPr indent="0" lvl="0" marL="0" rtl="0" algn="l">
              <a:spcBef>
                <a:spcPts val="1200"/>
              </a:spcBef>
              <a:spcAft>
                <a:spcPts val="1200"/>
              </a:spcAft>
              <a:buNone/>
            </a:pPr>
            <a:r>
              <a:rPr lang="tr"/>
              <a:t>• Yiyecekler okulda ya da evde ödül olarak kullanılmamalıdır</a:t>
            </a:r>
            <a:endParaRPr/>
          </a:p>
        </p:txBody>
      </p:sp>
      <p:sp>
        <p:nvSpPr>
          <p:cNvPr id="351" name="Google Shape;351;p52"/>
          <p:cNvSpPr txBox="1"/>
          <p:nvPr/>
        </p:nvSpPr>
        <p:spPr>
          <a:xfrm>
            <a:off x="311700" y="4569025"/>
            <a:ext cx="69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Sağlıklı Beslenme </a:t>
            </a:r>
            <a:endParaRPr/>
          </a:p>
          <a:p>
            <a:pPr indent="0" lvl="0" marL="0" rtl="0" algn="l">
              <a:spcBef>
                <a:spcPts val="0"/>
              </a:spcBef>
              <a:spcAft>
                <a:spcPts val="0"/>
              </a:spcAft>
              <a:buNone/>
            </a:pPr>
            <a:r>
              <a:t/>
            </a:r>
            <a:endParaRPr/>
          </a:p>
        </p:txBody>
      </p:sp>
      <p:sp>
        <p:nvSpPr>
          <p:cNvPr id="357" name="Google Shape;357;p5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 Hızlı kilo verdirmeyi hedefleyen, tek taraflı beslenme öneren diyetlerden kaçınılmalıdır.</a:t>
            </a:r>
            <a:endParaRPr/>
          </a:p>
          <a:p>
            <a:pPr indent="0" lvl="0" marL="0" rtl="0" algn="l">
              <a:spcBef>
                <a:spcPts val="1200"/>
              </a:spcBef>
              <a:spcAft>
                <a:spcPts val="0"/>
              </a:spcAft>
              <a:buNone/>
            </a:pPr>
            <a:r>
              <a:rPr lang="tr"/>
              <a:t>• Beslenme düzenlenmesi çocuğun gereksinimine göre doktor kontrolü sonrasında kişiye özel hazırlanmalıdır.</a:t>
            </a:r>
            <a:endParaRPr/>
          </a:p>
          <a:p>
            <a:pPr indent="0" lvl="0" marL="0" rtl="0" algn="l">
              <a:spcBef>
                <a:spcPts val="1200"/>
              </a:spcBef>
              <a:spcAft>
                <a:spcPts val="1200"/>
              </a:spcAft>
              <a:buNone/>
            </a:pPr>
            <a:r>
              <a:rPr lang="tr"/>
              <a:t>• Ebeveynler, çocuğu devamlı tartarak stres ve başarısızlık duygusu aşılamamalı, bu kontrol ve değerlendirmeleri ilgili doktora bırakmalıdır.</a:t>
            </a:r>
            <a:endParaRPr/>
          </a:p>
        </p:txBody>
      </p:sp>
      <p:sp>
        <p:nvSpPr>
          <p:cNvPr id="358" name="Google Shape;358;p53"/>
          <p:cNvSpPr txBox="1"/>
          <p:nvPr/>
        </p:nvSpPr>
        <p:spPr>
          <a:xfrm>
            <a:off x="311700" y="4682925"/>
            <a:ext cx="563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pic>
        <p:nvPicPr>
          <p:cNvPr id="359" name="Google Shape;359;p53"/>
          <p:cNvPicPr preferRelativeResize="0"/>
          <p:nvPr/>
        </p:nvPicPr>
        <p:blipFill>
          <a:blip r:embed="rId3">
            <a:alphaModFix/>
          </a:blip>
          <a:stretch>
            <a:fillRect/>
          </a:stretch>
        </p:blipFill>
        <p:spPr>
          <a:xfrm>
            <a:off x="6686776" y="3629201"/>
            <a:ext cx="1773625" cy="1322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Sağlıklı Beslenme </a:t>
            </a:r>
            <a:endParaRPr/>
          </a:p>
          <a:p>
            <a:pPr indent="0" lvl="0" marL="0" rtl="0" algn="l">
              <a:spcBef>
                <a:spcPts val="0"/>
              </a:spcBef>
              <a:spcAft>
                <a:spcPts val="0"/>
              </a:spcAft>
              <a:buNone/>
            </a:pPr>
            <a:r>
              <a:t/>
            </a:r>
            <a:endParaRPr/>
          </a:p>
        </p:txBody>
      </p:sp>
      <p:sp>
        <p:nvSpPr>
          <p:cNvPr id="365" name="Google Shape;365;p5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tr"/>
              <a:t>Türkiye Beslenme Rehberi’nde sağlıklı yemek tabağında yer alan besinler, içerdikleri besin ögelerine göre beş grupta toplanmaktadır.</a:t>
            </a:r>
            <a:endParaRPr/>
          </a:p>
          <a:p>
            <a:pPr indent="-308610" lvl="0" marL="457200" rtl="0" algn="l">
              <a:spcBef>
                <a:spcPts val="1200"/>
              </a:spcBef>
              <a:spcAft>
                <a:spcPts val="0"/>
              </a:spcAft>
              <a:buSzPct val="100000"/>
              <a:buAutoNum type="arabicPeriod"/>
            </a:pPr>
            <a:r>
              <a:rPr b="1" lang="tr"/>
              <a:t>Süt, peynir ve yoğurt</a:t>
            </a:r>
            <a:r>
              <a:rPr lang="tr"/>
              <a:t>, çocukların iskelet sisteminin gelişmesi için gerekli olan protein, kalsiyum ve D vitamininin alınmasını sağlamaktadır. Günde 2-3 porsiyon tüketilmesi önerilmektedir.</a:t>
            </a:r>
            <a:endParaRPr/>
          </a:p>
          <a:p>
            <a:pPr indent="-308610" lvl="0" marL="457200" rtl="0" algn="l">
              <a:spcBef>
                <a:spcPts val="0"/>
              </a:spcBef>
              <a:spcAft>
                <a:spcPts val="0"/>
              </a:spcAft>
              <a:buSzPct val="100000"/>
              <a:buAutoNum type="arabicPeriod"/>
            </a:pPr>
            <a:r>
              <a:rPr b="1" lang="tr"/>
              <a:t>Et, tavuk, balık, yumurta, kuru baklagiller</a:t>
            </a:r>
            <a:r>
              <a:rPr lang="tr"/>
              <a:t>den kazanılan protein ve mineraller; hücre yenilenmesi, doku onarımı, görme işlevi, kan yapımı ve sinir sistemi, sindirim sistemi ve deri sağlığında önemlidir. Günde 2-3 porsiyon tüketilmesi önerilmektedir.</a:t>
            </a:r>
            <a:endParaRPr/>
          </a:p>
          <a:p>
            <a:pPr indent="-308610" lvl="0" marL="457200" rtl="0" algn="l">
              <a:spcBef>
                <a:spcPts val="0"/>
              </a:spcBef>
              <a:spcAft>
                <a:spcPts val="0"/>
              </a:spcAft>
              <a:buSzPct val="100000"/>
              <a:buAutoNum type="arabicPeriod"/>
            </a:pPr>
            <a:r>
              <a:rPr b="1" lang="tr"/>
              <a:t>Tahıl grubu;</a:t>
            </a:r>
            <a:r>
              <a:rPr lang="tr"/>
              <a:t> gerekli olan enerjiyi sağlayan karbonhidrat kaynağı olmasının yanı sıra mineral ve posa içermektedir. Tahıllar, kaliteleri düşük olmakla birlikte bir miktar protein içerirler. Bu gruptan günde 6-9 porsiyon tüketilmesi önerilmektedir.</a:t>
            </a:r>
            <a:endParaRPr/>
          </a:p>
          <a:p>
            <a:pPr indent="-308610" lvl="0" marL="457200" rtl="0" algn="l">
              <a:spcBef>
                <a:spcPts val="0"/>
              </a:spcBef>
              <a:spcAft>
                <a:spcPts val="0"/>
              </a:spcAft>
              <a:buSzPct val="100000"/>
              <a:buAutoNum type="arabicPeriod"/>
            </a:pPr>
            <a:r>
              <a:rPr b="1" lang="tr"/>
              <a:t>Sebzeler;</a:t>
            </a:r>
            <a:r>
              <a:rPr lang="tr"/>
              <a:t> kompleks karbonhidratların yanı sıra mineral ve vitamin kaynağı olarak günde 3-4 porsiyon tüketilmelidir. Bu yiyecek grubu; büyüme ve gelişme, hücre yenilenmesi, doku onarımı, deri ve göz sağlığı, diş ve diş eti sağlığı, kan yapımı ve hastalıklara karşı direncin oluşumunda etkindir.</a:t>
            </a:r>
            <a:endParaRPr/>
          </a:p>
          <a:p>
            <a:pPr indent="-308610" lvl="0" marL="457200" rtl="0" algn="l">
              <a:spcBef>
                <a:spcPts val="0"/>
              </a:spcBef>
              <a:spcAft>
                <a:spcPts val="0"/>
              </a:spcAft>
              <a:buSzPct val="100000"/>
              <a:buAutoNum type="arabicPeriod"/>
            </a:pPr>
            <a:r>
              <a:rPr b="1" lang="tr"/>
              <a:t>Meyveler</a:t>
            </a:r>
            <a:r>
              <a:rPr lang="tr"/>
              <a:t>: karbonhidrat, posa, vitamin ve mineral kaynağı olup günde 2-3 porsiyon tüketilmesi önerilmektedir.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Glisemik İndeksi Düşük Beslenme</a:t>
            </a:r>
            <a:endParaRPr/>
          </a:p>
          <a:p>
            <a:pPr indent="0" lvl="0" marL="0" rtl="0" algn="l">
              <a:spcBef>
                <a:spcPts val="0"/>
              </a:spcBef>
              <a:spcAft>
                <a:spcPts val="0"/>
              </a:spcAft>
              <a:buNone/>
            </a:pPr>
            <a:r>
              <a:t/>
            </a:r>
            <a:endParaRPr/>
          </a:p>
        </p:txBody>
      </p:sp>
      <p:sp>
        <p:nvSpPr>
          <p:cNvPr id="371" name="Google Shape;371;p5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a:t>Glisemik indeks (Gİ),</a:t>
            </a:r>
            <a:r>
              <a:rPr lang="tr"/>
              <a:t> tüketilen besinin, kan şekeri düzeyini ne kadar hızlı arttıracağını belirten bir ölçümdür. Glisemik indeksi düşük gıdalar ile beslenmek sağlıklı olmak açısından önemlidir. Glisemik indeks 0 ile 100 arasında bir değerle ifade edilir.</a:t>
            </a:r>
            <a:endParaRPr/>
          </a:p>
          <a:p>
            <a:pPr indent="0" lvl="0" marL="0" rtl="0" algn="l">
              <a:spcBef>
                <a:spcPts val="1200"/>
              </a:spcBef>
              <a:spcAft>
                <a:spcPts val="1200"/>
              </a:spcAft>
              <a:buNone/>
            </a:pPr>
            <a:r>
              <a:rPr lang="tr"/>
              <a:t>Glukozun değeri 100 kabul edilerek diğer gıdaların kan şekerini yükseltme hızı sıralanır. Glisemik indeksi 55'in altında olan besinler düşük, 55-70 arasında olanlar orta, 70'in üstünde olanlar yüksek glisemik indekse sahip besinler olarak tanımlanır.</a:t>
            </a:r>
            <a:endParaRPr/>
          </a:p>
        </p:txBody>
      </p:sp>
      <p:sp>
        <p:nvSpPr>
          <p:cNvPr id="372" name="Google Shape;372;p55"/>
          <p:cNvSpPr txBox="1"/>
          <p:nvPr/>
        </p:nvSpPr>
        <p:spPr>
          <a:xfrm>
            <a:off x="311700" y="4682925"/>
            <a:ext cx="56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78" name="Google Shape;378;p5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9" name="Google Shape;379;p56"/>
          <p:cNvPicPr preferRelativeResize="0"/>
          <p:nvPr/>
        </p:nvPicPr>
        <p:blipFill>
          <a:blip r:embed="rId3">
            <a:alphaModFix/>
          </a:blip>
          <a:stretch>
            <a:fillRect/>
          </a:stretch>
        </p:blipFill>
        <p:spPr>
          <a:xfrm>
            <a:off x="2876775" y="445025"/>
            <a:ext cx="3201301" cy="4295475"/>
          </a:xfrm>
          <a:prstGeom prst="rect">
            <a:avLst/>
          </a:prstGeom>
          <a:noFill/>
          <a:ln>
            <a:noFill/>
          </a:ln>
        </p:spPr>
      </p:pic>
      <p:sp>
        <p:nvSpPr>
          <p:cNvPr id="380" name="Google Shape;380;p56"/>
          <p:cNvSpPr txBox="1"/>
          <p:nvPr/>
        </p:nvSpPr>
        <p:spPr>
          <a:xfrm>
            <a:off x="2926050" y="4719000"/>
            <a:ext cx="32013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900">
                <a:solidFill>
                  <a:schemeClr val="dk2"/>
                </a:solidFill>
                <a:latin typeface="Open Sans"/>
                <a:ea typeface="Open Sans"/>
                <a:cs typeface="Open Sans"/>
                <a:sym typeface="Open Sans"/>
              </a:rPr>
              <a:t>Çocuk Endokrinolojisi ve Diyabet Derneği, 2021</a:t>
            </a:r>
            <a:endParaRPr sz="700">
              <a:solidFill>
                <a:schemeClr val="dk2"/>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Egzersiz</a:t>
            </a:r>
            <a:endParaRPr/>
          </a:p>
        </p:txBody>
      </p:sp>
      <p:sp>
        <p:nvSpPr>
          <p:cNvPr id="386" name="Google Shape;386;p5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tr"/>
              <a:t>Aerobik ve düzenli yapılan egzersiz yağ metabolizması üzerinde çok etkilidir.</a:t>
            </a:r>
            <a:endParaRPr/>
          </a:p>
          <a:p>
            <a:pPr indent="-342900" lvl="0" marL="457200" rtl="0" algn="l">
              <a:spcBef>
                <a:spcPts val="0"/>
              </a:spcBef>
              <a:spcAft>
                <a:spcPts val="0"/>
              </a:spcAft>
              <a:buSzPts val="1800"/>
              <a:buChar char="●"/>
            </a:pPr>
            <a:r>
              <a:rPr lang="tr"/>
              <a:t>Egzersizin 20.dakikasından sonra aerobik yakım (yağ yakma) başladığından en az 30 dk.’lık sürelerle spor yapılmalıdır.</a:t>
            </a:r>
            <a:endParaRPr/>
          </a:p>
          <a:p>
            <a:pPr indent="-342900" lvl="0" marL="457200" rtl="0" algn="l">
              <a:spcBef>
                <a:spcPts val="0"/>
              </a:spcBef>
              <a:spcAft>
                <a:spcPts val="0"/>
              </a:spcAft>
              <a:buSzPts val="1800"/>
              <a:buChar char="●"/>
            </a:pPr>
            <a:r>
              <a:rPr lang="tr"/>
              <a:t>Egzersiz seçimi öncesinde mutlaka doktor kontrolü gereklidir. Egzersiz kapasitesi gerçekten düşük olabilir.</a:t>
            </a:r>
            <a:endParaRPr/>
          </a:p>
          <a:p>
            <a:pPr indent="-342900" lvl="0" marL="457200" rtl="0" algn="l">
              <a:spcBef>
                <a:spcPts val="0"/>
              </a:spcBef>
              <a:spcAft>
                <a:spcPts val="0"/>
              </a:spcAft>
              <a:buSzPts val="1800"/>
              <a:buChar char="●"/>
            </a:pPr>
            <a:r>
              <a:rPr lang="tr"/>
              <a:t>Zorlayıcı değil, özendirici olunmalıdır.</a:t>
            </a:r>
            <a:endParaRPr/>
          </a:p>
          <a:p>
            <a:pPr indent="-342900" lvl="0" marL="457200" rtl="0" algn="l">
              <a:spcBef>
                <a:spcPts val="0"/>
              </a:spcBef>
              <a:spcAft>
                <a:spcPts val="0"/>
              </a:spcAft>
              <a:buSzPts val="1800"/>
              <a:buChar char="●"/>
            </a:pPr>
            <a:r>
              <a:rPr lang="tr"/>
              <a:t>Obez çocuklar özellikle bireysel ve yarışımlı olmayan spor dallarına yönlendirilmelidir.</a:t>
            </a:r>
            <a:endParaRPr/>
          </a:p>
          <a:p>
            <a:pPr indent="0" lvl="0" marL="457200" rtl="0" algn="l">
              <a:spcBef>
                <a:spcPts val="1200"/>
              </a:spcBef>
              <a:spcAft>
                <a:spcPts val="1200"/>
              </a:spcAft>
              <a:buNone/>
            </a:pPr>
            <a:r>
              <a:t/>
            </a:r>
            <a:endParaRPr/>
          </a:p>
        </p:txBody>
      </p:sp>
      <p:sp>
        <p:nvSpPr>
          <p:cNvPr id="387" name="Google Shape;387;p57"/>
          <p:cNvSpPr txBox="1"/>
          <p:nvPr/>
        </p:nvSpPr>
        <p:spPr>
          <a:xfrm>
            <a:off x="311700" y="4682925"/>
            <a:ext cx="65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t>Çocuk Endokrinolojisi ve Diyabet Derneği, 2021</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93" name="Google Shape;393;p5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94" name="Google Shape;394;p58"/>
          <p:cNvPicPr preferRelativeResize="0"/>
          <p:nvPr/>
        </p:nvPicPr>
        <p:blipFill>
          <a:blip r:embed="rId3">
            <a:alphaModFix/>
          </a:blip>
          <a:stretch>
            <a:fillRect/>
          </a:stretch>
        </p:blipFill>
        <p:spPr>
          <a:xfrm>
            <a:off x="2050100" y="504125"/>
            <a:ext cx="4285375" cy="3837325"/>
          </a:xfrm>
          <a:prstGeom prst="rect">
            <a:avLst/>
          </a:prstGeom>
          <a:noFill/>
          <a:ln>
            <a:noFill/>
          </a:ln>
        </p:spPr>
      </p:pic>
      <p:sp>
        <p:nvSpPr>
          <p:cNvPr id="395" name="Google Shape;395;p58"/>
          <p:cNvSpPr txBox="1"/>
          <p:nvPr/>
        </p:nvSpPr>
        <p:spPr>
          <a:xfrm>
            <a:off x="2050100" y="4341450"/>
            <a:ext cx="4193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sz="1300"/>
              <a:t>Çocuk Endokrinolojisi ve Diyabet Derneği, 2021</a:t>
            </a:r>
            <a:endParaRPr sz="13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Kaynakça</a:t>
            </a:r>
            <a:endParaRPr/>
          </a:p>
        </p:txBody>
      </p:sp>
      <p:sp>
        <p:nvSpPr>
          <p:cNvPr id="401" name="Google Shape;401;p5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tr"/>
              <a:t>Çocuk En</a:t>
            </a:r>
            <a:r>
              <a:rPr lang="tr" sz="1500"/>
              <a:t>dokrinolojisi ve Diyabet Derneği. (2021). </a:t>
            </a:r>
            <a:r>
              <a:rPr i="1" lang="tr" sz="1500"/>
              <a:t>Çocukluk ve Ergenlik Döneminde Obezite Tanı ve Tedavi Kılavuzu. </a:t>
            </a:r>
            <a:r>
              <a:rPr lang="tr" sz="1500"/>
              <a:t>(Ed. Feyza Darendeliler ve ark.). İstanbul: Çocuk Endokrinolojisi ve Diyabet Derneği Yayınları.</a:t>
            </a:r>
            <a:endParaRPr sz="1500"/>
          </a:p>
          <a:p>
            <a:pPr indent="-323850" lvl="0" marL="457200" rtl="0" algn="l">
              <a:spcBef>
                <a:spcPts val="0"/>
              </a:spcBef>
              <a:spcAft>
                <a:spcPts val="0"/>
              </a:spcAft>
              <a:buSzPts val="1500"/>
              <a:buAutoNum type="arabicPeriod"/>
            </a:pPr>
            <a:r>
              <a:rPr lang="tr" sz="1500"/>
              <a:t>T.C. Sağlık Bakanlığı. (2023). COSI-TUR 2022: </a:t>
            </a:r>
            <a:r>
              <a:rPr i="1" lang="tr" sz="1500"/>
              <a:t>Türkiye Çocukluk Çağı Obezite Araştırması.</a:t>
            </a:r>
            <a:r>
              <a:rPr lang="tr" sz="1500"/>
              <a:t> Halk Sağlığı Genel Müdürlüğü, Sağlıklı Beslenme ve Hareketli Hayat Daire Başkanlığı. Yayın No: 1248. Ankara. [Erişim adresi: </a:t>
            </a:r>
            <a:r>
              <a:rPr lang="tr" sz="1500" u="sng">
                <a:solidFill>
                  <a:schemeClr val="hlink"/>
                </a:solidFill>
                <a:hlinkClick r:id="rId3"/>
              </a:rPr>
              <a:t>https://hsgm.saglik.gov.tr/</a:t>
            </a:r>
            <a:r>
              <a:rPr lang="tr" sz="1500"/>
              <a:t>...]</a:t>
            </a:r>
            <a:endParaRPr sz="1500"/>
          </a:p>
          <a:p>
            <a:pPr indent="-323850" lvl="0" marL="457200" rtl="0" algn="l">
              <a:spcBef>
                <a:spcPts val="0"/>
              </a:spcBef>
              <a:spcAft>
                <a:spcPts val="0"/>
              </a:spcAft>
              <a:buSzPts val="1500"/>
              <a:buAutoNum type="arabicPeriod"/>
            </a:pPr>
            <a:r>
              <a:rPr lang="tr" sz="1500"/>
              <a:t>Jebeile, H., Kelly, A. S., O’Malley, G., &amp; Baur, L. A. (2022). Obesity in children and adolescents: epidemiology, causes, assessment, and management. </a:t>
            </a:r>
            <a:r>
              <a:rPr i="1" lang="tr" sz="1500"/>
              <a:t>The Lancet,</a:t>
            </a:r>
            <a:r>
              <a:rPr lang="tr" sz="1500"/>
              <a:t> 399(10330), 1162–1178.</a:t>
            </a:r>
            <a:endParaRPr sz="1500"/>
          </a:p>
          <a:p>
            <a:pPr indent="-323850" lvl="0" marL="457200" rtl="0" algn="l">
              <a:spcBef>
                <a:spcPts val="0"/>
              </a:spcBef>
              <a:spcAft>
                <a:spcPts val="0"/>
              </a:spcAft>
              <a:buSzPts val="1500"/>
              <a:buAutoNum type="arabicPeriod"/>
            </a:pPr>
            <a:r>
              <a:rPr lang="tr" sz="1500"/>
              <a:t>World Health Organization. (2024, 1 Mart). </a:t>
            </a:r>
            <a:r>
              <a:rPr i="1" lang="tr" sz="1500"/>
              <a:t>Obesity and overweight. </a:t>
            </a:r>
            <a:r>
              <a:rPr lang="tr" sz="1500"/>
              <a:t>https://www.who.int/news-room/fact-sheets/detail/obesity-and-overweight</a:t>
            </a:r>
            <a:endParaRPr sz="15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tr"/>
              <a:t>Teşekkürler…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 name="Google Shape;92;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7"/>
          <p:cNvPicPr preferRelativeResize="0"/>
          <p:nvPr/>
        </p:nvPicPr>
        <p:blipFill>
          <a:blip r:embed="rId3">
            <a:alphaModFix/>
          </a:blip>
          <a:stretch>
            <a:fillRect/>
          </a:stretch>
        </p:blipFill>
        <p:spPr>
          <a:xfrm>
            <a:off x="2668500" y="341800"/>
            <a:ext cx="3279025" cy="4293225"/>
          </a:xfrm>
          <a:prstGeom prst="rect">
            <a:avLst/>
          </a:prstGeom>
          <a:noFill/>
          <a:ln>
            <a:noFill/>
          </a:ln>
        </p:spPr>
      </p:pic>
      <p:sp>
        <p:nvSpPr>
          <p:cNvPr id="94" name="Google Shape;94;p17"/>
          <p:cNvSpPr txBox="1"/>
          <p:nvPr/>
        </p:nvSpPr>
        <p:spPr>
          <a:xfrm>
            <a:off x="2783450" y="4682925"/>
            <a:ext cx="3410700" cy="5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sz="1000">
                <a:solidFill>
                  <a:schemeClr val="dk2"/>
                </a:solidFill>
                <a:latin typeface="Open Sans"/>
                <a:ea typeface="Open Sans"/>
                <a:cs typeface="Open Sans"/>
                <a:sym typeface="Open Sans"/>
              </a:rPr>
              <a:t>T.C. Sağlık Bakanlığı, COSI-TUR 2022 Raporu, 2023</a:t>
            </a:r>
            <a:endParaRPr sz="1000">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Dünya Sağlık Örgütü (DSÖ) Obezite Tanı Kriterleri</a:t>
            </a:r>
            <a:endParaRPr/>
          </a:p>
        </p:txBody>
      </p:sp>
      <p:sp>
        <p:nvSpPr>
          <p:cNvPr id="100" name="Google Shape;100;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tr"/>
              <a:t>5–19 yaş grubundaki çocuklar için:</a:t>
            </a:r>
            <a:endParaRPr b="1"/>
          </a:p>
          <a:p>
            <a:pPr indent="-334327" lvl="0" marL="457200" rtl="0" algn="l">
              <a:spcBef>
                <a:spcPts val="1200"/>
              </a:spcBef>
              <a:spcAft>
                <a:spcPts val="0"/>
              </a:spcAft>
              <a:buSzPct val="100000"/>
              <a:buChar char="●"/>
            </a:pPr>
            <a:r>
              <a:rPr b="1" lang="tr"/>
              <a:t>Fazla Kilolu (Overweight):</a:t>
            </a:r>
            <a:r>
              <a:rPr lang="tr"/>
              <a:t> Yaşa göre vücut kitle indeksinin (VKİ), DSÖ Büyüme Referansı medyan değerinin 1 standart sapma (1 SD) üzerinde olmasıdır.</a:t>
            </a:r>
            <a:endParaRPr/>
          </a:p>
          <a:p>
            <a:pPr indent="-334327" lvl="0" marL="457200" rtl="0" algn="l">
              <a:spcBef>
                <a:spcPts val="0"/>
              </a:spcBef>
              <a:spcAft>
                <a:spcPts val="0"/>
              </a:spcAft>
              <a:buSzPct val="100000"/>
              <a:buChar char="●"/>
            </a:pPr>
            <a:r>
              <a:rPr b="1" lang="tr"/>
              <a:t>Obezite (Obesity):</a:t>
            </a:r>
            <a:r>
              <a:rPr lang="tr"/>
              <a:t> Yaşa göre vücut kitle indeksinin, DSÖ Büyüme Referansı medyan değerinin 2 standart sapma (2 SD) üzerinde olmasıdır.</a:t>
            </a:r>
            <a:endParaRPr/>
          </a:p>
          <a:p>
            <a:pPr indent="-334327" lvl="0" marL="457200" rtl="0" algn="l">
              <a:spcBef>
                <a:spcPts val="0"/>
              </a:spcBef>
              <a:spcAft>
                <a:spcPts val="0"/>
              </a:spcAft>
              <a:buSzPct val="100000"/>
              <a:buChar char="●"/>
            </a:pPr>
            <a:r>
              <a:rPr b="1" lang="tr"/>
              <a:t>SD vs. Persentil:</a:t>
            </a:r>
            <a:r>
              <a:rPr lang="tr"/>
              <a:t> Klinik pratikte bu değerler genellikle Z-skoru olarak ifade edilir.</a:t>
            </a:r>
            <a:endParaRPr/>
          </a:p>
          <a:p>
            <a:pPr indent="-310832" lvl="1" marL="914400" rtl="0" algn="l">
              <a:spcBef>
                <a:spcPts val="0"/>
              </a:spcBef>
              <a:spcAft>
                <a:spcPts val="0"/>
              </a:spcAft>
              <a:buSzPct val="100000"/>
              <a:buChar char="○"/>
            </a:pPr>
            <a:r>
              <a:rPr lang="tr"/>
              <a:t>+1 SD yaklaşık olarak 85. persentile,</a:t>
            </a:r>
            <a:endParaRPr/>
          </a:p>
          <a:p>
            <a:pPr indent="-310832" lvl="1" marL="914400" rtl="0" algn="l">
              <a:spcBef>
                <a:spcPts val="0"/>
              </a:spcBef>
              <a:spcAft>
                <a:spcPts val="0"/>
              </a:spcAft>
              <a:buSzPct val="100000"/>
              <a:buChar char="○"/>
            </a:pPr>
            <a:r>
              <a:rPr lang="tr"/>
              <a:t>+2 SD ise yaklaşık olarak 97. persentile tekabül eder.</a:t>
            </a:r>
            <a:endParaRPr/>
          </a:p>
          <a:p>
            <a:pPr indent="0" lvl="0" marL="0" rtl="0" algn="l">
              <a:spcBef>
                <a:spcPts val="1200"/>
              </a:spcBef>
              <a:spcAft>
                <a:spcPts val="1200"/>
              </a:spcAft>
              <a:buNone/>
            </a:pPr>
            <a:r>
              <a:rPr i="1" lang="tr"/>
              <a:t>Yetişkinlerden farklı olarak çocuklarda sabit bir VKİ eşiği tanı konulamaz; mutlaka yaşa ve cinsiyete göre standardize edilmiş bu referans eğrileri kullanılmalıdır.</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6" name="Google Shape;106;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tr"/>
              <a:t>persentil ve z skoru</a:t>
            </a:r>
            <a:endParaRPr/>
          </a:p>
        </p:txBody>
      </p:sp>
      <p:pic>
        <p:nvPicPr>
          <p:cNvPr id="107" name="Google Shape;107;p19"/>
          <p:cNvPicPr preferRelativeResize="0"/>
          <p:nvPr/>
        </p:nvPicPr>
        <p:blipFill>
          <a:blip r:embed="rId3">
            <a:alphaModFix/>
          </a:blip>
          <a:stretch>
            <a:fillRect/>
          </a:stretch>
        </p:blipFill>
        <p:spPr>
          <a:xfrm>
            <a:off x="777374" y="0"/>
            <a:ext cx="7431602"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3" name="Google Shape;113;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4" name="Google Shape;114;p20"/>
          <p:cNvPicPr preferRelativeResize="0"/>
          <p:nvPr/>
        </p:nvPicPr>
        <p:blipFill>
          <a:blip r:embed="rId3">
            <a:alphaModFix/>
          </a:blip>
          <a:stretch>
            <a:fillRect/>
          </a:stretch>
        </p:blipFill>
        <p:spPr>
          <a:xfrm>
            <a:off x="834026" y="84675"/>
            <a:ext cx="7221947"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1"/>
          <p:cNvPicPr preferRelativeResize="0"/>
          <p:nvPr/>
        </p:nvPicPr>
        <p:blipFill>
          <a:blip r:embed="rId3">
            <a:alphaModFix/>
          </a:blip>
          <a:stretch>
            <a:fillRect/>
          </a:stretch>
        </p:blipFill>
        <p:spPr>
          <a:xfrm>
            <a:off x="1012671" y="0"/>
            <a:ext cx="7118657"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