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259" r:id="rId2"/>
    <p:sldId id="260" r:id="rId3"/>
    <p:sldId id="262" r:id="rId4"/>
    <p:sldId id="269" r:id="rId5"/>
    <p:sldId id="261" r:id="rId6"/>
    <p:sldId id="265" r:id="rId7"/>
    <p:sldId id="264" r:id="rId8"/>
    <p:sldId id="266" r:id="rId9"/>
    <p:sldId id="268" r:id="rId10"/>
    <p:sldId id="267" r:id="rId11"/>
    <p:sldId id="263" r:id="rId12"/>
    <p:sldId id="25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00A64-7C15-4D10-B688-7D576CFC7C30}" type="datetimeFigureOut">
              <a:rPr lang="tr-TR" smtClean="0"/>
              <a:t>2.03.2025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F3728-4C48-4FE5-BF8D-D1FEAFBB9E43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12565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00A64-7C15-4D10-B688-7D576CFC7C30}" type="datetimeFigureOut">
              <a:rPr lang="tr-TR" smtClean="0"/>
              <a:t>2.03.2025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F3728-4C48-4FE5-BF8D-D1FEAFBB9E4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08470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00A64-7C15-4D10-B688-7D576CFC7C30}" type="datetimeFigureOut">
              <a:rPr lang="tr-TR" smtClean="0"/>
              <a:t>2.03.2025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F3728-4C48-4FE5-BF8D-D1FEAFBB9E4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54149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00A64-7C15-4D10-B688-7D576CFC7C30}" type="datetimeFigureOut">
              <a:rPr lang="tr-TR" smtClean="0"/>
              <a:t>2.03.2025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F3728-4C48-4FE5-BF8D-D1FEAFBB9E4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5795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 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00A64-7C15-4D10-B688-7D576CFC7C30}" type="datetimeFigureOut">
              <a:rPr lang="tr-TR" smtClean="0"/>
              <a:t>2.03.2025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F3728-4C48-4FE5-BF8D-D1FEAFBB9E43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6477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00A64-7C15-4D10-B688-7D576CFC7C30}" type="datetimeFigureOut">
              <a:rPr lang="tr-TR" smtClean="0"/>
              <a:t>2.03.2025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F3728-4C48-4FE5-BF8D-D1FEAFBB9E4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2150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00A64-7C15-4D10-B688-7D576CFC7C30}" type="datetimeFigureOut">
              <a:rPr lang="tr-TR" smtClean="0"/>
              <a:t>2.03.2025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F3728-4C48-4FE5-BF8D-D1FEAFBB9E4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48676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00A64-7C15-4D10-B688-7D576CFC7C30}" type="datetimeFigureOut">
              <a:rPr lang="tr-TR" smtClean="0"/>
              <a:t>2.03.2025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F3728-4C48-4FE5-BF8D-D1FEAFBB9E4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22840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00A64-7C15-4D10-B688-7D576CFC7C30}" type="datetimeFigureOut">
              <a:rPr lang="tr-TR" smtClean="0"/>
              <a:t>2.03.2025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F3728-4C48-4FE5-BF8D-D1FEAFBB9E4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6473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DE300A64-7C15-4D10-B688-7D576CFC7C30}" type="datetimeFigureOut">
              <a:rPr lang="tr-TR" smtClean="0"/>
              <a:t>2.03.2025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52F3728-4C48-4FE5-BF8D-D1FEAFBB9E4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24129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00A64-7C15-4D10-B688-7D576CFC7C30}" type="datetimeFigureOut">
              <a:rPr lang="tr-TR" smtClean="0"/>
              <a:t>2.03.2025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F3728-4C48-4FE5-BF8D-D1FEAFBB9E4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8970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DE300A64-7C15-4D10-B688-7D576CFC7C30}" type="datetimeFigureOut">
              <a:rPr lang="tr-TR" smtClean="0"/>
              <a:t>2.03.2025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52F3728-4C48-4FE5-BF8D-D1FEAFBB9E43}" type="slidenum">
              <a:rPr lang="tr-TR" smtClean="0"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7752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50C583B-768D-54BB-7E2E-2D21A3177A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304" y="3429000"/>
            <a:ext cx="10234898" cy="1325563"/>
          </a:xfrm>
        </p:spPr>
        <p:txBody>
          <a:bodyPr>
            <a:normAutofit/>
          </a:bodyPr>
          <a:lstStyle/>
          <a:p>
            <a:r>
              <a:rPr lang="tr-TR" sz="2200" dirty="0"/>
              <a:t>                              </a:t>
            </a:r>
            <a:r>
              <a:rPr lang="tr-TR" sz="2000" b="1" dirty="0" err="1"/>
              <a:t>American</a:t>
            </a:r>
            <a:r>
              <a:rPr lang="tr-TR" sz="2000" b="1" dirty="0"/>
              <a:t> </a:t>
            </a:r>
            <a:r>
              <a:rPr lang="tr-TR" sz="2000" b="1" dirty="0" err="1"/>
              <a:t>Family</a:t>
            </a:r>
            <a:r>
              <a:rPr lang="tr-TR" sz="2000" b="1" dirty="0"/>
              <a:t> </a:t>
            </a:r>
            <a:r>
              <a:rPr lang="tr-TR" sz="2000" b="1" dirty="0" err="1"/>
              <a:t>Physician</a:t>
            </a:r>
            <a:r>
              <a:rPr lang="tr-TR" sz="2000" b="1" dirty="0"/>
              <a:t>  -  </a:t>
            </a:r>
            <a:r>
              <a:rPr lang="en-US" sz="2000" b="1" dirty="0"/>
              <a:t>Volume 104, Number 2  August 2021</a:t>
            </a:r>
            <a:endParaRPr lang="tr-TR" sz="2000" b="1" dirty="0"/>
          </a:p>
        </p:txBody>
      </p:sp>
      <p:pic>
        <p:nvPicPr>
          <p:cNvPr id="5" name="İçerik Yer Tutucusu 4">
            <a:extLst>
              <a:ext uri="{FF2B5EF4-FFF2-40B4-BE49-F238E27FC236}">
                <a16:creationId xmlns:a16="http://schemas.microsoft.com/office/drawing/2014/main" id="{668C7F04-801C-EBD6-0A61-474F66BD357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74034" y="1228239"/>
            <a:ext cx="8529844" cy="2200761"/>
          </a:xfrm>
        </p:spPr>
      </p:pic>
      <p:sp>
        <p:nvSpPr>
          <p:cNvPr id="7" name="Metin kutusu 6">
            <a:extLst>
              <a:ext uri="{FF2B5EF4-FFF2-40B4-BE49-F238E27FC236}">
                <a16:creationId xmlns:a16="http://schemas.microsoft.com/office/drawing/2014/main" id="{AE027109-203D-B7B2-CAF6-CF80ED2A42CF}"/>
              </a:ext>
            </a:extLst>
          </p:cNvPr>
          <p:cNvSpPr txBox="1"/>
          <p:nvPr/>
        </p:nvSpPr>
        <p:spPr>
          <a:xfrm>
            <a:off x="4879535" y="4994030"/>
            <a:ext cx="28576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/>
              <a:t>ARŞ. GÖR. DR FATİH AKYOL</a:t>
            </a:r>
          </a:p>
          <a:p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37795822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CFD28B8-2098-24CC-601A-C062239B29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C0EBB14-E1CD-7E81-5BEF-16C23A3F9D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85070"/>
            <a:ext cx="10058400" cy="398402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r>
              <a:rPr lang="tr-TR" sz="1800" b="1" kern="1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Onkositoma</a:t>
            </a:r>
            <a:r>
              <a:rPr lang="tr-TR" sz="1800" b="1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</a:p>
          <a:p>
            <a:r>
              <a:rPr lang="tr-TR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Toplayıcı kanalların </a:t>
            </a:r>
            <a:r>
              <a:rPr lang="tr-TR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interkale</a:t>
            </a:r>
            <a:r>
              <a:rPr lang="tr-TR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hücrelerinden köken alan </a:t>
            </a:r>
            <a:r>
              <a:rPr lang="tr-TR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benign</a:t>
            </a:r>
            <a:r>
              <a:rPr lang="tr-TR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bir böbrek tümörüdür. </a:t>
            </a:r>
          </a:p>
          <a:p>
            <a:r>
              <a:rPr lang="tr-TR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Genellikle asemptomatiktir, ancak hematüri, yan ağrısı ve karında kitle bulunabilir. </a:t>
            </a:r>
          </a:p>
          <a:p>
            <a:r>
              <a:rPr lang="tr-TR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Cerrahi olarak çıkarılan böbrek </a:t>
            </a:r>
            <a:r>
              <a:rPr lang="tr-TR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neoplazmlarının</a:t>
            </a:r>
            <a:r>
              <a:rPr lang="tr-TR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%5’ten azını oluşturur.</a:t>
            </a:r>
          </a:p>
          <a:p>
            <a:endParaRPr lang="tr-TR" sz="1800" dirty="0"/>
          </a:p>
          <a:p>
            <a:pPr marL="0" indent="0">
              <a:buNone/>
            </a:pPr>
            <a:r>
              <a:rPr lang="tr-TR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r>
              <a:rPr lang="tr-TR" sz="1800" b="1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Böbrek apsesi: </a:t>
            </a:r>
          </a:p>
          <a:p>
            <a:r>
              <a:rPr lang="tr-TR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Genellikle piyelonefrit ile ilişkili enfeksiyöz kaynaklıdır ve diyabet, gebelik veya üriner sistem anomalileri ile bağlantılı olabilir. </a:t>
            </a:r>
          </a:p>
          <a:p>
            <a:r>
              <a:rPr lang="tr-TR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BT’de </a:t>
            </a:r>
            <a:r>
              <a:rPr lang="tr-TR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hipodens</a:t>
            </a:r>
            <a:r>
              <a:rPr lang="tr-TR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(düşük yoğunluklu) bölgeler olarak görünür. </a:t>
            </a:r>
          </a:p>
          <a:p>
            <a:r>
              <a:rPr lang="tr-TR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Ateş, bel-karın ağrısı, solgunluk, yorgunluk, terleme ve kilo kaybı gibi semptomlarla ortaya çıkabilir.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376617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>
            <a:extLst>
              <a:ext uri="{FF2B5EF4-FFF2-40B4-BE49-F238E27FC236}">
                <a16:creationId xmlns:a16="http://schemas.microsoft.com/office/drawing/2014/main" id="{09282109-17C1-1380-A8F6-9DFBF254ECD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3185498"/>
              </p:ext>
            </p:extLst>
          </p:nvPr>
        </p:nvGraphicFramePr>
        <p:xfrm>
          <a:off x="0" y="0"/>
          <a:ext cx="12192000" cy="68580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12345">
                  <a:extLst>
                    <a:ext uri="{9D8B030D-6E8A-4147-A177-3AD203B41FA5}">
                      <a16:colId xmlns:a16="http://schemas.microsoft.com/office/drawing/2014/main" val="1903301442"/>
                    </a:ext>
                  </a:extLst>
                </a:gridCol>
                <a:gridCol w="8379655">
                  <a:extLst>
                    <a:ext uri="{9D8B030D-6E8A-4147-A177-3AD203B41FA5}">
                      <a16:colId xmlns:a16="http://schemas.microsoft.com/office/drawing/2014/main" val="1822102846"/>
                    </a:ext>
                  </a:extLst>
                </a:gridCol>
              </a:tblGrid>
              <a:tr h="6375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tr-TR" sz="1400" kern="100" dirty="0">
                          <a:effectLst/>
                        </a:rPr>
                        <a:t>  </a:t>
                      </a:r>
                      <a:r>
                        <a:rPr lang="tr-TR" sz="1600" kern="100" dirty="0">
                          <a:effectLst/>
                        </a:rPr>
                        <a:t>Durum</a:t>
                      </a:r>
                      <a:endParaRPr lang="tr-TR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tr-TR" sz="1400" b="1" kern="100" dirty="0">
                          <a:effectLst/>
                        </a:rPr>
                        <a:t>  </a:t>
                      </a:r>
                      <a:r>
                        <a:rPr lang="tr-TR" sz="1600" b="1" kern="100" dirty="0">
                          <a:effectLst/>
                        </a:rPr>
                        <a:t>Özellikler</a:t>
                      </a:r>
                      <a:endParaRPr lang="tr-TR" sz="1600" b="1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3116468670"/>
                  </a:ext>
                </a:extLst>
              </a:tr>
              <a:tr h="12553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tr-TR" sz="1400" kern="100" dirty="0">
                          <a:effectLst/>
                        </a:rPr>
                        <a:t>  </a:t>
                      </a:r>
                      <a:r>
                        <a:rPr lang="tr-TR" sz="1600" kern="100" dirty="0" err="1">
                          <a:effectLst/>
                        </a:rPr>
                        <a:t>Anjiomiyolipom</a:t>
                      </a:r>
                      <a:endParaRPr lang="tr-TR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tr-TR" sz="1400" kern="100" dirty="0" err="1">
                          <a:effectLst/>
                        </a:rPr>
                        <a:t>Tüberoz</a:t>
                      </a:r>
                      <a:r>
                        <a:rPr lang="tr-TR" sz="1400" kern="100" dirty="0">
                          <a:effectLst/>
                        </a:rPr>
                        <a:t> skleroz ile ilişkili, kan damarları, düz kas hücreleri ve yağ hücrelerinden oluşan iyi huylu böbrek tümörü.</a:t>
                      </a:r>
                      <a:endParaRPr lang="tr-TR" sz="1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328640860"/>
                  </a:ext>
                </a:extLst>
              </a:tr>
              <a:tr h="11990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tr-TR" sz="1400" kern="100" dirty="0">
                          <a:effectLst/>
                        </a:rPr>
                        <a:t>  </a:t>
                      </a:r>
                      <a:r>
                        <a:rPr lang="tr-TR" sz="1600" kern="100" dirty="0" err="1">
                          <a:effectLst/>
                        </a:rPr>
                        <a:t>Metanefrik</a:t>
                      </a:r>
                      <a:r>
                        <a:rPr lang="tr-TR" sz="1600" kern="100" dirty="0">
                          <a:effectLst/>
                        </a:rPr>
                        <a:t> Adenom</a:t>
                      </a:r>
                      <a:endParaRPr lang="tr-TR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tr-TR" sz="1400" kern="100" dirty="0">
                          <a:effectLst/>
                        </a:rPr>
                        <a:t>Nadir, iyi huylu böbrek lezyonu. Kadınlarda daha yaygın. Küçük epitel hücreleri içerir ve kalsifikasyon oranı yüksektir.</a:t>
                      </a:r>
                      <a:endParaRPr lang="tr-TR" sz="1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2943589866"/>
                  </a:ext>
                </a:extLst>
              </a:tr>
              <a:tr h="12553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tr-TR" sz="1400" kern="100" dirty="0">
                          <a:effectLst/>
                        </a:rPr>
                        <a:t>  </a:t>
                      </a:r>
                      <a:r>
                        <a:rPr lang="tr-TR" sz="1600" kern="100" dirty="0" err="1">
                          <a:effectLst/>
                        </a:rPr>
                        <a:t>Onkositoma</a:t>
                      </a:r>
                      <a:endParaRPr lang="tr-TR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tr-TR" sz="1400" kern="100" dirty="0">
                          <a:effectLst/>
                        </a:rPr>
                        <a:t>Toplayıcı kanallardan köken alan, granüler eozinofilik hücrelerden oluşan iyi huylu böbrek tümörü.</a:t>
                      </a:r>
                      <a:endParaRPr lang="tr-TR" sz="1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3536260985"/>
                  </a:ext>
                </a:extLst>
              </a:tr>
              <a:tr h="12553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tr-TR" sz="1400" kern="100" dirty="0">
                          <a:effectLst/>
                        </a:rPr>
                        <a:t>  </a:t>
                      </a:r>
                      <a:r>
                        <a:rPr lang="tr-TR" sz="1600" kern="100" dirty="0">
                          <a:effectLst/>
                        </a:rPr>
                        <a:t>Böbrek Apsesi</a:t>
                      </a:r>
                      <a:endParaRPr lang="tr-TR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tr-TR" sz="1400" kern="100" dirty="0">
                          <a:effectLst/>
                        </a:rPr>
                        <a:t>Genellikle enfeksiyon kökenli. Piyelonefrit ile ilişkili olabilir. Ateş ve yorgunluk belirtileri görülür.</a:t>
                      </a:r>
                      <a:endParaRPr lang="tr-TR" sz="1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2068678607"/>
                  </a:ext>
                </a:extLst>
              </a:tr>
              <a:tr h="12553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tr-TR" sz="1400" kern="100" dirty="0">
                          <a:effectLst/>
                        </a:rPr>
                        <a:t>  </a:t>
                      </a:r>
                      <a:r>
                        <a:rPr lang="tr-TR" sz="1600" kern="100" dirty="0">
                          <a:effectLst/>
                        </a:rPr>
                        <a:t>Böbrek Hücreli Karsinom</a:t>
                      </a:r>
                      <a:endParaRPr lang="tr-TR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tr-TR" sz="1400" kern="100" dirty="0" err="1">
                          <a:effectLst/>
                        </a:rPr>
                        <a:t>Malign</a:t>
                      </a:r>
                      <a:r>
                        <a:rPr lang="tr-TR" sz="1400" kern="100" dirty="0">
                          <a:effectLst/>
                        </a:rPr>
                        <a:t> (kötü huylu) böbrek tümörü. Genellikle ileri evrelerde teşhis edilir. En yaygın alt tipi berrak hücreli karsinomdur.</a:t>
                      </a:r>
                      <a:endParaRPr lang="tr-TR" sz="1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39258852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04342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İçerik Yer Tutucusu 4">
            <a:extLst>
              <a:ext uri="{FF2B5EF4-FFF2-40B4-BE49-F238E27FC236}">
                <a16:creationId xmlns:a16="http://schemas.microsoft.com/office/drawing/2014/main" id="{B9E47A22-E252-DF0C-A2BD-3CAEBFA37B1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14246" y="1772530"/>
            <a:ext cx="6963508" cy="4459458"/>
          </a:xfrm>
        </p:spPr>
      </p:pic>
    </p:spTree>
    <p:extLst>
      <p:ext uri="{BB962C8B-B14F-4D97-AF65-F5344CB8AC3E}">
        <p14:creationId xmlns:p14="http://schemas.microsoft.com/office/powerpoint/2010/main" val="39431637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CC218F4-BF61-2A0A-52E1-E65E137501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400" b="1" dirty="0">
                <a:solidFill>
                  <a:schemeClr val="accent2"/>
                </a:solidFill>
              </a:rPr>
              <a:t>VAKA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9E54403-9155-E309-5B51-20B4E2260D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38289"/>
            <a:ext cx="9537379" cy="4179350"/>
          </a:xfrm>
        </p:spPr>
        <p:txBody>
          <a:bodyPr/>
          <a:lstStyle/>
          <a:p>
            <a:r>
              <a:rPr lang="tr-TR" sz="19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54 yaşındaki bir erkek hasta, bel ve her iki uyluk bölgesinde sertlik ve ağrı şikayetiyle başvurdu. </a:t>
            </a:r>
          </a:p>
          <a:p>
            <a:r>
              <a:rPr lang="tr-TR" sz="19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Ayakta dururken </a:t>
            </a:r>
            <a:r>
              <a:rPr lang="tr-TR" sz="19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ağrı </a:t>
            </a:r>
            <a:r>
              <a:rPr lang="tr-TR" sz="19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hissedilmiyorken, oturma ve yatma pozisyonlarında ağrı şiddetleniyordu. </a:t>
            </a:r>
          </a:p>
          <a:p>
            <a:r>
              <a:rPr lang="tr-TR" sz="19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Hasta, ağrıyı yan bölgelerinde baskı hissi şeklinde tanımladı ve ağrının sağ kasık ve her iki lateral uyluğa yayıldığını belirtti.</a:t>
            </a:r>
          </a:p>
          <a:p>
            <a:endParaRPr lang="tr-TR" dirty="0"/>
          </a:p>
        </p:txBody>
      </p:sp>
      <p:pic>
        <p:nvPicPr>
          <p:cNvPr id="2050" name="Picture 2" descr="Böğür Neresidir? Böğür (Yan) Ağrıları Neden Olur, Nasıl Geçer? - Sağlık  Haberleri">
            <a:extLst>
              <a:ext uri="{FF2B5EF4-FFF2-40B4-BE49-F238E27FC236}">
                <a16:creationId xmlns:a16="http://schemas.microsoft.com/office/drawing/2014/main" id="{13138F9D-DA35-5656-2FC8-62DAAA628E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215" y="4144470"/>
            <a:ext cx="4665785" cy="21731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95726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AB0D43C-64E1-2D44-8B09-BA1E7F9DEA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29D9FF7-F373-E133-04FC-0CC7E2FA67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969476"/>
            <a:ext cx="10058400" cy="3899617"/>
          </a:xfrm>
        </p:spPr>
        <p:txBody>
          <a:bodyPr>
            <a:normAutofit/>
          </a:bodyPr>
          <a:lstStyle/>
          <a:p>
            <a:r>
              <a:rPr lang="tr-TR" sz="19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Hasta, idrar yaparken zorlanma yaşıyordu ancak travma, ateş, kilo kaybı veya hematüri yoktu. </a:t>
            </a:r>
          </a:p>
          <a:p>
            <a:r>
              <a:rPr lang="tr-TR" sz="19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İbuprofen</a:t>
            </a:r>
            <a:r>
              <a:rPr lang="tr-TR" sz="19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ve </a:t>
            </a:r>
            <a:r>
              <a:rPr lang="tr-TR" sz="19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siklobenzaprin</a:t>
            </a:r>
            <a:r>
              <a:rPr lang="tr-TR" sz="19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ile semptomları rahatlamıyordu. </a:t>
            </a:r>
          </a:p>
          <a:p>
            <a:r>
              <a:rPr lang="tr-TR" sz="19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Hastanın tıbbi öyküsünde böbrek taşları ve gastroözofageal reflü yer alıyordu. </a:t>
            </a:r>
          </a:p>
          <a:p>
            <a:r>
              <a:rPr lang="tr-TR" sz="19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Daha önce sırt problemleri veya tekrarlayan ağır kaldırma öyküsü yoktu.</a:t>
            </a:r>
          </a:p>
          <a:p>
            <a:endParaRPr lang="tr-TR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051822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BB1CB92-C225-46CB-4CAF-20CE9CBE27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0694318-44C7-2852-B290-A38A37B09E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19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Fizik muayenede alt ekstremitelerde motor gücü normaldi ve düz bacak kaldırma testi negatifti. </a:t>
            </a:r>
          </a:p>
          <a:p>
            <a:r>
              <a:rPr lang="tr-TR" sz="19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Sağ yan bölge palpasyonda hassastı. </a:t>
            </a:r>
          </a:p>
          <a:p>
            <a:r>
              <a:rPr lang="tr-TR" sz="19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Spot idrar analizinde anormallik saptanmadı. </a:t>
            </a:r>
          </a:p>
          <a:p>
            <a:r>
              <a:rPr lang="tr-TR" sz="19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Prostat spesifik antijen (PSA) düzeyi hafif yüksek olup 5.84 ng/</a:t>
            </a:r>
            <a:r>
              <a:rPr lang="tr-TR" sz="19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mL</a:t>
            </a:r>
            <a:r>
              <a:rPr lang="tr-TR" sz="19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(5.84 </a:t>
            </a:r>
            <a:r>
              <a:rPr lang="tr-TR" sz="19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mcg</a:t>
            </a:r>
            <a:r>
              <a:rPr lang="tr-TR" sz="19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/L) bulundu. </a:t>
            </a:r>
          </a:p>
          <a:p>
            <a:r>
              <a:rPr lang="tr-TR" sz="19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Abdominal bilgisayarlı tomografi (BT) çekildi 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735776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B05ADA5-5FF3-EA7F-61EB-A5DDD80C8F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36160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tr-TR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Soru</a:t>
            </a:r>
            <a:br>
              <a:rPr lang="tr-TR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tr-TR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Hastanın öyküsü ve fizik muayene bulgularına dayanarak, aşağıdakilerden hangisi en olası tanıdır?</a:t>
            </a:r>
            <a:br>
              <a:rPr lang="tr-TR" sz="4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A318EAE-5231-F554-D9C0-9C412C71D5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61723"/>
            <a:ext cx="5759548" cy="4351338"/>
          </a:xfrm>
        </p:spPr>
        <p:txBody>
          <a:bodyPr/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tr-TR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A. </a:t>
            </a:r>
            <a:r>
              <a:rPr lang="tr-TR" sz="20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Anjiomiyolipom</a:t>
            </a:r>
            <a:endParaRPr lang="tr-TR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tr-TR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B. </a:t>
            </a:r>
            <a:r>
              <a:rPr lang="tr-TR" sz="20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Metanefrik</a:t>
            </a:r>
            <a:r>
              <a:rPr lang="tr-TR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adenom</a:t>
            </a: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tr-TR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C. </a:t>
            </a:r>
            <a:r>
              <a:rPr lang="tr-TR" sz="20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Onkositoma</a:t>
            </a:r>
            <a:endParaRPr lang="tr-TR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tr-TR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D. Böbrek apsesi</a:t>
            </a: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tr-TR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E. Böbrek hücreli karsinom</a:t>
            </a:r>
          </a:p>
          <a:p>
            <a:pPr marL="0" indent="0">
              <a:buNone/>
            </a:pPr>
            <a:endParaRPr lang="tr-TR" dirty="0"/>
          </a:p>
        </p:txBody>
      </p:sp>
      <p:pic>
        <p:nvPicPr>
          <p:cNvPr id="4" name="İçerik Yer Tutucusu 4">
            <a:extLst>
              <a:ext uri="{FF2B5EF4-FFF2-40B4-BE49-F238E27FC236}">
                <a16:creationId xmlns:a16="http://schemas.microsoft.com/office/drawing/2014/main" id="{675A25F3-9912-A4A8-CBEE-9F22D1D545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7748" y="2149181"/>
            <a:ext cx="4164035" cy="3871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38770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582601C-4B01-0734-F891-28434AC78C6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22336A9-C4BE-8C07-38D4-0F37D3E9C7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36160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tr-TR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Soru</a:t>
            </a:r>
            <a:br>
              <a:rPr lang="tr-TR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tr-TR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Hastanın öyküsü ve fizik muayene bulgularına dayanarak, aşağıdakilerden hangisi en olası tanıdır?</a:t>
            </a:r>
            <a:br>
              <a:rPr lang="tr-TR" sz="4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B625F04-CB9E-3D0F-1868-298A98E4D9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61723"/>
            <a:ext cx="5759548" cy="4351338"/>
          </a:xfrm>
        </p:spPr>
        <p:txBody>
          <a:bodyPr/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tr-TR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A. </a:t>
            </a:r>
            <a:r>
              <a:rPr lang="tr-TR" sz="20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Anjiomiyolipom</a:t>
            </a:r>
            <a:endParaRPr lang="tr-TR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tr-TR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B. </a:t>
            </a:r>
            <a:r>
              <a:rPr lang="tr-TR" sz="20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Metanefrik</a:t>
            </a:r>
            <a:r>
              <a:rPr lang="tr-TR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adenom</a:t>
            </a: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tr-TR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C. </a:t>
            </a:r>
            <a:r>
              <a:rPr lang="tr-TR" sz="20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Onkositoma</a:t>
            </a:r>
            <a:endParaRPr lang="tr-TR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tr-TR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D. Böbrek apsesi</a:t>
            </a: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tr-TR" sz="2000" b="1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E. Böbrek hücreli karsinom</a:t>
            </a:r>
          </a:p>
          <a:p>
            <a:pPr marL="0" indent="0">
              <a:buNone/>
            </a:pPr>
            <a:endParaRPr lang="tr-TR" dirty="0"/>
          </a:p>
        </p:txBody>
      </p:sp>
      <p:pic>
        <p:nvPicPr>
          <p:cNvPr id="4" name="İçerik Yer Tutucusu 4">
            <a:extLst>
              <a:ext uri="{FF2B5EF4-FFF2-40B4-BE49-F238E27FC236}">
                <a16:creationId xmlns:a16="http://schemas.microsoft.com/office/drawing/2014/main" id="{AF0F8CB5-7218-E9C0-F7D2-F66EF8A62D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7748" y="2149181"/>
            <a:ext cx="4164035" cy="3871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66162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8BB1FA2-F146-CBD0-FA4E-427F7276BE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689317"/>
            <a:ext cx="10058400" cy="1048043"/>
          </a:xfrm>
        </p:spPr>
        <p:txBody>
          <a:bodyPr>
            <a:normAutofit/>
          </a:bodyPr>
          <a:lstStyle/>
          <a:p>
            <a:r>
              <a:rPr lang="tr-TR" sz="2400" b="1" dirty="0">
                <a:solidFill>
                  <a:schemeClr val="accent2"/>
                </a:solidFill>
              </a:rPr>
              <a:t>TARTIŞMA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7A02E39-8490-B088-8DFE-9A7D6FB2EB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737360"/>
            <a:ext cx="10058400" cy="4131734"/>
          </a:xfrm>
        </p:spPr>
        <p:txBody>
          <a:bodyPr>
            <a:normAutofit/>
          </a:bodyPr>
          <a:lstStyle/>
          <a:p>
            <a:endParaRPr lang="tr-TR" sz="19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tr-TR" sz="19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Böbrek hücreli karsinom genellikle tümör ileri aşamaya gelene kadar tesadüfi bir bulgu olarak saptanır.</a:t>
            </a:r>
          </a:p>
          <a:p>
            <a:r>
              <a:rPr lang="tr-TR" sz="19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Başlıca belirtiler arasında hematüri (idrarda kan), karın ağrısı ve </a:t>
            </a:r>
            <a:r>
              <a:rPr lang="tr-TR" sz="19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palpe</a:t>
            </a:r>
            <a:r>
              <a:rPr lang="tr-TR" sz="19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edilebilen bir kitle bulunur. </a:t>
            </a:r>
          </a:p>
          <a:p>
            <a:r>
              <a:rPr lang="tr-TR" sz="19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 klasik üçlü semptom birlikte görüldüğünde böbrek hücreli karsinom olasılığı daha yüksektir (klasik </a:t>
            </a:r>
            <a:r>
              <a:rPr lang="tr-TR" sz="19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triad</a:t>
            </a:r>
            <a:r>
              <a:rPr lang="tr-TR" sz="19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</a:p>
          <a:p>
            <a:r>
              <a:rPr lang="tr-TR" sz="19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Böbrek korteksindeki tümörlerin yaklaşık %80-85’i böbrek hücreli karsinomdur. </a:t>
            </a:r>
          </a:p>
          <a:p>
            <a:r>
              <a:rPr lang="tr-TR" sz="19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Böbrek hücreli karsinomda, tümör tarafından üretilen </a:t>
            </a:r>
            <a:r>
              <a:rPr lang="tr-TR" sz="19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ektoik</a:t>
            </a:r>
            <a:r>
              <a:rPr lang="tr-TR" sz="19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hormonlar nedeniyle </a:t>
            </a:r>
            <a:r>
              <a:rPr lang="tr-TR" sz="19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paraneoplastik</a:t>
            </a:r>
            <a:r>
              <a:rPr lang="tr-TR" sz="19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semptomlar gelişebilir.</a:t>
            </a:r>
          </a:p>
          <a:p>
            <a:r>
              <a:rPr lang="tr-TR" sz="19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 hormonlar arasında </a:t>
            </a:r>
            <a:r>
              <a:rPr lang="tr-TR" sz="19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eritropoietin</a:t>
            </a:r>
            <a:r>
              <a:rPr lang="tr-TR" sz="19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paratiroid hormon benzeri proteinler, gonadotropinler, </a:t>
            </a:r>
            <a:r>
              <a:rPr lang="tr-TR" sz="19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kortikotropin</a:t>
            </a:r>
            <a:r>
              <a:rPr lang="tr-TR" sz="19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benzeri hormonlar, renin, glukagon ve insülin bulunur.</a:t>
            </a:r>
          </a:p>
          <a:p>
            <a:endParaRPr lang="tr-TR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274272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4E5B44F-CAD8-FB68-8145-5166BFF1DB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B1101D5-C215-E07A-1A96-5E3C8AD1F4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023962"/>
            <a:ext cx="10058400" cy="3845131"/>
          </a:xfrm>
        </p:spPr>
        <p:txBody>
          <a:bodyPr>
            <a:normAutofit/>
          </a:bodyPr>
          <a:lstStyle/>
          <a:p>
            <a:r>
              <a:rPr lang="tr-TR" sz="19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Böbrek hücreli karsinomun tanısal değerlendirmesi genellikle BT veya ultrasonografi ile yapılır, ancak ultrasonografi daha az hassastır. </a:t>
            </a:r>
          </a:p>
          <a:p>
            <a:r>
              <a:rPr lang="tr-TR" sz="19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Manyetik rezonans görüntüleme (MRG) bazı hastalarda kullanılabilir. </a:t>
            </a:r>
          </a:p>
          <a:p>
            <a:r>
              <a:rPr lang="tr-TR" sz="19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 hastada BT’de sağ böbrekte 3.8 cm × 4.0 cm × 3.5 cm boyutlarında bir kitle tespit edilmiştir. </a:t>
            </a:r>
          </a:p>
          <a:p>
            <a:r>
              <a:rPr lang="tr-TR" sz="19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Görüntüleme çalışmalarında </a:t>
            </a:r>
            <a:r>
              <a:rPr lang="tr-TR" sz="19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benign</a:t>
            </a:r>
            <a:r>
              <a:rPr lang="tr-TR" sz="19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böbrek lezyonları ile karsinom ayırt edilemiyorsa rezeksiyon gereklidir. </a:t>
            </a:r>
          </a:p>
          <a:p>
            <a:r>
              <a:rPr lang="tr-TR" sz="19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Kitle biyopsisi ile malignite tanısı konulabilir ve histopatolojik tipi belirlenebilir. </a:t>
            </a:r>
          </a:p>
          <a:p>
            <a:r>
              <a:rPr lang="tr-TR" sz="19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 hastada görülen berrak hücreli alt tip, tüm vakaların yaklaşık %75'ini oluşturur.</a:t>
            </a:r>
          </a:p>
          <a:p>
            <a:pPr marL="0" indent="0">
              <a:buNone/>
            </a:pPr>
            <a:endParaRPr lang="tr-TR" dirty="0"/>
          </a:p>
        </p:txBody>
      </p:sp>
      <p:pic>
        <p:nvPicPr>
          <p:cNvPr id="3074" name="Picture 2" descr="Bilgisayarlı Tomografi ( BT / CT ) | Centermed Plus">
            <a:extLst>
              <a:ext uri="{FF2B5EF4-FFF2-40B4-BE49-F238E27FC236}">
                <a16:creationId xmlns:a16="http://schemas.microsoft.com/office/drawing/2014/main" id="{4E7368C6-0B3A-351D-BEF8-866F5E93ED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6886" y="0"/>
            <a:ext cx="3695114" cy="1737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01204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72F8DD9-7D6F-0170-4EE3-412DF3A556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793041"/>
            <a:ext cx="10058400" cy="1120166"/>
          </a:xfrm>
        </p:spPr>
        <p:txBody>
          <a:bodyPr/>
          <a:lstStyle/>
          <a:p>
            <a:r>
              <a:rPr lang="tr-TR" sz="2400" b="1" kern="100" dirty="0">
                <a:solidFill>
                  <a:schemeClr val="accent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Diğer Olası Tanılar</a:t>
            </a:r>
            <a:br>
              <a:rPr lang="tr-TR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1A4D27B-3E20-56CC-8A4B-634D3EE976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58462"/>
            <a:ext cx="10515600" cy="4734413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15000"/>
              </a:lnSpc>
              <a:spcAft>
                <a:spcPts val="800"/>
              </a:spcAft>
              <a:buNone/>
            </a:pPr>
            <a:r>
              <a:rPr lang="tr-TR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tr-TR" sz="2000" b="1" kern="1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Anjiomiyolipom</a:t>
            </a:r>
            <a:r>
              <a:rPr lang="tr-TR" sz="2000" b="1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tr-TR" sz="20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Tüberoz</a:t>
            </a:r>
            <a:r>
              <a:rPr lang="tr-TR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skleroz ile ilişkili </a:t>
            </a:r>
            <a:r>
              <a:rPr lang="tr-TR" sz="20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benign</a:t>
            </a:r>
            <a:r>
              <a:rPr lang="tr-TR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bir böbrek tümörüdür. </a:t>
            </a: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tr-TR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Histolojik olarak kan damarları, düz kas hücreleri ve yağ hücrelerinden oluşur.</a:t>
            </a: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tr-TR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Hastalar genellikle asemptomatiktir; ancak damarların yırtılması </a:t>
            </a:r>
            <a:r>
              <a:rPr lang="tr-TR" sz="20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retroperitoneal</a:t>
            </a:r>
            <a:r>
              <a:rPr lang="tr-TR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kanama ile bulantı ve kusmaya yol açabilir.</a:t>
            </a:r>
          </a:p>
          <a:p>
            <a:pPr marL="0" indent="0">
              <a:lnSpc>
                <a:spcPct val="115000"/>
              </a:lnSpc>
              <a:spcAft>
                <a:spcPts val="800"/>
              </a:spcAft>
              <a:buNone/>
            </a:pPr>
            <a:r>
              <a:rPr lang="tr-TR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tr-TR" sz="2000" b="1" kern="1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Metanefrik</a:t>
            </a:r>
            <a:r>
              <a:rPr lang="tr-TR" sz="2000" b="1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adenom: </a:t>
            </a: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tr-TR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Nadiren görülen, </a:t>
            </a:r>
            <a:r>
              <a:rPr lang="tr-TR" sz="20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benign</a:t>
            </a:r>
            <a:r>
              <a:rPr lang="tr-TR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böbrek lezyonlarıdır. </a:t>
            </a: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tr-TR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Kadınlarda erkeklere oranla daha sık (2:1) görülür. </a:t>
            </a: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tr-TR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Hematüri, yan ağrısı ve </a:t>
            </a:r>
            <a:r>
              <a:rPr lang="tr-TR" sz="20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palpe</a:t>
            </a:r>
            <a:r>
              <a:rPr lang="tr-TR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edilebilen bir kitle ile belirti verebilir. </a:t>
            </a: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tr-TR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BT’de böbrek hücreli karsinom veya </a:t>
            </a:r>
            <a:r>
              <a:rPr lang="tr-TR" sz="20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epiteliyal</a:t>
            </a:r>
            <a:r>
              <a:rPr lang="tr-TR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0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Wilms</a:t>
            </a:r>
            <a:r>
              <a:rPr lang="tr-TR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tümörü ile karışabilir</a:t>
            </a:r>
            <a:r>
              <a:rPr lang="tr-TR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15000"/>
              </a:lnSpc>
              <a:spcAft>
                <a:spcPts val="800"/>
              </a:spcAft>
            </a:pPr>
            <a:endParaRPr lang="tr-TR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52222260"/>
      </p:ext>
    </p:extLst>
  </p:cSld>
  <p:clrMapOvr>
    <a:masterClrMapping/>
  </p:clrMapOvr>
</p:sld>
</file>

<file path=ppt/theme/theme1.xml><?xml version="1.0" encoding="utf-8"?>
<a:theme xmlns:a="http://schemas.openxmlformats.org/drawingml/2006/main" name="Geçmişe bakış">
  <a:themeElements>
    <a:clrScheme name="Geçmişe bakış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122</TotalTime>
  <Words>712</Words>
  <Application>Microsoft Office PowerPoint</Application>
  <PresentationFormat>Geniş ekran</PresentationFormat>
  <Paragraphs>72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5" baseType="lpstr">
      <vt:lpstr>Calibri</vt:lpstr>
      <vt:lpstr>Calibri Light</vt:lpstr>
      <vt:lpstr>Geçmişe bakış</vt:lpstr>
      <vt:lpstr>                              American Family Physician  -  Volume 104, Number 2  August 2021</vt:lpstr>
      <vt:lpstr>VAKA</vt:lpstr>
      <vt:lpstr>PowerPoint Sunusu</vt:lpstr>
      <vt:lpstr>PowerPoint Sunusu</vt:lpstr>
      <vt:lpstr>Soru Hastanın öyküsü ve fizik muayene bulgularına dayanarak, aşağıdakilerden hangisi en olası tanıdır? </vt:lpstr>
      <vt:lpstr>Soru Hastanın öyküsü ve fizik muayene bulgularına dayanarak, aşağıdakilerden hangisi en olası tanıdır? </vt:lpstr>
      <vt:lpstr>TARTIŞMA</vt:lpstr>
      <vt:lpstr>PowerPoint Sunusu</vt:lpstr>
      <vt:lpstr>Diğer Olası Tanılar 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Fatih AKYOL</dc:creator>
  <cp:lastModifiedBy>Fatih AKYOL</cp:lastModifiedBy>
  <cp:revision>12</cp:revision>
  <dcterms:created xsi:type="dcterms:W3CDTF">2025-03-01T10:31:41Z</dcterms:created>
  <dcterms:modified xsi:type="dcterms:W3CDTF">2025-03-02T16:33:24Z</dcterms:modified>
</cp:coreProperties>
</file>