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257" r:id="rId4"/>
    <p:sldId id="261" r:id="rId5"/>
    <p:sldId id="400" r:id="rId6"/>
    <p:sldId id="267" r:id="rId7"/>
    <p:sldId id="358" r:id="rId8"/>
    <p:sldId id="259" r:id="rId9"/>
    <p:sldId id="364" r:id="rId10"/>
    <p:sldId id="270" r:id="rId11"/>
    <p:sldId id="262" r:id="rId12"/>
    <p:sldId id="264" r:id="rId13"/>
    <p:sldId id="361" r:id="rId14"/>
    <p:sldId id="363" r:id="rId15"/>
    <p:sldId id="268" r:id="rId16"/>
    <p:sldId id="273" r:id="rId17"/>
    <p:sldId id="359" r:id="rId18"/>
    <p:sldId id="401" r:id="rId19"/>
    <p:sldId id="274" r:id="rId20"/>
    <p:sldId id="276" r:id="rId22"/>
    <p:sldId id="374" r:id="rId23"/>
    <p:sldId id="279" r:id="rId24"/>
    <p:sldId id="288" r:id="rId25"/>
    <p:sldId id="370" r:id="rId26"/>
    <p:sldId id="281" r:id="rId27"/>
    <p:sldId id="376" r:id="rId28"/>
    <p:sldId id="378" r:id="rId29"/>
    <p:sldId id="282" r:id="rId30"/>
    <p:sldId id="383" r:id="rId31"/>
    <p:sldId id="385" r:id="rId32"/>
    <p:sldId id="292" r:id="rId33"/>
    <p:sldId id="372" r:id="rId34"/>
    <p:sldId id="399" r:id="rId35"/>
    <p:sldId id="398" r:id="rId36"/>
    <p:sldId id="339" r:id="rId37"/>
    <p:sldId id="343" r:id="rId38"/>
    <p:sldId id="367" r:id="rId39"/>
    <p:sldId id="321" r:id="rId40"/>
    <p:sldId id="322" r:id="rId41"/>
    <p:sldId id="323" r:id="rId42"/>
    <p:sldId id="389" r:id="rId43"/>
    <p:sldId id="368" r:id="rId44"/>
    <p:sldId id="369" r:id="rId45"/>
    <p:sldId id="392" r:id="rId46"/>
    <p:sldId id="348" r:id="rId47"/>
    <p:sldId id="349" r:id="rId48"/>
    <p:sldId id="350" r:id="rId49"/>
    <p:sldId id="294" r:id="rId50"/>
    <p:sldId id="299" r:id="rId51"/>
    <p:sldId id="300" r:id="rId52"/>
    <p:sldId id="302" r:id="rId53"/>
    <p:sldId id="397" r:id="rId54"/>
    <p:sldId id="304" r:id="rId55"/>
    <p:sldId id="394" r:id="rId56"/>
    <p:sldId id="307" r:id="rId57"/>
    <p:sldId id="396" r:id="rId58"/>
    <p:sldId id="351" r:id="rId59"/>
    <p:sldId id="352" r:id="rId60"/>
    <p:sldId id="393" r:id="rId61"/>
    <p:sldId id="355" r:id="rId62"/>
    <p:sldId id="328" r:id="rId63"/>
    <p:sldId id="330" r:id="rId64"/>
    <p:sldId id="258" r:id="rId65"/>
    <p:sldId id="333" r:id="rId66"/>
    <p:sldId id="260" r:id="rId67"/>
    <p:sldId id="336" r:id="rId68"/>
    <p:sldId id="284" r:id="rId69"/>
    <p:sldId id="309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3" Type="http://schemas.openxmlformats.org/officeDocument/2006/relationships/tableStyles" Target="tableStyles.xml"/><Relationship Id="rId72" Type="http://schemas.openxmlformats.org/officeDocument/2006/relationships/viewProps" Target="viewProps.xml"/><Relationship Id="rId71" Type="http://schemas.openxmlformats.org/officeDocument/2006/relationships/presProps" Target="presProps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hyperlink" Target="https://www.tgv.org.tr/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VİRAL HEPATİTLER</a:t>
            </a:r>
            <a:endParaRPr lang="tr-TR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tr-TR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ARŞ. GÖR. DR. BAYRAM URGAN</a:t>
            </a:r>
            <a:endParaRPr lang="tr-TR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05" y="457200"/>
            <a:ext cx="3931920" cy="87185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5183505" y="1405890"/>
            <a:ext cx="6172200" cy="40354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40105" y="731520"/>
            <a:ext cx="3931920" cy="5137785"/>
          </a:xfrm>
        </p:spPr>
        <p:txBody>
          <a:bodyPr>
            <a:noAutofit/>
          </a:bodyPr>
          <a:lstStyle/>
          <a:p>
            <a:r>
              <a:rPr lang="en-US" altLang="en-US" sz="2400" dirty="0" err="1">
                <a:sym typeface="+mn-ea"/>
              </a:rPr>
              <a:t>İnkübasyon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süresi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ortalama</a:t>
            </a:r>
            <a:r>
              <a:rPr lang="en-US" altLang="en-US" sz="2400" dirty="0">
                <a:sym typeface="+mn-ea"/>
              </a:rPr>
              <a:t> 28 </a:t>
            </a:r>
            <a:r>
              <a:rPr lang="en-US" altLang="en-US" sz="2400" dirty="0" err="1">
                <a:sym typeface="+mn-ea"/>
              </a:rPr>
              <a:t>gün</a:t>
            </a:r>
            <a:r>
              <a:rPr lang="en-US" altLang="en-US" sz="2400" dirty="0">
                <a:sym typeface="+mn-ea"/>
              </a:rPr>
              <a:t> (15-45 </a:t>
            </a:r>
            <a:r>
              <a:rPr lang="en-US" altLang="en-US" sz="2400" dirty="0" err="1">
                <a:sym typeface="+mn-ea"/>
              </a:rPr>
              <a:t>gün</a:t>
            </a:r>
            <a:r>
              <a:rPr lang="en-US" altLang="en-US" sz="2400" dirty="0">
                <a:sym typeface="+mn-ea"/>
              </a:rPr>
              <a:t>)</a:t>
            </a:r>
            <a:endParaRPr lang="en-US" altLang="en-US" sz="2400" dirty="0">
              <a:sym typeface="+mn-ea"/>
            </a:endParaRPr>
          </a:p>
          <a:p>
            <a:r>
              <a:rPr lang="en-US" altLang="en-US" sz="2400" dirty="0" err="1">
                <a:sym typeface="+mn-ea"/>
              </a:rPr>
              <a:t>İnfektivite</a:t>
            </a:r>
            <a:r>
              <a:rPr lang="en-US" altLang="en-US" sz="2400" dirty="0">
                <a:sym typeface="+mn-ea"/>
              </a:rPr>
              <a:t> ilk 2 </a:t>
            </a:r>
            <a:r>
              <a:rPr lang="en-US" altLang="en-US" sz="2400" dirty="0" err="1">
                <a:sym typeface="+mn-ea"/>
              </a:rPr>
              <a:t>hafta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boyunca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en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yüksek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düzeydedir</a:t>
            </a:r>
            <a:endParaRPr lang="en-US" altLang="en-US" sz="2400" dirty="0">
              <a:sym typeface="+mn-ea"/>
            </a:endParaRPr>
          </a:p>
          <a:p>
            <a:r>
              <a:rPr lang="tr-TR" altLang="en-US" sz="2400" dirty="0"/>
              <a:t>Akut enfeksiyonda </a:t>
            </a:r>
            <a:r>
              <a:rPr lang="en-US" altLang="en-US" sz="2400" dirty="0" err="1"/>
              <a:t>karaciğer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hasar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testleri</a:t>
            </a:r>
            <a:r>
              <a:rPr lang="en-US" altLang="en-US" sz="2400" dirty="0"/>
              <a:t> (AST, ALT, bilirubin) </a:t>
            </a:r>
            <a:r>
              <a:rPr lang="en-US" altLang="en-US" sz="2400" dirty="0" err="1"/>
              <a:t>ve</a:t>
            </a:r>
            <a:r>
              <a:rPr lang="en-US" altLang="en-US" sz="2400" dirty="0"/>
              <a:t> Anti-HAV IgM</a:t>
            </a:r>
            <a:endParaRPr lang="en-US" altLang="en-US" sz="2400" dirty="0"/>
          </a:p>
          <a:p>
            <a:r>
              <a:rPr lang="en-US" altLang="en-US" sz="2400" dirty="0">
                <a:sym typeface="+mn-ea"/>
              </a:rPr>
              <a:t>Anti-HAV Ig</a:t>
            </a:r>
            <a:r>
              <a:rPr lang="tr-TR" altLang="en-US" sz="2400" dirty="0">
                <a:sym typeface="+mn-ea"/>
              </a:rPr>
              <a:t>M Akut enfeksiyonu gösterir ve 3-6 ay içinde kaybolur.</a:t>
            </a:r>
            <a:endParaRPr lang="tr-TR" altLang="en-US" sz="2400" dirty="0">
              <a:sym typeface="+mn-ea"/>
            </a:endParaRPr>
          </a:p>
          <a:p>
            <a:r>
              <a:rPr lang="en-US" altLang="en-US" sz="2400" dirty="0">
                <a:sym typeface="+mn-ea"/>
              </a:rPr>
              <a:t>Anti-HAV IgG , </a:t>
            </a:r>
            <a:r>
              <a:rPr lang="en-US" altLang="en-US" sz="2400" dirty="0" err="1">
                <a:sym typeface="+mn-ea"/>
              </a:rPr>
              <a:t>vücudun</a:t>
            </a:r>
            <a:r>
              <a:rPr lang="en-US" altLang="en-US" sz="2400" dirty="0">
                <a:sym typeface="+mn-ea"/>
              </a:rPr>
              <a:t> </a:t>
            </a:r>
            <a:r>
              <a:rPr lang="tr-TR" altLang="en-US" sz="2400" dirty="0">
                <a:sym typeface="+mn-ea"/>
              </a:rPr>
              <a:t>virüse</a:t>
            </a:r>
            <a:r>
              <a:rPr lang="en-US" altLang="en-US" sz="2400" dirty="0">
                <a:sym typeface="+mn-ea"/>
              </a:rPr>
              <a:t> (HAV) </a:t>
            </a:r>
            <a:r>
              <a:rPr lang="en-US" altLang="en-US" sz="2400" dirty="0" err="1">
                <a:sym typeface="+mn-ea"/>
              </a:rPr>
              <a:t>karşı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ürettiği</a:t>
            </a:r>
            <a:r>
              <a:rPr lang="en-US" altLang="en-US" sz="2400" dirty="0">
                <a:sym typeface="+mn-ea"/>
              </a:rPr>
              <a:t> IgG tipi </a:t>
            </a:r>
            <a:r>
              <a:rPr lang="en-US" altLang="en-US" sz="2400" dirty="0" err="1">
                <a:sym typeface="+mn-ea"/>
              </a:rPr>
              <a:t>antikorları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tespit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etmek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için</a:t>
            </a:r>
            <a:r>
              <a:rPr lang="en-US" altLang="en-US" sz="2400" dirty="0">
                <a:sym typeface="+mn-ea"/>
              </a:rPr>
              <a:t> </a:t>
            </a:r>
            <a:r>
              <a:rPr lang="en-US" altLang="en-US" sz="2400" dirty="0" err="1">
                <a:sym typeface="+mn-ea"/>
              </a:rPr>
              <a:t>kullanılır</a:t>
            </a:r>
            <a:r>
              <a:rPr lang="en-US" altLang="en-US" sz="2400" dirty="0">
                <a:sym typeface="+mn-ea"/>
              </a:rPr>
              <a:t>.</a:t>
            </a:r>
            <a:endParaRPr lang="en-US" altLang="en-US" sz="2400" dirty="0"/>
          </a:p>
          <a:p>
            <a:endParaRPr lang="tr-TR" altLang="en-US" sz="2400" dirty="0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5020945" y="2207260"/>
            <a:ext cx="7058660" cy="42221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60" y="0"/>
            <a:ext cx="5267325" cy="67297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1581150"/>
            <a:ext cx="5100320" cy="4379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515" y="1796415"/>
            <a:ext cx="5817870" cy="47618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>
            <a:off x="1052195" y="502285"/>
            <a:ext cx="3931920" cy="5563235"/>
          </a:xfrm>
        </p:spPr>
        <p:txBody>
          <a:bodyPr>
            <a:normAutofit/>
          </a:bodyPr>
          <a:lstStyle/>
          <a:p>
            <a:endParaRPr lang="en-US" altLang="en-US" sz="2800" dirty="0"/>
          </a:p>
          <a:p>
            <a:r>
              <a:rPr lang="tr-TR" altLang="en-US" sz="2800" dirty="0"/>
              <a:t>Anti-</a:t>
            </a:r>
            <a:r>
              <a:rPr lang="en-US" altLang="en-US" sz="2800" dirty="0"/>
              <a:t>HAV IgM </a:t>
            </a:r>
            <a:r>
              <a:rPr lang="tr-TR" altLang="en-US" sz="2800" dirty="0"/>
              <a:t>+ &gt;&gt;</a:t>
            </a:r>
            <a:r>
              <a:rPr lang="en-US" altLang="en-US" sz="2800" dirty="0"/>
              <a:t> </a:t>
            </a:r>
            <a:r>
              <a:rPr lang="tr-TR" altLang="en-US" sz="2800" dirty="0"/>
              <a:t>A</a:t>
            </a:r>
            <a:r>
              <a:rPr lang="en-US" altLang="en-US" sz="2800" dirty="0"/>
              <a:t>kut hepatit A enfeksiyonu</a:t>
            </a:r>
            <a:endParaRPr lang="en-US" altLang="en-US" sz="2800" dirty="0"/>
          </a:p>
          <a:p>
            <a:r>
              <a:rPr lang="tr-TR" altLang="en-US" sz="2800" dirty="0"/>
              <a:t>Anti-</a:t>
            </a:r>
            <a:r>
              <a:rPr lang="en-US" altLang="en-US" sz="2800" dirty="0"/>
              <a:t> HAV IgM </a:t>
            </a:r>
            <a:r>
              <a:rPr lang="tr-TR" altLang="en-US" sz="2800" dirty="0"/>
              <a:t>-</a:t>
            </a:r>
            <a:r>
              <a:rPr lang="en-US" altLang="en-US" sz="2800" dirty="0"/>
              <a:t> total </a:t>
            </a:r>
            <a:r>
              <a:rPr lang="tr-TR" altLang="en-US" sz="2800" dirty="0"/>
              <a:t>Anti-</a:t>
            </a:r>
            <a:r>
              <a:rPr lang="en-US" altLang="en-US" sz="2800" dirty="0"/>
              <a:t>HAV </a:t>
            </a:r>
            <a:r>
              <a:rPr lang="tr-TR" sz="2800" dirty="0"/>
              <a:t>ab</a:t>
            </a:r>
            <a:r>
              <a:rPr lang="en-US" altLang="en-US" sz="2800" dirty="0"/>
              <a:t> </a:t>
            </a:r>
            <a:r>
              <a:rPr lang="tr-TR" altLang="en-US" sz="2800" dirty="0"/>
              <a:t>+ &gt;&gt;</a:t>
            </a:r>
            <a:r>
              <a:rPr lang="en-US" altLang="en-US" sz="2800" dirty="0"/>
              <a:t> aktif enfeksiyon yok ama geçirilmiş HAV nedeniyle bağışıklık var </a:t>
            </a:r>
            <a:endParaRPr lang="en-US" altLang="en-US" sz="2800" dirty="0"/>
          </a:p>
          <a:p>
            <a:r>
              <a:rPr lang="en-US" altLang="en-US" sz="2800" dirty="0"/>
              <a:t>Total </a:t>
            </a:r>
            <a:r>
              <a:rPr lang="tr-TR" altLang="en-US" sz="2800" dirty="0"/>
              <a:t>Anti-</a:t>
            </a:r>
            <a:r>
              <a:rPr lang="en-US" altLang="en-US" sz="2800" dirty="0"/>
              <a:t>HAV </a:t>
            </a:r>
            <a:r>
              <a:rPr lang="tr-TR" sz="2800" dirty="0"/>
              <a:t>ab</a:t>
            </a:r>
            <a:r>
              <a:rPr lang="en-US" altLang="en-US" sz="2800" dirty="0"/>
              <a:t> ve HAV IgM </a:t>
            </a:r>
            <a:r>
              <a:rPr lang="tr-TR" altLang="en-US" sz="2800" dirty="0"/>
              <a:t>+&gt;&gt;</a:t>
            </a:r>
            <a:r>
              <a:rPr lang="en-US" altLang="en-US" sz="2800" dirty="0"/>
              <a:t> Hepatit A virüsüne maruz kalınmış, akut bir enfeksiyon var </a:t>
            </a:r>
            <a:endParaRPr lang="en-US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9171" y="1257300"/>
            <a:ext cx="6901986" cy="48082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HEPATİT A VİRÜSÜ (HAV)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/>
              <a:t>Akut viral hepatitlerin en sık nedeni</a:t>
            </a:r>
            <a:r>
              <a:rPr lang="tr-TR" altLang="en-US" sz="3200"/>
              <a:t> , </a:t>
            </a:r>
            <a:endParaRPr lang="tr-TR" altLang="en-US" sz="3200"/>
          </a:p>
          <a:p>
            <a:r>
              <a:rPr lang="tr-TR" altLang="en-US" sz="3200"/>
              <a:t>Türkiye </a:t>
            </a:r>
            <a:r>
              <a:rPr lang="en-US" altLang="en-US" sz="3200"/>
              <a:t>orta endemik bölgede</a:t>
            </a:r>
            <a:r>
              <a:rPr lang="tr-TR" altLang="en-US" sz="3200"/>
              <a:t>,</a:t>
            </a:r>
            <a:endParaRPr lang="en-US" altLang="en-US" sz="3200"/>
          </a:p>
          <a:p>
            <a:r>
              <a:rPr lang="en-US" altLang="en-US" sz="3200"/>
              <a:t>Özel bir tedavisi yoktur, kontrol ve destekleyici tedavi uygulanır.</a:t>
            </a:r>
            <a:endParaRPr lang="en-US" altLang="en-US" sz="3200"/>
          </a:p>
          <a:p>
            <a:r>
              <a:rPr lang="en-US" altLang="en-US" sz="3200"/>
              <a:t>Korunmada en önemli yöntemler hijyenik yaşam, el yıkama ve gıda hijyenine dikkat edilmesidir.</a:t>
            </a:r>
            <a:endParaRPr lang="en-US" altLang="en-US" sz="3200"/>
          </a:p>
          <a:p>
            <a:endParaRPr lang="en-US" altLang="en-US"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65" y="307340"/>
            <a:ext cx="10515600" cy="1325563"/>
          </a:xfrm>
        </p:spPr>
        <p:txBody>
          <a:bodyPr/>
          <a:lstStyle/>
          <a:p>
            <a:r>
              <a:rPr lang="tr-TR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HEPATİT A VİRÜSÜ (HAV) AŞILAMA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245" y="1439545"/>
            <a:ext cx="10515600" cy="5103495"/>
          </a:xfrm>
        </p:spPr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En iyi korunma yolu aşıdır. 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Karşılaşma sonrası profilaksi olarak immunglobulin (0.02mL/kg) ilk iki hafta içinde uygulanabilir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Çocuklara 18. ve 24. aylarda, risk grubundaki kişilere ise en az 6 ay ara ile 2 doz olarak uygulanmaktadır.</a:t>
            </a:r>
            <a:endParaRPr lang="en-US" altLang="en-US"/>
          </a:p>
          <a:p>
            <a:r>
              <a:rPr lang="en-US" altLang="en-US"/>
              <a:t>Seyahat edecek riskli kişilere veya akut temaslılara aşı ve immunglobulin eş zamanlı uygulanabilir</a:t>
            </a:r>
            <a:r>
              <a:rPr lang="tr-TR" altLang="en-US"/>
              <a:t>.</a:t>
            </a:r>
            <a:endParaRPr lang="tr-TR" altLang="en-US"/>
          </a:p>
          <a:p>
            <a:r>
              <a:rPr lang="en-US" altLang="en-US"/>
              <a:t>HAV aşısı inaktif bir aşıdır ve erişkin dozu pediatrik dozun iki katıdır.</a:t>
            </a:r>
            <a:endParaRPr lang="en-US" altLang="en-US"/>
          </a:p>
          <a:p>
            <a:r>
              <a:rPr lang="en-US" altLang="en-US"/>
              <a:t>Deltoid bölgeye kas içi uygulanır ve 12 ay altındaki bebeklere </a:t>
            </a:r>
            <a:r>
              <a:rPr lang="tr-TR" altLang="en-US"/>
              <a:t>yapılmaz</a:t>
            </a:r>
            <a:endParaRPr lang="tr-TR" altLang="en-US"/>
          </a:p>
          <a:p>
            <a:r>
              <a:rPr lang="en-US" altLang="en-US"/>
              <a:t>Erişkinde aşı öncesinde antikor düzeylerinin değerlendirilmesi gereklidir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HAV</a:t>
            </a:r>
            <a:r>
              <a:rPr lang="tr-TR" altLang="en-US">
                <a:solidFill>
                  <a:schemeClr val="accent2"/>
                </a:solidFill>
              </a:rPr>
              <a:t> AŞISI</a:t>
            </a:r>
            <a:endParaRPr lang="tr-TR" alt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9545"/>
            <a:ext cx="10515600" cy="4737735"/>
          </a:xfrm>
        </p:spPr>
        <p:txBody>
          <a:bodyPr>
            <a:normAutofit fontScale="97500" lnSpcReduction="10000"/>
          </a:bodyPr>
          <a:lstStyle/>
          <a:p>
            <a:r>
              <a:rPr lang="en-US" altLang="en-US"/>
              <a:t> İkinci doz gecikmesi çok önemli değil, </a:t>
            </a:r>
            <a:r>
              <a:rPr lang="tr-TR" altLang="en-US"/>
              <a:t>&gt; 2 yaş 2. doz olmamışsa hemen aşı yapılabilir,</a:t>
            </a:r>
            <a:endParaRPr lang="en-US" altLang="en-US"/>
          </a:p>
          <a:p>
            <a:r>
              <a:rPr lang="en-US" altLang="en-US"/>
              <a:t> Diğer aşılarla birlikte uygulanabilir, </a:t>
            </a:r>
            <a:endParaRPr lang="en-US" altLang="en-US"/>
          </a:p>
          <a:p>
            <a:r>
              <a:rPr lang="tr-TR" altLang="en-US"/>
              <a:t> </a:t>
            </a:r>
            <a:r>
              <a:rPr lang="en-US" altLang="en-US"/>
              <a:t>En az 25 yıl koruyucu, </a:t>
            </a:r>
            <a:endParaRPr lang="en-US" altLang="en-US"/>
          </a:p>
          <a:p>
            <a:r>
              <a:rPr lang="en-US" altLang="en-US"/>
              <a:t> Gebelikte uygulanabilir, </a:t>
            </a:r>
            <a:endParaRPr lang="en-US" altLang="en-US"/>
          </a:p>
          <a:p>
            <a:r>
              <a:rPr lang="en-US" altLang="en-US"/>
              <a:t> İmmün yetmezliklilere uygulanabi</a:t>
            </a:r>
            <a:r>
              <a:rPr lang="tr-TR" altLang="en-US"/>
              <a:t>lir,</a:t>
            </a:r>
            <a:endParaRPr lang="tr-TR" altLang="en-US"/>
          </a:p>
          <a:p>
            <a:r>
              <a:rPr lang="tr-TR" altLang="en-US"/>
              <a:t> </a:t>
            </a:r>
            <a:r>
              <a:rPr lang="en-US" altLang="en-US"/>
              <a:t>Aşılama öncesinde</a:t>
            </a:r>
            <a:r>
              <a:rPr lang="tr-TR" altLang="en-US"/>
              <a:t> </a:t>
            </a:r>
            <a:r>
              <a:rPr lang="en-US" altLang="en-US"/>
              <a:t>Anti HAV Ig G</a:t>
            </a:r>
            <a:r>
              <a:rPr lang="tr-TR" altLang="en-US"/>
              <a:t> bakılır,</a:t>
            </a:r>
            <a:endParaRPr lang="en-US" altLang="en-US"/>
          </a:p>
          <a:p>
            <a:r>
              <a:rPr lang="tr-TR" altLang="en-US"/>
              <a:t> </a:t>
            </a:r>
            <a:r>
              <a:rPr lang="en-US" altLang="en-US"/>
              <a:t>Aşılama sonrası serolojik kontrol önerilmez</a:t>
            </a:r>
            <a:r>
              <a:rPr lang="tr-TR" altLang="en-US"/>
              <a:t>,</a:t>
            </a:r>
            <a:endParaRPr lang="en-US" altLang="en-US"/>
          </a:p>
          <a:p>
            <a:r>
              <a:rPr lang="tr-TR" altLang="en-US"/>
              <a:t> </a:t>
            </a:r>
            <a:r>
              <a:rPr lang="en-US" altLang="en-US"/>
              <a:t>Yan etkiler çok nadir görülür</a:t>
            </a:r>
            <a:r>
              <a:rPr lang="tr-TR" altLang="en-US"/>
              <a:t>,</a:t>
            </a:r>
            <a:endParaRPr lang="en-US" altLang="en-US"/>
          </a:p>
          <a:p>
            <a:r>
              <a:rPr lang="tr-TR" altLang="en-US"/>
              <a:t> Seronegatif erişkinlere 0.  ve 6. aylarda veya 0. ve 12.aylarda aşılama yapılır.</a:t>
            </a:r>
            <a:endParaRPr lang="tr-T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Hepatit A Aşısı K</a:t>
            </a:r>
            <a:r>
              <a:rPr lang="tr-TR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</a:t>
            </a:r>
            <a:r>
              <a:rPr lang="en-US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mlere Yapılmalıdır?</a:t>
            </a:r>
            <a:br>
              <a:rPr lang="en-US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en-US" sz="3200">
                <a:sym typeface="+mn-ea"/>
              </a:rPr>
              <a:t>HAV Aşısı Koruyuculuğu</a:t>
            </a:r>
            <a:r>
              <a:rPr lang="tr-TR" altLang="en-US" sz="3200">
                <a:sym typeface="+mn-ea"/>
              </a:rPr>
              <a:t> </a:t>
            </a:r>
            <a:r>
              <a:rPr lang="en-US" altLang="en-US" sz="3200">
                <a:sym typeface="+mn-ea"/>
              </a:rPr>
              <a:t>Anti HAV Ig G ≥ 20 mIU/mL</a:t>
            </a:r>
            <a:endParaRPr lang="en-US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en-US" altLang="en-US"/>
              <a:t>• Kronik HBV / HCV enfeksiyonu olanlar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Virüs dışı nedenlere bağlı kronik karaciğer hastalığı olan kişiler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Sık kan ve kan ürünü alması gereken hastalar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Seronegatif sağlık çalışanları ve öğrencileri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Kreş ve bakımevi çalışanları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Eşcinsel/biseksüel erkekler</a:t>
            </a:r>
            <a:endParaRPr lang="en-US" altLang="en-US"/>
          </a:p>
          <a:p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en-US" altLang="en-US">
                <a:sym typeface="+mn-ea"/>
              </a:rPr>
              <a:t>•Madde bağımlılığı olan bireyler</a:t>
            </a:r>
            <a:endParaRPr lang="en-US" altLang="en-US"/>
          </a:p>
          <a:p>
            <a:pPr marL="0" indent="0">
              <a:buNone/>
            </a:pPr>
            <a:r>
              <a:rPr lang="en-US" altLang="en-US">
                <a:sym typeface="+mn-ea"/>
              </a:rPr>
              <a:t>•Hepatit A hastalığının sık olduğu </a:t>
            </a:r>
            <a:r>
              <a:rPr lang="tr-TR" altLang="en-US">
                <a:sym typeface="+mn-ea"/>
              </a:rPr>
              <a:t>          </a:t>
            </a:r>
            <a:r>
              <a:rPr lang="en-US" altLang="en-US">
                <a:sym typeface="+mn-ea"/>
              </a:rPr>
              <a:t>ülkelere seyahat edecek</a:t>
            </a:r>
            <a:r>
              <a:rPr lang="tr-TR" altLang="en-US">
                <a:sym typeface="+mn-ea"/>
              </a:rPr>
              <a:t> </a:t>
            </a:r>
            <a:r>
              <a:rPr lang="en-US" altLang="en-US">
                <a:sym typeface="+mn-ea"/>
              </a:rPr>
              <a:t>seronegatif kişiler</a:t>
            </a:r>
            <a:endParaRPr lang="en-US" altLang="en-US"/>
          </a:p>
          <a:p>
            <a:pPr marL="0" indent="0">
              <a:buNone/>
            </a:pPr>
            <a:r>
              <a:rPr lang="en-US" altLang="en-US">
                <a:sym typeface="+mn-ea"/>
              </a:rPr>
              <a:t>•HIV/AIDS olguları</a:t>
            </a:r>
            <a:endParaRPr lang="en-US" altLang="en-US"/>
          </a:p>
          <a:p>
            <a:pPr marL="0" indent="0">
              <a:buNone/>
            </a:pPr>
            <a:r>
              <a:rPr lang="en-US" altLang="en-US">
                <a:sym typeface="+mn-ea"/>
              </a:rPr>
              <a:t>• Organ ve kemik iliği nakli adayları ve alıcıları</a:t>
            </a:r>
            <a:endParaRPr lang="en-US" altLang="en-US"/>
          </a:p>
          <a:p>
            <a:pPr marL="0" indent="0">
              <a:buNone/>
            </a:pPr>
            <a:r>
              <a:rPr lang="en-US" altLang="en-US">
                <a:sym typeface="+mn-ea"/>
              </a:rPr>
              <a:t>• Kanalizasyon işçileri</a:t>
            </a:r>
            <a:endParaRPr lang="en-US" altLang="en-US"/>
          </a:p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HEPATİT B VİRÜSÜ ( HBV)</a:t>
            </a:r>
            <a:endParaRPr lang="tr-TR" altLang="en-US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>
                <a:sym typeface="+mn-ea"/>
              </a:rPr>
              <a:t>Hepadnavirus, çift zincirli DNA virüsü</a:t>
            </a:r>
            <a:r>
              <a:rPr lang="tr-TR" altLang="en-US">
                <a:sym typeface="+mn-ea"/>
              </a:rPr>
              <a:t> </a:t>
            </a:r>
            <a:endParaRPr lang="tr-TR" altLang="en-US">
              <a:sym typeface="+mn-ea"/>
            </a:endParaRPr>
          </a:p>
          <a:p>
            <a:r>
              <a:rPr lang="en-US" altLang="en-US">
                <a:sym typeface="+mn-ea"/>
              </a:rPr>
              <a:t>Hepatit B virusu (HBV), kısmi çift sarmal, sirküler DNA'sı olan zarflı bir virustur. </a:t>
            </a:r>
            <a:endParaRPr lang="en-US" altLang="en-US"/>
          </a:p>
          <a:p>
            <a:r>
              <a:rPr lang="en-US" altLang="en-US">
                <a:sym typeface="+mn-ea"/>
              </a:rPr>
              <a:t>HBV genomu konakçı DNA polimerazları aracılığıyla kapalı, kovalan, sirküler DNA (cccDNA) şekline dönüşmektedir.</a:t>
            </a:r>
            <a:endParaRPr lang="en-US" altLang="en-US"/>
          </a:p>
          <a:p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2700" y="1867535"/>
            <a:ext cx="4224020" cy="3415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65" y="1412240"/>
            <a:ext cx="10553700" cy="4396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035" y="1691005"/>
            <a:ext cx="4513580" cy="45135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HEPATİT B VİRÜSÜ ( HBV)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01445"/>
            <a:ext cx="10515600" cy="513270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Dünyada </a:t>
            </a:r>
            <a:r>
              <a:rPr lang="en-US" altLang="en-US">
                <a:sym typeface="+mn-ea"/>
              </a:rPr>
              <a:t>&gt; </a:t>
            </a:r>
            <a:r>
              <a:rPr lang="tr-TR" altLang="en-US">
                <a:sym typeface="+mn-ea"/>
              </a:rPr>
              <a:t>350</a:t>
            </a:r>
            <a:r>
              <a:rPr lang="en-US" altLang="en-US">
                <a:sym typeface="+mn-ea"/>
              </a:rPr>
              <a:t> milyon kişi infekte</a:t>
            </a:r>
            <a:endParaRPr lang="en-US" altLang="en-US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Ülkemiz verilerine göre 18 yaş üstünde olan her üç kişiden biri HBV ile enfekte veya HBV enfeksiyonu geçirmiş durumdadır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tr-TR" altLang="en-US"/>
              <a:t>S</a:t>
            </a:r>
            <a:r>
              <a:rPr lang="en-US" altLang="en-US"/>
              <a:t>iroz olgularının %30-40’ından, karaciğer kanserinin %40-</a:t>
            </a: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tr-TR" altLang="en-US"/>
              <a:t>   </a:t>
            </a:r>
            <a:r>
              <a:rPr lang="en-US" altLang="en-US"/>
              <a:t>50’sinden sorumludur.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Ülkemizde 2012-2016 arası </a:t>
            </a:r>
            <a:r>
              <a:rPr lang="tr-TR" altLang="en-US"/>
              <a:t> yapılan</a:t>
            </a:r>
            <a:r>
              <a:rPr lang="en-US" altLang="en-US"/>
              <a:t> karaciğer transplantasyonu olgularının</a:t>
            </a:r>
            <a:r>
              <a:rPr lang="tr-TR" altLang="en-US"/>
              <a:t> </a:t>
            </a:r>
            <a:r>
              <a:rPr lang="en-US" altLang="en-US"/>
              <a:t>yarısından fazlası viral hepatitler nedeniyledir 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WHO: Sigaradan sonra bilinen en önemli 2. kanserojen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tr-TR" altLang="en-US"/>
              <a:t>Yıllık 500-750 bin ölüm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HCC riskini 25 kat arttırır </a:t>
            </a:r>
            <a:endParaRPr lang="en-US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2270760" y="3244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tr-TR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SUNUM HEDEFLERİ</a:t>
            </a:r>
            <a:endParaRPr lang="tr-TR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>
                <a:sym typeface="+mn-ea"/>
              </a:rPr>
              <a:t>Viral hepatit</a:t>
            </a:r>
            <a:r>
              <a:rPr lang="tr-TR" altLang="en-US">
                <a:sym typeface="+mn-ea"/>
              </a:rPr>
              <a:t>e neden olan</a:t>
            </a:r>
            <a:r>
              <a:rPr lang="en-US" altLang="en-US"/>
              <a:t> virüsleri </a:t>
            </a:r>
            <a:r>
              <a:rPr lang="tr-TR" altLang="en-US"/>
              <a:t>tanımak</a:t>
            </a:r>
            <a:endParaRPr lang="en-US" altLang="en-US"/>
          </a:p>
          <a:p>
            <a:r>
              <a:rPr lang="en-US" altLang="en-US"/>
              <a:t>Viral hepatitlerin klinik belirtilerini sayabilmek</a:t>
            </a:r>
            <a:endParaRPr lang="en-US" altLang="en-US"/>
          </a:p>
          <a:p>
            <a:r>
              <a:rPr lang="en-US" altLang="en-US"/>
              <a:t>Hastal</a:t>
            </a:r>
            <a:r>
              <a:rPr lang="" altLang="en-US"/>
              <a:t>ığı</a:t>
            </a:r>
            <a:r>
              <a:rPr lang="en-US" altLang="en-US"/>
              <a:t>n toplumdaki s</a:t>
            </a:r>
            <a:r>
              <a:rPr lang="" altLang="en-US"/>
              <a:t>ı</a:t>
            </a:r>
            <a:r>
              <a:rPr lang="en-US" altLang="en-US"/>
              <a:t>kl</a:t>
            </a:r>
            <a:r>
              <a:rPr lang="" altLang="en-US"/>
              <a:t>ığı</a:t>
            </a:r>
            <a:r>
              <a:rPr lang="en-US" altLang="en-US"/>
              <a:t>n</a:t>
            </a:r>
            <a:r>
              <a:rPr lang="" altLang="en-US"/>
              <a:t>ı</a:t>
            </a:r>
            <a:r>
              <a:rPr lang="en-US" altLang="en-US"/>
              <a:t> ve önemini a</a:t>
            </a:r>
            <a:r>
              <a:rPr lang="" altLang="en-US"/>
              <a:t>çı</a:t>
            </a:r>
            <a:r>
              <a:rPr lang="en-US" altLang="en-US"/>
              <a:t>klayabilme</a:t>
            </a:r>
            <a:r>
              <a:rPr lang="tr-TR" altLang="en-US"/>
              <a:t>k</a:t>
            </a:r>
            <a:endParaRPr lang="en-US" altLang="en-US"/>
          </a:p>
          <a:p>
            <a:r>
              <a:rPr lang="en-US" altLang="en-US"/>
              <a:t>Bula</a:t>
            </a:r>
            <a:r>
              <a:rPr lang="" altLang="en-US"/>
              <a:t>ş</a:t>
            </a:r>
            <a:r>
              <a:rPr lang="en-US" altLang="en-US"/>
              <a:t> yollar</a:t>
            </a:r>
            <a:r>
              <a:rPr lang="" altLang="en-US"/>
              <a:t>ı</a:t>
            </a:r>
            <a:r>
              <a:rPr lang="en-US" altLang="en-US"/>
              <a:t>n</a:t>
            </a:r>
            <a:r>
              <a:rPr lang="" altLang="en-US"/>
              <a:t>ı</a:t>
            </a:r>
            <a:r>
              <a:rPr lang="en-US" altLang="en-US"/>
              <a:t> ve riskli gruplar</a:t>
            </a:r>
            <a:r>
              <a:rPr lang="" altLang="en-US"/>
              <a:t>ı</a:t>
            </a:r>
            <a:r>
              <a:rPr lang="tr-TR"/>
              <a:t>nı</a:t>
            </a:r>
            <a:r>
              <a:rPr lang="en-US" altLang="en-US"/>
              <a:t> sayabilme</a:t>
            </a:r>
            <a:r>
              <a:rPr lang="tr-TR" altLang="en-US"/>
              <a:t>k</a:t>
            </a:r>
            <a:endParaRPr lang="en-US" altLang="en-US"/>
          </a:p>
          <a:p>
            <a:r>
              <a:rPr lang="en-US" altLang="en-US">
                <a:sym typeface="+mn-ea"/>
              </a:rPr>
              <a:t>Serolojik testleri yorumlayabilme</a:t>
            </a:r>
            <a:r>
              <a:rPr lang="tr-TR" altLang="en-US">
                <a:sym typeface="+mn-ea"/>
              </a:rPr>
              <a:t>k</a:t>
            </a:r>
            <a:endParaRPr lang="tr-TR" altLang="en-US">
              <a:sym typeface="+mn-ea"/>
            </a:endParaRPr>
          </a:p>
          <a:p>
            <a:r>
              <a:rPr lang="en-US" altLang="en-US"/>
              <a:t>Hastal</a:t>
            </a:r>
            <a:r>
              <a:rPr lang="" altLang="en-US"/>
              <a:t>ı</a:t>
            </a:r>
            <a:r>
              <a:rPr lang="en-US" altLang="en-US"/>
              <a:t>k bulgular</a:t>
            </a:r>
            <a:r>
              <a:rPr lang="" altLang="en-US"/>
              <a:t>ı</a:t>
            </a:r>
            <a:r>
              <a:rPr lang="en-US" altLang="en-US"/>
              <a:t>n</a:t>
            </a:r>
            <a:r>
              <a:rPr lang="" altLang="en-US"/>
              <a:t>ı</a:t>
            </a:r>
            <a:r>
              <a:rPr lang="en-US" altLang="en-US"/>
              <a:t> ve komplikasyonlar</a:t>
            </a:r>
            <a:r>
              <a:rPr lang="" altLang="en-US"/>
              <a:t>ı</a:t>
            </a:r>
            <a:r>
              <a:rPr lang="en-US" altLang="en-US"/>
              <a:t>n</a:t>
            </a:r>
            <a:r>
              <a:rPr lang="" altLang="en-US"/>
              <a:t>ı</a:t>
            </a:r>
            <a:r>
              <a:rPr lang="en-US" altLang="en-US"/>
              <a:t> bilme</a:t>
            </a:r>
            <a:r>
              <a:rPr lang="tr-TR" altLang="en-US"/>
              <a:t>k</a:t>
            </a:r>
            <a:endParaRPr lang="en-US" altLang="en-US"/>
          </a:p>
          <a:p>
            <a:r>
              <a:rPr lang="en-US" altLang="en-US"/>
              <a:t>Viral hepatitlerin tedavisini tan</a:t>
            </a:r>
            <a:r>
              <a:rPr lang="" altLang="en-US"/>
              <a:t>ı</a:t>
            </a:r>
            <a:r>
              <a:rPr lang="en-US" altLang="en-US"/>
              <a:t>mlayabilme</a:t>
            </a:r>
            <a:r>
              <a:rPr lang="tr-TR" altLang="en-US"/>
              <a:t>k</a:t>
            </a:r>
            <a:endParaRPr lang="en-US" altLang="en-US"/>
          </a:p>
          <a:p>
            <a:r>
              <a:rPr lang="en-US" altLang="en-US">
                <a:sym typeface="+mn-ea"/>
              </a:rPr>
              <a:t>Viral hepatitlerden korunma yollarını </a:t>
            </a:r>
            <a:r>
              <a:rPr lang="tr-TR">
                <a:sym typeface="+mn-ea"/>
              </a:rPr>
              <a:t>açıklayabilmek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3004185" y="12922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>
                <a:solidFill>
                  <a:schemeClr val="accent2"/>
                </a:solidFill>
              </a:rPr>
              <a:t>HEPATİT B BULAŞ YOLLARI</a:t>
            </a:r>
            <a:endParaRPr lang="tr-TR" alt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605"/>
            <a:ext cx="10515600" cy="4765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/>
              <a:t>• Temel bulaşma yolları kan yolu, cinsel ilişki, anneden bebeğine doğum</a:t>
            </a:r>
            <a:r>
              <a:rPr lang="tr-TR" altLang="en-US" sz="3200"/>
              <a:t> </a:t>
            </a:r>
            <a:r>
              <a:rPr lang="en-US" altLang="en-US" sz="3200"/>
              <a:t>sırasında ve aile içi bulaştır.</a:t>
            </a:r>
            <a:endParaRPr lang="en-US" altLang="en-US" sz="3200"/>
          </a:p>
          <a:p>
            <a:pPr marL="0" indent="0">
              <a:buNone/>
            </a:pPr>
            <a:r>
              <a:rPr lang="en-US" altLang="en-US" sz="3200"/>
              <a:t>• Kontrol edilmemiş kan ya da kan ürünlerinin kullanımı,</a:t>
            </a:r>
            <a:endParaRPr lang="en-US" altLang="en-US" sz="3200"/>
          </a:p>
          <a:p>
            <a:pPr marL="0" indent="0">
              <a:buNone/>
            </a:pPr>
            <a:r>
              <a:rPr lang="en-US" altLang="en-US" sz="3200"/>
              <a:t>• Sterilize edilmemiş araçlarla tıbbi ya da diş müdahaleleri yapılması,</a:t>
            </a:r>
            <a:endParaRPr lang="en-US" altLang="en-US" sz="3200"/>
          </a:p>
          <a:p>
            <a:pPr marL="0" indent="0">
              <a:buNone/>
            </a:pPr>
            <a:r>
              <a:rPr lang="en-US" altLang="en-US" sz="3200"/>
              <a:t>• Kullanılmış enjektör paylaşımı,</a:t>
            </a:r>
            <a:endParaRPr lang="en-US" altLang="en-US" sz="3200"/>
          </a:p>
          <a:p>
            <a:pPr marL="0" indent="0">
              <a:buNone/>
            </a:pPr>
            <a:r>
              <a:rPr lang="en-US" altLang="en-US" sz="3200"/>
              <a:t>• Tıraş bıçağı, diş fırçası gibi eşyaların ortak kullanımı,</a:t>
            </a:r>
            <a:endParaRPr lang="en-US" altLang="en-US" sz="3200"/>
          </a:p>
          <a:p>
            <a:pPr marL="0" indent="0">
              <a:buNone/>
            </a:pPr>
            <a:r>
              <a:rPr lang="en-US" altLang="en-US" sz="3200"/>
              <a:t>• Sterilize edilmemiş araçlarla dövme ya da vücut takılarının uygulanması da</a:t>
            </a:r>
            <a:r>
              <a:rPr lang="tr-TR" altLang="en-US" sz="3200"/>
              <a:t> </a:t>
            </a:r>
            <a:r>
              <a:rPr lang="en-US" altLang="en-US" sz="3200"/>
              <a:t>sık bilinen diğer bulaş yollarıdır.</a:t>
            </a:r>
            <a:endParaRPr lang="en-US" altLang="en-US"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                   </a:t>
            </a:r>
            <a:r>
              <a:rPr lang="en-US" altLang="en-US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Akut</a:t>
            </a:r>
            <a:r>
              <a:rPr lang="en-US" altLang="en-US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 </a:t>
            </a:r>
            <a:r>
              <a:rPr lang="en-US" altLang="en-US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hepatit</a:t>
            </a:r>
            <a:r>
              <a:rPr lang="en-US" altLang="en-US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 B</a:t>
            </a:r>
            <a:endParaRPr lang="en-US" altLang="en-US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0340"/>
            <a:ext cx="3686175" cy="5324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/>
              <a:t>• İştahsızlık</a:t>
            </a:r>
            <a:endParaRPr lang="en-US" altLang="en-US" sz="2400"/>
          </a:p>
          <a:p>
            <a:pPr marL="0" indent="0">
              <a:buNone/>
            </a:pPr>
            <a:r>
              <a:rPr lang="en-US" altLang="en-US" sz="2400"/>
              <a:t>• Bulantı</a:t>
            </a:r>
            <a:endParaRPr lang="en-US" altLang="en-US" sz="2400"/>
          </a:p>
          <a:p>
            <a:pPr marL="0" indent="0">
              <a:buNone/>
            </a:pPr>
            <a:r>
              <a:rPr lang="en-US" altLang="en-US" sz="2400"/>
              <a:t>• Kırgınlık</a:t>
            </a:r>
            <a:endParaRPr lang="en-US" altLang="en-US" sz="2400"/>
          </a:p>
          <a:p>
            <a:pPr marL="0" indent="0">
              <a:buNone/>
            </a:pPr>
            <a:r>
              <a:rPr lang="en-US" altLang="en-US" sz="2400"/>
              <a:t>• Artralji/miyalji</a:t>
            </a:r>
            <a:endParaRPr lang="en-US" altLang="en-US" sz="2400"/>
          </a:p>
          <a:p>
            <a:pPr marL="0" indent="0">
              <a:buNone/>
            </a:pPr>
            <a:r>
              <a:rPr lang="en-US" altLang="en-US" sz="2400"/>
              <a:t>• Fotofobi</a:t>
            </a:r>
            <a:endParaRPr lang="en-US" altLang="en-US" sz="2400"/>
          </a:p>
          <a:p>
            <a:pPr marL="0" indent="0">
              <a:buNone/>
            </a:pPr>
            <a:r>
              <a:rPr lang="en-US" altLang="en-US" sz="2400"/>
              <a:t>• Farenjit</a:t>
            </a:r>
            <a:endParaRPr lang="en-US" altLang="en-US" sz="2400"/>
          </a:p>
          <a:p>
            <a:pPr marL="0" indent="0">
              <a:buNone/>
            </a:pPr>
            <a:r>
              <a:rPr lang="en-US" altLang="en-US" sz="2400"/>
              <a:t>• Öksürük/boğaz ağrısı</a:t>
            </a:r>
            <a:endParaRPr lang="en-US" altLang="en-US" sz="2400"/>
          </a:p>
          <a:p>
            <a:pPr marL="0" indent="0">
              <a:buNone/>
            </a:pPr>
            <a:r>
              <a:rPr lang="en-US" altLang="en-US" sz="2400"/>
              <a:t>• Sarılık (%30)</a:t>
            </a:r>
            <a:endParaRPr lang="en-US" altLang="en-US" sz="2400"/>
          </a:p>
          <a:p>
            <a:pPr marL="0" indent="0">
              <a:buNone/>
            </a:pPr>
            <a:r>
              <a:rPr lang="en-US" altLang="en-US" sz="2400"/>
              <a:t>• Koyu renk idrar</a:t>
            </a:r>
            <a:endParaRPr lang="en-US" altLang="en-US" sz="2400"/>
          </a:p>
          <a:p>
            <a:pPr marL="0" indent="0">
              <a:buNone/>
            </a:pPr>
            <a:r>
              <a:rPr lang="en-US" altLang="en-US" sz="2400"/>
              <a:t>• Açık renk dışkı</a:t>
            </a:r>
            <a:endParaRPr lang="en-US" altLang="en-US" sz="2400"/>
          </a:p>
          <a:p>
            <a:pPr marL="0" indent="0">
              <a:buNone/>
            </a:pPr>
            <a:r>
              <a:rPr lang="en-US" altLang="en-US" sz="2400"/>
              <a:t>• Karın ağrısı</a:t>
            </a:r>
            <a:endParaRPr lang="en-US" altLang="en-US" sz="2400"/>
          </a:p>
          <a:p>
            <a:endParaRPr lang="en-US" altLang="en-US" sz="240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>
                <a:sym typeface="+mn-ea"/>
              </a:rPr>
              <a:t>• Sarılık</a:t>
            </a:r>
            <a:endParaRPr lang="en-US" altLang="en-US"/>
          </a:p>
          <a:p>
            <a:pPr marL="0" indent="0">
              <a:buNone/>
            </a:pPr>
            <a:r>
              <a:rPr lang="en-US" altLang="en-US">
                <a:sym typeface="+mn-ea"/>
              </a:rPr>
              <a:t>• Hepatomegali</a:t>
            </a:r>
            <a:endParaRPr lang="en-US" altLang="en-US"/>
          </a:p>
          <a:p>
            <a:pPr marL="0" indent="0">
              <a:buNone/>
            </a:pPr>
            <a:r>
              <a:rPr lang="en-US" altLang="en-US">
                <a:sym typeface="+mn-ea"/>
              </a:rPr>
              <a:t>• Sağ üst kadranda ağrı</a:t>
            </a:r>
            <a:endParaRPr lang="en-US" altLang="en-US"/>
          </a:p>
          <a:p>
            <a:pPr marL="0" indent="0">
              <a:buNone/>
            </a:pPr>
            <a:r>
              <a:rPr lang="en-US" altLang="en-US">
                <a:sym typeface="+mn-ea"/>
              </a:rPr>
              <a:t>• Splenomegali</a:t>
            </a:r>
            <a:endParaRPr lang="en-US" altLang="en-US"/>
          </a:p>
          <a:p>
            <a:pPr marL="0" indent="0">
              <a:buNone/>
            </a:pPr>
            <a:r>
              <a:rPr lang="en-US" altLang="en-US">
                <a:sym typeface="+mn-ea"/>
              </a:rPr>
              <a:t>• Servikal LAP(%20)</a:t>
            </a:r>
            <a:endParaRPr lang="en-US" altLang="en-US"/>
          </a:p>
          <a:p>
            <a:pPr marL="0" indent="0">
              <a:buNone/>
            </a:pPr>
            <a:r>
              <a:rPr lang="en-US" altLang="en-US">
                <a:sym typeface="+mn-ea"/>
              </a:rPr>
              <a:t>• Geçici spider anjiom</a:t>
            </a:r>
            <a:endParaRPr lang="en-US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Akut</a:t>
            </a:r>
            <a:r>
              <a:rPr lang="en-US" altLang="en-US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 </a:t>
            </a:r>
            <a:r>
              <a:rPr lang="en-US" altLang="en-US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hepatit</a:t>
            </a:r>
            <a:r>
              <a:rPr lang="en-US" altLang="en-US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 B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İnkübasyon</a:t>
            </a:r>
            <a:r>
              <a:rPr lang="tr-TR" dirty="0"/>
              <a:t> 45-180 gün</a:t>
            </a:r>
            <a:endParaRPr lang="tr-TR" dirty="0"/>
          </a:p>
          <a:p>
            <a:r>
              <a:rPr lang="tr-TR" dirty="0" err="1"/>
              <a:t>Asemptomatik</a:t>
            </a:r>
            <a:r>
              <a:rPr lang="tr-TR" dirty="0"/>
              <a:t> enfeksiyondan karaciğer yetmezliğine kadar değişen klinik </a:t>
            </a:r>
            <a:endParaRPr lang="tr-TR" dirty="0"/>
          </a:p>
          <a:p>
            <a:r>
              <a:rPr lang="tr-TR" dirty="0" err="1"/>
              <a:t>AHB’de</a:t>
            </a:r>
            <a:r>
              <a:rPr lang="tr-TR" dirty="0"/>
              <a:t> iyileşme süresi altı aydan kısa olup, </a:t>
            </a:r>
            <a:r>
              <a:rPr lang="tr-TR" dirty="0" err="1"/>
              <a:t>HBsAg’nin</a:t>
            </a:r>
            <a:r>
              <a:rPr lang="tr-TR" dirty="0"/>
              <a:t> negatifleşmesi ve bunu takiben anti-</a:t>
            </a:r>
            <a:r>
              <a:rPr lang="tr-TR" dirty="0" err="1"/>
              <a:t>HBs’nin</a:t>
            </a:r>
            <a:r>
              <a:rPr lang="tr-TR" dirty="0"/>
              <a:t> </a:t>
            </a:r>
            <a:r>
              <a:rPr lang="tr-TR" dirty="0" err="1"/>
              <a:t>pozitifleşmesiyle</a:t>
            </a:r>
            <a:r>
              <a:rPr lang="tr-TR" dirty="0"/>
              <a:t> sonuçlanır.</a:t>
            </a:r>
            <a:endParaRPr lang="tr-TR" dirty="0"/>
          </a:p>
          <a:p>
            <a:r>
              <a:rPr lang="tr-TR" dirty="0" err="1"/>
              <a:t>İnfeksiyondan</a:t>
            </a:r>
            <a:r>
              <a:rPr lang="tr-TR" dirty="0"/>
              <a:t> sonraki 6 ay içinde anti-</a:t>
            </a:r>
            <a:r>
              <a:rPr lang="tr-TR" dirty="0" err="1"/>
              <a:t>HBs</a:t>
            </a:r>
            <a:r>
              <a:rPr lang="tr-TR" dirty="0"/>
              <a:t> gelişmezse olgu kronikleşmiş kabul edilir. 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345"/>
          </a:xfrm>
        </p:spPr>
        <p:txBody>
          <a:bodyPr>
            <a:normAutofit/>
          </a:bodyPr>
          <a:lstStyle/>
          <a:p>
            <a:r>
              <a:rPr lang="tr-TR" altLang="en-US">
                <a:solidFill>
                  <a:schemeClr val="accent2"/>
                </a:solidFill>
              </a:rPr>
              <a:t>SEROLOJİ</a:t>
            </a:r>
            <a:endParaRPr lang="tr-TR" alt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3470"/>
            <a:ext cx="10515600" cy="5083810"/>
          </a:xfr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>
            <a:normAutofit fontScale="25000" lnSpcReduction="20000"/>
          </a:bodyPr>
          <a:lstStyle/>
          <a:p>
            <a:r>
              <a:rPr lang="en-US" altLang="en-US" sz="1280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HBsAg</a:t>
            </a:r>
            <a:r>
              <a:rPr lang="tr-TR" altLang="en-US" sz="12800"/>
              <a:t> : </a:t>
            </a:r>
            <a:r>
              <a:rPr lang="en-US" altLang="en-US" sz="12800"/>
              <a:t>Kişinin HBV ile infekte olduğunu gösterir</a:t>
            </a:r>
            <a:r>
              <a:rPr lang="tr-TR" altLang="en-US" sz="12800"/>
              <a:t>. 6 aydan uzun süre pozitif kalması kronikleşmeyi gösterir.</a:t>
            </a:r>
            <a:endParaRPr lang="tr-TR" altLang="en-US" sz="12800"/>
          </a:p>
          <a:p>
            <a:r>
              <a:rPr lang="en-US" altLang="en-US" sz="12800">
                <a:solidFill>
                  <a:schemeClr val="accent5">
                    <a:lumMod val="50000"/>
                  </a:schemeClr>
                </a:solidFill>
              </a:rPr>
              <a:t>Anti-HBs</a:t>
            </a:r>
            <a:r>
              <a:rPr lang="tr-TR" altLang="en-US" sz="12800"/>
              <a:t> : </a:t>
            </a:r>
            <a:r>
              <a:rPr lang="en-US" altLang="en-US" sz="12800"/>
              <a:t>HBV karşı bağışıklığı gösteren antikordur</a:t>
            </a:r>
            <a:r>
              <a:rPr lang="tr-TR" altLang="en-US" sz="12800"/>
              <a:t>. İ</a:t>
            </a:r>
            <a:r>
              <a:rPr lang="en-US" altLang="en-US" sz="12800"/>
              <a:t>nfeks</a:t>
            </a:r>
            <a:r>
              <a:rPr lang="tr-TR" altLang="en-US" sz="12800"/>
              <a:t>i</a:t>
            </a:r>
            <a:r>
              <a:rPr lang="en-US" altLang="en-US" sz="12800"/>
              <a:t>yon yada aşılama sonrası ortaya çıkar</a:t>
            </a:r>
            <a:r>
              <a:rPr lang="tr-TR" altLang="en-US" sz="12800"/>
              <a:t>.</a:t>
            </a:r>
            <a:endParaRPr lang="tr-TR" altLang="en-US" sz="12800"/>
          </a:p>
          <a:p>
            <a:r>
              <a:rPr lang="en-US" altLang="en-US" sz="12800">
                <a:solidFill>
                  <a:schemeClr val="accent6">
                    <a:lumMod val="50000"/>
                  </a:schemeClr>
                </a:solidFill>
              </a:rPr>
              <a:t>Anti-HBc</a:t>
            </a:r>
            <a:r>
              <a:rPr lang="tr-TR" altLang="en-US" sz="12800"/>
              <a:t> : </a:t>
            </a:r>
            <a:r>
              <a:rPr lang="en-US" altLang="en-US" sz="12800"/>
              <a:t>HBV ile karşılaşmayı gösterir</a:t>
            </a:r>
            <a:r>
              <a:rPr lang="tr-TR" altLang="en-US" sz="12800"/>
              <a:t>.</a:t>
            </a:r>
            <a:r>
              <a:rPr lang="en-US" altLang="en-US" sz="12800"/>
              <a:t>İnfeksiyonun tüm dönemlerinde pozitiftir</a:t>
            </a:r>
            <a:r>
              <a:rPr lang="tr-TR" altLang="en-US" sz="12800"/>
              <a:t>. </a:t>
            </a:r>
            <a:r>
              <a:rPr lang="en-US" altLang="en-US" sz="12800">
                <a:solidFill>
                  <a:schemeClr val="accent6">
                    <a:lumMod val="50000"/>
                  </a:schemeClr>
                </a:solidFill>
              </a:rPr>
              <a:t>Anti-HBc total</a:t>
            </a:r>
            <a:r>
              <a:rPr lang="en-US" altLang="en-US" sz="12800"/>
              <a:t> şeklinde ölçüm yapılır</a:t>
            </a:r>
            <a:r>
              <a:rPr lang="tr-TR" altLang="en-US" sz="12800"/>
              <a:t>.</a:t>
            </a:r>
            <a:r>
              <a:rPr lang="en-US" altLang="en-US" sz="12800"/>
              <a:t>Geçirilmiş HBV </a:t>
            </a:r>
            <a:r>
              <a:rPr lang="tr-TR" altLang="en-US" sz="12800"/>
              <a:t>‘de</a:t>
            </a:r>
            <a:r>
              <a:rPr lang="en-US" altLang="en-US" sz="12800"/>
              <a:t> ömür boyu</a:t>
            </a:r>
            <a:r>
              <a:rPr lang="tr-TR" altLang="en-US" sz="12800"/>
              <a:t> pozitif</a:t>
            </a:r>
            <a:r>
              <a:rPr lang="en-US" altLang="en-US" sz="12800"/>
              <a:t> saptanır</a:t>
            </a:r>
            <a:r>
              <a:rPr lang="tr-TR" altLang="en-US" sz="12800"/>
              <a:t>.</a:t>
            </a:r>
            <a:endParaRPr lang="tr-TR" altLang="en-US" sz="12800"/>
          </a:p>
          <a:p>
            <a:r>
              <a:rPr lang="en-US" altLang="en-US" sz="12800">
                <a:solidFill>
                  <a:srgbClr val="0070C0"/>
                </a:solidFill>
              </a:rPr>
              <a:t>Anti-HBc</a:t>
            </a:r>
            <a:r>
              <a:rPr lang="tr-TR" altLang="en-US" sz="12800">
                <a:solidFill>
                  <a:srgbClr val="0070C0"/>
                </a:solidFill>
              </a:rPr>
              <a:t> </a:t>
            </a:r>
            <a:r>
              <a:rPr lang="en-US" altLang="en-US" sz="12800">
                <a:solidFill>
                  <a:srgbClr val="0070C0"/>
                </a:solidFill>
              </a:rPr>
              <a:t>IgM</a:t>
            </a:r>
            <a:r>
              <a:rPr lang="tr-TR" altLang="en-US" sz="12800">
                <a:solidFill>
                  <a:srgbClr val="0070C0"/>
                </a:solidFill>
              </a:rPr>
              <a:t> </a:t>
            </a:r>
            <a:r>
              <a:rPr lang="tr-TR" altLang="en-US" sz="12800">
                <a:solidFill>
                  <a:schemeClr val="tx1"/>
                </a:solidFill>
              </a:rPr>
              <a:t>: İlk oluşan antikordur.Akut infeksiyonu gösterir.</a:t>
            </a:r>
            <a:endParaRPr lang="tr-TR" altLang="en-US" sz="12800">
              <a:solidFill>
                <a:schemeClr val="tx1"/>
              </a:solidFill>
            </a:endParaRPr>
          </a:p>
          <a:p>
            <a:r>
              <a:rPr lang="en-US" altLang="en-US" sz="12800">
                <a:solidFill>
                  <a:srgbClr val="7030A0"/>
                </a:solidFill>
              </a:rPr>
              <a:t>HBeAg</a:t>
            </a:r>
            <a:r>
              <a:rPr lang="tr-TR" altLang="en-US" sz="12800">
                <a:solidFill>
                  <a:schemeClr val="tx1"/>
                </a:solidFill>
              </a:rPr>
              <a:t> : A</a:t>
            </a:r>
            <a:r>
              <a:rPr lang="en-US" altLang="en-US" sz="12800">
                <a:solidFill>
                  <a:schemeClr val="tx1"/>
                </a:solidFill>
              </a:rPr>
              <a:t>ktif replikasyon göstergesidir</a:t>
            </a:r>
            <a:r>
              <a:rPr lang="tr-TR" altLang="en-US" sz="12800">
                <a:solidFill>
                  <a:schemeClr val="tx1"/>
                </a:solidFill>
              </a:rPr>
              <a:t>.</a:t>
            </a:r>
            <a:r>
              <a:rPr lang="en-US" altLang="en-US" sz="12800">
                <a:solidFill>
                  <a:schemeClr val="tx1"/>
                </a:solidFill>
              </a:rPr>
              <a:t>HBe Ag negatifleştikten sonra </a:t>
            </a:r>
            <a:r>
              <a:rPr lang="tr-TR" altLang="en-US" sz="12800">
                <a:solidFill>
                  <a:schemeClr val="tx1"/>
                </a:solidFill>
              </a:rPr>
              <a:t> kronikleşince</a:t>
            </a:r>
            <a:r>
              <a:rPr lang="tr-TR" altLang="en-US" sz="12800">
                <a:solidFill>
                  <a:srgbClr val="00B0F0"/>
                </a:solidFill>
              </a:rPr>
              <a:t> </a:t>
            </a:r>
            <a:r>
              <a:rPr lang="en-US" altLang="en-US" sz="12800">
                <a:solidFill>
                  <a:srgbClr val="00B0F0"/>
                </a:solidFill>
              </a:rPr>
              <a:t>anti-HBe </a:t>
            </a:r>
            <a:r>
              <a:rPr lang="en-US" altLang="en-US" sz="12800">
                <a:solidFill>
                  <a:schemeClr val="tx1"/>
                </a:solidFill>
              </a:rPr>
              <a:t>saptanabilir hale gelir ve yıllarca serumda pozitif kalır</a:t>
            </a:r>
            <a:r>
              <a:rPr lang="tr-TR" altLang="en-US" sz="12800">
                <a:solidFill>
                  <a:schemeClr val="tx1"/>
                </a:solidFill>
              </a:rPr>
              <a:t>.</a:t>
            </a:r>
            <a:endParaRPr lang="en-US" altLang="en-US" sz="12800">
              <a:solidFill>
                <a:schemeClr val="tx1"/>
              </a:solidFill>
            </a:endParaRPr>
          </a:p>
          <a:p>
            <a:r>
              <a:rPr lang="en-US" altLang="en-US" sz="12800">
                <a:noFill/>
              </a:rPr>
              <a:t>i</a:t>
            </a:r>
            <a:r>
              <a:rPr lang="tr-TR" altLang="en-US" sz="12800">
                <a:noFill/>
              </a:rPr>
              <a:t>SKNLildaŞ</a:t>
            </a:r>
            <a:r>
              <a:rPr lang="en-US" altLang="en-US" sz="12800">
                <a:noFill/>
              </a:rPr>
              <a:t>lk oluşan a</a:t>
            </a:r>
            <a:r>
              <a:rPr lang="en-US" altLang="en-US" sz="11200">
                <a:noFill/>
              </a:rPr>
              <a:t>ntikordurilk oluşan antikordur ol</a:t>
            </a:r>
            <a:r>
              <a:rPr lang="tr-TR" altLang="en-US" sz="11200">
                <a:noFill/>
              </a:rPr>
              <a:t>IO</a:t>
            </a:r>
            <a:r>
              <a:rPr lang="en-US" altLang="en-US" sz="11200">
                <a:noFill/>
              </a:rPr>
              <a:t>uşan antikordur</a:t>
            </a:r>
            <a:endParaRPr lang="en-US" altLang="en-US" sz="11200">
              <a:noFill/>
            </a:endParaRPr>
          </a:p>
          <a:p>
            <a:r>
              <a:rPr lang="en-US" altLang="en-US" sz="11200">
                <a:noFill/>
              </a:rPr>
              <a:t>• Akut HBV de HBsAg kaybolup anti-HBs olulk oluş</a:t>
            </a:r>
            <a:r>
              <a:rPr lang="en-US" altLang="en-US">
                <a:noFill/>
              </a:rPr>
              <a:t>an antikordur</a:t>
            </a:r>
            <a:endParaRPr lang="en-US" altLang="en-US">
              <a:noFill/>
            </a:endParaRPr>
          </a:p>
          <a:p>
            <a:r>
              <a:rPr lang="en-US" altLang="en-US">
                <a:noFill/>
              </a:rPr>
              <a:t>• Akut HBV de HBsAg kaybolup anti-HBs olu</a:t>
            </a:r>
            <a:r>
              <a:rPr lang="tr-TR" altLang="en-US">
                <a:noFill/>
              </a:rPr>
              <a:t>:::::</a:t>
            </a:r>
            <a:endParaRPr lang="en-US" altLang="en-US">
              <a:solidFill>
                <a:srgbClr val="0070C0"/>
              </a:solidFill>
            </a:endParaRPr>
          </a:p>
          <a:p>
            <a:endParaRPr lang="en-US" altLang="en-US"/>
          </a:p>
          <a:p>
            <a:pPr marL="0" indent="0">
              <a:buNone/>
            </a:pPr>
            <a:endParaRPr lang="tr-TR" altLang="en-US">
              <a:solidFill>
                <a:schemeClr val="accent2">
                  <a:lumMod val="75000"/>
                </a:schemeClr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Akut hepatit B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• HBsAg </a:t>
            </a:r>
            <a:r>
              <a:rPr lang="tr-TR" altLang="en-US" dirty="0"/>
              <a:t>ve </a:t>
            </a:r>
            <a:r>
              <a:rPr lang="en-US" altLang="en-US" dirty="0"/>
              <a:t>anti </a:t>
            </a:r>
            <a:r>
              <a:rPr lang="en-US" altLang="en-US" dirty="0" err="1"/>
              <a:t>HBc</a:t>
            </a:r>
            <a:r>
              <a:rPr lang="en-US" altLang="en-US" dirty="0"/>
              <a:t> IgM </a:t>
            </a:r>
            <a:r>
              <a:rPr lang="en-US" altLang="en-US" dirty="0" err="1"/>
              <a:t>pozitif</a:t>
            </a:r>
            <a:r>
              <a:rPr lang="en-US" altLang="en-US" dirty="0"/>
              <a:t> 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• </a:t>
            </a:r>
            <a:r>
              <a:rPr lang="en-US" altLang="en-US" dirty="0" err="1"/>
              <a:t>HBeAg</a:t>
            </a:r>
            <a:r>
              <a:rPr lang="en-US" altLang="en-US" dirty="0"/>
              <a:t> de </a:t>
            </a:r>
            <a:r>
              <a:rPr lang="en-US" altLang="en-US" dirty="0" err="1"/>
              <a:t>genellikle</a:t>
            </a:r>
            <a:r>
              <a:rPr lang="en-US" altLang="en-US" dirty="0"/>
              <a:t> </a:t>
            </a:r>
            <a:r>
              <a:rPr lang="en-US" altLang="en-US" dirty="0" err="1"/>
              <a:t>pozitiftir</a:t>
            </a:r>
            <a:r>
              <a:rPr lang="en-US" altLang="en-US" dirty="0"/>
              <a:t> </a:t>
            </a:r>
            <a:r>
              <a:rPr lang="en-US" altLang="en-US" dirty="0" err="1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yüksek</a:t>
            </a:r>
            <a:r>
              <a:rPr lang="en-US" altLang="en-US" dirty="0"/>
              <a:t> </a:t>
            </a:r>
            <a:r>
              <a:rPr lang="en-US" altLang="en-US" dirty="0" err="1"/>
              <a:t>replikasyon</a:t>
            </a:r>
            <a:r>
              <a:rPr lang="en-US" altLang="en-US" dirty="0"/>
              <a:t> </a:t>
            </a:r>
            <a:r>
              <a:rPr lang="tr-TR" altLang="en-US" dirty="0"/>
              <a:t>; </a:t>
            </a:r>
            <a:r>
              <a:rPr lang="en-US" altLang="en-US" dirty="0" err="1"/>
              <a:t>bulaş</a:t>
            </a:r>
            <a:r>
              <a:rPr lang="en-US" altLang="en-US" dirty="0"/>
              <a:t> </a:t>
            </a:r>
            <a:r>
              <a:rPr lang="tr-TR" altLang="en-US" dirty="0" err="1"/>
              <a:t>riski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• </a:t>
            </a:r>
            <a:r>
              <a:rPr lang="en-US" altLang="en-US" dirty="0" err="1"/>
              <a:t>Akut</a:t>
            </a:r>
            <a:r>
              <a:rPr lang="en-US" altLang="en-US" dirty="0"/>
              <a:t> </a:t>
            </a:r>
            <a:r>
              <a:rPr lang="en-US" altLang="en-US" dirty="0" err="1"/>
              <a:t>infeksiyonda</a:t>
            </a:r>
            <a:r>
              <a:rPr lang="en-US" altLang="en-US" dirty="0"/>
              <a:t> </a:t>
            </a:r>
            <a:r>
              <a:rPr lang="en-US" altLang="en-US" dirty="0" err="1"/>
              <a:t>yüksek</a:t>
            </a:r>
            <a:r>
              <a:rPr lang="en-US" altLang="en-US" dirty="0"/>
              <a:t> ALT </a:t>
            </a:r>
            <a:r>
              <a:rPr lang="en-US" altLang="en-US" dirty="0" err="1"/>
              <a:t>düzeyi</a:t>
            </a:r>
            <a:r>
              <a:rPr lang="en-US" altLang="en-US" dirty="0"/>
              <a:t> </a:t>
            </a:r>
            <a:r>
              <a:rPr lang="en-US" altLang="en-US" dirty="0" err="1"/>
              <a:t>iyi</a:t>
            </a:r>
            <a:r>
              <a:rPr lang="en-US" altLang="en-US" dirty="0"/>
              <a:t> </a:t>
            </a:r>
            <a:r>
              <a:rPr lang="en-US" altLang="en-US" dirty="0" err="1"/>
              <a:t>yanıt</a:t>
            </a:r>
            <a:r>
              <a:rPr lang="tr-TR" altLang="en-US" dirty="0" err="1"/>
              <a:t>ı gösterir.</a:t>
            </a:r>
            <a:endParaRPr lang="tr-TR" altLang="en-US" dirty="0" err="1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449570" y="1485265"/>
            <a:ext cx="6742430" cy="516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350" y="1622425"/>
            <a:ext cx="5557520" cy="489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570" y="1464628"/>
            <a:ext cx="1562100" cy="134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675" y="1348740"/>
            <a:ext cx="647827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5225" y="569595"/>
            <a:ext cx="9947910" cy="61366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1237" y="3343275"/>
            <a:ext cx="9525" cy="17145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35" y="471805"/>
            <a:ext cx="10015220" cy="56337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Akut hepatit B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36550" y="4824730"/>
            <a:ext cx="10370185" cy="1949450"/>
          </a:xfrm>
        </p:spPr>
        <p:txBody>
          <a:bodyPr>
            <a:normAutofit fontScale="90000" lnSpcReduction="10000"/>
          </a:bodyPr>
          <a:lstStyle/>
          <a:p>
            <a:endParaRPr lang="en-US" altLang="en-US"/>
          </a:p>
          <a:p>
            <a:r>
              <a:rPr lang="en-US" altLang="en-US"/>
              <a:t>Asemptomatik enfeksiyondan karaciğer yetmezliğine kadar değişen klinik</a:t>
            </a:r>
            <a:endParaRPr lang="en-US" altLang="en-US"/>
          </a:p>
          <a:p>
            <a:r>
              <a:rPr lang="en-US" altLang="en-US"/>
              <a:t>AHB’de iyileşme süresi altı aydan kısa olup, HBsAg’nin negatifleşmesi ve bunu</a:t>
            </a:r>
            <a:r>
              <a:rPr lang="tr-TR" altLang="en-US"/>
              <a:t> </a:t>
            </a:r>
            <a:r>
              <a:rPr lang="en-US" altLang="en-US"/>
              <a:t>takiben anti-HBs’nin pozitifleşmesiyle sonuçlanır.</a:t>
            </a:r>
            <a:endParaRPr lang="en-US" altLang="en-US"/>
          </a:p>
          <a:p>
            <a:r>
              <a:rPr lang="en-US" altLang="en-US"/>
              <a:t>İnfeksiyondan sonraki 6 ay içinde anti-HBs gelişmezse olgu kronikleşmiş kabul</a:t>
            </a:r>
            <a:r>
              <a:rPr lang="tr-TR" altLang="en-US"/>
              <a:t> </a:t>
            </a:r>
            <a:r>
              <a:rPr lang="en-US" altLang="en-US"/>
              <a:t>edilir. </a:t>
            </a:r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0" y="121285"/>
            <a:ext cx="11445875" cy="47040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483360"/>
            <a:ext cx="5419725" cy="487807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40105" y="1102995"/>
            <a:ext cx="3931920" cy="4766310"/>
          </a:xfrm>
        </p:spPr>
        <p:txBody>
          <a:bodyPr/>
          <a:lstStyle/>
          <a:p>
            <a:endParaRPr lang="tr-TR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050" y="1410335"/>
            <a:ext cx="6523355" cy="522033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1465" y="878205"/>
            <a:ext cx="8883015" cy="4996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870"/>
            <a:ext cx="10515600" cy="1325563"/>
          </a:xfrm>
        </p:spPr>
        <p:txBody>
          <a:bodyPr/>
          <a:lstStyle/>
          <a:p>
            <a:r>
              <a:rPr lang="tr-TR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VİRAL HEPATİT TÜRLERİ</a:t>
            </a:r>
            <a:endParaRPr lang="tr-TR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0145"/>
            <a:ext cx="10515600" cy="5017135"/>
          </a:xfrm>
        </p:spPr>
        <p:txBody>
          <a:bodyPr/>
          <a:lstStyle/>
          <a:p>
            <a:r>
              <a:rPr lang="en-US" altLang="en-US"/>
              <a:t>Viral hepatitler, ışık mikroskobu ile görülemeyecek kadar küçük mikroorganizmaların oluşturduğu karaciğerin yaygın iltihabi hastalıklarıdır</a:t>
            </a:r>
            <a:r>
              <a:rPr lang="tr-TR" altLang="en-US"/>
              <a:t>.</a:t>
            </a:r>
            <a:endParaRPr lang="tr-TR" altLang="en-US"/>
          </a:p>
          <a:p>
            <a:r>
              <a:rPr lang="tr-TR" altLang="en-US">
                <a:sym typeface="+mn-ea"/>
              </a:rPr>
              <a:t>Hepatit A,B,C,D,E</a:t>
            </a:r>
            <a:endParaRPr lang="tr-TR" altLang="en-US"/>
          </a:p>
          <a:p>
            <a:r>
              <a:rPr lang="en-US" altLang="en-US"/>
              <a:t>Hepatit B virusu (HBV), Hepatit C virusu (HCV), Hepatit D virusu (HDV)</a:t>
            </a:r>
            <a:r>
              <a:rPr lang="tr-TR" altLang="en-US"/>
              <a:t> k</a:t>
            </a:r>
            <a:r>
              <a:rPr lang="en-US" altLang="en-US">
                <a:sym typeface="+mn-ea"/>
              </a:rPr>
              <a:t>ronikleşebi</a:t>
            </a:r>
            <a:r>
              <a:rPr lang="tr-TR" altLang="en-US">
                <a:sym typeface="+mn-ea"/>
              </a:rPr>
              <a:t>lir ve kansere yol açabilir.</a:t>
            </a:r>
            <a:endParaRPr lang="tr-TR" altLang="en-US">
              <a:sym typeface="+mn-ea"/>
            </a:endParaRPr>
          </a:p>
          <a:p>
            <a:r>
              <a:rPr lang="tr-TR" altLang="en-US">
                <a:sym typeface="+mn-ea"/>
              </a:rPr>
              <a:t>Hepatit A virüsü (HAV) ve Hepatit E virüsü (HEV) kronikleşmez ve kansere yol açmaz.</a:t>
            </a:r>
            <a:endParaRPr lang="tr-TR" altLang="en-US">
              <a:sym typeface="+mn-ea"/>
            </a:endParaRPr>
          </a:p>
          <a:p>
            <a:r>
              <a:rPr lang="en-US" altLang="en-US"/>
              <a:t>Hepatit A ve E: Fekal oral yoldan bulaşır</a:t>
            </a:r>
            <a:r>
              <a:rPr lang="tr-TR" altLang="en-US"/>
              <a:t>.</a:t>
            </a:r>
            <a:endParaRPr lang="tr-TR" altLang="en-US"/>
          </a:p>
          <a:p>
            <a:r>
              <a:rPr lang="en-US" altLang="en-US"/>
              <a:t>Hepatit B, C, D : Kan yoluyla, cinsel yolla, ortak eşyaların kullanımı ile, aynı şırınganın değişik bireylerde kullanılması </a:t>
            </a:r>
            <a:r>
              <a:rPr lang="tr-TR" altLang="en-US"/>
              <a:t>gibi yollarla bulaşır.</a:t>
            </a:r>
            <a:endParaRPr lang="en-US" altLang="en-US"/>
          </a:p>
          <a:p>
            <a:endParaRPr lang="tr-TR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tr-TR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TANI</a:t>
            </a:r>
            <a:endParaRPr lang="tr-TR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01445"/>
            <a:ext cx="5181600" cy="4775835"/>
          </a:xfrm>
        </p:spPr>
        <p:txBody>
          <a:bodyPr/>
          <a:lstStyle/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• HBsAg, Anti-HBs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HBeAg, Anti-HBe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Anti-HBc IgG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HBsAg pozitif ise Anti-HDV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HBV DNA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Anti-HAV IgM, IgG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Anti-HCV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Anti-HIV</a:t>
            </a:r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Görüntüleme (USG, MR)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Karaciğer biyopsisi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• Fibroscan</a:t>
            </a: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365125"/>
            <a:ext cx="10586720" cy="544703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40335" y="0"/>
            <a:ext cx="121754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HCC için risk faktörleri 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 Siroz</a:t>
            </a:r>
            <a:endParaRPr lang="tr-TR" dirty="0"/>
          </a:p>
          <a:p>
            <a:r>
              <a:rPr lang="tr-TR" dirty="0"/>
              <a:t> Kronik </a:t>
            </a:r>
            <a:r>
              <a:rPr lang="tr-TR" dirty="0" err="1"/>
              <a:t>hepatik</a:t>
            </a:r>
            <a:r>
              <a:rPr lang="tr-TR" dirty="0"/>
              <a:t> </a:t>
            </a:r>
            <a:r>
              <a:rPr lang="tr-TR" dirty="0" err="1"/>
              <a:t>nekroinflmasyon</a:t>
            </a:r>
            <a:endParaRPr lang="tr-TR" dirty="0"/>
          </a:p>
          <a:p>
            <a:r>
              <a:rPr lang="tr-TR" dirty="0"/>
              <a:t> İleri yaş </a:t>
            </a:r>
            <a:endParaRPr lang="tr-TR" dirty="0"/>
          </a:p>
          <a:p>
            <a:r>
              <a:rPr lang="tr-TR" dirty="0"/>
              <a:t> Erkek cinsiyet</a:t>
            </a:r>
            <a:endParaRPr lang="tr-TR" dirty="0"/>
          </a:p>
          <a:p>
            <a:r>
              <a:rPr lang="tr-TR" dirty="0"/>
              <a:t> Pozitif aile hikayesi</a:t>
            </a:r>
            <a:endParaRPr lang="tr-TR" dirty="0"/>
          </a:p>
          <a:p>
            <a:r>
              <a:rPr lang="tr-TR" dirty="0"/>
              <a:t> Kronik </a:t>
            </a:r>
            <a:r>
              <a:rPr lang="tr-TR" dirty="0" err="1"/>
              <a:t>koinfeksiyonlar</a:t>
            </a:r>
            <a:r>
              <a:rPr lang="tr-TR" dirty="0"/>
              <a:t> (HIV veya diğer hepatit virüsleri)</a:t>
            </a:r>
            <a:endParaRPr lang="tr-TR" dirty="0"/>
          </a:p>
          <a:p>
            <a:r>
              <a:rPr lang="tr-TR" dirty="0"/>
              <a:t> Alkol kullanımı </a:t>
            </a:r>
            <a:endParaRPr lang="tr-TR" dirty="0"/>
          </a:p>
          <a:p>
            <a:r>
              <a:rPr lang="tr-TR" dirty="0"/>
              <a:t> Diyabet veya </a:t>
            </a:r>
            <a:r>
              <a:rPr lang="tr-TR" dirty="0" err="1"/>
              <a:t>metabolik</a:t>
            </a:r>
            <a:r>
              <a:rPr lang="tr-TR" dirty="0"/>
              <a:t> sendrom </a:t>
            </a:r>
            <a:endParaRPr lang="tr-TR" dirty="0"/>
          </a:p>
          <a:p>
            <a:r>
              <a:rPr lang="tr-TR" dirty="0"/>
              <a:t> Yüksek HBV DNA ve/veya </a:t>
            </a:r>
            <a:r>
              <a:rPr lang="tr-TR" dirty="0" err="1"/>
              <a:t>HBsAg</a:t>
            </a:r>
            <a:r>
              <a:rPr lang="tr-TR" dirty="0"/>
              <a:t> düzeyleri </a:t>
            </a:r>
            <a:endParaRPr lang="tr-TR" dirty="0"/>
          </a:p>
          <a:p>
            <a:r>
              <a:rPr lang="tr-TR" dirty="0"/>
              <a:t> HBV </a:t>
            </a:r>
            <a:r>
              <a:rPr lang="tr-TR" dirty="0" err="1"/>
              <a:t>genotip</a:t>
            </a:r>
            <a:r>
              <a:rPr lang="tr-TR" dirty="0"/>
              <a:t> C&gt;B ve Spesifik mutasyonlar 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2"/>
                </a:solidFill>
              </a:rPr>
              <a:t>KRONİK HEPATİT B TEDAVİSİ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840105" y="1682115"/>
            <a:ext cx="5157470" cy="4507865"/>
          </a:xfrm>
        </p:spPr>
        <p:txBody>
          <a:bodyPr>
            <a:noAutofit/>
          </a:bodyPr>
          <a:lstStyle/>
          <a:p>
            <a:r>
              <a:rPr lang="tr-TR" sz="2300" dirty="0" err="1"/>
              <a:t>Antiviral</a:t>
            </a:r>
            <a:r>
              <a:rPr lang="tr-TR" sz="2300" dirty="0"/>
              <a:t> tedavi siroz ve HCC gelişimini azaltmaktadır.</a:t>
            </a:r>
            <a:endParaRPr lang="tr-TR" sz="2300" dirty="0"/>
          </a:p>
          <a:p>
            <a:r>
              <a:rPr lang="tr-TR" sz="2300" dirty="0">
                <a:sym typeface="+mn-ea"/>
              </a:rPr>
              <a:t>Tedavi edilmezse Siroz, </a:t>
            </a:r>
            <a:r>
              <a:rPr lang="tr-TR" sz="2300" dirty="0" err="1">
                <a:sym typeface="+mn-ea"/>
              </a:rPr>
              <a:t>hepatik</a:t>
            </a:r>
            <a:r>
              <a:rPr lang="tr-TR" sz="2300" dirty="0">
                <a:sym typeface="+mn-ea"/>
              </a:rPr>
              <a:t> </a:t>
            </a:r>
            <a:r>
              <a:rPr lang="tr-TR" sz="2300" dirty="0" err="1">
                <a:sym typeface="+mn-ea"/>
              </a:rPr>
              <a:t>dekompansasyon</a:t>
            </a:r>
            <a:r>
              <a:rPr lang="tr-TR" sz="2300" dirty="0">
                <a:sym typeface="+mn-ea"/>
              </a:rPr>
              <a:t> ve </a:t>
            </a:r>
            <a:r>
              <a:rPr lang="tr-TR" sz="2300" dirty="0" err="1">
                <a:sym typeface="+mn-ea"/>
              </a:rPr>
              <a:t>hepatosellüler</a:t>
            </a:r>
            <a:r>
              <a:rPr lang="tr-TR" sz="2300" dirty="0">
                <a:sym typeface="+mn-ea"/>
              </a:rPr>
              <a:t> </a:t>
            </a:r>
            <a:r>
              <a:rPr lang="tr-TR" sz="2300" dirty="0" err="1">
                <a:sym typeface="+mn-ea"/>
              </a:rPr>
              <a:t>karsinom</a:t>
            </a:r>
            <a:r>
              <a:rPr lang="tr-TR" sz="2300" dirty="0">
                <a:sym typeface="+mn-ea"/>
              </a:rPr>
              <a:t> gelişme riski vardır (%15-40)</a:t>
            </a:r>
            <a:endParaRPr lang="tr-TR" sz="2300" dirty="0"/>
          </a:p>
          <a:p>
            <a:r>
              <a:rPr lang="tr-TR" sz="2300" dirty="0"/>
              <a:t> Tek başına </a:t>
            </a:r>
            <a:r>
              <a:rPr lang="tr-TR" sz="2300" dirty="0" err="1"/>
              <a:t>NA'ları</a:t>
            </a:r>
            <a:r>
              <a:rPr lang="tr-TR" sz="2300" dirty="0"/>
              <a:t> </a:t>
            </a:r>
            <a:r>
              <a:rPr lang="tr-TR" sz="2300" dirty="0" err="1"/>
              <a:t>dekompansasyon</a:t>
            </a:r>
            <a:r>
              <a:rPr lang="tr-TR" sz="2300" dirty="0"/>
              <a:t> ve ölüm oranlarını azaltmaktadır</a:t>
            </a:r>
            <a:endParaRPr lang="tr-TR" sz="2300" dirty="0"/>
          </a:p>
          <a:p>
            <a:r>
              <a:rPr lang="tr-TR" sz="2300" dirty="0"/>
              <a:t> Güçlü </a:t>
            </a:r>
            <a:r>
              <a:rPr lang="tr-TR" sz="2300" dirty="0" err="1"/>
              <a:t>antiviral</a:t>
            </a:r>
            <a:r>
              <a:rPr lang="tr-TR" sz="2300" dirty="0"/>
              <a:t> etkilere sahiptir ve Kronik B hepatitinin tedavisinde ilk tercih edilecek ajanlardır</a:t>
            </a:r>
            <a:endParaRPr lang="tr-TR" sz="2300" dirty="0"/>
          </a:p>
          <a:p>
            <a:r>
              <a:rPr lang="tr-TR" sz="2300" dirty="0">
                <a:sym typeface="+mn-ea"/>
              </a:rPr>
              <a:t> Tedavi amacı; </a:t>
            </a:r>
            <a:r>
              <a:rPr lang="tr-TR" sz="2300" dirty="0" err="1">
                <a:sym typeface="+mn-ea"/>
              </a:rPr>
              <a:t>viral</a:t>
            </a:r>
            <a:r>
              <a:rPr lang="tr-TR" sz="2300" dirty="0">
                <a:sym typeface="+mn-ea"/>
              </a:rPr>
              <a:t> </a:t>
            </a:r>
            <a:r>
              <a:rPr lang="tr-TR" sz="2300" dirty="0" err="1">
                <a:sym typeface="+mn-ea"/>
              </a:rPr>
              <a:t>replikasyonun</a:t>
            </a:r>
            <a:r>
              <a:rPr lang="tr-TR" sz="2300" dirty="0">
                <a:sym typeface="+mn-ea"/>
              </a:rPr>
              <a:t> baskılanarak bu komplikasyonların oluşumunun önüne geçmektir</a:t>
            </a:r>
            <a:endParaRPr lang="tr-TR" sz="2300" dirty="0"/>
          </a:p>
          <a:p>
            <a:endParaRPr lang="tr-TR" sz="13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/>
            <a:r>
              <a:rPr lang="tr-TR" dirty="0" err="1">
                <a:solidFill>
                  <a:srgbClr val="FF0000"/>
                </a:solidFill>
                <a:sym typeface="+mn-ea"/>
              </a:rPr>
              <a:t>Tenofovir</a:t>
            </a:r>
            <a:r>
              <a:rPr lang="tr-TR" dirty="0">
                <a:solidFill>
                  <a:srgbClr val="FF0000"/>
                </a:solidFill>
                <a:sym typeface="+mn-ea"/>
              </a:rPr>
              <a:t> </a:t>
            </a:r>
            <a:r>
              <a:rPr lang="tr-TR" dirty="0" err="1">
                <a:solidFill>
                  <a:srgbClr val="FF0000"/>
                </a:solidFill>
                <a:sym typeface="+mn-ea"/>
              </a:rPr>
              <a:t>disoproxil</a:t>
            </a:r>
            <a:r>
              <a:rPr lang="tr-TR" dirty="0">
                <a:solidFill>
                  <a:srgbClr val="FF0000"/>
                </a:solidFill>
                <a:sym typeface="+mn-ea"/>
              </a:rPr>
              <a:t> </a:t>
            </a:r>
            <a:r>
              <a:rPr lang="tr-TR" dirty="0" err="1">
                <a:solidFill>
                  <a:srgbClr val="FF0000"/>
                </a:solidFill>
                <a:sym typeface="+mn-ea"/>
              </a:rPr>
              <a:t>fumarat</a:t>
            </a:r>
            <a:r>
              <a:rPr lang="tr-TR" dirty="0">
                <a:solidFill>
                  <a:srgbClr val="FF0000"/>
                </a:solidFill>
                <a:sym typeface="+mn-ea"/>
              </a:rPr>
              <a:t> (TDF)</a:t>
            </a:r>
            <a:endParaRPr lang="tr-TR" dirty="0">
              <a:solidFill>
                <a:srgbClr val="FF0000"/>
              </a:solidFill>
              <a:sym typeface="+mn-ea"/>
            </a:endParaRPr>
          </a:p>
          <a:p>
            <a:pPr marL="0" indent="0"/>
            <a:r>
              <a:rPr lang="tr-TR" dirty="0" err="1">
                <a:solidFill>
                  <a:srgbClr val="FF0000"/>
                </a:solidFill>
                <a:sym typeface="+mn-ea"/>
              </a:rPr>
              <a:t>Tenofovir</a:t>
            </a:r>
            <a:r>
              <a:rPr lang="tr-TR" dirty="0">
                <a:solidFill>
                  <a:srgbClr val="FF0000"/>
                </a:solidFill>
                <a:sym typeface="+mn-ea"/>
              </a:rPr>
              <a:t> </a:t>
            </a:r>
            <a:r>
              <a:rPr lang="tr-TR" dirty="0" err="1">
                <a:solidFill>
                  <a:srgbClr val="FF0000"/>
                </a:solidFill>
                <a:sym typeface="+mn-ea"/>
              </a:rPr>
              <a:t>alafenamide</a:t>
            </a:r>
            <a:r>
              <a:rPr lang="tr-TR" dirty="0">
                <a:solidFill>
                  <a:srgbClr val="FF0000"/>
                </a:solidFill>
                <a:sym typeface="+mn-ea"/>
              </a:rPr>
              <a:t> (TAF)</a:t>
            </a:r>
            <a:endParaRPr lang="tr-TR" dirty="0">
              <a:solidFill>
                <a:srgbClr val="FF0000"/>
              </a:solidFill>
              <a:sym typeface="+mn-ea"/>
            </a:endParaRPr>
          </a:p>
          <a:p>
            <a:pPr marL="0" indent="0"/>
            <a:r>
              <a:rPr lang="tr-TR" dirty="0" err="1">
                <a:solidFill>
                  <a:srgbClr val="FF0000"/>
                </a:solidFill>
                <a:sym typeface="+mn-ea"/>
              </a:rPr>
              <a:t>Entecavir</a:t>
            </a:r>
            <a:r>
              <a:rPr lang="tr-TR" dirty="0">
                <a:solidFill>
                  <a:srgbClr val="FF0000"/>
                </a:solidFill>
                <a:sym typeface="+mn-ea"/>
              </a:rPr>
              <a:t> (ETV) </a:t>
            </a:r>
            <a:endParaRPr lang="tr-TR" dirty="0">
              <a:solidFill>
                <a:srgbClr val="FF0000"/>
              </a:solidFill>
              <a:sym typeface="+mn-ea"/>
            </a:endParaRPr>
          </a:p>
          <a:p>
            <a:pPr marL="0" indent="0"/>
            <a:r>
              <a:rPr lang="en-US" altLang="en-US" dirty="0"/>
              <a:t>Peginterferon alfa</a:t>
            </a:r>
            <a:endParaRPr lang="en-US" altLang="en-US" dirty="0"/>
          </a:p>
          <a:p>
            <a:pPr marL="0" indent="0"/>
            <a:r>
              <a:rPr lang="en-US" altLang="en-US" dirty="0"/>
              <a:t>Lamivudin</a:t>
            </a:r>
            <a:endParaRPr lang="en-US" altLang="en-US" dirty="0"/>
          </a:p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9410" y="506095"/>
            <a:ext cx="11175365" cy="567118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420"/>
            <a:ext cx="12192000" cy="678915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HBV taraması için öncelikli kişiler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838200" y="1439545"/>
            <a:ext cx="5181600" cy="4737735"/>
          </a:xfrm>
        </p:spPr>
        <p:txBody>
          <a:bodyPr>
            <a:normAutofit fontScale="25000"/>
          </a:bodyPr>
          <a:lstStyle/>
          <a:p>
            <a:pPr marL="0" indent="0"/>
            <a:r>
              <a:rPr lang="tr-TR" altLang="en-US" sz="4500" dirty="0"/>
              <a:t> </a:t>
            </a:r>
            <a:r>
              <a:rPr lang="en-US" altLang="en-US" sz="9335" dirty="0"/>
              <a:t>HBsAg pozitif gebeden doğan bebekler</a:t>
            </a:r>
            <a:endParaRPr lang="en-US" altLang="en-US" sz="9335" dirty="0"/>
          </a:p>
          <a:p>
            <a:pPr marL="0" indent="0">
              <a:buNone/>
            </a:pPr>
            <a:r>
              <a:rPr lang="en-US" altLang="en-US" sz="9335" dirty="0"/>
              <a:t>• HBV enfeksiyonu olduğu bilinen kişiler ile enjektör değişimi </a:t>
            </a:r>
            <a:endParaRPr lang="en-US" altLang="en-US" sz="9335" dirty="0"/>
          </a:p>
          <a:p>
            <a:pPr marL="0" indent="0">
              <a:buNone/>
            </a:pPr>
            <a:r>
              <a:rPr lang="en-US" altLang="en-US" sz="9335" dirty="0"/>
              <a:t>• Damar içi madde kullananlar</a:t>
            </a:r>
            <a:endParaRPr lang="en-US" altLang="en-US" sz="9335" dirty="0"/>
          </a:p>
          <a:p>
            <a:pPr marL="0" indent="0">
              <a:buNone/>
            </a:pPr>
            <a:r>
              <a:rPr lang="en-US" altLang="en-US" sz="9335" dirty="0"/>
              <a:t>• Dövme ve delici takı yaptıranlar</a:t>
            </a:r>
            <a:endParaRPr lang="en-US" altLang="en-US" sz="9335" dirty="0"/>
          </a:p>
          <a:p>
            <a:pPr marL="0" indent="0">
              <a:buNone/>
            </a:pPr>
            <a:r>
              <a:rPr lang="en-US" altLang="en-US" sz="9335" dirty="0">
                <a:sym typeface="+mn-ea"/>
              </a:rPr>
              <a:t>•</a:t>
            </a:r>
            <a:r>
              <a:rPr lang="tr-TR" altLang="en-US" sz="9335" dirty="0">
                <a:sym typeface="+mn-ea"/>
              </a:rPr>
              <a:t> </a:t>
            </a:r>
            <a:r>
              <a:rPr lang="tr-TR" altLang="en-US" sz="9335" dirty="0"/>
              <a:t>Şüpheli cinsel temas</a:t>
            </a:r>
            <a:endParaRPr lang="tr-TR" altLang="en-US" sz="9335" dirty="0"/>
          </a:p>
          <a:p>
            <a:pPr marL="0" indent="0">
              <a:buNone/>
            </a:pPr>
            <a:r>
              <a:rPr lang="en-US" altLang="en-US" sz="9335" dirty="0">
                <a:sym typeface="+mn-ea"/>
              </a:rPr>
              <a:t>•</a:t>
            </a:r>
            <a:r>
              <a:rPr lang="tr-TR" altLang="en-US" sz="9335" dirty="0">
                <a:sym typeface="+mn-ea"/>
              </a:rPr>
              <a:t> </a:t>
            </a:r>
            <a:r>
              <a:rPr lang="en-US" altLang="en-US" sz="9335" dirty="0"/>
              <a:t>Cinsel yolla bulaşan enfeksiyon hastalığı olanlar </a:t>
            </a:r>
            <a:endParaRPr lang="en-US" altLang="en-US" sz="9335" dirty="0"/>
          </a:p>
          <a:p>
            <a:pPr marL="0" indent="0">
              <a:buNone/>
            </a:pPr>
            <a:r>
              <a:rPr lang="en-US" altLang="en-US" sz="9335" dirty="0">
                <a:sym typeface="+mn-ea"/>
              </a:rPr>
              <a:t>•</a:t>
            </a:r>
            <a:r>
              <a:rPr lang="tr-TR" altLang="en-US" sz="9335" dirty="0">
                <a:sym typeface="+mn-ea"/>
              </a:rPr>
              <a:t> B</a:t>
            </a:r>
            <a:r>
              <a:rPr lang="en-US" altLang="en-US" sz="9335" dirty="0"/>
              <a:t>irden çok cinsel partneri olanlar</a:t>
            </a:r>
            <a:endParaRPr lang="en-US" altLang="en-US" sz="9335" dirty="0"/>
          </a:p>
          <a:p>
            <a:pPr marL="0" indent="0">
              <a:buNone/>
            </a:pPr>
            <a:r>
              <a:rPr lang="en-US" altLang="en-US" sz="9335" dirty="0"/>
              <a:t>• Erkek eşcinselle</a:t>
            </a:r>
            <a:r>
              <a:rPr lang="tr-TR" altLang="en-US" sz="9335" dirty="0"/>
              <a:t>r</a:t>
            </a:r>
            <a:endParaRPr lang="tr-TR" altLang="en-US" sz="9335" dirty="0"/>
          </a:p>
          <a:p>
            <a:pPr marL="0" indent="0">
              <a:buNone/>
            </a:pPr>
            <a:r>
              <a:rPr lang="en-US" altLang="en-US" sz="9335" dirty="0">
                <a:sym typeface="+mn-ea"/>
              </a:rPr>
              <a:t>•</a:t>
            </a:r>
            <a:r>
              <a:rPr lang="tr-TR" altLang="en-US" sz="9335" dirty="0">
                <a:sym typeface="+mn-ea"/>
              </a:rPr>
              <a:t> G</a:t>
            </a:r>
            <a:r>
              <a:rPr lang="tr-TR" altLang="en-US" sz="9335" dirty="0"/>
              <a:t>öçmenler</a:t>
            </a:r>
            <a:endParaRPr lang="en-US" altLang="en-US" sz="9335" dirty="0"/>
          </a:p>
          <a:p>
            <a:pPr marL="0" indent="0">
              <a:buNone/>
            </a:pPr>
            <a:endParaRPr lang="en-US" altLang="en-US" dirty="0"/>
          </a:p>
          <a:p>
            <a:pPr marL="0" indent="0"/>
            <a:endParaRPr lang="tr-TR" altLang="en-US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6172200" y="1555750"/>
            <a:ext cx="5181600" cy="4621530"/>
          </a:xfrm>
        </p:spPr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en-US" altLang="en-US" dirty="0"/>
              <a:t>• </a:t>
            </a:r>
            <a:r>
              <a:rPr lang="tr-TR" altLang="en-US" dirty="0"/>
              <a:t>Sebebi bilinmeyen KCFT yüksekliği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• HCV ya da HIV ile enfekte kişiler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• Hemodiyaliz, periton diyalizi hastaları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• Bakım ve huzurevlerinde yaşayanlar ve çalışanlar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•</a:t>
            </a:r>
            <a:r>
              <a:rPr lang="en-US" altLang="en-US" dirty="0">
                <a:sym typeface="+mn-ea"/>
              </a:rPr>
              <a:t>İmmün yetersizliği bulunanlar</a:t>
            </a:r>
            <a:r>
              <a:rPr lang="tr-TR" altLang="en-US" dirty="0">
                <a:sym typeface="+mn-ea"/>
              </a:rPr>
              <a:t> ve </a:t>
            </a:r>
            <a:r>
              <a:rPr lang="en-US" altLang="en-US" dirty="0"/>
              <a:t>İmmünosüpresif</a:t>
            </a:r>
            <a:r>
              <a:rPr lang="tr-TR" altLang="en-US" dirty="0"/>
              <a:t> tedavi alacaklar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• Sağlık çalışanları 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• Gebeler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sym typeface="+mn-ea"/>
              </a:rPr>
              <a:t>• </a:t>
            </a:r>
            <a:r>
              <a:rPr lang="tr-TR" altLang="en-US" dirty="0">
                <a:sym typeface="+mn-ea"/>
              </a:rPr>
              <a:t>Mahkum ve Tutuklular</a:t>
            </a:r>
            <a:endParaRPr lang="tr-TR" altLang="en-US" dirty="0">
              <a:sym typeface="+mn-ea"/>
            </a:endParaRPr>
          </a:p>
          <a:p>
            <a:pPr marL="0" indent="0">
              <a:buNone/>
            </a:pPr>
            <a:r>
              <a:rPr lang="en-US" altLang="en-US" dirty="0">
                <a:sym typeface="+mn-ea"/>
              </a:rPr>
              <a:t>• </a:t>
            </a:r>
            <a:r>
              <a:rPr lang="tr-TR" dirty="0">
                <a:sym typeface="+mn-ea"/>
              </a:rPr>
              <a:t>Solid organ nakli alıcıları </a:t>
            </a:r>
            <a:endParaRPr lang="tr-TR" altLang="en-US" dirty="0">
              <a:sym typeface="+mn-ea"/>
            </a:endParaRPr>
          </a:p>
          <a:p>
            <a:pPr marL="0" indent="0">
              <a:buNone/>
            </a:pPr>
            <a:endParaRPr lang="tr-TR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Hepatit B virüsünden korunmanın en etkili yolu aşılanmaktır.</a:t>
            </a:r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Erişkinde </a:t>
            </a:r>
            <a:r>
              <a:rPr lang="tr-TR" dirty="0" err="1"/>
              <a:t>deltoid</a:t>
            </a:r>
            <a:r>
              <a:rPr lang="tr-TR" dirty="0"/>
              <a:t> adaleden, bebeklerde uyluk ön yüzünden </a:t>
            </a:r>
            <a:r>
              <a:rPr lang="tr-TR" dirty="0" err="1"/>
              <a:t>i.m</a:t>
            </a:r>
            <a:r>
              <a:rPr lang="tr-TR" dirty="0"/>
              <a:t>.</a:t>
            </a:r>
            <a:endParaRPr lang="tr-TR" dirty="0"/>
          </a:p>
          <a:p>
            <a:r>
              <a:rPr lang="tr-TR" dirty="0"/>
              <a:t>Birinci ve ikinci doz arasında en az 4 hafta, ikinci ve üçüncü doz arasında en az 2 ay olmalı</a:t>
            </a:r>
            <a:endParaRPr lang="tr-TR" dirty="0"/>
          </a:p>
          <a:p>
            <a:r>
              <a:rPr lang="tr-TR" dirty="0"/>
              <a:t>Diğer aşılarla birlikte aynı gün veya birkaç gün ara ile uygulanabilir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Çocuk dozu 10 µg </a:t>
            </a:r>
            <a:r>
              <a:rPr lang="tr-TR" dirty="0" err="1"/>
              <a:t>HBsAg</a:t>
            </a:r>
            <a:r>
              <a:rPr lang="tr-TR" dirty="0"/>
              <a:t>,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Bir defada uygulanan erişkin dozu 20µg’dır.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Hemodiyaliz hastalarında yanıtı arttırmak için çift doz aşı uygulaması 40 µg önerilir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28395" y="634365"/>
            <a:ext cx="9742170" cy="54800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2"/>
                </a:solidFill>
              </a:rPr>
              <a:t>KAÇIRILMIŞ BİR DOZ AŞIDA NE YAPILMALI?</a:t>
            </a:r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Önerilen doz aralıklarından daha uzun zaman geçmiş ise yeniden başlamaya ya da ek doz eklemeye gerek yok, aşıya kaldığı yerden devam edilmeli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Eğer ilk dozdan sonra ikinci dozun zamanı geçmiş ise mümkün olduğunca çabuk ikinci aşı yapılmalı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İkinci ve üçüncü dozlar arasındaki aralık en az iki ay olmalı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Sadece üçüncü doz gecikir ise, uygun olduğunda uygulanmalı</a:t>
            </a:r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>GEBELİK VE KRONİK HEPATİT B</a:t>
            </a: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2235"/>
            <a:ext cx="10515600" cy="5312410"/>
          </a:xfrm>
        </p:spPr>
        <p:txBody>
          <a:bodyPr>
            <a:noAutofit/>
          </a:bodyPr>
          <a:lstStyle/>
          <a:p>
            <a:r>
              <a:rPr lang="en-US" altLang="en-US"/>
              <a:t>Eğer annede viremi yüksek ve HBeAg pozitif ise bebeğe uygulanacak immünoprofilaksiye rağmen</a:t>
            </a:r>
            <a:r>
              <a:rPr lang="tr-TR" altLang="en-US"/>
              <a:t> </a:t>
            </a:r>
            <a:r>
              <a:rPr lang="en-US" altLang="en-US"/>
              <a:t>perinatal geçiş olabilir.</a:t>
            </a:r>
            <a:endParaRPr lang="en-US" altLang="en-US"/>
          </a:p>
          <a:p>
            <a:r>
              <a:rPr lang="en-US" altLang="en-US"/>
              <a:t>Kronik hepatit B’li gebede gebeliğin 3. trimestirda antiviral tedavi</a:t>
            </a:r>
            <a:r>
              <a:rPr lang="tr-TR" altLang="en-US"/>
              <a:t> </a:t>
            </a:r>
            <a:r>
              <a:rPr lang="en-US" altLang="en-US"/>
              <a:t>verilmesi, annede viral yükü düşürerek perinatal geçişini azalt</a:t>
            </a:r>
            <a:r>
              <a:rPr lang="tr-TR" altLang="en-US"/>
              <a:t>a</a:t>
            </a:r>
            <a:r>
              <a:rPr lang="en-US" altLang="en-US"/>
              <a:t>bilir. </a:t>
            </a:r>
            <a:endParaRPr lang="en-US" altLang="en-US"/>
          </a:p>
          <a:p>
            <a:r>
              <a:rPr lang="en-US" altLang="en-US"/>
              <a:t>Gebelikte TDF ya da TAF tedavisi önerilir</a:t>
            </a:r>
            <a:r>
              <a:rPr lang="tr-TR" altLang="en-US"/>
              <a:t>.</a:t>
            </a:r>
            <a:endParaRPr lang="tr-TR" altLang="en-US"/>
          </a:p>
          <a:p>
            <a:r>
              <a:rPr lang="tr-TR" dirty="0">
                <a:sym typeface="+mn-ea"/>
              </a:rPr>
              <a:t>Doğum sonrası ilk 12 saat içerisinde Hepatit B </a:t>
            </a:r>
            <a:r>
              <a:rPr lang="tr-TR" dirty="0" err="1">
                <a:sym typeface="+mn-ea"/>
              </a:rPr>
              <a:t>hiperimmunglobulin</a:t>
            </a:r>
            <a:r>
              <a:rPr lang="tr-TR" dirty="0">
                <a:sym typeface="+mn-ea"/>
              </a:rPr>
              <a:t> ile 1 doz HBV aşısı </a:t>
            </a:r>
            <a:r>
              <a:rPr lang="tr-TR" dirty="0" err="1">
                <a:sym typeface="+mn-ea"/>
              </a:rPr>
              <a:t>deltoid</a:t>
            </a:r>
            <a:r>
              <a:rPr lang="tr-TR" dirty="0">
                <a:sym typeface="+mn-ea"/>
              </a:rPr>
              <a:t> adaleden farklı alanlardan yapılmalı, </a:t>
            </a:r>
            <a:endParaRPr lang="tr-TR" dirty="0">
              <a:sym typeface="+mn-ea"/>
            </a:endParaRPr>
          </a:p>
          <a:p>
            <a:r>
              <a:rPr lang="tr-TR" dirty="0">
                <a:sym typeface="+mn-ea"/>
              </a:rPr>
              <a:t>Diğer dozlara aşı takvimine göre devam edilir.</a:t>
            </a:r>
            <a:endParaRPr lang="tr-TR" dirty="0">
              <a:sym typeface="+mn-ea"/>
            </a:endParaRPr>
          </a:p>
          <a:p>
            <a:r>
              <a:rPr lang="tr-TR" altLang="en-US"/>
              <a:t>Gebelerde Hepatit B aşısı yapılabilir.</a:t>
            </a:r>
            <a:endParaRPr lang="tr-TR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76529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00" y="0"/>
            <a:ext cx="12128500" cy="685736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268224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HEPATİT D (HDV)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18407"/>
            <a:ext cx="10515600" cy="4658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• Hepatit D virüsü (HDV) zarfsız bir RNA virüsüdür.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Hastalık yapabilmek için Hepatit B virüsünün zarfına ihtiyaç duyarlar.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Bu sebeple HDV, sadece </a:t>
            </a:r>
            <a:r>
              <a:rPr lang="tr-TR" dirty="0" err="1"/>
              <a:t>HBsAg</a:t>
            </a:r>
            <a:r>
              <a:rPr lang="tr-TR" dirty="0"/>
              <a:t> (+) bireylerde hastalık yapar.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HBV </a:t>
            </a:r>
            <a:r>
              <a:rPr lang="tr-TR" dirty="0" err="1"/>
              <a:t>enfekte</a:t>
            </a:r>
            <a:r>
              <a:rPr lang="tr-TR" dirty="0"/>
              <a:t> hastaların %5’i HDV ile </a:t>
            </a:r>
            <a:r>
              <a:rPr lang="tr-TR" dirty="0" err="1"/>
              <a:t>koenfektedir</a:t>
            </a:r>
            <a:r>
              <a:rPr lang="tr-TR" dirty="0"/>
              <a:t>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HDV, akut hepatit B enfeksiyonu ile </a:t>
            </a:r>
            <a:r>
              <a:rPr lang="tr-TR" dirty="0" err="1"/>
              <a:t>koenfeksiyona</a:t>
            </a:r>
            <a:r>
              <a:rPr lang="tr-TR" dirty="0"/>
              <a:t> veya sonradan eklenerek </a:t>
            </a:r>
            <a:r>
              <a:rPr lang="tr-TR" dirty="0" err="1"/>
              <a:t>süperenfeksiyona</a:t>
            </a:r>
            <a:r>
              <a:rPr lang="tr-TR" dirty="0"/>
              <a:t> neden olabilir.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Süperenfeksiyonu</a:t>
            </a:r>
            <a:r>
              <a:rPr lang="tr-TR" dirty="0"/>
              <a:t> olanlarda %90 </a:t>
            </a:r>
            <a:r>
              <a:rPr lang="tr-TR" dirty="0" err="1"/>
              <a:t>larda</a:t>
            </a:r>
            <a:r>
              <a:rPr lang="tr-TR" dirty="0"/>
              <a:t> kronikleşme görülür.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HDV BULAŞ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/>
              <a:t>• Bulaşma esas olarak </a:t>
            </a:r>
            <a:r>
              <a:rPr lang="tr-TR" dirty="0" err="1"/>
              <a:t>perkütan</a:t>
            </a:r>
            <a:r>
              <a:rPr lang="tr-TR" dirty="0"/>
              <a:t> yolla (damar içi madde kullananlarda), kan ve kan ürünleri transfüzyonuyla </a:t>
            </a:r>
            <a:r>
              <a:rPr lang="tr-TR" dirty="0" err="1"/>
              <a:t>enfektif</a:t>
            </a:r>
            <a:r>
              <a:rPr lang="tr-TR" dirty="0"/>
              <a:t> kanla </a:t>
            </a:r>
            <a:r>
              <a:rPr lang="tr-TR" dirty="0" err="1"/>
              <a:t>mukozal</a:t>
            </a:r>
            <a:r>
              <a:rPr lang="tr-TR" dirty="0"/>
              <a:t> temas ile olur.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Cinsel yolla bulaş ve anneden bebeğe bulaş riski daha azdır.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Damar içi madde kullananlar ve hemodiyaliz hastalarında salgınlar yapabilir.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Hepatit B varken HDV </a:t>
            </a:r>
            <a:r>
              <a:rPr lang="tr-TR" dirty="0" err="1"/>
              <a:t>süperenfeksiyonu</a:t>
            </a:r>
            <a:r>
              <a:rPr lang="tr-TR" dirty="0"/>
              <a:t> geçirilirse akut </a:t>
            </a:r>
            <a:r>
              <a:rPr lang="tr-TR" dirty="0" err="1"/>
              <a:t>viral</a:t>
            </a:r>
            <a:r>
              <a:rPr lang="tr-TR" dirty="0"/>
              <a:t> hepatit kliniği görülür.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Kronikleşmesinde yine sinsi seyir görülür.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•Hastalar karın şişliği, şuurda bozulma, sarılık, kanamalar, kaslarda incelmeler, deride kırmızı benekler, </a:t>
            </a:r>
            <a:r>
              <a:rPr lang="tr-TR" dirty="0" err="1"/>
              <a:t>erkellerde</a:t>
            </a:r>
            <a:r>
              <a:rPr lang="tr-TR" dirty="0"/>
              <a:t> meme büyümesi, kıllarda dökülme gibi siroz belirtileriyle gelebilirler.</a:t>
            </a: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HEPATİT D (HDV)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• Karaciğer hasar testleri (AST, ALT, Total </a:t>
            </a:r>
            <a:r>
              <a:rPr lang="tr-TR" dirty="0" err="1"/>
              <a:t>bilirubin</a:t>
            </a:r>
            <a:r>
              <a:rPr lang="tr-TR" dirty="0"/>
              <a:t>)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HbsAg</a:t>
            </a:r>
            <a:r>
              <a:rPr lang="tr-TR" dirty="0"/>
              <a:t> + bireylerde bakılır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Tanıda önce Anti-HDV bakılır , pozitifse HDV RNA bakılır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HDV RNA (+) ise aktif Delta enfeksiyonu var demektir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Tedavide interferonlar kullanılmaktadır. Başarı oranı düşüktür.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Delta hepatiti için aşı bulunmamaktadır.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HBV aşısı, hepatit B ve delta enfeksiyonuna karşı korunma sağlar. </a:t>
            </a:r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Hepatit C Virüsü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56408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Flaviviridae</a:t>
            </a:r>
            <a:r>
              <a:rPr lang="tr-TR" dirty="0"/>
              <a:t> ailesinden	</a:t>
            </a:r>
            <a:r>
              <a:rPr lang="tr-TR" dirty="0" err="1"/>
              <a:t>Hepacivirüs</a:t>
            </a:r>
            <a:r>
              <a:rPr lang="tr-TR" dirty="0"/>
              <a:t> cinsi Pozitif	tek zincirli lineer RNA </a:t>
            </a:r>
            <a:r>
              <a:rPr lang="tr-TR" dirty="0" err="1"/>
              <a:t>genomlu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Akut ve kronik enfeksiyona yol açar.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Kuluçka dönemi: 15-180 gün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Dünyada 180 milyondan fazla kişi hepatit C ile </a:t>
            </a:r>
            <a:r>
              <a:rPr lang="tr-TR" dirty="0" err="1"/>
              <a:t>enfektedir</a:t>
            </a:r>
            <a:r>
              <a:rPr lang="tr-TR" dirty="0"/>
              <a:t>. (%2-3)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•Ülkemizde yaklaşık</a:t>
            </a:r>
            <a:r>
              <a:rPr lang="de-DE" dirty="0"/>
              <a:t> 400 bin</a:t>
            </a:r>
            <a:r>
              <a:rPr lang="tr-TR" dirty="0"/>
              <a:t>-</a:t>
            </a:r>
            <a:r>
              <a:rPr lang="de-DE" dirty="0"/>
              <a:t>800 bin </a:t>
            </a:r>
            <a:r>
              <a:rPr lang="de-DE" dirty="0" err="1"/>
              <a:t>kişi</a:t>
            </a:r>
            <a:r>
              <a:rPr lang="tr-TR" dirty="0"/>
              <a:t> HCV ile </a:t>
            </a:r>
            <a:r>
              <a:rPr lang="tr-TR" dirty="0" err="1"/>
              <a:t>enfekte</a:t>
            </a:r>
            <a:r>
              <a:rPr lang="tr-TR" dirty="0"/>
              <a:t> (%0.5-%1)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	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5079" y="1458811"/>
            <a:ext cx="3722053" cy="347391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Ülkemizde Durum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Ülkemizde en sık </a:t>
            </a:r>
            <a:r>
              <a:rPr lang="tr-TR" dirty="0" err="1"/>
              <a:t>Genotip</a:t>
            </a:r>
            <a:r>
              <a:rPr lang="tr-TR" dirty="0"/>
              <a:t> 1 (1b alt türü) görülmektedir.</a:t>
            </a:r>
            <a:endParaRPr lang="tr-TR" dirty="0"/>
          </a:p>
          <a:p>
            <a:r>
              <a:rPr lang="tr-TR" dirty="0"/>
              <a:t>Anti-HCV	pozitifliği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*Hemodiyaliz hastalarında%3,8,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*Periton diyalizi hastalarında%1,7,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*Böbrek transplantasyonu yapılan hastalarda%1,96,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*Karaciğer transplantasyonu yapılan hastalarda %7,6	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/>
                </a:solidFill>
              </a:rPr>
              <a:t>BULAŞ	YOLLARI</a:t>
            </a:r>
            <a:endParaRPr lang="tr-TR" b="1" dirty="0">
              <a:solidFill>
                <a:schemeClr val="accent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Hepatit C ile </a:t>
            </a:r>
            <a:r>
              <a:rPr lang="tr-TR" dirty="0" err="1"/>
              <a:t>enfekte</a:t>
            </a:r>
            <a:r>
              <a:rPr lang="tr-TR" dirty="0"/>
              <a:t> kan veya kan ürünleri transfüzyonu </a:t>
            </a:r>
            <a:endParaRPr lang="tr-TR" dirty="0"/>
          </a:p>
          <a:p>
            <a:r>
              <a:rPr lang="tr-TR" dirty="0"/>
              <a:t>Hepatit C pozitif organ nakli </a:t>
            </a:r>
            <a:endParaRPr lang="tr-TR" dirty="0"/>
          </a:p>
          <a:p>
            <a:r>
              <a:rPr lang="tr-TR" dirty="0"/>
              <a:t>Damar içi uyuşturucu madde kullanıcıları: Özellikle enjektörlerin ortak kullanılması son dönemde hepatit C yayılmasının önemli nedenlerindendir. </a:t>
            </a:r>
            <a:endParaRPr lang="tr-TR" dirty="0"/>
          </a:p>
          <a:p>
            <a:r>
              <a:rPr lang="tr-TR" dirty="0"/>
              <a:t>Hemodiyaliz hastaları </a:t>
            </a:r>
            <a:endParaRPr lang="tr-TR" dirty="0"/>
          </a:p>
          <a:p>
            <a:r>
              <a:rPr lang="tr-TR" dirty="0"/>
              <a:t>Hepatit </a:t>
            </a:r>
            <a:r>
              <a:rPr lang="tr-TR" dirty="0" err="1"/>
              <a:t>C’li</a:t>
            </a:r>
            <a:r>
              <a:rPr lang="tr-TR" dirty="0"/>
              <a:t> hastaya kullanılmış iğne batması: Sağlık çalışanlarında görülebilir. </a:t>
            </a:r>
            <a:endParaRPr lang="tr-TR" dirty="0"/>
          </a:p>
          <a:p>
            <a:r>
              <a:rPr lang="tr-TR" dirty="0"/>
              <a:t>Yeterli sterilize edilmemiş aletlerle dövme, sünnet yapılması </a:t>
            </a:r>
            <a:endParaRPr lang="tr-TR" dirty="0"/>
          </a:p>
          <a:p>
            <a:r>
              <a:rPr lang="tr-TR" dirty="0"/>
              <a:t>Cinsel yolla bulaş </a:t>
            </a:r>
            <a:endParaRPr lang="tr-TR" dirty="0"/>
          </a:p>
          <a:p>
            <a:r>
              <a:rPr lang="tr-TR" dirty="0"/>
              <a:t>Üzerinde kan olan diş fırçası, </a:t>
            </a:r>
            <a:r>
              <a:rPr lang="tr-TR" dirty="0" err="1"/>
              <a:t>traş</a:t>
            </a:r>
            <a:r>
              <a:rPr lang="tr-TR" dirty="0"/>
              <a:t> malzemeleri paylaşımı</a:t>
            </a:r>
            <a:endParaRPr lang="tr-TR" dirty="0"/>
          </a:p>
          <a:p>
            <a:r>
              <a:rPr lang="tr-TR" dirty="0"/>
              <a:t>Hepatit </a:t>
            </a:r>
            <a:r>
              <a:rPr lang="tr-TR" dirty="0" err="1"/>
              <a:t>C’li</a:t>
            </a:r>
            <a:r>
              <a:rPr lang="tr-TR" dirty="0"/>
              <a:t> gebeden bebeğine nadiren bulaş olabilmektedir.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3240" y="120015"/>
            <a:ext cx="10088880" cy="632841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6"/>
                </a:solidFill>
              </a:rPr>
              <a:t>HCV enfeksiyonunun taranması Risk grupları </a:t>
            </a:r>
            <a:endParaRPr lang="tr-TR" dirty="0">
              <a:solidFill>
                <a:schemeClr val="accent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/>
              <a:t>1. Risk grupları taranmalıdır. Risk grupları şunlardır: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Damar içi madde kullananlar,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Hemodiyaliz hastaları,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Ortak kapalı alanlarda yaşayanlar (hapishane, kreş, bakımevi, askeri koğuş vb.),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1996’dan önce kan ve kan ürünü alanlar,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2000 yılından önce ameliyat öyküsü olanlar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Aile içi temas riski olanlar,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Ko</a:t>
            </a:r>
            <a:r>
              <a:rPr lang="tr-TR" dirty="0"/>
              <a:t>-enfeksiyon varlığı (HBV, HIV),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/>
              <a:t>• Anti-HCV pozitif annelerin çocukları,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Sık kan ve kan ürünü transfüzyonu olanlar,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Riskli cinsel davranış öyküsü olanlar (Eşcinsel/</a:t>
            </a:r>
            <a:r>
              <a:rPr lang="tr-TR" dirty="0" err="1"/>
              <a:t>biseksüel</a:t>
            </a:r>
            <a:r>
              <a:rPr lang="tr-TR" dirty="0"/>
              <a:t> erkekler, çoklu cinsel partner, seks işçileri)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2. Karaciğer hastaları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Bütün kronik karaciğer hastaları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Transaminaz</a:t>
            </a:r>
            <a:r>
              <a:rPr lang="tr-TR" dirty="0"/>
              <a:t> yüksekliği olanlar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3. Sağlık kuruluşlarına baş vuran bütün hastalara riskli davranışları yoksa en az bir kere anti-HCV tayini yapılmalıdır.</a:t>
            </a:r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25423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>
          <a:xfrm>
            <a:off x="839788" y="923109"/>
            <a:ext cx="5157787" cy="1036320"/>
          </a:xfrm>
        </p:spPr>
        <p:txBody>
          <a:bodyPr>
            <a:normAutofit/>
          </a:bodyPr>
          <a:lstStyle/>
          <a:p>
            <a:r>
              <a:rPr lang="tr-TR" dirty="0"/>
              <a:t>Akut Hepatit C  ( 2 hafta - 6 ay )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840105" y="1959610"/>
            <a:ext cx="5157470" cy="4230370"/>
          </a:xfrm>
        </p:spPr>
        <p:txBody>
          <a:bodyPr>
            <a:normAutofit fontScale="90000"/>
          </a:bodyPr>
          <a:lstStyle/>
          <a:p>
            <a:r>
              <a:rPr lang="tr-TR" dirty="0"/>
              <a:t>Ateş </a:t>
            </a:r>
            <a:endParaRPr lang="tr-TR" dirty="0"/>
          </a:p>
          <a:p>
            <a:r>
              <a:rPr lang="tr-TR" dirty="0"/>
              <a:t>Halsizlik, yorgunluk </a:t>
            </a:r>
            <a:endParaRPr lang="tr-TR" dirty="0"/>
          </a:p>
          <a:p>
            <a:r>
              <a:rPr lang="tr-TR" dirty="0"/>
              <a:t>İştahsızlık </a:t>
            </a:r>
            <a:endParaRPr lang="tr-TR" dirty="0"/>
          </a:p>
          <a:p>
            <a:r>
              <a:rPr lang="tr-TR" dirty="0"/>
              <a:t>Eklem veya kas ağrıları </a:t>
            </a:r>
            <a:endParaRPr lang="tr-TR" dirty="0"/>
          </a:p>
          <a:p>
            <a:r>
              <a:rPr lang="en-US" altLang="en-US" dirty="0"/>
              <a:t>Halsizlik</a:t>
            </a:r>
            <a:endParaRPr lang="en-US" altLang="en-US" dirty="0"/>
          </a:p>
          <a:p>
            <a:r>
              <a:rPr lang="en-US" altLang="en-US" dirty="0"/>
              <a:t>Bulant</a:t>
            </a:r>
            <a:r>
              <a:rPr lang="" altLang="en-US" dirty="0"/>
              <a:t>ı</a:t>
            </a:r>
            <a:endParaRPr lang="" altLang="en-US" dirty="0"/>
          </a:p>
          <a:p>
            <a:r>
              <a:rPr lang="en-US" altLang="en-US" dirty="0"/>
              <a:t>Sa</a:t>
            </a:r>
            <a:r>
              <a:rPr lang="" altLang="en-US" dirty="0"/>
              <a:t>ğ</a:t>
            </a:r>
            <a:r>
              <a:rPr lang="en-US" altLang="en-US" dirty="0"/>
              <a:t> üst kadran a</a:t>
            </a:r>
            <a:r>
              <a:rPr lang="" altLang="en-US" dirty="0"/>
              <a:t>ğ</a:t>
            </a:r>
            <a:r>
              <a:rPr lang="en-US" altLang="en-US" dirty="0"/>
              <a:t>r</a:t>
            </a:r>
            <a:r>
              <a:rPr lang="" altLang="en-US" dirty="0"/>
              <a:t>ı</a:t>
            </a:r>
            <a:r>
              <a:rPr lang="en-US" altLang="en-US" dirty="0"/>
              <a:t>s</a:t>
            </a:r>
            <a:r>
              <a:rPr lang="" altLang="en-US" dirty="0"/>
              <a:t>ı</a:t>
            </a:r>
            <a:endParaRPr lang="" altLang="en-US" dirty="0"/>
          </a:p>
          <a:p>
            <a:r>
              <a:rPr lang="" altLang="en-US" dirty="0"/>
              <a:t>İ</a:t>
            </a:r>
            <a:r>
              <a:rPr lang="en-US" altLang="en-US" dirty="0"/>
              <a:t>drarda koyula</a:t>
            </a:r>
            <a:r>
              <a:rPr lang="" altLang="en-US" dirty="0"/>
              <a:t>ş</a:t>
            </a:r>
            <a:r>
              <a:rPr lang="en-US" altLang="en-US" dirty="0"/>
              <a:t>ma</a:t>
            </a:r>
            <a:endParaRPr lang="en-US" altLang="en-US" dirty="0"/>
          </a:p>
          <a:p>
            <a:r>
              <a:rPr lang="en-US" altLang="en-US" dirty="0"/>
              <a:t>Cildde </a:t>
            </a:r>
            <a:r>
              <a:rPr lang="tr-TR" altLang="en-US" dirty="0"/>
              <a:t>,sklerada </a:t>
            </a:r>
            <a:r>
              <a:rPr lang="en-US" altLang="en-US" dirty="0"/>
              <a:t>sar</a:t>
            </a:r>
            <a:r>
              <a:rPr lang="" altLang="en-US" dirty="0"/>
              <a:t>ı</a:t>
            </a:r>
            <a:r>
              <a:rPr lang="en-US" altLang="en-US" dirty="0"/>
              <a:t>l</a:t>
            </a:r>
            <a:r>
              <a:rPr lang="" altLang="en-US" dirty="0"/>
              <a:t>ı</a:t>
            </a:r>
            <a:r>
              <a:rPr lang="en-US" altLang="en-US" dirty="0"/>
              <a:t>k</a:t>
            </a: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3"/>
          </p:nvPr>
        </p:nvSpPr>
        <p:spPr>
          <a:xfrm>
            <a:off x="6172200" y="923109"/>
            <a:ext cx="5183188" cy="1036320"/>
          </a:xfrm>
        </p:spPr>
        <p:txBody>
          <a:bodyPr>
            <a:normAutofit/>
          </a:bodyPr>
          <a:lstStyle/>
          <a:p>
            <a:r>
              <a:rPr lang="tr-TR" dirty="0"/>
              <a:t>Uzun yıllar sonunda hastalık siroza dönüşürse;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4"/>
          </p:nvPr>
        </p:nvSpPr>
        <p:spPr>
          <a:xfrm>
            <a:off x="6172200" y="2055223"/>
            <a:ext cx="5183188" cy="4134440"/>
          </a:xfrm>
        </p:spPr>
        <p:txBody>
          <a:bodyPr>
            <a:normAutofit/>
          </a:bodyPr>
          <a:lstStyle/>
          <a:p>
            <a:r>
              <a:rPr lang="tr-TR" dirty="0"/>
              <a:t> Karın şişliği </a:t>
            </a:r>
            <a:endParaRPr lang="tr-TR" dirty="0"/>
          </a:p>
          <a:p>
            <a:r>
              <a:rPr lang="tr-TR" dirty="0"/>
              <a:t> Vücutta kolay morarma ve kanamalar </a:t>
            </a:r>
            <a:endParaRPr lang="tr-TR" dirty="0"/>
          </a:p>
          <a:p>
            <a:r>
              <a:rPr lang="tr-TR" dirty="0"/>
              <a:t> Kaslarda incelmeler </a:t>
            </a:r>
            <a:endParaRPr lang="tr-TR" dirty="0"/>
          </a:p>
          <a:p>
            <a:r>
              <a:rPr lang="tr-TR" dirty="0"/>
              <a:t> Sarılık </a:t>
            </a:r>
            <a:endParaRPr lang="tr-TR" dirty="0"/>
          </a:p>
          <a:p>
            <a:r>
              <a:rPr lang="tr-TR" dirty="0"/>
              <a:t> Uyku hali </a:t>
            </a:r>
            <a:endParaRPr lang="tr-TR" dirty="0"/>
          </a:p>
          <a:p>
            <a:r>
              <a:rPr lang="tr-TR" dirty="0"/>
              <a:t> Koma </a:t>
            </a:r>
            <a:endParaRPr lang="tr-TR" dirty="0"/>
          </a:p>
          <a:p>
            <a:r>
              <a:rPr lang="tr-TR" dirty="0"/>
              <a:t> Kanlı kusma 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95960" y="779145"/>
            <a:ext cx="5400040" cy="54229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V="1">
            <a:off x="6172200" y="779145"/>
            <a:ext cx="5183505" cy="902335"/>
          </a:xfrm>
        </p:spPr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779780"/>
            <a:ext cx="5183505" cy="5949950"/>
          </a:xfrm>
        </p:spPr>
        <p:txBody>
          <a:bodyPr>
            <a:noAutofit/>
          </a:bodyPr>
          <a:p>
            <a:r>
              <a:rPr lang="en-US" altLang="en-US" sz="2700" dirty="0">
                <a:sym typeface="+mn-ea"/>
              </a:rPr>
              <a:t>Hastalar</a:t>
            </a:r>
            <a:r>
              <a:rPr lang="" altLang="en-US" sz="2700" dirty="0">
                <a:sym typeface="+mn-ea"/>
              </a:rPr>
              <a:t>ı</a:t>
            </a:r>
            <a:r>
              <a:rPr lang="en-US" altLang="en-US" sz="2700" dirty="0">
                <a:sym typeface="+mn-ea"/>
              </a:rPr>
              <a:t>n </a:t>
            </a:r>
            <a:r>
              <a:rPr lang="" altLang="en-US" sz="2700" dirty="0">
                <a:sym typeface="+mn-ea"/>
              </a:rPr>
              <a:t>ç</a:t>
            </a:r>
            <a:r>
              <a:rPr lang="en-US" altLang="en-US" sz="2700" dirty="0">
                <a:sym typeface="+mn-ea"/>
              </a:rPr>
              <a:t>o</a:t>
            </a:r>
            <a:r>
              <a:rPr lang="" altLang="en-US" sz="2700" dirty="0">
                <a:sym typeface="+mn-ea"/>
              </a:rPr>
              <a:t>ğ</a:t>
            </a:r>
            <a:r>
              <a:rPr lang="en-US" altLang="en-US" sz="2700" dirty="0">
                <a:sym typeface="+mn-ea"/>
              </a:rPr>
              <a:t>u asemptomatiktir</a:t>
            </a:r>
            <a:endParaRPr lang="en-US" altLang="en-US" sz="2700" dirty="0">
              <a:sym typeface="+mn-ea"/>
            </a:endParaRPr>
          </a:p>
          <a:p>
            <a:r>
              <a:rPr lang="en-US" altLang="en-US" sz="2700" dirty="0">
                <a:sym typeface="+mn-ea"/>
              </a:rPr>
              <a:t>Semptomatik hastalarda hastal</a:t>
            </a:r>
            <a:r>
              <a:rPr lang="" altLang="en-US" sz="2700" dirty="0">
                <a:sym typeface="+mn-ea"/>
              </a:rPr>
              <a:t>ı</a:t>
            </a:r>
            <a:r>
              <a:rPr lang="en-US" altLang="en-US" sz="2700" dirty="0">
                <a:sym typeface="+mn-ea"/>
              </a:rPr>
              <a:t>k 2-12</a:t>
            </a:r>
            <a:r>
              <a:rPr lang="tr-TR" altLang="en-US" sz="2700" dirty="0">
                <a:sym typeface="+mn-ea"/>
              </a:rPr>
              <a:t> </a:t>
            </a:r>
            <a:r>
              <a:rPr lang="en-US" altLang="en-US" sz="2700" dirty="0">
                <a:sym typeface="+mn-ea"/>
              </a:rPr>
              <a:t>hafta sürer</a:t>
            </a:r>
            <a:endParaRPr lang="en-US" altLang="en-US" sz="2700" dirty="0">
              <a:sym typeface="+mn-ea"/>
            </a:endParaRPr>
          </a:p>
          <a:p>
            <a:r>
              <a:rPr lang="en-US" altLang="en-US" sz="2700" dirty="0">
                <a:sym typeface="+mn-ea"/>
              </a:rPr>
              <a:t>Anti-HCV</a:t>
            </a:r>
            <a:r>
              <a:rPr lang="tr-TR" altLang="en-US" sz="2700" dirty="0">
                <a:sym typeface="+mn-ea"/>
              </a:rPr>
              <a:t> </a:t>
            </a:r>
            <a:r>
              <a:rPr lang="en-US" altLang="en-US" sz="2700" dirty="0">
                <a:sym typeface="+mn-ea"/>
              </a:rPr>
              <a:t>tarama </a:t>
            </a:r>
            <a:r>
              <a:rPr lang="tr-TR" altLang="en-US" sz="2700" dirty="0">
                <a:sym typeface="+mn-ea"/>
              </a:rPr>
              <a:t>ve </a:t>
            </a:r>
            <a:r>
              <a:rPr lang="en-US" altLang="en-US" sz="2700" dirty="0">
                <a:sym typeface="+mn-ea"/>
              </a:rPr>
              <a:t>başlangıç tanısı i</a:t>
            </a:r>
            <a:r>
              <a:rPr lang="tr-TR" altLang="en-US" sz="2700" dirty="0">
                <a:sym typeface="+mn-ea"/>
              </a:rPr>
              <a:t>ç</a:t>
            </a:r>
            <a:r>
              <a:rPr lang="en-US" altLang="en-US" sz="2700" dirty="0">
                <a:sym typeface="+mn-ea"/>
              </a:rPr>
              <a:t>in kullanılmakta</a:t>
            </a:r>
            <a:endParaRPr lang="en-US" altLang="en-US" sz="2700" dirty="0">
              <a:sym typeface="+mn-ea"/>
            </a:endParaRPr>
          </a:p>
          <a:p>
            <a:r>
              <a:rPr lang="en-US" altLang="en-US" sz="2700" dirty="0">
                <a:sym typeface="+mn-ea"/>
              </a:rPr>
              <a:t> Anti-HCV pozitifliği, akut veya kronik aktif enfeksiyon veya geçirilmiş hepatit C </a:t>
            </a:r>
            <a:r>
              <a:rPr lang="tr-TR" altLang="en-US" sz="2700" dirty="0">
                <a:sym typeface="+mn-ea"/>
              </a:rPr>
              <a:t> </a:t>
            </a:r>
            <a:r>
              <a:rPr lang="en-US" altLang="en-US" sz="2700" dirty="0">
                <a:sym typeface="+mn-ea"/>
              </a:rPr>
              <a:t>enfeksiyonunu gösterir</a:t>
            </a:r>
            <a:endParaRPr lang="en-US" altLang="en-US" sz="2700" dirty="0">
              <a:sym typeface="+mn-ea"/>
            </a:endParaRPr>
          </a:p>
          <a:p>
            <a:r>
              <a:rPr lang="tr-TR" sz="2700" dirty="0">
                <a:sym typeface="+mn-ea"/>
              </a:rPr>
              <a:t>Anti-HCV pozitifliği kişiye herhangi bir zamanda hepatit C virüsünün bulaştığını gösterir.</a:t>
            </a:r>
            <a:endParaRPr lang="tr-TR" sz="2700" dirty="0">
              <a:sym typeface="+mn-e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" name="Metin Yer Tutucusu 9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>
            <a:noAutofit/>
          </a:bodyPr>
          <a:lstStyle/>
          <a:p>
            <a:endParaRPr lang="en-US" altLang="en-US" sz="2800" dirty="0">
              <a:sym typeface="+mn-ea"/>
            </a:endParaRPr>
          </a:p>
          <a:p>
            <a:endParaRPr lang="en-US" altLang="en-US" sz="2800" dirty="0">
              <a:sym typeface="+mn-ea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 altLang="en-US" dirty="0">
                <a:sym typeface="+mn-ea"/>
              </a:rPr>
              <a:t>Akut HCV: HCV RNA</a:t>
            </a:r>
            <a:endParaRPr lang="en-US" altLang="en-US" dirty="0">
              <a:sym typeface="+mn-ea"/>
            </a:endParaRPr>
          </a:p>
          <a:p>
            <a:r>
              <a:rPr lang="en-US" altLang="en-US" dirty="0">
                <a:sym typeface="+mn-ea"/>
              </a:rPr>
              <a:t>HCV RNA en güvenilir test</a:t>
            </a:r>
            <a:endParaRPr lang="en-US" altLang="en-US" dirty="0">
              <a:sym typeface="+mn-ea"/>
            </a:endParaRPr>
          </a:p>
          <a:p>
            <a:r>
              <a:rPr lang="en-US" altLang="en-US" dirty="0">
                <a:sym typeface="+mn-ea"/>
              </a:rPr>
              <a:t>HCV RNA</a:t>
            </a:r>
            <a:r>
              <a:rPr lang="tr-TR" altLang="en-US" dirty="0">
                <a:sym typeface="+mn-ea"/>
              </a:rPr>
              <a:t> infeksiy</a:t>
            </a:r>
            <a:r>
              <a:rPr lang="en-US" altLang="en-US" dirty="0">
                <a:sym typeface="+mn-ea"/>
              </a:rPr>
              <a:t>onu do</a:t>
            </a:r>
            <a:r>
              <a:rPr lang="" altLang="en-US" dirty="0">
                <a:sym typeface="+mn-ea"/>
              </a:rPr>
              <a:t>ğ</a:t>
            </a:r>
            <a:r>
              <a:rPr lang="en-US" altLang="en-US" dirty="0">
                <a:sym typeface="+mn-ea"/>
              </a:rPr>
              <a:t>rulamak</a:t>
            </a:r>
            <a:r>
              <a:rPr lang="tr-TR" altLang="en-US" dirty="0">
                <a:sym typeface="+mn-ea"/>
              </a:rPr>
              <a:t> ve </a:t>
            </a:r>
            <a:r>
              <a:rPr lang="en-US" altLang="en-US" dirty="0">
                <a:sym typeface="+mn-ea"/>
              </a:rPr>
              <a:t>tedavi yan</a:t>
            </a:r>
            <a:r>
              <a:rPr lang="" altLang="en-US" dirty="0">
                <a:sym typeface="+mn-ea"/>
              </a:rPr>
              <a:t>ı</a:t>
            </a:r>
            <a:r>
              <a:rPr lang="en-US" altLang="en-US" dirty="0">
                <a:sym typeface="+mn-ea"/>
              </a:rPr>
              <a:t>t</a:t>
            </a:r>
            <a:r>
              <a:rPr lang="" altLang="en-US" dirty="0">
                <a:sym typeface="+mn-ea"/>
              </a:rPr>
              <a:t>ı</a:t>
            </a:r>
            <a:r>
              <a:rPr lang="en-US" altLang="en-US" dirty="0">
                <a:sym typeface="+mn-ea"/>
              </a:rPr>
              <a:t>n</a:t>
            </a:r>
            <a:r>
              <a:rPr lang="" altLang="en-US" dirty="0">
                <a:sym typeface="+mn-ea"/>
              </a:rPr>
              <a:t>ı</a:t>
            </a:r>
            <a:r>
              <a:rPr lang="en-US" altLang="en-US" dirty="0">
                <a:sym typeface="+mn-ea"/>
              </a:rPr>
              <a:t> de</a:t>
            </a:r>
            <a:r>
              <a:rPr lang="" altLang="en-US" dirty="0">
                <a:sym typeface="+mn-ea"/>
              </a:rPr>
              <a:t>ğ</a:t>
            </a:r>
            <a:r>
              <a:rPr lang="en-US" altLang="en-US" dirty="0">
                <a:sym typeface="+mn-ea"/>
              </a:rPr>
              <a:t>erlendirmek </a:t>
            </a:r>
            <a:endParaRPr lang="en-US" altLang="en-US" dirty="0">
              <a:sym typeface="+mn-e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860" y="1011555"/>
            <a:ext cx="5743575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 sz="4890">
                <a:sym typeface="+mn-ea"/>
              </a:rPr>
              <a:t>Ekstrahepatik Tutulumlar</a:t>
            </a:r>
            <a:br>
              <a:rPr lang="en-US" altLang="en-US">
                <a:sym typeface="+mn-ea"/>
              </a:rPr>
            </a:br>
            <a:endParaRPr lang="tr-TR" altLang="en-US">
              <a:sym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40105" y="1083310"/>
            <a:ext cx="5157470" cy="892175"/>
          </a:xfrm>
        </p:spPr>
        <p:txBody>
          <a:bodyPr>
            <a:normAutofit/>
          </a:bodyPr>
          <a:p>
            <a:r>
              <a:rPr lang="tr-TR" altLang="en-US" sz="4000"/>
              <a:t>HCV</a:t>
            </a:r>
            <a:endParaRPr lang="tr-TR" altLang="en-US" sz="400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40105" y="1869440"/>
            <a:ext cx="5157470" cy="444627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US" sz="2300"/>
              <a:t>• Mikst kriyoglobülinemi vasküliti</a:t>
            </a:r>
            <a:endParaRPr lang="en-US" altLang="en-US" sz="2300"/>
          </a:p>
          <a:p>
            <a:pPr marL="0" indent="0">
              <a:buNone/>
            </a:pPr>
            <a:r>
              <a:rPr lang="en-US" altLang="en-US" sz="2300"/>
              <a:t>• </a:t>
            </a:r>
            <a:r>
              <a:rPr lang="tr-TR" altLang="en-US" sz="2300">
                <a:sym typeface="+mn-ea"/>
              </a:rPr>
              <a:t>Non-</a:t>
            </a:r>
            <a:r>
              <a:rPr lang="en-US" altLang="en-US" sz="2300">
                <a:sym typeface="+mn-ea"/>
              </a:rPr>
              <a:t>Hodgkin  Lenfoma</a:t>
            </a:r>
            <a:endParaRPr lang="en-US" altLang="en-US" sz="2300"/>
          </a:p>
          <a:p>
            <a:pPr marL="0" indent="0">
              <a:buNone/>
            </a:pPr>
            <a:r>
              <a:rPr lang="en-US" altLang="en-US" sz="2300"/>
              <a:t>• Aterosklerotik kardiyovasküler hastal</a:t>
            </a:r>
            <a:r>
              <a:rPr lang="" altLang="en-US" sz="2300"/>
              <a:t>ı</a:t>
            </a:r>
            <a:r>
              <a:rPr lang="en-US" altLang="en-US" sz="2300"/>
              <a:t>k</a:t>
            </a:r>
            <a:endParaRPr lang="en-US" altLang="en-US" sz="2300"/>
          </a:p>
          <a:p>
            <a:pPr marL="0" indent="0">
              <a:buNone/>
            </a:pPr>
            <a:r>
              <a:rPr lang="en-US" altLang="en-US" sz="2300"/>
              <a:t>• Böbrek hastal</a:t>
            </a:r>
            <a:r>
              <a:rPr lang="" altLang="en-US" sz="2300"/>
              <a:t>ığı</a:t>
            </a:r>
            <a:r>
              <a:rPr lang="en-US" altLang="en-US" sz="2300"/>
              <a:t> (tip 1 MPGN, FSGS, interstisyel nefrit)</a:t>
            </a:r>
            <a:endParaRPr lang="en-US" altLang="en-US" sz="2300"/>
          </a:p>
          <a:p>
            <a:pPr marL="0" indent="0">
              <a:buNone/>
            </a:pPr>
            <a:r>
              <a:rPr lang="en-US" altLang="en-US" sz="2300"/>
              <a:t>• Tip 2 DM</a:t>
            </a:r>
            <a:endParaRPr lang="en-US" altLang="en-US" sz="2300"/>
          </a:p>
          <a:p>
            <a:pPr marL="0" indent="0">
              <a:buNone/>
            </a:pPr>
            <a:r>
              <a:rPr lang="en-US" altLang="en-US" sz="2300"/>
              <a:t>• Deri hastal</a:t>
            </a:r>
            <a:r>
              <a:rPr lang="" altLang="en-US" sz="2300"/>
              <a:t>ı</a:t>
            </a:r>
            <a:r>
              <a:rPr lang="en-US" altLang="en-US" sz="2300"/>
              <a:t>klar</a:t>
            </a:r>
            <a:r>
              <a:rPr lang="" altLang="en-US" sz="2300"/>
              <a:t>ı</a:t>
            </a:r>
            <a:r>
              <a:rPr lang="en-US" altLang="en-US" sz="2300"/>
              <a:t> (porfiriya kutanea tarda, liken planus)</a:t>
            </a:r>
            <a:endParaRPr lang="en-US" altLang="en-US" sz="2300"/>
          </a:p>
          <a:p>
            <a:pPr marL="0" indent="0">
              <a:buNone/>
            </a:pPr>
            <a:r>
              <a:rPr lang="en-US" altLang="en-US" sz="2300"/>
              <a:t>• Tiroid(Hashimoto</a:t>
            </a:r>
            <a:r>
              <a:rPr lang="tr-TR" altLang="en-US" sz="2300"/>
              <a:t>,</a:t>
            </a:r>
            <a:r>
              <a:rPr lang="en-US" altLang="en-US" sz="2300"/>
              <a:t> Graves )</a:t>
            </a:r>
            <a:endParaRPr lang="en-US" altLang="en-US" sz="2300"/>
          </a:p>
          <a:p>
            <a:pPr marL="0" indent="0">
              <a:buNone/>
            </a:pPr>
            <a:r>
              <a:rPr lang="en-US" altLang="en-US" sz="2300"/>
              <a:t>• Göz hastal</a:t>
            </a:r>
            <a:r>
              <a:rPr lang="" altLang="en-US" sz="2300"/>
              <a:t>ığı</a:t>
            </a:r>
            <a:r>
              <a:rPr lang="en-US" altLang="en-US" sz="2300"/>
              <a:t> ( Sjögren sendromu)</a:t>
            </a:r>
            <a:endParaRPr lang="en-US" altLang="en-US" sz="23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172200" y="1151890"/>
            <a:ext cx="5183505" cy="716915"/>
          </a:xfrm>
        </p:spPr>
        <p:txBody>
          <a:bodyPr/>
          <a:p>
            <a:r>
              <a:rPr lang="tr-TR" altLang="en-US" sz="4000"/>
              <a:t>HBV</a:t>
            </a:r>
            <a:endParaRPr lang="tr-TR" altLang="en-US" sz="400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1974850"/>
            <a:ext cx="5183505" cy="4215130"/>
          </a:xfrm>
        </p:spPr>
        <p:txBody>
          <a:bodyPr/>
          <a:p>
            <a:r>
              <a:rPr lang="tr-TR" altLang="en-US"/>
              <a:t>Mikst </a:t>
            </a:r>
            <a:r>
              <a:rPr lang="en-US" altLang="en-US"/>
              <a:t>kriyoglobulinemi vasküliti</a:t>
            </a:r>
            <a:endParaRPr lang="en-US" altLang="en-US"/>
          </a:p>
          <a:p>
            <a:r>
              <a:rPr lang="tr-TR" altLang="en-US">
                <a:sym typeface="+mn-ea"/>
              </a:rPr>
              <a:t>Non-</a:t>
            </a:r>
            <a:r>
              <a:rPr lang="en-US" altLang="en-US">
                <a:sym typeface="+mn-ea"/>
              </a:rPr>
              <a:t>Hodgkin  Lenfoma</a:t>
            </a:r>
            <a:endParaRPr lang="en-US" altLang="en-US"/>
          </a:p>
          <a:p>
            <a:r>
              <a:rPr lang="en-US" altLang="en-US"/>
              <a:t>Serum hastal</a:t>
            </a:r>
            <a:r>
              <a:rPr lang="" altLang="en-US"/>
              <a:t>ığı</a:t>
            </a:r>
            <a:r>
              <a:rPr lang="en-US" altLang="en-US"/>
              <a:t> benzeri sendrom</a:t>
            </a:r>
            <a:endParaRPr lang="en-US" altLang="en-US"/>
          </a:p>
          <a:p>
            <a:r>
              <a:rPr lang="tr-TR" altLang="en-US"/>
              <a:t>M</a:t>
            </a:r>
            <a:r>
              <a:rPr lang="en-US" altLang="en-US"/>
              <a:t>embranoproliferatif glomerülonefrit</a:t>
            </a:r>
            <a:endParaRPr lang="en-US" altLang="en-US"/>
          </a:p>
          <a:p>
            <a:r>
              <a:rPr lang="en-US" altLang="en-US"/>
              <a:t>Büllöz pemfigoid, liken planus</a:t>
            </a:r>
            <a:endParaRPr lang="en-US" altLang="en-US"/>
          </a:p>
          <a:p>
            <a:r>
              <a:rPr lang="en-US" altLang="en-US"/>
              <a:t>Poliarteritis nodoza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Kronik HCV Enfeksiyonu Tedavisi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>
          <a:xfrm>
            <a:off x="838200" y="169100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cs typeface="+mn-lt"/>
              </a:rPr>
              <a:t>Hepatit C, bilinenin aksine, tedavi edilebilir bir hastalıktır</a:t>
            </a:r>
            <a:endParaRPr lang="tr-TR" dirty="0">
              <a:cs typeface="+mn-lt"/>
            </a:endParaRPr>
          </a:p>
          <a:p>
            <a:r>
              <a:rPr lang="tr-TR" dirty="0">
                <a:cs typeface="+mn-lt"/>
              </a:rPr>
              <a:t>Tedavi oranı %90’ın üzerine çıkmıştır. </a:t>
            </a:r>
            <a:endParaRPr lang="tr-TR" dirty="0">
              <a:cs typeface="+mn-lt"/>
            </a:endParaRPr>
          </a:p>
          <a:p>
            <a:r>
              <a:rPr lang="tr-TR" dirty="0">
                <a:cs typeface="+mn-lt"/>
              </a:rPr>
              <a:t>Hastaların	uygun	tedavi	 ile Hepatit C’den	kurtulma olasılıkları,%90’ın üzerindedir.</a:t>
            </a:r>
            <a:endParaRPr lang="tr-TR" dirty="0">
              <a:cs typeface="+mn-lt"/>
            </a:endParaRPr>
          </a:p>
          <a:p>
            <a:r>
              <a:rPr lang="tr-TR" dirty="0">
                <a:solidFill>
                  <a:srgbClr val="212B32"/>
                </a:solidFill>
                <a:cs typeface="+mn-lt"/>
              </a:rPr>
              <a:t>HCV ilaçları</a:t>
            </a:r>
            <a:r>
              <a:rPr lang="tr-TR" b="0" i="0" dirty="0">
                <a:solidFill>
                  <a:srgbClr val="212B32"/>
                </a:solidFill>
                <a:effectLst/>
                <a:cs typeface="+mn-lt"/>
              </a:rPr>
              <a:t> 8 ila 12 hafta boyunca alınır. </a:t>
            </a:r>
            <a:endParaRPr lang="tr-TR" b="0" i="0" dirty="0">
              <a:solidFill>
                <a:srgbClr val="212B32"/>
              </a:solidFill>
              <a:effectLst/>
              <a:cs typeface="+mn-lt"/>
            </a:endParaRPr>
          </a:p>
          <a:p>
            <a:r>
              <a:rPr lang="tr-TR" b="0" i="0" dirty="0">
                <a:solidFill>
                  <a:srgbClr val="212B32"/>
                </a:solidFill>
                <a:effectLst/>
                <a:cs typeface="+mn-lt"/>
              </a:rPr>
              <a:t>Tedavi sonrası madde bağımlılığı gibi riskli davranışın devam ettiği durumlarda virüs </a:t>
            </a:r>
            <a:r>
              <a:rPr lang="tr-TR" b="0" i="0" dirty="0" err="1">
                <a:solidFill>
                  <a:srgbClr val="212B32"/>
                </a:solidFill>
                <a:effectLst/>
                <a:cs typeface="+mn-lt"/>
              </a:rPr>
              <a:t>bulaşı</a:t>
            </a:r>
            <a:r>
              <a:rPr lang="tr-TR" b="0" i="0" dirty="0">
                <a:solidFill>
                  <a:srgbClr val="212B32"/>
                </a:solidFill>
                <a:effectLst/>
                <a:cs typeface="+mn-lt"/>
              </a:rPr>
              <a:t> yeniden görülebilir. </a:t>
            </a:r>
            <a:r>
              <a:rPr lang="tr-TR" dirty="0">
                <a:latin typeface="+mn-ea"/>
                <a:cs typeface="+mn-ea"/>
              </a:rPr>
              <a:t>	</a:t>
            </a:r>
            <a:endParaRPr lang="tr-TR" dirty="0">
              <a:latin typeface="+mn-ea"/>
              <a:cs typeface="+mn-ea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tr-TR" dirty="0">
                <a:cs typeface="+mn-lt"/>
              </a:rPr>
              <a:t>Tedavinin amacı;</a:t>
            </a:r>
            <a:endParaRPr lang="tr-TR" dirty="0">
              <a:cs typeface="+mn-lt"/>
            </a:endParaRPr>
          </a:p>
          <a:p>
            <a:r>
              <a:rPr lang="tr-TR" dirty="0" err="1">
                <a:cs typeface="+mn-lt"/>
              </a:rPr>
              <a:t>Viral</a:t>
            </a:r>
            <a:r>
              <a:rPr lang="tr-TR" dirty="0">
                <a:cs typeface="+mn-lt"/>
              </a:rPr>
              <a:t> </a:t>
            </a:r>
            <a:r>
              <a:rPr lang="tr-TR" dirty="0" err="1">
                <a:cs typeface="+mn-lt"/>
              </a:rPr>
              <a:t>klirens</a:t>
            </a:r>
            <a:r>
              <a:rPr lang="tr-TR" dirty="0">
                <a:cs typeface="+mn-lt"/>
              </a:rPr>
              <a:t> : </a:t>
            </a:r>
            <a:r>
              <a:rPr lang="tr-TR" b="0" i="0" dirty="0">
                <a:solidFill>
                  <a:srgbClr val="040C28"/>
                </a:solidFill>
                <a:effectLst/>
                <a:cs typeface="+mn-lt"/>
              </a:rPr>
              <a:t>Erken dönemde virüsün yayılmasını sınırlamaya çalışır</a:t>
            </a:r>
            <a:r>
              <a:rPr lang="tr-TR" dirty="0">
                <a:cs typeface="+mn-lt"/>
              </a:rPr>
              <a:t> </a:t>
            </a:r>
            <a:endParaRPr lang="tr-TR" dirty="0">
              <a:cs typeface="+mn-lt"/>
            </a:endParaRPr>
          </a:p>
          <a:p>
            <a:r>
              <a:rPr lang="tr-TR" dirty="0">
                <a:cs typeface="+mn-lt"/>
              </a:rPr>
              <a:t>Kalıcı </a:t>
            </a:r>
            <a:r>
              <a:rPr lang="tr-TR" dirty="0" err="1">
                <a:cs typeface="+mn-lt"/>
              </a:rPr>
              <a:t>Viral</a:t>
            </a:r>
            <a:r>
              <a:rPr lang="tr-TR" dirty="0">
                <a:cs typeface="+mn-lt"/>
              </a:rPr>
              <a:t> Yanıt </a:t>
            </a:r>
            <a:endParaRPr lang="tr-TR" dirty="0">
              <a:cs typeface="+mn-lt"/>
            </a:endParaRPr>
          </a:p>
          <a:p>
            <a:r>
              <a:rPr lang="tr-TR" dirty="0">
                <a:cs typeface="+mn-lt"/>
              </a:rPr>
              <a:t>Siroz ve </a:t>
            </a:r>
            <a:r>
              <a:rPr lang="tr-TR" dirty="0" err="1">
                <a:cs typeface="+mn-lt"/>
              </a:rPr>
              <a:t>Hepatosellüler</a:t>
            </a:r>
            <a:r>
              <a:rPr lang="tr-TR" dirty="0">
                <a:cs typeface="+mn-lt"/>
              </a:rPr>
              <a:t> </a:t>
            </a:r>
            <a:r>
              <a:rPr lang="tr-TR" dirty="0" err="1">
                <a:cs typeface="+mn-lt"/>
              </a:rPr>
              <a:t>karsinomu</a:t>
            </a:r>
            <a:r>
              <a:rPr lang="tr-TR" dirty="0">
                <a:cs typeface="+mn-lt"/>
              </a:rPr>
              <a:t> önlenmek </a:t>
            </a:r>
            <a:endParaRPr lang="tr-TR" dirty="0">
              <a:cs typeface="+mn-lt"/>
            </a:endParaRPr>
          </a:p>
          <a:p>
            <a:r>
              <a:rPr lang="tr-TR" dirty="0">
                <a:cs typeface="+mn-lt"/>
              </a:rPr>
              <a:t>Hastalıkla ilgili </a:t>
            </a:r>
            <a:r>
              <a:rPr lang="tr-TR" dirty="0" err="1">
                <a:cs typeface="+mn-lt"/>
              </a:rPr>
              <a:t>ekstrahepatik</a:t>
            </a:r>
            <a:r>
              <a:rPr lang="tr-TR" dirty="0">
                <a:cs typeface="+mn-lt"/>
              </a:rPr>
              <a:t> bulguları ortadan kaldırmak </a:t>
            </a:r>
            <a:endParaRPr lang="tr-TR" dirty="0">
              <a:cs typeface="+mn-lt"/>
            </a:endParaRPr>
          </a:p>
          <a:p>
            <a:r>
              <a:rPr lang="tr-TR" dirty="0" err="1">
                <a:cs typeface="+mn-lt"/>
              </a:rPr>
              <a:t>Bulaşı</a:t>
            </a:r>
            <a:r>
              <a:rPr lang="tr-TR" dirty="0">
                <a:cs typeface="+mn-lt"/>
              </a:rPr>
              <a:t> önlemek</a:t>
            </a:r>
            <a:endParaRPr lang="tr-TR" dirty="0">
              <a:cs typeface="+mn-lt"/>
            </a:endParaRPr>
          </a:p>
          <a:p>
            <a:endParaRPr lang="tr-TR" dirty="0">
              <a:cs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Hepatit C Tedavisinde Kullanılan İlaçlar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4508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dirty="0" err="1"/>
              <a:t>Sofosbuvir</a:t>
            </a:r>
            <a:r>
              <a:rPr lang="tr-TR" dirty="0"/>
              <a:t>/</a:t>
            </a:r>
            <a:r>
              <a:rPr lang="tr-TR" dirty="0" err="1"/>
              <a:t>Velpatasvir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Sofosbuvir</a:t>
            </a:r>
            <a:r>
              <a:rPr lang="tr-TR" dirty="0"/>
              <a:t>/</a:t>
            </a:r>
            <a:r>
              <a:rPr lang="tr-TR" dirty="0" err="1"/>
              <a:t>Ledipasvir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Sofosbuvir</a:t>
            </a:r>
            <a:r>
              <a:rPr lang="tr-TR" dirty="0"/>
              <a:t>/</a:t>
            </a:r>
            <a:r>
              <a:rPr lang="tr-TR" dirty="0" err="1"/>
              <a:t>Velpatasvir</a:t>
            </a:r>
            <a:r>
              <a:rPr lang="tr-TR" dirty="0"/>
              <a:t>/</a:t>
            </a:r>
            <a:r>
              <a:rPr lang="tr-TR" dirty="0" err="1"/>
              <a:t>Voksilaprevir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Glekaprevir</a:t>
            </a:r>
            <a:r>
              <a:rPr lang="tr-TR" dirty="0"/>
              <a:t>/</a:t>
            </a:r>
            <a:r>
              <a:rPr lang="tr-TR" dirty="0" err="1"/>
              <a:t>Pibrentasvir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Sofosbuvir</a:t>
            </a:r>
            <a:r>
              <a:rPr lang="tr-TR" dirty="0"/>
              <a:t>/</a:t>
            </a:r>
            <a:r>
              <a:rPr lang="tr-TR" dirty="0" err="1"/>
              <a:t>Velpatasvir</a:t>
            </a:r>
            <a:r>
              <a:rPr lang="tr-TR" dirty="0"/>
              <a:t> + </a:t>
            </a:r>
            <a:r>
              <a:rPr lang="tr-TR" dirty="0" err="1"/>
              <a:t>Ribavirin</a:t>
            </a:r>
            <a:r>
              <a:rPr lang="tr-TR" dirty="0"/>
              <a:t> 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•</a:t>
            </a:r>
            <a:r>
              <a:rPr lang="tr-TR" dirty="0" err="1"/>
              <a:t>Maviret</a:t>
            </a:r>
            <a:r>
              <a:rPr lang="tr-TR" dirty="0"/>
              <a:t>: </a:t>
            </a:r>
            <a:r>
              <a:rPr lang="tr-TR" dirty="0" err="1"/>
              <a:t>Glekaprevir</a:t>
            </a:r>
            <a:r>
              <a:rPr lang="tr-TR" dirty="0"/>
              <a:t>/</a:t>
            </a:r>
            <a:r>
              <a:rPr lang="tr-TR" dirty="0" err="1"/>
              <a:t>Pibrentasvir</a:t>
            </a:r>
            <a:r>
              <a:rPr lang="tr-TR" dirty="0"/>
              <a:t>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</a:t>
            </a:r>
            <a:r>
              <a:rPr lang="tr-TR" dirty="0" err="1"/>
              <a:t>Harvoni</a:t>
            </a:r>
            <a:r>
              <a:rPr lang="tr-TR" dirty="0"/>
              <a:t>: </a:t>
            </a:r>
            <a:r>
              <a:rPr lang="tr-TR" dirty="0" err="1"/>
              <a:t>Ledipasvir</a:t>
            </a:r>
            <a:r>
              <a:rPr lang="tr-TR" dirty="0"/>
              <a:t>/</a:t>
            </a:r>
            <a:r>
              <a:rPr lang="tr-TR" dirty="0" err="1"/>
              <a:t>Sofosbuvir</a:t>
            </a:r>
            <a:r>
              <a:rPr lang="tr-TR" dirty="0"/>
              <a:t>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</a:t>
            </a:r>
            <a:r>
              <a:rPr lang="tr-TR" dirty="0" err="1"/>
              <a:t>Vosevi:Sofosbuvir</a:t>
            </a:r>
            <a:r>
              <a:rPr lang="tr-TR" dirty="0"/>
              <a:t>/</a:t>
            </a:r>
            <a:r>
              <a:rPr lang="tr-TR" dirty="0" err="1"/>
              <a:t>Velpatasvir</a:t>
            </a:r>
            <a:r>
              <a:rPr lang="tr-TR" dirty="0"/>
              <a:t>/</a:t>
            </a:r>
            <a:r>
              <a:rPr lang="tr-TR" dirty="0" err="1"/>
              <a:t>Voksilaprevir</a:t>
            </a:r>
            <a:r>
              <a:rPr lang="tr-TR" dirty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Madde bağımlılarında tedavi 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tr-TR" dirty="0"/>
              <a:t>Avrupa'da, HCV yükünün üçte ikisini damar içi madde bağımlıları oluşturmaktadır. </a:t>
            </a:r>
            <a:endParaRPr lang="tr-TR" dirty="0"/>
          </a:p>
          <a:p>
            <a:r>
              <a:rPr lang="tr-TR" dirty="0"/>
              <a:t>Damar içi madde kullanan kişiler arasında kronik HCV enfeksiyonunun görülme sıklığı yaklaşık % 40’tır. </a:t>
            </a:r>
            <a:endParaRPr lang="tr-TR" dirty="0"/>
          </a:p>
          <a:p>
            <a:r>
              <a:rPr lang="tr-TR" dirty="0"/>
              <a:t>Ülkemizde de bağımlılık tedavi merkezlerinde tedavi gören hastalarda HCV </a:t>
            </a:r>
            <a:r>
              <a:rPr lang="tr-TR" dirty="0" err="1"/>
              <a:t>prevalansı</a:t>
            </a:r>
            <a:r>
              <a:rPr lang="tr-TR" dirty="0"/>
              <a:t> %50 civarındadır.</a:t>
            </a:r>
            <a:endParaRPr lang="tr-TR" dirty="0"/>
          </a:p>
          <a:p>
            <a:r>
              <a:rPr lang="tr-TR" dirty="0"/>
              <a:t>Tedavinin başarısı için ; ortak enjektör kullanımı nedeni ile oluşabilecek bulaşma riskini engellenmelidir.</a:t>
            </a:r>
            <a:endParaRPr lang="tr-TR" dirty="0"/>
          </a:p>
          <a:p>
            <a:r>
              <a:rPr lang="tr-TR" dirty="0"/>
              <a:t>Damar içi madde bağımlılarında risk yüksek olduğundan HCV testi en az yılda bir kez yapılmalıdır. </a:t>
            </a:r>
            <a:endParaRPr lang="tr-T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Hepatit	C Korunma ( Karaciğeri Koruma)	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5623"/>
            <a:ext cx="10515600" cy="4731340"/>
          </a:xfrm>
        </p:spPr>
        <p:txBody>
          <a:bodyPr>
            <a:normAutofit fontScale="92500"/>
          </a:bodyPr>
          <a:lstStyle/>
          <a:p>
            <a:r>
              <a:rPr lang="tr-TR" dirty="0"/>
              <a:t>Kişisel sıhhi malzemeler (</a:t>
            </a:r>
            <a:r>
              <a:rPr lang="tr-TR" dirty="0" err="1"/>
              <a:t>traş</a:t>
            </a:r>
            <a:r>
              <a:rPr lang="tr-TR" dirty="0"/>
              <a:t> bıçağı, diş fırçası, manikür setleri gibi) paylaşılmamalıdır.</a:t>
            </a:r>
            <a:endParaRPr lang="tr-TR" dirty="0"/>
          </a:p>
          <a:p>
            <a:r>
              <a:rPr lang="tr-TR" dirty="0"/>
              <a:t>Uyuşturucu madde kullanılmamalıdır, enjektör paylaşımı yapılmamalıdır.</a:t>
            </a:r>
            <a:endParaRPr lang="tr-TR" dirty="0"/>
          </a:p>
          <a:p>
            <a:r>
              <a:rPr lang="tr-TR" dirty="0"/>
              <a:t>Lisanslı olmayan yerlerde dövme, </a:t>
            </a:r>
            <a:r>
              <a:rPr lang="tr-TR" dirty="0" err="1"/>
              <a:t>piercing</a:t>
            </a:r>
            <a:r>
              <a:rPr lang="tr-TR" dirty="0"/>
              <a:t> gibi girişimler yaptırılmamalıdır. </a:t>
            </a:r>
            <a:endParaRPr lang="tr-TR" dirty="0"/>
          </a:p>
          <a:p>
            <a:r>
              <a:rPr lang="tr-TR" dirty="0"/>
              <a:t>Alkol kullanılmamalı </a:t>
            </a:r>
            <a:endParaRPr lang="tr-TR" dirty="0"/>
          </a:p>
          <a:p>
            <a:r>
              <a:rPr lang="tr-TR" dirty="0"/>
              <a:t>Hepatit A ve hepatit B için aşılanmalı </a:t>
            </a:r>
            <a:endParaRPr lang="tr-TR" dirty="0"/>
          </a:p>
          <a:p>
            <a:r>
              <a:rPr lang="tr-TR" dirty="0"/>
              <a:t>Karaciğere zarar verebilecek ilaçlardan kaçınılmalı, gereksiz ilaçlar kullanılmamalı,</a:t>
            </a:r>
            <a:endParaRPr lang="tr-TR" dirty="0"/>
          </a:p>
          <a:p>
            <a:r>
              <a:rPr lang="tr-TR" dirty="0"/>
              <a:t>Dengeli beslenmeli ,Eğer fazla kilolu ise zayıflamalı</a:t>
            </a:r>
            <a:endParaRPr lang="tr-TR" dirty="0"/>
          </a:p>
          <a:p>
            <a:r>
              <a:rPr lang="tr-TR" dirty="0"/>
              <a:t>Düzenli egzersiz yapılmalıdır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Akut Viral Hepatitler: Klinik Tablo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Halsizlik</a:t>
            </a:r>
            <a:endParaRPr lang="en-US" altLang="en-US"/>
          </a:p>
          <a:p>
            <a:r>
              <a:rPr lang="en-US" altLang="en-US"/>
              <a:t>İştahsızlık</a:t>
            </a:r>
            <a:endParaRPr lang="en-US" altLang="en-US"/>
          </a:p>
          <a:p>
            <a:r>
              <a:rPr lang="en-US" altLang="en-US"/>
              <a:t>Bulantı</a:t>
            </a:r>
            <a:endParaRPr lang="en-US" altLang="en-US"/>
          </a:p>
          <a:p>
            <a:r>
              <a:rPr lang="en-US" altLang="en-US"/>
              <a:t>Kusma</a:t>
            </a:r>
            <a:endParaRPr lang="en-US" altLang="en-US"/>
          </a:p>
          <a:p>
            <a:r>
              <a:rPr lang="en-US" altLang="en-US">
                <a:sym typeface="+mn-ea"/>
              </a:rPr>
              <a:t>Ateş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Karın ağrısı</a:t>
            </a:r>
            <a:endParaRPr lang="en-US" altLang="en-US">
              <a:sym typeface="+mn-ea"/>
            </a:endParaRPr>
          </a:p>
          <a:p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>
                <a:sym typeface="+mn-ea"/>
              </a:rPr>
              <a:t>Baş ağrısı</a:t>
            </a:r>
            <a:endParaRPr lang="en-US" altLang="en-US"/>
          </a:p>
          <a:p>
            <a:r>
              <a:rPr lang="en-US" altLang="en-US">
                <a:sym typeface="+mn-ea"/>
              </a:rPr>
              <a:t>Yorgunluk</a:t>
            </a:r>
            <a:endParaRPr lang="en-US" altLang="en-US"/>
          </a:p>
          <a:p>
            <a:r>
              <a:rPr lang="en-US" altLang="en-US">
                <a:sym typeface="+mn-ea"/>
              </a:rPr>
              <a:t>Ciltte veya</a:t>
            </a:r>
            <a:r>
              <a:rPr lang="tr-TR" altLang="en-US">
                <a:sym typeface="+mn-ea"/>
              </a:rPr>
              <a:t> sklerada</a:t>
            </a:r>
            <a:r>
              <a:rPr lang="en-US" altLang="en-US">
                <a:sym typeface="+mn-ea"/>
              </a:rPr>
              <a:t> sararma (sarılık)</a:t>
            </a:r>
            <a:endParaRPr lang="en-US" altLang="en-US"/>
          </a:p>
          <a:p>
            <a:r>
              <a:rPr lang="en-US" altLang="en-US">
                <a:sym typeface="+mn-ea"/>
              </a:rPr>
              <a:t>İdrar renginde koyulaşma</a:t>
            </a:r>
            <a:endParaRPr lang="en-US" altLang="en-US"/>
          </a:p>
          <a:p>
            <a:r>
              <a:rPr lang="en-US" altLang="en-US">
                <a:sym typeface="+mn-ea"/>
              </a:rPr>
              <a:t>Dışkı renginde açılma</a:t>
            </a:r>
            <a:endParaRPr lang="en-US" altLang="en-US"/>
          </a:p>
          <a:p>
            <a:r>
              <a:rPr lang="en-US" altLang="en-US">
                <a:sym typeface="+mn-ea"/>
              </a:rPr>
              <a:t>Eklem ağ</a:t>
            </a:r>
            <a:r>
              <a:rPr lang="tr-TR" altLang="en-US">
                <a:sym typeface="+mn-ea"/>
              </a:rPr>
              <a:t>rısı</a:t>
            </a:r>
            <a:endParaRPr lang="tr-TR" altLang="en-US">
              <a:sym typeface="+mn-ea"/>
            </a:endParaRPr>
          </a:p>
          <a:p>
            <a:r>
              <a:rPr lang="tr-TR" altLang="en-US">
                <a:sym typeface="+mn-ea"/>
              </a:rPr>
              <a:t>K</a:t>
            </a:r>
            <a:r>
              <a:rPr lang="en-US" altLang="en-US">
                <a:sym typeface="+mn-ea"/>
              </a:rPr>
              <a:t>as ağrısı</a:t>
            </a:r>
            <a:endParaRPr lang="tr-TR" altLang="en-US">
              <a:sym typeface="+mn-ea"/>
            </a:endParaRPr>
          </a:p>
          <a:p>
            <a:r>
              <a:rPr lang="tr-TR" altLang="en-US">
                <a:sym typeface="+mn-ea"/>
              </a:rPr>
              <a:t>D</a:t>
            </a:r>
            <a:r>
              <a:rPr lang="en-US" altLang="en-US">
                <a:sym typeface="+mn-ea"/>
              </a:rPr>
              <a:t>iyare</a:t>
            </a:r>
            <a:endParaRPr lang="en-US" altLang="en-US"/>
          </a:p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HEPATİT E ( HEV)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38200" y="1353185"/>
            <a:ext cx="10515600" cy="4824095"/>
          </a:xfrm>
        </p:spPr>
        <p:txBody>
          <a:bodyPr>
            <a:noAutofit/>
          </a:bodyPr>
          <a:lstStyle/>
          <a:p>
            <a:r>
              <a:rPr lang="tr-TR" sz="2700" b="0" i="0" dirty="0">
                <a:solidFill>
                  <a:srgbClr val="000000"/>
                </a:solidFill>
                <a:effectLst/>
                <a:cs typeface="+mn-lt"/>
              </a:rPr>
              <a:t>HEV,  </a:t>
            </a:r>
            <a:r>
              <a:rPr lang="tr-TR" sz="2700" b="0" i="1" dirty="0">
                <a:solidFill>
                  <a:srgbClr val="000000"/>
                </a:solidFill>
                <a:effectLst/>
                <a:cs typeface="+mn-lt"/>
              </a:rPr>
              <a:t> </a:t>
            </a:r>
            <a:r>
              <a:rPr lang="tr-TR" sz="2700" b="0" i="1" dirty="0" err="1">
                <a:solidFill>
                  <a:srgbClr val="000000"/>
                </a:solidFill>
                <a:effectLst/>
                <a:cs typeface="+mn-lt"/>
              </a:rPr>
              <a:t>Hepeviridae</a:t>
            </a:r>
            <a:r>
              <a:rPr lang="tr-TR" sz="2700" b="0" i="0" dirty="0">
                <a:solidFill>
                  <a:srgbClr val="000000"/>
                </a:solidFill>
                <a:effectLst/>
                <a:cs typeface="+mn-lt"/>
              </a:rPr>
              <a:t> ailesinin </a:t>
            </a:r>
            <a:r>
              <a:rPr lang="tr-TR" sz="2700" b="0" i="1" dirty="0" err="1">
                <a:solidFill>
                  <a:srgbClr val="000000"/>
                </a:solidFill>
                <a:effectLst/>
                <a:cs typeface="+mn-lt"/>
              </a:rPr>
              <a:t>Orthohepevirus</a:t>
            </a:r>
            <a:r>
              <a:rPr lang="tr-TR" sz="2700" b="0" i="1" dirty="0">
                <a:solidFill>
                  <a:srgbClr val="000000"/>
                </a:solidFill>
                <a:effectLst/>
                <a:cs typeface="+mn-lt"/>
              </a:rPr>
              <a:t> </a:t>
            </a:r>
            <a:r>
              <a:rPr lang="tr-TR" sz="2700" b="0" i="0" dirty="0">
                <a:solidFill>
                  <a:srgbClr val="000000"/>
                </a:solidFill>
                <a:effectLst/>
                <a:cs typeface="+mn-lt"/>
              </a:rPr>
              <a:t>cinsi zarfsız, tek zincirli bir RNA virüsüdür.</a:t>
            </a:r>
            <a:endParaRPr lang="tr-TR" sz="2700" b="0" i="0" dirty="0">
              <a:solidFill>
                <a:srgbClr val="000000"/>
              </a:solidFill>
              <a:effectLst/>
              <a:cs typeface="+mn-lt"/>
            </a:endParaRPr>
          </a:p>
          <a:p>
            <a:r>
              <a:rPr lang="tr-TR" sz="2700" dirty="0">
                <a:cs typeface="+mn-lt"/>
              </a:rPr>
              <a:t>1950'ler ve 1960'ların Hindistan şehirleri Bombay ve Kalküta'daki </a:t>
            </a:r>
            <a:r>
              <a:rPr lang="tr-TR" sz="2700" dirty="0" err="1">
                <a:cs typeface="+mn-lt"/>
              </a:rPr>
              <a:t>HEV'nin</a:t>
            </a:r>
            <a:r>
              <a:rPr lang="tr-TR" sz="2700" dirty="0">
                <a:cs typeface="+mn-lt"/>
              </a:rPr>
              <a:t> ilgili ana etiyolojik ajan olduğu sonradan gösterilmiştir. İlk kez 1978 yılında Hindistan’ın Kaşmir bölgesindeki su kaynaklı salgında tanımlandı.(1700 ölü)</a:t>
            </a:r>
            <a:endParaRPr lang="tr-TR" sz="2700" dirty="0">
              <a:cs typeface="+mn-lt"/>
            </a:endParaRPr>
          </a:p>
          <a:p>
            <a:r>
              <a:rPr lang="tr-TR" sz="2700" dirty="0">
                <a:cs typeface="+mn-lt"/>
              </a:rPr>
              <a:t>Gelişmekte olan ülkelerde </a:t>
            </a:r>
            <a:r>
              <a:rPr lang="tr-TR" sz="2700" dirty="0" err="1">
                <a:cs typeface="+mn-lt"/>
              </a:rPr>
              <a:t>primer</a:t>
            </a:r>
            <a:r>
              <a:rPr lang="tr-TR" sz="2700" dirty="0">
                <a:cs typeface="+mn-lt"/>
              </a:rPr>
              <a:t> olarak su-kaynaklı olup </a:t>
            </a:r>
            <a:r>
              <a:rPr lang="tr-TR" sz="2700" dirty="0" err="1">
                <a:cs typeface="+mn-lt"/>
              </a:rPr>
              <a:t>kontamine</a:t>
            </a:r>
            <a:r>
              <a:rPr lang="tr-TR" sz="2700" dirty="0">
                <a:cs typeface="+mn-lt"/>
              </a:rPr>
              <a:t> su kaynakları ve kötü sanitasyon koşullarına bağlı olarak büyük epidemilere yol açmaktadır ( </a:t>
            </a:r>
            <a:r>
              <a:rPr lang="tr-TR" sz="2700" dirty="0" err="1">
                <a:cs typeface="+mn-lt"/>
              </a:rPr>
              <a:t>Genotip</a:t>
            </a:r>
            <a:r>
              <a:rPr lang="tr-TR" sz="2700" dirty="0">
                <a:cs typeface="+mn-lt"/>
              </a:rPr>
              <a:t> 1-2 ; endemik form)  </a:t>
            </a:r>
            <a:endParaRPr lang="tr-TR" sz="2700" dirty="0">
              <a:cs typeface="+mn-lt"/>
            </a:endParaRPr>
          </a:p>
          <a:p>
            <a:r>
              <a:rPr lang="tr-TR" sz="2700" dirty="0">
                <a:cs typeface="+mn-lt"/>
              </a:rPr>
              <a:t>Avrupa ülkeleri, ABD, Japonya gibi gelişmiş ülkelerde ise akut HEV </a:t>
            </a:r>
            <a:r>
              <a:rPr lang="tr-TR" sz="2700" dirty="0" err="1">
                <a:cs typeface="+mn-lt"/>
              </a:rPr>
              <a:t>sporadik</a:t>
            </a:r>
            <a:r>
              <a:rPr lang="tr-TR" sz="2700" dirty="0">
                <a:cs typeface="+mn-lt"/>
              </a:rPr>
              <a:t> olgular domuzlarda (</a:t>
            </a:r>
            <a:r>
              <a:rPr lang="tr-TR" sz="2700" dirty="0" err="1">
                <a:cs typeface="+mn-lt"/>
              </a:rPr>
              <a:t>swine</a:t>
            </a:r>
            <a:r>
              <a:rPr lang="tr-TR" sz="2700" dirty="0">
                <a:cs typeface="+mn-lt"/>
              </a:rPr>
              <a:t> HEV), tavuklarda (</a:t>
            </a:r>
            <a:r>
              <a:rPr lang="tr-TR" sz="2700" dirty="0" err="1">
                <a:cs typeface="+mn-lt"/>
              </a:rPr>
              <a:t>avian</a:t>
            </a:r>
            <a:r>
              <a:rPr lang="tr-TR" sz="2700" dirty="0">
                <a:cs typeface="+mn-lt"/>
              </a:rPr>
              <a:t> HEV) gibi çeşitleri </a:t>
            </a:r>
            <a:r>
              <a:rPr lang="tr-TR" sz="2700" dirty="0" err="1">
                <a:cs typeface="+mn-lt"/>
              </a:rPr>
              <a:t>zoonotik</a:t>
            </a:r>
            <a:r>
              <a:rPr lang="tr-TR" sz="2700" dirty="0">
                <a:cs typeface="+mn-lt"/>
              </a:rPr>
              <a:t> ve gıda kaynaklı olduğu gösterilmiştir ( </a:t>
            </a:r>
            <a:r>
              <a:rPr lang="tr-TR" sz="2700" dirty="0" err="1">
                <a:cs typeface="+mn-lt"/>
              </a:rPr>
              <a:t>Genotip</a:t>
            </a:r>
            <a:r>
              <a:rPr lang="tr-TR" sz="2700" dirty="0">
                <a:cs typeface="+mn-lt"/>
              </a:rPr>
              <a:t> 3-4 ; </a:t>
            </a:r>
            <a:r>
              <a:rPr lang="tr-TR" sz="2700" dirty="0" err="1">
                <a:cs typeface="+mn-lt"/>
              </a:rPr>
              <a:t>sporadik</a:t>
            </a:r>
            <a:r>
              <a:rPr lang="tr-TR" sz="2700" dirty="0">
                <a:cs typeface="+mn-lt"/>
              </a:rPr>
              <a:t> form)</a:t>
            </a:r>
            <a:endParaRPr lang="tr-TR" sz="2700" dirty="0">
              <a:cs typeface="+mn-l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41758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1"/>
                </a:solidFill>
              </a:rPr>
              <a:t>BULAŞ YOLU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/>
              <a:t>• Kirli su ile </a:t>
            </a:r>
            <a:r>
              <a:rPr lang="tr-TR" dirty="0" err="1"/>
              <a:t>Fekal</a:t>
            </a:r>
            <a:r>
              <a:rPr lang="tr-TR" dirty="0"/>
              <a:t>-oral yolla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Kontamine</a:t>
            </a:r>
            <a:r>
              <a:rPr lang="tr-TR" dirty="0"/>
              <a:t> yiyecek veya su/içecek tüketilmesiyle 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Kişiden kişiye temas ile gerçekleşir. 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• Transfüzyon ve </a:t>
            </a:r>
            <a:r>
              <a:rPr lang="tr-TR" dirty="0" err="1"/>
              <a:t>vertikal</a:t>
            </a:r>
            <a:r>
              <a:rPr lang="tr-TR" dirty="0"/>
              <a:t> bulaş gibi diğer bulaş yolları da bildirilmektedir.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Çiğ veya pişmemiş kabuklu deniz ürünleri yenmesi ile de bulaşabilir.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793" y="1117833"/>
            <a:ext cx="4380485" cy="242232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30" y="3629449"/>
            <a:ext cx="4442047" cy="262873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83" y="1098957"/>
            <a:ext cx="4383394" cy="2454701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888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accent1"/>
                </a:solidFill>
              </a:rPr>
              <a:t>KLİNİK SEYİR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82848"/>
            <a:ext cx="10515600" cy="4994115"/>
          </a:xfrm>
        </p:spPr>
        <p:txBody>
          <a:bodyPr>
            <a:normAutofit/>
          </a:bodyPr>
          <a:lstStyle/>
          <a:p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Çoğu vaka müdahale olmaksızın iyileşir</a:t>
            </a:r>
            <a:endParaRPr lang="tr-T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Hamile kadınlarda ve altta yatan karaciğer hastalığı olan bireylerde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fulminan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karaciğer yetmezliği de dahil olmak üzere ciddi komplikasyonlar ortaya çıkabilir.</a:t>
            </a:r>
            <a:endParaRPr lang="tr-T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HAV ne kıyasla, HEV enfeksiyonunun özellikle hamile kadınlar,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solid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organ nakli alıcıları ve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immünokompromize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bireyler gibi yüksek riskli gruplar arasında daha yüksek bir ölüm oranı vardır.</a:t>
            </a:r>
            <a:endParaRPr lang="tr-T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Gebelikte, özellikle üçüncü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trimesterde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HEV enfeksiyonu ciddi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maternal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ve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fetal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sonuçlarla ilişkilidir. </a:t>
            </a:r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KLİNİK SEYİR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uluçka süresi 28 ila 40 gün arasında değişir.</a:t>
            </a:r>
            <a:endParaRPr lang="tr-T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kut hepatitin diğer formlarından ayırt edilemeyen akut bir hastalığa neden olur.</a:t>
            </a:r>
            <a:endParaRPr lang="tr-T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pesifik olmayan semptomları ve tipik olarak kendi kendine sınırlı seyri nedeniyle tanısı sıklıkla göz ardı edilir.</a:t>
            </a:r>
            <a:endParaRPr lang="tr-T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Hastaların büyük çoğunluğu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asemptomatiktir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Akut hepatit semptomları olan, özellikle yüksek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insidanslı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veya endemik bir bölgeden gelen veya yakın zamanda bu bölgeye seyahat eden her hastada HEV düşünülmelidir.</a:t>
            </a:r>
            <a:endParaRPr lang="tr-T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HEV TANI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59684"/>
            <a:ext cx="10515600" cy="4717279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Anti-HEV belirteci (</a:t>
            </a:r>
            <a:r>
              <a:rPr lang="tr-TR" dirty="0" err="1"/>
              <a:t>IgG</a:t>
            </a:r>
            <a:r>
              <a:rPr lang="tr-TR" dirty="0"/>
              <a:t> ve </a:t>
            </a:r>
            <a:r>
              <a:rPr lang="tr-TR" dirty="0" err="1"/>
              <a:t>IgM</a:t>
            </a:r>
            <a:r>
              <a:rPr lang="tr-TR" dirty="0"/>
              <a:t>) belirlenerek yapılır. </a:t>
            </a:r>
            <a:endParaRPr lang="tr-TR" dirty="0"/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 sık kullanılan anti-HEV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immünglobulin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 (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seroloji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olup yanlış pozitif ve negatif sonuçları vardır.</a:t>
            </a:r>
            <a:endParaRPr lang="tr-T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tr-TR" dirty="0"/>
          </a:p>
          <a:p>
            <a:r>
              <a:rPr lang="tr-TR" dirty="0"/>
              <a:t>Kesin tanı için HEV-RNA, hastaların serum veya dışkı tespit edilebilir. 6 ayı geçen olgularda bakılır</a:t>
            </a:r>
            <a:endParaRPr lang="tr-TR" dirty="0"/>
          </a:p>
          <a:p>
            <a:r>
              <a:rPr lang="tr-TR" dirty="0"/>
              <a:t>HEV-RNA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polimeraz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zincir reaksiyonu (serum veya dışkı)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immün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sistemi baskılanmış hastalarda altın standarttır.</a:t>
            </a:r>
            <a:endParaRPr lang="tr-TR" dirty="0"/>
          </a:p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egatif bir PCR sonucu yakın zamanda geçirilmiş bir HEV enfeksiyonunu dışlamaz.</a:t>
            </a:r>
            <a:endParaRPr lang="tr-TR" dirty="0"/>
          </a:p>
          <a:p>
            <a:r>
              <a:rPr lang="tr-TR" dirty="0" err="1"/>
              <a:t>Transaminaz</a:t>
            </a:r>
            <a:r>
              <a:rPr lang="tr-TR" dirty="0"/>
              <a:t> yüksekliği olabilir.</a:t>
            </a:r>
            <a:endParaRPr lang="tr-T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HEV TEDAVİ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67406"/>
            <a:ext cx="10515600" cy="4809557"/>
          </a:xfrm>
        </p:spPr>
        <p:txBody>
          <a:bodyPr/>
          <a:lstStyle/>
          <a:p>
            <a:r>
              <a:rPr lang="tr-TR" dirty="0"/>
              <a:t>Akut hepatit E genellikle tedavi gerektirmez. </a:t>
            </a:r>
            <a:endParaRPr lang="tr-TR" dirty="0"/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Destekleyici bakım ve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hepatotoksik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ilaçlardan kaçınma akut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HEV'in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birincil tedavisidir.</a:t>
            </a:r>
            <a:endParaRPr lang="tr-TR" dirty="0"/>
          </a:p>
          <a:p>
            <a:r>
              <a:rPr lang="tr-TR" dirty="0"/>
              <a:t>Temiz su, güvenli gıda kullanımı, iyi sanitasyon ve kişisel hijyene önem vermek korunmada temel unsurlardır. </a:t>
            </a:r>
            <a:endParaRPr lang="tr-TR" dirty="0"/>
          </a:p>
          <a:p>
            <a:r>
              <a:rPr lang="tr-TR" dirty="0"/>
              <a:t>Hepatit E’nin aşısı yoktur.</a:t>
            </a:r>
            <a:endParaRPr lang="tr-T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KAYNAKÇA</a:t>
            </a:r>
            <a:endParaRPr lang="tr-TR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401445"/>
            <a:ext cx="5181600" cy="4775200"/>
          </a:xfrm>
        </p:spPr>
        <p:txBody>
          <a:bodyPr>
            <a:normAutofit lnSpcReduction="10000"/>
          </a:bodyPr>
          <a:lstStyle/>
          <a:p>
            <a:r>
              <a:rPr lang="tr-TR" dirty="0"/>
              <a:t>TÜRKİYE HEPATİT B TANI VE TEDAVİ KILAVUZU 2023  (Türk Karaciğer Araştırmaları Derneği (TKAD) ve </a:t>
            </a:r>
            <a:r>
              <a:rPr lang="tr-TR" dirty="0" err="1"/>
              <a:t>Viral</a:t>
            </a:r>
            <a:r>
              <a:rPr lang="tr-TR" dirty="0"/>
              <a:t> Hepatitle Savaşım Derneği (VHSD) )</a:t>
            </a:r>
            <a:endParaRPr lang="tr-TR" altLang="en-US" dirty="0"/>
          </a:p>
          <a:p>
            <a:r>
              <a:rPr lang="tr-TR" dirty="0"/>
              <a:t>TÜRKİYE HEPATİT C TANI VE TEDAVİ KILAVUZU 2023 (TKAD-VHSD)</a:t>
            </a:r>
            <a:endParaRPr lang="tr-TR" dirty="0"/>
          </a:p>
          <a:p>
            <a:r>
              <a:rPr lang="tr-TR" dirty="0"/>
              <a:t>Avrupa Karaciğer Araştırmaları Derneği (EASL) 2017</a:t>
            </a:r>
            <a:r>
              <a:rPr lang="tr-TR" b="0" i="0" dirty="0">
                <a:solidFill>
                  <a:srgbClr val="2E2E2E"/>
                </a:solidFill>
                <a:effectLst/>
                <a:latin typeface="Elsevier Sans"/>
              </a:rPr>
              <a:t> </a:t>
            </a:r>
            <a:r>
              <a:rPr lang="tr-TR" b="0" i="0" dirty="0">
                <a:solidFill>
                  <a:srgbClr val="2E2E2E"/>
                </a:solidFill>
                <a:effectLst/>
                <a:cs typeface="+mn-lt"/>
              </a:rPr>
              <a:t>Hepatit B Klinik Uygulama Kılavuzları</a:t>
            </a:r>
            <a:endParaRPr lang="tr-TR" b="0" i="0" dirty="0">
              <a:solidFill>
                <a:srgbClr val="2E2E2E"/>
              </a:solidFill>
              <a:effectLst/>
              <a:cs typeface="+mn-lt"/>
            </a:endParaRPr>
          </a:p>
          <a:p>
            <a:endParaRPr lang="tr-TR" dirty="0"/>
          </a:p>
          <a:p>
            <a:endParaRPr lang="tr-TR" alt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6172200" y="1236617"/>
            <a:ext cx="5181600" cy="4940346"/>
          </a:xfrm>
        </p:spPr>
        <p:txBody>
          <a:bodyPr>
            <a:normAutofit lnSpcReduction="20000"/>
          </a:bodyPr>
          <a:lstStyle/>
          <a:p>
            <a:r>
              <a:rPr lang="en-US" altLang="en-US" dirty="0">
                <a:sym typeface="+mn-ea"/>
              </a:rPr>
              <a:t>TÜRK KLİNİK MİKROBİYOLOJİ VE </a:t>
            </a:r>
            <a:r>
              <a:rPr lang="tr-TR" altLang="en-US" dirty="0">
                <a:sym typeface="+mn-ea"/>
              </a:rPr>
              <a:t>         </a:t>
            </a:r>
            <a:r>
              <a:rPr lang="en-US" altLang="en-US" dirty="0">
                <a:sym typeface="+mn-ea"/>
              </a:rPr>
              <a:t>İNFEKSİYON HASTALIKLARI DERNEĞİ</a:t>
            </a:r>
            <a:r>
              <a:rPr lang="tr-TR" altLang="en-US" dirty="0">
                <a:sym typeface="+mn-ea"/>
              </a:rPr>
              <a:t> (</a:t>
            </a:r>
            <a:r>
              <a:rPr lang="en-US" altLang="en-US" dirty="0"/>
              <a:t>KL</a:t>
            </a:r>
            <a:r>
              <a:rPr lang="" altLang="en-US" dirty="0"/>
              <a:t>İ</a:t>
            </a:r>
            <a:r>
              <a:rPr lang="en-US" altLang="en-US" dirty="0"/>
              <a:t>M</a:t>
            </a:r>
            <a:r>
              <a:rPr lang="" altLang="en-US" dirty="0"/>
              <a:t>İ</a:t>
            </a:r>
            <a:r>
              <a:rPr lang="en-US" altLang="en-US" dirty="0"/>
              <a:t>K</a:t>
            </a:r>
            <a:r>
              <a:rPr lang="tr-TR" altLang="en-US" dirty="0"/>
              <a:t>)</a:t>
            </a:r>
            <a:r>
              <a:rPr lang="en-US" altLang="en-US" dirty="0"/>
              <a:t> Hepat</a:t>
            </a:r>
            <a:r>
              <a:rPr lang="tr-TR" altLang="en-US" dirty="0"/>
              <a:t>i</a:t>
            </a:r>
            <a:r>
              <a:rPr lang="en-US" altLang="en-US" dirty="0"/>
              <a:t>t Akadem</a:t>
            </a:r>
            <a:r>
              <a:rPr lang="tr-TR" altLang="en-US" dirty="0"/>
              <a:t>i</a:t>
            </a:r>
            <a:r>
              <a:rPr lang="en-US" altLang="en-US" dirty="0"/>
              <a:t>s</a:t>
            </a:r>
            <a:r>
              <a:rPr lang="tr-TR" altLang="en-US" dirty="0"/>
              <a:t>i</a:t>
            </a:r>
            <a:r>
              <a:rPr lang="en-US" altLang="en-US" dirty="0"/>
              <a:t> 2024</a:t>
            </a:r>
            <a:endParaRPr lang="tr-TR" altLang="en-US" dirty="0"/>
          </a:p>
          <a:p>
            <a:r>
              <a:rPr lang="tr-TR" dirty="0"/>
              <a:t>Güncel Gastroenteroloji Dergisi 21/3</a:t>
            </a:r>
            <a:endParaRPr lang="tr-TR" dirty="0"/>
          </a:p>
          <a:p>
            <a:r>
              <a:rPr lang="tr-TR" dirty="0" err="1"/>
              <a:t>Klimik</a:t>
            </a:r>
            <a:r>
              <a:rPr lang="tr-TR" dirty="0"/>
              <a:t> derneği-Kronik </a:t>
            </a:r>
            <a:r>
              <a:rPr lang="tr-TR" dirty="0" err="1"/>
              <a:t>Viral</a:t>
            </a:r>
            <a:r>
              <a:rPr lang="tr-TR" dirty="0"/>
              <a:t> Hepatit Tedavisi-2022/12</a:t>
            </a:r>
            <a:endParaRPr lang="tr-TR" dirty="0"/>
          </a:p>
          <a:p>
            <a:r>
              <a:rPr lang="tr-TR" dirty="0">
                <a:sym typeface="+mn-ea"/>
              </a:rPr>
              <a:t>Türkiye </a:t>
            </a:r>
            <a:r>
              <a:rPr lang="tr-TR" dirty="0" err="1">
                <a:sym typeface="+mn-ea"/>
              </a:rPr>
              <a:t>Viral</a:t>
            </a:r>
            <a:r>
              <a:rPr lang="tr-TR" dirty="0">
                <a:sym typeface="+mn-ea"/>
              </a:rPr>
              <a:t> Hepatit Önleme ve Kontrol Programı” “Sağlık Bakanlığı Yayın No1102, Ankara, 2018</a:t>
            </a:r>
            <a:endParaRPr lang="tr-TR" dirty="0"/>
          </a:p>
          <a:p>
            <a:r>
              <a:rPr lang="tr-TR" dirty="0" err="1"/>
              <a:t>UpToDate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b="0" i="0" strike="noStrike" dirty="0">
              <a:effectLst/>
              <a:latin typeface="Arial" panose="020B0604020202020204" pitchFamily="34" charset="0"/>
              <a:hlinkClick r:id="rId1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91709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1"/>
          <a:srcRect l="13603" t="19928" r="-261" b="9104"/>
          <a:stretch>
            <a:fillRect/>
          </a:stretch>
        </p:blipFill>
        <p:spPr>
          <a:xfrm>
            <a:off x="7182" y="-1"/>
            <a:ext cx="12184818" cy="6845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45" y="123825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tr-TR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HEPATİT A VİRÜSÜ (HAV)</a:t>
            </a:r>
            <a:endParaRPr lang="tr-TR" altLang="en-US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517015"/>
            <a:ext cx="10601325" cy="466026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>
                <a:ea typeface="MS PGothic" panose="020B0600070205080204" pitchFamily="34" charset="-128"/>
                <a:sym typeface="+mn-ea"/>
              </a:rPr>
              <a:t>Hepatit A Virusu (HAV),  RNA virusu, Picornavirus ailesinden, tek stabil serotipi bulunur</a:t>
            </a:r>
            <a:r>
              <a:rPr lang="tr-TR" altLang="en-US" sz="3200">
                <a:ea typeface="MS PGothic" panose="020B0600070205080204" pitchFamily="34" charset="-128"/>
                <a:sym typeface="+mn-ea"/>
              </a:rPr>
              <a:t>.</a:t>
            </a:r>
            <a:endParaRPr lang="en-US" altLang="en-US" sz="3200">
              <a:ea typeface="MS PGothic" panose="020B0600070205080204" pitchFamily="34" charset="-128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>
                <a:ea typeface="MS PGothic" panose="020B0600070205080204" pitchFamily="34" charset="-128"/>
                <a:sym typeface="+mn-ea"/>
              </a:rPr>
              <a:t>Türkiye’de çocukluk çağında anti-HAV seroprevalansı %</a:t>
            </a:r>
            <a:r>
              <a:rPr lang="tr-TR" sz="3200">
                <a:ea typeface="MS PGothic" panose="020B0600070205080204" pitchFamily="34" charset="-128"/>
                <a:sym typeface="+mn-ea"/>
              </a:rPr>
              <a:t> </a:t>
            </a:r>
            <a:r>
              <a:rPr lang="en-US" sz="3200">
                <a:ea typeface="MS PGothic" panose="020B0600070205080204" pitchFamily="34" charset="-128"/>
                <a:sym typeface="+mn-ea"/>
              </a:rPr>
              <a:t>90</a:t>
            </a:r>
            <a:r>
              <a:rPr lang="tr-TR" sz="3200">
                <a:ea typeface="MS PGothic" panose="020B0600070205080204" pitchFamily="34" charset="-128"/>
                <a:sym typeface="+mn-ea"/>
              </a:rPr>
              <a:t>’</a:t>
            </a:r>
            <a:r>
              <a:rPr lang="en-US" sz="3200">
                <a:ea typeface="MS PGothic" panose="020B0600070205080204" pitchFamily="34" charset="-128"/>
                <a:sym typeface="+mn-ea"/>
              </a:rPr>
              <a:t>dır</a:t>
            </a:r>
            <a:endParaRPr lang="en-US" sz="3200">
              <a:ea typeface="MS PGothic" panose="020B0600070205080204" pitchFamily="34" charset="-128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ea typeface="MS PGothic" panose="020B0600070205080204" pitchFamily="34" charset="-128"/>
              </a:rPr>
              <a:t>Virüsle karşılaşma yaşı adölesan ve genç erişkin döneme doğru kaymıştır</a:t>
            </a:r>
            <a:endParaRPr lang="en-US" altLang="en-US" sz="3200"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>
                <a:ea typeface="MS PGothic" panose="020B0600070205080204" pitchFamily="34" charset="-128"/>
                <a:sym typeface="+mn-ea"/>
              </a:rPr>
              <a:t>Hastalık ileri yaşlarda </a:t>
            </a:r>
            <a:r>
              <a:rPr lang="tr-TR" sz="3200">
                <a:ea typeface="MS PGothic" panose="020B0600070205080204" pitchFamily="34" charset="-128"/>
                <a:sym typeface="+mn-ea"/>
              </a:rPr>
              <a:t>geçirildiğinde </a:t>
            </a:r>
            <a:r>
              <a:rPr lang="en-US" sz="3200">
                <a:ea typeface="MS PGothic" panose="020B0600070205080204" pitchFamily="34" charset="-128"/>
                <a:sym typeface="+mn-ea"/>
              </a:rPr>
              <a:t>daha şiddetli olabilir</a:t>
            </a:r>
            <a:endParaRPr lang="tr-TR" altLang="en-US" sz="3200">
              <a:ea typeface="MS PGothic" panose="020B0600070205080204" pitchFamily="34" charset="-128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ea typeface="MS PGothic" panose="020B0600070205080204" pitchFamily="34" charset="-128"/>
              </a:rPr>
              <a:t>HAV enfeksiyonu akut, sınırla</a:t>
            </a:r>
            <a:r>
              <a:rPr lang="tr-TR" altLang="en-US" sz="3200">
                <a:ea typeface="MS PGothic" panose="020B0600070205080204" pitchFamily="34" charset="-128"/>
              </a:rPr>
              <a:t>n</a:t>
            </a:r>
            <a:r>
              <a:rPr lang="en-US" altLang="en-US" sz="3200">
                <a:ea typeface="MS PGothic" panose="020B0600070205080204" pitchFamily="34" charset="-128"/>
              </a:rPr>
              <a:t>an ve kronikleşmeyen bir enfeksiyondu</a:t>
            </a:r>
            <a:r>
              <a:rPr lang="tr-TR" altLang="en-US" sz="3200">
                <a:ea typeface="MS PGothic" panose="020B0600070205080204" pitchFamily="34" charset="-128"/>
                <a:sym typeface="+mn-ea"/>
              </a:rPr>
              <a:t>r</a:t>
            </a:r>
            <a:endParaRPr lang="tr-TR" altLang="en-US" sz="3200">
              <a:ea typeface="MS PGothic" panose="020B0600070205080204" pitchFamily="34" charset="-128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endParaRPr lang="tr-TR" altLang="en-US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HAV- Bulaş ve Bulaştırıcılık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985" y="1691005"/>
            <a:ext cx="10515600" cy="466979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>
                <a:sym typeface="+mn-ea"/>
              </a:rPr>
              <a:t>Bulaşma esas olarak fekal-oral yolla kişiden kişiye temas veya kontamine yiyecek/su tüketimi ile olur</a:t>
            </a:r>
            <a:endParaRPr lang="en-US" altLang="en-US" sz="3200"/>
          </a:p>
          <a:p>
            <a:pPr eaLnBrk="1" hangingPunct="1">
              <a:lnSpc>
                <a:spcPct val="90000"/>
              </a:lnSpc>
            </a:pPr>
            <a:r>
              <a:rPr lang="tr-TR" altLang="en-US" sz="3200">
                <a:sym typeface="+mn-ea"/>
              </a:rPr>
              <a:t>Erken ikterik dönemde bulaştıcılık en fazla</a:t>
            </a:r>
            <a:endParaRPr lang="tr-TR" altLang="en-US" sz="3200"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/>
              <a:t>Belirtilerin başlamasından 1-3 hafta öncesi ve 1 hafta sonrasına kadar hasta kişilerin dışkılarında bulunur.</a:t>
            </a:r>
            <a:endParaRPr lang="en-US" altLang="en-US" sz="3200"/>
          </a:p>
          <a:p>
            <a:pPr eaLnBrk="1" hangingPunct="1">
              <a:lnSpc>
                <a:spcPct val="90000"/>
              </a:lnSpc>
            </a:pPr>
            <a:r>
              <a:rPr lang="en-US" altLang="en-US" sz="3200"/>
              <a:t>İnsandan insana fekal-oral yolla, kontamine su ve </a:t>
            </a:r>
            <a:endParaRPr lang="en-US" altLang="en-US" sz="320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r-TR" altLang="en-US" sz="3200"/>
              <a:t>   </a:t>
            </a:r>
            <a:r>
              <a:rPr lang="en-US" altLang="en-US" sz="3200"/>
              <a:t>gıdaların alınmasıyla bulaşır.</a:t>
            </a:r>
            <a:endParaRPr lang="en-US" altLang="en-US" sz="3200"/>
          </a:p>
          <a:p>
            <a:pPr eaLnBrk="1" hangingPunct="1">
              <a:lnSpc>
                <a:spcPct val="90000"/>
              </a:lnSpc>
            </a:pPr>
            <a:r>
              <a:rPr lang="en-US" altLang="en-US" sz="3200"/>
              <a:t>Kişi ellerini düzgün yıkamıyorsa aynı evde yaşayan diğer bireylere kolaylıkla hastalığı bulaştırabilir.</a:t>
            </a:r>
            <a:endParaRPr lang="en-US" altLang="en-US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668655"/>
            <a:ext cx="5301615" cy="501015"/>
          </a:xfrm>
        </p:spPr>
        <p:txBody>
          <a:bodyPr>
            <a:normAutofit fontScale="90000"/>
          </a:bodyPr>
          <a:lstStyle/>
          <a:p>
            <a:r>
              <a:rPr lang="tr-TR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HEPATİT A VİRÜSÜ (HAV)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3035"/>
            <a:ext cx="12192635" cy="2352675"/>
          </a:xfrm>
        </p:spPr>
        <p:txBody>
          <a:bodyPr>
            <a:normAutofit/>
          </a:bodyPr>
          <a:lstStyle/>
          <a:p>
            <a:r>
              <a:rPr lang="en-US" altLang="en-US" sz="3200">
                <a:sym typeface="+mn-ea"/>
              </a:rPr>
              <a:t>Semptomlar ateş, kas ağrısı, bulantı, kusma,  diyare,iştahsızlık ve halsizlik ile başlar</a:t>
            </a:r>
            <a:endParaRPr lang="en-US" altLang="en-US" sz="3200">
              <a:sym typeface="+mn-ea"/>
            </a:endParaRPr>
          </a:p>
          <a:p>
            <a:r>
              <a:rPr lang="en-US" altLang="en-US" sz="3200">
                <a:sym typeface="+mn-ea"/>
              </a:rPr>
              <a:t>Başlangıçta sarılık, koyu renkli idrar ve açık renkli dış</a:t>
            </a:r>
            <a:r>
              <a:rPr lang="tr-TR" sz="3200">
                <a:sym typeface="+mn-ea"/>
              </a:rPr>
              <a:t>kı</a:t>
            </a:r>
            <a:endParaRPr lang="tr-TR" sz="3200">
              <a:sym typeface="+mn-ea"/>
            </a:endParaRPr>
          </a:p>
          <a:p>
            <a:r>
              <a:rPr lang="en-US" altLang="en-US" sz="3200">
                <a:sym typeface="+mn-ea"/>
              </a:rPr>
              <a:t>Fizik muayenede  hepatomegali,  splenomegali</a:t>
            </a:r>
            <a:endParaRPr lang="en-US" altLang="en-US" sz="3200"/>
          </a:p>
          <a:p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850" y="3562985"/>
            <a:ext cx="8975090" cy="2816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175" y="4029075"/>
            <a:ext cx="2784475" cy="25863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20596</Words>
  <Application>WPS Presentation</Application>
  <PresentationFormat>Geniş ekran</PresentationFormat>
  <Paragraphs>562</Paragraphs>
  <Slides>67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84" baseType="lpstr">
      <vt:lpstr>Arial</vt:lpstr>
      <vt:lpstr>SimSun</vt:lpstr>
      <vt:lpstr>Wingdings</vt:lpstr>
      <vt:lpstr>MS PGothic</vt:lpstr>
      <vt:lpstr>Calibri Light</vt:lpstr>
      <vt:lpstr>Calibri</vt:lpstr>
      <vt:lpstr>Microsoft YaHei</vt:lpstr>
      <vt:lpstr>Arial Unicode MS</vt:lpstr>
      <vt:lpstr>Frutiger W01</vt:lpstr>
      <vt:lpstr>Segoe Print</vt:lpstr>
      <vt:lpstr>Google Sans</vt:lpstr>
      <vt:lpstr>Times New Roman</vt:lpstr>
      <vt:lpstr>Elsevier Sans</vt:lpstr>
      <vt:lpstr>Sitka Small Semibold</vt:lpstr>
      <vt:lpstr>Arial Black</vt:lpstr>
      <vt:lpstr>Bell MT</vt:lpstr>
      <vt:lpstr>Office Theme</vt:lpstr>
      <vt:lpstr>VİRAL HEPATİTLER</vt:lpstr>
      <vt:lpstr>SUNUM PLANI</vt:lpstr>
      <vt:lpstr>VİRAL HEPATİT TÜRLERİ</vt:lpstr>
      <vt:lpstr>PowerPoint 演示文稿</vt:lpstr>
      <vt:lpstr>PowerPoint 演示文稿</vt:lpstr>
      <vt:lpstr>Akut Viral Hepatitler: Klinik Tablo </vt:lpstr>
      <vt:lpstr>HEPATİT A VİRÜSÜ (HAV)</vt:lpstr>
      <vt:lpstr>HAV- Bulaş ve Bulaştırıcılık</vt:lpstr>
      <vt:lpstr>HEPATİT A VİRÜSÜ (HAV)</vt:lpstr>
      <vt:lpstr>HEPATİT A VİRÜSÜ (HAV)</vt:lpstr>
      <vt:lpstr>PowerPoint 演示文稿</vt:lpstr>
      <vt:lpstr>PowerPoint 演示文稿</vt:lpstr>
      <vt:lpstr>PowerPoint 演示文稿</vt:lpstr>
      <vt:lpstr>HEPATİT A VİRÜSÜ (HAV)</vt:lpstr>
      <vt:lpstr>HEPATİT A VİRÜSÜ (HAV) AŞILAMA</vt:lpstr>
      <vt:lpstr>HAV AŞISI</vt:lpstr>
      <vt:lpstr>Hepatit A Aşısı Kimlere Yapılmalıdır? HAV Aşısı Koruyuculuğu Anti HAV Ig G ≥ 20 mIU/mL</vt:lpstr>
      <vt:lpstr>HEPATİT B VİRÜSÜ ( HBV)</vt:lpstr>
      <vt:lpstr>HEPATİT B VİRÜSÜ ( HBV)</vt:lpstr>
      <vt:lpstr>HEPATİT B BULAŞ YOLLARI</vt:lpstr>
      <vt:lpstr>                   Akut hepatit B</vt:lpstr>
      <vt:lpstr>Akut hepatit B</vt:lpstr>
      <vt:lpstr>SEROLOJİ</vt:lpstr>
      <vt:lpstr>Akut hepatit B</vt:lpstr>
      <vt:lpstr>PowerPoint 演示文稿</vt:lpstr>
      <vt:lpstr>PowerPoint 演示文稿</vt:lpstr>
      <vt:lpstr>Akut hepatit B</vt:lpstr>
      <vt:lpstr>PowerPoint 演示文稿</vt:lpstr>
      <vt:lpstr>PowerPoint 演示文稿</vt:lpstr>
      <vt:lpstr>TANI</vt:lpstr>
      <vt:lpstr>PowerPoint 演示文稿</vt:lpstr>
      <vt:lpstr>PowerPoint 演示文稿</vt:lpstr>
      <vt:lpstr>PowerPoint 演示文稿</vt:lpstr>
      <vt:lpstr>HCC için risk faktörleri </vt:lpstr>
      <vt:lpstr>KRONİK HEPATİT B TEDAVİSİ</vt:lpstr>
      <vt:lpstr>PowerPoint 演示文稿</vt:lpstr>
      <vt:lpstr>PowerPoint 演示文稿</vt:lpstr>
      <vt:lpstr>HBV taraması için öncelikli kişiler</vt:lpstr>
      <vt:lpstr>Hepatit B virüsünden korunmanın en etkili yolu aşılanmaktır.</vt:lpstr>
      <vt:lpstr>KAÇIRILMIŞ BİR DOZ AŞIDA NE YAPILMALI?</vt:lpstr>
      <vt:lpstr>GEBELİK VE KRONİK HEPATİT B</vt:lpstr>
      <vt:lpstr>PowerPoint 演示文稿</vt:lpstr>
      <vt:lpstr>PowerPoint 演示文稿</vt:lpstr>
      <vt:lpstr>HEPATİT D (HDV)</vt:lpstr>
      <vt:lpstr>HDV BULAŞ</vt:lpstr>
      <vt:lpstr>HEPATİT D (HDV)</vt:lpstr>
      <vt:lpstr>Hepatit C Virüsü</vt:lpstr>
      <vt:lpstr>Ülkemizde Durum</vt:lpstr>
      <vt:lpstr>Bulaş	yolları	</vt:lpstr>
      <vt:lpstr>HCV enfeksiyonunun taranması Risk grupları </vt:lpstr>
      <vt:lpstr>PowerPoint 演示文稿</vt:lpstr>
      <vt:lpstr>PowerPoint 演示文稿</vt:lpstr>
      <vt:lpstr>PowerPoint 演示文稿</vt:lpstr>
      <vt:lpstr>Hepatit C Doğal Seyir</vt:lpstr>
      <vt:lpstr>PowerPoint 演示文稿</vt:lpstr>
      <vt:lpstr>Kronik HCV Enfeksiyonu Tedavisi</vt:lpstr>
      <vt:lpstr>Hepatit C Tedavisinde Kullanılan İlaçlar</vt:lpstr>
      <vt:lpstr>Madde bağımlılarında tedavi </vt:lpstr>
      <vt:lpstr>Hepatit	C Korunma ( Karaciğerini Koruma)	</vt:lpstr>
      <vt:lpstr>HEPATİT E ( HEV)</vt:lpstr>
      <vt:lpstr>BULAŞ YOLU</vt:lpstr>
      <vt:lpstr>KLİNİK SEYİR</vt:lpstr>
      <vt:lpstr>KLİNİK SEYİR</vt:lpstr>
      <vt:lpstr>HEV TANI</vt:lpstr>
      <vt:lpstr>HEV TEDAVİ</vt:lpstr>
      <vt:lpstr>KAYNAKÇA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VİRAL HEPATİTLER</dc:title>
  <dc:creator>1893b</dc:creator>
  <cp:lastModifiedBy>Dr Bayram</cp:lastModifiedBy>
  <cp:revision>75</cp:revision>
  <dcterms:created xsi:type="dcterms:W3CDTF">2025-04-27T20:46:00Z</dcterms:created>
  <dcterms:modified xsi:type="dcterms:W3CDTF">2025-05-25T21:17:01Z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57767A020AD541428BF24B7C5BEC2081_13</vt:lpwstr>
  </property>
  <property fmtid="{D5CDD505-2E9C-101B-9397-08002B2CF9AE}" pid="3" name="KSOProductBuildVer">
    <vt:lpwstr>1033-12.2.0.21179</vt:lpwstr>
  </property>
</Properties>
</file>