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8" r:id="rId8"/>
    <p:sldId id="267" r:id="rId9"/>
    <p:sldId id="266" r:id="rId10"/>
    <p:sldId id="265" r:id="rId11"/>
    <p:sldId id="264" r:id="rId12"/>
    <p:sldId id="263" r:id="rId13"/>
    <p:sldId id="262" r:id="rId14"/>
    <p:sldId id="261" r:id="rId15"/>
    <p:sldId id="26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14897674-F0E2-4469-82E3-4794415DA35D}">
          <p14:sldIdLst>
            <p14:sldId id="256"/>
            <p14:sldId id="257"/>
            <p14:sldId id="258"/>
            <p14:sldId id="259"/>
            <p14:sldId id="270"/>
            <p14:sldId id="269"/>
            <p14:sldId id="268"/>
            <p14:sldId id="267"/>
            <p14:sldId id="266"/>
            <p14:sldId id="265"/>
            <p14:sldId id="264"/>
            <p14:sldId id="263"/>
            <p14:sldId id="262"/>
            <p14:sldId id="261"/>
            <p14:sldId id="26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6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439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12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98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61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40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77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11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29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28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21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86E92-8510-4CEB-BC94-509FC10B5ACB}" type="datetimeFigureOut">
              <a:rPr lang="tr-TR" smtClean="0"/>
              <a:t>16.11.2025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24EF26F-7BE4-48C6-9FC4-0D06162A3192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19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:a16="http://schemas.microsoft.com/office/drawing/2014/main" id="{DC38CBB9-E66B-4D8B-8686-D4DCDC01B1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4844" y="2492073"/>
            <a:ext cx="4010025" cy="966307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D2A6A372-54A4-4E52-8649-65ACE7D166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138" y="1928908"/>
            <a:ext cx="6219825" cy="31432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70269CDE-52C3-4764-ADB0-A8D682031945}"/>
              </a:ext>
            </a:extLst>
          </p:cNvPr>
          <p:cNvSpPr txBox="1"/>
          <p:nvPr/>
        </p:nvSpPr>
        <p:spPr>
          <a:xfrm>
            <a:off x="7629219" y="4021546"/>
            <a:ext cx="405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ARAŞ. GÖR. DR. MEHMET YILDIRIM</a:t>
            </a:r>
          </a:p>
        </p:txBody>
      </p:sp>
      <p:pic>
        <p:nvPicPr>
          <p:cNvPr id="14" name="Resim 13">
            <a:extLst>
              <a:ext uri="{FF2B5EF4-FFF2-40B4-BE49-F238E27FC236}">
                <a16:creationId xmlns:a16="http://schemas.microsoft.com/office/drawing/2014/main" id="{D1EF9328-61B6-4B97-B1FB-AFF34E717D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5026" y="414433"/>
            <a:ext cx="72580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45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EE12C5-3618-491D-8BC6-387223238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727193-7514-48F7-8A57-71F8BA7A7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Kateterize</a:t>
            </a:r>
            <a:r>
              <a:rPr lang="tr-TR" dirty="0"/>
              <a:t> idrar kültüründe </a:t>
            </a:r>
            <a:r>
              <a:rPr lang="tr-TR" b="1" dirty="0" err="1"/>
              <a:t>Pseudomonas</a:t>
            </a:r>
            <a:r>
              <a:rPr lang="tr-TR" b="1" dirty="0"/>
              <a:t> </a:t>
            </a:r>
            <a:r>
              <a:rPr lang="tr-TR" b="1" dirty="0" err="1"/>
              <a:t>aeruginosa</a:t>
            </a:r>
            <a:r>
              <a:rPr lang="tr-TR" dirty="0"/>
              <a:t> yoğun üreme gösterdi</a:t>
            </a:r>
          </a:p>
          <a:p>
            <a:r>
              <a:rPr lang="tr-TR" dirty="0"/>
              <a:t> Duyarlılık sonucuna göre </a:t>
            </a:r>
            <a:r>
              <a:rPr lang="tr-TR" dirty="0" err="1"/>
              <a:t>intravenöz</a:t>
            </a:r>
            <a:r>
              <a:rPr lang="tr-TR" dirty="0"/>
              <a:t> antibiyotik başlandı; tedavi sonrası çocuk klinik olarak düzeldi, TSB ve </a:t>
            </a:r>
            <a:r>
              <a:rPr lang="tr-TR" dirty="0" err="1"/>
              <a:t>bilirubin</a:t>
            </a:r>
            <a:r>
              <a:rPr lang="tr-TR" dirty="0"/>
              <a:t> fraksiyonları düşüş gösterdi (TSB 12.04 mg/dl; </a:t>
            </a:r>
            <a:r>
              <a:rPr lang="tr-TR" dirty="0" err="1"/>
              <a:t>konjuge</a:t>
            </a:r>
            <a:r>
              <a:rPr lang="tr-TR" dirty="0"/>
              <a:t> olmayan ve </a:t>
            </a:r>
            <a:r>
              <a:rPr lang="tr-TR" dirty="0" err="1"/>
              <a:t>konjuge</a:t>
            </a:r>
            <a:r>
              <a:rPr lang="tr-TR" dirty="0"/>
              <a:t> </a:t>
            </a:r>
            <a:r>
              <a:rPr lang="tr-TR" dirty="0" err="1"/>
              <a:t>bilirubin</a:t>
            </a:r>
            <a:r>
              <a:rPr lang="tr-TR" dirty="0"/>
              <a:t> sırasıyla 11.7 mg/dl ve 0.7 mg/dl) ve karaciğer enzimleri normale döndü</a:t>
            </a:r>
          </a:p>
          <a:p>
            <a:r>
              <a:rPr lang="tr-TR" dirty="0"/>
              <a:t>Takipte TSB ve </a:t>
            </a:r>
            <a:r>
              <a:rPr lang="tr-TR" dirty="0" err="1"/>
              <a:t>konjuge</a:t>
            </a:r>
            <a:r>
              <a:rPr lang="tr-TR" dirty="0"/>
              <a:t> </a:t>
            </a:r>
            <a:r>
              <a:rPr lang="tr-TR" dirty="0" err="1"/>
              <a:t>bilirubin</a:t>
            </a:r>
            <a:r>
              <a:rPr lang="tr-TR" dirty="0"/>
              <a:t> düzeyleri sırasıyla 2 mg/dl ve 0.5 mg/dl’ye geriledi</a:t>
            </a:r>
          </a:p>
        </p:txBody>
      </p:sp>
    </p:spTree>
    <p:extLst>
      <p:ext uri="{BB962C8B-B14F-4D97-AF65-F5344CB8AC3E}">
        <p14:creationId xmlns:p14="http://schemas.microsoft.com/office/powerpoint/2010/main" val="403253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BEE678-1C05-4B36-9EBB-D9EAE1856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0EAFE4-28E8-4E0D-AA07-C93F49273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İYE tedavisinden sonra yapılan işeme </a:t>
            </a:r>
            <a:r>
              <a:rPr lang="tr-TR" dirty="0" err="1"/>
              <a:t>sistoüretrogramında</a:t>
            </a:r>
            <a:r>
              <a:rPr lang="tr-TR" dirty="0"/>
              <a:t> sağ taraflı grade-1 </a:t>
            </a:r>
            <a:r>
              <a:rPr lang="tr-TR" dirty="0" err="1"/>
              <a:t>vezikoüreteral</a:t>
            </a:r>
            <a:r>
              <a:rPr lang="tr-TR" dirty="0"/>
              <a:t> </a:t>
            </a:r>
            <a:r>
              <a:rPr lang="tr-TR" dirty="0" err="1"/>
              <a:t>reflü</a:t>
            </a:r>
            <a:r>
              <a:rPr lang="tr-TR" dirty="0"/>
              <a:t> (VUR) saptandı</a:t>
            </a:r>
          </a:p>
          <a:p>
            <a:r>
              <a:rPr lang="tr-TR" dirty="0"/>
              <a:t> Bebek, yaşamının 31. gününde İYE için oral antibiyotik </a:t>
            </a:r>
            <a:r>
              <a:rPr lang="tr-TR" dirty="0" err="1"/>
              <a:t>profilaksisi</a:t>
            </a:r>
            <a:r>
              <a:rPr lang="tr-TR" dirty="0"/>
              <a:t> (oral </a:t>
            </a:r>
            <a:r>
              <a:rPr lang="tr-TR" dirty="0" err="1"/>
              <a:t>Sephalexin</a:t>
            </a:r>
            <a:r>
              <a:rPr lang="tr-TR" dirty="0"/>
              <a:t> 10 mg/kg/gün) ile taburcu edildi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5972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0E0679-AAC5-4C47-8ABB-0B67F7CB6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                       Tartışma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190943-46A6-4597-8ED4-7239784C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Asemptomatik</a:t>
            </a:r>
            <a:r>
              <a:rPr lang="tr-TR" dirty="0"/>
              <a:t> ve nedeni açıklanamayan uzamış </a:t>
            </a:r>
            <a:r>
              <a:rPr lang="tr-TR" dirty="0" err="1"/>
              <a:t>hiperbilirubinemisi</a:t>
            </a:r>
            <a:r>
              <a:rPr lang="tr-TR" dirty="0"/>
              <a:t> olan bebeklerde İYE </a:t>
            </a:r>
            <a:r>
              <a:rPr lang="tr-TR" dirty="0" err="1"/>
              <a:t>prevalansı</a:t>
            </a:r>
            <a:r>
              <a:rPr lang="tr-TR" dirty="0"/>
              <a:t> dünya genelinde değişmekte olup, gelişmiş ülkelerde %7, düşük gelirli ülkelerde ise %0.6 ile %53.9 arasında bildirilmiştir</a:t>
            </a:r>
          </a:p>
          <a:p>
            <a:r>
              <a:rPr lang="tr-TR" dirty="0"/>
              <a:t> </a:t>
            </a:r>
            <a:r>
              <a:rPr lang="tr-TR" dirty="0" err="1"/>
              <a:t>Yenidoğan</a:t>
            </a:r>
            <a:r>
              <a:rPr lang="tr-TR" dirty="0"/>
              <a:t> </a:t>
            </a:r>
            <a:r>
              <a:rPr lang="tr-TR" dirty="0" err="1"/>
              <a:t>hiperbilirubinemisi</a:t>
            </a:r>
            <a:r>
              <a:rPr lang="tr-TR" dirty="0"/>
              <a:t>, </a:t>
            </a:r>
            <a:r>
              <a:rPr lang="tr-TR" dirty="0" err="1"/>
              <a:t>İYE’nin</a:t>
            </a:r>
            <a:r>
              <a:rPr lang="tr-TR" dirty="0"/>
              <a:t> bilinen bir nedeni olup tek başlangıç bulgusu da olabilir</a:t>
            </a:r>
          </a:p>
        </p:txBody>
      </p:sp>
    </p:spTree>
    <p:extLst>
      <p:ext uri="{BB962C8B-B14F-4D97-AF65-F5344CB8AC3E}">
        <p14:creationId xmlns:p14="http://schemas.microsoft.com/office/powerpoint/2010/main" val="2166120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185337-8105-45BD-B00F-036AE2839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5AB954-6E0F-4459-8E8A-EEFD81607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Erkek cinsiyet, </a:t>
            </a:r>
            <a:r>
              <a:rPr lang="tr-TR" dirty="0" err="1"/>
              <a:t>prematürite</a:t>
            </a:r>
            <a:r>
              <a:rPr lang="tr-TR" dirty="0"/>
              <a:t> ve düşük doğum ağırlığı </a:t>
            </a:r>
            <a:r>
              <a:rPr lang="tr-TR" dirty="0" err="1"/>
              <a:t>yenidoğanlarda</a:t>
            </a:r>
            <a:r>
              <a:rPr lang="tr-TR" dirty="0"/>
              <a:t> İYE için daha yatkındır</a:t>
            </a:r>
          </a:p>
          <a:p>
            <a:r>
              <a:rPr lang="tr-TR" dirty="0" err="1"/>
              <a:t>İmmün</a:t>
            </a:r>
            <a:r>
              <a:rPr lang="tr-TR" dirty="0"/>
              <a:t> </a:t>
            </a:r>
            <a:r>
              <a:rPr lang="tr-TR" dirty="0" err="1"/>
              <a:t>sisetmin</a:t>
            </a:r>
            <a:r>
              <a:rPr lang="tr-TR" dirty="0"/>
              <a:t> tam gelişmemiş olması, düşük  </a:t>
            </a:r>
            <a:r>
              <a:rPr lang="tr-TR" dirty="0" err="1"/>
              <a:t>immünoglobulin</a:t>
            </a:r>
            <a:r>
              <a:rPr lang="tr-TR" dirty="0"/>
              <a:t> A (</a:t>
            </a:r>
            <a:r>
              <a:rPr lang="tr-TR" dirty="0" err="1"/>
              <a:t>IgA</a:t>
            </a:r>
            <a:r>
              <a:rPr lang="tr-TR" dirty="0"/>
              <a:t>) düzeyi, düşük </a:t>
            </a:r>
            <a:r>
              <a:rPr lang="tr-TR" dirty="0" err="1"/>
              <a:t>ürotelyal</a:t>
            </a:r>
            <a:r>
              <a:rPr lang="tr-TR" dirty="0"/>
              <a:t> </a:t>
            </a:r>
            <a:r>
              <a:rPr lang="tr-TR" dirty="0" err="1"/>
              <a:t>bakterisidal</a:t>
            </a:r>
            <a:r>
              <a:rPr lang="tr-TR" dirty="0"/>
              <a:t> aktivite, yetersiz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asidifikasyon</a:t>
            </a:r>
            <a:r>
              <a:rPr lang="tr-TR" dirty="0"/>
              <a:t> ve </a:t>
            </a:r>
            <a:r>
              <a:rPr lang="tr-TR" dirty="0" err="1"/>
              <a:t>üretra</a:t>
            </a:r>
            <a:r>
              <a:rPr lang="tr-TR" dirty="0"/>
              <a:t> çevresinde artmış </a:t>
            </a:r>
            <a:r>
              <a:rPr lang="tr-TR" dirty="0" err="1"/>
              <a:t>kolonizasyon</a:t>
            </a:r>
            <a:r>
              <a:rPr lang="tr-TR" dirty="0"/>
              <a:t> </a:t>
            </a:r>
            <a:r>
              <a:rPr lang="tr-TR" dirty="0" err="1"/>
              <a:t>yenidoğanlarda</a:t>
            </a:r>
            <a:r>
              <a:rPr lang="tr-TR" dirty="0"/>
              <a:t> İYE için risk faktörleridir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279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989D37-E8E7-4539-8E79-18926B82C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71F15E-A603-45FE-A266-560AB5F69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VUR’u</a:t>
            </a:r>
            <a:r>
              <a:rPr lang="tr-TR" dirty="0"/>
              <a:t> olan erkek </a:t>
            </a:r>
            <a:r>
              <a:rPr lang="tr-TR" dirty="0" err="1"/>
              <a:t>yenidoğanlarda</a:t>
            </a:r>
            <a:r>
              <a:rPr lang="tr-TR" dirty="0"/>
              <a:t> uzamış ve nedeni açıklanamayan sarılık ile seyreden </a:t>
            </a:r>
            <a:r>
              <a:rPr lang="tr-TR" dirty="0" err="1"/>
              <a:t>İYE’lerde</a:t>
            </a:r>
            <a:r>
              <a:rPr lang="tr-TR" dirty="0"/>
              <a:t> etken mikroorganizmalar çoğunlukla gram negatif olup, en yaygın olan </a:t>
            </a:r>
            <a:r>
              <a:rPr lang="tr-TR" b="1" dirty="0" err="1"/>
              <a:t>Escherichia</a:t>
            </a:r>
            <a:r>
              <a:rPr lang="tr-TR" b="1" dirty="0"/>
              <a:t> </a:t>
            </a:r>
            <a:r>
              <a:rPr lang="tr-TR" b="1" dirty="0" err="1"/>
              <a:t>coli</a:t>
            </a:r>
            <a:r>
              <a:rPr lang="tr-TR" dirty="0"/>
              <a:t>, ardından </a:t>
            </a:r>
            <a:r>
              <a:rPr lang="tr-TR" b="1" dirty="0" err="1"/>
              <a:t>Klebsiella</a:t>
            </a:r>
            <a:r>
              <a:rPr lang="tr-TR" b="1" dirty="0"/>
              <a:t> </a:t>
            </a:r>
            <a:r>
              <a:rPr lang="tr-TR" b="1" dirty="0" err="1"/>
              <a:t>pneumoniae</a:t>
            </a:r>
            <a:r>
              <a:rPr lang="tr-TR" dirty="0"/>
              <a:t> gelir </a:t>
            </a:r>
          </a:p>
          <a:p>
            <a:r>
              <a:rPr lang="tr-TR" b="1" dirty="0" err="1"/>
              <a:t>Enterobacter</a:t>
            </a:r>
            <a:r>
              <a:rPr lang="tr-TR" dirty="0"/>
              <a:t>, </a:t>
            </a:r>
            <a:r>
              <a:rPr lang="tr-TR" b="1" dirty="0" err="1"/>
              <a:t>Serratia</a:t>
            </a:r>
            <a:r>
              <a:rPr lang="tr-TR" dirty="0"/>
              <a:t>, </a:t>
            </a:r>
            <a:r>
              <a:rPr lang="tr-TR" b="1" dirty="0" err="1"/>
              <a:t>Acinetobacter</a:t>
            </a:r>
            <a:r>
              <a:rPr lang="tr-TR" dirty="0"/>
              <a:t>, </a:t>
            </a:r>
            <a:r>
              <a:rPr lang="tr-TR" b="1" dirty="0" err="1"/>
              <a:t>Staphylococcus</a:t>
            </a:r>
            <a:r>
              <a:rPr lang="tr-TR" b="1" dirty="0"/>
              <a:t> </a:t>
            </a:r>
            <a:r>
              <a:rPr lang="tr-TR" b="1" dirty="0" err="1"/>
              <a:t>aureus</a:t>
            </a:r>
            <a:r>
              <a:rPr lang="tr-TR" dirty="0"/>
              <a:t> ve </a:t>
            </a:r>
            <a:r>
              <a:rPr lang="tr-TR" b="1" dirty="0" err="1"/>
              <a:t>Pseudomonas</a:t>
            </a:r>
            <a:r>
              <a:rPr lang="tr-TR" dirty="0"/>
              <a:t> daha az bildirilen etkenlerdir</a:t>
            </a:r>
          </a:p>
        </p:txBody>
      </p:sp>
    </p:spTree>
    <p:extLst>
      <p:ext uri="{BB962C8B-B14F-4D97-AF65-F5344CB8AC3E}">
        <p14:creationId xmlns:p14="http://schemas.microsoft.com/office/powerpoint/2010/main" val="850535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8B4C3A-01C4-43C8-B23B-1FE9C467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A746D1-DD80-45E9-94F7-D15555BA9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Hiperbilirubineminin</a:t>
            </a:r>
            <a:r>
              <a:rPr lang="tr-TR" dirty="0"/>
              <a:t> önerilen mekanizması, gram negatif organizmaların ürettiği </a:t>
            </a:r>
            <a:r>
              <a:rPr lang="tr-TR" dirty="0" err="1"/>
              <a:t>hepatotoksin</a:t>
            </a:r>
            <a:r>
              <a:rPr lang="tr-TR" dirty="0"/>
              <a:t> ve </a:t>
            </a:r>
            <a:r>
              <a:rPr lang="tr-TR" dirty="0" err="1"/>
              <a:t>hemolizinlerin</a:t>
            </a:r>
            <a:r>
              <a:rPr lang="tr-TR" dirty="0"/>
              <a:t> kırmızı kan hücresi (RBC) </a:t>
            </a:r>
            <a:r>
              <a:rPr lang="tr-TR" dirty="0" err="1"/>
              <a:t>frajilitesini</a:t>
            </a:r>
            <a:r>
              <a:rPr lang="tr-TR" dirty="0"/>
              <a:t> artırması ve bağırsak yoluyla atılımı azaltmasıdır</a:t>
            </a:r>
          </a:p>
          <a:p>
            <a:r>
              <a:rPr lang="tr-TR" dirty="0"/>
              <a:t> Çalışmalar, uzamış fototerapi gereksinimi, </a:t>
            </a:r>
            <a:r>
              <a:rPr lang="tr-TR" dirty="0" err="1"/>
              <a:t>konjuge</a:t>
            </a:r>
            <a:r>
              <a:rPr lang="tr-TR" dirty="0"/>
              <a:t> olmayan </a:t>
            </a:r>
            <a:r>
              <a:rPr lang="tr-TR" dirty="0" err="1"/>
              <a:t>bilirubinin</a:t>
            </a:r>
            <a:r>
              <a:rPr lang="tr-TR" dirty="0"/>
              <a:t> en yüksek zirve değerleri ve daha yüksek </a:t>
            </a:r>
            <a:r>
              <a:rPr lang="tr-TR" dirty="0" err="1"/>
              <a:t>rebound</a:t>
            </a:r>
            <a:r>
              <a:rPr lang="tr-TR" dirty="0"/>
              <a:t> </a:t>
            </a:r>
            <a:r>
              <a:rPr lang="tr-TR" dirty="0" err="1"/>
              <a:t>bilirubin</a:t>
            </a:r>
            <a:r>
              <a:rPr lang="tr-TR" dirty="0"/>
              <a:t> düzeylerinin İYE ile daha fazla ilişkili olduğunu göstermiştir</a:t>
            </a:r>
          </a:p>
        </p:txBody>
      </p:sp>
    </p:spTree>
    <p:extLst>
      <p:ext uri="{BB962C8B-B14F-4D97-AF65-F5344CB8AC3E}">
        <p14:creationId xmlns:p14="http://schemas.microsoft.com/office/powerpoint/2010/main" val="3339603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4043A6-E66D-4B32-86CA-5D2AA1F6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A1C869-D57F-407E-9CA3-D4D00A607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Unkonjuge</a:t>
            </a:r>
            <a:r>
              <a:rPr lang="tr-TR" dirty="0"/>
              <a:t> </a:t>
            </a:r>
            <a:r>
              <a:rPr lang="tr-TR" dirty="0" err="1"/>
              <a:t>hiperbilirubineminin</a:t>
            </a:r>
            <a:r>
              <a:rPr lang="tr-TR" dirty="0"/>
              <a:t> daha yaygın olduğu, ancak </a:t>
            </a:r>
            <a:r>
              <a:rPr lang="tr-TR" dirty="0" err="1"/>
              <a:t>konjuge</a:t>
            </a:r>
            <a:r>
              <a:rPr lang="tr-TR" dirty="0"/>
              <a:t> </a:t>
            </a:r>
            <a:r>
              <a:rPr lang="tr-TR" dirty="0" err="1"/>
              <a:t>hiperbilirubineminin</a:t>
            </a:r>
            <a:r>
              <a:rPr lang="tr-TR" dirty="0"/>
              <a:t> de bildirildiği bilinmektedir</a:t>
            </a:r>
          </a:p>
          <a:p>
            <a:r>
              <a:rPr lang="tr-TR" dirty="0"/>
              <a:t> Olası mekanizma, bakteriyel ürünlerin (örneğin </a:t>
            </a:r>
            <a:r>
              <a:rPr lang="tr-TR" dirty="0" err="1"/>
              <a:t>endotoksin</a:t>
            </a:r>
            <a:r>
              <a:rPr lang="tr-TR" dirty="0"/>
              <a:t>) neden olduğu </a:t>
            </a:r>
            <a:r>
              <a:rPr lang="tr-TR" dirty="0" err="1"/>
              <a:t>hepatik</a:t>
            </a:r>
            <a:r>
              <a:rPr lang="tr-TR" dirty="0"/>
              <a:t>     </a:t>
            </a:r>
            <a:r>
              <a:rPr lang="tr-TR" dirty="0" err="1"/>
              <a:t>mikrosirkülatuvar</a:t>
            </a:r>
            <a:r>
              <a:rPr lang="tr-TR" dirty="0"/>
              <a:t> değişikliklerdir </a:t>
            </a:r>
          </a:p>
          <a:p>
            <a:r>
              <a:rPr lang="tr-TR" dirty="0"/>
              <a:t> Durumun, iye tedavisinden sonra düzeldiği kanıtlanmıştır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572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C89FD6-961D-4D6E-8B0B-27DC9DAA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6155EC-BCD3-4641-AD2C-67C0C8AF8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Çalışmalar, olguların %16–55’inde altta yatan böbrek ve idrar yolu anomalisi bulunduğunu göstermiştir; bunlar arasında </a:t>
            </a:r>
            <a:r>
              <a:rPr lang="tr-TR" dirty="0" err="1"/>
              <a:t>hidronefroz</a:t>
            </a:r>
            <a:r>
              <a:rPr lang="tr-TR" dirty="0"/>
              <a:t>, VUR (%10–15), </a:t>
            </a:r>
            <a:r>
              <a:rPr lang="tr-TR" dirty="0" err="1"/>
              <a:t>piyelonefrit</a:t>
            </a:r>
            <a:r>
              <a:rPr lang="tr-TR" dirty="0"/>
              <a:t> ve böbrek taşları yer alır</a:t>
            </a:r>
          </a:p>
          <a:p>
            <a:r>
              <a:rPr lang="tr-TR" dirty="0"/>
              <a:t> Nedeni açıklanamayan kalıcı sarılığı olan, fototerapiye zayıf yanıt veren ve yüksek düzeyde </a:t>
            </a:r>
            <a:r>
              <a:rPr lang="tr-TR" dirty="0" err="1"/>
              <a:t>rebound</a:t>
            </a:r>
            <a:r>
              <a:rPr lang="tr-TR" dirty="0"/>
              <a:t> TSB gelişen </a:t>
            </a:r>
            <a:r>
              <a:rPr lang="tr-TR" dirty="0" err="1"/>
              <a:t>yenidoğanlarda</a:t>
            </a:r>
            <a:r>
              <a:rPr lang="tr-TR" dirty="0"/>
              <a:t> İYE mutlaka araştırılmalıdır</a:t>
            </a:r>
          </a:p>
          <a:p>
            <a:r>
              <a:rPr lang="tr-TR" dirty="0"/>
              <a:t>Erken tanı ve zamanında tedavi, olumlu sonuçlar için son derece önemlidir</a:t>
            </a:r>
          </a:p>
          <a:p>
            <a:r>
              <a:rPr lang="tr-TR" dirty="0"/>
              <a:t>Altta yatan idrar yolu anomalileri de değerlendirilmelidir</a:t>
            </a:r>
          </a:p>
        </p:txBody>
      </p:sp>
    </p:spTree>
    <p:extLst>
      <p:ext uri="{BB962C8B-B14F-4D97-AF65-F5344CB8AC3E}">
        <p14:creationId xmlns:p14="http://schemas.microsoft.com/office/powerpoint/2010/main" val="2685455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E5CCB1-DBD6-4256-A9F6-01B72180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32BCC0-4F86-4286-BEAE-F73CC230A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324368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6052C6-9477-4FB9-8D25-6F8F5EE8E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9BCE1E-0871-49AC-9845-05A49403D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/>
              <a:t>hiperbilirubineminin</a:t>
            </a:r>
            <a:r>
              <a:rPr lang="tr-TR" dirty="0"/>
              <a:t> en yaygın tipi fizyolojik olandır (yaklaşık %60’a kadar)</a:t>
            </a:r>
          </a:p>
          <a:p>
            <a:endParaRPr lang="tr-TR" dirty="0"/>
          </a:p>
          <a:p>
            <a:r>
              <a:rPr lang="tr-TR" dirty="0"/>
              <a:t> Az sayıda </a:t>
            </a:r>
            <a:r>
              <a:rPr lang="tr-TR" dirty="0" err="1"/>
              <a:t>yenidoğanda</a:t>
            </a:r>
            <a:r>
              <a:rPr lang="tr-TR" dirty="0"/>
              <a:t> ise ABO veya </a:t>
            </a:r>
            <a:r>
              <a:rPr lang="tr-TR" dirty="0" err="1"/>
              <a:t>Rh</a:t>
            </a:r>
            <a:r>
              <a:rPr lang="tr-TR" dirty="0"/>
              <a:t> uyuşmazlığı, </a:t>
            </a:r>
            <a:r>
              <a:rPr lang="tr-TR" dirty="0" err="1"/>
              <a:t>hepatik</a:t>
            </a:r>
            <a:r>
              <a:rPr lang="tr-TR" dirty="0"/>
              <a:t> problemler, </a:t>
            </a:r>
            <a:r>
              <a:rPr lang="tr-TR" dirty="0" err="1"/>
              <a:t>sepsis</a:t>
            </a:r>
            <a:r>
              <a:rPr lang="tr-TR" dirty="0"/>
              <a:t>, </a:t>
            </a:r>
            <a:r>
              <a:rPr lang="tr-TR" dirty="0" err="1"/>
              <a:t>metabolik</a:t>
            </a:r>
            <a:r>
              <a:rPr lang="tr-TR" dirty="0"/>
              <a:t> hastalıklar, glukoz-6-fosfat </a:t>
            </a:r>
            <a:r>
              <a:rPr lang="tr-TR" dirty="0" err="1"/>
              <a:t>dehidrogenaz</a:t>
            </a:r>
            <a:r>
              <a:rPr lang="tr-TR" dirty="0"/>
              <a:t> (G6PD), </a:t>
            </a:r>
            <a:r>
              <a:rPr lang="tr-TR" dirty="0" err="1"/>
              <a:t>pirüvat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, galaktoz-1-fosfat enzim eksiklikleri, </a:t>
            </a:r>
            <a:r>
              <a:rPr lang="tr-TR" dirty="0" err="1"/>
              <a:t>hipotiroidi</a:t>
            </a:r>
            <a:r>
              <a:rPr lang="tr-TR" dirty="0"/>
              <a:t>, </a:t>
            </a:r>
            <a:r>
              <a:rPr lang="tr-TR" dirty="0" err="1"/>
              <a:t>polisitemi</a:t>
            </a:r>
            <a:r>
              <a:rPr lang="tr-TR" dirty="0"/>
              <a:t>, cerrahi nedenler ve daha fazlasına bağlı patolojik sarılık gelişir</a:t>
            </a:r>
          </a:p>
        </p:txBody>
      </p:sp>
    </p:spTree>
    <p:extLst>
      <p:ext uri="{BB962C8B-B14F-4D97-AF65-F5344CB8AC3E}">
        <p14:creationId xmlns:p14="http://schemas.microsoft.com/office/powerpoint/2010/main" val="12994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42116F-033D-47C0-8194-355706FE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6FE8EA-C755-4D42-A4D9-399B45A51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İdrar yolu enfeksiyonu (İYE), kalıcı sarılığın bilinen nedenlerinden biridir</a:t>
            </a:r>
            <a:br>
              <a:rPr lang="tr-TR" dirty="0"/>
            </a:br>
            <a:r>
              <a:rPr lang="tr-TR" dirty="0"/>
              <a:t>Kültürle doğrulanmış İYE ve uzamış sarılık oranları dünya genelinde farklılık göstermektedir</a:t>
            </a:r>
          </a:p>
          <a:p>
            <a:r>
              <a:rPr lang="tr-TR" dirty="0"/>
              <a:t>Bu yazıda, nedeni açıklanamayan uzamış sarılığı olan ve etiyolojinin nadiren bildirilen bir neden olan </a:t>
            </a:r>
            <a:r>
              <a:rPr lang="tr-TR" i="1" dirty="0" err="1"/>
              <a:t>Pseudomonas</a:t>
            </a:r>
            <a:r>
              <a:rPr lang="tr-TR" i="1" dirty="0"/>
              <a:t> </a:t>
            </a:r>
            <a:r>
              <a:rPr lang="tr-TR" i="1" dirty="0" err="1"/>
              <a:t>aeruginosa</a:t>
            </a:r>
            <a:r>
              <a:rPr lang="tr-TR" dirty="0"/>
              <a:t> kaynaklı İYE olduğu belirlenen bir </a:t>
            </a:r>
            <a:r>
              <a:rPr lang="tr-TR" dirty="0" err="1"/>
              <a:t>yenidoğan</a:t>
            </a:r>
            <a:r>
              <a:rPr lang="tr-TR" dirty="0"/>
              <a:t> olgusunu sunuyoruz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88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D3B168-E588-49D5-9B7B-598203C20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SUNUMU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1CFDFD-55FE-4545-A045-7C518D10B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Miadında doğan erkek bebek, G3P1L1A1 bir anneden sezaryen ile dünyaya geldi</a:t>
            </a:r>
          </a:p>
          <a:p>
            <a:r>
              <a:rPr lang="tr-TR" dirty="0"/>
              <a:t>Doğumu sorunsuz gerçekleşti</a:t>
            </a:r>
          </a:p>
          <a:p>
            <a:r>
              <a:rPr lang="tr-TR" dirty="0"/>
              <a:t>Annenin </a:t>
            </a:r>
            <a:r>
              <a:rPr lang="tr-TR" dirty="0" err="1"/>
              <a:t>antenatal</a:t>
            </a:r>
            <a:r>
              <a:rPr lang="tr-TR" dirty="0"/>
              <a:t> süreci problemsizdi; anomali ultrasonu normaldi ve </a:t>
            </a:r>
            <a:r>
              <a:rPr lang="tr-TR" dirty="0" err="1"/>
              <a:t>neonatal</a:t>
            </a:r>
            <a:r>
              <a:rPr lang="tr-TR" dirty="0"/>
              <a:t> enfeksiyon için herhangi bir </a:t>
            </a:r>
            <a:r>
              <a:rPr lang="tr-TR" dirty="0" err="1"/>
              <a:t>maternal</a:t>
            </a:r>
            <a:r>
              <a:rPr lang="tr-TR" dirty="0"/>
              <a:t> risk faktörü yoktu</a:t>
            </a:r>
          </a:p>
          <a:p>
            <a:r>
              <a:rPr lang="tr-TR" dirty="0"/>
              <a:t> Anne ve bebeğin kan grupları aynıydı</a:t>
            </a:r>
          </a:p>
        </p:txBody>
      </p:sp>
    </p:spTree>
    <p:extLst>
      <p:ext uri="{BB962C8B-B14F-4D97-AF65-F5344CB8AC3E}">
        <p14:creationId xmlns:p14="http://schemas.microsoft.com/office/powerpoint/2010/main" val="1236472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B21EA3-5102-4C86-A29C-DA1EB7ABA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0EE951-33DE-4A28-8E29-BDCD594F4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Klinik muayenede bebek pembe, aktif, normal ağlama, kas </a:t>
            </a:r>
            <a:r>
              <a:rPr lang="tr-TR" dirty="0" err="1"/>
              <a:t>tonusu</a:t>
            </a:r>
            <a:r>
              <a:rPr lang="tr-TR" dirty="0"/>
              <a:t> ve reflekslere sahipti</a:t>
            </a:r>
          </a:p>
          <a:p>
            <a:r>
              <a:rPr lang="tr-TR" dirty="0"/>
              <a:t>Belirgin bir </a:t>
            </a:r>
            <a:r>
              <a:rPr lang="tr-TR" dirty="0" err="1"/>
              <a:t>dismorfizm</a:t>
            </a:r>
            <a:r>
              <a:rPr lang="tr-TR" dirty="0"/>
              <a:t>, </a:t>
            </a:r>
            <a:r>
              <a:rPr lang="tr-TR" dirty="0" err="1"/>
              <a:t>organomegali</a:t>
            </a:r>
            <a:r>
              <a:rPr lang="tr-TR" dirty="0"/>
              <a:t> veya </a:t>
            </a:r>
            <a:r>
              <a:rPr lang="tr-TR" dirty="0" err="1"/>
              <a:t>intrauterin</a:t>
            </a:r>
            <a:r>
              <a:rPr lang="tr-TR" dirty="0"/>
              <a:t> enfeksiyon bulgusu yoktu </a:t>
            </a:r>
          </a:p>
          <a:p>
            <a:r>
              <a:rPr lang="tr-TR" dirty="0"/>
              <a:t>Sadece anne sütü ile besleniyordu; kilo alımı ve idrar çıkışı normaldi</a:t>
            </a:r>
          </a:p>
          <a:p>
            <a:r>
              <a:rPr lang="tr-TR" dirty="0"/>
              <a:t> Yaşamının birinci gününde idrar ve dışkı yapmıştı, dışkı rengi normaldi</a:t>
            </a:r>
          </a:p>
        </p:txBody>
      </p:sp>
    </p:spTree>
    <p:extLst>
      <p:ext uri="{BB962C8B-B14F-4D97-AF65-F5344CB8AC3E}">
        <p14:creationId xmlns:p14="http://schemas.microsoft.com/office/powerpoint/2010/main" val="265576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278643-DCE9-4A9A-940F-8CD836070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E2D519-B7AE-442E-83EE-CB7C1F299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Yaşamının ikinci gününde yüz ve göğsünde </a:t>
            </a:r>
            <a:r>
              <a:rPr lang="tr-TR" dirty="0" err="1"/>
              <a:t>ikter</a:t>
            </a:r>
            <a:r>
              <a:rPr lang="tr-TR" dirty="0"/>
              <a:t> fark edildi; beşinci günde avuç içleri ve ayak tabanlarını da kapsayacak şekilde ilerledi ve total serum </a:t>
            </a:r>
            <a:r>
              <a:rPr lang="tr-TR" dirty="0" err="1"/>
              <a:t>bilirubini</a:t>
            </a:r>
            <a:r>
              <a:rPr lang="tr-TR" dirty="0"/>
              <a:t> (TSB) 21.2 mg/dl idi (</a:t>
            </a:r>
            <a:r>
              <a:rPr lang="tr-TR" dirty="0" err="1"/>
              <a:t>konjuge</a:t>
            </a:r>
            <a:r>
              <a:rPr lang="tr-TR" dirty="0"/>
              <a:t> olmayan fraksiyon: 20 mg/dl)</a:t>
            </a:r>
          </a:p>
          <a:p>
            <a:r>
              <a:rPr lang="tr-TR" dirty="0"/>
              <a:t> Çift yüzeyli fototerapi başlandı ve 48 saat uygulandı; 36 saatlik aradan sonra </a:t>
            </a:r>
            <a:r>
              <a:rPr lang="tr-TR" dirty="0" err="1"/>
              <a:t>bilirubinde</a:t>
            </a:r>
            <a:r>
              <a:rPr lang="tr-TR" dirty="0"/>
              <a:t> yeniden yükselme olması nedeniyle 24 saat daha fototerapi gerekti</a:t>
            </a:r>
          </a:p>
        </p:txBody>
      </p:sp>
    </p:spTree>
    <p:extLst>
      <p:ext uri="{BB962C8B-B14F-4D97-AF65-F5344CB8AC3E}">
        <p14:creationId xmlns:p14="http://schemas.microsoft.com/office/powerpoint/2010/main" val="353744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26522D-0ABA-4350-A4D5-0C3C642DE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373FD3-0F01-49A7-8720-DBE535832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Değerlendirmede </a:t>
            </a:r>
            <a:r>
              <a:rPr lang="tr-TR" dirty="0" err="1"/>
              <a:t>hemogram</a:t>
            </a:r>
            <a:r>
              <a:rPr lang="tr-TR" dirty="0"/>
              <a:t>, böbrek fonksiyon testleri, idrar tahlili, </a:t>
            </a:r>
            <a:r>
              <a:rPr lang="tr-TR" dirty="0" err="1"/>
              <a:t>tiroid</a:t>
            </a:r>
            <a:r>
              <a:rPr lang="tr-TR" dirty="0"/>
              <a:t> profili normaldi; direkt </a:t>
            </a:r>
            <a:r>
              <a:rPr lang="tr-TR" dirty="0" err="1"/>
              <a:t>Coombs</a:t>
            </a:r>
            <a:r>
              <a:rPr lang="tr-TR" dirty="0"/>
              <a:t> testi negatiftir, G6PD ve </a:t>
            </a:r>
            <a:r>
              <a:rPr lang="tr-TR" dirty="0" err="1"/>
              <a:t>laktat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(LDH) düzeyleri de normaldi </a:t>
            </a:r>
          </a:p>
          <a:p>
            <a:r>
              <a:rPr lang="tr-TR" dirty="0" err="1"/>
              <a:t>Sepsis</a:t>
            </a:r>
            <a:r>
              <a:rPr lang="tr-TR" dirty="0"/>
              <a:t> incelemesi negatiftir</a:t>
            </a:r>
          </a:p>
          <a:p>
            <a:r>
              <a:rPr lang="tr-TR" dirty="0"/>
              <a:t>TSB 15 mg/dl iken taburcu edildi</a:t>
            </a:r>
          </a:p>
        </p:txBody>
      </p:sp>
    </p:spTree>
    <p:extLst>
      <p:ext uri="{BB962C8B-B14F-4D97-AF65-F5344CB8AC3E}">
        <p14:creationId xmlns:p14="http://schemas.microsoft.com/office/powerpoint/2010/main" val="1783836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077669-8081-4CA6-9353-3A8F5FE9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46838F-3126-444E-B86A-192E55DA4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Yaşamının onuncu gününde sarılığın artması nedeniyle tekrar hastaneye yatırıldı </a:t>
            </a:r>
          </a:p>
          <a:p>
            <a:r>
              <a:rPr lang="tr-TR" dirty="0"/>
              <a:t>Yeniden yapılan değerlendirmede TSB 17 mg/dl idi (</a:t>
            </a:r>
            <a:r>
              <a:rPr lang="tr-TR" dirty="0" err="1"/>
              <a:t>konjuge</a:t>
            </a:r>
            <a:r>
              <a:rPr lang="tr-TR" dirty="0"/>
              <a:t> olmayan ve </a:t>
            </a:r>
            <a:r>
              <a:rPr lang="tr-TR" dirty="0" err="1"/>
              <a:t>konjuge</a:t>
            </a:r>
            <a:r>
              <a:rPr lang="tr-TR" dirty="0"/>
              <a:t> fraksiyon sırasıyla 15 mg/dl ve 2 mg/dl)</a:t>
            </a:r>
          </a:p>
        </p:txBody>
      </p:sp>
    </p:spTree>
    <p:extLst>
      <p:ext uri="{BB962C8B-B14F-4D97-AF65-F5344CB8AC3E}">
        <p14:creationId xmlns:p14="http://schemas.microsoft.com/office/powerpoint/2010/main" val="2651805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608A1A-3E03-4BD6-B47E-005DE1ADB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8BC9A2-F2D0-421D-AFC3-836BACDFC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Hemogram</a:t>
            </a:r>
            <a:r>
              <a:rPr lang="tr-TR" dirty="0"/>
              <a:t>, DCT, böbrek fonksiyonları, C-reaktif protein ve kan kültürü dahil tüm kan parametreleri hafif alt/ast yüksekliği dışında normaldi</a:t>
            </a:r>
          </a:p>
          <a:p>
            <a:r>
              <a:rPr lang="tr-TR" dirty="0"/>
              <a:t> </a:t>
            </a:r>
            <a:r>
              <a:rPr lang="tr-TR" dirty="0" err="1"/>
              <a:t>Sepsis</a:t>
            </a:r>
            <a:r>
              <a:rPr lang="tr-TR" dirty="0"/>
              <a:t> taraması tekrar negatif geldi</a:t>
            </a:r>
          </a:p>
          <a:p>
            <a:r>
              <a:rPr lang="tr-TR" dirty="0"/>
              <a:t>Tüm batın ultrasonunda karaciğer ve safra yolları normaldi</a:t>
            </a:r>
          </a:p>
          <a:p>
            <a:r>
              <a:rPr lang="tr-TR" dirty="0"/>
              <a:t>Ultrason, mesane duvarında kalınlaşma gösterdi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063213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110</TotalTime>
  <Words>794</Words>
  <Application>Microsoft Office PowerPoint</Application>
  <PresentationFormat>Geniş ekran</PresentationFormat>
  <Paragraphs>49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Galeri</vt:lpstr>
      <vt:lpstr>PowerPoint Sunusu</vt:lpstr>
      <vt:lpstr>GİRİŞ</vt:lpstr>
      <vt:lpstr>PowerPoint Sunusu</vt:lpstr>
      <vt:lpstr>OLGU SUNUMU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Tartışma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7</cp:revision>
  <dcterms:created xsi:type="dcterms:W3CDTF">2025-11-16T06:48:00Z</dcterms:created>
  <dcterms:modified xsi:type="dcterms:W3CDTF">2025-11-16T18:05:20Z</dcterms:modified>
</cp:coreProperties>
</file>