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1" r:id="rId19"/>
    <p:sldId id="27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50" autoAdjust="0"/>
  </p:normalViewPr>
  <p:slideViewPr>
    <p:cSldViewPr snapToGrid="0">
      <p:cViewPr varScale="1">
        <p:scale>
          <a:sx n="100" d="100"/>
          <a:sy n="100" d="100"/>
        </p:scale>
        <p:origin x="9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926DE-62A7-4E58-A35B-79C3A3721112}" type="datetimeFigureOut">
              <a:rPr lang="tr-TR" smtClean="0"/>
              <a:t>16.06.2025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924ACC-E095-48ED-8F8D-471290B506D0}" type="slidenum">
              <a:rPr lang="tr-TR" smtClean="0"/>
              <a:t>‹#›</a:t>
            </a:fld>
            <a:endParaRPr lang="tr-TR"/>
          </a:p>
        </p:txBody>
      </p:sp>
    </p:spTree>
    <p:extLst>
      <p:ext uri="{BB962C8B-B14F-4D97-AF65-F5344CB8AC3E}">
        <p14:creationId xmlns:p14="http://schemas.microsoft.com/office/powerpoint/2010/main" val="4042483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effectLst/>
                <a:latin typeface="+mn-lt"/>
                <a:ea typeface="+mn-ea"/>
                <a:cs typeface="+mn-cs"/>
              </a:rPr>
              <a:t>Emzirme, çocukluk dönemi </a:t>
            </a:r>
            <a:r>
              <a:rPr lang="tr-TR" sz="1200" kern="1200" dirty="0" err="1">
                <a:solidFill>
                  <a:schemeClr val="tx1"/>
                </a:solidFill>
                <a:effectLst/>
                <a:latin typeface="+mn-lt"/>
                <a:ea typeface="+mn-ea"/>
                <a:cs typeface="+mn-cs"/>
              </a:rPr>
              <a:t>gastrointestinal</a:t>
            </a:r>
            <a:r>
              <a:rPr lang="tr-TR" sz="1200" kern="1200" dirty="0">
                <a:solidFill>
                  <a:schemeClr val="tx1"/>
                </a:solidFill>
                <a:effectLst/>
                <a:latin typeface="+mn-lt"/>
                <a:ea typeface="+mn-ea"/>
                <a:cs typeface="+mn-cs"/>
              </a:rPr>
              <a:t> hastalıklarına karşı koruyucu bir faktördür</a:t>
            </a:r>
          </a:p>
          <a:p>
            <a:r>
              <a:rPr lang="tr-TR" sz="1200" kern="1200" dirty="0">
                <a:solidFill>
                  <a:schemeClr val="tx1"/>
                </a:solidFill>
                <a:effectLst/>
                <a:latin typeface="+mn-lt"/>
                <a:ea typeface="+mn-ea"/>
                <a:cs typeface="+mn-cs"/>
              </a:rPr>
              <a:t>Emzirmenin bebekleri </a:t>
            </a:r>
            <a:r>
              <a:rPr lang="tr-TR" sz="1200" kern="1200" dirty="0" err="1">
                <a:solidFill>
                  <a:schemeClr val="tx1"/>
                </a:solidFill>
                <a:effectLst/>
                <a:latin typeface="+mn-lt"/>
                <a:ea typeface="+mn-ea"/>
                <a:cs typeface="+mn-cs"/>
              </a:rPr>
              <a:t>gastrointestinal</a:t>
            </a:r>
            <a:r>
              <a:rPr lang="tr-TR" sz="1200" kern="1200" dirty="0">
                <a:solidFill>
                  <a:schemeClr val="tx1"/>
                </a:solidFill>
                <a:effectLst/>
                <a:latin typeface="+mn-lt"/>
                <a:ea typeface="+mn-ea"/>
                <a:cs typeface="+mn-cs"/>
              </a:rPr>
              <a:t> hastalıklardan korumasına katkıda bulunduğu düşünülen mekanizmalardan biri, anne sütünde bol bulunan insan sütü oligosakkaritleri (</a:t>
            </a:r>
            <a:r>
              <a:rPr lang="tr-TR" sz="1200" kern="1200" dirty="0" err="1">
                <a:solidFill>
                  <a:schemeClr val="tx1"/>
                </a:solidFill>
                <a:effectLst/>
                <a:latin typeface="+mn-lt"/>
                <a:ea typeface="+mn-ea"/>
                <a:cs typeface="+mn-cs"/>
              </a:rPr>
              <a:t>HMO'lar</a:t>
            </a:r>
            <a:r>
              <a:rPr lang="tr-TR" sz="1200" kern="1200" dirty="0">
                <a:solidFill>
                  <a:schemeClr val="tx1"/>
                </a:solidFill>
                <a:effectLst/>
                <a:latin typeface="+mn-lt"/>
                <a:ea typeface="+mn-ea"/>
                <a:cs typeface="+mn-cs"/>
              </a:rPr>
              <a:t>) varlığıdır; bu bileşenler probiyotik gibi davranarak </a:t>
            </a:r>
            <a:r>
              <a:rPr lang="tr-TR" sz="1200" kern="1200" dirty="0" err="1">
                <a:solidFill>
                  <a:schemeClr val="tx1"/>
                </a:solidFill>
                <a:effectLst/>
                <a:latin typeface="+mn-lt"/>
                <a:ea typeface="+mn-ea"/>
                <a:cs typeface="+mn-cs"/>
              </a:rPr>
              <a:t>gastrointestinal</a:t>
            </a:r>
            <a:r>
              <a:rPr lang="tr-TR" sz="1200" kern="1200" dirty="0">
                <a:solidFill>
                  <a:schemeClr val="tx1"/>
                </a:solidFill>
                <a:effectLst/>
                <a:latin typeface="+mn-lt"/>
                <a:ea typeface="+mn-ea"/>
                <a:cs typeface="+mn-cs"/>
              </a:rPr>
              <a:t> sistemdeki bakterileri besler ve seçer.</a:t>
            </a:r>
          </a:p>
          <a:p>
            <a:r>
              <a:rPr lang="tr-TR" sz="1200" kern="1200" dirty="0">
                <a:solidFill>
                  <a:schemeClr val="tx1"/>
                </a:solidFill>
                <a:effectLst/>
                <a:latin typeface="+mn-lt"/>
                <a:ea typeface="+mn-ea"/>
                <a:cs typeface="+mn-cs"/>
              </a:rPr>
              <a:t>İnsan sütünün aksine, bebeklerin inek sütü tüketimi kabızlık için bir risk faktörüdür. </a:t>
            </a:r>
          </a:p>
          <a:p>
            <a:r>
              <a:rPr lang="tr-TR" sz="1200" kern="1200" dirty="0">
                <a:solidFill>
                  <a:schemeClr val="tx1"/>
                </a:solidFill>
                <a:effectLst/>
                <a:latin typeface="+mn-lt"/>
                <a:ea typeface="+mn-ea"/>
                <a:cs typeface="+mn-cs"/>
              </a:rPr>
              <a:t>Brezilya’da okul öncesi çocuklarda kabızlık varlığını değerlendiren bir çalışmada, 6 aydan önce inek sütü alan çocukların kabızlık geliştirme olasılıklarının 15 kat daha fazla olduğu bulunmuştur.</a:t>
            </a:r>
          </a:p>
          <a:p>
            <a:r>
              <a:rPr lang="tr-TR" sz="1200" kern="1200" dirty="0">
                <a:solidFill>
                  <a:schemeClr val="tx1"/>
                </a:solidFill>
                <a:effectLst/>
                <a:latin typeface="+mn-lt"/>
                <a:ea typeface="+mn-ea"/>
                <a:cs typeface="+mn-cs"/>
              </a:rPr>
              <a:t>Fonksiyonel kabızlık (FK) semptomları ile ilişkilendirilen bir diğer faktör doğum şeklidir. Vajinal doğumla dünyaya gelen bebekler, doğum kanalından geçerken çeşitli mikroorganizmalara maruz kalırken, sezaryenle doğan bebekler aynı mikrobiyota ile karşılaşmazlar.</a:t>
            </a:r>
          </a:p>
          <a:p>
            <a:r>
              <a:rPr lang="tr-TR" sz="1200" kern="1200" dirty="0">
                <a:solidFill>
                  <a:schemeClr val="tx1"/>
                </a:solidFill>
                <a:effectLst/>
                <a:latin typeface="+mn-lt"/>
                <a:ea typeface="+mn-ea"/>
                <a:cs typeface="+mn-cs"/>
              </a:rPr>
              <a:t>Bu farklılık, sezaryenle doğan yenidoğanların kolonizasyonunda bağışıklık sistemi disfonksiyonu ile ilişkili hastalıkların gelişimini teşvik edebilir.</a:t>
            </a:r>
            <a:endParaRPr lang="tr-TR" dirty="0"/>
          </a:p>
        </p:txBody>
      </p:sp>
      <p:sp>
        <p:nvSpPr>
          <p:cNvPr id="4" name="Slayt Numarası Yer Tutucusu 3"/>
          <p:cNvSpPr>
            <a:spLocks noGrp="1"/>
          </p:cNvSpPr>
          <p:nvPr>
            <p:ph type="sldNum" sz="quarter" idx="5"/>
          </p:nvPr>
        </p:nvSpPr>
        <p:spPr/>
        <p:txBody>
          <a:bodyPr/>
          <a:lstStyle/>
          <a:p>
            <a:fld id="{40924ACC-E095-48ED-8F8D-471290B506D0}" type="slidenum">
              <a:rPr lang="tr-TR" smtClean="0"/>
              <a:t>16</a:t>
            </a:fld>
            <a:endParaRPr lang="tr-TR"/>
          </a:p>
        </p:txBody>
      </p:sp>
    </p:spTree>
    <p:extLst>
      <p:ext uri="{BB962C8B-B14F-4D97-AF65-F5344CB8AC3E}">
        <p14:creationId xmlns:p14="http://schemas.microsoft.com/office/powerpoint/2010/main" val="281937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effectLst/>
                <a:latin typeface="+mn-lt"/>
                <a:ea typeface="+mn-ea"/>
                <a:cs typeface="+mn-cs"/>
              </a:rPr>
              <a:t>Bu sınırlamalara rağmen, çalışmamız Brezilya nüfusunda tamamlayıcı beslenme yöntemleri ile bebeklerde kabızlık semptomlarının varlığı arasındaki ilişkiyi analiz eden ilk randomize klinik çalışmadır. Ayrıca, karma yöntem (</a:t>
            </a:r>
            <a:r>
              <a:rPr lang="tr-TR" sz="1200" kern="1200" dirty="0" err="1">
                <a:solidFill>
                  <a:schemeClr val="tx1"/>
                </a:solidFill>
                <a:effectLst/>
                <a:latin typeface="+mn-lt"/>
                <a:ea typeface="+mn-ea"/>
                <a:cs typeface="+mn-cs"/>
              </a:rPr>
              <a:t>mixed</a:t>
            </a:r>
            <a:r>
              <a:rPr lang="tr-TR" sz="1200" kern="1200" dirty="0">
                <a:solidFill>
                  <a:schemeClr val="tx1"/>
                </a:solidFill>
                <a:effectLst/>
                <a:latin typeface="+mn-lt"/>
                <a:ea typeface="+mn-ea"/>
                <a:cs typeface="+mn-cs"/>
              </a:rPr>
              <a:t> </a:t>
            </a:r>
            <a:r>
              <a:rPr lang="tr-TR" sz="1200" kern="1200" dirty="0" err="1">
                <a:solidFill>
                  <a:schemeClr val="tx1"/>
                </a:solidFill>
                <a:effectLst/>
                <a:latin typeface="+mn-lt"/>
                <a:ea typeface="+mn-ea"/>
                <a:cs typeface="+mn-cs"/>
              </a:rPr>
              <a:t>method</a:t>
            </a:r>
            <a:r>
              <a:rPr lang="tr-TR" sz="1200" kern="1200" dirty="0">
                <a:solidFill>
                  <a:schemeClr val="tx1"/>
                </a:solidFill>
                <a:effectLst/>
                <a:latin typeface="+mn-lt"/>
                <a:ea typeface="+mn-ea"/>
                <a:cs typeface="+mn-cs"/>
              </a:rPr>
              <a:t>) özel olarak bu araştırma projesi için geliştirilmiştir. </a:t>
            </a:r>
          </a:p>
          <a:p>
            <a:r>
              <a:rPr lang="tr-TR" sz="1200" kern="1200" dirty="0">
                <a:solidFill>
                  <a:schemeClr val="tx1"/>
                </a:solidFill>
                <a:effectLst/>
                <a:latin typeface="+mn-lt"/>
                <a:ea typeface="+mn-ea"/>
                <a:cs typeface="+mn-cs"/>
              </a:rPr>
              <a:t>Tamamlayıcı beslenme türleri arasındaki farklılıkları ve bunların bebek sağlığı üzerindeki etkilerini incelemek; ailelere kendileri için en uygun yöntemi seçme özgürlüğü vermek ve beslenme bakımında daha doğru rehberlik ve öneriler sunmak açısından son derece önemlidir.</a:t>
            </a:r>
            <a:endParaRPr lang="tr-TR" dirty="0"/>
          </a:p>
        </p:txBody>
      </p:sp>
      <p:sp>
        <p:nvSpPr>
          <p:cNvPr id="4" name="Slayt Numarası Yer Tutucusu 3"/>
          <p:cNvSpPr>
            <a:spLocks noGrp="1"/>
          </p:cNvSpPr>
          <p:nvPr>
            <p:ph type="sldNum" sz="quarter" idx="5"/>
          </p:nvPr>
        </p:nvSpPr>
        <p:spPr/>
        <p:txBody>
          <a:bodyPr/>
          <a:lstStyle/>
          <a:p>
            <a:fld id="{40924ACC-E095-48ED-8F8D-471290B506D0}" type="slidenum">
              <a:rPr lang="tr-TR" smtClean="0"/>
              <a:t>18</a:t>
            </a:fld>
            <a:endParaRPr lang="tr-TR"/>
          </a:p>
        </p:txBody>
      </p:sp>
    </p:spTree>
    <p:extLst>
      <p:ext uri="{BB962C8B-B14F-4D97-AF65-F5344CB8AC3E}">
        <p14:creationId xmlns:p14="http://schemas.microsoft.com/office/powerpoint/2010/main" val="242858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9C9992-5C97-96DC-E75B-72E37667B4A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65BAA18-F468-4E65-E734-741D2172B0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3F7FAAA-85D0-6A4A-17EE-FF625317DB03}"/>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3BE8E328-9C23-28DF-E02A-3E5AA3F3A9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81916F-1964-21A4-796B-8C91C9434B3A}"/>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247238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7A5C92-6ACB-2906-3D3B-2FA87BFE66F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4069907-1A9E-7E04-1BC3-F66EA3616A0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145078-CAA8-2ADB-D39C-7CA89B8890A6}"/>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08E3760E-B9B0-8686-E994-52655E1033C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9CCBA2F-20F1-D89B-CFFB-924E8B004C87}"/>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386444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53D193F-44E6-1223-9A28-D5B53895CFA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1BB9D17-3166-CF64-0E5E-7DF1444F419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6EE8C2-4F61-E38C-FE0D-30259F318C99}"/>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6D216B92-4F15-A5DE-8743-D4D367881A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1802EBF-2A3A-1A28-DF1E-B21105ADE45A}"/>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74494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824A32-DDDE-CC5F-3D68-E258D8C1DD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2F21501-70F6-616A-2F2B-B2A67961942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E5DA1DE-08C2-38BC-39DC-A8BB7E95DFE5}"/>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99E64FFD-63EA-1356-FD70-06E56176A9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3E8555-28D5-8A81-2752-CB9337F5E82B}"/>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2614387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87F270-4DCA-089C-C614-E4CE96C4B76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D52B8CD-4628-88E9-EBAF-AD948A7CFF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7378179-FEA2-BEDF-FD7B-307250D458B7}"/>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75452206-50D0-032E-5504-11B4366A9DE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560B9A-34A6-24AC-2536-3DF19F23552B}"/>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128940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CF2E8F-10A9-354E-F6DD-683D55C3F04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6D7E975-52BE-B842-BDD1-625E15F8A1D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F07F9C4-079D-E452-0C69-0C500C2B738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853B754-5432-8F95-0AAF-2F043A7DCBE3}"/>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6" name="Alt Bilgi Yer Tutucusu 5">
            <a:extLst>
              <a:ext uri="{FF2B5EF4-FFF2-40B4-BE49-F238E27FC236}">
                <a16:creationId xmlns:a16="http://schemas.microsoft.com/office/drawing/2014/main" id="{1DB95616-FEE1-75D7-A8C9-308901B9711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51F41C7-8AAB-3567-7C8B-982405362517}"/>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55369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5DE5BC-E971-9166-5C98-D9CBAB012E1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7FB028B-47E9-9223-C776-1E30461DA4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5FC24-B067-B352-3455-57ECE3FF042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622D5B8-AFEC-71CE-9897-93405329FE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40109A5-8123-DCE0-5605-126BEC69C5B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4332744-3358-3D8B-AFC5-76BF0B827BA5}"/>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8" name="Alt Bilgi Yer Tutucusu 7">
            <a:extLst>
              <a:ext uri="{FF2B5EF4-FFF2-40B4-BE49-F238E27FC236}">
                <a16:creationId xmlns:a16="http://schemas.microsoft.com/office/drawing/2014/main" id="{16FAB16F-9194-3D30-5EAB-78FED304B54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75B3FF1-0C3B-5ED6-C519-346BDB126488}"/>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150133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E95826-1D7C-9755-D97C-6BFCA3889B9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BCA3440-CE9F-9F62-83DB-432D1C76CAB4}"/>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4" name="Alt Bilgi Yer Tutucusu 3">
            <a:extLst>
              <a:ext uri="{FF2B5EF4-FFF2-40B4-BE49-F238E27FC236}">
                <a16:creationId xmlns:a16="http://schemas.microsoft.com/office/drawing/2014/main" id="{27BD8D19-6859-D29E-6BB7-D56178936C5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90C62CD-0C89-184C-5066-D99096F34080}"/>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397534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C7FDF06-FCAF-1612-6BD9-161230364EE1}"/>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3" name="Alt Bilgi Yer Tutucusu 2">
            <a:extLst>
              <a:ext uri="{FF2B5EF4-FFF2-40B4-BE49-F238E27FC236}">
                <a16:creationId xmlns:a16="http://schemas.microsoft.com/office/drawing/2014/main" id="{1283CED3-3791-4FF1-D29B-2C9AF0C78A6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D3E9C72-70F7-B135-AF32-B2F09E7DB583}"/>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203781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490750-552D-DDC2-013D-048F1CB023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73B0946-8210-702A-798C-C8CDC172C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86A121C-280B-FC5E-326F-BFB215A6D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D15EBFB-CF75-D672-3781-D684ED7DEF75}"/>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6" name="Alt Bilgi Yer Tutucusu 5">
            <a:extLst>
              <a:ext uri="{FF2B5EF4-FFF2-40B4-BE49-F238E27FC236}">
                <a16:creationId xmlns:a16="http://schemas.microsoft.com/office/drawing/2014/main" id="{41B4E343-61A8-8447-ED9D-3C072B2EB99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CFFD0EE-6367-9465-EE18-423A1EC4035F}"/>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195305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1474A6-6A5A-3E37-67B7-D59A4FD67F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B51D289-76B3-0270-B774-DC8824BF0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CD9F3CB-0989-2BA8-FEB9-B23974C0B2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93067E8-3BAD-8602-37E4-CF0A51F0969A}"/>
              </a:ext>
            </a:extLst>
          </p:cNvPr>
          <p:cNvSpPr>
            <a:spLocks noGrp="1"/>
          </p:cNvSpPr>
          <p:nvPr>
            <p:ph type="dt" sz="half" idx="10"/>
          </p:nvPr>
        </p:nvSpPr>
        <p:spPr/>
        <p:txBody>
          <a:bodyPr/>
          <a:lstStyle/>
          <a:p>
            <a:fld id="{5F39AA81-77A2-496F-934D-AB91C51966EA}" type="datetimeFigureOut">
              <a:rPr lang="tr-TR" smtClean="0"/>
              <a:t>16.06.2025</a:t>
            </a:fld>
            <a:endParaRPr lang="tr-TR"/>
          </a:p>
        </p:txBody>
      </p:sp>
      <p:sp>
        <p:nvSpPr>
          <p:cNvPr id="6" name="Alt Bilgi Yer Tutucusu 5">
            <a:extLst>
              <a:ext uri="{FF2B5EF4-FFF2-40B4-BE49-F238E27FC236}">
                <a16:creationId xmlns:a16="http://schemas.microsoft.com/office/drawing/2014/main" id="{75AAC5AA-2720-122D-266F-2CA5501B9D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D6B3DE9-4888-DD3F-F70C-A51A1AE113D9}"/>
              </a:ext>
            </a:extLst>
          </p:cNvPr>
          <p:cNvSpPr>
            <a:spLocks noGrp="1"/>
          </p:cNvSpPr>
          <p:nvPr>
            <p:ph type="sldNum" sz="quarter" idx="12"/>
          </p:nvPr>
        </p:nvSpPr>
        <p:spPr/>
        <p:txBody>
          <a:bodyPr/>
          <a:lstStyle/>
          <a:p>
            <a:fld id="{8B0DCA89-074E-44B6-9345-804520D5BB8E}" type="slidenum">
              <a:rPr lang="tr-TR" smtClean="0"/>
              <a:t>‹#›</a:t>
            </a:fld>
            <a:endParaRPr lang="tr-TR"/>
          </a:p>
        </p:txBody>
      </p:sp>
    </p:spTree>
    <p:extLst>
      <p:ext uri="{BB962C8B-B14F-4D97-AF65-F5344CB8AC3E}">
        <p14:creationId xmlns:p14="http://schemas.microsoft.com/office/powerpoint/2010/main" val="93483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A23EFAF-8D2E-E9FB-5643-A21F9755F3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EB11308-7C90-8933-A724-C26418DA89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998719-F197-3756-79F2-CF4DFB9F4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39AA81-77A2-496F-934D-AB91C51966EA}" type="datetimeFigureOut">
              <a:rPr lang="tr-TR" smtClean="0"/>
              <a:t>16.06.2025</a:t>
            </a:fld>
            <a:endParaRPr lang="tr-TR"/>
          </a:p>
        </p:txBody>
      </p:sp>
      <p:sp>
        <p:nvSpPr>
          <p:cNvPr id="5" name="Alt Bilgi Yer Tutucusu 4">
            <a:extLst>
              <a:ext uri="{FF2B5EF4-FFF2-40B4-BE49-F238E27FC236}">
                <a16:creationId xmlns:a16="http://schemas.microsoft.com/office/drawing/2014/main" id="{E306B937-DE65-C39F-16CF-3CF652A139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18D5ED12-8158-D346-43D2-40EC28479B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0DCA89-074E-44B6-9345-804520D5BB8E}" type="slidenum">
              <a:rPr lang="tr-TR" smtClean="0"/>
              <a:t>‹#›</a:t>
            </a:fld>
            <a:endParaRPr lang="tr-TR"/>
          </a:p>
        </p:txBody>
      </p:sp>
    </p:spTree>
    <p:extLst>
      <p:ext uri="{BB962C8B-B14F-4D97-AF65-F5344CB8AC3E}">
        <p14:creationId xmlns:p14="http://schemas.microsoft.com/office/powerpoint/2010/main" val="2921731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randomizatio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0A6BD5-6AE5-2DF6-1EBA-727EEA7D1015}"/>
              </a:ext>
            </a:extLst>
          </p:cNvPr>
          <p:cNvSpPr>
            <a:spLocks noGrp="1"/>
          </p:cNvSpPr>
          <p:nvPr>
            <p:ph type="ctrTitle"/>
          </p:nvPr>
        </p:nvSpPr>
        <p:spPr>
          <a:xfrm>
            <a:off x="1351985" y="2259678"/>
            <a:ext cx="9144000" cy="1655763"/>
          </a:xfrm>
        </p:spPr>
        <p:txBody>
          <a:bodyPr>
            <a:normAutofit fontScale="90000"/>
          </a:bodyPr>
          <a:lstStyle/>
          <a:p>
            <a:r>
              <a:rPr lang="tr-TR" sz="2700" dirty="0"/>
              <a:t>FONKSİYONEL KABIZLIK SEMPTOMLARI VE TAMAMLAYICI BESLENME YÖNTEMLERİ: RANDOMİZE KLİNİK ÇALIŞMA</a:t>
            </a:r>
            <a:r>
              <a:rPr lang="tr-TR" dirty="0"/>
              <a:t/>
            </a:r>
            <a:br>
              <a:rPr lang="tr-TR" dirty="0"/>
            </a:br>
            <a:endParaRPr lang="tr-TR" dirty="0"/>
          </a:p>
        </p:txBody>
      </p:sp>
      <p:sp>
        <p:nvSpPr>
          <p:cNvPr id="3" name="Alt Başlık 2">
            <a:extLst>
              <a:ext uri="{FF2B5EF4-FFF2-40B4-BE49-F238E27FC236}">
                <a16:creationId xmlns:a16="http://schemas.microsoft.com/office/drawing/2014/main" id="{CEE71B3E-6BA7-8C3C-C730-9D8A4BDA1D58}"/>
              </a:ext>
            </a:extLst>
          </p:cNvPr>
          <p:cNvSpPr>
            <a:spLocks noGrp="1"/>
          </p:cNvSpPr>
          <p:nvPr>
            <p:ph type="subTitle" idx="1"/>
          </p:nvPr>
        </p:nvSpPr>
        <p:spPr>
          <a:xfrm>
            <a:off x="1460626" y="4561584"/>
            <a:ext cx="9144000" cy="1655762"/>
          </a:xfrm>
        </p:spPr>
        <p:txBody>
          <a:bodyPr/>
          <a:lstStyle/>
          <a:p>
            <a:r>
              <a:rPr lang="tr-TR" dirty="0"/>
              <a:t>Hazırlayan: Dr. Berat GENÇ</a:t>
            </a:r>
          </a:p>
          <a:p>
            <a:r>
              <a:rPr lang="tr-TR" dirty="0" err="1"/>
              <a:t>Moderatör</a:t>
            </a:r>
            <a:r>
              <a:rPr lang="tr-TR" dirty="0"/>
              <a:t>: </a:t>
            </a:r>
            <a:r>
              <a:rPr lang="tr-TR" dirty="0" err="1"/>
              <a:t>Prof.Dr</a:t>
            </a:r>
            <a:r>
              <a:rPr lang="tr-TR" dirty="0"/>
              <a:t>. Turan SET</a:t>
            </a:r>
          </a:p>
        </p:txBody>
      </p:sp>
      <p:pic>
        <p:nvPicPr>
          <p:cNvPr id="5" name="Resim 4">
            <a:extLst>
              <a:ext uri="{FF2B5EF4-FFF2-40B4-BE49-F238E27FC236}">
                <a16:creationId xmlns:a16="http://schemas.microsoft.com/office/drawing/2014/main" id="{48192FCF-25D0-C77C-64A4-412516AC6899}"/>
              </a:ext>
            </a:extLst>
          </p:cNvPr>
          <p:cNvPicPr>
            <a:picLocks noChangeAspect="1"/>
          </p:cNvPicPr>
          <p:nvPr/>
        </p:nvPicPr>
        <p:blipFill>
          <a:blip r:embed="rId2"/>
          <a:stretch>
            <a:fillRect/>
          </a:stretch>
        </p:blipFill>
        <p:spPr>
          <a:xfrm>
            <a:off x="1905000" y="360219"/>
            <a:ext cx="8763000" cy="1590675"/>
          </a:xfrm>
          <a:prstGeom prst="rect">
            <a:avLst/>
          </a:prstGeom>
        </p:spPr>
      </p:pic>
      <p:pic>
        <p:nvPicPr>
          <p:cNvPr id="7" name="Resim 6">
            <a:extLst>
              <a:ext uri="{FF2B5EF4-FFF2-40B4-BE49-F238E27FC236}">
                <a16:creationId xmlns:a16="http://schemas.microsoft.com/office/drawing/2014/main" id="{5B247C0F-C36E-507F-1BE2-FB5653477673}"/>
              </a:ext>
            </a:extLst>
          </p:cNvPr>
          <p:cNvPicPr>
            <a:picLocks noChangeAspect="1"/>
          </p:cNvPicPr>
          <p:nvPr/>
        </p:nvPicPr>
        <p:blipFill>
          <a:blip r:embed="rId3"/>
          <a:stretch>
            <a:fillRect/>
          </a:stretch>
        </p:blipFill>
        <p:spPr>
          <a:xfrm>
            <a:off x="109868" y="4033725"/>
            <a:ext cx="3028950" cy="381000"/>
          </a:xfrm>
          <a:prstGeom prst="rect">
            <a:avLst/>
          </a:prstGeom>
        </p:spPr>
      </p:pic>
      <p:pic>
        <p:nvPicPr>
          <p:cNvPr id="9" name="Resim 8">
            <a:extLst>
              <a:ext uri="{FF2B5EF4-FFF2-40B4-BE49-F238E27FC236}">
                <a16:creationId xmlns:a16="http://schemas.microsoft.com/office/drawing/2014/main" id="{040CF02A-135C-B931-9A7A-02B488A24F20}"/>
              </a:ext>
            </a:extLst>
          </p:cNvPr>
          <p:cNvPicPr>
            <a:picLocks noChangeAspect="1"/>
          </p:cNvPicPr>
          <p:nvPr/>
        </p:nvPicPr>
        <p:blipFill>
          <a:blip r:embed="rId4"/>
          <a:stretch>
            <a:fillRect/>
          </a:stretch>
        </p:blipFill>
        <p:spPr>
          <a:xfrm>
            <a:off x="8163490" y="3945230"/>
            <a:ext cx="3810000" cy="361950"/>
          </a:xfrm>
          <a:prstGeom prst="rect">
            <a:avLst/>
          </a:prstGeom>
        </p:spPr>
      </p:pic>
    </p:spTree>
    <p:extLst>
      <p:ext uri="{BB962C8B-B14F-4D97-AF65-F5344CB8AC3E}">
        <p14:creationId xmlns:p14="http://schemas.microsoft.com/office/powerpoint/2010/main" val="84585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BD0C92-CE32-0FC6-1581-D7CA25E4C08A}"/>
              </a:ext>
            </a:extLst>
          </p:cNvPr>
          <p:cNvSpPr>
            <a:spLocks noGrp="1"/>
          </p:cNvSpPr>
          <p:nvPr>
            <p:ph type="title"/>
          </p:nvPr>
        </p:nvSpPr>
        <p:spPr/>
        <p:txBody>
          <a:bodyPr>
            <a:normAutofit/>
          </a:bodyPr>
          <a:lstStyle/>
          <a:p>
            <a:pPr algn="ctr"/>
            <a:r>
              <a:rPr lang="tr-TR" sz="1800" b="1" dirty="0"/>
              <a:t>İstatistiksel Analiz</a:t>
            </a:r>
            <a:endParaRPr lang="tr-TR" sz="1800" dirty="0"/>
          </a:p>
        </p:txBody>
      </p:sp>
      <p:sp>
        <p:nvSpPr>
          <p:cNvPr id="3" name="İçerik Yer Tutucusu 2">
            <a:extLst>
              <a:ext uri="{FF2B5EF4-FFF2-40B4-BE49-F238E27FC236}">
                <a16:creationId xmlns:a16="http://schemas.microsoft.com/office/drawing/2014/main" id="{A2332929-0590-521B-C92A-DD324D462A77}"/>
              </a:ext>
            </a:extLst>
          </p:cNvPr>
          <p:cNvSpPr>
            <a:spLocks noGrp="1"/>
          </p:cNvSpPr>
          <p:nvPr>
            <p:ph idx="1"/>
          </p:nvPr>
        </p:nvSpPr>
        <p:spPr/>
        <p:txBody>
          <a:bodyPr>
            <a:normAutofit/>
          </a:bodyPr>
          <a:lstStyle/>
          <a:p>
            <a:r>
              <a:rPr lang="tr-TR" sz="1400" dirty="0"/>
              <a:t>SPSS 21.0</a:t>
            </a:r>
          </a:p>
          <a:p>
            <a:r>
              <a:rPr lang="tr-TR" sz="1400" dirty="0"/>
              <a:t>Parametrik veriler ortalama ve standart sapma (SS) olarak, parametrik olmayan veriler ise medyan ve çeyrekler arası aralık olarak özetlenmiş</a:t>
            </a:r>
          </a:p>
          <a:p>
            <a:r>
              <a:rPr lang="tr-TR" sz="1400" dirty="0"/>
              <a:t>Oranlar arasındaki farkı tespit etmek için Ki-kare (χ²) testi, sayısal verilerin normal dağılıma uyup uymadığını değerlendirmek için Kolmogorov-Smirnov testi ve medyanlar arasındaki farkı belirlemek için </a:t>
            </a:r>
            <a:r>
              <a:rPr lang="tr-TR" sz="1400" dirty="0" err="1"/>
              <a:t>Kruskal</a:t>
            </a:r>
            <a:r>
              <a:rPr lang="tr-TR" sz="1400" dirty="0"/>
              <a:t>-Wallis testi kullanılmış</a:t>
            </a:r>
          </a:p>
          <a:p>
            <a:r>
              <a:rPr lang="tr-TR" sz="1400" dirty="0"/>
              <a:t>Fonksiyonel kabızlık semptomlarının prevalans oranlarını (PR) ve karşılık gelen %95 güven aralıklarını (GA) tamamlayıcı beslenme yöntemleri arasında karşılaştırmak için </a:t>
            </a:r>
            <a:r>
              <a:rPr lang="tr-TR" sz="1400" dirty="0" err="1"/>
              <a:t>Poisson</a:t>
            </a:r>
            <a:r>
              <a:rPr lang="tr-TR" sz="1400" dirty="0"/>
              <a:t> regresyon analizi yapılmış</a:t>
            </a:r>
            <a:endParaRPr lang="tr-TR" dirty="0"/>
          </a:p>
        </p:txBody>
      </p:sp>
    </p:spTree>
    <p:extLst>
      <p:ext uri="{BB962C8B-B14F-4D97-AF65-F5344CB8AC3E}">
        <p14:creationId xmlns:p14="http://schemas.microsoft.com/office/powerpoint/2010/main" val="3561909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592E77-4844-A152-0FF7-2B82B47EDF0E}"/>
              </a:ext>
            </a:extLst>
          </p:cNvPr>
          <p:cNvSpPr>
            <a:spLocks noGrp="1"/>
          </p:cNvSpPr>
          <p:nvPr>
            <p:ph type="title"/>
          </p:nvPr>
        </p:nvSpPr>
        <p:spPr>
          <a:xfrm>
            <a:off x="838200" y="200712"/>
            <a:ext cx="10515600" cy="577112"/>
          </a:xfrm>
        </p:spPr>
        <p:txBody>
          <a:bodyPr>
            <a:normAutofit/>
          </a:bodyPr>
          <a:lstStyle/>
          <a:p>
            <a:pPr algn="ctr"/>
            <a:r>
              <a:rPr lang="tr-TR" sz="2400" b="1" dirty="0"/>
              <a:t>Bulgular </a:t>
            </a:r>
            <a:endParaRPr lang="tr-TR" sz="2400" dirty="0"/>
          </a:p>
        </p:txBody>
      </p:sp>
      <p:sp>
        <p:nvSpPr>
          <p:cNvPr id="5" name="İçerik Yer Tutucusu 4">
            <a:extLst>
              <a:ext uri="{FF2B5EF4-FFF2-40B4-BE49-F238E27FC236}">
                <a16:creationId xmlns:a16="http://schemas.microsoft.com/office/drawing/2014/main" id="{B83E6F28-612F-00A8-782F-1F78A6258067}"/>
              </a:ext>
            </a:extLst>
          </p:cNvPr>
          <p:cNvSpPr>
            <a:spLocks noGrp="1"/>
          </p:cNvSpPr>
          <p:nvPr>
            <p:ph idx="1"/>
          </p:nvPr>
        </p:nvSpPr>
        <p:spPr/>
        <p:txBody>
          <a:bodyPr/>
          <a:lstStyle/>
          <a:p>
            <a:endParaRPr lang="tr-TR"/>
          </a:p>
        </p:txBody>
      </p:sp>
      <p:pic>
        <p:nvPicPr>
          <p:cNvPr id="6" name="Resim 5">
            <a:extLst>
              <a:ext uri="{FF2B5EF4-FFF2-40B4-BE49-F238E27FC236}">
                <a16:creationId xmlns:a16="http://schemas.microsoft.com/office/drawing/2014/main" id="{370264BC-F4A4-58B8-6BE4-E001E5473E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96298" y="847702"/>
            <a:ext cx="5760720" cy="5687695"/>
          </a:xfrm>
          <a:prstGeom prst="rect">
            <a:avLst/>
          </a:prstGeom>
          <a:noFill/>
          <a:ln>
            <a:noFill/>
          </a:ln>
        </p:spPr>
      </p:pic>
    </p:spTree>
    <p:extLst>
      <p:ext uri="{BB962C8B-B14F-4D97-AF65-F5344CB8AC3E}">
        <p14:creationId xmlns:p14="http://schemas.microsoft.com/office/powerpoint/2010/main" val="1656902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7766BA-D2D9-4AC0-296C-57E20C0A62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A518B3-52D2-3359-1D7E-4C0A39853F79}"/>
              </a:ext>
            </a:extLst>
          </p:cNvPr>
          <p:cNvSpPr>
            <a:spLocks noGrp="1"/>
          </p:cNvSpPr>
          <p:nvPr>
            <p:ph idx="1"/>
          </p:nvPr>
        </p:nvSpPr>
        <p:spPr/>
        <p:txBody>
          <a:bodyPr>
            <a:normAutofit lnSpcReduction="10000"/>
          </a:bodyPr>
          <a:lstStyle/>
          <a:p>
            <a:endParaRPr lang="tr-TR" dirty="0"/>
          </a:p>
          <a:p>
            <a:endParaRPr lang="tr-TR" dirty="0"/>
          </a:p>
          <a:p>
            <a:endParaRPr lang="tr-TR" dirty="0"/>
          </a:p>
          <a:p>
            <a:endParaRPr lang="tr-TR" dirty="0"/>
          </a:p>
          <a:p>
            <a:endParaRPr lang="tr-TR" dirty="0"/>
          </a:p>
          <a:p>
            <a:endParaRPr lang="tr-TR" dirty="0"/>
          </a:p>
          <a:p>
            <a:endParaRPr lang="tr-TR" sz="1200" dirty="0"/>
          </a:p>
          <a:p>
            <a:endParaRPr lang="tr-TR" sz="1200" dirty="0"/>
          </a:p>
          <a:p>
            <a:endParaRPr lang="tr-TR" sz="1200" dirty="0"/>
          </a:p>
          <a:p>
            <a:r>
              <a:rPr lang="tr-TR" sz="1400" dirty="0"/>
              <a:t>Tamamlayıcı beslenme yöntemi bazında analiz edilen özelliklerde anlamlı bir fark bulunmamış (P &gt; .05)</a:t>
            </a:r>
          </a:p>
          <a:p>
            <a:endParaRPr lang="tr-TR" dirty="0"/>
          </a:p>
        </p:txBody>
      </p:sp>
      <p:pic>
        <p:nvPicPr>
          <p:cNvPr id="4" name="Resim 3" descr="metin, ekran görüntüsü, menü, sayı, numara içeren bir resim&#10;&#10;Yapay zeka tarafından oluşturulmuş içerik yanlış olabilir.">
            <a:extLst>
              <a:ext uri="{FF2B5EF4-FFF2-40B4-BE49-F238E27FC236}">
                <a16:creationId xmlns:a16="http://schemas.microsoft.com/office/drawing/2014/main" id="{1D9F8A3D-4012-233F-6C2C-D6E442833FE9}"/>
              </a:ext>
            </a:extLst>
          </p:cNvPr>
          <p:cNvPicPr>
            <a:picLocks noChangeAspect="1"/>
          </p:cNvPicPr>
          <p:nvPr/>
        </p:nvPicPr>
        <p:blipFill>
          <a:blip r:embed="rId2"/>
          <a:stretch>
            <a:fillRect/>
          </a:stretch>
        </p:blipFill>
        <p:spPr>
          <a:xfrm>
            <a:off x="3125105" y="681037"/>
            <a:ext cx="5760720" cy="4774565"/>
          </a:xfrm>
          <a:prstGeom prst="rect">
            <a:avLst/>
          </a:prstGeom>
        </p:spPr>
      </p:pic>
    </p:spTree>
    <p:extLst>
      <p:ext uri="{BB962C8B-B14F-4D97-AF65-F5344CB8AC3E}">
        <p14:creationId xmlns:p14="http://schemas.microsoft.com/office/powerpoint/2010/main" val="74351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7A88D2-518A-ECBD-0CF2-27416A77848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15A90C7-F1AF-BB69-BFA6-843BC4A2AD47}"/>
              </a:ext>
            </a:extLst>
          </p:cNvPr>
          <p:cNvSpPr>
            <a:spLocks noGrp="1"/>
          </p:cNvSpPr>
          <p:nvPr>
            <p:ph idx="1"/>
          </p:nvPr>
        </p:nvSpPr>
        <p:spPr/>
        <p:txBody>
          <a:bodyPr>
            <a:normAutofit lnSpcReduction="10000"/>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sz="1400" dirty="0"/>
              <a:t>Fonksiyonel kabızlık (P = .183) veya kabızlıkla ilişkili </a:t>
            </a:r>
            <a:r>
              <a:rPr lang="tr-TR" sz="1400" dirty="0" err="1"/>
              <a:t>gastrointestinal</a:t>
            </a:r>
            <a:r>
              <a:rPr lang="tr-TR" sz="1400" dirty="0"/>
              <a:t> semptomlar ile tamamlayıcı beslenme yöntemleri arasında istatistiksel olarak anlamlı bir ilişki bulunmamış</a:t>
            </a:r>
          </a:p>
          <a:p>
            <a:endParaRPr lang="tr-TR" dirty="0"/>
          </a:p>
        </p:txBody>
      </p:sp>
      <p:pic>
        <p:nvPicPr>
          <p:cNvPr id="4" name="Resim 3" descr="metin, ekran görüntüsü, menü, sayı, numara içeren bir resim&#10;&#10;Yapay zeka tarafından oluşturulmuş içerik yanlış olabilir.">
            <a:extLst>
              <a:ext uri="{FF2B5EF4-FFF2-40B4-BE49-F238E27FC236}">
                <a16:creationId xmlns:a16="http://schemas.microsoft.com/office/drawing/2014/main" id="{920ADED8-1CBF-9D9F-8B85-D8E5BD1E9159}"/>
              </a:ext>
            </a:extLst>
          </p:cNvPr>
          <p:cNvPicPr>
            <a:picLocks noChangeAspect="1"/>
          </p:cNvPicPr>
          <p:nvPr/>
        </p:nvPicPr>
        <p:blipFill>
          <a:blip r:embed="rId2"/>
          <a:stretch>
            <a:fillRect/>
          </a:stretch>
        </p:blipFill>
        <p:spPr>
          <a:xfrm>
            <a:off x="3215640" y="547942"/>
            <a:ext cx="5760720" cy="4911090"/>
          </a:xfrm>
          <a:prstGeom prst="rect">
            <a:avLst/>
          </a:prstGeom>
        </p:spPr>
      </p:pic>
    </p:spTree>
    <p:extLst>
      <p:ext uri="{BB962C8B-B14F-4D97-AF65-F5344CB8AC3E}">
        <p14:creationId xmlns:p14="http://schemas.microsoft.com/office/powerpoint/2010/main" val="286571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5D1760-8D72-2E51-E52F-BC23EA39B5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D48323F-21B8-E9DD-20DC-E4478EED18E8}"/>
              </a:ext>
            </a:extLst>
          </p:cNvPr>
          <p:cNvSpPr>
            <a:spLocks noGrp="1"/>
          </p:cNvSpPr>
          <p:nvPr>
            <p:ph idx="1"/>
          </p:nvPr>
        </p:nvSpPr>
        <p:spPr/>
        <p:txBody>
          <a:bodyPr/>
          <a:lstStyle/>
          <a:p>
            <a:endParaRPr lang="tr-TR"/>
          </a:p>
        </p:txBody>
      </p:sp>
      <p:pic>
        <p:nvPicPr>
          <p:cNvPr id="5" name="Resim 4" descr="metin, ekran görüntüsü, sayı, numara, yazı tipi içeren bir resim&#10;&#10;Yapay zeka tarafından oluşturulmuş içerik yanlış olabilir.">
            <a:extLst>
              <a:ext uri="{FF2B5EF4-FFF2-40B4-BE49-F238E27FC236}">
                <a16:creationId xmlns:a16="http://schemas.microsoft.com/office/drawing/2014/main" id="{AA038327-DAD7-6C83-A476-233A6546C037}"/>
              </a:ext>
            </a:extLst>
          </p:cNvPr>
          <p:cNvPicPr>
            <a:picLocks noChangeAspect="1"/>
          </p:cNvPicPr>
          <p:nvPr/>
        </p:nvPicPr>
        <p:blipFill>
          <a:blip r:embed="rId2"/>
          <a:stretch>
            <a:fillRect/>
          </a:stretch>
        </p:blipFill>
        <p:spPr>
          <a:xfrm>
            <a:off x="3248025" y="1033462"/>
            <a:ext cx="5695950" cy="4791075"/>
          </a:xfrm>
          <a:prstGeom prst="rect">
            <a:avLst/>
          </a:prstGeom>
        </p:spPr>
      </p:pic>
    </p:spTree>
    <p:extLst>
      <p:ext uri="{BB962C8B-B14F-4D97-AF65-F5344CB8AC3E}">
        <p14:creationId xmlns:p14="http://schemas.microsoft.com/office/powerpoint/2010/main" val="4065687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EC70C4-0817-423E-4068-6B0021DFD92F}"/>
              </a:ext>
            </a:extLst>
          </p:cNvPr>
          <p:cNvSpPr>
            <a:spLocks noGrp="1"/>
          </p:cNvSpPr>
          <p:nvPr>
            <p:ph type="title"/>
          </p:nvPr>
        </p:nvSpPr>
        <p:spPr/>
        <p:txBody>
          <a:bodyPr>
            <a:normAutofit/>
          </a:bodyPr>
          <a:lstStyle/>
          <a:p>
            <a:pPr algn="ctr"/>
            <a:r>
              <a:rPr lang="tr-TR" sz="1800" b="1" dirty="0"/>
              <a:t>Tartışma</a:t>
            </a:r>
            <a:endParaRPr lang="tr-TR" sz="1800" dirty="0"/>
          </a:p>
        </p:txBody>
      </p:sp>
      <p:sp>
        <p:nvSpPr>
          <p:cNvPr id="3" name="İçerik Yer Tutucusu 2">
            <a:extLst>
              <a:ext uri="{FF2B5EF4-FFF2-40B4-BE49-F238E27FC236}">
                <a16:creationId xmlns:a16="http://schemas.microsoft.com/office/drawing/2014/main" id="{2DABA501-2A1E-95E5-003D-EB0A60DA93C4}"/>
              </a:ext>
            </a:extLst>
          </p:cNvPr>
          <p:cNvSpPr>
            <a:spLocks noGrp="1"/>
          </p:cNvSpPr>
          <p:nvPr>
            <p:ph idx="1"/>
          </p:nvPr>
        </p:nvSpPr>
        <p:spPr/>
        <p:txBody>
          <a:bodyPr>
            <a:normAutofit/>
          </a:bodyPr>
          <a:lstStyle/>
          <a:p>
            <a:r>
              <a:rPr lang="tr-TR" sz="1400" dirty="0"/>
              <a:t>Çalışmanın sonuçları, örneklemdeki bebeklerde fonksiyonel kabızlık (FC) semptomlarının yaygın olduğunu göstermekteymiş</a:t>
            </a:r>
          </a:p>
          <a:p>
            <a:pPr lvl="1">
              <a:buFont typeface="Wingdings" panose="05000000000000000000" pitchFamily="2" charset="2"/>
              <a:buChar char="Ø"/>
            </a:pPr>
            <a:r>
              <a:rPr lang="tr-TR" sz="1200" dirty="0"/>
              <a:t>Tamamlayıcı besinlerin verilme yöntemi ile kabızlık veya semptomları arasında bir ilişki bulunmamış</a:t>
            </a:r>
          </a:p>
          <a:p>
            <a:pPr lvl="1">
              <a:buFont typeface="Wingdings" panose="05000000000000000000" pitchFamily="2" charset="2"/>
              <a:buChar char="Ø"/>
            </a:pPr>
            <a:r>
              <a:rPr lang="tr-TR" sz="1200" dirty="0"/>
              <a:t>Daha küçük yaşlardaki çocuklarda yani çalışmanın örneklemindeki bebeklerde, bu semptomların doğru ölçülmesi daha zordur</a:t>
            </a:r>
          </a:p>
          <a:p>
            <a:pPr lvl="1">
              <a:buFont typeface="Wingdings" panose="05000000000000000000" pitchFamily="2" charset="2"/>
              <a:buChar char="Ø"/>
            </a:pPr>
            <a:r>
              <a:rPr lang="tr-TR" sz="1200" dirty="0"/>
              <a:t>Konuyla ilgilenen annelerin çalışmaya daha fazla katılması nedeniyle seçim yanlılığı riski vardır; bu durum rapor edilen semptomların fazla tahmin edilmesine yol açmış olabilir</a:t>
            </a:r>
          </a:p>
          <a:p>
            <a:r>
              <a:rPr lang="tr-TR" sz="1400" dirty="0"/>
              <a:t>Anket kabızlık semptomlarının hangi dönemde ortaya çıktığına dair spesifik bir soruya yer vermiyor; bu durum </a:t>
            </a:r>
            <a:r>
              <a:rPr lang="tr-TR" sz="1400" dirty="0" err="1"/>
              <a:t>tesbit</a:t>
            </a:r>
            <a:r>
              <a:rPr lang="tr-TR" sz="1400" dirty="0"/>
              <a:t> edilen kabızlık sıklığını artırmış olabilir</a:t>
            </a:r>
          </a:p>
          <a:p>
            <a:r>
              <a:rPr lang="tr-TR" sz="1400" dirty="0"/>
              <a:t>Çalışmadaki tamamlayıcı beslenme yöntemleri, </a:t>
            </a:r>
            <a:r>
              <a:rPr lang="tr-TR" sz="1400" dirty="0" err="1"/>
              <a:t>mikronutrient</a:t>
            </a:r>
            <a:r>
              <a:rPr lang="tr-TR" sz="1400" dirty="0"/>
              <a:t> alımı açısından güvenli bulunmuş, </a:t>
            </a:r>
            <a:r>
              <a:rPr lang="tr-TR" sz="1400"/>
              <a:t>ayrıca </a:t>
            </a:r>
            <a:r>
              <a:rPr lang="tr-TR" sz="1400" smtClean="0"/>
              <a:t>sebze </a:t>
            </a:r>
            <a:r>
              <a:rPr lang="tr-TR" sz="1400" dirty="0"/>
              <a:t>ve protein kaynaklarına maruziyeti artırarak lif alımının iyileşmesine katkıda bulunmuş</a:t>
            </a:r>
          </a:p>
          <a:p>
            <a:endParaRPr lang="tr-TR" sz="1400" dirty="0"/>
          </a:p>
          <a:p>
            <a:endParaRPr lang="tr-TR" sz="1400" dirty="0"/>
          </a:p>
          <a:p>
            <a:endParaRPr lang="tr-TR" dirty="0"/>
          </a:p>
        </p:txBody>
      </p:sp>
    </p:spTree>
    <p:extLst>
      <p:ext uri="{BB962C8B-B14F-4D97-AF65-F5344CB8AC3E}">
        <p14:creationId xmlns:p14="http://schemas.microsoft.com/office/powerpoint/2010/main" val="27918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2460FF-DAC4-7401-FBB6-D474F73435D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025AE7F-775C-260A-BA96-B6424E18F589}"/>
              </a:ext>
            </a:extLst>
          </p:cNvPr>
          <p:cNvSpPr>
            <a:spLocks noGrp="1"/>
          </p:cNvSpPr>
          <p:nvPr>
            <p:ph idx="1"/>
          </p:nvPr>
        </p:nvSpPr>
        <p:spPr/>
        <p:txBody>
          <a:bodyPr>
            <a:normAutofit/>
          </a:bodyPr>
          <a:lstStyle/>
          <a:p>
            <a:r>
              <a:rPr lang="tr-TR" sz="1400" dirty="0"/>
              <a:t>Önceki yayınların aksine, lif açısından zengin gıdaların tüketimi analizinde gruplar arasında istatistiksel olarak anlamlı bir fark tespit edilmemiş</a:t>
            </a:r>
          </a:p>
          <a:p>
            <a:pPr lvl="1">
              <a:buFont typeface="Wingdings" panose="05000000000000000000" pitchFamily="2" charset="2"/>
              <a:buChar char="Ø"/>
            </a:pPr>
            <a:r>
              <a:rPr lang="tr-TR" sz="1200" dirty="0"/>
              <a:t>Bu durum, üç grubun da beslenme rehberliği almış olmasından kaynaklanabilir</a:t>
            </a:r>
          </a:p>
          <a:p>
            <a:pPr lvl="1">
              <a:buFont typeface="Wingdings" panose="05000000000000000000" pitchFamily="2" charset="2"/>
              <a:buChar char="Ø"/>
            </a:pPr>
            <a:r>
              <a:rPr lang="tr-TR" sz="1200" dirty="0"/>
              <a:t>Farklı beslenme yöntemlerinin fonksiyonel kabızlık semptomlarıyla anlamlı şekilde ilişkilendirilmemesini açıklayabilir</a:t>
            </a:r>
          </a:p>
          <a:p>
            <a:r>
              <a:rPr lang="tr-TR" sz="1400" dirty="0"/>
              <a:t>Örneklemde yüksek oranda emzirilen bebek bulunmasına rağmen, kabızlık semptomlarının yokluğu ile emzirme arasında bir ilişki bulunamamış</a:t>
            </a:r>
          </a:p>
          <a:p>
            <a:pPr lvl="1">
              <a:buFont typeface="Wingdings" panose="05000000000000000000" pitchFamily="2" charset="2"/>
              <a:buChar char="Ø"/>
            </a:pPr>
            <a:r>
              <a:rPr lang="tr-TR" sz="1200" dirty="0"/>
              <a:t>Değerlendirmeden yaklaşık 6 ay önce katı gıdaların tanıtılmış olmasının tamamlayıcı beslenmenin etkisini artırmış olmasına bağlanabilir</a:t>
            </a:r>
          </a:p>
          <a:p>
            <a:r>
              <a:rPr lang="tr-TR" sz="1400" dirty="0"/>
              <a:t>Örneklemde 12 aylık bebeklerin inek sütü tüketimi, muhtemelen yüksek eğitim düzeyi ve sosyoekonomik statü nedeniyle Brezilya’daki diğer çalışmalara kıyasla düşükmüş</a:t>
            </a:r>
          </a:p>
          <a:p>
            <a:endParaRPr lang="tr-TR" sz="1600" dirty="0"/>
          </a:p>
          <a:p>
            <a:endParaRPr lang="tr-TR" dirty="0"/>
          </a:p>
        </p:txBody>
      </p:sp>
    </p:spTree>
    <p:extLst>
      <p:ext uri="{BB962C8B-B14F-4D97-AF65-F5344CB8AC3E}">
        <p14:creationId xmlns:p14="http://schemas.microsoft.com/office/powerpoint/2010/main" val="420746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32F558-5CF4-F5B1-D663-A996FEFDE7E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432CAEB-364B-D7F4-88B0-2F7EC346E346}"/>
              </a:ext>
            </a:extLst>
          </p:cNvPr>
          <p:cNvSpPr>
            <a:spLocks noGrp="1"/>
          </p:cNvSpPr>
          <p:nvPr>
            <p:ph idx="1"/>
          </p:nvPr>
        </p:nvSpPr>
        <p:spPr/>
        <p:txBody>
          <a:bodyPr/>
          <a:lstStyle/>
          <a:p>
            <a:r>
              <a:rPr lang="tr-TR" sz="1400" dirty="0"/>
              <a:t>Yüksek oranda emzirme, inek sütü tüketiminin nadirliği ve verilen beslenme danışmanlığına rağmen, örneklemde kabızlık semptomlarının varlığı, Brezilya’da okul öncesi çocuklar üzerinde yapılan çalışmaya göre daha yüksekmiş</a:t>
            </a:r>
          </a:p>
          <a:p>
            <a:r>
              <a:rPr lang="tr-TR" sz="1400" dirty="0"/>
              <a:t>Örneklemde çocukların %60’ından fazlası sezaryenle doğmuş, bu yüksek sezaryen oranı çalışmada gözlenen FK semptomlarının yüksek prevalansına katkıda bulunmuş olabilirmiş; ancak bu değişkene bağlı fark istatistiksel olarak anlamlı bulunmamış</a:t>
            </a:r>
          </a:p>
          <a:p>
            <a:r>
              <a:rPr lang="tr-TR" sz="1400" dirty="0"/>
              <a:t>BLISS yöntemine düşük uyum, elde edilen sonuçları açıklayabilir</a:t>
            </a:r>
          </a:p>
          <a:p>
            <a:endParaRPr lang="tr-TR" dirty="0"/>
          </a:p>
        </p:txBody>
      </p:sp>
    </p:spTree>
    <p:extLst>
      <p:ext uri="{BB962C8B-B14F-4D97-AF65-F5344CB8AC3E}">
        <p14:creationId xmlns:p14="http://schemas.microsoft.com/office/powerpoint/2010/main" val="1589971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9C5807-4247-3068-862E-B0254F678D17}"/>
              </a:ext>
            </a:extLst>
          </p:cNvPr>
          <p:cNvSpPr>
            <a:spLocks noGrp="1"/>
          </p:cNvSpPr>
          <p:nvPr>
            <p:ph type="title"/>
          </p:nvPr>
        </p:nvSpPr>
        <p:spPr/>
        <p:txBody>
          <a:bodyPr>
            <a:normAutofit/>
          </a:bodyPr>
          <a:lstStyle/>
          <a:p>
            <a:pPr algn="ctr"/>
            <a:r>
              <a:rPr lang="tr-TR" sz="1800" b="1" dirty="0"/>
              <a:t>Çalışmanın Sınırlılıkları</a:t>
            </a:r>
          </a:p>
        </p:txBody>
      </p:sp>
      <p:sp>
        <p:nvSpPr>
          <p:cNvPr id="3" name="İçerik Yer Tutucusu 2">
            <a:extLst>
              <a:ext uri="{FF2B5EF4-FFF2-40B4-BE49-F238E27FC236}">
                <a16:creationId xmlns:a16="http://schemas.microsoft.com/office/drawing/2014/main" id="{101F8F98-B570-CF07-4969-2CF0F11983A6}"/>
              </a:ext>
            </a:extLst>
          </p:cNvPr>
          <p:cNvSpPr>
            <a:spLocks noGrp="1"/>
          </p:cNvSpPr>
          <p:nvPr>
            <p:ph idx="1"/>
          </p:nvPr>
        </p:nvSpPr>
        <p:spPr/>
        <p:txBody>
          <a:bodyPr>
            <a:normAutofit/>
          </a:bodyPr>
          <a:lstStyle/>
          <a:p>
            <a:r>
              <a:rPr lang="tr-TR" sz="1400" dirty="0"/>
              <a:t>Kabızlık semptomlarının yalnızca tek bir zaman noktasında değerlendirilmiş olması</a:t>
            </a:r>
          </a:p>
          <a:p>
            <a:r>
              <a:rPr lang="tr-TR" sz="1400" dirty="0"/>
              <a:t>Örneklemin yüksek sosyoekonomik düzeye sahip olması, elde edilen bulguların Brezilya nüfusuna genellenmesini sınırlamaktaymış</a:t>
            </a:r>
          </a:p>
          <a:p>
            <a:r>
              <a:rPr lang="tr-TR" sz="1400" dirty="0"/>
              <a:t>Örneklem büyüklüğü, yapılan ilişki değerlendirmelerinde anlamlı sonuçlar elde etmek için yetersiz kalmış olabilir</a:t>
            </a:r>
          </a:p>
          <a:p>
            <a:r>
              <a:rPr lang="tr-TR" sz="1400" dirty="0"/>
              <a:t>Annelerin bir grup beslenme uzmanı ve beslenme öğrencileri tarafından görüşülmüş olması, beslenme ile ilgili sorunları açıklamalarını engellemiş olabilir</a:t>
            </a:r>
          </a:p>
          <a:p>
            <a:r>
              <a:rPr lang="tr-TR" sz="1400" dirty="0"/>
              <a:t>Analizler, katılımcıların tamamı atanan yöntemi uygulamamış olsa da "tedaviye niyet" prensibiyle yapılmış </a:t>
            </a:r>
          </a:p>
        </p:txBody>
      </p:sp>
    </p:spTree>
    <p:extLst>
      <p:ext uri="{BB962C8B-B14F-4D97-AF65-F5344CB8AC3E}">
        <p14:creationId xmlns:p14="http://schemas.microsoft.com/office/powerpoint/2010/main" val="1723516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AB2C66-B980-9E17-21BB-6CDBAA5D6EF5}"/>
              </a:ext>
            </a:extLst>
          </p:cNvPr>
          <p:cNvSpPr>
            <a:spLocks noGrp="1"/>
          </p:cNvSpPr>
          <p:nvPr>
            <p:ph type="title"/>
          </p:nvPr>
        </p:nvSpPr>
        <p:spPr/>
        <p:txBody>
          <a:bodyPr>
            <a:normAutofit/>
          </a:bodyPr>
          <a:lstStyle/>
          <a:p>
            <a:pPr algn="ctr"/>
            <a:r>
              <a:rPr lang="tr-TR" sz="1800" b="1" dirty="0"/>
              <a:t>Sonuç </a:t>
            </a:r>
          </a:p>
        </p:txBody>
      </p:sp>
      <p:sp>
        <p:nvSpPr>
          <p:cNvPr id="3" name="İçerik Yer Tutucusu 2">
            <a:extLst>
              <a:ext uri="{FF2B5EF4-FFF2-40B4-BE49-F238E27FC236}">
                <a16:creationId xmlns:a16="http://schemas.microsoft.com/office/drawing/2014/main" id="{E6955A30-0531-4421-637F-158F166DA527}"/>
              </a:ext>
            </a:extLst>
          </p:cNvPr>
          <p:cNvSpPr>
            <a:spLocks noGrp="1"/>
          </p:cNvSpPr>
          <p:nvPr>
            <p:ph idx="1"/>
          </p:nvPr>
        </p:nvSpPr>
        <p:spPr/>
        <p:txBody>
          <a:bodyPr>
            <a:normAutofit/>
          </a:bodyPr>
          <a:lstStyle/>
          <a:p>
            <a:r>
              <a:rPr lang="tr-TR" sz="1400" dirty="0"/>
              <a:t>Örneklemde FK semptomlarının yüksek prevalansı yüksek </a:t>
            </a:r>
            <a:r>
              <a:rPr lang="tr-TR" sz="1400" dirty="0" err="1"/>
              <a:t>tesbit</a:t>
            </a:r>
            <a:r>
              <a:rPr lang="tr-TR" sz="1400" dirty="0"/>
              <a:t> edilmiş, ancak bu semptomlar tamamlayıcı beslenme yöntemleri ile ilişkilendirilmemiş</a:t>
            </a:r>
          </a:p>
          <a:p>
            <a:r>
              <a:rPr lang="tr-TR" sz="1400" dirty="0"/>
              <a:t>Tamamlayıcı beslenme yönteminin, bebeklerde FK semptomları ile olan ilişkisini, gıda alımı ve semptomların zamanlaması göz önünde bulundurularak araştırmak için daha fazla çalışmaya ihtiyaç var</a:t>
            </a:r>
          </a:p>
        </p:txBody>
      </p:sp>
    </p:spTree>
    <p:extLst>
      <p:ext uri="{BB962C8B-B14F-4D97-AF65-F5344CB8AC3E}">
        <p14:creationId xmlns:p14="http://schemas.microsoft.com/office/powerpoint/2010/main" val="4213405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1DEB07-349F-0E02-B549-BF1F2A28CFD2}"/>
              </a:ext>
            </a:extLst>
          </p:cNvPr>
          <p:cNvSpPr>
            <a:spLocks noGrp="1"/>
          </p:cNvSpPr>
          <p:nvPr>
            <p:ph type="title"/>
          </p:nvPr>
        </p:nvSpPr>
        <p:spPr/>
        <p:txBody>
          <a:bodyPr>
            <a:normAutofit/>
          </a:bodyPr>
          <a:lstStyle/>
          <a:p>
            <a:pPr algn="ctr"/>
            <a:r>
              <a:rPr lang="tr-TR" sz="2400" b="1" dirty="0"/>
              <a:t>Giriş</a:t>
            </a:r>
            <a:endParaRPr lang="tr-TR" sz="2400" dirty="0"/>
          </a:p>
        </p:txBody>
      </p:sp>
      <p:sp>
        <p:nvSpPr>
          <p:cNvPr id="3" name="İçerik Yer Tutucusu 2">
            <a:extLst>
              <a:ext uri="{FF2B5EF4-FFF2-40B4-BE49-F238E27FC236}">
                <a16:creationId xmlns:a16="http://schemas.microsoft.com/office/drawing/2014/main" id="{2EBA52F4-B9B4-7057-76DF-2BEE647E96D8}"/>
              </a:ext>
            </a:extLst>
          </p:cNvPr>
          <p:cNvSpPr>
            <a:spLocks noGrp="1"/>
          </p:cNvSpPr>
          <p:nvPr>
            <p:ph idx="1"/>
          </p:nvPr>
        </p:nvSpPr>
        <p:spPr/>
        <p:txBody>
          <a:bodyPr>
            <a:normAutofit/>
          </a:bodyPr>
          <a:lstStyle/>
          <a:p>
            <a:r>
              <a:rPr lang="tr-TR" sz="1400" dirty="0"/>
              <a:t>Fonksiyonel kabızlık (FK), başka bir tıbbi durumla açıklanamayan dışkılama gecikmesi veya dışkılamada zorluk olarak tanımlanır</a:t>
            </a:r>
          </a:p>
          <a:p>
            <a:r>
              <a:rPr lang="tr-TR" sz="1400" dirty="0"/>
              <a:t>Roma IV kriterlerine göre, FK tanısı koyulabilmesi için en az bir ay boyunca aşağıdaki semptomlardan en az ikisinin mevcut olması gerekmektedir: haftada üçten az bağırsak hareketi, haftada bir veya daha fazla dışkı kaçırma epizodu, dışkı retansiyonu, ağrılı dışkılama veya sert dışkı, ya da rektumda büyük bir dışkı kitlesinin varlığı</a:t>
            </a:r>
          </a:p>
          <a:p>
            <a:r>
              <a:rPr lang="tr-TR" sz="1400" dirty="0"/>
              <a:t>Tamamlayıcı besinlerin tanıtılması, sağlıklı beslenme alışkanlıklarının oluşturulmasında ve kabızlık dahil </a:t>
            </a:r>
            <a:r>
              <a:rPr lang="tr-TR" sz="1400" dirty="0" err="1"/>
              <a:t>gastrointestinal</a:t>
            </a:r>
            <a:r>
              <a:rPr lang="tr-TR" sz="1400" dirty="0"/>
              <a:t> bozuklukların önlenmesinde önemli bir dönüm noktasıdır</a:t>
            </a:r>
          </a:p>
          <a:p>
            <a:r>
              <a:rPr lang="tr-TR" sz="1400" dirty="0"/>
              <a:t>Çalışmanın amacı, farklı katı gıda tanıtım yaklaşımlarının 12 aylık bebeklerde fonksiyonel kabızlık semptomlarının görülme sıklığı üzerindeki etkisini araştırmakmış</a:t>
            </a:r>
          </a:p>
          <a:p>
            <a:endParaRPr lang="tr-TR" sz="1800" dirty="0"/>
          </a:p>
        </p:txBody>
      </p:sp>
    </p:spTree>
    <p:extLst>
      <p:ext uri="{BB962C8B-B14F-4D97-AF65-F5344CB8AC3E}">
        <p14:creationId xmlns:p14="http://schemas.microsoft.com/office/powerpoint/2010/main" val="1589824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D787DC-AB69-93EA-2140-BA893EE64BAC}"/>
              </a:ext>
            </a:extLst>
          </p:cNvPr>
          <p:cNvSpPr>
            <a:spLocks noGrp="1"/>
          </p:cNvSpPr>
          <p:nvPr>
            <p:ph type="title"/>
          </p:nvPr>
        </p:nvSpPr>
        <p:spPr/>
        <p:txBody>
          <a:bodyPr>
            <a:normAutofit fontScale="90000"/>
          </a:bodyPr>
          <a:lstStyle/>
          <a:p>
            <a:pPr algn="ctr"/>
            <a:r>
              <a:rPr lang="tr-TR" sz="1800" b="1" dirty="0"/>
              <a:t/>
            </a:r>
            <a:br>
              <a:rPr lang="tr-TR" sz="1800" b="1" dirty="0"/>
            </a:br>
            <a:r>
              <a:rPr lang="tr-TR" sz="1800" b="1" dirty="0"/>
              <a:t/>
            </a:r>
            <a:br>
              <a:rPr lang="tr-TR" sz="1800" b="1" dirty="0"/>
            </a:br>
            <a:r>
              <a:rPr lang="tr-TR" sz="2000" b="1" dirty="0"/>
              <a:t>Gereç ve Yöntemler</a:t>
            </a:r>
            <a:r>
              <a:rPr lang="tr-TR" dirty="0"/>
              <a:t/>
            </a:r>
            <a:br>
              <a:rPr lang="tr-TR" dirty="0"/>
            </a:br>
            <a:endParaRPr lang="tr-TR" dirty="0"/>
          </a:p>
        </p:txBody>
      </p:sp>
      <p:sp>
        <p:nvSpPr>
          <p:cNvPr id="3" name="İçerik Yer Tutucusu 2">
            <a:extLst>
              <a:ext uri="{FF2B5EF4-FFF2-40B4-BE49-F238E27FC236}">
                <a16:creationId xmlns:a16="http://schemas.microsoft.com/office/drawing/2014/main" id="{747119E9-7091-D1AD-0F1C-DC7DCC7A4672}"/>
              </a:ext>
            </a:extLst>
          </p:cNvPr>
          <p:cNvSpPr>
            <a:spLocks noGrp="1"/>
          </p:cNvSpPr>
          <p:nvPr>
            <p:ph idx="1"/>
          </p:nvPr>
        </p:nvSpPr>
        <p:spPr/>
        <p:txBody>
          <a:bodyPr/>
          <a:lstStyle/>
          <a:p>
            <a:r>
              <a:rPr lang="tr-TR" sz="1400" b="1" dirty="0"/>
              <a:t>Çalışma Tasarımı:</a:t>
            </a:r>
            <a:r>
              <a:rPr lang="tr-TR" sz="1400" dirty="0"/>
              <a:t/>
            </a:r>
            <a:br>
              <a:rPr lang="tr-TR" sz="1400" dirty="0"/>
            </a:br>
            <a:r>
              <a:rPr lang="tr-TR" sz="1400" dirty="0"/>
              <a:t>Çalışma, anne-bebek çiftlerinin rastgele olarak aşağıdaki üç gruptan birine atandığı üç kollu kontrollü bir deneysel çalışmaymış:</a:t>
            </a:r>
            <a:br>
              <a:rPr lang="tr-TR" sz="1400" dirty="0"/>
            </a:br>
            <a:r>
              <a:rPr lang="tr-TR" sz="1400" dirty="0"/>
              <a:t>(A) Ebeveyn liderliğinde sütten kesme (PLW)</a:t>
            </a:r>
            <a:br>
              <a:rPr lang="tr-TR" sz="1400" dirty="0"/>
            </a:br>
            <a:r>
              <a:rPr lang="tr-TR" sz="1400" dirty="0"/>
              <a:t>(B) Bebek liderliğinde BLISS yaklaşımı</a:t>
            </a:r>
            <a:br>
              <a:rPr lang="tr-TR" sz="1400" dirty="0"/>
            </a:br>
            <a:r>
              <a:rPr lang="tr-TR" sz="1400" dirty="0"/>
              <a:t>(C) PLW ve BLISS yaklaşımlarını birleştiren, bu çalışma için özel olarak tasarlanmış karma yöntem</a:t>
            </a:r>
          </a:p>
          <a:p>
            <a:endParaRPr lang="tr-TR" dirty="0"/>
          </a:p>
        </p:txBody>
      </p:sp>
    </p:spTree>
    <p:extLst>
      <p:ext uri="{BB962C8B-B14F-4D97-AF65-F5344CB8AC3E}">
        <p14:creationId xmlns:p14="http://schemas.microsoft.com/office/powerpoint/2010/main" val="345748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3D3E37-62DD-19DC-01B4-EF823794E1B0}"/>
              </a:ext>
            </a:extLst>
          </p:cNvPr>
          <p:cNvSpPr>
            <a:spLocks noGrp="1"/>
          </p:cNvSpPr>
          <p:nvPr>
            <p:ph type="title"/>
          </p:nvPr>
        </p:nvSpPr>
        <p:spPr/>
        <p:txBody>
          <a:bodyPr>
            <a:normAutofit/>
          </a:bodyPr>
          <a:lstStyle/>
          <a:p>
            <a:pPr algn="ctr"/>
            <a:r>
              <a:rPr lang="tr-TR" sz="1800" b="1" dirty="0"/>
              <a:t>Örneklem Seçimi</a:t>
            </a:r>
          </a:p>
        </p:txBody>
      </p:sp>
      <p:sp>
        <p:nvSpPr>
          <p:cNvPr id="3" name="İçerik Yer Tutucusu 2">
            <a:extLst>
              <a:ext uri="{FF2B5EF4-FFF2-40B4-BE49-F238E27FC236}">
                <a16:creationId xmlns:a16="http://schemas.microsoft.com/office/drawing/2014/main" id="{7AD09A40-E58A-88EE-546F-B84B0A29AC09}"/>
              </a:ext>
            </a:extLst>
          </p:cNvPr>
          <p:cNvSpPr>
            <a:spLocks noGrp="1"/>
          </p:cNvSpPr>
          <p:nvPr>
            <p:ph idx="1"/>
          </p:nvPr>
        </p:nvSpPr>
        <p:spPr/>
        <p:txBody>
          <a:bodyPr>
            <a:normAutofit/>
          </a:bodyPr>
          <a:lstStyle/>
          <a:p>
            <a:r>
              <a:rPr lang="tr-TR" sz="1400" dirty="0"/>
              <a:t>Katılımcılar, sosyal medya, internet siteleri ve anne grupları aracılığıyla ve sağlık hizmeti sunulan yerlerdeki bilgilendirici posterlerle davet edilmiş</a:t>
            </a:r>
          </a:p>
          <a:p>
            <a:r>
              <a:rPr lang="tr-TR" sz="1400" dirty="0"/>
              <a:t>Porto </a:t>
            </a:r>
            <a:r>
              <a:rPr lang="tr-TR" sz="1400" dirty="0" err="1"/>
              <a:t>Alegre</a:t>
            </a:r>
            <a:r>
              <a:rPr lang="tr-TR" sz="1400" dirty="0"/>
              <a:t> </a:t>
            </a:r>
            <a:r>
              <a:rPr lang="tr-TR" sz="1400" dirty="0" err="1"/>
              <a:t>metropolitan</a:t>
            </a:r>
            <a:r>
              <a:rPr lang="tr-TR" sz="1400" dirty="0"/>
              <a:t> bölgesinde yaşayan, sağlıklı, tekil, zamanında doğmuş ve doğum ağırlığı 2500 gram veya daha fazla olan, henüz katı gıdalara geçiş yapmamış anneler çalışmaya katılmaya uygun kabul edilmiş</a:t>
            </a:r>
          </a:p>
          <a:p>
            <a:r>
              <a:rPr lang="tr-TR" sz="1400" dirty="0"/>
              <a:t>Doktor tarafından belirtilen herhangi bir diyet kısıtlaması olan bebekler çalışmadan çıkarılmış</a:t>
            </a:r>
          </a:p>
          <a:p>
            <a:r>
              <a:rPr lang="tr-TR" sz="1400" dirty="0"/>
              <a:t>Online onay formu doldurulup gönderildikten sonra, katılımcıların isimleri, araştırmacıdan gizli tutulan ve elektronik ortamda (</a:t>
            </a:r>
            <a:r>
              <a:rPr lang="tr-TR" sz="1400" u="sng" dirty="0">
                <a:hlinkClick r:id="rId2"/>
              </a:rPr>
              <a:t>http://www.randomization.com</a:t>
            </a:r>
            <a:r>
              <a:rPr lang="tr-TR" sz="1400" dirty="0"/>
              <a:t>) oluşturulan 3 bloklu randomizasyon listesine kaydedilmiş</a:t>
            </a:r>
          </a:p>
          <a:p>
            <a:r>
              <a:rPr lang="tr-TR" sz="1400" dirty="0"/>
              <a:t>Anneler, müdahale sırasında hangi gruba atandıkları hakkında bilgilendirilmiş</a:t>
            </a:r>
          </a:p>
          <a:p>
            <a:endParaRPr lang="tr-TR" dirty="0"/>
          </a:p>
        </p:txBody>
      </p:sp>
    </p:spTree>
    <p:extLst>
      <p:ext uri="{BB962C8B-B14F-4D97-AF65-F5344CB8AC3E}">
        <p14:creationId xmlns:p14="http://schemas.microsoft.com/office/powerpoint/2010/main" val="54152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F4EC43-39D7-CC46-F8F5-C0E1F0E0DB11}"/>
              </a:ext>
            </a:extLst>
          </p:cNvPr>
          <p:cNvSpPr>
            <a:spLocks noGrp="1"/>
          </p:cNvSpPr>
          <p:nvPr>
            <p:ph type="title"/>
          </p:nvPr>
        </p:nvSpPr>
        <p:spPr/>
        <p:txBody>
          <a:bodyPr/>
          <a:lstStyle/>
          <a:p>
            <a:pPr algn="ctr"/>
            <a:r>
              <a:rPr lang="tr-TR" sz="1800" b="1" dirty="0"/>
              <a:t>Müdahale</a:t>
            </a:r>
            <a:r>
              <a:rPr lang="tr-TR" dirty="0"/>
              <a:t> </a:t>
            </a:r>
          </a:p>
        </p:txBody>
      </p:sp>
      <p:sp>
        <p:nvSpPr>
          <p:cNvPr id="3" name="İçerik Yer Tutucusu 2">
            <a:extLst>
              <a:ext uri="{FF2B5EF4-FFF2-40B4-BE49-F238E27FC236}">
                <a16:creationId xmlns:a16="http://schemas.microsoft.com/office/drawing/2014/main" id="{BC73F5B3-E5BB-C8AD-D83D-ED0EC0CD3738}"/>
              </a:ext>
            </a:extLst>
          </p:cNvPr>
          <p:cNvSpPr>
            <a:spLocks noGrp="1"/>
          </p:cNvSpPr>
          <p:nvPr>
            <p:ph idx="1"/>
          </p:nvPr>
        </p:nvSpPr>
        <p:spPr/>
        <p:txBody>
          <a:bodyPr>
            <a:normAutofit/>
          </a:bodyPr>
          <a:lstStyle/>
          <a:p>
            <a:r>
              <a:rPr lang="tr-TR" sz="1400" dirty="0"/>
              <a:t>Bebekleri 5,5 aylık olduğunda, anneler özel bir beslenme kliniğinde katı gıdalara geçiş hakkında düzenlenen bir atölyeye katılmış</a:t>
            </a:r>
          </a:p>
          <a:p>
            <a:r>
              <a:rPr lang="tr-TR" sz="1400" dirty="0"/>
              <a:t>Klinik, deneysel bir mutfağa sahipmiş ve eğitimli beslenme uzmanları, ebeveynlere ait oldukları gruba göre tamamlayıcı beslenmeye nasıl başlanacağını canlı olarak örnek yemekler hazırlayarak öğretmiş</a:t>
            </a:r>
          </a:p>
          <a:p>
            <a:r>
              <a:rPr lang="tr-TR" sz="1400" dirty="0"/>
              <a:t>Atandıkları yöntem ne olursa olsun, annelere 6 aya kadar sadece anne sütü ile beslemeye devam etmeleri önerilmiş</a:t>
            </a:r>
          </a:p>
        </p:txBody>
      </p:sp>
    </p:spTree>
    <p:extLst>
      <p:ext uri="{BB962C8B-B14F-4D97-AF65-F5344CB8AC3E}">
        <p14:creationId xmlns:p14="http://schemas.microsoft.com/office/powerpoint/2010/main" val="2541974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478021-6628-8F3F-49DC-4977558AE6FD}"/>
              </a:ext>
            </a:extLst>
          </p:cNvPr>
          <p:cNvSpPr>
            <a:spLocks noGrp="1"/>
          </p:cNvSpPr>
          <p:nvPr>
            <p:ph type="title"/>
          </p:nvPr>
        </p:nvSpPr>
        <p:spPr/>
        <p:txBody>
          <a:bodyPr>
            <a:normAutofit/>
          </a:bodyPr>
          <a:lstStyle/>
          <a:p>
            <a:pPr algn="ctr"/>
            <a:r>
              <a:rPr lang="tr-TR" sz="1800" b="1" dirty="0"/>
              <a:t>PLW (Ebeveyn Liderliğinde Sütten Kesme) Grubu</a:t>
            </a:r>
            <a:endParaRPr lang="tr-TR" sz="1800" dirty="0"/>
          </a:p>
        </p:txBody>
      </p:sp>
      <p:sp>
        <p:nvSpPr>
          <p:cNvPr id="3" name="İçerik Yer Tutucusu 2">
            <a:extLst>
              <a:ext uri="{FF2B5EF4-FFF2-40B4-BE49-F238E27FC236}">
                <a16:creationId xmlns:a16="http://schemas.microsoft.com/office/drawing/2014/main" id="{E7992931-7192-04C3-D342-9147A67194D2}"/>
              </a:ext>
            </a:extLst>
          </p:cNvPr>
          <p:cNvSpPr>
            <a:spLocks noGrp="1"/>
          </p:cNvSpPr>
          <p:nvPr>
            <p:ph idx="1"/>
          </p:nvPr>
        </p:nvSpPr>
        <p:spPr/>
        <p:txBody>
          <a:bodyPr>
            <a:normAutofit/>
          </a:bodyPr>
          <a:lstStyle/>
          <a:p>
            <a:r>
              <a:rPr lang="tr-TR" sz="1500" dirty="0"/>
              <a:t>Ebeveynlere, 6 aydan itibaren katı gıdalara yavaş ve kademeli olarak başlanması ve gıdaların yetişkin tarafından kaşıkla verilmesi talimatı verilmiş</a:t>
            </a:r>
            <a:endParaRPr lang="tr-TR" dirty="0"/>
          </a:p>
          <a:p>
            <a:endParaRPr lang="tr-TR" dirty="0"/>
          </a:p>
        </p:txBody>
      </p:sp>
    </p:spTree>
    <p:extLst>
      <p:ext uri="{BB962C8B-B14F-4D97-AF65-F5344CB8AC3E}">
        <p14:creationId xmlns:p14="http://schemas.microsoft.com/office/powerpoint/2010/main" val="1394238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216B84-90E5-C588-8945-CDC8D86CFBEC}"/>
              </a:ext>
            </a:extLst>
          </p:cNvPr>
          <p:cNvSpPr>
            <a:spLocks noGrp="1"/>
          </p:cNvSpPr>
          <p:nvPr>
            <p:ph type="title"/>
          </p:nvPr>
        </p:nvSpPr>
        <p:spPr/>
        <p:txBody>
          <a:bodyPr>
            <a:normAutofit fontScale="90000"/>
          </a:bodyPr>
          <a:lstStyle/>
          <a:p>
            <a:pPr algn="ctr"/>
            <a:r>
              <a:rPr lang="tr-TR" sz="1800" b="1" dirty="0" smtClean="0"/>
              <a:t/>
            </a:r>
            <a:br>
              <a:rPr lang="tr-TR" sz="1800" b="1" dirty="0" smtClean="0"/>
            </a:br>
            <a:r>
              <a:rPr lang="tr-TR" sz="1800" b="1" dirty="0"/>
              <a:t/>
            </a:r>
            <a:br>
              <a:rPr lang="tr-TR" sz="1800" b="1" dirty="0"/>
            </a:br>
            <a:r>
              <a:rPr lang="tr-TR" sz="2000" b="1" dirty="0" smtClean="0"/>
              <a:t>BLISS Grubu</a:t>
            </a:r>
            <a:r>
              <a:rPr lang="tr-TR" dirty="0"/>
              <a:t/>
            </a:r>
            <a:br>
              <a:rPr lang="tr-TR" dirty="0"/>
            </a:br>
            <a:endParaRPr lang="tr-TR" dirty="0"/>
          </a:p>
        </p:txBody>
      </p:sp>
      <p:sp>
        <p:nvSpPr>
          <p:cNvPr id="3" name="İçerik Yer Tutucusu 2">
            <a:extLst>
              <a:ext uri="{FF2B5EF4-FFF2-40B4-BE49-F238E27FC236}">
                <a16:creationId xmlns:a16="http://schemas.microsoft.com/office/drawing/2014/main" id="{A2D145C6-80DA-9E6E-AC65-AD8B30DA10A6}"/>
              </a:ext>
            </a:extLst>
          </p:cNvPr>
          <p:cNvSpPr>
            <a:spLocks noGrp="1"/>
          </p:cNvSpPr>
          <p:nvPr>
            <p:ph idx="1"/>
          </p:nvPr>
        </p:nvSpPr>
        <p:spPr/>
        <p:txBody>
          <a:bodyPr>
            <a:normAutofit/>
          </a:bodyPr>
          <a:lstStyle/>
          <a:p>
            <a:r>
              <a:rPr lang="tr-TR" sz="1500" dirty="0"/>
              <a:t>Ebeveynlere, bebeğin kendi kendine beslenmesini teşvik etmeleri ancak her zaman bir yetişkinin eşliğinde ve aile ile birlikte yemek yemesi gerektiği talimatı verilmiş</a:t>
            </a:r>
          </a:p>
        </p:txBody>
      </p:sp>
    </p:spTree>
    <p:extLst>
      <p:ext uri="{BB962C8B-B14F-4D97-AF65-F5344CB8AC3E}">
        <p14:creationId xmlns:p14="http://schemas.microsoft.com/office/powerpoint/2010/main" val="833419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CB29A1-011C-C420-9D27-9903E46DBF23}"/>
              </a:ext>
            </a:extLst>
          </p:cNvPr>
          <p:cNvSpPr>
            <a:spLocks noGrp="1"/>
          </p:cNvSpPr>
          <p:nvPr>
            <p:ph type="title"/>
          </p:nvPr>
        </p:nvSpPr>
        <p:spPr/>
        <p:txBody>
          <a:bodyPr/>
          <a:lstStyle/>
          <a:p>
            <a:pPr algn="ctr"/>
            <a:r>
              <a:rPr lang="tr-TR" sz="1800" b="1" dirty="0"/>
              <a:t>Karma </a:t>
            </a:r>
            <a:r>
              <a:rPr lang="tr-TR" sz="1800" b="1" dirty="0" smtClean="0"/>
              <a:t>Yöntem</a:t>
            </a:r>
            <a:endParaRPr lang="tr-TR" dirty="0"/>
          </a:p>
        </p:txBody>
      </p:sp>
      <p:sp>
        <p:nvSpPr>
          <p:cNvPr id="3" name="İçerik Yer Tutucusu 2">
            <a:extLst>
              <a:ext uri="{FF2B5EF4-FFF2-40B4-BE49-F238E27FC236}">
                <a16:creationId xmlns:a16="http://schemas.microsoft.com/office/drawing/2014/main" id="{EBCCB12C-2428-76ED-29B1-008CD7435180}"/>
              </a:ext>
            </a:extLst>
          </p:cNvPr>
          <p:cNvSpPr>
            <a:spLocks noGrp="1"/>
          </p:cNvSpPr>
          <p:nvPr>
            <p:ph idx="1"/>
          </p:nvPr>
        </p:nvSpPr>
        <p:spPr/>
        <p:txBody>
          <a:bodyPr/>
          <a:lstStyle/>
          <a:p>
            <a:r>
              <a:rPr lang="tr-TR" sz="1400" dirty="0"/>
              <a:t>BLISS yaklaşımı ile başlamaları talimatı verilmiş</a:t>
            </a:r>
          </a:p>
          <a:p>
            <a:r>
              <a:rPr lang="tr-TR" sz="1400" dirty="0"/>
              <a:t>Eğer çocuk BLISS tekniğiyle sunulan gıdayla ilgilenmez veya tatmin olmazsa, ebeveynlere aynı öğünde PLW yaklaşımıyla beslenme sunmaları önerilmiş</a:t>
            </a:r>
          </a:p>
          <a:p>
            <a:endParaRPr lang="tr-TR" dirty="0"/>
          </a:p>
        </p:txBody>
      </p:sp>
    </p:spTree>
    <p:extLst>
      <p:ext uri="{BB962C8B-B14F-4D97-AF65-F5344CB8AC3E}">
        <p14:creationId xmlns:p14="http://schemas.microsoft.com/office/powerpoint/2010/main" val="382875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BF9CC9-626C-1BBF-2CF6-776DC26FA997}"/>
              </a:ext>
            </a:extLst>
          </p:cNvPr>
          <p:cNvSpPr>
            <a:spLocks noGrp="1"/>
          </p:cNvSpPr>
          <p:nvPr>
            <p:ph type="title"/>
          </p:nvPr>
        </p:nvSpPr>
        <p:spPr/>
        <p:txBody>
          <a:bodyPr/>
          <a:lstStyle/>
          <a:p>
            <a:pPr algn="ctr"/>
            <a:r>
              <a:rPr lang="tr-TR" sz="1800" b="1" dirty="0"/>
              <a:t>Veri </a:t>
            </a:r>
            <a:r>
              <a:rPr lang="tr-TR" sz="1800" b="1" dirty="0" smtClean="0"/>
              <a:t>Toplama</a:t>
            </a:r>
            <a:endParaRPr lang="tr-TR" dirty="0"/>
          </a:p>
        </p:txBody>
      </p:sp>
      <p:sp>
        <p:nvSpPr>
          <p:cNvPr id="3" name="İçerik Yer Tutucusu 2">
            <a:extLst>
              <a:ext uri="{FF2B5EF4-FFF2-40B4-BE49-F238E27FC236}">
                <a16:creationId xmlns:a16="http://schemas.microsoft.com/office/drawing/2014/main" id="{95050529-D822-1683-8EA0-126291359D14}"/>
              </a:ext>
            </a:extLst>
          </p:cNvPr>
          <p:cNvSpPr>
            <a:spLocks noGrp="1"/>
          </p:cNvSpPr>
          <p:nvPr>
            <p:ph idx="1"/>
          </p:nvPr>
        </p:nvSpPr>
        <p:spPr/>
        <p:txBody>
          <a:bodyPr>
            <a:normAutofit/>
          </a:bodyPr>
          <a:lstStyle/>
          <a:p>
            <a:r>
              <a:rPr lang="tr-TR" sz="1400" dirty="0"/>
              <a:t>Annelere ailenin sosyodemografik özellikleri ve çocuğun özellikleri hakkında veri toplamak için çevrim içi bir anket gönderilmiş</a:t>
            </a:r>
          </a:p>
          <a:p>
            <a:r>
              <a:rPr lang="tr-TR" sz="1400" dirty="0"/>
              <a:t>Bebekler 12 aylık olduğunda, annelere emzirme süresi (sadece anne sütüyle ve toplam emzirme), demir takviyesi, tamamlayıcı beslenmeye başlama yaşı, tamamlayıcı beslenme yöntemine uyum, besin tüketim göstergeleri ve bağırsak alışkanlıkları hakkında sorular içeren yeni bir çevrimiçi anket gönderilmiş</a:t>
            </a:r>
          </a:p>
          <a:p>
            <a:r>
              <a:rPr lang="tr-TR" sz="1400" dirty="0"/>
              <a:t>Fonksiyonel kabızlık semptomlarının varlığı, Roma IV tanı kriterlerine göre değerlendirilmiş</a:t>
            </a:r>
          </a:p>
          <a:p>
            <a:r>
              <a:rPr lang="tr-TR" sz="1400" dirty="0"/>
              <a:t>Dışkı kıvamını göstermek için Bristol dışkı skalası kullanılmış</a:t>
            </a:r>
          </a:p>
        </p:txBody>
      </p:sp>
    </p:spTree>
    <p:extLst>
      <p:ext uri="{BB962C8B-B14F-4D97-AF65-F5344CB8AC3E}">
        <p14:creationId xmlns:p14="http://schemas.microsoft.com/office/powerpoint/2010/main" val="3926965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190</TotalTime>
  <Words>1193</Words>
  <Application>Microsoft Office PowerPoint</Application>
  <PresentationFormat>Geniş ekran</PresentationFormat>
  <Paragraphs>93</Paragraphs>
  <Slides>19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Aptos</vt:lpstr>
      <vt:lpstr>Aptos Display</vt:lpstr>
      <vt:lpstr>Arial</vt:lpstr>
      <vt:lpstr>Wingdings</vt:lpstr>
      <vt:lpstr>Office Teması</vt:lpstr>
      <vt:lpstr>FONKSİYONEL KABIZLIK SEMPTOMLARI VE TAMAMLAYICI BESLENME YÖNTEMLERİ: RANDOMİZE KLİNİK ÇALIŞMA </vt:lpstr>
      <vt:lpstr>Giriş</vt:lpstr>
      <vt:lpstr>  Gereç ve Yöntemler </vt:lpstr>
      <vt:lpstr>Örneklem Seçimi</vt:lpstr>
      <vt:lpstr>Müdahale </vt:lpstr>
      <vt:lpstr>PLW (Ebeveyn Liderliğinde Sütten Kesme) Grubu</vt:lpstr>
      <vt:lpstr>  BLISS Grubu </vt:lpstr>
      <vt:lpstr>Karma Yöntem</vt:lpstr>
      <vt:lpstr>Veri Toplama</vt:lpstr>
      <vt:lpstr>İstatistiksel Analiz</vt:lpstr>
      <vt:lpstr>Bulgular </vt:lpstr>
      <vt:lpstr>PowerPoint Sunusu</vt:lpstr>
      <vt:lpstr>PowerPoint Sunusu</vt:lpstr>
      <vt:lpstr>PowerPoint Sunusu</vt:lpstr>
      <vt:lpstr>Tartışma</vt:lpstr>
      <vt:lpstr>PowerPoint Sunusu</vt:lpstr>
      <vt:lpstr>PowerPoint Sunusu</vt:lpstr>
      <vt:lpstr>Çalışmanın Sınırlılıkları</vt:lpstr>
      <vt:lpstr>Sonuç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FONKSİYONEL KABIZLIK SEMPTOMLARI VE TAMAMLAYICI BESLENME YÖNTEMLERİ: RANDOMİZE KLİNİK ÇALIŞMA </dc:title>
  <dc:creator>41221</dc:creator>
  <cp:lastModifiedBy>Fujitsu</cp:lastModifiedBy>
  <cp:revision>53</cp:revision>
  <dcterms:created xsi:type="dcterms:W3CDTF">2025-06-08T18:22:13Z</dcterms:created>
  <dcterms:modified xsi:type="dcterms:W3CDTF">2025-06-16T08:08:12Z</dcterms:modified>
</cp:coreProperties>
</file>