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
  </p:sldMasterIdLst>
  <p:sldIdLst>
    <p:sldId id="256" r:id="rId2"/>
    <p:sldId id="370" r:id="rId3"/>
    <p:sldId id="371" r:id="rId4"/>
    <p:sldId id="257" r:id="rId5"/>
    <p:sldId id="258" r:id="rId6"/>
    <p:sldId id="260" r:id="rId7"/>
    <p:sldId id="367"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4" r:id="rId70"/>
    <p:sldId id="322" r:id="rId71"/>
    <p:sldId id="323" r:id="rId72"/>
    <p:sldId id="325" r:id="rId73"/>
    <p:sldId id="326" r:id="rId74"/>
    <p:sldId id="327" r:id="rId75"/>
    <p:sldId id="328" r:id="rId76"/>
    <p:sldId id="329" r:id="rId77"/>
    <p:sldId id="331" r:id="rId78"/>
    <p:sldId id="330"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2" r:id="rId99"/>
    <p:sldId id="351"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8" r:id="rId115"/>
    <p:sldId id="369" r:id="rId1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C246780-9C4E-484D-BD8D-198C9DABBC8D}" type="datetimeFigureOut">
              <a:rPr lang="tr-TR" smtClean="0"/>
              <a:t>15.03.2024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3108C3-6E87-4A83-888F-B3A320BEA190}"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103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C246780-9C4E-484D-BD8D-198C9DABBC8D}" type="datetimeFigureOut">
              <a:rPr lang="tr-TR" smtClean="0"/>
              <a:t>15.03.2024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3108C3-6E87-4A83-888F-B3A320BEA190}" type="slidenum">
              <a:rPr lang="tr-TR" smtClean="0"/>
              <a:t>‹#›</a:t>
            </a:fld>
            <a:endParaRPr lang="tr-TR"/>
          </a:p>
        </p:txBody>
      </p:sp>
    </p:spTree>
    <p:extLst>
      <p:ext uri="{BB962C8B-B14F-4D97-AF65-F5344CB8AC3E}">
        <p14:creationId xmlns:p14="http://schemas.microsoft.com/office/powerpoint/2010/main" val="311494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C246780-9C4E-484D-BD8D-198C9DABBC8D}" type="datetimeFigureOut">
              <a:rPr lang="tr-TR" smtClean="0"/>
              <a:t>15.03.2024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3108C3-6E87-4A83-888F-B3A320BEA190}" type="slidenum">
              <a:rPr lang="tr-TR" smtClean="0"/>
              <a:t>‹#›</a:t>
            </a:fld>
            <a:endParaRPr lang="tr-TR"/>
          </a:p>
        </p:txBody>
      </p:sp>
    </p:spTree>
    <p:extLst>
      <p:ext uri="{BB962C8B-B14F-4D97-AF65-F5344CB8AC3E}">
        <p14:creationId xmlns:p14="http://schemas.microsoft.com/office/powerpoint/2010/main" val="307607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C246780-9C4E-484D-BD8D-198C9DABBC8D}" type="datetimeFigureOut">
              <a:rPr lang="tr-TR" smtClean="0"/>
              <a:t>15.03.2024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3108C3-6E87-4A83-888F-B3A320BEA190}" type="slidenum">
              <a:rPr lang="tr-TR" smtClean="0"/>
              <a:t>‹#›</a:t>
            </a:fld>
            <a:endParaRPr lang="tr-TR"/>
          </a:p>
        </p:txBody>
      </p:sp>
    </p:spTree>
    <p:extLst>
      <p:ext uri="{BB962C8B-B14F-4D97-AF65-F5344CB8AC3E}">
        <p14:creationId xmlns:p14="http://schemas.microsoft.com/office/powerpoint/2010/main" val="140138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C246780-9C4E-484D-BD8D-198C9DABBC8D}" type="datetimeFigureOut">
              <a:rPr lang="tr-TR" smtClean="0"/>
              <a:t>15.03.2024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A3108C3-6E87-4A83-888F-B3A320BEA190}"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94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C246780-9C4E-484D-BD8D-198C9DABBC8D}" type="datetimeFigureOut">
              <a:rPr lang="tr-TR" smtClean="0"/>
              <a:t>15.03.2024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A3108C3-6E87-4A83-888F-B3A320BEA190}" type="slidenum">
              <a:rPr lang="tr-TR" smtClean="0"/>
              <a:t>‹#›</a:t>
            </a:fld>
            <a:endParaRPr lang="tr-TR"/>
          </a:p>
        </p:txBody>
      </p:sp>
    </p:spTree>
    <p:extLst>
      <p:ext uri="{BB962C8B-B14F-4D97-AF65-F5344CB8AC3E}">
        <p14:creationId xmlns:p14="http://schemas.microsoft.com/office/powerpoint/2010/main" val="126644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C246780-9C4E-484D-BD8D-198C9DABBC8D}" type="datetimeFigureOut">
              <a:rPr lang="tr-TR" smtClean="0"/>
              <a:t>15.03.2024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A3108C3-6E87-4A83-888F-B3A320BEA190}" type="slidenum">
              <a:rPr lang="tr-TR" smtClean="0"/>
              <a:t>‹#›</a:t>
            </a:fld>
            <a:endParaRPr lang="tr-TR"/>
          </a:p>
        </p:txBody>
      </p:sp>
    </p:spTree>
    <p:extLst>
      <p:ext uri="{BB962C8B-B14F-4D97-AF65-F5344CB8AC3E}">
        <p14:creationId xmlns:p14="http://schemas.microsoft.com/office/powerpoint/2010/main" val="120183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C246780-9C4E-484D-BD8D-198C9DABBC8D}" type="datetimeFigureOut">
              <a:rPr lang="tr-TR" smtClean="0"/>
              <a:t>15.03.2024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A3108C3-6E87-4A83-888F-B3A320BEA190}" type="slidenum">
              <a:rPr lang="tr-TR" smtClean="0"/>
              <a:t>‹#›</a:t>
            </a:fld>
            <a:endParaRPr lang="tr-TR"/>
          </a:p>
        </p:txBody>
      </p:sp>
    </p:spTree>
    <p:extLst>
      <p:ext uri="{BB962C8B-B14F-4D97-AF65-F5344CB8AC3E}">
        <p14:creationId xmlns:p14="http://schemas.microsoft.com/office/powerpoint/2010/main" val="350443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C246780-9C4E-484D-BD8D-198C9DABBC8D}" type="datetimeFigureOut">
              <a:rPr lang="tr-TR" smtClean="0"/>
              <a:t>15.03.2024</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1A3108C3-6E87-4A83-888F-B3A320BEA190}" type="slidenum">
              <a:rPr lang="tr-TR" smtClean="0"/>
              <a:t>‹#›</a:t>
            </a:fld>
            <a:endParaRPr lang="tr-TR"/>
          </a:p>
        </p:txBody>
      </p:sp>
    </p:spTree>
    <p:extLst>
      <p:ext uri="{BB962C8B-B14F-4D97-AF65-F5344CB8AC3E}">
        <p14:creationId xmlns:p14="http://schemas.microsoft.com/office/powerpoint/2010/main" val="186550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C246780-9C4E-484D-BD8D-198C9DABBC8D}" type="datetimeFigureOut">
              <a:rPr lang="tr-TR" smtClean="0"/>
              <a:t>15.03.2024</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A3108C3-6E87-4A83-888F-B3A320BEA190}" type="slidenum">
              <a:rPr lang="tr-TR" smtClean="0"/>
              <a:t>‹#›</a:t>
            </a:fld>
            <a:endParaRPr lang="tr-TR"/>
          </a:p>
        </p:txBody>
      </p:sp>
    </p:spTree>
    <p:extLst>
      <p:ext uri="{BB962C8B-B14F-4D97-AF65-F5344CB8AC3E}">
        <p14:creationId xmlns:p14="http://schemas.microsoft.com/office/powerpoint/2010/main" val="415003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C246780-9C4E-484D-BD8D-198C9DABBC8D}" type="datetimeFigureOut">
              <a:rPr lang="tr-TR" smtClean="0"/>
              <a:t>15.03.2024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A3108C3-6E87-4A83-888F-B3A320BEA190}" type="slidenum">
              <a:rPr lang="tr-TR" smtClean="0"/>
              <a:t>‹#›</a:t>
            </a:fld>
            <a:endParaRPr lang="tr-TR"/>
          </a:p>
        </p:txBody>
      </p:sp>
    </p:spTree>
    <p:extLst>
      <p:ext uri="{BB962C8B-B14F-4D97-AF65-F5344CB8AC3E}">
        <p14:creationId xmlns:p14="http://schemas.microsoft.com/office/powerpoint/2010/main" val="234290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C246780-9C4E-484D-BD8D-198C9DABBC8D}" type="datetimeFigureOut">
              <a:rPr lang="tr-TR" smtClean="0"/>
              <a:t>15.03.2024</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A3108C3-6E87-4A83-888F-B3A320BEA190}"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30953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dirty="0" smtClean="0"/>
              <a:t>DİABETES MELLİTUS’TA TEDAVİ</a:t>
            </a:r>
            <a:endParaRPr lang="tr-TR" dirty="0"/>
          </a:p>
        </p:txBody>
      </p:sp>
      <p:sp>
        <p:nvSpPr>
          <p:cNvPr id="3" name="Alt Başlık 2"/>
          <p:cNvSpPr>
            <a:spLocks noGrp="1"/>
          </p:cNvSpPr>
          <p:nvPr>
            <p:ph type="subTitle" idx="1"/>
          </p:nvPr>
        </p:nvSpPr>
        <p:spPr/>
        <p:txBody>
          <a:bodyPr>
            <a:normAutofit fontScale="85000" lnSpcReduction="20000"/>
          </a:bodyPr>
          <a:lstStyle/>
          <a:p>
            <a:r>
              <a:rPr lang="tr-TR" dirty="0" smtClean="0"/>
              <a:t>ARŞ. GÖR. DR. KÜBRA ŞENTÜRK</a:t>
            </a:r>
          </a:p>
          <a:p>
            <a:r>
              <a:rPr lang="tr-TR" dirty="0" smtClean="0"/>
              <a:t>KTÜ AİLE HEKİMLİĞİ ABD</a:t>
            </a:r>
          </a:p>
          <a:p>
            <a:r>
              <a:rPr lang="tr-TR" dirty="0" smtClean="0"/>
              <a:t>19.03.2024</a:t>
            </a:r>
          </a:p>
          <a:p>
            <a:endParaRPr lang="tr-TR" dirty="0"/>
          </a:p>
        </p:txBody>
      </p:sp>
    </p:spTree>
    <p:extLst>
      <p:ext uri="{BB962C8B-B14F-4D97-AF65-F5344CB8AC3E}">
        <p14:creationId xmlns:p14="http://schemas.microsoft.com/office/powerpoint/2010/main" val="698914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DİYABETTE TIBBİ BESLENME TEDAVİSİ</a:t>
            </a:r>
          </a:p>
        </p:txBody>
      </p:sp>
      <p:sp>
        <p:nvSpPr>
          <p:cNvPr id="3" name="İçerik Yer Tutucusu 2"/>
          <p:cNvSpPr>
            <a:spLocks noGrp="1"/>
          </p:cNvSpPr>
          <p:nvPr>
            <p:ph idx="1"/>
          </p:nvPr>
        </p:nvSpPr>
        <p:spPr/>
        <p:txBody>
          <a:bodyPr/>
          <a:lstStyle/>
          <a:p>
            <a:pPr marL="0" indent="0">
              <a:buNone/>
            </a:pPr>
            <a:r>
              <a:rPr lang="tr-TR" sz="2400" dirty="0" smtClean="0"/>
              <a:t>1. Genel değerlendirme</a:t>
            </a:r>
          </a:p>
          <a:p>
            <a:pPr marL="0" indent="0">
              <a:buNone/>
            </a:pPr>
            <a:r>
              <a:rPr lang="tr-TR" sz="2000" dirty="0" smtClean="0"/>
              <a:t>Diyabetli bireye verilecek öneriler için ilk planda diyabet tipi, komplikasyon varlığı, kan </a:t>
            </a:r>
            <a:r>
              <a:rPr lang="tr-TR" sz="2000" dirty="0" err="1" smtClean="0"/>
              <a:t>glukoz</a:t>
            </a:r>
            <a:r>
              <a:rPr lang="tr-TR" sz="2000" dirty="0" smtClean="0"/>
              <a:t> kontrolünü sağlama durumu, </a:t>
            </a:r>
            <a:r>
              <a:rPr lang="tr-TR" sz="2000" dirty="0" err="1" smtClean="0"/>
              <a:t>antropometrik</a:t>
            </a:r>
            <a:r>
              <a:rPr lang="tr-TR" sz="2000" dirty="0" smtClean="0"/>
              <a:t> ölçümler, laboratuvar bulguları, verilen tıbbi tedavi, 24 saatlik veya üç günlük besin tüketimi, beslenme alışkanlıkları, fiziksel aktivite düzeyi, diğer hastalıkların varlığı ve tedavisi, beslenme davranışında yapması gerekecek muhtemel değişikliklere hazır olma durumu, motivasyonu vb. parametreler bireysel olarak değerlendirilir ve kayıt edilir. </a:t>
            </a:r>
          </a:p>
          <a:p>
            <a:endParaRPr lang="tr-TR" dirty="0"/>
          </a:p>
        </p:txBody>
      </p:sp>
    </p:spTree>
    <p:extLst>
      <p:ext uri="{BB962C8B-B14F-4D97-AF65-F5344CB8AC3E}">
        <p14:creationId xmlns:p14="http://schemas.microsoft.com/office/powerpoint/2010/main" val="7822147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2453" y="286603"/>
            <a:ext cx="7768053" cy="6033791"/>
          </a:xfrm>
        </p:spPr>
      </p:pic>
    </p:spTree>
    <p:extLst>
      <p:ext uri="{BB962C8B-B14F-4D97-AF65-F5344CB8AC3E}">
        <p14:creationId xmlns:p14="http://schemas.microsoft.com/office/powerpoint/2010/main" val="36471467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TİP 2 DİYABETTE İNJEKTE EDİLEN İLAÇLAR (İNSÜLİN VE GLP-1 RA) İLE TEDAVİ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7666" y="1846263"/>
            <a:ext cx="7616994" cy="4022725"/>
          </a:xfrm>
        </p:spPr>
      </p:pic>
    </p:spTree>
    <p:extLst>
      <p:ext uri="{BB962C8B-B14F-4D97-AF65-F5344CB8AC3E}">
        <p14:creationId xmlns:p14="http://schemas.microsoft.com/office/powerpoint/2010/main" val="35826471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DİYABETTE OBEZİTE VE TEDAVİSİ</a:t>
            </a:r>
          </a:p>
        </p:txBody>
      </p:sp>
      <p:sp>
        <p:nvSpPr>
          <p:cNvPr id="3" name="İçerik Yer Tutucusu 2"/>
          <p:cNvSpPr>
            <a:spLocks noGrp="1"/>
          </p:cNvSpPr>
          <p:nvPr>
            <p:ph idx="1"/>
          </p:nvPr>
        </p:nvSpPr>
        <p:spPr>
          <a:xfrm>
            <a:off x="838200" y="1690688"/>
            <a:ext cx="10515600" cy="4351338"/>
          </a:xfrm>
        </p:spPr>
        <p:txBody>
          <a:bodyPr>
            <a:normAutofit/>
          </a:bodyPr>
          <a:lstStyle/>
          <a:p>
            <a:r>
              <a:rPr lang="tr-TR" sz="1600" dirty="0" err="1"/>
              <a:t>Obezitenin</a:t>
            </a:r>
            <a:r>
              <a:rPr lang="tr-TR" sz="1600" dirty="0"/>
              <a:t> yol açtığı en önemli </a:t>
            </a:r>
            <a:r>
              <a:rPr lang="tr-TR" sz="1600" dirty="0" err="1"/>
              <a:t>metabolik</a:t>
            </a:r>
            <a:r>
              <a:rPr lang="tr-TR" sz="1600" dirty="0"/>
              <a:t> hastalıklardan birisi tip 2 diyabet olup, yine yapılan çalışmalar diyabetli hastaların büyük kısmının </a:t>
            </a:r>
            <a:r>
              <a:rPr lang="tr-TR" sz="1600" dirty="0" err="1"/>
              <a:t>obezitesi</a:t>
            </a:r>
            <a:r>
              <a:rPr lang="tr-TR" sz="1600" dirty="0"/>
              <a:t> ve/veya fazla kilosu olduğunu göstermektedir</a:t>
            </a:r>
            <a:r>
              <a:rPr lang="tr-TR" sz="1600" dirty="0" smtClean="0"/>
              <a:t>.</a:t>
            </a:r>
          </a:p>
          <a:p>
            <a:r>
              <a:rPr lang="tr-TR" sz="1600" dirty="0"/>
              <a:t>A1C kontrolünün kilo ile ilişkili olduğu ve </a:t>
            </a:r>
            <a:r>
              <a:rPr lang="tr-TR" sz="1600" dirty="0" err="1"/>
              <a:t>obezitesi</a:t>
            </a:r>
            <a:r>
              <a:rPr lang="tr-TR" sz="1600" dirty="0"/>
              <a:t> olan bireylerde hedef A1c düzeyine erişim oranının daha düşük olduğu görülmüştür. Benzer şekilde bu bireylerde kan basıncı kontrolünün daha kötü ve </a:t>
            </a:r>
            <a:r>
              <a:rPr lang="tr-TR" sz="1600" dirty="0" err="1"/>
              <a:t>aterojenik</a:t>
            </a:r>
            <a:r>
              <a:rPr lang="tr-TR" sz="1600" dirty="0"/>
              <a:t> </a:t>
            </a:r>
            <a:r>
              <a:rPr lang="tr-TR" sz="1600" dirty="0" err="1"/>
              <a:t>dislipidemi</a:t>
            </a:r>
            <a:r>
              <a:rPr lang="tr-TR" sz="1600" dirty="0"/>
              <a:t> görülme sıklığının daha fazla olduğu saptanmıştır</a:t>
            </a:r>
            <a:r>
              <a:rPr lang="tr-TR" sz="1600" dirty="0" smtClean="0"/>
              <a:t>.</a:t>
            </a:r>
          </a:p>
          <a:p>
            <a:r>
              <a:rPr lang="tr-TR" sz="1600" dirty="0"/>
              <a:t>Dolayısıyla tip 2 diyabetli hastaların kilo ölçümü ve beden kütle indeksinin hesaplanması rutin periyodik muayenenin bir parçası olup bu hastalarda önemli tedavi hedeflerinden biri de kilo kontrolü olmalıdır. </a:t>
            </a:r>
            <a:endParaRPr lang="tr-TR" sz="1600" dirty="0" smtClean="0"/>
          </a:p>
          <a:p>
            <a:r>
              <a:rPr lang="tr-TR" sz="1600" dirty="0"/>
              <a:t>Yaşam tarzı değişiklikleri ile hedeflere ulaşamayan hastalarda, uygun </a:t>
            </a:r>
            <a:r>
              <a:rPr lang="tr-TR" sz="1600" dirty="0" err="1"/>
              <a:t>endikasyon</a:t>
            </a:r>
            <a:r>
              <a:rPr lang="tr-TR" sz="1600" dirty="0"/>
              <a:t> varlığında, yaşam tarzı değişikliklerine ek olarak medikal tedavi ve </a:t>
            </a:r>
            <a:r>
              <a:rPr lang="tr-TR" sz="1600" dirty="0" err="1"/>
              <a:t>bariyatrik</a:t>
            </a:r>
            <a:r>
              <a:rPr lang="tr-TR" sz="1600" dirty="0"/>
              <a:t> cerrahi uygulanabilir. </a:t>
            </a:r>
            <a:endParaRPr lang="tr-TR" sz="1600" dirty="0" smtClean="0"/>
          </a:p>
          <a:p>
            <a:endParaRPr lang="tr-TR" sz="20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1650" y="4387740"/>
            <a:ext cx="6268700" cy="1853184"/>
          </a:xfrm>
          <a:prstGeom prst="rect">
            <a:avLst/>
          </a:prstGeom>
        </p:spPr>
      </p:pic>
    </p:spTree>
    <p:extLst>
      <p:ext uri="{BB962C8B-B14F-4D97-AF65-F5344CB8AC3E}">
        <p14:creationId xmlns:p14="http://schemas.microsoft.com/office/powerpoint/2010/main" val="23652259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DİYABETTE OBEZİTE VE TEDAVİSİ</a:t>
            </a:r>
            <a:endParaRPr lang="tr-TR" sz="3600" dirty="0"/>
          </a:p>
        </p:txBody>
      </p:sp>
      <p:sp>
        <p:nvSpPr>
          <p:cNvPr id="3" name="İçerik Yer Tutucusu 2"/>
          <p:cNvSpPr>
            <a:spLocks noGrp="1"/>
          </p:cNvSpPr>
          <p:nvPr>
            <p:ph idx="1"/>
          </p:nvPr>
        </p:nvSpPr>
        <p:spPr/>
        <p:txBody>
          <a:bodyPr>
            <a:normAutofit fontScale="92500" lnSpcReduction="10000"/>
          </a:bodyPr>
          <a:lstStyle/>
          <a:p>
            <a:pPr marL="0" indent="0">
              <a:buNone/>
            </a:pPr>
            <a:r>
              <a:rPr lang="tr-TR" sz="2000" b="1" i="1" dirty="0"/>
              <a:t>Yaşam tarzı değişiklikleri </a:t>
            </a:r>
            <a:endParaRPr lang="tr-TR" sz="2000" b="1" i="1" dirty="0" smtClean="0"/>
          </a:p>
          <a:p>
            <a:r>
              <a:rPr lang="tr-TR" sz="2000" dirty="0"/>
              <a:t>Fazla kilosu (30&gt; BKİ ≥25 kg/m2) ve </a:t>
            </a:r>
            <a:r>
              <a:rPr lang="tr-TR" sz="2000" dirty="0" err="1"/>
              <a:t>obezitesi</a:t>
            </a:r>
            <a:r>
              <a:rPr lang="tr-TR" sz="2000" dirty="0"/>
              <a:t> (BKİ ≥30 k/m2) olan tüm diyabetik hastalara </a:t>
            </a:r>
            <a:r>
              <a:rPr lang="tr-TR" sz="2000" dirty="0" err="1"/>
              <a:t>hipokalorik</a:t>
            </a:r>
            <a:r>
              <a:rPr lang="tr-TR" sz="2000" dirty="0"/>
              <a:t> diyet, egzersiz ve davranış tedavisinden oluşan yaşam tarzı değişikleri önerilmelidir. </a:t>
            </a:r>
            <a:endParaRPr lang="tr-TR" sz="2000" dirty="0" smtClean="0"/>
          </a:p>
          <a:p>
            <a:r>
              <a:rPr lang="tr-TR" sz="2000" dirty="0"/>
              <a:t>Günlük kalori alımının 500-750 </a:t>
            </a:r>
            <a:r>
              <a:rPr lang="tr-TR" sz="2000" dirty="0" err="1"/>
              <a:t>kkal</a:t>
            </a:r>
            <a:r>
              <a:rPr lang="tr-TR" sz="2000" dirty="0"/>
              <a:t>/gün enerji </a:t>
            </a:r>
            <a:r>
              <a:rPr lang="tr-TR" sz="2000" dirty="0" err="1"/>
              <a:t>defisiti</a:t>
            </a:r>
            <a:r>
              <a:rPr lang="tr-TR" sz="2000" dirty="0"/>
              <a:t> olacak şekilde kısıtlanması önerilmekte olup total kalori ihtiyacı bireyin kilosu ve fiziksel aktivite düzeyine göre hesaplanmalıdır. Buna göre hesaplandığında günlük kalori ihtiyacı genellikle kadınlar için 1200-1500 </a:t>
            </a:r>
            <a:r>
              <a:rPr lang="tr-TR" sz="2000" dirty="0" err="1"/>
              <a:t>kkal</a:t>
            </a:r>
            <a:r>
              <a:rPr lang="tr-TR" sz="2000" dirty="0"/>
              <a:t>, erkekler için 1500-1800 </a:t>
            </a:r>
            <a:r>
              <a:rPr lang="tr-TR" sz="2000" dirty="0" err="1"/>
              <a:t>kkal</a:t>
            </a:r>
            <a:r>
              <a:rPr lang="tr-TR" sz="2000" dirty="0"/>
              <a:t> arasında </a:t>
            </a:r>
            <a:r>
              <a:rPr lang="tr-TR" sz="2000" dirty="0" smtClean="0"/>
              <a:t>değişmektedir</a:t>
            </a:r>
          </a:p>
          <a:p>
            <a:r>
              <a:rPr lang="tr-TR" sz="2000" dirty="0" smtClean="0"/>
              <a:t>Bireylerin </a:t>
            </a:r>
            <a:r>
              <a:rPr lang="tr-TR" sz="2000" dirty="0" err="1"/>
              <a:t>kontrendikasyon</a:t>
            </a:r>
            <a:r>
              <a:rPr lang="tr-TR" sz="2000" dirty="0"/>
              <a:t> bulunmayan durumlarda aktif kilo verme fazında haftada en az 150 </a:t>
            </a:r>
            <a:r>
              <a:rPr lang="tr-TR" sz="2000" dirty="0" err="1"/>
              <a:t>dk</a:t>
            </a:r>
            <a:r>
              <a:rPr lang="tr-TR" sz="2000" dirty="0"/>
              <a:t>, kilo korunma fazında ise haftada 200-300 </a:t>
            </a:r>
            <a:r>
              <a:rPr lang="tr-TR" sz="2000" dirty="0" err="1"/>
              <a:t>dk</a:t>
            </a:r>
            <a:r>
              <a:rPr lang="tr-TR" sz="2000" dirty="0"/>
              <a:t> olacak şekilde aerobik egzersiz yapması teşvik edilmelidir. Klinik fayda görülebilmesi için gerekli </a:t>
            </a:r>
            <a:r>
              <a:rPr lang="tr-TR" sz="2000" dirty="0" err="1"/>
              <a:t>minumum</a:t>
            </a:r>
            <a:r>
              <a:rPr lang="tr-TR" sz="2000" dirty="0"/>
              <a:t> kilo kaybı %5 ve üzeridir</a:t>
            </a:r>
            <a:r>
              <a:rPr lang="tr-TR" sz="2000" dirty="0" smtClean="0"/>
              <a:t>.</a:t>
            </a:r>
          </a:p>
          <a:p>
            <a:r>
              <a:rPr lang="tr-TR" sz="2000" dirty="0"/>
              <a:t>Davranış tedavisi ile hastaya gerçekçi bir kilo hedefi belirleme, kendi kendisini izlem, yeme dürtüsünü kontrol etme, gereksiz yeme davranışı başka davranışlarla değiştirme noktalarında beceri kazandırılması hedeflenmektedir. </a:t>
            </a:r>
            <a:endParaRPr lang="tr-TR" sz="2000" dirty="0"/>
          </a:p>
        </p:txBody>
      </p:sp>
    </p:spTree>
    <p:extLst>
      <p:ext uri="{BB962C8B-B14F-4D97-AF65-F5344CB8AC3E}">
        <p14:creationId xmlns:p14="http://schemas.microsoft.com/office/powerpoint/2010/main" val="21836821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DİYABETTE OBEZİTE VE TEDAVİSİ</a:t>
            </a:r>
            <a:endParaRPr lang="tr-TR" dirty="0"/>
          </a:p>
        </p:txBody>
      </p:sp>
      <p:sp>
        <p:nvSpPr>
          <p:cNvPr id="3" name="İçerik Yer Tutucusu 2"/>
          <p:cNvSpPr>
            <a:spLocks noGrp="1"/>
          </p:cNvSpPr>
          <p:nvPr>
            <p:ph idx="1"/>
          </p:nvPr>
        </p:nvSpPr>
        <p:spPr/>
        <p:txBody>
          <a:bodyPr>
            <a:normAutofit/>
          </a:bodyPr>
          <a:lstStyle/>
          <a:p>
            <a:pPr marL="0" indent="0">
              <a:buNone/>
            </a:pPr>
            <a:r>
              <a:rPr lang="tr-TR" sz="2000" b="1" i="1" dirty="0" smtClean="0"/>
              <a:t>Medikal tedavi </a:t>
            </a:r>
          </a:p>
          <a:p>
            <a:r>
              <a:rPr lang="tr-TR" sz="2000" dirty="0" smtClean="0"/>
              <a:t>BKİ ≥27 kg/m2 olan diyabetli hastalarda yaşam tarzı değişiklikleri ile hedeflenen kiloya kaybına ulaşılamadığında </a:t>
            </a:r>
            <a:r>
              <a:rPr lang="tr-TR" sz="2000" dirty="0" err="1" smtClean="0"/>
              <a:t>obezite</a:t>
            </a:r>
            <a:r>
              <a:rPr lang="tr-TR" sz="2000" dirty="0" smtClean="0"/>
              <a:t> tedavisine yönelik </a:t>
            </a:r>
            <a:r>
              <a:rPr lang="tr-TR" sz="2000" dirty="0" err="1" smtClean="0"/>
              <a:t>farmakoterapi</a:t>
            </a:r>
            <a:r>
              <a:rPr lang="tr-TR" sz="2000" dirty="0" smtClean="0"/>
              <a:t> planlanabilir. </a:t>
            </a:r>
          </a:p>
          <a:p>
            <a:r>
              <a:rPr lang="tr-TR" sz="2000" dirty="0" smtClean="0"/>
              <a:t>Ülkemizde </a:t>
            </a:r>
            <a:r>
              <a:rPr lang="tr-TR" sz="2000" dirty="0" err="1"/>
              <a:t>obezite</a:t>
            </a:r>
            <a:r>
              <a:rPr lang="tr-TR" sz="2000" dirty="0"/>
              <a:t> tedavisinde onaylı sadece iki ilaç bulunmaktadır. Bunların ilki bir </a:t>
            </a:r>
            <a:r>
              <a:rPr lang="tr-TR" sz="2000" dirty="0" err="1"/>
              <a:t>lipaz</a:t>
            </a:r>
            <a:r>
              <a:rPr lang="tr-TR" sz="2000" dirty="0"/>
              <a:t> inhibitörü olan </a:t>
            </a:r>
            <a:r>
              <a:rPr lang="tr-TR" sz="2000" dirty="0" err="1"/>
              <a:t>orlistat</a:t>
            </a:r>
            <a:r>
              <a:rPr lang="tr-TR" sz="2000" dirty="0"/>
              <a:t> diğeri ise GLP-1 reseptör </a:t>
            </a:r>
            <a:r>
              <a:rPr lang="tr-TR" sz="2000" dirty="0" err="1"/>
              <a:t>agonisti</a:t>
            </a:r>
            <a:r>
              <a:rPr lang="tr-TR" sz="2000" dirty="0"/>
              <a:t> olan </a:t>
            </a:r>
            <a:r>
              <a:rPr lang="tr-TR" sz="2000" dirty="0" err="1"/>
              <a:t>liraglutiddir</a:t>
            </a:r>
            <a:r>
              <a:rPr lang="tr-TR" sz="2000" dirty="0" smtClean="0"/>
              <a:t>.</a:t>
            </a:r>
          </a:p>
          <a:p>
            <a:r>
              <a:rPr lang="tr-TR" sz="2000" dirty="0"/>
              <a:t>Üç aylık tedaviye rağmen %5 ve üzerinde kilo kaybı sağlanamadığında veya ilacın devamına engel bir yan etki ile karşılaşıldığında tedavi kesilmelidir.</a:t>
            </a:r>
            <a:endParaRPr lang="tr-TR" sz="2000" dirty="0" smtClean="0"/>
          </a:p>
          <a:p>
            <a:endParaRPr lang="tr-TR" sz="2000" dirty="0"/>
          </a:p>
        </p:txBody>
      </p:sp>
    </p:spTree>
    <p:extLst>
      <p:ext uri="{BB962C8B-B14F-4D97-AF65-F5344CB8AC3E}">
        <p14:creationId xmlns:p14="http://schemas.microsoft.com/office/powerpoint/2010/main" val="4436469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DİYABETTE OBEZİTE VE TEDAVİSİ</a:t>
            </a:r>
            <a:endParaRPr lang="tr-TR" sz="3600" dirty="0"/>
          </a:p>
        </p:txBody>
      </p:sp>
      <p:sp>
        <p:nvSpPr>
          <p:cNvPr id="3" name="İçerik Yer Tutucusu 2"/>
          <p:cNvSpPr>
            <a:spLocks noGrp="1"/>
          </p:cNvSpPr>
          <p:nvPr>
            <p:ph idx="1"/>
          </p:nvPr>
        </p:nvSpPr>
        <p:spPr>
          <a:xfrm>
            <a:off x="838201" y="1825625"/>
            <a:ext cx="7457902" cy="4351338"/>
          </a:xfrm>
        </p:spPr>
        <p:txBody>
          <a:bodyPr>
            <a:normAutofit fontScale="92500" lnSpcReduction="10000"/>
          </a:bodyPr>
          <a:lstStyle/>
          <a:p>
            <a:pPr marL="0" indent="0">
              <a:buNone/>
            </a:pPr>
            <a:r>
              <a:rPr lang="tr-TR" sz="2000" b="1" i="1" dirty="0"/>
              <a:t>Medikal tedavi </a:t>
            </a:r>
          </a:p>
          <a:p>
            <a:r>
              <a:rPr lang="tr-TR" sz="2000" i="1" dirty="0" err="1"/>
              <a:t>Orlistat</a:t>
            </a:r>
            <a:r>
              <a:rPr lang="tr-TR" sz="2000" dirty="0"/>
              <a:t> </a:t>
            </a:r>
            <a:r>
              <a:rPr lang="tr-TR" sz="2000" dirty="0" err="1"/>
              <a:t>intestinal</a:t>
            </a:r>
            <a:r>
              <a:rPr lang="tr-TR" sz="2000" dirty="0"/>
              <a:t> yağ emilimini azaltarak etki gösterir ve &lt;%1’den azı sistemik dolaşıma geçer. Önerilen doz ana öğünlerle birlikte günde 3 kez alınan 60-120 mg’dır</a:t>
            </a:r>
            <a:r>
              <a:rPr lang="tr-TR" sz="2000" dirty="0" smtClean="0"/>
              <a:t>.</a:t>
            </a:r>
          </a:p>
          <a:p>
            <a:pPr marL="0" indent="0">
              <a:buNone/>
            </a:pPr>
            <a:endParaRPr lang="tr-TR" sz="2000" dirty="0" smtClean="0"/>
          </a:p>
          <a:p>
            <a:endParaRPr lang="tr-TR" sz="2000" dirty="0" smtClean="0"/>
          </a:p>
          <a:p>
            <a:endParaRPr lang="tr-TR" sz="2000" dirty="0" smtClean="0"/>
          </a:p>
          <a:p>
            <a:r>
              <a:rPr lang="tr-TR" sz="2000" i="1" dirty="0" err="1" smtClean="0"/>
              <a:t>Liraglutid</a:t>
            </a:r>
            <a:r>
              <a:rPr lang="tr-TR" sz="2000" dirty="0" smtClean="0"/>
              <a:t> </a:t>
            </a:r>
            <a:r>
              <a:rPr lang="tr-TR" sz="2000" dirty="0"/>
              <a:t>ise </a:t>
            </a:r>
            <a:r>
              <a:rPr lang="tr-TR" sz="2000" dirty="0" err="1"/>
              <a:t>endojen</a:t>
            </a:r>
            <a:r>
              <a:rPr lang="tr-TR" sz="2000" dirty="0"/>
              <a:t> GLP-1 ile %97 benzerliği olan uzun etkili bir GLP-1 reseptör </a:t>
            </a:r>
            <a:r>
              <a:rPr lang="tr-TR" sz="2000" dirty="0" err="1"/>
              <a:t>agonistidir</a:t>
            </a:r>
            <a:r>
              <a:rPr lang="tr-TR" sz="2000" dirty="0"/>
              <a:t>. Ortamdaki </a:t>
            </a:r>
            <a:r>
              <a:rPr lang="tr-TR" sz="2000" dirty="0" err="1"/>
              <a:t>glukoza</a:t>
            </a:r>
            <a:r>
              <a:rPr lang="tr-TR" sz="2000" dirty="0"/>
              <a:t> bağlı olarak insülin </a:t>
            </a:r>
            <a:r>
              <a:rPr lang="tr-TR" sz="2000" dirty="0" err="1"/>
              <a:t>sekresyonunu</a:t>
            </a:r>
            <a:r>
              <a:rPr lang="tr-TR" sz="2000" dirty="0"/>
              <a:t> arttırıp, uygunsuz olarak artmış </a:t>
            </a:r>
            <a:r>
              <a:rPr lang="tr-TR" sz="2000" dirty="0" err="1"/>
              <a:t>glukagon</a:t>
            </a:r>
            <a:r>
              <a:rPr lang="tr-TR" sz="2000" dirty="0"/>
              <a:t> seviyelerini baskılamaktadır. </a:t>
            </a:r>
            <a:r>
              <a:rPr lang="tr-TR" sz="2000" dirty="0" err="1"/>
              <a:t>Gastrik</a:t>
            </a:r>
            <a:r>
              <a:rPr lang="tr-TR" sz="2000" dirty="0"/>
              <a:t> boşalmayı geciktirerek ve </a:t>
            </a:r>
            <a:r>
              <a:rPr lang="tr-TR" sz="2000" dirty="0" err="1"/>
              <a:t>hipotalamustaki</a:t>
            </a:r>
            <a:r>
              <a:rPr lang="tr-TR" sz="2000" dirty="0"/>
              <a:t> merkezi etkiler yoluyla tokluğu arttırarak kilo kontrolü sağlar. Tip 2 DM tedavisinde </a:t>
            </a:r>
            <a:r>
              <a:rPr lang="tr-TR" sz="2000" dirty="0" err="1"/>
              <a:t>subkutan</a:t>
            </a:r>
            <a:r>
              <a:rPr lang="tr-TR" sz="2000" dirty="0"/>
              <a:t> enjeksiyon olarak günde bir kez 1,2-1,8 mg dozlarında kullanılmakta iken </a:t>
            </a:r>
            <a:r>
              <a:rPr lang="tr-TR" sz="2000" dirty="0" err="1"/>
              <a:t>liraglutidin</a:t>
            </a:r>
            <a:r>
              <a:rPr lang="tr-TR" sz="2000" dirty="0"/>
              <a:t> </a:t>
            </a:r>
            <a:r>
              <a:rPr lang="tr-TR" sz="2000" dirty="0" err="1"/>
              <a:t>obezite</a:t>
            </a:r>
            <a:r>
              <a:rPr lang="tr-TR" sz="2000" dirty="0"/>
              <a:t> tedavisinde onaylanan etkin dozu 3 mg’dır.</a:t>
            </a:r>
            <a:endParaRPr lang="tr-TR" sz="20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0506" y="4001294"/>
            <a:ext cx="3439302" cy="2336482"/>
          </a:xfrm>
          <a:prstGeom prst="rect">
            <a:avLst/>
          </a:prstGeom>
        </p:spPr>
      </p:pic>
      <p:pic>
        <p:nvPicPr>
          <p:cNvPr id="3074" name="Picture 2" descr="Thincal reçetesiz satılır m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3691" y="1825625"/>
            <a:ext cx="2505201" cy="173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371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DİYABETTE OBEZİTE VE TEDAVİSİ</a:t>
            </a:r>
            <a:endParaRPr lang="tr-TR" sz="3600" dirty="0"/>
          </a:p>
        </p:txBody>
      </p:sp>
      <p:sp>
        <p:nvSpPr>
          <p:cNvPr id="3" name="İçerik Yer Tutucusu 2"/>
          <p:cNvSpPr>
            <a:spLocks noGrp="1"/>
          </p:cNvSpPr>
          <p:nvPr>
            <p:ph idx="1"/>
          </p:nvPr>
        </p:nvSpPr>
        <p:spPr/>
        <p:txBody>
          <a:bodyPr>
            <a:normAutofit fontScale="92500" lnSpcReduction="10000"/>
          </a:bodyPr>
          <a:lstStyle/>
          <a:p>
            <a:pPr marL="0" indent="0">
              <a:buNone/>
            </a:pPr>
            <a:r>
              <a:rPr lang="tr-TR" sz="2000" b="1" i="1" dirty="0" err="1"/>
              <a:t>Bariyatrik</a:t>
            </a:r>
            <a:r>
              <a:rPr lang="tr-TR" sz="2000" b="1" i="1" dirty="0"/>
              <a:t> </a:t>
            </a:r>
            <a:r>
              <a:rPr lang="tr-TR" sz="2000" b="1" i="1" dirty="0" smtClean="0"/>
              <a:t>cerrahi</a:t>
            </a:r>
          </a:p>
          <a:p>
            <a:r>
              <a:rPr lang="tr-TR" sz="2000" dirty="0"/>
              <a:t>Son yıllarda </a:t>
            </a:r>
            <a:r>
              <a:rPr lang="tr-TR" sz="2000" dirty="0" err="1"/>
              <a:t>obezitesi</a:t>
            </a:r>
            <a:r>
              <a:rPr lang="tr-TR" sz="2000" dirty="0"/>
              <a:t> olan hastalarda tip 2 diyabet tedavisi ve önlenmesinde de </a:t>
            </a:r>
            <a:r>
              <a:rPr lang="tr-TR" sz="2000" dirty="0" err="1"/>
              <a:t>bariyatrik</a:t>
            </a:r>
            <a:r>
              <a:rPr lang="tr-TR" sz="2000" dirty="0"/>
              <a:t> cerrahinin faydalı olabileceği yönünde ciddi kanıtlar oluşmuştur. Günümüzde pek çok güncel kılavuz tarafından standart </a:t>
            </a:r>
            <a:r>
              <a:rPr lang="tr-TR" sz="2000" dirty="0" err="1"/>
              <a:t>bariyatrik</a:t>
            </a:r>
            <a:r>
              <a:rPr lang="tr-TR" sz="2000" dirty="0"/>
              <a:t> cerrahi yöntem olarak kabul edilen dört yöntem; ayarlanabilir </a:t>
            </a:r>
            <a:r>
              <a:rPr lang="tr-TR" sz="2000" dirty="0" err="1"/>
              <a:t>gastrik</a:t>
            </a:r>
            <a:r>
              <a:rPr lang="tr-TR" sz="2000" dirty="0"/>
              <a:t> </a:t>
            </a:r>
            <a:r>
              <a:rPr lang="tr-TR" sz="2000" dirty="0" err="1"/>
              <a:t>band</a:t>
            </a:r>
            <a:r>
              <a:rPr lang="tr-TR" sz="2000" dirty="0"/>
              <a:t> (AGB), </a:t>
            </a:r>
            <a:r>
              <a:rPr lang="tr-TR" sz="2000" dirty="0" err="1"/>
              <a:t>sleeve</a:t>
            </a:r>
            <a:r>
              <a:rPr lang="tr-TR" sz="2000" dirty="0"/>
              <a:t> </a:t>
            </a:r>
            <a:r>
              <a:rPr lang="tr-TR" sz="2000" dirty="0" err="1"/>
              <a:t>gastrektomi</a:t>
            </a:r>
            <a:r>
              <a:rPr lang="tr-TR" sz="2000" dirty="0"/>
              <a:t> (SG), </a:t>
            </a:r>
            <a:r>
              <a:rPr lang="tr-TR" sz="2000" dirty="0" err="1"/>
              <a:t>Roux</a:t>
            </a:r>
            <a:r>
              <a:rPr lang="tr-TR" sz="2000" dirty="0"/>
              <a:t>-en-Y </a:t>
            </a:r>
            <a:r>
              <a:rPr lang="tr-TR" sz="2000" dirty="0" err="1"/>
              <a:t>gastrik</a:t>
            </a:r>
            <a:r>
              <a:rPr lang="tr-TR" sz="2000" dirty="0"/>
              <a:t> bypass (RYGB) ve </a:t>
            </a:r>
            <a:r>
              <a:rPr lang="tr-TR" sz="2000" dirty="0" err="1"/>
              <a:t>biliopankreatik</a:t>
            </a:r>
            <a:r>
              <a:rPr lang="tr-TR" sz="2000" dirty="0"/>
              <a:t> </a:t>
            </a:r>
            <a:r>
              <a:rPr lang="tr-TR" sz="2000" dirty="0" err="1"/>
              <a:t>diversiyon</a:t>
            </a:r>
            <a:r>
              <a:rPr lang="tr-TR" sz="2000" dirty="0"/>
              <a:t> ± </a:t>
            </a:r>
            <a:r>
              <a:rPr lang="tr-TR" sz="2000" dirty="0" err="1"/>
              <a:t>duedonal</a:t>
            </a:r>
            <a:r>
              <a:rPr lang="tr-TR" sz="2000" dirty="0"/>
              <a:t> </a:t>
            </a:r>
            <a:r>
              <a:rPr lang="tr-TR" sz="2000" dirty="0" err="1"/>
              <a:t>switch</a:t>
            </a:r>
            <a:r>
              <a:rPr lang="tr-TR" sz="2000" dirty="0"/>
              <a:t> (BPD-DS)’</a:t>
            </a:r>
            <a:r>
              <a:rPr lang="tr-TR" sz="2000" dirty="0" err="1"/>
              <a:t>dir</a:t>
            </a:r>
            <a:r>
              <a:rPr lang="tr-TR" sz="2000" dirty="0"/>
              <a:t>. </a:t>
            </a:r>
            <a:endParaRPr lang="tr-TR" sz="2000" dirty="0" smtClean="0"/>
          </a:p>
          <a:p>
            <a:r>
              <a:rPr lang="tr-TR" sz="2000" b="1" dirty="0" err="1"/>
              <a:t>Bariyatrik</a:t>
            </a:r>
            <a:r>
              <a:rPr lang="tr-TR" sz="2000" b="1" dirty="0"/>
              <a:t> cerrahi </a:t>
            </a:r>
            <a:r>
              <a:rPr lang="tr-TR" sz="2000" b="1" dirty="0" err="1"/>
              <a:t>endikasyonları</a:t>
            </a:r>
            <a:r>
              <a:rPr lang="tr-TR" sz="2000" b="1" dirty="0"/>
              <a:t> </a:t>
            </a:r>
            <a:endParaRPr lang="tr-TR" sz="2000" b="1" dirty="0" smtClean="0"/>
          </a:p>
          <a:p>
            <a:pPr marL="457200" indent="-457200">
              <a:buAutoNum type="arabicPeriod"/>
            </a:pPr>
            <a:r>
              <a:rPr lang="tr-TR" sz="2000" dirty="0" smtClean="0"/>
              <a:t>BKİ </a:t>
            </a:r>
            <a:r>
              <a:rPr lang="tr-TR" sz="2000" dirty="0"/>
              <a:t>≥40 kg/m2 olan tip 2 diyabet tanılı hastalar; </a:t>
            </a:r>
            <a:r>
              <a:rPr lang="tr-TR" sz="2000" dirty="0" err="1"/>
              <a:t>glisemik</a:t>
            </a:r>
            <a:r>
              <a:rPr lang="tr-TR" sz="2000" dirty="0"/>
              <a:t> kontrol durumlarından ve kullanmakta olduğu </a:t>
            </a:r>
            <a:r>
              <a:rPr lang="tr-TR" sz="2000" dirty="0" err="1"/>
              <a:t>glukoz</a:t>
            </a:r>
            <a:r>
              <a:rPr lang="tr-TR" sz="2000" dirty="0"/>
              <a:t> düşürücü tedavisinden bağımsız olarak </a:t>
            </a:r>
            <a:endParaRPr lang="tr-TR" sz="2000" dirty="0" smtClean="0"/>
          </a:p>
          <a:p>
            <a:pPr marL="457200" indent="-457200">
              <a:buAutoNum type="arabicPeriod"/>
            </a:pPr>
            <a:r>
              <a:rPr lang="tr-TR" sz="2000" dirty="0" smtClean="0"/>
              <a:t>BKİ </a:t>
            </a:r>
            <a:r>
              <a:rPr lang="tr-TR" sz="2000" dirty="0"/>
              <a:t>≥35 kg/m2 olup yeterli medikal tedaviye rağmen optimal </a:t>
            </a:r>
            <a:r>
              <a:rPr lang="tr-TR" sz="2000" dirty="0" err="1"/>
              <a:t>glisemik</a:t>
            </a:r>
            <a:r>
              <a:rPr lang="tr-TR" sz="2000" dirty="0"/>
              <a:t> kontrol sağlanamayan tip 2 diyabet tanılı </a:t>
            </a:r>
            <a:r>
              <a:rPr lang="tr-TR" sz="2000" dirty="0" smtClean="0"/>
              <a:t>hastalar</a:t>
            </a:r>
          </a:p>
          <a:p>
            <a:pPr marL="457200" indent="-457200">
              <a:buAutoNum type="arabicPeriod"/>
            </a:pPr>
            <a:r>
              <a:rPr lang="tr-TR" sz="2000" dirty="0" err="1"/>
              <a:t>Obezitesi</a:t>
            </a:r>
            <a:r>
              <a:rPr lang="tr-TR" sz="2000" dirty="0"/>
              <a:t> olan tip 1 diyabetik hastalarda ise cerrahi sonrası </a:t>
            </a:r>
            <a:r>
              <a:rPr lang="tr-TR" sz="2000" dirty="0" err="1"/>
              <a:t>metabolik</a:t>
            </a:r>
            <a:r>
              <a:rPr lang="tr-TR" sz="2000" dirty="0"/>
              <a:t> parametrelerin iyileştiğini gösteren yeterli sayı ve kalitede kanıt bulunmadığından cerrahi önerilmemektedir.</a:t>
            </a:r>
            <a:endParaRPr lang="tr-TR" sz="2000" dirty="0"/>
          </a:p>
        </p:txBody>
      </p:sp>
    </p:spTree>
    <p:extLst>
      <p:ext uri="{BB962C8B-B14F-4D97-AF65-F5344CB8AC3E}">
        <p14:creationId xmlns:p14="http://schemas.microsoft.com/office/powerpoint/2010/main" val="25475711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DİYABETTE OBEZİTE VE TEDAVİSİ</a:t>
            </a:r>
            <a:endParaRPr lang="tr-TR" sz="3600" dirty="0"/>
          </a:p>
        </p:txBody>
      </p:sp>
      <p:sp>
        <p:nvSpPr>
          <p:cNvPr id="3" name="İçerik Yer Tutucusu 2"/>
          <p:cNvSpPr>
            <a:spLocks noGrp="1"/>
          </p:cNvSpPr>
          <p:nvPr>
            <p:ph idx="1"/>
          </p:nvPr>
        </p:nvSpPr>
        <p:spPr>
          <a:xfrm>
            <a:off x="838200" y="1690688"/>
            <a:ext cx="11148753" cy="4896803"/>
          </a:xfrm>
        </p:spPr>
        <p:txBody>
          <a:bodyPr>
            <a:normAutofit fontScale="47500" lnSpcReduction="20000"/>
          </a:bodyPr>
          <a:lstStyle/>
          <a:p>
            <a:r>
              <a:rPr lang="tr-TR" sz="3300" b="1" i="1" dirty="0" err="1"/>
              <a:t>Bariyatrik</a:t>
            </a:r>
            <a:r>
              <a:rPr lang="tr-TR" sz="3300" b="1" i="1" dirty="0"/>
              <a:t> cerrahi</a:t>
            </a:r>
          </a:p>
          <a:p>
            <a:r>
              <a:rPr lang="tr-TR" sz="3300" b="1" dirty="0" err="1"/>
              <a:t>Bariyatrik</a:t>
            </a:r>
            <a:r>
              <a:rPr lang="tr-TR" sz="3300" b="1" dirty="0"/>
              <a:t> cerrahi </a:t>
            </a:r>
            <a:r>
              <a:rPr lang="tr-TR" sz="3300" b="1" dirty="0" err="1" smtClean="0"/>
              <a:t>kontrendikasyonları</a:t>
            </a:r>
            <a:endParaRPr lang="tr-TR" sz="3300" b="1" dirty="0"/>
          </a:p>
          <a:p>
            <a:pPr marL="0" indent="0">
              <a:buNone/>
            </a:pPr>
            <a:r>
              <a:rPr lang="tr-TR" sz="2900" dirty="0" smtClean="0"/>
              <a:t>-&lt;</a:t>
            </a:r>
            <a:r>
              <a:rPr lang="tr-TR" sz="2900" dirty="0"/>
              <a:t>18 yaş veya &gt;65 yaş hastalar (rölatif </a:t>
            </a:r>
            <a:r>
              <a:rPr lang="tr-TR" sz="2900" dirty="0" err="1"/>
              <a:t>kontrendikasyon</a:t>
            </a:r>
            <a:r>
              <a:rPr lang="tr-TR" sz="2900" dirty="0"/>
              <a:t>) </a:t>
            </a:r>
            <a:endParaRPr lang="tr-TR" sz="2900" dirty="0" smtClean="0"/>
          </a:p>
          <a:p>
            <a:pPr marL="0" indent="0">
              <a:buNone/>
            </a:pPr>
            <a:r>
              <a:rPr lang="tr-TR" sz="2900" dirty="0"/>
              <a:t>-</a:t>
            </a:r>
            <a:r>
              <a:rPr lang="tr-TR" sz="2900" dirty="0" err="1" smtClean="0"/>
              <a:t>Obeziteye</a:t>
            </a:r>
            <a:r>
              <a:rPr lang="tr-TR" sz="2900" dirty="0" smtClean="0"/>
              <a:t> </a:t>
            </a:r>
            <a:r>
              <a:rPr lang="tr-TR" sz="2900" dirty="0"/>
              <a:t>yol açan, tedavi edilmemiş endokrin hastalık (</a:t>
            </a:r>
            <a:r>
              <a:rPr lang="tr-TR" sz="2900" dirty="0" err="1"/>
              <a:t>Cushing</a:t>
            </a:r>
            <a:r>
              <a:rPr lang="tr-TR" sz="2900" dirty="0"/>
              <a:t>, </a:t>
            </a:r>
            <a:r>
              <a:rPr lang="tr-TR" sz="2900" dirty="0" err="1"/>
              <a:t>hipotiroidi</a:t>
            </a:r>
            <a:r>
              <a:rPr lang="tr-TR" sz="2900" dirty="0"/>
              <a:t>, </a:t>
            </a:r>
            <a:r>
              <a:rPr lang="tr-TR" sz="2900" dirty="0" err="1"/>
              <a:t>insülinoma</a:t>
            </a:r>
            <a:r>
              <a:rPr lang="tr-TR" sz="2900" dirty="0"/>
              <a:t> gibi) </a:t>
            </a:r>
            <a:endParaRPr lang="tr-TR" sz="2900" dirty="0" smtClean="0"/>
          </a:p>
          <a:p>
            <a:pPr marL="0" indent="0">
              <a:buNone/>
            </a:pPr>
            <a:r>
              <a:rPr lang="tr-TR" sz="2900" dirty="0" smtClean="0"/>
              <a:t>-Tedavi </a:t>
            </a:r>
            <a:r>
              <a:rPr lang="tr-TR" sz="2900" dirty="0"/>
              <a:t>edilmemiş yeme bozukluğu (</a:t>
            </a:r>
            <a:r>
              <a:rPr lang="tr-TR" sz="2900" dirty="0" err="1"/>
              <a:t>bulimia</a:t>
            </a:r>
            <a:r>
              <a:rPr lang="tr-TR" sz="2900" dirty="0"/>
              <a:t> </a:t>
            </a:r>
            <a:r>
              <a:rPr lang="tr-TR" sz="2900" dirty="0" err="1"/>
              <a:t>nervoza</a:t>
            </a:r>
            <a:r>
              <a:rPr lang="tr-TR" sz="2900" dirty="0"/>
              <a:t> gibi) </a:t>
            </a:r>
            <a:endParaRPr lang="tr-TR" sz="2900" dirty="0" smtClean="0"/>
          </a:p>
          <a:p>
            <a:pPr marL="0" indent="0">
              <a:buNone/>
            </a:pPr>
            <a:r>
              <a:rPr lang="tr-TR" sz="2900" dirty="0" smtClean="0"/>
              <a:t>-Tedavi </a:t>
            </a:r>
            <a:r>
              <a:rPr lang="tr-TR" sz="2900" dirty="0"/>
              <a:t>edilmemiş </a:t>
            </a:r>
            <a:r>
              <a:rPr lang="tr-TR" sz="2900" dirty="0" err="1"/>
              <a:t>major</a:t>
            </a:r>
            <a:r>
              <a:rPr lang="tr-TR" sz="2900" dirty="0"/>
              <a:t> depresyon ya da psikoz </a:t>
            </a:r>
            <a:endParaRPr lang="tr-TR" sz="2900" dirty="0" smtClean="0"/>
          </a:p>
          <a:p>
            <a:pPr marL="0" indent="0">
              <a:buNone/>
            </a:pPr>
            <a:r>
              <a:rPr lang="tr-TR" sz="2900" dirty="0" smtClean="0"/>
              <a:t>-Ciddi </a:t>
            </a:r>
            <a:r>
              <a:rPr lang="tr-TR" sz="2900" dirty="0" err="1"/>
              <a:t>koagülopati</a:t>
            </a:r>
            <a:r>
              <a:rPr lang="tr-TR" sz="2900" dirty="0"/>
              <a:t> varlığı </a:t>
            </a:r>
            <a:endParaRPr lang="tr-TR" sz="2900" dirty="0" smtClean="0"/>
          </a:p>
          <a:p>
            <a:pPr marL="0" indent="0">
              <a:buNone/>
            </a:pPr>
            <a:r>
              <a:rPr lang="tr-TR" sz="2900" dirty="0" smtClean="0"/>
              <a:t>-Anestezi </a:t>
            </a:r>
            <a:r>
              <a:rPr lang="tr-TR" sz="2900" dirty="0"/>
              <a:t>almayı engelleyecek kadar ciddi kardiyak hastalık </a:t>
            </a:r>
            <a:r>
              <a:rPr lang="tr-TR" sz="2900" dirty="0" smtClean="0"/>
              <a:t> </a:t>
            </a:r>
          </a:p>
          <a:p>
            <a:pPr marL="0" indent="0">
              <a:buNone/>
            </a:pPr>
            <a:r>
              <a:rPr lang="tr-TR" sz="2900" dirty="0" smtClean="0"/>
              <a:t>-Alkol </a:t>
            </a:r>
            <a:r>
              <a:rPr lang="tr-TR" sz="2900" dirty="0"/>
              <a:t>veya madde bağımlılığı </a:t>
            </a:r>
            <a:endParaRPr lang="tr-TR" sz="2900" dirty="0" smtClean="0"/>
          </a:p>
          <a:p>
            <a:pPr marL="0" indent="0">
              <a:buNone/>
            </a:pPr>
            <a:r>
              <a:rPr lang="tr-TR" sz="2900" dirty="0" smtClean="0"/>
              <a:t>-Hayat </a:t>
            </a:r>
            <a:r>
              <a:rPr lang="tr-TR" sz="2900" dirty="0"/>
              <a:t>boyu sürecek vitamin </a:t>
            </a:r>
            <a:r>
              <a:rPr lang="tr-TR" sz="2900" dirty="0" err="1"/>
              <a:t>replasmanı</a:t>
            </a:r>
            <a:r>
              <a:rPr lang="tr-TR" sz="2900" dirty="0"/>
              <a:t> ya da kalori kısıtlayıcı diyet gibi beslenme önerilerine uyum sağlayamayacak olmak </a:t>
            </a:r>
            <a:endParaRPr lang="tr-TR" sz="2900" dirty="0" smtClean="0"/>
          </a:p>
          <a:p>
            <a:pPr marL="0" indent="0">
              <a:buNone/>
            </a:pPr>
            <a:r>
              <a:rPr lang="tr-TR" sz="2900" dirty="0" smtClean="0"/>
              <a:t>-Gebe </a:t>
            </a:r>
            <a:r>
              <a:rPr lang="tr-TR" sz="2900" dirty="0"/>
              <a:t>olmak veya 12-18 ay içinde gebe kalmayı planlamak </a:t>
            </a:r>
            <a:endParaRPr lang="tr-TR" sz="2900" dirty="0" smtClean="0"/>
          </a:p>
          <a:p>
            <a:pPr marL="0" indent="0">
              <a:buNone/>
            </a:pPr>
            <a:r>
              <a:rPr lang="tr-TR" sz="2900" dirty="0" smtClean="0"/>
              <a:t>-Bilinen </a:t>
            </a:r>
            <a:r>
              <a:rPr lang="tr-TR" sz="2900" dirty="0"/>
              <a:t>(aktif) kanser hastalığının olması </a:t>
            </a:r>
            <a:endParaRPr lang="tr-TR" sz="2900" dirty="0" smtClean="0"/>
          </a:p>
          <a:p>
            <a:pPr marL="0" indent="0">
              <a:buNone/>
            </a:pPr>
            <a:r>
              <a:rPr lang="tr-TR" sz="2900" dirty="0" smtClean="0"/>
              <a:t>-Ağır </a:t>
            </a:r>
            <a:r>
              <a:rPr lang="tr-TR" sz="2900" dirty="0" err="1"/>
              <a:t>gastroözofagiyal</a:t>
            </a:r>
            <a:r>
              <a:rPr lang="tr-TR" sz="2900" dirty="0"/>
              <a:t> </a:t>
            </a:r>
            <a:r>
              <a:rPr lang="tr-TR" sz="2900" dirty="0" err="1"/>
              <a:t>reflü</a:t>
            </a:r>
            <a:r>
              <a:rPr lang="tr-TR" sz="2900" dirty="0"/>
              <a:t> hastalığı (özelikle SG için rölatif </a:t>
            </a:r>
            <a:r>
              <a:rPr lang="tr-TR" sz="2900" dirty="0" err="1"/>
              <a:t>kontrendikasyondur</a:t>
            </a:r>
            <a:r>
              <a:rPr lang="tr-TR" sz="2900" dirty="0"/>
              <a:t>) </a:t>
            </a:r>
            <a:endParaRPr lang="tr-TR" sz="2900" dirty="0" smtClean="0"/>
          </a:p>
          <a:p>
            <a:pPr marL="0" indent="0">
              <a:buNone/>
            </a:pPr>
            <a:r>
              <a:rPr lang="tr-TR" sz="2900" dirty="0" smtClean="0"/>
              <a:t>-Portal </a:t>
            </a:r>
            <a:r>
              <a:rPr lang="tr-TR" sz="2900" dirty="0"/>
              <a:t>hipertansiyon </a:t>
            </a:r>
            <a:endParaRPr lang="tr-TR" sz="2900" dirty="0" smtClean="0"/>
          </a:p>
          <a:p>
            <a:pPr marL="0" indent="0">
              <a:buNone/>
            </a:pPr>
            <a:r>
              <a:rPr lang="tr-TR" sz="2900" dirty="0" smtClean="0"/>
              <a:t>-</a:t>
            </a:r>
            <a:r>
              <a:rPr lang="tr-TR" sz="2900" dirty="0" err="1" smtClean="0"/>
              <a:t>Crohn</a:t>
            </a:r>
            <a:r>
              <a:rPr lang="tr-TR" sz="2900" dirty="0" smtClean="0"/>
              <a:t> </a:t>
            </a:r>
            <a:r>
              <a:rPr lang="tr-TR" sz="2900" dirty="0"/>
              <a:t>hastalığı (</a:t>
            </a:r>
            <a:r>
              <a:rPr lang="tr-TR" sz="2900" dirty="0" err="1"/>
              <a:t>gastrik</a:t>
            </a:r>
            <a:r>
              <a:rPr lang="tr-TR" sz="2900" dirty="0"/>
              <a:t> bypass </a:t>
            </a:r>
            <a:r>
              <a:rPr lang="tr-TR" sz="2900" dirty="0" err="1"/>
              <a:t>kontrendikedir</a:t>
            </a:r>
            <a:r>
              <a:rPr lang="tr-TR" sz="2900" dirty="0"/>
              <a:t>)</a:t>
            </a:r>
            <a:endParaRPr lang="tr-TR" sz="2900" dirty="0"/>
          </a:p>
        </p:txBody>
      </p:sp>
    </p:spTree>
    <p:extLst>
      <p:ext uri="{BB962C8B-B14F-4D97-AF65-F5344CB8AC3E}">
        <p14:creationId xmlns:p14="http://schemas.microsoft.com/office/powerpoint/2010/main" val="16392126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SÜREKLİ CİLT ALTI İNSÜLİN İNFÜZYONU (İNSÜLİN POMPASI) İLKELERİ</a:t>
            </a:r>
            <a:endParaRPr lang="tr-TR" sz="3600" dirty="0"/>
          </a:p>
        </p:txBody>
      </p:sp>
      <p:sp>
        <p:nvSpPr>
          <p:cNvPr id="3" name="İçerik Yer Tutucusu 2"/>
          <p:cNvSpPr>
            <a:spLocks noGrp="1"/>
          </p:cNvSpPr>
          <p:nvPr>
            <p:ph idx="1"/>
          </p:nvPr>
        </p:nvSpPr>
        <p:spPr/>
        <p:txBody>
          <a:bodyPr>
            <a:normAutofit fontScale="92500" lnSpcReduction="10000"/>
          </a:bodyPr>
          <a:lstStyle/>
          <a:p>
            <a:r>
              <a:rPr lang="tr-TR" sz="2000" dirty="0" err="1" smtClean="0"/>
              <a:t>Sensör</a:t>
            </a:r>
            <a:r>
              <a:rPr lang="tr-TR" sz="2000" dirty="0" smtClean="0"/>
              <a:t> </a:t>
            </a:r>
            <a:r>
              <a:rPr lang="tr-TR" sz="2000" dirty="0"/>
              <a:t>teknolojisi ile elde edilen </a:t>
            </a:r>
            <a:r>
              <a:rPr lang="tr-TR" sz="2000" dirty="0" err="1"/>
              <a:t>glukoz</a:t>
            </a:r>
            <a:r>
              <a:rPr lang="tr-TR" sz="2000" dirty="0"/>
              <a:t> verilerini geliştirilen programlar ile kullanarak </a:t>
            </a:r>
            <a:r>
              <a:rPr lang="tr-TR" sz="2000" dirty="0" err="1"/>
              <a:t>insulin</a:t>
            </a:r>
            <a:r>
              <a:rPr lang="tr-TR" sz="2000" dirty="0"/>
              <a:t> gönderen akıllı </a:t>
            </a:r>
            <a:r>
              <a:rPr lang="tr-TR" sz="2000" dirty="0" err="1"/>
              <a:t>insulin</a:t>
            </a:r>
            <a:r>
              <a:rPr lang="tr-TR" sz="2000" dirty="0"/>
              <a:t> pompaları, </a:t>
            </a:r>
            <a:r>
              <a:rPr lang="tr-TR" sz="2000" dirty="0" err="1"/>
              <a:t>glukoz</a:t>
            </a:r>
            <a:r>
              <a:rPr lang="tr-TR" sz="2000" dirty="0"/>
              <a:t> ölçüm sonuçlarına ve yemeğin karbonhidrat miktarına göre uygun insülin dozunu hesaplayan yazılımlar diyabet yönetimini son yıllarda daha iyi ve güvenli hale getirmekteler. </a:t>
            </a:r>
            <a:endParaRPr lang="tr-TR" sz="2000" dirty="0" smtClean="0"/>
          </a:p>
          <a:p>
            <a:r>
              <a:rPr lang="tr-TR" sz="2000" dirty="0" smtClean="0"/>
              <a:t>İnsülin </a:t>
            </a:r>
            <a:r>
              <a:rPr lang="tr-TR" sz="2000" dirty="0"/>
              <a:t>pompası tedavisi olarak da anılan sürekli cilt altı insülin </a:t>
            </a:r>
            <a:r>
              <a:rPr lang="tr-TR" sz="2000" dirty="0" err="1"/>
              <a:t>infüzyonu</a:t>
            </a:r>
            <a:r>
              <a:rPr lang="tr-TR" sz="2000" dirty="0"/>
              <a:t> (SCİİ; insülin pompası) tedavisi ile ilgili dünyada genel olarak kabul edilen </a:t>
            </a:r>
            <a:r>
              <a:rPr lang="tr-TR" sz="2000" dirty="0" smtClean="0"/>
              <a:t>tıbbi </a:t>
            </a:r>
            <a:r>
              <a:rPr lang="tr-TR" sz="2000" dirty="0"/>
              <a:t>yaklaşımlar aşağıda özetlenmiştir</a:t>
            </a:r>
            <a:r>
              <a:rPr lang="tr-TR" sz="2000" dirty="0" smtClean="0"/>
              <a:t>.</a:t>
            </a:r>
          </a:p>
          <a:p>
            <a:pPr marL="0" indent="0">
              <a:buNone/>
            </a:pPr>
            <a:r>
              <a:rPr lang="tr-TR" sz="2000" b="1" i="1" dirty="0" smtClean="0"/>
              <a:t>Yoğun </a:t>
            </a:r>
            <a:r>
              <a:rPr lang="tr-TR" sz="2000" b="1" i="1" dirty="0"/>
              <a:t>diyabet tedavisinin hedefleri </a:t>
            </a:r>
            <a:endParaRPr lang="tr-TR" sz="2000" b="1" i="1" dirty="0" smtClean="0"/>
          </a:p>
          <a:p>
            <a:pPr marL="0" indent="0">
              <a:buNone/>
            </a:pPr>
            <a:r>
              <a:rPr lang="tr-TR" sz="2000" dirty="0" smtClean="0"/>
              <a:t>-Normale </a:t>
            </a:r>
            <a:r>
              <a:rPr lang="tr-TR" sz="2000" dirty="0"/>
              <a:t>yakın </a:t>
            </a:r>
            <a:r>
              <a:rPr lang="tr-TR" sz="2000" dirty="0" err="1"/>
              <a:t>glisemi</a:t>
            </a:r>
            <a:r>
              <a:rPr lang="tr-TR" sz="2000" dirty="0"/>
              <a:t> hedeflerine ulaşmak </a:t>
            </a:r>
            <a:endParaRPr lang="tr-TR" sz="2000" dirty="0" smtClean="0"/>
          </a:p>
          <a:p>
            <a:pPr marL="0" indent="0">
              <a:buNone/>
            </a:pPr>
            <a:r>
              <a:rPr lang="tr-TR" sz="2000" dirty="0" smtClean="0"/>
              <a:t>-Tedavi </a:t>
            </a:r>
            <a:r>
              <a:rPr lang="tr-TR" sz="2000" dirty="0"/>
              <a:t>sırasında üçüncü şahısların yardımını veya müdahalesini gerektirecek hipoglisemiye neden olmamak </a:t>
            </a:r>
            <a:endParaRPr lang="tr-TR" sz="2000" dirty="0" smtClean="0"/>
          </a:p>
          <a:p>
            <a:pPr marL="0" indent="0">
              <a:buNone/>
            </a:pPr>
            <a:r>
              <a:rPr lang="tr-TR" sz="2000" dirty="0" smtClean="0"/>
              <a:t>-</a:t>
            </a:r>
            <a:r>
              <a:rPr lang="tr-TR" sz="2000" dirty="0" err="1" smtClean="0"/>
              <a:t>Diabetes</a:t>
            </a:r>
            <a:r>
              <a:rPr lang="tr-TR" sz="2000" dirty="0" smtClean="0"/>
              <a:t> </a:t>
            </a:r>
            <a:r>
              <a:rPr lang="tr-TR" sz="2000" dirty="0" err="1"/>
              <a:t>mellitusun</a:t>
            </a:r>
            <a:r>
              <a:rPr lang="tr-TR" sz="2000" dirty="0"/>
              <a:t> kronik komplikasyonlarını azaltmak </a:t>
            </a:r>
            <a:endParaRPr lang="tr-TR" sz="2000" dirty="0" smtClean="0"/>
          </a:p>
          <a:p>
            <a:pPr marL="0" indent="0">
              <a:buNone/>
            </a:pPr>
            <a:r>
              <a:rPr lang="tr-TR" sz="2000" dirty="0" smtClean="0"/>
              <a:t>-Yaşam </a:t>
            </a:r>
            <a:r>
              <a:rPr lang="tr-TR" sz="2000" dirty="0"/>
              <a:t>kalitesini artırmak ve ömrü uzatmak</a:t>
            </a:r>
            <a:endParaRPr lang="tr-TR" sz="2000" dirty="0"/>
          </a:p>
        </p:txBody>
      </p:sp>
    </p:spTree>
    <p:extLst>
      <p:ext uri="{BB962C8B-B14F-4D97-AF65-F5344CB8AC3E}">
        <p14:creationId xmlns:p14="http://schemas.microsoft.com/office/powerpoint/2010/main" val="14672986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SÜREKLİ CİLT ALTI İNSÜLİN İNFÜZYONU (İNSÜLİN POMPASI) İLKELERİ</a:t>
            </a:r>
            <a:endParaRPr lang="tr-TR" sz="3600" dirty="0"/>
          </a:p>
        </p:txBody>
      </p:sp>
      <p:sp>
        <p:nvSpPr>
          <p:cNvPr id="3" name="İçerik Yer Tutucusu 2"/>
          <p:cNvSpPr>
            <a:spLocks noGrp="1"/>
          </p:cNvSpPr>
          <p:nvPr>
            <p:ph idx="1"/>
          </p:nvPr>
        </p:nvSpPr>
        <p:spPr/>
        <p:txBody>
          <a:bodyPr>
            <a:normAutofit fontScale="85000" lnSpcReduction="20000"/>
          </a:bodyPr>
          <a:lstStyle/>
          <a:p>
            <a:pPr marL="0" indent="0">
              <a:buNone/>
            </a:pPr>
            <a:r>
              <a:rPr lang="tr-TR" sz="2000" b="1" dirty="0"/>
              <a:t>SCİİ </a:t>
            </a:r>
            <a:r>
              <a:rPr lang="tr-TR" sz="2000" b="1" dirty="0" smtClean="0"/>
              <a:t>ENDİKASYONLARI</a:t>
            </a:r>
          </a:p>
          <a:p>
            <a:pPr marL="0" indent="0">
              <a:buNone/>
            </a:pPr>
            <a:r>
              <a:rPr lang="tr-TR" sz="2000" dirty="0"/>
              <a:t>1. Çoklu doz (bazal-</a:t>
            </a:r>
            <a:r>
              <a:rPr lang="tr-TR" sz="2000" dirty="0" err="1"/>
              <a:t>bolus</a:t>
            </a:r>
            <a:r>
              <a:rPr lang="tr-TR" sz="2000" dirty="0"/>
              <a:t>) insülin </a:t>
            </a:r>
            <a:r>
              <a:rPr lang="tr-TR" sz="2000" dirty="0" err="1"/>
              <a:t>injeksiyon</a:t>
            </a:r>
            <a:r>
              <a:rPr lang="tr-TR" sz="2000" dirty="0"/>
              <a:t> rejimleri ve günde 4 defadan fazla SMBG uygulamasına rağmen sıkı </a:t>
            </a:r>
            <a:r>
              <a:rPr lang="tr-TR" sz="2000" dirty="0" err="1"/>
              <a:t>glisemik</a:t>
            </a:r>
            <a:r>
              <a:rPr lang="tr-TR" sz="2000" dirty="0"/>
              <a:t> kontrol (A1C ≤%6.5; 48 </a:t>
            </a:r>
            <a:r>
              <a:rPr lang="tr-TR" sz="2000" dirty="0" err="1"/>
              <a:t>mmol</a:t>
            </a:r>
            <a:r>
              <a:rPr lang="tr-TR" sz="2000" dirty="0"/>
              <a:t>/</a:t>
            </a:r>
            <a:r>
              <a:rPr lang="tr-TR" sz="2000" dirty="0" err="1"/>
              <a:t>mol</a:t>
            </a:r>
            <a:r>
              <a:rPr lang="tr-TR" sz="2000" dirty="0"/>
              <a:t> hedefi) sağlanamaması </a:t>
            </a:r>
            <a:endParaRPr lang="tr-TR" sz="2000" dirty="0" smtClean="0"/>
          </a:p>
          <a:p>
            <a:pPr marL="0" indent="0">
              <a:buNone/>
            </a:pPr>
            <a:r>
              <a:rPr lang="tr-TR" sz="2000" dirty="0" smtClean="0"/>
              <a:t>2</a:t>
            </a:r>
            <a:r>
              <a:rPr lang="tr-TR" sz="2000" dirty="0"/>
              <a:t>. Şafak olayı (</a:t>
            </a:r>
            <a:r>
              <a:rPr lang="tr-TR" sz="2000" dirty="0" err="1"/>
              <a:t>Dawn</a:t>
            </a:r>
            <a:r>
              <a:rPr lang="tr-TR" sz="2000" dirty="0"/>
              <a:t> fenomeni; sabah APG düzeyleri &gt;140-160 mg/dl) </a:t>
            </a:r>
            <a:endParaRPr lang="tr-TR" sz="2000" dirty="0" smtClean="0"/>
          </a:p>
          <a:p>
            <a:pPr marL="0" indent="0">
              <a:buNone/>
            </a:pPr>
            <a:r>
              <a:rPr lang="tr-TR" sz="2000" dirty="0" smtClean="0"/>
              <a:t>3</a:t>
            </a:r>
            <a:r>
              <a:rPr lang="tr-TR" sz="2000" dirty="0"/>
              <a:t>. Kan </a:t>
            </a:r>
            <a:r>
              <a:rPr lang="tr-TR" sz="2000" dirty="0" err="1"/>
              <a:t>glukoz</a:t>
            </a:r>
            <a:r>
              <a:rPr lang="tr-TR" sz="2000" dirty="0"/>
              <a:t> düzeylerinin günden güne belirgin değişkenlik gösterdiği durumlar (</a:t>
            </a:r>
            <a:r>
              <a:rPr lang="tr-TR" sz="2000" dirty="0" err="1"/>
              <a:t>Brittle</a:t>
            </a:r>
            <a:r>
              <a:rPr lang="tr-TR" sz="2000" dirty="0"/>
              <a:t> diyabet, tekrarlayan ciddi hipoglisemiler) </a:t>
            </a:r>
            <a:endParaRPr lang="tr-TR" sz="2000" dirty="0" smtClean="0"/>
          </a:p>
          <a:p>
            <a:pPr marL="0" indent="0">
              <a:buNone/>
            </a:pPr>
            <a:r>
              <a:rPr lang="tr-TR" sz="2000" dirty="0" smtClean="0"/>
              <a:t>4</a:t>
            </a:r>
            <a:r>
              <a:rPr lang="tr-TR" sz="2000" dirty="0"/>
              <a:t>. Tekrarlayan ve üçüncü kişilerin yardımını gerektiren hipoglisemi öyküsü </a:t>
            </a:r>
            <a:endParaRPr lang="tr-TR" sz="2000" dirty="0" smtClean="0"/>
          </a:p>
          <a:p>
            <a:pPr marL="0" indent="0">
              <a:buNone/>
            </a:pPr>
            <a:r>
              <a:rPr lang="tr-TR" sz="2000" dirty="0" smtClean="0"/>
              <a:t>5</a:t>
            </a:r>
            <a:r>
              <a:rPr lang="tr-TR" sz="2000" dirty="0"/>
              <a:t>. Gebe kalmayı planlayan ya da gebe olan diyabetli kadınlar (</a:t>
            </a:r>
            <a:r>
              <a:rPr lang="tr-TR" sz="2000" dirty="0" err="1"/>
              <a:t>fetal</a:t>
            </a:r>
            <a:r>
              <a:rPr lang="tr-TR" sz="2000" dirty="0"/>
              <a:t> anomalileri ve </a:t>
            </a:r>
            <a:r>
              <a:rPr lang="tr-TR" sz="2000" dirty="0" err="1"/>
              <a:t>spontan</a:t>
            </a:r>
            <a:r>
              <a:rPr lang="tr-TR" sz="2000" dirty="0"/>
              <a:t> </a:t>
            </a:r>
            <a:r>
              <a:rPr lang="tr-TR" sz="2000" dirty="0" err="1"/>
              <a:t>abortusları</a:t>
            </a:r>
            <a:r>
              <a:rPr lang="tr-TR" sz="2000" dirty="0"/>
              <a:t> önlemek için sıkı </a:t>
            </a:r>
            <a:r>
              <a:rPr lang="tr-TR" sz="2000" dirty="0" err="1"/>
              <a:t>glisemik</a:t>
            </a:r>
            <a:r>
              <a:rPr lang="tr-TR" sz="2000" dirty="0"/>
              <a:t> kontrolün </a:t>
            </a:r>
            <a:r>
              <a:rPr lang="tr-TR" sz="2000" dirty="0" err="1"/>
              <a:t>konsepsiyondan</a:t>
            </a:r>
            <a:r>
              <a:rPr lang="tr-TR" sz="2000" dirty="0"/>
              <a:t> önce sağlanması zorunludur. Dolayısıyla </a:t>
            </a:r>
            <a:r>
              <a:rPr lang="tr-TR" sz="2000" dirty="0" err="1"/>
              <a:t>SCİİ’ye</a:t>
            </a:r>
            <a:r>
              <a:rPr lang="tr-TR" sz="2000" dirty="0"/>
              <a:t> gebelikten birkaç ay önce başlanması önerilmektedir) </a:t>
            </a:r>
            <a:endParaRPr lang="tr-TR" sz="2000" dirty="0" smtClean="0"/>
          </a:p>
          <a:p>
            <a:pPr marL="0" indent="0">
              <a:buNone/>
            </a:pPr>
            <a:r>
              <a:rPr lang="tr-TR" sz="2000" dirty="0" smtClean="0"/>
              <a:t>6</a:t>
            </a:r>
            <a:r>
              <a:rPr lang="tr-TR" sz="2000" dirty="0"/>
              <a:t>. Yaşam düzeni esneklik gerektiren (vardiyalı sistemde çalışan, sık seyahat etmek zorunda olan veya güvenliğin önemli olduğu işlerde çalışan) hastalar </a:t>
            </a:r>
            <a:endParaRPr lang="tr-TR" sz="2000" dirty="0" smtClean="0"/>
          </a:p>
          <a:p>
            <a:pPr marL="0" indent="0">
              <a:buNone/>
            </a:pPr>
            <a:r>
              <a:rPr lang="tr-TR" sz="2000" dirty="0" smtClean="0"/>
              <a:t>7</a:t>
            </a:r>
            <a:r>
              <a:rPr lang="tr-TR" sz="2000" dirty="0"/>
              <a:t>. Düşük insülin gereksinimi (insülin gereksinimi günde 20 </a:t>
            </a:r>
            <a:r>
              <a:rPr lang="tr-TR" sz="2000" dirty="0" err="1"/>
              <a:t>IU’nin</a:t>
            </a:r>
            <a:r>
              <a:rPr lang="tr-TR" sz="2000" dirty="0"/>
              <a:t> altında olan)</a:t>
            </a:r>
            <a:endParaRPr lang="tr-TR" sz="2000" dirty="0"/>
          </a:p>
        </p:txBody>
      </p:sp>
    </p:spTree>
    <p:extLst>
      <p:ext uri="{BB962C8B-B14F-4D97-AF65-F5344CB8AC3E}">
        <p14:creationId xmlns:p14="http://schemas.microsoft.com/office/powerpoint/2010/main" val="250814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DİYABETTE TIBBİ BESLENME TEDAVİSİ</a:t>
            </a:r>
          </a:p>
        </p:txBody>
      </p:sp>
      <p:sp>
        <p:nvSpPr>
          <p:cNvPr id="3" name="İçerik Yer Tutucusu 2"/>
          <p:cNvSpPr>
            <a:spLocks noGrp="1"/>
          </p:cNvSpPr>
          <p:nvPr>
            <p:ph idx="1"/>
          </p:nvPr>
        </p:nvSpPr>
        <p:spPr/>
        <p:txBody>
          <a:bodyPr>
            <a:normAutofit/>
          </a:bodyPr>
          <a:lstStyle/>
          <a:p>
            <a:pPr marL="0" indent="0">
              <a:buNone/>
            </a:pPr>
            <a:r>
              <a:rPr lang="tr-TR" sz="2400" dirty="0" smtClean="0"/>
              <a:t>2. Beslenme tanısı koyma ve hedef saptama</a:t>
            </a:r>
          </a:p>
          <a:p>
            <a:pPr marL="0" indent="0">
              <a:buNone/>
            </a:pPr>
            <a:r>
              <a:rPr lang="tr-TR" sz="2000" dirty="0" smtClean="0"/>
              <a:t>Değerlendirme aşaması sonucunda beslenme tanısı belirlenir, beslenme davranışı ile ilişkili mevcut sorunlar saptanır. </a:t>
            </a:r>
            <a:endParaRPr lang="tr-TR" sz="2000" dirty="0" smtClean="0"/>
          </a:p>
          <a:p>
            <a:pPr marL="0" indent="0">
              <a:buNone/>
            </a:pPr>
            <a:r>
              <a:rPr lang="tr-TR" sz="2000" dirty="0" smtClean="0"/>
              <a:t>Beslenme </a:t>
            </a:r>
            <a:r>
              <a:rPr lang="tr-TR" sz="2000" dirty="0" smtClean="0"/>
              <a:t>tanısı gereksinime uygun olmayan karbonhidrat (KH) alımı, yağ alımının gereksinim düzeylerinden fazla olması, öğünden öğüne değişen KH alımı, </a:t>
            </a:r>
            <a:r>
              <a:rPr lang="tr-TR" sz="2000" dirty="0" err="1" smtClean="0"/>
              <a:t>glisemik</a:t>
            </a:r>
            <a:r>
              <a:rPr lang="tr-TR" sz="2000" dirty="0" smtClean="0"/>
              <a:t> indeksi yüksek besinlerin tüketim sıklığının fazlalığı vb. şeklinde belirlenir. </a:t>
            </a:r>
            <a:endParaRPr lang="tr-TR" sz="2000" dirty="0" smtClean="0"/>
          </a:p>
          <a:p>
            <a:pPr marL="0" indent="0">
              <a:buNone/>
            </a:pPr>
            <a:r>
              <a:rPr lang="tr-TR" sz="2000" dirty="0" smtClean="0"/>
              <a:t>Tedavi </a:t>
            </a:r>
            <a:r>
              <a:rPr lang="tr-TR" sz="2000" dirty="0" smtClean="0"/>
              <a:t>hedefi bireyden bireye değişir. Bazı bireyler için hedef kan </a:t>
            </a:r>
            <a:r>
              <a:rPr lang="tr-TR" sz="2000" dirty="0" err="1" smtClean="0"/>
              <a:t>glukoz</a:t>
            </a:r>
            <a:r>
              <a:rPr lang="tr-TR" sz="2000" dirty="0" smtClean="0"/>
              <a:t> kontrolünü sağlamak iken bir başkası için kan </a:t>
            </a:r>
            <a:r>
              <a:rPr lang="tr-TR" sz="2000" dirty="0" err="1" smtClean="0"/>
              <a:t>lipid</a:t>
            </a:r>
            <a:r>
              <a:rPr lang="tr-TR" sz="2000" dirty="0" smtClean="0"/>
              <a:t> profili kontrolünü sağlamak, bir diğeri için ise vücut ağırlığının kontrolünü sağlamak olabilir. </a:t>
            </a:r>
            <a:endParaRPr lang="tr-TR" sz="2000" dirty="0" smtClean="0"/>
          </a:p>
          <a:p>
            <a:pPr marL="0" indent="0">
              <a:buNone/>
            </a:pPr>
            <a:r>
              <a:rPr lang="tr-TR" sz="2000" dirty="0" smtClean="0"/>
              <a:t>Beslenme </a:t>
            </a:r>
            <a:r>
              <a:rPr lang="tr-TR" sz="2000" dirty="0" smtClean="0"/>
              <a:t>tanısına ve bireysel tedavi hedeflerine yönelik ulaşılabilir ve uygulanabilir hedefler ve spesifik davranışlar diyetisyen ve diyabetli birey tarafından birlikte belirlenir.</a:t>
            </a:r>
            <a:endParaRPr lang="tr-TR" sz="2000" dirty="0"/>
          </a:p>
        </p:txBody>
      </p:sp>
    </p:spTree>
    <p:extLst>
      <p:ext uri="{BB962C8B-B14F-4D97-AF65-F5344CB8AC3E}">
        <p14:creationId xmlns:p14="http://schemas.microsoft.com/office/powerpoint/2010/main" val="3640249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SÜREKLİ CİLT ALTI İNSÜLİN İNFÜZYONU (İNSÜLİN POMPASI) İLKELERİ</a:t>
            </a:r>
            <a:endParaRPr lang="tr-TR" sz="3600" dirty="0"/>
          </a:p>
        </p:txBody>
      </p:sp>
      <p:sp>
        <p:nvSpPr>
          <p:cNvPr id="3" name="İçerik Yer Tutucusu 2"/>
          <p:cNvSpPr>
            <a:spLocks noGrp="1"/>
          </p:cNvSpPr>
          <p:nvPr>
            <p:ph idx="1"/>
          </p:nvPr>
        </p:nvSpPr>
        <p:spPr/>
        <p:txBody>
          <a:bodyPr>
            <a:normAutofit fontScale="25000" lnSpcReduction="20000"/>
          </a:bodyPr>
          <a:lstStyle/>
          <a:p>
            <a:pPr marL="0" indent="0">
              <a:buNone/>
            </a:pPr>
            <a:r>
              <a:rPr lang="tr-TR" sz="5600" dirty="0"/>
              <a:t> </a:t>
            </a:r>
            <a:r>
              <a:rPr lang="tr-TR" sz="5600" b="1" dirty="0"/>
              <a:t>SCİİ </a:t>
            </a:r>
            <a:r>
              <a:rPr lang="tr-TR" sz="5600" b="1" dirty="0" smtClean="0"/>
              <a:t>KONTRENDİKASYONLARI</a:t>
            </a:r>
          </a:p>
          <a:p>
            <a:pPr marL="0" indent="0">
              <a:buNone/>
            </a:pPr>
            <a:r>
              <a:rPr lang="tr-TR" sz="4800" dirty="0" smtClean="0"/>
              <a:t>1. Günde </a:t>
            </a:r>
            <a:r>
              <a:rPr lang="tr-TR" sz="4800" dirty="0"/>
              <a:t>4-6 kez </a:t>
            </a:r>
            <a:r>
              <a:rPr lang="tr-TR" sz="4800" dirty="0" err="1"/>
              <a:t>glisemi</a:t>
            </a:r>
            <a:r>
              <a:rPr lang="tr-TR" sz="4800" dirty="0"/>
              <a:t> ölçümü yapmaya hazır olmayan, SMBG konusunda eğitilmemiş, karbonhidrat (KH) sayımı tekniğini öğrenememiş veya bu teknikleri kullanmaya istekli olmayan hastalara pompa takılmamalıdır. </a:t>
            </a:r>
            <a:endParaRPr lang="tr-TR" sz="4800" dirty="0" smtClean="0"/>
          </a:p>
          <a:p>
            <a:pPr marL="0" indent="0">
              <a:buNone/>
            </a:pPr>
            <a:r>
              <a:rPr lang="tr-TR" sz="4800" dirty="0" smtClean="0"/>
              <a:t>2</a:t>
            </a:r>
            <a:r>
              <a:rPr lang="tr-TR" sz="4800" dirty="0"/>
              <a:t>. Çoklu doz insülin </a:t>
            </a:r>
            <a:r>
              <a:rPr lang="tr-TR" sz="4800" dirty="0" err="1"/>
              <a:t>injeksiyon</a:t>
            </a:r>
            <a:r>
              <a:rPr lang="tr-TR" sz="4800" dirty="0"/>
              <a:t> tedavisine uyumu yeterli olmayan hastalar </a:t>
            </a:r>
            <a:endParaRPr lang="tr-TR" sz="4800" dirty="0" smtClean="0"/>
          </a:p>
          <a:p>
            <a:pPr marL="0" indent="0">
              <a:buNone/>
            </a:pPr>
            <a:r>
              <a:rPr lang="tr-TR" sz="4800" dirty="0" smtClean="0"/>
              <a:t>3</a:t>
            </a:r>
            <a:r>
              <a:rPr lang="tr-TR" sz="4800" dirty="0"/>
              <a:t>. Hastanın yakın takibinin mümkün olmaması (doktor, diyabet hemşiresi ve diyetisyenden oluşan diyabet ekibi tarafından düzenli izlenmeye razı olmayan hastalar) </a:t>
            </a:r>
            <a:endParaRPr lang="tr-TR" sz="4800" dirty="0" smtClean="0"/>
          </a:p>
          <a:p>
            <a:pPr marL="0" indent="0">
              <a:buNone/>
            </a:pPr>
            <a:r>
              <a:rPr lang="tr-TR" sz="4800" dirty="0" smtClean="0"/>
              <a:t>4</a:t>
            </a:r>
            <a:r>
              <a:rPr lang="tr-TR" sz="4800" dirty="0"/>
              <a:t>. Düzenli olarak destekleyici bir çevrede yaşamayan hastalar </a:t>
            </a:r>
            <a:endParaRPr lang="tr-TR" sz="4800" dirty="0" smtClean="0"/>
          </a:p>
          <a:p>
            <a:pPr marL="0" indent="0">
              <a:buNone/>
            </a:pPr>
            <a:r>
              <a:rPr lang="tr-TR" sz="4800" dirty="0" smtClean="0"/>
              <a:t>5</a:t>
            </a:r>
            <a:r>
              <a:rPr lang="tr-TR" sz="4800" dirty="0"/>
              <a:t>. Düşük sosyoekonomik düzeyi olanlar </a:t>
            </a:r>
            <a:endParaRPr lang="tr-TR" sz="4800" dirty="0" smtClean="0"/>
          </a:p>
          <a:p>
            <a:pPr marL="0" indent="0">
              <a:buNone/>
            </a:pPr>
            <a:r>
              <a:rPr lang="tr-TR" sz="4800" dirty="0" smtClean="0"/>
              <a:t>6</a:t>
            </a:r>
            <a:r>
              <a:rPr lang="tr-TR" sz="4800" dirty="0"/>
              <a:t>. Eğitim düzeyi ve motivasyonu düşük olan hastalar </a:t>
            </a:r>
            <a:endParaRPr lang="tr-TR" sz="4800" dirty="0" smtClean="0"/>
          </a:p>
          <a:p>
            <a:pPr marL="0" indent="0">
              <a:buNone/>
            </a:pPr>
            <a:r>
              <a:rPr lang="tr-TR" sz="4800" dirty="0" smtClean="0"/>
              <a:t>7</a:t>
            </a:r>
            <a:r>
              <a:rPr lang="tr-TR" sz="4800" dirty="0"/>
              <a:t>. </a:t>
            </a:r>
            <a:r>
              <a:rPr lang="tr-TR" sz="4800" dirty="0" err="1"/>
              <a:t>Entellektüel</a:t>
            </a:r>
            <a:r>
              <a:rPr lang="tr-TR" sz="4800" dirty="0"/>
              <a:t> kapasitesi yeterli olmayan hastalar </a:t>
            </a:r>
            <a:endParaRPr lang="tr-TR" sz="4800" dirty="0" smtClean="0"/>
          </a:p>
          <a:p>
            <a:pPr marL="0" indent="0">
              <a:buNone/>
            </a:pPr>
            <a:r>
              <a:rPr lang="tr-TR" sz="4800" dirty="0" smtClean="0"/>
              <a:t>8</a:t>
            </a:r>
            <a:r>
              <a:rPr lang="tr-TR" sz="4800" dirty="0"/>
              <a:t>. Psikoz ve ağır depresyonda olan hastalar </a:t>
            </a:r>
            <a:endParaRPr lang="tr-TR" sz="4800" dirty="0" smtClean="0"/>
          </a:p>
          <a:p>
            <a:pPr marL="0" indent="0">
              <a:buNone/>
            </a:pPr>
            <a:r>
              <a:rPr lang="tr-TR" sz="4800" dirty="0" smtClean="0"/>
              <a:t>9</a:t>
            </a:r>
            <a:r>
              <a:rPr lang="tr-TR" sz="4800" dirty="0"/>
              <a:t>. Pompa kullanımının yaşam düzenini olumsuz etkileyeceği yönünde ciddi endişeler taşıyan (temas sporları ile uğraşan sporcular, dalgıçlar, pompa kullanımının cinsel yaşam üzerine olumsuz etkili olabileceğini düşünen) hastalar </a:t>
            </a:r>
            <a:endParaRPr lang="tr-TR" sz="4800" dirty="0" smtClean="0"/>
          </a:p>
          <a:p>
            <a:pPr marL="0" indent="0">
              <a:buNone/>
            </a:pPr>
            <a:r>
              <a:rPr lang="tr-TR" sz="4800" dirty="0" smtClean="0"/>
              <a:t>10</a:t>
            </a:r>
            <a:r>
              <a:rPr lang="tr-TR" sz="4800" dirty="0"/>
              <a:t>. İnsülin pompasını kullanmaktan fiziksel veya duygusal rahatsızlık duyan hastalar </a:t>
            </a:r>
            <a:endParaRPr lang="tr-TR" sz="4800" dirty="0" smtClean="0"/>
          </a:p>
          <a:p>
            <a:pPr marL="0" indent="0">
              <a:buNone/>
            </a:pPr>
            <a:r>
              <a:rPr lang="tr-TR" sz="4800" dirty="0" smtClean="0"/>
              <a:t>11</a:t>
            </a:r>
            <a:r>
              <a:rPr lang="tr-TR" sz="4800" dirty="0"/>
              <a:t>. İnsülin pompası tedavisinden gerçekçi olmayan beklentileri olan (örneğin pompa taktırmakla hastalık ile ilişkili sorumluluklarından kurtulacaklarını düşünen) hastalar, pompa tedavisine uygun aday değildir.</a:t>
            </a:r>
            <a:endParaRPr lang="tr-TR" sz="4800" dirty="0"/>
          </a:p>
        </p:txBody>
      </p:sp>
    </p:spTree>
    <p:extLst>
      <p:ext uri="{BB962C8B-B14F-4D97-AF65-F5344CB8AC3E}">
        <p14:creationId xmlns:p14="http://schemas.microsoft.com/office/powerpoint/2010/main" val="33571924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SÜREKLİ CİLT ALTI İNSÜLİN İNFÜZYONU (İNSÜLİN POMPASI) İLKELERİ</a:t>
            </a:r>
          </a:p>
        </p:txBody>
      </p:sp>
      <p:sp>
        <p:nvSpPr>
          <p:cNvPr id="3" name="İçerik Yer Tutucusu 2"/>
          <p:cNvSpPr>
            <a:spLocks noGrp="1"/>
          </p:cNvSpPr>
          <p:nvPr>
            <p:ph idx="1"/>
          </p:nvPr>
        </p:nvSpPr>
        <p:spPr/>
        <p:txBody>
          <a:bodyPr>
            <a:normAutofit/>
          </a:bodyPr>
          <a:lstStyle/>
          <a:p>
            <a:pPr marL="0" indent="0">
              <a:buNone/>
            </a:pPr>
            <a:r>
              <a:rPr lang="tr-TR" sz="2000" b="1" dirty="0"/>
              <a:t>SCİİ TEDAVİSİNİN </a:t>
            </a:r>
            <a:r>
              <a:rPr lang="tr-TR" sz="2000" b="1" dirty="0" smtClean="0"/>
              <a:t>KOMPLİKASYONLARI</a:t>
            </a:r>
          </a:p>
          <a:p>
            <a:r>
              <a:rPr lang="tr-TR" sz="2000" dirty="0" smtClean="0"/>
              <a:t>Hipoglisemi</a:t>
            </a:r>
          </a:p>
          <a:p>
            <a:r>
              <a:rPr lang="tr-TR" sz="2000" dirty="0" err="1" smtClean="0"/>
              <a:t>Ketoasidoz</a:t>
            </a:r>
            <a:endParaRPr lang="tr-TR" sz="2000" dirty="0" smtClean="0"/>
          </a:p>
          <a:p>
            <a:r>
              <a:rPr lang="tr-TR" sz="2000" dirty="0" err="1"/>
              <a:t>İnfüzyon</a:t>
            </a:r>
            <a:r>
              <a:rPr lang="tr-TR" sz="2000" dirty="0"/>
              <a:t> yerinde </a:t>
            </a:r>
            <a:r>
              <a:rPr lang="tr-TR" sz="2000" dirty="0" err="1" smtClean="0"/>
              <a:t>infeksiyon</a:t>
            </a:r>
            <a:endParaRPr lang="tr-TR" sz="2000" dirty="0" smtClean="0"/>
          </a:p>
          <a:p>
            <a:r>
              <a:rPr lang="tr-TR" sz="2000" dirty="0"/>
              <a:t>Pompa ve setlerle ilgili teknik sorunlar</a:t>
            </a:r>
          </a:p>
        </p:txBody>
      </p:sp>
    </p:spTree>
    <p:extLst>
      <p:ext uri="{BB962C8B-B14F-4D97-AF65-F5344CB8AC3E}">
        <p14:creationId xmlns:p14="http://schemas.microsoft.com/office/powerpoint/2010/main" val="2848746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PANKREAS VE ADACIK TRANSPLANTASYONU</a:t>
            </a:r>
          </a:p>
        </p:txBody>
      </p:sp>
      <p:sp>
        <p:nvSpPr>
          <p:cNvPr id="3" name="İçerik Yer Tutucusu 2"/>
          <p:cNvSpPr>
            <a:spLocks noGrp="1"/>
          </p:cNvSpPr>
          <p:nvPr>
            <p:ph idx="1"/>
          </p:nvPr>
        </p:nvSpPr>
        <p:spPr/>
        <p:txBody>
          <a:bodyPr>
            <a:normAutofit/>
          </a:bodyPr>
          <a:lstStyle/>
          <a:p>
            <a:pPr marL="0" indent="0">
              <a:buNone/>
            </a:pPr>
            <a:r>
              <a:rPr lang="tr-TR" sz="2000" dirty="0" smtClean="0"/>
              <a:t>PANKREAS </a:t>
            </a:r>
            <a:r>
              <a:rPr lang="tr-TR" sz="2000" dirty="0"/>
              <a:t>TRANSPLANTASYONU </a:t>
            </a:r>
            <a:endParaRPr lang="tr-TR" sz="2000" dirty="0" smtClean="0"/>
          </a:p>
          <a:p>
            <a:r>
              <a:rPr lang="tr-TR" sz="2000" dirty="0"/>
              <a:t>Fizyolojik insülin etkisini en iyi şekilde elde etmenin yolu insülin üreten beta hücrelerinin nakledilmesi veya yeni beta hücresi elde edilmesidir. Genellikle Tip 1 diyabetlilerde tercih edilen pankreas nakli bu konuda en etkili tedavilerden biridir. </a:t>
            </a:r>
            <a:endParaRPr lang="tr-TR" sz="2000" dirty="0" smtClean="0"/>
          </a:p>
          <a:p>
            <a:r>
              <a:rPr lang="tr-TR" sz="2000" dirty="0" smtClean="0"/>
              <a:t>Pankreas </a:t>
            </a:r>
            <a:r>
              <a:rPr lang="tr-TR" sz="2000" dirty="0"/>
              <a:t>transplantasyonu cerrahi risk içermekte ve ömür boyu </a:t>
            </a:r>
            <a:r>
              <a:rPr lang="tr-TR" sz="2000" dirty="0" err="1"/>
              <a:t>immunsupresyon</a:t>
            </a:r>
            <a:r>
              <a:rPr lang="tr-TR" sz="2000" dirty="0"/>
              <a:t> gerektirmektedir. Bu nedenle, zaten </a:t>
            </a:r>
            <a:r>
              <a:rPr lang="tr-TR" sz="2000" dirty="0" err="1"/>
              <a:t>immunsupresif</a:t>
            </a:r>
            <a:r>
              <a:rPr lang="tr-TR" sz="2000" dirty="0"/>
              <a:t> alması gereken ve  böbrek nakli yapılacak olan hastalarda, ya da ciddi </a:t>
            </a:r>
            <a:r>
              <a:rPr lang="tr-TR" sz="2000" dirty="0" err="1"/>
              <a:t>hipo</a:t>
            </a:r>
            <a:r>
              <a:rPr lang="tr-TR" sz="2000" dirty="0"/>
              <a:t>- </a:t>
            </a:r>
            <a:r>
              <a:rPr lang="tr-TR" sz="2000" dirty="0" err="1"/>
              <a:t>hiperglisemiler</a:t>
            </a:r>
            <a:r>
              <a:rPr lang="tr-TR" sz="2000" dirty="0"/>
              <a:t> yaşayan, </a:t>
            </a:r>
            <a:r>
              <a:rPr lang="tr-TR" sz="2000" dirty="0" err="1"/>
              <a:t>diabetik</a:t>
            </a:r>
            <a:r>
              <a:rPr lang="tr-TR" sz="2000" dirty="0"/>
              <a:t> </a:t>
            </a:r>
            <a:r>
              <a:rPr lang="tr-TR" sz="2000" dirty="0" err="1"/>
              <a:t>ketoasidoz</a:t>
            </a:r>
            <a:r>
              <a:rPr lang="tr-TR" sz="2000" dirty="0"/>
              <a:t> komasına giren, insülin kullanmakta ciddi zorluklar   yaşayan tip 1 diyabetli hastalarda uygulanması daha uygundur. </a:t>
            </a:r>
          </a:p>
        </p:txBody>
      </p:sp>
    </p:spTree>
    <p:extLst>
      <p:ext uri="{BB962C8B-B14F-4D97-AF65-F5344CB8AC3E}">
        <p14:creationId xmlns:p14="http://schemas.microsoft.com/office/powerpoint/2010/main" val="25534321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PANKREAS VE ADACIK TRANSPLANTASYONU</a:t>
            </a:r>
          </a:p>
        </p:txBody>
      </p:sp>
      <p:sp>
        <p:nvSpPr>
          <p:cNvPr id="3" name="İçerik Yer Tutucusu 2"/>
          <p:cNvSpPr>
            <a:spLocks noGrp="1"/>
          </p:cNvSpPr>
          <p:nvPr>
            <p:ph idx="1"/>
          </p:nvPr>
        </p:nvSpPr>
        <p:spPr/>
        <p:txBody>
          <a:bodyPr>
            <a:normAutofit fontScale="92500" lnSpcReduction="10000"/>
          </a:bodyPr>
          <a:lstStyle/>
          <a:p>
            <a:pPr marL="0" indent="0">
              <a:buNone/>
            </a:pPr>
            <a:r>
              <a:rPr lang="tr-TR" sz="2400" dirty="0"/>
              <a:t>PANKREAS TRANSPLANTASYONU </a:t>
            </a:r>
            <a:endParaRPr lang="tr-TR" sz="2400" dirty="0" smtClean="0"/>
          </a:p>
          <a:p>
            <a:pPr marL="0" indent="0">
              <a:buNone/>
            </a:pPr>
            <a:r>
              <a:rPr lang="tr-TR" sz="2000" b="1" i="1" dirty="0" smtClean="0"/>
              <a:t>Kimler </a:t>
            </a:r>
            <a:r>
              <a:rPr lang="tr-TR" sz="2000" b="1" i="1" dirty="0"/>
              <a:t>pankreas nakline adaydır? </a:t>
            </a:r>
            <a:endParaRPr lang="tr-TR" sz="2000" b="1" i="1" dirty="0" smtClean="0"/>
          </a:p>
          <a:p>
            <a:pPr marL="0" indent="0">
              <a:buNone/>
            </a:pPr>
            <a:r>
              <a:rPr lang="tr-TR" sz="2000" dirty="0"/>
              <a:t>Tip 1 diyabetik olup, son dönem böbrek yetmezliği nedeniyle böbrek nakli gereken  hastalara eş zamanlı (SPK) veya önceden böbrek nakli yapılmış hastalara (PAK) pankreas nakli yapılabilir. Ayrıca sık hipoglisemi veya </a:t>
            </a:r>
            <a:r>
              <a:rPr lang="tr-TR" sz="2000" dirty="0" err="1"/>
              <a:t>ketoasidoz</a:t>
            </a:r>
            <a:r>
              <a:rPr lang="tr-TR" sz="2000" dirty="0"/>
              <a:t> atakları geçiren, hızlı ilerleyici kronik komplikasyonları olan ve </a:t>
            </a:r>
            <a:r>
              <a:rPr lang="tr-TR" sz="2000" dirty="0" err="1"/>
              <a:t>intensif</a:t>
            </a:r>
            <a:r>
              <a:rPr lang="tr-TR" sz="2000" dirty="0"/>
              <a:t> insülin tedavisine cevap vermeyen Tip 1 diyabetiklere tek başına nakil (PTA) uygulanabilir. En uygun adaylar kardiyak risk faktörleri olmayan, genç (45 yaş altı) hastalardır. </a:t>
            </a:r>
            <a:endParaRPr lang="tr-TR" sz="2000" dirty="0" smtClean="0"/>
          </a:p>
          <a:p>
            <a:pPr marL="0" indent="0">
              <a:buNone/>
            </a:pPr>
            <a:r>
              <a:rPr lang="tr-TR" sz="2000" dirty="0" smtClean="0"/>
              <a:t>SPK </a:t>
            </a:r>
            <a:r>
              <a:rPr lang="tr-TR" sz="2000" dirty="0"/>
              <a:t>için insülin kullanan, diyabetik </a:t>
            </a:r>
            <a:r>
              <a:rPr lang="tr-TR" sz="2000" dirty="0" err="1"/>
              <a:t>nefropatisi</a:t>
            </a:r>
            <a:r>
              <a:rPr lang="tr-TR" sz="2000" dirty="0"/>
              <a:t> olan, </a:t>
            </a:r>
            <a:r>
              <a:rPr lang="tr-TR" sz="2000" dirty="0" err="1"/>
              <a:t>kreatinin</a:t>
            </a:r>
            <a:r>
              <a:rPr lang="tr-TR" sz="2000" dirty="0"/>
              <a:t> </a:t>
            </a:r>
            <a:r>
              <a:rPr lang="tr-TR" sz="2000" dirty="0" err="1"/>
              <a:t>klirensi</a:t>
            </a:r>
            <a:r>
              <a:rPr lang="tr-TR" sz="2000" dirty="0"/>
              <a:t> 15 ml/</a:t>
            </a:r>
            <a:r>
              <a:rPr lang="tr-TR" sz="2000" dirty="0" err="1"/>
              <a:t>dak</a:t>
            </a:r>
            <a:r>
              <a:rPr lang="tr-TR" sz="2000" dirty="0"/>
              <a:t>/1.73 m2’den düşük veya zaten diyaliz yapılan, cerrahi ve </a:t>
            </a:r>
            <a:r>
              <a:rPr lang="tr-TR" sz="2000" dirty="0" err="1"/>
              <a:t>immunsupresyonu</a:t>
            </a:r>
            <a:r>
              <a:rPr lang="tr-TR" sz="2000" dirty="0"/>
              <a:t> kaldırabilecek, tıbbi önerilere ve tedavilere geçmişte uyum göstermiş, potansiyel </a:t>
            </a:r>
            <a:r>
              <a:rPr lang="tr-TR" sz="2000" dirty="0" err="1"/>
              <a:t>morbidite</a:t>
            </a:r>
            <a:r>
              <a:rPr lang="tr-TR" sz="2000" dirty="0"/>
              <a:t> ve </a:t>
            </a:r>
            <a:r>
              <a:rPr lang="tr-TR" sz="2000" dirty="0" err="1"/>
              <a:t>mortaliteyi</a:t>
            </a:r>
            <a:r>
              <a:rPr lang="tr-TR" sz="2000" dirty="0"/>
              <a:t> anlamış hastalar uygun olabilir. Altmış yaş üstü veya BMI 30 kg/m2 üzerinde olan hastaların sonuçları daha kötüdür. Yüksek insülin ihtiyacı olan, insülin rezistansı az, </a:t>
            </a:r>
            <a:r>
              <a:rPr lang="tr-TR" sz="2000" dirty="0" err="1"/>
              <a:t>obez</a:t>
            </a:r>
            <a:r>
              <a:rPr lang="tr-TR" sz="2000" dirty="0"/>
              <a:t> olmayan tip 2 diyabetlilerde de, tip 1 </a:t>
            </a:r>
            <a:r>
              <a:rPr lang="tr-TR" sz="2000" dirty="0" err="1"/>
              <a:t>diabetlilerinkine</a:t>
            </a:r>
            <a:r>
              <a:rPr lang="tr-TR" sz="2000" dirty="0"/>
              <a:t> benzer başarılı sonuçlar alınmıştır.</a:t>
            </a:r>
          </a:p>
        </p:txBody>
      </p:sp>
    </p:spTree>
    <p:extLst>
      <p:ext uri="{BB962C8B-B14F-4D97-AF65-F5344CB8AC3E}">
        <p14:creationId xmlns:p14="http://schemas.microsoft.com/office/powerpoint/2010/main" val="30039081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KAYNAK</a:t>
            </a:r>
            <a:endParaRPr lang="tr-TR" sz="3600" dirty="0"/>
          </a:p>
        </p:txBody>
      </p:sp>
      <p:sp>
        <p:nvSpPr>
          <p:cNvPr id="3" name="İçerik Yer Tutucusu 2"/>
          <p:cNvSpPr>
            <a:spLocks noGrp="1"/>
          </p:cNvSpPr>
          <p:nvPr>
            <p:ph idx="1"/>
          </p:nvPr>
        </p:nvSpPr>
        <p:spPr/>
        <p:txBody>
          <a:bodyPr>
            <a:normAutofit/>
          </a:bodyPr>
          <a:lstStyle/>
          <a:p>
            <a:r>
              <a:rPr lang="tr-TR" sz="2000" dirty="0" smtClean="0"/>
              <a:t>Türkiye Endokrin ve Metabolizma Derneği </a:t>
            </a:r>
            <a:r>
              <a:rPr lang="tr-TR" sz="2000" dirty="0" err="1" smtClean="0"/>
              <a:t>Diabetes</a:t>
            </a:r>
            <a:r>
              <a:rPr lang="tr-TR" sz="2000" dirty="0" smtClean="0"/>
              <a:t> </a:t>
            </a:r>
            <a:r>
              <a:rPr lang="tr-TR" sz="2000" dirty="0" err="1" smtClean="0"/>
              <a:t>Mellitus</a:t>
            </a:r>
            <a:r>
              <a:rPr lang="tr-TR" sz="2000" dirty="0" smtClean="0"/>
              <a:t> ve Komplikasyonlarının Tanı, Tedavi ve İzlemi </a:t>
            </a:r>
            <a:r>
              <a:rPr lang="tr-TR" sz="2000" dirty="0" err="1" smtClean="0"/>
              <a:t>Klavuzu</a:t>
            </a:r>
            <a:r>
              <a:rPr lang="tr-TR" sz="2000" dirty="0" smtClean="0"/>
              <a:t>, 2022</a:t>
            </a:r>
            <a:endParaRPr lang="tr-TR" sz="2000" dirty="0"/>
          </a:p>
        </p:txBody>
      </p:sp>
    </p:spTree>
    <p:extLst>
      <p:ext uri="{BB962C8B-B14F-4D97-AF65-F5344CB8AC3E}">
        <p14:creationId xmlns:p14="http://schemas.microsoft.com/office/powerpoint/2010/main" val="34749186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TEŞEKKÜRLER…</a:t>
            </a:r>
            <a:endParaRPr lang="tr-TR" dirty="0"/>
          </a:p>
        </p:txBody>
      </p:sp>
    </p:spTree>
    <p:extLst>
      <p:ext uri="{BB962C8B-B14F-4D97-AF65-F5344CB8AC3E}">
        <p14:creationId xmlns:p14="http://schemas.microsoft.com/office/powerpoint/2010/main" val="85898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DİYABETTE TIBBİ BESLENME TEDAVİSİ</a:t>
            </a:r>
          </a:p>
        </p:txBody>
      </p:sp>
      <p:sp>
        <p:nvSpPr>
          <p:cNvPr id="3" name="İçerik Yer Tutucusu 2"/>
          <p:cNvSpPr>
            <a:spLocks noGrp="1"/>
          </p:cNvSpPr>
          <p:nvPr>
            <p:ph idx="1"/>
          </p:nvPr>
        </p:nvSpPr>
        <p:spPr/>
        <p:txBody>
          <a:bodyPr>
            <a:normAutofit lnSpcReduction="10000"/>
          </a:bodyPr>
          <a:lstStyle/>
          <a:p>
            <a:pPr marL="0" indent="0">
              <a:buNone/>
            </a:pPr>
            <a:r>
              <a:rPr lang="tr-TR" sz="2400" dirty="0" smtClean="0"/>
              <a:t>3. Beslenme müdahalesi, beslenme öz yönetim eğitimi</a:t>
            </a:r>
          </a:p>
          <a:p>
            <a:pPr marL="0" indent="0">
              <a:buNone/>
            </a:pPr>
            <a:r>
              <a:rPr lang="tr-TR" sz="2000" dirty="0" smtClean="0"/>
              <a:t>Bireye uygun öğün planlama yöntemi (beslenme piramidi, tabak modeli, değişim listeleri, KH sayımı) belirlenir. </a:t>
            </a:r>
            <a:endParaRPr lang="tr-TR" sz="2000" dirty="0" smtClean="0"/>
          </a:p>
          <a:p>
            <a:pPr marL="0" indent="0">
              <a:buNone/>
            </a:pPr>
            <a:r>
              <a:rPr lang="tr-TR" sz="2000" dirty="0" smtClean="0"/>
              <a:t>Sunulan </a:t>
            </a:r>
            <a:r>
              <a:rPr lang="tr-TR" sz="2000" dirty="0" smtClean="0"/>
              <a:t>öneriler </a:t>
            </a:r>
            <a:r>
              <a:rPr lang="tr-TR" sz="2000" dirty="0" err="1" smtClean="0"/>
              <a:t>prediyabetli</a:t>
            </a:r>
            <a:r>
              <a:rPr lang="tr-TR" sz="2000" dirty="0" smtClean="0"/>
              <a:t> veya diyabetlinin, bireysel gereksinimlerine, beslenme alışkanlıklarına, yaşam tarzına, gerekli değişiklikleri yapabilme yeteneğine ve değişime istekli olmasına uygun olmalıdır. </a:t>
            </a:r>
            <a:endParaRPr lang="tr-TR" sz="2000" dirty="0" smtClean="0"/>
          </a:p>
          <a:p>
            <a:pPr marL="0" indent="0">
              <a:buNone/>
            </a:pPr>
            <a:r>
              <a:rPr lang="tr-TR" sz="2000" dirty="0" smtClean="0"/>
              <a:t>Beslenme </a:t>
            </a:r>
            <a:r>
              <a:rPr lang="tr-TR" sz="2000" dirty="0" smtClean="0"/>
              <a:t>öz yönetim eğitimi, saptanan hedefe ulaşmayı kolaylaştıracak, öğün planlama yönteminin uygulanmasını destekleyecek, diyabet ve beslenme tedavisi konusunda bilgi ve uygulama becerisi kazandıracak içerikte olmalıdır. </a:t>
            </a:r>
            <a:endParaRPr lang="tr-TR" sz="2000" dirty="0" smtClean="0"/>
          </a:p>
          <a:p>
            <a:pPr marL="0" indent="0">
              <a:buNone/>
            </a:pPr>
            <a:r>
              <a:rPr lang="tr-TR" sz="2000" dirty="0" smtClean="0"/>
              <a:t>Beslenme </a:t>
            </a:r>
            <a:r>
              <a:rPr lang="tr-TR" sz="2000" dirty="0" smtClean="0"/>
              <a:t>eğitimine diyabetli bireyle birlikte özellikle mutfak alışverişini yapan, yemeği hazırlayıp pişiren ve yemek servisini yapan aile bireyinin katılımının sağlanması diyabetli bireyin beslenme alışkanlıklarını değiştirmesine katkı sağlar.</a:t>
            </a:r>
            <a:endParaRPr lang="tr-TR" sz="2000" dirty="0"/>
          </a:p>
        </p:txBody>
      </p:sp>
    </p:spTree>
    <p:extLst>
      <p:ext uri="{BB962C8B-B14F-4D97-AF65-F5344CB8AC3E}">
        <p14:creationId xmlns:p14="http://schemas.microsoft.com/office/powerpoint/2010/main" val="216930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DİYABETTE TIBBİ BESLENME TEDAVİSİ</a:t>
            </a:r>
          </a:p>
        </p:txBody>
      </p:sp>
      <p:sp>
        <p:nvSpPr>
          <p:cNvPr id="3" name="İçerik Yer Tutucusu 2"/>
          <p:cNvSpPr>
            <a:spLocks noGrp="1"/>
          </p:cNvSpPr>
          <p:nvPr>
            <p:ph idx="1"/>
          </p:nvPr>
        </p:nvSpPr>
        <p:spPr/>
        <p:txBody>
          <a:bodyPr>
            <a:normAutofit/>
          </a:bodyPr>
          <a:lstStyle/>
          <a:p>
            <a:pPr marL="0" indent="0">
              <a:buNone/>
            </a:pPr>
            <a:r>
              <a:rPr lang="tr-TR" sz="2400" dirty="0" smtClean="0"/>
              <a:t>4. Tedavinin değerlendirilmesi</a:t>
            </a:r>
          </a:p>
          <a:p>
            <a:pPr marL="0" indent="0">
              <a:buNone/>
            </a:pPr>
            <a:r>
              <a:rPr lang="tr-TR" sz="2000" dirty="0" smtClean="0"/>
              <a:t>Besin tüketimi ile açlık ve tokluk kan </a:t>
            </a:r>
            <a:r>
              <a:rPr lang="tr-TR" sz="2000" dirty="0" err="1" smtClean="0"/>
              <a:t>glukozu</a:t>
            </a:r>
            <a:r>
              <a:rPr lang="tr-TR" sz="2000" dirty="0" smtClean="0"/>
              <a:t> izlem sonuçları bu aşamada birlikte değerlendirilir. </a:t>
            </a:r>
            <a:endParaRPr lang="tr-TR" sz="2000" dirty="0" smtClean="0"/>
          </a:p>
          <a:p>
            <a:pPr marL="0" indent="0">
              <a:buNone/>
            </a:pPr>
            <a:r>
              <a:rPr lang="tr-TR" sz="2000" dirty="0" smtClean="0"/>
              <a:t>Tıbbi </a:t>
            </a:r>
            <a:r>
              <a:rPr lang="tr-TR" sz="2000" dirty="0" smtClean="0"/>
              <a:t>tedavide mevcut değişikliklere göre gerekirse öğün zamanı ve öğün içeriği yeniden planlanır. </a:t>
            </a:r>
            <a:endParaRPr lang="tr-TR" sz="2000" dirty="0" smtClean="0"/>
          </a:p>
          <a:p>
            <a:pPr marL="0" indent="0">
              <a:buNone/>
            </a:pPr>
            <a:r>
              <a:rPr lang="tr-TR" sz="2000" dirty="0" smtClean="0"/>
              <a:t>Tanı </a:t>
            </a:r>
            <a:r>
              <a:rPr lang="tr-TR" sz="2000" dirty="0" smtClean="0"/>
              <a:t>ve tedavi hedefine uygun beslenme müdahalesi içeriğine karar verilerek gerekli öneriler ile birlikte beslenme öz yönetim eğitimi verilir ve hedefe ulaşım izlenir. </a:t>
            </a:r>
            <a:endParaRPr lang="tr-TR" sz="2000" dirty="0" smtClean="0"/>
          </a:p>
          <a:p>
            <a:pPr marL="0" indent="0">
              <a:buNone/>
            </a:pPr>
            <a:r>
              <a:rPr lang="tr-TR" sz="2000" dirty="0" smtClean="0"/>
              <a:t>Diyabetli </a:t>
            </a:r>
            <a:r>
              <a:rPr lang="tr-TR" sz="2000" dirty="0" smtClean="0"/>
              <a:t>bireyle yargısal olmayan bir iletişim kurmak, bireyin öz yönetimi ile ilgili sorunlarını bildirme direncini en aza indirmekte yardımcı olabilir.</a:t>
            </a:r>
            <a:endParaRPr lang="tr-TR" sz="2000" dirty="0"/>
          </a:p>
        </p:txBody>
      </p:sp>
    </p:spTree>
    <p:extLst>
      <p:ext uri="{BB962C8B-B14F-4D97-AF65-F5344CB8AC3E}">
        <p14:creationId xmlns:p14="http://schemas.microsoft.com/office/powerpoint/2010/main" val="4025059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DİYABETTE TIBBİ BESLENME TEDAVİSİ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3385" y="1846263"/>
            <a:ext cx="7545556" cy="4022725"/>
          </a:xfrm>
        </p:spPr>
      </p:pic>
    </p:spTree>
    <p:extLst>
      <p:ext uri="{BB962C8B-B14F-4D97-AF65-F5344CB8AC3E}">
        <p14:creationId xmlns:p14="http://schemas.microsoft.com/office/powerpoint/2010/main" val="226358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DİYABETİN ÖNLENMESİNDE VE TEDAVİSİNDE TIBBİ BESLENME TEDAVİSİNİN AMAÇLARI</a:t>
            </a:r>
            <a:endParaRPr lang="tr-TR" sz="3600" dirty="0"/>
          </a:p>
        </p:txBody>
      </p:sp>
      <p:sp>
        <p:nvSpPr>
          <p:cNvPr id="3" name="İçerik Yer Tutucusu 2"/>
          <p:cNvSpPr>
            <a:spLocks noGrp="1"/>
          </p:cNvSpPr>
          <p:nvPr>
            <p:ph idx="1"/>
          </p:nvPr>
        </p:nvSpPr>
        <p:spPr/>
        <p:txBody>
          <a:bodyPr>
            <a:normAutofit/>
          </a:bodyPr>
          <a:lstStyle/>
          <a:p>
            <a:pPr marL="0" indent="0">
              <a:buNone/>
            </a:pPr>
            <a:r>
              <a:rPr lang="tr-TR" sz="2000" dirty="0" smtClean="0"/>
              <a:t>1. Genel </a:t>
            </a:r>
            <a:r>
              <a:rPr lang="tr-TR" sz="2000" dirty="0" smtClean="0"/>
              <a:t>olarak sağlığı geliştirecek beslenme alışkanlıklarının oluşmasını sağlayarak ve uygulamaları destekleyerek;  </a:t>
            </a:r>
          </a:p>
          <a:p>
            <a:pPr marL="0" indent="0">
              <a:buNone/>
            </a:pPr>
            <a:r>
              <a:rPr lang="tr-TR" sz="2000" dirty="0" smtClean="0"/>
              <a:t>-Kan </a:t>
            </a:r>
            <a:r>
              <a:rPr lang="tr-TR" sz="2000" dirty="0" err="1" smtClean="0"/>
              <a:t>glukoz</a:t>
            </a:r>
            <a:r>
              <a:rPr lang="tr-TR" sz="2000" dirty="0" smtClean="0"/>
              <a:t> düzeylerinde, </a:t>
            </a:r>
          </a:p>
          <a:p>
            <a:pPr marL="0" indent="0">
              <a:buNone/>
            </a:pPr>
            <a:r>
              <a:rPr lang="tr-TR" sz="2000" dirty="0" smtClean="0"/>
              <a:t>-</a:t>
            </a:r>
            <a:r>
              <a:rPr lang="tr-TR" sz="2000" dirty="0" err="1" smtClean="0"/>
              <a:t>Kardiyovasküler</a:t>
            </a:r>
            <a:r>
              <a:rPr lang="tr-TR" sz="2000" dirty="0" smtClean="0"/>
              <a:t> </a:t>
            </a:r>
            <a:r>
              <a:rPr lang="tr-TR" sz="2000" dirty="0" smtClean="0"/>
              <a:t>hastalık (KVH) riskini azaltacak </a:t>
            </a:r>
            <a:r>
              <a:rPr lang="tr-TR" sz="2000" dirty="0" err="1" smtClean="0"/>
              <a:t>lipid</a:t>
            </a:r>
            <a:r>
              <a:rPr lang="tr-TR" sz="2000" dirty="0" smtClean="0"/>
              <a:t> profilinde,  </a:t>
            </a:r>
          </a:p>
          <a:p>
            <a:pPr marL="0" indent="0">
              <a:buNone/>
            </a:pPr>
            <a:r>
              <a:rPr lang="tr-TR" sz="2000" dirty="0" smtClean="0"/>
              <a:t>-Kan </a:t>
            </a:r>
            <a:r>
              <a:rPr lang="tr-TR" sz="2000" dirty="0" smtClean="0"/>
              <a:t>basıncında (KB), </a:t>
            </a:r>
          </a:p>
          <a:p>
            <a:pPr marL="0" indent="0">
              <a:buNone/>
            </a:pPr>
            <a:r>
              <a:rPr lang="tr-TR" sz="2000" dirty="0" smtClean="0"/>
              <a:t>-Vücut </a:t>
            </a:r>
            <a:r>
              <a:rPr lang="tr-TR" sz="2000" dirty="0" smtClean="0"/>
              <a:t>ağırlığında bireyselleştirilmiş hedefleri sağlamak ve korumak.</a:t>
            </a:r>
            <a:endParaRPr lang="tr-TR" sz="2000" dirty="0"/>
          </a:p>
        </p:txBody>
      </p:sp>
    </p:spTree>
    <p:extLst>
      <p:ext uri="{BB962C8B-B14F-4D97-AF65-F5344CB8AC3E}">
        <p14:creationId xmlns:p14="http://schemas.microsoft.com/office/powerpoint/2010/main" val="295082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DİYABETİN ÖNLENMESİNDE VE TEDAVİSİNDE TIBBİ BESLENME TEDAVİSİNİN AMAÇLARI</a:t>
            </a:r>
          </a:p>
        </p:txBody>
      </p:sp>
      <p:sp>
        <p:nvSpPr>
          <p:cNvPr id="3" name="İçerik Yer Tutucusu 2"/>
          <p:cNvSpPr>
            <a:spLocks noGrp="1"/>
          </p:cNvSpPr>
          <p:nvPr>
            <p:ph idx="1"/>
          </p:nvPr>
        </p:nvSpPr>
        <p:spPr/>
        <p:txBody>
          <a:bodyPr>
            <a:noAutofit/>
          </a:bodyPr>
          <a:lstStyle/>
          <a:p>
            <a:pPr marL="0" indent="0">
              <a:buNone/>
            </a:pPr>
            <a:r>
              <a:rPr lang="tr-TR" sz="1800" dirty="0" smtClean="0"/>
              <a:t>2. Besin </a:t>
            </a:r>
            <a:r>
              <a:rPr lang="tr-TR" sz="1800" dirty="0" smtClean="0"/>
              <a:t>öğesi alımını yaşam tarzına uygun şekilde </a:t>
            </a:r>
            <a:r>
              <a:rPr lang="tr-TR" sz="1800" dirty="0" err="1" smtClean="0"/>
              <a:t>modifiye</a:t>
            </a:r>
            <a:r>
              <a:rPr lang="tr-TR" sz="1800" dirty="0" smtClean="0"/>
              <a:t> ederek diyabetin kronik komplikasyonlarını önlemek veya komplikasyonların gelişme oranını azaltmak. </a:t>
            </a:r>
          </a:p>
          <a:p>
            <a:pPr marL="0" indent="0">
              <a:buNone/>
            </a:pPr>
            <a:r>
              <a:rPr lang="tr-TR" sz="1800" dirty="0" smtClean="0"/>
              <a:t>3.  Bireyin kişisel ve kültürel tercihlerini, sağlık okur yazarlığını, sayısal okur yazarlığını, sağlıklı besine ulaşma imkanını, davranış değişikliği yapabilme yeterliliğini ve değişime istekliliğini dikkate alarak beslenme gereksinimlerini belirlemek. </a:t>
            </a:r>
          </a:p>
          <a:p>
            <a:pPr marL="0" indent="0">
              <a:buNone/>
            </a:pPr>
            <a:r>
              <a:rPr lang="tr-TR" sz="1800" dirty="0" smtClean="0"/>
              <a:t>4.  Besin seçiminde bilimsel kanıtlarla desteklenmiş sınırlamaları yaparken yargılayıcı olmayan mesajlar vererek yemek yemenin zevkini sağlamak. </a:t>
            </a:r>
          </a:p>
          <a:p>
            <a:pPr marL="0" indent="0">
              <a:buNone/>
            </a:pPr>
            <a:r>
              <a:rPr lang="tr-TR" sz="1800" dirty="0" smtClean="0"/>
              <a:t>5. Makro </a:t>
            </a:r>
            <a:r>
              <a:rPr lang="tr-TR" sz="1800" dirty="0" smtClean="0"/>
              <a:t>veya mikro besin öğesi oranlarına ya da tek bir gıdaya odaklanan beslenme önerilerinden ziyade sağlıklı beslenme alışkanlıklarını geliştirecek öneriler vermek. </a:t>
            </a:r>
          </a:p>
          <a:p>
            <a:pPr marL="0" indent="0">
              <a:buNone/>
            </a:pPr>
            <a:r>
              <a:rPr lang="tr-TR" sz="1800" dirty="0" smtClean="0"/>
              <a:t>6.  Tip 1 diyabetli gençler, tip 2 diyabetli gençler, diyabetli gebe veya emziren kadınlar ve yetişkinler için yaşamın değişik dönemlerinde gerekli enerji ve besin öğesi gereksinimlerini karşılamak. </a:t>
            </a:r>
          </a:p>
          <a:p>
            <a:pPr marL="0" indent="0">
              <a:buNone/>
            </a:pPr>
            <a:r>
              <a:rPr lang="tr-TR" sz="1800" dirty="0" smtClean="0"/>
              <a:t>7.  İnsülin veya insülin salgılatıcı ilaç kullananlarda akut hastalıklar sırasında diyabet tedavisi, hipogliseminin tedavisi ve önlenmesi ile birlikte egzersiz konusunda kendi kendini </a:t>
            </a:r>
            <a:r>
              <a:rPr lang="tr-TR" sz="2000" dirty="0" smtClean="0"/>
              <a:t>yönetme eğitimini sağlamaktır. </a:t>
            </a:r>
            <a:endParaRPr lang="tr-TR" sz="2000" dirty="0"/>
          </a:p>
        </p:txBody>
      </p:sp>
    </p:spTree>
    <p:extLst>
      <p:ext uri="{BB962C8B-B14F-4D97-AF65-F5344CB8AC3E}">
        <p14:creationId xmlns:p14="http://schemas.microsoft.com/office/powerpoint/2010/main" val="2459288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TIBBİ BESLENME TEDAVİSİNİN ETKİNLİĞİ</a:t>
            </a:r>
            <a:endParaRPr lang="tr-TR" sz="3600" dirty="0"/>
          </a:p>
        </p:txBody>
      </p:sp>
      <p:sp>
        <p:nvSpPr>
          <p:cNvPr id="3" name="İçerik Yer Tutucusu 2"/>
          <p:cNvSpPr>
            <a:spLocks noGrp="1"/>
          </p:cNvSpPr>
          <p:nvPr>
            <p:ph idx="1"/>
          </p:nvPr>
        </p:nvSpPr>
        <p:spPr/>
        <p:txBody>
          <a:bodyPr>
            <a:normAutofit/>
          </a:bodyPr>
          <a:lstStyle/>
          <a:p>
            <a:r>
              <a:rPr lang="tr-TR" sz="2000" dirty="0" err="1" smtClean="0"/>
              <a:t>Prediyabetli</a:t>
            </a:r>
            <a:r>
              <a:rPr lang="tr-TR" sz="2000" dirty="0" smtClean="0"/>
              <a:t> veya diyabetli hastalara bireyselleştirilmiş TBT uygulanmalıdır. Bu tedavi, en </a:t>
            </a:r>
            <a:r>
              <a:rPr lang="tr-TR" sz="2000" dirty="0" smtClean="0"/>
              <a:t>iyi bir </a:t>
            </a:r>
            <a:r>
              <a:rPr lang="tr-TR" sz="2000" dirty="0" smtClean="0"/>
              <a:t>diyetisyen tarafından verilebilir.  </a:t>
            </a:r>
          </a:p>
          <a:p>
            <a:r>
              <a:rPr lang="tr-TR" sz="2000" dirty="0" smtClean="0"/>
              <a:t>Beslenme eğitimi </a:t>
            </a:r>
            <a:r>
              <a:rPr lang="tr-TR" sz="2000" dirty="0" err="1" smtClean="0"/>
              <a:t>prediyabetli</a:t>
            </a:r>
            <a:r>
              <a:rPr lang="tr-TR" sz="2000" dirty="0" smtClean="0"/>
              <a:t> veya diyabetli kişinin bireysel ihtiyaçlarına, gerekli değişiklikleri </a:t>
            </a:r>
            <a:r>
              <a:rPr lang="tr-TR" sz="2000" dirty="0" err="1" smtClean="0"/>
              <a:t>yapabilirlilik</a:t>
            </a:r>
            <a:r>
              <a:rPr lang="tr-TR" sz="2000" dirty="0" smtClean="0"/>
              <a:t> durumuna, değişime istekliliğine duyarlı olmalıdır.</a:t>
            </a:r>
          </a:p>
          <a:p>
            <a:r>
              <a:rPr lang="tr-TR" sz="2000" dirty="0" err="1" smtClean="0"/>
              <a:t>TBTde</a:t>
            </a:r>
            <a:r>
              <a:rPr lang="tr-TR" sz="2000" dirty="0" smtClean="0"/>
              <a:t> </a:t>
            </a:r>
            <a:r>
              <a:rPr lang="tr-TR" sz="2000" dirty="0" smtClean="0"/>
              <a:t>kullanılan birçok ilaca benzer şekilde, ilk 6 ayda A1C düzeylerinde belirgin iyileşme sağlanabilir. </a:t>
            </a:r>
          </a:p>
          <a:p>
            <a:r>
              <a:rPr lang="tr-TR" sz="2000" dirty="0" err="1" smtClean="0"/>
              <a:t>Metabolik</a:t>
            </a:r>
            <a:r>
              <a:rPr lang="tr-TR" sz="2000" dirty="0" smtClean="0"/>
              <a:t> </a:t>
            </a:r>
            <a:r>
              <a:rPr lang="tr-TR" sz="2000" dirty="0" smtClean="0"/>
              <a:t>etkinliğinin yanı sıra TBT maliyet etkinliği olan bir tedavidir. Sağlık kurumlarına müracaat ve hekim </a:t>
            </a:r>
            <a:r>
              <a:rPr lang="tr-TR" sz="2000" dirty="0" err="1" smtClean="0"/>
              <a:t>vizitlerine</a:t>
            </a:r>
            <a:r>
              <a:rPr lang="tr-TR" sz="2000" dirty="0" smtClean="0"/>
              <a:t> gidiş sıklığının TBT alan bireylerde %9.5-23.5 oranında azaldığı bildirilmiştir. TBT alan diyabetli bireylerin kullandıkları ilaçların çeşitliliğinde, miktarında ve insülin dozunda azalma sağlanabilmektedir.</a:t>
            </a:r>
            <a:endParaRPr lang="tr-TR" sz="2000" dirty="0"/>
          </a:p>
        </p:txBody>
      </p:sp>
    </p:spTree>
    <p:extLst>
      <p:ext uri="{BB962C8B-B14F-4D97-AF65-F5344CB8AC3E}">
        <p14:creationId xmlns:p14="http://schemas.microsoft.com/office/powerpoint/2010/main" val="372239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DİYABETTE EGZERSİZ VE FİZİK AKTİVİTE</a:t>
            </a:r>
            <a:endParaRPr lang="tr-TR" sz="3600" dirty="0"/>
          </a:p>
        </p:txBody>
      </p:sp>
      <p:sp>
        <p:nvSpPr>
          <p:cNvPr id="3" name="İçerik Yer Tutucusu 2"/>
          <p:cNvSpPr>
            <a:spLocks noGrp="1"/>
          </p:cNvSpPr>
          <p:nvPr>
            <p:ph idx="1"/>
          </p:nvPr>
        </p:nvSpPr>
        <p:spPr/>
        <p:txBody>
          <a:bodyPr>
            <a:normAutofit/>
          </a:bodyPr>
          <a:lstStyle/>
          <a:p>
            <a:r>
              <a:rPr lang="tr-TR" sz="2000" dirty="0" smtClean="0"/>
              <a:t>Diyabet tedavi planının önemli bir parçasını oluşturan fiziksel aktivite ve egzersiz, hastanın özelliklerine ve mevcut komplikasyonlarına göre adapte edilerek planlanmış şekilde tüm diyabetli hastalara önerilmektedir.</a:t>
            </a:r>
            <a:endParaRPr lang="tr-TR" sz="2000" dirty="0"/>
          </a:p>
        </p:txBody>
      </p:sp>
    </p:spTree>
    <p:extLst>
      <p:ext uri="{BB962C8B-B14F-4D97-AF65-F5344CB8AC3E}">
        <p14:creationId xmlns:p14="http://schemas.microsoft.com/office/powerpoint/2010/main" val="288261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DİYABETTE EGZERSİZ VE FİZİK AKTİVİTE</a:t>
            </a:r>
          </a:p>
        </p:txBody>
      </p:sp>
      <p:sp>
        <p:nvSpPr>
          <p:cNvPr id="3" name="İçerik Yer Tutucusu 2"/>
          <p:cNvSpPr>
            <a:spLocks noGrp="1"/>
          </p:cNvSpPr>
          <p:nvPr>
            <p:ph idx="1"/>
          </p:nvPr>
        </p:nvSpPr>
        <p:spPr/>
        <p:txBody>
          <a:bodyPr>
            <a:normAutofit/>
          </a:bodyPr>
          <a:lstStyle/>
          <a:p>
            <a:pPr marL="0" indent="0">
              <a:buNone/>
            </a:pPr>
            <a:r>
              <a:rPr lang="tr-TR" sz="2400" dirty="0" smtClean="0"/>
              <a:t>DİYABETTE EGZERSİZİN YARARLARI</a:t>
            </a:r>
          </a:p>
          <a:p>
            <a:r>
              <a:rPr lang="tr-TR" sz="2200" dirty="0" smtClean="0"/>
              <a:t>Doku </a:t>
            </a:r>
            <a:r>
              <a:rPr lang="tr-TR" sz="2200" dirty="0" smtClean="0"/>
              <a:t>düzeyinde insülin duyarlılığını arttırarak </a:t>
            </a:r>
            <a:r>
              <a:rPr lang="tr-TR" sz="2200" dirty="0" err="1" smtClean="0"/>
              <a:t>glisemik</a:t>
            </a:r>
            <a:r>
              <a:rPr lang="tr-TR" sz="2200" dirty="0" smtClean="0"/>
              <a:t> kontrole yardımcı olur. İnsülin kullanan hastalarda insülin ihtiyacını azaltır.  </a:t>
            </a:r>
          </a:p>
          <a:p>
            <a:r>
              <a:rPr lang="tr-TR" sz="2200" dirty="0"/>
              <a:t>K</a:t>
            </a:r>
            <a:r>
              <a:rPr lang="tr-TR" sz="2200" dirty="0" smtClean="0"/>
              <a:t>an </a:t>
            </a:r>
            <a:r>
              <a:rPr lang="tr-TR" sz="2200" dirty="0" smtClean="0"/>
              <a:t>basıncını ve </a:t>
            </a:r>
            <a:r>
              <a:rPr lang="tr-TR" sz="2200" dirty="0" err="1" smtClean="0"/>
              <a:t>trigliserid</a:t>
            </a:r>
            <a:r>
              <a:rPr lang="tr-TR" sz="2200" dirty="0" smtClean="0"/>
              <a:t> düzeylerini düşürür, vücut ağırlık kaybına ve kaybedilen ağırlığın da korunmasına katkıda bulunur.  </a:t>
            </a:r>
          </a:p>
          <a:p>
            <a:r>
              <a:rPr lang="tr-TR" sz="2200" dirty="0"/>
              <a:t>K</a:t>
            </a:r>
            <a:r>
              <a:rPr lang="tr-TR" sz="2200" dirty="0" smtClean="0"/>
              <a:t>ronik </a:t>
            </a:r>
            <a:r>
              <a:rPr lang="tr-TR" sz="2200" dirty="0" smtClean="0"/>
              <a:t>komplikasyon gelişimini önlerken, </a:t>
            </a:r>
            <a:r>
              <a:rPr lang="tr-TR" sz="2200" dirty="0" err="1" smtClean="0"/>
              <a:t>kardiyovasküler</a:t>
            </a:r>
            <a:r>
              <a:rPr lang="tr-TR" sz="2200" dirty="0" smtClean="0"/>
              <a:t> hastalık riskini ve genel </a:t>
            </a:r>
            <a:r>
              <a:rPr lang="tr-TR" sz="2200" dirty="0" err="1" smtClean="0"/>
              <a:t>mortaliteyi</a:t>
            </a:r>
            <a:r>
              <a:rPr lang="tr-TR" sz="2200" dirty="0" smtClean="0"/>
              <a:t> azaltır.  </a:t>
            </a:r>
          </a:p>
          <a:p>
            <a:r>
              <a:rPr lang="tr-TR" sz="2200" dirty="0" err="1"/>
              <a:t>S</a:t>
            </a:r>
            <a:r>
              <a:rPr lang="tr-TR" sz="2200" dirty="0" err="1" smtClean="0"/>
              <a:t>arkopeni</a:t>
            </a:r>
            <a:r>
              <a:rPr lang="tr-TR" sz="2200" dirty="0" smtClean="0"/>
              <a:t> </a:t>
            </a:r>
            <a:r>
              <a:rPr lang="tr-TR" sz="2200" dirty="0" smtClean="0"/>
              <a:t>ve kemik kaybı üzerine özellikle direnç egzersizlerinin önemli derecede olumlu etkileri vardır.</a:t>
            </a:r>
          </a:p>
          <a:p>
            <a:endParaRPr lang="tr-TR" dirty="0"/>
          </a:p>
        </p:txBody>
      </p:sp>
    </p:spTree>
    <p:extLst>
      <p:ext uri="{BB962C8B-B14F-4D97-AF65-F5344CB8AC3E}">
        <p14:creationId xmlns:p14="http://schemas.microsoft.com/office/powerpoint/2010/main" val="390761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AMAÇ</a:t>
            </a:r>
            <a:endParaRPr lang="tr-TR" sz="3600" dirty="0"/>
          </a:p>
        </p:txBody>
      </p:sp>
      <p:sp>
        <p:nvSpPr>
          <p:cNvPr id="3" name="İçerik Yer Tutucusu 2"/>
          <p:cNvSpPr>
            <a:spLocks noGrp="1"/>
          </p:cNvSpPr>
          <p:nvPr>
            <p:ph idx="1"/>
          </p:nvPr>
        </p:nvSpPr>
        <p:spPr/>
        <p:txBody>
          <a:bodyPr>
            <a:normAutofit/>
          </a:bodyPr>
          <a:lstStyle/>
          <a:p>
            <a:r>
              <a:rPr lang="tr-TR" sz="2000" dirty="0" err="1" smtClean="0"/>
              <a:t>Glisemik</a:t>
            </a:r>
            <a:r>
              <a:rPr lang="tr-TR" sz="2000" dirty="0" smtClean="0"/>
              <a:t> hedefler hakkında bilgi vermek</a:t>
            </a:r>
          </a:p>
          <a:p>
            <a:r>
              <a:rPr lang="tr-TR" sz="2000" dirty="0" smtClean="0"/>
              <a:t>OAD kullanım durumları hakkında bilgi vermek</a:t>
            </a:r>
          </a:p>
          <a:p>
            <a:r>
              <a:rPr lang="tr-TR" sz="2000" dirty="0" smtClean="0"/>
              <a:t>İnsülin preparatları ve kullanımı hakkında bilgi vermek</a:t>
            </a:r>
          </a:p>
          <a:p>
            <a:r>
              <a:rPr lang="tr-TR" sz="2000" dirty="0" smtClean="0"/>
              <a:t>Tip-1, Tip-2 DM tedavi uygulamaları hakkında bilgi vermek</a:t>
            </a:r>
          </a:p>
          <a:p>
            <a:r>
              <a:rPr lang="tr-TR" sz="2000" dirty="0" smtClean="0"/>
              <a:t>DM güncel tedavi ve takip şemaları hakkında bilgi vermek</a:t>
            </a:r>
            <a:endParaRPr lang="tr-TR" sz="2000" dirty="0"/>
          </a:p>
        </p:txBody>
      </p:sp>
    </p:spTree>
    <p:extLst>
      <p:ext uri="{BB962C8B-B14F-4D97-AF65-F5344CB8AC3E}">
        <p14:creationId xmlns:p14="http://schemas.microsoft.com/office/powerpoint/2010/main" val="2762490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EGZERSİZ PROGRAMININ YAPILANDIRILMASI ve DİYABETLİ BİREYDE EGZERSİZ ÖNERİLERİ</a:t>
            </a:r>
            <a:endParaRPr lang="tr-TR" sz="3600" dirty="0"/>
          </a:p>
        </p:txBody>
      </p:sp>
      <p:sp>
        <p:nvSpPr>
          <p:cNvPr id="3" name="İçerik Yer Tutucusu 2"/>
          <p:cNvSpPr>
            <a:spLocks noGrp="1"/>
          </p:cNvSpPr>
          <p:nvPr>
            <p:ph idx="1"/>
          </p:nvPr>
        </p:nvSpPr>
        <p:spPr/>
        <p:txBody>
          <a:bodyPr>
            <a:normAutofit/>
          </a:bodyPr>
          <a:lstStyle/>
          <a:p>
            <a:r>
              <a:rPr lang="tr-TR" sz="2000" dirty="0" smtClean="0"/>
              <a:t>Diyabetli olgularda egzersiz tedavisi diyabetin tipi, önerilecek olan egzersizin tipi, süresi, hastanın almakta olduğu tedavi ve tedavinin zamanlaması ve hastada diyabetik komplikasyon/komplikasyonların varlığı göz önünde bulundurularak bireyselleştirilmelidir.</a:t>
            </a:r>
          </a:p>
          <a:p>
            <a:pPr marL="0" indent="0">
              <a:buNone/>
            </a:pPr>
            <a:endParaRPr lang="tr-TR" sz="2000" dirty="0" smtClean="0"/>
          </a:p>
          <a:p>
            <a:pPr marL="0" indent="0">
              <a:buNone/>
            </a:pPr>
            <a:r>
              <a:rPr lang="tr-TR" sz="2400" dirty="0" smtClean="0"/>
              <a:t>Egzersiz tipleri:</a:t>
            </a:r>
          </a:p>
          <a:p>
            <a:pPr marL="0" indent="0">
              <a:buNone/>
            </a:pPr>
            <a:r>
              <a:rPr lang="tr-TR" sz="2000" dirty="0" smtClean="0"/>
              <a:t>Aerobik egzersizler büyük kas gruplarını içeren, tekrarlı ve uzun süreli egzersizlerdir. Vücut oksijen alımı, dağıtımı ve kullanımını artırırlar. Direnç egzersizleri ise bir yüke karşı ya da tanımlanmış ağırlıklarla yapılan kas kuvvetlendirme hareketleridir. Yüksek şiddetli aralıklı antrenmanlar ise, kalp hızını arttıran ve azaltan periyotların birbirini izlediği antrenmanlar olup, uygun hastalarda devamlı aerobik egzersize bir alternatiftir. </a:t>
            </a:r>
            <a:endParaRPr lang="tr-TR" sz="2000" dirty="0"/>
          </a:p>
        </p:txBody>
      </p:sp>
    </p:spTree>
    <p:extLst>
      <p:ext uri="{BB962C8B-B14F-4D97-AF65-F5344CB8AC3E}">
        <p14:creationId xmlns:p14="http://schemas.microsoft.com/office/powerpoint/2010/main" val="324306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EGZERSİZ PROGRAMININ YAPILANDIRILMASI ve DİYABETLİ BİREYDE EGZERSİZ ÖNERİLERİ</a:t>
            </a:r>
          </a:p>
        </p:txBody>
      </p:sp>
      <p:sp>
        <p:nvSpPr>
          <p:cNvPr id="3" name="İçerik Yer Tutucusu 2"/>
          <p:cNvSpPr>
            <a:spLocks noGrp="1"/>
          </p:cNvSpPr>
          <p:nvPr>
            <p:ph idx="1"/>
          </p:nvPr>
        </p:nvSpPr>
        <p:spPr/>
        <p:txBody>
          <a:bodyPr>
            <a:normAutofit lnSpcReduction="10000"/>
          </a:bodyPr>
          <a:lstStyle/>
          <a:p>
            <a:r>
              <a:rPr lang="tr-TR" sz="2000" dirty="0" smtClean="0"/>
              <a:t>Diyabetlilerde, daha çok aerobik egzersizler (tempolu yürüme, koşma, yüzme) ve kas gücünü artıran direnç egzersizleri önerilir</a:t>
            </a:r>
            <a:r>
              <a:rPr lang="tr-TR" sz="2000" dirty="0" smtClean="0"/>
              <a:t>.</a:t>
            </a:r>
            <a:endParaRPr lang="tr-TR" sz="2000" dirty="0" smtClean="0"/>
          </a:p>
          <a:p>
            <a:r>
              <a:rPr lang="tr-TR" sz="2000" dirty="0" smtClean="0"/>
              <a:t>Direnç ve aerobik egzersizlerin kombine edilmesi, insülin duyarlılığını arttırmada bu egzersizlerin tek başına yapılmasına göre daha etkilidir. </a:t>
            </a:r>
          </a:p>
          <a:p>
            <a:r>
              <a:rPr lang="tr-TR" sz="2000" dirty="0" smtClean="0"/>
              <a:t>Yürüyüş, koşu, bisiklet sürme gibi aerobik egzersizler genellikle akut dönemde kan </a:t>
            </a:r>
            <a:r>
              <a:rPr lang="tr-TR" sz="2000" dirty="0" err="1" smtClean="0"/>
              <a:t>glukozunu</a:t>
            </a:r>
            <a:r>
              <a:rPr lang="tr-TR" sz="2000" dirty="0" smtClean="0"/>
              <a:t> düşürürken, basketbol, tenis, dans, yüzme, yoga gibi hem aerobik hem anaerobik özellikler içeren egzersizler ise kan </a:t>
            </a:r>
            <a:r>
              <a:rPr lang="tr-TR" sz="2000" dirty="0" err="1" smtClean="0"/>
              <a:t>glukozunu</a:t>
            </a:r>
            <a:r>
              <a:rPr lang="tr-TR" sz="2000" dirty="0" smtClean="0"/>
              <a:t> düşürebilir veya yükseltebilirler. </a:t>
            </a:r>
          </a:p>
          <a:p>
            <a:r>
              <a:rPr lang="tr-TR" sz="2000" dirty="0" smtClean="0"/>
              <a:t>Ağırlık kaldırma, kısa mesafe hızlı koşu, futbol, güreş, dalış ve tırmanma gibi çoğunlukla anaerobik olan egzersizler ise akut dönemde kan </a:t>
            </a:r>
            <a:r>
              <a:rPr lang="tr-TR" sz="2000" dirty="0" err="1" smtClean="0"/>
              <a:t>glukozunu</a:t>
            </a:r>
            <a:r>
              <a:rPr lang="tr-TR" sz="2000" dirty="0" smtClean="0"/>
              <a:t> genellikle yükseltirler. </a:t>
            </a:r>
          </a:p>
          <a:p>
            <a:r>
              <a:rPr lang="tr-TR" sz="2000" dirty="0" smtClean="0"/>
              <a:t>Çok yüksek şiddetli egzersizler de egzersiz süresine bağlı olarak kan </a:t>
            </a:r>
            <a:r>
              <a:rPr lang="tr-TR" sz="2000" dirty="0" err="1" smtClean="0"/>
              <a:t>glukozunu</a:t>
            </a:r>
            <a:r>
              <a:rPr lang="tr-TR" sz="2000" dirty="0" smtClean="0"/>
              <a:t> yükseltir veya sabit tutabilirler.  Hangi tür egzersiz olursa olsun yarışmalı tüm sporlar, neden oldukları stres dolayısıyla kan </a:t>
            </a:r>
            <a:r>
              <a:rPr lang="tr-TR" sz="2000" dirty="0" err="1" smtClean="0"/>
              <a:t>glukozunu</a:t>
            </a:r>
            <a:r>
              <a:rPr lang="tr-TR" sz="2000" dirty="0" smtClean="0"/>
              <a:t> genellikle yükseltirler. </a:t>
            </a:r>
            <a:endParaRPr lang="tr-TR" sz="2000" dirty="0"/>
          </a:p>
        </p:txBody>
      </p:sp>
    </p:spTree>
    <p:extLst>
      <p:ext uri="{BB962C8B-B14F-4D97-AF65-F5344CB8AC3E}">
        <p14:creationId xmlns:p14="http://schemas.microsoft.com/office/powerpoint/2010/main" val="237726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EGZERSİZ PROGRAMININ YAPILANDIRILMASI ve DİYABETLİ BİREYDE EGZERSİZ ÖNERİLERİ</a:t>
            </a:r>
          </a:p>
        </p:txBody>
      </p:sp>
      <p:sp>
        <p:nvSpPr>
          <p:cNvPr id="3" name="İçerik Yer Tutucusu 2"/>
          <p:cNvSpPr>
            <a:spLocks noGrp="1"/>
          </p:cNvSpPr>
          <p:nvPr>
            <p:ph idx="1"/>
          </p:nvPr>
        </p:nvSpPr>
        <p:spPr/>
        <p:txBody>
          <a:bodyPr>
            <a:normAutofit/>
          </a:bodyPr>
          <a:lstStyle/>
          <a:p>
            <a:r>
              <a:rPr lang="tr-TR" sz="2000" dirty="0" smtClean="0"/>
              <a:t>Diyabetli hastalara 48 saatten fazla ara vermeksizin, haftada en az 150 dakika ve </a:t>
            </a:r>
            <a:r>
              <a:rPr lang="tr-TR" sz="2000" dirty="0" err="1" smtClean="0"/>
              <a:t>ortayüksek</a:t>
            </a:r>
            <a:r>
              <a:rPr lang="tr-TR" sz="2000" dirty="0" smtClean="0"/>
              <a:t> şiddette aerobik egzersiz önerilir. </a:t>
            </a:r>
            <a:r>
              <a:rPr lang="tr-TR" sz="2000" dirty="0" err="1" smtClean="0"/>
              <a:t>Kontrendikasyon</a:t>
            </a:r>
            <a:r>
              <a:rPr lang="tr-TR" sz="2000" dirty="0" smtClean="0"/>
              <a:t> yoksa buna ek olarak ardışık olmayan günlerde olacak şekilde, haftada 2-3 gün de direnç egzersizi yapmaları önerilir.</a:t>
            </a:r>
          </a:p>
          <a:p>
            <a:pPr marL="0" indent="0">
              <a:buNone/>
            </a:pP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796" y="2842953"/>
            <a:ext cx="8726910" cy="3468947"/>
          </a:xfrm>
          <a:prstGeom prst="rect">
            <a:avLst/>
          </a:prstGeom>
        </p:spPr>
      </p:pic>
    </p:spTree>
    <p:extLst>
      <p:ext uri="{BB962C8B-B14F-4D97-AF65-F5344CB8AC3E}">
        <p14:creationId xmlns:p14="http://schemas.microsoft.com/office/powerpoint/2010/main" val="1332798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EGZERSİZ PROGRAMININ YAPILANDIRILMASI ve DİYABETLİ BİREYDE EGZERSİZ ÖNERİLERİ</a:t>
            </a:r>
          </a:p>
        </p:txBody>
      </p:sp>
      <p:sp>
        <p:nvSpPr>
          <p:cNvPr id="3" name="İçerik Yer Tutucusu 2"/>
          <p:cNvSpPr>
            <a:spLocks noGrp="1"/>
          </p:cNvSpPr>
          <p:nvPr>
            <p:ph idx="1"/>
          </p:nvPr>
        </p:nvSpPr>
        <p:spPr/>
        <p:txBody>
          <a:bodyPr>
            <a:normAutofit/>
          </a:bodyPr>
          <a:lstStyle/>
          <a:p>
            <a:r>
              <a:rPr lang="tr-TR" sz="2000" dirty="0" smtClean="0"/>
              <a:t>Yaşlı diyabet olgularında daha da önemli olmak üzere, diyabetli olguların haftada 2-3 seans </a:t>
            </a:r>
            <a:r>
              <a:rPr lang="tr-TR" sz="2000" dirty="0" err="1" smtClean="0"/>
              <a:t>tai-chi</a:t>
            </a:r>
            <a:r>
              <a:rPr lang="tr-TR" sz="2000" dirty="0" smtClean="0"/>
              <a:t>, yoga ve </a:t>
            </a:r>
            <a:r>
              <a:rPr lang="tr-TR" sz="2000" dirty="0" err="1" smtClean="0"/>
              <a:t>pilates</a:t>
            </a:r>
            <a:r>
              <a:rPr lang="tr-TR" sz="2000" dirty="0" smtClean="0"/>
              <a:t> gibi germe ve denge egzersizi yapması önerilir. </a:t>
            </a:r>
          </a:p>
          <a:p>
            <a:r>
              <a:rPr lang="tr-TR" sz="2000" dirty="0" smtClean="0"/>
              <a:t>Özellikle tip 1 diyabet hastalarında derin suya dalış, dağa tırmanış gibi spor türleri emniyet açısından önerilmez. </a:t>
            </a:r>
          </a:p>
          <a:p>
            <a:r>
              <a:rPr lang="tr-TR" sz="2000" dirty="0" smtClean="0"/>
              <a:t>Egzersizin yanı sıra gün içinde </a:t>
            </a:r>
            <a:r>
              <a:rPr lang="tr-TR" sz="2000" dirty="0" err="1" smtClean="0"/>
              <a:t>sedanter</a:t>
            </a:r>
            <a:r>
              <a:rPr lang="tr-TR" sz="2000" dirty="0" smtClean="0"/>
              <a:t> olarak geçirilen zamanın azaltılması da </a:t>
            </a:r>
            <a:r>
              <a:rPr lang="tr-TR" sz="2000" dirty="0" err="1" smtClean="0"/>
              <a:t>glisemik</a:t>
            </a:r>
            <a:r>
              <a:rPr lang="tr-TR" sz="2000" dirty="0" smtClean="0"/>
              <a:t> kontrol açısından yararlıdır. Bu nedenle her 30 dakikada bir, 1-3 dakika süren hafif aktiviteler yapılması önerilir. </a:t>
            </a:r>
            <a:endParaRPr lang="tr-TR" sz="2000" dirty="0"/>
          </a:p>
        </p:txBody>
      </p:sp>
    </p:spTree>
    <p:extLst>
      <p:ext uri="{BB962C8B-B14F-4D97-AF65-F5344CB8AC3E}">
        <p14:creationId xmlns:p14="http://schemas.microsoft.com/office/powerpoint/2010/main" val="1449371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EGZERSİZ PROGRAMININ YAPILANDIRILMASI ve DİYABETLİ BİREYDE EGZERSİZ ÖNERİLERİ</a:t>
            </a:r>
          </a:p>
        </p:txBody>
      </p:sp>
      <p:sp>
        <p:nvSpPr>
          <p:cNvPr id="3" name="İçerik Yer Tutucusu 2"/>
          <p:cNvSpPr>
            <a:spLocks noGrp="1"/>
          </p:cNvSpPr>
          <p:nvPr>
            <p:ph idx="1"/>
          </p:nvPr>
        </p:nvSpPr>
        <p:spPr/>
        <p:txBody>
          <a:bodyPr>
            <a:normAutofit lnSpcReduction="10000"/>
          </a:bodyPr>
          <a:lstStyle/>
          <a:p>
            <a:pPr marL="0" indent="0">
              <a:buNone/>
            </a:pPr>
            <a:r>
              <a:rPr lang="tr-TR" sz="2400" dirty="0" smtClean="0"/>
              <a:t>Özetle diyabetli hastalara egzersiz önerisi şu şekilde yapılabilir;</a:t>
            </a:r>
          </a:p>
          <a:p>
            <a:r>
              <a:rPr lang="tr-TR" sz="2200" dirty="0" smtClean="0"/>
              <a:t>Erişkin diyabet olgularına 48 saatten fazla ara verilmeyecek biçimde, haftada en az 3 gün ve toplam 150 dakika, orta şiddette (maksimum kalp hızının %60-75’i, yaşlılarda %50-70’i kadar) egzersiz önerilmelidir.   </a:t>
            </a:r>
          </a:p>
          <a:p>
            <a:r>
              <a:rPr lang="tr-TR" sz="2200" dirty="0" smtClean="0"/>
              <a:t>Egzersiz şiddeti başlangıçta hafif olmalı, orta şiddete doğru yavaş yavaş artırılmalıdır.  </a:t>
            </a:r>
          </a:p>
          <a:p>
            <a:r>
              <a:rPr lang="tr-TR" sz="2200" dirty="0" smtClean="0"/>
              <a:t>Herhangi bir </a:t>
            </a:r>
            <a:r>
              <a:rPr lang="tr-TR" sz="2200" dirty="0" err="1" smtClean="0"/>
              <a:t>kontrendikasyon</a:t>
            </a:r>
            <a:r>
              <a:rPr lang="tr-TR" sz="2200" dirty="0" smtClean="0"/>
              <a:t> yoksa haftada 2-3 gün direnç egzersizi önerilmelidir.   </a:t>
            </a:r>
          </a:p>
          <a:p>
            <a:r>
              <a:rPr lang="tr-TR" sz="2200" dirty="0" smtClean="0"/>
              <a:t>Ek yararları nedeniyle, aerobik ve direnç egzersizlerini aksatmamak koşuluyla haftada 2-3 gün esneklik ve denge egzersizlerinin önerilmesinde fayda vardır. </a:t>
            </a:r>
          </a:p>
          <a:p>
            <a:r>
              <a:rPr lang="tr-TR" sz="2200" dirty="0" smtClean="0"/>
              <a:t>Gün içinde hareketli olmak açısından 30 dakikadan fazla hareketsiz kalınmaması, kısa süreli de olsa ayağa kalkılarak dolaşılması önerilmelidir.</a:t>
            </a:r>
            <a:endParaRPr lang="tr-TR" sz="2200" dirty="0"/>
          </a:p>
        </p:txBody>
      </p:sp>
    </p:spTree>
    <p:extLst>
      <p:ext uri="{BB962C8B-B14F-4D97-AF65-F5344CB8AC3E}">
        <p14:creationId xmlns:p14="http://schemas.microsoft.com/office/powerpoint/2010/main" val="935657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dirty="0" smtClean="0"/>
              <a:t>İNSÜLİN DIŞI ANTİHİPERGLİSEMİK (ORAL ANTİDİYABETİK VE İNSÜLİNMİMETİK) İLAÇLARIN KULLANIM İLKELERİ</a:t>
            </a:r>
            <a:endParaRPr lang="tr-TR" sz="3600" dirty="0"/>
          </a:p>
        </p:txBody>
      </p:sp>
      <p:sp>
        <p:nvSpPr>
          <p:cNvPr id="3" name="İçerik Yer Tutucusu 2"/>
          <p:cNvSpPr>
            <a:spLocks noGrp="1"/>
          </p:cNvSpPr>
          <p:nvPr>
            <p:ph idx="1"/>
          </p:nvPr>
        </p:nvSpPr>
        <p:spPr/>
        <p:txBody>
          <a:bodyPr>
            <a:normAutofit/>
          </a:bodyPr>
          <a:lstStyle/>
          <a:p>
            <a:r>
              <a:rPr lang="tr-TR" sz="2400" dirty="0" smtClean="0"/>
              <a:t>Ülkemizde bulunan insülin dışı </a:t>
            </a:r>
            <a:r>
              <a:rPr lang="tr-TR" sz="2400" dirty="0" err="1" smtClean="0"/>
              <a:t>antihiperglisemik</a:t>
            </a:r>
            <a:r>
              <a:rPr lang="tr-TR" sz="2400" dirty="0" smtClean="0"/>
              <a:t> ilaç grupları; </a:t>
            </a:r>
          </a:p>
          <a:p>
            <a:pPr marL="0" indent="0">
              <a:buNone/>
            </a:pPr>
            <a:r>
              <a:rPr lang="tr-TR" sz="2000" dirty="0" err="1" smtClean="0"/>
              <a:t>Biguanidler</a:t>
            </a:r>
            <a:endParaRPr lang="tr-TR" sz="2000" dirty="0"/>
          </a:p>
          <a:p>
            <a:pPr marL="0" indent="0">
              <a:buNone/>
            </a:pPr>
            <a:r>
              <a:rPr lang="tr-TR" sz="2000" dirty="0"/>
              <a:t>İ</a:t>
            </a:r>
            <a:r>
              <a:rPr lang="tr-TR" sz="2000" dirty="0" smtClean="0"/>
              <a:t>nsülin </a:t>
            </a:r>
            <a:r>
              <a:rPr lang="tr-TR" sz="2000" dirty="0" smtClean="0"/>
              <a:t>salgılatıcılar (</a:t>
            </a:r>
            <a:r>
              <a:rPr lang="tr-TR" sz="2000" dirty="0" err="1" smtClean="0"/>
              <a:t>sekretogoglar</a:t>
            </a:r>
            <a:r>
              <a:rPr lang="tr-TR" sz="2000" dirty="0" smtClean="0"/>
              <a:t>)</a:t>
            </a:r>
          </a:p>
          <a:p>
            <a:pPr marL="0" indent="0">
              <a:buNone/>
            </a:pPr>
            <a:r>
              <a:rPr lang="tr-TR" sz="2000" dirty="0" err="1" smtClean="0"/>
              <a:t>T</a:t>
            </a:r>
            <a:r>
              <a:rPr lang="tr-TR" sz="2000" dirty="0" err="1" smtClean="0"/>
              <a:t>iazolidindionlar</a:t>
            </a:r>
            <a:endParaRPr lang="tr-TR" sz="2000" dirty="0" smtClean="0"/>
          </a:p>
          <a:p>
            <a:pPr marL="0" indent="0">
              <a:buNone/>
            </a:pPr>
            <a:r>
              <a:rPr lang="tr-TR" sz="2000" dirty="0" err="1"/>
              <a:t>İ</a:t>
            </a:r>
            <a:r>
              <a:rPr lang="tr-TR" sz="2000" dirty="0" err="1" smtClean="0"/>
              <a:t>nkretin</a:t>
            </a:r>
            <a:r>
              <a:rPr lang="tr-TR" sz="2000" dirty="0" smtClean="0"/>
              <a:t> </a:t>
            </a:r>
            <a:r>
              <a:rPr lang="tr-TR" sz="2000" dirty="0" smtClean="0"/>
              <a:t>bazlı ilaçlar (</a:t>
            </a:r>
            <a:r>
              <a:rPr lang="tr-TR" sz="2000" dirty="0" err="1" smtClean="0"/>
              <a:t>Dipeptidil</a:t>
            </a:r>
            <a:r>
              <a:rPr lang="tr-TR" sz="2000" dirty="0" smtClean="0"/>
              <a:t> </a:t>
            </a:r>
            <a:r>
              <a:rPr lang="tr-TR" sz="2000" dirty="0" err="1" smtClean="0"/>
              <a:t>peptidaz</a:t>
            </a:r>
            <a:r>
              <a:rPr lang="tr-TR" sz="2000" dirty="0" smtClean="0"/>
              <a:t> 4 inhibitörleri ve </a:t>
            </a:r>
            <a:r>
              <a:rPr lang="tr-TR" sz="2000" dirty="0" err="1" smtClean="0"/>
              <a:t>Glukagona</a:t>
            </a:r>
            <a:r>
              <a:rPr lang="tr-TR" sz="2000" dirty="0" smtClean="0"/>
              <a:t> benzer </a:t>
            </a:r>
            <a:r>
              <a:rPr lang="tr-TR" sz="2000" dirty="0" err="1" smtClean="0"/>
              <a:t>peptid</a:t>
            </a:r>
            <a:r>
              <a:rPr lang="tr-TR" sz="2000" dirty="0" smtClean="0"/>
              <a:t> 1 reseptör </a:t>
            </a:r>
            <a:r>
              <a:rPr lang="tr-TR" sz="2000" dirty="0" err="1" smtClean="0"/>
              <a:t>agonistleri</a:t>
            </a:r>
            <a:r>
              <a:rPr lang="tr-TR" sz="2000" dirty="0" smtClean="0"/>
              <a:t>)</a:t>
            </a:r>
          </a:p>
          <a:p>
            <a:pPr marL="0" indent="0">
              <a:buNone/>
            </a:pPr>
            <a:r>
              <a:rPr lang="tr-TR" sz="2000" dirty="0"/>
              <a:t>A</a:t>
            </a:r>
            <a:r>
              <a:rPr lang="tr-TR" sz="2000" dirty="0" smtClean="0"/>
              <a:t>lfa </a:t>
            </a:r>
            <a:r>
              <a:rPr lang="tr-TR" sz="2000" dirty="0" err="1" smtClean="0"/>
              <a:t>glukozidaz</a:t>
            </a:r>
            <a:r>
              <a:rPr lang="tr-TR" sz="2000" dirty="0" smtClean="0"/>
              <a:t> inhibitörleri </a:t>
            </a:r>
            <a:endParaRPr lang="tr-TR" sz="2000" dirty="0" smtClean="0"/>
          </a:p>
          <a:p>
            <a:pPr marL="0" indent="0">
              <a:buNone/>
            </a:pPr>
            <a:r>
              <a:rPr lang="tr-TR" sz="2000" dirty="0"/>
              <a:t>S</a:t>
            </a:r>
            <a:r>
              <a:rPr lang="tr-TR" sz="2000" dirty="0" smtClean="0"/>
              <a:t>odyum </a:t>
            </a:r>
            <a:r>
              <a:rPr lang="tr-TR" sz="2000" dirty="0" err="1" smtClean="0"/>
              <a:t>glukoz</a:t>
            </a:r>
            <a:r>
              <a:rPr lang="tr-TR" sz="2000" dirty="0" smtClean="0"/>
              <a:t> </a:t>
            </a:r>
            <a:r>
              <a:rPr lang="tr-TR" sz="2000" dirty="0" err="1" smtClean="0"/>
              <a:t>ko-transporter</a:t>
            </a:r>
            <a:r>
              <a:rPr lang="tr-TR" sz="2000" dirty="0" smtClean="0"/>
              <a:t> 2 inhibitörleri (</a:t>
            </a:r>
            <a:r>
              <a:rPr lang="tr-TR" sz="2000" dirty="0" err="1" smtClean="0"/>
              <a:t>glukoretikler</a:t>
            </a:r>
            <a:r>
              <a:rPr lang="tr-TR" sz="2000" dirty="0" smtClean="0"/>
              <a:t>; </a:t>
            </a:r>
            <a:r>
              <a:rPr lang="tr-TR" sz="2000" dirty="0" err="1" smtClean="0"/>
              <a:t>gliflozinler</a:t>
            </a:r>
            <a:r>
              <a:rPr lang="tr-TR" sz="2000" dirty="0" smtClean="0"/>
              <a:t>)</a:t>
            </a:r>
            <a:endParaRPr lang="tr-TR" sz="2000" dirty="0" smtClean="0"/>
          </a:p>
        </p:txBody>
      </p:sp>
    </p:spTree>
    <p:extLst>
      <p:ext uri="{BB962C8B-B14F-4D97-AF65-F5344CB8AC3E}">
        <p14:creationId xmlns:p14="http://schemas.microsoft.com/office/powerpoint/2010/main" val="117145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dirty="0"/>
              <a:t>İNSÜLİN DIŞI ANTİHİPERGLİSEMİK (ORAL ANTİDİYABETİK VE İNSÜLİNMİMETİK) İLAÇLARIN KULLANIM İLKELERİ</a:t>
            </a:r>
          </a:p>
        </p:txBody>
      </p:sp>
      <p:sp>
        <p:nvSpPr>
          <p:cNvPr id="3" name="İçerik Yer Tutucusu 2"/>
          <p:cNvSpPr>
            <a:spLocks noGrp="1"/>
          </p:cNvSpPr>
          <p:nvPr>
            <p:ph idx="1"/>
          </p:nvPr>
        </p:nvSpPr>
        <p:spPr/>
        <p:txBody>
          <a:bodyPr>
            <a:normAutofit/>
          </a:bodyPr>
          <a:lstStyle/>
          <a:p>
            <a:r>
              <a:rPr lang="tr-TR" sz="2000" dirty="0" smtClean="0"/>
              <a:t>Tip 2 diyabet tedavisinde kullanılan diğer ilaçlardan </a:t>
            </a:r>
            <a:r>
              <a:rPr lang="tr-TR" sz="2000" dirty="0" err="1" smtClean="0"/>
              <a:t>insülinmimetik</a:t>
            </a:r>
            <a:r>
              <a:rPr lang="tr-TR" sz="2000" dirty="0" smtClean="0"/>
              <a:t> etkili bir amilin analoğu olan </a:t>
            </a:r>
            <a:r>
              <a:rPr lang="tr-TR" sz="2000" b="1" dirty="0" err="1" smtClean="0"/>
              <a:t>pramlintid</a:t>
            </a:r>
            <a:r>
              <a:rPr lang="tr-TR" sz="2000" dirty="0" smtClean="0"/>
              <a:t>, dopamin-2 </a:t>
            </a:r>
            <a:r>
              <a:rPr lang="tr-TR" sz="2000" dirty="0" err="1" smtClean="0"/>
              <a:t>agonisti</a:t>
            </a:r>
            <a:r>
              <a:rPr lang="tr-TR" sz="2000" dirty="0" smtClean="0"/>
              <a:t> olan hızlı etkili </a:t>
            </a:r>
            <a:r>
              <a:rPr lang="tr-TR" sz="2000" b="1" dirty="0" err="1" smtClean="0"/>
              <a:t>bromokriptin</a:t>
            </a:r>
            <a:r>
              <a:rPr lang="tr-TR" sz="2000" dirty="0" smtClean="0"/>
              <a:t> ve safra asidi </a:t>
            </a:r>
            <a:r>
              <a:rPr lang="tr-TR" sz="2000" dirty="0" err="1" smtClean="0"/>
              <a:t>sekestranı</a:t>
            </a:r>
            <a:r>
              <a:rPr lang="tr-TR" sz="2000" dirty="0" smtClean="0"/>
              <a:t> olan </a:t>
            </a:r>
            <a:r>
              <a:rPr lang="tr-TR" sz="2000" b="1" dirty="0" err="1" smtClean="0"/>
              <a:t>kolesevelam</a:t>
            </a:r>
            <a:r>
              <a:rPr lang="tr-TR" sz="2000" dirty="0" smtClean="0"/>
              <a:t> ise hafif-orta derecede etkin </a:t>
            </a:r>
            <a:r>
              <a:rPr lang="tr-TR" sz="2000" dirty="0" err="1" smtClean="0"/>
              <a:t>glukoz</a:t>
            </a:r>
            <a:r>
              <a:rPr lang="tr-TR" sz="2000" dirty="0" smtClean="0"/>
              <a:t> düşürücü ilaçlar olup ülkemizde diyabet tedavisi için onaylı değildir.</a:t>
            </a:r>
          </a:p>
          <a:p>
            <a:r>
              <a:rPr lang="tr-TR" sz="2000" dirty="0" smtClean="0"/>
              <a:t>Oral </a:t>
            </a:r>
            <a:r>
              <a:rPr lang="tr-TR" sz="2000" dirty="0" err="1" smtClean="0"/>
              <a:t>antidiyabetikler</a:t>
            </a:r>
            <a:r>
              <a:rPr lang="tr-TR" sz="2000" dirty="0" smtClean="0"/>
              <a:t> (OAD) ve insülin-dışı </a:t>
            </a:r>
            <a:r>
              <a:rPr lang="tr-TR" sz="2000" dirty="0" err="1" smtClean="0"/>
              <a:t>injeksiyon</a:t>
            </a:r>
            <a:r>
              <a:rPr lang="tr-TR" sz="2000" dirty="0" smtClean="0"/>
              <a:t> formunda kullanılan ilaçlar gebelikte </a:t>
            </a:r>
            <a:r>
              <a:rPr lang="tr-TR" sz="2000" b="1" dirty="0" smtClean="0"/>
              <a:t>kullanılmaz</a:t>
            </a:r>
            <a:r>
              <a:rPr lang="tr-TR" sz="2000" dirty="0" smtClean="0"/>
              <a:t> (çoğunun gebelikte kullanımı ile ilgili yeterli veri yoktur ya da </a:t>
            </a:r>
            <a:r>
              <a:rPr lang="tr-TR" sz="2000" dirty="0" err="1" smtClean="0"/>
              <a:t>kontrendikedir</a:t>
            </a:r>
            <a:r>
              <a:rPr lang="tr-TR" sz="2000" dirty="0" smtClean="0"/>
              <a:t>).</a:t>
            </a:r>
          </a:p>
          <a:p>
            <a:r>
              <a:rPr lang="tr-TR" sz="2000" dirty="0" smtClean="0"/>
              <a:t> </a:t>
            </a:r>
            <a:r>
              <a:rPr lang="tr-TR" sz="2000" dirty="0" err="1" smtClean="0"/>
              <a:t>Metformin</a:t>
            </a:r>
            <a:r>
              <a:rPr lang="tr-TR" sz="2000" dirty="0" smtClean="0"/>
              <a:t> ve bazı </a:t>
            </a:r>
            <a:r>
              <a:rPr lang="tr-TR" sz="2000" dirty="0" err="1" smtClean="0"/>
              <a:t>sulfonilüre</a:t>
            </a:r>
            <a:r>
              <a:rPr lang="tr-TR" sz="2000" dirty="0" smtClean="0"/>
              <a:t> (SU) grubu ilaçların gebelikte kullanımlarına dair çalışmalar varsa da halihazırda FDA, Avrupa İlaç Kurumu (EMA) ve Türkiye İlaç ve Tıbbi Cihaz Kurumu (TİTCK) tarafından gebelikte kullanımı onaylanmış -bazı insülinler dışında-, herhangi bir </a:t>
            </a:r>
            <a:r>
              <a:rPr lang="tr-TR" sz="2000" dirty="0" err="1" smtClean="0"/>
              <a:t>antidiyabetik</a:t>
            </a:r>
            <a:r>
              <a:rPr lang="tr-TR" sz="2000" dirty="0" smtClean="0"/>
              <a:t> ilaç bulunmamaktadır.</a:t>
            </a:r>
            <a:endParaRPr lang="tr-TR" sz="2000" dirty="0"/>
          </a:p>
        </p:txBody>
      </p:sp>
    </p:spTree>
    <p:extLst>
      <p:ext uri="{BB962C8B-B14F-4D97-AF65-F5344CB8AC3E}">
        <p14:creationId xmlns:p14="http://schemas.microsoft.com/office/powerpoint/2010/main" val="3815026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t>BİGUANİD GRUBU İLAÇLAR </a:t>
            </a:r>
            <a:endParaRPr lang="tr-TR" sz="3200" dirty="0"/>
          </a:p>
        </p:txBody>
      </p:sp>
      <p:sp>
        <p:nvSpPr>
          <p:cNvPr id="3" name="İçerik Yer Tutucusu 2"/>
          <p:cNvSpPr>
            <a:spLocks noGrp="1"/>
          </p:cNvSpPr>
          <p:nvPr>
            <p:ph idx="1"/>
          </p:nvPr>
        </p:nvSpPr>
        <p:spPr>
          <a:xfrm>
            <a:off x="838200" y="2016819"/>
            <a:ext cx="10515600" cy="4351338"/>
          </a:xfrm>
        </p:spPr>
        <p:txBody>
          <a:bodyPr>
            <a:noAutofit/>
          </a:bodyPr>
          <a:lstStyle/>
          <a:p>
            <a:r>
              <a:rPr lang="tr-TR" sz="2000" dirty="0" err="1" smtClean="0"/>
              <a:t>Biguanid</a:t>
            </a:r>
            <a:r>
              <a:rPr lang="tr-TR" sz="2000" dirty="0" smtClean="0"/>
              <a:t> </a:t>
            </a:r>
            <a:r>
              <a:rPr lang="tr-TR" sz="2000" dirty="0" smtClean="0"/>
              <a:t>grubundaki tek ilaç olan </a:t>
            </a:r>
            <a:r>
              <a:rPr lang="tr-TR" sz="2000" dirty="0" err="1" smtClean="0"/>
              <a:t>metformin</a:t>
            </a:r>
            <a:r>
              <a:rPr lang="tr-TR" sz="2000" dirty="0" smtClean="0"/>
              <a:t>, 60 yılı aşkın bir süredir tip 2 diyabetin tedavisinde kullanılmasına rağmen, etki mekanizması halen tam olarak bilinmemektedir. </a:t>
            </a:r>
          </a:p>
          <a:p>
            <a:r>
              <a:rPr lang="tr-TR" sz="2000" dirty="0" err="1" smtClean="0"/>
              <a:t>Metformin</a:t>
            </a:r>
            <a:r>
              <a:rPr lang="tr-TR" sz="2000" dirty="0" smtClean="0"/>
              <a:t>, hücresel düzeyde 5’-adenozin </a:t>
            </a:r>
            <a:r>
              <a:rPr lang="tr-TR" sz="2000" dirty="0" err="1" smtClean="0"/>
              <a:t>monofosfat</a:t>
            </a:r>
            <a:r>
              <a:rPr lang="tr-TR" sz="2000" dirty="0" smtClean="0"/>
              <a:t>-aktive protein </a:t>
            </a:r>
            <a:r>
              <a:rPr lang="tr-TR" sz="2000" dirty="0" err="1" smtClean="0"/>
              <a:t>kinaz</a:t>
            </a:r>
            <a:r>
              <a:rPr lang="tr-TR" sz="2000" dirty="0" smtClean="0"/>
              <a:t> (AMPK) enzimini dolaylı yoldan aktive etmek ve kısmen de </a:t>
            </a:r>
            <a:r>
              <a:rPr lang="tr-TR" sz="2000" dirty="0" err="1" smtClean="0"/>
              <a:t>mitokondriyal</a:t>
            </a:r>
            <a:r>
              <a:rPr lang="tr-TR" sz="2000" dirty="0" smtClean="0"/>
              <a:t> </a:t>
            </a:r>
            <a:r>
              <a:rPr lang="tr-TR" sz="2000" dirty="0" err="1" smtClean="0"/>
              <a:t>gliserofosfat</a:t>
            </a:r>
            <a:r>
              <a:rPr lang="tr-TR" sz="2000" dirty="0" smtClean="0"/>
              <a:t> </a:t>
            </a:r>
            <a:r>
              <a:rPr lang="tr-TR" sz="2000" dirty="0" err="1" smtClean="0"/>
              <a:t>dehidrogenaz</a:t>
            </a:r>
            <a:r>
              <a:rPr lang="tr-TR" sz="2000" dirty="0" smtClean="0"/>
              <a:t> (</a:t>
            </a:r>
            <a:r>
              <a:rPr lang="tr-TR" sz="2000" dirty="0" err="1" smtClean="0"/>
              <a:t>mGDP</a:t>
            </a:r>
            <a:r>
              <a:rPr lang="tr-TR" sz="2000" dirty="0" smtClean="0"/>
              <a:t>) enzimini </a:t>
            </a:r>
            <a:r>
              <a:rPr lang="tr-TR" sz="2000" dirty="0" err="1" smtClean="0"/>
              <a:t>inhibe</a:t>
            </a:r>
            <a:r>
              <a:rPr lang="tr-TR" sz="2000" dirty="0" smtClean="0"/>
              <a:t> etmek suretiyle etki gösterir. </a:t>
            </a:r>
          </a:p>
          <a:p>
            <a:r>
              <a:rPr lang="tr-TR" sz="2000" dirty="0" smtClean="0"/>
              <a:t>Tip 2 diyabette, karaciğerde artmış olan </a:t>
            </a:r>
            <a:r>
              <a:rPr lang="tr-TR" sz="2000" dirty="0" err="1" smtClean="0"/>
              <a:t>glukoneogenezi</a:t>
            </a:r>
            <a:r>
              <a:rPr lang="tr-TR" sz="2000" dirty="0" smtClean="0"/>
              <a:t> </a:t>
            </a:r>
            <a:r>
              <a:rPr lang="tr-TR" sz="2000" dirty="0" err="1" smtClean="0"/>
              <a:t>inhibe</a:t>
            </a:r>
            <a:r>
              <a:rPr lang="tr-TR" sz="2000" dirty="0" smtClean="0"/>
              <a:t> eder, </a:t>
            </a:r>
            <a:r>
              <a:rPr lang="tr-TR" sz="2000" dirty="0" err="1" smtClean="0"/>
              <a:t>mitokondriyal</a:t>
            </a:r>
            <a:r>
              <a:rPr lang="tr-TR" sz="2000" dirty="0" smtClean="0"/>
              <a:t> solunum zinciri kompleksi I (</a:t>
            </a:r>
            <a:r>
              <a:rPr lang="tr-TR" sz="2000" dirty="0" err="1" smtClean="0"/>
              <a:t>mitochondrial</a:t>
            </a:r>
            <a:r>
              <a:rPr lang="tr-TR" sz="2000" dirty="0" smtClean="0"/>
              <a:t> </a:t>
            </a:r>
            <a:r>
              <a:rPr lang="tr-TR" sz="2000" dirty="0" err="1" smtClean="0"/>
              <a:t>respiratory</a:t>
            </a:r>
            <a:r>
              <a:rPr lang="tr-TR" sz="2000" dirty="0" smtClean="0"/>
              <a:t> </a:t>
            </a:r>
            <a:r>
              <a:rPr lang="tr-TR" sz="2000" dirty="0" err="1" smtClean="0"/>
              <a:t>chain</a:t>
            </a:r>
            <a:r>
              <a:rPr lang="tr-TR" sz="2000" dirty="0" smtClean="0"/>
              <a:t> </a:t>
            </a:r>
            <a:r>
              <a:rPr lang="tr-TR" sz="2000" dirty="0" err="1" smtClean="0"/>
              <a:t>complex</a:t>
            </a:r>
            <a:r>
              <a:rPr lang="tr-TR" sz="2000" dirty="0" smtClean="0"/>
              <a:t> I)’in geçici </a:t>
            </a:r>
            <a:r>
              <a:rPr lang="tr-TR" sz="2000" dirty="0" err="1" smtClean="0"/>
              <a:t>inhibisyonu</a:t>
            </a:r>
            <a:r>
              <a:rPr lang="tr-TR" sz="2000" dirty="0" smtClean="0"/>
              <a:t> yoluyla </a:t>
            </a:r>
            <a:r>
              <a:rPr lang="tr-TR" sz="2000" dirty="0" err="1" smtClean="0"/>
              <a:t>lipid</a:t>
            </a:r>
            <a:r>
              <a:rPr lang="tr-TR" sz="2000" dirty="0" smtClean="0"/>
              <a:t> ve kolesterol </a:t>
            </a:r>
            <a:r>
              <a:rPr lang="tr-TR" sz="2000" dirty="0" err="1" smtClean="0"/>
              <a:t>biyosentezi</a:t>
            </a:r>
            <a:r>
              <a:rPr lang="tr-TR" sz="2000" dirty="0" smtClean="0"/>
              <a:t> üzerine de baskılayıcı etkisi vardır. </a:t>
            </a:r>
          </a:p>
          <a:p>
            <a:r>
              <a:rPr lang="tr-TR" sz="2000" dirty="0" smtClean="0"/>
              <a:t>Buna karşılık kas </a:t>
            </a:r>
            <a:r>
              <a:rPr lang="tr-TR" sz="2000" dirty="0" err="1" smtClean="0"/>
              <a:t>glukoz</a:t>
            </a:r>
            <a:r>
              <a:rPr lang="tr-TR" sz="2000" dirty="0" smtClean="0"/>
              <a:t> </a:t>
            </a:r>
            <a:r>
              <a:rPr lang="tr-TR" sz="2000" dirty="0" err="1" smtClean="0"/>
              <a:t>uptake’ini</a:t>
            </a:r>
            <a:r>
              <a:rPr lang="tr-TR" sz="2000" dirty="0" smtClean="0"/>
              <a:t> ve yağ asidi </a:t>
            </a:r>
            <a:r>
              <a:rPr lang="tr-TR" sz="2000" dirty="0" err="1" smtClean="0"/>
              <a:t>oksidasyonunu</a:t>
            </a:r>
            <a:r>
              <a:rPr lang="tr-TR" sz="2000" dirty="0" smtClean="0"/>
              <a:t> bir miktar artırdığı, dolayısı ile insülin direncini azalttığı yönündeki klasik bilgiler tartışmalıdır. </a:t>
            </a:r>
          </a:p>
          <a:p>
            <a:r>
              <a:rPr lang="tr-TR" sz="2000" dirty="0" err="1" smtClean="0"/>
              <a:t>Metformin</a:t>
            </a:r>
            <a:r>
              <a:rPr lang="tr-TR" sz="2000" dirty="0" smtClean="0"/>
              <a:t>, ayrıca </a:t>
            </a:r>
            <a:r>
              <a:rPr lang="tr-TR" sz="2000" dirty="0" err="1" smtClean="0"/>
              <a:t>barsaktan</a:t>
            </a:r>
            <a:r>
              <a:rPr lang="tr-TR" sz="2000" dirty="0" smtClean="0"/>
              <a:t> </a:t>
            </a:r>
            <a:r>
              <a:rPr lang="tr-TR" sz="2000" dirty="0" err="1" smtClean="0"/>
              <a:t>glukoz</a:t>
            </a:r>
            <a:r>
              <a:rPr lang="tr-TR" sz="2000" dirty="0" smtClean="0"/>
              <a:t> </a:t>
            </a:r>
            <a:r>
              <a:rPr lang="tr-TR" sz="2000" dirty="0" err="1" smtClean="0"/>
              <a:t>absorpsiyonunu</a:t>
            </a:r>
            <a:r>
              <a:rPr lang="tr-TR" sz="2000" dirty="0" smtClean="0"/>
              <a:t> azaltır ve iştahı (muhtemelen sindirim üzerine olan yan etkileri ve belki de GLP-1’i artırıcı etkileri nedeniyle) kısmen baskılar.</a:t>
            </a:r>
            <a:endParaRPr lang="tr-TR" sz="2000" dirty="0"/>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16026" t="18917" r="18559" b="5404"/>
          <a:stretch/>
        </p:blipFill>
        <p:spPr>
          <a:xfrm>
            <a:off x="9102436" y="0"/>
            <a:ext cx="3089564" cy="1737360"/>
          </a:xfrm>
          <a:prstGeom prst="rect">
            <a:avLst/>
          </a:prstGeom>
        </p:spPr>
      </p:pic>
    </p:spTree>
    <p:extLst>
      <p:ext uri="{BB962C8B-B14F-4D97-AF65-F5344CB8AC3E}">
        <p14:creationId xmlns:p14="http://schemas.microsoft.com/office/powerpoint/2010/main" val="113279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BİGUANİD GRUBU İLAÇLAR </a:t>
            </a:r>
          </a:p>
        </p:txBody>
      </p:sp>
      <p:sp>
        <p:nvSpPr>
          <p:cNvPr id="3" name="İçerik Yer Tutucusu 2"/>
          <p:cNvSpPr>
            <a:spLocks noGrp="1"/>
          </p:cNvSpPr>
          <p:nvPr>
            <p:ph idx="1"/>
          </p:nvPr>
        </p:nvSpPr>
        <p:spPr/>
        <p:txBody>
          <a:bodyPr>
            <a:normAutofit/>
          </a:bodyPr>
          <a:lstStyle/>
          <a:p>
            <a:r>
              <a:rPr lang="tr-TR" sz="2000" dirty="0" smtClean="0"/>
              <a:t>Hipoglisemi riskinin düşük olması ve kilo açısından nötr olması ya da hafif kilo kaybı etkisinin olması ile avantaj sağlar. </a:t>
            </a:r>
            <a:r>
              <a:rPr lang="tr-TR" sz="2000" dirty="0" err="1" smtClean="0"/>
              <a:t>Kardiyovasküler</a:t>
            </a:r>
            <a:r>
              <a:rPr lang="tr-TR" sz="2000" dirty="0" smtClean="0"/>
              <a:t> (KV) olay riskini azalttığı da gösterilmiştir (UKPDS).</a:t>
            </a:r>
          </a:p>
          <a:p>
            <a:r>
              <a:rPr lang="tr-TR" sz="2000" dirty="0" err="1" smtClean="0"/>
              <a:t>Metforminin</a:t>
            </a:r>
            <a:r>
              <a:rPr lang="tr-TR" sz="2000" dirty="0" smtClean="0"/>
              <a:t> </a:t>
            </a:r>
            <a:r>
              <a:rPr lang="tr-TR" sz="2000" dirty="0" err="1" smtClean="0"/>
              <a:t>prediyabette</a:t>
            </a:r>
            <a:r>
              <a:rPr lang="tr-TR" sz="2000" dirty="0" smtClean="0"/>
              <a:t> </a:t>
            </a:r>
            <a:r>
              <a:rPr lang="tr-TR" sz="2000" dirty="0" err="1" smtClean="0"/>
              <a:t>endikasyonu</a:t>
            </a:r>
            <a:r>
              <a:rPr lang="tr-TR" sz="2000" dirty="0" smtClean="0"/>
              <a:t> bulunmaktadır ve bu durumda </a:t>
            </a:r>
            <a:r>
              <a:rPr lang="tr-TR" sz="2000" dirty="0" err="1" smtClean="0"/>
              <a:t>pozoloji</a:t>
            </a:r>
            <a:r>
              <a:rPr lang="tr-TR" sz="2000" dirty="0" smtClean="0"/>
              <a:t> 2 doza bölünmüş olarak günde 1000-1700 mg’dır.</a:t>
            </a:r>
          </a:p>
          <a:p>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539" y="3424736"/>
            <a:ext cx="8946922" cy="2752227"/>
          </a:xfrm>
          <a:prstGeom prst="rect">
            <a:avLst/>
          </a:prstGeom>
        </p:spPr>
      </p:pic>
    </p:spTree>
    <p:extLst>
      <p:ext uri="{BB962C8B-B14F-4D97-AF65-F5344CB8AC3E}">
        <p14:creationId xmlns:p14="http://schemas.microsoft.com/office/powerpoint/2010/main" val="3501680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BİGUANİD GRUBU İLAÇLAR </a:t>
            </a:r>
          </a:p>
        </p:txBody>
      </p:sp>
      <p:sp>
        <p:nvSpPr>
          <p:cNvPr id="3" name="İçerik Yer Tutucusu 2"/>
          <p:cNvSpPr>
            <a:spLocks noGrp="1"/>
          </p:cNvSpPr>
          <p:nvPr>
            <p:ph idx="1"/>
          </p:nvPr>
        </p:nvSpPr>
        <p:spPr>
          <a:xfrm>
            <a:off x="838200" y="1900439"/>
            <a:ext cx="10515600" cy="4351338"/>
          </a:xfrm>
        </p:spPr>
        <p:txBody>
          <a:bodyPr>
            <a:normAutofit fontScale="92500" lnSpcReduction="20000"/>
          </a:bodyPr>
          <a:lstStyle/>
          <a:p>
            <a:pPr marL="0" indent="0">
              <a:buNone/>
            </a:pPr>
            <a:r>
              <a:rPr lang="tr-TR" sz="2600" dirty="0" smtClean="0"/>
              <a:t>METFORMİNİN YAN ETKİLERİ</a:t>
            </a:r>
          </a:p>
          <a:p>
            <a:r>
              <a:rPr lang="tr-TR" sz="2200" dirty="0" err="1" smtClean="0"/>
              <a:t>Gastrointestinal</a:t>
            </a:r>
            <a:r>
              <a:rPr lang="tr-TR" sz="2200" dirty="0" smtClean="0"/>
              <a:t> </a:t>
            </a:r>
            <a:r>
              <a:rPr lang="tr-TR" sz="2200" dirty="0" err="1" smtClean="0"/>
              <a:t>irritasyon</a:t>
            </a:r>
            <a:r>
              <a:rPr lang="tr-TR" sz="2200" dirty="0" smtClean="0"/>
              <a:t> (gaz, şişkinlik gibi yan etkiler genellikle geçicidir</a:t>
            </a:r>
            <a:r>
              <a:rPr lang="tr-TR" sz="2200" dirty="0" smtClean="0"/>
              <a:t>).</a:t>
            </a:r>
            <a:endParaRPr lang="tr-TR" sz="2200" dirty="0" smtClean="0"/>
          </a:p>
          <a:p>
            <a:r>
              <a:rPr lang="tr-TR" sz="2200" dirty="0" err="1" smtClean="0"/>
              <a:t>Abdominal</a:t>
            </a:r>
            <a:r>
              <a:rPr lang="tr-TR" sz="2200" dirty="0" smtClean="0"/>
              <a:t> kramp  </a:t>
            </a:r>
          </a:p>
          <a:p>
            <a:r>
              <a:rPr lang="tr-TR" sz="2200" dirty="0" err="1" smtClean="0"/>
              <a:t>Diyare</a:t>
            </a:r>
            <a:r>
              <a:rPr lang="tr-TR" sz="2200" dirty="0" smtClean="0"/>
              <a:t>  </a:t>
            </a:r>
          </a:p>
          <a:p>
            <a:r>
              <a:rPr lang="tr-TR" sz="2200" dirty="0" smtClean="0"/>
              <a:t>Ağızda metalik </a:t>
            </a:r>
            <a:r>
              <a:rPr lang="tr-TR" sz="2200" dirty="0" err="1" smtClean="0"/>
              <a:t>tad</a:t>
            </a:r>
            <a:r>
              <a:rPr lang="tr-TR" sz="2200" dirty="0" smtClean="0"/>
              <a:t>  </a:t>
            </a:r>
          </a:p>
          <a:p>
            <a:r>
              <a:rPr lang="tr-TR" sz="2200" dirty="0" smtClean="0"/>
              <a:t>B-12 vitamin eksikliği (vakaların %16’sında görülür). Periyodik olarak B-12 vitamin düzeyinin ölçülmesi önerilmektedir. Düzeyin düşük olduğu, özellikle </a:t>
            </a:r>
            <a:r>
              <a:rPr lang="tr-TR" sz="2200" dirty="0" err="1" smtClean="0"/>
              <a:t>nöropati</a:t>
            </a:r>
            <a:r>
              <a:rPr lang="tr-TR" sz="2200" dirty="0" smtClean="0"/>
              <a:t> gelişmiş vakalarda B-12 vitamin </a:t>
            </a:r>
            <a:r>
              <a:rPr lang="tr-TR" sz="2200" dirty="0" err="1" smtClean="0"/>
              <a:t>replasmanı</a:t>
            </a:r>
            <a:r>
              <a:rPr lang="tr-TR" sz="2200" dirty="0" smtClean="0"/>
              <a:t> gerekir.  </a:t>
            </a:r>
          </a:p>
          <a:p>
            <a:r>
              <a:rPr lang="tr-TR" sz="2200" dirty="0" smtClean="0"/>
              <a:t>Laktik </a:t>
            </a:r>
            <a:r>
              <a:rPr lang="tr-TR" sz="2200" dirty="0" err="1" smtClean="0"/>
              <a:t>asidoz</a:t>
            </a:r>
            <a:r>
              <a:rPr lang="tr-TR" sz="2200" dirty="0" smtClean="0"/>
              <a:t> </a:t>
            </a:r>
          </a:p>
          <a:p>
            <a:r>
              <a:rPr lang="tr-TR" sz="2200" dirty="0" smtClean="0"/>
              <a:t>Uyarı ! Çok miktarda iyotlu kontrast madde kullanılarak </a:t>
            </a:r>
            <a:r>
              <a:rPr lang="tr-TR" sz="2200" dirty="0" err="1" smtClean="0"/>
              <a:t>anjiyografik</a:t>
            </a:r>
            <a:r>
              <a:rPr lang="tr-TR" sz="2200" dirty="0" smtClean="0"/>
              <a:t> inceleme yapılacak diyabet hastalarında, </a:t>
            </a:r>
            <a:r>
              <a:rPr lang="tr-TR" sz="2200" dirty="0" err="1" smtClean="0"/>
              <a:t>metformin</a:t>
            </a:r>
            <a:r>
              <a:rPr lang="tr-TR" sz="2200" dirty="0" smtClean="0"/>
              <a:t>, işlemden 24 saat önce kesilmeli, hasta </a:t>
            </a:r>
            <a:r>
              <a:rPr lang="tr-TR" sz="2200" dirty="0" err="1" smtClean="0"/>
              <a:t>hidrate</a:t>
            </a:r>
            <a:r>
              <a:rPr lang="tr-TR" sz="2200" dirty="0" smtClean="0"/>
              <a:t> edilmeli ve 24 saat sonra serum </a:t>
            </a:r>
            <a:r>
              <a:rPr lang="tr-TR" sz="2200" dirty="0" err="1" smtClean="0"/>
              <a:t>kreatinin</a:t>
            </a:r>
            <a:r>
              <a:rPr lang="tr-TR" sz="2200" dirty="0" smtClean="0"/>
              <a:t> düzeyinin ölçülmesini takiben, sorun yok ise tekrar başlanmalıdır. Benzer şekilde, </a:t>
            </a:r>
            <a:r>
              <a:rPr lang="tr-TR" sz="2200" dirty="0" err="1" smtClean="0"/>
              <a:t>major</a:t>
            </a:r>
            <a:r>
              <a:rPr lang="tr-TR" sz="2200" dirty="0" smtClean="0"/>
              <a:t> cerrahiye alınacak hastalarda operasyon günü </a:t>
            </a:r>
            <a:r>
              <a:rPr lang="tr-TR" sz="2200" dirty="0" err="1" smtClean="0"/>
              <a:t>metformin</a:t>
            </a:r>
            <a:r>
              <a:rPr lang="tr-TR" sz="2200" dirty="0" smtClean="0"/>
              <a:t> kullanımına ara verilmelidir.</a:t>
            </a:r>
            <a:endParaRPr lang="tr-TR" sz="2200"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11261" t="864" r="9936" b="1203"/>
          <a:stretch/>
        </p:blipFill>
        <p:spPr>
          <a:xfrm>
            <a:off x="8936182" y="1"/>
            <a:ext cx="3255818" cy="1735214"/>
          </a:xfrm>
          <a:prstGeom prst="rect">
            <a:avLst/>
          </a:prstGeom>
        </p:spPr>
      </p:pic>
    </p:spTree>
    <p:extLst>
      <p:ext uri="{BB962C8B-B14F-4D97-AF65-F5344CB8AC3E}">
        <p14:creationId xmlns:p14="http://schemas.microsoft.com/office/powerpoint/2010/main" val="12318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ÖĞRENİM HEDEFLERİ</a:t>
            </a:r>
            <a:endParaRPr lang="tr-TR" sz="3600" dirty="0"/>
          </a:p>
        </p:txBody>
      </p:sp>
      <p:sp>
        <p:nvSpPr>
          <p:cNvPr id="3" name="İçerik Yer Tutucusu 2"/>
          <p:cNvSpPr>
            <a:spLocks noGrp="1"/>
          </p:cNvSpPr>
          <p:nvPr>
            <p:ph idx="1"/>
          </p:nvPr>
        </p:nvSpPr>
        <p:spPr/>
        <p:txBody>
          <a:bodyPr>
            <a:normAutofit/>
          </a:bodyPr>
          <a:lstStyle/>
          <a:p>
            <a:r>
              <a:rPr lang="tr-TR" sz="2000" dirty="0" err="1" smtClean="0"/>
              <a:t>Glisemik</a:t>
            </a:r>
            <a:r>
              <a:rPr lang="tr-TR" sz="2000" dirty="0" smtClean="0"/>
              <a:t> hedefleri belirleyebilmek</a:t>
            </a:r>
          </a:p>
          <a:p>
            <a:r>
              <a:rPr lang="tr-TR" sz="2000" dirty="0" smtClean="0"/>
              <a:t>OAD </a:t>
            </a:r>
            <a:r>
              <a:rPr lang="tr-TR" sz="2000" dirty="0" err="1" smtClean="0"/>
              <a:t>nin</a:t>
            </a:r>
            <a:r>
              <a:rPr lang="tr-TR" sz="2000" dirty="0" smtClean="0"/>
              <a:t> özelliklerini, etki ve yan etkilerini öğrenmek</a:t>
            </a:r>
          </a:p>
          <a:p>
            <a:r>
              <a:rPr lang="tr-TR" sz="2000" dirty="0" smtClean="0"/>
              <a:t>OAD </a:t>
            </a:r>
            <a:r>
              <a:rPr lang="tr-TR" sz="2000" dirty="0" err="1" smtClean="0"/>
              <a:t>nin</a:t>
            </a:r>
            <a:r>
              <a:rPr lang="tr-TR" sz="2000" dirty="0" smtClean="0"/>
              <a:t> kullanım durumlarını bilmek</a:t>
            </a:r>
          </a:p>
          <a:p>
            <a:r>
              <a:rPr lang="tr-TR" sz="2000" dirty="0" smtClean="0"/>
              <a:t>İnsülin preparatlarının özelliklerini, etki ve yan etkilerini öğrenmek</a:t>
            </a:r>
          </a:p>
          <a:p>
            <a:r>
              <a:rPr lang="tr-TR" sz="2000" dirty="0" smtClean="0"/>
              <a:t>İnsülin kullanım durumlarını bilmek</a:t>
            </a:r>
          </a:p>
          <a:p>
            <a:r>
              <a:rPr lang="tr-TR" sz="2000" dirty="0" smtClean="0"/>
              <a:t>DM hastalarında tedavi düzenleyebilmek</a:t>
            </a:r>
          </a:p>
          <a:p>
            <a:r>
              <a:rPr lang="tr-TR" sz="2000" dirty="0" smtClean="0"/>
              <a:t>DM hastalarında tedavi takibi yapabilmek </a:t>
            </a:r>
            <a:endParaRPr lang="tr-TR" sz="2000" dirty="0"/>
          </a:p>
        </p:txBody>
      </p:sp>
    </p:spTree>
    <p:extLst>
      <p:ext uri="{BB962C8B-B14F-4D97-AF65-F5344CB8AC3E}">
        <p14:creationId xmlns:p14="http://schemas.microsoft.com/office/powerpoint/2010/main" val="287904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BİGUANİD GRUBU İLAÇLAR </a:t>
            </a:r>
          </a:p>
        </p:txBody>
      </p:sp>
      <p:sp>
        <p:nvSpPr>
          <p:cNvPr id="3" name="İçerik Yer Tutucusu 2"/>
          <p:cNvSpPr>
            <a:spLocks noGrp="1"/>
          </p:cNvSpPr>
          <p:nvPr>
            <p:ph idx="1"/>
          </p:nvPr>
        </p:nvSpPr>
        <p:spPr/>
        <p:txBody>
          <a:bodyPr>
            <a:normAutofit fontScale="92500" lnSpcReduction="20000"/>
          </a:bodyPr>
          <a:lstStyle/>
          <a:p>
            <a:pPr marL="0" indent="0">
              <a:buNone/>
            </a:pPr>
            <a:r>
              <a:rPr lang="tr-TR" sz="2400" dirty="0" smtClean="0"/>
              <a:t>METFORMİNİN KONTRENDİKASYONLARI</a:t>
            </a:r>
          </a:p>
          <a:p>
            <a:r>
              <a:rPr lang="tr-TR" sz="2000" dirty="0" smtClean="0"/>
              <a:t>İleri derecede </a:t>
            </a:r>
            <a:r>
              <a:rPr lang="tr-TR" sz="2000" dirty="0" err="1" smtClean="0"/>
              <a:t>renal</a:t>
            </a:r>
            <a:r>
              <a:rPr lang="tr-TR" sz="2000" dirty="0" smtClean="0"/>
              <a:t> fonksiyon bozukluğu varsa (</a:t>
            </a:r>
            <a:r>
              <a:rPr lang="tr-TR" sz="2000" b="1" dirty="0" err="1" smtClean="0"/>
              <a:t>eGFR</a:t>
            </a:r>
            <a:r>
              <a:rPr lang="tr-TR" sz="2000" b="1" dirty="0" smtClean="0"/>
              <a:t> &lt;30 ml/</a:t>
            </a:r>
            <a:r>
              <a:rPr lang="tr-TR" sz="2000" b="1" dirty="0" err="1" smtClean="0"/>
              <a:t>dk</a:t>
            </a:r>
            <a:r>
              <a:rPr lang="tr-TR" sz="2000" b="1" dirty="0" smtClean="0"/>
              <a:t> ise</a:t>
            </a:r>
            <a:r>
              <a:rPr lang="tr-TR" sz="2000" dirty="0" smtClean="0"/>
              <a:t>) </a:t>
            </a:r>
            <a:r>
              <a:rPr lang="tr-TR" sz="2000" dirty="0" err="1" smtClean="0"/>
              <a:t>metformin</a:t>
            </a:r>
            <a:r>
              <a:rPr lang="tr-TR" sz="2000" dirty="0" smtClean="0"/>
              <a:t> </a:t>
            </a:r>
            <a:r>
              <a:rPr lang="tr-TR" sz="2000" dirty="0" err="1" smtClean="0"/>
              <a:t>kontrendikedir</a:t>
            </a:r>
            <a:r>
              <a:rPr lang="tr-TR" sz="2000" dirty="0" smtClean="0"/>
              <a:t>. </a:t>
            </a:r>
            <a:r>
              <a:rPr lang="tr-TR" sz="2000" dirty="0" err="1" smtClean="0"/>
              <a:t>eGFR</a:t>
            </a:r>
            <a:r>
              <a:rPr lang="tr-TR" sz="2000" dirty="0" smtClean="0"/>
              <a:t> 30-45 ml/</a:t>
            </a:r>
            <a:r>
              <a:rPr lang="tr-TR" sz="2000" dirty="0" err="1" smtClean="0"/>
              <a:t>dk</a:t>
            </a:r>
            <a:r>
              <a:rPr lang="tr-TR" sz="2000" dirty="0" smtClean="0"/>
              <a:t> ise </a:t>
            </a:r>
            <a:r>
              <a:rPr lang="tr-TR" sz="2000" dirty="0" err="1" smtClean="0"/>
              <a:t>metformin</a:t>
            </a:r>
            <a:r>
              <a:rPr lang="tr-TR" sz="2000" dirty="0" smtClean="0"/>
              <a:t> başlanmamalı, </a:t>
            </a:r>
            <a:r>
              <a:rPr lang="tr-TR" sz="2000" dirty="0" err="1" smtClean="0"/>
              <a:t>metformin</a:t>
            </a:r>
            <a:r>
              <a:rPr lang="tr-TR" sz="2000" dirty="0" smtClean="0"/>
              <a:t> kullanmakta olan hastalarda ise </a:t>
            </a:r>
            <a:r>
              <a:rPr lang="tr-TR" sz="2000" dirty="0" err="1" smtClean="0"/>
              <a:t>eGFR</a:t>
            </a:r>
            <a:r>
              <a:rPr lang="tr-TR" sz="2000" dirty="0" smtClean="0"/>
              <a:t> bu aralığa düşmüşse </a:t>
            </a:r>
            <a:r>
              <a:rPr lang="tr-TR" sz="2000" dirty="0" err="1" smtClean="0"/>
              <a:t>metformin</a:t>
            </a:r>
            <a:r>
              <a:rPr lang="tr-TR" sz="2000" dirty="0" smtClean="0"/>
              <a:t> dozu (</a:t>
            </a:r>
            <a:r>
              <a:rPr lang="tr-TR" sz="2000" dirty="0" err="1" smtClean="0"/>
              <a:t>örn</a:t>
            </a:r>
            <a:r>
              <a:rPr lang="tr-TR" sz="2000" dirty="0" smtClean="0"/>
              <a:t>. yarı yarıya) azaltılmalıdır. </a:t>
            </a:r>
            <a:r>
              <a:rPr lang="tr-TR" sz="2000" dirty="0" err="1" smtClean="0"/>
              <a:t>Metforminin</a:t>
            </a:r>
            <a:r>
              <a:rPr lang="tr-TR" sz="2000" dirty="0" smtClean="0"/>
              <a:t> dozunun azaltılması ya da kesilmesinin sebebi ilacın </a:t>
            </a:r>
            <a:r>
              <a:rPr lang="tr-TR" sz="2000" dirty="0" err="1" smtClean="0"/>
              <a:t>nefrotoksik</a:t>
            </a:r>
            <a:r>
              <a:rPr lang="tr-TR" sz="2000" dirty="0" smtClean="0"/>
              <a:t> olması değil, </a:t>
            </a:r>
            <a:r>
              <a:rPr lang="tr-TR" sz="2000" dirty="0" err="1" smtClean="0"/>
              <a:t>renal</a:t>
            </a:r>
            <a:r>
              <a:rPr lang="tr-TR" sz="2000" dirty="0" smtClean="0"/>
              <a:t> </a:t>
            </a:r>
            <a:r>
              <a:rPr lang="tr-TR" sz="2000" dirty="0" err="1" smtClean="0"/>
              <a:t>klirensinin</a:t>
            </a:r>
            <a:r>
              <a:rPr lang="tr-TR" sz="2000" dirty="0" smtClean="0"/>
              <a:t> azalmasından ötürü dolaşımda birikmesidir.  </a:t>
            </a:r>
          </a:p>
          <a:p>
            <a:r>
              <a:rPr lang="tr-TR" sz="2000" dirty="0" smtClean="0"/>
              <a:t>Karaciğer yetersizliği  </a:t>
            </a:r>
          </a:p>
          <a:p>
            <a:r>
              <a:rPr lang="tr-TR" sz="2000" dirty="0" smtClean="0"/>
              <a:t>Laktik </a:t>
            </a:r>
            <a:r>
              <a:rPr lang="tr-TR" sz="2000" dirty="0" err="1" smtClean="0"/>
              <a:t>asidoz</a:t>
            </a:r>
            <a:r>
              <a:rPr lang="tr-TR" sz="2000" dirty="0" smtClean="0"/>
              <a:t> öyküsü  </a:t>
            </a:r>
          </a:p>
          <a:p>
            <a:r>
              <a:rPr lang="tr-TR" sz="2000" dirty="0" smtClean="0"/>
              <a:t>Ağır </a:t>
            </a:r>
            <a:r>
              <a:rPr lang="tr-TR" sz="2000" dirty="0" err="1" smtClean="0"/>
              <a:t>hipoksi</a:t>
            </a:r>
            <a:r>
              <a:rPr lang="tr-TR" sz="2000" dirty="0" smtClean="0"/>
              <a:t>, </a:t>
            </a:r>
            <a:r>
              <a:rPr lang="tr-TR" sz="2000" dirty="0" err="1" smtClean="0"/>
              <a:t>dehidratasyon</a:t>
            </a:r>
            <a:r>
              <a:rPr lang="tr-TR" sz="2000" dirty="0" smtClean="0"/>
              <a:t> </a:t>
            </a:r>
          </a:p>
          <a:p>
            <a:r>
              <a:rPr lang="tr-TR" sz="2000" dirty="0" smtClean="0"/>
              <a:t>Kronik alkolizm, akut alkol </a:t>
            </a:r>
            <a:r>
              <a:rPr lang="tr-TR" sz="2000" dirty="0" err="1" smtClean="0"/>
              <a:t>intoksikasyonu</a:t>
            </a:r>
            <a:r>
              <a:rPr lang="tr-TR" sz="2000" dirty="0" smtClean="0"/>
              <a:t>  </a:t>
            </a:r>
          </a:p>
          <a:p>
            <a:r>
              <a:rPr lang="tr-TR" sz="2000" dirty="0" smtClean="0"/>
              <a:t>KV </a:t>
            </a:r>
            <a:r>
              <a:rPr lang="tr-TR" sz="2000" dirty="0" err="1" smtClean="0"/>
              <a:t>kollaps</a:t>
            </a:r>
            <a:r>
              <a:rPr lang="tr-TR" sz="2000" dirty="0" smtClean="0"/>
              <a:t>, akut </a:t>
            </a:r>
            <a:r>
              <a:rPr lang="tr-TR" sz="2000" dirty="0" err="1" smtClean="0"/>
              <a:t>miyokard</a:t>
            </a:r>
            <a:r>
              <a:rPr lang="tr-TR" sz="2000" dirty="0" smtClean="0"/>
              <a:t> </a:t>
            </a:r>
            <a:r>
              <a:rPr lang="tr-TR" sz="2000" dirty="0" err="1" smtClean="0"/>
              <a:t>infarktüsü</a:t>
            </a:r>
            <a:r>
              <a:rPr lang="tr-TR" sz="2000" dirty="0" smtClean="0"/>
              <a:t> (Mİ)  </a:t>
            </a:r>
          </a:p>
          <a:p>
            <a:r>
              <a:rPr lang="tr-TR" sz="2000" dirty="0" err="1" smtClean="0"/>
              <a:t>Ketonemi</a:t>
            </a:r>
            <a:r>
              <a:rPr lang="tr-TR" sz="2000" dirty="0" smtClean="0"/>
              <a:t> ve </a:t>
            </a:r>
            <a:r>
              <a:rPr lang="tr-TR" sz="2000" dirty="0" err="1" smtClean="0"/>
              <a:t>ketonüri</a:t>
            </a:r>
            <a:r>
              <a:rPr lang="tr-TR" sz="2000" dirty="0" smtClean="0"/>
              <a:t>  </a:t>
            </a:r>
          </a:p>
        </p:txBody>
      </p:sp>
    </p:spTree>
    <p:extLst>
      <p:ext uri="{BB962C8B-B14F-4D97-AF65-F5344CB8AC3E}">
        <p14:creationId xmlns:p14="http://schemas.microsoft.com/office/powerpoint/2010/main" val="755145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BİGUANİD GRUBU İLAÇLAR </a:t>
            </a:r>
          </a:p>
        </p:txBody>
      </p:sp>
      <p:sp>
        <p:nvSpPr>
          <p:cNvPr id="3" name="İçerik Yer Tutucusu 2"/>
          <p:cNvSpPr>
            <a:spLocks noGrp="1"/>
          </p:cNvSpPr>
          <p:nvPr>
            <p:ph idx="1"/>
          </p:nvPr>
        </p:nvSpPr>
        <p:spPr/>
        <p:txBody>
          <a:bodyPr>
            <a:normAutofit/>
          </a:bodyPr>
          <a:lstStyle/>
          <a:p>
            <a:pPr marL="0" indent="0">
              <a:buNone/>
            </a:pPr>
            <a:r>
              <a:rPr lang="tr-TR" sz="2400" dirty="0"/>
              <a:t>METFORMİNİN KONTRENDİKASYONLARI</a:t>
            </a:r>
          </a:p>
          <a:p>
            <a:r>
              <a:rPr lang="tr-TR" sz="2000" dirty="0" smtClean="0"/>
              <a:t>Tedaviye dirençli, New York Kalp Cemiyeti’nin kriterlerine göre sınıf 4 </a:t>
            </a:r>
            <a:r>
              <a:rPr lang="tr-TR" sz="2000" dirty="0" err="1" smtClean="0"/>
              <a:t>konjestif</a:t>
            </a:r>
            <a:r>
              <a:rPr lang="tr-TR" sz="2000" dirty="0" smtClean="0"/>
              <a:t> kalp yetersizliği </a:t>
            </a:r>
          </a:p>
          <a:p>
            <a:r>
              <a:rPr lang="tr-TR" sz="2000" dirty="0" smtClean="0"/>
              <a:t>Kronik </a:t>
            </a:r>
            <a:r>
              <a:rPr lang="tr-TR" sz="2000" dirty="0" err="1" smtClean="0"/>
              <a:t>pulmoner</a:t>
            </a:r>
            <a:r>
              <a:rPr lang="tr-TR" sz="2000" dirty="0" smtClean="0"/>
              <a:t> hastalık (kronik </a:t>
            </a:r>
            <a:r>
              <a:rPr lang="tr-TR" sz="2000" dirty="0" err="1" smtClean="0"/>
              <a:t>obstrüktif</a:t>
            </a:r>
            <a:r>
              <a:rPr lang="tr-TR" sz="2000" dirty="0" smtClean="0"/>
              <a:t> akciğer hastalığı) </a:t>
            </a:r>
          </a:p>
          <a:p>
            <a:r>
              <a:rPr lang="tr-TR" sz="2000" dirty="0" err="1" smtClean="0"/>
              <a:t>Periferik</a:t>
            </a:r>
            <a:r>
              <a:rPr lang="tr-TR" sz="2000" dirty="0" smtClean="0"/>
              <a:t> damar hastalığı </a:t>
            </a:r>
          </a:p>
          <a:p>
            <a:r>
              <a:rPr lang="tr-TR" sz="2000" dirty="0" err="1" smtClean="0"/>
              <a:t>Major</a:t>
            </a:r>
            <a:r>
              <a:rPr lang="tr-TR" sz="2000" dirty="0" smtClean="0"/>
              <a:t> cerrahi girişim  </a:t>
            </a:r>
          </a:p>
          <a:p>
            <a:r>
              <a:rPr lang="tr-TR" sz="2000" dirty="0" smtClean="0"/>
              <a:t>Gebelik ve emzirme dönemi (gebelikte </a:t>
            </a:r>
            <a:r>
              <a:rPr lang="tr-TR" sz="2000" dirty="0" err="1" smtClean="0"/>
              <a:t>metformin</a:t>
            </a:r>
            <a:r>
              <a:rPr lang="tr-TR" sz="2000" dirty="0" smtClean="0"/>
              <a:t> kullanımına ilişkin çalışmaların sayısı artmakla birlikte, </a:t>
            </a:r>
            <a:r>
              <a:rPr lang="tr-TR" sz="2000" dirty="0" err="1" smtClean="0"/>
              <a:t>metformin</a:t>
            </a:r>
            <a:r>
              <a:rPr lang="tr-TR" sz="2000" dirty="0" smtClean="0"/>
              <a:t> plasentadan geçmekte ve </a:t>
            </a:r>
            <a:r>
              <a:rPr lang="tr-TR" sz="2000" dirty="0" err="1" smtClean="0"/>
              <a:t>metformin</a:t>
            </a:r>
            <a:r>
              <a:rPr lang="tr-TR" sz="2000" dirty="0" smtClean="0"/>
              <a:t> kullanan annelerin çocuklarında uzun döneme ait yeterli veri bulunmamaktadır. </a:t>
            </a:r>
            <a:r>
              <a:rPr lang="tr-TR" sz="2000" dirty="0" err="1" smtClean="0"/>
              <a:t>Laktasyon</a:t>
            </a:r>
            <a:r>
              <a:rPr lang="tr-TR" sz="2000" dirty="0" smtClean="0"/>
              <a:t> döneminde </a:t>
            </a:r>
            <a:r>
              <a:rPr lang="tr-TR" sz="2000" dirty="0" err="1" smtClean="0"/>
              <a:t>metformin</a:t>
            </a:r>
            <a:r>
              <a:rPr lang="tr-TR" sz="2000" dirty="0" smtClean="0"/>
              <a:t> alımından sonra 3-4 saat süre ile bebeğin emzirilmemesi önerilmektedir)</a:t>
            </a:r>
            <a:endParaRPr lang="tr-TR" sz="2000" dirty="0"/>
          </a:p>
        </p:txBody>
      </p:sp>
    </p:spTree>
    <p:extLst>
      <p:ext uri="{BB962C8B-B14F-4D97-AF65-F5344CB8AC3E}">
        <p14:creationId xmlns:p14="http://schemas.microsoft.com/office/powerpoint/2010/main" val="242296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İNSÜLİN SALGILATICI (SEKRETOGOG) İLAÇLAR </a:t>
            </a:r>
            <a:endParaRPr lang="tr-TR" sz="3600" dirty="0"/>
          </a:p>
        </p:txBody>
      </p:sp>
      <p:sp>
        <p:nvSpPr>
          <p:cNvPr id="3" name="İçerik Yer Tutucusu 2"/>
          <p:cNvSpPr>
            <a:spLocks noGrp="1"/>
          </p:cNvSpPr>
          <p:nvPr>
            <p:ph idx="1"/>
          </p:nvPr>
        </p:nvSpPr>
        <p:spPr/>
        <p:txBody>
          <a:bodyPr>
            <a:normAutofit/>
          </a:bodyPr>
          <a:lstStyle/>
          <a:p>
            <a:r>
              <a:rPr lang="tr-TR" sz="2000" dirty="0" smtClean="0"/>
              <a:t>Bu grupta, pankreas </a:t>
            </a:r>
            <a:r>
              <a:rPr lang="el-GR" sz="2000" dirty="0" smtClean="0"/>
              <a:t>β-</a:t>
            </a:r>
            <a:r>
              <a:rPr lang="tr-TR" sz="2000" dirty="0" smtClean="0"/>
              <a:t>hücrelerinden insülin salınımını artıran SU ve etki mekanizması benzer ancak etki süresi daha kısa olan </a:t>
            </a:r>
            <a:r>
              <a:rPr lang="tr-TR" sz="2000" dirty="0" err="1" smtClean="0"/>
              <a:t>glinid</a:t>
            </a:r>
            <a:r>
              <a:rPr lang="tr-TR" sz="2000" dirty="0" smtClean="0"/>
              <a:t> (GLN; </a:t>
            </a:r>
            <a:r>
              <a:rPr lang="tr-TR" sz="2000" dirty="0" err="1" smtClean="0"/>
              <a:t>meglitinid</a:t>
            </a:r>
            <a:r>
              <a:rPr lang="tr-TR" sz="2000" dirty="0" smtClean="0"/>
              <a:t>) alt grupları yer alır </a:t>
            </a:r>
          </a:p>
          <a:p>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619" y="2503622"/>
            <a:ext cx="6581377" cy="360033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87" y="4748979"/>
            <a:ext cx="2367221" cy="1354975"/>
          </a:xfrm>
          <a:prstGeom prst="rect">
            <a:avLst/>
          </a:prstGeom>
        </p:spPr>
      </p:pic>
      <p:pic>
        <p:nvPicPr>
          <p:cNvPr id="2050" name="Picture 2" descr="Gliben Nedir? | Probiyotix.co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51" t="9736" r="18216" b="13811"/>
          <a:stretch/>
        </p:blipFill>
        <p:spPr bwMode="auto">
          <a:xfrm>
            <a:off x="282851" y="3104299"/>
            <a:ext cx="1979346" cy="12717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pafix 0.5 Mg 30 Efervesan Tablet 2024 Fiyatı"/>
          <p:cNvPicPr>
            <a:picLocks noChangeAspect="1" noChangeArrowheads="1"/>
          </p:cNvPicPr>
          <p:nvPr/>
        </p:nvPicPr>
        <p:blipFill rotWithShape="1">
          <a:blip r:embed="rId5">
            <a:extLst>
              <a:ext uri="{28A0092B-C50C-407E-A947-70E740481C1C}">
                <a14:useLocalDpi xmlns:a14="http://schemas.microsoft.com/office/drawing/2010/main" val="0"/>
              </a:ext>
            </a:extLst>
          </a:blip>
          <a:srcRect l="7438" t="2354" r="7713" b="4542"/>
          <a:stretch/>
        </p:blipFill>
        <p:spPr bwMode="auto">
          <a:xfrm>
            <a:off x="10028895" y="3012742"/>
            <a:ext cx="1828800" cy="13632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EGLIX 120 mg Tablet Prospektüsü"/>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889" t="26783" r="12902" b="28992"/>
          <a:stretch/>
        </p:blipFill>
        <p:spPr bwMode="auto">
          <a:xfrm>
            <a:off x="9856893" y="4809101"/>
            <a:ext cx="2172803" cy="129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7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İNSÜLİN SALGILATICI (SEKRETOGOG) İLAÇLAR </a:t>
            </a:r>
          </a:p>
        </p:txBody>
      </p:sp>
      <p:sp>
        <p:nvSpPr>
          <p:cNvPr id="3" name="İçerik Yer Tutucusu 2"/>
          <p:cNvSpPr>
            <a:spLocks noGrp="1"/>
          </p:cNvSpPr>
          <p:nvPr>
            <p:ph idx="1"/>
          </p:nvPr>
        </p:nvSpPr>
        <p:spPr/>
        <p:txBody>
          <a:bodyPr>
            <a:normAutofit/>
          </a:bodyPr>
          <a:lstStyle/>
          <a:p>
            <a:r>
              <a:rPr lang="tr-TR" sz="2000" dirty="0" smtClean="0"/>
              <a:t>Her ikisi de </a:t>
            </a:r>
            <a:r>
              <a:rPr lang="el-GR" sz="2000" dirty="0" smtClean="0"/>
              <a:t>β-</a:t>
            </a:r>
            <a:r>
              <a:rPr lang="tr-TR" sz="2000" dirty="0" smtClean="0"/>
              <a:t>hücresi plazma </a:t>
            </a:r>
            <a:r>
              <a:rPr lang="tr-TR" sz="2000" dirty="0" err="1" smtClean="0"/>
              <a:t>membranı</a:t>
            </a:r>
            <a:r>
              <a:rPr lang="tr-TR" sz="2000" dirty="0" smtClean="0"/>
              <a:t> üzerindeki KATP kanallarını, </a:t>
            </a:r>
            <a:r>
              <a:rPr lang="tr-TR" sz="2000" dirty="0" err="1" smtClean="0"/>
              <a:t>glukozdan</a:t>
            </a:r>
            <a:r>
              <a:rPr lang="tr-TR" sz="2000" dirty="0" smtClean="0"/>
              <a:t> bağımsız şekilde, sırası ile uzun ve kısa süreli kapatarak insülin </a:t>
            </a:r>
            <a:r>
              <a:rPr lang="tr-TR" sz="2000" dirty="0" err="1" smtClean="0"/>
              <a:t>sekresyonunu</a:t>
            </a:r>
            <a:r>
              <a:rPr lang="tr-TR" sz="2000" dirty="0" smtClean="0"/>
              <a:t> artırmaktadır.</a:t>
            </a:r>
          </a:p>
          <a:p>
            <a:r>
              <a:rPr lang="tr-TR" sz="2000" dirty="0" smtClean="0"/>
              <a:t>SU grubu ilaçların </a:t>
            </a:r>
            <a:r>
              <a:rPr lang="tr-TR" sz="2000" dirty="0" err="1" smtClean="0"/>
              <a:t>mikrovasküler</a:t>
            </a:r>
            <a:r>
              <a:rPr lang="tr-TR" sz="2000" dirty="0" smtClean="0"/>
              <a:t> komplikasyon riskini azalttığı </a:t>
            </a:r>
            <a:r>
              <a:rPr lang="tr-TR" sz="2000" dirty="0" smtClean="0"/>
              <a:t>gösterilmiştir. </a:t>
            </a:r>
          </a:p>
          <a:p>
            <a:r>
              <a:rPr lang="tr-TR" sz="2000" dirty="0" smtClean="0"/>
              <a:t>GLN </a:t>
            </a:r>
            <a:r>
              <a:rPr lang="tr-TR" sz="2000" dirty="0" smtClean="0"/>
              <a:t>grubu ilaçların etki süreleri kısadır. APG üzerindeki etkileri zayıf olup </a:t>
            </a:r>
            <a:r>
              <a:rPr lang="tr-TR" sz="2000" dirty="0" err="1" smtClean="0"/>
              <a:t>PPG’yi</a:t>
            </a:r>
            <a:r>
              <a:rPr lang="tr-TR" sz="2000" dirty="0" smtClean="0"/>
              <a:t> düşürmekte daha etkindir. Her ana öğün öncesi alındıklarından doz esnekliği sunmaları ve maliyetlerinin yüksek olmaması, bu gruba avantaj sağlar.</a:t>
            </a:r>
          </a:p>
        </p:txBody>
      </p:sp>
    </p:spTree>
    <p:extLst>
      <p:ext uri="{BB962C8B-B14F-4D97-AF65-F5344CB8AC3E}">
        <p14:creationId xmlns:p14="http://schemas.microsoft.com/office/powerpoint/2010/main" val="1007831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İNSÜLİN SALGILATICI (SEKRETOGOG) İLAÇLAR </a:t>
            </a:r>
          </a:p>
        </p:txBody>
      </p:sp>
      <p:sp>
        <p:nvSpPr>
          <p:cNvPr id="3" name="İçerik Yer Tutucusu 2"/>
          <p:cNvSpPr>
            <a:spLocks noGrp="1"/>
          </p:cNvSpPr>
          <p:nvPr>
            <p:ph idx="1"/>
          </p:nvPr>
        </p:nvSpPr>
        <p:spPr>
          <a:xfrm>
            <a:off x="1203959" y="1745673"/>
            <a:ext cx="10774680" cy="4771505"/>
          </a:xfrm>
        </p:spPr>
        <p:txBody>
          <a:bodyPr>
            <a:normAutofit fontScale="47500" lnSpcReduction="20000"/>
          </a:bodyPr>
          <a:lstStyle/>
          <a:p>
            <a:pPr marL="0" indent="0">
              <a:buNone/>
            </a:pPr>
            <a:r>
              <a:rPr lang="tr-TR" sz="2900" dirty="0" smtClean="0"/>
              <a:t>İNSÜLİN SALGILATICI İLAÇLARIN YAN ETKİLERİ</a:t>
            </a:r>
          </a:p>
          <a:p>
            <a:r>
              <a:rPr lang="tr-TR" sz="2600" dirty="0" smtClean="0"/>
              <a:t>Hipoglisemi </a:t>
            </a:r>
          </a:p>
          <a:p>
            <a:r>
              <a:rPr lang="tr-TR" sz="2600" dirty="0" smtClean="0"/>
              <a:t>Kilo artışı  </a:t>
            </a:r>
          </a:p>
          <a:p>
            <a:r>
              <a:rPr lang="tr-TR" sz="2600" dirty="0" smtClean="0"/>
              <a:t>Seyrek olarak alerji, deri döküntüleri (</a:t>
            </a:r>
            <a:r>
              <a:rPr lang="tr-TR" sz="2600" dirty="0" err="1" smtClean="0"/>
              <a:t>Sülfonamid</a:t>
            </a:r>
            <a:r>
              <a:rPr lang="tr-TR" sz="2600" dirty="0" smtClean="0"/>
              <a:t> alerjisi olanlarda daha sık)  </a:t>
            </a:r>
          </a:p>
          <a:p>
            <a:r>
              <a:rPr lang="tr-TR" sz="2600" dirty="0" smtClean="0"/>
              <a:t>Nadiren </a:t>
            </a:r>
            <a:r>
              <a:rPr lang="tr-TR" sz="2600" dirty="0" err="1" smtClean="0"/>
              <a:t>hepatotoksisite</a:t>
            </a:r>
            <a:r>
              <a:rPr lang="tr-TR" sz="2600" dirty="0" smtClean="0"/>
              <a:t>, hematolojik </a:t>
            </a:r>
            <a:r>
              <a:rPr lang="tr-TR" sz="2600" dirty="0" err="1" smtClean="0"/>
              <a:t>toksisite</a:t>
            </a:r>
            <a:r>
              <a:rPr lang="tr-TR" sz="2600" dirty="0" smtClean="0"/>
              <a:t> (</a:t>
            </a:r>
            <a:r>
              <a:rPr lang="tr-TR" sz="2600" dirty="0" err="1" smtClean="0"/>
              <a:t>agranülositoz</a:t>
            </a:r>
            <a:r>
              <a:rPr lang="tr-TR" sz="2600" dirty="0" smtClean="0"/>
              <a:t>, kemik iliği </a:t>
            </a:r>
            <a:r>
              <a:rPr lang="tr-TR" sz="2600" dirty="0" err="1" smtClean="0"/>
              <a:t>aplazisi</a:t>
            </a:r>
            <a:r>
              <a:rPr lang="tr-TR" sz="2600" dirty="0" smtClean="0"/>
              <a:t>), porfiri atağının uyarılması</a:t>
            </a:r>
          </a:p>
          <a:p>
            <a:pPr marL="0" indent="0">
              <a:buNone/>
            </a:pPr>
            <a:r>
              <a:rPr lang="tr-TR" sz="2900" dirty="0" smtClean="0"/>
              <a:t>İNSÜLİN </a:t>
            </a:r>
            <a:r>
              <a:rPr lang="tr-TR" sz="2900" dirty="0" smtClean="0"/>
              <a:t>SALGILATICI İLAÇLARIN KONTRENDİKASYONLARI</a:t>
            </a:r>
          </a:p>
          <a:p>
            <a:r>
              <a:rPr lang="tr-TR" sz="2500" dirty="0" smtClean="0"/>
              <a:t>Tip 1 </a:t>
            </a:r>
            <a:r>
              <a:rPr lang="tr-TR" sz="2500" dirty="0" err="1" smtClean="0"/>
              <a:t>diabetes</a:t>
            </a:r>
            <a:r>
              <a:rPr lang="tr-TR" sz="2500" dirty="0" smtClean="0"/>
              <a:t> </a:t>
            </a:r>
            <a:r>
              <a:rPr lang="tr-TR" sz="2500" dirty="0" err="1" smtClean="0"/>
              <a:t>mellitus</a:t>
            </a:r>
            <a:r>
              <a:rPr lang="tr-TR" sz="2500" dirty="0" smtClean="0"/>
              <a:t> </a:t>
            </a:r>
            <a:endParaRPr lang="tr-TR" sz="2500" dirty="0" smtClean="0"/>
          </a:p>
          <a:p>
            <a:r>
              <a:rPr lang="tr-TR" sz="2500" dirty="0" err="1" smtClean="0"/>
              <a:t>Sekonder</a:t>
            </a:r>
            <a:r>
              <a:rPr lang="tr-TR" sz="2500" dirty="0" smtClean="0"/>
              <a:t> diyabet (pankreas hastalıkları vb. nedenler) </a:t>
            </a:r>
          </a:p>
          <a:p>
            <a:r>
              <a:rPr lang="tr-TR" sz="2500" dirty="0" err="1" smtClean="0"/>
              <a:t>Hiperglisemik</a:t>
            </a:r>
            <a:r>
              <a:rPr lang="tr-TR" sz="2500" dirty="0" smtClean="0"/>
              <a:t> acil durumlar (DKA, HHD)  </a:t>
            </a:r>
          </a:p>
          <a:p>
            <a:r>
              <a:rPr lang="tr-TR" sz="2500" dirty="0" smtClean="0"/>
              <a:t>Gebelik  </a:t>
            </a:r>
          </a:p>
          <a:p>
            <a:r>
              <a:rPr lang="tr-TR" sz="2500" dirty="0" smtClean="0"/>
              <a:t>Travma, stres, cerrahi müdahale  </a:t>
            </a:r>
          </a:p>
          <a:p>
            <a:r>
              <a:rPr lang="tr-TR" sz="2500" dirty="0" smtClean="0"/>
              <a:t>Ağır enfeksiyon  </a:t>
            </a:r>
          </a:p>
          <a:p>
            <a:r>
              <a:rPr lang="tr-TR" sz="2500" dirty="0" smtClean="0"/>
              <a:t>SU grubu ilaçlara alerji  </a:t>
            </a:r>
          </a:p>
          <a:p>
            <a:r>
              <a:rPr lang="tr-TR" sz="2500" dirty="0" smtClean="0"/>
              <a:t>Ağır hipoglisemiye yatkınlık  </a:t>
            </a:r>
          </a:p>
          <a:p>
            <a:r>
              <a:rPr lang="tr-TR" sz="2500" dirty="0" err="1" smtClean="0"/>
              <a:t>Dekompanse</a:t>
            </a:r>
            <a:r>
              <a:rPr lang="tr-TR" sz="2500" dirty="0" smtClean="0"/>
              <a:t> karaciğer ve son dönem böbrek yetersizliği</a:t>
            </a:r>
            <a:endParaRPr lang="tr-TR" sz="2500" dirty="0"/>
          </a:p>
        </p:txBody>
      </p:sp>
    </p:spTree>
    <p:extLst>
      <p:ext uri="{BB962C8B-B14F-4D97-AF65-F5344CB8AC3E}">
        <p14:creationId xmlns:p14="http://schemas.microsoft.com/office/powerpoint/2010/main" val="896218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İNSÜLİN SALGILATICI (SEKRETOGOG) İLAÇLAR </a:t>
            </a:r>
          </a:p>
        </p:txBody>
      </p:sp>
      <p:sp>
        <p:nvSpPr>
          <p:cNvPr id="3" name="İçerik Yer Tutucusu 2"/>
          <p:cNvSpPr>
            <a:spLocks noGrp="1"/>
          </p:cNvSpPr>
          <p:nvPr>
            <p:ph idx="1"/>
          </p:nvPr>
        </p:nvSpPr>
        <p:spPr/>
        <p:txBody>
          <a:bodyPr/>
          <a:lstStyle/>
          <a:p>
            <a:r>
              <a:rPr lang="tr-TR" sz="2400" dirty="0" smtClean="0"/>
              <a:t>SULFONİLÜRELER İLE ETKİLEŞEN İLAÇLAR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567" y="2490011"/>
            <a:ext cx="9654865" cy="3686952"/>
          </a:xfrm>
          <a:prstGeom prst="rect">
            <a:avLst/>
          </a:prstGeom>
        </p:spPr>
      </p:pic>
    </p:spTree>
    <p:extLst>
      <p:ext uri="{BB962C8B-B14F-4D97-AF65-F5344CB8AC3E}">
        <p14:creationId xmlns:p14="http://schemas.microsoft.com/office/powerpoint/2010/main" val="2487394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TİAZOLİDİNDİON (GLİTAZON) GRUBU İLAÇLAR</a:t>
            </a:r>
            <a:endParaRPr lang="tr-TR" sz="3600" dirty="0"/>
          </a:p>
        </p:txBody>
      </p:sp>
      <p:sp>
        <p:nvSpPr>
          <p:cNvPr id="3" name="İçerik Yer Tutucusu 2"/>
          <p:cNvSpPr>
            <a:spLocks noGrp="1"/>
          </p:cNvSpPr>
          <p:nvPr>
            <p:ph idx="1"/>
          </p:nvPr>
        </p:nvSpPr>
        <p:spPr/>
        <p:txBody>
          <a:bodyPr>
            <a:normAutofit/>
          </a:bodyPr>
          <a:lstStyle/>
          <a:p>
            <a:r>
              <a:rPr lang="tr-TR" sz="2000" dirty="0"/>
              <a:t>İ</a:t>
            </a:r>
            <a:r>
              <a:rPr lang="tr-TR" sz="2000" dirty="0" smtClean="0"/>
              <a:t>nsülin </a:t>
            </a:r>
            <a:r>
              <a:rPr lang="tr-TR" sz="2000" dirty="0" smtClean="0"/>
              <a:t>etkisini artırmak suretiyle </a:t>
            </a:r>
            <a:r>
              <a:rPr lang="tr-TR" sz="2000" dirty="0" err="1" smtClean="0"/>
              <a:t>periferik</a:t>
            </a:r>
            <a:r>
              <a:rPr lang="tr-TR" sz="2000" dirty="0" smtClean="0"/>
              <a:t> dokularda </a:t>
            </a:r>
            <a:r>
              <a:rPr lang="tr-TR" sz="2000" dirty="0" err="1" smtClean="0"/>
              <a:t>glukoz</a:t>
            </a:r>
            <a:r>
              <a:rPr lang="tr-TR" sz="2000" dirty="0" smtClean="0"/>
              <a:t> </a:t>
            </a:r>
            <a:r>
              <a:rPr lang="tr-TR" sz="2000" dirty="0" err="1" smtClean="0"/>
              <a:t>outputunu</a:t>
            </a:r>
            <a:r>
              <a:rPr lang="tr-TR" sz="2000" dirty="0" smtClean="0"/>
              <a:t> artırır, </a:t>
            </a:r>
            <a:r>
              <a:rPr lang="tr-TR" sz="2000" dirty="0" err="1" smtClean="0"/>
              <a:t>hepatik</a:t>
            </a:r>
            <a:r>
              <a:rPr lang="tr-TR" sz="2000" dirty="0" smtClean="0"/>
              <a:t> </a:t>
            </a:r>
            <a:r>
              <a:rPr lang="tr-TR" sz="2000" dirty="0" err="1" smtClean="0"/>
              <a:t>glukoz</a:t>
            </a:r>
            <a:r>
              <a:rPr lang="tr-TR" sz="2000" dirty="0" smtClean="0"/>
              <a:t> üretimini ise bir miktar düşürürler. </a:t>
            </a:r>
          </a:p>
          <a:p>
            <a:r>
              <a:rPr lang="tr-TR" sz="2000" dirty="0" smtClean="0"/>
              <a:t>Bu etkilerini, hücresel düzeyde nükleer transkripsiyon faktörü PPAR-g (</a:t>
            </a:r>
            <a:r>
              <a:rPr lang="tr-TR" sz="2000" dirty="0" err="1" smtClean="0"/>
              <a:t>peroxisome</a:t>
            </a:r>
            <a:r>
              <a:rPr lang="tr-TR" sz="2000" dirty="0" smtClean="0"/>
              <a:t> </a:t>
            </a:r>
            <a:r>
              <a:rPr lang="tr-TR" sz="2000" dirty="0" err="1" smtClean="0"/>
              <a:t>proliferator-activated</a:t>
            </a:r>
            <a:r>
              <a:rPr lang="tr-TR" sz="2000" dirty="0" smtClean="0"/>
              <a:t> </a:t>
            </a:r>
            <a:r>
              <a:rPr lang="tr-TR" sz="2000" dirty="0" err="1" smtClean="0"/>
              <a:t>receptor</a:t>
            </a:r>
            <a:r>
              <a:rPr lang="tr-TR" sz="2000" dirty="0" smtClean="0"/>
              <a:t>-g)’</a:t>
            </a:r>
            <a:r>
              <a:rPr lang="tr-TR" sz="2000" dirty="0" err="1" smtClean="0"/>
              <a:t>yı</a:t>
            </a:r>
            <a:r>
              <a:rPr lang="tr-TR" sz="2000" dirty="0" smtClean="0"/>
              <a:t> aktive etmek suretiyle gösterirler (PPAR-g </a:t>
            </a:r>
            <a:r>
              <a:rPr lang="tr-TR" sz="2000" dirty="0" err="1" smtClean="0"/>
              <a:t>agonisti</a:t>
            </a:r>
            <a:r>
              <a:rPr lang="tr-TR" sz="2000" dirty="0" smtClean="0"/>
              <a:t>). </a:t>
            </a:r>
          </a:p>
          <a:p>
            <a:r>
              <a:rPr lang="tr-TR" sz="2000" dirty="0" smtClean="0"/>
              <a:t>Böylece </a:t>
            </a:r>
            <a:r>
              <a:rPr lang="tr-TR" sz="2000" dirty="0" err="1" smtClean="0"/>
              <a:t>periferik</a:t>
            </a:r>
            <a:r>
              <a:rPr lang="tr-TR" sz="2000" dirty="0" smtClean="0"/>
              <a:t> dokularda (kas, karaciğer ve yağ dokusunda) insülin direncini azaltır, kısmen insüline duyarlılığı artırırlar. </a:t>
            </a:r>
          </a:p>
          <a:p>
            <a:r>
              <a:rPr lang="tr-TR" sz="2000" dirty="0" smtClean="0"/>
              <a:t>Yağ dokusunda </a:t>
            </a:r>
            <a:r>
              <a:rPr lang="tr-TR" sz="2000" dirty="0" err="1" smtClean="0"/>
              <a:t>adiposit</a:t>
            </a:r>
            <a:r>
              <a:rPr lang="tr-TR" sz="2000" dirty="0" smtClean="0"/>
              <a:t> </a:t>
            </a:r>
            <a:r>
              <a:rPr lang="tr-TR" sz="2000" dirty="0" err="1" smtClean="0"/>
              <a:t>diferansiyasyonunu</a:t>
            </a:r>
            <a:r>
              <a:rPr lang="tr-TR" sz="2000" dirty="0" smtClean="0"/>
              <a:t> artırmak suretiyle etki ederler.</a:t>
            </a:r>
          </a:p>
          <a:p>
            <a:r>
              <a:rPr lang="tr-TR" sz="2000" dirty="0"/>
              <a:t>A</a:t>
            </a:r>
            <a:r>
              <a:rPr lang="tr-TR" sz="2000" dirty="0" smtClean="0"/>
              <a:t>lkolik </a:t>
            </a:r>
            <a:r>
              <a:rPr lang="tr-TR" sz="2000" dirty="0" smtClean="0"/>
              <a:t>olmayan </a:t>
            </a:r>
            <a:r>
              <a:rPr lang="tr-TR" sz="2000" dirty="0" err="1" smtClean="0"/>
              <a:t>steatohepatit</a:t>
            </a:r>
            <a:r>
              <a:rPr lang="tr-TR" sz="2000" dirty="0" smtClean="0"/>
              <a:t> (NASH) hastalığında </a:t>
            </a:r>
            <a:r>
              <a:rPr lang="tr-TR" sz="2000" dirty="0" err="1" smtClean="0"/>
              <a:t>pioglitazon</a:t>
            </a:r>
            <a:r>
              <a:rPr lang="tr-TR" sz="2000" dirty="0" smtClean="0"/>
              <a:t> tedavisi ile olumlu etkiler bildirilmiştir. </a:t>
            </a:r>
          </a:p>
          <a:p>
            <a:r>
              <a:rPr lang="tr-TR" sz="2000" dirty="0" smtClean="0"/>
              <a:t>Ayrıca bazı çalışmalarda birkaç </a:t>
            </a:r>
            <a:r>
              <a:rPr lang="tr-TR" sz="2000" dirty="0" err="1" smtClean="0"/>
              <a:t>mmHg’lık</a:t>
            </a:r>
            <a:r>
              <a:rPr lang="tr-TR" sz="2000" dirty="0" smtClean="0"/>
              <a:t> KB azalması sağladıkları gösterilmiştir. </a:t>
            </a:r>
            <a:endParaRPr lang="tr-TR" sz="2000" dirty="0"/>
          </a:p>
        </p:txBody>
      </p:sp>
    </p:spTree>
    <p:extLst>
      <p:ext uri="{BB962C8B-B14F-4D97-AF65-F5344CB8AC3E}">
        <p14:creationId xmlns:p14="http://schemas.microsoft.com/office/powerpoint/2010/main" val="3087052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TİAZOLİDİNDİON (GLİTAZON) GRUBU İLAÇLAR</a:t>
            </a:r>
          </a:p>
        </p:txBody>
      </p:sp>
      <p:sp>
        <p:nvSpPr>
          <p:cNvPr id="3" name="İçerik Yer Tutucusu 2"/>
          <p:cNvSpPr>
            <a:spLocks noGrp="1"/>
          </p:cNvSpPr>
          <p:nvPr>
            <p:ph idx="1"/>
          </p:nvPr>
        </p:nvSpPr>
        <p:spPr/>
        <p:txBody>
          <a:bodyPr>
            <a:normAutofit/>
          </a:bodyPr>
          <a:lstStyle/>
          <a:p>
            <a:r>
              <a:rPr lang="tr-TR" sz="2000" dirty="0" smtClean="0"/>
              <a:t>Bu gruptan, ülkemiz piyasasında yalnızca </a:t>
            </a:r>
            <a:r>
              <a:rPr lang="tr-TR" sz="2000" dirty="0" err="1" smtClean="0"/>
              <a:t>pioglitazon</a:t>
            </a:r>
            <a:r>
              <a:rPr lang="tr-TR" sz="2000" dirty="0" smtClean="0"/>
              <a:t> (PİO) mevcuttur.</a:t>
            </a:r>
          </a:p>
          <a:p>
            <a:r>
              <a:rPr lang="tr-TR" sz="2000" dirty="0" smtClean="0"/>
              <a:t>Hipoglisemi yapmaması, HDL-kolesterolü yükseltmesi ve </a:t>
            </a:r>
            <a:r>
              <a:rPr lang="tr-TR" sz="2000" dirty="0" err="1" smtClean="0"/>
              <a:t>trigliserid</a:t>
            </a:r>
            <a:r>
              <a:rPr lang="tr-TR" sz="2000" dirty="0" smtClean="0"/>
              <a:t> düzeylerini düşürmesi ile avantaj sağlar; ancak, aşağıda belirtilen yan etki risklerine karşı dikkatli olunmalıdır. </a:t>
            </a:r>
          </a:p>
          <a:p>
            <a:r>
              <a:rPr lang="tr-TR" sz="2000" dirty="0" err="1" smtClean="0"/>
              <a:t>PİO’nun</a:t>
            </a:r>
            <a:r>
              <a:rPr lang="tr-TR" sz="2000" dirty="0" smtClean="0"/>
              <a:t> </a:t>
            </a:r>
            <a:r>
              <a:rPr lang="tr-TR" sz="2000" dirty="0" err="1" smtClean="0"/>
              <a:t>sekonder</a:t>
            </a:r>
            <a:r>
              <a:rPr lang="tr-TR" sz="2000" dirty="0" smtClean="0"/>
              <a:t> KV olay ve inme riskini azalttığı gösterilmiştir </a:t>
            </a:r>
          </a:p>
          <a:p>
            <a:endParaRPr lang="tr-TR" sz="2000"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066" t="413" r="962" b="-516"/>
          <a:stretch/>
        </p:blipFill>
        <p:spPr>
          <a:xfrm>
            <a:off x="910244" y="3686228"/>
            <a:ext cx="10155382" cy="2018382"/>
          </a:xfrm>
          <a:prstGeom prst="rect">
            <a:avLst/>
          </a:prstGeom>
        </p:spPr>
      </p:pic>
      <p:pic>
        <p:nvPicPr>
          <p:cNvPr id="4098" name="Picture 2" descr="Glifix 30 Mg 90 Tablet 2024 Fiyatı"/>
          <p:cNvPicPr>
            <a:picLocks noChangeAspect="1" noChangeArrowheads="1"/>
          </p:cNvPicPr>
          <p:nvPr/>
        </p:nvPicPr>
        <p:blipFill rotWithShape="1">
          <a:blip r:embed="rId3">
            <a:extLst>
              <a:ext uri="{28A0092B-C50C-407E-A947-70E740481C1C}">
                <a14:useLocalDpi xmlns:a14="http://schemas.microsoft.com/office/drawing/2010/main" val="0"/>
              </a:ext>
            </a:extLst>
          </a:blip>
          <a:srcRect l="11242" t="11158" r="10421" b="10028"/>
          <a:stretch/>
        </p:blipFill>
        <p:spPr bwMode="auto">
          <a:xfrm>
            <a:off x="9893839" y="221946"/>
            <a:ext cx="2135089" cy="145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72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TİAZOLİDİNDİON (GLİTAZON) GRUBU İLAÇLAR</a:t>
            </a:r>
          </a:p>
        </p:txBody>
      </p:sp>
      <p:sp>
        <p:nvSpPr>
          <p:cNvPr id="3" name="İçerik Yer Tutucusu 2"/>
          <p:cNvSpPr>
            <a:spLocks noGrp="1"/>
          </p:cNvSpPr>
          <p:nvPr>
            <p:ph idx="1"/>
          </p:nvPr>
        </p:nvSpPr>
        <p:spPr>
          <a:xfrm>
            <a:off x="1205346" y="1820487"/>
            <a:ext cx="10832870" cy="4784927"/>
          </a:xfrm>
        </p:spPr>
        <p:txBody>
          <a:bodyPr>
            <a:normAutofit/>
          </a:bodyPr>
          <a:lstStyle/>
          <a:p>
            <a:pPr marL="0" indent="0">
              <a:buNone/>
            </a:pPr>
            <a:r>
              <a:rPr lang="tr-TR" sz="1800" dirty="0" smtClean="0"/>
              <a:t>TİAZOLİDİNDİONLARIN YAN ETKİLERİ</a:t>
            </a:r>
          </a:p>
          <a:p>
            <a:r>
              <a:rPr lang="tr-TR" sz="1800" dirty="0" smtClean="0"/>
              <a:t>Ödem   </a:t>
            </a:r>
          </a:p>
          <a:p>
            <a:r>
              <a:rPr lang="tr-TR" sz="1800" dirty="0" smtClean="0"/>
              <a:t>Anemi  </a:t>
            </a:r>
          </a:p>
          <a:p>
            <a:r>
              <a:rPr lang="tr-TR" sz="1800" dirty="0" err="1" smtClean="0"/>
              <a:t>Konjestif</a:t>
            </a:r>
            <a:r>
              <a:rPr lang="tr-TR" sz="1800" dirty="0" smtClean="0"/>
              <a:t> kalp yetersizliği </a:t>
            </a:r>
            <a:r>
              <a:rPr lang="tr-TR" sz="1800" dirty="0" smtClean="0"/>
              <a:t>  </a:t>
            </a:r>
            <a:endParaRPr lang="tr-TR" sz="1800" dirty="0" smtClean="0"/>
          </a:p>
          <a:p>
            <a:r>
              <a:rPr lang="tr-TR" sz="1800" dirty="0" smtClean="0"/>
              <a:t>Sıvı </a:t>
            </a:r>
            <a:r>
              <a:rPr lang="tr-TR" sz="1800" dirty="0" err="1" smtClean="0"/>
              <a:t>retansiyonu</a:t>
            </a:r>
            <a:r>
              <a:rPr lang="tr-TR" sz="1800" dirty="0" smtClean="0"/>
              <a:t>  </a:t>
            </a:r>
          </a:p>
          <a:p>
            <a:r>
              <a:rPr lang="tr-TR" sz="1800" dirty="0" smtClean="0"/>
              <a:t>Kilo artışı  </a:t>
            </a:r>
          </a:p>
          <a:p>
            <a:r>
              <a:rPr lang="tr-TR" sz="1800" dirty="0" smtClean="0"/>
              <a:t>LDL-kolesterol artışı </a:t>
            </a:r>
            <a:endParaRPr lang="tr-TR" sz="1800" dirty="0" smtClean="0"/>
          </a:p>
          <a:p>
            <a:r>
              <a:rPr lang="tr-TR" sz="1800" dirty="0" err="1" smtClean="0"/>
              <a:t>Transaminazlarda</a:t>
            </a:r>
            <a:r>
              <a:rPr lang="tr-TR" sz="1800" dirty="0" smtClean="0"/>
              <a:t> yükselme  </a:t>
            </a:r>
          </a:p>
          <a:p>
            <a:r>
              <a:rPr lang="tr-TR" sz="1800" dirty="0" smtClean="0"/>
              <a:t>KV </a:t>
            </a:r>
            <a:r>
              <a:rPr lang="tr-TR" sz="1800" dirty="0" smtClean="0"/>
              <a:t>olay </a:t>
            </a:r>
            <a:r>
              <a:rPr lang="tr-TR" sz="1800" dirty="0" smtClean="0"/>
              <a:t>riskinde artış. </a:t>
            </a:r>
            <a:r>
              <a:rPr lang="tr-TR" sz="1800" dirty="0" err="1" smtClean="0"/>
              <a:t>Rosiglitazon’un</a:t>
            </a:r>
            <a:r>
              <a:rPr lang="tr-TR" sz="1800" dirty="0" smtClean="0"/>
              <a:t> bazı meta-analizlerde Mİ riskini artırdığı </a:t>
            </a:r>
            <a:r>
              <a:rPr lang="tr-TR" sz="1800" dirty="0" smtClean="0"/>
              <a:t>belirlenmiştir.</a:t>
            </a:r>
          </a:p>
          <a:p>
            <a:r>
              <a:rPr lang="tr-TR" sz="1800" dirty="0" err="1" smtClean="0"/>
              <a:t>Graves</a:t>
            </a:r>
            <a:r>
              <a:rPr lang="tr-TR" sz="1800" dirty="0" smtClean="0"/>
              <a:t> </a:t>
            </a:r>
            <a:r>
              <a:rPr lang="tr-TR" sz="1800" dirty="0" err="1" smtClean="0"/>
              <a:t>oftalmopatisi</a:t>
            </a:r>
            <a:r>
              <a:rPr lang="tr-TR" sz="1800" dirty="0" smtClean="0"/>
              <a:t> olan hastalarda, TZD grubu ilaçlar </a:t>
            </a:r>
            <a:r>
              <a:rPr lang="tr-TR" sz="1800" dirty="0" err="1" smtClean="0"/>
              <a:t>oftalmopatiyi</a:t>
            </a:r>
            <a:r>
              <a:rPr lang="tr-TR" sz="1800" dirty="0" smtClean="0"/>
              <a:t> alevlendirebilir.  </a:t>
            </a:r>
          </a:p>
          <a:p>
            <a:r>
              <a:rPr lang="tr-TR" sz="1800" dirty="0" err="1" smtClean="0"/>
              <a:t>Postmenopozal</a:t>
            </a:r>
            <a:r>
              <a:rPr lang="tr-TR" sz="1800" dirty="0" smtClean="0"/>
              <a:t> </a:t>
            </a:r>
            <a:r>
              <a:rPr lang="tr-TR" sz="1800" dirty="0" smtClean="0"/>
              <a:t>kadınlarda ve ileri yaştaki erkeklerde kırık riskinde artışa ve kemik kitlesinde </a:t>
            </a:r>
            <a:r>
              <a:rPr lang="tr-TR" sz="1800" dirty="0" smtClean="0"/>
              <a:t>azalma</a:t>
            </a:r>
            <a:endParaRPr lang="tr-TR" sz="1800" dirty="0"/>
          </a:p>
        </p:txBody>
      </p:sp>
    </p:spTree>
    <p:extLst>
      <p:ext uri="{BB962C8B-B14F-4D97-AF65-F5344CB8AC3E}">
        <p14:creationId xmlns:p14="http://schemas.microsoft.com/office/powerpoint/2010/main" val="448580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TİAZOLİDİNDİON (GLİTAZON) GRUBU İLAÇLAR</a:t>
            </a:r>
          </a:p>
        </p:txBody>
      </p:sp>
      <p:sp>
        <p:nvSpPr>
          <p:cNvPr id="3" name="İçerik Yer Tutucusu 2"/>
          <p:cNvSpPr>
            <a:spLocks noGrp="1"/>
          </p:cNvSpPr>
          <p:nvPr>
            <p:ph idx="1"/>
          </p:nvPr>
        </p:nvSpPr>
        <p:spPr>
          <a:xfrm>
            <a:off x="838200" y="1825625"/>
            <a:ext cx="10515600" cy="4483735"/>
          </a:xfrm>
        </p:spPr>
        <p:txBody>
          <a:bodyPr>
            <a:normAutofit fontScale="47500" lnSpcReduction="20000"/>
          </a:bodyPr>
          <a:lstStyle/>
          <a:p>
            <a:pPr marL="0" indent="0">
              <a:buNone/>
            </a:pPr>
            <a:r>
              <a:rPr lang="tr-TR" sz="5100" dirty="0" smtClean="0"/>
              <a:t>TİAZOLİDİNDİONLARIN KONTRENDİKASYONLARI</a:t>
            </a:r>
          </a:p>
          <a:p>
            <a:r>
              <a:rPr lang="tr-TR" sz="3600" dirty="0" err="1" smtClean="0"/>
              <a:t>Alanin</a:t>
            </a:r>
            <a:r>
              <a:rPr lang="tr-TR" sz="3600" dirty="0" smtClean="0"/>
              <a:t> amino </a:t>
            </a:r>
            <a:r>
              <a:rPr lang="tr-TR" sz="3600" dirty="0" err="1" smtClean="0"/>
              <a:t>transferaz</a:t>
            </a:r>
            <a:r>
              <a:rPr lang="tr-TR" sz="3600" dirty="0" smtClean="0"/>
              <a:t> yüksekliği </a:t>
            </a:r>
          </a:p>
          <a:p>
            <a:r>
              <a:rPr lang="tr-TR" sz="3600" dirty="0" smtClean="0"/>
              <a:t>New York Kalp Cemiyeti’nin kriterlerine göre </a:t>
            </a:r>
            <a:r>
              <a:rPr lang="tr-TR" sz="3600" dirty="0" err="1" smtClean="0"/>
              <a:t>konjestif</a:t>
            </a:r>
            <a:r>
              <a:rPr lang="tr-TR" sz="3600" dirty="0" smtClean="0"/>
              <a:t> kalp yetersizliği açısından sınıf I-</a:t>
            </a:r>
            <a:r>
              <a:rPr lang="tr-TR" sz="3600" dirty="0" err="1" smtClean="0"/>
              <a:t>IV’te</a:t>
            </a:r>
            <a:r>
              <a:rPr lang="tr-TR" sz="3600" dirty="0" smtClean="0"/>
              <a:t> olan vakalar </a:t>
            </a:r>
          </a:p>
          <a:p>
            <a:r>
              <a:rPr lang="tr-TR" sz="3600" dirty="0" smtClean="0"/>
              <a:t>Kronik ileri böbrek yetersizliğinde </a:t>
            </a:r>
            <a:r>
              <a:rPr lang="tr-TR" sz="3600" dirty="0" err="1" smtClean="0"/>
              <a:t>kontrendike</a:t>
            </a:r>
            <a:r>
              <a:rPr lang="tr-TR" sz="3600" dirty="0" smtClean="0"/>
              <a:t> değildir fakat ödem riski nedeniyle tercih edilmemelidir.  </a:t>
            </a:r>
          </a:p>
          <a:p>
            <a:r>
              <a:rPr lang="tr-TR" sz="3600" dirty="0" smtClean="0"/>
              <a:t>Gebelik </a:t>
            </a:r>
          </a:p>
          <a:p>
            <a:r>
              <a:rPr lang="tr-TR" sz="3600" dirty="0" smtClean="0"/>
              <a:t>Tip 1 diyabetliler </a:t>
            </a:r>
          </a:p>
          <a:p>
            <a:r>
              <a:rPr lang="tr-TR" sz="3600" dirty="0" err="1" smtClean="0"/>
              <a:t>Maküla</a:t>
            </a:r>
            <a:r>
              <a:rPr lang="tr-TR" sz="3600" dirty="0" smtClean="0"/>
              <a:t> ödemi riski bulunan kişiler </a:t>
            </a:r>
          </a:p>
          <a:p>
            <a:r>
              <a:rPr lang="tr-TR" sz="3600" dirty="0" err="1" smtClean="0"/>
              <a:t>Adolesanlar</a:t>
            </a:r>
            <a:r>
              <a:rPr lang="tr-TR" sz="3600" dirty="0" smtClean="0"/>
              <a:t> ve çocuklar </a:t>
            </a:r>
          </a:p>
          <a:p>
            <a:r>
              <a:rPr lang="tr-TR" sz="3600" dirty="0" smtClean="0"/>
              <a:t>Mesane kanseri , nedeni araştırılmamış </a:t>
            </a:r>
            <a:r>
              <a:rPr lang="tr-TR" sz="3600" dirty="0" err="1" smtClean="0"/>
              <a:t>makroskopik</a:t>
            </a:r>
            <a:r>
              <a:rPr lang="tr-TR" sz="3600" dirty="0" smtClean="0"/>
              <a:t> </a:t>
            </a:r>
            <a:r>
              <a:rPr lang="tr-TR" sz="3600" dirty="0" err="1" smtClean="0"/>
              <a:t>hematüri</a:t>
            </a:r>
            <a:r>
              <a:rPr lang="tr-TR" sz="3600" dirty="0" smtClean="0"/>
              <a:t>: </a:t>
            </a:r>
            <a:r>
              <a:rPr lang="tr-TR" sz="3600" dirty="0" smtClean="0"/>
              <a:t>aktif </a:t>
            </a:r>
            <a:r>
              <a:rPr lang="tr-TR" sz="3600" dirty="0" smtClean="0"/>
              <a:t>mesane kanseri bulunan hastalarda PİO kullanılmaması; mesane kanseri öyküsü bulunan veya kronik </a:t>
            </a:r>
            <a:r>
              <a:rPr lang="tr-TR" sz="3600" dirty="0" err="1" smtClean="0"/>
              <a:t>hematürisi</a:t>
            </a:r>
            <a:r>
              <a:rPr lang="tr-TR" sz="3600" dirty="0" smtClean="0"/>
              <a:t> olan hastalarda ise PİO kullanımına, risk-yarar oranına bakılarak karar verilmesi, mümkünse kullanımından kaçınılması tavsiye edilmektedir.</a:t>
            </a:r>
            <a:endParaRPr lang="tr-TR" sz="3600" dirty="0"/>
          </a:p>
        </p:txBody>
      </p:sp>
    </p:spTree>
    <p:extLst>
      <p:ext uri="{BB962C8B-B14F-4D97-AF65-F5344CB8AC3E}">
        <p14:creationId xmlns:p14="http://schemas.microsoft.com/office/powerpoint/2010/main" val="344642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DİYABETLİ HASTALARDA GLİSEMİK KONTROL HEDEFLERİ</a:t>
            </a:r>
            <a:endParaRPr lang="tr-TR" sz="3600" dirty="0"/>
          </a:p>
        </p:txBody>
      </p:sp>
      <p:sp>
        <p:nvSpPr>
          <p:cNvPr id="3" name="İçerik Yer Tutucusu 2"/>
          <p:cNvSpPr>
            <a:spLocks noGrp="1"/>
          </p:cNvSpPr>
          <p:nvPr>
            <p:ph idx="1"/>
          </p:nvPr>
        </p:nvSpPr>
        <p:spPr/>
        <p:txBody>
          <a:bodyPr>
            <a:normAutofit/>
          </a:bodyPr>
          <a:lstStyle/>
          <a:p>
            <a:r>
              <a:rPr lang="tr-TR" sz="2000" dirty="0" err="1" smtClean="0"/>
              <a:t>Glisemik</a:t>
            </a:r>
            <a:r>
              <a:rPr lang="tr-TR" sz="2000" dirty="0" smtClean="0"/>
              <a:t> hedefler bireyselleştirilmelidir. Yaşam beklentisi düşük, diyabet süresi uzun, tekrarlayan ciddi hipoglisemi atakları, eşlik eden mikro ve </a:t>
            </a:r>
            <a:r>
              <a:rPr lang="tr-TR" sz="2000" dirty="0" err="1" smtClean="0"/>
              <a:t>makrovasküler</a:t>
            </a:r>
            <a:r>
              <a:rPr lang="tr-TR" sz="2000" dirty="0" smtClean="0"/>
              <a:t> komplikasyonları veya eşlik eden diğer hastalıklar var ise ya da diyabet kontrolü uzun süredir kötü ise daha esnek </a:t>
            </a:r>
            <a:r>
              <a:rPr lang="tr-TR" sz="2000" dirty="0" err="1" smtClean="0"/>
              <a:t>glisemik</a:t>
            </a:r>
            <a:r>
              <a:rPr lang="tr-TR" sz="2000" dirty="0" smtClean="0"/>
              <a:t> kontrol hedefleri tercih edilmelidir. Bu durumda A1C hedefi %8.5’a kadar (69 </a:t>
            </a:r>
            <a:r>
              <a:rPr lang="tr-TR" sz="2000" dirty="0" err="1" smtClean="0"/>
              <a:t>mmol</a:t>
            </a:r>
            <a:r>
              <a:rPr lang="tr-TR" sz="2000" dirty="0" smtClean="0"/>
              <a:t>/</a:t>
            </a:r>
            <a:r>
              <a:rPr lang="tr-TR" sz="2000" dirty="0" err="1" smtClean="0"/>
              <a:t>mol</a:t>
            </a:r>
            <a:r>
              <a:rPr lang="tr-TR" sz="2000" dirty="0" smtClean="0"/>
              <a:t>) olabilir.</a:t>
            </a:r>
            <a:endParaRPr lang="tr-TR" sz="2000" dirty="0"/>
          </a:p>
        </p:txBody>
      </p:sp>
      <p:pic>
        <p:nvPicPr>
          <p:cNvPr id="5" name="Resim 4"/>
          <p:cNvPicPr>
            <a:picLocks noChangeAspect="1"/>
          </p:cNvPicPr>
          <p:nvPr/>
        </p:nvPicPr>
        <p:blipFill rotWithShape="1">
          <a:blip r:embed="rId2"/>
          <a:srcRect l="6945" t="5649" r="7129" b="9435"/>
          <a:stretch/>
        </p:blipFill>
        <p:spPr>
          <a:xfrm>
            <a:off x="2872047" y="3059085"/>
            <a:ext cx="6508865" cy="3067396"/>
          </a:xfrm>
          <a:prstGeom prst="rect">
            <a:avLst/>
          </a:prstGeom>
        </p:spPr>
      </p:pic>
    </p:spTree>
    <p:extLst>
      <p:ext uri="{BB962C8B-B14F-4D97-AF65-F5344CB8AC3E}">
        <p14:creationId xmlns:p14="http://schemas.microsoft.com/office/powerpoint/2010/main" val="17072477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ALFA GLUKOZİDAZ İNHİBİTÖRÜ GRUBU İLAÇLAR</a:t>
            </a:r>
            <a:endParaRPr lang="tr-TR" sz="3600" dirty="0"/>
          </a:p>
        </p:txBody>
      </p:sp>
      <p:sp>
        <p:nvSpPr>
          <p:cNvPr id="3" name="İçerik Yer Tutucusu 2"/>
          <p:cNvSpPr>
            <a:spLocks noGrp="1"/>
          </p:cNvSpPr>
          <p:nvPr>
            <p:ph idx="1"/>
          </p:nvPr>
        </p:nvSpPr>
        <p:spPr>
          <a:xfrm>
            <a:off x="1097280" y="1737360"/>
            <a:ext cx="10515600" cy="4351338"/>
          </a:xfrm>
        </p:spPr>
        <p:txBody>
          <a:bodyPr>
            <a:normAutofit/>
          </a:bodyPr>
          <a:lstStyle/>
          <a:p>
            <a:r>
              <a:rPr lang="tr-TR" sz="2000" dirty="0" smtClean="0"/>
              <a:t>Alfa </a:t>
            </a:r>
            <a:r>
              <a:rPr lang="tr-TR" sz="2000" dirty="0" err="1" smtClean="0"/>
              <a:t>glukozidaz</a:t>
            </a:r>
            <a:r>
              <a:rPr lang="tr-TR" sz="2000" dirty="0" smtClean="0"/>
              <a:t> inhibitörleri (AGİ), </a:t>
            </a:r>
            <a:r>
              <a:rPr lang="tr-TR" sz="2000" dirty="0" err="1" smtClean="0"/>
              <a:t>intestinal</a:t>
            </a:r>
            <a:r>
              <a:rPr lang="tr-TR" sz="2000" dirty="0" smtClean="0"/>
              <a:t> a-</a:t>
            </a:r>
            <a:r>
              <a:rPr lang="tr-TR" sz="2000" dirty="0" err="1" smtClean="0"/>
              <a:t>glukozidazı</a:t>
            </a:r>
            <a:r>
              <a:rPr lang="tr-TR" sz="2000" dirty="0" smtClean="0"/>
              <a:t> kompetitif olarak </a:t>
            </a:r>
            <a:r>
              <a:rPr lang="tr-TR" sz="2000" dirty="0" err="1" smtClean="0"/>
              <a:t>inhibe</a:t>
            </a:r>
            <a:r>
              <a:rPr lang="tr-TR" sz="2000" dirty="0" smtClean="0"/>
              <a:t> etmek suretiyle </a:t>
            </a:r>
            <a:r>
              <a:rPr lang="tr-TR" sz="2000" dirty="0" err="1" smtClean="0"/>
              <a:t>polisakkaridlerin</a:t>
            </a:r>
            <a:r>
              <a:rPr lang="tr-TR" sz="2000" dirty="0" smtClean="0"/>
              <a:t> </a:t>
            </a:r>
            <a:r>
              <a:rPr lang="tr-TR" sz="2000" dirty="0" err="1" smtClean="0"/>
              <a:t>enzimatik</a:t>
            </a:r>
            <a:r>
              <a:rPr lang="tr-TR" sz="2000" dirty="0" smtClean="0"/>
              <a:t> </a:t>
            </a:r>
            <a:r>
              <a:rPr lang="tr-TR" sz="2000" dirty="0" err="1" smtClean="0"/>
              <a:t>degradasyonunu</a:t>
            </a:r>
            <a:r>
              <a:rPr lang="tr-TR" sz="2000" dirty="0" smtClean="0"/>
              <a:t> azaltarak karbonhidratların sindirimini yavaşlatır ve </a:t>
            </a:r>
            <a:r>
              <a:rPr lang="tr-TR" sz="2000" dirty="0" err="1" smtClean="0"/>
              <a:t>absorpsiyonunu</a:t>
            </a:r>
            <a:r>
              <a:rPr lang="tr-TR" sz="2000" dirty="0" smtClean="0"/>
              <a:t> geciktirir. </a:t>
            </a:r>
          </a:p>
          <a:p>
            <a:r>
              <a:rPr lang="tr-TR" sz="2000" dirty="0" smtClean="0"/>
              <a:t>Başlıca avantajları; tokluk kan </a:t>
            </a:r>
            <a:r>
              <a:rPr lang="tr-TR" sz="2000" dirty="0" err="1" smtClean="0"/>
              <a:t>glukozunu</a:t>
            </a:r>
            <a:r>
              <a:rPr lang="tr-TR" sz="2000" dirty="0" smtClean="0"/>
              <a:t> düşürmesi, hipoglisemi riskinin düşük olması, kilo açısından nötr olması ve sistemik etkilerinin bulunmamasıdır. </a:t>
            </a:r>
          </a:p>
          <a:p>
            <a:r>
              <a:rPr lang="tr-TR" sz="2000" dirty="0" smtClean="0"/>
              <a:t>AGİ grubunda yer alan ilaçlardan, ülkemiz piyasasında yalnızca </a:t>
            </a:r>
            <a:r>
              <a:rPr lang="tr-TR" sz="2000" dirty="0" err="1" smtClean="0"/>
              <a:t>akarboz</a:t>
            </a:r>
            <a:r>
              <a:rPr lang="tr-TR" sz="2000" dirty="0" smtClean="0"/>
              <a:t> bulunmaktadır. </a:t>
            </a:r>
          </a:p>
          <a:p>
            <a:r>
              <a:rPr lang="tr-TR" sz="2000" dirty="0" err="1" smtClean="0"/>
              <a:t>Akarboz’un</a:t>
            </a:r>
            <a:r>
              <a:rPr lang="tr-TR" sz="2000" dirty="0" smtClean="0"/>
              <a:t> KV olay riskini azalttığı </a:t>
            </a:r>
            <a:r>
              <a:rPr lang="tr-TR" sz="2000" dirty="0" smtClean="0"/>
              <a:t>gösterilmiştir</a:t>
            </a:r>
            <a:endParaRPr lang="tr-TR" sz="2000" dirty="0" smtClean="0"/>
          </a:p>
          <a:p>
            <a:r>
              <a:rPr lang="tr-TR" sz="2000" dirty="0" err="1" smtClean="0"/>
              <a:t>Akarboz’un</a:t>
            </a:r>
            <a:r>
              <a:rPr lang="tr-TR" sz="2000" dirty="0" smtClean="0"/>
              <a:t> sistemik etkilerinin olmaması bir avantajdır; ancak günde üç kez ana öğünlerden önce almayı gerektirmesi, </a:t>
            </a:r>
            <a:r>
              <a:rPr lang="tr-TR" sz="2000" dirty="0" err="1" smtClean="0"/>
              <a:t>glisemiyi</a:t>
            </a:r>
            <a:r>
              <a:rPr lang="tr-TR" sz="2000" dirty="0" smtClean="0"/>
              <a:t> düşürmede orta etkinlikte olması ve </a:t>
            </a:r>
            <a:r>
              <a:rPr lang="tr-TR" sz="2000" dirty="0" err="1" smtClean="0"/>
              <a:t>gastrointestinal</a:t>
            </a:r>
            <a:r>
              <a:rPr lang="tr-TR" sz="2000" dirty="0" smtClean="0"/>
              <a:t> yan etkileri </a:t>
            </a:r>
            <a:r>
              <a:rPr lang="tr-TR" sz="2000" dirty="0" err="1" smtClean="0"/>
              <a:t>dolayısiyle</a:t>
            </a:r>
            <a:r>
              <a:rPr lang="tr-TR" sz="2000" dirty="0" smtClean="0"/>
              <a:t> hasta uyumunun düşük olması gibi nedenlerle uzun süreli kullanımı zordur</a:t>
            </a:r>
          </a:p>
          <a:p>
            <a:endParaRPr lang="tr-TR" sz="20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8386" y="5317201"/>
            <a:ext cx="6035040" cy="942975"/>
          </a:xfrm>
          <a:prstGeom prst="rect">
            <a:avLst/>
          </a:prstGeom>
        </p:spPr>
      </p:pic>
    </p:spTree>
    <p:extLst>
      <p:ext uri="{BB962C8B-B14F-4D97-AF65-F5344CB8AC3E}">
        <p14:creationId xmlns:p14="http://schemas.microsoft.com/office/powerpoint/2010/main" val="1927550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ALFA GLUKOZİDAZ İNHİBİTÖRÜ GRUBU İLAÇLAR</a:t>
            </a:r>
          </a:p>
        </p:txBody>
      </p:sp>
      <p:sp>
        <p:nvSpPr>
          <p:cNvPr id="3" name="İçerik Yer Tutucusu 2"/>
          <p:cNvSpPr>
            <a:spLocks noGrp="1"/>
          </p:cNvSpPr>
          <p:nvPr>
            <p:ph idx="1"/>
          </p:nvPr>
        </p:nvSpPr>
        <p:spPr>
          <a:xfrm>
            <a:off x="1088967" y="1807066"/>
            <a:ext cx="10666615" cy="4630796"/>
          </a:xfrm>
        </p:spPr>
        <p:txBody>
          <a:bodyPr>
            <a:normAutofit fontScale="47500" lnSpcReduction="20000"/>
          </a:bodyPr>
          <a:lstStyle/>
          <a:p>
            <a:pPr marL="0" indent="0">
              <a:buNone/>
            </a:pPr>
            <a:r>
              <a:rPr lang="tr-TR" dirty="0" smtClean="0"/>
              <a:t> </a:t>
            </a:r>
            <a:r>
              <a:rPr lang="tr-TR" sz="3600" dirty="0" smtClean="0"/>
              <a:t>ALFA GLUKOZİDAZ İNHİBİTÖRLERİNİN YAN ETKİLERİ</a:t>
            </a:r>
          </a:p>
          <a:p>
            <a:r>
              <a:rPr lang="tr-TR" sz="3200" dirty="0" smtClean="0"/>
              <a:t>Şişkinlik, hazımsızlık, </a:t>
            </a:r>
            <a:r>
              <a:rPr lang="tr-TR" sz="3200" dirty="0" err="1" smtClean="0"/>
              <a:t>diyare</a:t>
            </a:r>
            <a:r>
              <a:rPr lang="tr-TR" sz="3200" dirty="0" smtClean="0"/>
              <a:t> </a:t>
            </a:r>
          </a:p>
          <a:p>
            <a:r>
              <a:rPr lang="tr-TR" sz="3200" dirty="0" smtClean="0"/>
              <a:t>Karaciğer enzimlerinde </a:t>
            </a:r>
            <a:r>
              <a:rPr lang="tr-TR" sz="3200" dirty="0" err="1" smtClean="0"/>
              <a:t>reversibl</a:t>
            </a:r>
            <a:r>
              <a:rPr lang="tr-TR" sz="3200" dirty="0" smtClean="0"/>
              <a:t> artış </a:t>
            </a:r>
          </a:p>
          <a:p>
            <a:r>
              <a:rPr lang="tr-TR" sz="3200" dirty="0" smtClean="0"/>
              <a:t>Nadiren, demir eksikliği anemisi</a:t>
            </a:r>
          </a:p>
          <a:p>
            <a:pPr marL="0" indent="0">
              <a:buNone/>
            </a:pPr>
            <a:r>
              <a:rPr lang="tr-TR" sz="3600" dirty="0" smtClean="0"/>
              <a:t>ALFA </a:t>
            </a:r>
            <a:r>
              <a:rPr lang="tr-TR" sz="3600" dirty="0" smtClean="0"/>
              <a:t>GLUKOZİDAZ İNHİBİTÖRLERİNİN KONTRENDİKASYONLARI</a:t>
            </a:r>
          </a:p>
          <a:p>
            <a:r>
              <a:rPr lang="tr-TR" sz="3200" dirty="0" err="1" smtClean="0"/>
              <a:t>İnflamatuvar</a:t>
            </a:r>
            <a:r>
              <a:rPr lang="tr-TR" sz="3200" dirty="0" smtClean="0"/>
              <a:t> barsak hastalığı </a:t>
            </a:r>
          </a:p>
          <a:p>
            <a:r>
              <a:rPr lang="tr-TR" sz="3200" dirty="0" smtClean="0"/>
              <a:t>Kronik </a:t>
            </a:r>
            <a:r>
              <a:rPr lang="tr-TR" sz="3200" dirty="0" err="1" smtClean="0"/>
              <a:t>ülserasyon</a:t>
            </a:r>
            <a:r>
              <a:rPr lang="tr-TR" sz="3200" dirty="0" smtClean="0"/>
              <a:t>  </a:t>
            </a:r>
          </a:p>
          <a:p>
            <a:r>
              <a:rPr lang="tr-TR" sz="3200" dirty="0" err="1" smtClean="0"/>
              <a:t>Malabsorpsiyon</a:t>
            </a:r>
            <a:r>
              <a:rPr lang="tr-TR" sz="3200" dirty="0" smtClean="0"/>
              <a:t>  </a:t>
            </a:r>
          </a:p>
          <a:p>
            <a:r>
              <a:rPr lang="tr-TR" sz="3200" dirty="0" err="1" smtClean="0"/>
              <a:t>Parsiyel</a:t>
            </a:r>
            <a:r>
              <a:rPr lang="tr-TR" sz="3200" dirty="0" smtClean="0"/>
              <a:t> barsak obstrüksiyonu </a:t>
            </a:r>
          </a:p>
          <a:p>
            <a:r>
              <a:rPr lang="tr-TR" sz="3200" dirty="0" smtClean="0"/>
              <a:t>Siroz </a:t>
            </a:r>
          </a:p>
          <a:p>
            <a:r>
              <a:rPr lang="tr-TR" sz="3200" dirty="0" smtClean="0"/>
              <a:t>Gebelik  </a:t>
            </a:r>
          </a:p>
          <a:p>
            <a:r>
              <a:rPr lang="tr-TR" sz="3200" dirty="0" err="1" smtClean="0"/>
              <a:t>Laktasyon</a:t>
            </a:r>
            <a:r>
              <a:rPr lang="tr-TR" sz="3200" dirty="0" smtClean="0"/>
              <a:t>  </a:t>
            </a:r>
          </a:p>
          <a:p>
            <a:r>
              <a:rPr lang="tr-TR" sz="3200" dirty="0" smtClean="0"/>
              <a:t>18 yaş altı diyabetliler</a:t>
            </a:r>
            <a:endParaRPr lang="tr-TR" sz="3200" dirty="0"/>
          </a:p>
        </p:txBody>
      </p:sp>
    </p:spTree>
    <p:extLst>
      <p:ext uri="{BB962C8B-B14F-4D97-AF65-F5344CB8AC3E}">
        <p14:creationId xmlns:p14="http://schemas.microsoft.com/office/powerpoint/2010/main" val="1794829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GLUKAGON BENZERİ PEPTİD-1 RESEPTÖR AGONİSTLERİ (GLP-1RA, GLP-1   ANALOGLARI; GLP-1A)</a:t>
            </a:r>
            <a:endParaRPr lang="tr-TR" sz="3600" dirty="0"/>
          </a:p>
        </p:txBody>
      </p:sp>
      <p:sp>
        <p:nvSpPr>
          <p:cNvPr id="3" name="İçerik Yer Tutucusu 2"/>
          <p:cNvSpPr>
            <a:spLocks noGrp="1"/>
          </p:cNvSpPr>
          <p:nvPr>
            <p:ph idx="1"/>
          </p:nvPr>
        </p:nvSpPr>
        <p:spPr/>
        <p:txBody>
          <a:bodyPr>
            <a:normAutofit/>
          </a:bodyPr>
          <a:lstStyle/>
          <a:p>
            <a:r>
              <a:rPr lang="tr-TR" sz="1800" dirty="0" smtClean="0"/>
              <a:t>GLP-1 </a:t>
            </a:r>
            <a:r>
              <a:rPr lang="tr-TR" sz="1800" dirty="0" smtClean="0"/>
              <a:t>reseptörlerini aktive ederek pankreas </a:t>
            </a:r>
            <a:r>
              <a:rPr lang="el-GR" sz="1800" dirty="0" smtClean="0"/>
              <a:t>β-</a:t>
            </a:r>
            <a:r>
              <a:rPr lang="tr-TR" sz="1800" dirty="0" smtClean="0"/>
              <a:t>hücrelerinin </a:t>
            </a:r>
            <a:r>
              <a:rPr lang="tr-TR" sz="1800" dirty="0" err="1" smtClean="0"/>
              <a:t>glukoza</a:t>
            </a:r>
            <a:r>
              <a:rPr lang="tr-TR" sz="1800" dirty="0" smtClean="0"/>
              <a:t> duyarlılığını artırır, a-hücrelerinden </a:t>
            </a:r>
            <a:r>
              <a:rPr lang="tr-TR" sz="1800" dirty="0" err="1" smtClean="0"/>
              <a:t>glukagon</a:t>
            </a:r>
            <a:r>
              <a:rPr lang="tr-TR" sz="1800" dirty="0" smtClean="0"/>
              <a:t> </a:t>
            </a:r>
            <a:r>
              <a:rPr lang="tr-TR" sz="1800" dirty="0" err="1" smtClean="0"/>
              <a:t>sekresyonunu</a:t>
            </a:r>
            <a:r>
              <a:rPr lang="tr-TR" sz="1800" dirty="0" smtClean="0"/>
              <a:t> baskılar, </a:t>
            </a:r>
            <a:r>
              <a:rPr lang="tr-TR" sz="1800" dirty="0" err="1" smtClean="0"/>
              <a:t>gastrik</a:t>
            </a:r>
            <a:r>
              <a:rPr lang="tr-TR" sz="1800" dirty="0" smtClean="0"/>
              <a:t> boşalmayı geciktirir ve doyma hissini artırırlar. </a:t>
            </a:r>
          </a:p>
          <a:p>
            <a:r>
              <a:rPr lang="tr-TR" sz="1800" dirty="0" err="1" smtClean="0"/>
              <a:t>Eksenatid</a:t>
            </a:r>
            <a:r>
              <a:rPr lang="tr-TR" sz="1800" dirty="0" smtClean="0"/>
              <a:t> GLP-1 </a:t>
            </a:r>
            <a:r>
              <a:rPr lang="tr-TR" sz="1800" dirty="0" err="1" smtClean="0"/>
              <a:t>analogu</a:t>
            </a:r>
            <a:r>
              <a:rPr lang="tr-TR" sz="1800" dirty="0" smtClean="0"/>
              <a:t> (GLP-1A), grubun diğer temsilcileri ise GLP-1 reseptör </a:t>
            </a:r>
            <a:r>
              <a:rPr lang="tr-TR" sz="1800" dirty="0" err="1" smtClean="0"/>
              <a:t>agonisti</a:t>
            </a:r>
            <a:r>
              <a:rPr lang="tr-TR" sz="1800" dirty="0" smtClean="0"/>
              <a:t> (GLP-1 RA) yapısındadır. </a:t>
            </a:r>
          </a:p>
          <a:p>
            <a:r>
              <a:rPr lang="tr-TR" sz="1800" dirty="0" smtClean="0"/>
              <a:t>İnsülin </a:t>
            </a:r>
            <a:r>
              <a:rPr lang="tr-TR" sz="1800" dirty="0" err="1" smtClean="0"/>
              <a:t>sekresyonunu</a:t>
            </a:r>
            <a:r>
              <a:rPr lang="tr-TR" sz="1800" dirty="0" smtClean="0"/>
              <a:t> </a:t>
            </a:r>
            <a:r>
              <a:rPr lang="tr-TR" sz="1800" dirty="0" err="1" smtClean="0"/>
              <a:t>glukoza</a:t>
            </a:r>
            <a:r>
              <a:rPr lang="tr-TR" sz="1800" dirty="0" smtClean="0"/>
              <a:t> bağımlı olarak artırdıkları için hipoglisemi riski düşüktür. </a:t>
            </a:r>
          </a:p>
          <a:p>
            <a:r>
              <a:rPr lang="tr-TR" sz="1800" dirty="0" err="1"/>
              <a:t>S</a:t>
            </a:r>
            <a:r>
              <a:rPr lang="tr-TR" sz="1800" dirty="0" err="1" smtClean="0"/>
              <a:t>istolik</a:t>
            </a:r>
            <a:r>
              <a:rPr lang="tr-TR" sz="1800" dirty="0" smtClean="0"/>
              <a:t> </a:t>
            </a:r>
            <a:r>
              <a:rPr lang="tr-TR" sz="1800" dirty="0" smtClean="0"/>
              <a:t>KB’yi birkaç mm Hg düşürürler ve aynı zamanda bir miktar kilo kaybı (ortalama 2-4 kg) da sağlarlar. </a:t>
            </a:r>
          </a:p>
          <a:p>
            <a:r>
              <a:rPr lang="tr-TR" sz="1800" dirty="0" err="1" smtClean="0"/>
              <a:t>Liraglutid</a:t>
            </a:r>
            <a:r>
              <a:rPr lang="tr-TR" sz="1800" dirty="0" smtClean="0"/>
              <a:t> ve </a:t>
            </a:r>
            <a:r>
              <a:rPr lang="tr-TR" sz="1800" dirty="0" err="1" smtClean="0"/>
              <a:t>semaglutidin</a:t>
            </a:r>
            <a:r>
              <a:rPr lang="tr-TR" sz="1800" dirty="0" smtClean="0"/>
              <a:t> diyabetten bağımsız </a:t>
            </a:r>
            <a:r>
              <a:rPr lang="tr-TR" sz="1800" dirty="0" err="1" smtClean="0"/>
              <a:t>obezite</a:t>
            </a:r>
            <a:r>
              <a:rPr lang="tr-TR" sz="1800" dirty="0" smtClean="0"/>
              <a:t> tedavi </a:t>
            </a:r>
            <a:r>
              <a:rPr lang="tr-TR" sz="1800" dirty="0" err="1" smtClean="0"/>
              <a:t>endikasyonu</a:t>
            </a:r>
            <a:r>
              <a:rPr lang="tr-TR" sz="1800" dirty="0" smtClean="0"/>
              <a:t> da bulunmaktadır.</a:t>
            </a:r>
            <a:endParaRPr lang="tr-TR" sz="1800" dirty="0"/>
          </a:p>
        </p:txBody>
      </p:sp>
      <p:pic>
        <p:nvPicPr>
          <p:cNvPr id="5122" name="Picture 2" descr="Byetta fiyat, yorum ve incelemeleri - kullananlar.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0541" y="4455096"/>
            <a:ext cx="2353887" cy="15888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AXENDA 6 MG/ML SC ENJEKSIYONLUK COZELTI ICEREN KULLANIMA HAZIR 3 KALEM -  2023 Fiyatı"/>
          <p:cNvPicPr>
            <a:picLocks noChangeAspect="1" noChangeArrowheads="1"/>
          </p:cNvPicPr>
          <p:nvPr/>
        </p:nvPicPr>
        <p:blipFill rotWithShape="1">
          <a:blip r:embed="rId3">
            <a:extLst>
              <a:ext uri="{28A0092B-C50C-407E-A947-70E740481C1C}">
                <a14:useLocalDpi xmlns:a14="http://schemas.microsoft.com/office/drawing/2010/main" val="0"/>
              </a:ext>
            </a:extLst>
          </a:blip>
          <a:srcRect l="18091" t="6459" r="16455" b="4174"/>
          <a:stretch/>
        </p:blipFill>
        <p:spPr bwMode="auto">
          <a:xfrm>
            <a:off x="7281948" y="4613564"/>
            <a:ext cx="2214681" cy="156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34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GLUKAGON BENZERİ PEPTİD-1 RESEPTÖR AGONİSTLERİ (GLP-1RA, GLP-1   ANALOGLARI; GLP-1A)</a:t>
            </a:r>
          </a:p>
        </p:txBody>
      </p:sp>
      <p:sp>
        <p:nvSpPr>
          <p:cNvPr id="3" name="İçerik Yer Tutucusu 2"/>
          <p:cNvSpPr>
            <a:spLocks noGrp="1"/>
          </p:cNvSpPr>
          <p:nvPr>
            <p:ph idx="1"/>
          </p:nvPr>
        </p:nvSpPr>
        <p:spPr/>
        <p:txBody>
          <a:bodyPr>
            <a:normAutofit lnSpcReduction="10000"/>
          </a:bodyPr>
          <a:lstStyle/>
          <a:p>
            <a:r>
              <a:rPr lang="tr-TR" sz="2000" dirty="0" smtClean="0"/>
              <a:t>KVH olan ya da KVH için yüksek riskli hastalarda olumlu sonuçlar vardır, bu grup hastalarda </a:t>
            </a:r>
            <a:r>
              <a:rPr lang="tr-TR" sz="2000" dirty="0" err="1" smtClean="0"/>
              <a:t>önceliklendirilebilir</a:t>
            </a:r>
            <a:r>
              <a:rPr lang="tr-TR" sz="2000" dirty="0" smtClean="0"/>
              <a:t>. </a:t>
            </a:r>
          </a:p>
          <a:p>
            <a:r>
              <a:rPr lang="tr-TR" sz="2000" dirty="0" err="1" smtClean="0"/>
              <a:t>Pediyatrik</a:t>
            </a:r>
            <a:r>
              <a:rPr lang="tr-TR" sz="2000" dirty="0" smtClean="0"/>
              <a:t> </a:t>
            </a:r>
            <a:r>
              <a:rPr lang="tr-TR" sz="2000" dirty="0" err="1" smtClean="0"/>
              <a:t>populasyonda</a:t>
            </a:r>
            <a:r>
              <a:rPr lang="tr-TR" sz="2000" dirty="0" smtClean="0"/>
              <a:t> </a:t>
            </a:r>
            <a:r>
              <a:rPr lang="tr-TR" sz="2000" dirty="0" err="1" smtClean="0"/>
              <a:t>obezite</a:t>
            </a:r>
            <a:r>
              <a:rPr lang="tr-TR" sz="2000" dirty="0" smtClean="0"/>
              <a:t> </a:t>
            </a:r>
            <a:r>
              <a:rPr lang="tr-TR" sz="2000" dirty="0" err="1" smtClean="0"/>
              <a:t>endikasyonu</a:t>
            </a:r>
            <a:r>
              <a:rPr lang="tr-TR" sz="2000" dirty="0" smtClean="0"/>
              <a:t> için </a:t>
            </a:r>
            <a:r>
              <a:rPr lang="tr-TR" sz="2000" dirty="0" err="1" smtClean="0"/>
              <a:t>liraglutidin</a:t>
            </a:r>
            <a:r>
              <a:rPr lang="tr-TR" sz="2000" dirty="0" smtClean="0"/>
              <a:t> FDA onayı bulunmakla birlikte ülkemizde tüm GLP-1 RA ilaçların kullanılabileceği yaş grubu &gt;18 olarak belirlenmiştir.</a:t>
            </a:r>
          </a:p>
          <a:p>
            <a:r>
              <a:rPr lang="tr-TR" sz="2000" dirty="0" err="1" smtClean="0"/>
              <a:t>Obez</a:t>
            </a:r>
            <a:r>
              <a:rPr lang="tr-TR" sz="2000" dirty="0" smtClean="0"/>
              <a:t> hastalarda </a:t>
            </a:r>
            <a:r>
              <a:rPr lang="tr-TR" sz="2000" dirty="0" err="1" smtClean="0"/>
              <a:t>eksenatid</a:t>
            </a:r>
            <a:r>
              <a:rPr lang="tr-TR" sz="2000" dirty="0" smtClean="0"/>
              <a:t>, </a:t>
            </a:r>
            <a:r>
              <a:rPr lang="tr-TR" sz="2000" dirty="0" err="1" smtClean="0"/>
              <a:t>liraglutid</a:t>
            </a:r>
            <a:r>
              <a:rPr lang="tr-TR" sz="2000" dirty="0" smtClean="0"/>
              <a:t> ve </a:t>
            </a:r>
            <a:r>
              <a:rPr lang="tr-TR" sz="2000" dirty="0" err="1" smtClean="0"/>
              <a:t>liksisenatidin</a:t>
            </a:r>
            <a:r>
              <a:rPr lang="tr-TR" sz="2000" dirty="0" smtClean="0"/>
              <a:t> bazal insülin ile birlikte kullanıldığı çalışmalardaki sonuçlar, hem daha düşük insülin dozlarında </a:t>
            </a:r>
            <a:r>
              <a:rPr lang="tr-TR" sz="2000" dirty="0" err="1" smtClean="0"/>
              <a:t>glisemik</a:t>
            </a:r>
            <a:r>
              <a:rPr lang="tr-TR" sz="2000" dirty="0" smtClean="0"/>
              <a:t> kontrol sağlandığını hem de insüline bağlı kilo artışının olmadığını ya da minimal olduğunu göstermektedir. </a:t>
            </a:r>
          </a:p>
          <a:p>
            <a:r>
              <a:rPr lang="tr-TR" sz="2000" dirty="0" err="1" smtClean="0"/>
              <a:t>Liksisenatid</a:t>
            </a:r>
            <a:r>
              <a:rPr lang="tr-TR" sz="2000" dirty="0" smtClean="0"/>
              <a:t> </a:t>
            </a:r>
            <a:r>
              <a:rPr lang="tr-TR" sz="2000" dirty="0"/>
              <a:t>de kısa etkili GLP-1 RA olmakla birlikte günde bir kez, herhangi bir öğünden önce kullanılır</a:t>
            </a:r>
            <a:r>
              <a:rPr lang="tr-TR" sz="2000" dirty="0" smtClean="0"/>
              <a:t>.</a:t>
            </a:r>
          </a:p>
          <a:p>
            <a:r>
              <a:rPr lang="tr-TR" sz="2000" dirty="0"/>
              <a:t>Günde bir kez (</a:t>
            </a:r>
            <a:r>
              <a:rPr lang="tr-TR" sz="2000" dirty="0" err="1"/>
              <a:t>liraglutid</a:t>
            </a:r>
            <a:r>
              <a:rPr lang="tr-TR" sz="2000" dirty="0"/>
              <a:t>) veya haftada bir kez uygulanan ilaçlar (</a:t>
            </a:r>
            <a:r>
              <a:rPr lang="tr-TR" sz="2000" dirty="0" err="1"/>
              <a:t>eksenatid</a:t>
            </a:r>
            <a:r>
              <a:rPr lang="tr-TR" sz="2000" dirty="0"/>
              <a:t> XR, </a:t>
            </a:r>
            <a:r>
              <a:rPr lang="tr-TR" sz="2000" dirty="0" err="1"/>
              <a:t>dulaglutid</a:t>
            </a:r>
            <a:r>
              <a:rPr lang="tr-TR" sz="2000" dirty="0"/>
              <a:t>, </a:t>
            </a:r>
            <a:r>
              <a:rPr lang="tr-TR" sz="2000" dirty="0" err="1"/>
              <a:t>semaglutid</a:t>
            </a:r>
            <a:r>
              <a:rPr lang="tr-TR" sz="2000" dirty="0"/>
              <a:t>) etkinlik bakımından daha güçlüdürler, enjeksiyon zamanı öğünle ilişkili değildir. Bu grup ilaçlar özellikle </a:t>
            </a:r>
            <a:r>
              <a:rPr lang="tr-TR" sz="2000" dirty="0" err="1"/>
              <a:t>obez</a:t>
            </a:r>
            <a:r>
              <a:rPr lang="tr-TR" sz="2000" dirty="0"/>
              <a:t> (BKİ ≥30 kg/m2) olan tip 2 diyabetli hastalarda 2. ve 3. basamak tedavide tercih edilirler.</a:t>
            </a:r>
          </a:p>
        </p:txBody>
      </p:sp>
    </p:spTree>
    <p:extLst>
      <p:ext uri="{BB962C8B-B14F-4D97-AF65-F5344CB8AC3E}">
        <p14:creationId xmlns:p14="http://schemas.microsoft.com/office/powerpoint/2010/main" val="432907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GLUKAGON BENZERİ PEPTİD-1 RESEPTÖR AGONİSTLERİ (GLP-1RA, GLP-1   ANALOGLARI; GLP-1A)</a:t>
            </a:r>
          </a:p>
        </p:txBody>
      </p:sp>
      <p:sp>
        <p:nvSpPr>
          <p:cNvPr id="3" name="İçerik Yer Tutucusu 2"/>
          <p:cNvSpPr>
            <a:spLocks noGrp="1"/>
          </p:cNvSpPr>
          <p:nvPr>
            <p:ph idx="1"/>
          </p:nvPr>
        </p:nvSpPr>
        <p:spPr/>
        <p:txBody>
          <a:bodyPr>
            <a:normAutofit/>
          </a:bodyPr>
          <a:lstStyle/>
          <a:p>
            <a:r>
              <a:rPr lang="tr-TR" sz="2000" dirty="0"/>
              <a:t>Genellikle </a:t>
            </a:r>
            <a:r>
              <a:rPr lang="tr-TR" sz="2000" dirty="0" err="1"/>
              <a:t>enjektabl</a:t>
            </a:r>
            <a:r>
              <a:rPr lang="tr-TR" sz="2000" dirty="0"/>
              <a:t> olarak kullanılmaktadırlar (</a:t>
            </a:r>
            <a:r>
              <a:rPr lang="tr-TR" sz="2000" dirty="0" err="1"/>
              <a:t>semaglutidin</a:t>
            </a:r>
            <a:r>
              <a:rPr lang="tr-TR" sz="2000" dirty="0"/>
              <a:t> oral formu da bulunmaktadır). Yeni bir ilaç olan </a:t>
            </a:r>
            <a:r>
              <a:rPr lang="tr-TR" sz="2000" dirty="0" err="1"/>
              <a:t>tirzepatid</a:t>
            </a:r>
            <a:r>
              <a:rPr lang="tr-TR" sz="2000" dirty="0"/>
              <a:t> GLP-1 RA etkisinin yanı sıra </a:t>
            </a:r>
            <a:r>
              <a:rPr lang="tr-TR" sz="2000" dirty="0" err="1"/>
              <a:t>glukoz</a:t>
            </a:r>
            <a:r>
              <a:rPr lang="tr-TR" sz="2000" dirty="0"/>
              <a:t> bağımlı </a:t>
            </a:r>
            <a:r>
              <a:rPr lang="tr-TR" sz="2000" dirty="0" err="1"/>
              <a:t>insülinotropik</a:t>
            </a:r>
            <a:r>
              <a:rPr lang="tr-TR" sz="2000" dirty="0"/>
              <a:t> </a:t>
            </a:r>
            <a:r>
              <a:rPr lang="tr-TR" sz="2000" dirty="0" err="1"/>
              <a:t>polipeptid</a:t>
            </a:r>
            <a:r>
              <a:rPr lang="tr-TR" sz="2000" dirty="0"/>
              <a:t> (GIP) reseptörlerine </a:t>
            </a:r>
            <a:r>
              <a:rPr lang="tr-TR" sz="2000" dirty="0" err="1"/>
              <a:t>agonistik</a:t>
            </a:r>
            <a:r>
              <a:rPr lang="tr-TR" sz="2000" dirty="0"/>
              <a:t> etkisi nedeni ile “</a:t>
            </a:r>
            <a:r>
              <a:rPr lang="tr-TR" sz="2000" dirty="0" err="1"/>
              <a:t>twincretin</a:t>
            </a:r>
            <a:r>
              <a:rPr lang="tr-TR" sz="2000" dirty="0"/>
              <a:t>” olarak adlandırılmaktadır</a:t>
            </a:r>
            <a:r>
              <a:rPr lang="tr-TR" sz="2000" dirty="0" smtClean="0"/>
              <a:t>.</a:t>
            </a:r>
          </a:p>
          <a:p>
            <a:endParaRPr lang="tr-TR" sz="20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9058" y="2818015"/>
            <a:ext cx="6960327" cy="3416530"/>
          </a:xfrm>
          <a:prstGeom prst="rect">
            <a:avLst/>
          </a:prstGeom>
        </p:spPr>
      </p:pic>
    </p:spTree>
    <p:extLst>
      <p:ext uri="{BB962C8B-B14F-4D97-AF65-F5344CB8AC3E}">
        <p14:creationId xmlns:p14="http://schemas.microsoft.com/office/powerpoint/2010/main" val="492169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GLUKAGON BENZERİ PEPTİD-1 RESEPTÖR AGONİSTLERİ (GLP-1RA, GLP-1   ANALOGLARI; GLP-1A)</a:t>
            </a:r>
          </a:p>
        </p:txBody>
      </p:sp>
      <p:sp>
        <p:nvSpPr>
          <p:cNvPr id="3" name="İçerik Yer Tutucusu 2"/>
          <p:cNvSpPr>
            <a:spLocks noGrp="1"/>
          </p:cNvSpPr>
          <p:nvPr>
            <p:ph idx="1"/>
          </p:nvPr>
        </p:nvSpPr>
        <p:spPr/>
        <p:txBody>
          <a:bodyPr>
            <a:normAutofit/>
          </a:bodyPr>
          <a:lstStyle/>
          <a:p>
            <a:pPr marL="0" indent="0">
              <a:buNone/>
            </a:pPr>
            <a:r>
              <a:rPr lang="tr-TR" sz="2400" dirty="0" smtClean="0"/>
              <a:t>GLP-1 </a:t>
            </a:r>
            <a:r>
              <a:rPr lang="tr-TR" sz="2400" dirty="0"/>
              <a:t>RA </a:t>
            </a:r>
            <a:r>
              <a:rPr lang="tr-TR" sz="2400" dirty="0" smtClean="0"/>
              <a:t>grubu </a:t>
            </a:r>
            <a:r>
              <a:rPr lang="tr-TR" sz="2400" dirty="0"/>
              <a:t>ilaçların yan </a:t>
            </a:r>
            <a:r>
              <a:rPr lang="tr-TR" sz="2400" dirty="0" smtClean="0"/>
              <a:t>etkileri</a:t>
            </a:r>
          </a:p>
          <a:p>
            <a:r>
              <a:rPr lang="tr-TR" sz="2000" dirty="0"/>
              <a:t>Bulantı, kusma </a:t>
            </a:r>
            <a:endParaRPr lang="tr-TR" sz="2000" dirty="0"/>
          </a:p>
          <a:p>
            <a:r>
              <a:rPr lang="tr-TR" sz="2000" dirty="0" err="1" smtClean="0"/>
              <a:t>Diyare</a:t>
            </a:r>
            <a:r>
              <a:rPr lang="tr-TR" sz="2000" dirty="0" smtClean="0"/>
              <a:t>  </a:t>
            </a:r>
            <a:endParaRPr lang="tr-TR" sz="2000" dirty="0" smtClean="0"/>
          </a:p>
          <a:p>
            <a:r>
              <a:rPr lang="tr-TR" sz="2000" dirty="0" smtClean="0"/>
              <a:t>Daha </a:t>
            </a:r>
            <a:r>
              <a:rPr lang="tr-TR" sz="2000" dirty="0"/>
              <a:t>az sıklıkta; </a:t>
            </a:r>
            <a:r>
              <a:rPr lang="tr-TR" sz="2000" dirty="0" err="1"/>
              <a:t>konstipasyon</a:t>
            </a:r>
            <a:r>
              <a:rPr lang="tr-TR" sz="2000" dirty="0"/>
              <a:t>, karın ağrısı </a:t>
            </a:r>
            <a:endParaRPr lang="tr-TR" sz="2000" dirty="0" smtClean="0"/>
          </a:p>
          <a:p>
            <a:r>
              <a:rPr lang="tr-TR" sz="2000" dirty="0" smtClean="0"/>
              <a:t>Kalp </a:t>
            </a:r>
            <a:r>
              <a:rPr lang="tr-TR" sz="2000" dirty="0"/>
              <a:t>hızında minimal artış </a:t>
            </a:r>
            <a:r>
              <a:rPr lang="tr-TR" sz="2000" dirty="0" smtClean="0"/>
              <a:t> </a:t>
            </a:r>
          </a:p>
          <a:p>
            <a:r>
              <a:rPr lang="tr-TR" sz="2000" b="1" dirty="0" err="1" smtClean="0"/>
              <a:t>Pankreatit</a:t>
            </a:r>
            <a:r>
              <a:rPr lang="tr-TR" sz="2000" b="1" dirty="0" smtClean="0"/>
              <a:t> </a:t>
            </a:r>
            <a:r>
              <a:rPr lang="tr-TR" sz="2000" dirty="0"/>
              <a:t>ve </a:t>
            </a:r>
            <a:r>
              <a:rPr lang="tr-TR" sz="2000" b="1" dirty="0"/>
              <a:t>safra taşı </a:t>
            </a:r>
            <a:r>
              <a:rPr lang="tr-TR" sz="2000" dirty="0"/>
              <a:t>oluşumu: Bu ilaçların kullanımı sırasında </a:t>
            </a:r>
            <a:r>
              <a:rPr lang="tr-TR" sz="2000" dirty="0" err="1"/>
              <a:t>pankreatit</a:t>
            </a:r>
            <a:r>
              <a:rPr lang="tr-TR" sz="2000" dirty="0"/>
              <a:t> vakaları, ayrıca </a:t>
            </a:r>
            <a:r>
              <a:rPr lang="tr-TR" sz="2000" dirty="0" err="1"/>
              <a:t>liraglutid</a:t>
            </a:r>
            <a:r>
              <a:rPr lang="tr-TR" sz="2000" dirty="0"/>
              <a:t> ile akut komplikasyonlu safra taşı hastalığı bildirilmiştir. </a:t>
            </a:r>
            <a:r>
              <a:rPr lang="tr-TR" sz="2000" dirty="0" smtClean="0"/>
              <a:t>GLP-1A </a:t>
            </a:r>
            <a:r>
              <a:rPr lang="tr-TR" sz="2000" dirty="0"/>
              <a:t>grubu ilaçlar </a:t>
            </a:r>
            <a:r>
              <a:rPr lang="tr-TR" sz="2000" dirty="0" err="1"/>
              <a:t>pankreatit</a:t>
            </a:r>
            <a:r>
              <a:rPr lang="tr-TR" sz="2000" dirty="0"/>
              <a:t> yönünden ek izlemeye tabidir. Şiddetli karın ağrısı, bulantı-kusma, amilaz/</a:t>
            </a:r>
            <a:r>
              <a:rPr lang="tr-TR" sz="2000" dirty="0" err="1"/>
              <a:t>lipaz</a:t>
            </a:r>
            <a:r>
              <a:rPr lang="tr-TR" sz="2000" dirty="0"/>
              <a:t> yükselmesi ve radyolojik bulgular doğrultusunda akut </a:t>
            </a:r>
            <a:r>
              <a:rPr lang="tr-TR" sz="2000" dirty="0" err="1"/>
              <a:t>pankreatit</a:t>
            </a:r>
            <a:r>
              <a:rPr lang="tr-TR" sz="2000" dirty="0"/>
              <a:t> kuşkusu varsa ilaç derhal kesilmelidir. </a:t>
            </a:r>
          </a:p>
        </p:txBody>
      </p:sp>
    </p:spTree>
    <p:extLst>
      <p:ext uri="{BB962C8B-B14F-4D97-AF65-F5344CB8AC3E}">
        <p14:creationId xmlns:p14="http://schemas.microsoft.com/office/powerpoint/2010/main" val="826663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GLUKAGON BENZERİ PEPTİD-1 RESEPTÖR AGONİSTLERİ (GLP-1RA, GLP-1   ANALOGLARI; GLP-1A)</a:t>
            </a:r>
          </a:p>
        </p:txBody>
      </p:sp>
      <p:sp>
        <p:nvSpPr>
          <p:cNvPr id="3" name="İçerik Yer Tutucusu 2"/>
          <p:cNvSpPr>
            <a:spLocks noGrp="1"/>
          </p:cNvSpPr>
          <p:nvPr>
            <p:ph idx="1"/>
          </p:nvPr>
        </p:nvSpPr>
        <p:spPr/>
        <p:txBody>
          <a:bodyPr/>
          <a:lstStyle/>
          <a:p>
            <a:pPr marL="0" indent="0">
              <a:buNone/>
            </a:pPr>
            <a:r>
              <a:rPr lang="tr-TR" sz="2400" dirty="0"/>
              <a:t>GLP-1 RA grubu ilaçların yan </a:t>
            </a:r>
            <a:r>
              <a:rPr lang="tr-TR" sz="2400" dirty="0" smtClean="0"/>
              <a:t>etkileri</a:t>
            </a:r>
          </a:p>
          <a:p>
            <a:r>
              <a:rPr lang="tr-TR" sz="2000" dirty="0" err="1" smtClean="0"/>
              <a:t>Liraglutid</a:t>
            </a:r>
            <a:r>
              <a:rPr lang="tr-TR" sz="2000" dirty="0" smtClean="0"/>
              <a:t> </a:t>
            </a:r>
            <a:r>
              <a:rPr lang="tr-TR" sz="2000" dirty="0"/>
              <a:t>ile yapılan deneysel çalışmalarda </a:t>
            </a:r>
            <a:r>
              <a:rPr lang="tr-TR" sz="2000" dirty="0" err="1"/>
              <a:t>tiroid</a:t>
            </a:r>
            <a:r>
              <a:rPr lang="tr-TR" sz="2000" dirty="0"/>
              <a:t> bezinde C-hücre </a:t>
            </a:r>
            <a:r>
              <a:rPr lang="tr-TR" sz="2000" dirty="0" err="1"/>
              <a:t>hiperplazisi</a:t>
            </a:r>
            <a:r>
              <a:rPr lang="tr-TR" sz="2000" dirty="0"/>
              <a:t> tespit edilmiştir. </a:t>
            </a:r>
            <a:r>
              <a:rPr lang="tr-TR" sz="2000" dirty="0" smtClean="0"/>
              <a:t>Şüpheli </a:t>
            </a:r>
            <a:r>
              <a:rPr lang="tr-TR" sz="2000" dirty="0"/>
              <a:t>hastalarda </a:t>
            </a:r>
            <a:r>
              <a:rPr lang="tr-TR" sz="2000" dirty="0" err="1"/>
              <a:t>kalsitonin</a:t>
            </a:r>
            <a:r>
              <a:rPr lang="tr-TR" sz="2000" dirty="0"/>
              <a:t> bakılması ve gereğinde ileri tetkik yapılması önerilmektedir ancak </a:t>
            </a:r>
            <a:r>
              <a:rPr lang="tr-TR" sz="2000" dirty="0" err="1"/>
              <a:t>kalsitoninin</a:t>
            </a:r>
            <a:r>
              <a:rPr lang="tr-TR" sz="2000" dirty="0"/>
              <a:t> bir tarama ve takip testi olarak kullanımı önerilmez.  </a:t>
            </a:r>
            <a:r>
              <a:rPr lang="tr-TR" sz="2000" dirty="0" smtClean="0"/>
              <a:t> </a:t>
            </a:r>
          </a:p>
          <a:p>
            <a:r>
              <a:rPr lang="tr-TR" sz="2000" dirty="0" err="1" smtClean="0"/>
              <a:t>Semaglutid</a:t>
            </a:r>
            <a:r>
              <a:rPr lang="tr-TR" sz="2000" dirty="0" smtClean="0"/>
              <a:t> </a:t>
            </a:r>
            <a:r>
              <a:rPr lang="tr-TR" sz="2000" dirty="0"/>
              <a:t>ile diyabetik </a:t>
            </a:r>
            <a:r>
              <a:rPr lang="tr-TR" sz="2000" dirty="0" err="1"/>
              <a:t>retinopatide</a:t>
            </a:r>
            <a:r>
              <a:rPr lang="tr-TR" sz="2000" dirty="0"/>
              <a:t> kötüleşme bildirilmiştir.</a:t>
            </a:r>
          </a:p>
        </p:txBody>
      </p:sp>
    </p:spTree>
    <p:extLst>
      <p:ext uri="{BB962C8B-B14F-4D97-AF65-F5344CB8AC3E}">
        <p14:creationId xmlns:p14="http://schemas.microsoft.com/office/powerpoint/2010/main" val="2684087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GLUKAGON BENZERİ PEPTİD-1 RESEPTÖR AGONİSTLERİ (GLP-1RA, GLP-1   ANALOGLARI; GLP-1A)</a:t>
            </a:r>
          </a:p>
        </p:txBody>
      </p:sp>
      <p:sp>
        <p:nvSpPr>
          <p:cNvPr id="3" name="İçerik Yer Tutucusu 2"/>
          <p:cNvSpPr>
            <a:spLocks noGrp="1"/>
          </p:cNvSpPr>
          <p:nvPr>
            <p:ph idx="1"/>
          </p:nvPr>
        </p:nvSpPr>
        <p:spPr/>
        <p:txBody>
          <a:bodyPr/>
          <a:lstStyle/>
          <a:p>
            <a:pPr marL="0" indent="0">
              <a:buNone/>
            </a:pPr>
            <a:r>
              <a:rPr lang="tr-TR" sz="2400" dirty="0" smtClean="0"/>
              <a:t>GLP-1 </a:t>
            </a:r>
            <a:r>
              <a:rPr lang="tr-TR" sz="2400" dirty="0"/>
              <a:t>RA grubu ilaçların </a:t>
            </a:r>
            <a:r>
              <a:rPr lang="tr-TR" sz="2400" dirty="0" err="1" smtClean="0"/>
              <a:t>kontrendikasyonları</a:t>
            </a:r>
            <a:endParaRPr lang="tr-TR" sz="2400" dirty="0" smtClean="0"/>
          </a:p>
          <a:p>
            <a:r>
              <a:rPr lang="tr-TR" sz="2000" dirty="0" err="1"/>
              <a:t>Pankreatit</a:t>
            </a:r>
            <a:r>
              <a:rPr lang="tr-TR" sz="2000" dirty="0"/>
              <a:t> ve pankreas kanseri öyküsü  </a:t>
            </a:r>
            <a:endParaRPr lang="tr-TR" sz="2000" dirty="0" smtClean="0"/>
          </a:p>
          <a:p>
            <a:r>
              <a:rPr lang="tr-TR" sz="2000" dirty="0" smtClean="0"/>
              <a:t>Aşikar </a:t>
            </a:r>
            <a:r>
              <a:rPr lang="tr-TR" sz="2000" dirty="0" err="1"/>
              <a:t>gastrointestinal</a:t>
            </a:r>
            <a:r>
              <a:rPr lang="tr-TR" sz="2000" dirty="0"/>
              <a:t> hastalık (</a:t>
            </a:r>
            <a:r>
              <a:rPr lang="tr-TR" sz="2000" dirty="0" err="1"/>
              <a:t>gastroparezi</a:t>
            </a:r>
            <a:r>
              <a:rPr lang="tr-TR" sz="2000" dirty="0"/>
              <a:t>, yakın zamanda </a:t>
            </a:r>
            <a:r>
              <a:rPr lang="tr-TR" sz="2000" dirty="0" err="1"/>
              <a:t>kolelityaz</a:t>
            </a:r>
            <a:r>
              <a:rPr lang="tr-TR" sz="2000" dirty="0"/>
              <a:t> ya da safra yolları hastalığı veya ileri derecede </a:t>
            </a:r>
            <a:r>
              <a:rPr lang="tr-TR" sz="2000" dirty="0" err="1"/>
              <a:t>gastroözefagiyal</a:t>
            </a:r>
            <a:r>
              <a:rPr lang="tr-TR" sz="2000" dirty="0"/>
              <a:t> </a:t>
            </a:r>
            <a:r>
              <a:rPr lang="tr-TR" sz="2000" dirty="0" err="1"/>
              <a:t>reflü</a:t>
            </a:r>
            <a:r>
              <a:rPr lang="tr-TR" sz="2000" dirty="0"/>
              <a:t> hastalığı vb.) </a:t>
            </a:r>
            <a:r>
              <a:rPr lang="tr-TR" sz="2000" dirty="0" smtClean="0"/>
              <a:t> </a:t>
            </a:r>
          </a:p>
          <a:p>
            <a:r>
              <a:rPr lang="tr-TR" sz="2000" dirty="0" smtClean="0"/>
              <a:t>Ailede </a:t>
            </a:r>
            <a:r>
              <a:rPr lang="tr-TR" sz="2000" dirty="0"/>
              <a:t>veya kendisinde </a:t>
            </a:r>
            <a:r>
              <a:rPr lang="tr-TR" sz="2000" dirty="0" err="1"/>
              <a:t>medüller</a:t>
            </a:r>
            <a:r>
              <a:rPr lang="tr-TR" sz="2000" dirty="0"/>
              <a:t> </a:t>
            </a:r>
            <a:r>
              <a:rPr lang="tr-TR" sz="2000" dirty="0" err="1"/>
              <a:t>tiroid</a:t>
            </a:r>
            <a:r>
              <a:rPr lang="tr-TR" sz="2000" dirty="0"/>
              <a:t> kanseri veya tip 2 </a:t>
            </a:r>
            <a:r>
              <a:rPr lang="tr-TR" sz="2000" dirty="0" err="1"/>
              <a:t>multipl</a:t>
            </a:r>
            <a:r>
              <a:rPr lang="tr-TR" sz="2000" dirty="0"/>
              <a:t> endokrin </a:t>
            </a:r>
            <a:r>
              <a:rPr lang="tr-TR" sz="2000" dirty="0" err="1"/>
              <a:t>neoplazi</a:t>
            </a:r>
            <a:r>
              <a:rPr lang="tr-TR" sz="2000" dirty="0"/>
              <a:t> (MEN tip 2) sendromu </a:t>
            </a:r>
            <a:r>
              <a:rPr lang="tr-TR" sz="2000" dirty="0" smtClean="0"/>
              <a:t> </a:t>
            </a:r>
          </a:p>
          <a:p>
            <a:r>
              <a:rPr lang="tr-TR" sz="2000" dirty="0" smtClean="0"/>
              <a:t>Gebelik </a:t>
            </a:r>
            <a:r>
              <a:rPr lang="tr-TR" sz="2000" dirty="0"/>
              <a:t>ve </a:t>
            </a:r>
            <a:r>
              <a:rPr lang="tr-TR" sz="2000" dirty="0" err="1"/>
              <a:t>laktasyon</a:t>
            </a:r>
            <a:r>
              <a:rPr lang="tr-TR" sz="2000" dirty="0"/>
              <a:t> </a:t>
            </a:r>
          </a:p>
        </p:txBody>
      </p:sp>
    </p:spTree>
    <p:extLst>
      <p:ext uri="{BB962C8B-B14F-4D97-AF65-F5344CB8AC3E}">
        <p14:creationId xmlns:p14="http://schemas.microsoft.com/office/powerpoint/2010/main" val="2961144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DİPEPTİDİL PEPTİDAZ 4 İNHİBİTÖRLERİ (DPP4-İ, GLİPTİNLER)</a:t>
            </a:r>
          </a:p>
        </p:txBody>
      </p:sp>
      <p:sp>
        <p:nvSpPr>
          <p:cNvPr id="3" name="İçerik Yer Tutucusu 2"/>
          <p:cNvSpPr>
            <a:spLocks noGrp="1"/>
          </p:cNvSpPr>
          <p:nvPr>
            <p:ph idx="1"/>
          </p:nvPr>
        </p:nvSpPr>
        <p:spPr/>
        <p:txBody>
          <a:bodyPr>
            <a:normAutofit/>
          </a:bodyPr>
          <a:lstStyle/>
          <a:p>
            <a:r>
              <a:rPr lang="tr-TR" sz="2000" dirty="0" err="1"/>
              <a:t>İnkretin</a:t>
            </a:r>
            <a:r>
              <a:rPr lang="tr-TR" sz="2000" dirty="0"/>
              <a:t> artırıcı ilaçlar, </a:t>
            </a:r>
            <a:r>
              <a:rPr lang="tr-TR" sz="2000" dirty="0" err="1"/>
              <a:t>endojen</a:t>
            </a:r>
            <a:r>
              <a:rPr lang="tr-TR" sz="2000" dirty="0"/>
              <a:t> </a:t>
            </a:r>
            <a:r>
              <a:rPr lang="tr-TR" sz="2000" dirty="0" err="1"/>
              <a:t>inkretinlerin</a:t>
            </a:r>
            <a:r>
              <a:rPr lang="tr-TR" sz="2000" dirty="0"/>
              <a:t> yemek sonrası yıkımını, DPP-4’ü </a:t>
            </a:r>
            <a:r>
              <a:rPr lang="tr-TR" sz="2000" dirty="0" err="1"/>
              <a:t>inhibe</a:t>
            </a:r>
            <a:r>
              <a:rPr lang="tr-TR" sz="2000" dirty="0"/>
              <a:t> etmek suretiyle geciktirerek </a:t>
            </a:r>
            <a:r>
              <a:rPr lang="tr-TR" sz="2000" dirty="0" err="1"/>
              <a:t>endojen</a:t>
            </a:r>
            <a:r>
              <a:rPr lang="tr-TR" sz="2000" dirty="0"/>
              <a:t> GLP-1 ve GİP düzeylerini yükseltir, insülin </a:t>
            </a:r>
            <a:r>
              <a:rPr lang="tr-TR" sz="2000" dirty="0" err="1"/>
              <a:t>sekresyonunu</a:t>
            </a:r>
            <a:r>
              <a:rPr lang="tr-TR" sz="2000" dirty="0"/>
              <a:t> </a:t>
            </a:r>
            <a:r>
              <a:rPr lang="tr-TR" sz="2000" dirty="0" err="1"/>
              <a:t>glukoza</a:t>
            </a:r>
            <a:r>
              <a:rPr lang="tr-TR" sz="2000" dirty="0"/>
              <a:t> bağımlı olarak artırır, alındıktan sonraki </a:t>
            </a:r>
            <a:r>
              <a:rPr lang="tr-TR" sz="2000" dirty="0" err="1"/>
              <a:t>postprandiyal</a:t>
            </a:r>
            <a:r>
              <a:rPr lang="tr-TR" sz="2000" dirty="0"/>
              <a:t> </a:t>
            </a:r>
            <a:r>
              <a:rPr lang="tr-TR" sz="2000" dirty="0" err="1"/>
              <a:t>glukoz</a:t>
            </a:r>
            <a:r>
              <a:rPr lang="tr-TR" sz="2000" dirty="0"/>
              <a:t> düzeyini ılımlı miktarda düşürür ve </a:t>
            </a:r>
            <a:r>
              <a:rPr lang="tr-TR" sz="2000" dirty="0" err="1"/>
              <a:t>glukagon</a:t>
            </a:r>
            <a:r>
              <a:rPr lang="tr-TR" sz="2000" dirty="0"/>
              <a:t> </a:t>
            </a:r>
            <a:r>
              <a:rPr lang="tr-TR" sz="2000" dirty="0" err="1"/>
              <a:t>sekresyonunu</a:t>
            </a:r>
            <a:r>
              <a:rPr lang="tr-TR" sz="2000" dirty="0"/>
              <a:t> baskılarlar</a:t>
            </a:r>
            <a:r>
              <a:rPr lang="tr-TR" sz="2000" dirty="0" smtClean="0"/>
              <a:t>.</a:t>
            </a:r>
          </a:p>
          <a:p>
            <a:r>
              <a:rPr lang="tr-TR" sz="2000" dirty="0"/>
              <a:t>Bu grupta yer alan DPP4-İ (</a:t>
            </a:r>
            <a:r>
              <a:rPr lang="tr-TR" sz="2000" dirty="0" err="1"/>
              <a:t>sitagliptin</a:t>
            </a:r>
            <a:r>
              <a:rPr lang="tr-TR" sz="2000" dirty="0"/>
              <a:t>, </a:t>
            </a:r>
            <a:r>
              <a:rPr lang="tr-TR" sz="2000" dirty="0" err="1"/>
              <a:t>vildagliptin</a:t>
            </a:r>
            <a:r>
              <a:rPr lang="tr-TR" sz="2000" dirty="0"/>
              <a:t>, </a:t>
            </a:r>
            <a:r>
              <a:rPr lang="tr-TR" sz="2000" dirty="0" err="1"/>
              <a:t>saksagliptin</a:t>
            </a:r>
            <a:r>
              <a:rPr lang="tr-TR" sz="2000" dirty="0"/>
              <a:t>, </a:t>
            </a:r>
            <a:r>
              <a:rPr lang="tr-TR" sz="2000" dirty="0" err="1"/>
              <a:t>linagliptin</a:t>
            </a:r>
            <a:r>
              <a:rPr lang="tr-TR" sz="2000" dirty="0"/>
              <a:t> ve </a:t>
            </a:r>
            <a:r>
              <a:rPr lang="tr-TR" sz="2000" dirty="0" err="1"/>
              <a:t>alogliptin</a:t>
            </a:r>
            <a:r>
              <a:rPr lang="tr-TR" sz="2000" dirty="0"/>
              <a:t>) oral olarak verilmek üzere geliştirilmiştir. Genellikle günde bir kez (</a:t>
            </a:r>
            <a:r>
              <a:rPr lang="tr-TR" sz="2000" dirty="0" err="1"/>
              <a:t>vildagliptin</a:t>
            </a:r>
            <a:r>
              <a:rPr lang="tr-TR" sz="2000" dirty="0"/>
              <a:t> iki kez) kullanılırlar; kilo açısından nötr etkili olmaları ve hipoglisemi yapmamaları en önemli avantajlarıdır. Klasik </a:t>
            </a:r>
            <a:r>
              <a:rPr lang="tr-TR" sz="2000" dirty="0" err="1"/>
              <a:t>OAD’lere</a:t>
            </a:r>
            <a:r>
              <a:rPr lang="tr-TR" sz="2000" dirty="0"/>
              <a:t> (SU, </a:t>
            </a:r>
            <a:r>
              <a:rPr lang="tr-TR" sz="2000" dirty="0" err="1"/>
              <a:t>metformin</a:t>
            </a:r>
            <a:r>
              <a:rPr lang="tr-TR" sz="2000" dirty="0"/>
              <a:t>) göre daha maliyetli ilaçlardır.</a:t>
            </a:r>
          </a:p>
        </p:txBody>
      </p:sp>
      <p:pic>
        <p:nvPicPr>
          <p:cNvPr id="6146" name="Picture 2" descr="Januvia Nedir? | Probiyotix.com"/>
          <p:cNvPicPr>
            <a:picLocks noChangeAspect="1" noChangeArrowheads="1"/>
          </p:cNvPicPr>
          <p:nvPr/>
        </p:nvPicPr>
        <p:blipFill rotWithShape="1">
          <a:blip r:embed="rId2">
            <a:extLst>
              <a:ext uri="{28A0092B-C50C-407E-A947-70E740481C1C}">
                <a14:useLocalDpi xmlns:a14="http://schemas.microsoft.com/office/drawing/2010/main" val="0"/>
              </a:ext>
            </a:extLst>
          </a:blip>
          <a:srcRect l="-1" t="11346" r="-322" b="12509"/>
          <a:stretch/>
        </p:blipFill>
        <p:spPr bwMode="auto">
          <a:xfrm>
            <a:off x="1184172" y="4565754"/>
            <a:ext cx="2388120" cy="16112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alvus Nedir? | Probiyotix.co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64" t="12210" r="7756" b="15363"/>
          <a:stretch/>
        </p:blipFill>
        <p:spPr bwMode="auto">
          <a:xfrm>
            <a:off x="8369995" y="4565754"/>
            <a:ext cx="2545683" cy="16284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ajenta 5 Mg Film Kapli Tablet 2024 Fiyatı"/>
          <p:cNvPicPr>
            <a:picLocks noChangeAspect="1" noChangeArrowheads="1"/>
          </p:cNvPicPr>
          <p:nvPr/>
        </p:nvPicPr>
        <p:blipFill rotWithShape="1">
          <a:blip r:embed="rId4">
            <a:extLst>
              <a:ext uri="{28A0092B-C50C-407E-A947-70E740481C1C}">
                <a14:useLocalDpi xmlns:a14="http://schemas.microsoft.com/office/drawing/2010/main" val="0"/>
              </a:ext>
            </a:extLst>
          </a:blip>
          <a:srcRect l="32457" t="5578" r="25931" b="5493"/>
          <a:stretch/>
        </p:blipFill>
        <p:spPr bwMode="auto">
          <a:xfrm>
            <a:off x="5534003" y="4272774"/>
            <a:ext cx="999800" cy="200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69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DİPEPTİDİL PEPTİDAZ 4 İNHİBİTÖRLERİ (DPP4-İ, GLİPTİNLER)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63" y="2087092"/>
            <a:ext cx="10058400" cy="3541067"/>
          </a:xfrm>
        </p:spPr>
      </p:pic>
    </p:spTree>
    <p:extLst>
      <p:ext uri="{BB962C8B-B14F-4D97-AF65-F5344CB8AC3E}">
        <p14:creationId xmlns:p14="http://schemas.microsoft.com/office/powerpoint/2010/main" val="234341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ÖZEL GRUPLARDA GLİSEMİK KONTROL HEDEFLERİ</a:t>
            </a:r>
            <a:endParaRPr lang="tr-TR" sz="3600" dirty="0"/>
          </a:p>
        </p:txBody>
      </p:sp>
      <p:sp>
        <p:nvSpPr>
          <p:cNvPr id="3" name="İçerik Yer Tutucusu 2"/>
          <p:cNvSpPr>
            <a:spLocks noGrp="1"/>
          </p:cNvSpPr>
          <p:nvPr>
            <p:ph idx="1"/>
          </p:nvPr>
        </p:nvSpPr>
        <p:spPr/>
        <p:txBody>
          <a:bodyPr/>
          <a:lstStyle/>
          <a:p>
            <a:pPr marL="0" indent="0">
              <a:buNone/>
            </a:pPr>
            <a:r>
              <a:rPr lang="tr-TR" dirty="0" smtClean="0"/>
              <a:t>Çocuk ve </a:t>
            </a:r>
            <a:r>
              <a:rPr lang="tr-TR" dirty="0" err="1" smtClean="0"/>
              <a:t>adolesanlar</a:t>
            </a:r>
            <a:r>
              <a:rPr lang="tr-TR" dirty="0" smtClean="0"/>
              <a:t> </a:t>
            </a:r>
          </a:p>
          <a:p>
            <a:r>
              <a:rPr lang="tr-TR" sz="2000" dirty="0" smtClean="0"/>
              <a:t>Tip 1 diyabetli çocuk ve </a:t>
            </a:r>
            <a:r>
              <a:rPr lang="tr-TR" sz="2000" dirty="0" err="1" smtClean="0"/>
              <a:t>adolesanlarda</a:t>
            </a:r>
            <a:r>
              <a:rPr lang="tr-TR" sz="2000" dirty="0" smtClean="0"/>
              <a:t> A1C hedefi &lt;%7 (53 </a:t>
            </a:r>
            <a:r>
              <a:rPr lang="tr-TR" sz="2000" dirty="0" err="1" smtClean="0"/>
              <a:t>mmol</a:t>
            </a:r>
            <a:r>
              <a:rPr lang="tr-TR" sz="2000" dirty="0" smtClean="0"/>
              <a:t>/</a:t>
            </a:r>
            <a:r>
              <a:rPr lang="tr-TR" sz="2000" dirty="0" err="1" smtClean="0"/>
              <a:t>mol</a:t>
            </a:r>
            <a:r>
              <a:rPr lang="tr-TR" sz="2000" dirty="0" smtClean="0"/>
              <a:t>) olmalıdır. </a:t>
            </a:r>
          </a:p>
          <a:p>
            <a:r>
              <a:rPr lang="tr-TR" sz="2000" dirty="0" smtClean="0"/>
              <a:t>Hipoglisemi semptomlarını ifade edemeyen veya sık hipoglisemiye giren hastalar için daha az sıkı HbA1c hedefleri [örneğin, &lt;%7.5 (58 </a:t>
            </a:r>
            <a:r>
              <a:rPr lang="tr-TR" sz="2000" dirty="0" err="1" smtClean="0"/>
              <a:t>mmol</a:t>
            </a:r>
            <a:r>
              <a:rPr lang="tr-TR" sz="2000" dirty="0" smtClean="0"/>
              <a:t> / </a:t>
            </a:r>
            <a:r>
              <a:rPr lang="tr-TR" sz="2000" dirty="0" err="1" smtClean="0"/>
              <a:t>mol</a:t>
            </a:r>
            <a:r>
              <a:rPr lang="tr-TR" sz="2000" dirty="0" smtClean="0"/>
              <a:t>)] uygun olabilir.</a:t>
            </a:r>
            <a:endParaRPr lang="tr-TR" sz="2000" dirty="0"/>
          </a:p>
        </p:txBody>
      </p:sp>
    </p:spTree>
    <p:extLst>
      <p:ext uri="{BB962C8B-B14F-4D97-AF65-F5344CB8AC3E}">
        <p14:creationId xmlns:p14="http://schemas.microsoft.com/office/powerpoint/2010/main" val="16282485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DİPEPTİDİL PEPTİDAZ 4 İNHİBİTÖRLERİ (DPP4-İ, GLİPTİNLER)</a:t>
            </a:r>
          </a:p>
        </p:txBody>
      </p:sp>
      <p:sp>
        <p:nvSpPr>
          <p:cNvPr id="3" name="İçerik Yer Tutucusu 2"/>
          <p:cNvSpPr>
            <a:spLocks noGrp="1"/>
          </p:cNvSpPr>
          <p:nvPr>
            <p:ph idx="1"/>
          </p:nvPr>
        </p:nvSpPr>
        <p:spPr/>
        <p:txBody>
          <a:bodyPr>
            <a:normAutofit/>
          </a:bodyPr>
          <a:lstStyle/>
          <a:p>
            <a:pPr marL="0" indent="0">
              <a:buNone/>
            </a:pPr>
            <a:r>
              <a:rPr lang="tr-TR" sz="2400" dirty="0" smtClean="0"/>
              <a:t>DPP-4 </a:t>
            </a:r>
            <a:r>
              <a:rPr lang="tr-TR" sz="2400" dirty="0"/>
              <a:t>inhibitörlerinin yan </a:t>
            </a:r>
            <a:r>
              <a:rPr lang="tr-TR" sz="2400" dirty="0" smtClean="0"/>
              <a:t>etkileri</a:t>
            </a:r>
          </a:p>
          <a:p>
            <a:r>
              <a:rPr lang="tr-TR" sz="2000" dirty="0"/>
              <a:t>Üst solunum yolu enfeksiyonu benzeri yakınmalar, burun tıkanıklığı, boğaz ağrısı </a:t>
            </a:r>
            <a:endParaRPr lang="tr-TR" sz="2000" dirty="0" smtClean="0"/>
          </a:p>
          <a:p>
            <a:r>
              <a:rPr lang="tr-TR" sz="2000" dirty="0" smtClean="0"/>
              <a:t>Eklem ağrıları</a:t>
            </a:r>
          </a:p>
          <a:p>
            <a:r>
              <a:rPr lang="tr-TR" sz="2000" dirty="0" smtClean="0"/>
              <a:t>Baş </a:t>
            </a:r>
            <a:r>
              <a:rPr lang="tr-TR" sz="2000" dirty="0"/>
              <a:t>ağrısı  </a:t>
            </a:r>
            <a:endParaRPr lang="tr-TR" sz="2000" dirty="0" smtClean="0"/>
          </a:p>
          <a:p>
            <a:r>
              <a:rPr lang="tr-TR" sz="2000" dirty="0" err="1" smtClean="0"/>
              <a:t>Saksagliptin</a:t>
            </a:r>
            <a:r>
              <a:rPr lang="tr-TR" sz="2000" dirty="0" smtClean="0"/>
              <a:t> </a:t>
            </a:r>
            <a:r>
              <a:rPr lang="tr-TR" sz="2000" dirty="0"/>
              <a:t>ile kalp yetersizliği nedenli hastaneye yatış riskinde </a:t>
            </a:r>
            <a:r>
              <a:rPr lang="tr-TR" sz="2000" dirty="0" smtClean="0"/>
              <a:t>artış </a:t>
            </a:r>
          </a:p>
          <a:p>
            <a:r>
              <a:rPr lang="tr-TR" sz="2000" dirty="0" smtClean="0"/>
              <a:t>Nadiren </a:t>
            </a:r>
            <a:r>
              <a:rPr lang="tr-TR" sz="2000" dirty="0" err="1"/>
              <a:t>pankreatit</a:t>
            </a:r>
            <a:r>
              <a:rPr lang="tr-TR" sz="2000" dirty="0"/>
              <a:t>, </a:t>
            </a:r>
            <a:r>
              <a:rPr lang="tr-TR" sz="2000" dirty="0" err="1"/>
              <a:t>büllöz</a:t>
            </a:r>
            <a:r>
              <a:rPr lang="tr-TR" sz="2000" dirty="0"/>
              <a:t> </a:t>
            </a:r>
            <a:r>
              <a:rPr lang="tr-TR" sz="2000" dirty="0" err="1"/>
              <a:t>pemfigoid</a:t>
            </a:r>
            <a:r>
              <a:rPr lang="tr-TR" sz="2000" dirty="0"/>
              <a:t>, </a:t>
            </a:r>
            <a:r>
              <a:rPr lang="tr-TR" sz="2000" dirty="0" err="1"/>
              <a:t>kutanöz</a:t>
            </a:r>
            <a:r>
              <a:rPr lang="tr-TR" sz="2000" dirty="0"/>
              <a:t> </a:t>
            </a:r>
            <a:r>
              <a:rPr lang="tr-TR" sz="2000" dirty="0" err="1"/>
              <a:t>vaskülit</a:t>
            </a:r>
            <a:r>
              <a:rPr lang="tr-TR" sz="2000" dirty="0"/>
              <a:t>, </a:t>
            </a:r>
            <a:r>
              <a:rPr lang="tr-TR" sz="2000" dirty="0" err="1"/>
              <a:t>interstisyel</a:t>
            </a:r>
            <a:r>
              <a:rPr lang="tr-TR" sz="2000" dirty="0"/>
              <a:t> akciğer hastalığı, </a:t>
            </a:r>
            <a:r>
              <a:rPr lang="tr-TR" sz="2000" dirty="0" err="1"/>
              <a:t>artrit</a:t>
            </a:r>
            <a:r>
              <a:rPr lang="tr-TR" sz="2000" dirty="0"/>
              <a:t> </a:t>
            </a:r>
            <a:endParaRPr lang="tr-TR" sz="2000" dirty="0" smtClean="0"/>
          </a:p>
          <a:p>
            <a:r>
              <a:rPr lang="tr-TR" sz="2000" dirty="0" smtClean="0"/>
              <a:t>Dikkat</a:t>
            </a:r>
            <a:r>
              <a:rPr lang="tr-TR" sz="2000" dirty="0"/>
              <a:t>! Şiddetli karın ağrısı, bulantı-kusma, amilaz/</a:t>
            </a:r>
            <a:r>
              <a:rPr lang="tr-TR" sz="2000" dirty="0" err="1"/>
              <a:t>lipaz</a:t>
            </a:r>
            <a:r>
              <a:rPr lang="tr-TR" sz="2000" dirty="0"/>
              <a:t> yükselmesi ve radyolojik bulgular doğrultusunda akut </a:t>
            </a:r>
            <a:r>
              <a:rPr lang="tr-TR" sz="2000" dirty="0" err="1"/>
              <a:t>pankreatit</a:t>
            </a:r>
            <a:r>
              <a:rPr lang="tr-TR" sz="2000" dirty="0"/>
              <a:t> düşündüren bulgular saptandığı takdirde ilaç hemen kesilmelidir.</a:t>
            </a:r>
          </a:p>
        </p:txBody>
      </p:sp>
    </p:spTree>
    <p:extLst>
      <p:ext uri="{BB962C8B-B14F-4D97-AF65-F5344CB8AC3E}">
        <p14:creationId xmlns:p14="http://schemas.microsoft.com/office/powerpoint/2010/main" val="2243109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DİPEPTİDİL PEPTİDAZ 4 İNHİBİTÖRLERİ (DPP4-İ, GLİPTİNLER)</a:t>
            </a:r>
          </a:p>
        </p:txBody>
      </p:sp>
      <p:sp>
        <p:nvSpPr>
          <p:cNvPr id="3" name="İçerik Yer Tutucusu 2"/>
          <p:cNvSpPr>
            <a:spLocks noGrp="1"/>
          </p:cNvSpPr>
          <p:nvPr>
            <p:ph idx="1"/>
          </p:nvPr>
        </p:nvSpPr>
        <p:spPr/>
        <p:txBody>
          <a:bodyPr/>
          <a:lstStyle/>
          <a:p>
            <a:pPr marL="0" indent="0">
              <a:buNone/>
            </a:pPr>
            <a:r>
              <a:rPr lang="tr-TR" sz="2400" dirty="0" smtClean="0"/>
              <a:t>DPP-4 </a:t>
            </a:r>
            <a:r>
              <a:rPr lang="tr-TR" sz="2400" dirty="0"/>
              <a:t>inhibitörlerinin </a:t>
            </a:r>
            <a:r>
              <a:rPr lang="tr-TR" sz="2400" dirty="0" err="1" smtClean="0"/>
              <a:t>kontrendikasyonları</a:t>
            </a:r>
            <a:endParaRPr lang="tr-TR" sz="2400" dirty="0" smtClean="0"/>
          </a:p>
          <a:p>
            <a:r>
              <a:rPr lang="tr-TR" sz="2000" dirty="0"/>
              <a:t>Karaciğer yetersizliği </a:t>
            </a:r>
            <a:endParaRPr lang="tr-TR" sz="2000" dirty="0" smtClean="0"/>
          </a:p>
          <a:p>
            <a:r>
              <a:rPr lang="tr-TR" sz="2000" dirty="0" smtClean="0"/>
              <a:t>Ağır </a:t>
            </a:r>
            <a:r>
              <a:rPr lang="tr-TR" sz="2000" dirty="0"/>
              <a:t>böbrek yetersizliği </a:t>
            </a:r>
            <a:r>
              <a:rPr lang="tr-TR" sz="2000" dirty="0" smtClean="0"/>
              <a:t> </a:t>
            </a:r>
          </a:p>
          <a:p>
            <a:r>
              <a:rPr lang="tr-TR" sz="2000" dirty="0" smtClean="0"/>
              <a:t>Gebelik </a:t>
            </a:r>
            <a:r>
              <a:rPr lang="tr-TR" sz="2000" dirty="0"/>
              <a:t>ve </a:t>
            </a:r>
            <a:r>
              <a:rPr lang="tr-TR" sz="2000" dirty="0" err="1"/>
              <a:t>laktasyon</a:t>
            </a:r>
            <a:r>
              <a:rPr lang="tr-TR" sz="2000" dirty="0"/>
              <a:t> </a:t>
            </a:r>
            <a:r>
              <a:rPr lang="tr-TR" sz="2000" dirty="0" smtClean="0"/>
              <a:t> </a:t>
            </a:r>
          </a:p>
          <a:p>
            <a:r>
              <a:rPr lang="tr-TR" sz="2000" dirty="0" smtClean="0"/>
              <a:t>Kalp </a:t>
            </a:r>
            <a:r>
              <a:rPr lang="tr-TR" sz="2000" dirty="0"/>
              <a:t>yetersizliği (özellikle </a:t>
            </a:r>
            <a:r>
              <a:rPr lang="tr-TR" sz="2000" dirty="0" err="1"/>
              <a:t>saksagliptin</a:t>
            </a:r>
            <a:r>
              <a:rPr lang="tr-TR" sz="2000" dirty="0"/>
              <a:t> ve </a:t>
            </a:r>
            <a:r>
              <a:rPr lang="tr-TR" sz="2000" dirty="0" err="1"/>
              <a:t>alogliptin</a:t>
            </a:r>
            <a:r>
              <a:rPr lang="tr-TR" sz="2000" dirty="0"/>
              <a:t> için) </a:t>
            </a:r>
            <a:r>
              <a:rPr lang="tr-TR" sz="2000" dirty="0" smtClean="0"/>
              <a:t> </a:t>
            </a:r>
          </a:p>
          <a:p>
            <a:r>
              <a:rPr lang="tr-TR" sz="2000" dirty="0" err="1" smtClean="0"/>
              <a:t>Pankreatit</a:t>
            </a:r>
            <a:r>
              <a:rPr lang="tr-TR" sz="2000" dirty="0" smtClean="0"/>
              <a:t> </a:t>
            </a:r>
            <a:r>
              <a:rPr lang="tr-TR" sz="2000" dirty="0"/>
              <a:t>öyküsü olan kişilerde tercihen kullanılmamalıdır.</a:t>
            </a:r>
          </a:p>
        </p:txBody>
      </p:sp>
    </p:spTree>
    <p:extLst>
      <p:ext uri="{BB962C8B-B14F-4D97-AF65-F5344CB8AC3E}">
        <p14:creationId xmlns:p14="http://schemas.microsoft.com/office/powerpoint/2010/main" val="894426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SODYUM </a:t>
            </a:r>
            <a:r>
              <a:rPr lang="tr-TR" sz="3600" dirty="0"/>
              <a:t>GLUKOZ KO-TRANSPORTER 2 İNHİBİTÖRLERİ  (GLUKORETİKLER; GLİFLOZİNLER)</a:t>
            </a:r>
          </a:p>
        </p:txBody>
      </p:sp>
      <p:sp>
        <p:nvSpPr>
          <p:cNvPr id="3" name="İçerik Yer Tutucusu 2"/>
          <p:cNvSpPr>
            <a:spLocks noGrp="1"/>
          </p:cNvSpPr>
          <p:nvPr>
            <p:ph idx="1"/>
          </p:nvPr>
        </p:nvSpPr>
        <p:spPr/>
        <p:txBody>
          <a:bodyPr>
            <a:normAutofit/>
          </a:bodyPr>
          <a:lstStyle/>
          <a:p>
            <a:r>
              <a:rPr lang="tr-TR" sz="1800" dirty="0"/>
              <a:t>’</a:t>
            </a:r>
            <a:r>
              <a:rPr lang="tr-TR" sz="1800" dirty="0" err="1"/>
              <a:t>Glukoretikler</a:t>
            </a:r>
            <a:r>
              <a:rPr lang="tr-TR" sz="1800" dirty="0"/>
              <a:t>’ veya ’</a:t>
            </a:r>
            <a:r>
              <a:rPr lang="tr-TR" sz="1800" dirty="0" err="1"/>
              <a:t>gliflozinler</a:t>
            </a:r>
            <a:r>
              <a:rPr lang="tr-TR" sz="1800" dirty="0"/>
              <a:t>’ diye de adlandırılan sodyum </a:t>
            </a:r>
            <a:r>
              <a:rPr lang="tr-TR" sz="1800" dirty="0" err="1"/>
              <a:t>glukoz</a:t>
            </a:r>
            <a:r>
              <a:rPr lang="tr-TR" sz="1800" dirty="0"/>
              <a:t> </a:t>
            </a:r>
            <a:r>
              <a:rPr lang="tr-TR" sz="1800" dirty="0" err="1"/>
              <a:t>ko-transporter</a:t>
            </a:r>
            <a:r>
              <a:rPr lang="tr-TR" sz="1800" dirty="0"/>
              <a:t> 2 inhibitörleri (SGLT2-İ), </a:t>
            </a:r>
            <a:r>
              <a:rPr lang="tr-TR" sz="1800" dirty="0" err="1"/>
              <a:t>renal</a:t>
            </a:r>
            <a:r>
              <a:rPr lang="tr-TR" sz="1800" dirty="0"/>
              <a:t> </a:t>
            </a:r>
            <a:r>
              <a:rPr lang="tr-TR" sz="1800" dirty="0" err="1"/>
              <a:t>proksimal</a:t>
            </a:r>
            <a:r>
              <a:rPr lang="tr-TR" sz="1800" dirty="0"/>
              <a:t> </a:t>
            </a:r>
            <a:r>
              <a:rPr lang="tr-TR" sz="1800" dirty="0" err="1"/>
              <a:t>tubulusda</a:t>
            </a:r>
            <a:r>
              <a:rPr lang="tr-TR" sz="1800" dirty="0"/>
              <a:t> SGLT2 </a:t>
            </a:r>
            <a:r>
              <a:rPr lang="tr-TR" sz="1800" dirty="0" err="1"/>
              <a:t>inhibisyonuna</a:t>
            </a:r>
            <a:r>
              <a:rPr lang="tr-TR" sz="1800" dirty="0"/>
              <a:t> yol açarak  böbrekten </a:t>
            </a:r>
            <a:r>
              <a:rPr lang="tr-TR" sz="1800" dirty="0" err="1"/>
              <a:t>glukoz</a:t>
            </a:r>
            <a:r>
              <a:rPr lang="tr-TR" sz="1800" dirty="0"/>
              <a:t> </a:t>
            </a:r>
            <a:r>
              <a:rPr lang="tr-TR" sz="1800" dirty="0" err="1"/>
              <a:t>reabsorpsiyonunu</a:t>
            </a:r>
            <a:r>
              <a:rPr lang="tr-TR" sz="1800" dirty="0"/>
              <a:t> azaltır ve idrar yolu ile </a:t>
            </a:r>
            <a:r>
              <a:rPr lang="tr-TR" sz="1800" dirty="0" err="1"/>
              <a:t>glukoz</a:t>
            </a:r>
            <a:r>
              <a:rPr lang="tr-TR" sz="1800" dirty="0"/>
              <a:t> atılımını artırırlar. İnsülinden bağımsız olarak etki gösterdiklerinden </a:t>
            </a:r>
            <a:r>
              <a:rPr lang="tr-TR" sz="1800" dirty="0" err="1"/>
              <a:t>metforminden</a:t>
            </a:r>
            <a:r>
              <a:rPr lang="tr-TR" sz="1800" dirty="0"/>
              <a:t> sonra diyabetin herhangi bir aşamasında kullanılabilirler. </a:t>
            </a:r>
            <a:endParaRPr lang="tr-TR" sz="1800" dirty="0" smtClean="0"/>
          </a:p>
          <a:p>
            <a:r>
              <a:rPr lang="tr-TR" sz="1800" dirty="0"/>
              <a:t>Başlıca avantajları; bir miktar kilo kaybı (ortalama 2 kg kadar) sağlaması, hipoglisemi riskinin düşük olması ve kan basıncını (2-4 </a:t>
            </a:r>
            <a:r>
              <a:rPr lang="tr-TR" sz="1800" dirty="0" err="1"/>
              <a:t>mmHg</a:t>
            </a:r>
            <a:r>
              <a:rPr lang="tr-TR" sz="1800" dirty="0"/>
              <a:t>), serum ürik asit düzeyini ve </a:t>
            </a:r>
            <a:r>
              <a:rPr lang="tr-TR" sz="1800" dirty="0" err="1"/>
              <a:t>albuminüriyi</a:t>
            </a:r>
            <a:r>
              <a:rPr lang="tr-TR" sz="1800" dirty="0"/>
              <a:t> düşürmesidir</a:t>
            </a:r>
            <a:r>
              <a:rPr lang="tr-TR" sz="1800" dirty="0" smtClean="0"/>
              <a:t>.</a:t>
            </a:r>
          </a:p>
          <a:p>
            <a:r>
              <a:rPr lang="tr-TR" sz="1800" dirty="0" err="1" smtClean="0"/>
              <a:t>Kontrendikasyon</a:t>
            </a:r>
            <a:r>
              <a:rPr lang="tr-TR" sz="1800" dirty="0" smtClean="0"/>
              <a:t> </a:t>
            </a:r>
            <a:r>
              <a:rPr lang="tr-TR" sz="1800" dirty="0"/>
              <a:t>yoksa, SGLT2-İ grubu ilaçların kanıtlanmış </a:t>
            </a:r>
            <a:r>
              <a:rPr lang="tr-TR" sz="1800" dirty="0" err="1"/>
              <a:t>aterosklerotik</a:t>
            </a:r>
            <a:r>
              <a:rPr lang="tr-TR" sz="1800" dirty="0"/>
              <a:t> KVH olan ya da KVH bakımından yüksek riskli hastalarda, ve diyabetik böbrek hastalığı olan kişilerde kullanımı öncelikli olarak tercih edilir. </a:t>
            </a:r>
          </a:p>
        </p:txBody>
      </p:sp>
      <p:pic>
        <p:nvPicPr>
          <p:cNvPr id="7172" name="Picture 4" descr="Forziga Reçetesiz Alınır mı"/>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318" t="8026" r="9490" b="20079"/>
          <a:stretch/>
        </p:blipFill>
        <p:spPr bwMode="auto">
          <a:xfrm>
            <a:off x="4257742" y="4560571"/>
            <a:ext cx="2709871" cy="170857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JARDIANCE 10 MG FILM KAPLI TABLET - 2023 Fiyatı"/>
          <p:cNvPicPr>
            <a:picLocks noChangeAspect="1" noChangeArrowheads="1"/>
          </p:cNvPicPr>
          <p:nvPr/>
        </p:nvPicPr>
        <p:blipFill rotWithShape="1">
          <a:blip r:embed="rId3">
            <a:extLst>
              <a:ext uri="{28A0092B-C50C-407E-A947-70E740481C1C}">
                <a14:useLocalDpi xmlns:a14="http://schemas.microsoft.com/office/drawing/2010/main" val="0"/>
              </a:ext>
            </a:extLst>
          </a:blip>
          <a:srcRect l="30660" t="6109" r="30921" b="2429"/>
          <a:stretch/>
        </p:blipFill>
        <p:spPr bwMode="auto">
          <a:xfrm>
            <a:off x="2067225" y="4286554"/>
            <a:ext cx="1225873" cy="198258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Synjardy 12.5mg/1000 Mg Film Kapli Tablet (60 Adet) 2024 Fiyatı"/>
          <p:cNvPicPr>
            <a:picLocks noChangeAspect="1" noChangeArrowheads="1"/>
          </p:cNvPicPr>
          <p:nvPr/>
        </p:nvPicPr>
        <p:blipFill rotWithShape="1">
          <a:blip r:embed="rId4">
            <a:extLst>
              <a:ext uri="{28A0092B-C50C-407E-A947-70E740481C1C}">
                <a14:useLocalDpi xmlns:a14="http://schemas.microsoft.com/office/drawing/2010/main" val="0"/>
              </a:ext>
            </a:extLst>
          </a:blip>
          <a:srcRect l="19938" t="6498" r="20040" b="7518"/>
          <a:stretch/>
        </p:blipFill>
        <p:spPr bwMode="auto">
          <a:xfrm>
            <a:off x="7932257" y="4223169"/>
            <a:ext cx="1472485" cy="210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329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SODYUM GLUKOZ KO-TRANSPORTER 2 İNHİBİTÖRLERİ  (GLUKORETİKLER; GLİFLOZİNLER)</a:t>
            </a:r>
          </a:p>
        </p:txBody>
      </p:sp>
      <p:sp>
        <p:nvSpPr>
          <p:cNvPr id="3" name="İçerik Yer Tutucusu 2"/>
          <p:cNvSpPr>
            <a:spLocks noGrp="1"/>
          </p:cNvSpPr>
          <p:nvPr>
            <p:ph idx="1"/>
          </p:nvPr>
        </p:nvSpPr>
        <p:spPr/>
        <p:txBody>
          <a:bodyPr>
            <a:normAutofit fontScale="70000" lnSpcReduction="20000"/>
          </a:bodyPr>
          <a:lstStyle/>
          <a:p>
            <a:pPr marL="0" indent="0">
              <a:buNone/>
            </a:pPr>
            <a:r>
              <a:rPr lang="tr-TR" sz="3400" dirty="0" smtClean="0"/>
              <a:t>SGLT2 </a:t>
            </a:r>
            <a:r>
              <a:rPr lang="tr-TR" sz="3400" dirty="0"/>
              <a:t>İNHİBİTÖRLERİNİN YAN </a:t>
            </a:r>
            <a:r>
              <a:rPr lang="tr-TR" sz="3400" dirty="0" smtClean="0"/>
              <a:t>ETKİLERİ</a:t>
            </a:r>
          </a:p>
          <a:p>
            <a:r>
              <a:rPr lang="tr-TR" dirty="0" err="1"/>
              <a:t>Poliüri</a:t>
            </a:r>
            <a:r>
              <a:rPr lang="tr-TR" dirty="0"/>
              <a:t> </a:t>
            </a:r>
            <a:endParaRPr lang="tr-TR" dirty="0" smtClean="0"/>
          </a:p>
          <a:p>
            <a:r>
              <a:rPr lang="tr-TR" dirty="0" smtClean="0"/>
              <a:t>Sıvı </a:t>
            </a:r>
            <a:r>
              <a:rPr lang="tr-TR" dirty="0"/>
              <a:t>kaybı  </a:t>
            </a:r>
            <a:endParaRPr lang="tr-TR" dirty="0" smtClean="0"/>
          </a:p>
          <a:p>
            <a:r>
              <a:rPr lang="tr-TR" dirty="0" smtClean="0"/>
              <a:t>Hipotansiyon </a:t>
            </a:r>
          </a:p>
          <a:p>
            <a:r>
              <a:rPr lang="tr-TR" dirty="0" err="1" smtClean="0"/>
              <a:t>Öglisemik</a:t>
            </a:r>
            <a:r>
              <a:rPr lang="tr-TR" dirty="0" smtClean="0"/>
              <a:t> </a:t>
            </a:r>
            <a:r>
              <a:rPr lang="tr-TR" dirty="0" err="1" smtClean="0"/>
              <a:t>ketoasidoz</a:t>
            </a:r>
            <a:r>
              <a:rPr lang="tr-TR" dirty="0" smtClean="0"/>
              <a:t>  </a:t>
            </a:r>
            <a:endParaRPr lang="tr-TR" dirty="0" smtClean="0"/>
          </a:p>
          <a:p>
            <a:r>
              <a:rPr lang="tr-TR" dirty="0" err="1" smtClean="0"/>
              <a:t>Loop</a:t>
            </a:r>
            <a:r>
              <a:rPr lang="tr-TR" dirty="0" smtClean="0"/>
              <a:t> </a:t>
            </a:r>
            <a:r>
              <a:rPr lang="tr-TR" dirty="0" err="1"/>
              <a:t>diüretikleri</a:t>
            </a:r>
            <a:r>
              <a:rPr lang="tr-TR" dirty="0"/>
              <a:t> kullananlarda ve yaşlı hastalarda </a:t>
            </a:r>
            <a:r>
              <a:rPr lang="tr-TR" dirty="0" err="1"/>
              <a:t>dehidratasyon</a:t>
            </a:r>
            <a:r>
              <a:rPr lang="tr-TR" dirty="0"/>
              <a:t> yönünden dikkatli olunmalıdır. </a:t>
            </a:r>
            <a:endParaRPr lang="tr-TR" dirty="0" smtClean="0"/>
          </a:p>
          <a:p>
            <a:r>
              <a:rPr lang="tr-TR" dirty="0" smtClean="0"/>
              <a:t>Baş </a:t>
            </a:r>
            <a:r>
              <a:rPr lang="tr-TR" dirty="0"/>
              <a:t>dönmesi  </a:t>
            </a:r>
            <a:endParaRPr lang="tr-TR" dirty="0" smtClean="0"/>
          </a:p>
          <a:p>
            <a:r>
              <a:rPr lang="tr-TR" dirty="0" smtClean="0"/>
              <a:t>LDL-kolesterol </a:t>
            </a:r>
            <a:r>
              <a:rPr lang="tr-TR" dirty="0"/>
              <a:t>ve serum </a:t>
            </a:r>
            <a:r>
              <a:rPr lang="tr-TR" dirty="0" err="1"/>
              <a:t>kreatinin</a:t>
            </a:r>
            <a:r>
              <a:rPr lang="tr-TR" dirty="0"/>
              <a:t> düzeylerinde bir miktar (başlangıçta geçici olarak) artış </a:t>
            </a:r>
            <a:endParaRPr lang="tr-TR" dirty="0" smtClean="0"/>
          </a:p>
          <a:p>
            <a:r>
              <a:rPr lang="tr-TR" dirty="0" err="1" smtClean="0"/>
              <a:t>Genitoüriner</a:t>
            </a:r>
            <a:r>
              <a:rPr lang="tr-TR" dirty="0" smtClean="0"/>
              <a:t> </a:t>
            </a:r>
            <a:r>
              <a:rPr lang="tr-TR" dirty="0"/>
              <a:t>enfeksiyonlar: Özellikle kadınlarda </a:t>
            </a:r>
            <a:r>
              <a:rPr lang="tr-TR" dirty="0" err="1"/>
              <a:t>genital</a:t>
            </a:r>
            <a:r>
              <a:rPr lang="tr-TR" dirty="0"/>
              <a:t> enfeksiyonlar, riskli vakalarda </a:t>
            </a:r>
            <a:r>
              <a:rPr lang="tr-TR" dirty="0" err="1"/>
              <a:t>ürosepsis</a:t>
            </a:r>
            <a:r>
              <a:rPr lang="tr-TR" dirty="0"/>
              <a:t> ve </a:t>
            </a:r>
            <a:r>
              <a:rPr lang="tr-TR" dirty="0" err="1"/>
              <a:t>piyelonefrit</a:t>
            </a:r>
            <a:r>
              <a:rPr lang="tr-TR" dirty="0"/>
              <a:t> bakımından dikkatli olunmalıdır.  </a:t>
            </a:r>
            <a:endParaRPr lang="tr-TR" dirty="0" smtClean="0"/>
          </a:p>
          <a:p>
            <a:r>
              <a:rPr lang="tr-TR" dirty="0" smtClean="0"/>
              <a:t>Nadiren </a:t>
            </a:r>
            <a:r>
              <a:rPr lang="tr-TR" dirty="0" err="1"/>
              <a:t>Fournier</a:t>
            </a:r>
            <a:r>
              <a:rPr lang="tr-TR" dirty="0"/>
              <a:t> </a:t>
            </a:r>
            <a:r>
              <a:rPr lang="tr-TR" dirty="0" err="1"/>
              <a:t>gangreni</a:t>
            </a:r>
            <a:r>
              <a:rPr lang="tr-TR" dirty="0"/>
              <a:t> vakaları bildirilmiştir. </a:t>
            </a:r>
            <a:endParaRPr lang="tr-TR" dirty="0" smtClean="0"/>
          </a:p>
          <a:p>
            <a:r>
              <a:rPr lang="tr-TR" dirty="0" err="1" smtClean="0"/>
              <a:t>Major</a:t>
            </a:r>
            <a:r>
              <a:rPr lang="tr-TR" dirty="0" smtClean="0"/>
              <a:t> </a:t>
            </a:r>
            <a:r>
              <a:rPr lang="tr-TR" dirty="0"/>
              <a:t>cerrahi (3-4 gün önce), ciddi hastalık veya enfeksiyon durumlarında bu ilaçların kesilmesi önerilmektedir.</a:t>
            </a:r>
          </a:p>
        </p:txBody>
      </p:sp>
    </p:spTree>
    <p:extLst>
      <p:ext uri="{BB962C8B-B14F-4D97-AF65-F5344CB8AC3E}">
        <p14:creationId xmlns:p14="http://schemas.microsoft.com/office/powerpoint/2010/main" val="3242950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SODYUM GLUKOZ KO-TRANSPORTER 2 İNHİBİTÖRLERİ  (GLUKORETİKLER; GLİFLOZİNLER)</a:t>
            </a:r>
          </a:p>
        </p:txBody>
      </p:sp>
      <p:sp>
        <p:nvSpPr>
          <p:cNvPr id="3" name="İçerik Yer Tutucusu 2"/>
          <p:cNvSpPr>
            <a:spLocks noGrp="1"/>
          </p:cNvSpPr>
          <p:nvPr>
            <p:ph idx="1"/>
          </p:nvPr>
        </p:nvSpPr>
        <p:spPr/>
        <p:txBody>
          <a:bodyPr/>
          <a:lstStyle/>
          <a:p>
            <a:pPr marL="0" indent="0">
              <a:buNone/>
            </a:pPr>
            <a:r>
              <a:rPr lang="tr-TR" sz="2400" dirty="0"/>
              <a:t>SGLT2 İNHİBİTÖRLERİNİN </a:t>
            </a:r>
            <a:r>
              <a:rPr lang="tr-TR" sz="2400" dirty="0" smtClean="0"/>
              <a:t>KONTRENDİKASYONLARI</a:t>
            </a:r>
          </a:p>
          <a:p>
            <a:r>
              <a:rPr lang="tr-TR" sz="2000" dirty="0"/>
              <a:t>Son dönem böbrek yetersizliği olan hastalarda kullanılmamalıdır. </a:t>
            </a:r>
            <a:endParaRPr lang="tr-TR" sz="2000" dirty="0" smtClean="0"/>
          </a:p>
          <a:p>
            <a:r>
              <a:rPr lang="tr-TR" sz="2000" dirty="0" smtClean="0"/>
              <a:t>Tip </a:t>
            </a:r>
            <a:r>
              <a:rPr lang="tr-TR" sz="2000" dirty="0"/>
              <a:t>1 diyabet </a:t>
            </a:r>
            <a:endParaRPr lang="tr-TR" sz="2000" dirty="0" smtClean="0"/>
          </a:p>
          <a:p>
            <a:r>
              <a:rPr lang="tr-TR" sz="2000" dirty="0" smtClean="0"/>
              <a:t>Gebelik </a:t>
            </a:r>
            <a:r>
              <a:rPr lang="tr-TR" sz="2000" dirty="0"/>
              <a:t>ve </a:t>
            </a:r>
            <a:r>
              <a:rPr lang="tr-TR" sz="2000" dirty="0" err="1"/>
              <a:t>laktasyon</a:t>
            </a:r>
            <a:r>
              <a:rPr lang="tr-TR" sz="2000" dirty="0"/>
              <a:t>. </a:t>
            </a:r>
            <a:endParaRPr lang="tr-TR" sz="2000" dirty="0" smtClean="0"/>
          </a:p>
          <a:p>
            <a:endParaRPr lang="tr-TR" sz="20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0378" y="3736200"/>
            <a:ext cx="8318270" cy="2416684"/>
          </a:xfrm>
          <a:prstGeom prst="rect">
            <a:avLst/>
          </a:prstGeom>
        </p:spPr>
      </p:pic>
    </p:spTree>
    <p:extLst>
      <p:ext uri="{BB962C8B-B14F-4D97-AF65-F5344CB8AC3E}">
        <p14:creationId xmlns:p14="http://schemas.microsoft.com/office/powerpoint/2010/main" val="1284077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KRONİK BÖBREK YETERSİZLİĞİNDE ANTİDİYABETİK İLAÇLARIN KULLANIMI</a:t>
            </a:r>
          </a:p>
        </p:txBody>
      </p:sp>
      <p:sp>
        <p:nvSpPr>
          <p:cNvPr id="3" name="İçerik Yer Tutucusu 2"/>
          <p:cNvSpPr>
            <a:spLocks noGrp="1"/>
          </p:cNvSpPr>
          <p:nvPr>
            <p:ph idx="1"/>
          </p:nvPr>
        </p:nvSpPr>
        <p:spPr/>
        <p:txBody>
          <a:bodyPr>
            <a:normAutofit/>
          </a:bodyPr>
          <a:lstStyle/>
          <a:p>
            <a:r>
              <a:rPr lang="tr-TR" sz="2000" dirty="0"/>
              <a:t>Bazı ilaçların dozunun azaltılması, bazılarının ise kullanılmaması gerekir. </a:t>
            </a:r>
            <a:endParaRPr lang="tr-TR" sz="2000" dirty="0" smtClean="0"/>
          </a:p>
          <a:p>
            <a:r>
              <a:rPr lang="tr-TR" sz="2000" dirty="0"/>
              <a:t>K</a:t>
            </a:r>
            <a:r>
              <a:rPr lang="tr-TR" sz="2000" dirty="0" smtClean="0"/>
              <a:t>ronik </a:t>
            </a:r>
            <a:r>
              <a:rPr lang="tr-TR" sz="2000" dirty="0"/>
              <a:t>böbrek hastalığı (KBH) olan hastalarda (</a:t>
            </a:r>
            <a:r>
              <a:rPr lang="tr-TR" sz="2000" dirty="0" err="1"/>
              <a:t>GFR’nin</a:t>
            </a:r>
            <a:r>
              <a:rPr lang="tr-TR" sz="2000" dirty="0"/>
              <a:t> uygun olması koşulu ile) SGLT2-İ grubu (</a:t>
            </a:r>
            <a:r>
              <a:rPr lang="tr-TR" sz="2000" dirty="0" err="1"/>
              <a:t>empagliflozin</a:t>
            </a:r>
            <a:r>
              <a:rPr lang="tr-TR" sz="2000" dirty="0"/>
              <a:t>, </a:t>
            </a:r>
            <a:r>
              <a:rPr lang="tr-TR" sz="2000" dirty="0" err="1"/>
              <a:t>kanagliflozin</a:t>
            </a:r>
            <a:r>
              <a:rPr lang="tr-TR" sz="2000" dirty="0"/>
              <a:t>, </a:t>
            </a:r>
            <a:r>
              <a:rPr lang="tr-TR" sz="2000" dirty="0" err="1"/>
              <a:t>dapagliflozin</a:t>
            </a:r>
            <a:r>
              <a:rPr lang="tr-TR" sz="2000" dirty="0"/>
              <a:t>) veya GLP-1 RA grubu (</a:t>
            </a:r>
            <a:r>
              <a:rPr lang="tr-TR" sz="2000" dirty="0" err="1"/>
              <a:t>liraglutid</a:t>
            </a:r>
            <a:r>
              <a:rPr lang="tr-TR" sz="2000" dirty="0"/>
              <a:t>, </a:t>
            </a:r>
            <a:r>
              <a:rPr lang="tr-TR" sz="2000" dirty="0" err="1"/>
              <a:t>semaglutid</a:t>
            </a:r>
            <a:r>
              <a:rPr lang="tr-TR" sz="2000" dirty="0"/>
              <a:t>, </a:t>
            </a:r>
            <a:r>
              <a:rPr lang="tr-TR" sz="2000" dirty="0" err="1"/>
              <a:t>dulaglutid</a:t>
            </a:r>
            <a:r>
              <a:rPr lang="tr-TR" sz="2000" dirty="0"/>
              <a:t>) ilaçların kullanılması gündemdedir. </a:t>
            </a:r>
            <a:endParaRPr lang="tr-TR" sz="2000" dirty="0" smtClean="0"/>
          </a:p>
          <a:p>
            <a:r>
              <a:rPr lang="tr-TR" sz="2000" dirty="0" smtClean="0"/>
              <a:t>TEMD, </a:t>
            </a:r>
            <a:r>
              <a:rPr lang="tr-TR" sz="2000" dirty="0"/>
              <a:t>tip 2 diyabetli son dönem böbrek yetersizliği hastalarında sadece insülin kullanımını </a:t>
            </a:r>
            <a:r>
              <a:rPr lang="tr-TR" sz="2000" dirty="0" smtClean="0"/>
              <a:t>öneriyor.</a:t>
            </a:r>
            <a:endParaRPr lang="tr-TR" sz="2000" dirty="0"/>
          </a:p>
        </p:txBody>
      </p:sp>
    </p:spTree>
    <p:extLst>
      <p:ext uri="{BB962C8B-B14F-4D97-AF65-F5344CB8AC3E}">
        <p14:creationId xmlns:p14="http://schemas.microsoft.com/office/powerpoint/2010/main" val="2654678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KRONİK BÖBREK YETERSİZLİĞİNDE ANTİDİYABETİK İLAÇLARIN KULLANIMI</a:t>
            </a:r>
          </a:p>
        </p:txBody>
      </p:sp>
      <p:sp>
        <p:nvSpPr>
          <p:cNvPr id="3" name="İçerik Yer Tutucusu 2"/>
          <p:cNvSpPr>
            <a:spLocks noGrp="1"/>
          </p:cNvSpPr>
          <p:nvPr>
            <p:ph idx="1"/>
          </p:nvPr>
        </p:nvSpPr>
        <p:spPr/>
        <p:txBody>
          <a:bodyPr>
            <a:normAutofit fontScale="92500" lnSpcReduction="10000"/>
          </a:bodyPr>
          <a:lstStyle/>
          <a:p>
            <a:pPr marL="0" indent="0">
              <a:buNone/>
            </a:pPr>
            <a:r>
              <a:rPr lang="tr-TR" sz="2400" dirty="0" err="1"/>
              <a:t>Sulfonilüreler</a:t>
            </a:r>
            <a:r>
              <a:rPr lang="tr-TR" sz="2400" dirty="0"/>
              <a:t>; </a:t>
            </a:r>
            <a:r>
              <a:rPr lang="tr-TR" sz="2400" dirty="0" smtClean="0"/>
              <a:t> </a:t>
            </a:r>
          </a:p>
          <a:p>
            <a:r>
              <a:rPr lang="tr-TR" sz="2000" dirty="0" err="1" smtClean="0"/>
              <a:t>Gliklazid</a:t>
            </a:r>
            <a:r>
              <a:rPr lang="tr-TR" sz="2000" dirty="0" smtClean="0"/>
              <a:t>/</a:t>
            </a:r>
            <a:r>
              <a:rPr lang="tr-TR" sz="2000" dirty="0" err="1" smtClean="0"/>
              <a:t>Glipizid</a:t>
            </a:r>
            <a:r>
              <a:rPr lang="tr-TR" sz="2000" dirty="0"/>
              <a:t>: </a:t>
            </a:r>
            <a:r>
              <a:rPr lang="tr-TR" sz="2000" dirty="0" err="1"/>
              <a:t>eGFR</a:t>
            </a:r>
            <a:r>
              <a:rPr lang="tr-TR" sz="2000" dirty="0"/>
              <a:t> &lt;30 ml/</a:t>
            </a:r>
            <a:r>
              <a:rPr lang="tr-TR" sz="2000" dirty="0" err="1"/>
              <a:t>dk</a:t>
            </a:r>
            <a:r>
              <a:rPr lang="tr-TR" sz="2000" dirty="0"/>
              <a:t> ise tercihen kullanılmamalıdır. </a:t>
            </a:r>
            <a:r>
              <a:rPr lang="tr-TR" sz="2000" dirty="0" err="1"/>
              <a:t>eGFR</a:t>
            </a:r>
            <a:r>
              <a:rPr lang="tr-TR" sz="2000" dirty="0"/>
              <a:t> 30-60 ml/ </a:t>
            </a:r>
            <a:r>
              <a:rPr lang="tr-TR" sz="2000" dirty="0" err="1"/>
              <a:t>dk</a:t>
            </a:r>
            <a:r>
              <a:rPr lang="tr-TR" sz="2000" dirty="0"/>
              <a:t>  aralığında doz %50 oranında azaltılmalıdır.  </a:t>
            </a:r>
            <a:r>
              <a:rPr lang="tr-TR" sz="2000" dirty="0" smtClean="0"/>
              <a:t> </a:t>
            </a:r>
          </a:p>
          <a:p>
            <a:r>
              <a:rPr lang="tr-TR" sz="2000" dirty="0" err="1" smtClean="0"/>
              <a:t>Glimepirid</a:t>
            </a:r>
            <a:r>
              <a:rPr lang="tr-TR" sz="2000" dirty="0"/>
              <a:t>: </a:t>
            </a:r>
            <a:r>
              <a:rPr lang="tr-TR" sz="2000" dirty="0" err="1"/>
              <a:t>eGFR</a:t>
            </a:r>
            <a:r>
              <a:rPr lang="tr-TR" sz="2000" dirty="0"/>
              <a:t> &lt;30 ml/</a:t>
            </a:r>
            <a:r>
              <a:rPr lang="tr-TR" sz="2000" dirty="0" err="1"/>
              <a:t>dk</a:t>
            </a:r>
            <a:r>
              <a:rPr lang="tr-TR" sz="2000" dirty="0"/>
              <a:t> ise kullanılmamalıdır.   </a:t>
            </a:r>
            <a:r>
              <a:rPr lang="tr-TR" sz="2000" dirty="0" smtClean="0"/>
              <a:t> </a:t>
            </a:r>
          </a:p>
          <a:p>
            <a:r>
              <a:rPr lang="tr-TR" sz="2000" dirty="0" err="1" smtClean="0"/>
              <a:t>Glibenklamid</a:t>
            </a:r>
            <a:r>
              <a:rPr lang="tr-TR" sz="2000" dirty="0"/>
              <a:t>: </a:t>
            </a:r>
            <a:r>
              <a:rPr lang="tr-TR" sz="2000" dirty="0" err="1"/>
              <a:t>eGFR</a:t>
            </a:r>
            <a:r>
              <a:rPr lang="tr-TR" sz="2000" dirty="0"/>
              <a:t> &lt;30 ml/</a:t>
            </a:r>
            <a:r>
              <a:rPr lang="tr-TR" sz="2000" dirty="0" err="1"/>
              <a:t>dk</a:t>
            </a:r>
            <a:r>
              <a:rPr lang="tr-TR" sz="2000" dirty="0"/>
              <a:t> ise </a:t>
            </a:r>
            <a:r>
              <a:rPr lang="tr-TR" sz="2000" dirty="0" err="1"/>
              <a:t>kontrendike</a:t>
            </a:r>
            <a:r>
              <a:rPr lang="tr-TR" sz="2000" dirty="0"/>
              <a:t>, </a:t>
            </a:r>
            <a:r>
              <a:rPr lang="tr-TR" sz="2000" dirty="0" err="1"/>
              <a:t>eGFR</a:t>
            </a:r>
            <a:r>
              <a:rPr lang="tr-TR" sz="2000" dirty="0"/>
              <a:t> 30-60 ml/</a:t>
            </a:r>
            <a:r>
              <a:rPr lang="tr-TR" sz="2000" dirty="0" err="1"/>
              <a:t>dk</a:t>
            </a:r>
            <a:r>
              <a:rPr lang="tr-TR" sz="2000" dirty="0"/>
              <a:t> aralığında ise mümkünse kullanılmamalı, kullanılması gerekiyorsa doz %50 oranında azaltılmalıdır. </a:t>
            </a:r>
            <a:endParaRPr lang="tr-TR" sz="2000" dirty="0" smtClean="0"/>
          </a:p>
          <a:p>
            <a:pPr marL="0" indent="0">
              <a:buNone/>
            </a:pPr>
            <a:r>
              <a:rPr lang="tr-TR" sz="2400" dirty="0" err="1" smtClean="0"/>
              <a:t>Glinidler</a:t>
            </a:r>
            <a:r>
              <a:rPr lang="tr-TR" sz="2400" dirty="0"/>
              <a:t>;  </a:t>
            </a:r>
            <a:endParaRPr lang="tr-TR" sz="2400" dirty="0" smtClean="0"/>
          </a:p>
          <a:p>
            <a:r>
              <a:rPr lang="tr-TR" sz="2000" dirty="0" err="1" smtClean="0"/>
              <a:t>Repaglinid</a:t>
            </a:r>
            <a:r>
              <a:rPr lang="tr-TR" sz="2000" dirty="0"/>
              <a:t>: </a:t>
            </a:r>
            <a:r>
              <a:rPr lang="tr-TR" sz="2000" dirty="0" err="1"/>
              <a:t>eGFR</a:t>
            </a:r>
            <a:r>
              <a:rPr lang="tr-TR" sz="2000" dirty="0"/>
              <a:t> &lt;30 ml/</a:t>
            </a:r>
            <a:r>
              <a:rPr lang="tr-TR" sz="2000" dirty="0" err="1"/>
              <a:t>dk</a:t>
            </a:r>
            <a:r>
              <a:rPr lang="tr-TR" sz="2000" dirty="0"/>
              <a:t> ise tercihen kullanılmamalıdır. Klinik çalışmalara göre doz  ayarlamasına gerek olmadığı bildirilmiştir.  </a:t>
            </a:r>
            <a:endParaRPr lang="tr-TR" sz="2000" dirty="0" smtClean="0"/>
          </a:p>
          <a:p>
            <a:r>
              <a:rPr lang="tr-TR" sz="2000" dirty="0" err="1" smtClean="0"/>
              <a:t>Nateglinid</a:t>
            </a:r>
            <a:r>
              <a:rPr lang="tr-TR" sz="2000" dirty="0"/>
              <a:t>: </a:t>
            </a:r>
            <a:r>
              <a:rPr lang="tr-TR" sz="2000" dirty="0" err="1"/>
              <a:t>eGFR</a:t>
            </a:r>
            <a:r>
              <a:rPr lang="tr-TR" sz="2000" dirty="0"/>
              <a:t> &lt;15 ml/</a:t>
            </a:r>
            <a:r>
              <a:rPr lang="tr-TR" sz="2000" dirty="0" err="1"/>
              <a:t>dk</a:t>
            </a:r>
            <a:r>
              <a:rPr lang="tr-TR" sz="2000" dirty="0"/>
              <a:t> ise </a:t>
            </a:r>
            <a:r>
              <a:rPr lang="tr-TR" sz="2000" dirty="0" err="1"/>
              <a:t>kontrendike</a:t>
            </a:r>
            <a:r>
              <a:rPr lang="tr-TR" sz="2000" dirty="0"/>
              <a:t>, </a:t>
            </a:r>
            <a:r>
              <a:rPr lang="tr-TR" sz="2000" dirty="0" err="1"/>
              <a:t>eGFR</a:t>
            </a:r>
            <a:r>
              <a:rPr lang="tr-TR" sz="2000" dirty="0"/>
              <a:t> 15-30 ml/</a:t>
            </a:r>
            <a:r>
              <a:rPr lang="tr-TR" sz="2000" dirty="0" err="1"/>
              <a:t>dk</a:t>
            </a:r>
            <a:r>
              <a:rPr lang="tr-TR" sz="2000" dirty="0"/>
              <a:t> aralığında doz, tercihen %50 oranında azaltılmalıdır. </a:t>
            </a:r>
          </a:p>
        </p:txBody>
      </p:sp>
    </p:spTree>
    <p:extLst>
      <p:ext uri="{BB962C8B-B14F-4D97-AF65-F5344CB8AC3E}">
        <p14:creationId xmlns:p14="http://schemas.microsoft.com/office/powerpoint/2010/main" val="250347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KRONİK BÖBREK YETERSİZLİĞİNDE ANTİDİYABETİK İLAÇLARIN KULLANIMI</a:t>
            </a:r>
          </a:p>
        </p:txBody>
      </p:sp>
      <p:sp>
        <p:nvSpPr>
          <p:cNvPr id="3" name="İçerik Yer Tutucusu 2"/>
          <p:cNvSpPr>
            <a:spLocks noGrp="1"/>
          </p:cNvSpPr>
          <p:nvPr>
            <p:ph idx="1"/>
          </p:nvPr>
        </p:nvSpPr>
        <p:spPr/>
        <p:txBody>
          <a:bodyPr>
            <a:normAutofit/>
          </a:bodyPr>
          <a:lstStyle/>
          <a:p>
            <a:pPr marL="0" indent="0">
              <a:buNone/>
            </a:pPr>
            <a:r>
              <a:rPr lang="tr-TR" sz="2400" dirty="0" err="1"/>
              <a:t>Metformin</a:t>
            </a:r>
            <a:r>
              <a:rPr lang="tr-TR" sz="2400" dirty="0"/>
              <a:t>;  </a:t>
            </a:r>
            <a:endParaRPr lang="tr-TR" sz="2400" dirty="0" smtClean="0"/>
          </a:p>
          <a:p>
            <a:r>
              <a:rPr lang="tr-TR" sz="2000" b="1" dirty="0" err="1" smtClean="0"/>
              <a:t>eGFR</a:t>
            </a:r>
            <a:r>
              <a:rPr lang="tr-TR" sz="2000" b="1" dirty="0" smtClean="0"/>
              <a:t> </a:t>
            </a:r>
            <a:r>
              <a:rPr lang="tr-TR" sz="2000" b="1" dirty="0"/>
              <a:t>&lt;30 ml/</a:t>
            </a:r>
            <a:r>
              <a:rPr lang="tr-TR" sz="2000" b="1" dirty="0" err="1"/>
              <a:t>dk</a:t>
            </a:r>
            <a:r>
              <a:rPr lang="tr-TR" sz="2000" b="1" dirty="0"/>
              <a:t> ise </a:t>
            </a:r>
            <a:r>
              <a:rPr lang="tr-TR" sz="2000" b="1" dirty="0" err="1"/>
              <a:t>kontrendikedir</a:t>
            </a:r>
            <a:r>
              <a:rPr lang="tr-TR" sz="2000" dirty="0"/>
              <a:t>, </a:t>
            </a:r>
            <a:r>
              <a:rPr lang="tr-TR" sz="2000" dirty="0" err="1"/>
              <a:t>eGFR</a:t>
            </a:r>
            <a:r>
              <a:rPr lang="tr-TR" sz="2000" dirty="0"/>
              <a:t> 30-45 ml/</a:t>
            </a:r>
            <a:r>
              <a:rPr lang="tr-TR" sz="2000" dirty="0" err="1"/>
              <a:t>dk</a:t>
            </a:r>
            <a:r>
              <a:rPr lang="tr-TR" sz="2000" dirty="0"/>
              <a:t>  aralığında olan hastalarda mümkünse </a:t>
            </a:r>
            <a:r>
              <a:rPr lang="tr-TR" sz="2000" dirty="0" err="1"/>
              <a:t>metformin</a:t>
            </a:r>
            <a:r>
              <a:rPr lang="tr-TR" sz="2000" dirty="0"/>
              <a:t> başlanmamalı, halen ilacı kullananlarda ise doz </a:t>
            </a:r>
            <a:r>
              <a:rPr lang="tr-TR" sz="2000" b="1" dirty="0"/>
              <a:t>%50 </a:t>
            </a:r>
            <a:r>
              <a:rPr lang="tr-TR" sz="2000" dirty="0"/>
              <a:t>oranında azaltılmalıdır. </a:t>
            </a:r>
            <a:r>
              <a:rPr lang="tr-TR" sz="2000" dirty="0" err="1"/>
              <a:t>Metformin</a:t>
            </a:r>
            <a:r>
              <a:rPr lang="tr-TR" sz="2000" dirty="0"/>
              <a:t> kullanırken </a:t>
            </a:r>
            <a:r>
              <a:rPr lang="tr-TR" sz="2000" dirty="0" err="1"/>
              <a:t>eGFR</a:t>
            </a:r>
            <a:r>
              <a:rPr lang="tr-TR" sz="2000" dirty="0"/>
              <a:t> 45-60 ml/</a:t>
            </a:r>
            <a:r>
              <a:rPr lang="tr-TR" sz="2000" dirty="0" err="1"/>
              <a:t>dk</a:t>
            </a:r>
            <a:r>
              <a:rPr lang="tr-TR" sz="2000" dirty="0"/>
              <a:t> aralığında olan vakalarda dikkatli olunmalıdır. </a:t>
            </a:r>
            <a:endParaRPr lang="tr-TR" sz="2000" dirty="0" smtClean="0"/>
          </a:p>
          <a:p>
            <a:pPr marL="0" indent="0">
              <a:buNone/>
            </a:pPr>
            <a:r>
              <a:rPr lang="tr-TR" sz="2400" dirty="0" err="1" smtClean="0"/>
              <a:t>Pioglitazon</a:t>
            </a:r>
            <a:r>
              <a:rPr lang="tr-TR" sz="2400" dirty="0"/>
              <a:t>;  </a:t>
            </a:r>
          </a:p>
          <a:p>
            <a:r>
              <a:rPr lang="tr-TR" sz="2000" dirty="0" err="1" smtClean="0"/>
              <a:t>eGFR</a:t>
            </a:r>
            <a:r>
              <a:rPr lang="tr-TR" sz="2000" dirty="0" smtClean="0"/>
              <a:t> </a:t>
            </a:r>
            <a:r>
              <a:rPr lang="tr-TR" sz="2000" dirty="0"/>
              <a:t>&lt;30 ml/</a:t>
            </a:r>
            <a:r>
              <a:rPr lang="tr-TR" sz="2000" dirty="0" err="1"/>
              <a:t>dk</a:t>
            </a:r>
            <a:r>
              <a:rPr lang="tr-TR" sz="2000" dirty="0"/>
              <a:t> ise sıvı </a:t>
            </a:r>
            <a:r>
              <a:rPr lang="tr-TR" sz="2000" dirty="0" err="1"/>
              <a:t>retansiyonuna</a:t>
            </a:r>
            <a:r>
              <a:rPr lang="tr-TR" sz="2000" dirty="0"/>
              <a:t> neden olabileceği için dikkatle ve  gereğinde doz azaltılarak kullanılması tavsiye edilmektedir</a:t>
            </a:r>
            <a:r>
              <a:rPr lang="tr-TR" sz="2000" dirty="0" smtClean="0"/>
              <a:t>.</a:t>
            </a:r>
            <a:endParaRPr lang="tr-TR" sz="2000" dirty="0" smtClean="0"/>
          </a:p>
          <a:p>
            <a:pPr marL="0" indent="0">
              <a:buNone/>
            </a:pPr>
            <a:r>
              <a:rPr lang="tr-TR" sz="2400" dirty="0" err="1" smtClean="0"/>
              <a:t>Akarboz</a:t>
            </a:r>
            <a:r>
              <a:rPr lang="tr-TR" sz="2400" dirty="0"/>
              <a:t>;  </a:t>
            </a:r>
            <a:endParaRPr lang="tr-TR" sz="2400" dirty="0" smtClean="0"/>
          </a:p>
          <a:p>
            <a:r>
              <a:rPr lang="tr-TR" sz="2000" dirty="0" err="1" smtClean="0"/>
              <a:t>eGFR</a:t>
            </a:r>
            <a:r>
              <a:rPr lang="tr-TR" sz="2000" dirty="0" smtClean="0"/>
              <a:t>&lt;25 </a:t>
            </a:r>
            <a:r>
              <a:rPr lang="tr-TR" sz="2000" dirty="0"/>
              <a:t>ml/</a:t>
            </a:r>
            <a:r>
              <a:rPr lang="tr-TR" sz="2000" dirty="0" err="1"/>
              <a:t>dk</a:t>
            </a:r>
            <a:r>
              <a:rPr lang="tr-TR" sz="2000" dirty="0"/>
              <a:t> ise </a:t>
            </a:r>
            <a:r>
              <a:rPr lang="tr-TR" sz="2000" dirty="0" err="1"/>
              <a:t>kontrendikedir</a:t>
            </a:r>
            <a:r>
              <a:rPr lang="tr-TR" sz="2000" dirty="0"/>
              <a:t>. </a:t>
            </a:r>
          </a:p>
        </p:txBody>
      </p:sp>
    </p:spTree>
    <p:extLst>
      <p:ext uri="{BB962C8B-B14F-4D97-AF65-F5344CB8AC3E}">
        <p14:creationId xmlns:p14="http://schemas.microsoft.com/office/powerpoint/2010/main" val="12759448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KRONİK BÖBREK YETERSİZLİĞİNDE ANTİDİYABETİK İLAÇLARIN KULLANIMI</a:t>
            </a:r>
          </a:p>
        </p:txBody>
      </p:sp>
      <p:sp>
        <p:nvSpPr>
          <p:cNvPr id="3" name="İçerik Yer Tutucusu 2"/>
          <p:cNvSpPr>
            <a:spLocks noGrp="1"/>
          </p:cNvSpPr>
          <p:nvPr>
            <p:ph idx="1"/>
          </p:nvPr>
        </p:nvSpPr>
        <p:spPr/>
        <p:txBody>
          <a:bodyPr>
            <a:normAutofit fontScale="92500" lnSpcReduction="10000"/>
          </a:bodyPr>
          <a:lstStyle/>
          <a:p>
            <a:pPr marL="0" indent="0">
              <a:buNone/>
            </a:pPr>
            <a:r>
              <a:rPr lang="tr-TR" sz="2400" dirty="0"/>
              <a:t>DPP-4 inhibitörleri;  </a:t>
            </a:r>
            <a:endParaRPr lang="tr-TR" sz="2400" dirty="0" smtClean="0"/>
          </a:p>
          <a:p>
            <a:r>
              <a:rPr lang="tr-TR" sz="2000" b="1" i="1" dirty="0" err="1" smtClean="0"/>
              <a:t>Sitagliptin</a:t>
            </a:r>
            <a:r>
              <a:rPr lang="tr-TR" sz="2000" b="1" i="1" dirty="0"/>
              <a:t>:</a:t>
            </a:r>
            <a:r>
              <a:rPr lang="tr-TR" sz="2000" dirty="0"/>
              <a:t> </a:t>
            </a:r>
            <a:r>
              <a:rPr lang="tr-TR" sz="2000" dirty="0" err="1"/>
              <a:t>eGFR</a:t>
            </a:r>
            <a:r>
              <a:rPr lang="tr-TR" sz="2000" dirty="0"/>
              <a:t> &lt;30 ml/</a:t>
            </a:r>
            <a:r>
              <a:rPr lang="tr-TR" sz="2000" dirty="0" err="1"/>
              <a:t>dk</a:t>
            </a:r>
            <a:r>
              <a:rPr lang="tr-TR" sz="2000" dirty="0"/>
              <a:t> ise mümkünse kullanılmamalıdır. Klinik çalışmalara göre </a:t>
            </a:r>
            <a:r>
              <a:rPr lang="tr-TR" sz="2000" dirty="0" err="1"/>
              <a:t>eGFR</a:t>
            </a:r>
            <a:r>
              <a:rPr lang="tr-TR" sz="2000" dirty="0"/>
              <a:t> &lt;30 ml/</a:t>
            </a:r>
            <a:r>
              <a:rPr lang="tr-TR" sz="2000" dirty="0" err="1"/>
              <a:t>dk</a:t>
            </a:r>
            <a:r>
              <a:rPr lang="tr-TR" sz="2000" dirty="0"/>
              <a:t> olduğunda doz, %75 oranında azaltılarak (25 mg/gün) verilebilir, </a:t>
            </a:r>
            <a:r>
              <a:rPr lang="tr-TR" sz="2000" dirty="0" err="1"/>
              <a:t>eGFR</a:t>
            </a:r>
            <a:r>
              <a:rPr lang="tr-TR" sz="2000" dirty="0"/>
              <a:t>  30-45 ml/</a:t>
            </a:r>
            <a:r>
              <a:rPr lang="tr-TR" sz="2000" dirty="0" err="1"/>
              <a:t>dk</a:t>
            </a:r>
            <a:r>
              <a:rPr lang="tr-TR" sz="2000" dirty="0"/>
              <a:t> aralığında ise doz %50 oranında azaltılmalıdır (50 mg/gün).   </a:t>
            </a:r>
            <a:endParaRPr lang="tr-TR" sz="2000" dirty="0" smtClean="0"/>
          </a:p>
          <a:p>
            <a:r>
              <a:rPr lang="tr-TR" sz="2000" b="1" i="1" dirty="0" err="1" smtClean="0"/>
              <a:t>Vildagliptin</a:t>
            </a:r>
            <a:r>
              <a:rPr lang="tr-TR" sz="2000" b="1" i="1" dirty="0"/>
              <a:t>:</a:t>
            </a:r>
            <a:r>
              <a:rPr lang="tr-TR" sz="2000" dirty="0"/>
              <a:t> </a:t>
            </a:r>
            <a:r>
              <a:rPr lang="tr-TR" sz="2000" dirty="0" err="1"/>
              <a:t>eGFR</a:t>
            </a:r>
            <a:r>
              <a:rPr lang="tr-TR" sz="2000" dirty="0"/>
              <a:t> &lt;15 ml/</a:t>
            </a:r>
            <a:r>
              <a:rPr lang="tr-TR" sz="2000" dirty="0" err="1"/>
              <a:t>dk</a:t>
            </a:r>
            <a:r>
              <a:rPr lang="tr-TR" sz="2000" dirty="0"/>
              <a:t> ise tercihen kullanılmamalıdır. Klinik çalışmalara göre </a:t>
            </a:r>
            <a:r>
              <a:rPr lang="tr-TR" sz="2000" dirty="0" err="1"/>
              <a:t>eGFR</a:t>
            </a:r>
            <a:r>
              <a:rPr lang="tr-TR" sz="2000" dirty="0"/>
              <a:t> &lt;30 ml/</a:t>
            </a:r>
            <a:r>
              <a:rPr lang="tr-TR" sz="2000" dirty="0" err="1"/>
              <a:t>dk</a:t>
            </a:r>
            <a:r>
              <a:rPr lang="tr-TR" sz="2000" dirty="0"/>
              <a:t> olduğunda doz, %50 oranında azaltılarak (50 mg/gün) verilebilir.   </a:t>
            </a:r>
            <a:endParaRPr lang="tr-TR" sz="2000" dirty="0" smtClean="0"/>
          </a:p>
          <a:p>
            <a:r>
              <a:rPr lang="tr-TR" sz="2000" b="1" i="1" dirty="0" err="1" smtClean="0"/>
              <a:t>Saksagliptin</a:t>
            </a:r>
            <a:r>
              <a:rPr lang="tr-TR" sz="2000" b="1" i="1" dirty="0"/>
              <a:t>:</a:t>
            </a:r>
            <a:r>
              <a:rPr lang="tr-TR" sz="2000" dirty="0"/>
              <a:t> </a:t>
            </a:r>
            <a:r>
              <a:rPr lang="tr-TR" sz="2000" dirty="0" err="1"/>
              <a:t>eGFR</a:t>
            </a:r>
            <a:r>
              <a:rPr lang="tr-TR" sz="2000" dirty="0"/>
              <a:t> &lt;15 ml/</a:t>
            </a:r>
            <a:r>
              <a:rPr lang="tr-TR" sz="2000" dirty="0" err="1"/>
              <a:t>dk</a:t>
            </a:r>
            <a:r>
              <a:rPr lang="tr-TR" sz="2000" dirty="0"/>
              <a:t> ise </a:t>
            </a:r>
            <a:r>
              <a:rPr lang="tr-TR" sz="2000" dirty="0" err="1"/>
              <a:t>kontrendike</a:t>
            </a:r>
            <a:r>
              <a:rPr lang="tr-TR" sz="2000" dirty="0"/>
              <a:t>, </a:t>
            </a:r>
            <a:r>
              <a:rPr lang="tr-TR" sz="2000" dirty="0" err="1"/>
              <a:t>eGFR</a:t>
            </a:r>
            <a:r>
              <a:rPr lang="tr-TR" sz="2000" dirty="0"/>
              <a:t> 15-45 ml/</a:t>
            </a:r>
            <a:r>
              <a:rPr lang="tr-TR" sz="2000" dirty="0" err="1"/>
              <a:t>dk</a:t>
            </a:r>
            <a:r>
              <a:rPr lang="tr-TR" sz="2000" dirty="0"/>
              <a:t> aralığında ise doz %50  oranında azaltılmalıdır (2.5 mg/gün).   </a:t>
            </a:r>
            <a:endParaRPr lang="tr-TR" sz="2000" dirty="0" smtClean="0"/>
          </a:p>
          <a:p>
            <a:r>
              <a:rPr lang="tr-TR" sz="2000" b="1" i="1" dirty="0" err="1" smtClean="0"/>
              <a:t>Linagliptin</a:t>
            </a:r>
            <a:r>
              <a:rPr lang="tr-TR" sz="2000" b="1" i="1" dirty="0"/>
              <a:t>:</a:t>
            </a:r>
            <a:r>
              <a:rPr lang="tr-TR" sz="2000" dirty="0"/>
              <a:t> Çalışmalara göre diyaliz uygulanan hastalar dahil olmak üzere doz ayarlamasına gerek olmadan tüm hastalarda kullanılabilir.   </a:t>
            </a:r>
            <a:r>
              <a:rPr lang="tr-TR" sz="2000" dirty="0" smtClean="0"/>
              <a:t> </a:t>
            </a:r>
          </a:p>
          <a:p>
            <a:r>
              <a:rPr lang="tr-TR" sz="2000" b="1" i="1" dirty="0" err="1" smtClean="0"/>
              <a:t>Alogliptin</a:t>
            </a:r>
            <a:r>
              <a:rPr lang="tr-TR" sz="2000" b="1" i="1" dirty="0"/>
              <a:t>:</a:t>
            </a:r>
            <a:r>
              <a:rPr lang="tr-TR" sz="2000" dirty="0"/>
              <a:t> </a:t>
            </a:r>
            <a:r>
              <a:rPr lang="tr-TR" sz="2000" dirty="0" err="1"/>
              <a:t>eGFR</a:t>
            </a:r>
            <a:r>
              <a:rPr lang="tr-TR" sz="2000" dirty="0"/>
              <a:t> 30-50 ml/</a:t>
            </a:r>
            <a:r>
              <a:rPr lang="tr-TR" sz="2000" dirty="0" err="1"/>
              <a:t>dk</a:t>
            </a:r>
            <a:r>
              <a:rPr lang="tr-TR" sz="2000" dirty="0"/>
              <a:t> ise doz %50 azaltarak (12.5 mg/gün), </a:t>
            </a:r>
            <a:r>
              <a:rPr lang="tr-TR" sz="2000" dirty="0" err="1"/>
              <a:t>eGFR</a:t>
            </a:r>
            <a:r>
              <a:rPr lang="tr-TR" sz="2000" dirty="0"/>
              <a:t> 15-30 ml/</a:t>
            </a:r>
            <a:r>
              <a:rPr lang="tr-TR" sz="2000" dirty="0" err="1"/>
              <a:t>dk</a:t>
            </a:r>
            <a:r>
              <a:rPr lang="tr-TR" sz="2000" dirty="0"/>
              <a:t> ise %75 azaltılarak (6.25 mg/gün) verilebilir. </a:t>
            </a:r>
            <a:r>
              <a:rPr lang="tr-TR" sz="2000" dirty="0" err="1"/>
              <a:t>eGFR</a:t>
            </a:r>
            <a:r>
              <a:rPr lang="tr-TR" sz="2000" dirty="0"/>
              <a:t> &lt;15 ml/</a:t>
            </a:r>
            <a:r>
              <a:rPr lang="tr-TR" sz="2000" dirty="0" err="1"/>
              <a:t>dk</a:t>
            </a:r>
            <a:r>
              <a:rPr lang="tr-TR" sz="2000" dirty="0"/>
              <a:t> olan vakalarda  </a:t>
            </a:r>
            <a:r>
              <a:rPr lang="tr-TR" sz="2000" dirty="0" err="1"/>
              <a:t>alogliptin</a:t>
            </a:r>
            <a:r>
              <a:rPr lang="tr-TR" sz="2000" dirty="0"/>
              <a:t> kullanılmamalıdır. </a:t>
            </a:r>
          </a:p>
        </p:txBody>
      </p:sp>
    </p:spTree>
    <p:extLst>
      <p:ext uri="{BB962C8B-B14F-4D97-AF65-F5344CB8AC3E}">
        <p14:creationId xmlns:p14="http://schemas.microsoft.com/office/powerpoint/2010/main" val="973302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KRONİK BÖBREK YETERSİZLİĞİNDE ANTİDİYABETİK İLAÇLARIN KULLANIMI</a:t>
            </a:r>
          </a:p>
        </p:txBody>
      </p:sp>
      <p:sp>
        <p:nvSpPr>
          <p:cNvPr id="3" name="İçerik Yer Tutucusu 2"/>
          <p:cNvSpPr>
            <a:spLocks noGrp="1"/>
          </p:cNvSpPr>
          <p:nvPr>
            <p:ph idx="1"/>
          </p:nvPr>
        </p:nvSpPr>
        <p:spPr/>
        <p:txBody>
          <a:bodyPr>
            <a:normAutofit/>
          </a:bodyPr>
          <a:lstStyle/>
          <a:p>
            <a:pPr marL="0" indent="0">
              <a:buNone/>
            </a:pPr>
            <a:r>
              <a:rPr lang="tr-TR" sz="2600" dirty="0"/>
              <a:t>GLP-1 Reseptör </a:t>
            </a:r>
            <a:r>
              <a:rPr lang="tr-TR" sz="2600" dirty="0" err="1"/>
              <a:t>Agonistleri</a:t>
            </a:r>
            <a:r>
              <a:rPr lang="tr-TR" sz="2600" dirty="0"/>
              <a:t>;  </a:t>
            </a:r>
            <a:endParaRPr lang="tr-TR" sz="2600" dirty="0" smtClean="0"/>
          </a:p>
          <a:p>
            <a:r>
              <a:rPr lang="tr-TR" sz="2000" b="1" i="1" dirty="0" err="1" smtClean="0"/>
              <a:t>Eksenatid</a:t>
            </a:r>
            <a:r>
              <a:rPr lang="tr-TR" sz="2000" b="1" i="1" dirty="0"/>
              <a:t>:</a:t>
            </a:r>
            <a:r>
              <a:rPr lang="tr-TR" sz="2000" dirty="0"/>
              <a:t> </a:t>
            </a:r>
            <a:r>
              <a:rPr lang="tr-TR" sz="2000" dirty="0" err="1"/>
              <a:t>eGFR</a:t>
            </a:r>
            <a:r>
              <a:rPr lang="tr-TR" sz="2000" dirty="0"/>
              <a:t> &lt;30 ml/</a:t>
            </a:r>
            <a:r>
              <a:rPr lang="tr-TR" sz="2000" dirty="0" err="1"/>
              <a:t>dk</a:t>
            </a:r>
            <a:r>
              <a:rPr lang="tr-TR" sz="2000" dirty="0"/>
              <a:t> ise kullanılmamalıdır, </a:t>
            </a:r>
            <a:r>
              <a:rPr lang="tr-TR" sz="2000" dirty="0" err="1"/>
              <a:t>eGFR</a:t>
            </a:r>
            <a:r>
              <a:rPr lang="tr-TR" sz="2000" dirty="0"/>
              <a:t> 30-50 ml/</a:t>
            </a:r>
            <a:r>
              <a:rPr lang="tr-TR" sz="2000" dirty="0" err="1"/>
              <a:t>dk</a:t>
            </a:r>
            <a:r>
              <a:rPr lang="tr-TR" sz="2000" dirty="0"/>
              <a:t> aralığında 5 </a:t>
            </a:r>
            <a:r>
              <a:rPr lang="tr-TR" sz="2000" dirty="0" err="1"/>
              <a:t>mcg’dan</a:t>
            </a:r>
            <a:r>
              <a:rPr lang="tr-TR" sz="2000" dirty="0"/>
              <a:t> 10 </a:t>
            </a:r>
            <a:r>
              <a:rPr lang="tr-TR" sz="2000" dirty="0" err="1"/>
              <a:t>mcg</a:t>
            </a:r>
            <a:r>
              <a:rPr lang="tr-TR" sz="2000" dirty="0"/>
              <a:t> dozuna çıkılırken dikkatli olunması önerilmektedir.    </a:t>
            </a:r>
            <a:endParaRPr lang="tr-TR" sz="2000" dirty="0" smtClean="0"/>
          </a:p>
          <a:p>
            <a:r>
              <a:rPr lang="tr-TR" sz="2000" b="1" i="1" dirty="0" err="1" smtClean="0"/>
              <a:t>Liksisenatid</a:t>
            </a:r>
            <a:r>
              <a:rPr lang="tr-TR" sz="2000" b="1" i="1" dirty="0"/>
              <a:t>:</a:t>
            </a:r>
            <a:r>
              <a:rPr lang="tr-TR" sz="2000" dirty="0"/>
              <a:t> </a:t>
            </a:r>
            <a:r>
              <a:rPr lang="tr-TR" sz="2000" dirty="0" err="1"/>
              <a:t>eGFR</a:t>
            </a:r>
            <a:r>
              <a:rPr lang="tr-TR" sz="2000" dirty="0"/>
              <a:t> &lt;30 ml/</a:t>
            </a:r>
            <a:r>
              <a:rPr lang="tr-TR" sz="2000" dirty="0" err="1"/>
              <a:t>dk</a:t>
            </a:r>
            <a:r>
              <a:rPr lang="tr-TR" sz="2000" dirty="0"/>
              <a:t> ise kullanılmamalıdır.   </a:t>
            </a:r>
            <a:endParaRPr lang="tr-TR" sz="2000" dirty="0" smtClean="0"/>
          </a:p>
          <a:p>
            <a:r>
              <a:rPr lang="tr-TR" sz="2000" b="1" i="1" dirty="0" err="1" smtClean="0"/>
              <a:t>Liraglutid</a:t>
            </a:r>
            <a:r>
              <a:rPr lang="tr-TR" sz="2000" b="1" i="1" dirty="0"/>
              <a:t>:</a:t>
            </a:r>
            <a:r>
              <a:rPr lang="tr-TR" sz="2000" dirty="0"/>
              <a:t> </a:t>
            </a:r>
            <a:r>
              <a:rPr lang="tr-TR" sz="2000" dirty="0" err="1"/>
              <a:t>eGFR</a:t>
            </a:r>
            <a:r>
              <a:rPr lang="tr-TR" sz="2000" dirty="0"/>
              <a:t> &lt;15 ml/</a:t>
            </a:r>
            <a:r>
              <a:rPr lang="tr-TR" sz="2000" dirty="0" err="1"/>
              <a:t>dk</a:t>
            </a:r>
            <a:r>
              <a:rPr lang="tr-TR" sz="2000" dirty="0"/>
              <a:t> ise kullanılmamalıdır.   </a:t>
            </a:r>
            <a:endParaRPr lang="tr-TR" sz="2000" dirty="0" smtClean="0"/>
          </a:p>
          <a:p>
            <a:r>
              <a:rPr lang="tr-TR" sz="2000" b="1" i="1" dirty="0" err="1" smtClean="0"/>
              <a:t>Dulaglutid</a:t>
            </a:r>
            <a:r>
              <a:rPr lang="tr-TR" sz="2000" b="1" i="1" dirty="0"/>
              <a:t>:</a:t>
            </a:r>
            <a:r>
              <a:rPr lang="tr-TR" sz="2000" dirty="0"/>
              <a:t> </a:t>
            </a:r>
            <a:r>
              <a:rPr lang="tr-TR" sz="2000" dirty="0" err="1"/>
              <a:t>eGFR</a:t>
            </a:r>
            <a:r>
              <a:rPr lang="tr-TR" sz="2000" dirty="0"/>
              <a:t> &lt;15 ml/</a:t>
            </a:r>
            <a:r>
              <a:rPr lang="tr-TR" sz="2000" dirty="0" err="1"/>
              <a:t>dk</a:t>
            </a:r>
            <a:r>
              <a:rPr lang="tr-TR" sz="2000" dirty="0"/>
              <a:t> ise mümkünse kullanılmamalı, gerektiğinde doz azaltılmalıdır.   </a:t>
            </a:r>
            <a:endParaRPr lang="tr-TR" sz="2000" dirty="0" smtClean="0"/>
          </a:p>
          <a:p>
            <a:r>
              <a:rPr lang="tr-TR" sz="2000" b="1" i="1" dirty="0" err="1" smtClean="0"/>
              <a:t>Albiglutid</a:t>
            </a:r>
            <a:r>
              <a:rPr lang="tr-TR" sz="2000" b="1" i="1" dirty="0"/>
              <a:t>:</a:t>
            </a:r>
            <a:r>
              <a:rPr lang="tr-TR" sz="2000" dirty="0"/>
              <a:t> Hafif veya orta derecede böbrek yetersizliğinde doz ayarlaması önerilmemektedir. </a:t>
            </a:r>
            <a:r>
              <a:rPr lang="tr-TR" sz="2000" dirty="0" err="1"/>
              <a:t>eGFR</a:t>
            </a:r>
            <a:r>
              <a:rPr lang="tr-TR" sz="2000" dirty="0"/>
              <a:t> &lt;15 ml/</a:t>
            </a:r>
            <a:r>
              <a:rPr lang="tr-TR" sz="2000" dirty="0" err="1"/>
              <a:t>dk</a:t>
            </a:r>
            <a:r>
              <a:rPr lang="tr-TR" sz="2000" dirty="0"/>
              <a:t> ise kullanılmamalıdır. </a:t>
            </a:r>
            <a:endParaRPr lang="tr-TR" sz="2000" dirty="0" smtClean="0"/>
          </a:p>
          <a:p>
            <a:r>
              <a:rPr lang="tr-TR" sz="2000" b="1" i="1" dirty="0" err="1" smtClean="0"/>
              <a:t>Semaglutid</a:t>
            </a:r>
            <a:r>
              <a:rPr lang="tr-TR" sz="2000" b="1" i="1" dirty="0"/>
              <a:t>:</a:t>
            </a:r>
            <a:r>
              <a:rPr lang="tr-TR" sz="2000" dirty="0"/>
              <a:t> </a:t>
            </a:r>
            <a:r>
              <a:rPr lang="tr-TR" sz="2000" dirty="0" err="1"/>
              <a:t>eGFR</a:t>
            </a:r>
            <a:r>
              <a:rPr lang="tr-TR" sz="2000" dirty="0"/>
              <a:t> &lt;15 ml/</a:t>
            </a:r>
            <a:r>
              <a:rPr lang="tr-TR" sz="2000" dirty="0" err="1"/>
              <a:t>dk</a:t>
            </a:r>
            <a:r>
              <a:rPr lang="tr-TR" sz="2000" dirty="0"/>
              <a:t> ise mümkünse kullanılmamalı, gerektiğinde doz azaltılmalıdır</a:t>
            </a:r>
            <a:r>
              <a:rPr lang="tr-TR" sz="2000" dirty="0" smtClean="0"/>
              <a:t>. </a:t>
            </a:r>
            <a:endParaRPr lang="tr-TR" sz="2000" dirty="0"/>
          </a:p>
        </p:txBody>
      </p:sp>
    </p:spTree>
    <p:extLst>
      <p:ext uri="{BB962C8B-B14F-4D97-AF65-F5344CB8AC3E}">
        <p14:creationId xmlns:p14="http://schemas.microsoft.com/office/powerpoint/2010/main" val="295224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ÖZEL GRUPLARDA GLİSEMİK KONTROL HEDEFLERİ</a:t>
            </a:r>
          </a:p>
        </p:txBody>
      </p:sp>
      <p:sp>
        <p:nvSpPr>
          <p:cNvPr id="3" name="İçerik Yer Tutucusu 2"/>
          <p:cNvSpPr>
            <a:spLocks noGrp="1"/>
          </p:cNvSpPr>
          <p:nvPr>
            <p:ph idx="1"/>
          </p:nvPr>
        </p:nvSpPr>
        <p:spPr>
          <a:xfrm>
            <a:off x="838200" y="1906819"/>
            <a:ext cx="10515600" cy="4351338"/>
          </a:xfrm>
        </p:spPr>
        <p:txBody>
          <a:bodyPr>
            <a:noAutofit/>
          </a:bodyPr>
          <a:lstStyle/>
          <a:p>
            <a:pPr marL="0" indent="0">
              <a:buNone/>
            </a:pPr>
            <a:r>
              <a:rPr lang="tr-TR" sz="2400" dirty="0" smtClean="0"/>
              <a:t>Yaşlılar veya yaşam beklentisi kısa olan hastalar</a:t>
            </a:r>
          </a:p>
          <a:p>
            <a:r>
              <a:rPr lang="tr-TR" sz="2000" dirty="0" smtClean="0"/>
              <a:t>İleri yaştaki kişilerde, 10 yıllık yaşam beklentisi düşük, diyabet süresi uzun, hipoglisemi riski yüksek, uzun süredir kontrolsüz diyabeti olan, diyabete bağlı ilerlemiş komplikasyonları olan ve eşlik eden hastalıkları bulunan diyabetlilerde sıkı </a:t>
            </a:r>
            <a:r>
              <a:rPr lang="tr-TR" sz="2000" dirty="0" err="1" smtClean="0"/>
              <a:t>metabolik</a:t>
            </a:r>
            <a:r>
              <a:rPr lang="tr-TR" sz="2000" dirty="0" smtClean="0"/>
              <a:t> kontrol </a:t>
            </a:r>
            <a:r>
              <a:rPr lang="tr-TR" sz="2000" dirty="0" smtClean="0"/>
              <a:t>önerilmez. Yaşlı </a:t>
            </a:r>
            <a:r>
              <a:rPr lang="tr-TR" sz="2000" dirty="0" smtClean="0"/>
              <a:t>ve diyabet süresi 10 yılın üzerinde olan gruplarda sıkı </a:t>
            </a:r>
            <a:r>
              <a:rPr lang="tr-TR" sz="2000" dirty="0" err="1" smtClean="0"/>
              <a:t>metabolik</a:t>
            </a:r>
            <a:r>
              <a:rPr lang="tr-TR" sz="2000" dirty="0" smtClean="0"/>
              <a:t> kontrolün KV olay riskini artırdığı ve risk artışının hipoglisemi ile ilişkili olduğu gösterilmiştir. </a:t>
            </a:r>
          </a:p>
        </p:txBody>
      </p:sp>
    </p:spTree>
    <p:extLst>
      <p:ext uri="{BB962C8B-B14F-4D97-AF65-F5344CB8AC3E}">
        <p14:creationId xmlns:p14="http://schemas.microsoft.com/office/powerpoint/2010/main" val="17800027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KRONİK BÖBREK YETERSİZLİĞİNDE ANTİDİYABETİK İLAÇLARIN KULLANIMI</a:t>
            </a:r>
          </a:p>
        </p:txBody>
      </p:sp>
      <p:sp>
        <p:nvSpPr>
          <p:cNvPr id="3" name="İçerik Yer Tutucusu 2"/>
          <p:cNvSpPr>
            <a:spLocks noGrp="1"/>
          </p:cNvSpPr>
          <p:nvPr>
            <p:ph idx="1"/>
          </p:nvPr>
        </p:nvSpPr>
        <p:spPr/>
        <p:txBody>
          <a:bodyPr>
            <a:normAutofit lnSpcReduction="10000"/>
          </a:bodyPr>
          <a:lstStyle/>
          <a:p>
            <a:pPr marL="0" indent="0">
              <a:buNone/>
            </a:pPr>
            <a:r>
              <a:rPr lang="tr-TR" sz="2400" dirty="0"/>
              <a:t>SGLT2 İnhibitörleri; </a:t>
            </a:r>
            <a:endParaRPr lang="tr-TR" sz="2400" dirty="0" smtClean="0"/>
          </a:p>
          <a:p>
            <a:r>
              <a:rPr lang="tr-TR" sz="2000" dirty="0" smtClean="0"/>
              <a:t>SGLT2-İ </a:t>
            </a:r>
            <a:r>
              <a:rPr lang="tr-TR" sz="2000" dirty="0"/>
              <a:t>grubu ilaçlarla </a:t>
            </a:r>
            <a:r>
              <a:rPr lang="tr-TR" sz="2000" dirty="0" err="1"/>
              <a:t>eGFR</a:t>
            </a:r>
            <a:r>
              <a:rPr lang="tr-TR" sz="2000" dirty="0"/>
              <a:t> &lt;45 ml/</a:t>
            </a:r>
            <a:r>
              <a:rPr lang="tr-TR" sz="2000" dirty="0" err="1"/>
              <a:t>dk</a:t>
            </a:r>
            <a:r>
              <a:rPr lang="tr-TR" sz="2000" dirty="0"/>
              <a:t> altında </a:t>
            </a:r>
            <a:r>
              <a:rPr lang="tr-TR" sz="2000" dirty="0" err="1"/>
              <a:t>antidiyabetik</a:t>
            </a:r>
            <a:r>
              <a:rPr lang="tr-TR" sz="2000" dirty="0"/>
              <a:t> etki azalır.  </a:t>
            </a:r>
            <a:endParaRPr lang="tr-TR" sz="2000" dirty="0" smtClean="0"/>
          </a:p>
          <a:p>
            <a:r>
              <a:rPr lang="tr-TR" sz="2000" b="1" i="1" dirty="0" err="1" smtClean="0"/>
              <a:t>Dapagliflozin</a:t>
            </a:r>
            <a:r>
              <a:rPr lang="tr-TR" sz="2000" b="1" i="1" dirty="0"/>
              <a:t>:</a:t>
            </a:r>
            <a:r>
              <a:rPr lang="tr-TR" sz="2000" dirty="0"/>
              <a:t> </a:t>
            </a:r>
            <a:r>
              <a:rPr lang="tr-TR" sz="2000" dirty="0" smtClean="0"/>
              <a:t>Kalp </a:t>
            </a:r>
            <a:r>
              <a:rPr lang="tr-TR" sz="2000" dirty="0"/>
              <a:t>yetersizliği ve/veya kronik böbrek yetersizliği </a:t>
            </a:r>
            <a:r>
              <a:rPr lang="tr-TR" sz="2000" dirty="0" err="1"/>
              <a:t>endikasyonu</a:t>
            </a:r>
            <a:r>
              <a:rPr lang="tr-TR" sz="2000" dirty="0"/>
              <a:t> ile kullanılıyor ise </a:t>
            </a:r>
            <a:r>
              <a:rPr lang="tr-TR" sz="2000" dirty="0" err="1"/>
              <a:t>eGFR</a:t>
            </a:r>
            <a:r>
              <a:rPr lang="tr-TR" sz="2000" dirty="0"/>
              <a:t> &lt; 25 ml/</a:t>
            </a:r>
            <a:r>
              <a:rPr lang="tr-TR" sz="2000" dirty="0" err="1"/>
              <a:t>dak</a:t>
            </a:r>
            <a:r>
              <a:rPr lang="tr-TR" sz="2000" dirty="0"/>
              <a:t> olan hastalarda </a:t>
            </a:r>
            <a:r>
              <a:rPr lang="tr-TR" sz="2000" dirty="0" err="1"/>
              <a:t>dapagliflozin</a:t>
            </a:r>
            <a:r>
              <a:rPr lang="tr-TR" sz="2000" dirty="0"/>
              <a:t> tedavisine başlanması önerilmez</a:t>
            </a:r>
            <a:r>
              <a:rPr lang="tr-TR" sz="2000" dirty="0" smtClean="0"/>
              <a:t>.</a:t>
            </a:r>
          </a:p>
          <a:p>
            <a:r>
              <a:rPr lang="tr-TR" sz="2000" b="1" i="1" dirty="0" err="1"/>
              <a:t>Empagliflozin</a:t>
            </a:r>
            <a:r>
              <a:rPr lang="tr-TR" sz="2000" b="1" i="1" dirty="0"/>
              <a:t>:</a:t>
            </a:r>
            <a:r>
              <a:rPr lang="tr-TR" sz="2000" dirty="0"/>
              <a:t> </a:t>
            </a:r>
            <a:r>
              <a:rPr lang="tr-TR" sz="2000" dirty="0" err="1"/>
              <a:t>eGFR</a:t>
            </a:r>
            <a:r>
              <a:rPr lang="tr-TR" sz="2000" dirty="0"/>
              <a:t> 45-60 ml/</a:t>
            </a:r>
            <a:r>
              <a:rPr lang="tr-TR" sz="2000" dirty="0" err="1"/>
              <a:t>dk</a:t>
            </a:r>
            <a:r>
              <a:rPr lang="tr-TR" sz="2000" dirty="0"/>
              <a:t> olan hastalarda </a:t>
            </a:r>
            <a:r>
              <a:rPr lang="tr-TR" sz="2000" dirty="0" err="1"/>
              <a:t>antidiyabetik</a:t>
            </a:r>
            <a:r>
              <a:rPr lang="tr-TR" sz="2000" dirty="0"/>
              <a:t> amaçla başlanması önerilmez, hasta </a:t>
            </a:r>
            <a:r>
              <a:rPr lang="tr-TR" sz="2000" dirty="0" err="1"/>
              <a:t>empagliflozin</a:t>
            </a:r>
            <a:r>
              <a:rPr lang="tr-TR" sz="2000" dirty="0"/>
              <a:t> almakta ise ilaca 10 mg dozunda devam edilir. Kalp yetersizliği </a:t>
            </a:r>
            <a:r>
              <a:rPr lang="tr-TR" sz="2000" dirty="0" err="1"/>
              <a:t>endikasyonu</a:t>
            </a:r>
            <a:r>
              <a:rPr lang="tr-TR" sz="2000" dirty="0"/>
              <a:t> ile kullanılıyor ise </a:t>
            </a:r>
            <a:r>
              <a:rPr lang="tr-TR" sz="2000" dirty="0" err="1"/>
              <a:t>eGFR</a:t>
            </a:r>
            <a:r>
              <a:rPr lang="tr-TR" sz="2000" dirty="0"/>
              <a:t> &lt;20 </a:t>
            </a:r>
            <a:r>
              <a:rPr lang="tr-TR" sz="2000" dirty="0" err="1"/>
              <a:t>mL</a:t>
            </a:r>
            <a:r>
              <a:rPr lang="tr-TR" sz="2000" dirty="0"/>
              <a:t>/</a:t>
            </a:r>
            <a:r>
              <a:rPr lang="tr-TR" sz="2000" dirty="0" err="1"/>
              <a:t>dak</a:t>
            </a:r>
            <a:r>
              <a:rPr lang="tr-TR" sz="2000" dirty="0"/>
              <a:t> olan hastalarda </a:t>
            </a:r>
            <a:r>
              <a:rPr lang="tr-TR" sz="2000" dirty="0" err="1"/>
              <a:t>empagliflozin</a:t>
            </a:r>
            <a:r>
              <a:rPr lang="tr-TR" sz="2000" dirty="0"/>
              <a:t> tedavisine başlanması önerilmez. </a:t>
            </a:r>
            <a:endParaRPr lang="tr-TR" sz="2000" dirty="0" smtClean="0"/>
          </a:p>
          <a:p>
            <a:r>
              <a:rPr lang="tr-TR" sz="2000" b="1" i="1" dirty="0" err="1" smtClean="0"/>
              <a:t>Kanagliflozin</a:t>
            </a:r>
            <a:r>
              <a:rPr lang="tr-TR" sz="2000" b="1" i="1" dirty="0"/>
              <a:t>:</a:t>
            </a:r>
            <a:r>
              <a:rPr lang="tr-TR" sz="2000" dirty="0"/>
              <a:t> </a:t>
            </a:r>
            <a:r>
              <a:rPr lang="tr-TR" sz="2000" dirty="0" err="1"/>
              <a:t>eGFR</a:t>
            </a:r>
            <a:r>
              <a:rPr lang="tr-TR" sz="2000" dirty="0"/>
              <a:t> 30-60 ml/</a:t>
            </a:r>
            <a:r>
              <a:rPr lang="tr-TR" sz="2000" dirty="0" err="1"/>
              <a:t>dk</a:t>
            </a:r>
            <a:r>
              <a:rPr lang="tr-TR" sz="2000" dirty="0"/>
              <a:t> ise 100 mg/gün dozunu aşmayacak şekilde kullanımı uygundur. </a:t>
            </a:r>
            <a:r>
              <a:rPr lang="tr-TR" sz="2000" dirty="0" err="1"/>
              <a:t>eGFR</a:t>
            </a:r>
            <a:r>
              <a:rPr lang="tr-TR" sz="2000" dirty="0"/>
              <a:t> 15-30 ml/</a:t>
            </a:r>
            <a:r>
              <a:rPr lang="tr-TR" sz="2000" dirty="0" err="1"/>
              <a:t>dk</a:t>
            </a:r>
            <a:r>
              <a:rPr lang="tr-TR" sz="2000" dirty="0"/>
              <a:t> ise ilaca başlanmaması, halen kullanmakta olan hastalarda </a:t>
            </a:r>
            <a:r>
              <a:rPr lang="tr-TR" sz="2000" dirty="0" err="1"/>
              <a:t>kardiyorenal</a:t>
            </a:r>
            <a:r>
              <a:rPr lang="tr-TR" sz="2000" dirty="0"/>
              <a:t> </a:t>
            </a:r>
            <a:r>
              <a:rPr lang="tr-TR" sz="2000" dirty="0" err="1"/>
              <a:t>sonlanımlar</a:t>
            </a:r>
            <a:r>
              <a:rPr lang="tr-TR" sz="2000" dirty="0"/>
              <a:t> üzerine olumlu etkileri olduğu dikkate alınarak 100 mg/gün devam edilmesi önerilmektedir. </a:t>
            </a:r>
            <a:r>
              <a:rPr lang="tr-TR" sz="2000" dirty="0" err="1"/>
              <a:t>eGFR</a:t>
            </a:r>
            <a:r>
              <a:rPr lang="tr-TR" sz="2000" dirty="0"/>
              <a:t> &lt;15 ml/</a:t>
            </a:r>
            <a:r>
              <a:rPr lang="tr-TR" sz="2000" dirty="0" err="1"/>
              <a:t>dk</a:t>
            </a:r>
            <a:r>
              <a:rPr lang="tr-TR" sz="2000" dirty="0"/>
              <a:t> ise kullanılmamalıdır</a:t>
            </a:r>
          </a:p>
        </p:txBody>
      </p:sp>
    </p:spTree>
    <p:extLst>
      <p:ext uri="{BB962C8B-B14F-4D97-AF65-F5344CB8AC3E}">
        <p14:creationId xmlns:p14="http://schemas.microsoft.com/office/powerpoint/2010/main" val="5391869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KRONİK BÖBREK YETERSİZLİĞİNDE ANTİDİYABETİK İLAÇLARIN KULLANIMI</a:t>
            </a:r>
          </a:p>
        </p:txBody>
      </p:sp>
      <p:sp>
        <p:nvSpPr>
          <p:cNvPr id="3" name="İçerik Yer Tutucusu 2"/>
          <p:cNvSpPr>
            <a:spLocks noGrp="1"/>
          </p:cNvSpPr>
          <p:nvPr>
            <p:ph idx="1"/>
          </p:nvPr>
        </p:nvSpPr>
        <p:spPr/>
        <p:txBody>
          <a:bodyPr>
            <a:normAutofit fontScale="70000" lnSpcReduction="20000"/>
          </a:bodyPr>
          <a:lstStyle/>
          <a:p>
            <a:pPr marL="0" indent="0">
              <a:buNone/>
            </a:pPr>
            <a:r>
              <a:rPr lang="tr-TR" sz="2600" dirty="0"/>
              <a:t>İnsülin;   </a:t>
            </a:r>
            <a:endParaRPr lang="tr-TR" sz="2600" dirty="0" smtClean="0"/>
          </a:p>
          <a:p>
            <a:r>
              <a:rPr lang="tr-TR" sz="2000" dirty="0" err="1" smtClean="0"/>
              <a:t>eGFR</a:t>
            </a:r>
            <a:r>
              <a:rPr lang="tr-TR" sz="2000" dirty="0" smtClean="0"/>
              <a:t> </a:t>
            </a:r>
            <a:r>
              <a:rPr lang="tr-TR" sz="2000" dirty="0"/>
              <a:t>&lt;30 ml/</a:t>
            </a:r>
            <a:r>
              <a:rPr lang="tr-TR" sz="2000" dirty="0" err="1"/>
              <a:t>dk</a:t>
            </a:r>
            <a:r>
              <a:rPr lang="tr-TR" sz="2000" dirty="0"/>
              <a:t> ise hipoglisemi riski artacağından, insülin dozunun azaltılması  gerekir</a:t>
            </a:r>
            <a:r>
              <a:rPr lang="tr-TR" sz="2000" dirty="0" smtClean="0"/>
              <a:t>.</a:t>
            </a:r>
          </a:p>
          <a:p>
            <a:endParaRPr lang="tr-TR" sz="2000" dirty="0"/>
          </a:p>
          <a:p>
            <a:pPr marL="0" indent="0">
              <a:buNone/>
            </a:pPr>
            <a:r>
              <a:rPr lang="tr-TR" sz="2600" dirty="0" smtClean="0"/>
              <a:t>TEMD ÖNERİLERİ</a:t>
            </a:r>
          </a:p>
          <a:p>
            <a:r>
              <a:rPr lang="tr-TR" sz="2400" dirty="0"/>
              <a:t>TEMD, ileri derecede böbrek yetersizliği (</a:t>
            </a:r>
            <a:r>
              <a:rPr lang="tr-TR" sz="2400" dirty="0" err="1"/>
              <a:t>eGFR</a:t>
            </a:r>
            <a:r>
              <a:rPr lang="tr-TR" sz="2400" dirty="0"/>
              <a:t> &lt;15 ml/</a:t>
            </a:r>
            <a:r>
              <a:rPr lang="tr-TR" sz="2400" dirty="0" err="1"/>
              <a:t>dk</a:t>
            </a:r>
            <a:r>
              <a:rPr lang="tr-TR" sz="2400" dirty="0"/>
              <a:t>) olan veya diyalize giren vakalarda insülin dışında, herhangi bir </a:t>
            </a:r>
            <a:r>
              <a:rPr lang="tr-TR" sz="2400" dirty="0" err="1"/>
              <a:t>antihiperglisemik</a:t>
            </a:r>
            <a:r>
              <a:rPr lang="tr-TR" sz="2400" dirty="0"/>
              <a:t> ilaç kullanımını </a:t>
            </a:r>
            <a:r>
              <a:rPr lang="tr-TR" sz="2400" dirty="0" smtClean="0"/>
              <a:t>önermemektedir. </a:t>
            </a:r>
          </a:p>
          <a:p>
            <a:r>
              <a:rPr lang="tr-TR" sz="2400" dirty="0" smtClean="0"/>
              <a:t>KV </a:t>
            </a:r>
            <a:r>
              <a:rPr lang="tr-TR" sz="2400" dirty="0"/>
              <a:t>olay öyküsü olan hastalarda KV güvenliliği kanıtlanmış SGLT2-İ grubu ilaçlar (</a:t>
            </a:r>
            <a:r>
              <a:rPr lang="tr-TR" sz="2400" dirty="0" err="1"/>
              <a:t>empagliflozin</a:t>
            </a:r>
            <a:r>
              <a:rPr lang="tr-TR" sz="2400" dirty="0"/>
              <a:t>, </a:t>
            </a:r>
            <a:r>
              <a:rPr lang="tr-TR" sz="2400" dirty="0" err="1"/>
              <a:t>kanagliflozin</a:t>
            </a:r>
            <a:r>
              <a:rPr lang="tr-TR" sz="2400" dirty="0"/>
              <a:t>) veya GLP-1 RA grubu ilaçlar (</a:t>
            </a:r>
            <a:r>
              <a:rPr lang="tr-TR" sz="2400" dirty="0" err="1"/>
              <a:t>liraglutid</a:t>
            </a:r>
            <a:r>
              <a:rPr lang="tr-TR" sz="2400" dirty="0"/>
              <a:t>, </a:t>
            </a:r>
            <a:r>
              <a:rPr lang="tr-TR" sz="2400" dirty="0" err="1"/>
              <a:t>semaglutid</a:t>
            </a:r>
            <a:r>
              <a:rPr lang="tr-TR" sz="2400" dirty="0"/>
              <a:t>, </a:t>
            </a:r>
            <a:r>
              <a:rPr lang="tr-TR" sz="2400" dirty="0" err="1"/>
              <a:t>dulaglutid</a:t>
            </a:r>
            <a:r>
              <a:rPr lang="tr-TR" sz="2400" dirty="0"/>
              <a:t>) kullanılması tercih </a:t>
            </a:r>
            <a:r>
              <a:rPr lang="tr-TR" sz="2400" dirty="0" smtClean="0"/>
              <a:t>edilmelidir.</a:t>
            </a:r>
          </a:p>
          <a:p>
            <a:r>
              <a:rPr lang="tr-TR" sz="2400" dirty="0" smtClean="0"/>
              <a:t>SGLT2-İ </a:t>
            </a:r>
            <a:r>
              <a:rPr lang="tr-TR" sz="2400" dirty="0"/>
              <a:t>grubu ilaçların kronik böbrek hastalığında </a:t>
            </a:r>
            <a:r>
              <a:rPr lang="tr-TR" sz="2400" dirty="0" err="1"/>
              <a:t>renal</a:t>
            </a:r>
            <a:r>
              <a:rPr lang="tr-TR" sz="2400" dirty="0"/>
              <a:t> </a:t>
            </a:r>
            <a:r>
              <a:rPr lang="tr-TR" sz="2400" dirty="0" err="1"/>
              <a:t>sonlanımlar</a:t>
            </a:r>
            <a:r>
              <a:rPr lang="tr-TR" sz="2400" dirty="0"/>
              <a:t> üzerine olumlu (kronik böbrek hastalığının ilerlemesini yavaşlatıcı) </a:t>
            </a:r>
            <a:r>
              <a:rPr lang="tr-TR" sz="2400" dirty="0" smtClean="0"/>
              <a:t>etkisi. </a:t>
            </a:r>
            <a:r>
              <a:rPr lang="tr-TR" sz="2400" dirty="0"/>
              <a:t>B</a:t>
            </a:r>
            <a:r>
              <a:rPr lang="tr-TR" sz="2400" dirty="0" smtClean="0"/>
              <a:t>u </a:t>
            </a:r>
            <a:r>
              <a:rPr lang="tr-TR" sz="2400" dirty="0"/>
              <a:t>konuda yalnızca </a:t>
            </a:r>
            <a:r>
              <a:rPr lang="tr-TR" sz="2400" dirty="0" err="1"/>
              <a:t>dapagliflozin</a:t>
            </a:r>
            <a:r>
              <a:rPr lang="tr-TR" sz="2400" dirty="0"/>
              <a:t> ve </a:t>
            </a:r>
            <a:r>
              <a:rPr lang="tr-TR" sz="2400" dirty="0" err="1"/>
              <a:t>kanagliflozinin</a:t>
            </a:r>
            <a:r>
              <a:rPr lang="tr-TR" sz="2400" dirty="0"/>
              <a:t> kullanım </a:t>
            </a:r>
            <a:r>
              <a:rPr lang="tr-TR" sz="2400" dirty="0" err="1"/>
              <a:t>endikasyonu</a:t>
            </a:r>
            <a:r>
              <a:rPr lang="tr-TR" sz="2400" dirty="0"/>
              <a:t> </a:t>
            </a:r>
            <a:r>
              <a:rPr lang="tr-TR" sz="2400" dirty="0" smtClean="0"/>
              <a:t>vardır.</a:t>
            </a:r>
          </a:p>
          <a:p>
            <a:r>
              <a:rPr lang="tr-TR" sz="2400" dirty="0" smtClean="0"/>
              <a:t>SGLT2-İ </a:t>
            </a:r>
            <a:r>
              <a:rPr lang="tr-TR" sz="2400" dirty="0"/>
              <a:t>grubu (</a:t>
            </a:r>
            <a:r>
              <a:rPr lang="tr-TR" sz="2400" dirty="0" err="1"/>
              <a:t>empagliflozin</a:t>
            </a:r>
            <a:r>
              <a:rPr lang="tr-TR" sz="2400" dirty="0"/>
              <a:t>, </a:t>
            </a:r>
            <a:r>
              <a:rPr lang="tr-TR" sz="2400" dirty="0" err="1"/>
              <a:t>kanagliflozin</a:t>
            </a:r>
            <a:r>
              <a:rPr lang="tr-TR" sz="2400" dirty="0"/>
              <a:t> ve </a:t>
            </a:r>
            <a:r>
              <a:rPr lang="tr-TR" sz="2400" dirty="0" err="1"/>
              <a:t>dapagliflozin</a:t>
            </a:r>
            <a:r>
              <a:rPr lang="tr-TR" sz="2400" dirty="0"/>
              <a:t>) ilaçlar kalp yetersizliği nedeniyle hastaneye yatış riskini </a:t>
            </a:r>
            <a:r>
              <a:rPr lang="tr-TR" sz="2400" dirty="0" smtClean="0"/>
              <a:t>azaltır. </a:t>
            </a:r>
            <a:r>
              <a:rPr lang="tr-TR" sz="2400" dirty="0"/>
              <a:t>Bu ilaçlardan </a:t>
            </a:r>
            <a:r>
              <a:rPr lang="tr-TR" sz="2400" dirty="0" err="1"/>
              <a:t>dapagliflozinin</a:t>
            </a:r>
            <a:r>
              <a:rPr lang="tr-TR" sz="2400" dirty="0"/>
              <a:t> azalmış </a:t>
            </a:r>
            <a:r>
              <a:rPr lang="tr-TR" sz="2400" dirty="0" err="1"/>
              <a:t>ejeksiyon</a:t>
            </a:r>
            <a:r>
              <a:rPr lang="tr-TR" sz="2400" dirty="0"/>
              <a:t> </a:t>
            </a:r>
            <a:r>
              <a:rPr lang="tr-TR" sz="2400" dirty="0" err="1"/>
              <a:t>fraksiyonlu</a:t>
            </a:r>
            <a:r>
              <a:rPr lang="tr-TR" sz="2400" dirty="0"/>
              <a:t> kalp yetersizliğinde, </a:t>
            </a:r>
            <a:r>
              <a:rPr lang="tr-TR" sz="2400" dirty="0" err="1"/>
              <a:t>empagliflozinin</a:t>
            </a:r>
            <a:r>
              <a:rPr lang="tr-TR" sz="2400" dirty="0"/>
              <a:t> ise hem korunmuş hem de azalmış </a:t>
            </a:r>
            <a:r>
              <a:rPr lang="tr-TR" sz="2400" dirty="0" err="1"/>
              <a:t>ejeksiyon</a:t>
            </a:r>
            <a:r>
              <a:rPr lang="tr-TR" sz="2400" dirty="0"/>
              <a:t> </a:t>
            </a:r>
            <a:r>
              <a:rPr lang="tr-TR" sz="2400" dirty="0" err="1"/>
              <a:t>fraksiyonlu</a:t>
            </a:r>
            <a:r>
              <a:rPr lang="tr-TR" sz="2400" dirty="0"/>
              <a:t> kalp yetersizliğinde kullanım </a:t>
            </a:r>
            <a:r>
              <a:rPr lang="tr-TR" sz="2400" dirty="0" err="1"/>
              <a:t>endikasyonu</a:t>
            </a:r>
            <a:r>
              <a:rPr lang="tr-TR" sz="2400" dirty="0"/>
              <a:t> </a:t>
            </a:r>
            <a:r>
              <a:rPr lang="tr-TR" sz="2400" dirty="0" smtClean="0"/>
              <a:t>vardır. </a:t>
            </a:r>
            <a:endParaRPr lang="tr-TR" sz="2400" dirty="0"/>
          </a:p>
        </p:txBody>
      </p:sp>
    </p:spTree>
    <p:extLst>
      <p:ext uri="{BB962C8B-B14F-4D97-AF65-F5344CB8AC3E}">
        <p14:creationId xmlns:p14="http://schemas.microsoft.com/office/powerpoint/2010/main" val="2540004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MONOTERAPİDE KULLANILAN ANTİHİPERGLİSEMİK İLAÇLARA YANIT</a:t>
            </a:r>
          </a:p>
        </p:txBody>
      </p:sp>
      <p:sp>
        <p:nvSpPr>
          <p:cNvPr id="5" name="İçerik Yer Tutucusu 4"/>
          <p:cNvSpPr>
            <a:spLocks noGrp="1"/>
          </p:cNvSpPr>
          <p:nvPr>
            <p:ph idx="1"/>
          </p:nvPr>
        </p:nvSpPr>
        <p:spPr>
          <a:xfrm>
            <a:off x="838200" y="1690688"/>
            <a:ext cx="10515600" cy="4735050"/>
          </a:xfrm>
        </p:spPr>
        <p:txBody>
          <a:bodyPr>
            <a:normAutofit fontScale="92500" lnSpcReduction="10000"/>
          </a:bodyPr>
          <a:lstStyle/>
          <a:p>
            <a:r>
              <a:rPr lang="tr-TR" sz="2000" dirty="0"/>
              <a:t>Tip 2 diyabetlilerde tek başlarına kullanıldıklarında, çeşitli tedavi seçeneklerinin </a:t>
            </a:r>
            <a:r>
              <a:rPr lang="tr-TR" sz="2000" dirty="0" err="1"/>
              <a:t>glisemi</a:t>
            </a:r>
            <a:r>
              <a:rPr lang="tr-TR" sz="2000" dirty="0"/>
              <a:t> ve A1C üzerindeki etkileri </a:t>
            </a:r>
            <a:endParaRPr lang="tr-TR" sz="2000" dirty="0" smtClean="0"/>
          </a:p>
          <a:p>
            <a:endParaRPr lang="tr-TR" sz="2000" dirty="0"/>
          </a:p>
          <a:p>
            <a:endParaRPr lang="tr-TR" sz="2000" dirty="0" smtClean="0"/>
          </a:p>
          <a:p>
            <a:endParaRPr lang="tr-TR" sz="2000" dirty="0"/>
          </a:p>
          <a:p>
            <a:endParaRPr lang="tr-TR" sz="2000" dirty="0" smtClean="0"/>
          </a:p>
          <a:p>
            <a:pPr marL="0" indent="0">
              <a:buNone/>
            </a:pPr>
            <a:endParaRPr lang="tr-TR" sz="2000" dirty="0" smtClean="0"/>
          </a:p>
          <a:p>
            <a:endParaRPr lang="tr-TR" sz="2000" dirty="0"/>
          </a:p>
          <a:p>
            <a:endParaRPr lang="tr-TR" sz="2000" dirty="0" smtClean="0"/>
          </a:p>
          <a:p>
            <a:endParaRPr lang="tr-TR" sz="2000" dirty="0"/>
          </a:p>
          <a:p>
            <a:endParaRPr lang="tr-TR" sz="2000" dirty="0" smtClean="0"/>
          </a:p>
          <a:p>
            <a:r>
              <a:rPr lang="tr-TR" sz="2000" dirty="0"/>
              <a:t>Başlangıçta alınan iyi yanıtlar, diyabet süresi ilerledikçe azalır ve kombinasyonlar gündeme gelir. </a:t>
            </a:r>
            <a:endParaRPr lang="tr-TR" sz="2000" dirty="0" smtClean="0"/>
          </a:p>
          <a:p>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634" y="2341634"/>
            <a:ext cx="6799813" cy="3502213"/>
          </a:xfrm>
          <a:prstGeom prst="rect">
            <a:avLst/>
          </a:prstGeom>
        </p:spPr>
      </p:pic>
    </p:spTree>
    <p:extLst>
      <p:ext uri="{BB962C8B-B14F-4D97-AF65-F5344CB8AC3E}">
        <p14:creationId xmlns:p14="http://schemas.microsoft.com/office/powerpoint/2010/main" val="3627330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HAZIR ANTİHİPERGLİSEMİK İLAÇ KOMBİNASYONLARI</a:t>
            </a:r>
          </a:p>
        </p:txBody>
      </p:sp>
      <p:sp>
        <p:nvSpPr>
          <p:cNvPr id="3" name="İçerik Yer Tutucusu 2"/>
          <p:cNvSpPr>
            <a:spLocks noGrp="1"/>
          </p:cNvSpPr>
          <p:nvPr>
            <p:ph idx="1"/>
          </p:nvPr>
        </p:nvSpPr>
        <p:spPr/>
        <p:txBody>
          <a:bodyPr>
            <a:normAutofit/>
          </a:bodyPr>
          <a:lstStyle/>
          <a:p>
            <a:r>
              <a:rPr lang="tr-TR" sz="2000" dirty="0" smtClean="0"/>
              <a:t>Maliyet </a:t>
            </a:r>
            <a:r>
              <a:rPr lang="tr-TR" sz="2000" dirty="0"/>
              <a:t>ve deneyim süresi göz önüne alındığında en çok </a:t>
            </a:r>
            <a:r>
              <a:rPr lang="tr-TR" sz="2000" dirty="0" err="1"/>
              <a:t>metforminli</a:t>
            </a:r>
            <a:r>
              <a:rPr lang="tr-TR" sz="2000" dirty="0"/>
              <a:t> kombinasyonlar tercih edilmelidir. Hastanın özelliklerine göre, </a:t>
            </a:r>
            <a:r>
              <a:rPr lang="tr-TR" sz="2000" dirty="0" err="1"/>
              <a:t>metformin</a:t>
            </a:r>
            <a:r>
              <a:rPr lang="tr-TR" sz="2000" dirty="0"/>
              <a:t> genellikle SU, GLN, DPP4-İ, PİO veya SGLT2 ile kombine edilebilir. Benzer şekilde, GLP-1 RA grubundan ilaçların bazal insülinlerle hazır kombinasyonları mevcuttur. Hastanın tedaviye uyumunu artırmak amacı ile, farklı </a:t>
            </a:r>
            <a:r>
              <a:rPr lang="tr-TR" sz="2000" dirty="0" err="1"/>
              <a:t>antihiperglisemik</a:t>
            </a:r>
            <a:r>
              <a:rPr lang="tr-TR" sz="2000" dirty="0"/>
              <a:t> gruplardan ilaçların hazır kombinasyonları üretilmiştir</a:t>
            </a:r>
          </a:p>
        </p:txBody>
      </p:sp>
    </p:spTree>
    <p:extLst>
      <p:ext uri="{BB962C8B-B14F-4D97-AF65-F5344CB8AC3E}">
        <p14:creationId xmlns:p14="http://schemas.microsoft.com/office/powerpoint/2010/main" val="25690687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HAZIR ANTİHİPERGLİSEMİK İLAÇ KOMBİNASYONLARI</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50029" y="1795549"/>
            <a:ext cx="4655127" cy="4513811"/>
          </a:xfrm>
        </p:spPr>
      </p:pic>
    </p:spTree>
    <p:extLst>
      <p:ext uri="{BB962C8B-B14F-4D97-AF65-F5344CB8AC3E}">
        <p14:creationId xmlns:p14="http://schemas.microsoft.com/office/powerpoint/2010/main" val="41600478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İNSÜLİN TEDAVİSİ İLKELERİ</a:t>
            </a:r>
          </a:p>
        </p:txBody>
      </p:sp>
      <p:sp>
        <p:nvSpPr>
          <p:cNvPr id="3" name="İçerik Yer Tutucusu 2"/>
          <p:cNvSpPr>
            <a:spLocks noGrp="1"/>
          </p:cNvSpPr>
          <p:nvPr>
            <p:ph idx="1"/>
          </p:nvPr>
        </p:nvSpPr>
        <p:spPr/>
        <p:txBody>
          <a:bodyPr>
            <a:normAutofit/>
          </a:bodyPr>
          <a:lstStyle/>
          <a:p>
            <a:r>
              <a:rPr lang="tr-TR" sz="2400" dirty="0"/>
              <a:t> İNSÜLİN TEDAVİSİNİN </a:t>
            </a:r>
            <a:r>
              <a:rPr lang="tr-TR" sz="2400" dirty="0" smtClean="0"/>
              <a:t>AMAÇLARI</a:t>
            </a:r>
          </a:p>
          <a:p>
            <a:pPr marL="0" indent="0">
              <a:buNone/>
            </a:pPr>
            <a:r>
              <a:rPr lang="tr-TR" sz="2000" b="1" dirty="0"/>
              <a:t>1.</a:t>
            </a:r>
            <a:r>
              <a:rPr lang="tr-TR" sz="2000" dirty="0"/>
              <a:t> </a:t>
            </a:r>
            <a:r>
              <a:rPr lang="tr-TR" sz="2000" b="1" dirty="0"/>
              <a:t>İnsülin eksikliğini </a:t>
            </a:r>
            <a:r>
              <a:rPr lang="tr-TR" sz="2000" b="1" dirty="0" err="1"/>
              <a:t>replase</a:t>
            </a:r>
            <a:r>
              <a:rPr lang="tr-TR" sz="2000" b="1" dirty="0"/>
              <a:t> etmek</a:t>
            </a:r>
            <a:r>
              <a:rPr lang="tr-TR" sz="2000" dirty="0"/>
              <a:t>; Tip 1 diyabetlilerde veya insülin rezervi azalmış tip 2 diyabet hastalarında uygulanır. Vücudun normal insülin </a:t>
            </a:r>
            <a:r>
              <a:rPr lang="tr-TR" sz="2000" dirty="0" err="1"/>
              <a:t>sekresyonunu</a:t>
            </a:r>
            <a:r>
              <a:rPr lang="tr-TR" sz="2000" dirty="0"/>
              <a:t> taklit etmek amacı ile genellikle bazal-</a:t>
            </a:r>
            <a:r>
              <a:rPr lang="tr-TR" sz="2000" dirty="0" err="1"/>
              <a:t>bolus</a:t>
            </a:r>
            <a:r>
              <a:rPr lang="tr-TR" sz="2000" dirty="0"/>
              <a:t> uygulama şeklinde tasarlanır ve uygulanır. </a:t>
            </a:r>
            <a:endParaRPr lang="tr-TR" sz="2000" dirty="0" smtClean="0"/>
          </a:p>
          <a:p>
            <a:pPr marL="0" indent="0">
              <a:buNone/>
            </a:pPr>
            <a:r>
              <a:rPr lang="tr-TR" sz="2000" b="1" dirty="0" smtClean="0"/>
              <a:t>2</a:t>
            </a:r>
            <a:r>
              <a:rPr lang="tr-TR" sz="2000" b="1" dirty="0"/>
              <a:t>.</a:t>
            </a:r>
            <a:r>
              <a:rPr lang="tr-TR" sz="2000" dirty="0"/>
              <a:t> </a:t>
            </a:r>
            <a:r>
              <a:rPr lang="tr-TR" sz="2000" b="1" dirty="0"/>
              <a:t>İnsülin desteği sağlamak</a:t>
            </a:r>
            <a:r>
              <a:rPr lang="tr-TR" sz="2000" dirty="0"/>
              <a:t>; Birçok hastada insülin rezervi tükenmiş değildir, hatta normal düzeyde insülin üretimi vardır. Ancak, insülin direnci, eşlik eden sorunlar gibi nedenlerle insülin desteğine ihtiyaç gelişmiştir. Genellikle bazal insülin desteği ile tedaviye başlanır, gerektiğinde günde 2 dozla tedaviye geçilir. Bu hastalarda zamanla çoklu dozla tedavinin yoğunlaştırılmasına (insülin </a:t>
            </a:r>
            <a:r>
              <a:rPr lang="tr-TR" sz="2000" dirty="0" err="1"/>
              <a:t>replasmanı</a:t>
            </a:r>
            <a:r>
              <a:rPr lang="tr-TR" sz="2000" dirty="0"/>
              <a:t>) ihtiyaç duyulabilir. Tanıdan itibaren iyi </a:t>
            </a:r>
            <a:r>
              <a:rPr lang="tr-TR" sz="2000" dirty="0" err="1"/>
              <a:t>glisemik</a:t>
            </a:r>
            <a:r>
              <a:rPr lang="tr-TR" sz="2000" dirty="0"/>
              <a:t> kontrol sağlanması diyabete ilişkin yaşam kalitesini artırır, komplikasyon gelişme riskini azaltır. Gerek </a:t>
            </a:r>
            <a:r>
              <a:rPr lang="tr-TR" sz="2000" dirty="0" err="1"/>
              <a:t>glisemik</a:t>
            </a:r>
            <a:r>
              <a:rPr lang="tr-TR" sz="2000" dirty="0"/>
              <a:t> kontroldeki yetersizlik, gerekse eşlik eden sağlık sorunları nedeni ile, tip 2 diyabet tedavisinde sıklıkla insüline ihtiyaç duyulmaktadır. </a:t>
            </a:r>
          </a:p>
        </p:txBody>
      </p:sp>
    </p:spTree>
    <p:extLst>
      <p:ext uri="{BB962C8B-B14F-4D97-AF65-F5344CB8AC3E}">
        <p14:creationId xmlns:p14="http://schemas.microsoft.com/office/powerpoint/2010/main" val="10655013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İNSÜLİN TEDAVİSİ İLKELERİ</a:t>
            </a:r>
          </a:p>
        </p:txBody>
      </p:sp>
      <p:sp>
        <p:nvSpPr>
          <p:cNvPr id="3" name="İçerik Yer Tutucusu 2"/>
          <p:cNvSpPr>
            <a:spLocks noGrp="1"/>
          </p:cNvSpPr>
          <p:nvPr>
            <p:ph idx="1"/>
          </p:nvPr>
        </p:nvSpPr>
        <p:spPr>
          <a:xfrm>
            <a:off x="1097280" y="1737360"/>
            <a:ext cx="5469468" cy="5286895"/>
          </a:xfrm>
        </p:spPr>
        <p:txBody>
          <a:bodyPr>
            <a:normAutofit/>
          </a:bodyPr>
          <a:lstStyle/>
          <a:p>
            <a:pPr marL="0" indent="0">
              <a:buNone/>
            </a:pPr>
            <a:r>
              <a:rPr lang="tr-TR" dirty="0"/>
              <a:t> İNSÜLİN </a:t>
            </a:r>
            <a:r>
              <a:rPr lang="tr-TR" dirty="0" smtClean="0"/>
              <a:t>ENDİKASYONLARI</a:t>
            </a:r>
          </a:p>
          <a:p>
            <a:pPr marL="0" indent="0">
              <a:buNone/>
            </a:pPr>
            <a:r>
              <a:rPr lang="tr-TR" sz="1600" dirty="0" smtClean="0"/>
              <a:t>-Tip 1 </a:t>
            </a:r>
            <a:r>
              <a:rPr lang="tr-TR" sz="1600" dirty="0" err="1" smtClean="0"/>
              <a:t>diabetes</a:t>
            </a:r>
            <a:r>
              <a:rPr lang="tr-TR" sz="1600" dirty="0" smtClean="0"/>
              <a:t> </a:t>
            </a:r>
            <a:r>
              <a:rPr lang="tr-TR" sz="1600" dirty="0" err="1" smtClean="0"/>
              <a:t>mellituslu</a:t>
            </a:r>
            <a:r>
              <a:rPr lang="tr-TR" sz="1600" dirty="0" smtClean="0"/>
              <a:t> hastalar,                                                                                                                                      </a:t>
            </a:r>
          </a:p>
          <a:p>
            <a:pPr marL="0" indent="0">
              <a:buNone/>
            </a:pPr>
            <a:r>
              <a:rPr lang="tr-TR" sz="1600" dirty="0" smtClean="0"/>
              <a:t>-Başlangıçta </a:t>
            </a:r>
            <a:r>
              <a:rPr lang="tr-TR" sz="1600" dirty="0"/>
              <a:t>yavaş seyirli </a:t>
            </a:r>
            <a:r>
              <a:rPr lang="tr-TR" sz="1600" dirty="0" smtClean="0"/>
              <a:t>yetişkin </a:t>
            </a:r>
            <a:r>
              <a:rPr lang="tr-TR" sz="1600" dirty="0" err="1"/>
              <a:t>otoimmun</a:t>
            </a:r>
            <a:r>
              <a:rPr lang="tr-TR" sz="1600" dirty="0"/>
              <a:t> diyabetliler </a:t>
            </a:r>
            <a:r>
              <a:rPr lang="tr-TR" sz="1600" dirty="0" smtClean="0"/>
              <a:t>  </a:t>
            </a:r>
            <a:endParaRPr lang="tr-TR" sz="1600" dirty="0" smtClean="0"/>
          </a:p>
          <a:p>
            <a:pPr marL="0" indent="0">
              <a:buNone/>
            </a:pPr>
            <a:r>
              <a:rPr lang="tr-TR" sz="1600" dirty="0" smtClean="0"/>
              <a:t>-Tip </a:t>
            </a:r>
            <a:r>
              <a:rPr lang="tr-TR" sz="1600" dirty="0"/>
              <a:t>2 </a:t>
            </a:r>
            <a:r>
              <a:rPr lang="tr-TR" sz="1600" dirty="0" err="1"/>
              <a:t>diabetes</a:t>
            </a:r>
            <a:r>
              <a:rPr lang="tr-TR" sz="1600" dirty="0"/>
              <a:t> </a:t>
            </a:r>
            <a:r>
              <a:rPr lang="tr-TR" sz="1600" dirty="0" err="1"/>
              <a:t>mellituslu</a:t>
            </a:r>
            <a:r>
              <a:rPr lang="tr-TR" sz="1600" dirty="0"/>
              <a:t> hastalarda insülin tedavisi gerektiren durumlar</a:t>
            </a:r>
            <a:r>
              <a:rPr lang="tr-TR" sz="1600" dirty="0" smtClean="0"/>
              <a:t>;</a:t>
            </a:r>
          </a:p>
          <a:p>
            <a:pPr marL="0" indent="0">
              <a:buNone/>
            </a:pPr>
            <a:r>
              <a:rPr lang="tr-TR" sz="1600" dirty="0" smtClean="0"/>
              <a:t>-  </a:t>
            </a:r>
            <a:r>
              <a:rPr lang="tr-TR" sz="1600" dirty="0"/>
              <a:t>İnsülin dışı anti-</a:t>
            </a:r>
            <a:r>
              <a:rPr lang="tr-TR" sz="1600" dirty="0" err="1"/>
              <a:t>hiperglisemik</a:t>
            </a:r>
            <a:r>
              <a:rPr lang="tr-TR" sz="1600" dirty="0"/>
              <a:t> ilaçlarla hedeflenen </a:t>
            </a:r>
            <a:r>
              <a:rPr lang="tr-TR" sz="1600" dirty="0" err="1"/>
              <a:t>glisemik</a:t>
            </a:r>
            <a:r>
              <a:rPr lang="tr-TR" sz="1600" dirty="0"/>
              <a:t> kontrolün </a:t>
            </a:r>
            <a:r>
              <a:rPr lang="tr-TR" sz="1600" dirty="0" smtClean="0"/>
              <a:t>sağlanamaması</a:t>
            </a:r>
            <a:endParaRPr lang="tr-TR" sz="1600" dirty="0" smtClean="0"/>
          </a:p>
          <a:p>
            <a:pPr marL="0" indent="0">
              <a:buNone/>
            </a:pPr>
            <a:r>
              <a:rPr lang="tr-TR" sz="1600" dirty="0" smtClean="0"/>
              <a:t>- </a:t>
            </a:r>
            <a:r>
              <a:rPr lang="tr-TR" sz="1600" dirty="0"/>
              <a:t>İnsülin eksikliği düşündüren bulgular (aşırı </a:t>
            </a:r>
            <a:r>
              <a:rPr lang="tr-TR" sz="1600" dirty="0">
                <a:solidFill>
                  <a:srgbClr val="6C6C6C"/>
                </a:solidFill>
              </a:rPr>
              <a:t>kilo kaybı</a:t>
            </a:r>
            <a:r>
              <a:rPr lang="tr-TR" sz="1600" dirty="0"/>
              <a:t>, aşikar </a:t>
            </a:r>
            <a:r>
              <a:rPr lang="tr-TR" sz="1600" dirty="0" err="1"/>
              <a:t>hipertrigliseridemi</a:t>
            </a:r>
            <a:r>
              <a:rPr lang="tr-TR" sz="1600" dirty="0"/>
              <a:t> ve </a:t>
            </a:r>
            <a:r>
              <a:rPr lang="tr-TR" sz="1600" dirty="0" err="1"/>
              <a:t>ketozis</a:t>
            </a:r>
            <a:r>
              <a:rPr lang="tr-TR" sz="1600" dirty="0" smtClean="0"/>
              <a:t>)</a:t>
            </a:r>
          </a:p>
          <a:p>
            <a:pPr marL="0" indent="0">
              <a:buNone/>
            </a:pPr>
            <a:r>
              <a:rPr lang="tr-TR" sz="1600" dirty="0" smtClean="0"/>
              <a:t>-  </a:t>
            </a:r>
            <a:r>
              <a:rPr lang="tr-TR" sz="1600" dirty="0"/>
              <a:t>Ağır </a:t>
            </a:r>
            <a:r>
              <a:rPr lang="tr-TR" sz="1600" dirty="0" err="1"/>
              <a:t>hiperglisemik</a:t>
            </a:r>
            <a:r>
              <a:rPr lang="tr-TR" sz="1600" dirty="0"/>
              <a:t> semptomlar (</a:t>
            </a:r>
            <a:r>
              <a:rPr lang="tr-TR" sz="1600" dirty="0" err="1"/>
              <a:t>poliüri</a:t>
            </a:r>
            <a:r>
              <a:rPr lang="tr-TR" sz="1600" dirty="0"/>
              <a:t>, </a:t>
            </a:r>
            <a:r>
              <a:rPr lang="tr-TR" sz="1600" dirty="0" err="1"/>
              <a:t>polidipsi</a:t>
            </a:r>
            <a:r>
              <a:rPr lang="tr-TR" sz="1600" dirty="0" smtClean="0"/>
              <a:t>)</a:t>
            </a:r>
          </a:p>
          <a:p>
            <a:pPr marL="0" indent="0">
              <a:buNone/>
            </a:pPr>
            <a:r>
              <a:rPr lang="tr-TR" sz="1600" dirty="0" smtClean="0"/>
              <a:t>- </a:t>
            </a:r>
            <a:r>
              <a:rPr lang="tr-TR" sz="1600" dirty="0" err="1"/>
              <a:t>Hiperglisemik</a:t>
            </a:r>
            <a:r>
              <a:rPr lang="tr-TR" sz="1600" dirty="0"/>
              <a:t> aciller (diyabetik </a:t>
            </a:r>
            <a:r>
              <a:rPr lang="tr-TR" sz="1600" dirty="0" err="1"/>
              <a:t>ketoasidoz</a:t>
            </a:r>
            <a:r>
              <a:rPr lang="tr-TR" sz="1600" dirty="0"/>
              <a:t>; DKA, ve </a:t>
            </a:r>
            <a:r>
              <a:rPr lang="tr-TR" sz="1600" dirty="0" err="1"/>
              <a:t>hiperozmolar</a:t>
            </a:r>
            <a:r>
              <a:rPr lang="tr-TR" sz="1600" dirty="0"/>
              <a:t> </a:t>
            </a:r>
            <a:r>
              <a:rPr lang="tr-TR" sz="1600" dirty="0" err="1"/>
              <a:t>hiperglisemik</a:t>
            </a:r>
            <a:r>
              <a:rPr lang="tr-TR" sz="1600" dirty="0"/>
              <a:t> durum; HHD</a:t>
            </a:r>
            <a:r>
              <a:rPr lang="tr-TR" sz="1600" dirty="0" smtClean="0"/>
              <a:t>)</a:t>
            </a:r>
          </a:p>
          <a:p>
            <a:pPr marL="0" indent="0">
              <a:buNone/>
            </a:pPr>
            <a:endParaRPr lang="tr-TR" sz="1600" dirty="0" smtClean="0"/>
          </a:p>
        </p:txBody>
      </p:sp>
      <p:sp>
        <p:nvSpPr>
          <p:cNvPr id="4" name="Dikdörtgen 3"/>
          <p:cNvSpPr/>
          <p:nvPr/>
        </p:nvSpPr>
        <p:spPr>
          <a:xfrm>
            <a:off x="6914342" y="2256904"/>
            <a:ext cx="4458393" cy="3046988"/>
          </a:xfrm>
          <a:prstGeom prst="rect">
            <a:avLst/>
          </a:prstGeom>
        </p:spPr>
        <p:txBody>
          <a:bodyPr wrap="square">
            <a:spAutoFit/>
          </a:bodyPr>
          <a:lstStyle/>
          <a:p>
            <a:r>
              <a:rPr lang="tr-TR" sz="1600" dirty="0" smtClean="0">
                <a:solidFill>
                  <a:srgbClr val="6C6C6C"/>
                </a:solidFill>
              </a:rPr>
              <a:t>-Akut </a:t>
            </a:r>
            <a:r>
              <a:rPr lang="tr-TR" sz="1600" dirty="0" err="1">
                <a:solidFill>
                  <a:srgbClr val="6C6C6C"/>
                </a:solidFill>
              </a:rPr>
              <a:t>miyokard</a:t>
            </a:r>
            <a:r>
              <a:rPr lang="tr-TR" sz="1600" dirty="0">
                <a:solidFill>
                  <a:srgbClr val="6C6C6C"/>
                </a:solidFill>
              </a:rPr>
              <a:t> </a:t>
            </a:r>
            <a:r>
              <a:rPr lang="tr-TR" sz="1600" dirty="0" err="1">
                <a:solidFill>
                  <a:srgbClr val="6C6C6C"/>
                </a:solidFill>
              </a:rPr>
              <a:t>infarktüsü</a:t>
            </a:r>
            <a:r>
              <a:rPr lang="tr-TR" sz="1600" dirty="0">
                <a:solidFill>
                  <a:srgbClr val="6C6C6C"/>
                </a:solidFill>
              </a:rPr>
              <a:t> (Mİ</a:t>
            </a:r>
            <a:r>
              <a:rPr lang="tr-TR" sz="1600" dirty="0" smtClean="0">
                <a:solidFill>
                  <a:srgbClr val="6C6C6C"/>
                </a:solidFill>
              </a:rPr>
              <a:t>)</a:t>
            </a:r>
            <a:endParaRPr lang="tr-TR" sz="1600" dirty="0">
              <a:solidFill>
                <a:srgbClr val="6C6C6C"/>
              </a:solidFill>
            </a:endParaRPr>
          </a:p>
          <a:p>
            <a:r>
              <a:rPr lang="tr-TR" sz="1600" dirty="0">
                <a:solidFill>
                  <a:srgbClr val="6C6C6C"/>
                </a:solidFill>
              </a:rPr>
              <a:t>-</a:t>
            </a:r>
            <a:r>
              <a:rPr lang="tr-TR" sz="1600" dirty="0" smtClean="0">
                <a:solidFill>
                  <a:srgbClr val="6C6C6C"/>
                </a:solidFill>
              </a:rPr>
              <a:t>Akut</a:t>
            </a:r>
            <a:r>
              <a:rPr lang="tr-TR" sz="1600" dirty="0">
                <a:solidFill>
                  <a:srgbClr val="6C6C6C"/>
                </a:solidFill>
              </a:rPr>
              <a:t>, ateşli ve sistemik hastalıklar</a:t>
            </a:r>
          </a:p>
          <a:p>
            <a:r>
              <a:rPr lang="tr-TR" sz="1600" dirty="0">
                <a:solidFill>
                  <a:srgbClr val="6C6C6C"/>
                </a:solidFill>
              </a:rPr>
              <a:t>- </a:t>
            </a:r>
            <a:r>
              <a:rPr lang="tr-TR" sz="1600" dirty="0" err="1">
                <a:solidFill>
                  <a:srgbClr val="6C6C6C"/>
                </a:solidFill>
              </a:rPr>
              <a:t>Major</a:t>
            </a:r>
            <a:r>
              <a:rPr lang="tr-TR" sz="1600" dirty="0">
                <a:solidFill>
                  <a:srgbClr val="6C6C6C"/>
                </a:solidFill>
              </a:rPr>
              <a:t> cerrahi operasyonlar</a:t>
            </a:r>
          </a:p>
          <a:p>
            <a:r>
              <a:rPr lang="tr-TR" sz="1600" dirty="0">
                <a:solidFill>
                  <a:srgbClr val="6C6C6C"/>
                </a:solidFill>
              </a:rPr>
              <a:t>- Gebelik ve </a:t>
            </a:r>
            <a:r>
              <a:rPr lang="tr-TR" sz="1600" dirty="0" err="1">
                <a:solidFill>
                  <a:srgbClr val="6C6C6C"/>
                </a:solidFill>
              </a:rPr>
              <a:t>laktasyon</a:t>
            </a:r>
            <a:endParaRPr lang="tr-TR" sz="1600" dirty="0">
              <a:solidFill>
                <a:srgbClr val="6C6C6C"/>
              </a:solidFill>
            </a:endParaRPr>
          </a:p>
          <a:p>
            <a:r>
              <a:rPr lang="tr-TR" sz="1600" dirty="0">
                <a:solidFill>
                  <a:srgbClr val="6C6C6C"/>
                </a:solidFill>
              </a:rPr>
              <a:t>- Ağır karaciğer ve böbrek yetersizliği</a:t>
            </a:r>
          </a:p>
          <a:p>
            <a:r>
              <a:rPr lang="tr-TR" sz="1600" dirty="0">
                <a:solidFill>
                  <a:srgbClr val="6C6C6C"/>
                </a:solidFill>
              </a:rPr>
              <a:t>-  Pankreas yetersizliği (</a:t>
            </a:r>
            <a:r>
              <a:rPr lang="tr-TR" sz="1600" dirty="0" err="1">
                <a:solidFill>
                  <a:srgbClr val="6C6C6C"/>
                </a:solidFill>
              </a:rPr>
              <a:t>Pankreatektomi</a:t>
            </a:r>
            <a:r>
              <a:rPr lang="tr-TR" sz="1600" dirty="0">
                <a:solidFill>
                  <a:srgbClr val="6C6C6C"/>
                </a:solidFill>
              </a:rPr>
              <a:t>, kronik </a:t>
            </a:r>
            <a:r>
              <a:rPr lang="tr-TR" sz="1600" dirty="0" err="1">
                <a:solidFill>
                  <a:srgbClr val="6C6C6C"/>
                </a:solidFill>
              </a:rPr>
              <a:t>pankreatit</a:t>
            </a:r>
            <a:r>
              <a:rPr lang="tr-TR" sz="1600" dirty="0">
                <a:solidFill>
                  <a:srgbClr val="6C6C6C"/>
                </a:solidFill>
              </a:rPr>
              <a:t> </a:t>
            </a:r>
            <a:r>
              <a:rPr lang="tr-TR" sz="1600" dirty="0" err="1">
                <a:solidFill>
                  <a:srgbClr val="6C6C6C"/>
                </a:solidFill>
              </a:rPr>
              <a:t>vb</a:t>
            </a:r>
            <a:r>
              <a:rPr lang="tr-TR" sz="1600" dirty="0">
                <a:solidFill>
                  <a:srgbClr val="6C6C6C"/>
                </a:solidFill>
              </a:rPr>
              <a:t>)</a:t>
            </a:r>
          </a:p>
          <a:p>
            <a:r>
              <a:rPr lang="tr-TR" sz="1600" dirty="0">
                <a:solidFill>
                  <a:srgbClr val="6C6C6C"/>
                </a:solidFill>
              </a:rPr>
              <a:t>-  İnsülin dışı </a:t>
            </a:r>
            <a:r>
              <a:rPr lang="tr-TR" sz="1600" dirty="0" err="1">
                <a:solidFill>
                  <a:srgbClr val="6C6C6C"/>
                </a:solidFill>
              </a:rPr>
              <a:t>antihiperglisemik</a:t>
            </a:r>
            <a:r>
              <a:rPr lang="tr-TR" sz="1600" dirty="0">
                <a:solidFill>
                  <a:srgbClr val="6C6C6C"/>
                </a:solidFill>
              </a:rPr>
              <a:t> ilaçlara alerji ve ağır yan etkiler</a:t>
            </a:r>
          </a:p>
          <a:p>
            <a:r>
              <a:rPr lang="tr-TR" sz="1600" dirty="0">
                <a:solidFill>
                  <a:srgbClr val="6C6C6C"/>
                </a:solidFill>
              </a:rPr>
              <a:t>-  Klinik olarak ciddi insülin rezistansı</a:t>
            </a:r>
          </a:p>
          <a:p>
            <a:r>
              <a:rPr lang="tr-TR" sz="1600" dirty="0">
                <a:solidFill>
                  <a:srgbClr val="6C6C6C"/>
                </a:solidFill>
              </a:rPr>
              <a:t>-  Uzun süreli yüksek doz </a:t>
            </a:r>
            <a:r>
              <a:rPr lang="tr-TR" sz="1600" dirty="0" err="1">
                <a:solidFill>
                  <a:srgbClr val="6C6C6C"/>
                </a:solidFill>
              </a:rPr>
              <a:t>kortikosteroid</a:t>
            </a:r>
            <a:r>
              <a:rPr lang="tr-TR" sz="1600" dirty="0">
                <a:solidFill>
                  <a:srgbClr val="6C6C6C"/>
                </a:solidFill>
              </a:rPr>
              <a:t> kullanımı </a:t>
            </a:r>
          </a:p>
          <a:p>
            <a:r>
              <a:rPr lang="tr-TR" sz="1600" dirty="0">
                <a:solidFill>
                  <a:srgbClr val="6C6C6C"/>
                </a:solidFill>
              </a:rPr>
              <a:t>Diyet ile kontrol altına alınamayan GDM </a:t>
            </a:r>
          </a:p>
        </p:txBody>
      </p:sp>
    </p:spTree>
    <p:extLst>
      <p:ext uri="{BB962C8B-B14F-4D97-AF65-F5344CB8AC3E}">
        <p14:creationId xmlns:p14="http://schemas.microsoft.com/office/powerpoint/2010/main" val="39762565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İNSÜLİN TEDAVİSİ İLKELERİ</a:t>
            </a:r>
          </a:p>
        </p:txBody>
      </p:sp>
      <p:sp>
        <p:nvSpPr>
          <p:cNvPr id="3" name="İçerik Yer Tutucusu 2"/>
          <p:cNvSpPr>
            <a:spLocks noGrp="1"/>
          </p:cNvSpPr>
          <p:nvPr>
            <p:ph idx="1"/>
          </p:nvPr>
        </p:nvSpPr>
        <p:spPr/>
        <p:txBody>
          <a:bodyPr>
            <a:normAutofit/>
          </a:bodyPr>
          <a:lstStyle/>
          <a:p>
            <a:pPr marL="0" indent="0">
              <a:buNone/>
            </a:pPr>
            <a:r>
              <a:rPr lang="tr-TR" sz="2400" dirty="0" smtClean="0"/>
              <a:t>İNSÜLİNİN </a:t>
            </a:r>
            <a:r>
              <a:rPr lang="tr-TR" sz="2400" dirty="0"/>
              <a:t>ETKİ </a:t>
            </a:r>
            <a:r>
              <a:rPr lang="tr-TR" sz="2400" dirty="0" smtClean="0"/>
              <a:t>MEKANİZMASI</a:t>
            </a:r>
          </a:p>
          <a:p>
            <a:pPr marL="0" indent="0">
              <a:buNone/>
            </a:pPr>
            <a:r>
              <a:rPr lang="tr-TR" sz="2000" dirty="0"/>
              <a:t>Tip 1 diyabette insülin </a:t>
            </a:r>
            <a:r>
              <a:rPr lang="tr-TR" sz="2000" dirty="0" err="1"/>
              <a:t>replasman</a:t>
            </a:r>
            <a:r>
              <a:rPr lang="tr-TR" sz="2000" dirty="0"/>
              <a:t> tedavisi olarak kullanılan insülin, tip 2 </a:t>
            </a:r>
            <a:r>
              <a:rPr lang="tr-TR" sz="2000" dirty="0" smtClean="0"/>
              <a:t>diyabette </a:t>
            </a:r>
            <a:r>
              <a:rPr lang="tr-TR" sz="2000" dirty="0"/>
              <a:t>bozulmuş insülin </a:t>
            </a:r>
            <a:r>
              <a:rPr lang="tr-TR" sz="2000" dirty="0" err="1"/>
              <a:t>sekresyonunun</a:t>
            </a:r>
            <a:r>
              <a:rPr lang="tr-TR" sz="2000" dirty="0"/>
              <a:t> </a:t>
            </a:r>
            <a:r>
              <a:rPr lang="tr-TR" sz="2000" dirty="0" smtClean="0"/>
              <a:t>düzeltilmesi için </a:t>
            </a:r>
            <a:r>
              <a:rPr lang="tr-TR" sz="2000" dirty="0"/>
              <a:t>gereklidir</a:t>
            </a:r>
            <a:r>
              <a:rPr lang="tr-TR" sz="2000" dirty="0" smtClean="0"/>
              <a:t>.</a:t>
            </a:r>
          </a:p>
          <a:p>
            <a:pPr marL="0" indent="0">
              <a:buNone/>
            </a:pPr>
            <a:r>
              <a:rPr lang="tr-TR" sz="2000" dirty="0" smtClean="0"/>
              <a:t>İnsülinin </a:t>
            </a:r>
            <a:r>
              <a:rPr lang="tr-TR" sz="2000" dirty="0"/>
              <a:t>başlıca etki mekanizmaları aşağıda özetlenmiştir: </a:t>
            </a:r>
            <a:endParaRPr lang="tr-TR" sz="2000" dirty="0" smtClean="0"/>
          </a:p>
          <a:p>
            <a:r>
              <a:rPr lang="tr-TR" sz="2000" dirty="0" err="1" smtClean="0"/>
              <a:t>Glukozun</a:t>
            </a:r>
            <a:r>
              <a:rPr lang="tr-TR" sz="2000" dirty="0" smtClean="0"/>
              <a:t> </a:t>
            </a:r>
            <a:r>
              <a:rPr lang="tr-TR" sz="2000" dirty="0"/>
              <a:t>hücre içine girişini sağlar. </a:t>
            </a:r>
            <a:endParaRPr lang="tr-TR" sz="2000" dirty="0" smtClean="0"/>
          </a:p>
          <a:p>
            <a:r>
              <a:rPr lang="tr-TR" sz="2000" dirty="0" smtClean="0"/>
              <a:t>Glikojen </a:t>
            </a:r>
            <a:r>
              <a:rPr lang="tr-TR" sz="2000" dirty="0"/>
              <a:t>depolanmasını artırır. </a:t>
            </a:r>
            <a:endParaRPr lang="tr-TR" sz="2000" dirty="0" smtClean="0"/>
          </a:p>
          <a:p>
            <a:r>
              <a:rPr lang="tr-TR" sz="2000" dirty="0" err="1" smtClean="0"/>
              <a:t>Hepatik</a:t>
            </a:r>
            <a:r>
              <a:rPr lang="tr-TR" sz="2000" dirty="0" smtClean="0"/>
              <a:t> </a:t>
            </a:r>
            <a:r>
              <a:rPr lang="tr-TR" sz="2000" dirty="0" err="1"/>
              <a:t>glukoz</a:t>
            </a:r>
            <a:r>
              <a:rPr lang="tr-TR" sz="2000" dirty="0"/>
              <a:t> çıkışını baskılar. </a:t>
            </a:r>
            <a:endParaRPr lang="tr-TR" sz="2000" dirty="0" smtClean="0"/>
          </a:p>
          <a:p>
            <a:r>
              <a:rPr lang="tr-TR" sz="2000" dirty="0" err="1" smtClean="0"/>
              <a:t>Periferik</a:t>
            </a:r>
            <a:r>
              <a:rPr lang="tr-TR" sz="2000" dirty="0" smtClean="0"/>
              <a:t> </a:t>
            </a:r>
            <a:r>
              <a:rPr lang="tr-TR" sz="2000" dirty="0"/>
              <a:t>ve </a:t>
            </a:r>
            <a:r>
              <a:rPr lang="tr-TR" sz="2000" dirty="0" err="1"/>
              <a:t>hepatik</a:t>
            </a:r>
            <a:r>
              <a:rPr lang="tr-TR" sz="2000" dirty="0"/>
              <a:t> insülin duyarlılığını artırır. </a:t>
            </a:r>
            <a:endParaRPr lang="tr-TR" sz="2000" dirty="0" smtClean="0"/>
          </a:p>
          <a:p>
            <a:r>
              <a:rPr lang="tr-TR" sz="2000" dirty="0" smtClean="0"/>
              <a:t>Yağ </a:t>
            </a:r>
            <a:r>
              <a:rPr lang="tr-TR" sz="2000" dirty="0"/>
              <a:t>ve proteinlerin yıkımını </a:t>
            </a:r>
            <a:r>
              <a:rPr lang="tr-TR" sz="2000" dirty="0" err="1"/>
              <a:t>inhibe</a:t>
            </a:r>
            <a:r>
              <a:rPr lang="tr-TR" sz="2000" dirty="0"/>
              <a:t> eder.</a:t>
            </a:r>
          </a:p>
        </p:txBody>
      </p:sp>
    </p:spTree>
    <p:extLst>
      <p:ext uri="{BB962C8B-B14F-4D97-AF65-F5344CB8AC3E}">
        <p14:creationId xmlns:p14="http://schemas.microsoft.com/office/powerpoint/2010/main" val="7881089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İNSÜLİN TEDAVİSİ İLKELERİ</a:t>
            </a:r>
          </a:p>
        </p:txBody>
      </p:sp>
      <p:sp>
        <p:nvSpPr>
          <p:cNvPr id="3" name="İçerik Yer Tutucusu 2"/>
          <p:cNvSpPr>
            <a:spLocks noGrp="1"/>
          </p:cNvSpPr>
          <p:nvPr>
            <p:ph idx="1"/>
          </p:nvPr>
        </p:nvSpPr>
        <p:spPr/>
        <p:txBody>
          <a:bodyPr>
            <a:normAutofit fontScale="92500" lnSpcReduction="10000"/>
          </a:bodyPr>
          <a:lstStyle/>
          <a:p>
            <a:pPr marL="0" indent="0">
              <a:buNone/>
            </a:pPr>
            <a:r>
              <a:rPr lang="tr-TR" sz="2400" dirty="0"/>
              <a:t>İNSÜLİN </a:t>
            </a:r>
            <a:r>
              <a:rPr lang="tr-TR" sz="2400" dirty="0" smtClean="0"/>
              <a:t>PREPARATLARI</a:t>
            </a:r>
          </a:p>
          <a:p>
            <a:pPr marL="0" indent="0">
              <a:buNone/>
            </a:pPr>
            <a:r>
              <a:rPr lang="fi-FI" sz="2400" i="1" dirty="0"/>
              <a:t>İnsülinin tipi ve etki </a:t>
            </a:r>
            <a:r>
              <a:rPr lang="fi-FI" sz="2400" i="1" dirty="0" smtClean="0"/>
              <a:t>profili</a:t>
            </a:r>
            <a:r>
              <a:rPr lang="tr-TR" sz="2400" i="1" dirty="0" smtClean="0"/>
              <a:t>;</a:t>
            </a:r>
          </a:p>
          <a:p>
            <a:r>
              <a:rPr lang="tr-TR" sz="2000" dirty="0"/>
              <a:t>Etki profillerine göre çok hızlı etkili, hızlı etkili, kısa etkili, orta etkili, uzun etkili ve çok uzun etkili insülinler bulunmaktadır. </a:t>
            </a:r>
            <a:endParaRPr lang="tr-TR" sz="2000" dirty="0" smtClean="0"/>
          </a:p>
          <a:p>
            <a:r>
              <a:rPr lang="tr-TR" sz="2000" dirty="0" smtClean="0"/>
              <a:t>İnsülin </a:t>
            </a:r>
            <a:r>
              <a:rPr lang="tr-TR" sz="2000" dirty="0"/>
              <a:t>tedavisi </a:t>
            </a:r>
            <a:r>
              <a:rPr lang="tr-TR" sz="2000" dirty="0" err="1"/>
              <a:t>prandiyal</a:t>
            </a:r>
            <a:r>
              <a:rPr lang="tr-TR" sz="2000" dirty="0"/>
              <a:t> ve/veya bazal insülin gereksinimini karşılamak üzere planlanır</a:t>
            </a:r>
            <a:r>
              <a:rPr lang="tr-TR" sz="2000" dirty="0" smtClean="0"/>
              <a:t>.</a:t>
            </a:r>
          </a:p>
          <a:p>
            <a:r>
              <a:rPr lang="tr-TR" sz="2000" dirty="0"/>
              <a:t>Kısa, hızlı, çok hızlı  etkili insülinler ve </a:t>
            </a:r>
            <a:r>
              <a:rPr lang="tr-TR" sz="2000" dirty="0" err="1"/>
              <a:t>inhaler</a:t>
            </a:r>
            <a:r>
              <a:rPr lang="tr-TR" sz="2000" dirty="0"/>
              <a:t> insülinler </a:t>
            </a:r>
            <a:r>
              <a:rPr lang="tr-TR" sz="2000" dirty="0" err="1"/>
              <a:t>prandiyal</a:t>
            </a:r>
            <a:r>
              <a:rPr lang="tr-TR" sz="2000" dirty="0"/>
              <a:t> insülin ihtiyacını karşılamaktadır</a:t>
            </a:r>
            <a:r>
              <a:rPr lang="tr-TR" sz="2000" dirty="0" smtClean="0"/>
              <a:t>.</a:t>
            </a:r>
          </a:p>
          <a:p>
            <a:r>
              <a:rPr lang="tr-TR" sz="2000" dirty="0"/>
              <a:t>Orta etkili, uzun etkili ve çok uzun etkili insülinler ise bazal ihtiyaç için kullanılmaktadır. Bazal insülin öğün öncesi dönemde </a:t>
            </a:r>
            <a:r>
              <a:rPr lang="tr-TR" sz="2000" dirty="0" err="1"/>
              <a:t>glukoneogenezi</a:t>
            </a:r>
            <a:r>
              <a:rPr lang="tr-TR" sz="2000" dirty="0"/>
              <a:t> ve </a:t>
            </a:r>
            <a:r>
              <a:rPr lang="tr-TR" sz="2000" dirty="0" err="1"/>
              <a:t>ketogenezi</a:t>
            </a:r>
            <a:r>
              <a:rPr lang="tr-TR" sz="2000" dirty="0"/>
              <a:t> baskılar, öğünle birlikte yapılan insülin ise hem </a:t>
            </a:r>
            <a:r>
              <a:rPr lang="tr-TR" sz="2000" dirty="0" err="1"/>
              <a:t>hiperglisemiyi</a:t>
            </a:r>
            <a:r>
              <a:rPr lang="tr-TR" sz="2000" dirty="0"/>
              <a:t> düzeltir hem de öğünle alınan karbonhidratı karşılar. </a:t>
            </a:r>
            <a:endParaRPr lang="tr-TR" sz="2000" dirty="0" smtClean="0"/>
          </a:p>
          <a:p>
            <a:r>
              <a:rPr lang="tr-TR" sz="2000" dirty="0"/>
              <a:t> İnsülinler plasentadan geçmemekle beraber insan insülinleri ve bazı analog insülinler (</a:t>
            </a:r>
            <a:r>
              <a:rPr lang="tr-TR" sz="2000" dirty="0" err="1"/>
              <a:t>lispro</a:t>
            </a:r>
            <a:r>
              <a:rPr lang="tr-TR" sz="2000" dirty="0"/>
              <a:t>, </a:t>
            </a:r>
            <a:r>
              <a:rPr lang="tr-TR" sz="2000" dirty="0" err="1"/>
              <a:t>aspart</a:t>
            </a:r>
            <a:r>
              <a:rPr lang="tr-TR" sz="2000" dirty="0"/>
              <a:t> ve </a:t>
            </a:r>
            <a:r>
              <a:rPr lang="tr-TR" sz="2000" dirty="0" err="1"/>
              <a:t>detemir</a:t>
            </a:r>
            <a:r>
              <a:rPr lang="tr-TR" sz="2000" dirty="0"/>
              <a:t> insülin) dışında, yeni insülinlerin  gebelikte kullanımına dair yeterli veri mevcut değildir</a:t>
            </a:r>
            <a:r>
              <a:rPr lang="tr-TR" sz="2000" dirty="0" smtClean="0"/>
              <a:t>.. </a:t>
            </a:r>
            <a:endParaRPr lang="tr-TR" sz="2000" dirty="0"/>
          </a:p>
        </p:txBody>
      </p:sp>
    </p:spTree>
    <p:extLst>
      <p:ext uri="{BB962C8B-B14F-4D97-AF65-F5344CB8AC3E}">
        <p14:creationId xmlns:p14="http://schemas.microsoft.com/office/powerpoint/2010/main" val="32847545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6327" y="222236"/>
            <a:ext cx="6600306" cy="5913164"/>
          </a:xfrm>
        </p:spPr>
      </p:pic>
    </p:spTree>
    <p:extLst>
      <p:ext uri="{BB962C8B-B14F-4D97-AF65-F5344CB8AC3E}">
        <p14:creationId xmlns:p14="http://schemas.microsoft.com/office/powerpoint/2010/main" val="313698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ÖZEL GRUPLARDA GLİSEMİK KONTROL HEDEFLERİ</a:t>
            </a:r>
          </a:p>
        </p:txBody>
      </p:sp>
      <p:sp>
        <p:nvSpPr>
          <p:cNvPr id="3" name="İçerik Yer Tutucusu 2"/>
          <p:cNvSpPr>
            <a:spLocks noGrp="1"/>
          </p:cNvSpPr>
          <p:nvPr>
            <p:ph idx="1"/>
          </p:nvPr>
        </p:nvSpPr>
        <p:spPr/>
        <p:txBody>
          <a:bodyPr>
            <a:normAutofit lnSpcReduction="10000"/>
          </a:bodyPr>
          <a:lstStyle/>
          <a:p>
            <a:pPr marL="0" indent="0">
              <a:buNone/>
            </a:pPr>
            <a:r>
              <a:rPr lang="tr-TR" sz="2400" dirty="0"/>
              <a:t>Yaşlılar veya yaşam beklentisi kısa olan </a:t>
            </a:r>
            <a:r>
              <a:rPr lang="tr-TR" sz="2400" dirty="0" smtClean="0"/>
              <a:t>hastalar</a:t>
            </a:r>
          </a:p>
          <a:p>
            <a:r>
              <a:rPr lang="tr-TR" sz="2000" dirty="0" err="1" smtClean="0"/>
              <a:t>Glisemik</a:t>
            </a:r>
            <a:r>
              <a:rPr lang="tr-TR" sz="2000" dirty="0" smtClean="0"/>
              <a:t> </a:t>
            </a:r>
            <a:r>
              <a:rPr lang="tr-TR" sz="2000" dirty="0"/>
              <a:t>kontrol hedeflerinin belirlenmesinde hastanın kronolojik yaşının ötesinde yaşam beklentisi de dikkate alınmalıdır: </a:t>
            </a:r>
          </a:p>
          <a:p>
            <a:pPr marL="0" indent="0">
              <a:buNone/>
            </a:pPr>
            <a:r>
              <a:rPr lang="tr-TR" sz="2000" dirty="0" smtClean="0"/>
              <a:t>-Yaşam </a:t>
            </a:r>
            <a:r>
              <a:rPr lang="tr-TR" sz="2000" dirty="0"/>
              <a:t>beklentisi &gt;15 yıl ve majör </a:t>
            </a:r>
            <a:r>
              <a:rPr lang="tr-TR" sz="2000" dirty="0" err="1"/>
              <a:t>komorbidite</a:t>
            </a:r>
            <a:r>
              <a:rPr lang="tr-TR" sz="2000" dirty="0"/>
              <a:t> yok  ise  A1C &lt;%7 (53 </a:t>
            </a:r>
            <a:r>
              <a:rPr lang="tr-TR" sz="2000" dirty="0" err="1"/>
              <a:t>mmol</a:t>
            </a:r>
            <a:r>
              <a:rPr lang="tr-TR" sz="2000" dirty="0"/>
              <a:t>/</a:t>
            </a:r>
            <a:r>
              <a:rPr lang="tr-TR" sz="2000" dirty="0" err="1"/>
              <a:t>mol</a:t>
            </a:r>
            <a:r>
              <a:rPr lang="tr-TR" sz="2000" dirty="0"/>
              <a:t>) </a:t>
            </a:r>
          </a:p>
          <a:p>
            <a:pPr marL="0" indent="0">
              <a:buNone/>
            </a:pPr>
            <a:r>
              <a:rPr lang="tr-TR" sz="2000" dirty="0" smtClean="0"/>
              <a:t>-Yaşam </a:t>
            </a:r>
            <a:r>
              <a:rPr lang="tr-TR" sz="2000" dirty="0"/>
              <a:t>beklentisi 5-15 yıl ve orta derecede </a:t>
            </a:r>
            <a:r>
              <a:rPr lang="tr-TR" sz="2000" dirty="0" err="1"/>
              <a:t>komorbidite</a:t>
            </a:r>
            <a:r>
              <a:rPr lang="tr-TR" sz="2000" dirty="0"/>
              <a:t> var ise A1C &lt;%7.5-8.0 (58-64 </a:t>
            </a:r>
            <a:r>
              <a:rPr lang="tr-TR" sz="2000" dirty="0" err="1"/>
              <a:t>mmol</a:t>
            </a:r>
            <a:r>
              <a:rPr lang="tr-TR" sz="2000" dirty="0"/>
              <a:t>/</a:t>
            </a:r>
            <a:r>
              <a:rPr lang="tr-TR" sz="2000" dirty="0" err="1"/>
              <a:t>mol</a:t>
            </a:r>
            <a:r>
              <a:rPr lang="tr-TR" sz="2000" dirty="0"/>
              <a:t>) </a:t>
            </a:r>
          </a:p>
          <a:p>
            <a:pPr marL="0" indent="0">
              <a:buNone/>
            </a:pPr>
            <a:r>
              <a:rPr lang="tr-TR" sz="2000" dirty="0" smtClean="0"/>
              <a:t>-Yaşam </a:t>
            </a:r>
            <a:r>
              <a:rPr lang="tr-TR" sz="2000" dirty="0"/>
              <a:t>beklentisi &lt;5 yıl ve majör </a:t>
            </a:r>
            <a:r>
              <a:rPr lang="tr-TR" sz="2000" dirty="0" err="1"/>
              <a:t>komorbidite</a:t>
            </a:r>
            <a:r>
              <a:rPr lang="tr-TR" sz="2000" dirty="0"/>
              <a:t> var ise A1C &lt;%8.0-8.5 (64-69 </a:t>
            </a:r>
            <a:r>
              <a:rPr lang="tr-TR" sz="2000" dirty="0" err="1"/>
              <a:t>mmol</a:t>
            </a:r>
            <a:r>
              <a:rPr lang="tr-TR" sz="2000" dirty="0"/>
              <a:t>/ </a:t>
            </a:r>
            <a:r>
              <a:rPr lang="tr-TR" sz="2000" dirty="0" err="1"/>
              <a:t>mol</a:t>
            </a:r>
            <a:r>
              <a:rPr lang="tr-TR" sz="2000" dirty="0"/>
              <a:t>) olarak hedeflenebilir. </a:t>
            </a:r>
          </a:p>
          <a:p>
            <a:pPr marL="0" indent="0">
              <a:buNone/>
            </a:pPr>
            <a:r>
              <a:rPr lang="tr-TR" sz="2000" dirty="0" smtClean="0"/>
              <a:t>-Yaşlı </a:t>
            </a:r>
            <a:r>
              <a:rPr lang="tr-TR" sz="2000" dirty="0"/>
              <a:t>diyabetli hastalarda, komplikasyonlar ve </a:t>
            </a:r>
            <a:r>
              <a:rPr lang="tr-TR" sz="2000" dirty="0" err="1"/>
              <a:t>komorbid</a:t>
            </a:r>
            <a:r>
              <a:rPr lang="tr-TR" sz="2000" dirty="0"/>
              <a:t> hastalıklar diğer riskler de dikkate alındığında, hipoglisemi riski düşük dinç hastalarda A1C hedefinin &lt;%7.0-7.5 (5358 </a:t>
            </a:r>
            <a:r>
              <a:rPr lang="tr-TR" sz="2000" dirty="0" err="1"/>
              <a:t>mmol</a:t>
            </a:r>
            <a:r>
              <a:rPr lang="tr-TR" sz="2000" dirty="0"/>
              <a:t>/</a:t>
            </a:r>
            <a:r>
              <a:rPr lang="tr-TR" sz="2000" dirty="0" err="1"/>
              <a:t>mol</a:t>
            </a:r>
            <a:r>
              <a:rPr lang="tr-TR" sz="2000" dirty="0"/>
              <a:t>) olması; buna karşılık hipoglisemi ve diğer riskleri yüksek, bakıma ihtiyaç duyan hastalarda A1C’nin &lt;%8.0-8.5 (64-69 </a:t>
            </a:r>
            <a:r>
              <a:rPr lang="tr-TR" sz="2000" dirty="0" err="1"/>
              <a:t>mmol</a:t>
            </a:r>
            <a:r>
              <a:rPr lang="tr-TR" sz="2000" dirty="0"/>
              <a:t>/</a:t>
            </a:r>
            <a:r>
              <a:rPr lang="tr-TR" sz="2000" dirty="0" err="1"/>
              <a:t>mol</a:t>
            </a:r>
            <a:r>
              <a:rPr lang="tr-TR" sz="2000" dirty="0"/>
              <a:t>) hedeflenmesi önerilmektedir.</a:t>
            </a:r>
          </a:p>
          <a:p>
            <a:endParaRPr lang="tr-TR" dirty="0"/>
          </a:p>
        </p:txBody>
      </p:sp>
    </p:spTree>
    <p:extLst>
      <p:ext uri="{BB962C8B-B14F-4D97-AF65-F5344CB8AC3E}">
        <p14:creationId xmlns:p14="http://schemas.microsoft.com/office/powerpoint/2010/main" val="8568193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İNSÜLİN TEDAVİSİ İLKELERİ</a:t>
            </a:r>
          </a:p>
        </p:txBody>
      </p:sp>
      <p:sp>
        <p:nvSpPr>
          <p:cNvPr id="3" name="İçerik Yer Tutucusu 2"/>
          <p:cNvSpPr>
            <a:spLocks noGrp="1"/>
          </p:cNvSpPr>
          <p:nvPr>
            <p:ph idx="1"/>
          </p:nvPr>
        </p:nvSpPr>
        <p:spPr/>
        <p:txBody>
          <a:bodyPr>
            <a:normAutofit/>
          </a:bodyPr>
          <a:lstStyle/>
          <a:p>
            <a:pPr marL="0" indent="0">
              <a:buNone/>
            </a:pPr>
            <a:r>
              <a:rPr lang="tr-TR" sz="2400" dirty="0" smtClean="0"/>
              <a:t>İNSÜLİN </a:t>
            </a:r>
            <a:r>
              <a:rPr lang="tr-TR" sz="2400" dirty="0"/>
              <a:t>KULLANIM </a:t>
            </a:r>
            <a:r>
              <a:rPr lang="tr-TR" sz="2400" dirty="0" smtClean="0"/>
              <a:t>YOLLARI</a:t>
            </a:r>
          </a:p>
          <a:p>
            <a:r>
              <a:rPr lang="tr-TR" sz="2000" dirty="0"/>
              <a:t>Genel kullanımda insülinler cilt altına </a:t>
            </a:r>
            <a:r>
              <a:rPr lang="tr-TR" sz="2000" dirty="0" err="1"/>
              <a:t>injekte</a:t>
            </a:r>
            <a:r>
              <a:rPr lang="tr-TR" sz="2000" dirty="0"/>
              <a:t> edilir. </a:t>
            </a:r>
            <a:endParaRPr lang="tr-TR" sz="2000" dirty="0" smtClean="0"/>
          </a:p>
          <a:p>
            <a:r>
              <a:rPr lang="tr-TR" sz="2000" dirty="0" smtClean="0"/>
              <a:t>Hızlı/kısa </a:t>
            </a:r>
            <a:r>
              <a:rPr lang="tr-TR" sz="2000" dirty="0"/>
              <a:t>etkili insülinler, </a:t>
            </a:r>
            <a:r>
              <a:rPr lang="tr-TR" sz="2000" dirty="0" err="1"/>
              <a:t>intramüsküler</a:t>
            </a:r>
            <a:r>
              <a:rPr lang="tr-TR" sz="2000" dirty="0"/>
              <a:t> ve </a:t>
            </a:r>
            <a:r>
              <a:rPr lang="tr-TR" sz="2000" dirty="0" err="1"/>
              <a:t>intravenöz</a:t>
            </a:r>
            <a:r>
              <a:rPr lang="tr-TR" sz="2000" dirty="0"/>
              <a:t> </a:t>
            </a:r>
            <a:r>
              <a:rPr lang="tr-TR" sz="2000" dirty="0" err="1"/>
              <a:t>infüzyon</a:t>
            </a:r>
            <a:r>
              <a:rPr lang="tr-TR" sz="2000" dirty="0"/>
              <a:t> şeklinde de verilebilir. Orta/uzun etkili insülinlerin </a:t>
            </a:r>
            <a:r>
              <a:rPr lang="tr-TR" sz="2000" dirty="0" err="1"/>
              <a:t>intravenöz</a:t>
            </a:r>
            <a:r>
              <a:rPr lang="tr-TR" sz="2000" dirty="0"/>
              <a:t> kullanımı </a:t>
            </a:r>
            <a:r>
              <a:rPr lang="tr-TR" sz="2000" dirty="0" err="1"/>
              <a:t>kontrendikedir</a:t>
            </a:r>
            <a:r>
              <a:rPr lang="tr-TR" sz="2000" dirty="0"/>
              <a:t>.  </a:t>
            </a:r>
            <a:endParaRPr lang="tr-TR" sz="2000" dirty="0" smtClean="0"/>
          </a:p>
          <a:p>
            <a:r>
              <a:rPr lang="tr-TR" sz="2000" dirty="0" smtClean="0"/>
              <a:t>Ülkemizde </a:t>
            </a:r>
            <a:r>
              <a:rPr lang="tr-TR" sz="2000" dirty="0"/>
              <a:t>henüz bulunmayan ve dünyada da kullanımı kısıtlı olan diğer yöntemler; </a:t>
            </a:r>
            <a:r>
              <a:rPr lang="tr-TR" sz="2000" dirty="0" err="1"/>
              <a:t>İnhaler</a:t>
            </a:r>
            <a:r>
              <a:rPr lang="tr-TR" sz="2000" dirty="0"/>
              <a:t> insülinler ve </a:t>
            </a:r>
            <a:r>
              <a:rPr lang="tr-TR" sz="2000" dirty="0" err="1"/>
              <a:t>implante</a:t>
            </a:r>
            <a:r>
              <a:rPr lang="tr-TR" sz="2000" dirty="0"/>
              <a:t> edilen insülin pompası veya </a:t>
            </a:r>
            <a:r>
              <a:rPr lang="tr-TR" sz="2000" dirty="0" err="1"/>
              <a:t>intraperitoneal</a:t>
            </a:r>
            <a:r>
              <a:rPr lang="tr-TR" sz="2000" dirty="0"/>
              <a:t> </a:t>
            </a:r>
            <a:r>
              <a:rPr lang="tr-TR" sz="2000" dirty="0" err="1"/>
              <a:t>katetere</a:t>
            </a:r>
            <a:r>
              <a:rPr lang="tr-TR" sz="2000" dirty="0"/>
              <a:t> bağlanan port vasıtası ile </a:t>
            </a:r>
            <a:r>
              <a:rPr lang="tr-TR" sz="2000" dirty="0" err="1"/>
              <a:t>peritoneal</a:t>
            </a:r>
            <a:r>
              <a:rPr lang="tr-TR" sz="2000" dirty="0"/>
              <a:t> uygulamadır.</a:t>
            </a:r>
          </a:p>
        </p:txBody>
      </p:sp>
    </p:spTree>
    <p:extLst>
      <p:ext uri="{BB962C8B-B14F-4D97-AF65-F5344CB8AC3E}">
        <p14:creationId xmlns:p14="http://schemas.microsoft.com/office/powerpoint/2010/main" val="29715613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İNSÜLİN TEDAVİSİ İLKELERİ</a:t>
            </a:r>
          </a:p>
        </p:txBody>
      </p:sp>
      <p:sp>
        <p:nvSpPr>
          <p:cNvPr id="3" name="İçerik Yer Tutucusu 2"/>
          <p:cNvSpPr>
            <a:spLocks noGrp="1"/>
          </p:cNvSpPr>
          <p:nvPr>
            <p:ph idx="1"/>
          </p:nvPr>
        </p:nvSpPr>
        <p:spPr/>
        <p:txBody>
          <a:bodyPr>
            <a:normAutofit/>
          </a:bodyPr>
          <a:lstStyle/>
          <a:p>
            <a:pPr marL="0" indent="0">
              <a:buNone/>
            </a:pPr>
            <a:r>
              <a:rPr lang="tr-TR" sz="2600" dirty="0" smtClean="0"/>
              <a:t>İNSÜLİN </a:t>
            </a:r>
            <a:r>
              <a:rPr lang="tr-TR" sz="2600" dirty="0"/>
              <a:t>TEDAVİSİNİN </a:t>
            </a:r>
            <a:r>
              <a:rPr lang="tr-TR" sz="2600" dirty="0" smtClean="0"/>
              <a:t>KOMPLİKASYONLARI</a:t>
            </a:r>
          </a:p>
          <a:p>
            <a:r>
              <a:rPr lang="tr-TR" sz="2000" b="1" dirty="0"/>
              <a:t>Hipoglisemi:</a:t>
            </a:r>
            <a:r>
              <a:rPr lang="tr-TR" sz="2000" dirty="0"/>
              <a:t> İnsülin tedavisinin en önemli ve en sık görülen komplikasyonudur. </a:t>
            </a:r>
            <a:endParaRPr lang="tr-TR" sz="2000" dirty="0"/>
          </a:p>
          <a:p>
            <a:r>
              <a:rPr lang="tr-TR" sz="2000" b="1" dirty="0" smtClean="0"/>
              <a:t>Vücut </a:t>
            </a:r>
            <a:r>
              <a:rPr lang="tr-TR" sz="2000" b="1" dirty="0"/>
              <a:t>ağırlığında artış:</a:t>
            </a:r>
            <a:r>
              <a:rPr lang="tr-TR" sz="2000" dirty="0"/>
              <a:t> İnsülin tedavisinin başlangıcında kaybedilmiş yağ ve kas dokusunun yeniden kazanılması, su ve tuz tutulumu olması ve </a:t>
            </a:r>
            <a:r>
              <a:rPr lang="tr-TR" sz="2000" dirty="0" err="1"/>
              <a:t>glukozürinin</a:t>
            </a:r>
            <a:r>
              <a:rPr lang="tr-TR" sz="2000" dirty="0"/>
              <a:t> azalmasına bağlı olarak birkaç kg kadar artış beklenir. </a:t>
            </a:r>
            <a:endParaRPr lang="tr-TR" sz="2000" dirty="0" smtClean="0"/>
          </a:p>
          <a:p>
            <a:r>
              <a:rPr lang="tr-TR" sz="2000" b="1" dirty="0" smtClean="0"/>
              <a:t>Masif </a:t>
            </a:r>
            <a:r>
              <a:rPr lang="tr-TR" sz="2000" b="1" dirty="0" err="1"/>
              <a:t>hepatomegali</a:t>
            </a:r>
            <a:r>
              <a:rPr lang="tr-TR" sz="2000" b="1" dirty="0"/>
              <a:t>:</a:t>
            </a:r>
            <a:r>
              <a:rPr lang="tr-TR" sz="2000" dirty="0"/>
              <a:t> Glikojen depolarının dolmasına bağlıdır ve günümüzde nadir görülmektedir.  </a:t>
            </a:r>
            <a:endParaRPr lang="tr-TR" sz="2000" dirty="0" smtClean="0"/>
          </a:p>
          <a:p>
            <a:r>
              <a:rPr lang="tr-TR" sz="2000" b="1" dirty="0" smtClean="0"/>
              <a:t>Ödem</a:t>
            </a:r>
            <a:r>
              <a:rPr lang="tr-TR" sz="2000" b="1" dirty="0"/>
              <a:t>:</a:t>
            </a:r>
            <a:r>
              <a:rPr lang="tr-TR" sz="2000" dirty="0"/>
              <a:t> </a:t>
            </a:r>
            <a:r>
              <a:rPr lang="tr-TR" sz="2000" dirty="0" err="1"/>
              <a:t>Ozmotik</a:t>
            </a:r>
            <a:r>
              <a:rPr lang="tr-TR" sz="2000" dirty="0"/>
              <a:t> </a:t>
            </a:r>
            <a:r>
              <a:rPr lang="tr-TR" sz="2000" dirty="0" err="1"/>
              <a:t>diürezin</a:t>
            </a:r>
            <a:r>
              <a:rPr lang="tr-TR" sz="2000" dirty="0"/>
              <a:t> azalması ve </a:t>
            </a:r>
            <a:r>
              <a:rPr lang="tr-TR" sz="2000" dirty="0" err="1"/>
              <a:t>Na</a:t>
            </a:r>
            <a:r>
              <a:rPr lang="tr-TR" sz="2000" dirty="0"/>
              <a:t>+ tutulumuna bağlı olarak başlangıçta ödem görülebilir. </a:t>
            </a:r>
            <a:endParaRPr lang="tr-TR" sz="2000" dirty="0" smtClean="0"/>
          </a:p>
          <a:p>
            <a:r>
              <a:rPr lang="tr-TR" sz="2000" b="1" dirty="0" err="1" smtClean="0"/>
              <a:t>İmmunojenisite</a:t>
            </a:r>
            <a:r>
              <a:rPr lang="tr-TR" sz="2000" b="1" dirty="0"/>
              <a:t>:</a:t>
            </a:r>
            <a:r>
              <a:rPr lang="tr-TR" sz="2000" dirty="0"/>
              <a:t> Günümüzde insan insülinleri ve analog insülin kullanımı ile insülin antikorları gelişimi ve alerji gibi </a:t>
            </a:r>
            <a:r>
              <a:rPr lang="tr-TR" sz="2000" dirty="0" err="1"/>
              <a:t>immunojenisite</a:t>
            </a:r>
            <a:r>
              <a:rPr lang="tr-TR" sz="2000" dirty="0"/>
              <a:t> sorunları artık nadiren görülmektedir</a:t>
            </a:r>
            <a:r>
              <a:rPr lang="tr-TR" sz="2200" dirty="0"/>
              <a:t>.</a:t>
            </a:r>
          </a:p>
        </p:txBody>
      </p:sp>
    </p:spTree>
    <p:extLst>
      <p:ext uri="{BB962C8B-B14F-4D97-AF65-F5344CB8AC3E}">
        <p14:creationId xmlns:p14="http://schemas.microsoft.com/office/powerpoint/2010/main" val="34102332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İNSÜLİN TEDAVİSİ İLKELERİ</a:t>
            </a:r>
          </a:p>
        </p:txBody>
      </p:sp>
      <p:sp>
        <p:nvSpPr>
          <p:cNvPr id="3" name="İçerik Yer Tutucusu 2"/>
          <p:cNvSpPr>
            <a:spLocks noGrp="1"/>
          </p:cNvSpPr>
          <p:nvPr>
            <p:ph idx="1"/>
          </p:nvPr>
        </p:nvSpPr>
        <p:spPr/>
        <p:txBody>
          <a:bodyPr>
            <a:normAutofit fontScale="85000" lnSpcReduction="20000"/>
          </a:bodyPr>
          <a:lstStyle/>
          <a:p>
            <a:pPr marL="0" indent="0">
              <a:buNone/>
            </a:pPr>
            <a:r>
              <a:rPr lang="tr-TR" sz="2600" dirty="0"/>
              <a:t>İNSÜLİN TEDAVİSİNİN KOMPLİKASYONLARI</a:t>
            </a:r>
          </a:p>
          <a:p>
            <a:r>
              <a:rPr lang="tr-TR" sz="2200" b="1" dirty="0" err="1"/>
              <a:t>Lipohipertrofi-atrofi</a:t>
            </a:r>
            <a:r>
              <a:rPr lang="tr-TR" sz="2200" b="1" dirty="0"/>
              <a:t>:</a:t>
            </a:r>
            <a:r>
              <a:rPr lang="tr-TR" sz="2200" dirty="0"/>
              <a:t> Sürekli aynı bölgeye </a:t>
            </a:r>
            <a:r>
              <a:rPr lang="tr-TR" sz="2200" dirty="0" err="1"/>
              <a:t>injeksiyon</a:t>
            </a:r>
            <a:r>
              <a:rPr lang="tr-TR" sz="2200" dirty="0"/>
              <a:t> yapılması ve doğru rotasyon yönteminin uygulanmaması sonucu sıklıkla </a:t>
            </a:r>
            <a:r>
              <a:rPr lang="tr-TR" sz="2200" dirty="0" err="1"/>
              <a:t>lipohipertrofi</a:t>
            </a:r>
            <a:r>
              <a:rPr lang="tr-TR" sz="2200" dirty="0"/>
              <a:t> şeklinde görülmektedir. </a:t>
            </a:r>
            <a:r>
              <a:rPr lang="tr-TR" sz="2200" dirty="0" smtClean="0"/>
              <a:t>Enjeksiyon </a:t>
            </a:r>
            <a:r>
              <a:rPr lang="tr-TR" sz="2200" dirty="0"/>
              <a:t>bölgesini değiştirmekle (rotasyon) ve insülin iğne uçlarının birden fazla kullanılmaması ile </a:t>
            </a:r>
            <a:r>
              <a:rPr lang="tr-TR" sz="2200" dirty="0" err="1"/>
              <a:t>lipohipertrofi</a:t>
            </a:r>
            <a:r>
              <a:rPr lang="tr-TR" sz="2200" dirty="0"/>
              <a:t> gelişimi önlenebilir</a:t>
            </a:r>
            <a:r>
              <a:rPr lang="tr-TR" sz="2200" dirty="0" smtClean="0"/>
              <a:t>.</a:t>
            </a:r>
          </a:p>
          <a:p>
            <a:r>
              <a:rPr lang="tr-TR" sz="2200" b="1" dirty="0"/>
              <a:t>Kanama, sızma ve ağrı:  </a:t>
            </a:r>
            <a:r>
              <a:rPr lang="tr-TR" sz="2200" dirty="0" err="1"/>
              <a:t>İnjeksiyonun</a:t>
            </a:r>
            <a:r>
              <a:rPr lang="tr-TR" sz="2200" dirty="0"/>
              <a:t> </a:t>
            </a:r>
            <a:r>
              <a:rPr lang="tr-TR" sz="2200" dirty="0" err="1"/>
              <a:t>kapiller</a:t>
            </a:r>
            <a:r>
              <a:rPr lang="tr-TR" sz="2200" dirty="0"/>
              <a:t> damarlanmanın görünmediği bir bölgeye yapılması ile kanama önlenir. </a:t>
            </a:r>
            <a:r>
              <a:rPr lang="tr-TR" sz="2200" dirty="0" err="1"/>
              <a:t>İnjeksiyon</a:t>
            </a:r>
            <a:r>
              <a:rPr lang="tr-TR" sz="2200" dirty="0"/>
              <a:t> bittikten sonra iğnenin 5-10 saniye kadar cilt altında bekletilmesi veya uzun iğne kullanılması ile insülinin sızması azaltılabilir. Özellikle asit insülinler (örneğin </a:t>
            </a:r>
            <a:r>
              <a:rPr lang="tr-TR" sz="2200" dirty="0" err="1"/>
              <a:t>glargin</a:t>
            </a:r>
            <a:r>
              <a:rPr lang="tr-TR" sz="2200" dirty="0"/>
              <a:t>) ile </a:t>
            </a:r>
            <a:r>
              <a:rPr lang="tr-TR" sz="2200" dirty="0" err="1"/>
              <a:t>injeksiyon</a:t>
            </a:r>
            <a:r>
              <a:rPr lang="tr-TR" sz="2200" dirty="0"/>
              <a:t> sırasında hafif ağrı hissedilebilir ve önemsizdir</a:t>
            </a:r>
            <a:r>
              <a:rPr lang="tr-TR" sz="2200" dirty="0" smtClean="0"/>
              <a:t>.</a:t>
            </a:r>
          </a:p>
          <a:p>
            <a:r>
              <a:rPr lang="tr-TR" sz="2200" b="1" dirty="0" err="1"/>
              <a:t>Hiperinsülinemi</a:t>
            </a:r>
            <a:r>
              <a:rPr lang="tr-TR" sz="2200" b="1" dirty="0"/>
              <a:t> ile </a:t>
            </a:r>
            <a:r>
              <a:rPr lang="tr-TR" sz="2200" b="1" dirty="0" err="1"/>
              <a:t>ateroskleroz</a:t>
            </a:r>
            <a:r>
              <a:rPr lang="tr-TR" sz="2200" b="1" dirty="0"/>
              <a:t> ve kanser riski:</a:t>
            </a:r>
            <a:r>
              <a:rPr lang="tr-TR" sz="2200" dirty="0"/>
              <a:t> Deneysel çalışmalar </a:t>
            </a:r>
            <a:r>
              <a:rPr lang="tr-TR" sz="2200" dirty="0" err="1"/>
              <a:t>hiperinsülinemi</a:t>
            </a:r>
            <a:r>
              <a:rPr lang="tr-TR" sz="2200" dirty="0"/>
              <a:t> - </a:t>
            </a:r>
            <a:r>
              <a:rPr lang="tr-TR" sz="2200" dirty="0" err="1"/>
              <a:t>ateroskleroz</a:t>
            </a:r>
            <a:r>
              <a:rPr lang="tr-TR" sz="2200" dirty="0"/>
              <a:t> ilişkisine işaret etse de bu konudaki klinik kanıtlar yeterli değildir. </a:t>
            </a:r>
            <a:r>
              <a:rPr lang="tr-TR" sz="2200" dirty="0" err="1"/>
              <a:t>Glargin</a:t>
            </a:r>
            <a:r>
              <a:rPr lang="tr-TR" sz="2200" dirty="0"/>
              <a:t> insülin kullanımı ile </a:t>
            </a:r>
            <a:r>
              <a:rPr lang="tr-TR" sz="2200" dirty="0" err="1"/>
              <a:t>malignite</a:t>
            </a:r>
            <a:r>
              <a:rPr lang="tr-TR" sz="2200" dirty="0"/>
              <a:t> riskinde artış bildirilmiş ancak </a:t>
            </a:r>
            <a:r>
              <a:rPr lang="tr-TR" sz="2200" dirty="0" smtClean="0"/>
              <a:t>kanıtlanmamıştır. İnsülin </a:t>
            </a:r>
            <a:r>
              <a:rPr lang="tr-TR" sz="2200" dirty="0" err="1"/>
              <a:t>anabolizan</a:t>
            </a:r>
            <a:r>
              <a:rPr lang="tr-TR" sz="2200" dirty="0"/>
              <a:t> bir hormondur. İnsülin reseptörleri yapısal olarak insülin benzeri büyüme hormonlarına (örneğin IGF-1) benzer. İnsülinin etki gücü, reseptöre olan </a:t>
            </a:r>
            <a:r>
              <a:rPr lang="tr-TR" sz="2200" dirty="0" err="1"/>
              <a:t>affinitesi</a:t>
            </a:r>
            <a:r>
              <a:rPr lang="tr-TR" sz="2200" dirty="0"/>
              <a:t> ile paraleldir. Bazı güçlü insülinlerin insülin ve IGF-1 reseptörlerine </a:t>
            </a:r>
            <a:r>
              <a:rPr lang="tr-TR" sz="2200" dirty="0" err="1"/>
              <a:t>affinitesi</a:t>
            </a:r>
            <a:r>
              <a:rPr lang="tr-TR" sz="2200" dirty="0"/>
              <a:t> yüksektir. Bu nedenle uzun yıllar insülin kullanımı ile kanser riski arasında ilişki olabileceği ileri sürülmüştür. </a:t>
            </a:r>
            <a:endParaRPr lang="tr-TR" sz="2200" dirty="0" smtClean="0"/>
          </a:p>
        </p:txBody>
      </p:sp>
    </p:spTree>
    <p:extLst>
      <p:ext uri="{BB962C8B-B14F-4D97-AF65-F5344CB8AC3E}">
        <p14:creationId xmlns:p14="http://schemas.microsoft.com/office/powerpoint/2010/main" val="4066442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r>
              <a:rPr lang="tr-TR" sz="3600" dirty="0"/>
              <a:t>İNSÜLİN TEDAVİ YÖNETİMİ</a:t>
            </a:r>
          </a:p>
        </p:txBody>
      </p:sp>
      <p:sp>
        <p:nvSpPr>
          <p:cNvPr id="3" name="İçerik Yer Tutucusu 2"/>
          <p:cNvSpPr>
            <a:spLocks noGrp="1"/>
          </p:cNvSpPr>
          <p:nvPr>
            <p:ph idx="1"/>
          </p:nvPr>
        </p:nvSpPr>
        <p:spPr/>
        <p:txBody>
          <a:bodyPr>
            <a:normAutofit fontScale="92500" lnSpcReduction="10000"/>
          </a:bodyPr>
          <a:lstStyle/>
          <a:p>
            <a:pPr marL="0" indent="0">
              <a:buNone/>
            </a:pPr>
            <a:r>
              <a:rPr lang="tr-TR" dirty="0"/>
              <a:t>İNSÜLİN TEDAVİ </a:t>
            </a:r>
            <a:r>
              <a:rPr lang="tr-TR" dirty="0" smtClean="0"/>
              <a:t>PROTOKOLLERİ</a:t>
            </a:r>
          </a:p>
          <a:p>
            <a:pPr marL="0" indent="0">
              <a:buNone/>
            </a:pPr>
            <a:r>
              <a:rPr lang="tr-TR" sz="2400" dirty="0" smtClean="0"/>
              <a:t>İNSÜLİN DESTEK TEDAVİSİ</a:t>
            </a:r>
          </a:p>
          <a:p>
            <a:r>
              <a:rPr lang="tr-TR" sz="2000" b="1" i="1" dirty="0"/>
              <a:t>Bazal insülin desteği </a:t>
            </a:r>
            <a:endParaRPr lang="tr-TR" sz="2000" b="1" i="1" dirty="0" smtClean="0"/>
          </a:p>
          <a:p>
            <a:pPr marL="0" indent="0">
              <a:buNone/>
            </a:pPr>
            <a:r>
              <a:rPr lang="tr-TR" sz="2000" dirty="0" smtClean="0"/>
              <a:t>Bazal </a:t>
            </a:r>
            <a:r>
              <a:rPr lang="tr-TR" sz="2000" dirty="0"/>
              <a:t>analog ve NPH insülin sıklıkla günde bir kez kullanılsa da, günde 2 kez kullanımlarında daha esnek uygulama ve daha etkin rejim sağlanabilir. Daha uzun etkili bazal analog insülinlerin, ilk geliştirilen bazal analog ve NPH insüline göre çalışmalarda daha az hipoglisemiye neden oldukları gösterilmiştir. </a:t>
            </a:r>
            <a:endParaRPr lang="tr-TR" sz="2000" dirty="0" smtClean="0"/>
          </a:p>
          <a:p>
            <a:r>
              <a:rPr lang="tr-TR" sz="2000" b="1" i="1" dirty="0" err="1" smtClean="0"/>
              <a:t>Bifazik</a:t>
            </a:r>
            <a:r>
              <a:rPr lang="tr-TR" sz="2000" b="1" i="1" dirty="0" smtClean="0"/>
              <a:t> </a:t>
            </a:r>
            <a:r>
              <a:rPr lang="tr-TR" sz="2000" b="1" i="1" dirty="0"/>
              <a:t>karışım insülin tedavisi </a:t>
            </a:r>
            <a:endParaRPr lang="tr-TR" sz="2000" b="1" i="1" dirty="0" smtClean="0"/>
          </a:p>
          <a:p>
            <a:pPr marL="0" indent="0">
              <a:buNone/>
            </a:pPr>
            <a:r>
              <a:rPr lang="tr-TR" sz="2000" dirty="0" smtClean="0"/>
              <a:t>Günde </a:t>
            </a:r>
            <a:r>
              <a:rPr lang="tr-TR" sz="2000" dirty="0"/>
              <a:t>2 doz orta/uzun etkili + hızlı/kısa etkili karışım insülin: Hazır karışım insülin preparatları kullanılabilir. Alternatif olarak, hastaya iki ayrı insülin </a:t>
            </a:r>
            <a:r>
              <a:rPr lang="tr-TR" sz="2000" dirty="0" err="1"/>
              <a:t>injekte</a:t>
            </a:r>
            <a:r>
              <a:rPr lang="tr-TR" sz="2000" dirty="0"/>
              <a:t> edilebilir. Bazal insülin desteğinin yeterli olmadığı tip 2 diyabetlilerde, bazal-</a:t>
            </a:r>
            <a:r>
              <a:rPr lang="tr-TR" sz="2000" dirty="0" err="1"/>
              <a:t>bolus</a:t>
            </a:r>
            <a:r>
              <a:rPr lang="tr-TR" sz="2000" dirty="0"/>
              <a:t> insülin ihtiyacı olduğu halde bunu uygulayamayacak durumda olan (</a:t>
            </a:r>
            <a:r>
              <a:rPr lang="tr-TR" sz="2000" dirty="0" err="1"/>
              <a:t>örn</a:t>
            </a:r>
            <a:r>
              <a:rPr lang="tr-TR" sz="2000" dirty="0"/>
              <a:t>. ileri yaştaki) tip 1 diyabetliler ile diyetle kontrol altına alınamayan hafif GDM vakalarında kullanılabilir.</a:t>
            </a:r>
          </a:p>
        </p:txBody>
      </p:sp>
    </p:spTree>
    <p:extLst>
      <p:ext uri="{BB962C8B-B14F-4D97-AF65-F5344CB8AC3E}">
        <p14:creationId xmlns:p14="http://schemas.microsoft.com/office/powerpoint/2010/main" val="2121762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İNSÜLİN TEDAVİ YÖNETİMİ</a:t>
            </a:r>
          </a:p>
        </p:txBody>
      </p:sp>
      <p:sp>
        <p:nvSpPr>
          <p:cNvPr id="3" name="İçerik Yer Tutucusu 2"/>
          <p:cNvSpPr>
            <a:spLocks noGrp="1"/>
          </p:cNvSpPr>
          <p:nvPr>
            <p:ph idx="1"/>
          </p:nvPr>
        </p:nvSpPr>
        <p:spPr/>
        <p:txBody>
          <a:bodyPr>
            <a:normAutofit fontScale="85000" lnSpcReduction="20000"/>
          </a:bodyPr>
          <a:lstStyle/>
          <a:p>
            <a:pPr marL="0" indent="0">
              <a:buNone/>
            </a:pPr>
            <a:r>
              <a:rPr lang="tr-TR" dirty="0"/>
              <a:t>İNSÜLİN TEDAVİ PROTOKOLLERİ</a:t>
            </a:r>
          </a:p>
          <a:p>
            <a:pPr marL="0" indent="0">
              <a:buNone/>
            </a:pPr>
            <a:r>
              <a:rPr lang="tr-TR" sz="2400" dirty="0" smtClean="0"/>
              <a:t>İNSÜLİN REPLASMAN TEDAVİSİ</a:t>
            </a:r>
          </a:p>
          <a:p>
            <a:r>
              <a:rPr lang="tr-TR" sz="2000" dirty="0"/>
              <a:t>Tip 1 diyabetlilerde, diyet ile kontrol altına alınamayan gebelik diyabetinde ve </a:t>
            </a:r>
            <a:r>
              <a:rPr lang="tr-TR" sz="2000" dirty="0" err="1"/>
              <a:t>endojen</a:t>
            </a:r>
            <a:r>
              <a:rPr lang="tr-TR" sz="2000" dirty="0"/>
              <a:t> insülin rezervi azalmış tip 2 diyabetlilerde uygulanmalıdır</a:t>
            </a:r>
            <a:r>
              <a:rPr lang="tr-TR" sz="2000" dirty="0" smtClean="0"/>
              <a:t>.</a:t>
            </a:r>
          </a:p>
          <a:p>
            <a:pPr marL="0" indent="0">
              <a:buNone/>
            </a:pPr>
            <a:r>
              <a:rPr lang="tr-TR" sz="2000" b="1" i="1" dirty="0" err="1"/>
              <a:t>Multipl</a:t>
            </a:r>
            <a:r>
              <a:rPr lang="tr-TR" sz="2000" b="1" i="1" dirty="0"/>
              <a:t> (çoklu) doz insülin </a:t>
            </a:r>
            <a:r>
              <a:rPr lang="tr-TR" sz="2000" b="1" i="1" dirty="0" err="1"/>
              <a:t>injeksiyonları</a:t>
            </a:r>
            <a:r>
              <a:rPr lang="tr-TR" sz="2000" b="1" i="1" dirty="0"/>
              <a:t> (Bazal-</a:t>
            </a:r>
            <a:r>
              <a:rPr lang="tr-TR" sz="2000" b="1" i="1" dirty="0" err="1"/>
              <a:t>bolus</a:t>
            </a:r>
            <a:r>
              <a:rPr lang="tr-TR" sz="2000" b="1" i="1" dirty="0"/>
              <a:t> tedavi) </a:t>
            </a:r>
            <a:endParaRPr lang="tr-TR" sz="2000" b="1" i="1" dirty="0" smtClean="0"/>
          </a:p>
          <a:p>
            <a:r>
              <a:rPr lang="tr-TR" sz="2000" dirty="0" smtClean="0"/>
              <a:t>Günde </a:t>
            </a:r>
            <a:r>
              <a:rPr lang="tr-TR" sz="2000" dirty="0"/>
              <a:t>3 kez öğün öncesi hızlı/kısa etkili (</a:t>
            </a:r>
            <a:r>
              <a:rPr lang="tr-TR" sz="2000" dirty="0" err="1"/>
              <a:t>bolus</a:t>
            </a:r>
            <a:r>
              <a:rPr lang="tr-TR" sz="2000" dirty="0"/>
              <a:t>) insülin + günde 1 kez orta/uzun etkili (bazal) insülin </a:t>
            </a:r>
            <a:endParaRPr lang="tr-TR" sz="2000" dirty="0" smtClean="0"/>
          </a:p>
          <a:p>
            <a:r>
              <a:rPr lang="tr-TR" sz="2000" dirty="0" smtClean="0"/>
              <a:t>Günde </a:t>
            </a:r>
            <a:r>
              <a:rPr lang="tr-TR" sz="2000" dirty="0"/>
              <a:t>3 kez öğün öncesi hızlı/kısa etkili (</a:t>
            </a:r>
            <a:r>
              <a:rPr lang="tr-TR" sz="2000" dirty="0" err="1"/>
              <a:t>bolus</a:t>
            </a:r>
            <a:r>
              <a:rPr lang="tr-TR" sz="2000" dirty="0"/>
              <a:t>) insülin + günde 2 kez orta/uzun etkili (bazal) insülin </a:t>
            </a:r>
            <a:endParaRPr lang="tr-TR" sz="2000" dirty="0" smtClean="0"/>
          </a:p>
          <a:p>
            <a:r>
              <a:rPr lang="tr-TR" sz="2000" dirty="0" smtClean="0"/>
              <a:t>Bazal-</a:t>
            </a:r>
            <a:r>
              <a:rPr lang="tr-TR" sz="2000" dirty="0" err="1" smtClean="0"/>
              <a:t>bolus</a:t>
            </a:r>
            <a:r>
              <a:rPr lang="tr-TR" sz="2000" dirty="0" smtClean="0"/>
              <a:t> </a:t>
            </a:r>
            <a:r>
              <a:rPr lang="tr-TR" sz="2000" dirty="0"/>
              <a:t>insülin tedavisini farklı insülin preparatları ile uygulamakta zorluk çeken bazı diyabetlilerde (özellikle tip 2 diyabetli), günde 3 doz analog karışım insülin seçeneği düşünülebilir. İnsülin </a:t>
            </a:r>
            <a:r>
              <a:rPr lang="tr-TR" sz="2000" dirty="0" err="1"/>
              <a:t>degludec</a:t>
            </a:r>
            <a:r>
              <a:rPr lang="tr-TR" sz="2000" dirty="0"/>
              <a:t>/</a:t>
            </a:r>
            <a:r>
              <a:rPr lang="tr-TR" sz="2000" dirty="0" err="1"/>
              <a:t>aspart</a:t>
            </a:r>
            <a:r>
              <a:rPr lang="tr-TR" sz="2000" dirty="0"/>
              <a:t> kombinasyonunun günde 3 kez kullanımı uygun değildir</a:t>
            </a:r>
            <a:r>
              <a:rPr lang="tr-TR" sz="2000" dirty="0" smtClean="0"/>
              <a:t>. </a:t>
            </a:r>
          </a:p>
          <a:p>
            <a:r>
              <a:rPr lang="tr-TR" sz="2000" dirty="0" smtClean="0"/>
              <a:t>Bazal </a:t>
            </a:r>
            <a:r>
              <a:rPr lang="tr-TR" sz="2000" dirty="0"/>
              <a:t>insülin tedavisinin yeterli olmadığı tip 2 diyabetli hastalarda bazal-</a:t>
            </a:r>
            <a:r>
              <a:rPr lang="tr-TR" sz="2000" dirty="0" err="1"/>
              <a:t>bolus</a:t>
            </a:r>
            <a:r>
              <a:rPr lang="tr-TR" sz="2000" dirty="0"/>
              <a:t> insülin tedavisine kademeli olarak da geçilebilir. Bu durumda günde bir kez (en büyük öğün öncesinde) </a:t>
            </a:r>
            <a:r>
              <a:rPr lang="tr-TR" sz="2000" dirty="0" err="1"/>
              <a:t>bolus</a:t>
            </a:r>
            <a:r>
              <a:rPr lang="tr-TR" sz="2000" dirty="0"/>
              <a:t> insülin dozu eklenmesi ile başlanarak (</a:t>
            </a:r>
            <a:r>
              <a:rPr lang="tr-TR" sz="2000" dirty="0" err="1"/>
              <a:t>bazal+plus</a:t>
            </a:r>
            <a:r>
              <a:rPr lang="tr-TR" sz="2000" dirty="0"/>
              <a:t>) bu yetmediğinde, sırası ile 2. ve 3. </a:t>
            </a:r>
            <a:r>
              <a:rPr lang="tr-TR" sz="2000" dirty="0" err="1"/>
              <a:t>bolus</a:t>
            </a:r>
            <a:r>
              <a:rPr lang="tr-TR" sz="2000" dirty="0"/>
              <a:t> insülin dozları (bazal + 2 </a:t>
            </a:r>
            <a:r>
              <a:rPr lang="tr-TR" sz="2000" dirty="0" err="1"/>
              <a:t>plus</a:t>
            </a:r>
            <a:r>
              <a:rPr lang="tr-TR" sz="2000" dirty="0"/>
              <a:t>, bazal  + 3 </a:t>
            </a:r>
            <a:r>
              <a:rPr lang="tr-TR" sz="2000" dirty="0" err="1"/>
              <a:t>plus</a:t>
            </a:r>
            <a:r>
              <a:rPr lang="tr-TR" sz="2000" dirty="0"/>
              <a:t>) eklenebilir </a:t>
            </a:r>
          </a:p>
        </p:txBody>
      </p:sp>
    </p:spTree>
    <p:extLst>
      <p:ext uri="{BB962C8B-B14F-4D97-AF65-F5344CB8AC3E}">
        <p14:creationId xmlns:p14="http://schemas.microsoft.com/office/powerpoint/2010/main" val="39684999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İNSÜLİN TEDAVİ PROTOKOLLERİ</a:t>
            </a:r>
          </a:p>
          <a:p>
            <a:pPr marL="0" indent="0">
              <a:buNone/>
            </a:pPr>
            <a:r>
              <a:rPr lang="tr-TR" sz="2400" dirty="0"/>
              <a:t>İNSÜLİN REPLASMAN </a:t>
            </a:r>
            <a:r>
              <a:rPr lang="tr-TR" sz="2400" dirty="0" smtClean="0"/>
              <a:t>TEDAVİSİ</a:t>
            </a:r>
            <a:endParaRPr lang="tr-TR" dirty="0" smtClean="0"/>
          </a:p>
          <a:p>
            <a:pPr marL="0" indent="0">
              <a:buNone/>
            </a:pPr>
            <a:r>
              <a:rPr lang="tr-TR" sz="2000" b="1" i="1" dirty="0" smtClean="0"/>
              <a:t>Sürekli </a:t>
            </a:r>
            <a:r>
              <a:rPr lang="tr-TR" sz="2000" b="1" i="1" dirty="0"/>
              <a:t>cilt altı insülin </a:t>
            </a:r>
            <a:r>
              <a:rPr lang="tr-TR" sz="2000" b="1" i="1" dirty="0" err="1"/>
              <a:t>infüzyonu</a:t>
            </a:r>
            <a:r>
              <a:rPr lang="tr-TR" sz="2000" b="1" i="1" dirty="0"/>
              <a:t> tedavisi </a:t>
            </a:r>
            <a:endParaRPr lang="tr-TR" sz="2000" b="1" i="1" dirty="0" smtClean="0"/>
          </a:p>
          <a:p>
            <a:r>
              <a:rPr lang="tr-TR" sz="2000" dirty="0" smtClean="0"/>
              <a:t>Sürekli </a:t>
            </a:r>
            <a:r>
              <a:rPr lang="tr-TR" sz="2000" dirty="0" err="1"/>
              <a:t>ciltaltı</a:t>
            </a:r>
            <a:r>
              <a:rPr lang="tr-TR" sz="2000" dirty="0"/>
              <a:t> insülin </a:t>
            </a:r>
            <a:r>
              <a:rPr lang="tr-TR" sz="2000" dirty="0" err="1"/>
              <a:t>infüzyonu</a:t>
            </a:r>
            <a:r>
              <a:rPr lang="tr-TR" sz="2000" dirty="0"/>
              <a:t> (SCİİ) tedavisi insülin pompası ile yapılır. </a:t>
            </a:r>
          </a:p>
        </p:txBody>
      </p:sp>
    </p:spTree>
    <p:extLst>
      <p:ext uri="{BB962C8B-B14F-4D97-AF65-F5344CB8AC3E}">
        <p14:creationId xmlns:p14="http://schemas.microsoft.com/office/powerpoint/2010/main" val="150439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İNSÜLİN TEDAVİ YÖNETİMİ</a:t>
            </a:r>
          </a:p>
        </p:txBody>
      </p:sp>
      <p:sp>
        <p:nvSpPr>
          <p:cNvPr id="3" name="İçerik Yer Tutucusu 2"/>
          <p:cNvSpPr>
            <a:spLocks noGrp="1"/>
          </p:cNvSpPr>
          <p:nvPr>
            <p:ph idx="1"/>
          </p:nvPr>
        </p:nvSpPr>
        <p:spPr/>
        <p:txBody>
          <a:bodyPr>
            <a:normAutofit/>
          </a:bodyPr>
          <a:lstStyle/>
          <a:p>
            <a:pPr marL="0" indent="0">
              <a:buNone/>
            </a:pPr>
            <a:r>
              <a:rPr lang="tr-TR" sz="2400" dirty="0" smtClean="0"/>
              <a:t>İNSÜLİN </a:t>
            </a:r>
            <a:r>
              <a:rPr lang="tr-TR" sz="2400" dirty="0"/>
              <a:t>DOZUNUN HESAPLANMASI VE </a:t>
            </a:r>
            <a:r>
              <a:rPr lang="tr-TR" sz="2400" dirty="0" smtClean="0"/>
              <a:t>AYARLANMASI</a:t>
            </a:r>
          </a:p>
          <a:p>
            <a:pPr marL="0" indent="0">
              <a:buNone/>
            </a:pPr>
            <a:r>
              <a:rPr lang="tr-TR" sz="2000" i="1" dirty="0"/>
              <a:t>Genel olarak tip 1 ve tip 2 diyabetli bireyler için idame insülin dozları aşağıdaki gibidir: </a:t>
            </a:r>
            <a:endParaRPr lang="tr-TR" sz="2000" i="1" dirty="0" smtClean="0"/>
          </a:p>
          <a:p>
            <a:r>
              <a:rPr lang="tr-TR" sz="2000" dirty="0" smtClean="0"/>
              <a:t>Tip </a:t>
            </a:r>
            <a:r>
              <a:rPr lang="tr-TR" sz="2000" dirty="0"/>
              <a:t>1 diyabette 0.4-1.0 IU/kg/gün </a:t>
            </a:r>
            <a:endParaRPr lang="tr-TR" sz="2000" dirty="0" smtClean="0"/>
          </a:p>
          <a:p>
            <a:r>
              <a:rPr lang="tr-TR" sz="2000" dirty="0" smtClean="0"/>
              <a:t>Tip </a:t>
            </a:r>
            <a:r>
              <a:rPr lang="tr-TR" sz="2000" dirty="0"/>
              <a:t>2 diyabette 0.3-1.2 IU/kg/gün </a:t>
            </a:r>
            <a:endParaRPr lang="tr-TR" sz="2000" dirty="0" smtClean="0"/>
          </a:p>
          <a:p>
            <a:r>
              <a:rPr lang="tr-TR" sz="2000" dirty="0" smtClean="0"/>
              <a:t>Bazal-</a:t>
            </a:r>
            <a:r>
              <a:rPr lang="tr-TR" sz="2000" dirty="0" err="1" smtClean="0"/>
              <a:t>bolus</a:t>
            </a:r>
            <a:r>
              <a:rPr lang="tr-TR" sz="2000" dirty="0" smtClean="0"/>
              <a:t> </a:t>
            </a:r>
            <a:r>
              <a:rPr lang="tr-TR" sz="2000" dirty="0"/>
              <a:t>insülin rejimlerinde, günlük gereksinimin yaklaşık yarısı (%40-60) bazal, geri kalan yarısı (%40-60) ise </a:t>
            </a:r>
            <a:r>
              <a:rPr lang="tr-TR" sz="2000" dirty="0" err="1"/>
              <a:t>bolus</a:t>
            </a:r>
            <a:r>
              <a:rPr lang="tr-TR" sz="2000" dirty="0"/>
              <a:t> olarak hesaplanır. </a:t>
            </a:r>
            <a:endParaRPr lang="tr-TR" sz="2000" dirty="0" smtClean="0"/>
          </a:p>
          <a:p>
            <a:r>
              <a:rPr lang="tr-TR" sz="2000" dirty="0" smtClean="0"/>
              <a:t>Daha </a:t>
            </a:r>
            <a:r>
              <a:rPr lang="tr-TR" sz="2000" dirty="0"/>
              <a:t>önce insülin kullanmamış hastalarda, bazal insülin desteği 0.1-0.2 IU/kg/gün dozunda başlanabilir.</a:t>
            </a:r>
          </a:p>
        </p:txBody>
      </p:sp>
    </p:spTree>
    <p:extLst>
      <p:ext uri="{BB962C8B-B14F-4D97-AF65-F5344CB8AC3E}">
        <p14:creationId xmlns:p14="http://schemas.microsoft.com/office/powerpoint/2010/main" val="27655100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1421" y="1172096"/>
            <a:ext cx="8350118" cy="4613766"/>
          </a:xfrm>
        </p:spPr>
      </p:pic>
    </p:spTree>
    <p:extLst>
      <p:ext uri="{BB962C8B-B14F-4D97-AF65-F5344CB8AC3E}">
        <p14:creationId xmlns:p14="http://schemas.microsoft.com/office/powerpoint/2010/main" val="1450075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İNSÜLİN TEDAVİ YÖNETİMİ</a:t>
            </a:r>
          </a:p>
        </p:txBody>
      </p:sp>
      <p:sp>
        <p:nvSpPr>
          <p:cNvPr id="3" name="İçerik Yer Tutucusu 2"/>
          <p:cNvSpPr>
            <a:spLocks noGrp="1"/>
          </p:cNvSpPr>
          <p:nvPr>
            <p:ph idx="1"/>
          </p:nvPr>
        </p:nvSpPr>
        <p:spPr/>
        <p:txBody>
          <a:bodyPr>
            <a:normAutofit/>
          </a:bodyPr>
          <a:lstStyle/>
          <a:p>
            <a:pPr marL="0" indent="0">
              <a:buNone/>
            </a:pPr>
            <a:r>
              <a:rPr lang="tr-TR" sz="2400" b="1" i="1" dirty="0"/>
              <a:t>İnsülin </a:t>
            </a:r>
            <a:r>
              <a:rPr lang="tr-TR" sz="2400" b="1" i="1" dirty="0" err="1"/>
              <a:t>injeksiyon</a:t>
            </a:r>
            <a:r>
              <a:rPr lang="tr-TR" sz="2400" b="1" i="1" dirty="0"/>
              <a:t> </a:t>
            </a:r>
            <a:r>
              <a:rPr lang="tr-TR" sz="2400" b="1" i="1" dirty="0" smtClean="0"/>
              <a:t>zamanı</a:t>
            </a:r>
          </a:p>
          <a:p>
            <a:pPr marL="0" indent="0">
              <a:buNone/>
            </a:pPr>
            <a:r>
              <a:rPr lang="tr-TR" sz="2000" dirty="0"/>
              <a:t>İnsülinin tipine göre </a:t>
            </a:r>
            <a:r>
              <a:rPr lang="tr-TR" sz="2000" dirty="0" err="1"/>
              <a:t>injeksiyon</a:t>
            </a:r>
            <a:r>
              <a:rPr lang="tr-TR" sz="2000" dirty="0"/>
              <a:t> zamanı değişir. </a:t>
            </a:r>
            <a:endParaRPr lang="tr-TR" sz="2000" dirty="0" smtClean="0"/>
          </a:p>
          <a:p>
            <a:r>
              <a:rPr lang="tr-TR" sz="2000" dirty="0" smtClean="0"/>
              <a:t>Hızlı </a:t>
            </a:r>
            <a:r>
              <a:rPr lang="tr-TR" sz="2000" dirty="0"/>
              <a:t>etkili insülinler yemekten 5-15 dakika önce, kısa etkililer ise yemekten 30 dakika önce uygulanmalıdır. </a:t>
            </a:r>
            <a:endParaRPr lang="tr-TR" sz="2000" dirty="0" smtClean="0"/>
          </a:p>
          <a:p>
            <a:r>
              <a:rPr lang="tr-TR" sz="2000" dirty="0" smtClean="0"/>
              <a:t>Kan </a:t>
            </a:r>
            <a:r>
              <a:rPr lang="tr-TR" sz="2000" dirty="0" err="1"/>
              <a:t>glukoz</a:t>
            </a:r>
            <a:r>
              <a:rPr lang="tr-TR" sz="2000" dirty="0"/>
              <a:t> düzeylerine göre de insülin </a:t>
            </a:r>
            <a:r>
              <a:rPr lang="tr-TR" sz="2000" dirty="0" err="1"/>
              <a:t>injeksiyon</a:t>
            </a:r>
            <a:r>
              <a:rPr lang="tr-TR" sz="2000" dirty="0"/>
              <a:t> zamanı değiştirilebilir. Örneğin öğün öncesi </a:t>
            </a:r>
            <a:r>
              <a:rPr lang="tr-TR" sz="2000" dirty="0" err="1"/>
              <a:t>glukoz</a:t>
            </a:r>
            <a:r>
              <a:rPr lang="tr-TR" sz="2000" dirty="0"/>
              <a:t> düzeyi hedeflenen değerden yüksek ise yemek zamanı biraz geciktirilebilir. </a:t>
            </a:r>
            <a:endParaRPr lang="tr-TR" sz="2000" dirty="0" smtClean="0"/>
          </a:p>
          <a:p>
            <a:r>
              <a:rPr lang="tr-TR" sz="2000" dirty="0" smtClean="0"/>
              <a:t>Mide </a:t>
            </a:r>
            <a:r>
              <a:rPr lang="tr-TR" sz="2000" dirty="0"/>
              <a:t>boşalma zamanı aşırı uzamış diyabetli bireylerde, hipoglisemiden kaçınmak için insülin </a:t>
            </a:r>
            <a:r>
              <a:rPr lang="tr-TR" sz="2000" dirty="0" err="1"/>
              <a:t>injeksiyonu</a:t>
            </a:r>
            <a:r>
              <a:rPr lang="tr-TR" sz="2000" dirty="0"/>
              <a:t> yemekten sonraya geciktirilebilir</a:t>
            </a:r>
            <a:r>
              <a:rPr lang="tr-TR" dirty="0"/>
              <a:t>.</a:t>
            </a:r>
          </a:p>
        </p:txBody>
      </p:sp>
    </p:spTree>
    <p:extLst>
      <p:ext uri="{BB962C8B-B14F-4D97-AF65-F5344CB8AC3E}">
        <p14:creationId xmlns:p14="http://schemas.microsoft.com/office/powerpoint/2010/main" val="6527703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İNSÜLİN TEDAVİ YÖNETİMİ</a:t>
            </a:r>
          </a:p>
        </p:txBody>
      </p:sp>
      <p:sp>
        <p:nvSpPr>
          <p:cNvPr id="3" name="İçerik Yer Tutucusu 2"/>
          <p:cNvSpPr>
            <a:spLocks noGrp="1"/>
          </p:cNvSpPr>
          <p:nvPr>
            <p:ph idx="1"/>
          </p:nvPr>
        </p:nvSpPr>
        <p:spPr/>
        <p:txBody>
          <a:bodyPr/>
          <a:lstStyle/>
          <a:p>
            <a:pPr marL="0" indent="0">
              <a:buNone/>
            </a:pPr>
            <a:r>
              <a:rPr lang="tr-TR" sz="2400" dirty="0" smtClean="0"/>
              <a:t>İNSÜLİN </a:t>
            </a:r>
            <a:r>
              <a:rPr lang="tr-TR" sz="2400" dirty="0"/>
              <a:t>UYGULAMA </a:t>
            </a:r>
            <a:r>
              <a:rPr lang="tr-TR" sz="2400" dirty="0" smtClean="0"/>
              <a:t>YÖNTEMLERİ</a:t>
            </a:r>
          </a:p>
          <a:p>
            <a:r>
              <a:rPr lang="tr-TR" sz="2400" dirty="0" smtClean="0"/>
              <a:t>Kalem</a:t>
            </a:r>
          </a:p>
          <a:p>
            <a:r>
              <a:rPr lang="tr-TR" sz="2400" dirty="0" err="1" smtClean="0"/>
              <a:t>İnjektör</a:t>
            </a:r>
            <a:endParaRPr lang="tr-TR" sz="2400" dirty="0" smtClean="0"/>
          </a:p>
          <a:p>
            <a:r>
              <a:rPr lang="tr-TR" sz="2400" dirty="0" smtClean="0"/>
              <a:t>Pompa</a:t>
            </a:r>
          </a:p>
          <a:p>
            <a:r>
              <a:rPr lang="tr-TR" sz="2400" dirty="0" err="1"/>
              <a:t>İnhaler</a:t>
            </a:r>
            <a:r>
              <a:rPr lang="tr-TR" sz="2400" dirty="0"/>
              <a:t> insülin</a:t>
            </a:r>
          </a:p>
        </p:txBody>
      </p:sp>
    </p:spTree>
    <p:extLst>
      <p:ext uri="{BB962C8B-B14F-4D97-AF65-F5344CB8AC3E}">
        <p14:creationId xmlns:p14="http://schemas.microsoft.com/office/powerpoint/2010/main" val="29258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ÖZEL GRUPLARDA GLİSEMİK KONTROL HEDEFLERİ</a:t>
            </a:r>
          </a:p>
        </p:txBody>
      </p:sp>
      <p:sp>
        <p:nvSpPr>
          <p:cNvPr id="3" name="İçerik Yer Tutucusu 2"/>
          <p:cNvSpPr>
            <a:spLocks noGrp="1"/>
          </p:cNvSpPr>
          <p:nvPr>
            <p:ph idx="1"/>
          </p:nvPr>
        </p:nvSpPr>
        <p:spPr/>
        <p:txBody>
          <a:bodyPr>
            <a:normAutofit/>
          </a:bodyPr>
          <a:lstStyle/>
          <a:p>
            <a:pPr marL="0" indent="0">
              <a:buNone/>
            </a:pPr>
            <a:r>
              <a:rPr lang="tr-TR" dirty="0" smtClean="0"/>
              <a:t>Gebelik planlayan diyabetli kadınlar</a:t>
            </a:r>
          </a:p>
          <a:p>
            <a:r>
              <a:rPr lang="tr-TR" sz="2000" dirty="0" smtClean="0"/>
              <a:t>Hedef A1C, </a:t>
            </a:r>
            <a:r>
              <a:rPr lang="tr-TR" sz="2000" dirty="0" err="1" smtClean="0"/>
              <a:t>pre-konsepsiyon</a:t>
            </a:r>
            <a:r>
              <a:rPr lang="tr-TR" sz="2000" dirty="0" smtClean="0"/>
              <a:t> döneminde </a:t>
            </a:r>
            <a:r>
              <a:rPr lang="tr-TR" sz="2000" dirty="0" err="1" smtClean="0"/>
              <a:t>non</a:t>
            </a:r>
            <a:r>
              <a:rPr lang="tr-TR" sz="2000" dirty="0" smtClean="0"/>
              <a:t>-diyabetik normal üst sınırın maksimum 2 standart sapma üstünü aşmamalı, tercihen &lt;%6.0 (42 </a:t>
            </a:r>
            <a:r>
              <a:rPr lang="tr-TR" sz="2000" dirty="0" err="1" smtClean="0"/>
              <a:t>mmol</a:t>
            </a:r>
            <a:r>
              <a:rPr lang="tr-TR" sz="2000" dirty="0" smtClean="0"/>
              <a:t>/</a:t>
            </a:r>
            <a:r>
              <a:rPr lang="tr-TR" sz="2000" dirty="0" err="1" smtClean="0"/>
              <a:t>mol</a:t>
            </a:r>
            <a:r>
              <a:rPr lang="tr-TR" sz="2000" dirty="0" smtClean="0"/>
              <a:t>) hedeflenmeli, bu hedefe ulaşılamıyorsa &lt;%6.5 (48 </a:t>
            </a:r>
            <a:r>
              <a:rPr lang="tr-TR" sz="2000" dirty="0" err="1" smtClean="0"/>
              <a:t>mmol</a:t>
            </a:r>
            <a:r>
              <a:rPr lang="tr-TR" sz="2000" dirty="0" smtClean="0"/>
              <a:t>/</a:t>
            </a:r>
            <a:r>
              <a:rPr lang="tr-TR" sz="2000" dirty="0" err="1" smtClean="0"/>
              <a:t>mol</a:t>
            </a:r>
            <a:r>
              <a:rPr lang="tr-TR" sz="2000" dirty="0" smtClean="0"/>
              <a:t>) düzeyi mümkün olduğunca sağlanmalıdır.</a:t>
            </a:r>
            <a:endParaRPr lang="tr-TR" sz="2000" dirty="0"/>
          </a:p>
        </p:txBody>
      </p:sp>
    </p:spTree>
    <p:extLst>
      <p:ext uri="{BB962C8B-B14F-4D97-AF65-F5344CB8AC3E}">
        <p14:creationId xmlns:p14="http://schemas.microsoft.com/office/powerpoint/2010/main" val="5032764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endParaRPr lang="tr-TR" sz="3600" dirty="0"/>
          </a:p>
        </p:txBody>
      </p:sp>
      <p:sp>
        <p:nvSpPr>
          <p:cNvPr id="3" name="İçerik Yer Tutucusu 2"/>
          <p:cNvSpPr>
            <a:spLocks noGrp="1"/>
          </p:cNvSpPr>
          <p:nvPr>
            <p:ph idx="1"/>
          </p:nvPr>
        </p:nvSpPr>
        <p:spPr>
          <a:xfrm>
            <a:off x="838200" y="1418301"/>
            <a:ext cx="10515600" cy="4351338"/>
          </a:xfrm>
        </p:spPr>
        <p:txBody>
          <a:bodyPr/>
          <a:lstStyle/>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029" y="820391"/>
            <a:ext cx="7838902" cy="4949248"/>
          </a:xfrm>
          <a:prstGeom prst="rect">
            <a:avLst/>
          </a:prstGeom>
        </p:spPr>
      </p:pic>
    </p:spTree>
    <p:extLst>
      <p:ext uri="{BB962C8B-B14F-4D97-AF65-F5344CB8AC3E}">
        <p14:creationId xmlns:p14="http://schemas.microsoft.com/office/powerpoint/2010/main" val="13904609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 TEDAVİSİNDE GÜNCEL YAKLAŞIM</a:t>
            </a:r>
          </a:p>
        </p:txBody>
      </p:sp>
      <p:sp>
        <p:nvSpPr>
          <p:cNvPr id="3" name="İçerik Yer Tutucusu 2"/>
          <p:cNvSpPr>
            <a:spLocks noGrp="1"/>
          </p:cNvSpPr>
          <p:nvPr>
            <p:ph idx="1"/>
          </p:nvPr>
        </p:nvSpPr>
        <p:spPr/>
        <p:txBody>
          <a:bodyPr>
            <a:normAutofit fontScale="92500" lnSpcReduction="10000"/>
          </a:bodyPr>
          <a:lstStyle/>
          <a:p>
            <a:pPr marL="0" indent="0">
              <a:buNone/>
            </a:pPr>
            <a:r>
              <a:rPr lang="tr-TR" sz="2400" dirty="0"/>
              <a:t>TİP 1 DİYABETTE GÜNCEL </a:t>
            </a:r>
            <a:r>
              <a:rPr lang="tr-TR" sz="2400" dirty="0" smtClean="0"/>
              <a:t>TEDAVİ</a:t>
            </a:r>
          </a:p>
          <a:p>
            <a:pPr marL="0" indent="0">
              <a:buNone/>
            </a:pPr>
            <a:r>
              <a:rPr lang="tr-TR" sz="2000" dirty="0" smtClean="0"/>
              <a:t>Tip </a:t>
            </a:r>
            <a:r>
              <a:rPr lang="tr-TR" sz="2000" dirty="0"/>
              <a:t>1 diyabette </a:t>
            </a:r>
            <a:r>
              <a:rPr lang="tr-TR" sz="2000" dirty="0" err="1"/>
              <a:t>otoimmün</a:t>
            </a:r>
            <a:r>
              <a:rPr lang="tr-TR" sz="2000" dirty="0"/>
              <a:t> </a:t>
            </a:r>
            <a:r>
              <a:rPr lang="el-GR" sz="2000" dirty="0"/>
              <a:t>β-</a:t>
            </a:r>
            <a:r>
              <a:rPr lang="tr-TR" sz="2000" dirty="0"/>
              <a:t>hücre yıkımı nedeniyle başlangıçta </a:t>
            </a:r>
            <a:r>
              <a:rPr lang="tr-TR" sz="2000" dirty="0" err="1"/>
              <a:t>endojen</a:t>
            </a:r>
            <a:r>
              <a:rPr lang="tr-TR" sz="2000" dirty="0"/>
              <a:t> insülin yapımı azalır ve kısa sürede neredeyse tamamen yapılamaz hale gelir. Bu vakalar </a:t>
            </a:r>
            <a:r>
              <a:rPr lang="tr-TR" sz="2000" dirty="0" err="1"/>
              <a:t>ekzojen</a:t>
            </a:r>
            <a:r>
              <a:rPr lang="tr-TR" sz="2000" dirty="0"/>
              <a:t> insülin </a:t>
            </a:r>
            <a:r>
              <a:rPr lang="tr-TR" sz="2000" dirty="0" err="1"/>
              <a:t>injeksiyonları</a:t>
            </a:r>
            <a:r>
              <a:rPr lang="tr-TR" sz="2000" dirty="0"/>
              <a:t> ile tedavi edilemedikleri takdirde hastalığın doğası gereği, önce ağır </a:t>
            </a:r>
            <a:r>
              <a:rPr lang="tr-TR" sz="2000" dirty="0" err="1"/>
              <a:t>hiperglisemi</a:t>
            </a:r>
            <a:r>
              <a:rPr lang="tr-TR" sz="2000" dirty="0"/>
              <a:t> (</a:t>
            </a:r>
            <a:r>
              <a:rPr lang="tr-TR" sz="2000" dirty="0" err="1"/>
              <a:t>poliüri</a:t>
            </a:r>
            <a:r>
              <a:rPr lang="tr-TR" sz="2000" dirty="0"/>
              <a:t>, </a:t>
            </a:r>
            <a:r>
              <a:rPr lang="tr-TR" sz="2000" dirty="0" err="1"/>
              <a:t>polidipsi</a:t>
            </a:r>
            <a:r>
              <a:rPr lang="tr-TR" sz="2000" dirty="0"/>
              <a:t>, kilo kaybı vb.) ortaya çıkar; arkasından kilo kaybı, </a:t>
            </a:r>
            <a:r>
              <a:rPr lang="tr-TR" sz="2000" dirty="0" err="1"/>
              <a:t>hipertrigliseridemi</a:t>
            </a:r>
            <a:r>
              <a:rPr lang="tr-TR" sz="2000" dirty="0"/>
              <a:t>, </a:t>
            </a:r>
            <a:r>
              <a:rPr lang="tr-TR" sz="2000" dirty="0" err="1"/>
              <a:t>ketozis</a:t>
            </a:r>
            <a:r>
              <a:rPr lang="tr-TR" sz="2000" dirty="0"/>
              <a:t> ve </a:t>
            </a:r>
            <a:r>
              <a:rPr lang="tr-TR" sz="2000" dirty="0" err="1"/>
              <a:t>asidoz</a:t>
            </a:r>
            <a:r>
              <a:rPr lang="tr-TR" sz="2000" dirty="0"/>
              <a:t> gelişerek yaşamları tehlikeye girer. </a:t>
            </a:r>
            <a:endParaRPr lang="tr-TR" sz="2000" dirty="0" smtClean="0"/>
          </a:p>
          <a:p>
            <a:pPr marL="0" indent="0">
              <a:buNone/>
            </a:pPr>
            <a:r>
              <a:rPr lang="tr-TR" sz="2000" b="1" i="1" dirty="0" err="1"/>
              <a:t>Glisemik</a:t>
            </a:r>
            <a:r>
              <a:rPr lang="tr-TR" sz="2000" b="1" i="1" dirty="0"/>
              <a:t> kontrol hedefleri: </a:t>
            </a:r>
            <a:endParaRPr lang="tr-TR" sz="2000" b="1" i="1" dirty="0" smtClean="0"/>
          </a:p>
          <a:p>
            <a:pPr marL="0" indent="0">
              <a:buNone/>
            </a:pPr>
            <a:r>
              <a:rPr lang="tr-TR" sz="2000" dirty="0" smtClean="0"/>
              <a:t>Tip </a:t>
            </a:r>
            <a:r>
              <a:rPr lang="tr-TR" sz="2000" dirty="0"/>
              <a:t>1 diyabetli yetişkinlerde </a:t>
            </a:r>
            <a:r>
              <a:rPr lang="tr-TR" sz="2000" b="1" dirty="0"/>
              <a:t>A1C hedefi ≤%7 </a:t>
            </a:r>
            <a:r>
              <a:rPr lang="tr-TR" sz="2000" dirty="0"/>
              <a:t>(58 </a:t>
            </a:r>
            <a:r>
              <a:rPr lang="tr-TR" sz="2000" dirty="0" err="1"/>
              <a:t>mmol</a:t>
            </a:r>
            <a:r>
              <a:rPr lang="tr-TR" sz="2000" dirty="0"/>
              <a:t>/</a:t>
            </a:r>
            <a:r>
              <a:rPr lang="tr-TR" sz="2000" dirty="0" err="1"/>
              <a:t>mol</a:t>
            </a:r>
            <a:r>
              <a:rPr lang="tr-TR" sz="2000" dirty="0"/>
              <a:t>), açlık ve öğün öncesi </a:t>
            </a:r>
            <a:r>
              <a:rPr lang="tr-TR" sz="2000" b="1" dirty="0"/>
              <a:t>PG 80-130 mg/dl </a:t>
            </a:r>
            <a:r>
              <a:rPr lang="tr-TR" sz="2000" dirty="0"/>
              <a:t>ve öğün sonrası </a:t>
            </a:r>
            <a:r>
              <a:rPr lang="tr-TR" sz="2000" b="1" dirty="0"/>
              <a:t>2.st PG ise &lt;160 mg/dl </a:t>
            </a:r>
            <a:r>
              <a:rPr lang="tr-TR" sz="2000" dirty="0"/>
              <a:t>olmalıdır. Diyabet süresi kısa, komplikasyonları olmayan, genç veya gebelik planlayan ya da halen gebe olan tip 1 diyabetlilerde </a:t>
            </a:r>
            <a:r>
              <a:rPr lang="tr-TR" sz="2000" dirty="0" err="1"/>
              <a:t>glisemik</a:t>
            </a:r>
            <a:r>
              <a:rPr lang="tr-TR" sz="2000" dirty="0"/>
              <a:t> hedefler daha sıkı (</a:t>
            </a:r>
            <a:r>
              <a:rPr lang="tr-TR" sz="2000" dirty="0" err="1"/>
              <a:t>örn</a:t>
            </a:r>
            <a:r>
              <a:rPr lang="tr-TR" sz="2000" dirty="0"/>
              <a:t>. A1C &lt;%6-6.5; 42-48 </a:t>
            </a:r>
            <a:r>
              <a:rPr lang="tr-TR" sz="2000" dirty="0" err="1"/>
              <a:t>mmol</a:t>
            </a:r>
            <a:r>
              <a:rPr lang="tr-TR" sz="2000" dirty="0"/>
              <a:t>/ </a:t>
            </a:r>
            <a:r>
              <a:rPr lang="tr-TR" sz="2000" dirty="0" err="1"/>
              <a:t>mol</a:t>
            </a:r>
            <a:r>
              <a:rPr lang="tr-TR" sz="2000" dirty="0"/>
              <a:t>); buna karşılık ileri yaşta, hipoglisemi riski yüksek, komplikasyonları ve eşlik eden sağlık sorunları bulunan hastalarda </a:t>
            </a:r>
            <a:r>
              <a:rPr lang="tr-TR" sz="2000" dirty="0" err="1"/>
              <a:t>glisemik</a:t>
            </a:r>
            <a:r>
              <a:rPr lang="tr-TR" sz="2000" dirty="0"/>
              <a:t> hedefler daha esnek (</a:t>
            </a:r>
            <a:r>
              <a:rPr lang="tr-TR" sz="2000" dirty="0" err="1"/>
              <a:t>örn</a:t>
            </a:r>
            <a:r>
              <a:rPr lang="tr-TR" sz="2000" dirty="0"/>
              <a:t>. A1C &lt;%7.5-8.5; 5869 </a:t>
            </a:r>
            <a:r>
              <a:rPr lang="tr-TR" sz="2000" dirty="0" err="1"/>
              <a:t>mmol</a:t>
            </a:r>
            <a:r>
              <a:rPr lang="tr-TR" sz="2000" dirty="0"/>
              <a:t>/</a:t>
            </a:r>
            <a:r>
              <a:rPr lang="tr-TR" sz="2000" dirty="0" err="1"/>
              <a:t>mol</a:t>
            </a:r>
            <a:r>
              <a:rPr lang="tr-TR" sz="2000" dirty="0"/>
              <a:t>) tutulmalıdır. Tip 1 diyabetli hastalarda 3 ayda bir A1C bakılmalıdır. </a:t>
            </a:r>
          </a:p>
        </p:txBody>
      </p:sp>
    </p:spTree>
    <p:extLst>
      <p:ext uri="{BB962C8B-B14F-4D97-AF65-F5344CB8AC3E}">
        <p14:creationId xmlns:p14="http://schemas.microsoft.com/office/powerpoint/2010/main" val="3320320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 TEDAVİSİNDE GÜNCEL YAKLAŞIM</a:t>
            </a:r>
          </a:p>
        </p:txBody>
      </p:sp>
      <p:sp>
        <p:nvSpPr>
          <p:cNvPr id="3" name="İçerik Yer Tutucusu 2"/>
          <p:cNvSpPr>
            <a:spLocks noGrp="1"/>
          </p:cNvSpPr>
          <p:nvPr>
            <p:ph idx="1"/>
          </p:nvPr>
        </p:nvSpPr>
        <p:spPr/>
        <p:txBody>
          <a:bodyPr>
            <a:normAutofit fontScale="92500" lnSpcReduction="20000"/>
          </a:bodyPr>
          <a:lstStyle/>
          <a:p>
            <a:pPr marL="0" indent="0">
              <a:buNone/>
            </a:pPr>
            <a:r>
              <a:rPr lang="tr-TR" sz="2400" dirty="0"/>
              <a:t>TİP 1 DİYABETTE GÜNCEL </a:t>
            </a:r>
            <a:r>
              <a:rPr lang="tr-TR" sz="2400" dirty="0" smtClean="0"/>
              <a:t>TEDAVİ</a:t>
            </a:r>
          </a:p>
          <a:p>
            <a:pPr marL="0" indent="0">
              <a:buNone/>
            </a:pPr>
            <a:r>
              <a:rPr lang="tr-TR" sz="2000" b="1" i="1" dirty="0" smtClean="0"/>
              <a:t>Tedavi </a:t>
            </a:r>
            <a:r>
              <a:rPr lang="tr-TR" sz="2000" b="1" i="1" dirty="0"/>
              <a:t>şekli: </a:t>
            </a:r>
            <a:endParaRPr lang="tr-TR" sz="2000" b="1" i="1" dirty="0" smtClean="0"/>
          </a:p>
          <a:p>
            <a:pPr marL="0" indent="0">
              <a:buNone/>
            </a:pPr>
            <a:r>
              <a:rPr lang="tr-TR" sz="2000" dirty="0" smtClean="0"/>
              <a:t>Tip </a:t>
            </a:r>
            <a:r>
              <a:rPr lang="tr-TR" sz="2000" dirty="0"/>
              <a:t>1 diyabette hem ilk faz hem de ikinci faz insülin salınımı olmadığı için bazal ve </a:t>
            </a:r>
            <a:r>
              <a:rPr lang="tr-TR" sz="2000" dirty="0" err="1"/>
              <a:t>bolus</a:t>
            </a:r>
            <a:r>
              <a:rPr lang="tr-TR" sz="2000" dirty="0"/>
              <a:t> (</a:t>
            </a:r>
            <a:r>
              <a:rPr lang="tr-TR" sz="2000" dirty="0" err="1"/>
              <a:t>prandiyal</a:t>
            </a:r>
            <a:r>
              <a:rPr lang="tr-TR" sz="2000" dirty="0"/>
              <a:t>) insülin </a:t>
            </a:r>
            <a:r>
              <a:rPr lang="tr-TR" sz="2000" dirty="0" err="1"/>
              <a:t>injeksiyonları</a:t>
            </a:r>
            <a:r>
              <a:rPr lang="tr-TR" sz="2000" dirty="0"/>
              <a:t> ile normal fizyolojik insülin salınımı taklit edilmeye çalışılır</a:t>
            </a:r>
            <a:r>
              <a:rPr lang="tr-TR" sz="2000" dirty="0" smtClean="0"/>
              <a:t>.</a:t>
            </a:r>
          </a:p>
          <a:p>
            <a:pPr marL="0" indent="0">
              <a:buNone/>
            </a:pPr>
            <a:r>
              <a:rPr lang="tr-TR" sz="2000" dirty="0"/>
              <a:t>Çoğu hastada bazal-</a:t>
            </a:r>
            <a:r>
              <a:rPr lang="tr-TR" sz="2000" dirty="0" err="1"/>
              <a:t>bolus</a:t>
            </a:r>
            <a:r>
              <a:rPr lang="tr-TR" sz="2000" dirty="0"/>
              <a:t> (çoklu doz) insülin </a:t>
            </a:r>
            <a:r>
              <a:rPr lang="tr-TR" sz="2000" dirty="0" err="1"/>
              <a:t>injeksiyonları</a:t>
            </a:r>
            <a:r>
              <a:rPr lang="tr-TR" sz="2000" dirty="0"/>
              <a:t> veya sürekli cilt altı insülin </a:t>
            </a:r>
            <a:r>
              <a:rPr lang="tr-TR" sz="2000" dirty="0" err="1"/>
              <a:t>infüzyonu</a:t>
            </a:r>
            <a:r>
              <a:rPr lang="tr-TR" sz="2000" dirty="0"/>
              <a:t> (SCİİ; insülin pompası) ile yoğun insülin tedavisi uygulanması gerekir </a:t>
            </a:r>
            <a:endParaRPr lang="tr-TR" sz="2000" dirty="0" smtClean="0"/>
          </a:p>
          <a:p>
            <a:pPr marL="0" indent="0">
              <a:buNone/>
            </a:pPr>
            <a:r>
              <a:rPr lang="tr-TR" sz="2000" dirty="0"/>
              <a:t>Meta-analizler, çoklu doz insülin </a:t>
            </a:r>
            <a:r>
              <a:rPr lang="tr-TR" sz="2000" dirty="0" err="1"/>
              <a:t>injeksiyon</a:t>
            </a:r>
            <a:r>
              <a:rPr lang="tr-TR" sz="2000" dirty="0"/>
              <a:t> tedavisi ile </a:t>
            </a:r>
            <a:r>
              <a:rPr lang="tr-TR" sz="2000" dirty="0" err="1"/>
              <a:t>ciltaltı</a:t>
            </a:r>
            <a:r>
              <a:rPr lang="tr-TR" sz="2000" dirty="0"/>
              <a:t> insülin </a:t>
            </a:r>
            <a:r>
              <a:rPr lang="tr-TR" sz="2000" dirty="0" err="1"/>
              <a:t>infüzyonu</a:t>
            </a:r>
            <a:r>
              <a:rPr lang="tr-TR" sz="2000" dirty="0"/>
              <a:t> ile yapılan insülin pompa tedavisi arasında </a:t>
            </a:r>
            <a:r>
              <a:rPr lang="tr-TR" sz="2000" dirty="0" err="1"/>
              <a:t>glisemik</a:t>
            </a:r>
            <a:r>
              <a:rPr lang="tr-TR" sz="2000" dirty="0"/>
              <a:t> kontrol ve ciddi hipoglisemiler açısından, pompa lehine minimal bir fark olduğunu göstermektedir. Son yıllarda geliştirilen </a:t>
            </a:r>
            <a:r>
              <a:rPr lang="tr-TR" sz="2000" dirty="0" err="1"/>
              <a:t>sensör</a:t>
            </a:r>
            <a:r>
              <a:rPr lang="tr-TR" sz="2000" dirty="0"/>
              <a:t> destekli ve düşük </a:t>
            </a:r>
            <a:r>
              <a:rPr lang="tr-TR" sz="2000" dirty="0" err="1"/>
              <a:t>glisemi</a:t>
            </a:r>
            <a:r>
              <a:rPr lang="tr-TR" sz="2000" dirty="0"/>
              <a:t> eşiğinde durma özelliği olan insülin pompalarının uygulamaya girmesi  ile tip 1 diyabetli hastalarda A1C artışı olmaksızın, </a:t>
            </a:r>
            <a:r>
              <a:rPr lang="tr-TR" sz="2000" dirty="0" err="1"/>
              <a:t>noktürnal</a:t>
            </a:r>
            <a:r>
              <a:rPr lang="tr-TR" sz="2000" dirty="0"/>
              <a:t> hipoglisemi sıklığının azaldığı gösterilmiştir</a:t>
            </a:r>
            <a:r>
              <a:rPr lang="tr-TR" sz="2000" dirty="0" smtClean="0"/>
              <a:t>.</a:t>
            </a:r>
          </a:p>
          <a:p>
            <a:pPr marL="0" indent="0">
              <a:buNone/>
            </a:pPr>
            <a:r>
              <a:rPr lang="tr-TR" sz="2000" dirty="0"/>
              <a:t>Bazı yavaş seyirli tip 1 diyabet ya da </a:t>
            </a:r>
            <a:r>
              <a:rPr lang="tr-TR" sz="2000" dirty="0" err="1"/>
              <a:t>latent</a:t>
            </a:r>
            <a:r>
              <a:rPr lang="tr-TR" sz="2000" dirty="0"/>
              <a:t> </a:t>
            </a:r>
            <a:r>
              <a:rPr lang="tr-TR" sz="2000" dirty="0" err="1"/>
              <a:t>otoimmün</a:t>
            </a:r>
            <a:r>
              <a:rPr lang="tr-TR" sz="2000" dirty="0"/>
              <a:t> diyabet (LADA) formu ile başlayan yetişkin vakalarda, başlangıçta bir miktar insülin rezervi olduğu için günde iki ya da üç doz </a:t>
            </a:r>
            <a:r>
              <a:rPr lang="tr-TR" sz="2000" dirty="0" err="1"/>
              <a:t>bifazik</a:t>
            </a:r>
            <a:r>
              <a:rPr lang="tr-TR" sz="2000" dirty="0"/>
              <a:t> insülin tedavisi ile </a:t>
            </a:r>
            <a:r>
              <a:rPr lang="tr-TR" sz="2000" dirty="0" err="1"/>
              <a:t>glisemik</a:t>
            </a:r>
            <a:r>
              <a:rPr lang="tr-TR" sz="2000" dirty="0"/>
              <a:t> kontrol sağlanabilir.</a:t>
            </a:r>
          </a:p>
        </p:txBody>
      </p:sp>
    </p:spTree>
    <p:extLst>
      <p:ext uri="{BB962C8B-B14F-4D97-AF65-F5344CB8AC3E}">
        <p14:creationId xmlns:p14="http://schemas.microsoft.com/office/powerpoint/2010/main" val="19560124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 TEDAVİSİNDE GÜNCEL YAKLAŞIM</a:t>
            </a:r>
          </a:p>
        </p:txBody>
      </p:sp>
      <p:sp>
        <p:nvSpPr>
          <p:cNvPr id="3" name="İçerik Yer Tutucusu 2"/>
          <p:cNvSpPr>
            <a:spLocks noGrp="1"/>
          </p:cNvSpPr>
          <p:nvPr>
            <p:ph idx="1"/>
          </p:nvPr>
        </p:nvSpPr>
        <p:spPr/>
        <p:txBody>
          <a:bodyPr>
            <a:normAutofit fontScale="92500" lnSpcReduction="10000"/>
          </a:bodyPr>
          <a:lstStyle/>
          <a:p>
            <a:pPr marL="0" indent="0">
              <a:buNone/>
            </a:pPr>
            <a:r>
              <a:rPr lang="tr-TR" dirty="0"/>
              <a:t>TİP 1 DİYABETTE GÜNCEL TEDAVİ</a:t>
            </a:r>
          </a:p>
          <a:p>
            <a:pPr marL="0" indent="0">
              <a:buNone/>
            </a:pPr>
            <a:r>
              <a:rPr lang="tr-TR" sz="2000" b="1" i="1" dirty="0"/>
              <a:t>İnsülin dozu</a:t>
            </a:r>
            <a:r>
              <a:rPr lang="tr-TR" sz="2000" b="1" i="1" dirty="0" smtClean="0"/>
              <a:t>:</a:t>
            </a:r>
          </a:p>
          <a:p>
            <a:pPr marL="0" indent="0">
              <a:buNone/>
            </a:pPr>
            <a:r>
              <a:rPr lang="tr-TR" sz="2000" dirty="0"/>
              <a:t>Genel olarak tip 1 diyabette insülin ihtiyacı 0.4-1.0 IU/kg/gün arasında değişir. Ortalama doz 0.5 IU/kg/gün civarındadır. </a:t>
            </a:r>
            <a:endParaRPr lang="tr-TR" sz="2000" dirty="0" smtClean="0"/>
          </a:p>
          <a:p>
            <a:pPr marL="0" indent="0">
              <a:buNone/>
            </a:pPr>
            <a:r>
              <a:rPr lang="tr-TR" sz="2000" b="1" i="1" dirty="0"/>
              <a:t>Bazal insülin: </a:t>
            </a:r>
            <a:endParaRPr lang="tr-TR" sz="2000" b="1" i="1" dirty="0" smtClean="0"/>
          </a:p>
          <a:p>
            <a:pPr marL="0" indent="0">
              <a:buNone/>
            </a:pPr>
            <a:r>
              <a:rPr lang="tr-TR" sz="2000" dirty="0" smtClean="0"/>
              <a:t>Pik </a:t>
            </a:r>
            <a:r>
              <a:rPr lang="tr-TR" sz="2000" dirty="0"/>
              <a:t>yapmadıkları için bazal insülin olarak uzun etkili insülin analogları tercih edilmelidir. Bu insülinler ile yapılan </a:t>
            </a:r>
            <a:r>
              <a:rPr lang="tr-TR" sz="2000" dirty="0" err="1"/>
              <a:t>randomize</a:t>
            </a:r>
            <a:r>
              <a:rPr lang="tr-TR" sz="2000" dirty="0"/>
              <a:t>-kontrollü çalışmalarda, </a:t>
            </a:r>
            <a:r>
              <a:rPr lang="tr-TR" sz="2000" dirty="0" err="1"/>
              <a:t>glisemik</a:t>
            </a:r>
            <a:r>
              <a:rPr lang="tr-TR" sz="2000" dirty="0"/>
              <a:t> kontrolde (A1C düzeylerinde) büyük bir fark olmasa bile </a:t>
            </a:r>
            <a:r>
              <a:rPr lang="tr-TR" sz="2000" dirty="0" err="1"/>
              <a:t>noktürnal</a:t>
            </a:r>
            <a:r>
              <a:rPr lang="tr-TR" sz="2000" dirty="0"/>
              <a:t> hipoglisemilerin azaldığı bildirilmiştir. </a:t>
            </a:r>
            <a:endParaRPr lang="tr-TR" sz="2000" dirty="0" smtClean="0"/>
          </a:p>
          <a:p>
            <a:pPr marL="0" indent="0">
              <a:buNone/>
            </a:pPr>
            <a:r>
              <a:rPr lang="tr-TR" sz="2000" b="1" i="1" dirty="0" err="1"/>
              <a:t>Bolus</a:t>
            </a:r>
            <a:r>
              <a:rPr lang="tr-TR" sz="2000" b="1" i="1" dirty="0"/>
              <a:t> (</a:t>
            </a:r>
            <a:r>
              <a:rPr lang="tr-TR" sz="2000" b="1" i="1" dirty="0" err="1"/>
              <a:t>prandiyal</a:t>
            </a:r>
            <a:r>
              <a:rPr lang="tr-TR" sz="2000" b="1" i="1" dirty="0"/>
              <a:t>) insülin: </a:t>
            </a:r>
            <a:endParaRPr lang="tr-TR" sz="2000" b="1" i="1" dirty="0" smtClean="0"/>
          </a:p>
          <a:p>
            <a:pPr marL="0" indent="0">
              <a:buNone/>
            </a:pPr>
            <a:r>
              <a:rPr lang="tr-TR" sz="2000" dirty="0" smtClean="0"/>
              <a:t>Uygun </a:t>
            </a:r>
            <a:r>
              <a:rPr lang="tr-TR" sz="2000" dirty="0"/>
              <a:t>şekilde eğitilen ve özellikle karbonhidrat (KH) sayımı eğitimi almış olan tip 1 diyabetli hastalarda hızlı etkili analog insülinlerin bir miktar daha az hipoglisemi yaptıkları gösterilmiştir.</a:t>
            </a:r>
          </a:p>
        </p:txBody>
      </p:sp>
    </p:spTree>
    <p:extLst>
      <p:ext uri="{BB962C8B-B14F-4D97-AF65-F5344CB8AC3E}">
        <p14:creationId xmlns:p14="http://schemas.microsoft.com/office/powerpoint/2010/main" val="12703845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 TEDAVİSİNDE GÜNCEL YAKLAŞIM</a:t>
            </a:r>
          </a:p>
        </p:txBody>
      </p:sp>
      <p:sp>
        <p:nvSpPr>
          <p:cNvPr id="3" name="İçerik Yer Tutucusu 2"/>
          <p:cNvSpPr>
            <a:spLocks noGrp="1"/>
          </p:cNvSpPr>
          <p:nvPr>
            <p:ph idx="1"/>
          </p:nvPr>
        </p:nvSpPr>
        <p:spPr/>
        <p:txBody>
          <a:bodyPr>
            <a:normAutofit fontScale="92500" lnSpcReduction="10000"/>
          </a:bodyPr>
          <a:lstStyle/>
          <a:p>
            <a:pPr marL="0" indent="0">
              <a:buNone/>
            </a:pPr>
            <a:r>
              <a:rPr lang="tr-TR" sz="2400" dirty="0"/>
              <a:t>TİP 1 DİYABETTE GÜNCEL </a:t>
            </a:r>
            <a:r>
              <a:rPr lang="tr-TR" sz="2400" dirty="0" smtClean="0"/>
              <a:t>TEDAVİ</a:t>
            </a:r>
          </a:p>
          <a:p>
            <a:pPr marL="0" indent="0">
              <a:buNone/>
            </a:pPr>
            <a:r>
              <a:rPr lang="tr-TR" sz="2000" b="1" i="1" dirty="0"/>
              <a:t>Karbonhidrat </a:t>
            </a:r>
            <a:r>
              <a:rPr lang="tr-TR" sz="2000" b="1" i="1" dirty="0" smtClean="0"/>
              <a:t>sayımı </a:t>
            </a:r>
            <a:r>
              <a:rPr lang="tr-TR" sz="2000" b="1" i="1" dirty="0"/>
              <a:t>ve insülin düzeltme faktörü: </a:t>
            </a:r>
            <a:endParaRPr lang="tr-TR" sz="2000" b="1" i="1" dirty="0" smtClean="0"/>
          </a:p>
          <a:p>
            <a:pPr marL="0" indent="0">
              <a:buNone/>
            </a:pPr>
            <a:r>
              <a:rPr lang="tr-TR" sz="2000" dirty="0" err="1"/>
              <a:t>Bolus</a:t>
            </a:r>
            <a:r>
              <a:rPr lang="tr-TR" sz="2000" dirty="0"/>
              <a:t> insülin dozları öğünün içerdiği KH miktarına ve fiziksel aktivite durumuna göre ayarlanmalıdır. Son yıllarda öğünün kapsadığı yağ ve protein miktarlarının da </a:t>
            </a:r>
            <a:r>
              <a:rPr lang="tr-TR" sz="2000" dirty="0" err="1"/>
              <a:t>bolus</a:t>
            </a:r>
            <a:r>
              <a:rPr lang="tr-TR" sz="2000" dirty="0"/>
              <a:t> dozlarının hesaplanmasında dikkate </a:t>
            </a:r>
            <a:r>
              <a:rPr lang="tr-TR" sz="2000" dirty="0" smtClean="0"/>
              <a:t>alınması </a:t>
            </a:r>
            <a:r>
              <a:rPr lang="tr-TR" sz="2000" dirty="0"/>
              <a:t>tavsiye edilmektedir. Uygun hastalara yağ ve protein sayımı da öğretilmelidir. </a:t>
            </a:r>
            <a:endParaRPr lang="tr-TR" sz="2000" dirty="0" smtClean="0"/>
          </a:p>
          <a:p>
            <a:pPr marL="0" indent="0">
              <a:buNone/>
            </a:pPr>
            <a:r>
              <a:rPr lang="tr-TR" sz="2000" b="1" i="1" dirty="0"/>
              <a:t>Eğitim: </a:t>
            </a:r>
            <a:endParaRPr lang="tr-TR" sz="2000" b="1" i="1" dirty="0" smtClean="0"/>
          </a:p>
          <a:p>
            <a:pPr marL="0" indent="0">
              <a:buNone/>
            </a:pPr>
            <a:r>
              <a:rPr lang="tr-TR" sz="2000" dirty="0" smtClean="0"/>
              <a:t>Tip </a:t>
            </a:r>
            <a:r>
              <a:rPr lang="tr-TR" sz="2000" dirty="0"/>
              <a:t>1 diyabetli tüm hastalara evde </a:t>
            </a:r>
            <a:r>
              <a:rPr lang="tr-TR" sz="2000" dirty="0" err="1"/>
              <a:t>glukoz</a:t>
            </a:r>
            <a:r>
              <a:rPr lang="tr-TR" sz="2000" dirty="0"/>
              <a:t> izlemi (self </a:t>
            </a:r>
            <a:r>
              <a:rPr lang="tr-TR" sz="2000" dirty="0" err="1"/>
              <a:t>monitoring</a:t>
            </a:r>
            <a:r>
              <a:rPr lang="tr-TR" sz="2000" dirty="0"/>
              <a:t> of </a:t>
            </a:r>
            <a:r>
              <a:rPr lang="tr-TR" sz="2000" dirty="0" err="1"/>
              <a:t>blood</a:t>
            </a:r>
            <a:r>
              <a:rPr lang="tr-TR" sz="2000" dirty="0"/>
              <a:t> </a:t>
            </a:r>
            <a:r>
              <a:rPr lang="tr-TR" sz="2000" dirty="0" err="1"/>
              <a:t>glucose</a:t>
            </a:r>
            <a:r>
              <a:rPr lang="tr-TR" sz="2000" dirty="0"/>
              <a:t>; SMBG) ve şartları uygun olan vakalara sürekli </a:t>
            </a:r>
            <a:r>
              <a:rPr lang="tr-TR" sz="2000" dirty="0" err="1"/>
              <a:t>glukoz</a:t>
            </a:r>
            <a:r>
              <a:rPr lang="tr-TR" sz="2000" dirty="0"/>
              <a:t> izlemi (</a:t>
            </a:r>
            <a:r>
              <a:rPr lang="tr-TR" sz="2000" dirty="0" err="1"/>
              <a:t>continuous</a:t>
            </a:r>
            <a:r>
              <a:rPr lang="tr-TR" sz="2000" dirty="0"/>
              <a:t> </a:t>
            </a:r>
            <a:r>
              <a:rPr lang="tr-TR" sz="2000" dirty="0" err="1"/>
              <a:t>glucose</a:t>
            </a:r>
            <a:r>
              <a:rPr lang="tr-TR" sz="2000" dirty="0"/>
              <a:t> </a:t>
            </a:r>
            <a:r>
              <a:rPr lang="tr-TR" sz="2000" dirty="0" err="1"/>
              <a:t>monitoring</a:t>
            </a:r>
            <a:r>
              <a:rPr lang="tr-TR" sz="2000" dirty="0"/>
              <a:t>; CGM) konusunda eğitim verilmeli (</a:t>
            </a:r>
            <a:r>
              <a:rPr lang="tr-TR" sz="2000" dirty="0" err="1"/>
              <a:t>Bknz</a:t>
            </a:r>
            <a:r>
              <a:rPr lang="tr-TR" sz="2000" dirty="0"/>
              <a:t>. Bölüm 10); hastalara insülin tedavisinin nasıl uygulanacağı ve nasıl takip edileceği öğretilmelidir. Tip 1 diyabetli hastalar ve yakınları hipoglisemi belirtileri ve tedavisi konusunda eğitilmeli ve </a:t>
            </a:r>
            <a:r>
              <a:rPr lang="tr-TR" sz="2000" dirty="0" err="1"/>
              <a:t>glukagon</a:t>
            </a:r>
            <a:r>
              <a:rPr lang="tr-TR" sz="2000" dirty="0"/>
              <a:t> </a:t>
            </a:r>
            <a:r>
              <a:rPr lang="tr-TR" sz="2000" dirty="0" err="1"/>
              <a:t>injeksiyonu</a:t>
            </a:r>
            <a:r>
              <a:rPr lang="tr-TR" sz="2000" dirty="0"/>
              <a:t> yapmaları öğretilmelidir. Tip 1 diyabetli tüm hastalara ideal olarak KH sayımı eğitimi verilmeli; ayrıca </a:t>
            </a:r>
            <a:r>
              <a:rPr lang="tr-TR" sz="2000" dirty="0" err="1"/>
              <a:t>İDF’in</a:t>
            </a:r>
            <a:r>
              <a:rPr lang="tr-TR" sz="2000" dirty="0"/>
              <a:t> nasıl hesaplanacağı anlatılmalıdır. Tip 1 diyabetli tüm hastalara diyabet kimlik kartı verilmeli ve bunu her zaman üzerlerinde taşımaları tavsiye edilmelidir.</a:t>
            </a:r>
          </a:p>
        </p:txBody>
      </p:sp>
    </p:spTree>
    <p:extLst>
      <p:ext uri="{BB962C8B-B14F-4D97-AF65-F5344CB8AC3E}">
        <p14:creationId xmlns:p14="http://schemas.microsoft.com/office/powerpoint/2010/main" val="24135227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 TEDAVİSİNDE GÜNCEL YAKLAŞIM</a:t>
            </a:r>
          </a:p>
        </p:txBody>
      </p:sp>
      <p:sp>
        <p:nvSpPr>
          <p:cNvPr id="3" name="İçerik Yer Tutucusu 2"/>
          <p:cNvSpPr>
            <a:spLocks noGrp="1"/>
          </p:cNvSpPr>
          <p:nvPr>
            <p:ph idx="1"/>
          </p:nvPr>
        </p:nvSpPr>
        <p:spPr/>
        <p:txBody>
          <a:bodyPr>
            <a:normAutofit/>
          </a:bodyPr>
          <a:lstStyle/>
          <a:p>
            <a:pPr marL="0" indent="0">
              <a:buNone/>
            </a:pPr>
            <a:r>
              <a:rPr lang="tr-TR" sz="2400" dirty="0"/>
              <a:t>TİP 1 DİYABETTE GÜNCEL </a:t>
            </a:r>
            <a:r>
              <a:rPr lang="tr-TR" sz="2400" dirty="0" smtClean="0"/>
              <a:t>TEDAVİ</a:t>
            </a:r>
          </a:p>
          <a:p>
            <a:pPr marL="0" indent="0">
              <a:buNone/>
            </a:pPr>
            <a:r>
              <a:rPr lang="tr-TR" sz="2000" b="1" i="1" dirty="0" smtClean="0"/>
              <a:t>İnsülin </a:t>
            </a:r>
            <a:r>
              <a:rPr lang="tr-TR" sz="2000" b="1" i="1" dirty="0"/>
              <a:t>dışı </a:t>
            </a:r>
            <a:r>
              <a:rPr lang="tr-TR" sz="2000" b="1" i="1" dirty="0" smtClean="0"/>
              <a:t>tedaviler</a:t>
            </a:r>
            <a:r>
              <a:rPr lang="tr-TR" sz="2000" b="1" i="1" dirty="0"/>
              <a:t>: </a:t>
            </a:r>
            <a:endParaRPr lang="tr-TR" sz="2000" b="1" i="1" dirty="0" smtClean="0"/>
          </a:p>
          <a:p>
            <a:pPr marL="0" indent="0">
              <a:buNone/>
            </a:pPr>
            <a:r>
              <a:rPr lang="tr-TR" sz="2000" dirty="0"/>
              <a:t>Tip 1 diyabette insülin ihtiyacını azaltmak ve </a:t>
            </a:r>
            <a:r>
              <a:rPr lang="tr-TR" sz="2000" dirty="0" err="1"/>
              <a:t>glisemik</a:t>
            </a:r>
            <a:r>
              <a:rPr lang="tr-TR" sz="2000" dirty="0"/>
              <a:t> kontrolü iyileştirmek amacı ile </a:t>
            </a:r>
            <a:r>
              <a:rPr lang="tr-TR" sz="2000" dirty="0" err="1"/>
              <a:t>metformin</a:t>
            </a:r>
            <a:r>
              <a:rPr lang="tr-TR" sz="2000" dirty="0"/>
              <a:t>, </a:t>
            </a:r>
            <a:r>
              <a:rPr lang="tr-TR" sz="2000" dirty="0" err="1"/>
              <a:t>akarboz</a:t>
            </a:r>
            <a:r>
              <a:rPr lang="tr-TR" sz="2000" dirty="0"/>
              <a:t>, </a:t>
            </a:r>
            <a:r>
              <a:rPr lang="tr-TR" sz="2000" dirty="0" err="1"/>
              <a:t>pramlintid</a:t>
            </a:r>
            <a:r>
              <a:rPr lang="tr-TR" sz="2000" dirty="0"/>
              <a:t>, </a:t>
            </a:r>
            <a:r>
              <a:rPr lang="tr-TR" sz="2000" dirty="0" err="1"/>
              <a:t>glukagon</a:t>
            </a:r>
            <a:r>
              <a:rPr lang="tr-TR" sz="2000" dirty="0"/>
              <a:t> benzeri </a:t>
            </a:r>
            <a:r>
              <a:rPr lang="tr-TR" sz="2000" dirty="0" err="1"/>
              <a:t>peptid</a:t>
            </a:r>
            <a:r>
              <a:rPr lang="tr-TR" sz="2000" dirty="0"/>
              <a:t> 1 reseptör analoğu (GLP-1A), </a:t>
            </a:r>
            <a:r>
              <a:rPr lang="tr-TR" sz="2000" dirty="0" err="1"/>
              <a:t>dipeptidil</a:t>
            </a:r>
            <a:r>
              <a:rPr lang="tr-TR" sz="2000" dirty="0"/>
              <a:t> </a:t>
            </a:r>
            <a:r>
              <a:rPr lang="tr-TR" sz="2000" dirty="0" err="1"/>
              <a:t>peptidaz</a:t>
            </a:r>
            <a:r>
              <a:rPr lang="tr-TR" sz="2000" dirty="0"/>
              <a:t> 4 inhibitörü (DPP4-İ), </a:t>
            </a:r>
            <a:r>
              <a:rPr lang="tr-TR" sz="2000" dirty="0" err="1"/>
              <a:t>pioglitazon</a:t>
            </a:r>
            <a:r>
              <a:rPr lang="tr-TR" sz="2000" dirty="0"/>
              <a:t> (PİO) veya </a:t>
            </a:r>
            <a:r>
              <a:rPr lang="tr-TR" sz="2000" dirty="0" err="1"/>
              <a:t>sodyumglukoz</a:t>
            </a:r>
            <a:r>
              <a:rPr lang="tr-TR" sz="2000" dirty="0"/>
              <a:t> </a:t>
            </a:r>
            <a:r>
              <a:rPr lang="tr-TR" sz="2000" dirty="0" err="1"/>
              <a:t>kotransporter</a:t>
            </a:r>
            <a:r>
              <a:rPr lang="tr-TR" sz="2000" dirty="0"/>
              <a:t> 2 inhibitörü (SGLT2-İ) gibi </a:t>
            </a:r>
            <a:r>
              <a:rPr lang="tr-TR" sz="2000" dirty="0" err="1"/>
              <a:t>antihiperglisemik</a:t>
            </a:r>
            <a:r>
              <a:rPr lang="tr-TR" sz="2000" dirty="0"/>
              <a:t> ilaçların, insüline ek olarak kullanılabilmesi yönünde çalışmalar sürmektedir. Bu ilaçlardan </a:t>
            </a:r>
            <a:r>
              <a:rPr lang="tr-TR" sz="2000" dirty="0" err="1"/>
              <a:t>akarboz</a:t>
            </a:r>
            <a:r>
              <a:rPr lang="tr-TR" sz="2000" dirty="0"/>
              <a:t> dışındakilerin, ülkemizde tip 1 diyabetli vakalarda kullanım onayı yoktur. Tip 1 diyabetlilerde SGLT2-İ kullanımı ülkemizde onaylı değildir. </a:t>
            </a:r>
            <a:r>
              <a:rPr lang="tr-TR" sz="2000" dirty="0" err="1"/>
              <a:t>Endikasyon</a:t>
            </a:r>
            <a:r>
              <a:rPr lang="tr-TR" sz="2000" dirty="0"/>
              <a:t> dışı kullanımı halinde, </a:t>
            </a:r>
            <a:r>
              <a:rPr lang="tr-TR" sz="2000" dirty="0" err="1"/>
              <a:t>glisemik</a:t>
            </a:r>
            <a:r>
              <a:rPr lang="tr-TR" sz="2000" dirty="0"/>
              <a:t> değerler çok yüksek olmamasına rağmen </a:t>
            </a:r>
            <a:r>
              <a:rPr lang="tr-TR" sz="2000" dirty="0" err="1"/>
              <a:t>ketozis</a:t>
            </a:r>
            <a:r>
              <a:rPr lang="tr-TR" sz="2000" dirty="0"/>
              <a:t> ve </a:t>
            </a:r>
            <a:r>
              <a:rPr lang="tr-TR" sz="2000" dirty="0" err="1"/>
              <a:t>ketoasidoz</a:t>
            </a:r>
            <a:r>
              <a:rPr lang="tr-TR" sz="2000" dirty="0"/>
              <a:t> (</a:t>
            </a:r>
            <a:r>
              <a:rPr lang="tr-TR" sz="2000" dirty="0" err="1"/>
              <a:t>öglisemik</a:t>
            </a:r>
            <a:r>
              <a:rPr lang="tr-TR" sz="2000" dirty="0"/>
              <a:t> </a:t>
            </a:r>
            <a:r>
              <a:rPr lang="tr-TR" sz="2000" dirty="0" err="1"/>
              <a:t>ketoasidoz</a:t>
            </a:r>
            <a:r>
              <a:rPr lang="tr-TR" sz="2000" dirty="0"/>
              <a:t>) gelişmiş olabileceği unutulmamalıdır. </a:t>
            </a:r>
          </a:p>
        </p:txBody>
      </p:sp>
    </p:spTree>
    <p:extLst>
      <p:ext uri="{BB962C8B-B14F-4D97-AF65-F5344CB8AC3E}">
        <p14:creationId xmlns:p14="http://schemas.microsoft.com/office/powerpoint/2010/main" val="41670604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 TEDAVİSİNDE GÜNCEL YAKLAŞIM</a:t>
            </a:r>
          </a:p>
        </p:txBody>
      </p:sp>
      <p:sp>
        <p:nvSpPr>
          <p:cNvPr id="3" name="İçerik Yer Tutucusu 2"/>
          <p:cNvSpPr>
            <a:spLocks noGrp="1"/>
          </p:cNvSpPr>
          <p:nvPr>
            <p:ph idx="1"/>
          </p:nvPr>
        </p:nvSpPr>
        <p:spPr/>
        <p:txBody>
          <a:bodyPr>
            <a:normAutofit fontScale="92500" lnSpcReduction="20000"/>
          </a:bodyPr>
          <a:lstStyle/>
          <a:p>
            <a:pPr marL="0" indent="0">
              <a:buNone/>
            </a:pPr>
            <a:r>
              <a:rPr lang="tr-TR" sz="2400" dirty="0" smtClean="0"/>
              <a:t>TİP </a:t>
            </a:r>
            <a:r>
              <a:rPr lang="tr-TR" sz="2400" dirty="0"/>
              <a:t>2 DİYABETTE GÜNCEL </a:t>
            </a:r>
            <a:r>
              <a:rPr lang="tr-TR" sz="2400" dirty="0" smtClean="0"/>
              <a:t>TEDAVİ</a:t>
            </a:r>
          </a:p>
          <a:p>
            <a:pPr marL="0" indent="0">
              <a:buNone/>
            </a:pPr>
            <a:r>
              <a:rPr lang="tr-TR" sz="2000" b="1" i="1" dirty="0" smtClean="0"/>
              <a:t>GLİSEMİK </a:t>
            </a:r>
            <a:r>
              <a:rPr lang="tr-TR" sz="2000" b="1" i="1" dirty="0"/>
              <a:t>KONTROL </a:t>
            </a:r>
            <a:r>
              <a:rPr lang="tr-TR" sz="2000" b="1" i="1" dirty="0" smtClean="0"/>
              <a:t>HEDEFLERİ:</a:t>
            </a:r>
          </a:p>
          <a:p>
            <a:pPr marL="0" indent="0">
              <a:buNone/>
            </a:pPr>
            <a:r>
              <a:rPr lang="tr-TR" sz="2000" dirty="0"/>
              <a:t>Tip 2 diyabetli hastalarda </a:t>
            </a:r>
            <a:r>
              <a:rPr lang="tr-TR" sz="2000" dirty="0" err="1"/>
              <a:t>glisemik</a:t>
            </a:r>
            <a:r>
              <a:rPr lang="tr-TR" sz="2000" dirty="0"/>
              <a:t> hedefler, hastanın özelliklerine ve klinik durumuna uygun olarak bireysel bazda belirlenmelidir</a:t>
            </a:r>
            <a:r>
              <a:rPr lang="tr-TR" sz="2000" dirty="0" smtClean="0"/>
              <a:t>.</a:t>
            </a:r>
          </a:p>
          <a:p>
            <a:pPr marL="0" indent="0">
              <a:buNone/>
            </a:pPr>
            <a:r>
              <a:rPr lang="tr-TR" sz="2000" dirty="0"/>
              <a:t>Genel olarak tip 2 diyabetli hastalarda, hipoglisemi riskini artıran özel bir durum yoksa ve yaşam beklentisi yeteri kadar uzun ise, </a:t>
            </a:r>
            <a:r>
              <a:rPr lang="tr-TR" sz="2000" dirty="0" err="1"/>
              <a:t>mikrovasküler</a:t>
            </a:r>
            <a:r>
              <a:rPr lang="tr-TR" sz="2000" dirty="0"/>
              <a:t> komplikasyonların azaltılması için A1C hedefinin ≤%7 (53 </a:t>
            </a:r>
            <a:r>
              <a:rPr lang="tr-TR" sz="2000" dirty="0" err="1"/>
              <a:t>mmol</a:t>
            </a:r>
            <a:r>
              <a:rPr lang="tr-TR" sz="2000" dirty="0"/>
              <a:t>/</a:t>
            </a:r>
            <a:r>
              <a:rPr lang="tr-TR" sz="2000" dirty="0" err="1"/>
              <a:t>mol</a:t>
            </a:r>
            <a:r>
              <a:rPr lang="tr-TR" sz="2000" dirty="0"/>
              <a:t>) olarak belirlenmesi tercih edilmelidir. Bununla beraber, </a:t>
            </a:r>
            <a:r>
              <a:rPr lang="tr-TR" sz="2000" dirty="0" err="1"/>
              <a:t>hipoglisemik</a:t>
            </a:r>
            <a:r>
              <a:rPr lang="tr-TR" sz="2000" dirty="0"/>
              <a:t> atak yaşanmaması koşulu ile, tedaviye uyumu iyi olan hastalarda ve bazı özel durumlarda (</a:t>
            </a:r>
            <a:r>
              <a:rPr lang="tr-TR" sz="2000" dirty="0" err="1"/>
              <a:t>örn</a:t>
            </a:r>
            <a:r>
              <a:rPr lang="tr-TR" sz="2000" dirty="0"/>
              <a:t>. gebelikte, </a:t>
            </a:r>
            <a:r>
              <a:rPr lang="tr-TR" sz="2000" dirty="0" err="1"/>
              <a:t>mikrovasküler</a:t>
            </a:r>
            <a:r>
              <a:rPr lang="tr-TR" sz="2000" dirty="0"/>
              <a:t> komplikasyonları bulunmayan tip 1 diyabetli genç hastalarda) A1C hedefi &lt;%6-6.5 (42-48 </a:t>
            </a:r>
            <a:r>
              <a:rPr lang="tr-TR" sz="2000" dirty="0" err="1"/>
              <a:t>mmol</a:t>
            </a:r>
            <a:r>
              <a:rPr lang="tr-TR" sz="2000" dirty="0"/>
              <a:t>/</a:t>
            </a:r>
            <a:r>
              <a:rPr lang="tr-TR" sz="2000" dirty="0" err="1"/>
              <a:t>mol</a:t>
            </a:r>
            <a:r>
              <a:rPr lang="tr-TR" sz="2000" dirty="0"/>
              <a:t>) olarak belirlenebilir</a:t>
            </a:r>
            <a:r>
              <a:rPr lang="tr-TR" sz="2000" dirty="0" smtClean="0"/>
              <a:t>.</a:t>
            </a:r>
          </a:p>
          <a:p>
            <a:pPr marL="0" indent="0">
              <a:buNone/>
            </a:pPr>
            <a:r>
              <a:rPr lang="tr-TR" sz="2000" dirty="0" smtClean="0"/>
              <a:t>Hastanın </a:t>
            </a:r>
            <a:r>
              <a:rPr lang="tr-TR" sz="2000" dirty="0"/>
              <a:t>yaşam beklentisi düşük ve hipoglisemi riski yüksek ise </a:t>
            </a:r>
            <a:r>
              <a:rPr lang="tr-TR" sz="2000" dirty="0" err="1"/>
              <a:t>glisemik</a:t>
            </a:r>
            <a:r>
              <a:rPr lang="tr-TR" sz="2000" dirty="0"/>
              <a:t> kontrol hedefleri daha esnek tutulmalıdır. Yaş ≥65 olan diyabetlilerde A1C hedefi, hastanın diyabet ile ilişkili durumu, ek sağlık sorunları ve fonksiyonel kapasitesine göre %7.5-8.5 (58-69 </a:t>
            </a:r>
            <a:r>
              <a:rPr lang="tr-TR" sz="2000" dirty="0" err="1"/>
              <a:t>mmol</a:t>
            </a:r>
            <a:r>
              <a:rPr lang="tr-TR" sz="2000" dirty="0"/>
              <a:t>/</a:t>
            </a:r>
            <a:r>
              <a:rPr lang="tr-TR" sz="2000" dirty="0" err="1"/>
              <a:t>mol</a:t>
            </a:r>
            <a:r>
              <a:rPr lang="tr-TR" sz="2000" dirty="0"/>
              <a:t>) olacak şekilde esnetilerek bireyselleştirilebilir.</a:t>
            </a:r>
          </a:p>
        </p:txBody>
      </p:sp>
    </p:spTree>
    <p:extLst>
      <p:ext uri="{BB962C8B-B14F-4D97-AF65-F5344CB8AC3E}">
        <p14:creationId xmlns:p14="http://schemas.microsoft.com/office/powerpoint/2010/main" val="28678874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DİYABET TEDAVİSİNDE GÜNCEL YAKLAŞIM</a:t>
            </a:r>
          </a:p>
        </p:txBody>
      </p:sp>
      <p:sp>
        <p:nvSpPr>
          <p:cNvPr id="3" name="İçerik Yer Tutucusu 2"/>
          <p:cNvSpPr>
            <a:spLocks noGrp="1"/>
          </p:cNvSpPr>
          <p:nvPr>
            <p:ph idx="1"/>
          </p:nvPr>
        </p:nvSpPr>
        <p:spPr/>
        <p:txBody>
          <a:bodyPr>
            <a:normAutofit fontScale="92500" lnSpcReduction="20000"/>
          </a:bodyPr>
          <a:lstStyle/>
          <a:p>
            <a:pPr marL="0" indent="0">
              <a:buNone/>
            </a:pPr>
            <a:r>
              <a:rPr lang="tr-TR" sz="2400" dirty="0"/>
              <a:t>TİP 2 DİYABETTE GÜNCEL </a:t>
            </a:r>
            <a:r>
              <a:rPr lang="tr-TR" sz="2400" dirty="0" smtClean="0"/>
              <a:t>TEDAVİ</a:t>
            </a:r>
          </a:p>
          <a:p>
            <a:pPr marL="0" indent="0">
              <a:buNone/>
            </a:pPr>
            <a:r>
              <a:rPr lang="tr-TR" sz="2000" b="1" i="1" dirty="0"/>
              <a:t>GLİSEMİK KONTROL HEDEFLERİ:</a:t>
            </a:r>
          </a:p>
          <a:p>
            <a:pPr marL="0" indent="0">
              <a:buNone/>
            </a:pPr>
            <a:r>
              <a:rPr lang="tr-TR" sz="2000" dirty="0" smtClean="0"/>
              <a:t>Daha </a:t>
            </a:r>
            <a:r>
              <a:rPr lang="tr-TR" sz="2000" dirty="0"/>
              <a:t>önceki kötü </a:t>
            </a:r>
            <a:r>
              <a:rPr lang="tr-TR" sz="2000" dirty="0" err="1"/>
              <a:t>glisemik</a:t>
            </a:r>
            <a:r>
              <a:rPr lang="tr-TR" sz="2000" dirty="0"/>
              <a:t> kontrolün süresi de önemlidir. Örneğin 10 yıldan uzun süredir kontrolsüz diyabeti olan bir hastada, agresif tedavi ile kan şekerinin kısa zamanda düşürülmesi hastada ağır hipoglisemilere ve KV yönden ek risklere yol açabilir. </a:t>
            </a:r>
            <a:endParaRPr lang="tr-TR" sz="2000" dirty="0" smtClean="0"/>
          </a:p>
          <a:p>
            <a:pPr marL="0" indent="0">
              <a:buNone/>
            </a:pPr>
            <a:r>
              <a:rPr lang="tr-TR" sz="2000" dirty="0"/>
              <a:t>Genel olarak A1C &gt;%7 ise veya hastaya özgü (bireysel) </a:t>
            </a:r>
            <a:r>
              <a:rPr lang="tr-TR" sz="2000" dirty="0" err="1"/>
              <a:t>glisemik</a:t>
            </a:r>
            <a:r>
              <a:rPr lang="tr-TR" sz="2000" dirty="0"/>
              <a:t> hedefler sağlanamıyorsa, öncelikle yaşam tarzı sorgulanmalıdır. Yaşam tarzı düzenlemelerine rağmen A1C &gt;%7 veya hedef değerin üzerinde ise, tedavide yeni düzenlemeler yapılması gereklidir. </a:t>
            </a:r>
            <a:endParaRPr lang="tr-TR" sz="2000" dirty="0" smtClean="0"/>
          </a:p>
          <a:p>
            <a:pPr marL="0" indent="0">
              <a:buNone/>
            </a:pPr>
            <a:r>
              <a:rPr lang="tr-TR" sz="2000" dirty="0"/>
              <a:t>A1C, hedef değere ulaşılana dek 3 ayda bir, hedefe ulaşıldıktan sonra ise 6 ayda bir ölçülmelidir</a:t>
            </a:r>
            <a:r>
              <a:rPr lang="tr-TR" sz="2000" dirty="0" smtClean="0"/>
              <a:t>.</a:t>
            </a:r>
          </a:p>
          <a:p>
            <a:pPr marL="0" indent="0">
              <a:buNone/>
            </a:pPr>
            <a:r>
              <a:rPr lang="tr-TR" sz="2000" dirty="0" err="1"/>
              <a:t>Glisemik</a:t>
            </a:r>
            <a:r>
              <a:rPr lang="tr-TR" sz="2000" dirty="0"/>
              <a:t> kontrolün sağlanmasında öncelikle açlık ve öğün öncesi PG yükselmelerinin düzeltilmesi hedeflenmeli, öğün öncesi ve APG 80-130 mg/dl olmalıdır. </a:t>
            </a:r>
            <a:endParaRPr lang="tr-TR" sz="2000" dirty="0" smtClean="0"/>
          </a:p>
          <a:p>
            <a:pPr marL="0" indent="0">
              <a:buNone/>
            </a:pPr>
            <a:r>
              <a:rPr lang="tr-TR" sz="2000" dirty="0"/>
              <a:t>Açlık ve öğün öncesi PG değerlerinde hedeflere ulaşıldığı halde A1C &gt;%7 (53 </a:t>
            </a:r>
            <a:r>
              <a:rPr lang="tr-TR" sz="2000" dirty="0" err="1"/>
              <a:t>mmol</a:t>
            </a:r>
            <a:r>
              <a:rPr lang="tr-TR" sz="2000" dirty="0"/>
              <a:t>/ </a:t>
            </a:r>
            <a:r>
              <a:rPr lang="tr-TR" sz="2000" dirty="0" err="1"/>
              <a:t>mol</a:t>
            </a:r>
            <a:r>
              <a:rPr lang="tr-TR" sz="2000" dirty="0"/>
              <a:t>) ise tokluk PG kontrolü gereklidir. </a:t>
            </a:r>
          </a:p>
          <a:p>
            <a:endParaRPr lang="tr-TR" dirty="0"/>
          </a:p>
        </p:txBody>
      </p:sp>
    </p:spTree>
    <p:extLst>
      <p:ext uri="{BB962C8B-B14F-4D97-AF65-F5344CB8AC3E}">
        <p14:creationId xmlns:p14="http://schemas.microsoft.com/office/powerpoint/2010/main" val="25946791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2400" dirty="0"/>
              <a:t>TİP 2 DİYABETTE GÜNCEL </a:t>
            </a:r>
            <a:r>
              <a:rPr lang="tr-TR" sz="2400" dirty="0" smtClean="0"/>
              <a:t>TEDAVİ</a:t>
            </a:r>
          </a:p>
          <a:p>
            <a:pPr marL="0" indent="0">
              <a:buNone/>
            </a:pPr>
            <a:r>
              <a:rPr lang="tr-TR" sz="2000" b="1" i="1" dirty="0"/>
              <a:t>GLİSEMİK KONTROL HEDEFLERİ</a:t>
            </a:r>
            <a:r>
              <a:rPr lang="tr-TR" sz="2000" b="1" i="1" dirty="0" smtClean="0"/>
              <a:t>:</a:t>
            </a:r>
            <a:endParaRPr lang="tr-TR" sz="2000" dirty="0"/>
          </a:p>
          <a:p>
            <a:pPr marL="0" indent="0">
              <a:buNone/>
            </a:pPr>
            <a:r>
              <a:rPr lang="tr-TR" sz="2000" dirty="0"/>
              <a:t>Tokluk PG, öğünün başlangıcından 2 saat (gebelerde 1 saat), sonra ölçülmelidir. Yemekten 2 saat sonraki tokluk PG hedefi  &lt;160 mg/dl olmalıdır. </a:t>
            </a:r>
            <a:endParaRPr lang="tr-TR" sz="2000" dirty="0" smtClean="0"/>
          </a:p>
          <a:p>
            <a:pPr marL="0" indent="0">
              <a:buNone/>
            </a:pPr>
            <a:r>
              <a:rPr lang="tr-TR" sz="2000" dirty="0"/>
              <a:t>Tip 2 diyabetli hastalar ayrıca, hastalıkları konusunda </a:t>
            </a:r>
            <a:r>
              <a:rPr lang="tr-TR" sz="2000" dirty="0" err="1"/>
              <a:t>multidisipliner</a:t>
            </a:r>
            <a:r>
              <a:rPr lang="tr-TR" sz="2000" dirty="0"/>
              <a:t> bir yaklaşım ile  eğitilmelidir. Eğitimde hastanın, diyabetin öz yönetimi konusunda bilgilendirilmesi ve cesaretlendirilmesi, ek olarak hastaya </a:t>
            </a:r>
            <a:r>
              <a:rPr lang="tr-TR" sz="2000" dirty="0" err="1"/>
              <a:t>glukoz</a:t>
            </a:r>
            <a:r>
              <a:rPr lang="tr-TR" sz="2000" dirty="0"/>
              <a:t> izlemi (SMBG, CGM) becerilerinin kazandırılması ve diyabet ekibindeki sağlık personeli ile sorumluluk paylaşımının sağlanması amaçlanmalıdır.</a:t>
            </a:r>
          </a:p>
        </p:txBody>
      </p:sp>
    </p:spTree>
    <p:extLst>
      <p:ext uri="{BB962C8B-B14F-4D97-AF65-F5344CB8AC3E}">
        <p14:creationId xmlns:p14="http://schemas.microsoft.com/office/powerpoint/2010/main" val="1372590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GLİSEMİK KONTROL-AIC ODAKLI YAKLAŞIM</a:t>
            </a:r>
          </a:p>
        </p:txBody>
      </p:sp>
      <p:sp>
        <p:nvSpPr>
          <p:cNvPr id="3" name="İçerik Yer Tutucusu 2"/>
          <p:cNvSpPr>
            <a:spLocks noGrp="1"/>
          </p:cNvSpPr>
          <p:nvPr>
            <p:ph idx="1"/>
          </p:nvPr>
        </p:nvSpPr>
        <p:spPr/>
        <p:txBody>
          <a:bodyPr>
            <a:normAutofit fontScale="40000" lnSpcReduction="20000"/>
          </a:bodyPr>
          <a:lstStyle/>
          <a:p>
            <a:pPr marL="0" indent="0">
              <a:buNone/>
            </a:pPr>
            <a:r>
              <a:rPr lang="tr-TR" sz="4500" b="1" i="1" dirty="0"/>
              <a:t>Yeni tanı konulan </a:t>
            </a:r>
            <a:r>
              <a:rPr lang="tr-TR" sz="4500" b="1" i="1" dirty="0" smtClean="0"/>
              <a:t>hasta</a:t>
            </a:r>
          </a:p>
          <a:p>
            <a:r>
              <a:rPr lang="tr-TR" sz="4500" dirty="0"/>
              <a:t>Yeni tip 2 diyabet tanısı konulan ve başlangıçtaki A1C &lt;%8.5; (&lt;69 </a:t>
            </a:r>
            <a:r>
              <a:rPr lang="tr-TR" sz="4500" dirty="0" err="1"/>
              <a:t>mmol</a:t>
            </a:r>
            <a:r>
              <a:rPr lang="tr-TR" sz="4500" dirty="0"/>
              <a:t>/</a:t>
            </a:r>
            <a:r>
              <a:rPr lang="tr-TR" sz="4500" dirty="0" err="1"/>
              <a:t>mol</a:t>
            </a:r>
            <a:r>
              <a:rPr lang="tr-TR" sz="4500" dirty="0"/>
              <a:t>) olan hastalarda yaşam tarzı düzenlemeleri ile eş zamanlı olarak (herhangi bir </a:t>
            </a:r>
            <a:r>
              <a:rPr lang="tr-TR" sz="4500" dirty="0" err="1"/>
              <a:t>kontrendikasyon</a:t>
            </a:r>
            <a:r>
              <a:rPr lang="tr-TR" sz="4500" dirty="0"/>
              <a:t> veya ciddi </a:t>
            </a:r>
            <a:r>
              <a:rPr lang="tr-TR" sz="4500" dirty="0" err="1"/>
              <a:t>intolerans</a:t>
            </a:r>
            <a:r>
              <a:rPr lang="tr-TR" sz="4500" dirty="0"/>
              <a:t> durumu söz konusu değilse; uzun süredir kullanımda olan, etkisi kanıtlanmış hipoglisemi riski minimal, kilo açısından nötr ve maliyeti düşük bir ilaç olan) </a:t>
            </a:r>
            <a:r>
              <a:rPr lang="tr-TR" sz="4500" dirty="0" err="1"/>
              <a:t>metformin</a:t>
            </a:r>
            <a:r>
              <a:rPr lang="tr-TR" sz="4500" dirty="0"/>
              <a:t> başlanmalıdır. </a:t>
            </a:r>
            <a:endParaRPr lang="tr-TR" sz="4500" dirty="0" smtClean="0"/>
          </a:p>
          <a:p>
            <a:r>
              <a:rPr lang="tr-TR" sz="4500" dirty="0" err="1" smtClean="0"/>
              <a:t>Metformine</a:t>
            </a:r>
            <a:r>
              <a:rPr lang="tr-TR" sz="4500" dirty="0" smtClean="0"/>
              <a:t> </a:t>
            </a:r>
            <a:r>
              <a:rPr lang="tr-TR" sz="4500" dirty="0"/>
              <a:t>2x500 mg veya </a:t>
            </a:r>
            <a:r>
              <a:rPr lang="tr-TR" sz="4500" dirty="0" err="1"/>
              <a:t>gastrointestinal</a:t>
            </a:r>
            <a:r>
              <a:rPr lang="tr-TR" sz="4500" dirty="0"/>
              <a:t> hassasiyeti olan hastalarda 1x500 mg olarak başlanmalı, 1-2 haftada bir 500 mg artırılarak 1-2 ay içinde optimal doz olan 2x1000 mg’a çıkılmalıdır. </a:t>
            </a:r>
            <a:r>
              <a:rPr lang="tr-TR" sz="4500" dirty="0" err="1"/>
              <a:t>Metformin</a:t>
            </a:r>
            <a:r>
              <a:rPr lang="tr-TR" sz="4500" dirty="0"/>
              <a:t>, öğünün ilk 10 dakikası içinde alındığında  </a:t>
            </a:r>
            <a:r>
              <a:rPr lang="tr-TR" sz="4500" dirty="0" err="1"/>
              <a:t>biyoyararlanımı</a:t>
            </a:r>
            <a:r>
              <a:rPr lang="tr-TR" sz="4500" dirty="0"/>
              <a:t>, tok karına alınmasına göre, daha yüksek olmaktadır. </a:t>
            </a:r>
            <a:endParaRPr lang="tr-TR" sz="4500" dirty="0" smtClean="0"/>
          </a:p>
          <a:p>
            <a:r>
              <a:rPr lang="tr-TR" sz="4500" dirty="0" err="1" smtClean="0"/>
              <a:t>Metformini</a:t>
            </a:r>
            <a:r>
              <a:rPr lang="tr-TR" sz="4500" dirty="0" smtClean="0"/>
              <a:t> </a:t>
            </a:r>
            <a:r>
              <a:rPr lang="tr-TR" sz="4500" dirty="0" err="1"/>
              <a:t>tolere</a:t>
            </a:r>
            <a:r>
              <a:rPr lang="tr-TR" sz="4500" dirty="0"/>
              <a:t> edemeyen veya </a:t>
            </a:r>
            <a:r>
              <a:rPr lang="tr-TR" sz="4500" dirty="0" err="1"/>
              <a:t>metforminin</a:t>
            </a:r>
            <a:r>
              <a:rPr lang="tr-TR" sz="4500" dirty="0"/>
              <a:t> </a:t>
            </a:r>
            <a:r>
              <a:rPr lang="tr-TR" sz="4500" dirty="0" err="1"/>
              <a:t>kontrendike</a:t>
            </a:r>
            <a:r>
              <a:rPr lang="tr-TR" sz="4500" dirty="0"/>
              <a:t> olduğu durumlarda, zayıf diyabetlilerde veya özellikle hızlı yanıt istenen durumlarda, diğer </a:t>
            </a:r>
            <a:r>
              <a:rPr lang="tr-TR" sz="4500" dirty="0" err="1"/>
              <a:t>antihiperglisemik</a:t>
            </a:r>
            <a:r>
              <a:rPr lang="tr-TR" sz="4500" dirty="0"/>
              <a:t> ilaç gruplarından herhangi biri ile tedaviye başlanabilir. </a:t>
            </a:r>
            <a:r>
              <a:rPr lang="tr-TR" sz="4500" dirty="0" err="1"/>
              <a:t>Metformin</a:t>
            </a:r>
            <a:r>
              <a:rPr lang="tr-TR" sz="4500" dirty="0"/>
              <a:t> yerine insülin </a:t>
            </a:r>
            <a:r>
              <a:rPr lang="tr-TR" sz="4500" dirty="0" err="1"/>
              <a:t>sekretogog</a:t>
            </a:r>
            <a:r>
              <a:rPr lang="tr-TR" sz="4500" dirty="0"/>
              <a:t> verilecekse, </a:t>
            </a:r>
            <a:r>
              <a:rPr lang="tr-TR" sz="4500" dirty="0" err="1"/>
              <a:t>glibenklamid</a:t>
            </a:r>
            <a:r>
              <a:rPr lang="tr-TR" sz="4500" dirty="0"/>
              <a:t> gibi görece uzun etki süreli bir </a:t>
            </a:r>
            <a:r>
              <a:rPr lang="tr-TR" sz="4500" dirty="0" err="1"/>
              <a:t>sulfonilüre</a:t>
            </a:r>
            <a:r>
              <a:rPr lang="tr-TR" sz="4500" dirty="0"/>
              <a:t> (SU) verilmemeli; yerine uzatılmış salınımlı </a:t>
            </a:r>
            <a:r>
              <a:rPr lang="tr-TR" sz="4500" dirty="0" err="1"/>
              <a:t>gliklazid</a:t>
            </a:r>
            <a:r>
              <a:rPr lang="tr-TR" sz="4500" dirty="0"/>
              <a:t> ya da </a:t>
            </a:r>
            <a:r>
              <a:rPr lang="tr-TR" sz="4500" dirty="0" err="1"/>
              <a:t>glimeprid</a:t>
            </a:r>
            <a:r>
              <a:rPr lang="tr-TR" sz="4500" dirty="0"/>
              <a:t> gibi bir SU veya kısa etki süreli </a:t>
            </a:r>
            <a:r>
              <a:rPr lang="tr-TR" sz="4500" dirty="0" err="1"/>
              <a:t>repaglinid</a:t>
            </a:r>
            <a:r>
              <a:rPr lang="tr-TR" sz="4500" dirty="0"/>
              <a:t> veya </a:t>
            </a:r>
            <a:r>
              <a:rPr lang="tr-TR" sz="4500" dirty="0" err="1"/>
              <a:t>nateglinid</a:t>
            </a:r>
            <a:r>
              <a:rPr lang="tr-TR" sz="4500" dirty="0"/>
              <a:t> gibi bir </a:t>
            </a:r>
            <a:r>
              <a:rPr lang="tr-TR" sz="4500" dirty="0" err="1"/>
              <a:t>glinid</a:t>
            </a:r>
            <a:r>
              <a:rPr lang="tr-TR" sz="4500" dirty="0"/>
              <a:t> (GLN) tercih edilmelidir. </a:t>
            </a:r>
            <a:endParaRPr lang="tr-TR" sz="4500" dirty="0" smtClean="0"/>
          </a:p>
          <a:p>
            <a:r>
              <a:rPr lang="tr-TR" sz="4500" dirty="0" smtClean="0"/>
              <a:t>Başlangıçta </a:t>
            </a:r>
            <a:r>
              <a:rPr lang="tr-TR" sz="4500" dirty="0"/>
              <a:t>haftada 3 gün APG ölçülmeli, daha sonra da seçilen ilaçların gerektirdiği şekilde </a:t>
            </a:r>
            <a:r>
              <a:rPr lang="tr-TR" sz="4500" dirty="0" err="1"/>
              <a:t>kapiller</a:t>
            </a:r>
            <a:r>
              <a:rPr lang="tr-TR" sz="4500" dirty="0"/>
              <a:t> kan </a:t>
            </a:r>
            <a:r>
              <a:rPr lang="tr-TR" sz="4500" dirty="0" err="1"/>
              <a:t>glukoz</a:t>
            </a:r>
            <a:r>
              <a:rPr lang="tr-TR" sz="4500" dirty="0"/>
              <a:t> izlemi (SMBG) uygulanmalıdır. Tedavi değişikliği yapıldığında, insüline başlandığında ve doz </a:t>
            </a:r>
            <a:r>
              <a:rPr lang="tr-TR" sz="4500" dirty="0" err="1"/>
              <a:t>titrasyonu</a:t>
            </a:r>
            <a:r>
              <a:rPr lang="tr-TR" sz="4500" dirty="0"/>
              <a:t> sırasında SMBG sıklığı artırılmalıdır.</a:t>
            </a:r>
          </a:p>
        </p:txBody>
      </p:sp>
    </p:spTree>
    <p:extLst>
      <p:ext uri="{BB962C8B-B14F-4D97-AF65-F5344CB8AC3E}">
        <p14:creationId xmlns:p14="http://schemas.microsoft.com/office/powerpoint/2010/main" val="299275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DİYABETTE TIBBİ BESLENME TEDAVİSİ</a:t>
            </a:r>
            <a:endParaRPr lang="tr-TR" sz="3600" dirty="0"/>
          </a:p>
        </p:txBody>
      </p:sp>
      <p:sp>
        <p:nvSpPr>
          <p:cNvPr id="3" name="İçerik Yer Tutucusu 2"/>
          <p:cNvSpPr>
            <a:spLocks noGrp="1"/>
          </p:cNvSpPr>
          <p:nvPr>
            <p:ph idx="1"/>
          </p:nvPr>
        </p:nvSpPr>
        <p:spPr/>
        <p:txBody>
          <a:bodyPr>
            <a:normAutofit/>
          </a:bodyPr>
          <a:lstStyle/>
          <a:p>
            <a:r>
              <a:rPr lang="tr-TR" sz="2000" dirty="0" smtClean="0"/>
              <a:t>Beslenme tedavisi, </a:t>
            </a:r>
            <a:r>
              <a:rPr lang="tr-TR" sz="2000" dirty="0" err="1" smtClean="0"/>
              <a:t>prediyabetin</a:t>
            </a:r>
            <a:r>
              <a:rPr lang="tr-TR" sz="2000" dirty="0" smtClean="0"/>
              <a:t>, diyabetin ve diyabetle ilişkili komplikasyonların önlenmesi ve tedavisinde, tedavinin vazgeçilmez bileşenidir. </a:t>
            </a:r>
            <a:endParaRPr lang="tr-TR" sz="2000" dirty="0" smtClean="0"/>
          </a:p>
          <a:p>
            <a:r>
              <a:rPr lang="tr-TR" sz="2000" dirty="0" smtClean="0"/>
              <a:t>T</a:t>
            </a:r>
            <a:r>
              <a:rPr lang="tr-TR" sz="2000" dirty="0" smtClean="0"/>
              <a:t>ip </a:t>
            </a:r>
            <a:r>
              <a:rPr lang="tr-TR" sz="2000" dirty="0" smtClean="0"/>
              <a:t>1 ve tip 2 diyabetlilerin tanıyı izleyen ilk bir ay içinde, GDM olgularının ise tanıyı izleyen ilk hafta içinde bir diyetisyene (mümkünse diyabet ekibinde bulunan bir diyetisyene) sevk edilmesini </a:t>
            </a:r>
            <a:r>
              <a:rPr lang="tr-TR" sz="2000" dirty="0" smtClean="0"/>
              <a:t>önerilmektedir</a:t>
            </a:r>
            <a:r>
              <a:rPr lang="tr-TR" sz="2000" dirty="0" smtClean="0"/>
              <a:t>. </a:t>
            </a:r>
            <a:endParaRPr lang="tr-TR" sz="2000" dirty="0" smtClean="0"/>
          </a:p>
          <a:p>
            <a:r>
              <a:rPr lang="tr-TR" sz="2000" dirty="0" smtClean="0"/>
              <a:t>Tıbbi </a:t>
            </a:r>
            <a:r>
              <a:rPr lang="tr-TR" sz="2000" dirty="0" smtClean="0"/>
              <a:t>beslenme tedavisi (TBT) ile beslenme öz yönetim eğitimi tanıyı izleyen ilk 6 ay içinde tamamlanan, her biri 4590 dakika süren 3-6 </a:t>
            </a:r>
            <a:r>
              <a:rPr lang="tr-TR" sz="2000" dirty="0" err="1" smtClean="0"/>
              <a:t>viziti</a:t>
            </a:r>
            <a:r>
              <a:rPr lang="tr-TR" sz="2000" dirty="0" smtClean="0"/>
              <a:t> kapsar ve yaşam tarzı değişikliklerinin desteklenmesi ve tedavinin değerlendirilmesi için yıllık en az bir görüşme ile devam eder.</a:t>
            </a:r>
            <a:endParaRPr lang="tr-TR" sz="2000" dirty="0"/>
          </a:p>
        </p:txBody>
      </p:sp>
    </p:spTree>
    <p:extLst>
      <p:ext uri="{BB962C8B-B14F-4D97-AF65-F5344CB8AC3E}">
        <p14:creationId xmlns:p14="http://schemas.microsoft.com/office/powerpoint/2010/main" val="12058503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GLİSEMİK KONTROL-AIC ODAKLI YAKLAŞIM</a:t>
            </a:r>
          </a:p>
        </p:txBody>
      </p:sp>
      <p:sp>
        <p:nvSpPr>
          <p:cNvPr id="3" name="İçerik Yer Tutucusu 2"/>
          <p:cNvSpPr>
            <a:spLocks noGrp="1"/>
          </p:cNvSpPr>
          <p:nvPr>
            <p:ph idx="1"/>
          </p:nvPr>
        </p:nvSpPr>
        <p:spPr/>
        <p:txBody>
          <a:bodyPr/>
          <a:lstStyle/>
          <a:p>
            <a:pPr marL="0" indent="0">
              <a:buNone/>
            </a:pPr>
            <a:r>
              <a:rPr lang="tr-TR" sz="2000" b="1" i="1" dirty="0"/>
              <a:t>Yeni tanı konulan </a:t>
            </a:r>
            <a:r>
              <a:rPr lang="tr-TR" sz="2000" b="1" i="1" dirty="0" smtClean="0"/>
              <a:t>hasta</a:t>
            </a:r>
          </a:p>
          <a:p>
            <a:r>
              <a:rPr lang="tr-TR" sz="2000" dirty="0"/>
              <a:t>Fazla kilolu ya da </a:t>
            </a:r>
            <a:r>
              <a:rPr lang="tr-TR" sz="2000" dirty="0" err="1"/>
              <a:t>obez</a:t>
            </a:r>
            <a:r>
              <a:rPr lang="tr-TR" sz="2000" dirty="0"/>
              <a:t> hastalarda ağırlık kaybı sağlamaya yönelik beslenme ve fiziksel aktivite önerileri uygulanmalıdır, ancak bu girişimler uzun dönemde yetersiz kalmaktadır. Ayrıca kilolu veya </a:t>
            </a:r>
            <a:r>
              <a:rPr lang="tr-TR" sz="2000" dirty="0" err="1"/>
              <a:t>obez</a:t>
            </a:r>
            <a:r>
              <a:rPr lang="tr-TR" sz="2000" dirty="0"/>
              <a:t> tip 2 diyabet hastalarında </a:t>
            </a:r>
            <a:r>
              <a:rPr lang="tr-TR" sz="2000" dirty="0" err="1"/>
              <a:t>hiperglisemi</a:t>
            </a:r>
            <a:r>
              <a:rPr lang="tr-TR" sz="2000" dirty="0"/>
              <a:t> veya eşlik eden hastalıklar için ilaç seçiminde, ilacın kilo üzerindeki etkileri de dikkate alınmalıdır. </a:t>
            </a:r>
            <a:endParaRPr lang="tr-TR" sz="2000" dirty="0" smtClean="0"/>
          </a:p>
          <a:p>
            <a:r>
              <a:rPr lang="tr-TR" sz="2000" dirty="0" err="1" smtClean="0"/>
              <a:t>Obez</a:t>
            </a:r>
            <a:r>
              <a:rPr lang="tr-TR" sz="2000" dirty="0" smtClean="0"/>
              <a:t> </a:t>
            </a:r>
            <a:r>
              <a:rPr lang="tr-TR" sz="2000" dirty="0"/>
              <a:t>hastalarda diyabete eşlik eden KV sorunlar, HT ve </a:t>
            </a:r>
            <a:r>
              <a:rPr lang="tr-TR" sz="2000" dirty="0" err="1"/>
              <a:t>dislipidemiye</a:t>
            </a:r>
            <a:r>
              <a:rPr lang="tr-TR" sz="2000" dirty="0"/>
              <a:t> olumlu etki için (en az 4 kg veya ağırlığın %5’i kadar) kilo kaybı sağlanması gereklidir. </a:t>
            </a:r>
            <a:endParaRPr lang="tr-TR" sz="2000" dirty="0" smtClean="0"/>
          </a:p>
          <a:p>
            <a:pPr marL="0" indent="0">
              <a:buNone/>
            </a:pPr>
            <a:endParaRPr lang="tr-TR" dirty="0"/>
          </a:p>
        </p:txBody>
      </p:sp>
    </p:spTree>
    <p:extLst>
      <p:ext uri="{BB962C8B-B14F-4D97-AF65-F5344CB8AC3E}">
        <p14:creationId xmlns:p14="http://schemas.microsoft.com/office/powerpoint/2010/main" val="3400598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GLİSEMİK KONTROL-AIC ODAKLI YAKLAŞIM</a:t>
            </a:r>
          </a:p>
        </p:txBody>
      </p:sp>
      <p:sp>
        <p:nvSpPr>
          <p:cNvPr id="3" name="İçerik Yer Tutucusu 2"/>
          <p:cNvSpPr>
            <a:spLocks noGrp="1"/>
          </p:cNvSpPr>
          <p:nvPr>
            <p:ph idx="1"/>
          </p:nvPr>
        </p:nvSpPr>
        <p:spPr/>
        <p:txBody>
          <a:bodyPr>
            <a:normAutofit fontScale="92500" lnSpcReduction="10000"/>
          </a:bodyPr>
          <a:lstStyle/>
          <a:p>
            <a:pPr marL="0" indent="0">
              <a:buNone/>
            </a:pPr>
            <a:r>
              <a:rPr lang="tr-TR" sz="2200" b="1" i="1" dirty="0"/>
              <a:t>Yeni tanı konulan hasta</a:t>
            </a:r>
          </a:p>
          <a:p>
            <a:r>
              <a:rPr lang="tr-TR" sz="2200" dirty="0"/>
              <a:t>Diyabet başlangıcında A1C %8.5-10 (69-86 </a:t>
            </a:r>
            <a:r>
              <a:rPr lang="tr-TR" sz="2200" dirty="0" err="1"/>
              <a:t>mmol</a:t>
            </a:r>
            <a:r>
              <a:rPr lang="tr-TR" sz="2200" dirty="0"/>
              <a:t>/</a:t>
            </a:r>
            <a:r>
              <a:rPr lang="tr-TR" sz="2200" dirty="0" err="1"/>
              <a:t>mol</a:t>
            </a:r>
            <a:r>
              <a:rPr lang="tr-TR" sz="2200" dirty="0"/>
              <a:t>) olan hastalarda tedaviye </a:t>
            </a:r>
            <a:r>
              <a:rPr lang="tr-TR" sz="2200" dirty="0" err="1"/>
              <a:t>metformin</a:t>
            </a:r>
            <a:r>
              <a:rPr lang="tr-TR" sz="2200" dirty="0"/>
              <a:t> ile birlikte ikinci bir insülin dışı </a:t>
            </a:r>
            <a:r>
              <a:rPr lang="tr-TR" sz="2200" dirty="0" err="1"/>
              <a:t>antihiperglisemik</a:t>
            </a:r>
            <a:r>
              <a:rPr lang="tr-TR" sz="2200" dirty="0"/>
              <a:t> ilaç ya da bazal insülin kombinasyonu ile başlanması önerilmektedir. </a:t>
            </a:r>
            <a:r>
              <a:rPr lang="tr-TR" sz="2200" dirty="0" err="1"/>
              <a:t>Metformin</a:t>
            </a:r>
            <a:r>
              <a:rPr lang="tr-TR" sz="2200" dirty="0"/>
              <a:t> ile birlikte verilecek ikinci ilacın seçiminde hastaya ve hastalığa özgü faktörler dikkate alınmalıdır. Ciddi </a:t>
            </a:r>
            <a:r>
              <a:rPr lang="tr-TR" sz="2200" dirty="0" err="1"/>
              <a:t>hiperglisemik</a:t>
            </a:r>
            <a:r>
              <a:rPr lang="tr-TR" sz="2200" dirty="0"/>
              <a:t> semptomları bulunmayan hastalarda kilo üzerine etkisi nötr olan ve hipoglisemi riski düşük olan DPP4-İ grubundan veya yine hipoglisemi riski düşük ve 2-3 kg kadar ağırlık kaybı da sağlayan SGLT2-İ grubundan bir ilaç seçilebilir. Aşikar insülin direnci olan hastalarda hipoglisemi riski düşük olan PİO ya da kilolu/</a:t>
            </a:r>
            <a:r>
              <a:rPr lang="tr-TR" sz="2200" dirty="0" err="1"/>
              <a:t>obez</a:t>
            </a:r>
            <a:r>
              <a:rPr lang="tr-TR" sz="2200" dirty="0"/>
              <a:t> hastalarda hipoglisemi riski düşük ve kilo verdirici özelliği olan GLP-1A grubundan bir ilaç tercih edilebilir. Ancak bu avantajlarının yanında her birinin daha önce 7. Bölümde ayrıntılı olarak anlatılan ve Tablo 9.1’de özetlenmiş olan dezavantajlarının da göz önünde bulundurulması gerekir. Özellikle </a:t>
            </a:r>
            <a:r>
              <a:rPr lang="tr-TR" sz="2200" dirty="0" err="1"/>
              <a:t>insülinli</a:t>
            </a:r>
            <a:r>
              <a:rPr lang="tr-TR" sz="2200" dirty="0"/>
              <a:t> kombinasyon ya da </a:t>
            </a:r>
            <a:r>
              <a:rPr lang="tr-TR" sz="2200" dirty="0" err="1"/>
              <a:t>metformin</a:t>
            </a:r>
            <a:r>
              <a:rPr lang="tr-TR" sz="2200" dirty="0"/>
              <a:t> ile birlikte </a:t>
            </a:r>
            <a:r>
              <a:rPr lang="tr-TR" sz="2200" dirty="0" err="1"/>
              <a:t>sekretogog</a:t>
            </a:r>
            <a:r>
              <a:rPr lang="tr-TR" sz="2200" dirty="0"/>
              <a:t> (SU/GLN) verilen durumlarda hasta, yakın takip edilmeli ve </a:t>
            </a:r>
            <a:r>
              <a:rPr lang="tr-TR" sz="2200" dirty="0" err="1"/>
              <a:t>glisemik</a:t>
            </a:r>
            <a:r>
              <a:rPr lang="tr-TR" sz="2200" dirty="0"/>
              <a:t> kontrol sağlandığında gerekiyorsa dozlar azaltılmalıdır. Böylece, hastanın hipoglisemilere maruz kalması ve aşırı kilo alması önlenebilir.</a:t>
            </a:r>
          </a:p>
        </p:txBody>
      </p:sp>
    </p:spTree>
    <p:extLst>
      <p:ext uri="{BB962C8B-B14F-4D97-AF65-F5344CB8AC3E}">
        <p14:creationId xmlns:p14="http://schemas.microsoft.com/office/powerpoint/2010/main" val="37128472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GLİSEMİK KONTROL-AIC ODAKLI YAKLAŞIM</a:t>
            </a:r>
          </a:p>
        </p:txBody>
      </p:sp>
      <p:sp>
        <p:nvSpPr>
          <p:cNvPr id="3" name="İçerik Yer Tutucusu 2"/>
          <p:cNvSpPr>
            <a:spLocks noGrp="1"/>
          </p:cNvSpPr>
          <p:nvPr>
            <p:ph idx="1"/>
          </p:nvPr>
        </p:nvSpPr>
        <p:spPr/>
        <p:txBody>
          <a:bodyPr>
            <a:normAutofit/>
          </a:bodyPr>
          <a:lstStyle/>
          <a:p>
            <a:pPr marL="0" indent="0">
              <a:buNone/>
            </a:pPr>
            <a:r>
              <a:rPr lang="tr-TR" sz="2000" b="1" i="1" dirty="0"/>
              <a:t>Yeni tanı konulan hasta</a:t>
            </a:r>
          </a:p>
          <a:p>
            <a:r>
              <a:rPr lang="tr-TR" sz="2000" dirty="0"/>
              <a:t>Başlangıçtaki A1C ≥%10 (86 </a:t>
            </a:r>
            <a:r>
              <a:rPr lang="tr-TR" sz="2000" dirty="0" err="1"/>
              <a:t>mmol</a:t>
            </a:r>
            <a:r>
              <a:rPr lang="tr-TR" sz="2000" dirty="0"/>
              <a:t>/</a:t>
            </a:r>
            <a:r>
              <a:rPr lang="tr-TR" sz="2000" dirty="0" err="1"/>
              <a:t>mol</a:t>
            </a:r>
            <a:r>
              <a:rPr lang="tr-TR" sz="2000" dirty="0"/>
              <a:t>), APG &gt;250 mg/dl veya </a:t>
            </a:r>
            <a:r>
              <a:rPr lang="tr-TR" sz="2000" dirty="0" err="1"/>
              <a:t>random</a:t>
            </a:r>
            <a:r>
              <a:rPr lang="tr-TR" sz="2000" dirty="0"/>
              <a:t> PG &gt;300 mg/dl olan ya da </a:t>
            </a:r>
            <a:r>
              <a:rPr lang="tr-TR" sz="2000" dirty="0" err="1"/>
              <a:t>poliüri</a:t>
            </a:r>
            <a:r>
              <a:rPr lang="tr-TR" sz="2000" dirty="0"/>
              <a:t>, </a:t>
            </a:r>
            <a:r>
              <a:rPr lang="tr-TR" sz="2000" dirty="0" err="1"/>
              <a:t>polidipsi</a:t>
            </a:r>
            <a:r>
              <a:rPr lang="tr-TR" sz="2000" dirty="0"/>
              <a:t> ve </a:t>
            </a:r>
            <a:r>
              <a:rPr lang="tr-TR" sz="2000" dirty="0" err="1"/>
              <a:t>noktüri</a:t>
            </a:r>
            <a:r>
              <a:rPr lang="tr-TR" sz="2000" dirty="0"/>
              <a:t> gibi </a:t>
            </a:r>
            <a:r>
              <a:rPr lang="tr-TR" sz="2000" dirty="0" err="1"/>
              <a:t>hiperglisemik</a:t>
            </a:r>
            <a:r>
              <a:rPr lang="tr-TR" sz="2000" dirty="0"/>
              <a:t> semptomları bulunan; kilo kaybı olan veya klinik tablosu </a:t>
            </a:r>
            <a:r>
              <a:rPr lang="tr-TR" sz="2000" dirty="0" err="1"/>
              <a:t>katastrofik</a:t>
            </a:r>
            <a:r>
              <a:rPr lang="tr-TR" sz="2000" dirty="0"/>
              <a:t> (</a:t>
            </a:r>
            <a:r>
              <a:rPr lang="tr-TR" sz="2000" dirty="0" err="1"/>
              <a:t>hipertrigliseridemi</a:t>
            </a:r>
            <a:r>
              <a:rPr lang="tr-TR" sz="2000" dirty="0"/>
              <a:t>, DKA, HHD) olan hastalarda, tedaviye insülin ile başlanmalıdır. Bu durumdaki bazı hastaların aslında daha önce fark edilmemiş tip 1 diyabetli vakalar olması muhtemeldir. Bazıları ise ciddi insülin eksikliği olan tip 2 diyabetli olgulardır. Bu hastalarda insülin tedavisi tercihen bazal-</a:t>
            </a:r>
            <a:r>
              <a:rPr lang="tr-TR" sz="2000" dirty="0" err="1"/>
              <a:t>bolus</a:t>
            </a:r>
            <a:r>
              <a:rPr lang="tr-TR" sz="2000" dirty="0"/>
              <a:t> (veya karışım) insülin ile yapılmalı ve beraberinde mümkünse </a:t>
            </a:r>
            <a:r>
              <a:rPr lang="tr-TR" sz="2000" dirty="0" err="1"/>
              <a:t>metformin</a:t>
            </a:r>
            <a:r>
              <a:rPr lang="tr-TR" sz="2000" dirty="0"/>
              <a:t> de verilmelidir. </a:t>
            </a:r>
          </a:p>
        </p:txBody>
      </p:sp>
    </p:spTree>
    <p:extLst>
      <p:ext uri="{BB962C8B-B14F-4D97-AF65-F5344CB8AC3E}">
        <p14:creationId xmlns:p14="http://schemas.microsoft.com/office/powerpoint/2010/main" val="29858968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115144" y="-1998907"/>
            <a:ext cx="5961712" cy="10681681"/>
          </a:xfrm>
        </p:spPr>
      </p:pic>
    </p:spTree>
    <p:extLst>
      <p:ext uri="{BB962C8B-B14F-4D97-AF65-F5344CB8AC3E}">
        <p14:creationId xmlns:p14="http://schemas.microsoft.com/office/powerpoint/2010/main" val="4475064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GLİSEMİK KONTROL-AIC ODAKLI YAKLAŞIM</a:t>
            </a:r>
          </a:p>
        </p:txBody>
      </p:sp>
      <p:sp>
        <p:nvSpPr>
          <p:cNvPr id="3" name="İçerik Yer Tutucusu 2"/>
          <p:cNvSpPr>
            <a:spLocks noGrp="1"/>
          </p:cNvSpPr>
          <p:nvPr>
            <p:ph idx="1"/>
          </p:nvPr>
        </p:nvSpPr>
        <p:spPr/>
        <p:txBody>
          <a:bodyPr>
            <a:normAutofit lnSpcReduction="10000"/>
          </a:bodyPr>
          <a:lstStyle/>
          <a:p>
            <a:pPr marL="0" indent="0">
              <a:buNone/>
            </a:pPr>
            <a:r>
              <a:rPr lang="es-ES" sz="2000" b="1" i="1" dirty="0"/>
              <a:t>A1C hedefine ulaşılamamış, takipteki </a:t>
            </a:r>
            <a:r>
              <a:rPr lang="es-ES" sz="2000" b="1" i="1" dirty="0" smtClean="0"/>
              <a:t>hasta</a:t>
            </a:r>
            <a:endParaRPr lang="tr-TR" sz="2000" b="1" i="1" dirty="0" smtClean="0"/>
          </a:p>
          <a:p>
            <a:r>
              <a:rPr lang="tr-TR" sz="2000" dirty="0"/>
              <a:t>Daha önceden tanı konulmuş tip 2 diyabetli hastada, A1C hedefine ulaşılamazsa veya </a:t>
            </a:r>
            <a:r>
              <a:rPr lang="tr-TR" sz="2000" dirty="0" err="1"/>
              <a:t>glisemik</a:t>
            </a:r>
            <a:r>
              <a:rPr lang="tr-TR" sz="2000" dirty="0"/>
              <a:t> hedefler sürdürülemiyorsa kısa sürede (3 ayda) ilaç dozları artırılmalı veya yeni tedavi rejimlerine geçilmelidir. Yaşam tarzı değişikliği ve 2000 mg/gün dozunda </a:t>
            </a:r>
            <a:r>
              <a:rPr lang="tr-TR" sz="2000" dirty="0" err="1"/>
              <a:t>metformin</a:t>
            </a:r>
            <a:r>
              <a:rPr lang="tr-TR" sz="2000" dirty="0"/>
              <a:t> ile 3 ay sonra A1C %7-7.5 (53-58 </a:t>
            </a:r>
            <a:r>
              <a:rPr lang="tr-TR" sz="2000" dirty="0" err="1"/>
              <a:t>mmol</a:t>
            </a:r>
            <a:r>
              <a:rPr lang="tr-TR" sz="2000" dirty="0"/>
              <a:t>/</a:t>
            </a:r>
            <a:r>
              <a:rPr lang="tr-TR" sz="2000" dirty="0" err="1"/>
              <a:t>mol</a:t>
            </a:r>
            <a:r>
              <a:rPr lang="tr-TR" sz="2000" dirty="0"/>
              <a:t>) ise yaşam tarzı yeniden gözden geçirilmeli, A1C &gt;%7.5 (58 </a:t>
            </a:r>
            <a:r>
              <a:rPr lang="tr-TR" sz="2000" dirty="0" err="1"/>
              <a:t>mmol</a:t>
            </a:r>
            <a:r>
              <a:rPr lang="tr-TR" sz="2000" dirty="0"/>
              <a:t>/</a:t>
            </a:r>
            <a:r>
              <a:rPr lang="tr-TR" sz="2000" dirty="0" err="1"/>
              <a:t>mol</a:t>
            </a:r>
            <a:r>
              <a:rPr lang="tr-TR" sz="2000" dirty="0"/>
              <a:t>) ise veya yaşam tarzı düzenlemelerine rağmen bireysel </a:t>
            </a:r>
            <a:r>
              <a:rPr lang="tr-TR" sz="2000" dirty="0" err="1"/>
              <a:t>glisemik</a:t>
            </a:r>
            <a:r>
              <a:rPr lang="tr-TR" sz="2000" dirty="0"/>
              <a:t> hedeflere ulaşılamazsa tedaviye ikinci bir ilaç eklenmelidir</a:t>
            </a:r>
            <a:r>
              <a:rPr lang="tr-TR" sz="2000" dirty="0" smtClean="0"/>
              <a:t>.</a:t>
            </a:r>
          </a:p>
          <a:p>
            <a:r>
              <a:rPr lang="tr-TR" sz="2000" dirty="0"/>
              <a:t>İkinci ilaç seçimi hastanın bireysel özelliklerine göre yapılmalı, etkililik ve güvenlilik yanında, maliyet de göz önünde bulundurulmalıdır. Seçilen ikinci ilaç ile birlikte, herhangi bir </a:t>
            </a:r>
            <a:r>
              <a:rPr lang="tr-TR" sz="2000" dirty="0" err="1"/>
              <a:t>kontrendikasyon</a:t>
            </a:r>
            <a:r>
              <a:rPr lang="tr-TR" sz="2000" dirty="0"/>
              <a:t> yoksa, </a:t>
            </a:r>
            <a:r>
              <a:rPr lang="tr-TR" sz="2000" dirty="0" err="1"/>
              <a:t>metformin</a:t>
            </a:r>
            <a:r>
              <a:rPr lang="tr-TR" sz="2000" dirty="0"/>
              <a:t> tedavisi de sürdürülmelidir</a:t>
            </a:r>
            <a:r>
              <a:rPr lang="tr-TR" sz="2000" dirty="0" smtClean="0"/>
              <a:t>.</a:t>
            </a:r>
          </a:p>
          <a:p>
            <a:r>
              <a:rPr lang="tr-TR" sz="2000" dirty="0" err="1"/>
              <a:t>Metabolik</a:t>
            </a:r>
            <a:r>
              <a:rPr lang="tr-TR" sz="2000" dirty="0"/>
              <a:t> </a:t>
            </a:r>
            <a:r>
              <a:rPr lang="tr-TR" sz="2000" dirty="0" err="1"/>
              <a:t>dekompansasyonu</a:t>
            </a:r>
            <a:r>
              <a:rPr lang="tr-TR" sz="2000" dirty="0"/>
              <a:t> (aşikar </a:t>
            </a:r>
            <a:r>
              <a:rPr lang="tr-TR" sz="2000" dirty="0" err="1"/>
              <a:t>hiperglisemi</a:t>
            </a:r>
            <a:r>
              <a:rPr lang="tr-TR" sz="2000" dirty="0"/>
              <a:t>, </a:t>
            </a:r>
            <a:r>
              <a:rPr lang="tr-TR" sz="2000" dirty="0" err="1"/>
              <a:t>hipertrigliseridemi</a:t>
            </a:r>
            <a:r>
              <a:rPr lang="tr-TR" sz="2000" dirty="0"/>
              <a:t>, </a:t>
            </a:r>
            <a:r>
              <a:rPr lang="tr-TR" sz="2000" dirty="0" err="1"/>
              <a:t>ketozis</a:t>
            </a:r>
            <a:r>
              <a:rPr lang="tr-TR" sz="2000" dirty="0"/>
              <a:t> veya istemsiz kilo kaybı) olan tip 2 diyabetli hastalarda, insülin en etkili yoldur. Özellikle A1C ≥%8.5 (69 </a:t>
            </a:r>
            <a:r>
              <a:rPr lang="tr-TR" sz="2000" dirty="0" err="1"/>
              <a:t>mmol</a:t>
            </a:r>
            <a:r>
              <a:rPr lang="tr-TR" sz="2000" dirty="0"/>
              <a:t>/</a:t>
            </a:r>
            <a:r>
              <a:rPr lang="tr-TR" sz="2000" dirty="0" err="1"/>
              <a:t>mol</a:t>
            </a:r>
            <a:r>
              <a:rPr lang="tr-TR" sz="2000" dirty="0"/>
              <a:t>) ise tercihen bazal insüline (uzun etkili analog veya NPH insülin) başlanmalıdır. </a:t>
            </a:r>
          </a:p>
        </p:txBody>
      </p:sp>
    </p:spTree>
    <p:extLst>
      <p:ext uri="{BB962C8B-B14F-4D97-AF65-F5344CB8AC3E}">
        <p14:creationId xmlns:p14="http://schemas.microsoft.com/office/powerpoint/2010/main" val="4863915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GLİSEMİK KONTROL-AIC ODAKLI YAKLAŞIM</a:t>
            </a:r>
          </a:p>
        </p:txBody>
      </p:sp>
      <p:sp>
        <p:nvSpPr>
          <p:cNvPr id="3" name="İçerik Yer Tutucusu 2"/>
          <p:cNvSpPr>
            <a:spLocks noGrp="1"/>
          </p:cNvSpPr>
          <p:nvPr>
            <p:ph idx="1"/>
          </p:nvPr>
        </p:nvSpPr>
        <p:spPr/>
        <p:txBody>
          <a:bodyPr>
            <a:normAutofit fontScale="92500" lnSpcReduction="10000"/>
          </a:bodyPr>
          <a:lstStyle/>
          <a:p>
            <a:pPr marL="0" indent="0">
              <a:buNone/>
            </a:pPr>
            <a:r>
              <a:rPr lang="es-ES" sz="2000" b="1" i="1" dirty="0"/>
              <a:t>A1C hedefine ulaşılamamış, takipteki </a:t>
            </a:r>
            <a:r>
              <a:rPr lang="es-ES" sz="2000" b="1" i="1" dirty="0" smtClean="0"/>
              <a:t>hasta</a:t>
            </a:r>
            <a:endParaRPr lang="tr-TR" sz="2000" dirty="0" smtClean="0"/>
          </a:p>
          <a:p>
            <a:r>
              <a:rPr lang="tr-TR" sz="2000" dirty="0" smtClean="0"/>
              <a:t>A1C </a:t>
            </a:r>
            <a:r>
              <a:rPr lang="tr-TR" sz="2000" dirty="0"/>
              <a:t>%7.1-8.5 (54-69 </a:t>
            </a:r>
            <a:r>
              <a:rPr lang="tr-TR" sz="2000" dirty="0" err="1"/>
              <a:t>mmol</a:t>
            </a:r>
            <a:r>
              <a:rPr lang="tr-TR" sz="2000" dirty="0"/>
              <a:t>/</a:t>
            </a:r>
            <a:r>
              <a:rPr lang="tr-TR" sz="2000" dirty="0" err="1"/>
              <a:t>mol</a:t>
            </a:r>
            <a:r>
              <a:rPr lang="tr-TR" sz="2000" dirty="0"/>
              <a:t>) arasında ise, hastanın durumuna göre, tedaviye SU, GLN, DPP4-İ, AGİ, GLP-1 RA, PİO veya SGLT2-İ eklenebilir. </a:t>
            </a:r>
            <a:endParaRPr lang="tr-TR" sz="2000" dirty="0" smtClean="0"/>
          </a:p>
          <a:p>
            <a:r>
              <a:rPr lang="tr-TR" sz="2000" dirty="0"/>
              <a:t>Özellikle tokluk </a:t>
            </a:r>
            <a:r>
              <a:rPr lang="tr-TR" sz="2000" dirty="0" err="1"/>
              <a:t>glisemi</a:t>
            </a:r>
            <a:r>
              <a:rPr lang="tr-TR" sz="2000" dirty="0"/>
              <a:t> kontrolü hedefleniyorsa GLN, DPP4-İ, AGİ veya GLP-1 RA seçilebilir. DPP4-İ ve AGİ grubunun kilo artırıcı etkisi yoktur. </a:t>
            </a:r>
            <a:endParaRPr lang="tr-TR" sz="2000" dirty="0" smtClean="0"/>
          </a:p>
          <a:p>
            <a:r>
              <a:rPr lang="tr-TR" sz="2000" dirty="0" err="1"/>
              <a:t>İnkretin</a:t>
            </a:r>
            <a:r>
              <a:rPr lang="tr-TR" sz="2000" dirty="0"/>
              <a:t> bazlı ilaçlardan DPP4-İ’lerinin hipoglisemi riski, insülin ve </a:t>
            </a:r>
            <a:r>
              <a:rPr lang="tr-TR" sz="2000" dirty="0" err="1"/>
              <a:t>SU’ya</a:t>
            </a:r>
            <a:r>
              <a:rPr lang="tr-TR" sz="2000" dirty="0"/>
              <a:t> göre daha düşük olmakla birlikte, A1C’yi azaltma gücü biraz daha düşüktür. DPP4-İ grubu ilaçlar, kilo açısından nötr oldukları ve ılımlı bir yan etki profiline sahip oldukları için yararlı olabilir. </a:t>
            </a:r>
            <a:endParaRPr lang="tr-TR" sz="2000" dirty="0" smtClean="0"/>
          </a:p>
          <a:p>
            <a:r>
              <a:rPr lang="tr-TR" sz="2000" dirty="0"/>
              <a:t>Özellikle kilo kaybının yararlı olacağı düşünülen hastalarda GLP-1 RA veya SGLT2-İ kullanılabilir. Yeterli deneyim olmadığı için, GLP-1 RA grubu ilaçlar, 18 yaş altındaki </a:t>
            </a:r>
            <a:r>
              <a:rPr lang="tr-TR" sz="2000" dirty="0" err="1"/>
              <a:t>obez</a:t>
            </a:r>
            <a:r>
              <a:rPr lang="tr-TR" sz="2000" dirty="0"/>
              <a:t> tip 2 diyabetlilerde kullanılmamalıdır. GLP-1 RA kullanan hastalar </a:t>
            </a:r>
            <a:r>
              <a:rPr lang="tr-TR" sz="2000" dirty="0" err="1"/>
              <a:t>pankreatit</a:t>
            </a:r>
            <a:r>
              <a:rPr lang="tr-TR" sz="2000" dirty="0"/>
              <a:t> ve pankreas kanseri riski yönünden izlenmelidir. SGLT2-İ tercih edilmiş ise </a:t>
            </a:r>
            <a:r>
              <a:rPr lang="tr-TR" sz="2000" dirty="0" err="1"/>
              <a:t>genitoüriner</a:t>
            </a:r>
            <a:r>
              <a:rPr lang="tr-TR" sz="2000" dirty="0"/>
              <a:t> (özellikle </a:t>
            </a:r>
            <a:r>
              <a:rPr lang="tr-TR" sz="2000" dirty="0" err="1"/>
              <a:t>mikotik</a:t>
            </a:r>
            <a:r>
              <a:rPr lang="tr-TR" sz="2000" dirty="0"/>
              <a:t>) </a:t>
            </a:r>
            <a:r>
              <a:rPr lang="tr-TR" sz="2000" dirty="0" err="1"/>
              <a:t>infeksiyonlar</a:t>
            </a:r>
            <a:r>
              <a:rPr lang="tr-TR" sz="2000" dirty="0"/>
              <a:t>, nadiren </a:t>
            </a:r>
            <a:r>
              <a:rPr lang="tr-TR" sz="2000" dirty="0" err="1"/>
              <a:t>ürosepsis</a:t>
            </a:r>
            <a:r>
              <a:rPr lang="tr-TR" sz="2000" dirty="0"/>
              <a:t> ve </a:t>
            </a:r>
            <a:r>
              <a:rPr lang="tr-TR" sz="2000" dirty="0" err="1"/>
              <a:t>piyelonefrit</a:t>
            </a:r>
            <a:r>
              <a:rPr lang="tr-TR" sz="2000" dirty="0"/>
              <a:t> ile DKA yönünden dikkatli olunmalıdır. </a:t>
            </a:r>
          </a:p>
        </p:txBody>
      </p:sp>
    </p:spTree>
    <p:extLst>
      <p:ext uri="{BB962C8B-B14F-4D97-AF65-F5344CB8AC3E}">
        <p14:creationId xmlns:p14="http://schemas.microsoft.com/office/powerpoint/2010/main" val="34633047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GLİSEMİK KONTROL-AIC ODAKLI YAKLAŞIM</a:t>
            </a:r>
          </a:p>
        </p:txBody>
      </p:sp>
      <p:sp>
        <p:nvSpPr>
          <p:cNvPr id="3" name="İçerik Yer Tutucusu 2"/>
          <p:cNvSpPr>
            <a:spLocks noGrp="1"/>
          </p:cNvSpPr>
          <p:nvPr>
            <p:ph idx="1"/>
          </p:nvPr>
        </p:nvSpPr>
        <p:spPr/>
        <p:txBody>
          <a:bodyPr>
            <a:normAutofit fontScale="92500" lnSpcReduction="20000"/>
          </a:bodyPr>
          <a:lstStyle/>
          <a:p>
            <a:pPr marL="0" indent="0">
              <a:buNone/>
            </a:pPr>
            <a:r>
              <a:rPr lang="es-ES" sz="2000" b="1" i="1" dirty="0"/>
              <a:t>A1C hedefine ulaşılamamış, takipteki </a:t>
            </a:r>
            <a:r>
              <a:rPr lang="es-ES" sz="2000" b="1" i="1" dirty="0" smtClean="0"/>
              <a:t>hasta</a:t>
            </a:r>
            <a:endParaRPr lang="tr-TR" sz="2000" dirty="0" smtClean="0"/>
          </a:p>
          <a:p>
            <a:r>
              <a:rPr lang="tr-TR" sz="2000" dirty="0" err="1" smtClean="0"/>
              <a:t>Tiazolidindion</a:t>
            </a:r>
            <a:r>
              <a:rPr lang="tr-TR" sz="2000" dirty="0" smtClean="0"/>
              <a:t> </a:t>
            </a:r>
            <a:r>
              <a:rPr lang="tr-TR" sz="2000" dirty="0"/>
              <a:t>(TZD) grubunun ülkemizde kullanımdaki tek örneği olan </a:t>
            </a:r>
            <a:r>
              <a:rPr lang="tr-TR" sz="2000" dirty="0" err="1"/>
              <a:t>PİO’nun</a:t>
            </a:r>
            <a:r>
              <a:rPr lang="tr-TR" sz="2000" dirty="0"/>
              <a:t> hipoglisemi riski, </a:t>
            </a:r>
            <a:r>
              <a:rPr lang="tr-TR" sz="2000" dirty="0" err="1"/>
              <a:t>SU’ya</a:t>
            </a:r>
            <a:r>
              <a:rPr lang="tr-TR" sz="2000" dirty="0"/>
              <a:t> göre daha düşük, etkinliği ise daha uzun vadelidir. Ancak, TZD grubu ilaçların ödem, </a:t>
            </a:r>
            <a:r>
              <a:rPr lang="tr-TR" sz="2000" dirty="0" err="1"/>
              <a:t>konjestif</a:t>
            </a:r>
            <a:r>
              <a:rPr lang="tr-TR" sz="2000" dirty="0"/>
              <a:t> kalp yetersizliği ve kırık riskini artırdığı yönündeki kaygılar dikkate alınarak, dikkatle takip edilmeleri  gereklidir</a:t>
            </a:r>
            <a:r>
              <a:rPr lang="tr-TR" sz="2000" dirty="0" smtClean="0"/>
              <a:t>.</a:t>
            </a:r>
          </a:p>
          <a:p>
            <a:r>
              <a:rPr lang="tr-TR" sz="2000" dirty="0"/>
              <a:t>SU/GLN grubu en ucuz seçenektir. A1C’yi düşürme gücü birçok </a:t>
            </a:r>
            <a:r>
              <a:rPr lang="tr-TR" sz="2000" dirty="0" err="1"/>
              <a:t>antihiperglisemik</a:t>
            </a:r>
            <a:r>
              <a:rPr lang="tr-TR" sz="2000" dirty="0"/>
              <a:t> ilaç grubuna göre daha yüksek ise de etkinliği </a:t>
            </a:r>
            <a:r>
              <a:rPr lang="tr-TR" sz="2000" dirty="0" err="1"/>
              <a:t>metformin</a:t>
            </a:r>
            <a:r>
              <a:rPr lang="tr-TR" sz="2000" dirty="0"/>
              <a:t> ve </a:t>
            </a:r>
            <a:r>
              <a:rPr lang="tr-TR" sz="2000" dirty="0" err="1"/>
              <a:t>PİO’ya</a:t>
            </a:r>
            <a:r>
              <a:rPr lang="tr-TR" sz="2000" dirty="0"/>
              <a:t> göre daha kısa sürelidir. Hipoglisemi ve kilo artışı riski dikkate alınmalıdır</a:t>
            </a:r>
            <a:r>
              <a:rPr lang="tr-TR" sz="2000" dirty="0" smtClean="0"/>
              <a:t>.</a:t>
            </a:r>
          </a:p>
          <a:p>
            <a:r>
              <a:rPr lang="tr-TR" sz="2000" dirty="0"/>
              <a:t>Akut hastalıklar sırasında ve </a:t>
            </a:r>
            <a:r>
              <a:rPr lang="tr-TR" sz="2000" dirty="0" err="1"/>
              <a:t>major</a:t>
            </a:r>
            <a:r>
              <a:rPr lang="tr-TR" sz="2000" dirty="0"/>
              <a:t> cerrahi öncesinde </a:t>
            </a:r>
            <a:r>
              <a:rPr lang="tr-TR" sz="2000" dirty="0" err="1"/>
              <a:t>dehidratasyon</a:t>
            </a:r>
            <a:r>
              <a:rPr lang="tr-TR" sz="2000" dirty="0"/>
              <a:t> ve DKA riski artacağı için </a:t>
            </a:r>
            <a:r>
              <a:rPr lang="tr-TR" sz="2000" dirty="0" err="1"/>
              <a:t>metformin</a:t>
            </a:r>
            <a:r>
              <a:rPr lang="tr-TR" sz="2000" dirty="0"/>
              <a:t> ve SGLT2-İ geçici olarak kesilmelidir</a:t>
            </a:r>
            <a:r>
              <a:rPr lang="tr-TR" sz="2000" dirty="0" smtClean="0"/>
              <a:t>.</a:t>
            </a:r>
          </a:p>
          <a:p>
            <a:r>
              <a:rPr lang="tr-TR" sz="2000" dirty="0" err="1"/>
              <a:t>Metformine</a:t>
            </a:r>
            <a:r>
              <a:rPr lang="tr-TR" sz="2000" dirty="0"/>
              <a:t> ikinci bir OAD eklendikten 3 ay sonra A1C &gt;%8.5 (69 </a:t>
            </a:r>
            <a:r>
              <a:rPr lang="tr-TR" sz="2000" dirty="0" err="1"/>
              <a:t>mmol</a:t>
            </a:r>
            <a:r>
              <a:rPr lang="tr-TR" sz="2000" dirty="0"/>
              <a:t>/</a:t>
            </a:r>
            <a:r>
              <a:rPr lang="tr-TR" sz="2000" dirty="0" err="1"/>
              <a:t>mol</a:t>
            </a:r>
            <a:r>
              <a:rPr lang="tr-TR" sz="2000" dirty="0"/>
              <a:t>) ise veya hastaya özgü </a:t>
            </a:r>
            <a:r>
              <a:rPr lang="tr-TR" sz="2000" dirty="0" err="1"/>
              <a:t>glisemik</a:t>
            </a:r>
            <a:r>
              <a:rPr lang="tr-TR" sz="2000" dirty="0"/>
              <a:t> hedeflere ulaşılamıyorsa ve hasta kilolu veya </a:t>
            </a:r>
            <a:r>
              <a:rPr lang="tr-TR" sz="2000" dirty="0" err="1"/>
              <a:t>obez</a:t>
            </a:r>
            <a:r>
              <a:rPr lang="tr-TR" sz="2000" dirty="0"/>
              <a:t> ise </a:t>
            </a:r>
            <a:r>
              <a:rPr lang="tr-TR" sz="2000" dirty="0" err="1"/>
              <a:t>injeksiyon</a:t>
            </a:r>
            <a:r>
              <a:rPr lang="tr-TR" sz="2000" dirty="0"/>
              <a:t> tedavisi olarak GLP-1A tercih edilmesi, ciddi hipoglisemi riskine yol açmadan ve vücut ağırlığını da birkaç kg kadar azaltarak A1C’yi etkin bir şekilde düşürebilir. </a:t>
            </a:r>
            <a:r>
              <a:rPr lang="tr-TR" sz="2000" dirty="0" err="1"/>
              <a:t>Gastrointestinal</a:t>
            </a:r>
            <a:r>
              <a:rPr lang="tr-TR" sz="2000" dirty="0"/>
              <a:t> yan etkiler ve maliyet uzun süreli kullanımını sınırlamaktadır. </a:t>
            </a:r>
          </a:p>
        </p:txBody>
      </p:sp>
    </p:spTree>
    <p:extLst>
      <p:ext uri="{BB962C8B-B14F-4D97-AF65-F5344CB8AC3E}">
        <p14:creationId xmlns:p14="http://schemas.microsoft.com/office/powerpoint/2010/main" val="6226442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GLİSEMİK KONTROL-AIC ODAKLI YAKLAŞIM</a:t>
            </a:r>
          </a:p>
        </p:txBody>
      </p:sp>
      <p:sp>
        <p:nvSpPr>
          <p:cNvPr id="3" name="İçerik Yer Tutucusu 2"/>
          <p:cNvSpPr>
            <a:spLocks noGrp="1"/>
          </p:cNvSpPr>
          <p:nvPr>
            <p:ph idx="1"/>
          </p:nvPr>
        </p:nvSpPr>
        <p:spPr/>
        <p:txBody>
          <a:bodyPr>
            <a:normAutofit fontScale="92500" lnSpcReduction="10000"/>
          </a:bodyPr>
          <a:lstStyle/>
          <a:p>
            <a:pPr marL="0" indent="0">
              <a:buNone/>
            </a:pPr>
            <a:r>
              <a:rPr lang="es-ES" sz="2000" b="1" i="1" dirty="0"/>
              <a:t>A1C hedefine ulaşılamamış, takipteki </a:t>
            </a:r>
            <a:r>
              <a:rPr lang="es-ES" sz="2000" b="1" i="1" dirty="0" smtClean="0"/>
              <a:t>hasta</a:t>
            </a:r>
            <a:endParaRPr lang="tr-TR" sz="2000" b="1" i="1" dirty="0" smtClean="0"/>
          </a:p>
          <a:p>
            <a:r>
              <a:rPr lang="tr-TR" sz="2000" dirty="0"/>
              <a:t>Buna karşılık </a:t>
            </a:r>
            <a:r>
              <a:rPr lang="tr-TR" sz="2000" dirty="0" err="1"/>
              <a:t>hiperglisemik</a:t>
            </a:r>
            <a:r>
              <a:rPr lang="tr-TR" sz="2000" dirty="0"/>
              <a:t> semptomları olan, zayıf ya da GLP-1 RA </a:t>
            </a:r>
            <a:r>
              <a:rPr lang="tr-TR" sz="2000" dirty="0" err="1"/>
              <a:t>tolere</a:t>
            </a:r>
            <a:r>
              <a:rPr lang="tr-TR" sz="2000" dirty="0"/>
              <a:t> edemeyen hastalarda zaman kaybetmeden insülin tedavisine geçilmelidir. </a:t>
            </a:r>
            <a:r>
              <a:rPr lang="tr-TR" sz="2000" dirty="0" smtClean="0"/>
              <a:t> </a:t>
            </a:r>
          </a:p>
          <a:p>
            <a:pPr marL="0" indent="0">
              <a:buNone/>
            </a:pPr>
            <a:r>
              <a:rPr lang="tr-TR" sz="2000" dirty="0" smtClean="0"/>
              <a:t>-Önceki </a:t>
            </a:r>
            <a:r>
              <a:rPr lang="tr-TR" sz="2000" dirty="0"/>
              <a:t>aşamalarda insülin kullanmamış hastalarda, tedaviye bazal insülin (alternatif olarak hazır karışım insülin) eklenmelidir. </a:t>
            </a:r>
            <a:endParaRPr lang="tr-TR" sz="2000" dirty="0" smtClean="0"/>
          </a:p>
          <a:p>
            <a:pPr marL="0" indent="0">
              <a:buNone/>
            </a:pPr>
            <a:r>
              <a:rPr lang="tr-TR" sz="2000" dirty="0" smtClean="0"/>
              <a:t>-</a:t>
            </a:r>
            <a:r>
              <a:rPr lang="tr-TR" sz="2000" dirty="0" err="1" smtClean="0"/>
              <a:t>Metformin</a:t>
            </a:r>
            <a:r>
              <a:rPr lang="tr-TR" sz="2000" dirty="0" smtClean="0"/>
              <a:t> </a:t>
            </a:r>
            <a:r>
              <a:rPr lang="tr-TR" sz="2000" dirty="0"/>
              <a:t>ile birlikte DPP4-İ, SGLT2-İ veya GLP-1 RA kullanan </a:t>
            </a:r>
            <a:r>
              <a:rPr lang="tr-TR" sz="2000" dirty="0" err="1"/>
              <a:t>obez</a:t>
            </a:r>
            <a:r>
              <a:rPr lang="tr-TR" sz="2000" dirty="0"/>
              <a:t> hastalarda tedaviye bazal insülin eklenmesi uygun olabilir.  </a:t>
            </a:r>
            <a:r>
              <a:rPr lang="tr-TR" sz="2000" dirty="0" smtClean="0"/>
              <a:t> </a:t>
            </a:r>
          </a:p>
          <a:p>
            <a:pPr marL="0" indent="0">
              <a:buNone/>
            </a:pPr>
            <a:r>
              <a:rPr lang="tr-TR" sz="2000" dirty="0" smtClean="0"/>
              <a:t>-Önceki </a:t>
            </a:r>
            <a:r>
              <a:rPr lang="tr-TR" sz="2000" dirty="0"/>
              <a:t>aşamalarda </a:t>
            </a:r>
            <a:r>
              <a:rPr lang="tr-TR" sz="2000" dirty="0" err="1"/>
              <a:t>bifazik</a:t>
            </a:r>
            <a:r>
              <a:rPr lang="tr-TR" sz="2000" dirty="0"/>
              <a:t> insülin kullanan hastalarda; insülin tedavisi yoğunlaştırılmalıdır. </a:t>
            </a:r>
            <a:r>
              <a:rPr lang="tr-TR" sz="2000" dirty="0" smtClean="0"/>
              <a:t> </a:t>
            </a:r>
          </a:p>
          <a:p>
            <a:pPr marL="0" indent="0">
              <a:buNone/>
            </a:pPr>
            <a:r>
              <a:rPr lang="tr-TR" sz="2000" dirty="0" smtClean="0"/>
              <a:t>-PİO </a:t>
            </a:r>
            <a:r>
              <a:rPr lang="tr-TR" sz="2000" dirty="0"/>
              <a:t>ile birlikte insülin kullanıldığında hastalar, ödem ve </a:t>
            </a:r>
            <a:r>
              <a:rPr lang="tr-TR" sz="2000" dirty="0" err="1"/>
              <a:t>konjestif</a:t>
            </a:r>
            <a:r>
              <a:rPr lang="tr-TR" sz="2000" dirty="0"/>
              <a:t> kalp yetersizliği riski açısından yakından izlenmelidir. </a:t>
            </a:r>
            <a:endParaRPr lang="tr-TR" sz="2000" dirty="0" smtClean="0"/>
          </a:p>
          <a:p>
            <a:pPr marL="0" indent="0">
              <a:buNone/>
            </a:pPr>
            <a:r>
              <a:rPr lang="tr-TR" sz="2000" dirty="0" smtClean="0"/>
              <a:t>-</a:t>
            </a:r>
            <a:r>
              <a:rPr lang="tr-TR" sz="2000" dirty="0" err="1" smtClean="0"/>
              <a:t>Kontrendikasyon</a:t>
            </a:r>
            <a:r>
              <a:rPr lang="tr-TR" sz="2000" dirty="0" smtClean="0"/>
              <a:t> </a:t>
            </a:r>
            <a:r>
              <a:rPr lang="tr-TR" sz="2000" dirty="0"/>
              <a:t>gelişmedikçe insülin kullanan hastalarda </a:t>
            </a:r>
            <a:r>
              <a:rPr lang="tr-TR" sz="2000" dirty="0" err="1"/>
              <a:t>metformin</a:t>
            </a:r>
            <a:r>
              <a:rPr lang="tr-TR" sz="2000" dirty="0"/>
              <a:t> tedavisine devam edilmelidir.</a:t>
            </a:r>
          </a:p>
          <a:p>
            <a:endParaRPr lang="tr-TR" dirty="0"/>
          </a:p>
        </p:txBody>
      </p:sp>
    </p:spTree>
    <p:extLst>
      <p:ext uri="{BB962C8B-B14F-4D97-AF65-F5344CB8AC3E}">
        <p14:creationId xmlns:p14="http://schemas.microsoft.com/office/powerpoint/2010/main" val="6316978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t>GLİSEMİK KONTROL-AIC ODAKLI YAKLAŞIM</a:t>
            </a:r>
          </a:p>
        </p:txBody>
      </p:sp>
      <p:sp>
        <p:nvSpPr>
          <p:cNvPr id="3" name="İçerik Yer Tutucusu 2"/>
          <p:cNvSpPr>
            <a:spLocks noGrp="1"/>
          </p:cNvSpPr>
          <p:nvPr>
            <p:ph idx="1"/>
          </p:nvPr>
        </p:nvSpPr>
        <p:spPr/>
        <p:txBody>
          <a:bodyPr/>
          <a:lstStyle/>
          <a:p>
            <a:pPr marL="0" indent="0">
              <a:buNone/>
            </a:pPr>
            <a:r>
              <a:rPr lang="es-ES" sz="2000" b="1" i="1" dirty="0"/>
              <a:t>A1C hedefine ulaşılamamış, takipteki hasta</a:t>
            </a:r>
            <a:endParaRPr lang="tr-TR" sz="2000" b="1" i="1" dirty="0"/>
          </a:p>
          <a:p>
            <a:r>
              <a:rPr lang="tr-TR" sz="2000" dirty="0" err="1"/>
              <a:t>Metformin</a:t>
            </a:r>
            <a:r>
              <a:rPr lang="tr-TR" sz="2000" dirty="0"/>
              <a:t> ile birlikte SU veya GLN kullanmakta olan hastalarda A1C hedefine ulaşılamadığında bazal insülin tedavisinin eklenmesi düşünülmelidir. </a:t>
            </a:r>
            <a:endParaRPr lang="tr-TR" sz="2000" dirty="0" smtClean="0"/>
          </a:p>
          <a:p>
            <a:r>
              <a:rPr lang="tr-TR" sz="2000" dirty="0" err="1" smtClean="0"/>
              <a:t>Metformine</a:t>
            </a:r>
            <a:r>
              <a:rPr lang="tr-TR" sz="2000" dirty="0" smtClean="0"/>
              <a:t> </a:t>
            </a:r>
            <a:r>
              <a:rPr lang="tr-TR" sz="2000" dirty="0"/>
              <a:t>iki ilaç eklenmesinden sonra A1C %7.1-8.5 (54-69 </a:t>
            </a:r>
            <a:r>
              <a:rPr lang="tr-TR" sz="2000" dirty="0" err="1"/>
              <a:t>mmol</a:t>
            </a:r>
            <a:r>
              <a:rPr lang="tr-TR" sz="2000" dirty="0"/>
              <a:t>/</a:t>
            </a:r>
            <a:r>
              <a:rPr lang="tr-TR" sz="2000" dirty="0" err="1"/>
              <a:t>mol</a:t>
            </a:r>
            <a:r>
              <a:rPr lang="tr-TR" sz="2000" dirty="0"/>
              <a:t>)  ise tedaviye üçüncü bir OAD eklenebilir. Ancak, bu durumda tedavi maliyeti yükselir. Ayrıca böyle bir tedavinin etkinliği insüline kıyasla daha düşüktür (tedaviye üçüncü bir OAD eklenmesi, A1C’yi ancak %0.3-0.5 kadar düşürebilir). </a:t>
            </a:r>
          </a:p>
        </p:txBody>
      </p:sp>
    </p:spTree>
    <p:extLst>
      <p:ext uri="{BB962C8B-B14F-4D97-AF65-F5344CB8AC3E}">
        <p14:creationId xmlns:p14="http://schemas.microsoft.com/office/powerpoint/2010/main" val="29947504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365073" y="-1539229"/>
            <a:ext cx="5964775" cy="9616440"/>
          </a:xfrm>
        </p:spPr>
      </p:pic>
    </p:spTree>
    <p:extLst>
      <p:ext uri="{BB962C8B-B14F-4D97-AF65-F5344CB8AC3E}">
        <p14:creationId xmlns:p14="http://schemas.microsoft.com/office/powerpoint/2010/main" val="2843585115"/>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4620</TotalTime>
  <Words>10417</Words>
  <Application>Microsoft Office PowerPoint</Application>
  <PresentationFormat>Geniş ekran</PresentationFormat>
  <Paragraphs>655</Paragraphs>
  <Slides>115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115</vt:i4>
      </vt:variant>
    </vt:vector>
  </HeadingPairs>
  <TitlesOfParts>
    <vt:vector size="119" baseType="lpstr">
      <vt:lpstr>Arial</vt:lpstr>
      <vt:lpstr>Calibri</vt:lpstr>
      <vt:lpstr>Calibri Light</vt:lpstr>
      <vt:lpstr>Geçmişe bakış</vt:lpstr>
      <vt:lpstr>DİABETES MELLİTUS’TA TEDAVİ</vt:lpstr>
      <vt:lpstr>AMAÇ</vt:lpstr>
      <vt:lpstr>ÖĞRENİM HEDEFLERİ</vt:lpstr>
      <vt:lpstr>DİYABETLİ HASTALARDA GLİSEMİK KONTROL HEDEFLERİ</vt:lpstr>
      <vt:lpstr>ÖZEL GRUPLARDA GLİSEMİK KONTROL HEDEFLERİ</vt:lpstr>
      <vt:lpstr>ÖZEL GRUPLARDA GLİSEMİK KONTROL HEDEFLERİ</vt:lpstr>
      <vt:lpstr>ÖZEL GRUPLARDA GLİSEMİK KONTROL HEDEFLERİ</vt:lpstr>
      <vt:lpstr>ÖZEL GRUPLARDA GLİSEMİK KONTROL HEDEFLERİ</vt:lpstr>
      <vt:lpstr>DİYABETTE TIBBİ BESLENME TEDAVİSİ</vt:lpstr>
      <vt:lpstr>DİYABETTE TIBBİ BESLENME TEDAVİSİ</vt:lpstr>
      <vt:lpstr>DİYABETTE TIBBİ BESLENME TEDAVİSİ</vt:lpstr>
      <vt:lpstr>DİYABETTE TIBBİ BESLENME TEDAVİSİ</vt:lpstr>
      <vt:lpstr>DİYABETTE TIBBİ BESLENME TEDAVİSİ</vt:lpstr>
      <vt:lpstr>DİYABETTE TIBBİ BESLENME TEDAVİSİ</vt:lpstr>
      <vt:lpstr>DİYABETİN ÖNLENMESİNDE VE TEDAVİSİNDE TIBBİ BESLENME TEDAVİSİNİN AMAÇLARI</vt:lpstr>
      <vt:lpstr>DİYABETİN ÖNLENMESİNDE VE TEDAVİSİNDE TIBBİ BESLENME TEDAVİSİNİN AMAÇLARI</vt:lpstr>
      <vt:lpstr>TIBBİ BESLENME TEDAVİSİNİN ETKİNLİĞİ</vt:lpstr>
      <vt:lpstr>DİYABETTE EGZERSİZ VE FİZİK AKTİVİTE</vt:lpstr>
      <vt:lpstr>DİYABETTE EGZERSİZ VE FİZİK AKTİVİTE</vt:lpstr>
      <vt:lpstr>EGZERSİZ PROGRAMININ YAPILANDIRILMASI ve DİYABETLİ BİREYDE EGZERSİZ ÖNERİLERİ</vt:lpstr>
      <vt:lpstr>EGZERSİZ PROGRAMININ YAPILANDIRILMASI ve DİYABETLİ BİREYDE EGZERSİZ ÖNERİLERİ</vt:lpstr>
      <vt:lpstr>EGZERSİZ PROGRAMININ YAPILANDIRILMASI ve DİYABETLİ BİREYDE EGZERSİZ ÖNERİLERİ</vt:lpstr>
      <vt:lpstr>EGZERSİZ PROGRAMININ YAPILANDIRILMASI ve DİYABETLİ BİREYDE EGZERSİZ ÖNERİLERİ</vt:lpstr>
      <vt:lpstr>EGZERSİZ PROGRAMININ YAPILANDIRILMASI ve DİYABETLİ BİREYDE EGZERSİZ ÖNERİLERİ</vt:lpstr>
      <vt:lpstr>İNSÜLİN DIŞI ANTİHİPERGLİSEMİK (ORAL ANTİDİYABETİK VE İNSÜLİNMİMETİK) İLAÇLARIN KULLANIM İLKELERİ</vt:lpstr>
      <vt:lpstr>İNSÜLİN DIŞI ANTİHİPERGLİSEMİK (ORAL ANTİDİYABETİK VE İNSÜLİNMİMETİK) İLAÇLARIN KULLANIM İLKELERİ</vt:lpstr>
      <vt:lpstr>BİGUANİD GRUBU İLAÇLAR </vt:lpstr>
      <vt:lpstr>BİGUANİD GRUBU İLAÇLAR </vt:lpstr>
      <vt:lpstr>BİGUANİD GRUBU İLAÇLAR </vt:lpstr>
      <vt:lpstr>BİGUANİD GRUBU İLAÇLAR </vt:lpstr>
      <vt:lpstr>BİGUANİD GRUBU İLAÇLAR </vt:lpstr>
      <vt:lpstr>İNSÜLİN SALGILATICI (SEKRETOGOG) İLAÇLAR </vt:lpstr>
      <vt:lpstr>İNSÜLİN SALGILATICI (SEKRETOGOG) İLAÇLAR </vt:lpstr>
      <vt:lpstr>İNSÜLİN SALGILATICI (SEKRETOGOG) İLAÇLAR </vt:lpstr>
      <vt:lpstr>İNSÜLİN SALGILATICI (SEKRETOGOG) İLAÇLAR </vt:lpstr>
      <vt:lpstr>TİAZOLİDİNDİON (GLİTAZON) GRUBU İLAÇLAR</vt:lpstr>
      <vt:lpstr>TİAZOLİDİNDİON (GLİTAZON) GRUBU İLAÇLAR</vt:lpstr>
      <vt:lpstr>TİAZOLİDİNDİON (GLİTAZON) GRUBU İLAÇLAR</vt:lpstr>
      <vt:lpstr>TİAZOLİDİNDİON (GLİTAZON) GRUBU İLAÇLAR</vt:lpstr>
      <vt:lpstr>ALFA GLUKOZİDAZ İNHİBİTÖRÜ GRUBU İLAÇLAR</vt:lpstr>
      <vt:lpstr>ALFA GLUKOZİDAZ İNHİBİTÖRÜ GRUBU İLAÇLAR</vt:lpstr>
      <vt:lpstr>GLUKAGON BENZERİ PEPTİD-1 RESEPTÖR AGONİSTLERİ (GLP-1RA, GLP-1   ANALOGLARI; GLP-1A)</vt:lpstr>
      <vt:lpstr>GLUKAGON BENZERİ PEPTİD-1 RESEPTÖR AGONİSTLERİ (GLP-1RA, GLP-1   ANALOGLARI; GLP-1A)</vt:lpstr>
      <vt:lpstr>GLUKAGON BENZERİ PEPTİD-1 RESEPTÖR AGONİSTLERİ (GLP-1RA, GLP-1   ANALOGLARI; GLP-1A)</vt:lpstr>
      <vt:lpstr>GLUKAGON BENZERİ PEPTİD-1 RESEPTÖR AGONİSTLERİ (GLP-1RA, GLP-1   ANALOGLARI; GLP-1A)</vt:lpstr>
      <vt:lpstr>GLUKAGON BENZERİ PEPTİD-1 RESEPTÖR AGONİSTLERİ (GLP-1RA, GLP-1   ANALOGLARI; GLP-1A)</vt:lpstr>
      <vt:lpstr>GLUKAGON BENZERİ PEPTİD-1 RESEPTÖR AGONİSTLERİ (GLP-1RA, GLP-1   ANALOGLARI; GLP-1A)</vt:lpstr>
      <vt:lpstr>DİPEPTİDİL PEPTİDAZ 4 İNHİBİTÖRLERİ (DPP4-İ, GLİPTİNLER)</vt:lpstr>
      <vt:lpstr>DİPEPTİDİL PEPTİDAZ 4 İNHİBİTÖRLERİ (DPP4-İ, GLİPTİNLER)</vt:lpstr>
      <vt:lpstr>DİPEPTİDİL PEPTİDAZ 4 İNHİBİTÖRLERİ (DPP4-İ, GLİPTİNLER)</vt:lpstr>
      <vt:lpstr>DİPEPTİDİL PEPTİDAZ 4 İNHİBİTÖRLERİ (DPP4-İ, GLİPTİNLER)</vt:lpstr>
      <vt:lpstr>SODYUM GLUKOZ KO-TRANSPORTER 2 İNHİBİTÖRLERİ  (GLUKORETİKLER; GLİFLOZİNLER)</vt:lpstr>
      <vt:lpstr>SODYUM GLUKOZ KO-TRANSPORTER 2 İNHİBİTÖRLERİ  (GLUKORETİKLER; GLİFLOZİNLER)</vt:lpstr>
      <vt:lpstr>SODYUM GLUKOZ KO-TRANSPORTER 2 İNHİBİTÖRLERİ  (GLUKORETİKLER; GLİFLOZİNLER)</vt:lpstr>
      <vt:lpstr>KRONİK BÖBREK YETERSİZLİĞİNDE ANTİDİYABETİK İLAÇLARIN KULLANIMI</vt:lpstr>
      <vt:lpstr>KRONİK BÖBREK YETERSİZLİĞİNDE ANTİDİYABETİK İLAÇLARIN KULLANIMI</vt:lpstr>
      <vt:lpstr>KRONİK BÖBREK YETERSİZLİĞİNDE ANTİDİYABETİK İLAÇLARIN KULLANIMI</vt:lpstr>
      <vt:lpstr>KRONİK BÖBREK YETERSİZLİĞİNDE ANTİDİYABETİK İLAÇLARIN KULLANIMI</vt:lpstr>
      <vt:lpstr>KRONİK BÖBREK YETERSİZLİĞİNDE ANTİDİYABETİK İLAÇLARIN KULLANIMI</vt:lpstr>
      <vt:lpstr>KRONİK BÖBREK YETERSİZLİĞİNDE ANTİDİYABETİK İLAÇLARIN KULLANIMI</vt:lpstr>
      <vt:lpstr>KRONİK BÖBREK YETERSİZLİĞİNDE ANTİDİYABETİK İLAÇLARIN KULLANIMI</vt:lpstr>
      <vt:lpstr>MONOTERAPİDE KULLANILAN ANTİHİPERGLİSEMİK İLAÇLARA YANIT</vt:lpstr>
      <vt:lpstr>HAZIR ANTİHİPERGLİSEMİK İLAÇ KOMBİNASYONLARI</vt:lpstr>
      <vt:lpstr>HAZIR ANTİHİPERGLİSEMİK İLAÇ KOMBİNASYONLARI</vt:lpstr>
      <vt:lpstr>İNSÜLİN TEDAVİSİ İLKELERİ</vt:lpstr>
      <vt:lpstr>İNSÜLİN TEDAVİSİ İLKELERİ</vt:lpstr>
      <vt:lpstr>İNSÜLİN TEDAVİSİ İLKELERİ</vt:lpstr>
      <vt:lpstr>İNSÜLİN TEDAVİSİ İLKELERİ</vt:lpstr>
      <vt:lpstr>PowerPoint Sunusu</vt:lpstr>
      <vt:lpstr>İNSÜLİN TEDAVİSİ İLKELERİ</vt:lpstr>
      <vt:lpstr>İNSÜLİN TEDAVİSİ İLKELERİ</vt:lpstr>
      <vt:lpstr>İNSÜLİN TEDAVİSİ İLKELERİ</vt:lpstr>
      <vt:lpstr> İNSÜLİN TEDAVİ YÖNETİMİ</vt:lpstr>
      <vt:lpstr>İNSÜLİN TEDAVİ YÖNETİMİ</vt:lpstr>
      <vt:lpstr>PowerPoint Sunusu</vt:lpstr>
      <vt:lpstr>İNSÜLİN TEDAVİ YÖNETİMİ</vt:lpstr>
      <vt:lpstr>PowerPoint Sunusu</vt:lpstr>
      <vt:lpstr>İNSÜLİN TEDAVİ YÖNETİMİ</vt:lpstr>
      <vt:lpstr>İNSÜLİN TEDAVİ YÖNETİMİ</vt:lpstr>
      <vt:lpstr>PowerPoint Sunusu</vt:lpstr>
      <vt:lpstr>DİYABET TEDAVİSİNDE GÜNCEL YAKLAŞIM</vt:lpstr>
      <vt:lpstr>DİYABET TEDAVİSİNDE GÜNCEL YAKLAŞIM</vt:lpstr>
      <vt:lpstr>DİYABET TEDAVİSİNDE GÜNCEL YAKLAŞIM</vt:lpstr>
      <vt:lpstr>DİYABET TEDAVİSİNDE GÜNCEL YAKLAŞIM</vt:lpstr>
      <vt:lpstr>DİYABET TEDAVİSİNDE GÜNCEL YAKLAŞIM</vt:lpstr>
      <vt:lpstr>DİYABET TEDAVİSİNDE GÜNCEL YAKLAŞIM</vt:lpstr>
      <vt:lpstr>DİYABET TEDAVİSİNDE GÜNCEL YAKLAŞIM</vt:lpstr>
      <vt:lpstr>PowerPoint Sunusu</vt:lpstr>
      <vt:lpstr>GLİSEMİK KONTROL-AIC ODAKLI YAKLAŞIM</vt:lpstr>
      <vt:lpstr>GLİSEMİK KONTROL-AIC ODAKLI YAKLAŞIM</vt:lpstr>
      <vt:lpstr>GLİSEMİK KONTROL-AIC ODAKLI YAKLAŞIM</vt:lpstr>
      <vt:lpstr>GLİSEMİK KONTROL-AIC ODAKLI YAKLAŞIM</vt:lpstr>
      <vt:lpstr>PowerPoint Sunusu</vt:lpstr>
      <vt:lpstr>GLİSEMİK KONTROL-AIC ODAKLI YAKLAŞIM</vt:lpstr>
      <vt:lpstr>GLİSEMİK KONTROL-AIC ODAKLI YAKLAŞIM</vt:lpstr>
      <vt:lpstr>GLİSEMİK KONTROL-AIC ODAKLI YAKLAŞIM</vt:lpstr>
      <vt:lpstr>GLİSEMİK KONTROL-AIC ODAKLI YAKLAŞIM</vt:lpstr>
      <vt:lpstr>GLİSEMİK KONTROL-AIC ODAKLI YAKLAŞIM</vt:lpstr>
      <vt:lpstr>PowerPoint Sunusu</vt:lpstr>
      <vt:lpstr>PowerPoint Sunusu</vt:lpstr>
      <vt:lpstr>TİP 2 DİYABETTE İNJEKTE EDİLEN İLAÇLAR (İNSÜLİN VE GLP-1 RA) İLE TEDAVİ</vt:lpstr>
      <vt:lpstr>DİYABETTE OBEZİTE VE TEDAVİSİ</vt:lpstr>
      <vt:lpstr>DİYABETTE OBEZİTE VE TEDAVİSİ</vt:lpstr>
      <vt:lpstr>DİYABETTE OBEZİTE VE TEDAVİSİ</vt:lpstr>
      <vt:lpstr>DİYABETTE OBEZİTE VE TEDAVİSİ</vt:lpstr>
      <vt:lpstr>DİYABETTE OBEZİTE VE TEDAVİSİ</vt:lpstr>
      <vt:lpstr>DİYABETTE OBEZİTE VE TEDAVİSİ</vt:lpstr>
      <vt:lpstr>SÜREKLİ CİLT ALTI İNSÜLİN İNFÜZYONU (İNSÜLİN POMPASI) İLKELERİ</vt:lpstr>
      <vt:lpstr>SÜREKLİ CİLT ALTI İNSÜLİN İNFÜZYONU (İNSÜLİN POMPASI) İLKELERİ</vt:lpstr>
      <vt:lpstr>SÜREKLİ CİLT ALTI İNSÜLİN İNFÜZYONU (İNSÜLİN POMPASI) İLKELERİ</vt:lpstr>
      <vt:lpstr>SÜREKLİ CİLT ALTI İNSÜLİN İNFÜZYONU (İNSÜLİN POMPASI) İLKELERİ</vt:lpstr>
      <vt:lpstr>PANKREAS VE ADACIK TRANSPLANTASYONU</vt:lpstr>
      <vt:lpstr>PANKREAS VE ADACIK TRANSPLANTASYONU</vt:lpstr>
      <vt:lpstr>KAYNAK</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MELLİTUS’TA TEDAVİ</dc:title>
  <dc:creator>ronaldinho424</dc:creator>
  <cp:lastModifiedBy>ronaldinho424</cp:lastModifiedBy>
  <cp:revision>92</cp:revision>
  <dcterms:created xsi:type="dcterms:W3CDTF">2024-03-10T11:23:35Z</dcterms:created>
  <dcterms:modified xsi:type="dcterms:W3CDTF">2024-03-15T12:17:07Z</dcterms:modified>
</cp:coreProperties>
</file>