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5" r:id="rId5"/>
    <p:sldId id="266" r:id="rId6"/>
    <p:sldId id="260" r:id="rId7"/>
    <p:sldId id="309" r:id="rId8"/>
    <p:sldId id="271" r:id="rId9"/>
    <p:sldId id="269" r:id="rId10"/>
    <p:sldId id="278" r:id="rId11"/>
    <p:sldId id="270" r:id="rId12"/>
    <p:sldId id="277" r:id="rId13"/>
    <p:sldId id="316" r:id="rId14"/>
    <p:sldId id="320" r:id="rId15"/>
    <p:sldId id="263" r:id="rId16"/>
    <p:sldId id="276" r:id="rId17"/>
    <p:sldId id="275" r:id="rId18"/>
    <p:sldId id="279" r:id="rId19"/>
    <p:sldId id="286" r:id="rId20"/>
    <p:sldId id="308" r:id="rId21"/>
    <p:sldId id="307" r:id="rId22"/>
    <p:sldId id="317" r:id="rId23"/>
    <p:sldId id="318" r:id="rId24"/>
    <p:sldId id="319" r:id="rId25"/>
    <p:sldId id="321" r:id="rId26"/>
    <p:sldId id="311" r:id="rId27"/>
    <p:sldId id="261" r:id="rId28"/>
    <p:sldId id="280" r:id="rId29"/>
    <p:sldId id="310" r:id="rId30"/>
    <p:sldId id="302" r:id="rId31"/>
    <p:sldId id="303" r:id="rId32"/>
    <p:sldId id="304" r:id="rId33"/>
    <p:sldId id="305" r:id="rId34"/>
    <p:sldId id="306" r:id="rId35"/>
    <p:sldId id="272" r:id="rId36"/>
    <p:sldId id="301" r:id="rId37"/>
    <p:sldId id="313" r:id="rId38"/>
    <p:sldId id="262" r:id="rId39"/>
    <p:sldId id="288" r:id="rId40"/>
    <p:sldId id="287" r:id="rId41"/>
    <p:sldId id="281" r:id="rId42"/>
    <p:sldId id="312" r:id="rId43"/>
    <p:sldId id="289" r:id="rId44"/>
    <p:sldId id="283" r:id="rId45"/>
    <p:sldId id="284" r:id="rId46"/>
    <p:sldId id="298" r:id="rId47"/>
    <p:sldId id="290" r:id="rId48"/>
    <p:sldId id="291" r:id="rId49"/>
    <p:sldId id="293" r:id="rId50"/>
    <p:sldId id="294" r:id="rId51"/>
    <p:sldId id="295" r:id="rId52"/>
    <p:sldId id="296" r:id="rId53"/>
    <p:sldId id="297" r:id="rId54"/>
    <p:sldId id="299" r:id="rId55"/>
    <p:sldId id="300" r:id="rId56"/>
    <p:sldId id="315" r:id="rId57"/>
    <p:sldId id="264" r:id="rId58"/>
    <p:sldId id="267" r:id="rId59"/>
    <p:sldId id="314" r:id="rId60"/>
    <p:sldId id="285" r:id="rId6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4" d="100"/>
          <a:sy n="64" d="100"/>
        </p:scale>
        <p:origin x="97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F1DA8CD6-4506-4C15-8504-F1BB809AE851}" type="datetimeFigureOut">
              <a:rPr lang="tr-TR" smtClean="0"/>
              <a:t>2.06.2025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969058F-BC72-46C4-8665-FA04F7732CF2}"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8240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F1DA8CD6-4506-4C15-8504-F1BB809AE851}" type="datetimeFigureOut">
              <a:rPr lang="tr-TR" smtClean="0"/>
              <a:t>2.06.2025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969058F-BC72-46C4-8665-FA04F7732CF2}" type="slidenum">
              <a:rPr lang="tr-TR" smtClean="0"/>
              <a:t>‹#›</a:t>
            </a:fld>
            <a:endParaRPr lang="tr-TR"/>
          </a:p>
        </p:txBody>
      </p:sp>
    </p:spTree>
    <p:extLst>
      <p:ext uri="{BB962C8B-B14F-4D97-AF65-F5344CB8AC3E}">
        <p14:creationId xmlns:p14="http://schemas.microsoft.com/office/powerpoint/2010/main" val="103314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F1DA8CD6-4506-4C15-8504-F1BB809AE851}" type="datetimeFigureOut">
              <a:rPr lang="tr-TR" smtClean="0"/>
              <a:t>2.06.2025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969058F-BC72-46C4-8665-FA04F7732CF2}" type="slidenum">
              <a:rPr lang="tr-TR" smtClean="0"/>
              <a:t>‹#›</a:t>
            </a:fld>
            <a:endParaRPr lang="tr-TR"/>
          </a:p>
        </p:txBody>
      </p:sp>
    </p:spTree>
    <p:extLst>
      <p:ext uri="{BB962C8B-B14F-4D97-AF65-F5344CB8AC3E}">
        <p14:creationId xmlns:p14="http://schemas.microsoft.com/office/powerpoint/2010/main" val="2634445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F1DA8CD6-4506-4C15-8504-F1BB809AE851}" type="datetimeFigureOut">
              <a:rPr lang="tr-TR" smtClean="0"/>
              <a:t>2.06.2025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969058F-BC72-46C4-8665-FA04F7732CF2}" type="slidenum">
              <a:rPr lang="tr-TR" smtClean="0"/>
              <a:t>‹#›</a:t>
            </a:fld>
            <a:endParaRPr lang="tr-TR"/>
          </a:p>
        </p:txBody>
      </p:sp>
    </p:spTree>
    <p:extLst>
      <p:ext uri="{BB962C8B-B14F-4D97-AF65-F5344CB8AC3E}">
        <p14:creationId xmlns:p14="http://schemas.microsoft.com/office/powerpoint/2010/main" val="2221336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F1DA8CD6-4506-4C15-8504-F1BB809AE851}" type="datetimeFigureOut">
              <a:rPr lang="tr-TR" smtClean="0"/>
              <a:t>2.06.2025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969058F-BC72-46C4-8665-FA04F7732CF2}"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9506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F1DA8CD6-4506-4C15-8504-F1BB809AE851}" type="datetimeFigureOut">
              <a:rPr lang="tr-TR" smtClean="0"/>
              <a:t>2.06.2025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969058F-BC72-46C4-8665-FA04F7732CF2}" type="slidenum">
              <a:rPr lang="tr-TR" smtClean="0"/>
              <a:t>‹#›</a:t>
            </a:fld>
            <a:endParaRPr lang="tr-TR"/>
          </a:p>
        </p:txBody>
      </p:sp>
    </p:spTree>
    <p:extLst>
      <p:ext uri="{BB962C8B-B14F-4D97-AF65-F5344CB8AC3E}">
        <p14:creationId xmlns:p14="http://schemas.microsoft.com/office/powerpoint/2010/main" val="2921769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097280" y="2582334"/>
            <a:ext cx="4937760" cy="33782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217920" y="2582334"/>
            <a:ext cx="4937760" cy="33782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F1DA8CD6-4506-4C15-8504-F1BB809AE851}" type="datetimeFigureOut">
              <a:rPr lang="tr-TR" smtClean="0"/>
              <a:t>2.06.2025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969058F-BC72-46C4-8665-FA04F7732CF2}" type="slidenum">
              <a:rPr lang="tr-TR" smtClean="0"/>
              <a:t>‹#›</a:t>
            </a:fld>
            <a:endParaRPr lang="tr-TR"/>
          </a:p>
        </p:txBody>
      </p:sp>
    </p:spTree>
    <p:extLst>
      <p:ext uri="{BB962C8B-B14F-4D97-AF65-F5344CB8AC3E}">
        <p14:creationId xmlns:p14="http://schemas.microsoft.com/office/powerpoint/2010/main" val="1220391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F1DA8CD6-4506-4C15-8504-F1BB809AE851}" type="datetimeFigureOut">
              <a:rPr lang="tr-TR" smtClean="0"/>
              <a:t>2.06.2025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969058F-BC72-46C4-8665-FA04F7732CF2}" type="slidenum">
              <a:rPr lang="tr-TR" smtClean="0"/>
              <a:t>‹#›</a:t>
            </a:fld>
            <a:endParaRPr lang="tr-TR"/>
          </a:p>
        </p:txBody>
      </p:sp>
    </p:spTree>
    <p:extLst>
      <p:ext uri="{BB962C8B-B14F-4D97-AF65-F5344CB8AC3E}">
        <p14:creationId xmlns:p14="http://schemas.microsoft.com/office/powerpoint/2010/main" val="1193579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1DA8CD6-4506-4C15-8504-F1BB809AE851}" type="datetimeFigureOut">
              <a:rPr lang="tr-TR" smtClean="0"/>
              <a:t>2.06.2025</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tr-TR"/>
          </a:p>
        </p:txBody>
      </p:sp>
      <p:sp>
        <p:nvSpPr>
          <p:cNvPr id="9" name="Slide Number Placeholder 8"/>
          <p:cNvSpPr>
            <a:spLocks noGrp="1"/>
          </p:cNvSpPr>
          <p:nvPr>
            <p:ph type="sldNum" sz="quarter" idx="12"/>
          </p:nvPr>
        </p:nvSpPr>
        <p:spPr/>
        <p:txBody>
          <a:bodyPr/>
          <a:lstStyle/>
          <a:p>
            <a:fld id="{C969058F-BC72-46C4-8665-FA04F7732CF2}" type="slidenum">
              <a:rPr lang="tr-TR" smtClean="0"/>
              <a:t>‹#›</a:t>
            </a:fld>
            <a:endParaRPr lang="tr-TR"/>
          </a:p>
        </p:txBody>
      </p:sp>
    </p:spTree>
    <p:extLst>
      <p:ext uri="{BB962C8B-B14F-4D97-AF65-F5344CB8AC3E}">
        <p14:creationId xmlns:p14="http://schemas.microsoft.com/office/powerpoint/2010/main" val="2528477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1DA8CD6-4506-4C15-8504-F1BB809AE851}" type="datetimeFigureOut">
              <a:rPr lang="tr-TR" smtClean="0"/>
              <a:t>2.06.2025</a:t>
            </a:fld>
            <a:endParaRPr lang="tr-T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969058F-BC72-46C4-8665-FA04F7732CF2}" type="slidenum">
              <a:rPr lang="tr-TR" smtClean="0"/>
              <a:t>‹#›</a:t>
            </a:fld>
            <a:endParaRPr lang="tr-TR"/>
          </a:p>
        </p:txBody>
      </p:sp>
    </p:spTree>
    <p:extLst>
      <p:ext uri="{BB962C8B-B14F-4D97-AF65-F5344CB8AC3E}">
        <p14:creationId xmlns:p14="http://schemas.microsoft.com/office/powerpoint/2010/main" val="2360049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F1DA8CD6-4506-4C15-8504-F1BB809AE851}" type="datetimeFigureOut">
              <a:rPr lang="tr-TR" smtClean="0"/>
              <a:t>2.06.2025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969058F-BC72-46C4-8665-FA04F7732CF2}" type="slidenum">
              <a:rPr lang="tr-TR" smtClean="0"/>
              <a:t>‹#›</a:t>
            </a:fld>
            <a:endParaRPr lang="tr-TR"/>
          </a:p>
        </p:txBody>
      </p:sp>
    </p:spTree>
    <p:extLst>
      <p:ext uri="{BB962C8B-B14F-4D97-AF65-F5344CB8AC3E}">
        <p14:creationId xmlns:p14="http://schemas.microsoft.com/office/powerpoint/2010/main" val="2771428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1DA8CD6-4506-4C15-8504-F1BB809AE851}" type="datetimeFigureOut">
              <a:rPr lang="tr-TR" smtClean="0"/>
              <a:t>2.06.2025</a:t>
            </a:fld>
            <a:endParaRPr lang="tr-T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tr-T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969058F-BC72-46C4-8665-FA04F7732CF2}" type="slidenum">
              <a:rPr lang="tr-TR" smtClean="0"/>
              <a:t>‹#›</a:t>
            </a:fld>
            <a:endParaRPr lang="tr-T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01180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www.uptodate.com/contents/primary-palliative-care" TargetMode="External"/><Relationship Id="rId2" Type="http://schemas.openxmlformats.org/officeDocument/2006/relationships/hyperlink" Target="https://palyatif.org/" TargetMode="External"/><Relationship Id="rId1" Type="http://schemas.openxmlformats.org/officeDocument/2006/relationships/slideLayout" Target="../slideLayouts/slideLayout2.xml"/><Relationship Id="rId6" Type="http://schemas.openxmlformats.org/officeDocument/2006/relationships/hyperlink" Target="https://dergipark.org.tr/en/download/article-file/" TargetMode="External"/><Relationship Id="rId5" Type="http://schemas.openxmlformats.org/officeDocument/2006/relationships/hyperlink" Target="https://www.turkiyeklinikleri.com/article/tr-palyatif-bakim-dunya-uygulamalari" TargetMode="External"/><Relationship Id="rId4" Type="http://schemas.openxmlformats.org/officeDocument/2006/relationships/hyperlink" Target="https://www.slideshare.net/slideshow/palyatif-bakimpptx"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4841D20C-FCF6-BECE-FB61-7444FEBC943E}"/>
              </a:ext>
            </a:extLst>
          </p:cNvPr>
          <p:cNvPicPr>
            <a:picLocks noChangeAspect="1"/>
          </p:cNvPicPr>
          <p:nvPr/>
        </p:nvPicPr>
        <p:blipFill>
          <a:blip r:embed="rId2"/>
          <a:stretch>
            <a:fillRect/>
          </a:stretch>
        </p:blipFill>
        <p:spPr>
          <a:xfrm>
            <a:off x="-8216" y="0"/>
            <a:ext cx="12200216" cy="6858000"/>
          </a:xfrm>
          <a:prstGeom prst="rect">
            <a:avLst/>
          </a:prstGeom>
        </p:spPr>
      </p:pic>
      <p:sp>
        <p:nvSpPr>
          <p:cNvPr id="3" name="Alt Başlık 2">
            <a:extLst>
              <a:ext uri="{FF2B5EF4-FFF2-40B4-BE49-F238E27FC236}">
                <a16:creationId xmlns:a16="http://schemas.microsoft.com/office/drawing/2014/main" id="{81CC7316-3970-9FD5-0F44-DBDF733DBFD6}"/>
              </a:ext>
            </a:extLst>
          </p:cNvPr>
          <p:cNvSpPr>
            <a:spLocks noGrp="1"/>
          </p:cNvSpPr>
          <p:nvPr>
            <p:ph type="subTitle" idx="1"/>
          </p:nvPr>
        </p:nvSpPr>
        <p:spPr>
          <a:xfrm>
            <a:off x="0" y="-1"/>
            <a:ext cx="6537278" cy="2879679"/>
          </a:xfrm>
        </p:spPr>
        <p:txBody>
          <a:bodyPr>
            <a:normAutofit/>
          </a:bodyPr>
          <a:lstStyle/>
          <a:p>
            <a:r>
              <a:rPr lang="tr-TR" sz="3600" b="1" dirty="0">
                <a:solidFill>
                  <a:srgbClr val="FF0000"/>
                </a:solidFill>
              </a:rPr>
              <a:t>       </a:t>
            </a:r>
            <a:r>
              <a:rPr lang="tr-TR" sz="4000" b="1" dirty="0">
                <a:solidFill>
                  <a:srgbClr val="C00000"/>
                </a:solidFill>
              </a:rPr>
              <a:t>PALYATİF BAKIM</a:t>
            </a:r>
          </a:p>
          <a:p>
            <a:r>
              <a:rPr lang="tr-TR" b="1" dirty="0">
                <a:solidFill>
                  <a:srgbClr val="C00000"/>
                </a:solidFill>
              </a:rPr>
              <a:t>     </a:t>
            </a:r>
            <a:r>
              <a:rPr lang="tr-TR" sz="2600" b="1" dirty="0" err="1">
                <a:solidFill>
                  <a:srgbClr val="C00000"/>
                </a:solidFill>
              </a:rPr>
              <a:t>Araş</a:t>
            </a:r>
            <a:r>
              <a:rPr lang="tr-TR" sz="2600" b="1" dirty="0">
                <a:solidFill>
                  <a:srgbClr val="C00000"/>
                </a:solidFill>
              </a:rPr>
              <a:t>. Gör. Dr. Fatih AKYOL</a:t>
            </a:r>
          </a:p>
          <a:p>
            <a:r>
              <a:rPr lang="tr-TR" sz="2600" b="1" dirty="0">
                <a:solidFill>
                  <a:srgbClr val="C00000"/>
                </a:solidFill>
              </a:rPr>
              <a:t>KTÜ Aile Hekimliği Anabilim Dalı</a:t>
            </a:r>
          </a:p>
          <a:p>
            <a:r>
              <a:rPr lang="tr-TR" sz="2600" b="1" dirty="0">
                <a:solidFill>
                  <a:srgbClr val="C00000"/>
                </a:solidFill>
              </a:rPr>
              <a:t>                    03.06.2025</a:t>
            </a:r>
          </a:p>
        </p:txBody>
      </p:sp>
      <p:sp>
        <p:nvSpPr>
          <p:cNvPr id="4" name="AutoShape 2" descr="Palyatif bakım nedir? Hangi hastalıkları tedavi eder?">
            <a:extLst>
              <a:ext uri="{FF2B5EF4-FFF2-40B4-BE49-F238E27FC236}">
                <a16:creationId xmlns:a16="http://schemas.microsoft.com/office/drawing/2014/main" id="{2F5DFEA7-DB69-4D19-6DA9-83B86888090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760769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1065D2A-39D4-9D4D-9F3B-07EDA973E093}"/>
              </a:ext>
            </a:extLst>
          </p:cNvPr>
          <p:cNvSpPr>
            <a:spLocks noGrp="1"/>
          </p:cNvSpPr>
          <p:nvPr>
            <p:ph idx="1"/>
          </p:nvPr>
        </p:nvSpPr>
        <p:spPr/>
        <p:txBody>
          <a:bodyPr/>
          <a:lstStyle/>
          <a:p>
            <a:r>
              <a:rPr lang="tr-TR" dirty="0"/>
              <a:t>Palyatif bakım uygulamaları tedavisi mümkün olmayan kronik hastalıkların tanısından itibaren hasta ile yakınlarının desteklenmesi ve acılarının dindirilmesini amaçlar.</a:t>
            </a:r>
          </a:p>
          <a:p>
            <a:r>
              <a:rPr lang="tr-TR" dirty="0"/>
              <a:t>Yaşamı ve ölümü normal süreçler olarak görür.</a:t>
            </a:r>
          </a:p>
          <a:p>
            <a:r>
              <a:rPr lang="tr-TR" dirty="0"/>
              <a:t>Bu süreçte hasta ve yakınlarına biyopsikososyal yaklaşıma ilaveten spiritüel destek sağlanması ise ana prensip olarak kabul görmektedir. </a:t>
            </a:r>
          </a:p>
          <a:p>
            <a:r>
              <a:rPr lang="tr-TR" dirty="0"/>
              <a:t>Her ne kadar ölümün geciktirilmesi veya hızlandırılmasını hedeflenmese de palyatif bakım uygulamalarının dolaylı olarak yaşam sürelerini olumlu etkilediği de bildirilmektedir.</a:t>
            </a:r>
          </a:p>
        </p:txBody>
      </p:sp>
    </p:spTree>
    <p:extLst>
      <p:ext uri="{BB962C8B-B14F-4D97-AF65-F5344CB8AC3E}">
        <p14:creationId xmlns:p14="http://schemas.microsoft.com/office/powerpoint/2010/main" val="335333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98FC31B-F933-F5D0-7C1A-A49B040FA284}"/>
              </a:ext>
            </a:extLst>
          </p:cNvPr>
          <p:cNvSpPr>
            <a:spLocks noGrp="1"/>
          </p:cNvSpPr>
          <p:nvPr>
            <p:ph idx="1"/>
          </p:nvPr>
        </p:nvSpPr>
        <p:spPr>
          <a:xfrm>
            <a:off x="1097280" y="1842868"/>
            <a:ext cx="10058400" cy="4026226"/>
          </a:xfrm>
        </p:spPr>
        <p:txBody>
          <a:bodyPr>
            <a:normAutofit/>
          </a:bodyPr>
          <a:lstStyle/>
          <a:p>
            <a:r>
              <a:rPr lang="tr-TR" dirty="0"/>
              <a:t>Dünya nüfusunun giderek yaşlanmakta olduğu görülmektedir. </a:t>
            </a:r>
          </a:p>
          <a:p>
            <a:r>
              <a:rPr lang="tr-TR" dirty="0"/>
              <a:t>Yaşlı nüfustaki artış ve tıp alanındaki gelişmeler tüm Dünya’da ölüm nedenlerinin oldukça değişmesi ile sonuçlanmaktadır.</a:t>
            </a:r>
          </a:p>
          <a:p>
            <a:r>
              <a:rPr lang="tr-TR" dirty="0"/>
              <a:t>Tarihsel süreçte sık ölüm nedenleri arasında yer alan enfeksiyon hastalıkları ve komplikasyonlarına bağlı ölümler azalırken, özellikle ileri yaş grubunda belirgin olmak üzere kronik hastalıklara bağlı ölümlerin artmakta olduğu gözlenmektedir. </a:t>
            </a:r>
          </a:p>
          <a:p>
            <a:endParaRPr lang="tr-TR" dirty="0"/>
          </a:p>
          <a:p>
            <a:endParaRPr lang="tr-TR" dirty="0"/>
          </a:p>
        </p:txBody>
      </p:sp>
      <p:pic>
        <p:nvPicPr>
          <p:cNvPr id="2050" name="Picture 2" descr="Türkiye 'çok yaşlı ülkeler' arasında: Doğurganlık... | Rudaw.net">
            <a:extLst>
              <a:ext uri="{FF2B5EF4-FFF2-40B4-BE49-F238E27FC236}">
                <a16:creationId xmlns:a16="http://schemas.microsoft.com/office/drawing/2014/main" id="{DBB760D8-D338-D036-7FB6-CFB7CE573D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5398" y="4362138"/>
            <a:ext cx="3561336" cy="1978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7935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6AD2A0B-3989-3302-04B0-344332FA1C62}"/>
              </a:ext>
            </a:extLst>
          </p:cNvPr>
          <p:cNvSpPr>
            <a:spLocks noGrp="1"/>
          </p:cNvSpPr>
          <p:nvPr>
            <p:ph idx="1"/>
          </p:nvPr>
        </p:nvSpPr>
        <p:spPr>
          <a:xfrm>
            <a:off x="1066800" y="1875714"/>
            <a:ext cx="10058400" cy="4023360"/>
          </a:xfrm>
        </p:spPr>
        <p:txBody>
          <a:bodyPr>
            <a:normAutofit/>
          </a:bodyPr>
          <a:lstStyle/>
          <a:p>
            <a:pPr marL="457200" indent="-457200">
              <a:buFont typeface="+mj-lt"/>
              <a:buAutoNum type="arabicPeriod"/>
            </a:pPr>
            <a:r>
              <a:rPr lang="tr-TR" dirty="0"/>
              <a:t>Yaşlı nüfusun artışı, </a:t>
            </a:r>
          </a:p>
          <a:p>
            <a:pPr marL="457200" indent="-457200">
              <a:buFont typeface="+mj-lt"/>
              <a:buAutoNum type="arabicPeriod"/>
            </a:pPr>
            <a:r>
              <a:rPr lang="tr-TR" dirty="0"/>
              <a:t>Ölüm nedenlerinin değişmesi, </a:t>
            </a:r>
          </a:p>
          <a:p>
            <a:pPr marL="457200" indent="-457200">
              <a:buFont typeface="+mj-lt"/>
              <a:buAutoNum type="arabicPeriod"/>
            </a:pPr>
            <a:r>
              <a:rPr lang="tr-TR" dirty="0"/>
              <a:t>Tıp alanındaki gelişmeler sonucu kronik hastalıklarda yaşam sürelerinin uzamasının bir sonucu olarak bakıma muhtaç bağımlı nüfusun artışı, </a:t>
            </a:r>
          </a:p>
          <a:p>
            <a:pPr marL="457200" indent="-457200">
              <a:buFont typeface="+mj-lt"/>
              <a:buAutoNum type="arabicPeriod"/>
            </a:pPr>
            <a:r>
              <a:rPr lang="tr-TR" dirty="0"/>
              <a:t>Sosyal yapıdaki değişiklik, </a:t>
            </a:r>
          </a:p>
          <a:p>
            <a:pPr marL="457200" indent="-457200">
              <a:buFont typeface="+mj-lt"/>
              <a:buAutoNum type="arabicPeriod"/>
            </a:pPr>
            <a:r>
              <a:rPr lang="tr-TR" dirty="0"/>
              <a:t>Hane nüfus sayısında azalma,</a:t>
            </a:r>
          </a:p>
          <a:p>
            <a:pPr marL="457200" indent="-457200">
              <a:buFont typeface="+mj-lt"/>
              <a:buAutoNum type="arabicPeriod"/>
            </a:pPr>
            <a:r>
              <a:rPr lang="tr-TR" dirty="0"/>
              <a:t>Kadınların ev dışında çalışma oranında artış gibi çeşitli nedenlerle ailelerin gerekli bakımı sağlamakta yetersiz kalmaları </a:t>
            </a:r>
          </a:p>
          <a:p>
            <a:r>
              <a:rPr lang="tr-TR" dirty="0"/>
              <a:t>profesyonel bakım ihtiyacını doğurmakta bu anlamda </a:t>
            </a:r>
            <a:r>
              <a:rPr lang="tr-TR" b="1" dirty="0"/>
              <a:t>palyatif bakım uygulamaları </a:t>
            </a:r>
            <a:r>
              <a:rPr lang="tr-TR" dirty="0"/>
              <a:t>önem kazanmaktadır.</a:t>
            </a:r>
          </a:p>
        </p:txBody>
      </p:sp>
    </p:spTree>
    <p:extLst>
      <p:ext uri="{BB962C8B-B14F-4D97-AF65-F5344CB8AC3E}">
        <p14:creationId xmlns:p14="http://schemas.microsoft.com/office/powerpoint/2010/main" val="956876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2FCEC07-8606-C525-C9BB-26641E5752CB}"/>
              </a:ext>
            </a:extLst>
          </p:cNvPr>
          <p:cNvSpPr>
            <a:spLocks noGrp="1"/>
          </p:cNvSpPr>
          <p:nvPr>
            <p:ph idx="1"/>
          </p:nvPr>
        </p:nvSpPr>
        <p:spPr/>
        <p:txBody>
          <a:bodyPr/>
          <a:lstStyle/>
          <a:p>
            <a:r>
              <a:rPr lang="tr-TR" i="0" dirty="0">
                <a:solidFill>
                  <a:srgbClr val="3C4245"/>
                </a:solidFill>
                <a:effectLst/>
                <a:cs typeface="Calibri Light" panose="020F0302020204030204" pitchFamily="34" charset="0"/>
              </a:rPr>
              <a:t>Avrupa Palyatif Bakım Derneği'ne (EAPC) göre, her yıl Dünya Sağlık Örgütü Avrupa Bölgesi'nde yaklaşık 4,4 milyon kişi (14.000 çocuk dahil) palyatif bakıma ihtiyaç duymaktadır.</a:t>
            </a:r>
          </a:p>
          <a:p>
            <a:r>
              <a:rPr lang="tr-TR" i="0" dirty="0">
                <a:solidFill>
                  <a:srgbClr val="3C4245"/>
                </a:solidFill>
                <a:effectLst/>
                <a:cs typeface="Calibri Light" panose="020F0302020204030204" pitchFamily="34" charset="0"/>
              </a:rPr>
              <a:t>EAPC, 100.000 kişiye 1 evde bakım ekibi ve 1 hastane ekibinden oluşan 2 uzmanlaşmış palyatif bakım hizmeti önermektedir.</a:t>
            </a:r>
          </a:p>
          <a:p>
            <a:r>
              <a:rPr lang="tr-TR" i="0" dirty="0">
                <a:solidFill>
                  <a:srgbClr val="3C4245"/>
                </a:solidFill>
                <a:effectLst/>
                <a:cs typeface="Calibri Light" panose="020F0302020204030204" pitchFamily="34" charset="0"/>
              </a:rPr>
              <a:t>Palyatif bakımın erken sunulması gereksiz hastane yatışlarını ve sağlık hizmetlerinin kullanımını azalt</a:t>
            </a:r>
            <a:r>
              <a:rPr lang="tr-TR" dirty="0">
                <a:solidFill>
                  <a:srgbClr val="3C4245"/>
                </a:solidFill>
                <a:cs typeface="Calibri Light" panose="020F0302020204030204" pitchFamily="34" charset="0"/>
              </a:rPr>
              <a:t>maktadır</a:t>
            </a:r>
            <a:r>
              <a:rPr lang="tr-TR" i="0" dirty="0">
                <a:solidFill>
                  <a:srgbClr val="3C4245"/>
                </a:solidFill>
                <a:effectLst/>
                <a:cs typeface="Calibri Light" panose="020F0302020204030204" pitchFamily="34" charset="0"/>
              </a:rPr>
              <a:t>.</a:t>
            </a:r>
          </a:p>
          <a:p>
            <a:endParaRPr lang="tr-TR" b="1" i="0" dirty="0">
              <a:solidFill>
                <a:srgbClr val="3C4245"/>
              </a:solidFill>
              <a:effectLst/>
              <a:latin typeface="Noto Sans" panose="020B0502040504020204" pitchFamily="34" charset="0"/>
            </a:endParaRPr>
          </a:p>
          <a:p>
            <a:endParaRPr lang="tr-TR" i="0" dirty="0">
              <a:solidFill>
                <a:srgbClr val="3C4245"/>
              </a:solidFill>
              <a:effectLst/>
              <a:latin typeface="Noto Sans" panose="020B0502040504020204" pitchFamily="34" charset="0"/>
            </a:endParaRPr>
          </a:p>
          <a:p>
            <a:endParaRPr lang="tr-TR" dirty="0"/>
          </a:p>
        </p:txBody>
      </p:sp>
    </p:spTree>
    <p:extLst>
      <p:ext uri="{BB962C8B-B14F-4D97-AF65-F5344CB8AC3E}">
        <p14:creationId xmlns:p14="http://schemas.microsoft.com/office/powerpoint/2010/main" val="2447149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83C42A7-759C-6A6E-45B8-A3F135C96285}"/>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1476B3DE-6C50-6240-E5DA-422AE0615648}"/>
              </a:ext>
            </a:extLst>
          </p:cNvPr>
          <p:cNvSpPr>
            <a:spLocks noGrp="1"/>
          </p:cNvSpPr>
          <p:nvPr>
            <p:ph idx="1"/>
          </p:nvPr>
        </p:nvSpPr>
        <p:spPr/>
        <p:txBody>
          <a:bodyPr/>
          <a:lstStyle/>
          <a:p>
            <a:r>
              <a:rPr lang="tr-TR" dirty="0"/>
              <a:t>Ülkemiz yaşlı nüfus oranının en hızlı arttığı ülkelerden biridir. </a:t>
            </a:r>
          </a:p>
          <a:p>
            <a:r>
              <a:rPr lang="tr-TR" dirty="0"/>
              <a:t>Türkiye’de 65 yaş üstü nüfusun toplam nüfusa oranı 2000 yılında %5,6 iken, 2020 yılında %9,5’e ulaşmıştır. Bu yaklaşık 8 milyon yaşlı anlamına gelmektedir. </a:t>
            </a:r>
          </a:p>
          <a:p>
            <a:r>
              <a:rPr lang="tr-TR" dirty="0"/>
              <a:t>Ayrıca Türkiye’de doğuşta beklenen yaşam süresi 2020 yılında erkeklerde 75,9 yıl, kadınlarda ise 81,3 yıl olarak bildirilmiştir. </a:t>
            </a:r>
          </a:p>
          <a:p>
            <a:r>
              <a:rPr lang="tr-TR" dirty="0"/>
              <a:t>Yaşlı nüfusun artması ile yaşlı bireylere yönelik verilecek sağlık hizmetlerinin kapsamı ve sıklığı artmaktadır. </a:t>
            </a:r>
          </a:p>
        </p:txBody>
      </p:sp>
    </p:spTree>
    <p:extLst>
      <p:ext uri="{BB962C8B-B14F-4D97-AF65-F5344CB8AC3E}">
        <p14:creationId xmlns:p14="http://schemas.microsoft.com/office/powerpoint/2010/main" val="3934136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E9AAB65-E314-A0BD-F26F-EA963A916072}"/>
              </a:ext>
            </a:extLst>
          </p:cNvPr>
          <p:cNvSpPr>
            <a:spLocks noGrp="1"/>
          </p:cNvSpPr>
          <p:nvPr>
            <p:ph type="title"/>
          </p:nvPr>
        </p:nvSpPr>
        <p:spPr>
          <a:xfrm>
            <a:off x="1097280" y="711225"/>
            <a:ext cx="10058400" cy="1610751"/>
          </a:xfrm>
        </p:spPr>
        <p:txBody>
          <a:bodyPr>
            <a:normAutofit/>
          </a:bodyPr>
          <a:lstStyle/>
          <a:p>
            <a:r>
              <a:rPr lang="tr-TR" sz="2800" b="1" i="0" dirty="0">
                <a:solidFill>
                  <a:srgbClr val="C00000"/>
                </a:solidFill>
                <a:effectLst/>
              </a:rPr>
              <a:t>Palyatif bakım nerede sağlanır?</a:t>
            </a:r>
            <a:br>
              <a:rPr lang="tr-TR" sz="2800" b="1" i="0" dirty="0">
                <a:solidFill>
                  <a:srgbClr val="3D4551"/>
                </a:solidFill>
                <a:effectLst/>
              </a:rPr>
            </a:br>
            <a:br>
              <a:rPr lang="tr-TR" sz="2800" b="1" dirty="0"/>
            </a:br>
            <a:endParaRPr lang="tr-TR" sz="2800" b="1" dirty="0"/>
          </a:p>
        </p:txBody>
      </p:sp>
      <p:sp>
        <p:nvSpPr>
          <p:cNvPr id="3" name="İçerik Yer Tutucusu 2">
            <a:extLst>
              <a:ext uri="{FF2B5EF4-FFF2-40B4-BE49-F238E27FC236}">
                <a16:creationId xmlns:a16="http://schemas.microsoft.com/office/drawing/2014/main" id="{A7299918-F4FF-73E8-4607-C9A740E281F5}"/>
              </a:ext>
            </a:extLst>
          </p:cNvPr>
          <p:cNvSpPr>
            <a:spLocks noGrp="1"/>
          </p:cNvSpPr>
          <p:nvPr>
            <p:ph idx="1"/>
          </p:nvPr>
        </p:nvSpPr>
        <p:spPr/>
        <p:txBody>
          <a:bodyPr>
            <a:normAutofit/>
          </a:bodyPr>
          <a:lstStyle/>
          <a:p>
            <a:pPr marL="0" indent="0">
              <a:buNone/>
            </a:pPr>
            <a:r>
              <a:rPr lang="tr-TR" dirty="0"/>
              <a:t>Palyatif Bakım Programları</a:t>
            </a:r>
          </a:p>
          <a:p>
            <a:pPr marL="0" indent="0">
              <a:buNone/>
            </a:pPr>
            <a:r>
              <a:rPr lang="tr-TR" b="1" dirty="0"/>
              <a:t>&gt;&gt;&gt;Hastane temelli palyatif bakım programları</a:t>
            </a:r>
          </a:p>
          <a:p>
            <a:pPr marL="0" indent="0">
              <a:buNone/>
            </a:pPr>
            <a:r>
              <a:rPr lang="tr-TR" dirty="0"/>
              <a:t>    Yataklı palyatif bakım üniteleri</a:t>
            </a:r>
          </a:p>
          <a:p>
            <a:pPr marL="0" indent="0">
              <a:buNone/>
            </a:pPr>
            <a:r>
              <a:rPr lang="tr-TR" dirty="0"/>
              <a:t>    (Özellikle yüksek riskli kompleks hastaların bakımı yapılır.)</a:t>
            </a:r>
          </a:p>
          <a:p>
            <a:pPr marL="0" indent="0">
              <a:buNone/>
            </a:pPr>
            <a:r>
              <a:rPr lang="tr-TR" b="1" dirty="0"/>
              <a:t>&gt;&gt;&gt;Toplum temelli palyatif bakım hizmetleri</a:t>
            </a:r>
          </a:p>
          <a:p>
            <a:pPr marL="0" indent="0">
              <a:buNone/>
            </a:pPr>
            <a:r>
              <a:rPr lang="tr-TR" dirty="0"/>
              <a:t>    (Ayaktan tedavi edilebilecek hastalar için oluşturulmuş kliniklerden oluşmaktadır.)</a:t>
            </a:r>
          </a:p>
          <a:p>
            <a:pPr marL="0" indent="0">
              <a:buNone/>
            </a:pPr>
            <a:r>
              <a:rPr lang="tr-TR" b="1" dirty="0"/>
              <a:t>&gt;&gt;&gt;Ev temelli palyatif bakım programı</a:t>
            </a:r>
          </a:p>
          <a:p>
            <a:pPr marL="0" indent="0">
              <a:buNone/>
            </a:pPr>
            <a:r>
              <a:rPr lang="tr-TR" dirty="0"/>
              <a:t>    (</a:t>
            </a:r>
            <a:r>
              <a:rPr lang="tr-TR" dirty="0">
                <a:cs typeface="Arial" panose="020B0604020202020204" pitchFamily="34" charset="0"/>
              </a:rPr>
              <a:t>Hastanede verilebilecek düzeyde palyatif bakımın hastanın kendi ev ortamında verilmesinin sağlanmasıdır.)</a:t>
            </a:r>
          </a:p>
          <a:p>
            <a:pPr marL="0" indent="0">
              <a:buNone/>
            </a:pPr>
            <a:endParaRPr lang="tr-TR" dirty="0"/>
          </a:p>
          <a:p>
            <a:endParaRPr lang="tr-TR" b="0" i="0" dirty="0">
              <a:solidFill>
                <a:srgbClr val="1B1B1B"/>
              </a:solidFill>
              <a:effectLst/>
              <a:latin typeface="Source Sans Pro Web"/>
            </a:endParaRPr>
          </a:p>
          <a:p>
            <a:endParaRPr lang="tr-TR" dirty="0">
              <a:solidFill>
                <a:srgbClr val="1B1B1B"/>
              </a:solidFill>
              <a:latin typeface="Source Sans Pro Web"/>
            </a:endParaRPr>
          </a:p>
          <a:p>
            <a:endParaRPr lang="tr-TR" dirty="0"/>
          </a:p>
        </p:txBody>
      </p:sp>
    </p:spTree>
    <p:extLst>
      <p:ext uri="{BB962C8B-B14F-4D97-AF65-F5344CB8AC3E}">
        <p14:creationId xmlns:p14="http://schemas.microsoft.com/office/powerpoint/2010/main" val="3452683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F20A7CC-7262-BBAA-2C53-C4100322C3C2}"/>
              </a:ext>
            </a:extLst>
          </p:cNvPr>
          <p:cNvSpPr>
            <a:spLocks noGrp="1"/>
          </p:cNvSpPr>
          <p:nvPr>
            <p:ph type="title"/>
          </p:nvPr>
        </p:nvSpPr>
        <p:spPr/>
        <p:txBody>
          <a:bodyPr>
            <a:normAutofit/>
          </a:bodyPr>
          <a:lstStyle/>
          <a:p>
            <a:r>
              <a:rPr lang="tr-TR" sz="2800" b="1" dirty="0">
                <a:solidFill>
                  <a:srgbClr val="C00000"/>
                </a:solidFill>
              </a:rPr>
              <a:t>DÜNYADA PALYATİF BAKIM HİZMET SUNUMU</a:t>
            </a:r>
            <a:endParaRPr lang="tr-TR" sz="2800" dirty="0"/>
          </a:p>
        </p:txBody>
      </p:sp>
      <p:sp>
        <p:nvSpPr>
          <p:cNvPr id="3" name="İçerik Yer Tutucusu 2">
            <a:extLst>
              <a:ext uri="{FF2B5EF4-FFF2-40B4-BE49-F238E27FC236}">
                <a16:creationId xmlns:a16="http://schemas.microsoft.com/office/drawing/2014/main" id="{BC54FCB4-15F6-A60D-041D-ACF3CFBF2241}"/>
              </a:ext>
            </a:extLst>
          </p:cNvPr>
          <p:cNvSpPr>
            <a:spLocks noGrp="1"/>
          </p:cNvSpPr>
          <p:nvPr>
            <p:ph idx="1"/>
          </p:nvPr>
        </p:nvSpPr>
        <p:spPr/>
        <p:txBody>
          <a:bodyPr>
            <a:normAutofit fontScale="92500" lnSpcReduction="20000"/>
          </a:bodyPr>
          <a:lstStyle/>
          <a:p>
            <a:r>
              <a:rPr lang="tr-TR" dirty="0"/>
              <a:t>Ülkelerdeki palyatif bakım hizmetleri dört gruba ayrılmıştır. </a:t>
            </a:r>
          </a:p>
          <a:p>
            <a:r>
              <a:rPr lang="tr-TR" dirty="0"/>
              <a:t> Grup 1: Palyatif bakım bulunmayan ülkeler ülkelerdir (%32). </a:t>
            </a:r>
          </a:p>
          <a:p>
            <a:r>
              <a:rPr lang="tr-TR" dirty="0"/>
              <a:t>Grup 2: Palyatif bakım yapılanmamış ve yeterli olmayan ülkelerdir (%10). </a:t>
            </a:r>
          </a:p>
          <a:p>
            <a:r>
              <a:rPr lang="tr-TR" dirty="0"/>
              <a:t>Grup 3: Palyatif bakımın yerel servislerle sağlandığını ülkelerdir (%39). </a:t>
            </a:r>
          </a:p>
          <a:p>
            <a:r>
              <a:rPr lang="tr-TR" dirty="0"/>
              <a:t>Grup 3a: Palyatif bakım olan ancak bu aktivitenin desteklenmediği ülkelerdir. </a:t>
            </a:r>
          </a:p>
          <a:p>
            <a:r>
              <a:rPr lang="tr-TR" dirty="0">
                <a:solidFill>
                  <a:srgbClr val="FF0000"/>
                </a:solidFill>
              </a:rPr>
              <a:t>Grup 3b: Palyatif bakım yerel/bölgesel olarak desteklendiği ülkelerdir. </a:t>
            </a:r>
          </a:p>
          <a:p>
            <a:r>
              <a:rPr lang="tr-TR" dirty="0"/>
              <a:t>Grup 4: Palyatif bakım hizmetlerinin sağlık hizmetlerine entegre bir şekilde sunulduğu ülkelerdir (%19). </a:t>
            </a:r>
          </a:p>
          <a:p>
            <a:r>
              <a:rPr lang="tr-TR" dirty="0"/>
              <a:t>Grup 4a: Palyatif bakımın sağlık sistemi içerisine entegre olma aşamasındaki ülkelerdir.</a:t>
            </a:r>
          </a:p>
          <a:p>
            <a:r>
              <a:rPr lang="tr-TR" dirty="0"/>
              <a:t>Grup 4b: Palyatif bakım aktiviteleri sağlık sistemi içerisine entegre olmuş ülkeleri kapsamaktadır.</a:t>
            </a:r>
          </a:p>
          <a:p>
            <a:r>
              <a:rPr lang="tr-TR" dirty="0"/>
              <a:t>Ülkemiz bu sınıflamada 3b yani palyatif bakımın bölgesel olarak desteklediği grupta yer almaktadır.</a:t>
            </a:r>
          </a:p>
        </p:txBody>
      </p:sp>
    </p:spTree>
    <p:extLst>
      <p:ext uri="{BB962C8B-B14F-4D97-AF65-F5344CB8AC3E}">
        <p14:creationId xmlns:p14="http://schemas.microsoft.com/office/powerpoint/2010/main" val="41853074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0BF3417-9B20-3047-7AF5-6DAA6B51F4E2}"/>
              </a:ext>
            </a:extLst>
          </p:cNvPr>
          <p:cNvSpPr>
            <a:spLocks noGrp="1"/>
          </p:cNvSpPr>
          <p:nvPr>
            <p:ph type="title"/>
          </p:nvPr>
        </p:nvSpPr>
        <p:spPr/>
        <p:txBody>
          <a:bodyPr>
            <a:normAutofit/>
          </a:bodyPr>
          <a:lstStyle/>
          <a:p>
            <a:r>
              <a:rPr lang="tr-TR" sz="2800" b="1" dirty="0">
                <a:solidFill>
                  <a:srgbClr val="C00000"/>
                </a:solidFill>
              </a:rPr>
              <a:t>TÜRKİYE’DE PALYATİF BAKIM HİZMET SUNUMU</a:t>
            </a:r>
          </a:p>
        </p:txBody>
      </p:sp>
      <p:sp>
        <p:nvSpPr>
          <p:cNvPr id="3" name="İçerik Yer Tutucusu 2">
            <a:extLst>
              <a:ext uri="{FF2B5EF4-FFF2-40B4-BE49-F238E27FC236}">
                <a16:creationId xmlns:a16="http://schemas.microsoft.com/office/drawing/2014/main" id="{CFA4B926-2773-C236-4FE8-322610EE9506}"/>
              </a:ext>
            </a:extLst>
          </p:cNvPr>
          <p:cNvSpPr>
            <a:spLocks noGrp="1"/>
          </p:cNvSpPr>
          <p:nvPr>
            <p:ph idx="1"/>
          </p:nvPr>
        </p:nvSpPr>
        <p:spPr>
          <a:xfrm>
            <a:off x="1126520" y="1920455"/>
            <a:ext cx="10024319" cy="3647618"/>
          </a:xfrm>
        </p:spPr>
        <p:txBody>
          <a:bodyPr/>
          <a:lstStyle/>
          <a:p>
            <a:pPr marL="0" indent="0">
              <a:buNone/>
            </a:pPr>
            <a:r>
              <a:rPr lang="tr-TR" dirty="0"/>
              <a:t>Ülkemizde Palyatif bakım hizmetleri büyük oranda devlet tarafından finanse edilen üniversite hastanelerinde gerçekleştirilmektedir.</a:t>
            </a:r>
          </a:p>
          <a:p>
            <a:pPr marL="0" indent="0">
              <a:buNone/>
            </a:pPr>
            <a:r>
              <a:rPr lang="tr-TR" dirty="0"/>
              <a:t>Hastanelerin çeşitli servislerinde veya onkoloji ünitelerinde sunulmaya çalışılmaktadır.</a:t>
            </a:r>
          </a:p>
          <a:p>
            <a:pPr marL="0" indent="0">
              <a:buNone/>
            </a:pPr>
            <a:r>
              <a:rPr lang="tr-TR" dirty="0"/>
              <a:t>Sağlık Bakanlığı'nın 2023 yılı verilerine göre, ülke genelinde toplam 6.397 yatak kapasitesine sahip 437 palyatif bakım merkezi bulunmaktadır. </a:t>
            </a:r>
          </a:p>
          <a:p>
            <a:pPr marL="0" indent="0">
              <a:buNone/>
            </a:pPr>
            <a:r>
              <a:rPr lang="tr-TR" dirty="0"/>
              <a:t>Bu merkezlerde, 2023 yılının ilk 6 ayında 90.648 hastaya hizmet sunulmuştur .</a:t>
            </a:r>
          </a:p>
          <a:p>
            <a:pPr marL="0" indent="0">
              <a:buNone/>
            </a:pPr>
            <a:br>
              <a:rPr lang="tr-TR" dirty="0"/>
            </a:br>
            <a:endParaRPr lang="tr-TR" dirty="0"/>
          </a:p>
        </p:txBody>
      </p:sp>
    </p:spTree>
    <p:extLst>
      <p:ext uri="{BB962C8B-B14F-4D97-AF65-F5344CB8AC3E}">
        <p14:creationId xmlns:p14="http://schemas.microsoft.com/office/powerpoint/2010/main" val="37744737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77080A9-46EC-1981-B828-7ECBDA09F0AB}"/>
              </a:ext>
            </a:extLst>
          </p:cNvPr>
          <p:cNvSpPr>
            <a:spLocks noGrp="1"/>
          </p:cNvSpPr>
          <p:nvPr>
            <p:ph type="title"/>
          </p:nvPr>
        </p:nvSpPr>
        <p:spPr/>
        <p:txBody>
          <a:bodyPr>
            <a:normAutofit/>
          </a:bodyPr>
          <a:lstStyle/>
          <a:p>
            <a:r>
              <a:rPr lang="tr-TR" sz="2800" b="1" dirty="0">
                <a:solidFill>
                  <a:srgbClr val="C00000"/>
                </a:solidFill>
                <a:cs typeface="Arial" panose="020B0604020202020204" pitchFamily="34" charset="0"/>
              </a:rPr>
              <a:t>PALLİA-TURK</a:t>
            </a:r>
            <a:endParaRPr lang="tr-TR" sz="2800" dirty="0">
              <a:solidFill>
                <a:srgbClr val="C00000"/>
              </a:solidFill>
            </a:endParaRPr>
          </a:p>
        </p:txBody>
      </p:sp>
      <p:sp>
        <p:nvSpPr>
          <p:cNvPr id="3" name="İçerik Yer Tutucusu 2">
            <a:extLst>
              <a:ext uri="{FF2B5EF4-FFF2-40B4-BE49-F238E27FC236}">
                <a16:creationId xmlns:a16="http://schemas.microsoft.com/office/drawing/2014/main" id="{9FC7B4E3-C2E1-3CF5-4850-CF140D13CEB9}"/>
              </a:ext>
            </a:extLst>
          </p:cNvPr>
          <p:cNvSpPr>
            <a:spLocks noGrp="1"/>
          </p:cNvSpPr>
          <p:nvPr>
            <p:ph idx="1"/>
          </p:nvPr>
        </p:nvSpPr>
        <p:spPr/>
        <p:txBody>
          <a:bodyPr/>
          <a:lstStyle/>
          <a:p>
            <a:pPr marL="0" indent="0">
              <a:spcAft>
                <a:spcPts val="600"/>
              </a:spcAft>
              <a:buNone/>
            </a:pPr>
            <a:r>
              <a:rPr lang="tr-TR" sz="1900" dirty="0">
                <a:cs typeface="Arial" panose="020B0604020202020204" pitchFamily="34" charset="0"/>
              </a:rPr>
              <a:t>Sağlık Bakanlığı Kanserle Savaş Dairesi’nce palyatif bakım konusunda yaşanan sıkıntıları gidermek amacıyla toplum tabanlı bir proje gerçekleştirilmesi amaçlanarak </a:t>
            </a:r>
            <a:r>
              <a:rPr lang="tr-TR" sz="1900" b="1" dirty="0">
                <a:cs typeface="Arial" panose="020B0604020202020204" pitchFamily="34" charset="0"/>
              </a:rPr>
              <a:t>“PALLİA-TURK” </a:t>
            </a:r>
            <a:r>
              <a:rPr lang="tr-TR" sz="1900" dirty="0">
                <a:cs typeface="Arial" panose="020B0604020202020204" pitchFamily="34" charset="0"/>
              </a:rPr>
              <a:t>adında bir proje hazırlanmıştır.</a:t>
            </a:r>
          </a:p>
          <a:p>
            <a:pPr marL="0" indent="0">
              <a:spcAft>
                <a:spcPts val="600"/>
              </a:spcAft>
              <a:buNone/>
            </a:pPr>
            <a:r>
              <a:rPr lang="tr-TR" sz="1900" dirty="0" err="1"/>
              <a:t>Pallia</a:t>
            </a:r>
            <a:r>
              <a:rPr lang="tr-TR" sz="1900" dirty="0"/>
              <a:t>-Türk Projesi hemşire, aile hekimleri ve KETEM personelleri ile yaygınlaşmış dünyadaki ilk toplum tabanlı palyatif bakım projesidir.</a:t>
            </a:r>
          </a:p>
          <a:p>
            <a:pPr marL="0" indent="0">
              <a:spcAft>
                <a:spcPts val="600"/>
              </a:spcAft>
              <a:buNone/>
            </a:pPr>
            <a:r>
              <a:rPr lang="tr-TR" sz="1900" dirty="0"/>
              <a:t>Bu proje 2011 yılı itibari ile başlatılmıştır.</a:t>
            </a:r>
          </a:p>
          <a:p>
            <a:endParaRPr lang="tr-TR" dirty="0"/>
          </a:p>
        </p:txBody>
      </p:sp>
    </p:spTree>
    <p:extLst>
      <p:ext uri="{BB962C8B-B14F-4D97-AF65-F5344CB8AC3E}">
        <p14:creationId xmlns:p14="http://schemas.microsoft.com/office/powerpoint/2010/main" val="3249417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4B8A4B5-18D4-F19E-D317-F7A709328A33}"/>
              </a:ext>
            </a:extLst>
          </p:cNvPr>
          <p:cNvSpPr>
            <a:spLocks noGrp="1"/>
          </p:cNvSpPr>
          <p:nvPr>
            <p:ph idx="1"/>
          </p:nvPr>
        </p:nvSpPr>
        <p:spPr/>
        <p:txBody>
          <a:bodyPr>
            <a:normAutofit/>
          </a:bodyPr>
          <a:lstStyle/>
          <a:p>
            <a:pPr marL="0" indent="0">
              <a:spcAft>
                <a:spcPts val="600"/>
              </a:spcAft>
              <a:buNone/>
            </a:pPr>
            <a:r>
              <a:rPr lang="tr-TR" dirty="0"/>
              <a:t>Bu projede palyatif bakım hizmetleri aşağıda belirtildiği şekilde </a:t>
            </a:r>
            <a:r>
              <a:rPr lang="tr-TR" dirty="0" err="1"/>
              <a:t>basamaklandırılmaktadır</a:t>
            </a:r>
            <a:r>
              <a:rPr lang="tr-TR" dirty="0"/>
              <a:t>; </a:t>
            </a:r>
          </a:p>
          <a:p>
            <a:pPr marL="0" indent="0">
              <a:spcAft>
                <a:spcPts val="600"/>
              </a:spcAft>
              <a:buNone/>
            </a:pPr>
            <a:r>
              <a:rPr lang="tr-TR" b="1" dirty="0">
                <a:solidFill>
                  <a:srgbClr val="FF0000"/>
                </a:solidFill>
              </a:rPr>
              <a:t>Birinci Basamak Palyatif Bakım Hizmetleri: </a:t>
            </a:r>
          </a:p>
          <a:p>
            <a:pPr marL="0" indent="0">
              <a:spcAft>
                <a:spcPts val="600"/>
              </a:spcAft>
              <a:buNone/>
            </a:pPr>
            <a:r>
              <a:rPr lang="tr-TR" dirty="0"/>
              <a:t>Bu hizmetlerin aile hekimleri, evde bakım hizmetleri, KETEM, belediyeler ve sivil toplum kuruluşları ile işbirliği halinde yürütülmesi planlanmaktadır.</a:t>
            </a:r>
          </a:p>
          <a:p>
            <a:pPr lvl="1">
              <a:spcAft>
                <a:spcPts val="600"/>
              </a:spcAft>
            </a:pPr>
            <a:r>
              <a:rPr lang="tr-TR" sz="2000" dirty="0"/>
              <a:t>Ağrı, </a:t>
            </a:r>
            <a:r>
              <a:rPr lang="tr-TR" sz="2000" dirty="0" err="1"/>
              <a:t>konstipasyon</a:t>
            </a:r>
            <a:r>
              <a:rPr lang="tr-TR" sz="2000" dirty="0"/>
              <a:t> gibi akut semptomların yönetimi, </a:t>
            </a:r>
          </a:p>
          <a:p>
            <a:pPr lvl="1">
              <a:spcAft>
                <a:spcPts val="600"/>
              </a:spcAft>
            </a:pPr>
            <a:r>
              <a:rPr lang="tr-TR" sz="2000" dirty="0"/>
              <a:t>Yara bakımı ve </a:t>
            </a:r>
            <a:r>
              <a:rPr lang="tr-TR" sz="2000" dirty="0" err="1"/>
              <a:t>parentaral</a:t>
            </a:r>
            <a:r>
              <a:rPr lang="tr-TR" sz="2000" dirty="0"/>
              <a:t> ilaç uygulamaları yapılabilecek. </a:t>
            </a:r>
          </a:p>
          <a:p>
            <a:pPr marL="0" indent="0">
              <a:spcAft>
                <a:spcPts val="600"/>
              </a:spcAft>
              <a:buNone/>
            </a:pPr>
            <a:r>
              <a:rPr lang="tr-TR" dirty="0"/>
              <a:t>Hastalar için birinci basamak palyatif bakım hizmetleri yeterli gelmiyorsa ikinci ve üçüncü basamak palyatif bakım hizmetlerine yönlendirilebilecektir.</a:t>
            </a:r>
          </a:p>
          <a:p>
            <a:endParaRPr lang="tr-TR" dirty="0"/>
          </a:p>
        </p:txBody>
      </p:sp>
    </p:spTree>
    <p:extLst>
      <p:ext uri="{BB962C8B-B14F-4D97-AF65-F5344CB8AC3E}">
        <p14:creationId xmlns:p14="http://schemas.microsoft.com/office/powerpoint/2010/main" val="692008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5AB8460-3D7F-07B4-9930-98E601051809}"/>
              </a:ext>
            </a:extLst>
          </p:cNvPr>
          <p:cNvSpPr>
            <a:spLocks noGrp="1"/>
          </p:cNvSpPr>
          <p:nvPr>
            <p:ph type="title"/>
          </p:nvPr>
        </p:nvSpPr>
        <p:spPr/>
        <p:txBody>
          <a:bodyPr>
            <a:normAutofit/>
          </a:bodyPr>
          <a:lstStyle/>
          <a:p>
            <a:r>
              <a:rPr lang="tr-TR" sz="2800" b="1" dirty="0">
                <a:solidFill>
                  <a:srgbClr val="C00000"/>
                </a:solidFill>
              </a:rPr>
              <a:t>AMAÇ</a:t>
            </a:r>
          </a:p>
        </p:txBody>
      </p:sp>
      <p:sp>
        <p:nvSpPr>
          <p:cNvPr id="3" name="İçerik Yer Tutucusu 2">
            <a:extLst>
              <a:ext uri="{FF2B5EF4-FFF2-40B4-BE49-F238E27FC236}">
                <a16:creationId xmlns:a16="http://schemas.microsoft.com/office/drawing/2014/main" id="{AA18A208-8189-F7D3-883B-C057A1749EFF}"/>
              </a:ext>
            </a:extLst>
          </p:cNvPr>
          <p:cNvSpPr>
            <a:spLocks noGrp="1"/>
          </p:cNvSpPr>
          <p:nvPr>
            <p:ph idx="1"/>
          </p:nvPr>
        </p:nvSpPr>
        <p:spPr>
          <a:xfrm>
            <a:off x="1097280" y="2038662"/>
            <a:ext cx="10058400" cy="3830432"/>
          </a:xfrm>
        </p:spPr>
        <p:txBody>
          <a:bodyPr/>
          <a:lstStyle/>
          <a:p>
            <a:pPr>
              <a:buFont typeface="Wingdings" panose="05000000000000000000" pitchFamily="2" charset="2"/>
              <a:buChar char="v"/>
            </a:pPr>
            <a:r>
              <a:rPr lang="tr-TR" dirty="0"/>
              <a:t>Palyatif bakım hakkında bilgi vermek</a:t>
            </a:r>
          </a:p>
          <a:p>
            <a:pPr marL="0" indent="0">
              <a:buNone/>
            </a:pPr>
            <a:endParaRPr lang="tr-TR" dirty="0"/>
          </a:p>
        </p:txBody>
      </p:sp>
      <p:pic>
        <p:nvPicPr>
          <p:cNvPr id="1026" name="Picture 2" descr="Cumhuriyet Hemşirelik Dergisi Cumhurıyet Nursıng Journal">
            <a:extLst>
              <a:ext uri="{FF2B5EF4-FFF2-40B4-BE49-F238E27FC236}">
                <a16:creationId xmlns:a16="http://schemas.microsoft.com/office/drawing/2014/main" id="{5F420129-72C8-A395-EC93-8DA3F45074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81" y="3129196"/>
            <a:ext cx="10058399" cy="2327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32745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lnSpc>
                <a:spcPct val="150000"/>
              </a:lnSpc>
              <a:spcAft>
                <a:spcPts val="600"/>
              </a:spcAft>
              <a:buNone/>
            </a:pPr>
            <a:r>
              <a:rPr lang="tr-TR" b="1" dirty="0">
                <a:solidFill>
                  <a:srgbClr val="FF0000"/>
                </a:solidFill>
                <a:cs typeface="Arial" panose="020B0604020202020204" pitchFamily="34" charset="0"/>
              </a:rPr>
              <a:t>İkinci Basamak Palyatif Bakım Hizmetleri</a:t>
            </a:r>
          </a:p>
          <a:p>
            <a:pPr marL="0" indent="0">
              <a:lnSpc>
                <a:spcPct val="150000"/>
              </a:lnSpc>
              <a:spcAft>
                <a:spcPts val="600"/>
              </a:spcAft>
              <a:buNone/>
            </a:pPr>
            <a:r>
              <a:rPr lang="tr-TR" dirty="0">
                <a:cs typeface="Arial" panose="020B0604020202020204" pitchFamily="34" charset="0"/>
              </a:rPr>
              <a:t>Bu hizmetler için İkinci Basamak Hastanelerde yer alan </a:t>
            </a:r>
            <a:r>
              <a:rPr lang="tr-TR" b="1" i="1" dirty="0">
                <a:cs typeface="Arial" panose="020B0604020202020204" pitchFamily="34" charset="0"/>
              </a:rPr>
              <a:t>Onkoloji Tanı Tedavi Merkezlerinde </a:t>
            </a:r>
            <a:r>
              <a:rPr lang="tr-TR" dirty="0">
                <a:cs typeface="Arial" panose="020B0604020202020204" pitchFamily="34" charset="0"/>
              </a:rPr>
              <a:t>verilen palyatif bakım hizmetlerini kapsaması planlanmaktadır .</a:t>
            </a:r>
          </a:p>
          <a:p>
            <a:pPr marL="0" indent="0">
              <a:lnSpc>
                <a:spcPct val="150000"/>
              </a:lnSpc>
              <a:spcAft>
                <a:spcPts val="600"/>
              </a:spcAft>
              <a:buNone/>
            </a:pPr>
            <a:r>
              <a:rPr lang="tr-TR" dirty="0">
                <a:cs typeface="Arial" panose="020B0604020202020204" pitchFamily="34" charset="0"/>
              </a:rPr>
              <a:t>Akut semptomları kontrol altına alınamayan hastalar bu merkezlerde </a:t>
            </a:r>
            <a:r>
              <a:rPr lang="tr-TR" dirty="0" err="1">
                <a:cs typeface="Arial" panose="020B0604020202020204" pitchFamily="34" charset="0"/>
              </a:rPr>
              <a:t>disiplinlerarası</a:t>
            </a:r>
            <a:r>
              <a:rPr lang="tr-TR" dirty="0">
                <a:cs typeface="Arial" panose="020B0604020202020204" pitchFamily="34" charset="0"/>
              </a:rPr>
              <a:t> ekip (palyatif bakım konusunda eğitimli ve deneyimli bir doktorun ekip liderliğinde, doktorlar, hemşireler, psikolog, diyetisyen, psikiyatrist, ve sosyal hizmet uzmanı) tarafından değerlendirilecektir.</a:t>
            </a:r>
          </a:p>
          <a:p>
            <a:endParaRPr lang="tr-TR" dirty="0"/>
          </a:p>
        </p:txBody>
      </p:sp>
    </p:spTree>
    <p:extLst>
      <p:ext uri="{BB962C8B-B14F-4D97-AF65-F5344CB8AC3E}">
        <p14:creationId xmlns:p14="http://schemas.microsoft.com/office/powerpoint/2010/main" val="354652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92500" lnSpcReduction="20000"/>
          </a:bodyPr>
          <a:lstStyle/>
          <a:p>
            <a:r>
              <a:rPr lang="tr-TR" sz="2200" b="1" dirty="0">
                <a:solidFill>
                  <a:srgbClr val="FF0000"/>
                </a:solidFill>
              </a:rPr>
              <a:t>Üçüncü Basamak Palyatif Bakım Hizmetleri</a:t>
            </a:r>
          </a:p>
          <a:p>
            <a:pPr>
              <a:lnSpc>
                <a:spcPct val="120000"/>
              </a:lnSpc>
              <a:spcAft>
                <a:spcPts val="600"/>
              </a:spcAft>
            </a:pPr>
            <a:r>
              <a:rPr lang="tr-TR" sz="2200" dirty="0">
                <a:cs typeface="Arial" panose="020B0604020202020204" pitchFamily="34" charset="0"/>
              </a:rPr>
              <a:t>Bu hizmetler için Üçüncü Basamak Hastane Merkezleri’nde Kapsamlı Palyatif Bakım Merkezlerinin kurulması planlanmaktadır. </a:t>
            </a:r>
          </a:p>
          <a:p>
            <a:pPr>
              <a:lnSpc>
                <a:spcPct val="120000"/>
              </a:lnSpc>
              <a:spcAft>
                <a:spcPts val="600"/>
              </a:spcAft>
            </a:pPr>
            <a:r>
              <a:rPr lang="tr-TR" sz="2200" dirty="0">
                <a:cs typeface="Arial" panose="020B0604020202020204" pitchFamily="34" charset="0"/>
              </a:rPr>
              <a:t>Birinci ve ikinci basamak palyatif bakım hizmetleri ile kontrol altına alınamayan kompleks hastalar bu merkezlere sevk edilebilecektir. </a:t>
            </a:r>
          </a:p>
          <a:p>
            <a:pPr>
              <a:lnSpc>
                <a:spcPct val="120000"/>
              </a:lnSpc>
              <a:spcAft>
                <a:spcPts val="600"/>
              </a:spcAft>
            </a:pPr>
            <a:r>
              <a:rPr lang="tr-TR" sz="2200" dirty="0" err="1">
                <a:cs typeface="Arial" panose="020B0604020202020204" pitchFamily="34" charset="0"/>
              </a:rPr>
              <a:t>Disiplinlerarası</a:t>
            </a:r>
            <a:r>
              <a:rPr lang="tr-TR" sz="2200" dirty="0">
                <a:cs typeface="Arial" panose="020B0604020202020204" pitchFamily="34" charset="0"/>
              </a:rPr>
              <a:t> ekip yaklaşımı ile çalışacak bu merkezlerde </a:t>
            </a:r>
          </a:p>
          <a:p>
            <a:pPr lvl="1">
              <a:lnSpc>
                <a:spcPct val="120000"/>
              </a:lnSpc>
              <a:spcAft>
                <a:spcPts val="600"/>
              </a:spcAft>
            </a:pPr>
            <a:r>
              <a:rPr lang="tr-TR" sz="2200" dirty="0">
                <a:cs typeface="Arial" panose="020B0604020202020204" pitchFamily="34" charset="0"/>
              </a:rPr>
              <a:t>Farklı uzmanlık alanlarına sahip doktorlar</a:t>
            </a:r>
          </a:p>
          <a:p>
            <a:pPr lvl="1">
              <a:lnSpc>
                <a:spcPct val="120000"/>
              </a:lnSpc>
              <a:spcAft>
                <a:spcPts val="600"/>
              </a:spcAft>
            </a:pPr>
            <a:r>
              <a:rPr lang="tr-TR" sz="2200" dirty="0">
                <a:cs typeface="Arial" panose="020B0604020202020204" pitchFamily="34" charset="0"/>
              </a:rPr>
              <a:t>Onkoloji alanında deneyimli hemşireler (iki hastaya bir hemşire), </a:t>
            </a:r>
          </a:p>
          <a:p>
            <a:pPr lvl="1">
              <a:lnSpc>
                <a:spcPct val="120000"/>
              </a:lnSpc>
              <a:spcAft>
                <a:spcPts val="600"/>
              </a:spcAft>
            </a:pPr>
            <a:r>
              <a:rPr lang="tr-TR" sz="2200" dirty="0">
                <a:cs typeface="Arial" panose="020B0604020202020204" pitchFamily="34" charset="0"/>
              </a:rPr>
              <a:t>Sosyal hizmet uzmanı, psikiyatrist, diyetisyen, psikolog ve din uzmanı görev alacaktır. </a:t>
            </a:r>
          </a:p>
          <a:p>
            <a:endParaRPr lang="tr-TR" b="1" dirty="0"/>
          </a:p>
        </p:txBody>
      </p:sp>
    </p:spTree>
    <p:extLst>
      <p:ext uri="{BB962C8B-B14F-4D97-AF65-F5344CB8AC3E}">
        <p14:creationId xmlns:p14="http://schemas.microsoft.com/office/powerpoint/2010/main" val="36186825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66800" y="263527"/>
            <a:ext cx="10058400" cy="1450757"/>
          </a:xfrm>
        </p:spPr>
        <p:txBody>
          <a:bodyPr>
            <a:normAutofit/>
          </a:bodyPr>
          <a:lstStyle/>
          <a:p>
            <a:r>
              <a:rPr lang="tr-TR" sz="2800" b="1" dirty="0">
                <a:solidFill>
                  <a:srgbClr val="C00000"/>
                </a:solidFill>
              </a:rPr>
              <a:t>EVDE BAKIM HİZMETLERİ</a:t>
            </a:r>
          </a:p>
        </p:txBody>
      </p:sp>
      <p:sp>
        <p:nvSpPr>
          <p:cNvPr id="3" name="İçerik Yer Tutucusu 2"/>
          <p:cNvSpPr>
            <a:spLocks noGrp="1"/>
          </p:cNvSpPr>
          <p:nvPr>
            <p:ph idx="1"/>
          </p:nvPr>
        </p:nvSpPr>
        <p:spPr/>
        <p:txBody>
          <a:bodyPr>
            <a:normAutofit/>
          </a:bodyPr>
          <a:lstStyle/>
          <a:p>
            <a:pPr marL="0" indent="0">
              <a:buNone/>
            </a:pPr>
            <a:r>
              <a:rPr lang="tr-TR" dirty="0"/>
              <a:t>İlk olarak 2005 yılında kamusal alanda yasal düzenleme ile gelişmeye başlamıştır. </a:t>
            </a:r>
          </a:p>
          <a:p>
            <a:pPr marL="0" indent="0">
              <a:buNone/>
            </a:pPr>
            <a:r>
              <a:rPr lang="tr-TR" dirty="0"/>
              <a:t>2015 yılında yayınlanan ve halen yürürlükte olan yönetmelikle ülkemizde her ilde evde sağlık hizmetleri kamuya bağlı hastaneler tarafından verilmektedir. </a:t>
            </a:r>
          </a:p>
          <a:p>
            <a:pPr marL="0" indent="0">
              <a:buNone/>
            </a:pPr>
            <a:r>
              <a:rPr lang="tr-TR" dirty="0"/>
              <a:t>Evde bakım hizmeti ile palyatif bakım merkezi arasındaki güçlü bir bağ vardır.</a:t>
            </a:r>
          </a:p>
          <a:p>
            <a:pPr marL="0" indent="0">
              <a:buNone/>
            </a:pPr>
            <a:r>
              <a:rPr lang="tr-TR" dirty="0"/>
              <a:t>Evde sağlık ekipleri yaşam sonu bakımın bir üyesidirler.</a:t>
            </a:r>
          </a:p>
          <a:p>
            <a:pPr marL="0" indent="0">
              <a:buNone/>
            </a:pPr>
            <a:r>
              <a:rPr lang="tr-TR" dirty="0"/>
              <a:t>Ülkemizde terminal dönem hastalar için ölüm genellikle yoğun bakımlar, palyatif servisler ve hasta ve hasta yakınlarının tercihine göre evde gerçekleşmektedir. </a:t>
            </a:r>
          </a:p>
        </p:txBody>
      </p:sp>
      <p:pic>
        <p:nvPicPr>
          <p:cNvPr id="1026" name="Picture 2" descr="Evde sağlık hizmetleri - Çanakkale Haber">
            <a:extLst>
              <a:ext uri="{FF2B5EF4-FFF2-40B4-BE49-F238E27FC236}">
                <a16:creationId xmlns:a16="http://schemas.microsoft.com/office/drawing/2014/main" id="{ED300F3E-A280-A094-A21B-C091FE2F4E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9049" y="4797253"/>
            <a:ext cx="2936631" cy="1450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17286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1097280" y="1845734"/>
            <a:ext cx="10058400" cy="4298588"/>
          </a:xfrm>
        </p:spPr>
        <p:txBody>
          <a:bodyPr>
            <a:normAutofit/>
          </a:bodyPr>
          <a:lstStyle/>
          <a:p>
            <a:r>
              <a:rPr lang="tr-TR" dirty="0">
                <a:solidFill>
                  <a:srgbClr val="FF0000"/>
                </a:solidFill>
              </a:rPr>
              <a:t>Dünya Sağlık Örgütü (DSÖ) </a:t>
            </a:r>
            <a:r>
              <a:rPr lang="tr-TR" dirty="0"/>
              <a:t>evde sağlık hizmetleri ile ilgili olarak ilk resmi tanımlardan birini yapmıştır: “</a:t>
            </a:r>
            <a:r>
              <a:rPr lang="tr-TR" b="1" dirty="0"/>
              <a:t>Evde bakım, bakıma muhtaç bireylere kendi evlerinde sunulan bir dizi sağlık ve sosyal destek hizmeti olarak tanımlanabilir. Bu tür koordineli hizmetler, geçici veya uzun vadeli kurumsal bakımı önleyebilir, geciktirebilir veya onun yerine geçebilir</a:t>
            </a:r>
            <a:r>
              <a:rPr lang="tr-TR" dirty="0"/>
              <a:t>.’’</a:t>
            </a:r>
          </a:p>
          <a:p>
            <a:r>
              <a:rPr lang="tr-TR" dirty="0"/>
              <a:t>Evde bakımın amaçları şu şekilde özetlenebilir;</a:t>
            </a:r>
          </a:p>
          <a:p>
            <a:pPr>
              <a:buFont typeface="Arial" panose="020B0604020202020204" pitchFamily="34" charset="0"/>
              <a:buChar char="•"/>
            </a:pPr>
            <a:r>
              <a:rPr lang="tr-TR" dirty="0"/>
              <a:t>Yaşlı, engelli, süreğen hastalığı olan veya iyileşme sürecindeki bireyleri kendi ortamında destekleyerek, sosyal yaşama ayak uydurabilmelerini sağlamak,  </a:t>
            </a:r>
          </a:p>
          <a:p>
            <a:pPr>
              <a:buFont typeface="Arial" panose="020B0604020202020204" pitchFamily="34" charset="0"/>
              <a:buChar char="•"/>
            </a:pPr>
            <a:r>
              <a:rPr lang="tr-TR" dirty="0"/>
              <a:t>Yaşamlarını mutlu ve huzurlu bir biçimde sürdürerek, toplumsal entegrasyonlarını gerçekleştirmek,</a:t>
            </a:r>
          </a:p>
          <a:p>
            <a:pPr>
              <a:buFont typeface="Arial" panose="020B0604020202020204" pitchFamily="34" charset="0"/>
              <a:buChar char="•"/>
            </a:pPr>
            <a:r>
              <a:rPr lang="tr-TR" dirty="0"/>
              <a:t>Bakıma gereksinim duyan bireyin aile üyeleri üzerindeki yükünü hafifletmek,</a:t>
            </a:r>
          </a:p>
          <a:p>
            <a:pPr>
              <a:buFont typeface="Arial" panose="020B0604020202020204" pitchFamily="34" charset="0"/>
              <a:buChar char="•"/>
            </a:pPr>
            <a:r>
              <a:rPr lang="tr-TR" dirty="0"/>
              <a:t>Yaşam sonu için hastaya ve yakınlarına destek vermek</a:t>
            </a:r>
          </a:p>
        </p:txBody>
      </p:sp>
    </p:spTree>
    <p:extLst>
      <p:ext uri="{BB962C8B-B14F-4D97-AF65-F5344CB8AC3E}">
        <p14:creationId xmlns:p14="http://schemas.microsoft.com/office/powerpoint/2010/main" val="41045876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36320" y="571416"/>
            <a:ext cx="10058400" cy="1450757"/>
          </a:xfrm>
        </p:spPr>
        <p:txBody>
          <a:bodyPr>
            <a:normAutofit/>
          </a:bodyPr>
          <a:lstStyle/>
          <a:p>
            <a:pPr marL="91440" lvl="0" indent="-91440">
              <a:lnSpc>
                <a:spcPct val="90000"/>
              </a:lnSpc>
              <a:spcBef>
                <a:spcPts val="1200"/>
              </a:spcBef>
              <a:spcAft>
                <a:spcPts val="200"/>
              </a:spcAft>
            </a:pPr>
            <a:r>
              <a:rPr lang="tr-TR" sz="2200" b="1" spc="0" dirty="0">
                <a:solidFill>
                  <a:srgbClr val="FF0000"/>
                </a:solidFill>
                <a:latin typeface="Calibri" panose="020F0502020204030204"/>
                <a:ea typeface="+mn-ea"/>
                <a:cs typeface="+mn-cs"/>
              </a:rPr>
              <a:t>Evde Sağlık Hizmeti ve Aile Hekimliği Uygulaması </a:t>
            </a:r>
            <a:br>
              <a:rPr lang="tr-TR" sz="2200" b="1" spc="0" dirty="0">
                <a:solidFill>
                  <a:srgbClr val="FF0000"/>
                </a:solidFill>
                <a:latin typeface="Calibri" panose="020F0502020204030204"/>
                <a:ea typeface="+mn-ea"/>
                <a:cs typeface="+mn-cs"/>
              </a:rPr>
            </a:br>
            <a:endParaRPr lang="tr-TR" sz="2200" b="1" dirty="0">
              <a:solidFill>
                <a:srgbClr val="FF0000"/>
              </a:solidFill>
            </a:endParaRPr>
          </a:p>
        </p:txBody>
      </p:sp>
      <p:sp>
        <p:nvSpPr>
          <p:cNvPr id="3" name="İçerik Yer Tutucusu 2"/>
          <p:cNvSpPr>
            <a:spLocks noGrp="1"/>
          </p:cNvSpPr>
          <p:nvPr>
            <p:ph idx="1"/>
          </p:nvPr>
        </p:nvSpPr>
        <p:spPr/>
        <p:txBody>
          <a:bodyPr/>
          <a:lstStyle/>
          <a:p>
            <a:endParaRPr lang="tr-TR" dirty="0"/>
          </a:p>
          <a:p>
            <a:r>
              <a:rPr lang="tr-TR" dirty="0"/>
              <a:t>Evde Sağlık Hizmetlerinin Sunulmasına Dair Yönetmelik Aile Hekimliği birimlerinin görev, yetki ve sorumluluklarını da belirlemiştir. </a:t>
            </a:r>
          </a:p>
          <a:p>
            <a:r>
              <a:rPr lang="tr-TR" dirty="0"/>
              <a:t>Buna göre Aile Hekimi evde sağlık hizmetine ihtiyacı olan hastalarını koordinasyon merkezine bildirmek zorundadır.  </a:t>
            </a:r>
          </a:p>
          <a:p>
            <a:r>
              <a:rPr lang="tr-TR" dirty="0"/>
              <a:t>Ayrıca ilgili yönetmelik Aile Hekimlerine evde sağlık hizmeti sonlandırılan kayıtlı hastalarını bildirim sonrası </a:t>
            </a:r>
            <a:r>
              <a:rPr lang="tr-TR" dirty="0">
                <a:solidFill>
                  <a:srgbClr val="FF0000"/>
                </a:solidFill>
              </a:rPr>
              <a:t>5 gün </a:t>
            </a:r>
            <a:r>
              <a:rPr lang="tr-TR" dirty="0"/>
              <a:t>içerisinde evinde ziyaret etme görevi vermektedir. </a:t>
            </a:r>
          </a:p>
          <a:p>
            <a:r>
              <a:rPr lang="tr-TR" dirty="0"/>
              <a:t>Son olarak evde sağlık hizmet birimi kurulmayan ilçelerle belde ve köylerdeki evde sağlık hastalarına sağlık hizmetini aile hekimlerinin sunması beklenmektedir.</a:t>
            </a:r>
          </a:p>
        </p:txBody>
      </p:sp>
    </p:spTree>
    <p:extLst>
      <p:ext uri="{BB962C8B-B14F-4D97-AF65-F5344CB8AC3E}">
        <p14:creationId xmlns:p14="http://schemas.microsoft.com/office/powerpoint/2010/main" val="14345016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AD0D1AE-2612-BA7B-C7C6-8849D9305527}"/>
              </a:ext>
            </a:extLst>
          </p:cNvPr>
          <p:cNvSpPr>
            <a:spLocks noGrp="1"/>
          </p:cNvSpPr>
          <p:nvPr>
            <p:ph type="title"/>
          </p:nvPr>
        </p:nvSpPr>
        <p:spPr/>
        <p:txBody>
          <a:bodyPr>
            <a:normAutofit/>
          </a:bodyPr>
          <a:lstStyle/>
          <a:p>
            <a:r>
              <a:rPr lang="tr-TR" sz="2800" b="1" dirty="0">
                <a:solidFill>
                  <a:srgbClr val="C00000"/>
                </a:solidFill>
              </a:rPr>
              <a:t>AİLE HEKİMLİĞİ VE PALYATİF BAKIM</a:t>
            </a:r>
            <a:endParaRPr lang="tr-TR" sz="2800" dirty="0"/>
          </a:p>
        </p:txBody>
      </p:sp>
      <p:sp>
        <p:nvSpPr>
          <p:cNvPr id="3" name="İçerik Yer Tutucusu 2">
            <a:extLst>
              <a:ext uri="{FF2B5EF4-FFF2-40B4-BE49-F238E27FC236}">
                <a16:creationId xmlns:a16="http://schemas.microsoft.com/office/drawing/2014/main" id="{65D5BFCB-5E4B-181C-0D45-CC3172641DD8}"/>
              </a:ext>
            </a:extLst>
          </p:cNvPr>
          <p:cNvSpPr>
            <a:spLocks noGrp="1"/>
          </p:cNvSpPr>
          <p:nvPr>
            <p:ph idx="1"/>
          </p:nvPr>
        </p:nvSpPr>
        <p:spPr/>
        <p:txBody>
          <a:bodyPr/>
          <a:lstStyle/>
          <a:p>
            <a:r>
              <a:rPr lang="tr-TR" dirty="0"/>
              <a:t>Hastaya ve ailesine yakın, kolay ulaşılabilir ve bütüncül yaklaşım sunan aile hekimleri, palyatif bakım hizmetlerinin temel taşıdır. </a:t>
            </a:r>
          </a:p>
          <a:p>
            <a:r>
              <a:rPr lang="es-ES" dirty="0"/>
              <a:t>1. </a:t>
            </a:r>
            <a:r>
              <a:rPr lang="es-ES" b="1" dirty="0" err="1"/>
              <a:t>Erken</a:t>
            </a:r>
            <a:r>
              <a:rPr lang="es-ES" b="1" dirty="0"/>
              <a:t> </a:t>
            </a:r>
            <a:r>
              <a:rPr lang="es-ES" b="1" dirty="0" err="1"/>
              <a:t>Tanılama</a:t>
            </a:r>
            <a:r>
              <a:rPr lang="es-ES" b="1" dirty="0"/>
              <a:t> ve </a:t>
            </a:r>
            <a:r>
              <a:rPr lang="es-ES" b="1" dirty="0" err="1"/>
              <a:t>Yönlendirme</a:t>
            </a:r>
            <a:endParaRPr lang="tr-TR" b="1" dirty="0"/>
          </a:p>
          <a:p>
            <a:r>
              <a:rPr lang="tr-TR" dirty="0"/>
              <a:t>2. </a:t>
            </a:r>
            <a:r>
              <a:rPr lang="tr-TR" b="1" dirty="0"/>
              <a:t>Psikososyal Destek</a:t>
            </a:r>
          </a:p>
          <a:p>
            <a:r>
              <a:rPr lang="tr-TR" dirty="0"/>
              <a:t>3</a:t>
            </a:r>
            <a:r>
              <a:rPr lang="es-ES" dirty="0"/>
              <a:t>. </a:t>
            </a:r>
            <a:r>
              <a:rPr lang="es-ES" b="1" dirty="0"/>
              <a:t>Hasta ve </a:t>
            </a:r>
            <a:r>
              <a:rPr lang="es-ES" b="1" dirty="0" err="1"/>
              <a:t>Aile</a:t>
            </a:r>
            <a:r>
              <a:rPr lang="es-ES" b="1" dirty="0"/>
              <a:t> </a:t>
            </a:r>
            <a:r>
              <a:rPr lang="es-ES" b="1" dirty="0" err="1"/>
              <a:t>Eğitimi</a:t>
            </a:r>
            <a:endParaRPr lang="tr-TR" b="1" dirty="0"/>
          </a:p>
          <a:p>
            <a:r>
              <a:rPr lang="tr-TR" dirty="0"/>
              <a:t>4. </a:t>
            </a:r>
            <a:r>
              <a:rPr lang="tr-TR" b="1" dirty="0"/>
              <a:t>Evde Sağlık Hizmetleri ile Koordinasyon</a:t>
            </a:r>
          </a:p>
          <a:p>
            <a:r>
              <a:rPr lang="tr-TR" dirty="0"/>
              <a:t>5. </a:t>
            </a:r>
            <a:r>
              <a:rPr lang="tr-TR" b="1" dirty="0"/>
              <a:t>Takip ve Süreklilik</a:t>
            </a:r>
          </a:p>
          <a:p>
            <a:r>
              <a:rPr lang="tr-TR" dirty="0"/>
              <a:t>6. </a:t>
            </a:r>
            <a:r>
              <a:rPr lang="tr-TR" b="1" dirty="0"/>
              <a:t>Multidisipliner İş Birliği</a:t>
            </a:r>
            <a:endParaRPr lang="tr-TR" dirty="0"/>
          </a:p>
        </p:txBody>
      </p:sp>
    </p:spTree>
    <p:extLst>
      <p:ext uri="{BB962C8B-B14F-4D97-AF65-F5344CB8AC3E}">
        <p14:creationId xmlns:p14="http://schemas.microsoft.com/office/powerpoint/2010/main" val="13553383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B1F6BDA-8A5D-12F7-DC64-42FFE3A3EE44}"/>
              </a:ext>
            </a:extLst>
          </p:cNvPr>
          <p:cNvSpPr>
            <a:spLocks noGrp="1"/>
          </p:cNvSpPr>
          <p:nvPr>
            <p:ph type="title"/>
          </p:nvPr>
        </p:nvSpPr>
        <p:spPr/>
        <p:txBody>
          <a:bodyPr>
            <a:normAutofit/>
          </a:bodyPr>
          <a:lstStyle/>
          <a:p>
            <a:endParaRPr lang="tr-TR" sz="2800" dirty="0"/>
          </a:p>
        </p:txBody>
      </p:sp>
      <p:sp>
        <p:nvSpPr>
          <p:cNvPr id="3" name="İçerik Yer Tutucusu 2">
            <a:extLst>
              <a:ext uri="{FF2B5EF4-FFF2-40B4-BE49-F238E27FC236}">
                <a16:creationId xmlns:a16="http://schemas.microsoft.com/office/drawing/2014/main" id="{AE329CFD-1BBA-5AAD-308D-1F2997198174}"/>
              </a:ext>
            </a:extLst>
          </p:cNvPr>
          <p:cNvSpPr>
            <a:spLocks noGrp="1"/>
          </p:cNvSpPr>
          <p:nvPr>
            <p:ph idx="1"/>
          </p:nvPr>
        </p:nvSpPr>
        <p:spPr/>
        <p:txBody>
          <a:bodyPr/>
          <a:lstStyle/>
          <a:p>
            <a:r>
              <a:rPr lang="tr-TR" b="1" dirty="0"/>
              <a:t>Özetle Aile hekimleri;</a:t>
            </a:r>
          </a:p>
          <a:p>
            <a:pPr marL="0" indent="0">
              <a:buNone/>
            </a:pPr>
            <a:r>
              <a:rPr lang="tr-TR" dirty="0"/>
              <a:t>Hastalarla ilk temas noktasında olmaları, </a:t>
            </a:r>
          </a:p>
          <a:p>
            <a:pPr marL="0" indent="0">
              <a:buNone/>
            </a:pPr>
            <a:r>
              <a:rPr lang="tr-TR" dirty="0"/>
              <a:t>Entegre ve koordine hizmet sunabilmeleri, </a:t>
            </a:r>
          </a:p>
          <a:p>
            <a:pPr marL="0" indent="0">
              <a:buNone/>
            </a:pPr>
            <a:r>
              <a:rPr lang="tr-TR" dirty="0"/>
              <a:t>Gerektiğinde hastanın savunuculuğunu üstlenebilmeleri, </a:t>
            </a:r>
          </a:p>
          <a:p>
            <a:pPr marL="0" indent="0">
              <a:buNone/>
            </a:pPr>
            <a:r>
              <a:rPr lang="tr-TR" dirty="0"/>
              <a:t>Toplum tabanlı olduğu kadar kişi merkezli ve aileyi de kapsayan sürekli bakım sunabilmeleri,</a:t>
            </a:r>
          </a:p>
          <a:p>
            <a:pPr marL="0" indent="0">
              <a:buNone/>
            </a:pPr>
            <a:r>
              <a:rPr lang="tr-TR" dirty="0"/>
              <a:t>Bireyin hem akut hem de kronik sorunlarını aynı anda yönetebilmeleri, </a:t>
            </a:r>
          </a:p>
          <a:p>
            <a:pPr marL="0" indent="0">
              <a:buNone/>
            </a:pPr>
            <a:r>
              <a:rPr lang="tr-TR" dirty="0"/>
              <a:t>Biyopsikososyal yaklaşımı etkin şekilde kullanabilmeleri,</a:t>
            </a:r>
          </a:p>
          <a:p>
            <a:pPr marL="0" indent="0">
              <a:buNone/>
            </a:pPr>
            <a:r>
              <a:rPr lang="tr-TR" dirty="0"/>
              <a:t>Toplumun sağlık gereksinimlerini var olan kaynakların kullanımı açısından bir denge içinde uzlaştırabilmeleri gibi birçok nedenle palyatif bakım uygulamalarında kritik öneme sahiptirler.</a:t>
            </a:r>
          </a:p>
          <a:p>
            <a:endParaRPr lang="tr-TR" dirty="0"/>
          </a:p>
        </p:txBody>
      </p:sp>
    </p:spTree>
    <p:extLst>
      <p:ext uri="{BB962C8B-B14F-4D97-AF65-F5344CB8AC3E}">
        <p14:creationId xmlns:p14="http://schemas.microsoft.com/office/powerpoint/2010/main" val="6117543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898DB1B-FFF1-9282-DE81-4148C6BA90B9}"/>
              </a:ext>
            </a:extLst>
          </p:cNvPr>
          <p:cNvSpPr>
            <a:spLocks noGrp="1"/>
          </p:cNvSpPr>
          <p:nvPr>
            <p:ph type="title"/>
          </p:nvPr>
        </p:nvSpPr>
        <p:spPr>
          <a:xfrm>
            <a:off x="1066800" y="532151"/>
            <a:ext cx="10058400" cy="1456006"/>
          </a:xfrm>
        </p:spPr>
        <p:txBody>
          <a:bodyPr>
            <a:normAutofit/>
          </a:bodyPr>
          <a:lstStyle/>
          <a:p>
            <a:r>
              <a:rPr lang="tr-TR" sz="2800" b="1" i="0" dirty="0">
                <a:solidFill>
                  <a:srgbClr val="C00000"/>
                </a:solidFill>
                <a:effectLst/>
              </a:rPr>
              <a:t>Palyatif bakımdan kimler yararlanabilir?</a:t>
            </a:r>
            <a:br>
              <a:rPr lang="tr-TR" sz="2800" b="1" i="0" dirty="0">
                <a:solidFill>
                  <a:srgbClr val="3D4551"/>
                </a:solidFill>
                <a:effectLst/>
              </a:rPr>
            </a:br>
            <a:endParaRPr lang="tr-TR" sz="2800" dirty="0"/>
          </a:p>
        </p:txBody>
      </p:sp>
      <p:sp>
        <p:nvSpPr>
          <p:cNvPr id="3" name="İçerik Yer Tutucusu 2">
            <a:extLst>
              <a:ext uri="{FF2B5EF4-FFF2-40B4-BE49-F238E27FC236}">
                <a16:creationId xmlns:a16="http://schemas.microsoft.com/office/drawing/2014/main" id="{14745408-FE3B-761E-4A7B-30D974A1D97C}"/>
              </a:ext>
            </a:extLst>
          </p:cNvPr>
          <p:cNvSpPr>
            <a:spLocks noGrp="1"/>
          </p:cNvSpPr>
          <p:nvPr>
            <p:ph idx="1"/>
          </p:nvPr>
        </p:nvSpPr>
        <p:spPr/>
        <p:txBody>
          <a:bodyPr/>
          <a:lstStyle/>
          <a:p>
            <a:r>
              <a:rPr lang="tr-TR" dirty="0"/>
              <a:t>Metastatik kanser hastaları</a:t>
            </a:r>
          </a:p>
          <a:p>
            <a:r>
              <a:rPr lang="tr-TR" dirty="0"/>
              <a:t>İleri evre organ yetmezlikleri (KBY, KOAH, kalp yetmezliği)</a:t>
            </a:r>
          </a:p>
          <a:p>
            <a:r>
              <a:rPr lang="tr-TR" dirty="0"/>
              <a:t>Nörolojik hastalıklar (ALS, demans, Parkinson)</a:t>
            </a:r>
          </a:p>
          <a:p>
            <a:r>
              <a:rPr lang="tr-TR" dirty="0"/>
              <a:t>Yaşamı tehdit eden kronik hastalıklara sahip bireyler</a:t>
            </a:r>
          </a:p>
          <a:p>
            <a:pPr algn="l"/>
            <a:endParaRPr lang="tr-TR" b="0" i="0" dirty="0">
              <a:solidFill>
                <a:srgbClr val="1B1B1B"/>
              </a:solidFill>
              <a:effectLst/>
              <a:latin typeface="Source Sans Pro Web"/>
            </a:endParaRPr>
          </a:p>
          <a:p>
            <a:endParaRPr lang="tr-TR" dirty="0"/>
          </a:p>
        </p:txBody>
      </p:sp>
      <p:pic>
        <p:nvPicPr>
          <p:cNvPr id="3074" name="Picture 2" descr="Samsun Evde Sağlık Hizmeti | Evde Sağlık Hizmeti">
            <a:extLst>
              <a:ext uri="{FF2B5EF4-FFF2-40B4-BE49-F238E27FC236}">
                <a16:creationId xmlns:a16="http://schemas.microsoft.com/office/drawing/2014/main" id="{CD9F043A-EE3A-80B7-3380-5D49149418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5417" y="3807503"/>
            <a:ext cx="4388606" cy="2518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937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B89F0160-89E5-E6A9-9FD9-53747F16B35F}"/>
              </a:ext>
            </a:extLst>
          </p:cNvPr>
          <p:cNvPicPr>
            <a:picLocks noGrp="1" noChangeAspect="1"/>
          </p:cNvPicPr>
          <p:nvPr>
            <p:ph idx="1"/>
          </p:nvPr>
        </p:nvPicPr>
        <p:blipFill>
          <a:blip r:embed="rId2"/>
          <a:stretch>
            <a:fillRect/>
          </a:stretch>
        </p:blipFill>
        <p:spPr>
          <a:xfrm>
            <a:off x="789484" y="545123"/>
            <a:ext cx="5306517" cy="5767753"/>
          </a:xfrm>
        </p:spPr>
      </p:pic>
      <p:pic>
        <p:nvPicPr>
          <p:cNvPr id="7" name="Resim 6">
            <a:extLst>
              <a:ext uri="{FF2B5EF4-FFF2-40B4-BE49-F238E27FC236}">
                <a16:creationId xmlns:a16="http://schemas.microsoft.com/office/drawing/2014/main" id="{28357651-8521-0B08-715D-FB53EAF004FC}"/>
              </a:ext>
            </a:extLst>
          </p:cNvPr>
          <p:cNvPicPr>
            <a:picLocks noChangeAspect="1"/>
          </p:cNvPicPr>
          <p:nvPr/>
        </p:nvPicPr>
        <p:blipFill>
          <a:blip r:embed="rId3"/>
          <a:stretch>
            <a:fillRect/>
          </a:stretch>
        </p:blipFill>
        <p:spPr>
          <a:xfrm>
            <a:off x="5891134" y="520504"/>
            <a:ext cx="5306518" cy="5767753"/>
          </a:xfrm>
          <a:prstGeom prst="rect">
            <a:avLst/>
          </a:prstGeom>
        </p:spPr>
      </p:pic>
    </p:spTree>
    <p:extLst>
      <p:ext uri="{BB962C8B-B14F-4D97-AF65-F5344CB8AC3E}">
        <p14:creationId xmlns:p14="http://schemas.microsoft.com/office/powerpoint/2010/main" val="14670537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9C4C90D-ECBC-9CDF-0B91-54C1B1E74CC5}"/>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1DB70612-6E71-C8C6-7F67-4F223140D8A0}"/>
              </a:ext>
            </a:extLst>
          </p:cNvPr>
          <p:cNvSpPr>
            <a:spLocks noGrp="1"/>
          </p:cNvSpPr>
          <p:nvPr>
            <p:ph idx="1"/>
          </p:nvPr>
        </p:nvSpPr>
        <p:spPr/>
        <p:txBody>
          <a:bodyPr/>
          <a:lstStyle/>
          <a:p>
            <a:endParaRPr lang="tr-TR"/>
          </a:p>
        </p:txBody>
      </p:sp>
      <p:pic>
        <p:nvPicPr>
          <p:cNvPr id="5" name="Resim 4">
            <a:extLst>
              <a:ext uri="{FF2B5EF4-FFF2-40B4-BE49-F238E27FC236}">
                <a16:creationId xmlns:a16="http://schemas.microsoft.com/office/drawing/2014/main" id="{B169552D-3476-B06C-AF98-35DC183E6923}"/>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52965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D1BBFFD-72DE-A906-9845-8D05E0F9C5CC}"/>
              </a:ext>
            </a:extLst>
          </p:cNvPr>
          <p:cNvSpPr>
            <a:spLocks noGrp="1"/>
          </p:cNvSpPr>
          <p:nvPr>
            <p:ph type="title"/>
          </p:nvPr>
        </p:nvSpPr>
        <p:spPr/>
        <p:txBody>
          <a:bodyPr>
            <a:normAutofit/>
          </a:bodyPr>
          <a:lstStyle/>
          <a:p>
            <a:r>
              <a:rPr lang="tr-TR" sz="2800" b="1" dirty="0">
                <a:solidFill>
                  <a:srgbClr val="C00000"/>
                </a:solidFill>
              </a:rPr>
              <a:t>ÖĞRENİM HEDEFLERİ</a:t>
            </a:r>
          </a:p>
        </p:txBody>
      </p:sp>
      <p:sp>
        <p:nvSpPr>
          <p:cNvPr id="3" name="İçerik Yer Tutucusu 2">
            <a:extLst>
              <a:ext uri="{FF2B5EF4-FFF2-40B4-BE49-F238E27FC236}">
                <a16:creationId xmlns:a16="http://schemas.microsoft.com/office/drawing/2014/main" id="{DC5196DA-AACA-744A-0B17-C9043C275BFC}"/>
              </a:ext>
            </a:extLst>
          </p:cNvPr>
          <p:cNvSpPr>
            <a:spLocks noGrp="1"/>
          </p:cNvSpPr>
          <p:nvPr>
            <p:ph idx="1"/>
          </p:nvPr>
        </p:nvSpPr>
        <p:spPr/>
        <p:txBody>
          <a:bodyPr>
            <a:normAutofit/>
          </a:bodyPr>
          <a:lstStyle/>
          <a:p>
            <a:pPr>
              <a:buFont typeface="Wingdings" panose="05000000000000000000" pitchFamily="2" charset="2"/>
              <a:buChar char="Ø"/>
            </a:pPr>
            <a:r>
              <a:rPr lang="tr-TR" dirty="0"/>
              <a:t>Palyatif bakımın tanımını yapabilmek</a:t>
            </a:r>
          </a:p>
          <a:p>
            <a:pPr>
              <a:buFont typeface="Wingdings" panose="05000000000000000000" pitchFamily="2" charset="2"/>
              <a:buChar char="Ø"/>
            </a:pPr>
            <a:r>
              <a:rPr lang="tr-TR" dirty="0"/>
              <a:t>Palyatif bakım ekibini tanımlayabilmek</a:t>
            </a:r>
          </a:p>
          <a:p>
            <a:pPr>
              <a:buFont typeface="Wingdings" panose="05000000000000000000" pitchFamily="2" charset="2"/>
              <a:buChar char="Ø"/>
            </a:pPr>
            <a:r>
              <a:rPr lang="tr-TR" dirty="0"/>
              <a:t>Palyatif bakım tarihçesi hakkında bilgi edinebilmek</a:t>
            </a:r>
          </a:p>
          <a:p>
            <a:pPr>
              <a:buFont typeface="Wingdings" panose="05000000000000000000" pitchFamily="2" charset="2"/>
              <a:buChar char="Ø"/>
            </a:pPr>
            <a:r>
              <a:rPr lang="tr-TR" dirty="0"/>
              <a:t>Palyatif bakımın sunulduğu yerleri sayabilmek</a:t>
            </a:r>
          </a:p>
          <a:p>
            <a:pPr>
              <a:buFont typeface="Wingdings" panose="05000000000000000000" pitchFamily="2" charset="2"/>
              <a:buChar char="Ø"/>
            </a:pPr>
            <a:r>
              <a:rPr lang="tr-TR" dirty="0"/>
              <a:t>Palyatif bakım gerektiren hastalıkları bilmek</a:t>
            </a:r>
          </a:p>
          <a:p>
            <a:pPr>
              <a:buFont typeface="Wingdings" panose="05000000000000000000" pitchFamily="2" charset="2"/>
              <a:buChar char="Ø"/>
            </a:pPr>
            <a:r>
              <a:rPr lang="tr-TR" dirty="0"/>
              <a:t>Palyatif bakım ilke ve amaçlarını bilmek</a:t>
            </a:r>
          </a:p>
          <a:p>
            <a:pPr>
              <a:buFont typeface="Wingdings" panose="05000000000000000000" pitchFamily="2" charset="2"/>
              <a:buChar char="Ø"/>
            </a:pPr>
            <a:r>
              <a:rPr lang="tr-TR" dirty="0"/>
              <a:t>Palyatif bakımda sık karşılaşılan semptomlar ve tedavilerini sayabilmek</a:t>
            </a:r>
          </a:p>
          <a:p>
            <a:pPr>
              <a:buFont typeface="Wingdings" panose="05000000000000000000" pitchFamily="2" charset="2"/>
              <a:buChar char="Ø"/>
            </a:pPr>
            <a:r>
              <a:rPr lang="tr-TR" dirty="0"/>
              <a:t>Palyatif bakım tamamlayıcı tedaviler hakkında bilgi sahibi olmak</a:t>
            </a:r>
          </a:p>
          <a:p>
            <a:endParaRPr lang="tr-TR" dirty="0"/>
          </a:p>
        </p:txBody>
      </p:sp>
    </p:spTree>
    <p:extLst>
      <p:ext uri="{BB962C8B-B14F-4D97-AF65-F5344CB8AC3E}">
        <p14:creationId xmlns:p14="http://schemas.microsoft.com/office/powerpoint/2010/main" val="791315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800" b="1" dirty="0">
                <a:solidFill>
                  <a:srgbClr val="C00000"/>
                </a:solidFill>
              </a:rPr>
              <a:t>YATIŞ ŞARTLARI</a:t>
            </a:r>
          </a:p>
        </p:txBody>
      </p:sp>
      <p:sp>
        <p:nvSpPr>
          <p:cNvPr id="3" name="İçerik Yer Tutucusu 2"/>
          <p:cNvSpPr>
            <a:spLocks noGrp="1"/>
          </p:cNvSpPr>
          <p:nvPr>
            <p:ph idx="1"/>
          </p:nvPr>
        </p:nvSpPr>
        <p:spPr/>
        <p:txBody>
          <a:bodyPr>
            <a:normAutofit fontScale="47500" lnSpcReduction="20000"/>
          </a:bodyPr>
          <a:lstStyle/>
          <a:p>
            <a:pPr>
              <a:lnSpc>
                <a:spcPct val="170000"/>
              </a:lnSpc>
              <a:buFont typeface="+mj-lt"/>
              <a:buAutoNum type="arabicParenR"/>
            </a:pPr>
            <a:r>
              <a:rPr lang="tr-TR" sz="3300" dirty="0">
                <a:cs typeface="Arial" panose="020B0604020202020204" pitchFamily="34" charset="0"/>
              </a:rPr>
              <a:t>Medikal tedaviye rağmen VAS ağrı skalası ≥ 5 olan, ağrıya bağlı uyku düzeni bozulan, istirahatte dahi ağrısı devam eden ve yan etkiler nedeni ile medikal tedavi uygulanamayan hastalar </a:t>
            </a:r>
          </a:p>
          <a:p>
            <a:pPr>
              <a:lnSpc>
                <a:spcPct val="170000"/>
              </a:lnSpc>
              <a:buFont typeface="+mj-lt"/>
              <a:buAutoNum type="arabicParenR"/>
            </a:pPr>
            <a:r>
              <a:rPr lang="tr-TR" sz="3300" dirty="0">
                <a:cs typeface="Arial" panose="020B0604020202020204" pitchFamily="34" charset="0"/>
              </a:rPr>
              <a:t>Oral alımı bozulmuş, NRS 2002 beslenme skoru ≥ 3 olan, son 6 ay içerisinde  % 10’dan fazla kilo kaybı olan, hiç oral alamadığı için </a:t>
            </a:r>
            <a:r>
              <a:rPr lang="tr-TR" sz="3300" dirty="0" err="1">
                <a:cs typeface="Arial" panose="020B0604020202020204" pitchFamily="34" charset="0"/>
              </a:rPr>
              <a:t>enteral</a:t>
            </a:r>
            <a:r>
              <a:rPr lang="tr-TR" sz="3300" dirty="0">
                <a:cs typeface="Arial" panose="020B0604020202020204" pitchFamily="34" charset="0"/>
              </a:rPr>
              <a:t> ya da </a:t>
            </a:r>
            <a:r>
              <a:rPr lang="tr-TR" sz="3300" dirty="0" err="1">
                <a:cs typeface="Arial" panose="020B0604020202020204" pitchFamily="34" charset="0"/>
              </a:rPr>
              <a:t>parenteral</a:t>
            </a:r>
            <a:r>
              <a:rPr lang="tr-TR" sz="3300" dirty="0">
                <a:cs typeface="Arial" panose="020B0604020202020204" pitchFamily="34" charset="0"/>
              </a:rPr>
              <a:t> beslenme desteğine ihtiyaç duyan </a:t>
            </a:r>
            <a:r>
              <a:rPr lang="tr-TR" sz="3300" b="1" dirty="0" err="1">
                <a:cs typeface="Arial" panose="020B0604020202020204" pitchFamily="34" charset="0"/>
              </a:rPr>
              <a:t>malnutrisyonlu</a:t>
            </a:r>
            <a:r>
              <a:rPr lang="tr-TR" sz="3300" b="1" dirty="0">
                <a:cs typeface="Arial" panose="020B0604020202020204" pitchFamily="34" charset="0"/>
              </a:rPr>
              <a:t> hastalar </a:t>
            </a:r>
          </a:p>
          <a:p>
            <a:pPr>
              <a:lnSpc>
                <a:spcPct val="170000"/>
              </a:lnSpc>
              <a:buFont typeface="+mj-lt"/>
              <a:buAutoNum type="arabicParenR"/>
            </a:pPr>
            <a:r>
              <a:rPr lang="tr-TR" sz="3300" dirty="0">
                <a:cs typeface="Arial" panose="020B0604020202020204" pitchFamily="34" charset="0"/>
              </a:rPr>
              <a:t>Enfekte veya tedaviye dirençli, Evre III- IV </a:t>
            </a:r>
            <a:r>
              <a:rPr lang="tr-TR" sz="3300" b="1" dirty="0">
                <a:cs typeface="Arial" panose="020B0604020202020204" pitchFamily="34" charset="0"/>
              </a:rPr>
              <a:t>dekübit yarası olan hastalar, </a:t>
            </a:r>
          </a:p>
          <a:p>
            <a:pPr>
              <a:lnSpc>
                <a:spcPct val="170000"/>
              </a:lnSpc>
              <a:buFont typeface="+mj-lt"/>
              <a:buAutoNum type="arabicParenR"/>
            </a:pPr>
            <a:r>
              <a:rPr lang="tr-TR" sz="3300" dirty="0">
                <a:cs typeface="Arial" panose="020B0604020202020204" pitchFamily="34" charset="0"/>
              </a:rPr>
              <a:t>D</a:t>
            </a:r>
            <a:r>
              <a:rPr lang="tr-TR" sz="3300" b="1" dirty="0">
                <a:cs typeface="Arial" panose="020B0604020202020204" pitchFamily="34" charset="0"/>
              </a:rPr>
              <a:t>eliryum</a:t>
            </a:r>
            <a:r>
              <a:rPr lang="tr-TR" sz="3300" dirty="0">
                <a:cs typeface="Arial" panose="020B0604020202020204" pitchFamily="34" charset="0"/>
              </a:rPr>
              <a:t> tanısı almış, etiyolojisi multiple veya belirsiz olan hastalar </a:t>
            </a:r>
          </a:p>
          <a:p>
            <a:pPr>
              <a:lnSpc>
                <a:spcPct val="170000"/>
              </a:lnSpc>
              <a:buFont typeface="+mj-lt"/>
              <a:buAutoNum type="arabicParenR"/>
            </a:pPr>
            <a:r>
              <a:rPr lang="tr-TR" sz="3300" b="1" dirty="0">
                <a:cs typeface="Arial" panose="020B0604020202020204" pitchFamily="34" charset="0"/>
              </a:rPr>
              <a:t>Geriatrik Sendromlar</a:t>
            </a:r>
            <a:r>
              <a:rPr lang="tr-TR" sz="3300" dirty="0">
                <a:cs typeface="Arial" panose="020B0604020202020204" pitchFamily="34" charset="0"/>
              </a:rPr>
              <a:t>: düşme, inkontinans, ihmal ve kötüye kullanım vb. hastalar </a:t>
            </a:r>
          </a:p>
          <a:p>
            <a:pPr>
              <a:lnSpc>
                <a:spcPct val="170000"/>
              </a:lnSpc>
              <a:buFont typeface="+mj-lt"/>
              <a:buAutoNum type="arabicParenR"/>
            </a:pPr>
            <a:r>
              <a:rPr lang="tr-TR" sz="3300" dirty="0">
                <a:cs typeface="Arial" panose="020B0604020202020204" pitchFamily="34" charset="0"/>
              </a:rPr>
              <a:t>Tedaviye dirençli, evre IV </a:t>
            </a:r>
            <a:r>
              <a:rPr lang="tr-TR" sz="3300" b="1" dirty="0">
                <a:cs typeface="Arial" panose="020B0604020202020204" pitchFamily="34" charset="0"/>
              </a:rPr>
              <a:t>kalp yetmezliği </a:t>
            </a:r>
            <a:r>
              <a:rPr lang="tr-TR" sz="3300" dirty="0">
                <a:cs typeface="Arial" panose="020B0604020202020204" pitchFamily="34" charset="0"/>
              </a:rPr>
              <a:t>olan frajil hastalar</a:t>
            </a:r>
          </a:p>
          <a:p>
            <a:endParaRPr lang="tr-TR" dirty="0"/>
          </a:p>
        </p:txBody>
      </p:sp>
    </p:spTree>
    <p:extLst>
      <p:ext uri="{BB962C8B-B14F-4D97-AF65-F5344CB8AC3E}">
        <p14:creationId xmlns:p14="http://schemas.microsoft.com/office/powerpoint/2010/main" val="23518991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a:spcAft>
                <a:spcPts val="600"/>
              </a:spcAft>
              <a:buFont typeface="+mj-lt"/>
              <a:buAutoNum type="arabicParenR" startAt="7"/>
            </a:pPr>
            <a:r>
              <a:rPr lang="tr-TR" sz="1800" dirty="0">
                <a:cs typeface="Arial" panose="020B0604020202020204" pitchFamily="34" charset="0"/>
              </a:rPr>
              <a:t>Tedaviye rağmen klinik ve laboratuvar olarak kötüleşen ve semptomları artan , </a:t>
            </a:r>
            <a:r>
              <a:rPr lang="tr-TR" sz="1800" dirty="0" err="1">
                <a:cs typeface="Arial" panose="020B0604020202020204" pitchFamily="34" charset="0"/>
              </a:rPr>
              <a:t>Karnofsky</a:t>
            </a:r>
            <a:r>
              <a:rPr lang="tr-TR" sz="1800" dirty="0">
                <a:cs typeface="Arial" panose="020B0604020202020204" pitchFamily="34" charset="0"/>
              </a:rPr>
              <a:t> performans skoru &lt; %70 olan, vertebra metastazı, hiperkalsemi gibi onkolojik acilleri olan, son 3 ay zarfında 2 defadan fazla pnömoni geçiren, </a:t>
            </a:r>
            <a:r>
              <a:rPr lang="tr-TR" sz="1800" dirty="0" err="1">
                <a:cs typeface="Arial" panose="020B0604020202020204" pitchFamily="34" charset="0"/>
              </a:rPr>
              <a:t>ko</a:t>
            </a:r>
            <a:r>
              <a:rPr lang="tr-TR" sz="1800" dirty="0">
                <a:cs typeface="Arial" panose="020B0604020202020204" pitchFamily="34" charset="0"/>
              </a:rPr>
              <a:t>-morbiditesi yüksek, beklenen yaşam süresi 6 aydan kısa, cerrahi, radyoterapi (RT) ve kemoterapi (KT) gibi tedavilere rağmen </a:t>
            </a:r>
            <a:r>
              <a:rPr lang="tr-TR" sz="1800" dirty="0" err="1">
                <a:cs typeface="Arial" panose="020B0604020202020204" pitchFamily="34" charset="0"/>
              </a:rPr>
              <a:t>progressif</a:t>
            </a:r>
            <a:r>
              <a:rPr lang="tr-TR" sz="1800" dirty="0">
                <a:cs typeface="Arial" panose="020B0604020202020204" pitchFamily="34" charset="0"/>
              </a:rPr>
              <a:t> hastalığı olan </a:t>
            </a:r>
            <a:r>
              <a:rPr lang="tr-TR" sz="1800" b="1" dirty="0">
                <a:cs typeface="Arial" panose="020B0604020202020204" pitchFamily="34" charset="0"/>
              </a:rPr>
              <a:t>onkoloji hastaları </a:t>
            </a:r>
          </a:p>
          <a:p>
            <a:pPr>
              <a:spcAft>
                <a:spcPts val="600"/>
              </a:spcAft>
              <a:buFont typeface="+mj-lt"/>
              <a:buAutoNum type="arabicParenR" startAt="7"/>
            </a:pPr>
            <a:r>
              <a:rPr lang="tr-TR" sz="1800" dirty="0">
                <a:cs typeface="Arial" panose="020B0604020202020204" pitchFamily="34" charset="0"/>
              </a:rPr>
              <a:t>Kronik, tedaviye dirençli olan </a:t>
            </a:r>
            <a:r>
              <a:rPr lang="tr-TR" sz="1800" b="1" dirty="0">
                <a:cs typeface="Arial" panose="020B0604020202020204" pitchFamily="34" charset="0"/>
              </a:rPr>
              <a:t>son dönem akciğer hastaları </a:t>
            </a:r>
          </a:p>
          <a:p>
            <a:pPr>
              <a:spcAft>
                <a:spcPts val="600"/>
              </a:spcAft>
              <a:buFont typeface="+mj-lt"/>
              <a:buAutoNum type="arabicParenR" startAt="7"/>
            </a:pPr>
            <a:r>
              <a:rPr lang="tr-TR" sz="1800" dirty="0">
                <a:cs typeface="Arial" panose="020B0604020202020204" pitchFamily="34" charset="0"/>
              </a:rPr>
              <a:t>Klinik tablosunda akut değişiklik olan </a:t>
            </a:r>
            <a:r>
              <a:rPr lang="tr-TR" sz="1800" b="1" dirty="0">
                <a:cs typeface="Arial" panose="020B0604020202020204" pitchFamily="34" charset="0"/>
              </a:rPr>
              <a:t>demans hastaları</a:t>
            </a:r>
            <a:r>
              <a:rPr lang="tr-TR" sz="1800" dirty="0">
                <a:cs typeface="Arial" panose="020B0604020202020204" pitchFamily="34" charset="0"/>
              </a:rPr>
              <a:t>: FAST Sınıflandırılmasına göre Evre 7 ve üzeri olan ve günlük aktivelerinin en az üç tanesini yardımla yapabilen hastalar </a:t>
            </a:r>
          </a:p>
          <a:p>
            <a:pPr>
              <a:spcAft>
                <a:spcPts val="600"/>
              </a:spcAft>
              <a:buFont typeface="+mj-lt"/>
              <a:buAutoNum type="arabicParenR" startAt="7"/>
            </a:pPr>
            <a:r>
              <a:rPr lang="tr-TR" sz="1800" b="1" dirty="0">
                <a:cs typeface="Arial" panose="020B0604020202020204" pitchFamily="34" charset="0"/>
              </a:rPr>
              <a:t>Kronik nörolojik hastalığı</a:t>
            </a:r>
            <a:r>
              <a:rPr lang="tr-TR" sz="1800" dirty="0">
                <a:cs typeface="Arial" panose="020B0604020202020204" pitchFamily="34" charset="0"/>
              </a:rPr>
              <a:t> olup (İnme, Parkinson hastalığı, Multipl Skleroz </a:t>
            </a:r>
            <a:r>
              <a:rPr lang="tr-TR" sz="1800" dirty="0" err="1">
                <a:cs typeface="Arial" panose="020B0604020202020204" pitchFamily="34" charset="0"/>
              </a:rPr>
              <a:t>vb</a:t>
            </a:r>
            <a:r>
              <a:rPr lang="tr-TR" sz="1800" dirty="0">
                <a:cs typeface="Arial" panose="020B0604020202020204" pitchFamily="34" charset="0"/>
              </a:rPr>
              <a:t>) klinik tablosunda akut değişikliği olan (ateş, beslenme bozukluğu, dekübit yarası, üriner enfeksiyonlar, pnömoni, </a:t>
            </a:r>
            <a:r>
              <a:rPr lang="tr-TR" sz="1800" dirty="0" err="1">
                <a:cs typeface="Arial" panose="020B0604020202020204" pitchFamily="34" charset="0"/>
              </a:rPr>
              <a:t>vb</a:t>
            </a:r>
            <a:r>
              <a:rPr lang="tr-TR" sz="1800" dirty="0">
                <a:cs typeface="Arial" panose="020B0604020202020204" pitchFamily="34" charset="0"/>
              </a:rPr>
              <a:t>) hastalar </a:t>
            </a:r>
          </a:p>
          <a:p>
            <a:pPr>
              <a:spcAft>
                <a:spcPts val="600"/>
              </a:spcAft>
              <a:buFont typeface="+mj-lt"/>
              <a:buAutoNum type="arabicParenR" startAt="7"/>
            </a:pPr>
            <a:r>
              <a:rPr lang="tr-TR" sz="1800" dirty="0">
                <a:cs typeface="Arial" panose="020B0604020202020204" pitchFamily="34" charset="0"/>
              </a:rPr>
              <a:t>Tükenme </a:t>
            </a:r>
            <a:r>
              <a:rPr lang="tr-TR" sz="1800" dirty="0" err="1">
                <a:cs typeface="Arial" panose="020B0604020202020204" pitchFamily="34" charset="0"/>
              </a:rPr>
              <a:t>Sendromu'na</a:t>
            </a:r>
            <a:r>
              <a:rPr lang="tr-TR" sz="1800" dirty="0">
                <a:cs typeface="Arial" panose="020B0604020202020204" pitchFamily="34" charset="0"/>
              </a:rPr>
              <a:t> girmiş son dönem </a:t>
            </a:r>
            <a:r>
              <a:rPr lang="tr-TR" sz="1800" b="1" dirty="0">
                <a:cs typeface="Arial" panose="020B0604020202020204" pitchFamily="34" charset="0"/>
              </a:rPr>
              <a:t>HIV hastaları</a:t>
            </a:r>
          </a:p>
          <a:p>
            <a:endParaRPr lang="tr-TR" dirty="0"/>
          </a:p>
        </p:txBody>
      </p:sp>
    </p:spTree>
    <p:extLst>
      <p:ext uri="{BB962C8B-B14F-4D97-AF65-F5344CB8AC3E}">
        <p14:creationId xmlns:p14="http://schemas.microsoft.com/office/powerpoint/2010/main" val="40306667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66800" y="158596"/>
            <a:ext cx="10058400" cy="1450757"/>
          </a:xfrm>
        </p:spPr>
        <p:txBody>
          <a:bodyPr>
            <a:normAutofit/>
          </a:bodyPr>
          <a:lstStyle/>
          <a:p>
            <a:r>
              <a:rPr lang="tr-TR" sz="2800" b="1" dirty="0">
                <a:solidFill>
                  <a:srgbClr val="C00000"/>
                </a:solidFill>
                <a:cs typeface="Arial" panose="020B0604020202020204" pitchFamily="34" charset="0"/>
              </a:rPr>
              <a:t>Palyatif Bakım Ünitesinden Evde Bakım Aşamasına Geçiş Kriterleri</a:t>
            </a:r>
            <a:endParaRPr lang="tr-TR" sz="2800" b="1" dirty="0">
              <a:solidFill>
                <a:srgbClr val="C00000"/>
              </a:solidFill>
            </a:endParaRPr>
          </a:p>
        </p:txBody>
      </p:sp>
      <p:sp>
        <p:nvSpPr>
          <p:cNvPr id="3" name="İçerik Yer Tutucusu 2"/>
          <p:cNvSpPr>
            <a:spLocks noGrp="1"/>
          </p:cNvSpPr>
          <p:nvPr>
            <p:ph idx="1"/>
          </p:nvPr>
        </p:nvSpPr>
        <p:spPr/>
        <p:txBody>
          <a:bodyPr/>
          <a:lstStyle/>
          <a:p>
            <a:pPr marL="0" indent="0">
              <a:buNone/>
            </a:pPr>
            <a:r>
              <a:rPr lang="tr-TR" dirty="0">
                <a:cs typeface="Arial" panose="020B0604020202020204" pitchFamily="34" charset="0"/>
              </a:rPr>
              <a:t>Taburculuk planlanmasının amacı; sürekli bakım için bir çerçeve oluşturmak ve hastanın bir ortamdan daha uygun bir ortama geçişini kolaylaştırmaktır. </a:t>
            </a:r>
          </a:p>
          <a:p>
            <a:pPr marL="0" indent="0">
              <a:buNone/>
            </a:pPr>
            <a:r>
              <a:rPr lang="tr-TR" dirty="0">
                <a:cs typeface="Arial" panose="020B0604020202020204" pitchFamily="34" charset="0"/>
              </a:rPr>
              <a:t>Taburculuk </a:t>
            </a:r>
            <a:r>
              <a:rPr lang="tr-TR" dirty="0" err="1">
                <a:cs typeface="Arial" panose="020B0604020202020204" pitchFamily="34" charset="0"/>
              </a:rPr>
              <a:t>multidisipliner</a:t>
            </a:r>
            <a:r>
              <a:rPr lang="tr-TR" dirty="0">
                <a:cs typeface="Arial" panose="020B0604020202020204" pitchFamily="34" charset="0"/>
              </a:rPr>
              <a:t> bir süreçtir ve sürdürülmesi tüm ekibin ortak ve açık iletişimine bağlıdır. </a:t>
            </a:r>
          </a:p>
          <a:p>
            <a:pPr marL="0" indent="0">
              <a:buNone/>
            </a:pPr>
            <a:r>
              <a:rPr lang="tr-TR" dirty="0">
                <a:cs typeface="Arial" panose="020B0604020202020204" pitchFamily="34" charset="0"/>
              </a:rPr>
              <a:t>Taburculuk planlanmasında; hasta ve ailesinin tüm kararlara katılımı konusunda bilgilendirilmesi ve aydınlatılmış onamının alınması gereklidir. </a:t>
            </a:r>
          </a:p>
          <a:p>
            <a:endParaRPr lang="tr-TR" dirty="0"/>
          </a:p>
        </p:txBody>
      </p:sp>
    </p:spTree>
    <p:extLst>
      <p:ext uri="{BB962C8B-B14F-4D97-AF65-F5344CB8AC3E}">
        <p14:creationId xmlns:p14="http://schemas.microsoft.com/office/powerpoint/2010/main" val="14909073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151691"/>
            <a:ext cx="10058400" cy="1450757"/>
          </a:xfrm>
        </p:spPr>
        <p:txBody>
          <a:bodyPr>
            <a:normAutofit/>
          </a:bodyPr>
          <a:lstStyle/>
          <a:p>
            <a:r>
              <a:rPr lang="tr-TR" sz="2800" b="1" dirty="0">
                <a:solidFill>
                  <a:srgbClr val="C00000"/>
                </a:solidFill>
                <a:cs typeface="Arial" panose="020B0604020202020204" pitchFamily="34" charset="0"/>
              </a:rPr>
              <a:t>Taburculuk Kriterleri</a:t>
            </a:r>
            <a:endParaRPr lang="tr-TR" sz="2800" b="1" dirty="0">
              <a:solidFill>
                <a:srgbClr val="C00000"/>
              </a:solidFill>
            </a:endParaRPr>
          </a:p>
        </p:txBody>
      </p:sp>
      <p:sp>
        <p:nvSpPr>
          <p:cNvPr id="3" name="İçerik Yer Tutucusu 2"/>
          <p:cNvSpPr>
            <a:spLocks noGrp="1"/>
          </p:cNvSpPr>
          <p:nvPr>
            <p:ph idx="1"/>
          </p:nvPr>
        </p:nvSpPr>
        <p:spPr/>
        <p:txBody>
          <a:bodyPr/>
          <a:lstStyle/>
          <a:p>
            <a:pPr>
              <a:spcAft>
                <a:spcPts val="600"/>
              </a:spcAft>
              <a:buFont typeface="+mj-lt"/>
              <a:buAutoNum type="arabicParenR"/>
            </a:pPr>
            <a:r>
              <a:rPr lang="tr-TR" dirty="0">
                <a:cs typeface="Arial" panose="020B0604020202020204" pitchFamily="34" charset="0"/>
              </a:rPr>
              <a:t>Hastanın semptomları kontrol altına alındı ise yatarak tedavi gerektirmeyecek şekilde stabil hale getirildiyse</a:t>
            </a:r>
          </a:p>
          <a:p>
            <a:pPr>
              <a:spcAft>
                <a:spcPts val="600"/>
              </a:spcAft>
              <a:buFont typeface="+mj-lt"/>
              <a:buAutoNum type="arabicParenR"/>
            </a:pPr>
            <a:r>
              <a:rPr lang="tr-TR" dirty="0">
                <a:cs typeface="Arial" panose="020B0604020202020204" pitchFamily="34" charset="0"/>
              </a:rPr>
              <a:t>Akut medikal problem çözüldü ise (</a:t>
            </a:r>
            <a:r>
              <a:rPr lang="tr-TR" dirty="0" err="1">
                <a:cs typeface="Arial" panose="020B0604020202020204" pitchFamily="34" charset="0"/>
              </a:rPr>
              <a:t>örn</a:t>
            </a:r>
            <a:r>
              <a:rPr lang="tr-TR" dirty="0">
                <a:cs typeface="Arial" panose="020B0604020202020204" pitchFamily="34" charset="0"/>
              </a:rPr>
              <a:t>: malignite hastasının hiperkalsemisi tedavi edildi ise.) </a:t>
            </a:r>
          </a:p>
          <a:p>
            <a:pPr>
              <a:spcAft>
                <a:spcPts val="600"/>
              </a:spcAft>
              <a:buFont typeface="+mj-lt"/>
              <a:buAutoNum type="arabicParenR"/>
            </a:pPr>
            <a:r>
              <a:rPr lang="tr-TR" dirty="0">
                <a:cs typeface="Arial" panose="020B0604020202020204" pitchFamily="34" charset="0"/>
              </a:rPr>
              <a:t>Hastaya ancak hastanede uygulanabilecek medikal girişimler komplikasyonsuz bir şekilde yapıldı ise (örneğin: </a:t>
            </a:r>
            <a:r>
              <a:rPr lang="tr-TR" dirty="0" err="1">
                <a:cs typeface="Arial" panose="020B0604020202020204" pitchFamily="34" charset="0"/>
              </a:rPr>
              <a:t>Perkutan</a:t>
            </a:r>
            <a:r>
              <a:rPr lang="tr-TR" dirty="0">
                <a:cs typeface="Arial" panose="020B0604020202020204" pitchFamily="34" charset="0"/>
              </a:rPr>
              <a:t> Endoskopik Gastrostomi (PEG) yerleştirildi ise.) </a:t>
            </a:r>
          </a:p>
          <a:p>
            <a:pPr>
              <a:spcAft>
                <a:spcPts val="600"/>
              </a:spcAft>
              <a:buFont typeface="+mj-lt"/>
              <a:buAutoNum type="arabicParenR"/>
            </a:pPr>
            <a:r>
              <a:rPr lang="tr-TR" dirty="0">
                <a:cs typeface="Arial" panose="020B0604020202020204" pitchFamily="34" charset="0"/>
              </a:rPr>
              <a:t>Hastanın ve çevresinin taburcu olmayı talep etmesi durumunda, hastalar eve çıkabilir. (Tetkik tedavi </a:t>
            </a:r>
            <a:r>
              <a:rPr lang="tr-TR" dirty="0" err="1">
                <a:cs typeface="Arial" panose="020B0604020202020204" pitchFamily="34" charset="0"/>
              </a:rPr>
              <a:t>red</a:t>
            </a:r>
            <a:r>
              <a:rPr lang="tr-TR" dirty="0">
                <a:cs typeface="Arial" panose="020B0604020202020204" pitchFamily="34" charset="0"/>
              </a:rPr>
              <a:t> tutanağı ile)</a:t>
            </a:r>
          </a:p>
          <a:p>
            <a:endParaRPr lang="tr-TR" dirty="0"/>
          </a:p>
        </p:txBody>
      </p:sp>
    </p:spTree>
    <p:extLst>
      <p:ext uri="{BB962C8B-B14F-4D97-AF65-F5344CB8AC3E}">
        <p14:creationId xmlns:p14="http://schemas.microsoft.com/office/powerpoint/2010/main" val="2549112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a:lnSpc>
                <a:spcPct val="150000"/>
              </a:lnSpc>
              <a:spcAft>
                <a:spcPts val="600"/>
              </a:spcAft>
              <a:buFont typeface="Wingdings" panose="05000000000000000000" pitchFamily="2" charset="2"/>
              <a:buChar char="Ø"/>
            </a:pPr>
            <a:r>
              <a:rPr lang="tr-TR" dirty="0">
                <a:cs typeface="Arial" panose="020B0604020202020204" pitchFamily="34" charset="0"/>
              </a:rPr>
              <a:t>Hasta, epikriz ve bakım direktifleriyle Aile Hekimi veya Evde Bakım Birimine yönlendirilir.</a:t>
            </a:r>
          </a:p>
          <a:p>
            <a:pPr>
              <a:lnSpc>
                <a:spcPct val="150000"/>
              </a:lnSpc>
              <a:spcAft>
                <a:spcPts val="600"/>
              </a:spcAft>
              <a:buFont typeface="Wingdings" panose="05000000000000000000" pitchFamily="2" charset="2"/>
              <a:buChar char="Ø"/>
            </a:pPr>
            <a:r>
              <a:rPr lang="tr-TR" dirty="0">
                <a:cs typeface="Arial" panose="020B0604020202020204" pitchFamily="34" charset="0"/>
              </a:rPr>
              <a:t>Ev ve bakım koşullarının hasta için uygun olup olmadığının değerlendirilmesi (sosyal hizmet uzmanı, evde bakım ekibi tarafından) ve gerekli düzenlemelerin sağlanması gereklidir. </a:t>
            </a:r>
          </a:p>
          <a:p>
            <a:pPr>
              <a:lnSpc>
                <a:spcPct val="150000"/>
              </a:lnSpc>
              <a:spcAft>
                <a:spcPts val="600"/>
              </a:spcAft>
              <a:buFont typeface="Wingdings" panose="05000000000000000000" pitchFamily="2" charset="2"/>
              <a:buChar char="Ø"/>
            </a:pPr>
            <a:r>
              <a:rPr lang="tr-TR" dirty="0">
                <a:cs typeface="Arial" panose="020B0604020202020204" pitchFamily="34" charset="0"/>
              </a:rPr>
              <a:t>Evde bakım imkanı olmayan hastalar için (kimsesiz, evsiz, sosyal desteği olmayan </a:t>
            </a:r>
            <a:r>
              <a:rPr lang="tr-TR" dirty="0" err="1">
                <a:cs typeface="Arial" panose="020B0604020202020204" pitchFamily="34" charset="0"/>
              </a:rPr>
              <a:t>vb</a:t>
            </a:r>
            <a:r>
              <a:rPr lang="tr-TR" dirty="0">
                <a:cs typeface="Arial" panose="020B0604020202020204" pitchFamily="34" charset="0"/>
              </a:rPr>
              <a:t>), bakımevi gibi birimlere yönlendirilerek bakımlarının devamının sağlanması uygundur.</a:t>
            </a:r>
          </a:p>
          <a:p>
            <a:endParaRPr lang="tr-TR" dirty="0"/>
          </a:p>
        </p:txBody>
      </p:sp>
    </p:spTree>
    <p:extLst>
      <p:ext uri="{BB962C8B-B14F-4D97-AF65-F5344CB8AC3E}">
        <p14:creationId xmlns:p14="http://schemas.microsoft.com/office/powerpoint/2010/main" val="18080457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8C0B5B9-7893-42A2-3F59-DE852A739A27}"/>
              </a:ext>
            </a:extLst>
          </p:cNvPr>
          <p:cNvSpPr>
            <a:spLocks noGrp="1"/>
          </p:cNvSpPr>
          <p:nvPr>
            <p:ph type="title"/>
          </p:nvPr>
        </p:nvSpPr>
        <p:spPr>
          <a:xfrm>
            <a:off x="1036320" y="856229"/>
            <a:ext cx="10058400" cy="1450757"/>
          </a:xfrm>
        </p:spPr>
        <p:txBody>
          <a:bodyPr/>
          <a:lstStyle/>
          <a:p>
            <a:r>
              <a:rPr lang="tr-TR" sz="2800" b="1" dirty="0">
                <a:solidFill>
                  <a:srgbClr val="C00000"/>
                </a:solidFill>
              </a:rPr>
              <a:t>Palyatif Bakımda Yaşanan Engeller </a:t>
            </a:r>
            <a:br>
              <a:rPr lang="tr-TR" sz="4800" i="1" dirty="0"/>
            </a:br>
            <a:endParaRPr lang="tr-TR" dirty="0"/>
          </a:p>
        </p:txBody>
      </p:sp>
      <p:sp>
        <p:nvSpPr>
          <p:cNvPr id="3" name="İçerik Yer Tutucusu 2">
            <a:extLst>
              <a:ext uri="{FF2B5EF4-FFF2-40B4-BE49-F238E27FC236}">
                <a16:creationId xmlns:a16="http://schemas.microsoft.com/office/drawing/2014/main" id="{D688B978-56B0-05DC-322A-A05B5E6A7800}"/>
              </a:ext>
            </a:extLst>
          </p:cNvPr>
          <p:cNvSpPr>
            <a:spLocks noGrp="1"/>
          </p:cNvSpPr>
          <p:nvPr>
            <p:ph idx="1"/>
          </p:nvPr>
        </p:nvSpPr>
        <p:spPr/>
        <p:txBody>
          <a:bodyPr>
            <a:normAutofit fontScale="92500" lnSpcReduction="20000"/>
          </a:bodyPr>
          <a:lstStyle/>
          <a:p>
            <a:pPr marL="0" indent="0" algn="just">
              <a:buNone/>
            </a:pPr>
            <a:r>
              <a:rPr lang="tr-TR" sz="2000" dirty="0"/>
              <a:t>•	Tüm sağlık personelinin ölmekte olan hastanın bakımı ile ilgili olarak okulda yeterince eğitim almaması ve konuyu bilmemesi, </a:t>
            </a:r>
          </a:p>
          <a:p>
            <a:pPr marL="0" indent="0" algn="just">
              <a:buNone/>
            </a:pPr>
            <a:r>
              <a:rPr lang="tr-TR" sz="2000" dirty="0"/>
              <a:t>•	Ölüm karşısında yaşanan çaresizlik duygusu, toplumun ölüm konusunu konuşamaması ve bundan mümkün olduğunca kaçınması, </a:t>
            </a:r>
          </a:p>
          <a:p>
            <a:pPr marL="0" indent="0" algn="just">
              <a:buNone/>
            </a:pPr>
            <a:r>
              <a:rPr lang="tr-TR" sz="2000" dirty="0"/>
              <a:t>•	Hastalara ve ailelere hastalıkla ilgili kötü haberi söyleyememe, nasıl söyleyeceğini bilememe, </a:t>
            </a:r>
          </a:p>
          <a:p>
            <a:pPr marL="0" indent="0" algn="just">
              <a:buNone/>
            </a:pPr>
            <a:r>
              <a:rPr lang="tr-TR" sz="2000" dirty="0"/>
              <a:t>•	Kaliteli bakım vermedeki yetersizlikler, </a:t>
            </a:r>
          </a:p>
          <a:p>
            <a:pPr marL="0" indent="0" algn="just">
              <a:buNone/>
            </a:pPr>
            <a:r>
              <a:rPr lang="tr-TR" sz="2000" dirty="0"/>
              <a:t>•	Semptomu tanımama, “lüzum halinde” </a:t>
            </a:r>
            <a:r>
              <a:rPr lang="tr-TR" sz="2000" dirty="0" err="1"/>
              <a:t>orderların</a:t>
            </a:r>
            <a:r>
              <a:rPr lang="tr-TR" sz="2000" dirty="0"/>
              <a:t> iyi uygulanmaması, </a:t>
            </a:r>
          </a:p>
          <a:p>
            <a:pPr marL="0" indent="0" algn="just">
              <a:buNone/>
            </a:pPr>
            <a:r>
              <a:rPr lang="tr-TR" sz="2000" dirty="0"/>
              <a:t>•	Hastaların yeterli semptom bilgisi vermemesi, </a:t>
            </a:r>
          </a:p>
          <a:p>
            <a:pPr marL="0" indent="0" algn="just">
              <a:buNone/>
            </a:pPr>
            <a:r>
              <a:rPr lang="tr-TR" sz="2000" dirty="0"/>
              <a:t>•	Hasta yakınlarının ilaç kullanımına karşı negatif tutumu, </a:t>
            </a:r>
          </a:p>
          <a:p>
            <a:pPr marL="0" indent="0" algn="just">
              <a:buNone/>
            </a:pPr>
            <a:r>
              <a:rPr lang="tr-TR" sz="2000" dirty="0"/>
              <a:t>•	Kullanılacak ilaç seçeneklerinin az olması, </a:t>
            </a:r>
          </a:p>
          <a:p>
            <a:pPr marL="0" indent="0" algn="just">
              <a:buNone/>
            </a:pPr>
            <a:r>
              <a:rPr lang="tr-TR" sz="2000" dirty="0"/>
              <a:t>•	Kırmızı ve yeşil reçete ulaşılabilirliğinde ve reçete yazma mevzuatındaki güçlükler, </a:t>
            </a:r>
          </a:p>
          <a:p>
            <a:pPr marL="0" indent="0" algn="just">
              <a:buNone/>
            </a:pPr>
            <a:endParaRPr lang="tr-TR" sz="2000" dirty="0"/>
          </a:p>
          <a:p>
            <a:pPr marL="0" indent="0" algn="just">
              <a:buNone/>
            </a:pPr>
            <a:endParaRPr lang="tr-TR" sz="2000" dirty="0"/>
          </a:p>
          <a:p>
            <a:pPr marL="0" indent="0" algn="just">
              <a:buNone/>
            </a:pPr>
            <a:endParaRPr lang="tr-TR" sz="2000" dirty="0"/>
          </a:p>
          <a:p>
            <a:endParaRPr lang="tr-TR" dirty="0"/>
          </a:p>
        </p:txBody>
      </p:sp>
    </p:spTree>
    <p:extLst>
      <p:ext uri="{BB962C8B-B14F-4D97-AF65-F5344CB8AC3E}">
        <p14:creationId xmlns:p14="http://schemas.microsoft.com/office/powerpoint/2010/main" val="34708005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lnSpcReduction="10000"/>
          </a:bodyPr>
          <a:lstStyle/>
          <a:p>
            <a:r>
              <a:rPr lang="tr-TR" b="1" dirty="0">
                <a:cs typeface="Arial" panose="020B0604020202020204" pitchFamily="34" charset="0"/>
              </a:rPr>
              <a:t>Hasta yönetimindeki güçlükler;</a:t>
            </a:r>
          </a:p>
          <a:p>
            <a:pPr marL="411480" lvl="1" indent="0">
              <a:buNone/>
            </a:pPr>
            <a:endParaRPr lang="tr-TR" sz="2000" dirty="0">
              <a:cs typeface="Arial" panose="020B0604020202020204" pitchFamily="34" charset="0"/>
            </a:endParaRPr>
          </a:p>
          <a:p>
            <a:pPr lvl="1"/>
            <a:r>
              <a:rPr lang="tr-TR" sz="2000" dirty="0">
                <a:cs typeface="Arial" panose="020B0604020202020204" pitchFamily="34" charset="0"/>
              </a:rPr>
              <a:t>İleri yaş (olguların üçte ikisi 65 yaş ve üzeri) </a:t>
            </a:r>
          </a:p>
          <a:p>
            <a:pPr lvl="1"/>
            <a:r>
              <a:rPr lang="tr-TR" sz="2000" dirty="0" err="1">
                <a:cs typeface="Arial" panose="020B0604020202020204" pitchFamily="34" charset="0"/>
              </a:rPr>
              <a:t>Malnutrisyon</a:t>
            </a:r>
            <a:r>
              <a:rPr lang="tr-TR" sz="2000" dirty="0">
                <a:cs typeface="Arial" panose="020B0604020202020204" pitchFamily="34" charset="0"/>
              </a:rPr>
              <a:t>, düşük serum </a:t>
            </a:r>
            <a:r>
              <a:rPr lang="tr-TR" sz="2000" dirty="0" err="1">
                <a:cs typeface="Arial" panose="020B0604020202020204" pitchFamily="34" charset="0"/>
              </a:rPr>
              <a:t>albumin</a:t>
            </a:r>
            <a:r>
              <a:rPr lang="tr-TR" sz="2000" dirty="0">
                <a:cs typeface="Arial" panose="020B0604020202020204" pitchFamily="34" charset="0"/>
              </a:rPr>
              <a:t> düzeyleri </a:t>
            </a:r>
          </a:p>
          <a:p>
            <a:pPr lvl="1"/>
            <a:r>
              <a:rPr lang="tr-TR" sz="2000" dirty="0">
                <a:cs typeface="Arial" panose="020B0604020202020204" pitchFamily="34" charset="0"/>
              </a:rPr>
              <a:t>Otonom sinir sistemi fonksiyonlarında yetersizlik </a:t>
            </a:r>
          </a:p>
          <a:p>
            <a:pPr lvl="1"/>
            <a:r>
              <a:rPr lang="tr-TR" sz="2000" dirty="0">
                <a:cs typeface="Arial" panose="020B0604020202020204" pitchFamily="34" charset="0"/>
              </a:rPr>
              <a:t>Azalmış </a:t>
            </a:r>
            <a:r>
              <a:rPr lang="tr-TR" sz="2000" dirty="0" err="1">
                <a:cs typeface="Arial" panose="020B0604020202020204" pitchFamily="34" charset="0"/>
              </a:rPr>
              <a:t>renal</a:t>
            </a:r>
            <a:r>
              <a:rPr lang="tr-TR" sz="2000" dirty="0">
                <a:cs typeface="Arial" panose="020B0604020202020204" pitchFamily="34" charset="0"/>
              </a:rPr>
              <a:t> fonksiyon kapasitesi </a:t>
            </a:r>
          </a:p>
          <a:p>
            <a:pPr lvl="1"/>
            <a:r>
              <a:rPr lang="tr-TR" sz="2000" dirty="0">
                <a:cs typeface="Arial" panose="020B0604020202020204" pitchFamily="34" charset="0"/>
              </a:rPr>
              <a:t>Sınırda algı düzeyi </a:t>
            </a:r>
          </a:p>
          <a:p>
            <a:pPr lvl="1"/>
            <a:r>
              <a:rPr lang="tr-TR" sz="2000" dirty="0">
                <a:cs typeface="Arial" panose="020B0604020202020204" pitchFamily="34" charset="0"/>
              </a:rPr>
              <a:t>Epilepsi eşiğinde düşme (</a:t>
            </a:r>
            <a:r>
              <a:rPr lang="tr-TR" sz="2000" dirty="0" err="1">
                <a:cs typeface="Arial" panose="020B0604020202020204" pitchFamily="34" charset="0"/>
              </a:rPr>
              <a:t>metastatik</a:t>
            </a:r>
            <a:r>
              <a:rPr lang="tr-TR" sz="2000" dirty="0">
                <a:cs typeface="Arial" panose="020B0604020202020204" pitchFamily="34" charset="0"/>
              </a:rPr>
              <a:t> beyin, </a:t>
            </a:r>
            <a:r>
              <a:rPr lang="tr-TR" sz="2000" dirty="0" err="1">
                <a:cs typeface="Arial" panose="020B0604020202020204" pitchFamily="34" charset="0"/>
              </a:rPr>
              <a:t>opioid</a:t>
            </a:r>
            <a:r>
              <a:rPr lang="tr-TR" sz="2000" dirty="0">
                <a:cs typeface="Arial" panose="020B0604020202020204" pitchFamily="34" charset="0"/>
              </a:rPr>
              <a:t> kullanımı) </a:t>
            </a:r>
          </a:p>
          <a:p>
            <a:pPr lvl="1"/>
            <a:r>
              <a:rPr lang="tr-TR" sz="2000" dirty="0">
                <a:cs typeface="Arial" panose="020B0604020202020204" pitchFamily="34" charset="0"/>
              </a:rPr>
              <a:t>Uzun dönem </a:t>
            </a:r>
            <a:r>
              <a:rPr lang="tr-TR" sz="2000" dirty="0" err="1">
                <a:cs typeface="Arial" panose="020B0604020202020204" pitchFamily="34" charset="0"/>
              </a:rPr>
              <a:t>opioid</a:t>
            </a:r>
            <a:r>
              <a:rPr lang="tr-TR" sz="2000" dirty="0">
                <a:cs typeface="Arial" panose="020B0604020202020204" pitchFamily="34" charset="0"/>
              </a:rPr>
              <a:t> tedavisi </a:t>
            </a:r>
          </a:p>
          <a:p>
            <a:endParaRPr lang="tr-TR" dirty="0">
              <a:cs typeface="Arial" panose="020B0604020202020204" pitchFamily="34" charset="0"/>
            </a:endParaRPr>
          </a:p>
          <a:p>
            <a:r>
              <a:rPr lang="tr-TR" dirty="0">
                <a:cs typeface="Arial" panose="020B0604020202020204" pitchFamily="34" charset="0"/>
              </a:rPr>
              <a:t>Sorunlardaki çeşitlilik nedeniyle palyatif bakım, farklı disiplinler arası iletişim ve koordinasyon dolayısıyla iyi bir ekip çalışması gerektirir. </a:t>
            </a:r>
          </a:p>
          <a:p>
            <a:endParaRPr lang="tr-TR" dirty="0"/>
          </a:p>
        </p:txBody>
      </p:sp>
    </p:spTree>
    <p:extLst>
      <p:ext uri="{BB962C8B-B14F-4D97-AF65-F5344CB8AC3E}">
        <p14:creationId xmlns:p14="http://schemas.microsoft.com/office/powerpoint/2010/main" val="24082994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0E3C834-4AD9-B83C-2297-ED49C616F76C}"/>
              </a:ext>
            </a:extLst>
          </p:cNvPr>
          <p:cNvSpPr>
            <a:spLocks noGrp="1"/>
          </p:cNvSpPr>
          <p:nvPr>
            <p:ph type="title"/>
          </p:nvPr>
        </p:nvSpPr>
        <p:spPr/>
        <p:txBody>
          <a:bodyPr>
            <a:normAutofit/>
          </a:bodyPr>
          <a:lstStyle/>
          <a:p>
            <a:r>
              <a:rPr lang="tr-TR" sz="2800" b="1" dirty="0">
                <a:solidFill>
                  <a:srgbClr val="C00000"/>
                </a:solidFill>
              </a:rPr>
              <a:t>İletişim Becerileri</a:t>
            </a:r>
          </a:p>
        </p:txBody>
      </p:sp>
      <p:sp>
        <p:nvSpPr>
          <p:cNvPr id="3" name="İçerik Yer Tutucusu 2">
            <a:extLst>
              <a:ext uri="{FF2B5EF4-FFF2-40B4-BE49-F238E27FC236}">
                <a16:creationId xmlns:a16="http://schemas.microsoft.com/office/drawing/2014/main" id="{1CD96A92-79EC-DA92-75C7-423FACF1B8E7}"/>
              </a:ext>
            </a:extLst>
          </p:cNvPr>
          <p:cNvSpPr>
            <a:spLocks noGrp="1"/>
          </p:cNvSpPr>
          <p:nvPr>
            <p:ph idx="1"/>
          </p:nvPr>
        </p:nvSpPr>
        <p:spPr/>
        <p:txBody>
          <a:bodyPr/>
          <a:lstStyle/>
          <a:p>
            <a:r>
              <a:rPr lang="tr-TR" b="1" dirty="0"/>
              <a:t>Kötü haber verme teknikleri (SPIKES modeli)</a:t>
            </a:r>
          </a:p>
          <a:p>
            <a:pPr marL="0" indent="0">
              <a:buNone/>
            </a:pPr>
            <a:endParaRPr lang="tr-TR" b="1" dirty="0"/>
          </a:p>
          <a:p>
            <a:r>
              <a:rPr lang="tr-TR" dirty="0"/>
              <a:t>"SPIKES modeli", özellikle sağlık alanında, kötü haber verme sürecini yapılandırmak için kullanılan   bir iletişim modelidir. </a:t>
            </a:r>
          </a:p>
          <a:p>
            <a:r>
              <a:rPr lang="tr-TR" dirty="0"/>
              <a:t>Genellikle hekimlerin hastalara kanser gibi ciddi teşhisleri iletirken etkili, empatik ve profesyonel bir şekilde iletişim kurmalarına yardımcı olur.</a:t>
            </a:r>
            <a:endParaRPr lang="tr-TR" b="1" dirty="0"/>
          </a:p>
          <a:p>
            <a:endParaRPr lang="tr-TR" dirty="0"/>
          </a:p>
        </p:txBody>
      </p:sp>
    </p:spTree>
    <p:extLst>
      <p:ext uri="{BB962C8B-B14F-4D97-AF65-F5344CB8AC3E}">
        <p14:creationId xmlns:p14="http://schemas.microsoft.com/office/powerpoint/2010/main" val="24662930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56C3BF9-136F-AAB3-B969-805F030638F1}"/>
              </a:ext>
            </a:extLst>
          </p:cNvPr>
          <p:cNvSpPr>
            <a:spLocks noGrp="1"/>
          </p:cNvSpPr>
          <p:nvPr>
            <p:ph type="title"/>
          </p:nvPr>
        </p:nvSpPr>
        <p:spPr>
          <a:xfrm>
            <a:off x="1066800" y="826249"/>
            <a:ext cx="10058400" cy="1450757"/>
          </a:xfrm>
        </p:spPr>
        <p:txBody>
          <a:bodyPr>
            <a:normAutofit/>
          </a:bodyPr>
          <a:lstStyle/>
          <a:p>
            <a:r>
              <a:rPr lang="tr-TR" sz="2800" b="1" i="0" dirty="0">
                <a:solidFill>
                  <a:srgbClr val="C00000"/>
                </a:solidFill>
                <a:effectLst/>
              </a:rPr>
              <a:t>Palyatif bakım ekibi kimlerden oluşur?</a:t>
            </a:r>
            <a:br>
              <a:rPr lang="tr-TR" b="1" i="0" dirty="0">
                <a:solidFill>
                  <a:srgbClr val="3D4551"/>
                </a:solidFill>
                <a:effectLst/>
                <a:latin typeface="Source Sans Pro Web"/>
              </a:rPr>
            </a:br>
            <a:endParaRPr lang="tr-TR" dirty="0"/>
          </a:p>
        </p:txBody>
      </p:sp>
      <p:sp>
        <p:nvSpPr>
          <p:cNvPr id="3" name="İçerik Yer Tutucusu 2">
            <a:extLst>
              <a:ext uri="{FF2B5EF4-FFF2-40B4-BE49-F238E27FC236}">
                <a16:creationId xmlns:a16="http://schemas.microsoft.com/office/drawing/2014/main" id="{FBEB6230-70BE-8BF8-2EA1-A3AA2BC31EB5}"/>
              </a:ext>
            </a:extLst>
          </p:cNvPr>
          <p:cNvSpPr>
            <a:spLocks noGrp="1"/>
          </p:cNvSpPr>
          <p:nvPr>
            <p:ph idx="1"/>
          </p:nvPr>
        </p:nvSpPr>
        <p:spPr/>
        <p:txBody>
          <a:bodyPr>
            <a:normAutofit/>
          </a:bodyPr>
          <a:lstStyle/>
          <a:p>
            <a:pPr marL="0" indent="0" algn="just">
              <a:buNone/>
            </a:pPr>
            <a:r>
              <a:rPr lang="tr-TR" sz="2000" dirty="0"/>
              <a:t>• Doktorlar (palyatif bakım uzmanları, medikal onkologlar, </a:t>
            </a:r>
            <a:r>
              <a:rPr lang="tr-TR" sz="2000" dirty="0" err="1"/>
              <a:t>algologlar</a:t>
            </a:r>
            <a:r>
              <a:rPr lang="tr-TR" dirty="0"/>
              <a:t> , anestezi uzmanı , dahiliye , </a:t>
            </a:r>
            <a:r>
              <a:rPr lang="tr-TR" dirty="0" err="1"/>
              <a:t>ftr</a:t>
            </a:r>
            <a:r>
              <a:rPr lang="tr-TR" dirty="0"/>
              <a:t> , genel cerrahi , aile hekimliği)</a:t>
            </a:r>
            <a:endParaRPr lang="tr-TR" sz="2000" dirty="0"/>
          </a:p>
          <a:p>
            <a:pPr marL="0" indent="0" algn="just">
              <a:buNone/>
            </a:pPr>
            <a:r>
              <a:rPr lang="tr-TR" sz="2000" dirty="0"/>
              <a:t>• Hemşireler (palyatif bakım uzman hemşireler, klinik hemşireler)</a:t>
            </a:r>
          </a:p>
          <a:p>
            <a:pPr marL="0" indent="0" algn="just">
              <a:buNone/>
            </a:pPr>
            <a:r>
              <a:rPr lang="tr-TR" sz="2000" dirty="0"/>
              <a:t>• Sosyal Çalışmacı , fizyoterapistler</a:t>
            </a:r>
          </a:p>
          <a:p>
            <a:pPr marL="0" indent="0" algn="just">
              <a:buNone/>
            </a:pPr>
            <a:r>
              <a:rPr lang="tr-TR" sz="2000" dirty="0"/>
              <a:t>• Psikiyatristler ve psikologlar</a:t>
            </a:r>
          </a:p>
          <a:p>
            <a:pPr marL="0" indent="0" algn="just">
              <a:buNone/>
            </a:pPr>
            <a:r>
              <a:rPr lang="tr-TR" sz="2000" dirty="0"/>
              <a:t>• Farmakologlar ve beslenme uzmanları</a:t>
            </a:r>
          </a:p>
          <a:p>
            <a:pPr marL="0" indent="0" algn="just">
              <a:buNone/>
            </a:pPr>
            <a:r>
              <a:rPr lang="tr-TR" sz="2000" dirty="0"/>
              <a:t>• Spiritüel Danışmanlar (dini liderler)</a:t>
            </a:r>
          </a:p>
          <a:p>
            <a:pPr marL="0" indent="0">
              <a:buNone/>
            </a:pPr>
            <a:endParaRPr lang="tr-TR" b="0" i="0" dirty="0">
              <a:solidFill>
                <a:srgbClr val="1B1B1B"/>
              </a:solidFill>
              <a:effectLst/>
              <a:latin typeface="Source Sans Pro Web"/>
            </a:endParaRPr>
          </a:p>
          <a:p>
            <a:pPr marL="0" indent="0">
              <a:buNone/>
            </a:pPr>
            <a:endParaRPr lang="tr-TR" b="0" i="0" dirty="0">
              <a:solidFill>
                <a:srgbClr val="1B1B1B"/>
              </a:solidFill>
              <a:effectLst/>
              <a:latin typeface="Source Sans Pro Web"/>
            </a:endParaRPr>
          </a:p>
          <a:p>
            <a:pPr marL="0" indent="0">
              <a:buNone/>
            </a:pPr>
            <a:endParaRPr lang="tr-TR" b="0" i="0" dirty="0">
              <a:solidFill>
                <a:srgbClr val="1B1B1B"/>
              </a:solidFill>
              <a:effectLst/>
              <a:latin typeface="Source Sans Pro Web"/>
            </a:endParaRPr>
          </a:p>
          <a:p>
            <a:pPr marL="0" indent="0">
              <a:buNone/>
            </a:pPr>
            <a:endParaRPr lang="tr-TR" b="0" i="0" dirty="0">
              <a:solidFill>
                <a:srgbClr val="1B1B1B"/>
              </a:solidFill>
              <a:effectLst/>
              <a:latin typeface="Source Sans Pro Web"/>
            </a:endParaRPr>
          </a:p>
          <a:p>
            <a:pPr marL="0" indent="0">
              <a:buNone/>
            </a:pPr>
            <a:endParaRPr lang="tr-TR" dirty="0">
              <a:solidFill>
                <a:srgbClr val="1B1B1B"/>
              </a:solidFill>
              <a:latin typeface="Source Sans Pro Web"/>
            </a:endParaRPr>
          </a:p>
        </p:txBody>
      </p:sp>
    </p:spTree>
    <p:extLst>
      <p:ext uri="{BB962C8B-B14F-4D97-AF65-F5344CB8AC3E}">
        <p14:creationId xmlns:p14="http://schemas.microsoft.com/office/powerpoint/2010/main" val="28609940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A28F40C-F7A9-1C26-359C-0139B2145C19}"/>
              </a:ext>
            </a:extLst>
          </p:cNvPr>
          <p:cNvSpPr>
            <a:spLocks noGrp="1"/>
          </p:cNvSpPr>
          <p:nvPr>
            <p:ph type="title"/>
          </p:nvPr>
        </p:nvSpPr>
        <p:spPr>
          <a:xfrm>
            <a:off x="1097280" y="649809"/>
            <a:ext cx="10058400" cy="1450757"/>
          </a:xfrm>
        </p:spPr>
        <p:txBody>
          <a:bodyPr>
            <a:normAutofit fontScale="90000"/>
          </a:bodyPr>
          <a:lstStyle/>
          <a:p>
            <a:br>
              <a:rPr lang="tr-TR" sz="2800" b="1" dirty="0"/>
            </a:br>
            <a:br>
              <a:rPr lang="tr-TR" sz="2800" b="1" dirty="0"/>
            </a:br>
            <a:br>
              <a:rPr lang="tr-TR" sz="2800" b="1" dirty="0"/>
            </a:br>
            <a:br>
              <a:rPr lang="tr-TR" sz="2800" b="1" dirty="0"/>
            </a:br>
            <a:br>
              <a:rPr lang="tr-TR" sz="2800" b="1" dirty="0"/>
            </a:br>
            <a:r>
              <a:rPr lang="tr-TR" sz="2800" b="1" dirty="0">
                <a:solidFill>
                  <a:srgbClr val="FF0000"/>
                </a:solidFill>
              </a:rPr>
              <a:t>HEKİM:</a:t>
            </a:r>
            <a:br>
              <a:rPr lang="tr-TR" sz="5400" dirty="0"/>
            </a:br>
            <a:endParaRPr lang="tr-TR" dirty="0"/>
          </a:p>
        </p:txBody>
      </p:sp>
      <p:sp>
        <p:nvSpPr>
          <p:cNvPr id="3" name="İçerik Yer Tutucusu 2">
            <a:extLst>
              <a:ext uri="{FF2B5EF4-FFF2-40B4-BE49-F238E27FC236}">
                <a16:creationId xmlns:a16="http://schemas.microsoft.com/office/drawing/2014/main" id="{63FF38E2-63AE-D721-7608-85F674C9BB86}"/>
              </a:ext>
            </a:extLst>
          </p:cNvPr>
          <p:cNvSpPr>
            <a:spLocks noGrp="1"/>
          </p:cNvSpPr>
          <p:nvPr>
            <p:ph idx="1"/>
          </p:nvPr>
        </p:nvSpPr>
        <p:spPr/>
        <p:txBody>
          <a:bodyPr/>
          <a:lstStyle/>
          <a:p>
            <a:r>
              <a:rPr lang="tr-TR" sz="2000" dirty="0"/>
              <a:t>Ulaşılabilir bakım hedeflerini belirlemeye yardımcı olmak</a:t>
            </a:r>
          </a:p>
          <a:p>
            <a:r>
              <a:rPr lang="tr-TR" sz="2000" dirty="0"/>
              <a:t>Tıbbi değerlendirme, semptom yönetimi ve tedavinin planlanması</a:t>
            </a:r>
          </a:p>
          <a:p>
            <a:r>
              <a:rPr lang="tr-TR" sz="2000" dirty="0" err="1"/>
              <a:t>Hospis</a:t>
            </a:r>
            <a:r>
              <a:rPr lang="tr-TR" sz="2000" dirty="0"/>
              <a:t> ve palyatif tıp araştırma verilerini kanıta dayalı tedavi seçeneklerinde kullanmak</a:t>
            </a:r>
          </a:p>
          <a:p>
            <a:r>
              <a:rPr lang="tr-TR" sz="2000" dirty="0"/>
              <a:t>Hastanın hekimi ve diğer uzmanlar dahil olmak üzere hastanın bakım ve tedavi sürecine katılan diğer doktorlarla işbirliği </a:t>
            </a:r>
          </a:p>
          <a:p>
            <a:endParaRPr lang="tr-TR" dirty="0"/>
          </a:p>
        </p:txBody>
      </p:sp>
    </p:spTree>
    <p:extLst>
      <p:ext uri="{BB962C8B-B14F-4D97-AF65-F5344CB8AC3E}">
        <p14:creationId xmlns:p14="http://schemas.microsoft.com/office/powerpoint/2010/main" val="2010724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FEDC56D-8A33-3830-1345-3E9F26C09707}"/>
              </a:ext>
            </a:extLst>
          </p:cNvPr>
          <p:cNvSpPr>
            <a:spLocks noGrp="1"/>
          </p:cNvSpPr>
          <p:nvPr>
            <p:ph type="title"/>
          </p:nvPr>
        </p:nvSpPr>
        <p:spPr/>
        <p:txBody>
          <a:bodyPr>
            <a:normAutofit/>
          </a:bodyPr>
          <a:lstStyle/>
          <a:p>
            <a:r>
              <a:rPr lang="tr-TR" sz="2800" b="1" dirty="0">
                <a:solidFill>
                  <a:srgbClr val="C00000"/>
                </a:solidFill>
              </a:rPr>
              <a:t>Palyatif Bakım</a:t>
            </a:r>
          </a:p>
        </p:txBody>
      </p:sp>
      <p:sp>
        <p:nvSpPr>
          <p:cNvPr id="3" name="İçerik Yer Tutucusu 2">
            <a:extLst>
              <a:ext uri="{FF2B5EF4-FFF2-40B4-BE49-F238E27FC236}">
                <a16:creationId xmlns:a16="http://schemas.microsoft.com/office/drawing/2014/main" id="{F255C3FB-D271-6A1A-FD0D-855625DA586E}"/>
              </a:ext>
            </a:extLst>
          </p:cNvPr>
          <p:cNvSpPr>
            <a:spLocks noGrp="1"/>
          </p:cNvSpPr>
          <p:nvPr>
            <p:ph idx="1"/>
          </p:nvPr>
        </p:nvSpPr>
        <p:spPr/>
        <p:txBody>
          <a:bodyPr/>
          <a:lstStyle/>
          <a:p>
            <a:r>
              <a:rPr lang="tr-TR" b="1" dirty="0" err="1">
                <a:cs typeface="Arial" panose="020B0604020202020204" pitchFamily="34" charset="0"/>
              </a:rPr>
              <a:t>Pallium</a:t>
            </a:r>
            <a:r>
              <a:rPr lang="tr-TR" dirty="0">
                <a:cs typeface="Arial" panose="020B0604020202020204" pitchFamily="34" charset="0"/>
              </a:rPr>
              <a:t> (Latince): Örtü yada perde</a:t>
            </a:r>
          </a:p>
          <a:p>
            <a:pPr marL="0" indent="0">
              <a:buNone/>
            </a:pPr>
            <a:endParaRPr lang="tr-TR" dirty="0">
              <a:cs typeface="Arial" panose="020B0604020202020204" pitchFamily="34" charset="0"/>
            </a:endParaRPr>
          </a:p>
          <a:p>
            <a:r>
              <a:rPr lang="tr-TR" b="1" dirty="0" err="1">
                <a:cs typeface="Arial" panose="020B0604020202020204" pitchFamily="34" charset="0"/>
              </a:rPr>
              <a:t>Palliatif</a:t>
            </a:r>
            <a:r>
              <a:rPr lang="tr-TR" dirty="0">
                <a:cs typeface="Arial" panose="020B0604020202020204" pitchFamily="34" charset="0"/>
              </a:rPr>
              <a:t> (</a:t>
            </a:r>
            <a:r>
              <a:rPr lang="tr-TR" dirty="0" err="1">
                <a:cs typeface="Arial" panose="020B0604020202020204" pitchFamily="34" charset="0"/>
              </a:rPr>
              <a:t>Fransıza</a:t>
            </a:r>
            <a:r>
              <a:rPr lang="tr-TR" dirty="0">
                <a:cs typeface="Arial" panose="020B0604020202020204" pitchFamily="34" charset="0"/>
              </a:rPr>
              <a:t>): Hastalık belirtilerini iyileştirmeksizin geçici olarak hafifleten veya ortadan kaldıran ilaç veya yöntemler</a:t>
            </a:r>
          </a:p>
          <a:p>
            <a:endParaRPr lang="tr-TR" dirty="0">
              <a:cs typeface="Arial" panose="020B0604020202020204" pitchFamily="34" charset="0"/>
            </a:endParaRPr>
          </a:p>
          <a:p>
            <a:r>
              <a:rPr lang="tr-TR" b="1" dirty="0"/>
              <a:t>Palyatif bakım </a:t>
            </a:r>
            <a:r>
              <a:rPr lang="tr-TR" dirty="0"/>
              <a:t>ise ilerleyici ve tedavisi olmayan, ölümcül hastalıklarda hastanın  semptomlarını gidermeye yönelik, yaşam kalitesini artırmayı hedefleyen bir bakım sistemidir.</a:t>
            </a:r>
          </a:p>
          <a:p>
            <a:r>
              <a:rPr lang="tr-TR" dirty="0"/>
              <a:t>Hastalıkla ilişkili semptomların, fiziksel, psikolojik ve sosyal sorunların yönetimini içerir.</a:t>
            </a:r>
          </a:p>
          <a:p>
            <a:endParaRPr lang="tr-TR" dirty="0">
              <a:cs typeface="Arial" panose="020B0604020202020204" pitchFamily="34" charset="0"/>
            </a:endParaRPr>
          </a:p>
          <a:p>
            <a:endParaRPr lang="tr-TR" dirty="0"/>
          </a:p>
        </p:txBody>
      </p:sp>
    </p:spTree>
    <p:extLst>
      <p:ext uri="{BB962C8B-B14F-4D97-AF65-F5344CB8AC3E}">
        <p14:creationId xmlns:p14="http://schemas.microsoft.com/office/powerpoint/2010/main" val="20719603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NURDAN ÖZKAYA\Desktop\sema.png">
            <a:extLst>
              <a:ext uri="{FF2B5EF4-FFF2-40B4-BE49-F238E27FC236}">
                <a16:creationId xmlns:a16="http://schemas.microsoft.com/office/drawing/2014/main" id="{961796ED-4B67-9FFB-5B30-275DE7E6712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15009" y="1768839"/>
            <a:ext cx="6546025"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56317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90F82C3-6EF9-23D1-E6AC-4BD3902D765F}"/>
              </a:ext>
            </a:extLst>
          </p:cNvPr>
          <p:cNvSpPr>
            <a:spLocks noGrp="1"/>
          </p:cNvSpPr>
          <p:nvPr>
            <p:ph type="title"/>
          </p:nvPr>
        </p:nvSpPr>
        <p:spPr>
          <a:xfrm>
            <a:off x="1097279" y="504680"/>
            <a:ext cx="10058400" cy="1134234"/>
          </a:xfrm>
        </p:spPr>
        <p:txBody>
          <a:bodyPr>
            <a:normAutofit/>
          </a:bodyPr>
          <a:lstStyle/>
          <a:p>
            <a:r>
              <a:rPr lang="tr-TR" sz="2600" b="1" dirty="0">
                <a:solidFill>
                  <a:srgbClr val="C00000"/>
                </a:solidFill>
              </a:rPr>
              <a:t>PALYATİF BAKIMDA SIK KARŞILAŞILAN SEMPTOMLAR</a:t>
            </a:r>
          </a:p>
        </p:txBody>
      </p:sp>
      <p:sp>
        <p:nvSpPr>
          <p:cNvPr id="3" name="İçerik Yer Tutucusu 2">
            <a:extLst>
              <a:ext uri="{FF2B5EF4-FFF2-40B4-BE49-F238E27FC236}">
                <a16:creationId xmlns:a16="http://schemas.microsoft.com/office/drawing/2014/main" id="{AE68B2DC-9849-08A0-EC00-D5E8CB7A88C9}"/>
              </a:ext>
            </a:extLst>
          </p:cNvPr>
          <p:cNvSpPr>
            <a:spLocks noGrp="1"/>
          </p:cNvSpPr>
          <p:nvPr>
            <p:ph idx="1"/>
          </p:nvPr>
        </p:nvSpPr>
        <p:spPr>
          <a:xfrm>
            <a:off x="1097279" y="1950665"/>
            <a:ext cx="10058400" cy="3651759"/>
          </a:xfrm>
        </p:spPr>
        <p:txBody>
          <a:bodyPr>
            <a:normAutofit/>
          </a:bodyPr>
          <a:lstStyle/>
          <a:p>
            <a:r>
              <a:rPr lang="tr-TR" dirty="0"/>
              <a:t>Palyatif bakımda sık karşılaşılan semptomlar arasında ağrı, ajitasyon, anksiyete, iştahsızlık, kaşeksi, ağız kuruluğu, kötü </a:t>
            </a:r>
            <a:r>
              <a:rPr lang="tr-TR" dirty="0" err="1"/>
              <a:t>tad</a:t>
            </a:r>
            <a:r>
              <a:rPr lang="tr-TR" dirty="0"/>
              <a:t>, ağızda yara, aft, disfaji, asit, vücut ödemi, dispepsi, hıçkırık, kabızlık, bulantı, kusma, tremor, bayılma, unutkanlık, konfüzyon, deliryum, depresyon, </a:t>
            </a:r>
            <a:r>
              <a:rPr lang="tr-TR" dirty="0" err="1"/>
              <a:t>dispne</a:t>
            </a:r>
            <a:r>
              <a:rPr lang="tr-TR" dirty="0"/>
              <a:t>, öksürük, sekresyon, halsizlik, hareket edememe, baş dönmesi, kaşıntı, reflü ve inkontinans bulunmaktadır.</a:t>
            </a:r>
          </a:p>
          <a:p>
            <a:endParaRPr lang="tr-TR" dirty="0"/>
          </a:p>
        </p:txBody>
      </p:sp>
      <p:pic>
        <p:nvPicPr>
          <p:cNvPr id="4098" name="Picture 2" descr="Ağrı Nedir? Ağrı Tipleri ve Oluş Mekanizmaları - Doktor Fizik">
            <a:extLst>
              <a:ext uri="{FF2B5EF4-FFF2-40B4-BE49-F238E27FC236}">
                <a16:creationId xmlns:a16="http://schemas.microsoft.com/office/drawing/2014/main" id="{265E4958-E93A-44D2-DCB5-1F11EA0425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9364" y="4109022"/>
            <a:ext cx="2505357" cy="167718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70+ Kaşeski Stok Fotoğrafları, Resimler ve Royalty-Free Görseller - iStock">
            <a:extLst>
              <a:ext uri="{FF2B5EF4-FFF2-40B4-BE49-F238E27FC236}">
                <a16:creationId xmlns:a16="http://schemas.microsoft.com/office/drawing/2014/main" id="{B0F78A11-D847-8301-C828-4E97E4C118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6514" y="4109021"/>
            <a:ext cx="2619375" cy="167718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Felç Tedavi Yöntemleri | #1 Felç Tedavi Edilebilir">
            <a:extLst>
              <a:ext uri="{FF2B5EF4-FFF2-40B4-BE49-F238E27FC236}">
                <a16:creationId xmlns:a16="http://schemas.microsoft.com/office/drawing/2014/main" id="{813EF360-4AC5-15DA-5785-8A3EAA285F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3664" y="4109022"/>
            <a:ext cx="2619375" cy="1585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51805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2E8D685-9267-36F4-CD95-7B46F7251199}"/>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FFBE0D04-75B5-D566-A13B-E5043BC3DD3D}"/>
              </a:ext>
            </a:extLst>
          </p:cNvPr>
          <p:cNvSpPr>
            <a:spLocks noGrp="1"/>
          </p:cNvSpPr>
          <p:nvPr>
            <p:ph idx="1"/>
          </p:nvPr>
        </p:nvSpPr>
        <p:spPr/>
        <p:txBody>
          <a:bodyPr/>
          <a:lstStyle/>
          <a:p>
            <a:r>
              <a:rPr lang="tr-TR" dirty="0"/>
              <a:t>Palyatif bakım uygulamalarında semptom yönetiminde hasta ve aile merkezli bir bakım uygulanmalı, tedavi kültür, inanç, ırk, dil, din, etnik farklılıklarına, beklentilerine, yaşa ve eğitim düzeylerine göre planlanmalıdır. </a:t>
            </a:r>
          </a:p>
          <a:p>
            <a:r>
              <a:rPr lang="tr-TR" dirty="0"/>
              <a:t>Palyatif bakım uygulamaları hem semptomların çeşitliliği hem de palyatif bakım ihtiyacı gösteren farklı hasta gruplarının varlığı nedeniyle farklı disiplinlerin birlikte çalışmasını gerektirmektedir.</a:t>
            </a:r>
          </a:p>
          <a:p>
            <a:endParaRPr lang="tr-TR" dirty="0"/>
          </a:p>
        </p:txBody>
      </p:sp>
    </p:spTree>
    <p:extLst>
      <p:ext uri="{BB962C8B-B14F-4D97-AF65-F5344CB8AC3E}">
        <p14:creationId xmlns:p14="http://schemas.microsoft.com/office/powerpoint/2010/main" val="25843042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332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45649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9158AF4-E7F2-5C3B-5D26-CC663C5C7D35}"/>
              </a:ext>
            </a:extLst>
          </p:cNvPr>
          <p:cNvSpPr>
            <a:spLocks noGrp="1"/>
          </p:cNvSpPr>
          <p:nvPr>
            <p:ph type="title"/>
          </p:nvPr>
        </p:nvSpPr>
        <p:spPr/>
        <p:txBody>
          <a:bodyPr>
            <a:normAutofit/>
          </a:bodyPr>
          <a:lstStyle/>
          <a:p>
            <a:r>
              <a:rPr lang="tr-TR" sz="2800" b="1" dirty="0">
                <a:solidFill>
                  <a:srgbClr val="FF0000"/>
                </a:solidFill>
              </a:rPr>
              <a:t>AĞRI</a:t>
            </a:r>
          </a:p>
        </p:txBody>
      </p:sp>
      <p:sp>
        <p:nvSpPr>
          <p:cNvPr id="3" name="İçerik Yer Tutucusu 2">
            <a:extLst>
              <a:ext uri="{FF2B5EF4-FFF2-40B4-BE49-F238E27FC236}">
                <a16:creationId xmlns:a16="http://schemas.microsoft.com/office/drawing/2014/main" id="{CEC82FAD-8B20-13EB-ED56-03A3CC1D585D}"/>
              </a:ext>
            </a:extLst>
          </p:cNvPr>
          <p:cNvSpPr>
            <a:spLocks noGrp="1"/>
          </p:cNvSpPr>
          <p:nvPr>
            <p:ph idx="1"/>
          </p:nvPr>
        </p:nvSpPr>
        <p:spPr/>
        <p:txBody>
          <a:bodyPr/>
          <a:lstStyle/>
          <a:p>
            <a:r>
              <a:rPr lang="tr-TR" dirty="0"/>
              <a:t>Yaşam sonu bakımda hastanın konforu açısından ağrı yönetimi önemlidir.</a:t>
            </a:r>
          </a:p>
          <a:p>
            <a:r>
              <a:rPr lang="tr-TR" dirty="0"/>
              <a:t>DSÖ ağrının basamak sistemine göre tedavisini önermektedir.</a:t>
            </a:r>
          </a:p>
          <a:p>
            <a:r>
              <a:rPr lang="tr-TR" dirty="0"/>
              <a:t>1. basamak </a:t>
            </a:r>
            <a:r>
              <a:rPr lang="tr-TR" dirty="0" err="1"/>
              <a:t>nonopioid</a:t>
            </a:r>
            <a:r>
              <a:rPr lang="tr-TR" dirty="0"/>
              <a:t> </a:t>
            </a:r>
            <a:r>
              <a:rPr lang="tr-TR" dirty="0" err="1"/>
              <a:t>aneljezikler</a:t>
            </a:r>
            <a:endParaRPr lang="tr-TR" dirty="0"/>
          </a:p>
          <a:p>
            <a:r>
              <a:rPr lang="tr-TR" dirty="0"/>
              <a:t>2. basamak zayıf </a:t>
            </a:r>
            <a:r>
              <a:rPr lang="tr-TR" dirty="0" err="1"/>
              <a:t>opioid</a:t>
            </a:r>
            <a:r>
              <a:rPr lang="tr-TR" dirty="0"/>
              <a:t> (</a:t>
            </a:r>
            <a:r>
              <a:rPr lang="tr-TR" dirty="0" err="1"/>
              <a:t>kodein,tramadol</a:t>
            </a:r>
            <a:r>
              <a:rPr lang="tr-TR" dirty="0"/>
              <a:t>)</a:t>
            </a:r>
          </a:p>
          <a:p>
            <a:r>
              <a:rPr lang="tr-TR" dirty="0"/>
              <a:t>3. basamak güçlü </a:t>
            </a:r>
            <a:r>
              <a:rPr lang="tr-TR" dirty="0" err="1"/>
              <a:t>opioidler</a:t>
            </a:r>
            <a:r>
              <a:rPr lang="tr-TR" dirty="0"/>
              <a:t> (</a:t>
            </a:r>
            <a:r>
              <a:rPr lang="tr-TR" dirty="0" err="1"/>
              <a:t>morfin,fentanil</a:t>
            </a:r>
            <a:r>
              <a:rPr lang="tr-TR" dirty="0"/>
              <a:t>)</a:t>
            </a:r>
          </a:p>
        </p:txBody>
      </p:sp>
    </p:spTree>
    <p:extLst>
      <p:ext uri="{BB962C8B-B14F-4D97-AF65-F5344CB8AC3E}">
        <p14:creationId xmlns:p14="http://schemas.microsoft.com/office/powerpoint/2010/main" val="39307182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1FE1B6E-1C8E-4D4B-F4F9-E033866671FB}"/>
              </a:ext>
            </a:extLst>
          </p:cNvPr>
          <p:cNvSpPr>
            <a:spLocks noGrp="1"/>
          </p:cNvSpPr>
          <p:nvPr>
            <p:ph type="title"/>
          </p:nvPr>
        </p:nvSpPr>
        <p:spPr/>
        <p:txBody>
          <a:bodyPr>
            <a:normAutofit/>
          </a:bodyPr>
          <a:lstStyle/>
          <a:p>
            <a:r>
              <a:rPr lang="tr-TR" sz="2800" b="1" dirty="0">
                <a:solidFill>
                  <a:srgbClr val="FF0000"/>
                </a:solidFill>
              </a:rPr>
              <a:t>DELİRYUM</a:t>
            </a:r>
          </a:p>
        </p:txBody>
      </p:sp>
      <p:sp>
        <p:nvSpPr>
          <p:cNvPr id="3" name="İçerik Yer Tutucusu 2">
            <a:extLst>
              <a:ext uri="{FF2B5EF4-FFF2-40B4-BE49-F238E27FC236}">
                <a16:creationId xmlns:a16="http://schemas.microsoft.com/office/drawing/2014/main" id="{8050C5E8-240E-F0F5-8463-63F678E7613F}"/>
              </a:ext>
            </a:extLst>
          </p:cNvPr>
          <p:cNvSpPr>
            <a:spLocks noGrp="1"/>
          </p:cNvSpPr>
          <p:nvPr>
            <p:ph idx="1"/>
          </p:nvPr>
        </p:nvSpPr>
        <p:spPr/>
        <p:txBody>
          <a:bodyPr>
            <a:normAutofit lnSpcReduction="10000"/>
          </a:bodyPr>
          <a:lstStyle/>
          <a:p>
            <a:r>
              <a:rPr lang="tr-TR" dirty="0"/>
              <a:t>Deliryum hastanede yatan yaşlılarda ve bakımevlerinde sık karşılaşılan ciddi bir sağlık problemidir.</a:t>
            </a:r>
          </a:p>
          <a:p>
            <a:r>
              <a:rPr lang="tr-TR" dirty="0"/>
              <a:t>Palyatif bakım alan hastaların %40 </a:t>
            </a:r>
            <a:r>
              <a:rPr lang="tr-TR" dirty="0" err="1"/>
              <a:t>ında</a:t>
            </a:r>
            <a:r>
              <a:rPr lang="tr-TR" dirty="0"/>
              <a:t> terminal dönemde %80 inde deliryum sendromu gelişir </a:t>
            </a:r>
          </a:p>
          <a:p>
            <a:r>
              <a:rPr lang="tr-TR" dirty="0"/>
              <a:t>Deliryum hastane yatış süresini uzatmakta, mortalite ve morbidite riskini de artırmaktadır. </a:t>
            </a:r>
          </a:p>
          <a:p>
            <a:pPr>
              <a:buFontTx/>
              <a:buChar char="-"/>
            </a:pPr>
            <a:r>
              <a:rPr lang="tr-TR" dirty="0" err="1"/>
              <a:t>Metabolik</a:t>
            </a:r>
            <a:r>
              <a:rPr lang="tr-TR" dirty="0"/>
              <a:t> dengesizlik</a:t>
            </a:r>
          </a:p>
          <a:p>
            <a:pPr>
              <a:buFontTx/>
              <a:buChar char="-"/>
            </a:pPr>
            <a:r>
              <a:rPr lang="tr-TR" dirty="0"/>
              <a:t>Kullanılan ilaçlar</a:t>
            </a:r>
          </a:p>
          <a:p>
            <a:pPr>
              <a:buFontTx/>
              <a:buChar char="-"/>
            </a:pPr>
            <a:r>
              <a:rPr lang="tr-TR" dirty="0" err="1"/>
              <a:t>Dehidratasyon</a:t>
            </a:r>
            <a:endParaRPr lang="tr-TR" dirty="0"/>
          </a:p>
          <a:p>
            <a:pPr>
              <a:buFontTx/>
              <a:buChar char="-"/>
            </a:pPr>
            <a:r>
              <a:rPr lang="tr-TR" dirty="0"/>
              <a:t>Enfeksiyon</a:t>
            </a:r>
          </a:p>
          <a:p>
            <a:pPr>
              <a:buFontTx/>
              <a:buChar char="-"/>
            </a:pPr>
            <a:r>
              <a:rPr lang="tr-TR" dirty="0"/>
              <a:t>İleri yaş</a:t>
            </a:r>
          </a:p>
          <a:p>
            <a:pPr>
              <a:buFontTx/>
              <a:buChar char="-"/>
            </a:pPr>
            <a:r>
              <a:rPr lang="tr-TR" dirty="0" err="1"/>
              <a:t>Ensefalopati</a:t>
            </a:r>
            <a:r>
              <a:rPr lang="tr-TR" dirty="0"/>
              <a:t> </a:t>
            </a:r>
          </a:p>
        </p:txBody>
      </p:sp>
    </p:spTree>
    <p:extLst>
      <p:ext uri="{BB962C8B-B14F-4D97-AF65-F5344CB8AC3E}">
        <p14:creationId xmlns:p14="http://schemas.microsoft.com/office/powerpoint/2010/main" val="8474382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800" b="1" dirty="0">
                <a:solidFill>
                  <a:srgbClr val="FF0000"/>
                </a:solidFill>
              </a:rPr>
              <a:t>ANKSİYETE</a:t>
            </a:r>
          </a:p>
        </p:txBody>
      </p:sp>
      <p:sp>
        <p:nvSpPr>
          <p:cNvPr id="3" name="İçerik Yer Tutucusu 2"/>
          <p:cNvSpPr>
            <a:spLocks noGrp="1"/>
          </p:cNvSpPr>
          <p:nvPr>
            <p:ph idx="1"/>
          </p:nvPr>
        </p:nvSpPr>
        <p:spPr/>
        <p:txBody>
          <a:bodyPr/>
          <a:lstStyle/>
          <a:p>
            <a:pPr>
              <a:buFont typeface="Wingdings" panose="05000000000000000000" pitchFamily="2" charset="2"/>
              <a:buChar char="Ø"/>
            </a:pPr>
            <a:r>
              <a:rPr lang="tr-TR" dirty="0"/>
              <a:t>Geleceğin belirsizliği</a:t>
            </a:r>
          </a:p>
          <a:p>
            <a:pPr>
              <a:buFont typeface="Wingdings" panose="05000000000000000000" pitchFamily="2" charset="2"/>
              <a:buChar char="Ø"/>
            </a:pPr>
            <a:r>
              <a:rPr lang="tr-TR" dirty="0"/>
              <a:t>Yaklaşan ölümle ilgili korku</a:t>
            </a:r>
          </a:p>
          <a:p>
            <a:pPr>
              <a:buFont typeface="Wingdings" panose="05000000000000000000" pitchFamily="2" charset="2"/>
              <a:buChar char="Ø"/>
            </a:pPr>
            <a:r>
              <a:rPr lang="tr-TR" dirty="0"/>
              <a:t>Geride bıraktıkları    </a:t>
            </a:r>
            <a:r>
              <a:rPr lang="tr-TR" dirty="0">
                <a:sym typeface="Wingdings" panose="05000000000000000000" pitchFamily="2" charset="2"/>
              </a:rPr>
              <a:t> hastayla iletişim / manevi destek</a:t>
            </a:r>
          </a:p>
          <a:p>
            <a:pPr marL="0" indent="0">
              <a:buNone/>
            </a:pPr>
            <a:endParaRPr lang="tr-TR" dirty="0">
              <a:sym typeface="Wingdings" panose="05000000000000000000" pitchFamily="2" charset="2"/>
            </a:endParaRPr>
          </a:p>
          <a:p>
            <a:pPr>
              <a:buFont typeface="Wingdings" panose="05000000000000000000" pitchFamily="2" charset="2"/>
              <a:buChar char="ü"/>
            </a:pPr>
            <a:r>
              <a:rPr lang="tr-TR" dirty="0" err="1"/>
              <a:t>Lorazepam</a:t>
            </a:r>
            <a:r>
              <a:rPr lang="tr-TR" dirty="0"/>
              <a:t> 0.5-1, 2.5 mg, sekiz saatte bir</a:t>
            </a:r>
          </a:p>
          <a:p>
            <a:pPr>
              <a:buFont typeface="Wingdings" panose="05000000000000000000" pitchFamily="2" charset="2"/>
              <a:buChar char="ü"/>
            </a:pPr>
            <a:r>
              <a:rPr lang="tr-TR" dirty="0" err="1"/>
              <a:t>Midazolam</a:t>
            </a:r>
            <a:r>
              <a:rPr lang="tr-TR" dirty="0"/>
              <a:t> 2.5-5-10 mg, tek doz </a:t>
            </a:r>
          </a:p>
          <a:p>
            <a:pPr>
              <a:buFont typeface="Wingdings" panose="05000000000000000000" pitchFamily="2" charset="2"/>
              <a:buChar char="ü"/>
            </a:pPr>
            <a:r>
              <a:rPr lang="tr-TR" dirty="0" err="1"/>
              <a:t>Antidepresanlar</a:t>
            </a:r>
            <a:r>
              <a:rPr lang="tr-TR" dirty="0"/>
              <a:t> (SSRI, </a:t>
            </a:r>
            <a:r>
              <a:rPr lang="tr-TR" dirty="0" err="1"/>
              <a:t>trisiklik</a:t>
            </a:r>
            <a:r>
              <a:rPr lang="tr-TR" dirty="0"/>
              <a:t>)</a:t>
            </a:r>
          </a:p>
          <a:p>
            <a:endParaRPr lang="tr-TR" dirty="0"/>
          </a:p>
        </p:txBody>
      </p:sp>
    </p:spTree>
    <p:extLst>
      <p:ext uri="{BB962C8B-B14F-4D97-AF65-F5344CB8AC3E}">
        <p14:creationId xmlns:p14="http://schemas.microsoft.com/office/powerpoint/2010/main" val="41390763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E028C91-7E01-62D2-E45A-6DF3A0B3D460}"/>
              </a:ext>
            </a:extLst>
          </p:cNvPr>
          <p:cNvSpPr>
            <a:spLocks noGrp="1"/>
          </p:cNvSpPr>
          <p:nvPr>
            <p:ph type="title"/>
          </p:nvPr>
        </p:nvSpPr>
        <p:spPr/>
        <p:txBody>
          <a:bodyPr>
            <a:normAutofit/>
          </a:bodyPr>
          <a:lstStyle/>
          <a:p>
            <a:r>
              <a:rPr lang="tr-TR" sz="2800" b="1" dirty="0">
                <a:solidFill>
                  <a:srgbClr val="FF0000"/>
                </a:solidFill>
              </a:rPr>
              <a:t>MALNUTRİSYON</a:t>
            </a:r>
          </a:p>
        </p:txBody>
      </p:sp>
      <p:sp>
        <p:nvSpPr>
          <p:cNvPr id="3" name="İçerik Yer Tutucusu 2">
            <a:extLst>
              <a:ext uri="{FF2B5EF4-FFF2-40B4-BE49-F238E27FC236}">
                <a16:creationId xmlns:a16="http://schemas.microsoft.com/office/drawing/2014/main" id="{37B08D19-8BB5-71F3-20DA-668803DA0200}"/>
              </a:ext>
            </a:extLst>
          </p:cNvPr>
          <p:cNvSpPr>
            <a:spLocks noGrp="1"/>
          </p:cNvSpPr>
          <p:nvPr>
            <p:ph idx="1"/>
          </p:nvPr>
        </p:nvSpPr>
        <p:spPr/>
        <p:txBody>
          <a:bodyPr/>
          <a:lstStyle/>
          <a:p>
            <a:pPr>
              <a:buFont typeface="Wingdings" panose="05000000000000000000" pitchFamily="2" charset="2"/>
              <a:buChar char="v"/>
            </a:pPr>
            <a:r>
              <a:rPr lang="tr-TR" dirty="0"/>
              <a:t>Yetersiz gıda alımı</a:t>
            </a:r>
          </a:p>
          <a:p>
            <a:pPr>
              <a:buFont typeface="Wingdings" panose="05000000000000000000" pitchFamily="2" charset="2"/>
              <a:buChar char="v"/>
            </a:pPr>
            <a:r>
              <a:rPr lang="tr-TR" dirty="0"/>
              <a:t>Gıda ihtiyacının artması</a:t>
            </a:r>
          </a:p>
          <a:p>
            <a:pPr>
              <a:buFont typeface="Wingdings" panose="05000000000000000000" pitchFamily="2" charset="2"/>
              <a:buChar char="v"/>
            </a:pPr>
            <a:r>
              <a:rPr lang="tr-TR" dirty="0"/>
              <a:t>Malabsorbsiyon</a:t>
            </a:r>
          </a:p>
          <a:p>
            <a:pPr>
              <a:buFont typeface="Wingdings" panose="05000000000000000000" pitchFamily="2" charset="2"/>
              <a:buChar char="v"/>
            </a:pPr>
            <a:r>
              <a:rPr lang="tr-TR" dirty="0" err="1"/>
              <a:t>Malign</a:t>
            </a:r>
            <a:r>
              <a:rPr lang="tr-TR" dirty="0"/>
              <a:t> hastalıklar</a:t>
            </a:r>
          </a:p>
          <a:p>
            <a:pPr>
              <a:buFont typeface="Wingdings" panose="05000000000000000000" pitchFamily="2" charset="2"/>
              <a:buChar char="v"/>
            </a:pPr>
            <a:r>
              <a:rPr lang="tr-TR" dirty="0"/>
              <a:t>Enfeksiyonlar</a:t>
            </a:r>
          </a:p>
          <a:p>
            <a:pPr>
              <a:buFont typeface="Wingdings" panose="05000000000000000000" pitchFamily="2" charset="2"/>
              <a:buChar char="v"/>
            </a:pPr>
            <a:r>
              <a:rPr lang="tr-TR" dirty="0" err="1"/>
              <a:t>GİS’te</a:t>
            </a:r>
            <a:r>
              <a:rPr lang="tr-TR" dirty="0"/>
              <a:t> tıkanıklık/darlık</a:t>
            </a:r>
          </a:p>
          <a:p>
            <a:pPr>
              <a:buFont typeface="Wingdings" panose="05000000000000000000" pitchFamily="2" charset="2"/>
              <a:buChar char="v"/>
            </a:pPr>
            <a:r>
              <a:rPr lang="tr-TR" dirty="0"/>
              <a:t>Ağız içi lezyonlar</a:t>
            </a:r>
          </a:p>
          <a:p>
            <a:pPr>
              <a:buFont typeface="Wingdings" panose="05000000000000000000" pitchFamily="2" charset="2"/>
              <a:buChar char="v"/>
            </a:pPr>
            <a:r>
              <a:rPr lang="tr-TR" dirty="0"/>
              <a:t>KT/RT bağlı anoreksi, bulantı, tat-koku kaybı malnütrisyona neden olur.</a:t>
            </a:r>
          </a:p>
          <a:p>
            <a:endParaRPr lang="tr-TR" dirty="0"/>
          </a:p>
          <a:p>
            <a:endParaRPr lang="tr-TR" dirty="0"/>
          </a:p>
        </p:txBody>
      </p:sp>
    </p:spTree>
    <p:extLst>
      <p:ext uri="{BB962C8B-B14F-4D97-AF65-F5344CB8AC3E}">
        <p14:creationId xmlns:p14="http://schemas.microsoft.com/office/powerpoint/2010/main" val="13761828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C148970-6E36-FBE1-90BE-063A98869B23}"/>
              </a:ext>
            </a:extLst>
          </p:cNvPr>
          <p:cNvSpPr>
            <a:spLocks noGrp="1"/>
          </p:cNvSpPr>
          <p:nvPr>
            <p:ph idx="1"/>
          </p:nvPr>
        </p:nvSpPr>
        <p:spPr/>
        <p:txBody>
          <a:bodyPr>
            <a:normAutofit fontScale="92500" lnSpcReduction="20000"/>
          </a:bodyPr>
          <a:lstStyle/>
          <a:p>
            <a:pPr>
              <a:buFont typeface="Wingdings" panose="05000000000000000000" pitchFamily="2" charset="2"/>
              <a:buChar char="Ø"/>
            </a:pPr>
            <a:r>
              <a:rPr lang="tr-TR" dirty="0"/>
              <a:t>Vücut kitlesinde azalma </a:t>
            </a:r>
          </a:p>
          <a:p>
            <a:pPr>
              <a:buFont typeface="Wingdings" panose="05000000000000000000" pitchFamily="2" charset="2"/>
              <a:buChar char="Ø"/>
            </a:pPr>
            <a:r>
              <a:rPr lang="tr-TR" dirty="0" err="1"/>
              <a:t>Hipoalbüminemi</a:t>
            </a:r>
            <a:r>
              <a:rPr lang="tr-TR" dirty="0"/>
              <a:t> sonucu ödemler </a:t>
            </a:r>
          </a:p>
          <a:p>
            <a:pPr>
              <a:buFont typeface="Wingdings" panose="05000000000000000000" pitchFamily="2" charset="2"/>
              <a:buChar char="Ø"/>
            </a:pPr>
            <a:r>
              <a:rPr lang="tr-TR" dirty="0"/>
              <a:t>Enfeksiyonda artma </a:t>
            </a:r>
          </a:p>
          <a:p>
            <a:pPr>
              <a:buFont typeface="Wingdings" panose="05000000000000000000" pitchFamily="2" charset="2"/>
              <a:buChar char="Ø"/>
            </a:pPr>
            <a:r>
              <a:rPr lang="tr-TR" dirty="0"/>
              <a:t>Yara iyileşmesinde gecikme</a:t>
            </a:r>
          </a:p>
          <a:p>
            <a:pPr>
              <a:buFont typeface="Wingdings" panose="05000000000000000000" pitchFamily="2" charset="2"/>
              <a:buChar char="Ø"/>
            </a:pPr>
            <a:r>
              <a:rPr lang="tr-TR" dirty="0" err="1"/>
              <a:t>Gastrointestinal</a:t>
            </a:r>
            <a:r>
              <a:rPr lang="tr-TR" dirty="0"/>
              <a:t> bozukluklar</a:t>
            </a:r>
          </a:p>
          <a:p>
            <a:pPr>
              <a:buFont typeface="Wingdings" panose="05000000000000000000" pitchFamily="2" charset="2"/>
              <a:buChar char="Ø"/>
            </a:pPr>
            <a:r>
              <a:rPr lang="tr-TR" dirty="0"/>
              <a:t>Kardiyak fonksiyonlarda bozulma</a:t>
            </a:r>
          </a:p>
          <a:p>
            <a:pPr>
              <a:buFont typeface="Wingdings" panose="05000000000000000000" pitchFamily="2" charset="2"/>
              <a:buChar char="Ø"/>
            </a:pPr>
            <a:r>
              <a:rPr lang="tr-TR" dirty="0"/>
              <a:t>Metabolik asidoz</a:t>
            </a:r>
          </a:p>
          <a:p>
            <a:pPr>
              <a:buFont typeface="Wingdings" panose="05000000000000000000" pitchFamily="2" charset="2"/>
              <a:buChar char="Ø"/>
            </a:pPr>
            <a:r>
              <a:rPr lang="tr-TR" dirty="0"/>
              <a:t>Anemi</a:t>
            </a:r>
          </a:p>
          <a:p>
            <a:pPr>
              <a:buFont typeface="Wingdings" panose="05000000000000000000" pitchFamily="2" charset="2"/>
              <a:buChar char="Ø"/>
            </a:pPr>
            <a:r>
              <a:rPr lang="tr-TR" dirty="0"/>
              <a:t>İyileşmede gecikme </a:t>
            </a:r>
          </a:p>
          <a:p>
            <a:pPr>
              <a:buFont typeface="Wingdings" panose="05000000000000000000" pitchFamily="2" charset="2"/>
              <a:buChar char="Ø"/>
            </a:pPr>
            <a:r>
              <a:rPr lang="tr-TR" dirty="0"/>
              <a:t>Hastanede kalış süresinde uzama ile sonuçlanır.</a:t>
            </a:r>
          </a:p>
          <a:p>
            <a:endParaRPr lang="tr-TR" dirty="0"/>
          </a:p>
        </p:txBody>
      </p:sp>
    </p:spTree>
    <p:extLst>
      <p:ext uri="{BB962C8B-B14F-4D97-AF65-F5344CB8AC3E}">
        <p14:creationId xmlns:p14="http://schemas.microsoft.com/office/powerpoint/2010/main" val="37370045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5A8AA21-6D53-FD54-8D44-EC308E3ED6FB}"/>
              </a:ext>
            </a:extLst>
          </p:cNvPr>
          <p:cNvSpPr>
            <a:spLocks noGrp="1"/>
          </p:cNvSpPr>
          <p:nvPr>
            <p:ph type="title"/>
          </p:nvPr>
        </p:nvSpPr>
        <p:spPr>
          <a:xfrm>
            <a:off x="1066800" y="811258"/>
            <a:ext cx="10058400" cy="1450757"/>
          </a:xfrm>
        </p:spPr>
        <p:txBody>
          <a:bodyPr>
            <a:normAutofit fontScale="90000"/>
          </a:bodyPr>
          <a:lstStyle/>
          <a:p>
            <a:br>
              <a:rPr lang="tr-TR" sz="2800" b="1" dirty="0"/>
            </a:br>
            <a:br>
              <a:rPr lang="tr-TR" sz="2800" b="1" dirty="0"/>
            </a:br>
            <a:br>
              <a:rPr lang="tr-TR" sz="2800" b="1" dirty="0"/>
            </a:br>
            <a:r>
              <a:rPr lang="tr-TR" sz="2800" b="1" dirty="0"/>
              <a:t>ENTERAL BESLENME</a:t>
            </a:r>
            <a:br>
              <a:rPr lang="tr-TR" dirty="0"/>
            </a:br>
            <a:endParaRPr lang="tr-TR" dirty="0"/>
          </a:p>
        </p:txBody>
      </p:sp>
      <p:sp>
        <p:nvSpPr>
          <p:cNvPr id="3" name="İçerik Yer Tutucusu 2">
            <a:extLst>
              <a:ext uri="{FF2B5EF4-FFF2-40B4-BE49-F238E27FC236}">
                <a16:creationId xmlns:a16="http://schemas.microsoft.com/office/drawing/2014/main" id="{83C481C7-49B3-1406-5A44-9AA3CC6EA367}"/>
              </a:ext>
            </a:extLst>
          </p:cNvPr>
          <p:cNvSpPr>
            <a:spLocks noGrp="1"/>
          </p:cNvSpPr>
          <p:nvPr>
            <p:ph idx="1"/>
          </p:nvPr>
        </p:nvSpPr>
        <p:spPr/>
        <p:txBody>
          <a:bodyPr/>
          <a:lstStyle/>
          <a:p>
            <a:r>
              <a:rPr lang="tr-TR" sz="2000" dirty="0"/>
              <a:t>Yetersiz oral alım( 7-10 gün süre ile günlük ihtiyacın ‹ %50 alınması) </a:t>
            </a:r>
          </a:p>
          <a:p>
            <a:r>
              <a:rPr lang="tr-TR" sz="2000" dirty="0"/>
              <a:t>Oral beslenmeyi engelleyecek durumlar(koma, inme)</a:t>
            </a:r>
          </a:p>
          <a:p>
            <a:r>
              <a:rPr lang="tr-TR" sz="2000" dirty="0"/>
              <a:t>İhtiyacın oral beslenme ile karşılanamayacak kadar arttığı durumlar </a:t>
            </a:r>
          </a:p>
          <a:p>
            <a:r>
              <a:rPr lang="tr-TR" sz="2000" dirty="0"/>
              <a:t>Düşük çıkışlı </a:t>
            </a:r>
            <a:r>
              <a:rPr lang="tr-TR" sz="2000" dirty="0" err="1"/>
              <a:t>enterokütan</a:t>
            </a:r>
            <a:r>
              <a:rPr lang="tr-TR" sz="2000" dirty="0"/>
              <a:t> fistül(‹500ml/g)</a:t>
            </a:r>
          </a:p>
          <a:p>
            <a:endParaRPr lang="tr-TR" sz="2000" dirty="0"/>
          </a:p>
          <a:p>
            <a:pPr>
              <a:buFont typeface="Wingdings" panose="05000000000000000000" pitchFamily="2" charset="2"/>
              <a:buChar char="ü"/>
            </a:pPr>
            <a:r>
              <a:rPr lang="tr-TR" sz="2000" dirty="0"/>
              <a:t>Kısa süreli beslenme (4 haftadan az) </a:t>
            </a:r>
          </a:p>
          <a:p>
            <a:pPr marL="0" indent="0">
              <a:buNone/>
            </a:pPr>
            <a:r>
              <a:rPr lang="tr-TR" dirty="0"/>
              <a:t>    </a:t>
            </a:r>
            <a:r>
              <a:rPr lang="tr-TR" sz="2000" dirty="0" err="1"/>
              <a:t>Oro</a:t>
            </a:r>
            <a:r>
              <a:rPr lang="tr-TR" sz="2000" dirty="0"/>
              <a:t>/</a:t>
            </a:r>
            <a:r>
              <a:rPr lang="tr-TR" sz="2000" dirty="0" err="1"/>
              <a:t>nazogastrik</a:t>
            </a:r>
            <a:r>
              <a:rPr lang="tr-TR" sz="2000" dirty="0"/>
              <a:t> tüp ,</a:t>
            </a:r>
            <a:r>
              <a:rPr lang="tr-TR" sz="2000" dirty="0" err="1"/>
              <a:t>Oro</a:t>
            </a:r>
            <a:r>
              <a:rPr lang="tr-TR" sz="2000" dirty="0"/>
              <a:t>/</a:t>
            </a:r>
            <a:r>
              <a:rPr lang="tr-TR" sz="2000" dirty="0" err="1"/>
              <a:t>nazoduodenal</a:t>
            </a:r>
            <a:r>
              <a:rPr lang="tr-TR" sz="2000" dirty="0"/>
              <a:t> tüp ,</a:t>
            </a:r>
            <a:r>
              <a:rPr lang="tr-TR" sz="2000" dirty="0" err="1"/>
              <a:t>Oro</a:t>
            </a:r>
            <a:r>
              <a:rPr lang="tr-TR" sz="2000" dirty="0"/>
              <a:t>/</a:t>
            </a:r>
            <a:r>
              <a:rPr lang="tr-TR" sz="2000" dirty="0" err="1"/>
              <a:t>nazojejunal</a:t>
            </a:r>
            <a:r>
              <a:rPr lang="tr-TR" sz="2000" dirty="0"/>
              <a:t> tüp </a:t>
            </a:r>
          </a:p>
          <a:p>
            <a:pPr>
              <a:buFont typeface="Wingdings" panose="05000000000000000000" pitchFamily="2" charset="2"/>
              <a:buChar char="ü"/>
            </a:pPr>
            <a:r>
              <a:rPr lang="tr-TR" sz="2000" dirty="0"/>
              <a:t>Uzun süreli beslenme (4 haftadan fazla) </a:t>
            </a:r>
          </a:p>
          <a:p>
            <a:pPr marL="0" indent="0">
              <a:buNone/>
            </a:pPr>
            <a:r>
              <a:rPr lang="tr-TR" dirty="0"/>
              <a:t>   </a:t>
            </a:r>
            <a:r>
              <a:rPr lang="tr-TR" sz="2000" dirty="0"/>
              <a:t>Gastrostomi , </a:t>
            </a:r>
            <a:r>
              <a:rPr lang="tr-TR" sz="2000" dirty="0" err="1"/>
              <a:t>Duodenostomi</a:t>
            </a:r>
            <a:r>
              <a:rPr lang="tr-TR" sz="2000" dirty="0"/>
              <a:t> , </a:t>
            </a:r>
            <a:r>
              <a:rPr lang="tr-TR" sz="2000" dirty="0" err="1"/>
              <a:t>Jejunostomi</a:t>
            </a:r>
            <a:endParaRPr lang="tr-TR" sz="2000" dirty="0"/>
          </a:p>
          <a:p>
            <a:endParaRPr lang="tr-TR" dirty="0"/>
          </a:p>
        </p:txBody>
      </p:sp>
    </p:spTree>
    <p:extLst>
      <p:ext uri="{BB962C8B-B14F-4D97-AF65-F5344CB8AC3E}">
        <p14:creationId xmlns:p14="http://schemas.microsoft.com/office/powerpoint/2010/main" val="1787277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DBDC42D-EA58-614B-5901-34E0B4287C8A}"/>
              </a:ext>
            </a:extLst>
          </p:cNvPr>
          <p:cNvSpPr>
            <a:spLocks noGrp="1"/>
          </p:cNvSpPr>
          <p:nvPr>
            <p:ph type="title"/>
          </p:nvPr>
        </p:nvSpPr>
        <p:spPr>
          <a:xfrm>
            <a:off x="1097280" y="272955"/>
            <a:ext cx="10058400" cy="1450757"/>
          </a:xfrm>
        </p:spPr>
        <p:txBody>
          <a:bodyPr>
            <a:normAutofit/>
          </a:bodyPr>
          <a:lstStyle/>
          <a:p>
            <a:r>
              <a:rPr lang="tr-TR" sz="2800" b="1" dirty="0">
                <a:solidFill>
                  <a:srgbClr val="C00000"/>
                </a:solidFill>
              </a:rPr>
              <a:t>DSÖ GÖRE PALYATİF BAKIM </a:t>
            </a:r>
          </a:p>
        </p:txBody>
      </p:sp>
      <p:sp>
        <p:nvSpPr>
          <p:cNvPr id="3" name="İçerik Yer Tutucusu 2">
            <a:extLst>
              <a:ext uri="{FF2B5EF4-FFF2-40B4-BE49-F238E27FC236}">
                <a16:creationId xmlns:a16="http://schemas.microsoft.com/office/drawing/2014/main" id="{FCBF91A5-B74F-D6D6-B9E1-0F31678C7016}"/>
              </a:ext>
            </a:extLst>
          </p:cNvPr>
          <p:cNvSpPr>
            <a:spLocks noGrp="1"/>
          </p:cNvSpPr>
          <p:nvPr>
            <p:ph idx="1"/>
          </p:nvPr>
        </p:nvSpPr>
        <p:spPr>
          <a:xfrm>
            <a:off x="1097280" y="1955755"/>
            <a:ext cx="10058400" cy="4023360"/>
          </a:xfrm>
        </p:spPr>
        <p:txBody>
          <a:bodyPr>
            <a:normAutofit/>
          </a:bodyPr>
          <a:lstStyle/>
          <a:p>
            <a:r>
              <a:rPr lang="tr-TR" b="0" i="0" dirty="0">
                <a:solidFill>
                  <a:srgbClr val="3C4245"/>
                </a:solidFill>
                <a:effectLst/>
                <a:latin typeface="Calibri" panose="020F0502020204030204" pitchFamily="34" charset="0"/>
                <a:cs typeface="Calibri" panose="020F0502020204030204" pitchFamily="34" charset="0"/>
              </a:rPr>
              <a:t>Palyatif bakım, yaşamı tehdit eden hastalıklarla ilişkili sorunlarla karşı karşıya kalan yetişkinlerin, çocukların ve ailelerinin sağlıkla ilgili acılarını önlemeyi ve hafifletmeyi amaçlar. </a:t>
            </a:r>
          </a:p>
          <a:p>
            <a:r>
              <a:rPr lang="tr-TR" b="0" i="0" dirty="0">
                <a:solidFill>
                  <a:srgbClr val="3C4245"/>
                </a:solidFill>
                <a:effectLst/>
                <a:latin typeface="Calibri" panose="020F0502020204030204" pitchFamily="34" charset="0"/>
                <a:cs typeface="Calibri" panose="020F0502020204030204" pitchFamily="34" charset="0"/>
              </a:rPr>
              <a:t>Fiziksel, psikolojik, sosyal ve ruhsal acıları ele alan kapsamlı ve kişi merkezli bir yaklaşıma dayanır. </a:t>
            </a:r>
          </a:p>
          <a:p>
            <a:r>
              <a:rPr lang="tr-TR" b="0" i="0" dirty="0">
                <a:solidFill>
                  <a:srgbClr val="3C4245"/>
                </a:solidFill>
                <a:effectLst/>
                <a:latin typeface="Calibri" panose="020F0502020204030204" pitchFamily="34" charset="0"/>
                <a:cs typeface="Calibri" panose="020F0502020204030204" pitchFamily="34" charset="0"/>
              </a:rPr>
              <a:t>Entegre palyatif bakım, Evrensel Sağlık Kapsamının bir parçasıdır ve Birincil Sağlık Bakımının temel bir işlevidir.  (Haziran 2023)</a:t>
            </a:r>
          </a:p>
          <a:p>
            <a:pPr>
              <a:buNone/>
            </a:pPr>
            <a:br>
              <a:rPr lang="tr-TR" b="1" i="0" dirty="0">
                <a:solidFill>
                  <a:srgbClr val="092862"/>
                </a:solidFill>
                <a:effectLst/>
                <a:latin typeface="Noto Sans" panose="020B0502040204020203" pitchFamily="34" charset="0"/>
              </a:rPr>
            </a:br>
            <a:endParaRPr lang="tr-TR" dirty="0"/>
          </a:p>
        </p:txBody>
      </p:sp>
    </p:spTree>
    <p:extLst>
      <p:ext uri="{BB962C8B-B14F-4D97-AF65-F5344CB8AC3E}">
        <p14:creationId xmlns:p14="http://schemas.microsoft.com/office/powerpoint/2010/main" val="27623643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E6D9DFF-473A-1C0C-F1BC-A7745609DDD5}"/>
              </a:ext>
            </a:extLst>
          </p:cNvPr>
          <p:cNvSpPr>
            <a:spLocks noGrp="1"/>
          </p:cNvSpPr>
          <p:nvPr>
            <p:ph type="title"/>
          </p:nvPr>
        </p:nvSpPr>
        <p:spPr>
          <a:xfrm>
            <a:off x="1036320" y="811259"/>
            <a:ext cx="10058400" cy="1450757"/>
          </a:xfrm>
        </p:spPr>
        <p:txBody>
          <a:bodyPr>
            <a:normAutofit fontScale="90000"/>
          </a:bodyPr>
          <a:lstStyle/>
          <a:p>
            <a:br>
              <a:rPr lang="tr-TR" sz="2800" b="1" dirty="0"/>
            </a:br>
            <a:br>
              <a:rPr lang="tr-TR" sz="2800" b="1" dirty="0"/>
            </a:br>
            <a:br>
              <a:rPr lang="tr-TR" sz="2800" b="1" dirty="0"/>
            </a:br>
            <a:br>
              <a:rPr lang="tr-TR" sz="2800" b="1" dirty="0"/>
            </a:br>
            <a:br>
              <a:rPr lang="tr-TR" sz="2800" b="1" dirty="0"/>
            </a:br>
            <a:r>
              <a:rPr lang="tr-TR" sz="2800" b="1" dirty="0"/>
              <a:t>PARENTERAL BESLENME</a:t>
            </a:r>
            <a:br>
              <a:rPr lang="tr-TR" sz="4800" dirty="0"/>
            </a:br>
            <a:endParaRPr lang="tr-TR" dirty="0"/>
          </a:p>
        </p:txBody>
      </p:sp>
      <p:sp>
        <p:nvSpPr>
          <p:cNvPr id="3" name="İçerik Yer Tutucusu 2">
            <a:extLst>
              <a:ext uri="{FF2B5EF4-FFF2-40B4-BE49-F238E27FC236}">
                <a16:creationId xmlns:a16="http://schemas.microsoft.com/office/drawing/2014/main" id="{3C89BDEB-C91F-F4BE-919F-2D3AF8942770}"/>
              </a:ext>
            </a:extLst>
          </p:cNvPr>
          <p:cNvSpPr>
            <a:spLocks noGrp="1"/>
          </p:cNvSpPr>
          <p:nvPr>
            <p:ph idx="1"/>
          </p:nvPr>
        </p:nvSpPr>
        <p:spPr/>
        <p:txBody>
          <a:bodyPr/>
          <a:lstStyle/>
          <a:p>
            <a:pPr>
              <a:buFont typeface="Wingdings" panose="05000000000000000000" pitchFamily="2" charset="2"/>
              <a:buChar char="ü"/>
            </a:pPr>
            <a:r>
              <a:rPr lang="tr-TR" sz="2000" dirty="0"/>
              <a:t>GIS fonksiyon bozuklukları </a:t>
            </a:r>
          </a:p>
          <a:p>
            <a:pPr>
              <a:buFont typeface="Wingdings" panose="05000000000000000000" pitchFamily="2" charset="2"/>
              <a:buChar char="ü"/>
            </a:pPr>
            <a:r>
              <a:rPr lang="tr-TR" sz="2000" dirty="0"/>
              <a:t>Ağır pankreatit </a:t>
            </a:r>
          </a:p>
          <a:p>
            <a:pPr>
              <a:buFont typeface="Wingdings" panose="05000000000000000000" pitchFamily="2" charset="2"/>
              <a:buChar char="ü"/>
            </a:pPr>
            <a:r>
              <a:rPr lang="tr-TR" sz="2000" dirty="0" err="1"/>
              <a:t>Barsakların</a:t>
            </a:r>
            <a:r>
              <a:rPr lang="tr-TR" sz="2000" dirty="0"/>
              <a:t> ›5-7 gün dinlendirilmesi gerekliliği</a:t>
            </a:r>
          </a:p>
          <a:p>
            <a:pPr>
              <a:buFont typeface="Wingdings" panose="05000000000000000000" pitchFamily="2" charset="2"/>
              <a:buChar char="ü"/>
            </a:pPr>
            <a:r>
              <a:rPr lang="tr-TR" sz="2000" dirty="0"/>
              <a:t> </a:t>
            </a:r>
            <a:r>
              <a:rPr lang="tr-TR" sz="2000" dirty="0" err="1"/>
              <a:t>Enteral</a:t>
            </a:r>
            <a:r>
              <a:rPr lang="tr-TR" sz="2000" dirty="0"/>
              <a:t> beslenmeyi tolere edememe</a:t>
            </a:r>
          </a:p>
          <a:p>
            <a:pPr>
              <a:buFont typeface="Wingdings" panose="05000000000000000000" pitchFamily="2" charset="2"/>
              <a:buChar char="ü"/>
            </a:pPr>
            <a:r>
              <a:rPr lang="tr-TR" sz="2000" dirty="0"/>
              <a:t> Masif ince barsak rezeksiyonu </a:t>
            </a:r>
          </a:p>
          <a:p>
            <a:pPr>
              <a:buFont typeface="Wingdings" panose="05000000000000000000" pitchFamily="2" charset="2"/>
              <a:buChar char="ü"/>
            </a:pPr>
            <a:r>
              <a:rPr lang="tr-TR" sz="2000" dirty="0"/>
              <a:t>Yüksek çıkışlı </a:t>
            </a:r>
            <a:r>
              <a:rPr lang="tr-TR" sz="2000" dirty="0" err="1"/>
              <a:t>enterokütan</a:t>
            </a:r>
            <a:r>
              <a:rPr lang="tr-TR" sz="2000" dirty="0"/>
              <a:t> fistüller </a:t>
            </a:r>
          </a:p>
          <a:p>
            <a:pPr>
              <a:buFont typeface="Wingdings" panose="05000000000000000000" pitchFamily="2" charset="2"/>
              <a:buChar char="ü"/>
            </a:pPr>
            <a:r>
              <a:rPr lang="tr-TR" sz="2000" dirty="0"/>
              <a:t>Ciddi malnütrisyon</a:t>
            </a:r>
          </a:p>
          <a:p>
            <a:endParaRPr lang="tr-TR" dirty="0"/>
          </a:p>
        </p:txBody>
      </p:sp>
      <p:pic>
        <p:nvPicPr>
          <p:cNvPr id="2050" name="Picture 2" descr="Sağlıkta Enteral ve Parenteral Beslenme – Korayspor Blog">
            <a:extLst>
              <a:ext uri="{FF2B5EF4-FFF2-40B4-BE49-F238E27FC236}">
                <a16:creationId xmlns:a16="http://schemas.microsoft.com/office/drawing/2014/main" id="{8C62E8BE-FFB1-DF42-3836-BB49FB7A08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4550" y="4182256"/>
            <a:ext cx="2790169" cy="1864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30019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086E107-A542-8269-4CF1-B42309F55A8E}"/>
              </a:ext>
            </a:extLst>
          </p:cNvPr>
          <p:cNvSpPr>
            <a:spLocks noGrp="1"/>
          </p:cNvSpPr>
          <p:nvPr>
            <p:ph type="title"/>
          </p:nvPr>
        </p:nvSpPr>
        <p:spPr/>
        <p:txBody>
          <a:bodyPr>
            <a:normAutofit/>
          </a:bodyPr>
          <a:lstStyle/>
          <a:p>
            <a:r>
              <a:rPr lang="tr-TR" sz="2800" b="1" dirty="0">
                <a:solidFill>
                  <a:srgbClr val="FF0000"/>
                </a:solidFill>
              </a:rPr>
              <a:t>NEFES DARLIĞI</a:t>
            </a:r>
          </a:p>
        </p:txBody>
      </p:sp>
      <p:sp>
        <p:nvSpPr>
          <p:cNvPr id="3" name="İçerik Yer Tutucusu 2">
            <a:extLst>
              <a:ext uri="{FF2B5EF4-FFF2-40B4-BE49-F238E27FC236}">
                <a16:creationId xmlns:a16="http://schemas.microsoft.com/office/drawing/2014/main" id="{52A61E58-718F-5E75-C5CF-C72F8FA4A904}"/>
              </a:ext>
            </a:extLst>
          </p:cNvPr>
          <p:cNvSpPr>
            <a:spLocks noGrp="1"/>
          </p:cNvSpPr>
          <p:nvPr>
            <p:ph idx="1"/>
          </p:nvPr>
        </p:nvSpPr>
        <p:spPr/>
        <p:txBody>
          <a:bodyPr/>
          <a:lstStyle/>
          <a:p>
            <a:r>
              <a:rPr lang="tr-TR" dirty="0">
                <a:solidFill>
                  <a:srgbClr val="232323"/>
                </a:solidFill>
                <a:highlight>
                  <a:srgbClr val="FFFFFF"/>
                </a:highlight>
              </a:rPr>
              <a:t>Amerikan Klinik Onkoloji Derneği kılavuzları ileri terminal hastalığı olan hastalarda solunum depresyonu riskine karşı dikkatli olunarak  </a:t>
            </a:r>
            <a:r>
              <a:rPr lang="tr-TR" dirty="0">
                <a:solidFill>
                  <a:srgbClr val="FF0000"/>
                </a:solidFill>
                <a:highlight>
                  <a:srgbClr val="FFFFFF"/>
                </a:highlight>
              </a:rPr>
              <a:t>sistemik </a:t>
            </a:r>
            <a:r>
              <a:rPr lang="tr-TR" dirty="0" err="1">
                <a:solidFill>
                  <a:srgbClr val="FF0000"/>
                </a:solidFill>
                <a:highlight>
                  <a:srgbClr val="FFFFFF"/>
                </a:highlight>
              </a:rPr>
              <a:t>opioidlerin</a:t>
            </a:r>
            <a:r>
              <a:rPr lang="tr-TR" dirty="0">
                <a:solidFill>
                  <a:srgbClr val="FF0000"/>
                </a:solidFill>
                <a:highlight>
                  <a:srgbClr val="FFFFFF"/>
                </a:highlight>
              </a:rPr>
              <a:t> </a:t>
            </a:r>
            <a:r>
              <a:rPr lang="tr-TR" dirty="0">
                <a:solidFill>
                  <a:srgbClr val="232323"/>
                </a:solidFill>
                <a:highlight>
                  <a:srgbClr val="FFFFFF"/>
                </a:highlight>
              </a:rPr>
              <a:t>kullanımını önermektedir.</a:t>
            </a:r>
          </a:p>
          <a:p>
            <a:endParaRPr lang="tr-TR" dirty="0"/>
          </a:p>
          <a:p>
            <a:r>
              <a:rPr lang="tr-TR" dirty="0"/>
              <a:t>Panik atak ve anksiyete ; kısa etki süreli benzodiazepinler ve nöroleptikler </a:t>
            </a:r>
          </a:p>
          <a:p>
            <a:r>
              <a:rPr lang="tr-TR" dirty="0"/>
              <a:t>Kortikosteroidler ; </a:t>
            </a:r>
            <a:r>
              <a:rPr lang="tr-TR" dirty="0" err="1"/>
              <a:t>bronkodilatatör</a:t>
            </a:r>
            <a:r>
              <a:rPr lang="tr-TR" dirty="0"/>
              <a:t>,  antienflamatuvar etki</a:t>
            </a:r>
          </a:p>
          <a:p>
            <a:r>
              <a:rPr lang="tr-TR" dirty="0" err="1"/>
              <a:t>Postural</a:t>
            </a:r>
            <a:r>
              <a:rPr lang="tr-TR" dirty="0"/>
              <a:t> drenaj, oda havasının nemlendirilmesi, pozisyon değişikliği, </a:t>
            </a:r>
            <a:r>
              <a:rPr lang="tr-TR" dirty="0" err="1"/>
              <a:t>bronkodilatatör</a:t>
            </a:r>
            <a:r>
              <a:rPr lang="tr-TR" dirty="0"/>
              <a:t>, </a:t>
            </a:r>
            <a:r>
              <a:rPr lang="tr-TR" dirty="0" err="1"/>
              <a:t>mukolitik</a:t>
            </a:r>
            <a:r>
              <a:rPr lang="tr-TR" dirty="0"/>
              <a:t>, oksijen</a:t>
            </a:r>
          </a:p>
          <a:p>
            <a:endParaRPr lang="tr-TR" dirty="0"/>
          </a:p>
        </p:txBody>
      </p:sp>
    </p:spTree>
    <p:extLst>
      <p:ext uri="{BB962C8B-B14F-4D97-AF65-F5344CB8AC3E}">
        <p14:creationId xmlns:p14="http://schemas.microsoft.com/office/powerpoint/2010/main" val="24431374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F4BAA6C-C791-9256-469A-B32BC0ADA6AD}"/>
              </a:ext>
            </a:extLst>
          </p:cNvPr>
          <p:cNvSpPr>
            <a:spLocks noGrp="1"/>
          </p:cNvSpPr>
          <p:nvPr>
            <p:ph type="title"/>
          </p:nvPr>
        </p:nvSpPr>
        <p:spPr/>
        <p:txBody>
          <a:bodyPr>
            <a:normAutofit/>
          </a:bodyPr>
          <a:lstStyle/>
          <a:p>
            <a:r>
              <a:rPr lang="tr-TR" sz="2800" b="1" dirty="0">
                <a:solidFill>
                  <a:srgbClr val="FF0000"/>
                </a:solidFill>
              </a:rPr>
              <a:t>ÖDEM</a:t>
            </a:r>
          </a:p>
        </p:txBody>
      </p:sp>
      <p:sp>
        <p:nvSpPr>
          <p:cNvPr id="3" name="İçerik Yer Tutucusu 2">
            <a:extLst>
              <a:ext uri="{FF2B5EF4-FFF2-40B4-BE49-F238E27FC236}">
                <a16:creationId xmlns:a16="http://schemas.microsoft.com/office/drawing/2014/main" id="{860CE93C-4DDD-EF5F-F176-CB810A66D872}"/>
              </a:ext>
            </a:extLst>
          </p:cNvPr>
          <p:cNvSpPr>
            <a:spLocks noGrp="1"/>
          </p:cNvSpPr>
          <p:nvPr>
            <p:ph idx="1"/>
          </p:nvPr>
        </p:nvSpPr>
        <p:spPr/>
        <p:txBody>
          <a:bodyPr/>
          <a:lstStyle/>
          <a:p>
            <a:r>
              <a:rPr lang="tr-TR" dirty="0"/>
              <a:t>İlerlemiş </a:t>
            </a:r>
            <a:r>
              <a:rPr lang="tr-TR" dirty="0" err="1"/>
              <a:t>hastalık</a:t>
            </a:r>
            <a:r>
              <a:rPr lang="tr-TR" dirty="0" err="1">
                <a:sym typeface="Wingdings" panose="05000000000000000000" pitchFamily="2" charset="2"/>
              </a:rPr>
              <a:t></a:t>
            </a:r>
            <a:r>
              <a:rPr lang="tr-TR" dirty="0" err="1"/>
              <a:t>hipoalbüminemi</a:t>
            </a:r>
            <a:r>
              <a:rPr lang="tr-TR" dirty="0"/>
              <a:t> </a:t>
            </a:r>
            <a:r>
              <a:rPr lang="tr-TR" dirty="0">
                <a:sym typeface="Wingdings" panose="05000000000000000000" pitchFamily="2" charset="2"/>
              </a:rPr>
              <a:t></a:t>
            </a:r>
            <a:r>
              <a:rPr lang="tr-TR" dirty="0" err="1"/>
              <a:t>onkotik</a:t>
            </a:r>
            <a:r>
              <a:rPr lang="tr-TR" dirty="0"/>
              <a:t> basınç azalması</a:t>
            </a:r>
          </a:p>
          <a:p>
            <a:r>
              <a:rPr lang="tr-TR" dirty="0"/>
              <a:t>Sebebe yönelik olarak tedavi planlanmalı </a:t>
            </a:r>
          </a:p>
          <a:p>
            <a:endParaRPr lang="tr-TR" dirty="0"/>
          </a:p>
        </p:txBody>
      </p:sp>
      <p:pic>
        <p:nvPicPr>
          <p:cNvPr id="5122" name="Picture 2" descr="Ödem Nedir? Neden Olur ve Nasıl Geçer? | A Life Sağlık Grubu">
            <a:extLst>
              <a:ext uri="{FF2B5EF4-FFF2-40B4-BE49-F238E27FC236}">
                <a16:creationId xmlns:a16="http://schemas.microsoft.com/office/drawing/2014/main" id="{806D3B0D-D3A0-6A29-7FD6-436AD640A6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2824" y="3567658"/>
            <a:ext cx="3982856" cy="1997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19050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800" b="1" dirty="0">
                <a:solidFill>
                  <a:srgbClr val="FF0000"/>
                </a:solidFill>
              </a:rPr>
              <a:t>KAŞINTI</a:t>
            </a:r>
          </a:p>
        </p:txBody>
      </p:sp>
      <p:sp>
        <p:nvSpPr>
          <p:cNvPr id="3" name="İçerik Yer Tutucusu 2"/>
          <p:cNvSpPr>
            <a:spLocks noGrp="1"/>
          </p:cNvSpPr>
          <p:nvPr>
            <p:ph idx="1"/>
          </p:nvPr>
        </p:nvSpPr>
        <p:spPr/>
        <p:txBody>
          <a:bodyPr/>
          <a:lstStyle/>
          <a:p>
            <a:r>
              <a:rPr lang="tr-TR" dirty="0"/>
              <a:t>Böbrek ve karaciğer yetmezlikleri </a:t>
            </a:r>
            <a:r>
              <a:rPr lang="tr-TR" dirty="0">
                <a:sym typeface="Wingdings" panose="05000000000000000000" pitchFamily="2" charset="2"/>
              </a:rPr>
              <a:t> </a:t>
            </a:r>
            <a:r>
              <a:rPr lang="tr-TR" dirty="0"/>
              <a:t>üre, </a:t>
            </a:r>
            <a:r>
              <a:rPr lang="tr-TR" dirty="0" err="1"/>
              <a:t>bilirubin</a:t>
            </a:r>
            <a:r>
              <a:rPr lang="tr-TR" dirty="0"/>
              <a:t> gibi </a:t>
            </a:r>
            <a:r>
              <a:rPr lang="tr-TR" dirty="0" err="1"/>
              <a:t>metabolitler</a:t>
            </a:r>
            <a:endParaRPr lang="tr-TR" dirty="0"/>
          </a:p>
          <a:p>
            <a:r>
              <a:rPr lang="tr-TR" dirty="0"/>
              <a:t>Altta yatan hastalığın tedavisi </a:t>
            </a:r>
          </a:p>
          <a:p>
            <a:r>
              <a:rPr lang="tr-TR" dirty="0" err="1"/>
              <a:t>Antihistaminikler</a:t>
            </a:r>
            <a:r>
              <a:rPr lang="tr-TR" dirty="0"/>
              <a:t>, </a:t>
            </a:r>
            <a:r>
              <a:rPr lang="tr-TR" dirty="0" err="1"/>
              <a:t>topikal</a:t>
            </a:r>
            <a:r>
              <a:rPr lang="tr-TR" dirty="0"/>
              <a:t> </a:t>
            </a:r>
            <a:r>
              <a:rPr lang="tr-TR" dirty="0" err="1"/>
              <a:t>antiprüritikler</a:t>
            </a:r>
            <a:endParaRPr lang="tr-TR" dirty="0"/>
          </a:p>
          <a:p>
            <a:endParaRPr lang="tr-TR" dirty="0"/>
          </a:p>
        </p:txBody>
      </p:sp>
      <p:pic>
        <p:nvPicPr>
          <p:cNvPr id="6146" name="Picture 2" descr="Anestezi - ANTİHİSTAMİNİKLER Histamin Nedir: Vücuttaki dokuların çoğunda,  mastosit adı verilen hücrelerin içinde bulunan ve salgılandığında bazı  etkileri olan kimyasal bir maddedir. KBB'de en önemli yeri alerjik  durumlarda aşırı miktarda salgılanarak ...">
            <a:extLst>
              <a:ext uri="{FF2B5EF4-FFF2-40B4-BE49-F238E27FC236}">
                <a16:creationId xmlns:a16="http://schemas.microsoft.com/office/drawing/2014/main" id="{211420D7-FB3B-4D2F-F962-42973E0D86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4106" y="3857414"/>
            <a:ext cx="222885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2273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800" b="1" dirty="0">
                <a:solidFill>
                  <a:srgbClr val="C00000"/>
                </a:solidFill>
              </a:rPr>
              <a:t>TAMAMLAYICI TEDAVİLER</a:t>
            </a:r>
          </a:p>
        </p:txBody>
      </p:sp>
      <p:sp>
        <p:nvSpPr>
          <p:cNvPr id="3" name="İçerik Yer Tutucusu 2"/>
          <p:cNvSpPr>
            <a:spLocks noGrp="1"/>
          </p:cNvSpPr>
          <p:nvPr>
            <p:ph idx="1"/>
          </p:nvPr>
        </p:nvSpPr>
        <p:spPr/>
        <p:txBody>
          <a:bodyPr/>
          <a:lstStyle/>
          <a:p>
            <a:r>
              <a:rPr lang="tr-TR" dirty="0"/>
              <a:t>Modern tıp tedavi protokollerine ek olarak hem tanı koyma hem de tedavi amaçlı kullanılan geleneksel sağlık yöntemlerine tamamlayıcı ve alternatif tedaviler denilmektedir.</a:t>
            </a:r>
          </a:p>
          <a:p>
            <a:r>
              <a:rPr lang="tr-TR" dirty="0"/>
              <a:t>Palyatif bakımda da destekleyici anlamda birçok tamamlayıcı tedavi yöntemi bulunmaktadır.</a:t>
            </a:r>
          </a:p>
          <a:p>
            <a:r>
              <a:rPr lang="tr-TR" dirty="0"/>
              <a:t>Amerika’da </a:t>
            </a:r>
            <a:r>
              <a:rPr lang="tr-TR" dirty="0" err="1"/>
              <a:t>hospislerde</a:t>
            </a:r>
            <a:r>
              <a:rPr lang="tr-TR" dirty="0"/>
              <a:t> kullanılan tamamlayıcı tedavi yöntemleri ise sırasıyla; masaj terapisi %83, müzik terapisi %50, terapötik dokunma %49, aromaterapi %30, arp ile müzik tedavisi %23, refleksoloji %20, hipnoterapi %4, yoga %3, akupunktur %1 dur.</a:t>
            </a:r>
          </a:p>
          <a:p>
            <a:endParaRPr lang="tr-TR" dirty="0"/>
          </a:p>
        </p:txBody>
      </p:sp>
      <p:pic>
        <p:nvPicPr>
          <p:cNvPr id="7170" name="Picture 2" descr="Geleneksel ve Tamamlayıcı Tıp Nedir? Uygulamaları - HospitalTürk">
            <a:extLst>
              <a:ext uri="{FF2B5EF4-FFF2-40B4-BE49-F238E27FC236}">
                <a16:creationId xmlns:a16="http://schemas.microsoft.com/office/drawing/2014/main" id="{BAD767ED-A806-8519-C00F-8B549875D4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9290" y="4581187"/>
            <a:ext cx="2985430" cy="174307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Akupunktur İğnesi Acı Verir Mi? | Op.Dr. Özdemir Koçyiğit">
            <a:extLst>
              <a:ext uri="{FF2B5EF4-FFF2-40B4-BE49-F238E27FC236}">
                <a16:creationId xmlns:a16="http://schemas.microsoft.com/office/drawing/2014/main" id="{E9485F2C-2262-1E50-B1B8-7C9E3A6591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285" y="4590712"/>
            <a:ext cx="2985430" cy="173355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Alzheimer Hastalarında Müzik Terapisi | Medical Center">
            <a:extLst>
              <a:ext uri="{FF2B5EF4-FFF2-40B4-BE49-F238E27FC236}">
                <a16:creationId xmlns:a16="http://schemas.microsoft.com/office/drawing/2014/main" id="{F5C01496-9CFC-515E-DD63-BE18713DFB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280" y="4590713"/>
            <a:ext cx="2985430" cy="1733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01916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lnSpcReduction="10000"/>
          </a:bodyPr>
          <a:lstStyle/>
          <a:p>
            <a:pPr marL="0" indent="0">
              <a:buNone/>
            </a:pPr>
            <a:r>
              <a:rPr lang="tr-TR" b="1" dirty="0"/>
              <a:t>Masaj Terapisi </a:t>
            </a:r>
            <a:r>
              <a:rPr lang="tr-TR" dirty="0"/>
              <a:t>İsveç masajı, </a:t>
            </a:r>
            <a:r>
              <a:rPr lang="tr-TR" dirty="0" err="1"/>
              <a:t>refleksoloji</a:t>
            </a:r>
            <a:r>
              <a:rPr lang="tr-TR" dirty="0"/>
              <a:t> ve </a:t>
            </a:r>
            <a:r>
              <a:rPr lang="tr-TR" dirty="0" err="1"/>
              <a:t>Reiki</a:t>
            </a:r>
            <a:endParaRPr lang="tr-TR" dirty="0"/>
          </a:p>
          <a:p>
            <a:pPr marL="0" indent="0">
              <a:buNone/>
            </a:pPr>
            <a:r>
              <a:rPr lang="tr-TR" b="1" dirty="0" err="1"/>
              <a:t>Terapötik</a:t>
            </a:r>
            <a:r>
              <a:rPr lang="tr-TR" b="1" dirty="0"/>
              <a:t> dokunma </a:t>
            </a:r>
            <a:r>
              <a:rPr lang="tr-TR" dirty="0"/>
              <a:t>Vücuttaki enerji noktalarına dokunarak uygulanır </a:t>
            </a:r>
          </a:p>
          <a:p>
            <a:pPr marL="0" indent="0">
              <a:buNone/>
            </a:pPr>
            <a:r>
              <a:rPr lang="tr-TR" b="1" dirty="0"/>
              <a:t>Müzik Terapisi </a:t>
            </a:r>
            <a:r>
              <a:rPr lang="tr-TR" dirty="0"/>
              <a:t>Gitar, keman, çello, piyano ve elektronik klavye </a:t>
            </a:r>
          </a:p>
          <a:p>
            <a:pPr marL="0" indent="0">
              <a:buNone/>
            </a:pPr>
            <a:r>
              <a:rPr lang="tr-TR" b="1" dirty="0"/>
              <a:t>Bilişsel Davranışçı Terapi </a:t>
            </a:r>
            <a:r>
              <a:rPr lang="tr-TR" dirty="0"/>
              <a:t>Dini seanslar (Dinsel meditasyon) Meditasyon Rahatlama ve derin nefes egzersizleri</a:t>
            </a:r>
          </a:p>
          <a:p>
            <a:pPr marL="0" indent="0">
              <a:buNone/>
            </a:pPr>
            <a:r>
              <a:rPr lang="tr-TR" b="1" dirty="0" err="1"/>
              <a:t>Refleksoloji</a:t>
            </a:r>
            <a:r>
              <a:rPr lang="tr-TR" dirty="0"/>
              <a:t> Her organın el, ayak, göz ve kulaklarda yansıyan bir noktası </a:t>
            </a:r>
          </a:p>
          <a:p>
            <a:pPr marL="0" indent="0">
              <a:buNone/>
            </a:pPr>
            <a:r>
              <a:rPr lang="tr-TR" b="1" dirty="0"/>
              <a:t>Akupunktur </a:t>
            </a:r>
            <a:r>
              <a:rPr lang="tr-TR" dirty="0"/>
              <a:t>Elle ya da elektrik </a:t>
            </a:r>
            <a:r>
              <a:rPr lang="tr-TR" dirty="0" err="1"/>
              <a:t>stimülasyonu</a:t>
            </a:r>
            <a:r>
              <a:rPr lang="tr-TR" dirty="0"/>
              <a:t> tarafından manipüle edilen ince, katı ve metalik iğneler </a:t>
            </a:r>
          </a:p>
          <a:p>
            <a:pPr marL="0" indent="0">
              <a:buNone/>
            </a:pPr>
            <a:r>
              <a:rPr lang="tr-TR" b="1" dirty="0"/>
              <a:t>Aromaterapi</a:t>
            </a:r>
            <a:r>
              <a:rPr lang="tr-TR" dirty="0"/>
              <a:t> Bitkilerden elde edilen </a:t>
            </a:r>
            <a:r>
              <a:rPr lang="tr-TR" dirty="0" err="1"/>
              <a:t>esansiyel</a:t>
            </a:r>
            <a:r>
              <a:rPr lang="tr-TR" dirty="0"/>
              <a:t> yağlar</a:t>
            </a:r>
          </a:p>
          <a:p>
            <a:pPr marL="0" indent="0">
              <a:buNone/>
            </a:pPr>
            <a:r>
              <a:rPr lang="tr-TR" b="1" dirty="0" err="1"/>
              <a:t>Hipnoterapi</a:t>
            </a:r>
            <a:r>
              <a:rPr lang="tr-TR" b="1" dirty="0"/>
              <a:t> </a:t>
            </a:r>
            <a:r>
              <a:rPr lang="tr-TR" dirty="0"/>
              <a:t>Sözel uyarılar odaklı değişmiş bilinç hali</a:t>
            </a:r>
          </a:p>
          <a:p>
            <a:pPr marL="0" indent="0">
              <a:buNone/>
            </a:pPr>
            <a:endParaRPr lang="tr-TR" b="1" dirty="0"/>
          </a:p>
          <a:p>
            <a:endParaRPr lang="tr-TR" b="1" dirty="0"/>
          </a:p>
          <a:p>
            <a:endParaRPr lang="tr-TR" dirty="0"/>
          </a:p>
        </p:txBody>
      </p:sp>
    </p:spTree>
    <p:extLst>
      <p:ext uri="{BB962C8B-B14F-4D97-AF65-F5344CB8AC3E}">
        <p14:creationId xmlns:p14="http://schemas.microsoft.com/office/powerpoint/2010/main" val="32221443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FAF7AC7-A492-7DC8-85B7-F9EEDF557DB1}"/>
              </a:ext>
            </a:extLst>
          </p:cNvPr>
          <p:cNvSpPr>
            <a:spLocks noGrp="1"/>
          </p:cNvSpPr>
          <p:nvPr>
            <p:ph idx="1"/>
          </p:nvPr>
        </p:nvSpPr>
        <p:spPr/>
        <p:txBody>
          <a:bodyPr/>
          <a:lstStyle/>
          <a:p>
            <a:r>
              <a:rPr lang="tr-TR" dirty="0"/>
              <a:t>Tamamlayıcı tedavi yöntemlerinin kullanımı tıbbi tedavi ile ilgili her alanda giderek artmaktadır. </a:t>
            </a:r>
          </a:p>
          <a:p>
            <a:r>
              <a:rPr lang="tr-TR" dirty="0"/>
              <a:t>Sağlık profesyonellerinin bu konu hakkında bilgi sahibi olması gerektiği kadar güncel literatürü de takip etmesi ve hastalarının ihtiyaçlarına buna göre çözüm üretebilme yeteneği kazanması giderek önem kazanmaktadır. </a:t>
            </a:r>
          </a:p>
          <a:p>
            <a:r>
              <a:rPr lang="tr-TR" dirty="0"/>
              <a:t>Burada dikkat edilmesi gereken en önemli nokta tamamlayıcı tedavilerin konvansiyonel tedavilere bir alternatif olmadığı ve bu konunun hastalar ile iletişimde vurgulanmalıdır.</a:t>
            </a:r>
          </a:p>
        </p:txBody>
      </p:sp>
    </p:spTree>
    <p:extLst>
      <p:ext uri="{BB962C8B-B14F-4D97-AF65-F5344CB8AC3E}">
        <p14:creationId xmlns:p14="http://schemas.microsoft.com/office/powerpoint/2010/main" val="23306745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9C672088-09A3-C66A-99A1-ABE7EDE460A8}"/>
              </a:ext>
            </a:extLst>
          </p:cNvPr>
          <p:cNvPicPr>
            <a:picLocks noGrp="1" noChangeAspect="1"/>
          </p:cNvPicPr>
          <p:nvPr>
            <p:ph idx="1"/>
          </p:nvPr>
        </p:nvPicPr>
        <p:blipFill>
          <a:blip r:embed="rId2"/>
          <a:stretch>
            <a:fillRect/>
          </a:stretch>
        </p:blipFill>
        <p:spPr>
          <a:xfrm>
            <a:off x="0" y="0"/>
            <a:ext cx="12192000" cy="6858000"/>
          </a:xfrm>
        </p:spPr>
      </p:pic>
    </p:spTree>
    <p:extLst>
      <p:ext uri="{BB962C8B-B14F-4D97-AF65-F5344CB8AC3E}">
        <p14:creationId xmlns:p14="http://schemas.microsoft.com/office/powerpoint/2010/main" val="1089307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786C530-513F-6D75-68E5-EE7A270534DB}"/>
              </a:ext>
            </a:extLst>
          </p:cNvPr>
          <p:cNvSpPr>
            <a:spLocks noGrp="1"/>
          </p:cNvSpPr>
          <p:nvPr>
            <p:ph type="title"/>
          </p:nvPr>
        </p:nvSpPr>
        <p:spPr/>
        <p:txBody>
          <a:bodyPr>
            <a:normAutofit/>
          </a:bodyPr>
          <a:lstStyle/>
          <a:p>
            <a:r>
              <a:rPr lang="tr-TR" sz="2800" b="1" dirty="0">
                <a:solidFill>
                  <a:srgbClr val="C00000"/>
                </a:solidFill>
              </a:rPr>
              <a:t>SONUÇ</a:t>
            </a:r>
          </a:p>
        </p:txBody>
      </p:sp>
      <p:sp>
        <p:nvSpPr>
          <p:cNvPr id="3" name="İçerik Yer Tutucusu 2">
            <a:extLst>
              <a:ext uri="{FF2B5EF4-FFF2-40B4-BE49-F238E27FC236}">
                <a16:creationId xmlns:a16="http://schemas.microsoft.com/office/drawing/2014/main" id="{EE682C1D-23F9-928F-4987-FCBBA809836B}"/>
              </a:ext>
            </a:extLst>
          </p:cNvPr>
          <p:cNvSpPr>
            <a:spLocks noGrp="1"/>
          </p:cNvSpPr>
          <p:nvPr>
            <p:ph idx="1"/>
          </p:nvPr>
        </p:nvSpPr>
        <p:spPr/>
        <p:txBody>
          <a:bodyPr/>
          <a:lstStyle/>
          <a:p>
            <a:r>
              <a:rPr lang="tr-TR" dirty="0"/>
              <a:t>Yaşamı tehdit eden hastalıklardan kaynaklanan problemler ile karşılaşan hastaların ve hasta yakınlarının yaşam kalitesini, başta ağrı olmak üzere tüm fiziksel, psikososyal ve ruhsal problemlerin erken tespit edilerek ve etkili değerlendirmeler yapılarak önlenmesini hedef alır.</a:t>
            </a:r>
          </a:p>
          <a:p>
            <a:endParaRPr lang="tr-TR" dirty="0"/>
          </a:p>
          <a:p>
            <a:r>
              <a:rPr lang="tr-TR" b="1" dirty="0"/>
              <a:t>Palyatif bakım </a:t>
            </a:r>
            <a:r>
              <a:rPr lang="tr-TR" dirty="0"/>
              <a:t>uygulamaları açısından interdisipliner ekip çalışması esas olmakla birlikte biyopsikososyal yaklaşımı benimseyen </a:t>
            </a:r>
            <a:r>
              <a:rPr lang="tr-TR" b="1" dirty="0"/>
              <a:t>aile hekimlerinin </a:t>
            </a:r>
            <a:r>
              <a:rPr lang="tr-TR" dirty="0"/>
              <a:t>kritik rol oynadığı da akılda tutulmalıdır.</a:t>
            </a:r>
          </a:p>
        </p:txBody>
      </p:sp>
    </p:spTree>
    <p:extLst>
      <p:ext uri="{BB962C8B-B14F-4D97-AF65-F5344CB8AC3E}">
        <p14:creationId xmlns:p14="http://schemas.microsoft.com/office/powerpoint/2010/main" val="8893103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680044B-EE05-EC60-623D-C8054B80AA52}"/>
              </a:ext>
            </a:extLst>
          </p:cNvPr>
          <p:cNvSpPr>
            <a:spLocks noGrp="1"/>
          </p:cNvSpPr>
          <p:nvPr>
            <p:ph type="title"/>
          </p:nvPr>
        </p:nvSpPr>
        <p:spPr/>
        <p:txBody>
          <a:bodyPr>
            <a:normAutofit/>
          </a:bodyPr>
          <a:lstStyle/>
          <a:p>
            <a:r>
              <a:rPr lang="tr-TR" sz="2800" b="1" dirty="0">
                <a:solidFill>
                  <a:srgbClr val="C00000"/>
                </a:solidFill>
              </a:rPr>
              <a:t>KAYNAKLAR</a:t>
            </a:r>
          </a:p>
        </p:txBody>
      </p:sp>
      <p:sp>
        <p:nvSpPr>
          <p:cNvPr id="3" name="İçerik Yer Tutucusu 2">
            <a:extLst>
              <a:ext uri="{FF2B5EF4-FFF2-40B4-BE49-F238E27FC236}">
                <a16:creationId xmlns:a16="http://schemas.microsoft.com/office/drawing/2014/main" id="{136CCD13-4E34-A3AB-FB24-07AAD4887D11}"/>
              </a:ext>
            </a:extLst>
          </p:cNvPr>
          <p:cNvSpPr>
            <a:spLocks noGrp="1"/>
          </p:cNvSpPr>
          <p:nvPr>
            <p:ph idx="1"/>
          </p:nvPr>
        </p:nvSpPr>
        <p:spPr/>
        <p:txBody>
          <a:bodyPr>
            <a:normAutofit fontScale="92500" lnSpcReduction="20000"/>
          </a:bodyPr>
          <a:lstStyle/>
          <a:p>
            <a:pPr marL="0" indent="0">
              <a:buNone/>
            </a:pPr>
            <a:r>
              <a:rPr lang="tr-TR" dirty="0"/>
              <a:t>Dünya Sağlık Örgütü WHO Definition of </a:t>
            </a:r>
            <a:r>
              <a:rPr lang="tr-TR" dirty="0" err="1"/>
              <a:t>Palliative</a:t>
            </a:r>
            <a:r>
              <a:rPr lang="tr-TR" dirty="0"/>
              <a:t> </a:t>
            </a:r>
            <a:r>
              <a:rPr lang="tr-TR" dirty="0" err="1"/>
              <a:t>Care</a:t>
            </a:r>
            <a:endParaRPr lang="tr-TR" dirty="0"/>
          </a:p>
          <a:p>
            <a:pPr marL="0" indent="0">
              <a:buNone/>
            </a:pPr>
            <a:r>
              <a:rPr lang="tr-TR" dirty="0"/>
              <a:t>T.C. Sağlık Bakanlığı Palyatif Bakım Hizmetleri Uygulama Rehberi </a:t>
            </a:r>
          </a:p>
          <a:p>
            <a:pPr marL="0" indent="0">
              <a:buNone/>
            </a:pPr>
            <a:r>
              <a:rPr lang="tr-TR" dirty="0"/>
              <a:t>Aile hekimliği ders notları 1. cilt (Zekeriya Aktürk-Yasemin Çakır-Tuncer Kılıç)</a:t>
            </a:r>
          </a:p>
          <a:p>
            <a:pPr marL="0" indent="0">
              <a:buNone/>
            </a:pPr>
            <a:r>
              <a:rPr lang="tr-TR" dirty="0" err="1"/>
              <a:t>Rakel</a:t>
            </a:r>
            <a:r>
              <a:rPr lang="tr-TR" dirty="0"/>
              <a:t> Aile Hekimliği</a:t>
            </a:r>
          </a:p>
          <a:p>
            <a:pPr marL="0" indent="0">
              <a:buNone/>
            </a:pPr>
            <a:r>
              <a:rPr lang="tr-TR" dirty="0">
                <a:hlinkClick r:id="rId2"/>
              </a:rPr>
              <a:t>https://palyatif.org</a:t>
            </a:r>
            <a:r>
              <a:rPr lang="tr-TR" dirty="0"/>
              <a:t> (Adem Akçakaya)</a:t>
            </a:r>
          </a:p>
          <a:p>
            <a:pPr marL="0" indent="0">
              <a:buNone/>
            </a:pPr>
            <a:r>
              <a:rPr lang="tr-TR" dirty="0">
                <a:hlinkClick r:id="rId3"/>
              </a:rPr>
              <a:t>https://www.uptodate.com/contents/primary-palliative-care</a:t>
            </a:r>
            <a:endParaRPr lang="tr-TR" dirty="0"/>
          </a:p>
          <a:p>
            <a:pPr marL="0" indent="0">
              <a:buNone/>
            </a:pPr>
            <a:r>
              <a:rPr lang="tr-TR" dirty="0">
                <a:hlinkClick r:id="rId4"/>
              </a:rPr>
              <a:t>https://www.slideshare.net/slideshow/palyatif-bakimpptx</a:t>
            </a:r>
            <a:endParaRPr lang="tr-TR" dirty="0"/>
          </a:p>
          <a:p>
            <a:pPr marL="0" indent="0">
              <a:buNone/>
            </a:pPr>
            <a:r>
              <a:rPr lang="tr-TR" dirty="0">
                <a:hlinkClick r:id="rId5"/>
              </a:rPr>
              <a:t>https://www.turkiyeklinikleri.com/article/tr-palyatif-bakim-dunya-uygulamalari</a:t>
            </a:r>
            <a:endParaRPr lang="tr-TR" dirty="0"/>
          </a:p>
          <a:p>
            <a:pPr marL="0" indent="0">
              <a:buNone/>
            </a:pPr>
            <a:r>
              <a:rPr lang="tr-TR" dirty="0">
                <a:hlinkClick r:id="rId6"/>
              </a:rPr>
              <a:t>https://dergipark.org.tr/en/download/article-file/</a:t>
            </a:r>
            <a:endParaRPr lang="tr-TR" dirty="0"/>
          </a:p>
          <a:p>
            <a:pPr marL="0" indent="0">
              <a:buNone/>
            </a:pPr>
            <a:r>
              <a:rPr lang="tr-TR" dirty="0"/>
              <a:t>Yaşam Sonu Bakımına Bir Birinci Basamak Yaklaşımı Olarak Evde Sağlık Hizmetleri/ERDİNÇ YAVUZ</a:t>
            </a:r>
          </a:p>
          <a:p>
            <a:pPr marL="0" indent="0">
              <a:buNone/>
            </a:pPr>
            <a:endParaRPr lang="tr-TR" dirty="0"/>
          </a:p>
          <a:p>
            <a:pPr marL="0" indent="0">
              <a:buNone/>
            </a:pPr>
            <a:endParaRPr lang="tr-TR" dirty="0"/>
          </a:p>
          <a:p>
            <a:pPr marL="0" indent="0">
              <a:buNone/>
            </a:pPr>
            <a:endParaRPr lang="tr-TR" dirty="0"/>
          </a:p>
          <a:p>
            <a:pPr marL="0" indent="0">
              <a:buNone/>
            </a:pPr>
            <a:endParaRPr lang="tr-TR" dirty="0"/>
          </a:p>
          <a:p>
            <a:pPr marL="0" indent="0">
              <a:buNone/>
            </a:pPr>
            <a:endParaRPr lang="tr-TR" dirty="0"/>
          </a:p>
          <a:p>
            <a:pPr marL="0" indent="0">
              <a:buNone/>
            </a:pPr>
            <a:endParaRPr lang="tr-TR" dirty="0"/>
          </a:p>
          <a:p>
            <a:pPr marL="0" indent="0">
              <a:buNone/>
            </a:pPr>
            <a:endParaRPr lang="tr-TR" dirty="0"/>
          </a:p>
        </p:txBody>
      </p:sp>
    </p:spTree>
    <p:extLst>
      <p:ext uri="{BB962C8B-B14F-4D97-AF65-F5344CB8AC3E}">
        <p14:creationId xmlns:p14="http://schemas.microsoft.com/office/powerpoint/2010/main" val="1907781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7099A77-BAC6-212A-18BF-C0EED55601EA}"/>
              </a:ext>
            </a:extLst>
          </p:cNvPr>
          <p:cNvSpPr>
            <a:spLocks noGrp="1"/>
          </p:cNvSpPr>
          <p:nvPr>
            <p:ph type="title"/>
          </p:nvPr>
        </p:nvSpPr>
        <p:spPr/>
        <p:txBody>
          <a:bodyPr>
            <a:normAutofit/>
          </a:bodyPr>
          <a:lstStyle/>
          <a:p>
            <a:r>
              <a:rPr lang="tr-TR" sz="2800" b="1" dirty="0">
                <a:solidFill>
                  <a:srgbClr val="C00000"/>
                </a:solidFill>
              </a:rPr>
              <a:t>PALYATİF BAKIMIN TARİHÇESİ</a:t>
            </a:r>
          </a:p>
        </p:txBody>
      </p:sp>
      <p:sp>
        <p:nvSpPr>
          <p:cNvPr id="3" name="İçerik Yer Tutucusu 2">
            <a:extLst>
              <a:ext uri="{FF2B5EF4-FFF2-40B4-BE49-F238E27FC236}">
                <a16:creationId xmlns:a16="http://schemas.microsoft.com/office/drawing/2014/main" id="{AC2E45E7-1F80-3461-8680-6578031DBD62}"/>
              </a:ext>
            </a:extLst>
          </p:cNvPr>
          <p:cNvSpPr>
            <a:spLocks noGrp="1"/>
          </p:cNvSpPr>
          <p:nvPr>
            <p:ph idx="1"/>
          </p:nvPr>
        </p:nvSpPr>
        <p:spPr/>
        <p:txBody>
          <a:bodyPr/>
          <a:lstStyle/>
          <a:p>
            <a:pPr>
              <a:buFont typeface="Wingdings" panose="05000000000000000000" pitchFamily="2" charset="2"/>
              <a:buChar char="v"/>
            </a:pPr>
            <a:r>
              <a:rPr lang="tr-TR" dirty="0"/>
              <a:t>1960'larda İngiliz hemşire ve sosyal çalışma uzmanı D. </a:t>
            </a:r>
            <a:r>
              <a:rPr lang="tr-TR" dirty="0" err="1"/>
              <a:t>Cicely</a:t>
            </a:r>
            <a:r>
              <a:rPr lang="tr-TR" dirty="0"/>
              <a:t> Saunders tarafından modern anlamda başlatıldı.</a:t>
            </a:r>
          </a:p>
          <a:p>
            <a:pPr>
              <a:buFont typeface="Wingdings" panose="05000000000000000000" pitchFamily="2" charset="2"/>
              <a:buChar char="v"/>
            </a:pPr>
            <a:r>
              <a:rPr lang="tr-TR" dirty="0"/>
              <a:t>İlk palyatif bakım merkezi 1967’de “St. </a:t>
            </a:r>
            <a:r>
              <a:rPr lang="tr-TR" dirty="0" err="1"/>
              <a:t>Christopher’s</a:t>
            </a:r>
            <a:r>
              <a:rPr lang="tr-TR" dirty="0"/>
              <a:t> </a:t>
            </a:r>
            <a:r>
              <a:rPr lang="tr-TR" dirty="0" err="1"/>
              <a:t>Hospis</a:t>
            </a:r>
            <a:r>
              <a:rPr lang="tr-TR" dirty="0"/>
              <a:t>” adında Londra’da açıldı.</a:t>
            </a:r>
          </a:p>
          <a:p>
            <a:pPr>
              <a:buFont typeface="Wingdings" panose="05000000000000000000" pitchFamily="2" charset="2"/>
              <a:buChar char="v"/>
            </a:pPr>
            <a:r>
              <a:rPr lang="tr-TR" dirty="0"/>
              <a:t>Ülkemizde hastane temelli palyatif bakım merkezine yönelik ilk düzenleme kanserle mücadele kapsamında 2010 yılında Okmeydanı Eğitim ve Araştırma Hastanesi’nde 2 yatak ile başlatılmıştır.</a:t>
            </a:r>
          </a:p>
          <a:p>
            <a:pPr>
              <a:buFont typeface="Wingdings" panose="05000000000000000000" pitchFamily="2" charset="2"/>
              <a:buChar char="v"/>
            </a:pPr>
            <a:r>
              <a:rPr lang="tr-TR" b="0" i="0" dirty="0">
                <a:solidFill>
                  <a:srgbClr val="040C28"/>
                </a:solidFill>
                <a:effectLst/>
              </a:rPr>
              <a:t>Türkiye'de </a:t>
            </a:r>
            <a:r>
              <a:rPr lang="tr-TR" b="0" i="0" dirty="0" err="1">
                <a:solidFill>
                  <a:srgbClr val="040C28"/>
                </a:solidFill>
                <a:effectLst/>
              </a:rPr>
              <a:t>hospis</a:t>
            </a:r>
            <a:r>
              <a:rPr lang="tr-TR" b="0" i="0" dirty="0">
                <a:solidFill>
                  <a:srgbClr val="474747"/>
                </a:solidFill>
                <a:effectLst/>
              </a:rPr>
              <a:t> bakım kurumu prensibine ilk yakın kuruluş Türk Onkoloji Vakfı tarafından 1993 yılında İstanbul'da kurulan ve 1997 yılına kadar hizmet veren “Kanser </a:t>
            </a:r>
            <a:r>
              <a:rPr lang="tr-TR" b="0" i="0" dirty="0" err="1">
                <a:solidFill>
                  <a:srgbClr val="474747"/>
                </a:solidFill>
                <a:effectLst/>
              </a:rPr>
              <a:t>Bakımevi”dir</a:t>
            </a:r>
            <a:r>
              <a:rPr lang="tr-TR" b="0" i="0" dirty="0">
                <a:solidFill>
                  <a:srgbClr val="474747"/>
                </a:solidFill>
                <a:effectLst/>
              </a:rPr>
              <a:t>. </a:t>
            </a:r>
          </a:p>
          <a:p>
            <a:pPr>
              <a:buFont typeface="Wingdings" panose="05000000000000000000" pitchFamily="2" charset="2"/>
              <a:buChar char="v"/>
            </a:pPr>
            <a:r>
              <a:rPr lang="tr-TR" b="0" i="0" dirty="0">
                <a:solidFill>
                  <a:srgbClr val="474747"/>
                </a:solidFill>
                <a:effectLst/>
              </a:rPr>
              <a:t>İkinci “</a:t>
            </a:r>
            <a:r>
              <a:rPr lang="tr-TR" b="0" i="0" dirty="0" err="1">
                <a:solidFill>
                  <a:srgbClr val="040C28"/>
                </a:solidFill>
                <a:effectLst/>
              </a:rPr>
              <a:t>hospis</a:t>
            </a:r>
            <a:r>
              <a:rPr lang="tr-TR" b="0" i="0" dirty="0">
                <a:solidFill>
                  <a:srgbClr val="474747"/>
                </a:solidFill>
                <a:effectLst/>
              </a:rPr>
              <a:t>” girişimi ise Hacettepe Onkoloji Enstitüsü Vakfı tarafından 2006 yılında kurulmuştur.</a:t>
            </a:r>
            <a:endParaRPr lang="tr-TR" dirty="0"/>
          </a:p>
          <a:p>
            <a:endParaRPr lang="tr-TR" dirty="0"/>
          </a:p>
        </p:txBody>
      </p:sp>
    </p:spTree>
    <p:extLst>
      <p:ext uri="{BB962C8B-B14F-4D97-AF65-F5344CB8AC3E}">
        <p14:creationId xmlns:p14="http://schemas.microsoft.com/office/powerpoint/2010/main" val="18351161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C3ACA65-BDFF-F084-3ED5-28E136AE59BD}"/>
              </a:ext>
            </a:extLst>
          </p:cNvPr>
          <p:cNvSpPr>
            <a:spLocks noGrp="1"/>
          </p:cNvSpPr>
          <p:nvPr>
            <p:ph type="title"/>
          </p:nvPr>
        </p:nvSpPr>
        <p:spPr>
          <a:xfrm>
            <a:off x="3825922" y="177421"/>
            <a:ext cx="10058400" cy="1450757"/>
          </a:xfrm>
        </p:spPr>
        <p:txBody>
          <a:bodyPr/>
          <a:lstStyle/>
          <a:p>
            <a:r>
              <a:rPr lang="tr-TR" b="1" dirty="0">
                <a:solidFill>
                  <a:srgbClr val="C00000"/>
                </a:solidFill>
              </a:rPr>
              <a:t>TEŞEKKÜRLER</a:t>
            </a:r>
          </a:p>
        </p:txBody>
      </p:sp>
      <p:pic>
        <p:nvPicPr>
          <p:cNvPr id="1026" name="Picture 2" descr="Palyatif Bakım: Yaşamın Son Dönemine Destek - Art Haber - Türkiye haberleri  - Son Dakika Türkiye Haberleri"/>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359857"/>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3700817" y="2641319"/>
            <a:ext cx="4790365" cy="1077218"/>
          </a:xfrm>
          <a:prstGeom prst="rect">
            <a:avLst/>
          </a:prstGeom>
          <a:noFill/>
        </p:spPr>
        <p:txBody>
          <a:bodyPr wrap="square" rtlCol="0">
            <a:spAutoFit/>
          </a:bodyPr>
          <a:lstStyle/>
          <a:p>
            <a:r>
              <a:rPr lang="tr-TR" sz="6400" dirty="0"/>
              <a:t>TEŞEKKÜRLER</a:t>
            </a:r>
          </a:p>
        </p:txBody>
      </p:sp>
    </p:spTree>
    <p:extLst>
      <p:ext uri="{BB962C8B-B14F-4D97-AF65-F5344CB8AC3E}">
        <p14:creationId xmlns:p14="http://schemas.microsoft.com/office/powerpoint/2010/main" val="2649187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5C2645D-013D-C320-6E19-2D2201AC8069}"/>
              </a:ext>
            </a:extLst>
          </p:cNvPr>
          <p:cNvSpPr>
            <a:spLocks noGrp="1"/>
          </p:cNvSpPr>
          <p:nvPr>
            <p:ph type="title"/>
          </p:nvPr>
        </p:nvSpPr>
        <p:spPr/>
        <p:txBody>
          <a:bodyPr/>
          <a:lstStyle/>
          <a:p>
            <a:r>
              <a:rPr lang="tr-TR" dirty="0"/>
              <a:t>                      </a:t>
            </a:r>
            <a:r>
              <a:rPr lang="tr-TR" sz="4000" b="1" dirty="0">
                <a:solidFill>
                  <a:srgbClr val="0070C0"/>
                </a:solidFill>
              </a:rPr>
              <a:t>D. </a:t>
            </a:r>
            <a:r>
              <a:rPr lang="tr-TR" sz="4000" b="1" dirty="0" err="1">
                <a:solidFill>
                  <a:srgbClr val="0070C0"/>
                </a:solidFill>
              </a:rPr>
              <a:t>Cicely</a:t>
            </a:r>
            <a:r>
              <a:rPr lang="tr-TR" sz="4000" b="1" dirty="0">
                <a:solidFill>
                  <a:srgbClr val="0070C0"/>
                </a:solidFill>
              </a:rPr>
              <a:t> Saunders</a:t>
            </a:r>
          </a:p>
        </p:txBody>
      </p:sp>
      <p:pic>
        <p:nvPicPr>
          <p:cNvPr id="5" name="İçerik Yer Tutucusu 4">
            <a:extLst>
              <a:ext uri="{FF2B5EF4-FFF2-40B4-BE49-F238E27FC236}">
                <a16:creationId xmlns:a16="http://schemas.microsoft.com/office/drawing/2014/main" id="{69DC1FF4-983A-8CE7-2DB7-2528D03CCAA4}"/>
              </a:ext>
            </a:extLst>
          </p:cNvPr>
          <p:cNvPicPr>
            <a:picLocks noGrp="1" noChangeAspect="1"/>
          </p:cNvPicPr>
          <p:nvPr>
            <p:ph idx="1"/>
          </p:nvPr>
        </p:nvPicPr>
        <p:blipFill>
          <a:blip r:embed="rId2"/>
          <a:stretch>
            <a:fillRect/>
          </a:stretch>
        </p:blipFill>
        <p:spPr>
          <a:xfrm>
            <a:off x="1097280" y="1846263"/>
            <a:ext cx="10058400" cy="4022725"/>
          </a:xfrm>
        </p:spPr>
      </p:pic>
    </p:spTree>
    <p:extLst>
      <p:ext uri="{BB962C8B-B14F-4D97-AF65-F5344CB8AC3E}">
        <p14:creationId xmlns:p14="http://schemas.microsoft.com/office/powerpoint/2010/main" val="3562295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E046605-E47A-E56B-7BB3-E3588E9ABF5C}"/>
              </a:ext>
            </a:extLst>
          </p:cNvPr>
          <p:cNvSpPr>
            <a:spLocks noGrp="1"/>
          </p:cNvSpPr>
          <p:nvPr>
            <p:ph type="title"/>
          </p:nvPr>
        </p:nvSpPr>
        <p:spPr/>
        <p:txBody>
          <a:bodyPr>
            <a:normAutofit/>
          </a:bodyPr>
          <a:lstStyle/>
          <a:p>
            <a:r>
              <a:rPr lang="tr-TR" sz="2800" b="1" dirty="0">
                <a:solidFill>
                  <a:srgbClr val="C00000"/>
                </a:solidFill>
              </a:rPr>
              <a:t>AMAÇLAR</a:t>
            </a:r>
          </a:p>
        </p:txBody>
      </p:sp>
      <p:sp>
        <p:nvSpPr>
          <p:cNvPr id="3" name="İçerik Yer Tutucusu 2">
            <a:extLst>
              <a:ext uri="{FF2B5EF4-FFF2-40B4-BE49-F238E27FC236}">
                <a16:creationId xmlns:a16="http://schemas.microsoft.com/office/drawing/2014/main" id="{13B1C0A4-7694-57F5-B6B1-537C0AEE01C3}"/>
              </a:ext>
            </a:extLst>
          </p:cNvPr>
          <p:cNvSpPr>
            <a:spLocks noGrp="1"/>
          </p:cNvSpPr>
          <p:nvPr>
            <p:ph idx="1"/>
          </p:nvPr>
        </p:nvSpPr>
        <p:spPr/>
        <p:txBody>
          <a:bodyPr>
            <a:normAutofit/>
          </a:bodyPr>
          <a:lstStyle/>
          <a:p>
            <a:r>
              <a:rPr lang="tr-TR" dirty="0"/>
              <a:t>Acıların hafifletilmesi ve semptom kontrolü için multidisipliner hizmet vermek. </a:t>
            </a:r>
          </a:p>
          <a:p>
            <a:r>
              <a:rPr lang="tr-TR" dirty="0"/>
              <a:t>Bireyin hayatına zaman katmaktan öte zamanına hayat katmak. </a:t>
            </a:r>
            <a:r>
              <a:rPr lang="tr-TR" sz="2000" dirty="0"/>
              <a:t>Ölümü hızlandırma ya da geciktirme amacı yoktur. </a:t>
            </a:r>
          </a:p>
          <a:p>
            <a:r>
              <a:rPr lang="tr-TR" dirty="0"/>
              <a:t>Hasta ve ailesinin yaşamın son dönemleri ve yas sürecinde ihtiyaç duyduğu tıbbi, sosyal,  psikolojik ve dini gereksinimlerini karşılamak. </a:t>
            </a:r>
          </a:p>
          <a:p>
            <a:r>
              <a:rPr lang="tr-TR" b="1" dirty="0"/>
              <a:t>Özetle;</a:t>
            </a:r>
          </a:p>
          <a:p>
            <a:r>
              <a:rPr lang="tr-TR" dirty="0"/>
              <a:t>Palyatif b</a:t>
            </a:r>
            <a:r>
              <a:rPr lang="tr-TR" sz="2000" dirty="0"/>
              <a:t>akımın amacı hasta ve ailenin yaşam kalitesini yükseltmek ve onurlu bir ölümü sağlamaktır.</a:t>
            </a:r>
            <a:endParaRPr lang="tr-TR" dirty="0"/>
          </a:p>
          <a:p>
            <a:endParaRPr lang="tr-TR" dirty="0"/>
          </a:p>
        </p:txBody>
      </p:sp>
    </p:spTree>
    <p:extLst>
      <p:ext uri="{BB962C8B-B14F-4D97-AF65-F5344CB8AC3E}">
        <p14:creationId xmlns:p14="http://schemas.microsoft.com/office/powerpoint/2010/main" val="722229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877836F-FE1F-CD6D-384A-FF659C13DCB4}"/>
              </a:ext>
            </a:extLst>
          </p:cNvPr>
          <p:cNvSpPr>
            <a:spLocks noGrp="1"/>
          </p:cNvSpPr>
          <p:nvPr>
            <p:ph idx="1"/>
          </p:nvPr>
        </p:nvSpPr>
        <p:spPr>
          <a:xfrm>
            <a:off x="1097279" y="1950665"/>
            <a:ext cx="10058400" cy="4023360"/>
          </a:xfrm>
        </p:spPr>
        <p:txBody>
          <a:bodyPr/>
          <a:lstStyle/>
          <a:p>
            <a:pPr marL="0" indent="0" algn="just">
              <a:buNone/>
            </a:pPr>
            <a:r>
              <a:rPr lang="tr-TR" sz="2000" b="1" dirty="0"/>
              <a:t>Palyatif bakım </a:t>
            </a:r>
            <a:r>
              <a:rPr lang="tr-TR" sz="2000" dirty="0"/>
              <a:t>hem bir bakım felsefesi, hem de organize, üst düzeyde yapılandırılmış bir bakım verme sistemidir. </a:t>
            </a:r>
          </a:p>
          <a:p>
            <a:pPr marL="0" indent="0" algn="just">
              <a:buNone/>
            </a:pPr>
            <a:r>
              <a:rPr lang="tr-TR" sz="2000" dirty="0"/>
              <a:t>Modern palyatif bakım kavramının kökleri </a:t>
            </a:r>
            <a:r>
              <a:rPr lang="tr-TR" sz="2000" dirty="0" err="1"/>
              <a:t>hospis</a:t>
            </a:r>
            <a:r>
              <a:rPr lang="tr-TR" sz="2000" dirty="0"/>
              <a:t> sisteminden gelmektedir.</a:t>
            </a:r>
          </a:p>
          <a:p>
            <a:pPr marL="0" indent="0" algn="just">
              <a:buNone/>
            </a:pPr>
            <a:r>
              <a:rPr lang="tr-TR" b="1" i="0" dirty="0" err="1">
                <a:solidFill>
                  <a:srgbClr val="1B1B1B"/>
                </a:solidFill>
                <a:effectLst/>
                <a:cs typeface="Calibri Light" panose="020F0302020204030204" pitchFamily="34" charset="0"/>
              </a:rPr>
              <a:t>Hospice</a:t>
            </a:r>
            <a:r>
              <a:rPr lang="tr-TR" b="1" i="0" dirty="0">
                <a:solidFill>
                  <a:srgbClr val="1B1B1B"/>
                </a:solidFill>
                <a:effectLst/>
                <a:cs typeface="Calibri Light" panose="020F0302020204030204" pitchFamily="34" charset="0"/>
              </a:rPr>
              <a:t> bakımı</a:t>
            </a:r>
            <a:r>
              <a:rPr lang="tr-TR" b="0" i="0" dirty="0">
                <a:solidFill>
                  <a:srgbClr val="1B1B1B"/>
                </a:solidFill>
                <a:effectLst/>
                <a:cs typeface="Calibri Light" panose="020F0302020204030204" pitchFamily="34" charset="0"/>
              </a:rPr>
              <a:t>, yaşamın son haftalarında veya aylarında sağlanan belirli bir palyatif bakım türüdür.</a:t>
            </a:r>
            <a:endParaRPr lang="tr-TR" sz="2000" dirty="0">
              <a:cs typeface="Calibri Light" panose="020F0302020204030204" pitchFamily="34" charset="0"/>
            </a:endParaRPr>
          </a:p>
          <a:p>
            <a:pPr marL="0" indent="0" algn="just">
              <a:buNone/>
            </a:pPr>
            <a:r>
              <a:rPr lang="tr-TR" sz="2000" dirty="0"/>
              <a:t>Palyatif bakım bugün tıpta özel bir alan olarak kabul edilmektedir. </a:t>
            </a:r>
          </a:p>
          <a:p>
            <a:pPr marL="0" indent="0" algn="just">
              <a:buNone/>
            </a:pPr>
            <a:endParaRPr lang="tr-TR" sz="2000" dirty="0"/>
          </a:p>
          <a:p>
            <a:endParaRPr lang="tr-TR" dirty="0"/>
          </a:p>
        </p:txBody>
      </p:sp>
      <p:pic>
        <p:nvPicPr>
          <p:cNvPr id="1026" name="Picture 2" descr="When a patient chooses to receive care at home, often both the patient and  family worry about whether they will be able to cope with the care at home.  Patients with symptoms">
            <a:extLst>
              <a:ext uri="{FF2B5EF4-FFF2-40B4-BE49-F238E27FC236}">
                <a16:creationId xmlns:a16="http://schemas.microsoft.com/office/drawing/2014/main" id="{B2C51D9E-F8D4-5CCB-CC59-BC35E7D0C3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3910" y="4363856"/>
            <a:ext cx="3851769" cy="1932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3820380"/>
      </p:ext>
    </p:extLst>
  </p:cSld>
  <p:clrMapOvr>
    <a:masterClrMapping/>
  </p:clrMapOvr>
</p:sld>
</file>

<file path=ppt/theme/theme1.xml><?xml version="1.0" encoding="utf-8"?>
<a:theme xmlns:a="http://schemas.openxmlformats.org/drawingml/2006/main" name="Geçmişe bakış">
  <a:themeElements>
    <a:clrScheme name="Geçmişe bakış">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812</TotalTime>
  <Words>3463</Words>
  <Application>Microsoft Office PowerPoint</Application>
  <PresentationFormat>Geniş ekran</PresentationFormat>
  <Paragraphs>336</Paragraphs>
  <Slides>60</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60</vt:i4>
      </vt:variant>
    </vt:vector>
  </HeadingPairs>
  <TitlesOfParts>
    <vt:vector size="67" baseType="lpstr">
      <vt:lpstr>Arial</vt:lpstr>
      <vt:lpstr>Calibri</vt:lpstr>
      <vt:lpstr>Calibri Light</vt:lpstr>
      <vt:lpstr>Noto Sans</vt:lpstr>
      <vt:lpstr>Source Sans Pro Web</vt:lpstr>
      <vt:lpstr>Wingdings</vt:lpstr>
      <vt:lpstr>Geçmişe bakış</vt:lpstr>
      <vt:lpstr>PowerPoint Sunusu</vt:lpstr>
      <vt:lpstr>AMAÇ</vt:lpstr>
      <vt:lpstr>ÖĞRENİM HEDEFLERİ</vt:lpstr>
      <vt:lpstr>Palyatif Bakım</vt:lpstr>
      <vt:lpstr>DSÖ GÖRE PALYATİF BAKIM </vt:lpstr>
      <vt:lpstr>PALYATİF BAKIMIN TARİHÇESİ</vt:lpstr>
      <vt:lpstr>                      D. Cicely Saunders</vt:lpstr>
      <vt:lpstr>AMAÇLAR</vt:lpstr>
      <vt:lpstr>PowerPoint Sunusu</vt:lpstr>
      <vt:lpstr>PowerPoint Sunusu</vt:lpstr>
      <vt:lpstr>PowerPoint Sunusu</vt:lpstr>
      <vt:lpstr>PowerPoint Sunusu</vt:lpstr>
      <vt:lpstr>PowerPoint Sunusu</vt:lpstr>
      <vt:lpstr>PowerPoint Sunusu</vt:lpstr>
      <vt:lpstr>Palyatif bakım nerede sağlanır?  </vt:lpstr>
      <vt:lpstr>DÜNYADA PALYATİF BAKIM HİZMET SUNUMU</vt:lpstr>
      <vt:lpstr>TÜRKİYE’DE PALYATİF BAKIM HİZMET SUNUMU</vt:lpstr>
      <vt:lpstr>PALLİA-TURK</vt:lpstr>
      <vt:lpstr>PowerPoint Sunusu</vt:lpstr>
      <vt:lpstr>PowerPoint Sunusu</vt:lpstr>
      <vt:lpstr>PowerPoint Sunusu</vt:lpstr>
      <vt:lpstr>EVDE BAKIM HİZMETLERİ</vt:lpstr>
      <vt:lpstr>PowerPoint Sunusu</vt:lpstr>
      <vt:lpstr>Evde Sağlık Hizmeti ve Aile Hekimliği Uygulaması  </vt:lpstr>
      <vt:lpstr>AİLE HEKİMLİĞİ VE PALYATİF BAKIM</vt:lpstr>
      <vt:lpstr>PowerPoint Sunusu</vt:lpstr>
      <vt:lpstr>Palyatif bakımdan kimler yararlanabilir? </vt:lpstr>
      <vt:lpstr>PowerPoint Sunusu</vt:lpstr>
      <vt:lpstr>PowerPoint Sunusu</vt:lpstr>
      <vt:lpstr>YATIŞ ŞARTLARI</vt:lpstr>
      <vt:lpstr>PowerPoint Sunusu</vt:lpstr>
      <vt:lpstr>Palyatif Bakım Ünitesinden Evde Bakım Aşamasına Geçiş Kriterleri</vt:lpstr>
      <vt:lpstr>Taburculuk Kriterleri</vt:lpstr>
      <vt:lpstr>PowerPoint Sunusu</vt:lpstr>
      <vt:lpstr>Palyatif Bakımda Yaşanan Engeller  </vt:lpstr>
      <vt:lpstr>PowerPoint Sunusu</vt:lpstr>
      <vt:lpstr>İletişim Becerileri</vt:lpstr>
      <vt:lpstr>Palyatif bakım ekibi kimlerden oluşur? </vt:lpstr>
      <vt:lpstr>     HEKİM: </vt:lpstr>
      <vt:lpstr>PowerPoint Sunusu</vt:lpstr>
      <vt:lpstr>PALYATİF BAKIMDA SIK KARŞILAŞILAN SEMPTOMLAR</vt:lpstr>
      <vt:lpstr>PowerPoint Sunusu</vt:lpstr>
      <vt:lpstr>PowerPoint Sunusu</vt:lpstr>
      <vt:lpstr>AĞRI</vt:lpstr>
      <vt:lpstr>DELİRYUM</vt:lpstr>
      <vt:lpstr>ANKSİYETE</vt:lpstr>
      <vt:lpstr>MALNUTRİSYON</vt:lpstr>
      <vt:lpstr>PowerPoint Sunusu</vt:lpstr>
      <vt:lpstr>   ENTERAL BESLENME </vt:lpstr>
      <vt:lpstr>     PARENTERAL BESLENME </vt:lpstr>
      <vt:lpstr>NEFES DARLIĞI</vt:lpstr>
      <vt:lpstr>ÖDEM</vt:lpstr>
      <vt:lpstr>KAŞINTI</vt:lpstr>
      <vt:lpstr>TAMAMLAYICI TEDAVİLER</vt:lpstr>
      <vt:lpstr>PowerPoint Sunusu</vt:lpstr>
      <vt:lpstr>PowerPoint Sunusu</vt:lpstr>
      <vt:lpstr>PowerPoint Sunusu</vt:lpstr>
      <vt:lpstr>SONUÇ</vt:lpstr>
      <vt:lpstr>KAYNAKLAR</vt:lpstr>
      <vt:lpstr>TEŞEKKÜRLER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Fatih AKYOL</dc:creator>
  <cp:lastModifiedBy>Fatih AKYOL</cp:lastModifiedBy>
  <cp:revision>31</cp:revision>
  <dcterms:created xsi:type="dcterms:W3CDTF">2025-05-26T16:56:46Z</dcterms:created>
  <dcterms:modified xsi:type="dcterms:W3CDTF">2025-06-02T18:01:08Z</dcterms:modified>
</cp:coreProperties>
</file>