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notesMasterIdLst>
    <p:notesMasterId r:id="rId82"/>
  </p:notesMasterIdLst>
  <p:sldIdLst>
    <p:sldId id="256" r:id="rId2"/>
    <p:sldId id="437" r:id="rId3"/>
    <p:sldId id="438" r:id="rId4"/>
    <p:sldId id="439" r:id="rId5"/>
    <p:sldId id="436" r:id="rId6"/>
    <p:sldId id="372" r:id="rId7"/>
    <p:sldId id="258" r:id="rId8"/>
    <p:sldId id="373" r:id="rId9"/>
    <p:sldId id="261" r:id="rId10"/>
    <p:sldId id="374" r:id="rId11"/>
    <p:sldId id="263" r:id="rId12"/>
    <p:sldId id="264" r:id="rId13"/>
    <p:sldId id="445" r:id="rId14"/>
    <p:sldId id="376" r:id="rId15"/>
    <p:sldId id="375" r:id="rId16"/>
    <p:sldId id="377" r:id="rId17"/>
    <p:sldId id="379" r:id="rId18"/>
    <p:sldId id="380" r:id="rId19"/>
    <p:sldId id="382" r:id="rId20"/>
    <p:sldId id="381" r:id="rId21"/>
    <p:sldId id="383" r:id="rId22"/>
    <p:sldId id="384" r:id="rId23"/>
    <p:sldId id="385" r:id="rId24"/>
    <p:sldId id="386" r:id="rId25"/>
    <p:sldId id="387" r:id="rId26"/>
    <p:sldId id="388" r:id="rId27"/>
    <p:sldId id="389" r:id="rId28"/>
    <p:sldId id="390" r:id="rId29"/>
    <p:sldId id="443" r:id="rId30"/>
    <p:sldId id="391" r:id="rId31"/>
    <p:sldId id="442" r:id="rId32"/>
    <p:sldId id="392" r:id="rId33"/>
    <p:sldId id="393" r:id="rId34"/>
    <p:sldId id="394" r:id="rId35"/>
    <p:sldId id="397" r:id="rId36"/>
    <p:sldId id="396" r:id="rId37"/>
    <p:sldId id="298" r:id="rId38"/>
    <p:sldId id="440" r:id="rId39"/>
    <p:sldId id="398" r:id="rId40"/>
    <p:sldId id="399" r:id="rId41"/>
    <p:sldId id="400" r:id="rId42"/>
    <p:sldId id="401" r:id="rId43"/>
    <p:sldId id="402" r:id="rId44"/>
    <p:sldId id="403" r:id="rId45"/>
    <p:sldId id="404" r:id="rId46"/>
    <p:sldId id="316" r:id="rId47"/>
    <p:sldId id="315" r:id="rId48"/>
    <p:sldId id="277" r:id="rId49"/>
    <p:sldId id="405" r:id="rId50"/>
    <p:sldId id="406" r:id="rId51"/>
    <p:sldId id="407" r:id="rId52"/>
    <p:sldId id="408" r:id="rId53"/>
    <p:sldId id="409" r:id="rId54"/>
    <p:sldId id="410" r:id="rId55"/>
    <p:sldId id="411" r:id="rId56"/>
    <p:sldId id="412" r:id="rId57"/>
    <p:sldId id="413" r:id="rId58"/>
    <p:sldId id="414" r:id="rId59"/>
    <p:sldId id="417" r:id="rId60"/>
    <p:sldId id="415" r:id="rId61"/>
    <p:sldId id="416" r:id="rId62"/>
    <p:sldId id="418" r:id="rId63"/>
    <p:sldId id="446" r:id="rId64"/>
    <p:sldId id="419" r:id="rId65"/>
    <p:sldId id="420" r:id="rId66"/>
    <p:sldId id="421" r:id="rId67"/>
    <p:sldId id="422" r:id="rId68"/>
    <p:sldId id="423" r:id="rId69"/>
    <p:sldId id="424" r:id="rId70"/>
    <p:sldId id="425" r:id="rId71"/>
    <p:sldId id="426" r:id="rId72"/>
    <p:sldId id="427" r:id="rId73"/>
    <p:sldId id="428" r:id="rId74"/>
    <p:sldId id="429" r:id="rId75"/>
    <p:sldId id="430" r:id="rId76"/>
    <p:sldId id="432" r:id="rId77"/>
    <p:sldId id="433" r:id="rId78"/>
    <p:sldId id="434" r:id="rId79"/>
    <p:sldId id="435" r:id="rId80"/>
    <p:sldId id="368"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3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60"/>
  </p:normalViewPr>
  <p:slideViewPr>
    <p:cSldViewPr snapToGrid="0">
      <p:cViewPr varScale="1">
        <p:scale>
          <a:sx n="74" d="100"/>
          <a:sy n="74" d="100"/>
        </p:scale>
        <p:origin x="103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347522-39CA-4147-85E6-265F8CA267F8}" type="datetimeFigureOut">
              <a:rPr lang="tr-TR" smtClean="0"/>
              <a:t>29.05.2024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4106C8-5D98-4954-8C57-D4391D6BAE83}" type="slidenum">
              <a:rPr lang="tr-TR" smtClean="0"/>
              <a:t>‹#›</a:t>
            </a:fld>
            <a:endParaRPr lang="tr-TR"/>
          </a:p>
        </p:txBody>
      </p:sp>
    </p:spTree>
    <p:extLst>
      <p:ext uri="{BB962C8B-B14F-4D97-AF65-F5344CB8AC3E}">
        <p14:creationId xmlns:p14="http://schemas.microsoft.com/office/powerpoint/2010/main" val="740004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Akut </a:t>
            </a:r>
            <a:r>
              <a:rPr lang="tr-TR" dirty="0" err="1"/>
              <a:t>pyelonefrit</a:t>
            </a:r>
            <a:r>
              <a:rPr lang="tr-TR" dirty="0"/>
              <a:t> renal parankimin bakteriyel invazyonu neticesinde ortaya çıkar. Akut sistit mesanenin yüzeysel invazyonu ile sınırlı enfeksiyondur. Asemptomatik bakteriüri terimi klinik semptom oluşturmayan enfekte idrar varlığına işaret eder</a:t>
            </a:r>
          </a:p>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5</a:t>
            </a:fld>
            <a:endParaRPr lang="tr-TR"/>
          </a:p>
        </p:txBody>
      </p:sp>
    </p:spTree>
    <p:extLst>
      <p:ext uri="{BB962C8B-B14F-4D97-AF65-F5344CB8AC3E}">
        <p14:creationId xmlns:p14="http://schemas.microsoft.com/office/powerpoint/2010/main" val="3624763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Erkeklerde aksi ispatlanmadıkça </a:t>
            </a:r>
            <a:r>
              <a:rPr lang="tr-TR" dirty="0" err="1"/>
              <a:t>geliş̧en</a:t>
            </a:r>
            <a:r>
              <a:rPr lang="tr-TR" dirty="0"/>
              <a:t> İYE komplike kabul edilir. </a:t>
            </a:r>
          </a:p>
          <a:p>
            <a:r>
              <a:rPr lang="tr-TR" dirty="0"/>
              <a:t>Konakla ilgili faktörlerin (</a:t>
            </a:r>
            <a:r>
              <a:rPr lang="tr-TR" dirty="0" err="1"/>
              <a:t>örn</a:t>
            </a:r>
            <a:r>
              <a:rPr lang="tr-TR" dirty="0"/>
              <a:t>. altta yatan diyabet veya </a:t>
            </a:r>
            <a:r>
              <a:rPr lang="tr-TR" dirty="0" err="1"/>
              <a:t>immünosupresyon</a:t>
            </a:r>
            <a:r>
              <a:rPr lang="tr-TR" dirty="0"/>
              <a:t>) veya idrar yolu ile ilgili spesifik anatomik veya fonksiyonel anormalliklerin (</a:t>
            </a:r>
            <a:r>
              <a:rPr lang="tr-TR" dirty="0" err="1"/>
              <a:t>örn</a:t>
            </a:r>
            <a:r>
              <a:rPr lang="tr-TR" dirty="0"/>
              <a:t>. obstrüksiyon, </a:t>
            </a:r>
            <a:r>
              <a:rPr lang="tr-TR" dirty="0" err="1"/>
              <a:t>detrusor</a:t>
            </a:r>
            <a:r>
              <a:rPr lang="tr-TR" dirty="0"/>
              <a:t> kas disfonksiyonu nedeniyle kesik işeme) etkili olduğuna inanılan bir bireyde komplike İYE (</a:t>
            </a:r>
            <a:r>
              <a:rPr lang="tr-TR" dirty="0" err="1"/>
              <a:t>cİYE</a:t>
            </a:r>
            <a:r>
              <a:rPr lang="tr-TR" dirty="0"/>
              <a:t>) meydana gelir</a:t>
            </a:r>
          </a:p>
        </p:txBody>
      </p:sp>
      <p:sp>
        <p:nvSpPr>
          <p:cNvPr id="4" name="Slayt Numarası Yer Tutucusu 3"/>
          <p:cNvSpPr>
            <a:spLocks noGrp="1"/>
          </p:cNvSpPr>
          <p:nvPr>
            <p:ph type="sldNum" sz="quarter" idx="5"/>
          </p:nvPr>
        </p:nvSpPr>
        <p:spPr/>
        <p:txBody>
          <a:bodyPr/>
          <a:lstStyle/>
          <a:p>
            <a:fld id="{F14106C8-5D98-4954-8C57-D4391D6BAE83}" type="slidenum">
              <a:rPr lang="tr-TR" smtClean="0"/>
              <a:t>26</a:t>
            </a:fld>
            <a:endParaRPr lang="tr-TR"/>
          </a:p>
        </p:txBody>
      </p:sp>
    </p:spTree>
    <p:extLst>
      <p:ext uri="{BB962C8B-B14F-4D97-AF65-F5344CB8AC3E}">
        <p14:creationId xmlns:p14="http://schemas.microsoft.com/office/powerpoint/2010/main" val="1532454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Bazı klinik durumlarda semptomlar atipik olabilir, örneğin nöropatik mesane rahatsızlıklarında, CA-İYE veya üriner </a:t>
            </a:r>
            <a:r>
              <a:rPr lang="tr-TR" dirty="0" err="1"/>
              <a:t>diversiyon</a:t>
            </a:r>
            <a:r>
              <a:rPr lang="tr-TR" dirty="0"/>
              <a:t> ile radikal </a:t>
            </a:r>
            <a:r>
              <a:rPr lang="tr-TR" dirty="0" err="1"/>
              <a:t>sistektomi</a:t>
            </a:r>
            <a:r>
              <a:rPr lang="tr-TR" dirty="0"/>
              <a:t> geçirmiş hastalarda. Ayrıca </a:t>
            </a:r>
            <a:r>
              <a:rPr lang="tr-TR" dirty="0" err="1"/>
              <a:t>nefrostomili</a:t>
            </a:r>
            <a:r>
              <a:rPr lang="tr-TR" dirty="0"/>
              <a:t> tüm hastalarda atipik bir klinik tablo olabilir. </a:t>
            </a:r>
          </a:p>
        </p:txBody>
      </p:sp>
      <p:sp>
        <p:nvSpPr>
          <p:cNvPr id="4" name="Slayt Numarası Yer Tutucusu 3"/>
          <p:cNvSpPr>
            <a:spLocks noGrp="1"/>
          </p:cNvSpPr>
          <p:nvPr>
            <p:ph type="sldNum" sz="quarter" idx="5"/>
          </p:nvPr>
        </p:nvSpPr>
        <p:spPr/>
        <p:txBody>
          <a:bodyPr/>
          <a:lstStyle/>
          <a:p>
            <a:fld id="{F14106C8-5D98-4954-8C57-D4391D6BAE83}" type="slidenum">
              <a:rPr lang="tr-TR" smtClean="0"/>
              <a:t>27</a:t>
            </a:fld>
            <a:endParaRPr lang="tr-TR"/>
          </a:p>
        </p:txBody>
      </p:sp>
    </p:spTree>
    <p:extLst>
      <p:ext uri="{BB962C8B-B14F-4D97-AF65-F5344CB8AC3E}">
        <p14:creationId xmlns:p14="http://schemas.microsoft.com/office/powerpoint/2010/main" val="1118292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Asemptomatik bakteriüri terimi klinik semptom oluşturmayan enfekte idrar varlığına işaret eder </a:t>
            </a:r>
          </a:p>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34</a:t>
            </a:fld>
            <a:endParaRPr lang="tr-TR"/>
          </a:p>
        </p:txBody>
      </p:sp>
    </p:spTree>
    <p:extLst>
      <p:ext uri="{BB962C8B-B14F-4D97-AF65-F5344CB8AC3E}">
        <p14:creationId xmlns:p14="http://schemas.microsoft.com/office/powerpoint/2010/main" val="2465294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Strik</a:t>
            </a:r>
            <a:r>
              <a:rPr lang="tr-TR" dirty="0"/>
              <a:t> testi, </a:t>
            </a:r>
            <a:r>
              <a:rPr lang="tr-TR" dirty="0" err="1"/>
              <a:t>piyürisi</a:t>
            </a:r>
            <a:r>
              <a:rPr lang="tr-TR" dirty="0"/>
              <a:t> olmayan veya nadir görülen mikroorganizmalarla enfekte olan hastaları kaçırabildiği için tarama idrar kültürü ile yapılmalıdır</a:t>
            </a:r>
          </a:p>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35</a:t>
            </a:fld>
            <a:endParaRPr lang="tr-TR"/>
          </a:p>
        </p:txBody>
      </p:sp>
    </p:spTree>
    <p:extLst>
      <p:ext uri="{BB962C8B-B14F-4D97-AF65-F5344CB8AC3E}">
        <p14:creationId xmlns:p14="http://schemas.microsoft.com/office/powerpoint/2010/main" val="3794210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u="sng" dirty="0"/>
              <a:t>RİSK FAKTÖRLERİ </a:t>
            </a:r>
          </a:p>
          <a:p>
            <a:pPr lvl="1">
              <a:buFont typeface="Arial" panose="020B0604020202020204" pitchFamily="34" charset="0"/>
              <a:buChar char="•"/>
            </a:pPr>
            <a:r>
              <a:rPr lang="tr-TR" dirty="0"/>
              <a:t>Son bir yılda </a:t>
            </a:r>
            <a:r>
              <a:rPr lang="tr-TR" dirty="0" err="1"/>
              <a:t>spermisid</a:t>
            </a:r>
            <a:r>
              <a:rPr lang="tr-TR" dirty="0"/>
              <a:t> kullanımı ya da yeni bir partner varlığı </a:t>
            </a:r>
          </a:p>
          <a:p>
            <a:pPr lvl="1">
              <a:buFont typeface="Arial" panose="020B0604020202020204" pitchFamily="34" charset="0"/>
              <a:buChar char="•"/>
            </a:pPr>
            <a:r>
              <a:rPr lang="tr-TR" dirty="0"/>
              <a:t>15 yaşından önce İYE geçirme öyküsü </a:t>
            </a:r>
          </a:p>
          <a:p>
            <a:pPr lvl="1">
              <a:buFont typeface="Arial" panose="020B0604020202020204" pitchFamily="34" charset="0"/>
              <a:buChar char="•"/>
            </a:pPr>
            <a:r>
              <a:rPr lang="tr-TR" dirty="0"/>
              <a:t>Üriner inkontinans </a:t>
            </a:r>
          </a:p>
          <a:p>
            <a:pPr lvl="1">
              <a:buFont typeface="Arial" panose="020B0604020202020204" pitchFamily="34" charset="0"/>
              <a:buChar char="•"/>
            </a:pPr>
            <a:r>
              <a:rPr lang="tr-TR" dirty="0" err="1"/>
              <a:t>Sistosel</a:t>
            </a:r>
            <a:r>
              <a:rPr lang="tr-TR" dirty="0"/>
              <a:t> varlığı</a:t>
            </a:r>
          </a:p>
          <a:p>
            <a:pPr lvl="1">
              <a:buFont typeface="Arial" panose="020B0604020202020204" pitchFamily="34" charset="0"/>
              <a:buChar char="•"/>
            </a:pPr>
            <a:r>
              <a:rPr lang="tr-TR" dirty="0"/>
              <a:t>Post-</a:t>
            </a:r>
            <a:r>
              <a:rPr lang="tr-TR" dirty="0" err="1"/>
              <a:t>miksiyonel</a:t>
            </a:r>
            <a:r>
              <a:rPr lang="tr-TR" dirty="0"/>
              <a:t> rezidü</a:t>
            </a:r>
          </a:p>
          <a:p>
            <a:pPr lvl="1">
              <a:buFont typeface="Arial" panose="020B0604020202020204" pitchFamily="34" charset="0"/>
              <a:buChar char="•"/>
            </a:pPr>
            <a:r>
              <a:rPr lang="tr-TR" dirty="0"/>
              <a:t>Vajinal kolonizasyon </a:t>
            </a:r>
          </a:p>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40</a:t>
            </a:fld>
            <a:endParaRPr lang="tr-TR"/>
          </a:p>
        </p:txBody>
      </p:sp>
    </p:spTree>
    <p:extLst>
      <p:ext uri="{BB962C8B-B14F-4D97-AF65-F5344CB8AC3E}">
        <p14:creationId xmlns:p14="http://schemas.microsoft.com/office/powerpoint/2010/main" val="1731170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Yaşlı hastalarda </a:t>
            </a:r>
            <a:r>
              <a:rPr lang="tr-TR" dirty="0" err="1"/>
              <a:t>perineal</a:t>
            </a:r>
            <a:r>
              <a:rPr lang="tr-TR" dirty="0"/>
              <a:t> hijyen ve hidrasyon sağlanmalı</a:t>
            </a:r>
          </a:p>
          <a:p>
            <a:r>
              <a:rPr lang="tr-TR" dirty="0"/>
              <a:t>Uzun süreli profilaksi trimetoprim/</a:t>
            </a:r>
            <a:r>
              <a:rPr lang="tr-TR" dirty="0" err="1"/>
              <a:t>sülfametoksazol</a:t>
            </a:r>
            <a:r>
              <a:rPr lang="tr-TR" dirty="0"/>
              <a:t> (TMP-SMX), trimetoprim (TMP), </a:t>
            </a:r>
            <a:r>
              <a:rPr lang="tr-TR" dirty="0" err="1"/>
              <a:t>nitrofurantoin</a:t>
            </a:r>
            <a:r>
              <a:rPr lang="tr-TR" dirty="0"/>
              <a:t> veya </a:t>
            </a:r>
            <a:r>
              <a:rPr lang="tr-TR" dirty="0" err="1"/>
              <a:t>norfloksasin</a:t>
            </a:r>
            <a:r>
              <a:rPr lang="tr-TR" dirty="0"/>
              <a:t> ile sağlanabilir. Bu süre 6-12 ay kadar sürebilir. Tanısı kesin olarak konmuş olgularda 2-5 yıl kadar uzatılabilir. Bu profilaksi sayesinde </a:t>
            </a:r>
            <a:r>
              <a:rPr lang="tr-TR" dirty="0" err="1"/>
              <a:t>rekürrens</a:t>
            </a:r>
            <a:r>
              <a:rPr lang="tr-TR" dirty="0"/>
              <a:t> %95 oranında önlenir</a:t>
            </a:r>
          </a:p>
          <a:p>
            <a:r>
              <a:rPr lang="tr-TR" dirty="0"/>
              <a:t>Azalan östrojen seviyeleri </a:t>
            </a:r>
            <a:r>
              <a:rPr lang="tr-TR" dirty="0" err="1"/>
              <a:t>vajen</a:t>
            </a:r>
            <a:r>
              <a:rPr lang="tr-TR" dirty="0"/>
              <a:t> </a:t>
            </a:r>
            <a:r>
              <a:rPr lang="tr-TR" dirty="0" err="1"/>
              <a:t>pH’sında</a:t>
            </a:r>
            <a:r>
              <a:rPr lang="tr-TR" dirty="0"/>
              <a:t> ve florasında değişikliklere yol açar ve östrojen tedavisi bu değişiklikleri tersine çevirebilir. Postmenopozal kadınlarda topikal östrojen kullanımının </a:t>
            </a:r>
            <a:r>
              <a:rPr lang="tr-TR" dirty="0" err="1"/>
              <a:t>RÜSE’yi</a:t>
            </a:r>
            <a:r>
              <a:rPr lang="tr-TR" dirty="0"/>
              <a:t> azalttığı gösterilmiştir. </a:t>
            </a:r>
          </a:p>
        </p:txBody>
      </p:sp>
      <p:sp>
        <p:nvSpPr>
          <p:cNvPr id="4" name="Slayt Numarası Yer Tutucusu 3"/>
          <p:cNvSpPr>
            <a:spLocks noGrp="1"/>
          </p:cNvSpPr>
          <p:nvPr>
            <p:ph type="sldNum" sz="quarter" idx="5"/>
          </p:nvPr>
        </p:nvSpPr>
        <p:spPr/>
        <p:txBody>
          <a:bodyPr/>
          <a:lstStyle/>
          <a:p>
            <a:fld id="{F14106C8-5D98-4954-8C57-D4391D6BAE83}" type="slidenum">
              <a:rPr lang="tr-TR" smtClean="0"/>
              <a:t>41</a:t>
            </a:fld>
            <a:endParaRPr lang="tr-TR"/>
          </a:p>
        </p:txBody>
      </p:sp>
    </p:spTree>
    <p:extLst>
      <p:ext uri="{BB962C8B-B14F-4D97-AF65-F5344CB8AC3E}">
        <p14:creationId xmlns:p14="http://schemas.microsoft.com/office/powerpoint/2010/main" val="114204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Uzun süreli profilaksi trimetoprim/</a:t>
            </a:r>
            <a:r>
              <a:rPr lang="tr-TR" dirty="0" err="1"/>
              <a:t>sülfametoksazol</a:t>
            </a:r>
            <a:r>
              <a:rPr lang="tr-TR" dirty="0"/>
              <a:t> (TMP-SMX), trimetoprim (TMP), </a:t>
            </a:r>
            <a:r>
              <a:rPr lang="tr-TR" dirty="0" err="1"/>
              <a:t>nitrofurantoin</a:t>
            </a:r>
            <a:r>
              <a:rPr lang="tr-TR" dirty="0"/>
              <a:t> veya </a:t>
            </a:r>
            <a:r>
              <a:rPr lang="tr-TR" dirty="0" err="1"/>
              <a:t>norfloksasin</a:t>
            </a:r>
            <a:r>
              <a:rPr lang="tr-TR" dirty="0"/>
              <a:t> ile sağlanabilir. Bu süre 6-12 ay kadar sürebilir. Tanısı kesin olarak konmuş olgularda 2-5 yıl kadar uzatılabilir. Bu profilaksi sayesinde </a:t>
            </a:r>
            <a:r>
              <a:rPr lang="tr-TR" dirty="0" err="1"/>
              <a:t>rekürrens</a:t>
            </a:r>
            <a:r>
              <a:rPr lang="tr-TR" dirty="0"/>
              <a:t> %95 oranında önlenir</a:t>
            </a:r>
          </a:p>
          <a:p>
            <a:r>
              <a:rPr lang="tr-TR" dirty="0"/>
              <a:t>Hastanın kendiliğinden başladığı tedavi, uzun süreli günlük profilaktik antibiyotik alımı uygun olmayan hastalar için idealdir. Bu hastalar bir önceki idrar yolu enfeksiyonunun semptomlarını hissettiklerinde tedaviye kendileri başlarlar. Yapılan çalışmalar </a:t>
            </a:r>
            <a:r>
              <a:rPr lang="tr-TR" dirty="0" err="1"/>
              <a:t>rekürrensi</a:t>
            </a:r>
            <a:r>
              <a:rPr lang="tr-TR" dirty="0"/>
              <a:t> azalttığını göstermiştir (35,36). Bu tedavi genelde yılda 2-3 kez tekrarlayan enfeksiyon geçiren bayanlara uygulanır. Böylece sürekli ve gereksiz antibiyotik kullanımı önlenmiş olur </a:t>
            </a:r>
          </a:p>
          <a:p>
            <a:r>
              <a:rPr lang="tr-TR" dirty="0"/>
              <a:t>Profilaksinin süresi ve ideal dozu konusunda araştırmalarda kesin bir fikir birliği yoktur fakat sürenin 12 ayı geçmemesi gerektiği konusunda genel bir görüş birliği vardır</a:t>
            </a:r>
          </a:p>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42</a:t>
            </a:fld>
            <a:endParaRPr lang="tr-TR"/>
          </a:p>
        </p:txBody>
      </p:sp>
    </p:spTree>
    <p:extLst>
      <p:ext uri="{BB962C8B-B14F-4D97-AF65-F5344CB8AC3E}">
        <p14:creationId xmlns:p14="http://schemas.microsoft.com/office/powerpoint/2010/main" val="1371555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46</a:t>
            </a:fld>
            <a:endParaRPr lang="tr-TR"/>
          </a:p>
        </p:txBody>
      </p:sp>
    </p:spTree>
    <p:extLst>
      <p:ext uri="{BB962C8B-B14F-4D97-AF65-F5344CB8AC3E}">
        <p14:creationId xmlns:p14="http://schemas.microsoft.com/office/powerpoint/2010/main" val="3057141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Anne sütü almama (</a:t>
            </a:r>
            <a:r>
              <a:rPr lang="tr-TR" dirty="0" err="1"/>
              <a:t>lactoferrin</a:t>
            </a:r>
            <a:r>
              <a:rPr lang="tr-TR" dirty="0"/>
              <a:t> ve IgA içermesi nedeniyle İYE için koruyucu) enfeksiyon oluşumunu tetikleyen faktörlerdir. Mesanenin disfonksiyonel ve nörojenik nedenlerle yeterince boşaltılamaması, kabızlık İYE için risk faktörleridir.</a:t>
            </a:r>
          </a:p>
        </p:txBody>
      </p:sp>
      <p:sp>
        <p:nvSpPr>
          <p:cNvPr id="4" name="Slayt Numarası Yer Tutucusu 3"/>
          <p:cNvSpPr>
            <a:spLocks noGrp="1"/>
          </p:cNvSpPr>
          <p:nvPr>
            <p:ph type="sldNum" sz="quarter" idx="5"/>
          </p:nvPr>
        </p:nvSpPr>
        <p:spPr/>
        <p:txBody>
          <a:bodyPr/>
          <a:lstStyle/>
          <a:p>
            <a:fld id="{F14106C8-5D98-4954-8C57-D4391D6BAE83}" type="slidenum">
              <a:rPr lang="tr-TR" smtClean="0"/>
              <a:t>54</a:t>
            </a:fld>
            <a:endParaRPr lang="tr-TR"/>
          </a:p>
        </p:txBody>
      </p:sp>
    </p:spTree>
    <p:extLst>
      <p:ext uri="{BB962C8B-B14F-4D97-AF65-F5344CB8AC3E}">
        <p14:creationId xmlns:p14="http://schemas.microsoft.com/office/powerpoint/2010/main" val="3681548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Semptomlar spesifik değildir ve çocuğun yaşına, hastalığın şiddetine bağlı olarak </a:t>
            </a:r>
            <a:r>
              <a:rPr lang="tr-TR" dirty="0" err="1"/>
              <a:t>değişir.Yenidoğan</a:t>
            </a:r>
            <a:r>
              <a:rPr lang="tr-TR" dirty="0"/>
              <a:t> ve süt çocukluğu döneminde bulgular genellikle </a:t>
            </a:r>
            <a:r>
              <a:rPr lang="tr-TR" dirty="0" err="1"/>
              <a:t>nonspesifiktir</a:t>
            </a:r>
            <a:r>
              <a:rPr lang="tr-TR" dirty="0"/>
              <a:t>. Kusma, kilo alımında yetersizlik, emme güçlüğü, huzursuzluk, uzamış </a:t>
            </a:r>
            <a:r>
              <a:rPr lang="tr-TR" dirty="0" err="1"/>
              <a:t>ikter</a:t>
            </a:r>
            <a:r>
              <a:rPr lang="tr-TR" dirty="0"/>
              <a:t>, ishal, kötü kokulu idrar ve ateş benzeri bulgular görülür. Bu dönemde hastalar dikkatlice değerlendirilmeli ve İYE açısından tetkik edilmelidirler. İki yaşından sonra hastalar karın ağrısı ve ateş, okul çağı çocuklar ise daha çok </a:t>
            </a:r>
            <a:r>
              <a:rPr lang="tr-TR" dirty="0" err="1"/>
              <a:t>dizüri</a:t>
            </a:r>
            <a:r>
              <a:rPr lang="tr-TR" dirty="0"/>
              <a:t>, </a:t>
            </a:r>
            <a:r>
              <a:rPr lang="tr-TR" dirty="0" err="1"/>
              <a:t>suprapubik</a:t>
            </a:r>
            <a:r>
              <a:rPr lang="tr-TR" dirty="0"/>
              <a:t> hassasiyet, ani ve sık idrara çıkma gibi alt üriner sistem enfeksiyon bulguları ve karın ağrısı, yan ağrısı, işeme bozuklukları, kabızlık, ateş gibi şikayetlerle başvururlar </a:t>
            </a:r>
          </a:p>
        </p:txBody>
      </p:sp>
      <p:sp>
        <p:nvSpPr>
          <p:cNvPr id="4" name="Slayt Numarası Yer Tutucusu 3"/>
          <p:cNvSpPr>
            <a:spLocks noGrp="1"/>
          </p:cNvSpPr>
          <p:nvPr>
            <p:ph type="sldNum" sz="quarter" idx="5"/>
          </p:nvPr>
        </p:nvSpPr>
        <p:spPr/>
        <p:txBody>
          <a:bodyPr/>
          <a:lstStyle/>
          <a:p>
            <a:fld id="{F14106C8-5D98-4954-8C57-D4391D6BAE83}" type="slidenum">
              <a:rPr lang="tr-TR" smtClean="0"/>
              <a:t>55</a:t>
            </a:fld>
            <a:endParaRPr lang="tr-TR"/>
          </a:p>
        </p:txBody>
      </p:sp>
    </p:spTree>
    <p:extLst>
      <p:ext uri="{BB962C8B-B14F-4D97-AF65-F5344CB8AC3E}">
        <p14:creationId xmlns:p14="http://schemas.microsoft.com/office/powerpoint/2010/main" val="125792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Renal transplantasyon: İdrar yolları enfeksiyonları renal </a:t>
            </a:r>
            <a:r>
              <a:rPr lang="tr-TR" dirty="0" err="1"/>
              <a:t>transplante</a:t>
            </a:r>
            <a:r>
              <a:rPr lang="tr-TR" dirty="0"/>
              <a:t> hastalarda genelde ilk aylarda gelişir. Takip eden aylarda profilaksiyle azalır. </a:t>
            </a:r>
            <a:r>
              <a:rPr lang="tr-TR" dirty="0" err="1"/>
              <a:t>İmmunsuprese</a:t>
            </a:r>
            <a:r>
              <a:rPr lang="tr-TR" dirty="0"/>
              <a:t> olmaları da önemli nedenlerden biridir. Gelişen enfeksiyon akut rejeksiyona neden olabileceği gibi gelişen bir ürolojik komplikasyonun da habercisi olabilir. </a:t>
            </a:r>
          </a:p>
          <a:p>
            <a:r>
              <a:rPr lang="tr-TR" dirty="0" err="1"/>
              <a:t>Vezikoüreteral</a:t>
            </a:r>
            <a:r>
              <a:rPr lang="tr-TR" dirty="0"/>
              <a:t> </a:t>
            </a:r>
            <a:r>
              <a:rPr lang="tr-TR" dirty="0" err="1"/>
              <a:t>reü</a:t>
            </a:r>
            <a:r>
              <a:rPr lang="tr-TR" dirty="0"/>
              <a:t>: Konjenital olabileceği gibi </a:t>
            </a:r>
            <a:r>
              <a:rPr lang="tr-TR" dirty="0" err="1"/>
              <a:t>disfonksiyone</a:t>
            </a:r>
            <a:r>
              <a:rPr lang="tr-TR" dirty="0"/>
              <a:t> işemeyle birlikte de görülebilir. Cerrahi veya tıbbi tedavi ile %95 düzelen bu durum eğer önlenmezse ilerleyen dönemlerde kronik böbrek yetmezliğine kadar gidebilir. </a:t>
            </a:r>
          </a:p>
        </p:txBody>
      </p:sp>
      <p:sp>
        <p:nvSpPr>
          <p:cNvPr id="4" name="Slayt Numarası Yer Tutucusu 3"/>
          <p:cNvSpPr>
            <a:spLocks noGrp="1"/>
          </p:cNvSpPr>
          <p:nvPr>
            <p:ph type="sldNum" sz="quarter" idx="5"/>
          </p:nvPr>
        </p:nvSpPr>
        <p:spPr/>
        <p:txBody>
          <a:bodyPr/>
          <a:lstStyle/>
          <a:p>
            <a:fld id="{F14106C8-5D98-4954-8C57-D4391D6BAE83}" type="slidenum">
              <a:rPr lang="tr-TR" smtClean="0"/>
              <a:t>7</a:t>
            </a:fld>
            <a:endParaRPr lang="tr-TR"/>
          </a:p>
        </p:txBody>
      </p:sp>
    </p:spTree>
    <p:extLst>
      <p:ext uri="{BB962C8B-B14F-4D97-AF65-F5344CB8AC3E}">
        <p14:creationId xmlns:p14="http://schemas.microsoft.com/office/powerpoint/2010/main" val="3715265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 İdrar tahlili ve kültür için idrar elde etme tekniği, sonuçların yorumlanmasını etkileyen kontaminasyon oranını etkiler. Özellikle erken bebeklik döneminde zorlu olabilir ve idrar örnekleme şekline bağlıdır. </a:t>
            </a:r>
          </a:p>
          <a:p>
            <a:r>
              <a:rPr lang="tr-TR" dirty="0"/>
              <a:t>Temizlenmiş </a:t>
            </a:r>
            <a:r>
              <a:rPr lang="tr-TR" dirty="0" err="1"/>
              <a:t>genital</a:t>
            </a:r>
            <a:r>
              <a:rPr lang="tr-TR" dirty="0"/>
              <a:t> bölgeye yapıştırılan plastik torba: Bu yöntem günlük pratikte en sık kullanılan yöntem olmasına rağmen kontaminasyon oranları yüksek olup %50-60 civarındadır [426]. Kültür sonuçları negatif olduğunda faydalıdır. Ayrıca, idrar </a:t>
            </a:r>
            <a:r>
              <a:rPr lang="tr-TR" dirty="0" err="1"/>
              <a:t>dipstick</a:t>
            </a:r>
            <a:r>
              <a:rPr lang="tr-TR" dirty="0"/>
              <a:t> testi hem lökosit esteraz hem de nitrit için negatifse veya mikroskobik analiz hem </a:t>
            </a:r>
            <a:r>
              <a:rPr lang="tr-TR" dirty="0" err="1"/>
              <a:t>piyüri</a:t>
            </a:r>
            <a:r>
              <a:rPr lang="tr-TR" dirty="0"/>
              <a:t> hem de bakteriüri için negatifse, doğrulayıcı kültüre gerek kalmadan İYE ekarte edilebilir </a:t>
            </a:r>
          </a:p>
          <a:p>
            <a:r>
              <a:rPr lang="tr-TR" dirty="0"/>
              <a:t>Temiz İdrar Toplama(</a:t>
            </a:r>
            <a:r>
              <a:rPr lang="tr-TR" dirty="0" err="1"/>
              <a:t>Clean-catch</a:t>
            </a:r>
            <a:r>
              <a:rPr lang="tr-TR" dirty="0"/>
              <a:t> </a:t>
            </a:r>
            <a:r>
              <a:rPr lang="tr-TR" dirty="0" err="1"/>
              <a:t>uriner</a:t>
            </a:r>
            <a:r>
              <a:rPr lang="tr-TR" dirty="0"/>
              <a:t> (CCU)): Bebek, cinsel organının altında steril bir folyo kase tutan bakıcının veya bakım personelinin kucağına yerleştirilir. Bebeğe oral sıvı verilir ve idrar toplanması beklenir.</a:t>
            </a:r>
          </a:p>
          <a:p>
            <a:r>
              <a:rPr lang="tr-TR" dirty="0" err="1"/>
              <a:t>Transüretral</a:t>
            </a:r>
            <a:r>
              <a:rPr lang="tr-TR" dirty="0"/>
              <a:t> Mesane Kateterizasyonu: Bebeklerde ve tuvalet eğitimi olmayan çocuklarda bir </a:t>
            </a:r>
            <a:r>
              <a:rPr lang="tr-TR" dirty="0" err="1"/>
              <a:t>İYE’yi</a:t>
            </a:r>
            <a:r>
              <a:rPr lang="tr-TR" dirty="0"/>
              <a:t> belgelemek veya dışlamak için, mikroskobik ve bakteriyolojik değerlendirme için güvenilir bir idrar örneği almanın en hızlı ve en güvenli yöntemidir.</a:t>
            </a:r>
          </a:p>
          <a:p>
            <a:r>
              <a:rPr lang="tr-TR" dirty="0" err="1"/>
              <a:t>Suprapubik</a:t>
            </a:r>
            <a:r>
              <a:rPr lang="tr-TR" dirty="0"/>
              <a:t> Mesane Aspirasyonu(SPA): Bu yaş grubunda kontamine olmayan idrar örneği almak için en invaziv ama aynı zamanda en hassas yöntemdir [433,434]. </a:t>
            </a:r>
            <a:r>
              <a:rPr lang="tr-TR" dirty="0" err="1"/>
              <a:t>Suprapubik</a:t>
            </a:r>
            <a:r>
              <a:rPr lang="tr-TR" dirty="0"/>
              <a:t> ponksiyon öncesi mesane dolumunu değerlendirmek için ultrasonografi ile görüntüleme yapılmalıdır.</a:t>
            </a:r>
          </a:p>
        </p:txBody>
      </p:sp>
      <p:sp>
        <p:nvSpPr>
          <p:cNvPr id="4" name="Slayt Numarası Yer Tutucusu 3"/>
          <p:cNvSpPr>
            <a:spLocks noGrp="1"/>
          </p:cNvSpPr>
          <p:nvPr>
            <p:ph type="sldNum" sz="quarter" idx="5"/>
          </p:nvPr>
        </p:nvSpPr>
        <p:spPr/>
        <p:txBody>
          <a:bodyPr/>
          <a:lstStyle/>
          <a:p>
            <a:fld id="{F14106C8-5D98-4954-8C57-D4391D6BAE83}" type="slidenum">
              <a:rPr lang="tr-TR" smtClean="0"/>
              <a:t>58</a:t>
            </a:fld>
            <a:endParaRPr lang="tr-TR"/>
          </a:p>
        </p:txBody>
      </p:sp>
    </p:spTree>
    <p:extLst>
      <p:ext uri="{BB962C8B-B14F-4D97-AF65-F5344CB8AC3E}">
        <p14:creationId xmlns:p14="http://schemas.microsoft.com/office/powerpoint/2010/main" val="1127512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 Ateşli İYE olan hastalarda serum elektrolitleri ve kan hücre sayımları izlenmelidir</a:t>
            </a:r>
          </a:p>
        </p:txBody>
      </p:sp>
      <p:sp>
        <p:nvSpPr>
          <p:cNvPr id="4" name="Slayt Numarası Yer Tutucusu 3"/>
          <p:cNvSpPr>
            <a:spLocks noGrp="1"/>
          </p:cNvSpPr>
          <p:nvPr>
            <p:ph type="sldNum" sz="quarter" idx="5"/>
          </p:nvPr>
        </p:nvSpPr>
        <p:spPr/>
        <p:txBody>
          <a:bodyPr/>
          <a:lstStyle/>
          <a:p>
            <a:fld id="{F14106C8-5D98-4954-8C57-D4391D6BAE83}" type="slidenum">
              <a:rPr lang="tr-TR" smtClean="0"/>
              <a:t>61</a:t>
            </a:fld>
            <a:endParaRPr lang="tr-TR"/>
          </a:p>
        </p:txBody>
      </p:sp>
    </p:spTree>
    <p:extLst>
      <p:ext uri="{BB962C8B-B14F-4D97-AF65-F5344CB8AC3E}">
        <p14:creationId xmlns:p14="http://schemas.microsoft.com/office/powerpoint/2010/main" val="2573548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62</a:t>
            </a:fld>
            <a:endParaRPr lang="tr-TR"/>
          </a:p>
        </p:txBody>
      </p:sp>
    </p:spTree>
    <p:extLst>
      <p:ext uri="{BB962C8B-B14F-4D97-AF65-F5344CB8AC3E}">
        <p14:creationId xmlns:p14="http://schemas.microsoft.com/office/powerpoint/2010/main" val="3011421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Amerikan pediatri akademisin göre ateşli iye geçiren &lt;2 yaş tüm çocuklara üriner sistem USG yapılmalıdır. İngiliz rehberlerinde ateşli iye tedavi edildikten sonra elektif </a:t>
            </a:r>
            <a:r>
              <a:rPr lang="tr-TR" dirty="0" err="1"/>
              <a:t>usg</a:t>
            </a:r>
            <a:r>
              <a:rPr lang="tr-TR" dirty="0"/>
              <a:t> sadece &lt;6 ay çocuklar için önerilmiştir.</a:t>
            </a:r>
          </a:p>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63</a:t>
            </a:fld>
            <a:endParaRPr lang="tr-TR"/>
          </a:p>
        </p:txBody>
      </p:sp>
    </p:spTree>
    <p:extLst>
      <p:ext uri="{BB962C8B-B14F-4D97-AF65-F5344CB8AC3E}">
        <p14:creationId xmlns:p14="http://schemas.microsoft.com/office/powerpoint/2010/main" val="2276536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dirty="0">
                <a:solidFill>
                  <a:srgbClr val="232323"/>
                </a:solidFill>
                <a:effectLst/>
                <a:highlight>
                  <a:srgbClr val="FFFFFF"/>
                </a:highlight>
                <a:latin typeface="Noto Sans" panose="020B0502040204020203" pitchFamily="34" charset="0"/>
              </a:rPr>
              <a:t>Tekrarlayan ateşli İYE , </a:t>
            </a:r>
            <a:r>
              <a:rPr lang="tr-TR" b="0" i="0" dirty="0">
                <a:solidFill>
                  <a:srgbClr val="232323"/>
                </a:solidFill>
                <a:effectLst/>
                <a:highlight>
                  <a:srgbClr val="FFFFFF"/>
                </a:highlight>
                <a:latin typeface="Noto Sans" panose="020B0502040504020204" pitchFamily="34" charset="0"/>
              </a:rPr>
              <a:t>Akut enfeksiyonun tedavisinde gecikme; ateşli İYE tedavisinde gecikme böbrekte </a:t>
            </a:r>
            <a:r>
              <a:rPr lang="tr-TR" b="0" i="0" dirty="0" err="1">
                <a:solidFill>
                  <a:srgbClr val="232323"/>
                </a:solidFill>
                <a:effectLst/>
                <a:highlight>
                  <a:srgbClr val="FFFFFF"/>
                </a:highlight>
                <a:latin typeface="Noto Sans" panose="020B0502040504020204" pitchFamily="34" charset="0"/>
              </a:rPr>
              <a:t>skar</a:t>
            </a:r>
            <a:r>
              <a:rPr lang="tr-TR" b="0" i="0" dirty="0">
                <a:solidFill>
                  <a:srgbClr val="232323"/>
                </a:solidFill>
                <a:effectLst/>
                <a:highlight>
                  <a:srgbClr val="FFFFFF"/>
                </a:highlight>
                <a:latin typeface="Noto Sans" panose="020B0502040504020204" pitchFamily="34" charset="0"/>
              </a:rPr>
              <a:t> oluşumu riskinin artmasıyla ilişkilidir </a:t>
            </a:r>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69</a:t>
            </a:fld>
            <a:endParaRPr lang="tr-TR"/>
          </a:p>
        </p:txBody>
      </p:sp>
    </p:spTree>
    <p:extLst>
      <p:ext uri="{BB962C8B-B14F-4D97-AF65-F5344CB8AC3E}">
        <p14:creationId xmlns:p14="http://schemas.microsoft.com/office/powerpoint/2010/main" val="197053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Ampirik tedavide hastanın yaşı, toksik bulguları olup olmadığı göz önüne alınarak yapılmalıdır. Özellikle ilk üç yaşta ateşli İYE geçiren çocuklarda renal parankim hasarlanması riski yüksektir.</a:t>
            </a:r>
          </a:p>
          <a:p>
            <a:r>
              <a:rPr lang="tr-TR" dirty="0"/>
              <a:t>Ateşli, kusması olan, oral alımı olmayan tüm çocuklar ve küçük yaş grubundaki yenidoğan ve süt çocukları hastaneye yatırılarak tedavi edilmelidir.</a:t>
            </a:r>
          </a:p>
          <a:p>
            <a:r>
              <a:rPr lang="tr-TR" dirty="0"/>
              <a:t>Hastaneye yatırılacak hastadan kan ve idrar kültürü alınır. İntravenöz sıvı ve </a:t>
            </a:r>
            <a:r>
              <a:rPr lang="tr-TR" dirty="0" err="1"/>
              <a:t>parenteral</a:t>
            </a:r>
            <a:r>
              <a:rPr lang="tr-TR" dirty="0"/>
              <a:t> ampirik antibiyotik tedavisi başlanır</a:t>
            </a:r>
          </a:p>
        </p:txBody>
      </p:sp>
      <p:sp>
        <p:nvSpPr>
          <p:cNvPr id="4" name="Slayt Numarası Yer Tutucusu 3"/>
          <p:cNvSpPr>
            <a:spLocks noGrp="1"/>
          </p:cNvSpPr>
          <p:nvPr>
            <p:ph type="sldNum" sz="quarter" idx="5"/>
          </p:nvPr>
        </p:nvSpPr>
        <p:spPr/>
        <p:txBody>
          <a:bodyPr/>
          <a:lstStyle/>
          <a:p>
            <a:fld id="{F14106C8-5D98-4954-8C57-D4391D6BAE83}" type="slidenum">
              <a:rPr lang="tr-TR" smtClean="0"/>
              <a:t>72</a:t>
            </a:fld>
            <a:endParaRPr lang="tr-TR"/>
          </a:p>
        </p:txBody>
      </p:sp>
    </p:spTree>
    <p:extLst>
      <p:ext uri="{BB962C8B-B14F-4D97-AF65-F5344CB8AC3E}">
        <p14:creationId xmlns:p14="http://schemas.microsoft.com/office/powerpoint/2010/main" val="499944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s-ES" dirty="0"/>
              <a:t>Sefalosporinlere kar</a:t>
            </a:r>
            <a:r>
              <a:rPr lang="tr-TR" dirty="0" err="1"/>
              <a:t>şı</a:t>
            </a:r>
            <a:r>
              <a:rPr lang="es-ES" dirty="0"/>
              <a:t> alerjisi olan hastalarda, aztreonam ya da gentamisin kullan</a:t>
            </a:r>
            <a:r>
              <a:rPr lang="tr-TR" dirty="0"/>
              <a:t>ı</a:t>
            </a:r>
            <a:r>
              <a:rPr lang="es-ES" dirty="0"/>
              <a:t>labilir.</a:t>
            </a:r>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75</a:t>
            </a:fld>
            <a:endParaRPr lang="tr-TR"/>
          </a:p>
        </p:txBody>
      </p:sp>
    </p:spTree>
    <p:extLst>
      <p:ext uri="{BB962C8B-B14F-4D97-AF65-F5344CB8AC3E}">
        <p14:creationId xmlns:p14="http://schemas.microsoft.com/office/powerpoint/2010/main" val="52961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t>Çoğu patojen </a:t>
            </a:r>
            <a:r>
              <a:rPr lang="tr-TR" sz="1200" dirty="0" err="1"/>
              <a:t>fekal</a:t>
            </a:r>
            <a:r>
              <a:rPr lang="tr-TR" sz="1200" dirty="0"/>
              <a:t> floradan bulaşmaktadır, </a:t>
            </a:r>
            <a:r>
              <a:rPr lang="tr-TR" sz="1200" dirty="0" err="1"/>
              <a:t>perinede</a:t>
            </a:r>
            <a:r>
              <a:rPr lang="tr-TR" sz="1200" dirty="0"/>
              <a:t> kolonize olur üretra yoluyla mesaneye gitmektedir. Sünnetsiz çocuklarda </a:t>
            </a:r>
            <a:r>
              <a:rPr lang="tr-TR" sz="1200" dirty="0" err="1"/>
              <a:t>prepisyum</a:t>
            </a:r>
            <a:r>
              <a:rPr lang="tr-TR" sz="1200" dirty="0"/>
              <a:t> etrafı flora enfeksiyona sebep olmaktadır.</a:t>
            </a:r>
          </a:p>
          <a:p>
            <a:r>
              <a:rPr lang="tr-TR" sz="1200" dirty="0" err="1"/>
              <a:t>İYE'nin</a:t>
            </a:r>
            <a:r>
              <a:rPr lang="tr-TR" sz="1200" dirty="0"/>
              <a:t> patogenezi, </a:t>
            </a:r>
            <a:r>
              <a:rPr lang="tr-TR" sz="1200" dirty="0" err="1"/>
              <a:t>fekal</a:t>
            </a:r>
            <a:r>
              <a:rPr lang="tr-TR" sz="1200" dirty="0"/>
              <a:t> floradan gelen </a:t>
            </a:r>
            <a:r>
              <a:rPr lang="tr-TR" sz="1200" dirty="0" err="1"/>
              <a:t>üropatojenlerin</a:t>
            </a:r>
            <a:r>
              <a:rPr lang="tr-TR" sz="1200" dirty="0"/>
              <a:t> vajinal </a:t>
            </a:r>
            <a:r>
              <a:rPr lang="tr-TR" sz="1200" dirty="0" err="1"/>
              <a:t>introitus</a:t>
            </a:r>
            <a:r>
              <a:rPr lang="tr-TR" sz="1200" dirty="0"/>
              <a:t> veya üretral </a:t>
            </a:r>
            <a:r>
              <a:rPr lang="tr-TR" sz="1200" dirty="0" err="1"/>
              <a:t>meatusta</a:t>
            </a:r>
            <a:r>
              <a:rPr lang="tr-TR" sz="1200" dirty="0"/>
              <a:t> kolonizasyonu ile başlar, ardından üretra yoluyla mesaneye yükselir.</a:t>
            </a:r>
          </a:p>
          <a:p>
            <a:r>
              <a:rPr lang="tr-TR" sz="1200" dirty="0"/>
              <a:t>Piyelonefrit, patojenler üreterler yoluyla böbreklere yükseldiğinde gelişir. </a:t>
            </a:r>
          </a:p>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10</a:t>
            </a:fld>
            <a:endParaRPr lang="tr-TR"/>
          </a:p>
        </p:txBody>
      </p:sp>
    </p:spTree>
    <p:extLst>
      <p:ext uri="{BB962C8B-B14F-4D97-AF65-F5344CB8AC3E}">
        <p14:creationId xmlns:p14="http://schemas.microsoft.com/office/powerpoint/2010/main" val="361127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Kadınların yaklaşık yarısı, yaşamları boyunca en az bir sistit atağı yaşamaktadır. Neredeyse her üç kadından biri 24 yaşına kadar en az bir sistit atağı geçirir</a:t>
            </a:r>
          </a:p>
        </p:txBody>
      </p:sp>
      <p:sp>
        <p:nvSpPr>
          <p:cNvPr id="4" name="Slayt Numarası Yer Tutucusu 3"/>
          <p:cNvSpPr>
            <a:spLocks noGrp="1"/>
          </p:cNvSpPr>
          <p:nvPr>
            <p:ph type="sldNum" sz="quarter" idx="5"/>
          </p:nvPr>
        </p:nvSpPr>
        <p:spPr/>
        <p:txBody>
          <a:bodyPr/>
          <a:lstStyle/>
          <a:p>
            <a:fld id="{F14106C8-5D98-4954-8C57-D4391D6BAE83}" type="slidenum">
              <a:rPr lang="tr-TR" smtClean="0"/>
              <a:t>15</a:t>
            </a:fld>
            <a:endParaRPr lang="tr-TR"/>
          </a:p>
        </p:txBody>
      </p:sp>
    </p:spTree>
    <p:extLst>
      <p:ext uri="{BB962C8B-B14F-4D97-AF65-F5344CB8AC3E}">
        <p14:creationId xmlns:p14="http://schemas.microsoft.com/office/powerpoint/2010/main" val="2102666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11 Mart 2019’da Avrupa Komisyonu, </a:t>
            </a:r>
            <a:r>
              <a:rPr lang="tr-TR" dirty="0" err="1"/>
              <a:t>florokinolonların</a:t>
            </a:r>
            <a:r>
              <a:rPr lang="tr-TR" dirty="0"/>
              <a:t> </a:t>
            </a:r>
            <a:r>
              <a:rPr lang="tr-TR" dirty="0" err="1"/>
              <a:t>etkisizleştirici</a:t>
            </a:r>
            <a:r>
              <a:rPr lang="tr-TR" dirty="0"/>
              <a:t> ve potansiyel olarak uzun süreli yan etkileri nedeniyle kullanımına ilişkin katı düzenleyici koşullar uygulamaya koydu. Komplike olmayan sistitte, </a:t>
            </a:r>
            <a:r>
              <a:rPr lang="tr-TR" dirty="0" err="1"/>
              <a:t>florokinolon</a:t>
            </a:r>
            <a:r>
              <a:rPr lang="tr-TR" dirty="0"/>
              <a:t> yalnızca yaygın olarak önerilen diğer antibakteriyel ajanların kullanılmasının uygun olmadığı düşünüldüğünde kullanılmalıdır</a:t>
            </a:r>
          </a:p>
        </p:txBody>
      </p:sp>
      <p:sp>
        <p:nvSpPr>
          <p:cNvPr id="4" name="Slayt Numarası Yer Tutucusu 3"/>
          <p:cNvSpPr>
            <a:spLocks noGrp="1"/>
          </p:cNvSpPr>
          <p:nvPr>
            <p:ph type="sldNum" sz="quarter" idx="5"/>
          </p:nvPr>
        </p:nvSpPr>
        <p:spPr/>
        <p:txBody>
          <a:bodyPr/>
          <a:lstStyle/>
          <a:p>
            <a:fld id="{F14106C8-5D98-4954-8C57-D4391D6BAE83}" type="slidenum">
              <a:rPr lang="tr-TR" smtClean="0"/>
              <a:t>18</a:t>
            </a:fld>
            <a:endParaRPr lang="tr-TR"/>
          </a:p>
        </p:txBody>
      </p:sp>
    </p:spTree>
    <p:extLst>
      <p:ext uri="{BB962C8B-B14F-4D97-AF65-F5344CB8AC3E}">
        <p14:creationId xmlns:p14="http://schemas.microsoft.com/office/powerpoint/2010/main" val="303675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Erkeklerde prostat tutulumu olmayan sistit nadirdir ve komplike bir enfeksiyon olarak sınıflandırılmalıdır. Bu nedenle, İYE semptomları olan erkeklerde prostat dokusuna nüfus eden antimikrobiyallerle tedavi gereklidir. Duyarlılık testi uygunsa, tercihen trimetoprim </a:t>
            </a:r>
            <a:r>
              <a:rPr lang="tr-TR" dirty="0" err="1"/>
              <a:t>sülfametoksazol</a:t>
            </a:r>
            <a:r>
              <a:rPr lang="tr-TR" dirty="0"/>
              <a:t> veya bir </a:t>
            </a:r>
            <a:r>
              <a:rPr lang="tr-TR" dirty="0" err="1"/>
              <a:t>florokinolon</a:t>
            </a:r>
            <a:r>
              <a:rPr lang="tr-TR" dirty="0"/>
              <a:t> ile en az yedi günlük bir tedavi süresi önerilir </a:t>
            </a:r>
          </a:p>
        </p:txBody>
      </p:sp>
      <p:sp>
        <p:nvSpPr>
          <p:cNvPr id="4" name="Slayt Numarası Yer Tutucusu 3"/>
          <p:cNvSpPr>
            <a:spLocks noGrp="1"/>
          </p:cNvSpPr>
          <p:nvPr>
            <p:ph type="sldNum" sz="quarter" idx="5"/>
          </p:nvPr>
        </p:nvSpPr>
        <p:spPr/>
        <p:txBody>
          <a:bodyPr/>
          <a:lstStyle/>
          <a:p>
            <a:fld id="{F14106C8-5D98-4954-8C57-D4391D6BAE83}" type="slidenum">
              <a:rPr lang="tr-TR" smtClean="0"/>
              <a:t>19</a:t>
            </a:fld>
            <a:endParaRPr lang="tr-TR"/>
          </a:p>
        </p:txBody>
      </p:sp>
    </p:spTree>
    <p:extLst>
      <p:ext uri="{BB962C8B-B14F-4D97-AF65-F5344CB8AC3E}">
        <p14:creationId xmlns:p14="http://schemas.microsoft.com/office/powerpoint/2010/main" val="2570939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Komplike olmayan piyelonefrit, bilinen ilgili ürolojik anormallikleri veya komorbiditeleri olmayan hamile olmayan, menopoz öncesi kadınlarla sınırlı piyelonefrit olarak tanımlanır.</a:t>
            </a:r>
          </a:p>
        </p:txBody>
      </p:sp>
      <p:sp>
        <p:nvSpPr>
          <p:cNvPr id="4" name="Slayt Numarası Yer Tutucusu 3"/>
          <p:cNvSpPr>
            <a:spLocks noGrp="1"/>
          </p:cNvSpPr>
          <p:nvPr>
            <p:ph type="sldNum" sz="quarter" idx="5"/>
          </p:nvPr>
        </p:nvSpPr>
        <p:spPr/>
        <p:txBody>
          <a:bodyPr/>
          <a:lstStyle/>
          <a:p>
            <a:fld id="{F14106C8-5D98-4954-8C57-D4391D6BAE83}" type="slidenum">
              <a:rPr lang="tr-TR" smtClean="0"/>
              <a:t>21</a:t>
            </a:fld>
            <a:endParaRPr lang="tr-TR"/>
          </a:p>
        </p:txBody>
      </p:sp>
    </p:spTree>
    <p:extLst>
      <p:ext uri="{BB962C8B-B14F-4D97-AF65-F5344CB8AC3E}">
        <p14:creationId xmlns:p14="http://schemas.microsoft.com/office/powerpoint/2010/main" val="156992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23</a:t>
            </a:fld>
            <a:endParaRPr lang="tr-TR"/>
          </a:p>
        </p:txBody>
      </p:sp>
    </p:spTree>
    <p:extLst>
      <p:ext uri="{BB962C8B-B14F-4D97-AF65-F5344CB8AC3E}">
        <p14:creationId xmlns:p14="http://schemas.microsoft.com/office/powerpoint/2010/main" val="1454152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14106C8-5D98-4954-8C57-D4391D6BAE83}" type="slidenum">
              <a:rPr lang="tr-TR" smtClean="0"/>
              <a:t>24</a:t>
            </a:fld>
            <a:endParaRPr lang="tr-TR"/>
          </a:p>
        </p:txBody>
      </p:sp>
    </p:spTree>
    <p:extLst>
      <p:ext uri="{BB962C8B-B14F-4D97-AF65-F5344CB8AC3E}">
        <p14:creationId xmlns:p14="http://schemas.microsoft.com/office/powerpoint/2010/main" val="62515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2205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5089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938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434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61BEF0D-F0BB-DE4B-95CE-6DB70DBA9567}" type="datetimeFigureOut">
              <a:rPr lang="en-US" smtClean="0"/>
              <a:pPr/>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471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596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7449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631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1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61BEF0D-F0BB-DE4B-95CE-6DB70DBA9567}" type="datetimeFigureOut">
              <a:rPr lang="en-US" smtClean="0"/>
              <a:pPr/>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991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61BEF0D-F0BB-DE4B-95CE-6DB70DBA9567}" type="datetimeFigureOut">
              <a:rPr lang="en-US" smtClean="0"/>
              <a:pPr/>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2438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5/29/2024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431226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renklilik, bulanıklık içeren bir resim&#10;&#10;Açıklama otomatik olarak oluşturuldu">
            <a:extLst>
              <a:ext uri="{FF2B5EF4-FFF2-40B4-BE49-F238E27FC236}">
                <a16:creationId xmlns:a16="http://schemas.microsoft.com/office/drawing/2014/main" id="{9B536050-FC85-7FAA-A0DE-D7DDFF8D9450}"/>
              </a:ext>
            </a:extLst>
          </p:cNvPr>
          <p:cNvPicPr>
            <a:picLocks noChangeAspect="1"/>
          </p:cNvPicPr>
          <p:nvPr/>
        </p:nvPicPr>
        <p:blipFill rotWithShape="1">
          <a:blip r:embed="rId2">
            <a:alphaModFix amt="60000"/>
          </a:blip>
          <a:srcRect t="7983" b="7747"/>
          <a:stretch/>
        </p:blipFill>
        <p:spPr>
          <a:xfrm>
            <a:off x="-1" y="10"/>
            <a:ext cx="12192001" cy="6857990"/>
          </a:xfrm>
          <a:prstGeom prst="rect">
            <a:avLst/>
          </a:prstGeom>
        </p:spPr>
      </p:pic>
      <p:sp>
        <p:nvSpPr>
          <p:cNvPr id="2" name="Unvan 1"/>
          <p:cNvSpPr>
            <a:spLocks noGrp="1"/>
          </p:cNvSpPr>
          <p:nvPr>
            <p:ph type="ctrTitle"/>
          </p:nvPr>
        </p:nvSpPr>
        <p:spPr>
          <a:xfrm>
            <a:off x="841248" y="600427"/>
            <a:ext cx="9875520" cy="3299902"/>
          </a:xfrm>
        </p:spPr>
        <p:txBody>
          <a:bodyPr>
            <a:normAutofit/>
          </a:bodyPr>
          <a:lstStyle/>
          <a:p>
            <a:pPr algn="l"/>
            <a:r>
              <a:rPr lang="tr-TR" sz="8200" b="1">
                <a:solidFill>
                  <a:srgbClr val="FFFFFF"/>
                </a:solidFill>
              </a:rPr>
              <a:t>İDRAR YOLU ENFEKSİYONLARI</a:t>
            </a:r>
          </a:p>
        </p:txBody>
      </p:sp>
      <p:sp>
        <p:nvSpPr>
          <p:cNvPr id="3" name="Alt Başlık 2"/>
          <p:cNvSpPr>
            <a:spLocks noGrp="1"/>
          </p:cNvSpPr>
          <p:nvPr>
            <p:ph type="subTitle" idx="1"/>
          </p:nvPr>
        </p:nvSpPr>
        <p:spPr>
          <a:xfrm>
            <a:off x="859536" y="4072045"/>
            <a:ext cx="9875520" cy="1414355"/>
          </a:xfrm>
        </p:spPr>
        <p:txBody>
          <a:bodyPr>
            <a:normAutofit/>
          </a:bodyPr>
          <a:lstStyle/>
          <a:p>
            <a:pPr algn="l"/>
            <a:r>
              <a:rPr lang="tr-TR" sz="1100" b="1" dirty="0">
                <a:solidFill>
                  <a:srgbClr val="FFFFFF"/>
                </a:solidFill>
              </a:rPr>
              <a:t>             KTÜ TIP FAKÜLTESİ AİLE HEKİMLİĞİ A.B.D.</a:t>
            </a:r>
          </a:p>
          <a:p>
            <a:pPr algn="l"/>
            <a:r>
              <a:rPr lang="tr-TR" sz="1100" b="1" dirty="0">
                <a:solidFill>
                  <a:srgbClr val="FFFFFF"/>
                </a:solidFill>
              </a:rPr>
              <a:t>                   ARŞ.GÖR.DR.İLAYDA KARAÇAY</a:t>
            </a:r>
          </a:p>
          <a:p>
            <a:pPr algn="l"/>
            <a:r>
              <a:rPr lang="tr-TR" sz="1100" b="1" dirty="0">
                <a:solidFill>
                  <a:srgbClr val="FFFFFF"/>
                </a:solidFill>
              </a:rPr>
              <a:t>                        </a:t>
            </a:r>
          </a:p>
          <a:p>
            <a:pPr algn="l"/>
            <a:r>
              <a:rPr lang="tr-TR" sz="1100" dirty="0">
                <a:solidFill>
                  <a:srgbClr val="FFFFFF"/>
                </a:solidFill>
              </a:rPr>
              <a:t>             </a:t>
            </a:r>
          </a:p>
          <a:p>
            <a:pPr algn="l"/>
            <a:r>
              <a:rPr lang="tr-TR" sz="1100" dirty="0">
                <a:solidFill>
                  <a:srgbClr val="FFFFFF"/>
                </a:solidFill>
              </a:rPr>
              <a:t>                   </a:t>
            </a:r>
          </a:p>
        </p:txBody>
      </p:sp>
    </p:spTree>
    <p:extLst>
      <p:ext uri="{BB962C8B-B14F-4D97-AF65-F5344CB8AC3E}">
        <p14:creationId xmlns:p14="http://schemas.microsoft.com/office/powerpoint/2010/main" val="324376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D00E92-A2DE-9E38-390E-B4C823D4142B}"/>
              </a:ext>
            </a:extLst>
          </p:cNvPr>
          <p:cNvSpPr>
            <a:spLocks noGrp="1"/>
          </p:cNvSpPr>
          <p:nvPr>
            <p:ph type="title"/>
          </p:nvPr>
        </p:nvSpPr>
        <p:spPr/>
        <p:txBody>
          <a:bodyPr/>
          <a:lstStyle/>
          <a:p>
            <a:r>
              <a:rPr lang="tr-TR" b="1">
                <a:solidFill>
                  <a:schemeClr val="accent1">
                    <a:lumMod val="75000"/>
                  </a:schemeClr>
                </a:solidFill>
              </a:rPr>
              <a:t>PATOGENEZ</a:t>
            </a:r>
            <a:endParaRPr lang="tr-TR" b="1" dirty="0">
              <a:solidFill>
                <a:schemeClr val="accent1">
                  <a:lumMod val="75000"/>
                </a:schemeClr>
              </a:solidFill>
            </a:endParaRPr>
          </a:p>
        </p:txBody>
      </p:sp>
      <p:sp>
        <p:nvSpPr>
          <p:cNvPr id="3" name="İçerik Yer Tutucusu 2">
            <a:extLst>
              <a:ext uri="{FF2B5EF4-FFF2-40B4-BE49-F238E27FC236}">
                <a16:creationId xmlns:a16="http://schemas.microsoft.com/office/drawing/2014/main" id="{77C6A164-1B0C-C9CA-A7F4-B4E8B0875EE1}"/>
              </a:ext>
            </a:extLst>
          </p:cNvPr>
          <p:cNvSpPr>
            <a:spLocks noGrp="1"/>
          </p:cNvSpPr>
          <p:nvPr>
            <p:ph idx="1"/>
          </p:nvPr>
        </p:nvSpPr>
        <p:spPr/>
        <p:txBody>
          <a:bodyPr/>
          <a:lstStyle/>
          <a:p>
            <a:r>
              <a:rPr lang="tr-TR"/>
              <a:t>Bakteriler üriner sisteme 3 yol ile ulaşabilir</a:t>
            </a:r>
          </a:p>
          <a:p>
            <a:pPr marL="0" indent="0">
              <a:buNone/>
            </a:pPr>
            <a:r>
              <a:rPr lang="tr-TR"/>
              <a:t>   - Asendan </a:t>
            </a:r>
            <a:r>
              <a:rPr lang="tr-TR">
                <a:sym typeface="Wingdings" panose="05000000000000000000" pitchFamily="2" charset="2"/>
              </a:rPr>
              <a:t> En sık</a:t>
            </a:r>
          </a:p>
          <a:p>
            <a:pPr marL="0" indent="0">
              <a:buNone/>
            </a:pPr>
            <a:r>
              <a:rPr lang="tr-TR">
                <a:sym typeface="Wingdings" panose="05000000000000000000" pitchFamily="2" charset="2"/>
              </a:rPr>
              <a:t>                       Perianal kontaminasyon</a:t>
            </a:r>
          </a:p>
          <a:p>
            <a:pPr marL="0" indent="0">
              <a:buNone/>
            </a:pPr>
            <a:r>
              <a:rPr lang="tr-TR">
                <a:sym typeface="Wingdings" panose="05000000000000000000" pitchFamily="2" charset="2"/>
              </a:rPr>
              <a:t>                       Spermisid kullanımı</a:t>
            </a:r>
          </a:p>
          <a:p>
            <a:pPr marL="0" indent="0">
              <a:buNone/>
            </a:pPr>
            <a:r>
              <a:rPr lang="tr-TR">
                <a:sym typeface="Wingdings" panose="05000000000000000000" pitchFamily="2" charset="2"/>
              </a:rPr>
              <a:t>                       Kateterizasyon</a:t>
            </a:r>
          </a:p>
          <a:p>
            <a:pPr marL="0" indent="0">
              <a:buNone/>
            </a:pPr>
            <a:r>
              <a:rPr lang="tr-TR">
                <a:sym typeface="Wingdings" panose="05000000000000000000" pitchFamily="2" charset="2"/>
              </a:rPr>
              <a:t>   - Hematojen  Üriner obstrüksiyonda sık</a:t>
            </a:r>
          </a:p>
          <a:p>
            <a:pPr marL="0" indent="0">
              <a:buNone/>
            </a:pPr>
            <a:r>
              <a:rPr lang="tr-TR">
                <a:sym typeface="Wingdings" panose="05000000000000000000" pitchFamily="2" charset="2"/>
              </a:rPr>
              <a:t>                           S.Aureus, P.Aureginosa, Salmonella, Candida</a:t>
            </a:r>
          </a:p>
          <a:p>
            <a:pPr marL="0" indent="0">
              <a:buNone/>
            </a:pPr>
            <a:r>
              <a:rPr lang="tr-TR">
                <a:sym typeface="Wingdings" panose="05000000000000000000" pitchFamily="2" charset="2"/>
              </a:rPr>
              <a:t>   - Lenfojen  GIS Hastalıkları, Retroperitoneal Abse</a:t>
            </a:r>
            <a:endParaRPr lang="tr-TR" dirty="0"/>
          </a:p>
        </p:txBody>
      </p:sp>
      <p:pic>
        <p:nvPicPr>
          <p:cNvPr id="4" name="Resim 3">
            <a:extLst>
              <a:ext uri="{FF2B5EF4-FFF2-40B4-BE49-F238E27FC236}">
                <a16:creationId xmlns:a16="http://schemas.microsoft.com/office/drawing/2014/main" id="{207EDB66-1E9D-681D-06A9-00FAD697D246}"/>
              </a:ext>
            </a:extLst>
          </p:cNvPr>
          <p:cNvPicPr>
            <a:picLocks noChangeAspect="1"/>
          </p:cNvPicPr>
          <p:nvPr/>
        </p:nvPicPr>
        <p:blipFill rotWithShape="1">
          <a:blip r:embed="rId3"/>
          <a:srcRect l="16778"/>
          <a:stretch/>
        </p:blipFill>
        <p:spPr>
          <a:xfrm>
            <a:off x="8001000" y="565294"/>
            <a:ext cx="3734665" cy="2520661"/>
          </a:xfrm>
          <a:prstGeom prst="rect">
            <a:avLst/>
          </a:prstGeom>
        </p:spPr>
      </p:pic>
    </p:spTree>
    <p:extLst>
      <p:ext uri="{BB962C8B-B14F-4D97-AF65-F5344CB8AC3E}">
        <p14:creationId xmlns:p14="http://schemas.microsoft.com/office/powerpoint/2010/main" val="1608080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a:solidFill>
                  <a:schemeClr val="accent1">
                    <a:lumMod val="75000"/>
                  </a:schemeClr>
                </a:solidFill>
              </a:rPr>
              <a:t>İYE</a:t>
            </a:r>
            <a:r>
              <a:rPr lang="tr-TR">
                <a:solidFill>
                  <a:schemeClr val="accent1">
                    <a:lumMod val="75000"/>
                  </a:schemeClr>
                </a:solidFill>
              </a:rPr>
              <a:t> </a:t>
            </a:r>
            <a:r>
              <a:rPr lang="tr-TR" b="1">
                <a:solidFill>
                  <a:schemeClr val="accent1">
                    <a:lumMod val="75000"/>
                  </a:schemeClr>
                </a:solidFill>
              </a:rPr>
              <a:t>PATOGENEZİ</a:t>
            </a:r>
            <a:endParaRPr lang="tr-TR" b="1" dirty="0">
              <a:solidFill>
                <a:schemeClr val="accent1">
                  <a:lumMod val="75000"/>
                </a:schemeClr>
              </a:solidFill>
            </a:endParaRPr>
          </a:p>
        </p:txBody>
      </p:sp>
      <p:sp>
        <p:nvSpPr>
          <p:cNvPr id="3" name="İçerik Yer Tutucusu 2"/>
          <p:cNvSpPr>
            <a:spLocks noGrp="1"/>
          </p:cNvSpPr>
          <p:nvPr>
            <p:ph idx="1"/>
          </p:nvPr>
        </p:nvSpPr>
        <p:spPr>
          <a:xfrm>
            <a:off x="838200" y="1690688"/>
            <a:ext cx="9021262" cy="4932947"/>
          </a:xfrm>
        </p:spPr>
        <p:txBody>
          <a:bodyPr>
            <a:normAutofit/>
          </a:bodyPr>
          <a:lstStyle/>
          <a:p>
            <a:pPr marL="457200" lvl="1" indent="0">
              <a:buNone/>
            </a:pPr>
            <a:endParaRPr lang="tr-TR"/>
          </a:p>
          <a:p>
            <a:r>
              <a:rPr lang="tr-TR"/>
              <a:t>Konağın savunma mekanizmaları </a:t>
            </a:r>
          </a:p>
          <a:p>
            <a:pPr lvl="1">
              <a:buFontTx/>
              <a:buChar char="-"/>
            </a:pPr>
            <a:r>
              <a:rPr lang="tr-TR"/>
              <a:t>Normal flora</a:t>
            </a:r>
          </a:p>
          <a:p>
            <a:pPr lvl="1">
              <a:buFontTx/>
              <a:buChar char="-"/>
            </a:pPr>
            <a:r>
              <a:rPr lang="tr-TR"/>
              <a:t>İdrarın antibakteriyel etkisi</a:t>
            </a:r>
          </a:p>
          <a:p>
            <a:pPr lvl="1">
              <a:buFontTx/>
              <a:buChar char="-"/>
            </a:pPr>
            <a:r>
              <a:rPr lang="tr-TR"/>
              <a:t>Düşük vajinal pH</a:t>
            </a:r>
          </a:p>
          <a:p>
            <a:pPr lvl="1">
              <a:buFontTx/>
              <a:buChar char="-"/>
            </a:pPr>
            <a:r>
              <a:rPr lang="tr-TR"/>
              <a:t>Mesanenin akım mekanizması</a:t>
            </a:r>
          </a:p>
          <a:p>
            <a:pPr marL="457200" lvl="1" indent="0">
              <a:buNone/>
            </a:pPr>
            <a:r>
              <a:rPr lang="tr-TR"/>
              <a:t>-  Böbrek kökenli Tamm-Horsfall proteinleri</a:t>
            </a:r>
          </a:p>
          <a:p>
            <a:pPr marL="457200" lvl="1" indent="0">
              <a:buNone/>
            </a:pPr>
            <a:r>
              <a:rPr lang="tr-TR"/>
              <a:t>-  Erkeklerde prostat salgısı</a:t>
            </a:r>
            <a:endParaRPr lang="tr-TR" dirty="0"/>
          </a:p>
        </p:txBody>
      </p:sp>
      <p:pic>
        <p:nvPicPr>
          <p:cNvPr id="4" name="Resim 3">
            <a:extLst>
              <a:ext uri="{FF2B5EF4-FFF2-40B4-BE49-F238E27FC236}">
                <a16:creationId xmlns:a16="http://schemas.microsoft.com/office/drawing/2014/main" id="{BC79BD5C-B01A-C03B-EDAD-4AAD76CC8D00}"/>
              </a:ext>
            </a:extLst>
          </p:cNvPr>
          <p:cNvPicPr>
            <a:picLocks noChangeAspect="1"/>
          </p:cNvPicPr>
          <p:nvPr/>
        </p:nvPicPr>
        <p:blipFill rotWithShape="1">
          <a:blip r:embed="rId2"/>
          <a:srcRect l="24129" t="21819" r="25870" b="16666"/>
          <a:stretch/>
        </p:blipFill>
        <p:spPr>
          <a:xfrm>
            <a:off x="8612553" y="0"/>
            <a:ext cx="3014874" cy="2781907"/>
          </a:xfrm>
          <a:prstGeom prst="rect">
            <a:avLst/>
          </a:prstGeom>
        </p:spPr>
      </p:pic>
      <p:pic>
        <p:nvPicPr>
          <p:cNvPr id="5" name="Resim 4">
            <a:extLst>
              <a:ext uri="{FF2B5EF4-FFF2-40B4-BE49-F238E27FC236}">
                <a16:creationId xmlns:a16="http://schemas.microsoft.com/office/drawing/2014/main" id="{E7BB45BE-FFA3-C97A-1E38-3A761B6A1A2A}"/>
              </a:ext>
            </a:extLst>
          </p:cNvPr>
          <p:cNvPicPr>
            <a:picLocks noChangeAspect="1"/>
          </p:cNvPicPr>
          <p:nvPr/>
        </p:nvPicPr>
        <p:blipFill>
          <a:blip r:embed="rId3"/>
          <a:stretch>
            <a:fillRect/>
          </a:stretch>
        </p:blipFill>
        <p:spPr>
          <a:xfrm>
            <a:off x="8780095" y="3332264"/>
            <a:ext cx="3100822" cy="1550411"/>
          </a:xfrm>
          <a:prstGeom prst="rect">
            <a:avLst/>
          </a:prstGeom>
        </p:spPr>
      </p:pic>
    </p:spTree>
    <p:extLst>
      <p:ext uri="{BB962C8B-B14F-4D97-AF65-F5344CB8AC3E}">
        <p14:creationId xmlns:p14="http://schemas.microsoft.com/office/powerpoint/2010/main" val="518871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kırpıntı çizim, çocukların yaptığı resimler, çizim, çizgi film içeren bir resim&#10;&#10;Açıklama otomatik olarak oluşturuldu">
            <a:extLst>
              <a:ext uri="{FF2B5EF4-FFF2-40B4-BE49-F238E27FC236}">
                <a16:creationId xmlns:a16="http://schemas.microsoft.com/office/drawing/2014/main" id="{E54AD115-3197-1E01-E220-E06151DAEB8B}"/>
              </a:ext>
            </a:extLst>
          </p:cNvPr>
          <p:cNvPicPr>
            <a:picLocks noChangeAspect="1"/>
          </p:cNvPicPr>
          <p:nvPr/>
        </p:nvPicPr>
        <p:blipFill rotWithShape="1">
          <a:blip r:embed="rId2">
            <a:alphaModFix amt="80000"/>
          </a:blip>
          <a:srcRect b="2270"/>
          <a:stretch/>
        </p:blipFill>
        <p:spPr>
          <a:xfrm>
            <a:off x="180975" y="182880"/>
            <a:ext cx="11823637" cy="6499784"/>
          </a:xfrm>
          <a:prstGeom prst="rect">
            <a:avLst/>
          </a:prstGeom>
        </p:spPr>
      </p:pic>
      <p:sp>
        <p:nvSpPr>
          <p:cNvPr id="2" name="Unvan 1"/>
          <p:cNvSpPr>
            <a:spLocks noGrp="1"/>
          </p:cNvSpPr>
          <p:nvPr>
            <p:ph type="title"/>
          </p:nvPr>
        </p:nvSpPr>
        <p:spPr>
          <a:xfrm>
            <a:off x="838200" y="525195"/>
            <a:ext cx="10165218" cy="2806506"/>
          </a:xfrm>
        </p:spPr>
        <p:txBody>
          <a:bodyPr anchor="b">
            <a:normAutofit/>
          </a:bodyPr>
          <a:lstStyle/>
          <a:p>
            <a:r>
              <a:rPr lang="tr-TR" sz="4000" b="1" dirty="0">
                <a:solidFill>
                  <a:schemeClr val="accent1">
                    <a:lumMod val="75000"/>
                  </a:schemeClr>
                </a:solidFill>
              </a:rPr>
              <a:t>İYE SINIFLAMASI</a:t>
            </a:r>
          </a:p>
        </p:txBody>
      </p:sp>
      <p:sp>
        <p:nvSpPr>
          <p:cNvPr id="3" name="İçerik Yer Tutucusu 2"/>
          <p:cNvSpPr>
            <a:spLocks noGrp="1"/>
          </p:cNvSpPr>
          <p:nvPr>
            <p:ph idx="1"/>
          </p:nvPr>
        </p:nvSpPr>
        <p:spPr>
          <a:xfrm>
            <a:off x="838200" y="3526300"/>
            <a:ext cx="10165218" cy="3030364"/>
          </a:xfrm>
        </p:spPr>
        <p:txBody>
          <a:bodyPr numCol="1">
            <a:normAutofit/>
          </a:bodyPr>
          <a:lstStyle/>
          <a:p>
            <a:r>
              <a:rPr lang="tr-TR" sz="2000" dirty="0">
                <a:solidFill>
                  <a:srgbClr val="000000"/>
                </a:solidFill>
              </a:rPr>
              <a:t>Asemptomatik Bakteriüri</a:t>
            </a:r>
          </a:p>
          <a:p>
            <a:r>
              <a:rPr lang="tr-TR" sz="2000" dirty="0">
                <a:solidFill>
                  <a:srgbClr val="000000"/>
                </a:solidFill>
              </a:rPr>
              <a:t>Komplike Olmayan Sistit</a:t>
            </a:r>
          </a:p>
          <a:p>
            <a:r>
              <a:rPr lang="tr-TR" sz="2000" dirty="0">
                <a:solidFill>
                  <a:srgbClr val="000000"/>
                </a:solidFill>
              </a:rPr>
              <a:t>Komplike Olmayan Piyelonefrit</a:t>
            </a:r>
          </a:p>
          <a:p>
            <a:r>
              <a:rPr lang="tr-TR" sz="2000" dirty="0">
                <a:solidFill>
                  <a:srgbClr val="000000"/>
                </a:solidFill>
              </a:rPr>
              <a:t>Komplike İYE</a:t>
            </a:r>
          </a:p>
          <a:p>
            <a:r>
              <a:rPr lang="tr-TR" sz="2000" dirty="0">
                <a:solidFill>
                  <a:srgbClr val="000000"/>
                </a:solidFill>
              </a:rPr>
              <a:t>Tekrarlayan İYE</a:t>
            </a:r>
          </a:p>
          <a:p>
            <a:pPr lvl="1"/>
            <a:r>
              <a:rPr lang="tr-TR" sz="2000" dirty="0">
                <a:solidFill>
                  <a:srgbClr val="000000"/>
                </a:solidFill>
              </a:rPr>
              <a:t>Relaps</a:t>
            </a:r>
          </a:p>
          <a:p>
            <a:pPr lvl="1"/>
            <a:r>
              <a:rPr lang="tr-TR" sz="2000" dirty="0" err="1">
                <a:solidFill>
                  <a:srgbClr val="000000"/>
                </a:solidFill>
              </a:rPr>
              <a:t>Reenfeksiyon</a:t>
            </a:r>
            <a:endParaRPr lang="tr-TR" sz="2000" dirty="0">
              <a:solidFill>
                <a:srgbClr val="000000"/>
              </a:solidFill>
            </a:endParaRPr>
          </a:p>
          <a:p>
            <a:endParaRPr lang="tr-TR" sz="2000" dirty="0">
              <a:solidFill>
                <a:srgbClr val="000000"/>
              </a:solidFill>
            </a:endParaRPr>
          </a:p>
          <a:p>
            <a:endParaRPr lang="tr-TR" sz="2000" dirty="0">
              <a:solidFill>
                <a:srgbClr val="000000"/>
              </a:solidFill>
            </a:endParaRPr>
          </a:p>
        </p:txBody>
      </p:sp>
    </p:spTree>
    <p:extLst>
      <p:ext uri="{BB962C8B-B14F-4D97-AF65-F5344CB8AC3E}">
        <p14:creationId xmlns:p14="http://schemas.microsoft.com/office/powerpoint/2010/main" val="2472808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5BA2BF-339C-BDF4-C7A4-BB068A508FC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3482112-E7ED-F63D-F2B7-5175FA3620F9}"/>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BF124D32-22AE-28A4-0B3F-0F21658F8D41}"/>
              </a:ext>
            </a:extLst>
          </p:cNvPr>
          <p:cNvPicPr>
            <a:picLocks noChangeAspect="1"/>
          </p:cNvPicPr>
          <p:nvPr/>
        </p:nvPicPr>
        <p:blipFill>
          <a:blip r:embed="rId2"/>
          <a:stretch>
            <a:fillRect/>
          </a:stretch>
        </p:blipFill>
        <p:spPr>
          <a:xfrm>
            <a:off x="3797609" y="792251"/>
            <a:ext cx="4596782" cy="5273497"/>
          </a:xfrm>
          <a:prstGeom prst="rect">
            <a:avLst/>
          </a:prstGeom>
        </p:spPr>
      </p:pic>
      <p:pic>
        <p:nvPicPr>
          <p:cNvPr id="6" name="Resim 5">
            <a:extLst>
              <a:ext uri="{FF2B5EF4-FFF2-40B4-BE49-F238E27FC236}">
                <a16:creationId xmlns:a16="http://schemas.microsoft.com/office/drawing/2014/main" id="{17EF11A0-CF45-5330-7276-9BCDC3D7AA2A}"/>
              </a:ext>
            </a:extLst>
          </p:cNvPr>
          <p:cNvPicPr>
            <a:picLocks noChangeAspect="1"/>
          </p:cNvPicPr>
          <p:nvPr/>
        </p:nvPicPr>
        <p:blipFill>
          <a:blip r:embed="rId3"/>
          <a:stretch>
            <a:fillRect/>
          </a:stretch>
        </p:blipFill>
        <p:spPr>
          <a:xfrm>
            <a:off x="3911909" y="470094"/>
            <a:ext cx="1356478" cy="217189"/>
          </a:xfrm>
          <a:prstGeom prst="rect">
            <a:avLst/>
          </a:prstGeom>
        </p:spPr>
      </p:pic>
    </p:spTree>
    <p:extLst>
      <p:ext uri="{BB962C8B-B14F-4D97-AF65-F5344CB8AC3E}">
        <p14:creationId xmlns:p14="http://schemas.microsoft.com/office/powerpoint/2010/main" val="3521544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0E89E4-3393-3FA8-6820-EC49FB153151}"/>
              </a:ext>
            </a:extLst>
          </p:cNvPr>
          <p:cNvSpPr>
            <a:spLocks noGrp="1"/>
          </p:cNvSpPr>
          <p:nvPr>
            <p:ph type="title"/>
          </p:nvPr>
        </p:nvSpPr>
        <p:spPr/>
        <p:txBody>
          <a:bodyPr/>
          <a:lstStyle/>
          <a:p>
            <a:r>
              <a:rPr lang="tr-TR" b="1" dirty="0">
                <a:solidFill>
                  <a:schemeClr val="accent1">
                    <a:lumMod val="75000"/>
                  </a:schemeClr>
                </a:solidFill>
              </a:rPr>
              <a:t>KOMPLİKE OLMAYAN İYE</a:t>
            </a:r>
          </a:p>
        </p:txBody>
      </p:sp>
      <p:sp>
        <p:nvSpPr>
          <p:cNvPr id="3" name="İçerik Yer Tutucusu 2">
            <a:extLst>
              <a:ext uri="{FF2B5EF4-FFF2-40B4-BE49-F238E27FC236}">
                <a16:creationId xmlns:a16="http://schemas.microsoft.com/office/drawing/2014/main" id="{BA2EB780-B971-C111-12D1-C26062368800}"/>
              </a:ext>
            </a:extLst>
          </p:cNvPr>
          <p:cNvSpPr>
            <a:spLocks noGrp="1"/>
          </p:cNvSpPr>
          <p:nvPr>
            <p:ph idx="1"/>
          </p:nvPr>
        </p:nvSpPr>
        <p:spPr/>
        <p:txBody>
          <a:bodyPr/>
          <a:lstStyle/>
          <a:p>
            <a:r>
              <a:rPr lang="tr-TR" sz="2800" dirty="0"/>
              <a:t>Normal immün yanıt oluşturma yeteneği var.</a:t>
            </a:r>
          </a:p>
          <a:p>
            <a:r>
              <a:rPr lang="tr-TR" sz="2800" dirty="0"/>
              <a:t>Komorbidite yok.</a:t>
            </a:r>
          </a:p>
          <a:p>
            <a:r>
              <a:rPr lang="tr-TR" sz="2800" dirty="0"/>
              <a:t>Anatomik ya da fonksiyonel ürolojik anormallik yok.</a:t>
            </a:r>
          </a:p>
          <a:p>
            <a:r>
              <a:rPr lang="tr-TR" sz="2800" dirty="0"/>
              <a:t>Gebelik yok.</a:t>
            </a:r>
          </a:p>
          <a:p>
            <a:r>
              <a:rPr lang="tr-TR" sz="2800" dirty="0" err="1"/>
              <a:t>Menapoz</a:t>
            </a:r>
            <a:r>
              <a:rPr lang="tr-TR" sz="2800" dirty="0"/>
              <a:t> öncesi</a:t>
            </a:r>
          </a:p>
          <a:p>
            <a:endParaRPr lang="tr-TR" dirty="0"/>
          </a:p>
        </p:txBody>
      </p:sp>
      <p:pic>
        <p:nvPicPr>
          <p:cNvPr id="4" name="Resim 3">
            <a:extLst>
              <a:ext uri="{FF2B5EF4-FFF2-40B4-BE49-F238E27FC236}">
                <a16:creationId xmlns:a16="http://schemas.microsoft.com/office/drawing/2014/main" id="{4CDACFAD-C9EF-00C2-AFA1-EF6059FC6CF5}"/>
              </a:ext>
            </a:extLst>
          </p:cNvPr>
          <p:cNvPicPr>
            <a:picLocks noChangeAspect="1"/>
          </p:cNvPicPr>
          <p:nvPr/>
        </p:nvPicPr>
        <p:blipFill>
          <a:blip r:embed="rId2"/>
          <a:stretch>
            <a:fillRect/>
          </a:stretch>
        </p:blipFill>
        <p:spPr>
          <a:xfrm>
            <a:off x="9291852" y="1690688"/>
            <a:ext cx="2627604" cy="3182388"/>
          </a:xfrm>
          <a:prstGeom prst="rect">
            <a:avLst/>
          </a:prstGeom>
        </p:spPr>
      </p:pic>
    </p:spTree>
    <p:extLst>
      <p:ext uri="{BB962C8B-B14F-4D97-AF65-F5344CB8AC3E}">
        <p14:creationId xmlns:p14="http://schemas.microsoft.com/office/powerpoint/2010/main" val="446781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65CACB-B24F-CE11-A120-D9D925A233D8}"/>
              </a:ext>
            </a:extLst>
          </p:cNvPr>
          <p:cNvSpPr>
            <a:spLocks noGrp="1"/>
          </p:cNvSpPr>
          <p:nvPr>
            <p:ph type="title"/>
          </p:nvPr>
        </p:nvSpPr>
        <p:spPr/>
        <p:txBody>
          <a:bodyPr/>
          <a:lstStyle/>
          <a:p>
            <a:r>
              <a:rPr lang="tr-TR" b="1" dirty="0">
                <a:solidFill>
                  <a:schemeClr val="accent1">
                    <a:lumMod val="75000"/>
                  </a:schemeClr>
                </a:solidFill>
              </a:rPr>
              <a:t>KOMPLİKE OLMAYAN SİSTİT</a:t>
            </a:r>
          </a:p>
        </p:txBody>
      </p:sp>
      <p:sp>
        <p:nvSpPr>
          <p:cNvPr id="3" name="İçerik Yer Tutucusu 2">
            <a:extLst>
              <a:ext uri="{FF2B5EF4-FFF2-40B4-BE49-F238E27FC236}">
                <a16:creationId xmlns:a16="http://schemas.microsoft.com/office/drawing/2014/main" id="{369689B3-EEAC-DA04-D8CD-35769B22E1A0}"/>
              </a:ext>
            </a:extLst>
          </p:cNvPr>
          <p:cNvSpPr>
            <a:spLocks noGrp="1"/>
          </p:cNvSpPr>
          <p:nvPr>
            <p:ph idx="1"/>
          </p:nvPr>
        </p:nvSpPr>
        <p:spPr/>
        <p:txBody>
          <a:bodyPr/>
          <a:lstStyle/>
          <a:p>
            <a:r>
              <a:rPr lang="tr-TR" b="1" dirty="0"/>
              <a:t>En sık form</a:t>
            </a:r>
          </a:p>
          <a:p>
            <a:r>
              <a:rPr lang="tr-TR" dirty="0">
                <a:solidFill>
                  <a:srgbClr val="FF0000"/>
                </a:solidFill>
              </a:rPr>
              <a:t>Semptom</a:t>
            </a:r>
            <a:r>
              <a:rPr lang="tr-TR" dirty="0"/>
              <a:t> </a:t>
            </a:r>
            <a:r>
              <a:rPr lang="tr-TR" dirty="0">
                <a:sym typeface="Wingdings" panose="05000000000000000000" pitchFamily="2" charset="2"/>
              </a:rPr>
              <a:t> </a:t>
            </a:r>
            <a:r>
              <a:rPr lang="tr-TR" dirty="0" err="1">
                <a:sym typeface="Wingdings" panose="05000000000000000000" pitchFamily="2" charset="2"/>
              </a:rPr>
              <a:t>Pollaküri</a:t>
            </a:r>
            <a:r>
              <a:rPr lang="tr-TR" dirty="0">
                <a:sym typeface="Wingdings" panose="05000000000000000000" pitchFamily="2" charset="2"/>
              </a:rPr>
              <a:t>, </a:t>
            </a:r>
            <a:r>
              <a:rPr lang="tr-TR" dirty="0" err="1">
                <a:sym typeface="Wingdings" panose="05000000000000000000" pitchFamily="2" charset="2"/>
              </a:rPr>
              <a:t>dizüri</a:t>
            </a:r>
            <a:r>
              <a:rPr lang="tr-TR" dirty="0">
                <a:sym typeface="Wingdings" panose="05000000000000000000" pitchFamily="2" charset="2"/>
              </a:rPr>
              <a:t>, sıkışma hissi</a:t>
            </a:r>
            <a:endParaRPr lang="tr-TR" dirty="0"/>
          </a:p>
          <a:p>
            <a:pPr marL="0" indent="0">
              <a:buNone/>
            </a:pPr>
            <a:r>
              <a:rPr lang="tr-TR" dirty="0"/>
              <a:t>                     </a:t>
            </a:r>
            <a:r>
              <a:rPr lang="tr-TR" dirty="0">
                <a:sym typeface="Wingdings" panose="05000000000000000000" pitchFamily="2" charset="2"/>
              </a:rPr>
              <a:t> Bulanık/kanlı idrar yapma</a:t>
            </a:r>
          </a:p>
          <a:p>
            <a:pPr marL="0" indent="0">
              <a:buNone/>
            </a:pPr>
            <a:r>
              <a:rPr lang="tr-TR" dirty="0">
                <a:sym typeface="Wingdings" panose="05000000000000000000" pitchFamily="2" charset="2"/>
              </a:rPr>
              <a:t>                      </a:t>
            </a:r>
            <a:r>
              <a:rPr lang="tr-TR" dirty="0" err="1">
                <a:sym typeface="Wingdings" panose="05000000000000000000" pitchFamily="2" charset="2"/>
              </a:rPr>
              <a:t>Suprapubik</a:t>
            </a:r>
            <a:r>
              <a:rPr lang="tr-TR" dirty="0">
                <a:sym typeface="Wingdings" panose="05000000000000000000" pitchFamily="2" charset="2"/>
              </a:rPr>
              <a:t> ağrı</a:t>
            </a:r>
          </a:p>
          <a:p>
            <a:r>
              <a:rPr lang="tr-TR" dirty="0">
                <a:solidFill>
                  <a:srgbClr val="FF0000"/>
                </a:solidFill>
              </a:rPr>
              <a:t>Fizik Muayene </a:t>
            </a:r>
            <a:r>
              <a:rPr lang="tr-TR" dirty="0">
                <a:sym typeface="Wingdings" panose="05000000000000000000" pitchFamily="2" charset="2"/>
              </a:rPr>
              <a:t> </a:t>
            </a:r>
            <a:r>
              <a:rPr lang="tr-TR" dirty="0" err="1">
                <a:sym typeface="Wingdings" panose="05000000000000000000" pitchFamily="2" charset="2"/>
              </a:rPr>
              <a:t>Suprapubik</a:t>
            </a:r>
            <a:r>
              <a:rPr lang="tr-TR" dirty="0">
                <a:sym typeface="Wingdings" panose="05000000000000000000" pitchFamily="2" charset="2"/>
              </a:rPr>
              <a:t> hassasiyet</a:t>
            </a:r>
          </a:p>
          <a:p>
            <a:pPr marL="0" indent="0">
              <a:buNone/>
            </a:pPr>
            <a:r>
              <a:rPr lang="tr-TR" dirty="0">
                <a:sym typeface="Wingdings" panose="05000000000000000000" pitchFamily="2" charset="2"/>
              </a:rPr>
              <a:t>                             </a:t>
            </a:r>
            <a:endParaRPr lang="tr-TR" dirty="0"/>
          </a:p>
          <a:p>
            <a:endParaRPr lang="tr-TR" dirty="0"/>
          </a:p>
        </p:txBody>
      </p:sp>
      <p:sp>
        <p:nvSpPr>
          <p:cNvPr id="4" name="Metin kutusu 3">
            <a:extLst>
              <a:ext uri="{FF2B5EF4-FFF2-40B4-BE49-F238E27FC236}">
                <a16:creationId xmlns:a16="http://schemas.microsoft.com/office/drawing/2014/main" id="{C45A747C-21A3-380B-7931-FC5494DBB996}"/>
              </a:ext>
            </a:extLst>
          </p:cNvPr>
          <p:cNvSpPr txBox="1"/>
          <p:nvPr/>
        </p:nvSpPr>
        <p:spPr>
          <a:xfrm>
            <a:off x="4424516" y="6492875"/>
            <a:ext cx="184731" cy="369332"/>
          </a:xfrm>
          <a:prstGeom prst="rect">
            <a:avLst/>
          </a:prstGeom>
          <a:noFill/>
        </p:spPr>
        <p:txBody>
          <a:bodyPr wrap="none" rtlCol="0">
            <a:spAutoFit/>
          </a:bodyPr>
          <a:lstStyle/>
          <a:p>
            <a:endParaRPr lang="tr-TR" dirty="0"/>
          </a:p>
        </p:txBody>
      </p:sp>
      <p:sp>
        <p:nvSpPr>
          <p:cNvPr id="7" name="Dikdörtgen: Köşeleri Yuvarlatılmış 6">
            <a:extLst>
              <a:ext uri="{FF2B5EF4-FFF2-40B4-BE49-F238E27FC236}">
                <a16:creationId xmlns:a16="http://schemas.microsoft.com/office/drawing/2014/main" id="{EE9EB1E7-2D95-F96F-B834-A1A3A27D2B48}"/>
              </a:ext>
            </a:extLst>
          </p:cNvPr>
          <p:cNvSpPr/>
          <p:nvPr/>
        </p:nvSpPr>
        <p:spPr>
          <a:xfrm>
            <a:off x="3156155" y="4689987"/>
            <a:ext cx="3805084" cy="1486976"/>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EB40429D-1C4A-293B-D251-948D63895618}"/>
              </a:ext>
            </a:extLst>
          </p:cNvPr>
          <p:cNvSpPr txBox="1"/>
          <p:nvPr/>
        </p:nvSpPr>
        <p:spPr>
          <a:xfrm>
            <a:off x="3834581" y="4984955"/>
            <a:ext cx="3038167" cy="646331"/>
          </a:xfrm>
          <a:prstGeom prst="rect">
            <a:avLst/>
          </a:prstGeom>
          <a:noFill/>
        </p:spPr>
        <p:txBody>
          <a:bodyPr wrap="square" rtlCol="0">
            <a:spAutoFit/>
          </a:bodyPr>
          <a:lstStyle/>
          <a:p>
            <a:r>
              <a:rPr lang="tr-TR" b="1" dirty="0"/>
              <a:t>- ATEŞ </a:t>
            </a:r>
          </a:p>
          <a:p>
            <a:r>
              <a:rPr lang="tr-TR" b="1" dirty="0"/>
              <a:t>- YAN AĞRISI</a:t>
            </a:r>
          </a:p>
        </p:txBody>
      </p:sp>
      <p:sp>
        <p:nvSpPr>
          <p:cNvPr id="9" name="Sağ Ayraç 8">
            <a:extLst>
              <a:ext uri="{FF2B5EF4-FFF2-40B4-BE49-F238E27FC236}">
                <a16:creationId xmlns:a16="http://schemas.microsoft.com/office/drawing/2014/main" id="{8BD806B1-F8D8-ED90-BA69-B2637A9CDACA}"/>
              </a:ext>
            </a:extLst>
          </p:cNvPr>
          <p:cNvSpPr/>
          <p:nvPr/>
        </p:nvSpPr>
        <p:spPr>
          <a:xfrm>
            <a:off x="5220929" y="4984955"/>
            <a:ext cx="88490" cy="646331"/>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1" name="Metin kutusu 10">
            <a:extLst>
              <a:ext uri="{FF2B5EF4-FFF2-40B4-BE49-F238E27FC236}">
                <a16:creationId xmlns:a16="http://schemas.microsoft.com/office/drawing/2014/main" id="{DBC4E305-9809-F50D-E5EC-5BCD35AE5CD1}"/>
              </a:ext>
            </a:extLst>
          </p:cNvPr>
          <p:cNvSpPr txBox="1"/>
          <p:nvPr/>
        </p:nvSpPr>
        <p:spPr>
          <a:xfrm>
            <a:off x="5338917" y="5103472"/>
            <a:ext cx="1081548" cy="369332"/>
          </a:xfrm>
          <a:prstGeom prst="rect">
            <a:avLst/>
          </a:prstGeom>
          <a:noFill/>
        </p:spPr>
        <p:txBody>
          <a:bodyPr wrap="square" rtlCol="0">
            <a:spAutoFit/>
          </a:bodyPr>
          <a:lstStyle/>
          <a:p>
            <a:r>
              <a:rPr lang="tr-TR" b="1" dirty="0"/>
              <a:t>YOK</a:t>
            </a:r>
          </a:p>
        </p:txBody>
      </p:sp>
      <p:pic>
        <p:nvPicPr>
          <p:cNvPr id="5" name="Resim 4">
            <a:extLst>
              <a:ext uri="{FF2B5EF4-FFF2-40B4-BE49-F238E27FC236}">
                <a16:creationId xmlns:a16="http://schemas.microsoft.com/office/drawing/2014/main" id="{C7399959-B00B-5B32-BBC4-998D5118D0BB}"/>
              </a:ext>
            </a:extLst>
          </p:cNvPr>
          <p:cNvPicPr>
            <a:picLocks noChangeAspect="1"/>
          </p:cNvPicPr>
          <p:nvPr/>
        </p:nvPicPr>
        <p:blipFill>
          <a:blip r:embed="rId3"/>
          <a:stretch>
            <a:fillRect/>
          </a:stretch>
        </p:blipFill>
        <p:spPr>
          <a:xfrm>
            <a:off x="8896350" y="1825625"/>
            <a:ext cx="2857500" cy="2447925"/>
          </a:xfrm>
          <a:prstGeom prst="rect">
            <a:avLst/>
          </a:prstGeom>
        </p:spPr>
      </p:pic>
    </p:spTree>
    <p:extLst>
      <p:ext uri="{BB962C8B-B14F-4D97-AF65-F5344CB8AC3E}">
        <p14:creationId xmlns:p14="http://schemas.microsoft.com/office/powerpoint/2010/main" val="1510683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1D5269-5FD1-3AE2-4220-B1B1B21BC4DC}"/>
              </a:ext>
            </a:extLst>
          </p:cNvPr>
          <p:cNvSpPr>
            <a:spLocks noGrp="1"/>
          </p:cNvSpPr>
          <p:nvPr>
            <p:ph type="title"/>
          </p:nvPr>
        </p:nvSpPr>
        <p:spPr/>
        <p:txBody>
          <a:bodyPr/>
          <a:lstStyle/>
          <a:p>
            <a:r>
              <a:rPr lang="tr-TR" b="1" dirty="0">
                <a:solidFill>
                  <a:schemeClr val="accent1">
                    <a:lumMod val="75000"/>
                  </a:schemeClr>
                </a:solidFill>
              </a:rPr>
              <a:t>KOMPLİKE OLMAYAN SİSTİT</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7A6236D8-9A7D-829E-B7D8-63B420A72BB4}"/>
              </a:ext>
            </a:extLst>
          </p:cNvPr>
          <p:cNvSpPr>
            <a:spLocks noGrp="1"/>
          </p:cNvSpPr>
          <p:nvPr>
            <p:ph idx="1"/>
          </p:nvPr>
        </p:nvSpPr>
        <p:spPr/>
        <p:txBody>
          <a:bodyPr/>
          <a:lstStyle/>
          <a:p>
            <a:pPr marL="685800" lvl="2">
              <a:spcBef>
                <a:spcPts val="1000"/>
              </a:spcBef>
            </a:pPr>
            <a:r>
              <a:rPr lang="tr-TR" sz="2800" dirty="0">
                <a:solidFill>
                  <a:srgbClr val="FF0000"/>
                </a:solidFill>
              </a:rPr>
              <a:t>Laboratuvar </a:t>
            </a:r>
            <a:r>
              <a:rPr lang="tr-TR" sz="2800" dirty="0">
                <a:sym typeface="Wingdings" panose="05000000000000000000" pitchFamily="2" charset="2"/>
              </a:rPr>
              <a:t> </a:t>
            </a:r>
            <a:r>
              <a:rPr lang="tr-TR" sz="2800" dirty="0"/>
              <a:t>Lökositoz</a:t>
            </a:r>
          </a:p>
          <a:p>
            <a:pPr marL="457200" lvl="2" indent="0">
              <a:spcBef>
                <a:spcPts val="1000"/>
              </a:spcBef>
              <a:buNone/>
            </a:pPr>
            <a:r>
              <a:rPr lang="tr-TR" sz="2800" dirty="0"/>
              <a:t>                         </a:t>
            </a:r>
            <a:r>
              <a:rPr lang="tr-TR" sz="2800" dirty="0">
                <a:sym typeface="Wingdings" panose="05000000000000000000" pitchFamily="2" charset="2"/>
              </a:rPr>
              <a:t> </a:t>
            </a:r>
            <a:r>
              <a:rPr lang="tr-TR" sz="2800" dirty="0"/>
              <a:t>Sedim-CRP yüksekliği</a:t>
            </a:r>
          </a:p>
          <a:p>
            <a:pPr marL="457200" lvl="2" indent="0">
              <a:spcBef>
                <a:spcPts val="1000"/>
              </a:spcBef>
              <a:buNone/>
            </a:pPr>
            <a:r>
              <a:rPr lang="tr-TR" sz="2800" dirty="0"/>
              <a:t>                         </a:t>
            </a:r>
            <a:r>
              <a:rPr lang="tr-TR" sz="2800" dirty="0">
                <a:sym typeface="Wingdings" panose="05000000000000000000" pitchFamily="2" charset="2"/>
              </a:rPr>
              <a:t> </a:t>
            </a:r>
            <a:r>
              <a:rPr lang="tr-TR" sz="2800" dirty="0"/>
              <a:t>Nitrit/Lökosit esteraz pozitif idrar </a:t>
            </a:r>
            <a:r>
              <a:rPr lang="tr-TR" sz="2800" dirty="0" err="1"/>
              <a:t>stick</a:t>
            </a:r>
            <a:r>
              <a:rPr lang="tr-TR" sz="2800" dirty="0"/>
              <a:t> testi</a:t>
            </a:r>
          </a:p>
          <a:p>
            <a:pPr marL="457200" lvl="2" indent="0">
              <a:spcBef>
                <a:spcPts val="1000"/>
              </a:spcBef>
              <a:buNone/>
            </a:pPr>
            <a:r>
              <a:rPr lang="tr-TR" sz="2800" dirty="0"/>
              <a:t>                         </a:t>
            </a:r>
            <a:r>
              <a:rPr lang="tr-TR" sz="2800" dirty="0">
                <a:sym typeface="Wingdings" panose="05000000000000000000" pitchFamily="2" charset="2"/>
              </a:rPr>
              <a:t> </a:t>
            </a:r>
            <a:r>
              <a:rPr lang="tr-TR" sz="2800" dirty="0"/>
              <a:t>Pozitif idrar kültürü(&gt;10</a:t>
            </a:r>
            <a:r>
              <a:rPr lang="tr-TR" sz="2800" baseline="30000" dirty="0"/>
              <a:t>3</a:t>
            </a:r>
            <a:r>
              <a:rPr lang="tr-TR" sz="2800" dirty="0"/>
              <a:t> </a:t>
            </a:r>
            <a:r>
              <a:rPr lang="tr-TR" sz="2800" dirty="0" err="1"/>
              <a:t>kob</a:t>
            </a:r>
            <a:r>
              <a:rPr lang="tr-TR" sz="2800" dirty="0"/>
              <a:t>/</a:t>
            </a:r>
            <a:r>
              <a:rPr lang="tr-TR" sz="2800" dirty="0" err="1"/>
              <a:t>mL</a:t>
            </a:r>
            <a:r>
              <a:rPr lang="tr-TR" sz="2800" dirty="0"/>
              <a:t>*)</a:t>
            </a:r>
          </a:p>
          <a:p>
            <a:endParaRPr lang="tr-TR" dirty="0"/>
          </a:p>
        </p:txBody>
      </p:sp>
    </p:spTree>
    <p:extLst>
      <p:ext uri="{BB962C8B-B14F-4D97-AF65-F5344CB8AC3E}">
        <p14:creationId xmlns:p14="http://schemas.microsoft.com/office/powerpoint/2010/main" val="4230611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E995E6-B04B-066C-36FE-1A46B5EC24AE}"/>
              </a:ext>
            </a:extLst>
          </p:cNvPr>
          <p:cNvSpPr>
            <a:spLocks noGrp="1"/>
          </p:cNvSpPr>
          <p:nvPr>
            <p:ph type="title"/>
          </p:nvPr>
        </p:nvSpPr>
        <p:spPr/>
        <p:txBody>
          <a:bodyPr/>
          <a:lstStyle/>
          <a:p>
            <a:r>
              <a:rPr lang="tr-TR" b="1" dirty="0">
                <a:solidFill>
                  <a:schemeClr val="accent1">
                    <a:lumMod val="75000"/>
                  </a:schemeClr>
                </a:solidFill>
              </a:rPr>
              <a:t>KOMPLİKE OLMAYAN SİSTİT</a:t>
            </a:r>
            <a:endParaRPr lang="tr-TR" dirty="0">
              <a:solidFill>
                <a:schemeClr val="accent1">
                  <a:lumMod val="75000"/>
                </a:schemeClr>
              </a:solidFill>
            </a:endParaRPr>
          </a:p>
        </p:txBody>
      </p:sp>
      <p:pic>
        <p:nvPicPr>
          <p:cNvPr id="5" name="İçerik Yer Tutucusu 4">
            <a:extLst>
              <a:ext uri="{FF2B5EF4-FFF2-40B4-BE49-F238E27FC236}">
                <a16:creationId xmlns:a16="http://schemas.microsoft.com/office/drawing/2014/main" id="{FD3A775D-9D93-9AE9-77BB-C44214905BE5}"/>
              </a:ext>
            </a:extLst>
          </p:cNvPr>
          <p:cNvPicPr>
            <a:picLocks noGrp="1" noChangeAspect="1"/>
          </p:cNvPicPr>
          <p:nvPr>
            <p:ph idx="1"/>
          </p:nvPr>
        </p:nvPicPr>
        <p:blipFill>
          <a:blip r:embed="rId2"/>
          <a:stretch>
            <a:fillRect/>
          </a:stretch>
        </p:blipFill>
        <p:spPr>
          <a:xfrm>
            <a:off x="2762865" y="2318622"/>
            <a:ext cx="6666270" cy="2930012"/>
          </a:xfrm>
        </p:spPr>
      </p:pic>
      <p:sp>
        <p:nvSpPr>
          <p:cNvPr id="6" name="Alt Bilgi Yer Tutucusu 5">
            <a:extLst>
              <a:ext uri="{FF2B5EF4-FFF2-40B4-BE49-F238E27FC236}">
                <a16:creationId xmlns:a16="http://schemas.microsoft.com/office/drawing/2014/main" id="{EE298B5E-333E-A82F-20F0-DEBB80743A74}"/>
              </a:ext>
            </a:extLst>
          </p:cNvPr>
          <p:cNvSpPr>
            <a:spLocks noGrp="1"/>
          </p:cNvSpPr>
          <p:nvPr>
            <p:ph type="ftr" sz="quarter" idx="11"/>
          </p:nvPr>
        </p:nvSpPr>
        <p:spPr/>
        <p:txBody>
          <a:bodyPr/>
          <a:lstStyle/>
          <a:p>
            <a:r>
              <a:rPr lang="tr-TR" dirty="0"/>
              <a:t>**</a:t>
            </a:r>
            <a:r>
              <a:rPr lang="en-US" dirty="0"/>
              <a:t>AvrupaUrolojiDernegi(EAU)Kilavuzlari2022.pdf</a:t>
            </a:r>
          </a:p>
        </p:txBody>
      </p:sp>
    </p:spTree>
    <p:extLst>
      <p:ext uri="{BB962C8B-B14F-4D97-AF65-F5344CB8AC3E}">
        <p14:creationId xmlns:p14="http://schemas.microsoft.com/office/powerpoint/2010/main" val="2094509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6274DA-B818-7171-9017-7E80ADA7D0EC}"/>
              </a:ext>
            </a:extLst>
          </p:cNvPr>
          <p:cNvSpPr>
            <a:spLocks noGrp="1"/>
          </p:cNvSpPr>
          <p:nvPr>
            <p:ph type="title"/>
          </p:nvPr>
        </p:nvSpPr>
        <p:spPr/>
        <p:txBody>
          <a:bodyPr/>
          <a:lstStyle/>
          <a:p>
            <a:r>
              <a:rPr lang="tr-TR" b="1" dirty="0">
                <a:solidFill>
                  <a:schemeClr val="accent1">
                    <a:lumMod val="75000"/>
                  </a:schemeClr>
                </a:solidFill>
              </a:rPr>
              <a:t>KOMPLİKE OLMAYAN SİSTİT</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0F23D70C-F269-F95E-6CD6-7E94809238F8}"/>
              </a:ext>
            </a:extLst>
          </p:cNvPr>
          <p:cNvSpPr>
            <a:spLocks noGrp="1"/>
          </p:cNvSpPr>
          <p:nvPr>
            <p:ph idx="1"/>
          </p:nvPr>
        </p:nvSpPr>
        <p:spPr/>
        <p:txBody>
          <a:bodyPr/>
          <a:lstStyle/>
          <a:p>
            <a:pPr marL="228600" lvl="1">
              <a:spcBef>
                <a:spcPts val="1000"/>
              </a:spcBef>
            </a:pPr>
            <a:r>
              <a:rPr lang="tr-TR" sz="2600" dirty="0">
                <a:solidFill>
                  <a:srgbClr val="FF0000"/>
                </a:solidFill>
              </a:rPr>
              <a:t>Tedavi </a:t>
            </a:r>
            <a:r>
              <a:rPr lang="tr-TR" sz="2600" dirty="0">
                <a:sym typeface="Wingdings" panose="05000000000000000000" pitchFamily="2" charset="2"/>
              </a:rPr>
              <a:t> </a:t>
            </a:r>
            <a:r>
              <a:rPr lang="tr-TR" sz="2600" dirty="0"/>
              <a:t>Komplike olmamış sistit için ilk sıra ajanlar;</a:t>
            </a:r>
          </a:p>
          <a:p>
            <a:pPr marL="685800" lvl="2">
              <a:spcBef>
                <a:spcPts val="1000"/>
              </a:spcBef>
            </a:pPr>
            <a:r>
              <a:rPr lang="tr-TR" sz="2600" dirty="0"/>
              <a:t>TMP-SMX </a:t>
            </a:r>
          </a:p>
          <a:p>
            <a:pPr marL="685800" lvl="2">
              <a:spcBef>
                <a:spcPts val="1000"/>
              </a:spcBef>
            </a:pPr>
            <a:r>
              <a:rPr lang="tr-TR" sz="2600" dirty="0" err="1"/>
              <a:t>Nitrofurantoin</a:t>
            </a:r>
            <a:endParaRPr lang="tr-TR" sz="2600" dirty="0"/>
          </a:p>
          <a:p>
            <a:pPr marL="685800" lvl="2">
              <a:spcBef>
                <a:spcPts val="1000"/>
              </a:spcBef>
            </a:pPr>
            <a:r>
              <a:rPr lang="tr-TR" sz="2600" dirty="0" err="1"/>
              <a:t>Fosfomisin</a:t>
            </a:r>
            <a:r>
              <a:rPr lang="tr-TR" sz="2600" dirty="0"/>
              <a:t> </a:t>
            </a:r>
          </a:p>
          <a:p>
            <a:pPr marL="685800" lvl="2">
              <a:spcBef>
                <a:spcPts val="1000"/>
              </a:spcBef>
            </a:pPr>
            <a:r>
              <a:rPr lang="tr-TR" sz="2600" dirty="0"/>
              <a:t>Alternatif ajanlar ise </a:t>
            </a:r>
            <a:r>
              <a:rPr lang="tr-TR" sz="2600" dirty="0" err="1"/>
              <a:t>florokinolonlar</a:t>
            </a:r>
            <a:r>
              <a:rPr lang="tr-TR" sz="2600" dirty="0"/>
              <a:t> ve </a:t>
            </a:r>
            <a:r>
              <a:rPr lang="tr-TR" sz="2600" dirty="0" err="1"/>
              <a:t>betalaktamlar</a:t>
            </a:r>
            <a:endParaRPr lang="tr-TR" sz="2600" dirty="0"/>
          </a:p>
          <a:p>
            <a:endParaRPr lang="tr-TR" dirty="0"/>
          </a:p>
        </p:txBody>
      </p:sp>
      <p:pic>
        <p:nvPicPr>
          <p:cNvPr id="5" name="Resim 4">
            <a:extLst>
              <a:ext uri="{FF2B5EF4-FFF2-40B4-BE49-F238E27FC236}">
                <a16:creationId xmlns:a16="http://schemas.microsoft.com/office/drawing/2014/main" id="{A58D8258-03DC-7616-D9A9-68FBD9841672}"/>
              </a:ext>
            </a:extLst>
          </p:cNvPr>
          <p:cNvPicPr>
            <a:picLocks noChangeAspect="1"/>
          </p:cNvPicPr>
          <p:nvPr/>
        </p:nvPicPr>
        <p:blipFill>
          <a:blip r:embed="rId3"/>
          <a:stretch>
            <a:fillRect/>
          </a:stretch>
        </p:blipFill>
        <p:spPr>
          <a:xfrm>
            <a:off x="2559826" y="4384662"/>
            <a:ext cx="5715495" cy="2209992"/>
          </a:xfrm>
          <a:prstGeom prst="rect">
            <a:avLst/>
          </a:prstGeom>
        </p:spPr>
      </p:pic>
      <p:pic>
        <p:nvPicPr>
          <p:cNvPr id="6" name="Resim 5">
            <a:extLst>
              <a:ext uri="{FF2B5EF4-FFF2-40B4-BE49-F238E27FC236}">
                <a16:creationId xmlns:a16="http://schemas.microsoft.com/office/drawing/2014/main" id="{285F5692-1C74-69B9-BBB8-65838DA1EA75}"/>
              </a:ext>
            </a:extLst>
          </p:cNvPr>
          <p:cNvPicPr>
            <a:picLocks noChangeAspect="1"/>
          </p:cNvPicPr>
          <p:nvPr/>
        </p:nvPicPr>
        <p:blipFill>
          <a:blip r:embed="rId4"/>
          <a:stretch>
            <a:fillRect/>
          </a:stretch>
        </p:blipFill>
        <p:spPr>
          <a:xfrm>
            <a:off x="3460956" y="2243316"/>
            <a:ext cx="1140541" cy="663602"/>
          </a:xfrm>
          <a:prstGeom prst="rect">
            <a:avLst/>
          </a:prstGeom>
        </p:spPr>
      </p:pic>
      <p:pic>
        <p:nvPicPr>
          <p:cNvPr id="7" name="Resim 6">
            <a:extLst>
              <a:ext uri="{FF2B5EF4-FFF2-40B4-BE49-F238E27FC236}">
                <a16:creationId xmlns:a16="http://schemas.microsoft.com/office/drawing/2014/main" id="{62546E66-85CA-2EB3-418E-70A3A176568F}"/>
              </a:ext>
            </a:extLst>
          </p:cNvPr>
          <p:cNvPicPr>
            <a:picLocks noChangeAspect="1"/>
          </p:cNvPicPr>
          <p:nvPr/>
        </p:nvPicPr>
        <p:blipFill>
          <a:blip r:embed="rId5"/>
          <a:stretch>
            <a:fillRect/>
          </a:stretch>
        </p:blipFill>
        <p:spPr>
          <a:xfrm>
            <a:off x="4031226" y="2795357"/>
            <a:ext cx="1024217" cy="542591"/>
          </a:xfrm>
          <a:prstGeom prst="rect">
            <a:avLst/>
          </a:prstGeom>
        </p:spPr>
      </p:pic>
      <p:pic>
        <p:nvPicPr>
          <p:cNvPr id="8" name="Resim 7">
            <a:extLst>
              <a:ext uri="{FF2B5EF4-FFF2-40B4-BE49-F238E27FC236}">
                <a16:creationId xmlns:a16="http://schemas.microsoft.com/office/drawing/2014/main" id="{DEC00FF5-1365-BEFA-074D-4C3F1EDE3BF8}"/>
              </a:ext>
            </a:extLst>
          </p:cNvPr>
          <p:cNvPicPr>
            <a:picLocks noChangeAspect="1"/>
          </p:cNvPicPr>
          <p:nvPr/>
        </p:nvPicPr>
        <p:blipFill rotWithShape="1">
          <a:blip r:embed="rId6"/>
          <a:srcRect l="31408" t="10867" r="28196" b="11504"/>
          <a:stretch/>
        </p:blipFill>
        <p:spPr>
          <a:xfrm>
            <a:off x="3300810" y="3203427"/>
            <a:ext cx="643094" cy="696186"/>
          </a:xfrm>
          <a:prstGeom prst="rect">
            <a:avLst/>
          </a:prstGeom>
        </p:spPr>
      </p:pic>
      <p:sp>
        <p:nvSpPr>
          <p:cNvPr id="9" name="Alt Bilgi Yer Tutucusu 8">
            <a:extLst>
              <a:ext uri="{FF2B5EF4-FFF2-40B4-BE49-F238E27FC236}">
                <a16:creationId xmlns:a16="http://schemas.microsoft.com/office/drawing/2014/main" id="{3C5D4F06-5AFF-D98B-16BD-17EE9F29B6D8}"/>
              </a:ext>
            </a:extLst>
          </p:cNvPr>
          <p:cNvSpPr>
            <a:spLocks noGrp="1"/>
          </p:cNvSpPr>
          <p:nvPr>
            <p:ph type="ftr" sz="quarter" idx="11"/>
          </p:nvPr>
        </p:nvSpPr>
        <p:spPr>
          <a:xfrm>
            <a:off x="3460956" y="6512841"/>
            <a:ext cx="4114800" cy="365125"/>
          </a:xfrm>
        </p:spPr>
        <p:txBody>
          <a:bodyPr/>
          <a:lstStyle/>
          <a:p>
            <a:r>
              <a:rPr lang="en-US" dirty="0"/>
              <a:t>**AvrupaUrolojiDernegi(EAU)Kilavuzlari2022.pdf</a:t>
            </a:r>
          </a:p>
        </p:txBody>
      </p:sp>
    </p:spTree>
    <p:extLst>
      <p:ext uri="{BB962C8B-B14F-4D97-AF65-F5344CB8AC3E}">
        <p14:creationId xmlns:p14="http://schemas.microsoft.com/office/powerpoint/2010/main" val="2694026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DA2DEB-4744-8776-9C63-B7B307170FDD}"/>
              </a:ext>
            </a:extLst>
          </p:cNvPr>
          <p:cNvSpPr>
            <a:spLocks noGrp="1"/>
          </p:cNvSpPr>
          <p:nvPr>
            <p:ph type="title"/>
          </p:nvPr>
        </p:nvSpPr>
        <p:spPr/>
        <p:txBody>
          <a:bodyPr/>
          <a:lstStyle/>
          <a:p>
            <a:pPr algn="ctr"/>
            <a:r>
              <a:rPr lang="tr-TR" b="1" dirty="0">
                <a:solidFill>
                  <a:schemeClr val="accent1">
                    <a:lumMod val="75000"/>
                  </a:schemeClr>
                </a:solidFill>
              </a:rPr>
              <a:t>KOMPLİKE OLMAYAN SİSTİT</a:t>
            </a:r>
            <a:endParaRPr lang="tr-TR" dirty="0">
              <a:solidFill>
                <a:schemeClr val="accent1">
                  <a:lumMod val="75000"/>
                </a:schemeClr>
              </a:solidFill>
            </a:endParaRPr>
          </a:p>
        </p:txBody>
      </p:sp>
      <p:pic>
        <p:nvPicPr>
          <p:cNvPr id="5" name="İçerik Yer Tutucusu 4">
            <a:extLst>
              <a:ext uri="{FF2B5EF4-FFF2-40B4-BE49-F238E27FC236}">
                <a16:creationId xmlns:a16="http://schemas.microsoft.com/office/drawing/2014/main" id="{9C4B0614-600C-05AE-4EB0-5AA147DF0E89}"/>
              </a:ext>
            </a:extLst>
          </p:cNvPr>
          <p:cNvPicPr>
            <a:picLocks noGrp="1" noChangeAspect="1"/>
          </p:cNvPicPr>
          <p:nvPr>
            <p:ph idx="1"/>
          </p:nvPr>
        </p:nvPicPr>
        <p:blipFill>
          <a:blip r:embed="rId3"/>
          <a:stretch>
            <a:fillRect/>
          </a:stretch>
        </p:blipFill>
        <p:spPr>
          <a:xfrm>
            <a:off x="3599968" y="2142226"/>
            <a:ext cx="5464013" cy="3619814"/>
          </a:xfrm>
        </p:spPr>
      </p:pic>
      <p:sp>
        <p:nvSpPr>
          <p:cNvPr id="6" name="Alt Bilgi Yer Tutucusu 5">
            <a:extLst>
              <a:ext uri="{FF2B5EF4-FFF2-40B4-BE49-F238E27FC236}">
                <a16:creationId xmlns:a16="http://schemas.microsoft.com/office/drawing/2014/main" id="{3BFA8196-63FF-4986-9E98-4454B79DE347}"/>
              </a:ext>
            </a:extLst>
          </p:cNvPr>
          <p:cNvSpPr>
            <a:spLocks noGrp="1"/>
          </p:cNvSpPr>
          <p:nvPr>
            <p:ph type="ftr" sz="quarter" idx="11"/>
          </p:nvPr>
        </p:nvSpPr>
        <p:spPr>
          <a:xfrm>
            <a:off x="4510549" y="6310312"/>
            <a:ext cx="4114800" cy="365125"/>
          </a:xfrm>
        </p:spPr>
        <p:txBody>
          <a:bodyPr/>
          <a:lstStyle/>
          <a:p>
            <a:r>
              <a:rPr lang="en-US" dirty="0"/>
              <a:t>**AvrupaUrolojiDernegi(EAU)Kilavuzlari2022.pdf</a:t>
            </a:r>
          </a:p>
        </p:txBody>
      </p:sp>
    </p:spTree>
    <p:extLst>
      <p:ext uri="{BB962C8B-B14F-4D97-AF65-F5344CB8AC3E}">
        <p14:creationId xmlns:p14="http://schemas.microsoft.com/office/powerpoint/2010/main" val="1556877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868D21-419B-45E2-109D-E74FE8A66CEC}"/>
              </a:ext>
            </a:extLst>
          </p:cNvPr>
          <p:cNvSpPr>
            <a:spLocks noGrp="1"/>
          </p:cNvSpPr>
          <p:nvPr>
            <p:ph type="title"/>
          </p:nvPr>
        </p:nvSpPr>
        <p:spPr/>
        <p:txBody>
          <a:bodyPr/>
          <a:lstStyle/>
          <a:p>
            <a:r>
              <a:rPr lang="tr-TR" b="1" dirty="0">
                <a:solidFill>
                  <a:schemeClr val="accent1">
                    <a:lumMod val="75000"/>
                  </a:schemeClr>
                </a:solidFill>
              </a:rPr>
              <a:t>AMAÇ</a:t>
            </a:r>
          </a:p>
        </p:txBody>
      </p:sp>
      <p:sp>
        <p:nvSpPr>
          <p:cNvPr id="3" name="İçerik Yer Tutucusu 2">
            <a:extLst>
              <a:ext uri="{FF2B5EF4-FFF2-40B4-BE49-F238E27FC236}">
                <a16:creationId xmlns:a16="http://schemas.microsoft.com/office/drawing/2014/main" id="{1E33CEDE-F8D0-BBC7-365D-2EA4F97430D8}"/>
              </a:ext>
            </a:extLst>
          </p:cNvPr>
          <p:cNvSpPr>
            <a:spLocks noGrp="1"/>
          </p:cNvSpPr>
          <p:nvPr>
            <p:ph idx="1"/>
          </p:nvPr>
        </p:nvSpPr>
        <p:spPr/>
        <p:txBody>
          <a:bodyPr/>
          <a:lstStyle/>
          <a:p>
            <a:r>
              <a:rPr lang="tr-TR" dirty="0"/>
              <a:t>Erişkinlerde ve çocuklarda idrar yolu enfeksiyonlarına yaklaşım hakkında bilgi vermek</a:t>
            </a:r>
          </a:p>
          <a:p>
            <a:endParaRPr lang="tr-TR" dirty="0"/>
          </a:p>
        </p:txBody>
      </p:sp>
      <p:pic>
        <p:nvPicPr>
          <p:cNvPr id="4" name="Resim 3">
            <a:extLst>
              <a:ext uri="{FF2B5EF4-FFF2-40B4-BE49-F238E27FC236}">
                <a16:creationId xmlns:a16="http://schemas.microsoft.com/office/drawing/2014/main" id="{DBAC8BD4-81E9-5E9F-E717-E1700DB009CB}"/>
              </a:ext>
            </a:extLst>
          </p:cNvPr>
          <p:cNvPicPr>
            <a:picLocks noChangeAspect="1"/>
          </p:cNvPicPr>
          <p:nvPr/>
        </p:nvPicPr>
        <p:blipFill>
          <a:blip r:embed="rId2"/>
          <a:stretch>
            <a:fillRect/>
          </a:stretch>
        </p:blipFill>
        <p:spPr>
          <a:xfrm>
            <a:off x="2949296" y="3043347"/>
            <a:ext cx="6529382" cy="3133616"/>
          </a:xfrm>
          <a:prstGeom prst="rect">
            <a:avLst/>
          </a:prstGeom>
        </p:spPr>
      </p:pic>
    </p:spTree>
    <p:extLst>
      <p:ext uri="{BB962C8B-B14F-4D97-AF65-F5344CB8AC3E}">
        <p14:creationId xmlns:p14="http://schemas.microsoft.com/office/powerpoint/2010/main" val="3639708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E03892-36D9-9D5C-A6C6-65BBAC0E6999}"/>
              </a:ext>
            </a:extLst>
          </p:cNvPr>
          <p:cNvSpPr>
            <a:spLocks noGrp="1"/>
          </p:cNvSpPr>
          <p:nvPr>
            <p:ph type="title"/>
          </p:nvPr>
        </p:nvSpPr>
        <p:spPr/>
        <p:txBody>
          <a:bodyPr/>
          <a:lstStyle/>
          <a:p>
            <a:r>
              <a:rPr lang="tr-TR" b="1" dirty="0">
                <a:solidFill>
                  <a:schemeClr val="accent1">
                    <a:lumMod val="75000"/>
                  </a:schemeClr>
                </a:solidFill>
              </a:rPr>
              <a:t>KOMPLİKE OLMAYAN SİSTİT</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EAA596E1-D251-49E7-42D0-F5AA8E34BA64}"/>
              </a:ext>
            </a:extLst>
          </p:cNvPr>
          <p:cNvSpPr>
            <a:spLocks noGrp="1"/>
          </p:cNvSpPr>
          <p:nvPr>
            <p:ph idx="1"/>
          </p:nvPr>
        </p:nvSpPr>
        <p:spPr/>
        <p:txBody>
          <a:bodyPr/>
          <a:lstStyle/>
          <a:p>
            <a:pPr marL="228600" lvl="1">
              <a:spcBef>
                <a:spcPts val="1000"/>
              </a:spcBef>
            </a:pPr>
            <a:endParaRPr lang="tr-TR" dirty="0"/>
          </a:p>
          <a:p>
            <a:pPr marL="228600" lvl="1">
              <a:spcBef>
                <a:spcPts val="1000"/>
              </a:spcBef>
            </a:pPr>
            <a:r>
              <a:rPr lang="tr-TR" dirty="0"/>
              <a:t>Son çalışmalar 3 gün süreli tedavi ile mikroorganizmaların % 90’dan fazlasının </a:t>
            </a:r>
            <a:r>
              <a:rPr lang="tr-TR" dirty="0" err="1"/>
              <a:t>eradike</a:t>
            </a:r>
            <a:r>
              <a:rPr lang="tr-TR" dirty="0"/>
              <a:t> edildiğini göstermiştir. </a:t>
            </a:r>
          </a:p>
          <a:p>
            <a:pPr marL="0" indent="0">
              <a:buNone/>
            </a:pPr>
            <a:r>
              <a:rPr lang="tr-TR" sz="2400" b="1" dirty="0">
                <a:sym typeface="Wingdings" panose="05000000000000000000" pitchFamily="2" charset="2"/>
              </a:rPr>
              <a:t> </a:t>
            </a:r>
            <a:r>
              <a:rPr lang="tr-TR" sz="2400" b="1" dirty="0"/>
              <a:t>Tedavi süresinin uzatıldığı durumlar:</a:t>
            </a:r>
            <a:endParaRPr lang="tr-TR" sz="2400" dirty="0"/>
          </a:p>
          <a:p>
            <a:pPr lvl="1"/>
            <a:r>
              <a:rPr lang="tr-TR" dirty="0"/>
              <a:t> Semptomların 7 günden uzun sürmesi </a:t>
            </a:r>
          </a:p>
          <a:p>
            <a:pPr lvl="1"/>
            <a:r>
              <a:rPr lang="tr-TR" dirty="0"/>
              <a:t> Yakın zamanda geçirilmiş İYE </a:t>
            </a:r>
          </a:p>
          <a:p>
            <a:pPr lvl="1"/>
            <a:r>
              <a:rPr lang="tr-TR" dirty="0"/>
              <a:t> Diyafram kullanımı </a:t>
            </a:r>
          </a:p>
          <a:p>
            <a:pPr lvl="1"/>
            <a:r>
              <a:rPr lang="tr-TR" dirty="0"/>
              <a:t> </a:t>
            </a:r>
            <a:r>
              <a:rPr lang="tr-TR" dirty="0" err="1"/>
              <a:t>Diabetes</a:t>
            </a:r>
            <a:r>
              <a:rPr lang="tr-TR" dirty="0"/>
              <a:t> </a:t>
            </a:r>
            <a:r>
              <a:rPr lang="tr-TR" dirty="0" err="1"/>
              <a:t>Mellitus</a:t>
            </a:r>
            <a:endParaRPr lang="tr-TR" dirty="0"/>
          </a:p>
          <a:p>
            <a:pPr lvl="1"/>
            <a:r>
              <a:rPr lang="tr-TR" dirty="0"/>
              <a:t> &gt;65 yaş</a:t>
            </a:r>
          </a:p>
          <a:p>
            <a:pPr lvl="1"/>
            <a:r>
              <a:rPr lang="tr-TR" dirty="0"/>
              <a:t> Gebelik </a:t>
            </a:r>
          </a:p>
          <a:p>
            <a:endParaRPr lang="tr-TR" dirty="0"/>
          </a:p>
        </p:txBody>
      </p:sp>
    </p:spTree>
    <p:extLst>
      <p:ext uri="{BB962C8B-B14F-4D97-AF65-F5344CB8AC3E}">
        <p14:creationId xmlns:p14="http://schemas.microsoft.com/office/powerpoint/2010/main" val="252028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896DDC-C237-43BA-24B6-EDD87CBDCBD4}"/>
              </a:ext>
            </a:extLst>
          </p:cNvPr>
          <p:cNvSpPr>
            <a:spLocks noGrp="1"/>
          </p:cNvSpPr>
          <p:nvPr>
            <p:ph type="title"/>
          </p:nvPr>
        </p:nvSpPr>
        <p:spPr/>
        <p:txBody>
          <a:bodyPr/>
          <a:lstStyle/>
          <a:p>
            <a:r>
              <a:rPr lang="tr-TR" b="1" dirty="0">
                <a:solidFill>
                  <a:schemeClr val="accent1">
                    <a:lumMod val="75000"/>
                  </a:schemeClr>
                </a:solidFill>
              </a:rPr>
              <a:t>KOMPLİKE OLMAYAN PİYELONEFRİT</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68F773D7-ED54-E92A-519F-0AE9460FFFD0}"/>
              </a:ext>
            </a:extLst>
          </p:cNvPr>
          <p:cNvSpPr>
            <a:spLocks noGrp="1"/>
          </p:cNvSpPr>
          <p:nvPr>
            <p:ph idx="1"/>
          </p:nvPr>
        </p:nvSpPr>
        <p:spPr/>
        <p:txBody>
          <a:bodyPr>
            <a:normAutofit/>
          </a:bodyPr>
          <a:lstStyle/>
          <a:p>
            <a:r>
              <a:rPr lang="tr-TR" b="1" dirty="0"/>
              <a:t>Piyelonefrit</a:t>
            </a:r>
            <a:r>
              <a:rPr lang="tr-TR" dirty="0"/>
              <a:t> </a:t>
            </a:r>
            <a:r>
              <a:rPr lang="tr-TR" dirty="0">
                <a:sym typeface="Wingdings" panose="05000000000000000000" pitchFamily="2" charset="2"/>
              </a:rPr>
              <a:t> Renal pelvis ve parankiminin enfeksiyonu</a:t>
            </a:r>
          </a:p>
          <a:p>
            <a:endParaRPr lang="tr-TR" dirty="0">
              <a:sym typeface="Wingdings" panose="05000000000000000000" pitchFamily="2" charset="2"/>
            </a:endParaRPr>
          </a:p>
          <a:p>
            <a:r>
              <a:rPr lang="tr-TR" b="1" dirty="0">
                <a:sym typeface="Wingdings" panose="05000000000000000000" pitchFamily="2" charset="2"/>
              </a:rPr>
              <a:t>Komplike olmayan </a:t>
            </a:r>
            <a:r>
              <a:rPr lang="tr-TR" dirty="0">
                <a:sym typeface="Wingdings" panose="05000000000000000000" pitchFamily="2" charset="2"/>
              </a:rPr>
              <a:t> </a:t>
            </a:r>
            <a:r>
              <a:rPr lang="tr-TR" dirty="0"/>
              <a:t>Bilinen ürolojik anormallikleri veya komorbiditeleri olmayan, gebe olmayan, menopoz öncesi </a:t>
            </a:r>
          </a:p>
          <a:p>
            <a:endParaRPr lang="tr-TR" dirty="0">
              <a:sym typeface="Wingdings" panose="05000000000000000000" pitchFamily="2" charset="2"/>
            </a:endParaRPr>
          </a:p>
          <a:p>
            <a:r>
              <a:rPr lang="tr-TR" dirty="0">
                <a:sym typeface="Wingdings" panose="05000000000000000000" pitchFamily="2" charset="2"/>
              </a:rPr>
              <a:t>Sıklıkla sistitin </a:t>
            </a:r>
            <a:r>
              <a:rPr lang="tr-TR" dirty="0" err="1">
                <a:sym typeface="Wingdings" panose="05000000000000000000" pitchFamily="2" charset="2"/>
              </a:rPr>
              <a:t>asendan</a:t>
            </a:r>
            <a:r>
              <a:rPr lang="tr-TR" dirty="0">
                <a:sym typeface="Wingdings" panose="05000000000000000000" pitchFamily="2" charset="2"/>
              </a:rPr>
              <a:t> yayılımı</a:t>
            </a:r>
          </a:p>
          <a:p>
            <a:endParaRPr lang="tr-TR" dirty="0">
              <a:sym typeface="Wingdings" panose="05000000000000000000" pitchFamily="2" charset="2"/>
            </a:endParaRPr>
          </a:p>
          <a:p>
            <a:r>
              <a:rPr lang="tr-TR" dirty="0">
                <a:sym typeface="Wingdings" panose="05000000000000000000" pitchFamily="2" charset="2"/>
              </a:rPr>
              <a:t>Farklı enfeksiyon odağından </a:t>
            </a:r>
            <a:r>
              <a:rPr lang="tr-TR" dirty="0" err="1">
                <a:sym typeface="Wingdings" panose="05000000000000000000" pitchFamily="2" charset="2"/>
              </a:rPr>
              <a:t>hematojen</a:t>
            </a:r>
            <a:r>
              <a:rPr lang="tr-TR" dirty="0">
                <a:sym typeface="Wingdings" panose="05000000000000000000" pitchFamily="2" charset="2"/>
              </a:rPr>
              <a:t> yayılım</a:t>
            </a:r>
          </a:p>
          <a:p>
            <a:endParaRPr lang="tr-TR" dirty="0"/>
          </a:p>
        </p:txBody>
      </p:sp>
      <p:pic>
        <p:nvPicPr>
          <p:cNvPr id="4" name="Resim 3">
            <a:extLst>
              <a:ext uri="{FF2B5EF4-FFF2-40B4-BE49-F238E27FC236}">
                <a16:creationId xmlns:a16="http://schemas.microsoft.com/office/drawing/2014/main" id="{ED80840C-B822-34DD-B144-E69D7650AA5F}"/>
              </a:ext>
            </a:extLst>
          </p:cNvPr>
          <p:cNvPicPr>
            <a:picLocks noChangeAspect="1"/>
          </p:cNvPicPr>
          <p:nvPr/>
        </p:nvPicPr>
        <p:blipFill>
          <a:blip r:embed="rId3"/>
          <a:stretch>
            <a:fillRect/>
          </a:stretch>
        </p:blipFill>
        <p:spPr>
          <a:xfrm>
            <a:off x="9015324" y="4335007"/>
            <a:ext cx="2432515" cy="1530229"/>
          </a:xfrm>
          <a:prstGeom prst="rect">
            <a:avLst/>
          </a:prstGeom>
        </p:spPr>
      </p:pic>
    </p:spTree>
    <p:extLst>
      <p:ext uri="{BB962C8B-B14F-4D97-AF65-F5344CB8AC3E}">
        <p14:creationId xmlns:p14="http://schemas.microsoft.com/office/powerpoint/2010/main" val="3276474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0EF075-BDD0-E597-759D-C3B4B38CF8E5}"/>
              </a:ext>
            </a:extLst>
          </p:cNvPr>
          <p:cNvSpPr>
            <a:spLocks noGrp="1"/>
          </p:cNvSpPr>
          <p:nvPr>
            <p:ph type="title"/>
          </p:nvPr>
        </p:nvSpPr>
        <p:spPr/>
        <p:txBody>
          <a:bodyPr/>
          <a:lstStyle/>
          <a:p>
            <a:r>
              <a:rPr lang="tr-TR" b="1" dirty="0">
                <a:solidFill>
                  <a:schemeClr val="accent1">
                    <a:lumMod val="75000"/>
                  </a:schemeClr>
                </a:solidFill>
              </a:rPr>
              <a:t>KOMPLİKE OLMAYAN PİYELONEFRİT</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79341E53-B514-75EA-1207-6C9D72D5176E}"/>
              </a:ext>
            </a:extLst>
          </p:cNvPr>
          <p:cNvSpPr>
            <a:spLocks noGrp="1"/>
          </p:cNvSpPr>
          <p:nvPr>
            <p:ph idx="1"/>
          </p:nvPr>
        </p:nvSpPr>
        <p:spPr>
          <a:xfrm>
            <a:off x="572729" y="1899674"/>
            <a:ext cx="5523271" cy="4378530"/>
          </a:xfrm>
        </p:spPr>
        <p:txBody>
          <a:bodyPr>
            <a:normAutofit/>
          </a:bodyPr>
          <a:lstStyle/>
          <a:p>
            <a:pPr marL="685800" lvl="2">
              <a:spcBef>
                <a:spcPts val="1000"/>
              </a:spcBef>
            </a:pPr>
            <a:r>
              <a:rPr lang="tr-TR" sz="2800" dirty="0">
                <a:solidFill>
                  <a:srgbClr val="FF0000"/>
                </a:solidFill>
              </a:rPr>
              <a:t>Semptomlar</a:t>
            </a:r>
            <a:r>
              <a:rPr lang="tr-TR" sz="2800" dirty="0"/>
              <a:t> </a:t>
            </a:r>
            <a:r>
              <a:rPr lang="tr-TR" sz="2800" dirty="0">
                <a:sym typeface="Wingdings" panose="05000000000000000000" pitchFamily="2" charset="2"/>
              </a:rPr>
              <a:t></a:t>
            </a:r>
            <a:r>
              <a:rPr lang="tr-TR" sz="2800" dirty="0"/>
              <a:t>Ateş (&gt;38 C)</a:t>
            </a:r>
          </a:p>
          <a:p>
            <a:pPr marL="457200" lvl="2" indent="0">
              <a:spcBef>
                <a:spcPts val="1000"/>
              </a:spcBef>
              <a:buNone/>
            </a:pPr>
            <a:r>
              <a:rPr lang="tr-TR" sz="2800" dirty="0"/>
              <a:t>                         </a:t>
            </a:r>
            <a:r>
              <a:rPr lang="tr-TR" sz="2800" dirty="0">
                <a:sym typeface="Wingdings" panose="05000000000000000000" pitchFamily="2" charset="2"/>
              </a:rPr>
              <a:t> </a:t>
            </a:r>
            <a:r>
              <a:rPr lang="tr-TR" sz="2800" dirty="0"/>
              <a:t>Bel-yan ağrısı </a:t>
            </a:r>
          </a:p>
          <a:p>
            <a:pPr marL="457200" lvl="2" indent="0">
              <a:spcBef>
                <a:spcPts val="1000"/>
              </a:spcBef>
              <a:buNone/>
            </a:pPr>
            <a:r>
              <a:rPr lang="tr-TR" sz="2800" dirty="0"/>
              <a:t>                         </a:t>
            </a:r>
            <a:r>
              <a:rPr lang="tr-TR" sz="2800" dirty="0">
                <a:sym typeface="Wingdings" panose="05000000000000000000" pitchFamily="2" charset="2"/>
              </a:rPr>
              <a:t> </a:t>
            </a:r>
            <a:r>
              <a:rPr lang="tr-TR" sz="2800" dirty="0"/>
              <a:t>Karın ağrısı </a:t>
            </a:r>
          </a:p>
          <a:p>
            <a:pPr marL="457200" lvl="2" indent="0">
              <a:spcBef>
                <a:spcPts val="1000"/>
              </a:spcBef>
              <a:buNone/>
            </a:pPr>
            <a:r>
              <a:rPr lang="tr-TR" sz="2800" dirty="0"/>
              <a:t>                         </a:t>
            </a:r>
            <a:r>
              <a:rPr lang="tr-TR" sz="2800" dirty="0">
                <a:sym typeface="Wingdings" panose="05000000000000000000" pitchFamily="2" charset="2"/>
              </a:rPr>
              <a:t> </a:t>
            </a:r>
            <a:r>
              <a:rPr lang="tr-TR" sz="2800" dirty="0"/>
              <a:t>Bulantı-kusma</a:t>
            </a:r>
          </a:p>
          <a:p>
            <a:pPr marL="457200" lvl="2" indent="0">
              <a:spcBef>
                <a:spcPts val="1000"/>
              </a:spcBef>
              <a:buNone/>
            </a:pPr>
            <a:r>
              <a:rPr lang="tr-TR" sz="2800" dirty="0"/>
              <a:t>                         </a:t>
            </a:r>
            <a:r>
              <a:rPr lang="tr-TR" sz="2800" dirty="0">
                <a:sym typeface="Wingdings" panose="05000000000000000000" pitchFamily="2" charset="2"/>
              </a:rPr>
              <a:t> </a:t>
            </a:r>
            <a:r>
              <a:rPr lang="tr-TR" sz="2800" dirty="0"/>
              <a:t>Üşüme-titreme</a:t>
            </a:r>
          </a:p>
          <a:p>
            <a:pPr marL="457200" lvl="2" indent="0">
              <a:spcBef>
                <a:spcPts val="1000"/>
              </a:spcBef>
              <a:buNone/>
            </a:pPr>
            <a:r>
              <a:rPr lang="tr-TR" sz="2800" dirty="0"/>
              <a:t>                         </a:t>
            </a:r>
            <a:r>
              <a:rPr lang="tr-TR" sz="2800" dirty="0">
                <a:sym typeface="Wingdings" panose="05000000000000000000" pitchFamily="2" charset="2"/>
              </a:rPr>
              <a:t> </a:t>
            </a:r>
            <a:r>
              <a:rPr lang="tr-TR" sz="2800" dirty="0" err="1"/>
              <a:t>Pollaküri</a:t>
            </a:r>
            <a:endParaRPr lang="tr-TR" sz="2800" dirty="0"/>
          </a:p>
          <a:p>
            <a:pPr marL="457200" lvl="2" indent="0">
              <a:spcBef>
                <a:spcPts val="1000"/>
              </a:spcBef>
              <a:buNone/>
            </a:pPr>
            <a:r>
              <a:rPr lang="tr-TR" sz="2800" dirty="0"/>
              <a:t>                         </a:t>
            </a:r>
            <a:r>
              <a:rPr lang="tr-TR" sz="2800" dirty="0">
                <a:sym typeface="Wingdings" panose="05000000000000000000" pitchFamily="2" charset="2"/>
              </a:rPr>
              <a:t> </a:t>
            </a:r>
            <a:r>
              <a:rPr lang="tr-TR" sz="2800" dirty="0" err="1"/>
              <a:t>Dizüri</a:t>
            </a:r>
            <a:endParaRPr lang="tr-TR" sz="2800" dirty="0"/>
          </a:p>
          <a:p>
            <a:pPr marL="457200" lvl="2" indent="0">
              <a:spcBef>
                <a:spcPts val="1000"/>
              </a:spcBef>
              <a:buNone/>
            </a:pPr>
            <a:r>
              <a:rPr lang="tr-TR" sz="2800" dirty="0"/>
              <a:t>                         </a:t>
            </a:r>
            <a:r>
              <a:rPr lang="tr-TR" sz="2800" dirty="0">
                <a:sym typeface="Wingdings" panose="05000000000000000000" pitchFamily="2" charset="2"/>
              </a:rPr>
              <a:t> </a:t>
            </a:r>
            <a:r>
              <a:rPr lang="tr-TR" sz="2800" dirty="0"/>
              <a:t>Hematüri</a:t>
            </a:r>
          </a:p>
          <a:p>
            <a:endParaRPr lang="tr-TR" dirty="0"/>
          </a:p>
        </p:txBody>
      </p:sp>
      <p:sp>
        <p:nvSpPr>
          <p:cNvPr id="5" name="Metin kutusu 4">
            <a:extLst>
              <a:ext uri="{FF2B5EF4-FFF2-40B4-BE49-F238E27FC236}">
                <a16:creationId xmlns:a16="http://schemas.microsoft.com/office/drawing/2014/main" id="{BB08014B-2B71-48D4-7899-0416C860F3D7}"/>
              </a:ext>
            </a:extLst>
          </p:cNvPr>
          <p:cNvSpPr txBox="1"/>
          <p:nvPr/>
        </p:nvSpPr>
        <p:spPr>
          <a:xfrm>
            <a:off x="5943264" y="1879168"/>
            <a:ext cx="6885040" cy="3970318"/>
          </a:xfrm>
          <a:prstGeom prst="rect">
            <a:avLst/>
          </a:prstGeom>
          <a:noFill/>
        </p:spPr>
        <p:txBody>
          <a:bodyPr wrap="square" rtlCol="0">
            <a:spAutoFit/>
          </a:bodyPr>
          <a:lstStyle/>
          <a:p>
            <a:pPr marL="285750" indent="-285750" algn="l">
              <a:buFont typeface="Arial" panose="020B0604020202020204" pitchFamily="34" charset="0"/>
              <a:buChar char="•"/>
            </a:pPr>
            <a:r>
              <a:rPr lang="tr-TR" sz="2800" dirty="0">
                <a:solidFill>
                  <a:srgbClr val="FF0000"/>
                </a:solidFill>
              </a:rPr>
              <a:t>Fizik Muayene </a:t>
            </a:r>
            <a:r>
              <a:rPr lang="tr-TR" sz="2800" dirty="0">
                <a:sym typeface="Wingdings" panose="05000000000000000000" pitchFamily="2" charset="2"/>
              </a:rPr>
              <a:t> </a:t>
            </a:r>
            <a:r>
              <a:rPr lang="tr-TR" sz="2800" b="1" dirty="0">
                <a:sym typeface="Wingdings" panose="05000000000000000000" pitchFamily="2" charset="2"/>
              </a:rPr>
              <a:t>Ateş</a:t>
            </a:r>
          </a:p>
          <a:p>
            <a:pPr algn="l"/>
            <a:r>
              <a:rPr lang="tr-TR" sz="2800" dirty="0">
                <a:sym typeface="Wingdings" panose="05000000000000000000" pitchFamily="2" charset="2"/>
              </a:rPr>
              <a:t>                               </a:t>
            </a:r>
            <a:r>
              <a:rPr lang="tr-TR" sz="2800" b="1" dirty="0" err="1">
                <a:sym typeface="Wingdings" panose="05000000000000000000" pitchFamily="2" charset="2"/>
              </a:rPr>
              <a:t>Kostovertebral</a:t>
            </a:r>
            <a:r>
              <a:rPr lang="tr-TR" sz="2800" b="1" dirty="0">
                <a:sym typeface="Wingdings" panose="05000000000000000000" pitchFamily="2" charset="2"/>
              </a:rPr>
              <a:t> açı         </a:t>
            </a:r>
          </a:p>
          <a:p>
            <a:pPr algn="l"/>
            <a:r>
              <a:rPr lang="tr-TR" sz="2800" b="1" dirty="0">
                <a:sym typeface="Wingdings" panose="05000000000000000000" pitchFamily="2" charset="2"/>
              </a:rPr>
              <a:t>                                   hassasiyeti</a:t>
            </a:r>
          </a:p>
          <a:p>
            <a:pPr algn="l"/>
            <a:endParaRPr lang="tr-TR" sz="2800" dirty="0">
              <a:sym typeface="Wingdings" panose="05000000000000000000" pitchFamily="2" charset="2"/>
            </a:endParaRPr>
          </a:p>
          <a:p>
            <a:pPr algn="l"/>
            <a:endParaRPr lang="tr-TR" sz="2800" dirty="0">
              <a:sym typeface="Wingdings" panose="05000000000000000000" pitchFamily="2" charset="2"/>
            </a:endParaRPr>
          </a:p>
          <a:p>
            <a:pPr marL="457200" indent="-457200" algn="l">
              <a:buFont typeface="Arial" panose="020B0604020202020204" pitchFamily="34" charset="0"/>
              <a:buChar char="•"/>
            </a:pPr>
            <a:r>
              <a:rPr lang="tr-TR" sz="2800" dirty="0">
                <a:solidFill>
                  <a:srgbClr val="FF0000"/>
                </a:solidFill>
              </a:rPr>
              <a:t>Laboratuvar</a:t>
            </a:r>
            <a:r>
              <a:rPr lang="tr-TR" sz="2800" dirty="0"/>
              <a:t> </a:t>
            </a:r>
            <a:r>
              <a:rPr lang="tr-TR" sz="2800" dirty="0">
                <a:sym typeface="Wingdings" panose="05000000000000000000" pitchFamily="2" charset="2"/>
              </a:rPr>
              <a:t> Lökositoz</a:t>
            </a:r>
          </a:p>
          <a:p>
            <a:pPr algn="l"/>
            <a:r>
              <a:rPr lang="tr-TR" sz="2800" dirty="0">
                <a:sym typeface="Wingdings" panose="05000000000000000000" pitchFamily="2" charset="2"/>
              </a:rPr>
              <a:t>                             ESH, CRP yüksekliği</a:t>
            </a:r>
          </a:p>
          <a:p>
            <a:pPr algn="l"/>
            <a:r>
              <a:rPr lang="tr-TR" sz="2800" dirty="0">
                <a:sym typeface="Wingdings" panose="05000000000000000000" pitchFamily="2" charset="2"/>
              </a:rPr>
              <a:t>                             </a:t>
            </a:r>
            <a:r>
              <a:rPr lang="tr-TR" sz="2800" dirty="0"/>
              <a:t>İdrar kültüründe &gt;10</a:t>
            </a:r>
            <a:r>
              <a:rPr lang="tr-TR" sz="2800" baseline="30000" dirty="0"/>
              <a:t>5</a:t>
            </a:r>
            <a:r>
              <a:rPr lang="tr-TR" sz="2800" dirty="0"/>
              <a:t>    </a:t>
            </a:r>
          </a:p>
          <a:p>
            <a:pPr algn="l"/>
            <a:r>
              <a:rPr lang="tr-TR" sz="2800" dirty="0"/>
              <a:t>                                 </a:t>
            </a:r>
            <a:r>
              <a:rPr lang="tr-TR" sz="2800" dirty="0" err="1"/>
              <a:t>kob</a:t>
            </a:r>
            <a:r>
              <a:rPr lang="tr-TR" sz="2800" dirty="0"/>
              <a:t>/ml üreme</a:t>
            </a:r>
          </a:p>
        </p:txBody>
      </p:sp>
      <p:pic>
        <p:nvPicPr>
          <p:cNvPr id="4" name="Resim 3">
            <a:extLst>
              <a:ext uri="{FF2B5EF4-FFF2-40B4-BE49-F238E27FC236}">
                <a16:creationId xmlns:a16="http://schemas.microsoft.com/office/drawing/2014/main" id="{1E0095E8-0060-B903-79BF-C93085F35C90}"/>
              </a:ext>
            </a:extLst>
          </p:cNvPr>
          <p:cNvPicPr>
            <a:picLocks noChangeAspect="1"/>
          </p:cNvPicPr>
          <p:nvPr/>
        </p:nvPicPr>
        <p:blipFill>
          <a:blip r:embed="rId2"/>
          <a:stretch>
            <a:fillRect/>
          </a:stretch>
        </p:blipFill>
        <p:spPr>
          <a:xfrm>
            <a:off x="9104168" y="156139"/>
            <a:ext cx="2857500" cy="1600200"/>
          </a:xfrm>
          <a:prstGeom prst="rect">
            <a:avLst/>
          </a:prstGeom>
        </p:spPr>
      </p:pic>
    </p:spTree>
    <p:extLst>
      <p:ext uri="{BB962C8B-B14F-4D97-AF65-F5344CB8AC3E}">
        <p14:creationId xmlns:p14="http://schemas.microsoft.com/office/powerpoint/2010/main" val="1242644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7ED508-E4CF-C2DF-B2AD-CC7102AEA3CB}"/>
              </a:ext>
            </a:extLst>
          </p:cNvPr>
          <p:cNvSpPr>
            <a:spLocks noGrp="1"/>
          </p:cNvSpPr>
          <p:nvPr>
            <p:ph type="title"/>
          </p:nvPr>
        </p:nvSpPr>
        <p:spPr/>
        <p:txBody>
          <a:bodyPr/>
          <a:lstStyle/>
          <a:p>
            <a:r>
              <a:rPr lang="tr-TR" b="1" dirty="0">
                <a:solidFill>
                  <a:schemeClr val="accent1">
                    <a:lumMod val="75000"/>
                  </a:schemeClr>
                </a:solidFill>
              </a:rPr>
              <a:t>KOMPLİKE OLMAYAN PİYELONEFRİT</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31EE685A-28F1-E26B-7FF9-E6C65F1AC2A7}"/>
              </a:ext>
            </a:extLst>
          </p:cNvPr>
          <p:cNvSpPr>
            <a:spLocks noGrp="1"/>
          </p:cNvSpPr>
          <p:nvPr>
            <p:ph idx="1"/>
          </p:nvPr>
        </p:nvSpPr>
        <p:spPr/>
        <p:txBody>
          <a:bodyPr>
            <a:normAutofit/>
          </a:bodyPr>
          <a:lstStyle/>
          <a:p>
            <a:r>
              <a:rPr lang="tr-TR" b="1" dirty="0"/>
              <a:t>Antibiyotik tedavisine başlamadan önce </a:t>
            </a:r>
            <a:r>
              <a:rPr lang="tr-TR" dirty="0"/>
              <a:t>mutlaka idrar kültürü ve antimikrobiyal duyarlılık testi yapılmalıdır.</a:t>
            </a:r>
          </a:p>
          <a:p>
            <a:endParaRPr lang="tr-TR" dirty="0"/>
          </a:p>
          <a:p>
            <a:r>
              <a:rPr lang="tr-TR" dirty="0"/>
              <a:t>Ampirik tedavi başlanmalı ve kültür sonucuna göre tedavi düzenlenmelidir.</a:t>
            </a:r>
          </a:p>
          <a:p>
            <a:endParaRPr lang="tr-TR" dirty="0"/>
          </a:p>
        </p:txBody>
      </p:sp>
      <p:sp>
        <p:nvSpPr>
          <p:cNvPr id="4" name="Dikdörtgen: Köşeleri Yuvarlatılmış 3">
            <a:extLst>
              <a:ext uri="{FF2B5EF4-FFF2-40B4-BE49-F238E27FC236}">
                <a16:creationId xmlns:a16="http://schemas.microsoft.com/office/drawing/2014/main" id="{E3E89EEE-949A-E22B-33D1-B2E4DF311ED6}"/>
              </a:ext>
            </a:extLst>
          </p:cNvPr>
          <p:cNvSpPr/>
          <p:nvPr/>
        </p:nvSpPr>
        <p:spPr>
          <a:xfrm>
            <a:off x="3148444" y="4416281"/>
            <a:ext cx="5694219" cy="2088573"/>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8FEB56AD-C123-0791-9708-18120600CFDF}"/>
              </a:ext>
            </a:extLst>
          </p:cNvPr>
          <p:cNvSpPr txBox="1"/>
          <p:nvPr/>
        </p:nvSpPr>
        <p:spPr>
          <a:xfrm>
            <a:off x="3654137" y="4602215"/>
            <a:ext cx="4914900" cy="2031325"/>
          </a:xfrm>
          <a:prstGeom prst="rect">
            <a:avLst/>
          </a:prstGeom>
          <a:noFill/>
        </p:spPr>
        <p:txBody>
          <a:bodyPr wrap="square" rtlCol="0">
            <a:spAutoFit/>
          </a:bodyPr>
          <a:lstStyle/>
          <a:p>
            <a:r>
              <a:rPr lang="tr-TR" b="1" dirty="0"/>
              <a:t>Eğer hastalarda 72 saat tedaviden sonra hala ateş devam ediyorsa</a:t>
            </a:r>
            <a:r>
              <a:rPr lang="tr-TR" dirty="0"/>
              <a:t>; </a:t>
            </a:r>
            <a:r>
              <a:rPr lang="tr-TR" dirty="0" err="1"/>
              <a:t>ürolitiazis</a:t>
            </a:r>
            <a:r>
              <a:rPr lang="tr-TR" dirty="0"/>
              <a:t>, renal ya da </a:t>
            </a:r>
            <a:r>
              <a:rPr lang="tr-TR" dirty="0" err="1"/>
              <a:t>perinefrik</a:t>
            </a:r>
            <a:r>
              <a:rPr lang="tr-TR" dirty="0"/>
              <a:t> </a:t>
            </a:r>
            <a:r>
              <a:rPr lang="tr-TR" dirty="0" err="1"/>
              <a:t>abseler</a:t>
            </a:r>
            <a:r>
              <a:rPr lang="tr-TR" dirty="0"/>
              <a:t> gibi başka komplike edici faktörleri dışlamak için kontrastsız spiral bilgisayarlı tomografi (BT), </a:t>
            </a:r>
            <a:r>
              <a:rPr lang="tr-TR" dirty="0" err="1"/>
              <a:t>dimerkaptosüksinik</a:t>
            </a:r>
            <a:r>
              <a:rPr lang="tr-TR" dirty="0"/>
              <a:t> asit (DMSA) taraması gibi ileri tetkikler için </a:t>
            </a:r>
            <a:r>
              <a:rPr lang="tr-TR" b="1" dirty="0"/>
              <a:t>sevk edilmelidir</a:t>
            </a:r>
            <a:r>
              <a:rPr lang="tr-TR" dirty="0"/>
              <a:t>.</a:t>
            </a:r>
          </a:p>
          <a:p>
            <a:pPr algn="l"/>
            <a:endParaRPr lang="tr-TR" dirty="0"/>
          </a:p>
        </p:txBody>
      </p:sp>
      <p:pic>
        <p:nvPicPr>
          <p:cNvPr id="6" name="Resim 5">
            <a:extLst>
              <a:ext uri="{FF2B5EF4-FFF2-40B4-BE49-F238E27FC236}">
                <a16:creationId xmlns:a16="http://schemas.microsoft.com/office/drawing/2014/main" id="{E35E08D8-84AB-312F-CDDE-12F170F3667F}"/>
              </a:ext>
            </a:extLst>
          </p:cNvPr>
          <p:cNvPicPr>
            <a:picLocks noChangeAspect="1"/>
          </p:cNvPicPr>
          <p:nvPr/>
        </p:nvPicPr>
        <p:blipFill>
          <a:blip r:embed="rId3"/>
          <a:stretch>
            <a:fillRect/>
          </a:stretch>
        </p:blipFill>
        <p:spPr>
          <a:xfrm>
            <a:off x="3230429" y="4602215"/>
            <a:ext cx="423709" cy="725488"/>
          </a:xfrm>
          <a:prstGeom prst="rect">
            <a:avLst/>
          </a:prstGeom>
        </p:spPr>
      </p:pic>
    </p:spTree>
    <p:extLst>
      <p:ext uri="{BB962C8B-B14F-4D97-AF65-F5344CB8AC3E}">
        <p14:creationId xmlns:p14="http://schemas.microsoft.com/office/powerpoint/2010/main" val="2845230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F5F079-301D-AD0A-4FA7-449FEE1A07B9}"/>
              </a:ext>
            </a:extLst>
          </p:cNvPr>
          <p:cNvSpPr>
            <a:spLocks noGrp="1"/>
          </p:cNvSpPr>
          <p:nvPr>
            <p:ph type="title"/>
          </p:nvPr>
        </p:nvSpPr>
        <p:spPr/>
        <p:txBody>
          <a:bodyPr/>
          <a:lstStyle/>
          <a:p>
            <a:pPr algn="ctr"/>
            <a:r>
              <a:rPr lang="tr-TR" b="1" dirty="0">
                <a:solidFill>
                  <a:schemeClr val="accent1">
                    <a:lumMod val="75000"/>
                  </a:schemeClr>
                </a:solidFill>
              </a:rPr>
              <a:t>KOMPLİKE OLMAYAN PİYELONEFRİT</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6F83F73B-B0B2-33C6-178C-8EB4E774BB8C}"/>
              </a:ext>
            </a:extLst>
          </p:cNvPr>
          <p:cNvSpPr>
            <a:spLocks noGrp="1"/>
          </p:cNvSpPr>
          <p:nvPr>
            <p:ph idx="1"/>
          </p:nvPr>
        </p:nvSpPr>
        <p:spPr/>
        <p:txBody>
          <a:bodyPr/>
          <a:lstStyle/>
          <a:p>
            <a:endParaRPr lang="tr-TR" dirty="0"/>
          </a:p>
        </p:txBody>
      </p:sp>
      <p:pic>
        <p:nvPicPr>
          <p:cNvPr id="5" name="Resim 4">
            <a:extLst>
              <a:ext uri="{FF2B5EF4-FFF2-40B4-BE49-F238E27FC236}">
                <a16:creationId xmlns:a16="http://schemas.microsoft.com/office/drawing/2014/main" id="{5119093C-A718-C128-DB3E-5D10A41C7449}"/>
              </a:ext>
            </a:extLst>
          </p:cNvPr>
          <p:cNvPicPr>
            <a:picLocks noChangeAspect="1"/>
          </p:cNvPicPr>
          <p:nvPr/>
        </p:nvPicPr>
        <p:blipFill>
          <a:blip r:embed="rId3"/>
          <a:stretch>
            <a:fillRect/>
          </a:stretch>
        </p:blipFill>
        <p:spPr>
          <a:xfrm>
            <a:off x="2664543" y="1825625"/>
            <a:ext cx="7006587" cy="2517854"/>
          </a:xfrm>
          <a:prstGeom prst="rect">
            <a:avLst/>
          </a:prstGeom>
        </p:spPr>
      </p:pic>
      <p:pic>
        <p:nvPicPr>
          <p:cNvPr id="7" name="Resim 6">
            <a:extLst>
              <a:ext uri="{FF2B5EF4-FFF2-40B4-BE49-F238E27FC236}">
                <a16:creationId xmlns:a16="http://schemas.microsoft.com/office/drawing/2014/main" id="{138DA40F-0BCE-3F8D-00AA-4B02F09BE7E6}"/>
              </a:ext>
            </a:extLst>
          </p:cNvPr>
          <p:cNvPicPr>
            <a:picLocks noChangeAspect="1"/>
          </p:cNvPicPr>
          <p:nvPr/>
        </p:nvPicPr>
        <p:blipFill>
          <a:blip r:embed="rId4"/>
          <a:stretch>
            <a:fillRect/>
          </a:stretch>
        </p:blipFill>
        <p:spPr>
          <a:xfrm>
            <a:off x="2664544" y="4343479"/>
            <a:ext cx="7006586" cy="2202169"/>
          </a:xfrm>
          <a:prstGeom prst="rect">
            <a:avLst/>
          </a:prstGeom>
        </p:spPr>
      </p:pic>
      <p:sp>
        <p:nvSpPr>
          <p:cNvPr id="8" name="Dikdörtgen 7">
            <a:extLst>
              <a:ext uri="{FF2B5EF4-FFF2-40B4-BE49-F238E27FC236}">
                <a16:creationId xmlns:a16="http://schemas.microsoft.com/office/drawing/2014/main" id="{53E19AEB-9F93-13B3-4DFB-A5016EB49AA7}"/>
              </a:ext>
            </a:extLst>
          </p:cNvPr>
          <p:cNvSpPr/>
          <p:nvPr/>
        </p:nvSpPr>
        <p:spPr>
          <a:xfrm>
            <a:off x="2592706" y="2202426"/>
            <a:ext cx="7006587" cy="4621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308160E4-DEA5-3283-4F9D-D4A3B4AA3BEF}"/>
              </a:ext>
            </a:extLst>
          </p:cNvPr>
          <p:cNvSpPr/>
          <p:nvPr/>
        </p:nvSpPr>
        <p:spPr>
          <a:xfrm>
            <a:off x="2592706" y="3539613"/>
            <a:ext cx="7078424" cy="5309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CF1A565A-0AF5-DB91-72D8-7FB88BB64C56}"/>
              </a:ext>
            </a:extLst>
          </p:cNvPr>
          <p:cNvSpPr/>
          <p:nvPr/>
        </p:nvSpPr>
        <p:spPr>
          <a:xfrm>
            <a:off x="2664543" y="4689987"/>
            <a:ext cx="7006586" cy="39329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CB344283-9E37-F81E-D3D9-1807238C3664}"/>
              </a:ext>
            </a:extLst>
          </p:cNvPr>
          <p:cNvSpPr/>
          <p:nvPr/>
        </p:nvSpPr>
        <p:spPr>
          <a:xfrm>
            <a:off x="2664543" y="5938684"/>
            <a:ext cx="7006586" cy="5112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Alt Bilgi Yer Tutucusu 11">
            <a:extLst>
              <a:ext uri="{FF2B5EF4-FFF2-40B4-BE49-F238E27FC236}">
                <a16:creationId xmlns:a16="http://schemas.microsoft.com/office/drawing/2014/main" id="{C87680C7-7FE2-15A5-0604-9A25DAF1C646}"/>
              </a:ext>
            </a:extLst>
          </p:cNvPr>
          <p:cNvSpPr>
            <a:spLocks noGrp="1"/>
          </p:cNvSpPr>
          <p:nvPr>
            <p:ph type="ftr" sz="quarter" idx="11"/>
          </p:nvPr>
        </p:nvSpPr>
        <p:spPr>
          <a:xfrm>
            <a:off x="4038599" y="6523471"/>
            <a:ext cx="4114800" cy="365125"/>
          </a:xfrm>
        </p:spPr>
        <p:txBody>
          <a:bodyPr/>
          <a:lstStyle/>
          <a:p>
            <a:r>
              <a:rPr lang="en-US" dirty="0"/>
              <a:t>**AvrupaUrolojiDernegi(EAU)Kilavuzlari2022.pdf</a:t>
            </a:r>
          </a:p>
        </p:txBody>
      </p:sp>
    </p:spTree>
    <p:extLst>
      <p:ext uri="{BB962C8B-B14F-4D97-AF65-F5344CB8AC3E}">
        <p14:creationId xmlns:p14="http://schemas.microsoft.com/office/powerpoint/2010/main" val="3541010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D84A4F-BCB4-B606-070C-C05D14FF03DF}"/>
              </a:ext>
            </a:extLst>
          </p:cNvPr>
          <p:cNvSpPr>
            <a:spLocks noGrp="1"/>
          </p:cNvSpPr>
          <p:nvPr>
            <p:ph type="title"/>
          </p:nvPr>
        </p:nvSpPr>
        <p:spPr/>
        <p:txBody>
          <a:bodyPr/>
          <a:lstStyle/>
          <a:p>
            <a:pPr algn="ctr"/>
            <a:r>
              <a:rPr lang="tr-TR" b="1" dirty="0">
                <a:solidFill>
                  <a:schemeClr val="accent1">
                    <a:lumMod val="75000"/>
                  </a:schemeClr>
                </a:solidFill>
              </a:rPr>
              <a:t>KOMPLİKE OLMAYAN PİYELONEFRİT</a:t>
            </a:r>
            <a:endParaRPr lang="tr-TR" dirty="0">
              <a:solidFill>
                <a:schemeClr val="accent1">
                  <a:lumMod val="75000"/>
                </a:schemeClr>
              </a:solidFill>
            </a:endParaRPr>
          </a:p>
        </p:txBody>
      </p:sp>
      <p:pic>
        <p:nvPicPr>
          <p:cNvPr id="5" name="İçerik Yer Tutucusu 4">
            <a:extLst>
              <a:ext uri="{FF2B5EF4-FFF2-40B4-BE49-F238E27FC236}">
                <a16:creationId xmlns:a16="http://schemas.microsoft.com/office/drawing/2014/main" id="{2FB1FD79-3F05-D455-7A07-376012B7A931}"/>
              </a:ext>
            </a:extLst>
          </p:cNvPr>
          <p:cNvPicPr>
            <a:picLocks noGrp="1" noChangeAspect="1"/>
          </p:cNvPicPr>
          <p:nvPr>
            <p:ph idx="1"/>
          </p:nvPr>
        </p:nvPicPr>
        <p:blipFill>
          <a:blip r:embed="rId2"/>
          <a:stretch>
            <a:fillRect/>
          </a:stretch>
        </p:blipFill>
        <p:spPr>
          <a:xfrm>
            <a:off x="2625213" y="2143433"/>
            <a:ext cx="7079226" cy="2654709"/>
          </a:xfrm>
        </p:spPr>
      </p:pic>
      <p:sp>
        <p:nvSpPr>
          <p:cNvPr id="6" name="Alt Bilgi Yer Tutucusu 5">
            <a:extLst>
              <a:ext uri="{FF2B5EF4-FFF2-40B4-BE49-F238E27FC236}">
                <a16:creationId xmlns:a16="http://schemas.microsoft.com/office/drawing/2014/main" id="{19EE66B7-5890-0CFC-C51E-9EF6C132CF9C}"/>
              </a:ext>
            </a:extLst>
          </p:cNvPr>
          <p:cNvSpPr>
            <a:spLocks noGrp="1"/>
          </p:cNvSpPr>
          <p:nvPr>
            <p:ph type="ftr" sz="quarter" idx="11"/>
          </p:nvPr>
        </p:nvSpPr>
        <p:spPr/>
        <p:txBody>
          <a:bodyPr/>
          <a:lstStyle/>
          <a:p>
            <a:r>
              <a:rPr lang="en-US" dirty="0"/>
              <a:t>**AvrupaUrolojiDernegi(EAU)Kilavuzlari2022.pdf</a:t>
            </a:r>
          </a:p>
        </p:txBody>
      </p:sp>
      <p:pic>
        <p:nvPicPr>
          <p:cNvPr id="7" name="Resim 6">
            <a:extLst>
              <a:ext uri="{FF2B5EF4-FFF2-40B4-BE49-F238E27FC236}">
                <a16:creationId xmlns:a16="http://schemas.microsoft.com/office/drawing/2014/main" id="{260C5587-5869-1880-D76D-A6506598B20E}"/>
              </a:ext>
            </a:extLst>
          </p:cNvPr>
          <p:cNvPicPr>
            <a:picLocks noChangeAspect="1"/>
          </p:cNvPicPr>
          <p:nvPr/>
        </p:nvPicPr>
        <p:blipFill>
          <a:blip r:embed="rId3"/>
          <a:stretch>
            <a:fillRect/>
          </a:stretch>
        </p:blipFill>
        <p:spPr>
          <a:xfrm>
            <a:off x="10054792" y="2379464"/>
            <a:ext cx="1560711" cy="938865"/>
          </a:xfrm>
          <a:prstGeom prst="rect">
            <a:avLst/>
          </a:prstGeom>
        </p:spPr>
      </p:pic>
      <p:pic>
        <p:nvPicPr>
          <p:cNvPr id="8" name="Resim 7">
            <a:extLst>
              <a:ext uri="{FF2B5EF4-FFF2-40B4-BE49-F238E27FC236}">
                <a16:creationId xmlns:a16="http://schemas.microsoft.com/office/drawing/2014/main" id="{37D82FD2-7D8E-AAAD-60C5-642BEEB8A177}"/>
              </a:ext>
            </a:extLst>
          </p:cNvPr>
          <p:cNvPicPr>
            <a:picLocks noChangeAspect="1"/>
          </p:cNvPicPr>
          <p:nvPr/>
        </p:nvPicPr>
        <p:blipFill rotWithShape="1">
          <a:blip r:embed="rId4"/>
          <a:srcRect l="11468" t="22867" r="10184" b="24140"/>
          <a:stretch/>
        </p:blipFill>
        <p:spPr>
          <a:xfrm>
            <a:off x="10120971" y="3628563"/>
            <a:ext cx="1494532" cy="757083"/>
          </a:xfrm>
          <a:prstGeom prst="rect">
            <a:avLst/>
          </a:prstGeom>
        </p:spPr>
      </p:pic>
    </p:spTree>
    <p:extLst>
      <p:ext uri="{BB962C8B-B14F-4D97-AF65-F5344CB8AC3E}">
        <p14:creationId xmlns:p14="http://schemas.microsoft.com/office/powerpoint/2010/main" val="2284167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BFDECF-5263-0D66-FB5B-074BB21AFAAC}"/>
              </a:ext>
            </a:extLst>
          </p:cNvPr>
          <p:cNvSpPr>
            <a:spLocks noGrp="1"/>
          </p:cNvSpPr>
          <p:nvPr>
            <p:ph type="title"/>
          </p:nvPr>
        </p:nvSpPr>
        <p:spPr/>
        <p:txBody>
          <a:bodyPr/>
          <a:lstStyle/>
          <a:p>
            <a:r>
              <a:rPr lang="tr-TR" b="1" dirty="0">
                <a:solidFill>
                  <a:schemeClr val="accent1">
                    <a:lumMod val="75000"/>
                  </a:schemeClr>
                </a:solidFill>
              </a:rPr>
              <a:t>KOMPLİKE İYE</a:t>
            </a:r>
          </a:p>
        </p:txBody>
      </p:sp>
      <p:sp>
        <p:nvSpPr>
          <p:cNvPr id="3" name="İçerik Yer Tutucusu 2">
            <a:extLst>
              <a:ext uri="{FF2B5EF4-FFF2-40B4-BE49-F238E27FC236}">
                <a16:creationId xmlns:a16="http://schemas.microsoft.com/office/drawing/2014/main" id="{7CFF1660-6C52-AB33-28AE-7D3061100A35}"/>
              </a:ext>
            </a:extLst>
          </p:cNvPr>
          <p:cNvSpPr>
            <a:spLocks noGrp="1"/>
          </p:cNvSpPr>
          <p:nvPr>
            <p:ph idx="1"/>
          </p:nvPr>
        </p:nvSpPr>
        <p:spPr>
          <a:xfrm>
            <a:off x="838201" y="1825625"/>
            <a:ext cx="6329516" cy="4351338"/>
          </a:xfrm>
        </p:spPr>
        <p:txBody>
          <a:bodyPr>
            <a:normAutofit fontScale="85000" lnSpcReduction="20000"/>
          </a:bodyPr>
          <a:lstStyle/>
          <a:p>
            <a:r>
              <a:rPr lang="tr-TR" dirty="0">
                <a:solidFill>
                  <a:srgbClr val="FF0000"/>
                </a:solidFill>
              </a:rPr>
              <a:t>Komplike İYE Düşündüren Faktörler</a:t>
            </a:r>
          </a:p>
          <a:p>
            <a:pPr marL="0" indent="0">
              <a:buNone/>
            </a:pPr>
            <a:r>
              <a:rPr lang="tr-TR" dirty="0"/>
              <a:t>-  Üriner akım obstrüksiyonu (konjenital/kazanılmış)</a:t>
            </a:r>
          </a:p>
          <a:p>
            <a:pPr>
              <a:buFontTx/>
              <a:buChar char="-"/>
            </a:pPr>
            <a:r>
              <a:rPr lang="tr-TR" dirty="0"/>
              <a:t>Üriner sistemde yabancı madde varlığı (</a:t>
            </a:r>
            <a:r>
              <a:rPr lang="tr-TR" dirty="0" err="1"/>
              <a:t>foley</a:t>
            </a:r>
            <a:r>
              <a:rPr lang="tr-TR" dirty="0"/>
              <a:t> sonda, stent , kateter , </a:t>
            </a:r>
            <a:r>
              <a:rPr lang="tr-TR" dirty="0" err="1"/>
              <a:t>nefrostomi</a:t>
            </a:r>
            <a:r>
              <a:rPr lang="tr-TR" dirty="0"/>
              <a:t>)</a:t>
            </a:r>
          </a:p>
          <a:p>
            <a:pPr>
              <a:buFontTx/>
              <a:buChar char="-"/>
            </a:pPr>
            <a:r>
              <a:rPr lang="tr-TR" dirty="0"/>
              <a:t>Üriner sistemin fonksiyonel anomalileri(Nörojenik mesane , Spinal </a:t>
            </a:r>
            <a:r>
              <a:rPr lang="tr-TR" dirty="0" err="1"/>
              <a:t>kord</a:t>
            </a:r>
            <a:r>
              <a:rPr lang="tr-TR" dirty="0"/>
              <a:t> hasarı , VUR)</a:t>
            </a:r>
          </a:p>
          <a:p>
            <a:pPr>
              <a:buFontTx/>
              <a:buChar char="-"/>
            </a:pPr>
            <a:r>
              <a:rPr lang="tr-TR" dirty="0"/>
              <a:t>Üriner sistemin yapısal anomali (</a:t>
            </a:r>
            <a:r>
              <a:rPr lang="tr-TR" dirty="0" err="1"/>
              <a:t>Amfizematöz</a:t>
            </a:r>
            <a:r>
              <a:rPr lang="tr-TR" dirty="0"/>
              <a:t> </a:t>
            </a:r>
            <a:r>
              <a:rPr lang="tr-TR" dirty="0" err="1"/>
              <a:t>pyelonefrit</a:t>
            </a:r>
            <a:r>
              <a:rPr lang="tr-TR" dirty="0"/>
              <a:t> , Polikistik böbrek hastalığı)</a:t>
            </a:r>
          </a:p>
          <a:p>
            <a:pPr>
              <a:buFontTx/>
              <a:buChar char="-"/>
            </a:pPr>
            <a:r>
              <a:rPr lang="tr-TR" dirty="0"/>
              <a:t>Yakın zamanda antibiyotik kullanımı</a:t>
            </a:r>
          </a:p>
          <a:p>
            <a:pPr>
              <a:buFontTx/>
              <a:buChar char="-"/>
            </a:pPr>
            <a:r>
              <a:rPr lang="tr-TR" dirty="0"/>
              <a:t>Geçirilmiş üriner sistem operasyon öyküsü</a:t>
            </a:r>
          </a:p>
          <a:p>
            <a:pPr>
              <a:buFontTx/>
              <a:buChar char="-"/>
            </a:pPr>
            <a:r>
              <a:rPr lang="tr-TR" dirty="0"/>
              <a:t>&gt;7 gün devam eden semptomlar</a:t>
            </a:r>
          </a:p>
          <a:p>
            <a:pPr>
              <a:buFontTx/>
              <a:buChar char="-"/>
            </a:pPr>
            <a:endParaRPr lang="tr-TR" dirty="0"/>
          </a:p>
        </p:txBody>
      </p:sp>
      <p:sp>
        <p:nvSpPr>
          <p:cNvPr id="6" name="Metin kutusu 5">
            <a:extLst>
              <a:ext uri="{FF2B5EF4-FFF2-40B4-BE49-F238E27FC236}">
                <a16:creationId xmlns:a16="http://schemas.microsoft.com/office/drawing/2014/main" id="{904B6A5E-DA41-48AA-5485-34A49330B44E}"/>
              </a:ext>
            </a:extLst>
          </p:cNvPr>
          <p:cNvSpPr txBox="1"/>
          <p:nvPr/>
        </p:nvSpPr>
        <p:spPr>
          <a:xfrm>
            <a:off x="7020231" y="2015054"/>
            <a:ext cx="5171769" cy="5262979"/>
          </a:xfrm>
          <a:prstGeom prst="rect">
            <a:avLst/>
          </a:prstGeom>
          <a:noFill/>
        </p:spPr>
        <p:txBody>
          <a:bodyPr wrap="square" rtlCol="0">
            <a:spAutoFit/>
          </a:bodyPr>
          <a:lstStyle/>
          <a:p>
            <a:pPr algn="l"/>
            <a:r>
              <a:rPr lang="tr-TR" sz="2800" dirty="0"/>
              <a:t>-  </a:t>
            </a:r>
            <a:r>
              <a:rPr lang="tr-TR" sz="2400" dirty="0"/>
              <a:t>Yaşlılık</a:t>
            </a:r>
          </a:p>
          <a:p>
            <a:pPr marL="285750" indent="-285750" algn="l">
              <a:buFontTx/>
              <a:buChar char="-"/>
            </a:pPr>
            <a:r>
              <a:rPr lang="tr-TR" sz="2400" dirty="0"/>
              <a:t>Erkeklerde İYE</a:t>
            </a:r>
          </a:p>
          <a:p>
            <a:pPr marL="285750" indent="-285750" algn="l">
              <a:buFontTx/>
              <a:buChar char="-"/>
            </a:pPr>
            <a:r>
              <a:rPr lang="tr-TR" sz="2400" dirty="0"/>
              <a:t>Gebelik</a:t>
            </a:r>
          </a:p>
          <a:p>
            <a:pPr marL="285750" indent="-285750" algn="l">
              <a:buFontTx/>
              <a:buChar char="-"/>
            </a:pPr>
            <a:r>
              <a:rPr lang="tr-TR" sz="2400" dirty="0"/>
              <a:t>Sistemik hastalıklar(DM)</a:t>
            </a:r>
          </a:p>
          <a:p>
            <a:pPr marL="285750" indent="-285750" algn="l">
              <a:buFontTx/>
              <a:buChar char="-"/>
            </a:pPr>
            <a:r>
              <a:rPr lang="tr-TR" sz="2400" dirty="0" err="1"/>
              <a:t>İmmünsüpresyon</a:t>
            </a:r>
            <a:endParaRPr lang="tr-TR" sz="2400" dirty="0"/>
          </a:p>
          <a:p>
            <a:pPr marL="285750" indent="-285750" algn="l">
              <a:buFontTx/>
              <a:buChar char="-"/>
            </a:pPr>
            <a:r>
              <a:rPr lang="tr-TR" sz="2400" dirty="0"/>
              <a:t>Hastane enfeksiyonları</a:t>
            </a:r>
          </a:p>
          <a:p>
            <a:pPr marL="285750" indent="-285750" algn="l">
              <a:buFontTx/>
              <a:buChar char="-"/>
            </a:pPr>
            <a:r>
              <a:rPr lang="tr-TR" sz="2400" dirty="0"/>
              <a:t>İzole çoklu ilaca dirençli organizmalar</a:t>
            </a:r>
          </a:p>
          <a:p>
            <a:pPr marL="285750" indent="-285750" algn="l">
              <a:buFontTx/>
              <a:buChar char="-"/>
            </a:pPr>
            <a:r>
              <a:rPr lang="tr-TR" sz="2400" dirty="0"/>
              <a:t>İzole ESBL üreten organizmalar</a:t>
            </a:r>
          </a:p>
          <a:p>
            <a:pPr marL="285750" indent="-285750" algn="l">
              <a:buFontTx/>
              <a:buChar char="-"/>
            </a:pPr>
            <a:r>
              <a:rPr lang="tr-TR" sz="2400" dirty="0"/>
              <a:t>3 günlük uygun antibiyotik tedavisi ile iyileşmeyen sistit</a:t>
            </a:r>
          </a:p>
          <a:p>
            <a:pPr marL="285750" indent="-285750" algn="l">
              <a:buFontTx/>
              <a:buChar char="-"/>
            </a:pPr>
            <a:endParaRPr lang="tr-TR" sz="2800" dirty="0"/>
          </a:p>
          <a:p>
            <a:pPr marL="285750" indent="-285750" algn="l">
              <a:buFontTx/>
              <a:buChar char="-"/>
            </a:pPr>
            <a:endParaRPr lang="tr-TR" sz="2800" dirty="0"/>
          </a:p>
          <a:p>
            <a:pPr marL="285750" indent="-285750" algn="l">
              <a:buFontTx/>
              <a:buChar char="-"/>
            </a:pPr>
            <a:endParaRPr lang="tr-TR" sz="2800" dirty="0"/>
          </a:p>
        </p:txBody>
      </p:sp>
    </p:spTree>
    <p:extLst>
      <p:ext uri="{BB962C8B-B14F-4D97-AF65-F5344CB8AC3E}">
        <p14:creationId xmlns:p14="http://schemas.microsoft.com/office/powerpoint/2010/main" val="1107161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66F9A6-4539-1C1E-4B40-A0EF85A15536}"/>
              </a:ext>
            </a:extLst>
          </p:cNvPr>
          <p:cNvSpPr>
            <a:spLocks noGrp="1"/>
          </p:cNvSpPr>
          <p:nvPr>
            <p:ph type="title"/>
          </p:nvPr>
        </p:nvSpPr>
        <p:spPr/>
        <p:txBody>
          <a:bodyPr/>
          <a:lstStyle/>
          <a:p>
            <a:r>
              <a:rPr lang="tr-TR" b="1" dirty="0">
                <a:solidFill>
                  <a:schemeClr val="accent1">
                    <a:lumMod val="75000"/>
                  </a:schemeClr>
                </a:solidFill>
              </a:rPr>
              <a:t>KOMPLİKE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736D3DCF-79AD-1E06-7707-7A9A912EAF7E}"/>
              </a:ext>
            </a:extLst>
          </p:cNvPr>
          <p:cNvSpPr>
            <a:spLocks noGrp="1"/>
          </p:cNvSpPr>
          <p:nvPr>
            <p:ph idx="1"/>
          </p:nvPr>
        </p:nvSpPr>
        <p:spPr>
          <a:xfrm>
            <a:off x="838200" y="1825625"/>
            <a:ext cx="7470058" cy="4351338"/>
          </a:xfrm>
        </p:spPr>
        <p:txBody>
          <a:bodyPr>
            <a:normAutofit fontScale="85000" lnSpcReduction="20000"/>
          </a:bodyPr>
          <a:lstStyle/>
          <a:p>
            <a:pPr marL="685800" lvl="2">
              <a:spcBef>
                <a:spcPts val="1000"/>
              </a:spcBef>
            </a:pPr>
            <a:r>
              <a:rPr lang="tr-TR" sz="2800" dirty="0">
                <a:solidFill>
                  <a:srgbClr val="FF0000"/>
                </a:solidFill>
              </a:rPr>
              <a:t>Semptom</a:t>
            </a:r>
            <a:r>
              <a:rPr lang="tr-TR" sz="2800" dirty="0">
                <a:solidFill>
                  <a:srgbClr val="FF0000"/>
                </a:solidFill>
                <a:sym typeface="Wingdings" panose="05000000000000000000" pitchFamily="2" charset="2"/>
              </a:rPr>
              <a:t>  </a:t>
            </a:r>
            <a:r>
              <a:rPr lang="tr-TR" sz="2800" dirty="0">
                <a:sym typeface="Wingdings" panose="05000000000000000000" pitchFamily="2" charset="2"/>
              </a:rPr>
              <a:t>- </a:t>
            </a:r>
            <a:r>
              <a:rPr lang="tr-TR" sz="2800" dirty="0" err="1"/>
              <a:t>Ates</a:t>
            </a:r>
            <a:r>
              <a:rPr lang="tr-TR" sz="2800" dirty="0"/>
              <a:t>̧</a:t>
            </a:r>
          </a:p>
          <a:p>
            <a:pPr marL="457200" lvl="2" indent="0">
              <a:spcBef>
                <a:spcPts val="1000"/>
              </a:spcBef>
              <a:buNone/>
            </a:pPr>
            <a:r>
              <a:rPr lang="tr-TR" sz="2800" dirty="0"/>
              <a:t>                           - Yan </a:t>
            </a:r>
            <a:r>
              <a:rPr lang="tr-TR" sz="2800" dirty="0" err="1"/>
              <a:t>ağrısı</a:t>
            </a:r>
            <a:endParaRPr lang="tr-TR" sz="2800" dirty="0"/>
          </a:p>
          <a:p>
            <a:pPr marL="457200" lvl="2" indent="0">
              <a:spcBef>
                <a:spcPts val="1000"/>
              </a:spcBef>
              <a:buNone/>
            </a:pPr>
            <a:r>
              <a:rPr lang="tr-TR" sz="2800" dirty="0"/>
              <a:t>                           - Bulantı-kusma</a:t>
            </a:r>
          </a:p>
          <a:p>
            <a:pPr marL="457200" lvl="2" indent="0">
              <a:spcBef>
                <a:spcPts val="1000"/>
              </a:spcBef>
              <a:buNone/>
            </a:pPr>
            <a:r>
              <a:rPr lang="tr-TR" sz="2800" dirty="0"/>
              <a:t>                           - </a:t>
            </a:r>
            <a:r>
              <a:rPr lang="tr-TR" sz="2800" dirty="0" err="1"/>
              <a:t>Dizüri</a:t>
            </a:r>
            <a:endParaRPr lang="tr-TR" sz="2800" dirty="0"/>
          </a:p>
          <a:p>
            <a:pPr marL="457200" lvl="2" indent="0">
              <a:spcBef>
                <a:spcPts val="1000"/>
              </a:spcBef>
              <a:buNone/>
            </a:pPr>
            <a:r>
              <a:rPr lang="tr-TR" sz="2800" dirty="0"/>
              <a:t>                           - </a:t>
            </a:r>
            <a:r>
              <a:rPr lang="tr-TR" sz="2800" dirty="0" err="1"/>
              <a:t>Pollaküri</a:t>
            </a:r>
            <a:endParaRPr lang="tr-TR" sz="2800" dirty="0"/>
          </a:p>
          <a:p>
            <a:pPr marL="457200" lvl="2" indent="0">
              <a:spcBef>
                <a:spcPts val="1000"/>
              </a:spcBef>
              <a:buNone/>
            </a:pPr>
            <a:r>
              <a:rPr lang="tr-TR" sz="2800" dirty="0"/>
              <a:t>                           - Hematüri </a:t>
            </a:r>
          </a:p>
          <a:p>
            <a:pPr marL="457200" lvl="2" indent="0">
              <a:spcBef>
                <a:spcPts val="1000"/>
              </a:spcBef>
              <a:buNone/>
            </a:pPr>
            <a:endParaRPr lang="tr-TR" sz="2800" dirty="0"/>
          </a:p>
          <a:p>
            <a:pPr marL="914400" lvl="2" indent="-457200">
              <a:spcBef>
                <a:spcPts val="1000"/>
              </a:spcBef>
            </a:pPr>
            <a:r>
              <a:rPr lang="tr-TR" sz="2800" dirty="0">
                <a:solidFill>
                  <a:srgbClr val="FF0000"/>
                </a:solidFill>
              </a:rPr>
              <a:t>Fizik Muayene </a:t>
            </a:r>
            <a:r>
              <a:rPr lang="tr-TR" sz="2800" dirty="0">
                <a:solidFill>
                  <a:srgbClr val="FF0000"/>
                </a:solidFill>
                <a:sym typeface="Wingdings" panose="05000000000000000000" pitchFamily="2" charset="2"/>
              </a:rPr>
              <a:t>  </a:t>
            </a:r>
            <a:r>
              <a:rPr lang="tr-TR" sz="2800" dirty="0">
                <a:sym typeface="Wingdings" panose="05000000000000000000" pitchFamily="2" charset="2"/>
              </a:rPr>
              <a:t>- Ateş</a:t>
            </a:r>
            <a:r>
              <a:rPr lang="tr-TR" sz="2800" dirty="0"/>
              <a:t>  </a:t>
            </a:r>
          </a:p>
          <a:p>
            <a:pPr marL="457200" lvl="2" indent="0">
              <a:spcBef>
                <a:spcPts val="1000"/>
              </a:spcBef>
              <a:buNone/>
            </a:pPr>
            <a:r>
              <a:rPr lang="tr-TR" sz="2800" dirty="0"/>
              <a:t>                                        - </a:t>
            </a:r>
            <a:r>
              <a:rPr lang="tr-TR" sz="2800" dirty="0" err="1"/>
              <a:t>Kostovertabral</a:t>
            </a:r>
            <a:r>
              <a:rPr lang="tr-TR" sz="2800" dirty="0"/>
              <a:t> açı   </a:t>
            </a:r>
          </a:p>
          <a:p>
            <a:pPr marL="457200" lvl="2" indent="0">
              <a:spcBef>
                <a:spcPts val="1000"/>
              </a:spcBef>
              <a:buNone/>
            </a:pPr>
            <a:r>
              <a:rPr lang="tr-TR" sz="2800" dirty="0"/>
              <a:t>                                          hassasiyeti</a:t>
            </a:r>
          </a:p>
          <a:p>
            <a:pPr marL="457200" lvl="2" indent="0">
              <a:spcBef>
                <a:spcPts val="1000"/>
              </a:spcBef>
              <a:buNone/>
            </a:pPr>
            <a:r>
              <a:rPr lang="tr-TR" sz="2800" dirty="0"/>
              <a:t>                                        - </a:t>
            </a:r>
            <a:r>
              <a:rPr lang="tr-TR" sz="2800" dirty="0" err="1"/>
              <a:t>Suprapubik</a:t>
            </a:r>
            <a:r>
              <a:rPr lang="tr-TR" sz="2800" dirty="0"/>
              <a:t> hassasiyet                 </a:t>
            </a:r>
          </a:p>
          <a:p>
            <a:endParaRPr lang="tr-TR" dirty="0">
              <a:solidFill>
                <a:srgbClr val="FF0000"/>
              </a:solidFill>
            </a:endParaRPr>
          </a:p>
        </p:txBody>
      </p:sp>
      <p:sp>
        <p:nvSpPr>
          <p:cNvPr id="5" name="Dikdörtgen: Köşeleri Yuvarlatılmış 4">
            <a:extLst>
              <a:ext uri="{FF2B5EF4-FFF2-40B4-BE49-F238E27FC236}">
                <a16:creationId xmlns:a16="http://schemas.microsoft.com/office/drawing/2014/main" id="{72966E1D-953C-F584-7C85-C3F76E756AA5}"/>
              </a:ext>
            </a:extLst>
          </p:cNvPr>
          <p:cNvSpPr/>
          <p:nvPr/>
        </p:nvSpPr>
        <p:spPr>
          <a:xfrm>
            <a:off x="6853084" y="1690688"/>
            <a:ext cx="4500716" cy="2419196"/>
          </a:xfrm>
          <a:prstGeom prst="roundRect">
            <a:avLst/>
          </a:prstGeom>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2">
              <a:buFont typeface="Arial" panose="020B0604020202020204" pitchFamily="34" charset="0"/>
              <a:buChar char="•"/>
            </a:pPr>
            <a:r>
              <a:rPr lang="tr-TR" dirty="0"/>
              <a:t> </a:t>
            </a:r>
            <a:r>
              <a:rPr lang="tr-TR" b="1" dirty="0"/>
              <a:t>Bakteriyemi  </a:t>
            </a:r>
          </a:p>
          <a:p>
            <a:pPr lvl="2">
              <a:buFont typeface="Arial" panose="020B0604020202020204" pitchFamily="34" charset="0"/>
              <a:buChar char="•"/>
            </a:pPr>
            <a:r>
              <a:rPr lang="tr-TR" b="1" dirty="0"/>
              <a:t> Sepsis</a:t>
            </a:r>
          </a:p>
          <a:p>
            <a:pPr lvl="2">
              <a:buFont typeface="Arial" panose="020B0604020202020204" pitchFamily="34" charset="0"/>
              <a:buChar char="•"/>
            </a:pPr>
            <a:r>
              <a:rPr lang="tr-TR" b="1" dirty="0"/>
              <a:t> Çoklu organ yetmezliği </a:t>
            </a:r>
          </a:p>
          <a:p>
            <a:pPr lvl="2">
              <a:buFont typeface="Arial" panose="020B0604020202020204" pitchFamily="34" charset="0"/>
              <a:buChar char="•"/>
            </a:pPr>
            <a:r>
              <a:rPr lang="tr-TR" b="1" dirty="0"/>
              <a:t> Şok</a:t>
            </a:r>
          </a:p>
          <a:p>
            <a:pPr lvl="2">
              <a:buFont typeface="Arial" panose="020B0604020202020204" pitchFamily="34" charset="0"/>
              <a:buChar char="•"/>
            </a:pPr>
            <a:r>
              <a:rPr lang="tr-TR" b="1" dirty="0"/>
              <a:t> Akut böbrek yetmezliği </a:t>
            </a:r>
            <a:r>
              <a:rPr lang="tr-TR" dirty="0"/>
              <a:t>ile  </a:t>
            </a:r>
          </a:p>
          <a:p>
            <a:pPr lvl="2"/>
            <a:r>
              <a:rPr lang="tr-TR" dirty="0"/>
              <a:t>  başvurabilir. </a:t>
            </a:r>
          </a:p>
        </p:txBody>
      </p:sp>
      <p:pic>
        <p:nvPicPr>
          <p:cNvPr id="6" name="Resim 5">
            <a:extLst>
              <a:ext uri="{FF2B5EF4-FFF2-40B4-BE49-F238E27FC236}">
                <a16:creationId xmlns:a16="http://schemas.microsoft.com/office/drawing/2014/main" id="{54928886-2AAC-5EAB-7484-B3955E3C7FA4}"/>
              </a:ext>
            </a:extLst>
          </p:cNvPr>
          <p:cNvPicPr>
            <a:picLocks noChangeAspect="1"/>
          </p:cNvPicPr>
          <p:nvPr/>
        </p:nvPicPr>
        <p:blipFill rotWithShape="1">
          <a:blip r:embed="rId3"/>
          <a:srcRect l="32566" r="31648" b="18230"/>
          <a:stretch/>
        </p:blipFill>
        <p:spPr>
          <a:xfrm rot="21241719">
            <a:off x="7128125" y="1723353"/>
            <a:ext cx="699908" cy="1378792"/>
          </a:xfrm>
          <a:prstGeom prst="rect">
            <a:avLst/>
          </a:prstGeom>
        </p:spPr>
      </p:pic>
    </p:spTree>
    <p:extLst>
      <p:ext uri="{BB962C8B-B14F-4D97-AF65-F5344CB8AC3E}">
        <p14:creationId xmlns:p14="http://schemas.microsoft.com/office/powerpoint/2010/main" val="1486206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FBE4C2-917F-CF96-D1FE-9526D5C4382B}"/>
              </a:ext>
            </a:extLst>
          </p:cNvPr>
          <p:cNvSpPr>
            <a:spLocks noGrp="1"/>
          </p:cNvSpPr>
          <p:nvPr>
            <p:ph type="title"/>
          </p:nvPr>
        </p:nvSpPr>
        <p:spPr/>
        <p:txBody>
          <a:bodyPr/>
          <a:lstStyle/>
          <a:p>
            <a:r>
              <a:rPr lang="tr-TR" b="1" dirty="0">
                <a:solidFill>
                  <a:schemeClr val="accent1">
                    <a:lumMod val="75000"/>
                  </a:schemeClr>
                </a:solidFill>
              </a:rPr>
              <a:t>KOMPLİKE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8563BA89-436A-FF5D-0D49-61F5BBB73142}"/>
              </a:ext>
            </a:extLst>
          </p:cNvPr>
          <p:cNvSpPr>
            <a:spLocks noGrp="1"/>
          </p:cNvSpPr>
          <p:nvPr>
            <p:ph idx="1"/>
          </p:nvPr>
        </p:nvSpPr>
        <p:spPr/>
        <p:txBody>
          <a:bodyPr>
            <a:normAutofit/>
          </a:bodyPr>
          <a:lstStyle/>
          <a:p>
            <a:r>
              <a:rPr lang="tr-TR" dirty="0"/>
              <a:t>Multi-</a:t>
            </a:r>
            <a:r>
              <a:rPr lang="tr-TR" dirty="0" err="1"/>
              <a:t>drug</a:t>
            </a:r>
            <a:r>
              <a:rPr lang="tr-TR" dirty="0"/>
              <a:t> </a:t>
            </a:r>
            <a:r>
              <a:rPr lang="tr-TR" dirty="0" err="1"/>
              <a:t>resistan</a:t>
            </a:r>
            <a:r>
              <a:rPr lang="tr-TR" dirty="0"/>
              <a:t> gram-negatif bakterilerin artması nedeniyle tedavisi zorlaşmaktadır. </a:t>
            </a:r>
          </a:p>
          <a:p>
            <a:endParaRPr lang="tr-TR" dirty="0"/>
          </a:p>
          <a:p>
            <a:r>
              <a:rPr lang="tr-TR" dirty="0"/>
              <a:t>Komplike olmayan </a:t>
            </a:r>
            <a:r>
              <a:rPr lang="tr-TR" dirty="0" err="1"/>
              <a:t>pyelonefrit</a:t>
            </a:r>
            <a:r>
              <a:rPr lang="tr-TR" dirty="0"/>
              <a:t> </a:t>
            </a:r>
            <a:r>
              <a:rPr lang="tr-TR" dirty="0" err="1"/>
              <a:t>şemasına</a:t>
            </a:r>
            <a:r>
              <a:rPr lang="tr-TR" dirty="0"/>
              <a:t> uygun olarak ampirik tedavi </a:t>
            </a:r>
            <a:r>
              <a:rPr lang="tr-TR" dirty="0" err="1"/>
              <a:t>başlanır</a:t>
            </a:r>
            <a:r>
              <a:rPr lang="tr-TR" dirty="0"/>
              <a:t> ve kültür sonuçlarına göre düzenlenir.</a:t>
            </a:r>
          </a:p>
          <a:p>
            <a:endParaRPr lang="tr-TR" dirty="0"/>
          </a:p>
          <a:p>
            <a:r>
              <a:rPr lang="tr-TR" dirty="0"/>
              <a:t>Tek doz veya 3 günlük tedavi uygun değil.</a:t>
            </a:r>
          </a:p>
          <a:p>
            <a:endParaRPr lang="tr-TR" dirty="0"/>
          </a:p>
          <a:p>
            <a:r>
              <a:rPr lang="tr-TR" dirty="0"/>
              <a:t>Tedavi süresi </a:t>
            </a:r>
            <a:r>
              <a:rPr lang="tr-TR" dirty="0">
                <a:solidFill>
                  <a:srgbClr val="FF0000"/>
                </a:solidFill>
              </a:rPr>
              <a:t>7-14 gün</a:t>
            </a:r>
            <a:r>
              <a:rPr lang="tr-TR" dirty="0"/>
              <a:t> (komplike edici faktörlere bağlı 4-6hf).</a:t>
            </a:r>
          </a:p>
          <a:p>
            <a:endParaRPr lang="tr-TR" dirty="0"/>
          </a:p>
        </p:txBody>
      </p:sp>
    </p:spTree>
    <p:extLst>
      <p:ext uri="{BB962C8B-B14F-4D97-AF65-F5344CB8AC3E}">
        <p14:creationId xmlns:p14="http://schemas.microsoft.com/office/powerpoint/2010/main" val="779067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0442C01-9276-6095-6AB0-D4048269FBB0}"/>
              </a:ext>
            </a:extLst>
          </p:cNvPr>
          <p:cNvSpPr>
            <a:spLocks noGrp="1"/>
          </p:cNvSpPr>
          <p:nvPr>
            <p:ph type="title"/>
          </p:nvPr>
        </p:nvSpPr>
        <p:spPr/>
        <p:txBody>
          <a:bodyPr/>
          <a:lstStyle/>
          <a:p>
            <a:pPr algn="ctr"/>
            <a:r>
              <a:rPr lang="tr-TR" b="1" dirty="0">
                <a:solidFill>
                  <a:schemeClr val="accent1">
                    <a:lumMod val="75000"/>
                  </a:schemeClr>
                </a:solidFill>
              </a:rPr>
              <a:t>KOMPLİKE İYE</a:t>
            </a:r>
          </a:p>
        </p:txBody>
      </p:sp>
      <p:sp>
        <p:nvSpPr>
          <p:cNvPr id="3" name="İçerik Yer Tutucusu 2">
            <a:extLst>
              <a:ext uri="{FF2B5EF4-FFF2-40B4-BE49-F238E27FC236}">
                <a16:creationId xmlns:a16="http://schemas.microsoft.com/office/drawing/2014/main" id="{25B6E7FA-DC58-0F2D-81FC-4D01166697C1}"/>
              </a:ext>
            </a:extLst>
          </p:cNvPr>
          <p:cNvSpPr>
            <a:spLocks noGrp="1"/>
          </p:cNvSpPr>
          <p:nvPr>
            <p:ph idx="1"/>
          </p:nvPr>
        </p:nvSpPr>
        <p:spPr/>
        <p:txBody>
          <a:bodyPr/>
          <a:lstStyle/>
          <a:p>
            <a:endParaRPr lang="tr-TR" dirty="0"/>
          </a:p>
        </p:txBody>
      </p:sp>
      <p:pic>
        <p:nvPicPr>
          <p:cNvPr id="4" name="Resim 3">
            <a:extLst>
              <a:ext uri="{FF2B5EF4-FFF2-40B4-BE49-F238E27FC236}">
                <a16:creationId xmlns:a16="http://schemas.microsoft.com/office/drawing/2014/main" id="{3623EFDA-C83A-A7FE-BD59-1324D2614829}"/>
              </a:ext>
            </a:extLst>
          </p:cNvPr>
          <p:cNvPicPr>
            <a:picLocks noChangeAspect="1"/>
          </p:cNvPicPr>
          <p:nvPr/>
        </p:nvPicPr>
        <p:blipFill>
          <a:blip r:embed="rId2"/>
          <a:stretch>
            <a:fillRect/>
          </a:stretch>
        </p:blipFill>
        <p:spPr>
          <a:xfrm>
            <a:off x="2556965" y="2103005"/>
            <a:ext cx="7078069" cy="2651990"/>
          </a:xfrm>
          <a:prstGeom prst="rect">
            <a:avLst/>
          </a:prstGeom>
        </p:spPr>
      </p:pic>
      <p:pic>
        <p:nvPicPr>
          <p:cNvPr id="5" name="Resim 4">
            <a:extLst>
              <a:ext uri="{FF2B5EF4-FFF2-40B4-BE49-F238E27FC236}">
                <a16:creationId xmlns:a16="http://schemas.microsoft.com/office/drawing/2014/main" id="{1C7D0BA3-7C7D-66F1-75E1-6E9C2C37B47D}"/>
              </a:ext>
            </a:extLst>
          </p:cNvPr>
          <p:cNvPicPr>
            <a:picLocks noChangeAspect="1"/>
          </p:cNvPicPr>
          <p:nvPr/>
        </p:nvPicPr>
        <p:blipFill>
          <a:blip r:embed="rId3"/>
          <a:stretch>
            <a:fillRect/>
          </a:stretch>
        </p:blipFill>
        <p:spPr>
          <a:xfrm>
            <a:off x="9872116" y="2284157"/>
            <a:ext cx="1560711" cy="938865"/>
          </a:xfrm>
          <a:prstGeom prst="rect">
            <a:avLst/>
          </a:prstGeom>
        </p:spPr>
      </p:pic>
      <p:pic>
        <p:nvPicPr>
          <p:cNvPr id="6" name="Resim 5">
            <a:extLst>
              <a:ext uri="{FF2B5EF4-FFF2-40B4-BE49-F238E27FC236}">
                <a16:creationId xmlns:a16="http://schemas.microsoft.com/office/drawing/2014/main" id="{CABCE262-3983-509C-F76E-19C0622B0F66}"/>
              </a:ext>
            </a:extLst>
          </p:cNvPr>
          <p:cNvPicPr>
            <a:picLocks noChangeAspect="1"/>
          </p:cNvPicPr>
          <p:nvPr/>
        </p:nvPicPr>
        <p:blipFill>
          <a:blip r:embed="rId4"/>
          <a:stretch>
            <a:fillRect/>
          </a:stretch>
        </p:blipFill>
        <p:spPr>
          <a:xfrm>
            <a:off x="9978692" y="3566037"/>
            <a:ext cx="1493649" cy="755970"/>
          </a:xfrm>
          <a:prstGeom prst="rect">
            <a:avLst/>
          </a:prstGeom>
        </p:spPr>
      </p:pic>
    </p:spTree>
    <p:extLst>
      <p:ext uri="{BB962C8B-B14F-4D97-AF65-F5344CB8AC3E}">
        <p14:creationId xmlns:p14="http://schemas.microsoft.com/office/powerpoint/2010/main" val="2293741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ıbbi testlere hazır bir dizi numune">
            <a:extLst>
              <a:ext uri="{FF2B5EF4-FFF2-40B4-BE49-F238E27FC236}">
                <a16:creationId xmlns:a16="http://schemas.microsoft.com/office/drawing/2014/main" id="{DDEB1D5F-5237-B982-45AF-48B50910F9FB}"/>
              </a:ext>
            </a:extLst>
          </p:cNvPr>
          <p:cNvPicPr>
            <a:picLocks noChangeAspect="1"/>
          </p:cNvPicPr>
          <p:nvPr/>
        </p:nvPicPr>
        <p:blipFill rotWithShape="1">
          <a:blip r:embed="rId2"/>
          <a:srcRect b="5436"/>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6528D9E-854C-9618-C40A-55D4E66EA1D8}"/>
              </a:ext>
            </a:extLst>
          </p:cNvPr>
          <p:cNvSpPr>
            <a:spLocks noGrp="1"/>
          </p:cNvSpPr>
          <p:nvPr>
            <p:ph type="title"/>
          </p:nvPr>
        </p:nvSpPr>
        <p:spPr>
          <a:xfrm>
            <a:off x="838200" y="365125"/>
            <a:ext cx="5680587" cy="1899912"/>
          </a:xfrm>
        </p:spPr>
        <p:txBody>
          <a:bodyPr>
            <a:normAutofit/>
          </a:bodyPr>
          <a:lstStyle/>
          <a:p>
            <a:r>
              <a:rPr lang="tr-TR" b="1" dirty="0">
                <a:solidFill>
                  <a:schemeClr val="accent1">
                    <a:lumMod val="75000"/>
                  </a:schemeClr>
                </a:solidFill>
              </a:rPr>
              <a:t>ÖĞRENİM HEDEFLERİ</a:t>
            </a:r>
          </a:p>
        </p:txBody>
      </p:sp>
      <p:sp>
        <p:nvSpPr>
          <p:cNvPr id="3" name="İçerik Yer Tutucusu 2">
            <a:extLst>
              <a:ext uri="{FF2B5EF4-FFF2-40B4-BE49-F238E27FC236}">
                <a16:creationId xmlns:a16="http://schemas.microsoft.com/office/drawing/2014/main" id="{40EB9CCE-69D1-1E23-00C4-84EDA686392E}"/>
              </a:ext>
            </a:extLst>
          </p:cNvPr>
          <p:cNvSpPr>
            <a:spLocks noGrp="1"/>
          </p:cNvSpPr>
          <p:nvPr>
            <p:ph idx="1"/>
          </p:nvPr>
        </p:nvSpPr>
        <p:spPr>
          <a:xfrm>
            <a:off x="838200" y="1943100"/>
            <a:ext cx="3822189" cy="4233863"/>
          </a:xfrm>
        </p:spPr>
        <p:txBody>
          <a:bodyPr>
            <a:normAutofit fontScale="92500" lnSpcReduction="20000"/>
          </a:bodyPr>
          <a:lstStyle/>
          <a:p>
            <a:r>
              <a:rPr lang="tr-TR" sz="2200" dirty="0"/>
              <a:t>İdrar yolu enfeksiyonu(İYE) tanımını yapabilmek</a:t>
            </a:r>
          </a:p>
          <a:p>
            <a:endParaRPr lang="tr-TR" sz="2200" dirty="0"/>
          </a:p>
          <a:p>
            <a:r>
              <a:rPr lang="tr-TR" sz="2200" dirty="0"/>
              <a:t>İYE sıklığı ve risk faktörlerini tanımlayabilmek</a:t>
            </a:r>
          </a:p>
          <a:p>
            <a:endParaRPr lang="tr-TR" sz="2200" dirty="0"/>
          </a:p>
          <a:p>
            <a:r>
              <a:rPr lang="tr-TR" sz="2200" dirty="0"/>
              <a:t>İYE sınıflamasını yapabilmek</a:t>
            </a:r>
          </a:p>
          <a:p>
            <a:endParaRPr lang="tr-TR" sz="2200" dirty="0"/>
          </a:p>
          <a:p>
            <a:r>
              <a:rPr lang="tr-TR" sz="2200" dirty="0"/>
              <a:t>İYE tanı kriterlerini ve kırmızı bayrak semptomlarını sayabilmek</a:t>
            </a:r>
          </a:p>
          <a:p>
            <a:pPr marL="0" indent="0">
              <a:buNone/>
            </a:pPr>
            <a:endParaRPr lang="tr-TR" sz="2200" dirty="0"/>
          </a:p>
          <a:p>
            <a:r>
              <a:rPr lang="tr-TR" sz="2200" dirty="0"/>
              <a:t>İYE tedavisindeki yaklaşımları  ve kullanılan ilaçları sayabilmek</a:t>
            </a:r>
          </a:p>
          <a:p>
            <a:endParaRPr lang="tr-TR" sz="1400" dirty="0"/>
          </a:p>
        </p:txBody>
      </p:sp>
    </p:spTree>
    <p:extLst>
      <p:ext uri="{BB962C8B-B14F-4D97-AF65-F5344CB8AC3E}">
        <p14:creationId xmlns:p14="http://schemas.microsoft.com/office/powerpoint/2010/main" val="963987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7A80FC-B67B-1DCF-3FBA-BFF3CB9ECB1E}"/>
              </a:ext>
            </a:extLst>
          </p:cNvPr>
          <p:cNvSpPr>
            <a:spLocks noGrp="1"/>
          </p:cNvSpPr>
          <p:nvPr>
            <p:ph type="title"/>
          </p:nvPr>
        </p:nvSpPr>
        <p:spPr/>
        <p:txBody>
          <a:bodyPr/>
          <a:lstStyle/>
          <a:p>
            <a:r>
              <a:rPr lang="tr-TR" b="1" dirty="0">
                <a:solidFill>
                  <a:schemeClr val="accent1">
                    <a:lumMod val="75000"/>
                  </a:schemeClr>
                </a:solidFill>
              </a:rPr>
              <a:t>KOMPLİKE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59EB170D-B6A0-AF55-4A0F-282700E5AB60}"/>
              </a:ext>
            </a:extLst>
          </p:cNvPr>
          <p:cNvSpPr>
            <a:spLocks noGrp="1"/>
          </p:cNvSpPr>
          <p:nvPr>
            <p:ph idx="1"/>
          </p:nvPr>
        </p:nvSpPr>
        <p:spPr/>
        <p:txBody>
          <a:bodyPr/>
          <a:lstStyle/>
          <a:p>
            <a:r>
              <a:rPr lang="tr-TR" dirty="0">
                <a:solidFill>
                  <a:srgbClr val="FF0000"/>
                </a:solidFill>
              </a:rPr>
              <a:t>Gebelerde;</a:t>
            </a:r>
          </a:p>
          <a:p>
            <a:pPr marL="0" indent="0">
              <a:buNone/>
            </a:pPr>
            <a:r>
              <a:rPr lang="tr-TR" dirty="0">
                <a:solidFill>
                  <a:srgbClr val="FF0000"/>
                </a:solidFill>
              </a:rPr>
              <a:t>  </a:t>
            </a:r>
            <a:r>
              <a:rPr lang="tr-TR" dirty="0"/>
              <a:t>-</a:t>
            </a:r>
            <a:r>
              <a:rPr lang="tr-TR" dirty="0">
                <a:solidFill>
                  <a:srgbClr val="FF0000"/>
                </a:solidFill>
              </a:rPr>
              <a:t> </a:t>
            </a:r>
            <a:r>
              <a:rPr lang="tr-TR" sz="2800" dirty="0" err="1"/>
              <a:t>Fosfomisin</a:t>
            </a:r>
            <a:r>
              <a:rPr lang="tr-TR" sz="2800" dirty="0"/>
              <a:t> (3 g tek doz) ya da ikinci ve üçüncü kuşak oral sefalosporinler etkili kısa dönem tedavi adayları olarak düşünülebilir. </a:t>
            </a:r>
          </a:p>
          <a:p>
            <a:endParaRPr lang="tr-TR" sz="2800" dirty="0"/>
          </a:p>
          <a:p>
            <a:pPr marL="0" indent="0">
              <a:buNone/>
            </a:pPr>
            <a:r>
              <a:rPr lang="tr-TR" dirty="0"/>
              <a:t>  - </a:t>
            </a:r>
            <a:r>
              <a:rPr lang="tr-TR" sz="2800" dirty="0"/>
              <a:t>Aksi halde, amoksisilin, </a:t>
            </a:r>
            <a:r>
              <a:rPr lang="tr-TR" sz="2800" dirty="0" err="1"/>
              <a:t>sefaleksin</a:t>
            </a:r>
            <a:r>
              <a:rPr lang="tr-TR" sz="2800" dirty="0"/>
              <a:t> ya da </a:t>
            </a:r>
            <a:r>
              <a:rPr lang="tr-TR" sz="2800" dirty="0" err="1"/>
              <a:t>nitrofurantoin</a:t>
            </a:r>
            <a:r>
              <a:rPr lang="tr-TR" sz="2800" dirty="0"/>
              <a:t> ile geleneksel tedavi önerilmektedir.</a:t>
            </a:r>
          </a:p>
          <a:p>
            <a:endParaRPr lang="tr-TR" sz="2800" b="1" dirty="0"/>
          </a:p>
          <a:p>
            <a:pPr marL="0" indent="0">
              <a:buNone/>
            </a:pPr>
            <a:r>
              <a:rPr lang="tr-TR" sz="2800" dirty="0"/>
              <a:t>  - Bakteriürinin ortadan kalktığını göstermek için, tedaviden sonra takip amaçlı idrar kültürleri yapılmalıdır.</a:t>
            </a:r>
          </a:p>
          <a:p>
            <a:pPr marL="0" indent="0">
              <a:buNone/>
            </a:pPr>
            <a:endParaRPr lang="tr-TR" dirty="0">
              <a:solidFill>
                <a:srgbClr val="FF0000"/>
              </a:solidFill>
            </a:endParaRPr>
          </a:p>
        </p:txBody>
      </p:sp>
    </p:spTree>
    <p:extLst>
      <p:ext uri="{BB962C8B-B14F-4D97-AF65-F5344CB8AC3E}">
        <p14:creationId xmlns:p14="http://schemas.microsoft.com/office/powerpoint/2010/main" val="1314064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3AEF5F-2E4A-C863-B952-DB1EF939DCA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5301498-705B-9516-55CA-E20EB4072AB3}"/>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42C7A972-2863-F80B-F126-9B42E4005B97}"/>
              </a:ext>
            </a:extLst>
          </p:cNvPr>
          <p:cNvPicPr>
            <a:picLocks noChangeAspect="1"/>
          </p:cNvPicPr>
          <p:nvPr/>
        </p:nvPicPr>
        <p:blipFill>
          <a:blip r:embed="rId2"/>
          <a:stretch>
            <a:fillRect/>
          </a:stretch>
        </p:blipFill>
        <p:spPr>
          <a:xfrm>
            <a:off x="2563824" y="1058974"/>
            <a:ext cx="7064352" cy="4740051"/>
          </a:xfrm>
          <a:prstGeom prst="rect">
            <a:avLst/>
          </a:prstGeom>
        </p:spPr>
      </p:pic>
      <p:pic>
        <p:nvPicPr>
          <p:cNvPr id="7" name="Resim 6">
            <a:extLst>
              <a:ext uri="{FF2B5EF4-FFF2-40B4-BE49-F238E27FC236}">
                <a16:creationId xmlns:a16="http://schemas.microsoft.com/office/drawing/2014/main" id="{F8F0BCED-23D8-278C-483B-C2A208DC6A57}"/>
              </a:ext>
            </a:extLst>
          </p:cNvPr>
          <p:cNvPicPr>
            <a:picLocks noChangeAspect="1"/>
          </p:cNvPicPr>
          <p:nvPr/>
        </p:nvPicPr>
        <p:blipFill>
          <a:blip r:embed="rId3"/>
          <a:stretch>
            <a:fillRect/>
          </a:stretch>
        </p:blipFill>
        <p:spPr>
          <a:xfrm>
            <a:off x="2563824" y="595462"/>
            <a:ext cx="1615214" cy="266978"/>
          </a:xfrm>
          <a:prstGeom prst="rect">
            <a:avLst/>
          </a:prstGeom>
        </p:spPr>
      </p:pic>
    </p:spTree>
    <p:extLst>
      <p:ext uri="{BB962C8B-B14F-4D97-AF65-F5344CB8AC3E}">
        <p14:creationId xmlns:p14="http://schemas.microsoft.com/office/powerpoint/2010/main" val="3880887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C4C4B5-716F-30B7-1F30-850084427F44}"/>
              </a:ext>
            </a:extLst>
          </p:cNvPr>
          <p:cNvSpPr>
            <a:spLocks noGrp="1"/>
          </p:cNvSpPr>
          <p:nvPr>
            <p:ph type="title"/>
          </p:nvPr>
        </p:nvSpPr>
        <p:spPr/>
        <p:txBody>
          <a:bodyPr/>
          <a:lstStyle/>
          <a:p>
            <a:r>
              <a:rPr lang="tr-TR" b="1" dirty="0">
                <a:solidFill>
                  <a:schemeClr val="accent1">
                    <a:lumMod val="75000"/>
                  </a:schemeClr>
                </a:solidFill>
              </a:rPr>
              <a:t>KOMPLİKE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4F78D272-DCDC-492D-A017-12C30C70BC27}"/>
              </a:ext>
            </a:extLst>
          </p:cNvPr>
          <p:cNvSpPr>
            <a:spLocks noGrp="1"/>
          </p:cNvSpPr>
          <p:nvPr>
            <p:ph idx="1"/>
          </p:nvPr>
        </p:nvSpPr>
        <p:spPr/>
        <p:txBody>
          <a:bodyPr/>
          <a:lstStyle/>
          <a:p>
            <a:r>
              <a:rPr lang="tr-TR" dirty="0">
                <a:solidFill>
                  <a:srgbClr val="FF0000"/>
                </a:solidFill>
              </a:rPr>
              <a:t>Kateter İlişkili İYE</a:t>
            </a:r>
          </a:p>
          <a:p>
            <a:r>
              <a:rPr lang="tr-TR" dirty="0"/>
              <a:t>İdrar kateteri olan hastaların %3-10 ‘unda bakteriüri görülür ve bunların %10 -25’inde İYE gelişir.</a:t>
            </a:r>
          </a:p>
          <a:p>
            <a:endParaRPr lang="tr-TR" dirty="0"/>
          </a:p>
          <a:p>
            <a:r>
              <a:rPr lang="tr-TR" dirty="0"/>
              <a:t>Kateterizasyon süresi uzadıkça risk artmaktadır.</a:t>
            </a:r>
          </a:p>
          <a:p>
            <a:endParaRPr lang="tr-TR" dirty="0"/>
          </a:p>
          <a:p>
            <a:r>
              <a:rPr lang="tr-TR" dirty="0"/>
              <a:t>En yaygın semptom </a:t>
            </a:r>
            <a:r>
              <a:rPr lang="tr-TR" dirty="0">
                <a:sym typeface="Wingdings" panose="05000000000000000000" pitchFamily="2" charset="2"/>
              </a:rPr>
              <a:t> </a:t>
            </a:r>
            <a:r>
              <a:rPr lang="tr-TR" b="1" dirty="0">
                <a:sym typeface="Wingdings" panose="05000000000000000000" pitchFamily="2" charset="2"/>
              </a:rPr>
              <a:t>Ateş</a:t>
            </a:r>
            <a:endParaRPr lang="tr-TR" b="1" dirty="0"/>
          </a:p>
          <a:p>
            <a:endParaRPr lang="tr-TR" dirty="0">
              <a:solidFill>
                <a:srgbClr val="FF0000"/>
              </a:solidFill>
            </a:endParaRPr>
          </a:p>
        </p:txBody>
      </p:sp>
    </p:spTree>
    <p:extLst>
      <p:ext uri="{BB962C8B-B14F-4D97-AF65-F5344CB8AC3E}">
        <p14:creationId xmlns:p14="http://schemas.microsoft.com/office/powerpoint/2010/main" val="3549529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D5B4B49-1E85-A030-252E-B7336CD076D2}"/>
              </a:ext>
            </a:extLst>
          </p:cNvPr>
          <p:cNvSpPr>
            <a:spLocks noGrp="1"/>
          </p:cNvSpPr>
          <p:nvPr>
            <p:ph type="title"/>
          </p:nvPr>
        </p:nvSpPr>
        <p:spPr/>
        <p:txBody>
          <a:bodyPr/>
          <a:lstStyle/>
          <a:p>
            <a:r>
              <a:rPr lang="tr-TR" b="1" dirty="0">
                <a:solidFill>
                  <a:schemeClr val="accent1">
                    <a:lumMod val="75000"/>
                  </a:schemeClr>
                </a:solidFill>
              </a:rPr>
              <a:t>KOMPLİKE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531B9978-E204-9464-526C-192B94293981}"/>
              </a:ext>
            </a:extLst>
          </p:cNvPr>
          <p:cNvSpPr>
            <a:spLocks noGrp="1"/>
          </p:cNvSpPr>
          <p:nvPr>
            <p:ph idx="1"/>
          </p:nvPr>
        </p:nvSpPr>
        <p:spPr>
          <a:xfrm>
            <a:off x="838200" y="1825625"/>
            <a:ext cx="7017774" cy="4351338"/>
          </a:xfrm>
        </p:spPr>
        <p:txBody>
          <a:bodyPr>
            <a:normAutofit fontScale="92500" lnSpcReduction="10000"/>
          </a:bodyPr>
          <a:lstStyle/>
          <a:p>
            <a:r>
              <a:rPr lang="tr-TR" dirty="0">
                <a:solidFill>
                  <a:srgbClr val="FF0000"/>
                </a:solidFill>
              </a:rPr>
              <a:t>Kateter İlişkili İYE</a:t>
            </a:r>
          </a:p>
          <a:p>
            <a:r>
              <a:rPr lang="tr-TR" dirty="0"/>
              <a:t>Son 48 saat içinde kateteri çekilmiş bir hastada gözlenen İYE da kateter ilişkili İYE olarak değerlendirilmelidir. </a:t>
            </a:r>
          </a:p>
          <a:p>
            <a:endParaRPr lang="tr-TR" dirty="0"/>
          </a:p>
          <a:p>
            <a:r>
              <a:rPr lang="tr-TR" b="1" dirty="0"/>
              <a:t>Akut komplike İYE </a:t>
            </a:r>
            <a:r>
              <a:rPr lang="tr-TR" dirty="0"/>
              <a:t>gibi tedavi edilmelidir.</a:t>
            </a:r>
          </a:p>
          <a:p>
            <a:endParaRPr lang="tr-TR" dirty="0"/>
          </a:p>
          <a:p>
            <a:r>
              <a:rPr lang="tr-TR" dirty="0"/>
              <a:t>Gereksiz kateterizasyondan kaçınılması, sterilizasyon kurallarına dikkat edilmesi ve mümkün olan en kısa sürede kateterin uzaklaştırılması önerilir.</a:t>
            </a:r>
          </a:p>
          <a:p>
            <a:endParaRPr lang="tr-TR" dirty="0"/>
          </a:p>
        </p:txBody>
      </p:sp>
      <p:pic>
        <p:nvPicPr>
          <p:cNvPr id="4" name="Resim 3">
            <a:extLst>
              <a:ext uri="{FF2B5EF4-FFF2-40B4-BE49-F238E27FC236}">
                <a16:creationId xmlns:a16="http://schemas.microsoft.com/office/drawing/2014/main" id="{4258B519-6D05-2624-1E0E-26B7060AE0E1}"/>
              </a:ext>
            </a:extLst>
          </p:cNvPr>
          <p:cNvPicPr>
            <a:picLocks noChangeAspect="1"/>
          </p:cNvPicPr>
          <p:nvPr/>
        </p:nvPicPr>
        <p:blipFill>
          <a:blip r:embed="rId2"/>
          <a:stretch>
            <a:fillRect/>
          </a:stretch>
        </p:blipFill>
        <p:spPr>
          <a:xfrm>
            <a:off x="7976351" y="2431438"/>
            <a:ext cx="3072650" cy="3139712"/>
          </a:xfrm>
          <a:prstGeom prst="rect">
            <a:avLst/>
          </a:prstGeom>
        </p:spPr>
      </p:pic>
      <p:sp>
        <p:nvSpPr>
          <p:cNvPr id="5" name="Dikdörtgen 4">
            <a:extLst>
              <a:ext uri="{FF2B5EF4-FFF2-40B4-BE49-F238E27FC236}">
                <a16:creationId xmlns:a16="http://schemas.microsoft.com/office/drawing/2014/main" id="{BEB8D8A2-9B6D-C6B5-FA23-513033A9E758}"/>
              </a:ext>
            </a:extLst>
          </p:cNvPr>
          <p:cNvSpPr/>
          <p:nvPr/>
        </p:nvSpPr>
        <p:spPr>
          <a:xfrm>
            <a:off x="7976351" y="2792361"/>
            <a:ext cx="3183262" cy="3244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A8F8C0AC-D1E0-5B26-3177-EA32262239D9}"/>
              </a:ext>
            </a:extLst>
          </p:cNvPr>
          <p:cNvSpPr/>
          <p:nvPr/>
        </p:nvSpPr>
        <p:spPr>
          <a:xfrm>
            <a:off x="8062452" y="4385187"/>
            <a:ext cx="3097161" cy="3244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F53AD01E-9196-62E7-3E42-3D869F6D2EDF}"/>
              </a:ext>
            </a:extLst>
          </p:cNvPr>
          <p:cNvSpPr/>
          <p:nvPr/>
        </p:nvSpPr>
        <p:spPr>
          <a:xfrm>
            <a:off x="8062451" y="4994787"/>
            <a:ext cx="3097161" cy="3244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Alt Bilgi Yer Tutucusu 7">
            <a:extLst>
              <a:ext uri="{FF2B5EF4-FFF2-40B4-BE49-F238E27FC236}">
                <a16:creationId xmlns:a16="http://schemas.microsoft.com/office/drawing/2014/main" id="{06EC7CF2-F495-8122-DDA9-97347E8FE577}"/>
              </a:ext>
            </a:extLst>
          </p:cNvPr>
          <p:cNvSpPr>
            <a:spLocks noGrp="1"/>
          </p:cNvSpPr>
          <p:nvPr>
            <p:ph type="ftr" sz="quarter" idx="11"/>
          </p:nvPr>
        </p:nvSpPr>
        <p:spPr/>
        <p:txBody>
          <a:bodyPr/>
          <a:lstStyle/>
          <a:p>
            <a:r>
              <a:rPr lang="en-US" dirty="0"/>
              <a:t>**AvrupaUrolojiDernegi(EAU)Kilavuzlari2022.pdf</a:t>
            </a:r>
          </a:p>
        </p:txBody>
      </p:sp>
    </p:spTree>
    <p:extLst>
      <p:ext uri="{BB962C8B-B14F-4D97-AF65-F5344CB8AC3E}">
        <p14:creationId xmlns:p14="http://schemas.microsoft.com/office/powerpoint/2010/main" val="1654684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189FDE-6869-06C5-0FF7-4F1BFB72AD89}"/>
              </a:ext>
            </a:extLst>
          </p:cNvPr>
          <p:cNvSpPr>
            <a:spLocks noGrp="1"/>
          </p:cNvSpPr>
          <p:nvPr>
            <p:ph type="title"/>
          </p:nvPr>
        </p:nvSpPr>
        <p:spPr/>
        <p:txBody>
          <a:bodyPr/>
          <a:lstStyle/>
          <a:p>
            <a:r>
              <a:rPr lang="tr-TR" b="1" dirty="0">
                <a:solidFill>
                  <a:schemeClr val="accent1">
                    <a:lumMod val="75000"/>
                  </a:schemeClr>
                </a:solidFill>
              </a:rPr>
              <a:t>ASEMPTOMATİK BAKTERİÜRİ</a:t>
            </a:r>
          </a:p>
        </p:txBody>
      </p:sp>
      <p:sp>
        <p:nvSpPr>
          <p:cNvPr id="3" name="İçerik Yer Tutucusu 2">
            <a:extLst>
              <a:ext uri="{FF2B5EF4-FFF2-40B4-BE49-F238E27FC236}">
                <a16:creationId xmlns:a16="http://schemas.microsoft.com/office/drawing/2014/main" id="{4F262C8D-9B62-5CE7-90ED-A8990B02467C}"/>
              </a:ext>
            </a:extLst>
          </p:cNvPr>
          <p:cNvSpPr>
            <a:spLocks noGrp="1"/>
          </p:cNvSpPr>
          <p:nvPr>
            <p:ph idx="1"/>
          </p:nvPr>
        </p:nvSpPr>
        <p:spPr/>
        <p:txBody>
          <a:bodyPr>
            <a:normAutofit lnSpcReduction="10000"/>
          </a:bodyPr>
          <a:lstStyle/>
          <a:p>
            <a:r>
              <a:rPr lang="tr-TR" b="1" dirty="0"/>
              <a:t>İdrar yolu semptomları olmayan </a:t>
            </a:r>
            <a:r>
              <a:rPr lang="tr-TR" dirty="0"/>
              <a:t>bir bireyde;</a:t>
            </a:r>
          </a:p>
          <a:p>
            <a:pPr lvl="1"/>
            <a:r>
              <a:rPr lang="tr-TR" dirty="0"/>
              <a:t>24 saat arayla alınmış iki numunede &gt; </a:t>
            </a:r>
            <a:r>
              <a:rPr lang="tr-TR" b="0" i="0" dirty="0">
                <a:solidFill>
                  <a:srgbClr val="000000"/>
                </a:solidFill>
                <a:effectLst/>
                <a:latin typeface="arial" panose="020B0604020202020204" pitchFamily="34" charset="0"/>
              </a:rPr>
              <a:t>10⁵</a:t>
            </a:r>
            <a:r>
              <a:rPr lang="tr-TR" dirty="0"/>
              <a:t> </a:t>
            </a:r>
            <a:r>
              <a:rPr lang="tr-TR" dirty="0" err="1"/>
              <a:t>cfu</a:t>
            </a:r>
            <a:r>
              <a:rPr lang="tr-TR" dirty="0"/>
              <a:t>/</a:t>
            </a:r>
            <a:r>
              <a:rPr lang="tr-TR" dirty="0" err="1"/>
              <a:t>mL</a:t>
            </a:r>
            <a:r>
              <a:rPr lang="tr-TR" dirty="0"/>
              <a:t> bakteri üremesi gösteren orta akım idrar numunesi</a:t>
            </a:r>
          </a:p>
          <a:p>
            <a:pPr lvl="1"/>
            <a:r>
              <a:rPr lang="tr-TR" dirty="0"/>
              <a:t>İdrar örneğinde bakteri veya idrar </a:t>
            </a:r>
            <a:r>
              <a:rPr lang="tr-TR" dirty="0" err="1"/>
              <a:t>strick</a:t>
            </a:r>
            <a:r>
              <a:rPr lang="tr-TR" dirty="0"/>
              <a:t> testinde lökosit, nitrit yada her ikisinin pozitif olması</a:t>
            </a:r>
          </a:p>
          <a:p>
            <a:r>
              <a:rPr lang="tr-TR" dirty="0"/>
              <a:t>Premenopozal kadın </a:t>
            </a:r>
            <a:r>
              <a:rPr lang="tr-TR" dirty="0">
                <a:sym typeface="Wingdings" panose="05000000000000000000" pitchFamily="2" charset="2"/>
              </a:rPr>
              <a:t></a:t>
            </a:r>
            <a:r>
              <a:rPr lang="tr-TR" dirty="0"/>
              <a:t> %1-5</a:t>
            </a:r>
          </a:p>
          <a:p>
            <a:r>
              <a:rPr lang="tr-TR" dirty="0">
                <a:solidFill>
                  <a:srgbClr val="FF0000"/>
                </a:solidFill>
              </a:rPr>
              <a:t>Gebelerde</a:t>
            </a:r>
            <a:r>
              <a:rPr lang="tr-TR" dirty="0"/>
              <a:t> </a:t>
            </a:r>
            <a:r>
              <a:rPr lang="tr-TR" dirty="0">
                <a:sym typeface="Wingdings" panose="05000000000000000000" pitchFamily="2" charset="2"/>
              </a:rPr>
              <a:t> </a:t>
            </a:r>
            <a:r>
              <a:rPr lang="tr-TR" dirty="0"/>
              <a:t> %2-10</a:t>
            </a:r>
          </a:p>
          <a:p>
            <a:pPr marL="228600" lvl="1">
              <a:spcBef>
                <a:spcPts val="1000"/>
              </a:spcBef>
            </a:pPr>
            <a:r>
              <a:rPr lang="tr-TR" sz="2800" dirty="0"/>
              <a:t>Tek bir orta akım idrar ile alınan kültürde yalancı pozitiflik oranı %40</a:t>
            </a:r>
          </a:p>
          <a:p>
            <a:pPr marL="228600" lvl="1">
              <a:spcBef>
                <a:spcPts val="1000"/>
              </a:spcBef>
            </a:pPr>
            <a:r>
              <a:rPr lang="tr-TR" sz="2800" dirty="0"/>
              <a:t>Gereksiz tedaviden kaçınmak için, asemptomatik bakteriüri, arka arkaya yapılan iki kültürün aynı patojen türü için pozitif sonuç vermesi istenmektedir.</a:t>
            </a:r>
          </a:p>
          <a:p>
            <a:endParaRPr lang="tr-TR" dirty="0"/>
          </a:p>
          <a:p>
            <a:endParaRPr lang="tr-TR" dirty="0"/>
          </a:p>
          <a:p>
            <a:endParaRPr lang="tr-TR" dirty="0"/>
          </a:p>
        </p:txBody>
      </p:sp>
    </p:spTree>
    <p:extLst>
      <p:ext uri="{BB962C8B-B14F-4D97-AF65-F5344CB8AC3E}">
        <p14:creationId xmlns:p14="http://schemas.microsoft.com/office/powerpoint/2010/main" val="2025243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87BAE1-FAAD-3D92-AEC0-4A34E85B4940}"/>
              </a:ext>
            </a:extLst>
          </p:cNvPr>
          <p:cNvSpPr>
            <a:spLocks noGrp="1"/>
          </p:cNvSpPr>
          <p:nvPr>
            <p:ph type="title"/>
          </p:nvPr>
        </p:nvSpPr>
        <p:spPr/>
        <p:txBody>
          <a:bodyPr/>
          <a:lstStyle/>
          <a:p>
            <a:r>
              <a:rPr lang="tr-TR" b="1" dirty="0">
                <a:solidFill>
                  <a:schemeClr val="accent1">
                    <a:lumMod val="75000"/>
                  </a:schemeClr>
                </a:solidFill>
              </a:rPr>
              <a:t>ASEMPTOMATİK BAKTERİÜRİ</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44B5E33F-73B0-0F5B-DE87-9FFF0ACEDBF7}"/>
              </a:ext>
            </a:extLst>
          </p:cNvPr>
          <p:cNvSpPr>
            <a:spLocks noGrp="1"/>
          </p:cNvSpPr>
          <p:nvPr>
            <p:ph idx="1"/>
          </p:nvPr>
        </p:nvSpPr>
        <p:spPr/>
        <p:txBody>
          <a:bodyPr/>
          <a:lstStyle/>
          <a:p>
            <a:r>
              <a:rPr lang="tr-TR" dirty="0">
                <a:solidFill>
                  <a:srgbClr val="FF0000"/>
                </a:solidFill>
              </a:rPr>
              <a:t>Gebe kadınlar </a:t>
            </a:r>
            <a:r>
              <a:rPr lang="tr-TR" dirty="0"/>
              <a:t>asemptomatik bakteriüri açısından rutin olarak </a:t>
            </a:r>
            <a:r>
              <a:rPr lang="tr-TR" b="1" dirty="0"/>
              <a:t>taranması ve tedavi edilmesi gereken tek gruptur</a:t>
            </a:r>
            <a:r>
              <a:rPr lang="tr-TR" dirty="0"/>
              <a:t>.</a:t>
            </a:r>
          </a:p>
          <a:p>
            <a:pPr marL="457200" lvl="1" indent="0">
              <a:buNone/>
            </a:pPr>
            <a:r>
              <a:rPr lang="tr-TR" dirty="0"/>
              <a:t>- Erken doğum</a:t>
            </a:r>
          </a:p>
          <a:p>
            <a:pPr marL="457200" lvl="1" indent="0">
              <a:buNone/>
            </a:pPr>
            <a:r>
              <a:rPr lang="tr-TR" dirty="0"/>
              <a:t>- Düşük doğum ağırlığı </a:t>
            </a:r>
          </a:p>
          <a:p>
            <a:pPr marL="457200" lvl="1" indent="0">
              <a:buNone/>
            </a:pPr>
            <a:r>
              <a:rPr lang="tr-TR" dirty="0"/>
              <a:t>- </a:t>
            </a:r>
            <a:r>
              <a:rPr lang="tr-TR" dirty="0" err="1"/>
              <a:t>Pyelonefrit</a:t>
            </a:r>
            <a:r>
              <a:rPr lang="tr-TR" dirty="0"/>
              <a:t> sıklığını artırmakta (Tedavi edilmezse %20-30)</a:t>
            </a:r>
          </a:p>
          <a:p>
            <a:pPr lvl="1">
              <a:buFontTx/>
              <a:buChar char="-"/>
            </a:pPr>
            <a:endParaRPr lang="tr-TR" dirty="0"/>
          </a:p>
          <a:p>
            <a:r>
              <a:rPr lang="tr-TR" dirty="0"/>
              <a:t>G</a:t>
            </a:r>
            <a:r>
              <a:rPr lang="tr-TR" sz="2800" dirty="0"/>
              <a:t>ebeliğin erken döneminde (12-16 </a:t>
            </a:r>
            <a:r>
              <a:rPr lang="tr-TR" sz="2800" dirty="0" err="1"/>
              <a:t>hf</a:t>
            </a:r>
            <a:r>
              <a:rPr lang="tr-TR" sz="2800" dirty="0"/>
              <a:t>) en az bir kez idrar kültürüyle bakteriüri taraması yapılması ve sonuçlar pozitif çıkarsa, tedavi uygulanması önerilmekte.</a:t>
            </a:r>
          </a:p>
          <a:p>
            <a:endParaRPr lang="tr-TR" dirty="0"/>
          </a:p>
          <a:p>
            <a:endParaRPr lang="tr-TR" dirty="0"/>
          </a:p>
        </p:txBody>
      </p:sp>
      <p:pic>
        <p:nvPicPr>
          <p:cNvPr id="6" name="Resim 5">
            <a:extLst>
              <a:ext uri="{FF2B5EF4-FFF2-40B4-BE49-F238E27FC236}">
                <a16:creationId xmlns:a16="http://schemas.microsoft.com/office/drawing/2014/main" id="{0349EEC6-AD6D-B8D5-A8AF-1373F0287123}"/>
              </a:ext>
            </a:extLst>
          </p:cNvPr>
          <p:cNvPicPr>
            <a:picLocks noChangeAspect="1"/>
          </p:cNvPicPr>
          <p:nvPr/>
        </p:nvPicPr>
        <p:blipFill>
          <a:blip r:embed="rId3"/>
          <a:stretch>
            <a:fillRect/>
          </a:stretch>
        </p:blipFill>
        <p:spPr>
          <a:xfrm>
            <a:off x="8730095" y="234157"/>
            <a:ext cx="2857500" cy="1524000"/>
          </a:xfrm>
          <a:prstGeom prst="rect">
            <a:avLst/>
          </a:prstGeom>
        </p:spPr>
      </p:pic>
    </p:spTree>
    <p:extLst>
      <p:ext uri="{BB962C8B-B14F-4D97-AF65-F5344CB8AC3E}">
        <p14:creationId xmlns:p14="http://schemas.microsoft.com/office/powerpoint/2010/main" val="4171893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6C7014-A958-BBA5-0AE7-B7D25364489D}"/>
              </a:ext>
            </a:extLst>
          </p:cNvPr>
          <p:cNvSpPr>
            <a:spLocks noGrp="1"/>
          </p:cNvSpPr>
          <p:nvPr>
            <p:ph type="title"/>
          </p:nvPr>
        </p:nvSpPr>
        <p:spPr/>
        <p:txBody>
          <a:bodyPr/>
          <a:lstStyle/>
          <a:p>
            <a:pPr algn="ctr"/>
            <a:r>
              <a:rPr lang="tr-TR" b="1" dirty="0">
                <a:solidFill>
                  <a:schemeClr val="accent1">
                    <a:lumMod val="75000"/>
                  </a:schemeClr>
                </a:solidFill>
              </a:rPr>
              <a:t>ASEMPTOMATİK BAKTERİÜRİ</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5A04C6DD-94D8-CAC2-EC63-0213B0275E2F}"/>
              </a:ext>
            </a:extLst>
          </p:cNvPr>
          <p:cNvSpPr>
            <a:spLocks noGrp="1"/>
          </p:cNvSpPr>
          <p:nvPr>
            <p:ph idx="1"/>
          </p:nvPr>
        </p:nvSpPr>
        <p:spPr/>
        <p:txBody>
          <a:bodyPr/>
          <a:lstStyle/>
          <a:p>
            <a:endParaRPr lang="tr-TR" dirty="0"/>
          </a:p>
        </p:txBody>
      </p:sp>
      <p:pic>
        <p:nvPicPr>
          <p:cNvPr id="5" name="Resim 4">
            <a:extLst>
              <a:ext uri="{FF2B5EF4-FFF2-40B4-BE49-F238E27FC236}">
                <a16:creationId xmlns:a16="http://schemas.microsoft.com/office/drawing/2014/main" id="{64996CA3-3AF0-E56F-0A7C-8D384EF9B6AC}"/>
              </a:ext>
            </a:extLst>
          </p:cNvPr>
          <p:cNvPicPr>
            <a:picLocks noChangeAspect="1"/>
          </p:cNvPicPr>
          <p:nvPr/>
        </p:nvPicPr>
        <p:blipFill>
          <a:blip r:embed="rId2"/>
          <a:stretch>
            <a:fillRect/>
          </a:stretch>
        </p:blipFill>
        <p:spPr>
          <a:xfrm>
            <a:off x="2615381" y="2153265"/>
            <a:ext cx="6607277" cy="3726425"/>
          </a:xfrm>
          <a:prstGeom prst="rect">
            <a:avLst/>
          </a:prstGeom>
        </p:spPr>
      </p:pic>
      <p:sp>
        <p:nvSpPr>
          <p:cNvPr id="6" name="Alt Bilgi Yer Tutucusu 5">
            <a:extLst>
              <a:ext uri="{FF2B5EF4-FFF2-40B4-BE49-F238E27FC236}">
                <a16:creationId xmlns:a16="http://schemas.microsoft.com/office/drawing/2014/main" id="{4EC55CB4-F0CE-93BD-0081-08E317EDDE3C}"/>
              </a:ext>
            </a:extLst>
          </p:cNvPr>
          <p:cNvSpPr>
            <a:spLocks noGrp="1"/>
          </p:cNvSpPr>
          <p:nvPr>
            <p:ph type="ftr" sz="quarter" idx="11"/>
          </p:nvPr>
        </p:nvSpPr>
        <p:spPr/>
        <p:txBody>
          <a:bodyPr/>
          <a:lstStyle/>
          <a:p>
            <a:r>
              <a:rPr lang="en-US" dirty="0"/>
              <a:t>**AvrupaUrolojiDernegi(EAU)Kilavuzlari2022.pdf</a:t>
            </a:r>
          </a:p>
        </p:txBody>
      </p:sp>
      <p:sp>
        <p:nvSpPr>
          <p:cNvPr id="7" name="Dikdörtgen 6">
            <a:extLst>
              <a:ext uri="{FF2B5EF4-FFF2-40B4-BE49-F238E27FC236}">
                <a16:creationId xmlns:a16="http://schemas.microsoft.com/office/drawing/2014/main" id="{818D1271-9906-28CA-13FC-0A642971319F}"/>
              </a:ext>
            </a:extLst>
          </p:cNvPr>
          <p:cNvSpPr/>
          <p:nvPr/>
        </p:nvSpPr>
        <p:spPr>
          <a:xfrm>
            <a:off x="2517058" y="5250426"/>
            <a:ext cx="6803923" cy="6292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92466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838200" y="778947"/>
            <a:ext cx="9895609" cy="577517"/>
          </a:xfrm>
        </p:spPr>
        <p:txBody>
          <a:bodyPr>
            <a:noAutofit/>
          </a:bodyPr>
          <a:lstStyle/>
          <a:p>
            <a:r>
              <a:rPr lang="tr-TR" b="1" dirty="0">
                <a:solidFill>
                  <a:schemeClr val="accent1">
                    <a:lumMod val="75000"/>
                  </a:schemeClr>
                </a:solidFill>
              </a:rPr>
              <a:t>ASEMPTOMATİK BAKTERİÜRİ (GEBELERDE)</a:t>
            </a:r>
          </a:p>
        </p:txBody>
      </p:sp>
      <p:sp>
        <p:nvSpPr>
          <p:cNvPr id="3" name="İçerik Yer Tutucusu 2"/>
          <p:cNvSpPr>
            <a:spLocks noGrp="1"/>
          </p:cNvSpPr>
          <p:nvPr>
            <p:ph idx="1"/>
          </p:nvPr>
        </p:nvSpPr>
        <p:spPr/>
        <p:txBody>
          <a:bodyPr/>
          <a:lstStyle/>
          <a:p>
            <a:r>
              <a:rPr lang="tr-TR" dirty="0">
                <a:solidFill>
                  <a:srgbClr val="FF0000"/>
                </a:solidFill>
              </a:rPr>
              <a:t>Tedavi</a:t>
            </a:r>
          </a:p>
          <a:p>
            <a:pPr marL="0" indent="0">
              <a:buNone/>
            </a:pPr>
            <a:r>
              <a:rPr lang="tr-TR" dirty="0"/>
              <a:t>  </a:t>
            </a:r>
            <a:r>
              <a:rPr lang="tr-TR" dirty="0">
                <a:sym typeface="Wingdings" panose="05000000000000000000" pitchFamily="2" charset="2"/>
              </a:rPr>
              <a:t> </a:t>
            </a:r>
            <a:r>
              <a:rPr lang="tr-TR" dirty="0"/>
              <a:t>Belirgin direnç veya penisilin alerjisi yoksa </a:t>
            </a:r>
            <a:r>
              <a:rPr lang="tr-TR" dirty="0">
                <a:sym typeface="Wingdings" panose="05000000000000000000" pitchFamily="2" charset="2"/>
              </a:rPr>
              <a:t> </a:t>
            </a:r>
            <a:r>
              <a:rPr lang="tr-TR" b="1" dirty="0">
                <a:sym typeface="Wingdings" panose="05000000000000000000" pitchFamily="2" charset="2"/>
              </a:rPr>
              <a:t>7 gün amoksisilin</a:t>
            </a:r>
          </a:p>
          <a:p>
            <a:pPr marL="0" indent="0">
              <a:buNone/>
            </a:pPr>
            <a:endParaRPr lang="tr-TR" b="1" dirty="0">
              <a:sym typeface="Wingdings" panose="05000000000000000000" pitchFamily="2" charset="2"/>
            </a:endParaRPr>
          </a:p>
          <a:p>
            <a:pPr marL="0" indent="0">
              <a:buNone/>
            </a:pPr>
            <a:r>
              <a:rPr lang="tr-TR" dirty="0">
                <a:sym typeface="Wingdings" panose="05000000000000000000" pitchFamily="2" charset="2"/>
              </a:rPr>
              <a:t>   Penisilin alerjisi olan gebelerde  </a:t>
            </a:r>
            <a:r>
              <a:rPr lang="tr-TR" b="1" dirty="0">
                <a:sym typeface="Wingdings" panose="05000000000000000000" pitchFamily="2" charset="2"/>
              </a:rPr>
              <a:t>7 gün </a:t>
            </a:r>
            <a:r>
              <a:rPr lang="tr-TR" b="1" dirty="0" err="1">
                <a:sym typeface="Wingdings" panose="05000000000000000000" pitchFamily="2" charset="2"/>
              </a:rPr>
              <a:t>nitrofurantoin</a:t>
            </a:r>
            <a:r>
              <a:rPr lang="tr-TR" b="1" dirty="0">
                <a:sym typeface="Wingdings" panose="05000000000000000000" pitchFamily="2" charset="2"/>
              </a:rPr>
              <a:t> </a:t>
            </a:r>
            <a:r>
              <a:rPr lang="tr-TR" dirty="0">
                <a:sym typeface="Wingdings" panose="05000000000000000000" pitchFamily="2" charset="2"/>
              </a:rPr>
              <a:t>veya  </a:t>
            </a:r>
          </a:p>
          <a:p>
            <a:pPr marL="0" indent="0">
              <a:buNone/>
            </a:pPr>
            <a:r>
              <a:rPr lang="tr-TR" b="1" dirty="0">
                <a:sym typeface="Wingdings" panose="05000000000000000000" pitchFamily="2" charset="2"/>
              </a:rPr>
              <a:t>       sefalosporin</a:t>
            </a:r>
            <a:r>
              <a:rPr lang="tr-TR" dirty="0">
                <a:sym typeface="Wingdings" panose="05000000000000000000" pitchFamily="2" charset="2"/>
              </a:rPr>
              <a:t> </a:t>
            </a:r>
            <a:endParaRPr lang="tr-TR" dirty="0"/>
          </a:p>
        </p:txBody>
      </p:sp>
    </p:spTree>
    <p:extLst>
      <p:ext uri="{BB962C8B-B14F-4D97-AF65-F5344CB8AC3E}">
        <p14:creationId xmlns:p14="http://schemas.microsoft.com/office/powerpoint/2010/main" val="1994993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351E5-F03D-CC01-B973-F4A3C1B83170}"/>
              </a:ext>
            </a:extLst>
          </p:cNvPr>
          <p:cNvSpPr>
            <a:spLocks noGrp="1"/>
          </p:cNvSpPr>
          <p:nvPr>
            <p:ph type="title"/>
          </p:nvPr>
        </p:nvSpPr>
        <p:spPr/>
        <p:txBody>
          <a:bodyPr/>
          <a:lstStyle/>
          <a:p>
            <a:pPr algn="ctr"/>
            <a:r>
              <a:rPr lang="tr-TR" b="1" dirty="0">
                <a:solidFill>
                  <a:schemeClr val="accent1">
                    <a:lumMod val="75000"/>
                  </a:schemeClr>
                </a:solidFill>
              </a:rPr>
              <a:t>GEBELERDE ASEMPTOMATİK BAKTERİÜRİ TEDAVİSİ </a:t>
            </a:r>
          </a:p>
        </p:txBody>
      </p:sp>
      <p:sp>
        <p:nvSpPr>
          <p:cNvPr id="3" name="İçerik Yer Tutucusu 2">
            <a:extLst>
              <a:ext uri="{FF2B5EF4-FFF2-40B4-BE49-F238E27FC236}">
                <a16:creationId xmlns:a16="http://schemas.microsoft.com/office/drawing/2014/main" id="{7479BEE5-4D86-936D-3056-BA4C42D98ACE}"/>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AAB55AAF-233E-A0D2-81EA-152E9B85E05C}"/>
              </a:ext>
            </a:extLst>
          </p:cNvPr>
          <p:cNvPicPr>
            <a:picLocks noChangeAspect="1"/>
          </p:cNvPicPr>
          <p:nvPr/>
        </p:nvPicPr>
        <p:blipFill>
          <a:blip r:embed="rId2"/>
          <a:stretch>
            <a:fillRect/>
          </a:stretch>
        </p:blipFill>
        <p:spPr>
          <a:xfrm>
            <a:off x="1944832" y="1596145"/>
            <a:ext cx="8302336" cy="4580818"/>
          </a:xfrm>
          <a:prstGeom prst="rect">
            <a:avLst/>
          </a:prstGeom>
        </p:spPr>
      </p:pic>
      <p:sp>
        <p:nvSpPr>
          <p:cNvPr id="6" name="Alt Bilgi Yer Tutucusu 5">
            <a:extLst>
              <a:ext uri="{FF2B5EF4-FFF2-40B4-BE49-F238E27FC236}">
                <a16:creationId xmlns:a16="http://schemas.microsoft.com/office/drawing/2014/main" id="{5995E0E2-EE2B-AA2A-1C7D-C528745CCA64}"/>
              </a:ext>
            </a:extLst>
          </p:cNvPr>
          <p:cNvSpPr>
            <a:spLocks noGrp="1"/>
          </p:cNvSpPr>
          <p:nvPr>
            <p:ph type="ftr" sz="quarter" idx="11"/>
          </p:nvPr>
        </p:nvSpPr>
        <p:spPr/>
        <p:txBody>
          <a:bodyPr/>
          <a:lstStyle/>
          <a:p>
            <a:r>
              <a:rPr lang="en-US"/>
              <a:t>uptodate.com/contents/urinary-tract-infections-and-asymptomatic-bacteriuria-in-pregnancy</a:t>
            </a:r>
            <a:endParaRPr lang="en-US" dirty="0"/>
          </a:p>
        </p:txBody>
      </p:sp>
    </p:spTree>
    <p:extLst>
      <p:ext uri="{BB962C8B-B14F-4D97-AF65-F5344CB8AC3E}">
        <p14:creationId xmlns:p14="http://schemas.microsoft.com/office/powerpoint/2010/main" val="473586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61AD4E-101A-EADB-C3AA-51485AE21239}"/>
              </a:ext>
            </a:extLst>
          </p:cNvPr>
          <p:cNvSpPr>
            <a:spLocks noGrp="1"/>
          </p:cNvSpPr>
          <p:nvPr>
            <p:ph type="title"/>
          </p:nvPr>
        </p:nvSpPr>
        <p:spPr/>
        <p:txBody>
          <a:bodyPr/>
          <a:lstStyle/>
          <a:p>
            <a:r>
              <a:rPr lang="tr-TR" b="1" dirty="0">
                <a:solidFill>
                  <a:schemeClr val="accent1">
                    <a:lumMod val="75000"/>
                  </a:schemeClr>
                </a:solidFill>
              </a:rPr>
              <a:t>TEKRARLAYAN İYE</a:t>
            </a:r>
          </a:p>
        </p:txBody>
      </p:sp>
      <p:sp>
        <p:nvSpPr>
          <p:cNvPr id="3" name="İçerik Yer Tutucusu 2">
            <a:extLst>
              <a:ext uri="{FF2B5EF4-FFF2-40B4-BE49-F238E27FC236}">
                <a16:creationId xmlns:a16="http://schemas.microsoft.com/office/drawing/2014/main" id="{24F0E918-9D27-7AD5-0557-8CD765809AFC}"/>
              </a:ext>
            </a:extLst>
          </p:cNvPr>
          <p:cNvSpPr>
            <a:spLocks noGrp="1"/>
          </p:cNvSpPr>
          <p:nvPr>
            <p:ph idx="1"/>
          </p:nvPr>
        </p:nvSpPr>
        <p:spPr/>
        <p:txBody>
          <a:bodyPr>
            <a:normAutofit/>
          </a:bodyPr>
          <a:lstStyle/>
          <a:p>
            <a:pPr>
              <a:lnSpc>
                <a:spcPct val="150000"/>
              </a:lnSpc>
            </a:pPr>
            <a:r>
              <a:rPr lang="tr-TR" sz="2000" b="1" dirty="0"/>
              <a:t>Relaps:</a:t>
            </a:r>
            <a:r>
              <a:rPr lang="tr-TR" sz="2000" dirty="0"/>
              <a:t> Bir İYE epizodunu takiben tedaviden iki hafta sonraki dönem içerisinde aynı bakteri suşlarınca İYE oluşmasıdır. Yetersiz tedavi, taş, kateter varlığı predispozan faktörlerdir. </a:t>
            </a:r>
            <a:endParaRPr lang="tr-TR" sz="2000" b="1" dirty="0"/>
          </a:p>
          <a:p>
            <a:pPr>
              <a:lnSpc>
                <a:spcPct val="150000"/>
              </a:lnSpc>
            </a:pPr>
            <a:r>
              <a:rPr lang="tr-TR" sz="2000" b="1" dirty="0" err="1"/>
              <a:t>Reenfeksiyon</a:t>
            </a:r>
            <a:r>
              <a:rPr lang="tr-TR" sz="2000" b="1" dirty="0"/>
              <a:t>:</a:t>
            </a:r>
            <a:r>
              <a:rPr lang="tr-TR" sz="2000" dirty="0"/>
              <a:t> İdrar yolu enfeksiyonunun; 6 ayda 2 ve daha fazla ya da 12 ayda 3 ve daha fazla sayıda geçirilmesidir.</a:t>
            </a:r>
          </a:p>
        </p:txBody>
      </p:sp>
      <p:sp>
        <p:nvSpPr>
          <p:cNvPr id="4" name="Dikdörtgen: Köşeleri Yuvarlatılmış 3">
            <a:extLst>
              <a:ext uri="{FF2B5EF4-FFF2-40B4-BE49-F238E27FC236}">
                <a16:creationId xmlns:a16="http://schemas.microsoft.com/office/drawing/2014/main" id="{22C78C00-EC37-57F1-5C0A-CA5AEA79313B}"/>
              </a:ext>
            </a:extLst>
          </p:cNvPr>
          <p:cNvSpPr/>
          <p:nvPr/>
        </p:nvSpPr>
        <p:spPr>
          <a:xfrm>
            <a:off x="1612491" y="4197965"/>
            <a:ext cx="3962400" cy="2113935"/>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EC87BAA-BC69-A9BD-A4C6-F04B7FDA33E1}"/>
              </a:ext>
            </a:extLst>
          </p:cNvPr>
          <p:cNvSpPr/>
          <p:nvPr/>
        </p:nvSpPr>
        <p:spPr>
          <a:xfrm>
            <a:off x="6430297" y="4159044"/>
            <a:ext cx="4149212" cy="2152856"/>
          </a:xfrm>
          <a:prstGeom prst="round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E8C03B6D-B5BD-B818-CC3D-B2412251BD77}"/>
              </a:ext>
            </a:extLst>
          </p:cNvPr>
          <p:cNvSpPr txBox="1"/>
          <p:nvPr/>
        </p:nvSpPr>
        <p:spPr>
          <a:xfrm>
            <a:off x="2192593" y="4649830"/>
            <a:ext cx="2743199" cy="1200329"/>
          </a:xfrm>
          <a:prstGeom prst="rect">
            <a:avLst/>
          </a:prstGeom>
          <a:noFill/>
        </p:spPr>
        <p:txBody>
          <a:bodyPr wrap="square" rtlCol="0">
            <a:spAutoFit/>
          </a:bodyPr>
          <a:lstStyle/>
          <a:p>
            <a:r>
              <a:rPr lang="tr-TR" b="1" dirty="0"/>
              <a:t>Tekrarlayan piyelonefrit komplike bir etiyolojiyi </a:t>
            </a:r>
            <a:r>
              <a:rPr lang="tr-TR" dirty="0"/>
              <a:t>düşündürmelidir.</a:t>
            </a:r>
          </a:p>
          <a:p>
            <a:pPr algn="l"/>
            <a:endParaRPr lang="tr-TR" dirty="0"/>
          </a:p>
        </p:txBody>
      </p:sp>
      <p:sp>
        <p:nvSpPr>
          <p:cNvPr id="7" name="Metin kutusu 6">
            <a:extLst>
              <a:ext uri="{FF2B5EF4-FFF2-40B4-BE49-F238E27FC236}">
                <a16:creationId xmlns:a16="http://schemas.microsoft.com/office/drawing/2014/main" id="{B813D5B4-F39A-F714-604F-BFC6BFDB1B62}"/>
              </a:ext>
            </a:extLst>
          </p:cNvPr>
          <p:cNvSpPr txBox="1"/>
          <p:nvPr/>
        </p:nvSpPr>
        <p:spPr>
          <a:xfrm>
            <a:off x="6813755" y="4330265"/>
            <a:ext cx="3372464" cy="2031325"/>
          </a:xfrm>
          <a:prstGeom prst="rect">
            <a:avLst/>
          </a:prstGeom>
          <a:noFill/>
        </p:spPr>
        <p:txBody>
          <a:bodyPr wrap="square" rtlCol="0">
            <a:spAutoFit/>
          </a:bodyPr>
          <a:lstStyle/>
          <a:p>
            <a:r>
              <a:rPr lang="tr-TR" dirty="0"/>
              <a:t>Özellikle </a:t>
            </a:r>
            <a:r>
              <a:rPr lang="tr-TR" b="1" dirty="0"/>
              <a:t>yaşlı hastalarda </a:t>
            </a:r>
            <a:r>
              <a:rPr lang="tr-TR" dirty="0"/>
              <a:t>ateş yan ağrısı ya da </a:t>
            </a:r>
            <a:r>
              <a:rPr lang="tr-TR" dirty="0" err="1"/>
              <a:t>dizüri</a:t>
            </a:r>
            <a:r>
              <a:rPr lang="tr-TR" dirty="0"/>
              <a:t> olmadan </a:t>
            </a:r>
            <a:r>
              <a:rPr lang="tr-TR" b="1" dirty="0"/>
              <a:t>davranış değişikliği, deliryum </a:t>
            </a:r>
            <a:r>
              <a:rPr lang="tr-TR" dirty="0"/>
              <a:t>gibi </a:t>
            </a:r>
            <a:r>
              <a:rPr lang="tr-TR" dirty="0" err="1"/>
              <a:t>non</a:t>
            </a:r>
            <a:r>
              <a:rPr lang="tr-TR" dirty="0"/>
              <a:t>-spesifik bulgularla kendini gösteren İYE geliştirebilecekleri akılda tutulmalıdır.</a:t>
            </a:r>
          </a:p>
          <a:p>
            <a:pPr algn="l"/>
            <a:endParaRPr lang="tr-TR" dirty="0"/>
          </a:p>
        </p:txBody>
      </p:sp>
      <p:pic>
        <p:nvPicPr>
          <p:cNvPr id="8" name="Resim 7">
            <a:extLst>
              <a:ext uri="{FF2B5EF4-FFF2-40B4-BE49-F238E27FC236}">
                <a16:creationId xmlns:a16="http://schemas.microsoft.com/office/drawing/2014/main" id="{C5C472F4-76EA-1F13-0426-9296F349BA5B}"/>
              </a:ext>
            </a:extLst>
          </p:cNvPr>
          <p:cNvPicPr>
            <a:picLocks noChangeAspect="1"/>
          </p:cNvPicPr>
          <p:nvPr/>
        </p:nvPicPr>
        <p:blipFill>
          <a:blip r:embed="rId2"/>
          <a:stretch>
            <a:fillRect/>
          </a:stretch>
        </p:blipFill>
        <p:spPr>
          <a:xfrm rot="21233849">
            <a:off x="1750142" y="4463115"/>
            <a:ext cx="501445" cy="858590"/>
          </a:xfrm>
          <a:prstGeom prst="rect">
            <a:avLst/>
          </a:prstGeom>
        </p:spPr>
      </p:pic>
      <p:pic>
        <p:nvPicPr>
          <p:cNvPr id="9" name="Resim 8">
            <a:extLst>
              <a:ext uri="{FF2B5EF4-FFF2-40B4-BE49-F238E27FC236}">
                <a16:creationId xmlns:a16="http://schemas.microsoft.com/office/drawing/2014/main" id="{7E2A253B-AAA0-8D05-D118-9EBB398BB3FE}"/>
              </a:ext>
            </a:extLst>
          </p:cNvPr>
          <p:cNvPicPr>
            <a:picLocks noChangeAspect="1"/>
          </p:cNvPicPr>
          <p:nvPr/>
        </p:nvPicPr>
        <p:blipFill>
          <a:blip r:embed="rId2"/>
          <a:stretch>
            <a:fillRect/>
          </a:stretch>
        </p:blipFill>
        <p:spPr>
          <a:xfrm>
            <a:off x="6471175" y="4330265"/>
            <a:ext cx="423709" cy="725488"/>
          </a:xfrm>
          <a:prstGeom prst="rect">
            <a:avLst/>
          </a:prstGeom>
        </p:spPr>
      </p:pic>
    </p:spTree>
    <p:extLst>
      <p:ext uri="{BB962C8B-B14F-4D97-AF65-F5344CB8AC3E}">
        <p14:creationId xmlns:p14="http://schemas.microsoft.com/office/powerpoint/2010/main" val="3738865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kalp, sanat, çizim içeren bir resim&#10;&#10;Açıklama otomatik olarak oluşturuldu">
            <a:extLst>
              <a:ext uri="{FF2B5EF4-FFF2-40B4-BE49-F238E27FC236}">
                <a16:creationId xmlns:a16="http://schemas.microsoft.com/office/drawing/2014/main" id="{B3EC2852-3A03-56A7-17C7-E639E24E0451}"/>
              </a:ext>
            </a:extLst>
          </p:cNvPr>
          <p:cNvPicPr>
            <a:picLocks noChangeAspect="1"/>
          </p:cNvPicPr>
          <p:nvPr/>
        </p:nvPicPr>
        <p:blipFill rotWithShape="1">
          <a:blip r:embed="rId2"/>
          <a:srcRect b="24349"/>
          <a:stretch/>
        </p:blipFill>
        <p:spPr>
          <a:xfrm>
            <a:off x="2522356"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BCCEE64-1251-4353-14AA-6CEBDF6C4926}"/>
              </a:ext>
            </a:extLst>
          </p:cNvPr>
          <p:cNvSpPr>
            <a:spLocks noGrp="1"/>
          </p:cNvSpPr>
          <p:nvPr>
            <p:ph type="title"/>
          </p:nvPr>
        </p:nvSpPr>
        <p:spPr>
          <a:xfrm>
            <a:off x="838200" y="365125"/>
            <a:ext cx="3822189" cy="1899912"/>
          </a:xfrm>
        </p:spPr>
        <p:txBody>
          <a:bodyPr>
            <a:normAutofit/>
          </a:bodyPr>
          <a:lstStyle/>
          <a:p>
            <a:r>
              <a:rPr lang="tr-TR" b="1" dirty="0">
                <a:solidFill>
                  <a:schemeClr val="accent1">
                    <a:lumMod val="75000"/>
                  </a:schemeClr>
                </a:solidFill>
              </a:rPr>
              <a:t>SUNUM PLANI</a:t>
            </a:r>
          </a:p>
        </p:txBody>
      </p:sp>
      <p:sp>
        <p:nvSpPr>
          <p:cNvPr id="3" name="İçerik Yer Tutucusu 2">
            <a:extLst>
              <a:ext uri="{FF2B5EF4-FFF2-40B4-BE49-F238E27FC236}">
                <a16:creationId xmlns:a16="http://schemas.microsoft.com/office/drawing/2014/main" id="{0152E165-B3A8-C435-4615-EF9F67945BF2}"/>
              </a:ext>
            </a:extLst>
          </p:cNvPr>
          <p:cNvSpPr>
            <a:spLocks noGrp="1"/>
          </p:cNvSpPr>
          <p:nvPr>
            <p:ph idx="1"/>
          </p:nvPr>
        </p:nvSpPr>
        <p:spPr>
          <a:xfrm>
            <a:off x="838200" y="2434201"/>
            <a:ext cx="3822189" cy="4205590"/>
          </a:xfrm>
        </p:spPr>
        <p:txBody>
          <a:bodyPr>
            <a:normAutofit lnSpcReduction="10000"/>
          </a:bodyPr>
          <a:lstStyle/>
          <a:p>
            <a:r>
              <a:rPr lang="tr-TR" sz="2000" dirty="0"/>
              <a:t>İDRAR YOLU ENFEKSİYONU TANIMI</a:t>
            </a:r>
          </a:p>
          <a:p>
            <a:r>
              <a:rPr lang="tr-TR" sz="2000" dirty="0"/>
              <a:t>EPİDEMİYOLOJİ</a:t>
            </a:r>
          </a:p>
          <a:p>
            <a:r>
              <a:rPr lang="tr-TR" sz="2000" dirty="0"/>
              <a:t>RİSK FAKTÖRLERİ</a:t>
            </a:r>
          </a:p>
          <a:p>
            <a:r>
              <a:rPr lang="tr-TR" sz="2000" dirty="0"/>
              <a:t>PATOGENEZ</a:t>
            </a:r>
          </a:p>
          <a:p>
            <a:r>
              <a:rPr lang="tr-TR" sz="2000" dirty="0"/>
              <a:t>ETKENLER</a:t>
            </a:r>
          </a:p>
          <a:p>
            <a:r>
              <a:rPr lang="tr-TR" sz="2000" dirty="0"/>
              <a:t>SINIFLAMA</a:t>
            </a:r>
          </a:p>
          <a:p>
            <a:r>
              <a:rPr lang="tr-TR" sz="2000" dirty="0"/>
              <a:t>TEDAVİ</a:t>
            </a:r>
          </a:p>
          <a:p>
            <a:r>
              <a:rPr lang="tr-TR" sz="2000" dirty="0"/>
              <a:t>KIRMIZI BAYRAKLAR</a:t>
            </a:r>
          </a:p>
          <a:p>
            <a:r>
              <a:rPr lang="tr-TR" sz="2000" dirty="0"/>
              <a:t>SEVK KRİTERLERİ</a:t>
            </a:r>
          </a:p>
          <a:p>
            <a:r>
              <a:rPr lang="tr-TR" sz="2000" dirty="0"/>
              <a:t>ÇOCUKLARDA İYE</a:t>
            </a:r>
          </a:p>
          <a:p>
            <a:endParaRPr lang="tr-TR" sz="1700" dirty="0"/>
          </a:p>
        </p:txBody>
      </p:sp>
    </p:spTree>
    <p:extLst>
      <p:ext uri="{BB962C8B-B14F-4D97-AF65-F5344CB8AC3E}">
        <p14:creationId xmlns:p14="http://schemas.microsoft.com/office/powerpoint/2010/main" val="314832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E296EBD-B585-68CA-684C-7D419EBB021D}"/>
              </a:ext>
            </a:extLst>
          </p:cNvPr>
          <p:cNvSpPr>
            <a:spLocks noGrp="1"/>
          </p:cNvSpPr>
          <p:nvPr>
            <p:ph type="title"/>
          </p:nvPr>
        </p:nvSpPr>
        <p:spPr/>
        <p:txBody>
          <a:bodyPr/>
          <a:lstStyle/>
          <a:p>
            <a:r>
              <a:rPr lang="tr-TR" b="1" dirty="0">
                <a:solidFill>
                  <a:schemeClr val="accent1">
                    <a:lumMod val="75000"/>
                  </a:schemeClr>
                </a:solidFill>
              </a:rPr>
              <a:t>TEKRARLAYAN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8B36032B-A6F3-5FBF-2875-4080AC8BC8B6}"/>
              </a:ext>
            </a:extLst>
          </p:cNvPr>
          <p:cNvSpPr>
            <a:spLocks noGrp="1"/>
          </p:cNvSpPr>
          <p:nvPr>
            <p:ph idx="1"/>
          </p:nvPr>
        </p:nvSpPr>
        <p:spPr/>
        <p:txBody>
          <a:bodyPr/>
          <a:lstStyle/>
          <a:p>
            <a:r>
              <a:rPr lang="tr-TR" dirty="0">
                <a:solidFill>
                  <a:srgbClr val="FF0000"/>
                </a:solidFill>
              </a:rPr>
              <a:t>Risk Faktörleri</a:t>
            </a:r>
          </a:p>
          <a:p>
            <a:pPr marL="0" indent="0">
              <a:buNone/>
            </a:pPr>
            <a:r>
              <a:rPr lang="tr-TR" dirty="0">
                <a:solidFill>
                  <a:srgbClr val="FF0000"/>
                </a:solidFill>
              </a:rPr>
              <a:t>   </a:t>
            </a:r>
          </a:p>
        </p:txBody>
      </p:sp>
      <p:pic>
        <p:nvPicPr>
          <p:cNvPr id="5" name="Resim 4">
            <a:extLst>
              <a:ext uri="{FF2B5EF4-FFF2-40B4-BE49-F238E27FC236}">
                <a16:creationId xmlns:a16="http://schemas.microsoft.com/office/drawing/2014/main" id="{89F82F18-A7B3-D60F-3E36-EA72F04D2BE0}"/>
              </a:ext>
            </a:extLst>
          </p:cNvPr>
          <p:cNvPicPr>
            <a:picLocks noChangeAspect="1"/>
          </p:cNvPicPr>
          <p:nvPr/>
        </p:nvPicPr>
        <p:blipFill>
          <a:blip r:embed="rId3"/>
          <a:stretch>
            <a:fillRect/>
          </a:stretch>
        </p:blipFill>
        <p:spPr>
          <a:xfrm>
            <a:off x="2005781" y="2703872"/>
            <a:ext cx="7688825" cy="3224980"/>
          </a:xfrm>
          <a:prstGeom prst="rect">
            <a:avLst/>
          </a:prstGeom>
        </p:spPr>
      </p:pic>
      <p:sp>
        <p:nvSpPr>
          <p:cNvPr id="6" name="Alt Bilgi Yer Tutucusu 5">
            <a:extLst>
              <a:ext uri="{FF2B5EF4-FFF2-40B4-BE49-F238E27FC236}">
                <a16:creationId xmlns:a16="http://schemas.microsoft.com/office/drawing/2014/main" id="{C074F1B9-98D7-63C1-6132-A4831D66262C}"/>
              </a:ext>
            </a:extLst>
          </p:cNvPr>
          <p:cNvSpPr>
            <a:spLocks noGrp="1"/>
          </p:cNvSpPr>
          <p:nvPr>
            <p:ph type="ftr" sz="quarter" idx="11"/>
          </p:nvPr>
        </p:nvSpPr>
        <p:spPr/>
        <p:txBody>
          <a:bodyPr/>
          <a:lstStyle/>
          <a:p>
            <a:r>
              <a:rPr lang="en-US" dirty="0"/>
              <a:t>**AvrupaUrolojiDernegi(EAU)Kilavuzlari2022.pdf</a:t>
            </a:r>
          </a:p>
        </p:txBody>
      </p:sp>
    </p:spTree>
    <p:extLst>
      <p:ext uri="{BB962C8B-B14F-4D97-AF65-F5344CB8AC3E}">
        <p14:creationId xmlns:p14="http://schemas.microsoft.com/office/powerpoint/2010/main" val="3036839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395F5C-818C-1D3F-32DF-5394B3DA42C1}"/>
              </a:ext>
            </a:extLst>
          </p:cNvPr>
          <p:cNvSpPr>
            <a:spLocks noGrp="1"/>
          </p:cNvSpPr>
          <p:nvPr>
            <p:ph type="title"/>
          </p:nvPr>
        </p:nvSpPr>
        <p:spPr/>
        <p:txBody>
          <a:bodyPr/>
          <a:lstStyle/>
          <a:p>
            <a:r>
              <a:rPr lang="tr-TR" b="1" dirty="0">
                <a:solidFill>
                  <a:schemeClr val="accent1">
                    <a:lumMod val="75000"/>
                  </a:schemeClr>
                </a:solidFill>
              </a:rPr>
              <a:t>TEKRARLAYAN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8962A47E-52EC-F20C-4FF8-A89A71E70730}"/>
              </a:ext>
            </a:extLst>
          </p:cNvPr>
          <p:cNvSpPr>
            <a:spLocks noGrp="1"/>
          </p:cNvSpPr>
          <p:nvPr>
            <p:ph idx="1"/>
          </p:nvPr>
        </p:nvSpPr>
        <p:spPr/>
        <p:txBody>
          <a:bodyPr>
            <a:normAutofit fontScale="92500" lnSpcReduction="10000"/>
          </a:bodyPr>
          <a:lstStyle/>
          <a:p>
            <a:r>
              <a:rPr lang="tr-TR" sz="2800" dirty="0">
                <a:solidFill>
                  <a:srgbClr val="FF0000"/>
                </a:solidFill>
              </a:rPr>
              <a:t>Relaps Tedavisi</a:t>
            </a:r>
          </a:p>
          <a:p>
            <a:r>
              <a:rPr lang="tr-TR" sz="2800" dirty="0"/>
              <a:t>Antibiyograma uygun en az 4 haftalık tedavi gerektirir.</a:t>
            </a:r>
          </a:p>
          <a:p>
            <a:r>
              <a:rPr lang="tr-TR" sz="2800" dirty="0"/>
              <a:t>Yapısal bir anomali varsa </a:t>
            </a:r>
            <a:r>
              <a:rPr lang="tr-TR" sz="2800" dirty="0" err="1"/>
              <a:t>antibiyoterapi</a:t>
            </a:r>
            <a:r>
              <a:rPr lang="tr-TR" sz="2800" dirty="0"/>
              <a:t> + cerrahi</a:t>
            </a:r>
          </a:p>
          <a:p>
            <a:r>
              <a:rPr lang="tr-TR" sz="2800" dirty="0"/>
              <a:t>Kronik </a:t>
            </a:r>
            <a:r>
              <a:rPr lang="tr-TR" sz="2800" dirty="0" err="1"/>
              <a:t>süpresyon</a:t>
            </a:r>
            <a:r>
              <a:rPr lang="tr-TR" sz="2800" dirty="0"/>
              <a:t> tedavisinde </a:t>
            </a:r>
            <a:r>
              <a:rPr lang="tr-TR" sz="2800" dirty="0" err="1"/>
              <a:t>nitrofurantoin</a:t>
            </a:r>
            <a:r>
              <a:rPr lang="tr-TR" sz="2800" dirty="0"/>
              <a:t>, TMP/SMX ya da </a:t>
            </a:r>
            <a:r>
              <a:rPr lang="tr-TR" sz="2800" dirty="0" err="1"/>
              <a:t>fosfomisin</a:t>
            </a:r>
            <a:r>
              <a:rPr lang="tr-TR" sz="2800" dirty="0"/>
              <a:t> (10 günde bir 3gr) kullanılabilir.</a:t>
            </a:r>
          </a:p>
          <a:p>
            <a:endParaRPr lang="tr-TR" dirty="0"/>
          </a:p>
          <a:p>
            <a:r>
              <a:rPr lang="tr-TR" dirty="0">
                <a:solidFill>
                  <a:srgbClr val="FF0000"/>
                </a:solidFill>
              </a:rPr>
              <a:t>Re-enfeksiyon tedavisi</a:t>
            </a:r>
          </a:p>
          <a:p>
            <a:r>
              <a:rPr lang="tr-TR" dirty="0"/>
              <a:t> Re-enfeksiyonun nedeninin tespiti ve mümkünse ortadan kaldırılmalı ya da tedavi edilmelidir.</a:t>
            </a:r>
          </a:p>
          <a:p>
            <a:r>
              <a:rPr lang="tr-TR" dirty="0"/>
              <a:t> Cinsel </a:t>
            </a:r>
            <a:r>
              <a:rPr lang="tr-TR" dirty="0" err="1"/>
              <a:t>ilişki</a:t>
            </a:r>
            <a:r>
              <a:rPr lang="tr-TR" dirty="0"/>
              <a:t> ile ilgisi ve atak sayısı mutlaka sorgulanmalıdır.</a:t>
            </a:r>
          </a:p>
          <a:p>
            <a:endParaRPr lang="tr-TR" dirty="0"/>
          </a:p>
        </p:txBody>
      </p:sp>
    </p:spTree>
    <p:extLst>
      <p:ext uri="{BB962C8B-B14F-4D97-AF65-F5344CB8AC3E}">
        <p14:creationId xmlns:p14="http://schemas.microsoft.com/office/powerpoint/2010/main" val="1667293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28EA66-AA52-4B78-F3E2-420F688086D8}"/>
              </a:ext>
            </a:extLst>
          </p:cNvPr>
          <p:cNvSpPr>
            <a:spLocks noGrp="1"/>
          </p:cNvSpPr>
          <p:nvPr>
            <p:ph type="title"/>
          </p:nvPr>
        </p:nvSpPr>
        <p:spPr/>
        <p:txBody>
          <a:bodyPr/>
          <a:lstStyle/>
          <a:p>
            <a:pPr algn="ctr"/>
            <a:r>
              <a:rPr lang="tr-TR" b="1" dirty="0">
                <a:solidFill>
                  <a:schemeClr val="accent1">
                    <a:lumMod val="75000"/>
                  </a:schemeClr>
                </a:solidFill>
              </a:rPr>
              <a:t>TEKRARLAYAN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B9B1AE6F-7BB1-0492-E7D4-697826D83678}"/>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CAE13144-6DDA-905E-E127-ADD79995C210}"/>
              </a:ext>
            </a:extLst>
          </p:cNvPr>
          <p:cNvPicPr>
            <a:picLocks noChangeAspect="1"/>
          </p:cNvPicPr>
          <p:nvPr/>
        </p:nvPicPr>
        <p:blipFill>
          <a:blip r:embed="rId3"/>
          <a:stretch>
            <a:fillRect/>
          </a:stretch>
        </p:blipFill>
        <p:spPr>
          <a:xfrm>
            <a:off x="3062470" y="1825625"/>
            <a:ext cx="6401355" cy="3828620"/>
          </a:xfrm>
          <a:prstGeom prst="rect">
            <a:avLst/>
          </a:prstGeom>
        </p:spPr>
      </p:pic>
    </p:spTree>
    <p:extLst>
      <p:ext uri="{BB962C8B-B14F-4D97-AF65-F5344CB8AC3E}">
        <p14:creationId xmlns:p14="http://schemas.microsoft.com/office/powerpoint/2010/main" val="1005031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94C899-4404-CC93-15BA-A04038FEFCE0}"/>
              </a:ext>
            </a:extLst>
          </p:cNvPr>
          <p:cNvSpPr>
            <a:spLocks noGrp="1"/>
          </p:cNvSpPr>
          <p:nvPr>
            <p:ph type="title"/>
          </p:nvPr>
        </p:nvSpPr>
        <p:spPr/>
        <p:txBody>
          <a:bodyPr/>
          <a:lstStyle/>
          <a:p>
            <a:pPr algn="ctr"/>
            <a:r>
              <a:rPr lang="tr-TR" b="1" dirty="0">
                <a:solidFill>
                  <a:schemeClr val="accent1">
                    <a:lumMod val="75000"/>
                  </a:schemeClr>
                </a:solidFill>
              </a:rPr>
              <a:t>TEKRARLAYAN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F350CE4C-C477-4892-FBD0-A851333A1208}"/>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61F55895-DA91-850B-8BE3-F0EF72E37837}"/>
              </a:ext>
            </a:extLst>
          </p:cNvPr>
          <p:cNvPicPr>
            <a:picLocks noChangeAspect="1"/>
          </p:cNvPicPr>
          <p:nvPr/>
        </p:nvPicPr>
        <p:blipFill>
          <a:blip r:embed="rId2"/>
          <a:stretch>
            <a:fillRect/>
          </a:stretch>
        </p:blipFill>
        <p:spPr>
          <a:xfrm>
            <a:off x="3814917" y="1944649"/>
            <a:ext cx="5073444" cy="4232314"/>
          </a:xfrm>
          <a:prstGeom prst="rect">
            <a:avLst/>
          </a:prstGeom>
        </p:spPr>
      </p:pic>
    </p:spTree>
    <p:extLst>
      <p:ext uri="{BB962C8B-B14F-4D97-AF65-F5344CB8AC3E}">
        <p14:creationId xmlns:p14="http://schemas.microsoft.com/office/powerpoint/2010/main" val="420926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644E72-4442-1B34-4233-B1E23A7F9798}"/>
              </a:ext>
            </a:extLst>
          </p:cNvPr>
          <p:cNvSpPr>
            <a:spLocks noGrp="1"/>
          </p:cNvSpPr>
          <p:nvPr>
            <p:ph type="title"/>
          </p:nvPr>
        </p:nvSpPr>
        <p:spPr/>
        <p:txBody>
          <a:bodyPr/>
          <a:lstStyle/>
          <a:p>
            <a:r>
              <a:rPr lang="tr-TR" b="1" dirty="0">
                <a:solidFill>
                  <a:schemeClr val="accent1">
                    <a:lumMod val="75000"/>
                  </a:schemeClr>
                </a:solidFill>
              </a:rPr>
              <a:t>TEKRARLAYAN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AFA78A85-2A4C-BCB5-D95B-1A44C960C888}"/>
              </a:ext>
            </a:extLst>
          </p:cNvPr>
          <p:cNvSpPr>
            <a:spLocks noGrp="1"/>
          </p:cNvSpPr>
          <p:nvPr>
            <p:ph idx="1"/>
          </p:nvPr>
        </p:nvSpPr>
        <p:spPr/>
        <p:txBody>
          <a:bodyPr/>
          <a:lstStyle/>
          <a:p>
            <a:endParaRPr lang="tr-TR" dirty="0"/>
          </a:p>
          <a:p>
            <a:endParaRPr lang="tr-TR" dirty="0"/>
          </a:p>
          <a:p>
            <a:endParaRPr lang="tr-TR" dirty="0"/>
          </a:p>
          <a:p>
            <a:endParaRPr lang="tr-TR" dirty="0"/>
          </a:p>
          <a:p>
            <a:r>
              <a:rPr lang="tr-TR" dirty="0" err="1"/>
              <a:t>Avorn</a:t>
            </a:r>
            <a:r>
              <a:rPr lang="tr-TR" dirty="0"/>
              <a:t> ve </a:t>
            </a:r>
            <a:r>
              <a:rPr lang="tr-TR" dirty="0" err="1"/>
              <a:t>ark.nın</a:t>
            </a:r>
            <a:r>
              <a:rPr lang="tr-TR" dirty="0"/>
              <a:t> 153 kadın hastada yaptıkları bir çalışmada günlük 300 ml yabanmersini suyu alımının bakteriüri ve </a:t>
            </a:r>
            <a:r>
              <a:rPr lang="tr-TR" dirty="0" err="1"/>
              <a:t>piyüri</a:t>
            </a:r>
            <a:r>
              <a:rPr lang="tr-TR" dirty="0"/>
              <a:t> sıklığını %42 azalttığı, </a:t>
            </a:r>
            <a:r>
              <a:rPr lang="tr-TR" dirty="0" err="1"/>
              <a:t>piyüri</a:t>
            </a:r>
            <a:r>
              <a:rPr lang="tr-TR" dirty="0"/>
              <a:t> ve bakteriüriye %72 oranında direnç kazandırdığı gösterilmiş.</a:t>
            </a:r>
          </a:p>
          <a:p>
            <a:endParaRPr lang="tr-TR" dirty="0"/>
          </a:p>
        </p:txBody>
      </p:sp>
      <p:pic>
        <p:nvPicPr>
          <p:cNvPr id="5" name="Resim 4">
            <a:extLst>
              <a:ext uri="{FF2B5EF4-FFF2-40B4-BE49-F238E27FC236}">
                <a16:creationId xmlns:a16="http://schemas.microsoft.com/office/drawing/2014/main" id="{DE8A0844-E81B-9988-EC7D-5795B6E63EE7}"/>
              </a:ext>
            </a:extLst>
          </p:cNvPr>
          <p:cNvPicPr>
            <a:picLocks noChangeAspect="1"/>
          </p:cNvPicPr>
          <p:nvPr/>
        </p:nvPicPr>
        <p:blipFill>
          <a:blip r:embed="rId2"/>
          <a:stretch>
            <a:fillRect/>
          </a:stretch>
        </p:blipFill>
        <p:spPr>
          <a:xfrm>
            <a:off x="1064342" y="1825625"/>
            <a:ext cx="7049111" cy="1920406"/>
          </a:xfrm>
          <a:prstGeom prst="rect">
            <a:avLst/>
          </a:prstGeom>
        </p:spPr>
      </p:pic>
    </p:spTree>
    <p:extLst>
      <p:ext uri="{BB962C8B-B14F-4D97-AF65-F5344CB8AC3E}">
        <p14:creationId xmlns:p14="http://schemas.microsoft.com/office/powerpoint/2010/main" val="4082871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324251-62C8-AF65-0370-7B6F9078E06C}"/>
              </a:ext>
            </a:extLst>
          </p:cNvPr>
          <p:cNvSpPr>
            <a:spLocks noGrp="1"/>
          </p:cNvSpPr>
          <p:nvPr>
            <p:ph type="title"/>
          </p:nvPr>
        </p:nvSpPr>
        <p:spPr/>
        <p:txBody>
          <a:bodyPr/>
          <a:lstStyle/>
          <a:p>
            <a:r>
              <a:rPr lang="tr-TR" b="1" dirty="0">
                <a:solidFill>
                  <a:schemeClr val="accent1">
                    <a:lumMod val="75000"/>
                  </a:schemeClr>
                </a:solidFill>
              </a:rPr>
              <a:t>TEKRARLAYAN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DF10110D-6565-D060-7B71-1A9F370677BA}"/>
              </a:ext>
            </a:extLst>
          </p:cNvPr>
          <p:cNvSpPr>
            <a:spLocks noGrp="1"/>
          </p:cNvSpPr>
          <p:nvPr>
            <p:ph idx="1"/>
          </p:nvPr>
        </p:nvSpPr>
        <p:spPr>
          <a:xfrm>
            <a:off x="838200" y="1825625"/>
            <a:ext cx="10055942" cy="4351338"/>
          </a:xfrm>
        </p:spPr>
        <p:txBody>
          <a:bodyPr/>
          <a:lstStyle/>
          <a:p>
            <a:endParaRPr lang="tr-TR" dirty="0"/>
          </a:p>
          <a:p>
            <a:endParaRPr lang="tr-TR" dirty="0"/>
          </a:p>
          <a:p>
            <a:endParaRPr lang="tr-TR" dirty="0"/>
          </a:p>
          <a:p>
            <a:endParaRPr lang="tr-TR" dirty="0"/>
          </a:p>
          <a:p>
            <a:endParaRPr lang="tr-TR" dirty="0"/>
          </a:p>
          <a:p>
            <a:r>
              <a:rPr lang="tr-TR" dirty="0" err="1"/>
              <a:t>Lipovac</a:t>
            </a:r>
            <a:r>
              <a:rPr lang="tr-TR" dirty="0"/>
              <a:t> ve </a:t>
            </a:r>
            <a:r>
              <a:rPr lang="tr-TR" dirty="0" err="1"/>
              <a:t>ark.nın</a:t>
            </a:r>
            <a:r>
              <a:rPr lang="tr-TR" dirty="0"/>
              <a:t> çalışmasında </a:t>
            </a:r>
            <a:r>
              <a:rPr lang="tr-TR" dirty="0" err="1"/>
              <a:t>RÜSE’li</a:t>
            </a:r>
            <a:r>
              <a:rPr lang="tr-TR" dirty="0"/>
              <a:t> hastalara altı aydan uzun bir süre </a:t>
            </a:r>
            <a:r>
              <a:rPr lang="tr-TR" dirty="0" err="1"/>
              <a:t>intravezikal</a:t>
            </a:r>
            <a:r>
              <a:rPr lang="tr-TR" dirty="0"/>
              <a:t> </a:t>
            </a:r>
            <a:r>
              <a:rPr lang="tr-TR" dirty="0" err="1"/>
              <a:t>hyalüronik</a:t>
            </a:r>
            <a:r>
              <a:rPr lang="tr-TR" dirty="0"/>
              <a:t> </a:t>
            </a:r>
            <a:r>
              <a:rPr lang="tr-TR" dirty="0" err="1"/>
              <a:t>asid</a:t>
            </a:r>
            <a:r>
              <a:rPr lang="tr-TR" dirty="0"/>
              <a:t> uygulaması yapılmış ve </a:t>
            </a:r>
            <a:r>
              <a:rPr lang="tr-TR" dirty="0" err="1"/>
              <a:t>rekürrenslerin</a:t>
            </a:r>
            <a:r>
              <a:rPr lang="tr-TR" dirty="0"/>
              <a:t> önemli oranda azaldığı tespit edilmiş.</a:t>
            </a:r>
          </a:p>
        </p:txBody>
      </p:sp>
      <p:pic>
        <p:nvPicPr>
          <p:cNvPr id="5" name="Resim 4">
            <a:extLst>
              <a:ext uri="{FF2B5EF4-FFF2-40B4-BE49-F238E27FC236}">
                <a16:creationId xmlns:a16="http://schemas.microsoft.com/office/drawing/2014/main" id="{3F3F4F72-BE2A-B373-B0AE-9346CD77D710}"/>
              </a:ext>
            </a:extLst>
          </p:cNvPr>
          <p:cNvPicPr>
            <a:picLocks noChangeAspect="1"/>
          </p:cNvPicPr>
          <p:nvPr/>
        </p:nvPicPr>
        <p:blipFill>
          <a:blip r:embed="rId2"/>
          <a:stretch>
            <a:fillRect/>
          </a:stretch>
        </p:blipFill>
        <p:spPr>
          <a:xfrm>
            <a:off x="838200" y="1783682"/>
            <a:ext cx="6797629" cy="2217612"/>
          </a:xfrm>
          <a:prstGeom prst="rect">
            <a:avLst/>
          </a:prstGeom>
        </p:spPr>
      </p:pic>
    </p:spTree>
    <p:extLst>
      <p:ext uri="{BB962C8B-B14F-4D97-AF65-F5344CB8AC3E}">
        <p14:creationId xmlns:p14="http://schemas.microsoft.com/office/powerpoint/2010/main" val="799377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wnload Red Flag Emoji | Emoji Is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172" y="228517"/>
            <a:ext cx="2307665" cy="1740986"/>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p:cNvSpPr>
            <a:spLocks noGrp="1"/>
          </p:cNvSpPr>
          <p:nvPr>
            <p:ph type="title"/>
          </p:nvPr>
        </p:nvSpPr>
        <p:spPr>
          <a:xfrm>
            <a:off x="1567172" y="600047"/>
            <a:ext cx="9805736" cy="1280890"/>
          </a:xfrm>
        </p:spPr>
        <p:txBody>
          <a:bodyPr>
            <a:normAutofit/>
          </a:bodyPr>
          <a:lstStyle/>
          <a:p>
            <a:pPr algn="ctr"/>
            <a:r>
              <a:rPr lang="tr-TR" sz="2800" b="1" dirty="0">
                <a:solidFill>
                  <a:srgbClr val="FF0000"/>
                </a:solidFill>
              </a:rPr>
              <a:t>KIRMIZI BAYRAK BULGULARI VE AYIRICI TANI</a:t>
            </a:r>
          </a:p>
        </p:txBody>
      </p:sp>
      <p:graphicFrame>
        <p:nvGraphicFramePr>
          <p:cNvPr id="4" name="Tablo 3"/>
          <p:cNvGraphicFramePr>
            <a:graphicFrameLocks noGrp="1"/>
          </p:cNvGraphicFramePr>
          <p:nvPr>
            <p:extLst>
              <p:ext uri="{D42A27DB-BD31-4B8C-83A1-F6EECF244321}">
                <p14:modId xmlns:p14="http://schemas.microsoft.com/office/powerpoint/2010/main" val="16510626"/>
              </p:ext>
            </p:extLst>
          </p:nvPr>
        </p:nvGraphicFramePr>
        <p:xfrm>
          <a:off x="2075565" y="1597972"/>
          <a:ext cx="8788950" cy="4053840"/>
        </p:xfrm>
        <a:graphic>
          <a:graphicData uri="http://schemas.openxmlformats.org/drawingml/2006/table">
            <a:tbl>
              <a:tblPr firstRow="1" bandRow="1">
                <a:tableStyleId>{5C22544A-7EE6-4342-B048-85BDC9FD1C3A}</a:tableStyleId>
              </a:tblPr>
              <a:tblGrid>
                <a:gridCol w="4394475">
                  <a:extLst>
                    <a:ext uri="{9D8B030D-6E8A-4147-A177-3AD203B41FA5}">
                      <a16:colId xmlns:a16="http://schemas.microsoft.com/office/drawing/2014/main" val="3386351579"/>
                    </a:ext>
                  </a:extLst>
                </a:gridCol>
                <a:gridCol w="4394475">
                  <a:extLst>
                    <a:ext uri="{9D8B030D-6E8A-4147-A177-3AD203B41FA5}">
                      <a16:colId xmlns:a16="http://schemas.microsoft.com/office/drawing/2014/main" val="3325492031"/>
                    </a:ext>
                  </a:extLst>
                </a:gridCol>
              </a:tblGrid>
              <a:tr h="370840">
                <a:tc>
                  <a:txBody>
                    <a:bodyPr/>
                    <a:lstStyle/>
                    <a:p>
                      <a:pPr algn="ctr"/>
                      <a:r>
                        <a:rPr lang="tr-TR" dirty="0"/>
                        <a:t>Eğer</a:t>
                      </a:r>
                      <a:r>
                        <a:rPr lang="tr-TR" baseline="0" dirty="0"/>
                        <a:t> hastada varsa </a:t>
                      </a:r>
                      <a:endParaRPr lang="tr-TR" dirty="0"/>
                    </a:p>
                  </a:txBody>
                  <a:tcPr/>
                </a:tc>
                <a:tc>
                  <a:txBody>
                    <a:bodyPr/>
                    <a:lstStyle/>
                    <a:p>
                      <a:pPr algn="ctr"/>
                      <a:r>
                        <a:rPr lang="tr-TR" dirty="0"/>
                        <a:t>Düşün </a:t>
                      </a:r>
                    </a:p>
                  </a:txBody>
                  <a:tcPr/>
                </a:tc>
                <a:extLst>
                  <a:ext uri="{0D108BD9-81ED-4DB2-BD59-A6C34878D82A}">
                    <a16:rowId xmlns:a16="http://schemas.microsoft.com/office/drawing/2014/main" val="13668773"/>
                  </a:ext>
                </a:extLst>
              </a:tr>
              <a:tr h="370840">
                <a:tc>
                  <a:txBody>
                    <a:bodyPr/>
                    <a:lstStyle/>
                    <a:p>
                      <a:r>
                        <a:rPr lang="tr-TR" dirty="0"/>
                        <a:t>Ateş </a:t>
                      </a:r>
                    </a:p>
                  </a:txBody>
                  <a:tcPr/>
                </a:tc>
                <a:tc>
                  <a:txBody>
                    <a:bodyPr/>
                    <a:lstStyle/>
                    <a:p>
                      <a:r>
                        <a:rPr lang="tr-TR" dirty="0" err="1"/>
                        <a:t>Ürosepsis</a:t>
                      </a:r>
                      <a:r>
                        <a:rPr lang="tr-TR" dirty="0"/>
                        <a:t>,</a:t>
                      </a:r>
                      <a:r>
                        <a:rPr lang="tr-TR" baseline="0" dirty="0"/>
                        <a:t> </a:t>
                      </a:r>
                      <a:r>
                        <a:rPr lang="tr-TR" baseline="0" dirty="0" err="1"/>
                        <a:t>piyelonefrit</a:t>
                      </a:r>
                      <a:r>
                        <a:rPr lang="tr-TR" baseline="0" dirty="0"/>
                        <a:t>, PİH, </a:t>
                      </a:r>
                      <a:endParaRPr lang="tr-TR" dirty="0"/>
                    </a:p>
                  </a:txBody>
                  <a:tcPr/>
                </a:tc>
                <a:extLst>
                  <a:ext uri="{0D108BD9-81ED-4DB2-BD59-A6C34878D82A}">
                    <a16:rowId xmlns:a16="http://schemas.microsoft.com/office/drawing/2014/main" val="1549113661"/>
                  </a:ext>
                </a:extLst>
              </a:tr>
              <a:tr h="370840">
                <a:tc>
                  <a:txBody>
                    <a:bodyPr/>
                    <a:lstStyle/>
                    <a:p>
                      <a:r>
                        <a:rPr lang="tr-TR" dirty="0"/>
                        <a:t>Vajinal</a:t>
                      </a:r>
                      <a:r>
                        <a:rPr lang="tr-TR" baseline="0" dirty="0"/>
                        <a:t> akıntı</a:t>
                      </a:r>
                      <a:endParaRPr lang="tr-TR" dirty="0"/>
                    </a:p>
                  </a:txBody>
                  <a:tcPr/>
                </a:tc>
                <a:tc>
                  <a:txBody>
                    <a:bodyPr/>
                    <a:lstStyle/>
                    <a:p>
                      <a:r>
                        <a:rPr lang="tr-TR" dirty="0"/>
                        <a:t>CYBH, PİH</a:t>
                      </a:r>
                    </a:p>
                  </a:txBody>
                  <a:tcPr/>
                </a:tc>
                <a:extLst>
                  <a:ext uri="{0D108BD9-81ED-4DB2-BD59-A6C34878D82A}">
                    <a16:rowId xmlns:a16="http://schemas.microsoft.com/office/drawing/2014/main" val="4250699729"/>
                  </a:ext>
                </a:extLst>
              </a:tr>
              <a:tr h="370840">
                <a:tc>
                  <a:txBody>
                    <a:bodyPr/>
                    <a:lstStyle/>
                    <a:p>
                      <a:r>
                        <a:rPr lang="tr-TR" dirty="0" err="1"/>
                        <a:t>Eksternal</a:t>
                      </a:r>
                      <a:r>
                        <a:rPr lang="tr-TR" baseline="0" dirty="0"/>
                        <a:t> yanıcı ağrı </a:t>
                      </a:r>
                      <a:endParaRPr lang="tr-TR" dirty="0"/>
                    </a:p>
                  </a:txBody>
                  <a:tcPr/>
                </a:tc>
                <a:tc>
                  <a:txBody>
                    <a:bodyPr/>
                    <a:lstStyle/>
                    <a:p>
                      <a:r>
                        <a:rPr lang="tr-TR" dirty="0" err="1"/>
                        <a:t>Vulvovajinit</a:t>
                      </a:r>
                      <a:r>
                        <a:rPr lang="tr-TR" dirty="0"/>
                        <a:t>(özellikle </a:t>
                      </a:r>
                      <a:r>
                        <a:rPr lang="tr-TR" dirty="0" err="1"/>
                        <a:t>kandidal</a:t>
                      </a:r>
                      <a:r>
                        <a:rPr lang="tr-TR" baseline="0" dirty="0"/>
                        <a:t> </a:t>
                      </a:r>
                      <a:r>
                        <a:rPr lang="tr-TR" baseline="0" dirty="0" err="1"/>
                        <a:t>vajinit</a:t>
                      </a:r>
                      <a:r>
                        <a:rPr lang="tr-TR" dirty="0"/>
                        <a:t>)</a:t>
                      </a:r>
                    </a:p>
                  </a:txBody>
                  <a:tcPr/>
                </a:tc>
                <a:extLst>
                  <a:ext uri="{0D108BD9-81ED-4DB2-BD59-A6C34878D82A}">
                    <a16:rowId xmlns:a16="http://schemas.microsoft.com/office/drawing/2014/main" val="2548713757"/>
                  </a:ext>
                </a:extLst>
              </a:tr>
              <a:tr h="370840">
                <a:tc>
                  <a:txBody>
                    <a:bodyPr/>
                    <a:lstStyle/>
                    <a:p>
                      <a:r>
                        <a:rPr lang="tr-TR" dirty="0"/>
                        <a:t>KVAH</a:t>
                      </a:r>
                    </a:p>
                  </a:txBody>
                  <a:tcPr/>
                </a:tc>
                <a:tc>
                  <a:txBody>
                    <a:bodyPr/>
                    <a:lstStyle/>
                    <a:p>
                      <a:r>
                        <a:rPr lang="tr-TR" dirty="0" err="1"/>
                        <a:t>Piyelonefrit</a:t>
                      </a:r>
                      <a:endParaRPr lang="tr-TR" dirty="0"/>
                    </a:p>
                  </a:txBody>
                  <a:tcPr/>
                </a:tc>
                <a:extLst>
                  <a:ext uri="{0D108BD9-81ED-4DB2-BD59-A6C34878D82A}">
                    <a16:rowId xmlns:a16="http://schemas.microsoft.com/office/drawing/2014/main" val="4016490208"/>
                  </a:ext>
                </a:extLst>
              </a:tr>
              <a:tr h="370840">
                <a:tc>
                  <a:txBody>
                    <a:bodyPr/>
                    <a:lstStyle/>
                    <a:p>
                      <a:r>
                        <a:rPr lang="tr-TR" dirty="0"/>
                        <a:t>Bulantı/kusma</a:t>
                      </a:r>
                    </a:p>
                  </a:txBody>
                  <a:tcPr/>
                </a:tc>
                <a:tc>
                  <a:txBody>
                    <a:bodyPr/>
                    <a:lstStyle/>
                    <a:p>
                      <a:r>
                        <a:rPr lang="tr-TR" dirty="0" err="1"/>
                        <a:t>Piyelonefrit,ürosepsis,oral</a:t>
                      </a:r>
                      <a:r>
                        <a:rPr lang="tr-TR" baseline="0" dirty="0"/>
                        <a:t> ilaçları </a:t>
                      </a:r>
                      <a:r>
                        <a:rPr lang="tr-TR" baseline="0" dirty="0" err="1"/>
                        <a:t>tolere</a:t>
                      </a:r>
                      <a:r>
                        <a:rPr lang="tr-TR" baseline="0" dirty="0"/>
                        <a:t> edememe</a:t>
                      </a:r>
                      <a:endParaRPr lang="tr-TR" dirty="0"/>
                    </a:p>
                  </a:txBody>
                  <a:tcPr/>
                </a:tc>
                <a:extLst>
                  <a:ext uri="{0D108BD9-81ED-4DB2-BD59-A6C34878D82A}">
                    <a16:rowId xmlns:a16="http://schemas.microsoft.com/office/drawing/2014/main" val="437156278"/>
                  </a:ext>
                </a:extLst>
              </a:tr>
              <a:tr h="370840">
                <a:tc>
                  <a:txBody>
                    <a:bodyPr/>
                    <a:lstStyle/>
                    <a:p>
                      <a:r>
                        <a:rPr lang="tr-TR" dirty="0"/>
                        <a:t>Yakın zamanda İYE (&lt;2hafta)</a:t>
                      </a:r>
                    </a:p>
                  </a:txBody>
                  <a:tcPr/>
                </a:tc>
                <a:tc>
                  <a:txBody>
                    <a:bodyPr/>
                    <a:lstStyle/>
                    <a:p>
                      <a:r>
                        <a:rPr lang="tr-TR" dirty="0"/>
                        <a:t>Yetersiz tedavi edilmiş</a:t>
                      </a:r>
                      <a:r>
                        <a:rPr lang="tr-TR" baseline="0" dirty="0"/>
                        <a:t> dirençli patojen,</a:t>
                      </a:r>
                    </a:p>
                    <a:p>
                      <a:r>
                        <a:rPr lang="tr-TR" baseline="0" dirty="0"/>
                        <a:t>Taş veya değişik anatomi gibi ürolojik anomaliler</a:t>
                      </a:r>
                    </a:p>
                    <a:p>
                      <a:r>
                        <a:rPr lang="tr-TR" baseline="0" dirty="0" err="1"/>
                        <a:t>İnterstisyel</a:t>
                      </a:r>
                      <a:r>
                        <a:rPr lang="tr-TR" baseline="0" dirty="0"/>
                        <a:t> sistit</a:t>
                      </a:r>
                      <a:endParaRPr lang="tr-TR" dirty="0"/>
                    </a:p>
                  </a:txBody>
                  <a:tcPr/>
                </a:tc>
                <a:extLst>
                  <a:ext uri="{0D108BD9-81ED-4DB2-BD59-A6C34878D82A}">
                    <a16:rowId xmlns:a16="http://schemas.microsoft.com/office/drawing/2014/main" val="1344227346"/>
                  </a:ext>
                </a:extLst>
              </a:tr>
              <a:tr h="370840">
                <a:tc>
                  <a:txBody>
                    <a:bodyPr/>
                    <a:lstStyle/>
                    <a:p>
                      <a:r>
                        <a:rPr lang="tr-TR" dirty="0" err="1"/>
                        <a:t>Disparoni</a:t>
                      </a:r>
                      <a:r>
                        <a:rPr lang="tr-TR" dirty="0"/>
                        <a:t> </a:t>
                      </a:r>
                    </a:p>
                  </a:txBody>
                  <a:tcPr/>
                </a:tc>
                <a:tc>
                  <a:txBody>
                    <a:bodyPr/>
                    <a:lstStyle/>
                    <a:p>
                      <a:r>
                        <a:rPr lang="tr-TR" dirty="0"/>
                        <a:t>CYBH, PİH,</a:t>
                      </a:r>
                      <a:r>
                        <a:rPr lang="tr-TR" baseline="0" dirty="0"/>
                        <a:t> </a:t>
                      </a:r>
                      <a:r>
                        <a:rPr lang="tr-TR" baseline="0" dirty="0" err="1"/>
                        <a:t>psikojenik</a:t>
                      </a:r>
                      <a:r>
                        <a:rPr lang="tr-TR" baseline="0" dirty="0"/>
                        <a:t> nedenler</a:t>
                      </a:r>
                      <a:endParaRPr lang="tr-TR" dirty="0"/>
                    </a:p>
                  </a:txBody>
                  <a:tcPr/>
                </a:tc>
                <a:extLst>
                  <a:ext uri="{0D108BD9-81ED-4DB2-BD59-A6C34878D82A}">
                    <a16:rowId xmlns:a16="http://schemas.microsoft.com/office/drawing/2014/main" val="1774740741"/>
                  </a:ext>
                </a:extLst>
              </a:tr>
            </a:tbl>
          </a:graphicData>
        </a:graphic>
      </p:graphicFrame>
    </p:spTree>
    <p:extLst>
      <p:ext uri="{BB962C8B-B14F-4D97-AF65-F5344CB8AC3E}">
        <p14:creationId xmlns:p14="http://schemas.microsoft.com/office/powerpoint/2010/main" val="1500173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ownload Red Flag Emoji | Emoji Is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286" y="264611"/>
            <a:ext cx="2307665" cy="17409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4141822012"/>
              </p:ext>
            </p:extLst>
          </p:nvPr>
        </p:nvGraphicFramePr>
        <p:xfrm>
          <a:off x="2418347" y="1670160"/>
          <a:ext cx="8506326" cy="4621692"/>
        </p:xfrm>
        <a:graphic>
          <a:graphicData uri="http://schemas.openxmlformats.org/drawingml/2006/table">
            <a:tbl>
              <a:tblPr firstRow="1" bandRow="1">
                <a:tableStyleId>{5C22544A-7EE6-4342-B048-85BDC9FD1C3A}</a:tableStyleId>
              </a:tblPr>
              <a:tblGrid>
                <a:gridCol w="4253163">
                  <a:extLst>
                    <a:ext uri="{9D8B030D-6E8A-4147-A177-3AD203B41FA5}">
                      <a16:colId xmlns:a16="http://schemas.microsoft.com/office/drawing/2014/main" val="3386351579"/>
                    </a:ext>
                  </a:extLst>
                </a:gridCol>
                <a:gridCol w="4253163">
                  <a:extLst>
                    <a:ext uri="{9D8B030D-6E8A-4147-A177-3AD203B41FA5}">
                      <a16:colId xmlns:a16="http://schemas.microsoft.com/office/drawing/2014/main" val="3325492031"/>
                    </a:ext>
                  </a:extLst>
                </a:gridCol>
              </a:tblGrid>
              <a:tr h="358746">
                <a:tc>
                  <a:txBody>
                    <a:bodyPr/>
                    <a:lstStyle/>
                    <a:p>
                      <a:pPr algn="ctr"/>
                      <a:r>
                        <a:rPr lang="tr-TR" dirty="0"/>
                        <a:t>Eğer</a:t>
                      </a:r>
                      <a:r>
                        <a:rPr lang="tr-TR" baseline="0" dirty="0"/>
                        <a:t> hastada varsa </a:t>
                      </a:r>
                      <a:endParaRPr lang="tr-TR" dirty="0"/>
                    </a:p>
                  </a:txBody>
                  <a:tcPr/>
                </a:tc>
                <a:tc>
                  <a:txBody>
                    <a:bodyPr/>
                    <a:lstStyle/>
                    <a:p>
                      <a:pPr algn="ctr"/>
                      <a:r>
                        <a:rPr lang="tr-TR" dirty="0"/>
                        <a:t>Düşün </a:t>
                      </a:r>
                    </a:p>
                  </a:txBody>
                  <a:tcPr/>
                </a:tc>
                <a:extLst>
                  <a:ext uri="{0D108BD9-81ED-4DB2-BD59-A6C34878D82A}">
                    <a16:rowId xmlns:a16="http://schemas.microsoft.com/office/drawing/2014/main" val="13668773"/>
                  </a:ext>
                </a:extLst>
              </a:tr>
              <a:tr h="619206">
                <a:tc>
                  <a:txBody>
                    <a:bodyPr/>
                    <a:lstStyle/>
                    <a:p>
                      <a:r>
                        <a:rPr lang="tr-TR" dirty="0"/>
                        <a:t>Yakın zamanda travma/ enstrümantasyon</a:t>
                      </a:r>
                    </a:p>
                  </a:txBody>
                  <a:tcPr/>
                </a:tc>
                <a:tc>
                  <a:txBody>
                    <a:bodyPr/>
                    <a:lstStyle/>
                    <a:p>
                      <a:r>
                        <a:rPr lang="tr-TR" dirty="0"/>
                        <a:t>Komplike İYE</a:t>
                      </a:r>
                    </a:p>
                  </a:txBody>
                  <a:tcPr/>
                </a:tc>
                <a:extLst>
                  <a:ext uri="{0D108BD9-81ED-4DB2-BD59-A6C34878D82A}">
                    <a16:rowId xmlns:a16="http://schemas.microsoft.com/office/drawing/2014/main" val="1549113661"/>
                  </a:ext>
                </a:extLst>
              </a:tr>
              <a:tr h="358746">
                <a:tc>
                  <a:txBody>
                    <a:bodyPr/>
                    <a:lstStyle/>
                    <a:p>
                      <a:r>
                        <a:rPr lang="tr-TR" dirty="0"/>
                        <a:t>Gebelik </a:t>
                      </a:r>
                    </a:p>
                  </a:txBody>
                  <a:tcPr/>
                </a:tc>
                <a:tc>
                  <a:txBody>
                    <a:bodyPr/>
                    <a:lstStyle/>
                    <a:p>
                      <a:r>
                        <a:rPr lang="tr-TR" dirty="0"/>
                        <a:t>Antibiyotik seçimi, tedavi süresi</a:t>
                      </a:r>
                    </a:p>
                  </a:txBody>
                  <a:tcPr/>
                </a:tc>
                <a:extLst>
                  <a:ext uri="{0D108BD9-81ED-4DB2-BD59-A6C34878D82A}">
                    <a16:rowId xmlns:a16="http://schemas.microsoft.com/office/drawing/2014/main" val="4250699729"/>
                  </a:ext>
                </a:extLst>
              </a:tr>
              <a:tr h="353832">
                <a:tc>
                  <a:txBody>
                    <a:bodyPr/>
                    <a:lstStyle/>
                    <a:p>
                      <a:r>
                        <a:rPr lang="tr-TR" dirty="0"/>
                        <a:t>Ciddi, kolik tarzda yan ağrısı </a:t>
                      </a:r>
                    </a:p>
                  </a:txBody>
                  <a:tcPr/>
                </a:tc>
                <a:tc>
                  <a:txBody>
                    <a:bodyPr/>
                    <a:lstStyle/>
                    <a:p>
                      <a:r>
                        <a:rPr lang="tr-TR" dirty="0"/>
                        <a:t>Taş ile komplike olmuş İYE</a:t>
                      </a:r>
                    </a:p>
                  </a:txBody>
                  <a:tcPr/>
                </a:tc>
                <a:extLst>
                  <a:ext uri="{0D108BD9-81ED-4DB2-BD59-A6C34878D82A}">
                    <a16:rowId xmlns:a16="http://schemas.microsoft.com/office/drawing/2014/main" val="2548713757"/>
                  </a:ext>
                </a:extLst>
              </a:tr>
              <a:tr h="619206">
                <a:tc>
                  <a:txBody>
                    <a:bodyPr/>
                    <a:lstStyle/>
                    <a:p>
                      <a:r>
                        <a:rPr lang="tr-TR" dirty="0"/>
                        <a:t>Eklem</a:t>
                      </a:r>
                      <a:r>
                        <a:rPr lang="tr-TR" baseline="0" dirty="0"/>
                        <a:t> ağrıları, steril idrar</a:t>
                      </a:r>
                      <a:endParaRPr lang="tr-TR" dirty="0"/>
                    </a:p>
                  </a:txBody>
                  <a:tcPr/>
                </a:tc>
                <a:tc>
                  <a:txBody>
                    <a:bodyPr/>
                    <a:lstStyle/>
                    <a:p>
                      <a:r>
                        <a:rPr lang="tr-TR" dirty="0" err="1"/>
                        <a:t>Spondiloartropatiler</a:t>
                      </a:r>
                      <a:r>
                        <a:rPr lang="tr-TR" dirty="0"/>
                        <a:t> (</a:t>
                      </a:r>
                      <a:r>
                        <a:rPr lang="tr-TR" dirty="0" err="1"/>
                        <a:t>Reiter</a:t>
                      </a:r>
                      <a:r>
                        <a:rPr lang="tr-TR" dirty="0"/>
                        <a:t> </a:t>
                      </a:r>
                      <a:r>
                        <a:rPr lang="tr-TR" dirty="0" err="1"/>
                        <a:t>send</a:t>
                      </a:r>
                      <a:r>
                        <a:rPr lang="tr-TR" dirty="0"/>
                        <a:t>.,Behçet </a:t>
                      </a:r>
                      <a:r>
                        <a:rPr lang="tr-TR" dirty="0" err="1"/>
                        <a:t>send</a:t>
                      </a:r>
                      <a:r>
                        <a:rPr lang="tr-TR" dirty="0"/>
                        <a:t>.)</a:t>
                      </a:r>
                    </a:p>
                  </a:txBody>
                  <a:tcPr/>
                </a:tc>
                <a:extLst>
                  <a:ext uri="{0D108BD9-81ED-4DB2-BD59-A6C34878D82A}">
                    <a16:rowId xmlns:a16="http://schemas.microsoft.com/office/drawing/2014/main" val="4016490208"/>
                  </a:ext>
                </a:extLst>
              </a:tr>
              <a:tr h="619206">
                <a:tc>
                  <a:txBody>
                    <a:bodyPr/>
                    <a:lstStyle/>
                    <a:p>
                      <a:r>
                        <a:rPr lang="tr-TR" dirty="0"/>
                        <a:t>Çocukluk çağı infeksiyon öyküsü, ürolojik cerrahi</a:t>
                      </a:r>
                    </a:p>
                  </a:txBody>
                  <a:tcPr/>
                </a:tc>
                <a:tc>
                  <a:txBody>
                    <a:bodyPr/>
                    <a:lstStyle/>
                    <a:p>
                      <a:r>
                        <a:rPr lang="tr-TR" dirty="0"/>
                        <a:t>Anormal anatomi</a:t>
                      </a:r>
                    </a:p>
                  </a:txBody>
                  <a:tcPr/>
                </a:tc>
                <a:extLst>
                  <a:ext uri="{0D108BD9-81ED-4DB2-BD59-A6C34878D82A}">
                    <a16:rowId xmlns:a16="http://schemas.microsoft.com/office/drawing/2014/main" val="437156278"/>
                  </a:ext>
                </a:extLst>
              </a:tr>
              <a:tr h="619206">
                <a:tc>
                  <a:txBody>
                    <a:bodyPr/>
                    <a:lstStyle/>
                    <a:p>
                      <a:r>
                        <a:rPr lang="tr-TR" dirty="0"/>
                        <a:t>Böbrek taşı öyküsü</a:t>
                      </a:r>
                    </a:p>
                  </a:txBody>
                  <a:tcPr/>
                </a:tc>
                <a:tc>
                  <a:txBody>
                    <a:bodyPr/>
                    <a:lstStyle/>
                    <a:p>
                      <a:r>
                        <a:rPr lang="tr-TR" dirty="0"/>
                        <a:t>Komplike İYE; taşta</a:t>
                      </a:r>
                      <a:r>
                        <a:rPr lang="tr-TR" baseline="0" dirty="0"/>
                        <a:t> bakterilerin sebat etmesi</a:t>
                      </a:r>
                      <a:endParaRPr lang="tr-TR" dirty="0"/>
                    </a:p>
                  </a:txBody>
                  <a:tcPr/>
                </a:tc>
                <a:extLst>
                  <a:ext uri="{0D108BD9-81ED-4DB2-BD59-A6C34878D82A}">
                    <a16:rowId xmlns:a16="http://schemas.microsoft.com/office/drawing/2014/main" val="1344227346"/>
                  </a:ext>
                </a:extLst>
              </a:tr>
              <a:tr h="358746">
                <a:tc>
                  <a:txBody>
                    <a:bodyPr/>
                    <a:lstStyle/>
                    <a:p>
                      <a:r>
                        <a:rPr lang="tr-TR" dirty="0"/>
                        <a:t>Diyabet</a:t>
                      </a:r>
                    </a:p>
                  </a:txBody>
                  <a:tcPr/>
                </a:tc>
                <a:tc>
                  <a:txBody>
                    <a:bodyPr/>
                    <a:lstStyle/>
                    <a:p>
                      <a:r>
                        <a:rPr lang="tr-TR" dirty="0"/>
                        <a:t>Komplike İYE </a:t>
                      </a:r>
                    </a:p>
                  </a:txBody>
                  <a:tcPr/>
                </a:tc>
                <a:extLst>
                  <a:ext uri="{0D108BD9-81ED-4DB2-BD59-A6C34878D82A}">
                    <a16:rowId xmlns:a16="http://schemas.microsoft.com/office/drawing/2014/main" val="1774740741"/>
                  </a:ext>
                </a:extLst>
              </a:tr>
              <a:tr h="619206">
                <a:tc>
                  <a:txBody>
                    <a:bodyPr/>
                    <a:lstStyle/>
                    <a:p>
                      <a:r>
                        <a:rPr lang="tr-TR" dirty="0" err="1"/>
                        <a:t>İmmünsüpresyon</a:t>
                      </a:r>
                      <a:endParaRPr lang="tr-T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a:t>Komplike İYE </a:t>
                      </a:r>
                    </a:p>
                  </a:txBody>
                  <a:tcPr/>
                </a:tc>
                <a:extLst>
                  <a:ext uri="{0D108BD9-81ED-4DB2-BD59-A6C34878D82A}">
                    <a16:rowId xmlns:a16="http://schemas.microsoft.com/office/drawing/2014/main" val="355418450"/>
                  </a:ext>
                </a:extLst>
              </a:tr>
            </a:tbl>
          </a:graphicData>
        </a:graphic>
      </p:graphicFrame>
      <p:sp>
        <p:nvSpPr>
          <p:cNvPr id="6" name="Unvan 1"/>
          <p:cNvSpPr>
            <a:spLocks noGrp="1"/>
          </p:cNvSpPr>
          <p:nvPr>
            <p:ph type="title"/>
          </p:nvPr>
        </p:nvSpPr>
        <p:spPr>
          <a:xfrm>
            <a:off x="1567172" y="600047"/>
            <a:ext cx="9805736" cy="1280890"/>
          </a:xfrm>
        </p:spPr>
        <p:txBody>
          <a:bodyPr>
            <a:normAutofit/>
          </a:bodyPr>
          <a:lstStyle/>
          <a:p>
            <a:pPr algn="ctr"/>
            <a:r>
              <a:rPr lang="tr-TR" sz="2800" b="1" dirty="0">
                <a:solidFill>
                  <a:srgbClr val="FF0000"/>
                </a:solidFill>
              </a:rPr>
              <a:t>KIRMIZI BAYRAK BULGULARI VE AYIRICI TANI</a:t>
            </a:r>
          </a:p>
        </p:txBody>
      </p:sp>
    </p:spTree>
    <p:extLst>
      <p:ext uri="{BB962C8B-B14F-4D97-AF65-F5344CB8AC3E}">
        <p14:creationId xmlns:p14="http://schemas.microsoft.com/office/powerpoint/2010/main" val="4058992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7215" y="759462"/>
            <a:ext cx="8677570" cy="5339076"/>
          </a:xfrm>
        </p:spPr>
      </p:pic>
    </p:spTree>
    <p:extLst>
      <p:ext uri="{BB962C8B-B14F-4D97-AF65-F5344CB8AC3E}">
        <p14:creationId xmlns:p14="http://schemas.microsoft.com/office/powerpoint/2010/main" val="3516511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6CEC15-3FFA-FF10-6A9A-E3E1AAE4858C}"/>
              </a:ext>
            </a:extLst>
          </p:cNvPr>
          <p:cNvSpPr>
            <a:spLocks noGrp="1"/>
          </p:cNvSpPr>
          <p:nvPr>
            <p:ph type="title"/>
          </p:nvPr>
        </p:nvSpPr>
        <p:spPr/>
        <p:txBody>
          <a:bodyPr/>
          <a:lstStyle/>
          <a:p>
            <a:r>
              <a:rPr lang="tr-TR" b="1" dirty="0">
                <a:solidFill>
                  <a:srgbClr val="FF0000"/>
                </a:solidFill>
              </a:rPr>
              <a:t>SEVK KRİTERLERİ</a:t>
            </a:r>
          </a:p>
        </p:txBody>
      </p:sp>
      <p:sp>
        <p:nvSpPr>
          <p:cNvPr id="3" name="İçerik Yer Tutucusu 2">
            <a:extLst>
              <a:ext uri="{FF2B5EF4-FFF2-40B4-BE49-F238E27FC236}">
                <a16:creationId xmlns:a16="http://schemas.microsoft.com/office/drawing/2014/main" id="{E886030B-76BE-9974-0657-9D9D35254647}"/>
              </a:ext>
            </a:extLst>
          </p:cNvPr>
          <p:cNvSpPr>
            <a:spLocks noGrp="1"/>
          </p:cNvSpPr>
          <p:nvPr>
            <p:ph idx="1"/>
          </p:nvPr>
        </p:nvSpPr>
        <p:spPr/>
        <p:txBody>
          <a:bodyPr/>
          <a:lstStyle/>
          <a:p>
            <a:r>
              <a:rPr lang="tr-TR" sz="2400" dirty="0"/>
              <a:t>Komplike İYE </a:t>
            </a:r>
          </a:p>
          <a:p>
            <a:endParaRPr lang="tr-TR" sz="2400" dirty="0"/>
          </a:p>
          <a:p>
            <a:r>
              <a:rPr lang="tr-TR" sz="2400" dirty="0"/>
              <a:t>Akut komplike olmayan </a:t>
            </a:r>
            <a:r>
              <a:rPr lang="tr-TR" sz="2400" dirty="0" err="1"/>
              <a:t>pyelonefrit</a:t>
            </a:r>
            <a:r>
              <a:rPr lang="tr-TR" sz="2400" dirty="0"/>
              <a:t> </a:t>
            </a:r>
          </a:p>
          <a:p>
            <a:endParaRPr lang="tr-TR" sz="2400" dirty="0"/>
          </a:p>
          <a:p>
            <a:pPr marL="228600" lvl="1">
              <a:spcBef>
                <a:spcPts val="1000"/>
              </a:spcBef>
            </a:pPr>
            <a:r>
              <a:rPr lang="tr-TR" dirty="0"/>
              <a:t>Oral hidrasyonu sürdürememe veya oral ilaçları alamama</a:t>
            </a:r>
          </a:p>
          <a:p>
            <a:pPr marL="228600" lvl="1">
              <a:spcBef>
                <a:spcPts val="1000"/>
              </a:spcBef>
            </a:pPr>
            <a:endParaRPr lang="tr-TR" dirty="0"/>
          </a:p>
          <a:p>
            <a:pPr marL="228600" lvl="1">
              <a:spcBef>
                <a:spcPts val="1000"/>
              </a:spcBef>
            </a:pPr>
            <a:r>
              <a:rPr lang="tr-TR" dirty="0"/>
              <a:t>Sürekli yüksek ateş, ağrı ve belirgin güçsüzlük </a:t>
            </a:r>
          </a:p>
          <a:p>
            <a:pPr marL="228600" lvl="1">
              <a:spcBef>
                <a:spcPts val="1000"/>
              </a:spcBef>
            </a:pPr>
            <a:endParaRPr lang="tr-TR" dirty="0"/>
          </a:p>
          <a:p>
            <a:endParaRPr lang="tr-TR" dirty="0"/>
          </a:p>
        </p:txBody>
      </p:sp>
    </p:spTree>
    <p:extLst>
      <p:ext uri="{BB962C8B-B14F-4D97-AF65-F5344CB8AC3E}">
        <p14:creationId xmlns:p14="http://schemas.microsoft.com/office/powerpoint/2010/main" val="3805383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4A8953-6656-715A-7AD4-1B5DA0785471}"/>
              </a:ext>
            </a:extLst>
          </p:cNvPr>
          <p:cNvSpPr>
            <a:spLocks noGrp="1"/>
          </p:cNvSpPr>
          <p:nvPr>
            <p:ph type="title"/>
          </p:nvPr>
        </p:nvSpPr>
        <p:spPr/>
        <p:txBody>
          <a:bodyPr/>
          <a:lstStyle/>
          <a:p>
            <a:r>
              <a:rPr lang="tr-TR" b="1" dirty="0">
                <a:solidFill>
                  <a:schemeClr val="accent1">
                    <a:lumMod val="75000"/>
                  </a:schemeClr>
                </a:solidFill>
              </a:rPr>
              <a:t>İDRAR YOLU ENFEKSİYONLARI</a:t>
            </a:r>
          </a:p>
        </p:txBody>
      </p:sp>
      <p:sp>
        <p:nvSpPr>
          <p:cNvPr id="3" name="İçerik Yer Tutucusu 2">
            <a:extLst>
              <a:ext uri="{FF2B5EF4-FFF2-40B4-BE49-F238E27FC236}">
                <a16:creationId xmlns:a16="http://schemas.microsoft.com/office/drawing/2014/main" id="{0D2ED110-D6E6-05DA-D2D6-BB2B558757AA}"/>
              </a:ext>
            </a:extLst>
          </p:cNvPr>
          <p:cNvSpPr>
            <a:spLocks noGrp="1"/>
          </p:cNvSpPr>
          <p:nvPr>
            <p:ph idx="1"/>
          </p:nvPr>
        </p:nvSpPr>
        <p:spPr>
          <a:xfrm>
            <a:off x="838200" y="1825625"/>
            <a:ext cx="9357852" cy="4351338"/>
          </a:xfrm>
        </p:spPr>
        <p:txBody>
          <a:bodyPr>
            <a:normAutofit fontScale="92500" lnSpcReduction="10000"/>
          </a:bodyPr>
          <a:lstStyle/>
          <a:p>
            <a:r>
              <a:rPr lang="tr-TR" dirty="0"/>
              <a:t>İdrar yolu infeksiyonu; </a:t>
            </a:r>
            <a:r>
              <a:rPr lang="tr-TR" dirty="0" err="1"/>
              <a:t>ürotelyumun</a:t>
            </a:r>
            <a:r>
              <a:rPr lang="tr-TR" dirty="0"/>
              <a:t> bakteriyel saldırıya karşı vermiş olduğu, genellikle bakteriüri ve </a:t>
            </a:r>
            <a:r>
              <a:rPr lang="tr-TR" dirty="0" err="1"/>
              <a:t>pyürinin</a:t>
            </a:r>
            <a:r>
              <a:rPr lang="tr-TR" dirty="0"/>
              <a:t> eşlik ettiği </a:t>
            </a:r>
            <a:r>
              <a:rPr lang="tr-TR" dirty="0" err="1"/>
              <a:t>inflamatuvar</a:t>
            </a:r>
            <a:r>
              <a:rPr lang="tr-TR" dirty="0"/>
              <a:t> yanıttır.</a:t>
            </a:r>
          </a:p>
          <a:p>
            <a:endParaRPr lang="tr-TR" dirty="0"/>
          </a:p>
          <a:p>
            <a:r>
              <a:rPr lang="tr-TR" sz="2800" dirty="0"/>
              <a:t>Mesanede asemptomatik bakteriyel kolonizasyon durumundan sepsis ile seyredebilen ciddi morbidite ve mortaliteye neden olabilen klinik durumları ifade eden genel bir terimdir.</a:t>
            </a:r>
            <a:endParaRPr lang="tr-TR" dirty="0"/>
          </a:p>
          <a:p>
            <a:endParaRPr lang="tr-TR" dirty="0"/>
          </a:p>
          <a:p>
            <a:r>
              <a:rPr lang="tr-TR" dirty="0"/>
              <a:t>İdrar yolu enfeksiyonları (İYE) sistit (mesane/alt idrar yolu enfeksiyonu) ve piyelonefriti (böbrek/üst idrar yolu enfeksiyonu) içerir. </a:t>
            </a:r>
          </a:p>
          <a:p>
            <a:endParaRPr lang="tr-TR" dirty="0"/>
          </a:p>
        </p:txBody>
      </p:sp>
      <p:pic>
        <p:nvPicPr>
          <p:cNvPr id="4" name="Resim 3">
            <a:extLst>
              <a:ext uri="{FF2B5EF4-FFF2-40B4-BE49-F238E27FC236}">
                <a16:creationId xmlns:a16="http://schemas.microsoft.com/office/drawing/2014/main" id="{ADD99BBB-69DA-CB37-3ED5-2059D16F0C43}"/>
              </a:ext>
            </a:extLst>
          </p:cNvPr>
          <p:cNvPicPr>
            <a:picLocks noChangeAspect="1"/>
          </p:cNvPicPr>
          <p:nvPr/>
        </p:nvPicPr>
        <p:blipFill>
          <a:blip r:embed="rId3"/>
          <a:stretch>
            <a:fillRect/>
          </a:stretch>
        </p:blipFill>
        <p:spPr>
          <a:xfrm>
            <a:off x="9704541" y="1290581"/>
            <a:ext cx="2182557" cy="1950889"/>
          </a:xfrm>
          <a:prstGeom prst="rect">
            <a:avLst/>
          </a:prstGeom>
        </p:spPr>
      </p:pic>
      <p:pic>
        <p:nvPicPr>
          <p:cNvPr id="5" name="Resim 4">
            <a:extLst>
              <a:ext uri="{FF2B5EF4-FFF2-40B4-BE49-F238E27FC236}">
                <a16:creationId xmlns:a16="http://schemas.microsoft.com/office/drawing/2014/main" id="{6826468E-306F-1FB6-6E95-99C5B6A8D110}"/>
              </a:ext>
            </a:extLst>
          </p:cNvPr>
          <p:cNvPicPr>
            <a:picLocks noChangeAspect="1"/>
          </p:cNvPicPr>
          <p:nvPr/>
        </p:nvPicPr>
        <p:blipFill>
          <a:blip r:embed="rId4"/>
          <a:stretch>
            <a:fillRect/>
          </a:stretch>
        </p:blipFill>
        <p:spPr>
          <a:xfrm>
            <a:off x="9808182" y="3794737"/>
            <a:ext cx="2078916" cy="1828959"/>
          </a:xfrm>
          <a:prstGeom prst="rect">
            <a:avLst/>
          </a:prstGeom>
        </p:spPr>
      </p:pic>
    </p:spTree>
    <p:extLst>
      <p:ext uri="{BB962C8B-B14F-4D97-AF65-F5344CB8AC3E}">
        <p14:creationId xmlns:p14="http://schemas.microsoft.com/office/powerpoint/2010/main" val="1411477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69CF60-8105-D9FF-F0E7-86568FAAFB97}"/>
              </a:ext>
            </a:extLst>
          </p:cNvPr>
          <p:cNvSpPr>
            <a:spLocks noGrp="1"/>
          </p:cNvSpPr>
          <p:nvPr>
            <p:ph type="title"/>
          </p:nvPr>
        </p:nvSpPr>
        <p:spPr/>
        <p:txBody>
          <a:bodyPr/>
          <a:lstStyle/>
          <a:p>
            <a:r>
              <a:rPr lang="tr-TR" b="1" dirty="0">
                <a:solidFill>
                  <a:schemeClr val="accent1">
                    <a:lumMod val="75000"/>
                  </a:schemeClr>
                </a:solidFill>
              </a:rPr>
              <a:t>ÇOCUKLARDA İYE</a:t>
            </a:r>
          </a:p>
        </p:txBody>
      </p:sp>
      <p:sp>
        <p:nvSpPr>
          <p:cNvPr id="3" name="İçerik Yer Tutucusu 2">
            <a:extLst>
              <a:ext uri="{FF2B5EF4-FFF2-40B4-BE49-F238E27FC236}">
                <a16:creationId xmlns:a16="http://schemas.microsoft.com/office/drawing/2014/main" id="{BCE6AE48-0CBD-9084-27CC-7EBD7DFA69EA}"/>
              </a:ext>
            </a:extLst>
          </p:cNvPr>
          <p:cNvSpPr>
            <a:spLocks noGrp="1"/>
          </p:cNvSpPr>
          <p:nvPr>
            <p:ph idx="1"/>
          </p:nvPr>
        </p:nvSpPr>
        <p:spPr/>
        <p:txBody>
          <a:bodyPr/>
          <a:lstStyle/>
          <a:p>
            <a:r>
              <a:rPr lang="tr-TR" dirty="0"/>
              <a:t>İki yaşından küçük çocuklarda en sık görülen bakteriyel infeksiyonları oluşturur.</a:t>
            </a:r>
          </a:p>
          <a:p>
            <a:endParaRPr lang="tr-TR" dirty="0"/>
          </a:p>
          <a:p>
            <a:r>
              <a:rPr lang="tr-TR" dirty="0"/>
              <a:t>Ateşli çocukların %3-5 inde ateş nedeni </a:t>
            </a:r>
            <a:r>
              <a:rPr lang="tr-TR" dirty="0" err="1"/>
              <a:t>İYE’dir</a:t>
            </a:r>
            <a:r>
              <a:rPr lang="tr-TR" dirty="0"/>
              <a:t>.</a:t>
            </a:r>
          </a:p>
          <a:p>
            <a:pPr marL="0"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D8964E2D-33C9-FFBF-0D40-7BF3E8474056}"/>
              </a:ext>
            </a:extLst>
          </p:cNvPr>
          <p:cNvPicPr>
            <a:picLocks noChangeAspect="1"/>
          </p:cNvPicPr>
          <p:nvPr/>
        </p:nvPicPr>
        <p:blipFill>
          <a:blip r:embed="rId2"/>
          <a:stretch>
            <a:fillRect/>
          </a:stretch>
        </p:blipFill>
        <p:spPr>
          <a:xfrm>
            <a:off x="7602682" y="4192732"/>
            <a:ext cx="4221019" cy="2374323"/>
          </a:xfrm>
          <a:prstGeom prst="rect">
            <a:avLst/>
          </a:prstGeom>
        </p:spPr>
      </p:pic>
    </p:spTree>
    <p:extLst>
      <p:ext uri="{BB962C8B-B14F-4D97-AF65-F5344CB8AC3E}">
        <p14:creationId xmlns:p14="http://schemas.microsoft.com/office/powerpoint/2010/main" val="1804997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20CCFC-EA44-CD69-9195-5D0DA74E62DE}"/>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881B477D-45EA-25D0-864E-9BE87FB87892}"/>
              </a:ext>
            </a:extLst>
          </p:cNvPr>
          <p:cNvSpPr>
            <a:spLocks noGrp="1"/>
          </p:cNvSpPr>
          <p:nvPr>
            <p:ph idx="1"/>
          </p:nvPr>
        </p:nvSpPr>
        <p:spPr/>
        <p:txBody>
          <a:bodyPr>
            <a:normAutofit fontScale="92500" lnSpcReduction="10000"/>
          </a:bodyPr>
          <a:lstStyle/>
          <a:p>
            <a:r>
              <a:rPr lang="tr-TR" dirty="0"/>
              <a:t>İYE sıklığı yaş ve cinsiyete göre farklılıklar gösterir.</a:t>
            </a:r>
          </a:p>
          <a:p>
            <a:endParaRPr lang="tr-TR" dirty="0"/>
          </a:p>
          <a:p>
            <a:r>
              <a:rPr lang="tr-TR" dirty="0"/>
              <a:t>İlk 1 yılda ( özellikle ilk 3 ayda)  E(%3.7) &gt;K(%2)</a:t>
            </a:r>
          </a:p>
          <a:p>
            <a:endParaRPr lang="tr-TR" dirty="0"/>
          </a:p>
          <a:p>
            <a:r>
              <a:rPr lang="tr-TR" dirty="0"/>
              <a:t>1 yaştan sonra kızlarda daha sık (K %3, E %1.1)</a:t>
            </a:r>
          </a:p>
          <a:p>
            <a:endParaRPr lang="tr-TR" dirty="0"/>
          </a:p>
          <a:p>
            <a:r>
              <a:rPr lang="tr-TR" b="1" dirty="0"/>
              <a:t>Süt çocuğu</a:t>
            </a:r>
            <a:r>
              <a:rPr lang="tr-TR" dirty="0"/>
              <a:t> ve </a:t>
            </a:r>
            <a:r>
              <a:rPr lang="tr-TR" b="1" dirty="0"/>
              <a:t>küçük çocuklarda </a:t>
            </a:r>
            <a:r>
              <a:rPr lang="tr-TR" dirty="0"/>
              <a:t>daha fazla görülür.</a:t>
            </a:r>
          </a:p>
          <a:p>
            <a:endParaRPr lang="tr-TR" dirty="0"/>
          </a:p>
          <a:p>
            <a:r>
              <a:rPr lang="tr-TR" dirty="0"/>
              <a:t>Sünnetli erkek çocuklarda sünnet olmayanlara göre risk 10 kat azalmaktadır.</a:t>
            </a:r>
          </a:p>
          <a:p>
            <a:endParaRPr lang="tr-TR" dirty="0"/>
          </a:p>
          <a:p>
            <a:endParaRPr lang="tr-TR" dirty="0"/>
          </a:p>
        </p:txBody>
      </p:sp>
    </p:spTree>
    <p:extLst>
      <p:ext uri="{BB962C8B-B14F-4D97-AF65-F5344CB8AC3E}">
        <p14:creationId xmlns:p14="http://schemas.microsoft.com/office/powerpoint/2010/main" val="1911918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5F171B-C3B1-8289-9961-246217263E8B}"/>
              </a:ext>
            </a:extLst>
          </p:cNvPr>
          <p:cNvSpPr>
            <a:spLocks noGrp="1"/>
          </p:cNvSpPr>
          <p:nvPr>
            <p:ph type="title"/>
          </p:nvPr>
        </p:nvSpPr>
        <p:spPr/>
        <p:txBody>
          <a:bodyPr/>
          <a:lstStyle/>
          <a:p>
            <a:r>
              <a:rPr lang="tr-TR" b="1" dirty="0">
                <a:solidFill>
                  <a:schemeClr val="accent1">
                    <a:lumMod val="75000"/>
                  </a:schemeClr>
                </a:solidFill>
              </a:rPr>
              <a:t>ÇOCUKLARDA İYE</a:t>
            </a:r>
          </a:p>
        </p:txBody>
      </p:sp>
      <p:sp>
        <p:nvSpPr>
          <p:cNvPr id="3" name="İçerik Yer Tutucusu 2">
            <a:extLst>
              <a:ext uri="{FF2B5EF4-FFF2-40B4-BE49-F238E27FC236}">
                <a16:creationId xmlns:a16="http://schemas.microsoft.com/office/drawing/2014/main" id="{8C37DDF3-8C7A-F524-F7A4-660AF3E1163A}"/>
              </a:ext>
            </a:extLst>
          </p:cNvPr>
          <p:cNvSpPr>
            <a:spLocks noGrp="1"/>
          </p:cNvSpPr>
          <p:nvPr>
            <p:ph idx="1"/>
          </p:nvPr>
        </p:nvSpPr>
        <p:spPr/>
        <p:txBody>
          <a:bodyPr>
            <a:normAutofit lnSpcReduction="10000"/>
          </a:bodyPr>
          <a:lstStyle/>
          <a:p>
            <a:r>
              <a:rPr lang="tr-TR" dirty="0">
                <a:solidFill>
                  <a:srgbClr val="FF0000"/>
                </a:solidFill>
              </a:rPr>
              <a:t>Etkenler</a:t>
            </a:r>
          </a:p>
          <a:p>
            <a:endParaRPr lang="tr-TR" dirty="0">
              <a:solidFill>
                <a:srgbClr val="FF0000"/>
              </a:solidFill>
            </a:endParaRPr>
          </a:p>
          <a:p>
            <a:pPr algn="just"/>
            <a:r>
              <a:rPr lang="tr-TR" dirty="0"/>
              <a:t>İYE </a:t>
            </a:r>
            <a:r>
              <a:rPr lang="tr-TR" b="1" dirty="0"/>
              <a:t>en sık </a:t>
            </a:r>
            <a:r>
              <a:rPr lang="tr-TR" dirty="0"/>
              <a:t>etkeni enterik bakterilerdir (%70-90 </a:t>
            </a:r>
            <a:r>
              <a:rPr lang="tr-TR" i="1" dirty="0"/>
              <a:t>E.coli</a:t>
            </a:r>
            <a:r>
              <a:rPr lang="tr-TR" dirty="0"/>
              <a:t>).</a:t>
            </a:r>
          </a:p>
          <a:p>
            <a:pPr algn="just"/>
            <a:endParaRPr lang="tr-TR" dirty="0"/>
          </a:p>
          <a:p>
            <a:pPr algn="just"/>
            <a:r>
              <a:rPr lang="tr-TR" dirty="0"/>
              <a:t>En sık enterik olmayan gram negatif patojen </a:t>
            </a:r>
            <a:r>
              <a:rPr lang="tr-TR" dirty="0" err="1"/>
              <a:t>Pseudomonas</a:t>
            </a:r>
            <a:r>
              <a:rPr lang="tr-TR" i="1" dirty="0"/>
              <a:t> </a:t>
            </a:r>
            <a:r>
              <a:rPr lang="tr-TR" dirty="0" err="1"/>
              <a:t>aeruginosa’dır</a:t>
            </a:r>
            <a:r>
              <a:rPr lang="tr-TR" dirty="0"/>
              <a:t>. </a:t>
            </a:r>
          </a:p>
          <a:p>
            <a:pPr algn="just"/>
            <a:endParaRPr lang="tr-TR" dirty="0"/>
          </a:p>
          <a:p>
            <a:pPr algn="just"/>
            <a:r>
              <a:rPr lang="tr-TR" dirty="0"/>
              <a:t>Grup</a:t>
            </a:r>
            <a:r>
              <a:rPr lang="tr-TR" i="1" dirty="0"/>
              <a:t> </a:t>
            </a:r>
            <a:r>
              <a:rPr lang="tr-TR" dirty="0"/>
              <a:t>A</a:t>
            </a:r>
            <a:r>
              <a:rPr lang="tr-TR" i="1" dirty="0"/>
              <a:t> ve </a:t>
            </a:r>
            <a:r>
              <a:rPr lang="tr-TR" dirty="0"/>
              <a:t>B</a:t>
            </a:r>
            <a:r>
              <a:rPr lang="tr-TR" i="1" dirty="0"/>
              <a:t> </a:t>
            </a:r>
            <a:r>
              <a:rPr lang="tr-TR" dirty="0"/>
              <a:t>streptokoklar</a:t>
            </a:r>
            <a:r>
              <a:rPr lang="tr-TR" i="1" dirty="0"/>
              <a:t> </a:t>
            </a:r>
            <a:r>
              <a:rPr lang="tr-TR" dirty="0"/>
              <a:t>daha çok yenidoğanda İYE etkeni iken, </a:t>
            </a:r>
            <a:r>
              <a:rPr lang="tr-TR" dirty="0" err="1"/>
              <a:t>Staphylococcus</a:t>
            </a:r>
            <a:r>
              <a:rPr lang="tr-TR" i="1" dirty="0"/>
              <a:t> </a:t>
            </a:r>
            <a:r>
              <a:rPr lang="tr-TR" dirty="0" err="1"/>
              <a:t>saprophyticus</a:t>
            </a:r>
            <a:r>
              <a:rPr lang="tr-TR" i="1" dirty="0"/>
              <a:t> </a:t>
            </a:r>
            <a:r>
              <a:rPr lang="tr-TR" dirty="0"/>
              <a:t>daha çok adolesan kızlarda İYE etkenidir.</a:t>
            </a:r>
          </a:p>
          <a:p>
            <a:endParaRPr lang="tr-TR" dirty="0"/>
          </a:p>
        </p:txBody>
      </p:sp>
    </p:spTree>
    <p:extLst>
      <p:ext uri="{BB962C8B-B14F-4D97-AF65-F5344CB8AC3E}">
        <p14:creationId xmlns:p14="http://schemas.microsoft.com/office/powerpoint/2010/main" val="2918552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E1A37E-D5ED-3FBF-9115-1B58F9785D6C}"/>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3D5EFA75-8652-08AB-2717-8F4C0DE0B5E4}"/>
              </a:ext>
            </a:extLst>
          </p:cNvPr>
          <p:cNvSpPr>
            <a:spLocks noGrp="1"/>
          </p:cNvSpPr>
          <p:nvPr>
            <p:ph idx="1"/>
          </p:nvPr>
        </p:nvSpPr>
        <p:spPr/>
        <p:txBody>
          <a:bodyPr/>
          <a:lstStyle/>
          <a:p>
            <a:r>
              <a:rPr lang="tr-TR" dirty="0">
                <a:solidFill>
                  <a:srgbClr val="FF0000"/>
                </a:solidFill>
              </a:rPr>
              <a:t>Etkenler</a:t>
            </a:r>
          </a:p>
          <a:p>
            <a:endParaRPr lang="tr-TR" dirty="0">
              <a:solidFill>
                <a:srgbClr val="FF0000"/>
              </a:solidFill>
            </a:endParaRPr>
          </a:p>
          <a:p>
            <a:r>
              <a:rPr lang="tr-TR" dirty="0"/>
              <a:t>Proteus türleri sünnetsiz erkek çocuklarda </a:t>
            </a:r>
            <a:r>
              <a:rPr lang="tr-TR" dirty="0" err="1"/>
              <a:t>İYE’nin</a:t>
            </a:r>
            <a:r>
              <a:rPr lang="tr-TR" dirty="0"/>
              <a:t> en sık nedenidir.</a:t>
            </a:r>
          </a:p>
          <a:p>
            <a:r>
              <a:rPr lang="tr-TR" dirty="0"/>
              <a:t>Virüsler ve mantarlar çocuklarda İYE </a:t>
            </a:r>
            <a:r>
              <a:rPr lang="tr-TR" dirty="0" err="1"/>
              <a:t>nin</a:t>
            </a:r>
            <a:r>
              <a:rPr lang="tr-TR" dirty="0"/>
              <a:t> nadir etkenlerindendir </a:t>
            </a:r>
          </a:p>
          <a:p>
            <a:pPr lvl="2" indent="-285750">
              <a:buFont typeface="Arial" panose="020B0604020202020204" pitchFamily="34" charset="0"/>
              <a:buChar char="•"/>
            </a:pPr>
            <a:r>
              <a:rPr lang="tr-TR" dirty="0" err="1"/>
              <a:t>İmmünsüpresif</a:t>
            </a:r>
            <a:r>
              <a:rPr lang="tr-TR" dirty="0"/>
              <a:t> durum</a:t>
            </a:r>
          </a:p>
          <a:p>
            <a:pPr lvl="2" indent="-285750">
              <a:buFont typeface="Arial" panose="020B0604020202020204" pitchFamily="34" charset="0"/>
              <a:buChar char="•"/>
            </a:pPr>
            <a:r>
              <a:rPr lang="tr-TR" dirty="0"/>
              <a:t>Uzun süreli geniş spektrumlu antibiyotik kullanan çocuklarda</a:t>
            </a:r>
          </a:p>
          <a:p>
            <a:pPr lvl="2" indent="-285750">
              <a:buFont typeface="Arial" panose="020B0604020202020204" pitchFamily="34" charset="0"/>
              <a:buChar char="•"/>
            </a:pPr>
            <a:r>
              <a:rPr lang="tr-TR" dirty="0"/>
              <a:t>Kalıcı üriner kateter</a:t>
            </a:r>
          </a:p>
          <a:p>
            <a:r>
              <a:rPr lang="tr-TR" dirty="0"/>
              <a:t>Adenovirüs ve diğer viral nedenler ise </a:t>
            </a:r>
            <a:r>
              <a:rPr lang="tr-TR" dirty="0" err="1"/>
              <a:t>makroskopik</a:t>
            </a:r>
            <a:r>
              <a:rPr lang="tr-TR" dirty="0"/>
              <a:t> hematüri ile giden  hemorajik sistite neden olur.</a:t>
            </a:r>
          </a:p>
          <a:p>
            <a:endParaRPr lang="tr-TR" dirty="0"/>
          </a:p>
          <a:p>
            <a:endParaRPr lang="tr-TR" dirty="0"/>
          </a:p>
        </p:txBody>
      </p:sp>
    </p:spTree>
    <p:extLst>
      <p:ext uri="{BB962C8B-B14F-4D97-AF65-F5344CB8AC3E}">
        <p14:creationId xmlns:p14="http://schemas.microsoft.com/office/powerpoint/2010/main" val="47963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E31E26-8289-CFFE-3CF9-F9619FCF8F3D}"/>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536F4D6C-8E67-D9D1-BA12-F170E6AF2B9D}"/>
              </a:ext>
            </a:extLst>
          </p:cNvPr>
          <p:cNvSpPr>
            <a:spLocks noGrp="1"/>
          </p:cNvSpPr>
          <p:nvPr>
            <p:ph idx="1"/>
          </p:nvPr>
        </p:nvSpPr>
        <p:spPr/>
        <p:txBody>
          <a:bodyPr numCol="2">
            <a:normAutofit fontScale="77500" lnSpcReduction="20000"/>
          </a:bodyPr>
          <a:lstStyle/>
          <a:p>
            <a:r>
              <a:rPr lang="tr-TR" dirty="0">
                <a:solidFill>
                  <a:srgbClr val="FF0000"/>
                </a:solidFill>
              </a:rPr>
              <a:t>Risk Faktörleri</a:t>
            </a:r>
          </a:p>
          <a:p>
            <a:endParaRPr lang="tr-TR" dirty="0">
              <a:solidFill>
                <a:srgbClr val="FF0000"/>
              </a:solidFill>
            </a:endParaRPr>
          </a:p>
          <a:p>
            <a:r>
              <a:rPr lang="tr-TR" dirty="0"/>
              <a:t>Kız çocuk</a:t>
            </a:r>
          </a:p>
          <a:p>
            <a:r>
              <a:rPr lang="tr-TR" dirty="0"/>
              <a:t>Konstipasyon </a:t>
            </a:r>
          </a:p>
          <a:p>
            <a:r>
              <a:rPr lang="tr-TR" dirty="0"/>
              <a:t>Sıkı elbise/iç giysi </a:t>
            </a:r>
          </a:p>
          <a:p>
            <a:r>
              <a:rPr lang="tr-TR" dirty="0"/>
              <a:t>VUR</a:t>
            </a:r>
          </a:p>
          <a:p>
            <a:r>
              <a:rPr lang="tr-TR" dirty="0"/>
              <a:t>Dışkı inkontinansı ve bulaş </a:t>
            </a:r>
          </a:p>
          <a:p>
            <a:r>
              <a:rPr lang="tr-TR" dirty="0" err="1"/>
              <a:t>Labial</a:t>
            </a:r>
            <a:r>
              <a:rPr lang="tr-TR" dirty="0"/>
              <a:t> adezyon </a:t>
            </a:r>
          </a:p>
          <a:p>
            <a:r>
              <a:rPr lang="tr-TR" dirty="0" err="1"/>
              <a:t>Fimozis</a:t>
            </a:r>
            <a:r>
              <a:rPr lang="tr-TR" dirty="0"/>
              <a:t>/</a:t>
            </a:r>
            <a:r>
              <a:rPr lang="tr-TR" dirty="0" err="1"/>
              <a:t>Prepisyum</a:t>
            </a:r>
            <a:endParaRPr lang="tr-TR" dirty="0"/>
          </a:p>
          <a:p>
            <a:r>
              <a:rPr lang="tr-TR" dirty="0"/>
              <a:t>Arkadan öne temizleme </a:t>
            </a:r>
          </a:p>
          <a:p>
            <a:endParaRPr lang="tr-TR" dirty="0"/>
          </a:p>
          <a:p>
            <a:endParaRPr lang="tr-TR" dirty="0"/>
          </a:p>
          <a:p>
            <a:pPr marL="0" indent="0">
              <a:buNone/>
            </a:pPr>
            <a:endParaRPr lang="tr-TR" dirty="0"/>
          </a:p>
          <a:p>
            <a:endParaRPr lang="tr-TR" dirty="0"/>
          </a:p>
          <a:p>
            <a:endParaRPr lang="tr-TR" dirty="0"/>
          </a:p>
          <a:p>
            <a:r>
              <a:rPr lang="tr-TR" dirty="0"/>
              <a:t>Nörojenik mesane/İşeme disfonksiyonu/İdrar tutma</a:t>
            </a:r>
          </a:p>
          <a:p>
            <a:r>
              <a:rPr lang="tr-TR" dirty="0"/>
              <a:t>Cinsel aktivite-taciz </a:t>
            </a:r>
          </a:p>
          <a:p>
            <a:r>
              <a:rPr lang="tr-TR" dirty="0"/>
              <a:t>Antibiyotik kullanımı ile </a:t>
            </a:r>
            <a:r>
              <a:rPr lang="tr-TR" dirty="0" err="1"/>
              <a:t>vagina</a:t>
            </a:r>
            <a:r>
              <a:rPr lang="tr-TR" dirty="0"/>
              <a:t> veya kolon florasının bozulması</a:t>
            </a:r>
          </a:p>
          <a:p>
            <a:r>
              <a:rPr lang="tr-TR" dirty="0"/>
              <a:t>Kıl kurdu</a:t>
            </a:r>
          </a:p>
          <a:p>
            <a:r>
              <a:rPr lang="tr-TR" dirty="0"/>
              <a:t>Anne sütü almayan bebek </a:t>
            </a:r>
          </a:p>
          <a:p>
            <a:r>
              <a:rPr lang="tr-TR" dirty="0"/>
              <a:t>Obstrüksiyon ( PUV, UPJ darlığı, taş)</a:t>
            </a:r>
          </a:p>
          <a:p>
            <a:endParaRPr lang="tr-TR" dirty="0"/>
          </a:p>
          <a:p>
            <a:endParaRPr lang="tr-TR" dirty="0"/>
          </a:p>
        </p:txBody>
      </p:sp>
      <p:pic>
        <p:nvPicPr>
          <p:cNvPr id="4" name="Resim 3">
            <a:extLst>
              <a:ext uri="{FF2B5EF4-FFF2-40B4-BE49-F238E27FC236}">
                <a16:creationId xmlns:a16="http://schemas.microsoft.com/office/drawing/2014/main" id="{91A506EC-B524-8EC6-9AA3-4264E9587D35}"/>
              </a:ext>
            </a:extLst>
          </p:cNvPr>
          <p:cNvPicPr>
            <a:picLocks noChangeAspect="1"/>
          </p:cNvPicPr>
          <p:nvPr/>
        </p:nvPicPr>
        <p:blipFill>
          <a:blip r:embed="rId3"/>
          <a:stretch>
            <a:fillRect/>
          </a:stretch>
        </p:blipFill>
        <p:spPr>
          <a:xfrm>
            <a:off x="9298133" y="199231"/>
            <a:ext cx="2762250" cy="1657350"/>
          </a:xfrm>
          <a:prstGeom prst="rect">
            <a:avLst/>
          </a:prstGeom>
        </p:spPr>
      </p:pic>
      <p:pic>
        <p:nvPicPr>
          <p:cNvPr id="5" name="Resim 4">
            <a:extLst>
              <a:ext uri="{FF2B5EF4-FFF2-40B4-BE49-F238E27FC236}">
                <a16:creationId xmlns:a16="http://schemas.microsoft.com/office/drawing/2014/main" id="{398F81D7-B827-232A-7298-B74A62B517C1}"/>
              </a:ext>
            </a:extLst>
          </p:cNvPr>
          <p:cNvPicPr>
            <a:picLocks noChangeAspect="1"/>
          </p:cNvPicPr>
          <p:nvPr/>
        </p:nvPicPr>
        <p:blipFill>
          <a:blip r:embed="rId4"/>
          <a:stretch>
            <a:fillRect/>
          </a:stretch>
        </p:blipFill>
        <p:spPr>
          <a:xfrm>
            <a:off x="6007677" y="199231"/>
            <a:ext cx="3261879" cy="1853515"/>
          </a:xfrm>
          <a:prstGeom prst="rect">
            <a:avLst/>
          </a:prstGeom>
        </p:spPr>
      </p:pic>
    </p:spTree>
    <p:extLst>
      <p:ext uri="{BB962C8B-B14F-4D97-AF65-F5344CB8AC3E}">
        <p14:creationId xmlns:p14="http://schemas.microsoft.com/office/powerpoint/2010/main" val="3674311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F2A684-040D-F385-6C0A-A011903A90D1}"/>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99A48702-D78A-B4B3-6180-2051D30BCE95}"/>
              </a:ext>
            </a:extLst>
          </p:cNvPr>
          <p:cNvSpPr>
            <a:spLocks noGrp="1"/>
          </p:cNvSpPr>
          <p:nvPr>
            <p:ph idx="1"/>
          </p:nvPr>
        </p:nvSpPr>
        <p:spPr/>
        <p:txBody>
          <a:bodyPr/>
          <a:lstStyle/>
          <a:p>
            <a:r>
              <a:rPr lang="tr-TR" dirty="0">
                <a:solidFill>
                  <a:srgbClr val="FF0000"/>
                </a:solidFill>
              </a:rPr>
              <a:t>Klinik</a:t>
            </a:r>
          </a:p>
          <a:p>
            <a:endParaRPr lang="tr-TR" dirty="0">
              <a:solidFill>
                <a:srgbClr val="FF0000"/>
              </a:solidFill>
            </a:endParaRPr>
          </a:p>
        </p:txBody>
      </p:sp>
      <p:pic>
        <p:nvPicPr>
          <p:cNvPr id="5" name="Resim 4">
            <a:extLst>
              <a:ext uri="{FF2B5EF4-FFF2-40B4-BE49-F238E27FC236}">
                <a16:creationId xmlns:a16="http://schemas.microsoft.com/office/drawing/2014/main" id="{100EE040-BAFF-E488-AE8A-6496AD8BD827}"/>
              </a:ext>
            </a:extLst>
          </p:cNvPr>
          <p:cNvPicPr>
            <a:picLocks noChangeAspect="1"/>
          </p:cNvPicPr>
          <p:nvPr/>
        </p:nvPicPr>
        <p:blipFill>
          <a:blip r:embed="rId3"/>
          <a:stretch>
            <a:fillRect/>
          </a:stretch>
        </p:blipFill>
        <p:spPr>
          <a:xfrm>
            <a:off x="2389239" y="2773623"/>
            <a:ext cx="6744929" cy="2230996"/>
          </a:xfrm>
          <a:prstGeom prst="rect">
            <a:avLst/>
          </a:prstGeom>
        </p:spPr>
      </p:pic>
    </p:spTree>
    <p:extLst>
      <p:ext uri="{BB962C8B-B14F-4D97-AF65-F5344CB8AC3E}">
        <p14:creationId xmlns:p14="http://schemas.microsoft.com/office/powerpoint/2010/main" val="87805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EDDE08-D7F3-92FD-2164-D5FB0B474839}"/>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544D2F0E-80D2-C7AB-E604-8471D8C2C540}"/>
              </a:ext>
            </a:extLst>
          </p:cNvPr>
          <p:cNvSpPr>
            <a:spLocks noGrp="1"/>
          </p:cNvSpPr>
          <p:nvPr>
            <p:ph idx="1"/>
          </p:nvPr>
        </p:nvSpPr>
        <p:spPr/>
        <p:txBody>
          <a:bodyPr/>
          <a:lstStyle/>
          <a:p>
            <a:endParaRPr lang="tr-TR" dirty="0"/>
          </a:p>
          <a:p>
            <a:endParaRPr lang="tr-TR" dirty="0"/>
          </a:p>
          <a:p>
            <a:endParaRPr lang="tr-TR" dirty="0"/>
          </a:p>
          <a:p>
            <a:endParaRPr lang="tr-TR" dirty="0"/>
          </a:p>
          <a:p>
            <a:r>
              <a:rPr lang="tr-TR" dirty="0"/>
              <a:t>Yapılan bir çalışmada acil servise başvuran 7442 hastanın %5.4’nün karın ağrısı nedeni ile başvurduğunu ve bu hastalardaki karın ağrısı yapan nedenler içinde İYE %8 olarak bulunmuştur.</a:t>
            </a:r>
          </a:p>
          <a:p>
            <a:endParaRPr lang="tr-TR" dirty="0"/>
          </a:p>
        </p:txBody>
      </p:sp>
      <p:pic>
        <p:nvPicPr>
          <p:cNvPr id="5" name="Resim 4">
            <a:extLst>
              <a:ext uri="{FF2B5EF4-FFF2-40B4-BE49-F238E27FC236}">
                <a16:creationId xmlns:a16="http://schemas.microsoft.com/office/drawing/2014/main" id="{6DD57E58-BA28-2F3D-1258-6BCB262409AE}"/>
              </a:ext>
            </a:extLst>
          </p:cNvPr>
          <p:cNvPicPr>
            <a:picLocks noChangeAspect="1"/>
          </p:cNvPicPr>
          <p:nvPr/>
        </p:nvPicPr>
        <p:blipFill>
          <a:blip r:embed="rId2"/>
          <a:stretch>
            <a:fillRect/>
          </a:stretch>
        </p:blipFill>
        <p:spPr>
          <a:xfrm>
            <a:off x="838200" y="822734"/>
            <a:ext cx="6797629" cy="2606266"/>
          </a:xfrm>
          <a:prstGeom prst="rect">
            <a:avLst/>
          </a:prstGeom>
        </p:spPr>
      </p:pic>
      <p:sp>
        <p:nvSpPr>
          <p:cNvPr id="6" name="Metin kutusu 5">
            <a:extLst>
              <a:ext uri="{FF2B5EF4-FFF2-40B4-BE49-F238E27FC236}">
                <a16:creationId xmlns:a16="http://schemas.microsoft.com/office/drawing/2014/main" id="{D0DFA141-67A4-11EB-418A-0B8FCC23A58F}"/>
              </a:ext>
            </a:extLst>
          </p:cNvPr>
          <p:cNvSpPr txBox="1"/>
          <p:nvPr/>
        </p:nvSpPr>
        <p:spPr>
          <a:xfrm>
            <a:off x="1091381" y="6420465"/>
            <a:ext cx="10019071" cy="230832"/>
          </a:xfrm>
          <a:prstGeom prst="rect">
            <a:avLst/>
          </a:prstGeom>
          <a:noFill/>
        </p:spPr>
        <p:txBody>
          <a:bodyPr wrap="square" rtlCol="0">
            <a:spAutoFit/>
          </a:bodyPr>
          <a:lstStyle/>
          <a:p>
            <a:pPr algn="l"/>
            <a:r>
              <a:rPr lang="tr-TR" sz="900" dirty="0"/>
              <a:t>*Erkan T, Cam H, </a:t>
            </a:r>
            <a:r>
              <a:rPr lang="tr-TR" sz="900" dirty="0" err="1"/>
              <a:t>Ozkan</a:t>
            </a:r>
            <a:r>
              <a:rPr lang="tr-TR" sz="900" dirty="0"/>
              <a:t> HC, et al. </a:t>
            </a:r>
            <a:r>
              <a:rPr lang="tr-TR" sz="900" dirty="0" err="1"/>
              <a:t>Clinical</a:t>
            </a:r>
            <a:r>
              <a:rPr lang="tr-TR" sz="900" dirty="0"/>
              <a:t> </a:t>
            </a:r>
            <a:r>
              <a:rPr lang="tr-TR" sz="900" dirty="0" err="1"/>
              <a:t>spectrum</a:t>
            </a:r>
            <a:r>
              <a:rPr lang="tr-TR" sz="900" dirty="0"/>
              <a:t> of </a:t>
            </a:r>
            <a:r>
              <a:rPr lang="tr-TR" sz="900" dirty="0" err="1"/>
              <a:t>acute</a:t>
            </a:r>
            <a:r>
              <a:rPr lang="tr-TR" sz="900" dirty="0"/>
              <a:t> abdominal </a:t>
            </a:r>
            <a:r>
              <a:rPr lang="tr-TR" sz="900" dirty="0" err="1"/>
              <a:t>pain</a:t>
            </a:r>
            <a:r>
              <a:rPr lang="tr-TR" sz="900" dirty="0"/>
              <a:t> in </a:t>
            </a:r>
            <a:r>
              <a:rPr lang="tr-TR" sz="900" dirty="0" err="1"/>
              <a:t>Turkish</a:t>
            </a:r>
            <a:r>
              <a:rPr lang="tr-TR" sz="900" dirty="0"/>
              <a:t> </a:t>
            </a:r>
            <a:r>
              <a:rPr lang="tr-TR" sz="900" dirty="0" err="1"/>
              <a:t>pediatric</a:t>
            </a:r>
            <a:r>
              <a:rPr lang="tr-TR" sz="900" dirty="0"/>
              <a:t> </a:t>
            </a:r>
            <a:r>
              <a:rPr lang="tr-TR" sz="900" dirty="0" err="1"/>
              <a:t>patients</a:t>
            </a:r>
            <a:r>
              <a:rPr lang="tr-TR" sz="900" dirty="0"/>
              <a:t>: a </a:t>
            </a:r>
            <a:r>
              <a:rPr lang="tr-TR" sz="900" dirty="0" err="1"/>
              <a:t>prospective</a:t>
            </a:r>
            <a:r>
              <a:rPr lang="tr-TR" sz="900" dirty="0"/>
              <a:t> </a:t>
            </a:r>
            <a:r>
              <a:rPr lang="tr-TR" sz="900" dirty="0" err="1"/>
              <a:t>study</a:t>
            </a:r>
            <a:r>
              <a:rPr lang="tr-TR" sz="900" dirty="0"/>
              <a:t>. Pediatr </a:t>
            </a:r>
            <a:r>
              <a:rPr lang="tr-TR" sz="900" dirty="0" err="1"/>
              <a:t>Int</a:t>
            </a:r>
            <a:r>
              <a:rPr lang="tr-TR" sz="900" dirty="0"/>
              <a:t> 2004; 46(3): 325-329.</a:t>
            </a:r>
          </a:p>
        </p:txBody>
      </p:sp>
    </p:spTree>
    <p:extLst>
      <p:ext uri="{BB962C8B-B14F-4D97-AF65-F5344CB8AC3E}">
        <p14:creationId xmlns:p14="http://schemas.microsoft.com/office/powerpoint/2010/main" val="12608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33126B-A0BA-8228-C383-8CCCDC6E7C2B}"/>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6BCB44F7-D72C-7C8F-775D-C72033976422}"/>
              </a:ext>
            </a:extLst>
          </p:cNvPr>
          <p:cNvSpPr>
            <a:spLocks noGrp="1"/>
          </p:cNvSpPr>
          <p:nvPr>
            <p:ph idx="1"/>
          </p:nvPr>
        </p:nvSpPr>
        <p:spPr/>
        <p:txBody>
          <a:bodyPr>
            <a:normAutofit fontScale="85000" lnSpcReduction="20000"/>
          </a:bodyPr>
          <a:lstStyle/>
          <a:p>
            <a:r>
              <a:rPr lang="tr-TR" dirty="0">
                <a:solidFill>
                  <a:srgbClr val="FF0000"/>
                </a:solidFill>
              </a:rPr>
              <a:t>Tanı</a:t>
            </a:r>
          </a:p>
          <a:p>
            <a:r>
              <a:rPr lang="tr-TR" dirty="0"/>
              <a:t>Öykü ve fizik muayene tanıyı koyma ve altta yatan anatomik ve fonksiyonel anomalileri saptamak açısından önemlidir.</a:t>
            </a:r>
          </a:p>
          <a:p>
            <a:r>
              <a:rPr lang="tr-TR" b="1" dirty="0" err="1"/>
              <a:t>Anamnez</a:t>
            </a:r>
            <a:endParaRPr lang="tr-TR" b="1" dirty="0"/>
          </a:p>
          <a:p>
            <a:pPr lvl="1"/>
            <a:r>
              <a:rPr lang="tr-TR" dirty="0"/>
              <a:t>Tekrarlayan İYE öyküsü</a:t>
            </a:r>
          </a:p>
          <a:p>
            <a:pPr lvl="1"/>
            <a:r>
              <a:rPr lang="tr-TR" dirty="0"/>
              <a:t>İşeme ve kabızlık öyküsü</a:t>
            </a:r>
          </a:p>
          <a:p>
            <a:pPr lvl="1"/>
            <a:r>
              <a:rPr lang="tr-TR" dirty="0"/>
              <a:t>Üriner sistemin olası malformasyonları (</a:t>
            </a:r>
            <a:r>
              <a:rPr lang="tr-TR" dirty="0" err="1"/>
              <a:t>örn</a:t>
            </a:r>
            <a:r>
              <a:rPr lang="tr-TR" dirty="0"/>
              <a:t>; </a:t>
            </a:r>
            <a:r>
              <a:rPr lang="tr-TR" dirty="0" err="1"/>
              <a:t>pre</a:t>
            </a:r>
            <a:r>
              <a:rPr lang="tr-TR" dirty="0"/>
              <a:t> ve post </a:t>
            </a:r>
            <a:r>
              <a:rPr lang="tr-TR" dirty="0" err="1"/>
              <a:t>natal</a:t>
            </a:r>
            <a:r>
              <a:rPr lang="tr-TR" dirty="0"/>
              <a:t> USG taraması)</a:t>
            </a:r>
          </a:p>
          <a:p>
            <a:pPr lvl="1"/>
            <a:r>
              <a:rPr lang="tr-TR" dirty="0"/>
              <a:t>Operasyon öyküsü</a:t>
            </a:r>
          </a:p>
          <a:p>
            <a:pPr lvl="1"/>
            <a:r>
              <a:rPr lang="tr-TR" dirty="0"/>
              <a:t>Aile bireylerinin ürolojik anomali açısından sorgulanması</a:t>
            </a:r>
            <a:endParaRPr lang="tr-TR" b="1" dirty="0"/>
          </a:p>
          <a:p>
            <a:r>
              <a:rPr lang="tr-TR" b="1" dirty="0"/>
              <a:t>Fizik Muayene</a:t>
            </a:r>
          </a:p>
          <a:p>
            <a:pPr lvl="1"/>
            <a:r>
              <a:rPr lang="tr-TR" dirty="0"/>
              <a:t>Boy, kilo, ateş, kan basıncı ölçümü</a:t>
            </a:r>
          </a:p>
          <a:p>
            <a:pPr lvl="1"/>
            <a:r>
              <a:rPr lang="tr-TR" dirty="0"/>
              <a:t>Abdomen ve </a:t>
            </a:r>
            <a:r>
              <a:rPr lang="tr-TR" dirty="0" err="1"/>
              <a:t>flank</a:t>
            </a:r>
            <a:r>
              <a:rPr lang="tr-TR" dirty="0"/>
              <a:t> bölge muayenesi(kabızlık, </a:t>
            </a:r>
            <a:r>
              <a:rPr lang="tr-TR" dirty="0" err="1"/>
              <a:t>palpabl</a:t>
            </a:r>
            <a:r>
              <a:rPr lang="tr-TR" dirty="0"/>
              <a:t> ve ağrılı böbrek veya </a:t>
            </a:r>
            <a:r>
              <a:rPr lang="tr-TR" dirty="0" err="1"/>
              <a:t>palpabl</a:t>
            </a:r>
            <a:r>
              <a:rPr lang="tr-TR" dirty="0"/>
              <a:t> mesane)</a:t>
            </a:r>
          </a:p>
          <a:p>
            <a:pPr lvl="1"/>
            <a:r>
              <a:rPr lang="tr-TR" dirty="0"/>
              <a:t>Dış </a:t>
            </a:r>
            <a:r>
              <a:rPr lang="tr-TR" dirty="0" err="1"/>
              <a:t>genital</a:t>
            </a:r>
            <a:r>
              <a:rPr lang="tr-TR" dirty="0"/>
              <a:t> ve </a:t>
            </a:r>
            <a:r>
              <a:rPr lang="tr-TR" dirty="0" err="1"/>
              <a:t>sakral</a:t>
            </a:r>
            <a:r>
              <a:rPr lang="tr-TR" dirty="0"/>
              <a:t> bölgenin (</a:t>
            </a:r>
            <a:r>
              <a:rPr lang="tr-TR" dirty="0" err="1"/>
              <a:t>sakral</a:t>
            </a:r>
            <a:r>
              <a:rPr lang="tr-TR" dirty="0"/>
              <a:t> </a:t>
            </a:r>
            <a:r>
              <a:rPr lang="tr-TR" dirty="0" err="1"/>
              <a:t>gamzelenme</a:t>
            </a:r>
            <a:r>
              <a:rPr lang="tr-TR" dirty="0"/>
              <a:t>, </a:t>
            </a:r>
            <a:r>
              <a:rPr lang="tr-TR" dirty="0" err="1"/>
              <a:t>fimozis</a:t>
            </a:r>
            <a:r>
              <a:rPr lang="tr-TR" dirty="0"/>
              <a:t>, </a:t>
            </a:r>
            <a:r>
              <a:rPr lang="tr-TR" dirty="0" err="1"/>
              <a:t>labial</a:t>
            </a:r>
            <a:r>
              <a:rPr lang="tr-TR" dirty="0"/>
              <a:t> füzyon) dikkatli incelemesi </a:t>
            </a:r>
          </a:p>
          <a:p>
            <a:pPr lvl="1"/>
            <a:r>
              <a:rPr lang="tr-TR" dirty="0"/>
              <a:t>Şiddetli konstipasyon veya enkoprezis olan çocuklarda rektal muayene yapılmalı</a:t>
            </a:r>
          </a:p>
          <a:p>
            <a:pPr lvl="1"/>
            <a:endParaRPr lang="tr-TR" dirty="0"/>
          </a:p>
        </p:txBody>
      </p:sp>
    </p:spTree>
    <p:extLst>
      <p:ext uri="{BB962C8B-B14F-4D97-AF65-F5344CB8AC3E}">
        <p14:creationId xmlns:p14="http://schemas.microsoft.com/office/powerpoint/2010/main" val="3677524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E27554-DFB0-5F2D-8ED2-DC26D4E900F2}"/>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90BFCD10-38CB-7143-3C7F-B0303DBF406C}"/>
              </a:ext>
            </a:extLst>
          </p:cNvPr>
          <p:cNvSpPr>
            <a:spLocks noGrp="1"/>
          </p:cNvSpPr>
          <p:nvPr>
            <p:ph idx="1"/>
          </p:nvPr>
        </p:nvSpPr>
        <p:spPr/>
        <p:txBody>
          <a:bodyPr>
            <a:normAutofit fontScale="92500" lnSpcReduction="10000"/>
          </a:bodyPr>
          <a:lstStyle/>
          <a:p>
            <a:r>
              <a:rPr lang="tr-TR" dirty="0">
                <a:solidFill>
                  <a:srgbClr val="FF0000"/>
                </a:solidFill>
              </a:rPr>
              <a:t>Tanı</a:t>
            </a:r>
          </a:p>
          <a:p>
            <a:r>
              <a:rPr lang="tr-TR" dirty="0"/>
              <a:t>İdrar yolu enfeksiyonunu düşündüren semptom ve bulguları olan çocuklarda herhangi bir antimikrobiyal ajan başlanmadan önce idrar numunesi alınmalıdır.</a:t>
            </a:r>
          </a:p>
          <a:p>
            <a:endParaRPr lang="tr-TR" dirty="0"/>
          </a:p>
          <a:p>
            <a:r>
              <a:rPr lang="tr-TR" dirty="0"/>
              <a:t>Yenidoğanlarda, bebeklerde ve tuvalet eğitimi olmayan çocuklarda idrar elde etmek için, kontaminasyon ve </a:t>
            </a:r>
            <a:r>
              <a:rPr lang="tr-TR" dirty="0" err="1"/>
              <a:t>invazivlik</a:t>
            </a:r>
            <a:r>
              <a:rPr lang="tr-TR" dirty="0"/>
              <a:t> oranları farklı dört ana yöntem; </a:t>
            </a:r>
          </a:p>
          <a:p>
            <a:pPr lvl="1"/>
            <a:r>
              <a:rPr lang="tr-TR" dirty="0"/>
              <a:t>Temizlenmiş </a:t>
            </a:r>
            <a:r>
              <a:rPr lang="tr-TR" dirty="0" err="1"/>
              <a:t>genital</a:t>
            </a:r>
            <a:r>
              <a:rPr lang="tr-TR" dirty="0"/>
              <a:t> bölgeye yapıştırılan plastik torba</a:t>
            </a:r>
          </a:p>
          <a:p>
            <a:pPr lvl="1"/>
            <a:r>
              <a:rPr lang="en-US" dirty="0" err="1"/>
              <a:t>Temiz</a:t>
            </a:r>
            <a:r>
              <a:rPr lang="en-US" dirty="0"/>
              <a:t> </a:t>
            </a:r>
            <a:r>
              <a:rPr lang="en-US" dirty="0" err="1"/>
              <a:t>İdrar</a:t>
            </a:r>
            <a:r>
              <a:rPr lang="en-US" dirty="0"/>
              <a:t> </a:t>
            </a:r>
            <a:r>
              <a:rPr lang="en-US" dirty="0" err="1"/>
              <a:t>Toplama</a:t>
            </a:r>
            <a:r>
              <a:rPr lang="tr-TR" dirty="0"/>
              <a:t> </a:t>
            </a:r>
            <a:r>
              <a:rPr lang="en-US" dirty="0"/>
              <a:t>(Clean-catch </a:t>
            </a:r>
            <a:r>
              <a:rPr lang="en-US" dirty="0" err="1"/>
              <a:t>uriner</a:t>
            </a:r>
            <a:r>
              <a:rPr lang="en-US" dirty="0"/>
              <a:t> (CCU)</a:t>
            </a:r>
            <a:endParaRPr lang="tr-TR" dirty="0"/>
          </a:p>
          <a:p>
            <a:pPr lvl="1"/>
            <a:r>
              <a:rPr lang="tr-TR" dirty="0" err="1"/>
              <a:t>Transüretral</a:t>
            </a:r>
            <a:r>
              <a:rPr lang="tr-TR" dirty="0"/>
              <a:t> Mesane Kateterizasyonu</a:t>
            </a:r>
          </a:p>
          <a:p>
            <a:pPr lvl="1"/>
            <a:r>
              <a:rPr lang="tr-TR" dirty="0" err="1"/>
              <a:t>Suprapubik</a:t>
            </a:r>
            <a:r>
              <a:rPr lang="tr-TR" dirty="0"/>
              <a:t> Mesane Aspirasyonu(SPA)</a:t>
            </a:r>
          </a:p>
        </p:txBody>
      </p:sp>
    </p:spTree>
    <p:extLst>
      <p:ext uri="{BB962C8B-B14F-4D97-AF65-F5344CB8AC3E}">
        <p14:creationId xmlns:p14="http://schemas.microsoft.com/office/powerpoint/2010/main" val="4128346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A2662A-8736-C296-F2AC-4A40A892EA0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0FBE931-1C8C-785F-996B-04A8B80A7B60}"/>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CB171D40-F555-C822-CDBD-53058CF4E715}"/>
              </a:ext>
            </a:extLst>
          </p:cNvPr>
          <p:cNvPicPr>
            <a:picLocks noChangeAspect="1"/>
          </p:cNvPicPr>
          <p:nvPr/>
        </p:nvPicPr>
        <p:blipFill>
          <a:blip r:embed="rId2"/>
          <a:stretch>
            <a:fillRect/>
          </a:stretch>
        </p:blipFill>
        <p:spPr>
          <a:xfrm>
            <a:off x="2684207" y="1690688"/>
            <a:ext cx="6823586" cy="3464130"/>
          </a:xfrm>
          <a:prstGeom prst="rect">
            <a:avLst/>
          </a:prstGeom>
        </p:spPr>
      </p:pic>
    </p:spTree>
    <p:extLst>
      <p:ext uri="{BB962C8B-B14F-4D97-AF65-F5344CB8AC3E}">
        <p14:creationId xmlns:p14="http://schemas.microsoft.com/office/powerpoint/2010/main" val="144791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025B5D-C40F-CBB7-AD89-95341D555DC2}"/>
              </a:ext>
            </a:extLst>
          </p:cNvPr>
          <p:cNvSpPr>
            <a:spLocks noGrp="1"/>
          </p:cNvSpPr>
          <p:nvPr>
            <p:ph type="title"/>
          </p:nvPr>
        </p:nvSpPr>
        <p:spPr/>
        <p:txBody>
          <a:bodyPr/>
          <a:lstStyle/>
          <a:p>
            <a:r>
              <a:rPr lang="tr-TR" b="1" dirty="0">
                <a:solidFill>
                  <a:schemeClr val="accent1">
                    <a:lumMod val="75000"/>
                  </a:schemeClr>
                </a:solidFill>
              </a:rPr>
              <a:t>EPİDEMİYOLOJİ</a:t>
            </a:r>
          </a:p>
        </p:txBody>
      </p:sp>
      <p:sp>
        <p:nvSpPr>
          <p:cNvPr id="3" name="İçerik Yer Tutucusu 2">
            <a:extLst>
              <a:ext uri="{FF2B5EF4-FFF2-40B4-BE49-F238E27FC236}">
                <a16:creationId xmlns:a16="http://schemas.microsoft.com/office/drawing/2014/main" id="{2AF9C117-A220-08C6-DCE7-483A6F988BE1}"/>
              </a:ext>
            </a:extLst>
          </p:cNvPr>
          <p:cNvSpPr>
            <a:spLocks noGrp="1"/>
          </p:cNvSpPr>
          <p:nvPr>
            <p:ph idx="1"/>
          </p:nvPr>
        </p:nvSpPr>
        <p:spPr/>
        <p:txBody>
          <a:bodyPr>
            <a:normAutofit lnSpcReduction="10000"/>
          </a:bodyPr>
          <a:lstStyle/>
          <a:p>
            <a:r>
              <a:rPr lang="tr-TR" dirty="0"/>
              <a:t>Her yıl 7 milyondan fazla hastada üriner sistem enfeksiyonu gelişmektedir.</a:t>
            </a:r>
          </a:p>
          <a:p>
            <a:r>
              <a:rPr lang="tr-TR" sz="2800" dirty="0"/>
              <a:t>Sağlık Bakanlığı verilerine göre hastanede yatan hastaların %8.8’i ÜSE nedeniyle tedavi almaktadır.</a:t>
            </a:r>
            <a:endParaRPr lang="tr-TR" dirty="0"/>
          </a:p>
          <a:p>
            <a:r>
              <a:rPr lang="tr-TR" dirty="0"/>
              <a:t>Kadınlarda; </a:t>
            </a:r>
          </a:p>
          <a:p>
            <a:pPr lvl="2" indent="-285750">
              <a:buFont typeface="Arial" panose="020B0604020202020204" pitchFamily="34" charset="0"/>
              <a:buChar char="•"/>
            </a:pPr>
            <a:r>
              <a:rPr lang="tr-TR" dirty="0"/>
              <a:t>Üretranın kısa ve anüse yakın olması nedeniyle daha sık              </a:t>
            </a:r>
          </a:p>
          <a:p>
            <a:pPr lvl="2" indent="-285750">
              <a:buFont typeface="Arial" panose="020B0604020202020204" pitchFamily="34" charset="0"/>
              <a:buChar char="•"/>
            </a:pPr>
            <a:r>
              <a:rPr lang="tr-TR" dirty="0"/>
              <a:t>18-24 yaş arası cinsel aktif kadınlarda pik yapmaktadır.</a:t>
            </a:r>
          </a:p>
          <a:p>
            <a:pPr marL="1085850" lvl="2">
              <a:buFont typeface="Wingdings" panose="05000000000000000000" pitchFamily="2" charset="2"/>
              <a:buChar char="ü"/>
            </a:pPr>
            <a:endParaRPr lang="tr-TR" dirty="0"/>
          </a:p>
          <a:p>
            <a:r>
              <a:rPr lang="tr-TR" dirty="0"/>
              <a:t>Erkeklerde;</a:t>
            </a:r>
          </a:p>
          <a:p>
            <a:pPr marL="1085850" lvl="2">
              <a:buFont typeface="Arial" panose="020B0604020202020204" pitchFamily="34" charset="0"/>
              <a:buChar char="•"/>
            </a:pPr>
            <a:r>
              <a:rPr lang="tr-TR" dirty="0"/>
              <a:t>Üretranın uzun olması</a:t>
            </a:r>
          </a:p>
          <a:p>
            <a:pPr marL="1085850" lvl="2">
              <a:buFont typeface="Arial" panose="020B0604020202020204" pitchFamily="34" charset="0"/>
              <a:buChar char="•"/>
            </a:pPr>
            <a:r>
              <a:rPr lang="tr-TR" dirty="0"/>
              <a:t>Prostat sıvısının bakterisidal özelliğinden dolayı 1-50 yaş arasında ÜSE görülme sıklığı %1 ‘in altındadır.                             </a:t>
            </a:r>
          </a:p>
          <a:p>
            <a:endParaRPr lang="tr-TR" dirty="0"/>
          </a:p>
        </p:txBody>
      </p:sp>
    </p:spTree>
    <p:extLst>
      <p:ext uri="{BB962C8B-B14F-4D97-AF65-F5344CB8AC3E}">
        <p14:creationId xmlns:p14="http://schemas.microsoft.com/office/powerpoint/2010/main" val="569164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6221BE-5039-38DA-F197-595E8A2AF846}"/>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766DD492-0EF9-B836-6270-9E2B6B467BC8}"/>
              </a:ext>
            </a:extLst>
          </p:cNvPr>
          <p:cNvSpPr>
            <a:spLocks noGrp="1"/>
          </p:cNvSpPr>
          <p:nvPr>
            <p:ph idx="1"/>
          </p:nvPr>
        </p:nvSpPr>
        <p:spPr/>
        <p:txBody>
          <a:bodyPr>
            <a:normAutofit fontScale="92500" lnSpcReduction="10000"/>
          </a:bodyPr>
          <a:lstStyle/>
          <a:p>
            <a:r>
              <a:rPr lang="tr-TR" dirty="0">
                <a:solidFill>
                  <a:srgbClr val="FF0000"/>
                </a:solidFill>
              </a:rPr>
              <a:t>Tanı</a:t>
            </a:r>
          </a:p>
          <a:p>
            <a:r>
              <a:rPr lang="tr-TR" dirty="0" err="1"/>
              <a:t>Dipstick</a:t>
            </a:r>
            <a:r>
              <a:rPr lang="tr-TR" dirty="0"/>
              <a:t>, mikroskobik veya otomatik idrar tahlili ile negatif sonuçlardan sonra, özellikle alternatif bir ateş kaynağı da varsa, genellikle idrar kültürü gerekli değildir. </a:t>
            </a:r>
          </a:p>
          <a:p>
            <a:r>
              <a:rPr lang="tr-TR" dirty="0" err="1"/>
              <a:t>Dipstick</a:t>
            </a:r>
            <a:r>
              <a:rPr lang="tr-TR" dirty="0"/>
              <a:t> testi sonucu pozitifse, </a:t>
            </a:r>
            <a:r>
              <a:rPr lang="tr-TR" b="1" dirty="0"/>
              <a:t>idrar kültürü ile doğrulama </a:t>
            </a:r>
            <a:r>
              <a:rPr lang="tr-TR" dirty="0"/>
              <a:t>tavsiye edilmektedir.</a:t>
            </a:r>
          </a:p>
          <a:p>
            <a:r>
              <a:rPr lang="tr-TR" dirty="0"/>
              <a:t>Seçilmiş hastalarda </a:t>
            </a:r>
          </a:p>
          <a:p>
            <a:pPr lvl="1"/>
            <a:r>
              <a:rPr lang="tr-TR" dirty="0"/>
              <a:t>Gaitada parazit incelemesi </a:t>
            </a:r>
          </a:p>
          <a:p>
            <a:pPr lvl="1"/>
            <a:r>
              <a:rPr lang="tr-TR" dirty="0"/>
              <a:t>C-reaktif protein </a:t>
            </a:r>
          </a:p>
          <a:p>
            <a:pPr lvl="1"/>
            <a:r>
              <a:rPr lang="tr-TR" dirty="0"/>
              <a:t>Eritrosit sedimentasyon hızı</a:t>
            </a:r>
          </a:p>
          <a:p>
            <a:pPr lvl="1"/>
            <a:r>
              <a:rPr lang="tr-TR" dirty="0"/>
              <a:t>Serum kreatinin</a:t>
            </a:r>
          </a:p>
          <a:p>
            <a:pPr lvl="1"/>
            <a:r>
              <a:rPr lang="tr-TR" dirty="0"/>
              <a:t>Gerekirse </a:t>
            </a:r>
            <a:r>
              <a:rPr lang="tr-TR" dirty="0" err="1"/>
              <a:t>vajen</a:t>
            </a:r>
            <a:r>
              <a:rPr lang="tr-TR" dirty="0"/>
              <a:t> kültürü</a:t>
            </a:r>
          </a:p>
          <a:p>
            <a:endParaRPr lang="tr-TR" dirty="0"/>
          </a:p>
          <a:p>
            <a:endParaRPr lang="tr-TR" dirty="0"/>
          </a:p>
          <a:p>
            <a:endParaRPr lang="tr-TR" dirty="0"/>
          </a:p>
        </p:txBody>
      </p:sp>
      <p:sp>
        <p:nvSpPr>
          <p:cNvPr id="4" name="Dikdörtgen: Köşeleri Yuvarlatılmış 3">
            <a:extLst>
              <a:ext uri="{FF2B5EF4-FFF2-40B4-BE49-F238E27FC236}">
                <a16:creationId xmlns:a16="http://schemas.microsoft.com/office/drawing/2014/main" id="{FC6B30A3-536B-76EF-9DB7-79AA6FEB16B2}"/>
              </a:ext>
            </a:extLst>
          </p:cNvPr>
          <p:cNvSpPr/>
          <p:nvPr/>
        </p:nvSpPr>
        <p:spPr>
          <a:xfrm>
            <a:off x="6410632" y="4483100"/>
            <a:ext cx="3637935" cy="1828799"/>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FA11FFFF-7E01-0D09-AEE4-FE2E96A74573}"/>
              </a:ext>
            </a:extLst>
          </p:cNvPr>
          <p:cNvSpPr txBox="1"/>
          <p:nvPr/>
        </p:nvSpPr>
        <p:spPr>
          <a:xfrm>
            <a:off x="6735096" y="4736843"/>
            <a:ext cx="2959509" cy="1477328"/>
          </a:xfrm>
          <a:prstGeom prst="rect">
            <a:avLst/>
          </a:prstGeom>
          <a:noFill/>
        </p:spPr>
        <p:txBody>
          <a:bodyPr wrap="square" rtlCol="0">
            <a:spAutoFit/>
          </a:bodyPr>
          <a:lstStyle/>
          <a:p>
            <a:r>
              <a:rPr lang="tr-TR" b="1" dirty="0"/>
              <a:t>Sebebi açıklanamayan ateş (≥38) ile başvuran çocuklarda da en geç 24 saat içinde idrar analizi yapılmalıdır.</a:t>
            </a:r>
          </a:p>
          <a:p>
            <a:pPr algn="l"/>
            <a:endParaRPr lang="tr-TR" dirty="0"/>
          </a:p>
        </p:txBody>
      </p:sp>
      <p:pic>
        <p:nvPicPr>
          <p:cNvPr id="6" name="Resim 5">
            <a:extLst>
              <a:ext uri="{FF2B5EF4-FFF2-40B4-BE49-F238E27FC236}">
                <a16:creationId xmlns:a16="http://schemas.microsoft.com/office/drawing/2014/main" id="{A8D23259-ADAF-7F88-F340-3E87D827E58F}"/>
              </a:ext>
            </a:extLst>
          </p:cNvPr>
          <p:cNvPicPr>
            <a:picLocks noChangeAspect="1"/>
          </p:cNvPicPr>
          <p:nvPr/>
        </p:nvPicPr>
        <p:blipFill>
          <a:blip r:embed="rId2"/>
          <a:stretch>
            <a:fillRect/>
          </a:stretch>
        </p:blipFill>
        <p:spPr>
          <a:xfrm>
            <a:off x="6449960" y="4639115"/>
            <a:ext cx="366633" cy="627760"/>
          </a:xfrm>
          <a:prstGeom prst="rect">
            <a:avLst/>
          </a:prstGeom>
        </p:spPr>
      </p:pic>
    </p:spTree>
    <p:extLst>
      <p:ext uri="{BB962C8B-B14F-4D97-AF65-F5344CB8AC3E}">
        <p14:creationId xmlns:p14="http://schemas.microsoft.com/office/powerpoint/2010/main" val="443796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2FACBD-08D0-3D08-8508-CCB55BA8F8E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F8EEDF4-20BD-4438-5E80-55AC4FD501B4}"/>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18D681D5-3B41-AAAC-8558-9ADA435DEAB5}"/>
              </a:ext>
            </a:extLst>
          </p:cNvPr>
          <p:cNvPicPr>
            <a:picLocks noChangeAspect="1"/>
          </p:cNvPicPr>
          <p:nvPr/>
        </p:nvPicPr>
        <p:blipFill>
          <a:blip r:embed="rId3"/>
          <a:stretch>
            <a:fillRect/>
          </a:stretch>
        </p:blipFill>
        <p:spPr>
          <a:xfrm>
            <a:off x="2841523" y="894736"/>
            <a:ext cx="6351639" cy="4886632"/>
          </a:xfrm>
          <a:prstGeom prst="rect">
            <a:avLst/>
          </a:prstGeom>
        </p:spPr>
      </p:pic>
      <p:sp>
        <p:nvSpPr>
          <p:cNvPr id="6" name="Alt Bilgi Yer Tutucusu 5">
            <a:extLst>
              <a:ext uri="{FF2B5EF4-FFF2-40B4-BE49-F238E27FC236}">
                <a16:creationId xmlns:a16="http://schemas.microsoft.com/office/drawing/2014/main" id="{AE1AB3E6-9DDE-CE2A-9D2F-C6CCAF107848}"/>
              </a:ext>
            </a:extLst>
          </p:cNvPr>
          <p:cNvSpPr>
            <a:spLocks noGrp="1"/>
          </p:cNvSpPr>
          <p:nvPr>
            <p:ph type="ftr" sz="quarter" idx="11"/>
          </p:nvPr>
        </p:nvSpPr>
        <p:spPr/>
        <p:txBody>
          <a:bodyPr/>
          <a:lstStyle/>
          <a:p>
            <a:r>
              <a:rPr lang="en-US"/>
              <a:t>**AvrupaUrolojiDernegi(EAU)Kilavuzlari2022.pdf</a:t>
            </a:r>
            <a:endParaRPr lang="en-US" dirty="0"/>
          </a:p>
        </p:txBody>
      </p:sp>
    </p:spTree>
    <p:extLst>
      <p:ext uri="{BB962C8B-B14F-4D97-AF65-F5344CB8AC3E}">
        <p14:creationId xmlns:p14="http://schemas.microsoft.com/office/powerpoint/2010/main" val="3228175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1014F3-062D-A5E9-9985-CAFAE3858072}"/>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7064D338-EF25-359D-4BA1-339526FB103B}"/>
              </a:ext>
            </a:extLst>
          </p:cNvPr>
          <p:cNvSpPr>
            <a:spLocks noGrp="1"/>
          </p:cNvSpPr>
          <p:nvPr>
            <p:ph idx="1"/>
          </p:nvPr>
        </p:nvSpPr>
        <p:spPr/>
        <p:txBody>
          <a:bodyPr>
            <a:normAutofit/>
          </a:bodyPr>
          <a:lstStyle/>
          <a:p>
            <a:r>
              <a:rPr lang="tr-TR" dirty="0">
                <a:solidFill>
                  <a:srgbClr val="FF0000"/>
                </a:solidFill>
              </a:rPr>
              <a:t>Görüntüleme</a:t>
            </a:r>
          </a:p>
          <a:p>
            <a:r>
              <a:rPr lang="tr-TR" dirty="0"/>
              <a:t>İdrar yolu enfeksiyonu geçiren çocuklarda radyolojik inceleme;</a:t>
            </a:r>
          </a:p>
          <a:p>
            <a:pPr lvl="1"/>
            <a:r>
              <a:rPr lang="tr-TR" dirty="0"/>
              <a:t>Üriner sistem malformasyonlarını ortaya çıkarmak</a:t>
            </a:r>
          </a:p>
          <a:p>
            <a:pPr lvl="1"/>
            <a:r>
              <a:rPr lang="tr-TR" dirty="0"/>
              <a:t>Akut piyelonefrit tanısından emin olmak</a:t>
            </a:r>
          </a:p>
          <a:p>
            <a:pPr lvl="1"/>
            <a:r>
              <a:rPr lang="tr-TR" dirty="0"/>
              <a:t>Renal </a:t>
            </a:r>
            <a:r>
              <a:rPr lang="tr-TR" dirty="0" err="1"/>
              <a:t>skarın</a:t>
            </a:r>
            <a:r>
              <a:rPr lang="tr-TR" dirty="0"/>
              <a:t> olup olmadığını değerlendirmek </a:t>
            </a:r>
          </a:p>
          <a:p>
            <a:pPr lvl="1"/>
            <a:r>
              <a:rPr lang="tr-TR" dirty="0"/>
              <a:t>Taş ve </a:t>
            </a:r>
            <a:r>
              <a:rPr lang="tr-TR" dirty="0" err="1"/>
              <a:t>obstruktif</a:t>
            </a:r>
            <a:r>
              <a:rPr lang="tr-TR" dirty="0"/>
              <a:t> </a:t>
            </a:r>
            <a:r>
              <a:rPr lang="tr-TR" dirty="0" err="1"/>
              <a:t>üropatiyi</a:t>
            </a:r>
            <a:r>
              <a:rPr lang="tr-TR" dirty="0"/>
              <a:t> saptamak amacı ile yapılır.</a:t>
            </a:r>
          </a:p>
          <a:p>
            <a:endParaRPr lang="tr-TR" dirty="0">
              <a:solidFill>
                <a:srgbClr val="FF0000"/>
              </a:solidFill>
            </a:endParaRPr>
          </a:p>
        </p:txBody>
      </p:sp>
    </p:spTree>
    <p:extLst>
      <p:ext uri="{BB962C8B-B14F-4D97-AF65-F5344CB8AC3E}">
        <p14:creationId xmlns:p14="http://schemas.microsoft.com/office/powerpoint/2010/main" val="2691764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CB2DE4-088D-DB6E-AFF3-6886A695AD62}"/>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p>
        </p:txBody>
      </p:sp>
      <p:sp>
        <p:nvSpPr>
          <p:cNvPr id="3" name="İçerik Yer Tutucusu 2">
            <a:extLst>
              <a:ext uri="{FF2B5EF4-FFF2-40B4-BE49-F238E27FC236}">
                <a16:creationId xmlns:a16="http://schemas.microsoft.com/office/drawing/2014/main" id="{C8923D84-CF61-25BB-7854-EB3D1172A122}"/>
              </a:ext>
            </a:extLst>
          </p:cNvPr>
          <p:cNvSpPr>
            <a:spLocks noGrp="1"/>
          </p:cNvSpPr>
          <p:nvPr>
            <p:ph idx="1"/>
          </p:nvPr>
        </p:nvSpPr>
        <p:spPr/>
        <p:txBody>
          <a:bodyPr/>
          <a:lstStyle/>
          <a:p>
            <a:r>
              <a:rPr lang="tr-TR" dirty="0">
                <a:solidFill>
                  <a:srgbClr val="FF0000"/>
                </a:solidFill>
              </a:rPr>
              <a:t>Görüntüleme</a:t>
            </a:r>
          </a:p>
          <a:p>
            <a:r>
              <a:rPr lang="tr-TR" dirty="0"/>
              <a:t>Radyolojik görüntüleme yöntemlerinin endikasyonları</a:t>
            </a:r>
          </a:p>
          <a:p>
            <a:pPr lvl="1"/>
            <a:r>
              <a:rPr lang="tr-TR" dirty="0"/>
              <a:t> İlk enfeksiyon sonrası tüm erkek çocukları</a:t>
            </a:r>
          </a:p>
          <a:p>
            <a:pPr lvl="1"/>
            <a:r>
              <a:rPr lang="tr-TR" dirty="0"/>
              <a:t> İlk enfeksiyon sonrası &lt;5 yaş altındaki kız çocukları</a:t>
            </a:r>
          </a:p>
          <a:p>
            <a:pPr lvl="1"/>
            <a:r>
              <a:rPr lang="tr-TR" dirty="0"/>
              <a:t> Ateşli </a:t>
            </a:r>
            <a:r>
              <a:rPr lang="tr-TR" dirty="0" err="1"/>
              <a:t>İYE’si</a:t>
            </a:r>
            <a:r>
              <a:rPr lang="tr-TR" dirty="0"/>
              <a:t> olan tüm kız çocuklar</a:t>
            </a:r>
          </a:p>
          <a:p>
            <a:pPr lvl="1"/>
            <a:r>
              <a:rPr lang="tr-TR" dirty="0"/>
              <a:t> Tekrarlayan idrar yolu enfeksiyonu olan tüm kız çocuklar</a:t>
            </a:r>
          </a:p>
        </p:txBody>
      </p:sp>
    </p:spTree>
    <p:extLst>
      <p:ext uri="{BB962C8B-B14F-4D97-AF65-F5344CB8AC3E}">
        <p14:creationId xmlns:p14="http://schemas.microsoft.com/office/powerpoint/2010/main" val="3687538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564101-D388-BD57-D5B3-507EA689A3A1}"/>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462EB49D-56A3-1805-40D2-CC58CDF1C653}"/>
              </a:ext>
            </a:extLst>
          </p:cNvPr>
          <p:cNvSpPr>
            <a:spLocks noGrp="1"/>
          </p:cNvSpPr>
          <p:nvPr>
            <p:ph idx="1"/>
          </p:nvPr>
        </p:nvSpPr>
        <p:spPr/>
        <p:txBody>
          <a:bodyPr>
            <a:normAutofit/>
          </a:bodyPr>
          <a:lstStyle/>
          <a:p>
            <a:r>
              <a:rPr lang="tr-TR" dirty="0">
                <a:solidFill>
                  <a:srgbClr val="FF0000"/>
                </a:solidFill>
              </a:rPr>
              <a:t>Görüntüleme</a:t>
            </a:r>
          </a:p>
          <a:p>
            <a:r>
              <a:rPr lang="tr-TR" b="1" dirty="0"/>
              <a:t>USG</a:t>
            </a:r>
            <a:r>
              <a:rPr lang="tr-TR" dirty="0"/>
              <a:t>: İYE değerlendirmesinde ilk basamak görüntüleme yöntemi olarak kullanılabilir. </a:t>
            </a:r>
          </a:p>
          <a:p>
            <a:pPr lvl="1"/>
            <a:r>
              <a:rPr lang="tr-TR" dirty="0"/>
              <a:t>Böbrek boyutları, konturları, parankim </a:t>
            </a:r>
            <a:r>
              <a:rPr lang="tr-TR" dirty="0" err="1"/>
              <a:t>ekojenitesi</a:t>
            </a:r>
            <a:r>
              <a:rPr lang="tr-TR" dirty="0"/>
              <a:t> değerlendirilebilir. </a:t>
            </a:r>
          </a:p>
          <a:p>
            <a:pPr lvl="1"/>
            <a:r>
              <a:rPr lang="tr-TR" dirty="0"/>
              <a:t>Taş, hidronefroz, mesane duvar kalınlığı, üreter dilatasyonu olup olmadığı tespit edilebilir.</a:t>
            </a:r>
          </a:p>
        </p:txBody>
      </p:sp>
    </p:spTree>
    <p:extLst>
      <p:ext uri="{BB962C8B-B14F-4D97-AF65-F5344CB8AC3E}">
        <p14:creationId xmlns:p14="http://schemas.microsoft.com/office/powerpoint/2010/main" val="29237730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C4F67E-7978-F7C5-E5B8-EBA6C0AEBDB4}"/>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FD7DF252-4D53-A674-E33B-B8CFE2505E83}"/>
              </a:ext>
            </a:extLst>
          </p:cNvPr>
          <p:cNvSpPr>
            <a:spLocks noGrp="1"/>
          </p:cNvSpPr>
          <p:nvPr>
            <p:ph idx="1"/>
          </p:nvPr>
        </p:nvSpPr>
        <p:spPr/>
        <p:txBody>
          <a:bodyPr/>
          <a:lstStyle/>
          <a:p>
            <a:r>
              <a:rPr lang="tr-TR" dirty="0">
                <a:solidFill>
                  <a:srgbClr val="FF0000"/>
                </a:solidFill>
              </a:rPr>
              <a:t>Görüntüleme</a:t>
            </a:r>
          </a:p>
          <a:p>
            <a:r>
              <a:rPr lang="tr-TR" b="1" dirty="0" err="1"/>
              <a:t>Voiding</a:t>
            </a:r>
            <a:r>
              <a:rPr lang="tr-TR" b="1" dirty="0"/>
              <a:t> </a:t>
            </a:r>
            <a:r>
              <a:rPr lang="tr-TR" b="1" dirty="0" err="1"/>
              <a:t>sistoüretrografi</a:t>
            </a:r>
            <a:r>
              <a:rPr lang="tr-TR" b="1" dirty="0"/>
              <a:t> (VCUG): </a:t>
            </a:r>
            <a:r>
              <a:rPr lang="tr-TR" dirty="0"/>
              <a:t>: İdrar yolu enfeksiyonundan yaklaşık 4-6 hafta sonra yapılması önerilir.</a:t>
            </a:r>
          </a:p>
          <a:p>
            <a:pPr lvl="1"/>
            <a:r>
              <a:rPr lang="tr-TR" dirty="0"/>
              <a:t>Mesane, üretra (erkek çocuklarda posterior üretral </a:t>
            </a:r>
            <a:r>
              <a:rPr lang="tr-TR" dirty="0" err="1"/>
              <a:t>valv</a:t>
            </a:r>
            <a:r>
              <a:rPr lang="tr-TR" dirty="0"/>
              <a:t>) ve üreter anatomisi, mesane fonksiyonu ve özellikle VUR varlığı hakkında fikir verir. </a:t>
            </a:r>
          </a:p>
          <a:p>
            <a:pPr lvl="1"/>
            <a:r>
              <a:rPr lang="tr-TR" dirty="0"/>
              <a:t>Amerikan Pediatri Akademisi 2 yaş altı ateşli İYE geçiren tüm çocuklarda ilk olarak mutlaka USG ve VCUG yapılmasını önermektedir.</a:t>
            </a:r>
          </a:p>
          <a:p>
            <a:pPr lvl="1"/>
            <a:r>
              <a:rPr lang="tr-TR" dirty="0"/>
              <a:t>Anormal USG bulgusu olan ve tekrarlayan İYE geçiren çocuklarda özellikle 6 aydan küçükse VCUG önerilmektedir.</a:t>
            </a:r>
          </a:p>
          <a:p>
            <a:pPr lvl="1"/>
            <a:endParaRPr lang="tr-TR" b="1" dirty="0"/>
          </a:p>
          <a:p>
            <a:endParaRPr lang="tr-TR" dirty="0"/>
          </a:p>
        </p:txBody>
      </p:sp>
    </p:spTree>
    <p:extLst>
      <p:ext uri="{BB962C8B-B14F-4D97-AF65-F5344CB8AC3E}">
        <p14:creationId xmlns:p14="http://schemas.microsoft.com/office/powerpoint/2010/main" val="34390550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2EB3A8-4D6C-008C-33DF-7490A7F8D70E}"/>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F2036B81-6655-82F4-3FFD-7B73979BB27F}"/>
              </a:ext>
            </a:extLst>
          </p:cNvPr>
          <p:cNvSpPr>
            <a:spLocks noGrp="1"/>
          </p:cNvSpPr>
          <p:nvPr>
            <p:ph idx="1"/>
          </p:nvPr>
        </p:nvSpPr>
        <p:spPr/>
        <p:txBody>
          <a:bodyPr/>
          <a:lstStyle/>
          <a:p>
            <a:r>
              <a:rPr lang="tr-TR" dirty="0">
                <a:solidFill>
                  <a:srgbClr val="FF0000"/>
                </a:solidFill>
              </a:rPr>
              <a:t>Görüntüleme</a:t>
            </a:r>
          </a:p>
          <a:p>
            <a:r>
              <a:rPr lang="tr-TR" b="1" dirty="0" err="1"/>
              <a:t>Radyonüklid</a:t>
            </a:r>
            <a:r>
              <a:rPr lang="tr-TR" b="1" dirty="0"/>
              <a:t> </a:t>
            </a:r>
            <a:r>
              <a:rPr lang="tr-TR" b="1" dirty="0" err="1"/>
              <a:t>sistografi</a:t>
            </a:r>
            <a:r>
              <a:rPr lang="tr-TR" b="1" dirty="0"/>
              <a:t>: </a:t>
            </a:r>
            <a:r>
              <a:rPr lang="tr-TR" dirty="0"/>
              <a:t>Hastanın maruz kaldığı radyasyon dozu VCUG göre daha az olması nedeni ile VUR tespiti ve takibi için kullanılabilir. </a:t>
            </a:r>
          </a:p>
          <a:p>
            <a:pPr lvl="1"/>
            <a:r>
              <a:rPr lang="tr-TR" dirty="0"/>
              <a:t>Fakat düşük dereceli (1-2) reflülerin ve anatomik bozuklukların değerlendirilmesinde yetersizdir.</a:t>
            </a:r>
          </a:p>
          <a:p>
            <a:r>
              <a:rPr lang="tr-TR" b="1" dirty="0"/>
              <a:t>İntravenöz </a:t>
            </a:r>
            <a:r>
              <a:rPr lang="tr-TR" b="1" dirty="0" err="1"/>
              <a:t>piyelografi</a:t>
            </a:r>
            <a:r>
              <a:rPr lang="tr-TR" b="1" dirty="0"/>
              <a:t> (İVP): </a:t>
            </a:r>
            <a:r>
              <a:rPr lang="tr-TR" dirty="0"/>
              <a:t>Son zamanlara kadar renal </a:t>
            </a:r>
            <a:r>
              <a:rPr lang="tr-TR" dirty="0" err="1"/>
              <a:t>skar</a:t>
            </a:r>
            <a:r>
              <a:rPr lang="tr-TR" dirty="0"/>
              <a:t> varlığı için kullanılan İVP yerini sintigrafiye bırakmıştır. </a:t>
            </a:r>
          </a:p>
        </p:txBody>
      </p:sp>
    </p:spTree>
    <p:extLst>
      <p:ext uri="{BB962C8B-B14F-4D97-AF65-F5344CB8AC3E}">
        <p14:creationId xmlns:p14="http://schemas.microsoft.com/office/powerpoint/2010/main" val="4127165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A7E59B-BF89-5F41-9C20-CA80F92DBA77}"/>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80448C96-F66C-10AA-AECB-99D279E25CE3}"/>
              </a:ext>
            </a:extLst>
          </p:cNvPr>
          <p:cNvSpPr>
            <a:spLocks noGrp="1"/>
          </p:cNvSpPr>
          <p:nvPr>
            <p:ph idx="1"/>
          </p:nvPr>
        </p:nvSpPr>
        <p:spPr/>
        <p:txBody>
          <a:bodyPr/>
          <a:lstStyle/>
          <a:p>
            <a:r>
              <a:rPr lang="tr-TR" dirty="0">
                <a:solidFill>
                  <a:srgbClr val="FF0000"/>
                </a:solidFill>
              </a:rPr>
              <a:t>Görüntüleme</a:t>
            </a:r>
          </a:p>
          <a:p>
            <a:r>
              <a:rPr lang="tr-TR" b="1" dirty="0" err="1"/>
              <a:t>Dimerktaptosüksinik</a:t>
            </a:r>
            <a:r>
              <a:rPr lang="tr-TR" b="1" dirty="0"/>
              <a:t> asit (DMSA): </a:t>
            </a:r>
            <a:r>
              <a:rPr lang="tr-TR" dirty="0" err="1"/>
              <a:t>Teknesyum</a:t>
            </a:r>
            <a:r>
              <a:rPr lang="tr-TR" dirty="0"/>
              <a:t> 99m kullanılarak renal parankim ve korteksin görüntülenmesi sağlanır. </a:t>
            </a:r>
          </a:p>
          <a:p>
            <a:pPr lvl="1"/>
            <a:r>
              <a:rPr lang="tr-TR" dirty="0"/>
              <a:t>Akut piyelonefritin erken dönemde tanısına yardımcı olmak ve </a:t>
            </a:r>
            <a:r>
              <a:rPr lang="tr-TR" b="1" dirty="0"/>
              <a:t>renal </a:t>
            </a:r>
            <a:r>
              <a:rPr lang="tr-TR" b="1" dirty="0" err="1"/>
              <a:t>skarı</a:t>
            </a:r>
            <a:r>
              <a:rPr lang="tr-TR" b="1" dirty="0"/>
              <a:t> </a:t>
            </a:r>
            <a:r>
              <a:rPr lang="tr-TR" dirty="0"/>
              <a:t>değerlendirmek için kullanılabilir. </a:t>
            </a:r>
          </a:p>
          <a:p>
            <a:pPr lvl="1"/>
            <a:r>
              <a:rPr lang="tr-TR" dirty="0"/>
              <a:t>Renal </a:t>
            </a:r>
            <a:r>
              <a:rPr lang="tr-TR" dirty="0" err="1"/>
              <a:t>skarda</a:t>
            </a:r>
            <a:r>
              <a:rPr lang="tr-TR" dirty="0"/>
              <a:t> kortekste volüm kaybı, akut piyelonefritte ise radyofarmasötik maddenin renal parankimde tutulumunda azalma görülür.</a:t>
            </a:r>
          </a:p>
          <a:p>
            <a:pPr lvl="1"/>
            <a:r>
              <a:rPr lang="tr-TR" dirty="0"/>
              <a:t>Tekrarlayan İYE vakalarında özellikle 3 yaşından küçük çocuklarda epizoddan 4-6 ay sonra böbrek sintigrafisi önerilir.</a:t>
            </a:r>
          </a:p>
          <a:p>
            <a:pPr lvl="1"/>
            <a:endParaRPr lang="tr-TR" dirty="0">
              <a:solidFill>
                <a:srgbClr val="FF0000"/>
              </a:solidFill>
            </a:endParaRPr>
          </a:p>
        </p:txBody>
      </p:sp>
    </p:spTree>
    <p:extLst>
      <p:ext uri="{BB962C8B-B14F-4D97-AF65-F5344CB8AC3E}">
        <p14:creationId xmlns:p14="http://schemas.microsoft.com/office/powerpoint/2010/main" val="2914474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A9BDC4-7A98-4C31-0DF5-A9759630186D}"/>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96FD97CB-3DE6-5579-6D32-99411E237B54}"/>
              </a:ext>
            </a:extLst>
          </p:cNvPr>
          <p:cNvPicPr>
            <a:picLocks noChangeAspect="1"/>
          </p:cNvPicPr>
          <p:nvPr/>
        </p:nvPicPr>
        <p:blipFill>
          <a:blip r:embed="rId2"/>
          <a:stretch>
            <a:fillRect/>
          </a:stretch>
        </p:blipFill>
        <p:spPr>
          <a:xfrm>
            <a:off x="838200" y="365125"/>
            <a:ext cx="5353482" cy="4780344"/>
          </a:xfrm>
          <a:prstGeom prst="rect">
            <a:avLst/>
          </a:prstGeom>
        </p:spPr>
      </p:pic>
      <p:pic>
        <p:nvPicPr>
          <p:cNvPr id="6" name="Resim 5">
            <a:extLst>
              <a:ext uri="{FF2B5EF4-FFF2-40B4-BE49-F238E27FC236}">
                <a16:creationId xmlns:a16="http://schemas.microsoft.com/office/drawing/2014/main" id="{D8E2F055-AD95-B0A1-2156-08D26645A8DC}"/>
              </a:ext>
            </a:extLst>
          </p:cNvPr>
          <p:cNvPicPr>
            <a:picLocks noChangeAspect="1"/>
          </p:cNvPicPr>
          <p:nvPr/>
        </p:nvPicPr>
        <p:blipFill>
          <a:blip r:embed="rId3"/>
          <a:stretch>
            <a:fillRect/>
          </a:stretch>
        </p:blipFill>
        <p:spPr>
          <a:xfrm>
            <a:off x="838200" y="5408818"/>
            <a:ext cx="5353482" cy="510584"/>
          </a:xfrm>
          <a:prstGeom prst="rect">
            <a:avLst/>
          </a:prstGeom>
        </p:spPr>
      </p:pic>
      <p:pic>
        <p:nvPicPr>
          <p:cNvPr id="8" name="Resim 7">
            <a:extLst>
              <a:ext uri="{FF2B5EF4-FFF2-40B4-BE49-F238E27FC236}">
                <a16:creationId xmlns:a16="http://schemas.microsoft.com/office/drawing/2014/main" id="{2A8F5F2D-A93F-8F9F-3529-AFA33F78DD41}"/>
              </a:ext>
            </a:extLst>
          </p:cNvPr>
          <p:cNvPicPr>
            <a:picLocks noChangeAspect="1"/>
          </p:cNvPicPr>
          <p:nvPr/>
        </p:nvPicPr>
        <p:blipFill>
          <a:blip r:embed="rId4"/>
          <a:stretch>
            <a:fillRect/>
          </a:stretch>
        </p:blipFill>
        <p:spPr>
          <a:xfrm>
            <a:off x="6241010" y="365125"/>
            <a:ext cx="5669339" cy="3545981"/>
          </a:xfrm>
          <a:prstGeom prst="rect">
            <a:avLst/>
          </a:prstGeom>
        </p:spPr>
      </p:pic>
      <p:sp>
        <p:nvSpPr>
          <p:cNvPr id="11" name="İçerik Yer Tutucusu 10">
            <a:extLst>
              <a:ext uri="{FF2B5EF4-FFF2-40B4-BE49-F238E27FC236}">
                <a16:creationId xmlns:a16="http://schemas.microsoft.com/office/drawing/2014/main" id="{960B29FB-EF0C-E3A8-768E-3408633325E2}"/>
              </a:ext>
            </a:extLst>
          </p:cNvPr>
          <p:cNvSpPr>
            <a:spLocks noGrp="1"/>
          </p:cNvSpPr>
          <p:nvPr>
            <p:ph idx="1"/>
          </p:nvPr>
        </p:nvSpPr>
        <p:spPr/>
        <p:txBody>
          <a:bodyPr/>
          <a:lstStyle/>
          <a:p>
            <a:endParaRPr lang="tr-TR" dirty="0"/>
          </a:p>
        </p:txBody>
      </p:sp>
      <p:pic>
        <p:nvPicPr>
          <p:cNvPr id="12" name="Resim 11">
            <a:extLst>
              <a:ext uri="{FF2B5EF4-FFF2-40B4-BE49-F238E27FC236}">
                <a16:creationId xmlns:a16="http://schemas.microsoft.com/office/drawing/2014/main" id="{50D5CDD0-034E-A3E3-E445-D2CD551E5693}"/>
              </a:ext>
            </a:extLst>
          </p:cNvPr>
          <p:cNvPicPr>
            <a:picLocks noChangeAspect="1"/>
          </p:cNvPicPr>
          <p:nvPr/>
        </p:nvPicPr>
        <p:blipFill>
          <a:blip r:embed="rId5"/>
          <a:stretch>
            <a:fillRect/>
          </a:stretch>
        </p:blipFill>
        <p:spPr>
          <a:xfrm>
            <a:off x="6883264" y="3847967"/>
            <a:ext cx="4384829" cy="2843210"/>
          </a:xfrm>
          <a:prstGeom prst="rect">
            <a:avLst/>
          </a:prstGeom>
        </p:spPr>
      </p:pic>
    </p:spTree>
    <p:extLst>
      <p:ext uri="{BB962C8B-B14F-4D97-AF65-F5344CB8AC3E}">
        <p14:creationId xmlns:p14="http://schemas.microsoft.com/office/powerpoint/2010/main" val="213704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EB6482-0866-FFAF-22D0-8B4EE350357A}"/>
              </a:ext>
            </a:extLst>
          </p:cNvPr>
          <p:cNvSpPr>
            <a:spLocks noGrp="1"/>
          </p:cNvSpPr>
          <p:nvPr>
            <p:ph type="title"/>
          </p:nvPr>
        </p:nvSpPr>
        <p:spPr/>
        <p:txBody>
          <a:bodyPr/>
          <a:lstStyle/>
          <a:p>
            <a:r>
              <a:rPr lang="tr-TR" b="1" dirty="0">
                <a:solidFill>
                  <a:schemeClr val="accent1">
                    <a:lumMod val="75000"/>
                  </a:schemeClr>
                </a:solidFill>
              </a:rPr>
              <a:t>ÇOCUKLARDA İYE</a:t>
            </a:r>
          </a:p>
        </p:txBody>
      </p:sp>
      <p:sp>
        <p:nvSpPr>
          <p:cNvPr id="3" name="İçerik Yer Tutucusu 2">
            <a:extLst>
              <a:ext uri="{FF2B5EF4-FFF2-40B4-BE49-F238E27FC236}">
                <a16:creationId xmlns:a16="http://schemas.microsoft.com/office/drawing/2014/main" id="{A892422C-A6F9-7946-B94A-0462FF26901C}"/>
              </a:ext>
            </a:extLst>
          </p:cNvPr>
          <p:cNvSpPr>
            <a:spLocks noGrp="1"/>
          </p:cNvSpPr>
          <p:nvPr>
            <p:ph idx="1"/>
          </p:nvPr>
        </p:nvSpPr>
        <p:spPr/>
        <p:txBody>
          <a:bodyPr numCol="2">
            <a:normAutofit lnSpcReduction="10000"/>
          </a:bodyPr>
          <a:lstStyle/>
          <a:p>
            <a:pPr marL="0" indent="0">
              <a:buNone/>
            </a:pPr>
            <a:endParaRPr lang="tr-TR" dirty="0">
              <a:solidFill>
                <a:srgbClr val="FF0000"/>
              </a:solidFill>
            </a:endParaRPr>
          </a:p>
          <a:p>
            <a:pPr marL="0" indent="0">
              <a:buNone/>
            </a:pPr>
            <a:r>
              <a:rPr lang="tr-TR" u="sng" dirty="0"/>
              <a:t>Akut Komplikasyonlar</a:t>
            </a:r>
          </a:p>
          <a:p>
            <a:r>
              <a:rPr lang="tr-TR" dirty="0"/>
              <a:t>Renal Apse</a:t>
            </a:r>
          </a:p>
          <a:p>
            <a:r>
              <a:rPr lang="tr-TR" dirty="0"/>
              <a:t>Sepsis</a:t>
            </a:r>
          </a:p>
          <a:p>
            <a:r>
              <a:rPr lang="tr-TR" dirty="0"/>
              <a:t>Menenjit dahil yaygın infeksiyonlar</a:t>
            </a:r>
          </a:p>
          <a:p>
            <a:pPr marL="0" indent="0">
              <a:buNone/>
            </a:pPr>
            <a:r>
              <a:rPr lang="tr-TR" dirty="0"/>
              <a:t>  </a:t>
            </a:r>
          </a:p>
          <a:p>
            <a:endParaRPr lang="tr-TR" dirty="0"/>
          </a:p>
          <a:p>
            <a:endParaRPr lang="tr-TR" dirty="0"/>
          </a:p>
          <a:p>
            <a:pPr marL="0" indent="0">
              <a:buNone/>
            </a:pPr>
            <a:endParaRPr lang="tr-TR" u="sng" dirty="0"/>
          </a:p>
          <a:p>
            <a:pPr marL="0" indent="0">
              <a:buNone/>
            </a:pPr>
            <a:r>
              <a:rPr lang="tr-TR" u="sng" dirty="0"/>
              <a:t>Kronik Komplikasyonlar</a:t>
            </a:r>
          </a:p>
          <a:p>
            <a:r>
              <a:rPr lang="tr-TR" dirty="0"/>
              <a:t>Tekrarlayan Piyelonefrit</a:t>
            </a:r>
          </a:p>
          <a:p>
            <a:r>
              <a:rPr lang="tr-TR" dirty="0"/>
              <a:t>Renal </a:t>
            </a:r>
            <a:r>
              <a:rPr lang="tr-TR" dirty="0" err="1"/>
              <a:t>skar</a:t>
            </a:r>
            <a:r>
              <a:rPr lang="tr-TR" dirty="0"/>
              <a:t> (özellikle ilk 3 yaş)</a:t>
            </a:r>
          </a:p>
          <a:p>
            <a:r>
              <a:rPr lang="tr-TR" dirty="0"/>
              <a:t>Hipertansiyon</a:t>
            </a:r>
          </a:p>
          <a:p>
            <a:r>
              <a:rPr lang="tr-TR" dirty="0"/>
              <a:t>Böbrek yetmezliği</a:t>
            </a:r>
          </a:p>
          <a:p>
            <a:endParaRPr lang="tr-TR" dirty="0">
              <a:solidFill>
                <a:srgbClr val="FF0000"/>
              </a:solidFill>
            </a:endParaRPr>
          </a:p>
          <a:p>
            <a:endParaRPr lang="tr-TR" dirty="0">
              <a:solidFill>
                <a:srgbClr val="FF0000"/>
              </a:solidFill>
            </a:endParaRPr>
          </a:p>
        </p:txBody>
      </p:sp>
      <p:sp>
        <p:nvSpPr>
          <p:cNvPr id="4" name="Dikdörtgen: Köşeleri Yuvarlatılmış 3">
            <a:extLst>
              <a:ext uri="{FF2B5EF4-FFF2-40B4-BE49-F238E27FC236}">
                <a16:creationId xmlns:a16="http://schemas.microsoft.com/office/drawing/2014/main" id="{028F457C-ED8D-3A97-0347-2B1C91A273B1}"/>
              </a:ext>
            </a:extLst>
          </p:cNvPr>
          <p:cNvSpPr/>
          <p:nvPr/>
        </p:nvSpPr>
        <p:spPr>
          <a:xfrm>
            <a:off x="943897" y="4866968"/>
            <a:ext cx="3411793" cy="1625907"/>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56772F9A-68A7-52CD-ABBF-8AAFCFC68083}"/>
              </a:ext>
            </a:extLst>
          </p:cNvPr>
          <p:cNvSpPr txBox="1"/>
          <p:nvPr/>
        </p:nvSpPr>
        <p:spPr>
          <a:xfrm>
            <a:off x="1267361" y="5024284"/>
            <a:ext cx="3028336" cy="1200329"/>
          </a:xfrm>
          <a:prstGeom prst="rect">
            <a:avLst/>
          </a:prstGeom>
          <a:noFill/>
        </p:spPr>
        <p:txBody>
          <a:bodyPr wrap="square" rtlCol="0">
            <a:spAutoFit/>
          </a:bodyPr>
          <a:lstStyle/>
          <a:p>
            <a:pPr algn="l"/>
            <a:r>
              <a:rPr lang="tr-TR" dirty="0">
                <a:solidFill>
                  <a:srgbClr val="FF0000"/>
                </a:solidFill>
              </a:rPr>
              <a:t>90 günlükten küçük </a:t>
            </a:r>
            <a:r>
              <a:rPr lang="tr-TR" dirty="0"/>
              <a:t>çocuklarda </a:t>
            </a:r>
            <a:r>
              <a:rPr lang="tr-TR" b="1" dirty="0" err="1"/>
              <a:t>ürosepsis</a:t>
            </a:r>
            <a:r>
              <a:rPr lang="tr-TR" dirty="0"/>
              <a:t> riski yüksek olduğundan dikkatli olunmalıdır. </a:t>
            </a:r>
          </a:p>
        </p:txBody>
      </p:sp>
      <p:sp>
        <p:nvSpPr>
          <p:cNvPr id="6" name="Dikdörtgen: Köşeleri Yuvarlatılmış 5">
            <a:extLst>
              <a:ext uri="{FF2B5EF4-FFF2-40B4-BE49-F238E27FC236}">
                <a16:creationId xmlns:a16="http://schemas.microsoft.com/office/drawing/2014/main" id="{99A21B15-0929-6BDE-0D63-CF5461AFE416}"/>
              </a:ext>
            </a:extLst>
          </p:cNvPr>
          <p:cNvSpPr/>
          <p:nvPr/>
        </p:nvSpPr>
        <p:spPr>
          <a:xfrm>
            <a:off x="6096000" y="4866967"/>
            <a:ext cx="3942735" cy="1625908"/>
          </a:xfrm>
          <a:prstGeom prst="round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464CDE81-0F26-0ED6-8D9C-B37708E8A1B3}"/>
              </a:ext>
            </a:extLst>
          </p:cNvPr>
          <p:cNvSpPr txBox="1"/>
          <p:nvPr/>
        </p:nvSpPr>
        <p:spPr>
          <a:xfrm>
            <a:off x="6449961" y="5079756"/>
            <a:ext cx="3480619" cy="1200329"/>
          </a:xfrm>
          <a:prstGeom prst="rect">
            <a:avLst/>
          </a:prstGeom>
          <a:noFill/>
        </p:spPr>
        <p:txBody>
          <a:bodyPr wrap="square" rtlCol="0">
            <a:spAutoFit/>
          </a:bodyPr>
          <a:lstStyle/>
          <a:p>
            <a:r>
              <a:rPr lang="tr-TR" dirty="0"/>
              <a:t>Özellikle </a:t>
            </a:r>
            <a:r>
              <a:rPr lang="tr-TR" dirty="0">
                <a:solidFill>
                  <a:srgbClr val="FF0000"/>
                </a:solidFill>
              </a:rPr>
              <a:t>ilk üç yaşta </a:t>
            </a:r>
            <a:r>
              <a:rPr lang="tr-TR" dirty="0"/>
              <a:t>ateşli İYE geçiren çocuklarda </a:t>
            </a:r>
            <a:r>
              <a:rPr lang="tr-TR" b="1" dirty="0"/>
              <a:t>renal parankim hasarlanması</a:t>
            </a:r>
            <a:r>
              <a:rPr lang="tr-TR" dirty="0"/>
              <a:t> riski yüksektir.</a:t>
            </a:r>
          </a:p>
          <a:p>
            <a:pPr algn="l"/>
            <a:endParaRPr lang="tr-TR" dirty="0"/>
          </a:p>
        </p:txBody>
      </p:sp>
      <p:pic>
        <p:nvPicPr>
          <p:cNvPr id="8" name="Resim 7">
            <a:extLst>
              <a:ext uri="{FF2B5EF4-FFF2-40B4-BE49-F238E27FC236}">
                <a16:creationId xmlns:a16="http://schemas.microsoft.com/office/drawing/2014/main" id="{5B73EB1E-18D4-F172-5C61-F210778C44BD}"/>
              </a:ext>
            </a:extLst>
          </p:cNvPr>
          <p:cNvPicPr>
            <a:picLocks noChangeAspect="1"/>
          </p:cNvPicPr>
          <p:nvPr/>
        </p:nvPicPr>
        <p:blipFill>
          <a:blip r:embed="rId3"/>
          <a:stretch>
            <a:fillRect/>
          </a:stretch>
        </p:blipFill>
        <p:spPr>
          <a:xfrm>
            <a:off x="1024472" y="4996506"/>
            <a:ext cx="365792" cy="627942"/>
          </a:xfrm>
          <a:prstGeom prst="rect">
            <a:avLst/>
          </a:prstGeom>
        </p:spPr>
      </p:pic>
      <p:pic>
        <p:nvPicPr>
          <p:cNvPr id="9" name="Resim 8">
            <a:extLst>
              <a:ext uri="{FF2B5EF4-FFF2-40B4-BE49-F238E27FC236}">
                <a16:creationId xmlns:a16="http://schemas.microsoft.com/office/drawing/2014/main" id="{0813BC8D-5E9B-BC0B-95EF-BF12E1A83A36}"/>
              </a:ext>
            </a:extLst>
          </p:cNvPr>
          <p:cNvPicPr>
            <a:picLocks noChangeAspect="1"/>
          </p:cNvPicPr>
          <p:nvPr/>
        </p:nvPicPr>
        <p:blipFill>
          <a:blip r:embed="rId3"/>
          <a:stretch>
            <a:fillRect/>
          </a:stretch>
        </p:blipFill>
        <p:spPr>
          <a:xfrm>
            <a:off x="6158910" y="5051978"/>
            <a:ext cx="365792" cy="627942"/>
          </a:xfrm>
          <a:prstGeom prst="rect">
            <a:avLst/>
          </a:prstGeom>
        </p:spPr>
      </p:pic>
    </p:spTree>
    <p:extLst>
      <p:ext uri="{BB962C8B-B14F-4D97-AF65-F5344CB8AC3E}">
        <p14:creationId xmlns:p14="http://schemas.microsoft.com/office/powerpoint/2010/main" val="3461682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chemeClr val="accent1">
                    <a:lumMod val="75000"/>
                  </a:schemeClr>
                </a:solidFill>
              </a:rPr>
              <a:t>RİSK FAKTÖRLERİ</a:t>
            </a:r>
          </a:p>
        </p:txBody>
      </p:sp>
      <p:sp>
        <p:nvSpPr>
          <p:cNvPr id="3" name="İçerik Yer Tutucusu 2"/>
          <p:cNvSpPr>
            <a:spLocks noGrp="1"/>
          </p:cNvSpPr>
          <p:nvPr>
            <p:ph idx="1"/>
          </p:nvPr>
        </p:nvSpPr>
        <p:spPr>
          <a:xfrm>
            <a:off x="838200" y="1728880"/>
            <a:ext cx="8915400" cy="5129120"/>
          </a:xfrm>
        </p:spPr>
        <p:txBody>
          <a:bodyPr numCol="1">
            <a:normAutofit/>
          </a:bodyPr>
          <a:lstStyle/>
          <a:p>
            <a:pPr lvl="1">
              <a:buFont typeface="Arial" panose="020B0604020202020204" pitchFamily="34" charset="0"/>
              <a:buChar char="•"/>
            </a:pPr>
            <a:r>
              <a:rPr lang="tr-TR" sz="2100" dirty="0"/>
              <a:t>İleri yaş</a:t>
            </a:r>
          </a:p>
          <a:p>
            <a:pPr lvl="1">
              <a:buFont typeface="Arial" panose="020B0604020202020204" pitchFamily="34" charset="0"/>
              <a:buChar char="•"/>
            </a:pPr>
            <a:r>
              <a:rPr lang="tr-TR" sz="2100" dirty="0"/>
              <a:t>Kadın Cinsiyet</a:t>
            </a:r>
          </a:p>
          <a:p>
            <a:pPr lvl="1">
              <a:buFont typeface="Arial" panose="020B0604020202020204" pitchFamily="34" charset="0"/>
              <a:buChar char="•"/>
            </a:pPr>
            <a:r>
              <a:rPr lang="tr-TR" sz="2100" dirty="0"/>
              <a:t>Gebelik</a:t>
            </a:r>
          </a:p>
          <a:p>
            <a:pPr lvl="1">
              <a:buFont typeface="Arial" panose="020B0604020202020204" pitchFamily="34" charset="0"/>
              <a:buChar char="•"/>
            </a:pPr>
            <a:r>
              <a:rPr lang="tr-TR" sz="2100" dirty="0"/>
              <a:t>Menopoz</a:t>
            </a:r>
          </a:p>
          <a:p>
            <a:pPr lvl="1">
              <a:buFont typeface="Arial" panose="020B0604020202020204" pitchFamily="34" charset="0"/>
              <a:buChar char="•"/>
            </a:pPr>
            <a:r>
              <a:rPr lang="tr-TR" sz="2100" dirty="0"/>
              <a:t>Geçirilmiş İYE</a:t>
            </a:r>
          </a:p>
          <a:p>
            <a:pPr lvl="1">
              <a:buFont typeface="Arial" panose="020B0604020202020204" pitchFamily="34" charset="0"/>
              <a:buChar char="•"/>
            </a:pPr>
            <a:r>
              <a:rPr lang="tr-TR" sz="2100" dirty="0" err="1"/>
              <a:t>Spermisid</a:t>
            </a:r>
            <a:r>
              <a:rPr lang="tr-TR" sz="2100" dirty="0"/>
              <a:t> Kullanımı</a:t>
            </a:r>
          </a:p>
          <a:p>
            <a:pPr lvl="1">
              <a:buFont typeface="Arial" panose="020B0604020202020204" pitchFamily="34" charset="0"/>
              <a:buChar char="•"/>
            </a:pPr>
            <a:r>
              <a:rPr lang="tr-TR" sz="2100" dirty="0"/>
              <a:t>Cinsel Aktivite</a:t>
            </a:r>
          </a:p>
          <a:p>
            <a:pPr lvl="1">
              <a:buFont typeface="Arial" panose="020B0604020202020204" pitchFamily="34" charset="0"/>
              <a:buChar char="•"/>
            </a:pPr>
            <a:r>
              <a:rPr lang="tr-TR" sz="2100" dirty="0" err="1"/>
              <a:t>Fekal</a:t>
            </a:r>
            <a:r>
              <a:rPr lang="tr-TR" sz="2100" dirty="0"/>
              <a:t>-Üriner İnkontinans</a:t>
            </a:r>
          </a:p>
          <a:p>
            <a:pPr lvl="1">
              <a:buFont typeface="Arial" panose="020B0604020202020204" pitchFamily="34" charset="0"/>
              <a:buChar char="•"/>
            </a:pPr>
            <a:r>
              <a:rPr lang="tr-TR" sz="2100" dirty="0"/>
              <a:t>Obstrüksiyon</a:t>
            </a:r>
          </a:p>
          <a:p>
            <a:pPr marL="457200" lvl="1" indent="0">
              <a:buNone/>
            </a:pPr>
            <a:r>
              <a:rPr lang="tr-TR" sz="2100" dirty="0"/>
              <a:t>        - </a:t>
            </a:r>
            <a:r>
              <a:rPr lang="tr-TR" sz="2100" dirty="0" err="1"/>
              <a:t>Nefrolitiyazis</a:t>
            </a:r>
            <a:endParaRPr lang="tr-TR" sz="2100" dirty="0"/>
          </a:p>
          <a:p>
            <a:pPr marL="457200" lvl="1" indent="0">
              <a:buNone/>
            </a:pPr>
            <a:r>
              <a:rPr lang="tr-TR" sz="2100" dirty="0"/>
              <a:t>        - BPH</a:t>
            </a:r>
          </a:p>
          <a:p>
            <a:pPr lvl="1">
              <a:buFont typeface="Arial" panose="020B0604020202020204" pitchFamily="34" charset="0"/>
              <a:buChar char="•"/>
            </a:pPr>
            <a:r>
              <a:rPr lang="tr-TR" sz="2100" dirty="0"/>
              <a:t>Kateterizasyon</a:t>
            </a:r>
            <a:endParaRPr lang="tr-TR" dirty="0"/>
          </a:p>
          <a:p>
            <a:pPr lvl="1">
              <a:buFont typeface="Arial" panose="020B0604020202020204" pitchFamily="34" charset="0"/>
              <a:buChar char="•"/>
            </a:pPr>
            <a:endParaRPr lang="tr-TR" dirty="0"/>
          </a:p>
          <a:p>
            <a:pPr lvl="1"/>
            <a:endParaRPr lang="tr-TR" dirty="0"/>
          </a:p>
          <a:p>
            <a:pPr lvl="1"/>
            <a:endParaRPr lang="tr-TR" dirty="0"/>
          </a:p>
          <a:p>
            <a:pPr lvl="1"/>
            <a:endParaRPr lang="tr-TR" dirty="0"/>
          </a:p>
          <a:p>
            <a:pPr lvl="1"/>
            <a:endParaRPr lang="tr-TR" dirty="0"/>
          </a:p>
          <a:p>
            <a:pPr marL="457200" lvl="1" indent="0">
              <a:buNone/>
            </a:pPr>
            <a:endParaRPr lang="tr-TR" dirty="0"/>
          </a:p>
          <a:p>
            <a:pPr lvl="1">
              <a:buFont typeface="Arial" panose="020B0604020202020204" pitchFamily="34" charset="0"/>
              <a:buChar char="•"/>
            </a:pPr>
            <a:endParaRPr lang="tr-TR" dirty="0"/>
          </a:p>
          <a:p>
            <a:pPr lvl="1">
              <a:buFont typeface="Arial" panose="020B0604020202020204" pitchFamily="34" charset="0"/>
              <a:buChar char="•"/>
            </a:pPr>
            <a:endParaRPr lang="tr-TR" dirty="0"/>
          </a:p>
          <a:p>
            <a:pPr marL="457200" lvl="1" indent="0">
              <a:buNone/>
            </a:pPr>
            <a:endParaRPr lang="tr-TR" dirty="0"/>
          </a:p>
          <a:p>
            <a:pPr lvl="1">
              <a:buFont typeface="Arial" panose="020B0604020202020204" pitchFamily="34" charset="0"/>
              <a:buChar char="•"/>
            </a:pPr>
            <a:endParaRPr lang="tr-TR" dirty="0"/>
          </a:p>
          <a:p>
            <a:pPr lvl="1">
              <a:buFont typeface="Arial" panose="020B0604020202020204" pitchFamily="34" charset="0"/>
              <a:buChar char="•"/>
            </a:pPr>
            <a:endParaRPr lang="tr-TR" dirty="0"/>
          </a:p>
          <a:p>
            <a:pPr lvl="1">
              <a:buFont typeface="Arial" panose="020B0604020202020204" pitchFamily="34" charset="0"/>
              <a:buChar char="•"/>
            </a:pPr>
            <a:endParaRPr lang="tr-TR" dirty="0"/>
          </a:p>
          <a:p>
            <a:pPr lvl="1">
              <a:buFont typeface="Arial" panose="020B0604020202020204" pitchFamily="34" charset="0"/>
              <a:buChar char="•"/>
            </a:pPr>
            <a:endParaRPr lang="tr-TR" dirty="0"/>
          </a:p>
          <a:p>
            <a:pPr lvl="1">
              <a:buFont typeface="Arial" panose="020B0604020202020204" pitchFamily="34" charset="0"/>
              <a:buChar char="•"/>
            </a:pPr>
            <a:endParaRPr lang="tr-TR" dirty="0"/>
          </a:p>
          <a:p>
            <a:pPr lvl="1">
              <a:buFont typeface="Arial" panose="020B0604020202020204" pitchFamily="34" charset="0"/>
              <a:buChar char="•"/>
            </a:pPr>
            <a:endParaRPr lang="tr-TR" dirty="0"/>
          </a:p>
        </p:txBody>
      </p:sp>
      <p:sp>
        <p:nvSpPr>
          <p:cNvPr id="5" name="Metin kutusu 4">
            <a:extLst>
              <a:ext uri="{FF2B5EF4-FFF2-40B4-BE49-F238E27FC236}">
                <a16:creationId xmlns:a16="http://schemas.microsoft.com/office/drawing/2014/main" id="{C3C9970B-CB76-AAEB-DCCE-CF55650A9969}"/>
              </a:ext>
            </a:extLst>
          </p:cNvPr>
          <p:cNvSpPr txBox="1"/>
          <p:nvPr/>
        </p:nvSpPr>
        <p:spPr>
          <a:xfrm>
            <a:off x="5683045" y="1690688"/>
            <a:ext cx="4070555" cy="4355038"/>
          </a:xfrm>
          <a:prstGeom prst="rect">
            <a:avLst/>
          </a:prstGeom>
          <a:noFill/>
        </p:spPr>
        <p:txBody>
          <a:bodyPr wrap="square" rtlCol="0">
            <a:spAutoFit/>
          </a:bodyPr>
          <a:lstStyle/>
          <a:p>
            <a:pPr lvl="1">
              <a:buFont typeface="Arial" panose="020B0604020202020204" pitchFamily="34" charset="0"/>
              <a:buChar char="•"/>
            </a:pPr>
            <a:r>
              <a:rPr lang="tr-TR" sz="2100" dirty="0" err="1"/>
              <a:t>Diabetes</a:t>
            </a:r>
            <a:r>
              <a:rPr lang="tr-TR" sz="2100" dirty="0"/>
              <a:t> </a:t>
            </a:r>
            <a:r>
              <a:rPr lang="tr-TR" sz="2100" dirty="0" err="1"/>
              <a:t>Mellitus</a:t>
            </a:r>
            <a:endParaRPr lang="tr-TR" sz="2100" dirty="0"/>
          </a:p>
          <a:p>
            <a:pPr lvl="1">
              <a:buFont typeface="Arial" panose="020B0604020202020204" pitchFamily="34" charset="0"/>
              <a:buChar char="•"/>
            </a:pPr>
            <a:r>
              <a:rPr lang="tr-TR" sz="2100" dirty="0"/>
              <a:t>İmmobilizasyon</a:t>
            </a:r>
          </a:p>
          <a:p>
            <a:pPr lvl="1">
              <a:buFont typeface="Arial" panose="020B0604020202020204" pitchFamily="34" charset="0"/>
              <a:buChar char="•"/>
            </a:pPr>
            <a:r>
              <a:rPr lang="tr-TR" sz="2100" dirty="0"/>
              <a:t>Sünnet olmama</a:t>
            </a:r>
          </a:p>
          <a:p>
            <a:pPr lvl="1">
              <a:buFont typeface="Arial" panose="020B0604020202020204" pitchFamily="34" charset="0"/>
              <a:buChar char="•"/>
            </a:pPr>
            <a:r>
              <a:rPr lang="tr-TR" sz="2100" dirty="0"/>
              <a:t>Renal Transplantasyon</a:t>
            </a:r>
          </a:p>
          <a:p>
            <a:pPr lvl="1">
              <a:buFont typeface="Arial" panose="020B0604020202020204" pitchFamily="34" charset="0"/>
              <a:buChar char="•"/>
            </a:pPr>
            <a:r>
              <a:rPr lang="tr-TR" sz="2100" dirty="0"/>
              <a:t>VUR</a:t>
            </a:r>
          </a:p>
          <a:p>
            <a:pPr lvl="1">
              <a:buFont typeface="Arial" panose="020B0604020202020204" pitchFamily="34" charset="0"/>
              <a:buChar char="•"/>
            </a:pPr>
            <a:r>
              <a:rPr lang="tr-TR" sz="2100" dirty="0"/>
              <a:t>İlaçlar</a:t>
            </a:r>
          </a:p>
          <a:p>
            <a:pPr lvl="2"/>
            <a:r>
              <a:rPr lang="tr-TR" sz="1900" dirty="0"/>
              <a:t>***Tip 2 DM tedavisinde kullanılan oral hipoglisemik ajan olan SGLT2 (</a:t>
            </a:r>
            <a:r>
              <a:rPr lang="tr-TR" sz="1900" dirty="0" err="1"/>
              <a:t>Na</a:t>
            </a:r>
            <a:r>
              <a:rPr lang="tr-TR" sz="1900" dirty="0"/>
              <a:t>-glukoz </a:t>
            </a:r>
            <a:r>
              <a:rPr lang="tr-TR" sz="1900" dirty="0" err="1"/>
              <a:t>kotransporter</a:t>
            </a:r>
            <a:r>
              <a:rPr lang="tr-TR" sz="1900" dirty="0"/>
              <a:t> 2) inhibitörleri (dapagliflozin) </a:t>
            </a:r>
            <a:r>
              <a:rPr lang="tr-TR" sz="1900" dirty="0" err="1"/>
              <a:t>glukozürik</a:t>
            </a:r>
            <a:r>
              <a:rPr lang="tr-TR" sz="1900" dirty="0"/>
              <a:t> etkileriyle ÜSE yatkınlık oluşturabilir.</a:t>
            </a:r>
          </a:p>
          <a:p>
            <a:endParaRPr lang="tr-TR" dirty="0"/>
          </a:p>
        </p:txBody>
      </p:sp>
      <p:pic>
        <p:nvPicPr>
          <p:cNvPr id="4" name="Resim 3">
            <a:extLst>
              <a:ext uri="{FF2B5EF4-FFF2-40B4-BE49-F238E27FC236}">
                <a16:creationId xmlns:a16="http://schemas.microsoft.com/office/drawing/2014/main" id="{8278C8E8-6F4E-3E59-0BEF-496A3EB1EBE1}"/>
              </a:ext>
            </a:extLst>
          </p:cNvPr>
          <p:cNvPicPr>
            <a:picLocks noChangeAspect="1"/>
          </p:cNvPicPr>
          <p:nvPr/>
        </p:nvPicPr>
        <p:blipFill>
          <a:blip r:embed="rId3"/>
          <a:stretch>
            <a:fillRect/>
          </a:stretch>
        </p:blipFill>
        <p:spPr>
          <a:xfrm>
            <a:off x="9753600" y="4362292"/>
            <a:ext cx="1499322" cy="831598"/>
          </a:xfrm>
          <a:prstGeom prst="rect">
            <a:avLst/>
          </a:prstGeom>
        </p:spPr>
      </p:pic>
      <p:pic>
        <p:nvPicPr>
          <p:cNvPr id="7" name="Resim 6">
            <a:extLst>
              <a:ext uri="{FF2B5EF4-FFF2-40B4-BE49-F238E27FC236}">
                <a16:creationId xmlns:a16="http://schemas.microsoft.com/office/drawing/2014/main" id="{BA22B1FE-D55F-2673-C4A1-096427B96302}"/>
              </a:ext>
            </a:extLst>
          </p:cNvPr>
          <p:cNvPicPr>
            <a:picLocks noChangeAspect="1"/>
          </p:cNvPicPr>
          <p:nvPr/>
        </p:nvPicPr>
        <p:blipFill>
          <a:blip r:embed="rId4"/>
          <a:stretch>
            <a:fillRect/>
          </a:stretch>
        </p:blipFill>
        <p:spPr>
          <a:xfrm>
            <a:off x="9111095" y="812274"/>
            <a:ext cx="2242705" cy="2014538"/>
          </a:xfrm>
          <a:prstGeom prst="rect">
            <a:avLst/>
          </a:prstGeom>
        </p:spPr>
      </p:pic>
    </p:spTree>
    <p:extLst>
      <p:ext uri="{BB962C8B-B14F-4D97-AF65-F5344CB8AC3E}">
        <p14:creationId xmlns:p14="http://schemas.microsoft.com/office/powerpoint/2010/main" val="721588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038649-8C00-46F0-79E0-A2A0837438C8}"/>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65180078-78E9-9264-12BB-A7D3C6F8AF32}"/>
              </a:ext>
            </a:extLst>
          </p:cNvPr>
          <p:cNvSpPr>
            <a:spLocks noGrp="1"/>
          </p:cNvSpPr>
          <p:nvPr>
            <p:ph idx="1"/>
          </p:nvPr>
        </p:nvSpPr>
        <p:spPr/>
        <p:txBody>
          <a:bodyPr/>
          <a:lstStyle/>
          <a:p>
            <a:r>
              <a:rPr lang="tr-TR" dirty="0">
                <a:solidFill>
                  <a:srgbClr val="FF0000"/>
                </a:solidFill>
              </a:rPr>
              <a:t>Tedavi</a:t>
            </a:r>
          </a:p>
          <a:p>
            <a:r>
              <a:rPr lang="tr-TR" dirty="0"/>
              <a:t>Akut atak semptomlarının giderilmesi ve bakteriürinin ortadan kaldırılması</a:t>
            </a:r>
          </a:p>
          <a:p>
            <a:r>
              <a:rPr lang="tr-TR" dirty="0"/>
              <a:t>Renal </a:t>
            </a:r>
            <a:r>
              <a:rPr lang="tr-TR" dirty="0" err="1"/>
              <a:t>skar</a:t>
            </a:r>
            <a:r>
              <a:rPr lang="tr-TR" dirty="0"/>
              <a:t> oluşumunun önlenmesi </a:t>
            </a:r>
          </a:p>
          <a:p>
            <a:r>
              <a:rPr lang="tr-TR" dirty="0"/>
              <a:t>Tekrarlayan İYE '</a:t>
            </a:r>
            <a:r>
              <a:rPr lang="tr-TR" dirty="0" err="1"/>
              <a:t>nin</a:t>
            </a:r>
            <a:r>
              <a:rPr lang="tr-TR" dirty="0"/>
              <a:t> önlenmesi</a:t>
            </a:r>
          </a:p>
          <a:p>
            <a:endParaRPr lang="tr-TR" dirty="0">
              <a:solidFill>
                <a:srgbClr val="FF0000"/>
              </a:solidFill>
            </a:endParaRPr>
          </a:p>
        </p:txBody>
      </p:sp>
    </p:spTree>
    <p:extLst>
      <p:ext uri="{BB962C8B-B14F-4D97-AF65-F5344CB8AC3E}">
        <p14:creationId xmlns:p14="http://schemas.microsoft.com/office/powerpoint/2010/main" val="600579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FCD1F-D146-6210-D0DC-BED3414CCBDC}"/>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472FECD2-4E82-1C91-1258-29E2B7771036}"/>
              </a:ext>
            </a:extLst>
          </p:cNvPr>
          <p:cNvSpPr>
            <a:spLocks noGrp="1"/>
          </p:cNvSpPr>
          <p:nvPr>
            <p:ph idx="1"/>
          </p:nvPr>
        </p:nvSpPr>
        <p:spPr/>
        <p:txBody>
          <a:bodyPr>
            <a:normAutofit/>
          </a:bodyPr>
          <a:lstStyle/>
          <a:p>
            <a:r>
              <a:rPr lang="tr-TR" dirty="0">
                <a:solidFill>
                  <a:srgbClr val="FF0000"/>
                </a:solidFill>
              </a:rPr>
              <a:t>Tedavi</a:t>
            </a:r>
          </a:p>
          <a:p>
            <a:r>
              <a:rPr lang="tr-TR" dirty="0"/>
              <a:t>Bol sıvı alımı </a:t>
            </a:r>
          </a:p>
          <a:p>
            <a:r>
              <a:rPr lang="tr-TR" dirty="0"/>
              <a:t>Doğru tuvalet eğitimi</a:t>
            </a:r>
          </a:p>
          <a:p>
            <a:r>
              <a:rPr lang="tr-TR" dirty="0"/>
              <a:t>Sık ve tam mesane boşaltılması, yatmadan mesanenin boşaltılması </a:t>
            </a:r>
          </a:p>
          <a:p>
            <a:r>
              <a:rPr lang="tr-TR" dirty="0"/>
              <a:t>Konstipasyon önlenmeli </a:t>
            </a:r>
          </a:p>
          <a:p>
            <a:r>
              <a:rPr lang="tr-TR" dirty="0" err="1"/>
              <a:t>Parazitoz</a:t>
            </a:r>
            <a:r>
              <a:rPr lang="tr-TR" dirty="0"/>
              <a:t> varsa tedavi edilmeli </a:t>
            </a:r>
          </a:p>
          <a:p>
            <a:r>
              <a:rPr lang="tr-TR" dirty="0"/>
              <a:t>Erkeklerde </a:t>
            </a:r>
            <a:r>
              <a:rPr lang="tr-TR" dirty="0" err="1"/>
              <a:t>fimozis</a:t>
            </a:r>
            <a:r>
              <a:rPr lang="tr-TR" dirty="0"/>
              <a:t> düzeltilmeli </a:t>
            </a:r>
          </a:p>
          <a:p>
            <a:r>
              <a:rPr lang="tr-TR" dirty="0"/>
              <a:t>Kızlarda arkadan öne temizlik yapılmamalı </a:t>
            </a:r>
          </a:p>
          <a:p>
            <a:endParaRPr lang="tr-TR" dirty="0"/>
          </a:p>
        </p:txBody>
      </p:sp>
      <p:pic>
        <p:nvPicPr>
          <p:cNvPr id="4" name="Resim 3">
            <a:extLst>
              <a:ext uri="{FF2B5EF4-FFF2-40B4-BE49-F238E27FC236}">
                <a16:creationId xmlns:a16="http://schemas.microsoft.com/office/drawing/2014/main" id="{B2AEB2CE-C6A4-C685-B19B-09FA70281718}"/>
              </a:ext>
            </a:extLst>
          </p:cNvPr>
          <p:cNvPicPr>
            <a:picLocks noChangeAspect="1"/>
          </p:cNvPicPr>
          <p:nvPr/>
        </p:nvPicPr>
        <p:blipFill>
          <a:blip r:embed="rId2"/>
          <a:stretch>
            <a:fillRect/>
          </a:stretch>
        </p:blipFill>
        <p:spPr>
          <a:xfrm>
            <a:off x="8334375" y="782637"/>
            <a:ext cx="2381250" cy="2085975"/>
          </a:xfrm>
          <a:prstGeom prst="rect">
            <a:avLst/>
          </a:prstGeom>
        </p:spPr>
      </p:pic>
    </p:spTree>
    <p:extLst>
      <p:ext uri="{BB962C8B-B14F-4D97-AF65-F5344CB8AC3E}">
        <p14:creationId xmlns:p14="http://schemas.microsoft.com/office/powerpoint/2010/main" val="26022121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901BE7-AD00-CA2D-8A26-534979A5C45C}"/>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D80C0EB3-63B2-E01C-D492-7FB5223A189A}"/>
              </a:ext>
            </a:extLst>
          </p:cNvPr>
          <p:cNvSpPr>
            <a:spLocks noGrp="1"/>
          </p:cNvSpPr>
          <p:nvPr>
            <p:ph idx="1"/>
          </p:nvPr>
        </p:nvSpPr>
        <p:spPr/>
        <p:txBody>
          <a:bodyPr>
            <a:normAutofit fontScale="92500" lnSpcReduction="20000"/>
          </a:bodyPr>
          <a:lstStyle/>
          <a:p>
            <a:r>
              <a:rPr lang="tr-TR" dirty="0">
                <a:solidFill>
                  <a:srgbClr val="FF0000"/>
                </a:solidFill>
              </a:rPr>
              <a:t>Tedavi</a:t>
            </a:r>
          </a:p>
          <a:p>
            <a:r>
              <a:rPr lang="tr-TR" dirty="0"/>
              <a:t>Ampirik olarak başlanıp kültür antibiyogram sonucuna göre tedavinin devamı düzenlenir.</a:t>
            </a:r>
          </a:p>
          <a:p>
            <a:r>
              <a:rPr lang="tr-TR" dirty="0"/>
              <a:t>&lt;2 ay bebekler kültür sonucuna yönelik en iyi tedavi belirlenene kadar hastaneye yatırılarak sepsis için </a:t>
            </a:r>
            <a:r>
              <a:rPr lang="tr-TR" dirty="0" err="1"/>
              <a:t>endike</a:t>
            </a:r>
            <a:r>
              <a:rPr lang="tr-TR" dirty="0"/>
              <a:t> olan iv antibiyotik ile tedavi edilmelidir.</a:t>
            </a:r>
          </a:p>
          <a:p>
            <a:r>
              <a:rPr lang="tr-TR" dirty="0"/>
              <a:t>2 ay-2 yaş çocuklar;</a:t>
            </a:r>
          </a:p>
          <a:p>
            <a:pPr lvl="1">
              <a:buFont typeface="Arial" panose="020B0604020202020204" pitchFamily="34" charset="0"/>
              <a:buChar char="•"/>
            </a:pPr>
            <a:r>
              <a:rPr lang="tr-TR" dirty="0"/>
              <a:t>Genel durumu iyi ise</a:t>
            </a:r>
          </a:p>
          <a:p>
            <a:pPr lvl="1">
              <a:buFont typeface="Arial" panose="020B0604020202020204" pitchFamily="34" charset="0"/>
              <a:buChar char="•"/>
            </a:pPr>
            <a:r>
              <a:rPr lang="tr-TR" dirty="0" err="1"/>
              <a:t>Dehidrate</a:t>
            </a:r>
            <a:r>
              <a:rPr lang="tr-TR" dirty="0"/>
              <a:t> değillerse</a:t>
            </a:r>
          </a:p>
          <a:p>
            <a:pPr lvl="1">
              <a:buFont typeface="Arial" panose="020B0604020202020204" pitchFamily="34" charset="0"/>
              <a:buChar char="•"/>
            </a:pPr>
            <a:r>
              <a:rPr lang="tr-TR" dirty="0"/>
              <a:t>Oral alabiliyorsa  ayaktan tedavi edilir.</a:t>
            </a:r>
          </a:p>
          <a:p>
            <a:r>
              <a:rPr lang="tr-TR" dirty="0"/>
              <a:t>Daha büyük çocuklar, ağır hasta görünümde olmadıkları sürece genellikle ayaktan tedavi edilir.</a:t>
            </a:r>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13625242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098849-1B60-7F4E-97DB-F78253E74AF7}"/>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ECB12822-6EB1-C9DC-7897-0752A670A396}"/>
              </a:ext>
            </a:extLst>
          </p:cNvPr>
          <p:cNvSpPr>
            <a:spLocks noGrp="1"/>
          </p:cNvSpPr>
          <p:nvPr>
            <p:ph idx="1"/>
          </p:nvPr>
        </p:nvSpPr>
        <p:spPr/>
        <p:txBody>
          <a:bodyPr/>
          <a:lstStyle/>
          <a:p>
            <a:r>
              <a:rPr lang="tr-TR" dirty="0">
                <a:solidFill>
                  <a:srgbClr val="FF0000"/>
                </a:solidFill>
              </a:rPr>
              <a:t>Tedavi</a:t>
            </a:r>
          </a:p>
          <a:p>
            <a:r>
              <a:rPr lang="tr-TR" dirty="0"/>
              <a:t>Artan yüksek direnç paternleri ile farklı ülkelerde </a:t>
            </a:r>
            <a:r>
              <a:rPr lang="tr-TR" dirty="0" err="1"/>
              <a:t>üropatojenik</a:t>
            </a:r>
            <a:r>
              <a:rPr lang="tr-TR" dirty="0"/>
              <a:t> E. </a:t>
            </a:r>
            <a:r>
              <a:rPr lang="tr-TR" dirty="0" err="1"/>
              <a:t>coli’nin</a:t>
            </a:r>
            <a:r>
              <a:rPr lang="tr-TR" dirty="0"/>
              <a:t> antibiyotik direnci prevalansında büyük farklılıklar vardır.</a:t>
            </a:r>
          </a:p>
          <a:p>
            <a:pPr lvl="1"/>
            <a:r>
              <a:rPr lang="tr-TR" dirty="0"/>
              <a:t>OECD ülkelerinde direnç prevalansı ampisilin için %53, trimetoprim için %24, </a:t>
            </a:r>
            <a:r>
              <a:rPr lang="tr-TR" dirty="0" err="1"/>
              <a:t>ko-amoksiklav</a:t>
            </a:r>
            <a:r>
              <a:rPr lang="tr-TR" dirty="0"/>
              <a:t> için %8, </a:t>
            </a:r>
            <a:r>
              <a:rPr lang="tr-TR" dirty="0" err="1"/>
              <a:t>siproksin</a:t>
            </a:r>
            <a:r>
              <a:rPr lang="tr-TR" dirty="0"/>
              <a:t> için %2 ve </a:t>
            </a:r>
            <a:r>
              <a:rPr lang="tr-TR" dirty="0" err="1"/>
              <a:t>nitrofurantoin</a:t>
            </a:r>
            <a:r>
              <a:rPr lang="tr-TR" dirty="0"/>
              <a:t> için %1 </a:t>
            </a:r>
          </a:p>
          <a:p>
            <a:pPr lvl="1"/>
            <a:endParaRPr lang="tr-TR" dirty="0"/>
          </a:p>
          <a:p>
            <a:r>
              <a:rPr lang="tr-TR" dirty="0"/>
              <a:t>Bölgesel farklılık olmakla birlikte 1. kuşak sefalosporinlere ve amoksisilin </a:t>
            </a:r>
            <a:r>
              <a:rPr lang="tr-TR" dirty="0" err="1"/>
              <a:t>klavulanik</a:t>
            </a:r>
            <a:r>
              <a:rPr lang="tr-TR" dirty="0"/>
              <a:t> aside direnç prevalansında artış mevcuttur.</a:t>
            </a:r>
          </a:p>
          <a:p>
            <a:endParaRPr lang="tr-TR" dirty="0"/>
          </a:p>
          <a:p>
            <a:endParaRPr lang="tr-TR" dirty="0"/>
          </a:p>
        </p:txBody>
      </p:sp>
    </p:spTree>
    <p:extLst>
      <p:ext uri="{BB962C8B-B14F-4D97-AF65-F5344CB8AC3E}">
        <p14:creationId xmlns:p14="http://schemas.microsoft.com/office/powerpoint/2010/main" val="20820047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6FD7DB-AE97-74B6-8AE3-BA80E1C74F79}"/>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5ED34D78-7221-C3F3-CEC8-77B81BD649B7}"/>
              </a:ext>
            </a:extLst>
          </p:cNvPr>
          <p:cNvSpPr>
            <a:spLocks noGrp="1"/>
          </p:cNvSpPr>
          <p:nvPr>
            <p:ph idx="1"/>
          </p:nvPr>
        </p:nvSpPr>
        <p:spPr/>
        <p:txBody>
          <a:bodyPr/>
          <a:lstStyle/>
          <a:p>
            <a:r>
              <a:rPr lang="tr-TR" dirty="0">
                <a:solidFill>
                  <a:srgbClr val="FF0000"/>
                </a:solidFill>
              </a:rPr>
              <a:t>Tedavi</a:t>
            </a:r>
          </a:p>
          <a:p>
            <a:pPr>
              <a:lnSpc>
                <a:spcPct val="150000"/>
              </a:lnSpc>
            </a:pPr>
            <a:r>
              <a:rPr lang="tr-TR" dirty="0"/>
              <a:t>Hala önemli antimikrobiyal aktivite gösteren ajanlar;</a:t>
            </a:r>
          </a:p>
          <a:p>
            <a:pPr lvl="2" indent="-285750">
              <a:lnSpc>
                <a:spcPct val="150000"/>
              </a:lnSpc>
              <a:buFont typeface="Arial" panose="020B0604020202020204" pitchFamily="34" charset="0"/>
              <a:buChar char="•"/>
            </a:pPr>
            <a:r>
              <a:rPr lang="tr-TR" sz="2400" dirty="0"/>
              <a:t>2. ve 3. kuşak sefalosporinler</a:t>
            </a:r>
          </a:p>
          <a:p>
            <a:pPr lvl="2">
              <a:lnSpc>
                <a:spcPct val="150000"/>
              </a:lnSpc>
              <a:buFont typeface="Arial" panose="020B0604020202020204" pitchFamily="34" charset="0"/>
              <a:buChar char="•"/>
            </a:pPr>
            <a:r>
              <a:rPr lang="tr-TR" sz="2400" dirty="0" err="1"/>
              <a:t>Fosfomisin</a:t>
            </a:r>
            <a:endParaRPr lang="tr-TR" sz="2400" dirty="0"/>
          </a:p>
          <a:p>
            <a:pPr lvl="2">
              <a:lnSpc>
                <a:spcPct val="150000"/>
              </a:lnSpc>
              <a:buFont typeface="Arial" panose="020B0604020202020204" pitchFamily="34" charset="0"/>
              <a:buChar char="•"/>
            </a:pPr>
            <a:r>
              <a:rPr lang="tr-TR" sz="2400" dirty="0"/>
              <a:t>Aminoglikozidler</a:t>
            </a:r>
          </a:p>
          <a:p>
            <a:endParaRPr lang="tr-TR" dirty="0"/>
          </a:p>
        </p:txBody>
      </p:sp>
    </p:spTree>
    <p:extLst>
      <p:ext uri="{BB962C8B-B14F-4D97-AF65-F5344CB8AC3E}">
        <p14:creationId xmlns:p14="http://schemas.microsoft.com/office/powerpoint/2010/main" val="6098577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E8323E-DDA5-9D8D-1F6C-712C9CE50AD7}"/>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1E1962FA-11F0-207B-6186-8747D620AE86}"/>
              </a:ext>
            </a:extLst>
          </p:cNvPr>
          <p:cNvSpPr>
            <a:spLocks noGrp="1"/>
          </p:cNvSpPr>
          <p:nvPr>
            <p:ph idx="1"/>
          </p:nvPr>
        </p:nvSpPr>
        <p:spPr/>
        <p:txBody>
          <a:bodyPr/>
          <a:lstStyle/>
          <a:p>
            <a:r>
              <a:rPr lang="tr-TR" dirty="0">
                <a:solidFill>
                  <a:srgbClr val="FF0000"/>
                </a:solidFill>
              </a:rPr>
              <a:t>Tedavi</a:t>
            </a:r>
          </a:p>
          <a:p>
            <a:r>
              <a:rPr lang="tr-TR" dirty="0"/>
              <a:t>İlk seçenek antibiyotik; trimetoprim </a:t>
            </a:r>
            <a:r>
              <a:rPr lang="tr-TR" dirty="0" err="1"/>
              <a:t>sülfametaksazol</a:t>
            </a:r>
            <a:r>
              <a:rPr lang="tr-TR" dirty="0"/>
              <a:t>, sefalosporin veya </a:t>
            </a:r>
            <a:r>
              <a:rPr lang="tr-TR" dirty="0" err="1"/>
              <a:t>amoksisislin-klavunat</a:t>
            </a:r>
            <a:endParaRPr lang="tr-TR" dirty="0"/>
          </a:p>
          <a:p>
            <a:endParaRPr lang="tr-TR" dirty="0"/>
          </a:p>
          <a:p>
            <a:r>
              <a:rPr lang="tr-TR" dirty="0" err="1"/>
              <a:t>Enterococus</a:t>
            </a:r>
            <a:r>
              <a:rPr lang="tr-TR" dirty="0"/>
              <a:t> </a:t>
            </a:r>
            <a:r>
              <a:rPr lang="tr-TR" dirty="0" err="1"/>
              <a:t>fecalis</a:t>
            </a:r>
            <a:r>
              <a:rPr lang="tr-TR" dirty="0"/>
              <a:t>, sefalosporin ve aminoglikozidlere doğal dirençlidir. Bu nedenle </a:t>
            </a:r>
            <a:r>
              <a:rPr lang="tr-TR" b="1" dirty="0"/>
              <a:t>3 aydan küçüklerde veya </a:t>
            </a:r>
            <a:r>
              <a:rPr lang="tr-TR" b="1" dirty="0" err="1"/>
              <a:t>Gr</a:t>
            </a:r>
            <a:r>
              <a:rPr lang="tr-TR" b="1" dirty="0"/>
              <a:t>(+) koklarda tedaviye ampisilin</a:t>
            </a:r>
            <a:r>
              <a:rPr lang="tr-TR" dirty="0"/>
              <a:t> eklenmelidir.</a:t>
            </a:r>
          </a:p>
          <a:p>
            <a:endParaRPr lang="tr-TR" dirty="0"/>
          </a:p>
          <a:p>
            <a:endParaRPr lang="tr-TR" dirty="0"/>
          </a:p>
        </p:txBody>
      </p:sp>
    </p:spTree>
    <p:extLst>
      <p:ext uri="{BB962C8B-B14F-4D97-AF65-F5344CB8AC3E}">
        <p14:creationId xmlns:p14="http://schemas.microsoft.com/office/powerpoint/2010/main" val="2153737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257A74-A4DB-AF0D-9943-CDD27D41A8D3}"/>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753FDE6C-8B0C-A252-31EF-28D7C7B375EB}"/>
              </a:ext>
            </a:extLst>
          </p:cNvPr>
          <p:cNvSpPr>
            <a:spLocks noGrp="1"/>
          </p:cNvSpPr>
          <p:nvPr>
            <p:ph idx="1"/>
          </p:nvPr>
        </p:nvSpPr>
        <p:spPr/>
        <p:txBody>
          <a:bodyPr>
            <a:normAutofit/>
          </a:bodyPr>
          <a:lstStyle/>
          <a:p>
            <a:r>
              <a:rPr lang="tr-TR" dirty="0">
                <a:solidFill>
                  <a:srgbClr val="FF0000"/>
                </a:solidFill>
              </a:rPr>
              <a:t>Tedavi</a:t>
            </a:r>
          </a:p>
          <a:p>
            <a:r>
              <a:rPr lang="tr-TR" dirty="0"/>
              <a:t>Tedavi süresi </a:t>
            </a:r>
            <a:r>
              <a:rPr lang="tr-TR" b="1" dirty="0"/>
              <a:t>7-14 gün </a:t>
            </a:r>
            <a:r>
              <a:rPr lang="tr-TR" dirty="0"/>
              <a:t>olmalıdır.</a:t>
            </a:r>
          </a:p>
          <a:p>
            <a:endParaRPr lang="tr-TR" dirty="0"/>
          </a:p>
          <a:p>
            <a:r>
              <a:rPr lang="tr-TR" dirty="0"/>
              <a:t>Çocuklarda &lt;3 gün tedavilerin yetersiz olduğu gösterilmiştir.</a:t>
            </a:r>
          </a:p>
          <a:p>
            <a:endParaRPr lang="tr-TR" dirty="0"/>
          </a:p>
          <a:p>
            <a:r>
              <a:rPr lang="tr-TR" dirty="0"/>
              <a:t>Başarılı tedavi ile idrar genellikle 24 saat sonra steril hale gelir ve </a:t>
            </a:r>
            <a:r>
              <a:rPr lang="tr-TR" dirty="0" err="1"/>
              <a:t>lökositüri</a:t>
            </a:r>
            <a:r>
              <a:rPr lang="tr-TR" dirty="0"/>
              <a:t> normalde 3-4 gün içinde kaybolur.</a:t>
            </a:r>
          </a:p>
          <a:p>
            <a:endParaRPr lang="tr-TR" dirty="0"/>
          </a:p>
          <a:p>
            <a:endParaRPr lang="tr-TR" dirty="0"/>
          </a:p>
          <a:p>
            <a:endParaRPr lang="tr-TR" dirty="0"/>
          </a:p>
        </p:txBody>
      </p:sp>
    </p:spTree>
    <p:extLst>
      <p:ext uri="{BB962C8B-B14F-4D97-AF65-F5344CB8AC3E}">
        <p14:creationId xmlns:p14="http://schemas.microsoft.com/office/powerpoint/2010/main" val="30686837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8CDC1D-DC7F-6466-D6D1-2CB52FE12049}"/>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D96B0A30-DA11-5F29-E8C3-1468BB1791ED}"/>
              </a:ext>
            </a:extLst>
          </p:cNvPr>
          <p:cNvSpPr>
            <a:spLocks noGrp="1"/>
          </p:cNvSpPr>
          <p:nvPr>
            <p:ph idx="1"/>
          </p:nvPr>
        </p:nvSpPr>
        <p:spPr/>
        <p:txBody>
          <a:bodyPr>
            <a:normAutofit fontScale="92500"/>
          </a:bodyPr>
          <a:lstStyle/>
          <a:p>
            <a:r>
              <a:rPr lang="tr-TR" dirty="0">
                <a:solidFill>
                  <a:srgbClr val="FF0000"/>
                </a:solidFill>
              </a:rPr>
              <a:t>Tedavi</a:t>
            </a:r>
          </a:p>
          <a:p>
            <a:r>
              <a:rPr lang="tr-TR" dirty="0"/>
              <a:t>Ayaktan oral tedavi edilen hastalar 48 saat sonra tekrar değerlendirilmelidir.</a:t>
            </a:r>
          </a:p>
          <a:p>
            <a:endParaRPr lang="tr-TR" dirty="0"/>
          </a:p>
          <a:p>
            <a:r>
              <a:rPr lang="tr-TR" dirty="0"/>
              <a:t>2-3 gün içinde klinik yanıt varsa yakın takip gerekmez. 48 saat sonunda düzelme yoksa hasta bir üst basamakta tekrar değerlendirilmelidir. </a:t>
            </a:r>
          </a:p>
          <a:p>
            <a:pPr marL="0" indent="0">
              <a:buNone/>
            </a:pPr>
            <a:endParaRPr lang="tr-TR" dirty="0"/>
          </a:p>
          <a:p>
            <a:r>
              <a:rPr lang="tr-TR" dirty="0"/>
              <a:t>Hastaneye yatış kriterleri yoksa sadece oral tedavi alan hastalarla iv tedavi alan hastalar arasında iyileşme süresi, nüks, kalıcı </a:t>
            </a:r>
            <a:r>
              <a:rPr lang="tr-TR" dirty="0" err="1"/>
              <a:t>skar</a:t>
            </a:r>
            <a:r>
              <a:rPr lang="tr-TR" dirty="0"/>
              <a:t> insidansı açısından anlamlı fark yoktur.</a:t>
            </a:r>
          </a:p>
          <a:p>
            <a:endParaRPr lang="tr-TR" dirty="0"/>
          </a:p>
        </p:txBody>
      </p:sp>
    </p:spTree>
    <p:extLst>
      <p:ext uri="{BB962C8B-B14F-4D97-AF65-F5344CB8AC3E}">
        <p14:creationId xmlns:p14="http://schemas.microsoft.com/office/powerpoint/2010/main" val="18259823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F2B390-A741-DE03-B716-C7258804AFE3}"/>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7C1DE1B2-9ABA-F192-2BDB-4D070E1C6F24}"/>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6A167581-CCF9-6775-45D0-A20FA3061FB9}"/>
              </a:ext>
            </a:extLst>
          </p:cNvPr>
          <p:cNvPicPr>
            <a:picLocks noChangeAspect="1"/>
          </p:cNvPicPr>
          <p:nvPr/>
        </p:nvPicPr>
        <p:blipFill>
          <a:blip r:embed="rId2"/>
          <a:stretch>
            <a:fillRect/>
          </a:stretch>
        </p:blipFill>
        <p:spPr>
          <a:xfrm>
            <a:off x="3588802" y="533149"/>
            <a:ext cx="5014395" cy="5791702"/>
          </a:xfrm>
          <a:prstGeom prst="rect">
            <a:avLst/>
          </a:prstGeom>
        </p:spPr>
      </p:pic>
    </p:spTree>
    <p:extLst>
      <p:ext uri="{BB962C8B-B14F-4D97-AF65-F5344CB8AC3E}">
        <p14:creationId xmlns:p14="http://schemas.microsoft.com/office/powerpoint/2010/main" val="21689760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5D020E-2DA1-92AB-D215-5C9FDFD6C659}"/>
              </a:ext>
            </a:extLst>
          </p:cNvPr>
          <p:cNvSpPr>
            <a:spLocks noGrp="1"/>
          </p:cNvSpPr>
          <p:nvPr>
            <p:ph type="title"/>
          </p:nvPr>
        </p:nvSpPr>
        <p:spPr/>
        <p:txBody>
          <a:bodyPr/>
          <a:lstStyle/>
          <a:p>
            <a:r>
              <a:rPr lang="tr-TR" b="1" dirty="0">
                <a:solidFill>
                  <a:schemeClr val="accent1">
                    <a:lumMod val="75000"/>
                  </a:schemeClr>
                </a:solidFill>
              </a:rPr>
              <a:t>ÇOCUKLARDA İYE</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id="{A4BE8B73-B6CD-D84C-2AFE-BCA772C9C58C}"/>
              </a:ext>
            </a:extLst>
          </p:cNvPr>
          <p:cNvSpPr>
            <a:spLocks noGrp="1"/>
          </p:cNvSpPr>
          <p:nvPr>
            <p:ph idx="1"/>
          </p:nvPr>
        </p:nvSpPr>
        <p:spPr/>
        <p:txBody>
          <a:bodyPr>
            <a:normAutofit fontScale="92500" lnSpcReduction="10000"/>
          </a:bodyPr>
          <a:lstStyle/>
          <a:p>
            <a:r>
              <a:rPr lang="tr-TR" dirty="0"/>
              <a:t>Uzun dönem sekellerden korunmada </a:t>
            </a:r>
            <a:r>
              <a:rPr lang="tr-TR" b="1" dirty="0"/>
              <a:t>tekrarlayan enfeksiyonların önlenmesi </a:t>
            </a:r>
            <a:r>
              <a:rPr lang="tr-TR" dirty="0"/>
              <a:t>üzerinde durulmaktadır. </a:t>
            </a:r>
          </a:p>
          <a:p>
            <a:endParaRPr lang="tr-TR" dirty="0"/>
          </a:p>
          <a:p>
            <a:r>
              <a:rPr lang="tr-TR" dirty="0"/>
              <a:t>Tekrarlayan </a:t>
            </a:r>
            <a:r>
              <a:rPr lang="tr-TR" dirty="0" err="1"/>
              <a:t>İYE’u</a:t>
            </a:r>
            <a:r>
              <a:rPr lang="tr-TR" dirty="0"/>
              <a:t> olan bazı çocuklarda uzun süreli antibakteriyel profilaksi kullanımına ilişkin kanıtlar çelişkilidir.</a:t>
            </a:r>
          </a:p>
          <a:p>
            <a:endParaRPr lang="tr-TR" dirty="0"/>
          </a:p>
          <a:p>
            <a:r>
              <a:rPr lang="tr-TR" dirty="0"/>
              <a:t>Uzun süreli antibakteriyel profilaksi kullanımı, mikrobiyal direncin artmasıyla da ilişkilendirilmiştir.</a:t>
            </a:r>
          </a:p>
          <a:p>
            <a:endParaRPr lang="tr-TR" dirty="0"/>
          </a:p>
          <a:p>
            <a:r>
              <a:rPr lang="tr-TR" dirty="0"/>
              <a:t>Bu tedavinin ne zaman düşünülmesi gerektiğini gösteren net kılavuzlar yoktur.</a:t>
            </a:r>
          </a:p>
          <a:p>
            <a:endParaRPr lang="tr-TR" dirty="0"/>
          </a:p>
        </p:txBody>
      </p:sp>
    </p:spTree>
    <p:extLst>
      <p:ext uri="{BB962C8B-B14F-4D97-AF65-F5344CB8AC3E}">
        <p14:creationId xmlns:p14="http://schemas.microsoft.com/office/powerpoint/2010/main" val="3870039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EA2B66-8890-A179-B84C-618B0EFFA2C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20B6FA0-ACE1-F90D-B091-C4CD7165AF25}"/>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5126109B-695B-E8EB-46EB-48C38968F5E1}"/>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790093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95006" y="780864"/>
            <a:ext cx="8911687" cy="786679"/>
          </a:xfrm>
        </p:spPr>
        <p:txBody>
          <a:bodyPr>
            <a:normAutofit/>
          </a:bodyPr>
          <a:lstStyle/>
          <a:p>
            <a:r>
              <a:rPr lang="tr-TR" sz="2400" b="1" dirty="0">
                <a:solidFill>
                  <a:schemeClr val="accent1">
                    <a:lumMod val="75000"/>
                  </a:schemeClr>
                </a:solidFill>
              </a:rPr>
              <a:t>KAYNAKLAR</a:t>
            </a:r>
          </a:p>
        </p:txBody>
      </p:sp>
      <p:sp>
        <p:nvSpPr>
          <p:cNvPr id="3" name="İçerik Yer Tutucusu 2"/>
          <p:cNvSpPr>
            <a:spLocks noGrp="1"/>
          </p:cNvSpPr>
          <p:nvPr>
            <p:ph idx="1"/>
          </p:nvPr>
        </p:nvSpPr>
        <p:spPr>
          <a:xfrm>
            <a:off x="2495006" y="1815737"/>
            <a:ext cx="6779623" cy="4558937"/>
          </a:xfrm>
        </p:spPr>
        <p:txBody>
          <a:bodyPr>
            <a:normAutofit fontScale="70000" lnSpcReduction="20000"/>
          </a:bodyPr>
          <a:lstStyle/>
          <a:p>
            <a:r>
              <a:rPr lang="tr-TR" dirty="0"/>
              <a:t>AİLE HEKİMLERİ İÇİN PEDİATRİ SEMPTOMDAN TANIYA(S67-S78)</a:t>
            </a:r>
          </a:p>
          <a:p>
            <a:r>
              <a:rPr lang="tr-TR" dirty="0"/>
              <a:t>LANGE AİLE HEKİMLİĞİ TANI VE TEDAVİ (4. BASKI BÖLÜM 23)</a:t>
            </a:r>
          </a:p>
          <a:p>
            <a:r>
              <a:rPr lang="tr-TR" dirty="0"/>
              <a:t>Avrupa Üroloji Derneği Kılavuzları 2022</a:t>
            </a:r>
          </a:p>
          <a:p>
            <a:r>
              <a:rPr lang="tr-TR" dirty="0"/>
              <a:t>Noyan A. Çocuklarda idrar yolu enfeksiyonlarında tanı, tedavi ve görüntüleme yöntemleri. Türkiye Klinikleri Pediatri Özel Dergisi 2004; 2(2): 138-44.</a:t>
            </a:r>
          </a:p>
          <a:p>
            <a:r>
              <a:rPr lang="tr-TR" dirty="0"/>
              <a:t>Buyan N. Çocukluk çağında idrar yolu enfeksiyonları. </a:t>
            </a:r>
            <a:r>
              <a:rPr lang="tr-TR" dirty="0" err="1"/>
              <a:t>Klinic</a:t>
            </a:r>
            <a:r>
              <a:rPr lang="tr-TR" dirty="0"/>
              <a:t> Pediatri Dergisi 2007;2(2): 31-37 </a:t>
            </a:r>
          </a:p>
          <a:p>
            <a:r>
              <a:rPr lang="tr-TR" dirty="0"/>
              <a:t>S</a:t>
            </a:r>
            <a:r>
              <a:rPr lang="en-US" dirty="0" err="1"/>
              <a:t>irin</a:t>
            </a:r>
            <a:r>
              <a:rPr lang="en-US" dirty="0"/>
              <a:t> A, Emre S, </a:t>
            </a:r>
            <a:r>
              <a:rPr lang="en-US" dirty="0" err="1"/>
              <a:t>Alpay</a:t>
            </a:r>
            <a:r>
              <a:rPr lang="en-US" dirty="0"/>
              <a:t> H and et al.. Etiology of chronic renal failure in Turkish children. </a:t>
            </a:r>
            <a:r>
              <a:rPr lang="en-US" dirty="0" err="1"/>
              <a:t>Pediatr</a:t>
            </a:r>
            <a:r>
              <a:rPr lang="en-US" dirty="0"/>
              <a:t> Nephrol 1995; 9:549-52.</a:t>
            </a:r>
            <a:endParaRPr lang="tr-TR" dirty="0"/>
          </a:p>
          <a:p>
            <a:r>
              <a:rPr lang="tr-TR" dirty="0" err="1"/>
              <a:t>Hansson</a:t>
            </a:r>
            <a:r>
              <a:rPr lang="tr-TR" dirty="0"/>
              <a:t> S, </a:t>
            </a:r>
            <a:r>
              <a:rPr lang="tr-TR" dirty="0" err="1"/>
              <a:t>Jodal</a:t>
            </a:r>
            <a:r>
              <a:rPr lang="tr-TR" dirty="0"/>
              <a:t> ULF. </a:t>
            </a:r>
            <a:r>
              <a:rPr lang="tr-TR" dirty="0" err="1"/>
              <a:t>Urinary</a:t>
            </a:r>
            <a:r>
              <a:rPr lang="tr-TR" dirty="0"/>
              <a:t> </a:t>
            </a:r>
            <a:r>
              <a:rPr lang="tr-TR" dirty="0" err="1"/>
              <a:t>tract</a:t>
            </a:r>
            <a:r>
              <a:rPr lang="tr-TR" dirty="0"/>
              <a:t> </a:t>
            </a:r>
            <a:r>
              <a:rPr lang="tr-TR" dirty="0" err="1"/>
              <a:t>infection</a:t>
            </a:r>
            <a:r>
              <a:rPr lang="tr-TR" dirty="0"/>
              <a:t>. </a:t>
            </a:r>
            <a:r>
              <a:rPr lang="tr-TR" dirty="0" err="1"/>
              <a:t>In</a:t>
            </a:r>
            <a:r>
              <a:rPr lang="tr-TR" dirty="0"/>
              <a:t>: </a:t>
            </a:r>
            <a:r>
              <a:rPr lang="tr-TR" dirty="0" err="1"/>
              <a:t>Barrat</a:t>
            </a:r>
            <a:r>
              <a:rPr lang="tr-TR" dirty="0"/>
              <a:t> TM, </a:t>
            </a:r>
            <a:r>
              <a:rPr lang="tr-TR" dirty="0" err="1"/>
              <a:t>Avner</a:t>
            </a:r>
            <a:r>
              <a:rPr lang="tr-TR" dirty="0"/>
              <a:t> ED, </a:t>
            </a:r>
            <a:r>
              <a:rPr lang="tr-TR" dirty="0" err="1"/>
              <a:t>Harmon</a:t>
            </a:r>
            <a:r>
              <a:rPr lang="tr-TR" dirty="0"/>
              <a:t> WE (</a:t>
            </a:r>
            <a:r>
              <a:rPr lang="tr-TR" dirty="0" err="1"/>
              <a:t>EDs</a:t>
            </a:r>
            <a:r>
              <a:rPr lang="tr-TR" dirty="0"/>
              <a:t>). </a:t>
            </a:r>
            <a:r>
              <a:rPr lang="tr-TR" dirty="0" err="1"/>
              <a:t>Pediatric</a:t>
            </a:r>
            <a:r>
              <a:rPr lang="tr-TR" dirty="0"/>
              <a:t> </a:t>
            </a:r>
            <a:r>
              <a:rPr lang="tr-TR" dirty="0" err="1"/>
              <a:t>Nephrology</a:t>
            </a:r>
            <a:r>
              <a:rPr lang="tr-TR" dirty="0"/>
              <a:t>. </a:t>
            </a:r>
            <a:r>
              <a:rPr lang="tr-TR" dirty="0" err="1"/>
              <a:t>Lippincott</a:t>
            </a:r>
            <a:r>
              <a:rPr lang="tr-TR" dirty="0"/>
              <a:t> </a:t>
            </a:r>
            <a:r>
              <a:rPr lang="tr-TR" dirty="0" err="1"/>
              <a:t>Williams&amp;Wilkins</a:t>
            </a:r>
            <a:r>
              <a:rPr lang="tr-TR" dirty="0"/>
              <a:t>, Baltimore 1999: 835-50.</a:t>
            </a:r>
          </a:p>
          <a:p>
            <a:r>
              <a:rPr lang="tr-TR" dirty="0"/>
              <a:t>H</a:t>
            </a:r>
            <a:r>
              <a:rPr lang="en-US" dirty="0" err="1"/>
              <a:t>oberman</a:t>
            </a:r>
            <a:r>
              <a:rPr lang="en-US" dirty="0"/>
              <a:t> A, Wald ER. Treatment of urinary tract infection. </a:t>
            </a:r>
            <a:r>
              <a:rPr lang="en-US" dirty="0" err="1"/>
              <a:t>Pediatr</a:t>
            </a:r>
            <a:r>
              <a:rPr lang="en-US" dirty="0"/>
              <a:t> Infect Dis J 1999;18:1020.</a:t>
            </a:r>
            <a:endParaRPr lang="tr-TR" dirty="0"/>
          </a:p>
          <a:p>
            <a:pPr marL="0" indent="0">
              <a:buNone/>
            </a:pPr>
            <a:endParaRPr lang="tr-TR" dirty="0"/>
          </a:p>
        </p:txBody>
      </p:sp>
    </p:spTree>
    <p:extLst>
      <p:ext uri="{BB962C8B-B14F-4D97-AF65-F5344CB8AC3E}">
        <p14:creationId xmlns:p14="http://schemas.microsoft.com/office/powerpoint/2010/main" val="3254369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chemeClr val="accent1">
                    <a:lumMod val="75000"/>
                  </a:schemeClr>
                </a:solidFill>
              </a:rPr>
              <a:t>İYE ETKENLERİ</a:t>
            </a:r>
          </a:p>
        </p:txBody>
      </p:sp>
      <p:sp>
        <p:nvSpPr>
          <p:cNvPr id="3" name="İçerik Yer Tutucusu 2"/>
          <p:cNvSpPr>
            <a:spLocks noGrp="1"/>
          </p:cNvSpPr>
          <p:nvPr>
            <p:ph idx="1"/>
          </p:nvPr>
        </p:nvSpPr>
        <p:spPr>
          <a:xfrm>
            <a:off x="1075044" y="2715253"/>
            <a:ext cx="9062857" cy="3777622"/>
          </a:xfrm>
        </p:spPr>
        <p:txBody>
          <a:bodyPr numCol="2">
            <a:normAutofit fontScale="92500" lnSpcReduction="10000"/>
          </a:bodyPr>
          <a:lstStyle/>
          <a:p>
            <a:r>
              <a:rPr lang="tr-TR" dirty="0" err="1"/>
              <a:t>Ü̈SE’nin</a:t>
            </a:r>
            <a:r>
              <a:rPr lang="tr-TR" dirty="0"/>
              <a:t> %95’inden fazlası tek bir bakteri </a:t>
            </a:r>
          </a:p>
          <a:p>
            <a:pPr lvl="1"/>
            <a:r>
              <a:rPr lang="tr-TR" dirty="0" err="1">
                <a:solidFill>
                  <a:srgbClr val="FF0000"/>
                </a:solidFill>
              </a:rPr>
              <a:t>E.coli</a:t>
            </a:r>
            <a:r>
              <a:rPr lang="tr-TR" dirty="0">
                <a:solidFill>
                  <a:srgbClr val="FF0000"/>
                </a:solidFill>
              </a:rPr>
              <a:t> (%70-90) en sık etken </a:t>
            </a:r>
          </a:p>
          <a:p>
            <a:pPr lvl="1"/>
            <a:r>
              <a:rPr lang="tr-TR" dirty="0" err="1"/>
              <a:t>Klebsiella</a:t>
            </a:r>
            <a:r>
              <a:rPr lang="tr-TR" dirty="0"/>
              <a:t> </a:t>
            </a:r>
          </a:p>
          <a:p>
            <a:pPr lvl="1"/>
            <a:r>
              <a:rPr lang="tr-TR" dirty="0" err="1"/>
              <a:t>Proteus</a:t>
            </a:r>
            <a:r>
              <a:rPr lang="tr-TR" dirty="0"/>
              <a:t> </a:t>
            </a:r>
          </a:p>
          <a:p>
            <a:pPr lvl="1"/>
            <a:r>
              <a:rPr lang="tr-TR" dirty="0" err="1"/>
              <a:t>Enterobacter</a:t>
            </a:r>
            <a:r>
              <a:rPr lang="tr-TR" dirty="0"/>
              <a:t> </a:t>
            </a:r>
          </a:p>
          <a:p>
            <a:pPr lvl="1"/>
            <a:r>
              <a:rPr lang="tr-TR" dirty="0" err="1"/>
              <a:t>Enterokok</a:t>
            </a:r>
            <a:r>
              <a:rPr lang="tr-TR" dirty="0"/>
              <a:t>  </a:t>
            </a:r>
          </a:p>
          <a:p>
            <a:pPr lvl="1"/>
            <a:endParaRPr lang="tr-TR" dirty="0"/>
          </a:p>
          <a:p>
            <a:r>
              <a:rPr lang="tr-TR" dirty="0"/>
              <a:t>Cinsel aktif genç kadınlarda: </a:t>
            </a:r>
          </a:p>
          <a:p>
            <a:pPr marL="0" indent="0">
              <a:buNone/>
            </a:pPr>
            <a:r>
              <a:rPr lang="tr-TR" dirty="0"/>
              <a:t>S. </a:t>
            </a:r>
            <a:r>
              <a:rPr lang="tr-TR" dirty="0" err="1"/>
              <a:t>Saprophyticus</a:t>
            </a:r>
            <a:r>
              <a:rPr lang="tr-TR" dirty="0"/>
              <a:t>(%5-10)</a:t>
            </a:r>
          </a:p>
          <a:p>
            <a:r>
              <a:rPr lang="tr-TR" dirty="0" err="1"/>
              <a:t>Üriner</a:t>
            </a:r>
            <a:r>
              <a:rPr lang="tr-TR" dirty="0"/>
              <a:t> </a:t>
            </a:r>
            <a:r>
              <a:rPr lang="tr-TR" dirty="0" err="1"/>
              <a:t>kateter</a:t>
            </a:r>
            <a:r>
              <a:rPr lang="tr-TR" dirty="0"/>
              <a:t>/antibiyotik kullanımı: </a:t>
            </a:r>
            <a:r>
              <a:rPr lang="tr-TR" dirty="0" err="1"/>
              <a:t>Candida</a:t>
            </a:r>
            <a:endParaRPr lang="tr-TR" dirty="0"/>
          </a:p>
          <a:p>
            <a:r>
              <a:rPr lang="tr-TR" dirty="0"/>
              <a:t>Komplike Ü̈SE </a:t>
            </a:r>
            <a:r>
              <a:rPr lang="tr-TR" dirty="0" err="1"/>
              <a:t>varlığında</a:t>
            </a:r>
            <a:r>
              <a:rPr lang="tr-TR" dirty="0"/>
              <a:t> birden fazla bakteri</a:t>
            </a:r>
          </a:p>
          <a:p>
            <a:pPr lvl="1"/>
            <a:r>
              <a:rPr lang="tr-TR" dirty="0" err="1"/>
              <a:t>Proteus</a:t>
            </a:r>
            <a:endParaRPr lang="tr-TR" dirty="0"/>
          </a:p>
          <a:p>
            <a:pPr lvl="1"/>
            <a:r>
              <a:rPr lang="tr-TR" dirty="0" err="1"/>
              <a:t>Klebsiella</a:t>
            </a:r>
            <a:endParaRPr lang="tr-TR" dirty="0"/>
          </a:p>
          <a:p>
            <a:pPr lvl="1"/>
            <a:r>
              <a:rPr lang="tr-TR" dirty="0" err="1"/>
              <a:t>Pseudomonas</a:t>
            </a:r>
            <a:endParaRPr lang="tr-TR" dirty="0"/>
          </a:p>
          <a:p>
            <a:pPr lvl="1"/>
            <a:r>
              <a:rPr lang="tr-TR" dirty="0" err="1"/>
              <a:t>Enterobacter</a:t>
            </a:r>
            <a:r>
              <a:rPr lang="tr-TR" dirty="0"/>
              <a:t> </a:t>
            </a:r>
            <a:r>
              <a:rPr lang="tr-TR" dirty="0" err="1"/>
              <a:t>spp</a:t>
            </a:r>
            <a:r>
              <a:rPr lang="tr-TR" dirty="0"/>
              <a:t>.</a:t>
            </a:r>
          </a:p>
          <a:p>
            <a:pPr lvl="1"/>
            <a:r>
              <a:rPr lang="tr-TR" dirty="0"/>
              <a:t>Antibiyotik </a:t>
            </a:r>
            <a:r>
              <a:rPr lang="tr-TR" dirty="0" err="1"/>
              <a:t>dirençli</a:t>
            </a:r>
            <a:r>
              <a:rPr lang="tr-TR" dirty="0"/>
              <a:t> E. </a:t>
            </a:r>
            <a:r>
              <a:rPr lang="tr-TR" dirty="0" err="1"/>
              <a:t>coli</a:t>
            </a:r>
            <a:r>
              <a:rPr lang="tr-TR" dirty="0"/>
              <a:t>, </a:t>
            </a:r>
            <a:r>
              <a:rPr lang="tr-TR" dirty="0" err="1"/>
              <a:t>enterokok</a:t>
            </a:r>
            <a:r>
              <a:rPr lang="tr-TR" dirty="0"/>
              <a:t> ve stafilokoklar</a:t>
            </a:r>
          </a:p>
        </p:txBody>
      </p:sp>
      <p:sp>
        <p:nvSpPr>
          <p:cNvPr id="4" name="Metin kutusu 3">
            <a:extLst>
              <a:ext uri="{FF2B5EF4-FFF2-40B4-BE49-F238E27FC236}">
                <a16:creationId xmlns:a16="http://schemas.microsoft.com/office/drawing/2014/main" id="{DF4CD366-3D05-FB60-B4FF-B9DC2C845DCB}"/>
              </a:ext>
            </a:extLst>
          </p:cNvPr>
          <p:cNvSpPr txBox="1"/>
          <p:nvPr/>
        </p:nvSpPr>
        <p:spPr>
          <a:xfrm>
            <a:off x="1012723" y="1690688"/>
            <a:ext cx="9114503" cy="1107996"/>
          </a:xfrm>
          <a:prstGeom prst="rect">
            <a:avLst/>
          </a:prstGeom>
          <a:noFill/>
        </p:spPr>
        <p:txBody>
          <a:bodyPr wrap="square" rtlCol="0">
            <a:spAutoFit/>
          </a:bodyPr>
          <a:lstStyle/>
          <a:p>
            <a:r>
              <a:rPr lang="tr-TR" sz="1800" dirty="0">
                <a:sym typeface="Wingdings" panose="05000000000000000000" pitchFamily="2" charset="2"/>
              </a:rPr>
              <a:t> </a:t>
            </a:r>
            <a:r>
              <a:rPr lang="tr-TR" sz="2400" dirty="0"/>
              <a:t>Etiyolojik etkenlerin oluşturduğu spektrum, komplike olmamış üst ve alt </a:t>
            </a:r>
            <a:r>
              <a:rPr lang="tr-TR" sz="2400" dirty="0" err="1"/>
              <a:t>İYE'lerde</a:t>
            </a:r>
            <a:r>
              <a:rPr lang="tr-TR" sz="2400" dirty="0"/>
              <a:t> benzerlik göstermektedir.</a:t>
            </a:r>
          </a:p>
          <a:p>
            <a:endParaRPr lang="tr-TR" dirty="0"/>
          </a:p>
        </p:txBody>
      </p:sp>
      <p:pic>
        <p:nvPicPr>
          <p:cNvPr id="6" name="Resim 5">
            <a:extLst>
              <a:ext uri="{FF2B5EF4-FFF2-40B4-BE49-F238E27FC236}">
                <a16:creationId xmlns:a16="http://schemas.microsoft.com/office/drawing/2014/main" id="{5E61BBDA-655E-ED69-B4D6-53697BE82B4E}"/>
              </a:ext>
            </a:extLst>
          </p:cNvPr>
          <p:cNvPicPr>
            <a:picLocks noChangeAspect="1"/>
          </p:cNvPicPr>
          <p:nvPr/>
        </p:nvPicPr>
        <p:blipFill>
          <a:blip r:embed="rId2"/>
          <a:stretch>
            <a:fillRect/>
          </a:stretch>
        </p:blipFill>
        <p:spPr>
          <a:xfrm>
            <a:off x="9566480" y="0"/>
            <a:ext cx="2625520" cy="1728207"/>
          </a:xfrm>
          <a:prstGeom prst="rect">
            <a:avLst/>
          </a:prstGeom>
        </p:spPr>
      </p:pic>
    </p:spTree>
    <p:extLst>
      <p:ext uri="{BB962C8B-B14F-4D97-AF65-F5344CB8AC3E}">
        <p14:creationId xmlns:p14="http://schemas.microsoft.com/office/powerpoint/2010/main" val="2895084848"/>
      </p:ext>
    </p:extLst>
  </p:cSld>
  <p:clrMapOvr>
    <a:masterClrMapping/>
  </p:clrMapOvr>
</p:sld>
</file>

<file path=ppt/theme/theme1.xml><?xml version="1.0" encoding="utf-8"?>
<a:theme xmlns:a="http://schemas.openxmlformats.org/drawingml/2006/main" name="Office 2013 - 2022 Teması">
  <a:themeElements>
    <a:clrScheme name="Office 2013 - 2022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3104</TotalTime>
  <Words>4436</Words>
  <Application>Microsoft Office PowerPoint</Application>
  <PresentationFormat>Geniş ekran</PresentationFormat>
  <Paragraphs>666</Paragraphs>
  <Slides>80</Slides>
  <Notes>26</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80</vt:i4>
      </vt:variant>
    </vt:vector>
  </HeadingPairs>
  <TitlesOfParts>
    <vt:vector size="88" baseType="lpstr">
      <vt:lpstr>Aptos</vt:lpstr>
      <vt:lpstr>Arial</vt:lpstr>
      <vt:lpstr>Arial</vt:lpstr>
      <vt:lpstr>Calibri</vt:lpstr>
      <vt:lpstr>Calibri Light</vt:lpstr>
      <vt:lpstr>Noto Sans</vt:lpstr>
      <vt:lpstr>Wingdings</vt:lpstr>
      <vt:lpstr>Office 2013 - 2022 Teması</vt:lpstr>
      <vt:lpstr>İDRAR YOLU ENFEKSİYONLARI</vt:lpstr>
      <vt:lpstr>AMAÇ</vt:lpstr>
      <vt:lpstr>ÖĞRENİM HEDEFLERİ</vt:lpstr>
      <vt:lpstr>SUNUM PLANI</vt:lpstr>
      <vt:lpstr>İDRAR YOLU ENFEKSİYONLARI</vt:lpstr>
      <vt:lpstr>EPİDEMİYOLOJİ</vt:lpstr>
      <vt:lpstr>RİSK FAKTÖRLERİ</vt:lpstr>
      <vt:lpstr>PowerPoint Sunusu</vt:lpstr>
      <vt:lpstr>İYE ETKENLERİ</vt:lpstr>
      <vt:lpstr>PATOGENEZ</vt:lpstr>
      <vt:lpstr>İYE PATOGENEZİ</vt:lpstr>
      <vt:lpstr>İYE SINIFLAMASI</vt:lpstr>
      <vt:lpstr>PowerPoint Sunusu</vt:lpstr>
      <vt:lpstr>KOMPLİKE OLMAYAN İYE</vt:lpstr>
      <vt:lpstr>KOMPLİKE OLMAYAN SİSTİT</vt:lpstr>
      <vt:lpstr>KOMPLİKE OLMAYAN SİSTİT</vt:lpstr>
      <vt:lpstr>KOMPLİKE OLMAYAN SİSTİT</vt:lpstr>
      <vt:lpstr>KOMPLİKE OLMAYAN SİSTİT</vt:lpstr>
      <vt:lpstr>KOMPLİKE OLMAYAN SİSTİT</vt:lpstr>
      <vt:lpstr>KOMPLİKE OLMAYAN SİSTİT</vt:lpstr>
      <vt:lpstr>KOMPLİKE OLMAYAN PİYELONEFRİT</vt:lpstr>
      <vt:lpstr>KOMPLİKE OLMAYAN PİYELONEFRİT</vt:lpstr>
      <vt:lpstr>KOMPLİKE OLMAYAN PİYELONEFRİT</vt:lpstr>
      <vt:lpstr>KOMPLİKE OLMAYAN PİYELONEFRİT</vt:lpstr>
      <vt:lpstr>KOMPLİKE OLMAYAN PİYELONEFRİT</vt:lpstr>
      <vt:lpstr>KOMPLİKE İYE</vt:lpstr>
      <vt:lpstr>KOMPLİKE İYE</vt:lpstr>
      <vt:lpstr>KOMPLİKE İYE</vt:lpstr>
      <vt:lpstr>KOMPLİKE İYE</vt:lpstr>
      <vt:lpstr>KOMPLİKE İYE</vt:lpstr>
      <vt:lpstr>PowerPoint Sunusu</vt:lpstr>
      <vt:lpstr>KOMPLİKE İYE</vt:lpstr>
      <vt:lpstr>KOMPLİKE İYE</vt:lpstr>
      <vt:lpstr>ASEMPTOMATİK BAKTERİÜRİ</vt:lpstr>
      <vt:lpstr>ASEMPTOMATİK BAKTERİÜRİ</vt:lpstr>
      <vt:lpstr>ASEMPTOMATİK BAKTERİÜRİ</vt:lpstr>
      <vt:lpstr>ASEMPTOMATİK BAKTERİÜRİ (GEBELERDE)</vt:lpstr>
      <vt:lpstr>GEBELERDE ASEMPTOMATİK BAKTERİÜRİ TEDAVİSİ </vt:lpstr>
      <vt:lpstr>TEKRARLAYAN İYE</vt:lpstr>
      <vt:lpstr>TEKRARLAYAN İYE</vt:lpstr>
      <vt:lpstr>TEKRARLAYAN İYE</vt:lpstr>
      <vt:lpstr>TEKRARLAYAN İYE</vt:lpstr>
      <vt:lpstr>TEKRARLAYAN İYE</vt:lpstr>
      <vt:lpstr>TEKRARLAYAN İYE</vt:lpstr>
      <vt:lpstr>TEKRARLAYAN İYE</vt:lpstr>
      <vt:lpstr>KIRMIZI BAYRAK BULGULARI VE AYIRICI TANI</vt:lpstr>
      <vt:lpstr>KIRMIZI BAYRAK BULGULARI VE AYIRICI TANI</vt:lpstr>
      <vt:lpstr>PowerPoint Sunusu</vt:lpstr>
      <vt:lpstr>SEVK KRİTERLERİ</vt:lpstr>
      <vt:lpstr>ÇOCUKLARDA İYE</vt:lpstr>
      <vt:lpstr>ÇOCUKLARDA İYE</vt:lpstr>
      <vt:lpstr>ÇOCUKLARDA İYE</vt:lpstr>
      <vt:lpstr>ÇOCUKLARDA İYE</vt:lpstr>
      <vt:lpstr>ÇOCUKLARDA İYE</vt:lpstr>
      <vt:lpstr>ÇOCUKLARDA İYE</vt:lpstr>
      <vt:lpstr>PowerPoint Sunusu</vt:lpstr>
      <vt:lpstr>ÇOCUKLARDA İYE</vt:lpstr>
      <vt:lpstr>ÇOCUKLARDA İYE</vt:lpstr>
      <vt:lpstr>PowerPoint Sunusu</vt:lpstr>
      <vt:lpstr>ÇOCUKLARDA İYE</vt:lpstr>
      <vt:lpstr>PowerPoint Sunusu</vt:lpstr>
      <vt:lpstr>ÇOCUKLARDA İYE</vt:lpstr>
      <vt:lpstr>ÇOCUKLARDA İYE</vt:lpstr>
      <vt:lpstr>ÇOCUKLARDA İYE</vt:lpstr>
      <vt:lpstr>ÇOCUKLARDA İYE</vt:lpstr>
      <vt:lpstr>ÇOCUKLARDA İYE</vt:lpstr>
      <vt:lpstr>ÇOCUKLARDA İYE</vt:lpstr>
      <vt:lpstr>PowerPoint Sunusu</vt:lpstr>
      <vt:lpstr>ÇOCUKLARDA İYE</vt:lpstr>
      <vt:lpstr>ÇOCUKLARDA İYE</vt:lpstr>
      <vt:lpstr>ÇOCUKLARDA İYE</vt:lpstr>
      <vt:lpstr>ÇOCUKLARDA İYE</vt:lpstr>
      <vt:lpstr>ÇOCUKLARDA İYE</vt:lpstr>
      <vt:lpstr>ÇOCUKLARDA İYE</vt:lpstr>
      <vt:lpstr>ÇOCUKLARDA İYE</vt:lpstr>
      <vt:lpstr>ÇOCUKLARDA İYE</vt:lpstr>
      <vt:lpstr>ÇOCUKLARDA İYE</vt:lpstr>
      <vt:lpstr>PowerPoint Sunusu</vt:lpstr>
      <vt:lpstr>ÇOCUKLARDA İYE</vt:lpstr>
      <vt:lpstr>KAYNAKLAR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İDRAR YOLU ENFEKSİYONLARI</dc:title>
  <dc:creator>SAMSUNG</dc:creator>
  <cp:lastModifiedBy>İlayda Karaçay</cp:lastModifiedBy>
  <cp:revision>227</cp:revision>
  <dcterms:created xsi:type="dcterms:W3CDTF">2021-12-19T08:45:16Z</dcterms:created>
  <dcterms:modified xsi:type="dcterms:W3CDTF">2024-05-29T19:12:31Z</dcterms:modified>
</cp:coreProperties>
</file>