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2" r:id="rId1"/>
  </p:sldMasterIdLst>
  <p:notesMasterIdLst>
    <p:notesMasterId r:id="rId44"/>
  </p:notesMasterIdLst>
  <p:sldIdLst>
    <p:sldId id="256" r:id="rId2"/>
    <p:sldId id="257" r:id="rId3"/>
    <p:sldId id="29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9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7" r:id="rId33"/>
    <p:sldId id="289" r:id="rId34"/>
    <p:sldId id="290" r:id="rId35"/>
    <p:sldId id="292" r:id="rId36"/>
    <p:sldId id="291" r:id="rId37"/>
    <p:sldId id="299" r:id="rId38"/>
    <p:sldId id="294" r:id="rId39"/>
    <p:sldId id="293" r:id="rId40"/>
    <p:sldId id="295" r:id="rId41"/>
    <p:sldId id="296" r:id="rId42"/>
    <p:sldId id="300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101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2F2F8-0CF5-4848-830F-7F21B244D771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A92DF-B7FF-4F7A-905D-23631552FE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300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A92DF-B7FF-4F7A-905D-23631552FEA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203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42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625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689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2248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232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888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370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453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828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88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21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03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49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89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02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80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27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464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AF3D602-2918-4D81-B05A-CCA39E03396F}" type="datetimeFigureOut">
              <a:rPr lang="tr-TR" smtClean="0"/>
              <a:t>9.06.2025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E132087-DDF8-4C86-A6C9-E6F6FD5D47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73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4016" r:id="rId14"/>
    <p:sldLayoutId id="2147484017" r:id="rId15"/>
    <p:sldLayoutId id="2147484018" r:id="rId16"/>
    <p:sldLayoutId id="2147484019" r:id="rId17"/>
    <p:sldLayoutId id="214748402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6" Type="http://schemas.openxmlformats.org/officeDocument/2006/relationships/hyperlink" Target="http://dx.doi.org/10.1007/s10151-016-1489-4" TargetMode="External"/><Relationship Id="rId21" Type="http://schemas.openxmlformats.org/officeDocument/2006/relationships/hyperlink" Target="https://www.ncbi.nlm.nih.gov/pubmed/16249362" TargetMode="External"/><Relationship Id="rId42" Type="http://schemas.openxmlformats.org/officeDocument/2006/relationships/hyperlink" Target="https://www.ncbi.nlm.nih.gov/pubmed/23055467" TargetMode="External"/><Relationship Id="rId47" Type="http://schemas.openxmlformats.org/officeDocument/2006/relationships/hyperlink" Target="http://dx.doi.org/10.1002/14651858.CD007471.pub3" TargetMode="External"/><Relationship Id="rId63" Type="http://schemas.openxmlformats.org/officeDocument/2006/relationships/hyperlink" Target="http://dx.doi.org/10.3109/01443615.2014.960831" TargetMode="External"/><Relationship Id="rId68" Type="http://schemas.openxmlformats.org/officeDocument/2006/relationships/hyperlink" Target="https://www.ncbi.nlm.nih.gov/pubmed/21191506" TargetMode="External"/><Relationship Id="rId7" Type="http://schemas.openxmlformats.org/officeDocument/2006/relationships/hyperlink" Target="http://dx.doi.org/10.1097/01.AOG.0000142708.61298.be" TargetMode="External"/><Relationship Id="rId2" Type="http://schemas.openxmlformats.org/officeDocument/2006/relationships/hyperlink" Target="https://stat.gov.pl./" TargetMode="External"/><Relationship Id="rId16" Type="http://schemas.openxmlformats.org/officeDocument/2006/relationships/hyperlink" Target="https://www.ncbi.nlm.nih.gov/pubmed/27517338" TargetMode="External"/><Relationship Id="rId29" Type="http://schemas.openxmlformats.org/officeDocument/2006/relationships/hyperlink" Target="https://www.ncbi.nlm.nih.gov/pubmed/34787917" TargetMode="External"/><Relationship Id="rId11" Type="http://schemas.openxmlformats.org/officeDocument/2006/relationships/hyperlink" Target="http://dx.doi.org/10.1016/j.urology.2016.03.034" TargetMode="External"/><Relationship Id="rId24" Type="http://schemas.openxmlformats.org/officeDocument/2006/relationships/hyperlink" Target="http://dx.doi.org/10.1016/j.jbmt.2020.06.007" TargetMode="External"/><Relationship Id="rId32" Type="http://schemas.openxmlformats.org/officeDocument/2006/relationships/hyperlink" Target="http://dx.doi.org/10.1183/20734735.008615" TargetMode="External"/><Relationship Id="rId37" Type="http://schemas.openxmlformats.org/officeDocument/2006/relationships/hyperlink" Target="https://www.ncbi.nlm.nih.gov/pubmed/30534176" TargetMode="External"/><Relationship Id="rId40" Type="http://schemas.openxmlformats.org/officeDocument/2006/relationships/hyperlink" Target="http://dx.doi.org/10.3233/BMR-150424" TargetMode="External"/><Relationship Id="rId45" Type="http://schemas.openxmlformats.org/officeDocument/2006/relationships/hyperlink" Target="http://dx.doi.org/10.1016/s1360-8592(02)00067-0" TargetMode="External"/><Relationship Id="rId53" Type="http://schemas.openxmlformats.org/officeDocument/2006/relationships/hyperlink" Target="http://dx.doi.org/10.1007/s00192-009-1077-5" TargetMode="External"/><Relationship Id="rId58" Type="http://schemas.openxmlformats.org/officeDocument/2006/relationships/hyperlink" Target="https://www.ncbi.nlm.nih.gov/pubmed/17416924" TargetMode="External"/><Relationship Id="rId66" Type="http://schemas.openxmlformats.org/officeDocument/2006/relationships/hyperlink" Target="https://www.ncbi.nlm.nih.gov/pubmed/18094892" TargetMode="External"/><Relationship Id="rId5" Type="http://schemas.openxmlformats.org/officeDocument/2006/relationships/hyperlink" Target="http://dx.doi.org/10.1016/j.maturitas.2015.02.010" TargetMode="External"/><Relationship Id="rId61" Type="http://schemas.openxmlformats.org/officeDocument/2006/relationships/hyperlink" Target="http://dx.doi.org/10.1002/14651858.CD005654.pub4" TargetMode="External"/><Relationship Id="rId19" Type="http://schemas.openxmlformats.org/officeDocument/2006/relationships/hyperlink" Target="http://dx.doi.org/10.3390/antiox11061118" TargetMode="External"/><Relationship Id="rId14" Type="http://schemas.openxmlformats.org/officeDocument/2006/relationships/hyperlink" Target="https://www.ncbi.nlm.nih.gov/pubmed/31038256" TargetMode="External"/><Relationship Id="rId22" Type="http://schemas.openxmlformats.org/officeDocument/2006/relationships/hyperlink" Target="http://dx.doi.org/10.1139/o07-108" TargetMode="External"/><Relationship Id="rId27" Type="http://schemas.openxmlformats.org/officeDocument/2006/relationships/hyperlink" Target="https://www.ncbi.nlm.nih.gov/pubmed/27343116" TargetMode="External"/><Relationship Id="rId30" Type="http://schemas.openxmlformats.org/officeDocument/2006/relationships/hyperlink" Target="http://dx.doi.org/10.1164/ajrccm/137.3.668" TargetMode="External"/><Relationship Id="rId35" Type="http://schemas.openxmlformats.org/officeDocument/2006/relationships/hyperlink" Target="https://www.ncbi.nlm.nih.gov/pubmed/31372099" TargetMode="External"/><Relationship Id="rId43" Type="http://schemas.openxmlformats.org/officeDocument/2006/relationships/hyperlink" Target="http://dx.doi.org/10.1016/j.jelekin.2012.02.016" TargetMode="External"/><Relationship Id="rId48" Type="http://schemas.openxmlformats.org/officeDocument/2006/relationships/hyperlink" Target="https://www.ncbi.nlm.nih.gov/pubmed/29271473" TargetMode="External"/><Relationship Id="rId56" Type="http://schemas.openxmlformats.org/officeDocument/2006/relationships/hyperlink" Target="https://www.ncbi.nlm.nih.gov/pubmed/24335927" TargetMode="External"/><Relationship Id="rId64" Type="http://schemas.openxmlformats.org/officeDocument/2006/relationships/hyperlink" Target="https://www.ncbi.nlm.nih.gov/pubmed/25264854" TargetMode="External"/><Relationship Id="rId69" Type="http://schemas.openxmlformats.org/officeDocument/2006/relationships/hyperlink" Target="http://dx.doi.org/10.1007/s11934-015-0572-0" TargetMode="External"/><Relationship Id="rId8" Type="http://schemas.openxmlformats.org/officeDocument/2006/relationships/hyperlink" Target="https://www.ncbi.nlm.nih.gov/pubmed/15516388" TargetMode="External"/><Relationship Id="rId51" Type="http://schemas.openxmlformats.org/officeDocument/2006/relationships/hyperlink" Target="http://dx.doi.org/10.1016/j.jsxm.2017.05.006" TargetMode="External"/><Relationship Id="rId3" Type="http://schemas.openxmlformats.org/officeDocument/2006/relationships/hyperlink" Target="http://dx.doi.org/10.1111/j.1743-6109.2008.00926.x" TargetMode="External"/><Relationship Id="rId12" Type="http://schemas.openxmlformats.org/officeDocument/2006/relationships/hyperlink" Target="https://www.ncbi.nlm.nih.gov/pubmed/27059833" TargetMode="External"/><Relationship Id="rId17" Type="http://schemas.openxmlformats.org/officeDocument/2006/relationships/hyperlink" Target="http://dx.doi.org/10.5603/GP.a2022.0021" TargetMode="External"/><Relationship Id="rId25" Type="http://schemas.openxmlformats.org/officeDocument/2006/relationships/hyperlink" Target="https://www.ncbi.nlm.nih.gov/pubmed/33992284" TargetMode="External"/><Relationship Id="rId33" Type="http://schemas.openxmlformats.org/officeDocument/2006/relationships/hyperlink" Target="https://www.ncbi.nlm.nih.gov/pubmed/27066123" TargetMode="External"/><Relationship Id="rId38" Type="http://schemas.openxmlformats.org/officeDocument/2006/relationships/hyperlink" Target="http://dx.doi.org/10.1186/s13063-018-2532-8" TargetMode="External"/><Relationship Id="rId46" Type="http://schemas.openxmlformats.org/officeDocument/2006/relationships/hyperlink" Target="https://www.ncbi.nlm.nih.gov/pubmed/17514163" TargetMode="External"/><Relationship Id="rId59" Type="http://schemas.openxmlformats.org/officeDocument/2006/relationships/hyperlink" Target="http://dx.doi.org/10.1097/AOG.0b013e3181f73729" TargetMode="External"/><Relationship Id="rId67" Type="http://schemas.openxmlformats.org/officeDocument/2006/relationships/hyperlink" Target="http://dx.doi.org/10.5489/cuaj.10026" TargetMode="External"/><Relationship Id="rId20" Type="http://schemas.openxmlformats.org/officeDocument/2006/relationships/hyperlink" Target="https://www.ncbi.nlm.nih.gov/pubmed/35740015" TargetMode="External"/><Relationship Id="rId41" Type="http://schemas.openxmlformats.org/officeDocument/2006/relationships/hyperlink" Target="https://www.ncbi.nlm.nih.gov/pubmed/27858681" TargetMode="External"/><Relationship Id="rId54" Type="http://schemas.openxmlformats.org/officeDocument/2006/relationships/hyperlink" Target="https://www.ncbi.nlm.nih.gov/pubmed/20087572" TargetMode="External"/><Relationship Id="rId62" Type="http://schemas.openxmlformats.org/officeDocument/2006/relationships/hyperlink" Target="https://www.ncbi.nlm.nih.gov/pubmed/30288727" TargetMode="External"/><Relationship Id="rId70" Type="http://schemas.openxmlformats.org/officeDocument/2006/relationships/hyperlink" Target="https://www.ncbi.nlm.nih.gov/pubmed/26757904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ncbi.nlm.nih.gov/pubmed/25813865" TargetMode="External"/><Relationship Id="rId15" Type="http://schemas.openxmlformats.org/officeDocument/2006/relationships/hyperlink" Target="http://dx.doi.org/10.1097/GCO.0000000000000312" TargetMode="External"/><Relationship Id="rId23" Type="http://schemas.openxmlformats.org/officeDocument/2006/relationships/hyperlink" Target="https://www.ncbi.nlm.nih.gov/pubmed/17901896" TargetMode="External"/><Relationship Id="rId28" Type="http://schemas.openxmlformats.org/officeDocument/2006/relationships/hyperlink" Target="http://dx.doi.org/10.1002/nau.24836" TargetMode="External"/><Relationship Id="rId36" Type="http://schemas.openxmlformats.org/officeDocument/2006/relationships/hyperlink" Target="http://dx.doi.org/10.1155/2018/4929271" TargetMode="External"/><Relationship Id="rId49" Type="http://schemas.openxmlformats.org/officeDocument/2006/relationships/hyperlink" Target="http://dx.doi.org/10.1016/0002-9378(48)90266-x" TargetMode="External"/><Relationship Id="rId57" Type="http://schemas.openxmlformats.org/officeDocument/2006/relationships/hyperlink" Target="http://dx.doi.org/10.1196/annals.1389.034" TargetMode="External"/><Relationship Id="rId10" Type="http://schemas.openxmlformats.org/officeDocument/2006/relationships/hyperlink" Target="https://www.ncbi.nlm.nih.gov/pubmed/31568098" TargetMode="External"/><Relationship Id="rId31" Type="http://schemas.openxmlformats.org/officeDocument/2006/relationships/hyperlink" Target="https://www.ncbi.nlm.nih.gov/pubmed/3345045" TargetMode="External"/><Relationship Id="rId44" Type="http://schemas.openxmlformats.org/officeDocument/2006/relationships/hyperlink" Target="https://www.ncbi.nlm.nih.gov/pubmed/22440554" TargetMode="External"/><Relationship Id="rId52" Type="http://schemas.openxmlformats.org/officeDocument/2006/relationships/hyperlink" Target="https://www.ncbi.nlm.nih.gov/pubmed/28601506" TargetMode="External"/><Relationship Id="rId60" Type="http://schemas.openxmlformats.org/officeDocument/2006/relationships/hyperlink" Target="https://www.ncbi.nlm.nih.gov/pubmed/20966694" TargetMode="External"/><Relationship Id="rId65" Type="http://schemas.openxmlformats.org/officeDocument/2006/relationships/hyperlink" Target="http://dx.doi.org/10.1590/s1516-31802007000500003" TargetMode="External"/><Relationship Id="rId4" Type="http://schemas.openxmlformats.org/officeDocument/2006/relationships/hyperlink" Target="https://www.ncbi.nlm.nih.gov/pubmed/18637999" TargetMode="External"/><Relationship Id="rId9" Type="http://schemas.openxmlformats.org/officeDocument/2006/relationships/hyperlink" Target="http://dx.doi.org/10.1097/GME.0000000000001424" TargetMode="External"/><Relationship Id="rId13" Type="http://schemas.openxmlformats.org/officeDocument/2006/relationships/hyperlink" Target="http://dx.doi.org/10.1002/pri.1780" TargetMode="External"/><Relationship Id="rId18" Type="http://schemas.openxmlformats.org/officeDocument/2006/relationships/hyperlink" Target="https://www.ncbi.nlm.nih.gov/pubmed/35766196" TargetMode="External"/><Relationship Id="rId39" Type="http://schemas.openxmlformats.org/officeDocument/2006/relationships/hyperlink" Target="https://www.ncbi.nlm.nih.gov/pubmed/29499728" TargetMode="External"/><Relationship Id="rId34" Type="http://schemas.openxmlformats.org/officeDocument/2006/relationships/hyperlink" Target="http://dx.doi.org/10.1016/j.jcm.2018.11.005" TargetMode="External"/><Relationship Id="rId50" Type="http://schemas.openxmlformats.org/officeDocument/2006/relationships/hyperlink" Target="https://www.ncbi.nlm.nih.gov/pubmed/18877152" TargetMode="External"/><Relationship Id="rId55" Type="http://schemas.openxmlformats.org/officeDocument/2006/relationships/hyperlink" Target="http://dx.doi.org/10.12659/MSM.889628" TargetMode="External"/></Relationships>
</file>

<file path=ppt/slides/_rels/slide41.xml.rels><?xml version="1.0" encoding="UTF-8" standalone="yes"?>
<Relationships xmlns="http://schemas.openxmlformats.org/package/2006/relationships"><Relationship Id="rId13" Type="http://schemas.openxmlformats.org/officeDocument/2006/relationships/hyperlink" Target="http://dx.doi.org/10.3889/oamjms.2016.129" TargetMode="External"/><Relationship Id="rId18" Type="http://schemas.openxmlformats.org/officeDocument/2006/relationships/hyperlink" Target="https://www.ncbi.nlm.nih.gov/pubmed/17363318" TargetMode="External"/><Relationship Id="rId26" Type="http://schemas.openxmlformats.org/officeDocument/2006/relationships/hyperlink" Target="https://www.ncbi.nlm.nih.gov/pubmed/25881758" TargetMode="External"/><Relationship Id="rId39" Type="http://schemas.openxmlformats.org/officeDocument/2006/relationships/hyperlink" Target="http://dx.doi.org/10.1177/0300060513475383" TargetMode="External"/><Relationship Id="rId21" Type="http://schemas.openxmlformats.org/officeDocument/2006/relationships/hyperlink" Target="http://dx.doi.org/10.2147/JPR.S171729" TargetMode="External"/><Relationship Id="rId34" Type="http://schemas.openxmlformats.org/officeDocument/2006/relationships/hyperlink" Target="https://www.ncbi.nlm.nih.gov/pubmed/25945360" TargetMode="External"/><Relationship Id="rId42" Type="http://schemas.openxmlformats.org/officeDocument/2006/relationships/hyperlink" Target="https://www.ncbi.nlm.nih.gov/pubmed/34492609" TargetMode="External"/><Relationship Id="rId47" Type="http://schemas.openxmlformats.org/officeDocument/2006/relationships/hyperlink" Target="http://dx.doi.org/10.1016/j.mehy.2013.02.006" TargetMode="External"/><Relationship Id="rId50" Type="http://schemas.openxmlformats.org/officeDocument/2006/relationships/hyperlink" Target="http://dx.doi.org/10.1097/AOG.0000000000003262" TargetMode="External"/><Relationship Id="rId55" Type="http://schemas.openxmlformats.org/officeDocument/2006/relationships/hyperlink" Target="https://www.ncbi.nlm.nih.gov/pubmed/26366796" TargetMode="External"/><Relationship Id="rId63" Type="http://schemas.openxmlformats.org/officeDocument/2006/relationships/hyperlink" Target="https://www.ncbi.nlm.nih.gov/pubmed/19642606" TargetMode="External"/><Relationship Id="rId7" Type="http://schemas.openxmlformats.org/officeDocument/2006/relationships/hyperlink" Target="https://www.ncbi.nlm.nih.gov/pubmed/20416091" TargetMode="External"/><Relationship Id="rId2" Type="http://schemas.openxmlformats.org/officeDocument/2006/relationships/hyperlink" Target="http://dx.doi.org/10.2165/00007256-200838120-00004" TargetMode="External"/><Relationship Id="rId16" Type="http://schemas.openxmlformats.org/officeDocument/2006/relationships/hyperlink" Target="https://www.ncbi.nlm.nih.gov/pubmed/17665083" TargetMode="External"/><Relationship Id="rId29" Type="http://schemas.openxmlformats.org/officeDocument/2006/relationships/hyperlink" Target="http://dx.doi.org/10.1002/msc.1165" TargetMode="External"/><Relationship Id="rId11" Type="http://schemas.openxmlformats.org/officeDocument/2006/relationships/hyperlink" Target="http://dx.doi.org/10.1002/nau.24269" TargetMode="External"/><Relationship Id="rId24" Type="http://schemas.openxmlformats.org/officeDocument/2006/relationships/hyperlink" Target="https://www.ncbi.nlm.nih.gov/pubmed/29971708" TargetMode="External"/><Relationship Id="rId32" Type="http://schemas.openxmlformats.org/officeDocument/2006/relationships/hyperlink" Target="https://www.ncbi.nlm.nih.gov/pubmed/33734088" TargetMode="External"/><Relationship Id="rId37" Type="http://schemas.openxmlformats.org/officeDocument/2006/relationships/hyperlink" Target="http://dx.doi.org/10.1016/j.ejogrb.2010.06.002" TargetMode="External"/><Relationship Id="rId40" Type="http://schemas.openxmlformats.org/officeDocument/2006/relationships/hyperlink" Target="https://www.ncbi.nlm.nih.gov/pubmed/23569140" TargetMode="External"/><Relationship Id="rId45" Type="http://schemas.openxmlformats.org/officeDocument/2006/relationships/hyperlink" Target="http://dx.doi.org/10.7326/M16-2367" TargetMode="External"/><Relationship Id="rId53" Type="http://schemas.openxmlformats.org/officeDocument/2006/relationships/hyperlink" Target="https://www.ncbi.nlm.nih.gov/pubmed/31480774" TargetMode="External"/><Relationship Id="rId58" Type="http://schemas.openxmlformats.org/officeDocument/2006/relationships/hyperlink" Target="http://dx.doi.org/10.4103/ijptr.ijptr_41_20" TargetMode="External"/><Relationship Id="rId5" Type="http://schemas.openxmlformats.org/officeDocument/2006/relationships/hyperlink" Target="https://www.ncbi.nlm.nih.gov/pubmed/8961451" TargetMode="External"/><Relationship Id="rId61" Type="http://schemas.openxmlformats.org/officeDocument/2006/relationships/hyperlink" Target="http://dx.doi.org/10.1007/s00192-009-0902-1" TargetMode="External"/><Relationship Id="rId19" Type="http://schemas.openxmlformats.org/officeDocument/2006/relationships/hyperlink" Target="http://dx.doi.org/10.1093/ptj/pzx020" TargetMode="External"/><Relationship Id="rId14" Type="http://schemas.openxmlformats.org/officeDocument/2006/relationships/hyperlink" Target="https://www.ncbi.nlm.nih.gov/pubmed/28028410" TargetMode="External"/><Relationship Id="rId22" Type="http://schemas.openxmlformats.org/officeDocument/2006/relationships/hyperlink" Target="https://www.ncbi.nlm.nih.gov/pubmed/30588084" TargetMode="External"/><Relationship Id="rId27" Type="http://schemas.openxmlformats.org/officeDocument/2006/relationships/hyperlink" Target="http://dx.doi.org/10.4103/0973-1075.197945" TargetMode="External"/><Relationship Id="rId30" Type="http://schemas.openxmlformats.org/officeDocument/2006/relationships/hyperlink" Target="https://www.ncbi.nlm.nih.gov/pubmed/27791345" TargetMode="External"/><Relationship Id="rId35" Type="http://schemas.openxmlformats.org/officeDocument/2006/relationships/hyperlink" Target="http://dx.doi.org/10.1016/s0004-9514(06)70057-5" TargetMode="External"/><Relationship Id="rId43" Type="http://schemas.openxmlformats.org/officeDocument/2006/relationships/hyperlink" Target="http://dx.doi.org/10.1016/j.math.2008.01.003" TargetMode="External"/><Relationship Id="rId48" Type="http://schemas.openxmlformats.org/officeDocument/2006/relationships/hyperlink" Target="https://www.ncbi.nlm.nih.gov/pubmed/23561576" TargetMode="External"/><Relationship Id="rId56" Type="http://schemas.openxmlformats.org/officeDocument/2006/relationships/hyperlink" Target="http://dx.doi.org/10.1097/GRF.0000000000000389" TargetMode="External"/><Relationship Id="rId8" Type="http://schemas.openxmlformats.org/officeDocument/2006/relationships/hyperlink" Target="https://www.ncbi.nlm.nih.gov/pubmed/21961267" TargetMode="External"/><Relationship Id="rId51" Type="http://schemas.openxmlformats.org/officeDocument/2006/relationships/hyperlink" Target="https://www.ncbi.nlm.nih.gov/pubmed/31135743" TargetMode="External"/><Relationship Id="rId3" Type="http://schemas.openxmlformats.org/officeDocument/2006/relationships/hyperlink" Target="https://www.ncbi.nlm.nih.gov/pubmed/19026017" TargetMode="External"/><Relationship Id="rId12" Type="http://schemas.openxmlformats.org/officeDocument/2006/relationships/hyperlink" Target="https://www.ncbi.nlm.nih.gov/pubmed/31899561" TargetMode="External"/><Relationship Id="rId17" Type="http://schemas.openxmlformats.org/officeDocument/2006/relationships/hyperlink" Target="http://dx.doi.org/10.1016/j.math.2006.12.006" TargetMode="External"/><Relationship Id="rId25" Type="http://schemas.openxmlformats.org/officeDocument/2006/relationships/hyperlink" Target="http://dx.doi.org/10.1016/j.jbspin.2015.01.015" TargetMode="External"/><Relationship Id="rId33" Type="http://schemas.openxmlformats.org/officeDocument/2006/relationships/hyperlink" Target="http://dx.doi.org/10.1155/2015/271436" TargetMode="External"/><Relationship Id="rId38" Type="http://schemas.openxmlformats.org/officeDocument/2006/relationships/hyperlink" Target="https://www.ncbi.nlm.nih.gov/pubmed/20638774" TargetMode="External"/><Relationship Id="rId46" Type="http://schemas.openxmlformats.org/officeDocument/2006/relationships/hyperlink" Target="https://www.ncbi.nlm.nih.gov/pubmed/28192789" TargetMode="External"/><Relationship Id="rId59" Type="http://schemas.openxmlformats.org/officeDocument/2006/relationships/hyperlink" Target="http://dx.doi.org/10.3109/00365599609182325" TargetMode="External"/><Relationship Id="rId20" Type="http://schemas.openxmlformats.org/officeDocument/2006/relationships/hyperlink" Target="https://www.ncbi.nlm.nih.gov/pubmed/28339852" TargetMode="External"/><Relationship Id="rId41" Type="http://schemas.openxmlformats.org/officeDocument/2006/relationships/hyperlink" Target="http://dx.doi.org/10.1016/j.ejogrb.2021.08.026" TargetMode="External"/><Relationship Id="rId54" Type="http://schemas.openxmlformats.org/officeDocument/2006/relationships/hyperlink" Target="http://dx.doi.org/10.3109/13697137.2015.1078206" TargetMode="External"/><Relationship Id="rId62" Type="http://schemas.openxmlformats.org/officeDocument/2006/relationships/hyperlink" Target="https://www.ncbi.nlm.nih.gov/pubmed/19444368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dx.doi.org/10.1186/1758-2555-2-11" TargetMode="External"/><Relationship Id="rId15" Type="http://schemas.openxmlformats.org/officeDocument/2006/relationships/hyperlink" Target="http://dx.doi.org/10.1007/s00192-007-0421-x" TargetMode="External"/><Relationship Id="rId23" Type="http://schemas.openxmlformats.org/officeDocument/2006/relationships/hyperlink" Target="http://dx.doi.org/10.1007/s00586-018-5673-2" TargetMode="External"/><Relationship Id="rId28" Type="http://schemas.openxmlformats.org/officeDocument/2006/relationships/hyperlink" Target="https://www.ncbi.nlm.nih.gov/pubmed/28216860" TargetMode="External"/><Relationship Id="rId36" Type="http://schemas.openxmlformats.org/officeDocument/2006/relationships/hyperlink" Target="https://www.ncbi.nlm.nih.gov/pubmed/16515418" TargetMode="External"/><Relationship Id="rId49" Type="http://schemas.openxmlformats.org/officeDocument/2006/relationships/hyperlink" Target="https://www.ncbi.nlm.nih.gov/pubmed/26280233" TargetMode="External"/><Relationship Id="rId57" Type="http://schemas.openxmlformats.org/officeDocument/2006/relationships/hyperlink" Target="https://www.ncbi.nlm.nih.gov/pubmed/29952797" TargetMode="External"/><Relationship Id="rId10" Type="http://schemas.openxmlformats.org/officeDocument/2006/relationships/hyperlink" Target="https://www.ncbi.nlm.nih.gov/pubmed/24129279" TargetMode="External"/><Relationship Id="rId31" Type="http://schemas.openxmlformats.org/officeDocument/2006/relationships/hyperlink" Target="http://dx.doi.org/10.2196/22548" TargetMode="External"/><Relationship Id="rId44" Type="http://schemas.openxmlformats.org/officeDocument/2006/relationships/hyperlink" Target="https://www.ncbi.nlm.nih.gov/pubmed/18339574" TargetMode="External"/><Relationship Id="rId52" Type="http://schemas.openxmlformats.org/officeDocument/2006/relationships/hyperlink" Target="http://dx.doi.org/10.3390/medicina55090559" TargetMode="External"/><Relationship Id="rId60" Type="http://schemas.openxmlformats.org/officeDocument/2006/relationships/hyperlink" Target="https://www.ncbi.nlm.nih.gov/pubmed/9008027" TargetMode="External"/><Relationship Id="rId4" Type="http://schemas.openxmlformats.org/officeDocument/2006/relationships/hyperlink" Target="http://dx.doi.org/10.1097/00007632-199611150-00014" TargetMode="External"/><Relationship Id="rId9" Type="http://schemas.openxmlformats.org/officeDocument/2006/relationships/hyperlink" Target="http://dx.doi.org/10.1016/j.aprim.2013.07.004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E2BA2D5-46A3-46C0-98C9-A072D543B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9C00764-A4BF-4EB1-3C70-AAAF1889D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229292"/>
            <a:ext cx="6002432" cy="4396781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573895B-DA42-4260-AE1E-182BA412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32967C3B-98C3-9CA3-064D-9FDEA56AD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0382" y="957486"/>
            <a:ext cx="3707844" cy="3131913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3473688-C637-1E0D-3ECF-8447C0BA9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0383" y="4165600"/>
            <a:ext cx="3707844" cy="1717675"/>
          </a:xfrm>
        </p:spPr>
        <p:txBody>
          <a:bodyPr>
            <a:normAutofit/>
          </a:bodyPr>
          <a:lstStyle/>
          <a:p>
            <a:r>
              <a:rPr lang="tr-TR" altLang="tr-TR" sz="2400" dirty="0" err="1">
                <a:solidFill>
                  <a:schemeClr val="tx1"/>
                </a:solidFill>
              </a:rPr>
              <a:t>Arş.Gör.Dr</a:t>
            </a:r>
            <a:r>
              <a:rPr lang="tr-TR" altLang="tr-TR" sz="2400" dirty="0">
                <a:solidFill>
                  <a:schemeClr val="tx1"/>
                </a:solidFill>
              </a:rPr>
              <a:t>.</a:t>
            </a:r>
          </a:p>
          <a:p>
            <a:r>
              <a:rPr lang="tr-TR" altLang="tr-TR" sz="2400" dirty="0">
                <a:solidFill>
                  <a:schemeClr val="tx1"/>
                </a:solidFill>
              </a:rPr>
              <a:t>Mahmut Ersoy AYMAK</a:t>
            </a:r>
          </a:p>
          <a:p>
            <a:r>
              <a:rPr lang="tr-TR" altLang="tr-TR" sz="2400" dirty="0">
                <a:solidFill>
                  <a:schemeClr val="tx1"/>
                </a:solidFill>
              </a:rPr>
              <a:t>KTÜ Aile Hekimliği </a:t>
            </a:r>
          </a:p>
          <a:p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666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F0298F-BA8F-741E-55D4-80ED00E3D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Anatomik Temeller - Kaslar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58448E-2C51-91B9-79F7-9F95207C7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Pelvisin içeriğini destekleyen ana kaslar şunlardır: </a:t>
            </a:r>
          </a:p>
          <a:p>
            <a:pPr lvl="1"/>
            <a:r>
              <a:rPr lang="tr-TR" dirty="0" err="1"/>
              <a:t>İliokokigeus</a:t>
            </a:r>
            <a:r>
              <a:rPr lang="tr-TR" dirty="0"/>
              <a:t> kası </a:t>
            </a:r>
          </a:p>
          <a:p>
            <a:pPr lvl="1"/>
            <a:r>
              <a:rPr lang="tr-TR" dirty="0" err="1"/>
              <a:t>Pubokoksigeus</a:t>
            </a:r>
            <a:r>
              <a:rPr lang="tr-TR" dirty="0"/>
              <a:t> kası </a:t>
            </a:r>
          </a:p>
          <a:p>
            <a:pPr lvl="1"/>
            <a:r>
              <a:rPr lang="tr-TR" dirty="0" err="1"/>
              <a:t>Puborektalis</a:t>
            </a:r>
            <a:r>
              <a:rPr lang="tr-TR" dirty="0"/>
              <a:t> kası </a:t>
            </a:r>
          </a:p>
          <a:p>
            <a:pPr lvl="0"/>
            <a:r>
              <a:rPr lang="tr-TR" dirty="0"/>
              <a:t>Bu kaslar, pelvik tabanı oluşturarak organlara temel bir destek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6485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6EAE65-6937-9198-9936-8DF65601C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Visseral</a:t>
            </a:r>
            <a:r>
              <a:rPr lang="tr-TR" b="1" dirty="0"/>
              <a:t> Terapi: Amaç ve Mekanizma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5CF160-3C33-EA66-32B2-5DACF70DF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Visseral</a:t>
            </a:r>
            <a:r>
              <a:rPr lang="tr-TR" dirty="0"/>
              <a:t> terapi, iç organların hareketliliğini (mobilitesini) iyileştirmeyi veya geri kazandırmayı amaçlar.</a:t>
            </a:r>
          </a:p>
          <a:p>
            <a:pPr lvl="0"/>
            <a:r>
              <a:rPr lang="tr-TR" dirty="0"/>
              <a:t>Kas-</a:t>
            </a:r>
            <a:r>
              <a:rPr lang="tr-TR" dirty="0" err="1"/>
              <a:t>fasya</a:t>
            </a:r>
            <a:r>
              <a:rPr lang="tr-TR" dirty="0"/>
              <a:t> gevşemesini etkiler, vücudun diyaframları arasındaki basıncı düzenler ve böylece kadın üreme organlarının işlev bozukluğu semptomlarını hafifletir.</a:t>
            </a:r>
          </a:p>
          <a:p>
            <a:pPr lvl="0"/>
            <a:r>
              <a:rPr lang="tr-TR" dirty="0"/>
              <a:t>Tedavinin amacı, bozulmuş pelvik dolaşımı iyileştirmektir. Pelvik venöz damarların bozulmuş drenajı, iltihaplanmaya neden olan pelvik tıkanıklığa yol açar.</a:t>
            </a:r>
          </a:p>
        </p:txBody>
      </p:sp>
    </p:spTree>
    <p:extLst>
      <p:ext uri="{BB962C8B-B14F-4D97-AF65-F5344CB8AC3E}">
        <p14:creationId xmlns:p14="http://schemas.microsoft.com/office/powerpoint/2010/main" val="2259812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6ECE78-4762-0D88-44DF-8516B351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Visseral</a:t>
            </a:r>
            <a:r>
              <a:rPr lang="tr-TR" b="1" dirty="0"/>
              <a:t> Terapi: Etkileri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6DC2B7-4790-3D36-DEF0-7492392D1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err="1"/>
              <a:t>Visseral</a:t>
            </a:r>
            <a:r>
              <a:rPr lang="tr-TR" dirty="0"/>
              <a:t> terapinin kullanımı bağırsak fonksiyonlarını etkiler ve kabızlığı azaltıcı bir etkiye sahiptir.</a:t>
            </a:r>
          </a:p>
          <a:p>
            <a:pPr lvl="0"/>
            <a:r>
              <a:rPr lang="tr-TR" dirty="0"/>
              <a:t>Sırt ve boyun ağrılarının tedavisinde de kullanılır. Dalak ve karaciğer üzerinde yapılan tekniklerin servikal ağrıyı önemli ölçüde azalttığı gösterilmiştir.</a:t>
            </a:r>
          </a:p>
          <a:p>
            <a:pPr lvl="0"/>
            <a:r>
              <a:rPr lang="tr-TR" dirty="0"/>
              <a:t>Derin ve yavaş manuel basınç yoluyla, interstisyel ve </a:t>
            </a:r>
            <a:r>
              <a:rPr lang="tr-TR" dirty="0" err="1"/>
              <a:t>Ruffini</a:t>
            </a:r>
            <a:r>
              <a:rPr lang="tr-TR" dirty="0"/>
              <a:t> mekanoreseptörleri uyarılır.</a:t>
            </a:r>
          </a:p>
          <a:p>
            <a:pPr lvl="0"/>
            <a:r>
              <a:rPr lang="tr-TR" dirty="0"/>
              <a:t>Bu uyarım, artan </a:t>
            </a:r>
            <a:r>
              <a:rPr lang="tr-TR" dirty="0" err="1"/>
              <a:t>vagus</a:t>
            </a:r>
            <a:r>
              <a:rPr lang="tr-TR" dirty="0"/>
              <a:t> aktivitesine yol açarak sadece lokal sıvı dinamiğini ve doku metabolizmasını değiştirmekle kalmaz, aynı zamanda küresel kas gevşemesi, daha sakin bir zihin ile sonuçlanır.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391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577403-A8A2-209D-B32B-08A8AB89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Visseral</a:t>
            </a:r>
            <a:r>
              <a:rPr lang="tr-TR" b="1" dirty="0"/>
              <a:t> Terapi: Sınırlılıklar ve Araştırma Alanları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0DD6A4-D4B1-F311-69B6-2A2E6E8F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Visseral</a:t>
            </a:r>
            <a:r>
              <a:rPr lang="tr-TR" dirty="0"/>
              <a:t> terapi ve pelvik taban kas eğitiminin birlikte kullanımının kadınlarda idrar kaçırmayı iyileştirmede pozitif bir etki yaratmadığı gösterilmiştir.</a:t>
            </a:r>
          </a:p>
          <a:p>
            <a:pPr lvl="0"/>
            <a:r>
              <a:rPr lang="tr-TR" dirty="0"/>
              <a:t>Vücut yapısı ve fonksiyonunun birbirine bağımlı olduğu bu alanda, insan vücudunun tepkisini netleştirmek için hala araştırmaya ihtiyaç duyulmaktadır.</a:t>
            </a:r>
          </a:p>
        </p:txBody>
      </p:sp>
    </p:spTree>
    <p:extLst>
      <p:ext uri="{BB962C8B-B14F-4D97-AF65-F5344CB8AC3E}">
        <p14:creationId xmlns:p14="http://schemas.microsoft.com/office/powerpoint/2010/main" val="2061529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78D7C4-A898-9CDA-6885-07D446D7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Kegel</a:t>
            </a:r>
            <a:r>
              <a:rPr lang="tr-TR" b="1" dirty="0"/>
              <a:t> Egzersizleri: Tarihçe ve Amaç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C00B7-BC00-97B9-F9E0-47BD65F63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İlk olarak 1948'de Arnold </a:t>
            </a:r>
            <a:r>
              <a:rPr lang="tr-TR" dirty="0" err="1"/>
              <a:t>Kegel</a:t>
            </a:r>
            <a:r>
              <a:rPr lang="tr-TR" dirty="0"/>
              <a:t> tarafından pelvik taban kaslarını güçlendirmek için tanımlanmıştır.</a:t>
            </a:r>
          </a:p>
          <a:p>
            <a:pPr lvl="0"/>
            <a:r>
              <a:rPr lang="tr-TR" dirty="0"/>
              <a:t>Dr. </a:t>
            </a:r>
            <a:r>
              <a:rPr lang="tr-TR" dirty="0" err="1"/>
              <a:t>Kegel'in</a:t>
            </a:r>
            <a:r>
              <a:rPr lang="tr-TR" dirty="0"/>
              <a:t> araştırması, bu egzersizlerin mesane ve rektum eğitiminde etkili olduğunu, özellikle stres tipi idrar kaçırmada şiddetle tavsiye edildiğini göstermiştir.</a:t>
            </a:r>
          </a:p>
          <a:p>
            <a:pPr lvl="0"/>
            <a:r>
              <a:rPr lang="tr-TR" dirty="0"/>
              <a:t>Aynı zamanda hastaların cinsel yaşam kalitesini de iyileştirdiği kanıtlanmıştır.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2727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A7CA6E-746E-0744-E746-2B060272F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Kegel</a:t>
            </a:r>
            <a:r>
              <a:rPr lang="tr-TR" b="1" dirty="0"/>
              <a:t> Egzersizleri: Teknik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827AB6-848B-7D4F-394D-F324C5841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Henüz yerleşik bir </a:t>
            </a:r>
            <a:r>
              <a:rPr lang="tr-TR" dirty="0" err="1"/>
              <a:t>Kegel</a:t>
            </a:r>
            <a:r>
              <a:rPr lang="tr-TR" dirty="0"/>
              <a:t> egzersiz protokolü yoktur, ancak temel kurallar şunlardır: </a:t>
            </a:r>
          </a:p>
          <a:p>
            <a:pPr lvl="1"/>
            <a:r>
              <a:rPr lang="tr-TR" b="1" dirty="0"/>
              <a:t>1. Doğru Kasları Tanımlama:</a:t>
            </a:r>
            <a:r>
              <a:rPr lang="tr-TR" dirty="0"/>
              <a:t> İdrarı durdurmak veya yavaşlatmak için uygun kasları belirlemek.</a:t>
            </a:r>
          </a:p>
          <a:p>
            <a:pPr lvl="1"/>
            <a:r>
              <a:rPr lang="tr-TR" b="1" dirty="0"/>
              <a:t>2. Kasılma</a:t>
            </a:r>
            <a:r>
              <a:rPr lang="tr-TR" dirty="0"/>
              <a:t>.</a:t>
            </a:r>
          </a:p>
          <a:p>
            <a:pPr lvl="1"/>
            <a:r>
              <a:rPr lang="tr-TR" b="1" dirty="0"/>
              <a:t>3. Tekrar Sayısı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En sık yapılan hata, pelvik taban kasları yerine kalça </a:t>
            </a:r>
            <a:r>
              <a:rPr lang="tr-TR" dirty="0" err="1"/>
              <a:t>addüktörlerini</a:t>
            </a:r>
            <a:r>
              <a:rPr lang="tr-TR" dirty="0"/>
              <a:t>, karın ve kalça kaslarını sıkmaktır.</a:t>
            </a:r>
          </a:p>
          <a:p>
            <a:pPr lvl="0"/>
            <a:r>
              <a:rPr lang="tr-TR" dirty="0"/>
              <a:t>Hızlı ve yavaş kasılmaların bir arada yapılması önemlidir. Hızlı kasılmalar, öksürme veya gülme gibi durumlarda artan karın basıncına adaptasyonu öğretir.</a:t>
            </a:r>
          </a:p>
        </p:txBody>
      </p:sp>
    </p:spTree>
    <p:extLst>
      <p:ext uri="{BB962C8B-B14F-4D97-AF65-F5344CB8AC3E}">
        <p14:creationId xmlns:p14="http://schemas.microsoft.com/office/powerpoint/2010/main" val="2643086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1D98A3-6533-27F2-C4CF-6DEF2DA5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Kegel</a:t>
            </a:r>
            <a:r>
              <a:rPr lang="tr-TR" b="1" dirty="0"/>
              <a:t> Egzersizleri: Etkinlik ve Zorluklar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575F5E-EA82-7DFE-BAB4-7A91DB8BE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b="1" dirty="0"/>
              <a:t>Etkinlik: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Etkili olmaları için sistematik bir yaklaşım gerektirirler.</a:t>
            </a:r>
          </a:p>
          <a:p>
            <a:pPr lvl="1"/>
            <a:r>
              <a:rPr lang="tr-TR" dirty="0"/>
              <a:t>Tedavinin etkili olması için üç ay boyunca tutarlı bir şekilde uygulanması gerektiği gösterilmiştir.</a:t>
            </a:r>
          </a:p>
          <a:p>
            <a:pPr lvl="1"/>
            <a:r>
              <a:rPr lang="tr-TR" dirty="0"/>
              <a:t>Başka bir çalışma, sekiz haftalık egzersizin pelvik kasları güçlendirmek için minimum süre olduğuna inanmaktadır.</a:t>
            </a:r>
          </a:p>
          <a:p>
            <a:pPr lvl="0"/>
            <a:r>
              <a:rPr lang="tr-TR" b="1" dirty="0"/>
              <a:t>Zorluklar: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Kadınların yaklaşık %30'unun pelvik taban kaslarını doğru bir şekilde kasamadığı kanıtlanmıştır.</a:t>
            </a:r>
          </a:p>
          <a:p>
            <a:pPr lvl="1"/>
            <a:r>
              <a:rPr lang="tr-TR" dirty="0"/>
              <a:t>Pelvik taban kas eğitiminin (PFMT) etkilerinin kısa ömürlü olduğu gözlemlenmiştir.</a:t>
            </a:r>
          </a:p>
        </p:txBody>
      </p:sp>
    </p:spTree>
    <p:extLst>
      <p:ext uri="{BB962C8B-B14F-4D97-AF65-F5344CB8AC3E}">
        <p14:creationId xmlns:p14="http://schemas.microsoft.com/office/powerpoint/2010/main" val="286977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1EA213-00DF-6FC5-51AC-56DF3C83F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(Merkez) Stabilitesi: Tanım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73B921-E4A4-2052-E1F3-D9EB160C4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Core</a:t>
            </a:r>
            <a:r>
              <a:rPr lang="tr-TR" dirty="0"/>
              <a:t> stabilitesi, 30 yılı aşkın süredir araştırılan bir konudur.</a:t>
            </a:r>
          </a:p>
          <a:p>
            <a:pPr lvl="0"/>
            <a:r>
              <a:rPr lang="tr-TR" b="1" dirty="0" err="1"/>
              <a:t>Kibler'e</a:t>
            </a:r>
            <a:r>
              <a:rPr lang="tr-TR" b="1" dirty="0"/>
              <a:t> göre:</a:t>
            </a:r>
            <a:r>
              <a:rPr lang="tr-TR" dirty="0"/>
              <a:t> Pelvisin pozisyonunu ve hareketini gövde aracılığıyla kontrol etme yeteneğidir; bu, optimal hareket verimliliği ve kuvvetin uzuvlara aktarılmasını sağlar.</a:t>
            </a:r>
          </a:p>
          <a:p>
            <a:pPr lvl="0"/>
            <a:r>
              <a:rPr lang="tr-TR" b="1" dirty="0" err="1"/>
              <a:t>Brukner</a:t>
            </a:r>
            <a:r>
              <a:rPr lang="tr-TR" b="1" dirty="0"/>
              <a:t> ve </a:t>
            </a:r>
            <a:r>
              <a:rPr lang="tr-TR" b="1" dirty="0" err="1"/>
              <a:t>Khan'a</a:t>
            </a:r>
            <a:r>
              <a:rPr lang="tr-TR" b="1" dirty="0"/>
              <a:t> göre:</a:t>
            </a:r>
            <a:r>
              <a:rPr lang="tr-TR" dirty="0"/>
              <a:t> Lomber, pelvik ve kalça bölgelerindeki kasların fonksiyonel stabilizasyon sağlayan kontrolüdür.</a:t>
            </a:r>
          </a:p>
          <a:p>
            <a:pPr lvl="0"/>
            <a:r>
              <a:rPr lang="tr-TR" dirty="0"/>
              <a:t>Yetersiz stabilizasyon, motor kontrolün zayıflamasına neden olur, bu da hareket paternlerinin bozulmasını ve iç organların </a:t>
            </a:r>
            <a:r>
              <a:rPr lang="tr-TR" dirty="0" err="1"/>
              <a:t>ptozisini</a:t>
            </a:r>
            <a:r>
              <a:rPr lang="tr-TR" dirty="0"/>
              <a:t> (sarkmasını) etkiler.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266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368F15-E6A5-7E32-8DBF-1BF559025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Stabilitesi: "Kutu" Analojisi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6FA1-3A1B-9360-7E0B-006C18D0C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Brukner</a:t>
            </a:r>
            <a:r>
              <a:rPr lang="tr-TR" dirty="0"/>
              <a:t> ve </a:t>
            </a:r>
            <a:r>
              <a:rPr lang="tr-TR" dirty="0" err="1"/>
              <a:t>Khan</a:t>
            </a:r>
            <a:r>
              <a:rPr lang="tr-TR" dirty="0"/>
              <a:t>, </a:t>
            </a:r>
            <a:r>
              <a:rPr lang="tr-TR" dirty="0" err="1"/>
              <a:t>core'u</a:t>
            </a:r>
            <a:r>
              <a:rPr lang="tr-TR" dirty="0"/>
              <a:t> bir kutuya benzetir: </a:t>
            </a:r>
          </a:p>
          <a:p>
            <a:pPr lvl="1"/>
            <a:r>
              <a:rPr lang="tr-TR" b="1" dirty="0"/>
              <a:t>Ön:</a:t>
            </a:r>
            <a:r>
              <a:rPr lang="tr-TR" dirty="0"/>
              <a:t> Karın kasları.</a:t>
            </a:r>
          </a:p>
          <a:p>
            <a:pPr lvl="1"/>
            <a:r>
              <a:rPr lang="tr-TR" b="1" dirty="0"/>
              <a:t>Arka:</a:t>
            </a:r>
            <a:r>
              <a:rPr lang="tr-TR" dirty="0"/>
              <a:t> </a:t>
            </a:r>
            <a:r>
              <a:rPr lang="tr-TR" dirty="0" err="1"/>
              <a:t>Paraspinal</a:t>
            </a:r>
            <a:r>
              <a:rPr lang="tr-TR" dirty="0"/>
              <a:t> ve </a:t>
            </a:r>
            <a:r>
              <a:rPr lang="tr-TR" dirty="0" err="1"/>
              <a:t>gluteal</a:t>
            </a:r>
            <a:r>
              <a:rPr lang="tr-TR" dirty="0"/>
              <a:t> (kalça) kaslar.</a:t>
            </a:r>
          </a:p>
          <a:p>
            <a:pPr lvl="1"/>
            <a:r>
              <a:rPr lang="tr-TR" b="1" dirty="0"/>
              <a:t>Çatı (Üst):</a:t>
            </a:r>
            <a:r>
              <a:rPr lang="tr-TR" dirty="0"/>
              <a:t> Diyafram.</a:t>
            </a:r>
          </a:p>
          <a:p>
            <a:pPr lvl="1"/>
            <a:r>
              <a:rPr lang="tr-TR" b="1" dirty="0"/>
              <a:t>Taban (Alt):</a:t>
            </a:r>
            <a:r>
              <a:rPr lang="tr-TR" dirty="0"/>
              <a:t> Pelvik taban kasları.</a:t>
            </a:r>
          </a:p>
          <a:p>
            <a:pPr lvl="1"/>
            <a:r>
              <a:rPr lang="tr-TR" b="1" dirty="0"/>
              <a:t>Yanlar:</a:t>
            </a:r>
            <a:r>
              <a:rPr lang="tr-TR" dirty="0"/>
              <a:t> Kalça </a:t>
            </a:r>
            <a:r>
              <a:rPr lang="tr-TR" dirty="0" err="1"/>
              <a:t>abdüktör</a:t>
            </a:r>
            <a:r>
              <a:rPr lang="tr-TR" dirty="0"/>
              <a:t> ve </a:t>
            </a:r>
            <a:r>
              <a:rPr lang="tr-TR" dirty="0" err="1"/>
              <a:t>rotator</a:t>
            </a:r>
            <a:r>
              <a:rPr lang="tr-TR" dirty="0"/>
              <a:t> kasları.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9626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475722-0747-E116-5C4D-7B628B63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Stabilitesi: "Çift Duvarlı Silindir" Modeli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88E94-2567-E1EC-53DF-26580AB35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Bu model, üç kas grubunu ayırt eder: </a:t>
            </a:r>
          </a:p>
          <a:p>
            <a:pPr lvl="1"/>
            <a:r>
              <a:rPr lang="tr-TR" b="1" dirty="0"/>
              <a:t>1. İç Korse (Lokal Stabilizatörler):</a:t>
            </a:r>
            <a:r>
              <a:rPr lang="tr-TR" dirty="0"/>
              <a:t> Diyafram, </a:t>
            </a:r>
            <a:r>
              <a:rPr lang="tr-TR" dirty="0" err="1"/>
              <a:t>transversus</a:t>
            </a:r>
            <a:r>
              <a:rPr lang="tr-TR" dirty="0"/>
              <a:t> abdominis, </a:t>
            </a:r>
            <a:r>
              <a:rPr lang="tr-TR" dirty="0" err="1"/>
              <a:t>multifidus</a:t>
            </a:r>
            <a:r>
              <a:rPr lang="tr-TR" dirty="0"/>
              <a:t> kasları ve pelvik taban kasları. Bunlar lomber omurgayı bir korse gibi sararak stabilize eder.</a:t>
            </a:r>
          </a:p>
          <a:p>
            <a:pPr lvl="1"/>
            <a:r>
              <a:rPr lang="tr-TR" b="1" dirty="0"/>
              <a:t>2. Dış Korse (Global Stabilizatörler):</a:t>
            </a:r>
            <a:r>
              <a:rPr lang="tr-TR" dirty="0"/>
              <a:t> Oblik karın kasları, </a:t>
            </a:r>
            <a:r>
              <a:rPr lang="tr-TR" dirty="0" err="1"/>
              <a:t>trapezius</a:t>
            </a:r>
            <a:r>
              <a:rPr lang="tr-TR" dirty="0"/>
              <a:t> kasının bazı lifleri ve daha </a:t>
            </a:r>
            <a:r>
              <a:rPr lang="tr-TR" dirty="0" err="1"/>
              <a:t>yüzeyel</a:t>
            </a:r>
            <a:r>
              <a:rPr lang="tr-TR" dirty="0"/>
              <a:t> sırt kasları. Vücut duruşunu kontrol ederler.</a:t>
            </a:r>
          </a:p>
          <a:p>
            <a:pPr lvl="1"/>
            <a:r>
              <a:rPr lang="tr-TR" b="1" dirty="0"/>
              <a:t>3. Global Hareket Ettiriciler:</a:t>
            </a:r>
            <a:r>
              <a:rPr lang="tr-TR" dirty="0"/>
              <a:t> </a:t>
            </a:r>
            <a:r>
              <a:rPr lang="tr-TR" dirty="0" err="1"/>
              <a:t>Rektus</a:t>
            </a:r>
            <a:r>
              <a:rPr lang="tr-TR" dirty="0"/>
              <a:t> abdominis, </a:t>
            </a:r>
            <a:r>
              <a:rPr lang="tr-TR" dirty="0" err="1"/>
              <a:t>iliokostal</a:t>
            </a:r>
            <a:r>
              <a:rPr lang="tr-TR" dirty="0"/>
              <a:t> kaslar gibi büyük ve güçlü kaslar.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66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6877E9-2930-B87C-6137-ECC1D2968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Sunum Akışı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15D871-2C87-BA83-0129-0FE07B405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Çalışmanın Amacı ve Yaklaşımı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Giriş: Yaşlanan Nüfus ve Kadın Sağlığı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Pelvik Organ Sarkması (POP): Tanım, Nedenler ve Anatomik Temeller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Tedavi Yöntemi 1: </a:t>
            </a:r>
            <a:r>
              <a:rPr lang="tr-TR" dirty="0" err="1"/>
              <a:t>Visseral</a:t>
            </a:r>
            <a:r>
              <a:rPr lang="tr-TR" dirty="0"/>
              <a:t> Terapi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Tedavi Yöntemi 2: </a:t>
            </a:r>
            <a:r>
              <a:rPr lang="tr-TR" dirty="0" err="1"/>
              <a:t>Kegel</a:t>
            </a:r>
            <a:r>
              <a:rPr lang="tr-TR" dirty="0"/>
              <a:t> Egzersizleri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Tedavi Yöntemi 3: </a:t>
            </a:r>
            <a:r>
              <a:rPr lang="tr-TR" dirty="0" err="1"/>
              <a:t>Core</a:t>
            </a:r>
            <a:r>
              <a:rPr lang="tr-TR" dirty="0"/>
              <a:t> (Merkez) Stabilitesi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err="1"/>
              <a:t>Ürojinekolojik</a:t>
            </a:r>
            <a:r>
              <a:rPr lang="tr-TR" dirty="0"/>
              <a:t> Sorunlar ve Seksolojik Boyut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Üriner İnkontinans (UI): Tanım, Türler ve Tedavi Stratejileri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/>
              <a:t>Sonuç ve Gelecek Perspektifi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8429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B2E8C6-5BA8-EFF4-81A7-55DCEE1BF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Kasları: </a:t>
            </a:r>
            <a:r>
              <a:rPr lang="tr-TR" b="1" dirty="0" err="1"/>
              <a:t>Transversus</a:t>
            </a:r>
            <a:r>
              <a:rPr lang="tr-TR" b="1" dirty="0"/>
              <a:t> Abdominis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190BA7-2179-6AC0-8203-6B83F949F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Transversus</a:t>
            </a:r>
            <a:r>
              <a:rPr lang="tr-TR" dirty="0"/>
              <a:t> Abdominis En derindeki karın kasıdır.</a:t>
            </a:r>
          </a:p>
          <a:p>
            <a:pPr lvl="0"/>
            <a:r>
              <a:rPr lang="tr-TR" dirty="0"/>
              <a:t>Bir korse gibi karın boşluğunu sarar.</a:t>
            </a:r>
          </a:p>
          <a:p>
            <a:pPr lvl="0"/>
            <a:r>
              <a:rPr lang="tr-TR" dirty="0"/>
              <a:t>Kasılması eklemleri, bağları, </a:t>
            </a:r>
            <a:r>
              <a:rPr lang="tr-TR" dirty="0" err="1"/>
              <a:t>intervertebral</a:t>
            </a:r>
            <a:r>
              <a:rPr lang="tr-TR" dirty="0"/>
              <a:t> diskleri ve sinirleri stabilize eder.</a:t>
            </a:r>
          </a:p>
          <a:p>
            <a:pPr lvl="0"/>
            <a:r>
              <a:rPr lang="tr-TR" dirty="0"/>
              <a:t>Lomber omurganın stabilitesinin bu bölgedeki kasların çalışmasına bağlı olduğuna inanılmaktadır.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5119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5FA312-7AF3-19FE-F51E-0304AF38C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Kasları: </a:t>
            </a:r>
            <a:r>
              <a:rPr lang="tr-TR" b="1" dirty="0" err="1"/>
              <a:t>Multifidus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1224E8-C749-864C-4DF7-F4245E106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Multifidus</a:t>
            </a:r>
            <a:r>
              <a:rPr lang="tr-TR" dirty="0"/>
              <a:t> Omurga boyunca uzanır; pelvise, omurgaya ve başa bağlanır.</a:t>
            </a:r>
          </a:p>
          <a:p>
            <a:pPr lvl="0"/>
            <a:r>
              <a:rPr lang="tr-TR" dirty="0"/>
              <a:t>Silindir analojisinde, silindirin arka kısmını kaplar ve en çok lomber omurgada gelişmiştir.</a:t>
            </a:r>
          </a:p>
          <a:p>
            <a:pPr lvl="0"/>
            <a:r>
              <a:rPr lang="tr-TR" dirty="0"/>
              <a:t>Bu kas sayesinde pelvik anterior </a:t>
            </a:r>
            <a:r>
              <a:rPr lang="tr-TR" dirty="0" err="1"/>
              <a:t>tilt</a:t>
            </a:r>
            <a:r>
              <a:rPr lang="tr-TR" dirty="0"/>
              <a:t> (öne eğim) ve </a:t>
            </a:r>
            <a:r>
              <a:rPr lang="tr-TR" dirty="0" err="1"/>
              <a:t>lumbosakral</a:t>
            </a:r>
            <a:r>
              <a:rPr lang="tr-TR" dirty="0"/>
              <a:t> eklemde yükselme 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400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740F16-BE14-D2B4-216C-1480E14DF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Kasları: Pelvik Taban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5ECB1D-DB6D-4D27-7657-CD60F7612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Pelvik taban kasları, özellikle </a:t>
            </a:r>
            <a:r>
              <a:rPr lang="tr-TR" dirty="0" err="1"/>
              <a:t>levator</a:t>
            </a:r>
            <a:r>
              <a:rPr lang="tr-TR" dirty="0"/>
              <a:t> ani ve </a:t>
            </a:r>
            <a:r>
              <a:rPr lang="tr-TR" dirty="0" err="1"/>
              <a:t>koksigeus</a:t>
            </a:r>
            <a:r>
              <a:rPr lang="tr-TR" dirty="0"/>
              <a:t> kasları, pelvik diyaframı oluşturur.</a:t>
            </a:r>
          </a:p>
          <a:p>
            <a:pPr lvl="0"/>
            <a:r>
              <a:rPr lang="tr-TR" dirty="0"/>
              <a:t>Bu kaslar, "silindiri" alttan kapatır.</a:t>
            </a:r>
          </a:p>
          <a:p>
            <a:pPr lvl="0"/>
            <a:r>
              <a:rPr lang="tr-TR" dirty="0"/>
              <a:t>Pelvik taban kasları, gövde ile lomber omurganın stabilitesinde ve mesane tonusunun korunmasında önemli bir işleve sahiptir.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149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6114ED-DFA0-737E-26D6-91BDDB36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Kasları: Mekanizması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36E636-3946-6A3E-1F6F-A0EFA9849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İç katman kaslarının koruyucu reaksiyonu dışarıya aktarılır; yani önce iç katman kasları, sonra dış katman kasılır.</a:t>
            </a:r>
          </a:p>
          <a:p>
            <a:pPr lvl="0"/>
            <a:r>
              <a:rPr lang="tr-TR" dirty="0" err="1"/>
              <a:t>Transversus</a:t>
            </a:r>
            <a:r>
              <a:rPr lang="tr-TR" dirty="0"/>
              <a:t> abdominis, pelvik taban kasları ve diyafram, üst ekstremite kaslarından 30 </a:t>
            </a:r>
            <a:r>
              <a:rPr lang="tr-TR" dirty="0" err="1"/>
              <a:t>ms</a:t>
            </a:r>
            <a:r>
              <a:rPr lang="tr-TR" dirty="0"/>
              <a:t>, alt ekstremite kaslarından ise 110 </a:t>
            </a:r>
            <a:r>
              <a:rPr lang="tr-TR" dirty="0" err="1"/>
              <a:t>ms</a:t>
            </a:r>
            <a:r>
              <a:rPr lang="tr-TR" dirty="0"/>
              <a:t> daha hızlı kasılır.</a:t>
            </a:r>
          </a:p>
          <a:p>
            <a:pPr lvl="0"/>
            <a:r>
              <a:rPr lang="tr-TR" dirty="0"/>
              <a:t>Bu gelişmiş zamanlama, gövde kas-iskelet sistemini </a:t>
            </a:r>
            <a:r>
              <a:rPr lang="tr-TR" dirty="0" err="1"/>
              <a:t>destabilizasyona</a:t>
            </a:r>
            <a:r>
              <a:rPr lang="tr-TR" dirty="0"/>
              <a:t>, aşırı gerilime ve yaralanmaya karşı koruduğu için çok önemlidir.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12147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78F1AF-B5A5-CADA-6EA8-530DE4017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Core</a:t>
            </a:r>
            <a:r>
              <a:rPr lang="tr-TR" b="1" dirty="0"/>
              <a:t> Stabilitesi ve Pelvik Sağlık İlişkisi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FC5BDF-9CFA-6235-F4D7-DDEE73171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Stres tipi idrar kaçırma ile spesifik olmayan bel ağrısı arasında bir ilişki olduğu gösterilmiştir.</a:t>
            </a:r>
          </a:p>
          <a:p>
            <a:pPr lvl="0"/>
            <a:r>
              <a:rPr lang="tr-TR" dirty="0"/>
              <a:t>Bir durumun varlığının, hastada diğerinin ortaya çıkmasını belirleyebileceği gösterilmiştir.</a:t>
            </a:r>
          </a:p>
          <a:p>
            <a:pPr lvl="0"/>
            <a:r>
              <a:rPr lang="tr-TR" dirty="0"/>
              <a:t>Spesifik olmayan bel ağrısının nedeninin, </a:t>
            </a:r>
            <a:r>
              <a:rPr lang="tr-TR" dirty="0" err="1"/>
              <a:t>transversus</a:t>
            </a:r>
            <a:r>
              <a:rPr lang="tr-TR" dirty="0"/>
              <a:t> abdominis, diyafram ve pelvik taban kaslarının azalmış aktivitesiyle ilişkili olduğu düşünülebilir.</a:t>
            </a:r>
          </a:p>
          <a:p>
            <a:r>
              <a:rPr lang="tr-TR" dirty="0"/>
              <a:t>Pelvik taban kası disfonksiyonunun stres tipi idrar kaçırma ve spesifik olmayan bel ağrısı ile ilişkili olduğu sonucuna varılabilir.</a:t>
            </a:r>
          </a:p>
        </p:txBody>
      </p:sp>
    </p:spTree>
    <p:extLst>
      <p:ext uri="{BB962C8B-B14F-4D97-AF65-F5344CB8AC3E}">
        <p14:creationId xmlns:p14="http://schemas.microsoft.com/office/powerpoint/2010/main" val="3660395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373E4D-AFDF-3E07-F689-42D84EE41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Pelvik Sağlıkta Postürün 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DF0A19-E071-289D-161D-3246B910D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Core</a:t>
            </a:r>
            <a:r>
              <a:rPr lang="tr-TR" dirty="0"/>
              <a:t> stabilitesi egzersizlerine başlamadan önce postür analizi yapmak önemlidir.</a:t>
            </a:r>
          </a:p>
          <a:p>
            <a:pPr lvl="0"/>
            <a:r>
              <a:rPr lang="tr-TR" b="1" dirty="0"/>
              <a:t>Anterior (Ön) Tip Postür:</a:t>
            </a:r>
            <a:r>
              <a:rPr lang="tr-TR" dirty="0"/>
              <a:t> İç organların sarkma eğilimi yaratır. Aşırı gövde gerginliği ve pelvisin öne eğilmesi ile karakterizedir.</a:t>
            </a:r>
          </a:p>
          <a:p>
            <a:pPr lvl="0"/>
            <a:r>
              <a:rPr lang="tr-TR" b="1" dirty="0"/>
              <a:t>Posterior (Arka) Tip Postür:</a:t>
            </a:r>
            <a:r>
              <a:rPr lang="tr-TR" dirty="0"/>
              <a:t> Ekspiratuar (nefes verme) göğüs pozisyonu, posterior pelvik </a:t>
            </a:r>
            <a:r>
              <a:rPr lang="tr-TR" dirty="0" err="1"/>
              <a:t>tilt</a:t>
            </a:r>
            <a:r>
              <a:rPr lang="tr-TR" dirty="0"/>
              <a:t> ve </a:t>
            </a:r>
            <a:r>
              <a:rPr lang="tr-TR" dirty="0" err="1"/>
              <a:t>sakroiliak</a:t>
            </a:r>
            <a:r>
              <a:rPr lang="tr-TR" dirty="0"/>
              <a:t> eklemler seviyesinde artan gerginlik ile karakterizedir.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2206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21392A-D8AB-5E4E-AD86-A880E3C0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Pelvik Sağlıkta Postürün 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A2F059-2D89-CA0E-FAE0-9EE3B387D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Omurgayı stabilize etmekten sorumlu kasların, </a:t>
            </a:r>
            <a:r>
              <a:rPr lang="tr-TR" dirty="0" err="1"/>
              <a:t>kontinansı</a:t>
            </a:r>
            <a:r>
              <a:rPr lang="tr-TR" dirty="0"/>
              <a:t> (idrar tutma) sürdürmede de önemli bir rolü vardır.</a:t>
            </a:r>
          </a:p>
          <a:p>
            <a:pPr lvl="0"/>
            <a:r>
              <a:rPr lang="tr-TR" dirty="0"/>
              <a:t>Vücuttaki farklı diyaframlar arasındaki basınç dengesinin yeniden sağlanması ve pelvik bölgedeki kas gerginliğine dikkat edilmesi gerekir.</a:t>
            </a:r>
          </a:p>
          <a:p>
            <a:pPr lvl="0"/>
            <a:r>
              <a:rPr lang="tr-TR" dirty="0"/>
              <a:t>Lomber-pelvik kompleksin instabilitesinden kaynaklanan disfonksiyon, inkontinans gibi uzak yanıtlar üretebilir.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92223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9A8029-C8E5-0099-848D-78536C5C7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Ürojinekolojik</a:t>
            </a:r>
            <a:r>
              <a:rPr lang="tr-TR" b="1" dirty="0"/>
              <a:t> Sorunlar ve Seksolojik Boyut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10F445-4FE4-5780-5C5C-81664A5FD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Kadın </a:t>
            </a:r>
            <a:r>
              <a:rPr lang="tr-TR" dirty="0" err="1"/>
              <a:t>genital</a:t>
            </a:r>
            <a:r>
              <a:rPr lang="tr-TR" dirty="0"/>
              <a:t> organlarının statik bozuklukları ve buna bağlı </a:t>
            </a:r>
            <a:r>
              <a:rPr lang="tr-TR" dirty="0" err="1"/>
              <a:t>ürojinekolojik</a:t>
            </a:r>
            <a:r>
              <a:rPr lang="tr-TR" dirty="0"/>
              <a:t> sorunlar, fiziksel ve cinsel aktiviteyi sınırlayan özel bir engelliliktir.</a:t>
            </a:r>
          </a:p>
          <a:p>
            <a:pPr lvl="0"/>
            <a:r>
              <a:rPr lang="tr-TR" dirty="0"/>
              <a:t>Bu durumla ilişkili </a:t>
            </a:r>
            <a:r>
              <a:rPr lang="tr-TR" dirty="0" err="1"/>
              <a:t>menopozal</a:t>
            </a:r>
            <a:r>
              <a:rPr lang="tr-TR" dirty="0"/>
              <a:t> cinsel işlev bozuklukları şunlardır: </a:t>
            </a:r>
          </a:p>
          <a:p>
            <a:pPr lvl="1"/>
            <a:r>
              <a:rPr lang="tr-TR" dirty="0" err="1"/>
              <a:t>Hipo</a:t>
            </a:r>
            <a:r>
              <a:rPr lang="tr-TR" dirty="0"/>
              <a:t>- veya </a:t>
            </a:r>
            <a:r>
              <a:rPr lang="tr-TR" dirty="0" err="1"/>
              <a:t>anorgazmi</a:t>
            </a:r>
            <a:r>
              <a:rPr lang="tr-TR" dirty="0"/>
              <a:t> (orgazm olamama veya azalması).</a:t>
            </a:r>
          </a:p>
          <a:p>
            <a:pPr lvl="1"/>
            <a:r>
              <a:rPr lang="tr-TR" dirty="0" err="1"/>
              <a:t>Disparoni</a:t>
            </a:r>
            <a:r>
              <a:rPr lang="tr-TR" dirty="0"/>
              <a:t> (ağrılı cinsel ilişki).</a:t>
            </a:r>
          </a:p>
          <a:p>
            <a:pPr lvl="1"/>
            <a:r>
              <a:rPr lang="tr-TR" dirty="0" err="1"/>
              <a:t>Klimaktüri</a:t>
            </a:r>
            <a:r>
              <a:rPr lang="tr-TR" dirty="0"/>
              <a:t> (ilişki sırasında idrar sızdırma).</a:t>
            </a:r>
          </a:p>
          <a:p>
            <a:pPr lvl="1"/>
            <a:r>
              <a:rPr lang="tr-TR" dirty="0" err="1"/>
              <a:t>Hipolibidemi</a:t>
            </a:r>
            <a:r>
              <a:rPr lang="tr-TR" dirty="0"/>
              <a:t> veya </a:t>
            </a:r>
            <a:r>
              <a:rPr lang="tr-TR" dirty="0" err="1"/>
              <a:t>alibidemi</a:t>
            </a:r>
            <a:r>
              <a:rPr lang="tr-TR" dirty="0"/>
              <a:t> (cinsel istek azlığı veya yokluğu).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09410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EF4CA0-24A7-1AD9-CBED-57D6CD24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Seksolojik Sorunların Yaygınlığı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7F3CA3-BF50-A140-C1D6-EAB859522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Literatür verileri ve klinik gözlemler, analiz edilen </a:t>
            </a:r>
            <a:r>
              <a:rPr lang="tr-TR" dirty="0" err="1"/>
              <a:t>ürojinekolojik</a:t>
            </a:r>
            <a:r>
              <a:rPr lang="tr-TR" dirty="0"/>
              <a:t> bozukluklar durumunda kadınların %50'sinden fazlasının </a:t>
            </a:r>
            <a:r>
              <a:rPr lang="tr-TR" dirty="0" err="1"/>
              <a:t>hipo</a:t>
            </a:r>
            <a:r>
              <a:rPr lang="tr-TR" dirty="0"/>
              <a:t>- veya </a:t>
            </a:r>
            <a:r>
              <a:rPr lang="tr-TR" dirty="0" err="1"/>
              <a:t>alibidemi</a:t>
            </a:r>
            <a:r>
              <a:rPr lang="tr-TR" dirty="0"/>
              <a:t> sergilediğini göstermektedir.</a:t>
            </a:r>
          </a:p>
          <a:p>
            <a:pPr lvl="0"/>
            <a:r>
              <a:rPr lang="tr-TR" dirty="0"/>
              <a:t>Bu durum kadınların kendilerini daha az çekici hissetmelerine yol açar, bu yüzden cinsel temastan kaçınırlar ve bu da genellikle ilişkilerinde sorunlara neden olur.</a:t>
            </a:r>
          </a:p>
          <a:p>
            <a:pPr lvl="0"/>
            <a:r>
              <a:rPr lang="tr-TR" dirty="0"/>
              <a:t>Bu durum, </a:t>
            </a:r>
            <a:r>
              <a:rPr lang="tr-TR" dirty="0" err="1"/>
              <a:t>menopozal</a:t>
            </a:r>
            <a:r>
              <a:rPr lang="tr-TR" dirty="0"/>
              <a:t> </a:t>
            </a:r>
            <a:r>
              <a:rPr lang="tr-TR" dirty="0" err="1"/>
              <a:t>hipoöstrojenizme</a:t>
            </a:r>
            <a:r>
              <a:rPr lang="tr-TR" dirty="0"/>
              <a:t> ikincil atrofik değişikliklerin neden olduğu rahatsızlık ve idrarla (</a:t>
            </a:r>
            <a:r>
              <a:rPr lang="tr-TR" dirty="0" err="1"/>
              <a:t>klimaktüri</a:t>
            </a:r>
            <a:r>
              <a:rPr lang="tr-TR" dirty="0"/>
              <a:t>) </a:t>
            </a:r>
            <a:r>
              <a:rPr lang="tr-TR" dirty="0" err="1"/>
              <a:t>genital</a:t>
            </a:r>
            <a:r>
              <a:rPr lang="tr-TR" dirty="0"/>
              <a:t> mukoza tahrişinden kaynaklanmaktadır.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9732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F25B57-9A92-A692-F463-5D0B3E809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Klinisyenin Rolü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ED1B21-B710-3664-CBC3-20AD2DC6C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Klinik gözlemler, hastaların kendileri </a:t>
            </a:r>
            <a:r>
              <a:rPr lang="tr-TR" dirty="0" err="1"/>
              <a:t>ürojinekolojik</a:t>
            </a:r>
            <a:r>
              <a:rPr lang="tr-TR" dirty="0"/>
              <a:t> sorunlardan şikayet ederken, genellikle statik bozukluklarla ilgili seksolojik sorunları bildirmediklerini göstermektedir.</a:t>
            </a:r>
          </a:p>
          <a:p>
            <a:pPr lvl="0"/>
            <a:r>
              <a:rPr lang="tr-TR" dirty="0"/>
              <a:t>Bu sorunlar genellikle empatik bir şekilde sorulmalıdır.</a:t>
            </a:r>
          </a:p>
          <a:p>
            <a:pPr lvl="0"/>
            <a:r>
              <a:rPr lang="tr-TR" dirty="0"/>
              <a:t>Yazarlar, jinekolojik tıbbi görüşmenin her zaman mahremiyete ve büyük bir empatiye saygı gösterilerek yürütülmesi gereken seksolojik yönlerle genişletilmesi gerektiğini vurgulamaktadır.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9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62ACB8-0940-DF63-90FF-99D8C5915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Çalışmanın Amacı ve Yaklaşımı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6B6066-237B-4AB2-090C-1772534F6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Bu çalışmanın amacı; manuel </a:t>
            </a:r>
            <a:r>
              <a:rPr lang="tr-TR" dirty="0" err="1"/>
              <a:t>visseral</a:t>
            </a:r>
            <a:r>
              <a:rPr lang="tr-TR" dirty="0"/>
              <a:t> terapi, </a:t>
            </a:r>
            <a:r>
              <a:rPr lang="tr-TR" dirty="0" err="1"/>
              <a:t>Kegel</a:t>
            </a:r>
            <a:r>
              <a:rPr lang="tr-TR" dirty="0"/>
              <a:t> kası egzersizleri, </a:t>
            </a:r>
            <a:r>
              <a:rPr lang="tr-TR" dirty="0" err="1"/>
              <a:t>core</a:t>
            </a:r>
            <a:r>
              <a:rPr lang="tr-TR" dirty="0"/>
              <a:t> kaslarını güçlendirme ve diyetin; pelvik destek bozuklukları ile idrar kaçırmayı önlemedeki rolünü ve bunların seksolojik yönler üzerindeki etkilerini vurgulamaktır.</a:t>
            </a:r>
          </a:p>
          <a:p>
            <a:pPr lvl="0"/>
            <a:r>
              <a:rPr lang="tr-TR" dirty="0"/>
              <a:t>En etkili yöntemin hangisi olduğunu doğrulayan bilimsel çalışmaların yokluğunda, daha fazla randomize bilimsel çalışmaya şiddetle ihtiyaç duyulmaktadır.</a:t>
            </a:r>
          </a:p>
          <a:p>
            <a:pPr lvl="0"/>
            <a:r>
              <a:rPr lang="tr-TR" dirty="0"/>
              <a:t>Pratik açıdan bakıldığında, kadınların sağlığını ve yaşam kalitesini iyileştirmek için tedavilerde multidisipliner bir yaklaşım en mantıklısı görünmektedir.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48680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633F05-D9A6-338A-7A44-4D33E3B81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Üriner İnkontinans - Tanım ve Riskler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72D8BC-6A17-FD77-BC73-A7A08FA08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Tanım:</a:t>
            </a:r>
            <a:r>
              <a:rPr lang="tr-TR" dirty="0"/>
              <a:t> Sağlık veya sosyal sorunlara neden olan bir miktarda üretra yoluyla kontrolsüz idrar atılımı olarak tanımlanır.</a:t>
            </a:r>
          </a:p>
          <a:p>
            <a:pPr lvl="0"/>
            <a:r>
              <a:rPr lang="tr-TR" b="1" dirty="0"/>
              <a:t>Risk Faktörleri: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Çok sayıda doğum, hızlı doğum ve cerrahi doğumlar.</a:t>
            </a:r>
          </a:p>
          <a:p>
            <a:pPr lvl="1"/>
            <a:r>
              <a:rPr lang="tr-TR" dirty="0"/>
              <a:t>Pelvik bölgedeki operasyonlar.</a:t>
            </a:r>
          </a:p>
          <a:p>
            <a:pPr lvl="1"/>
            <a:r>
              <a:rPr lang="tr-TR" dirty="0"/>
              <a:t>Bağ dokusuyla ilgili genetik durumlar.</a:t>
            </a:r>
          </a:p>
          <a:p>
            <a:pPr lvl="1"/>
            <a:r>
              <a:rPr lang="tr-TR" dirty="0"/>
              <a:t>Diyabet veya kronik kabızlık gibi sistemik hastalıklar.</a:t>
            </a:r>
          </a:p>
          <a:p>
            <a:pPr lvl="1"/>
            <a:r>
              <a:rPr lang="tr-TR" dirty="0"/>
              <a:t>Öksürük ve solunum yolu hastalıkları.</a:t>
            </a:r>
          </a:p>
          <a:p>
            <a:pPr lvl="1"/>
            <a:r>
              <a:rPr lang="tr-TR" dirty="0"/>
              <a:t>Yanlış beslenme, sigara, depresyon ve bazı farmakolojik ajanlar.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5948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1D6408-F324-7A79-A1DD-4223399C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Üriner İnkontinans - Sosyal Boyut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BF29B6-F691-F403-6D35-3E551E194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Görülme sıklığı nedeniyle idrar kaçırma sosyal bir sorun olarak kabul edilir ve 21. yüzyılın en acil sağlık sorunlarından biridir.</a:t>
            </a:r>
          </a:p>
          <a:p>
            <a:pPr lvl="0"/>
            <a:r>
              <a:rPr lang="tr-TR" dirty="0"/>
              <a:t>Bu rahatsızlık, yaşamı ve toplumda normal işleyişi bozan bir engellilik olarak kabul edilir.</a:t>
            </a:r>
          </a:p>
          <a:p>
            <a:pPr lvl="0"/>
            <a:r>
              <a:rPr lang="tr-TR" dirty="0"/>
              <a:t>"Sızıntı" sorunu sadece hamile ve doğum sonrası kadınları değil, her şeyden önce menopozdaki kadınları etkileyen artan bir grubu etkilemektedir.</a:t>
            </a:r>
          </a:p>
          <a:p>
            <a:r>
              <a:rPr lang="tr-TR" dirty="0"/>
              <a:t>Genel kanının aksine, idrar kaçırma genç kadınları da etkilemektedir, bu da genç kadınları önleme, hızlı teşhis ve tedavi konusunda eğitme ihtiyacını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218772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3D3F53-DDED-240C-270C-10AAA94B4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Üriner İnkontinans -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734C8C-4577-2F27-C5AC-97C845AB0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Stres Tipi (GSI):</a:t>
            </a:r>
            <a:r>
              <a:rPr lang="tr-TR" dirty="0"/>
              <a:t> Karın içi basınç arttığında (öksürme, gülme, kaldırma) kontrolsüz idrar sızıntısı.</a:t>
            </a:r>
          </a:p>
          <a:p>
            <a:pPr lvl="0"/>
            <a:r>
              <a:rPr lang="tr-TR" b="1" dirty="0"/>
              <a:t>Sıkışma (</a:t>
            </a:r>
            <a:r>
              <a:rPr lang="tr-TR" b="1" dirty="0" err="1"/>
              <a:t>Urge</a:t>
            </a:r>
            <a:r>
              <a:rPr lang="tr-TR" b="1" dirty="0"/>
              <a:t>) Tipi:</a:t>
            </a:r>
            <a:r>
              <a:rPr lang="tr-TR" dirty="0"/>
              <a:t> Kontrolsüz </a:t>
            </a:r>
            <a:r>
              <a:rPr lang="tr-TR" dirty="0" err="1"/>
              <a:t>detrusor</a:t>
            </a:r>
            <a:r>
              <a:rPr lang="tr-TR" dirty="0"/>
              <a:t> kasılması sonucu ortaya çıkan ani sıkışma hissi ile birlikte idrar kaçırma. "Aşırı aktif mesane (OAB)" olarak da adlandırılır.</a:t>
            </a:r>
          </a:p>
          <a:p>
            <a:pPr lvl="0"/>
            <a:r>
              <a:rPr lang="tr-TR" b="1" dirty="0"/>
              <a:t>Taşma (</a:t>
            </a:r>
            <a:r>
              <a:rPr lang="tr-TR" b="1" dirty="0" err="1"/>
              <a:t>Overflow</a:t>
            </a:r>
            <a:r>
              <a:rPr lang="tr-TR" b="1" dirty="0"/>
              <a:t>) Tipi:</a:t>
            </a:r>
            <a:r>
              <a:rPr lang="tr-TR" dirty="0"/>
              <a:t> Genişlemiş bir mesane nedeniyle istemsiz idrar sızmasıdır.</a:t>
            </a:r>
          </a:p>
          <a:p>
            <a:pPr lvl="0"/>
            <a:r>
              <a:rPr lang="tr-TR" b="1" dirty="0"/>
              <a:t>Karışık (Mixed) Tip:</a:t>
            </a:r>
            <a:r>
              <a:rPr lang="tr-TR" dirty="0"/>
              <a:t> Yukarıdaki tiplerin bir arada görülmesi, en sık stres ve sıkışma tipi birliktedir.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00596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DEB7E8-FA3E-38F1-3E2F-047D9110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Tedavi Stratejileri - Konservatif Yaklaşım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EB18B9-1C82-794F-9C09-961F92A7B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İlk Basamak:</a:t>
            </a:r>
            <a:r>
              <a:rPr lang="tr-TR" dirty="0"/>
              <a:t> Tedavinin ilk aşamasını konservatif yöntemler oluşturur.</a:t>
            </a:r>
          </a:p>
          <a:p>
            <a:pPr lvl="0"/>
            <a:r>
              <a:rPr lang="tr-TR" b="1" dirty="0"/>
              <a:t>Yöntemler: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Pelvik taban kas egzersizleri (</a:t>
            </a:r>
            <a:r>
              <a:rPr lang="tr-TR" dirty="0" err="1"/>
              <a:t>Kegel</a:t>
            </a:r>
            <a:r>
              <a:rPr lang="tr-TR" dirty="0"/>
              <a:t>).</a:t>
            </a:r>
          </a:p>
          <a:p>
            <a:pPr lvl="1"/>
            <a:r>
              <a:rPr lang="tr-TR" dirty="0"/>
              <a:t>Lokal östrojen tedavisi ile kombinasyon.</a:t>
            </a:r>
          </a:p>
          <a:p>
            <a:pPr lvl="1"/>
            <a:r>
              <a:rPr lang="tr-TR" b="1" dirty="0"/>
              <a:t>Fizyoterapi:</a:t>
            </a:r>
            <a:r>
              <a:rPr lang="tr-TR" dirty="0"/>
              <a:t> </a:t>
            </a:r>
            <a:r>
              <a:rPr lang="tr-TR" dirty="0" err="1"/>
              <a:t>Kinesiyoterapi</a:t>
            </a:r>
            <a:r>
              <a:rPr lang="tr-TR" dirty="0"/>
              <a:t>, </a:t>
            </a:r>
            <a:r>
              <a:rPr lang="tr-TR" dirty="0" err="1"/>
              <a:t>elektrostimülasyon</a:t>
            </a:r>
            <a:r>
              <a:rPr lang="tr-TR" dirty="0"/>
              <a:t>, </a:t>
            </a:r>
            <a:r>
              <a:rPr lang="tr-TR" dirty="0" err="1"/>
              <a:t>biofeedback</a:t>
            </a:r>
            <a:r>
              <a:rPr lang="tr-TR" dirty="0"/>
              <a:t>, manyetik stimülasyon ve davranış terapisi.</a:t>
            </a:r>
          </a:p>
          <a:p>
            <a:pPr lvl="0"/>
            <a:r>
              <a:rPr lang="tr-TR" b="1" dirty="0"/>
              <a:t>Bütüncül Yaklaşım:</a:t>
            </a:r>
            <a:r>
              <a:rPr lang="tr-TR" dirty="0"/>
              <a:t> En iyi sonuçları tıbbi, </a:t>
            </a:r>
            <a:r>
              <a:rPr lang="tr-TR" dirty="0" err="1"/>
              <a:t>fizyoterapötik</a:t>
            </a:r>
            <a:r>
              <a:rPr lang="tr-TR" dirty="0"/>
              <a:t> ve psikolojik bakımı içeren bütüncül bir yaklaşım sağlar.</a:t>
            </a:r>
          </a:p>
        </p:txBody>
      </p:sp>
    </p:spTree>
    <p:extLst>
      <p:ext uri="{BB962C8B-B14F-4D97-AF65-F5344CB8AC3E}">
        <p14:creationId xmlns:p14="http://schemas.microsoft.com/office/powerpoint/2010/main" val="30787600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A40CE3-F642-42E0-52BB-1655CDD6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Tedavi Stratejileri - Farmakolojik ve Diğerler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D585B7-90DC-C122-F9E5-B7169726F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İlaçlar:</a:t>
            </a:r>
            <a:r>
              <a:rPr lang="tr-TR" dirty="0"/>
              <a:t> </a:t>
            </a:r>
            <a:r>
              <a:rPr lang="tr-TR" dirty="0" err="1"/>
              <a:t>Muskarinik</a:t>
            </a:r>
            <a:r>
              <a:rPr lang="tr-TR" dirty="0"/>
              <a:t> reseptörleri bloke eden antikolinerjik ürünler kullanılır (</a:t>
            </a:r>
            <a:r>
              <a:rPr lang="tr-TR" dirty="0" err="1"/>
              <a:t>oksibutinin</a:t>
            </a:r>
            <a:r>
              <a:rPr lang="tr-TR" dirty="0"/>
              <a:t>, </a:t>
            </a:r>
            <a:r>
              <a:rPr lang="tr-TR" dirty="0" err="1"/>
              <a:t>tolterodin</a:t>
            </a:r>
            <a:r>
              <a:rPr lang="tr-TR" dirty="0"/>
              <a:t>, </a:t>
            </a:r>
            <a:r>
              <a:rPr lang="tr-TR" dirty="0" err="1"/>
              <a:t>trospium</a:t>
            </a:r>
            <a:r>
              <a:rPr lang="tr-TR" dirty="0"/>
              <a:t>, </a:t>
            </a:r>
            <a:r>
              <a:rPr lang="tr-TR" dirty="0" err="1"/>
              <a:t>solifenasin</a:t>
            </a:r>
            <a:r>
              <a:rPr lang="tr-TR" dirty="0"/>
              <a:t> ve </a:t>
            </a:r>
            <a:r>
              <a:rPr lang="tr-TR" dirty="0" err="1"/>
              <a:t>darifenasin</a:t>
            </a:r>
            <a:r>
              <a:rPr lang="tr-TR" dirty="0"/>
              <a:t>).</a:t>
            </a:r>
          </a:p>
          <a:p>
            <a:pPr lvl="0"/>
            <a:r>
              <a:rPr lang="tr-TR" dirty="0"/>
              <a:t>Bazı hastalarda, bu amaçla </a:t>
            </a:r>
            <a:r>
              <a:rPr lang="tr-TR" dirty="0" err="1"/>
              <a:t>botulinum</a:t>
            </a:r>
            <a:r>
              <a:rPr lang="tr-TR" dirty="0"/>
              <a:t> toksini kullanılarak mesane denervasyon tedavisi uygulanabilir.</a:t>
            </a:r>
          </a:p>
          <a:p>
            <a:pPr lvl="0"/>
            <a:r>
              <a:rPr lang="tr-TR" dirty="0" err="1"/>
              <a:t>Kolpexin</a:t>
            </a:r>
            <a:r>
              <a:rPr lang="tr-TR" dirty="0"/>
              <a:t>, </a:t>
            </a:r>
            <a:r>
              <a:rPr lang="tr-TR" dirty="0" err="1"/>
              <a:t>intraüretral</a:t>
            </a:r>
            <a:r>
              <a:rPr lang="tr-TR" dirty="0"/>
              <a:t> ekler ve idrar "sızıntısını" engelleyen üretral kelepçeler gibi ek geçici cihazlar da destekleyici etkiler sağlar.</a:t>
            </a:r>
          </a:p>
          <a:p>
            <a:pPr lvl="0"/>
            <a:r>
              <a:rPr lang="tr-TR" dirty="0"/>
              <a:t>Emici Pedler İdrar kokusunu nötralize ederek hastanın yaşam kalitesini artırırlar.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53724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710D98-1186-791A-FB91-4E6B1822B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Tedavi Stratejileri - Cerrahi Yaklaşımlar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C24785-82AF-5E5B-38C6-B49E9E3C8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Tedavi Seçimi:</a:t>
            </a:r>
            <a:r>
              <a:rPr lang="tr-TR" dirty="0"/>
              <a:t> Hastanın yaşı, genel durumu, fiziksel aktivitesi, önceki </a:t>
            </a:r>
            <a:r>
              <a:rPr lang="tr-TR" dirty="0" err="1"/>
              <a:t>ürojinekolojik</a:t>
            </a:r>
            <a:r>
              <a:rPr lang="tr-TR" dirty="0"/>
              <a:t> ameliyatları, hastanın cinsel yaşamını sürdürme kararı gibi birçok koşula ve kritere bağlıdır.</a:t>
            </a:r>
            <a:endParaRPr lang="tr-TR" b="1" dirty="0"/>
          </a:p>
          <a:p>
            <a:pPr lvl="0"/>
            <a:r>
              <a:rPr lang="tr-TR" b="1" dirty="0"/>
              <a:t>Askı (</a:t>
            </a:r>
            <a:r>
              <a:rPr lang="tr-TR" b="1" dirty="0" err="1"/>
              <a:t>Sling</a:t>
            </a:r>
            <a:r>
              <a:rPr lang="tr-TR" b="1" dirty="0"/>
              <a:t>) Prosedürleri:</a:t>
            </a:r>
            <a:r>
              <a:rPr lang="tr-TR" dirty="0"/>
              <a:t> Amaç, </a:t>
            </a:r>
            <a:r>
              <a:rPr lang="tr-TR" dirty="0" err="1"/>
              <a:t>pubo</a:t>
            </a:r>
            <a:r>
              <a:rPr lang="tr-TR" dirty="0"/>
              <a:t>-üretral bağları yerine polipropilen bir ağ (TVT bantları gibi) yerleştirerek restore etmek veya güçlendirmektir.</a:t>
            </a:r>
          </a:p>
          <a:p>
            <a:pPr lvl="0"/>
            <a:r>
              <a:rPr lang="tr-TR" b="1" dirty="0" err="1"/>
              <a:t>Obturator</a:t>
            </a:r>
            <a:r>
              <a:rPr lang="tr-TR" b="1" dirty="0"/>
              <a:t> </a:t>
            </a:r>
            <a:r>
              <a:rPr lang="tr-TR" b="1" dirty="0" err="1"/>
              <a:t>Foramen</a:t>
            </a:r>
            <a:r>
              <a:rPr lang="tr-TR" b="1" dirty="0"/>
              <a:t> Yoluyla Yapılan İşlemler:</a:t>
            </a:r>
            <a:r>
              <a:rPr lang="tr-TR" dirty="0"/>
              <a:t> Mesane, üretra, bağırsak perforasyonu gibi intraoperatif komplikasyon riskini önemli ölçüde azaltır.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98005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E7C678-B22E-85B5-5E60-6E2688298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Tedavi Stratejileri - Cerrahi (Polonya Jinekoloji Derneği Önerileri)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50A20A-7EF9-0DF9-8FB4-164B2907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Vajinanın ile pelvik </a:t>
            </a:r>
            <a:r>
              <a:rPr lang="tr-TR" dirty="0" err="1"/>
              <a:t>fasyal</a:t>
            </a:r>
            <a:r>
              <a:rPr lang="tr-TR" dirty="0"/>
              <a:t> yapıların uygun </a:t>
            </a:r>
            <a:r>
              <a:rPr lang="tr-TR" dirty="0" err="1"/>
              <a:t>trofizmi</a:t>
            </a:r>
            <a:r>
              <a:rPr lang="tr-TR" dirty="0"/>
              <a:t> (sağlığı) ve doğru cerrahi teknik önemlidir</a:t>
            </a:r>
            <a:endParaRPr lang="tr-TR" b="1" dirty="0"/>
          </a:p>
          <a:p>
            <a:pPr lvl="0"/>
            <a:r>
              <a:rPr lang="tr-TR" b="1" dirty="0"/>
              <a:t>Stres Tipi UI için Tercih Edilen Ameliyatlar:</a:t>
            </a:r>
            <a:r>
              <a:rPr lang="tr-TR" dirty="0"/>
              <a:t> Kanıtlanmış klinik etkinlik nedeniyle </a:t>
            </a:r>
            <a:r>
              <a:rPr lang="tr-TR" dirty="0" err="1"/>
              <a:t>Burch</a:t>
            </a:r>
            <a:r>
              <a:rPr lang="tr-TR" dirty="0"/>
              <a:t> </a:t>
            </a:r>
            <a:r>
              <a:rPr lang="tr-TR" dirty="0" err="1"/>
              <a:t>kolposüspansiyonu</a:t>
            </a:r>
            <a:r>
              <a:rPr lang="tr-TR" dirty="0"/>
              <a:t> ve sentetik materyaller kullanılarak yapılan askı (</a:t>
            </a:r>
            <a:r>
              <a:rPr lang="tr-TR" dirty="0" err="1"/>
              <a:t>sling</a:t>
            </a:r>
            <a:r>
              <a:rPr lang="tr-TR" dirty="0"/>
              <a:t>) prosedürleri önerilir.</a:t>
            </a:r>
          </a:p>
          <a:p>
            <a:pPr lvl="0"/>
            <a:r>
              <a:rPr lang="tr-TR" dirty="0"/>
              <a:t>Özellikle sentetik cerrahi materyaller kullanıldığında, ameliyattan önce ve sonra lokal östrojen tedavisi zorunludur.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3477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0E4CCA-47EF-E877-C84B-22964A1CF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Önleme ve Genel Öneriler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4BB947-5893-A1C5-3F24-FAE8BFA6C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Genital organların uygun statiğinin korunması şunlardan önemli ölçüde etkilenir: </a:t>
            </a:r>
          </a:p>
          <a:p>
            <a:pPr lvl="1"/>
            <a:r>
              <a:rPr lang="tr-TR" dirty="0"/>
              <a:t>Sağlıklı bir vücut ağırlığını korumak.</a:t>
            </a:r>
          </a:p>
          <a:p>
            <a:pPr lvl="1"/>
            <a:r>
              <a:rPr lang="tr-TR" dirty="0"/>
              <a:t>Yüksek fiziksel aktivite.</a:t>
            </a:r>
          </a:p>
          <a:p>
            <a:pPr lvl="1"/>
            <a:r>
              <a:rPr lang="tr-TR" dirty="0"/>
              <a:t>Sağlıklı günlük alışkanlıklar (mesane ve rektumun düzenli boşaltılması).</a:t>
            </a:r>
          </a:p>
          <a:p>
            <a:pPr lvl="1"/>
            <a:r>
              <a:rPr lang="tr-TR" dirty="0"/>
              <a:t>Doğru vücut duruşu ve doğru kuvvet dağılımı.</a:t>
            </a:r>
          </a:p>
          <a:p>
            <a:r>
              <a:rPr lang="tr-TR" dirty="0"/>
              <a:t>Özellikle ağır nesneleri kaldırma ve ayakta durma ile ilgili fiziksel efordan kaçınılmalıdır.</a:t>
            </a:r>
          </a:p>
        </p:txBody>
      </p:sp>
    </p:spTree>
    <p:extLst>
      <p:ext uri="{BB962C8B-B14F-4D97-AF65-F5344CB8AC3E}">
        <p14:creationId xmlns:p14="http://schemas.microsoft.com/office/powerpoint/2010/main" val="32338736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EB372F-3152-EF40-C2FD-9EA1BF80C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Sonuç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A6EEAF-5AA6-4174-394A-F84B788F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Genital organların uygun statiğinin korunması, sağlıklı bir vücut ağırlığı, yüksek fiziksel aktivite, sağlıklı günlük alışkanlıklar, doğru vücut duruşu, </a:t>
            </a:r>
            <a:r>
              <a:rPr lang="tr-TR" dirty="0" err="1"/>
              <a:t>visseral</a:t>
            </a:r>
            <a:r>
              <a:rPr lang="tr-TR" dirty="0"/>
              <a:t> terapi, pelvik taban (</a:t>
            </a:r>
            <a:r>
              <a:rPr lang="tr-TR" dirty="0" err="1"/>
              <a:t>Kegel</a:t>
            </a:r>
            <a:r>
              <a:rPr lang="tr-TR" dirty="0"/>
              <a:t>) kas ve </a:t>
            </a:r>
            <a:r>
              <a:rPr lang="tr-TR" dirty="0" err="1"/>
              <a:t>core</a:t>
            </a:r>
            <a:r>
              <a:rPr lang="tr-TR" dirty="0"/>
              <a:t> stabilitesi egzersizleri, menopoz sırasında hormon replasman tedavisi gibi faktörlerden önemli ölçüde etkilenir.</a:t>
            </a:r>
          </a:p>
          <a:p>
            <a:pPr lvl="0"/>
            <a:r>
              <a:rPr lang="tr-TR" dirty="0"/>
              <a:t>Hem profilaktik (önleyici) açıdan hem de </a:t>
            </a:r>
            <a:r>
              <a:rPr lang="tr-TR" dirty="0" err="1"/>
              <a:t>ürojinekolojik</a:t>
            </a:r>
            <a:r>
              <a:rPr lang="tr-TR" dirty="0"/>
              <a:t> bozukluklarla ilişkili statik bozuklukları olan hastaların tedavisi açısından, bu sorunun önemli bir yönü kadın cinselliği ve partnerlikteki sorunlardır.</a:t>
            </a:r>
          </a:p>
        </p:txBody>
      </p:sp>
    </p:spTree>
    <p:extLst>
      <p:ext uri="{BB962C8B-B14F-4D97-AF65-F5344CB8AC3E}">
        <p14:creationId xmlns:p14="http://schemas.microsoft.com/office/powerpoint/2010/main" val="33466698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7F5201-22CF-AF01-4012-188050EEE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Gelecek Perspektifi ve Araştırma İhtiyacı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4A3D0B-A50F-2BC5-B04B-B5C08ADC9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Ele alınan konuların (manuel </a:t>
            </a:r>
            <a:r>
              <a:rPr lang="tr-TR" dirty="0" err="1"/>
              <a:t>visseral</a:t>
            </a:r>
            <a:r>
              <a:rPr lang="tr-TR" dirty="0"/>
              <a:t> terapi, </a:t>
            </a:r>
            <a:r>
              <a:rPr lang="tr-TR" dirty="0" err="1"/>
              <a:t>Kegel</a:t>
            </a:r>
            <a:r>
              <a:rPr lang="tr-TR" dirty="0"/>
              <a:t> egzersizleri, </a:t>
            </a:r>
            <a:r>
              <a:rPr lang="tr-TR" dirty="0" err="1"/>
              <a:t>core</a:t>
            </a:r>
            <a:r>
              <a:rPr lang="tr-TR" dirty="0"/>
              <a:t> stabilitesi, diyet) pelvik destek bozuklukları ve idrar kaçırma (seksolojik yönler dahil) üzerindeki etkilerini ve fizyoterapi ile </a:t>
            </a:r>
            <a:r>
              <a:rPr lang="tr-TR" dirty="0" err="1"/>
              <a:t>osteopatinin</a:t>
            </a:r>
            <a:r>
              <a:rPr lang="tr-TR" dirty="0"/>
              <a:t> bunları tedavi etmedeki rolünü netleştirmek için araştırma gerektirmektedir.</a:t>
            </a:r>
          </a:p>
          <a:p>
            <a:pPr lvl="0"/>
            <a:r>
              <a:rPr lang="tr-TR" dirty="0"/>
              <a:t>Klinik uygulama ve araştırmaların, pelvik destek bozuklukları ve idrar kaçırması olan kadın popülasyonunda geniş bir </a:t>
            </a:r>
            <a:r>
              <a:rPr lang="tr-TR" dirty="0" err="1"/>
              <a:t>visseral</a:t>
            </a:r>
            <a:r>
              <a:rPr lang="tr-TR" dirty="0"/>
              <a:t> muayene ve kas-iskelet sistemi klinik muayenesi içermesi </a:t>
            </a:r>
            <a:r>
              <a:rPr lang="tr-TR" dirty="0" err="1"/>
              <a:t>gerekemektedir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009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C6C050-B43D-40FE-C16C-7F17E6929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Giriş - Değişen Demografi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E40C80-520C-CD6C-38E9-21341D15D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Yaşlanan nüfus, menopoz ve yaşlanma karşıtı tıp sorunlarına olan ilgiyi artırmıştır.</a:t>
            </a:r>
          </a:p>
          <a:p>
            <a:pPr lvl="0"/>
            <a:r>
              <a:rPr lang="tr-TR" dirty="0"/>
              <a:t>Polonya'da 65 yaş üstü insanlar nüfusun %11'inden fazlasını oluşturmaktadır.</a:t>
            </a:r>
          </a:p>
          <a:p>
            <a:pPr lvl="0"/>
            <a:r>
              <a:rPr lang="tr-TR" dirty="0"/>
              <a:t>Nüfusun yaşam beklentisi, 65 yaşındaki bir kadının 83 yaşına kolayca ulaşabileceği bir noktaya uzamıştır.</a:t>
            </a:r>
          </a:p>
          <a:p>
            <a:pPr lvl="0"/>
            <a:r>
              <a:rPr lang="tr-TR" dirty="0"/>
              <a:t>Bu durum, yaşlıların seksolojik bakıma da ihtiyaç duyduğu anlamına gelir.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00227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9CF17B-ADB6-2083-8B75-7ACD7AE8E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 dirty="0"/>
              <a:t>Referanslar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14CBDED9-D451-5CD6-3726-E0EB8F6C6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716088"/>
            <a:ext cx="11029950" cy="4143375"/>
          </a:xfrm>
        </p:spPr>
        <p:txBody>
          <a:bodyPr numCol="4">
            <a:normAutofit fontScale="2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err="1"/>
              <a:t>Statistics</a:t>
            </a:r>
            <a:r>
              <a:rPr lang="tr-TR" dirty="0"/>
              <a:t> Poland. </a:t>
            </a:r>
            <a:r>
              <a:rPr lang="tr-TR" dirty="0">
                <a:hlinkClick r:id="rId2"/>
              </a:rPr>
              <a:t>https://stat.gov.pl.</a:t>
            </a:r>
            <a:r>
              <a:rPr lang="tr-TR" dirty="0"/>
              <a:t> (13.05.2022).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Bitzer</a:t>
            </a:r>
            <a:r>
              <a:rPr lang="tr-TR" dirty="0"/>
              <a:t> J, </a:t>
            </a:r>
            <a:r>
              <a:rPr lang="tr-TR" dirty="0" err="1"/>
              <a:t>Platano</a:t>
            </a:r>
            <a:r>
              <a:rPr lang="tr-TR" dirty="0"/>
              <a:t> G, </a:t>
            </a:r>
            <a:r>
              <a:rPr lang="tr-TR" dirty="0" err="1"/>
              <a:t>Tschudin</a:t>
            </a:r>
            <a:r>
              <a:rPr lang="tr-TR" dirty="0"/>
              <a:t> S, et al.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counseling</a:t>
            </a:r>
            <a:r>
              <a:rPr lang="tr-TR" dirty="0"/>
              <a:t> in </a:t>
            </a:r>
            <a:r>
              <a:rPr lang="tr-TR" dirty="0" err="1"/>
              <a:t>elderly</a:t>
            </a:r>
            <a:r>
              <a:rPr lang="tr-TR" dirty="0"/>
              <a:t> </a:t>
            </a:r>
            <a:r>
              <a:rPr lang="tr-TR" dirty="0" err="1"/>
              <a:t>couples</a:t>
            </a:r>
            <a:r>
              <a:rPr lang="tr-TR" dirty="0"/>
              <a:t>. J 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. 2008; 5(9): 2027–2043,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3"/>
              </a:rPr>
              <a:t>10.1111/j.1743-6109.2008.00926.x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4"/>
              </a:rPr>
              <a:t>18637999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Jaspers</a:t>
            </a:r>
            <a:r>
              <a:rPr lang="tr-TR" dirty="0"/>
              <a:t> L, </a:t>
            </a:r>
            <a:r>
              <a:rPr lang="tr-TR" dirty="0" err="1"/>
              <a:t>Daan</a:t>
            </a:r>
            <a:r>
              <a:rPr lang="tr-TR" dirty="0"/>
              <a:t> NMP, </a:t>
            </a:r>
            <a:r>
              <a:rPr lang="tr-TR" dirty="0" err="1"/>
              <a:t>van</a:t>
            </a:r>
            <a:r>
              <a:rPr lang="tr-TR" dirty="0"/>
              <a:t> </a:t>
            </a:r>
            <a:r>
              <a:rPr lang="tr-TR" dirty="0" err="1"/>
              <a:t>Dijk</a:t>
            </a:r>
            <a:r>
              <a:rPr lang="tr-TR" dirty="0"/>
              <a:t> GM, et al. </a:t>
            </a:r>
            <a:r>
              <a:rPr lang="tr-TR" dirty="0" err="1"/>
              <a:t>Health</a:t>
            </a:r>
            <a:r>
              <a:rPr lang="tr-TR" dirty="0"/>
              <a:t> in </a:t>
            </a:r>
            <a:r>
              <a:rPr lang="tr-TR" dirty="0" err="1"/>
              <a:t>middle-aged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elderly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: a </a:t>
            </a:r>
            <a:r>
              <a:rPr lang="tr-TR" dirty="0" err="1"/>
              <a:t>conceptual</a:t>
            </a:r>
            <a:r>
              <a:rPr lang="tr-TR" dirty="0"/>
              <a:t> </a:t>
            </a:r>
            <a:r>
              <a:rPr lang="tr-TR" dirty="0" err="1"/>
              <a:t>framework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healthy</a:t>
            </a:r>
            <a:r>
              <a:rPr lang="tr-TR" dirty="0"/>
              <a:t> </a:t>
            </a:r>
            <a:r>
              <a:rPr lang="tr-TR" dirty="0" err="1"/>
              <a:t>menopause</a:t>
            </a:r>
            <a:r>
              <a:rPr lang="tr-TR" dirty="0"/>
              <a:t>. </a:t>
            </a:r>
            <a:r>
              <a:rPr lang="tr-TR" dirty="0" err="1"/>
              <a:t>Maturitas</a:t>
            </a:r>
            <a:r>
              <a:rPr lang="tr-TR" dirty="0"/>
              <a:t>. 2015; 81(1): 93–98,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5"/>
              </a:rPr>
              <a:t>10.1016/j.maturitas.2015.02.010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6"/>
              </a:rPr>
              <a:t>25813865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Pawlaczyk</a:t>
            </a:r>
            <a:r>
              <a:rPr lang="tr-TR" dirty="0"/>
              <a:t> M, </a:t>
            </a:r>
            <a:r>
              <a:rPr lang="tr-TR" dirty="0" err="1"/>
              <a:t>Jarząbek-Bielecka</a:t>
            </a:r>
            <a:r>
              <a:rPr lang="tr-TR" dirty="0"/>
              <a:t> G. </a:t>
            </a:r>
            <a:r>
              <a:rPr lang="tr-TR" dirty="0" err="1"/>
              <a:t>Menopause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. </a:t>
            </a:r>
            <a:r>
              <a:rPr lang="tr-TR" dirty="0" err="1"/>
              <a:t>Nowiny</a:t>
            </a:r>
            <a:r>
              <a:rPr lang="tr-TR" dirty="0"/>
              <a:t> </a:t>
            </a:r>
            <a:r>
              <a:rPr lang="tr-TR" dirty="0" err="1"/>
              <a:t>Lekarskie</a:t>
            </a:r>
            <a:r>
              <a:rPr lang="tr-TR" dirty="0"/>
              <a:t>. 2009; 78(5-6): 317–320.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Burrows</a:t>
            </a:r>
            <a:r>
              <a:rPr lang="tr-TR" dirty="0"/>
              <a:t> LJ, </a:t>
            </a:r>
            <a:r>
              <a:rPr lang="tr-TR" dirty="0" err="1"/>
              <a:t>Meyn</a:t>
            </a:r>
            <a:r>
              <a:rPr lang="tr-TR" dirty="0"/>
              <a:t> LA, Walters MD, et al.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symptoms</a:t>
            </a:r>
            <a:r>
              <a:rPr lang="tr-TR" dirty="0"/>
              <a:t> in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organ </a:t>
            </a:r>
            <a:r>
              <a:rPr lang="tr-TR" dirty="0" err="1"/>
              <a:t>prolapse</a:t>
            </a:r>
            <a:r>
              <a:rPr lang="tr-TR" dirty="0"/>
              <a:t>. </a:t>
            </a:r>
            <a:r>
              <a:rPr lang="tr-TR" dirty="0" err="1"/>
              <a:t>Obstet</a:t>
            </a:r>
            <a:r>
              <a:rPr lang="tr-TR" dirty="0"/>
              <a:t> </a:t>
            </a:r>
            <a:r>
              <a:rPr lang="tr-TR" dirty="0" err="1"/>
              <a:t>Gynecol</a:t>
            </a:r>
            <a:r>
              <a:rPr lang="tr-TR" dirty="0"/>
              <a:t>. 2004; 104(5 </a:t>
            </a:r>
            <a:r>
              <a:rPr lang="tr-TR" dirty="0" err="1"/>
              <a:t>Pt</a:t>
            </a:r>
            <a:r>
              <a:rPr lang="tr-TR" dirty="0"/>
              <a:t> 1): 982–988,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7"/>
              </a:rPr>
              <a:t>10.1097/01.AOG.0000142708.61298.be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8"/>
              </a:rPr>
              <a:t>15516388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El </a:t>
            </a:r>
            <a:r>
              <a:rPr lang="tr-TR" dirty="0" err="1"/>
              <a:t>Khoudary</a:t>
            </a:r>
            <a:r>
              <a:rPr lang="tr-TR" dirty="0"/>
              <a:t> SR, </a:t>
            </a:r>
            <a:r>
              <a:rPr lang="tr-TR" dirty="0" err="1"/>
              <a:t>Greendale</a:t>
            </a:r>
            <a:r>
              <a:rPr lang="tr-TR" dirty="0"/>
              <a:t> G, Crawford SL, et al.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menopause</a:t>
            </a:r>
            <a:r>
              <a:rPr lang="tr-TR" dirty="0"/>
              <a:t> </a:t>
            </a:r>
            <a:r>
              <a:rPr lang="tr-TR" dirty="0" err="1"/>
              <a:t>transition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women’s</a:t>
            </a:r>
            <a:r>
              <a:rPr lang="tr-TR" dirty="0"/>
              <a:t> </a:t>
            </a:r>
            <a:r>
              <a:rPr lang="tr-TR" dirty="0" err="1"/>
              <a:t>health</a:t>
            </a:r>
            <a:r>
              <a:rPr lang="tr-TR" dirty="0"/>
              <a:t> at </a:t>
            </a:r>
            <a:r>
              <a:rPr lang="tr-TR" dirty="0" err="1"/>
              <a:t>midlife</a:t>
            </a:r>
            <a:r>
              <a:rPr lang="tr-TR" dirty="0"/>
              <a:t>: a </a:t>
            </a:r>
            <a:r>
              <a:rPr lang="tr-TR" dirty="0" err="1"/>
              <a:t>progress</a:t>
            </a:r>
            <a:r>
              <a:rPr lang="tr-TR" dirty="0"/>
              <a:t> </a:t>
            </a:r>
            <a:r>
              <a:rPr lang="tr-TR" dirty="0" err="1"/>
              <a:t>report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of </a:t>
            </a:r>
            <a:r>
              <a:rPr lang="tr-TR" dirty="0" err="1"/>
              <a:t>Women’s</a:t>
            </a:r>
            <a:r>
              <a:rPr lang="tr-TR" dirty="0"/>
              <a:t>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Nation</a:t>
            </a:r>
            <a:r>
              <a:rPr lang="tr-TR" dirty="0"/>
              <a:t> (SWAN). </a:t>
            </a:r>
            <a:r>
              <a:rPr lang="tr-TR" dirty="0" err="1"/>
              <a:t>Menopause</a:t>
            </a:r>
            <a:r>
              <a:rPr lang="tr-TR" dirty="0"/>
              <a:t>. 2019; 26(10): 1213–1227,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9"/>
              </a:rPr>
              <a:t>10.1097/GME.0000000000001424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10"/>
              </a:rPr>
              <a:t>31568098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Ghaderi</a:t>
            </a:r>
            <a:r>
              <a:rPr lang="tr-TR" dirty="0"/>
              <a:t> F, </a:t>
            </a:r>
            <a:r>
              <a:rPr lang="tr-TR" dirty="0" err="1"/>
              <a:t>Mohammadi</a:t>
            </a:r>
            <a:r>
              <a:rPr lang="tr-TR" dirty="0"/>
              <a:t> K, Amir </a:t>
            </a:r>
            <a:r>
              <a:rPr lang="tr-TR" dirty="0" err="1"/>
              <a:t>Sasan</a:t>
            </a:r>
            <a:r>
              <a:rPr lang="tr-TR" dirty="0"/>
              <a:t> R, et al.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stabilization</a:t>
            </a:r>
            <a:r>
              <a:rPr lang="tr-TR" dirty="0"/>
              <a:t> </a:t>
            </a:r>
            <a:r>
              <a:rPr lang="tr-TR" dirty="0" err="1"/>
              <a:t>exercises</a:t>
            </a:r>
            <a:r>
              <a:rPr lang="tr-TR" dirty="0"/>
              <a:t> </a:t>
            </a:r>
            <a:r>
              <a:rPr lang="tr-TR" dirty="0" err="1"/>
              <a:t>focusing</a:t>
            </a:r>
            <a:r>
              <a:rPr lang="tr-TR" dirty="0"/>
              <a:t> on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muscles</a:t>
            </a:r>
            <a:r>
              <a:rPr lang="tr-TR" dirty="0"/>
              <a:t> on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incontinence</a:t>
            </a:r>
            <a:r>
              <a:rPr lang="tr-TR" dirty="0"/>
              <a:t> in </a:t>
            </a:r>
            <a:r>
              <a:rPr lang="tr-TR" dirty="0" err="1"/>
              <a:t>women</a:t>
            </a:r>
            <a:r>
              <a:rPr lang="tr-TR" dirty="0"/>
              <a:t>. </a:t>
            </a:r>
            <a:r>
              <a:rPr lang="tr-TR" dirty="0" err="1"/>
              <a:t>Urology</a:t>
            </a:r>
            <a:r>
              <a:rPr lang="tr-TR" dirty="0"/>
              <a:t>. 2016; 93: 50–54,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11"/>
              </a:rPr>
              <a:t>10.1016/j.urology.2016.03.034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12"/>
              </a:rPr>
              <a:t>27059833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Walton LM, </a:t>
            </a:r>
            <a:r>
              <a:rPr lang="tr-TR" dirty="0" err="1"/>
              <a:t>Raigangar</a:t>
            </a:r>
            <a:r>
              <a:rPr lang="tr-TR" dirty="0"/>
              <a:t> V, Abraham MS, et al. </a:t>
            </a:r>
            <a:r>
              <a:rPr lang="tr-TR" dirty="0" err="1"/>
              <a:t>Effects</a:t>
            </a:r>
            <a:r>
              <a:rPr lang="tr-TR" dirty="0"/>
              <a:t> of an 8-week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core</a:t>
            </a:r>
            <a:r>
              <a:rPr lang="tr-TR" dirty="0"/>
              <a:t> </a:t>
            </a:r>
            <a:r>
              <a:rPr lang="tr-TR" dirty="0" err="1"/>
              <a:t>stability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 </a:t>
            </a:r>
            <a:r>
              <a:rPr lang="tr-TR" dirty="0" err="1"/>
              <a:t>programme</a:t>
            </a:r>
            <a:r>
              <a:rPr lang="tr-TR" dirty="0"/>
              <a:t> on </a:t>
            </a:r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outcomes</a:t>
            </a:r>
            <a:r>
              <a:rPr lang="tr-TR" dirty="0"/>
              <a:t>. </a:t>
            </a:r>
            <a:r>
              <a:rPr lang="tr-TR" dirty="0" err="1"/>
              <a:t>Physiother</a:t>
            </a:r>
            <a:r>
              <a:rPr lang="tr-TR" dirty="0"/>
              <a:t> </a:t>
            </a:r>
            <a:r>
              <a:rPr lang="tr-TR" dirty="0" err="1"/>
              <a:t>Res</a:t>
            </a:r>
            <a:r>
              <a:rPr lang="tr-TR" dirty="0"/>
              <a:t> </a:t>
            </a:r>
            <a:r>
              <a:rPr lang="tr-TR" dirty="0" err="1"/>
              <a:t>Int</a:t>
            </a:r>
            <a:r>
              <a:rPr lang="tr-TR" dirty="0"/>
              <a:t>. 2019; 24(4): e1780,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13"/>
              </a:rPr>
              <a:t>10.1002/pri.1780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14"/>
              </a:rPr>
              <a:t>31038256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DeLancey</a:t>
            </a:r>
            <a:r>
              <a:rPr lang="tr-TR" dirty="0"/>
              <a:t> JOL. </a:t>
            </a:r>
            <a:r>
              <a:rPr lang="tr-TR" dirty="0" err="1"/>
              <a:t>What’s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functional</a:t>
            </a:r>
            <a:r>
              <a:rPr lang="tr-TR" dirty="0"/>
              <a:t> </a:t>
            </a:r>
            <a:r>
              <a:rPr lang="tr-TR" dirty="0" err="1"/>
              <a:t>anatomy</a:t>
            </a:r>
            <a:r>
              <a:rPr lang="tr-TR" dirty="0"/>
              <a:t> of </a:t>
            </a:r>
            <a:r>
              <a:rPr lang="tr-TR" dirty="0" err="1"/>
              <a:t>pelvic</a:t>
            </a:r>
            <a:r>
              <a:rPr lang="tr-TR" dirty="0"/>
              <a:t> organ </a:t>
            </a:r>
            <a:r>
              <a:rPr lang="tr-TR" dirty="0" err="1"/>
              <a:t>prolapse</a:t>
            </a:r>
            <a:r>
              <a:rPr lang="tr-TR" dirty="0"/>
              <a:t>? </a:t>
            </a:r>
            <a:r>
              <a:rPr lang="tr-TR" dirty="0" err="1"/>
              <a:t>Curr</a:t>
            </a:r>
            <a:r>
              <a:rPr lang="tr-TR" dirty="0"/>
              <a:t> </a:t>
            </a:r>
            <a:r>
              <a:rPr lang="tr-TR" dirty="0" err="1"/>
              <a:t>Opin</a:t>
            </a:r>
            <a:r>
              <a:rPr lang="tr-TR" dirty="0"/>
              <a:t> </a:t>
            </a:r>
            <a:r>
              <a:rPr lang="tr-TR" dirty="0" err="1"/>
              <a:t>Obstet</a:t>
            </a:r>
            <a:r>
              <a:rPr lang="tr-TR" dirty="0"/>
              <a:t> </a:t>
            </a:r>
            <a:r>
              <a:rPr lang="tr-TR" dirty="0" err="1"/>
              <a:t>Gynecol</a:t>
            </a:r>
            <a:r>
              <a:rPr lang="tr-TR" dirty="0"/>
              <a:t>. 2016; 28(5): 420–429,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15"/>
              </a:rPr>
              <a:t>10.1097/GCO.0000000000000312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16"/>
              </a:rPr>
              <a:t>27517338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Huang YC, Chang KV. </a:t>
            </a:r>
            <a:r>
              <a:rPr lang="tr-TR" dirty="0" err="1"/>
              <a:t>Kegel</a:t>
            </a:r>
            <a:r>
              <a:rPr lang="tr-TR" dirty="0"/>
              <a:t> </a:t>
            </a:r>
            <a:r>
              <a:rPr lang="tr-TR" dirty="0" err="1"/>
              <a:t>Exercises</a:t>
            </a:r>
            <a:r>
              <a:rPr lang="tr-TR" dirty="0"/>
              <a:t>. </a:t>
            </a:r>
            <a:r>
              <a:rPr lang="tr-TR" dirty="0" err="1"/>
              <a:t>StatPearls</a:t>
            </a:r>
            <a:r>
              <a:rPr lang="tr-TR" dirty="0"/>
              <a:t> [Internet], </a:t>
            </a:r>
            <a:r>
              <a:rPr lang="tr-TR" dirty="0" err="1"/>
              <a:t>Treasure</a:t>
            </a:r>
            <a:r>
              <a:rPr lang="tr-TR" dirty="0"/>
              <a:t> Island (FL) 2022.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Barral</a:t>
            </a:r>
            <a:r>
              <a:rPr lang="tr-TR" dirty="0"/>
              <a:t> JP, </a:t>
            </a:r>
            <a:r>
              <a:rPr lang="tr-TR" dirty="0" err="1"/>
              <a:t>Mercier</a:t>
            </a:r>
            <a:r>
              <a:rPr lang="tr-TR" dirty="0"/>
              <a:t> P. Basic </a:t>
            </a:r>
            <a:r>
              <a:rPr lang="tr-TR" dirty="0" err="1"/>
              <a:t>Concepts</a:t>
            </a:r>
            <a:r>
              <a:rPr lang="tr-TR" dirty="0"/>
              <a:t>. </a:t>
            </a:r>
            <a:r>
              <a:rPr lang="tr-TR" dirty="0" err="1"/>
              <a:t>In</a:t>
            </a:r>
            <a:r>
              <a:rPr lang="tr-TR" dirty="0"/>
              <a:t>: </a:t>
            </a:r>
            <a:r>
              <a:rPr lang="tr-TR" dirty="0" err="1"/>
              <a:t>Barral</a:t>
            </a:r>
            <a:r>
              <a:rPr lang="tr-TR" dirty="0"/>
              <a:t> JP, </a:t>
            </a:r>
            <a:r>
              <a:rPr lang="tr-TR" dirty="0" err="1"/>
              <a:t>Mercier</a:t>
            </a:r>
            <a:r>
              <a:rPr lang="tr-TR" dirty="0"/>
              <a:t> P. ed.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. </a:t>
            </a:r>
            <a:r>
              <a:rPr lang="tr-TR" dirty="0" err="1"/>
              <a:t>Eastland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, Seattle 1988.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Stone C.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obstetric</a:t>
            </a:r>
            <a:r>
              <a:rPr lang="tr-TR" dirty="0"/>
              <a:t> </a:t>
            </a:r>
            <a:r>
              <a:rPr lang="tr-TR" dirty="0" err="1"/>
              <a:t>osteopathy</a:t>
            </a:r>
            <a:r>
              <a:rPr lang="tr-TR" dirty="0"/>
              <a:t>. Churchill </a:t>
            </a:r>
            <a:r>
              <a:rPr lang="tr-TR" dirty="0" err="1"/>
              <a:t>Livingstone</a:t>
            </a:r>
            <a:r>
              <a:rPr lang="tr-TR" dirty="0"/>
              <a:t>, </a:t>
            </a:r>
            <a:r>
              <a:rPr lang="tr-TR" dirty="0" err="1"/>
              <a:t>London</a:t>
            </a:r>
            <a:r>
              <a:rPr lang="tr-TR" dirty="0"/>
              <a:t> 2007.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Wojcik</a:t>
            </a:r>
            <a:r>
              <a:rPr lang="tr-TR" dirty="0"/>
              <a:t> M, </a:t>
            </a:r>
            <a:r>
              <a:rPr lang="tr-TR" dirty="0" err="1"/>
              <a:t>Plagens-Rotman</a:t>
            </a:r>
            <a:r>
              <a:rPr lang="tr-TR" dirty="0"/>
              <a:t> K, </a:t>
            </a:r>
            <a:r>
              <a:rPr lang="tr-TR" dirty="0" err="1"/>
              <a:t>Merks</a:t>
            </a:r>
            <a:r>
              <a:rPr lang="tr-TR" dirty="0"/>
              <a:t> P, et al.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in </a:t>
            </a:r>
            <a:r>
              <a:rPr lang="tr-TR" dirty="0" err="1"/>
              <a:t>disorders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reproductive</a:t>
            </a:r>
            <a:r>
              <a:rPr lang="tr-TR" dirty="0"/>
              <a:t> </a:t>
            </a:r>
            <a:r>
              <a:rPr lang="tr-TR" dirty="0" err="1"/>
              <a:t>organs</a:t>
            </a:r>
            <a:r>
              <a:rPr lang="tr-TR" dirty="0"/>
              <a:t>. </a:t>
            </a:r>
            <a:r>
              <a:rPr lang="tr-TR" dirty="0" err="1"/>
              <a:t>Ginekol</a:t>
            </a:r>
            <a:r>
              <a:rPr lang="tr-TR" dirty="0"/>
              <a:t> </a:t>
            </a:r>
            <a:r>
              <a:rPr lang="tr-TR" dirty="0" err="1"/>
              <a:t>Pol</a:t>
            </a:r>
            <a:r>
              <a:rPr lang="tr-TR" dirty="0"/>
              <a:t>. 2022; 93(6): 511–518,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17"/>
              </a:rPr>
              <a:t>10.5603/GP.a2022.0021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18"/>
              </a:rPr>
              <a:t>35766196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Wójcik</a:t>
            </a:r>
            <a:r>
              <a:rPr lang="tr-TR" dirty="0"/>
              <a:t> M, </a:t>
            </a:r>
            <a:r>
              <a:rPr lang="tr-TR" dirty="0" err="1"/>
              <a:t>Jarząbek-Bielecka</a:t>
            </a:r>
            <a:r>
              <a:rPr lang="tr-TR" dirty="0"/>
              <a:t> G, </a:t>
            </a:r>
            <a:r>
              <a:rPr lang="tr-TR" dirty="0" err="1"/>
              <a:t>Merks</a:t>
            </a:r>
            <a:r>
              <a:rPr lang="tr-TR" dirty="0"/>
              <a:t> P, et al.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selected</a:t>
            </a:r>
            <a:r>
              <a:rPr lang="tr-TR" dirty="0"/>
              <a:t> </a:t>
            </a:r>
            <a:r>
              <a:rPr lang="tr-TR" dirty="0" err="1"/>
              <a:t>dysfunctions</a:t>
            </a:r>
            <a:r>
              <a:rPr lang="tr-TR" dirty="0"/>
              <a:t>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emphasis</a:t>
            </a:r>
            <a:r>
              <a:rPr lang="tr-TR" dirty="0"/>
              <a:t> on </a:t>
            </a:r>
            <a:r>
              <a:rPr lang="tr-TR" dirty="0" err="1"/>
              <a:t>locomotive</a:t>
            </a:r>
            <a:r>
              <a:rPr lang="tr-TR" dirty="0"/>
              <a:t> organ </a:t>
            </a:r>
            <a:r>
              <a:rPr lang="tr-TR" dirty="0" err="1"/>
              <a:t>pain</a:t>
            </a:r>
            <a:r>
              <a:rPr lang="tr-TR" dirty="0"/>
              <a:t> in </a:t>
            </a:r>
            <a:r>
              <a:rPr lang="tr-TR" dirty="0" err="1"/>
              <a:t>pregnant</a:t>
            </a:r>
            <a:r>
              <a:rPr lang="tr-TR" dirty="0"/>
              <a:t> </a:t>
            </a:r>
            <a:r>
              <a:rPr lang="tr-TR" dirty="0" err="1"/>
              <a:t>women-importance</a:t>
            </a:r>
            <a:r>
              <a:rPr lang="tr-TR" dirty="0"/>
              <a:t> of </a:t>
            </a:r>
            <a:r>
              <a:rPr lang="tr-TR" dirty="0" err="1"/>
              <a:t>reducing</a:t>
            </a:r>
            <a:r>
              <a:rPr lang="tr-TR" dirty="0"/>
              <a:t> </a:t>
            </a:r>
            <a:r>
              <a:rPr lang="tr-TR" dirty="0" err="1"/>
              <a:t>oxidative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. </a:t>
            </a:r>
            <a:r>
              <a:rPr lang="tr-TR" dirty="0" err="1"/>
              <a:t>Antioxidants</a:t>
            </a:r>
            <a:r>
              <a:rPr lang="tr-TR" dirty="0"/>
              <a:t> (Basel). 2022; 11(6): 1118,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19"/>
              </a:rPr>
              <a:t>10.3390/antiox11061118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20"/>
              </a:rPr>
              <a:t>35740015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Tettambel</a:t>
            </a:r>
            <a:r>
              <a:rPr lang="tr-TR" dirty="0"/>
              <a:t> MA. An </a:t>
            </a:r>
            <a:r>
              <a:rPr lang="tr-TR" dirty="0" err="1"/>
              <a:t>osteopathic</a:t>
            </a:r>
            <a:r>
              <a:rPr lang="tr-TR" dirty="0"/>
              <a:t> </a:t>
            </a:r>
            <a:r>
              <a:rPr lang="tr-TR" dirty="0" err="1"/>
              <a:t>approach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treating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. J </a:t>
            </a:r>
            <a:r>
              <a:rPr lang="tr-TR" dirty="0" err="1"/>
              <a:t>Am</a:t>
            </a:r>
            <a:r>
              <a:rPr lang="tr-TR" dirty="0"/>
              <a:t> </a:t>
            </a:r>
            <a:r>
              <a:rPr lang="tr-TR" dirty="0" err="1"/>
              <a:t>Osteopath</a:t>
            </a:r>
            <a:r>
              <a:rPr lang="tr-TR" dirty="0"/>
              <a:t> </a:t>
            </a:r>
            <a:r>
              <a:rPr lang="tr-TR" dirty="0" err="1"/>
              <a:t>Assoc</a:t>
            </a:r>
            <a:r>
              <a:rPr lang="tr-TR" dirty="0"/>
              <a:t>. 2005; 105(9 </a:t>
            </a:r>
            <a:r>
              <a:rPr lang="tr-TR" dirty="0" err="1"/>
              <a:t>Suppl</a:t>
            </a:r>
            <a:r>
              <a:rPr lang="tr-TR" dirty="0"/>
              <a:t> 4): S20–S22,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21"/>
              </a:rPr>
              <a:t>16249362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Tettambel</a:t>
            </a:r>
            <a:r>
              <a:rPr lang="tr-TR" dirty="0"/>
              <a:t> M, Nelson K.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: Nelson KE, </a:t>
            </a:r>
            <a:r>
              <a:rPr lang="tr-TR" dirty="0" err="1"/>
              <a:t>Glonek</a:t>
            </a:r>
            <a:r>
              <a:rPr lang="tr-TR" dirty="0"/>
              <a:t> T. ed. </a:t>
            </a:r>
            <a:r>
              <a:rPr lang="tr-TR" dirty="0" err="1"/>
              <a:t>Somatic</a:t>
            </a:r>
            <a:r>
              <a:rPr lang="tr-TR" dirty="0"/>
              <a:t> </a:t>
            </a:r>
            <a:r>
              <a:rPr lang="tr-TR" dirty="0" err="1"/>
              <a:t>Dysfunction</a:t>
            </a:r>
            <a:r>
              <a:rPr lang="tr-TR" dirty="0"/>
              <a:t> in </a:t>
            </a:r>
            <a:r>
              <a:rPr lang="tr-TR" dirty="0" err="1"/>
              <a:t>Osteopathic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. 2nd ed. </a:t>
            </a:r>
            <a:r>
              <a:rPr lang="tr-TR" dirty="0" err="1"/>
              <a:t>Wolters</a:t>
            </a:r>
            <a:r>
              <a:rPr lang="tr-TR" dirty="0"/>
              <a:t> </a:t>
            </a:r>
            <a:r>
              <a:rPr lang="tr-TR" dirty="0" err="1"/>
              <a:t>Kluwer</a:t>
            </a:r>
            <a:r>
              <a:rPr lang="tr-TR" dirty="0"/>
              <a:t> </a:t>
            </a:r>
            <a:r>
              <a:rPr lang="tr-TR" dirty="0" err="1"/>
              <a:t>Health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 2014.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Myers</a:t>
            </a:r>
            <a:r>
              <a:rPr lang="tr-TR" dirty="0"/>
              <a:t> KA, </a:t>
            </a:r>
            <a:r>
              <a:rPr lang="tr-TR" dirty="0" err="1"/>
              <a:t>Rattner</a:t>
            </a:r>
            <a:r>
              <a:rPr lang="tr-TR" dirty="0"/>
              <a:t> JB, </a:t>
            </a:r>
            <a:r>
              <a:rPr lang="tr-TR" dirty="0" err="1"/>
              <a:t>Shrive</a:t>
            </a:r>
            <a:r>
              <a:rPr lang="tr-TR" dirty="0"/>
              <a:t> NG, et al. </a:t>
            </a:r>
            <a:r>
              <a:rPr lang="tr-TR" dirty="0" err="1"/>
              <a:t>Hydrostatic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 </a:t>
            </a:r>
            <a:r>
              <a:rPr lang="tr-TR" dirty="0" err="1"/>
              <a:t>sensation</a:t>
            </a:r>
            <a:r>
              <a:rPr lang="tr-TR" dirty="0"/>
              <a:t> in </a:t>
            </a:r>
            <a:r>
              <a:rPr lang="tr-TR" dirty="0" err="1"/>
              <a:t>cells</a:t>
            </a:r>
            <a:r>
              <a:rPr lang="tr-TR" dirty="0"/>
              <a:t>: </a:t>
            </a:r>
            <a:r>
              <a:rPr lang="tr-TR" dirty="0" err="1"/>
              <a:t>integration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tensegrity</a:t>
            </a:r>
            <a:r>
              <a:rPr lang="tr-TR" dirty="0"/>
              <a:t> model. </a:t>
            </a:r>
            <a:r>
              <a:rPr lang="tr-TR" dirty="0" err="1"/>
              <a:t>Biochem</a:t>
            </a:r>
            <a:r>
              <a:rPr lang="tr-TR" dirty="0"/>
              <a:t> Cell </a:t>
            </a:r>
            <a:r>
              <a:rPr lang="tr-TR" dirty="0" err="1"/>
              <a:t>Biol</a:t>
            </a:r>
            <a:r>
              <a:rPr lang="tr-TR" dirty="0"/>
              <a:t>. 2007; 85(5): 543–551,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22"/>
              </a:rPr>
              <a:t>10.1139/o07-108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23"/>
              </a:rPr>
              <a:t>17901896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Kirk B, Elliott-Burke T.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 on </a:t>
            </a:r>
            <a:r>
              <a:rPr lang="tr-TR" dirty="0" err="1"/>
              <a:t>Diastasis</a:t>
            </a:r>
            <a:r>
              <a:rPr lang="tr-TR" dirty="0"/>
              <a:t> </a:t>
            </a:r>
            <a:r>
              <a:rPr lang="tr-TR" dirty="0" err="1"/>
              <a:t>Recti</a:t>
            </a:r>
            <a:r>
              <a:rPr lang="tr-TR" dirty="0"/>
              <a:t> Abdominis (DRA): A 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series</a:t>
            </a:r>
            <a:r>
              <a:rPr lang="tr-TR" dirty="0"/>
              <a:t>. J </a:t>
            </a:r>
            <a:r>
              <a:rPr lang="tr-TR" dirty="0" err="1"/>
              <a:t>Bodyw</a:t>
            </a:r>
            <a:r>
              <a:rPr lang="tr-TR" dirty="0"/>
              <a:t> </a:t>
            </a:r>
            <a:r>
              <a:rPr lang="tr-TR" dirty="0" err="1"/>
              <a:t>Mov</a:t>
            </a:r>
            <a:r>
              <a:rPr lang="tr-TR" dirty="0"/>
              <a:t> </a:t>
            </a:r>
            <a:r>
              <a:rPr lang="tr-TR" dirty="0" err="1"/>
              <a:t>Ther</a:t>
            </a:r>
            <a:r>
              <a:rPr lang="tr-TR" dirty="0"/>
              <a:t>. 2021; 26: 471–480,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24"/>
              </a:rPr>
              <a:t>10.1016/j.jbmt.2020.06.007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25"/>
              </a:rPr>
              <a:t>33992284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Archambault-Ezenwa</a:t>
            </a:r>
            <a:r>
              <a:rPr lang="tr-TR" dirty="0"/>
              <a:t> L, </a:t>
            </a:r>
            <a:r>
              <a:rPr lang="tr-TR" dirty="0" err="1"/>
              <a:t>Brewer</a:t>
            </a:r>
            <a:r>
              <a:rPr lang="tr-TR" dirty="0"/>
              <a:t> J, </a:t>
            </a:r>
            <a:r>
              <a:rPr lang="tr-TR" dirty="0" err="1"/>
              <a:t>Markowski</a:t>
            </a:r>
            <a:r>
              <a:rPr lang="tr-TR" dirty="0"/>
              <a:t> A. A </a:t>
            </a:r>
            <a:r>
              <a:rPr lang="tr-TR" dirty="0" err="1"/>
              <a:t>comprehensive</a:t>
            </a:r>
            <a:r>
              <a:rPr lang="tr-TR" dirty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approach</a:t>
            </a:r>
            <a:r>
              <a:rPr lang="tr-TR" dirty="0"/>
              <a:t>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failed</a:t>
            </a:r>
            <a:r>
              <a:rPr lang="tr-TR" dirty="0"/>
              <a:t> </a:t>
            </a:r>
            <a:r>
              <a:rPr lang="tr-TR" dirty="0" err="1"/>
              <a:t>biofeedback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constipation</a:t>
            </a:r>
            <a:r>
              <a:rPr lang="tr-TR" dirty="0"/>
              <a:t>. </a:t>
            </a:r>
            <a:r>
              <a:rPr lang="tr-TR" dirty="0" err="1"/>
              <a:t>Tech</a:t>
            </a:r>
            <a:r>
              <a:rPr lang="tr-TR" dirty="0"/>
              <a:t> </a:t>
            </a:r>
            <a:r>
              <a:rPr lang="tr-TR" dirty="0" err="1"/>
              <a:t>Coloproctol</a:t>
            </a:r>
            <a:r>
              <a:rPr lang="tr-TR" dirty="0"/>
              <a:t>. 2016; 20(8): 603–607,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26"/>
              </a:rPr>
              <a:t>10.1007/s10151-016-1489-4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27"/>
              </a:rPr>
              <a:t>27343116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De </a:t>
            </a:r>
            <a:r>
              <a:rPr lang="tr-TR" dirty="0" err="1"/>
              <a:t>Marco</a:t>
            </a:r>
            <a:r>
              <a:rPr lang="tr-TR" dirty="0"/>
              <a:t> M, </a:t>
            </a:r>
            <a:r>
              <a:rPr lang="tr-TR" dirty="0" err="1"/>
              <a:t>Arbieto</a:t>
            </a:r>
            <a:r>
              <a:rPr lang="tr-TR" dirty="0"/>
              <a:t> ERM, Da Roza TH, et al.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 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muscles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in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incontinence</a:t>
            </a:r>
            <a:r>
              <a:rPr lang="tr-TR" dirty="0"/>
              <a:t>: a </a:t>
            </a:r>
            <a:r>
              <a:rPr lang="tr-TR" dirty="0" err="1"/>
              <a:t>randomized</a:t>
            </a:r>
            <a:r>
              <a:rPr lang="tr-TR" dirty="0"/>
              <a:t> </a:t>
            </a:r>
            <a:r>
              <a:rPr lang="tr-TR" dirty="0" err="1"/>
              <a:t>controlled</a:t>
            </a:r>
            <a:r>
              <a:rPr lang="tr-TR" dirty="0"/>
              <a:t> </a:t>
            </a:r>
            <a:r>
              <a:rPr lang="tr-TR" dirty="0" err="1"/>
              <a:t>trial</a:t>
            </a:r>
            <a:r>
              <a:rPr lang="tr-TR" dirty="0"/>
              <a:t>. </a:t>
            </a:r>
            <a:r>
              <a:rPr lang="tr-TR" dirty="0" err="1"/>
              <a:t>Neurourol</a:t>
            </a:r>
            <a:r>
              <a:rPr lang="tr-TR" dirty="0"/>
              <a:t> </a:t>
            </a:r>
            <a:r>
              <a:rPr lang="tr-TR" dirty="0" err="1"/>
              <a:t>Urodyn</a:t>
            </a:r>
            <a:r>
              <a:rPr lang="tr-TR" dirty="0"/>
              <a:t>. 2022; 41(1): 399–408,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28"/>
              </a:rPr>
              <a:t>10.1002/nau.24836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29"/>
              </a:rPr>
              <a:t>34787917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Sandler</a:t>
            </a:r>
            <a:r>
              <a:rPr lang="tr-TR" dirty="0"/>
              <a:t> S. </a:t>
            </a:r>
            <a:r>
              <a:rPr lang="tr-TR" dirty="0" err="1"/>
              <a:t>Osteopathy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obstetrics</a:t>
            </a:r>
            <a:r>
              <a:rPr lang="tr-TR" dirty="0"/>
              <a:t>. </a:t>
            </a:r>
            <a:r>
              <a:rPr lang="tr-TR" dirty="0" err="1"/>
              <a:t>Handspring</a:t>
            </a:r>
            <a:r>
              <a:rPr lang="tr-TR" dirty="0"/>
              <a:t> Publishing Limited, </a:t>
            </a:r>
            <a:r>
              <a:rPr lang="tr-TR" dirty="0" err="1"/>
              <a:t>London</a:t>
            </a:r>
            <a:r>
              <a:rPr lang="tr-TR" dirty="0"/>
              <a:t> 2021.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Gilroy</a:t>
            </a:r>
            <a:r>
              <a:rPr lang="tr-TR" dirty="0"/>
              <a:t> RJ, </a:t>
            </a:r>
            <a:r>
              <a:rPr lang="tr-TR" dirty="0" err="1"/>
              <a:t>Mangura</a:t>
            </a:r>
            <a:r>
              <a:rPr lang="tr-TR" dirty="0"/>
              <a:t> BT, </a:t>
            </a:r>
            <a:r>
              <a:rPr lang="tr-TR" dirty="0" err="1"/>
              <a:t>Lavietes</a:t>
            </a:r>
            <a:r>
              <a:rPr lang="tr-TR" dirty="0"/>
              <a:t> MH. </a:t>
            </a:r>
            <a:r>
              <a:rPr lang="tr-TR" dirty="0" err="1"/>
              <a:t>Rib</a:t>
            </a:r>
            <a:r>
              <a:rPr lang="tr-TR" dirty="0"/>
              <a:t> </a:t>
            </a:r>
            <a:r>
              <a:rPr lang="tr-TR" dirty="0" err="1"/>
              <a:t>cage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abdominal </a:t>
            </a:r>
            <a:r>
              <a:rPr lang="tr-TR" dirty="0" err="1"/>
              <a:t>volume</a:t>
            </a:r>
            <a:r>
              <a:rPr lang="tr-TR" dirty="0"/>
              <a:t> </a:t>
            </a:r>
            <a:r>
              <a:rPr lang="tr-TR" dirty="0" err="1"/>
              <a:t>displacements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breathing</a:t>
            </a:r>
            <a:r>
              <a:rPr lang="tr-TR" dirty="0"/>
              <a:t> in </a:t>
            </a:r>
            <a:r>
              <a:rPr lang="tr-TR" dirty="0" err="1"/>
              <a:t>pregnancy</a:t>
            </a:r>
            <a:r>
              <a:rPr lang="tr-TR" dirty="0"/>
              <a:t>. </a:t>
            </a:r>
            <a:r>
              <a:rPr lang="tr-TR" dirty="0" err="1"/>
              <a:t>Am</a:t>
            </a:r>
            <a:r>
              <a:rPr lang="tr-TR" dirty="0"/>
              <a:t> </a:t>
            </a:r>
            <a:r>
              <a:rPr lang="tr-TR" dirty="0" err="1"/>
              <a:t>Rev</a:t>
            </a:r>
            <a:r>
              <a:rPr lang="tr-TR" dirty="0"/>
              <a:t> </a:t>
            </a:r>
            <a:r>
              <a:rPr lang="tr-TR" dirty="0" err="1"/>
              <a:t>Respir</a:t>
            </a:r>
            <a:r>
              <a:rPr lang="tr-TR" dirty="0"/>
              <a:t> </a:t>
            </a:r>
            <a:r>
              <a:rPr lang="tr-TR" dirty="0" err="1"/>
              <a:t>Dis</a:t>
            </a:r>
            <a:r>
              <a:rPr lang="tr-TR" dirty="0"/>
              <a:t>. 1988; 137(3): 668–672,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30"/>
              </a:rPr>
              <a:t>10.1164/</a:t>
            </a:r>
            <a:r>
              <a:rPr lang="tr-TR" dirty="0" err="1">
                <a:hlinkClick r:id="rId30"/>
              </a:rPr>
              <a:t>ajrccm</a:t>
            </a:r>
            <a:r>
              <a:rPr lang="tr-TR" dirty="0">
                <a:hlinkClick r:id="rId30"/>
              </a:rPr>
              <a:t>/137.3.668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31"/>
              </a:rPr>
              <a:t>3345045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LoMauro</a:t>
            </a:r>
            <a:r>
              <a:rPr lang="tr-TR" dirty="0"/>
              <a:t> A, </a:t>
            </a:r>
            <a:r>
              <a:rPr lang="tr-TR" dirty="0" err="1"/>
              <a:t>Aliverti</a:t>
            </a:r>
            <a:r>
              <a:rPr lang="tr-TR" dirty="0"/>
              <a:t> A.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pregnancy</a:t>
            </a:r>
            <a:r>
              <a:rPr lang="tr-TR" dirty="0"/>
              <a:t>: </a:t>
            </a:r>
            <a:r>
              <a:rPr lang="tr-TR" dirty="0" err="1"/>
              <a:t>Physiology</a:t>
            </a:r>
            <a:r>
              <a:rPr lang="tr-TR" dirty="0"/>
              <a:t> </a:t>
            </a:r>
            <a:r>
              <a:rPr lang="tr-TR" dirty="0" err="1"/>
              <a:t>masterclass</a:t>
            </a:r>
            <a:r>
              <a:rPr lang="tr-TR" dirty="0"/>
              <a:t>. </a:t>
            </a:r>
            <a:r>
              <a:rPr lang="tr-TR" dirty="0" err="1"/>
              <a:t>Breathe</a:t>
            </a:r>
            <a:r>
              <a:rPr lang="tr-TR" dirty="0"/>
              <a:t> (</a:t>
            </a:r>
            <a:r>
              <a:rPr lang="tr-TR" dirty="0" err="1"/>
              <a:t>Sheff</a:t>
            </a:r>
            <a:r>
              <a:rPr lang="tr-TR" dirty="0"/>
              <a:t>). 2015; 11(4): 297–301,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32"/>
              </a:rPr>
              <a:t>10.1183/20734735.008615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33"/>
              </a:rPr>
              <a:t>27066123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Villalta</a:t>
            </a:r>
            <a:r>
              <a:rPr lang="tr-TR" dirty="0"/>
              <a:t> Santos L, </a:t>
            </a:r>
            <a:r>
              <a:rPr lang="tr-TR" dirty="0" err="1"/>
              <a:t>Lisboa</a:t>
            </a:r>
            <a:r>
              <a:rPr lang="tr-TR" dirty="0"/>
              <a:t> </a:t>
            </a:r>
            <a:r>
              <a:rPr lang="tr-TR" dirty="0" err="1"/>
              <a:t>Córdoba</a:t>
            </a:r>
            <a:r>
              <a:rPr lang="tr-TR" dirty="0"/>
              <a:t> L, </a:t>
            </a:r>
            <a:r>
              <a:rPr lang="tr-TR" dirty="0" err="1"/>
              <a:t>Benite</a:t>
            </a:r>
            <a:r>
              <a:rPr lang="tr-TR" dirty="0"/>
              <a:t> </a:t>
            </a:r>
            <a:r>
              <a:rPr lang="tr-TR" dirty="0" err="1"/>
              <a:t>Palma</a:t>
            </a:r>
            <a:r>
              <a:rPr lang="tr-TR" dirty="0"/>
              <a:t> </a:t>
            </a:r>
            <a:r>
              <a:rPr lang="tr-TR" dirty="0" err="1"/>
              <a:t>Lopes</a:t>
            </a:r>
            <a:r>
              <a:rPr lang="tr-TR" dirty="0"/>
              <a:t> J, et al. Active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 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conventional</a:t>
            </a:r>
            <a:r>
              <a:rPr lang="tr-TR" dirty="0"/>
              <a:t> </a:t>
            </a:r>
            <a:r>
              <a:rPr lang="tr-TR" dirty="0" err="1"/>
              <a:t>physiotherapy</a:t>
            </a:r>
            <a:r>
              <a:rPr lang="tr-TR" dirty="0"/>
              <a:t> in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dysfunction</a:t>
            </a:r>
            <a:r>
              <a:rPr lang="tr-TR" dirty="0"/>
              <a:t>: a </a:t>
            </a:r>
            <a:r>
              <a:rPr lang="tr-TR" dirty="0" err="1"/>
              <a:t>preliminary</a:t>
            </a:r>
            <a:r>
              <a:rPr lang="tr-TR" dirty="0"/>
              <a:t>, </a:t>
            </a:r>
            <a:r>
              <a:rPr lang="tr-TR" dirty="0" err="1"/>
              <a:t>randomized</a:t>
            </a:r>
            <a:r>
              <a:rPr lang="tr-TR" dirty="0"/>
              <a:t>, </a:t>
            </a:r>
            <a:r>
              <a:rPr lang="tr-TR" dirty="0" err="1"/>
              <a:t>controlled</a:t>
            </a:r>
            <a:r>
              <a:rPr lang="tr-TR" dirty="0"/>
              <a:t>, </a:t>
            </a:r>
            <a:r>
              <a:rPr lang="tr-TR" dirty="0" err="1"/>
              <a:t>double-blind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trial</a:t>
            </a:r>
            <a:r>
              <a:rPr lang="tr-TR" dirty="0"/>
              <a:t>. J </a:t>
            </a:r>
            <a:r>
              <a:rPr lang="tr-TR" dirty="0" err="1"/>
              <a:t>Chiropr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. 2019; 18(2): 79–89,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34"/>
              </a:rPr>
              <a:t>10.1016/j.jcm.2018.11.005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35"/>
              </a:rPr>
              <a:t>31372099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Silva</a:t>
            </a:r>
            <a:r>
              <a:rPr lang="tr-TR" dirty="0"/>
              <a:t> AC, </a:t>
            </a:r>
            <a:r>
              <a:rPr lang="tr-TR" dirty="0" err="1"/>
              <a:t>Biasotto</a:t>
            </a:r>
            <a:r>
              <a:rPr lang="tr-TR" dirty="0"/>
              <a:t>-Gonzalez DA, </a:t>
            </a:r>
            <a:r>
              <a:rPr lang="tr-TR" dirty="0" err="1"/>
              <a:t>Oliveira</a:t>
            </a:r>
            <a:r>
              <a:rPr lang="tr-TR" dirty="0"/>
              <a:t> FH, et al.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osteopathic</a:t>
            </a:r>
            <a:r>
              <a:rPr lang="tr-TR" dirty="0"/>
              <a:t>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 on </a:t>
            </a:r>
            <a:r>
              <a:rPr lang="tr-TR" dirty="0" err="1"/>
              <a:t>pain</a:t>
            </a:r>
            <a:r>
              <a:rPr lang="tr-TR" dirty="0"/>
              <a:t>, </a:t>
            </a:r>
            <a:r>
              <a:rPr lang="tr-TR" dirty="0" err="1"/>
              <a:t>cervical</a:t>
            </a:r>
            <a:r>
              <a:rPr lang="tr-TR" dirty="0"/>
              <a:t> </a:t>
            </a:r>
            <a:r>
              <a:rPr lang="tr-TR" dirty="0" err="1"/>
              <a:t>range</a:t>
            </a:r>
            <a:r>
              <a:rPr lang="tr-TR" dirty="0"/>
              <a:t> of </a:t>
            </a:r>
            <a:r>
              <a:rPr lang="tr-TR" dirty="0" err="1"/>
              <a:t>motion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upper</a:t>
            </a:r>
            <a:r>
              <a:rPr lang="tr-TR" dirty="0"/>
              <a:t> </a:t>
            </a:r>
            <a:r>
              <a:rPr lang="tr-TR" dirty="0" err="1"/>
              <a:t>trapezius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nonspecific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functional</a:t>
            </a:r>
            <a:r>
              <a:rPr lang="tr-TR" dirty="0"/>
              <a:t> </a:t>
            </a:r>
            <a:r>
              <a:rPr lang="tr-TR" dirty="0" err="1"/>
              <a:t>dyspepsia</a:t>
            </a:r>
            <a:r>
              <a:rPr lang="tr-TR" dirty="0"/>
              <a:t>: a </a:t>
            </a:r>
            <a:r>
              <a:rPr lang="tr-TR" dirty="0" err="1"/>
              <a:t>randomized</a:t>
            </a:r>
            <a:r>
              <a:rPr lang="tr-TR" dirty="0"/>
              <a:t>, </a:t>
            </a:r>
            <a:r>
              <a:rPr lang="tr-TR" dirty="0" err="1"/>
              <a:t>double-blind</a:t>
            </a:r>
            <a:r>
              <a:rPr lang="tr-TR" dirty="0"/>
              <a:t>, </a:t>
            </a:r>
            <a:r>
              <a:rPr lang="tr-TR" dirty="0" err="1"/>
              <a:t>placebo-controlled</a:t>
            </a:r>
            <a:r>
              <a:rPr lang="tr-TR" dirty="0"/>
              <a:t> pilot </a:t>
            </a:r>
            <a:r>
              <a:rPr lang="tr-TR" dirty="0" err="1"/>
              <a:t>study</a:t>
            </a:r>
            <a:r>
              <a:rPr lang="tr-TR" dirty="0"/>
              <a:t>. </a:t>
            </a:r>
            <a:r>
              <a:rPr lang="tr-TR" dirty="0" err="1"/>
              <a:t>Evid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Complement</a:t>
            </a:r>
            <a:r>
              <a:rPr lang="tr-TR" dirty="0"/>
              <a:t> </a:t>
            </a:r>
            <a:r>
              <a:rPr lang="tr-TR" dirty="0" err="1"/>
              <a:t>Alternat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. 2018; 2018: 4929271,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36"/>
              </a:rPr>
              <a:t>10.1155/2018/4929271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37"/>
              </a:rPr>
              <a:t>30534176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Fernandes</a:t>
            </a:r>
            <a:r>
              <a:rPr lang="tr-TR" dirty="0"/>
              <a:t> WV, Blanco CR, </a:t>
            </a:r>
            <a:r>
              <a:rPr lang="tr-TR" dirty="0" err="1"/>
              <a:t>Politti</a:t>
            </a:r>
            <a:r>
              <a:rPr lang="tr-TR" dirty="0"/>
              <a:t> F, et al.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 a </a:t>
            </a:r>
            <a:r>
              <a:rPr lang="tr-TR" dirty="0" err="1"/>
              <a:t>six-week</a:t>
            </a:r>
            <a:r>
              <a:rPr lang="tr-TR" dirty="0"/>
              <a:t> </a:t>
            </a:r>
            <a:r>
              <a:rPr lang="tr-TR" dirty="0" err="1"/>
              <a:t>osteopathic</a:t>
            </a:r>
            <a:r>
              <a:rPr lang="tr-TR" dirty="0"/>
              <a:t>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manipulation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non-specific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functional</a:t>
            </a:r>
            <a:r>
              <a:rPr lang="tr-TR" dirty="0"/>
              <a:t> </a:t>
            </a:r>
            <a:r>
              <a:rPr lang="tr-TR" dirty="0" err="1"/>
              <a:t>constipation</a:t>
            </a:r>
            <a:r>
              <a:rPr lang="tr-TR" dirty="0"/>
              <a:t>: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protocol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 a </a:t>
            </a:r>
            <a:r>
              <a:rPr lang="tr-TR" dirty="0" err="1"/>
              <a:t>randomized</a:t>
            </a:r>
            <a:r>
              <a:rPr lang="tr-TR" dirty="0"/>
              <a:t> </a:t>
            </a:r>
            <a:r>
              <a:rPr lang="tr-TR" dirty="0" err="1"/>
              <a:t>controlled</a:t>
            </a:r>
            <a:r>
              <a:rPr lang="tr-TR" dirty="0"/>
              <a:t> </a:t>
            </a:r>
            <a:r>
              <a:rPr lang="tr-TR" dirty="0" err="1"/>
              <a:t>trial</a:t>
            </a:r>
            <a:r>
              <a:rPr lang="tr-TR" dirty="0"/>
              <a:t>. </a:t>
            </a:r>
            <a:r>
              <a:rPr lang="tr-TR" dirty="0" err="1"/>
              <a:t>Trials</a:t>
            </a:r>
            <a:r>
              <a:rPr lang="tr-TR" dirty="0"/>
              <a:t>. 2018; 19(1): 151,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38"/>
              </a:rPr>
              <a:t>10.1186/s13063-018-2532-8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39"/>
              </a:rPr>
              <a:t>29499728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Tamer S, Öz M, Ülger Ö.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osteopathic</a:t>
            </a:r>
            <a:r>
              <a:rPr lang="tr-TR" dirty="0"/>
              <a:t> </a:t>
            </a:r>
            <a:r>
              <a:rPr lang="tr-TR" dirty="0" err="1"/>
              <a:t>manual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on </a:t>
            </a:r>
            <a:r>
              <a:rPr lang="tr-TR" dirty="0" err="1"/>
              <a:t>pain</a:t>
            </a:r>
            <a:r>
              <a:rPr lang="tr-TR" dirty="0"/>
              <a:t>, </a:t>
            </a:r>
            <a:r>
              <a:rPr lang="tr-TR" dirty="0" err="1"/>
              <a:t>quality</a:t>
            </a:r>
            <a:r>
              <a:rPr lang="tr-TR" dirty="0"/>
              <a:t> of life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nonspecific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. J 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Musculoskelet</a:t>
            </a:r>
            <a:r>
              <a:rPr lang="tr-TR" dirty="0"/>
              <a:t> </a:t>
            </a:r>
            <a:r>
              <a:rPr lang="tr-TR" dirty="0" err="1"/>
              <a:t>Rehabil</a:t>
            </a:r>
            <a:r>
              <a:rPr lang="tr-TR" dirty="0"/>
              <a:t>. 2017; 30(3): 419–425,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40"/>
              </a:rPr>
              <a:t>10.3233/BMR-150424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41"/>
              </a:rPr>
              <a:t>27858681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Kramp ME. </a:t>
            </a:r>
            <a:r>
              <a:rPr lang="tr-TR" dirty="0" err="1"/>
              <a:t>Combined</a:t>
            </a:r>
            <a:r>
              <a:rPr lang="tr-TR" dirty="0"/>
              <a:t> </a:t>
            </a:r>
            <a:r>
              <a:rPr lang="tr-TR" dirty="0" err="1"/>
              <a:t>manual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techniques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infertility</a:t>
            </a:r>
            <a:r>
              <a:rPr lang="tr-TR" dirty="0"/>
              <a:t>: a 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series</a:t>
            </a:r>
            <a:r>
              <a:rPr lang="tr-TR" dirty="0"/>
              <a:t>. J </a:t>
            </a:r>
            <a:r>
              <a:rPr lang="tr-TR" dirty="0" err="1"/>
              <a:t>Am</a:t>
            </a:r>
            <a:r>
              <a:rPr lang="tr-TR" dirty="0"/>
              <a:t> </a:t>
            </a:r>
            <a:r>
              <a:rPr lang="tr-TR" dirty="0" err="1"/>
              <a:t>Osteopath</a:t>
            </a:r>
            <a:r>
              <a:rPr lang="tr-TR" dirty="0"/>
              <a:t> </a:t>
            </a:r>
            <a:r>
              <a:rPr lang="tr-TR" dirty="0" err="1"/>
              <a:t>Assoc</a:t>
            </a:r>
            <a:r>
              <a:rPr lang="tr-TR" dirty="0"/>
              <a:t>. 2012; 112(10): 680–684,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42"/>
              </a:rPr>
              <a:t>23055467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Bolton PS, </a:t>
            </a:r>
            <a:r>
              <a:rPr lang="tr-TR" dirty="0" err="1"/>
              <a:t>Budgell</a:t>
            </a:r>
            <a:r>
              <a:rPr lang="tr-TR" dirty="0"/>
              <a:t> B.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responses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spinal </a:t>
            </a:r>
            <a:r>
              <a:rPr lang="tr-TR" dirty="0" err="1"/>
              <a:t>manipulation</a:t>
            </a:r>
            <a:r>
              <a:rPr lang="tr-TR" dirty="0"/>
              <a:t>. J </a:t>
            </a:r>
            <a:r>
              <a:rPr lang="tr-TR" dirty="0" err="1"/>
              <a:t>Electromyogr</a:t>
            </a:r>
            <a:r>
              <a:rPr lang="tr-TR" dirty="0"/>
              <a:t> </a:t>
            </a:r>
            <a:r>
              <a:rPr lang="tr-TR" dirty="0" err="1"/>
              <a:t>Kinesiol</a:t>
            </a:r>
            <a:r>
              <a:rPr lang="tr-TR" dirty="0"/>
              <a:t>. 2012; 22(5): 777–784,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43"/>
              </a:rPr>
              <a:t>10.1016/j.jelekin.2012.02.016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44"/>
              </a:rPr>
              <a:t>22440554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Schleip</a:t>
            </a:r>
            <a:r>
              <a:rPr lang="tr-TR" dirty="0"/>
              <a:t> R. </a:t>
            </a:r>
            <a:r>
              <a:rPr lang="tr-TR" dirty="0" err="1"/>
              <a:t>Fascial</a:t>
            </a:r>
            <a:r>
              <a:rPr lang="tr-TR" dirty="0"/>
              <a:t> </a:t>
            </a:r>
            <a:r>
              <a:rPr lang="tr-TR" dirty="0" err="1"/>
              <a:t>plasticity</a:t>
            </a:r>
            <a:r>
              <a:rPr lang="tr-TR" dirty="0"/>
              <a:t> – a 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neurobiological</a:t>
            </a:r>
            <a:r>
              <a:rPr lang="tr-TR" dirty="0"/>
              <a:t> </a:t>
            </a:r>
            <a:r>
              <a:rPr lang="tr-TR" dirty="0" err="1"/>
              <a:t>explanation</a:t>
            </a:r>
            <a:r>
              <a:rPr lang="tr-TR" dirty="0"/>
              <a:t>: </a:t>
            </a:r>
            <a:r>
              <a:rPr lang="tr-TR" dirty="0" err="1"/>
              <a:t>Part</a:t>
            </a:r>
            <a:r>
              <a:rPr lang="tr-TR" dirty="0"/>
              <a:t> 1. J </a:t>
            </a:r>
            <a:r>
              <a:rPr lang="tr-TR" dirty="0" err="1"/>
              <a:t>Bodyw</a:t>
            </a:r>
            <a:r>
              <a:rPr lang="tr-TR" dirty="0"/>
              <a:t> </a:t>
            </a:r>
            <a:r>
              <a:rPr lang="tr-TR" dirty="0" err="1"/>
              <a:t>Mov</a:t>
            </a:r>
            <a:r>
              <a:rPr lang="tr-TR" dirty="0"/>
              <a:t> </a:t>
            </a:r>
            <a:r>
              <a:rPr lang="tr-TR" dirty="0" err="1"/>
              <a:t>Ther</a:t>
            </a:r>
            <a:r>
              <a:rPr lang="tr-TR" dirty="0"/>
              <a:t>. 2003; 7(1): 11–19,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45"/>
              </a:rPr>
              <a:t>10.1016/s1360-8592(02)00067-0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Dwornik</a:t>
            </a:r>
            <a:r>
              <a:rPr lang="tr-TR" dirty="0"/>
              <a:t> M, </a:t>
            </a:r>
            <a:r>
              <a:rPr lang="tr-TR" dirty="0" err="1"/>
              <a:t>Białoszewski</a:t>
            </a:r>
            <a:r>
              <a:rPr lang="tr-TR" dirty="0"/>
              <a:t> D, </a:t>
            </a:r>
            <a:r>
              <a:rPr lang="tr-TR" dirty="0" err="1"/>
              <a:t>Korabiewska</a:t>
            </a:r>
            <a:r>
              <a:rPr lang="tr-TR" dirty="0"/>
              <a:t> I, et al. </a:t>
            </a:r>
            <a:r>
              <a:rPr lang="tr-TR" dirty="0" err="1"/>
              <a:t>Principles</a:t>
            </a:r>
            <a:r>
              <a:rPr lang="tr-TR" dirty="0"/>
              <a:t> of </a:t>
            </a:r>
            <a:r>
              <a:rPr lang="tr-TR" dirty="0" err="1"/>
              <a:t>neuro</a:t>
            </a:r>
            <a:r>
              <a:rPr lang="tr-TR" dirty="0"/>
              <a:t> </a:t>
            </a:r>
            <a:r>
              <a:rPr lang="tr-TR" dirty="0" err="1"/>
              <a:t>mobilization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treating</a:t>
            </a:r>
            <a:r>
              <a:rPr lang="tr-TR" dirty="0"/>
              <a:t> </a:t>
            </a:r>
            <a:r>
              <a:rPr lang="tr-TR" dirty="0" err="1"/>
              <a:t>musculoskeletal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. </a:t>
            </a:r>
            <a:r>
              <a:rPr lang="tr-TR" dirty="0" err="1"/>
              <a:t>Ortop</a:t>
            </a:r>
            <a:r>
              <a:rPr lang="tr-TR" dirty="0"/>
              <a:t> </a:t>
            </a:r>
            <a:r>
              <a:rPr lang="tr-TR" dirty="0" err="1"/>
              <a:t>Traumatol</a:t>
            </a:r>
            <a:r>
              <a:rPr lang="tr-TR" dirty="0"/>
              <a:t> </a:t>
            </a:r>
            <a:r>
              <a:rPr lang="tr-TR" dirty="0" err="1"/>
              <a:t>Rehabil</a:t>
            </a:r>
            <a:r>
              <a:rPr lang="tr-TR" dirty="0"/>
              <a:t>. 2007; 9(2): 111–121,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46"/>
              </a:rPr>
              <a:t>17514163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Woodley</a:t>
            </a:r>
            <a:r>
              <a:rPr lang="tr-TR" dirty="0"/>
              <a:t> SJ, </a:t>
            </a:r>
            <a:r>
              <a:rPr lang="tr-TR" dirty="0" err="1"/>
              <a:t>Boyle</a:t>
            </a:r>
            <a:r>
              <a:rPr lang="tr-TR" dirty="0"/>
              <a:t> R, </a:t>
            </a:r>
            <a:r>
              <a:rPr lang="tr-TR" dirty="0" err="1"/>
              <a:t>Cody</a:t>
            </a:r>
            <a:r>
              <a:rPr lang="tr-TR" dirty="0"/>
              <a:t> JD, et al.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prevention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faecal</a:t>
            </a:r>
            <a:r>
              <a:rPr lang="tr-TR" dirty="0"/>
              <a:t> </a:t>
            </a:r>
            <a:r>
              <a:rPr lang="tr-TR" dirty="0" err="1"/>
              <a:t>incontinence</a:t>
            </a:r>
            <a:r>
              <a:rPr lang="tr-TR" dirty="0"/>
              <a:t> in </a:t>
            </a:r>
            <a:r>
              <a:rPr lang="tr-TR" dirty="0" err="1"/>
              <a:t>antenatal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postnatal </a:t>
            </a:r>
            <a:r>
              <a:rPr lang="tr-TR" dirty="0" err="1"/>
              <a:t>women</a:t>
            </a:r>
            <a:r>
              <a:rPr lang="tr-TR" dirty="0"/>
              <a:t>. </a:t>
            </a:r>
            <a:r>
              <a:rPr lang="tr-TR" dirty="0" err="1"/>
              <a:t>Cochrane</a:t>
            </a:r>
            <a:r>
              <a:rPr lang="tr-TR" dirty="0"/>
              <a:t> Database </a:t>
            </a:r>
            <a:r>
              <a:rPr lang="tr-TR" dirty="0" err="1"/>
              <a:t>Syst</a:t>
            </a:r>
            <a:r>
              <a:rPr lang="tr-TR" dirty="0"/>
              <a:t> </a:t>
            </a:r>
            <a:r>
              <a:rPr lang="tr-TR" dirty="0" err="1"/>
              <a:t>Rev</a:t>
            </a:r>
            <a:r>
              <a:rPr lang="tr-TR" dirty="0"/>
              <a:t>. 2017; 12(12): CD007471,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47"/>
              </a:rPr>
              <a:t>10.1002/14651858.CD007471.pub3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48"/>
              </a:rPr>
              <a:t>29271473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Kegel</a:t>
            </a:r>
            <a:r>
              <a:rPr lang="tr-TR" dirty="0"/>
              <a:t> AH. </a:t>
            </a:r>
            <a:r>
              <a:rPr lang="tr-TR" dirty="0" err="1"/>
              <a:t>Progressive</a:t>
            </a:r>
            <a:r>
              <a:rPr lang="tr-TR" dirty="0"/>
              <a:t> </a:t>
            </a:r>
            <a:r>
              <a:rPr lang="tr-TR" dirty="0" err="1"/>
              <a:t>resistance</a:t>
            </a:r>
            <a:r>
              <a:rPr lang="tr-TR" dirty="0"/>
              <a:t> </a:t>
            </a:r>
            <a:r>
              <a:rPr lang="tr-TR" dirty="0" err="1"/>
              <a:t>exercise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functional</a:t>
            </a:r>
            <a:r>
              <a:rPr lang="tr-TR" dirty="0"/>
              <a:t> </a:t>
            </a:r>
            <a:r>
              <a:rPr lang="tr-TR" dirty="0" err="1"/>
              <a:t>restoration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perineal</a:t>
            </a:r>
            <a:r>
              <a:rPr lang="tr-TR" dirty="0"/>
              <a:t> </a:t>
            </a:r>
            <a:r>
              <a:rPr lang="tr-TR" dirty="0" err="1"/>
              <a:t>muscles</a:t>
            </a:r>
            <a:r>
              <a:rPr lang="tr-TR" dirty="0"/>
              <a:t>. </a:t>
            </a:r>
            <a:r>
              <a:rPr lang="tr-TR" dirty="0" err="1"/>
              <a:t>Am</a:t>
            </a:r>
            <a:r>
              <a:rPr lang="tr-TR" dirty="0"/>
              <a:t> J </a:t>
            </a:r>
            <a:r>
              <a:rPr lang="tr-TR" dirty="0" err="1"/>
              <a:t>Obstet</a:t>
            </a:r>
            <a:r>
              <a:rPr lang="tr-TR" dirty="0"/>
              <a:t> </a:t>
            </a:r>
            <a:r>
              <a:rPr lang="tr-TR" dirty="0" err="1"/>
              <a:t>Gynecol</a:t>
            </a:r>
            <a:r>
              <a:rPr lang="tr-TR" dirty="0"/>
              <a:t>. 1948; 56(2): 238–248,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49"/>
              </a:rPr>
              <a:t>10.1016/0002-9378(48)90266-x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50"/>
              </a:rPr>
              <a:t>18877152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Nazarpour</a:t>
            </a:r>
            <a:r>
              <a:rPr lang="tr-TR" dirty="0"/>
              <a:t> S, </a:t>
            </a:r>
            <a:r>
              <a:rPr lang="tr-TR" dirty="0" err="1"/>
              <a:t>Simbar</a:t>
            </a:r>
            <a:r>
              <a:rPr lang="tr-TR" dirty="0"/>
              <a:t> M, </a:t>
            </a:r>
            <a:r>
              <a:rPr lang="tr-TR" dirty="0" err="1"/>
              <a:t>Ramezani</a:t>
            </a:r>
            <a:r>
              <a:rPr lang="tr-TR" dirty="0"/>
              <a:t> </a:t>
            </a:r>
            <a:r>
              <a:rPr lang="tr-TR" dirty="0" err="1"/>
              <a:t>Tehrani</a:t>
            </a:r>
            <a:r>
              <a:rPr lang="tr-TR" dirty="0"/>
              <a:t> F, et al.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Kegel</a:t>
            </a:r>
            <a:r>
              <a:rPr lang="tr-TR" dirty="0"/>
              <a:t> </a:t>
            </a:r>
            <a:r>
              <a:rPr lang="tr-TR" dirty="0" err="1"/>
              <a:t>exercises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of </a:t>
            </a:r>
            <a:r>
              <a:rPr lang="tr-TR" dirty="0" err="1"/>
              <a:t>postmenopausal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: a </a:t>
            </a:r>
            <a:r>
              <a:rPr lang="tr-TR" dirty="0" err="1"/>
              <a:t>randomized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trial</a:t>
            </a:r>
            <a:r>
              <a:rPr lang="tr-TR" dirty="0"/>
              <a:t>. J 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. 2017; 14(7): 959–967,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51"/>
              </a:rPr>
              <a:t>10.1016/j.jsxm.2017.05.006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52"/>
              </a:rPr>
              <a:t>28601506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Lowenstein</a:t>
            </a:r>
            <a:r>
              <a:rPr lang="tr-TR" dirty="0"/>
              <a:t> L, </a:t>
            </a:r>
            <a:r>
              <a:rPr lang="tr-TR" dirty="0" err="1"/>
              <a:t>Gruenwald</a:t>
            </a:r>
            <a:r>
              <a:rPr lang="tr-TR" dirty="0"/>
              <a:t> I, </a:t>
            </a:r>
            <a:r>
              <a:rPr lang="tr-TR" dirty="0" err="1"/>
              <a:t>Gartman</a:t>
            </a:r>
            <a:r>
              <a:rPr lang="tr-TR" dirty="0"/>
              <a:t> I, et al. Can </a:t>
            </a:r>
            <a:r>
              <a:rPr lang="tr-TR" dirty="0" err="1"/>
              <a:t>stronger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improve</a:t>
            </a:r>
            <a:r>
              <a:rPr lang="tr-TR" dirty="0"/>
              <a:t>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? 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Urogynecol</a:t>
            </a:r>
            <a:r>
              <a:rPr lang="tr-TR" dirty="0"/>
              <a:t> J. 2010; 21(5): 553–556,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53"/>
              </a:rPr>
              <a:t>10.1007/s00192-009-1077-5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54"/>
              </a:rPr>
              <a:t>20087572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Mohktar</a:t>
            </a:r>
            <a:r>
              <a:rPr lang="tr-TR" dirty="0"/>
              <a:t> MS, </a:t>
            </a:r>
            <a:r>
              <a:rPr lang="tr-TR" dirty="0" err="1"/>
              <a:t>Ibrahim</a:t>
            </a:r>
            <a:r>
              <a:rPr lang="tr-TR" dirty="0"/>
              <a:t> F, </a:t>
            </a:r>
            <a:r>
              <a:rPr lang="tr-TR" dirty="0" err="1"/>
              <a:t>Mohd</a:t>
            </a:r>
            <a:r>
              <a:rPr lang="tr-TR" dirty="0"/>
              <a:t> </a:t>
            </a:r>
            <a:r>
              <a:rPr lang="tr-TR" dirty="0" err="1"/>
              <a:t>Rozi</a:t>
            </a:r>
            <a:r>
              <a:rPr lang="tr-TR" dirty="0"/>
              <a:t> NF, et al. A </a:t>
            </a:r>
            <a:r>
              <a:rPr lang="tr-TR" dirty="0" err="1"/>
              <a:t>quantitative</a:t>
            </a:r>
            <a:r>
              <a:rPr lang="tr-TR" dirty="0"/>
              <a:t> </a:t>
            </a:r>
            <a:r>
              <a:rPr lang="tr-TR" dirty="0" err="1"/>
              <a:t>approach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measure</a:t>
            </a:r>
            <a:r>
              <a:rPr lang="tr-TR" dirty="0"/>
              <a:t> </a:t>
            </a:r>
            <a:r>
              <a:rPr lang="tr-TR" dirty="0" err="1"/>
              <a:t>women’s</a:t>
            </a:r>
            <a:r>
              <a:rPr lang="tr-TR" dirty="0"/>
              <a:t>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electromyography</a:t>
            </a:r>
            <a:r>
              <a:rPr lang="tr-TR" dirty="0"/>
              <a:t>: a </a:t>
            </a:r>
            <a:r>
              <a:rPr lang="tr-TR" dirty="0" err="1"/>
              <a:t>preliminary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Kegel</a:t>
            </a:r>
            <a:r>
              <a:rPr lang="tr-TR" dirty="0"/>
              <a:t> </a:t>
            </a:r>
            <a:r>
              <a:rPr lang="tr-TR" dirty="0" err="1"/>
              <a:t>exercise</a:t>
            </a:r>
            <a:r>
              <a:rPr lang="tr-TR" dirty="0"/>
              <a:t>. </a:t>
            </a:r>
            <a:r>
              <a:rPr lang="tr-TR" dirty="0" err="1"/>
              <a:t>Med</a:t>
            </a:r>
            <a:r>
              <a:rPr lang="tr-TR" dirty="0"/>
              <a:t> </a:t>
            </a:r>
            <a:r>
              <a:rPr lang="tr-TR" dirty="0" err="1"/>
              <a:t>Sci</a:t>
            </a:r>
            <a:r>
              <a:rPr lang="tr-TR" dirty="0"/>
              <a:t> </a:t>
            </a:r>
            <a:r>
              <a:rPr lang="tr-TR" dirty="0" err="1"/>
              <a:t>Monit</a:t>
            </a:r>
            <a:r>
              <a:rPr lang="tr-TR" dirty="0"/>
              <a:t>. 2013; 19: 1159–1166,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55"/>
              </a:rPr>
              <a:t>10.12659/MSM.889628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56"/>
              </a:rPr>
              <a:t>24335927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Ashton-Miller JA, </a:t>
            </a:r>
            <a:r>
              <a:rPr lang="tr-TR" dirty="0" err="1"/>
              <a:t>DeLancey</a:t>
            </a:r>
            <a:r>
              <a:rPr lang="tr-TR" dirty="0"/>
              <a:t> JOL. </a:t>
            </a:r>
            <a:r>
              <a:rPr lang="tr-TR" dirty="0" err="1"/>
              <a:t>Functional</a:t>
            </a:r>
            <a:r>
              <a:rPr lang="tr-TR" dirty="0"/>
              <a:t> </a:t>
            </a:r>
            <a:r>
              <a:rPr lang="tr-TR" dirty="0" err="1"/>
              <a:t>anatomy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. Ann N Y </a:t>
            </a:r>
            <a:r>
              <a:rPr lang="tr-TR" dirty="0" err="1"/>
              <a:t>Acad</a:t>
            </a:r>
            <a:r>
              <a:rPr lang="tr-TR" dirty="0"/>
              <a:t> </a:t>
            </a:r>
            <a:r>
              <a:rPr lang="tr-TR" dirty="0" err="1"/>
              <a:t>Sc</a:t>
            </a:r>
            <a:r>
              <a:rPr lang="tr-TR" dirty="0"/>
              <a:t>. 2007; 1101: 266–296,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57"/>
              </a:rPr>
              <a:t>10.1196/annals.1389.034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58"/>
              </a:rPr>
              <a:t>17416924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Smith FJ, </a:t>
            </a:r>
            <a:r>
              <a:rPr lang="tr-TR" dirty="0" err="1"/>
              <a:t>Holman</a:t>
            </a:r>
            <a:r>
              <a:rPr lang="tr-TR" dirty="0"/>
              <a:t> CD, </a:t>
            </a:r>
            <a:r>
              <a:rPr lang="tr-TR" dirty="0" err="1"/>
              <a:t>Moorin</a:t>
            </a:r>
            <a:r>
              <a:rPr lang="tr-TR" dirty="0"/>
              <a:t> RE, et al. </a:t>
            </a:r>
            <a:r>
              <a:rPr lang="tr-TR" dirty="0" err="1"/>
              <a:t>Lifetime</a:t>
            </a:r>
            <a:r>
              <a:rPr lang="tr-TR" dirty="0"/>
              <a:t> risk of </a:t>
            </a:r>
            <a:r>
              <a:rPr lang="tr-TR" dirty="0" err="1"/>
              <a:t>undergoing</a:t>
            </a:r>
            <a:r>
              <a:rPr lang="tr-TR" dirty="0"/>
              <a:t> </a:t>
            </a:r>
            <a:r>
              <a:rPr lang="tr-TR" dirty="0" err="1"/>
              <a:t>surgery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organ </a:t>
            </a:r>
            <a:r>
              <a:rPr lang="tr-TR" dirty="0" err="1"/>
              <a:t>prolapse</a:t>
            </a:r>
            <a:r>
              <a:rPr lang="tr-TR" dirty="0"/>
              <a:t>. </a:t>
            </a:r>
            <a:r>
              <a:rPr lang="tr-TR" dirty="0" err="1"/>
              <a:t>Obstet</a:t>
            </a:r>
            <a:r>
              <a:rPr lang="tr-TR" dirty="0"/>
              <a:t> </a:t>
            </a:r>
            <a:r>
              <a:rPr lang="tr-TR" dirty="0" err="1"/>
              <a:t>Gynecol</a:t>
            </a:r>
            <a:r>
              <a:rPr lang="tr-TR" dirty="0"/>
              <a:t>. 2010; 116(5): 1096–1100,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59"/>
              </a:rPr>
              <a:t>10.1097/AOG.0b013e3181f73729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60"/>
              </a:rPr>
              <a:t>20966694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Dumoulin</a:t>
            </a:r>
            <a:r>
              <a:rPr lang="tr-TR" dirty="0"/>
              <a:t> C, </a:t>
            </a:r>
            <a:r>
              <a:rPr lang="tr-TR" dirty="0" err="1"/>
              <a:t>Cacciari</a:t>
            </a:r>
            <a:r>
              <a:rPr lang="tr-TR" dirty="0"/>
              <a:t> LP, Hay-Smith EJ, et al.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</a:t>
            </a:r>
            <a:r>
              <a:rPr lang="tr-TR" dirty="0" err="1"/>
              <a:t>versus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inactive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treatments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incontinence</a:t>
            </a:r>
            <a:r>
              <a:rPr lang="tr-TR" dirty="0"/>
              <a:t> in </a:t>
            </a:r>
            <a:r>
              <a:rPr lang="tr-TR" dirty="0" err="1"/>
              <a:t>women</a:t>
            </a:r>
            <a:r>
              <a:rPr lang="tr-TR" dirty="0"/>
              <a:t>. </a:t>
            </a:r>
            <a:r>
              <a:rPr lang="tr-TR" dirty="0" err="1"/>
              <a:t>Cochrane</a:t>
            </a:r>
            <a:r>
              <a:rPr lang="tr-TR" dirty="0"/>
              <a:t> Database </a:t>
            </a:r>
            <a:r>
              <a:rPr lang="tr-TR" dirty="0" err="1"/>
              <a:t>Syst</a:t>
            </a:r>
            <a:r>
              <a:rPr lang="tr-TR" dirty="0"/>
              <a:t> </a:t>
            </a:r>
            <a:r>
              <a:rPr lang="tr-TR" dirty="0" err="1"/>
              <a:t>Rev</a:t>
            </a:r>
            <a:r>
              <a:rPr lang="tr-TR" dirty="0"/>
              <a:t>. 2018; 10(10): CD005654,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61"/>
              </a:rPr>
              <a:t>10.1002/14651858.CD005654.pub4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62"/>
              </a:rPr>
              <a:t>30288727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Cavkaytar</a:t>
            </a:r>
            <a:r>
              <a:rPr lang="tr-TR" dirty="0"/>
              <a:t> S, </a:t>
            </a:r>
            <a:r>
              <a:rPr lang="tr-TR" dirty="0" err="1"/>
              <a:t>Kokanali</a:t>
            </a:r>
            <a:r>
              <a:rPr lang="tr-TR" dirty="0"/>
              <a:t> MK, </a:t>
            </a:r>
            <a:r>
              <a:rPr lang="tr-TR" dirty="0" err="1"/>
              <a:t>Topcu</a:t>
            </a:r>
            <a:r>
              <a:rPr lang="tr-TR" dirty="0"/>
              <a:t> HO, et al.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home-based</a:t>
            </a:r>
            <a:r>
              <a:rPr lang="tr-TR" dirty="0"/>
              <a:t> </a:t>
            </a:r>
            <a:r>
              <a:rPr lang="tr-TR" dirty="0" err="1"/>
              <a:t>Kegel</a:t>
            </a:r>
            <a:r>
              <a:rPr lang="tr-TR" dirty="0"/>
              <a:t> </a:t>
            </a:r>
            <a:r>
              <a:rPr lang="tr-TR" dirty="0" err="1"/>
              <a:t>exercises</a:t>
            </a:r>
            <a:r>
              <a:rPr lang="tr-TR" dirty="0"/>
              <a:t> on </a:t>
            </a:r>
            <a:r>
              <a:rPr lang="tr-TR" dirty="0" err="1"/>
              <a:t>quality</a:t>
            </a:r>
            <a:r>
              <a:rPr lang="tr-TR" dirty="0"/>
              <a:t> of life in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mixed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incontinence</a:t>
            </a:r>
            <a:r>
              <a:rPr lang="tr-TR" dirty="0"/>
              <a:t>. J </a:t>
            </a:r>
            <a:r>
              <a:rPr lang="tr-TR" dirty="0" err="1"/>
              <a:t>Obstet</a:t>
            </a:r>
            <a:r>
              <a:rPr lang="tr-TR" dirty="0"/>
              <a:t> </a:t>
            </a:r>
            <a:r>
              <a:rPr lang="tr-TR" dirty="0" err="1"/>
              <a:t>Gynaecol</a:t>
            </a:r>
            <a:r>
              <a:rPr lang="tr-TR" dirty="0"/>
              <a:t>. 2015; 35(4): 407–410,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63"/>
              </a:rPr>
              <a:t>10.3109/01443615.2014.960831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64"/>
              </a:rPr>
              <a:t>25264854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Zanetti</a:t>
            </a:r>
            <a:r>
              <a:rPr lang="tr-TR" dirty="0"/>
              <a:t> MR, Castro </a:t>
            </a:r>
            <a:r>
              <a:rPr lang="tr-TR" dirty="0" err="1"/>
              <a:t>Rd</a:t>
            </a:r>
            <a:r>
              <a:rPr lang="tr-TR" dirty="0"/>
              <a:t>, Rotta AL, et al. </a:t>
            </a:r>
            <a:r>
              <a:rPr lang="tr-TR" dirty="0" err="1"/>
              <a:t>Impact</a:t>
            </a:r>
            <a:r>
              <a:rPr lang="tr-TR" dirty="0"/>
              <a:t> of </a:t>
            </a:r>
            <a:r>
              <a:rPr lang="tr-TR" dirty="0" err="1"/>
              <a:t>supervised</a:t>
            </a:r>
            <a:r>
              <a:rPr lang="tr-TR" dirty="0"/>
              <a:t> </a:t>
            </a:r>
            <a:r>
              <a:rPr lang="tr-TR" dirty="0" err="1"/>
              <a:t>physiotherapeutic</a:t>
            </a:r>
            <a:r>
              <a:rPr lang="tr-TR" dirty="0"/>
              <a:t>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exercises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treating</a:t>
            </a:r>
            <a:r>
              <a:rPr lang="tr-TR" dirty="0"/>
              <a:t> </a:t>
            </a:r>
            <a:r>
              <a:rPr lang="tr-TR" dirty="0" err="1"/>
              <a:t>female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incontinence</a:t>
            </a:r>
            <a:r>
              <a:rPr lang="tr-TR" dirty="0"/>
              <a:t>. Sao Paulo </a:t>
            </a:r>
            <a:r>
              <a:rPr lang="tr-TR" dirty="0" err="1"/>
              <a:t>Med</a:t>
            </a:r>
            <a:r>
              <a:rPr lang="tr-TR" dirty="0"/>
              <a:t> J. 2007; 125(5): 265–269,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65"/>
              </a:rPr>
              <a:t>10.1590/s1516-31802007000500003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66"/>
              </a:rPr>
              <a:t>18094892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Marques</a:t>
            </a:r>
            <a:r>
              <a:rPr lang="tr-TR" dirty="0"/>
              <a:t> A, </a:t>
            </a:r>
            <a:r>
              <a:rPr lang="tr-TR" dirty="0" err="1"/>
              <a:t>Stothers</a:t>
            </a:r>
            <a:r>
              <a:rPr lang="tr-TR" dirty="0"/>
              <a:t> L, </a:t>
            </a:r>
            <a:r>
              <a:rPr lang="tr-TR" dirty="0" err="1"/>
              <a:t>Macnab</a:t>
            </a:r>
            <a:r>
              <a:rPr lang="tr-TR" dirty="0"/>
              <a:t> A.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status</a:t>
            </a:r>
            <a:r>
              <a:rPr lang="tr-TR" dirty="0"/>
              <a:t> of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. Can </a:t>
            </a:r>
            <a:r>
              <a:rPr lang="tr-TR" dirty="0" err="1"/>
              <a:t>Urol</a:t>
            </a:r>
            <a:r>
              <a:rPr lang="tr-TR" dirty="0"/>
              <a:t> </a:t>
            </a:r>
            <a:r>
              <a:rPr lang="tr-TR" dirty="0" err="1"/>
              <a:t>Assoc</a:t>
            </a:r>
            <a:r>
              <a:rPr lang="tr-TR" dirty="0"/>
              <a:t> J. 2010; 4(6): 419–424,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67"/>
              </a:rPr>
              <a:t>10.5489/cuaj.10026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68"/>
              </a:rPr>
              <a:t>21191506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Lamin</a:t>
            </a:r>
            <a:r>
              <a:rPr lang="tr-TR" dirty="0"/>
              <a:t> E, </a:t>
            </a:r>
            <a:r>
              <a:rPr lang="tr-TR" dirty="0" err="1"/>
              <a:t>Parrillo</a:t>
            </a:r>
            <a:r>
              <a:rPr lang="tr-TR" dirty="0"/>
              <a:t> LM, </a:t>
            </a:r>
            <a:r>
              <a:rPr lang="tr-TR" dirty="0" err="1"/>
              <a:t>Newman</a:t>
            </a:r>
            <a:r>
              <a:rPr lang="tr-TR" dirty="0"/>
              <a:t> DK, et al. </a:t>
            </a:r>
            <a:r>
              <a:rPr lang="tr-TR" dirty="0" err="1"/>
              <a:t>Pelvic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: </a:t>
            </a:r>
            <a:r>
              <a:rPr lang="tr-TR" dirty="0" err="1"/>
              <a:t>underutilization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USA. </a:t>
            </a:r>
            <a:r>
              <a:rPr lang="tr-TR" dirty="0" err="1"/>
              <a:t>Curr</a:t>
            </a:r>
            <a:r>
              <a:rPr lang="tr-TR" dirty="0"/>
              <a:t> </a:t>
            </a:r>
            <a:r>
              <a:rPr lang="tr-TR" dirty="0" err="1"/>
              <a:t>Urol</a:t>
            </a:r>
            <a:r>
              <a:rPr lang="tr-TR" dirty="0"/>
              <a:t> </a:t>
            </a:r>
            <a:r>
              <a:rPr lang="tr-TR" dirty="0" err="1"/>
              <a:t>Rep</a:t>
            </a:r>
            <a:r>
              <a:rPr lang="tr-TR" dirty="0"/>
              <a:t>. 2016; 17(2): 10, </a:t>
            </a:r>
            <a:r>
              <a:rPr lang="tr-TR" dirty="0" err="1"/>
              <a:t>doi</a:t>
            </a:r>
            <a:r>
              <a:rPr lang="tr-TR" dirty="0"/>
              <a:t>: </a:t>
            </a:r>
            <a:r>
              <a:rPr lang="tr-TR" dirty="0">
                <a:hlinkClick r:id="rId69"/>
              </a:rPr>
              <a:t>10.1007/s11934-015-0572-0</a:t>
            </a:r>
            <a:r>
              <a:rPr lang="tr-TR" dirty="0"/>
              <a:t>, </a:t>
            </a:r>
            <a:r>
              <a:rPr lang="tr-TR" dirty="0" err="1"/>
              <a:t>indexed</a:t>
            </a:r>
            <a:r>
              <a:rPr lang="tr-TR" dirty="0"/>
              <a:t> in </a:t>
            </a:r>
            <a:r>
              <a:rPr lang="tr-TR" dirty="0" err="1"/>
              <a:t>Pubmed</a:t>
            </a:r>
            <a:r>
              <a:rPr lang="tr-TR" dirty="0"/>
              <a:t>: </a:t>
            </a:r>
            <a:r>
              <a:rPr lang="tr-TR" dirty="0">
                <a:hlinkClick r:id="rId70"/>
              </a:rPr>
              <a:t>26757904</a:t>
            </a:r>
            <a:r>
              <a:rPr lang="tr-TR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Comerford</a:t>
            </a:r>
            <a:r>
              <a:rPr lang="tr-TR" dirty="0"/>
              <a:t> M. </a:t>
            </a:r>
            <a:r>
              <a:rPr lang="tr-TR" dirty="0" err="1"/>
              <a:t>Core</a:t>
            </a:r>
            <a:r>
              <a:rPr lang="tr-TR" dirty="0"/>
              <a:t> </a:t>
            </a:r>
            <a:r>
              <a:rPr lang="tr-TR" dirty="0" err="1"/>
              <a:t>stability</a:t>
            </a:r>
            <a:r>
              <a:rPr lang="tr-TR" dirty="0"/>
              <a:t>: </a:t>
            </a:r>
            <a:r>
              <a:rPr lang="tr-TR" dirty="0" err="1"/>
              <a:t>priorities</a:t>
            </a:r>
            <a:r>
              <a:rPr lang="tr-TR" dirty="0"/>
              <a:t> in </a:t>
            </a:r>
            <a:r>
              <a:rPr lang="tr-TR" dirty="0" err="1"/>
              <a:t>rehabilitation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athlete</a:t>
            </a:r>
            <a:r>
              <a:rPr lang="tr-TR" dirty="0"/>
              <a:t>. </a:t>
            </a:r>
            <a:r>
              <a:rPr lang="tr-TR" dirty="0" err="1"/>
              <a:t>SportEx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. 2004; 22: 15–22.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/>
              <a:t>Comerford</a:t>
            </a:r>
            <a:r>
              <a:rPr lang="tr-TR" dirty="0"/>
              <a:t> M. </a:t>
            </a:r>
            <a:r>
              <a:rPr lang="tr-TR" dirty="0" err="1"/>
              <a:t>Screening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identify</a:t>
            </a:r>
            <a:r>
              <a:rPr lang="tr-TR" dirty="0"/>
              <a:t> </a:t>
            </a:r>
            <a:r>
              <a:rPr lang="tr-TR" dirty="0" err="1"/>
              <a:t>injury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 risk: </a:t>
            </a:r>
            <a:r>
              <a:rPr lang="tr-TR" dirty="0" err="1"/>
              <a:t>movement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testing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missing</a:t>
            </a:r>
            <a:r>
              <a:rPr lang="tr-TR" dirty="0"/>
              <a:t> </a:t>
            </a:r>
            <a:r>
              <a:rPr lang="tr-TR" dirty="0" err="1"/>
              <a:t>piece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puzzle</a:t>
            </a:r>
            <a:r>
              <a:rPr lang="tr-TR" dirty="0"/>
              <a:t>. </a:t>
            </a:r>
            <a:r>
              <a:rPr lang="tr-TR" dirty="0" err="1"/>
              <a:t>SportEx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. 2006; 29: 21–26.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8575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255ECE4D-19C6-5938-EEC1-5C9FBB67F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3FE255-43E2-229D-5E49-A69B369E4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715956"/>
            <a:ext cx="11029950" cy="4143507"/>
          </a:xfrm>
        </p:spPr>
        <p:txBody>
          <a:bodyPr numCol="4">
            <a:noAutofit/>
          </a:bodyPr>
          <a:lstStyle/>
          <a:p>
            <a:pPr>
              <a:buFont typeface="+mj-lt"/>
              <a:buAutoNum type="arabicPeriod" startAt="46"/>
            </a:pPr>
            <a:r>
              <a:rPr lang="tr-TR" sz="500" dirty="0" err="1"/>
              <a:t>Hibbs</a:t>
            </a:r>
            <a:r>
              <a:rPr lang="tr-TR" sz="500" dirty="0"/>
              <a:t> AE, Thompson KG, French D, et al. Optimizing </a:t>
            </a:r>
            <a:r>
              <a:rPr lang="tr-TR" sz="500" dirty="0" err="1"/>
              <a:t>performance</a:t>
            </a:r>
            <a:r>
              <a:rPr lang="tr-TR" sz="500" dirty="0"/>
              <a:t> </a:t>
            </a:r>
            <a:r>
              <a:rPr lang="tr-TR" sz="500" dirty="0" err="1"/>
              <a:t>by</a:t>
            </a:r>
            <a:r>
              <a:rPr lang="tr-TR" sz="500" dirty="0"/>
              <a:t> </a:t>
            </a:r>
            <a:r>
              <a:rPr lang="tr-TR" sz="500" dirty="0" err="1"/>
              <a:t>improving</a:t>
            </a:r>
            <a:r>
              <a:rPr lang="tr-TR" sz="500" dirty="0"/>
              <a:t> </a:t>
            </a:r>
            <a:r>
              <a:rPr lang="tr-TR" sz="500" dirty="0" err="1"/>
              <a:t>core</a:t>
            </a:r>
            <a:r>
              <a:rPr lang="tr-TR" sz="500" dirty="0"/>
              <a:t> </a:t>
            </a:r>
            <a:r>
              <a:rPr lang="tr-TR" sz="500" dirty="0" err="1"/>
              <a:t>stability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core</a:t>
            </a:r>
            <a:r>
              <a:rPr lang="tr-TR" sz="500" dirty="0"/>
              <a:t> </a:t>
            </a:r>
            <a:r>
              <a:rPr lang="tr-TR" sz="500" dirty="0" err="1"/>
              <a:t>strength</a:t>
            </a:r>
            <a:r>
              <a:rPr lang="tr-TR" sz="500" dirty="0"/>
              <a:t>. Sports </a:t>
            </a:r>
            <a:r>
              <a:rPr lang="tr-TR" sz="500" dirty="0" err="1"/>
              <a:t>Med</a:t>
            </a:r>
            <a:r>
              <a:rPr lang="tr-TR" sz="500" dirty="0"/>
              <a:t>. 2008; 38(12): 995–1008,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2"/>
              </a:rPr>
              <a:t>10.2165/00007256-200838120-00004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3"/>
              </a:rPr>
              <a:t>19026017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Brunker</a:t>
            </a:r>
            <a:r>
              <a:rPr lang="tr-TR" sz="500" dirty="0"/>
              <a:t> P, </a:t>
            </a:r>
            <a:r>
              <a:rPr lang="tr-TR" sz="500" dirty="0" err="1"/>
              <a:t>Kahn</a:t>
            </a:r>
            <a:r>
              <a:rPr lang="tr-TR" sz="500" dirty="0"/>
              <a:t> K. </a:t>
            </a:r>
            <a:r>
              <a:rPr lang="tr-TR" sz="500" dirty="0" err="1"/>
              <a:t>Clinical</a:t>
            </a:r>
            <a:r>
              <a:rPr lang="tr-TR" sz="500" dirty="0"/>
              <a:t> Sports </a:t>
            </a:r>
            <a:r>
              <a:rPr lang="tr-TR" sz="500" dirty="0" err="1"/>
              <a:t>Medicine</a:t>
            </a:r>
            <a:r>
              <a:rPr lang="tr-TR" sz="500" dirty="0"/>
              <a:t>. McGraw </a:t>
            </a:r>
            <a:r>
              <a:rPr lang="tr-TR" sz="500" dirty="0" err="1"/>
              <a:t>Hill</a:t>
            </a:r>
            <a:r>
              <a:rPr lang="tr-TR" sz="500" dirty="0"/>
              <a:t> </a:t>
            </a:r>
            <a:r>
              <a:rPr lang="tr-TR" sz="500" dirty="0" err="1"/>
              <a:t>Companies</a:t>
            </a:r>
            <a:r>
              <a:rPr lang="tr-TR" sz="500" dirty="0"/>
              <a:t>, Sydney 2012.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Muscolino</a:t>
            </a:r>
            <a:r>
              <a:rPr lang="tr-TR" sz="500" dirty="0"/>
              <a:t> JE. </a:t>
            </a:r>
            <a:r>
              <a:rPr lang="tr-TR" sz="500" dirty="0" err="1"/>
              <a:t>Muscle</a:t>
            </a:r>
            <a:r>
              <a:rPr lang="tr-TR" sz="500" dirty="0"/>
              <a:t> &amp; bone </a:t>
            </a:r>
            <a:r>
              <a:rPr lang="tr-TR" sz="500" dirty="0" err="1"/>
              <a:t>palpation</a:t>
            </a:r>
            <a:r>
              <a:rPr lang="tr-TR" sz="500" dirty="0"/>
              <a:t> </a:t>
            </a:r>
            <a:r>
              <a:rPr lang="tr-TR" sz="500" dirty="0" err="1"/>
              <a:t>manual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trigger</a:t>
            </a:r>
            <a:r>
              <a:rPr lang="tr-TR" sz="500" dirty="0"/>
              <a:t> </a:t>
            </a:r>
            <a:r>
              <a:rPr lang="tr-TR" sz="500" dirty="0" err="1"/>
              <a:t>points</a:t>
            </a:r>
            <a:r>
              <a:rPr lang="tr-TR" sz="500" dirty="0"/>
              <a:t>, </a:t>
            </a:r>
            <a:r>
              <a:rPr lang="tr-TR" sz="500" dirty="0" err="1"/>
              <a:t>referral</a:t>
            </a:r>
            <a:r>
              <a:rPr lang="tr-TR" sz="500" dirty="0"/>
              <a:t> </a:t>
            </a:r>
            <a:r>
              <a:rPr lang="tr-TR" sz="500" dirty="0" err="1"/>
              <a:t>patterns</a:t>
            </a:r>
            <a:r>
              <a:rPr lang="tr-TR" sz="500" dirty="0"/>
              <a:t>,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stretching</a:t>
            </a:r>
            <a:r>
              <a:rPr lang="tr-TR" sz="500" dirty="0"/>
              <a:t>. </a:t>
            </a:r>
            <a:r>
              <a:rPr lang="tr-TR" sz="500" dirty="0" err="1"/>
              <a:t>Elsevier</a:t>
            </a:r>
            <a:r>
              <a:rPr lang="tr-TR" sz="500" dirty="0"/>
              <a:t>, Maryland </a:t>
            </a:r>
            <a:r>
              <a:rPr lang="tr-TR" sz="500" dirty="0" err="1"/>
              <a:t>Heights</a:t>
            </a:r>
            <a:r>
              <a:rPr lang="tr-TR" sz="500" dirty="0"/>
              <a:t> 2022.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Hodges</a:t>
            </a:r>
            <a:r>
              <a:rPr lang="tr-TR" sz="500" dirty="0"/>
              <a:t> PW, Richardson CA. </a:t>
            </a:r>
            <a:r>
              <a:rPr lang="tr-TR" sz="500" dirty="0" err="1"/>
              <a:t>Inefficient</a:t>
            </a:r>
            <a:r>
              <a:rPr lang="tr-TR" sz="500" dirty="0"/>
              <a:t> </a:t>
            </a:r>
            <a:r>
              <a:rPr lang="tr-TR" sz="500" dirty="0" err="1"/>
              <a:t>muscular</a:t>
            </a:r>
            <a:r>
              <a:rPr lang="tr-TR" sz="500" dirty="0"/>
              <a:t> </a:t>
            </a:r>
            <a:r>
              <a:rPr lang="tr-TR" sz="500" dirty="0" err="1"/>
              <a:t>stabilization</a:t>
            </a:r>
            <a:r>
              <a:rPr lang="tr-TR" sz="500" dirty="0"/>
              <a:t> of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lumbar</a:t>
            </a:r>
            <a:r>
              <a:rPr lang="tr-TR" sz="500" dirty="0"/>
              <a:t> spine </a:t>
            </a:r>
            <a:r>
              <a:rPr lang="tr-TR" sz="500" dirty="0" err="1"/>
              <a:t>associated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. A motor </a:t>
            </a:r>
            <a:r>
              <a:rPr lang="tr-TR" sz="500" dirty="0" err="1"/>
              <a:t>control</a:t>
            </a:r>
            <a:r>
              <a:rPr lang="tr-TR" sz="500" dirty="0"/>
              <a:t> </a:t>
            </a:r>
            <a:r>
              <a:rPr lang="tr-TR" sz="500" dirty="0" err="1"/>
              <a:t>evaluation</a:t>
            </a:r>
            <a:r>
              <a:rPr lang="tr-TR" sz="500" dirty="0"/>
              <a:t> of </a:t>
            </a:r>
            <a:r>
              <a:rPr lang="tr-TR" sz="500" dirty="0" err="1"/>
              <a:t>transversus</a:t>
            </a:r>
            <a:r>
              <a:rPr lang="tr-TR" sz="500" dirty="0"/>
              <a:t> abdominis. Spine (</a:t>
            </a:r>
            <a:r>
              <a:rPr lang="tr-TR" sz="500" dirty="0" err="1"/>
              <a:t>Phila</a:t>
            </a:r>
            <a:r>
              <a:rPr lang="tr-TR" sz="500" dirty="0"/>
              <a:t> </a:t>
            </a:r>
            <a:r>
              <a:rPr lang="tr-TR" sz="500" dirty="0" err="1"/>
              <a:t>Pa</a:t>
            </a:r>
            <a:r>
              <a:rPr lang="tr-TR" sz="500" dirty="0"/>
              <a:t> 1976). 1996; 21(22): 2640–2650,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4"/>
              </a:rPr>
              <a:t>10.1097/00007632-199611150-00014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5"/>
              </a:rPr>
              <a:t>8961451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Luomajoki</a:t>
            </a:r>
            <a:r>
              <a:rPr lang="tr-TR" sz="500" dirty="0"/>
              <a:t> H, </a:t>
            </a:r>
            <a:r>
              <a:rPr lang="tr-TR" sz="500" dirty="0" err="1"/>
              <a:t>Kool</a:t>
            </a:r>
            <a:r>
              <a:rPr lang="tr-TR" sz="500" dirty="0"/>
              <a:t> J, de </a:t>
            </a:r>
            <a:r>
              <a:rPr lang="tr-TR" sz="500" dirty="0" err="1"/>
              <a:t>Bruin</a:t>
            </a:r>
            <a:r>
              <a:rPr lang="tr-TR" sz="500" dirty="0"/>
              <a:t> ED, et al. </a:t>
            </a:r>
            <a:r>
              <a:rPr lang="tr-TR" sz="500" dirty="0" err="1"/>
              <a:t>Improvement</a:t>
            </a:r>
            <a:r>
              <a:rPr lang="tr-TR" sz="500" dirty="0"/>
              <a:t> in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movement</a:t>
            </a:r>
            <a:r>
              <a:rPr lang="tr-TR" sz="500" dirty="0"/>
              <a:t> </a:t>
            </a:r>
            <a:r>
              <a:rPr lang="tr-TR" sz="500" dirty="0" err="1"/>
              <a:t>control</a:t>
            </a:r>
            <a:r>
              <a:rPr lang="tr-TR" sz="500" dirty="0"/>
              <a:t>, </a:t>
            </a:r>
            <a:r>
              <a:rPr lang="tr-TR" sz="500" dirty="0" err="1"/>
              <a:t>decreased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disability</a:t>
            </a:r>
            <a:r>
              <a:rPr lang="tr-TR" sz="500" dirty="0"/>
              <a:t>, </a:t>
            </a:r>
            <a:r>
              <a:rPr lang="tr-TR" sz="500" dirty="0" err="1"/>
              <a:t>resulting</a:t>
            </a:r>
            <a:r>
              <a:rPr lang="tr-TR" sz="500" dirty="0"/>
              <a:t> </a:t>
            </a:r>
            <a:r>
              <a:rPr lang="tr-TR" sz="500" dirty="0" err="1"/>
              <a:t>from</a:t>
            </a:r>
            <a:r>
              <a:rPr lang="tr-TR" sz="500" dirty="0"/>
              <a:t> </a:t>
            </a:r>
            <a:r>
              <a:rPr lang="tr-TR" sz="500" dirty="0" err="1"/>
              <a:t>specific</a:t>
            </a:r>
            <a:r>
              <a:rPr lang="tr-TR" sz="500" dirty="0"/>
              <a:t> </a:t>
            </a:r>
            <a:r>
              <a:rPr lang="tr-TR" sz="500" dirty="0" err="1"/>
              <a:t>exercise</a:t>
            </a:r>
            <a:r>
              <a:rPr lang="tr-TR" sz="500" dirty="0"/>
              <a:t> </a:t>
            </a:r>
            <a:r>
              <a:rPr lang="tr-TR" sz="500" dirty="0" err="1"/>
              <a:t>intervention</a:t>
            </a:r>
            <a:r>
              <a:rPr lang="tr-TR" sz="500" dirty="0"/>
              <a:t>. Sports </a:t>
            </a:r>
            <a:r>
              <a:rPr lang="tr-TR" sz="500" dirty="0" err="1"/>
              <a:t>Med</a:t>
            </a:r>
            <a:r>
              <a:rPr lang="tr-TR" sz="500" dirty="0"/>
              <a:t> </a:t>
            </a:r>
            <a:r>
              <a:rPr lang="tr-TR" sz="500" dirty="0" err="1"/>
              <a:t>Arthrosc</a:t>
            </a:r>
            <a:r>
              <a:rPr lang="tr-TR" sz="500" dirty="0"/>
              <a:t> </a:t>
            </a:r>
            <a:r>
              <a:rPr lang="tr-TR" sz="500" dirty="0" err="1"/>
              <a:t>Rehabil</a:t>
            </a:r>
            <a:r>
              <a:rPr lang="tr-TR" sz="500" dirty="0"/>
              <a:t> </a:t>
            </a:r>
            <a:r>
              <a:rPr lang="tr-TR" sz="500" dirty="0" err="1"/>
              <a:t>Ther</a:t>
            </a:r>
            <a:r>
              <a:rPr lang="tr-TR" sz="500" dirty="0"/>
              <a:t> </a:t>
            </a:r>
            <a:r>
              <a:rPr lang="tr-TR" sz="500" dirty="0" err="1"/>
              <a:t>Technol</a:t>
            </a:r>
            <a:r>
              <a:rPr lang="tr-TR" sz="500" dirty="0"/>
              <a:t>. 2010; 2: 11,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6"/>
              </a:rPr>
              <a:t>10.1186/1758-2555-2-11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7"/>
              </a:rPr>
              <a:t>20416091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Wójcik</a:t>
            </a:r>
            <a:r>
              <a:rPr lang="tr-TR" sz="500" dirty="0"/>
              <a:t> M, </a:t>
            </a:r>
            <a:r>
              <a:rPr lang="tr-TR" sz="500" dirty="0" err="1"/>
              <a:t>Siatkowski</a:t>
            </a:r>
            <a:r>
              <a:rPr lang="tr-TR" sz="500" dirty="0"/>
              <a:t> I, </a:t>
            </a:r>
            <a:r>
              <a:rPr lang="tr-TR" sz="500" dirty="0" err="1"/>
              <a:t>Bodnar-Nanuś</a:t>
            </a:r>
            <a:r>
              <a:rPr lang="tr-TR" sz="500" dirty="0"/>
              <a:t> A. [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influence</a:t>
            </a:r>
            <a:r>
              <a:rPr lang="tr-TR" sz="500" dirty="0"/>
              <a:t> of segmental </a:t>
            </a:r>
            <a:r>
              <a:rPr lang="tr-TR" sz="500" dirty="0" err="1"/>
              <a:t>stabilization</a:t>
            </a:r>
            <a:r>
              <a:rPr lang="tr-TR" sz="500" dirty="0"/>
              <a:t> </a:t>
            </a:r>
            <a:r>
              <a:rPr lang="tr-TR" sz="500" dirty="0" err="1"/>
              <a:t>training</a:t>
            </a:r>
            <a:r>
              <a:rPr lang="tr-TR" sz="500" dirty="0"/>
              <a:t> </a:t>
            </a:r>
            <a:r>
              <a:rPr lang="tr-TR" sz="500" dirty="0" err="1"/>
              <a:t>upon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reduction</a:t>
            </a:r>
            <a:r>
              <a:rPr lang="tr-TR" sz="500" dirty="0"/>
              <a:t> of motor </a:t>
            </a:r>
            <a:r>
              <a:rPr lang="tr-TR" sz="500" dirty="0" err="1"/>
              <a:t>system</a:t>
            </a:r>
            <a:r>
              <a:rPr lang="tr-TR" sz="500" dirty="0"/>
              <a:t> </a:t>
            </a:r>
            <a:r>
              <a:rPr lang="tr-TR" sz="500" dirty="0" err="1"/>
              <a:t>weak</a:t>
            </a:r>
            <a:r>
              <a:rPr lang="tr-TR" sz="500" dirty="0"/>
              <a:t> </a:t>
            </a:r>
            <a:r>
              <a:rPr lang="tr-TR" sz="500" dirty="0" err="1"/>
              <a:t>connections</a:t>
            </a:r>
            <a:r>
              <a:rPr lang="tr-TR" sz="500" dirty="0"/>
              <a:t> in </a:t>
            </a:r>
            <a:r>
              <a:rPr lang="tr-TR" sz="500" dirty="0" err="1"/>
              <a:t>hockey</a:t>
            </a:r>
            <a:r>
              <a:rPr lang="tr-TR" sz="500" dirty="0"/>
              <a:t> </a:t>
            </a:r>
            <a:r>
              <a:rPr lang="tr-TR" sz="500" dirty="0" err="1"/>
              <a:t>players</a:t>
            </a:r>
            <a:r>
              <a:rPr lang="tr-TR" sz="500" dirty="0"/>
              <a:t>]. </a:t>
            </a:r>
            <a:r>
              <a:rPr lang="tr-TR" sz="500" dirty="0" err="1"/>
              <a:t>Chir</a:t>
            </a:r>
            <a:r>
              <a:rPr lang="tr-TR" sz="500" dirty="0"/>
              <a:t> </a:t>
            </a:r>
            <a:r>
              <a:rPr lang="tr-TR" sz="500" dirty="0" err="1"/>
              <a:t>Narzadow</a:t>
            </a:r>
            <a:r>
              <a:rPr lang="tr-TR" sz="500" dirty="0"/>
              <a:t> </a:t>
            </a:r>
            <a:r>
              <a:rPr lang="tr-TR" sz="500" dirty="0" err="1"/>
              <a:t>Ruchu</a:t>
            </a:r>
            <a:r>
              <a:rPr lang="tr-TR" sz="500" dirty="0"/>
              <a:t> </a:t>
            </a:r>
            <a:r>
              <a:rPr lang="tr-TR" sz="500" dirty="0" err="1"/>
              <a:t>Ortop</a:t>
            </a:r>
            <a:r>
              <a:rPr lang="tr-TR" sz="500" dirty="0"/>
              <a:t> </a:t>
            </a:r>
            <a:r>
              <a:rPr lang="tr-TR" sz="500" dirty="0" err="1"/>
              <a:t>Pol</a:t>
            </a:r>
            <a:r>
              <a:rPr lang="tr-TR" sz="500" dirty="0"/>
              <a:t>. 2011; 76(3): 145–150,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8"/>
              </a:rPr>
              <a:t>21961267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Gavira</a:t>
            </a:r>
            <a:r>
              <a:rPr lang="tr-TR" sz="500" dirty="0"/>
              <a:t> </a:t>
            </a:r>
            <a:r>
              <a:rPr lang="tr-TR" sz="500" dirty="0" err="1"/>
              <a:t>Pavón</a:t>
            </a:r>
            <a:r>
              <a:rPr lang="tr-TR" sz="500" dirty="0"/>
              <a:t> A, </a:t>
            </a:r>
            <a:r>
              <a:rPr lang="tr-TR" sz="500" dirty="0" err="1"/>
              <a:t>Walker</a:t>
            </a:r>
            <a:r>
              <a:rPr lang="tr-TR" sz="500" dirty="0"/>
              <a:t> </a:t>
            </a:r>
            <a:r>
              <a:rPr lang="tr-TR" sz="500" dirty="0" err="1"/>
              <a:t>Chao</a:t>
            </a:r>
            <a:r>
              <a:rPr lang="tr-TR" sz="500" dirty="0"/>
              <a:t> C, </a:t>
            </a:r>
            <a:r>
              <a:rPr lang="tr-TR" sz="500" dirty="0" err="1"/>
              <a:t>Rodríguez</a:t>
            </a:r>
            <a:r>
              <a:rPr lang="tr-TR" sz="500" dirty="0"/>
              <a:t> </a:t>
            </a:r>
            <a:r>
              <a:rPr lang="tr-TR" sz="500" dirty="0" err="1"/>
              <a:t>Rodríguez</a:t>
            </a:r>
            <a:r>
              <a:rPr lang="tr-TR" sz="500" dirty="0"/>
              <a:t> N, et al. [</a:t>
            </a:r>
            <a:r>
              <a:rPr lang="tr-TR" sz="500" dirty="0" err="1"/>
              <a:t>Prevalence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risk </a:t>
            </a:r>
            <a:r>
              <a:rPr lang="tr-TR" sz="500" dirty="0" err="1"/>
              <a:t>factors</a:t>
            </a:r>
            <a:r>
              <a:rPr lang="tr-TR" sz="500" dirty="0"/>
              <a:t> of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in </a:t>
            </a:r>
            <a:r>
              <a:rPr lang="tr-TR" sz="500" dirty="0" err="1"/>
              <a:t>women</a:t>
            </a:r>
            <a:r>
              <a:rPr lang="tr-TR" sz="500" dirty="0"/>
              <a:t> </a:t>
            </a:r>
            <a:r>
              <a:rPr lang="tr-TR" sz="500" dirty="0" err="1"/>
              <a:t>who</a:t>
            </a:r>
            <a:r>
              <a:rPr lang="tr-TR" sz="500" dirty="0"/>
              <a:t> </a:t>
            </a:r>
            <a:r>
              <a:rPr lang="tr-TR" sz="500" dirty="0" err="1"/>
              <a:t>visit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doctor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: </a:t>
            </a:r>
            <a:r>
              <a:rPr lang="tr-TR" sz="500" dirty="0" err="1"/>
              <a:t>multicentre</a:t>
            </a:r>
            <a:r>
              <a:rPr lang="tr-TR" sz="500" dirty="0"/>
              <a:t> </a:t>
            </a:r>
            <a:r>
              <a:rPr lang="tr-TR" sz="500" dirty="0" err="1"/>
              <a:t>study</a:t>
            </a:r>
            <a:r>
              <a:rPr lang="tr-TR" sz="500" dirty="0"/>
              <a:t>]. </a:t>
            </a:r>
            <a:r>
              <a:rPr lang="tr-TR" sz="500" dirty="0" err="1"/>
              <a:t>Aten</a:t>
            </a:r>
            <a:r>
              <a:rPr lang="tr-TR" sz="500" dirty="0"/>
              <a:t> </a:t>
            </a:r>
            <a:r>
              <a:rPr lang="tr-TR" sz="500" dirty="0" err="1"/>
              <a:t>Primaria</a:t>
            </a:r>
            <a:r>
              <a:rPr lang="tr-TR" sz="500" dirty="0"/>
              <a:t>. 2014; 46(2): 100–108,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9"/>
              </a:rPr>
              <a:t>10.1016/j.aprim.2013.07.004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10"/>
              </a:rPr>
              <a:t>24129279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Welk</a:t>
            </a:r>
            <a:r>
              <a:rPr lang="tr-TR" sz="500" dirty="0"/>
              <a:t> B, </a:t>
            </a:r>
            <a:r>
              <a:rPr lang="tr-TR" sz="500" dirty="0" err="1"/>
              <a:t>Baverstock</a:t>
            </a:r>
            <a:r>
              <a:rPr lang="tr-TR" sz="500" dirty="0"/>
              <a:t> R. Is </a:t>
            </a:r>
            <a:r>
              <a:rPr lang="tr-TR" sz="500" dirty="0" err="1"/>
              <a:t>there</a:t>
            </a:r>
            <a:r>
              <a:rPr lang="tr-TR" sz="500" dirty="0"/>
              <a:t> a link </a:t>
            </a:r>
            <a:r>
              <a:rPr lang="tr-TR" sz="500" dirty="0" err="1"/>
              <a:t>between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symptoms</a:t>
            </a:r>
            <a:r>
              <a:rPr lang="tr-TR" sz="500" dirty="0"/>
              <a:t>? </a:t>
            </a:r>
            <a:r>
              <a:rPr lang="tr-TR" sz="500" dirty="0" err="1"/>
              <a:t>Neurourol</a:t>
            </a:r>
            <a:r>
              <a:rPr lang="tr-TR" sz="500" dirty="0"/>
              <a:t> </a:t>
            </a:r>
            <a:r>
              <a:rPr lang="tr-TR" sz="500" dirty="0" err="1"/>
              <a:t>Urodyn</a:t>
            </a:r>
            <a:r>
              <a:rPr lang="tr-TR" sz="500" dirty="0"/>
              <a:t>. 2020; 39(2): 523–532,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11"/>
              </a:rPr>
              <a:t>10.1002/nau.24269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12"/>
              </a:rPr>
              <a:t>31899561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/>
              <a:t>Kaptan H, Kulaksızoğlu H, </a:t>
            </a:r>
            <a:r>
              <a:rPr lang="tr-TR" sz="500" dirty="0" err="1"/>
              <a:t>Kasımcan</a:t>
            </a:r>
            <a:r>
              <a:rPr lang="tr-TR" sz="500" dirty="0"/>
              <a:t> Ö, et al.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association</a:t>
            </a:r>
            <a:r>
              <a:rPr lang="tr-TR" sz="500" dirty="0"/>
              <a:t> </a:t>
            </a:r>
            <a:r>
              <a:rPr lang="tr-TR" sz="500" dirty="0" err="1"/>
              <a:t>between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radiculopathy</a:t>
            </a:r>
            <a:r>
              <a:rPr lang="tr-TR" sz="500" dirty="0"/>
              <a:t> in </a:t>
            </a:r>
            <a:r>
              <a:rPr lang="tr-TR" sz="500" dirty="0" err="1"/>
              <a:t>women</a:t>
            </a:r>
            <a:r>
              <a:rPr lang="tr-TR" sz="500" dirty="0"/>
              <a:t>. Open Access </a:t>
            </a:r>
            <a:r>
              <a:rPr lang="tr-TR" sz="500" dirty="0" err="1"/>
              <a:t>Maced</a:t>
            </a:r>
            <a:r>
              <a:rPr lang="tr-TR" sz="500" dirty="0"/>
              <a:t> J </a:t>
            </a:r>
            <a:r>
              <a:rPr lang="tr-TR" sz="500" dirty="0" err="1"/>
              <a:t>Med</a:t>
            </a:r>
            <a:r>
              <a:rPr lang="tr-TR" sz="500" dirty="0"/>
              <a:t> </a:t>
            </a:r>
            <a:r>
              <a:rPr lang="tr-TR" sz="500" dirty="0" err="1"/>
              <a:t>Sci</a:t>
            </a:r>
            <a:r>
              <a:rPr lang="tr-TR" sz="500" dirty="0"/>
              <a:t>. 2016; 4(4): 665–669,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13"/>
              </a:rPr>
              <a:t>10.3889/oamjms.2016.129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14"/>
              </a:rPr>
              <a:t>28028410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/>
              <a:t>Smith MD, Russell A, </a:t>
            </a:r>
            <a:r>
              <a:rPr lang="tr-TR" sz="500" dirty="0" err="1"/>
              <a:t>Hodges</a:t>
            </a:r>
            <a:r>
              <a:rPr lang="tr-TR" sz="500" dirty="0"/>
              <a:t> PW. Is </a:t>
            </a:r>
            <a:r>
              <a:rPr lang="tr-TR" sz="500" dirty="0" err="1"/>
              <a:t>there</a:t>
            </a:r>
            <a:r>
              <a:rPr lang="tr-TR" sz="500" dirty="0"/>
              <a:t> a </a:t>
            </a:r>
            <a:r>
              <a:rPr lang="tr-TR" sz="500" dirty="0" err="1"/>
              <a:t>relationship</a:t>
            </a:r>
            <a:r>
              <a:rPr lang="tr-TR" sz="500" dirty="0"/>
              <a:t> </a:t>
            </a:r>
            <a:r>
              <a:rPr lang="tr-TR" sz="500" dirty="0" err="1"/>
              <a:t>between</a:t>
            </a:r>
            <a:r>
              <a:rPr lang="tr-TR" sz="500" dirty="0"/>
              <a:t> </a:t>
            </a:r>
            <a:r>
              <a:rPr lang="tr-TR" sz="500" dirty="0" err="1"/>
              <a:t>parity</a:t>
            </a:r>
            <a:r>
              <a:rPr lang="tr-TR" sz="500" dirty="0"/>
              <a:t>, </a:t>
            </a:r>
            <a:r>
              <a:rPr lang="tr-TR" sz="500" dirty="0" err="1"/>
              <a:t>pregnancy</a:t>
            </a:r>
            <a:r>
              <a:rPr lang="tr-TR" sz="500" dirty="0"/>
              <a:t>,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? </a:t>
            </a:r>
            <a:r>
              <a:rPr lang="tr-TR" sz="500" dirty="0" err="1"/>
              <a:t>Int</a:t>
            </a:r>
            <a:r>
              <a:rPr lang="tr-TR" sz="500" dirty="0"/>
              <a:t> </a:t>
            </a:r>
            <a:r>
              <a:rPr lang="tr-TR" sz="500" dirty="0" err="1"/>
              <a:t>Urogynecol</a:t>
            </a:r>
            <a:r>
              <a:rPr lang="tr-TR" sz="500" dirty="0"/>
              <a:t> J </a:t>
            </a:r>
            <a:r>
              <a:rPr lang="tr-TR" sz="500" dirty="0" err="1"/>
              <a:t>Pelvic</a:t>
            </a:r>
            <a:r>
              <a:rPr lang="tr-TR" sz="500" dirty="0"/>
              <a:t> </a:t>
            </a:r>
            <a:r>
              <a:rPr lang="tr-TR" sz="500" dirty="0" err="1"/>
              <a:t>Floor</a:t>
            </a:r>
            <a:r>
              <a:rPr lang="tr-TR" sz="500" dirty="0"/>
              <a:t> </a:t>
            </a:r>
            <a:r>
              <a:rPr lang="tr-TR" sz="500" dirty="0" err="1"/>
              <a:t>Dysfunct</a:t>
            </a:r>
            <a:r>
              <a:rPr lang="tr-TR" sz="500" dirty="0"/>
              <a:t>. 2008; 19(2): 205–211,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15"/>
              </a:rPr>
              <a:t>10.1007/s00192-007-0421-x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16"/>
              </a:rPr>
              <a:t>17665083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Eliasson</a:t>
            </a:r>
            <a:r>
              <a:rPr lang="tr-TR" sz="500" dirty="0"/>
              <a:t> K, </a:t>
            </a:r>
            <a:r>
              <a:rPr lang="tr-TR" sz="500" dirty="0" err="1"/>
              <a:t>Elfving</a:t>
            </a:r>
            <a:r>
              <a:rPr lang="tr-TR" sz="500" dirty="0"/>
              <a:t> B, </a:t>
            </a:r>
            <a:r>
              <a:rPr lang="tr-TR" sz="500" dirty="0" err="1"/>
              <a:t>Nordgren</a:t>
            </a:r>
            <a:r>
              <a:rPr lang="tr-TR" sz="500" dirty="0"/>
              <a:t> B, et al.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in </a:t>
            </a:r>
            <a:r>
              <a:rPr lang="tr-TR" sz="500" dirty="0" err="1"/>
              <a:t>women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. Man </a:t>
            </a:r>
            <a:r>
              <a:rPr lang="tr-TR" sz="500" dirty="0" err="1"/>
              <a:t>Ther</a:t>
            </a:r>
            <a:r>
              <a:rPr lang="tr-TR" sz="500" dirty="0"/>
              <a:t>. 2008; 13(3): 206–212,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17"/>
              </a:rPr>
              <a:t>10.1016/j.math.2006.12.006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18"/>
              </a:rPr>
              <a:t>17363318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Cassidy</a:t>
            </a:r>
            <a:r>
              <a:rPr lang="tr-TR" sz="500" dirty="0"/>
              <a:t> T, </a:t>
            </a:r>
            <a:r>
              <a:rPr lang="tr-TR" sz="500" dirty="0" err="1"/>
              <a:t>Fortin</a:t>
            </a:r>
            <a:r>
              <a:rPr lang="tr-TR" sz="500" dirty="0"/>
              <a:t> A, </a:t>
            </a:r>
            <a:r>
              <a:rPr lang="tr-TR" sz="500" dirty="0" err="1"/>
              <a:t>Kaczmer</a:t>
            </a:r>
            <a:r>
              <a:rPr lang="tr-TR" sz="500" dirty="0"/>
              <a:t> S, et al. </a:t>
            </a:r>
            <a:r>
              <a:rPr lang="tr-TR" sz="500" dirty="0" err="1"/>
              <a:t>Relationship</a:t>
            </a:r>
            <a:r>
              <a:rPr lang="tr-TR" sz="500" dirty="0"/>
              <a:t> </a:t>
            </a:r>
            <a:r>
              <a:rPr lang="tr-TR" sz="500" dirty="0" err="1"/>
              <a:t>between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in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canadian</a:t>
            </a:r>
            <a:r>
              <a:rPr lang="tr-TR" sz="500" dirty="0"/>
              <a:t> </a:t>
            </a:r>
            <a:r>
              <a:rPr lang="tr-TR" sz="500" dirty="0" err="1"/>
              <a:t>population</a:t>
            </a:r>
            <a:r>
              <a:rPr lang="tr-TR" sz="500" dirty="0"/>
              <a:t>. </a:t>
            </a:r>
            <a:r>
              <a:rPr lang="tr-TR" sz="500" dirty="0" err="1"/>
              <a:t>Phys</a:t>
            </a:r>
            <a:r>
              <a:rPr lang="tr-TR" sz="500" dirty="0"/>
              <a:t> </a:t>
            </a:r>
            <a:r>
              <a:rPr lang="tr-TR" sz="500" dirty="0" err="1"/>
              <a:t>Ther</a:t>
            </a:r>
            <a:r>
              <a:rPr lang="tr-TR" sz="500" dirty="0"/>
              <a:t>. 2017; 97(4): 449–454,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19"/>
              </a:rPr>
              <a:t>10.1093/</a:t>
            </a:r>
            <a:r>
              <a:rPr lang="tr-TR" sz="500" dirty="0" err="1">
                <a:hlinkClick r:id="rId19"/>
              </a:rPr>
              <a:t>ptj</a:t>
            </a:r>
            <a:r>
              <a:rPr lang="tr-TR" sz="500" dirty="0">
                <a:hlinkClick r:id="rId19"/>
              </a:rPr>
              <a:t>/pzx020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20"/>
              </a:rPr>
              <a:t>28339852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Paolucci</a:t>
            </a:r>
            <a:r>
              <a:rPr lang="tr-TR" sz="500" dirty="0"/>
              <a:t> T, </a:t>
            </a:r>
            <a:r>
              <a:rPr lang="tr-TR" sz="500" dirty="0" err="1"/>
              <a:t>Attanasi</a:t>
            </a:r>
            <a:r>
              <a:rPr lang="tr-TR" sz="500" dirty="0"/>
              <a:t> C, </a:t>
            </a:r>
            <a:r>
              <a:rPr lang="tr-TR" sz="500" dirty="0" err="1"/>
              <a:t>Cecchini</a:t>
            </a:r>
            <a:r>
              <a:rPr lang="tr-TR" sz="500" dirty="0"/>
              <a:t> W, et al.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postural</a:t>
            </a:r>
            <a:r>
              <a:rPr lang="tr-TR" sz="500" dirty="0"/>
              <a:t> </a:t>
            </a:r>
            <a:r>
              <a:rPr lang="tr-TR" sz="500" dirty="0" err="1"/>
              <a:t>rehabilitation</a:t>
            </a:r>
            <a:r>
              <a:rPr lang="tr-TR" sz="500" dirty="0"/>
              <a:t> </a:t>
            </a:r>
            <a:r>
              <a:rPr lang="tr-TR" sz="500" dirty="0" err="1"/>
              <a:t>exercise</a:t>
            </a:r>
            <a:r>
              <a:rPr lang="tr-TR" sz="500" dirty="0"/>
              <a:t>: a </a:t>
            </a:r>
            <a:r>
              <a:rPr lang="tr-TR" sz="500" dirty="0" err="1"/>
              <a:t>literature</a:t>
            </a:r>
            <a:r>
              <a:rPr lang="tr-TR" sz="500" dirty="0"/>
              <a:t> </a:t>
            </a:r>
            <a:r>
              <a:rPr lang="tr-TR" sz="500" dirty="0" err="1"/>
              <a:t>review</a:t>
            </a:r>
            <a:r>
              <a:rPr lang="tr-TR" sz="500" dirty="0"/>
              <a:t>. J 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Res</a:t>
            </a:r>
            <a:r>
              <a:rPr lang="tr-TR" sz="500" dirty="0"/>
              <a:t>. 2018; 12: 95–107,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21"/>
              </a:rPr>
              <a:t>10.2147/JPR.S171729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22"/>
              </a:rPr>
              <a:t>30588084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Oliveira</a:t>
            </a:r>
            <a:r>
              <a:rPr lang="tr-TR" sz="500" dirty="0"/>
              <a:t> CB, </a:t>
            </a:r>
            <a:r>
              <a:rPr lang="tr-TR" sz="500" dirty="0" err="1"/>
              <a:t>Maher</a:t>
            </a:r>
            <a:r>
              <a:rPr lang="tr-TR" sz="500" dirty="0"/>
              <a:t> CG, </a:t>
            </a:r>
            <a:r>
              <a:rPr lang="tr-TR" sz="500" dirty="0" err="1"/>
              <a:t>Pinto</a:t>
            </a:r>
            <a:r>
              <a:rPr lang="tr-TR" sz="500" dirty="0"/>
              <a:t> RZ, et al. </a:t>
            </a:r>
            <a:r>
              <a:rPr lang="tr-TR" sz="500" dirty="0" err="1"/>
              <a:t>Clinical</a:t>
            </a:r>
            <a:r>
              <a:rPr lang="tr-TR" sz="500" dirty="0"/>
              <a:t> </a:t>
            </a:r>
            <a:r>
              <a:rPr lang="tr-TR" sz="500" dirty="0" err="1"/>
              <a:t>practice</a:t>
            </a:r>
            <a:r>
              <a:rPr lang="tr-TR" sz="500" dirty="0"/>
              <a:t> </a:t>
            </a:r>
            <a:r>
              <a:rPr lang="tr-TR" sz="500" dirty="0" err="1"/>
              <a:t>guidelines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management</a:t>
            </a:r>
            <a:r>
              <a:rPr lang="tr-TR" sz="500" dirty="0"/>
              <a:t> of </a:t>
            </a:r>
            <a:r>
              <a:rPr lang="tr-TR" sz="500" dirty="0" err="1"/>
              <a:t>non-specific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in </a:t>
            </a:r>
            <a:r>
              <a:rPr lang="tr-TR" sz="500" dirty="0" err="1"/>
              <a:t>primary</a:t>
            </a:r>
            <a:r>
              <a:rPr lang="tr-TR" sz="500" dirty="0"/>
              <a:t> </a:t>
            </a:r>
            <a:r>
              <a:rPr lang="tr-TR" sz="500" dirty="0" err="1"/>
              <a:t>care</a:t>
            </a:r>
            <a:r>
              <a:rPr lang="tr-TR" sz="500" dirty="0"/>
              <a:t>: an </a:t>
            </a:r>
            <a:r>
              <a:rPr lang="tr-TR" sz="500" dirty="0" err="1"/>
              <a:t>updated</a:t>
            </a:r>
            <a:r>
              <a:rPr lang="tr-TR" sz="500" dirty="0"/>
              <a:t> </a:t>
            </a:r>
            <a:r>
              <a:rPr lang="tr-TR" sz="500" dirty="0" err="1"/>
              <a:t>overview</a:t>
            </a:r>
            <a:r>
              <a:rPr lang="tr-TR" sz="500" dirty="0"/>
              <a:t>. Eur Spine J. 2018; 27(11): 2791–2803,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23"/>
              </a:rPr>
              <a:t>10.1007/s00586-018-5673-2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24"/>
              </a:rPr>
              <a:t>29971708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Lawand</a:t>
            </a:r>
            <a:r>
              <a:rPr lang="tr-TR" sz="500" dirty="0"/>
              <a:t> P, </a:t>
            </a:r>
            <a:r>
              <a:rPr lang="tr-TR" sz="500" dirty="0" err="1"/>
              <a:t>Lombardi</a:t>
            </a:r>
            <a:r>
              <a:rPr lang="tr-TR" sz="500" dirty="0"/>
              <a:t> </a:t>
            </a:r>
            <a:r>
              <a:rPr lang="tr-TR" sz="500" dirty="0" err="1"/>
              <a:t>Júnior</a:t>
            </a:r>
            <a:r>
              <a:rPr lang="tr-TR" sz="500" dirty="0"/>
              <a:t> I, Jones A, et al. </a:t>
            </a:r>
            <a:r>
              <a:rPr lang="tr-TR" sz="500" dirty="0" err="1"/>
              <a:t>Effect</a:t>
            </a:r>
            <a:r>
              <a:rPr lang="tr-TR" sz="500" dirty="0"/>
              <a:t> of a </a:t>
            </a:r>
            <a:r>
              <a:rPr lang="tr-TR" sz="500" dirty="0" err="1"/>
              <a:t>muscle</a:t>
            </a:r>
            <a:r>
              <a:rPr lang="tr-TR" sz="500" dirty="0"/>
              <a:t> </a:t>
            </a:r>
            <a:r>
              <a:rPr lang="tr-TR" sz="500" dirty="0" err="1"/>
              <a:t>stretching</a:t>
            </a:r>
            <a:r>
              <a:rPr lang="tr-TR" sz="500" dirty="0"/>
              <a:t> program </a:t>
            </a:r>
            <a:r>
              <a:rPr lang="tr-TR" sz="500" dirty="0" err="1"/>
              <a:t>using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global </a:t>
            </a:r>
            <a:r>
              <a:rPr lang="tr-TR" sz="500" dirty="0" err="1"/>
              <a:t>postural</a:t>
            </a:r>
            <a:r>
              <a:rPr lang="tr-TR" sz="500" dirty="0"/>
              <a:t> </a:t>
            </a:r>
            <a:r>
              <a:rPr lang="tr-TR" sz="500" dirty="0" err="1"/>
              <a:t>reeducation</a:t>
            </a:r>
            <a:r>
              <a:rPr lang="tr-TR" sz="500" dirty="0"/>
              <a:t> </a:t>
            </a:r>
            <a:r>
              <a:rPr lang="tr-TR" sz="500" dirty="0" err="1"/>
              <a:t>method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patients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: A </a:t>
            </a:r>
            <a:r>
              <a:rPr lang="tr-TR" sz="500" dirty="0" err="1"/>
              <a:t>randomized</a:t>
            </a:r>
            <a:r>
              <a:rPr lang="tr-TR" sz="500" dirty="0"/>
              <a:t> </a:t>
            </a:r>
            <a:r>
              <a:rPr lang="tr-TR" sz="500" dirty="0" err="1"/>
              <a:t>controlled</a:t>
            </a:r>
            <a:r>
              <a:rPr lang="tr-TR" sz="500" dirty="0"/>
              <a:t> </a:t>
            </a:r>
            <a:r>
              <a:rPr lang="tr-TR" sz="500" dirty="0" err="1"/>
              <a:t>trial</a:t>
            </a:r>
            <a:r>
              <a:rPr lang="tr-TR" sz="500" dirty="0"/>
              <a:t>. </a:t>
            </a:r>
            <a:r>
              <a:rPr lang="tr-TR" sz="500" dirty="0" err="1"/>
              <a:t>Joint</a:t>
            </a:r>
            <a:r>
              <a:rPr lang="tr-TR" sz="500" dirty="0"/>
              <a:t> Bone Spine. 2015; 82(4): 272–277,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25"/>
              </a:rPr>
              <a:t>10.1016/j.jbspin.2015.01.015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26"/>
              </a:rPr>
              <a:t>25881758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Hasanpour-Dehkordi</a:t>
            </a:r>
            <a:r>
              <a:rPr lang="tr-TR" sz="500" dirty="0"/>
              <a:t> A, </a:t>
            </a:r>
            <a:r>
              <a:rPr lang="tr-TR" sz="500" dirty="0" err="1"/>
              <a:t>Dehghani</a:t>
            </a:r>
            <a:r>
              <a:rPr lang="tr-TR" sz="500" dirty="0"/>
              <a:t> A, </a:t>
            </a:r>
            <a:r>
              <a:rPr lang="tr-TR" sz="500" dirty="0" err="1"/>
              <a:t>Solati</a:t>
            </a:r>
            <a:r>
              <a:rPr lang="tr-TR" sz="500" dirty="0"/>
              <a:t> K. A </a:t>
            </a:r>
            <a:r>
              <a:rPr lang="tr-TR" sz="500" dirty="0" err="1"/>
              <a:t>comparison</a:t>
            </a:r>
            <a:r>
              <a:rPr lang="tr-TR" sz="500" dirty="0"/>
              <a:t> of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effects</a:t>
            </a:r>
            <a:r>
              <a:rPr lang="tr-TR" sz="500" dirty="0"/>
              <a:t> of pilates </a:t>
            </a:r>
            <a:r>
              <a:rPr lang="tr-TR" sz="500" dirty="0" err="1"/>
              <a:t>and</a:t>
            </a:r>
            <a:r>
              <a:rPr lang="tr-TR" sz="500" dirty="0"/>
              <a:t> McKenzie </a:t>
            </a:r>
            <a:r>
              <a:rPr lang="tr-TR" sz="500" dirty="0" err="1"/>
              <a:t>training</a:t>
            </a:r>
            <a:r>
              <a:rPr lang="tr-TR" sz="500" dirty="0"/>
              <a:t> on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general </a:t>
            </a:r>
            <a:r>
              <a:rPr lang="tr-TR" sz="500" dirty="0" err="1"/>
              <a:t>health</a:t>
            </a:r>
            <a:r>
              <a:rPr lang="tr-TR" sz="500" dirty="0"/>
              <a:t> in men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: a </a:t>
            </a:r>
            <a:r>
              <a:rPr lang="tr-TR" sz="500" dirty="0" err="1"/>
              <a:t>randomized</a:t>
            </a:r>
            <a:r>
              <a:rPr lang="tr-TR" sz="500" dirty="0"/>
              <a:t> </a:t>
            </a:r>
            <a:r>
              <a:rPr lang="tr-TR" sz="500" dirty="0" err="1"/>
              <a:t>trial</a:t>
            </a:r>
            <a:r>
              <a:rPr lang="tr-TR" sz="500" dirty="0"/>
              <a:t>. </a:t>
            </a:r>
            <a:r>
              <a:rPr lang="tr-TR" sz="500" dirty="0" err="1"/>
              <a:t>Indian</a:t>
            </a:r>
            <a:r>
              <a:rPr lang="tr-TR" sz="500" dirty="0"/>
              <a:t> J </a:t>
            </a:r>
            <a:r>
              <a:rPr lang="tr-TR" sz="500" dirty="0" err="1"/>
              <a:t>Palliat</a:t>
            </a:r>
            <a:r>
              <a:rPr lang="tr-TR" sz="500" dirty="0"/>
              <a:t> </a:t>
            </a:r>
            <a:r>
              <a:rPr lang="tr-TR" sz="500" dirty="0" err="1"/>
              <a:t>Care</a:t>
            </a:r>
            <a:r>
              <a:rPr lang="tr-TR" sz="500" dirty="0"/>
              <a:t>. 2017; 23(1): 36–40,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27"/>
              </a:rPr>
              <a:t>10.4103/0973-1075.197945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28"/>
              </a:rPr>
              <a:t>28216860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Areeudomwong</a:t>
            </a:r>
            <a:r>
              <a:rPr lang="tr-TR" sz="500" dirty="0"/>
              <a:t> P, </a:t>
            </a:r>
            <a:r>
              <a:rPr lang="tr-TR" sz="500" dirty="0" err="1"/>
              <a:t>Wongrat</a:t>
            </a:r>
            <a:r>
              <a:rPr lang="tr-TR" sz="500" dirty="0"/>
              <a:t> W, </a:t>
            </a:r>
            <a:r>
              <a:rPr lang="tr-TR" sz="500" dirty="0" err="1"/>
              <a:t>Neammesri</a:t>
            </a:r>
            <a:r>
              <a:rPr lang="tr-TR" sz="500" dirty="0"/>
              <a:t> N, et al. A </a:t>
            </a:r>
            <a:r>
              <a:rPr lang="tr-TR" sz="500" dirty="0" err="1"/>
              <a:t>randomized</a:t>
            </a:r>
            <a:r>
              <a:rPr lang="tr-TR" sz="500" dirty="0"/>
              <a:t> </a:t>
            </a:r>
            <a:r>
              <a:rPr lang="tr-TR" sz="500" dirty="0" err="1"/>
              <a:t>controlled</a:t>
            </a:r>
            <a:r>
              <a:rPr lang="tr-TR" sz="500" dirty="0"/>
              <a:t> </a:t>
            </a:r>
            <a:r>
              <a:rPr lang="tr-TR" sz="500" dirty="0" err="1"/>
              <a:t>trial</a:t>
            </a:r>
            <a:r>
              <a:rPr lang="tr-TR" sz="500" dirty="0"/>
              <a:t> on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long-term</a:t>
            </a:r>
            <a:r>
              <a:rPr lang="tr-TR" sz="500" dirty="0"/>
              <a:t> </a:t>
            </a:r>
            <a:r>
              <a:rPr lang="tr-TR" sz="500" dirty="0" err="1"/>
              <a:t>effects</a:t>
            </a:r>
            <a:r>
              <a:rPr lang="tr-TR" sz="500" dirty="0"/>
              <a:t> of </a:t>
            </a:r>
            <a:r>
              <a:rPr lang="tr-TR" sz="500" dirty="0" err="1"/>
              <a:t>proprioceptive</a:t>
            </a:r>
            <a:r>
              <a:rPr lang="tr-TR" sz="500" dirty="0"/>
              <a:t> </a:t>
            </a:r>
            <a:r>
              <a:rPr lang="tr-TR" sz="500" dirty="0" err="1"/>
              <a:t>neuromuscular</a:t>
            </a:r>
            <a:r>
              <a:rPr lang="tr-TR" sz="500" dirty="0"/>
              <a:t> </a:t>
            </a:r>
            <a:r>
              <a:rPr lang="tr-TR" sz="500" dirty="0" err="1"/>
              <a:t>facilitation</a:t>
            </a:r>
            <a:r>
              <a:rPr lang="tr-TR" sz="500" dirty="0"/>
              <a:t> </a:t>
            </a:r>
            <a:r>
              <a:rPr lang="tr-TR" sz="500" dirty="0" err="1"/>
              <a:t>training</a:t>
            </a:r>
            <a:r>
              <a:rPr lang="tr-TR" sz="500" dirty="0"/>
              <a:t>, on </a:t>
            </a:r>
            <a:r>
              <a:rPr lang="tr-TR" sz="500" dirty="0" err="1"/>
              <a:t>pain-related</a:t>
            </a:r>
            <a:r>
              <a:rPr lang="tr-TR" sz="500" dirty="0"/>
              <a:t> </a:t>
            </a:r>
            <a:r>
              <a:rPr lang="tr-TR" sz="500" dirty="0" err="1"/>
              <a:t>outcomes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muscle</a:t>
            </a:r>
            <a:r>
              <a:rPr lang="tr-TR" sz="500" dirty="0"/>
              <a:t> </a:t>
            </a:r>
            <a:r>
              <a:rPr lang="tr-TR" sz="500" dirty="0" err="1"/>
              <a:t>activity</a:t>
            </a:r>
            <a:r>
              <a:rPr lang="tr-TR" sz="500" dirty="0"/>
              <a:t>, in </a:t>
            </a:r>
            <a:r>
              <a:rPr lang="tr-TR" sz="500" dirty="0" err="1"/>
              <a:t>patients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. </a:t>
            </a:r>
            <a:r>
              <a:rPr lang="tr-TR" sz="500" dirty="0" err="1"/>
              <a:t>Musculoskeletal</a:t>
            </a:r>
            <a:r>
              <a:rPr lang="tr-TR" sz="500" dirty="0"/>
              <a:t> </a:t>
            </a:r>
            <a:r>
              <a:rPr lang="tr-TR" sz="500" dirty="0" err="1"/>
              <a:t>Care</a:t>
            </a:r>
            <a:r>
              <a:rPr lang="tr-TR" sz="500" dirty="0"/>
              <a:t>. 2017; 15(3): 218–229,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29"/>
              </a:rPr>
              <a:t>10.1002/msc.1165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30"/>
              </a:rPr>
              <a:t>27791345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Raiszadeh</a:t>
            </a:r>
            <a:r>
              <a:rPr lang="tr-TR" sz="500" dirty="0"/>
              <a:t> K, </a:t>
            </a:r>
            <a:r>
              <a:rPr lang="tr-TR" sz="500" dirty="0" err="1"/>
              <a:t>Tapicer</a:t>
            </a:r>
            <a:r>
              <a:rPr lang="tr-TR" sz="500" dirty="0"/>
              <a:t> J, </a:t>
            </a:r>
            <a:r>
              <a:rPr lang="tr-TR" sz="500" dirty="0" err="1"/>
              <a:t>Taitano</a:t>
            </a:r>
            <a:r>
              <a:rPr lang="tr-TR" sz="500" dirty="0"/>
              <a:t> L, et al. </a:t>
            </a:r>
            <a:r>
              <a:rPr lang="tr-TR" sz="500" dirty="0" err="1"/>
              <a:t>In-clinic</a:t>
            </a:r>
            <a:r>
              <a:rPr lang="tr-TR" sz="500" dirty="0"/>
              <a:t> </a:t>
            </a:r>
            <a:r>
              <a:rPr lang="tr-TR" sz="500" dirty="0" err="1"/>
              <a:t>versus</a:t>
            </a:r>
            <a:r>
              <a:rPr lang="tr-TR" sz="500" dirty="0"/>
              <a:t> web-</a:t>
            </a:r>
            <a:r>
              <a:rPr lang="tr-TR" sz="500" dirty="0" err="1"/>
              <a:t>based</a:t>
            </a:r>
            <a:r>
              <a:rPr lang="tr-TR" sz="500" dirty="0"/>
              <a:t> </a:t>
            </a:r>
            <a:r>
              <a:rPr lang="tr-TR" sz="500" dirty="0" err="1"/>
              <a:t>multidisciplinary</a:t>
            </a:r>
            <a:r>
              <a:rPr lang="tr-TR" sz="500" dirty="0"/>
              <a:t> </a:t>
            </a:r>
            <a:r>
              <a:rPr lang="tr-TR" sz="500" dirty="0" err="1"/>
              <a:t>exercise-based</a:t>
            </a:r>
            <a:r>
              <a:rPr lang="tr-TR" sz="500" dirty="0"/>
              <a:t> </a:t>
            </a:r>
            <a:r>
              <a:rPr lang="tr-TR" sz="500" dirty="0" err="1"/>
              <a:t>rehabilitation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treatment</a:t>
            </a:r>
            <a:r>
              <a:rPr lang="tr-TR" sz="500" dirty="0"/>
              <a:t> of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: </a:t>
            </a:r>
            <a:r>
              <a:rPr lang="tr-TR" sz="500" dirty="0" err="1"/>
              <a:t>prospective</a:t>
            </a:r>
            <a:r>
              <a:rPr lang="tr-TR" sz="500" dirty="0"/>
              <a:t> </a:t>
            </a:r>
            <a:r>
              <a:rPr lang="tr-TR" sz="500" dirty="0" err="1"/>
              <a:t>clinical</a:t>
            </a:r>
            <a:r>
              <a:rPr lang="tr-TR" sz="500" dirty="0"/>
              <a:t> </a:t>
            </a:r>
            <a:r>
              <a:rPr lang="tr-TR" sz="500" dirty="0" err="1"/>
              <a:t>trial</a:t>
            </a:r>
            <a:r>
              <a:rPr lang="tr-TR" sz="500" dirty="0"/>
              <a:t> in an </a:t>
            </a:r>
            <a:r>
              <a:rPr lang="tr-TR" sz="500" dirty="0" err="1"/>
              <a:t>integrated</a:t>
            </a:r>
            <a:r>
              <a:rPr lang="tr-TR" sz="500" dirty="0"/>
              <a:t> </a:t>
            </a:r>
            <a:r>
              <a:rPr lang="tr-TR" sz="500" dirty="0" err="1"/>
              <a:t>practice</a:t>
            </a:r>
            <a:r>
              <a:rPr lang="tr-TR" sz="500" dirty="0"/>
              <a:t> </a:t>
            </a:r>
            <a:r>
              <a:rPr lang="tr-TR" sz="500" dirty="0" err="1"/>
              <a:t>unit</a:t>
            </a:r>
            <a:r>
              <a:rPr lang="tr-TR" sz="500" dirty="0"/>
              <a:t> model. J </a:t>
            </a:r>
            <a:r>
              <a:rPr lang="tr-TR" sz="500" dirty="0" err="1"/>
              <a:t>Med</a:t>
            </a:r>
            <a:r>
              <a:rPr lang="tr-TR" sz="500" dirty="0"/>
              <a:t> Internet </a:t>
            </a:r>
            <a:r>
              <a:rPr lang="tr-TR" sz="500" dirty="0" err="1"/>
              <a:t>Res</a:t>
            </a:r>
            <a:r>
              <a:rPr lang="tr-TR" sz="500" dirty="0"/>
              <a:t>. 2021; 23(3): e22548,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31"/>
              </a:rPr>
              <a:t>10.2196/22548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32"/>
              </a:rPr>
              <a:t>33734088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Castagnoli</a:t>
            </a:r>
            <a:r>
              <a:rPr lang="tr-TR" sz="500" dirty="0"/>
              <a:t> C, </a:t>
            </a:r>
            <a:r>
              <a:rPr lang="tr-TR" sz="500" dirty="0" err="1"/>
              <a:t>Cecchi</a:t>
            </a:r>
            <a:r>
              <a:rPr lang="tr-TR" sz="500" dirty="0"/>
              <a:t> F, Del </a:t>
            </a:r>
            <a:r>
              <a:rPr lang="tr-TR" sz="500" dirty="0" err="1"/>
              <a:t>Canto</a:t>
            </a:r>
            <a:r>
              <a:rPr lang="tr-TR" sz="500" dirty="0"/>
              <a:t> A, et al. </a:t>
            </a:r>
            <a:r>
              <a:rPr lang="tr-TR" sz="500" dirty="0" err="1"/>
              <a:t>Effects</a:t>
            </a:r>
            <a:r>
              <a:rPr lang="tr-TR" sz="500" dirty="0"/>
              <a:t> in </a:t>
            </a:r>
            <a:r>
              <a:rPr lang="tr-TR" sz="500" dirty="0" err="1"/>
              <a:t>short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long</a:t>
            </a:r>
            <a:r>
              <a:rPr lang="tr-TR" sz="500" dirty="0"/>
              <a:t> </a:t>
            </a:r>
            <a:r>
              <a:rPr lang="tr-TR" sz="500" dirty="0" err="1"/>
              <a:t>term</a:t>
            </a:r>
            <a:r>
              <a:rPr lang="tr-TR" sz="500" dirty="0"/>
              <a:t> of global </a:t>
            </a:r>
            <a:r>
              <a:rPr lang="tr-TR" sz="500" dirty="0" err="1"/>
              <a:t>postural</a:t>
            </a:r>
            <a:r>
              <a:rPr lang="tr-TR" sz="500" dirty="0"/>
              <a:t> </a:t>
            </a:r>
            <a:r>
              <a:rPr lang="tr-TR" sz="500" dirty="0" err="1"/>
              <a:t>reeducation</a:t>
            </a:r>
            <a:r>
              <a:rPr lang="tr-TR" sz="500" dirty="0"/>
              <a:t> (GPR) on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: a </a:t>
            </a:r>
            <a:r>
              <a:rPr lang="tr-TR" sz="500" dirty="0" err="1"/>
              <a:t>controlled</a:t>
            </a:r>
            <a:r>
              <a:rPr lang="tr-TR" sz="500" dirty="0"/>
              <a:t> </a:t>
            </a:r>
            <a:r>
              <a:rPr lang="tr-TR" sz="500" dirty="0" err="1"/>
              <a:t>study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one-year</a:t>
            </a:r>
            <a:r>
              <a:rPr lang="tr-TR" sz="500" dirty="0"/>
              <a:t> </a:t>
            </a:r>
            <a:r>
              <a:rPr lang="tr-TR" sz="500" dirty="0" err="1"/>
              <a:t>follow-up</a:t>
            </a:r>
            <a:r>
              <a:rPr lang="tr-TR" sz="500" dirty="0"/>
              <a:t>. </a:t>
            </a:r>
            <a:r>
              <a:rPr lang="tr-TR" sz="500" dirty="0" err="1"/>
              <a:t>ScientificWorldJournal</a:t>
            </a:r>
            <a:r>
              <a:rPr lang="tr-TR" sz="500" dirty="0"/>
              <a:t>. 2015; 2015: 271436,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33"/>
              </a:rPr>
              <a:t>10.1155/2015/271436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34"/>
              </a:rPr>
              <a:t>25945360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/>
              <a:t>Smith MD, Russell A, </a:t>
            </a:r>
            <a:r>
              <a:rPr lang="tr-TR" sz="500" dirty="0" err="1"/>
              <a:t>Hodges</a:t>
            </a:r>
            <a:r>
              <a:rPr lang="tr-TR" sz="500" dirty="0"/>
              <a:t> PW. </a:t>
            </a:r>
            <a:r>
              <a:rPr lang="tr-TR" sz="500" dirty="0" err="1"/>
              <a:t>Disorders</a:t>
            </a:r>
            <a:r>
              <a:rPr lang="tr-TR" sz="500" dirty="0"/>
              <a:t> of </a:t>
            </a:r>
            <a:r>
              <a:rPr lang="tr-TR" sz="500" dirty="0" err="1"/>
              <a:t>breathing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continence</a:t>
            </a:r>
            <a:r>
              <a:rPr lang="tr-TR" sz="500" dirty="0"/>
              <a:t> </a:t>
            </a:r>
            <a:r>
              <a:rPr lang="tr-TR" sz="500" dirty="0" err="1"/>
              <a:t>have</a:t>
            </a:r>
            <a:r>
              <a:rPr lang="tr-TR" sz="500" dirty="0"/>
              <a:t> a </a:t>
            </a:r>
            <a:r>
              <a:rPr lang="tr-TR" sz="500" dirty="0" err="1"/>
              <a:t>stronger</a:t>
            </a:r>
            <a:r>
              <a:rPr lang="tr-TR" sz="500" dirty="0"/>
              <a:t> </a:t>
            </a:r>
            <a:r>
              <a:rPr lang="tr-TR" sz="500" dirty="0" err="1"/>
              <a:t>association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 </a:t>
            </a:r>
            <a:r>
              <a:rPr lang="tr-TR" sz="500" dirty="0" err="1"/>
              <a:t>than</a:t>
            </a:r>
            <a:r>
              <a:rPr lang="tr-TR" sz="500" dirty="0"/>
              <a:t> </a:t>
            </a:r>
            <a:r>
              <a:rPr lang="tr-TR" sz="500" dirty="0" err="1"/>
              <a:t>obesity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physical</a:t>
            </a:r>
            <a:r>
              <a:rPr lang="tr-TR" sz="500" dirty="0"/>
              <a:t> </a:t>
            </a:r>
            <a:r>
              <a:rPr lang="tr-TR" sz="500" dirty="0" err="1"/>
              <a:t>activity</a:t>
            </a:r>
            <a:r>
              <a:rPr lang="tr-TR" sz="500" dirty="0"/>
              <a:t>. </a:t>
            </a:r>
            <a:r>
              <a:rPr lang="tr-TR" sz="500" dirty="0" err="1"/>
              <a:t>Aust</a:t>
            </a:r>
            <a:r>
              <a:rPr lang="tr-TR" sz="500" dirty="0"/>
              <a:t> J </a:t>
            </a:r>
            <a:r>
              <a:rPr lang="tr-TR" sz="500" dirty="0" err="1"/>
              <a:t>Physiother</a:t>
            </a:r>
            <a:r>
              <a:rPr lang="tr-TR" sz="500" dirty="0"/>
              <a:t>. 2006; 52(1): 11–16,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35"/>
              </a:rPr>
              <a:t>10.1016/s0004-9514(06)70057-5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36"/>
              </a:rPr>
              <a:t>16515418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Fozzatti</a:t>
            </a:r>
            <a:r>
              <a:rPr lang="tr-TR" sz="500" dirty="0"/>
              <a:t> C, </a:t>
            </a:r>
            <a:r>
              <a:rPr lang="tr-TR" sz="500" dirty="0" err="1"/>
              <a:t>Herrmann</a:t>
            </a:r>
            <a:r>
              <a:rPr lang="tr-TR" sz="500" dirty="0"/>
              <a:t> V, </a:t>
            </a:r>
            <a:r>
              <a:rPr lang="tr-TR" sz="500" dirty="0" err="1"/>
              <a:t>Palma</a:t>
            </a:r>
            <a:r>
              <a:rPr lang="tr-TR" sz="500" dirty="0"/>
              <a:t> T, et al. Global </a:t>
            </a:r>
            <a:r>
              <a:rPr lang="tr-TR" sz="500" dirty="0" err="1"/>
              <a:t>Postural</a:t>
            </a:r>
            <a:r>
              <a:rPr lang="tr-TR" sz="500" dirty="0"/>
              <a:t> Re-</a:t>
            </a:r>
            <a:r>
              <a:rPr lang="tr-TR" sz="500" dirty="0" err="1"/>
              <a:t>education</a:t>
            </a:r>
            <a:r>
              <a:rPr lang="tr-TR" sz="500" dirty="0"/>
              <a:t>: an </a:t>
            </a:r>
            <a:r>
              <a:rPr lang="tr-TR" sz="500" dirty="0" err="1"/>
              <a:t>alternative</a:t>
            </a:r>
            <a:r>
              <a:rPr lang="tr-TR" sz="500" dirty="0"/>
              <a:t> </a:t>
            </a:r>
            <a:r>
              <a:rPr lang="tr-TR" sz="500" dirty="0" err="1"/>
              <a:t>approach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stress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? Eur J </a:t>
            </a:r>
            <a:r>
              <a:rPr lang="tr-TR" sz="500" dirty="0" err="1"/>
              <a:t>Obstet</a:t>
            </a:r>
            <a:r>
              <a:rPr lang="tr-TR" sz="500" dirty="0"/>
              <a:t> </a:t>
            </a:r>
            <a:r>
              <a:rPr lang="tr-TR" sz="500" dirty="0" err="1"/>
              <a:t>Gynecol</a:t>
            </a:r>
            <a:r>
              <a:rPr lang="tr-TR" sz="500" dirty="0"/>
              <a:t> </a:t>
            </a:r>
            <a:r>
              <a:rPr lang="tr-TR" sz="500" dirty="0" err="1"/>
              <a:t>Reprod</a:t>
            </a:r>
            <a:r>
              <a:rPr lang="tr-TR" sz="500" dirty="0"/>
              <a:t> </a:t>
            </a:r>
            <a:r>
              <a:rPr lang="tr-TR" sz="500" dirty="0" err="1"/>
              <a:t>Biol</a:t>
            </a:r>
            <a:r>
              <a:rPr lang="tr-TR" sz="500" dirty="0"/>
              <a:t>. 2010; 152(2): 218–224,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37"/>
              </a:rPr>
              <a:t>10.1016/j.ejogrb.2010.06.002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38"/>
              </a:rPr>
              <a:t>20638774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Bi</a:t>
            </a:r>
            <a:r>
              <a:rPr lang="tr-TR" sz="500" dirty="0"/>
              <a:t> X, Zhao J, Zhao L, et al. </a:t>
            </a:r>
            <a:r>
              <a:rPr lang="tr-TR" sz="500" dirty="0" err="1"/>
              <a:t>Pelvic</a:t>
            </a:r>
            <a:r>
              <a:rPr lang="tr-TR" sz="500" dirty="0"/>
              <a:t> </a:t>
            </a:r>
            <a:r>
              <a:rPr lang="tr-TR" sz="500" dirty="0" err="1"/>
              <a:t>floor</a:t>
            </a:r>
            <a:r>
              <a:rPr lang="tr-TR" sz="500" dirty="0"/>
              <a:t> </a:t>
            </a:r>
            <a:r>
              <a:rPr lang="tr-TR" sz="500" dirty="0" err="1"/>
              <a:t>muscle</a:t>
            </a:r>
            <a:r>
              <a:rPr lang="tr-TR" sz="500" dirty="0"/>
              <a:t> </a:t>
            </a:r>
            <a:r>
              <a:rPr lang="tr-TR" sz="500" dirty="0" err="1"/>
              <a:t>exercise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. J </a:t>
            </a:r>
            <a:r>
              <a:rPr lang="tr-TR" sz="500" dirty="0" err="1"/>
              <a:t>Int</a:t>
            </a:r>
            <a:r>
              <a:rPr lang="tr-TR" sz="500" dirty="0"/>
              <a:t> </a:t>
            </a:r>
            <a:r>
              <a:rPr lang="tr-TR" sz="500" dirty="0" err="1"/>
              <a:t>Med</a:t>
            </a:r>
            <a:r>
              <a:rPr lang="tr-TR" sz="500" dirty="0"/>
              <a:t> </a:t>
            </a:r>
            <a:r>
              <a:rPr lang="tr-TR" sz="500" dirty="0" err="1"/>
              <a:t>Res</a:t>
            </a:r>
            <a:r>
              <a:rPr lang="tr-TR" sz="500" dirty="0"/>
              <a:t>. 2013; 41(1): 146–152,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39"/>
              </a:rPr>
              <a:t>10.1177/0300060513475383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40"/>
              </a:rPr>
              <a:t>23569140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Quaghebeur</a:t>
            </a:r>
            <a:r>
              <a:rPr lang="tr-TR" sz="500" dirty="0"/>
              <a:t> J, </a:t>
            </a:r>
            <a:r>
              <a:rPr lang="tr-TR" sz="500" dirty="0" err="1"/>
              <a:t>Petros</a:t>
            </a:r>
            <a:r>
              <a:rPr lang="tr-TR" sz="500" dirty="0"/>
              <a:t> P, </a:t>
            </a:r>
            <a:r>
              <a:rPr lang="tr-TR" sz="500" dirty="0" err="1"/>
              <a:t>Wyndaele</a:t>
            </a:r>
            <a:r>
              <a:rPr lang="tr-TR" sz="500" dirty="0"/>
              <a:t> JJ, et al. </a:t>
            </a:r>
            <a:r>
              <a:rPr lang="tr-TR" sz="500" dirty="0" err="1"/>
              <a:t>Pelvic-floor</a:t>
            </a:r>
            <a:r>
              <a:rPr lang="tr-TR" sz="500" dirty="0"/>
              <a:t> </a:t>
            </a:r>
            <a:r>
              <a:rPr lang="tr-TR" sz="500" dirty="0" err="1"/>
              <a:t>function</a:t>
            </a:r>
            <a:r>
              <a:rPr lang="tr-TR" sz="500" dirty="0"/>
              <a:t>, </a:t>
            </a:r>
            <a:r>
              <a:rPr lang="tr-TR" sz="500" dirty="0" err="1"/>
              <a:t>dysfunction</a:t>
            </a:r>
            <a:r>
              <a:rPr lang="tr-TR" sz="500" dirty="0"/>
              <a:t>,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treatment</a:t>
            </a:r>
            <a:r>
              <a:rPr lang="tr-TR" sz="500" dirty="0"/>
              <a:t>. Eur J </a:t>
            </a:r>
            <a:r>
              <a:rPr lang="tr-TR" sz="500" dirty="0" err="1"/>
              <a:t>Obstet</a:t>
            </a:r>
            <a:r>
              <a:rPr lang="tr-TR" sz="500" dirty="0"/>
              <a:t> </a:t>
            </a:r>
            <a:r>
              <a:rPr lang="tr-TR" sz="500" dirty="0" err="1"/>
              <a:t>Gynecol</a:t>
            </a:r>
            <a:r>
              <a:rPr lang="tr-TR" sz="500" dirty="0"/>
              <a:t> </a:t>
            </a:r>
            <a:r>
              <a:rPr lang="tr-TR" sz="500" dirty="0" err="1"/>
              <a:t>Reprod</a:t>
            </a:r>
            <a:r>
              <a:rPr lang="tr-TR" sz="500" dirty="0"/>
              <a:t> </a:t>
            </a:r>
            <a:r>
              <a:rPr lang="tr-TR" sz="500" dirty="0" err="1"/>
              <a:t>Biol</a:t>
            </a:r>
            <a:r>
              <a:rPr lang="tr-TR" sz="500" dirty="0"/>
              <a:t>. 2021; 265: 143–149,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41"/>
              </a:rPr>
              <a:t>10.1016/j.ejogrb.2021.08.026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42"/>
              </a:rPr>
              <a:t>34492609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Grewar</a:t>
            </a:r>
            <a:r>
              <a:rPr lang="tr-TR" sz="500" dirty="0"/>
              <a:t> H, </a:t>
            </a:r>
            <a:r>
              <a:rPr lang="tr-TR" sz="500" dirty="0" err="1"/>
              <a:t>McLean</a:t>
            </a:r>
            <a:r>
              <a:rPr lang="tr-TR" sz="500" dirty="0"/>
              <a:t> L.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integrated</a:t>
            </a:r>
            <a:r>
              <a:rPr lang="tr-TR" sz="500" dirty="0"/>
              <a:t> </a:t>
            </a:r>
            <a:r>
              <a:rPr lang="tr-TR" sz="500" dirty="0" err="1"/>
              <a:t>continence</a:t>
            </a:r>
            <a:r>
              <a:rPr lang="tr-TR" sz="500" dirty="0"/>
              <a:t> </a:t>
            </a:r>
            <a:r>
              <a:rPr lang="tr-TR" sz="500" dirty="0" err="1"/>
              <a:t>system</a:t>
            </a:r>
            <a:r>
              <a:rPr lang="tr-TR" sz="500" dirty="0"/>
              <a:t>: a </a:t>
            </a:r>
            <a:r>
              <a:rPr lang="tr-TR" sz="500" dirty="0" err="1"/>
              <a:t>manual</a:t>
            </a:r>
            <a:r>
              <a:rPr lang="tr-TR" sz="500" dirty="0"/>
              <a:t> </a:t>
            </a:r>
            <a:r>
              <a:rPr lang="tr-TR" sz="500" dirty="0" err="1"/>
              <a:t>therapy</a:t>
            </a:r>
            <a:r>
              <a:rPr lang="tr-TR" sz="500" dirty="0"/>
              <a:t> </a:t>
            </a:r>
            <a:r>
              <a:rPr lang="tr-TR" sz="500" dirty="0" err="1"/>
              <a:t>approach</a:t>
            </a:r>
            <a:r>
              <a:rPr lang="tr-TR" sz="500" dirty="0"/>
              <a:t> </a:t>
            </a:r>
            <a:r>
              <a:rPr lang="tr-TR" sz="500" dirty="0" err="1"/>
              <a:t>to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treatment</a:t>
            </a:r>
            <a:r>
              <a:rPr lang="tr-TR" sz="500" dirty="0"/>
              <a:t> of </a:t>
            </a:r>
            <a:r>
              <a:rPr lang="tr-TR" sz="500" dirty="0" err="1"/>
              <a:t>stress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. Man </a:t>
            </a:r>
            <a:r>
              <a:rPr lang="tr-TR" sz="500" dirty="0" err="1"/>
              <a:t>Ther</a:t>
            </a:r>
            <a:r>
              <a:rPr lang="tr-TR" sz="500" dirty="0"/>
              <a:t>. 2008; 13(5): 375–386,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43"/>
              </a:rPr>
              <a:t>10.1016/j.math.2008.01.003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44"/>
              </a:rPr>
              <a:t>18339574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Qaseem</a:t>
            </a:r>
            <a:r>
              <a:rPr lang="tr-TR" sz="500" dirty="0"/>
              <a:t> A, </a:t>
            </a:r>
            <a:r>
              <a:rPr lang="tr-TR" sz="500" dirty="0" err="1"/>
              <a:t>Wilt</a:t>
            </a:r>
            <a:r>
              <a:rPr lang="tr-TR" sz="500" dirty="0"/>
              <a:t> TJ, </a:t>
            </a:r>
            <a:r>
              <a:rPr lang="tr-TR" sz="500" dirty="0" err="1"/>
              <a:t>McLean</a:t>
            </a:r>
            <a:r>
              <a:rPr lang="tr-TR" sz="500" dirty="0"/>
              <a:t> RM, et al. </a:t>
            </a:r>
            <a:r>
              <a:rPr lang="tr-TR" sz="500" dirty="0" err="1"/>
              <a:t>Clinical</a:t>
            </a:r>
            <a:r>
              <a:rPr lang="tr-TR" sz="500" dirty="0"/>
              <a:t> </a:t>
            </a:r>
            <a:r>
              <a:rPr lang="tr-TR" sz="500" dirty="0" err="1"/>
              <a:t>Guidelines</a:t>
            </a:r>
            <a:r>
              <a:rPr lang="tr-TR" sz="500" dirty="0"/>
              <a:t> </a:t>
            </a:r>
            <a:r>
              <a:rPr lang="tr-TR" sz="500" dirty="0" err="1"/>
              <a:t>Committee</a:t>
            </a:r>
            <a:r>
              <a:rPr lang="tr-TR" sz="500" dirty="0"/>
              <a:t> of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American</a:t>
            </a:r>
            <a:r>
              <a:rPr lang="tr-TR" sz="500" dirty="0"/>
              <a:t> </a:t>
            </a:r>
            <a:r>
              <a:rPr lang="tr-TR" sz="500" dirty="0" err="1"/>
              <a:t>College</a:t>
            </a:r>
            <a:r>
              <a:rPr lang="tr-TR" sz="500" dirty="0"/>
              <a:t> of </a:t>
            </a:r>
            <a:r>
              <a:rPr lang="tr-TR" sz="500" dirty="0" err="1"/>
              <a:t>Physicians</a:t>
            </a:r>
            <a:r>
              <a:rPr lang="tr-TR" sz="500" dirty="0"/>
              <a:t>. </a:t>
            </a:r>
            <a:r>
              <a:rPr lang="tr-TR" sz="500" dirty="0" err="1"/>
              <a:t>Noninvasive</a:t>
            </a:r>
            <a:r>
              <a:rPr lang="tr-TR" sz="500" dirty="0"/>
              <a:t> </a:t>
            </a:r>
            <a:r>
              <a:rPr lang="tr-TR" sz="500" dirty="0" err="1"/>
              <a:t>treatments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acute</a:t>
            </a:r>
            <a:r>
              <a:rPr lang="tr-TR" sz="500" dirty="0"/>
              <a:t>, </a:t>
            </a:r>
            <a:r>
              <a:rPr lang="tr-TR" sz="500" dirty="0" err="1"/>
              <a:t>subacute</a:t>
            </a:r>
            <a:r>
              <a:rPr lang="tr-TR" sz="500" dirty="0"/>
              <a:t>,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chronic</a:t>
            </a:r>
            <a:r>
              <a:rPr lang="tr-TR" sz="500" dirty="0"/>
              <a:t> </a:t>
            </a:r>
            <a:r>
              <a:rPr lang="tr-TR" sz="500" dirty="0" err="1"/>
              <a:t>low</a:t>
            </a:r>
            <a:r>
              <a:rPr lang="tr-TR" sz="500" dirty="0"/>
              <a:t> </a:t>
            </a:r>
            <a:r>
              <a:rPr lang="tr-TR" sz="500" dirty="0" err="1"/>
              <a:t>back</a:t>
            </a:r>
            <a:r>
              <a:rPr lang="tr-TR" sz="500" dirty="0"/>
              <a:t> </a:t>
            </a:r>
            <a:r>
              <a:rPr lang="tr-TR" sz="500" dirty="0" err="1"/>
              <a:t>pain</a:t>
            </a:r>
            <a:r>
              <a:rPr lang="tr-TR" sz="500" dirty="0"/>
              <a:t>: a </a:t>
            </a:r>
            <a:r>
              <a:rPr lang="tr-TR" sz="500" dirty="0" err="1"/>
              <a:t>clinical</a:t>
            </a:r>
            <a:r>
              <a:rPr lang="tr-TR" sz="500" dirty="0"/>
              <a:t> </a:t>
            </a:r>
            <a:r>
              <a:rPr lang="tr-TR" sz="500" dirty="0" err="1"/>
              <a:t>practice</a:t>
            </a:r>
            <a:r>
              <a:rPr lang="tr-TR" sz="500" dirty="0"/>
              <a:t> </a:t>
            </a:r>
            <a:r>
              <a:rPr lang="tr-TR" sz="500" dirty="0" err="1"/>
              <a:t>guideline</a:t>
            </a:r>
            <a:r>
              <a:rPr lang="tr-TR" sz="500" dirty="0"/>
              <a:t> </a:t>
            </a:r>
            <a:r>
              <a:rPr lang="tr-TR" sz="500" dirty="0" err="1"/>
              <a:t>from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american</a:t>
            </a:r>
            <a:r>
              <a:rPr lang="tr-TR" sz="500" dirty="0"/>
              <a:t> </a:t>
            </a:r>
            <a:r>
              <a:rPr lang="tr-TR" sz="500" dirty="0" err="1"/>
              <a:t>college</a:t>
            </a:r>
            <a:r>
              <a:rPr lang="tr-TR" sz="500" dirty="0"/>
              <a:t> of </a:t>
            </a:r>
            <a:r>
              <a:rPr lang="tr-TR" sz="500" dirty="0" err="1"/>
              <a:t>physicians</a:t>
            </a:r>
            <a:r>
              <a:rPr lang="tr-TR" sz="500" dirty="0"/>
              <a:t>. Ann </a:t>
            </a:r>
            <a:r>
              <a:rPr lang="tr-TR" sz="500" dirty="0" err="1"/>
              <a:t>Intern</a:t>
            </a:r>
            <a:r>
              <a:rPr lang="tr-TR" sz="500" dirty="0"/>
              <a:t> </a:t>
            </a:r>
            <a:r>
              <a:rPr lang="tr-TR" sz="500" dirty="0" err="1"/>
              <a:t>Med</a:t>
            </a:r>
            <a:r>
              <a:rPr lang="tr-TR" sz="500" dirty="0"/>
              <a:t>. 2017; 166(7): 514–530,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45"/>
              </a:rPr>
              <a:t>10.7326/M16-2367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46"/>
              </a:rPr>
              <a:t>28192789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Sandler</a:t>
            </a:r>
            <a:r>
              <a:rPr lang="tr-TR" sz="500" dirty="0"/>
              <a:t> S. </a:t>
            </a:r>
            <a:r>
              <a:rPr lang="tr-TR" sz="500" dirty="0" err="1"/>
              <a:t>Osteopathy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Obstetrics</a:t>
            </a:r>
            <a:r>
              <a:rPr lang="tr-TR" sz="500" dirty="0"/>
              <a:t>. </a:t>
            </a:r>
            <a:r>
              <a:rPr lang="tr-TR" sz="500" dirty="0" err="1"/>
              <a:t>Anshan</a:t>
            </a:r>
            <a:r>
              <a:rPr lang="tr-TR" sz="500" dirty="0"/>
              <a:t> </a:t>
            </a:r>
            <a:r>
              <a:rPr lang="tr-TR" sz="500" dirty="0" err="1"/>
              <a:t>Publishers</a:t>
            </a:r>
            <a:r>
              <a:rPr lang="tr-TR" sz="500" dirty="0"/>
              <a:t>, </a:t>
            </a:r>
            <a:r>
              <a:rPr lang="tr-TR" sz="500" dirty="0" err="1"/>
              <a:t>Tunbridge</a:t>
            </a:r>
            <a:r>
              <a:rPr lang="tr-TR" sz="500" dirty="0"/>
              <a:t> </a:t>
            </a:r>
            <a:r>
              <a:rPr lang="tr-TR" sz="500" dirty="0" err="1"/>
              <a:t>Wells</a:t>
            </a:r>
            <a:r>
              <a:rPr lang="tr-TR" sz="500" dirty="0"/>
              <a:t> 2012.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Dmochowska-Lisak</a:t>
            </a:r>
            <a:r>
              <a:rPr lang="tr-TR" sz="500" dirty="0"/>
              <a:t> K, </a:t>
            </a:r>
            <a:r>
              <a:rPr lang="tr-TR" sz="500" dirty="0" err="1"/>
              <a:t>Lietz-Kijak</a:t>
            </a:r>
            <a:r>
              <a:rPr lang="tr-TR" sz="500" dirty="0"/>
              <a:t> D, </a:t>
            </a:r>
            <a:r>
              <a:rPr lang="tr-TR" sz="500" dirty="0" err="1"/>
              <a:t>Lisak</a:t>
            </a:r>
            <a:r>
              <a:rPr lang="tr-TR" sz="500" dirty="0"/>
              <a:t> M.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relationship</a:t>
            </a:r>
            <a:r>
              <a:rPr lang="tr-TR" sz="500" dirty="0"/>
              <a:t> </a:t>
            </a:r>
            <a:r>
              <a:rPr lang="tr-TR" sz="500" dirty="0" err="1"/>
              <a:t>between</a:t>
            </a:r>
            <a:r>
              <a:rPr lang="tr-TR" sz="500" dirty="0"/>
              <a:t> </a:t>
            </a:r>
            <a:r>
              <a:rPr lang="tr-TR" sz="500" dirty="0" err="1"/>
              <a:t>temporomandibular</a:t>
            </a:r>
            <a:r>
              <a:rPr lang="tr-TR" sz="500" dirty="0"/>
              <a:t> </a:t>
            </a:r>
            <a:r>
              <a:rPr lang="tr-TR" sz="500" dirty="0" err="1"/>
              <a:t>joint</a:t>
            </a:r>
            <a:r>
              <a:rPr lang="tr-TR" sz="500" dirty="0"/>
              <a:t> </a:t>
            </a:r>
            <a:r>
              <a:rPr lang="tr-TR" sz="500" dirty="0" err="1"/>
              <a:t>dysfunction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postural</a:t>
            </a:r>
            <a:r>
              <a:rPr lang="tr-TR" sz="500" dirty="0"/>
              <a:t> </a:t>
            </a:r>
            <a:r>
              <a:rPr lang="tr-TR" sz="500" dirty="0" err="1"/>
              <a:t>disorders</a:t>
            </a:r>
            <a:r>
              <a:rPr lang="tr-TR" sz="500" dirty="0"/>
              <a:t> in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aspect</a:t>
            </a:r>
            <a:r>
              <a:rPr lang="tr-TR" sz="500" dirty="0"/>
              <a:t> of </a:t>
            </a:r>
            <a:r>
              <a:rPr lang="tr-TR" sz="500" dirty="0" err="1"/>
              <a:t>tensegration</a:t>
            </a:r>
            <a:r>
              <a:rPr lang="tr-TR" sz="500" dirty="0"/>
              <a:t>- a </a:t>
            </a:r>
            <a:r>
              <a:rPr lang="tr-TR" sz="500" dirty="0" err="1"/>
              <a:t>review</a:t>
            </a:r>
            <a:r>
              <a:rPr lang="tr-TR" sz="500" dirty="0"/>
              <a:t> of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literature</a:t>
            </a:r>
            <a:r>
              <a:rPr lang="tr-TR" sz="500" dirty="0"/>
              <a:t>. Art </a:t>
            </a:r>
            <a:r>
              <a:rPr lang="tr-TR" sz="500" dirty="0" err="1"/>
              <a:t>dent</a:t>
            </a:r>
            <a:r>
              <a:rPr lang="tr-TR" sz="500" dirty="0"/>
              <a:t>. 2018; 3(69): 150–160.</a:t>
            </a:r>
          </a:p>
          <a:p>
            <a:pPr>
              <a:buFont typeface="+mj-lt"/>
              <a:buAutoNum type="arabicPeriod" startAt="46"/>
            </a:pPr>
            <a:r>
              <a:rPr lang="tr-TR" sz="500" dirty="0"/>
              <a:t>Hoffman J, </a:t>
            </a:r>
            <a:r>
              <a:rPr lang="tr-TR" sz="500" dirty="0" err="1"/>
              <a:t>Gabel</a:t>
            </a:r>
            <a:r>
              <a:rPr lang="tr-TR" sz="500" dirty="0"/>
              <a:t> P. </a:t>
            </a:r>
            <a:r>
              <a:rPr lang="tr-TR" sz="500" dirty="0" err="1"/>
              <a:t>Expanding</a:t>
            </a:r>
            <a:r>
              <a:rPr lang="tr-TR" sz="500" dirty="0"/>
              <a:t> </a:t>
            </a:r>
            <a:r>
              <a:rPr lang="tr-TR" sz="500" dirty="0" err="1"/>
              <a:t>Panjabi’s</a:t>
            </a:r>
            <a:r>
              <a:rPr lang="tr-TR" sz="500" dirty="0"/>
              <a:t> </a:t>
            </a:r>
            <a:r>
              <a:rPr lang="tr-TR" sz="500" dirty="0" err="1"/>
              <a:t>stability</a:t>
            </a:r>
            <a:r>
              <a:rPr lang="tr-TR" sz="500" dirty="0"/>
              <a:t> model </a:t>
            </a:r>
            <a:r>
              <a:rPr lang="tr-TR" sz="500" dirty="0" err="1"/>
              <a:t>to</a:t>
            </a:r>
            <a:r>
              <a:rPr lang="tr-TR" sz="500" dirty="0"/>
              <a:t> </a:t>
            </a:r>
            <a:r>
              <a:rPr lang="tr-TR" sz="500" dirty="0" err="1"/>
              <a:t>express</a:t>
            </a:r>
            <a:r>
              <a:rPr lang="tr-TR" sz="500" dirty="0"/>
              <a:t> </a:t>
            </a:r>
            <a:r>
              <a:rPr lang="tr-TR" sz="500" dirty="0" err="1"/>
              <a:t>movement</a:t>
            </a:r>
            <a:r>
              <a:rPr lang="tr-TR" sz="500" dirty="0"/>
              <a:t>: a </a:t>
            </a:r>
            <a:r>
              <a:rPr lang="tr-TR" sz="500" dirty="0" err="1"/>
              <a:t>theoretical</a:t>
            </a:r>
            <a:r>
              <a:rPr lang="tr-TR" sz="500" dirty="0"/>
              <a:t> model. </a:t>
            </a:r>
            <a:r>
              <a:rPr lang="tr-TR" sz="500" dirty="0" err="1"/>
              <a:t>Med</a:t>
            </a:r>
            <a:r>
              <a:rPr lang="tr-TR" sz="500" dirty="0"/>
              <a:t> </a:t>
            </a:r>
            <a:r>
              <a:rPr lang="tr-TR" sz="500" dirty="0" err="1"/>
              <a:t>Hypotheses</a:t>
            </a:r>
            <a:r>
              <a:rPr lang="tr-TR" sz="500" dirty="0"/>
              <a:t>. 2013; 80(6): 692–697,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47"/>
              </a:rPr>
              <a:t>10.1016/j.mehy.2013.02.006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48"/>
              </a:rPr>
              <a:t>23561576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Gnat</a:t>
            </a:r>
            <a:r>
              <a:rPr lang="tr-TR" sz="500" dirty="0"/>
              <a:t> R, </a:t>
            </a:r>
            <a:r>
              <a:rPr lang="tr-TR" sz="500" dirty="0" err="1"/>
              <a:t>Saulicz</a:t>
            </a:r>
            <a:r>
              <a:rPr lang="tr-TR" sz="500" dirty="0"/>
              <a:t> E, </a:t>
            </a:r>
            <a:r>
              <a:rPr lang="tr-TR" sz="500" dirty="0" err="1"/>
              <a:t>Kuszewski</a:t>
            </a:r>
            <a:r>
              <a:rPr lang="tr-TR" sz="500" dirty="0"/>
              <a:t> M. </a:t>
            </a:r>
            <a:r>
              <a:rPr lang="tr-TR" sz="500" dirty="0" err="1"/>
              <a:t>Zaburzenia</a:t>
            </a:r>
            <a:r>
              <a:rPr lang="tr-TR" sz="500" dirty="0"/>
              <a:t> </a:t>
            </a:r>
            <a:r>
              <a:rPr lang="tr-TR" sz="500" dirty="0" err="1"/>
              <a:t>funkcjonowania</a:t>
            </a:r>
            <a:r>
              <a:rPr lang="tr-TR" sz="500" dirty="0"/>
              <a:t> </a:t>
            </a:r>
            <a:r>
              <a:rPr lang="tr-TR" sz="500" dirty="0" err="1"/>
              <a:t>systemów</a:t>
            </a:r>
            <a:r>
              <a:rPr lang="tr-TR" sz="500" dirty="0"/>
              <a:t> </a:t>
            </a:r>
            <a:r>
              <a:rPr lang="tr-TR" sz="500" dirty="0" err="1"/>
              <a:t>stabilizacyjnych</a:t>
            </a:r>
            <a:r>
              <a:rPr lang="tr-TR" sz="500" dirty="0"/>
              <a:t> </a:t>
            </a:r>
            <a:r>
              <a:rPr lang="tr-TR" sz="500" dirty="0" err="1"/>
              <a:t>kompleksu</a:t>
            </a:r>
            <a:r>
              <a:rPr lang="tr-TR" sz="500" dirty="0"/>
              <a:t> </a:t>
            </a:r>
            <a:r>
              <a:rPr lang="tr-TR" sz="500" dirty="0" err="1"/>
              <a:t>biodrowo</a:t>
            </a:r>
            <a:r>
              <a:rPr lang="tr-TR" sz="500" dirty="0"/>
              <a:t> – </a:t>
            </a:r>
            <a:r>
              <a:rPr lang="tr-TR" sz="500" dirty="0" err="1"/>
              <a:t>miedniczo</a:t>
            </a:r>
            <a:r>
              <a:rPr lang="tr-TR" sz="500" dirty="0"/>
              <a:t> – </a:t>
            </a:r>
            <a:r>
              <a:rPr lang="tr-TR" sz="500" dirty="0" err="1"/>
              <a:t>lędźwiowego</a:t>
            </a:r>
            <a:r>
              <a:rPr lang="tr-TR" sz="500" dirty="0"/>
              <a:t>. </a:t>
            </a:r>
            <a:r>
              <a:rPr lang="tr-TR" sz="500" dirty="0" err="1"/>
              <a:t>Fizjoterapia</a:t>
            </a:r>
            <a:r>
              <a:rPr lang="tr-TR" sz="500" dirty="0"/>
              <a:t>. 2006; 14(3): 83–93.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Faubion</a:t>
            </a:r>
            <a:r>
              <a:rPr lang="tr-TR" sz="500" dirty="0"/>
              <a:t> SS, </a:t>
            </a:r>
            <a:r>
              <a:rPr lang="tr-TR" sz="500" dirty="0" err="1"/>
              <a:t>Rullo</a:t>
            </a:r>
            <a:r>
              <a:rPr lang="tr-TR" sz="500" dirty="0"/>
              <a:t> JE. </a:t>
            </a:r>
            <a:r>
              <a:rPr lang="tr-TR" sz="500" dirty="0" err="1"/>
              <a:t>Sexual</a:t>
            </a:r>
            <a:r>
              <a:rPr lang="tr-TR" sz="500" dirty="0"/>
              <a:t> </a:t>
            </a:r>
            <a:r>
              <a:rPr lang="tr-TR" sz="500" dirty="0" err="1"/>
              <a:t>dysfunction</a:t>
            </a:r>
            <a:r>
              <a:rPr lang="tr-TR" sz="500" dirty="0"/>
              <a:t> in </a:t>
            </a:r>
            <a:r>
              <a:rPr lang="tr-TR" sz="500" dirty="0" err="1"/>
              <a:t>women</a:t>
            </a:r>
            <a:r>
              <a:rPr lang="tr-TR" sz="500" dirty="0"/>
              <a:t>: a </a:t>
            </a:r>
            <a:r>
              <a:rPr lang="tr-TR" sz="500" dirty="0" err="1"/>
              <a:t>practical</a:t>
            </a:r>
            <a:r>
              <a:rPr lang="tr-TR" sz="500" dirty="0"/>
              <a:t> </a:t>
            </a:r>
            <a:r>
              <a:rPr lang="tr-TR" sz="500" dirty="0" err="1"/>
              <a:t>approach</a:t>
            </a:r>
            <a:r>
              <a:rPr lang="tr-TR" sz="500" dirty="0"/>
              <a:t>. </a:t>
            </a:r>
            <a:r>
              <a:rPr lang="tr-TR" sz="500" dirty="0" err="1"/>
              <a:t>Am</a:t>
            </a:r>
            <a:r>
              <a:rPr lang="tr-TR" sz="500" dirty="0"/>
              <a:t> </a:t>
            </a:r>
            <a:r>
              <a:rPr lang="tr-TR" sz="500" dirty="0" err="1"/>
              <a:t>Fam</a:t>
            </a:r>
            <a:r>
              <a:rPr lang="tr-TR" sz="500" dirty="0"/>
              <a:t> </a:t>
            </a:r>
            <a:r>
              <a:rPr lang="tr-TR" sz="500" dirty="0" err="1"/>
              <a:t>Physician</a:t>
            </a:r>
            <a:r>
              <a:rPr lang="tr-TR" sz="500" dirty="0"/>
              <a:t>. 2015; 92(4): 281–288,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49"/>
              </a:rPr>
              <a:t>26280233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Rubin</a:t>
            </a:r>
            <a:r>
              <a:rPr lang="tr-TR" sz="500" dirty="0"/>
              <a:t> ES, </a:t>
            </a:r>
            <a:r>
              <a:rPr lang="tr-TR" sz="500" dirty="0" err="1"/>
              <a:t>Deshpande</a:t>
            </a:r>
            <a:r>
              <a:rPr lang="tr-TR" sz="500" dirty="0"/>
              <a:t> NA, </a:t>
            </a:r>
            <a:r>
              <a:rPr lang="tr-TR" sz="500" dirty="0" err="1"/>
              <a:t>Vasquez</a:t>
            </a:r>
            <a:r>
              <a:rPr lang="tr-TR" sz="500" dirty="0"/>
              <a:t> PJ, et al. A </a:t>
            </a:r>
            <a:r>
              <a:rPr lang="tr-TR" sz="500" dirty="0" err="1"/>
              <a:t>clinical</a:t>
            </a:r>
            <a:r>
              <a:rPr lang="tr-TR" sz="500" dirty="0"/>
              <a:t> reference </a:t>
            </a:r>
            <a:r>
              <a:rPr lang="tr-TR" sz="500" dirty="0" err="1"/>
              <a:t>guide</a:t>
            </a:r>
            <a:r>
              <a:rPr lang="tr-TR" sz="500" dirty="0"/>
              <a:t> on </a:t>
            </a:r>
            <a:r>
              <a:rPr lang="tr-TR" sz="500" dirty="0" err="1"/>
              <a:t>sexual</a:t>
            </a:r>
            <a:r>
              <a:rPr lang="tr-TR" sz="500" dirty="0"/>
              <a:t> </a:t>
            </a:r>
            <a:r>
              <a:rPr lang="tr-TR" sz="500" dirty="0" err="1"/>
              <a:t>devices</a:t>
            </a:r>
            <a:r>
              <a:rPr lang="tr-TR" sz="500" dirty="0"/>
              <a:t> </a:t>
            </a:r>
            <a:r>
              <a:rPr lang="tr-TR" sz="500" dirty="0" err="1"/>
              <a:t>for</a:t>
            </a:r>
            <a:r>
              <a:rPr lang="tr-TR" sz="500" dirty="0"/>
              <a:t> </a:t>
            </a:r>
            <a:r>
              <a:rPr lang="tr-TR" sz="500" dirty="0" err="1"/>
              <a:t>obstetrician-gynecologists</a:t>
            </a:r>
            <a:r>
              <a:rPr lang="tr-TR" sz="500" dirty="0"/>
              <a:t>. </a:t>
            </a:r>
            <a:r>
              <a:rPr lang="tr-TR" sz="500" dirty="0" err="1"/>
              <a:t>Obstet</a:t>
            </a:r>
            <a:r>
              <a:rPr lang="tr-TR" sz="500" dirty="0"/>
              <a:t> </a:t>
            </a:r>
            <a:r>
              <a:rPr lang="tr-TR" sz="500" dirty="0" err="1"/>
              <a:t>Gynecol</a:t>
            </a:r>
            <a:r>
              <a:rPr lang="tr-TR" sz="500" dirty="0"/>
              <a:t>. 2019; 133(6): 1259–1268,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50"/>
              </a:rPr>
              <a:t>10.1097/AOG.0000000000003262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51"/>
              </a:rPr>
              <a:t>31135743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Scavello</a:t>
            </a:r>
            <a:r>
              <a:rPr lang="tr-TR" sz="500" dirty="0"/>
              <a:t> I, </a:t>
            </a:r>
            <a:r>
              <a:rPr lang="tr-TR" sz="500" dirty="0" err="1"/>
              <a:t>Maseroli</a:t>
            </a:r>
            <a:r>
              <a:rPr lang="tr-TR" sz="500" dirty="0"/>
              <a:t> E, </a:t>
            </a:r>
            <a:r>
              <a:rPr lang="tr-TR" sz="500" dirty="0" err="1"/>
              <a:t>Di</a:t>
            </a:r>
            <a:r>
              <a:rPr lang="tr-TR" sz="500" dirty="0"/>
              <a:t> </a:t>
            </a:r>
            <a:r>
              <a:rPr lang="tr-TR" sz="500" dirty="0" err="1"/>
              <a:t>Stasi</a:t>
            </a:r>
            <a:r>
              <a:rPr lang="tr-TR" sz="500" dirty="0"/>
              <a:t> V, et al. </a:t>
            </a:r>
            <a:r>
              <a:rPr lang="tr-TR" sz="500" dirty="0" err="1"/>
              <a:t>Sexual</a:t>
            </a:r>
            <a:r>
              <a:rPr lang="tr-TR" sz="500" dirty="0"/>
              <a:t> </a:t>
            </a:r>
            <a:r>
              <a:rPr lang="tr-TR" sz="500" dirty="0" err="1"/>
              <a:t>health</a:t>
            </a:r>
            <a:r>
              <a:rPr lang="tr-TR" sz="500" dirty="0"/>
              <a:t> in </a:t>
            </a:r>
            <a:r>
              <a:rPr lang="tr-TR" sz="500" dirty="0" err="1"/>
              <a:t>menopause</a:t>
            </a:r>
            <a:r>
              <a:rPr lang="tr-TR" sz="500" dirty="0"/>
              <a:t>. </a:t>
            </a:r>
            <a:r>
              <a:rPr lang="tr-TR" sz="500" dirty="0" err="1"/>
              <a:t>Medicina</a:t>
            </a:r>
            <a:r>
              <a:rPr lang="tr-TR" sz="500" dirty="0"/>
              <a:t> (</a:t>
            </a:r>
            <a:r>
              <a:rPr lang="tr-TR" sz="500" dirty="0" err="1"/>
              <a:t>Kaunas</a:t>
            </a:r>
            <a:r>
              <a:rPr lang="tr-TR" sz="500" dirty="0"/>
              <a:t>). 2019; 55(9),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52"/>
              </a:rPr>
              <a:t>10.3390/medicina55090559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53"/>
              </a:rPr>
              <a:t>31480774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Calleja-Agius</a:t>
            </a:r>
            <a:r>
              <a:rPr lang="tr-TR" sz="500" dirty="0"/>
              <a:t> J, </a:t>
            </a:r>
            <a:r>
              <a:rPr lang="tr-TR" sz="500" dirty="0" err="1"/>
              <a:t>Brincat</a:t>
            </a:r>
            <a:r>
              <a:rPr lang="tr-TR" sz="500" dirty="0"/>
              <a:t> MP.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urogenital</a:t>
            </a:r>
            <a:r>
              <a:rPr lang="tr-TR" sz="500" dirty="0"/>
              <a:t> </a:t>
            </a:r>
            <a:r>
              <a:rPr lang="tr-TR" sz="500" dirty="0" err="1"/>
              <a:t>system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menopause</a:t>
            </a:r>
            <a:r>
              <a:rPr lang="tr-TR" sz="500" dirty="0"/>
              <a:t>. </a:t>
            </a:r>
            <a:r>
              <a:rPr lang="tr-TR" sz="500" dirty="0" err="1"/>
              <a:t>Climacteric</a:t>
            </a:r>
            <a:r>
              <a:rPr lang="tr-TR" sz="500" dirty="0"/>
              <a:t>. 2015; 18 </a:t>
            </a:r>
            <a:r>
              <a:rPr lang="tr-TR" sz="500" dirty="0" err="1"/>
              <a:t>Suppl</a:t>
            </a:r>
            <a:r>
              <a:rPr lang="tr-TR" sz="500" dirty="0"/>
              <a:t> 1: 18–22,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54"/>
              </a:rPr>
              <a:t>10.3109/13697137.2015.1078206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55"/>
              </a:rPr>
              <a:t>26366796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Delamater</a:t>
            </a:r>
            <a:r>
              <a:rPr lang="tr-TR" sz="500" dirty="0"/>
              <a:t> L, </a:t>
            </a:r>
            <a:r>
              <a:rPr lang="tr-TR" sz="500" dirty="0" err="1"/>
              <a:t>Santoro</a:t>
            </a:r>
            <a:r>
              <a:rPr lang="tr-TR" sz="500" dirty="0"/>
              <a:t> N. Management of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perimenopause</a:t>
            </a:r>
            <a:r>
              <a:rPr lang="tr-TR" sz="500" dirty="0"/>
              <a:t>. </a:t>
            </a:r>
            <a:r>
              <a:rPr lang="tr-TR" sz="500" dirty="0" err="1"/>
              <a:t>Clin</a:t>
            </a:r>
            <a:r>
              <a:rPr lang="tr-TR" sz="500" dirty="0"/>
              <a:t> </a:t>
            </a:r>
            <a:r>
              <a:rPr lang="tr-TR" sz="500" dirty="0" err="1"/>
              <a:t>Obstet</a:t>
            </a:r>
            <a:r>
              <a:rPr lang="tr-TR" sz="500" dirty="0"/>
              <a:t> </a:t>
            </a:r>
            <a:r>
              <a:rPr lang="tr-TR" sz="500" dirty="0" err="1"/>
              <a:t>Gynecol</a:t>
            </a:r>
            <a:r>
              <a:rPr lang="tr-TR" sz="500" dirty="0"/>
              <a:t>. 2018; 61(3): 419–432,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56"/>
              </a:rPr>
              <a:t>10.1097/GRF.0000000000000389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57"/>
              </a:rPr>
              <a:t>29952797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Khan</a:t>
            </a:r>
            <a:r>
              <a:rPr lang="tr-TR" sz="500" dirty="0"/>
              <a:t> S, </a:t>
            </a:r>
            <a:r>
              <a:rPr lang="tr-TR" sz="500" dirty="0" err="1"/>
              <a:t>Agrawal</a:t>
            </a:r>
            <a:r>
              <a:rPr lang="tr-TR" sz="500" dirty="0"/>
              <a:t> R, </a:t>
            </a:r>
            <a:r>
              <a:rPr lang="tr-TR" sz="500" dirty="0" err="1"/>
              <a:t>Syed</a:t>
            </a:r>
            <a:r>
              <a:rPr lang="tr-TR" sz="500" dirty="0"/>
              <a:t> A. </a:t>
            </a:r>
            <a:r>
              <a:rPr lang="tr-TR" sz="500" dirty="0" err="1"/>
              <a:t>Effect</a:t>
            </a:r>
            <a:r>
              <a:rPr lang="tr-TR" sz="500" dirty="0"/>
              <a:t> of </a:t>
            </a:r>
            <a:r>
              <a:rPr lang="tr-TR" sz="500" dirty="0" err="1"/>
              <a:t>core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pelvic</a:t>
            </a:r>
            <a:r>
              <a:rPr lang="tr-TR" sz="500" dirty="0"/>
              <a:t> </a:t>
            </a:r>
            <a:r>
              <a:rPr lang="tr-TR" sz="500" dirty="0" err="1"/>
              <a:t>floor</a:t>
            </a:r>
            <a:r>
              <a:rPr lang="tr-TR" sz="500" dirty="0"/>
              <a:t> </a:t>
            </a:r>
            <a:r>
              <a:rPr lang="tr-TR" sz="500" dirty="0" err="1"/>
              <a:t>muscle</a:t>
            </a:r>
            <a:r>
              <a:rPr lang="tr-TR" sz="500" dirty="0"/>
              <a:t> </a:t>
            </a:r>
            <a:r>
              <a:rPr lang="tr-TR" sz="500" dirty="0" err="1"/>
              <a:t>exercise</a:t>
            </a:r>
            <a:r>
              <a:rPr lang="tr-TR" sz="500" dirty="0"/>
              <a:t> on </a:t>
            </a:r>
            <a:r>
              <a:rPr lang="tr-TR" sz="500" dirty="0" err="1"/>
              <a:t>symptom</a:t>
            </a:r>
            <a:r>
              <a:rPr lang="tr-TR" sz="500" dirty="0"/>
              <a:t> </a:t>
            </a:r>
            <a:r>
              <a:rPr lang="tr-TR" sz="500" dirty="0" err="1"/>
              <a:t>severity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quality</a:t>
            </a:r>
            <a:r>
              <a:rPr lang="tr-TR" sz="500" dirty="0"/>
              <a:t> of life in </a:t>
            </a:r>
            <a:r>
              <a:rPr lang="tr-TR" sz="500" dirty="0" err="1"/>
              <a:t>women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stress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. </a:t>
            </a:r>
            <a:r>
              <a:rPr lang="tr-TR" sz="500" dirty="0" err="1"/>
              <a:t>Indian</a:t>
            </a:r>
            <a:r>
              <a:rPr lang="tr-TR" sz="500" dirty="0"/>
              <a:t> J </a:t>
            </a:r>
            <a:r>
              <a:rPr lang="tr-TR" sz="500" dirty="0" err="1"/>
              <a:t>Phys</a:t>
            </a:r>
            <a:r>
              <a:rPr lang="tr-TR" sz="500" dirty="0"/>
              <a:t> </a:t>
            </a:r>
            <a:r>
              <a:rPr lang="tr-TR" sz="500" dirty="0" err="1"/>
              <a:t>Ther</a:t>
            </a:r>
            <a:r>
              <a:rPr lang="tr-TR" sz="500" dirty="0"/>
              <a:t> </a:t>
            </a:r>
            <a:r>
              <a:rPr lang="tr-TR" sz="500" dirty="0" err="1"/>
              <a:t>Res</a:t>
            </a:r>
            <a:r>
              <a:rPr lang="tr-TR" sz="500" dirty="0"/>
              <a:t>. 2021; 3(2): 102–106,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58"/>
              </a:rPr>
              <a:t>10.4103/ijptr.ijptr_41_20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Hunskaar</a:t>
            </a:r>
            <a:r>
              <a:rPr lang="tr-TR" sz="500" dirty="0"/>
              <a:t> S. A 2006 </a:t>
            </a:r>
            <a:r>
              <a:rPr lang="tr-TR" sz="500" dirty="0" err="1"/>
              <a:t>update</a:t>
            </a:r>
            <a:r>
              <a:rPr lang="tr-TR" sz="500" dirty="0"/>
              <a:t> on </a:t>
            </a:r>
            <a:r>
              <a:rPr lang="tr-TR" sz="500" dirty="0" err="1"/>
              <a:t>definitions</a:t>
            </a:r>
            <a:r>
              <a:rPr lang="tr-TR" sz="500" dirty="0"/>
              <a:t>, </a:t>
            </a:r>
            <a:r>
              <a:rPr lang="tr-TR" sz="500" dirty="0" err="1"/>
              <a:t>reviews</a:t>
            </a:r>
            <a:r>
              <a:rPr lang="tr-TR" sz="500" dirty="0"/>
              <a:t>, </a:t>
            </a:r>
            <a:r>
              <a:rPr lang="tr-TR" sz="500" dirty="0" err="1"/>
              <a:t>metaanalyses</a:t>
            </a:r>
            <a:r>
              <a:rPr lang="tr-TR" sz="500" dirty="0"/>
              <a:t>,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clinical</a:t>
            </a:r>
            <a:r>
              <a:rPr lang="tr-TR" sz="500" dirty="0"/>
              <a:t> </a:t>
            </a:r>
            <a:r>
              <a:rPr lang="tr-TR" sz="500" dirty="0" err="1"/>
              <a:t>guidelines</a:t>
            </a:r>
            <a:r>
              <a:rPr lang="tr-TR" sz="500" dirty="0"/>
              <a:t> </a:t>
            </a:r>
            <a:r>
              <a:rPr lang="tr-TR" sz="500" dirty="0" err="1"/>
              <a:t>regarding</a:t>
            </a:r>
            <a:r>
              <a:rPr lang="tr-TR" sz="500" dirty="0"/>
              <a:t> </a:t>
            </a:r>
            <a:r>
              <a:rPr lang="tr-TR" sz="500" dirty="0" err="1"/>
              <a:t>managment</a:t>
            </a:r>
            <a:r>
              <a:rPr lang="tr-TR" sz="500" dirty="0"/>
              <a:t> of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in </a:t>
            </a:r>
            <a:r>
              <a:rPr lang="tr-TR" sz="500" dirty="0" err="1"/>
              <a:t>women</a:t>
            </a:r>
            <a:r>
              <a:rPr lang="tr-TR" sz="500" dirty="0"/>
              <a:t>. </a:t>
            </a:r>
            <a:r>
              <a:rPr lang="tr-TR" sz="500" dirty="0" err="1"/>
              <a:t>Fam</a:t>
            </a:r>
            <a:r>
              <a:rPr lang="tr-TR" sz="500" dirty="0"/>
              <a:t> </a:t>
            </a:r>
            <a:r>
              <a:rPr lang="tr-TR" sz="500" dirty="0" err="1"/>
              <a:t>Med</a:t>
            </a:r>
            <a:r>
              <a:rPr lang="tr-TR" sz="500" dirty="0"/>
              <a:t> Prim </a:t>
            </a:r>
            <a:r>
              <a:rPr lang="tr-TR" sz="500" dirty="0" err="1"/>
              <a:t>Care</a:t>
            </a:r>
            <a:r>
              <a:rPr lang="tr-TR" sz="500" dirty="0"/>
              <a:t> </a:t>
            </a:r>
            <a:r>
              <a:rPr lang="tr-TR" sz="500" dirty="0" err="1"/>
              <a:t>Rev</a:t>
            </a:r>
            <a:r>
              <a:rPr lang="tr-TR" sz="500" dirty="0"/>
              <a:t>. 2006; 8: 1301–1309.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Seim</a:t>
            </a:r>
            <a:r>
              <a:rPr lang="tr-TR" sz="500" dirty="0"/>
              <a:t> A, Eriksen BC, </a:t>
            </a:r>
            <a:r>
              <a:rPr lang="tr-TR" sz="500" dirty="0" err="1"/>
              <a:t>Hunskaar</a:t>
            </a:r>
            <a:r>
              <a:rPr lang="tr-TR" sz="500" dirty="0"/>
              <a:t> S. A </a:t>
            </a:r>
            <a:r>
              <a:rPr lang="tr-TR" sz="500" dirty="0" err="1"/>
              <a:t>study</a:t>
            </a:r>
            <a:r>
              <a:rPr lang="tr-TR" sz="500" dirty="0"/>
              <a:t> of </a:t>
            </a:r>
            <a:r>
              <a:rPr lang="tr-TR" sz="500" dirty="0" err="1"/>
              <a:t>female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in general </a:t>
            </a:r>
            <a:r>
              <a:rPr lang="tr-TR" sz="500" dirty="0" err="1"/>
              <a:t>practice</a:t>
            </a:r>
            <a:r>
              <a:rPr lang="tr-TR" sz="500" dirty="0"/>
              <a:t>. </a:t>
            </a:r>
            <a:r>
              <a:rPr lang="tr-TR" sz="500" dirty="0" err="1"/>
              <a:t>Demography</a:t>
            </a:r>
            <a:r>
              <a:rPr lang="tr-TR" sz="500" dirty="0"/>
              <a:t>, </a:t>
            </a:r>
            <a:r>
              <a:rPr lang="tr-TR" sz="500" dirty="0" err="1"/>
              <a:t>medical</a:t>
            </a:r>
            <a:r>
              <a:rPr lang="tr-TR" sz="500" dirty="0"/>
              <a:t> </a:t>
            </a:r>
            <a:r>
              <a:rPr lang="tr-TR" sz="500" dirty="0" err="1"/>
              <a:t>history</a:t>
            </a:r>
            <a:r>
              <a:rPr lang="tr-TR" sz="500" dirty="0"/>
              <a:t>,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clinical</a:t>
            </a:r>
            <a:r>
              <a:rPr lang="tr-TR" sz="500" dirty="0"/>
              <a:t> </a:t>
            </a:r>
            <a:r>
              <a:rPr lang="tr-TR" sz="500" dirty="0" err="1"/>
              <a:t>findings</a:t>
            </a:r>
            <a:r>
              <a:rPr lang="tr-TR" sz="500" dirty="0"/>
              <a:t>. </a:t>
            </a:r>
            <a:r>
              <a:rPr lang="tr-TR" sz="500" dirty="0" err="1"/>
              <a:t>Scand</a:t>
            </a:r>
            <a:r>
              <a:rPr lang="tr-TR" sz="500" dirty="0"/>
              <a:t> J </a:t>
            </a:r>
            <a:r>
              <a:rPr lang="tr-TR" sz="500" dirty="0" err="1"/>
              <a:t>Urol</a:t>
            </a:r>
            <a:r>
              <a:rPr lang="tr-TR" sz="500" dirty="0"/>
              <a:t> </a:t>
            </a:r>
            <a:r>
              <a:rPr lang="tr-TR" sz="500" dirty="0" err="1"/>
              <a:t>Nephrol</a:t>
            </a:r>
            <a:r>
              <a:rPr lang="tr-TR" sz="500" dirty="0"/>
              <a:t>. 1996; 30(6): 465–471,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59"/>
              </a:rPr>
              <a:t>10.3109/00365599609182325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60"/>
              </a:rPr>
              <a:t>9008027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Slieker</a:t>
            </a:r>
            <a:r>
              <a:rPr lang="tr-TR" sz="500" dirty="0"/>
              <a:t>-ten </a:t>
            </a:r>
            <a:r>
              <a:rPr lang="tr-TR" sz="500" dirty="0" err="1"/>
              <a:t>Hove</a:t>
            </a:r>
            <a:r>
              <a:rPr lang="tr-TR" sz="500" dirty="0"/>
              <a:t> MC, </a:t>
            </a:r>
            <a:r>
              <a:rPr lang="tr-TR" sz="500" dirty="0" err="1"/>
              <a:t>Pool-Goudzwaard</a:t>
            </a:r>
            <a:r>
              <a:rPr lang="tr-TR" sz="500" dirty="0"/>
              <a:t> AL, </a:t>
            </a:r>
            <a:r>
              <a:rPr lang="tr-TR" sz="500" dirty="0" err="1"/>
              <a:t>Eijkemans</a:t>
            </a:r>
            <a:r>
              <a:rPr lang="tr-TR" sz="500" dirty="0"/>
              <a:t> MJC, et al.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prevalence</a:t>
            </a:r>
            <a:r>
              <a:rPr lang="tr-TR" sz="500" dirty="0"/>
              <a:t> of </a:t>
            </a:r>
            <a:r>
              <a:rPr lang="tr-TR" sz="500" dirty="0" err="1"/>
              <a:t>pelvic</a:t>
            </a:r>
            <a:r>
              <a:rPr lang="tr-TR" sz="500" dirty="0"/>
              <a:t> organ </a:t>
            </a:r>
            <a:r>
              <a:rPr lang="tr-TR" sz="500" dirty="0" err="1"/>
              <a:t>prolapse</a:t>
            </a:r>
            <a:r>
              <a:rPr lang="tr-TR" sz="500" dirty="0"/>
              <a:t> </a:t>
            </a:r>
            <a:r>
              <a:rPr lang="tr-TR" sz="500" dirty="0" err="1"/>
              <a:t>symptoms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signs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their</a:t>
            </a:r>
            <a:r>
              <a:rPr lang="tr-TR" sz="500" dirty="0"/>
              <a:t> </a:t>
            </a:r>
            <a:r>
              <a:rPr lang="tr-TR" sz="500" dirty="0" err="1"/>
              <a:t>relation</a:t>
            </a:r>
            <a:r>
              <a:rPr lang="tr-TR" sz="500" dirty="0"/>
              <a:t> </a:t>
            </a:r>
            <a:r>
              <a:rPr lang="tr-TR" sz="500" dirty="0" err="1"/>
              <a:t>with</a:t>
            </a:r>
            <a:r>
              <a:rPr lang="tr-TR" sz="500" dirty="0"/>
              <a:t> </a:t>
            </a:r>
            <a:r>
              <a:rPr lang="tr-TR" sz="500" dirty="0" err="1"/>
              <a:t>bladder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bowel</a:t>
            </a:r>
            <a:r>
              <a:rPr lang="tr-TR" sz="500" dirty="0"/>
              <a:t> </a:t>
            </a:r>
            <a:r>
              <a:rPr lang="tr-TR" sz="500" dirty="0" err="1"/>
              <a:t>disorders</a:t>
            </a:r>
            <a:r>
              <a:rPr lang="tr-TR" sz="500" dirty="0"/>
              <a:t> in a general </a:t>
            </a:r>
            <a:r>
              <a:rPr lang="tr-TR" sz="500" dirty="0" err="1"/>
              <a:t>female</a:t>
            </a:r>
            <a:r>
              <a:rPr lang="tr-TR" sz="500" dirty="0"/>
              <a:t> </a:t>
            </a:r>
            <a:r>
              <a:rPr lang="tr-TR" sz="500" dirty="0" err="1"/>
              <a:t>population</a:t>
            </a:r>
            <a:r>
              <a:rPr lang="tr-TR" sz="500" dirty="0"/>
              <a:t>. </a:t>
            </a:r>
            <a:r>
              <a:rPr lang="tr-TR" sz="500" dirty="0" err="1"/>
              <a:t>Int</a:t>
            </a:r>
            <a:r>
              <a:rPr lang="tr-TR" sz="500" dirty="0"/>
              <a:t> </a:t>
            </a:r>
            <a:r>
              <a:rPr lang="tr-TR" sz="500" dirty="0" err="1"/>
              <a:t>Urogynecol</a:t>
            </a:r>
            <a:r>
              <a:rPr lang="tr-TR" sz="500" dirty="0"/>
              <a:t> J </a:t>
            </a:r>
            <a:r>
              <a:rPr lang="tr-TR" sz="500" dirty="0" err="1"/>
              <a:t>Pelvic</a:t>
            </a:r>
            <a:r>
              <a:rPr lang="tr-TR" sz="500" dirty="0"/>
              <a:t> </a:t>
            </a:r>
            <a:r>
              <a:rPr lang="tr-TR" sz="500" dirty="0" err="1"/>
              <a:t>Floor</a:t>
            </a:r>
            <a:r>
              <a:rPr lang="tr-TR" sz="500" dirty="0"/>
              <a:t> </a:t>
            </a:r>
            <a:r>
              <a:rPr lang="tr-TR" sz="500" dirty="0" err="1"/>
              <a:t>Dysfunct</a:t>
            </a:r>
            <a:r>
              <a:rPr lang="tr-TR" sz="500" dirty="0"/>
              <a:t>. 2009; 20(9): 1037–1045, </a:t>
            </a:r>
            <a:r>
              <a:rPr lang="tr-TR" sz="500" dirty="0" err="1"/>
              <a:t>doi</a:t>
            </a:r>
            <a:r>
              <a:rPr lang="tr-TR" sz="500" dirty="0"/>
              <a:t>: </a:t>
            </a:r>
            <a:r>
              <a:rPr lang="tr-TR" sz="500" dirty="0">
                <a:hlinkClick r:id="rId61"/>
              </a:rPr>
              <a:t>10.1007/s00192-009-0902-1</a:t>
            </a:r>
            <a:r>
              <a:rPr lang="tr-TR" sz="500" dirty="0"/>
              <a:t>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62"/>
              </a:rPr>
              <a:t>19444368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Walicka</a:t>
            </a:r>
            <a:r>
              <a:rPr lang="tr-TR" sz="500" dirty="0"/>
              <a:t>–</a:t>
            </a:r>
            <a:r>
              <a:rPr lang="tr-TR" sz="500" dirty="0" err="1"/>
              <a:t>Cupryś</a:t>
            </a:r>
            <a:r>
              <a:rPr lang="tr-TR" sz="500" dirty="0"/>
              <a:t> K, </a:t>
            </a:r>
            <a:r>
              <a:rPr lang="tr-TR" sz="500" dirty="0" err="1"/>
              <a:t>Skalska</a:t>
            </a:r>
            <a:r>
              <a:rPr lang="tr-TR" sz="500" dirty="0"/>
              <a:t>–</a:t>
            </a:r>
            <a:r>
              <a:rPr lang="tr-TR" sz="500" dirty="0" err="1"/>
              <a:t>Izdebska</a:t>
            </a:r>
            <a:r>
              <a:rPr lang="tr-TR" sz="500" dirty="0"/>
              <a:t> R. </a:t>
            </a:r>
            <a:r>
              <a:rPr lang="tr-TR" sz="500" dirty="0" err="1"/>
              <a:t>Selected</a:t>
            </a:r>
            <a:r>
              <a:rPr lang="tr-TR" sz="500" dirty="0"/>
              <a:t> </a:t>
            </a:r>
            <a:r>
              <a:rPr lang="tr-TR" sz="500" dirty="0" err="1"/>
              <a:t>physiotherapy</a:t>
            </a:r>
            <a:r>
              <a:rPr lang="tr-TR" sz="500" dirty="0"/>
              <a:t> </a:t>
            </a:r>
            <a:r>
              <a:rPr lang="tr-TR" sz="500" dirty="0" err="1"/>
              <a:t>treatment</a:t>
            </a:r>
            <a:r>
              <a:rPr lang="tr-TR" sz="500" dirty="0"/>
              <a:t> in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incontinence</a:t>
            </a:r>
            <a:r>
              <a:rPr lang="tr-TR" sz="500" dirty="0"/>
              <a:t> on </a:t>
            </a:r>
            <a:r>
              <a:rPr lang="tr-TR" sz="500" dirty="0" err="1"/>
              <a:t>neurogenic</a:t>
            </a:r>
            <a:r>
              <a:rPr lang="tr-TR" sz="500" dirty="0"/>
              <a:t> </a:t>
            </a:r>
            <a:r>
              <a:rPr lang="tr-TR" sz="500" dirty="0" err="1"/>
              <a:t>base</a:t>
            </a:r>
            <a:r>
              <a:rPr lang="tr-TR" sz="500" dirty="0"/>
              <a:t>. Conference: VI. </a:t>
            </a:r>
            <a:r>
              <a:rPr lang="tr-TR" sz="500" dirty="0" err="1"/>
              <a:t>Medzinárodný</a:t>
            </a:r>
            <a:r>
              <a:rPr lang="tr-TR" sz="500" dirty="0"/>
              <a:t> </a:t>
            </a:r>
            <a:r>
              <a:rPr lang="tr-TR" sz="500" dirty="0" err="1"/>
              <a:t>neurorehabilitačný</a:t>
            </a:r>
            <a:r>
              <a:rPr lang="tr-TR" sz="500" dirty="0"/>
              <a:t> </a:t>
            </a:r>
            <a:r>
              <a:rPr lang="tr-TR" sz="500" dirty="0" err="1"/>
              <a:t>kongres</a:t>
            </a:r>
            <a:r>
              <a:rPr lang="tr-TR" sz="500" dirty="0"/>
              <a:t> </a:t>
            </a:r>
            <a:r>
              <a:rPr lang="tr-TR" sz="500" dirty="0" err="1"/>
              <a:t>NeuroRehab</a:t>
            </a:r>
            <a:r>
              <a:rPr lang="tr-TR" sz="500" dirty="0"/>
              <a:t> 2016 </a:t>
            </a:r>
            <a:r>
              <a:rPr lang="tr-TR" sz="500" dirty="0" err="1"/>
              <a:t>Ružomberok</a:t>
            </a:r>
            <a:r>
              <a:rPr lang="tr-TR" sz="500" dirty="0"/>
              <a:t>, 17-18.03.2016.</a:t>
            </a:r>
          </a:p>
          <a:p>
            <a:pPr>
              <a:buFont typeface="+mj-lt"/>
              <a:buAutoNum type="arabicPeriod" startAt="46"/>
            </a:pPr>
            <a:r>
              <a:rPr lang="tr-TR" sz="500" dirty="0" err="1"/>
              <a:t>Polish</a:t>
            </a:r>
            <a:r>
              <a:rPr lang="tr-TR" sz="500" dirty="0"/>
              <a:t> </a:t>
            </a:r>
            <a:r>
              <a:rPr lang="tr-TR" sz="500" dirty="0" err="1"/>
              <a:t>Society</a:t>
            </a:r>
            <a:r>
              <a:rPr lang="tr-TR" sz="500" dirty="0"/>
              <a:t> of </a:t>
            </a:r>
            <a:r>
              <a:rPr lang="tr-TR" sz="500" dirty="0" err="1"/>
              <a:t>Obsterics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Gynaecology</a:t>
            </a:r>
            <a:r>
              <a:rPr lang="tr-TR" sz="500" dirty="0"/>
              <a:t>. </a:t>
            </a:r>
            <a:r>
              <a:rPr lang="tr-TR" sz="500" dirty="0" err="1"/>
              <a:t>Recommendations</a:t>
            </a:r>
            <a:r>
              <a:rPr lang="tr-TR" sz="500" dirty="0"/>
              <a:t> of </a:t>
            </a:r>
            <a:r>
              <a:rPr lang="tr-TR" sz="500" dirty="0" err="1"/>
              <a:t>The</a:t>
            </a:r>
            <a:r>
              <a:rPr lang="tr-TR" sz="500" dirty="0"/>
              <a:t> </a:t>
            </a:r>
            <a:r>
              <a:rPr lang="tr-TR" sz="500" dirty="0" err="1"/>
              <a:t>Polish</a:t>
            </a:r>
            <a:r>
              <a:rPr lang="tr-TR" sz="500" dirty="0"/>
              <a:t> </a:t>
            </a:r>
            <a:r>
              <a:rPr lang="tr-TR" sz="500" dirty="0" err="1"/>
              <a:t>Society</a:t>
            </a:r>
            <a:r>
              <a:rPr lang="tr-TR" sz="500" dirty="0"/>
              <a:t> of </a:t>
            </a:r>
            <a:r>
              <a:rPr lang="tr-TR" sz="500" dirty="0" err="1"/>
              <a:t>Obsterics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Gynaecology</a:t>
            </a:r>
            <a:r>
              <a:rPr lang="tr-TR" sz="500" dirty="0"/>
              <a:t> </a:t>
            </a:r>
            <a:r>
              <a:rPr lang="tr-TR" sz="500" dirty="0" err="1"/>
              <a:t>regarding</a:t>
            </a:r>
            <a:r>
              <a:rPr lang="tr-TR" sz="500" dirty="0"/>
              <a:t> </a:t>
            </a:r>
            <a:r>
              <a:rPr lang="tr-TR" sz="500" dirty="0" err="1"/>
              <a:t>prevention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treatment</a:t>
            </a:r>
            <a:r>
              <a:rPr lang="tr-TR" sz="500" dirty="0"/>
              <a:t> of </a:t>
            </a:r>
            <a:r>
              <a:rPr lang="tr-TR" sz="500" dirty="0" err="1"/>
              <a:t>pelvic</a:t>
            </a:r>
            <a:r>
              <a:rPr lang="tr-TR" sz="500" dirty="0"/>
              <a:t> organ </a:t>
            </a:r>
            <a:r>
              <a:rPr lang="tr-TR" sz="500" dirty="0" err="1"/>
              <a:t>prolapse</a:t>
            </a:r>
            <a:r>
              <a:rPr lang="tr-TR" sz="500" dirty="0"/>
              <a:t> </a:t>
            </a:r>
            <a:r>
              <a:rPr lang="tr-TR" sz="500" dirty="0" err="1"/>
              <a:t>and</a:t>
            </a:r>
            <a:r>
              <a:rPr lang="tr-TR" sz="500" dirty="0"/>
              <a:t> </a:t>
            </a:r>
            <a:r>
              <a:rPr lang="tr-TR" sz="500" dirty="0" err="1"/>
              <a:t>urinary</a:t>
            </a:r>
            <a:r>
              <a:rPr lang="tr-TR" sz="500" dirty="0"/>
              <a:t> </a:t>
            </a:r>
            <a:r>
              <a:rPr lang="tr-TR" sz="500" dirty="0" err="1"/>
              <a:t>incotinence</a:t>
            </a:r>
            <a:r>
              <a:rPr lang="tr-TR" sz="500" dirty="0"/>
              <a:t> in </a:t>
            </a:r>
            <a:r>
              <a:rPr lang="tr-TR" sz="500" dirty="0" err="1"/>
              <a:t>patients</a:t>
            </a:r>
            <a:r>
              <a:rPr lang="tr-TR" sz="500" dirty="0"/>
              <a:t> </a:t>
            </a:r>
            <a:r>
              <a:rPr lang="tr-TR" sz="500" dirty="0" err="1"/>
              <a:t>qualified</a:t>
            </a:r>
            <a:r>
              <a:rPr lang="tr-TR" sz="500" dirty="0"/>
              <a:t> </a:t>
            </a:r>
            <a:r>
              <a:rPr lang="tr-TR" sz="500" dirty="0" err="1"/>
              <a:t>to</a:t>
            </a:r>
            <a:r>
              <a:rPr lang="tr-TR" sz="500" dirty="0"/>
              <a:t> </a:t>
            </a:r>
            <a:r>
              <a:rPr lang="tr-TR" sz="500" dirty="0" err="1"/>
              <a:t>hysterectomy</a:t>
            </a:r>
            <a:r>
              <a:rPr lang="tr-TR" sz="500" dirty="0"/>
              <a:t>. </a:t>
            </a:r>
            <a:r>
              <a:rPr lang="tr-TR" sz="500" dirty="0" err="1"/>
              <a:t>Ginekol</a:t>
            </a:r>
            <a:r>
              <a:rPr lang="tr-TR" sz="500" dirty="0"/>
              <a:t> </a:t>
            </a:r>
            <a:r>
              <a:rPr lang="tr-TR" sz="500" dirty="0" err="1"/>
              <a:t>Pol</a:t>
            </a:r>
            <a:r>
              <a:rPr lang="tr-TR" sz="500" dirty="0"/>
              <a:t>. 2009; 80(6): 459–465, </a:t>
            </a:r>
            <a:r>
              <a:rPr lang="tr-TR" sz="500" dirty="0" err="1"/>
              <a:t>indexed</a:t>
            </a:r>
            <a:r>
              <a:rPr lang="tr-TR" sz="500" dirty="0"/>
              <a:t> in </a:t>
            </a:r>
            <a:r>
              <a:rPr lang="tr-TR" sz="500" dirty="0" err="1"/>
              <a:t>Pubmed</a:t>
            </a:r>
            <a:r>
              <a:rPr lang="tr-TR" sz="500" dirty="0"/>
              <a:t>: </a:t>
            </a:r>
            <a:r>
              <a:rPr lang="tr-TR" sz="500" dirty="0">
                <a:hlinkClick r:id="rId63"/>
              </a:rPr>
              <a:t>19642606</a:t>
            </a:r>
            <a:r>
              <a:rPr lang="tr-TR" sz="500" dirty="0"/>
              <a:t>.</a:t>
            </a:r>
          </a:p>
          <a:p>
            <a:pPr>
              <a:buFont typeface="+mj-lt"/>
              <a:buAutoNum type="arabicPeriod" startAt="46"/>
            </a:pPr>
            <a:endParaRPr lang="tr-TR" sz="500" dirty="0"/>
          </a:p>
        </p:txBody>
      </p:sp>
    </p:spTree>
    <p:extLst>
      <p:ext uri="{BB962C8B-B14F-4D97-AF65-F5344CB8AC3E}">
        <p14:creationId xmlns:p14="http://schemas.microsoft.com/office/powerpoint/2010/main" val="41719969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0">
            <a:extLst>
              <a:ext uri="{FF2B5EF4-FFF2-40B4-BE49-F238E27FC236}">
                <a16:creationId xmlns:a16="http://schemas.microsoft.com/office/drawing/2014/main" id="{7E2BA2D5-46A3-46C0-98C9-A072D543B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7" descr="Smiling Face with No Fill">
            <a:extLst>
              <a:ext uri="{FF2B5EF4-FFF2-40B4-BE49-F238E27FC236}">
                <a16:creationId xmlns:a16="http://schemas.microsoft.com/office/drawing/2014/main" id="{FB2C6E92-02E7-B519-9CF3-AAD72313E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1139" y="957486"/>
            <a:ext cx="4940394" cy="4940394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7" name="Picture 12">
            <a:extLst>
              <a:ext uri="{FF2B5EF4-FFF2-40B4-BE49-F238E27FC236}">
                <a16:creationId xmlns:a16="http://schemas.microsoft.com/office/drawing/2014/main" id="{3573895B-DA42-4260-AE1E-182BA412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9E81E98-0F6A-34D8-E32A-9BC4806EF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0382" y="957486"/>
            <a:ext cx="3707844" cy="3131913"/>
          </a:xfrm>
        </p:spPr>
        <p:txBody>
          <a:bodyPr>
            <a:normAutofit/>
          </a:bodyPr>
          <a:lstStyle/>
          <a:p>
            <a:r>
              <a:rPr lang="tr-TR" sz="4400" dirty="0"/>
              <a:t>Teşekkürler...</a:t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4" name="Alt Başlık 3">
            <a:extLst>
              <a:ext uri="{FF2B5EF4-FFF2-40B4-BE49-F238E27FC236}">
                <a16:creationId xmlns:a16="http://schemas.microsoft.com/office/drawing/2014/main" id="{D495AEDE-8C63-2090-0346-1637BAAD7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0383" y="4165600"/>
            <a:ext cx="3707844" cy="1717675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15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96EAFD-0154-A7D3-5E88-DC9ED6133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Giriş - Temel Sorun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294261-4770-FFD8-629C-02AB490A5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Yaşlanma karşıtı tıbbın en önemli sorunlarından biri, kadın </a:t>
            </a:r>
            <a:r>
              <a:rPr lang="tr-TR" dirty="0" err="1"/>
              <a:t>genital</a:t>
            </a:r>
            <a:r>
              <a:rPr lang="tr-TR" dirty="0"/>
              <a:t> organlarının cinsel işlev bozuklukları ve </a:t>
            </a:r>
            <a:r>
              <a:rPr lang="tr-TR" dirty="0" err="1"/>
              <a:t>ürojinekolojik</a:t>
            </a:r>
            <a:r>
              <a:rPr lang="tr-TR" dirty="0"/>
              <a:t> rahatsızlıklarla kendini gösteren bozukluklarıdır.</a:t>
            </a:r>
          </a:p>
          <a:p>
            <a:pPr lvl="0"/>
            <a:r>
              <a:rPr lang="tr-TR" dirty="0"/>
              <a:t>Özellikle menopoz ve yaşlılık döneminde kadın, </a:t>
            </a:r>
            <a:r>
              <a:rPr lang="tr-TR" dirty="0" err="1"/>
              <a:t>genital</a:t>
            </a:r>
            <a:r>
              <a:rPr lang="tr-TR" dirty="0"/>
              <a:t> organların statik bozukluklarına (sarkmalara) yatkındır.</a:t>
            </a:r>
          </a:p>
          <a:p>
            <a:r>
              <a:rPr lang="tr-TR" dirty="0"/>
              <a:t>Kadınların ve erkeklerin cinsel performansı, yaşla birlikte yoğunluğu azalan erken cinsel davranış kalıplarına büyük ölçüde bağlıdır.</a:t>
            </a:r>
          </a:p>
        </p:txBody>
      </p:sp>
    </p:spTree>
    <p:extLst>
      <p:ext uri="{BB962C8B-B14F-4D97-AF65-F5344CB8AC3E}">
        <p14:creationId xmlns:p14="http://schemas.microsoft.com/office/powerpoint/2010/main" val="216934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97729C-3523-8EC7-B7C2-1CB09890B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Pelvik Organ Sarkması (POP) - Nedenler (Eski Görüş)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D64E88-C7D1-29DF-897B-ED54121B3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Yakın zamana kadar, </a:t>
            </a:r>
            <a:r>
              <a:rPr lang="tr-TR" dirty="0" err="1"/>
              <a:t>genital</a:t>
            </a:r>
            <a:r>
              <a:rPr lang="tr-TR" dirty="0"/>
              <a:t> sarkma ve prolapsus etiyolojisinde üç faktörün baskın olduğu düşünülüyordu: </a:t>
            </a:r>
          </a:p>
          <a:p>
            <a:pPr lvl="1"/>
            <a:r>
              <a:rPr lang="tr-TR" dirty="0"/>
              <a:t>Dokuların perinatal (doğum kaynaklı) hasarı.</a:t>
            </a:r>
          </a:p>
          <a:p>
            <a:pPr lvl="1"/>
            <a:r>
              <a:rPr lang="tr-TR" dirty="0"/>
              <a:t>Bağların ve </a:t>
            </a:r>
            <a:r>
              <a:rPr lang="tr-TR" dirty="0" err="1"/>
              <a:t>parametriumun</a:t>
            </a:r>
            <a:r>
              <a:rPr lang="tr-TR" dirty="0"/>
              <a:t> gevşekliği.</a:t>
            </a:r>
          </a:p>
          <a:p>
            <a:pPr lvl="1"/>
            <a:r>
              <a:rPr lang="tr-TR" dirty="0"/>
              <a:t>Pelvik taban kaslarının hasar görmesi.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5907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C2D73B-620D-DD91-9EDF-3A43BE9C8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Pelvik Organ Sarkması (POP) - Nedenler (Güncel Görüş)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A7B28D-990E-8F6E-7A1B-9A7CEFE29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/>
              <a:t>Günümüzde hastalığın üzerinde etkisi olduğu görülen faktörler şunlardır: </a:t>
            </a:r>
          </a:p>
          <a:p>
            <a:pPr lvl="1"/>
            <a:r>
              <a:rPr lang="tr-TR" dirty="0"/>
              <a:t>Obezite.</a:t>
            </a:r>
          </a:p>
          <a:p>
            <a:pPr lvl="1"/>
            <a:r>
              <a:rPr lang="tr-TR" dirty="0"/>
              <a:t>Kronik kabızlığın varlığı.</a:t>
            </a:r>
          </a:p>
          <a:p>
            <a:pPr lvl="1"/>
            <a:r>
              <a:rPr lang="tr-TR" dirty="0"/>
              <a:t>İnatçı öksürükle ilişkili hastalıklar.</a:t>
            </a:r>
          </a:p>
          <a:p>
            <a:pPr lvl="1"/>
            <a:r>
              <a:rPr lang="tr-TR" dirty="0"/>
              <a:t>Ağır fiziksel efor ve stres.</a:t>
            </a:r>
          </a:p>
          <a:p>
            <a:r>
              <a:rPr lang="tr-TR" dirty="0"/>
              <a:t>Zayıf pelvik taban, sarkık karın ve astenik vücut yapısı gibi genel nedenler de vajinal veya rahim sarkmasına yol açar.</a:t>
            </a:r>
          </a:p>
          <a:p>
            <a:r>
              <a:rPr lang="tr-TR" dirty="0"/>
              <a:t>Ayrıca, </a:t>
            </a:r>
            <a:r>
              <a:rPr lang="tr-TR" dirty="0" err="1"/>
              <a:t>osteopatik</a:t>
            </a:r>
            <a:r>
              <a:rPr lang="tr-TR" dirty="0"/>
              <a:t> fonksiyon bozukluklarının anormal pelvik basınç dağılımına neden olarak </a:t>
            </a:r>
            <a:r>
              <a:rPr lang="tr-TR" dirty="0" err="1"/>
              <a:t>staz</a:t>
            </a:r>
            <a:r>
              <a:rPr lang="tr-TR" dirty="0"/>
              <a:t> (durgunluk), inflamasyon ve vazomotor bozukluklara yol açabileceği düşünülmektedir.</a:t>
            </a:r>
          </a:p>
        </p:txBody>
      </p:sp>
    </p:spTree>
    <p:extLst>
      <p:ext uri="{BB962C8B-B14F-4D97-AF65-F5344CB8AC3E}">
        <p14:creationId xmlns:p14="http://schemas.microsoft.com/office/powerpoint/2010/main" val="3856121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8B7218-B2F0-DDE7-B45F-294CAFEF7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POP Yönetiminde Diyetin Önemi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99EB4E-79A0-B2D8-BE62-1BF9A37A5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İç organların sarkmasını şiddetlendirebilen kronik kabızlığın ortadan kaldırılması önemlidir.</a:t>
            </a:r>
          </a:p>
          <a:p>
            <a:pPr lvl="0"/>
            <a:r>
              <a:rPr lang="tr-TR" dirty="0"/>
              <a:t>Yüksek lifli ürünlerle zenginleştirilmiş bir diyet ve çiğ meyve-sebze tüketimi tavsiye edilir.</a:t>
            </a:r>
          </a:p>
          <a:p>
            <a:pPr lvl="0"/>
            <a:r>
              <a:rPr lang="tr-TR" dirty="0"/>
              <a:t>Doğru seçilmiş bir beslenme planı, pelvik tabanın işlev bozukluğunu azaltır.</a:t>
            </a:r>
          </a:p>
          <a:p>
            <a:pPr lvl="0"/>
            <a:r>
              <a:rPr lang="tr-TR" dirty="0"/>
              <a:t>Özellikle sarkma riski taşıyan obez ve kabızlığa eğilimli kadınlara bir diyetisyen rehberliğinde diyet tedavisi reçete edilmesi şiddetle tavsiye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009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D64C53-834F-ADA1-7511-5A64608E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Anatomik Temeller - </a:t>
            </a:r>
            <a:r>
              <a:rPr lang="tr-TR" b="1" dirty="0" err="1"/>
              <a:t>Fasyalar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D74C37-EAD2-A8A5-76ED-C8B9CA29F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 err="1"/>
              <a:t>Puboservikal</a:t>
            </a:r>
            <a:r>
              <a:rPr lang="tr-TR" b="1" dirty="0"/>
              <a:t> </a:t>
            </a:r>
            <a:r>
              <a:rPr lang="tr-TR" b="1" dirty="0" err="1"/>
              <a:t>Fasya</a:t>
            </a:r>
            <a:r>
              <a:rPr lang="tr-TR" b="1" dirty="0"/>
              <a:t>:</a:t>
            </a:r>
            <a:r>
              <a:rPr lang="tr-TR" dirty="0"/>
              <a:t> Vajinanın ön duvarı ile pubis arasında yer alır ve mesaneyi destekler.</a:t>
            </a:r>
          </a:p>
          <a:p>
            <a:pPr lvl="0"/>
            <a:r>
              <a:rPr lang="tr-TR" b="1" dirty="0" err="1"/>
              <a:t>Rektovajinal</a:t>
            </a:r>
            <a:r>
              <a:rPr lang="tr-TR" b="1" dirty="0"/>
              <a:t> </a:t>
            </a:r>
            <a:r>
              <a:rPr lang="tr-TR" b="1" dirty="0" err="1"/>
              <a:t>Fasya</a:t>
            </a:r>
            <a:r>
              <a:rPr lang="tr-TR" b="1" dirty="0"/>
              <a:t>:</a:t>
            </a:r>
            <a:r>
              <a:rPr lang="tr-TR" dirty="0"/>
              <a:t> Rektumu destekler. Arka vajinal duvar ile rektum arasında yer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65823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TM04033925[[fn=Damla]]</Template>
  <TotalTime>289</TotalTime>
  <Words>6227</Words>
  <Application>Microsoft Office PowerPoint</Application>
  <PresentationFormat>Geniş ekran</PresentationFormat>
  <Paragraphs>286</Paragraphs>
  <Slides>42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6" baseType="lpstr">
      <vt:lpstr>Aptos</vt:lpstr>
      <vt:lpstr>Arial</vt:lpstr>
      <vt:lpstr>Tw Cen MT</vt:lpstr>
      <vt:lpstr>Damla</vt:lpstr>
      <vt:lpstr>PowerPoint Sunusu</vt:lpstr>
      <vt:lpstr>Sunum Akışı</vt:lpstr>
      <vt:lpstr>Çalışmanın Amacı ve Yaklaşımı</vt:lpstr>
      <vt:lpstr>Giriş - Değişen Demografi</vt:lpstr>
      <vt:lpstr>Giriş - Temel Sorun</vt:lpstr>
      <vt:lpstr>Pelvik Organ Sarkması (POP) - Nedenler (Eski Görüş)</vt:lpstr>
      <vt:lpstr>Pelvik Organ Sarkması (POP) - Nedenler (Güncel Görüş)</vt:lpstr>
      <vt:lpstr>POP Yönetiminde Diyetin Önemi</vt:lpstr>
      <vt:lpstr>Anatomik Temeller - Fasyalar</vt:lpstr>
      <vt:lpstr>Anatomik Temeller - Kaslar</vt:lpstr>
      <vt:lpstr>Visseral Terapi: Amaç ve Mekanizma</vt:lpstr>
      <vt:lpstr>Visseral Terapi: Etkileri</vt:lpstr>
      <vt:lpstr>Visseral Terapi: Sınırlılıklar ve Araştırma Alanları</vt:lpstr>
      <vt:lpstr>Kegel Egzersizleri: Tarihçe ve Amaç</vt:lpstr>
      <vt:lpstr>Kegel Egzersizleri: Teknik</vt:lpstr>
      <vt:lpstr>Kegel Egzersizleri: Etkinlik ve Zorluklar</vt:lpstr>
      <vt:lpstr>Core (Merkez) Stabilitesi: Tanım</vt:lpstr>
      <vt:lpstr>Core Stabilitesi: "Kutu" Analojisi</vt:lpstr>
      <vt:lpstr>Core Stabilitesi: "Çift Duvarlı Silindir" Modeli</vt:lpstr>
      <vt:lpstr>Core Kasları: Transversus Abdominis</vt:lpstr>
      <vt:lpstr>Core Kasları: Multifidus</vt:lpstr>
      <vt:lpstr>Core Kasları: Pelvik Taban</vt:lpstr>
      <vt:lpstr>Core Kasları: Mekanizması</vt:lpstr>
      <vt:lpstr>Core Stabilitesi ve Pelvik Sağlık İlişkisi</vt:lpstr>
      <vt:lpstr>Pelvik Sağlıkta Postürün Önemi</vt:lpstr>
      <vt:lpstr>Pelvik Sağlıkta Postürün Önemi</vt:lpstr>
      <vt:lpstr>Ürojinekolojik Sorunlar ve Seksolojik Boyut</vt:lpstr>
      <vt:lpstr>Seksolojik Sorunların Yaygınlığı</vt:lpstr>
      <vt:lpstr>Klinisyenin Rolü</vt:lpstr>
      <vt:lpstr>Üriner İnkontinans - Tanım ve Riskler</vt:lpstr>
      <vt:lpstr>Üriner İnkontinans - Sosyal Boyut</vt:lpstr>
      <vt:lpstr>Üriner İnkontinans - Türleri</vt:lpstr>
      <vt:lpstr>Tedavi Stratejileri - Konservatif Yaklaşım</vt:lpstr>
      <vt:lpstr>Tedavi Stratejileri - Farmakolojik ve Diğerler yaklaşımlar</vt:lpstr>
      <vt:lpstr>Tedavi Stratejileri - Cerrahi Yaklaşımlar</vt:lpstr>
      <vt:lpstr>Tedavi Stratejileri - Cerrahi (Polonya Jinekoloji Derneği Önerileri)</vt:lpstr>
      <vt:lpstr>Önleme ve Genel Öneriler</vt:lpstr>
      <vt:lpstr>Sonuç</vt:lpstr>
      <vt:lpstr>Gelecek Perspektifi ve Araştırma İhtiyacı</vt:lpstr>
      <vt:lpstr>Referanslar</vt:lpstr>
      <vt:lpstr>PowerPoint Sunusu</vt:lpstr>
      <vt:lpstr>Teşekkürler...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RSY07</dc:creator>
  <cp:lastModifiedBy>RSY07</cp:lastModifiedBy>
  <cp:revision>13</cp:revision>
  <dcterms:created xsi:type="dcterms:W3CDTF">2025-06-08T19:57:36Z</dcterms:created>
  <dcterms:modified xsi:type="dcterms:W3CDTF">2025-06-09T11:23:12Z</dcterms:modified>
</cp:coreProperties>
</file>