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handoutMasterIdLst>
    <p:handoutMasterId r:id="rId67"/>
  </p:handoutMasterIdLst>
  <p:sldIdLst>
    <p:sldId id="256" r:id="rId2"/>
    <p:sldId id="257" r:id="rId3"/>
    <p:sldId id="258" r:id="rId4"/>
    <p:sldId id="259" r:id="rId5"/>
    <p:sldId id="260" r:id="rId6"/>
    <p:sldId id="347" r:id="rId7"/>
    <p:sldId id="342" r:id="rId8"/>
    <p:sldId id="343" r:id="rId9"/>
    <p:sldId id="344" r:id="rId10"/>
    <p:sldId id="345" r:id="rId11"/>
    <p:sldId id="346" r:id="rId12"/>
    <p:sldId id="261" r:id="rId13"/>
    <p:sldId id="262" r:id="rId14"/>
    <p:sldId id="263" r:id="rId15"/>
    <p:sldId id="268" r:id="rId16"/>
    <p:sldId id="269" r:id="rId17"/>
    <p:sldId id="348" r:id="rId18"/>
    <p:sldId id="349" r:id="rId19"/>
    <p:sldId id="350" r:id="rId20"/>
    <p:sldId id="352" r:id="rId21"/>
    <p:sldId id="274" r:id="rId22"/>
    <p:sldId id="353" r:id="rId23"/>
    <p:sldId id="275" r:id="rId24"/>
    <p:sldId id="276" r:id="rId25"/>
    <p:sldId id="277" r:id="rId26"/>
    <p:sldId id="279" r:id="rId27"/>
    <p:sldId id="280" r:id="rId28"/>
    <p:sldId id="281" r:id="rId29"/>
    <p:sldId id="283" r:id="rId30"/>
    <p:sldId id="284" r:id="rId31"/>
    <p:sldId id="285" r:id="rId32"/>
    <p:sldId id="286" r:id="rId33"/>
    <p:sldId id="287" r:id="rId34"/>
    <p:sldId id="288" r:id="rId35"/>
    <p:sldId id="289" r:id="rId36"/>
    <p:sldId id="290" r:id="rId37"/>
    <p:sldId id="291" r:id="rId38"/>
    <p:sldId id="354" r:id="rId39"/>
    <p:sldId id="292" r:id="rId40"/>
    <p:sldId id="293" r:id="rId41"/>
    <p:sldId id="294" r:id="rId42"/>
    <p:sldId id="296" r:id="rId43"/>
    <p:sldId id="298" r:id="rId44"/>
    <p:sldId id="300" r:id="rId45"/>
    <p:sldId id="302" r:id="rId46"/>
    <p:sldId id="304" r:id="rId47"/>
    <p:sldId id="306" r:id="rId48"/>
    <p:sldId id="308" r:id="rId49"/>
    <p:sldId id="310" r:id="rId50"/>
    <p:sldId id="312" r:id="rId51"/>
    <p:sldId id="314" r:id="rId52"/>
    <p:sldId id="316" r:id="rId53"/>
    <p:sldId id="318" r:id="rId54"/>
    <p:sldId id="320" r:id="rId55"/>
    <p:sldId id="322" r:id="rId56"/>
    <p:sldId id="324" r:id="rId57"/>
    <p:sldId id="326" r:id="rId58"/>
    <p:sldId id="328" r:id="rId59"/>
    <p:sldId id="330" r:id="rId60"/>
    <p:sldId id="332" r:id="rId61"/>
    <p:sldId id="334" r:id="rId62"/>
    <p:sldId id="336" r:id="rId63"/>
    <p:sldId id="355" r:id="rId64"/>
    <p:sldId id="338" r:id="rId6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2" clrIdx="0">
    <p:extLst>
      <p:ext uri="{19B8F6BF-5375-455C-9EA6-DF929625EA0E}">
        <p15:presenceInfo xmlns:p15="http://schemas.microsoft.com/office/powerpoint/2012/main" userId="7e6af69339e0dc6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5400" autoAdjust="0"/>
  </p:normalViewPr>
  <p:slideViewPr>
    <p:cSldViewPr snapToGrid="0">
      <p:cViewPr varScale="1">
        <p:scale>
          <a:sx n="95" d="100"/>
          <a:sy n="95" d="100"/>
        </p:scale>
        <p:origin x="5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smtClean="0"/>
              <a:t>sil</a:t>
            </a:r>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4E5925-83ED-4402-865A-A5A6AC3E135B}" type="datetimeFigureOut">
              <a:rPr lang="tr-TR" smtClean="0"/>
              <a:t>15.02.2024</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4D1E3D-A3AF-409D-9F00-C569D4241843}" type="slidenum">
              <a:rPr lang="tr-TR" smtClean="0"/>
              <a:t>‹#›</a:t>
            </a:fld>
            <a:endParaRPr lang="tr-TR"/>
          </a:p>
        </p:txBody>
      </p:sp>
    </p:spTree>
    <p:extLst>
      <p:ext uri="{BB962C8B-B14F-4D97-AF65-F5344CB8AC3E}">
        <p14:creationId xmlns:p14="http://schemas.microsoft.com/office/powerpoint/2010/main" val="265790511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smtClean="0"/>
              <a:t>sil</a:t>
            </a: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89ECF-0915-49FE-9EF9-EAFFC146F5B2}" type="datetimeFigureOut">
              <a:rPr lang="tr-TR" smtClean="0"/>
              <a:t>15.02.2024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AECA3-4665-4A0C-9A03-7A79CAA67A7D}" type="slidenum">
              <a:rPr lang="tr-TR" smtClean="0"/>
              <a:t>‹#›</a:t>
            </a:fld>
            <a:endParaRPr lang="tr-TR"/>
          </a:p>
        </p:txBody>
      </p:sp>
    </p:spTree>
    <p:extLst>
      <p:ext uri="{BB962C8B-B14F-4D97-AF65-F5344CB8AC3E}">
        <p14:creationId xmlns:p14="http://schemas.microsoft.com/office/powerpoint/2010/main" val="2149323626"/>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Dünyada tütün kontrolü düşüncesi 1950’li yıllarda tütün kullanımının sağlık üzerindeki zararları ile ilgili kanıtların ortaya konmasından sonra ortaya çıkmıştır</a:t>
            </a:r>
          </a:p>
          <a:p>
            <a:r>
              <a:rPr lang="tr-TR" sz="1200" b="0" i="0" u="none" strike="noStrike" kern="1200" baseline="0" dirty="0" smtClean="0">
                <a:solidFill>
                  <a:schemeClr val="tx1"/>
                </a:solidFill>
                <a:latin typeface="+mn-lt"/>
                <a:ea typeface="+mn-ea"/>
                <a:cs typeface="+mn-cs"/>
              </a:rPr>
              <a:t>Çerçeve Sözleşmenin ana teması, tütüne olan talebin ve tütün arzının azaltılması, tütün ve tütün ürünlerine ulaşmanın güçleştirilmesi konularıdır</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FEBB6FBD-EA4E-4241-889A-D720F174FC55}" type="slidenum">
              <a:rPr lang="tr-TR" smtClean="0"/>
              <a:t>20</a:t>
            </a:fld>
            <a:endParaRPr lang="tr-TR"/>
          </a:p>
        </p:txBody>
      </p:sp>
    </p:spTree>
    <p:extLst>
      <p:ext uri="{BB962C8B-B14F-4D97-AF65-F5344CB8AC3E}">
        <p14:creationId xmlns:p14="http://schemas.microsoft.com/office/powerpoint/2010/main" val="319669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“Tütün Mamullerinin Zararlarının Önlenmesine Dair Kanun”</a:t>
            </a:r>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 Bazı kamusal alanlarda tütün kullanım yasağı</a:t>
            </a:r>
          </a:p>
          <a:p>
            <a:r>
              <a:rPr lang="tr-TR" sz="1200" b="0" i="0" u="none" strike="noStrike" kern="1200" baseline="0" dirty="0" smtClean="0">
                <a:solidFill>
                  <a:schemeClr val="tx1"/>
                </a:solidFill>
                <a:latin typeface="+mn-lt"/>
                <a:ea typeface="+mn-ea"/>
                <a:cs typeface="+mn-cs"/>
              </a:rPr>
              <a:t>(eğitim ve sağlık kuruluşları, spor ve eğlence yerleri ile</a:t>
            </a:r>
          </a:p>
          <a:p>
            <a:r>
              <a:rPr lang="tr-TR" sz="1200" b="0" i="0" u="none" strike="noStrike" kern="1200" baseline="0" dirty="0" smtClean="0">
                <a:solidFill>
                  <a:schemeClr val="tx1"/>
                </a:solidFill>
                <a:latin typeface="+mn-lt"/>
                <a:ea typeface="+mn-ea"/>
                <a:cs typeface="+mn-cs"/>
              </a:rPr>
              <a:t>toplu taşıma araçları ve işyerleri)</a:t>
            </a:r>
          </a:p>
          <a:p>
            <a:r>
              <a:rPr lang="tr-TR" sz="1200" b="0" i="0" u="none" strike="noStrike" kern="1200" baseline="0" dirty="0" smtClean="0">
                <a:solidFill>
                  <a:schemeClr val="tx1"/>
                </a:solidFill>
                <a:latin typeface="+mn-lt"/>
                <a:ea typeface="+mn-ea"/>
                <a:cs typeface="+mn-cs"/>
              </a:rPr>
              <a:t>• Tütün ürünlerinin reklâm ve tanıtımı yasağı</a:t>
            </a:r>
          </a:p>
          <a:p>
            <a:r>
              <a:rPr lang="tr-TR" sz="1200" b="0" i="0" u="none" strike="noStrike" kern="1200" baseline="0" dirty="0" smtClean="0">
                <a:solidFill>
                  <a:schemeClr val="tx1"/>
                </a:solidFill>
                <a:latin typeface="+mn-lt"/>
                <a:ea typeface="+mn-ea"/>
                <a:cs typeface="+mn-cs"/>
              </a:rPr>
              <a:t>• 18 yaşından küçük çocuklara tütün ürünü satışı</a:t>
            </a:r>
          </a:p>
          <a:p>
            <a:r>
              <a:rPr lang="tr-TR" sz="1200" b="0" i="0" u="none" strike="noStrike" kern="1200" baseline="0" dirty="0" smtClean="0">
                <a:solidFill>
                  <a:schemeClr val="tx1"/>
                </a:solidFill>
                <a:latin typeface="+mn-lt"/>
                <a:ea typeface="+mn-ea"/>
                <a:cs typeface="+mn-cs"/>
              </a:rPr>
              <a:t>yasağı</a:t>
            </a:r>
          </a:p>
          <a:p>
            <a:r>
              <a:rPr lang="tr-TR" sz="1200" b="0" i="0" u="none" strike="noStrike" kern="1200" baseline="0" dirty="0" smtClean="0">
                <a:solidFill>
                  <a:schemeClr val="tx1"/>
                </a:solidFill>
                <a:latin typeface="+mn-lt"/>
                <a:ea typeface="+mn-ea"/>
                <a:cs typeface="+mn-cs"/>
              </a:rPr>
              <a:t>• Sigara paketleri üzerine sağlık uyarısı yazılması</a:t>
            </a:r>
          </a:p>
          <a:p>
            <a:r>
              <a:rPr lang="tr-TR" sz="1200" b="0" i="0" u="none" strike="noStrike" kern="1200" baseline="0" dirty="0" smtClean="0">
                <a:solidFill>
                  <a:schemeClr val="tx1"/>
                </a:solidFill>
                <a:latin typeface="+mn-lt"/>
                <a:ea typeface="+mn-ea"/>
                <a:cs typeface="+mn-cs"/>
              </a:rPr>
              <a:t>• Radyo ve TV kanallarına ayda 90 dakika eğitici</a:t>
            </a:r>
          </a:p>
          <a:p>
            <a:r>
              <a:rPr lang="tr-TR" sz="1200" b="0" i="0" u="none" strike="noStrike" kern="1200" baseline="0" dirty="0" smtClean="0">
                <a:solidFill>
                  <a:schemeClr val="tx1"/>
                </a:solidFill>
                <a:latin typeface="+mn-lt"/>
                <a:ea typeface="+mn-ea"/>
                <a:cs typeface="+mn-cs"/>
              </a:rPr>
              <a:t>yayın yapma ödevi</a:t>
            </a:r>
          </a:p>
          <a:p>
            <a:r>
              <a:rPr lang="tr-TR" sz="1200" b="0" i="0" u="none" strike="noStrike" kern="1200" baseline="0" dirty="0" smtClean="0">
                <a:solidFill>
                  <a:schemeClr val="tx1"/>
                </a:solidFill>
                <a:latin typeface="+mn-lt"/>
                <a:ea typeface="+mn-ea"/>
                <a:cs typeface="+mn-cs"/>
              </a:rPr>
              <a:t>• Ceza hükümleri</a:t>
            </a:r>
            <a:endParaRPr lang="tr-TR" dirty="0"/>
          </a:p>
        </p:txBody>
      </p:sp>
      <p:sp>
        <p:nvSpPr>
          <p:cNvPr id="4" name="Slayt Numarası Yer Tutucusu 3"/>
          <p:cNvSpPr>
            <a:spLocks noGrp="1"/>
          </p:cNvSpPr>
          <p:nvPr>
            <p:ph type="sldNum" sz="quarter" idx="10"/>
          </p:nvPr>
        </p:nvSpPr>
        <p:spPr/>
        <p:txBody>
          <a:bodyPr/>
          <a:lstStyle/>
          <a:p>
            <a:fld id="{FEBB6FBD-EA4E-4241-889A-D720F174FC55}" type="slidenum">
              <a:rPr lang="tr-TR" smtClean="0"/>
              <a:t>22</a:t>
            </a:fld>
            <a:endParaRPr lang="tr-TR"/>
          </a:p>
        </p:txBody>
      </p:sp>
    </p:spTree>
    <p:extLst>
      <p:ext uri="{BB962C8B-B14F-4D97-AF65-F5344CB8AC3E}">
        <p14:creationId xmlns:p14="http://schemas.microsoft.com/office/powerpoint/2010/main" val="44461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2000 yılında, dünya nüfusunun yaklaşık üçte biri (%33,3) ve 15 yaş ve üstü, bir tür tütün kullanıcısıydı.</a:t>
            </a:r>
            <a:r>
              <a:rPr lang="tr-TR" sz="1200" b="0" i="0" u="none" strike="noStrike" kern="1200" baseline="0" dirty="0" smtClean="0">
                <a:solidFill>
                  <a:schemeClr val="tx1"/>
                </a:solidFill>
                <a:latin typeface="+mn-lt"/>
                <a:ea typeface="+mn-ea"/>
                <a:cs typeface="+mn-cs"/>
              </a:rPr>
              <a:t> Dünyada tütün ürünü kullanan kişi sayısının en</a:t>
            </a:r>
          </a:p>
          <a:p>
            <a:r>
              <a:rPr lang="tr-TR" sz="1200" b="0" i="0" u="none" strike="noStrike" kern="1200" baseline="0" dirty="0" smtClean="0">
                <a:solidFill>
                  <a:schemeClr val="tx1"/>
                </a:solidFill>
                <a:latin typeface="+mn-lt"/>
                <a:ea typeface="+mn-ea"/>
                <a:cs typeface="+mn-cs"/>
              </a:rPr>
              <a:t>çok olduğu ülke Çin’dir. En kalabalık nüfusa sahip olması bakımından, sigara içen kişi sayısının da bu ülkede en fazla olması doğaldır. Sigara içen kişi sayısı bakımından bu ülkeyi Hindistan,</a:t>
            </a:r>
          </a:p>
          <a:p>
            <a:r>
              <a:rPr lang="tr-TR" sz="1200" b="0" i="0" u="none" strike="noStrike" kern="1200" baseline="0" dirty="0" smtClean="0">
                <a:solidFill>
                  <a:schemeClr val="tx1"/>
                </a:solidFill>
                <a:latin typeface="+mn-lt"/>
                <a:ea typeface="+mn-ea"/>
                <a:cs typeface="+mn-cs"/>
              </a:rPr>
              <a:t>Endonezya, Rusya ve ABD izlemektedir. Türkiye dünyada en çok tütün kullanan ülkeler arasında onuncu sırada yer almaktadır (3). Dünya genelinde yetişkin yaş grubunda erkeklerin yaklaşık yarısı,</a:t>
            </a:r>
          </a:p>
          <a:p>
            <a:r>
              <a:rPr lang="tr-TR" sz="1200" b="0" i="0" u="none" strike="noStrike" kern="1200" baseline="0" dirty="0" smtClean="0">
                <a:solidFill>
                  <a:schemeClr val="tx1"/>
                </a:solidFill>
                <a:latin typeface="+mn-lt"/>
                <a:ea typeface="+mn-ea"/>
                <a:cs typeface="+mn-cs"/>
              </a:rPr>
              <a:t>kadınların da altıda biri sigara içmektedir. </a:t>
            </a:r>
            <a:endParaRPr lang="tr-TR" dirty="0" smtClean="0"/>
          </a:p>
          <a:p>
            <a:endParaRPr lang="tr-TR" dirty="0"/>
          </a:p>
        </p:txBody>
      </p:sp>
      <p:sp>
        <p:nvSpPr>
          <p:cNvPr id="5" name="Üstbilgi Yer Tutucusu 4"/>
          <p:cNvSpPr>
            <a:spLocks noGrp="1"/>
          </p:cNvSpPr>
          <p:nvPr>
            <p:ph type="hdr" sz="quarter" idx="10"/>
          </p:nvPr>
        </p:nvSpPr>
        <p:spPr/>
        <p:txBody>
          <a:bodyPr/>
          <a:lstStyle/>
          <a:p>
            <a:r>
              <a:rPr lang="tr-TR" smtClean="0"/>
              <a:t>sil</a:t>
            </a:r>
            <a:endParaRPr lang="tr-TR"/>
          </a:p>
        </p:txBody>
      </p:sp>
    </p:spTree>
    <p:extLst>
      <p:ext uri="{BB962C8B-B14F-4D97-AF65-F5344CB8AC3E}">
        <p14:creationId xmlns:p14="http://schemas.microsoft.com/office/powerpoint/2010/main" val="2444784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Görsel faktörleri kontrol etmek için sigarayı</a:t>
            </a:r>
            <a:r>
              <a:rPr lang="tr-TR" sz="1200" b="0" i="0" u="none" strike="noStrike" kern="1200" baseline="0" dirty="0" smtClean="0">
                <a:solidFill>
                  <a:schemeClr val="tx1"/>
                </a:solidFill>
                <a:latin typeface="+mn-lt"/>
                <a:ea typeface="+mn-ea"/>
                <a:cs typeface="+mn-cs"/>
              </a:rPr>
              <a:t> hatırlatan objelerin(kül tablası, çakmak, sigara </a:t>
            </a:r>
            <a:r>
              <a:rPr lang="fi-FI" sz="1200" b="0" i="0" u="none" strike="noStrike" kern="1200" baseline="0" dirty="0" smtClean="0">
                <a:solidFill>
                  <a:schemeClr val="tx1"/>
                </a:solidFill>
                <a:latin typeface="+mn-lt"/>
                <a:ea typeface="+mn-ea"/>
                <a:cs typeface="+mn-cs"/>
              </a:rPr>
              <a:t>paketi, kibrit vb) ortadan kaldırılması</a:t>
            </a:r>
          </a:p>
          <a:p>
            <a:r>
              <a:rPr lang="tr-TR" sz="1200" b="0" i="0" u="none" strike="noStrike" kern="1200" baseline="0" dirty="0" smtClean="0">
                <a:solidFill>
                  <a:schemeClr val="tx1"/>
                </a:solidFill>
                <a:latin typeface="+mn-lt"/>
                <a:ea typeface="+mn-ea"/>
                <a:cs typeface="+mn-cs"/>
              </a:rPr>
              <a:t>Duygusal faktörlere maruz kalındığında kısa </a:t>
            </a:r>
            <a:r>
              <a:rPr lang="es-ES" sz="1200" b="0" i="0" u="none" strike="noStrike" kern="1200" baseline="0" dirty="0" smtClean="0">
                <a:solidFill>
                  <a:schemeClr val="tx1"/>
                </a:solidFill>
                <a:latin typeface="+mn-lt"/>
                <a:ea typeface="+mn-ea"/>
                <a:cs typeface="+mn-cs"/>
              </a:rPr>
              <a:t>süreli ortam değiştirme, su içme ve nefes</a:t>
            </a:r>
            <a:r>
              <a:rPr lang="tr-TR" sz="1200" b="0" i="0" u="none" strike="noStrike" kern="1200" baseline="0" dirty="0" smtClean="0">
                <a:solidFill>
                  <a:schemeClr val="tx1"/>
                </a:solidFill>
                <a:latin typeface="+mn-lt"/>
                <a:ea typeface="+mn-ea"/>
                <a:cs typeface="+mn-cs"/>
              </a:rPr>
              <a:t> egzersizleri uygulama</a:t>
            </a:r>
          </a:p>
          <a:p>
            <a:r>
              <a:rPr lang="tr-TR" sz="1200" b="0" i="0" u="none" strike="noStrike" kern="1200" baseline="0" dirty="0" smtClean="0">
                <a:solidFill>
                  <a:schemeClr val="tx1"/>
                </a:solidFill>
                <a:latin typeface="+mn-lt"/>
                <a:ea typeface="+mn-ea"/>
                <a:cs typeface="+mn-cs"/>
              </a:rPr>
              <a:t>Durumsal faktörleri kontrol etmek için sigara içmeyle kodlanmış ortamların yeniden dizaynı (sigara içilen koltuğun ya da masanın yerinin değiştirilmesi, perdelerin yıkanması, arabanın</a:t>
            </a:r>
          </a:p>
          <a:p>
            <a:r>
              <a:rPr lang="tr-TR" sz="1200" b="0" i="0" u="none" strike="noStrike" kern="1200" baseline="0" dirty="0" smtClean="0">
                <a:solidFill>
                  <a:schemeClr val="tx1"/>
                </a:solidFill>
                <a:latin typeface="+mn-lt"/>
                <a:ea typeface="+mn-ea"/>
                <a:cs typeface="+mn-cs"/>
              </a:rPr>
              <a:t>temizletilmesi), önceden </a:t>
            </a:r>
            <a:r>
              <a:rPr lang="tr-TR" sz="1200" b="0" i="0" u="none" strike="noStrike" kern="1200" baseline="0" dirty="0" err="1" smtClean="0">
                <a:solidFill>
                  <a:schemeClr val="tx1"/>
                </a:solidFill>
                <a:latin typeface="+mn-lt"/>
                <a:ea typeface="+mn-ea"/>
                <a:cs typeface="+mn-cs"/>
              </a:rPr>
              <a:t>birikte</a:t>
            </a:r>
            <a:r>
              <a:rPr lang="tr-TR" sz="1200" b="0" i="0" u="none" strike="noStrike" kern="1200" baseline="0" dirty="0" smtClean="0">
                <a:solidFill>
                  <a:schemeClr val="tx1"/>
                </a:solidFill>
                <a:latin typeface="+mn-lt"/>
                <a:ea typeface="+mn-ea"/>
                <a:cs typeface="+mn-cs"/>
              </a:rPr>
              <a:t> sigara içilen kişilere bırakmayı denediğinin açıklanması ve anlayış beklediğinin belirtilmesi, kendisine sigara ikram edilmemesinin istenmesi. Ayrıca sigara içenlerin risklerinin devam ettiği, kendisinin bu risklerinin azaldığı algısının sürekli kişiye vurgulanması ve bu şekilde düşünmeye yönlendirilmesi</a:t>
            </a:r>
          </a:p>
          <a:p>
            <a:r>
              <a:rPr lang="tr-TR" sz="1200" b="0" i="0" u="none" strike="noStrike" kern="1200" baseline="0" dirty="0" smtClean="0">
                <a:solidFill>
                  <a:schemeClr val="tx1"/>
                </a:solidFill>
                <a:latin typeface="+mn-lt"/>
                <a:ea typeface="+mn-ea"/>
                <a:cs typeface="+mn-cs"/>
              </a:rPr>
              <a:t>Davranışsal faktörleri (çay, kahve, alkol, yemek sonrası) kontrol etmek için sigarayla bu maddelerin hazırlık döneminde ayrılması, bırakıldıktan sonra ise ağız </a:t>
            </a:r>
            <a:r>
              <a:rPr lang="tr-TR" sz="1200" b="0" i="0" u="none" strike="noStrike" kern="1200" baseline="0" dirty="0" err="1" smtClean="0">
                <a:solidFill>
                  <a:schemeClr val="tx1"/>
                </a:solidFill>
                <a:latin typeface="+mn-lt"/>
                <a:ea typeface="+mn-ea"/>
                <a:cs typeface="+mn-cs"/>
              </a:rPr>
              <a:t>pH</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sını</a:t>
            </a:r>
            <a:r>
              <a:rPr lang="tr-TR" sz="1200" b="0" i="0" u="none" strike="noStrike" kern="1200" baseline="0" dirty="0" smtClean="0">
                <a:solidFill>
                  <a:schemeClr val="tx1"/>
                </a:solidFill>
                <a:latin typeface="+mn-lt"/>
                <a:ea typeface="+mn-ea"/>
                <a:cs typeface="+mn-cs"/>
              </a:rPr>
              <a:t> nötre çekecek su içme, şekersiz sakız çiğneme gibi yöntemlerin uygulanması.</a:t>
            </a:r>
            <a:endParaRPr lang="tr-TR" dirty="0"/>
          </a:p>
        </p:txBody>
      </p:sp>
      <p:sp>
        <p:nvSpPr>
          <p:cNvPr id="5" name="Üstbilgi Yer Tutucusu 4"/>
          <p:cNvSpPr>
            <a:spLocks noGrp="1"/>
          </p:cNvSpPr>
          <p:nvPr>
            <p:ph type="hdr" sz="quarter" idx="10"/>
          </p:nvPr>
        </p:nvSpPr>
        <p:spPr/>
        <p:txBody>
          <a:bodyPr/>
          <a:lstStyle/>
          <a:p>
            <a:r>
              <a:rPr lang="tr-TR" smtClean="0"/>
              <a:t>sil</a:t>
            </a:r>
            <a:endParaRPr lang="tr-TR"/>
          </a:p>
        </p:txBody>
      </p:sp>
    </p:spTree>
    <p:extLst>
      <p:ext uri="{BB962C8B-B14F-4D97-AF65-F5344CB8AC3E}">
        <p14:creationId xmlns:p14="http://schemas.microsoft.com/office/powerpoint/2010/main" val="3547752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buFont typeface="Wingdings" panose="05000000000000000000" pitchFamily="2" charset="2"/>
              <a:buChar char="Ø"/>
            </a:pPr>
            <a:r>
              <a:rPr lang="tr-TR" dirty="0" smtClean="0"/>
              <a:t>NRT ile yoksunluk semptomları azalmakta, kişi sadece psikolojik ve davranışsal yönüyle mücadele etmekte</a:t>
            </a:r>
          </a:p>
          <a:p>
            <a:pPr>
              <a:buFont typeface="Wingdings" panose="05000000000000000000" pitchFamily="2" charset="2"/>
              <a:buChar char="Ø"/>
            </a:pPr>
            <a:r>
              <a:rPr lang="fi-FI" dirty="0" smtClean="0"/>
              <a:t>NRT ile</a:t>
            </a:r>
            <a:r>
              <a:rPr lang="tr-TR" dirty="0" smtClean="0"/>
              <a:t> vücuda verilen nikotin dozu sigara içimiyle alınan dozdan çok daha düşük</a:t>
            </a:r>
          </a:p>
          <a:p>
            <a:endParaRPr lang="tr-TR" dirty="0"/>
          </a:p>
        </p:txBody>
      </p:sp>
      <p:sp>
        <p:nvSpPr>
          <p:cNvPr id="5" name="Üstbilgi Yer Tutucusu 4"/>
          <p:cNvSpPr>
            <a:spLocks noGrp="1"/>
          </p:cNvSpPr>
          <p:nvPr>
            <p:ph type="hdr" sz="quarter" idx="10"/>
          </p:nvPr>
        </p:nvSpPr>
        <p:spPr/>
        <p:txBody>
          <a:bodyPr/>
          <a:lstStyle/>
          <a:p>
            <a:r>
              <a:rPr lang="tr-TR" smtClean="0"/>
              <a:t>sil</a:t>
            </a:r>
            <a:endParaRPr lang="tr-TR"/>
          </a:p>
        </p:txBody>
      </p:sp>
    </p:spTree>
    <p:extLst>
      <p:ext uri="{BB962C8B-B14F-4D97-AF65-F5344CB8AC3E}">
        <p14:creationId xmlns:p14="http://schemas.microsoft.com/office/powerpoint/2010/main" val="144774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Her gün farklı bir bölgeye yapıştırılarak (örneğin sırasıyla; sağ omuz başı, sol omuz başı, sağ üst kol, sol üst kol) ancak dört gün sonra tekrar aynı yere yapıştırılması</a:t>
            </a:r>
          </a:p>
          <a:p>
            <a:endParaRPr lang="tr-TR" dirty="0"/>
          </a:p>
        </p:txBody>
      </p:sp>
      <p:sp>
        <p:nvSpPr>
          <p:cNvPr id="5" name="Üstbilgi Yer Tutucusu 4"/>
          <p:cNvSpPr>
            <a:spLocks noGrp="1"/>
          </p:cNvSpPr>
          <p:nvPr>
            <p:ph type="hdr" sz="quarter" idx="10"/>
          </p:nvPr>
        </p:nvSpPr>
        <p:spPr/>
        <p:txBody>
          <a:bodyPr/>
          <a:lstStyle/>
          <a:p>
            <a:r>
              <a:rPr lang="tr-TR" smtClean="0"/>
              <a:t>sil</a:t>
            </a:r>
            <a:endParaRPr lang="tr-TR"/>
          </a:p>
        </p:txBody>
      </p:sp>
    </p:spTree>
    <p:extLst>
      <p:ext uri="{BB962C8B-B14F-4D97-AF65-F5344CB8AC3E}">
        <p14:creationId xmlns:p14="http://schemas.microsoft.com/office/powerpoint/2010/main" val="1122846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5" name="Üstbilgi Yer Tutucusu 4"/>
          <p:cNvSpPr>
            <a:spLocks noGrp="1"/>
          </p:cNvSpPr>
          <p:nvPr>
            <p:ph type="hdr" sz="quarter" idx="10"/>
          </p:nvPr>
        </p:nvSpPr>
        <p:spPr/>
        <p:txBody>
          <a:bodyPr/>
          <a:lstStyle/>
          <a:p>
            <a:r>
              <a:rPr lang="tr-TR" smtClean="0"/>
              <a:t>sil</a:t>
            </a:r>
            <a:endParaRPr lang="tr-TR"/>
          </a:p>
        </p:txBody>
      </p:sp>
    </p:spTree>
    <p:extLst>
      <p:ext uri="{BB962C8B-B14F-4D97-AF65-F5344CB8AC3E}">
        <p14:creationId xmlns:p14="http://schemas.microsoft.com/office/powerpoint/2010/main" val="3447243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öğrendiğiniz hastalara öncelikle bu davranışının</a:t>
            </a:r>
          </a:p>
          <a:p>
            <a:r>
              <a:rPr lang="tr-TR" sz="1200" b="0" i="0" u="none" strike="noStrike" kern="1200" baseline="0" dirty="0" smtClean="0">
                <a:solidFill>
                  <a:schemeClr val="tx1"/>
                </a:solidFill>
                <a:latin typeface="+mn-lt"/>
                <a:ea typeface="+mn-ea"/>
                <a:cs typeface="+mn-cs"/>
              </a:rPr>
              <a:t>sağlığı üzerine olan faydalı etkilerinden bahsederek</a:t>
            </a:r>
          </a:p>
          <a:p>
            <a:r>
              <a:rPr lang="tr-TR" sz="1200" b="0" i="0" u="none" strike="noStrike" kern="1200" baseline="0" dirty="0" smtClean="0">
                <a:solidFill>
                  <a:schemeClr val="tx1"/>
                </a:solidFill>
                <a:latin typeface="+mn-lt"/>
                <a:ea typeface="+mn-ea"/>
                <a:cs typeface="+mn-cs"/>
              </a:rPr>
              <a:t>kutlamak gereklidir (6). Daha önceki bırakma</a:t>
            </a:r>
          </a:p>
          <a:p>
            <a:r>
              <a:rPr lang="tr-TR" sz="1200" b="0" i="0" u="none" strike="noStrike" kern="1200" baseline="0" dirty="0" smtClean="0">
                <a:solidFill>
                  <a:schemeClr val="tx1"/>
                </a:solidFill>
                <a:latin typeface="+mn-lt"/>
                <a:ea typeface="+mn-ea"/>
                <a:cs typeface="+mn-cs"/>
              </a:rPr>
              <a:t>girişimleri, süresi, nikotin çekilme semptomları</a:t>
            </a:r>
          </a:p>
          <a:p>
            <a:r>
              <a:rPr lang="tr-TR" sz="1200" b="0" i="0" u="none" strike="noStrike" kern="1200" baseline="0" dirty="0" smtClean="0">
                <a:solidFill>
                  <a:schemeClr val="tx1"/>
                </a:solidFill>
                <a:latin typeface="+mn-lt"/>
                <a:ea typeface="+mn-ea"/>
                <a:cs typeface="+mn-cs"/>
              </a:rPr>
              <a:t>sorgulanmalıdır. Bırakmak için profesyonel bir</a:t>
            </a:r>
          </a:p>
          <a:p>
            <a:r>
              <a:rPr lang="tr-TR" sz="1200" b="0" i="0" u="none" strike="noStrike" kern="1200" baseline="0" dirty="0" smtClean="0">
                <a:solidFill>
                  <a:schemeClr val="tx1"/>
                </a:solidFill>
                <a:latin typeface="+mn-lt"/>
                <a:ea typeface="+mn-ea"/>
                <a:cs typeface="+mn-cs"/>
              </a:rPr>
              <a:t>destek alıp almadığı veya </a:t>
            </a:r>
            <a:r>
              <a:rPr lang="tr-TR" sz="1200" b="0" i="0" u="none" strike="noStrike" kern="1200" baseline="0" dirty="0" err="1" smtClean="0">
                <a:solidFill>
                  <a:schemeClr val="tx1"/>
                </a:solidFill>
                <a:latin typeface="+mn-lt"/>
                <a:ea typeface="+mn-ea"/>
                <a:cs typeface="+mn-cs"/>
              </a:rPr>
              <a:t>farmakoterapi</a:t>
            </a:r>
            <a:r>
              <a:rPr lang="tr-TR" sz="1200" b="0" i="0" u="none" strike="noStrike" kern="1200" baseline="0" dirty="0" smtClean="0">
                <a:solidFill>
                  <a:schemeClr val="tx1"/>
                </a:solidFill>
                <a:latin typeface="+mn-lt"/>
                <a:ea typeface="+mn-ea"/>
                <a:cs typeface="+mn-cs"/>
              </a:rPr>
              <a:t> kullanıp</a:t>
            </a:r>
          </a:p>
          <a:p>
            <a:r>
              <a:rPr lang="tr-TR" sz="1200" b="0" i="0" u="none" strike="noStrike" kern="1200" baseline="0" dirty="0" smtClean="0">
                <a:solidFill>
                  <a:schemeClr val="tx1"/>
                </a:solidFill>
                <a:latin typeface="+mn-lt"/>
                <a:ea typeface="+mn-ea"/>
                <a:cs typeface="+mn-cs"/>
              </a:rPr>
              <a:t>kullanmadığı sorgulanmalıdır. Kendisinin alıp</a:t>
            </a:r>
          </a:p>
          <a:p>
            <a:r>
              <a:rPr lang="tr-TR" sz="1200" b="0" i="0" u="none" strike="noStrike" kern="1200" baseline="0" dirty="0" smtClean="0">
                <a:solidFill>
                  <a:schemeClr val="tx1"/>
                </a:solidFill>
                <a:latin typeface="+mn-lt"/>
                <a:ea typeface="+mn-ea"/>
                <a:cs typeface="+mn-cs"/>
              </a:rPr>
              <a:t>başladığı tedavi uygun olmayabileceği gibi yanlış</a:t>
            </a:r>
          </a:p>
          <a:p>
            <a:r>
              <a:rPr lang="tr-TR" sz="1200" b="0" i="0" u="none" strike="noStrike" kern="1200" baseline="0" dirty="0" smtClean="0">
                <a:solidFill>
                  <a:schemeClr val="tx1"/>
                </a:solidFill>
                <a:latin typeface="+mn-lt"/>
                <a:ea typeface="+mn-ea"/>
                <a:cs typeface="+mn-cs"/>
              </a:rPr>
              <a:t>kullanılması da öngörülmelidir. Bırakma sonrası</a:t>
            </a:r>
          </a:p>
          <a:p>
            <a:r>
              <a:rPr lang="tr-TR" sz="1200" b="0" i="0" u="none" strike="noStrike" kern="1200" baseline="0" dirty="0" smtClean="0">
                <a:solidFill>
                  <a:schemeClr val="tx1"/>
                </a:solidFill>
                <a:latin typeface="+mn-lt"/>
                <a:ea typeface="+mn-ea"/>
                <a:cs typeface="+mn-cs"/>
              </a:rPr>
              <a:t>depresyon, kilo artımı, alkol kullanımında artış gibi</a:t>
            </a:r>
          </a:p>
          <a:p>
            <a:r>
              <a:rPr lang="tr-TR" sz="1200" b="0" i="0" u="none" strike="noStrike" kern="1200" baseline="0" dirty="0" smtClean="0">
                <a:solidFill>
                  <a:schemeClr val="tx1"/>
                </a:solidFill>
                <a:latin typeface="+mn-lt"/>
                <a:ea typeface="+mn-ea"/>
                <a:cs typeface="+mn-cs"/>
              </a:rPr>
              <a:t>problemleri yaşayıp yaşamadığı öğrenilmelidir. Kısa</a:t>
            </a:r>
          </a:p>
          <a:p>
            <a:r>
              <a:rPr lang="tr-TR" sz="1200" b="0" i="0" u="none" strike="noStrike" kern="1200" baseline="0" dirty="0" smtClean="0">
                <a:solidFill>
                  <a:schemeClr val="tx1"/>
                </a:solidFill>
                <a:latin typeface="+mn-lt"/>
                <a:ea typeface="+mn-ea"/>
                <a:cs typeface="+mn-cs"/>
              </a:rPr>
              <a:t>süre önce bırakmış ise tedavisi gözden geçirilmeli</a:t>
            </a:r>
          </a:p>
          <a:p>
            <a:r>
              <a:rPr lang="tr-TR" sz="1200" b="0" i="0" u="none" strike="noStrike" kern="1200" baseline="0" dirty="0" smtClean="0">
                <a:solidFill>
                  <a:schemeClr val="tx1"/>
                </a:solidFill>
                <a:latin typeface="+mn-lt"/>
                <a:ea typeface="+mn-ea"/>
                <a:cs typeface="+mn-cs"/>
              </a:rPr>
              <a:t>ve varsa problemleri hakkında konuşulmalıdır</a:t>
            </a:r>
          </a:p>
          <a:p>
            <a:r>
              <a:rPr lang="tr-TR" sz="1200" b="0" i="0" u="none" strike="noStrike" kern="1200" baseline="0" dirty="0" smtClean="0">
                <a:solidFill>
                  <a:schemeClr val="tx1"/>
                </a:solidFill>
                <a:latin typeface="+mn-lt"/>
                <a:ea typeface="+mn-ea"/>
                <a:cs typeface="+mn-cs"/>
              </a:rPr>
              <a:t>Yeni bırakacak olan hastalarda, plan hekimle</a:t>
            </a:r>
          </a:p>
          <a:p>
            <a:r>
              <a:rPr lang="tr-TR" sz="1200" b="0" i="0" u="none" strike="noStrike" kern="1200" baseline="0" dirty="0" smtClean="0">
                <a:solidFill>
                  <a:schemeClr val="tx1"/>
                </a:solidFill>
                <a:latin typeface="+mn-lt"/>
                <a:ea typeface="+mn-ea"/>
                <a:cs typeface="+mn-cs"/>
              </a:rPr>
              <a:t>birlikte yapıldığından kontroller mümkünse sigarayı</a:t>
            </a:r>
          </a:p>
          <a:p>
            <a:r>
              <a:rPr lang="tr-TR" sz="1200" b="0" i="0" u="none" strike="noStrike" kern="1200" baseline="0" dirty="0" smtClean="0">
                <a:solidFill>
                  <a:schemeClr val="tx1"/>
                </a:solidFill>
                <a:latin typeface="+mn-lt"/>
                <a:ea typeface="+mn-ea"/>
                <a:cs typeface="+mn-cs"/>
              </a:rPr>
              <a:t>bıraktığı gün veya hafta yüz yüze görüşme şeklinde</a:t>
            </a:r>
          </a:p>
          <a:p>
            <a:r>
              <a:rPr lang="tr-TR" sz="1200" b="0" i="0" u="none" strike="noStrike" kern="1200" baseline="0" dirty="0" smtClean="0">
                <a:solidFill>
                  <a:schemeClr val="tx1"/>
                </a:solidFill>
                <a:latin typeface="+mn-lt"/>
                <a:ea typeface="+mn-ea"/>
                <a:cs typeface="+mn-cs"/>
              </a:rPr>
              <a:t>başlatılmalıdır (8). Çalışmalarda ilk iki haftanın</a:t>
            </a:r>
          </a:p>
          <a:p>
            <a:r>
              <a:rPr lang="tr-TR" sz="1200" b="0" i="0" u="none" strike="noStrike" kern="1200" baseline="0" dirty="0" smtClean="0">
                <a:solidFill>
                  <a:schemeClr val="tx1"/>
                </a:solidFill>
                <a:latin typeface="+mn-lt"/>
                <a:ea typeface="+mn-ea"/>
                <a:cs typeface="+mn-cs"/>
              </a:rPr>
              <a:t>yoğun nikotin çekilme semptomlarının yaşandığı</a:t>
            </a:r>
          </a:p>
          <a:p>
            <a:r>
              <a:rPr lang="tr-TR" sz="1200" b="0" i="0" u="none" strike="noStrike" kern="1200" baseline="0" dirty="0" smtClean="0">
                <a:solidFill>
                  <a:schemeClr val="tx1"/>
                </a:solidFill>
                <a:latin typeface="+mn-lt"/>
                <a:ea typeface="+mn-ea"/>
                <a:cs typeface="+mn-cs"/>
              </a:rPr>
              <a:t>dönem olarak görülmesinden dolayı, bırakma</a:t>
            </a:r>
          </a:p>
          <a:p>
            <a:r>
              <a:rPr lang="tr-TR" sz="1200" b="0" i="0" u="none" strike="noStrike" kern="1200" baseline="0" dirty="0" smtClean="0">
                <a:solidFill>
                  <a:schemeClr val="tx1"/>
                </a:solidFill>
                <a:latin typeface="+mn-lt"/>
                <a:ea typeface="+mn-ea"/>
                <a:cs typeface="+mn-cs"/>
              </a:rPr>
              <a:t>sonrası 1. ayda iki hasta görüşmesi önerilmektedir.</a:t>
            </a:r>
          </a:p>
          <a:p>
            <a:r>
              <a:rPr lang="tr-TR" sz="1200" b="0" i="0" u="none" strike="noStrike" kern="1200" baseline="0" dirty="0" smtClean="0">
                <a:solidFill>
                  <a:schemeClr val="tx1"/>
                </a:solidFill>
                <a:latin typeface="+mn-lt"/>
                <a:ea typeface="+mn-ea"/>
                <a:cs typeface="+mn-cs"/>
              </a:rPr>
              <a:t>Eğer hasta gelemiyorsa telefon </a:t>
            </a:r>
            <a:r>
              <a:rPr lang="tr-TR" sz="1200" b="0" i="0" u="none" strike="noStrike" kern="1200" baseline="0" dirty="0" err="1" smtClean="0">
                <a:solidFill>
                  <a:schemeClr val="tx1"/>
                </a:solidFill>
                <a:latin typeface="+mn-lt"/>
                <a:ea typeface="+mn-ea"/>
                <a:cs typeface="+mn-cs"/>
              </a:rPr>
              <a:t>vizitleri</a:t>
            </a:r>
            <a:r>
              <a:rPr lang="tr-TR" sz="1200" b="0" i="0" u="none" strike="noStrike" kern="1200" baseline="0" dirty="0" smtClean="0">
                <a:solidFill>
                  <a:schemeClr val="tx1"/>
                </a:solidFill>
                <a:latin typeface="+mn-lt"/>
                <a:ea typeface="+mn-ea"/>
                <a:cs typeface="+mn-cs"/>
              </a:rPr>
              <a:t> yapılmalıdır</a:t>
            </a:r>
          </a:p>
          <a:p>
            <a:r>
              <a:rPr lang="tr-TR" sz="1200" b="0" i="0" u="none" strike="noStrike" kern="1200" baseline="0" dirty="0" smtClean="0">
                <a:solidFill>
                  <a:schemeClr val="tx1"/>
                </a:solidFill>
                <a:latin typeface="+mn-lt"/>
                <a:ea typeface="+mn-ea"/>
                <a:cs typeface="+mn-cs"/>
              </a:rPr>
              <a:t>(7). Bu görüşmede eğer hasta o gün sigarayı bırakmış</a:t>
            </a:r>
          </a:p>
          <a:p>
            <a:r>
              <a:rPr lang="tr-TR" sz="1200" b="0" i="0" u="none" strike="noStrike" kern="1200" baseline="0" dirty="0" smtClean="0">
                <a:solidFill>
                  <a:schemeClr val="tx1"/>
                </a:solidFill>
                <a:latin typeface="+mn-lt"/>
                <a:ea typeface="+mn-ea"/>
                <a:cs typeface="+mn-cs"/>
              </a:rPr>
              <a:t>ise tebrik edilmeli ve cesaretlendirilmelidir (6).</a:t>
            </a:r>
          </a:p>
          <a:p>
            <a:r>
              <a:rPr lang="tr-TR" sz="1200" b="0" i="0" u="none" strike="noStrike" kern="1200" baseline="0" dirty="0" smtClean="0">
                <a:solidFill>
                  <a:schemeClr val="tx1"/>
                </a:solidFill>
                <a:latin typeface="+mn-lt"/>
                <a:ea typeface="+mn-ea"/>
                <a:cs typeface="+mn-cs"/>
              </a:rPr>
              <a:t>Eğer daha önceden belirlenen günde bırakamamış</a:t>
            </a:r>
          </a:p>
          <a:p>
            <a:r>
              <a:rPr lang="tr-TR" sz="1200" b="0" i="0" u="none" strike="noStrike" kern="1200" baseline="0" dirty="0" smtClean="0">
                <a:solidFill>
                  <a:schemeClr val="tx1"/>
                </a:solidFill>
                <a:latin typeface="+mn-lt"/>
                <a:ea typeface="+mn-ea"/>
                <a:cs typeface="+mn-cs"/>
              </a:rPr>
              <a:t>ise sebepleri hakkında konuşarak yeni bir gün</a:t>
            </a:r>
          </a:p>
          <a:p>
            <a:r>
              <a:rPr lang="tr-TR" sz="1200" b="0" i="0" u="none" strike="noStrike" kern="1200" baseline="0" dirty="0" smtClean="0">
                <a:solidFill>
                  <a:schemeClr val="tx1"/>
                </a:solidFill>
                <a:latin typeface="+mn-lt"/>
                <a:ea typeface="+mn-ea"/>
                <a:cs typeface="+mn-cs"/>
              </a:rPr>
              <a:t>belirlenmeye çalışılmalıdır. Takiplerdeki hekim</a:t>
            </a:r>
          </a:p>
          <a:p>
            <a:r>
              <a:rPr lang="tr-TR" sz="1200" b="0" i="0" u="none" strike="noStrike" kern="1200" baseline="0" dirty="0" smtClean="0">
                <a:solidFill>
                  <a:schemeClr val="tx1"/>
                </a:solidFill>
                <a:latin typeface="+mn-lt"/>
                <a:ea typeface="+mn-ea"/>
                <a:cs typeface="+mn-cs"/>
              </a:rPr>
              <a:t>yaklaşımı çok önemlidir. Yargılayıcı ve sabırsız</a:t>
            </a:r>
          </a:p>
          <a:p>
            <a:r>
              <a:rPr lang="tr-TR" sz="1200" b="0" i="0" u="none" strike="noStrike" kern="1200" baseline="0" dirty="0" smtClean="0">
                <a:solidFill>
                  <a:schemeClr val="tx1"/>
                </a:solidFill>
                <a:latin typeface="+mn-lt"/>
                <a:ea typeface="+mn-ea"/>
                <a:cs typeface="+mn-cs"/>
              </a:rPr>
              <a:t>tavır, hastanın tekrar başa dönmesine hatta</a:t>
            </a:r>
          </a:p>
          <a:p>
            <a:r>
              <a:rPr lang="tr-TR" sz="1200" b="0" i="0" u="none" strike="noStrike" kern="1200" baseline="0" dirty="0" smtClean="0">
                <a:solidFill>
                  <a:schemeClr val="tx1"/>
                </a:solidFill>
                <a:latin typeface="+mn-lt"/>
                <a:ea typeface="+mn-ea"/>
                <a:cs typeface="+mn-cs"/>
              </a:rPr>
              <a:t>vazgeçmesine sebep olacaktır. Ayağın kayması</a:t>
            </a:r>
          </a:p>
          <a:p>
            <a:r>
              <a:rPr lang="nn-NO" sz="1200" b="0" i="0" u="none" strike="noStrike" kern="1200" baseline="0" dirty="0" smtClean="0">
                <a:solidFill>
                  <a:schemeClr val="tx1"/>
                </a:solidFill>
                <a:latin typeface="+mn-lt"/>
                <a:ea typeface="+mn-ea"/>
                <a:cs typeface="+mn-cs"/>
              </a:rPr>
              <a:t>(Slip) ve hata (Laps) olmuş ise nedenleri araştırılmalı</a:t>
            </a:r>
          </a:p>
          <a:p>
            <a:r>
              <a:rPr lang="tr-TR" sz="1200" b="0" i="0" u="none" strike="noStrike" kern="1200" baseline="0" dirty="0" smtClean="0">
                <a:solidFill>
                  <a:schemeClr val="tx1"/>
                </a:solidFill>
                <a:latin typeface="+mn-lt"/>
                <a:ea typeface="+mn-ea"/>
                <a:cs typeface="+mn-cs"/>
              </a:rPr>
              <a:t>ve hastanın hatasından ders alması sağlanmalıdır</a:t>
            </a:r>
          </a:p>
          <a:p>
            <a:r>
              <a:rPr lang="tr-TR" sz="1200" b="0" i="0" u="none" strike="noStrike" kern="1200" baseline="0" dirty="0" smtClean="0">
                <a:solidFill>
                  <a:schemeClr val="tx1"/>
                </a:solidFill>
                <a:latin typeface="+mn-lt"/>
                <a:ea typeface="+mn-ea"/>
                <a:cs typeface="+mn-cs"/>
              </a:rPr>
              <a:t>(7). Eğer bunlara engel olunamaz ise </a:t>
            </a:r>
            <a:r>
              <a:rPr lang="tr-TR" sz="1200" b="0" i="0" u="none" strike="noStrike" kern="1200" baseline="0" dirty="0" err="1" smtClean="0">
                <a:solidFill>
                  <a:schemeClr val="tx1"/>
                </a:solidFill>
                <a:latin typeface="+mn-lt"/>
                <a:ea typeface="+mn-ea"/>
                <a:cs typeface="+mn-cs"/>
              </a:rPr>
              <a:t>nüksün</a:t>
            </a:r>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olabileceği bilinmelidir. Her kontrol görüşmesinde</a:t>
            </a:r>
          </a:p>
          <a:p>
            <a:r>
              <a:rPr lang="tr-TR" sz="1200" b="0" i="0" u="none" strike="noStrike" kern="1200" baseline="0" dirty="0" smtClean="0">
                <a:solidFill>
                  <a:schemeClr val="tx1"/>
                </a:solidFill>
                <a:latin typeface="+mn-lt"/>
                <a:ea typeface="+mn-ea"/>
                <a:cs typeface="+mn-cs"/>
              </a:rPr>
              <a:t>nikotin çekilme semptomları sorgulanmalıdır.</a:t>
            </a:r>
          </a:p>
          <a:p>
            <a:r>
              <a:rPr lang="es-ES" sz="1200" b="0" i="0" u="none" strike="noStrike" kern="1200" baseline="0" dirty="0" smtClean="0">
                <a:solidFill>
                  <a:schemeClr val="tx1"/>
                </a:solidFill>
                <a:latin typeface="+mn-lt"/>
                <a:ea typeface="+mn-ea"/>
                <a:cs typeface="+mn-cs"/>
              </a:rPr>
              <a:t>Hastaların yaptığı hatalardan birisi de verilen</a:t>
            </a:r>
          </a:p>
          <a:p>
            <a:r>
              <a:rPr lang="tr-TR" sz="1200" b="0" i="0" u="none" strike="noStrike" kern="1200" baseline="0" dirty="0" smtClean="0">
                <a:solidFill>
                  <a:schemeClr val="tx1"/>
                </a:solidFill>
                <a:latin typeface="+mn-lt"/>
                <a:ea typeface="+mn-ea"/>
                <a:cs typeface="+mn-cs"/>
              </a:rPr>
              <a:t>ilaçları uygun doz ve zamanda kullanmamasıdır.</a:t>
            </a:r>
          </a:p>
          <a:p>
            <a:r>
              <a:rPr lang="tr-TR" sz="1200" b="0" i="0" u="none" strike="noStrike" kern="1200" baseline="0" dirty="0" smtClean="0">
                <a:solidFill>
                  <a:schemeClr val="tx1"/>
                </a:solidFill>
                <a:latin typeface="+mn-lt"/>
                <a:ea typeface="+mn-ea"/>
                <a:cs typeface="+mn-cs"/>
              </a:rPr>
              <a:t>Özellikle takip görüşmelerinde </a:t>
            </a:r>
            <a:r>
              <a:rPr lang="tr-TR" sz="1200" b="0" i="0" u="none" strike="noStrike" kern="1200" baseline="0" dirty="0" err="1" smtClean="0">
                <a:solidFill>
                  <a:schemeClr val="tx1"/>
                </a:solidFill>
                <a:latin typeface="+mn-lt"/>
                <a:ea typeface="+mn-ea"/>
                <a:cs typeface="+mn-cs"/>
              </a:rPr>
              <a:t>farmakoterapinin</a:t>
            </a:r>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doğru kullanıldığından emin olunmalıdır. Yan</a:t>
            </a:r>
          </a:p>
          <a:p>
            <a:r>
              <a:rPr lang="tr-TR" sz="1200" b="0" i="0" u="none" strike="noStrike" kern="1200" baseline="0" dirty="0" smtClean="0">
                <a:solidFill>
                  <a:schemeClr val="tx1"/>
                </a:solidFill>
                <a:latin typeface="+mn-lt"/>
                <a:ea typeface="+mn-ea"/>
                <a:cs typeface="+mn-cs"/>
              </a:rPr>
              <a:t>etkiler açısından hasta uyarılmalı ve takiplerde bu</a:t>
            </a:r>
          </a:p>
          <a:p>
            <a:r>
              <a:rPr lang="tr-TR" sz="1200" b="0" i="0" u="none" strike="noStrike" kern="1200" baseline="0" dirty="0" smtClean="0">
                <a:solidFill>
                  <a:schemeClr val="tx1"/>
                </a:solidFill>
                <a:latin typeface="+mn-lt"/>
                <a:ea typeface="+mn-ea"/>
                <a:cs typeface="+mn-cs"/>
              </a:rPr>
              <a:t>konuya dikkat edilmelidir. Görüşmelerimizin sıklığı,</a:t>
            </a:r>
          </a:p>
          <a:p>
            <a:r>
              <a:rPr lang="tr-TR" sz="1200" b="0" i="0" u="none" strike="noStrike" kern="1200" baseline="0" dirty="0" smtClean="0">
                <a:solidFill>
                  <a:schemeClr val="tx1"/>
                </a:solidFill>
                <a:latin typeface="+mn-lt"/>
                <a:ea typeface="+mn-ea"/>
                <a:cs typeface="+mn-cs"/>
              </a:rPr>
              <a:t>ilk aydan sonra 3 aya kadar aylık sonrasında 3 aylık</a:t>
            </a:r>
          </a:p>
          <a:p>
            <a:r>
              <a:rPr lang="tr-TR" sz="1200" b="0" i="0" u="none" strike="noStrike" kern="1200" baseline="0" dirty="0" smtClean="0">
                <a:solidFill>
                  <a:schemeClr val="tx1"/>
                </a:solidFill>
                <a:latin typeface="+mn-lt"/>
                <a:ea typeface="+mn-ea"/>
                <a:cs typeface="+mn-cs"/>
              </a:rPr>
              <a:t>takipler şeklinde en az bir yıl olmalıdır. Ancak her</a:t>
            </a:r>
          </a:p>
          <a:p>
            <a:r>
              <a:rPr lang="tr-TR" sz="1200" b="0" i="0" u="none" strike="noStrike" kern="1200" baseline="0" dirty="0" smtClean="0">
                <a:solidFill>
                  <a:schemeClr val="tx1"/>
                </a:solidFill>
                <a:latin typeface="+mn-lt"/>
                <a:ea typeface="+mn-ea"/>
                <a:cs typeface="+mn-cs"/>
              </a:rPr>
              <a:t>vaka kendine özel olduğundan takip </a:t>
            </a:r>
            <a:r>
              <a:rPr lang="tr-TR" sz="1200" b="0" i="0" u="none" strike="noStrike" kern="1200" baseline="0" dirty="0" err="1" smtClean="0">
                <a:solidFill>
                  <a:schemeClr val="tx1"/>
                </a:solidFill>
                <a:latin typeface="+mn-lt"/>
                <a:ea typeface="+mn-ea"/>
                <a:cs typeface="+mn-cs"/>
              </a:rPr>
              <a:t>vizitleri</a:t>
            </a:r>
            <a:r>
              <a:rPr lang="tr-TR" sz="1200" b="0" i="0" u="none" strike="noStrike" kern="1200" baseline="0" dirty="0" smtClean="0">
                <a:solidFill>
                  <a:schemeClr val="tx1"/>
                </a:solidFill>
                <a:latin typeface="+mn-lt"/>
                <a:ea typeface="+mn-ea"/>
                <a:cs typeface="+mn-cs"/>
              </a:rPr>
              <a:t> hasta</a:t>
            </a:r>
          </a:p>
          <a:p>
            <a:r>
              <a:rPr lang="tr-TR" sz="1200" b="0" i="0" u="none" strike="noStrike" kern="1200" baseline="0" dirty="0" smtClean="0">
                <a:solidFill>
                  <a:schemeClr val="tx1"/>
                </a:solidFill>
                <a:latin typeface="+mn-lt"/>
                <a:ea typeface="+mn-ea"/>
                <a:cs typeface="+mn-cs"/>
              </a:rPr>
              <a:t>ihtiyaçlarına göre planlanmalıdır.</a:t>
            </a:r>
          </a:p>
          <a:p>
            <a:r>
              <a:rPr lang="tr-TR" sz="1200" b="0" i="0" u="none" strike="noStrike" kern="1200" baseline="0" dirty="0" smtClean="0">
                <a:solidFill>
                  <a:schemeClr val="tx1"/>
                </a:solidFill>
                <a:latin typeface="+mn-lt"/>
                <a:ea typeface="+mn-ea"/>
                <a:cs typeface="+mn-cs"/>
              </a:rPr>
              <a:t>Hastalar için ayrıca acil durumlarda başvurabileceği</a:t>
            </a:r>
          </a:p>
          <a:p>
            <a:r>
              <a:rPr lang="tr-TR" sz="1200" b="0" i="0" u="none" strike="noStrike" kern="1200" baseline="0" dirty="0" smtClean="0">
                <a:solidFill>
                  <a:schemeClr val="tx1"/>
                </a:solidFill>
                <a:latin typeface="+mn-lt"/>
                <a:ea typeface="+mn-ea"/>
                <a:cs typeface="+mn-cs"/>
              </a:rPr>
              <a:t>bırakma hatları kurulmalıdır. Bilindiği üzere Sağlık</a:t>
            </a:r>
          </a:p>
          <a:p>
            <a:r>
              <a:rPr lang="tr-TR" sz="1200" b="0" i="0" u="none" strike="noStrike" kern="1200" baseline="0" dirty="0" err="1" smtClean="0">
                <a:solidFill>
                  <a:schemeClr val="tx1"/>
                </a:solidFill>
                <a:latin typeface="+mn-lt"/>
                <a:ea typeface="+mn-ea"/>
                <a:cs typeface="+mn-cs"/>
              </a:rPr>
              <a:t>Bakanlı’ğının</a:t>
            </a:r>
            <a:r>
              <a:rPr lang="tr-TR" sz="1200" b="0" i="0" u="none" strike="noStrike" kern="1200" baseline="0" dirty="0" smtClean="0">
                <a:solidFill>
                  <a:schemeClr val="tx1"/>
                </a:solidFill>
                <a:latin typeface="+mn-lt"/>
                <a:ea typeface="+mn-ea"/>
                <a:cs typeface="+mn-cs"/>
              </a:rPr>
              <a:t> 171 sigara bırakma hattı bu amaçla</a:t>
            </a:r>
          </a:p>
          <a:p>
            <a:r>
              <a:rPr lang="tr-TR" sz="1200" b="0" i="0" u="none" strike="noStrike" kern="1200" baseline="0" dirty="0" smtClean="0">
                <a:solidFill>
                  <a:schemeClr val="tx1"/>
                </a:solidFill>
                <a:latin typeface="+mn-lt"/>
                <a:ea typeface="+mn-ea"/>
                <a:cs typeface="+mn-cs"/>
              </a:rPr>
              <a:t>kurulmuştur.</a:t>
            </a:r>
            <a:endParaRPr lang="tr-TR" dirty="0"/>
          </a:p>
        </p:txBody>
      </p:sp>
      <p:sp>
        <p:nvSpPr>
          <p:cNvPr id="5" name="Üstbilgi Yer Tutucusu 4"/>
          <p:cNvSpPr>
            <a:spLocks noGrp="1"/>
          </p:cNvSpPr>
          <p:nvPr>
            <p:ph type="hdr" sz="quarter" idx="10"/>
          </p:nvPr>
        </p:nvSpPr>
        <p:spPr/>
        <p:txBody>
          <a:bodyPr/>
          <a:lstStyle/>
          <a:p>
            <a:r>
              <a:rPr lang="tr-TR" smtClean="0"/>
              <a:t>sil</a:t>
            </a:r>
            <a:endParaRPr lang="tr-TR"/>
          </a:p>
        </p:txBody>
      </p:sp>
    </p:spTree>
    <p:extLst>
      <p:ext uri="{BB962C8B-B14F-4D97-AF65-F5344CB8AC3E}">
        <p14:creationId xmlns:p14="http://schemas.microsoft.com/office/powerpoint/2010/main" val="1447980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4964557-7157-43F7-91A7-D7A84BDD211E}" type="datetime1">
              <a:rPr lang="tr-TR" smtClean="0"/>
              <a:t>15.02.2024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0F94ED-499B-4947-9A85-5D2890AB7898}" type="slidenum">
              <a:rPr lang="tr-TR" smtClean="0"/>
              <a:t>‹#›</a:t>
            </a:fld>
            <a:endParaRPr lang="tr-TR"/>
          </a:p>
        </p:txBody>
      </p:sp>
    </p:spTree>
    <p:extLst>
      <p:ext uri="{BB962C8B-B14F-4D97-AF65-F5344CB8AC3E}">
        <p14:creationId xmlns:p14="http://schemas.microsoft.com/office/powerpoint/2010/main" val="225439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118D0F7-30DD-4B34-9205-7015BF08FB9D}" type="datetime1">
              <a:rPr lang="tr-TR" smtClean="0"/>
              <a:t>15.02.2024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0F94ED-499B-4947-9A85-5D2890AB7898}" type="slidenum">
              <a:rPr lang="tr-TR" smtClean="0"/>
              <a:t>‹#›</a:t>
            </a:fld>
            <a:endParaRPr lang="tr-TR"/>
          </a:p>
        </p:txBody>
      </p:sp>
    </p:spTree>
    <p:extLst>
      <p:ext uri="{BB962C8B-B14F-4D97-AF65-F5344CB8AC3E}">
        <p14:creationId xmlns:p14="http://schemas.microsoft.com/office/powerpoint/2010/main" val="1282244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CFD5DDC-B915-4E15-AD5F-5B4078BF935A}" type="datetime1">
              <a:rPr lang="tr-TR" smtClean="0"/>
              <a:t>15.02.2024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0F94ED-499B-4947-9A85-5D2890AB7898}" type="slidenum">
              <a:rPr lang="tr-TR" smtClean="0"/>
              <a:t>‹#›</a:t>
            </a:fld>
            <a:endParaRPr lang="tr-TR"/>
          </a:p>
        </p:txBody>
      </p:sp>
    </p:spTree>
    <p:extLst>
      <p:ext uri="{BB962C8B-B14F-4D97-AF65-F5344CB8AC3E}">
        <p14:creationId xmlns:p14="http://schemas.microsoft.com/office/powerpoint/2010/main" val="322844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BD9EF50-6E82-4D7C-AFA7-C6BAF9731757}" type="datetime1">
              <a:rPr lang="tr-TR" smtClean="0"/>
              <a:t>15.02.2024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0F94ED-499B-4947-9A85-5D2890AB7898}" type="slidenum">
              <a:rPr lang="tr-TR" smtClean="0"/>
              <a:t>‹#›</a:t>
            </a:fld>
            <a:endParaRPr lang="tr-TR"/>
          </a:p>
        </p:txBody>
      </p:sp>
    </p:spTree>
    <p:extLst>
      <p:ext uri="{BB962C8B-B14F-4D97-AF65-F5344CB8AC3E}">
        <p14:creationId xmlns:p14="http://schemas.microsoft.com/office/powerpoint/2010/main" val="133525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1548DDB-86E5-4042-8833-B66F1806BADD}" type="datetime1">
              <a:rPr lang="tr-TR" smtClean="0"/>
              <a:t>15.02.2024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E0F94ED-499B-4947-9A85-5D2890AB7898}" type="slidenum">
              <a:rPr lang="tr-TR" smtClean="0"/>
              <a:t>‹#›</a:t>
            </a:fld>
            <a:endParaRPr lang="tr-TR"/>
          </a:p>
        </p:txBody>
      </p:sp>
    </p:spTree>
    <p:extLst>
      <p:ext uri="{BB962C8B-B14F-4D97-AF65-F5344CB8AC3E}">
        <p14:creationId xmlns:p14="http://schemas.microsoft.com/office/powerpoint/2010/main" val="358563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701F7F-F7BD-4D23-9650-169816823C3D}" type="datetime1">
              <a:rPr lang="tr-TR" smtClean="0"/>
              <a:t>15.02.2024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E0F94ED-499B-4947-9A85-5D2890AB7898}" type="slidenum">
              <a:rPr lang="tr-TR" smtClean="0"/>
              <a:t>‹#›</a:t>
            </a:fld>
            <a:endParaRPr lang="tr-TR"/>
          </a:p>
        </p:txBody>
      </p:sp>
    </p:spTree>
    <p:extLst>
      <p:ext uri="{BB962C8B-B14F-4D97-AF65-F5344CB8AC3E}">
        <p14:creationId xmlns:p14="http://schemas.microsoft.com/office/powerpoint/2010/main" val="362234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5BA46D6-1213-4DF8-B016-7FD4CBECDEB6}" type="datetime1">
              <a:rPr lang="tr-TR" smtClean="0"/>
              <a:t>15.02.2024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E0F94ED-499B-4947-9A85-5D2890AB7898}" type="slidenum">
              <a:rPr lang="tr-TR" smtClean="0"/>
              <a:t>‹#›</a:t>
            </a:fld>
            <a:endParaRPr lang="tr-TR"/>
          </a:p>
        </p:txBody>
      </p:sp>
    </p:spTree>
    <p:extLst>
      <p:ext uri="{BB962C8B-B14F-4D97-AF65-F5344CB8AC3E}">
        <p14:creationId xmlns:p14="http://schemas.microsoft.com/office/powerpoint/2010/main" val="371378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57A19CB-1FFF-4DAC-A60C-8D4329338D16}" type="datetime1">
              <a:rPr lang="tr-TR" smtClean="0"/>
              <a:t>15.02.2024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E0F94ED-499B-4947-9A85-5D2890AB7898}" type="slidenum">
              <a:rPr lang="tr-TR" smtClean="0"/>
              <a:t>‹#›</a:t>
            </a:fld>
            <a:endParaRPr lang="tr-TR"/>
          </a:p>
        </p:txBody>
      </p:sp>
    </p:spTree>
    <p:extLst>
      <p:ext uri="{BB962C8B-B14F-4D97-AF65-F5344CB8AC3E}">
        <p14:creationId xmlns:p14="http://schemas.microsoft.com/office/powerpoint/2010/main" val="377525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5C53923-3CFC-462F-BED9-F46144251A67}" type="datetime1">
              <a:rPr lang="tr-TR" smtClean="0"/>
              <a:t>15.02.2024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E0F94ED-499B-4947-9A85-5D2890AB7898}" type="slidenum">
              <a:rPr lang="tr-TR" smtClean="0"/>
              <a:t>‹#›</a:t>
            </a:fld>
            <a:endParaRPr lang="tr-TR"/>
          </a:p>
        </p:txBody>
      </p:sp>
    </p:spTree>
    <p:extLst>
      <p:ext uri="{BB962C8B-B14F-4D97-AF65-F5344CB8AC3E}">
        <p14:creationId xmlns:p14="http://schemas.microsoft.com/office/powerpoint/2010/main" val="2092475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885D0D4-09EF-4A67-93DE-EE5CBE7CAC03}" type="datetime1">
              <a:rPr lang="tr-TR" smtClean="0"/>
              <a:t>15.02.2024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E0F94ED-499B-4947-9A85-5D2890AB7898}" type="slidenum">
              <a:rPr lang="tr-TR" smtClean="0"/>
              <a:t>‹#›</a:t>
            </a:fld>
            <a:endParaRPr lang="tr-TR"/>
          </a:p>
        </p:txBody>
      </p:sp>
    </p:spTree>
    <p:extLst>
      <p:ext uri="{BB962C8B-B14F-4D97-AF65-F5344CB8AC3E}">
        <p14:creationId xmlns:p14="http://schemas.microsoft.com/office/powerpoint/2010/main" val="2439234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22732DA-752C-4966-BAEC-EAC8057D8FF4}" type="datetime1">
              <a:rPr lang="tr-TR" smtClean="0"/>
              <a:t>15.02.2024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E0F94ED-499B-4947-9A85-5D2890AB7898}" type="slidenum">
              <a:rPr lang="tr-TR" smtClean="0"/>
              <a:t>‹#›</a:t>
            </a:fld>
            <a:endParaRPr lang="tr-TR"/>
          </a:p>
        </p:txBody>
      </p:sp>
    </p:spTree>
    <p:extLst>
      <p:ext uri="{BB962C8B-B14F-4D97-AF65-F5344CB8AC3E}">
        <p14:creationId xmlns:p14="http://schemas.microsoft.com/office/powerpoint/2010/main" val="2107442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F8FD1-0BA8-4A0F-92A0-5D48067396B9}" type="datetime1">
              <a:rPr lang="tr-TR" smtClean="0"/>
              <a:t>15.02.2024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F94ED-499B-4947-9A85-5D2890AB7898}" type="slidenum">
              <a:rPr lang="tr-TR" smtClean="0"/>
              <a:t>‹#›</a:t>
            </a:fld>
            <a:endParaRPr lang="tr-TR"/>
          </a:p>
        </p:txBody>
      </p:sp>
    </p:spTree>
    <p:extLst>
      <p:ext uri="{BB962C8B-B14F-4D97-AF65-F5344CB8AC3E}">
        <p14:creationId xmlns:p14="http://schemas.microsoft.com/office/powerpoint/2010/main" val="1138332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dumansizhayat.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uptodate.com/contents/benefits-and-consequences-of-smoking-cessation?search=sigara%20kanser&amp;source=search_result&amp;selectedTitle=2~150&amp;usage_type=default&amp;display_rank=2" TargetMode="External"/><Relationship Id="rId2" Type="http://schemas.openxmlformats.org/officeDocument/2006/relationships/hyperlink" Target="https://www.fda.gov/drugs/drug-safety-and-availability/laboratory-analysis-varenicline-products" TargetMode="External"/><Relationship Id="rId1" Type="http://schemas.openxmlformats.org/officeDocument/2006/relationships/slideLayout" Target="../slideLayouts/slideLayout2.xml"/><Relationship Id="rId5" Type="http://schemas.openxmlformats.org/officeDocument/2006/relationships/hyperlink" Target="https://havanikoru.saglik.gov.tr/" TargetMode="External"/><Relationship Id="rId4" Type="http://schemas.openxmlformats.org/officeDocument/2006/relationships/hyperlink" Target="https://hsgm.saglik.gov.tr/tr/bagimliliklamucadele-anasayf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0" y="615369"/>
            <a:ext cx="9144000" cy="2387600"/>
          </a:xfrm>
        </p:spPr>
        <p:txBody>
          <a:bodyPr/>
          <a:lstStyle/>
          <a:p>
            <a:r>
              <a:rPr lang="tr-TR" dirty="0" smtClean="0"/>
              <a:t>SİGARA BIRAKMA</a:t>
            </a:r>
            <a:endParaRPr lang="tr-TR" dirty="0"/>
          </a:p>
        </p:txBody>
      </p:sp>
      <p:sp>
        <p:nvSpPr>
          <p:cNvPr id="3" name="Alt Başlık 2"/>
          <p:cNvSpPr>
            <a:spLocks noGrp="1"/>
          </p:cNvSpPr>
          <p:nvPr>
            <p:ph type="subTitle" idx="1"/>
          </p:nvPr>
        </p:nvSpPr>
        <p:spPr>
          <a:xfrm>
            <a:off x="6572815" y="3476530"/>
            <a:ext cx="4707959" cy="2544023"/>
          </a:xfrm>
        </p:spPr>
        <p:txBody>
          <a:bodyPr/>
          <a:lstStyle/>
          <a:p>
            <a:r>
              <a:rPr lang="tr-TR" dirty="0" smtClean="0"/>
              <a:t>ARŞ. GÖR.DR. ÖZNUR VURAL</a:t>
            </a:r>
          </a:p>
          <a:p>
            <a:r>
              <a:rPr lang="tr-TR" dirty="0" smtClean="0"/>
              <a:t>KTÜ AİLE HEKİMLİĞİ ABD</a:t>
            </a:r>
          </a:p>
          <a:p>
            <a:r>
              <a:rPr lang="tr-TR" dirty="0" smtClean="0"/>
              <a:t>12.02.2024</a:t>
            </a:r>
            <a:endParaRPr lang="tr-TR" dirty="0"/>
          </a:p>
        </p:txBody>
      </p:sp>
    </p:spTree>
    <p:extLst>
      <p:ext uri="{BB962C8B-B14F-4D97-AF65-F5344CB8AC3E}">
        <p14:creationId xmlns:p14="http://schemas.microsoft.com/office/powerpoint/2010/main" val="2776728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271" y="696072"/>
            <a:ext cx="10515600" cy="215153"/>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a:t>Dumansız Tütün(</a:t>
            </a:r>
            <a:r>
              <a:rPr lang="tr-TR" dirty="0" err="1"/>
              <a:t>Enfiye&amp;Çiğnemelik</a:t>
            </a:r>
            <a:r>
              <a:rPr lang="tr-TR" dirty="0"/>
              <a:t>)</a:t>
            </a:r>
            <a:br>
              <a:rPr lang="tr-TR" dirty="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endParaRPr lang="tr-TR" dirty="0"/>
          </a:p>
        </p:txBody>
      </p:sp>
      <p:sp>
        <p:nvSpPr>
          <p:cNvPr id="3" name="İçerik Yer Tutucusu 2"/>
          <p:cNvSpPr>
            <a:spLocks noGrp="1"/>
          </p:cNvSpPr>
          <p:nvPr>
            <p:ph idx="1"/>
          </p:nvPr>
        </p:nvSpPr>
        <p:spPr>
          <a:xfrm>
            <a:off x="0" y="493058"/>
            <a:ext cx="10515600" cy="5665695"/>
          </a:xfrm>
        </p:spPr>
        <p:txBody>
          <a:bodyPr>
            <a:normAutofit fontScale="92500" lnSpcReduction="20000"/>
          </a:bodyPr>
          <a:lstStyle/>
          <a:p>
            <a:pPr>
              <a:buFont typeface="Wingdings" panose="05000000000000000000" pitchFamily="2" charset="2"/>
              <a:buChar char="Ø"/>
            </a:pPr>
            <a:r>
              <a:rPr lang="tr-TR" dirty="0" smtClean="0"/>
              <a:t>Enfiye </a:t>
            </a:r>
            <a:r>
              <a:rPr lang="tr-TR" dirty="0" err="1" smtClean="0"/>
              <a:t>Tütün:Nikotin</a:t>
            </a:r>
            <a:r>
              <a:rPr lang="tr-TR" dirty="0" smtClean="0"/>
              <a:t> oranı yüksek tütünün(</a:t>
            </a:r>
            <a:r>
              <a:rPr lang="tr-TR" dirty="0" err="1" smtClean="0"/>
              <a:t>nikotiana</a:t>
            </a:r>
            <a:r>
              <a:rPr lang="tr-TR" dirty="0" smtClean="0"/>
              <a:t> </a:t>
            </a:r>
            <a:r>
              <a:rPr lang="tr-TR" dirty="0" err="1" smtClean="0"/>
              <a:t>rustica</a:t>
            </a:r>
            <a:r>
              <a:rPr lang="tr-TR" dirty="0" smtClean="0"/>
              <a:t>)toz haline getirildikten sonra buruna çekilerek kullanıldığı tütün ürünüdür.</a:t>
            </a:r>
          </a:p>
          <a:p>
            <a:pPr>
              <a:buFont typeface="Wingdings" panose="05000000000000000000" pitchFamily="2" charset="2"/>
              <a:buChar char="Ø"/>
            </a:pPr>
            <a:r>
              <a:rPr lang="tr-TR" dirty="0" smtClean="0"/>
              <a:t>El baş parmağı ile el bileği arasındaki enfiye çukuruna yerleştirilerek kullanılır.</a:t>
            </a:r>
          </a:p>
          <a:p>
            <a:pPr>
              <a:buFont typeface="Wingdings" panose="05000000000000000000" pitchFamily="2" charset="2"/>
              <a:buChar char="Ø"/>
            </a:pPr>
            <a:r>
              <a:rPr lang="tr-TR" dirty="0" err="1" smtClean="0"/>
              <a:t>Tarçın,karanfil,karbonat</a:t>
            </a:r>
            <a:r>
              <a:rPr lang="tr-TR" dirty="0" smtClean="0"/>
              <a:t> ve bergamot gibi maddelerle karıştırılarak elde edilmektedir.</a:t>
            </a:r>
          </a:p>
          <a:p>
            <a:pPr>
              <a:buFont typeface="Wingdings" panose="05000000000000000000" pitchFamily="2" charset="2"/>
              <a:buChar char="Ø"/>
            </a:pPr>
            <a:r>
              <a:rPr lang="tr-TR" dirty="0" smtClean="0"/>
              <a:t>Kokulandırmak amacıyla kimyon veya gül suyu gibi esanslar da kullanılmaktadır.</a:t>
            </a:r>
          </a:p>
          <a:p>
            <a:pPr>
              <a:buFont typeface="Wingdings" panose="05000000000000000000" pitchFamily="2" charset="2"/>
              <a:buChar char="Ø"/>
            </a:pPr>
            <a:r>
              <a:rPr lang="tr-TR" dirty="0" smtClean="0"/>
              <a:t>Dünyada yine farklı maddelerle karıştırılıp ağızda </a:t>
            </a:r>
            <a:r>
              <a:rPr lang="tr-TR" dirty="0" err="1" smtClean="0"/>
              <a:t>bekletma</a:t>
            </a:r>
            <a:r>
              <a:rPr lang="tr-TR" dirty="0" smtClean="0"/>
              <a:t> veya buruna çekme şeklinde kullanılan ‘’</a:t>
            </a:r>
            <a:r>
              <a:rPr lang="tr-TR" dirty="0" err="1" smtClean="0"/>
              <a:t>snus</a:t>
            </a:r>
            <a:r>
              <a:rPr lang="tr-TR" dirty="0" smtClean="0"/>
              <a:t>’’ ve ‘’</a:t>
            </a:r>
            <a:r>
              <a:rPr lang="tr-TR" dirty="0" err="1" smtClean="0"/>
              <a:t>snuff</a:t>
            </a:r>
            <a:r>
              <a:rPr lang="tr-TR" dirty="0" smtClean="0"/>
              <a:t>’’ isimli tütün </a:t>
            </a:r>
            <a:r>
              <a:rPr lang="tr-TR" dirty="0" err="1" smtClean="0"/>
              <a:t>ürünleride</a:t>
            </a:r>
            <a:r>
              <a:rPr lang="tr-TR" dirty="0" smtClean="0"/>
              <a:t> bulunmaktadır.</a:t>
            </a:r>
          </a:p>
          <a:p>
            <a:pPr>
              <a:buFont typeface="Wingdings" panose="05000000000000000000" pitchFamily="2" charset="2"/>
              <a:buChar char="Ø"/>
            </a:pPr>
            <a:r>
              <a:rPr lang="tr-TR" dirty="0" smtClean="0"/>
              <a:t>Enfiye kullananlar 50 kat daha artmış yanak ve damak kanseri riski altındadır.</a:t>
            </a:r>
          </a:p>
          <a:p>
            <a:pPr>
              <a:buFont typeface="Wingdings" panose="05000000000000000000" pitchFamily="2" charset="2"/>
              <a:buChar char="Ø"/>
            </a:pPr>
            <a:r>
              <a:rPr lang="tr-TR" dirty="0" smtClean="0"/>
              <a:t>Dumansız tütün mamullerindeki </a:t>
            </a:r>
            <a:r>
              <a:rPr lang="tr-TR" dirty="0" err="1" smtClean="0"/>
              <a:t>karsinojenler</a:t>
            </a:r>
            <a:r>
              <a:rPr lang="tr-TR" dirty="0" smtClean="0"/>
              <a:t>, sigaranın içindekinden çok daha büyük bir </a:t>
            </a:r>
            <a:r>
              <a:rPr lang="tr-TR" dirty="0" err="1" smtClean="0"/>
              <a:t>konsantrasyondadır;nitrozaminlerin</a:t>
            </a:r>
            <a:r>
              <a:rPr lang="tr-TR" dirty="0" smtClean="0"/>
              <a:t> miktarı, tütsülenmiş domuz pastırması ve bira için izin verilen düzeyin 14000 kat üstündedir.</a:t>
            </a:r>
          </a:p>
          <a:p>
            <a:pPr>
              <a:buFont typeface="Wingdings" panose="05000000000000000000" pitchFamily="2" charset="2"/>
              <a:buChar char="Ø"/>
            </a:pPr>
            <a:endParaRPr lang="tr-TR" dirty="0"/>
          </a:p>
        </p:txBody>
      </p:sp>
      <p:sp>
        <p:nvSpPr>
          <p:cNvPr id="4" name="Altbilgi Yer Tutucusu 3"/>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237164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412" y="0"/>
            <a:ext cx="10515600" cy="495487"/>
          </a:xfrm>
        </p:spPr>
        <p:txBody>
          <a:bodyPr>
            <a:normAutofit fontScale="90000"/>
          </a:bodyPr>
          <a:lstStyle/>
          <a:p>
            <a:r>
              <a:rPr lang="tr-TR" dirty="0" smtClean="0"/>
              <a:t>Nargile</a:t>
            </a:r>
            <a:endParaRPr lang="tr-TR" dirty="0"/>
          </a:p>
        </p:txBody>
      </p:sp>
      <p:sp>
        <p:nvSpPr>
          <p:cNvPr id="3" name="İçerik Yer Tutucusu 2"/>
          <p:cNvSpPr>
            <a:spLocks noGrp="1"/>
          </p:cNvSpPr>
          <p:nvPr>
            <p:ph idx="1"/>
          </p:nvPr>
        </p:nvSpPr>
        <p:spPr>
          <a:xfrm>
            <a:off x="0" y="495487"/>
            <a:ext cx="10515600" cy="4351338"/>
          </a:xfrm>
        </p:spPr>
        <p:txBody>
          <a:bodyPr/>
          <a:lstStyle/>
          <a:p>
            <a:pPr>
              <a:buFont typeface="Wingdings" panose="05000000000000000000" pitchFamily="2" charset="2"/>
              <a:buChar char="Ø"/>
            </a:pPr>
            <a:r>
              <a:rPr lang="tr-TR" dirty="0" smtClean="0"/>
              <a:t>Tütünün yanması sonucu oluşan dumanının soğuk suyun içinden geçerek </a:t>
            </a:r>
            <a:r>
              <a:rPr lang="tr-TR" dirty="0" err="1" smtClean="0"/>
              <a:t>inhale</a:t>
            </a:r>
            <a:r>
              <a:rPr lang="tr-TR" dirty="0" smtClean="0"/>
              <a:t> edilmesi esasına dayanır.</a:t>
            </a:r>
          </a:p>
          <a:p>
            <a:pPr>
              <a:buFont typeface="Wingdings" panose="05000000000000000000" pitchFamily="2" charset="2"/>
              <a:buChar char="Ø"/>
            </a:pPr>
            <a:r>
              <a:rPr lang="tr-TR" dirty="0" smtClean="0"/>
              <a:t>Tömbeki tütününün kullanıldığı ‘’natürel </a:t>
            </a:r>
            <a:r>
              <a:rPr lang="tr-TR" dirty="0" err="1" smtClean="0"/>
              <a:t>nargilelik</a:t>
            </a:r>
            <a:r>
              <a:rPr lang="tr-TR" dirty="0" smtClean="0"/>
              <a:t> tütün’’ ve aromatik maddelerin eklendiği ‘’aromalı </a:t>
            </a:r>
            <a:r>
              <a:rPr lang="tr-TR" dirty="0" err="1" smtClean="0"/>
              <a:t>nargilelik</a:t>
            </a:r>
            <a:r>
              <a:rPr lang="tr-TR" dirty="0" smtClean="0"/>
              <a:t> tütün’’ olarak iki şekilde kullanılır.</a:t>
            </a:r>
          </a:p>
          <a:p>
            <a:pPr>
              <a:buFont typeface="Wingdings" panose="05000000000000000000" pitchFamily="2" charset="2"/>
              <a:buChar char="Ø"/>
            </a:pPr>
            <a:r>
              <a:rPr lang="tr-TR" dirty="0" smtClean="0"/>
              <a:t>Lüle, </a:t>
            </a:r>
            <a:r>
              <a:rPr lang="tr-TR" dirty="0" err="1" smtClean="0"/>
              <a:t>ser,şişe</a:t>
            </a:r>
            <a:r>
              <a:rPr lang="tr-TR" dirty="0" smtClean="0"/>
              <a:t> ve marpuç olmak üzere 4 ana parçadan oluşur.</a:t>
            </a:r>
          </a:p>
          <a:p>
            <a:pPr>
              <a:buFont typeface="Wingdings" panose="05000000000000000000" pitchFamily="2" charset="2"/>
              <a:buChar char="Ø"/>
            </a:pPr>
            <a:r>
              <a:rPr lang="tr-TR" dirty="0" err="1" smtClean="0"/>
              <a:t>Marpuç,dumanı</a:t>
            </a:r>
            <a:r>
              <a:rPr lang="tr-TR" dirty="0" smtClean="0"/>
              <a:t> şişeden alan ve ağıza ulaştıran bölümdür ve ucuna sipsi denilen küçük ağızlık takılır. Sipsi, hijyenik açıdan genelde tek kullanımlık plastik malzemeden üretilir.</a:t>
            </a:r>
            <a:endParaRPr lang="tr-TR" dirty="0"/>
          </a:p>
        </p:txBody>
      </p:sp>
      <p:sp>
        <p:nvSpPr>
          <p:cNvPr id="4" name="Altbilgi Yer Tutucusu 3"/>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076092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0515600" cy="1147482"/>
          </a:xfrm>
        </p:spPr>
        <p:txBody>
          <a:bodyPr>
            <a:normAutofit fontScale="90000"/>
          </a:bodyPr>
          <a:lstStyle/>
          <a:p>
            <a:r>
              <a:rPr lang="tr-TR" dirty="0" smtClean="0"/>
              <a:t>Sigara içimi(en çok kullanılan tütün ürünü) ile ilişkili sağlık sorunları</a:t>
            </a:r>
            <a:endParaRPr lang="tr-TR" dirty="0"/>
          </a:p>
        </p:txBody>
      </p:sp>
      <p:sp>
        <p:nvSpPr>
          <p:cNvPr id="3" name="İçerik Yer Tutucusu 2"/>
          <p:cNvSpPr>
            <a:spLocks noGrp="1"/>
          </p:cNvSpPr>
          <p:nvPr>
            <p:ph idx="1"/>
          </p:nvPr>
        </p:nvSpPr>
        <p:spPr>
          <a:xfrm>
            <a:off x="0" y="1004047"/>
            <a:ext cx="11353800" cy="5172916"/>
          </a:xfrm>
        </p:spPr>
        <p:txBody>
          <a:bodyPr>
            <a:normAutofit fontScale="92500" lnSpcReduction="20000"/>
          </a:bodyPr>
          <a:lstStyle/>
          <a:p>
            <a:r>
              <a:rPr lang="tr-TR" dirty="0" smtClean="0"/>
              <a:t>Sigara dumanında yer alan toksinler vücutta kan dolaşımının olduğu her noktaya ulaşırlar ve hemen her organda bir hasara neden olurlar.</a:t>
            </a:r>
          </a:p>
          <a:p>
            <a:r>
              <a:rPr lang="tr-TR" dirty="0" smtClean="0"/>
              <a:t>Katran(Tar);tütün dumanının nikotin, su buharı ve diğer gazlardan ayrıldıktan sonra geriye kalan kimyasallar için kullanılan bir terimdir. Dumanında düşük seviyede katran bulunan sigaralar’’</a:t>
            </a:r>
            <a:r>
              <a:rPr lang="tr-TR" dirty="0" err="1" smtClean="0"/>
              <a:t>light</a:t>
            </a:r>
            <a:r>
              <a:rPr lang="tr-TR" dirty="0" smtClean="0"/>
              <a:t>’’veya ‘’ultra </a:t>
            </a:r>
            <a:r>
              <a:rPr lang="tr-TR" dirty="0" err="1" smtClean="0"/>
              <a:t>light</a:t>
            </a:r>
            <a:r>
              <a:rPr lang="tr-TR" dirty="0" smtClean="0"/>
              <a:t>’’ olarak </a:t>
            </a:r>
            <a:r>
              <a:rPr lang="tr-TR" dirty="0" err="1" smtClean="0"/>
              <a:t>tanımlanmaktadır.Katran</a:t>
            </a:r>
            <a:r>
              <a:rPr lang="tr-TR" dirty="0" smtClean="0"/>
              <a:t> küçük hava yollarına ve alveollerde birikir. </a:t>
            </a:r>
            <a:r>
              <a:rPr lang="tr-TR" dirty="0" err="1" smtClean="0"/>
              <a:t>Light</a:t>
            </a:r>
            <a:r>
              <a:rPr lang="tr-TR" dirty="0" smtClean="0"/>
              <a:t> ve ultra </a:t>
            </a:r>
            <a:r>
              <a:rPr lang="tr-TR" dirty="0" err="1" smtClean="0"/>
              <a:t>light</a:t>
            </a:r>
            <a:r>
              <a:rPr lang="tr-TR" dirty="0" smtClean="0"/>
              <a:t> sigaraların katran miktarları daha az olsa da nikotin miktarları diğerleriyle aynıdır. </a:t>
            </a:r>
          </a:p>
          <a:p>
            <a:r>
              <a:rPr lang="tr-TR" dirty="0" smtClean="0"/>
              <a:t>‘’Düşük katran’’, ‘’düşük nikotin </a:t>
            </a:r>
            <a:r>
              <a:rPr lang="tr-TR" dirty="0" err="1" smtClean="0"/>
              <a:t>düzeyi’’şeklinde</a:t>
            </a:r>
            <a:r>
              <a:rPr lang="tr-TR" dirty="0" smtClean="0"/>
              <a:t> etiketlenmiş sigaraları tüketmiş olmak, düzenli içicilere hiçbir ekstra fayda sağlamamaktadır.</a:t>
            </a:r>
          </a:p>
          <a:p>
            <a:r>
              <a:rPr lang="tr-TR" dirty="0" smtClean="0"/>
              <a:t>İçilen sigara adedi ve kanser riski arasında doz bağımlı bir ilişki </a:t>
            </a:r>
            <a:r>
              <a:rPr lang="tr-TR" dirty="0" err="1" smtClean="0"/>
              <a:t>bulunmaktadır.Örneğin</a:t>
            </a:r>
            <a:r>
              <a:rPr lang="tr-TR" dirty="0" smtClean="0"/>
              <a:t> günde bir paket sigara içen bir içicinin akciğer kanserine yakalanma olasılığı hiç içmeyen bir bireyden 20 kat daha fazladır.</a:t>
            </a:r>
          </a:p>
          <a:p>
            <a:r>
              <a:rPr lang="tr-TR" dirty="0" smtClean="0"/>
              <a:t>Mentollü sigaralar daha zararlı(Mentol </a:t>
            </a:r>
            <a:r>
              <a:rPr lang="tr-TR" dirty="0" err="1" smtClean="0"/>
              <a:t>bronkodilatasyon</a:t>
            </a:r>
            <a:r>
              <a:rPr lang="tr-TR" dirty="0" smtClean="0"/>
              <a:t> yaparak akciğerlere çekilen katranın birikmesi için daha uygun bir ortam oluşturur).</a:t>
            </a:r>
          </a:p>
          <a:p>
            <a:endParaRPr lang="tr-TR" dirty="0"/>
          </a:p>
        </p:txBody>
      </p:sp>
      <p:sp>
        <p:nvSpPr>
          <p:cNvPr id="4" name="Altbilgi Yer Tutucusu 3"/>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79093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0515600" cy="627529"/>
          </a:xfrm>
        </p:spPr>
        <p:txBody>
          <a:bodyPr>
            <a:normAutofit fontScale="90000"/>
          </a:bodyPr>
          <a:lstStyle/>
          <a:p>
            <a:r>
              <a:rPr lang="tr-TR" dirty="0" smtClean="0"/>
              <a:t>Sigara ve Hastalıklar Arasındaki Kanıta Dayalı İlişki</a:t>
            </a:r>
            <a:endParaRPr lang="tr-TR" dirty="0"/>
          </a:p>
        </p:txBody>
      </p:sp>
      <p:sp>
        <p:nvSpPr>
          <p:cNvPr id="3" name="İçerik Yer Tutucusu 2"/>
          <p:cNvSpPr>
            <a:spLocks noGrp="1"/>
          </p:cNvSpPr>
          <p:nvPr>
            <p:ph idx="1"/>
          </p:nvPr>
        </p:nvSpPr>
        <p:spPr>
          <a:xfrm>
            <a:off x="0" y="561507"/>
            <a:ext cx="10515600" cy="6583364"/>
          </a:xfrm>
        </p:spPr>
        <p:txBody>
          <a:bodyPr>
            <a:normAutofit fontScale="55000" lnSpcReduction="20000"/>
          </a:bodyPr>
          <a:lstStyle/>
          <a:p>
            <a:r>
              <a:rPr lang="tr-TR" dirty="0" smtClean="0"/>
              <a:t>Sigara ile arasında </a:t>
            </a:r>
            <a:r>
              <a:rPr lang="tr-TR" dirty="0" err="1" smtClean="0"/>
              <a:t>nedensel</a:t>
            </a:r>
            <a:r>
              <a:rPr lang="tr-TR" dirty="0" smtClean="0"/>
              <a:t> bir ilişki kurmaya yetecek düzeyde kanıt bulunan durumlar:</a:t>
            </a:r>
          </a:p>
          <a:p>
            <a:pPr>
              <a:buFont typeface="Wingdings" panose="05000000000000000000" pitchFamily="2" charset="2"/>
              <a:buChar char="Ø"/>
            </a:pPr>
            <a:r>
              <a:rPr lang="tr-TR" dirty="0" smtClean="0"/>
              <a:t>Safra </a:t>
            </a:r>
            <a:r>
              <a:rPr lang="tr-TR" dirty="0" err="1" smtClean="0"/>
              <a:t>kesesi,serviks</a:t>
            </a:r>
            <a:r>
              <a:rPr lang="tr-TR" dirty="0" smtClean="0"/>
              <a:t>, </a:t>
            </a:r>
            <a:r>
              <a:rPr lang="tr-TR" dirty="0" err="1" smtClean="0"/>
              <a:t>özefagus,böbrek,gırtlak,akciğer,oral</a:t>
            </a:r>
            <a:r>
              <a:rPr lang="tr-TR" dirty="0" smtClean="0"/>
              <a:t> </a:t>
            </a:r>
            <a:r>
              <a:rPr lang="tr-TR" dirty="0" err="1" smtClean="0"/>
              <a:t>kavite,farinks,pankreas,mide</a:t>
            </a:r>
            <a:r>
              <a:rPr lang="tr-TR" dirty="0" smtClean="0"/>
              <a:t> kanserleri</a:t>
            </a:r>
          </a:p>
          <a:p>
            <a:pPr>
              <a:buFont typeface="Wingdings" panose="05000000000000000000" pitchFamily="2" charset="2"/>
              <a:buChar char="Ø"/>
            </a:pPr>
            <a:r>
              <a:rPr lang="tr-TR" dirty="0" smtClean="0"/>
              <a:t>Akut </a:t>
            </a:r>
            <a:r>
              <a:rPr lang="tr-TR" dirty="0" err="1" smtClean="0"/>
              <a:t>myeloid</a:t>
            </a:r>
            <a:r>
              <a:rPr lang="tr-TR" dirty="0" smtClean="0"/>
              <a:t> lösemi</a:t>
            </a:r>
          </a:p>
          <a:p>
            <a:pPr>
              <a:buFont typeface="Wingdings" panose="05000000000000000000" pitchFamily="2" charset="2"/>
              <a:buChar char="Ø"/>
            </a:pPr>
            <a:r>
              <a:rPr lang="tr-TR" dirty="0" err="1" smtClean="0"/>
              <a:t>Abdominal</a:t>
            </a:r>
            <a:r>
              <a:rPr lang="tr-TR" dirty="0" smtClean="0"/>
              <a:t> aort anevrizması</a:t>
            </a:r>
          </a:p>
          <a:p>
            <a:pPr>
              <a:buFont typeface="Wingdings" panose="05000000000000000000" pitchFamily="2" charset="2"/>
              <a:buChar char="Ø"/>
            </a:pPr>
            <a:r>
              <a:rPr lang="tr-TR" dirty="0" err="1" smtClean="0"/>
              <a:t>Subklinik</a:t>
            </a:r>
            <a:r>
              <a:rPr lang="tr-TR" dirty="0" smtClean="0"/>
              <a:t> </a:t>
            </a:r>
            <a:r>
              <a:rPr lang="tr-TR" dirty="0" err="1" smtClean="0"/>
              <a:t>ateroskleroz</a:t>
            </a:r>
            <a:endParaRPr lang="tr-TR" dirty="0" smtClean="0"/>
          </a:p>
          <a:p>
            <a:pPr>
              <a:buFont typeface="Wingdings" panose="05000000000000000000" pitchFamily="2" charset="2"/>
              <a:buChar char="Ø"/>
            </a:pPr>
            <a:r>
              <a:rPr lang="tr-TR" dirty="0" smtClean="0"/>
              <a:t>İnme(SVO), </a:t>
            </a:r>
            <a:r>
              <a:rPr lang="tr-TR" dirty="0" err="1" smtClean="0"/>
              <a:t>Periferik</a:t>
            </a:r>
            <a:r>
              <a:rPr lang="tr-TR" dirty="0" smtClean="0"/>
              <a:t> Arter Hastalığı</a:t>
            </a:r>
          </a:p>
          <a:p>
            <a:pPr>
              <a:buFont typeface="Wingdings" panose="05000000000000000000" pitchFamily="2" charset="2"/>
              <a:buChar char="Ø"/>
            </a:pPr>
            <a:r>
              <a:rPr lang="tr-TR" dirty="0" smtClean="0"/>
              <a:t>Koroner kalp hastalığı(Kalp krizi riski 10 kat artmıştır)</a:t>
            </a:r>
          </a:p>
          <a:p>
            <a:pPr>
              <a:buFont typeface="Wingdings" panose="05000000000000000000" pitchFamily="2" charset="2"/>
              <a:buChar char="Ø"/>
            </a:pPr>
            <a:r>
              <a:rPr lang="tr-TR" dirty="0" smtClean="0"/>
              <a:t>KOAH(Kronik Bronşit, Amfizeme bağlı ölüm </a:t>
            </a:r>
            <a:r>
              <a:rPr lang="tr-TR" dirty="0" err="1" smtClean="0"/>
              <a:t>riski,içmeyenlerden</a:t>
            </a:r>
            <a:r>
              <a:rPr lang="tr-TR" dirty="0" smtClean="0"/>
              <a:t> 40 kat fazladır)</a:t>
            </a:r>
          </a:p>
          <a:p>
            <a:pPr>
              <a:buFont typeface="Wingdings" panose="05000000000000000000" pitchFamily="2" charset="2"/>
              <a:buChar char="Ø"/>
            </a:pPr>
            <a:r>
              <a:rPr lang="tr-TR" dirty="0" smtClean="0"/>
              <a:t>Akut </a:t>
            </a:r>
            <a:r>
              <a:rPr lang="tr-TR" dirty="0" err="1" smtClean="0"/>
              <a:t>respiratuvar</a:t>
            </a:r>
            <a:r>
              <a:rPr lang="tr-TR" dirty="0" smtClean="0"/>
              <a:t> </a:t>
            </a:r>
            <a:r>
              <a:rPr lang="tr-TR" dirty="0" err="1" smtClean="0"/>
              <a:t>enfeksiyonlar,pnömoni</a:t>
            </a:r>
            <a:endParaRPr lang="tr-TR" dirty="0" smtClean="0"/>
          </a:p>
          <a:p>
            <a:pPr>
              <a:buFont typeface="Wingdings" panose="05000000000000000000" pitchFamily="2" charset="2"/>
              <a:buChar char="Ø"/>
            </a:pPr>
            <a:r>
              <a:rPr lang="tr-TR" dirty="0" err="1" smtClean="0"/>
              <a:t>İnfantlarda</a:t>
            </a:r>
            <a:r>
              <a:rPr lang="tr-TR" dirty="0" smtClean="0"/>
              <a:t> azalmış akciğer kapasitesi</a:t>
            </a:r>
          </a:p>
          <a:p>
            <a:pPr>
              <a:buFont typeface="Wingdings" panose="05000000000000000000" pitchFamily="2" charset="2"/>
              <a:buChar char="Ø"/>
            </a:pPr>
            <a:r>
              <a:rPr lang="tr-TR" dirty="0" smtClean="0"/>
              <a:t>Çocukluk ve </a:t>
            </a:r>
            <a:r>
              <a:rPr lang="tr-TR" dirty="0" err="1" smtClean="0"/>
              <a:t>adolesan</a:t>
            </a:r>
            <a:r>
              <a:rPr lang="tr-TR" dirty="0" smtClean="0"/>
              <a:t> çağlarında yetersiz akciğer gelişimi</a:t>
            </a:r>
          </a:p>
          <a:p>
            <a:pPr>
              <a:buFont typeface="Wingdings" panose="05000000000000000000" pitchFamily="2" charset="2"/>
              <a:buChar char="Ø"/>
            </a:pPr>
            <a:r>
              <a:rPr lang="tr-TR" dirty="0" smtClean="0"/>
              <a:t>Çocuk ve </a:t>
            </a:r>
            <a:r>
              <a:rPr lang="tr-TR" dirty="0" err="1" smtClean="0"/>
              <a:t>adolesanlarda</a:t>
            </a:r>
            <a:r>
              <a:rPr lang="tr-TR" dirty="0" smtClean="0"/>
              <a:t> </a:t>
            </a:r>
            <a:r>
              <a:rPr lang="tr-TR" dirty="0" err="1" smtClean="0"/>
              <a:t>respiratuvar</a:t>
            </a:r>
            <a:r>
              <a:rPr lang="tr-TR" dirty="0" smtClean="0"/>
              <a:t> </a:t>
            </a:r>
            <a:r>
              <a:rPr lang="tr-TR" dirty="0" err="1" smtClean="0"/>
              <a:t>bulgular;öksürük,balgam,wheezing</a:t>
            </a:r>
            <a:r>
              <a:rPr lang="tr-TR" dirty="0" smtClean="0"/>
              <a:t> ve </a:t>
            </a:r>
            <a:r>
              <a:rPr lang="tr-TR" dirty="0" err="1" smtClean="0"/>
              <a:t>dispne</a:t>
            </a:r>
            <a:endParaRPr lang="tr-TR" dirty="0" smtClean="0"/>
          </a:p>
          <a:p>
            <a:pPr>
              <a:buFont typeface="Wingdings" panose="05000000000000000000" pitchFamily="2" charset="2"/>
              <a:buChar char="Ø"/>
            </a:pPr>
            <a:r>
              <a:rPr lang="tr-TR" dirty="0" smtClean="0"/>
              <a:t>Çocuk ve </a:t>
            </a:r>
            <a:r>
              <a:rPr lang="tr-TR" dirty="0" err="1" smtClean="0"/>
              <a:t>adolesan</a:t>
            </a:r>
            <a:r>
              <a:rPr lang="tr-TR" dirty="0" smtClean="0"/>
              <a:t> döneminde astımla ilişkili bulgular</a:t>
            </a:r>
          </a:p>
          <a:p>
            <a:pPr>
              <a:buFont typeface="Wingdings" panose="05000000000000000000" pitchFamily="2" charset="2"/>
              <a:buChar char="Ø"/>
            </a:pPr>
            <a:r>
              <a:rPr lang="tr-TR" dirty="0" err="1" smtClean="0"/>
              <a:t>Prematür</a:t>
            </a:r>
            <a:r>
              <a:rPr lang="tr-TR" dirty="0" smtClean="0"/>
              <a:t> gelişim gösteren yaşla ilintili akciğer kapasitesinde azalma</a:t>
            </a:r>
          </a:p>
          <a:p>
            <a:pPr>
              <a:buFont typeface="Wingdings" panose="05000000000000000000" pitchFamily="2" charset="2"/>
              <a:buChar char="Ø"/>
            </a:pPr>
            <a:r>
              <a:rPr lang="tr-TR" dirty="0" smtClean="0"/>
              <a:t>Zayıf veya yetersiz astım kontrolü</a:t>
            </a:r>
          </a:p>
          <a:p>
            <a:pPr>
              <a:buFont typeface="Wingdings" panose="05000000000000000000" pitchFamily="2" charset="2"/>
              <a:buChar char="Ø"/>
            </a:pPr>
            <a:r>
              <a:rPr lang="tr-TR" dirty="0" smtClean="0"/>
              <a:t>Ani bebek ölümü sendromu(</a:t>
            </a:r>
            <a:r>
              <a:rPr lang="tr-TR" dirty="0" err="1" smtClean="0"/>
              <a:t>İntrauterin</a:t>
            </a:r>
            <a:r>
              <a:rPr lang="tr-TR" dirty="0" smtClean="0"/>
              <a:t> </a:t>
            </a:r>
            <a:r>
              <a:rPr lang="tr-TR" dirty="0" err="1" smtClean="0"/>
              <a:t>hipoksi</a:t>
            </a:r>
            <a:r>
              <a:rPr lang="tr-TR" dirty="0" smtClean="0"/>
              <a:t>-SSS gelişim sorunu-Beyin sapında etkilenme-Uykuda kalp ve solunum bozulması)</a:t>
            </a:r>
          </a:p>
          <a:p>
            <a:pPr>
              <a:buFont typeface="Wingdings" panose="05000000000000000000" pitchFamily="2" charset="2"/>
              <a:buChar char="Ø"/>
            </a:pPr>
            <a:r>
              <a:rPr lang="tr-TR" dirty="0" smtClean="0"/>
              <a:t>Kadınlarda azalmış doğurganlık</a:t>
            </a:r>
          </a:p>
          <a:p>
            <a:pPr>
              <a:buFont typeface="Wingdings" panose="05000000000000000000" pitchFamily="2" charset="2"/>
              <a:buChar char="Ø"/>
            </a:pPr>
            <a:r>
              <a:rPr lang="tr-TR" dirty="0" err="1" smtClean="0"/>
              <a:t>Fetal</a:t>
            </a:r>
            <a:r>
              <a:rPr lang="tr-TR" dirty="0" smtClean="0"/>
              <a:t> gelişme geriliği(</a:t>
            </a:r>
            <a:r>
              <a:rPr lang="tr-TR" dirty="0" err="1" smtClean="0"/>
              <a:t>Prematürite</a:t>
            </a:r>
            <a:r>
              <a:rPr lang="tr-TR" dirty="0" smtClean="0"/>
              <a:t>) ve düşük doğum ağırlığı(DDA)</a:t>
            </a:r>
          </a:p>
          <a:p>
            <a:pPr>
              <a:buFont typeface="Wingdings" panose="05000000000000000000" pitchFamily="2" charset="2"/>
              <a:buChar char="Ø"/>
            </a:pPr>
            <a:r>
              <a:rPr lang="tr-TR" dirty="0" err="1" smtClean="0"/>
              <a:t>Prematür</a:t>
            </a:r>
            <a:r>
              <a:rPr lang="tr-TR" dirty="0" smtClean="0"/>
              <a:t> </a:t>
            </a:r>
            <a:r>
              <a:rPr lang="tr-TR" dirty="0" err="1" smtClean="0"/>
              <a:t>membran</a:t>
            </a:r>
            <a:r>
              <a:rPr lang="tr-TR" dirty="0" smtClean="0"/>
              <a:t> </a:t>
            </a:r>
            <a:r>
              <a:rPr lang="tr-TR" dirty="0" err="1" smtClean="0"/>
              <a:t>rüptürü</a:t>
            </a:r>
            <a:r>
              <a:rPr lang="tr-TR" dirty="0" smtClean="0"/>
              <a:t> , plasenta </a:t>
            </a:r>
            <a:r>
              <a:rPr lang="tr-TR" dirty="0" err="1" smtClean="0"/>
              <a:t>previa</a:t>
            </a:r>
            <a:r>
              <a:rPr lang="tr-TR" dirty="0" smtClean="0"/>
              <a:t>, </a:t>
            </a:r>
            <a:r>
              <a:rPr lang="tr-TR" dirty="0" err="1" smtClean="0"/>
              <a:t>ablasyo</a:t>
            </a:r>
            <a:r>
              <a:rPr lang="tr-TR" dirty="0" smtClean="0"/>
              <a:t> plasenta</a:t>
            </a:r>
          </a:p>
          <a:p>
            <a:pPr>
              <a:buFont typeface="Wingdings" panose="05000000000000000000" pitchFamily="2" charset="2"/>
              <a:buChar char="Ø"/>
            </a:pPr>
            <a:r>
              <a:rPr lang="tr-TR" dirty="0" err="1" smtClean="0"/>
              <a:t>Preterm</a:t>
            </a:r>
            <a:r>
              <a:rPr lang="tr-TR" dirty="0" smtClean="0"/>
              <a:t> eylem ve kısalmış gebelik süreci</a:t>
            </a:r>
          </a:p>
          <a:p>
            <a:pPr>
              <a:buFont typeface="Wingdings" panose="05000000000000000000" pitchFamily="2" charset="2"/>
              <a:buChar char="Ø"/>
            </a:pPr>
            <a:r>
              <a:rPr lang="tr-TR" dirty="0" smtClean="0"/>
              <a:t>Katarakt</a:t>
            </a:r>
          </a:p>
          <a:p>
            <a:pPr>
              <a:buFont typeface="Wingdings" panose="05000000000000000000" pitchFamily="2" charset="2"/>
              <a:buChar char="Ø"/>
            </a:pPr>
            <a:r>
              <a:rPr lang="tr-TR" dirty="0" smtClean="0"/>
              <a:t>Artmış iş gücü kaybı, Egzersiz </a:t>
            </a:r>
            <a:r>
              <a:rPr lang="tr-TR" dirty="0" err="1" smtClean="0"/>
              <a:t>intoleransı</a:t>
            </a:r>
            <a:r>
              <a:rPr lang="tr-TR" dirty="0" smtClean="0"/>
              <a:t>(Sigara dumanındaki </a:t>
            </a:r>
            <a:r>
              <a:rPr lang="tr-TR" dirty="0" err="1" smtClean="0"/>
              <a:t>CO’ya</a:t>
            </a:r>
            <a:r>
              <a:rPr lang="tr-TR" dirty="0" smtClean="0"/>
              <a:t> bağlı)</a:t>
            </a:r>
          </a:p>
          <a:p>
            <a:pPr>
              <a:buFont typeface="Wingdings" panose="05000000000000000000" pitchFamily="2" charset="2"/>
              <a:buChar char="Ø"/>
            </a:pPr>
            <a:r>
              <a:rPr lang="tr-TR" dirty="0" smtClean="0"/>
              <a:t>Kalça </a:t>
            </a:r>
            <a:r>
              <a:rPr lang="tr-TR" dirty="0" err="1" smtClean="0"/>
              <a:t>kırıkları,postmenapozal</a:t>
            </a:r>
            <a:r>
              <a:rPr lang="tr-TR" dirty="0" smtClean="0"/>
              <a:t> </a:t>
            </a:r>
            <a:r>
              <a:rPr lang="tr-TR" dirty="0" err="1" smtClean="0"/>
              <a:t>osteoproz,peptik</a:t>
            </a:r>
            <a:r>
              <a:rPr lang="tr-TR" dirty="0" smtClean="0"/>
              <a:t> ülser</a:t>
            </a:r>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p>
        </p:txBody>
      </p:sp>
      <p:pic>
        <p:nvPicPr>
          <p:cNvPr id="5" name="Resim 4"/>
          <p:cNvPicPr>
            <a:picLocks noChangeAspect="1"/>
          </p:cNvPicPr>
          <p:nvPr/>
        </p:nvPicPr>
        <p:blipFill>
          <a:blip r:embed="rId2"/>
          <a:stretch>
            <a:fillRect/>
          </a:stretch>
        </p:blipFill>
        <p:spPr>
          <a:xfrm>
            <a:off x="8666748" y="2510688"/>
            <a:ext cx="1145953" cy="1529969"/>
          </a:xfrm>
          <a:prstGeom prst="rect">
            <a:avLst/>
          </a:prstGeom>
        </p:spPr>
      </p:pic>
      <p:pic>
        <p:nvPicPr>
          <p:cNvPr id="6" name="Resim 5"/>
          <p:cNvPicPr>
            <a:picLocks noChangeAspect="1"/>
          </p:cNvPicPr>
          <p:nvPr/>
        </p:nvPicPr>
        <p:blipFill>
          <a:blip r:embed="rId3"/>
          <a:stretch>
            <a:fillRect/>
          </a:stretch>
        </p:blipFill>
        <p:spPr>
          <a:xfrm>
            <a:off x="6562891" y="1404287"/>
            <a:ext cx="1584829" cy="1487301"/>
          </a:xfrm>
          <a:prstGeom prst="rect">
            <a:avLst/>
          </a:prstGeom>
        </p:spPr>
      </p:pic>
      <p:pic>
        <p:nvPicPr>
          <p:cNvPr id="7" name="Resim 6"/>
          <p:cNvPicPr>
            <a:picLocks noChangeAspect="1"/>
          </p:cNvPicPr>
          <p:nvPr/>
        </p:nvPicPr>
        <p:blipFill>
          <a:blip r:embed="rId4"/>
          <a:stretch>
            <a:fillRect/>
          </a:stretch>
        </p:blipFill>
        <p:spPr>
          <a:xfrm>
            <a:off x="6367835" y="5498704"/>
            <a:ext cx="987470" cy="1359296"/>
          </a:xfrm>
          <a:prstGeom prst="rect">
            <a:avLst/>
          </a:prstGeom>
        </p:spPr>
      </p:pic>
    </p:spTree>
    <p:extLst>
      <p:ext uri="{BB962C8B-B14F-4D97-AF65-F5344CB8AC3E}">
        <p14:creationId xmlns:p14="http://schemas.microsoft.com/office/powerpoint/2010/main" val="2763388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0515600" cy="663388"/>
          </a:xfrm>
        </p:spPr>
        <p:txBody>
          <a:bodyPr>
            <a:normAutofit fontScale="90000"/>
          </a:bodyPr>
          <a:lstStyle/>
          <a:p>
            <a:r>
              <a:rPr lang="tr-TR" dirty="0" smtClean="0"/>
              <a:t>Eldeki kanıtlar ışığında sigara ile ilişkisi muhtemel görülen durumlar</a:t>
            </a:r>
            <a:endParaRPr lang="tr-TR" dirty="0"/>
          </a:p>
        </p:txBody>
      </p:sp>
      <p:sp>
        <p:nvSpPr>
          <p:cNvPr id="3" name="İçerik Yer Tutucusu 2"/>
          <p:cNvSpPr>
            <a:spLocks noGrp="1"/>
          </p:cNvSpPr>
          <p:nvPr>
            <p:ph idx="1"/>
          </p:nvPr>
        </p:nvSpPr>
        <p:spPr>
          <a:xfrm>
            <a:off x="0" y="896471"/>
            <a:ext cx="11353800" cy="4990353"/>
          </a:xfrm>
        </p:spPr>
        <p:txBody>
          <a:bodyPr>
            <a:normAutofit fontScale="62500" lnSpcReduction="20000"/>
          </a:bodyPr>
          <a:lstStyle/>
          <a:p>
            <a:pPr>
              <a:buFont typeface="Wingdings" panose="05000000000000000000" pitchFamily="2" charset="2"/>
              <a:buChar char="Ø"/>
            </a:pPr>
            <a:r>
              <a:rPr lang="tr-TR" dirty="0" err="1" smtClean="0"/>
              <a:t>Kolorektal</a:t>
            </a:r>
            <a:r>
              <a:rPr lang="tr-TR" dirty="0" smtClean="0"/>
              <a:t> kanser</a:t>
            </a:r>
          </a:p>
          <a:p>
            <a:pPr>
              <a:buFont typeface="Wingdings" panose="05000000000000000000" pitchFamily="2" charset="2"/>
              <a:buChar char="Ø"/>
            </a:pPr>
            <a:r>
              <a:rPr lang="tr-TR" dirty="0" smtClean="0"/>
              <a:t>Karaciğer kanseri</a:t>
            </a:r>
          </a:p>
          <a:p>
            <a:pPr>
              <a:buFont typeface="Wingdings" panose="05000000000000000000" pitchFamily="2" charset="2"/>
              <a:buChar char="Ø"/>
            </a:pPr>
            <a:r>
              <a:rPr lang="tr-TR" dirty="0" smtClean="0"/>
              <a:t>Artmış prostat kanseri </a:t>
            </a:r>
            <a:r>
              <a:rPr lang="tr-TR" dirty="0" err="1" smtClean="0"/>
              <a:t>mortalitesi</a:t>
            </a:r>
            <a:endParaRPr lang="tr-TR" dirty="0" smtClean="0"/>
          </a:p>
          <a:p>
            <a:pPr>
              <a:buFont typeface="Wingdings" panose="05000000000000000000" pitchFamily="2" charset="2"/>
              <a:buChar char="Ø"/>
            </a:pPr>
            <a:r>
              <a:rPr lang="tr-TR" dirty="0" err="1" smtClean="0"/>
              <a:t>KOAH’lı</a:t>
            </a:r>
            <a:r>
              <a:rPr lang="tr-TR" dirty="0" smtClean="0"/>
              <a:t> bireylerde akut solunum yolu enfeksiyonları</a:t>
            </a:r>
          </a:p>
          <a:p>
            <a:pPr>
              <a:buFont typeface="Wingdings" panose="05000000000000000000" pitchFamily="2" charset="2"/>
              <a:buChar char="Ø"/>
            </a:pPr>
            <a:r>
              <a:rPr lang="tr-TR" dirty="0" smtClean="0"/>
              <a:t>Bebeklik döneminde artmış alt solunum yolu hastalıkları</a:t>
            </a:r>
          </a:p>
          <a:p>
            <a:pPr>
              <a:buFont typeface="Wingdings" panose="05000000000000000000" pitchFamily="2" charset="2"/>
              <a:buChar char="Ø"/>
            </a:pPr>
            <a:r>
              <a:rPr lang="tr-TR" dirty="0" smtClean="0"/>
              <a:t>Annenin içiciliğine bağlı çocukluk ve yetişkinlik döneminde yetersiz akciğer kapasitesi</a:t>
            </a:r>
          </a:p>
          <a:p>
            <a:pPr>
              <a:buFont typeface="Wingdings" panose="05000000000000000000" pitchFamily="2" charset="2"/>
              <a:buChar char="Ø"/>
            </a:pPr>
            <a:r>
              <a:rPr lang="tr-TR" dirty="0" err="1" smtClean="0"/>
              <a:t>Bronşial</a:t>
            </a:r>
            <a:r>
              <a:rPr lang="tr-TR" dirty="0" smtClean="0"/>
              <a:t> aşırı duyarlılıkta artış</a:t>
            </a:r>
          </a:p>
          <a:p>
            <a:pPr>
              <a:buFont typeface="Wingdings" panose="05000000000000000000" pitchFamily="2" charset="2"/>
              <a:buChar char="Ø"/>
            </a:pPr>
            <a:r>
              <a:rPr lang="tr-TR" dirty="0" err="1" smtClean="0"/>
              <a:t>Ektopik</a:t>
            </a:r>
            <a:r>
              <a:rPr lang="tr-TR" dirty="0" smtClean="0"/>
              <a:t> gebelik</a:t>
            </a:r>
          </a:p>
          <a:p>
            <a:pPr>
              <a:buFont typeface="Wingdings" panose="05000000000000000000" pitchFamily="2" charset="2"/>
              <a:buChar char="Ø"/>
            </a:pPr>
            <a:r>
              <a:rPr lang="tr-TR" dirty="0" err="1" smtClean="0"/>
              <a:t>Spontan</a:t>
            </a:r>
            <a:r>
              <a:rPr lang="tr-TR" dirty="0" smtClean="0"/>
              <a:t> </a:t>
            </a:r>
            <a:r>
              <a:rPr lang="tr-TR" dirty="0" err="1" smtClean="0"/>
              <a:t>abortus</a:t>
            </a:r>
            <a:endParaRPr lang="tr-TR" dirty="0" smtClean="0"/>
          </a:p>
          <a:p>
            <a:pPr>
              <a:buFont typeface="Wingdings" panose="05000000000000000000" pitchFamily="2" charset="2"/>
              <a:buChar char="Ø"/>
            </a:pPr>
            <a:r>
              <a:rPr lang="tr-TR" dirty="0" smtClean="0"/>
              <a:t>Yarık damak-yarık dudak</a:t>
            </a:r>
          </a:p>
          <a:p>
            <a:pPr>
              <a:buFont typeface="Wingdings" panose="05000000000000000000" pitchFamily="2" charset="2"/>
              <a:buChar char="Ø"/>
            </a:pPr>
            <a:r>
              <a:rPr lang="tr-TR" dirty="0" smtClean="0"/>
              <a:t>Diş çürükleri</a:t>
            </a:r>
          </a:p>
          <a:p>
            <a:pPr>
              <a:buFont typeface="Wingdings" panose="05000000000000000000" pitchFamily="2" charset="2"/>
              <a:buChar char="Ø"/>
            </a:pPr>
            <a:r>
              <a:rPr lang="tr-TR" dirty="0" err="1" smtClean="0"/>
              <a:t>Erektil</a:t>
            </a:r>
            <a:r>
              <a:rPr lang="tr-TR" dirty="0" smtClean="0"/>
              <a:t> </a:t>
            </a:r>
            <a:r>
              <a:rPr lang="tr-TR" dirty="0" err="1" smtClean="0"/>
              <a:t>disfonksiyon</a:t>
            </a:r>
            <a:endParaRPr lang="tr-TR" dirty="0" smtClean="0"/>
          </a:p>
          <a:p>
            <a:pPr>
              <a:buFont typeface="Wingdings" panose="05000000000000000000" pitchFamily="2" charset="2"/>
              <a:buChar char="Ø"/>
            </a:pPr>
            <a:r>
              <a:rPr lang="tr-TR" dirty="0" err="1" smtClean="0"/>
              <a:t>Maküler</a:t>
            </a:r>
            <a:r>
              <a:rPr lang="tr-TR" dirty="0" smtClean="0"/>
              <a:t> dejenerasyon</a:t>
            </a:r>
          </a:p>
          <a:p>
            <a:pPr>
              <a:buFont typeface="Wingdings" panose="05000000000000000000" pitchFamily="2" charset="2"/>
              <a:buChar char="Ø"/>
            </a:pPr>
            <a:r>
              <a:rPr lang="tr-TR" dirty="0" err="1" smtClean="0"/>
              <a:t>Graves</a:t>
            </a:r>
            <a:r>
              <a:rPr lang="tr-TR" dirty="0" smtClean="0"/>
              <a:t> hastalığı</a:t>
            </a:r>
          </a:p>
          <a:p>
            <a:pPr>
              <a:buFont typeface="Wingdings" panose="05000000000000000000" pitchFamily="2" charset="2"/>
              <a:buChar char="Ø"/>
            </a:pPr>
            <a:r>
              <a:rPr lang="tr-TR" dirty="0" err="1" smtClean="0"/>
              <a:t>Diabetes</a:t>
            </a:r>
            <a:r>
              <a:rPr lang="tr-TR" dirty="0" smtClean="0"/>
              <a:t> </a:t>
            </a:r>
            <a:r>
              <a:rPr lang="tr-TR" dirty="0" err="1" smtClean="0"/>
              <a:t>Mellitus</a:t>
            </a:r>
            <a:r>
              <a:rPr lang="tr-TR" dirty="0" smtClean="0"/>
              <a:t>(Santral </a:t>
            </a:r>
            <a:r>
              <a:rPr lang="tr-TR" dirty="0" err="1" smtClean="0"/>
              <a:t>obesite,insülin</a:t>
            </a:r>
            <a:r>
              <a:rPr lang="tr-TR" dirty="0" smtClean="0"/>
              <a:t> </a:t>
            </a:r>
            <a:r>
              <a:rPr lang="tr-TR" dirty="0" err="1" smtClean="0"/>
              <a:t>direnci,diyabet</a:t>
            </a:r>
            <a:r>
              <a:rPr lang="tr-TR" dirty="0" smtClean="0"/>
              <a:t> komplikasyonları için artmış risk</a:t>
            </a:r>
          </a:p>
          <a:p>
            <a:pPr>
              <a:buFont typeface="Wingdings" panose="05000000000000000000" pitchFamily="2" charset="2"/>
              <a:buChar char="Ø"/>
            </a:pPr>
            <a:endParaRPr lang="tr-TR" dirty="0" smtClean="0"/>
          </a:p>
          <a:p>
            <a:pPr>
              <a:buFont typeface="Wingdings" panose="05000000000000000000" pitchFamily="2" charset="2"/>
              <a:buChar char="Ø"/>
            </a:pPr>
            <a:endParaRPr lang="tr-TR" dirty="0" smtClean="0"/>
          </a:p>
          <a:p>
            <a:pPr>
              <a:buFont typeface="Wingdings" panose="05000000000000000000" pitchFamily="2" charset="2"/>
              <a:buChar char="Ø"/>
            </a:pPr>
            <a:endParaRPr lang="tr-TR" dirty="0" smtClean="0"/>
          </a:p>
          <a:p>
            <a:endParaRPr lang="tr-TR" dirty="0"/>
          </a:p>
        </p:txBody>
      </p:sp>
    </p:spTree>
    <p:extLst>
      <p:ext uri="{BB962C8B-B14F-4D97-AF65-F5344CB8AC3E}">
        <p14:creationId xmlns:p14="http://schemas.microsoft.com/office/powerpoint/2010/main" val="2035356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0515600" cy="396875"/>
          </a:xfrm>
        </p:spPr>
        <p:txBody>
          <a:bodyPr>
            <a:normAutofit fontScale="90000"/>
          </a:bodyPr>
          <a:lstStyle/>
          <a:p>
            <a:r>
              <a:rPr lang="tr-TR" dirty="0" smtClean="0"/>
              <a:t>İstemsiz(Pasif)İçicilik</a:t>
            </a:r>
            <a:endParaRPr lang="tr-TR" dirty="0"/>
          </a:p>
        </p:txBody>
      </p:sp>
      <p:sp>
        <p:nvSpPr>
          <p:cNvPr id="3" name="İçerik Yer Tutucusu 2"/>
          <p:cNvSpPr>
            <a:spLocks noGrp="1"/>
          </p:cNvSpPr>
          <p:nvPr>
            <p:ph idx="1"/>
          </p:nvPr>
        </p:nvSpPr>
        <p:spPr>
          <a:xfrm>
            <a:off x="0" y="396875"/>
            <a:ext cx="11353800" cy="6324600"/>
          </a:xfrm>
        </p:spPr>
        <p:txBody>
          <a:bodyPr>
            <a:normAutofit fontScale="70000" lnSpcReduction="20000"/>
          </a:bodyPr>
          <a:lstStyle/>
          <a:p>
            <a:pPr>
              <a:buFont typeface="Wingdings" panose="05000000000000000000" pitchFamily="2" charset="2"/>
              <a:buChar char="Ø"/>
            </a:pPr>
            <a:r>
              <a:rPr lang="tr-TR" dirty="0" smtClean="0"/>
              <a:t>2.el dumanı(sigara içicisi tarafından </a:t>
            </a:r>
            <a:r>
              <a:rPr lang="tr-TR" dirty="0" err="1" smtClean="0"/>
              <a:t>ekshale</a:t>
            </a:r>
            <a:r>
              <a:rPr lang="tr-TR" dirty="0" smtClean="0"/>
              <a:t> edilen duman)70’den fazlası kanserojen olan 7000 farklı kimyasal madde içermektedir.</a:t>
            </a:r>
          </a:p>
          <a:p>
            <a:pPr>
              <a:buFont typeface="Wingdings" panose="05000000000000000000" pitchFamily="2" charset="2"/>
              <a:buChar char="Ø"/>
            </a:pPr>
            <a:r>
              <a:rPr lang="tr-TR" dirty="0" smtClean="0"/>
              <a:t>Akciğer kanserlerinin yaklaşık 1/3’ü sigara içmeyen, ancak sigara içen bir bireyle birlikte yaşayan ya da dumanlı bir çevrede çalışanlarda olmaktadır.</a:t>
            </a:r>
          </a:p>
          <a:p>
            <a:pPr>
              <a:buFont typeface="Wingdings" panose="05000000000000000000" pitchFamily="2" charset="2"/>
              <a:buChar char="Ø"/>
            </a:pPr>
            <a:r>
              <a:rPr lang="tr-TR" dirty="0" smtClean="0"/>
              <a:t>Pasif </a:t>
            </a:r>
            <a:r>
              <a:rPr lang="tr-TR" dirty="0" err="1" smtClean="0"/>
              <a:t>içicilik;alkol</a:t>
            </a:r>
            <a:r>
              <a:rPr lang="tr-TR" dirty="0" smtClean="0"/>
              <a:t> kullanımı ve sigara içiminin kendisinin ardından gelen 3. önlenebilir ölüm nedenidir.</a:t>
            </a:r>
          </a:p>
          <a:p>
            <a:pPr>
              <a:buFont typeface="Wingdings" panose="05000000000000000000" pitchFamily="2" charset="2"/>
              <a:buChar char="Ø"/>
            </a:pPr>
            <a:r>
              <a:rPr lang="tr-TR" dirty="0" smtClean="0"/>
              <a:t>Pasif içicilik, duman </a:t>
            </a:r>
            <a:r>
              <a:rPr lang="tr-TR" dirty="0" err="1" smtClean="0"/>
              <a:t>maruziyeti</a:t>
            </a:r>
            <a:r>
              <a:rPr lang="tr-TR" dirty="0" smtClean="0"/>
              <a:t> ile doğru orantılı olarak, </a:t>
            </a:r>
            <a:r>
              <a:rPr lang="tr-TR" dirty="0" err="1" smtClean="0"/>
              <a:t>yenidoğan</a:t>
            </a:r>
            <a:r>
              <a:rPr lang="tr-TR" dirty="0" smtClean="0"/>
              <a:t> bebeklerde Ani Bebek Ölüm Sendromu(</a:t>
            </a:r>
            <a:r>
              <a:rPr lang="tr-TR" dirty="0" err="1" smtClean="0"/>
              <a:t>Sudden</a:t>
            </a:r>
            <a:r>
              <a:rPr lang="tr-TR" dirty="0" smtClean="0"/>
              <a:t> </a:t>
            </a:r>
            <a:r>
              <a:rPr lang="tr-TR" dirty="0" err="1" smtClean="0"/>
              <a:t>İnfant</a:t>
            </a:r>
            <a:r>
              <a:rPr lang="tr-TR" dirty="0" smtClean="0"/>
              <a:t> </a:t>
            </a:r>
            <a:r>
              <a:rPr lang="tr-TR" dirty="0" err="1" smtClean="0"/>
              <a:t>Death</a:t>
            </a:r>
            <a:r>
              <a:rPr lang="tr-TR" dirty="0" smtClean="0"/>
              <a:t> </a:t>
            </a:r>
            <a:r>
              <a:rPr lang="tr-TR" dirty="0" err="1" smtClean="0"/>
              <a:t>Syndrome</a:t>
            </a:r>
            <a:r>
              <a:rPr lang="tr-TR" dirty="0" smtClean="0"/>
              <a:t>),daha ileri yaştaki çocuklarda ise </a:t>
            </a:r>
            <a:r>
              <a:rPr lang="tr-TR" dirty="0" err="1" smtClean="0"/>
              <a:t>otitis</a:t>
            </a:r>
            <a:r>
              <a:rPr lang="tr-TR" dirty="0" smtClean="0"/>
              <a:t> </a:t>
            </a:r>
            <a:r>
              <a:rPr lang="tr-TR" dirty="0" err="1" smtClean="0"/>
              <a:t>media</a:t>
            </a:r>
            <a:r>
              <a:rPr lang="tr-TR" dirty="0" smtClean="0"/>
              <a:t>, kanser ve solunum yolu hastalıkları </a:t>
            </a:r>
            <a:r>
              <a:rPr lang="tr-TR" dirty="0" err="1" smtClean="0"/>
              <a:t>artışı,işitme</a:t>
            </a:r>
            <a:r>
              <a:rPr lang="tr-TR" dirty="0" smtClean="0"/>
              <a:t> </a:t>
            </a:r>
            <a:r>
              <a:rPr lang="tr-TR" dirty="0" err="1" smtClean="0"/>
              <a:t>problemleri,daha</a:t>
            </a:r>
            <a:r>
              <a:rPr lang="tr-TR" dirty="0" smtClean="0"/>
              <a:t> şiddetli astım için yüksek risk altındadırlar.</a:t>
            </a:r>
          </a:p>
          <a:p>
            <a:pPr>
              <a:buFont typeface="Wingdings" panose="05000000000000000000" pitchFamily="2" charset="2"/>
              <a:buChar char="Ø"/>
            </a:pPr>
            <a:r>
              <a:rPr lang="tr-TR" dirty="0" smtClean="0"/>
              <a:t>Yetişkinlerin 2.el içiciliğinin </a:t>
            </a:r>
            <a:r>
              <a:rPr lang="tr-TR" dirty="0" err="1" smtClean="0"/>
              <a:t>kardiyovasküler</a:t>
            </a:r>
            <a:r>
              <a:rPr lang="tr-TR" dirty="0" smtClean="0"/>
              <a:t> sistem üzerinde ani olumsuz etkileri vardır ve koroner kalp hastalıkları ve akciğer kanserine neden olmaktadır.</a:t>
            </a:r>
          </a:p>
          <a:p>
            <a:pPr>
              <a:buFont typeface="Wingdings" panose="05000000000000000000" pitchFamily="2" charset="2"/>
              <a:buChar char="Ø"/>
            </a:pPr>
            <a:r>
              <a:rPr lang="tr-TR" dirty="0" smtClean="0"/>
              <a:t>Çevresel Tütün Dumanı(ETS=</a:t>
            </a:r>
            <a:r>
              <a:rPr lang="tr-TR" dirty="0" err="1" smtClean="0"/>
              <a:t>Environmental</a:t>
            </a:r>
            <a:r>
              <a:rPr lang="tr-TR" dirty="0" smtClean="0"/>
              <a:t> </a:t>
            </a:r>
            <a:r>
              <a:rPr lang="tr-TR" dirty="0" err="1" smtClean="0"/>
              <a:t>Tobacco</a:t>
            </a:r>
            <a:r>
              <a:rPr lang="tr-TR" dirty="0" smtClean="0"/>
              <a:t> </a:t>
            </a:r>
            <a:r>
              <a:rPr lang="tr-TR" dirty="0" err="1" smtClean="0"/>
              <a:t>Smoke</a:t>
            </a:r>
            <a:r>
              <a:rPr lang="tr-TR" dirty="0" smtClean="0"/>
              <a:t>) olarak da adlandırılan ikinci el dumanı ;sigara içicisi tarafından dışarıya atılan duman(Ana akım) ile yanan bir </a:t>
            </a:r>
            <a:r>
              <a:rPr lang="tr-TR" dirty="0" err="1" smtClean="0"/>
              <a:t>sigara,puro</a:t>
            </a:r>
            <a:r>
              <a:rPr lang="tr-TR" dirty="0" smtClean="0"/>
              <a:t> veya piponun ucundan yayılan dumanın(Yan akım) kombinasyonundan oluşmaktadır.</a:t>
            </a:r>
          </a:p>
          <a:p>
            <a:pPr>
              <a:buFont typeface="Wingdings" panose="05000000000000000000" pitchFamily="2" charset="2"/>
              <a:buChar char="Ø"/>
            </a:pPr>
            <a:r>
              <a:rPr lang="tr-TR" dirty="0" smtClean="0"/>
              <a:t>Bir sigaranın yanmasından oluşan dumanın 2/3’i sigarayı içen kişinin akciğerlerine ulaşmamakta ,bunun yerine doğrudan havaya karışmaktadır(Yan akım dumanı).</a:t>
            </a:r>
            <a:r>
              <a:rPr lang="tr-TR" dirty="0" err="1" smtClean="0"/>
              <a:t>ETS’ye</a:t>
            </a:r>
            <a:r>
              <a:rPr lang="tr-TR" dirty="0" smtClean="0"/>
              <a:t> katkıda bulunur(Grup A </a:t>
            </a:r>
            <a:r>
              <a:rPr lang="tr-TR" dirty="0" err="1" smtClean="0"/>
              <a:t>karsinojen</a:t>
            </a:r>
            <a:r>
              <a:rPr lang="tr-TR" dirty="0" smtClean="0"/>
              <a:t>).</a:t>
            </a:r>
          </a:p>
          <a:p>
            <a:pPr>
              <a:buFont typeface="Wingdings" panose="05000000000000000000" pitchFamily="2" charset="2"/>
              <a:buChar char="Ø"/>
            </a:pPr>
            <a:r>
              <a:rPr lang="tr-TR" dirty="0" smtClean="0"/>
              <a:t>Solunmadan önce hava ile </a:t>
            </a:r>
            <a:r>
              <a:rPr lang="tr-TR" dirty="0" err="1" smtClean="0"/>
              <a:t>dilüe</a:t>
            </a:r>
            <a:r>
              <a:rPr lang="tr-TR" dirty="0" smtClean="0"/>
              <a:t> edilmesine rağmen yan akım </a:t>
            </a:r>
            <a:r>
              <a:rPr lang="tr-TR" dirty="0" err="1" smtClean="0"/>
              <a:t>dumanı;ana</a:t>
            </a:r>
            <a:r>
              <a:rPr lang="tr-TR" dirty="0" smtClean="0"/>
              <a:t> akım dumanından daha yüksek konsantrasyonlarda </a:t>
            </a:r>
            <a:r>
              <a:rPr lang="tr-TR" dirty="0" err="1" smtClean="0"/>
              <a:t>toksik</a:t>
            </a:r>
            <a:r>
              <a:rPr lang="tr-TR" dirty="0" smtClean="0"/>
              <a:t> maddeler(</a:t>
            </a:r>
            <a:r>
              <a:rPr lang="tr-TR" dirty="0" err="1" smtClean="0"/>
              <a:t>Nikotin,CO</a:t>
            </a:r>
            <a:r>
              <a:rPr lang="tr-TR" dirty="0" smtClean="0"/>
              <a:t> ve </a:t>
            </a:r>
            <a:r>
              <a:rPr lang="tr-TR" dirty="0" err="1" smtClean="0"/>
              <a:t>karsinojen</a:t>
            </a:r>
            <a:r>
              <a:rPr lang="tr-TR" dirty="0" smtClean="0"/>
              <a:t> içeriği </a:t>
            </a:r>
            <a:r>
              <a:rPr lang="tr-TR" dirty="0" err="1" smtClean="0"/>
              <a:t>yükseki,Nitrozaminler</a:t>
            </a:r>
            <a:r>
              <a:rPr lang="tr-TR" dirty="0" smtClean="0"/>
              <a:t> 10-200 kat fazla) içermektedir. Bunun nedeni sigara aracılığıyla </a:t>
            </a:r>
            <a:r>
              <a:rPr lang="tr-TR" dirty="0" err="1" smtClean="0"/>
              <a:t>filtrasyonun</a:t>
            </a:r>
            <a:r>
              <a:rPr lang="tr-TR" dirty="0" smtClean="0"/>
              <a:t> olmaması ve daha düşük bir yanma ısısına sahip olmasıdır.</a:t>
            </a:r>
          </a:p>
          <a:p>
            <a:pPr>
              <a:buFont typeface="Wingdings" panose="05000000000000000000" pitchFamily="2" charset="2"/>
              <a:buChar char="Ø"/>
            </a:pPr>
            <a:r>
              <a:rPr lang="tr-TR" dirty="0" err="1" smtClean="0"/>
              <a:t>Oksidatif</a:t>
            </a:r>
            <a:r>
              <a:rPr lang="tr-TR" dirty="0" smtClean="0"/>
              <a:t> strese neden olur ve </a:t>
            </a:r>
            <a:r>
              <a:rPr lang="tr-TR" dirty="0" err="1" smtClean="0"/>
              <a:t>vasküler</a:t>
            </a:r>
            <a:r>
              <a:rPr lang="tr-TR" dirty="0" smtClean="0"/>
              <a:t> </a:t>
            </a:r>
            <a:r>
              <a:rPr lang="tr-TR" dirty="0" err="1" smtClean="0"/>
              <a:t>enflamasyonunu</a:t>
            </a:r>
            <a:r>
              <a:rPr lang="tr-TR" dirty="0" smtClean="0"/>
              <a:t> kolaylaştırır.</a:t>
            </a:r>
          </a:p>
          <a:p>
            <a:pPr>
              <a:buFont typeface="Wingdings" panose="05000000000000000000" pitchFamily="2" charset="2"/>
              <a:buChar char="Ø"/>
            </a:pPr>
            <a:r>
              <a:rPr lang="tr-TR" dirty="0" err="1" smtClean="0"/>
              <a:t>Lökositoza,CRP</a:t>
            </a:r>
            <a:r>
              <a:rPr lang="tr-TR" dirty="0" smtClean="0"/>
              <a:t> </a:t>
            </a:r>
            <a:r>
              <a:rPr lang="tr-TR" dirty="0" err="1" smtClean="0"/>
              <a:t>artışına,Okside</a:t>
            </a:r>
            <a:r>
              <a:rPr lang="tr-TR" dirty="0" smtClean="0"/>
              <a:t> LDL Kolesterol </a:t>
            </a:r>
            <a:r>
              <a:rPr lang="tr-TR" dirty="0" err="1" smtClean="0"/>
              <a:t>artışı,Hiperhomosisteinemiye,Hiperfibrinojenimiye</a:t>
            </a:r>
            <a:r>
              <a:rPr lang="tr-TR" dirty="0" smtClean="0"/>
              <a:t> neden olur.(Aktif sigara içicilerinde olduğu gibi).</a:t>
            </a:r>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838309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1353800" cy="421340"/>
          </a:xfrm>
        </p:spPr>
        <p:txBody>
          <a:bodyPr>
            <a:normAutofit fontScale="90000"/>
          </a:bodyPr>
          <a:lstStyle/>
          <a:p>
            <a:r>
              <a:rPr lang="tr-TR" dirty="0" smtClean="0"/>
              <a:t>Üçüncü El İçicilik</a:t>
            </a:r>
            <a:endParaRPr lang="tr-TR" dirty="0"/>
          </a:p>
        </p:txBody>
      </p:sp>
      <p:sp>
        <p:nvSpPr>
          <p:cNvPr id="3" name="İçerik Yer Tutucusu 2"/>
          <p:cNvSpPr>
            <a:spLocks noGrp="1"/>
          </p:cNvSpPr>
          <p:nvPr>
            <p:ph idx="1"/>
          </p:nvPr>
        </p:nvSpPr>
        <p:spPr>
          <a:xfrm>
            <a:off x="0" y="421341"/>
            <a:ext cx="11353800" cy="5755622"/>
          </a:xfrm>
        </p:spPr>
        <p:txBody>
          <a:bodyPr>
            <a:normAutofit fontScale="85000" lnSpcReduction="20000"/>
          </a:bodyPr>
          <a:lstStyle/>
          <a:p>
            <a:pPr>
              <a:buFont typeface="Wingdings" panose="05000000000000000000" pitchFamily="2" charset="2"/>
              <a:buChar char="Ø"/>
            </a:pPr>
            <a:r>
              <a:rPr lang="tr-TR" dirty="0" smtClean="0"/>
              <a:t>Sigara dumanı, tütüne özgü </a:t>
            </a:r>
            <a:r>
              <a:rPr lang="tr-TR" dirty="0" err="1" smtClean="0"/>
              <a:t>nitrozaminler</a:t>
            </a:r>
            <a:r>
              <a:rPr lang="tr-TR" dirty="0" smtClean="0"/>
              <a:t>(</a:t>
            </a:r>
            <a:r>
              <a:rPr lang="tr-TR" dirty="0" err="1" smtClean="0"/>
              <a:t>Tobacco</a:t>
            </a:r>
            <a:r>
              <a:rPr lang="tr-TR" dirty="0" smtClean="0"/>
              <a:t> </a:t>
            </a:r>
            <a:r>
              <a:rPr lang="tr-TR" dirty="0" err="1" smtClean="0"/>
              <a:t>spesific</a:t>
            </a:r>
            <a:r>
              <a:rPr lang="tr-TR" dirty="0" smtClean="0"/>
              <a:t> </a:t>
            </a:r>
            <a:r>
              <a:rPr lang="tr-TR" dirty="0" err="1" smtClean="0"/>
              <a:t>nitrosamines</a:t>
            </a:r>
            <a:r>
              <a:rPr lang="tr-TR" dirty="0" smtClean="0"/>
              <a:t>=TSNA)oluşturmak için yüzeylerin üzerinde </a:t>
            </a:r>
            <a:r>
              <a:rPr lang="tr-TR" dirty="0" err="1" smtClean="0"/>
              <a:t>nitröz</a:t>
            </a:r>
            <a:r>
              <a:rPr lang="tr-TR" dirty="0" smtClean="0"/>
              <a:t> asit ile reaksiyona girdiğinde 3. el duman oluşur.</a:t>
            </a:r>
          </a:p>
          <a:p>
            <a:pPr>
              <a:buFont typeface="Wingdings" panose="05000000000000000000" pitchFamily="2" charset="2"/>
              <a:buChar char="Ø"/>
            </a:pPr>
            <a:r>
              <a:rPr lang="tr-TR" dirty="0" err="1" smtClean="0"/>
              <a:t>Nitröz</a:t>
            </a:r>
            <a:r>
              <a:rPr lang="tr-TR" dirty="0" smtClean="0"/>
              <a:t> asit, yaygın bir kapalı alan kirleticisidir ve sigara dumanı ile birleştiğinde, zamanla daha güçlü hale gelen bir </a:t>
            </a:r>
            <a:r>
              <a:rPr lang="tr-TR" dirty="0" err="1" smtClean="0"/>
              <a:t>karsinojen</a:t>
            </a:r>
            <a:r>
              <a:rPr lang="tr-TR" dirty="0" smtClean="0"/>
              <a:t> oluşturmaktadır. </a:t>
            </a:r>
          </a:p>
          <a:p>
            <a:pPr>
              <a:buFont typeface="Wingdings" panose="05000000000000000000" pitchFamily="2" charset="2"/>
              <a:buChar char="Ø"/>
            </a:pPr>
            <a:r>
              <a:rPr lang="tr-TR" dirty="0" smtClean="0"/>
              <a:t>Böylece  nikotin, mobilyalarda ve otomobillerde kapalı mekan yüzeyleri tarafından emildikten sonra tehlikeli bir </a:t>
            </a:r>
            <a:r>
              <a:rPr lang="tr-TR" dirty="0" err="1" smtClean="0"/>
              <a:t>karsinojen</a:t>
            </a:r>
            <a:r>
              <a:rPr lang="tr-TR" dirty="0" smtClean="0"/>
              <a:t> haline dönüştürülmektedir.</a:t>
            </a:r>
          </a:p>
          <a:p>
            <a:pPr>
              <a:buFont typeface="Wingdings" panose="05000000000000000000" pitchFamily="2" charset="2"/>
              <a:buChar char="Ø"/>
            </a:pPr>
            <a:r>
              <a:rPr lang="tr-TR" dirty="0" err="1" smtClean="0"/>
              <a:t>TSNA’lar</a:t>
            </a:r>
            <a:r>
              <a:rPr lang="tr-TR" dirty="0" smtClean="0"/>
              <a:t> özellikle halıda ve tozda yoğunlaşırlar. Çocuklar ve bebekler için tehlikeli olabilmektedir.</a:t>
            </a:r>
          </a:p>
          <a:p>
            <a:pPr>
              <a:buFont typeface="Wingdings" panose="05000000000000000000" pitchFamily="2" charset="2"/>
              <a:buChar char="Ø"/>
            </a:pPr>
            <a:r>
              <a:rPr lang="tr-TR" dirty="0" err="1" smtClean="0"/>
              <a:t>Maruziyet</a:t>
            </a:r>
            <a:r>
              <a:rPr lang="tr-TR" dirty="0" smtClean="0"/>
              <a:t> 2 aydan fazla sürmekte.</a:t>
            </a:r>
          </a:p>
          <a:p>
            <a:pPr>
              <a:buFont typeface="Wingdings" panose="05000000000000000000" pitchFamily="2" charset="2"/>
              <a:buChar char="Ø"/>
            </a:pPr>
            <a:r>
              <a:rPr lang="tr-TR" dirty="0" err="1" smtClean="0"/>
              <a:t>Toz,hava</a:t>
            </a:r>
            <a:r>
              <a:rPr lang="tr-TR" dirty="0" smtClean="0"/>
              <a:t> ve yüzeylerde ÜESD bulunması çoklu </a:t>
            </a:r>
            <a:r>
              <a:rPr lang="tr-TR" dirty="0" err="1" smtClean="0"/>
              <a:t>maruziyet</a:t>
            </a:r>
            <a:r>
              <a:rPr lang="tr-TR" dirty="0" smtClean="0"/>
              <a:t> yollarına(</a:t>
            </a:r>
            <a:r>
              <a:rPr lang="tr-TR" dirty="0" err="1" smtClean="0"/>
              <a:t>inhalasyon,oral</a:t>
            </a:r>
            <a:r>
              <a:rPr lang="tr-TR" dirty="0" smtClean="0"/>
              <a:t> ve </a:t>
            </a:r>
            <a:r>
              <a:rPr lang="tr-TR" dirty="0" err="1" smtClean="0"/>
              <a:t>dermal</a:t>
            </a:r>
            <a:r>
              <a:rPr lang="tr-TR" dirty="0" smtClean="0"/>
              <a:t> )yol açar.</a:t>
            </a:r>
          </a:p>
          <a:p>
            <a:pPr>
              <a:buFont typeface="Wingdings" panose="05000000000000000000" pitchFamily="2" charset="2"/>
              <a:buChar char="Ø"/>
            </a:pPr>
            <a:r>
              <a:rPr lang="tr-TR" dirty="0" err="1" smtClean="0"/>
              <a:t>ÜESD;evler,kamu</a:t>
            </a:r>
            <a:r>
              <a:rPr lang="tr-TR" dirty="0" smtClean="0"/>
              <a:t> </a:t>
            </a:r>
            <a:r>
              <a:rPr lang="tr-TR" dirty="0" err="1" smtClean="0"/>
              <a:t>binaları,oteller,kiralık</a:t>
            </a:r>
            <a:r>
              <a:rPr lang="tr-TR" dirty="0" smtClean="0"/>
              <a:t> araçlar ve toplu taşıma araçları dahil olmak üzere birçok kapalı alanda </a:t>
            </a:r>
            <a:r>
              <a:rPr lang="tr-TR" dirty="0" err="1" smtClean="0"/>
              <a:t>bulunabilir,yine</a:t>
            </a:r>
            <a:r>
              <a:rPr lang="tr-TR" dirty="0" smtClean="0"/>
              <a:t> daha önce sigara içilmiş evlerde oturan sigara içmeyen kişilerde yüksek nikotin seviyeleri saptanmıştır.</a:t>
            </a:r>
          </a:p>
          <a:p>
            <a:pPr>
              <a:buFont typeface="Wingdings" panose="05000000000000000000" pitchFamily="2" charset="2"/>
              <a:buChar char="Ø"/>
            </a:pPr>
            <a:r>
              <a:rPr lang="tr-TR" dirty="0" smtClean="0"/>
              <a:t>Sigara dumanı konutlardaki çatlaklar veya elektrik tesisat hatları aracılığıyla diğer alanlara yayılabilir ve sigara içilmeyen evlerde de bu şekilde </a:t>
            </a:r>
            <a:r>
              <a:rPr lang="tr-TR" dirty="0" err="1" smtClean="0"/>
              <a:t>ÜESD’ye</a:t>
            </a:r>
            <a:r>
              <a:rPr lang="tr-TR" dirty="0" smtClean="0"/>
              <a:t> maruz kalınabilir.</a:t>
            </a:r>
          </a:p>
          <a:p>
            <a:pPr>
              <a:buFont typeface="Wingdings" panose="05000000000000000000" pitchFamily="2" charset="2"/>
              <a:buChar char="Ø"/>
            </a:pPr>
            <a:r>
              <a:rPr lang="tr-TR" dirty="0" smtClean="0"/>
              <a:t>Çoğu sabun alkalidir ve nikotini çözen temizleyiciler asidik olmalıdır.</a:t>
            </a:r>
            <a:endParaRPr lang="tr-TR" dirty="0"/>
          </a:p>
        </p:txBody>
      </p:sp>
      <p:sp>
        <p:nvSpPr>
          <p:cNvPr id="4" name="Altbilgi Yer Tutucusu 3"/>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088507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0515600" cy="858253"/>
          </a:xfrm>
        </p:spPr>
        <p:txBody>
          <a:bodyPr/>
          <a:lstStyle/>
          <a:p>
            <a:r>
              <a:rPr lang="tr-TR" dirty="0" smtClean="0"/>
              <a:t>Tütün Epidemiyolojisi</a:t>
            </a:r>
            <a:endParaRPr lang="tr-TR" dirty="0"/>
          </a:p>
        </p:txBody>
      </p:sp>
      <p:sp>
        <p:nvSpPr>
          <p:cNvPr id="3" name="İçerik Yer Tutucusu 2"/>
          <p:cNvSpPr>
            <a:spLocks noGrp="1"/>
          </p:cNvSpPr>
          <p:nvPr>
            <p:ph idx="1"/>
          </p:nvPr>
        </p:nvSpPr>
        <p:spPr>
          <a:xfrm>
            <a:off x="0" y="745958"/>
            <a:ext cx="12192000" cy="6112042"/>
          </a:xfrm>
        </p:spPr>
        <p:txBody>
          <a:bodyPr/>
          <a:lstStyle/>
          <a:p>
            <a:pPr marL="0" indent="0">
              <a:buNone/>
            </a:pPr>
            <a:endParaRPr lang="tr-TR" dirty="0"/>
          </a:p>
        </p:txBody>
      </p:sp>
      <p:sp>
        <p:nvSpPr>
          <p:cNvPr id="4" name="Altbilgi Yer Tutucusu 3"/>
          <p:cNvSpPr>
            <a:spLocks noGrp="1"/>
          </p:cNvSpPr>
          <p:nvPr>
            <p:ph type="ftr" sz="quarter" idx="11"/>
          </p:nvPr>
        </p:nvSpPr>
        <p:spPr/>
        <p:txBody>
          <a:bodyPr/>
          <a:lstStyle/>
          <a:p>
            <a:endParaRPr lang="tr-TR"/>
          </a:p>
        </p:txBody>
      </p:sp>
      <p:pic>
        <p:nvPicPr>
          <p:cNvPr id="5" name="Resim 4"/>
          <p:cNvPicPr>
            <a:picLocks noChangeAspect="1"/>
          </p:cNvPicPr>
          <p:nvPr/>
        </p:nvPicPr>
        <p:blipFill>
          <a:blip r:embed="rId2"/>
          <a:stretch>
            <a:fillRect/>
          </a:stretch>
        </p:blipFill>
        <p:spPr>
          <a:xfrm>
            <a:off x="1375103" y="2670327"/>
            <a:ext cx="7195900" cy="3362187"/>
          </a:xfrm>
          <a:prstGeom prst="rect">
            <a:avLst/>
          </a:prstGeom>
        </p:spPr>
      </p:pic>
    </p:spTree>
    <p:extLst>
      <p:ext uri="{BB962C8B-B14F-4D97-AF65-F5344CB8AC3E}">
        <p14:creationId xmlns:p14="http://schemas.microsoft.com/office/powerpoint/2010/main" val="1426573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pic>
        <p:nvPicPr>
          <p:cNvPr id="5" name="Resim 4"/>
          <p:cNvPicPr>
            <a:picLocks noChangeAspect="1"/>
          </p:cNvPicPr>
          <p:nvPr/>
        </p:nvPicPr>
        <p:blipFill>
          <a:blip r:embed="rId2"/>
          <a:stretch>
            <a:fillRect/>
          </a:stretch>
        </p:blipFill>
        <p:spPr>
          <a:xfrm>
            <a:off x="838200" y="481263"/>
            <a:ext cx="10639926" cy="5695700"/>
          </a:xfrm>
          <a:prstGeom prst="rect">
            <a:avLst/>
          </a:prstGeom>
        </p:spPr>
      </p:pic>
    </p:spTree>
    <p:extLst>
      <p:ext uri="{BB962C8B-B14F-4D97-AF65-F5344CB8AC3E}">
        <p14:creationId xmlns:p14="http://schemas.microsoft.com/office/powerpoint/2010/main" val="249636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pic>
        <p:nvPicPr>
          <p:cNvPr id="5" name="Resim 4"/>
          <p:cNvPicPr>
            <a:picLocks noChangeAspect="1"/>
          </p:cNvPicPr>
          <p:nvPr/>
        </p:nvPicPr>
        <p:blipFill>
          <a:blip r:embed="rId2"/>
          <a:stretch>
            <a:fillRect/>
          </a:stretch>
        </p:blipFill>
        <p:spPr>
          <a:xfrm>
            <a:off x="63453" y="46037"/>
            <a:ext cx="11137947" cy="6492875"/>
          </a:xfrm>
          <a:prstGeom prst="rect">
            <a:avLst/>
          </a:prstGeom>
        </p:spPr>
      </p:pic>
    </p:spTree>
    <p:extLst>
      <p:ext uri="{BB962C8B-B14F-4D97-AF65-F5344CB8AC3E}">
        <p14:creationId xmlns:p14="http://schemas.microsoft.com/office/powerpoint/2010/main" val="261718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441593" y="221906"/>
            <a:ext cx="10515600" cy="1325563"/>
          </a:xfrm>
        </p:spPr>
        <p:txBody>
          <a:bodyPr/>
          <a:lstStyle/>
          <a:p>
            <a:r>
              <a:rPr lang="tr-TR" dirty="0" smtClean="0"/>
              <a:t>AMAÇ</a:t>
            </a:r>
            <a:endParaRPr lang="tr-TR" dirty="0"/>
          </a:p>
        </p:txBody>
      </p:sp>
      <p:sp>
        <p:nvSpPr>
          <p:cNvPr id="3" name="İçerik Yer Tutucusu 2"/>
          <p:cNvSpPr>
            <a:spLocks noGrp="1"/>
          </p:cNvSpPr>
          <p:nvPr>
            <p:ph idx="1"/>
          </p:nvPr>
        </p:nvSpPr>
        <p:spPr>
          <a:xfrm>
            <a:off x="441593" y="1817782"/>
            <a:ext cx="4284643" cy="4309795"/>
          </a:xfrm>
        </p:spPr>
        <p:txBody>
          <a:bodyPr/>
          <a:lstStyle/>
          <a:p>
            <a:pPr>
              <a:buFont typeface="Wingdings" panose="05000000000000000000" pitchFamily="2" charset="2"/>
              <a:buChar char="Ø"/>
            </a:pPr>
            <a:r>
              <a:rPr lang="tr-TR" dirty="0" smtClean="0"/>
              <a:t>Sigara kullanan hastalara yaklaşım ve sigara bırakma tedavisi hakkında bilgi vermek</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6475" y="1817782"/>
            <a:ext cx="3990898" cy="3910989"/>
          </a:xfrm>
          <a:prstGeom prst="rect">
            <a:avLst/>
          </a:prstGeom>
        </p:spPr>
      </p:pic>
    </p:spTree>
    <p:extLst>
      <p:ext uri="{BB962C8B-B14F-4D97-AF65-F5344CB8AC3E}">
        <p14:creationId xmlns:p14="http://schemas.microsoft.com/office/powerpoint/2010/main" val="3255741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0515600" cy="874295"/>
          </a:xfrm>
        </p:spPr>
        <p:txBody>
          <a:bodyPr/>
          <a:lstStyle/>
          <a:p>
            <a:r>
              <a:rPr lang="tr-TR" dirty="0" smtClean="0"/>
              <a:t>Tütün Kontrol Çalışmaları</a:t>
            </a:r>
            <a:endParaRPr lang="tr-TR" dirty="0"/>
          </a:p>
        </p:txBody>
      </p:sp>
      <p:sp>
        <p:nvSpPr>
          <p:cNvPr id="3" name="İçerik Yer Tutucusu 2"/>
          <p:cNvSpPr>
            <a:spLocks noGrp="1"/>
          </p:cNvSpPr>
          <p:nvPr>
            <p:ph idx="1"/>
          </p:nvPr>
        </p:nvSpPr>
        <p:spPr>
          <a:xfrm>
            <a:off x="482321" y="1685573"/>
            <a:ext cx="11786716" cy="5481376"/>
          </a:xfrm>
          <a:prstGeom prst="rect">
            <a:avLst/>
          </a:prstGeom>
        </p:spPr>
        <p:txBody>
          <a:bodyPr>
            <a:normAutofit fontScale="77500" lnSpcReduction="20000"/>
          </a:bodyPr>
          <a:lstStyle/>
          <a:p>
            <a:pPr marL="0" indent="0">
              <a:lnSpc>
                <a:spcPct val="160000"/>
              </a:lnSpc>
              <a:buNone/>
            </a:pPr>
            <a:r>
              <a:rPr lang="tr-TR" b="1" dirty="0" smtClean="0"/>
              <a:t>Dünyada </a:t>
            </a:r>
          </a:p>
          <a:p>
            <a:pPr>
              <a:lnSpc>
                <a:spcPct val="160000"/>
              </a:lnSpc>
              <a:buFont typeface="Wingdings" panose="05000000000000000000" pitchFamily="2" charset="2"/>
              <a:buChar char="Ø"/>
            </a:pPr>
            <a:r>
              <a:rPr lang="tr-TR" dirty="0" smtClean="0"/>
              <a:t>İlk kez 1964 </a:t>
            </a:r>
            <a:r>
              <a:rPr lang="tr-TR" dirty="0"/>
              <a:t>yılında </a:t>
            </a:r>
            <a:r>
              <a:rPr lang="tr-TR" dirty="0" smtClean="0"/>
              <a:t>Amerikan </a:t>
            </a:r>
            <a:r>
              <a:rPr lang="tr-TR" dirty="0" err="1" smtClean="0"/>
              <a:t>Surgeon</a:t>
            </a:r>
            <a:r>
              <a:rPr lang="tr-TR" dirty="0" smtClean="0"/>
              <a:t> </a:t>
            </a:r>
            <a:r>
              <a:rPr lang="tr-TR" dirty="0"/>
              <a:t>General Raporu’nda sigara </a:t>
            </a:r>
            <a:r>
              <a:rPr lang="tr-TR" dirty="0" smtClean="0"/>
              <a:t>kullanımı sağlık </a:t>
            </a:r>
            <a:r>
              <a:rPr lang="tr-TR" dirty="0"/>
              <a:t>için zararlı olduğu </a:t>
            </a:r>
            <a:r>
              <a:rPr lang="tr-TR" dirty="0" smtClean="0"/>
              <a:t>ifadesi</a:t>
            </a:r>
          </a:p>
          <a:p>
            <a:pPr>
              <a:lnSpc>
                <a:spcPct val="160000"/>
              </a:lnSpc>
              <a:buFont typeface="Wingdings" panose="05000000000000000000" pitchFamily="2" charset="2"/>
              <a:buChar char="Ø"/>
            </a:pPr>
            <a:r>
              <a:rPr lang="tr-TR" dirty="0" smtClean="0"/>
              <a:t>DSÖ </a:t>
            </a:r>
            <a:r>
              <a:rPr lang="tr-TR" dirty="0"/>
              <a:t>ilk kez 1970 yılında </a:t>
            </a:r>
            <a:r>
              <a:rPr lang="tr-TR" dirty="0" smtClean="0"/>
              <a:t>tütünün sağlık </a:t>
            </a:r>
            <a:r>
              <a:rPr lang="tr-TR" dirty="0"/>
              <a:t>için zararlı </a:t>
            </a:r>
            <a:r>
              <a:rPr lang="tr-TR" dirty="0" smtClean="0"/>
              <a:t>olduğu</a:t>
            </a:r>
          </a:p>
          <a:p>
            <a:pPr>
              <a:lnSpc>
                <a:spcPct val="160000"/>
              </a:lnSpc>
              <a:buFont typeface="Wingdings" panose="05000000000000000000" pitchFamily="2" charset="2"/>
              <a:buChar char="Ø"/>
            </a:pPr>
            <a:r>
              <a:rPr lang="tr-TR" dirty="0" smtClean="0"/>
              <a:t>1980 yılında </a:t>
            </a:r>
            <a:r>
              <a:rPr lang="tr-TR" dirty="0"/>
              <a:t>“Sigara ya da Sağlık; Sağlığı Seçin” </a:t>
            </a:r>
            <a:r>
              <a:rPr lang="tr-TR" dirty="0" smtClean="0"/>
              <a:t>sloganı</a:t>
            </a:r>
          </a:p>
          <a:p>
            <a:pPr>
              <a:lnSpc>
                <a:spcPct val="160000"/>
              </a:lnSpc>
              <a:buFont typeface="Wingdings" panose="05000000000000000000" pitchFamily="2" charset="2"/>
              <a:buChar char="Ø"/>
            </a:pPr>
            <a:r>
              <a:rPr lang="tr-TR" dirty="0" smtClean="0"/>
              <a:t>2003 yılındaki </a:t>
            </a:r>
            <a:r>
              <a:rPr lang="tr-TR" dirty="0"/>
              <a:t>Genel Kurulunda Tütün Kontrolü </a:t>
            </a:r>
            <a:r>
              <a:rPr lang="tr-TR" dirty="0" smtClean="0"/>
              <a:t>Çerçeve Sözleşmesi’ni </a:t>
            </a:r>
            <a:r>
              <a:rPr lang="tr-TR" dirty="0"/>
              <a:t>(FCTC; Framework </a:t>
            </a:r>
            <a:r>
              <a:rPr lang="tr-TR" dirty="0" err="1"/>
              <a:t>Convention</a:t>
            </a:r>
            <a:r>
              <a:rPr lang="tr-TR" dirty="0"/>
              <a:t> </a:t>
            </a:r>
            <a:r>
              <a:rPr lang="tr-TR" dirty="0" smtClean="0"/>
              <a:t>on </a:t>
            </a:r>
            <a:r>
              <a:rPr lang="tr-TR" dirty="0" err="1" smtClean="0"/>
              <a:t>Tobacco</a:t>
            </a:r>
            <a:r>
              <a:rPr lang="tr-TR" dirty="0" smtClean="0"/>
              <a:t> </a:t>
            </a:r>
            <a:r>
              <a:rPr lang="tr-TR" dirty="0"/>
              <a:t>Control</a:t>
            </a:r>
            <a:r>
              <a:rPr lang="tr-TR" dirty="0" smtClean="0"/>
              <a:t>)</a:t>
            </a:r>
          </a:p>
          <a:p>
            <a:pPr>
              <a:lnSpc>
                <a:spcPct val="160000"/>
              </a:lnSpc>
              <a:buFont typeface="Wingdings" panose="05000000000000000000" pitchFamily="2" charset="2"/>
              <a:buChar char="Ø"/>
            </a:pPr>
            <a:r>
              <a:rPr lang="tr-TR" dirty="0" smtClean="0">
                <a:sym typeface="Wingdings" panose="05000000000000000000" pitchFamily="2" charset="2"/>
              </a:rPr>
              <a:t>2008 yılında </a:t>
            </a:r>
            <a:r>
              <a:rPr lang="tr-TR" dirty="0" smtClean="0"/>
              <a:t>Sözleşmede </a:t>
            </a:r>
            <a:r>
              <a:rPr lang="tr-TR" dirty="0"/>
              <a:t>yer alan </a:t>
            </a:r>
            <a:r>
              <a:rPr lang="tr-TR" dirty="0" smtClean="0"/>
              <a:t>konuların etkili </a:t>
            </a:r>
            <a:r>
              <a:rPr lang="tr-TR" dirty="0"/>
              <a:t>şekilde uygulanmasına olanak sağlamak </a:t>
            </a:r>
            <a:r>
              <a:rPr lang="tr-TR" dirty="0" smtClean="0"/>
              <a:t>üzere tütün </a:t>
            </a:r>
            <a:r>
              <a:rPr lang="tr-TR" dirty="0"/>
              <a:t>kontrolü </a:t>
            </a:r>
            <a:r>
              <a:rPr lang="tr-TR" dirty="0" smtClean="0"/>
              <a:t>konusunda </a:t>
            </a:r>
            <a:r>
              <a:rPr lang="tr-TR" dirty="0"/>
              <a:t>etkili olduğu </a:t>
            </a:r>
            <a:r>
              <a:rPr lang="tr-TR" dirty="0" smtClean="0"/>
              <a:t>kanıtlanmış olan </a:t>
            </a:r>
            <a:r>
              <a:rPr lang="tr-TR" dirty="0"/>
              <a:t>6 uygulamayı içeren bir politika </a:t>
            </a:r>
            <a:r>
              <a:rPr lang="tr-TR" dirty="0" smtClean="0"/>
              <a:t>paketi(MPOWER/ </a:t>
            </a:r>
            <a:r>
              <a:rPr lang="tr-TR" dirty="0"/>
              <a:t>KUVVET)</a:t>
            </a:r>
          </a:p>
        </p:txBody>
      </p:sp>
      <p:sp>
        <p:nvSpPr>
          <p:cNvPr id="4" name="Altbilgi Yer Tutucusu 5"/>
          <p:cNvSpPr>
            <a:spLocks noGrp="1"/>
          </p:cNvSpPr>
          <p:nvPr>
            <p:ph type="ftr" sz="quarter" idx="11"/>
          </p:nvPr>
        </p:nvSpPr>
        <p:spPr>
          <a:xfrm>
            <a:off x="6367578" y="6620356"/>
            <a:ext cx="5901459" cy="274320"/>
          </a:xfrm>
        </p:spPr>
        <p:txBody>
          <a:bodyPr/>
          <a:lstStyle/>
          <a:p>
            <a:r>
              <a:rPr lang="tr-TR" dirty="0" smtClean="0"/>
              <a:t>Tütün Bağımlılığı İle Mücadele El Kitabı (Hekimler İçin), Temel Sağlık Hizmetleri Genel Müdürlüğü, 2010</a:t>
            </a:r>
            <a:endParaRPr lang="tr-TR" dirty="0"/>
          </a:p>
        </p:txBody>
      </p:sp>
    </p:spTree>
    <p:extLst>
      <p:ext uri="{BB962C8B-B14F-4D97-AF65-F5344CB8AC3E}">
        <p14:creationId xmlns:p14="http://schemas.microsoft.com/office/powerpoint/2010/main" val="2171857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 </a:t>
            </a:r>
            <a:endParaRPr lang="tr-TR" dirty="0"/>
          </a:p>
        </p:txBody>
      </p:sp>
      <p:pic>
        <p:nvPicPr>
          <p:cNvPr id="4" name="Resim 3"/>
          <p:cNvPicPr>
            <a:picLocks noChangeAspect="1"/>
          </p:cNvPicPr>
          <p:nvPr/>
        </p:nvPicPr>
        <p:blipFill rotWithShape="1">
          <a:blip r:embed="rId2"/>
          <a:srcRect l="18668" t="30245" r="45201" b="11413"/>
          <a:stretch/>
        </p:blipFill>
        <p:spPr>
          <a:xfrm>
            <a:off x="5008099" y="693337"/>
            <a:ext cx="6607796" cy="6001606"/>
          </a:xfrm>
          <a:prstGeom prst="rect">
            <a:avLst/>
          </a:prstGeom>
        </p:spPr>
      </p:pic>
      <p:pic>
        <p:nvPicPr>
          <p:cNvPr id="5" name="Resim 4"/>
          <p:cNvPicPr>
            <a:picLocks noChangeAspect="1"/>
          </p:cNvPicPr>
          <p:nvPr/>
        </p:nvPicPr>
        <p:blipFill rotWithShape="1">
          <a:blip r:embed="rId3"/>
          <a:srcRect l="41202" t="25349" r="23333" b="16563"/>
          <a:stretch/>
        </p:blipFill>
        <p:spPr>
          <a:xfrm>
            <a:off x="418728" y="1646363"/>
            <a:ext cx="4445352" cy="4095554"/>
          </a:xfrm>
          <a:prstGeom prst="rect">
            <a:avLst/>
          </a:prstGeom>
        </p:spPr>
      </p:pic>
    </p:spTree>
    <p:extLst>
      <p:ext uri="{BB962C8B-B14F-4D97-AF65-F5344CB8AC3E}">
        <p14:creationId xmlns:p14="http://schemas.microsoft.com/office/powerpoint/2010/main" val="1680046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0879" y="613551"/>
            <a:ext cx="10515600" cy="1325563"/>
          </a:xfrm>
        </p:spPr>
        <p:txBody>
          <a:bodyPr/>
          <a:lstStyle/>
          <a:p>
            <a:r>
              <a:rPr lang="tr-TR" dirty="0" smtClean="0"/>
              <a:t>Giriş </a:t>
            </a:r>
            <a:endParaRPr lang="tr-TR" dirty="0"/>
          </a:p>
        </p:txBody>
      </p:sp>
      <p:sp>
        <p:nvSpPr>
          <p:cNvPr id="3" name="İçerik Yer Tutucusu 2"/>
          <p:cNvSpPr>
            <a:spLocks noGrp="1"/>
          </p:cNvSpPr>
          <p:nvPr>
            <p:ph idx="1"/>
          </p:nvPr>
        </p:nvSpPr>
        <p:spPr>
          <a:xfrm>
            <a:off x="710879" y="1962063"/>
            <a:ext cx="10515600" cy="4351338"/>
          </a:xfrm>
          <a:prstGeom prst="rect">
            <a:avLst/>
          </a:prstGeom>
        </p:spPr>
        <p:txBody>
          <a:bodyPr/>
          <a:lstStyle/>
          <a:p>
            <a:pPr marL="0" indent="0">
              <a:buNone/>
            </a:pPr>
            <a:r>
              <a:rPr lang="tr-TR" b="1" dirty="0" smtClean="0"/>
              <a:t>Türkiye’de </a:t>
            </a:r>
          </a:p>
          <a:p>
            <a:pPr marL="0" indent="0">
              <a:buNone/>
            </a:pPr>
            <a:r>
              <a:rPr lang="tr-TR" dirty="0" smtClean="0"/>
              <a:t>1996 </a:t>
            </a:r>
            <a:r>
              <a:rPr lang="tr-TR" dirty="0" smtClean="0">
                <a:sym typeface="Wingdings" panose="05000000000000000000" pitchFamily="2" charset="2"/>
              </a:rPr>
              <a:t> 4207 sayılı </a:t>
            </a:r>
            <a:r>
              <a:rPr lang="tr-TR" dirty="0" smtClean="0"/>
              <a:t>Tütün </a:t>
            </a:r>
            <a:r>
              <a:rPr lang="tr-TR" dirty="0"/>
              <a:t>Mamullerinin </a:t>
            </a:r>
            <a:r>
              <a:rPr lang="tr-TR" dirty="0" smtClean="0"/>
              <a:t>Zararlarının Önlenmesine Dair Kanun</a:t>
            </a:r>
          </a:p>
          <a:p>
            <a:pPr marL="0" indent="0">
              <a:buNone/>
            </a:pPr>
            <a:r>
              <a:rPr lang="tr-TR" dirty="0" smtClean="0"/>
              <a:t>2008</a:t>
            </a:r>
            <a:r>
              <a:rPr lang="tr-TR" dirty="0" smtClean="0">
                <a:sym typeface="Wingdings" panose="05000000000000000000" pitchFamily="2" charset="2"/>
              </a:rPr>
              <a:t> </a:t>
            </a:r>
            <a:r>
              <a:rPr lang="tr-TR" dirty="0" smtClean="0"/>
              <a:t>Tütün </a:t>
            </a:r>
            <a:r>
              <a:rPr lang="tr-TR" dirty="0"/>
              <a:t>Ürünlerinin Zararlarının </a:t>
            </a:r>
            <a:endParaRPr lang="tr-TR" dirty="0" smtClean="0"/>
          </a:p>
          <a:p>
            <a:pPr marL="0" indent="0">
              <a:buNone/>
            </a:pPr>
            <a:r>
              <a:rPr lang="tr-TR" dirty="0" smtClean="0"/>
              <a:t>Önlenmesi ve Kontrolü </a:t>
            </a:r>
            <a:r>
              <a:rPr lang="tr-TR" dirty="0"/>
              <a:t>Hakkında </a:t>
            </a:r>
            <a:r>
              <a:rPr lang="tr-TR" dirty="0" smtClean="0"/>
              <a:t>Kanun</a:t>
            </a:r>
          </a:p>
          <a:p>
            <a:pPr marL="0" indent="0">
              <a:buNone/>
            </a:pPr>
            <a:r>
              <a:rPr lang="tr-TR" dirty="0" smtClean="0"/>
              <a:t>2009</a:t>
            </a:r>
            <a:r>
              <a:rPr lang="tr-TR" dirty="0" smtClean="0">
                <a:sym typeface="Wingdings" panose="05000000000000000000" pitchFamily="2" charset="2"/>
              </a:rPr>
              <a:t> </a:t>
            </a:r>
            <a:r>
              <a:rPr lang="tr-TR" dirty="0">
                <a:sym typeface="Wingdings" panose="05000000000000000000" pitchFamily="2" charset="2"/>
              </a:rPr>
              <a:t>T</a:t>
            </a:r>
            <a:r>
              <a:rPr lang="tr-TR" dirty="0" smtClean="0"/>
              <a:t>am </a:t>
            </a:r>
            <a:r>
              <a:rPr lang="tr-TR" dirty="0"/>
              <a:t>sigara </a:t>
            </a:r>
            <a:r>
              <a:rPr lang="tr-TR" dirty="0" smtClean="0"/>
              <a:t>dumansız ülke</a:t>
            </a:r>
          </a:p>
          <a:p>
            <a:pPr marL="0" indent="0">
              <a:buNone/>
            </a:pPr>
            <a:endParaRPr lang="tr-TR" dirty="0"/>
          </a:p>
        </p:txBody>
      </p:sp>
      <p:sp>
        <p:nvSpPr>
          <p:cNvPr id="6" name="Altbilgi Yer Tutucusu 5"/>
          <p:cNvSpPr>
            <a:spLocks noGrp="1"/>
          </p:cNvSpPr>
          <p:nvPr>
            <p:ph type="ftr" sz="quarter" idx="11"/>
          </p:nvPr>
        </p:nvSpPr>
        <p:spPr>
          <a:xfrm>
            <a:off x="7547211" y="6492875"/>
            <a:ext cx="4958687" cy="365125"/>
          </a:xfrm>
        </p:spPr>
        <p:txBody>
          <a:bodyPr/>
          <a:lstStyle/>
          <a:p>
            <a:pPr algn="just"/>
            <a:r>
              <a:rPr lang="tr-TR" dirty="0" smtClean="0"/>
              <a:t>Tütün Bağımlılığı İle Mücadele El Kitabı (Hekimler İçin), Temel Sağlık Hizmetleri Genel Müdürlüğü, 2010</a:t>
            </a:r>
            <a:endParaRPr lang="tr-TR" dirty="0"/>
          </a:p>
        </p:txBody>
      </p:sp>
      <p:sp>
        <p:nvSpPr>
          <p:cNvPr id="4" name="Yuvarlatılmış Dikdörtgen 3"/>
          <p:cNvSpPr/>
          <p:nvPr/>
        </p:nvSpPr>
        <p:spPr>
          <a:xfrm>
            <a:off x="1267197" y="4869435"/>
            <a:ext cx="4612193" cy="190918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rPr>
              <a:t>• Tütün (sigara) kullanım </a:t>
            </a:r>
            <a:r>
              <a:rPr lang="tr-TR" dirty="0" smtClean="0">
                <a:solidFill>
                  <a:schemeClr val="tx1"/>
                </a:solidFill>
              </a:rPr>
              <a:t>sıklığında azalma</a:t>
            </a:r>
            <a:endParaRPr lang="tr-TR" dirty="0">
              <a:solidFill>
                <a:schemeClr val="tx1"/>
              </a:solidFill>
            </a:endParaRPr>
          </a:p>
          <a:p>
            <a:r>
              <a:rPr lang="tr-TR" dirty="0">
                <a:solidFill>
                  <a:schemeClr val="tx1"/>
                </a:solidFill>
              </a:rPr>
              <a:t>• Sigara dumanından pasif </a:t>
            </a:r>
            <a:r>
              <a:rPr lang="tr-TR" dirty="0" err="1">
                <a:solidFill>
                  <a:schemeClr val="tx1"/>
                </a:solidFill>
              </a:rPr>
              <a:t>etkilenim</a:t>
            </a:r>
            <a:r>
              <a:rPr lang="tr-TR" dirty="0">
                <a:solidFill>
                  <a:schemeClr val="tx1"/>
                </a:solidFill>
              </a:rPr>
              <a:t> </a:t>
            </a:r>
            <a:r>
              <a:rPr lang="tr-TR" dirty="0" smtClean="0">
                <a:solidFill>
                  <a:schemeClr val="tx1"/>
                </a:solidFill>
              </a:rPr>
              <a:t>de azalma</a:t>
            </a:r>
          </a:p>
          <a:p>
            <a:r>
              <a:rPr lang="tr-TR" dirty="0" smtClean="0">
                <a:solidFill>
                  <a:schemeClr val="tx1"/>
                </a:solidFill>
              </a:rPr>
              <a:t>• </a:t>
            </a:r>
            <a:r>
              <a:rPr lang="tr-TR" dirty="0">
                <a:solidFill>
                  <a:schemeClr val="tx1"/>
                </a:solidFill>
              </a:rPr>
              <a:t>Tütün kullanımına bağlı sağlık </a:t>
            </a:r>
            <a:r>
              <a:rPr lang="tr-TR" dirty="0" smtClean="0">
                <a:solidFill>
                  <a:schemeClr val="tx1"/>
                </a:solidFill>
              </a:rPr>
              <a:t>sorunlarında azalma</a:t>
            </a:r>
            <a:endParaRPr lang="tr-TR" dirty="0">
              <a:solidFill>
                <a:schemeClr val="tx1"/>
              </a:solidFill>
            </a:endParaRPr>
          </a:p>
          <a:p>
            <a:r>
              <a:rPr lang="tr-TR" dirty="0">
                <a:solidFill>
                  <a:schemeClr val="tx1"/>
                </a:solidFill>
              </a:rPr>
              <a:t>• Toplumun tütün yasasına desteği </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534" y="3134044"/>
            <a:ext cx="4579768" cy="2540340"/>
          </a:xfrm>
          <a:prstGeom prst="rect">
            <a:avLst/>
          </a:prstGeom>
        </p:spPr>
      </p:pic>
    </p:spTree>
    <p:extLst>
      <p:ext uri="{BB962C8B-B14F-4D97-AF65-F5344CB8AC3E}">
        <p14:creationId xmlns:p14="http://schemas.microsoft.com/office/powerpoint/2010/main" val="2520719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 </a:t>
            </a:r>
            <a:endParaRPr lang="tr-TR" dirty="0"/>
          </a:p>
        </p:txBody>
      </p:sp>
      <p:sp>
        <p:nvSpPr>
          <p:cNvPr id="3" name="İçerik Yer Tutucusu 2"/>
          <p:cNvSpPr>
            <a:spLocks noGrp="1"/>
          </p:cNvSpPr>
          <p:nvPr>
            <p:ph idx="1"/>
          </p:nvPr>
        </p:nvSpPr>
        <p:spPr>
          <a:xfrm>
            <a:off x="158497" y="1760561"/>
            <a:ext cx="11685200" cy="5046670"/>
          </a:xfrm>
          <a:prstGeom prst="rect">
            <a:avLst/>
          </a:prstGeom>
        </p:spPr>
        <p:txBody>
          <a:bodyPr/>
          <a:lstStyle/>
          <a:p>
            <a:pPr>
              <a:buFont typeface="Wingdings" panose="05000000000000000000" pitchFamily="2" charset="2"/>
              <a:buChar char="Ø"/>
            </a:pPr>
            <a:r>
              <a:rPr lang="tr-TR" dirty="0" smtClean="0"/>
              <a:t>Tütün kontrolü uygulamaları neticesinde Dünya</a:t>
            </a:r>
          </a:p>
          <a:p>
            <a:pPr>
              <a:buFont typeface="Wingdings" panose="05000000000000000000" pitchFamily="2" charset="2"/>
              <a:buChar char="Ø"/>
            </a:pPr>
            <a:r>
              <a:rPr lang="tr-TR" dirty="0" smtClean="0"/>
              <a:t>ya</a:t>
            </a:r>
          </a:p>
          <a:p>
            <a:pPr marL="0" indent="0">
              <a:buNone/>
            </a:pPr>
            <a:endParaRPr lang="tr-TR" dirty="0"/>
          </a:p>
        </p:txBody>
      </p:sp>
      <p:sp>
        <p:nvSpPr>
          <p:cNvPr id="6" name="Altbilgi Yer Tutucusu 5"/>
          <p:cNvSpPr>
            <a:spLocks noGrp="1"/>
          </p:cNvSpPr>
          <p:nvPr>
            <p:ph type="ftr" sz="quarter" idx="11"/>
          </p:nvPr>
        </p:nvSpPr>
        <p:spPr>
          <a:xfrm>
            <a:off x="1335593" y="6013337"/>
            <a:ext cx="4114800" cy="365125"/>
          </a:xfrm>
        </p:spPr>
        <p:txBody>
          <a:bodyPr/>
          <a:lstStyle/>
          <a:p>
            <a:r>
              <a:rPr lang="en-US" dirty="0" smtClean="0"/>
              <a:t>WHO Global Report On Trends In Prevalence Of Tobacco Use 2000-2025, World Health Organization, 2019</a:t>
            </a:r>
            <a:endParaRPr lang="tr-TR" dirty="0"/>
          </a:p>
        </p:txBody>
      </p:sp>
      <p:pic>
        <p:nvPicPr>
          <p:cNvPr id="4" name="Resim 3"/>
          <p:cNvPicPr>
            <a:picLocks noChangeAspect="1"/>
          </p:cNvPicPr>
          <p:nvPr/>
        </p:nvPicPr>
        <p:blipFill rotWithShape="1">
          <a:blip r:embed="rId3"/>
          <a:srcRect l="39417" t="34666" r="22208" b="23778"/>
          <a:stretch/>
        </p:blipFill>
        <p:spPr>
          <a:xfrm>
            <a:off x="325109" y="2422206"/>
            <a:ext cx="5791120" cy="3527489"/>
          </a:xfrm>
          <a:prstGeom prst="rect">
            <a:avLst/>
          </a:prstGeom>
        </p:spPr>
      </p:pic>
      <p:pic>
        <p:nvPicPr>
          <p:cNvPr id="5" name="Picture 2"/>
          <p:cNvPicPr>
            <a:picLocks noChangeAspect="1"/>
          </p:cNvPicPr>
          <p:nvPr/>
        </p:nvPicPr>
        <p:blipFill>
          <a:blip r:embed="rId4"/>
          <a:stretch>
            <a:fillRect/>
          </a:stretch>
        </p:blipFill>
        <p:spPr>
          <a:xfrm>
            <a:off x="6178713" y="2422206"/>
            <a:ext cx="5602500" cy="4707510"/>
          </a:xfrm>
          <a:prstGeom prst="rect">
            <a:avLst/>
          </a:prstGeom>
        </p:spPr>
      </p:pic>
    </p:spTree>
    <p:extLst>
      <p:ext uri="{BB962C8B-B14F-4D97-AF65-F5344CB8AC3E}">
        <p14:creationId xmlns:p14="http://schemas.microsoft.com/office/powerpoint/2010/main" val="4013534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1201400" cy="412376"/>
          </a:xfrm>
        </p:spPr>
        <p:txBody>
          <a:bodyPr>
            <a:normAutofit fontScale="90000"/>
          </a:bodyPr>
          <a:lstStyle/>
          <a:p>
            <a:r>
              <a:rPr lang="tr-TR" dirty="0" smtClean="0"/>
              <a:t>NİKOTİN BAĞIMLILIĞI KRİTERLERİ</a:t>
            </a:r>
            <a:endParaRPr lang="tr-TR" dirty="0"/>
          </a:p>
        </p:txBody>
      </p:sp>
      <p:sp>
        <p:nvSpPr>
          <p:cNvPr id="3" name="İçerik Yer Tutucusu 2"/>
          <p:cNvSpPr>
            <a:spLocks noGrp="1"/>
          </p:cNvSpPr>
          <p:nvPr>
            <p:ph idx="1"/>
          </p:nvPr>
        </p:nvSpPr>
        <p:spPr>
          <a:xfrm>
            <a:off x="0" y="412377"/>
            <a:ext cx="11353800" cy="5764586"/>
          </a:xfrm>
        </p:spPr>
        <p:txBody>
          <a:bodyPr>
            <a:normAutofit fontScale="70000" lnSpcReduction="20000"/>
          </a:bodyPr>
          <a:lstStyle/>
          <a:p>
            <a:pPr>
              <a:buFont typeface="Wingdings" panose="05000000000000000000" pitchFamily="2" charset="2"/>
              <a:buChar char="v"/>
            </a:pPr>
            <a:r>
              <a:rPr lang="tr-TR" dirty="0" smtClean="0"/>
              <a:t>DSM(</a:t>
            </a:r>
            <a:r>
              <a:rPr lang="tr-TR" dirty="0" err="1" smtClean="0"/>
              <a:t>Diagnostik</a:t>
            </a:r>
            <a:r>
              <a:rPr lang="tr-TR" dirty="0" smtClean="0"/>
              <a:t> </a:t>
            </a:r>
            <a:r>
              <a:rPr lang="tr-TR" dirty="0" err="1"/>
              <a:t>A</a:t>
            </a:r>
            <a:r>
              <a:rPr lang="tr-TR" dirty="0" err="1" smtClean="0"/>
              <a:t>nd</a:t>
            </a:r>
            <a:r>
              <a:rPr lang="tr-TR" dirty="0" smtClean="0"/>
              <a:t> </a:t>
            </a:r>
            <a:r>
              <a:rPr lang="tr-TR" dirty="0"/>
              <a:t>S</a:t>
            </a:r>
            <a:r>
              <a:rPr lang="tr-TR" dirty="0" smtClean="0"/>
              <a:t>tatistical </a:t>
            </a:r>
            <a:r>
              <a:rPr lang="tr-TR" dirty="0"/>
              <a:t>M</a:t>
            </a:r>
            <a:r>
              <a:rPr lang="tr-TR" dirty="0" smtClean="0"/>
              <a:t>anual Of </a:t>
            </a:r>
            <a:r>
              <a:rPr lang="tr-TR" dirty="0" err="1" smtClean="0"/>
              <a:t>Mental</a:t>
            </a:r>
            <a:r>
              <a:rPr lang="tr-TR" dirty="0" smtClean="0"/>
              <a:t> </a:t>
            </a:r>
            <a:r>
              <a:rPr lang="tr-TR" dirty="0" err="1" smtClean="0"/>
              <a:t>Disorders</a:t>
            </a:r>
            <a:r>
              <a:rPr lang="tr-TR" dirty="0" smtClean="0"/>
              <a:t>)-V Kriterlerine Göre Madde Bağımlılığı,1 yıllık sürede herhangi bir zaman ortaya çıkan , aşağıdakilerden 3’ü ile kendini </a:t>
            </a:r>
            <a:r>
              <a:rPr lang="tr-TR" dirty="0" err="1" smtClean="0"/>
              <a:t>gösteren,klinik</a:t>
            </a:r>
            <a:r>
              <a:rPr lang="tr-TR" dirty="0" smtClean="0"/>
              <a:t> olarak belirgin bir bozulmaya ya da sıkıntıya yol açan uygunsuz bir tütün kullanım örüntüsü:</a:t>
            </a:r>
          </a:p>
          <a:p>
            <a:pPr>
              <a:buFont typeface="Wingdings" panose="05000000000000000000" pitchFamily="2" charset="2"/>
              <a:buChar char="q"/>
            </a:pPr>
            <a:r>
              <a:rPr lang="tr-TR" dirty="0" smtClean="0"/>
              <a:t>Maddenin niyet edilenden daha uzun süre ve daha yüksek miktarlarda kullanılması</a:t>
            </a:r>
          </a:p>
          <a:p>
            <a:pPr>
              <a:buFont typeface="Wingdings" panose="05000000000000000000" pitchFamily="2" charset="2"/>
              <a:buChar char="q"/>
            </a:pPr>
            <a:r>
              <a:rPr lang="tr-TR" dirty="0" smtClean="0"/>
              <a:t>Madde kullanımını bırakmaya veya azaltmaya yönelik sürekli bir isteğin veya en az bir başarısız denemenin varlığı</a:t>
            </a:r>
          </a:p>
          <a:p>
            <a:pPr>
              <a:buFont typeface="Wingdings" panose="05000000000000000000" pitchFamily="2" charset="2"/>
              <a:buChar char="q"/>
            </a:pPr>
            <a:r>
              <a:rPr lang="tr-TR" dirty="0" smtClean="0"/>
              <a:t>Maddeyi temin etmek ,kullanmak veya etkisinden kurtulmak için fazla zaman harcanması</a:t>
            </a:r>
          </a:p>
          <a:p>
            <a:pPr>
              <a:buFont typeface="Wingdings" panose="05000000000000000000" pitchFamily="2" charset="2"/>
              <a:buChar char="q"/>
            </a:pPr>
            <a:r>
              <a:rPr lang="tr-TR" dirty="0" smtClean="0"/>
              <a:t>Maddenin neden olduğu veya hızlandırdığı(alevlendirdiği),sürekli yada yineleyici </a:t>
            </a:r>
            <a:r>
              <a:rPr lang="tr-TR" dirty="0" err="1" smtClean="0"/>
              <a:t>sosyal,psikolojik</a:t>
            </a:r>
            <a:r>
              <a:rPr lang="tr-TR" dirty="0" smtClean="0"/>
              <a:t> ya da fiziksel bir sorunun varlığının bilinmesine karşın tütün kullanımını sürdürme</a:t>
            </a:r>
          </a:p>
          <a:p>
            <a:pPr>
              <a:buFont typeface="Wingdings" panose="05000000000000000000" pitchFamily="2" charset="2"/>
              <a:buChar char="q"/>
            </a:pPr>
            <a:r>
              <a:rPr lang="tr-TR" dirty="0" smtClean="0"/>
              <a:t>Tütün kullanımından ötürü önemli birtakım </a:t>
            </a:r>
            <a:r>
              <a:rPr lang="tr-TR" dirty="0" err="1" smtClean="0"/>
              <a:t>toplumsal,işle</a:t>
            </a:r>
            <a:r>
              <a:rPr lang="tr-TR" dirty="0" smtClean="0"/>
              <a:t> ilgili etkinliklerin ya da eğlenme-dinlenme etkinliklerinin bırakılması ya da azaltılması</a:t>
            </a:r>
          </a:p>
          <a:p>
            <a:pPr>
              <a:buFont typeface="Wingdings" panose="05000000000000000000" pitchFamily="2" charset="2"/>
              <a:buChar char="q"/>
            </a:pPr>
            <a:r>
              <a:rPr lang="tr-TR" dirty="0" smtClean="0"/>
              <a:t>Yineleyici bir </a:t>
            </a:r>
            <a:r>
              <a:rPr lang="tr-TR" dirty="0" err="1" smtClean="0"/>
              <a:t>biçimde,tehlikeli</a:t>
            </a:r>
            <a:r>
              <a:rPr lang="tr-TR" dirty="0" smtClean="0"/>
              <a:t> olabilecek durumlarda tütün kullanma(Örneğin yatakta sigara içme)</a:t>
            </a:r>
          </a:p>
          <a:p>
            <a:pPr>
              <a:buFont typeface="Wingdings" panose="05000000000000000000" pitchFamily="2" charset="2"/>
              <a:buChar char="q"/>
            </a:pPr>
            <a:r>
              <a:rPr lang="tr-TR" dirty="0" smtClean="0"/>
              <a:t>İşte, okulda ya da evdeki konumunun gereği olan başlıca yükümlülüklerini yerine getirememe ile sonuçlanan yineleyici tütün kullanımı</a:t>
            </a:r>
          </a:p>
          <a:p>
            <a:pPr>
              <a:buFont typeface="Wingdings" panose="05000000000000000000" pitchFamily="2" charset="2"/>
              <a:buChar char="q"/>
            </a:pPr>
            <a:r>
              <a:rPr lang="tr-TR" dirty="0" smtClean="0"/>
              <a:t>Tolerans Gelişmiş Olması(Fizyolojik Bağımlılık):Maddenin keyif verici etkisini duyumsayabilmek için dozun belirgin bir şekilde arttırılması veya aynı dozun yinelenerek alınması sırasında başlangıçtaki keyif verici etkinin duyumsanamaması hali</a:t>
            </a:r>
          </a:p>
          <a:p>
            <a:pPr>
              <a:buFont typeface="Wingdings" panose="05000000000000000000" pitchFamily="2" charset="2"/>
              <a:buChar char="q"/>
            </a:pPr>
            <a:r>
              <a:rPr lang="tr-TR" dirty="0" smtClean="0"/>
              <a:t>Çekilme(</a:t>
            </a:r>
            <a:r>
              <a:rPr lang="tr-TR" dirty="0" err="1" smtClean="0"/>
              <a:t>Withdrawal</a:t>
            </a:r>
            <a:r>
              <a:rPr lang="tr-TR" dirty="0" smtClean="0"/>
              <a:t>)ye bağlı yoksunluk gelişmiş olması(Fizyolojik Bağımlılık):Tütün yoksunluk sendromu belirtilerinin gelişmiş olması veya yoksunluktan kurtulmak için tütün alınması</a:t>
            </a:r>
          </a:p>
          <a:p>
            <a:pPr>
              <a:buFont typeface="Wingdings" panose="05000000000000000000" pitchFamily="2" charset="2"/>
              <a:buChar char="v"/>
            </a:pPr>
            <a:endParaRPr lang="tr-TR" dirty="0"/>
          </a:p>
        </p:txBody>
      </p:sp>
      <p:sp>
        <p:nvSpPr>
          <p:cNvPr id="4" name="Altbilgi Yer Tutucusu 3"/>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148037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61016"/>
            <a:ext cx="10515600" cy="1325563"/>
          </a:xfrm>
        </p:spPr>
        <p:txBody>
          <a:bodyPr/>
          <a:lstStyle/>
          <a:p>
            <a:r>
              <a:rPr lang="tr-TR" dirty="0" smtClean="0"/>
              <a:t>TÜTÜN YOKSUNLUĞU</a:t>
            </a:r>
            <a:endParaRPr lang="tr-TR" dirty="0"/>
          </a:p>
        </p:txBody>
      </p:sp>
      <p:sp>
        <p:nvSpPr>
          <p:cNvPr id="3" name="İçerik Yer Tutucusu 2"/>
          <p:cNvSpPr>
            <a:spLocks noGrp="1"/>
          </p:cNvSpPr>
          <p:nvPr>
            <p:ph idx="1"/>
          </p:nvPr>
        </p:nvSpPr>
        <p:spPr>
          <a:xfrm>
            <a:off x="0" y="964547"/>
            <a:ext cx="11353800" cy="5212416"/>
          </a:xfrm>
        </p:spPr>
        <p:txBody>
          <a:bodyPr>
            <a:normAutofit fontScale="85000" lnSpcReduction="20000"/>
          </a:bodyPr>
          <a:lstStyle/>
          <a:p>
            <a:pPr>
              <a:buFont typeface="Wingdings" panose="05000000000000000000" pitchFamily="2" charset="2"/>
              <a:buChar char="v"/>
            </a:pPr>
            <a:r>
              <a:rPr lang="tr-TR" dirty="0" smtClean="0"/>
              <a:t>En az birkaç hafta ,her gün tütün kullanma(A)</a:t>
            </a:r>
          </a:p>
          <a:p>
            <a:pPr>
              <a:buFont typeface="Wingdings" panose="05000000000000000000" pitchFamily="2" charset="2"/>
              <a:buChar char="v"/>
            </a:pPr>
            <a:r>
              <a:rPr lang="tr-TR" dirty="0" smtClean="0"/>
              <a:t>Tütün kullanımının bırakılmasından ya da miktarının azaltılmasından sonraki 24 saat içinde, aşağıdaki bulgulardan en az dört belirti ya da bulgunun gelişmesi</a:t>
            </a:r>
            <a:r>
              <a:rPr lang="tr-TR" dirty="0" smtClean="0">
                <a:sym typeface="Wingdings" panose="05000000000000000000" pitchFamily="2" charset="2"/>
              </a:rPr>
              <a:t>(B)</a:t>
            </a:r>
            <a:endParaRPr lang="tr-TR" dirty="0" smtClean="0"/>
          </a:p>
          <a:p>
            <a:pPr>
              <a:buFont typeface="Wingdings" panose="05000000000000000000" pitchFamily="2" charset="2"/>
              <a:buChar char="ü"/>
            </a:pPr>
            <a:r>
              <a:rPr lang="tr-TR" dirty="0" smtClean="0"/>
              <a:t>Çabuk sinirlenme ve </a:t>
            </a:r>
            <a:r>
              <a:rPr lang="tr-TR" dirty="0" err="1" smtClean="0"/>
              <a:t>huzursuzluk,engellenmişlik</a:t>
            </a:r>
            <a:r>
              <a:rPr lang="tr-TR" dirty="0" smtClean="0"/>
              <a:t> duygusu ya da öfke</a:t>
            </a:r>
          </a:p>
          <a:p>
            <a:pPr>
              <a:buFont typeface="Wingdings" panose="05000000000000000000" pitchFamily="2" charset="2"/>
              <a:buChar char="ü"/>
            </a:pPr>
            <a:r>
              <a:rPr lang="tr-TR" dirty="0" smtClean="0"/>
              <a:t>Bunaltı(</a:t>
            </a:r>
            <a:r>
              <a:rPr lang="tr-TR" dirty="0" err="1" smtClean="0"/>
              <a:t>Anksiyete</a:t>
            </a:r>
            <a:r>
              <a:rPr lang="tr-TR" dirty="0" smtClean="0"/>
              <a:t>)</a:t>
            </a:r>
          </a:p>
          <a:p>
            <a:pPr>
              <a:buFont typeface="Wingdings" panose="05000000000000000000" pitchFamily="2" charset="2"/>
              <a:buChar char="ü"/>
            </a:pPr>
            <a:r>
              <a:rPr lang="tr-TR" dirty="0" smtClean="0"/>
              <a:t>Dikkatin Belirli Bir Konuya &amp;Uğraşa Yoğunlaştırılmasında Zorluk</a:t>
            </a:r>
          </a:p>
          <a:p>
            <a:pPr>
              <a:buFont typeface="Wingdings" panose="05000000000000000000" pitchFamily="2" charset="2"/>
              <a:buChar char="ü"/>
            </a:pPr>
            <a:r>
              <a:rPr lang="tr-TR" dirty="0" smtClean="0"/>
              <a:t>İştahta artma ve kilo alma</a:t>
            </a:r>
          </a:p>
          <a:p>
            <a:pPr>
              <a:buFont typeface="Wingdings" panose="05000000000000000000" pitchFamily="2" charset="2"/>
              <a:buChar char="ü"/>
            </a:pPr>
            <a:r>
              <a:rPr lang="tr-TR" dirty="0" smtClean="0"/>
              <a:t>Hareketsiz duramama(</a:t>
            </a:r>
            <a:r>
              <a:rPr lang="tr-TR" dirty="0" err="1" smtClean="0"/>
              <a:t>Restlessnes</a:t>
            </a:r>
            <a:r>
              <a:rPr lang="tr-TR" dirty="0" smtClean="0"/>
              <a:t>),Huzursuzluk</a:t>
            </a:r>
          </a:p>
          <a:p>
            <a:pPr>
              <a:buFont typeface="Wingdings" panose="05000000000000000000" pitchFamily="2" charset="2"/>
              <a:buChar char="ü"/>
            </a:pPr>
            <a:r>
              <a:rPr lang="tr-TR" dirty="0" smtClean="0"/>
              <a:t>Çökkün </a:t>
            </a:r>
            <a:r>
              <a:rPr lang="tr-TR" dirty="0" err="1" smtClean="0"/>
              <a:t>duygudurum</a:t>
            </a:r>
            <a:endParaRPr lang="tr-TR" dirty="0" smtClean="0"/>
          </a:p>
          <a:p>
            <a:pPr>
              <a:buFont typeface="Wingdings" panose="05000000000000000000" pitchFamily="2" charset="2"/>
              <a:buChar char="ü"/>
            </a:pPr>
            <a:r>
              <a:rPr lang="tr-TR" dirty="0" smtClean="0"/>
              <a:t>Uykusuzluk, Kalp Atım Hızında Azalma</a:t>
            </a:r>
          </a:p>
          <a:p>
            <a:pPr>
              <a:buFont typeface="Wingdings" panose="05000000000000000000" pitchFamily="2" charset="2"/>
              <a:buChar char="v"/>
            </a:pPr>
            <a:r>
              <a:rPr lang="tr-TR" dirty="0" smtClean="0"/>
              <a:t>B tanı ölçülerindeki durumlar sonucunda klinik açıdan belirgin bir sıkıntıya ya da </a:t>
            </a:r>
            <a:r>
              <a:rPr lang="tr-TR" dirty="0" err="1" smtClean="0"/>
              <a:t>toplumsal,işle</a:t>
            </a:r>
            <a:r>
              <a:rPr lang="tr-TR" dirty="0" smtClean="0"/>
              <a:t> ilgili alanlarda ya da önemli diğer işlevsellik alanlarında işlevsellikte düşme(C)</a:t>
            </a:r>
          </a:p>
          <a:p>
            <a:pPr>
              <a:buFont typeface="Wingdings" panose="05000000000000000000" pitchFamily="2" charset="2"/>
              <a:buChar char="v"/>
            </a:pPr>
            <a:r>
              <a:rPr lang="tr-TR" dirty="0" smtClean="0"/>
              <a:t>Bu belirtiler ve bulgular başka bir sağlık durumuna bağlanamaz, başka bir madde yoksunluğu ya da psikiyatrik bozuklukla daha iyi açıklanamaz(D)</a:t>
            </a:r>
          </a:p>
          <a:p>
            <a:pPr>
              <a:buFont typeface="Wingdings" panose="05000000000000000000" pitchFamily="2" charset="2"/>
              <a:buChar char="v"/>
            </a:pPr>
            <a:endParaRPr lang="tr-TR" dirty="0" smtClean="0"/>
          </a:p>
          <a:p>
            <a:pPr>
              <a:buFont typeface="Wingdings" panose="05000000000000000000" pitchFamily="2" charset="2"/>
              <a:buChar char="v"/>
            </a:pPr>
            <a:endParaRPr lang="tr-TR" dirty="0" smtClean="0"/>
          </a:p>
          <a:p>
            <a:pPr>
              <a:buFont typeface="Wingdings" panose="05000000000000000000" pitchFamily="2" charset="2"/>
              <a:buChar char="v"/>
            </a:pPr>
            <a:endParaRPr lang="tr-TR" dirty="0"/>
          </a:p>
        </p:txBody>
      </p:sp>
      <p:sp>
        <p:nvSpPr>
          <p:cNvPr id="4" name="Altbilgi Yer Tutucusu 3"/>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772253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Nikotin bağımlılığı/</a:t>
            </a:r>
            <a:r>
              <a:rPr lang="tr-TR" dirty="0" err="1"/>
              <a:t>Fagerström</a:t>
            </a:r>
            <a:r>
              <a:rPr lang="tr-TR" dirty="0"/>
              <a:t> Nikotin Bağımlılık Testi 	</a:t>
            </a:r>
          </a:p>
        </p:txBody>
      </p:sp>
      <p:sp>
        <p:nvSpPr>
          <p:cNvPr id="3" name="İçerik Yer Tutucusu 2"/>
          <p:cNvSpPr>
            <a:spLocks noGrp="1"/>
          </p:cNvSpPr>
          <p:nvPr>
            <p:ph idx="1"/>
          </p:nvPr>
        </p:nvSpPr>
        <p:spPr>
          <a:xfrm>
            <a:off x="951186" y="5921533"/>
            <a:ext cx="10946524" cy="1165226"/>
          </a:xfrm>
          <a:prstGeom prst="rect">
            <a:avLst/>
          </a:prstGeom>
        </p:spPr>
        <p:txBody>
          <a:bodyPr>
            <a:normAutofit lnSpcReduction="10000"/>
          </a:bodyPr>
          <a:lstStyle/>
          <a:p>
            <a:pPr>
              <a:buFont typeface="Wingdings" panose="05000000000000000000" pitchFamily="2" charset="2"/>
              <a:buChar char="Ø"/>
            </a:pPr>
            <a:r>
              <a:rPr lang="tr-TR" dirty="0"/>
              <a:t>Nikotin bağımlılığı ve şiddetinin değerlendirilmesi; sigara bırakma yaklaşımının belirlenmesi ve tedavide izlenecek adımları göstermesi açısından değerli </a:t>
            </a:r>
          </a:p>
        </p:txBody>
      </p:sp>
      <p:pic>
        <p:nvPicPr>
          <p:cNvPr id="4" name="Resim 3"/>
          <p:cNvPicPr>
            <a:picLocks noChangeAspect="1"/>
          </p:cNvPicPr>
          <p:nvPr/>
        </p:nvPicPr>
        <p:blipFill rotWithShape="1">
          <a:blip r:embed="rId2"/>
          <a:srcRect l="22500" t="31296" r="44375" b="31111"/>
          <a:stretch/>
        </p:blipFill>
        <p:spPr>
          <a:xfrm>
            <a:off x="951186" y="2004839"/>
            <a:ext cx="5777160" cy="3687935"/>
          </a:xfrm>
          <a:prstGeom prst="rect">
            <a:avLst/>
          </a:prstGeom>
        </p:spPr>
      </p:pic>
      <p:sp>
        <p:nvSpPr>
          <p:cNvPr id="5" name="Yuvarlatılmış Dikdörtgen 4"/>
          <p:cNvSpPr/>
          <p:nvPr/>
        </p:nvSpPr>
        <p:spPr>
          <a:xfrm>
            <a:off x="7506269" y="2431338"/>
            <a:ext cx="3847531" cy="291858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a:solidFill>
                  <a:schemeClr val="tx1"/>
                </a:solidFill>
              </a:rPr>
              <a:t>Toplam skor</a:t>
            </a:r>
          </a:p>
          <a:p>
            <a:r>
              <a:rPr lang="tr-TR" sz="2000" dirty="0" smtClean="0">
                <a:solidFill>
                  <a:schemeClr val="tx1"/>
                </a:solidFill>
              </a:rPr>
              <a:t>0-2  </a:t>
            </a:r>
            <a:r>
              <a:rPr lang="tr-TR" sz="2000" dirty="0" smtClean="0">
                <a:solidFill>
                  <a:schemeClr val="tx1"/>
                </a:solidFill>
                <a:sym typeface="Wingdings" panose="05000000000000000000" pitchFamily="2" charset="2"/>
              </a:rPr>
              <a:t></a:t>
            </a:r>
            <a:r>
              <a:rPr lang="tr-TR" sz="2000" dirty="0" smtClean="0">
                <a:solidFill>
                  <a:schemeClr val="tx1"/>
                </a:solidFill>
              </a:rPr>
              <a:t> </a:t>
            </a:r>
            <a:r>
              <a:rPr lang="tr-TR" sz="2000" dirty="0">
                <a:solidFill>
                  <a:schemeClr val="tx1"/>
                </a:solidFill>
              </a:rPr>
              <a:t>Çok az bağımlılık</a:t>
            </a:r>
          </a:p>
          <a:p>
            <a:r>
              <a:rPr lang="tr-TR" sz="2000" dirty="0" smtClean="0">
                <a:solidFill>
                  <a:schemeClr val="tx1"/>
                </a:solidFill>
              </a:rPr>
              <a:t>3-4  </a:t>
            </a:r>
            <a:r>
              <a:rPr lang="tr-TR" sz="2000" dirty="0" smtClean="0">
                <a:solidFill>
                  <a:schemeClr val="tx1"/>
                </a:solidFill>
                <a:sym typeface="Wingdings" panose="05000000000000000000" pitchFamily="2" charset="2"/>
              </a:rPr>
              <a:t> </a:t>
            </a:r>
            <a:r>
              <a:rPr lang="tr-TR" sz="2000" dirty="0" smtClean="0">
                <a:solidFill>
                  <a:schemeClr val="tx1"/>
                </a:solidFill>
              </a:rPr>
              <a:t>Az </a:t>
            </a:r>
            <a:r>
              <a:rPr lang="tr-TR" sz="2000" dirty="0">
                <a:solidFill>
                  <a:schemeClr val="tx1"/>
                </a:solidFill>
              </a:rPr>
              <a:t>bağımlılık</a:t>
            </a:r>
          </a:p>
          <a:p>
            <a:r>
              <a:rPr lang="tr-TR" sz="2000" dirty="0" smtClean="0">
                <a:solidFill>
                  <a:schemeClr val="tx1"/>
                </a:solidFill>
              </a:rPr>
              <a:t>5     </a:t>
            </a:r>
            <a:r>
              <a:rPr lang="tr-TR" sz="2000" dirty="0" smtClean="0">
                <a:solidFill>
                  <a:schemeClr val="tx1"/>
                </a:solidFill>
                <a:sym typeface="Wingdings" panose="05000000000000000000" pitchFamily="2" charset="2"/>
              </a:rPr>
              <a:t></a:t>
            </a:r>
            <a:r>
              <a:rPr lang="tr-TR" sz="2000" dirty="0" smtClean="0">
                <a:solidFill>
                  <a:schemeClr val="tx1"/>
                </a:solidFill>
              </a:rPr>
              <a:t> </a:t>
            </a:r>
            <a:r>
              <a:rPr lang="tr-TR" sz="2000" dirty="0">
                <a:solidFill>
                  <a:schemeClr val="tx1"/>
                </a:solidFill>
              </a:rPr>
              <a:t>Orta derecede bağımlılık</a:t>
            </a:r>
          </a:p>
          <a:p>
            <a:r>
              <a:rPr lang="tr-TR" sz="2000" dirty="0" smtClean="0">
                <a:solidFill>
                  <a:schemeClr val="tx1"/>
                </a:solidFill>
              </a:rPr>
              <a:t>6-7  </a:t>
            </a:r>
            <a:r>
              <a:rPr lang="tr-TR" sz="2000" dirty="0" smtClean="0">
                <a:solidFill>
                  <a:schemeClr val="tx1"/>
                </a:solidFill>
                <a:sym typeface="Wingdings" panose="05000000000000000000" pitchFamily="2" charset="2"/>
              </a:rPr>
              <a:t></a:t>
            </a:r>
            <a:r>
              <a:rPr lang="tr-TR" sz="2000" dirty="0" smtClean="0">
                <a:solidFill>
                  <a:schemeClr val="tx1"/>
                </a:solidFill>
              </a:rPr>
              <a:t>Yüksek </a:t>
            </a:r>
            <a:r>
              <a:rPr lang="tr-TR" sz="2000" dirty="0">
                <a:solidFill>
                  <a:schemeClr val="tx1"/>
                </a:solidFill>
              </a:rPr>
              <a:t>bağımlılık</a:t>
            </a:r>
          </a:p>
          <a:p>
            <a:r>
              <a:rPr lang="tr-TR" sz="2000" dirty="0" smtClean="0">
                <a:solidFill>
                  <a:schemeClr val="tx1"/>
                </a:solidFill>
              </a:rPr>
              <a:t>8-10</a:t>
            </a:r>
            <a:r>
              <a:rPr lang="tr-TR" sz="2000" dirty="0" smtClean="0">
                <a:solidFill>
                  <a:schemeClr val="tx1"/>
                </a:solidFill>
                <a:sym typeface="Wingdings" panose="05000000000000000000" pitchFamily="2" charset="2"/>
              </a:rPr>
              <a:t></a:t>
            </a:r>
            <a:r>
              <a:rPr lang="tr-TR" sz="2000" dirty="0" smtClean="0">
                <a:solidFill>
                  <a:schemeClr val="tx1"/>
                </a:solidFill>
              </a:rPr>
              <a:t>Çok </a:t>
            </a:r>
            <a:r>
              <a:rPr lang="tr-TR" sz="2000" dirty="0">
                <a:solidFill>
                  <a:schemeClr val="tx1"/>
                </a:solidFill>
              </a:rPr>
              <a:t>yüksek bağımlılık</a:t>
            </a:r>
          </a:p>
        </p:txBody>
      </p:sp>
    </p:spTree>
    <p:extLst>
      <p:ext uri="{BB962C8B-B14F-4D97-AF65-F5344CB8AC3E}">
        <p14:creationId xmlns:p14="http://schemas.microsoft.com/office/powerpoint/2010/main" val="3664555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0515600" cy="477557"/>
          </a:xfrm>
        </p:spPr>
        <p:txBody>
          <a:bodyPr>
            <a:normAutofit fontScale="90000"/>
          </a:bodyPr>
          <a:lstStyle/>
          <a:p>
            <a:r>
              <a:rPr lang="tr-TR" dirty="0" smtClean="0"/>
              <a:t>Tütün Kullanan Hastaların Değerlendirilmesi</a:t>
            </a:r>
            <a:endParaRPr lang="tr-TR" dirty="0"/>
          </a:p>
        </p:txBody>
      </p:sp>
      <p:sp>
        <p:nvSpPr>
          <p:cNvPr id="3" name="İçerik Yer Tutucusu 2"/>
          <p:cNvSpPr>
            <a:spLocks noGrp="1"/>
          </p:cNvSpPr>
          <p:nvPr>
            <p:ph idx="1"/>
          </p:nvPr>
        </p:nvSpPr>
        <p:spPr>
          <a:xfrm>
            <a:off x="0" y="477557"/>
            <a:ext cx="11353800" cy="6479055"/>
          </a:xfrm>
        </p:spPr>
        <p:txBody>
          <a:bodyPr/>
          <a:lstStyle/>
          <a:p>
            <a:pPr>
              <a:buFont typeface="Wingdings" panose="05000000000000000000" pitchFamily="2" charset="2"/>
              <a:buChar char="v"/>
            </a:pPr>
            <a:r>
              <a:rPr lang="tr-TR" dirty="0" err="1" smtClean="0"/>
              <a:t>Klinisyenlerin</a:t>
            </a:r>
            <a:r>
              <a:rPr lang="tr-TR" dirty="0" smtClean="0"/>
              <a:t> nikotin bağımlılığını alevlenmeler ve </a:t>
            </a:r>
            <a:r>
              <a:rPr lang="tr-TR" dirty="0" err="1" smtClean="0"/>
              <a:t>remisyonlar</a:t>
            </a:r>
            <a:r>
              <a:rPr lang="tr-TR" dirty="0" smtClean="0"/>
              <a:t> ile seyreden bir kronik sağlık durumu olarak görmeleri </a:t>
            </a:r>
            <a:r>
              <a:rPr lang="tr-TR" dirty="0" err="1" smtClean="0"/>
              <a:t>gerekmektedir.Her</a:t>
            </a:r>
            <a:r>
              <a:rPr lang="tr-TR" dirty="0" smtClean="0"/>
              <a:t> hekim yaklaşımı </a:t>
            </a:r>
            <a:r>
              <a:rPr lang="tr-TR" dirty="0" err="1" smtClean="0"/>
              <a:t>bilmeli,her</a:t>
            </a:r>
            <a:r>
              <a:rPr lang="tr-TR" dirty="0" smtClean="0"/>
              <a:t> hastanın tütün kullanım durumu </a:t>
            </a:r>
            <a:r>
              <a:rPr lang="tr-TR" dirty="0" err="1" smtClean="0"/>
              <a:t>dökümante</a:t>
            </a:r>
            <a:r>
              <a:rPr lang="tr-TR" dirty="0" smtClean="0"/>
              <a:t> edilmeli</a:t>
            </a:r>
          </a:p>
          <a:p>
            <a:pPr>
              <a:buFont typeface="Wingdings" panose="05000000000000000000" pitchFamily="2" charset="2"/>
              <a:buChar char="v"/>
            </a:pPr>
            <a:r>
              <a:rPr lang="tr-TR" dirty="0" smtClean="0"/>
              <a:t>Meta </a:t>
            </a:r>
            <a:r>
              <a:rPr lang="tr-TR" dirty="0" err="1" smtClean="0"/>
              <a:t>analizler,doktorun</a:t>
            </a:r>
            <a:r>
              <a:rPr lang="tr-TR" dirty="0" smtClean="0"/>
              <a:t> kısa danışmanlık müdahalelerinin sigara içme oranlarını %30 oranında bırakma olasılığını arttırdığını bildirmektedir</a:t>
            </a:r>
          </a:p>
          <a:p>
            <a:pPr>
              <a:buFont typeface="Wingdings" panose="05000000000000000000" pitchFamily="2" charset="2"/>
              <a:buChar char="v"/>
            </a:pPr>
            <a:r>
              <a:rPr lang="tr-TR" dirty="0" smtClean="0"/>
              <a:t>Sigara bırakmanın teşvik edilmesi şimdilerde tıbbi bakımın önemli bir parçası olarak kabul edilmektedir</a:t>
            </a:r>
          </a:p>
          <a:p>
            <a:pPr>
              <a:buFont typeface="Wingdings" panose="05000000000000000000" pitchFamily="2" charset="2"/>
              <a:buChar char="v"/>
            </a:pPr>
            <a:r>
              <a:rPr lang="tr-TR" dirty="0" smtClean="0"/>
              <a:t>Sigara içme davranışı komplekstir ve </a:t>
            </a:r>
            <a:r>
              <a:rPr lang="tr-TR" dirty="0" err="1" smtClean="0"/>
              <a:t>başlama,bırakma,sürdürme,aralıklı</a:t>
            </a:r>
            <a:r>
              <a:rPr lang="tr-TR" dirty="0" smtClean="0"/>
              <a:t> içme ,</a:t>
            </a:r>
            <a:r>
              <a:rPr lang="tr-TR" dirty="0" err="1" smtClean="0"/>
              <a:t>nüks</a:t>
            </a:r>
            <a:r>
              <a:rPr lang="tr-TR" dirty="0" smtClean="0"/>
              <a:t> gibi farklı davranışsal </a:t>
            </a:r>
            <a:r>
              <a:rPr lang="tr-TR" dirty="0" err="1" smtClean="0"/>
              <a:t>kompenentleri</a:t>
            </a:r>
            <a:r>
              <a:rPr lang="tr-TR" dirty="0"/>
              <a:t> </a:t>
            </a:r>
            <a:r>
              <a:rPr lang="tr-TR" dirty="0" smtClean="0"/>
              <a:t>içerir.</a:t>
            </a:r>
          </a:p>
          <a:p>
            <a:pPr>
              <a:buFont typeface="Wingdings" panose="05000000000000000000" pitchFamily="2" charset="2"/>
              <a:buChar char="v"/>
            </a:pPr>
            <a:endParaRPr lang="tr-TR" dirty="0"/>
          </a:p>
        </p:txBody>
      </p:sp>
      <p:sp>
        <p:nvSpPr>
          <p:cNvPr id="4" name="Altbilgi Yer Tutucusu 3"/>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383549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0515600" cy="504450"/>
          </a:xfrm>
        </p:spPr>
        <p:txBody>
          <a:bodyPr>
            <a:normAutofit fontScale="90000"/>
          </a:bodyPr>
          <a:lstStyle/>
          <a:p>
            <a:r>
              <a:rPr lang="tr-TR" dirty="0" smtClean="0"/>
              <a:t>OLGULARIN EVRELENDİRİLMESİ</a:t>
            </a:r>
            <a:endParaRPr lang="tr-TR" dirty="0"/>
          </a:p>
        </p:txBody>
      </p:sp>
      <p:sp>
        <p:nvSpPr>
          <p:cNvPr id="3" name="İçerik Yer Tutucusu 2"/>
          <p:cNvSpPr>
            <a:spLocks noGrp="1"/>
          </p:cNvSpPr>
          <p:nvPr>
            <p:ph idx="1"/>
          </p:nvPr>
        </p:nvSpPr>
        <p:spPr>
          <a:xfrm>
            <a:off x="0" y="504450"/>
            <a:ext cx="11353800" cy="5672513"/>
          </a:xfrm>
        </p:spPr>
        <p:txBody>
          <a:bodyPr>
            <a:normAutofit fontScale="92500"/>
          </a:bodyPr>
          <a:lstStyle/>
          <a:p>
            <a:pPr>
              <a:buFont typeface="Wingdings" panose="05000000000000000000" pitchFamily="2" charset="2"/>
              <a:buChar char="v"/>
            </a:pPr>
            <a:r>
              <a:rPr lang="tr-TR" dirty="0" smtClean="0"/>
              <a:t>Bırakmayı düşünmeme(</a:t>
            </a:r>
            <a:r>
              <a:rPr lang="tr-TR" dirty="0" err="1" smtClean="0"/>
              <a:t>pre-contemplation</a:t>
            </a:r>
            <a:r>
              <a:rPr lang="tr-TR" dirty="0" smtClean="0"/>
              <a:t>):Birey sigarayı bırakmayı düşünmez ve sigaranın bir davranış problemi olduğunu kabul </a:t>
            </a:r>
            <a:r>
              <a:rPr lang="tr-TR" dirty="0" err="1" smtClean="0"/>
              <a:t>etmeyebilir.İçmekten</a:t>
            </a:r>
            <a:r>
              <a:rPr lang="tr-TR" dirty="0" smtClean="0"/>
              <a:t> zevk </a:t>
            </a:r>
            <a:r>
              <a:rPr lang="tr-TR" dirty="0" err="1" smtClean="0"/>
              <a:t>almakta,sigarayı</a:t>
            </a:r>
            <a:r>
              <a:rPr lang="tr-TR" dirty="0" smtClean="0"/>
              <a:t> </a:t>
            </a:r>
            <a:r>
              <a:rPr lang="tr-TR" dirty="0" err="1" smtClean="0"/>
              <a:t>sevmekte.Hastaya</a:t>
            </a:r>
            <a:r>
              <a:rPr lang="tr-TR" dirty="0" smtClean="0"/>
              <a:t> baskıcı olmayan bir tutumla sigaranın zararları konusunda bilgi verilmeli</a:t>
            </a:r>
          </a:p>
          <a:p>
            <a:pPr>
              <a:buFont typeface="Wingdings" panose="05000000000000000000" pitchFamily="2" charset="2"/>
              <a:buChar char="v"/>
            </a:pPr>
            <a:r>
              <a:rPr lang="tr-TR" dirty="0" smtClean="0"/>
              <a:t>Bırakmayı düşünme(</a:t>
            </a:r>
            <a:r>
              <a:rPr lang="tr-TR" dirty="0" err="1" smtClean="0"/>
              <a:t>contemplation</a:t>
            </a:r>
            <a:r>
              <a:rPr lang="tr-TR" dirty="0" smtClean="0"/>
              <a:t>):Birey henüz bırakmaya karar vermemiştir fakat bırakmayı düşünür ve sigaranın sağlığa zararları ,bırakma yolları hakkında bilgi edinme </a:t>
            </a:r>
            <a:r>
              <a:rPr lang="tr-TR" dirty="0" err="1" smtClean="0"/>
              <a:t>sürecindedir.Eyleme</a:t>
            </a:r>
            <a:r>
              <a:rPr lang="tr-TR" dirty="0" smtClean="0"/>
              <a:t> geçme konusunda cesaretlendirilmeli, motivasyon artırıcı görüşmeler yapılmalı</a:t>
            </a:r>
          </a:p>
          <a:p>
            <a:pPr>
              <a:buFont typeface="Wingdings" panose="05000000000000000000" pitchFamily="2" charset="2"/>
              <a:buChar char="v"/>
            </a:pPr>
            <a:r>
              <a:rPr lang="tr-TR" dirty="0" smtClean="0"/>
              <a:t>Bırakmaya hazırlanma(</a:t>
            </a:r>
            <a:r>
              <a:rPr lang="tr-TR" dirty="0" err="1" smtClean="0"/>
              <a:t>Preparation</a:t>
            </a:r>
            <a:r>
              <a:rPr lang="tr-TR" dirty="0" smtClean="0"/>
              <a:t>/</a:t>
            </a:r>
            <a:r>
              <a:rPr lang="tr-TR" dirty="0" err="1" smtClean="0"/>
              <a:t>ready</a:t>
            </a:r>
            <a:r>
              <a:rPr lang="tr-TR" dirty="0" smtClean="0"/>
              <a:t> </a:t>
            </a:r>
            <a:r>
              <a:rPr lang="tr-TR" dirty="0" err="1" smtClean="0"/>
              <a:t>for</a:t>
            </a:r>
            <a:r>
              <a:rPr lang="tr-TR" dirty="0" smtClean="0"/>
              <a:t> </a:t>
            </a:r>
            <a:r>
              <a:rPr lang="tr-TR" dirty="0" err="1" smtClean="0"/>
              <a:t>action</a:t>
            </a:r>
            <a:r>
              <a:rPr lang="tr-TR" dirty="0" smtClean="0"/>
              <a:t>):Birey sigarayı bırakmasına yardım edecek bir plan ve strateji </a:t>
            </a:r>
            <a:r>
              <a:rPr lang="tr-TR" dirty="0" err="1" smtClean="0"/>
              <a:t>geliştirmiştir.Risklerin</a:t>
            </a:r>
            <a:r>
              <a:rPr lang="tr-TR" dirty="0" smtClean="0"/>
              <a:t> </a:t>
            </a:r>
            <a:r>
              <a:rPr lang="tr-TR" dirty="0" err="1" smtClean="0"/>
              <a:t>bilincindedir.Bu</a:t>
            </a:r>
            <a:r>
              <a:rPr lang="tr-TR" dirty="0" smtClean="0"/>
              <a:t> evredeki hastaya </a:t>
            </a:r>
            <a:r>
              <a:rPr lang="tr-TR" dirty="0" err="1" smtClean="0"/>
              <a:t>farmakoterapi</a:t>
            </a:r>
            <a:r>
              <a:rPr lang="tr-TR" dirty="0" smtClean="0"/>
              <a:t> ve davranış desteği tedavisi yapılmalıdır.</a:t>
            </a:r>
          </a:p>
          <a:p>
            <a:pPr>
              <a:buFont typeface="Wingdings" panose="05000000000000000000" pitchFamily="2" charset="2"/>
              <a:buChar char="v"/>
            </a:pPr>
            <a:r>
              <a:rPr lang="tr-TR" dirty="0" smtClean="0"/>
              <a:t>Bırakmayı deneme(</a:t>
            </a:r>
            <a:r>
              <a:rPr lang="tr-TR" dirty="0" err="1" smtClean="0"/>
              <a:t>action</a:t>
            </a:r>
            <a:r>
              <a:rPr lang="tr-TR" dirty="0" smtClean="0"/>
              <a:t>):Birey sigarayı bırakmış, henüz 6 ayı dolmamıştır.</a:t>
            </a:r>
          </a:p>
          <a:p>
            <a:pPr>
              <a:buFont typeface="Wingdings" panose="05000000000000000000" pitchFamily="2" charset="2"/>
              <a:buChar char="v"/>
            </a:pPr>
            <a:r>
              <a:rPr lang="tr-TR" dirty="0" smtClean="0"/>
              <a:t>Bırakmayı sürdürme(</a:t>
            </a:r>
            <a:r>
              <a:rPr lang="tr-TR" dirty="0" err="1" smtClean="0"/>
              <a:t>maintenance</a:t>
            </a:r>
            <a:r>
              <a:rPr lang="tr-TR" dirty="0" smtClean="0"/>
              <a:t>):Birey 6 aydan daha uzun süredir sigara </a:t>
            </a:r>
            <a:r>
              <a:rPr lang="tr-TR" dirty="0" err="1" smtClean="0"/>
              <a:t>içmemektedir.Nüksten</a:t>
            </a:r>
            <a:r>
              <a:rPr lang="tr-TR" dirty="0" smtClean="0"/>
              <a:t> kaçınmaya </a:t>
            </a:r>
            <a:r>
              <a:rPr lang="tr-TR" dirty="0" err="1" smtClean="0"/>
              <a:t>çalışmaktadır.Kendine</a:t>
            </a:r>
            <a:r>
              <a:rPr lang="tr-TR" dirty="0" smtClean="0"/>
              <a:t> güveni artmıştır.</a:t>
            </a:r>
            <a:endParaRPr lang="tr-TR" dirty="0"/>
          </a:p>
        </p:txBody>
      </p:sp>
      <p:sp>
        <p:nvSpPr>
          <p:cNvPr id="4" name="Altbilgi Yer Tutucusu 3"/>
          <p:cNvSpPr>
            <a:spLocks noGrp="1"/>
          </p:cNvSpPr>
          <p:nvPr>
            <p:ph type="ftr" sz="quarter" idx="11"/>
          </p:nvPr>
        </p:nvSpPr>
        <p:spPr>
          <a:xfrm>
            <a:off x="0" y="5994400"/>
            <a:ext cx="12192000" cy="863600"/>
          </a:xfrm>
        </p:spPr>
        <p:txBody>
          <a:bodyPr/>
          <a:lstStyle/>
          <a:p>
            <a:endParaRPr lang="tr-TR" dirty="0"/>
          </a:p>
        </p:txBody>
      </p:sp>
    </p:spTree>
    <p:extLst>
      <p:ext uri="{BB962C8B-B14F-4D97-AF65-F5344CB8AC3E}">
        <p14:creationId xmlns:p14="http://schemas.microsoft.com/office/powerpoint/2010/main" val="6412958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1353800" cy="735105"/>
          </a:xfrm>
        </p:spPr>
        <p:txBody>
          <a:bodyPr/>
          <a:lstStyle/>
          <a:p>
            <a:r>
              <a:rPr lang="tr-TR" dirty="0" smtClean="0"/>
              <a:t>Sigara Bırakma Tedavisinde 5A 5R Kavramları</a:t>
            </a:r>
            <a:endParaRPr lang="tr-TR" dirty="0"/>
          </a:p>
        </p:txBody>
      </p:sp>
      <p:sp>
        <p:nvSpPr>
          <p:cNvPr id="3" name="İçerik Yer Tutucusu 2"/>
          <p:cNvSpPr>
            <a:spLocks noGrp="1"/>
          </p:cNvSpPr>
          <p:nvPr>
            <p:ph idx="1"/>
          </p:nvPr>
        </p:nvSpPr>
        <p:spPr>
          <a:xfrm>
            <a:off x="0" y="618566"/>
            <a:ext cx="11353800" cy="5558398"/>
          </a:xfrm>
        </p:spPr>
        <p:txBody>
          <a:bodyPr/>
          <a:lstStyle/>
          <a:p>
            <a:pPr>
              <a:buFont typeface="Wingdings" panose="05000000000000000000" pitchFamily="2" charset="2"/>
              <a:buChar char="v"/>
            </a:pPr>
            <a:r>
              <a:rPr lang="tr-TR" dirty="0" smtClean="0"/>
              <a:t>5A STRATEJİLERİ(Bırakma Denemesi Konusunda İstekli Hastalarda)</a:t>
            </a:r>
          </a:p>
          <a:p>
            <a:pPr>
              <a:buFont typeface="Wingdings" panose="05000000000000000000" pitchFamily="2" charset="2"/>
              <a:buChar char="Ø"/>
            </a:pPr>
            <a:r>
              <a:rPr lang="tr-TR" dirty="0" smtClean="0"/>
              <a:t>ADIM 1:ÖĞREN(ASK);</a:t>
            </a:r>
          </a:p>
          <a:p>
            <a:r>
              <a:rPr lang="tr-TR" dirty="0" smtClean="0"/>
              <a:t>Hekime herhangi bir sebeple başvuran hastalarda 3 dakika gibi kısa süreli bir görüşmenin bile sigarayı bırakma oranlarını anlamlı derecede artırdığı </a:t>
            </a:r>
            <a:r>
              <a:rPr lang="tr-TR" dirty="0" err="1" smtClean="0"/>
              <a:t>saptanmıştır.Dolayısıyla</a:t>
            </a:r>
            <a:r>
              <a:rPr lang="tr-TR" dirty="0" smtClean="0"/>
              <a:t> her başvuruda hastanın tütün kullanımı mutlaka sorgulanmalı ve kayıt altına alınmalıdır.</a:t>
            </a:r>
          </a:p>
          <a:p>
            <a:r>
              <a:rPr lang="tr-TR" dirty="0" smtClean="0"/>
              <a:t>Hastanın kan </a:t>
            </a:r>
            <a:r>
              <a:rPr lang="tr-TR" dirty="0" err="1" smtClean="0"/>
              <a:t>basıncı,nabız,kilo,ateş,solunum</a:t>
            </a:r>
            <a:r>
              <a:rPr lang="tr-TR" dirty="0" smtClean="0"/>
              <a:t> sayısı gibi </a:t>
            </a:r>
            <a:r>
              <a:rPr lang="tr-TR" dirty="0" err="1" smtClean="0"/>
              <a:t>vital</a:t>
            </a:r>
            <a:r>
              <a:rPr lang="tr-TR" dirty="0" smtClean="0"/>
              <a:t> bulguların yanında mutlaka tütün kullanımı yer almalıdır.</a:t>
            </a:r>
          </a:p>
          <a:p>
            <a:r>
              <a:rPr lang="tr-TR" dirty="0" smtClean="0"/>
              <a:t>Tütün kullanmaya ne zaman </a:t>
            </a:r>
            <a:r>
              <a:rPr lang="tr-TR" dirty="0" err="1" smtClean="0"/>
              <a:t>başlamış?kaç</a:t>
            </a:r>
            <a:r>
              <a:rPr lang="tr-TR" dirty="0" smtClean="0"/>
              <a:t> yıldır </a:t>
            </a:r>
            <a:r>
              <a:rPr lang="tr-TR" dirty="0" err="1" smtClean="0"/>
              <a:t>içiyor?Günde</a:t>
            </a:r>
            <a:r>
              <a:rPr lang="tr-TR" dirty="0" smtClean="0"/>
              <a:t> içilen sigara sayısı sorularak kaydedilmelidir.</a:t>
            </a:r>
          </a:p>
          <a:p>
            <a:r>
              <a:rPr lang="tr-TR" dirty="0" smtClean="0"/>
              <a:t>Sigara dışındaki tütün ürünleri(</a:t>
            </a:r>
            <a:r>
              <a:rPr lang="tr-TR" dirty="0" err="1" smtClean="0"/>
              <a:t>pipo,puro,nargile,Maraş</a:t>
            </a:r>
            <a:r>
              <a:rPr lang="tr-TR" dirty="0" smtClean="0"/>
              <a:t> otu gibi)kullanımı olup olmadığı mutlaka sorgulanmalıdır.</a:t>
            </a:r>
          </a:p>
          <a:p>
            <a:pPr>
              <a:buFont typeface="Wingdings" panose="05000000000000000000" pitchFamily="2" charset="2"/>
              <a:buChar char="Ø"/>
            </a:pPr>
            <a:endParaRPr lang="tr-TR" dirty="0"/>
          </a:p>
        </p:txBody>
      </p:sp>
      <p:sp>
        <p:nvSpPr>
          <p:cNvPr id="4" name="Altbilgi Yer Tutucusu 3"/>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908798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SUNUM PLANI</a:t>
            </a:r>
            <a:endParaRPr lang="tr-TR" dirty="0"/>
          </a:p>
        </p:txBody>
      </p:sp>
      <p:sp>
        <p:nvSpPr>
          <p:cNvPr id="3" name="İçerik Yer Tutucusu 2"/>
          <p:cNvSpPr>
            <a:spLocks noGrp="1"/>
          </p:cNvSpPr>
          <p:nvPr>
            <p:ph idx="1"/>
          </p:nvPr>
        </p:nvSpPr>
        <p:spPr/>
        <p:txBody>
          <a:bodyPr>
            <a:normAutofit lnSpcReduction="10000"/>
          </a:bodyPr>
          <a:lstStyle/>
          <a:p>
            <a:pPr>
              <a:buFont typeface="Wingdings" panose="05000000000000000000" pitchFamily="2" charset="2"/>
              <a:buChar char="Ø"/>
            </a:pPr>
            <a:r>
              <a:rPr lang="tr-TR" dirty="0" smtClean="0"/>
              <a:t>Tütün kullanım şekilleri ve tütün ürünleri</a:t>
            </a:r>
          </a:p>
          <a:p>
            <a:pPr>
              <a:buFont typeface="Wingdings" panose="05000000000000000000" pitchFamily="2" charset="2"/>
              <a:buChar char="Ø"/>
            </a:pPr>
            <a:r>
              <a:rPr lang="tr-TR" dirty="0" smtClean="0"/>
              <a:t>Tütün kullanımının zararları</a:t>
            </a:r>
          </a:p>
          <a:p>
            <a:pPr>
              <a:buFont typeface="Wingdings" panose="05000000000000000000" pitchFamily="2" charset="2"/>
              <a:buChar char="Ø"/>
            </a:pPr>
            <a:r>
              <a:rPr lang="tr-TR" dirty="0" smtClean="0"/>
              <a:t>Tütün epidemiyolojisi</a:t>
            </a:r>
          </a:p>
          <a:p>
            <a:pPr>
              <a:buFont typeface="Wingdings" panose="05000000000000000000" pitchFamily="2" charset="2"/>
              <a:buChar char="Ø"/>
            </a:pPr>
            <a:r>
              <a:rPr lang="tr-TR" dirty="0" smtClean="0"/>
              <a:t>Tütün kontrol çalışmaları</a:t>
            </a:r>
          </a:p>
          <a:p>
            <a:pPr>
              <a:buFont typeface="Wingdings" panose="05000000000000000000" pitchFamily="2" charset="2"/>
              <a:buChar char="Ø"/>
            </a:pPr>
            <a:r>
              <a:rPr lang="tr-TR" smtClean="0"/>
              <a:t>Nikotin bağımlılığı</a:t>
            </a:r>
            <a:endParaRPr lang="tr-TR" dirty="0" smtClean="0"/>
          </a:p>
          <a:p>
            <a:pPr>
              <a:buFont typeface="Wingdings" panose="05000000000000000000" pitchFamily="2" charset="2"/>
              <a:buChar char="Ø"/>
            </a:pPr>
            <a:r>
              <a:rPr lang="tr-TR" dirty="0" smtClean="0"/>
              <a:t>Tütün kullanan hastaların değerlendirilmesi</a:t>
            </a:r>
          </a:p>
          <a:p>
            <a:pPr>
              <a:buFont typeface="Wingdings" panose="05000000000000000000" pitchFamily="2" charset="2"/>
              <a:buChar char="Ø"/>
            </a:pPr>
            <a:r>
              <a:rPr lang="tr-TR" dirty="0" smtClean="0"/>
              <a:t>Nikotin bağımlılığı tedavisi(Davranışçı ve Bilişsel yöntemler ile Farmakolojik tedavi)</a:t>
            </a:r>
          </a:p>
          <a:p>
            <a:pPr>
              <a:buFont typeface="Wingdings" panose="05000000000000000000" pitchFamily="2" charset="2"/>
              <a:buChar char="Ø"/>
            </a:pPr>
            <a:r>
              <a:rPr lang="tr-TR" dirty="0" smtClean="0"/>
              <a:t>Bırakma döneminde izlem</a:t>
            </a:r>
            <a:endParaRPr lang="tr-TR" dirty="0"/>
          </a:p>
        </p:txBody>
      </p:sp>
    </p:spTree>
    <p:extLst>
      <p:ext uri="{BB962C8B-B14F-4D97-AF65-F5344CB8AC3E}">
        <p14:creationId xmlns:p14="http://schemas.microsoft.com/office/powerpoint/2010/main" val="548725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0515600" cy="534614"/>
          </a:xfrm>
        </p:spPr>
        <p:txBody>
          <a:bodyPr>
            <a:normAutofit fontScale="90000"/>
          </a:bodyPr>
          <a:lstStyle/>
          <a:p>
            <a:pPr marL="571500" indent="-571500">
              <a:buFont typeface="Wingdings" panose="05000000000000000000" pitchFamily="2" charset="2"/>
              <a:buChar char="Ø"/>
            </a:pPr>
            <a:r>
              <a:rPr lang="tr-TR" dirty="0" smtClean="0"/>
              <a:t>ADIM 2:ÖNER(ADVISE)</a:t>
            </a:r>
            <a:endParaRPr lang="tr-TR" dirty="0"/>
          </a:p>
        </p:txBody>
      </p:sp>
      <p:sp>
        <p:nvSpPr>
          <p:cNvPr id="3" name="İçerik Yer Tutucusu 2"/>
          <p:cNvSpPr>
            <a:spLocks noGrp="1"/>
          </p:cNvSpPr>
          <p:nvPr>
            <p:ph idx="1"/>
          </p:nvPr>
        </p:nvSpPr>
        <p:spPr>
          <a:xfrm>
            <a:off x="0" y="534613"/>
            <a:ext cx="10515600" cy="6186861"/>
          </a:xfrm>
        </p:spPr>
        <p:txBody>
          <a:bodyPr>
            <a:normAutofit lnSpcReduction="10000"/>
          </a:bodyPr>
          <a:lstStyle/>
          <a:p>
            <a:r>
              <a:rPr lang="tr-TR" dirty="0" smtClean="0"/>
              <a:t>Her sigara kullanıcısına mutlaka sigarayı bırakması önerilmelidir.</a:t>
            </a:r>
          </a:p>
          <a:p>
            <a:r>
              <a:rPr lang="tr-TR" dirty="0" smtClean="0"/>
              <a:t>Bu öneri </a:t>
            </a:r>
            <a:r>
              <a:rPr lang="tr-TR" dirty="0" err="1" smtClean="0"/>
              <a:t>açık,net</a:t>
            </a:r>
            <a:r>
              <a:rPr lang="tr-TR" dirty="0" smtClean="0"/>
              <a:t>, güçlü ve kişiye özel olmalıdır.</a:t>
            </a:r>
          </a:p>
          <a:p>
            <a:r>
              <a:rPr lang="tr-TR" dirty="0" smtClean="0"/>
              <a:t>‘’Eğer sigarayı bırakmazsan bir daha yanıma gelme ‘’gibi hastayı rencide edecek ve hekimden uzaklaştıracak ifadelerden kaçınılmalıdır.</a:t>
            </a:r>
          </a:p>
          <a:p>
            <a:r>
              <a:rPr lang="tr-TR" dirty="0" smtClean="0"/>
              <a:t>Açık öneri(Sigarayı bırakmanızın sizin için çok önemli olduğunu </a:t>
            </a:r>
            <a:r>
              <a:rPr lang="tr-TR" dirty="0" err="1" smtClean="0"/>
              <a:t>düşünüyorum,Size</a:t>
            </a:r>
            <a:r>
              <a:rPr lang="tr-TR" dirty="0" smtClean="0"/>
              <a:t> bu konuda yardımcı </a:t>
            </a:r>
            <a:r>
              <a:rPr lang="tr-TR" dirty="0" err="1" smtClean="0"/>
              <a:t>olabilirim,Hasta</a:t>
            </a:r>
            <a:r>
              <a:rPr lang="tr-TR" dirty="0" smtClean="0"/>
              <a:t> olduğunuzda sigara sayısını azaltmanız yeterli </a:t>
            </a:r>
            <a:r>
              <a:rPr lang="tr-TR" dirty="0" err="1" smtClean="0"/>
              <a:t>değildir,Ara</a:t>
            </a:r>
            <a:r>
              <a:rPr lang="tr-TR" dirty="0" smtClean="0"/>
              <a:t> sıra ya da az sigara içmek tehlikenizi azaltmaz.</a:t>
            </a:r>
          </a:p>
          <a:p>
            <a:r>
              <a:rPr lang="tr-TR" dirty="0" smtClean="0"/>
              <a:t>Güçlü öneri(Sağlığınız için yapabileceğiniz en iyi şey sigarayı bırakmaktır, Doktorunuz olarak bunu </a:t>
            </a:r>
            <a:r>
              <a:rPr lang="tr-TR" dirty="0" err="1" smtClean="0"/>
              <a:t>belitmek</a:t>
            </a:r>
            <a:r>
              <a:rPr lang="tr-TR" dirty="0" smtClean="0"/>
              <a:t> </a:t>
            </a:r>
            <a:r>
              <a:rPr lang="tr-TR" dirty="0" err="1" smtClean="0"/>
              <a:t>istiyorum,Size</a:t>
            </a:r>
            <a:r>
              <a:rPr lang="tr-TR" dirty="0" smtClean="0"/>
              <a:t> her konuda yardıma hazırım)</a:t>
            </a:r>
          </a:p>
          <a:p>
            <a:r>
              <a:rPr lang="tr-TR" dirty="0" smtClean="0"/>
              <a:t>Kişiye Özel :Hastanın şu andaki semptomları ve sağlık </a:t>
            </a:r>
            <a:r>
              <a:rPr lang="tr-TR" dirty="0" err="1" smtClean="0"/>
              <a:t>durumu,sigaranın</a:t>
            </a:r>
            <a:r>
              <a:rPr lang="tr-TR" dirty="0" smtClean="0"/>
              <a:t> ekonomik </a:t>
            </a:r>
            <a:r>
              <a:rPr lang="tr-TR" dirty="0" err="1" smtClean="0"/>
              <a:t>yükü,çocuklarını</a:t>
            </a:r>
            <a:r>
              <a:rPr lang="tr-TR" dirty="0" smtClean="0"/>
              <a:t> ve ailesini sigara dumanına maruz bırakarak verdiği </a:t>
            </a:r>
            <a:r>
              <a:rPr lang="tr-TR" dirty="0" err="1" smtClean="0"/>
              <a:t>zarar,bırakınca</a:t>
            </a:r>
            <a:r>
              <a:rPr lang="tr-TR" dirty="0" smtClean="0"/>
              <a:t> sağlığında oluşacak dramatik iyileşmeden söz edilmelidir.</a:t>
            </a:r>
            <a:endParaRPr lang="tr-TR" dirty="0"/>
          </a:p>
        </p:txBody>
      </p:sp>
      <p:sp>
        <p:nvSpPr>
          <p:cNvPr id="4" name="Altbilgi Yer Tutucusu 3"/>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157815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200" y="90487"/>
            <a:ext cx="10515600" cy="755463"/>
          </a:xfrm>
        </p:spPr>
        <p:txBody>
          <a:bodyPr>
            <a:normAutofit fontScale="90000"/>
          </a:bodyPr>
          <a:lstStyle/>
          <a:p>
            <a:pPr marL="571500" indent="-571500">
              <a:buFont typeface="Wingdings" panose="05000000000000000000" pitchFamily="2" charset="2"/>
              <a:buChar char="Ø"/>
            </a:pPr>
            <a:r>
              <a:rPr lang="tr-TR" dirty="0" smtClean="0"/>
              <a:t>ADIM 3:ÖLÇ(ASSESS)</a:t>
            </a:r>
            <a:br>
              <a:rPr lang="tr-TR" dirty="0" smtClean="0"/>
            </a:br>
            <a:endParaRPr lang="tr-TR" dirty="0"/>
          </a:p>
        </p:txBody>
      </p:sp>
      <p:sp>
        <p:nvSpPr>
          <p:cNvPr id="3" name="İçerik Yer Tutucusu 2"/>
          <p:cNvSpPr>
            <a:spLocks noGrp="1"/>
          </p:cNvSpPr>
          <p:nvPr>
            <p:ph idx="1"/>
          </p:nvPr>
        </p:nvSpPr>
        <p:spPr>
          <a:xfrm>
            <a:off x="0" y="618565"/>
            <a:ext cx="11353800" cy="5952564"/>
          </a:xfrm>
        </p:spPr>
        <p:txBody>
          <a:bodyPr>
            <a:normAutofit/>
          </a:bodyPr>
          <a:lstStyle/>
          <a:p>
            <a:r>
              <a:rPr lang="tr-TR" dirty="0" smtClean="0"/>
              <a:t>Her hastanın sigarayı bırakmak isteyip istemediği mutlaka sorgulanmalıdır.</a:t>
            </a:r>
          </a:p>
          <a:p>
            <a:r>
              <a:rPr lang="tr-TR" dirty="0" smtClean="0"/>
              <a:t>Bırakmak istiyorsa </a:t>
            </a:r>
            <a:r>
              <a:rPr lang="tr-TR" dirty="0" err="1" smtClean="0"/>
              <a:t>motivasyonel</a:t>
            </a:r>
            <a:r>
              <a:rPr lang="tr-TR" dirty="0" smtClean="0"/>
              <a:t> destek </a:t>
            </a:r>
            <a:r>
              <a:rPr lang="tr-TR" dirty="0" err="1" smtClean="0"/>
              <a:t>sağlanmalı,istemiyorsa</a:t>
            </a:r>
            <a:r>
              <a:rPr lang="tr-TR" dirty="0" smtClean="0"/>
              <a:t> 5R stratejileri uygulanmalıdır.</a:t>
            </a:r>
          </a:p>
          <a:p>
            <a:r>
              <a:rPr lang="tr-TR" dirty="0" smtClean="0"/>
              <a:t>Sigarayı bırakmak isteyen hastaların bu aşamada bırakma isteği nedenleri gözden </a:t>
            </a:r>
            <a:r>
              <a:rPr lang="tr-TR" dirty="0" err="1" smtClean="0"/>
              <a:t>geçirilmeli,hastanın</a:t>
            </a:r>
            <a:r>
              <a:rPr lang="tr-TR" dirty="0" smtClean="0"/>
              <a:t> kararlılık durumu saptanmaya çalışılmalıdır.</a:t>
            </a:r>
          </a:p>
          <a:p>
            <a:r>
              <a:rPr lang="tr-TR" dirty="0" smtClean="0"/>
              <a:t>Hastanın nikotin bağımlılığı ölçülmeli(</a:t>
            </a:r>
            <a:r>
              <a:rPr lang="tr-TR" dirty="0" err="1" smtClean="0"/>
              <a:t>fagerström</a:t>
            </a:r>
            <a:r>
              <a:rPr lang="tr-TR" dirty="0" smtClean="0"/>
              <a:t> testi yapılabiliyorsa tercih edilmelidir) ve olanak varsa </a:t>
            </a:r>
            <a:r>
              <a:rPr lang="tr-TR" dirty="0" err="1" smtClean="0"/>
              <a:t>karbonmonoksit</a:t>
            </a:r>
            <a:r>
              <a:rPr lang="tr-TR" dirty="0" smtClean="0"/>
              <a:t>(CO) ölçümü yapılmalıdır.</a:t>
            </a:r>
          </a:p>
          <a:p>
            <a:r>
              <a:rPr lang="tr-TR" dirty="0" smtClean="0"/>
              <a:t>Daha önce bırakma deneyimi varsa bu dönemde yaşananlar, karşılaşılan </a:t>
            </a:r>
            <a:r>
              <a:rPr lang="tr-TR" dirty="0" err="1" smtClean="0"/>
              <a:t>güçlükler,en</a:t>
            </a:r>
            <a:r>
              <a:rPr lang="tr-TR" dirty="0" smtClean="0"/>
              <a:t> uzun bırakılan </a:t>
            </a:r>
            <a:r>
              <a:rPr lang="tr-TR" dirty="0" err="1" smtClean="0"/>
              <a:t>süre,tedavi</a:t>
            </a:r>
            <a:r>
              <a:rPr lang="tr-TR" dirty="0" smtClean="0"/>
              <a:t> kullanıp kullanmadığı gözden geçirilmelidir.</a:t>
            </a:r>
          </a:p>
          <a:p>
            <a:r>
              <a:rPr lang="tr-TR" dirty="0" smtClean="0"/>
              <a:t>Başarısı düşük olan gruplar daha dikkatli analiz edilmelidir(Bağımlılığı yüksek </a:t>
            </a:r>
            <a:r>
              <a:rPr lang="tr-TR" dirty="0" err="1" smtClean="0"/>
              <a:t>kişiler,Sosyoekonomik</a:t>
            </a:r>
            <a:r>
              <a:rPr lang="tr-TR" dirty="0" smtClean="0"/>
              <a:t> düzeyi düşük olanlar, Düşük eğitim </a:t>
            </a:r>
            <a:r>
              <a:rPr lang="tr-TR" dirty="0" err="1" smtClean="0"/>
              <a:t>düzeyi,Sigara</a:t>
            </a:r>
            <a:r>
              <a:rPr lang="tr-TR" dirty="0" smtClean="0"/>
              <a:t> kullananlarla birlikte </a:t>
            </a:r>
            <a:r>
              <a:rPr lang="tr-TR" dirty="0" err="1" smtClean="0"/>
              <a:t>yaşayanlar,Genç</a:t>
            </a:r>
            <a:r>
              <a:rPr lang="tr-TR" dirty="0" smtClean="0"/>
              <a:t> içiciler).</a:t>
            </a:r>
          </a:p>
          <a:p>
            <a:pPr marL="0" indent="0">
              <a:buNone/>
            </a:pPr>
            <a:endParaRPr lang="tr-TR" dirty="0" smtClean="0"/>
          </a:p>
          <a:p>
            <a:endParaRPr lang="tr-TR" dirty="0"/>
          </a:p>
        </p:txBody>
      </p:sp>
      <p:sp>
        <p:nvSpPr>
          <p:cNvPr id="4" name="Altbilgi Yer Tutucusu 3"/>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375777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0515600" cy="627529"/>
          </a:xfrm>
        </p:spPr>
        <p:txBody>
          <a:bodyPr>
            <a:normAutofit fontScale="90000"/>
          </a:bodyPr>
          <a:lstStyle/>
          <a:p>
            <a:pPr marL="571500" indent="-571500">
              <a:buFont typeface="Wingdings" panose="05000000000000000000" pitchFamily="2" charset="2"/>
              <a:buChar char="Ø"/>
            </a:pPr>
            <a:r>
              <a:rPr lang="tr-TR" dirty="0" smtClean="0"/>
              <a:t>ADIM 4:ÖNDERLİK ET(ASSIST)</a:t>
            </a:r>
            <a:endParaRPr lang="tr-TR" dirty="0"/>
          </a:p>
        </p:txBody>
      </p:sp>
      <p:sp>
        <p:nvSpPr>
          <p:cNvPr id="3" name="İçerik Yer Tutucusu 2"/>
          <p:cNvSpPr>
            <a:spLocks noGrp="1"/>
          </p:cNvSpPr>
          <p:nvPr>
            <p:ph idx="1"/>
          </p:nvPr>
        </p:nvSpPr>
        <p:spPr>
          <a:xfrm>
            <a:off x="0" y="627528"/>
            <a:ext cx="11353800" cy="6230471"/>
          </a:xfrm>
        </p:spPr>
        <p:txBody>
          <a:bodyPr>
            <a:normAutofit fontScale="85000" lnSpcReduction="20000"/>
          </a:bodyPr>
          <a:lstStyle/>
          <a:p>
            <a:r>
              <a:rPr lang="tr-TR" dirty="0" smtClean="0"/>
              <a:t>Hastayla birlikte bir bırakma planı hazırlanmalıdır.</a:t>
            </a:r>
          </a:p>
          <a:p>
            <a:r>
              <a:rPr lang="tr-TR" dirty="0" smtClean="0"/>
              <a:t>Hastanın motivasyonunu artıracağından bırakma günü belirlenmesi uygun olur.</a:t>
            </a:r>
          </a:p>
          <a:p>
            <a:r>
              <a:rPr lang="tr-TR" dirty="0" smtClean="0"/>
              <a:t>Bırakma gününün, görüşmeden sonraki 2 hafta içerisinde olması idealdir.</a:t>
            </a:r>
          </a:p>
          <a:p>
            <a:r>
              <a:rPr lang="tr-TR" dirty="0" smtClean="0"/>
              <a:t>Bırakma kararı </a:t>
            </a:r>
            <a:r>
              <a:rPr lang="tr-TR" dirty="0" err="1" smtClean="0"/>
              <a:t>aile,arkadaş</a:t>
            </a:r>
            <a:r>
              <a:rPr lang="tr-TR" dirty="0"/>
              <a:t> </a:t>
            </a:r>
            <a:r>
              <a:rPr lang="tr-TR" dirty="0" smtClean="0"/>
              <a:t>ve işyerinde paylaşılmalı ve destek alınmalıdır.</a:t>
            </a:r>
          </a:p>
          <a:p>
            <a:r>
              <a:rPr lang="tr-TR" dirty="0" smtClean="0"/>
              <a:t>İlk birkaç hafta içerisinde yoğun nikotin yoksunluk belirtilerinin yaşanabileceği anlatılmalı ve bunlarla nasıl başa çıkacağı konusunda hasta bilgilendirilmelidir.</a:t>
            </a:r>
          </a:p>
          <a:p>
            <a:r>
              <a:rPr lang="tr-TR" dirty="0" smtClean="0"/>
              <a:t>En çok zorlanılan ve sigaraya yeniden başlanılan zaman ilk birkaç haftadır.</a:t>
            </a:r>
          </a:p>
          <a:p>
            <a:r>
              <a:rPr lang="tr-TR" dirty="0" smtClean="0"/>
              <a:t>Ev, işyeri ve araba gibi kişinin yaşadığı çevreden sigarayı hatırlatacak eşyaların uzaklaştırılması önerilmelidir.</a:t>
            </a:r>
          </a:p>
          <a:p>
            <a:r>
              <a:rPr lang="tr-TR" dirty="0" smtClean="0"/>
              <a:t>Bırakma döneminde mücadele gücünü artıracak yeni günlük aktiviteler geliştirilmelidir.</a:t>
            </a:r>
          </a:p>
          <a:p>
            <a:r>
              <a:rPr lang="tr-TR" dirty="0" smtClean="0"/>
              <a:t>Yaşa uygun </a:t>
            </a:r>
            <a:r>
              <a:rPr lang="tr-TR" dirty="0" err="1" smtClean="0"/>
              <a:t>egzersiz,yürüyüş</a:t>
            </a:r>
            <a:r>
              <a:rPr lang="tr-TR" dirty="0" smtClean="0"/>
              <a:t> </a:t>
            </a:r>
            <a:r>
              <a:rPr lang="tr-TR" dirty="0" err="1" smtClean="0"/>
              <a:t>yapmak,hobilere</a:t>
            </a:r>
            <a:r>
              <a:rPr lang="tr-TR" dirty="0" smtClean="0"/>
              <a:t> zaman ayrılması önerilmelidir.</a:t>
            </a:r>
          </a:p>
          <a:p>
            <a:r>
              <a:rPr lang="tr-TR" dirty="0" smtClean="0"/>
              <a:t>İçme isteği kişiyi </a:t>
            </a:r>
            <a:r>
              <a:rPr lang="tr-TR" dirty="0" err="1" smtClean="0"/>
              <a:t>zorladığında;Bir</a:t>
            </a:r>
            <a:r>
              <a:rPr lang="tr-TR" dirty="0" smtClean="0"/>
              <a:t> meyve ya da çiğ sebze soyup yemek,10 kez derin nefes alıp </a:t>
            </a:r>
            <a:r>
              <a:rPr lang="tr-TR" dirty="0" err="1" smtClean="0"/>
              <a:t>vermek,duş</a:t>
            </a:r>
            <a:r>
              <a:rPr lang="tr-TR" dirty="0" smtClean="0"/>
              <a:t> </a:t>
            </a:r>
            <a:r>
              <a:rPr lang="tr-TR" dirty="0" err="1" smtClean="0"/>
              <a:t>almak,yemekten</a:t>
            </a:r>
            <a:r>
              <a:rPr lang="tr-TR" dirty="0" smtClean="0"/>
              <a:t> oyalanmadan kalkma gibi önerilerde bulunulabilir.</a:t>
            </a:r>
          </a:p>
          <a:p>
            <a:r>
              <a:rPr lang="tr-TR" dirty="0" smtClean="0"/>
              <a:t>Bırakma gününden sonra hiç sigara içilmemesi </a:t>
            </a:r>
            <a:r>
              <a:rPr lang="tr-TR" dirty="0" err="1" smtClean="0"/>
              <a:t>esastır.’’Bir</a:t>
            </a:r>
            <a:r>
              <a:rPr lang="tr-TR" dirty="0" smtClean="0"/>
              <a:t> taneden bir şey olmaz’’ düşüncesine kapılmanın sigaraya yeniden başlamaya neden olacağı vurgulanmalıdır.</a:t>
            </a:r>
          </a:p>
          <a:p>
            <a:r>
              <a:rPr lang="tr-TR" dirty="0" smtClean="0"/>
              <a:t>Bırakma süresince mümkün olduğunca alkolden uzak </a:t>
            </a:r>
            <a:r>
              <a:rPr lang="tr-TR" dirty="0" err="1" smtClean="0"/>
              <a:t>durulmalıdır.Alkol</a:t>
            </a:r>
            <a:r>
              <a:rPr lang="tr-TR" dirty="0" smtClean="0"/>
              <a:t> </a:t>
            </a:r>
            <a:r>
              <a:rPr lang="tr-TR" dirty="0" err="1" smtClean="0"/>
              <a:t>nükse</a:t>
            </a:r>
            <a:r>
              <a:rPr lang="tr-TR" dirty="0" smtClean="0"/>
              <a:t> neden olabilir.</a:t>
            </a:r>
          </a:p>
          <a:p>
            <a:endParaRPr lang="tr-TR" dirty="0"/>
          </a:p>
        </p:txBody>
      </p:sp>
      <p:sp>
        <p:nvSpPr>
          <p:cNvPr id="4" name="Altbilgi Yer Tutucusu 3"/>
          <p:cNvSpPr>
            <a:spLocks noGrp="1"/>
          </p:cNvSpPr>
          <p:nvPr>
            <p:ph type="ftr" sz="quarter" idx="11"/>
          </p:nvPr>
        </p:nvSpPr>
        <p:spPr/>
        <p:txBody>
          <a:bodyPr/>
          <a:lstStyle/>
          <a:p>
            <a:endParaRPr lang="tr-TR"/>
          </a:p>
        </p:txBody>
      </p:sp>
      <p:pic>
        <p:nvPicPr>
          <p:cNvPr id="5" name="Resim 4"/>
          <p:cNvPicPr>
            <a:picLocks noChangeAspect="1"/>
          </p:cNvPicPr>
          <p:nvPr/>
        </p:nvPicPr>
        <p:blipFill>
          <a:blip r:embed="rId2"/>
          <a:stretch>
            <a:fillRect/>
          </a:stretch>
        </p:blipFill>
        <p:spPr>
          <a:xfrm>
            <a:off x="9520990" y="0"/>
            <a:ext cx="2671009" cy="2229853"/>
          </a:xfrm>
          <a:prstGeom prst="rect">
            <a:avLst/>
          </a:prstGeom>
        </p:spPr>
      </p:pic>
      <p:pic>
        <p:nvPicPr>
          <p:cNvPr id="6" name="Resim 5"/>
          <p:cNvPicPr>
            <a:picLocks noChangeAspect="1"/>
          </p:cNvPicPr>
          <p:nvPr/>
        </p:nvPicPr>
        <p:blipFill>
          <a:blip r:embed="rId3"/>
          <a:stretch>
            <a:fillRect/>
          </a:stretch>
        </p:blipFill>
        <p:spPr>
          <a:xfrm>
            <a:off x="10972900" y="2770136"/>
            <a:ext cx="1219099" cy="1773789"/>
          </a:xfrm>
          <a:prstGeom prst="rect">
            <a:avLst/>
          </a:prstGeom>
        </p:spPr>
      </p:pic>
    </p:spTree>
    <p:extLst>
      <p:ext uri="{BB962C8B-B14F-4D97-AF65-F5344CB8AC3E}">
        <p14:creationId xmlns:p14="http://schemas.microsoft.com/office/powerpoint/2010/main" val="1893128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1353800" cy="6759669"/>
          </a:xfrm>
        </p:spPr>
        <p:txBody>
          <a:bodyPr/>
          <a:lstStyle/>
          <a:p>
            <a:r>
              <a:rPr lang="tr-TR" dirty="0" smtClean="0"/>
              <a:t>Birlikte yaşadığı kişiler sigara içiyorsa bu bırakmayı olumsuz </a:t>
            </a:r>
            <a:r>
              <a:rPr lang="tr-TR" dirty="0" err="1" smtClean="0"/>
              <a:t>etkileyecektir.Ev</a:t>
            </a:r>
            <a:r>
              <a:rPr lang="tr-TR" dirty="0" smtClean="0"/>
              <a:t> içerisinde sigara içilmesi önlenmeli ve diğer kişilerde bırakma konusunda cesaretlendirilmeli ve ev halkının birlikte bırakması sağlanmaya çalışılmalıdır.</a:t>
            </a:r>
          </a:p>
          <a:p>
            <a:r>
              <a:rPr lang="tr-TR" dirty="0" smtClean="0"/>
              <a:t>Hastalara bırakma konusunda etkili ilaçların (Nikotin </a:t>
            </a:r>
            <a:r>
              <a:rPr lang="tr-TR" dirty="0" err="1" smtClean="0"/>
              <a:t>replasman</a:t>
            </a:r>
            <a:r>
              <a:rPr lang="tr-TR" dirty="0" smtClean="0"/>
              <a:t> </a:t>
            </a:r>
            <a:r>
              <a:rPr lang="tr-TR" dirty="0" err="1" smtClean="0"/>
              <a:t>preparatları,Bupropion</a:t>
            </a:r>
            <a:r>
              <a:rPr lang="tr-TR" dirty="0" smtClean="0"/>
              <a:t>, </a:t>
            </a:r>
            <a:r>
              <a:rPr lang="tr-TR" dirty="0" err="1" smtClean="0"/>
              <a:t>Varenikline</a:t>
            </a:r>
            <a:r>
              <a:rPr lang="tr-TR" dirty="0" smtClean="0"/>
              <a:t>)olduğu anlatılmalıdır.</a:t>
            </a:r>
          </a:p>
          <a:p>
            <a:r>
              <a:rPr lang="tr-TR" dirty="0" smtClean="0"/>
              <a:t>Destek tedavisi ile birlikte farmakolojik tedavinin birlikte uygulanması başarı oranlarını çok artırdığı bilinmektedir.</a:t>
            </a:r>
          </a:p>
          <a:p>
            <a:r>
              <a:rPr lang="tr-TR" dirty="0" smtClean="0"/>
              <a:t>Hastaların kullanılan ilaçlara güven kaybı olmaması açısından, ilaçların nasıl etki edeceği, yoksunluk belirtilerinin daha az hissedilmesini sağlayacağı ancak sigara bırakmanın kişinin kendi kararı ile olacağı anlatılmalıdır.</a:t>
            </a:r>
          </a:p>
          <a:p>
            <a:r>
              <a:rPr lang="tr-TR" dirty="0" smtClean="0"/>
              <a:t>Kişinin </a:t>
            </a:r>
            <a:r>
              <a:rPr lang="tr-TR" dirty="0" err="1" smtClean="0"/>
              <a:t>yaşına,kültürüne</a:t>
            </a:r>
            <a:r>
              <a:rPr lang="tr-TR" dirty="0" smtClean="0"/>
              <a:t> ve eğitimine uygun yazılı materyal sağlanmalıdır. Ülkemizde Türk </a:t>
            </a:r>
            <a:r>
              <a:rPr lang="tr-TR" dirty="0" err="1" smtClean="0"/>
              <a:t>Toraks</a:t>
            </a:r>
            <a:r>
              <a:rPr lang="tr-TR" dirty="0" smtClean="0"/>
              <a:t> Derneği Tütün Kontrolü Çalışma Grubu tarafından hazırlanan kitapçıklar ve </a:t>
            </a:r>
            <a:r>
              <a:rPr lang="tr-TR" dirty="0" smtClean="0">
                <a:hlinkClick r:id="rId2"/>
              </a:rPr>
              <a:t>www.dumansizhayat.org</a:t>
            </a:r>
            <a:r>
              <a:rPr lang="tr-TR" dirty="0" smtClean="0"/>
              <a:t> internet sitesi bu amaç için uygundur.</a:t>
            </a:r>
          </a:p>
        </p:txBody>
      </p:sp>
      <p:sp>
        <p:nvSpPr>
          <p:cNvPr id="4" name="Altbilgi Yer Tutucusu 3"/>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09081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0515600" cy="609600"/>
          </a:xfrm>
        </p:spPr>
        <p:txBody>
          <a:bodyPr>
            <a:normAutofit fontScale="90000"/>
          </a:bodyPr>
          <a:lstStyle/>
          <a:p>
            <a:pPr marL="571500" indent="-571500">
              <a:buFont typeface="Wingdings" panose="05000000000000000000" pitchFamily="2" charset="2"/>
              <a:buChar char="Ø"/>
            </a:pPr>
            <a:r>
              <a:rPr lang="tr-TR" b="1" dirty="0" smtClean="0"/>
              <a:t>ADIM 5:ÖRGÜTLE(ARRANGE)</a:t>
            </a:r>
            <a:endParaRPr lang="tr-TR" b="1" dirty="0"/>
          </a:p>
        </p:txBody>
      </p:sp>
      <p:sp>
        <p:nvSpPr>
          <p:cNvPr id="3" name="İçerik Yer Tutucusu 2"/>
          <p:cNvSpPr>
            <a:spLocks noGrp="1"/>
          </p:cNvSpPr>
          <p:nvPr>
            <p:ph idx="1"/>
          </p:nvPr>
        </p:nvSpPr>
        <p:spPr>
          <a:xfrm>
            <a:off x="0" y="609601"/>
            <a:ext cx="11255188" cy="6111874"/>
          </a:xfrm>
        </p:spPr>
        <p:txBody>
          <a:bodyPr/>
          <a:lstStyle/>
          <a:p>
            <a:r>
              <a:rPr lang="tr-TR" dirty="0" smtClean="0"/>
              <a:t>Hastanın sigarayı bıraktıktan sonra, </a:t>
            </a:r>
            <a:r>
              <a:rPr lang="tr-TR" dirty="0" err="1" smtClean="0"/>
              <a:t>nüksü</a:t>
            </a:r>
            <a:r>
              <a:rPr lang="tr-TR" dirty="0" smtClean="0"/>
              <a:t> önlemek amaçlı izlenmesi dönemidir.</a:t>
            </a:r>
          </a:p>
          <a:p>
            <a:r>
              <a:rPr lang="tr-TR" dirty="0" smtClean="0"/>
              <a:t>Görüşmeler yüz yüze ya da telefon ile yapılabilir.</a:t>
            </a:r>
          </a:p>
          <a:p>
            <a:r>
              <a:rPr lang="tr-TR" dirty="0" smtClean="0"/>
              <a:t>Bırakma tarihinden sonra ki bir hafta içinde ilk görüşme yapılmalıdır.</a:t>
            </a:r>
          </a:p>
          <a:p>
            <a:r>
              <a:rPr lang="tr-TR" dirty="0" smtClean="0"/>
              <a:t>Daha sonraki görüşmeler için sıklık (15 günde bir, aylık,3 aylık gibi)hastanın durumuna göre ayarlanabilir.</a:t>
            </a:r>
          </a:p>
          <a:p>
            <a:r>
              <a:rPr lang="tr-TR" dirty="0" smtClean="0"/>
              <a:t>Görüşmeler sırasında </a:t>
            </a:r>
            <a:r>
              <a:rPr lang="tr-TR" dirty="0" err="1" smtClean="0"/>
              <a:t>nüks</a:t>
            </a:r>
            <a:r>
              <a:rPr lang="tr-TR" dirty="0" smtClean="0"/>
              <a:t> gözlenmeyen hastalar başarısı için tebrik edilmelidir.</a:t>
            </a:r>
          </a:p>
          <a:p>
            <a:r>
              <a:rPr lang="tr-TR" dirty="0" smtClean="0"/>
              <a:t>Hasta tekrar sigara içmeye başladı ise bu durumun nedenleri ayrıntılı bir biçimde </a:t>
            </a:r>
            <a:r>
              <a:rPr lang="tr-TR" dirty="0" err="1" smtClean="0"/>
              <a:t>irdelenmeli,hastanın</a:t>
            </a:r>
            <a:r>
              <a:rPr lang="tr-TR" dirty="0" smtClean="0"/>
              <a:t> bu dönemde karşılaştığı sorunlar ve bunlara getirilebilecek çözüm yolları konuşulmalıdır.</a:t>
            </a:r>
          </a:p>
          <a:p>
            <a:r>
              <a:rPr lang="tr-TR" dirty="0" err="1" smtClean="0"/>
              <a:t>Farmakoterapi</a:t>
            </a:r>
            <a:r>
              <a:rPr lang="tr-TR" dirty="0" smtClean="0"/>
              <a:t> gözden geçirilmeli ve gerekiyorsa doz ayarlaması yapılmalıdır.</a:t>
            </a:r>
          </a:p>
          <a:p>
            <a:endParaRPr lang="tr-TR" dirty="0" smtClean="0"/>
          </a:p>
          <a:p>
            <a:pPr marL="0" indent="0">
              <a:buNone/>
            </a:pPr>
            <a:endParaRPr lang="tr-TR" dirty="0" smtClean="0"/>
          </a:p>
          <a:p>
            <a:endParaRPr lang="tr-TR" dirty="0"/>
          </a:p>
        </p:txBody>
      </p:sp>
      <p:sp>
        <p:nvSpPr>
          <p:cNvPr id="4" name="Altbilgi Yer Tutucusu 3"/>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127899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2192000" cy="654423"/>
          </a:xfrm>
        </p:spPr>
        <p:txBody>
          <a:bodyPr>
            <a:normAutofit fontScale="90000"/>
          </a:bodyPr>
          <a:lstStyle/>
          <a:p>
            <a:pPr marL="571500" indent="-571500">
              <a:buFont typeface="Wingdings" panose="05000000000000000000" pitchFamily="2" charset="2"/>
              <a:buChar char="v"/>
            </a:pPr>
            <a:r>
              <a:rPr lang="tr-TR" dirty="0" smtClean="0"/>
              <a:t>5R STRATEJİLERİ(Bırakma Denemesi Konusunda İsteksiz)</a:t>
            </a:r>
            <a:endParaRPr lang="tr-TR" dirty="0"/>
          </a:p>
        </p:txBody>
      </p:sp>
      <p:sp>
        <p:nvSpPr>
          <p:cNvPr id="3" name="İçerik Yer Tutucusu 2"/>
          <p:cNvSpPr>
            <a:spLocks noGrp="1"/>
          </p:cNvSpPr>
          <p:nvPr>
            <p:ph idx="1"/>
          </p:nvPr>
        </p:nvSpPr>
        <p:spPr>
          <a:xfrm>
            <a:off x="0" y="654424"/>
            <a:ext cx="11353800" cy="6067051"/>
          </a:xfrm>
        </p:spPr>
        <p:txBody>
          <a:bodyPr>
            <a:normAutofit fontScale="92500" lnSpcReduction="20000"/>
          </a:bodyPr>
          <a:lstStyle/>
          <a:p>
            <a:pPr>
              <a:buFont typeface="Wingdings" panose="05000000000000000000" pitchFamily="2" charset="2"/>
              <a:buChar char="Ø"/>
            </a:pPr>
            <a:r>
              <a:rPr lang="tr-TR" dirty="0" smtClean="0"/>
              <a:t>R1(RELEVANCE=İLİŞKİ):</a:t>
            </a:r>
          </a:p>
          <a:p>
            <a:r>
              <a:rPr lang="tr-TR" dirty="0" smtClean="0"/>
              <a:t>Sigara içmenin getireceği zararlar kişinin içinde bulunduğu durumla ilişkilendirilerek bırakmaya cesaretlendirilmelidir.</a:t>
            </a:r>
          </a:p>
          <a:p>
            <a:r>
              <a:rPr lang="tr-TR" dirty="0" smtClean="0"/>
              <a:t>O andaki hastalık durumu, </a:t>
            </a:r>
            <a:r>
              <a:rPr lang="tr-TR" dirty="0" err="1" smtClean="0"/>
              <a:t>aile,çocuk,ekonomik</a:t>
            </a:r>
            <a:r>
              <a:rPr lang="tr-TR" dirty="0" smtClean="0"/>
              <a:t> </a:t>
            </a:r>
            <a:r>
              <a:rPr lang="tr-TR" dirty="0" err="1" smtClean="0"/>
              <a:t>durum,yaş,cinsiyet,ileride</a:t>
            </a:r>
            <a:r>
              <a:rPr lang="tr-TR" dirty="0" smtClean="0"/>
              <a:t> hastalanma endişesi üzerinde durulmalıdır.</a:t>
            </a:r>
          </a:p>
          <a:p>
            <a:r>
              <a:rPr lang="tr-TR" dirty="0" smtClean="0"/>
              <a:t>Sigara bırakmanın hastanın kendisi ile ilgili </a:t>
            </a:r>
            <a:r>
              <a:rPr lang="tr-TR" dirty="0" err="1" smtClean="0"/>
              <a:t>olduğu,daha</a:t>
            </a:r>
            <a:r>
              <a:rPr lang="tr-TR" dirty="0" smtClean="0"/>
              <a:t> önceki bırakma deneyimleri zorluklarla birlikte değerlendirilmelidir.</a:t>
            </a:r>
          </a:p>
          <a:p>
            <a:pPr>
              <a:buFont typeface="Wingdings" panose="05000000000000000000" pitchFamily="2" charset="2"/>
              <a:buChar char="Ø"/>
            </a:pPr>
            <a:r>
              <a:rPr lang="tr-TR" dirty="0" smtClean="0"/>
              <a:t>R2(RISKS=RİSKLER):</a:t>
            </a:r>
          </a:p>
          <a:p>
            <a:r>
              <a:rPr lang="tr-TR" dirty="0" smtClean="0"/>
              <a:t>Hastaya sigara içme sonucu oluşacak kısa ve uzun dönemli riskler üzerinde durulmalıdır.</a:t>
            </a:r>
          </a:p>
          <a:p>
            <a:r>
              <a:rPr lang="tr-TR" dirty="0" smtClean="0"/>
              <a:t>Akut </a:t>
            </a:r>
            <a:r>
              <a:rPr lang="tr-TR" dirty="0" err="1" smtClean="0"/>
              <a:t>Riskler;Nefes</a:t>
            </a:r>
            <a:r>
              <a:rPr lang="tr-TR" dirty="0" smtClean="0"/>
              <a:t> </a:t>
            </a:r>
            <a:r>
              <a:rPr lang="tr-TR" dirty="0" err="1" smtClean="0"/>
              <a:t>darlığı,Astım</a:t>
            </a:r>
            <a:r>
              <a:rPr lang="tr-TR" dirty="0" smtClean="0"/>
              <a:t>/KOAH </a:t>
            </a:r>
            <a:r>
              <a:rPr lang="tr-TR" dirty="0" err="1" smtClean="0"/>
              <a:t>alevlenmesi,gebeliğin</a:t>
            </a:r>
            <a:r>
              <a:rPr lang="tr-TR" dirty="0" smtClean="0"/>
              <a:t> zarar </a:t>
            </a:r>
            <a:r>
              <a:rPr lang="tr-TR" dirty="0" err="1" smtClean="0"/>
              <a:t>görmesi,impotans,infertilite,artmış</a:t>
            </a:r>
            <a:r>
              <a:rPr lang="tr-TR" dirty="0" smtClean="0"/>
              <a:t> solunum yolları enfeksiyonu riski</a:t>
            </a:r>
          </a:p>
          <a:p>
            <a:r>
              <a:rPr lang="tr-TR" dirty="0" smtClean="0"/>
              <a:t>Uzun Dönem </a:t>
            </a:r>
            <a:r>
              <a:rPr lang="tr-TR" dirty="0" err="1" smtClean="0"/>
              <a:t>Riskler;Kalp</a:t>
            </a:r>
            <a:r>
              <a:rPr lang="tr-TR" dirty="0" smtClean="0"/>
              <a:t> </a:t>
            </a:r>
            <a:r>
              <a:rPr lang="tr-TR" dirty="0" err="1" smtClean="0"/>
              <a:t>krizi,inme,Akciğer</a:t>
            </a:r>
            <a:r>
              <a:rPr lang="tr-TR" dirty="0" smtClean="0"/>
              <a:t> kanseri ve diğer kanserler(</a:t>
            </a:r>
            <a:r>
              <a:rPr lang="tr-TR" dirty="0" err="1" smtClean="0"/>
              <a:t>Larenks,oral</a:t>
            </a:r>
            <a:r>
              <a:rPr lang="tr-TR" dirty="0" smtClean="0"/>
              <a:t> kavite,farenks,özefagus,pankreas,mide,böbrek,mesane,serviks,akut </a:t>
            </a:r>
            <a:r>
              <a:rPr lang="tr-TR" dirty="0" err="1" smtClean="0"/>
              <a:t>myeloid</a:t>
            </a:r>
            <a:r>
              <a:rPr lang="tr-TR" dirty="0" smtClean="0"/>
              <a:t> lösemi),KOAH, </a:t>
            </a:r>
            <a:r>
              <a:rPr lang="tr-TR" dirty="0" err="1" smtClean="0"/>
              <a:t>Osteooroz</a:t>
            </a:r>
            <a:r>
              <a:rPr lang="tr-TR" dirty="0" smtClean="0"/>
              <a:t>, uzun süreli maluliyet ve yoğun bakım ihtiyacı.</a:t>
            </a:r>
          </a:p>
          <a:p>
            <a:r>
              <a:rPr lang="tr-TR" dirty="0" smtClean="0"/>
              <a:t>Çevresel </a:t>
            </a:r>
            <a:r>
              <a:rPr lang="tr-TR" dirty="0" err="1" smtClean="0"/>
              <a:t>Riskler;Aile</a:t>
            </a:r>
            <a:r>
              <a:rPr lang="tr-TR" dirty="0" smtClean="0"/>
              <a:t> içinde görülen ikinci el ve üçüncü el sağlık problemleri.</a:t>
            </a:r>
            <a:endParaRPr lang="tr-TR" dirty="0"/>
          </a:p>
        </p:txBody>
      </p:sp>
      <p:sp>
        <p:nvSpPr>
          <p:cNvPr id="4" name="Altbilgi Yer Tutucusu 3"/>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2266001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2192000" cy="663387"/>
          </a:xfrm>
        </p:spPr>
        <p:txBody>
          <a:bodyPr>
            <a:normAutofit fontScale="90000"/>
          </a:bodyPr>
          <a:lstStyle/>
          <a:p>
            <a:pPr marL="571500" indent="-571500">
              <a:buFont typeface="Wingdings" panose="05000000000000000000" pitchFamily="2" charset="2"/>
              <a:buChar char="Ø"/>
            </a:pPr>
            <a:r>
              <a:rPr lang="tr-TR" dirty="0" smtClean="0"/>
              <a:t>R3(REWARDS=ÖDÜLLER)</a:t>
            </a:r>
            <a:endParaRPr lang="tr-TR" dirty="0"/>
          </a:p>
        </p:txBody>
      </p:sp>
      <p:sp>
        <p:nvSpPr>
          <p:cNvPr id="3" name="İçerik Yer Tutucusu 2"/>
          <p:cNvSpPr>
            <a:spLocks noGrp="1"/>
          </p:cNvSpPr>
          <p:nvPr>
            <p:ph idx="1"/>
          </p:nvPr>
        </p:nvSpPr>
        <p:spPr>
          <a:xfrm>
            <a:off x="0" y="663388"/>
            <a:ext cx="12192000" cy="6194612"/>
          </a:xfrm>
        </p:spPr>
        <p:txBody>
          <a:bodyPr>
            <a:normAutofit fontScale="85000" lnSpcReduction="20000"/>
          </a:bodyPr>
          <a:lstStyle/>
          <a:p>
            <a:r>
              <a:rPr lang="tr-TR" dirty="0" smtClean="0"/>
              <a:t>Hastaya sigarayı bıraktığı takdirde ortaya çıkacak potansiyel yararlar anlatılmalıdır:</a:t>
            </a:r>
          </a:p>
          <a:p>
            <a:pPr>
              <a:buFont typeface="Wingdings" panose="05000000000000000000" pitchFamily="2" charset="2"/>
              <a:buChar char="q"/>
            </a:pPr>
            <a:r>
              <a:rPr lang="tr-TR" dirty="0" smtClean="0"/>
              <a:t>Sağlık durumunda düzelme(20. dakikada Nabız, tansiyon ve vücut </a:t>
            </a:r>
            <a:r>
              <a:rPr lang="tr-TR" dirty="0" err="1" smtClean="0"/>
              <a:t>ısıs</a:t>
            </a:r>
            <a:r>
              <a:rPr lang="tr-TR" dirty="0" smtClean="0"/>
              <a:t> normale döner/24.saatte kanda CO gazı hızla azalır)</a:t>
            </a:r>
          </a:p>
          <a:p>
            <a:pPr>
              <a:buFont typeface="Wingdings" panose="05000000000000000000" pitchFamily="2" charset="2"/>
              <a:buChar char="q"/>
            </a:pPr>
            <a:r>
              <a:rPr lang="tr-TR" dirty="0" smtClean="0"/>
              <a:t>Yemeklerden daha iyi tat alma</a:t>
            </a:r>
          </a:p>
          <a:p>
            <a:pPr>
              <a:buFont typeface="Wingdings" panose="05000000000000000000" pitchFamily="2" charset="2"/>
              <a:buChar char="q"/>
            </a:pPr>
            <a:r>
              <a:rPr lang="tr-TR" dirty="0" smtClean="0"/>
              <a:t>Öksürük ve balgam azalır</a:t>
            </a:r>
          </a:p>
          <a:p>
            <a:pPr>
              <a:buFont typeface="Wingdings" panose="05000000000000000000" pitchFamily="2" charset="2"/>
              <a:buChar char="q"/>
            </a:pPr>
            <a:r>
              <a:rPr lang="tr-TR" dirty="0" smtClean="0"/>
              <a:t>Bağışıklık sistemi güçlenmeye başlar</a:t>
            </a:r>
          </a:p>
          <a:p>
            <a:pPr>
              <a:buFont typeface="Wingdings" panose="05000000000000000000" pitchFamily="2" charset="2"/>
              <a:buChar char="q"/>
            </a:pPr>
            <a:r>
              <a:rPr lang="tr-TR" dirty="0" smtClean="0"/>
              <a:t>Diş ve parmaklardaki sarı lekeler kaybolur</a:t>
            </a:r>
          </a:p>
          <a:p>
            <a:pPr>
              <a:buFont typeface="Wingdings" panose="05000000000000000000" pitchFamily="2" charset="2"/>
              <a:buChar char="q"/>
            </a:pPr>
            <a:r>
              <a:rPr lang="tr-TR" dirty="0" smtClean="0"/>
              <a:t>Soluk alıp verme kolaylaşır</a:t>
            </a:r>
          </a:p>
          <a:p>
            <a:pPr>
              <a:buFont typeface="Wingdings" panose="05000000000000000000" pitchFamily="2" charset="2"/>
              <a:buChar char="q"/>
            </a:pPr>
            <a:r>
              <a:rPr lang="tr-TR" dirty="0" smtClean="0"/>
              <a:t>Koku alma duyusunda iyileşme</a:t>
            </a:r>
          </a:p>
          <a:p>
            <a:pPr>
              <a:buFont typeface="Wingdings" panose="05000000000000000000" pitchFamily="2" charset="2"/>
              <a:buChar char="q"/>
            </a:pPr>
            <a:r>
              <a:rPr lang="tr-TR" dirty="0" smtClean="0"/>
              <a:t>Para biriktirme</a:t>
            </a:r>
          </a:p>
          <a:p>
            <a:pPr>
              <a:buFont typeface="Wingdings" panose="05000000000000000000" pitchFamily="2" charset="2"/>
              <a:buChar char="q"/>
            </a:pPr>
            <a:r>
              <a:rPr lang="tr-TR" dirty="0" smtClean="0"/>
              <a:t>Kendini daha iyi hissetme</a:t>
            </a:r>
          </a:p>
          <a:p>
            <a:pPr>
              <a:buFont typeface="Wingdings" panose="05000000000000000000" pitchFamily="2" charset="2"/>
              <a:buChar char="q"/>
            </a:pPr>
            <a:r>
              <a:rPr lang="tr-TR" dirty="0" err="1" smtClean="0"/>
              <a:t>Ev,araba,elbise</a:t>
            </a:r>
            <a:r>
              <a:rPr lang="tr-TR" dirty="0" smtClean="0"/>
              <a:t> ve nefesinin daha iyi kokması</a:t>
            </a:r>
          </a:p>
          <a:p>
            <a:pPr>
              <a:buFont typeface="Wingdings" panose="05000000000000000000" pitchFamily="2" charset="2"/>
              <a:buChar char="q"/>
            </a:pPr>
            <a:r>
              <a:rPr lang="tr-TR" dirty="0" smtClean="0"/>
              <a:t>Çocuklarına iyi örnek olma</a:t>
            </a:r>
          </a:p>
          <a:p>
            <a:pPr>
              <a:buFont typeface="Wingdings" panose="05000000000000000000" pitchFamily="2" charset="2"/>
              <a:buChar char="q"/>
            </a:pPr>
            <a:r>
              <a:rPr lang="tr-TR" dirty="0" smtClean="0"/>
              <a:t>Sağlıklı bebek ve çocuklara sahip olabilme</a:t>
            </a:r>
          </a:p>
          <a:p>
            <a:pPr>
              <a:buFont typeface="Wingdings" panose="05000000000000000000" pitchFamily="2" charset="2"/>
              <a:buChar char="q"/>
            </a:pPr>
            <a:r>
              <a:rPr lang="tr-TR" dirty="0" smtClean="0"/>
              <a:t>Fiziksel aktivitenin iyileşmesi(daha hızlı </a:t>
            </a:r>
            <a:r>
              <a:rPr lang="tr-TR" dirty="0" err="1" smtClean="0"/>
              <a:t>yürüme,daha</a:t>
            </a:r>
            <a:r>
              <a:rPr lang="tr-TR" dirty="0" smtClean="0"/>
              <a:t> rahat merdiven </a:t>
            </a:r>
            <a:r>
              <a:rPr lang="tr-TR" dirty="0" err="1" smtClean="0"/>
              <a:t>çıkma,yokuş</a:t>
            </a:r>
            <a:r>
              <a:rPr lang="tr-TR" dirty="0" smtClean="0"/>
              <a:t> çıkma)</a:t>
            </a:r>
          </a:p>
          <a:p>
            <a:pPr>
              <a:buFont typeface="Wingdings" panose="05000000000000000000" pitchFamily="2" charset="2"/>
              <a:buChar char="q"/>
            </a:pPr>
            <a:r>
              <a:rPr lang="tr-TR" dirty="0" smtClean="0"/>
              <a:t>Ciltteki kırışıklıklar ve yaşlanmanız azalması</a:t>
            </a:r>
            <a:endParaRPr lang="tr-TR" dirty="0"/>
          </a:p>
        </p:txBody>
      </p:sp>
      <p:sp>
        <p:nvSpPr>
          <p:cNvPr id="4" name="Altbilgi Yer Tutucusu 3"/>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186427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0515600" cy="636494"/>
          </a:xfrm>
        </p:spPr>
        <p:txBody>
          <a:bodyPr>
            <a:normAutofit fontScale="90000"/>
          </a:bodyPr>
          <a:lstStyle/>
          <a:p>
            <a:pPr marL="571500" indent="-571500">
              <a:buFont typeface="Wingdings" panose="05000000000000000000" pitchFamily="2" charset="2"/>
              <a:buChar char="Ø"/>
            </a:pPr>
            <a:r>
              <a:rPr lang="tr-TR" dirty="0" smtClean="0"/>
              <a:t>R4(ROADBLOCKS=ENGELLER)</a:t>
            </a:r>
            <a:endParaRPr lang="tr-TR" dirty="0"/>
          </a:p>
        </p:txBody>
      </p:sp>
      <p:sp>
        <p:nvSpPr>
          <p:cNvPr id="3" name="İçerik Yer Tutucusu 2"/>
          <p:cNvSpPr>
            <a:spLocks noGrp="1"/>
          </p:cNvSpPr>
          <p:nvPr>
            <p:ph idx="1"/>
          </p:nvPr>
        </p:nvSpPr>
        <p:spPr>
          <a:xfrm>
            <a:off x="0" y="636494"/>
            <a:ext cx="12192000" cy="6221505"/>
          </a:xfrm>
        </p:spPr>
        <p:txBody>
          <a:bodyPr>
            <a:normAutofit fontScale="92500" lnSpcReduction="20000"/>
          </a:bodyPr>
          <a:lstStyle/>
          <a:p>
            <a:r>
              <a:rPr lang="tr-TR" dirty="0" smtClean="0"/>
              <a:t>Sigarayı bırakmanın önündeki olası engeller belirlenmeli ve hastaya bu engelleri aşabilecek çözüm önerileri sunulmalıdır. Sık görülen engeller.</a:t>
            </a:r>
          </a:p>
          <a:p>
            <a:pPr>
              <a:buFont typeface="Wingdings" panose="05000000000000000000" pitchFamily="2" charset="2"/>
              <a:buChar char="q"/>
            </a:pPr>
            <a:r>
              <a:rPr lang="tr-TR" dirty="0" smtClean="0"/>
              <a:t>Yoksunluk belirtileri</a:t>
            </a:r>
          </a:p>
          <a:p>
            <a:pPr>
              <a:buFont typeface="Wingdings" panose="05000000000000000000" pitchFamily="2" charset="2"/>
              <a:buChar char="q"/>
            </a:pPr>
            <a:r>
              <a:rPr lang="tr-TR" dirty="0" smtClean="0"/>
              <a:t>Başarısızlık korkusu</a:t>
            </a:r>
          </a:p>
          <a:p>
            <a:pPr>
              <a:buFont typeface="Wingdings" panose="05000000000000000000" pitchFamily="2" charset="2"/>
              <a:buChar char="q"/>
            </a:pPr>
            <a:r>
              <a:rPr lang="tr-TR" dirty="0" smtClean="0"/>
              <a:t>Kilo alma</a:t>
            </a:r>
          </a:p>
          <a:p>
            <a:pPr>
              <a:buFont typeface="Wingdings" panose="05000000000000000000" pitchFamily="2" charset="2"/>
              <a:buChar char="q"/>
            </a:pPr>
            <a:r>
              <a:rPr lang="tr-TR" dirty="0" smtClean="0"/>
              <a:t>Destek yoksunluğu</a:t>
            </a:r>
          </a:p>
          <a:p>
            <a:pPr>
              <a:buFont typeface="Wingdings" panose="05000000000000000000" pitchFamily="2" charset="2"/>
              <a:buChar char="q"/>
            </a:pPr>
            <a:r>
              <a:rPr lang="tr-TR" dirty="0" smtClean="0"/>
              <a:t>Depresyon</a:t>
            </a:r>
          </a:p>
          <a:p>
            <a:pPr>
              <a:buFont typeface="Wingdings" panose="05000000000000000000" pitchFamily="2" charset="2"/>
              <a:buChar char="q"/>
            </a:pPr>
            <a:r>
              <a:rPr lang="tr-TR" dirty="0" smtClean="0"/>
              <a:t>Sigara içmekten hoşlanma</a:t>
            </a:r>
          </a:p>
          <a:p>
            <a:pPr>
              <a:buFont typeface="Wingdings" panose="05000000000000000000" pitchFamily="2" charset="2"/>
              <a:buChar char="q"/>
            </a:pPr>
            <a:r>
              <a:rPr lang="tr-TR" dirty="0" smtClean="0"/>
              <a:t>Sigara içicileri ile bir arada bulunma</a:t>
            </a:r>
          </a:p>
          <a:p>
            <a:pPr>
              <a:buFont typeface="Wingdings" panose="05000000000000000000" pitchFamily="2" charset="2"/>
              <a:buChar char="q"/>
            </a:pPr>
            <a:r>
              <a:rPr lang="tr-TR" dirty="0" smtClean="0"/>
              <a:t>Etkin tedavilerin varlığından haberdar olmama</a:t>
            </a:r>
          </a:p>
          <a:p>
            <a:pPr>
              <a:buFont typeface="Wingdings" panose="05000000000000000000" pitchFamily="2" charset="2"/>
              <a:buChar char="Ø"/>
            </a:pPr>
            <a:r>
              <a:rPr lang="tr-TR" dirty="0" smtClean="0"/>
              <a:t>R5(REPETITION=TEKRAR)</a:t>
            </a:r>
          </a:p>
          <a:p>
            <a:pPr>
              <a:buFont typeface="Wingdings" panose="05000000000000000000" pitchFamily="2" charset="2"/>
              <a:buChar char="q"/>
            </a:pPr>
            <a:r>
              <a:rPr lang="tr-TR" dirty="0" smtClean="0"/>
              <a:t>İsteksiz hastaların her klinik başvurularında </a:t>
            </a:r>
            <a:r>
              <a:rPr lang="tr-TR" dirty="0" err="1" smtClean="0"/>
              <a:t>motivasyonel</a:t>
            </a:r>
            <a:r>
              <a:rPr lang="tr-TR" dirty="0" smtClean="0"/>
              <a:t> desteğin tekrar tekrar verilmesi gerekir.</a:t>
            </a:r>
          </a:p>
          <a:p>
            <a:pPr>
              <a:buFont typeface="Wingdings" panose="05000000000000000000" pitchFamily="2" charset="2"/>
              <a:buChar char="q"/>
            </a:pPr>
            <a:r>
              <a:rPr lang="tr-TR" dirty="0" smtClean="0"/>
              <a:t>Daha önce defalarca denemiş ve başarılı olamamış hastalara bunun bir sonraki denemesinde başarısız olacağı anlamına </a:t>
            </a:r>
            <a:r>
              <a:rPr lang="tr-TR" dirty="0" err="1" smtClean="0"/>
              <a:t>gelmediği,bırakmanın</a:t>
            </a:r>
            <a:r>
              <a:rPr lang="tr-TR" dirty="0" smtClean="0"/>
              <a:t> birkaç denemeden sonra olabileceği anlatılmalıdır.</a:t>
            </a:r>
            <a:endParaRPr lang="tr-TR" dirty="0"/>
          </a:p>
        </p:txBody>
      </p:sp>
    </p:spTree>
    <p:extLst>
      <p:ext uri="{BB962C8B-B14F-4D97-AF65-F5344CB8AC3E}">
        <p14:creationId xmlns:p14="http://schemas.microsoft.com/office/powerpoint/2010/main" val="1294503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2435225"/>
            <a:ext cx="10515600" cy="4351338"/>
          </a:xfrm>
        </p:spPr>
        <p:txBody>
          <a:bodyPr/>
          <a:lstStyle/>
          <a:p>
            <a:endParaRPr lang="tr-TR"/>
          </a:p>
        </p:txBody>
      </p:sp>
      <p:sp>
        <p:nvSpPr>
          <p:cNvPr id="4" name="Altbilgi Yer Tutucusu 3"/>
          <p:cNvSpPr>
            <a:spLocks noGrp="1"/>
          </p:cNvSpPr>
          <p:nvPr>
            <p:ph type="ftr" sz="quarter" idx="11"/>
          </p:nvPr>
        </p:nvSpPr>
        <p:spPr/>
        <p:txBody>
          <a:bodyPr/>
          <a:lstStyle/>
          <a:p>
            <a:endParaRPr lang="tr-TR"/>
          </a:p>
        </p:txBody>
      </p:sp>
      <p:pic>
        <p:nvPicPr>
          <p:cNvPr id="6" name="Resim 5"/>
          <p:cNvPicPr>
            <a:picLocks noChangeAspect="1"/>
          </p:cNvPicPr>
          <p:nvPr/>
        </p:nvPicPr>
        <p:blipFill>
          <a:blip r:embed="rId2"/>
          <a:stretch>
            <a:fillRect/>
          </a:stretch>
        </p:blipFill>
        <p:spPr>
          <a:xfrm>
            <a:off x="838200" y="365125"/>
            <a:ext cx="10515600" cy="5811838"/>
          </a:xfrm>
          <a:prstGeom prst="rect">
            <a:avLst/>
          </a:prstGeom>
        </p:spPr>
      </p:pic>
    </p:spTree>
    <p:extLst>
      <p:ext uri="{BB962C8B-B14F-4D97-AF65-F5344CB8AC3E}">
        <p14:creationId xmlns:p14="http://schemas.microsoft.com/office/powerpoint/2010/main" val="1891883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690282"/>
          </a:xfrm>
        </p:spPr>
        <p:txBody>
          <a:bodyPr>
            <a:normAutofit fontScale="90000"/>
          </a:bodyPr>
          <a:lstStyle/>
          <a:p>
            <a:pPr marL="571500" indent="-571500">
              <a:buFont typeface="Wingdings" panose="05000000000000000000" pitchFamily="2" charset="2"/>
              <a:buChar char="v"/>
            </a:pPr>
            <a:r>
              <a:rPr lang="tr-TR" dirty="0" smtClean="0"/>
              <a:t>Sigara Bırakma Tedavisinde </a:t>
            </a:r>
            <a:r>
              <a:rPr lang="tr-TR" dirty="0" err="1" smtClean="0"/>
              <a:t>Davranışcı</a:t>
            </a:r>
            <a:r>
              <a:rPr lang="tr-TR" dirty="0" smtClean="0"/>
              <a:t> ve Bilişsel Yöntemler</a:t>
            </a:r>
            <a:endParaRPr lang="tr-TR" dirty="0"/>
          </a:p>
        </p:txBody>
      </p:sp>
      <p:sp>
        <p:nvSpPr>
          <p:cNvPr id="3" name="İçerik Yer Tutucusu 2"/>
          <p:cNvSpPr>
            <a:spLocks noGrp="1"/>
          </p:cNvSpPr>
          <p:nvPr>
            <p:ph idx="1"/>
          </p:nvPr>
        </p:nvSpPr>
        <p:spPr>
          <a:xfrm>
            <a:off x="0" y="690282"/>
            <a:ext cx="12192000" cy="6167717"/>
          </a:xfrm>
        </p:spPr>
        <p:txBody>
          <a:bodyPr/>
          <a:lstStyle/>
          <a:p>
            <a:r>
              <a:rPr lang="tr-TR" dirty="0" smtClean="0"/>
              <a:t>Tütün bağımlılığının </a:t>
            </a:r>
            <a:r>
              <a:rPr lang="tr-TR" dirty="0" err="1" smtClean="0"/>
              <a:t>patogenezinde</a:t>
            </a:r>
            <a:r>
              <a:rPr lang="tr-TR" dirty="0" smtClean="0"/>
              <a:t> diğer bağımlılıklarda olduğu gibi 3 boyuttan söz </a:t>
            </a:r>
            <a:r>
              <a:rPr lang="tr-TR" dirty="0" err="1" smtClean="0"/>
              <a:t>edilebilir.Eşit</a:t>
            </a:r>
            <a:r>
              <a:rPr lang="tr-TR" dirty="0" smtClean="0"/>
              <a:t> öneme sahip olan bu üç boyut </a:t>
            </a:r>
            <a:r>
              <a:rPr lang="tr-TR" dirty="0" err="1" smtClean="0"/>
              <a:t>psikolojik,davranış</a:t>
            </a:r>
            <a:r>
              <a:rPr lang="tr-TR" dirty="0" smtClean="0"/>
              <a:t> ve </a:t>
            </a:r>
            <a:r>
              <a:rPr lang="tr-TR" dirty="0" err="1" smtClean="0"/>
              <a:t>nörobiyolojik</a:t>
            </a:r>
            <a:r>
              <a:rPr lang="tr-TR" dirty="0" smtClean="0"/>
              <a:t> boyuttur.</a:t>
            </a:r>
          </a:p>
          <a:p>
            <a:r>
              <a:rPr lang="tr-TR" dirty="0" err="1" smtClean="0"/>
              <a:t>Nörobiyolojik</a:t>
            </a:r>
            <a:r>
              <a:rPr lang="tr-TR" dirty="0" smtClean="0"/>
              <a:t> boyuta müdahale etmek için kullanılan </a:t>
            </a:r>
            <a:r>
              <a:rPr lang="tr-TR" dirty="0" err="1" smtClean="0"/>
              <a:t>farmakoterapi</a:t>
            </a:r>
            <a:r>
              <a:rPr lang="tr-TR" dirty="0" smtClean="0"/>
              <a:t> ilgili bölümde anlatılacaktır.</a:t>
            </a:r>
          </a:p>
          <a:p>
            <a:r>
              <a:rPr lang="tr-TR" dirty="0" smtClean="0"/>
              <a:t>Davranışçı ve Bilişsel tedavilerden beklenen yarar:</a:t>
            </a:r>
          </a:p>
          <a:p>
            <a:pPr>
              <a:buFont typeface="Wingdings" panose="05000000000000000000" pitchFamily="2" charset="2"/>
              <a:buChar char="Ø"/>
            </a:pPr>
            <a:r>
              <a:rPr lang="tr-TR" dirty="0" smtClean="0"/>
              <a:t>Kişinin sorun davranıştan(tütün kullanımından)kurtulmayı istemesini sağlamak ,diğer deyişle tütünü bırakmayı düşünmesini sağlamak</a:t>
            </a:r>
          </a:p>
          <a:p>
            <a:pPr>
              <a:buFont typeface="Wingdings" panose="05000000000000000000" pitchFamily="2" charset="2"/>
              <a:buChar char="Ø"/>
            </a:pPr>
            <a:r>
              <a:rPr lang="tr-TR" dirty="0" smtClean="0"/>
              <a:t>Tütün kullanımından kurtulmayı(bırakmayı)isteyenlere de bu süreçte karşılaşmaları olası sorunlarla baş etme yolları konusunda beceri kazandırmaktır.</a:t>
            </a:r>
            <a:endParaRPr lang="tr-TR" dirty="0"/>
          </a:p>
        </p:txBody>
      </p:sp>
      <p:sp>
        <p:nvSpPr>
          <p:cNvPr id="4" name="Altbilgi Yer Tutucusu 3"/>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670839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483174"/>
          </a:xfrm>
        </p:spPr>
        <p:txBody>
          <a:bodyPr>
            <a:normAutofit fontScale="90000"/>
          </a:bodyPr>
          <a:lstStyle/>
          <a:p>
            <a:r>
              <a:rPr lang="tr-TR" dirty="0" smtClean="0"/>
              <a:t>GİRİŞ</a:t>
            </a:r>
            <a:endParaRPr lang="tr-TR" dirty="0"/>
          </a:p>
        </p:txBody>
      </p:sp>
      <p:sp>
        <p:nvSpPr>
          <p:cNvPr id="3" name="İçerik Yer Tutucusu 2"/>
          <p:cNvSpPr>
            <a:spLocks noGrp="1"/>
          </p:cNvSpPr>
          <p:nvPr>
            <p:ph idx="1"/>
          </p:nvPr>
        </p:nvSpPr>
        <p:spPr>
          <a:xfrm>
            <a:off x="573906" y="848300"/>
            <a:ext cx="10515600" cy="5309863"/>
          </a:xfrm>
        </p:spPr>
        <p:txBody>
          <a:bodyPr>
            <a:normAutofit fontScale="55000" lnSpcReduction="20000"/>
          </a:bodyPr>
          <a:lstStyle/>
          <a:p>
            <a:pPr>
              <a:buFont typeface="Wingdings" panose="05000000000000000000" pitchFamily="2" charset="2"/>
              <a:buChar char="Ø"/>
            </a:pPr>
            <a:r>
              <a:rPr lang="tr-TR" dirty="0" smtClean="0"/>
              <a:t>Dünyada en çok ölüme yol açan iki nedenden birisi açlık, diğeri tütün kullanımıdır. Hiç kuşku yok ki dünyada her gün 12 bin insanı öldüren bu sorunun </a:t>
            </a:r>
            <a:r>
              <a:rPr lang="tr-TR" dirty="0" err="1" smtClean="0"/>
              <a:t>nedeni;tütünü</a:t>
            </a:r>
            <a:r>
              <a:rPr lang="tr-TR" dirty="0" smtClean="0"/>
              <a:t> alıp fabrikalarda bir meta haline getiren ve ürettiği bu meta ile önündeki her sınırı ortadan kaldırıp dünya genelinde kazanç ve kâr peşinde koşmaya başlayan tütün endüstrisidir.</a:t>
            </a:r>
          </a:p>
          <a:p>
            <a:pPr>
              <a:buFont typeface="Wingdings" panose="05000000000000000000" pitchFamily="2" charset="2"/>
              <a:buChar char="Ø"/>
            </a:pPr>
            <a:r>
              <a:rPr lang="tr-TR" dirty="0" smtClean="0"/>
              <a:t>Öte yandan dünya çapında uygulamaya konulan benzer </a:t>
            </a:r>
            <a:r>
              <a:rPr lang="tr-TR" dirty="0" err="1" smtClean="0"/>
              <a:t>neoliberal</a:t>
            </a:r>
            <a:r>
              <a:rPr lang="tr-TR" dirty="0" smtClean="0"/>
              <a:t> politikalar nedeniyle ‘’gelişmekte </a:t>
            </a:r>
            <a:r>
              <a:rPr lang="tr-TR" dirty="0" err="1" smtClean="0"/>
              <a:t>olan’’ve</a:t>
            </a:r>
            <a:r>
              <a:rPr lang="tr-TR" dirty="0" smtClean="0"/>
              <a:t> ‘’geri kalmış’’ ülkelerde tütün ekerek geçimini sağlayan insanların yoksulluğa itilmesi </a:t>
            </a:r>
            <a:r>
              <a:rPr lang="tr-TR" dirty="0" err="1" smtClean="0"/>
              <a:t>pahasına,ulusötesi</a:t>
            </a:r>
            <a:r>
              <a:rPr lang="tr-TR" dirty="0" smtClean="0"/>
              <a:t> tütün endüstrisinin gelişmiş ülkelerde azalan tütün kullanım oranları nedeniyle kâr oranlarının düşmesi önlenmiştir.</a:t>
            </a:r>
          </a:p>
          <a:p>
            <a:pPr>
              <a:buFont typeface="Wingdings" panose="05000000000000000000" pitchFamily="2" charset="2"/>
              <a:buChar char="Ø"/>
            </a:pPr>
            <a:r>
              <a:rPr lang="tr-TR" dirty="0" smtClean="0"/>
              <a:t>Her sigarada vücut için zehirli ,tahriş </a:t>
            </a:r>
            <a:r>
              <a:rPr lang="tr-TR" dirty="0" err="1" smtClean="0"/>
              <a:t>edici,kanser</a:t>
            </a:r>
            <a:r>
              <a:rPr lang="tr-TR" dirty="0" smtClean="0"/>
              <a:t> yapıcı ya da kanserin ortaya çıkmasını kolaylaştırıcı 7000’den fazla kimyasal madde </a:t>
            </a:r>
            <a:r>
              <a:rPr lang="tr-TR" dirty="0" err="1" smtClean="0"/>
              <a:t>bulunmaktadır.Bunlardan</a:t>
            </a:r>
            <a:r>
              <a:rPr lang="tr-TR" dirty="0" smtClean="0"/>
              <a:t> en az 81 tanesinin doğrudan kansere neden olduğu ispatlanmıştır.</a:t>
            </a:r>
          </a:p>
          <a:p>
            <a:pPr>
              <a:buFont typeface="Wingdings" panose="05000000000000000000" pitchFamily="2" charset="2"/>
              <a:buChar char="Ø"/>
            </a:pPr>
            <a:r>
              <a:rPr lang="tr-TR" dirty="0" smtClean="0"/>
              <a:t>Tütün bağımlılığı ; çağımızın en büyük salgını ve en öldürücü toplumsal zehirlenme olayıdır.</a:t>
            </a:r>
          </a:p>
          <a:p>
            <a:pPr>
              <a:buFont typeface="Wingdings" panose="05000000000000000000" pitchFamily="2" charset="2"/>
              <a:buChar char="Ø"/>
            </a:pPr>
            <a:r>
              <a:rPr lang="tr-TR" dirty="0" smtClean="0"/>
              <a:t>Bir sigara içildiğinde ,ortalama 10 saniye gibi kısa bir sürede yanaktan emilen nikotin beyne ulaşır ve </a:t>
            </a:r>
            <a:r>
              <a:rPr lang="tr-TR" dirty="0" err="1" smtClean="0"/>
              <a:t>eroin,kokain</a:t>
            </a:r>
            <a:r>
              <a:rPr lang="tr-TR" dirty="0" smtClean="0"/>
              <a:t> gibi maddelerin etkilediği merkezi uyararak bazı hormonların salınmasına neden </a:t>
            </a:r>
            <a:r>
              <a:rPr lang="tr-TR" dirty="0" err="1" smtClean="0"/>
              <a:t>olur.Bu</a:t>
            </a:r>
            <a:r>
              <a:rPr lang="tr-TR" dirty="0" smtClean="0"/>
              <a:t> da zevk alma ,</a:t>
            </a:r>
            <a:r>
              <a:rPr lang="tr-TR" dirty="0" err="1" smtClean="0"/>
              <a:t>gevşeme,sakinleşme,konsantrasyon</a:t>
            </a:r>
            <a:r>
              <a:rPr lang="tr-TR" dirty="0" smtClean="0"/>
              <a:t> artışı gibi değişiklerin ortaya çıkmasını sağlar. Ödül gibi gelen bu değişikliklerin devam etmesi için vücudunuz daha çok nikotin istemeye </a:t>
            </a:r>
            <a:r>
              <a:rPr lang="tr-TR" dirty="0" err="1" smtClean="0"/>
              <a:t>başlar.İçtiğiniz</a:t>
            </a:r>
            <a:r>
              <a:rPr lang="tr-TR" dirty="0" smtClean="0"/>
              <a:t> sigaranın sayısı giderek </a:t>
            </a:r>
            <a:r>
              <a:rPr lang="tr-TR" dirty="0" err="1" smtClean="0"/>
              <a:t>artar.Çünkü</a:t>
            </a:r>
            <a:r>
              <a:rPr lang="tr-TR" dirty="0" smtClean="0"/>
              <a:t> nikotinin meydana getirdiği etkilere karşı vücutta tolerans gelişir.</a:t>
            </a:r>
          </a:p>
          <a:p>
            <a:pPr>
              <a:buFont typeface="Wingdings" panose="05000000000000000000" pitchFamily="2" charset="2"/>
              <a:buChar char="Ø"/>
            </a:pPr>
            <a:r>
              <a:rPr lang="tr-TR" dirty="0" smtClean="0"/>
              <a:t>Sigara dumanından kaynaklanan toksinler vücudun pek çok organında hastalıklara yol açar.</a:t>
            </a:r>
          </a:p>
          <a:p>
            <a:pPr>
              <a:buFont typeface="Wingdings" panose="05000000000000000000" pitchFamily="2" charset="2"/>
              <a:buChar char="Ø"/>
            </a:pPr>
            <a:r>
              <a:rPr lang="tr-TR" dirty="0" smtClean="0"/>
              <a:t>Sigara </a:t>
            </a:r>
            <a:r>
              <a:rPr lang="tr-TR" dirty="0" err="1" smtClean="0"/>
              <a:t>içenler,içmeyenlere</a:t>
            </a:r>
            <a:r>
              <a:rPr lang="tr-TR" dirty="0" smtClean="0"/>
              <a:t> kıyasla ortalama 15 yada 20 yıl daha erken </a:t>
            </a:r>
            <a:r>
              <a:rPr lang="tr-TR" dirty="0" err="1" smtClean="0"/>
              <a:t>ölmektedir.Sigara</a:t>
            </a:r>
            <a:r>
              <a:rPr lang="tr-TR" dirty="0" smtClean="0"/>
              <a:t> içmeye devam edenlerin %50’sinin ölüm nedeni sigara ile ilişkili bir hastalıktır.</a:t>
            </a:r>
          </a:p>
          <a:p>
            <a:pPr>
              <a:buFont typeface="Wingdings" panose="05000000000000000000" pitchFamily="2" charset="2"/>
              <a:buChar char="Ø"/>
            </a:pPr>
            <a:r>
              <a:rPr lang="tr-TR" dirty="0" smtClean="0"/>
              <a:t>Sigara, kansere bağlı ölümlerin %40’ından ve </a:t>
            </a:r>
            <a:r>
              <a:rPr lang="tr-TR" dirty="0" err="1" smtClean="0"/>
              <a:t>kardiyovasküler</a:t>
            </a:r>
            <a:r>
              <a:rPr lang="tr-TR" dirty="0" smtClean="0"/>
              <a:t> hastalıklara bağlı ölümlerin %21’inden sorumludur.</a:t>
            </a:r>
          </a:p>
          <a:p>
            <a:pPr>
              <a:buFont typeface="Wingdings" panose="05000000000000000000" pitchFamily="2" charset="2"/>
              <a:buChar char="Ø"/>
            </a:pPr>
            <a:r>
              <a:rPr lang="tr-TR" dirty="0" smtClean="0"/>
              <a:t>Sigara ile ilişkilendirilen ölümlerin neredeyse %10’nu sigara içmeyen ancak ‘’ikinci el tütün </a:t>
            </a:r>
            <a:r>
              <a:rPr lang="tr-TR" dirty="0" err="1" smtClean="0"/>
              <a:t>dumanı’’olarak</a:t>
            </a:r>
            <a:r>
              <a:rPr lang="tr-TR" dirty="0" smtClean="0"/>
              <a:t> adlandırılan dumana maruz kalan bireylerde </a:t>
            </a:r>
            <a:r>
              <a:rPr lang="tr-TR" dirty="0" err="1" smtClean="0"/>
              <a:t>görülür.Ülkemizde</a:t>
            </a:r>
            <a:r>
              <a:rPr lang="tr-TR" dirty="0" smtClean="0"/>
              <a:t> sigaraya bağlı nedenlerden yılda 100-120bin kişi ölmektedir(%41,6),dünyada yılda 8 milyon ölüm(1,2 milyon pasif içicilerde).Dakikada 5 ölüm sigaraya bağlı gelişiyor. Evet gerçekten bir kitle imha silahı gibi bir şey bu.</a:t>
            </a:r>
            <a:endParaRPr lang="tr-TR" dirty="0"/>
          </a:p>
        </p:txBody>
      </p:sp>
    </p:spTree>
    <p:extLst>
      <p:ext uri="{BB962C8B-B14F-4D97-AF65-F5344CB8AC3E}">
        <p14:creationId xmlns:p14="http://schemas.microsoft.com/office/powerpoint/2010/main" val="600403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654424"/>
          </a:xfrm>
        </p:spPr>
        <p:txBody>
          <a:bodyPr>
            <a:normAutofit fontScale="90000"/>
          </a:bodyPr>
          <a:lstStyle/>
          <a:p>
            <a:pPr marL="571500" indent="-571500">
              <a:buFont typeface="Wingdings" panose="05000000000000000000" pitchFamily="2" charset="2"/>
              <a:buChar char="v"/>
            </a:pPr>
            <a:r>
              <a:rPr lang="tr-TR" dirty="0" smtClean="0"/>
              <a:t>Bırakmayı düşünmeyenlere uygulanacak bilişsel ve </a:t>
            </a:r>
            <a:r>
              <a:rPr lang="tr-TR" dirty="0" err="1" smtClean="0"/>
              <a:t>davranışcı</a:t>
            </a:r>
            <a:r>
              <a:rPr lang="tr-TR" dirty="0" smtClean="0"/>
              <a:t> tedaviler:</a:t>
            </a:r>
            <a:endParaRPr lang="tr-TR" dirty="0"/>
          </a:p>
        </p:txBody>
      </p:sp>
      <p:sp>
        <p:nvSpPr>
          <p:cNvPr id="3" name="İçerik Yer Tutucusu 2"/>
          <p:cNvSpPr>
            <a:spLocks noGrp="1"/>
          </p:cNvSpPr>
          <p:nvPr>
            <p:ph idx="1"/>
          </p:nvPr>
        </p:nvSpPr>
        <p:spPr>
          <a:xfrm>
            <a:off x="0" y="672352"/>
            <a:ext cx="12192000" cy="6858281"/>
          </a:xfrm>
        </p:spPr>
        <p:txBody>
          <a:bodyPr>
            <a:normAutofit fontScale="92500" lnSpcReduction="20000"/>
          </a:bodyPr>
          <a:lstStyle/>
          <a:p>
            <a:r>
              <a:rPr lang="tr-TR" dirty="0" smtClean="0"/>
              <a:t>Bu kişilere yapılacak girişim literatürde 5R olarak </a:t>
            </a:r>
            <a:r>
              <a:rPr lang="tr-TR" dirty="0" err="1" smtClean="0"/>
              <a:t>bilinmektedir.Bu</a:t>
            </a:r>
            <a:r>
              <a:rPr lang="tr-TR" dirty="0" smtClean="0"/>
              <a:t> yöntemde sigara içmenin </a:t>
            </a:r>
            <a:r>
              <a:rPr lang="tr-TR" dirty="0" err="1" smtClean="0"/>
              <a:t>risklerinden,bırakmanın</a:t>
            </a:r>
            <a:r>
              <a:rPr lang="tr-TR" dirty="0" smtClean="0"/>
              <a:t> yararlarından söz </a:t>
            </a:r>
            <a:r>
              <a:rPr lang="tr-TR" dirty="0" err="1" smtClean="0"/>
              <a:t>etmek,riskleri</a:t>
            </a:r>
            <a:r>
              <a:rPr lang="tr-TR" dirty="0" smtClean="0"/>
              <a:t> hastanın sağlığıyla </a:t>
            </a:r>
            <a:r>
              <a:rPr lang="tr-TR" dirty="0" err="1" smtClean="0"/>
              <a:t>ilişkilendirmek,bırakmanın</a:t>
            </a:r>
            <a:r>
              <a:rPr lang="tr-TR" dirty="0" smtClean="0"/>
              <a:t> önündeki engelleri öğrenmek ve bu girişimi her fırsatta tekrarlamak olarak özetlenebilir.</a:t>
            </a:r>
          </a:p>
          <a:p>
            <a:r>
              <a:rPr lang="tr-TR" dirty="0" smtClean="0"/>
              <a:t>Bırakmayı düşünmeyen kişiler tütün kullanma davranışlarını </a:t>
            </a:r>
            <a:r>
              <a:rPr lang="tr-TR" dirty="0" err="1" smtClean="0"/>
              <a:t>rasyonelize</a:t>
            </a:r>
            <a:r>
              <a:rPr lang="tr-TR" dirty="0" smtClean="0"/>
              <a:t> etmişler ve bu davranışı korumak ve sürdürmek istemektedirler(kişi kendi içinde bir denge kurmuş ve bundan mutludur. Bu dengenin bozulmasını da istememektedir)</a:t>
            </a:r>
          </a:p>
          <a:p>
            <a:r>
              <a:rPr lang="tr-TR" dirty="0" smtClean="0"/>
              <a:t>Tütün kullanmayı sürdürme davranışının altta yatan belli başlı nedenleri:</a:t>
            </a:r>
          </a:p>
          <a:p>
            <a:pPr>
              <a:buFont typeface="Wingdings" panose="05000000000000000000" pitchFamily="2" charset="2"/>
              <a:buChar char="q"/>
            </a:pPr>
            <a:r>
              <a:rPr lang="tr-TR" dirty="0" smtClean="0"/>
              <a:t>Fizyolojik olarak nikotinin oluşturduğu keyif alma duygusu</a:t>
            </a:r>
          </a:p>
          <a:p>
            <a:pPr>
              <a:buFont typeface="Wingdings" panose="05000000000000000000" pitchFamily="2" charset="2"/>
              <a:buChar char="q"/>
            </a:pPr>
            <a:r>
              <a:rPr lang="tr-TR" dirty="0" smtClean="0"/>
              <a:t>Psikolojik olarak tütün kullanımının günlük yaşamın sıkıntılarını giderdiği düşüncesi</a:t>
            </a:r>
          </a:p>
          <a:p>
            <a:pPr>
              <a:buFont typeface="Wingdings" panose="05000000000000000000" pitchFamily="2" charset="2"/>
              <a:buChar char="q"/>
            </a:pPr>
            <a:r>
              <a:rPr lang="tr-TR" dirty="0" smtClean="0"/>
              <a:t>Keyifli olayları daha da keyifli hale getirdiği düşüncesi</a:t>
            </a:r>
          </a:p>
          <a:p>
            <a:pPr>
              <a:buFont typeface="Wingdings" panose="05000000000000000000" pitchFamily="2" charset="2"/>
              <a:buChar char="q"/>
            </a:pPr>
            <a:r>
              <a:rPr lang="tr-TR" dirty="0" smtClean="0"/>
              <a:t>Kilo kontrolünü kolaylaştırdığı algısı</a:t>
            </a:r>
          </a:p>
          <a:p>
            <a:pPr>
              <a:buFont typeface="Wingdings" panose="05000000000000000000" pitchFamily="2" charset="2"/>
              <a:buChar char="q"/>
            </a:pPr>
            <a:r>
              <a:rPr lang="tr-TR" dirty="0" smtClean="0"/>
              <a:t>Tütün uzun süre kullanılmadığında ortaya çıkan yoksunluk belirtilerinin günlük yaşamda baş </a:t>
            </a:r>
            <a:r>
              <a:rPr lang="tr-TR" dirty="0" err="1" smtClean="0"/>
              <a:t>ağrısı,baş</a:t>
            </a:r>
            <a:r>
              <a:rPr lang="tr-TR" dirty="0" smtClean="0"/>
              <a:t> </a:t>
            </a:r>
            <a:r>
              <a:rPr lang="tr-TR" dirty="0" err="1" smtClean="0"/>
              <a:t>dönmesi,konsantrasyon</a:t>
            </a:r>
            <a:r>
              <a:rPr lang="tr-TR" dirty="0" smtClean="0"/>
              <a:t> bozukluğu, ruhsal gerginlik yaratarak günlük yaşamı zorlaştıracağı düşüncesi ya da deneyimi</a:t>
            </a:r>
          </a:p>
          <a:p>
            <a:pPr>
              <a:buFont typeface="Wingdings" panose="05000000000000000000" pitchFamily="2" charset="2"/>
              <a:buChar char="q"/>
            </a:pPr>
            <a:r>
              <a:rPr lang="tr-TR" dirty="0" smtClean="0"/>
              <a:t>Aşırı sigara içme isteğinin kontrol edilmesindeki güçlük</a:t>
            </a:r>
          </a:p>
          <a:p>
            <a:pPr>
              <a:buFont typeface="Wingdings" panose="05000000000000000000" pitchFamily="2" charset="2"/>
              <a:buChar char="q"/>
            </a:pPr>
            <a:r>
              <a:rPr lang="tr-TR" dirty="0" smtClean="0"/>
              <a:t>Denge bozulduğunda ortaya çıkacağını düşündüğü sorunlarla </a:t>
            </a:r>
            <a:r>
              <a:rPr lang="tr-TR" dirty="0" err="1" smtClean="0"/>
              <a:t>başedemeyeceği</a:t>
            </a:r>
            <a:r>
              <a:rPr lang="tr-TR" dirty="0" smtClean="0"/>
              <a:t> düşüncesi ve ‘’</a:t>
            </a:r>
            <a:r>
              <a:rPr lang="tr-TR" dirty="0" err="1" smtClean="0"/>
              <a:t>başarısızlığının’’getireceği</a:t>
            </a:r>
            <a:r>
              <a:rPr lang="tr-TR" dirty="0" smtClean="0"/>
              <a:t> öz saygıda azalma korkusu.</a:t>
            </a:r>
          </a:p>
          <a:p>
            <a:endParaRPr lang="tr-TR" dirty="0"/>
          </a:p>
        </p:txBody>
      </p:sp>
    </p:spTree>
    <p:extLst>
      <p:ext uri="{BB962C8B-B14F-4D97-AF65-F5344CB8AC3E}">
        <p14:creationId xmlns:p14="http://schemas.microsoft.com/office/powerpoint/2010/main" val="578571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0"/>
            <a:ext cx="12192000" cy="6858000"/>
          </a:xfrm>
        </p:spPr>
        <p:txBody>
          <a:bodyPr>
            <a:normAutofit lnSpcReduction="10000"/>
          </a:bodyPr>
          <a:lstStyle/>
          <a:p>
            <a:pPr marL="342900" indent="-342900" algn="l">
              <a:buFont typeface="Wingdings" panose="05000000000000000000" pitchFamily="2" charset="2"/>
              <a:buChar char="Ø"/>
            </a:pPr>
            <a:r>
              <a:rPr lang="tr-TR" dirty="0" smtClean="0"/>
              <a:t>Dengeyi bozma olasılığı olan sağlık zararlarını </a:t>
            </a:r>
            <a:r>
              <a:rPr lang="tr-TR" dirty="0" err="1" smtClean="0"/>
              <a:t>gözardı</a:t>
            </a:r>
            <a:r>
              <a:rPr lang="tr-TR" dirty="0" smtClean="0"/>
              <a:t> ederek ya da zararların oluşmasını önlediğini ya da geciktirdiğini düşündüğü davranışlar edinerek(Örneğin dudak tiryakisi </a:t>
            </a:r>
            <a:r>
              <a:rPr lang="tr-TR" dirty="0" err="1" smtClean="0"/>
              <a:t>olma,içine</a:t>
            </a:r>
            <a:r>
              <a:rPr lang="tr-TR" dirty="0" smtClean="0"/>
              <a:t> çekmeme, aç karnına </a:t>
            </a:r>
            <a:r>
              <a:rPr lang="tr-TR" dirty="0" err="1" smtClean="0"/>
              <a:t>içmeme,vitamin</a:t>
            </a:r>
            <a:r>
              <a:rPr lang="tr-TR" dirty="0" smtClean="0"/>
              <a:t> </a:t>
            </a:r>
            <a:r>
              <a:rPr lang="tr-TR" dirty="0" err="1" smtClean="0"/>
              <a:t>alma,genetiğinin</a:t>
            </a:r>
            <a:r>
              <a:rPr lang="tr-TR" dirty="0" smtClean="0"/>
              <a:t> sağlam olduğunu düşünme ,kendinde hastalık belirtisi hissetmeme </a:t>
            </a:r>
            <a:r>
              <a:rPr lang="tr-TR" dirty="0" err="1" smtClean="0"/>
              <a:t>vb</a:t>
            </a:r>
            <a:r>
              <a:rPr lang="tr-TR" dirty="0" smtClean="0"/>
              <a:t>) bu dengeyi korumaya çalışmaktadır. Bu aşamada bırakmayla ilgili bilgi almaya dirençlidir.</a:t>
            </a:r>
          </a:p>
          <a:p>
            <a:pPr marL="342900" indent="-342900" algn="l">
              <a:buFont typeface="Wingdings" panose="05000000000000000000" pitchFamily="2" charset="2"/>
              <a:buChar char="Ø"/>
            </a:pPr>
            <a:r>
              <a:rPr lang="tr-TR" dirty="0" smtClean="0"/>
              <a:t>Bu kişilerde bilişsel tedavinin amacı bu dengeyi bozacak girişimde bulunmaktır.(5R kullanılarak)</a:t>
            </a:r>
          </a:p>
          <a:p>
            <a:pPr marL="342900" indent="-342900" algn="l">
              <a:buFont typeface="Wingdings" panose="05000000000000000000" pitchFamily="2" charset="2"/>
              <a:buChar char="Ø"/>
            </a:pPr>
            <a:r>
              <a:rPr lang="tr-TR" dirty="0" smtClean="0"/>
              <a:t>Bu dengeyi bozacak en önemli girişim kişinin önemsediği bir durum ya da hekime gelme nedeni olan </a:t>
            </a:r>
            <a:r>
              <a:rPr lang="tr-TR" dirty="0" err="1" smtClean="0"/>
              <a:t>sebeble</a:t>
            </a:r>
            <a:r>
              <a:rPr lang="tr-TR" dirty="0" smtClean="0"/>
              <a:t> sigaranın ilişkisini kurarak </a:t>
            </a:r>
            <a:r>
              <a:rPr lang="tr-TR" dirty="0" err="1" smtClean="0"/>
              <a:t>net,güçlü</a:t>
            </a:r>
            <a:r>
              <a:rPr lang="tr-TR" dirty="0" smtClean="0"/>
              <a:t> ve kişiye özel bir öneride bulunmak, sigarayı bırakmasının önünde engel olarak gördüğü ne </a:t>
            </a:r>
            <a:r>
              <a:rPr lang="tr-TR" dirty="0" err="1" smtClean="0"/>
              <a:t>varsa,dengenin</a:t>
            </a:r>
            <a:r>
              <a:rPr lang="tr-TR" dirty="0" smtClean="0"/>
              <a:t> bozulmasından dolayı oluşacak ne kadar sorun varsa çözümünün olduğunu vurgulamak, sigarayı bırakmayı düşündüğünde hekimin kendisine yardımcı olacağını belirtmesi yeterli olacaktır.</a:t>
            </a:r>
          </a:p>
          <a:p>
            <a:pPr marL="342900" indent="-342900" algn="l">
              <a:buFont typeface="Wingdings" panose="05000000000000000000" pitchFamily="2" charset="2"/>
              <a:buChar char="Ø"/>
            </a:pPr>
            <a:r>
              <a:rPr lang="tr-TR" dirty="0" smtClean="0"/>
              <a:t>Bu girişimin tüm hekimlerce, tüm ortamlarda yapılması </a:t>
            </a:r>
            <a:r>
              <a:rPr lang="tr-TR" dirty="0" err="1" smtClean="0"/>
              <a:t>olasıdır.Ortalama</a:t>
            </a:r>
            <a:r>
              <a:rPr lang="tr-TR" dirty="0" smtClean="0"/>
              <a:t> 30-45 </a:t>
            </a:r>
            <a:r>
              <a:rPr lang="tr-TR" dirty="0" err="1" smtClean="0"/>
              <a:t>sn</a:t>
            </a:r>
            <a:r>
              <a:rPr lang="tr-TR" dirty="0" smtClean="0"/>
              <a:t> içinde bu girişim </a:t>
            </a:r>
            <a:r>
              <a:rPr lang="tr-TR" dirty="0" err="1" smtClean="0"/>
              <a:t>yapılabilmektedir.Bu</a:t>
            </a:r>
            <a:r>
              <a:rPr lang="tr-TR" dirty="0" smtClean="0"/>
              <a:t> girişim ne kadar sık yapılarsa kişinin bu davranışını değiştirme kararını vermesi o kadar hızlı olmaktadır.</a:t>
            </a:r>
          </a:p>
          <a:p>
            <a:pPr marL="342900" indent="-342900" algn="l">
              <a:buFont typeface="Wingdings" panose="05000000000000000000" pitchFamily="2" charset="2"/>
              <a:buChar char="Ø"/>
            </a:pPr>
            <a:r>
              <a:rPr lang="tr-TR" dirty="0" smtClean="0"/>
              <a:t>Bu süreç tütün kullanan kişinin bu davranışı yüksek riskli bir </a:t>
            </a:r>
            <a:r>
              <a:rPr lang="tr-TR" dirty="0" err="1" smtClean="0"/>
              <a:t>davranış,kurtulması</a:t>
            </a:r>
            <a:r>
              <a:rPr lang="tr-TR" dirty="0" smtClean="0"/>
              <a:t> gereken bir durum olarak algılamasını sağlayacak şekilde kurgulanmalı ve bu amaca yönelik uygun hekim tutumu sergilenmelidir.</a:t>
            </a:r>
          </a:p>
          <a:p>
            <a:pPr marL="342900" indent="-342900" algn="l">
              <a:buFont typeface="Wingdings" panose="05000000000000000000" pitchFamily="2" charset="2"/>
              <a:buChar char="Ø"/>
            </a:pPr>
            <a:r>
              <a:rPr lang="tr-TR" dirty="0" smtClean="0"/>
              <a:t>Bilişsel olarak bu aşama geçirilmeden ,sigarayla ilgili olumlu </a:t>
            </a:r>
            <a:r>
              <a:rPr lang="tr-TR" dirty="0" err="1" smtClean="0"/>
              <a:t>düşünceler,olumsuz</a:t>
            </a:r>
            <a:r>
              <a:rPr lang="tr-TR" dirty="0" smtClean="0"/>
              <a:t> düşünceye değiştirilmeden sigara içme davranışı değiştirilmeye çalışılırsa , geçici sigara içmeme dönemleri sağlanabilse de genellikle </a:t>
            </a:r>
            <a:r>
              <a:rPr lang="tr-TR" dirty="0" err="1" smtClean="0"/>
              <a:t>nüksle</a:t>
            </a:r>
            <a:r>
              <a:rPr lang="tr-TR" dirty="0" smtClean="0"/>
              <a:t> sonuçlanır.</a:t>
            </a:r>
          </a:p>
          <a:p>
            <a:pPr marL="342900" indent="-342900">
              <a:buFont typeface="Wingdings" panose="05000000000000000000" pitchFamily="2" charset="2"/>
              <a:buChar char="Ø"/>
            </a:pPr>
            <a:endParaRPr lang="tr-TR" dirty="0"/>
          </a:p>
        </p:txBody>
      </p:sp>
      <p:sp>
        <p:nvSpPr>
          <p:cNvPr id="4" name="Altbilgi Yer Tutucusu 3"/>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1529056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80" y="18340"/>
            <a:ext cx="12192000" cy="1351100"/>
          </a:xfrm>
        </p:spPr>
        <p:txBody>
          <a:bodyPr/>
          <a:lstStyle/>
          <a:p>
            <a:pPr marL="571500" indent="-571500">
              <a:buFont typeface="Wingdings" panose="05000000000000000000" pitchFamily="2" charset="2"/>
              <a:buChar char="v"/>
            </a:pPr>
            <a:r>
              <a:rPr lang="tr-TR" dirty="0" smtClean="0"/>
              <a:t>Bırakmayı düşünenlere uygulanacak davranışçı bilişsel tedaviler</a:t>
            </a:r>
            <a:endParaRPr lang="tr-TR" dirty="0"/>
          </a:p>
        </p:txBody>
      </p:sp>
      <p:sp>
        <p:nvSpPr>
          <p:cNvPr id="3" name="İçerik Yer Tutucusu 2"/>
          <p:cNvSpPr>
            <a:spLocks noGrp="1"/>
          </p:cNvSpPr>
          <p:nvPr>
            <p:ph idx="1"/>
          </p:nvPr>
        </p:nvSpPr>
        <p:spPr>
          <a:xfrm>
            <a:off x="838199" y="1825624"/>
            <a:ext cx="11254273" cy="4789779"/>
          </a:xfrm>
          <a:prstGeom prst="rect">
            <a:avLst/>
          </a:prstGeom>
        </p:spPr>
        <p:txBody>
          <a:bodyPr/>
          <a:lstStyle/>
          <a:p>
            <a:pPr marL="0" indent="0">
              <a:buNone/>
            </a:pPr>
            <a:r>
              <a:rPr lang="tr-TR" b="1" dirty="0"/>
              <a:t>Sigara Bırakma Tedavisinde Davranışçı ve Bilişsel Yöntemler</a:t>
            </a:r>
          </a:p>
          <a:p>
            <a:r>
              <a:rPr lang="tr-TR" dirty="0"/>
              <a:t>Bırakmayı </a:t>
            </a:r>
            <a:r>
              <a:rPr lang="tr-TR" dirty="0" smtClean="0"/>
              <a:t>düşünenler</a:t>
            </a:r>
            <a:r>
              <a:rPr lang="tr-TR" dirty="0" smtClean="0">
                <a:sym typeface="Wingdings" panose="05000000000000000000" pitchFamily="2" charset="2"/>
              </a:rPr>
              <a:t>5A</a:t>
            </a:r>
            <a:endParaRPr lang="tr-TR" dirty="0"/>
          </a:p>
        </p:txBody>
      </p:sp>
      <p:sp>
        <p:nvSpPr>
          <p:cNvPr id="5" name="Yuvarlatılmış Dikdörtgen 4"/>
          <p:cNvSpPr/>
          <p:nvPr/>
        </p:nvSpPr>
        <p:spPr>
          <a:xfrm>
            <a:off x="1065244" y="2912074"/>
            <a:ext cx="3786678" cy="261687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tr-TR">
                <a:solidFill>
                  <a:schemeClr val="tx1"/>
                </a:solidFill>
              </a:rPr>
              <a:t>Sigara içmesine neden olan ve engel olacak faktörler</a:t>
            </a:r>
          </a:p>
          <a:p>
            <a:pPr marL="285750" indent="-285750">
              <a:buFont typeface="Arial" panose="020B0604020202020204" pitchFamily="34" charset="0"/>
              <a:buChar char="•"/>
            </a:pPr>
            <a:r>
              <a:rPr lang="tr-TR">
                <a:solidFill>
                  <a:schemeClr val="tx1"/>
                </a:solidFill>
              </a:rPr>
              <a:t>Bırakma sürecinde korkuları olup olmadığı</a:t>
            </a:r>
          </a:p>
          <a:p>
            <a:pPr marL="285750" indent="-285750">
              <a:buFont typeface="Arial" panose="020B0604020202020204" pitchFamily="34" charset="0"/>
              <a:buChar char="•"/>
            </a:pPr>
            <a:r>
              <a:rPr lang="tr-TR">
                <a:solidFill>
                  <a:schemeClr val="tx1"/>
                </a:solidFill>
              </a:rPr>
              <a:t>Sigara bırakmanın oluşturduğu duygu durumu</a:t>
            </a:r>
            <a:endParaRPr lang="tr-TR" dirty="0">
              <a:solidFill>
                <a:schemeClr val="tx1"/>
              </a:solidFill>
            </a:endParaRPr>
          </a:p>
        </p:txBody>
      </p:sp>
      <p:sp>
        <p:nvSpPr>
          <p:cNvPr id="8" name="Satır Belirtme Çizgisi 2 7"/>
          <p:cNvSpPr/>
          <p:nvPr/>
        </p:nvSpPr>
        <p:spPr>
          <a:xfrm>
            <a:off x="6249727" y="2333915"/>
            <a:ext cx="5716555" cy="2230018"/>
          </a:xfrm>
          <a:prstGeom prst="borderCallout2">
            <a:avLst>
              <a:gd name="adj1" fmla="val 50131"/>
              <a:gd name="adj2" fmla="val 155"/>
              <a:gd name="adj3" fmla="val 29211"/>
              <a:gd name="adj4" fmla="val -19769"/>
              <a:gd name="adj5" fmla="val 45058"/>
              <a:gd name="adj6" fmla="val -41953"/>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tr-TR" dirty="0" smtClean="0">
                <a:solidFill>
                  <a:schemeClr val="tx1"/>
                </a:solidFill>
              </a:rPr>
              <a:t>Görsel faktörler(</a:t>
            </a:r>
            <a:r>
              <a:rPr lang="tr-TR" dirty="0">
                <a:solidFill>
                  <a:schemeClr val="tx1"/>
                </a:solidFill>
              </a:rPr>
              <a:t>kül tablası, çakmak, sigara</a:t>
            </a:r>
          </a:p>
          <a:p>
            <a:r>
              <a:rPr lang="tr-TR" dirty="0">
                <a:solidFill>
                  <a:schemeClr val="tx1"/>
                </a:solidFill>
              </a:rPr>
              <a:t>paketi, kibrit </a:t>
            </a:r>
            <a:r>
              <a:rPr lang="tr-TR" dirty="0" err="1" smtClean="0">
                <a:solidFill>
                  <a:schemeClr val="tx1"/>
                </a:solidFill>
              </a:rPr>
              <a:t>vb</a:t>
            </a:r>
            <a:r>
              <a:rPr lang="tr-TR" dirty="0" smtClean="0">
                <a:solidFill>
                  <a:schemeClr val="tx1"/>
                </a:solidFill>
              </a:rPr>
              <a:t>)</a:t>
            </a:r>
          </a:p>
          <a:p>
            <a:pPr marL="285750" indent="-285750">
              <a:buFont typeface="Wingdings" panose="05000000000000000000" pitchFamily="2" charset="2"/>
              <a:buChar char="v"/>
            </a:pPr>
            <a:r>
              <a:rPr lang="tr-TR" dirty="0" smtClean="0">
                <a:solidFill>
                  <a:schemeClr val="tx1"/>
                </a:solidFill>
              </a:rPr>
              <a:t>Duygusal faktörler(</a:t>
            </a:r>
            <a:r>
              <a:rPr lang="tr-TR" dirty="0">
                <a:solidFill>
                  <a:schemeClr val="tx1"/>
                </a:solidFill>
              </a:rPr>
              <a:t>öfke, neşe, üzüntü, </a:t>
            </a:r>
            <a:r>
              <a:rPr lang="tr-TR" dirty="0" smtClean="0">
                <a:solidFill>
                  <a:schemeClr val="tx1"/>
                </a:solidFill>
              </a:rPr>
              <a:t>stres </a:t>
            </a:r>
            <a:r>
              <a:rPr lang="tr-TR" dirty="0" err="1" smtClean="0">
                <a:solidFill>
                  <a:schemeClr val="tx1"/>
                </a:solidFill>
              </a:rPr>
              <a:t>vs</a:t>
            </a:r>
            <a:r>
              <a:rPr lang="tr-TR" dirty="0" smtClean="0">
                <a:solidFill>
                  <a:schemeClr val="tx1"/>
                </a:solidFill>
              </a:rPr>
              <a:t>)</a:t>
            </a:r>
          </a:p>
          <a:p>
            <a:pPr marL="285750" indent="-285750">
              <a:buFont typeface="Wingdings" panose="05000000000000000000" pitchFamily="2" charset="2"/>
              <a:buChar char="v"/>
            </a:pPr>
            <a:r>
              <a:rPr lang="tr-TR" dirty="0" smtClean="0">
                <a:solidFill>
                  <a:schemeClr val="tx1"/>
                </a:solidFill>
              </a:rPr>
              <a:t>Davranışsal faktörler(</a:t>
            </a:r>
            <a:r>
              <a:rPr lang="tr-TR" dirty="0">
                <a:solidFill>
                  <a:schemeClr val="tx1"/>
                </a:solidFill>
              </a:rPr>
              <a:t>çay, kahve, alkol, yemek </a:t>
            </a:r>
            <a:r>
              <a:rPr lang="tr-TR" dirty="0" smtClean="0">
                <a:solidFill>
                  <a:schemeClr val="tx1"/>
                </a:solidFill>
              </a:rPr>
              <a:t>sonrası </a:t>
            </a:r>
            <a:r>
              <a:rPr lang="tr-TR" dirty="0" err="1" smtClean="0">
                <a:solidFill>
                  <a:schemeClr val="tx1"/>
                </a:solidFill>
              </a:rPr>
              <a:t>vs</a:t>
            </a:r>
            <a:r>
              <a:rPr lang="tr-TR" dirty="0" smtClean="0">
                <a:solidFill>
                  <a:schemeClr val="tx1"/>
                </a:solidFill>
              </a:rPr>
              <a:t>)</a:t>
            </a:r>
          </a:p>
          <a:p>
            <a:pPr marL="285750" indent="-285750">
              <a:buFont typeface="Wingdings" panose="05000000000000000000" pitchFamily="2" charset="2"/>
              <a:buChar char="v"/>
            </a:pPr>
            <a:r>
              <a:rPr lang="tr-TR" dirty="0" smtClean="0">
                <a:solidFill>
                  <a:schemeClr val="tx1"/>
                </a:solidFill>
              </a:rPr>
              <a:t>Durumsal faktörler(</a:t>
            </a:r>
            <a:r>
              <a:rPr lang="tr-TR" dirty="0">
                <a:solidFill>
                  <a:schemeClr val="tx1"/>
                </a:solidFill>
              </a:rPr>
              <a:t>eskiden sigara içilen ortamlarda</a:t>
            </a:r>
          </a:p>
          <a:p>
            <a:r>
              <a:rPr lang="tr-TR" dirty="0">
                <a:solidFill>
                  <a:schemeClr val="tx1"/>
                </a:solidFill>
              </a:rPr>
              <a:t>bulunulması, sigara içen kişilerle </a:t>
            </a:r>
            <a:r>
              <a:rPr lang="tr-TR" dirty="0" smtClean="0">
                <a:solidFill>
                  <a:schemeClr val="tx1"/>
                </a:solidFill>
              </a:rPr>
              <a:t>bir arada olunması)</a:t>
            </a:r>
            <a:endParaRPr lang="tr-TR" dirty="0">
              <a:solidFill>
                <a:schemeClr val="tx1"/>
              </a:solidFill>
            </a:endParaRPr>
          </a:p>
        </p:txBody>
      </p:sp>
      <p:pic>
        <p:nvPicPr>
          <p:cNvPr id="6" name="Resim 5"/>
          <p:cNvPicPr>
            <a:picLocks noChangeAspect="1"/>
          </p:cNvPicPr>
          <p:nvPr/>
        </p:nvPicPr>
        <p:blipFill>
          <a:blip r:embed="rId3"/>
          <a:stretch>
            <a:fillRect/>
          </a:stretch>
        </p:blipFill>
        <p:spPr>
          <a:xfrm>
            <a:off x="5268257" y="4825018"/>
            <a:ext cx="1554351" cy="1877413"/>
          </a:xfrm>
          <a:prstGeom prst="rect">
            <a:avLst/>
          </a:prstGeom>
        </p:spPr>
      </p:pic>
    </p:spTree>
    <p:extLst>
      <p:ext uri="{BB962C8B-B14F-4D97-AF65-F5344CB8AC3E}">
        <p14:creationId xmlns:p14="http://schemas.microsoft.com/office/powerpoint/2010/main" val="2191144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Nikotin Bağımlılığı Tedavisi</a:t>
            </a:r>
          </a:p>
        </p:txBody>
      </p:sp>
      <p:sp>
        <p:nvSpPr>
          <p:cNvPr id="3" name="İçerik Yer Tutucusu 2"/>
          <p:cNvSpPr>
            <a:spLocks noGrp="1"/>
          </p:cNvSpPr>
          <p:nvPr>
            <p:ph idx="1"/>
          </p:nvPr>
        </p:nvSpPr>
        <p:spPr>
          <a:xfrm>
            <a:off x="767862" y="1793359"/>
            <a:ext cx="10515600" cy="4351338"/>
          </a:xfrm>
          <a:prstGeom prst="rect">
            <a:avLst/>
          </a:prstGeom>
        </p:spPr>
        <p:txBody>
          <a:bodyPr/>
          <a:lstStyle/>
          <a:p>
            <a:pPr marL="0" indent="0">
              <a:buNone/>
            </a:pPr>
            <a:r>
              <a:rPr lang="tr-TR" b="1" dirty="0"/>
              <a:t>Sigara Bırakma Tedavisinde Davranışçı ve Bilişsel Yöntemler</a:t>
            </a:r>
          </a:p>
          <a:p>
            <a:pPr>
              <a:buFont typeface="Wingdings" panose="05000000000000000000" pitchFamily="2" charset="2"/>
              <a:buChar char="Ø"/>
            </a:pPr>
            <a:r>
              <a:rPr lang="tr-TR" dirty="0" smtClean="0"/>
              <a:t>Bırakma sürecindeki korkular</a:t>
            </a:r>
          </a:p>
          <a:p>
            <a:pPr marL="0" indent="0">
              <a:buNone/>
            </a:pPr>
            <a:endParaRPr lang="tr-TR" dirty="0"/>
          </a:p>
        </p:txBody>
      </p:sp>
      <p:sp>
        <p:nvSpPr>
          <p:cNvPr id="4" name="Yuvarlatılmış Dikdörtgen 3"/>
          <p:cNvSpPr/>
          <p:nvPr/>
        </p:nvSpPr>
        <p:spPr>
          <a:xfrm>
            <a:off x="838201" y="3054699"/>
            <a:ext cx="2889738" cy="250203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tr-TR" dirty="0" smtClean="0">
                <a:solidFill>
                  <a:schemeClr val="tx1"/>
                </a:solidFill>
              </a:rPr>
              <a:t>Yoksunluk belirtileri</a:t>
            </a:r>
          </a:p>
          <a:p>
            <a:pPr marL="285750" indent="-285750">
              <a:lnSpc>
                <a:spcPct val="150000"/>
              </a:lnSpc>
              <a:buFont typeface="Arial" panose="020B0604020202020204" pitchFamily="34" charset="0"/>
              <a:buChar char="•"/>
            </a:pPr>
            <a:r>
              <a:rPr lang="tr-TR" dirty="0" smtClean="0">
                <a:solidFill>
                  <a:schemeClr val="tx1"/>
                </a:solidFill>
              </a:rPr>
              <a:t>Ağız yaraları</a:t>
            </a:r>
          </a:p>
          <a:p>
            <a:pPr marL="285750" indent="-285750">
              <a:lnSpc>
                <a:spcPct val="150000"/>
              </a:lnSpc>
              <a:buFont typeface="Arial" panose="020B0604020202020204" pitchFamily="34" charset="0"/>
              <a:buChar char="•"/>
            </a:pPr>
            <a:r>
              <a:rPr lang="tr-TR" dirty="0" smtClean="0">
                <a:solidFill>
                  <a:schemeClr val="tx1"/>
                </a:solidFill>
              </a:rPr>
              <a:t>Kabızlık</a:t>
            </a:r>
          </a:p>
          <a:p>
            <a:pPr marL="285750" indent="-285750">
              <a:lnSpc>
                <a:spcPct val="150000"/>
              </a:lnSpc>
              <a:buFont typeface="Arial" panose="020B0604020202020204" pitchFamily="34" charset="0"/>
              <a:buChar char="•"/>
            </a:pPr>
            <a:r>
              <a:rPr lang="tr-TR" dirty="0" smtClean="0">
                <a:solidFill>
                  <a:schemeClr val="tx1"/>
                </a:solidFill>
              </a:rPr>
              <a:t>Kilo alma </a:t>
            </a:r>
            <a:r>
              <a:rPr lang="tr-TR" dirty="0" err="1" smtClean="0">
                <a:solidFill>
                  <a:schemeClr val="tx1"/>
                </a:solidFill>
              </a:rPr>
              <a:t>vs</a:t>
            </a:r>
            <a:endParaRPr lang="tr-TR" dirty="0">
              <a:solidFill>
                <a:schemeClr val="tx1"/>
              </a:solidFill>
            </a:endParaRPr>
          </a:p>
        </p:txBody>
      </p:sp>
      <p:sp>
        <p:nvSpPr>
          <p:cNvPr id="5" name="Metin kutusu 4"/>
          <p:cNvSpPr txBox="1"/>
          <p:nvPr/>
        </p:nvSpPr>
        <p:spPr>
          <a:xfrm>
            <a:off x="3908809" y="3225521"/>
            <a:ext cx="3918857" cy="369332"/>
          </a:xfrm>
          <a:prstGeom prst="rect">
            <a:avLst/>
          </a:prstGeom>
          <a:noFill/>
        </p:spPr>
        <p:txBody>
          <a:bodyPr wrap="square" rtlCol="0">
            <a:spAutoFit/>
          </a:bodyPr>
          <a:lstStyle/>
          <a:p>
            <a:pPr marL="285750" indent="-285750">
              <a:buFont typeface="Wingdings" panose="05000000000000000000" pitchFamily="2" charset="2"/>
              <a:buChar char="v"/>
            </a:pPr>
            <a:r>
              <a:rPr lang="tr-TR" dirty="0" smtClean="0"/>
              <a:t>Uygun </a:t>
            </a:r>
            <a:r>
              <a:rPr lang="tr-TR" dirty="0" err="1" smtClean="0"/>
              <a:t>farmakoterapi</a:t>
            </a:r>
            <a:endParaRPr lang="tr-TR" dirty="0" smtClean="0"/>
          </a:p>
        </p:txBody>
      </p:sp>
      <p:sp>
        <p:nvSpPr>
          <p:cNvPr id="6" name="Metin kutusu 5"/>
          <p:cNvSpPr txBox="1"/>
          <p:nvPr/>
        </p:nvSpPr>
        <p:spPr>
          <a:xfrm>
            <a:off x="3908809" y="3816628"/>
            <a:ext cx="2893924" cy="369332"/>
          </a:xfrm>
          <a:prstGeom prst="rect">
            <a:avLst/>
          </a:prstGeom>
          <a:noFill/>
        </p:spPr>
        <p:txBody>
          <a:bodyPr wrap="square" rtlCol="0">
            <a:spAutoFit/>
          </a:bodyPr>
          <a:lstStyle/>
          <a:p>
            <a:pPr marL="285750" indent="-285750">
              <a:buFont typeface="Wingdings" panose="05000000000000000000" pitchFamily="2" charset="2"/>
              <a:buChar char="v"/>
            </a:pPr>
            <a:r>
              <a:rPr lang="tr-TR" dirty="0" smtClean="0"/>
              <a:t>Nikotin sakızları</a:t>
            </a:r>
            <a:endParaRPr lang="tr-TR" dirty="0"/>
          </a:p>
        </p:txBody>
      </p:sp>
      <p:sp>
        <p:nvSpPr>
          <p:cNvPr id="7" name="Metin kutusu 6"/>
          <p:cNvSpPr txBox="1"/>
          <p:nvPr/>
        </p:nvSpPr>
        <p:spPr>
          <a:xfrm>
            <a:off x="3908809" y="4424083"/>
            <a:ext cx="4290646" cy="369332"/>
          </a:xfrm>
          <a:prstGeom prst="rect">
            <a:avLst/>
          </a:prstGeom>
          <a:noFill/>
        </p:spPr>
        <p:txBody>
          <a:bodyPr wrap="square" rtlCol="0">
            <a:spAutoFit/>
          </a:bodyPr>
          <a:lstStyle/>
          <a:p>
            <a:pPr marL="285750" indent="-285750">
              <a:buFont typeface="Wingdings" panose="05000000000000000000" pitchFamily="2" charset="2"/>
              <a:buChar char="v"/>
            </a:pPr>
            <a:r>
              <a:rPr lang="tr-TR" dirty="0" smtClean="0"/>
              <a:t>Lifli beslenme, zayıf </a:t>
            </a:r>
            <a:r>
              <a:rPr lang="tr-TR" dirty="0" err="1" smtClean="0"/>
              <a:t>laksatifler</a:t>
            </a:r>
            <a:r>
              <a:rPr lang="tr-TR" dirty="0" smtClean="0"/>
              <a:t> </a:t>
            </a:r>
            <a:r>
              <a:rPr lang="tr-TR" dirty="0" err="1" smtClean="0"/>
              <a:t>vs</a:t>
            </a:r>
            <a:endParaRPr lang="tr-TR" dirty="0"/>
          </a:p>
        </p:txBody>
      </p:sp>
      <p:sp>
        <p:nvSpPr>
          <p:cNvPr id="9" name="Metin kutusu 8"/>
          <p:cNvSpPr txBox="1"/>
          <p:nvPr/>
        </p:nvSpPr>
        <p:spPr>
          <a:xfrm>
            <a:off x="3893737" y="5166143"/>
            <a:ext cx="7444991" cy="1200329"/>
          </a:xfrm>
          <a:prstGeom prst="rect">
            <a:avLst/>
          </a:prstGeom>
          <a:noFill/>
        </p:spPr>
        <p:txBody>
          <a:bodyPr wrap="square" rtlCol="0">
            <a:spAutoFit/>
          </a:bodyPr>
          <a:lstStyle/>
          <a:p>
            <a:pPr marL="285750" indent="-285750">
              <a:buFont typeface="Wingdings" panose="05000000000000000000" pitchFamily="2" charset="2"/>
              <a:buChar char="v"/>
            </a:pPr>
            <a:r>
              <a:rPr lang="tr-TR" dirty="0" smtClean="0"/>
              <a:t>Bırakmadan öncekinden 1/3 az gıda tüketilmesi</a:t>
            </a:r>
          </a:p>
          <a:p>
            <a:pPr marL="285750" indent="-285750">
              <a:buFont typeface="Wingdings" panose="05000000000000000000" pitchFamily="2" charset="2"/>
              <a:buChar char="v"/>
            </a:pPr>
            <a:r>
              <a:rPr lang="tr-TR" dirty="0" smtClean="0"/>
              <a:t>İştah artışının kalorisiz gıdalarla giderilmesi</a:t>
            </a:r>
          </a:p>
          <a:p>
            <a:pPr marL="285750" indent="-285750">
              <a:buFont typeface="Wingdings" panose="05000000000000000000" pitchFamily="2" charset="2"/>
              <a:buChar char="v"/>
            </a:pPr>
            <a:r>
              <a:rPr lang="tr-TR" dirty="0" smtClean="0"/>
              <a:t>Günlük yürüyüşlerin düzenli yapılması </a:t>
            </a:r>
          </a:p>
          <a:p>
            <a:pPr marL="285750" indent="-285750">
              <a:buFont typeface="Wingdings" panose="05000000000000000000" pitchFamily="2" charset="2"/>
              <a:buChar char="v"/>
            </a:pPr>
            <a:r>
              <a:rPr lang="tr-TR" dirty="0" smtClean="0"/>
              <a:t>Su içerek iştahın baskılanması</a:t>
            </a:r>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536" y="2790987"/>
            <a:ext cx="4098629" cy="2153381"/>
          </a:xfrm>
          <a:prstGeom prst="rect">
            <a:avLst/>
          </a:prstGeom>
        </p:spPr>
      </p:pic>
    </p:spTree>
    <p:extLst>
      <p:ext uri="{BB962C8B-B14F-4D97-AF65-F5344CB8AC3E}">
        <p14:creationId xmlns:p14="http://schemas.microsoft.com/office/powerpoint/2010/main" val="1800707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Nikotin Bağımlılığı Tedavisi</a:t>
            </a:r>
          </a:p>
        </p:txBody>
      </p:sp>
      <p:sp>
        <p:nvSpPr>
          <p:cNvPr id="3" name="İçerik Yer Tutucusu 2"/>
          <p:cNvSpPr>
            <a:spLocks noGrp="1"/>
          </p:cNvSpPr>
          <p:nvPr>
            <p:ph idx="1"/>
          </p:nvPr>
        </p:nvSpPr>
        <p:spPr>
          <a:xfrm>
            <a:off x="838200" y="1825625"/>
            <a:ext cx="11270064" cy="4886674"/>
          </a:xfrm>
          <a:prstGeom prst="rect">
            <a:avLst/>
          </a:prstGeom>
        </p:spPr>
        <p:txBody>
          <a:bodyPr/>
          <a:lstStyle/>
          <a:p>
            <a:pPr marL="0" indent="0">
              <a:buNone/>
            </a:pPr>
            <a:r>
              <a:rPr lang="tr-TR" b="1" dirty="0"/>
              <a:t>Sigara Bırakma Tedavisinde Davranışçı ve Bilişsel Yöntemler</a:t>
            </a:r>
          </a:p>
          <a:p>
            <a:pPr>
              <a:buFont typeface="Wingdings" panose="05000000000000000000" pitchFamily="2" charset="2"/>
              <a:buChar char="Ø"/>
            </a:pPr>
            <a:r>
              <a:rPr lang="tr-TR" dirty="0"/>
              <a:t>K</a:t>
            </a:r>
            <a:r>
              <a:rPr lang="tr-TR" dirty="0" smtClean="0"/>
              <a:t>işinin </a:t>
            </a:r>
            <a:r>
              <a:rPr lang="tr-TR" dirty="0"/>
              <a:t>sigara bırakmasının nasıl </a:t>
            </a:r>
            <a:r>
              <a:rPr lang="tr-TR" dirty="0" smtClean="0"/>
              <a:t>bir duygulanım </a:t>
            </a:r>
            <a:r>
              <a:rPr lang="tr-TR" dirty="0"/>
              <a:t>oluşturduğunun saptanması</a:t>
            </a:r>
          </a:p>
        </p:txBody>
      </p:sp>
      <p:sp>
        <p:nvSpPr>
          <p:cNvPr id="4" name="Yuvarlatılmış Dikdörtgen 3"/>
          <p:cNvSpPr/>
          <p:nvPr/>
        </p:nvSpPr>
        <p:spPr>
          <a:xfrm>
            <a:off x="1748413" y="3346101"/>
            <a:ext cx="5838092" cy="164793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Kişi sürece iyi bir hazırlık dönemi geçirmeden başladıysa</a:t>
            </a:r>
          </a:p>
          <a:p>
            <a:pPr marL="285750" indent="-285750">
              <a:buFont typeface="Arial" panose="020B0604020202020204" pitchFamily="34" charset="0"/>
              <a:buChar char="•"/>
            </a:pPr>
            <a:r>
              <a:rPr lang="tr-TR" dirty="0" smtClean="0">
                <a:solidFill>
                  <a:schemeClr val="tx1"/>
                </a:solidFill>
              </a:rPr>
              <a:t>Üzüntülü</a:t>
            </a:r>
          </a:p>
          <a:p>
            <a:pPr marL="285750" indent="-285750">
              <a:buFont typeface="Arial" panose="020B0604020202020204" pitchFamily="34" charset="0"/>
              <a:buChar char="•"/>
            </a:pPr>
            <a:r>
              <a:rPr lang="tr-TR" dirty="0" err="1" smtClean="0">
                <a:solidFill>
                  <a:schemeClr val="tx1"/>
                </a:solidFill>
              </a:rPr>
              <a:t>Hakettiği</a:t>
            </a:r>
            <a:r>
              <a:rPr lang="tr-TR" dirty="0" smtClean="0">
                <a:solidFill>
                  <a:schemeClr val="tx1"/>
                </a:solidFill>
              </a:rPr>
              <a:t> bir şeyden mahrum kalma</a:t>
            </a:r>
          </a:p>
          <a:p>
            <a:pPr marL="285750" indent="-285750">
              <a:buFont typeface="Arial" panose="020B0604020202020204" pitchFamily="34" charset="0"/>
              <a:buChar char="•"/>
            </a:pPr>
            <a:r>
              <a:rPr lang="tr-TR" dirty="0" smtClean="0">
                <a:solidFill>
                  <a:schemeClr val="tx1"/>
                </a:solidFill>
              </a:rPr>
              <a:t>Sevdiği bir insanı kaybetme duygusu</a:t>
            </a:r>
            <a:endParaRPr lang="tr-TR" dirty="0">
              <a:solidFill>
                <a:schemeClr val="tx1"/>
              </a:solidFill>
            </a:endParaRPr>
          </a:p>
        </p:txBody>
      </p:sp>
      <p:sp>
        <p:nvSpPr>
          <p:cNvPr id="5" name="Yuvarlatılmış Dikdörtgen 4"/>
          <p:cNvSpPr/>
          <p:nvPr/>
        </p:nvSpPr>
        <p:spPr>
          <a:xfrm>
            <a:off x="1748412" y="5218269"/>
            <a:ext cx="5838093" cy="122272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tx1"/>
                </a:solidFill>
              </a:rPr>
              <a:t>Hazırlık dönemi iyi geçirildiyse </a:t>
            </a:r>
          </a:p>
          <a:p>
            <a:pPr marL="285750" indent="-285750">
              <a:buFont typeface="Arial" panose="020B0604020202020204" pitchFamily="34" charset="0"/>
              <a:buChar char="•"/>
            </a:pPr>
            <a:r>
              <a:rPr lang="tr-TR" dirty="0" smtClean="0">
                <a:solidFill>
                  <a:schemeClr val="tx1"/>
                </a:solidFill>
              </a:rPr>
              <a:t>Yaşamsal risk oluşturan bir durumdan kurtulduğunda hissettiği rahatlama duygusu</a:t>
            </a:r>
            <a:endParaRPr lang="tr-TR" dirty="0">
              <a:solidFill>
                <a:schemeClr val="tx1"/>
              </a:solidFill>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002" y="2782765"/>
            <a:ext cx="2219681" cy="2774601"/>
          </a:xfrm>
          <a:prstGeom prst="rect">
            <a:avLst/>
          </a:prstGeom>
        </p:spPr>
      </p:pic>
      <p:sp>
        <p:nvSpPr>
          <p:cNvPr id="8" name="Metin kutusu 7"/>
          <p:cNvSpPr txBox="1"/>
          <p:nvPr/>
        </p:nvSpPr>
        <p:spPr>
          <a:xfrm>
            <a:off x="9756949" y="3235569"/>
            <a:ext cx="2190541" cy="923330"/>
          </a:xfrm>
          <a:prstGeom prst="rect">
            <a:avLst/>
          </a:prstGeom>
          <a:noFill/>
        </p:spPr>
        <p:txBody>
          <a:bodyPr wrap="square" rtlCol="0">
            <a:spAutoFit/>
          </a:bodyPr>
          <a:lstStyle/>
          <a:p>
            <a:pPr marL="285750" indent="-285750">
              <a:buFont typeface="Wingdings" panose="05000000000000000000" pitchFamily="2" charset="2"/>
              <a:buChar char="Ø"/>
            </a:pPr>
            <a:r>
              <a:rPr lang="tr-TR" dirty="0" smtClean="0"/>
              <a:t>Sigarayı özleme</a:t>
            </a:r>
          </a:p>
          <a:p>
            <a:pPr marL="285750" indent="-285750">
              <a:buFont typeface="Wingdings" panose="05000000000000000000" pitchFamily="2" charset="2"/>
              <a:buChar char="Ø"/>
            </a:pPr>
            <a:r>
              <a:rPr lang="tr-TR" dirty="0" smtClean="0"/>
              <a:t>İçenlere özenme</a:t>
            </a:r>
          </a:p>
          <a:p>
            <a:pPr marL="285750" indent="-285750">
              <a:buFont typeface="Wingdings" panose="05000000000000000000" pitchFamily="2" charset="2"/>
              <a:buChar char="Ø"/>
            </a:pPr>
            <a:r>
              <a:rPr lang="tr-TR" dirty="0" err="1" smtClean="0"/>
              <a:t>Nüks</a:t>
            </a:r>
            <a:r>
              <a:rPr lang="tr-TR" dirty="0" smtClean="0"/>
              <a:t> riski</a:t>
            </a:r>
            <a:endParaRPr lang="tr-TR" dirty="0"/>
          </a:p>
        </p:txBody>
      </p:sp>
      <p:sp>
        <p:nvSpPr>
          <p:cNvPr id="10" name="Patlama 1 9"/>
          <p:cNvSpPr/>
          <p:nvPr/>
        </p:nvSpPr>
        <p:spPr>
          <a:xfrm>
            <a:off x="10023230" y="4253764"/>
            <a:ext cx="1657978" cy="1324326"/>
          </a:xfrm>
          <a:prstGeom prst="irregularSeal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Yakın takip</a:t>
            </a:r>
            <a:endParaRPr lang="tr-TR" dirty="0">
              <a:solidFill>
                <a:schemeClr val="tx1"/>
              </a:solidFill>
            </a:endParaRPr>
          </a:p>
        </p:txBody>
      </p:sp>
    </p:spTree>
    <p:extLst>
      <p:ext uri="{BB962C8B-B14F-4D97-AF65-F5344CB8AC3E}">
        <p14:creationId xmlns:p14="http://schemas.microsoft.com/office/powerpoint/2010/main" val="4058223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Nikotin Bağımlılığı Tedavisi</a:t>
            </a:r>
          </a:p>
        </p:txBody>
      </p:sp>
      <p:sp>
        <p:nvSpPr>
          <p:cNvPr id="3" name="İçerik Yer Tutucusu 2"/>
          <p:cNvSpPr>
            <a:spLocks noGrp="1"/>
          </p:cNvSpPr>
          <p:nvPr>
            <p:ph idx="1"/>
          </p:nvPr>
        </p:nvSpPr>
        <p:spPr/>
        <p:txBody>
          <a:bodyPr/>
          <a:lstStyle/>
          <a:p>
            <a:pPr marL="0" indent="0">
              <a:buNone/>
            </a:pPr>
            <a:r>
              <a:rPr lang="tr-TR" b="1" dirty="0" err="1" smtClean="0"/>
              <a:t>Motivasyonel</a:t>
            </a:r>
            <a:r>
              <a:rPr lang="tr-TR" b="1" dirty="0" smtClean="0"/>
              <a:t> görüşme</a:t>
            </a:r>
            <a:endParaRPr lang="tr-TR" b="1" dirty="0"/>
          </a:p>
        </p:txBody>
      </p:sp>
      <p:sp>
        <p:nvSpPr>
          <p:cNvPr id="5" name="Altbilgi Yer Tutucusu 8"/>
          <p:cNvSpPr>
            <a:spLocks noGrp="1"/>
          </p:cNvSpPr>
          <p:nvPr>
            <p:ph type="ftr" sz="quarter" idx="11"/>
          </p:nvPr>
        </p:nvSpPr>
        <p:spPr>
          <a:xfrm>
            <a:off x="8077200" y="6539649"/>
            <a:ext cx="4114800" cy="365125"/>
          </a:xfrm>
        </p:spPr>
        <p:txBody>
          <a:bodyPr/>
          <a:lstStyle/>
          <a:p>
            <a:r>
              <a:rPr lang="tr-TR" dirty="0" smtClean="0"/>
              <a:t>Sigara Bırakma Tanı Ve Tedavi Uzlaşı Raporu, Türk </a:t>
            </a:r>
            <a:r>
              <a:rPr lang="tr-TR" dirty="0" err="1" smtClean="0"/>
              <a:t>Toraks</a:t>
            </a:r>
            <a:r>
              <a:rPr lang="tr-TR" dirty="0" smtClean="0"/>
              <a:t> Derneği, 2014</a:t>
            </a:r>
            <a:endParaRPr lang="tr-TR" dirty="0"/>
          </a:p>
        </p:txBody>
      </p:sp>
      <p:pic>
        <p:nvPicPr>
          <p:cNvPr id="4" name="Resim 3"/>
          <p:cNvPicPr>
            <a:picLocks noChangeAspect="1"/>
          </p:cNvPicPr>
          <p:nvPr/>
        </p:nvPicPr>
        <p:blipFill rotWithShape="1">
          <a:blip r:embed="rId2"/>
          <a:srcRect l="10595" t="32857" r="34048" b="24762"/>
          <a:stretch/>
        </p:blipFill>
        <p:spPr>
          <a:xfrm>
            <a:off x="958659" y="2899264"/>
            <a:ext cx="8103454" cy="3489714"/>
          </a:xfrm>
          <a:prstGeom prst="rect">
            <a:avLst/>
          </a:prstGeom>
        </p:spPr>
      </p:pic>
    </p:spTree>
    <p:extLst>
      <p:ext uri="{BB962C8B-B14F-4D97-AF65-F5344CB8AC3E}">
        <p14:creationId xmlns:p14="http://schemas.microsoft.com/office/powerpoint/2010/main" val="13277055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Nikotin Bağımlılığı Tedavisi</a:t>
            </a:r>
          </a:p>
        </p:txBody>
      </p:sp>
      <p:sp>
        <p:nvSpPr>
          <p:cNvPr id="3" name="İçerik Yer Tutucusu 2"/>
          <p:cNvSpPr>
            <a:spLocks noGrp="1"/>
          </p:cNvSpPr>
          <p:nvPr>
            <p:ph idx="1"/>
          </p:nvPr>
        </p:nvSpPr>
        <p:spPr/>
        <p:txBody>
          <a:bodyPr/>
          <a:lstStyle/>
          <a:p>
            <a:pPr marL="0" indent="0">
              <a:buNone/>
            </a:pPr>
            <a:r>
              <a:rPr lang="tr-TR" b="1" dirty="0" err="1"/>
              <a:t>Motivasyonel</a:t>
            </a:r>
            <a:r>
              <a:rPr lang="tr-TR" b="1" dirty="0"/>
              <a:t> görüşme</a:t>
            </a:r>
          </a:p>
          <a:p>
            <a:pPr marL="0" indent="0">
              <a:buNone/>
            </a:pPr>
            <a:endParaRPr lang="tr-TR" dirty="0"/>
          </a:p>
        </p:txBody>
      </p:sp>
      <p:sp>
        <p:nvSpPr>
          <p:cNvPr id="5" name="Altbilgi Yer Tutucusu 8"/>
          <p:cNvSpPr>
            <a:spLocks noGrp="1"/>
          </p:cNvSpPr>
          <p:nvPr>
            <p:ph type="ftr" sz="quarter" idx="11"/>
          </p:nvPr>
        </p:nvSpPr>
        <p:spPr>
          <a:xfrm>
            <a:off x="6290541" y="6583680"/>
            <a:ext cx="5901459" cy="274320"/>
          </a:xfrm>
        </p:spPr>
        <p:txBody>
          <a:bodyPr/>
          <a:lstStyle/>
          <a:p>
            <a:r>
              <a:rPr lang="tr-TR" dirty="0" smtClean="0"/>
              <a:t>Sigara Bırakma Tanı Ve Tedavi Uzlaşı Raporu, Türk </a:t>
            </a:r>
            <a:r>
              <a:rPr lang="tr-TR" dirty="0" err="1" smtClean="0"/>
              <a:t>Toraks</a:t>
            </a:r>
            <a:r>
              <a:rPr lang="tr-TR" dirty="0" smtClean="0"/>
              <a:t> Derneği, 2014</a:t>
            </a:r>
            <a:endParaRPr lang="tr-TR" dirty="0"/>
          </a:p>
        </p:txBody>
      </p:sp>
      <p:pic>
        <p:nvPicPr>
          <p:cNvPr id="4" name="Resim 3"/>
          <p:cNvPicPr>
            <a:picLocks noChangeAspect="1"/>
          </p:cNvPicPr>
          <p:nvPr/>
        </p:nvPicPr>
        <p:blipFill rotWithShape="1">
          <a:blip r:embed="rId2"/>
          <a:srcRect l="10685" t="39366" r="34157" b="33384"/>
          <a:stretch/>
        </p:blipFill>
        <p:spPr>
          <a:xfrm>
            <a:off x="928635" y="2826452"/>
            <a:ext cx="10781039" cy="2995991"/>
          </a:xfrm>
          <a:prstGeom prst="rect">
            <a:avLst/>
          </a:prstGeom>
        </p:spPr>
      </p:pic>
    </p:spTree>
    <p:extLst>
      <p:ext uri="{BB962C8B-B14F-4D97-AF65-F5344CB8AC3E}">
        <p14:creationId xmlns:p14="http://schemas.microsoft.com/office/powerpoint/2010/main" val="2484864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Nikotin Bağımlılığı Tedavisi</a:t>
            </a:r>
          </a:p>
        </p:txBody>
      </p:sp>
      <p:sp>
        <p:nvSpPr>
          <p:cNvPr id="3" name="İçerik Yer Tutucusu 2"/>
          <p:cNvSpPr>
            <a:spLocks noGrp="1"/>
          </p:cNvSpPr>
          <p:nvPr>
            <p:ph idx="1"/>
          </p:nvPr>
        </p:nvSpPr>
        <p:spPr/>
        <p:txBody>
          <a:bodyPr/>
          <a:lstStyle/>
          <a:p>
            <a:pPr marL="0" indent="0">
              <a:buNone/>
            </a:pPr>
            <a:r>
              <a:rPr lang="tr-TR" b="1" dirty="0" err="1"/>
              <a:t>Motivasyonel</a:t>
            </a:r>
            <a:r>
              <a:rPr lang="tr-TR" b="1" dirty="0"/>
              <a:t> görüşme</a:t>
            </a:r>
          </a:p>
          <a:p>
            <a:pPr marL="0" indent="0">
              <a:buNone/>
            </a:pPr>
            <a:endParaRPr lang="tr-TR" dirty="0"/>
          </a:p>
        </p:txBody>
      </p:sp>
      <p:sp>
        <p:nvSpPr>
          <p:cNvPr id="5" name="Altbilgi Yer Tutucusu 8"/>
          <p:cNvSpPr>
            <a:spLocks noGrp="1"/>
          </p:cNvSpPr>
          <p:nvPr>
            <p:ph type="ftr" sz="quarter" idx="11"/>
          </p:nvPr>
        </p:nvSpPr>
        <p:spPr>
          <a:xfrm>
            <a:off x="6290541" y="6579313"/>
            <a:ext cx="5901459" cy="274320"/>
          </a:xfrm>
        </p:spPr>
        <p:txBody>
          <a:bodyPr/>
          <a:lstStyle/>
          <a:p>
            <a:r>
              <a:rPr lang="tr-TR" dirty="0" smtClean="0"/>
              <a:t>Sigara Bırakma Tanı Ve Tedavi Uzlaşı Raporu, Türk </a:t>
            </a:r>
            <a:r>
              <a:rPr lang="tr-TR" dirty="0" err="1" smtClean="0"/>
              <a:t>Toraks</a:t>
            </a:r>
            <a:r>
              <a:rPr lang="tr-TR" dirty="0" smtClean="0"/>
              <a:t> Derneği, 2014</a:t>
            </a:r>
            <a:endParaRPr lang="tr-TR" dirty="0"/>
          </a:p>
        </p:txBody>
      </p:sp>
      <p:pic>
        <p:nvPicPr>
          <p:cNvPr id="4" name="İçerik Yer Tutucusu 3"/>
          <p:cNvPicPr>
            <a:picLocks noChangeAspect="1"/>
          </p:cNvPicPr>
          <p:nvPr/>
        </p:nvPicPr>
        <p:blipFill rotWithShape="1">
          <a:blip r:embed="rId2"/>
          <a:srcRect l="10453" t="48025" r="33908" b="14808"/>
          <a:stretch/>
        </p:blipFill>
        <p:spPr>
          <a:xfrm>
            <a:off x="838200" y="2763812"/>
            <a:ext cx="9288439" cy="3490202"/>
          </a:xfrm>
          <a:prstGeom prst="rect">
            <a:avLst/>
          </a:prstGeom>
        </p:spPr>
      </p:pic>
    </p:spTree>
    <p:extLst>
      <p:ext uri="{BB962C8B-B14F-4D97-AF65-F5344CB8AC3E}">
        <p14:creationId xmlns:p14="http://schemas.microsoft.com/office/powerpoint/2010/main" val="1756110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Nikotin Bağımlılığı Tedavisi</a:t>
            </a:r>
          </a:p>
        </p:txBody>
      </p:sp>
      <p:sp>
        <p:nvSpPr>
          <p:cNvPr id="3" name="İçerik Yer Tutucusu 2"/>
          <p:cNvSpPr>
            <a:spLocks noGrp="1"/>
          </p:cNvSpPr>
          <p:nvPr>
            <p:ph idx="1"/>
          </p:nvPr>
        </p:nvSpPr>
        <p:spPr/>
        <p:txBody>
          <a:bodyPr/>
          <a:lstStyle/>
          <a:p>
            <a:pPr marL="0" indent="0">
              <a:buNone/>
            </a:pPr>
            <a:r>
              <a:rPr lang="tr-TR" b="1" dirty="0" smtClean="0"/>
              <a:t>Farmakolojik tedavi</a:t>
            </a:r>
          </a:p>
          <a:p>
            <a:pPr>
              <a:buFont typeface="Wingdings" panose="05000000000000000000" pitchFamily="2" charset="2"/>
              <a:buChar char="Ø"/>
            </a:pPr>
            <a:r>
              <a:rPr lang="tr-TR" dirty="0" smtClean="0"/>
              <a:t>Sigara bırakılmasıyla nikotin </a:t>
            </a:r>
            <a:r>
              <a:rPr lang="tr-TR" dirty="0"/>
              <a:t>yoksunluk </a:t>
            </a:r>
            <a:r>
              <a:rPr lang="tr-TR" dirty="0" smtClean="0"/>
              <a:t>belirtileri</a:t>
            </a:r>
          </a:p>
          <a:p>
            <a:pPr>
              <a:buFont typeface="Wingdings" panose="05000000000000000000" pitchFamily="2" charset="2"/>
              <a:buChar char="Ø"/>
            </a:pPr>
            <a:r>
              <a:rPr lang="tr-TR" dirty="0" smtClean="0"/>
              <a:t>Amaç kişide </a:t>
            </a:r>
            <a:r>
              <a:rPr lang="tr-TR" dirty="0"/>
              <a:t>sigara içimine bağlı </a:t>
            </a:r>
            <a:r>
              <a:rPr lang="tr-TR" dirty="0" smtClean="0"/>
              <a:t>gelişen bağımlılığının </a:t>
            </a:r>
            <a:r>
              <a:rPr lang="tr-TR" dirty="0"/>
              <a:t>üstesinden </a:t>
            </a:r>
            <a:r>
              <a:rPr lang="tr-TR" dirty="0" smtClean="0"/>
              <a:t>gelmek</a:t>
            </a:r>
          </a:p>
          <a:p>
            <a:pPr>
              <a:buFont typeface="Wingdings" panose="05000000000000000000" pitchFamily="2" charset="2"/>
              <a:buChar char="Ø"/>
            </a:pPr>
            <a:r>
              <a:rPr lang="tr-TR" dirty="0"/>
              <a:t>3 grup </a:t>
            </a:r>
            <a:r>
              <a:rPr lang="tr-TR" dirty="0" smtClean="0"/>
              <a:t>birincil seçenek ilaç:</a:t>
            </a:r>
            <a:endParaRPr lang="tr-TR" dirty="0"/>
          </a:p>
        </p:txBody>
      </p:sp>
      <p:sp>
        <p:nvSpPr>
          <p:cNvPr id="4" name="Yuvarlatılmış Dikdörtgen 3"/>
          <p:cNvSpPr/>
          <p:nvPr/>
        </p:nvSpPr>
        <p:spPr>
          <a:xfrm>
            <a:off x="1374977" y="4297680"/>
            <a:ext cx="4367813" cy="160685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tr-TR" dirty="0" smtClean="0">
                <a:solidFill>
                  <a:schemeClr val="tx1"/>
                </a:solidFill>
              </a:rPr>
              <a:t>Nikotin yerine koyma tedavileri (NRT)</a:t>
            </a:r>
          </a:p>
          <a:p>
            <a:pPr marL="285750" indent="-285750">
              <a:lnSpc>
                <a:spcPct val="150000"/>
              </a:lnSpc>
              <a:buFont typeface="Arial" panose="020B0604020202020204" pitchFamily="34" charset="0"/>
              <a:buChar char="•"/>
            </a:pPr>
            <a:r>
              <a:rPr lang="tr-TR" dirty="0" err="1" smtClean="0">
                <a:solidFill>
                  <a:schemeClr val="tx1"/>
                </a:solidFill>
              </a:rPr>
              <a:t>Bupropion</a:t>
            </a:r>
            <a:r>
              <a:rPr lang="tr-TR" dirty="0" smtClean="0">
                <a:solidFill>
                  <a:schemeClr val="tx1"/>
                </a:solidFill>
              </a:rPr>
              <a:t> </a:t>
            </a:r>
          </a:p>
          <a:p>
            <a:pPr marL="285750" indent="-285750">
              <a:lnSpc>
                <a:spcPct val="150000"/>
              </a:lnSpc>
              <a:buFont typeface="Arial" panose="020B0604020202020204" pitchFamily="34" charset="0"/>
              <a:buChar char="•"/>
            </a:pPr>
            <a:r>
              <a:rPr lang="tr-TR" dirty="0" err="1" smtClean="0">
                <a:solidFill>
                  <a:schemeClr val="tx1"/>
                </a:solidFill>
              </a:rPr>
              <a:t>Vareniklin</a:t>
            </a:r>
            <a:endParaRPr lang="tr-TR" dirty="0">
              <a:solidFill>
                <a:schemeClr val="tx1"/>
              </a:solidFill>
            </a:endParaRPr>
          </a:p>
        </p:txBody>
      </p:sp>
    </p:spTree>
    <p:extLst>
      <p:ext uri="{BB962C8B-B14F-4D97-AF65-F5344CB8AC3E}">
        <p14:creationId xmlns:p14="http://schemas.microsoft.com/office/powerpoint/2010/main" val="2981547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Nikotin Bağımlılığı Tedavisi</a:t>
            </a:r>
          </a:p>
        </p:txBody>
      </p:sp>
      <p:sp>
        <p:nvSpPr>
          <p:cNvPr id="3" name="İçerik Yer Tutucusu 2"/>
          <p:cNvSpPr>
            <a:spLocks noGrp="1"/>
          </p:cNvSpPr>
          <p:nvPr>
            <p:ph idx="1"/>
          </p:nvPr>
        </p:nvSpPr>
        <p:spPr>
          <a:xfrm>
            <a:off x="690562" y="2084832"/>
            <a:ext cx="5072063" cy="4351338"/>
          </a:xfrm>
          <a:prstGeom prst="rect">
            <a:avLst/>
          </a:prstGeom>
        </p:spPr>
        <p:txBody>
          <a:bodyPr>
            <a:normAutofit/>
          </a:bodyPr>
          <a:lstStyle/>
          <a:p>
            <a:pPr marL="0" indent="0">
              <a:buNone/>
            </a:pPr>
            <a:r>
              <a:rPr lang="tr-TR" b="1" dirty="0" smtClean="0">
                <a:solidFill>
                  <a:srgbClr val="0070C0"/>
                </a:solidFill>
              </a:rPr>
              <a:t>NİKOTİN YERİNE KOYMA TEDAVİSİ (NRT)</a:t>
            </a:r>
          </a:p>
        </p:txBody>
      </p:sp>
      <p:sp>
        <p:nvSpPr>
          <p:cNvPr id="4" name="Yuvarlatılmış Dikdörtgen 3"/>
          <p:cNvSpPr/>
          <p:nvPr/>
        </p:nvSpPr>
        <p:spPr>
          <a:xfrm>
            <a:off x="971550" y="2896888"/>
            <a:ext cx="4362450" cy="259802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tr-TR" dirty="0" smtClean="0">
                <a:solidFill>
                  <a:schemeClr val="tx1"/>
                </a:solidFill>
              </a:rPr>
              <a:t>Orta veya yüksek derecede nikotin bağımlılığı</a:t>
            </a:r>
          </a:p>
          <a:p>
            <a:pPr marL="285750" indent="-285750">
              <a:lnSpc>
                <a:spcPct val="150000"/>
              </a:lnSpc>
              <a:buFont typeface="Arial" panose="020B0604020202020204" pitchFamily="34" charset="0"/>
              <a:buChar char="•"/>
            </a:pPr>
            <a:r>
              <a:rPr lang="tr-TR" dirty="0" smtClean="0">
                <a:solidFill>
                  <a:schemeClr val="tx1"/>
                </a:solidFill>
              </a:rPr>
              <a:t>&gt;15 adet/gün sigara</a:t>
            </a:r>
          </a:p>
          <a:p>
            <a:pPr marL="285750" indent="-285750">
              <a:lnSpc>
                <a:spcPct val="150000"/>
              </a:lnSpc>
              <a:buFont typeface="Arial" panose="020B0604020202020204" pitchFamily="34" charset="0"/>
              <a:buChar char="•"/>
            </a:pPr>
            <a:r>
              <a:rPr lang="tr-TR" dirty="0" smtClean="0">
                <a:solidFill>
                  <a:schemeClr val="tx1"/>
                </a:solidFill>
              </a:rPr>
              <a:t> </a:t>
            </a:r>
            <a:r>
              <a:rPr lang="tr-TR" dirty="0">
                <a:solidFill>
                  <a:schemeClr val="tx1"/>
                </a:solidFill>
              </a:rPr>
              <a:t>H</a:t>
            </a:r>
            <a:r>
              <a:rPr lang="es-ES" dirty="0" smtClean="0">
                <a:solidFill>
                  <a:schemeClr val="tx1"/>
                </a:solidFill>
              </a:rPr>
              <a:t>afif derecede bağımlı olmasına rağmen</a:t>
            </a:r>
            <a:r>
              <a:rPr lang="tr-TR" dirty="0" smtClean="0">
                <a:solidFill>
                  <a:schemeClr val="tx1"/>
                </a:solidFill>
              </a:rPr>
              <a:t> kullandığı diğer yöntemler faydasız</a:t>
            </a:r>
            <a:endParaRPr lang="tr-TR" dirty="0">
              <a:solidFill>
                <a:schemeClr val="tx1"/>
              </a:solidFill>
            </a:endParaRPr>
          </a:p>
        </p:txBody>
      </p:sp>
      <p:sp>
        <p:nvSpPr>
          <p:cNvPr id="5" name="Metin kutusu 4"/>
          <p:cNvSpPr txBox="1"/>
          <p:nvPr/>
        </p:nvSpPr>
        <p:spPr>
          <a:xfrm>
            <a:off x="5762625" y="2781300"/>
            <a:ext cx="5324475" cy="2677656"/>
          </a:xfrm>
          <a:prstGeom prst="rect">
            <a:avLst/>
          </a:prstGeom>
          <a:noFill/>
        </p:spPr>
        <p:txBody>
          <a:bodyPr wrap="square" rtlCol="0">
            <a:spAutoFit/>
          </a:bodyPr>
          <a:lstStyle/>
          <a:p>
            <a:pPr>
              <a:buFont typeface="Wingdings" panose="05000000000000000000" pitchFamily="2" charset="2"/>
              <a:buChar char="Ø"/>
            </a:pPr>
            <a:r>
              <a:rPr lang="tr-TR" sz="2400" dirty="0"/>
              <a:t>NRT genellikle 2-8 haftalık aralıklarla azaltılarak kesilmekte, bu azaltma sırasında nikotin yoksunluk semptomlarının da azalıyor olması </a:t>
            </a:r>
            <a:r>
              <a:rPr lang="tr-TR" sz="2400" dirty="0" smtClean="0"/>
              <a:t>önemli</a:t>
            </a:r>
          </a:p>
          <a:p>
            <a:endParaRPr lang="tr-TR" sz="2400" dirty="0"/>
          </a:p>
          <a:p>
            <a:pPr>
              <a:buFont typeface="Wingdings" panose="05000000000000000000" pitchFamily="2" charset="2"/>
              <a:buChar char="Ø"/>
            </a:pPr>
            <a:r>
              <a:rPr lang="tr-TR" sz="2400" dirty="0"/>
              <a:t>Ülkemizde </a:t>
            </a:r>
            <a:r>
              <a:rPr lang="tr-TR" sz="2400" u="sng" dirty="0" err="1"/>
              <a:t>transdermal</a:t>
            </a:r>
            <a:r>
              <a:rPr lang="tr-TR" sz="2400" u="sng" dirty="0"/>
              <a:t> bant</a:t>
            </a:r>
            <a:r>
              <a:rPr lang="tr-TR" sz="2400" dirty="0"/>
              <a:t> ve </a:t>
            </a:r>
            <a:r>
              <a:rPr lang="tr-TR" sz="2400" u="sng" dirty="0"/>
              <a:t>sakız </a:t>
            </a:r>
            <a:r>
              <a:rPr lang="tr-TR" sz="2400" dirty="0"/>
              <a:t>formları</a:t>
            </a:r>
          </a:p>
        </p:txBody>
      </p:sp>
    </p:spTree>
    <p:extLst>
      <p:ext uri="{BB962C8B-B14F-4D97-AF65-F5344CB8AC3E}">
        <p14:creationId xmlns:p14="http://schemas.microsoft.com/office/powerpoint/2010/main" val="108535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7118" y="1"/>
            <a:ext cx="10454090" cy="862854"/>
          </a:xfrm>
        </p:spPr>
        <p:txBody>
          <a:bodyPr>
            <a:normAutofit fontScale="90000"/>
          </a:bodyPr>
          <a:lstStyle/>
          <a:p>
            <a:pPr marL="571500" indent="-571500">
              <a:buFont typeface="Wingdings" panose="05000000000000000000" pitchFamily="2" charset="2"/>
              <a:buChar char="v"/>
            </a:pPr>
            <a:r>
              <a:rPr lang="tr-TR" dirty="0" smtClean="0"/>
              <a:t>Tütün ürünleri ve kullanım şekilleri</a:t>
            </a:r>
            <a:br>
              <a:rPr lang="tr-TR" dirty="0" smtClean="0"/>
            </a:br>
            <a:endParaRPr lang="tr-TR" dirty="0"/>
          </a:p>
        </p:txBody>
      </p:sp>
      <p:sp>
        <p:nvSpPr>
          <p:cNvPr id="3" name="İçerik Yer Tutucusu 2"/>
          <p:cNvSpPr>
            <a:spLocks noGrp="1"/>
          </p:cNvSpPr>
          <p:nvPr>
            <p:ph idx="1"/>
          </p:nvPr>
        </p:nvSpPr>
        <p:spPr>
          <a:xfrm>
            <a:off x="0" y="398376"/>
            <a:ext cx="11353800" cy="6459624"/>
          </a:xfrm>
        </p:spPr>
        <p:txBody>
          <a:bodyPr>
            <a:normAutofit fontScale="92500" lnSpcReduction="20000"/>
          </a:bodyPr>
          <a:lstStyle/>
          <a:p>
            <a:r>
              <a:rPr lang="tr-TR" dirty="0" smtClean="0"/>
              <a:t>Genetik olarak değiştirilsin yada değiştirilmesin tütün yaprağının tamamen veya kısmen, hammadde olarak kullanılması ile yapılan içme(tüttürme), buruna çekme, emme yada çiğneme amaçlı tüm ürünler ‘’tütün ürünü’’ olarak adlandırılmaktadır.2’ye ayrılır;</a:t>
            </a:r>
          </a:p>
          <a:p>
            <a:pPr marL="0" indent="0">
              <a:buNone/>
            </a:pPr>
            <a:r>
              <a:rPr lang="tr-TR" dirty="0" smtClean="0"/>
              <a:t>1)Dumanlı tütün ürünleri(Tütünün yanmasından oluşan dumanın </a:t>
            </a:r>
            <a:r>
              <a:rPr lang="tr-TR" dirty="0" err="1" smtClean="0"/>
              <a:t>inhale</a:t>
            </a:r>
            <a:r>
              <a:rPr lang="tr-TR" dirty="0" smtClean="0"/>
              <a:t> edilmesi şeklinde kullanım)</a:t>
            </a:r>
          </a:p>
          <a:p>
            <a:pPr lvl="1">
              <a:buFont typeface="Wingdings" panose="05000000000000000000" pitchFamily="2" charset="2"/>
              <a:buChar char="Ø"/>
            </a:pPr>
            <a:r>
              <a:rPr lang="tr-TR" dirty="0" smtClean="0"/>
              <a:t>Sigara</a:t>
            </a:r>
          </a:p>
          <a:p>
            <a:pPr lvl="1">
              <a:buFont typeface="Wingdings" panose="05000000000000000000" pitchFamily="2" charset="2"/>
              <a:buChar char="Ø"/>
            </a:pPr>
            <a:r>
              <a:rPr lang="tr-TR" dirty="0" smtClean="0"/>
              <a:t>Sarmalık kıyılmış tütün</a:t>
            </a:r>
          </a:p>
          <a:p>
            <a:pPr lvl="1">
              <a:buFont typeface="Wingdings" panose="05000000000000000000" pitchFamily="2" charset="2"/>
              <a:buChar char="Ø"/>
            </a:pPr>
            <a:r>
              <a:rPr lang="tr-TR" dirty="0" smtClean="0"/>
              <a:t>Puro-pipo</a:t>
            </a:r>
          </a:p>
          <a:p>
            <a:pPr lvl="1">
              <a:buFont typeface="Wingdings" panose="05000000000000000000" pitchFamily="2" charset="2"/>
              <a:buChar char="Ø"/>
            </a:pPr>
            <a:r>
              <a:rPr lang="tr-TR" dirty="0" smtClean="0"/>
              <a:t>Nargile</a:t>
            </a:r>
          </a:p>
          <a:p>
            <a:pPr lvl="1">
              <a:buFont typeface="Wingdings" panose="05000000000000000000" pitchFamily="2" charset="2"/>
              <a:buChar char="Ø"/>
            </a:pPr>
            <a:r>
              <a:rPr lang="tr-TR" dirty="0" err="1" smtClean="0"/>
              <a:t>Kreteks</a:t>
            </a:r>
            <a:endParaRPr lang="tr-TR" dirty="0" smtClean="0"/>
          </a:p>
          <a:p>
            <a:pPr lvl="1">
              <a:buFont typeface="Wingdings" panose="05000000000000000000" pitchFamily="2" charset="2"/>
              <a:buChar char="Ø"/>
            </a:pPr>
            <a:r>
              <a:rPr lang="tr-TR" dirty="0" err="1" smtClean="0"/>
              <a:t>Bidi</a:t>
            </a:r>
            <a:endParaRPr lang="tr-TR" dirty="0" smtClean="0"/>
          </a:p>
          <a:p>
            <a:pPr lvl="1">
              <a:buFont typeface="Wingdings" panose="05000000000000000000" pitchFamily="2" charset="2"/>
              <a:buChar char="Ø"/>
            </a:pPr>
            <a:r>
              <a:rPr lang="tr-TR" dirty="0" smtClean="0"/>
              <a:t>HTTP(</a:t>
            </a:r>
            <a:r>
              <a:rPr lang="tr-TR" dirty="0" err="1" smtClean="0"/>
              <a:t>Heated</a:t>
            </a:r>
            <a:r>
              <a:rPr lang="tr-TR" dirty="0" smtClean="0"/>
              <a:t> </a:t>
            </a:r>
            <a:r>
              <a:rPr lang="tr-TR" dirty="0" err="1" smtClean="0"/>
              <a:t>tobacco</a:t>
            </a:r>
            <a:r>
              <a:rPr lang="tr-TR" dirty="0" smtClean="0"/>
              <a:t> </a:t>
            </a:r>
            <a:r>
              <a:rPr lang="tr-TR" dirty="0" err="1" smtClean="0"/>
              <a:t>product</a:t>
            </a:r>
            <a:r>
              <a:rPr lang="tr-TR" dirty="0" smtClean="0"/>
              <a:t>=Isıtılmış tütün ürünü)</a:t>
            </a:r>
          </a:p>
          <a:p>
            <a:pPr lvl="1">
              <a:buFont typeface="Wingdings" panose="05000000000000000000" pitchFamily="2" charset="2"/>
              <a:buChar char="Ø"/>
            </a:pPr>
            <a:r>
              <a:rPr lang="tr-TR" dirty="0" smtClean="0"/>
              <a:t>e-sigara(Elektronik sigara yada elektronik </a:t>
            </a:r>
            <a:r>
              <a:rPr lang="tr-TR" dirty="0" err="1" smtClean="0"/>
              <a:t>nicotine</a:t>
            </a:r>
            <a:r>
              <a:rPr lang="tr-TR" dirty="0" smtClean="0"/>
              <a:t> </a:t>
            </a:r>
            <a:r>
              <a:rPr lang="tr-TR" dirty="0" err="1" smtClean="0"/>
              <a:t>delivery</a:t>
            </a:r>
            <a:r>
              <a:rPr lang="tr-TR" dirty="0" smtClean="0"/>
              <a:t> </a:t>
            </a:r>
            <a:r>
              <a:rPr lang="tr-TR" dirty="0" err="1" smtClean="0"/>
              <a:t>system</a:t>
            </a:r>
            <a:r>
              <a:rPr lang="tr-TR" dirty="0" smtClean="0"/>
              <a:t>=ENDS)</a:t>
            </a:r>
          </a:p>
          <a:p>
            <a:pPr marL="0" indent="0">
              <a:buNone/>
            </a:pPr>
            <a:r>
              <a:rPr lang="tr-TR" dirty="0" smtClean="0"/>
              <a:t>2)Dumansız tütün ürünleri</a:t>
            </a:r>
          </a:p>
          <a:p>
            <a:pPr>
              <a:buFont typeface="Wingdings" panose="05000000000000000000" pitchFamily="2" charset="2"/>
              <a:buChar char="Ø"/>
            </a:pPr>
            <a:r>
              <a:rPr lang="tr-TR" dirty="0" err="1" smtClean="0"/>
              <a:t>Çiğnemelik</a:t>
            </a:r>
            <a:r>
              <a:rPr lang="tr-TR" dirty="0" smtClean="0"/>
              <a:t> tütün(</a:t>
            </a:r>
            <a:r>
              <a:rPr lang="tr-TR" dirty="0" err="1" smtClean="0"/>
              <a:t>chewing</a:t>
            </a:r>
            <a:r>
              <a:rPr lang="tr-TR" dirty="0" smtClean="0"/>
              <a:t> </a:t>
            </a:r>
            <a:r>
              <a:rPr lang="tr-TR" dirty="0" err="1" smtClean="0"/>
              <a:t>tobacco</a:t>
            </a:r>
            <a:r>
              <a:rPr lang="tr-TR" dirty="0" smtClean="0"/>
              <a:t>)&amp;</a:t>
            </a:r>
            <a:r>
              <a:rPr lang="tr-TR" dirty="0" err="1" smtClean="0"/>
              <a:t>Snus</a:t>
            </a:r>
            <a:endParaRPr lang="tr-TR" dirty="0" smtClean="0"/>
          </a:p>
          <a:p>
            <a:pPr>
              <a:buFont typeface="Wingdings" panose="05000000000000000000" pitchFamily="2" charset="2"/>
              <a:buChar char="Ø"/>
            </a:pPr>
            <a:r>
              <a:rPr lang="tr-TR" dirty="0" smtClean="0"/>
              <a:t>Enfiye &amp;</a:t>
            </a:r>
            <a:r>
              <a:rPr lang="tr-TR" dirty="0" err="1" smtClean="0"/>
              <a:t>Snuff</a:t>
            </a:r>
            <a:endParaRPr lang="tr-TR" dirty="0" smtClean="0"/>
          </a:p>
          <a:p>
            <a:pPr>
              <a:buFont typeface="Wingdings" panose="05000000000000000000" pitchFamily="2" charset="2"/>
              <a:buChar char="Ø"/>
            </a:pPr>
            <a:r>
              <a:rPr lang="tr-TR" dirty="0" smtClean="0"/>
              <a:t>Maraş(ağız)otu(</a:t>
            </a:r>
            <a:r>
              <a:rPr lang="tr-TR" dirty="0" err="1" smtClean="0"/>
              <a:t>Nicotina</a:t>
            </a:r>
            <a:r>
              <a:rPr lang="tr-TR" dirty="0" smtClean="0"/>
              <a:t> </a:t>
            </a:r>
            <a:r>
              <a:rPr lang="tr-TR" dirty="0" err="1" smtClean="0"/>
              <a:t>rustica</a:t>
            </a:r>
            <a:r>
              <a:rPr lang="tr-TR" dirty="0" smtClean="0"/>
              <a:t> </a:t>
            </a:r>
            <a:r>
              <a:rPr lang="tr-TR" dirty="0" err="1" smtClean="0"/>
              <a:t>linn</a:t>
            </a:r>
            <a:r>
              <a:rPr lang="tr-TR" dirty="0" smtClean="0"/>
              <a:t>)</a:t>
            </a:r>
          </a:p>
          <a:p>
            <a:pPr>
              <a:buFont typeface="Wingdings" panose="05000000000000000000" pitchFamily="2" charset="2"/>
              <a:buChar char="Ø"/>
            </a:pPr>
            <a:r>
              <a:rPr lang="tr-TR" dirty="0" smtClean="0"/>
              <a:t>Sigara bırakma amacı ile kullanılan nikotin </a:t>
            </a:r>
            <a:r>
              <a:rPr lang="tr-TR" dirty="0" err="1" smtClean="0"/>
              <a:t>inhaler</a:t>
            </a:r>
            <a:r>
              <a:rPr lang="tr-TR" dirty="0" smtClean="0"/>
              <a:t> preparatlar</a:t>
            </a:r>
          </a:p>
          <a:p>
            <a:pPr marL="0" indent="0">
              <a:buNone/>
            </a:pPr>
            <a:endParaRPr lang="tr-TR" dirty="0" smtClean="0"/>
          </a:p>
          <a:p>
            <a:pPr marL="0" indent="0">
              <a:buNone/>
            </a:pPr>
            <a:endParaRPr lang="tr-TR" dirty="0" smtClean="0"/>
          </a:p>
          <a:p>
            <a:pPr>
              <a:buFont typeface="Wingdings" panose="05000000000000000000" pitchFamily="2" charset="2"/>
              <a:buChar char="Ø"/>
            </a:pPr>
            <a:endParaRPr lang="tr-TR" dirty="0" smtClean="0"/>
          </a:p>
        </p:txBody>
      </p:sp>
      <p:sp>
        <p:nvSpPr>
          <p:cNvPr id="4" name="Altbilgi Yer Tutucusu 3"/>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36174483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Nikotin Bağımlılığı Tedavisi</a:t>
            </a:r>
          </a:p>
        </p:txBody>
      </p:sp>
      <p:sp>
        <p:nvSpPr>
          <p:cNvPr id="3" name="İçerik Yer Tutucusu 2"/>
          <p:cNvSpPr>
            <a:spLocks noGrp="1"/>
          </p:cNvSpPr>
          <p:nvPr>
            <p:ph idx="1"/>
          </p:nvPr>
        </p:nvSpPr>
        <p:spPr/>
        <p:txBody>
          <a:bodyPr>
            <a:normAutofit fontScale="92500" lnSpcReduction="10000"/>
          </a:bodyPr>
          <a:lstStyle/>
          <a:p>
            <a:pPr marL="0" indent="0">
              <a:buNone/>
            </a:pPr>
            <a:r>
              <a:rPr lang="tr-TR" b="1" dirty="0" smtClean="0">
                <a:solidFill>
                  <a:srgbClr val="FF0000"/>
                </a:solidFill>
              </a:rPr>
              <a:t>Nikotin bantlar</a:t>
            </a:r>
            <a:r>
              <a:rPr lang="tr-TR" dirty="0" smtClean="0">
                <a:sym typeface="Wingdings" panose="05000000000000000000" pitchFamily="2" charset="2"/>
              </a:rPr>
              <a:t>16 saatlik, 24saatlik 2 form</a:t>
            </a:r>
          </a:p>
          <a:p>
            <a:pPr marL="0" indent="0">
              <a:buNone/>
            </a:pPr>
            <a:endParaRPr lang="tr-TR" dirty="0">
              <a:sym typeface="Wingdings" panose="05000000000000000000" pitchFamily="2" charset="2"/>
            </a:endParaRPr>
          </a:p>
          <a:p>
            <a:pPr marL="0" indent="0">
              <a:buNone/>
            </a:pPr>
            <a:endParaRPr lang="tr-TR" dirty="0" smtClean="0">
              <a:sym typeface="Wingdings" panose="05000000000000000000" pitchFamily="2" charset="2"/>
            </a:endParaRPr>
          </a:p>
          <a:p>
            <a:endParaRPr lang="tr-TR" dirty="0" smtClean="0"/>
          </a:p>
          <a:p>
            <a:pPr>
              <a:buFont typeface="Wingdings" panose="05000000000000000000" pitchFamily="2" charset="2"/>
              <a:buChar char="Ø"/>
            </a:pPr>
            <a:endParaRPr lang="tr-TR" dirty="0" smtClean="0"/>
          </a:p>
          <a:p>
            <a:pPr>
              <a:buFont typeface="Wingdings" panose="05000000000000000000" pitchFamily="2" charset="2"/>
              <a:buChar char="Ø"/>
            </a:pPr>
            <a:r>
              <a:rPr lang="tr-TR" dirty="0" smtClean="0"/>
              <a:t>Sabahleyin </a:t>
            </a:r>
            <a:r>
              <a:rPr lang="tr-TR" dirty="0"/>
              <a:t>kuru, temiz ve kılsız </a:t>
            </a:r>
            <a:r>
              <a:rPr lang="tr-TR" dirty="0" smtClean="0"/>
              <a:t>deriye (genellikle </a:t>
            </a:r>
            <a:r>
              <a:rPr lang="tr-TR" dirty="0"/>
              <a:t>gövdenin üst kısmına, omuz etrafına ve </a:t>
            </a:r>
            <a:r>
              <a:rPr lang="tr-TR" dirty="0" smtClean="0"/>
              <a:t>üst kol </a:t>
            </a:r>
            <a:r>
              <a:rPr lang="tr-TR" dirty="0"/>
              <a:t>bölgesine</a:t>
            </a:r>
            <a:r>
              <a:rPr lang="tr-TR" dirty="0" smtClean="0"/>
              <a:t>)</a:t>
            </a:r>
          </a:p>
          <a:p>
            <a:pPr>
              <a:buFont typeface="Wingdings" panose="05000000000000000000" pitchFamily="2" charset="2"/>
              <a:buChar char="Ø"/>
            </a:pPr>
            <a:r>
              <a:rPr lang="tr-TR" dirty="0"/>
              <a:t>20 saniye kadar </a:t>
            </a:r>
            <a:r>
              <a:rPr lang="tr-TR" dirty="0" smtClean="0"/>
              <a:t>üzerine parmakla </a:t>
            </a:r>
            <a:r>
              <a:rPr lang="tr-TR" dirty="0"/>
              <a:t>basılarak vücuda tam </a:t>
            </a:r>
            <a:r>
              <a:rPr lang="tr-TR" dirty="0" smtClean="0"/>
              <a:t>temas</a:t>
            </a:r>
          </a:p>
          <a:p>
            <a:pPr>
              <a:buFont typeface="Wingdings" panose="05000000000000000000" pitchFamily="2" charset="2"/>
              <a:buChar char="Ø"/>
            </a:pPr>
            <a:r>
              <a:rPr lang="pt-BR" dirty="0" smtClean="0"/>
              <a:t>2-4 </a:t>
            </a:r>
            <a:r>
              <a:rPr lang="pt-BR" dirty="0"/>
              <a:t>haftada bir NRT’de </a:t>
            </a:r>
            <a:r>
              <a:rPr lang="pt-BR" dirty="0" smtClean="0"/>
              <a:t>doz</a:t>
            </a:r>
            <a:r>
              <a:rPr lang="tr-TR" dirty="0" smtClean="0"/>
              <a:t> </a:t>
            </a:r>
            <a:r>
              <a:rPr lang="tr-TR" dirty="0" err="1" smtClean="0"/>
              <a:t>azaltımı</a:t>
            </a:r>
            <a:r>
              <a:rPr lang="tr-TR" dirty="0" smtClean="0"/>
              <a:t>, </a:t>
            </a:r>
            <a:r>
              <a:rPr lang="tr-TR" dirty="0"/>
              <a:t>daha düşük dozda nikotin </a:t>
            </a:r>
            <a:r>
              <a:rPr lang="tr-TR" dirty="0" smtClean="0"/>
              <a:t>içeren </a:t>
            </a:r>
            <a:r>
              <a:rPr lang="es-ES" dirty="0" smtClean="0"/>
              <a:t>banta geçil</a:t>
            </a:r>
            <a:r>
              <a:rPr lang="tr-TR" dirty="0" smtClean="0"/>
              <a:t>erek</a:t>
            </a:r>
            <a:r>
              <a:rPr lang="es-ES" dirty="0" smtClean="0"/>
              <a:t> 8-12 hafta</a:t>
            </a:r>
            <a:r>
              <a:rPr lang="tr-TR" dirty="0" err="1" smtClean="0"/>
              <a:t>lık</a:t>
            </a:r>
            <a:r>
              <a:rPr lang="tr-TR" dirty="0" smtClean="0"/>
              <a:t> tedavi</a:t>
            </a:r>
            <a:endParaRPr lang="tr-TR" dirty="0"/>
          </a:p>
        </p:txBody>
      </p:sp>
      <p:sp>
        <p:nvSpPr>
          <p:cNvPr id="4" name="Köşeleri Yuvarlanmış Dikdörtgen Belirtme Çizgisi 3"/>
          <p:cNvSpPr/>
          <p:nvPr/>
        </p:nvSpPr>
        <p:spPr>
          <a:xfrm>
            <a:off x="1514368" y="2672668"/>
            <a:ext cx="3444537" cy="1154096"/>
          </a:xfrm>
          <a:prstGeom prst="wedgeRoundRectCallout">
            <a:avLst>
              <a:gd name="adj1" fmla="val 46449"/>
              <a:gd name="adj2" fmla="val -8030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tr-TR" dirty="0">
                <a:solidFill>
                  <a:schemeClr val="tx1"/>
                </a:solidFill>
              </a:rPr>
              <a:t>30 </a:t>
            </a:r>
            <a:r>
              <a:rPr lang="tr-TR" dirty="0" smtClean="0">
                <a:solidFill>
                  <a:schemeClr val="tx1"/>
                </a:solidFill>
              </a:rPr>
              <a:t>cm2’lik bant</a:t>
            </a:r>
            <a:r>
              <a:rPr lang="tr-TR" dirty="0" smtClean="0">
                <a:solidFill>
                  <a:schemeClr val="tx1"/>
                </a:solidFill>
                <a:sym typeface="Wingdings" panose="05000000000000000000" pitchFamily="2" charset="2"/>
              </a:rPr>
              <a:t></a:t>
            </a:r>
            <a:r>
              <a:rPr lang="tr-TR" dirty="0" smtClean="0">
                <a:solidFill>
                  <a:schemeClr val="tx1"/>
                </a:solidFill>
              </a:rPr>
              <a:t>21 mg</a:t>
            </a:r>
          </a:p>
          <a:p>
            <a:pPr marL="285750" indent="-285750">
              <a:buFont typeface="Arial" panose="020B0604020202020204" pitchFamily="34" charset="0"/>
              <a:buChar char="•"/>
            </a:pPr>
            <a:r>
              <a:rPr lang="tr-TR" dirty="0" smtClean="0">
                <a:solidFill>
                  <a:schemeClr val="tx1"/>
                </a:solidFill>
              </a:rPr>
              <a:t>20 </a:t>
            </a:r>
            <a:r>
              <a:rPr lang="tr-TR" dirty="0">
                <a:solidFill>
                  <a:schemeClr val="tx1"/>
                </a:solidFill>
              </a:rPr>
              <a:t>cm2’lik </a:t>
            </a:r>
            <a:r>
              <a:rPr lang="tr-TR" dirty="0" smtClean="0">
                <a:solidFill>
                  <a:schemeClr val="tx1"/>
                </a:solidFill>
              </a:rPr>
              <a:t>bant</a:t>
            </a:r>
            <a:r>
              <a:rPr lang="tr-TR" dirty="0" smtClean="0">
                <a:solidFill>
                  <a:schemeClr val="tx1"/>
                </a:solidFill>
                <a:sym typeface="Wingdings" panose="05000000000000000000" pitchFamily="2" charset="2"/>
              </a:rPr>
              <a:t></a:t>
            </a:r>
            <a:r>
              <a:rPr lang="tr-TR" dirty="0" smtClean="0">
                <a:solidFill>
                  <a:schemeClr val="tx1"/>
                </a:solidFill>
              </a:rPr>
              <a:t>14 mg</a:t>
            </a:r>
          </a:p>
          <a:p>
            <a:pPr marL="285750" indent="-285750">
              <a:buFont typeface="Arial" panose="020B0604020202020204" pitchFamily="34" charset="0"/>
              <a:buChar char="•"/>
            </a:pPr>
            <a:r>
              <a:rPr lang="tr-TR" dirty="0" smtClean="0">
                <a:solidFill>
                  <a:schemeClr val="tx1"/>
                </a:solidFill>
              </a:rPr>
              <a:t>10 cm2’lik bant</a:t>
            </a:r>
            <a:r>
              <a:rPr lang="tr-TR" dirty="0" smtClean="0">
                <a:solidFill>
                  <a:schemeClr val="tx1"/>
                </a:solidFill>
                <a:sym typeface="Wingdings" panose="05000000000000000000" pitchFamily="2" charset="2"/>
              </a:rPr>
              <a:t></a:t>
            </a:r>
            <a:r>
              <a:rPr lang="tr-TR" dirty="0" smtClean="0">
                <a:solidFill>
                  <a:schemeClr val="tx1"/>
                </a:solidFill>
              </a:rPr>
              <a:t>7 </a:t>
            </a:r>
            <a:r>
              <a:rPr lang="tr-TR" dirty="0">
                <a:solidFill>
                  <a:schemeClr val="tx1"/>
                </a:solidFill>
              </a:rPr>
              <a:t>mg nikotin</a:t>
            </a:r>
          </a:p>
        </p:txBody>
      </p:sp>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l="20071" t="12213" r="19036" b="13224"/>
          <a:stretch/>
        </p:blipFill>
        <p:spPr>
          <a:xfrm>
            <a:off x="8011367" y="1041703"/>
            <a:ext cx="2457783" cy="3009530"/>
          </a:xfrm>
          <a:prstGeom prst="rect">
            <a:avLst/>
          </a:prstGeom>
        </p:spPr>
      </p:pic>
    </p:spTree>
    <p:extLst>
      <p:ext uri="{BB962C8B-B14F-4D97-AF65-F5344CB8AC3E}">
        <p14:creationId xmlns:p14="http://schemas.microsoft.com/office/powerpoint/2010/main" val="3002515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Nikotin Bağımlılığı Tedavisi</a:t>
            </a:r>
          </a:p>
        </p:txBody>
      </p:sp>
      <p:sp>
        <p:nvSpPr>
          <p:cNvPr id="3" name="İçerik Yer Tutucusu 2"/>
          <p:cNvSpPr>
            <a:spLocks noGrp="1"/>
          </p:cNvSpPr>
          <p:nvPr>
            <p:ph idx="1"/>
          </p:nvPr>
        </p:nvSpPr>
        <p:spPr>
          <a:xfrm>
            <a:off x="797257" y="2506662"/>
            <a:ext cx="6565777" cy="4351338"/>
          </a:xfrm>
          <a:prstGeom prst="rect">
            <a:avLst/>
          </a:prstGeom>
        </p:spPr>
        <p:txBody>
          <a:bodyPr/>
          <a:lstStyle/>
          <a:p>
            <a:pPr marL="0" indent="0">
              <a:buNone/>
            </a:pPr>
            <a:r>
              <a:rPr lang="tr-TR" b="1" dirty="0" smtClean="0">
                <a:solidFill>
                  <a:srgbClr val="0070C0"/>
                </a:solidFill>
              </a:rPr>
              <a:t>Nikotin sakızları </a:t>
            </a:r>
            <a:r>
              <a:rPr lang="tr-TR" b="1" dirty="0" smtClean="0">
                <a:sym typeface="Wingdings" panose="05000000000000000000" pitchFamily="2" charset="2"/>
              </a:rPr>
              <a:t></a:t>
            </a:r>
            <a:r>
              <a:rPr lang="nn-NO" dirty="0"/>
              <a:t>2 </a:t>
            </a:r>
            <a:r>
              <a:rPr lang="nn-NO" dirty="0" smtClean="0"/>
              <a:t>mg</a:t>
            </a:r>
            <a:r>
              <a:rPr lang="tr-TR" dirty="0" smtClean="0"/>
              <a:t>(</a:t>
            </a:r>
            <a:r>
              <a:rPr lang="tr-TR" dirty="0"/>
              <a:t>0.9 </a:t>
            </a:r>
            <a:r>
              <a:rPr lang="tr-TR" dirty="0" smtClean="0"/>
              <a:t>mg)</a:t>
            </a:r>
            <a:r>
              <a:rPr lang="nn-NO" dirty="0" smtClean="0"/>
              <a:t> </a:t>
            </a:r>
            <a:r>
              <a:rPr lang="nn-NO" dirty="0"/>
              <a:t>ve 4 </a:t>
            </a:r>
            <a:r>
              <a:rPr lang="nn-NO" dirty="0" smtClean="0"/>
              <a:t>mg</a:t>
            </a:r>
            <a:r>
              <a:rPr lang="tr-TR" dirty="0" smtClean="0"/>
              <a:t>(</a:t>
            </a:r>
            <a:r>
              <a:rPr lang="tr-TR" dirty="0"/>
              <a:t>1.2 </a:t>
            </a:r>
            <a:r>
              <a:rPr lang="tr-TR" dirty="0" smtClean="0"/>
              <a:t>mg)</a:t>
            </a:r>
            <a:r>
              <a:rPr lang="nn-NO" dirty="0" smtClean="0"/>
              <a:t>’lık formlar</a:t>
            </a:r>
            <a:endParaRPr lang="tr-TR" dirty="0" smtClean="0"/>
          </a:p>
          <a:p>
            <a:pPr>
              <a:buFont typeface="Wingdings" panose="05000000000000000000" pitchFamily="2" charset="2"/>
              <a:buChar char="Ø"/>
            </a:pPr>
            <a:r>
              <a:rPr lang="tr-TR" dirty="0"/>
              <a:t>S</a:t>
            </a:r>
            <a:r>
              <a:rPr lang="tr-TR" dirty="0" smtClean="0"/>
              <a:t>igara </a:t>
            </a:r>
            <a:r>
              <a:rPr lang="tr-TR" dirty="0"/>
              <a:t>içme isteği </a:t>
            </a:r>
            <a:r>
              <a:rPr lang="tr-TR" dirty="0" smtClean="0"/>
              <a:t>olduğu zaman</a:t>
            </a:r>
          </a:p>
          <a:p>
            <a:pPr>
              <a:buFont typeface="Wingdings" panose="05000000000000000000" pitchFamily="2" charset="2"/>
              <a:buChar char="Ø"/>
            </a:pPr>
            <a:r>
              <a:rPr lang="tr-TR" dirty="0" smtClean="0"/>
              <a:t>Nikotin tadını hissedene </a:t>
            </a:r>
            <a:r>
              <a:rPr lang="tr-TR" dirty="0"/>
              <a:t>kadar </a:t>
            </a:r>
            <a:r>
              <a:rPr lang="tr-TR" dirty="0" smtClean="0"/>
              <a:t> </a:t>
            </a:r>
            <a:r>
              <a:rPr lang="tr-TR" dirty="0"/>
              <a:t>5-10 kez </a:t>
            </a:r>
            <a:r>
              <a:rPr lang="tr-TR" dirty="0" smtClean="0"/>
              <a:t>çiğneyip bir </a:t>
            </a:r>
            <a:r>
              <a:rPr lang="tr-TR" dirty="0"/>
              <a:t>kaç dakika yanak mukozasında </a:t>
            </a:r>
            <a:endParaRPr lang="tr-TR" b="1" dirty="0" smtClean="0"/>
          </a:p>
          <a:p>
            <a:pPr>
              <a:buFont typeface="Wingdings" panose="05000000000000000000" pitchFamily="2" charset="2"/>
              <a:buChar char="Ø"/>
            </a:pPr>
            <a:r>
              <a:rPr lang="tr-TR" dirty="0"/>
              <a:t>İki sakız arasında en az </a:t>
            </a:r>
            <a:r>
              <a:rPr lang="tr-TR" dirty="0" smtClean="0"/>
              <a:t>yarım saat </a:t>
            </a:r>
            <a:r>
              <a:rPr lang="tr-TR" dirty="0"/>
              <a:t>ara bırakılmalı</a:t>
            </a:r>
            <a:endParaRPr lang="tr-TR"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8885" y="1900515"/>
            <a:ext cx="3571875" cy="3571875"/>
          </a:xfrm>
          <a:prstGeom prst="rect">
            <a:avLst/>
          </a:prstGeom>
        </p:spPr>
      </p:pic>
    </p:spTree>
    <p:extLst>
      <p:ext uri="{BB962C8B-B14F-4D97-AF65-F5344CB8AC3E}">
        <p14:creationId xmlns:p14="http://schemas.microsoft.com/office/powerpoint/2010/main" val="8342968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Nikotin Bağımlılığı Tedavisi</a:t>
            </a:r>
          </a:p>
        </p:txBody>
      </p:sp>
      <p:sp>
        <p:nvSpPr>
          <p:cNvPr id="5" name="İçerik Yer Tutucusu 4"/>
          <p:cNvSpPr>
            <a:spLocks noGrp="1"/>
          </p:cNvSpPr>
          <p:nvPr>
            <p:ph idx="1"/>
          </p:nvPr>
        </p:nvSpPr>
        <p:spPr/>
        <p:txBody>
          <a:bodyPr/>
          <a:lstStyle/>
          <a:p>
            <a:pPr marL="0" indent="0">
              <a:buNone/>
            </a:pPr>
            <a:r>
              <a:rPr lang="tr-TR" b="1" dirty="0" smtClean="0">
                <a:solidFill>
                  <a:srgbClr val="0070C0"/>
                </a:solidFill>
              </a:rPr>
              <a:t>NİKOTİN YERİNE KOYMA TEDAVİSİ</a:t>
            </a:r>
          </a:p>
          <a:p>
            <a:pPr marL="0" indent="0">
              <a:buNone/>
            </a:pPr>
            <a:endParaRPr lang="tr-TR" dirty="0"/>
          </a:p>
        </p:txBody>
      </p:sp>
      <p:sp>
        <p:nvSpPr>
          <p:cNvPr id="7" name="Altbilgi Yer Tutucusu 8"/>
          <p:cNvSpPr>
            <a:spLocks noGrp="1"/>
          </p:cNvSpPr>
          <p:nvPr>
            <p:ph type="ftr" sz="quarter" idx="11"/>
          </p:nvPr>
        </p:nvSpPr>
        <p:spPr>
          <a:xfrm>
            <a:off x="6290541" y="6583680"/>
            <a:ext cx="5901459" cy="274320"/>
          </a:xfrm>
        </p:spPr>
        <p:txBody>
          <a:bodyPr/>
          <a:lstStyle/>
          <a:p>
            <a:r>
              <a:rPr lang="tr-TR" dirty="0" smtClean="0"/>
              <a:t>Sigara Bırakma Tanı Ve Tedavi Uzlaşı Raporu, Türk </a:t>
            </a:r>
            <a:r>
              <a:rPr lang="tr-TR" dirty="0" err="1" smtClean="0"/>
              <a:t>Toraks</a:t>
            </a:r>
            <a:r>
              <a:rPr lang="tr-TR" dirty="0" smtClean="0"/>
              <a:t> Derneği, 2014</a:t>
            </a:r>
            <a:endParaRPr lang="tr-TR" dirty="0"/>
          </a:p>
        </p:txBody>
      </p:sp>
      <p:pic>
        <p:nvPicPr>
          <p:cNvPr id="6" name="İçerik Yer Tutucusu 3"/>
          <p:cNvPicPr>
            <a:picLocks noChangeAspect="1"/>
          </p:cNvPicPr>
          <p:nvPr/>
        </p:nvPicPr>
        <p:blipFill rotWithShape="1">
          <a:blip r:embed="rId2"/>
          <a:srcRect l="9702" t="28095" r="34583" b="39729"/>
          <a:stretch/>
        </p:blipFill>
        <p:spPr>
          <a:xfrm>
            <a:off x="688051" y="2855659"/>
            <a:ext cx="10189159" cy="3309945"/>
          </a:xfrm>
          <a:prstGeom prst="rect">
            <a:avLst/>
          </a:prstGeom>
        </p:spPr>
      </p:pic>
    </p:spTree>
    <p:extLst>
      <p:ext uri="{BB962C8B-B14F-4D97-AF65-F5344CB8AC3E}">
        <p14:creationId xmlns:p14="http://schemas.microsoft.com/office/powerpoint/2010/main" val="2786898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Nikotin Bağımlılığı Tedavisi</a:t>
            </a:r>
          </a:p>
        </p:txBody>
      </p:sp>
      <p:sp>
        <p:nvSpPr>
          <p:cNvPr id="5" name="Altbilgi Yer Tutucusu 8"/>
          <p:cNvSpPr>
            <a:spLocks noGrp="1"/>
          </p:cNvSpPr>
          <p:nvPr>
            <p:ph type="ftr" sz="quarter" idx="11"/>
          </p:nvPr>
        </p:nvSpPr>
        <p:spPr>
          <a:xfrm>
            <a:off x="6194060" y="6598993"/>
            <a:ext cx="5901459" cy="274320"/>
          </a:xfrm>
        </p:spPr>
        <p:txBody>
          <a:bodyPr/>
          <a:lstStyle/>
          <a:p>
            <a:r>
              <a:rPr lang="tr-TR" dirty="0" smtClean="0"/>
              <a:t>Sigara Bırakma Tanı Ve Tedavi Uzlaşı Raporu, Türk </a:t>
            </a:r>
            <a:r>
              <a:rPr lang="tr-TR" dirty="0" err="1" smtClean="0"/>
              <a:t>Toraks</a:t>
            </a:r>
            <a:r>
              <a:rPr lang="tr-TR" dirty="0" smtClean="0"/>
              <a:t> Derneği, 2014</a:t>
            </a:r>
            <a:endParaRPr lang="tr-TR" dirty="0"/>
          </a:p>
        </p:txBody>
      </p:sp>
      <p:pic>
        <p:nvPicPr>
          <p:cNvPr id="4" name="Resim 3"/>
          <p:cNvPicPr>
            <a:picLocks noChangeAspect="1"/>
          </p:cNvPicPr>
          <p:nvPr/>
        </p:nvPicPr>
        <p:blipFill rotWithShape="1">
          <a:blip r:embed="rId2"/>
          <a:srcRect l="10092" t="29341" r="34630" b="30000"/>
          <a:stretch/>
        </p:blipFill>
        <p:spPr>
          <a:xfrm>
            <a:off x="829564" y="2288171"/>
            <a:ext cx="10109200" cy="4182533"/>
          </a:xfrm>
          <a:prstGeom prst="rect">
            <a:avLst/>
          </a:prstGeom>
        </p:spPr>
      </p:pic>
    </p:spTree>
    <p:extLst>
      <p:ext uri="{BB962C8B-B14F-4D97-AF65-F5344CB8AC3E}">
        <p14:creationId xmlns:p14="http://schemas.microsoft.com/office/powerpoint/2010/main" val="3983556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Nikotin Bağımlılığı Tedavisi</a:t>
            </a: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smtClean="0">
                <a:solidFill>
                  <a:srgbClr val="0070C0"/>
                </a:solidFill>
              </a:rPr>
              <a:t>Diğer NRT</a:t>
            </a:r>
          </a:p>
          <a:p>
            <a:pPr marL="0" indent="0">
              <a:buNone/>
            </a:pPr>
            <a:endParaRPr lang="tr-TR" dirty="0"/>
          </a:p>
        </p:txBody>
      </p:sp>
      <p:sp>
        <p:nvSpPr>
          <p:cNvPr id="4" name="Yuvarlatılmış Dikdörtgen 3"/>
          <p:cNvSpPr/>
          <p:nvPr/>
        </p:nvSpPr>
        <p:spPr>
          <a:xfrm>
            <a:off x="1095031" y="3139144"/>
            <a:ext cx="3693111" cy="231707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tr-TR" dirty="0">
                <a:solidFill>
                  <a:schemeClr val="tx1"/>
                </a:solidFill>
              </a:rPr>
              <a:t>Nikotin Nazal </a:t>
            </a:r>
            <a:r>
              <a:rPr lang="tr-TR" dirty="0" smtClean="0">
                <a:solidFill>
                  <a:schemeClr val="tx1"/>
                </a:solidFill>
              </a:rPr>
              <a:t>Sprey</a:t>
            </a:r>
          </a:p>
          <a:p>
            <a:pPr marL="285750" indent="-285750">
              <a:lnSpc>
                <a:spcPct val="150000"/>
              </a:lnSpc>
              <a:buFont typeface="Arial" panose="020B0604020202020204" pitchFamily="34" charset="0"/>
              <a:buChar char="•"/>
            </a:pPr>
            <a:r>
              <a:rPr lang="tr-TR" dirty="0">
                <a:solidFill>
                  <a:schemeClr val="tx1"/>
                </a:solidFill>
              </a:rPr>
              <a:t>Nikotin </a:t>
            </a:r>
            <a:r>
              <a:rPr lang="tr-TR" dirty="0" err="1">
                <a:solidFill>
                  <a:schemeClr val="tx1"/>
                </a:solidFill>
              </a:rPr>
              <a:t>sublingual</a:t>
            </a:r>
            <a:r>
              <a:rPr lang="tr-TR" dirty="0">
                <a:solidFill>
                  <a:schemeClr val="tx1"/>
                </a:solidFill>
              </a:rPr>
              <a:t> </a:t>
            </a:r>
            <a:r>
              <a:rPr lang="tr-TR" dirty="0" smtClean="0">
                <a:solidFill>
                  <a:schemeClr val="tx1"/>
                </a:solidFill>
              </a:rPr>
              <a:t>tablet</a:t>
            </a:r>
          </a:p>
          <a:p>
            <a:pPr marL="285750" indent="-285750">
              <a:lnSpc>
                <a:spcPct val="150000"/>
              </a:lnSpc>
              <a:buFont typeface="Arial" panose="020B0604020202020204" pitchFamily="34" charset="0"/>
              <a:buChar char="•"/>
            </a:pPr>
            <a:r>
              <a:rPr lang="tr-TR" dirty="0">
                <a:solidFill>
                  <a:schemeClr val="tx1"/>
                </a:solidFill>
              </a:rPr>
              <a:t>Nikotin </a:t>
            </a:r>
            <a:r>
              <a:rPr lang="tr-TR" dirty="0" smtClean="0">
                <a:solidFill>
                  <a:schemeClr val="tx1"/>
                </a:solidFill>
              </a:rPr>
              <a:t>pastil</a:t>
            </a:r>
          </a:p>
          <a:p>
            <a:pPr marL="285750" indent="-285750">
              <a:lnSpc>
                <a:spcPct val="150000"/>
              </a:lnSpc>
              <a:buFont typeface="Arial" panose="020B0604020202020204" pitchFamily="34" charset="0"/>
              <a:buChar char="•"/>
            </a:pPr>
            <a:r>
              <a:rPr lang="tr-TR" dirty="0">
                <a:solidFill>
                  <a:schemeClr val="tx1"/>
                </a:solidFill>
              </a:rPr>
              <a:t>Nikotin </a:t>
            </a:r>
            <a:r>
              <a:rPr lang="tr-TR" dirty="0" err="1">
                <a:solidFill>
                  <a:schemeClr val="tx1"/>
                </a:solidFill>
              </a:rPr>
              <a:t>inhalatör</a:t>
            </a:r>
            <a:endParaRPr lang="tr-TR" dirty="0">
              <a:solidFill>
                <a:schemeClr val="tx1"/>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2156" y="4250185"/>
            <a:ext cx="3151573" cy="236368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4589" y="2374776"/>
            <a:ext cx="2876365" cy="2876365"/>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4051" y="845260"/>
            <a:ext cx="2047782" cy="3059032"/>
          </a:xfrm>
          <a:prstGeom prst="rect">
            <a:avLst/>
          </a:prstGeom>
        </p:spPr>
      </p:pic>
    </p:spTree>
    <p:extLst>
      <p:ext uri="{BB962C8B-B14F-4D97-AF65-F5344CB8AC3E}">
        <p14:creationId xmlns:p14="http://schemas.microsoft.com/office/powerpoint/2010/main" val="159498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Nikotin Bağımlılığı Tedavisi</a:t>
            </a:r>
          </a:p>
        </p:txBody>
      </p:sp>
      <p:sp>
        <p:nvSpPr>
          <p:cNvPr id="3" name="İçerik Yer Tutucusu 2"/>
          <p:cNvSpPr>
            <a:spLocks noGrp="1"/>
          </p:cNvSpPr>
          <p:nvPr>
            <p:ph idx="1"/>
          </p:nvPr>
        </p:nvSpPr>
        <p:spPr>
          <a:xfrm>
            <a:off x="726897" y="2046450"/>
            <a:ext cx="8652030" cy="4424254"/>
          </a:xfrm>
          <a:prstGeom prst="rect">
            <a:avLst/>
          </a:prstGeom>
        </p:spPr>
        <p:txBody>
          <a:bodyPr/>
          <a:lstStyle/>
          <a:p>
            <a:pPr marL="0" indent="0">
              <a:buNone/>
            </a:pPr>
            <a:r>
              <a:rPr lang="tr-TR" b="1" dirty="0" smtClean="0">
                <a:solidFill>
                  <a:srgbClr val="0070C0"/>
                </a:solidFill>
              </a:rPr>
              <a:t>BUPROPİON HCL(WELLBUTRIN XL)</a:t>
            </a:r>
          </a:p>
          <a:p>
            <a:pPr>
              <a:buFont typeface="Wingdings" panose="05000000000000000000" pitchFamily="2" charset="2"/>
              <a:buChar char="Ø"/>
            </a:pPr>
            <a:r>
              <a:rPr lang="tr-TR" dirty="0" err="1" smtClean="0"/>
              <a:t>Norepinefrin</a:t>
            </a:r>
            <a:r>
              <a:rPr lang="tr-TR" dirty="0" smtClean="0"/>
              <a:t> </a:t>
            </a:r>
            <a:r>
              <a:rPr lang="tr-TR" dirty="0"/>
              <a:t>ve </a:t>
            </a:r>
            <a:r>
              <a:rPr lang="tr-TR" dirty="0" err="1"/>
              <a:t>dopaminin</a:t>
            </a:r>
            <a:r>
              <a:rPr lang="tr-TR" dirty="0"/>
              <a:t> </a:t>
            </a:r>
            <a:r>
              <a:rPr lang="tr-TR" dirty="0" err="1" smtClean="0"/>
              <a:t>sinaptik</a:t>
            </a:r>
            <a:r>
              <a:rPr lang="tr-TR" dirty="0"/>
              <a:t> </a:t>
            </a:r>
            <a:r>
              <a:rPr lang="tr-TR" dirty="0" smtClean="0"/>
              <a:t>geri </a:t>
            </a:r>
            <a:r>
              <a:rPr lang="tr-TR" dirty="0"/>
              <a:t>alınımının </a:t>
            </a:r>
            <a:endParaRPr lang="tr-TR" dirty="0" smtClean="0"/>
          </a:p>
          <a:p>
            <a:pPr marL="0" indent="0">
              <a:buNone/>
            </a:pPr>
            <a:r>
              <a:rPr lang="tr-TR" dirty="0" smtClean="0"/>
              <a:t>zayıf </a:t>
            </a:r>
            <a:r>
              <a:rPr lang="tr-TR" dirty="0"/>
              <a:t>bir </a:t>
            </a:r>
            <a:r>
              <a:rPr lang="tr-TR" dirty="0" smtClean="0"/>
              <a:t>inhibitörü</a:t>
            </a:r>
          </a:p>
          <a:p>
            <a:pPr>
              <a:buFont typeface="Wingdings" panose="05000000000000000000" pitchFamily="2" charset="2"/>
              <a:buChar char="Ø"/>
            </a:pPr>
            <a:r>
              <a:rPr lang="tr-TR" dirty="0" smtClean="0"/>
              <a:t>Nikotin yoksunluk belirtilerinde azalma</a:t>
            </a:r>
          </a:p>
          <a:p>
            <a:pPr>
              <a:buFont typeface="Wingdings" panose="05000000000000000000" pitchFamily="2" charset="2"/>
              <a:buChar char="Ø"/>
            </a:pPr>
            <a:r>
              <a:rPr lang="tr-TR" dirty="0" smtClean="0"/>
              <a:t>Sigara 1-2 hafta bırakılmadan önce</a:t>
            </a:r>
          </a:p>
          <a:p>
            <a:pPr marL="0" indent="0">
              <a:buNone/>
            </a:pPr>
            <a:endParaRPr lang="tr-TR" b="1" dirty="0"/>
          </a:p>
        </p:txBody>
      </p:sp>
      <p:sp>
        <p:nvSpPr>
          <p:cNvPr id="6" name="Altbilgi Yer Tutucusu 8"/>
          <p:cNvSpPr>
            <a:spLocks noGrp="1"/>
          </p:cNvSpPr>
          <p:nvPr>
            <p:ph type="ftr" sz="quarter" idx="11"/>
          </p:nvPr>
        </p:nvSpPr>
        <p:spPr>
          <a:xfrm>
            <a:off x="6290541" y="6573136"/>
            <a:ext cx="5901459" cy="274320"/>
          </a:xfrm>
        </p:spPr>
        <p:txBody>
          <a:bodyPr/>
          <a:lstStyle/>
          <a:p>
            <a:r>
              <a:rPr lang="tr-TR" dirty="0" smtClean="0"/>
              <a:t>Sigara Bırakma Tanı Ve Tedavi Uzlaşı Raporu, Türk </a:t>
            </a:r>
            <a:r>
              <a:rPr lang="tr-TR" dirty="0" err="1" smtClean="0"/>
              <a:t>Toraks</a:t>
            </a:r>
            <a:r>
              <a:rPr lang="tr-TR" dirty="0" smtClean="0"/>
              <a:t> Derneği, 2014</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584" y="2963492"/>
            <a:ext cx="3682752" cy="1841376"/>
          </a:xfrm>
          <a:prstGeom prst="rect">
            <a:avLst/>
          </a:prstGeom>
        </p:spPr>
      </p:pic>
      <p:pic>
        <p:nvPicPr>
          <p:cNvPr id="5" name="Resim 4"/>
          <p:cNvPicPr>
            <a:picLocks noChangeAspect="1"/>
          </p:cNvPicPr>
          <p:nvPr/>
        </p:nvPicPr>
        <p:blipFill rotWithShape="1">
          <a:blip r:embed="rId3"/>
          <a:srcRect l="10337" t="59876" r="34582" b="25932"/>
          <a:stretch/>
        </p:blipFill>
        <p:spPr>
          <a:xfrm>
            <a:off x="1056442" y="4856084"/>
            <a:ext cx="10045043" cy="1472997"/>
          </a:xfrm>
          <a:prstGeom prst="rect">
            <a:avLst/>
          </a:prstGeom>
        </p:spPr>
      </p:pic>
    </p:spTree>
    <p:extLst>
      <p:ext uri="{BB962C8B-B14F-4D97-AF65-F5344CB8AC3E}">
        <p14:creationId xmlns:p14="http://schemas.microsoft.com/office/powerpoint/2010/main" val="20469447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Nikotin Bağımlılığı Tedavisi</a:t>
            </a:r>
          </a:p>
        </p:txBody>
      </p:sp>
      <p:sp>
        <p:nvSpPr>
          <p:cNvPr id="3" name="İçerik Yer Tutucusu 2"/>
          <p:cNvSpPr>
            <a:spLocks noGrp="1"/>
          </p:cNvSpPr>
          <p:nvPr>
            <p:ph idx="1"/>
          </p:nvPr>
        </p:nvSpPr>
        <p:spPr>
          <a:xfrm>
            <a:off x="850348" y="1851217"/>
            <a:ext cx="10515600" cy="4351338"/>
          </a:xfrm>
          <a:prstGeom prst="rect">
            <a:avLst/>
          </a:prstGeom>
        </p:spPr>
        <p:txBody>
          <a:bodyPr/>
          <a:lstStyle/>
          <a:p>
            <a:pPr marL="0" indent="0">
              <a:buNone/>
            </a:pPr>
            <a:r>
              <a:rPr lang="tr-TR" b="1" dirty="0" smtClean="0">
                <a:solidFill>
                  <a:srgbClr val="0070C0"/>
                </a:solidFill>
              </a:rPr>
              <a:t>BUPROPİON</a:t>
            </a:r>
            <a:r>
              <a:rPr lang="tr-TR" dirty="0" smtClean="0">
                <a:solidFill>
                  <a:srgbClr val="0070C0"/>
                </a:solidFill>
              </a:rPr>
              <a:t> </a:t>
            </a:r>
          </a:p>
          <a:p>
            <a:pPr marL="0" indent="0">
              <a:buNone/>
            </a:pPr>
            <a:endParaRPr lang="tr-TR" dirty="0"/>
          </a:p>
        </p:txBody>
      </p:sp>
      <p:sp>
        <p:nvSpPr>
          <p:cNvPr id="6" name="Altbilgi Yer Tutucusu 8"/>
          <p:cNvSpPr>
            <a:spLocks noGrp="1"/>
          </p:cNvSpPr>
          <p:nvPr>
            <p:ph type="ftr" sz="quarter" idx="11"/>
          </p:nvPr>
        </p:nvSpPr>
        <p:spPr>
          <a:xfrm>
            <a:off x="6184962" y="6527424"/>
            <a:ext cx="6007038" cy="330576"/>
          </a:xfrm>
        </p:spPr>
        <p:txBody>
          <a:bodyPr/>
          <a:lstStyle/>
          <a:p>
            <a:r>
              <a:rPr lang="tr-TR" dirty="0" smtClean="0"/>
              <a:t>Sigara Bırakma Tanı Ve Tedavi Uzlaşı Raporu, Türk </a:t>
            </a:r>
            <a:r>
              <a:rPr lang="tr-TR" dirty="0" err="1" smtClean="0"/>
              <a:t>Toraks</a:t>
            </a:r>
            <a:r>
              <a:rPr lang="tr-TR" dirty="0" smtClean="0"/>
              <a:t> Derneği, 2014</a:t>
            </a:r>
            <a:endParaRPr lang="tr-TR"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70" t="21307" r="29750" b="35967"/>
          <a:stretch/>
        </p:blipFill>
        <p:spPr bwMode="auto">
          <a:xfrm>
            <a:off x="850347" y="3069272"/>
            <a:ext cx="8705107" cy="346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Resim 4"/>
          <p:cNvPicPr>
            <a:picLocks noChangeAspect="1"/>
          </p:cNvPicPr>
          <p:nvPr/>
        </p:nvPicPr>
        <p:blipFill rotWithShape="1">
          <a:blip r:embed="rId3"/>
          <a:srcRect l="10092" t="29341" r="34630" b="63189"/>
          <a:stretch/>
        </p:blipFill>
        <p:spPr>
          <a:xfrm>
            <a:off x="850348" y="2415188"/>
            <a:ext cx="8705107" cy="654084"/>
          </a:xfrm>
          <a:prstGeom prst="rect">
            <a:avLst/>
          </a:prstGeom>
        </p:spPr>
      </p:pic>
    </p:spTree>
    <p:extLst>
      <p:ext uri="{BB962C8B-B14F-4D97-AF65-F5344CB8AC3E}">
        <p14:creationId xmlns:p14="http://schemas.microsoft.com/office/powerpoint/2010/main" val="4293619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Nikotin Bağımlılığı Tedavisi</a:t>
            </a:r>
          </a:p>
        </p:txBody>
      </p:sp>
      <p:sp>
        <p:nvSpPr>
          <p:cNvPr id="3" name="İçerik Yer Tutucusu 2"/>
          <p:cNvSpPr>
            <a:spLocks noGrp="1"/>
          </p:cNvSpPr>
          <p:nvPr>
            <p:ph idx="1"/>
          </p:nvPr>
        </p:nvSpPr>
        <p:spPr>
          <a:xfrm>
            <a:off x="847076" y="1834503"/>
            <a:ext cx="10773793" cy="3128114"/>
          </a:xfrm>
          <a:prstGeom prst="rect">
            <a:avLst/>
          </a:prstGeom>
        </p:spPr>
        <p:txBody>
          <a:bodyPr/>
          <a:lstStyle/>
          <a:p>
            <a:pPr marL="0" indent="0">
              <a:buNone/>
            </a:pPr>
            <a:r>
              <a:rPr lang="tr-TR" b="1" dirty="0" smtClean="0">
                <a:solidFill>
                  <a:srgbClr val="0070C0"/>
                </a:solidFill>
              </a:rPr>
              <a:t>VARENİKLİN</a:t>
            </a:r>
          </a:p>
          <a:p>
            <a:pPr>
              <a:buFont typeface="Wingdings" panose="05000000000000000000" pitchFamily="2" charset="2"/>
              <a:buChar char="Ø"/>
            </a:pPr>
            <a:r>
              <a:rPr lang="tr-TR" dirty="0" err="1" smtClean="0"/>
              <a:t>Nöronal</a:t>
            </a:r>
            <a:r>
              <a:rPr lang="tr-TR" dirty="0" smtClean="0"/>
              <a:t> </a:t>
            </a:r>
            <a:r>
              <a:rPr lang="tr-TR" dirty="0" err="1" smtClean="0"/>
              <a:t>nikotinik</a:t>
            </a:r>
            <a:r>
              <a:rPr lang="tr-TR" dirty="0" smtClean="0"/>
              <a:t> reseptörlerin </a:t>
            </a:r>
            <a:r>
              <a:rPr lang="tr-TR" dirty="0" err="1" smtClean="0"/>
              <a:t>parsiyel</a:t>
            </a:r>
            <a:r>
              <a:rPr lang="tr-TR" dirty="0" smtClean="0"/>
              <a:t> </a:t>
            </a:r>
            <a:r>
              <a:rPr lang="tr-TR" dirty="0" err="1" smtClean="0"/>
              <a:t>agonisti</a:t>
            </a:r>
            <a:endParaRPr lang="tr-TR" dirty="0" smtClean="0"/>
          </a:p>
          <a:p>
            <a:pPr>
              <a:buFont typeface="Wingdings" panose="05000000000000000000" pitchFamily="2" charset="2"/>
              <a:buChar char="Ø"/>
            </a:pPr>
            <a:r>
              <a:rPr lang="tr-TR" dirty="0" err="1" smtClean="0"/>
              <a:t>Agonist</a:t>
            </a:r>
            <a:r>
              <a:rPr lang="tr-TR" dirty="0" smtClean="0"/>
              <a:t> ve antagonist fonksiyonları ile nikotin bağımlılığını ve yoksunluk semptomlarını azaltıcı etki</a:t>
            </a:r>
          </a:p>
          <a:p>
            <a:pPr>
              <a:buFont typeface="Wingdings" panose="05000000000000000000" pitchFamily="2" charset="2"/>
              <a:buChar char="Ø"/>
            </a:pPr>
            <a:r>
              <a:rPr lang="tr-TR" dirty="0" smtClean="0"/>
              <a:t>Sigara kullanırken başlanır, 1-2 hafta içinde sigara bırakma hedefi</a:t>
            </a:r>
          </a:p>
          <a:p>
            <a:pPr>
              <a:buFont typeface="Wingdings" panose="05000000000000000000" pitchFamily="2" charset="2"/>
              <a:buChar char="Ø"/>
            </a:pPr>
            <a:r>
              <a:rPr lang="tr-TR" dirty="0" err="1" smtClean="0"/>
              <a:t>Nöropsikiyatrik</a:t>
            </a:r>
            <a:r>
              <a:rPr lang="tr-TR" dirty="0" smtClean="0"/>
              <a:t> semptomlar!!</a:t>
            </a:r>
            <a:endParaRPr lang="tr-TR" dirty="0"/>
          </a:p>
        </p:txBody>
      </p:sp>
      <p:sp>
        <p:nvSpPr>
          <p:cNvPr id="6" name="Altbilgi Yer Tutucusu 8"/>
          <p:cNvSpPr>
            <a:spLocks noGrp="1"/>
          </p:cNvSpPr>
          <p:nvPr>
            <p:ph type="ftr" sz="quarter" idx="11"/>
          </p:nvPr>
        </p:nvSpPr>
        <p:spPr/>
        <p:txBody>
          <a:bodyPr/>
          <a:lstStyle/>
          <a:p>
            <a:r>
              <a:rPr lang="tr-TR" dirty="0" smtClean="0"/>
              <a:t>Sigara Bırakma Tanı Ve Tedavi Uzlaşı Raporu, Türk </a:t>
            </a:r>
            <a:r>
              <a:rPr lang="tr-TR" dirty="0" err="1" smtClean="0"/>
              <a:t>Toraks</a:t>
            </a:r>
            <a:r>
              <a:rPr lang="tr-TR" dirty="0" smtClean="0"/>
              <a:t> Derneği, 2014</a:t>
            </a:r>
            <a:endParaRPr lang="tr-T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88" t="36078" r="29510" b="51547"/>
          <a:stretch/>
        </p:blipFill>
        <p:spPr bwMode="auto">
          <a:xfrm>
            <a:off x="986119" y="4828987"/>
            <a:ext cx="9669182" cy="112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l="21743" t="9970" r="5838" b="16822"/>
          <a:stretch/>
        </p:blipFill>
        <p:spPr>
          <a:xfrm>
            <a:off x="8039100" y="114301"/>
            <a:ext cx="3911600" cy="2222988"/>
          </a:xfrm>
          <a:prstGeom prst="rect">
            <a:avLst/>
          </a:prstGeom>
        </p:spPr>
      </p:pic>
    </p:spTree>
    <p:extLst>
      <p:ext uri="{BB962C8B-B14F-4D97-AF65-F5344CB8AC3E}">
        <p14:creationId xmlns:p14="http://schemas.microsoft.com/office/powerpoint/2010/main" val="2279154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84818" y="795173"/>
            <a:ext cx="10515600" cy="1325563"/>
          </a:xfrm>
        </p:spPr>
        <p:txBody>
          <a:bodyPr/>
          <a:lstStyle/>
          <a:p>
            <a:r>
              <a:rPr lang="tr-TR" dirty="0"/>
              <a:t>Nikotin Bağımlılığı Tedavisi</a:t>
            </a:r>
          </a:p>
        </p:txBody>
      </p:sp>
      <p:sp>
        <p:nvSpPr>
          <p:cNvPr id="3" name="İçerik Yer Tutucusu 2"/>
          <p:cNvSpPr>
            <a:spLocks noGrp="1"/>
          </p:cNvSpPr>
          <p:nvPr>
            <p:ph idx="1"/>
          </p:nvPr>
        </p:nvSpPr>
        <p:spPr>
          <a:xfrm>
            <a:off x="838200" y="2268187"/>
            <a:ext cx="10515600" cy="3908775"/>
          </a:xfrm>
          <a:prstGeom prst="rect">
            <a:avLst/>
          </a:prstGeom>
        </p:spPr>
        <p:txBody>
          <a:bodyPr/>
          <a:lstStyle/>
          <a:p>
            <a:pPr marL="0" indent="0">
              <a:buNone/>
            </a:pPr>
            <a:r>
              <a:rPr lang="tr-TR" b="1" dirty="0" smtClean="0">
                <a:solidFill>
                  <a:srgbClr val="0070C0"/>
                </a:solidFill>
              </a:rPr>
              <a:t>VARENİKLİN</a:t>
            </a:r>
            <a:endParaRPr lang="tr-TR" b="1" dirty="0">
              <a:solidFill>
                <a:srgbClr val="0070C0"/>
              </a:solidFill>
            </a:endParaRPr>
          </a:p>
        </p:txBody>
      </p:sp>
      <p:sp>
        <p:nvSpPr>
          <p:cNvPr id="7" name="Altbilgi Yer Tutucusu 8"/>
          <p:cNvSpPr>
            <a:spLocks noGrp="1"/>
          </p:cNvSpPr>
          <p:nvPr>
            <p:ph type="ftr" sz="quarter" idx="11"/>
          </p:nvPr>
        </p:nvSpPr>
        <p:spPr/>
        <p:txBody>
          <a:bodyPr/>
          <a:lstStyle/>
          <a:p>
            <a:r>
              <a:rPr lang="tr-TR" dirty="0" smtClean="0"/>
              <a:t>Sigara Bırakma Tanı Ve Tedavi Uzlaşı Raporu, Türk </a:t>
            </a:r>
            <a:r>
              <a:rPr lang="tr-TR" dirty="0" err="1" smtClean="0"/>
              <a:t>Toraks</a:t>
            </a:r>
            <a:r>
              <a:rPr lang="tr-TR" dirty="0" smtClean="0"/>
              <a:t> Derneği, 2014</a:t>
            </a:r>
            <a:endParaRPr lang="tr-TR" dirty="0"/>
          </a:p>
        </p:txBody>
      </p:sp>
      <p:pic>
        <p:nvPicPr>
          <p:cNvPr id="6" name="Resim 5"/>
          <p:cNvPicPr>
            <a:picLocks noChangeAspect="1"/>
          </p:cNvPicPr>
          <p:nvPr/>
        </p:nvPicPr>
        <p:blipFill rotWithShape="1">
          <a:blip r:embed="rId2"/>
          <a:srcRect l="10092" t="29341" r="34630" b="63189"/>
          <a:stretch/>
        </p:blipFill>
        <p:spPr>
          <a:xfrm>
            <a:off x="1112660" y="3105694"/>
            <a:ext cx="8705107" cy="654084"/>
          </a:xfrm>
          <a:prstGeom prst="rect">
            <a:avLst/>
          </a:prstGeo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312" t="63518" r="29687" b="15000"/>
          <a:stretch/>
        </p:blipFill>
        <p:spPr bwMode="auto">
          <a:xfrm>
            <a:off x="1112658" y="3752858"/>
            <a:ext cx="8705107" cy="175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0171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712076" y="701018"/>
            <a:ext cx="10008476" cy="5205796"/>
          </a:xfrm>
          <a:prstGeom prst="rect">
            <a:avLst/>
          </a:prstGeom>
        </p:spPr>
        <p:txBody>
          <a:bodyPr/>
          <a:lstStyle/>
          <a:p>
            <a:pPr>
              <a:buFont typeface="Wingdings" panose="05000000000000000000" pitchFamily="2" charset="2"/>
              <a:buChar char="Ø"/>
            </a:pPr>
            <a:endParaRPr lang="tr-TR" dirty="0" smtClean="0"/>
          </a:p>
          <a:p>
            <a:pPr>
              <a:buFont typeface="Wingdings" panose="05000000000000000000" pitchFamily="2" charset="2"/>
              <a:buChar char="Ø"/>
            </a:pPr>
            <a:r>
              <a:rPr lang="tr-TR" dirty="0" smtClean="0"/>
              <a:t>Günlük ‘’N-</a:t>
            </a:r>
            <a:r>
              <a:rPr lang="tr-TR" dirty="0" err="1" smtClean="0"/>
              <a:t>nitroso</a:t>
            </a:r>
            <a:r>
              <a:rPr lang="tr-TR" dirty="0" smtClean="0"/>
              <a:t>-</a:t>
            </a:r>
            <a:r>
              <a:rPr lang="tr-TR" dirty="0" err="1" smtClean="0"/>
              <a:t>varenicline</a:t>
            </a:r>
            <a:r>
              <a:rPr lang="tr-TR" dirty="0" smtClean="0"/>
              <a:t>’’ </a:t>
            </a:r>
            <a:r>
              <a:rPr lang="tr-TR" dirty="0"/>
              <a:t>37 </a:t>
            </a:r>
            <a:r>
              <a:rPr lang="tr-TR" dirty="0" err="1"/>
              <a:t>ng</a:t>
            </a:r>
            <a:r>
              <a:rPr lang="tr-TR" dirty="0"/>
              <a:t> </a:t>
            </a:r>
            <a:r>
              <a:rPr lang="tr-TR" dirty="0" smtClean="0"/>
              <a:t>kabul edilebilir değer</a:t>
            </a:r>
            <a:endParaRPr lang="tr-TR" dirty="0"/>
          </a:p>
        </p:txBody>
      </p:sp>
      <p:sp>
        <p:nvSpPr>
          <p:cNvPr id="7" name="Altbilgi Yer Tutucusu 6"/>
          <p:cNvSpPr>
            <a:spLocks noGrp="1"/>
          </p:cNvSpPr>
          <p:nvPr>
            <p:ph type="ftr" sz="quarter" idx="11"/>
          </p:nvPr>
        </p:nvSpPr>
        <p:spPr>
          <a:xfrm>
            <a:off x="7418180" y="6466948"/>
            <a:ext cx="4773820" cy="464451"/>
          </a:xfrm>
        </p:spPr>
        <p:txBody>
          <a:bodyPr/>
          <a:lstStyle/>
          <a:p>
            <a:r>
              <a:rPr lang="tr-TR" dirty="0" smtClean="0"/>
              <a:t>https://www.fda.gov/drugs/drug-safety-and-availability/laboratory-analysis-varenicline-products , E.T. : 29/09/2021</a:t>
            </a:r>
            <a:endParaRPr lang="tr-TR" dirty="0"/>
          </a:p>
        </p:txBody>
      </p:sp>
      <p:pic>
        <p:nvPicPr>
          <p:cNvPr id="6" name="Resim 5"/>
          <p:cNvPicPr>
            <a:picLocks noChangeAspect="1"/>
          </p:cNvPicPr>
          <p:nvPr/>
        </p:nvPicPr>
        <p:blipFill rotWithShape="1">
          <a:blip r:embed="rId3"/>
          <a:srcRect l="7559" t="22697" r="30834" b="12223"/>
          <a:stretch/>
        </p:blipFill>
        <p:spPr>
          <a:xfrm>
            <a:off x="1742189" y="2024627"/>
            <a:ext cx="7004769" cy="4162254"/>
          </a:xfrm>
          <a:prstGeom prst="rect">
            <a:avLst/>
          </a:prstGeom>
        </p:spPr>
      </p:pic>
    </p:spTree>
    <p:extLst>
      <p:ext uri="{BB962C8B-B14F-4D97-AF65-F5344CB8AC3E}">
        <p14:creationId xmlns:p14="http://schemas.microsoft.com/office/powerpoint/2010/main" val="14952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192000" cy="986590"/>
          </a:xfrm>
        </p:spPr>
        <p:txBody>
          <a:bodyPr/>
          <a:lstStyle/>
          <a:p>
            <a:r>
              <a:rPr lang="tr-TR" dirty="0" smtClean="0"/>
              <a:t>RESİM 1. TÜTÜN ÜRÜNLERİNE AİT BAZI ÖRNEKLER</a:t>
            </a:r>
            <a:endParaRPr lang="tr-TR" dirty="0"/>
          </a:p>
        </p:txBody>
      </p:sp>
      <p:pic>
        <p:nvPicPr>
          <p:cNvPr id="5" name="İçerik Yer Tutucusu 4"/>
          <p:cNvPicPr>
            <a:picLocks noGrp="1" noChangeAspect="1"/>
          </p:cNvPicPr>
          <p:nvPr>
            <p:ph idx="1"/>
          </p:nvPr>
        </p:nvPicPr>
        <p:blipFill>
          <a:blip r:embed="rId2"/>
          <a:stretch>
            <a:fillRect/>
          </a:stretch>
        </p:blipFill>
        <p:spPr>
          <a:xfrm>
            <a:off x="0" y="986590"/>
            <a:ext cx="2274433" cy="2102202"/>
          </a:xfrm>
          <a:prstGeom prst="rect">
            <a:avLst/>
          </a:prstGeom>
        </p:spPr>
      </p:pic>
      <p:pic>
        <p:nvPicPr>
          <p:cNvPr id="7" name="Resim 6"/>
          <p:cNvPicPr>
            <a:picLocks noChangeAspect="1"/>
          </p:cNvPicPr>
          <p:nvPr/>
        </p:nvPicPr>
        <p:blipFill>
          <a:blip r:embed="rId3"/>
          <a:stretch>
            <a:fillRect/>
          </a:stretch>
        </p:blipFill>
        <p:spPr>
          <a:xfrm>
            <a:off x="1706499" y="3310362"/>
            <a:ext cx="2663704" cy="2372187"/>
          </a:xfrm>
          <a:prstGeom prst="rect">
            <a:avLst/>
          </a:prstGeom>
        </p:spPr>
      </p:pic>
      <p:pic>
        <p:nvPicPr>
          <p:cNvPr id="8" name="Resim 7"/>
          <p:cNvPicPr>
            <a:picLocks noChangeAspect="1"/>
          </p:cNvPicPr>
          <p:nvPr/>
        </p:nvPicPr>
        <p:blipFill>
          <a:blip r:embed="rId4"/>
          <a:stretch>
            <a:fillRect/>
          </a:stretch>
        </p:blipFill>
        <p:spPr>
          <a:xfrm>
            <a:off x="4301477" y="765021"/>
            <a:ext cx="2597047" cy="2545341"/>
          </a:xfrm>
          <a:prstGeom prst="rect">
            <a:avLst/>
          </a:prstGeom>
        </p:spPr>
      </p:pic>
      <p:pic>
        <p:nvPicPr>
          <p:cNvPr id="11" name="Resim 10"/>
          <p:cNvPicPr>
            <a:picLocks noChangeAspect="1"/>
          </p:cNvPicPr>
          <p:nvPr/>
        </p:nvPicPr>
        <p:blipFill>
          <a:blip r:embed="rId5"/>
          <a:stretch>
            <a:fillRect/>
          </a:stretch>
        </p:blipFill>
        <p:spPr>
          <a:xfrm>
            <a:off x="6096000" y="3424958"/>
            <a:ext cx="2462338" cy="2225777"/>
          </a:xfrm>
          <a:prstGeom prst="rect">
            <a:avLst/>
          </a:prstGeom>
        </p:spPr>
      </p:pic>
      <p:pic>
        <p:nvPicPr>
          <p:cNvPr id="13" name="Resim 12"/>
          <p:cNvPicPr>
            <a:picLocks noChangeAspect="1"/>
          </p:cNvPicPr>
          <p:nvPr/>
        </p:nvPicPr>
        <p:blipFill>
          <a:blip r:embed="rId6"/>
          <a:stretch>
            <a:fillRect/>
          </a:stretch>
        </p:blipFill>
        <p:spPr>
          <a:xfrm>
            <a:off x="8558338" y="1075274"/>
            <a:ext cx="2430205" cy="2260999"/>
          </a:xfrm>
          <a:prstGeom prst="rect">
            <a:avLst/>
          </a:prstGeom>
        </p:spPr>
      </p:pic>
      <p:pic>
        <p:nvPicPr>
          <p:cNvPr id="14" name="Resim 13"/>
          <p:cNvPicPr>
            <a:picLocks noChangeAspect="1"/>
          </p:cNvPicPr>
          <p:nvPr/>
        </p:nvPicPr>
        <p:blipFill>
          <a:blip r:embed="rId7"/>
          <a:stretch>
            <a:fillRect/>
          </a:stretch>
        </p:blipFill>
        <p:spPr>
          <a:xfrm>
            <a:off x="8558338" y="4537846"/>
            <a:ext cx="2029842" cy="1846263"/>
          </a:xfrm>
          <a:prstGeom prst="rect">
            <a:avLst/>
          </a:prstGeom>
        </p:spPr>
      </p:pic>
    </p:spTree>
    <p:extLst>
      <p:ext uri="{BB962C8B-B14F-4D97-AF65-F5344CB8AC3E}">
        <p14:creationId xmlns:p14="http://schemas.microsoft.com/office/powerpoint/2010/main" val="3965147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65861" y="540022"/>
            <a:ext cx="10515600" cy="1325563"/>
          </a:xfrm>
        </p:spPr>
        <p:txBody>
          <a:bodyPr/>
          <a:lstStyle/>
          <a:p>
            <a:r>
              <a:rPr lang="tr-TR" dirty="0" smtClean="0"/>
              <a:t>Gebelerde sigara kullanımı</a:t>
            </a:r>
            <a:endParaRPr lang="tr-TR" dirty="0"/>
          </a:p>
        </p:txBody>
      </p:sp>
      <p:sp>
        <p:nvSpPr>
          <p:cNvPr id="3" name="İçerik Yer Tutucusu 2"/>
          <p:cNvSpPr>
            <a:spLocks noGrp="1"/>
          </p:cNvSpPr>
          <p:nvPr>
            <p:ph idx="1"/>
          </p:nvPr>
        </p:nvSpPr>
        <p:spPr>
          <a:xfrm>
            <a:off x="734351" y="2105737"/>
            <a:ext cx="10515600" cy="4351338"/>
          </a:xfrm>
          <a:prstGeom prst="rect">
            <a:avLst/>
          </a:prstGeom>
        </p:spPr>
        <p:txBody>
          <a:bodyPr>
            <a:normAutofit lnSpcReduction="10000"/>
          </a:bodyPr>
          <a:lstStyle/>
          <a:p>
            <a:pPr>
              <a:buFont typeface="Wingdings" panose="05000000000000000000" pitchFamily="2" charset="2"/>
              <a:buChar char="Ø"/>
            </a:pPr>
            <a:r>
              <a:rPr lang="tr-TR" dirty="0" smtClean="0"/>
              <a:t>Gebelikte sigara içmeyi artıran faktörler</a:t>
            </a:r>
          </a:p>
          <a:p>
            <a:pPr>
              <a:buFont typeface="Wingdings" panose="05000000000000000000" pitchFamily="2" charset="2"/>
              <a:buChar char="Ø"/>
            </a:pPr>
            <a:endParaRPr lang="tr-TR" dirty="0"/>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p>
          <a:p>
            <a:pPr marL="0" indent="0">
              <a:buNone/>
            </a:pPr>
            <a:endParaRPr lang="tr-TR" dirty="0" smtClean="0"/>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p>
          <a:p>
            <a:pPr>
              <a:buFont typeface="Wingdings" panose="05000000000000000000" pitchFamily="2" charset="2"/>
              <a:buChar char="Ø"/>
            </a:pPr>
            <a:r>
              <a:rPr lang="tr-TR" dirty="0" smtClean="0"/>
              <a:t>Çoğu gebe ilk </a:t>
            </a:r>
            <a:r>
              <a:rPr lang="tr-TR" dirty="0" err="1" smtClean="0"/>
              <a:t>trimesterde</a:t>
            </a:r>
            <a:r>
              <a:rPr lang="tr-TR" dirty="0" smtClean="0"/>
              <a:t> bırakma eğiliminde</a:t>
            </a:r>
          </a:p>
          <a:p>
            <a:pPr>
              <a:buFont typeface="Wingdings" panose="05000000000000000000" pitchFamily="2" charset="2"/>
              <a:buChar char="Ø"/>
            </a:pPr>
            <a:r>
              <a:rPr lang="tr-TR" dirty="0" smtClean="0"/>
              <a:t>Gebelik sonrası tekrar başlama oranı %50 </a:t>
            </a:r>
            <a:endParaRPr lang="tr-TR" dirty="0"/>
          </a:p>
        </p:txBody>
      </p:sp>
      <p:sp>
        <p:nvSpPr>
          <p:cNvPr id="5" name="Yuvarlatılmış Dikdörtgen 4"/>
          <p:cNvSpPr/>
          <p:nvPr/>
        </p:nvSpPr>
        <p:spPr>
          <a:xfrm>
            <a:off x="1010247" y="2768131"/>
            <a:ext cx="4981904" cy="223870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tr-TR" dirty="0" smtClean="0">
                <a:solidFill>
                  <a:schemeClr val="tx1"/>
                </a:solidFill>
              </a:rPr>
              <a:t>Küçük yaştaki gebelik</a:t>
            </a:r>
          </a:p>
          <a:p>
            <a:pPr marL="285750" indent="-285750">
              <a:buFont typeface="Arial" panose="020B0604020202020204" pitchFamily="34" charset="0"/>
              <a:buChar char="•"/>
            </a:pPr>
            <a:r>
              <a:rPr lang="tr-TR" dirty="0" smtClean="0">
                <a:solidFill>
                  <a:schemeClr val="tx1"/>
                </a:solidFill>
              </a:rPr>
              <a:t>Psikiyatrik problemler (depresyon, </a:t>
            </a:r>
            <a:r>
              <a:rPr lang="tr-TR" dirty="0" err="1" smtClean="0">
                <a:solidFill>
                  <a:schemeClr val="tx1"/>
                </a:solidFill>
              </a:rPr>
              <a:t>anksiyete</a:t>
            </a:r>
            <a:r>
              <a:rPr lang="tr-TR" dirty="0" smtClean="0">
                <a:solidFill>
                  <a:schemeClr val="tx1"/>
                </a:solidFill>
              </a:rPr>
              <a:t>)</a:t>
            </a:r>
          </a:p>
          <a:p>
            <a:pPr marL="285750" indent="-285750">
              <a:buFont typeface="Arial" panose="020B0604020202020204" pitchFamily="34" charset="0"/>
              <a:buChar char="•"/>
            </a:pPr>
            <a:r>
              <a:rPr lang="tr-TR" dirty="0" smtClean="0">
                <a:solidFill>
                  <a:schemeClr val="tx1"/>
                </a:solidFill>
              </a:rPr>
              <a:t>İş gerginliği</a:t>
            </a:r>
          </a:p>
          <a:p>
            <a:pPr marL="285750" indent="-285750">
              <a:buFont typeface="Arial" panose="020B0604020202020204" pitchFamily="34" charset="0"/>
              <a:buChar char="•"/>
            </a:pPr>
            <a:r>
              <a:rPr lang="nn-NO" dirty="0" smtClean="0">
                <a:solidFill>
                  <a:schemeClr val="tx1"/>
                </a:solidFill>
              </a:rPr>
              <a:t>Düşük eğitim ve sosyoekonomik seviye</a:t>
            </a:r>
            <a:endParaRPr lang="tr-TR" dirty="0" smtClean="0">
              <a:solidFill>
                <a:schemeClr val="tx1"/>
              </a:solidFill>
            </a:endParaRPr>
          </a:p>
          <a:p>
            <a:pPr marL="285750" indent="-285750">
              <a:buFont typeface="Arial" panose="020B0604020202020204" pitchFamily="34" charset="0"/>
              <a:buChar char="•"/>
            </a:pPr>
            <a:r>
              <a:rPr lang="nn-NO" dirty="0" smtClean="0">
                <a:solidFill>
                  <a:schemeClr val="tx1"/>
                </a:solidFill>
              </a:rPr>
              <a:t>Eşin sigara</a:t>
            </a:r>
            <a:r>
              <a:rPr lang="tr-TR" dirty="0" smtClean="0">
                <a:solidFill>
                  <a:schemeClr val="tx1"/>
                </a:solidFill>
              </a:rPr>
              <a:t> içmesi </a:t>
            </a:r>
          </a:p>
          <a:p>
            <a:pPr marL="285750" indent="-285750">
              <a:buFont typeface="Arial" panose="020B0604020202020204" pitchFamily="34" charset="0"/>
              <a:buChar char="•"/>
            </a:pPr>
            <a:r>
              <a:rPr lang="tr-TR" dirty="0" smtClean="0">
                <a:solidFill>
                  <a:schemeClr val="tx1"/>
                </a:solidFill>
              </a:rPr>
              <a:t>Ağır bağımlılık</a:t>
            </a:r>
            <a:endParaRPr lang="tr-TR" dirty="0">
              <a:solidFill>
                <a:schemeClr val="tx1"/>
              </a:solidFill>
            </a:endParaRPr>
          </a:p>
        </p:txBody>
      </p:sp>
      <p:pic>
        <p:nvPicPr>
          <p:cNvPr id="21" name="Resim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9882" y="2105737"/>
            <a:ext cx="4111186" cy="4111186"/>
          </a:xfrm>
          <a:prstGeom prst="rect">
            <a:avLst/>
          </a:prstGeom>
        </p:spPr>
      </p:pic>
      <p:sp>
        <p:nvSpPr>
          <p:cNvPr id="6" name="Altbilgi Yer Tutucusu 3"/>
          <p:cNvSpPr>
            <a:spLocks noGrp="1"/>
          </p:cNvSpPr>
          <p:nvPr>
            <p:ph type="ftr" sz="quarter" idx="11"/>
          </p:nvPr>
        </p:nvSpPr>
        <p:spPr>
          <a:xfrm>
            <a:off x="85165" y="5886824"/>
            <a:ext cx="4114800" cy="863600"/>
          </a:xfrm>
        </p:spPr>
        <p:txBody>
          <a:bodyPr/>
          <a:lstStyle/>
          <a:p>
            <a:endParaRPr lang="tr-TR" b="1" dirty="0">
              <a:latin typeface="Arial Black" panose="020B0A04020102020204" pitchFamily="34" charset="0"/>
            </a:endParaRPr>
          </a:p>
        </p:txBody>
      </p:sp>
    </p:spTree>
    <p:extLst>
      <p:ext uri="{BB962C8B-B14F-4D97-AF65-F5344CB8AC3E}">
        <p14:creationId xmlns:p14="http://schemas.microsoft.com/office/powerpoint/2010/main" val="2184842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69186"/>
            <a:ext cx="10515600" cy="1325563"/>
          </a:xfrm>
        </p:spPr>
        <p:txBody>
          <a:bodyPr/>
          <a:lstStyle/>
          <a:p>
            <a:r>
              <a:rPr lang="tr-TR" dirty="0"/>
              <a:t>Gebelerde sigara kullanımı</a:t>
            </a:r>
          </a:p>
        </p:txBody>
      </p:sp>
      <p:sp>
        <p:nvSpPr>
          <p:cNvPr id="5" name="İçerik Yer Tutucusu 4"/>
          <p:cNvSpPr>
            <a:spLocks noGrp="1"/>
          </p:cNvSpPr>
          <p:nvPr>
            <p:ph idx="1"/>
          </p:nvPr>
        </p:nvSpPr>
        <p:spPr>
          <a:xfrm>
            <a:off x="838200" y="2160478"/>
            <a:ext cx="5016062" cy="4351338"/>
          </a:xfrm>
          <a:prstGeom prst="rect">
            <a:avLst/>
          </a:prstGeom>
        </p:spPr>
        <p:txBody>
          <a:bodyPr/>
          <a:lstStyle/>
          <a:p>
            <a:pPr>
              <a:buFont typeface="Wingdings" panose="05000000000000000000" pitchFamily="2" charset="2"/>
              <a:buChar char="Ø"/>
            </a:pPr>
            <a:r>
              <a:rPr lang="tr-TR" dirty="0" smtClean="0"/>
              <a:t>Gebelerde yaklaşım aynı</a:t>
            </a:r>
          </a:p>
          <a:p>
            <a:pPr>
              <a:buFont typeface="Wingdings" panose="05000000000000000000" pitchFamily="2" charset="2"/>
              <a:buChar char="Ø"/>
            </a:pPr>
            <a:r>
              <a:rPr lang="tr-TR" dirty="0" err="1" smtClean="0"/>
              <a:t>Farmakoterapi</a:t>
            </a:r>
            <a:r>
              <a:rPr lang="tr-TR" dirty="0" smtClean="0"/>
              <a:t> kar zarar oranına göre, son seçenek</a:t>
            </a:r>
          </a:p>
        </p:txBody>
      </p:sp>
      <p:sp>
        <p:nvSpPr>
          <p:cNvPr id="8" name="Altbilgi Yer Tutucusu 8"/>
          <p:cNvSpPr>
            <a:spLocks noGrp="1"/>
          </p:cNvSpPr>
          <p:nvPr>
            <p:ph type="ftr" sz="quarter" idx="11"/>
          </p:nvPr>
        </p:nvSpPr>
        <p:spPr>
          <a:xfrm>
            <a:off x="-943970" y="6511816"/>
            <a:ext cx="4114800" cy="365125"/>
          </a:xfrm>
        </p:spPr>
        <p:txBody>
          <a:bodyPr/>
          <a:lstStyle/>
          <a:p>
            <a:r>
              <a:rPr lang="tr-TR" dirty="0" smtClean="0"/>
              <a:t>Sigara Bırakma Tanı Ve Tedavi Uzlaşı Raporu, Türk </a:t>
            </a:r>
            <a:r>
              <a:rPr lang="tr-TR" dirty="0" err="1" smtClean="0"/>
              <a:t>Toraks</a:t>
            </a:r>
            <a:r>
              <a:rPr lang="tr-TR" dirty="0" smtClean="0"/>
              <a:t> Derneği, 2014</a:t>
            </a:r>
            <a:endParaRPr lang="tr-TR" dirty="0"/>
          </a:p>
        </p:txBody>
      </p:sp>
      <p:sp>
        <p:nvSpPr>
          <p:cNvPr id="6" name="Yuvarlatılmış Dikdörtgen 5"/>
          <p:cNvSpPr/>
          <p:nvPr/>
        </p:nvSpPr>
        <p:spPr>
          <a:xfrm>
            <a:off x="1744717" y="3489435"/>
            <a:ext cx="2343807" cy="172369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tr-TR" dirty="0" smtClean="0">
                <a:solidFill>
                  <a:schemeClr val="tx1"/>
                </a:solidFill>
              </a:rPr>
              <a:t>NRT          </a:t>
            </a:r>
            <a:r>
              <a:rPr lang="tr-TR" dirty="0" smtClean="0">
                <a:solidFill>
                  <a:schemeClr val="tx1"/>
                </a:solidFill>
                <a:sym typeface="Wingdings" panose="05000000000000000000" pitchFamily="2" charset="2"/>
              </a:rPr>
              <a:t> D</a:t>
            </a:r>
            <a:endParaRPr lang="tr-TR" dirty="0">
              <a:solidFill>
                <a:schemeClr val="tx1"/>
              </a:solidFill>
              <a:sym typeface="Wingdings" panose="05000000000000000000" pitchFamily="2" charset="2"/>
            </a:endParaRPr>
          </a:p>
          <a:p>
            <a:pPr marL="285750" indent="-285750">
              <a:lnSpc>
                <a:spcPct val="150000"/>
              </a:lnSpc>
              <a:buFont typeface="Arial" panose="020B0604020202020204" pitchFamily="34" charset="0"/>
              <a:buChar char="•"/>
            </a:pPr>
            <a:r>
              <a:rPr lang="tr-TR" dirty="0" err="1" smtClean="0">
                <a:solidFill>
                  <a:schemeClr val="tx1"/>
                </a:solidFill>
                <a:sym typeface="Wingdings" panose="05000000000000000000" pitchFamily="2" charset="2"/>
              </a:rPr>
              <a:t>Bupropion</a:t>
            </a:r>
            <a:r>
              <a:rPr lang="tr-TR" dirty="0" smtClean="0">
                <a:solidFill>
                  <a:schemeClr val="tx1"/>
                </a:solidFill>
                <a:sym typeface="Wingdings" panose="05000000000000000000" pitchFamily="2" charset="2"/>
              </a:rPr>
              <a:t>  C</a:t>
            </a:r>
            <a:endParaRPr lang="tr-TR" dirty="0">
              <a:solidFill>
                <a:schemeClr val="tx1"/>
              </a:solidFill>
              <a:sym typeface="Wingdings" panose="05000000000000000000" pitchFamily="2" charset="2"/>
            </a:endParaRPr>
          </a:p>
          <a:p>
            <a:pPr marL="285750" indent="-285750">
              <a:lnSpc>
                <a:spcPct val="150000"/>
              </a:lnSpc>
              <a:buFont typeface="Arial" panose="020B0604020202020204" pitchFamily="34" charset="0"/>
              <a:buChar char="•"/>
            </a:pPr>
            <a:r>
              <a:rPr lang="tr-TR" dirty="0" err="1" smtClean="0">
                <a:solidFill>
                  <a:schemeClr val="tx1"/>
                </a:solidFill>
                <a:sym typeface="Wingdings" panose="05000000000000000000" pitchFamily="2" charset="2"/>
              </a:rPr>
              <a:t>Vareniklin</a:t>
            </a:r>
            <a:r>
              <a:rPr lang="tr-TR" dirty="0" smtClean="0">
                <a:solidFill>
                  <a:schemeClr val="tx1"/>
                </a:solidFill>
                <a:sym typeface="Wingdings" panose="05000000000000000000" pitchFamily="2" charset="2"/>
              </a:rPr>
              <a:t>   C</a:t>
            </a:r>
            <a:endParaRPr lang="tr-TR" dirty="0">
              <a:solidFill>
                <a:schemeClr val="tx1"/>
              </a:solidFill>
            </a:endParaRPr>
          </a:p>
        </p:txBody>
      </p:sp>
      <p:pic>
        <p:nvPicPr>
          <p:cNvPr id="7" name="Resim 6"/>
          <p:cNvPicPr>
            <a:picLocks noChangeAspect="1"/>
          </p:cNvPicPr>
          <p:nvPr/>
        </p:nvPicPr>
        <p:blipFill rotWithShape="1">
          <a:blip r:embed="rId2"/>
          <a:srcRect l="20718" t="23870" r="44712" b="22950"/>
          <a:stretch/>
        </p:blipFill>
        <p:spPr>
          <a:xfrm>
            <a:off x="5572070" y="1834575"/>
            <a:ext cx="5781730" cy="5003144"/>
          </a:xfrm>
          <a:prstGeom prst="rect">
            <a:avLst/>
          </a:prstGeom>
        </p:spPr>
      </p:pic>
    </p:spTree>
    <p:extLst>
      <p:ext uri="{BB962C8B-B14F-4D97-AF65-F5344CB8AC3E}">
        <p14:creationId xmlns:p14="http://schemas.microsoft.com/office/powerpoint/2010/main" val="31351994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95856" y="675241"/>
            <a:ext cx="10515600" cy="1325563"/>
          </a:xfrm>
        </p:spPr>
        <p:txBody>
          <a:bodyPr/>
          <a:lstStyle/>
          <a:p>
            <a:r>
              <a:rPr lang="tr-TR" dirty="0" smtClean="0"/>
              <a:t>Bırakma Döneminde İzlem</a:t>
            </a:r>
            <a:endParaRPr lang="tr-TR" dirty="0"/>
          </a:p>
        </p:txBody>
      </p:sp>
      <p:sp>
        <p:nvSpPr>
          <p:cNvPr id="5" name="İçerik Yer Tutucusu 4"/>
          <p:cNvSpPr>
            <a:spLocks noGrp="1"/>
          </p:cNvSpPr>
          <p:nvPr>
            <p:ph idx="1"/>
          </p:nvPr>
        </p:nvSpPr>
        <p:spPr>
          <a:xfrm>
            <a:off x="588580" y="2000804"/>
            <a:ext cx="11330152" cy="5167311"/>
          </a:xfrm>
          <a:prstGeom prst="rect">
            <a:avLst/>
          </a:prstGeom>
        </p:spPr>
        <p:txBody>
          <a:bodyPr/>
          <a:lstStyle/>
          <a:p>
            <a:pPr>
              <a:buFont typeface="Wingdings" panose="05000000000000000000" pitchFamily="2" charset="2"/>
              <a:buChar char="Ø"/>
            </a:pPr>
            <a:r>
              <a:rPr lang="tr-TR" dirty="0" err="1" smtClean="0"/>
              <a:t>Nüks</a:t>
            </a:r>
            <a:r>
              <a:rPr lang="tr-TR" dirty="0" smtClean="0"/>
              <a:t> sıklıkla ilk bir yıl içinde </a:t>
            </a:r>
            <a:r>
              <a:rPr lang="tr-TR" u="sng" dirty="0" smtClean="0"/>
              <a:t>, </a:t>
            </a:r>
            <a:r>
              <a:rPr lang="tr-TR" u="sng" dirty="0" smtClean="0">
                <a:solidFill>
                  <a:srgbClr val="FF0000"/>
                </a:solidFill>
              </a:rPr>
              <a:t>ilk 6 ayda %90  !!!</a:t>
            </a:r>
          </a:p>
          <a:p>
            <a:pPr marL="0" indent="0">
              <a:buNone/>
            </a:pPr>
            <a:endParaRPr lang="tr-TR" u="sng" dirty="0"/>
          </a:p>
        </p:txBody>
      </p:sp>
      <p:sp>
        <p:nvSpPr>
          <p:cNvPr id="3" name="Yuvarlatılmış Dikdörtgen 2"/>
          <p:cNvSpPr/>
          <p:nvPr/>
        </p:nvSpPr>
        <p:spPr>
          <a:xfrm>
            <a:off x="588580" y="2660999"/>
            <a:ext cx="5528441" cy="345790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tr-TR" dirty="0" smtClean="0">
                <a:solidFill>
                  <a:schemeClr val="tx1"/>
                </a:solidFill>
              </a:rPr>
              <a:t>Bırakma </a:t>
            </a:r>
            <a:r>
              <a:rPr lang="tr-TR" dirty="0">
                <a:solidFill>
                  <a:schemeClr val="tx1"/>
                </a:solidFill>
              </a:rPr>
              <a:t>girişiminin takdir edilmesi</a:t>
            </a:r>
          </a:p>
          <a:p>
            <a:pPr marL="285750" indent="-285750">
              <a:lnSpc>
                <a:spcPct val="150000"/>
              </a:lnSpc>
              <a:buFont typeface="Arial" panose="020B0604020202020204" pitchFamily="34" charset="0"/>
              <a:buChar char="•"/>
            </a:pPr>
            <a:r>
              <a:rPr lang="tr-TR" dirty="0" smtClean="0">
                <a:solidFill>
                  <a:schemeClr val="tx1"/>
                </a:solidFill>
              </a:rPr>
              <a:t>Nikotin </a:t>
            </a:r>
            <a:r>
              <a:rPr lang="tr-TR" dirty="0">
                <a:solidFill>
                  <a:schemeClr val="tx1"/>
                </a:solidFill>
              </a:rPr>
              <a:t>çekilme semptomlarının sorgulanması</a:t>
            </a:r>
          </a:p>
          <a:p>
            <a:pPr marL="285750" indent="-285750">
              <a:lnSpc>
                <a:spcPct val="150000"/>
              </a:lnSpc>
              <a:buFont typeface="Arial" panose="020B0604020202020204" pitchFamily="34" charset="0"/>
              <a:buChar char="•"/>
            </a:pPr>
            <a:r>
              <a:rPr lang="fi-FI" dirty="0" smtClean="0">
                <a:solidFill>
                  <a:schemeClr val="tx1"/>
                </a:solidFill>
              </a:rPr>
              <a:t>Farmakoterapinin </a:t>
            </a:r>
            <a:r>
              <a:rPr lang="fi-FI" dirty="0">
                <a:solidFill>
                  <a:schemeClr val="tx1"/>
                </a:solidFill>
              </a:rPr>
              <a:t>yan etki ve etkinliğinin</a:t>
            </a:r>
          </a:p>
          <a:p>
            <a:pPr>
              <a:lnSpc>
                <a:spcPct val="150000"/>
              </a:lnSpc>
            </a:pPr>
            <a:r>
              <a:rPr lang="tr-TR" dirty="0">
                <a:solidFill>
                  <a:schemeClr val="tx1"/>
                </a:solidFill>
              </a:rPr>
              <a:t>sorgulanması</a:t>
            </a:r>
          </a:p>
          <a:p>
            <a:pPr marL="285750" indent="-285750">
              <a:lnSpc>
                <a:spcPct val="150000"/>
              </a:lnSpc>
              <a:buFont typeface="Arial" panose="020B0604020202020204" pitchFamily="34" charset="0"/>
              <a:buChar char="•"/>
            </a:pPr>
            <a:r>
              <a:rPr lang="tr-TR" dirty="0" smtClean="0">
                <a:solidFill>
                  <a:schemeClr val="tx1"/>
                </a:solidFill>
              </a:rPr>
              <a:t>Nikotin </a:t>
            </a:r>
            <a:r>
              <a:rPr lang="tr-TR" dirty="0">
                <a:solidFill>
                  <a:schemeClr val="tx1"/>
                </a:solidFill>
              </a:rPr>
              <a:t>çekilme semptomlarının dışında</a:t>
            </a:r>
          </a:p>
          <a:p>
            <a:pPr>
              <a:lnSpc>
                <a:spcPct val="150000"/>
              </a:lnSpc>
            </a:pPr>
            <a:r>
              <a:rPr lang="tr-TR" dirty="0">
                <a:solidFill>
                  <a:schemeClr val="tx1"/>
                </a:solidFill>
              </a:rPr>
              <a:t>yaşadığı sorunların sorgulanması</a:t>
            </a:r>
          </a:p>
          <a:p>
            <a:pPr marL="285750" indent="-285750">
              <a:lnSpc>
                <a:spcPct val="150000"/>
              </a:lnSpc>
              <a:buFont typeface="Arial" panose="020B0604020202020204" pitchFamily="34" charset="0"/>
              <a:buChar char="•"/>
            </a:pPr>
            <a:r>
              <a:rPr lang="tr-TR" dirty="0" smtClean="0">
                <a:solidFill>
                  <a:schemeClr val="tx1"/>
                </a:solidFill>
              </a:rPr>
              <a:t>Yapmış </a:t>
            </a:r>
            <a:r>
              <a:rPr lang="tr-TR" dirty="0">
                <a:solidFill>
                  <a:schemeClr val="tx1"/>
                </a:solidFill>
              </a:rPr>
              <a:t>ise kaçakların derecelerinin</a:t>
            </a:r>
          </a:p>
          <a:p>
            <a:pPr>
              <a:lnSpc>
                <a:spcPct val="150000"/>
              </a:lnSpc>
            </a:pPr>
            <a:r>
              <a:rPr lang="tr-TR" dirty="0" smtClean="0">
                <a:solidFill>
                  <a:schemeClr val="tx1"/>
                </a:solidFill>
              </a:rPr>
              <a:t>sorgulanması</a:t>
            </a:r>
            <a:endParaRPr lang="tr-TR" dirty="0">
              <a:solidFill>
                <a:schemeClr val="tx1"/>
              </a:solidFill>
            </a:endParaRPr>
          </a:p>
        </p:txBody>
      </p:sp>
      <p:sp>
        <p:nvSpPr>
          <p:cNvPr id="4" name="Metin kutusu 3"/>
          <p:cNvSpPr txBox="1"/>
          <p:nvPr/>
        </p:nvSpPr>
        <p:spPr>
          <a:xfrm>
            <a:off x="6253656" y="2660999"/>
            <a:ext cx="5938344" cy="332398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tr-TR" sz="2800" dirty="0" smtClean="0"/>
              <a:t>Bırakma sonrası ilk ayda 2 görüşme</a:t>
            </a:r>
          </a:p>
          <a:p>
            <a:pPr marL="285750" indent="-285750">
              <a:lnSpc>
                <a:spcPct val="150000"/>
              </a:lnSpc>
              <a:buFont typeface="Wingdings" panose="05000000000000000000" pitchFamily="2" charset="2"/>
              <a:buChar char="Ø"/>
            </a:pPr>
            <a:r>
              <a:rPr lang="tr-TR" sz="2800" dirty="0" smtClean="0"/>
              <a:t>3 ay boyunca aylık</a:t>
            </a:r>
          </a:p>
          <a:p>
            <a:pPr marL="285750" indent="-285750">
              <a:lnSpc>
                <a:spcPct val="150000"/>
              </a:lnSpc>
              <a:buFont typeface="Wingdings" panose="05000000000000000000" pitchFamily="2" charset="2"/>
              <a:buChar char="Ø"/>
            </a:pPr>
            <a:r>
              <a:rPr lang="tr-TR" sz="2800" dirty="0" smtClean="0"/>
              <a:t>En az 1 yıla kadar 3 aylık</a:t>
            </a:r>
          </a:p>
          <a:p>
            <a:pPr marL="285750" indent="-285750">
              <a:lnSpc>
                <a:spcPct val="150000"/>
              </a:lnSpc>
              <a:buFont typeface="Wingdings" panose="05000000000000000000" pitchFamily="2" charset="2"/>
              <a:buChar char="Ø"/>
            </a:pPr>
            <a:r>
              <a:rPr lang="tr-TR" sz="2800" dirty="0" smtClean="0"/>
              <a:t>Acil durumlarda başvurabileceği bırakma hattı</a:t>
            </a:r>
            <a:endParaRPr lang="tr-TR" sz="2800"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9250" y="5254387"/>
            <a:ext cx="1557198" cy="1557198"/>
          </a:xfrm>
          <a:prstGeom prst="rect">
            <a:avLst/>
          </a:prstGeom>
        </p:spPr>
      </p:pic>
    </p:spTree>
    <p:extLst>
      <p:ext uri="{BB962C8B-B14F-4D97-AF65-F5344CB8AC3E}">
        <p14:creationId xmlns:p14="http://schemas.microsoft.com/office/powerpoint/2010/main" val="4717139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pic>
        <p:nvPicPr>
          <p:cNvPr id="5" name="Resim 4"/>
          <p:cNvPicPr>
            <a:picLocks noChangeAspect="1"/>
          </p:cNvPicPr>
          <p:nvPr/>
        </p:nvPicPr>
        <p:blipFill>
          <a:blip r:embed="rId2"/>
          <a:stretch>
            <a:fillRect/>
          </a:stretch>
        </p:blipFill>
        <p:spPr>
          <a:xfrm>
            <a:off x="874295" y="176464"/>
            <a:ext cx="10443410" cy="6858000"/>
          </a:xfrm>
          <a:prstGeom prst="rect">
            <a:avLst/>
          </a:prstGeom>
        </p:spPr>
      </p:pic>
    </p:spTree>
    <p:extLst>
      <p:ext uri="{BB962C8B-B14F-4D97-AF65-F5344CB8AC3E}">
        <p14:creationId xmlns:p14="http://schemas.microsoft.com/office/powerpoint/2010/main" val="17669648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 </a:t>
            </a:r>
            <a:endParaRPr lang="tr-TR" dirty="0"/>
          </a:p>
        </p:txBody>
      </p:sp>
      <p:sp>
        <p:nvSpPr>
          <p:cNvPr id="3" name="İçerik Yer Tutucusu 2"/>
          <p:cNvSpPr>
            <a:spLocks noGrp="1"/>
          </p:cNvSpPr>
          <p:nvPr>
            <p:ph idx="1"/>
          </p:nvPr>
        </p:nvSpPr>
        <p:spPr>
          <a:xfrm>
            <a:off x="838199" y="1825624"/>
            <a:ext cx="10878179" cy="4866577"/>
          </a:xfrm>
          <a:prstGeom prst="rect">
            <a:avLst/>
          </a:prstGeom>
        </p:spPr>
        <p:txBody>
          <a:bodyPr>
            <a:normAutofit fontScale="85000" lnSpcReduction="20000"/>
          </a:bodyPr>
          <a:lstStyle/>
          <a:p>
            <a:pPr>
              <a:buFont typeface="Wingdings" panose="05000000000000000000" pitchFamily="2" charset="2"/>
              <a:buChar char="Ø"/>
            </a:pPr>
            <a:r>
              <a:rPr lang="tr-TR" sz="2600" dirty="0" smtClean="0"/>
              <a:t>Sigara Bırakma Tanı Ve Tedavi Uzlaşı Raporu, Türk </a:t>
            </a:r>
            <a:r>
              <a:rPr lang="tr-TR" sz="2600" dirty="0" err="1" smtClean="0"/>
              <a:t>Toraks</a:t>
            </a:r>
            <a:r>
              <a:rPr lang="tr-TR" sz="2600" dirty="0" smtClean="0"/>
              <a:t> Derneği, 2014</a:t>
            </a:r>
          </a:p>
          <a:p>
            <a:pPr>
              <a:buFont typeface="Wingdings" panose="05000000000000000000" pitchFamily="2" charset="2"/>
              <a:buChar char="Ø"/>
            </a:pPr>
            <a:r>
              <a:rPr lang="tr-TR" sz="2600" dirty="0" err="1" smtClean="0"/>
              <a:t>Current</a:t>
            </a:r>
            <a:r>
              <a:rPr lang="tr-TR" sz="2600" dirty="0" smtClean="0"/>
              <a:t> Aile Hekimliği Tanı Ve Tedavi, S:645-652, 2018</a:t>
            </a:r>
          </a:p>
          <a:p>
            <a:pPr>
              <a:buFont typeface="Wingdings" panose="05000000000000000000" pitchFamily="2" charset="2"/>
              <a:buChar char="Ø"/>
            </a:pPr>
            <a:r>
              <a:rPr lang="tr-TR" sz="2600" dirty="0" err="1" smtClean="0"/>
              <a:t>Rakel</a:t>
            </a:r>
            <a:r>
              <a:rPr lang="tr-TR" sz="2600" dirty="0" smtClean="0"/>
              <a:t> Aile Hekimliği, S:1133-1150, 2019</a:t>
            </a:r>
          </a:p>
          <a:p>
            <a:pPr>
              <a:buFont typeface="Wingdings" panose="05000000000000000000" pitchFamily="2" charset="2"/>
              <a:buChar char="Ø"/>
            </a:pPr>
            <a:r>
              <a:rPr lang="tr-TR" sz="2600" dirty="0" smtClean="0"/>
              <a:t>Tütün Bağımlılığı İle Mücadele El Kitabı (Hekimler İçin), Temel Sağlık Hizmetleri Genel Müdürlüğü, 2010</a:t>
            </a:r>
          </a:p>
          <a:p>
            <a:pPr>
              <a:buFont typeface="Wingdings" panose="05000000000000000000" pitchFamily="2" charset="2"/>
              <a:buChar char="Ø"/>
            </a:pPr>
            <a:r>
              <a:rPr lang="tr-TR" sz="2600" dirty="0" smtClean="0"/>
              <a:t>Küresel Yetişkin Tütün Araştırması Türkiye Raporu, 2010</a:t>
            </a:r>
          </a:p>
          <a:p>
            <a:pPr>
              <a:buFont typeface="Wingdings" panose="05000000000000000000" pitchFamily="2" charset="2"/>
              <a:buChar char="Ø"/>
            </a:pPr>
            <a:r>
              <a:rPr lang="tr-TR" sz="2600" dirty="0" smtClean="0"/>
              <a:t>WHO Global Report On </a:t>
            </a:r>
            <a:r>
              <a:rPr lang="en-US" sz="2600" dirty="0" smtClean="0"/>
              <a:t>Trends In Prevalence Of Tobacco Use</a:t>
            </a:r>
            <a:r>
              <a:rPr lang="tr-TR" sz="2600" dirty="0" smtClean="0"/>
              <a:t> 2000-2025, World </a:t>
            </a:r>
            <a:r>
              <a:rPr lang="tr-TR" sz="2600" dirty="0" err="1" smtClean="0"/>
              <a:t>Health</a:t>
            </a:r>
            <a:r>
              <a:rPr lang="tr-TR" sz="2600" dirty="0" smtClean="0"/>
              <a:t> </a:t>
            </a:r>
            <a:r>
              <a:rPr lang="tr-TR" sz="2600" dirty="0" err="1" smtClean="0"/>
              <a:t>Organization</a:t>
            </a:r>
            <a:r>
              <a:rPr lang="tr-TR" sz="2600" dirty="0" smtClean="0"/>
              <a:t>, 2019</a:t>
            </a:r>
          </a:p>
          <a:p>
            <a:pPr>
              <a:buFont typeface="Wingdings" panose="05000000000000000000" pitchFamily="2" charset="2"/>
              <a:buChar char="Ø"/>
            </a:pPr>
            <a:r>
              <a:rPr lang="tr-TR" sz="2600" dirty="0">
                <a:hlinkClick r:id="rId2"/>
              </a:rPr>
              <a:t>https://</a:t>
            </a:r>
            <a:r>
              <a:rPr lang="tr-TR" sz="2600" dirty="0" smtClean="0">
                <a:hlinkClick r:id="rId2"/>
              </a:rPr>
              <a:t>www.fda.gov/drugs/drug-safety-and-availability/laboratory-analysis-varenicline-products</a:t>
            </a:r>
            <a:r>
              <a:rPr lang="tr-TR" sz="2600" dirty="0" smtClean="0"/>
              <a:t>   </a:t>
            </a:r>
            <a:endParaRPr lang="tr-TR" sz="2600" dirty="0"/>
          </a:p>
          <a:p>
            <a:pPr>
              <a:buFont typeface="Wingdings" panose="05000000000000000000" pitchFamily="2" charset="2"/>
              <a:buChar char="Ø"/>
            </a:pPr>
            <a:r>
              <a:rPr lang="tr-TR" sz="2600" dirty="0" smtClean="0">
                <a:hlinkClick r:id="rId3"/>
              </a:rPr>
              <a:t>https</a:t>
            </a:r>
            <a:r>
              <a:rPr lang="tr-TR" sz="2600" dirty="0">
                <a:hlinkClick r:id="rId3"/>
              </a:rPr>
              <a:t>://</a:t>
            </a:r>
            <a:r>
              <a:rPr lang="tr-TR" sz="2600" dirty="0" smtClean="0">
                <a:hlinkClick r:id="rId3"/>
              </a:rPr>
              <a:t>www.uptodate.com/contents/benefits-and-consequences-of-smoking-cessation?search=sigara%20kanser&amp;source=search_result&amp;selectedTitle=2~150&amp;usage_type=default&amp;display_rank=2</a:t>
            </a:r>
            <a:endParaRPr lang="tr-TR" sz="2600" dirty="0"/>
          </a:p>
          <a:p>
            <a:pPr>
              <a:buFont typeface="Wingdings" panose="05000000000000000000" pitchFamily="2" charset="2"/>
              <a:buChar char="Ø"/>
            </a:pPr>
            <a:r>
              <a:rPr lang="tr-TR" sz="2600" dirty="0" smtClean="0">
                <a:hlinkClick r:id="rId4"/>
              </a:rPr>
              <a:t>https</a:t>
            </a:r>
            <a:r>
              <a:rPr lang="tr-TR" sz="2600" dirty="0">
                <a:hlinkClick r:id="rId4"/>
              </a:rPr>
              <a:t>://</a:t>
            </a:r>
            <a:r>
              <a:rPr lang="tr-TR" sz="2600" dirty="0" smtClean="0">
                <a:hlinkClick r:id="rId4"/>
              </a:rPr>
              <a:t>hsgm.saglik.gov.tr/tr/bagimliliklamucadele-anasayfa</a:t>
            </a:r>
            <a:endParaRPr lang="tr-TR" sz="2600" dirty="0" smtClean="0"/>
          </a:p>
          <a:p>
            <a:pPr>
              <a:buFont typeface="Wingdings" panose="05000000000000000000" pitchFamily="2" charset="2"/>
              <a:buChar char="Ø"/>
            </a:pPr>
            <a:r>
              <a:rPr lang="tr-TR" sz="2400" dirty="0" smtClean="0">
                <a:hlinkClick r:id="rId5"/>
              </a:rPr>
              <a:t>https</a:t>
            </a:r>
            <a:r>
              <a:rPr lang="tr-TR" sz="2400" dirty="0">
                <a:hlinkClick r:id="rId5"/>
              </a:rPr>
              <a:t>://</a:t>
            </a:r>
            <a:r>
              <a:rPr lang="tr-TR" sz="2400" dirty="0" smtClean="0">
                <a:hlinkClick r:id="rId5"/>
              </a:rPr>
              <a:t>havanikoru.saglik.gov.tr</a:t>
            </a:r>
            <a:endParaRPr lang="tr-TR" sz="2600" dirty="0" smtClean="0"/>
          </a:p>
          <a:p>
            <a:pPr>
              <a:buFont typeface="Wingdings" panose="05000000000000000000" pitchFamily="2" charset="2"/>
              <a:buChar char="Ø"/>
            </a:pPr>
            <a:endParaRPr lang="tr-TR" dirty="0" smtClean="0"/>
          </a:p>
          <a:p>
            <a:pPr marL="0" indent="0">
              <a:buNone/>
            </a:pPr>
            <a:endParaRPr lang="tr-TR" dirty="0"/>
          </a:p>
        </p:txBody>
      </p:sp>
    </p:spTree>
    <p:extLst>
      <p:ext uri="{BB962C8B-B14F-4D97-AF65-F5344CB8AC3E}">
        <p14:creationId xmlns:p14="http://schemas.microsoft.com/office/powerpoint/2010/main" val="890446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412" y="0"/>
            <a:ext cx="10515600" cy="522381"/>
          </a:xfrm>
        </p:spPr>
        <p:txBody>
          <a:bodyPr>
            <a:normAutofit fontScale="90000"/>
          </a:bodyPr>
          <a:lstStyle/>
          <a:p>
            <a:r>
              <a:rPr lang="tr-TR" dirty="0" smtClean="0"/>
              <a:t>Elektronik Sigara(e- sigara);</a:t>
            </a:r>
            <a:endParaRPr lang="tr-TR" dirty="0"/>
          </a:p>
        </p:txBody>
      </p:sp>
      <p:sp>
        <p:nvSpPr>
          <p:cNvPr id="3" name="İçerik Yer Tutucusu 2"/>
          <p:cNvSpPr>
            <a:spLocks noGrp="1"/>
          </p:cNvSpPr>
          <p:nvPr>
            <p:ph idx="1"/>
          </p:nvPr>
        </p:nvSpPr>
        <p:spPr>
          <a:xfrm>
            <a:off x="0" y="522380"/>
            <a:ext cx="11353800" cy="6335619"/>
          </a:xfrm>
        </p:spPr>
        <p:txBody>
          <a:bodyPr>
            <a:normAutofit fontScale="85000" lnSpcReduction="20000"/>
          </a:bodyPr>
          <a:lstStyle/>
          <a:p>
            <a:pPr>
              <a:buFont typeface="Wingdings" panose="05000000000000000000" pitchFamily="2" charset="2"/>
              <a:buChar char="Ø"/>
            </a:pPr>
            <a:r>
              <a:rPr lang="tr-TR" dirty="0" smtClean="0"/>
              <a:t>Ürün, normal bir sigarayı çağrıştıran metal bir </a:t>
            </a:r>
            <a:r>
              <a:rPr lang="tr-TR" dirty="0" err="1" smtClean="0"/>
              <a:t>tüp,bir</a:t>
            </a:r>
            <a:r>
              <a:rPr lang="tr-TR" dirty="0" smtClean="0"/>
              <a:t> batarya, bir püskürtücü ve sıvı nikotin, </a:t>
            </a:r>
            <a:r>
              <a:rPr lang="tr-TR" dirty="0" err="1" smtClean="0"/>
              <a:t>propilen</a:t>
            </a:r>
            <a:r>
              <a:rPr lang="tr-TR" dirty="0" smtClean="0"/>
              <a:t> glikol ve aroma içeren değiştirilebilir kartuştan oluşmaktadır.</a:t>
            </a:r>
          </a:p>
          <a:p>
            <a:pPr>
              <a:buFont typeface="Wingdings" panose="05000000000000000000" pitchFamily="2" charset="2"/>
              <a:buChar char="Ø"/>
            </a:pPr>
            <a:r>
              <a:rPr lang="tr-TR" dirty="0" smtClean="0"/>
              <a:t>Aroma </a:t>
            </a:r>
            <a:r>
              <a:rPr lang="tr-TR" dirty="0" err="1" smtClean="0"/>
              <a:t>çeşitleri;çikolota,vişne,balonlu</a:t>
            </a:r>
            <a:r>
              <a:rPr lang="tr-TR" dirty="0" smtClean="0"/>
              <a:t> sakız gibi çoğu gençler içinde cezbedici olan gıda aromalarıdır.</a:t>
            </a:r>
          </a:p>
          <a:p>
            <a:pPr>
              <a:buFont typeface="Wingdings" panose="05000000000000000000" pitchFamily="2" charset="2"/>
              <a:buChar char="Ø"/>
            </a:pPr>
            <a:r>
              <a:rPr lang="tr-TR" dirty="0" smtClean="0"/>
              <a:t>Kullanıcı e-sigarasını üflediğinde (ki bu işlem </a:t>
            </a:r>
            <a:r>
              <a:rPr lang="tr-TR" dirty="0" err="1" smtClean="0"/>
              <a:t>vaping</a:t>
            </a:r>
            <a:r>
              <a:rPr lang="tr-TR" dirty="0" smtClean="0"/>
              <a:t> olarak adlandırılır)uçtaki bir indikatör ışık </a:t>
            </a:r>
            <a:r>
              <a:rPr lang="tr-TR" dirty="0" err="1" smtClean="0"/>
              <a:t>yanar,ısıtıcı</a:t>
            </a:r>
            <a:r>
              <a:rPr lang="tr-TR" dirty="0" smtClean="0"/>
              <a:t> birim çalışır ve kartuşta bulunan nikotin ve diğer maddeleri buharlaştırır, sonuçta sigara dumanına benzer bir buhar oluşur.</a:t>
            </a:r>
          </a:p>
          <a:p>
            <a:pPr>
              <a:buFont typeface="Wingdings" panose="05000000000000000000" pitchFamily="2" charset="2"/>
              <a:buChar char="Ø"/>
            </a:pPr>
            <a:r>
              <a:rPr lang="tr-TR" dirty="0" smtClean="0"/>
              <a:t>Bu buhar </a:t>
            </a:r>
            <a:r>
              <a:rPr lang="tr-TR" dirty="0" err="1" smtClean="0"/>
              <a:t>propilen</a:t>
            </a:r>
            <a:r>
              <a:rPr lang="tr-TR" dirty="0" smtClean="0"/>
              <a:t> glikol da içermektedir ve bilindiği gibi bu madde antifrizlerde kullanılan bir </a:t>
            </a:r>
            <a:r>
              <a:rPr lang="tr-TR" dirty="0" err="1" smtClean="0"/>
              <a:t>pulmoner</a:t>
            </a:r>
            <a:r>
              <a:rPr lang="tr-TR" dirty="0" smtClean="0"/>
              <a:t> </a:t>
            </a:r>
            <a:r>
              <a:rPr lang="tr-TR" dirty="0" err="1" smtClean="0"/>
              <a:t>irritandır</a:t>
            </a:r>
            <a:r>
              <a:rPr lang="tr-TR" dirty="0" smtClean="0"/>
              <a:t>.</a:t>
            </a:r>
          </a:p>
          <a:p>
            <a:pPr>
              <a:buFont typeface="Wingdings" panose="05000000000000000000" pitchFamily="2" charset="2"/>
              <a:buChar char="Ø"/>
            </a:pPr>
            <a:r>
              <a:rPr lang="tr-TR" dirty="0" smtClean="0"/>
              <a:t>Ayrıca bu buharın içinde </a:t>
            </a:r>
            <a:r>
              <a:rPr lang="tr-TR" dirty="0" err="1" smtClean="0"/>
              <a:t>asetaldehit,benzen,kadmiyum,formaldehit,kurşun</a:t>
            </a:r>
            <a:r>
              <a:rPr lang="tr-TR" dirty="0" smtClean="0"/>
              <a:t> ve diğer metalik partiküller gibi bazı içeriklerde </a:t>
            </a:r>
            <a:r>
              <a:rPr lang="tr-TR" dirty="0" err="1" smtClean="0"/>
              <a:t>bulunmuştur.Tütün</a:t>
            </a:r>
            <a:r>
              <a:rPr lang="tr-TR" dirty="0" smtClean="0"/>
              <a:t> bitkisine spesifik </a:t>
            </a:r>
            <a:r>
              <a:rPr lang="tr-TR" dirty="0" err="1" smtClean="0"/>
              <a:t>nitrozaminler</a:t>
            </a:r>
            <a:r>
              <a:rPr lang="tr-TR" dirty="0"/>
              <a:t> </a:t>
            </a:r>
            <a:r>
              <a:rPr lang="tr-TR" dirty="0" smtClean="0"/>
              <a:t>bulunur.</a:t>
            </a:r>
          </a:p>
          <a:p>
            <a:pPr>
              <a:buFont typeface="Wingdings" panose="05000000000000000000" pitchFamily="2" charset="2"/>
              <a:buChar char="Ø"/>
            </a:pPr>
            <a:r>
              <a:rPr lang="tr-TR" dirty="0" smtClean="0"/>
              <a:t>E-sigara kartuşlarında yer alan sıvı nikotin bir galona kadar(3,78 litre)çıkabilen bir kütle olarak bulunmaktadır ve yutulduğunda ya da deri yoluyla </a:t>
            </a:r>
            <a:r>
              <a:rPr lang="tr-TR" dirty="0" err="1" smtClean="0"/>
              <a:t>absorbe</a:t>
            </a:r>
            <a:r>
              <a:rPr lang="tr-TR" dirty="0" smtClean="0"/>
              <a:t> edildiğinde kusma yada bayılmaya neden </a:t>
            </a:r>
            <a:r>
              <a:rPr lang="tr-TR" dirty="0" err="1" smtClean="0"/>
              <a:t>olabilir.Yüksek</a:t>
            </a:r>
            <a:r>
              <a:rPr lang="tr-TR" dirty="0" smtClean="0"/>
              <a:t> </a:t>
            </a:r>
            <a:r>
              <a:rPr lang="tr-TR" dirty="0" err="1" smtClean="0"/>
              <a:t>konstrasyondaki</a:t>
            </a:r>
            <a:r>
              <a:rPr lang="tr-TR" dirty="0" smtClean="0"/>
              <a:t> formların bir çay kaşığı kadarı küçük bir çocuğu öldürebilir.</a:t>
            </a:r>
          </a:p>
          <a:p>
            <a:pPr>
              <a:buFont typeface="Wingdings" panose="05000000000000000000" pitchFamily="2" charset="2"/>
              <a:buChar char="Ø"/>
            </a:pPr>
            <a:r>
              <a:rPr lang="tr-TR" dirty="0" smtClean="0"/>
              <a:t>Bu sigaralar 40-65°C arası değişen ısıtma kapasitesine </a:t>
            </a:r>
            <a:r>
              <a:rPr lang="tr-TR" dirty="0" err="1" smtClean="0"/>
              <a:t>sahiptir.Isı</a:t>
            </a:r>
            <a:r>
              <a:rPr lang="tr-TR" dirty="0" smtClean="0"/>
              <a:t> arttıkça nikotin içeren buharın oluşumu hızlanır.</a:t>
            </a:r>
          </a:p>
          <a:p>
            <a:pPr>
              <a:buFont typeface="Wingdings" panose="05000000000000000000" pitchFamily="2" charset="2"/>
              <a:buChar char="Ø"/>
            </a:pPr>
            <a:r>
              <a:rPr lang="tr-TR" dirty="0" smtClean="0"/>
              <a:t>EVALI(e-</a:t>
            </a:r>
            <a:r>
              <a:rPr lang="tr-TR" dirty="0" err="1" smtClean="0"/>
              <a:t>cigarette</a:t>
            </a:r>
            <a:r>
              <a:rPr lang="tr-TR" dirty="0" smtClean="0"/>
              <a:t> </a:t>
            </a:r>
            <a:r>
              <a:rPr lang="tr-TR" dirty="0" err="1" smtClean="0"/>
              <a:t>and</a:t>
            </a:r>
            <a:r>
              <a:rPr lang="tr-TR" dirty="0" smtClean="0"/>
              <a:t> </a:t>
            </a:r>
            <a:r>
              <a:rPr lang="tr-TR" dirty="0" err="1" smtClean="0"/>
              <a:t>vaping</a:t>
            </a:r>
            <a:r>
              <a:rPr lang="tr-TR" dirty="0" smtClean="0"/>
              <a:t> </a:t>
            </a:r>
            <a:r>
              <a:rPr lang="tr-TR" dirty="0" err="1" smtClean="0"/>
              <a:t>use</a:t>
            </a:r>
            <a:r>
              <a:rPr lang="tr-TR" dirty="0" smtClean="0"/>
              <a:t> </a:t>
            </a:r>
            <a:r>
              <a:rPr lang="tr-TR" dirty="0" err="1" smtClean="0"/>
              <a:t>associated</a:t>
            </a:r>
            <a:r>
              <a:rPr lang="tr-TR" dirty="0" smtClean="0"/>
              <a:t> </a:t>
            </a:r>
            <a:r>
              <a:rPr lang="tr-TR" dirty="0" err="1" smtClean="0"/>
              <a:t>lung</a:t>
            </a:r>
            <a:r>
              <a:rPr lang="tr-TR" dirty="0" smtClean="0"/>
              <a:t> </a:t>
            </a:r>
            <a:r>
              <a:rPr lang="tr-TR" dirty="0" err="1" smtClean="0"/>
              <a:t>injury</a:t>
            </a:r>
            <a:r>
              <a:rPr lang="tr-TR" dirty="0" smtClean="0"/>
              <a:t>)olarak adlandırılan akut akciğer hasarı ile solunum yetmezliği ve ölüme yol açabilmektedir.</a:t>
            </a:r>
          </a:p>
          <a:p>
            <a:pPr>
              <a:buFont typeface="Wingdings" panose="05000000000000000000" pitchFamily="2" charset="2"/>
              <a:buChar char="Ø"/>
            </a:pPr>
            <a:endParaRPr lang="tr-TR" dirty="0" smtClean="0"/>
          </a:p>
          <a:p>
            <a:pPr>
              <a:buFont typeface="Wingdings" panose="05000000000000000000" pitchFamily="2" charset="2"/>
              <a:buChar char="Ø"/>
            </a:pPr>
            <a:endParaRPr lang="tr-TR" dirty="0" smtClean="0"/>
          </a:p>
          <a:p>
            <a:pPr marL="0" indent="0">
              <a:buNone/>
            </a:pPr>
            <a:endParaRPr lang="tr-TR" dirty="0" smtClean="0"/>
          </a:p>
          <a:p>
            <a:pPr marL="0" indent="0">
              <a:buNone/>
            </a:pPr>
            <a:endParaRPr lang="tr-TR" dirty="0"/>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923121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endParaRPr lang="tr-TR"/>
          </a:p>
        </p:txBody>
      </p:sp>
      <p:pic>
        <p:nvPicPr>
          <p:cNvPr id="5" name="Resim 4"/>
          <p:cNvPicPr>
            <a:picLocks noChangeAspect="1"/>
          </p:cNvPicPr>
          <p:nvPr/>
        </p:nvPicPr>
        <p:blipFill>
          <a:blip r:embed="rId2"/>
          <a:stretch>
            <a:fillRect/>
          </a:stretch>
        </p:blipFill>
        <p:spPr>
          <a:xfrm>
            <a:off x="309816" y="507947"/>
            <a:ext cx="7843584" cy="5842105"/>
          </a:xfrm>
          <a:prstGeom prst="rect">
            <a:avLst/>
          </a:prstGeom>
        </p:spPr>
      </p:pic>
      <p:pic>
        <p:nvPicPr>
          <p:cNvPr id="2" name="Resim 1"/>
          <p:cNvPicPr>
            <a:picLocks noChangeAspect="1"/>
          </p:cNvPicPr>
          <p:nvPr/>
        </p:nvPicPr>
        <p:blipFill>
          <a:blip r:embed="rId3"/>
          <a:stretch>
            <a:fillRect/>
          </a:stretch>
        </p:blipFill>
        <p:spPr>
          <a:xfrm>
            <a:off x="8153400" y="580137"/>
            <a:ext cx="3125725" cy="3005721"/>
          </a:xfrm>
          <a:prstGeom prst="rect">
            <a:avLst/>
          </a:prstGeom>
        </p:spPr>
      </p:pic>
    </p:spTree>
    <p:extLst>
      <p:ext uri="{BB962C8B-B14F-4D97-AF65-F5344CB8AC3E}">
        <p14:creationId xmlns:p14="http://schemas.microsoft.com/office/powerpoint/2010/main" val="1164122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493059"/>
            <a:ext cx="10515600" cy="537882"/>
          </a:xfrm>
        </p:spPr>
        <p:txBody>
          <a:bodyPr>
            <a:normAutofit fontScale="90000"/>
          </a:bodyPr>
          <a:lstStyle/>
          <a:p>
            <a:r>
              <a:rPr lang="tr-TR" dirty="0" smtClean="0"/>
              <a:t>Isıtılmış Tütün Ürünü(</a:t>
            </a:r>
            <a:r>
              <a:rPr lang="tr-TR" dirty="0" err="1" smtClean="0"/>
              <a:t>Heated</a:t>
            </a:r>
            <a:r>
              <a:rPr lang="tr-TR" dirty="0"/>
              <a:t> </a:t>
            </a:r>
            <a:r>
              <a:rPr lang="tr-TR" dirty="0" err="1" smtClean="0"/>
              <a:t>Tobacco</a:t>
            </a:r>
            <a:r>
              <a:rPr lang="tr-TR" dirty="0" smtClean="0"/>
              <a:t> Product=HTTP-IQOS)</a:t>
            </a:r>
            <a:br>
              <a:rPr lang="tr-TR" dirty="0" smtClean="0"/>
            </a:br>
            <a:endParaRPr lang="tr-TR" dirty="0"/>
          </a:p>
        </p:txBody>
      </p:sp>
      <p:sp>
        <p:nvSpPr>
          <p:cNvPr id="3" name="İçerik Yer Tutucusu 2"/>
          <p:cNvSpPr>
            <a:spLocks noGrp="1"/>
          </p:cNvSpPr>
          <p:nvPr>
            <p:ph idx="1"/>
          </p:nvPr>
        </p:nvSpPr>
        <p:spPr>
          <a:xfrm>
            <a:off x="0" y="956049"/>
            <a:ext cx="10515600" cy="4351338"/>
          </a:xfrm>
        </p:spPr>
        <p:txBody>
          <a:bodyPr>
            <a:normAutofit lnSpcReduction="10000"/>
          </a:bodyPr>
          <a:lstStyle/>
          <a:p>
            <a:pPr>
              <a:buFont typeface="Wingdings" panose="05000000000000000000" pitchFamily="2" charset="2"/>
              <a:buChar char="Ø"/>
            </a:pPr>
            <a:r>
              <a:rPr lang="tr-TR" dirty="0" smtClean="0"/>
              <a:t>Tütün endüstrisi tarafından 2017 yılında piyasaya sürülen yeni bir tütün ürünüdür.</a:t>
            </a:r>
          </a:p>
          <a:p>
            <a:pPr>
              <a:buFont typeface="Wingdings" panose="05000000000000000000" pitchFamily="2" charset="2"/>
              <a:buChar char="Ø"/>
            </a:pPr>
            <a:r>
              <a:rPr lang="tr-TR" dirty="0" smtClean="0"/>
              <a:t>Tütün, </a:t>
            </a:r>
            <a:r>
              <a:rPr lang="tr-TR" dirty="0" err="1" smtClean="0"/>
              <a:t>nikotin,nemlendiricilerve</a:t>
            </a:r>
            <a:r>
              <a:rPr lang="tr-TR" dirty="0" smtClean="0"/>
              <a:t> tatlandırıcılar içermektedir.</a:t>
            </a:r>
          </a:p>
          <a:p>
            <a:pPr>
              <a:buFont typeface="Wingdings" panose="05000000000000000000" pitchFamily="2" charset="2"/>
              <a:buChar char="Ø"/>
            </a:pPr>
            <a:r>
              <a:rPr lang="tr-TR" dirty="0" smtClean="0"/>
              <a:t>Geleneksel </a:t>
            </a:r>
            <a:r>
              <a:rPr lang="tr-TR" dirty="0" err="1" smtClean="0"/>
              <a:t>mamül</a:t>
            </a:r>
            <a:r>
              <a:rPr lang="tr-TR" dirty="0" smtClean="0"/>
              <a:t> sigaralarda tütün 600°C ‘de yakılırken bu ürünlerde tütün 350°C’ye kadar ısıtılarak nikotin </a:t>
            </a:r>
            <a:r>
              <a:rPr lang="tr-TR" dirty="0" err="1" smtClean="0"/>
              <a:t>aerosal</a:t>
            </a:r>
            <a:r>
              <a:rPr lang="tr-TR" dirty="0" smtClean="0"/>
              <a:t> haline getirilir.</a:t>
            </a:r>
          </a:p>
          <a:p>
            <a:pPr>
              <a:buFont typeface="Wingdings" panose="05000000000000000000" pitchFamily="2" charset="2"/>
              <a:buChar char="Ø"/>
            </a:pPr>
            <a:r>
              <a:rPr lang="tr-TR" dirty="0" smtClean="0"/>
              <a:t>E- sigaralardan farklı olarak bu üründe sıvı nikotin yerine gerçek tütün ısıtılmaktadır.</a:t>
            </a:r>
          </a:p>
          <a:p>
            <a:pPr>
              <a:buFont typeface="Wingdings" panose="05000000000000000000" pitchFamily="2" charset="2"/>
              <a:buChar char="Ø"/>
            </a:pPr>
            <a:r>
              <a:rPr lang="tr-TR" dirty="0" smtClean="0"/>
              <a:t>Daha düşük derecelerde ısıtılması ile zararlı kimyasal bileşiklerin daha az oluştuğu iddia edilerek reklam edilmektedir.</a:t>
            </a:r>
            <a:endParaRPr lang="tr-TR" dirty="0"/>
          </a:p>
        </p:txBody>
      </p:sp>
      <p:sp>
        <p:nvSpPr>
          <p:cNvPr id="4" name="Altbilgi Yer Tutucusu 3"/>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val="602723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3275</TotalTime>
  <Words>5461</Words>
  <Application>Microsoft Office PowerPoint</Application>
  <PresentationFormat>Geniş ekran</PresentationFormat>
  <Paragraphs>564</Paragraphs>
  <Slides>64</Slides>
  <Notes>8</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64</vt:i4>
      </vt:variant>
    </vt:vector>
  </HeadingPairs>
  <TitlesOfParts>
    <vt:vector size="70" baseType="lpstr">
      <vt:lpstr>Arial</vt:lpstr>
      <vt:lpstr>Arial Black</vt:lpstr>
      <vt:lpstr>Calibri</vt:lpstr>
      <vt:lpstr>Calibri Light</vt:lpstr>
      <vt:lpstr>Wingdings</vt:lpstr>
      <vt:lpstr>Office Teması</vt:lpstr>
      <vt:lpstr>SİGARA BIRAKMA</vt:lpstr>
      <vt:lpstr>AMAÇ</vt:lpstr>
      <vt:lpstr>SUNUM PLANI</vt:lpstr>
      <vt:lpstr>GİRİŞ</vt:lpstr>
      <vt:lpstr>Tütün ürünleri ve kullanım şekilleri </vt:lpstr>
      <vt:lpstr>RESİM 1. TÜTÜN ÜRÜNLERİNE AİT BAZI ÖRNEKLER</vt:lpstr>
      <vt:lpstr>Elektronik Sigara(e- sigara);</vt:lpstr>
      <vt:lpstr>PowerPoint Sunusu</vt:lpstr>
      <vt:lpstr>Isıtılmış Tütün Ürünü(Heated Tobacco Product=HTTP-IQOS) </vt:lpstr>
      <vt:lpstr>    Dumansız Tütün(Enfiye&amp;Çiğnemelik)      </vt:lpstr>
      <vt:lpstr>Nargile</vt:lpstr>
      <vt:lpstr>Sigara içimi(en çok kullanılan tütün ürünü) ile ilişkili sağlık sorunları</vt:lpstr>
      <vt:lpstr>Sigara ve Hastalıklar Arasındaki Kanıta Dayalı İlişki</vt:lpstr>
      <vt:lpstr>Eldeki kanıtlar ışığında sigara ile ilişkisi muhtemel görülen durumlar</vt:lpstr>
      <vt:lpstr>İstemsiz(Pasif)İçicilik</vt:lpstr>
      <vt:lpstr>Üçüncü El İçicilik</vt:lpstr>
      <vt:lpstr>Tütün Epidemiyolojisi</vt:lpstr>
      <vt:lpstr>PowerPoint Sunusu</vt:lpstr>
      <vt:lpstr>PowerPoint Sunusu</vt:lpstr>
      <vt:lpstr>Tütün Kontrol Çalışmaları</vt:lpstr>
      <vt:lpstr>Giriş </vt:lpstr>
      <vt:lpstr>Giriş </vt:lpstr>
      <vt:lpstr>Giriş </vt:lpstr>
      <vt:lpstr>NİKOTİN BAĞIMLILIĞI KRİTERLERİ</vt:lpstr>
      <vt:lpstr>TÜTÜN YOKSUNLUĞU</vt:lpstr>
      <vt:lpstr>Nikotin bağımlılığı/Fagerström Nikotin Bağımlılık Testi  </vt:lpstr>
      <vt:lpstr>Tütün Kullanan Hastaların Değerlendirilmesi</vt:lpstr>
      <vt:lpstr>OLGULARIN EVRELENDİRİLMESİ</vt:lpstr>
      <vt:lpstr>Sigara Bırakma Tedavisinde 5A 5R Kavramları</vt:lpstr>
      <vt:lpstr>ADIM 2:ÖNER(ADVISE)</vt:lpstr>
      <vt:lpstr>ADIM 3:ÖLÇ(ASSESS) </vt:lpstr>
      <vt:lpstr>ADIM 4:ÖNDERLİK ET(ASSIST)</vt:lpstr>
      <vt:lpstr>PowerPoint Sunusu</vt:lpstr>
      <vt:lpstr>ADIM 5:ÖRGÜTLE(ARRANGE)</vt:lpstr>
      <vt:lpstr>5R STRATEJİLERİ(Bırakma Denemesi Konusunda İsteksiz)</vt:lpstr>
      <vt:lpstr>R3(REWARDS=ÖDÜLLER)</vt:lpstr>
      <vt:lpstr>R4(ROADBLOCKS=ENGELLER)</vt:lpstr>
      <vt:lpstr>PowerPoint Sunusu</vt:lpstr>
      <vt:lpstr>Sigara Bırakma Tedavisinde Davranışcı ve Bilişsel Yöntemler</vt:lpstr>
      <vt:lpstr>Bırakmayı düşünmeyenlere uygulanacak bilişsel ve davranışcı tedaviler:</vt:lpstr>
      <vt:lpstr>PowerPoint Sunusu</vt:lpstr>
      <vt:lpstr>Bırakmayı düşünenlere uygulanacak davranışçı bilişsel tedaviler</vt:lpstr>
      <vt:lpstr>Nikotin Bağımlılığı Tedavisi</vt:lpstr>
      <vt:lpstr>Nikotin Bağımlılığı Tedavisi</vt:lpstr>
      <vt:lpstr>Nikotin Bağımlılığı Tedavisi</vt:lpstr>
      <vt:lpstr>Nikotin Bağımlılığı Tedavisi</vt:lpstr>
      <vt:lpstr>Nikotin Bağımlılığı Tedavisi</vt:lpstr>
      <vt:lpstr>Nikotin Bağımlılığı Tedavisi</vt:lpstr>
      <vt:lpstr>Nikotin Bağımlılığı Tedavisi</vt:lpstr>
      <vt:lpstr>Nikotin Bağımlılığı Tedavisi</vt:lpstr>
      <vt:lpstr>Nikotin Bağımlılığı Tedavisi</vt:lpstr>
      <vt:lpstr>Nikotin Bağımlılığı Tedavisi</vt:lpstr>
      <vt:lpstr>Nikotin Bağımlılığı Tedavisi</vt:lpstr>
      <vt:lpstr>Nikotin Bağımlılığı Tedavisi</vt:lpstr>
      <vt:lpstr>Nikotin Bağımlılığı Tedavisi</vt:lpstr>
      <vt:lpstr>Nikotin Bağımlılığı Tedavisi</vt:lpstr>
      <vt:lpstr>Nikotin Bağımlılığı Tedavisi</vt:lpstr>
      <vt:lpstr>Nikotin Bağımlılığı Tedavisi</vt:lpstr>
      <vt:lpstr>PowerPoint Sunusu</vt:lpstr>
      <vt:lpstr>Gebelerde sigara kullanımı</vt:lpstr>
      <vt:lpstr>Gebelerde sigara kullanımı</vt:lpstr>
      <vt:lpstr>Bırakma Döneminde İzlem</vt:lpstr>
      <vt:lpstr>PowerPoint Sunusu</vt:lpstr>
      <vt:lpstr>Kaynaklar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SİGARA BIRAKMA</dc:title>
  <dc:creator>Lenovo</dc:creator>
  <cp:lastModifiedBy>Lenovo</cp:lastModifiedBy>
  <cp:revision>217</cp:revision>
  <dcterms:created xsi:type="dcterms:W3CDTF">2024-02-12T04:51:23Z</dcterms:created>
  <dcterms:modified xsi:type="dcterms:W3CDTF">2024-02-15T14:19:29Z</dcterms:modified>
</cp:coreProperties>
</file>