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5"/>
  </p:notesMasterIdLst>
  <p:sldIdLst>
    <p:sldId id="256" r:id="rId2"/>
    <p:sldId id="257" r:id="rId3"/>
    <p:sldId id="392" r:id="rId4"/>
    <p:sldId id="259" r:id="rId5"/>
    <p:sldId id="344" r:id="rId6"/>
    <p:sldId id="282" r:id="rId7"/>
    <p:sldId id="281" r:id="rId8"/>
    <p:sldId id="294" r:id="rId9"/>
    <p:sldId id="295" r:id="rId10"/>
    <p:sldId id="351" r:id="rId11"/>
    <p:sldId id="263" r:id="rId12"/>
    <p:sldId id="264" r:id="rId13"/>
    <p:sldId id="267" r:id="rId14"/>
    <p:sldId id="266" r:id="rId15"/>
    <p:sldId id="349" r:id="rId16"/>
    <p:sldId id="347" r:id="rId17"/>
    <p:sldId id="348" r:id="rId18"/>
    <p:sldId id="404" r:id="rId19"/>
    <p:sldId id="317" r:id="rId20"/>
    <p:sldId id="384" r:id="rId21"/>
    <p:sldId id="346" r:id="rId22"/>
    <p:sldId id="279" r:id="rId23"/>
    <p:sldId id="374" r:id="rId24"/>
    <p:sldId id="388" r:id="rId25"/>
    <p:sldId id="387" r:id="rId26"/>
    <p:sldId id="389" r:id="rId27"/>
    <p:sldId id="386" r:id="rId28"/>
    <p:sldId id="391" r:id="rId29"/>
    <p:sldId id="364" r:id="rId30"/>
    <p:sldId id="297" r:id="rId31"/>
    <p:sldId id="296" r:id="rId32"/>
    <p:sldId id="365" r:id="rId33"/>
    <p:sldId id="291" r:id="rId34"/>
    <p:sldId id="320" r:id="rId35"/>
    <p:sldId id="321" r:id="rId36"/>
    <p:sldId id="288" r:id="rId37"/>
    <p:sldId id="287" r:id="rId38"/>
    <p:sldId id="292" r:id="rId39"/>
    <p:sldId id="352" r:id="rId40"/>
    <p:sldId id="299" r:id="rId41"/>
    <p:sldId id="298" r:id="rId42"/>
    <p:sldId id="301" r:id="rId43"/>
    <p:sldId id="313" r:id="rId44"/>
    <p:sldId id="376" r:id="rId45"/>
    <p:sldId id="303" r:id="rId46"/>
    <p:sldId id="304" r:id="rId47"/>
    <p:sldId id="378" r:id="rId48"/>
    <p:sldId id="302" r:id="rId49"/>
    <p:sldId id="307" r:id="rId50"/>
    <p:sldId id="370" r:id="rId51"/>
    <p:sldId id="310" r:id="rId52"/>
    <p:sldId id="311" r:id="rId53"/>
    <p:sldId id="393" r:id="rId54"/>
    <p:sldId id="371" r:id="rId55"/>
    <p:sldId id="398" r:id="rId56"/>
    <p:sldId id="399" r:id="rId57"/>
    <p:sldId id="400" r:id="rId58"/>
    <p:sldId id="401" r:id="rId59"/>
    <p:sldId id="330" r:id="rId60"/>
    <p:sldId id="326" r:id="rId61"/>
    <p:sldId id="324" r:id="rId62"/>
    <p:sldId id="327" r:id="rId63"/>
    <p:sldId id="331" r:id="rId64"/>
    <p:sldId id="332" r:id="rId65"/>
    <p:sldId id="334" r:id="rId66"/>
    <p:sldId id="333" r:id="rId67"/>
    <p:sldId id="335" r:id="rId68"/>
    <p:sldId id="336" r:id="rId69"/>
    <p:sldId id="343" r:id="rId70"/>
    <p:sldId id="367" r:id="rId71"/>
    <p:sldId id="342" r:id="rId72"/>
    <p:sldId id="403" r:id="rId73"/>
    <p:sldId id="339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re BALCI" initials="EB" lastIdx="1" clrIdx="0">
    <p:extLst>
      <p:ext uri="{19B8F6BF-5375-455C-9EA6-DF929625EA0E}">
        <p15:presenceInfo xmlns:p15="http://schemas.microsoft.com/office/powerpoint/2012/main" userId="0f7fafe021f41a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76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commentAuthors" Target="commentAuthors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slide" Target="slides/slide73.xml" /><Relationship Id="rId79" Type="http://schemas.openxmlformats.org/officeDocument/2006/relationships/theme" Target="theme/theme1.xml" /><Relationship Id="rId5" Type="http://schemas.openxmlformats.org/officeDocument/2006/relationships/slide" Target="slides/slide4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tableStyles" Target="tableStyles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0B834-8079-4F9B-BBC7-5C426B2772FE}" type="doc">
      <dgm:prSet loTypeId="urn:microsoft.com/office/officeart/2005/8/layout/pList2#1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FEB50000-8C1D-45BC-BFE7-C4A95CA9C375}">
      <dgm:prSet custT="1"/>
      <dgm:spPr/>
      <dgm:t>
        <a:bodyPr/>
        <a:lstStyle/>
        <a:p>
          <a:pPr rtl="0"/>
          <a:r>
            <a:rPr lang="tr-TR" sz="1600" b="1" dirty="0">
              <a:solidFill>
                <a:srgbClr val="FF0000"/>
              </a:solidFill>
            </a:rPr>
            <a:t>Aşırı ısı yapımı</a:t>
          </a:r>
          <a:endParaRPr lang="tr-TR" sz="1600" dirty="0">
            <a:solidFill>
              <a:srgbClr val="FF0000"/>
            </a:solidFill>
          </a:endParaRPr>
        </a:p>
      </dgm:t>
    </dgm:pt>
    <dgm:pt modelId="{94E6803B-E3A8-4485-A4A3-7E9DB8BF8CA2}" type="parTrans" cxnId="{BB65B957-F346-4CDF-A8C5-2907F1C12D33}">
      <dgm:prSet/>
      <dgm:spPr/>
      <dgm:t>
        <a:bodyPr/>
        <a:lstStyle/>
        <a:p>
          <a:endParaRPr lang="tr-TR"/>
        </a:p>
      </dgm:t>
    </dgm:pt>
    <dgm:pt modelId="{9214B54E-A595-4629-923F-DEEF412EA425}" type="sibTrans" cxnId="{BB65B957-F346-4CDF-A8C5-2907F1C12D33}">
      <dgm:prSet/>
      <dgm:spPr/>
      <dgm:t>
        <a:bodyPr/>
        <a:lstStyle/>
        <a:p>
          <a:endParaRPr lang="tr-TR"/>
        </a:p>
      </dgm:t>
    </dgm:pt>
    <dgm:pt modelId="{296DB0E6-40D2-487B-9C1D-8B15237AC679}">
      <dgm:prSet custT="1"/>
      <dgm:spPr/>
      <dgm:t>
        <a:bodyPr/>
        <a:lstStyle/>
        <a:p>
          <a:pPr rtl="0"/>
          <a:r>
            <a:rPr lang="tr-TR" sz="1600" b="1" dirty="0"/>
            <a:t>Egzersiz</a:t>
          </a:r>
        </a:p>
      </dgm:t>
    </dgm:pt>
    <dgm:pt modelId="{14C950F8-61C5-4A52-979F-5644F630E754}" type="parTrans" cxnId="{C2C45DD4-754E-4ECD-B242-92B8341B706D}">
      <dgm:prSet/>
      <dgm:spPr/>
      <dgm:t>
        <a:bodyPr/>
        <a:lstStyle/>
        <a:p>
          <a:endParaRPr lang="tr-TR"/>
        </a:p>
      </dgm:t>
    </dgm:pt>
    <dgm:pt modelId="{0A55128D-59F8-4BDD-8070-CFFF78DEB3F2}" type="sibTrans" cxnId="{C2C45DD4-754E-4ECD-B242-92B8341B706D}">
      <dgm:prSet/>
      <dgm:spPr/>
      <dgm:t>
        <a:bodyPr/>
        <a:lstStyle/>
        <a:p>
          <a:endParaRPr lang="tr-TR"/>
        </a:p>
      </dgm:t>
    </dgm:pt>
    <dgm:pt modelId="{B0C12ABC-3FB8-4B36-85E6-352C974616DA}">
      <dgm:prSet custT="1"/>
      <dgm:spPr/>
      <dgm:t>
        <a:bodyPr/>
        <a:lstStyle/>
        <a:p>
          <a:pPr rtl="0"/>
          <a:r>
            <a:rPr lang="tr-TR" sz="1600" b="1" dirty="0" err="1"/>
            <a:t>Tirotoksikoz</a:t>
          </a:r>
          <a:r>
            <a:rPr lang="tr-TR" sz="1600" b="1" dirty="0"/>
            <a:t>: En sık endokrinolojik ateş nedeni</a:t>
          </a:r>
          <a:endParaRPr lang="tr-TR" sz="1600" dirty="0"/>
        </a:p>
      </dgm:t>
    </dgm:pt>
    <dgm:pt modelId="{FB0BC046-6D17-4CF4-9C5A-719685F99859}" type="parTrans" cxnId="{F43A491C-E00D-4D57-BEFA-D4079535DB1E}">
      <dgm:prSet/>
      <dgm:spPr/>
      <dgm:t>
        <a:bodyPr/>
        <a:lstStyle/>
        <a:p>
          <a:endParaRPr lang="tr-TR"/>
        </a:p>
      </dgm:t>
    </dgm:pt>
    <dgm:pt modelId="{34144C6D-29D9-4F9F-8115-02BC327F3499}" type="sibTrans" cxnId="{F43A491C-E00D-4D57-BEFA-D4079535DB1E}">
      <dgm:prSet/>
      <dgm:spPr/>
      <dgm:t>
        <a:bodyPr/>
        <a:lstStyle/>
        <a:p>
          <a:endParaRPr lang="tr-TR"/>
        </a:p>
      </dgm:t>
    </dgm:pt>
    <dgm:pt modelId="{0FFC3E2E-E5D0-4BBF-B285-DC57153C415B}">
      <dgm:prSet custT="1"/>
      <dgm:spPr/>
      <dgm:t>
        <a:bodyPr/>
        <a:lstStyle/>
        <a:p>
          <a:pPr rtl="0"/>
          <a:r>
            <a:rPr lang="tr-TR" sz="1600" dirty="0" err="1"/>
            <a:t>Feokromositoma</a:t>
          </a:r>
          <a:endParaRPr lang="tr-TR" sz="1600" dirty="0"/>
        </a:p>
      </dgm:t>
    </dgm:pt>
    <dgm:pt modelId="{8906FE99-7DED-464A-81DE-8EE1EDFE6002}" type="parTrans" cxnId="{3D7FFB08-C9ED-45B7-AFA3-4880F9BE54D8}">
      <dgm:prSet/>
      <dgm:spPr/>
      <dgm:t>
        <a:bodyPr/>
        <a:lstStyle/>
        <a:p>
          <a:endParaRPr lang="tr-TR"/>
        </a:p>
      </dgm:t>
    </dgm:pt>
    <dgm:pt modelId="{11C1AE35-EFCD-4BCC-9CC7-27752152D804}" type="sibTrans" cxnId="{3D7FFB08-C9ED-45B7-AFA3-4880F9BE54D8}">
      <dgm:prSet/>
      <dgm:spPr/>
      <dgm:t>
        <a:bodyPr/>
        <a:lstStyle/>
        <a:p>
          <a:endParaRPr lang="tr-TR"/>
        </a:p>
      </dgm:t>
    </dgm:pt>
    <dgm:pt modelId="{B57B56E3-0562-4838-96D1-BD17D6107467}">
      <dgm:prSet custT="1"/>
      <dgm:spPr/>
      <dgm:t>
        <a:bodyPr/>
        <a:lstStyle/>
        <a:p>
          <a:pPr rtl="0"/>
          <a:r>
            <a:rPr lang="tr-TR" sz="1600" dirty="0"/>
            <a:t>Salisilat zehirlenmesi</a:t>
          </a:r>
        </a:p>
      </dgm:t>
    </dgm:pt>
    <dgm:pt modelId="{EBB4FEC7-7F0C-4E23-9EF1-9D891278D85A}" type="parTrans" cxnId="{04BB4434-6642-4D71-84BD-8EE41DDF27CF}">
      <dgm:prSet/>
      <dgm:spPr/>
      <dgm:t>
        <a:bodyPr/>
        <a:lstStyle/>
        <a:p>
          <a:endParaRPr lang="tr-TR"/>
        </a:p>
      </dgm:t>
    </dgm:pt>
    <dgm:pt modelId="{C078CE18-D20B-4E93-9AEB-0910C222FC2E}" type="sibTrans" cxnId="{04BB4434-6642-4D71-84BD-8EE41DDF27CF}">
      <dgm:prSet/>
      <dgm:spPr/>
      <dgm:t>
        <a:bodyPr/>
        <a:lstStyle/>
        <a:p>
          <a:endParaRPr lang="tr-TR"/>
        </a:p>
      </dgm:t>
    </dgm:pt>
    <dgm:pt modelId="{759EC55F-CF40-40EA-A360-D081522AF693}">
      <dgm:prSet custT="1"/>
      <dgm:spPr/>
      <dgm:t>
        <a:bodyPr/>
        <a:lstStyle/>
        <a:p>
          <a:pPr rtl="0"/>
          <a:r>
            <a:rPr lang="tr-TR" sz="1600" dirty="0"/>
            <a:t>İlaç alışkanlığı: Kokain, amfetamin</a:t>
          </a:r>
        </a:p>
      </dgm:t>
    </dgm:pt>
    <dgm:pt modelId="{4BA607AE-63CB-4014-A62D-79EFF6AAD625}" type="parTrans" cxnId="{C7612FA0-1D35-4590-9B5F-DF8A79CC0A2A}">
      <dgm:prSet/>
      <dgm:spPr/>
      <dgm:t>
        <a:bodyPr/>
        <a:lstStyle/>
        <a:p>
          <a:endParaRPr lang="tr-TR"/>
        </a:p>
      </dgm:t>
    </dgm:pt>
    <dgm:pt modelId="{EE900CC3-D8BE-48E9-9EA1-71DAFDFB67A1}" type="sibTrans" cxnId="{C7612FA0-1D35-4590-9B5F-DF8A79CC0A2A}">
      <dgm:prSet/>
      <dgm:spPr/>
      <dgm:t>
        <a:bodyPr/>
        <a:lstStyle/>
        <a:p>
          <a:endParaRPr lang="tr-TR"/>
        </a:p>
      </dgm:t>
    </dgm:pt>
    <dgm:pt modelId="{4A2647F0-83C7-43AC-BB69-D9529DB606F8}">
      <dgm:prSet custT="1"/>
      <dgm:spPr/>
      <dgm:t>
        <a:bodyPr/>
        <a:lstStyle/>
        <a:p>
          <a:pPr rtl="0"/>
          <a:r>
            <a:rPr lang="tr-TR" sz="1600" dirty="0" err="1"/>
            <a:t>Delirium</a:t>
          </a:r>
          <a:r>
            <a:rPr lang="tr-TR" sz="1600" dirty="0"/>
            <a:t> </a:t>
          </a:r>
          <a:r>
            <a:rPr lang="tr-TR" sz="1600" dirty="0" err="1"/>
            <a:t>tremens</a:t>
          </a:r>
          <a:endParaRPr lang="tr-TR" sz="1600" dirty="0"/>
        </a:p>
      </dgm:t>
    </dgm:pt>
    <dgm:pt modelId="{60614DD9-BF7F-4885-BAE5-C008F6E30E96}" type="parTrans" cxnId="{02E8FE25-267E-4A8D-B939-7F85FFB2A5A2}">
      <dgm:prSet/>
      <dgm:spPr/>
      <dgm:t>
        <a:bodyPr/>
        <a:lstStyle/>
        <a:p>
          <a:endParaRPr lang="tr-TR"/>
        </a:p>
      </dgm:t>
    </dgm:pt>
    <dgm:pt modelId="{187E59F1-8C22-4E86-BD25-4D2CFFE62B7A}" type="sibTrans" cxnId="{02E8FE25-267E-4A8D-B939-7F85FFB2A5A2}">
      <dgm:prSet/>
      <dgm:spPr/>
      <dgm:t>
        <a:bodyPr/>
        <a:lstStyle/>
        <a:p>
          <a:endParaRPr lang="tr-TR"/>
        </a:p>
      </dgm:t>
    </dgm:pt>
    <dgm:pt modelId="{BE3CB45A-EB5A-4187-A4E1-54B19FE17562}">
      <dgm:prSet custT="1"/>
      <dgm:spPr/>
      <dgm:t>
        <a:bodyPr/>
        <a:lstStyle/>
        <a:p>
          <a:pPr rtl="0"/>
          <a:r>
            <a:rPr lang="tr-TR" sz="1600" dirty="0"/>
            <a:t>Status </a:t>
          </a:r>
          <a:r>
            <a:rPr lang="tr-TR" sz="1600" dirty="0" err="1"/>
            <a:t>epileptikus</a:t>
          </a:r>
          <a:endParaRPr lang="tr-TR" sz="1600" dirty="0"/>
        </a:p>
      </dgm:t>
    </dgm:pt>
    <dgm:pt modelId="{F3D59E2A-D48D-466F-B51C-1671D672A277}" type="parTrans" cxnId="{4BB7BC85-F60C-424C-888C-5EE08556FFCE}">
      <dgm:prSet/>
      <dgm:spPr/>
      <dgm:t>
        <a:bodyPr/>
        <a:lstStyle/>
        <a:p>
          <a:endParaRPr lang="tr-TR"/>
        </a:p>
      </dgm:t>
    </dgm:pt>
    <dgm:pt modelId="{A210123F-B821-4B6D-B12C-3C173E5181E3}" type="sibTrans" cxnId="{4BB7BC85-F60C-424C-888C-5EE08556FFCE}">
      <dgm:prSet/>
      <dgm:spPr/>
      <dgm:t>
        <a:bodyPr/>
        <a:lstStyle/>
        <a:p>
          <a:endParaRPr lang="tr-TR"/>
        </a:p>
      </dgm:t>
    </dgm:pt>
    <dgm:pt modelId="{BC50C4FD-DE82-4A82-A171-D565A44EA305}">
      <dgm:prSet custT="1"/>
      <dgm:spPr/>
      <dgm:t>
        <a:bodyPr/>
        <a:lstStyle/>
        <a:p>
          <a:pPr rtl="0"/>
          <a:r>
            <a:rPr lang="tr-TR" sz="1600" dirty="0" err="1"/>
            <a:t>Tetanoz</a:t>
          </a:r>
          <a:endParaRPr lang="tr-TR" sz="1600" dirty="0"/>
        </a:p>
      </dgm:t>
    </dgm:pt>
    <dgm:pt modelId="{CD8D857F-68A3-4499-AFE1-2F4EA3E1A4A7}" type="parTrans" cxnId="{DEC5A2F1-94B6-46F1-B9A9-BFB86AD8598B}">
      <dgm:prSet/>
      <dgm:spPr/>
      <dgm:t>
        <a:bodyPr/>
        <a:lstStyle/>
        <a:p>
          <a:endParaRPr lang="tr-TR"/>
        </a:p>
      </dgm:t>
    </dgm:pt>
    <dgm:pt modelId="{04D535BB-6C90-4F8D-BFDC-539C582D430C}" type="sibTrans" cxnId="{DEC5A2F1-94B6-46F1-B9A9-BFB86AD8598B}">
      <dgm:prSet/>
      <dgm:spPr/>
      <dgm:t>
        <a:bodyPr/>
        <a:lstStyle/>
        <a:p>
          <a:endParaRPr lang="tr-TR"/>
        </a:p>
      </dgm:t>
    </dgm:pt>
    <dgm:pt modelId="{2F1BE0C2-EEF1-4916-9FD3-C2C5ADEA88ED}">
      <dgm:prSet custT="1"/>
      <dgm:spPr/>
      <dgm:t>
        <a:bodyPr/>
        <a:lstStyle/>
        <a:p>
          <a:pPr rtl="0"/>
          <a:r>
            <a:rPr lang="tr-TR" sz="1600" b="1" dirty="0">
              <a:solidFill>
                <a:srgbClr val="FF0000"/>
              </a:solidFill>
            </a:rPr>
            <a:t>Isı yayımının azalması</a:t>
          </a:r>
          <a:endParaRPr lang="tr-TR" sz="1600" dirty="0">
            <a:solidFill>
              <a:srgbClr val="FF0000"/>
            </a:solidFill>
          </a:endParaRPr>
        </a:p>
      </dgm:t>
    </dgm:pt>
    <dgm:pt modelId="{CB06A073-B7D1-448A-B671-59B9D3BE0D92}" type="parTrans" cxnId="{789D3E7D-2800-429D-AE6C-6A9E00A46237}">
      <dgm:prSet/>
      <dgm:spPr/>
      <dgm:t>
        <a:bodyPr/>
        <a:lstStyle/>
        <a:p>
          <a:endParaRPr lang="tr-TR"/>
        </a:p>
      </dgm:t>
    </dgm:pt>
    <dgm:pt modelId="{94CD1F0B-3699-461A-8D14-5883B8909DB8}" type="sibTrans" cxnId="{789D3E7D-2800-429D-AE6C-6A9E00A46237}">
      <dgm:prSet/>
      <dgm:spPr/>
      <dgm:t>
        <a:bodyPr/>
        <a:lstStyle/>
        <a:p>
          <a:endParaRPr lang="tr-TR"/>
        </a:p>
      </dgm:t>
    </dgm:pt>
    <dgm:pt modelId="{A4FC0DB4-5A40-43CE-85C4-4B77A8454761}">
      <dgm:prSet custT="1"/>
      <dgm:spPr/>
      <dgm:t>
        <a:bodyPr/>
        <a:lstStyle/>
        <a:p>
          <a:pPr rtl="0"/>
          <a:r>
            <a:rPr lang="tr-TR" sz="1600" dirty="0"/>
            <a:t>Sıcak çarpması</a:t>
          </a:r>
        </a:p>
      </dgm:t>
    </dgm:pt>
    <dgm:pt modelId="{5CF9A437-D5B7-4F44-804B-9FD552759715}" type="parTrans" cxnId="{6895E690-410C-427C-9840-0FD00CEA154E}">
      <dgm:prSet/>
      <dgm:spPr/>
      <dgm:t>
        <a:bodyPr/>
        <a:lstStyle/>
        <a:p>
          <a:endParaRPr lang="tr-TR"/>
        </a:p>
      </dgm:t>
    </dgm:pt>
    <dgm:pt modelId="{372F08CF-0057-47E2-BF32-674CFE41143F}" type="sibTrans" cxnId="{6895E690-410C-427C-9840-0FD00CEA154E}">
      <dgm:prSet/>
      <dgm:spPr/>
      <dgm:t>
        <a:bodyPr/>
        <a:lstStyle/>
        <a:p>
          <a:endParaRPr lang="tr-TR"/>
        </a:p>
      </dgm:t>
    </dgm:pt>
    <dgm:pt modelId="{72AB12EE-67A4-4176-99FD-BB065A44EF4B}">
      <dgm:prSet custT="1"/>
      <dgm:spPr/>
      <dgm:t>
        <a:bodyPr/>
        <a:lstStyle/>
        <a:p>
          <a:pPr rtl="0"/>
          <a:r>
            <a:rPr lang="tr-TR" sz="1600" b="1" dirty="0" err="1"/>
            <a:t>Dehidratasyon</a:t>
          </a:r>
          <a:r>
            <a:rPr lang="tr-TR" sz="1600" b="1" dirty="0"/>
            <a:t>: En sık </a:t>
          </a:r>
          <a:r>
            <a:rPr lang="tr-TR" sz="1600" b="1" dirty="0" err="1"/>
            <a:t>hipertermi</a:t>
          </a:r>
          <a:r>
            <a:rPr lang="tr-TR" sz="1600" b="1" dirty="0"/>
            <a:t> nedeni</a:t>
          </a:r>
          <a:endParaRPr lang="tr-TR" sz="1600" dirty="0"/>
        </a:p>
      </dgm:t>
    </dgm:pt>
    <dgm:pt modelId="{3EA22091-85A6-4A13-B4C5-17A571258C3F}" type="parTrans" cxnId="{D2B919BD-1A45-429D-A898-4E585C176BF1}">
      <dgm:prSet/>
      <dgm:spPr/>
      <dgm:t>
        <a:bodyPr/>
        <a:lstStyle/>
        <a:p>
          <a:endParaRPr lang="tr-TR"/>
        </a:p>
      </dgm:t>
    </dgm:pt>
    <dgm:pt modelId="{113BD92C-77F6-49DB-9005-D96644DDFE32}" type="sibTrans" cxnId="{D2B919BD-1A45-429D-A898-4E585C176BF1}">
      <dgm:prSet/>
      <dgm:spPr/>
      <dgm:t>
        <a:bodyPr/>
        <a:lstStyle/>
        <a:p>
          <a:endParaRPr lang="tr-TR"/>
        </a:p>
      </dgm:t>
    </dgm:pt>
    <dgm:pt modelId="{939E3271-E600-41A0-A611-5A9017939160}">
      <dgm:prSet custT="1"/>
      <dgm:spPr/>
      <dgm:t>
        <a:bodyPr/>
        <a:lstStyle/>
        <a:p>
          <a:pPr rtl="0"/>
          <a:r>
            <a:rPr lang="tr-TR" sz="1600" dirty="0" err="1"/>
            <a:t>Otonomik</a:t>
          </a:r>
          <a:r>
            <a:rPr lang="tr-TR" sz="1600" dirty="0"/>
            <a:t> </a:t>
          </a:r>
          <a:r>
            <a:rPr lang="tr-TR" sz="1600" dirty="0" err="1"/>
            <a:t>disfonksiyon</a:t>
          </a:r>
          <a:endParaRPr lang="tr-TR" sz="1600" dirty="0"/>
        </a:p>
      </dgm:t>
    </dgm:pt>
    <dgm:pt modelId="{DA5D2DED-F360-4C6F-9FFD-D3A0BAA42BED}" type="parTrans" cxnId="{346F90C2-0EDA-4547-A108-6EFB177DCF3C}">
      <dgm:prSet/>
      <dgm:spPr/>
      <dgm:t>
        <a:bodyPr/>
        <a:lstStyle/>
        <a:p>
          <a:endParaRPr lang="tr-TR"/>
        </a:p>
      </dgm:t>
    </dgm:pt>
    <dgm:pt modelId="{22DFCC8A-316F-4BC3-90BF-5755EF1884CD}" type="sibTrans" cxnId="{346F90C2-0EDA-4547-A108-6EFB177DCF3C}">
      <dgm:prSet/>
      <dgm:spPr/>
      <dgm:t>
        <a:bodyPr/>
        <a:lstStyle/>
        <a:p>
          <a:endParaRPr lang="tr-TR"/>
        </a:p>
      </dgm:t>
    </dgm:pt>
    <dgm:pt modelId="{B727C9A3-4D15-4E90-98AD-0404E1B8AD28}">
      <dgm:prSet custT="1"/>
      <dgm:spPr/>
      <dgm:t>
        <a:bodyPr/>
        <a:lstStyle/>
        <a:p>
          <a:pPr rtl="0"/>
          <a:r>
            <a:rPr lang="tr-TR" sz="1600"/>
            <a:t>Antikolinerjikler</a:t>
          </a:r>
        </a:p>
      </dgm:t>
    </dgm:pt>
    <dgm:pt modelId="{F6DB8771-0D5B-400F-8CE8-D53D61F2A114}" type="parTrans" cxnId="{ADEC10EC-5BA5-4D41-BDF1-C6BF689E1B5F}">
      <dgm:prSet/>
      <dgm:spPr/>
      <dgm:t>
        <a:bodyPr/>
        <a:lstStyle/>
        <a:p>
          <a:endParaRPr lang="tr-TR"/>
        </a:p>
      </dgm:t>
    </dgm:pt>
    <dgm:pt modelId="{F373B399-6FC7-4334-9819-DF53D5FFDEA7}" type="sibTrans" cxnId="{ADEC10EC-5BA5-4D41-BDF1-C6BF689E1B5F}">
      <dgm:prSet/>
      <dgm:spPr/>
      <dgm:t>
        <a:bodyPr/>
        <a:lstStyle/>
        <a:p>
          <a:endParaRPr lang="tr-TR"/>
        </a:p>
      </dgm:t>
    </dgm:pt>
    <dgm:pt modelId="{8986135D-BEF9-4CBC-84D1-640B81F45659}">
      <dgm:prSet custT="1"/>
      <dgm:spPr/>
      <dgm:t>
        <a:bodyPr/>
        <a:lstStyle/>
        <a:p>
          <a:pPr rtl="0"/>
          <a:r>
            <a:rPr lang="tr-TR" sz="1600" dirty="0" err="1"/>
            <a:t>Nöroleptikler</a:t>
          </a:r>
          <a:endParaRPr lang="tr-TR" sz="1600" dirty="0"/>
        </a:p>
      </dgm:t>
    </dgm:pt>
    <dgm:pt modelId="{CB411C03-5417-4927-BA3E-5EB13745DF51}" type="parTrans" cxnId="{C402420B-0290-4099-A9A7-3C8803D40E6E}">
      <dgm:prSet/>
      <dgm:spPr/>
      <dgm:t>
        <a:bodyPr/>
        <a:lstStyle/>
        <a:p>
          <a:endParaRPr lang="tr-TR"/>
        </a:p>
      </dgm:t>
    </dgm:pt>
    <dgm:pt modelId="{5AA4FB4C-D416-4170-A07A-93B212726540}" type="sibTrans" cxnId="{C402420B-0290-4099-A9A7-3C8803D40E6E}">
      <dgm:prSet/>
      <dgm:spPr/>
      <dgm:t>
        <a:bodyPr/>
        <a:lstStyle/>
        <a:p>
          <a:endParaRPr lang="tr-TR"/>
        </a:p>
      </dgm:t>
    </dgm:pt>
    <dgm:pt modelId="{A9A3A44E-1B0E-4357-8D6E-89F59FA4FB6B}">
      <dgm:prSet custT="1"/>
      <dgm:spPr/>
      <dgm:t>
        <a:bodyPr/>
        <a:lstStyle/>
        <a:p>
          <a:pPr rtl="0"/>
          <a:r>
            <a:rPr lang="tr-TR" sz="1600" b="1" dirty="0" err="1">
              <a:solidFill>
                <a:srgbClr val="FF0000"/>
              </a:solidFill>
            </a:rPr>
            <a:t>Hipotalamik</a:t>
          </a:r>
          <a:r>
            <a:rPr lang="tr-TR" sz="1600" b="1" dirty="0">
              <a:solidFill>
                <a:srgbClr val="FF0000"/>
              </a:solidFill>
            </a:rPr>
            <a:t> </a:t>
          </a:r>
          <a:r>
            <a:rPr lang="tr-TR" sz="1600" b="1" dirty="0" err="1">
              <a:solidFill>
                <a:srgbClr val="FF0000"/>
              </a:solidFill>
            </a:rPr>
            <a:t>disfonksiyon</a:t>
          </a:r>
          <a:endParaRPr lang="tr-TR" sz="1600" dirty="0">
            <a:solidFill>
              <a:srgbClr val="FF0000"/>
            </a:solidFill>
          </a:endParaRPr>
        </a:p>
      </dgm:t>
    </dgm:pt>
    <dgm:pt modelId="{E40808CA-1FBF-48F6-843A-56B48BC799B9}" type="parTrans" cxnId="{2DF391CC-ACC2-4B2D-9EAE-63386904D209}">
      <dgm:prSet/>
      <dgm:spPr/>
      <dgm:t>
        <a:bodyPr/>
        <a:lstStyle/>
        <a:p>
          <a:endParaRPr lang="tr-TR"/>
        </a:p>
      </dgm:t>
    </dgm:pt>
    <dgm:pt modelId="{0E694D27-9EFC-42AC-B1B1-3E93206F5491}" type="sibTrans" cxnId="{2DF391CC-ACC2-4B2D-9EAE-63386904D209}">
      <dgm:prSet/>
      <dgm:spPr/>
      <dgm:t>
        <a:bodyPr/>
        <a:lstStyle/>
        <a:p>
          <a:endParaRPr lang="tr-TR"/>
        </a:p>
      </dgm:t>
    </dgm:pt>
    <dgm:pt modelId="{44FFF7EF-2114-4FD7-A251-87DE31F9FA5D}">
      <dgm:prSet custT="1"/>
      <dgm:spPr/>
      <dgm:t>
        <a:bodyPr/>
        <a:lstStyle/>
        <a:p>
          <a:pPr rtl="0"/>
          <a:r>
            <a:rPr lang="tr-TR" sz="1600" dirty="0" err="1"/>
            <a:t>Nöroleptikler</a:t>
          </a:r>
          <a:endParaRPr lang="tr-TR" sz="1600" dirty="0"/>
        </a:p>
      </dgm:t>
    </dgm:pt>
    <dgm:pt modelId="{21909E6B-EA19-47CD-9FC3-A617A2527EFE}" type="parTrans" cxnId="{BA8992D4-281E-4782-8236-3B530AD989D2}">
      <dgm:prSet/>
      <dgm:spPr/>
      <dgm:t>
        <a:bodyPr/>
        <a:lstStyle/>
        <a:p>
          <a:endParaRPr lang="tr-TR"/>
        </a:p>
      </dgm:t>
    </dgm:pt>
    <dgm:pt modelId="{CEA516E6-332E-4AB9-8EA0-8CA0B8E768F6}" type="sibTrans" cxnId="{BA8992D4-281E-4782-8236-3B530AD989D2}">
      <dgm:prSet/>
      <dgm:spPr/>
      <dgm:t>
        <a:bodyPr/>
        <a:lstStyle/>
        <a:p>
          <a:endParaRPr lang="tr-TR"/>
        </a:p>
      </dgm:t>
    </dgm:pt>
    <dgm:pt modelId="{2B9132D3-4C01-42F0-8BB2-09932556EB0D}">
      <dgm:prSet custT="1"/>
      <dgm:spPr/>
      <dgm:t>
        <a:bodyPr/>
        <a:lstStyle/>
        <a:p>
          <a:pPr rtl="0"/>
          <a:r>
            <a:rPr lang="tr-TR" sz="1600" dirty="0" err="1"/>
            <a:t>Serebrovasküler</a:t>
          </a:r>
          <a:r>
            <a:rPr lang="tr-TR" sz="1600" dirty="0"/>
            <a:t> olaylar</a:t>
          </a:r>
        </a:p>
      </dgm:t>
    </dgm:pt>
    <dgm:pt modelId="{68E35DC6-44DE-45EB-8FB0-06969208B6F0}" type="parTrans" cxnId="{34CBF29B-91BA-4F32-A8F6-96D6B9B0A1E8}">
      <dgm:prSet/>
      <dgm:spPr/>
      <dgm:t>
        <a:bodyPr/>
        <a:lstStyle/>
        <a:p>
          <a:endParaRPr lang="tr-TR"/>
        </a:p>
      </dgm:t>
    </dgm:pt>
    <dgm:pt modelId="{9424C808-6ED6-41F6-8295-33FFAF275FCD}" type="sibTrans" cxnId="{34CBF29B-91BA-4F32-A8F6-96D6B9B0A1E8}">
      <dgm:prSet/>
      <dgm:spPr/>
      <dgm:t>
        <a:bodyPr/>
        <a:lstStyle/>
        <a:p>
          <a:endParaRPr lang="tr-TR"/>
        </a:p>
      </dgm:t>
    </dgm:pt>
    <dgm:pt modelId="{2117FB59-A36F-4697-B839-D92373E752FB}">
      <dgm:prSet custT="1"/>
      <dgm:spPr/>
      <dgm:t>
        <a:bodyPr/>
        <a:lstStyle/>
        <a:p>
          <a:pPr rtl="0"/>
          <a:r>
            <a:rPr lang="tr-TR" sz="1600" dirty="0" err="1"/>
            <a:t>Ensefalitler</a:t>
          </a:r>
          <a:endParaRPr lang="tr-TR" sz="1600" dirty="0"/>
        </a:p>
      </dgm:t>
    </dgm:pt>
    <dgm:pt modelId="{3F2F65E2-B6B1-46BC-8D92-EDE305E2C3F5}" type="parTrans" cxnId="{3312809A-F46D-469C-820B-088E6884A5EF}">
      <dgm:prSet/>
      <dgm:spPr/>
      <dgm:t>
        <a:bodyPr/>
        <a:lstStyle/>
        <a:p>
          <a:endParaRPr lang="tr-TR"/>
        </a:p>
      </dgm:t>
    </dgm:pt>
    <dgm:pt modelId="{A003E014-99A3-4DE7-9BA9-BFEDEEE30262}" type="sibTrans" cxnId="{3312809A-F46D-469C-820B-088E6884A5EF}">
      <dgm:prSet/>
      <dgm:spPr/>
      <dgm:t>
        <a:bodyPr/>
        <a:lstStyle/>
        <a:p>
          <a:endParaRPr lang="tr-TR"/>
        </a:p>
      </dgm:t>
    </dgm:pt>
    <dgm:pt modelId="{1CB3C6E8-FCFB-4F2D-86AD-7781636A64F9}">
      <dgm:prSet custT="1"/>
      <dgm:spPr/>
      <dgm:t>
        <a:bodyPr/>
        <a:lstStyle/>
        <a:p>
          <a:pPr rtl="0"/>
          <a:r>
            <a:rPr lang="tr-TR" sz="1600" dirty="0" err="1"/>
            <a:t>Granülomatöz</a:t>
          </a:r>
          <a:r>
            <a:rPr lang="tr-TR" sz="1600" dirty="0"/>
            <a:t> enfeksiyonlar</a:t>
          </a:r>
        </a:p>
      </dgm:t>
    </dgm:pt>
    <dgm:pt modelId="{63BC7C27-8AF8-47BF-AF3A-8F3B479BF37E}" type="parTrans" cxnId="{46B7AE62-E7E5-43CA-8AC3-DD5DE21EEB20}">
      <dgm:prSet/>
      <dgm:spPr/>
      <dgm:t>
        <a:bodyPr/>
        <a:lstStyle/>
        <a:p>
          <a:endParaRPr lang="tr-TR"/>
        </a:p>
      </dgm:t>
    </dgm:pt>
    <dgm:pt modelId="{12778F6C-D944-4B89-90B5-8F585382236C}" type="sibTrans" cxnId="{46B7AE62-E7E5-43CA-8AC3-DD5DE21EEB20}">
      <dgm:prSet/>
      <dgm:spPr/>
      <dgm:t>
        <a:bodyPr/>
        <a:lstStyle/>
        <a:p>
          <a:endParaRPr lang="tr-TR"/>
        </a:p>
      </dgm:t>
    </dgm:pt>
    <dgm:pt modelId="{1C613AED-AFBC-4638-866B-31945C7756A9}">
      <dgm:prSet custT="1"/>
      <dgm:spPr/>
      <dgm:t>
        <a:bodyPr/>
        <a:lstStyle/>
        <a:p>
          <a:pPr rtl="0"/>
          <a:r>
            <a:rPr lang="tr-TR" sz="1600" dirty="0"/>
            <a:t>Travma</a:t>
          </a:r>
        </a:p>
      </dgm:t>
    </dgm:pt>
    <dgm:pt modelId="{8469FD83-0258-49E1-AC58-715B532339D4}" type="parTrans" cxnId="{C3A02C33-F8B7-4D03-AD86-7A31822625FD}">
      <dgm:prSet/>
      <dgm:spPr/>
      <dgm:t>
        <a:bodyPr/>
        <a:lstStyle/>
        <a:p>
          <a:endParaRPr lang="tr-TR"/>
        </a:p>
      </dgm:t>
    </dgm:pt>
    <dgm:pt modelId="{B0FD4C4F-1EBD-4E38-9034-D5B2EEBE1AAD}" type="sibTrans" cxnId="{C3A02C33-F8B7-4D03-AD86-7A31822625FD}">
      <dgm:prSet/>
      <dgm:spPr/>
      <dgm:t>
        <a:bodyPr/>
        <a:lstStyle/>
        <a:p>
          <a:endParaRPr lang="tr-TR"/>
        </a:p>
      </dgm:t>
    </dgm:pt>
    <dgm:pt modelId="{95D97F89-F26B-4441-9725-0C760F51E88F}">
      <dgm:prSet custT="1"/>
      <dgm:spPr/>
      <dgm:t>
        <a:bodyPr/>
        <a:lstStyle/>
        <a:p>
          <a:pPr rtl="0"/>
          <a:r>
            <a:rPr lang="tr-TR" sz="1600" b="0" dirty="0"/>
            <a:t>Nöroleptikler: En sık haloperidol</a:t>
          </a:r>
        </a:p>
      </dgm:t>
    </dgm:pt>
    <dgm:pt modelId="{534703EC-DA40-4065-A12E-5533C912B8DB}" type="parTrans" cxnId="{ACC32A16-F441-4411-B89D-AEBAEBAE7785}">
      <dgm:prSet/>
      <dgm:spPr/>
      <dgm:t>
        <a:bodyPr/>
        <a:lstStyle/>
        <a:p>
          <a:endParaRPr lang="tr-TR"/>
        </a:p>
      </dgm:t>
    </dgm:pt>
    <dgm:pt modelId="{91295606-8103-4A31-A114-F122B4316E9F}" type="sibTrans" cxnId="{ACC32A16-F441-4411-B89D-AEBAEBAE7785}">
      <dgm:prSet/>
      <dgm:spPr/>
      <dgm:t>
        <a:bodyPr/>
        <a:lstStyle/>
        <a:p>
          <a:endParaRPr lang="tr-TR"/>
        </a:p>
      </dgm:t>
    </dgm:pt>
    <dgm:pt modelId="{DBED61EA-34A7-4F5C-9FB1-DEF056D84F66}" type="pres">
      <dgm:prSet presAssocID="{89B0B834-8079-4F9B-BBC7-5C426B2772FE}" presName="Name0" presStyleCnt="0">
        <dgm:presLayoutVars>
          <dgm:dir/>
          <dgm:resizeHandles val="exact"/>
        </dgm:presLayoutVars>
      </dgm:prSet>
      <dgm:spPr/>
    </dgm:pt>
    <dgm:pt modelId="{368912C0-850E-4C5C-80E3-8F6598437EFC}" type="pres">
      <dgm:prSet presAssocID="{89B0B834-8079-4F9B-BBC7-5C426B2772FE}" presName="bkgdShp" presStyleLbl="alignAccFollowNode1" presStyleIdx="0" presStyleCnt="1" custScaleX="83999" custScaleY="9046" custLinFactNeighborX="-875" custLinFactNeighborY="-1177"/>
      <dgm:spPr/>
    </dgm:pt>
    <dgm:pt modelId="{EBBD82FF-4F30-4C39-B31C-51D8A78030D9}" type="pres">
      <dgm:prSet presAssocID="{89B0B834-8079-4F9B-BBC7-5C426B2772FE}" presName="linComp" presStyleCnt="0"/>
      <dgm:spPr/>
    </dgm:pt>
    <dgm:pt modelId="{0143E23B-7C66-42E6-A7B7-07FAD59B06B4}" type="pres">
      <dgm:prSet presAssocID="{FEB50000-8C1D-45BC-BFE7-C4A95CA9C375}" presName="compNode" presStyleCnt="0"/>
      <dgm:spPr/>
    </dgm:pt>
    <dgm:pt modelId="{B0BCD4C5-E006-4AD8-8E98-1062601374EB}" type="pres">
      <dgm:prSet presAssocID="{FEB50000-8C1D-45BC-BFE7-C4A95CA9C375}" presName="node" presStyleLbl="node1" presStyleIdx="0" presStyleCnt="3" custScaleY="181041" custLinFactNeighborX="-3988" custLinFactNeighborY="-21037">
        <dgm:presLayoutVars>
          <dgm:bulletEnabled val="1"/>
        </dgm:presLayoutVars>
      </dgm:prSet>
      <dgm:spPr/>
    </dgm:pt>
    <dgm:pt modelId="{982CA05E-9586-4112-8443-74C26B250821}" type="pres">
      <dgm:prSet presAssocID="{FEB50000-8C1D-45BC-BFE7-C4A95CA9C375}" presName="invisiNode" presStyleLbl="node1" presStyleIdx="0" presStyleCnt="3"/>
      <dgm:spPr/>
    </dgm:pt>
    <dgm:pt modelId="{62E9D63C-E3A2-42D0-A109-968165B96B59}" type="pres">
      <dgm:prSet presAssocID="{FEB50000-8C1D-45BC-BFE7-C4A95CA9C375}" presName="imagNode" presStyleLbl="fgImgPlace1" presStyleIdx="0" presStyleCnt="3" custScaleX="53194" custScaleY="3042" custLinFactX="100000" custLinFactY="65681" custLinFactNeighborX="122979" custLinFactNeighborY="100000"/>
      <dgm:spPr/>
    </dgm:pt>
    <dgm:pt modelId="{42F7DF31-230B-48BB-85B7-BEFF6E4E1B90}" type="pres">
      <dgm:prSet presAssocID="{9214B54E-A595-4629-923F-DEEF412EA425}" presName="sibTrans" presStyleLbl="sibTrans2D1" presStyleIdx="0" presStyleCnt="0"/>
      <dgm:spPr/>
    </dgm:pt>
    <dgm:pt modelId="{F6F0211A-1857-45B0-A6EF-18788B848D3B}" type="pres">
      <dgm:prSet presAssocID="{2F1BE0C2-EEF1-4916-9FD3-C2C5ADEA88ED}" presName="compNode" presStyleCnt="0"/>
      <dgm:spPr/>
    </dgm:pt>
    <dgm:pt modelId="{C3072830-AFA6-4A78-BE8F-BB6D16E242A3}" type="pres">
      <dgm:prSet presAssocID="{2F1BE0C2-EEF1-4916-9FD3-C2C5ADEA88ED}" presName="node" presStyleLbl="node1" presStyleIdx="1" presStyleCnt="3" custScaleY="181818" custLinFactNeighborX="2341" custLinFactNeighborY="-26056">
        <dgm:presLayoutVars>
          <dgm:bulletEnabled val="1"/>
        </dgm:presLayoutVars>
      </dgm:prSet>
      <dgm:spPr/>
    </dgm:pt>
    <dgm:pt modelId="{70EE7DD8-B27F-4E13-94FB-5D05AA9C60A3}" type="pres">
      <dgm:prSet presAssocID="{2F1BE0C2-EEF1-4916-9FD3-C2C5ADEA88ED}" presName="invisiNode" presStyleLbl="node1" presStyleIdx="1" presStyleCnt="3"/>
      <dgm:spPr/>
    </dgm:pt>
    <dgm:pt modelId="{1FF99AF2-209D-461A-8C5C-3C369442301B}" type="pres">
      <dgm:prSet presAssocID="{2F1BE0C2-EEF1-4916-9FD3-C2C5ADEA88ED}" presName="imagNode" presStyleLbl="fgImgPlace1" presStyleIdx="1" presStyleCnt="3" custFlipVert="1" custScaleX="53616" custScaleY="3042" custLinFactY="79621" custLinFactNeighborX="92339" custLinFactNeighborY="100000"/>
      <dgm:spPr/>
    </dgm:pt>
    <dgm:pt modelId="{7E81190B-397A-4D52-87A1-19888AE240E9}" type="pres">
      <dgm:prSet presAssocID="{94CD1F0B-3699-461A-8D14-5883B8909DB8}" presName="sibTrans" presStyleLbl="sibTrans2D1" presStyleIdx="0" presStyleCnt="0"/>
      <dgm:spPr/>
    </dgm:pt>
    <dgm:pt modelId="{A3590BD3-AA92-4178-AD44-DBC664B88604}" type="pres">
      <dgm:prSet presAssocID="{A9A3A44E-1B0E-4357-8D6E-89F59FA4FB6B}" presName="compNode" presStyleCnt="0"/>
      <dgm:spPr/>
    </dgm:pt>
    <dgm:pt modelId="{E9964432-F02A-434A-96D5-DE93A9A6358E}" type="pres">
      <dgm:prSet presAssocID="{A9A3A44E-1B0E-4357-8D6E-89F59FA4FB6B}" presName="node" presStyleLbl="node1" presStyleIdx="2" presStyleCnt="3" custScaleY="181818" custLinFactNeighborX="2552" custLinFactNeighborY="-26056">
        <dgm:presLayoutVars>
          <dgm:bulletEnabled val="1"/>
        </dgm:presLayoutVars>
      </dgm:prSet>
      <dgm:spPr/>
    </dgm:pt>
    <dgm:pt modelId="{9138764F-C12A-4665-B5F2-A76F4ED4FE27}" type="pres">
      <dgm:prSet presAssocID="{A9A3A44E-1B0E-4357-8D6E-89F59FA4FB6B}" presName="invisiNode" presStyleLbl="node1" presStyleIdx="2" presStyleCnt="3"/>
      <dgm:spPr/>
    </dgm:pt>
    <dgm:pt modelId="{390BB973-8AC4-40E6-B9C7-F6239036A90B}" type="pres">
      <dgm:prSet presAssocID="{A9A3A44E-1B0E-4357-8D6E-89F59FA4FB6B}" presName="imagNode" presStyleLbl="fgImgPlace1" presStyleIdx="2" presStyleCnt="3" custFlipVert="1" custScaleX="71911" custScaleY="3042" custLinFactY="70328" custLinFactNeighborX="6380" custLinFactNeighborY="100000"/>
      <dgm:spPr/>
    </dgm:pt>
  </dgm:ptLst>
  <dgm:cxnLst>
    <dgm:cxn modelId="{3D7FFB08-C9ED-45B7-AFA3-4880F9BE54D8}" srcId="{FEB50000-8C1D-45BC-BFE7-C4A95CA9C375}" destId="{0FFC3E2E-E5D0-4BBF-B285-DC57153C415B}" srcOrd="3" destOrd="0" parTransId="{8906FE99-7DED-464A-81DE-8EE1EDFE6002}" sibTransId="{11C1AE35-EFCD-4BCC-9CC7-27752152D804}"/>
    <dgm:cxn modelId="{AEE6810A-01AA-4037-81AF-64BDC4393B2C}" type="presOf" srcId="{B0C12ABC-3FB8-4B36-85E6-352C974616DA}" destId="{B0BCD4C5-E006-4AD8-8E98-1062601374EB}" srcOrd="0" destOrd="3" presId="urn:microsoft.com/office/officeart/2005/8/layout/pList2#1"/>
    <dgm:cxn modelId="{C402420B-0290-4099-A9A7-3C8803D40E6E}" srcId="{2F1BE0C2-EEF1-4916-9FD3-C2C5ADEA88ED}" destId="{8986135D-BEF9-4CBC-84D1-640B81F45659}" srcOrd="4" destOrd="0" parTransId="{CB411C03-5417-4927-BA3E-5EB13745DF51}" sibTransId="{5AA4FB4C-D416-4170-A07A-93B212726540}"/>
    <dgm:cxn modelId="{1E673A0E-31C1-4B3F-B7D8-778238B52E65}" type="presOf" srcId="{95D97F89-F26B-4441-9725-0C760F51E88F}" destId="{B0BCD4C5-E006-4AD8-8E98-1062601374EB}" srcOrd="0" destOrd="2" presId="urn:microsoft.com/office/officeart/2005/8/layout/pList2#1"/>
    <dgm:cxn modelId="{ACC32A16-F441-4411-B89D-AEBAEBAE7785}" srcId="{FEB50000-8C1D-45BC-BFE7-C4A95CA9C375}" destId="{95D97F89-F26B-4441-9725-0C760F51E88F}" srcOrd="1" destOrd="0" parTransId="{534703EC-DA40-4065-A12E-5533C912B8DB}" sibTransId="{91295606-8103-4A31-A114-F122B4316E9F}"/>
    <dgm:cxn modelId="{F43A491C-E00D-4D57-BEFA-D4079535DB1E}" srcId="{FEB50000-8C1D-45BC-BFE7-C4A95CA9C375}" destId="{B0C12ABC-3FB8-4B36-85E6-352C974616DA}" srcOrd="2" destOrd="0" parTransId="{FB0BC046-6D17-4CF4-9C5A-719685F99859}" sibTransId="{34144C6D-29D9-4F9F-8115-02BC327F3499}"/>
    <dgm:cxn modelId="{3FB9A71D-38DE-461D-8749-906036EF312D}" type="presOf" srcId="{94CD1F0B-3699-461A-8D14-5883B8909DB8}" destId="{7E81190B-397A-4D52-87A1-19888AE240E9}" srcOrd="0" destOrd="0" presId="urn:microsoft.com/office/officeart/2005/8/layout/pList2#1"/>
    <dgm:cxn modelId="{8F5BE71D-EAF9-4491-BA7F-D5381A0D392F}" type="presOf" srcId="{BE3CB45A-EB5A-4187-A4E1-54B19FE17562}" destId="{B0BCD4C5-E006-4AD8-8E98-1062601374EB}" srcOrd="0" destOrd="8" presId="urn:microsoft.com/office/officeart/2005/8/layout/pList2#1"/>
    <dgm:cxn modelId="{02E8FE25-267E-4A8D-B939-7F85FFB2A5A2}" srcId="{FEB50000-8C1D-45BC-BFE7-C4A95CA9C375}" destId="{4A2647F0-83C7-43AC-BB69-D9529DB606F8}" srcOrd="6" destOrd="0" parTransId="{60614DD9-BF7F-4885-BAE5-C008F6E30E96}" sibTransId="{187E59F1-8C22-4E86-BD25-4D2CFFE62B7A}"/>
    <dgm:cxn modelId="{29E10E27-167A-4793-908F-0E80D51D7133}" type="presOf" srcId="{296DB0E6-40D2-487B-9C1D-8B15237AC679}" destId="{B0BCD4C5-E006-4AD8-8E98-1062601374EB}" srcOrd="0" destOrd="1" presId="urn:microsoft.com/office/officeart/2005/8/layout/pList2#1"/>
    <dgm:cxn modelId="{B3EA452A-58E2-485F-9A49-5D5A96FDBF3B}" type="presOf" srcId="{44FFF7EF-2114-4FD7-A251-87DE31F9FA5D}" destId="{E9964432-F02A-434A-96D5-DE93A9A6358E}" srcOrd="0" destOrd="1" presId="urn:microsoft.com/office/officeart/2005/8/layout/pList2#1"/>
    <dgm:cxn modelId="{C3A02C33-F8B7-4D03-AD86-7A31822625FD}" srcId="{A9A3A44E-1B0E-4357-8D6E-89F59FA4FB6B}" destId="{1C613AED-AFBC-4638-866B-31945C7756A9}" srcOrd="4" destOrd="0" parTransId="{8469FD83-0258-49E1-AC58-715B532339D4}" sibTransId="{B0FD4C4F-1EBD-4E38-9034-D5B2EEBE1AAD}"/>
    <dgm:cxn modelId="{04BB4434-6642-4D71-84BD-8EE41DDF27CF}" srcId="{FEB50000-8C1D-45BC-BFE7-C4A95CA9C375}" destId="{B57B56E3-0562-4838-96D1-BD17D6107467}" srcOrd="4" destOrd="0" parTransId="{EBB4FEC7-7F0C-4E23-9EF1-9D891278D85A}" sibTransId="{C078CE18-D20B-4E93-9AEB-0910C222FC2E}"/>
    <dgm:cxn modelId="{DF82D635-32F1-40B4-AEC2-DE6E158EFC9D}" type="presOf" srcId="{9214B54E-A595-4629-923F-DEEF412EA425}" destId="{42F7DF31-230B-48BB-85B7-BEFF6E4E1B90}" srcOrd="0" destOrd="0" presId="urn:microsoft.com/office/officeart/2005/8/layout/pList2#1"/>
    <dgm:cxn modelId="{8207863C-1BAF-4A52-B313-25771B45A3D6}" type="presOf" srcId="{939E3271-E600-41A0-A611-5A9017939160}" destId="{C3072830-AFA6-4A78-BE8F-BB6D16E242A3}" srcOrd="0" destOrd="3" presId="urn:microsoft.com/office/officeart/2005/8/layout/pList2#1"/>
    <dgm:cxn modelId="{6F1D793F-3D86-4A0D-838D-829A0A8EC3AA}" type="presOf" srcId="{B727C9A3-4D15-4E90-98AD-0404E1B8AD28}" destId="{C3072830-AFA6-4A78-BE8F-BB6D16E242A3}" srcOrd="0" destOrd="4" presId="urn:microsoft.com/office/officeart/2005/8/layout/pList2#1"/>
    <dgm:cxn modelId="{46B7AE62-E7E5-43CA-8AC3-DD5DE21EEB20}" srcId="{A9A3A44E-1B0E-4357-8D6E-89F59FA4FB6B}" destId="{1CB3C6E8-FCFB-4F2D-86AD-7781636A64F9}" srcOrd="3" destOrd="0" parTransId="{63BC7C27-8AF8-47BF-AF3A-8F3B479BF37E}" sibTransId="{12778F6C-D944-4B89-90B5-8F585382236C}"/>
    <dgm:cxn modelId="{378C0665-A6A8-41AC-8EAA-58D79ADBE639}" type="presOf" srcId="{1CB3C6E8-FCFB-4F2D-86AD-7781636A64F9}" destId="{E9964432-F02A-434A-96D5-DE93A9A6358E}" srcOrd="0" destOrd="4" presId="urn:microsoft.com/office/officeart/2005/8/layout/pList2#1"/>
    <dgm:cxn modelId="{41914C46-2F8F-411B-9AB3-AD979CD6017B}" type="presOf" srcId="{2117FB59-A36F-4697-B839-D92373E752FB}" destId="{E9964432-F02A-434A-96D5-DE93A9A6358E}" srcOrd="0" destOrd="3" presId="urn:microsoft.com/office/officeart/2005/8/layout/pList2#1"/>
    <dgm:cxn modelId="{322E7748-4AF8-4712-A0D7-73D94D30F061}" type="presOf" srcId="{B57B56E3-0562-4838-96D1-BD17D6107467}" destId="{B0BCD4C5-E006-4AD8-8E98-1062601374EB}" srcOrd="0" destOrd="5" presId="urn:microsoft.com/office/officeart/2005/8/layout/pList2#1"/>
    <dgm:cxn modelId="{4E98BE6B-5D5F-4CF7-987D-D05E28DF7A17}" type="presOf" srcId="{89B0B834-8079-4F9B-BBC7-5C426B2772FE}" destId="{DBED61EA-34A7-4F5C-9FB1-DEF056D84F66}" srcOrd="0" destOrd="0" presId="urn:microsoft.com/office/officeart/2005/8/layout/pList2#1"/>
    <dgm:cxn modelId="{8CDDB36E-47FA-4E4B-A8AD-E0EBBF657357}" type="presOf" srcId="{FEB50000-8C1D-45BC-BFE7-C4A95CA9C375}" destId="{B0BCD4C5-E006-4AD8-8E98-1062601374EB}" srcOrd="0" destOrd="0" presId="urn:microsoft.com/office/officeart/2005/8/layout/pList2#1"/>
    <dgm:cxn modelId="{BB65B957-F346-4CDF-A8C5-2907F1C12D33}" srcId="{89B0B834-8079-4F9B-BBC7-5C426B2772FE}" destId="{FEB50000-8C1D-45BC-BFE7-C4A95CA9C375}" srcOrd="0" destOrd="0" parTransId="{94E6803B-E3A8-4485-A4A3-7E9DB8BF8CA2}" sibTransId="{9214B54E-A595-4629-923F-DEEF412EA425}"/>
    <dgm:cxn modelId="{789D3E7D-2800-429D-AE6C-6A9E00A46237}" srcId="{89B0B834-8079-4F9B-BBC7-5C426B2772FE}" destId="{2F1BE0C2-EEF1-4916-9FD3-C2C5ADEA88ED}" srcOrd="1" destOrd="0" parTransId="{CB06A073-B7D1-448A-B671-59B9D3BE0D92}" sibTransId="{94CD1F0B-3699-461A-8D14-5883B8909DB8}"/>
    <dgm:cxn modelId="{BA1BBD84-9DE0-4B41-8E34-332F19346D6A}" type="presOf" srcId="{2B9132D3-4C01-42F0-8BB2-09932556EB0D}" destId="{E9964432-F02A-434A-96D5-DE93A9A6358E}" srcOrd="0" destOrd="2" presId="urn:microsoft.com/office/officeart/2005/8/layout/pList2#1"/>
    <dgm:cxn modelId="{4BB7BC85-F60C-424C-888C-5EE08556FFCE}" srcId="{FEB50000-8C1D-45BC-BFE7-C4A95CA9C375}" destId="{BE3CB45A-EB5A-4187-A4E1-54B19FE17562}" srcOrd="7" destOrd="0" parTransId="{F3D59E2A-D48D-466F-B51C-1671D672A277}" sibTransId="{A210123F-B821-4B6D-B12C-3C173E5181E3}"/>
    <dgm:cxn modelId="{6895E690-410C-427C-9840-0FD00CEA154E}" srcId="{2F1BE0C2-EEF1-4916-9FD3-C2C5ADEA88ED}" destId="{A4FC0DB4-5A40-43CE-85C4-4B77A8454761}" srcOrd="0" destOrd="0" parTransId="{5CF9A437-D5B7-4F44-804B-9FD552759715}" sibTransId="{372F08CF-0057-47E2-BF32-674CFE41143F}"/>
    <dgm:cxn modelId="{3312809A-F46D-469C-820B-088E6884A5EF}" srcId="{A9A3A44E-1B0E-4357-8D6E-89F59FA4FB6B}" destId="{2117FB59-A36F-4697-B839-D92373E752FB}" srcOrd="2" destOrd="0" parTransId="{3F2F65E2-B6B1-46BC-8D92-EDE305E2C3F5}" sibTransId="{A003E014-99A3-4DE7-9BA9-BFEDEEE30262}"/>
    <dgm:cxn modelId="{34CBF29B-91BA-4F32-A8F6-96D6B9B0A1E8}" srcId="{A9A3A44E-1B0E-4357-8D6E-89F59FA4FB6B}" destId="{2B9132D3-4C01-42F0-8BB2-09932556EB0D}" srcOrd="1" destOrd="0" parTransId="{68E35DC6-44DE-45EB-8FB0-06969208B6F0}" sibTransId="{9424C808-6ED6-41F6-8295-33FFAF275FCD}"/>
    <dgm:cxn modelId="{C7612FA0-1D35-4590-9B5F-DF8A79CC0A2A}" srcId="{FEB50000-8C1D-45BC-BFE7-C4A95CA9C375}" destId="{759EC55F-CF40-40EA-A360-D081522AF693}" srcOrd="5" destOrd="0" parTransId="{4BA607AE-63CB-4014-A62D-79EFF6AAD625}" sibTransId="{EE900CC3-D8BE-48E9-9EA1-71DAFDFB67A1}"/>
    <dgm:cxn modelId="{7D69FFA6-A143-4A87-944F-A9B3E1FDB7B5}" type="presOf" srcId="{2F1BE0C2-EEF1-4916-9FD3-C2C5ADEA88ED}" destId="{C3072830-AFA6-4A78-BE8F-BB6D16E242A3}" srcOrd="0" destOrd="0" presId="urn:microsoft.com/office/officeart/2005/8/layout/pList2#1"/>
    <dgm:cxn modelId="{C57C0AAA-CB80-4135-A8BB-DAAD89BB516E}" type="presOf" srcId="{8986135D-BEF9-4CBC-84D1-640B81F45659}" destId="{C3072830-AFA6-4A78-BE8F-BB6D16E242A3}" srcOrd="0" destOrd="5" presId="urn:microsoft.com/office/officeart/2005/8/layout/pList2#1"/>
    <dgm:cxn modelId="{0E16A8AE-C932-41DD-9746-F978289647F4}" type="presOf" srcId="{BC50C4FD-DE82-4A82-A171-D565A44EA305}" destId="{B0BCD4C5-E006-4AD8-8E98-1062601374EB}" srcOrd="0" destOrd="9" presId="urn:microsoft.com/office/officeart/2005/8/layout/pList2#1"/>
    <dgm:cxn modelId="{0A9183B1-C265-45B6-B290-099E8B95836C}" type="presOf" srcId="{759EC55F-CF40-40EA-A360-D081522AF693}" destId="{B0BCD4C5-E006-4AD8-8E98-1062601374EB}" srcOrd="0" destOrd="6" presId="urn:microsoft.com/office/officeart/2005/8/layout/pList2#1"/>
    <dgm:cxn modelId="{72AB03B5-A3ED-497C-B173-5F203913E5BE}" type="presOf" srcId="{72AB12EE-67A4-4176-99FD-BB065A44EF4B}" destId="{C3072830-AFA6-4A78-BE8F-BB6D16E242A3}" srcOrd="0" destOrd="2" presId="urn:microsoft.com/office/officeart/2005/8/layout/pList2#1"/>
    <dgm:cxn modelId="{4D7C98B6-1420-471C-8E5F-5B4A6D7CDD4A}" type="presOf" srcId="{0FFC3E2E-E5D0-4BBF-B285-DC57153C415B}" destId="{B0BCD4C5-E006-4AD8-8E98-1062601374EB}" srcOrd="0" destOrd="4" presId="urn:microsoft.com/office/officeart/2005/8/layout/pList2#1"/>
    <dgm:cxn modelId="{C1CCA9B6-78E6-41A2-8741-CEA0EEBFC53F}" type="presOf" srcId="{1C613AED-AFBC-4638-866B-31945C7756A9}" destId="{E9964432-F02A-434A-96D5-DE93A9A6358E}" srcOrd="0" destOrd="5" presId="urn:microsoft.com/office/officeart/2005/8/layout/pList2#1"/>
    <dgm:cxn modelId="{D2B919BD-1A45-429D-A898-4E585C176BF1}" srcId="{2F1BE0C2-EEF1-4916-9FD3-C2C5ADEA88ED}" destId="{72AB12EE-67A4-4176-99FD-BB065A44EF4B}" srcOrd="1" destOrd="0" parTransId="{3EA22091-85A6-4A13-B4C5-17A571258C3F}" sibTransId="{113BD92C-77F6-49DB-9005-D96644DDFE32}"/>
    <dgm:cxn modelId="{346F90C2-0EDA-4547-A108-6EFB177DCF3C}" srcId="{2F1BE0C2-EEF1-4916-9FD3-C2C5ADEA88ED}" destId="{939E3271-E600-41A0-A611-5A9017939160}" srcOrd="2" destOrd="0" parTransId="{DA5D2DED-F360-4C6F-9FFD-D3A0BAA42BED}" sibTransId="{22DFCC8A-316F-4BC3-90BF-5755EF1884CD}"/>
    <dgm:cxn modelId="{2DF391CC-ACC2-4B2D-9EAE-63386904D209}" srcId="{89B0B834-8079-4F9B-BBC7-5C426B2772FE}" destId="{A9A3A44E-1B0E-4357-8D6E-89F59FA4FB6B}" srcOrd="2" destOrd="0" parTransId="{E40808CA-1FBF-48F6-843A-56B48BC799B9}" sibTransId="{0E694D27-9EFC-42AC-B1B1-3E93206F5491}"/>
    <dgm:cxn modelId="{A614B5CE-210E-436F-96AE-DBAA61F2B67F}" type="presOf" srcId="{A9A3A44E-1B0E-4357-8D6E-89F59FA4FB6B}" destId="{E9964432-F02A-434A-96D5-DE93A9A6358E}" srcOrd="0" destOrd="0" presId="urn:microsoft.com/office/officeart/2005/8/layout/pList2#1"/>
    <dgm:cxn modelId="{C2C45DD4-754E-4ECD-B242-92B8341B706D}" srcId="{FEB50000-8C1D-45BC-BFE7-C4A95CA9C375}" destId="{296DB0E6-40D2-487B-9C1D-8B15237AC679}" srcOrd="0" destOrd="0" parTransId="{14C950F8-61C5-4A52-979F-5644F630E754}" sibTransId="{0A55128D-59F8-4BDD-8070-CFFF78DEB3F2}"/>
    <dgm:cxn modelId="{BA8992D4-281E-4782-8236-3B530AD989D2}" srcId="{A9A3A44E-1B0E-4357-8D6E-89F59FA4FB6B}" destId="{44FFF7EF-2114-4FD7-A251-87DE31F9FA5D}" srcOrd="0" destOrd="0" parTransId="{21909E6B-EA19-47CD-9FC3-A617A2527EFE}" sibTransId="{CEA516E6-332E-4AB9-8EA0-8CA0B8E768F6}"/>
    <dgm:cxn modelId="{ADEC10EC-5BA5-4D41-BDF1-C6BF689E1B5F}" srcId="{2F1BE0C2-EEF1-4916-9FD3-C2C5ADEA88ED}" destId="{B727C9A3-4D15-4E90-98AD-0404E1B8AD28}" srcOrd="3" destOrd="0" parTransId="{F6DB8771-0D5B-400F-8CE8-D53D61F2A114}" sibTransId="{F373B399-6FC7-4334-9819-DF53D5FFDEA7}"/>
    <dgm:cxn modelId="{F71E72ED-F473-4A73-994D-2A65552E5419}" type="presOf" srcId="{4A2647F0-83C7-43AC-BB69-D9529DB606F8}" destId="{B0BCD4C5-E006-4AD8-8E98-1062601374EB}" srcOrd="0" destOrd="7" presId="urn:microsoft.com/office/officeart/2005/8/layout/pList2#1"/>
    <dgm:cxn modelId="{DEC5A2F1-94B6-46F1-B9A9-BFB86AD8598B}" srcId="{FEB50000-8C1D-45BC-BFE7-C4A95CA9C375}" destId="{BC50C4FD-DE82-4A82-A171-D565A44EA305}" srcOrd="8" destOrd="0" parTransId="{CD8D857F-68A3-4499-AFE1-2F4EA3E1A4A7}" sibTransId="{04D535BB-6C90-4F8D-BFDC-539C582D430C}"/>
    <dgm:cxn modelId="{6C709AF5-0FC0-48BA-8DA7-4417A99C5FAA}" type="presOf" srcId="{A4FC0DB4-5A40-43CE-85C4-4B77A8454761}" destId="{C3072830-AFA6-4A78-BE8F-BB6D16E242A3}" srcOrd="0" destOrd="1" presId="urn:microsoft.com/office/officeart/2005/8/layout/pList2#1"/>
    <dgm:cxn modelId="{EC80E882-598E-4BF6-9AB0-15BADC856ABE}" type="presParOf" srcId="{DBED61EA-34A7-4F5C-9FB1-DEF056D84F66}" destId="{368912C0-850E-4C5C-80E3-8F6598437EFC}" srcOrd="0" destOrd="0" presId="urn:microsoft.com/office/officeart/2005/8/layout/pList2#1"/>
    <dgm:cxn modelId="{E8CAA0B3-80D7-482B-8F31-6EDE05A773FD}" type="presParOf" srcId="{DBED61EA-34A7-4F5C-9FB1-DEF056D84F66}" destId="{EBBD82FF-4F30-4C39-B31C-51D8A78030D9}" srcOrd="1" destOrd="0" presId="urn:microsoft.com/office/officeart/2005/8/layout/pList2#1"/>
    <dgm:cxn modelId="{6DD05D50-3FAE-4096-AA9B-A5D737860377}" type="presParOf" srcId="{EBBD82FF-4F30-4C39-B31C-51D8A78030D9}" destId="{0143E23B-7C66-42E6-A7B7-07FAD59B06B4}" srcOrd="0" destOrd="0" presId="urn:microsoft.com/office/officeart/2005/8/layout/pList2#1"/>
    <dgm:cxn modelId="{952D34BF-C317-4C87-9C94-B6406720C0D5}" type="presParOf" srcId="{0143E23B-7C66-42E6-A7B7-07FAD59B06B4}" destId="{B0BCD4C5-E006-4AD8-8E98-1062601374EB}" srcOrd="0" destOrd="0" presId="urn:microsoft.com/office/officeart/2005/8/layout/pList2#1"/>
    <dgm:cxn modelId="{8536A63C-7CCF-4836-8F50-A292E8AA5A08}" type="presParOf" srcId="{0143E23B-7C66-42E6-A7B7-07FAD59B06B4}" destId="{982CA05E-9586-4112-8443-74C26B250821}" srcOrd="1" destOrd="0" presId="urn:microsoft.com/office/officeart/2005/8/layout/pList2#1"/>
    <dgm:cxn modelId="{40A2556D-EDB6-461C-9043-5226935CB813}" type="presParOf" srcId="{0143E23B-7C66-42E6-A7B7-07FAD59B06B4}" destId="{62E9D63C-E3A2-42D0-A109-968165B96B59}" srcOrd="2" destOrd="0" presId="urn:microsoft.com/office/officeart/2005/8/layout/pList2#1"/>
    <dgm:cxn modelId="{3B82E764-4BA0-4D8E-9B0A-BD6F4087C7B9}" type="presParOf" srcId="{EBBD82FF-4F30-4C39-B31C-51D8A78030D9}" destId="{42F7DF31-230B-48BB-85B7-BEFF6E4E1B90}" srcOrd="1" destOrd="0" presId="urn:microsoft.com/office/officeart/2005/8/layout/pList2#1"/>
    <dgm:cxn modelId="{874860E0-B6D0-4B34-803C-F9DCCA0DACBA}" type="presParOf" srcId="{EBBD82FF-4F30-4C39-B31C-51D8A78030D9}" destId="{F6F0211A-1857-45B0-A6EF-18788B848D3B}" srcOrd="2" destOrd="0" presId="urn:microsoft.com/office/officeart/2005/8/layout/pList2#1"/>
    <dgm:cxn modelId="{42CBEF37-6887-4257-8696-D6FD040F9872}" type="presParOf" srcId="{F6F0211A-1857-45B0-A6EF-18788B848D3B}" destId="{C3072830-AFA6-4A78-BE8F-BB6D16E242A3}" srcOrd="0" destOrd="0" presId="urn:microsoft.com/office/officeart/2005/8/layout/pList2#1"/>
    <dgm:cxn modelId="{AA1E740E-70F4-4DF0-851C-0F9F004811E0}" type="presParOf" srcId="{F6F0211A-1857-45B0-A6EF-18788B848D3B}" destId="{70EE7DD8-B27F-4E13-94FB-5D05AA9C60A3}" srcOrd="1" destOrd="0" presId="urn:microsoft.com/office/officeart/2005/8/layout/pList2#1"/>
    <dgm:cxn modelId="{AB35DD2E-EE9B-47DD-AAA7-ED08C000CE27}" type="presParOf" srcId="{F6F0211A-1857-45B0-A6EF-18788B848D3B}" destId="{1FF99AF2-209D-461A-8C5C-3C369442301B}" srcOrd="2" destOrd="0" presId="urn:microsoft.com/office/officeart/2005/8/layout/pList2#1"/>
    <dgm:cxn modelId="{32FDEFF0-AC83-46A9-83AC-F714D36D6061}" type="presParOf" srcId="{EBBD82FF-4F30-4C39-B31C-51D8A78030D9}" destId="{7E81190B-397A-4D52-87A1-19888AE240E9}" srcOrd="3" destOrd="0" presId="urn:microsoft.com/office/officeart/2005/8/layout/pList2#1"/>
    <dgm:cxn modelId="{78D015D3-B121-4724-884B-CC6CCF3135CB}" type="presParOf" srcId="{EBBD82FF-4F30-4C39-B31C-51D8A78030D9}" destId="{A3590BD3-AA92-4178-AD44-DBC664B88604}" srcOrd="4" destOrd="0" presId="urn:microsoft.com/office/officeart/2005/8/layout/pList2#1"/>
    <dgm:cxn modelId="{C81E966A-3A3F-4694-8A61-02A6D97AC3D6}" type="presParOf" srcId="{A3590BD3-AA92-4178-AD44-DBC664B88604}" destId="{E9964432-F02A-434A-96D5-DE93A9A6358E}" srcOrd="0" destOrd="0" presId="urn:microsoft.com/office/officeart/2005/8/layout/pList2#1"/>
    <dgm:cxn modelId="{D11230A9-A27D-4F75-899B-6BAE0624C2F4}" type="presParOf" srcId="{A3590BD3-AA92-4178-AD44-DBC664B88604}" destId="{9138764F-C12A-4665-B5F2-A76F4ED4FE27}" srcOrd="1" destOrd="0" presId="urn:microsoft.com/office/officeart/2005/8/layout/pList2#1"/>
    <dgm:cxn modelId="{33306D76-D0DA-4A2C-8D4A-03EC2BB21752}" type="presParOf" srcId="{A3590BD3-AA92-4178-AD44-DBC664B88604}" destId="{390BB973-8AC4-40E6-B9C7-F6239036A90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B9D12-D063-4E04-B61A-6AD3AD860E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A9AB93-155A-42B9-9C7C-2F6C865FA109}">
      <dgm:prSet phldrT="[Metin]"/>
      <dgm:spPr/>
      <dgm:t>
        <a:bodyPr/>
        <a:lstStyle/>
        <a:p>
          <a:r>
            <a:rPr lang="tr-TR" dirty="0"/>
            <a:t>Öykü</a:t>
          </a:r>
        </a:p>
      </dgm:t>
    </dgm:pt>
    <dgm:pt modelId="{F26173F6-D65F-4A03-A565-40E01EE623B9}" type="parTrans" cxnId="{9BFC9956-E120-4EDE-AFAD-901FBEE5B201}">
      <dgm:prSet/>
      <dgm:spPr/>
      <dgm:t>
        <a:bodyPr/>
        <a:lstStyle/>
        <a:p>
          <a:endParaRPr lang="tr-TR"/>
        </a:p>
      </dgm:t>
    </dgm:pt>
    <dgm:pt modelId="{D281C91A-9149-4966-8B7A-2014C1845A3A}" type="sibTrans" cxnId="{9BFC9956-E120-4EDE-AFAD-901FBEE5B201}">
      <dgm:prSet/>
      <dgm:spPr/>
      <dgm:t>
        <a:bodyPr/>
        <a:lstStyle/>
        <a:p>
          <a:endParaRPr lang="tr-TR"/>
        </a:p>
      </dgm:t>
    </dgm:pt>
    <dgm:pt modelId="{B19A2560-0F60-4D66-87B5-46D98E5B36ED}">
      <dgm:prSet phldrT="[Metin]"/>
      <dgm:spPr/>
      <dgm:t>
        <a:bodyPr/>
        <a:lstStyle/>
        <a:p>
          <a:r>
            <a:rPr lang="tr-TR" dirty="0"/>
            <a:t>Laboratuvar</a:t>
          </a:r>
        </a:p>
      </dgm:t>
    </dgm:pt>
    <dgm:pt modelId="{0196C5C3-E8A7-49CE-B689-D86C9BEE2FB0}" type="parTrans" cxnId="{F6952C60-2A47-4B07-A187-7AAF1754C558}">
      <dgm:prSet/>
      <dgm:spPr/>
      <dgm:t>
        <a:bodyPr/>
        <a:lstStyle/>
        <a:p>
          <a:endParaRPr lang="tr-TR"/>
        </a:p>
      </dgm:t>
    </dgm:pt>
    <dgm:pt modelId="{19579F41-1FE3-4D5A-B135-C8F674842FFD}" type="sibTrans" cxnId="{F6952C60-2A47-4B07-A187-7AAF1754C558}">
      <dgm:prSet/>
      <dgm:spPr/>
      <dgm:t>
        <a:bodyPr/>
        <a:lstStyle/>
        <a:p>
          <a:endParaRPr lang="tr-TR"/>
        </a:p>
      </dgm:t>
    </dgm:pt>
    <dgm:pt modelId="{63D4E6C4-5D1D-411A-9BD8-D757AE0B026E}">
      <dgm:prSet phldrT="[Metin]"/>
      <dgm:spPr/>
      <dgm:t>
        <a:bodyPr/>
        <a:lstStyle/>
        <a:p>
          <a:r>
            <a:rPr lang="tr-TR" dirty="0"/>
            <a:t>Fizik muayene</a:t>
          </a:r>
        </a:p>
      </dgm:t>
    </dgm:pt>
    <dgm:pt modelId="{B9337CD1-E725-465F-9CFA-40FA706C499F}" type="parTrans" cxnId="{3BAEC1BE-4834-4BFF-8426-D5E43845AEAD}">
      <dgm:prSet/>
      <dgm:spPr/>
      <dgm:t>
        <a:bodyPr/>
        <a:lstStyle/>
        <a:p>
          <a:endParaRPr lang="tr-TR"/>
        </a:p>
      </dgm:t>
    </dgm:pt>
    <dgm:pt modelId="{3D8C1BDC-E583-4958-9163-6679CE46883E}" type="sibTrans" cxnId="{3BAEC1BE-4834-4BFF-8426-D5E43845AEAD}">
      <dgm:prSet/>
      <dgm:spPr/>
      <dgm:t>
        <a:bodyPr/>
        <a:lstStyle/>
        <a:p>
          <a:endParaRPr lang="tr-TR"/>
        </a:p>
      </dgm:t>
    </dgm:pt>
    <dgm:pt modelId="{587857E9-A01F-4586-8049-238707430D8F}" type="pres">
      <dgm:prSet presAssocID="{085B9D12-D063-4E04-B61A-6AD3AD860E8B}" presName="compositeShape" presStyleCnt="0">
        <dgm:presLayoutVars>
          <dgm:chMax val="7"/>
          <dgm:dir/>
          <dgm:resizeHandles val="exact"/>
        </dgm:presLayoutVars>
      </dgm:prSet>
      <dgm:spPr/>
    </dgm:pt>
    <dgm:pt modelId="{A68CAD4E-C6E4-40F4-9D08-36AE2208E808}" type="pres">
      <dgm:prSet presAssocID="{7FA9AB93-155A-42B9-9C7C-2F6C865FA109}" presName="circ1" presStyleLbl="vennNode1" presStyleIdx="0" presStyleCnt="3"/>
      <dgm:spPr/>
    </dgm:pt>
    <dgm:pt modelId="{F40B05A9-4E4F-49AE-AB61-1BE999C5C9A8}" type="pres">
      <dgm:prSet presAssocID="{7FA9AB93-155A-42B9-9C7C-2F6C865FA10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5DA2D4-A2DD-45A3-8323-38B4DE7B26F9}" type="pres">
      <dgm:prSet presAssocID="{B19A2560-0F60-4D66-87B5-46D98E5B36ED}" presName="circ2" presStyleLbl="vennNode1" presStyleIdx="1" presStyleCnt="3"/>
      <dgm:spPr/>
    </dgm:pt>
    <dgm:pt modelId="{BA6941D8-8F15-4B7A-ACFA-C56E272A079E}" type="pres">
      <dgm:prSet presAssocID="{B19A2560-0F60-4D66-87B5-46D98E5B36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F19C18-9621-4C82-B7DE-427161B1DC0D}" type="pres">
      <dgm:prSet presAssocID="{63D4E6C4-5D1D-411A-9BD8-D757AE0B026E}" presName="circ3" presStyleLbl="vennNode1" presStyleIdx="2" presStyleCnt="3"/>
      <dgm:spPr/>
    </dgm:pt>
    <dgm:pt modelId="{71FE34C3-4CEB-4BCF-BD2F-A93A87A1D0C1}" type="pres">
      <dgm:prSet presAssocID="{63D4E6C4-5D1D-411A-9BD8-D757AE0B02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5179A09-CB3B-49BF-B25A-6AACEFBF79FD}" type="presOf" srcId="{B19A2560-0F60-4D66-87B5-46D98E5B36ED}" destId="{EA5DA2D4-A2DD-45A3-8323-38B4DE7B26F9}" srcOrd="0" destOrd="0" presId="urn:microsoft.com/office/officeart/2005/8/layout/venn1"/>
    <dgm:cxn modelId="{C541B123-0FE6-47CC-89CC-FA14C19A0E02}" type="presOf" srcId="{085B9D12-D063-4E04-B61A-6AD3AD860E8B}" destId="{587857E9-A01F-4586-8049-238707430D8F}" srcOrd="0" destOrd="0" presId="urn:microsoft.com/office/officeart/2005/8/layout/venn1"/>
    <dgm:cxn modelId="{F6952C60-2A47-4B07-A187-7AAF1754C558}" srcId="{085B9D12-D063-4E04-B61A-6AD3AD860E8B}" destId="{B19A2560-0F60-4D66-87B5-46D98E5B36ED}" srcOrd="1" destOrd="0" parTransId="{0196C5C3-E8A7-49CE-B689-D86C9BEE2FB0}" sibTransId="{19579F41-1FE3-4D5A-B135-C8F674842FFD}"/>
    <dgm:cxn modelId="{0FAFF348-3A8F-49DE-9028-110EBA284519}" type="presOf" srcId="{63D4E6C4-5D1D-411A-9BD8-D757AE0B026E}" destId="{20F19C18-9621-4C82-B7DE-427161B1DC0D}" srcOrd="0" destOrd="0" presId="urn:microsoft.com/office/officeart/2005/8/layout/venn1"/>
    <dgm:cxn modelId="{9BFC9956-E120-4EDE-AFAD-901FBEE5B201}" srcId="{085B9D12-D063-4E04-B61A-6AD3AD860E8B}" destId="{7FA9AB93-155A-42B9-9C7C-2F6C865FA109}" srcOrd="0" destOrd="0" parTransId="{F26173F6-D65F-4A03-A565-40E01EE623B9}" sibTransId="{D281C91A-9149-4966-8B7A-2014C1845A3A}"/>
    <dgm:cxn modelId="{ADE4A183-8D59-4DA2-AE6C-5E8864097E79}" type="presOf" srcId="{63D4E6C4-5D1D-411A-9BD8-D757AE0B026E}" destId="{71FE34C3-4CEB-4BCF-BD2F-A93A87A1D0C1}" srcOrd="1" destOrd="0" presId="urn:microsoft.com/office/officeart/2005/8/layout/venn1"/>
    <dgm:cxn modelId="{3BAEC1BE-4834-4BFF-8426-D5E43845AEAD}" srcId="{085B9D12-D063-4E04-B61A-6AD3AD860E8B}" destId="{63D4E6C4-5D1D-411A-9BD8-D757AE0B026E}" srcOrd="2" destOrd="0" parTransId="{B9337CD1-E725-465F-9CFA-40FA706C499F}" sibTransId="{3D8C1BDC-E583-4958-9163-6679CE46883E}"/>
    <dgm:cxn modelId="{AA5A47D0-F7F1-4201-9FA6-794017F11AC9}" type="presOf" srcId="{7FA9AB93-155A-42B9-9C7C-2F6C865FA109}" destId="{A68CAD4E-C6E4-40F4-9D08-36AE2208E808}" srcOrd="0" destOrd="0" presId="urn:microsoft.com/office/officeart/2005/8/layout/venn1"/>
    <dgm:cxn modelId="{724BFBD1-5A1E-46F4-BC66-7E08509593F8}" type="presOf" srcId="{7FA9AB93-155A-42B9-9C7C-2F6C865FA109}" destId="{F40B05A9-4E4F-49AE-AB61-1BE999C5C9A8}" srcOrd="1" destOrd="0" presId="urn:microsoft.com/office/officeart/2005/8/layout/venn1"/>
    <dgm:cxn modelId="{5CB1F8E8-78D8-4F77-86BD-34A91EF93D43}" type="presOf" srcId="{B19A2560-0F60-4D66-87B5-46D98E5B36ED}" destId="{BA6941D8-8F15-4B7A-ACFA-C56E272A079E}" srcOrd="1" destOrd="0" presId="urn:microsoft.com/office/officeart/2005/8/layout/venn1"/>
    <dgm:cxn modelId="{257AE762-6675-4158-A50F-0DF679559EAE}" type="presParOf" srcId="{587857E9-A01F-4586-8049-238707430D8F}" destId="{A68CAD4E-C6E4-40F4-9D08-36AE2208E808}" srcOrd="0" destOrd="0" presId="urn:microsoft.com/office/officeart/2005/8/layout/venn1"/>
    <dgm:cxn modelId="{606AA648-BCE3-4D1E-962D-C4527D6AC958}" type="presParOf" srcId="{587857E9-A01F-4586-8049-238707430D8F}" destId="{F40B05A9-4E4F-49AE-AB61-1BE999C5C9A8}" srcOrd="1" destOrd="0" presId="urn:microsoft.com/office/officeart/2005/8/layout/venn1"/>
    <dgm:cxn modelId="{43B70E46-C79D-4E6D-8435-C32B44E3269D}" type="presParOf" srcId="{587857E9-A01F-4586-8049-238707430D8F}" destId="{EA5DA2D4-A2DD-45A3-8323-38B4DE7B26F9}" srcOrd="2" destOrd="0" presId="urn:microsoft.com/office/officeart/2005/8/layout/venn1"/>
    <dgm:cxn modelId="{CF5C2E41-2A5A-4B93-A5C9-1AEFC792B9C5}" type="presParOf" srcId="{587857E9-A01F-4586-8049-238707430D8F}" destId="{BA6941D8-8F15-4B7A-ACFA-C56E272A079E}" srcOrd="3" destOrd="0" presId="urn:microsoft.com/office/officeart/2005/8/layout/venn1"/>
    <dgm:cxn modelId="{F8504E71-81A1-489B-818A-9EE42440C954}" type="presParOf" srcId="{587857E9-A01F-4586-8049-238707430D8F}" destId="{20F19C18-9621-4C82-B7DE-427161B1DC0D}" srcOrd="4" destOrd="0" presId="urn:microsoft.com/office/officeart/2005/8/layout/venn1"/>
    <dgm:cxn modelId="{57172E94-412E-487E-A936-22C1A2A5A3B2}" type="presParOf" srcId="{587857E9-A01F-4586-8049-238707430D8F}" destId="{71FE34C3-4CEB-4BCF-BD2F-A93A87A1D0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04A5E2-F422-47F7-ACAF-96F2DB74EFC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D5EC3E-D2EC-45D0-B981-4901304E7CC0}">
      <dgm:prSet/>
      <dgm:spPr/>
      <dgm:t>
        <a:bodyPr/>
        <a:lstStyle/>
        <a:p>
          <a:pPr rtl="0"/>
          <a:r>
            <a:rPr lang="tr-TR"/>
            <a:t>Şok</a:t>
          </a:r>
        </a:p>
      </dgm:t>
    </dgm:pt>
    <dgm:pt modelId="{F7FF2A53-9ED3-46B1-8977-47C624F20FBE}" type="parTrans" cxnId="{6D6A9AEE-798D-4271-B826-D4FF2E85F24E}">
      <dgm:prSet/>
      <dgm:spPr/>
      <dgm:t>
        <a:bodyPr/>
        <a:lstStyle/>
        <a:p>
          <a:endParaRPr lang="tr-TR"/>
        </a:p>
      </dgm:t>
    </dgm:pt>
    <dgm:pt modelId="{26DBBFCB-6E95-40CC-8A2F-333F1BDCA02C}" type="sibTrans" cxnId="{6D6A9AEE-798D-4271-B826-D4FF2E85F24E}">
      <dgm:prSet/>
      <dgm:spPr/>
      <dgm:t>
        <a:bodyPr/>
        <a:lstStyle/>
        <a:p>
          <a:endParaRPr lang="tr-TR"/>
        </a:p>
      </dgm:t>
    </dgm:pt>
    <dgm:pt modelId="{ECAC1068-590A-46FF-B750-D28403CDD526}">
      <dgm:prSet/>
      <dgm:spPr/>
      <dgm:t>
        <a:bodyPr/>
        <a:lstStyle/>
        <a:p>
          <a:pPr rtl="0"/>
          <a:r>
            <a:rPr lang="tr-TR" dirty="0"/>
            <a:t>Nörolojik ve </a:t>
          </a:r>
          <a:r>
            <a:rPr lang="tr-TR" dirty="0" err="1"/>
            <a:t>kardiyopulmoner</a:t>
          </a:r>
          <a:r>
            <a:rPr lang="tr-TR" dirty="0"/>
            <a:t> hastalık</a:t>
          </a:r>
        </a:p>
      </dgm:t>
    </dgm:pt>
    <dgm:pt modelId="{6AE2F48F-A8A9-452B-A740-BCD6AD57360E}" type="parTrans" cxnId="{3EC7C41E-E248-4509-A404-7F7BF54C7B4C}">
      <dgm:prSet/>
      <dgm:spPr/>
      <dgm:t>
        <a:bodyPr/>
        <a:lstStyle/>
        <a:p>
          <a:endParaRPr lang="tr-TR"/>
        </a:p>
      </dgm:t>
    </dgm:pt>
    <dgm:pt modelId="{D11F1140-F409-406C-BDFD-5D1060076E8E}" type="sibTrans" cxnId="{3EC7C41E-E248-4509-A404-7F7BF54C7B4C}">
      <dgm:prSet/>
      <dgm:spPr/>
      <dgm:t>
        <a:bodyPr/>
        <a:lstStyle/>
        <a:p>
          <a:endParaRPr lang="tr-TR"/>
        </a:p>
      </dgm:t>
    </dgm:pt>
    <dgm:pt modelId="{35A2FE6D-0D08-4C66-B1BF-66DBE7F64FC3}">
      <dgm:prSet/>
      <dgm:spPr/>
      <dgm:t>
        <a:bodyPr/>
        <a:lstStyle/>
        <a:p>
          <a:pPr rtl="0"/>
          <a:r>
            <a:rPr lang="tr-TR" dirty="0"/>
            <a:t>Artmış </a:t>
          </a:r>
          <a:r>
            <a:rPr lang="tr-TR" dirty="0" err="1"/>
            <a:t>metabolik</a:t>
          </a:r>
          <a:r>
            <a:rPr lang="tr-TR" dirty="0"/>
            <a:t> hızdaki diğer durumlar (yanık, </a:t>
          </a:r>
          <a:r>
            <a:rPr lang="tr-TR" dirty="0" err="1"/>
            <a:t>postoperatif</a:t>
          </a:r>
          <a:r>
            <a:rPr lang="tr-TR" dirty="0"/>
            <a:t> durum)</a:t>
          </a:r>
        </a:p>
      </dgm:t>
    </dgm:pt>
    <dgm:pt modelId="{CDB76035-9740-4AD9-BE1C-ABC125260439}" type="parTrans" cxnId="{94216261-CEB2-4BAF-B915-B8F9B6D2E7B2}">
      <dgm:prSet/>
      <dgm:spPr/>
      <dgm:t>
        <a:bodyPr/>
        <a:lstStyle/>
        <a:p>
          <a:endParaRPr lang="tr-TR"/>
        </a:p>
      </dgm:t>
    </dgm:pt>
    <dgm:pt modelId="{40F46D0C-C634-44CB-B29A-F64DE15194D9}" type="sibTrans" cxnId="{94216261-CEB2-4BAF-B915-B8F9B6D2E7B2}">
      <dgm:prSet/>
      <dgm:spPr/>
      <dgm:t>
        <a:bodyPr/>
        <a:lstStyle/>
        <a:p>
          <a:endParaRPr lang="tr-TR"/>
        </a:p>
      </dgm:t>
    </dgm:pt>
    <dgm:pt modelId="{EE9D5E3D-864F-482E-859A-4998503A5DE9}">
      <dgm:prSet/>
      <dgm:spPr/>
      <dgm:t>
        <a:bodyPr/>
        <a:lstStyle/>
        <a:p>
          <a:pPr rtl="0"/>
          <a:r>
            <a:rPr lang="tr-TR" dirty="0"/>
            <a:t>Sıvı - elektrolit dengesizlikleri</a:t>
          </a:r>
        </a:p>
      </dgm:t>
    </dgm:pt>
    <dgm:pt modelId="{039CF8EA-1367-44BE-90F7-5AF8B7287F10}" type="parTrans" cxnId="{9BF1E9E9-20EE-4476-84F9-F42AB5A4935A}">
      <dgm:prSet/>
      <dgm:spPr/>
      <dgm:t>
        <a:bodyPr/>
        <a:lstStyle/>
        <a:p>
          <a:endParaRPr lang="tr-TR"/>
        </a:p>
      </dgm:t>
    </dgm:pt>
    <dgm:pt modelId="{49A5811A-1AD9-409C-95FA-F60B6EF8E5CA}" type="sibTrans" cxnId="{9BF1E9E9-20EE-4476-84F9-F42AB5A4935A}">
      <dgm:prSet/>
      <dgm:spPr/>
      <dgm:t>
        <a:bodyPr/>
        <a:lstStyle/>
        <a:p>
          <a:endParaRPr lang="tr-TR"/>
        </a:p>
      </dgm:t>
    </dgm:pt>
    <dgm:pt modelId="{04ED466B-C967-4220-9237-92E9255C44DF}">
      <dgm:prSet/>
      <dgm:spPr/>
      <dgm:t>
        <a:bodyPr/>
        <a:lstStyle/>
        <a:p>
          <a:pPr rtl="0"/>
          <a:r>
            <a:rPr lang="tr-TR" dirty="0"/>
            <a:t>≥40ºC ateş </a:t>
          </a:r>
        </a:p>
      </dgm:t>
    </dgm:pt>
    <dgm:pt modelId="{59F2A326-139B-4912-9E3E-8CB0B2068006}" type="parTrans" cxnId="{BA67CC6A-537D-4ED9-BFB7-35DB2DF388F7}">
      <dgm:prSet/>
      <dgm:spPr/>
      <dgm:t>
        <a:bodyPr/>
        <a:lstStyle/>
        <a:p>
          <a:endParaRPr lang="tr-TR"/>
        </a:p>
      </dgm:t>
    </dgm:pt>
    <dgm:pt modelId="{65A77C1F-953C-4727-AE43-9534CCA96CA6}" type="sibTrans" cxnId="{BA67CC6A-537D-4ED9-BFB7-35DB2DF388F7}">
      <dgm:prSet/>
      <dgm:spPr/>
      <dgm:t>
        <a:bodyPr/>
        <a:lstStyle/>
        <a:p>
          <a:endParaRPr lang="tr-TR"/>
        </a:p>
      </dgm:t>
    </dgm:pt>
    <dgm:pt modelId="{1F691C92-5E48-49A7-AF00-9B212F7CF648}">
      <dgm:prSet/>
      <dgm:spPr/>
      <dgm:t>
        <a:bodyPr/>
        <a:lstStyle/>
        <a:p>
          <a:pPr rtl="0"/>
          <a:r>
            <a:rPr lang="tr-TR" dirty="0"/>
            <a:t>Kafa travması</a:t>
          </a:r>
        </a:p>
      </dgm:t>
    </dgm:pt>
    <dgm:pt modelId="{712F276D-3A89-45F1-90FA-F87CDB2A6F25}" type="parTrans" cxnId="{F4E66351-7193-4D7C-BF63-9B1EEF7A72A0}">
      <dgm:prSet/>
      <dgm:spPr/>
      <dgm:t>
        <a:bodyPr/>
        <a:lstStyle/>
        <a:p>
          <a:endParaRPr lang="tr-TR"/>
        </a:p>
      </dgm:t>
    </dgm:pt>
    <dgm:pt modelId="{FA6B45BC-80C4-49C3-A48E-765BE0AC39BD}" type="sibTrans" cxnId="{F4E66351-7193-4D7C-BF63-9B1EEF7A72A0}">
      <dgm:prSet/>
      <dgm:spPr/>
      <dgm:t>
        <a:bodyPr/>
        <a:lstStyle/>
        <a:p>
          <a:endParaRPr lang="tr-TR"/>
        </a:p>
      </dgm:t>
    </dgm:pt>
    <dgm:pt modelId="{CC6DBB44-32A1-43F7-A9A8-907BAF5C802C}">
      <dgm:prSet/>
      <dgm:spPr/>
      <dgm:t>
        <a:bodyPr/>
        <a:lstStyle/>
        <a:p>
          <a:pPr rtl="0"/>
          <a:r>
            <a:rPr lang="tr-TR"/>
            <a:t>Post-kardiyak arrest</a:t>
          </a:r>
        </a:p>
      </dgm:t>
    </dgm:pt>
    <dgm:pt modelId="{B762769F-65E5-4221-9529-A7B5437ECE68}" type="parTrans" cxnId="{795018A3-1EA0-472C-8D3C-E4794BA984A3}">
      <dgm:prSet/>
      <dgm:spPr/>
      <dgm:t>
        <a:bodyPr/>
        <a:lstStyle/>
        <a:p>
          <a:endParaRPr lang="tr-TR"/>
        </a:p>
      </dgm:t>
    </dgm:pt>
    <dgm:pt modelId="{C3F52997-ABB6-4220-A72B-F981210AD32C}" type="sibTrans" cxnId="{795018A3-1EA0-472C-8D3C-E4794BA984A3}">
      <dgm:prSet/>
      <dgm:spPr/>
      <dgm:t>
        <a:bodyPr/>
        <a:lstStyle/>
        <a:p>
          <a:endParaRPr lang="tr-TR"/>
        </a:p>
      </dgm:t>
    </dgm:pt>
    <dgm:pt modelId="{C05B7211-1224-42BB-B335-7B97478EF939}" type="pres">
      <dgm:prSet presAssocID="{6904A5E2-F422-47F7-ACAF-96F2DB74EFCE}" presName="Name0" presStyleCnt="0">
        <dgm:presLayoutVars>
          <dgm:chMax val="7"/>
          <dgm:chPref val="7"/>
          <dgm:dir/>
        </dgm:presLayoutVars>
      </dgm:prSet>
      <dgm:spPr/>
    </dgm:pt>
    <dgm:pt modelId="{D071994D-08CC-440A-A6A0-27C3F22BBD6A}" type="pres">
      <dgm:prSet presAssocID="{6904A5E2-F422-47F7-ACAF-96F2DB74EFCE}" presName="Name1" presStyleCnt="0"/>
      <dgm:spPr/>
    </dgm:pt>
    <dgm:pt modelId="{FC32C5A8-F45B-4571-B133-92000FA8D7AE}" type="pres">
      <dgm:prSet presAssocID="{6904A5E2-F422-47F7-ACAF-96F2DB74EFCE}" presName="cycle" presStyleCnt="0"/>
      <dgm:spPr/>
    </dgm:pt>
    <dgm:pt modelId="{986C1E8B-DFF6-41C8-A0FE-DA1DE293D3A5}" type="pres">
      <dgm:prSet presAssocID="{6904A5E2-F422-47F7-ACAF-96F2DB74EFCE}" presName="srcNode" presStyleLbl="node1" presStyleIdx="0" presStyleCnt="7"/>
      <dgm:spPr/>
    </dgm:pt>
    <dgm:pt modelId="{8220E4D7-8AF3-4DC5-B74D-224E677529AA}" type="pres">
      <dgm:prSet presAssocID="{6904A5E2-F422-47F7-ACAF-96F2DB74EFCE}" presName="conn" presStyleLbl="parChTrans1D2" presStyleIdx="0" presStyleCnt="1"/>
      <dgm:spPr/>
    </dgm:pt>
    <dgm:pt modelId="{EE554FD8-34DB-47AB-86BD-F6E32A9F9B58}" type="pres">
      <dgm:prSet presAssocID="{6904A5E2-F422-47F7-ACAF-96F2DB74EFCE}" presName="extraNode" presStyleLbl="node1" presStyleIdx="0" presStyleCnt="7"/>
      <dgm:spPr/>
    </dgm:pt>
    <dgm:pt modelId="{BF63A2CE-B391-4451-B22E-BEECF09F0F3A}" type="pres">
      <dgm:prSet presAssocID="{6904A5E2-F422-47F7-ACAF-96F2DB74EFCE}" presName="dstNode" presStyleLbl="node1" presStyleIdx="0" presStyleCnt="7"/>
      <dgm:spPr/>
    </dgm:pt>
    <dgm:pt modelId="{BBCFC8E7-BCEA-4CA2-98D4-3BD8F30D2F48}" type="pres">
      <dgm:prSet presAssocID="{3FD5EC3E-D2EC-45D0-B981-4901304E7CC0}" presName="text_1" presStyleLbl="node1" presStyleIdx="0" presStyleCnt="7">
        <dgm:presLayoutVars>
          <dgm:bulletEnabled val="1"/>
        </dgm:presLayoutVars>
      </dgm:prSet>
      <dgm:spPr/>
    </dgm:pt>
    <dgm:pt modelId="{15C0F959-A7BA-4313-A8B7-FF6EBEA4A1FA}" type="pres">
      <dgm:prSet presAssocID="{3FD5EC3E-D2EC-45D0-B981-4901304E7CC0}" presName="accent_1" presStyleCnt="0"/>
      <dgm:spPr/>
    </dgm:pt>
    <dgm:pt modelId="{57BA4249-7036-4121-B7BD-7DD5E1158628}" type="pres">
      <dgm:prSet presAssocID="{3FD5EC3E-D2EC-45D0-B981-4901304E7CC0}" presName="accentRepeatNode" presStyleLbl="solidFgAcc1" presStyleIdx="0" presStyleCnt="7"/>
      <dgm:spPr/>
    </dgm:pt>
    <dgm:pt modelId="{89864B89-B52D-4E05-A633-188EC399E672}" type="pres">
      <dgm:prSet presAssocID="{ECAC1068-590A-46FF-B750-D28403CDD526}" presName="text_2" presStyleLbl="node1" presStyleIdx="1" presStyleCnt="7">
        <dgm:presLayoutVars>
          <dgm:bulletEnabled val="1"/>
        </dgm:presLayoutVars>
      </dgm:prSet>
      <dgm:spPr/>
    </dgm:pt>
    <dgm:pt modelId="{D10DB75D-88D9-4D78-8EA2-B17DA9C7C692}" type="pres">
      <dgm:prSet presAssocID="{ECAC1068-590A-46FF-B750-D28403CDD526}" presName="accent_2" presStyleCnt="0"/>
      <dgm:spPr/>
    </dgm:pt>
    <dgm:pt modelId="{4CEE7F8A-E234-4C4F-814C-E681E65CF693}" type="pres">
      <dgm:prSet presAssocID="{ECAC1068-590A-46FF-B750-D28403CDD526}" presName="accentRepeatNode" presStyleLbl="solidFgAcc1" presStyleIdx="1" presStyleCnt="7"/>
      <dgm:spPr/>
    </dgm:pt>
    <dgm:pt modelId="{A3915E68-360D-494C-9AD8-C36917B05163}" type="pres">
      <dgm:prSet presAssocID="{35A2FE6D-0D08-4C66-B1BF-66DBE7F64FC3}" presName="text_3" presStyleLbl="node1" presStyleIdx="2" presStyleCnt="7">
        <dgm:presLayoutVars>
          <dgm:bulletEnabled val="1"/>
        </dgm:presLayoutVars>
      </dgm:prSet>
      <dgm:spPr/>
    </dgm:pt>
    <dgm:pt modelId="{17D9C3B5-D663-4C61-B30E-F58B15AD4F44}" type="pres">
      <dgm:prSet presAssocID="{35A2FE6D-0D08-4C66-B1BF-66DBE7F64FC3}" presName="accent_3" presStyleCnt="0"/>
      <dgm:spPr/>
    </dgm:pt>
    <dgm:pt modelId="{F27DED95-70B0-4743-90CB-628DC3DF2676}" type="pres">
      <dgm:prSet presAssocID="{35A2FE6D-0D08-4C66-B1BF-66DBE7F64FC3}" presName="accentRepeatNode" presStyleLbl="solidFgAcc1" presStyleIdx="2" presStyleCnt="7"/>
      <dgm:spPr/>
    </dgm:pt>
    <dgm:pt modelId="{804AD7C7-D824-4EC6-90AB-414FD7B8BE9A}" type="pres">
      <dgm:prSet presAssocID="{EE9D5E3D-864F-482E-859A-4998503A5DE9}" presName="text_4" presStyleLbl="node1" presStyleIdx="3" presStyleCnt="7">
        <dgm:presLayoutVars>
          <dgm:bulletEnabled val="1"/>
        </dgm:presLayoutVars>
      </dgm:prSet>
      <dgm:spPr/>
    </dgm:pt>
    <dgm:pt modelId="{5A1DEB79-70D8-4DE6-9B1D-69D0C011CD30}" type="pres">
      <dgm:prSet presAssocID="{EE9D5E3D-864F-482E-859A-4998503A5DE9}" presName="accent_4" presStyleCnt="0"/>
      <dgm:spPr/>
    </dgm:pt>
    <dgm:pt modelId="{D30DC83B-EB55-4AD2-80D7-C44BBBB3096F}" type="pres">
      <dgm:prSet presAssocID="{EE9D5E3D-864F-482E-859A-4998503A5DE9}" presName="accentRepeatNode" presStyleLbl="solidFgAcc1" presStyleIdx="3" presStyleCnt="7"/>
      <dgm:spPr/>
    </dgm:pt>
    <dgm:pt modelId="{B6A6E09D-FBAA-4315-AFC5-EF7EEB6A84B6}" type="pres">
      <dgm:prSet presAssocID="{04ED466B-C967-4220-9237-92E9255C44DF}" presName="text_5" presStyleLbl="node1" presStyleIdx="4" presStyleCnt="7">
        <dgm:presLayoutVars>
          <dgm:bulletEnabled val="1"/>
        </dgm:presLayoutVars>
      </dgm:prSet>
      <dgm:spPr/>
    </dgm:pt>
    <dgm:pt modelId="{09544E58-3D94-4A17-BE9B-A52F09E59707}" type="pres">
      <dgm:prSet presAssocID="{04ED466B-C967-4220-9237-92E9255C44DF}" presName="accent_5" presStyleCnt="0"/>
      <dgm:spPr/>
    </dgm:pt>
    <dgm:pt modelId="{8B8136C7-634E-4441-833C-F44110B185F9}" type="pres">
      <dgm:prSet presAssocID="{04ED466B-C967-4220-9237-92E9255C44DF}" presName="accentRepeatNode" presStyleLbl="solidFgAcc1" presStyleIdx="4" presStyleCnt="7"/>
      <dgm:spPr/>
    </dgm:pt>
    <dgm:pt modelId="{F2198841-3982-402E-9F80-5D921CE74087}" type="pres">
      <dgm:prSet presAssocID="{1F691C92-5E48-49A7-AF00-9B212F7CF648}" presName="text_6" presStyleLbl="node1" presStyleIdx="5" presStyleCnt="7">
        <dgm:presLayoutVars>
          <dgm:bulletEnabled val="1"/>
        </dgm:presLayoutVars>
      </dgm:prSet>
      <dgm:spPr/>
    </dgm:pt>
    <dgm:pt modelId="{3B4C1A03-69DA-434F-B2E4-555A7DA86084}" type="pres">
      <dgm:prSet presAssocID="{1F691C92-5E48-49A7-AF00-9B212F7CF648}" presName="accent_6" presStyleCnt="0"/>
      <dgm:spPr/>
    </dgm:pt>
    <dgm:pt modelId="{21E9E6E3-79FB-4555-B9A1-D50CCF1E1336}" type="pres">
      <dgm:prSet presAssocID="{1F691C92-5E48-49A7-AF00-9B212F7CF648}" presName="accentRepeatNode" presStyleLbl="solidFgAcc1" presStyleIdx="5" presStyleCnt="7"/>
      <dgm:spPr/>
    </dgm:pt>
    <dgm:pt modelId="{1B199A66-3AED-4B9B-830D-8DA182F9A07C}" type="pres">
      <dgm:prSet presAssocID="{CC6DBB44-32A1-43F7-A9A8-907BAF5C802C}" presName="text_7" presStyleLbl="node1" presStyleIdx="6" presStyleCnt="7">
        <dgm:presLayoutVars>
          <dgm:bulletEnabled val="1"/>
        </dgm:presLayoutVars>
      </dgm:prSet>
      <dgm:spPr/>
    </dgm:pt>
    <dgm:pt modelId="{AD18E3F1-AFCA-4C56-A8CE-B2F4AB4FFBB4}" type="pres">
      <dgm:prSet presAssocID="{CC6DBB44-32A1-43F7-A9A8-907BAF5C802C}" presName="accent_7" presStyleCnt="0"/>
      <dgm:spPr/>
    </dgm:pt>
    <dgm:pt modelId="{1EBD1B79-78E4-4994-B751-36DA56F605DD}" type="pres">
      <dgm:prSet presAssocID="{CC6DBB44-32A1-43F7-A9A8-907BAF5C802C}" presName="accentRepeatNode" presStyleLbl="solidFgAcc1" presStyleIdx="6" presStyleCnt="7"/>
      <dgm:spPr/>
    </dgm:pt>
  </dgm:ptLst>
  <dgm:cxnLst>
    <dgm:cxn modelId="{3EC7C41E-E248-4509-A404-7F7BF54C7B4C}" srcId="{6904A5E2-F422-47F7-ACAF-96F2DB74EFCE}" destId="{ECAC1068-590A-46FF-B750-D28403CDD526}" srcOrd="1" destOrd="0" parTransId="{6AE2F48F-A8A9-452B-A740-BCD6AD57360E}" sibTransId="{D11F1140-F409-406C-BDFD-5D1060076E8E}"/>
    <dgm:cxn modelId="{94216261-CEB2-4BAF-B915-B8F9B6D2E7B2}" srcId="{6904A5E2-F422-47F7-ACAF-96F2DB74EFCE}" destId="{35A2FE6D-0D08-4C66-B1BF-66DBE7F64FC3}" srcOrd="2" destOrd="0" parTransId="{CDB76035-9740-4AD9-BE1C-ABC125260439}" sibTransId="{40F46D0C-C634-44CB-B29A-F64DE15194D9}"/>
    <dgm:cxn modelId="{BA67CC6A-537D-4ED9-BFB7-35DB2DF388F7}" srcId="{6904A5E2-F422-47F7-ACAF-96F2DB74EFCE}" destId="{04ED466B-C967-4220-9237-92E9255C44DF}" srcOrd="4" destOrd="0" parTransId="{59F2A326-139B-4912-9E3E-8CB0B2068006}" sibTransId="{65A77C1F-953C-4727-AE43-9534CCA96CA6}"/>
    <dgm:cxn modelId="{16D10E6E-9CAD-497D-9DE5-E72048267FA7}" type="presOf" srcId="{26DBBFCB-6E95-40CC-8A2F-333F1BDCA02C}" destId="{8220E4D7-8AF3-4DC5-B74D-224E677529AA}" srcOrd="0" destOrd="0" presId="urn:microsoft.com/office/officeart/2008/layout/VerticalCurvedList"/>
    <dgm:cxn modelId="{F4E66351-7193-4D7C-BF63-9B1EEF7A72A0}" srcId="{6904A5E2-F422-47F7-ACAF-96F2DB74EFCE}" destId="{1F691C92-5E48-49A7-AF00-9B212F7CF648}" srcOrd="5" destOrd="0" parTransId="{712F276D-3A89-45F1-90FA-F87CDB2A6F25}" sibTransId="{FA6B45BC-80C4-49C3-A48E-765BE0AC39BD}"/>
    <dgm:cxn modelId="{DA2AD384-76AF-48E5-99C2-E06AAC58016E}" type="presOf" srcId="{ECAC1068-590A-46FF-B750-D28403CDD526}" destId="{89864B89-B52D-4E05-A633-188EC399E672}" srcOrd="0" destOrd="0" presId="urn:microsoft.com/office/officeart/2008/layout/VerticalCurvedList"/>
    <dgm:cxn modelId="{202D368A-CB55-41C6-AEEB-1AF1FE4F449F}" type="presOf" srcId="{3FD5EC3E-D2EC-45D0-B981-4901304E7CC0}" destId="{BBCFC8E7-BCEA-4CA2-98D4-3BD8F30D2F48}" srcOrd="0" destOrd="0" presId="urn:microsoft.com/office/officeart/2008/layout/VerticalCurvedList"/>
    <dgm:cxn modelId="{CF90FA9A-C094-4115-9F9B-7B1719EDCCE9}" type="presOf" srcId="{04ED466B-C967-4220-9237-92E9255C44DF}" destId="{B6A6E09D-FBAA-4315-AFC5-EF7EEB6A84B6}" srcOrd="0" destOrd="0" presId="urn:microsoft.com/office/officeart/2008/layout/VerticalCurvedList"/>
    <dgm:cxn modelId="{220BBA9E-30C4-44E6-9B76-C69AA1B451E6}" type="presOf" srcId="{1F691C92-5E48-49A7-AF00-9B212F7CF648}" destId="{F2198841-3982-402E-9F80-5D921CE74087}" srcOrd="0" destOrd="0" presId="urn:microsoft.com/office/officeart/2008/layout/VerticalCurvedList"/>
    <dgm:cxn modelId="{795018A3-1EA0-472C-8D3C-E4794BA984A3}" srcId="{6904A5E2-F422-47F7-ACAF-96F2DB74EFCE}" destId="{CC6DBB44-32A1-43F7-A9A8-907BAF5C802C}" srcOrd="6" destOrd="0" parTransId="{B762769F-65E5-4221-9529-A7B5437ECE68}" sibTransId="{C3F52997-ABB6-4220-A72B-F981210AD32C}"/>
    <dgm:cxn modelId="{E8C1F6A7-AE2D-48F4-8B60-35AAA1D76A4A}" type="presOf" srcId="{EE9D5E3D-864F-482E-859A-4998503A5DE9}" destId="{804AD7C7-D824-4EC6-90AB-414FD7B8BE9A}" srcOrd="0" destOrd="0" presId="urn:microsoft.com/office/officeart/2008/layout/VerticalCurvedList"/>
    <dgm:cxn modelId="{0F3D6AD1-7AA6-4164-BB63-100345766CE4}" type="presOf" srcId="{CC6DBB44-32A1-43F7-A9A8-907BAF5C802C}" destId="{1B199A66-3AED-4B9B-830D-8DA182F9A07C}" srcOrd="0" destOrd="0" presId="urn:microsoft.com/office/officeart/2008/layout/VerticalCurvedList"/>
    <dgm:cxn modelId="{8C3A88D8-1A7E-4F61-9F9E-1D45145B6447}" type="presOf" srcId="{35A2FE6D-0D08-4C66-B1BF-66DBE7F64FC3}" destId="{A3915E68-360D-494C-9AD8-C36917B05163}" srcOrd="0" destOrd="0" presId="urn:microsoft.com/office/officeart/2008/layout/VerticalCurvedList"/>
    <dgm:cxn modelId="{3AD84FE8-33B5-401D-937B-8C8332BD646A}" type="presOf" srcId="{6904A5E2-F422-47F7-ACAF-96F2DB74EFCE}" destId="{C05B7211-1224-42BB-B335-7B97478EF939}" srcOrd="0" destOrd="0" presId="urn:microsoft.com/office/officeart/2008/layout/VerticalCurvedList"/>
    <dgm:cxn modelId="{9BF1E9E9-20EE-4476-84F9-F42AB5A4935A}" srcId="{6904A5E2-F422-47F7-ACAF-96F2DB74EFCE}" destId="{EE9D5E3D-864F-482E-859A-4998503A5DE9}" srcOrd="3" destOrd="0" parTransId="{039CF8EA-1367-44BE-90F7-5AF8B7287F10}" sibTransId="{49A5811A-1AD9-409C-95FA-F60B6EF8E5CA}"/>
    <dgm:cxn modelId="{6D6A9AEE-798D-4271-B826-D4FF2E85F24E}" srcId="{6904A5E2-F422-47F7-ACAF-96F2DB74EFCE}" destId="{3FD5EC3E-D2EC-45D0-B981-4901304E7CC0}" srcOrd="0" destOrd="0" parTransId="{F7FF2A53-9ED3-46B1-8977-47C624F20FBE}" sibTransId="{26DBBFCB-6E95-40CC-8A2F-333F1BDCA02C}"/>
    <dgm:cxn modelId="{657EAD74-8114-46E6-852D-D4E62EF15071}" type="presParOf" srcId="{C05B7211-1224-42BB-B335-7B97478EF939}" destId="{D071994D-08CC-440A-A6A0-27C3F22BBD6A}" srcOrd="0" destOrd="0" presId="urn:microsoft.com/office/officeart/2008/layout/VerticalCurvedList"/>
    <dgm:cxn modelId="{4E5421B3-83FE-431F-8FDD-6EBA59E58BFC}" type="presParOf" srcId="{D071994D-08CC-440A-A6A0-27C3F22BBD6A}" destId="{FC32C5A8-F45B-4571-B133-92000FA8D7AE}" srcOrd="0" destOrd="0" presId="urn:microsoft.com/office/officeart/2008/layout/VerticalCurvedList"/>
    <dgm:cxn modelId="{9AF1C4A0-0279-444A-BAB2-1B73FC175267}" type="presParOf" srcId="{FC32C5A8-F45B-4571-B133-92000FA8D7AE}" destId="{986C1E8B-DFF6-41C8-A0FE-DA1DE293D3A5}" srcOrd="0" destOrd="0" presId="urn:microsoft.com/office/officeart/2008/layout/VerticalCurvedList"/>
    <dgm:cxn modelId="{F50180D7-C840-4745-8F82-428EED172FB7}" type="presParOf" srcId="{FC32C5A8-F45B-4571-B133-92000FA8D7AE}" destId="{8220E4D7-8AF3-4DC5-B74D-224E677529AA}" srcOrd="1" destOrd="0" presId="urn:microsoft.com/office/officeart/2008/layout/VerticalCurvedList"/>
    <dgm:cxn modelId="{63C9E0D1-0F03-45F4-9401-037FBBA91B90}" type="presParOf" srcId="{FC32C5A8-F45B-4571-B133-92000FA8D7AE}" destId="{EE554FD8-34DB-47AB-86BD-F6E32A9F9B58}" srcOrd="2" destOrd="0" presId="urn:microsoft.com/office/officeart/2008/layout/VerticalCurvedList"/>
    <dgm:cxn modelId="{23E2A52E-922A-4519-864E-906927F43682}" type="presParOf" srcId="{FC32C5A8-F45B-4571-B133-92000FA8D7AE}" destId="{BF63A2CE-B391-4451-B22E-BEECF09F0F3A}" srcOrd="3" destOrd="0" presId="urn:microsoft.com/office/officeart/2008/layout/VerticalCurvedList"/>
    <dgm:cxn modelId="{40BB867E-10E0-4C0E-8845-FE4FD3224D9D}" type="presParOf" srcId="{D071994D-08CC-440A-A6A0-27C3F22BBD6A}" destId="{BBCFC8E7-BCEA-4CA2-98D4-3BD8F30D2F48}" srcOrd="1" destOrd="0" presId="urn:microsoft.com/office/officeart/2008/layout/VerticalCurvedList"/>
    <dgm:cxn modelId="{99A12EE7-3708-4691-B714-9C7F11D0571F}" type="presParOf" srcId="{D071994D-08CC-440A-A6A0-27C3F22BBD6A}" destId="{15C0F959-A7BA-4313-A8B7-FF6EBEA4A1FA}" srcOrd="2" destOrd="0" presId="urn:microsoft.com/office/officeart/2008/layout/VerticalCurvedList"/>
    <dgm:cxn modelId="{28AC2E12-1AD6-4B5D-8FB8-2C7973991BD7}" type="presParOf" srcId="{15C0F959-A7BA-4313-A8B7-FF6EBEA4A1FA}" destId="{57BA4249-7036-4121-B7BD-7DD5E1158628}" srcOrd="0" destOrd="0" presId="urn:microsoft.com/office/officeart/2008/layout/VerticalCurvedList"/>
    <dgm:cxn modelId="{1E62F3B9-778B-41CD-AEDE-1482A53C47FE}" type="presParOf" srcId="{D071994D-08CC-440A-A6A0-27C3F22BBD6A}" destId="{89864B89-B52D-4E05-A633-188EC399E672}" srcOrd="3" destOrd="0" presId="urn:microsoft.com/office/officeart/2008/layout/VerticalCurvedList"/>
    <dgm:cxn modelId="{7E4C26BD-E85C-43F1-92C7-8C734AAAFA28}" type="presParOf" srcId="{D071994D-08CC-440A-A6A0-27C3F22BBD6A}" destId="{D10DB75D-88D9-4D78-8EA2-B17DA9C7C692}" srcOrd="4" destOrd="0" presId="urn:microsoft.com/office/officeart/2008/layout/VerticalCurvedList"/>
    <dgm:cxn modelId="{414DFE39-435F-4CDE-BB11-D2A088E46DF1}" type="presParOf" srcId="{D10DB75D-88D9-4D78-8EA2-B17DA9C7C692}" destId="{4CEE7F8A-E234-4C4F-814C-E681E65CF693}" srcOrd="0" destOrd="0" presId="urn:microsoft.com/office/officeart/2008/layout/VerticalCurvedList"/>
    <dgm:cxn modelId="{DE702C85-C01A-44AE-AE6F-EDB4C27F3DED}" type="presParOf" srcId="{D071994D-08CC-440A-A6A0-27C3F22BBD6A}" destId="{A3915E68-360D-494C-9AD8-C36917B05163}" srcOrd="5" destOrd="0" presId="urn:microsoft.com/office/officeart/2008/layout/VerticalCurvedList"/>
    <dgm:cxn modelId="{2C127FC8-7E82-481B-8AB1-82BD3035AEA9}" type="presParOf" srcId="{D071994D-08CC-440A-A6A0-27C3F22BBD6A}" destId="{17D9C3B5-D663-4C61-B30E-F58B15AD4F44}" srcOrd="6" destOrd="0" presId="urn:microsoft.com/office/officeart/2008/layout/VerticalCurvedList"/>
    <dgm:cxn modelId="{E9A15735-8E8C-46A6-A818-2C03927F953F}" type="presParOf" srcId="{17D9C3B5-D663-4C61-B30E-F58B15AD4F44}" destId="{F27DED95-70B0-4743-90CB-628DC3DF2676}" srcOrd="0" destOrd="0" presId="urn:microsoft.com/office/officeart/2008/layout/VerticalCurvedList"/>
    <dgm:cxn modelId="{768130F5-998D-47EE-AE48-126B44F51F70}" type="presParOf" srcId="{D071994D-08CC-440A-A6A0-27C3F22BBD6A}" destId="{804AD7C7-D824-4EC6-90AB-414FD7B8BE9A}" srcOrd="7" destOrd="0" presId="urn:microsoft.com/office/officeart/2008/layout/VerticalCurvedList"/>
    <dgm:cxn modelId="{08D6BA8B-B602-4D76-897C-EA530330AE22}" type="presParOf" srcId="{D071994D-08CC-440A-A6A0-27C3F22BBD6A}" destId="{5A1DEB79-70D8-4DE6-9B1D-69D0C011CD30}" srcOrd="8" destOrd="0" presId="urn:microsoft.com/office/officeart/2008/layout/VerticalCurvedList"/>
    <dgm:cxn modelId="{A525768B-1711-4D2C-998C-2CE87206D0BF}" type="presParOf" srcId="{5A1DEB79-70D8-4DE6-9B1D-69D0C011CD30}" destId="{D30DC83B-EB55-4AD2-80D7-C44BBBB3096F}" srcOrd="0" destOrd="0" presId="urn:microsoft.com/office/officeart/2008/layout/VerticalCurvedList"/>
    <dgm:cxn modelId="{4D896D67-9B87-4FC9-974F-6107560DF7DD}" type="presParOf" srcId="{D071994D-08CC-440A-A6A0-27C3F22BBD6A}" destId="{B6A6E09D-FBAA-4315-AFC5-EF7EEB6A84B6}" srcOrd="9" destOrd="0" presId="urn:microsoft.com/office/officeart/2008/layout/VerticalCurvedList"/>
    <dgm:cxn modelId="{DEDD9E31-574A-45DC-B8FC-ECD45B162682}" type="presParOf" srcId="{D071994D-08CC-440A-A6A0-27C3F22BBD6A}" destId="{09544E58-3D94-4A17-BE9B-A52F09E59707}" srcOrd="10" destOrd="0" presId="urn:microsoft.com/office/officeart/2008/layout/VerticalCurvedList"/>
    <dgm:cxn modelId="{7CB21BFA-5AFC-4FE3-B0F1-38F6FBF2F91F}" type="presParOf" srcId="{09544E58-3D94-4A17-BE9B-A52F09E59707}" destId="{8B8136C7-634E-4441-833C-F44110B185F9}" srcOrd="0" destOrd="0" presId="urn:microsoft.com/office/officeart/2008/layout/VerticalCurvedList"/>
    <dgm:cxn modelId="{D4A7E625-0012-47A0-9B30-49F0CCC5D5F4}" type="presParOf" srcId="{D071994D-08CC-440A-A6A0-27C3F22BBD6A}" destId="{F2198841-3982-402E-9F80-5D921CE74087}" srcOrd="11" destOrd="0" presId="urn:microsoft.com/office/officeart/2008/layout/VerticalCurvedList"/>
    <dgm:cxn modelId="{DBC8D9F3-E094-495A-BB0F-3964034EADDA}" type="presParOf" srcId="{D071994D-08CC-440A-A6A0-27C3F22BBD6A}" destId="{3B4C1A03-69DA-434F-B2E4-555A7DA86084}" srcOrd="12" destOrd="0" presId="urn:microsoft.com/office/officeart/2008/layout/VerticalCurvedList"/>
    <dgm:cxn modelId="{D0698756-932A-40E7-9C4B-CE3DBF4B791E}" type="presParOf" srcId="{3B4C1A03-69DA-434F-B2E4-555A7DA86084}" destId="{21E9E6E3-79FB-4555-B9A1-D50CCF1E1336}" srcOrd="0" destOrd="0" presId="urn:microsoft.com/office/officeart/2008/layout/VerticalCurvedList"/>
    <dgm:cxn modelId="{A6279825-5C78-4CAE-959C-C9D98F8CA9F8}" type="presParOf" srcId="{D071994D-08CC-440A-A6A0-27C3F22BBD6A}" destId="{1B199A66-3AED-4B9B-830D-8DA182F9A07C}" srcOrd="13" destOrd="0" presId="urn:microsoft.com/office/officeart/2008/layout/VerticalCurvedList"/>
    <dgm:cxn modelId="{26502BD0-1B51-4112-9037-A450CCC2F740}" type="presParOf" srcId="{D071994D-08CC-440A-A6A0-27C3F22BBD6A}" destId="{AD18E3F1-AFCA-4C56-A8CE-B2F4AB4FFBB4}" srcOrd="14" destOrd="0" presId="urn:microsoft.com/office/officeart/2008/layout/VerticalCurvedList"/>
    <dgm:cxn modelId="{6B3EEBD2-2B70-49C6-A6D1-D379EE817DF1}" type="presParOf" srcId="{AD18E3F1-AFCA-4C56-A8CE-B2F4AB4FFBB4}" destId="{1EBD1B79-78E4-4994-B751-36DA56F605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12C0-850E-4C5C-80E3-8F6598437EFC}">
      <dsp:nvSpPr>
        <dsp:cNvPr id="0" name=""/>
        <dsp:cNvSpPr/>
      </dsp:nvSpPr>
      <dsp:spPr>
        <a:xfrm>
          <a:off x="586400" y="846932"/>
          <a:ext cx="6912781" cy="1729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9D63C-E3A2-42D0-A109-968165B96B59}">
      <dsp:nvSpPr>
        <dsp:cNvPr id="0" name=""/>
        <dsp:cNvSpPr/>
      </dsp:nvSpPr>
      <dsp:spPr>
        <a:xfrm>
          <a:off x="6200998" y="2784009"/>
          <a:ext cx="1284679" cy="426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BCD4C5-E006-4AD8-8E98-1062601374EB}">
      <dsp:nvSpPr>
        <dsp:cNvPr id="0" name=""/>
        <dsp:cNvSpPr/>
      </dsp:nvSpPr>
      <dsp:spPr>
        <a:xfrm rot="10800000">
          <a:off x="154351" y="10"/>
          <a:ext cx="2415084" cy="423031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FF0000"/>
              </a:solidFill>
            </a:rPr>
            <a:t>Aşırı ısı yapımı</a:t>
          </a:r>
          <a:endParaRPr lang="tr-TR" sz="1600" kern="1200" dirty="0">
            <a:solidFill>
              <a:srgbClr val="FF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/>
            <a:t>Egzersiz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0" kern="1200" dirty="0"/>
            <a:t>Nöroleptikler: En sık haloperidol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 err="1"/>
            <a:t>Tirotoksikoz</a:t>
          </a:r>
          <a:r>
            <a:rPr lang="tr-TR" sz="1600" b="1" kern="1200" dirty="0"/>
            <a:t>: En sık endokrinolojik ateş nedeni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Feokromositoma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Salisilat zehirlenmesi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İlaç alışkanlığı: Kokain, amfetamin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Delirium</a:t>
          </a:r>
          <a:r>
            <a:rPr lang="tr-TR" sz="1600" kern="1200" dirty="0"/>
            <a:t> </a:t>
          </a:r>
          <a:r>
            <a:rPr lang="tr-TR" sz="1600" kern="1200" dirty="0" err="1"/>
            <a:t>tremens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Status </a:t>
          </a:r>
          <a:r>
            <a:rPr lang="tr-TR" sz="1600" kern="1200" dirty="0" err="1"/>
            <a:t>epileptikus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Tetanoz</a:t>
          </a:r>
          <a:endParaRPr lang="tr-TR" sz="1600" kern="1200" dirty="0"/>
        </a:p>
      </dsp:txBody>
      <dsp:txXfrm rot="10800000">
        <a:off x="228623" y="10"/>
        <a:ext cx="2266540" cy="4156039"/>
      </dsp:txXfrm>
    </dsp:sp>
    <dsp:sp modelId="{1FF99AF2-209D-461A-8C5C-3C369442301B}">
      <dsp:nvSpPr>
        <dsp:cNvPr id="0" name=""/>
        <dsp:cNvSpPr/>
      </dsp:nvSpPr>
      <dsp:spPr>
        <a:xfrm flipV="1">
          <a:off x="5697428" y="2974908"/>
          <a:ext cx="1294871" cy="426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8763"/>
            <a:satOff val="350"/>
            <a:lumOff val="-112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8763"/>
              <a:satOff val="350"/>
              <a:lumOff val="-112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072830-AFA6-4A78-BE8F-BB6D16E242A3}">
      <dsp:nvSpPr>
        <dsp:cNvPr id="0" name=""/>
        <dsp:cNvSpPr/>
      </dsp:nvSpPr>
      <dsp:spPr>
        <a:xfrm rot="10800000">
          <a:off x="2963795" y="0"/>
          <a:ext cx="2415084" cy="42484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tint val="70000"/>
                <a:satMod val="130000"/>
              </a:schemeClr>
            </a:gs>
            <a:gs pos="43000">
              <a:schemeClr val="accent1">
                <a:shade val="50000"/>
                <a:hueOff val="520350"/>
                <a:satOff val="-30057"/>
                <a:lumOff val="33026"/>
                <a:alphaOff val="0"/>
                <a:tint val="44000"/>
                <a:satMod val="165000"/>
              </a:schemeClr>
            </a:gs>
            <a:gs pos="93000">
              <a:schemeClr val="accent1">
                <a:shade val="50000"/>
                <a:hueOff val="520350"/>
                <a:satOff val="-30057"/>
                <a:lumOff val="33026"/>
                <a:alphaOff val="0"/>
                <a:tint val="15000"/>
                <a:satMod val="16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520350"/>
              <a:satOff val="-30057"/>
              <a:lumOff val="330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FF0000"/>
              </a:solidFill>
            </a:rPr>
            <a:t>Isı yayımının azalması</a:t>
          </a:r>
          <a:endParaRPr lang="tr-TR" sz="1600" kern="1200" dirty="0">
            <a:solidFill>
              <a:srgbClr val="FF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Sıcak çarpması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b="1" kern="1200" dirty="0" err="1"/>
            <a:t>Dehidratasyon</a:t>
          </a:r>
          <a:r>
            <a:rPr lang="tr-TR" sz="1600" b="1" kern="1200" dirty="0"/>
            <a:t>: En sık </a:t>
          </a:r>
          <a:r>
            <a:rPr lang="tr-TR" sz="1600" b="1" kern="1200" dirty="0" err="1"/>
            <a:t>hipertermi</a:t>
          </a:r>
          <a:r>
            <a:rPr lang="tr-TR" sz="1600" b="1" kern="1200" dirty="0"/>
            <a:t> nedeni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Otonomik</a:t>
          </a:r>
          <a:r>
            <a:rPr lang="tr-TR" sz="1600" kern="1200" dirty="0"/>
            <a:t> </a:t>
          </a:r>
          <a:r>
            <a:rPr lang="tr-TR" sz="1600" kern="1200" dirty="0" err="1"/>
            <a:t>disfonksiyon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/>
            <a:t>Antikolinerjikler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Nöroleptikler</a:t>
          </a:r>
          <a:endParaRPr lang="tr-TR" sz="1600" kern="1200" dirty="0"/>
        </a:p>
      </dsp:txBody>
      <dsp:txXfrm rot="10800000">
        <a:off x="3038067" y="0"/>
        <a:ext cx="2266540" cy="4174195"/>
      </dsp:txXfrm>
    </dsp:sp>
    <dsp:sp modelId="{390BB973-8AC4-40E6-B9C7-F6239036A90B}">
      <dsp:nvSpPr>
        <dsp:cNvPr id="0" name=""/>
        <dsp:cNvSpPr/>
      </dsp:nvSpPr>
      <dsp:spPr>
        <a:xfrm flipV="1">
          <a:off x="6057119" y="2844621"/>
          <a:ext cx="1736711" cy="4264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-17525"/>
            <a:satOff val="699"/>
            <a:lumOff val="-224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tint val="50000"/>
              <a:hueOff val="-17525"/>
              <a:satOff val="699"/>
              <a:lumOff val="-224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964432-F02A-434A-96D5-DE93A9A6358E}">
      <dsp:nvSpPr>
        <dsp:cNvPr id="0" name=""/>
        <dsp:cNvSpPr/>
      </dsp:nvSpPr>
      <dsp:spPr>
        <a:xfrm rot="10800000">
          <a:off x="5625483" y="0"/>
          <a:ext cx="2415084" cy="42484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tint val="70000"/>
                <a:satMod val="130000"/>
              </a:schemeClr>
            </a:gs>
            <a:gs pos="43000">
              <a:schemeClr val="accent1">
                <a:shade val="50000"/>
                <a:hueOff val="520350"/>
                <a:satOff val="-30057"/>
                <a:lumOff val="33026"/>
                <a:alphaOff val="0"/>
                <a:tint val="44000"/>
                <a:satMod val="165000"/>
              </a:schemeClr>
            </a:gs>
            <a:gs pos="93000">
              <a:schemeClr val="accent1">
                <a:shade val="50000"/>
                <a:hueOff val="520350"/>
                <a:satOff val="-30057"/>
                <a:lumOff val="33026"/>
                <a:alphaOff val="0"/>
                <a:tint val="15000"/>
                <a:satMod val="165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50000"/>
              <a:hueOff val="520350"/>
              <a:satOff val="-30057"/>
              <a:lumOff val="330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 err="1">
              <a:solidFill>
                <a:srgbClr val="FF0000"/>
              </a:solidFill>
            </a:rPr>
            <a:t>Hipotalamik</a:t>
          </a:r>
          <a:r>
            <a:rPr lang="tr-TR" sz="1600" b="1" kern="1200" dirty="0">
              <a:solidFill>
                <a:srgbClr val="FF0000"/>
              </a:solidFill>
            </a:rPr>
            <a:t> </a:t>
          </a:r>
          <a:r>
            <a:rPr lang="tr-TR" sz="1600" b="1" kern="1200" dirty="0" err="1">
              <a:solidFill>
                <a:srgbClr val="FF0000"/>
              </a:solidFill>
            </a:rPr>
            <a:t>disfonksiyon</a:t>
          </a:r>
          <a:endParaRPr lang="tr-TR" sz="1600" kern="1200" dirty="0">
            <a:solidFill>
              <a:srgbClr val="FF00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Nöroleptikler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Serebrovasküler</a:t>
          </a:r>
          <a:r>
            <a:rPr lang="tr-TR" sz="1600" kern="1200" dirty="0"/>
            <a:t> olaylar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Ensefalitler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 err="1"/>
            <a:t>Granülomatöz</a:t>
          </a:r>
          <a:r>
            <a:rPr lang="tr-TR" sz="1600" kern="1200" dirty="0"/>
            <a:t> enfeksiyonlar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600" kern="1200" dirty="0"/>
            <a:t>Travma</a:t>
          </a:r>
        </a:p>
      </dsp:txBody>
      <dsp:txXfrm rot="10800000">
        <a:off x="5699755" y="0"/>
        <a:ext cx="2266540" cy="4174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CAD4E-C6E4-40F4-9D08-36AE2208E808}">
      <dsp:nvSpPr>
        <dsp:cNvPr id="0" name=""/>
        <dsp:cNvSpPr/>
      </dsp:nvSpPr>
      <dsp:spPr>
        <a:xfrm>
          <a:off x="2798063" y="54863"/>
          <a:ext cx="2633472" cy="2633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Öykü</a:t>
          </a:r>
        </a:p>
      </dsp:txBody>
      <dsp:txXfrm>
        <a:off x="3149193" y="515721"/>
        <a:ext cx="1931212" cy="1185062"/>
      </dsp:txXfrm>
    </dsp:sp>
    <dsp:sp modelId="{EA5DA2D4-A2DD-45A3-8323-38B4DE7B26F9}">
      <dsp:nvSpPr>
        <dsp:cNvPr id="0" name=""/>
        <dsp:cNvSpPr/>
      </dsp:nvSpPr>
      <dsp:spPr>
        <a:xfrm>
          <a:off x="3748308" y="1700784"/>
          <a:ext cx="2633472" cy="2633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Laboratuvar</a:t>
          </a:r>
        </a:p>
      </dsp:txBody>
      <dsp:txXfrm>
        <a:off x="4553712" y="2381097"/>
        <a:ext cx="1580083" cy="1448409"/>
      </dsp:txXfrm>
    </dsp:sp>
    <dsp:sp modelId="{20F19C18-9621-4C82-B7DE-427161B1DC0D}">
      <dsp:nvSpPr>
        <dsp:cNvPr id="0" name=""/>
        <dsp:cNvSpPr/>
      </dsp:nvSpPr>
      <dsp:spPr>
        <a:xfrm>
          <a:off x="1847819" y="1700784"/>
          <a:ext cx="2633472" cy="2633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Fizik muayene</a:t>
          </a:r>
        </a:p>
      </dsp:txBody>
      <dsp:txXfrm>
        <a:off x="2095804" y="2381097"/>
        <a:ext cx="1580083" cy="1448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0E4D7-8AF3-4DC5-B74D-224E677529AA}">
      <dsp:nvSpPr>
        <dsp:cNvPr id="0" name=""/>
        <dsp:cNvSpPr/>
      </dsp:nvSpPr>
      <dsp:spPr>
        <a:xfrm>
          <a:off x="-4960443" y="-760328"/>
          <a:ext cx="5909777" cy="5909777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FC8E7-BCEA-4CA2-98D4-3BD8F30D2F48}">
      <dsp:nvSpPr>
        <dsp:cNvPr id="0" name=""/>
        <dsp:cNvSpPr/>
      </dsp:nvSpPr>
      <dsp:spPr>
        <a:xfrm>
          <a:off x="307896" y="199529"/>
          <a:ext cx="7863108" cy="398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6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Şok</a:t>
          </a:r>
        </a:p>
      </dsp:txBody>
      <dsp:txXfrm>
        <a:off x="307896" y="199529"/>
        <a:ext cx="7863108" cy="398883"/>
      </dsp:txXfrm>
    </dsp:sp>
    <dsp:sp modelId="{57BA4249-7036-4121-B7BD-7DD5E1158628}">
      <dsp:nvSpPr>
        <dsp:cNvPr id="0" name=""/>
        <dsp:cNvSpPr/>
      </dsp:nvSpPr>
      <dsp:spPr>
        <a:xfrm>
          <a:off x="58594" y="149668"/>
          <a:ext cx="498604" cy="498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9864B89-B52D-4E05-A633-188EC399E672}">
      <dsp:nvSpPr>
        <dsp:cNvPr id="0" name=""/>
        <dsp:cNvSpPr/>
      </dsp:nvSpPr>
      <dsp:spPr>
        <a:xfrm>
          <a:off x="669121" y="798205"/>
          <a:ext cx="7501883" cy="398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6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Nörolojik ve </a:t>
          </a:r>
          <a:r>
            <a:rPr lang="tr-TR" sz="1800" kern="1200" dirty="0" err="1"/>
            <a:t>kardiyopulmoner</a:t>
          </a:r>
          <a:r>
            <a:rPr lang="tr-TR" sz="1800" kern="1200" dirty="0"/>
            <a:t> hastalık</a:t>
          </a:r>
        </a:p>
      </dsp:txBody>
      <dsp:txXfrm>
        <a:off x="669121" y="798205"/>
        <a:ext cx="7501883" cy="398883"/>
      </dsp:txXfrm>
    </dsp:sp>
    <dsp:sp modelId="{4CEE7F8A-E234-4C4F-814C-E681E65CF693}">
      <dsp:nvSpPr>
        <dsp:cNvPr id="0" name=""/>
        <dsp:cNvSpPr/>
      </dsp:nvSpPr>
      <dsp:spPr>
        <a:xfrm>
          <a:off x="419819" y="748344"/>
          <a:ext cx="498604" cy="498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915E68-360D-494C-9AD8-C36917B05163}">
      <dsp:nvSpPr>
        <dsp:cNvPr id="0" name=""/>
        <dsp:cNvSpPr/>
      </dsp:nvSpPr>
      <dsp:spPr>
        <a:xfrm>
          <a:off x="867070" y="1396442"/>
          <a:ext cx="7303934" cy="398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6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Artmış </a:t>
          </a:r>
          <a:r>
            <a:rPr lang="tr-TR" sz="1800" kern="1200" dirty="0" err="1"/>
            <a:t>metabolik</a:t>
          </a:r>
          <a:r>
            <a:rPr lang="tr-TR" sz="1800" kern="1200" dirty="0"/>
            <a:t> hızdaki diğer durumlar (yanık, </a:t>
          </a:r>
          <a:r>
            <a:rPr lang="tr-TR" sz="1800" kern="1200" dirty="0" err="1"/>
            <a:t>postoperatif</a:t>
          </a:r>
          <a:r>
            <a:rPr lang="tr-TR" sz="1800" kern="1200" dirty="0"/>
            <a:t> durum)</a:t>
          </a:r>
        </a:p>
      </dsp:txBody>
      <dsp:txXfrm>
        <a:off x="867070" y="1396442"/>
        <a:ext cx="7303934" cy="398883"/>
      </dsp:txXfrm>
    </dsp:sp>
    <dsp:sp modelId="{F27DED95-70B0-4743-90CB-628DC3DF2676}">
      <dsp:nvSpPr>
        <dsp:cNvPr id="0" name=""/>
        <dsp:cNvSpPr/>
      </dsp:nvSpPr>
      <dsp:spPr>
        <a:xfrm>
          <a:off x="617768" y="1346582"/>
          <a:ext cx="498604" cy="498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4AD7C7-D824-4EC6-90AB-414FD7B8BE9A}">
      <dsp:nvSpPr>
        <dsp:cNvPr id="0" name=""/>
        <dsp:cNvSpPr/>
      </dsp:nvSpPr>
      <dsp:spPr>
        <a:xfrm>
          <a:off x="930273" y="1995118"/>
          <a:ext cx="7240731" cy="398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6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Sıvı - elektrolit dengesizlikleri</a:t>
          </a:r>
        </a:p>
      </dsp:txBody>
      <dsp:txXfrm>
        <a:off x="930273" y="1995118"/>
        <a:ext cx="7240731" cy="398883"/>
      </dsp:txXfrm>
    </dsp:sp>
    <dsp:sp modelId="{D30DC83B-EB55-4AD2-80D7-C44BBBB3096F}">
      <dsp:nvSpPr>
        <dsp:cNvPr id="0" name=""/>
        <dsp:cNvSpPr/>
      </dsp:nvSpPr>
      <dsp:spPr>
        <a:xfrm>
          <a:off x="680971" y="1945257"/>
          <a:ext cx="498604" cy="498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6A6E09D-FBAA-4315-AFC5-EF7EEB6A84B6}">
      <dsp:nvSpPr>
        <dsp:cNvPr id="0" name=""/>
        <dsp:cNvSpPr/>
      </dsp:nvSpPr>
      <dsp:spPr>
        <a:xfrm>
          <a:off x="867070" y="2593794"/>
          <a:ext cx="7303934" cy="398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6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≥40ºC ateş </a:t>
          </a:r>
        </a:p>
      </dsp:txBody>
      <dsp:txXfrm>
        <a:off x="867070" y="2593794"/>
        <a:ext cx="7303934" cy="398883"/>
      </dsp:txXfrm>
    </dsp:sp>
    <dsp:sp modelId="{8B8136C7-634E-4441-833C-F44110B185F9}">
      <dsp:nvSpPr>
        <dsp:cNvPr id="0" name=""/>
        <dsp:cNvSpPr/>
      </dsp:nvSpPr>
      <dsp:spPr>
        <a:xfrm>
          <a:off x="617768" y="2543933"/>
          <a:ext cx="498604" cy="498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198841-3982-402E-9F80-5D921CE74087}">
      <dsp:nvSpPr>
        <dsp:cNvPr id="0" name=""/>
        <dsp:cNvSpPr/>
      </dsp:nvSpPr>
      <dsp:spPr>
        <a:xfrm>
          <a:off x="669121" y="3192031"/>
          <a:ext cx="7501883" cy="398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6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Kafa travması</a:t>
          </a:r>
        </a:p>
      </dsp:txBody>
      <dsp:txXfrm>
        <a:off x="669121" y="3192031"/>
        <a:ext cx="7501883" cy="398883"/>
      </dsp:txXfrm>
    </dsp:sp>
    <dsp:sp modelId="{21E9E6E3-79FB-4555-B9A1-D50CCF1E1336}">
      <dsp:nvSpPr>
        <dsp:cNvPr id="0" name=""/>
        <dsp:cNvSpPr/>
      </dsp:nvSpPr>
      <dsp:spPr>
        <a:xfrm>
          <a:off x="419819" y="3142171"/>
          <a:ext cx="498604" cy="498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199A66-3AED-4B9B-830D-8DA182F9A07C}">
      <dsp:nvSpPr>
        <dsp:cNvPr id="0" name=""/>
        <dsp:cNvSpPr/>
      </dsp:nvSpPr>
      <dsp:spPr>
        <a:xfrm>
          <a:off x="307896" y="3790707"/>
          <a:ext cx="7863108" cy="398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66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Post-kardiyak arrest</a:t>
          </a:r>
        </a:p>
      </dsp:txBody>
      <dsp:txXfrm>
        <a:off x="307896" y="3790707"/>
        <a:ext cx="7863108" cy="398883"/>
      </dsp:txXfrm>
    </dsp:sp>
    <dsp:sp modelId="{1EBD1B79-78E4-4994-B751-36DA56F605DD}">
      <dsp:nvSpPr>
        <dsp:cNvPr id="0" name=""/>
        <dsp:cNvSpPr/>
      </dsp:nvSpPr>
      <dsp:spPr>
        <a:xfrm>
          <a:off x="58594" y="3740846"/>
          <a:ext cx="498604" cy="4986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79B3-A857-4C7B-8A1E-15FB5951CCE5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756EE-4FE4-44BC-B779-12C7481B16E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17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30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sz="2800" kern="1200" dirty="0"/>
              <a:t>Yaş grupları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sz="2400" kern="1200" dirty="0">
                <a:ea typeface="+mn-ea"/>
              </a:rPr>
              <a:t>0-28 gün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sz="2400" kern="1200" dirty="0">
                <a:ea typeface="+mn-ea"/>
              </a:rPr>
              <a:t>29-90 gün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sz="2400" kern="1200" dirty="0">
                <a:ea typeface="+mn-ea"/>
              </a:rPr>
              <a:t>3-36 ay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r-TR" sz="2400" kern="1200" dirty="0">
                <a:ea typeface="+mn-ea"/>
              </a:rPr>
              <a:t>3 yaş üstü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258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>
              <a:sym typeface="Wingdings" pitchFamily="2" charset="2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221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ym typeface="Wingdings" pitchFamily="2" charset="2"/>
              </a:rPr>
              <a:t>Tekrarlayan kan </a:t>
            </a:r>
            <a:r>
              <a:rPr lang="tr-TR" dirty="0" err="1">
                <a:sym typeface="Wingdings" pitchFamily="2" charset="2"/>
              </a:rPr>
              <a:t>kx</a:t>
            </a:r>
            <a:r>
              <a:rPr lang="tr-TR" baseline="0" dirty="0">
                <a:sym typeface="Wingdings" pitchFamily="2" charset="2"/>
              </a:rPr>
              <a:t> İE, OM</a:t>
            </a:r>
            <a:endParaRPr lang="tr-TR" dirty="0"/>
          </a:p>
          <a:p>
            <a:r>
              <a:rPr lang="tr-TR" dirty="0"/>
              <a:t>GİS: </a:t>
            </a:r>
            <a:r>
              <a:rPr lang="tr-TR" dirty="0" err="1"/>
              <a:t>İnflamatuar</a:t>
            </a:r>
            <a:r>
              <a:rPr lang="tr-TR" baseline="0" dirty="0"/>
              <a:t> barsak </a:t>
            </a:r>
            <a:r>
              <a:rPr lang="tr-TR" baseline="0" dirty="0" err="1"/>
              <a:t>hast</a:t>
            </a:r>
            <a:r>
              <a:rPr lang="tr-TR" baseline="0" dirty="0"/>
              <a:t>.</a:t>
            </a:r>
          </a:p>
          <a:p>
            <a:r>
              <a:rPr lang="tr-TR" baseline="0" dirty="0"/>
              <a:t>Kİ: </a:t>
            </a:r>
            <a:r>
              <a:rPr lang="tr-TR" baseline="0" dirty="0" err="1"/>
              <a:t>malign</a:t>
            </a:r>
            <a:r>
              <a:rPr lang="tr-TR" baseline="0" dirty="0"/>
              <a:t> hastalıklar, metastazlar</a:t>
            </a:r>
          </a:p>
          <a:p>
            <a:r>
              <a:rPr lang="tr-TR" baseline="0" dirty="0" err="1"/>
              <a:t>Serolojik</a:t>
            </a:r>
            <a:r>
              <a:rPr lang="tr-TR" baseline="0" dirty="0"/>
              <a:t> testler: </a:t>
            </a:r>
            <a:r>
              <a:rPr lang="tr-TR" sz="1000" baseline="0" dirty="0"/>
              <a:t>EBV, CMV, </a:t>
            </a:r>
            <a:r>
              <a:rPr lang="tr-TR" sz="1000" baseline="0" dirty="0" err="1"/>
              <a:t>toxo</a:t>
            </a:r>
            <a:r>
              <a:rPr lang="tr-TR" sz="1000" baseline="0" dirty="0"/>
              <a:t>, </a:t>
            </a:r>
            <a:r>
              <a:rPr lang="tr-TR" sz="1000" baseline="0" dirty="0" err="1"/>
              <a:t>salmonella</a:t>
            </a:r>
            <a:r>
              <a:rPr lang="tr-TR" sz="1000" baseline="0" dirty="0"/>
              <a:t>, </a:t>
            </a:r>
            <a:r>
              <a:rPr lang="tr-TR" sz="1000" baseline="0" dirty="0" err="1"/>
              <a:t>tularemi</a:t>
            </a:r>
            <a:r>
              <a:rPr lang="tr-TR" sz="1000" baseline="0" dirty="0"/>
              <a:t>, </a:t>
            </a:r>
            <a:r>
              <a:rPr lang="tr-TR" sz="1000" baseline="0" dirty="0" err="1"/>
              <a:t>brucelloz</a:t>
            </a:r>
            <a:r>
              <a:rPr lang="tr-TR" sz="1000" baseline="0" dirty="0"/>
              <a:t>, kedi tırmığı </a:t>
            </a:r>
            <a:r>
              <a:rPr lang="tr-TR" sz="1000" baseline="0" dirty="0" err="1"/>
              <a:t>hast</a:t>
            </a:r>
            <a:r>
              <a:rPr lang="tr-TR" sz="1000" baseline="0" dirty="0"/>
              <a:t>, </a:t>
            </a:r>
            <a:r>
              <a:rPr lang="tr-TR" sz="1000" baseline="0" dirty="0" err="1"/>
              <a:t>lyme</a:t>
            </a:r>
            <a:endParaRPr lang="tr-TR" sz="1000" baseline="0" dirty="0"/>
          </a:p>
          <a:p>
            <a:r>
              <a:rPr lang="tr-TR" baseline="0" dirty="0"/>
              <a:t>Eko: İE</a:t>
            </a:r>
          </a:p>
          <a:p>
            <a:r>
              <a:rPr lang="tr-TR" baseline="0" dirty="0"/>
              <a:t>MR: </a:t>
            </a:r>
            <a:r>
              <a:rPr lang="tr-TR" baseline="0" dirty="0" err="1"/>
              <a:t>osteomyelit</a:t>
            </a:r>
            <a:endParaRPr lang="tr-TR" baseline="0" dirty="0"/>
          </a:p>
          <a:p>
            <a:r>
              <a:rPr lang="tr-TR" baseline="0" dirty="0"/>
              <a:t>BT, MR: LAP</a:t>
            </a:r>
          </a:p>
          <a:p>
            <a:endParaRPr lang="tr-TR" baseline="0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980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45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76761-BFE5-4308-B7D4-0F53366775B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/>
              <a:t>***KATATER VEYA SUPRAPUBİK ASPİRASYON İLE İDRAR BALINMALIDIR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0BAB1-FB55-43E4-AFCF-6892FF95115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/>
              <a:t>***Antibiyatik tedavisine başlama eğer hastaya LP yapılmayacaksa.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132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070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/>
              <a:t>Diğer :</a:t>
            </a:r>
            <a:r>
              <a:rPr lang="tr-TR" sz="1800" dirty="0">
                <a:latin typeface="Verdana" pitchFamily="34" charset="0"/>
              </a:rPr>
              <a:t>Kronik aktif hepatit</a:t>
            </a:r>
          </a:p>
          <a:p>
            <a:pPr lvl="1"/>
            <a:r>
              <a:rPr lang="tr-TR" sz="1800" dirty="0">
                <a:latin typeface="Verdana" pitchFamily="34" charset="0"/>
              </a:rPr>
              <a:t>Dİ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Hipotalamik</a:t>
            </a:r>
            <a:r>
              <a:rPr lang="tr-TR" sz="1800" dirty="0">
                <a:latin typeface="Verdana" pitchFamily="34" charset="0"/>
              </a:rPr>
              <a:t>-santral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İnfantil</a:t>
            </a:r>
            <a:r>
              <a:rPr lang="tr-TR" sz="1800" dirty="0">
                <a:latin typeface="Verdana" pitchFamily="34" charset="0"/>
              </a:rPr>
              <a:t> </a:t>
            </a:r>
            <a:r>
              <a:rPr lang="tr-TR" sz="1800" dirty="0" err="1">
                <a:latin typeface="Verdana" pitchFamily="34" charset="0"/>
              </a:rPr>
              <a:t>kortikal</a:t>
            </a:r>
            <a:r>
              <a:rPr lang="tr-TR" sz="1800" dirty="0">
                <a:latin typeface="Verdana" pitchFamily="34" charset="0"/>
              </a:rPr>
              <a:t> </a:t>
            </a:r>
            <a:r>
              <a:rPr lang="tr-TR" sz="1800" dirty="0" err="1">
                <a:latin typeface="Verdana" pitchFamily="34" charset="0"/>
              </a:rPr>
              <a:t>hiperkeratoz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 err="1">
                <a:latin typeface="Verdana" pitchFamily="34" charset="0"/>
              </a:rPr>
              <a:t>İnflamatuar</a:t>
            </a:r>
            <a:r>
              <a:rPr lang="tr-TR" sz="1800" dirty="0">
                <a:latin typeface="Verdana" pitchFamily="34" charset="0"/>
              </a:rPr>
              <a:t> bağırsak hastalıkları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Kawasaki</a:t>
            </a:r>
            <a:r>
              <a:rPr lang="tr-TR" sz="1800" dirty="0">
                <a:latin typeface="Verdana" pitchFamily="34" charset="0"/>
              </a:rPr>
              <a:t> hastalığı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Pankreatit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>
                <a:latin typeface="Verdana" pitchFamily="34" charset="0"/>
              </a:rPr>
              <a:t>Periyodik ateş</a:t>
            </a:r>
          </a:p>
          <a:p>
            <a:pPr lvl="1"/>
            <a:r>
              <a:rPr lang="tr-TR" sz="1800" dirty="0">
                <a:latin typeface="Verdana" pitchFamily="34" charset="0"/>
              </a:rPr>
              <a:t>Zehirlenme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Pulmoner</a:t>
            </a:r>
            <a:r>
              <a:rPr lang="tr-TR" sz="1800" dirty="0">
                <a:latin typeface="Verdana" pitchFamily="34" charset="0"/>
              </a:rPr>
              <a:t> </a:t>
            </a:r>
            <a:r>
              <a:rPr lang="tr-TR" sz="1800" dirty="0" err="1">
                <a:latin typeface="Verdana" pitchFamily="34" charset="0"/>
              </a:rPr>
              <a:t>emboli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 err="1">
                <a:latin typeface="Verdana" pitchFamily="34" charset="0"/>
              </a:rPr>
              <a:t>Trombofilebit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 err="1">
                <a:latin typeface="Verdana" pitchFamily="34" charset="0"/>
              </a:rPr>
              <a:t>Tirotoksikoz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177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D1C1E-36D5-F69D-6C58-7F874E8E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>
            <a:extLst>
              <a:ext uri="{FF2B5EF4-FFF2-40B4-BE49-F238E27FC236}">
                <a16:creationId xmlns:a16="http://schemas.microsoft.com/office/drawing/2014/main" id="{485E885D-0C5B-7811-C9DA-2BD721294E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>
            <a:extLst>
              <a:ext uri="{FF2B5EF4-FFF2-40B4-BE49-F238E27FC236}">
                <a16:creationId xmlns:a16="http://schemas.microsoft.com/office/drawing/2014/main" id="{A3F68DD7-0ADB-D4C8-7F68-063B2F055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/>
              <a:t>Diğer :</a:t>
            </a:r>
            <a:r>
              <a:rPr lang="tr-TR" sz="1800" dirty="0">
                <a:latin typeface="Verdana" pitchFamily="34" charset="0"/>
              </a:rPr>
              <a:t>Kronik aktif hepatit</a:t>
            </a:r>
          </a:p>
          <a:p>
            <a:pPr lvl="1"/>
            <a:r>
              <a:rPr lang="tr-TR" sz="1800" dirty="0">
                <a:latin typeface="Verdana" pitchFamily="34" charset="0"/>
              </a:rPr>
              <a:t>Dİ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Hipotalamik</a:t>
            </a:r>
            <a:r>
              <a:rPr lang="tr-TR" sz="1800" dirty="0">
                <a:latin typeface="Verdana" pitchFamily="34" charset="0"/>
              </a:rPr>
              <a:t>-santral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İnfantil</a:t>
            </a:r>
            <a:r>
              <a:rPr lang="tr-TR" sz="1800" dirty="0">
                <a:latin typeface="Verdana" pitchFamily="34" charset="0"/>
              </a:rPr>
              <a:t> </a:t>
            </a:r>
            <a:r>
              <a:rPr lang="tr-TR" sz="1800" dirty="0" err="1">
                <a:latin typeface="Verdana" pitchFamily="34" charset="0"/>
              </a:rPr>
              <a:t>kortikal</a:t>
            </a:r>
            <a:r>
              <a:rPr lang="tr-TR" sz="1800" dirty="0">
                <a:latin typeface="Verdana" pitchFamily="34" charset="0"/>
              </a:rPr>
              <a:t> </a:t>
            </a:r>
            <a:r>
              <a:rPr lang="tr-TR" sz="1800" dirty="0" err="1">
                <a:latin typeface="Verdana" pitchFamily="34" charset="0"/>
              </a:rPr>
              <a:t>hiperkeratoz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 err="1">
                <a:latin typeface="Verdana" pitchFamily="34" charset="0"/>
              </a:rPr>
              <a:t>İnflamatuar</a:t>
            </a:r>
            <a:r>
              <a:rPr lang="tr-TR" sz="1800" dirty="0">
                <a:latin typeface="Verdana" pitchFamily="34" charset="0"/>
              </a:rPr>
              <a:t> bağırsak hastalıkları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Kawasaki</a:t>
            </a:r>
            <a:r>
              <a:rPr lang="tr-TR" sz="1800" dirty="0">
                <a:latin typeface="Verdana" pitchFamily="34" charset="0"/>
              </a:rPr>
              <a:t> hastalığı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Pankreatit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>
                <a:latin typeface="Verdana" pitchFamily="34" charset="0"/>
              </a:rPr>
              <a:t>Periyodik ateş</a:t>
            </a:r>
          </a:p>
          <a:p>
            <a:pPr lvl="1"/>
            <a:r>
              <a:rPr lang="tr-TR" sz="1800" dirty="0">
                <a:latin typeface="Verdana" pitchFamily="34" charset="0"/>
              </a:rPr>
              <a:t>Zehirlenme</a:t>
            </a:r>
          </a:p>
          <a:p>
            <a:pPr lvl="1"/>
            <a:r>
              <a:rPr lang="tr-TR" sz="1800" dirty="0" err="1">
                <a:latin typeface="Verdana" pitchFamily="34" charset="0"/>
              </a:rPr>
              <a:t>Pulmoner</a:t>
            </a:r>
            <a:r>
              <a:rPr lang="tr-TR" sz="1800" dirty="0">
                <a:latin typeface="Verdana" pitchFamily="34" charset="0"/>
              </a:rPr>
              <a:t> </a:t>
            </a:r>
            <a:r>
              <a:rPr lang="tr-TR" sz="1800" dirty="0" err="1">
                <a:latin typeface="Verdana" pitchFamily="34" charset="0"/>
              </a:rPr>
              <a:t>emboli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 err="1">
                <a:latin typeface="Verdana" pitchFamily="34" charset="0"/>
              </a:rPr>
              <a:t>Trombofilebit</a:t>
            </a:r>
            <a:endParaRPr lang="tr-TR" sz="1800" dirty="0">
              <a:latin typeface="Verdana" pitchFamily="34" charset="0"/>
            </a:endParaRPr>
          </a:p>
          <a:p>
            <a:pPr lvl="1"/>
            <a:r>
              <a:rPr lang="tr-TR" sz="1800" dirty="0" err="1">
                <a:latin typeface="Verdana" pitchFamily="34" charset="0"/>
              </a:rPr>
              <a:t>Tirotoksikoz</a:t>
            </a:r>
            <a:endParaRPr lang="tr-TR" dirty="0"/>
          </a:p>
        </p:txBody>
      </p:sp>
      <p:sp>
        <p:nvSpPr>
          <p:cNvPr id="4" name="3 Slayt Numarası Yer Tutucusu">
            <a:extLst>
              <a:ext uri="{FF2B5EF4-FFF2-40B4-BE49-F238E27FC236}">
                <a16:creationId xmlns:a16="http://schemas.microsoft.com/office/drawing/2014/main" id="{8F3A334E-8CC2-2236-F625-874666152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02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spcBef>
                <a:spcPct val="0"/>
              </a:spcBef>
            </a:pPr>
            <a:r>
              <a:rPr lang="tr-TR" dirty="0"/>
              <a:t>  </a:t>
            </a:r>
          </a:p>
          <a:p>
            <a:pPr eaLnBrk="1" hangingPunct="1">
              <a:spcBef>
                <a:spcPct val="0"/>
              </a:spcBef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2335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1200" dirty="0"/>
              <a:t>Uygun dozlarda </a:t>
            </a:r>
            <a:r>
              <a:rPr lang="tr-TR" sz="1200" dirty="0" err="1"/>
              <a:t>ibuprofeni</a:t>
            </a:r>
            <a:r>
              <a:rPr lang="tr-TR" sz="1200" dirty="0"/>
              <a:t> takiben akut böbrek hasarı bildirilmiştir.</a:t>
            </a:r>
          </a:p>
          <a:p>
            <a:pPr eaLnBrk="1" hangingPunct="1"/>
            <a:endParaRPr lang="tr-TR" sz="1200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571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67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408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Alkol ve sirke kullanılmamalıdır.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311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27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*Türkiye Klinikleri / Ateşli Çocuğa Yaklaşım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75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40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96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95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Fiziksel rahatsızlığa neden olur.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Bilinç değişikliklerine (baygınlık, sayıklama) neden olabilir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22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756EE-4FE4-44BC-B779-12C7481B16E6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98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baseline="0" dirty="0"/>
              <a:t>Çocuklarda y</a:t>
            </a:r>
            <a:r>
              <a:rPr lang="tr-TR" dirty="0"/>
              <a:t>eni başlangıçlı olan </a:t>
            </a:r>
            <a:r>
              <a:rPr lang="tr-TR" baseline="0" dirty="0"/>
              <a:t>ateşin</a:t>
            </a:r>
            <a:r>
              <a:rPr lang="tr-TR" dirty="0"/>
              <a:t> büyük bir kısmında</a:t>
            </a:r>
            <a:r>
              <a:rPr lang="tr-TR" baseline="0" dirty="0"/>
              <a:t> akut </a:t>
            </a:r>
            <a:r>
              <a:rPr lang="tr-TR" baseline="0" dirty="0" err="1"/>
              <a:t>enf</a:t>
            </a:r>
            <a:r>
              <a:rPr lang="tr-TR" baseline="0" dirty="0"/>
              <a:t> bir hastalık söz konusu. Bunların çoğu selim seyirli ve kendiliğinden düzelmektedir. ARA,JIA,SLE,FMF,KAWASAKİ gibi </a:t>
            </a:r>
            <a:r>
              <a:rPr lang="tr-TR" baseline="0" dirty="0" err="1"/>
              <a:t>kollajen</a:t>
            </a:r>
            <a:r>
              <a:rPr lang="tr-TR" baseline="0" dirty="0"/>
              <a:t> doku hastalıkları ateşe neden olabilir. </a:t>
            </a:r>
            <a:r>
              <a:rPr lang="tr-TR" baseline="0" dirty="0" err="1"/>
              <a:t>Lçsemi</a:t>
            </a:r>
            <a:r>
              <a:rPr lang="tr-TR" baseline="0" dirty="0"/>
              <a:t>, </a:t>
            </a:r>
            <a:r>
              <a:rPr lang="tr-TR" baseline="0" dirty="0" err="1"/>
              <a:t>hocking</a:t>
            </a:r>
            <a:r>
              <a:rPr lang="tr-TR" baseline="0" dirty="0"/>
              <a:t>  ,</a:t>
            </a:r>
            <a:r>
              <a:rPr lang="tr-TR" baseline="0" dirty="0" err="1"/>
              <a:t>nb</a:t>
            </a:r>
            <a:r>
              <a:rPr lang="tr-TR" baseline="0" dirty="0"/>
              <a:t> da ateş ilk bulgu olabilir. </a:t>
            </a:r>
            <a:r>
              <a:rPr lang="tr-TR" baseline="0" dirty="0" err="1"/>
              <a:t>Dehidratasyon</a:t>
            </a:r>
            <a:r>
              <a:rPr lang="tr-TR" baseline="0" dirty="0"/>
              <a:t> </a:t>
            </a:r>
            <a:r>
              <a:rPr lang="tr-TR" baseline="0" dirty="0" err="1"/>
              <a:t>Yd</a:t>
            </a:r>
            <a:r>
              <a:rPr lang="tr-TR" baseline="0" dirty="0"/>
              <a:t> ve küçük bebeklerde ateşe neden olabilir. Atropin ve aspirin zehirlenmelerinde sıklıkla ateş görülür. </a:t>
            </a:r>
            <a:r>
              <a:rPr lang="tr-TR" baseline="0" dirty="0" err="1"/>
              <a:t>İntrakranial</a:t>
            </a:r>
            <a:r>
              <a:rPr lang="tr-TR" baseline="0" dirty="0"/>
              <a:t> kanama beyin </a:t>
            </a:r>
            <a:r>
              <a:rPr lang="tr-TR" baseline="0" dirty="0" err="1"/>
              <a:t>tm</a:t>
            </a:r>
            <a:r>
              <a:rPr lang="tr-TR" baseline="0" dirty="0"/>
              <a:t> ve santral sinir sistemi ile ilgili cerrahi girişimler ateşe neden olabilir. YD ve </a:t>
            </a:r>
            <a:r>
              <a:rPr lang="tr-TR" baseline="0" dirty="0" err="1"/>
              <a:t>pm</a:t>
            </a:r>
            <a:r>
              <a:rPr lang="tr-TR" baseline="0" dirty="0"/>
              <a:t> bebeklerde ortam </a:t>
            </a:r>
            <a:r>
              <a:rPr lang="tr-TR" baseline="0" dirty="0" err="1"/>
              <a:t>ıısının</a:t>
            </a:r>
            <a:r>
              <a:rPr lang="tr-TR" baseline="0" dirty="0"/>
              <a:t> artması ateşe neden olabilir.</a:t>
            </a:r>
            <a:endParaRPr lang="tr-TR" dirty="0"/>
          </a:p>
        </p:txBody>
      </p:sp>
      <p:sp>
        <p:nvSpPr>
          <p:cNvPr id="1048655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ADD74-738F-48E7-8154-4C84CA509AF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5E3B4-6561-42AB-AE66-EE0B2C3FDD6C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DB83B2-644A-458B-B007-D21D4138CAD1}" type="datetimeFigureOut">
              <a:rPr lang="tr-TR" smtClean="0"/>
              <a:pPr/>
              <a:t>2.12.2025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53D546-E0A9-446C-AC86-A037BF6A12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uptodate.com/contents/ibuprofen-pediatric-drug-information?search=fever&amp;topicRef=6596&amp;source=see_link" TargetMode="External" /><Relationship Id="rId2" Type="http://schemas.openxmlformats.org/officeDocument/2006/relationships/hyperlink" Target="https://sso.uptodate.com/contents/acetaminophen-paracetamol-pediatric-drug-information?search=fever&amp;topicRef=6596&amp;source=see_link" TargetMode="Externa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4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uptodate.com/contents/fever-in-infants-and-children-pathophysiology-and-management/abstract/49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idx="4294967295"/>
          </p:nvPr>
        </p:nvSpPr>
        <p:spPr>
          <a:xfrm>
            <a:off x="683568" y="1844825"/>
            <a:ext cx="7488832" cy="1584175"/>
          </a:xfrm>
        </p:spPr>
        <p:txBody>
          <a:bodyPr>
            <a:normAutofit/>
          </a:bodyPr>
          <a:lstStyle/>
          <a:p>
            <a:r>
              <a:rPr lang="tr-TR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ATEŞLİ ÇOCUĞA YAKLAŞIM</a:t>
            </a:r>
            <a:br>
              <a:rPr lang="tr-TR" sz="4400" dirty="0">
                <a:latin typeface="Arial" pitchFamily="34" charset="0"/>
                <a:cs typeface="Arial" pitchFamily="34" charset="0"/>
              </a:rPr>
            </a:br>
            <a:endParaRPr lang="tr-T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4294967295"/>
          </p:nvPr>
        </p:nvSpPr>
        <p:spPr>
          <a:xfrm>
            <a:off x="1098203" y="4365401"/>
            <a:ext cx="6659562" cy="1439862"/>
          </a:xfrm>
        </p:spPr>
        <p:txBody>
          <a:bodyPr>
            <a:norm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Araş. Gör. Dr. Yunus Emre Balcı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KTÜ Aile Hekimliği AD</a:t>
            </a: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7.10.2025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Ölçüm Yerlerine Göre Farklar 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2420889"/>
          <a:ext cx="8229600" cy="16993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64">
                <a:tc gridSpan="2">
                  <a:txBody>
                    <a:bodyPr/>
                    <a:lstStyle/>
                    <a:p>
                      <a:r>
                        <a:rPr lang="tr-TR" sz="2400" dirty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tr-TR" sz="2400" dirty="0" err="1">
                          <a:latin typeface="Arial" pitchFamily="34" charset="0"/>
                          <a:cs typeface="Arial" pitchFamily="34" charset="0"/>
                        </a:rPr>
                        <a:t>Rektal</a:t>
                      </a:r>
                      <a:r>
                        <a:rPr lang="tr-TR" sz="2400" dirty="0">
                          <a:latin typeface="Arial" pitchFamily="34" charset="0"/>
                          <a:cs typeface="Arial" pitchFamily="34" charset="0"/>
                        </a:rPr>
                        <a:t> &gt;</a:t>
                      </a:r>
                      <a:r>
                        <a:rPr lang="tr-TR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400" baseline="0" dirty="0" err="1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tr-TR" sz="2400" dirty="0" err="1">
                          <a:latin typeface="Arial" pitchFamily="34" charset="0"/>
                          <a:cs typeface="Arial" pitchFamily="34" charset="0"/>
                        </a:rPr>
                        <a:t>impanik</a:t>
                      </a:r>
                      <a:r>
                        <a:rPr lang="tr-TR" sz="2400" dirty="0">
                          <a:latin typeface="Arial" pitchFamily="34" charset="0"/>
                          <a:cs typeface="Arial" pitchFamily="34" charset="0"/>
                        </a:rPr>
                        <a:t> &gt;</a:t>
                      </a:r>
                      <a:r>
                        <a:rPr lang="tr-TR" sz="2400" baseline="0" dirty="0">
                          <a:latin typeface="Arial" pitchFamily="34" charset="0"/>
                          <a:cs typeface="Arial" pitchFamily="34" charset="0"/>
                        </a:rPr>
                        <a:t> O</a:t>
                      </a:r>
                      <a:r>
                        <a:rPr lang="tr-TR" sz="2400" dirty="0">
                          <a:latin typeface="Arial" pitchFamily="34" charset="0"/>
                          <a:cs typeface="Arial" pitchFamily="34" charset="0"/>
                        </a:rPr>
                        <a:t>ral &gt;</a:t>
                      </a:r>
                      <a:r>
                        <a:rPr lang="tr-TR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400" baseline="0" dirty="0" err="1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tr-TR" sz="2400" dirty="0" err="1">
                          <a:latin typeface="Arial" pitchFamily="34" charset="0"/>
                          <a:cs typeface="Arial" pitchFamily="34" charset="0"/>
                        </a:rPr>
                        <a:t>ksiller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itchFamily="34" charset="0"/>
                          <a:cs typeface="Arial" pitchFamily="34" charset="0"/>
                        </a:rPr>
                        <a:t>Rektal</a:t>
                      </a:r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itchFamily="34" charset="0"/>
                          <a:cs typeface="Arial" pitchFamily="34" charset="0"/>
                        </a:rPr>
                        <a:t>Aksiller</a:t>
                      </a:r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 + 0.64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baseline="30000" dirty="0" err="1">
                          <a:latin typeface="Verdana" pitchFamily="34" charset="0"/>
                        </a:rPr>
                        <a:t>o</a:t>
                      </a:r>
                      <a:r>
                        <a:rPr lang="tr-TR" dirty="0" err="1">
                          <a:latin typeface="Verdana" pitchFamily="34" charset="0"/>
                        </a:rPr>
                        <a:t>C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itchFamily="34" charset="0"/>
                          <a:cs typeface="Arial" pitchFamily="34" charset="0"/>
                        </a:rPr>
                        <a:t>Timpanik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itchFamily="34" charset="0"/>
                          <a:cs typeface="Arial" pitchFamily="34" charset="0"/>
                        </a:rPr>
                        <a:t>Aksiller</a:t>
                      </a:r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 +</a:t>
                      </a:r>
                      <a:r>
                        <a:rPr lang="tr-TR" baseline="0" dirty="0">
                          <a:latin typeface="Arial" pitchFamily="34" charset="0"/>
                          <a:cs typeface="Arial" pitchFamily="34" charset="0"/>
                        </a:rPr>
                        <a:t> 0.26 </a:t>
                      </a:r>
                      <a:r>
                        <a:rPr lang="tr-TR" baseline="30000" dirty="0" err="1">
                          <a:latin typeface="Verdana" pitchFamily="34" charset="0"/>
                        </a:rPr>
                        <a:t>o</a:t>
                      </a:r>
                      <a:r>
                        <a:rPr lang="tr-TR" dirty="0" err="1">
                          <a:latin typeface="Verdana" pitchFamily="34" charset="0"/>
                        </a:rPr>
                        <a:t>C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Oral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latin typeface="Arial" pitchFamily="34" charset="0"/>
                          <a:cs typeface="Arial" pitchFamily="34" charset="0"/>
                        </a:rPr>
                        <a:t>Aksiller</a:t>
                      </a:r>
                      <a:r>
                        <a:rPr lang="tr-TR" dirty="0">
                          <a:latin typeface="Arial" pitchFamily="34" charset="0"/>
                          <a:cs typeface="Arial" pitchFamily="34" charset="0"/>
                        </a:rPr>
                        <a:t> + 0.19 </a:t>
                      </a:r>
                      <a:r>
                        <a:rPr lang="tr-TR" baseline="30000" dirty="0" err="1">
                          <a:latin typeface="Verdana" pitchFamily="34" charset="0"/>
                        </a:rPr>
                        <a:t>o</a:t>
                      </a:r>
                      <a:r>
                        <a:rPr lang="tr-TR" dirty="0" err="1">
                          <a:latin typeface="Verdana" pitchFamily="34" charset="0"/>
                        </a:rPr>
                        <a:t>C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br>
              <a:rPr lang="tr-T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tr-T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tr-T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tr-T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tr-T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tr-T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tr-TR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tr-T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Ateş dost mu?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3325" y="1916832"/>
            <a:ext cx="8229600" cy="358175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Nötrofil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migrasyonu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Nötrofillerden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salınan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süperoksit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anyon gibi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antibakteriyel</a:t>
            </a:r>
            <a:r>
              <a:rPr lang="tr-T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maddeleri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İnterferon üretimi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INF’ un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antiviral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antitümör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aktivitesi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T-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helper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hücrelerin aktivasyonu, ekspresyonunu ve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sitotoksik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aktivitesi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İntrasellüler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bakterilerin öldürülmesi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Antimikrobiyal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ajanların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bakterisidal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etkinliği </a:t>
            </a:r>
          </a:p>
          <a:p>
            <a:endParaRPr lang="tr-TR" sz="2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9087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24" descr="MCj04281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48680"/>
            <a:ext cx="8588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63" y="2924944"/>
            <a:ext cx="3175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Ateş düşman mı?</a:t>
            </a:r>
            <a:b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700808"/>
            <a:ext cx="4546848" cy="2664296"/>
          </a:xfrm>
          <a:prstGeom prst="rect">
            <a:avLst/>
          </a:prstGeom>
          <a:ln w="19050">
            <a:solidFill>
              <a:schemeClr val="folHlink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Oksijen tüketimi</a:t>
            </a:r>
            <a:r>
              <a:rPr kumimoji="0" lang="tr-T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CO2 üretimi 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Kardiyak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out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-put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Febril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nöbet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tr-TR" dirty="0">
                <a:latin typeface="Comic Sans MS" pitchFamily="66" charset="0"/>
              </a:rPr>
              <a:t>Kalori ve sıvı gereksinimi</a:t>
            </a:r>
          </a:p>
          <a:p>
            <a:pPr marR="0" lvl="1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dirty="0"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499992" y="4437113"/>
            <a:ext cx="4391149" cy="242088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DİKKAT !!!!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dirty="0" err="1">
                <a:latin typeface="Comic Sans MS" pitchFamily="66" charset="0"/>
              </a:rPr>
              <a:t>kalp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hastalığı</a:t>
            </a:r>
            <a:r>
              <a:rPr lang="en-US" dirty="0">
                <a:latin typeface="Comic Sans MS" pitchFamily="66" charset="0"/>
              </a:rPr>
              <a:t> </a:t>
            </a:r>
            <a:endParaRPr lang="tr-TR" dirty="0"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dirty="0" err="1">
                <a:latin typeface="Comic Sans MS" pitchFamily="66" charset="0"/>
              </a:rPr>
              <a:t>kronik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anemi</a:t>
            </a:r>
            <a:endParaRPr lang="tr-TR" dirty="0"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dirty="0" err="1">
                <a:latin typeface="Comic Sans MS" pitchFamily="66" charset="0"/>
              </a:rPr>
              <a:t>kronik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akciğer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hastalığı</a:t>
            </a:r>
            <a:r>
              <a:rPr lang="en-US" dirty="0">
                <a:latin typeface="Comic Sans MS" pitchFamily="66" charset="0"/>
              </a:rPr>
              <a:t> </a:t>
            </a:r>
            <a:endParaRPr lang="tr-TR" dirty="0"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dirty="0" err="1">
                <a:latin typeface="Comic Sans MS" pitchFamily="66" charset="0"/>
              </a:rPr>
              <a:t>doğumsal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metabolik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hastalı</a:t>
            </a:r>
            <a:r>
              <a:rPr lang="tr-TR" dirty="0">
                <a:latin typeface="Comic Sans MS" pitchFamily="66" charset="0"/>
              </a:rPr>
              <a:t>k</a:t>
            </a:r>
          </a:p>
          <a:p>
            <a:pPr algn="ctr">
              <a:lnSpc>
                <a:spcPct val="120000"/>
              </a:lnSpc>
              <a:defRPr/>
            </a:pPr>
            <a:r>
              <a:rPr lang="en-US" dirty="0">
                <a:latin typeface="Comic Sans MS" pitchFamily="66" charset="0"/>
              </a:rPr>
              <a:t> diabetes mellitus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-5400000">
            <a:off x="3996184" y="2780680"/>
            <a:ext cx="1152525" cy="288925"/>
          </a:xfrm>
          <a:custGeom>
            <a:avLst/>
            <a:gdLst>
              <a:gd name="T0" fmla="*/ 46122020 w 21600"/>
              <a:gd name="T1" fmla="*/ 0 h 21600"/>
              <a:gd name="T2" fmla="*/ 0 w 21600"/>
              <a:gd name="T3" fmla="*/ 1932360 h 21600"/>
              <a:gd name="T4" fmla="*/ 46122020 w 21600"/>
              <a:gd name="T5" fmla="*/ 3864707 h 21600"/>
              <a:gd name="T6" fmla="*/ 61496017 w 21600"/>
              <a:gd name="T7" fmla="*/ 193236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8" name="Picture 7" descr="MCj04324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0604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Ateş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Ateş, altta yatan hastalığın belirtisidir.</a:t>
            </a:r>
          </a:p>
          <a:p>
            <a:pPr>
              <a:lnSpc>
                <a:spcPct val="70000"/>
              </a:lnSpc>
              <a:defRPr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Ateşin yönetimindeki ilk adım, nedenini belirlemektir.</a:t>
            </a:r>
          </a:p>
          <a:p>
            <a:pPr>
              <a:lnSpc>
                <a:spcPct val="70000"/>
              </a:lnSpc>
              <a:defRPr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Normal çocuklarda ateşin rutin tedavisi önerilmez. </a:t>
            </a:r>
          </a:p>
          <a:p>
            <a:pPr>
              <a:lnSpc>
                <a:spcPct val="70000"/>
              </a:lnSpc>
              <a:buNone/>
              <a:defRPr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Ateş, rahatsızlık vericiyse (aktivite seviyesinin azalması, sıvı alımının azalması vb.) bir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ajan verilebilir.</a:t>
            </a:r>
          </a:p>
          <a:p>
            <a:pPr>
              <a:lnSpc>
                <a:spcPct val="110000"/>
              </a:lnSpc>
              <a:defRPr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Ateşi düşürmenin ateşli bir hastalığa bağlı morbidite ve mortaliteyi azalttığına dair kanıt bulunmamaktadır(metabolik ihtiyaçların artmasına tolerans gösterme yeteneğini kısıtlayan altta yatan rahatsızlıkları olan çocuklar hariç).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Ateş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4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Normalde ateşle taşikardi beklenir.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1°C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artış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10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atım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/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dk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taşikardi (ateşten beklenenden daha fazla nabız artışı) 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Enfeksiyon dışı nedenlerde görülür.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Toksinler de sebep olabilir.</a:t>
            </a:r>
          </a:p>
          <a:p>
            <a:pPr lvl="1">
              <a:lnSpc>
                <a:spcPct val="90000"/>
              </a:lnSpc>
              <a:defRPr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bradikardi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(Ateşe rağmen nabız düşük)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Tifo,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brusella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,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leptospiroz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İlaç ateşi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Kalp tutulumuna bağlı iletim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defekti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ARA,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Lyme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miyokardit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enfektif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endokardit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Ateş - </a:t>
            </a:r>
            <a:r>
              <a:rPr lang="tr-TR" sz="3600" dirty="0" err="1">
                <a:latin typeface="Arial" pitchFamily="34" charset="0"/>
                <a:cs typeface="Arial" pitchFamily="34" charset="0"/>
              </a:rPr>
              <a:t>Hipertermi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tr-T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Ateş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Homeostatik mekanizmalar sağlamdır;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hipotalamik merkezin termostatı, </a:t>
            </a:r>
            <a:r>
              <a:rPr lang="tr-TR" sz="2400" b="1" dirty="0" err="1">
                <a:latin typeface="Arial" pitchFamily="34" charset="0"/>
                <a:cs typeface="Arial" pitchFamily="34" charset="0"/>
              </a:rPr>
              <a:t>pirojenlerin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etkisi ile daha yüksek bir dereceye ayarlanmıştır.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tr-TR" sz="24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Hipertermi</a:t>
            </a:r>
            <a:endParaRPr lang="tr-T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400" dirty="0" err="1">
                <a:latin typeface="Arial" panose="020B0604020202020204" pitchFamily="34" charset="0"/>
                <a:cs typeface="Arial" pitchFamily="34" charset="0"/>
              </a:rPr>
              <a:t>Termoregülatuar</a:t>
            </a:r>
            <a:r>
              <a:rPr lang="tr-TR" sz="2400" dirty="0">
                <a:latin typeface="Arial" panose="020B0604020202020204" pitchFamily="34" charset="0"/>
                <a:cs typeface="Arial" pitchFamily="34" charset="0"/>
              </a:rPr>
              <a:t> mekanizmasının bozulmasıyla oluşur, </a:t>
            </a:r>
            <a:r>
              <a:rPr lang="tr-TR" sz="2400" b="1" dirty="0">
                <a:latin typeface="Arial" panose="020B0604020202020204" pitchFamily="34" charset="0"/>
                <a:cs typeface="Arial" pitchFamily="34" charset="0"/>
              </a:rPr>
              <a:t>hipotalamik merkez korunmuştur</a:t>
            </a:r>
            <a:r>
              <a:rPr lang="tr-TR" sz="2400" dirty="0">
                <a:latin typeface="Arial" panose="020B0604020202020204" pitchFamily="34" charset="0"/>
                <a:cs typeface="Arial" pitchFamily="34" charset="0"/>
              </a:rPr>
              <a:t>. Genellikle aşırı sıcak hava, yüksek nem oranı, yoğun fiziksel aktivite ve yetersiz sıvı alımı gibi dış etmenler sonucu oluşur.</a:t>
            </a:r>
          </a:p>
          <a:p>
            <a:endParaRPr lang="tr-TR" sz="24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Hipertermi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Nedenleri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291803"/>
              </p:ext>
            </p:extLst>
          </p:nvPr>
        </p:nvGraphicFramePr>
        <p:xfrm>
          <a:off x="457200" y="1628800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79776"/>
          </a:xfrm>
        </p:spPr>
        <p:txBody>
          <a:bodyPr>
            <a:noAutofit/>
          </a:bodyPr>
          <a:lstStyle/>
          <a:p>
            <a:r>
              <a:rPr lang="tr-TR" sz="22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Malign</a:t>
            </a:r>
            <a:r>
              <a:rPr lang="tr-TR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hipertermi</a:t>
            </a:r>
            <a:r>
              <a:rPr lang="tr-TR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&gt;41°C 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1800" dirty="0" err="1">
                <a:latin typeface="Arial" pitchFamily="34" charset="0"/>
                <a:cs typeface="Arial" pitchFamily="34" charset="0"/>
              </a:rPr>
              <a:t>Hipotalamusun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etkilendiği SSS bozukluğuna bağlı gelişen santral ateş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sz="1800" dirty="0" err="1">
                <a:latin typeface="Arial" pitchFamily="34" charset="0"/>
                <a:cs typeface="Arial" pitchFamily="34" charset="0"/>
              </a:rPr>
              <a:t>Nöroleptik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malign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sendrom</a:t>
            </a:r>
          </a:p>
          <a:p>
            <a:pPr lvl="2"/>
            <a:r>
              <a:rPr lang="tr-TR" sz="1800" dirty="0">
                <a:latin typeface="Arial" pitchFamily="34" charset="0"/>
                <a:cs typeface="Arial" pitchFamily="34" charset="0"/>
              </a:rPr>
              <a:t>İlaç ateşi</a:t>
            </a:r>
          </a:p>
          <a:p>
            <a:pPr lvl="2"/>
            <a:r>
              <a:rPr lang="tr-TR" sz="1800" dirty="0">
                <a:latin typeface="Arial" pitchFamily="34" charset="0"/>
                <a:cs typeface="Arial" pitchFamily="34" charset="0"/>
              </a:rPr>
              <a:t>Sıcak çarpması</a:t>
            </a:r>
          </a:p>
          <a:p>
            <a:r>
              <a:rPr lang="tr-TR" sz="22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Hipotermi</a:t>
            </a:r>
            <a:endParaRPr lang="tr-TR" sz="2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&lt;36°C 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sz="1800" dirty="0" err="1">
                <a:latin typeface="Arial" pitchFamily="34" charset="0"/>
                <a:cs typeface="Arial" pitchFamily="34" charset="0"/>
              </a:rPr>
              <a:t>Sepsis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sz="1800" dirty="0">
                <a:latin typeface="Arial" pitchFamily="34" charset="0"/>
                <a:cs typeface="Arial" pitchFamily="34" charset="0"/>
              </a:rPr>
              <a:t>Donma </a:t>
            </a:r>
          </a:p>
          <a:p>
            <a:pPr lvl="2"/>
            <a:r>
              <a:rPr lang="tr-TR" sz="1800" dirty="0" err="1">
                <a:latin typeface="Arial" pitchFamily="34" charset="0"/>
                <a:cs typeface="Arial" pitchFamily="34" charset="0"/>
              </a:rPr>
              <a:t>Hipotiroidi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tr-TR" sz="18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kullanımı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0C52D0-5EC2-63B0-D9B2-661A403D7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Ateş düşürücü ilaçlar ( </a:t>
            </a:r>
            <a:r>
              <a:rPr lang="tr-T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asetaminofen</a:t>
            </a:r>
            <a:r>
              <a:rPr lang="tr-TR" dirty="0"/>
              <a:t> , </a:t>
            </a:r>
            <a:r>
              <a:rPr lang="tr-TR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ibuprofen</a:t>
            </a:r>
            <a:r>
              <a:rPr lang="tr-TR" dirty="0"/>
              <a:t> ) </a:t>
            </a:r>
            <a:r>
              <a:rPr lang="tr-TR" b="1" dirty="0"/>
              <a:t>hiperterminin tedavisinde etkisizdir</a:t>
            </a:r>
            <a:r>
              <a:rPr lang="tr-TR" dirty="0"/>
              <a:t> ve karaciğer hasarını şiddetlendirebileceği (asetaminofen) veya böbrek hasarına ya da mide-bağırsak kanamasına (</a:t>
            </a:r>
            <a:r>
              <a:rPr lang="tr-TR" dirty="0" err="1"/>
              <a:t>ibuprofen</a:t>
            </a:r>
            <a:r>
              <a:rPr lang="tr-TR" dirty="0"/>
              <a:t>) neden olabileceği için kullanılmamalıdır </a:t>
            </a:r>
            <a:r>
              <a:rPr lang="tr-TR" b="1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054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Ateş / Etiyoloji 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Enfeksiyonlar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Aşılama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Sıvı kaybı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Yüksek çevre ısısı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Sıcak çarpması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Romatizmal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hastalıklar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Onkolojik hastalıklar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Nörolojik hastalıklar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Kanama /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hematom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Posttransfüzyon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ateş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İlaç ateşi (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Amfoterisin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B, penisilinler, interferon vb. 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Postoperatif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ateş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Transplant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rejeksiyonu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Amaç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Ateşli çocuğa yaklaşım ve nedeni bilinmeyen ateş hakkında bilgi vermek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8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75924"/>
              </p:ext>
            </p:extLst>
          </p:nvPr>
        </p:nvGraphicFramePr>
        <p:xfrm>
          <a:off x="442914" y="984947"/>
          <a:ext cx="8176423" cy="5769864"/>
        </p:xfrm>
        <a:graphic>
          <a:graphicData uri="http://schemas.openxmlformats.org/drawingml/2006/table">
            <a:tbl>
              <a:tblPr/>
              <a:tblGrid>
                <a:gridCol w="4179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Enfeksiyonlar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Üst solunum yolu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Gripal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infeksiyon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Farenjit/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tonsillit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Servikal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adenit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Krup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sinusit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Otitis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Gastrointestinal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 </a:t>
                      </a: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</a:t>
                      </a:r>
                      <a:r>
                        <a:rPr kumimoji="0" lang="tr-T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gastroenterit</a:t>
                      </a:r>
                      <a:endParaRPr kumimoji="0" 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Apendisit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Genitoüriner</a:t>
                      </a: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    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İdrar yolu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infeksiyonu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Pulmoner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trakeobronşit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Bronşiolit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Pnömoni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Oral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kavite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ve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tükrük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bezleri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Herpanjina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Herpetik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gingivostomatit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KabakulaK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Santral sinir sistemi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Akut bakteriyel menenjit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Viral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meningoensefalit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Oküler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Periorbital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orbital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selülit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Kas-iskelet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Septik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artrit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Osteomyelit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671513" marR="0" lvl="2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Deri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Selülit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Viral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ekzamtemler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(su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çiceği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kızamık)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Kızıl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Meningokoksemi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Sistemik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Septisemi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Gizli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bakteriyemi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Viral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sendromlar</a:t>
                      </a:r>
                    </a:p>
                    <a:p>
                      <a:pPr marL="1023938" marR="0" lvl="3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Toksik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şok sendromu</a:t>
                      </a: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tr-T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Ateş 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marL="0" indent="0"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Enfeksiyon varlığına rağmen ateşin yükselmeyebildiği durumlar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000" dirty="0">
                <a:latin typeface="Arial" pitchFamily="34" charset="0"/>
                <a:cs typeface="Arial" pitchFamily="34" charset="0"/>
              </a:rPr>
              <a:t>Ağır hasta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yenidoğanlar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tr-TR" sz="2000" dirty="0">
                <a:latin typeface="Arial" pitchFamily="34" charset="0"/>
                <a:cs typeface="Arial" pitchFamily="34" charset="0"/>
              </a:rPr>
              <a:t>Yaşlılar</a:t>
            </a:r>
          </a:p>
          <a:p>
            <a:pPr lvl="1"/>
            <a:r>
              <a:rPr lang="tr-TR" sz="2000" dirty="0">
                <a:latin typeface="Arial" pitchFamily="34" charset="0"/>
                <a:cs typeface="Arial" pitchFamily="34" charset="0"/>
              </a:rPr>
              <a:t>Üremi</a:t>
            </a:r>
          </a:p>
          <a:p>
            <a:pPr lvl="1"/>
            <a:r>
              <a:rPr lang="tr-TR" sz="2000" dirty="0" err="1">
                <a:latin typeface="Arial" pitchFamily="34" charset="0"/>
                <a:cs typeface="Arial" pitchFamily="34" charset="0"/>
              </a:rPr>
              <a:t>Kortikosteroid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kullanımı</a:t>
            </a:r>
          </a:p>
          <a:p>
            <a:pPr lvl="1"/>
            <a:r>
              <a:rPr lang="tr-TR" sz="2000" dirty="0">
                <a:latin typeface="Arial" pitchFamily="34" charset="0"/>
                <a:cs typeface="Arial" pitchFamily="34" charset="0"/>
              </a:rPr>
              <a:t>Sürekli ateş düşürücü kullanımı</a:t>
            </a:r>
          </a:p>
          <a:p>
            <a:endParaRPr lang="tr-TR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tr-TR" dirty="0"/>
              <a:t>Ateş çeşitleri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1800" b="1" dirty="0" err="1"/>
              <a:t>Subfebril</a:t>
            </a:r>
            <a:r>
              <a:rPr lang="tr-TR" sz="1800" b="1" dirty="0"/>
              <a:t> ateş</a:t>
            </a:r>
          </a:p>
          <a:p>
            <a:pPr>
              <a:lnSpc>
                <a:spcPct val="120000"/>
              </a:lnSpc>
            </a:pPr>
            <a:endParaRPr lang="tr-TR" sz="1800" b="1" dirty="0"/>
          </a:p>
          <a:p>
            <a:pPr>
              <a:lnSpc>
                <a:spcPct val="120000"/>
              </a:lnSpc>
            </a:pPr>
            <a:r>
              <a:rPr lang="tr-TR" sz="1800" b="1" dirty="0" err="1"/>
              <a:t>İntermitant</a:t>
            </a:r>
            <a:r>
              <a:rPr lang="tr-TR" sz="1800" b="1" dirty="0"/>
              <a:t> (aralıklı) ateş</a:t>
            </a:r>
            <a:endParaRPr lang="tr-TR" sz="1800" dirty="0"/>
          </a:p>
          <a:p>
            <a:pPr>
              <a:lnSpc>
                <a:spcPct val="120000"/>
              </a:lnSpc>
            </a:pPr>
            <a:endParaRPr lang="tr-TR" sz="1800" dirty="0"/>
          </a:p>
          <a:p>
            <a:pPr>
              <a:lnSpc>
                <a:spcPct val="120000"/>
              </a:lnSpc>
            </a:pPr>
            <a:r>
              <a:rPr lang="tr-TR" sz="1800" b="1" dirty="0" err="1"/>
              <a:t>Remitant</a:t>
            </a:r>
            <a:r>
              <a:rPr lang="tr-TR" sz="1800" b="1" dirty="0"/>
              <a:t> (bacaklı) ateş</a:t>
            </a:r>
          </a:p>
          <a:p>
            <a:pPr>
              <a:lnSpc>
                <a:spcPct val="120000"/>
              </a:lnSpc>
            </a:pPr>
            <a:endParaRPr lang="tr-TR" sz="1800" dirty="0"/>
          </a:p>
          <a:p>
            <a:pPr>
              <a:lnSpc>
                <a:spcPct val="120000"/>
              </a:lnSpc>
            </a:pPr>
            <a:r>
              <a:rPr lang="tr-TR" sz="1800" b="1" dirty="0" err="1"/>
              <a:t>Relapsing</a:t>
            </a:r>
            <a:r>
              <a:rPr lang="tr-TR" sz="1800" b="1" dirty="0"/>
              <a:t> (tekrarlayıcı) ateş</a:t>
            </a:r>
          </a:p>
          <a:p>
            <a:pPr>
              <a:lnSpc>
                <a:spcPct val="120000"/>
              </a:lnSpc>
            </a:pPr>
            <a:endParaRPr lang="tr-TR" sz="1800" b="1" dirty="0"/>
          </a:p>
          <a:p>
            <a:pPr>
              <a:lnSpc>
                <a:spcPct val="120000"/>
              </a:lnSpc>
            </a:pPr>
            <a:r>
              <a:rPr lang="tr-TR" sz="1800" b="1" dirty="0"/>
              <a:t>Kontinü ( devamlı) ateş</a:t>
            </a:r>
          </a:p>
          <a:p>
            <a:pPr>
              <a:lnSpc>
                <a:spcPct val="120000"/>
              </a:lnSpc>
            </a:pPr>
            <a:endParaRPr lang="tr-TR" sz="1800" b="1" dirty="0"/>
          </a:p>
          <a:p>
            <a:pPr>
              <a:lnSpc>
                <a:spcPct val="120000"/>
              </a:lnSpc>
            </a:pPr>
            <a:r>
              <a:rPr lang="tr-TR" sz="1800" b="1" dirty="0" err="1"/>
              <a:t>Ondülan</a:t>
            </a:r>
            <a:r>
              <a:rPr lang="tr-TR" sz="1800" b="1" dirty="0"/>
              <a:t> (dalgalı) ateş</a:t>
            </a:r>
            <a:endParaRPr lang="tr-TR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500" b="1" dirty="0" err="1">
                <a:cs typeface="Arial" panose="020B0604020202020204" pitchFamily="34" charset="0"/>
              </a:rPr>
              <a:t>Subfebril</a:t>
            </a:r>
            <a:r>
              <a:rPr lang="tr-TR" sz="4500" b="1" dirty="0">
                <a:cs typeface="Arial" panose="020B0604020202020204" pitchFamily="34" charset="0"/>
              </a:rPr>
              <a:t> Ateş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tr-TR" dirty="0">
                <a:latin typeface="+mj-lt"/>
              </a:rPr>
              <a:t>Vücut sıcaklığının 37.2- 38 </a:t>
            </a:r>
            <a:r>
              <a:rPr lang="en-US" dirty="0">
                <a:latin typeface="+mj-lt"/>
              </a:rPr>
              <a:t>°C</a:t>
            </a:r>
            <a:r>
              <a:rPr lang="tr-TR" dirty="0">
                <a:latin typeface="+mj-lt"/>
              </a:rPr>
              <a:t>  arasında uzun süre seyretmesi</a:t>
            </a:r>
          </a:p>
          <a:p>
            <a:r>
              <a:rPr lang="tr-TR" b="1" dirty="0">
                <a:latin typeface="+mj-lt"/>
              </a:rPr>
              <a:t>FOKAL İNFEKSİYONLAR  </a:t>
            </a:r>
          </a:p>
          <a:p>
            <a:endParaRPr lang="tr-TR" dirty="0">
              <a:latin typeface="+mj-lt"/>
            </a:endParaRPr>
          </a:p>
          <a:p>
            <a:pPr lvl="0" fontAlgn="base"/>
            <a:r>
              <a:rPr lang="tr-TR" b="1" dirty="0">
                <a:latin typeface="+mj-lt"/>
              </a:rPr>
              <a:t>Diş-dişeti 	    	              </a:t>
            </a:r>
            <a:r>
              <a:rPr lang="tr-TR" dirty="0">
                <a:latin typeface="+mj-lt"/>
              </a:rPr>
              <a:t>apse, diş kökü </a:t>
            </a:r>
            <a:r>
              <a:rPr lang="tr-TR" dirty="0" err="1">
                <a:latin typeface="+mj-lt"/>
              </a:rPr>
              <a:t>enf</a:t>
            </a:r>
            <a:r>
              <a:rPr lang="tr-TR" dirty="0">
                <a:latin typeface="+mj-lt"/>
              </a:rPr>
              <a:t>.,</a:t>
            </a:r>
            <a:r>
              <a:rPr lang="tr-TR" b="1" dirty="0">
                <a:latin typeface="+mj-lt"/>
              </a:rPr>
              <a:t> </a:t>
            </a:r>
            <a:r>
              <a:rPr lang="tr-TR" dirty="0">
                <a:latin typeface="+mj-lt"/>
              </a:rPr>
              <a:t>çürükler</a:t>
            </a:r>
          </a:p>
          <a:p>
            <a:pPr lvl="0" fontAlgn="base"/>
            <a:r>
              <a:rPr lang="tr-TR" b="1" dirty="0">
                <a:latin typeface="+mj-lt"/>
              </a:rPr>
              <a:t>Paranazal sinüsler              </a:t>
            </a:r>
            <a:r>
              <a:rPr lang="tr-TR" dirty="0">
                <a:latin typeface="+mj-lt"/>
              </a:rPr>
              <a:t>sinüzit </a:t>
            </a:r>
          </a:p>
          <a:p>
            <a:pPr lvl="0" fontAlgn="base"/>
            <a:r>
              <a:rPr lang="tr-TR" b="1" dirty="0">
                <a:latin typeface="+mj-lt"/>
              </a:rPr>
              <a:t>Perianal bölge    	              </a:t>
            </a:r>
            <a:r>
              <a:rPr lang="tr-TR" dirty="0">
                <a:latin typeface="+mj-lt"/>
              </a:rPr>
              <a:t>apse, fistül</a:t>
            </a:r>
          </a:p>
          <a:p>
            <a:pPr lvl="0" fontAlgn="base"/>
            <a:r>
              <a:rPr lang="tr-TR" b="1" dirty="0">
                <a:latin typeface="+mj-lt"/>
              </a:rPr>
              <a:t>Diğer  	 	 	</a:t>
            </a:r>
            <a:r>
              <a:rPr lang="tr-TR" b="1">
                <a:latin typeface="+mj-lt"/>
              </a:rPr>
              <a:t>  </a:t>
            </a:r>
            <a:r>
              <a:rPr lang="tr-TR">
                <a:latin typeface="+mj-lt"/>
              </a:rPr>
              <a:t>malignite</a:t>
            </a:r>
            <a:r>
              <a:rPr lang="tr-TR" dirty="0">
                <a:latin typeface="+mj-lt"/>
              </a:rPr>
              <a:t>, tüberküloz </a:t>
            </a:r>
          </a:p>
        </p:txBody>
      </p:sp>
    </p:spTree>
    <p:extLst>
      <p:ext uri="{BB962C8B-B14F-4D97-AF65-F5344CB8AC3E}">
        <p14:creationId xmlns:p14="http://schemas.microsoft.com/office/powerpoint/2010/main" val="348791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7C2C-3D5C-B994-EF60-A3331DED6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FED3E7E4-E203-C246-7E70-80B93430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6599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400" b="1" dirty="0" err="1"/>
              <a:t>İntermitant</a:t>
            </a:r>
            <a:r>
              <a:rPr lang="tr-TR" sz="5400" b="1" dirty="0"/>
              <a:t> (aralıklı) ateş</a:t>
            </a:r>
            <a:br>
              <a:rPr lang="tr-TR" sz="5400" dirty="0"/>
            </a:br>
            <a:br>
              <a:rPr lang="tr-TR" b="1" dirty="0"/>
            </a:b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97E70D-3657-70B9-1178-43497D4D77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>
                <a:latin typeface="+mj-lt"/>
              </a:rPr>
              <a:t>Sabah-akşam</a:t>
            </a:r>
            <a:r>
              <a:rPr lang="tr-TR" b="1" dirty="0">
                <a:latin typeface="+mj-lt"/>
              </a:rPr>
              <a:t> farkı &gt;1</a:t>
            </a:r>
            <a:r>
              <a:rPr lang="tr-TR" b="1" baseline="30000" dirty="0">
                <a:latin typeface="+mj-lt"/>
              </a:rPr>
              <a:t>0</a:t>
            </a:r>
            <a:r>
              <a:rPr lang="tr-TR" b="1" dirty="0">
                <a:latin typeface="+mj-lt"/>
              </a:rPr>
              <a:t>C  sabah &lt; 37</a:t>
            </a:r>
            <a:r>
              <a:rPr lang="tr-TR" b="1" baseline="30000" dirty="0">
                <a:latin typeface="+mj-lt"/>
              </a:rPr>
              <a:t>0</a:t>
            </a:r>
            <a:r>
              <a:rPr lang="tr-TR" b="1" dirty="0">
                <a:latin typeface="+mj-lt"/>
              </a:rPr>
              <a:t>C’ye (normale) inip akşam yine 39-40</a:t>
            </a:r>
            <a:r>
              <a:rPr lang="tr-TR" b="1" baseline="30000" dirty="0">
                <a:latin typeface="+mj-lt"/>
              </a:rPr>
              <a:t>0</a:t>
            </a:r>
            <a:r>
              <a:rPr lang="tr-TR" b="1" dirty="0">
                <a:latin typeface="+mj-lt"/>
              </a:rPr>
              <a:t>C seviyelerine yükselir  </a:t>
            </a:r>
            <a:endParaRPr lang="tr-TR" dirty="0">
              <a:latin typeface="+mj-lt"/>
            </a:endParaRPr>
          </a:p>
          <a:p>
            <a:pPr lvl="0" fontAlgn="base"/>
            <a:r>
              <a:rPr lang="tr-TR" dirty="0">
                <a:latin typeface="+mj-lt"/>
              </a:rPr>
              <a:t>Kala-azar (</a:t>
            </a:r>
            <a:r>
              <a:rPr lang="tr-TR" dirty="0" err="1">
                <a:latin typeface="+mj-lt"/>
              </a:rPr>
              <a:t>layşmanyoz</a:t>
            </a:r>
            <a:r>
              <a:rPr lang="tr-TR" dirty="0">
                <a:latin typeface="+mj-lt"/>
              </a:rPr>
              <a:t>)</a:t>
            </a:r>
          </a:p>
          <a:p>
            <a:pPr lvl="0" fontAlgn="base"/>
            <a:r>
              <a:rPr lang="tr-TR" b="1" dirty="0">
                <a:latin typeface="+mj-lt"/>
              </a:rPr>
              <a:t>Tüberküloz </a:t>
            </a:r>
          </a:p>
          <a:p>
            <a:pPr lvl="0" fontAlgn="base"/>
            <a:r>
              <a:rPr lang="tr-TR" dirty="0" err="1">
                <a:latin typeface="+mj-lt"/>
              </a:rPr>
              <a:t>İnfektif</a:t>
            </a:r>
            <a:r>
              <a:rPr lang="tr-TR" dirty="0">
                <a:latin typeface="+mj-lt"/>
              </a:rPr>
              <a:t> endokardit </a:t>
            </a:r>
          </a:p>
          <a:p>
            <a:pPr lvl="0" fontAlgn="base"/>
            <a:r>
              <a:rPr lang="tr-TR" b="1" dirty="0">
                <a:latin typeface="+mj-lt"/>
              </a:rPr>
              <a:t>Apseler</a:t>
            </a:r>
          </a:p>
          <a:p>
            <a:pPr lvl="0" fontAlgn="base"/>
            <a:r>
              <a:rPr lang="tr-TR" dirty="0">
                <a:latin typeface="+mj-lt"/>
              </a:rPr>
              <a:t>Sepsis  </a:t>
            </a:r>
          </a:p>
          <a:p>
            <a:r>
              <a:rPr lang="tr-TR" b="1" dirty="0">
                <a:latin typeface="+mj-lt"/>
              </a:rPr>
              <a:t>Periyodisite</a:t>
            </a:r>
            <a:r>
              <a:rPr lang="tr-TR" dirty="0">
                <a:latin typeface="+mj-lt"/>
              </a:rPr>
              <a:t> gösterebilir: 1, 2, 3</a:t>
            </a:r>
            <a:r>
              <a:rPr lang="tr-TR" b="1" dirty="0">
                <a:latin typeface="+mj-lt"/>
              </a:rPr>
              <a:t> günde bir</a:t>
            </a:r>
            <a:r>
              <a:rPr lang="tr-TR" dirty="0">
                <a:latin typeface="+mj-lt"/>
              </a:rPr>
              <a:t> birden yükselip normale iner, birkaç gün normal kalıp tekrar aynı biçimde yükselir  </a:t>
            </a:r>
          </a:p>
          <a:p>
            <a:pPr lvl="0" fontAlgn="base"/>
            <a:r>
              <a:rPr lang="tr-TR" b="1" dirty="0">
                <a:latin typeface="+mj-lt"/>
              </a:rPr>
              <a:t>Malarya</a:t>
            </a:r>
            <a:r>
              <a:rPr lang="tr-TR" dirty="0">
                <a:latin typeface="+mj-lt"/>
              </a:rPr>
              <a:t>, bu tür ateşin izlendiği </a:t>
            </a:r>
            <a:r>
              <a:rPr lang="tr-TR" b="1" dirty="0">
                <a:latin typeface="+mj-lt"/>
              </a:rPr>
              <a:t>tipik örnektir</a:t>
            </a:r>
            <a:r>
              <a:rPr lang="tr-TR" dirty="0">
                <a:latin typeface="+mj-lt"/>
              </a:rPr>
              <a:t>. </a:t>
            </a:r>
          </a:p>
          <a:p>
            <a:endParaRPr lang="tr-TR" dirty="0"/>
          </a:p>
        </p:txBody>
      </p:sp>
      <p:pic>
        <p:nvPicPr>
          <p:cNvPr id="2" name="Picture 896">
            <a:extLst>
              <a:ext uri="{FF2B5EF4-FFF2-40B4-BE49-F238E27FC236}">
                <a16:creationId xmlns:a16="http://schemas.microsoft.com/office/drawing/2014/main" id="{D6CCCED8-977C-1915-2F11-B26FB74B57F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7104" y="2231407"/>
            <a:ext cx="4038600" cy="1197593"/>
          </a:xfrm>
          <a:prstGeom prst="rect">
            <a:avLst/>
          </a:prstGeom>
        </p:spPr>
      </p:pic>
      <p:pic>
        <p:nvPicPr>
          <p:cNvPr id="3" name="Picture 898">
            <a:extLst>
              <a:ext uri="{FF2B5EF4-FFF2-40B4-BE49-F238E27FC236}">
                <a16:creationId xmlns:a16="http://schemas.microsoft.com/office/drawing/2014/main" id="{D5A26883-D3E1-9C29-1E79-26D28DD247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585" y="4231450"/>
            <a:ext cx="4191000" cy="15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6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DE0D0016-7C08-EAC2-E5E5-870E547D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sz="5400" b="1" dirty="0" err="1"/>
              <a:t>Remitant</a:t>
            </a:r>
            <a:r>
              <a:rPr lang="tr-TR" sz="5400" b="1" dirty="0"/>
              <a:t> (bacaklı) ateş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349FA4-7E12-3AE1-1D5A-634F0CA5E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+mj-lt"/>
              </a:rPr>
              <a:t>En düşük vücut sıcaklığı dahi  </a:t>
            </a:r>
            <a:r>
              <a:rPr lang="tr-TR" b="1" dirty="0">
                <a:latin typeface="+mj-lt"/>
              </a:rPr>
              <a:t>&gt;38</a:t>
            </a:r>
            <a:r>
              <a:rPr lang="tr-TR" b="1" baseline="30000" dirty="0">
                <a:latin typeface="+mj-lt"/>
              </a:rPr>
              <a:t>0</a:t>
            </a:r>
            <a:r>
              <a:rPr lang="tr-TR" b="1" dirty="0">
                <a:latin typeface="+mj-lt"/>
              </a:rPr>
              <a:t>C </a:t>
            </a:r>
            <a:r>
              <a:rPr lang="tr-TR" b="1" dirty="0" err="1">
                <a:latin typeface="+mj-lt"/>
              </a:rPr>
              <a:t>dir</a:t>
            </a:r>
            <a:r>
              <a:rPr lang="tr-TR" b="1" dirty="0">
                <a:latin typeface="+mj-lt"/>
              </a:rPr>
              <a:t> </a:t>
            </a:r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Sabah-akşam farkı </a:t>
            </a:r>
            <a:r>
              <a:rPr lang="tr-TR" b="1" dirty="0">
                <a:latin typeface="+mj-lt"/>
              </a:rPr>
              <a:t>&gt; 1</a:t>
            </a:r>
            <a:r>
              <a:rPr lang="tr-TR" b="1" baseline="30000" dirty="0">
                <a:latin typeface="+mj-lt"/>
              </a:rPr>
              <a:t>0</a:t>
            </a:r>
            <a:r>
              <a:rPr lang="tr-TR" b="1" dirty="0">
                <a:latin typeface="+mj-lt"/>
              </a:rPr>
              <a:t>C Normalin altına düşmez!</a:t>
            </a:r>
            <a:endParaRPr lang="tr-TR" dirty="0">
              <a:latin typeface="+mj-lt"/>
            </a:endParaRPr>
          </a:p>
          <a:p>
            <a:pPr lvl="0" fontAlgn="base"/>
            <a:r>
              <a:rPr lang="tr-TR" dirty="0">
                <a:latin typeface="+mj-lt"/>
              </a:rPr>
              <a:t>Malarya (</a:t>
            </a:r>
            <a:r>
              <a:rPr lang="tr-TR" dirty="0" err="1">
                <a:latin typeface="+mj-lt"/>
              </a:rPr>
              <a:t>plasmodium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falciparum</a:t>
            </a:r>
            <a:r>
              <a:rPr lang="tr-TR" dirty="0">
                <a:latin typeface="+mj-lt"/>
              </a:rPr>
              <a:t>) </a:t>
            </a:r>
          </a:p>
          <a:p>
            <a:pPr lvl="0" fontAlgn="base"/>
            <a:r>
              <a:rPr lang="tr-TR" dirty="0">
                <a:latin typeface="+mj-lt"/>
              </a:rPr>
              <a:t>Lejyoner hastalığı (</a:t>
            </a:r>
            <a:r>
              <a:rPr lang="tr-TR" dirty="0" err="1">
                <a:latin typeface="+mj-lt"/>
              </a:rPr>
              <a:t>Legionella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pneumophila</a:t>
            </a:r>
            <a:r>
              <a:rPr lang="tr-TR" dirty="0">
                <a:latin typeface="+mj-lt"/>
              </a:rPr>
              <a:t>) </a:t>
            </a:r>
          </a:p>
          <a:p>
            <a:pPr lvl="0" fontAlgn="base"/>
            <a:r>
              <a:rPr lang="tr-TR" dirty="0">
                <a:latin typeface="+mj-lt"/>
              </a:rPr>
              <a:t>Ağır viral solunum yolu </a:t>
            </a:r>
            <a:r>
              <a:rPr lang="tr-TR" dirty="0" err="1">
                <a:latin typeface="+mj-lt"/>
              </a:rPr>
              <a:t>enf</a:t>
            </a:r>
            <a:r>
              <a:rPr lang="tr-TR" dirty="0">
                <a:latin typeface="+mj-lt"/>
              </a:rPr>
              <a:t> (grip) </a:t>
            </a:r>
          </a:p>
          <a:p>
            <a:endParaRPr lang="tr-TR" dirty="0"/>
          </a:p>
        </p:txBody>
      </p:sp>
      <p:pic>
        <p:nvPicPr>
          <p:cNvPr id="8" name="Picture 812">
            <a:extLst>
              <a:ext uri="{FF2B5EF4-FFF2-40B4-BE49-F238E27FC236}">
                <a16:creationId xmlns:a16="http://schemas.microsoft.com/office/drawing/2014/main" id="{859E70EF-26F7-4F86-D97F-F8AA4F5A57A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075" y="3318669"/>
            <a:ext cx="37528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6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907F7-6047-3458-546F-5DA88FAA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1399F2-9DDE-6074-7D11-9EF6FB3C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248" y="27134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400" b="1" dirty="0" err="1"/>
              <a:t>Relapsing</a:t>
            </a:r>
            <a:r>
              <a:rPr lang="tr-TR" sz="5400" b="1" dirty="0"/>
              <a:t> (tekrarlayıcı) ateş</a:t>
            </a:r>
            <a:br>
              <a:rPr lang="tr-TR" sz="5400" b="1" dirty="0"/>
            </a:br>
            <a:br>
              <a:rPr lang="tr-TR" sz="5400" b="1" dirty="0"/>
            </a:br>
            <a:br>
              <a:rPr lang="tr-TR" b="1" dirty="0"/>
            </a:br>
            <a:endParaRPr lang="tr-TR" dirty="0"/>
          </a:p>
        </p:txBody>
      </p:sp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A9834A5A-BF0B-A671-8112-EFB3C68A7E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800" dirty="0"/>
          </a:p>
          <a:p>
            <a:r>
              <a:rPr lang="tr-TR" sz="2800" dirty="0">
                <a:latin typeface="+mj-lt"/>
              </a:rPr>
              <a:t>Birkaç gün (3-4 gün) yükselir, sonra ara verir (1 hafta) ve tekrar yükselir (</a:t>
            </a:r>
            <a:r>
              <a:rPr lang="tr-TR" sz="2800" dirty="0" err="1">
                <a:latin typeface="+mj-lt"/>
              </a:rPr>
              <a:t>Borrelyoz</a:t>
            </a:r>
            <a:r>
              <a:rPr lang="tr-TR" sz="2800" dirty="0">
                <a:latin typeface="+mj-lt"/>
              </a:rPr>
              <a:t>)</a:t>
            </a:r>
            <a:endParaRPr lang="tr-TR" dirty="0">
              <a:latin typeface="+mj-lt"/>
            </a:endParaRPr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A706C8B7-1D12-A0DF-ABB4-30994FCA6C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7" y="3068960"/>
            <a:ext cx="4038599" cy="2743583"/>
          </a:xfrm>
        </p:spPr>
      </p:pic>
    </p:spTree>
    <p:extLst>
      <p:ext uri="{BB962C8B-B14F-4D97-AF65-F5344CB8AC3E}">
        <p14:creationId xmlns:p14="http://schemas.microsoft.com/office/powerpoint/2010/main" val="3734917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>
            <a:extLst>
              <a:ext uri="{FF2B5EF4-FFF2-40B4-BE49-F238E27FC236}">
                <a16:creationId xmlns:a16="http://schemas.microsoft.com/office/drawing/2014/main" id="{EDEE4236-3D07-124F-38CA-1A60B5F8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5400" b="1" dirty="0"/>
              <a:t>Kontinü ( devamlı) ateş</a:t>
            </a:r>
            <a:br>
              <a:rPr lang="tr-TR" sz="5400" b="1" dirty="0"/>
            </a:br>
            <a:br>
              <a:rPr lang="tr-TR" b="1" dirty="0"/>
            </a:br>
            <a:endParaRPr lang="tr-TR" dirty="0"/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E93A9DAB-9D71-66F8-2648-0B56D233C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tr-TR" sz="2800" dirty="0">
                <a:latin typeface="+mj-lt"/>
              </a:rPr>
              <a:t>Vücut sıcaklığının  </a:t>
            </a:r>
            <a:endParaRPr lang="tr-TR" sz="1400" dirty="0">
              <a:latin typeface="+mj-lt"/>
            </a:endParaRPr>
          </a:p>
          <a:p>
            <a:pPr lvl="0" fontAlgn="base"/>
            <a:r>
              <a:rPr lang="tr-TR" sz="2800" b="1" dirty="0">
                <a:latin typeface="+mj-lt"/>
              </a:rPr>
              <a:t>Sürekli &gt;38 °C </a:t>
            </a:r>
            <a:r>
              <a:rPr lang="tr-TR" sz="2800" dirty="0">
                <a:latin typeface="+mj-lt"/>
              </a:rPr>
              <a:t>ve  </a:t>
            </a:r>
            <a:endParaRPr lang="tr-TR" sz="1400" dirty="0">
              <a:latin typeface="+mj-lt"/>
            </a:endParaRPr>
          </a:p>
          <a:p>
            <a:pPr lvl="0" fontAlgn="base"/>
            <a:r>
              <a:rPr lang="tr-TR" sz="2800" b="1" dirty="0">
                <a:latin typeface="+mj-lt"/>
              </a:rPr>
              <a:t>Sabah-akşam farklı &lt;1°C (az) </a:t>
            </a:r>
            <a:r>
              <a:rPr lang="tr-TR" sz="2800" dirty="0">
                <a:latin typeface="+mj-lt"/>
              </a:rPr>
              <a:t>olan ateştir.  </a:t>
            </a:r>
            <a:endParaRPr lang="tr-TR" sz="1400" dirty="0">
              <a:latin typeface="+mj-lt"/>
            </a:endParaRPr>
          </a:p>
          <a:p>
            <a:pPr lvl="1" fontAlgn="base"/>
            <a:r>
              <a:rPr lang="tr-TR" dirty="0">
                <a:latin typeface="+mj-lt"/>
              </a:rPr>
              <a:t>Tifo (2.-3.hafta), </a:t>
            </a:r>
            <a:endParaRPr lang="tr-TR" sz="1200" dirty="0">
              <a:latin typeface="+mj-lt"/>
            </a:endParaRPr>
          </a:p>
          <a:p>
            <a:pPr lvl="1" fontAlgn="base"/>
            <a:r>
              <a:rPr lang="tr-TR" dirty="0" err="1">
                <a:latin typeface="+mj-lt"/>
              </a:rPr>
              <a:t>Bruselloz</a:t>
            </a:r>
            <a:r>
              <a:rPr lang="tr-TR" dirty="0">
                <a:latin typeface="+mj-lt"/>
              </a:rPr>
              <a:t> </a:t>
            </a:r>
            <a:endParaRPr lang="tr-TR" sz="1200" dirty="0">
              <a:latin typeface="+mj-lt"/>
            </a:endParaRPr>
          </a:p>
          <a:p>
            <a:pPr lvl="1" fontAlgn="base"/>
            <a:r>
              <a:rPr lang="tr-TR" b="1" dirty="0" err="1">
                <a:latin typeface="+mj-lt"/>
              </a:rPr>
              <a:t>Lober</a:t>
            </a:r>
            <a:r>
              <a:rPr lang="tr-TR" b="1" dirty="0">
                <a:latin typeface="+mj-lt"/>
              </a:rPr>
              <a:t> pnömoni (</a:t>
            </a:r>
            <a:r>
              <a:rPr lang="tr-TR" b="1" dirty="0" err="1">
                <a:latin typeface="+mj-lt"/>
              </a:rPr>
              <a:t>pnömokoksik</a:t>
            </a:r>
            <a:r>
              <a:rPr lang="tr-TR" b="1" dirty="0">
                <a:latin typeface="+mj-lt"/>
              </a:rPr>
              <a:t>) </a:t>
            </a:r>
            <a:endParaRPr lang="tr-TR" sz="1200" dirty="0">
              <a:latin typeface="+mj-lt"/>
            </a:endParaRPr>
          </a:p>
          <a:p>
            <a:pPr lvl="1" fontAlgn="base"/>
            <a:r>
              <a:rPr lang="tr-TR" b="1" dirty="0" err="1">
                <a:latin typeface="+mj-lt"/>
              </a:rPr>
              <a:t>Miliyer</a:t>
            </a:r>
            <a:r>
              <a:rPr lang="tr-TR" b="1" dirty="0">
                <a:latin typeface="+mj-lt"/>
              </a:rPr>
              <a:t> TBC</a:t>
            </a:r>
            <a:endParaRPr lang="tr-TR" sz="1200" dirty="0">
              <a:latin typeface="+mj-lt"/>
            </a:endParaRPr>
          </a:p>
          <a:p>
            <a:pPr lvl="1" fontAlgn="base"/>
            <a:r>
              <a:rPr lang="tr-TR" dirty="0" err="1">
                <a:latin typeface="+mj-lt"/>
              </a:rPr>
              <a:t>Tifus</a:t>
            </a:r>
            <a:r>
              <a:rPr lang="tr-TR" dirty="0">
                <a:latin typeface="+mj-lt"/>
              </a:rPr>
              <a:t> gibi </a:t>
            </a:r>
            <a:r>
              <a:rPr lang="tr-TR" dirty="0" err="1">
                <a:latin typeface="+mj-lt"/>
              </a:rPr>
              <a:t>riketsiya</a:t>
            </a:r>
            <a:r>
              <a:rPr lang="tr-TR" dirty="0">
                <a:latin typeface="+mj-lt"/>
              </a:rPr>
              <a:t> </a:t>
            </a:r>
            <a:r>
              <a:rPr lang="tr-TR" dirty="0" err="1">
                <a:latin typeface="+mj-lt"/>
              </a:rPr>
              <a:t>enf</a:t>
            </a:r>
            <a:r>
              <a:rPr lang="tr-TR" dirty="0">
                <a:latin typeface="+mj-lt"/>
              </a:rPr>
              <a:t>. </a:t>
            </a:r>
            <a:endParaRPr lang="tr-TR" sz="1200" dirty="0">
              <a:latin typeface="+mj-lt"/>
            </a:endParaRPr>
          </a:p>
          <a:p>
            <a:pPr lvl="1" fontAlgn="base"/>
            <a:r>
              <a:rPr lang="tr-TR" dirty="0">
                <a:latin typeface="+mj-lt"/>
              </a:rPr>
              <a:t>Endokardit </a:t>
            </a:r>
            <a:endParaRPr lang="tr-TR" sz="1200" dirty="0">
              <a:latin typeface="+mj-lt"/>
            </a:endParaRPr>
          </a:p>
          <a:p>
            <a:pPr lvl="1" fontAlgn="base"/>
            <a:r>
              <a:rPr lang="tr-TR" dirty="0" err="1">
                <a:latin typeface="+mj-lt"/>
              </a:rPr>
              <a:t>Psittakoz</a:t>
            </a:r>
            <a:endParaRPr lang="tr-TR" sz="1200" dirty="0">
              <a:latin typeface="+mj-lt"/>
            </a:endParaRPr>
          </a:p>
          <a:p>
            <a:endParaRPr lang="tr-TR" dirty="0"/>
          </a:p>
        </p:txBody>
      </p:sp>
      <p:pic>
        <p:nvPicPr>
          <p:cNvPr id="12" name="Picture 764">
            <a:extLst>
              <a:ext uri="{FF2B5EF4-FFF2-40B4-BE49-F238E27FC236}">
                <a16:creationId xmlns:a16="http://schemas.microsoft.com/office/drawing/2014/main" id="{AD5CBF69-5A9E-436F-0E3B-3B3A6EDA55D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74836"/>
            <a:ext cx="4038600" cy="21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10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AC2279A8-B9E4-1692-A4A4-DAEFE703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359"/>
            <a:ext cx="9083352" cy="1143000"/>
          </a:xfrm>
        </p:spPr>
        <p:txBody>
          <a:bodyPr>
            <a:normAutofit/>
          </a:bodyPr>
          <a:lstStyle/>
          <a:p>
            <a:r>
              <a:rPr lang="tr-TR" sz="4200" b="1" dirty="0" err="1"/>
              <a:t>Ondülan</a:t>
            </a:r>
            <a:r>
              <a:rPr lang="tr-TR" sz="4200" b="1" dirty="0"/>
              <a:t>-dalgalı ateş</a:t>
            </a:r>
            <a:endParaRPr lang="tr-TR" sz="4200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2B4C155-1D60-8470-3BAE-B520674C1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800" b="1" dirty="0">
                <a:latin typeface="+mj-lt"/>
              </a:rPr>
              <a:t>Ateş, </a:t>
            </a:r>
            <a:r>
              <a:rPr lang="tr-TR" sz="2800" dirty="0">
                <a:latin typeface="+mj-lt"/>
              </a:rPr>
              <a:t>yavaş yavaş yükselip</a:t>
            </a:r>
            <a:r>
              <a:rPr lang="tr-TR" sz="2800" b="1" dirty="0">
                <a:latin typeface="+mj-lt"/>
              </a:rPr>
              <a:t>, 5-6 günde üst sınıra ulaşır,  birkaç gün yüksek </a:t>
            </a:r>
            <a:r>
              <a:rPr lang="tr-TR" sz="2800" dirty="0">
                <a:latin typeface="+mj-lt"/>
              </a:rPr>
              <a:t>seyreder</a:t>
            </a:r>
            <a:r>
              <a:rPr lang="tr-TR" sz="2800" b="1" dirty="0">
                <a:latin typeface="+mj-lt"/>
              </a:rPr>
              <a:t>, </a:t>
            </a:r>
            <a:r>
              <a:rPr lang="tr-TR" sz="2800" dirty="0">
                <a:latin typeface="+mj-lt"/>
              </a:rPr>
              <a:t>sonra yine yavaş </a:t>
            </a:r>
            <a:r>
              <a:rPr lang="tr-TR" sz="2800" b="1" dirty="0">
                <a:latin typeface="+mj-lt"/>
              </a:rPr>
              <a:t>yavaş düşer, 4-10 gün normal seyreder; aylarca dalgalanmalar gösterebilir. </a:t>
            </a:r>
            <a:endParaRPr lang="tr-TR" dirty="0">
              <a:latin typeface="+mj-lt"/>
            </a:endParaRPr>
          </a:p>
          <a:p>
            <a:pPr lvl="1" fontAlgn="base"/>
            <a:r>
              <a:rPr lang="tr-TR" dirty="0">
                <a:latin typeface="+mj-lt"/>
              </a:rPr>
              <a:t>Hodgkin lenfoma </a:t>
            </a:r>
            <a:r>
              <a:rPr lang="tr-TR" dirty="0" err="1">
                <a:latin typeface="+mj-lt"/>
              </a:rPr>
              <a:t>Pel-Ebstein</a:t>
            </a:r>
            <a:r>
              <a:rPr lang="tr-TR" dirty="0">
                <a:latin typeface="+mj-lt"/>
              </a:rPr>
              <a:t> ateşi (1 hafta yüksek, 1 </a:t>
            </a:r>
            <a:r>
              <a:rPr lang="tr-TR" dirty="0" err="1">
                <a:latin typeface="+mj-lt"/>
              </a:rPr>
              <a:t>hf</a:t>
            </a:r>
            <a:r>
              <a:rPr lang="tr-TR" dirty="0">
                <a:latin typeface="+mj-lt"/>
              </a:rPr>
              <a:t> normal)</a:t>
            </a:r>
          </a:p>
          <a:p>
            <a:pPr lvl="1" fontAlgn="base"/>
            <a:r>
              <a:rPr lang="tr-TR" dirty="0" err="1">
                <a:latin typeface="+mj-lt"/>
              </a:rPr>
              <a:t>Bruselloz</a:t>
            </a:r>
            <a:endParaRPr lang="tr-TR" dirty="0">
              <a:latin typeface="+mj-lt"/>
            </a:endParaRPr>
          </a:p>
          <a:p>
            <a:pPr lvl="1" fontAlgn="base"/>
            <a:endParaRPr lang="tr-TR" sz="1200" dirty="0"/>
          </a:p>
        </p:txBody>
      </p:sp>
      <p:pic>
        <p:nvPicPr>
          <p:cNvPr id="7" name="Picture 2417">
            <a:extLst>
              <a:ext uri="{FF2B5EF4-FFF2-40B4-BE49-F238E27FC236}">
                <a16:creationId xmlns:a16="http://schemas.microsoft.com/office/drawing/2014/main" id="{B3090078-FD07-E3AA-B806-BAB88B4CF1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37505"/>
            <a:ext cx="4468688" cy="109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8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Ateşli Çocuğun Değerlendirilmesi</a:t>
            </a:r>
            <a:endParaRPr lang="tr-TR" sz="2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429043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37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064D7E-D3EF-FA2D-A8A4-F95E749C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>
                <a:latin typeface="Arial" pitchFamily="34" charset="0"/>
                <a:cs typeface="Arial" pitchFamily="34" charset="0"/>
              </a:rPr>
              <a:t>Öğrenim Hedefleri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FDA851-01B7-4B2C-1346-1C74CE14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816353"/>
            <a:ext cx="8686800" cy="4389120"/>
          </a:xfrm>
        </p:spPr>
        <p:txBody>
          <a:bodyPr>
            <a:normAutofit/>
          </a:bodyPr>
          <a:lstStyle/>
          <a:p>
            <a:r>
              <a:rPr lang="tr-TR" dirty="0"/>
              <a:t>Ateş ölçüm yöntemlerini ve normal değerleri sayabilmek</a:t>
            </a:r>
          </a:p>
          <a:p>
            <a:r>
              <a:rPr lang="tr-TR" dirty="0"/>
              <a:t>Nedeni bilinmeyen ateş tanımını yapabilmek </a:t>
            </a:r>
          </a:p>
          <a:p>
            <a:r>
              <a:rPr lang="tr-TR" dirty="0"/>
              <a:t>Ateş durumunda parasetamol ve </a:t>
            </a:r>
            <a:r>
              <a:rPr lang="tr-TR" dirty="0" err="1"/>
              <a:t>ibuprofen</a:t>
            </a:r>
            <a:r>
              <a:rPr lang="tr-TR" dirty="0"/>
              <a:t> kullanımını açıklayabilmek</a:t>
            </a:r>
          </a:p>
          <a:p>
            <a:r>
              <a:rPr lang="tr-TR" dirty="0"/>
              <a:t>Ateşli çocuklarda sevk kriterlerini sayabilmek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6408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Anamnez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Yaş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Ateşin süresi ve derecesi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Ateşin tipi ve günlük pik sayısı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Eşlik eden şikayetler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İlaç alım öyküsü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Temas öyküsü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leptospira</a:t>
            </a:r>
            <a:r>
              <a:rPr lang="tr-TR" dirty="0">
                <a:latin typeface="Arial" pitchFamily="34" charset="0"/>
                <a:cs typeface="Arial" pitchFamily="34" charset="0"/>
              </a:rPr>
              <a:t>,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tularemi</a:t>
            </a:r>
            <a:r>
              <a:rPr lang="tr-TR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Seyahat öyküsü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Pastörize edilmemiş süt ürünü kullanımı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Pica</a:t>
            </a:r>
            <a:r>
              <a:rPr lang="tr-TR" dirty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toxoplazma</a:t>
            </a:r>
            <a:r>
              <a:rPr lang="tr-TR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Aşılama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Antibiyotik/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antipiretik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Kemoterapi/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steroid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Kalıtsal geçmiş (FMF)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tr-T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Risk faktörleri sorgulanmalı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tr-T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Kronik akciğer, karaciğer, böbrek hastalığı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Konjenital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kalp hastalığı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İmmun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yetmezlik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 err="1">
                <a:latin typeface="Arial" pitchFamily="34" charset="0"/>
                <a:cs typeface="Arial" pitchFamily="34" charset="0"/>
              </a:rPr>
              <a:t>Konvülsiyon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öyküsü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Doğumsal metabolizma hastalıkları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tr-TR" sz="2200" dirty="0">
                <a:latin typeface="Arial" pitchFamily="34" charset="0"/>
                <a:cs typeface="Arial" pitchFamily="34" charset="0"/>
              </a:rPr>
              <a:t>Adrenal yetmezlik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048672" cy="936104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Fizik Muayene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2580651"/>
            <a:ext cx="3322712" cy="3080597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Genel durum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Ateş ölçümü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Vital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bulgular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Toksik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-hasta görünüm?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Enfeksiyon odağı?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Bilinç durumu 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1700" dirty="0" err="1">
                <a:latin typeface="Arial" pitchFamily="34" charset="0"/>
                <a:cs typeface="Arial" pitchFamily="34" charset="0"/>
              </a:rPr>
              <a:t>letarji,uykuya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 eğilim, huzursuzluk, </a:t>
            </a:r>
            <a:r>
              <a:rPr lang="tr-TR" sz="1700" dirty="0" err="1">
                <a:latin typeface="Arial" pitchFamily="34" charset="0"/>
                <a:cs typeface="Arial" pitchFamily="34" charset="0"/>
              </a:rPr>
              <a:t>irritabilite</a:t>
            </a:r>
            <a:r>
              <a:rPr lang="tr-TR" sz="1700" dirty="0">
                <a:latin typeface="Arial" pitchFamily="34" charset="0"/>
                <a:cs typeface="Arial" pitchFamily="34" charset="0"/>
              </a:rPr>
              <a:t>, bilinç değişikliği, koma)</a:t>
            </a:r>
          </a:p>
          <a:p>
            <a:r>
              <a:rPr lang="tr-TR" sz="2000" dirty="0" err="1">
                <a:latin typeface="Arial" pitchFamily="34" charset="0"/>
                <a:cs typeface="Arial" pitchFamily="34" charset="0"/>
              </a:rPr>
              <a:t>Hipotoni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hipertoni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20072" y="2555776"/>
            <a:ext cx="3322332" cy="4011920"/>
          </a:xfrm>
        </p:spPr>
        <p:txBody>
          <a:bodyPr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Ayrıntılı sistemik muayene              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Solunum sistemi        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Döküntü                         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LAP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Kulak muayenesi       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Batın muayenesi               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Kas-İskelet sistemi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Menengial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belirtiler     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Kardiyovasküler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sistem      </a:t>
            </a:r>
          </a:p>
          <a:p>
            <a:pPr marL="925830" lvl="2" indent="-28575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Ürogenital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sistem 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84" y="771896"/>
            <a:ext cx="2310061" cy="178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7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Toksik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Görünüm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/>
          </a:bodyPr>
          <a:lstStyle/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Cilt rengi soluk veya mor </a:t>
            </a:r>
          </a:p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Huzursuzluk </a:t>
            </a:r>
          </a:p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Aşırı ağlama veya ağlamama </a:t>
            </a:r>
          </a:p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Emmeme</a:t>
            </a:r>
          </a:p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Aşırı halsizlik </a:t>
            </a:r>
          </a:p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Uykuya eğilim veya baygınlık </a:t>
            </a:r>
          </a:p>
          <a:p>
            <a:pPr lvl="1"/>
            <a:r>
              <a:rPr lang="tr-TR" dirty="0">
                <a:latin typeface="Arial" pitchFamily="34" charset="0"/>
                <a:cs typeface="Arial" pitchFamily="34" charset="0"/>
              </a:rPr>
              <a:t>Hızlı veya çok yavaş soluma</a:t>
            </a:r>
          </a:p>
          <a:p>
            <a:pPr lvl="1"/>
            <a:r>
              <a:rPr lang="tr-TR" dirty="0" err="1">
                <a:latin typeface="Arial" pitchFamily="34" charset="0"/>
                <a:cs typeface="Arial" pitchFamily="34" charset="0"/>
              </a:rPr>
              <a:t>Peteşiyal</a:t>
            </a:r>
            <a:r>
              <a:rPr lang="tr-TR" dirty="0">
                <a:latin typeface="Arial" pitchFamily="34" charset="0"/>
                <a:cs typeface="Arial" pitchFamily="34" charset="0"/>
              </a:rPr>
              <a:t> döküntü varlığı</a:t>
            </a:r>
          </a:p>
          <a:p>
            <a:pPr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007" y="816717"/>
            <a:ext cx="1966752" cy="2900315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07" y="4023395"/>
            <a:ext cx="1966752" cy="271797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İlk Basamak Tetkikler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Tam kan sayımı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Periferik</a:t>
            </a:r>
            <a:r>
              <a:rPr lang="tr-TR" dirty="0">
                <a:latin typeface="Arial" pitchFamily="34" charset="0"/>
                <a:cs typeface="Arial" pitchFamily="34" charset="0"/>
              </a:rPr>
              <a:t> yayma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(sıtma)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CRP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Sedimantasyon </a:t>
            </a:r>
          </a:p>
          <a:p>
            <a:pPr>
              <a:buNone/>
            </a:pPr>
            <a:r>
              <a:rPr lang="tr-TR" sz="1900" dirty="0">
                <a:latin typeface="Arial" pitchFamily="34" charset="0"/>
                <a:cs typeface="Arial" pitchFamily="34" charset="0"/>
              </a:rPr>
              <a:t>            (Düşük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sedimentasyon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hızı hastalık varlığını dışlamaz!)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Prokalsitonin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Tam biyokimyasal inceleme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İdrar ve kan kültürü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Akciğer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grafisi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İkinci Basamak Tetkikler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Yinelenen kan kültür örneklemesi 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Tüberküloz taraması ve kültürleri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İmmunglobulin</a:t>
            </a:r>
            <a:r>
              <a:rPr lang="tr-TR" dirty="0">
                <a:latin typeface="Arial" pitchFamily="34" charset="0"/>
                <a:cs typeface="Arial" pitchFamily="34" charset="0"/>
              </a:rPr>
              <a:t> düzeyleri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Mantar kültürleri</a:t>
            </a:r>
          </a:p>
          <a:p>
            <a:pPr>
              <a:buFontTx/>
              <a:buChar char="-"/>
            </a:pPr>
            <a:r>
              <a:rPr lang="tr-TR" dirty="0" err="1">
                <a:latin typeface="Arial" pitchFamily="34" charset="0"/>
                <a:cs typeface="Arial" pitchFamily="34" charset="0"/>
              </a:rPr>
              <a:t>Serolojik</a:t>
            </a:r>
            <a:r>
              <a:rPr lang="tr-TR" dirty="0">
                <a:latin typeface="Arial" pitchFamily="34" charset="0"/>
                <a:cs typeface="Arial" pitchFamily="34" charset="0"/>
              </a:rPr>
              <a:t> testler </a:t>
            </a:r>
            <a:r>
              <a:rPr lang="tr-TR" sz="15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1500" dirty="0"/>
              <a:t>EBV, CMV, </a:t>
            </a:r>
            <a:r>
              <a:rPr lang="tr-TR" sz="1500" dirty="0" err="1"/>
              <a:t>toxo</a:t>
            </a:r>
            <a:r>
              <a:rPr lang="tr-TR" sz="1500" dirty="0"/>
              <a:t>, </a:t>
            </a:r>
            <a:r>
              <a:rPr lang="tr-TR" sz="1500" dirty="0" err="1"/>
              <a:t>salmonella</a:t>
            </a:r>
            <a:r>
              <a:rPr lang="tr-TR" sz="1500" dirty="0"/>
              <a:t>, </a:t>
            </a:r>
            <a:r>
              <a:rPr lang="tr-TR" sz="1500" dirty="0" err="1"/>
              <a:t>tularemi</a:t>
            </a:r>
            <a:r>
              <a:rPr lang="tr-TR" sz="1500" dirty="0"/>
              <a:t>, </a:t>
            </a:r>
            <a:r>
              <a:rPr lang="tr-TR" sz="1500" dirty="0" err="1"/>
              <a:t>brucelloz</a:t>
            </a:r>
            <a:r>
              <a:rPr lang="tr-TR" sz="1500" dirty="0"/>
              <a:t>, kedi tırmığı </a:t>
            </a:r>
            <a:r>
              <a:rPr lang="tr-TR" sz="1500" dirty="0" err="1"/>
              <a:t>hast</a:t>
            </a:r>
            <a:r>
              <a:rPr lang="tr-TR" sz="1500" dirty="0"/>
              <a:t>, </a:t>
            </a:r>
            <a:r>
              <a:rPr lang="tr-TR" sz="1500" dirty="0" err="1"/>
              <a:t>lyme</a:t>
            </a:r>
            <a:r>
              <a:rPr lang="tr-TR" sz="1500" dirty="0"/>
              <a:t>)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ANA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Ekokardiyografi 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Abdomen ve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toraks</a:t>
            </a:r>
            <a:r>
              <a:rPr lang="tr-TR" dirty="0">
                <a:latin typeface="Arial" pitchFamily="34" charset="0"/>
                <a:cs typeface="Arial" pitchFamily="34" charset="0"/>
              </a:rPr>
              <a:t> görüntülemesi 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Ultrasonografi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Kemik iliği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aspirasyonu</a:t>
            </a:r>
            <a:r>
              <a:rPr lang="tr-TR" dirty="0">
                <a:latin typeface="Arial" pitchFamily="34" charset="0"/>
                <a:cs typeface="Arial" pitchFamily="34" charset="0"/>
              </a:rPr>
              <a:t> / Kİ biyopsisi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BT, MR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(LAP)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Sintigrafi</a:t>
            </a:r>
          </a:p>
          <a:p>
            <a:pPr>
              <a:buFontTx/>
              <a:buChar char="-"/>
            </a:pPr>
            <a:r>
              <a:rPr lang="tr-TR" dirty="0">
                <a:latin typeface="Arial" pitchFamily="34" charset="0"/>
                <a:cs typeface="Arial" pitchFamily="34" charset="0"/>
              </a:rPr>
              <a:t>Endoskopik incelemeler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63888" y="188640"/>
            <a:ext cx="1512887" cy="519113"/>
          </a:xfrm>
          <a:prstGeom prst="rect">
            <a:avLst/>
          </a:prstGeom>
          <a:solidFill>
            <a:srgbClr val="FF3300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ATEŞ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283968" y="692696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267744" y="1268760"/>
            <a:ext cx="4392488" cy="79208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sz="2000" dirty="0"/>
              <a:t>Öykü ve fizik muayene bulgularına göre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427984" y="2060848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99592" y="2492896"/>
            <a:ext cx="7560568" cy="41760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tr-TR" sz="2400" dirty="0"/>
              <a:t>Farenjit, </a:t>
            </a:r>
            <a:r>
              <a:rPr lang="tr-TR" sz="2400" dirty="0" err="1"/>
              <a:t>tonsillit</a:t>
            </a:r>
            <a:endParaRPr lang="tr-TR" sz="2400" dirty="0"/>
          </a:p>
          <a:p>
            <a:pPr lvl="1">
              <a:buFont typeface="Wingdings" pitchFamily="2" charset="2"/>
              <a:buChar char="ü"/>
            </a:pPr>
            <a:r>
              <a:rPr lang="tr-TR" sz="2000" dirty="0"/>
              <a:t>AGBHS için hızlı antijen ve boğaz kültürü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/>
              <a:t>Solunum sistemi semptom ve bulguları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/>
              <a:t>Hipoksi</a:t>
            </a:r>
            <a:r>
              <a:rPr lang="tr-TR" sz="2400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tr-TR" sz="2000" dirty="0"/>
              <a:t>Akciğer </a:t>
            </a:r>
            <a:r>
              <a:rPr lang="tr-TR" sz="2000" dirty="0" err="1"/>
              <a:t>grafisi</a:t>
            </a:r>
            <a:r>
              <a:rPr lang="tr-TR" sz="2000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tr-TR" sz="2000" dirty="0"/>
              <a:t>Hızlı antijen testleri (RSV, </a:t>
            </a:r>
            <a:r>
              <a:rPr lang="tr-TR" sz="2000" dirty="0" err="1"/>
              <a:t>influenza</a:t>
            </a:r>
            <a:r>
              <a:rPr lang="tr-TR" sz="2000" dirty="0"/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tr-TR" sz="2000" dirty="0"/>
              <a:t>PCR testleri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err="1"/>
              <a:t>Disüri</a:t>
            </a:r>
            <a:r>
              <a:rPr lang="tr-TR" sz="2400" dirty="0"/>
              <a:t>, karın ağrısı, VUR öyküsü </a:t>
            </a:r>
          </a:p>
          <a:p>
            <a:pPr lvl="1">
              <a:buFont typeface="Wingdings" pitchFamily="2" charset="2"/>
              <a:buChar char="ü"/>
            </a:pPr>
            <a:r>
              <a:rPr lang="tr-TR" sz="2000" dirty="0"/>
              <a:t>TİT, idrar kültürü</a:t>
            </a:r>
            <a:r>
              <a:rPr lang="en-US" sz="2000" dirty="0"/>
              <a:t> </a:t>
            </a:r>
            <a:endParaRPr lang="tr-TR" sz="2000" dirty="0"/>
          </a:p>
          <a:p>
            <a:pPr>
              <a:buFont typeface="Arial" pitchFamily="34" charset="0"/>
              <a:buChar char="•"/>
            </a:pPr>
            <a:r>
              <a:rPr lang="tr-TR" sz="2400" dirty="0"/>
              <a:t>İshal </a:t>
            </a:r>
          </a:p>
          <a:p>
            <a:pPr lvl="1">
              <a:buFont typeface="Wingdings" pitchFamily="2" charset="2"/>
              <a:buChar char="ü"/>
            </a:pPr>
            <a:r>
              <a:rPr lang="tr-TR" sz="2000" dirty="0" err="1"/>
              <a:t>Gayta</a:t>
            </a:r>
            <a:r>
              <a:rPr lang="tr-TR" sz="2000" dirty="0"/>
              <a:t> tetkikleri, </a:t>
            </a:r>
            <a:r>
              <a:rPr lang="tr-TR" sz="2000" dirty="0" err="1"/>
              <a:t>gayta</a:t>
            </a:r>
            <a:r>
              <a:rPr lang="tr-TR" sz="2000" dirty="0"/>
              <a:t> kültürü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924300" y="549275"/>
            <a:ext cx="1079500" cy="3365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tr-TR" sz="16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63938" y="476250"/>
            <a:ext cx="1512887" cy="519113"/>
          </a:xfrm>
          <a:prstGeom prst="rect">
            <a:avLst/>
          </a:prstGeom>
          <a:solidFill>
            <a:srgbClr val="FF3300"/>
          </a:solidFill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ATEŞ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284663" y="1196975"/>
            <a:ext cx="71437" cy="431800"/>
          </a:xfrm>
          <a:prstGeom prst="down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762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1187624" y="1556792"/>
            <a:ext cx="6624638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tint val="9020"/>
                  <a:invGamma/>
                </a:srgbClr>
              </a:gs>
              <a:gs pos="100000">
                <a:srgbClr val="FFFF99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Ciddi </a:t>
            </a:r>
            <a:r>
              <a:rPr lang="tr-TR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fokal</a:t>
            </a: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ve sistemik hastalık klinik bulguları</a:t>
            </a:r>
          </a:p>
          <a:p>
            <a:pPr algn="ctr">
              <a:lnSpc>
                <a:spcPct val="120000"/>
              </a:lnSpc>
              <a:defRPr/>
            </a:pPr>
            <a:endParaRPr lang="tr-TR" sz="1600" dirty="0"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tr-TR" sz="1600" dirty="0" err="1">
                <a:latin typeface="Comic Sans MS" pitchFamily="66" charset="0"/>
              </a:rPr>
              <a:t>Toksik</a:t>
            </a:r>
            <a:r>
              <a:rPr lang="tr-TR" sz="1600" dirty="0">
                <a:latin typeface="Comic Sans MS" pitchFamily="66" charset="0"/>
              </a:rPr>
              <a:t> görünüm, Bilinç değişikliği, </a:t>
            </a:r>
            <a:r>
              <a:rPr lang="tr-TR" sz="1600" dirty="0" err="1">
                <a:latin typeface="Comic Sans MS" pitchFamily="66" charset="0"/>
              </a:rPr>
              <a:t>Meningismus</a:t>
            </a:r>
            <a:r>
              <a:rPr lang="tr-TR" sz="1600" dirty="0">
                <a:latin typeface="Comic Sans MS" pitchFamily="66" charset="0"/>
              </a:rPr>
              <a:t>, </a:t>
            </a:r>
          </a:p>
          <a:p>
            <a:pPr algn="ctr">
              <a:lnSpc>
                <a:spcPct val="120000"/>
              </a:lnSpc>
              <a:defRPr/>
            </a:pPr>
            <a:r>
              <a:rPr lang="tr-TR" sz="1600" dirty="0">
                <a:latin typeface="Comic Sans MS" pitchFamily="66" charset="0"/>
              </a:rPr>
              <a:t>Havayolu </a:t>
            </a:r>
            <a:r>
              <a:rPr lang="tr-TR" sz="1600" dirty="0" err="1">
                <a:latin typeface="Comic Sans MS" pitchFamily="66" charset="0"/>
              </a:rPr>
              <a:t>obstruksiyonu</a:t>
            </a:r>
            <a:r>
              <a:rPr lang="tr-TR" sz="1600" dirty="0">
                <a:latin typeface="Comic Sans MS" pitchFamily="66" charset="0"/>
              </a:rPr>
              <a:t>, Yetersiz </a:t>
            </a:r>
            <a:r>
              <a:rPr lang="tr-TR" sz="1600" dirty="0" err="1">
                <a:latin typeface="Comic Sans MS" pitchFamily="66" charset="0"/>
              </a:rPr>
              <a:t>oksijenizasyon</a:t>
            </a:r>
            <a:r>
              <a:rPr lang="tr-TR" sz="1600" dirty="0">
                <a:latin typeface="Comic Sans MS" pitchFamily="66" charset="0"/>
              </a:rPr>
              <a:t>/</a:t>
            </a:r>
            <a:r>
              <a:rPr lang="tr-TR" sz="1600" dirty="0" err="1">
                <a:latin typeface="Comic Sans MS" pitchFamily="66" charset="0"/>
              </a:rPr>
              <a:t>ventilasyon</a:t>
            </a:r>
            <a:endParaRPr lang="tr-TR" sz="1600" dirty="0">
              <a:latin typeface="Comic Sans MS" pitchFamily="66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tr-TR" sz="1600" dirty="0">
                <a:latin typeface="Comic Sans MS" pitchFamily="66" charset="0"/>
              </a:rPr>
              <a:t>Dolaşım yetmezliği, </a:t>
            </a:r>
            <a:r>
              <a:rPr lang="tr-TR" sz="1600" dirty="0" err="1">
                <a:latin typeface="Comic Sans MS" pitchFamily="66" charset="0"/>
              </a:rPr>
              <a:t>Hemorajik</a:t>
            </a:r>
            <a:r>
              <a:rPr lang="tr-TR" sz="1600" dirty="0">
                <a:latin typeface="Comic Sans MS" pitchFamily="66" charset="0"/>
              </a:rPr>
              <a:t> döküntü, Aşırı </a:t>
            </a:r>
            <a:r>
              <a:rPr lang="tr-TR" sz="1600" dirty="0" err="1">
                <a:latin typeface="Comic Sans MS" pitchFamily="66" charset="0"/>
              </a:rPr>
              <a:t>hiperpireksi</a:t>
            </a:r>
            <a:r>
              <a:rPr lang="tr-TR" sz="1600" dirty="0">
                <a:latin typeface="Comic Sans MS" pitchFamily="66" charset="0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endParaRPr lang="en-US" sz="1600" dirty="0">
              <a:latin typeface="Comic Sans MS" pitchFamily="66" charset="0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23850" y="3789363"/>
            <a:ext cx="1152525" cy="3365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tr-TR" sz="1600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835150" y="3429000"/>
            <a:ext cx="1152525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EVET</a:t>
            </a:r>
            <a:endParaRPr lang="en-US" b="1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1043608" y="3789040"/>
            <a:ext cx="3313112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FF"/>
              </a:gs>
              <a:gs pos="100000">
                <a:srgbClr val="CC99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dirty="0">
                <a:latin typeface="Comic Sans MS" pitchFamily="66" charset="0"/>
              </a:rPr>
              <a:t>Menenjit, </a:t>
            </a:r>
            <a:r>
              <a:rPr lang="tr-TR" dirty="0" err="1">
                <a:latin typeface="Comic Sans MS" pitchFamily="66" charset="0"/>
              </a:rPr>
              <a:t>Sepsis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Epiglottit</a:t>
            </a:r>
            <a:r>
              <a:rPr lang="tr-TR" dirty="0">
                <a:latin typeface="Comic Sans MS" pitchFamily="66" charset="0"/>
              </a:rPr>
              <a:t>, </a:t>
            </a:r>
          </a:p>
          <a:p>
            <a:pPr algn="ctr"/>
            <a:r>
              <a:rPr lang="tr-TR" dirty="0" err="1">
                <a:latin typeface="Comic Sans MS" pitchFamily="66" charset="0"/>
              </a:rPr>
              <a:t>Pnömoni</a:t>
            </a:r>
            <a:r>
              <a:rPr lang="tr-TR" dirty="0">
                <a:latin typeface="Comic Sans MS" pitchFamily="66" charset="0"/>
              </a:rPr>
              <a:t>, </a:t>
            </a:r>
            <a:r>
              <a:rPr lang="tr-TR" dirty="0" err="1">
                <a:latin typeface="Comic Sans MS" pitchFamily="66" charset="0"/>
              </a:rPr>
              <a:t>Perikardit</a:t>
            </a:r>
            <a:r>
              <a:rPr lang="tr-TR" dirty="0">
                <a:latin typeface="Comic Sans MS" pitchFamily="66" charset="0"/>
              </a:rPr>
              <a:t>…</a:t>
            </a:r>
          </a:p>
          <a:p>
            <a:pPr algn="ctr"/>
            <a:endParaRPr lang="en-US" dirty="0"/>
          </a:p>
        </p:txBody>
      </p:sp>
      <p:cxnSp>
        <p:nvCxnSpPr>
          <p:cNvPr id="43020" name="AutoShape 12"/>
          <p:cNvCxnSpPr>
            <a:cxnSpLocks noChangeShapeType="1"/>
          </p:cNvCxnSpPr>
          <p:nvPr/>
        </p:nvCxnSpPr>
        <p:spPr bwMode="auto">
          <a:xfrm rot="5400000">
            <a:off x="2573586" y="3123158"/>
            <a:ext cx="792162" cy="539750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CC99FF"/>
            </a:solidFill>
            <a:miter lim="800000"/>
            <a:headEnd/>
            <a:tailEnd type="triangle" w="med" len="med"/>
          </a:ln>
        </p:spPr>
      </p:cxnSp>
      <p:cxnSp>
        <p:nvCxnSpPr>
          <p:cNvPr id="27" name="AutoShape 13"/>
          <p:cNvCxnSpPr>
            <a:cxnSpLocks noChangeShapeType="1"/>
          </p:cNvCxnSpPr>
          <p:nvPr/>
        </p:nvCxnSpPr>
        <p:spPr bwMode="auto">
          <a:xfrm rot="16200000" flipH="1">
            <a:off x="5976145" y="3393281"/>
            <a:ext cx="792162" cy="720725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99CC"/>
            </a:solidFill>
            <a:miter lim="800000"/>
            <a:headEnd/>
            <a:tailEnd type="triangle" w="med" len="med"/>
          </a:ln>
        </p:spPr>
      </p:cxn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372225" y="3429000"/>
            <a:ext cx="1079500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HAYIR</a:t>
            </a:r>
            <a:endParaRPr lang="en-US" b="1" dirty="0">
              <a:solidFill>
                <a:srgbClr val="FF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5651500" y="4149725"/>
            <a:ext cx="2449513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gamma/>
                  <a:tint val="48627"/>
                  <a:invGamma/>
                </a:srgbClr>
              </a:gs>
              <a:gs pos="100000">
                <a:srgbClr val="FF99CC"/>
              </a:gs>
            </a:gsLst>
            <a:lin ang="5400000" scaled="1"/>
          </a:gradFill>
          <a:ln w="762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r-TR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İmmün</a:t>
            </a:r>
            <a:r>
              <a:rPr lang="tr-TR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yetmezlik ?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0" name="AutoShape 16"/>
          <p:cNvCxnSpPr>
            <a:cxnSpLocks noChangeShapeType="1"/>
          </p:cNvCxnSpPr>
          <p:nvPr/>
        </p:nvCxnSpPr>
        <p:spPr bwMode="auto">
          <a:xfrm rot="10800000" flipV="1">
            <a:off x="4356100" y="4437063"/>
            <a:ext cx="1295400" cy="28575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rgbClr val="CC99FF"/>
            </a:solidFill>
            <a:miter lim="800000"/>
            <a:headEnd/>
            <a:tailEnd type="triangle" w="med" len="med"/>
          </a:ln>
        </p:spPr>
      </p:cxn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500563" y="4797425"/>
            <a:ext cx="1152525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 dirty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EVET</a:t>
            </a:r>
            <a:endParaRPr lang="en-US" b="1" dirty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2" name="AutoShape 12"/>
          <p:cNvCxnSpPr>
            <a:cxnSpLocks noChangeShapeType="1"/>
          </p:cNvCxnSpPr>
          <p:nvPr/>
        </p:nvCxnSpPr>
        <p:spPr bwMode="auto">
          <a:xfrm rot="5400000">
            <a:off x="2573586" y="4635326"/>
            <a:ext cx="792162" cy="539750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CC99FF"/>
            </a:solidFill>
            <a:miter lim="800000"/>
            <a:headEnd/>
            <a:tailEnd type="triangle" w="med" len="med"/>
          </a:ln>
        </p:spPr>
      </p:cxn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251520" y="5229200"/>
            <a:ext cx="4320480" cy="1628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tr-TR" b="1" dirty="0"/>
              <a:t>Kan; </a:t>
            </a:r>
            <a:r>
              <a:rPr lang="tr-TR" dirty="0"/>
              <a:t>CBC, </a:t>
            </a:r>
            <a:r>
              <a:rPr lang="tr-TR" dirty="0" err="1"/>
              <a:t>sedimentasyon</a:t>
            </a:r>
            <a:r>
              <a:rPr lang="tr-TR" dirty="0"/>
              <a:t>,CRP</a:t>
            </a:r>
          </a:p>
          <a:p>
            <a:pPr algn="ctr"/>
            <a:r>
              <a:rPr lang="tr-TR" dirty="0"/>
              <a:t>Kan kültürü</a:t>
            </a:r>
          </a:p>
          <a:p>
            <a:pPr algn="ctr"/>
            <a:r>
              <a:rPr lang="tr-TR" b="1" dirty="0"/>
              <a:t>BOS;</a:t>
            </a:r>
            <a:r>
              <a:rPr lang="tr-TR" dirty="0"/>
              <a:t> hücre sayımı, </a:t>
            </a:r>
            <a:r>
              <a:rPr lang="tr-TR" dirty="0" err="1"/>
              <a:t>glukoz</a:t>
            </a:r>
            <a:r>
              <a:rPr lang="tr-TR" dirty="0"/>
              <a:t>, protein,</a:t>
            </a:r>
          </a:p>
          <a:p>
            <a:pPr algn="ctr"/>
            <a:r>
              <a:rPr lang="tr-TR" dirty="0"/>
              <a:t> Gram yayma, kültürü</a:t>
            </a:r>
          </a:p>
          <a:p>
            <a:pPr algn="ctr"/>
            <a:r>
              <a:rPr lang="tr-TR" dirty="0"/>
              <a:t>Görüntüleme tetkikleri</a:t>
            </a:r>
            <a:endParaRPr lang="en-US" dirty="0"/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6732588" y="4724400"/>
            <a:ext cx="215900" cy="792163"/>
          </a:xfrm>
          <a:prstGeom prst="downArrow">
            <a:avLst>
              <a:gd name="adj1" fmla="val 50000"/>
              <a:gd name="adj2" fmla="val 91728"/>
            </a:avLst>
          </a:prstGeom>
          <a:solidFill>
            <a:srgbClr val="FF99CC"/>
          </a:solidFill>
          <a:ln w="762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7019925" y="4797425"/>
            <a:ext cx="1079500" cy="3667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b="1" dirty="0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HAYIR</a:t>
            </a:r>
            <a:endParaRPr lang="en-US" b="1" dirty="0">
              <a:solidFill>
                <a:srgbClr val="FF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UpRibbonSharp"/>
          <p:cNvSpPr>
            <a:spLocks noEditPoints="1" noChangeArrowheads="1"/>
          </p:cNvSpPr>
          <p:nvPr/>
        </p:nvSpPr>
        <p:spPr bwMode="auto">
          <a:xfrm>
            <a:off x="5508625" y="5589588"/>
            <a:ext cx="3239839" cy="1079772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7568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Odağı olmayan ateş</a:t>
            </a:r>
            <a:endParaRPr lang="en-US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8" grpId="0"/>
      <p:bldP spid="43019" grpId="0" animBg="1"/>
      <p:bldP spid="28" grpId="0"/>
      <p:bldP spid="29" grpId="0" animBg="1"/>
      <p:bldP spid="31" grpId="0"/>
      <p:bldP spid="33" grpId="0" animBg="1"/>
      <p:bldP spid="34" grpId="0" animBg="1"/>
      <p:bldP spid="35" grpId="0"/>
      <p:bldP spid="36" grpId="0" animBg="1"/>
      <p:bldP spid="3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Akut Odağı Olmayan Ateş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Akut başlayan,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1 haftadan kısa süredir var olan,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Dikkatli bir öykü ve ayrıntılı fizik muayene ile ateş odağı saptanamayan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&lt;36 ay çocuklar için kullanılan bir tanıdır.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Akut Odağı Olmayan Ateş 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Arial" pitchFamily="34" charset="0"/>
                <a:cs typeface="Arial" pitchFamily="34" charset="0"/>
              </a:rPr>
              <a:t>Ne belirgin bir enfeksiyon odağı ne de enfeksiyon dışı bir tanı vardır.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%70 hastada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bir ajan tespit edilir.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%30 hastanın önemli bir kısmında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etiyoloji olduğu kabul edilir.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Ancak her hastada öncelikle </a:t>
            </a:r>
            <a:r>
              <a:rPr lang="tr-TR" sz="2200" b="1" dirty="0">
                <a:latin typeface="Arial" pitchFamily="34" charset="0"/>
                <a:cs typeface="Arial" pitchFamily="34" charset="0"/>
              </a:rPr>
              <a:t>ciddi bakteriyel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hastalık düşünülmelidir.</a:t>
            </a:r>
          </a:p>
          <a:p>
            <a:endParaRPr lang="tr-TR" sz="2200" dirty="0"/>
          </a:p>
          <a:p>
            <a:endParaRPr lang="tr-T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Ateş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>
            <a:normAutofit fontScale="92500" lnSpcReduction="20000"/>
          </a:bodyPr>
          <a:lstStyle/>
          <a:p>
            <a:endParaRPr lang="tr-TR" sz="2800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Vücut sıcaklığının belirlenmiş olan normal değerlerin üzerine çıkmasıdır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     -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Normal bir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infantta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ateşin alt sınırı </a:t>
            </a:r>
            <a:r>
              <a:rPr lang="tr-TR" sz="1900" dirty="0" err="1">
                <a:latin typeface="Arial" pitchFamily="34" charset="0"/>
                <a:cs typeface="Arial" pitchFamily="34" charset="0"/>
              </a:rPr>
              <a:t>rektal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 38.0</a:t>
            </a:r>
            <a:r>
              <a:rPr lang="tr-TR" sz="19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tr-TR" sz="1900" dirty="0">
                <a:latin typeface="Arial" pitchFamily="34" charset="0"/>
                <a:cs typeface="Arial" pitchFamily="34" charset="0"/>
              </a:rPr>
              <a:t>C’dir.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Normal vücut sıcaklığı sabahın erken saatlerinde en düşük, akşam üzeri en yüksektir.</a:t>
            </a:r>
          </a:p>
          <a:p>
            <a:pPr lvl="1">
              <a:buNone/>
            </a:pPr>
            <a:r>
              <a:rPr lang="tr-TR" dirty="0">
                <a:latin typeface="Arial" pitchFamily="34" charset="0"/>
                <a:cs typeface="Arial" pitchFamily="34" charset="0"/>
              </a:rPr>
              <a:t>-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Günlük değişim </a:t>
            </a:r>
            <a:r>
              <a:rPr lang="tr-TR" sz="1800" dirty="0">
                <a:latin typeface="Arial" pitchFamily="34" charset="0"/>
                <a:cs typeface="Arial" pitchFamily="34" charset="0"/>
                <a:sym typeface="Symbol" pitchFamily="18" charset="2"/>
              </a:rPr>
              <a:t>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1</a:t>
            </a:r>
            <a:r>
              <a:rPr lang="tr-TR" sz="18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C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r>
              <a:rPr lang="tr-TR" sz="2600" dirty="0">
                <a:latin typeface="Arial" pitchFamily="34" charset="0"/>
                <a:cs typeface="Arial" pitchFamily="34" charset="0"/>
              </a:rPr>
              <a:t>Vücut sıcaklığındaki artış, altta yatan bir hastalığın semptomu olarak düşünülmelidir.</a:t>
            </a: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24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0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3600" dirty="0">
                <a:latin typeface="Arial" pitchFamily="34" charset="0"/>
                <a:cs typeface="Arial" pitchFamily="34" charset="0"/>
              </a:rPr>
              <a:t>Akut Odağı Olmayan Ateş</a:t>
            </a:r>
            <a:br>
              <a:rPr lang="tr-TR" sz="3600" dirty="0">
                <a:latin typeface="Arial" pitchFamily="34" charset="0"/>
                <a:cs typeface="Arial" pitchFamily="34" charset="0"/>
              </a:rPr>
            </a:b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16832"/>
            <a:ext cx="8363272" cy="3489251"/>
          </a:xfrm>
        </p:spPr>
        <p:txBody>
          <a:bodyPr/>
          <a:lstStyle/>
          <a:p>
            <a:pPr algn="ctr">
              <a:lnSpc>
                <a:spcPct val="120000"/>
              </a:lnSpc>
              <a:buNone/>
              <a:defRPr/>
            </a:pPr>
            <a:endParaRPr lang="tr-TR" sz="2800" b="1" dirty="0"/>
          </a:p>
          <a:p>
            <a:pPr lvl="3">
              <a:lnSpc>
                <a:spcPct val="120000"/>
              </a:lnSpc>
              <a:defRPr/>
            </a:pPr>
            <a:r>
              <a:rPr lang="tr-T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0-28 gün</a:t>
            </a:r>
          </a:p>
          <a:p>
            <a:pPr lvl="3">
              <a:lnSpc>
                <a:spcPct val="120000"/>
              </a:lnSpc>
              <a:defRPr/>
            </a:pPr>
            <a:r>
              <a:rPr lang="tr-T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1-3 ay</a:t>
            </a:r>
          </a:p>
          <a:p>
            <a:pPr lvl="3">
              <a:lnSpc>
                <a:spcPct val="120000"/>
              </a:lnSpc>
              <a:defRPr/>
            </a:pPr>
            <a:r>
              <a:rPr lang="tr-TR" sz="24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3-36 ay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0-28 Gün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Yenidoğan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döneminde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nötrofillerin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T-hücrelerin, NK hücrelerin fonksiyonları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immatürdür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Bu dönemde enfeksiyon dışında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dehidratasyon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ve yüksek çevre ısısı da ateşe yol açabilir. 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Enfeksiyon bulguları özellikle erken dönemde belirsizdir.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Gizli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bakteriyemi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riski %7,4-13 </a:t>
            </a: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Yenidoğan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sepsisinde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mortalite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yüksektir.</a:t>
            </a: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Ateşli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yenidoğan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hastaneye yatırılarak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tetkik edilir.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YD / </a:t>
            </a:r>
            <a:r>
              <a:rPr lang="tr-TR" sz="3600" dirty="0" err="1">
                <a:latin typeface="Arial" pitchFamily="34" charset="0"/>
                <a:cs typeface="Arial" pitchFamily="34" charset="0"/>
              </a:rPr>
              <a:t>Sepsis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Belirtileri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Bebeğin iyi görünmemesi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Aktivitesinde azalma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Yeterli emmeme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Kusma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Tartı alımında duraklama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Solukluk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Sarılık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Huzursuzluk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/>
              <a:t>Hipotoni</a:t>
            </a:r>
            <a:r>
              <a:rPr lang="tr-TR" sz="24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/>
              <a:t>İrritabilite</a:t>
            </a:r>
            <a:r>
              <a:rPr lang="tr-TR" sz="24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/>
              <a:t>Apne</a:t>
            </a:r>
            <a:r>
              <a:rPr lang="tr-TR" sz="24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 err="1"/>
              <a:t>Taşipne</a:t>
            </a:r>
            <a:r>
              <a:rPr lang="tr-TR" sz="2400" dirty="0"/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Taşikardi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400" dirty="0"/>
              <a:t>Uzamış </a:t>
            </a:r>
            <a:r>
              <a:rPr lang="tr-TR" sz="2400" dirty="0" err="1"/>
              <a:t>kapiller</a:t>
            </a:r>
            <a:r>
              <a:rPr lang="tr-TR" sz="2400" dirty="0"/>
              <a:t> dolum zamanı</a:t>
            </a:r>
          </a:p>
          <a:p>
            <a:endParaRPr lang="tr-TR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0-28 Gün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3000" dirty="0">
                <a:latin typeface="Arial" pitchFamily="34" charset="0"/>
                <a:cs typeface="Arial" pitchFamily="34" charset="0"/>
              </a:rPr>
              <a:t>Ateşli </a:t>
            </a:r>
            <a:r>
              <a:rPr lang="tr-TR" sz="3000" dirty="0" err="1">
                <a:latin typeface="Arial" pitchFamily="34" charset="0"/>
                <a:cs typeface="Arial" pitchFamily="34" charset="0"/>
              </a:rPr>
              <a:t>yenidoğanda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 etiyoloji; </a:t>
            </a:r>
          </a:p>
          <a:p>
            <a:pPr>
              <a:lnSpc>
                <a:spcPct val="80000"/>
              </a:lnSpc>
              <a:buNone/>
            </a:pPr>
            <a:endParaRPr lang="tr-TR" sz="3000" dirty="0"/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Grup B Streptokoklar</a:t>
            </a:r>
          </a:p>
          <a:p>
            <a:pPr lvl="1"/>
            <a:r>
              <a:rPr lang="tr-TR" sz="2200" dirty="0" err="1">
                <a:latin typeface="Arial" pitchFamily="34" charset="0"/>
                <a:cs typeface="Arial" pitchFamily="34" charset="0"/>
              </a:rPr>
              <a:t>Listeria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monocytogenes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Gram(-)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enterik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mikroorganizmalar </a:t>
            </a:r>
          </a:p>
          <a:p>
            <a:pPr lvl="1"/>
            <a:r>
              <a:rPr lang="tr-TR" sz="2200" dirty="0" err="1">
                <a:latin typeface="Arial" pitchFamily="34" charset="0"/>
                <a:cs typeface="Arial" pitchFamily="34" charset="0"/>
              </a:rPr>
              <a:t>Enterovirüs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Herpes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gibi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viral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enf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39750" y="40481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0-28 gün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39750" y="1557338"/>
            <a:ext cx="17875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>
                <a:latin typeface="Comic Sans MS" pitchFamily="66" charset="0"/>
              </a:rPr>
              <a:t>Ateş ≥ 38 C</a:t>
            </a:r>
            <a:r>
              <a:rPr lang="en-US" sz="2000">
                <a:latin typeface="Comic Sans MS" pitchFamily="66" charset="0"/>
              </a:rPr>
              <a:t>º</a:t>
            </a:r>
            <a:r>
              <a:rPr lang="tr-TR" sz="2000">
                <a:latin typeface="Comic Sans MS" pitchFamily="66" charset="0"/>
              </a:rPr>
              <a:t> 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419475" y="1484313"/>
            <a:ext cx="4608513" cy="452431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000" b="1" dirty="0">
                <a:latin typeface="Comic Sans MS" pitchFamily="66" charset="0"/>
              </a:rPr>
              <a:t>HASTANEYE YATIR</a:t>
            </a:r>
          </a:p>
          <a:p>
            <a:pPr>
              <a:lnSpc>
                <a:spcPct val="120000"/>
              </a:lnSpc>
              <a:defRPr/>
            </a:pPr>
            <a:r>
              <a:rPr lang="tr-TR" sz="2000" u="sng" dirty="0">
                <a:latin typeface="Comic Sans MS" pitchFamily="66" charset="0"/>
              </a:rPr>
              <a:t>Mutlaka;</a:t>
            </a:r>
          </a:p>
          <a:p>
            <a:pPr>
              <a:lnSpc>
                <a:spcPct val="120000"/>
              </a:lnSpc>
              <a:defRPr/>
            </a:pPr>
            <a:r>
              <a:rPr lang="tr-TR" sz="2000" dirty="0">
                <a:latin typeface="Comic Sans MS" pitchFamily="66" charset="0"/>
              </a:rPr>
              <a:t>Kan kültürü</a:t>
            </a:r>
          </a:p>
          <a:p>
            <a:pPr>
              <a:lnSpc>
                <a:spcPct val="120000"/>
              </a:lnSpc>
              <a:defRPr/>
            </a:pPr>
            <a:r>
              <a:rPr lang="tr-TR" sz="2000" dirty="0">
                <a:latin typeface="Comic Sans MS" pitchFamily="66" charset="0"/>
              </a:rPr>
              <a:t>Tam idrar tetkiki</a:t>
            </a:r>
          </a:p>
          <a:p>
            <a:pPr>
              <a:lnSpc>
                <a:spcPct val="120000"/>
              </a:lnSpc>
              <a:defRPr/>
            </a:pPr>
            <a:r>
              <a:rPr lang="tr-TR" sz="2000" dirty="0">
                <a:latin typeface="Comic Sans MS" pitchFamily="66" charset="0"/>
              </a:rPr>
              <a:t>İdrar kültürü ***</a:t>
            </a:r>
          </a:p>
          <a:p>
            <a:pPr>
              <a:lnSpc>
                <a:spcPct val="120000"/>
              </a:lnSpc>
              <a:defRPr/>
            </a:pPr>
            <a:r>
              <a:rPr lang="tr-TR" sz="2000" dirty="0">
                <a:latin typeface="Comic Sans MS" pitchFamily="66" charset="0"/>
              </a:rPr>
              <a:t>BOS incelemesi (</a:t>
            </a:r>
            <a:r>
              <a:rPr lang="tr-TR" sz="2000" dirty="0" err="1">
                <a:latin typeface="Comic Sans MS" pitchFamily="66" charset="0"/>
              </a:rPr>
              <a:t>hc</a:t>
            </a:r>
            <a:r>
              <a:rPr lang="tr-TR" sz="2000" dirty="0">
                <a:latin typeface="Comic Sans MS" pitchFamily="66" charset="0"/>
              </a:rPr>
              <a:t> sayımı,</a:t>
            </a:r>
            <a:r>
              <a:rPr lang="tr-TR" sz="2000" dirty="0" err="1">
                <a:latin typeface="Comic Sans MS" pitchFamily="66" charset="0"/>
              </a:rPr>
              <a:t>glukoz</a:t>
            </a:r>
            <a:r>
              <a:rPr lang="tr-TR" sz="2000" dirty="0">
                <a:latin typeface="Comic Sans MS" pitchFamily="66" charset="0"/>
              </a:rPr>
              <a:t>, protein,Gram ve kültür, HSV, </a:t>
            </a:r>
            <a:r>
              <a:rPr lang="tr-TR" sz="2000" dirty="0" err="1">
                <a:latin typeface="Comic Sans MS" pitchFamily="66" charset="0"/>
              </a:rPr>
              <a:t>enterovirüs</a:t>
            </a:r>
            <a:r>
              <a:rPr lang="tr-TR" sz="2000" dirty="0">
                <a:latin typeface="Comic Sans MS" pitchFamily="66" charset="0"/>
              </a:rPr>
              <a:t> PCR)</a:t>
            </a:r>
          </a:p>
          <a:p>
            <a:pPr>
              <a:lnSpc>
                <a:spcPct val="120000"/>
              </a:lnSpc>
              <a:defRPr/>
            </a:pPr>
            <a:endParaRPr lang="tr-TR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sz="2000" u="sng" dirty="0">
                <a:latin typeface="Comic Sans MS" pitchFamily="66" charset="0"/>
              </a:rPr>
              <a:t>Gerekli ise;</a:t>
            </a:r>
          </a:p>
          <a:p>
            <a:pPr>
              <a:lnSpc>
                <a:spcPct val="120000"/>
              </a:lnSpc>
              <a:defRPr/>
            </a:pPr>
            <a:r>
              <a:rPr lang="tr-TR" sz="2000" dirty="0">
                <a:latin typeface="Comic Sans MS" pitchFamily="66" charset="0"/>
              </a:rPr>
              <a:t>PAAC </a:t>
            </a:r>
            <a:r>
              <a:rPr lang="tr-TR" sz="2000" dirty="0" err="1">
                <a:latin typeface="Comic Sans MS" pitchFamily="66" charset="0"/>
              </a:rPr>
              <a:t>grafisi</a:t>
            </a:r>
            <a:endParaRPr lang="tr-TR" sz="2000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sz="2000" dirty="0">
                <a:latin typeface="Comic Sans MS" pitchFamily="66" charset="0"/>
              </a:rPr>
              <a:t>Gaita tetkiki </a:t>
            </a:r>
          </a:p>
        </p:txBody>
      </p:sp>
      <p:sp>
        <p:nvSpPr>
          <p:cNvPr id="34821" name="AutoShape 11"/>
          <p:cNvSpPr>
            <a:spLocks noChangeArrowheads="1"/>
          </p:cNvSpPr>
          <p:nvPr/>
        </p:nvSpPr>
        <p:spPr bwMode="auto">
          <a:xfrm rot="5400000">
            <a:off x="1013619" y="1083469"/>
            <a:ext cx="461963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22" name="AutoShape 13"/>
          <p:cNvSpPr>
            <a:spLocks noChangeArrowheads="1"/>
          </p:cNvSpPr>
          <p:nvPr/>
        </p:nvSpPr>
        <p:spPr bwMode="auto">
          <a:xfrm>
            <a:off x="2627313" y="1628775"/>
            <a:ext cx="461962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1-3 Ay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Arial" pitchFamily="34" charset="0"/>
                <a:cs typeface="Arial" pitchFamily="34" charset="0"/>
              </a:rPr>
              <a:t>İmmünolojik olarak bakteriyel enfeksiyonları sınırlandırma yetenekleri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yenidoğanlardan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daha iyidir. 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Fokal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enfeksiyonlar görülebilir.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Gizli bakteriyel enfeksiyon riski %5 civarındadır. 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Geleneksel yaklaşım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yenidoğanlar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gibidir.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Toksik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görünüm varlığında hastaneye </a:t>
            </a:r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yatış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gerekir.</a:t>
            </a:r>
          </a:p>
          <a:p>
            <a:pPr marL="457200" lvl="1" indent="0">
              <a:buNone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tr-TR" dirty="0"/>
              <a:t>1-3 Ay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endParaRPr lang="tr-TR" sz="24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tr-TR" sz="6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Etiyoloji </a:t>
            </a:r>
          </a:p>
          <a:p>
            <a:pPr algn="just">
              <a:lnSpc>
                <a:spcPct val="90000"/>
              </a:lnSpc>
            </a:pPr>
            <a:endParaRPr lang="tr-TR" sz="45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5500" dirty="0">
                <a:latin typeface="Arial" pitchFamily="34" charset="0"/>
                <a:cs typeface="Arial" pitchFamily="34" charset="0"/>
              </a:rPr>
              <a:t>E</a:t>
            </a:r>
            <a:r>
              <a:rPr lang="sv-SE" sz="5500" dirty="0">
                <a:latin typeface="Arial" pitchFamily="34" charset="0"/>
                <a:cs typeface="Arial" pitchFamily="34" charset="0"/>
              </a:rPr>
              <a:t>n sık </a:t>
            </a:r>
            <a:r>
              <a:rPr lang="tr-TR" sz="5500" dirty="0">
                <a:latin typeface="Arial" pitchFamily="34" charset="0"/>
                <a:cs typeface="Arial" pitchFamily="34" charset="0"/>
              </a:rPr>
              <a:t>görülen viral enfeksiyonlar</a:t>
            </a:r>
          </a:p>
          <a:p>
            <a:pPr lvl="1" algn="just">
              <a:lnSpc>
                <a:spcPct val="90000"/>
              </a:lnSpc>
            </a:pPr>
            <a:r>
              <a:rPr lang="tr-TR" sz="4200" dirty="0">
                <a:latin typeface="Arial" pitchFamily="34" charset="0"/>
                <a:cs typeface="Arial" pitchFamily="34" charset="0"/>
              </a:rPr>
              <a:t>RSV</a:t>
            </a:r>
          </a:p>
          <a:p>
            <a:pPr lvl="1" algn="just">
              <a:lnSpc>
                <a:spcPct val="90000"/>
              </a:lnSpc>
            </a:pPr>
            <a:r>
              <a:rPr lang="tr-TR" sz="4200" dirty="0" err="1">
                <a:latin typeface="Arial" pitchFamily="34" charset="0"/>
                <a:cs typeface="Arial" pitchFamily="34" charset="0"/>
              </a:rPr>
              <a:t>Influenza</a:t>
            </a:r>
            <a:endParaRPr lang="tr-TR" sz="4200" dirty="0">
              <a:latin typeface="Arial" pitchFamily="34" charset="0"/>
              <a:cs typeface="Arial" pitchFamily="34" charset="0"/>
            </a:endParaRPr>
          </a:p>
          <a:p>
            <a:pPr lvl="1" algn="r"/>
            <a:endParaRPr lang="tr-TR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5500" dirty="0">
                <a:latin typeface="Arial" pitchFamily="34" charset="0"/>
                <a:cs typeface="Arial" pitchFamily="34" charset="0"/>
              </a:rPr>
              <a:t>En sık bakteriyel  enfeksiyon </a:t>
            </a:r>
          </a:p>
          <a:p>
            <a:pPr lvl="1" algn="just">
              <a:lnSpc>
                <a:spcPct val="90000"/>
              </a:lnSpc>
            </a:pPr>
            <a:r>
              <a:rPr lang="tr-TR" sz="4300" dirty="0">
                <a:latin typeface="Arial" pitchFamily="34" charset="0"/>
                <a:cs typeface="Arial" pitchFamily="34" charset="0"/>
              </a:rPr>
              <a:t>Piyelonefrit</a:t>
            </a:r>
          </a:p>
          <a:p>
            <a:pPr lvl="1" algn="just"/>
            <a:r>
              <a:rPr lang="tr-TR" sz="4300" dirty="0" err="1">
                <a:latin typeface="Arial" pitchFamily="34" charset="0"/>
                <a:cs typeface="Arial" pitchFamily="34" charset="0"/>
              </a:rPr>
              <a:t>Otitis</a:t>
            </a:r>
            <a:r>
              <a:rPr lang="tr-TR" sz="4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4300" dirty="0" err="1">
                <a:latin typeface="Arial" pitchFamily="34" charset="0"/>
                <a:cs typeface="Arial" pitchFamily="34" charset="0"/>
              </a:rPr>
              <a:t>media</a:t>
            </a:r>
            <a:endParaRPr lang="tr-TR" sz="43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tr-TR" sz="4300" dirty="0">
                <a:latin typeface="Arial" pitchFamily="34" charset="0"/>
                <a:cs typeface="Arial" pitchFamily="34" charset="0"/>
              </a:rPr>
              <a:t>Pnömoni</a:t>
            </a:r>
          </a:p>
          <a:p>
            <a:pPr lvl="1" algn="just"/>
            <a:r>
              <a:rPr lang="en-US" sz="4300" dirty="0">
                <a:latin typeface="Arial" pitchFamily="34" charset="0"/>
                <a:cs typeface="Arial" pitchFamily="34" charset="0"/>
              </a:rPr>
              <a:t>Om</a:t>
            </a:r>
            <a:r>
              <a:rPr lang="tr-TR" sz="4300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alit, </a:t>
            </a:r>
            <a:r>
              <a:rPr lang="en-US" sz="4300" dirty="0" err="1">
                <a:latin typeface="Arial" pitchFamily="34" charset="0"/>
                <a:cs typeface="Arial" pitchFamily="34" charset="0"/>
              </a:rPr>
              <a:t>mastit</a:t>
            </a:r>
            <a:r>
              <a:rPr lang="en-US" sz="43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4300" dirty="0">
                <a:latin typeface="Arial" pitchFamily="34" charset="0"/>
                <a:cs typeface="Arial" pitchFamily="34" charset="0"/>
              </a:rPr>
              <a:t>diğer cilt ve yumuşak doku enfeksiyonları</a:t>
            </a:r>
          </a:p>
          <a:p>
            <a:pPr algn="just">
              <a:lnSpc>
                <a:spcPct val="90000"/>
              </a:lnSpc>
            </a:pPr>
            <a:endParaRPr lang="tr-TR" sz="4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tr-TR" sz="5500" dirty="0">
                <a:latin typeface="Arial" pitchFamily="34" charset="0"/>
                <a:cs typeface="Arial" pitchFamily="34" charset="0"/>
              </a:rPr>
              <a:t>Aşılama</a:t>
            </a:r>
          </a:p>
          <a:p>
            <a:pPr lvl="1" algn="just">
              <a:lnSpc>
                <a:spcPct val="90000"/>
              </a:lnSpc>
            </a:pPr>
            <a:endParaRPr lang="tr-TR" sz="4000" dirty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tr-TR" sz="4500" dirty="0"/>
          </a:p>
          <a:p>
            <a:pPr lvl="1">
              <a:buNone/>
            </a:pPr>
            <a:endParaRPr lang="en-US" sz="4500" dirty="0"/>
          </a:p>
          <a:p>
            <a:pPr algn="just"/>
            <a:endParaRPr lang="tr-TR" dirty="0"/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1-3 ay</a:t>
            </a:r>
            <a:endParaRPr lang="en-US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9827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>
                <a:latin typeface="Comic Sans MS" pitchFamily="66" charset="0"/>
              </a:rPr>
              <a:t>Ateş ≥ 38 C</a:t>
            </a:r>
            <a:r>
              <a:rPr lang="en-US" sz="2000" b="1">
                <a:latin typeface="Comic Sans MS" pitchFamily="66" charset="0"/>
              </a:rPr>
              <a:t>º</a:t>
            </a:r>
            <a:r>
              <a:rPr lang="tr-TR" sz="2000" b="1">
                <a:latin typeface="Comic Sans MS" pitchFamily="66" charset="0"/>
              </a:rPr>
              <a:t> 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38916" name="AutoShape 6"/>
          <p:cNvSpPr>
            <a:spLocks noChangeArrowheads="1"/>
          </p:cNvSpPr>
          <p:nvPr/>
        </p:nvSpPr>
        <p:spPr bwMode="auto">
          <a:xfrm rot="5400000">
            <a:off x="1013619" y="1010444"/>
            <a:ext cx="461963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8917" name="AutoShape 7"/>
          <p:cNvSpPr>
            <a:spLocks noChangeArrowheads="1"/>
          </p:cNvSpPr>
          <p:nvPr/>
        </p:nvSpPr>
        <p:spPr bwMode="auto">
          <a:xfrm>
            <a:off x="2627313" y="1557338"/>
            <a:ext cx="461962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348038" y="1489075"/>
            <a:ext cx="18796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Toksik görünüm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8919" name="Text Box 12"/>
          <p:cNvSpPr txBox="1">
            <a:spLocks noChangeArrowheads="1"/>
          </p:cNvSpPr>
          <p:nvPr/>
        </p:nvSpPr>
        <p:spPr bwMode="auto">
          <a:xfrm>
            <a:off x="2411413" y="350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323850" y="3001963"/>
            <a:ext cx="4690708" cy="3748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b="1" dirty="0">
                <a:latin typeface="Comic Sans MS" pitchFamily="66" charset="0"/>
              </a:rPr>
              <a:t>HASTANEYE YATIR</a:t>
            </a:r>
          </a:p>
          <a:p>
            <a:pPr>
              <a:lnSpc>
                <a:spcPct val="120000"/>
              </a:lnSpc>
              <a:defRPr/>
            </a:pPr>
            <a:r>
              <a:rPr lang="tr-TR" u="sng" dirty="0">
                <a:latin typeface="Comic Sans MS" pitchFamily="66" charset="0"/>
              </a:rPr>
              <a:t>Mutlaka;</a:t>
            </a: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Comic Sans MS" pitchFamily="66" charset="0"/>
              </a:rPr>
              <a:t>Kan kültürü</a:t>
            </a: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Comic Sans MS" pitchFamily="66" charset="0"/>
              </a:rPr>
              <a:t>Tam idrar tetkiki</a:t>
            </a: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Comic Sans MS" pitchFamily="66" charset="0"/>
              </a:rPr>
              <a:t>İdrar kültürü ***</a:t>
            </a: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Comic Sans MS" pitchFamily="66" charset="0"/>
              </a:rPr>
              <a:t>BOS incelemesi (</a:t>
            </a:r>
            <a:r>
              <a:rPr lang="tr-TR" dirty="0" err="1">
                <a:latin typeface="Comic Sans MS" pitchFamily="66" charset="0"/>
              </a:rPr>
              <a:t>hc</a:t>
            </a:r>
            <a:r>
              <a:rPr lang="tr-TR" dirty="0">
                <a:latin typeface="Comic Sans MS" pitchFamily="66" charset="0"/>
              </a:rPr>
              <a:t> sayımı,</a:t>
            </a:r>
            <a:r>
              <a:rPr lang="tr-TR" dirty="0" err="1">
                <a:latin typeface="Comic Sans MS" pitchFamily="66" charset="0"/>
              </a:rPr>
              <a:t>glukoz</a:t>
            </a:r>
            <a:r>
              <a:rPr lang="tr-TR" dirty="0">
                <a:latin typeface="Comic Sans MS" pitchFamily="66" charset="0"/>
              </a:rPr>
              <a:t>, protein,</a:t>
            </a: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Comic Sans MS" pitchFamily="66" charset="0"/>
              </a:rPr>
              <a:t>Gram ve kültür, HSV, </a:t>
            </a:r>
            <a:r>
              <a:rPr lang="tr-TR" dirty="0" err="1">
                <a:latin typeface="Comic Sans MS" pitchFamily="66" charset="0"/>
              </a:rPr>
              <a:t>enterovirüs</a:t>
            </a:r>
            <a:r>
              <a:rPr lang="tr-TR" dirty="0">
                <a:latin typeface="Comic Sans MS" pitchFamily="66" charset="0"/>
              </a:rPr>
              <a:t> PCR)</a:t>
            </a:r>
          </a:p>
          <a:p>
            <a:pPr>
              <a:lnSpc>
                <a:spcPct val="120000"/>
              </a:lnSpc>
              <a:defRPr/>
            </a:pPr>
            <a:endParaRPr lang="tr-TR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u="sng" dirty="0">
                <a:latin typeface="Comic Sans MS" pitchFamily="66" charset="0"/>
              </a:rPr>
              <a:t>Gerekli ise;</a:t>
            </a: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Comic Sans MS" pitchFamily="66" charset="0"/>
              </a:rPr>
              <a:t>PAAC </a:t>
            </a:r>
            <a:r>
              <a:rPr lang="tr-TR" dirty="0" err="1">
                <a:latin typeface="Comic Sans MS" pitchFamily="66" charset="0"/>
              </a:rPr>
              <a:t>grafisi</a:t>
            </a:r>
            <a:endParaRPr lang="tr-TR" dirty="0">
              <a:latin typeface="Comic Sans MS" pitchFamily="66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Comic Sans MS" pitchFamily="66" charset="0"/>
              </a:rPr>
              <a:t>Gaita tetkiki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921" name="Line 14"/>
          <p:cNvSpPr>
            <a:spLocks noChangeShapeType="1"/>
          </p:cNvSpPr>
          <p:nvPr/>
        </p:nvSpPr>
        <p:spPr bwMode="auto">
          <a:xfrm flipH="1">
            <a:off x="2051050" y="1916113"/>
            <a:ext cx="15843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411413" y="2276475"/>
            <a:ext cx="78263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EVET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148263" y="3073400"/>
            <a:ext cx="26368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omic Sans MS" pitchFamily="66" charset="0"/>
              </a:rPr>
              <a:t>Risk kriterlerini belirle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8924" name="Line 17"/>
          <p:cNvSpPr>
            <a:spLocks noChangeShapeType="1"/>
          </p:cNvSpPr>
          <p:nvPr/>
        </p:nvSpPr>
        <p:spPr bwMode="auto">
          <a:xfrm>
            <a:off x="5003800" y="1916113"/>
            <a:ext cx="1223963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292725" y="2281238"/>
            <a:ext cx="9429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Comic Sans MS" pitchFamily="66" charset="0"/>
              </a:rPr>
              <a:t>HAYIR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 rot="5400000">
            <a:off x="6120607" y="4040981"/>
            <a:ext cx="647700" cy="287337"/>
          </a:xfrm>
          <a:prstGeom prst="notchedRightArrow">
            <a:avLst>
              <a:gd name="adj1" fmla="val 50000"/>
              <a:gd name="adj2" fmla="val 56354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5436096" y="479715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BOSTON KRİTERLERİ</a:t>
            </a:r>
          </a:p>
          <a:p>
            <a:r>
              <a:rPr lang="tr-TR" sz="2000" b="1" dirty="0"/>
              <a:t>PHILADELPHIA PROTOKOL</a:t>
            </a:r>
          </a:p>
          <a:p>
            <a:r>
              <a:rPr lang="tr-TR" sz="2000" b="1" dirty="0"/>
              <a:t>PITTSBURGH GUIDELINES</a:t>
            </a:r>
          </a:p>
          <a:p>
            <a:r>
              <a:rPr lang="tr-TR" sz="2000" b="1" dirty="0"/>
              <a:t>ROCHESTER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  <p:bldP spid="56333" grpId="0" animBg="1"/>
      <p:bldP spid="56335" grpId="0" animBg="1"/>
      <p:bldP spid="56336" grpId="0" animBg="1"/>
      <p:bldP spid="56338" grpId="0" animBg="1"/>
      <p:bldP spid="563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AutoShape 5"/>
          <p:cNvSpPr>
            <a:spLocks noChangeArrowheads="1"/>
          </p:cNvSpPr>
          <p:nvPr/>
        </p:nvSpPr>
        <p:spPr bwMode="auto">
          <a:xfrm rot="10800000">
            <a:off x="427139" y="440668"/>
            <a:ext cx="3640199" cy="6156684"/>
          </a:xfrm>
          <a:prstGeom prst="wedgeRoundRectCallout">
            <a:avLst>
              <a:gd name="adj1" fmla="val 49306"/>
              <a:gd name="adj2" fmla="val 57144"/>
              <a:gd name="adj3" fmla="val 16667"/>
            </a:avLst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rot="10800000"/>
          <a:lstStyle/>
          <a:p>
            <a:pPr>
              <a:lnSpc>
                <a:spcPct val="120000"/>
              </a:lnSpc>
            </a:pPr>
            <a:r>
              <a:rPr lang="tr-TR" b="1" dirty="0">
                <a:solidFill>
                  <a:srgbClr val="FF3300"/>
                </a:solidFill>
                <a:latin typeface="Comic Sans MS" pitchFamily="66" charset="0"/>
              </a:rPr>
              <a:t>DÜŞÜK RİSK KRİTERLERİ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000" dirty="0"/>
              <a:t> </a:t>
            </a:r>
            <a:r>
              <a:rPr lang="it-IT" sz="2000" dirty="0"/>
              <a:t>İyi görünen</a:t>
            </a:r>
            <a:endParaRPr lang="en-US" sz="20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000" dirty="0"/>
              <a:t> </a:t>
            </a:r>
            <a:r>
              <a:rPr lang="it-IT" sz="2000" dirty="0"/>
              <a:t>Daha önce sağlıklı</a:t>
            </a:r>
            <a:endParaRPr lang="en-US" sz="20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000" dirty="0"/>
              <a:t> </a:t>
            </a:r>
            <a:r>
              <a:rPr lang="it-IT" sz="2000" dirty="0"/>
              <a:t>Cilt, yumuşak doku, kemik, eklem ve kulak enfeksiyonu olmayan </a:t>
            </a:r>
            <a:endParaRPr lang="en-US" sz="20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000" dirty="0"/>
              <a:t> </a:t>
            </a:r>
            <a:r>
              <a:rPr lang="sv-SE" sz="2000" dirty="0"/>
              <a:t>BK sayısı normal olan </a:t>
            </a:r>
            <a:endParaRPr lang="tr-TR" sz="2000" dirty="0"/>
          </a:p>
          <a:p>
            <a:pPr lvl="1">
              <a:lnSpc>
                <a:spcPct val="120000"/>
              </a:lnSpc>
            </a:pPr>
            <a:r>
              <a:rPr lang="sv-SE" sz="2000" dirty="0"/>
              <a:t>(5000-15000/mm3)</a:t>
            </a:r>
            <a:endParaRPr lang="en-US" sz="20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000" dirty="0"/>
              <a:t> </a:t>
            </a:r>
            <a:r>
              <a:rPr lang="sv-SE" sz="2000" dirty="0"/>
              <a:t>Normal absolü nötrofil sayısı olan</a:t>
            </a:r>
            <a:endParaRPr lang="en-US" sz="20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000" dirty="0"/>
              <a:t> </a:t>
            </a:r>
            <a:r>
              <a:rPr lang="sv-SE" sz="2000" dirty="0"/>
              <a:t>İdrar sedimentinde, 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/>
              <a:t>   </a:t>
            </a:r>
            <a:r>
              <a:rPr lang="sv-SE" sz="2000" dirty="0"/>
              <a:t>≤</a:t>
            </a:r>
            <a:r>
              <a:rPr lang="tr-TR" sz="2000" dirty="0"/>
              <a:t> </a:t>
            </a:r>
            <a:r>
              <a:rPr lang="sv-SE" sz="2000" dirty="0"/>
              <a:t>10 beyaz küre olan</a:t>
            </a:r>
            <a:endParaRPr lang="en-US" sz="20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tr-TR" sz="2000" dirty="0"/>
              <a:t> </a:t>
            </a:r>
            <a:r>
              <a:rPr lang="sv-SE" sz="2000" dirty="0"/>
              <a:t>Diaresi olan ve gaita yaymasında  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tr-TR" sz="2000" dirty="0"/>
              <a:t>  </a:t>
            </a:r>
            <a:r>
              <a:rPr lang="sv-SE" sz="2000" dirty="0"/>
              <a:t>≤5 beyaz küre olan olgulardır</a:t>
            </a:r>
            <a:endParaRPr lang="tr-TR" sz="2000" dirty="0"/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4356100" y="1700213"/>
            <a:ext cx="461963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4356100" y="5013325"/>
            <a:ext cx="461963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5148263" y="148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284663" y="1346200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Comic Sans MS" pitchFamily="66" charset="0"/>
              </a:rPr>
              <a:t>VAR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284663" y="4581525"/>
            <a:ext cx="65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latin typeface="Comic Sans MS" pitchFamily="66" charset="0"/>
              </a:rPr>
              <a:t>YOK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148263" y="765175"/>
            <a:ext cx="3332162" cy="312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>
                <a:latin typeface="Comic Sans MS" pitchFamily="66" charset="0"/>
              </a:rPr>
              <a:t>Hastanede ya da evde izlem</a:t>
            </a:r>
          </a:p>
          <a:p>
            <a:endParaRPr lang="tr-TR" b="1" dirty="0">
              <a:latin typeface="Comic Sans MS" pitchFamily="66" charset="0"/>
            </a:endParaRPr>
          </a:p>
          <a:p>
            <a:r>
              <a:rPr lang="tr-TR" dirty="0">
                <a:solidFill>
                  <a:srgbClr val="FF3300"/>
                </a:solidFill>
                <a:latin typeface="Comic Sans MS" pitchFamily="66" charset="0"/>
              </a:rPr>
              <a:t>Seçenek 1:</a:t>
            </a:r>
            <a:r>
              <a:rPr lang="tr-TR" dirty="0">
                <a:latin typeface="Comic Sans MS" pitchFamily="66" charset="0"/>
              </a:rPr>
              <a:t> </a:t>
            </a:r>
          </a:p>
          <a:p>
            <a:r>
              <a:rPr lang="tr-TR" dirty="0">
                <a:latin typeface="Comic Sans MS" pitchFamily="66" charset="0"/>
              </a:rPr>
              <a:t>Kan kültürü</a:t>
            </a:r>
          </a:p>
          <a:p>
            <a:r>
              <a:rPr lang="tr-TR" dirty="0">
                <a:latin typeface="Comic Sans MS" pitchFamily="66" charset="0"/>
              </a:rPr>
              <a:t>İdrar kültürü</a:t>
            </a:r>
          </a:p>
          <a:p>
            <a:r>
              <a:rPr lang="tr-TR" dirty="0">
                <a:latin typeface="Comic Sans MS" pitchFamily="66" charset="0"/>
              </a:rPr>
              <a:t>BOS incelemesi</a:t>
            </a:r>
          </a:p>
          <a:p>
            <a:r>
              <a:rPr lang="tr-TR" dirty="0">
                <a:latin typeface="Comic Sans MS" pitchFamily="66" charset="0"/>
              </a:rPr>
              <a:t>Antibiyotik tedavisi başla ***</a:t>
            </a:r>
          </a:p>
          <a:p>
            <a:r>
              <a:rPr lang="tr-TR" dirty="0">
                <a:latin typeface="Comic Sans MS" pitchFamily="66" charset="0"/>
              </a:rPr>
              <a:t>24 saat sonra değerlendir </a:t>
            </a:r>
          </a:p>
          <a:p>
            <a:endParaRPr lang="tr-TR" dirty="0">
              <a:latin typeface="Comic Sans MS" pitchFamily="66" charset="0"/>
            </a:endParaRPr>
          </a:p>
          <a:p>
            <a:r>
              <a:rPr lang="tr-TR" dirty="0">
                <a:solidFill>
                  <a:srgbClr val="FF3300"/>
                </a:solidFill>
                <a:latin typeface="Comic Sans MS" pitchFamily="66" charset="0"/>
              </a:rPr>
              <a:t>Seçenek 2:</a:t>
            </a:r>
          </a:p>
          <a:p>
            <a:r>
              <a:rPr lang="tr-TR" dirty="0">
                <a:latin typeface="Comic Sans MS" pitchFamily="66" charset="0"/>
              </a:rPr>
              <a:t>24 saat sonra değerlendir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152862" y="4901468"/>
            <a:ext cx="332756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atin typeface="Comic Sans MS" pitchFamily="66" charset="0"/>
              </a:rPr>
              <a:t>Hastaneye yatır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3" grpId="0"/>
      <p:bldP spid="57355" grpId="0"/>
      <p:bldP spid="57357" grpId="0" animBg="1"/>
      <p:bldP spid="573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3-36 Ay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>
            <a:normAutofit fontScale="925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Enfeksiyonun yayılma riski bağışıklık sisteminin olgunlaşması nedeni ile azdır.</a:t>
            </a:r>
          </a:p>
          <a:p>
            <a:pPr>
              <a:buNone/>
            </a:pPr>
            <a:r>
              <a:rPr lang="tr-TR" sz="20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tr-TR" sz="2000" dirty="0">
                <a:solidFill>
                  <a:schemeClr val="accent2"/>
                </a:solidFill>
                <a:latin typeface="Arial" panose="020B0604020202020204" pitchFamily="34" charset="0"/>
                <a:cs typeface="Arial" pitchFamily="34" charset="0"/>
              </a:rPr>
              <a:t>Etiyoloji</a:t>
            </a:r>
          </a:p>
          <a:p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enfeksiyonlar</a:t>
            </a: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Ciddi bakteriyel enfeksiyonlar</a:t>
            </a:r>
          </a:p>
          <a:p>
            <a:pPr lvl="1"/>
            <a:r>
              <a:rPr lang="tr-TR" sz="17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tr-TR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tr-TR" sz="17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tr-TR" sz="1700" i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tr-TR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meningitidis</a:t>
            </a:r>
            <a:r>
              <a:rPr lang="tr-TR" sz="17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/>
            <a:r>
              <a:rPr lang="tr-TR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Salmonella</a:t>
            </a:r>
            <a:r>
              <a:rPr lang="tr-TR" sz="17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tr-TR" sz="1700" i="1" dirty="0">
                <a:latin typeface="Arial" panose="020B0604020202020204" pitchFamily="34" charset="0"/>
                <a:cs typeface="Arial" panose="020B0604020202020204" pitchFamily="34" charset="0"/>
              </a:rPr>
              <a:t>H. </a:t>
            </a:r>
            <a:r>
              <a:rPr lang="tr-TR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İnfluenzae</a:t>
            </a:r>
            <a:endParaRPr lang="tr-TR" sz="17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tr-T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Tedavisiz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pnömokok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bakteriyemisi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spontan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iyileşebilir veya menenjit, pnömoni, selülit,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perikardit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otitis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, septik artrit gelişebilir.</a:t>
            </a:r>
          </a:p>
          <a:p>
            <a:pPr marL="0" indent="0"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/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3754760" cy="4434840"/>
          </a:xfrm>
        </p:spPr>
        <p:txBody>
          <a:bodyPr>
            <a:normAutofit fontScale="85000" lnSpcReduction="20000"/>
          </a:bodyPr>
          <a:lstStyle/>
          <a:p>
            <a:endParaRPr lang="tr-TR" sz="2800" dirty="0"/>
          </a:p>
          <a:p>
            <a:r>
              <a:rPr lang="tr-TR" sz="2400" dirty="0">
                <a:latin typeface="+mj-lt"/>
              </a:rPr>
              <a:t>Normal vücut ısısı ön hipotalamus </a:t>
            </a:r>
            <a:r>
              <a:rPr lang="tr-TR" sz="2400" dirty="0" err="1">
                <a:latin typeface="+mj-lt"/>
              </a:rPr>
              <a:t>preoptik</a:t>
            </a:r>
            <a:r>
              <a:rPr lang="tr-TR" sz="2400" dirty="0">
                <a:latin typeface="+mj-lt"/>
              </a:rPr>
              <a:t> alanda bulunan ısı düzenleme merkezinde (TRM) bulunan nöronlar tarafından ayarlanır.</a:t>
            </a:r>
          </a:p>
          <a:p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 Ateşin patogenezinde </a:t>
            </a:r>
            <a:r>
              <a:rPr lang="tr-TR" sz="2400" dirty="0" err="1">
                <a:latin typeface="+mj-lt"/>
              </a:rPr>
              <a:t>ekzojen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pirojenler</a:t>
            </a:r>
            <a:r>
              <a:rPr lang="tr-TR" sz="2400" dirty="0">
                <a:latin typeface="+mj-lt"/>
              </a:rPr>
              <a:t> endojen </a:t>
            </a:r>
            <a:r>
              <a:rPr lang="tr-TR" sz="2400" dirty="0" err="1">
                <a:latin typeface="+mj-lt"/>
              </a:rPr>
              <a:t>pirojen</a:t>
            </a:r>
            <a:r>
              <a:rPr lang="tr-TR" sz="2400" dirty="0">
                <a:latin typeface="+mj-lt"/>
              </a:rPr>
              <a:t> maddelerin salınımına neden olur, bunun sonunda PGE2 sentezi ve CAMP seviyesinde yükselme ve TRM etkilenmesi ile ısı üretiminde artma, ısı kaybında azalma sonucu ateş yükselir</a:t>
            </a:r>
            <a:endParaRPr lang="tr-TR" sz="2800" dirty="0">
              <a:latin typeface="+mj-lt"/>
            </a:endParaRP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F176D3F3-01E1-FEB9-E34F-707BA18DF6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3"/>
            <a:ext cx="3754760" cy="479813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139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3-36 ay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76600" y="1484313"/>
            <a:ext cx="2894534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dirty="0">
                <a:latin typeface="Comic Sans MS" pitchFamily="66" charset="0"/>
              </a:rPr>
              <a:t>Ateş ≥ 39</a:t>
            </a:r>
            <a:r>
              <a:rPr lang="en-US" sz="2000" b="1" dirty="0">
                <a:latin typeface="Comic Sans MS" pitchFamily="66" charset="0"/>
              </a:rPr>
              <a:t>º</a:t>
            </a:r>
            <a:r>
              <a:rPr lang="tr-TR" sz="2000" b="1" dirty="0">
                <a:latin typeface="Comic Sans MS" pitchFamily="66" charset="0"/>
              </a:rPr>
              <a:t>C; </a:t>
            </a:r>
            <a:r>
              <a:rPr lang="tr-TR" sz="2000" b="1" dirty="0" err="1">
                <a:latin typeface="Comic Sans MS" pitchFamily="66" charset="0"/>
              </a:rPr>
              <a:t>toksik</a:t>
            </a:r>
            <a:r>
              <a:rPr lang="tr-TR" sz="2000" b="1" dirty="0">
                <a:latin typeface="Comic Sans MS" pitchFamily="66" charset="0"/>
              </a:rPr>
              <a:t> 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8313" y="1484313"/>
            <a:ext cx="20161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Toksik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görünüm?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1013619" y="1010444"/>
            <a:ext cx="461963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627313" y="1557338"/>
            <a:ext cx="461962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235825" y="1465263"/>
            <a:ext cx="89870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YATIŞ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1 Metin kutusu"/>
          <p:cNvSpPr txBox="1"/>
          <p:nvPr/>
        </p:nvSpPr>
        <p:spPr>
          <a:xfrm>
            <a:off x="6560691" y="1890713"/>
            <a:ext cx="237579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latin typeface="Comic Sans MS" pitchFamily="66" charset="0"/>
              </a:rPr>
              <a:t>Kan kültürü</a:t>
            </a:r>
          </a:p>
          <a:p>
            <a:r>
              <a:rPr lang="tr-TR" dirty="0">
                <a:latin typeface="Comic Sans MS" pitchFamily="66" charset="0"/>
              </a:rPr>
              <a:t>İdrar kültürü</a:t>
            </a:r>
          </a:p>
          <a:p>
            <a:r>
              <a:rPr lang="tr-TR" dirty="0">
                <a:latin typeface="Comic Sans MS" pitchFamily="66" charset="0"/>
              </a:rPr>
              <a:t>BOS incelemesi</a:t>
            </a:r>
          </a:p>
          <a:p>
            <a:r>
              <a:rPr lang="tr-TR" dirty="0">
                <a:latin typeface="Comic Sans MS" pitchFamily="66" charset="0"/>
              </a:rPr>
              <a:t>Antibiyotik tedavisi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123728" y="3356992"/>
            <a:ext cx="3384376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dirty="0">
                <a:latin typeface="Comic Sans MS" pitchFamily="66" charset="0"/>
              </a:rPr>
              <a:t>Ateş </a:t>
            </a:r>
            <a:r>
              <a:rPr lang="tr-TR" b="1" dirty="0"/>
              <a:t>≥</a:t>
            </a:r>
            <a:r>
              <a:rPr lang="tr-TR" dirty="0"/>
              <a:t> </a:t>
            </a:r>
            <a:r>
              <a:rPr lang="tr-TR" sz="2000" b="1" dirty="0">
                <a:latin typeface="Comic Sans MS" pitchFamily="66" charset="0"/>
              </a:rPr>
              <a:t>39</a:t>
            </a:r>
            <a:r>
              <a:rPr lang="en-US" sz="2000" b="1" dirty="0">
                <a:latin typeface="Comic Sans MS" pitchFamily="66" charset="0"/>
              </a:rPr>
              <a:t>º</a:t>
            </a:r>
            <a:r>
              <a:rPr lang="tr-TR" sz="2000" b="1" dirty="0">
                <a:latin typeface="Comic Sans MS" pitchFamily="66" charset="0"/>
              </a:rPr>
              <a:t>C; </a:t>
            </a:r>
            <a:r>
              <a:rPr lang="tr-TR" sz="2000" b="1" dirty="0" err="1">
                <a:latin typeface="Comic Sans MS" pitchFamily="66" charset="0"/>
              </a:rPr>
              <a:t>toksik</a:t>
            </a:r>
            <a:r>
              <a:rPr lang="tr-TR" sz="2000" b="1" dirty="0">
                <a:latin typeface="Comic Sans MS" pitchFamily="66" charset="0"/>
              </a:rPr>
              <a:t> değil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660232" y="3366085"/>
            <a:ext cx="172053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TARTIŞMALI</a:t>
            </a:r>
          </a:p>
        </p:txBody>
      </p:sp>
      <p:sp>
        <p:nvSpPr>
          <p:cNvPr id="13" name="23 Metin kutusu"/>
          <p:cNvSpPr txBox="1"/>
          <p:nvPr/>
        </p:nvSpPr>
        <p:spPr>
          <a:xfrm>
            <a:off x="6891694" y="4005064"/>
            <a:ext cx="144016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CBC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KK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İK 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PAAG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484439" y="5840511"/>
            <a:ext cx="3455714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>
                <a:latin typeface="Comic Sans MS" pitchFamily="66" charset="0"/>
              </a:rPr>
              <a:t>Ateş &lt;39</a:t>
            </a:r>
            <a:r>
              <a:rPr lang="en-US" sz="2000" b="1">
                <a:latin typeface="Comic Sans MS" pitchFamily="66" charset="0"/>
              </a:rPr>
              <a:t>º</a:t>
            </a:r>
            <a:r>
              <a:rPr lang="tr-TR" sz="2000" b="1">
                <a:latin typeface="Comic Sans MS" pitchFamily="66" charset="0"/>
              </a:rPr>
              <a:t>C; toksik değil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020272" y="5445224"/>
            <a:ext cx="1735137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000" b="1" dirty="0">
                <a:latin typeface="Comic Sans MS" pitchFamily="66" charset="0"/>
              </a:rPr>
              <a:t>İZLEM</a:t>
            </a:r>
            <a:r>
              <a:rPr lang="tr-TR" sz="2000" dirty="0"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Comic Sans MS" pitchFamily="66" charset="0"/>
              </a:rPr>
              <a:t>Araştırmaya </a:t>
            </a:r>
          </a:p>
          <a:p>
            <a:pPr>
              <a:lnSpc>
                <a:spcPct val="120000"/>
              </a:lnSpc>
            </a:pPr>
            <a:r>
              <a:rPr lang="tr-TR" sz="2000" dirty="0">
                <a:latin typeface="Comic Sans MS" pitchFamily="66" charset="0"/>
              </a:rPr>
              <a:t>gerek yok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940153" y="3437552"/>
            <a:ext cx="461962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6244180" y="5915123"/>
            <a:ext cx="461962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542837" y="1536730"/>
            <a:ext cx="461962" cy="257175"/>
          </a:xfrm>
          <a:prstGeom prst="notchedRightArrow">
            <a:avLst>
              <a:gd name="adj1" fmla="val 50000"/>
              <a:gd name="adj2" fmla="val 4490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Nedeni Bilinmeyen Ateş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r-TR" dirty="0">
                <a:latin typeface="+mj-lt"/>
                <a:cs typeface="Arial" pitchFamily="34" charset="0"/>
              </a:rPr>
              <a:t>İmmünolojik olarak normal bir çocukta;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tr-TR" dirty="0">
                <a:latin typeface="+mj-lt"/>
              </a:rPr>
              <a:t>Ayrıntılı öykü, kapsamlı fizik muayene ve ilk laboratuvar değerlendirmesini içeren </a:t>
            </a:r>
            <a:r>
              <a:rPr lang="tr-TR" dirty="0">
                <a:latin typeface="+mj-lt"/>
                <a:cs typeface="Arial" pitchFamily="34" charset="0"/>
              </a:rPr>
              <a:t>ayaktan takipte &gt;3 hafta,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tr-TR" dirty="0">
                <a:latin typeface="+mj-lt"/>
                <a:cs typeface="Arial" pitchFamily="34" charset="0"/>
              </a:rPr>
              <a:t>Hastanede yatarak takipte &gt;1 hafta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tr-TR" dirty="0">
                <a:latin typeface="+mj-lt"/>
                <a:cs typeface="Arial" pitchFamily="34" charset="0"/>
              </a:rPr>
              <a:t>Haftada en az 2 kez ≥38,3</a:t>
            </a:r>
            <a:r>
              <a:rPr lang="tr-TR" baseline="30000" dirty="0">
                <a:latin typeface="+mj-lt"/>
                <a:cs typeface="Arial" pitchFamily="34" charset="0"/>
              </a:rPr>
              <a:t>o </a:t>
            </a:r>
            <a:r>
              <a:rPr lang="tr-TR" dirty="0">
                <a:latin typeface="+mj-lt"/>
                <a:cs typeface="Arial" pitchFamily="34" charset="0"/>
              </a:rPr>
              <a:t>C oral veya rektal ateş varlığına rağmen ateş nedeninin bulunamamasıdır.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tr-TR" dirty="0">
              <a:cs typeface="Arial" pitchFamily="34" charset="0"/>
            </a:endParaRP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endParaRPr lang="tr-TR" sz="2600" dirty="0">
              <a:latin typeface="+mj-lt"/>
              <a:cs typeface="Arial" pitchFamily="34" charset="0"/>
            </a:endParaRPr>
          </a:p>
          <a:p>
            <a:pPr lvl="1">
              <a:lnSpc>
                <a:spcPct val="120000"/>
              </a:lnSpc>
              <a:buNone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Nedeni Bilinmeyen Ateş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89120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Enfeksiyonlar</a:t>
            </a:r>
          </a:p>
          <a:p>
            <a:pPr lvl="1">
              <a:lnSpc>
                <a:spcPct val="95000"/>
              </a:lnSpc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Tüberküloz,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salmonelloz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bruselloz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Atipik olarak uzamış genel viral enfeksiyonlar</a:t>
            </a:r>
          </a:p>
          <a:p>
            <a:pPr lvl="1">
              <a:lnSpc>
                <a:spcPct val="95000"/>
              </a:lnSpc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     (EMN, CMV, viral hepatitler)</a:t>
            </a:r>
          </a:p>
          <a:p>
            <a:pPr lvl="1">
              <a:lnSpc>
                <a:spcPct val="95000"/>
              </a:lnSpc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Toksoplazmoz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Sıtma</a:t>
            </a:r>
          </a:p>
          <a:p>
            <a:pPr lvl="1">
              <a:lnSpc>
                <a:spcPct val="95000"/>
              </a:lnSpc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Lyme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hastalığı</a:t>
            </a:r>
          </a:p>
          <a:p>
            <a:pPr lvl="1">
              <a:lnSpc>
                <a:spcPct val="95000"/>
              </a:lnSpc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Sifiliz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Tularemi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5000"/>
              </a:lnSpc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Kedi tırmığı hastalığı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29E61-83A0-78C0-B8EF-ED4AFE722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2F80BA60-48F5-89E9-5704-8C31AE57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Nedeni Bilinmeyen Ateş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DA5EBFBF-7A11-01ED-FC23-4AEE5884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280240"/>
            <a:ext cx="8229600" cy="4389120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Arial" pitchFamily="34" charset="0"/>
                <a:cs typeface="Arial" pitchFamily="34" charset="0"/>
              </a:rPr>
              <a:t>Romatizmal hastalıklar</a:t>
            </a:r>
          </a:p>
          <a:p>
            <a:pPr lvl="1">
              <a:lnSpc>
                <a:spcPct val="95000"/>
              </a:lnSpc>
            </a:pPr>
            <a:r>
              <a:rPr lang="tr-TR" sz="1400" dirty="0">
                <a:latin typeface="Arial" pitchFamily="34" charset="0"/>
                <a:cs typeface="Arial" pitchFamily="34" charset="0"/>
              </a:rPr>
              <a:t>JİA, SLE, ARA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Aşırı duyarlılık hastalıkları</a:t>
            </a:r>
          </a:p>
          <a:p>
            <a:r>
              <a:rPr lang="tr-TR" sz="2000" dirty="0" err="1">
                <a:latin typeface="Arial" pitchFamily="34" charset="0"/>
                <a:cs typeface="Arial" pitchFamily="34" charset="0"/>
              </a:rPr>
              <a:t>Neoplastik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hastalıklar</a:t>
            </a:r>
          </a:p>
          <a:p>
            <a:r>
              <a:rPr lang="tr-TR" sz="2000" dirty="0" err="1">
                <a:latin typeface="Arial" pitchFamily="34" charset="0"/>
                <a:cs typeface="Arial" pitchFamily="34" charset="0"/>
              </a:rPr>
              <a:t>Granülomatöz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hastalıklar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Ailevi-kalıtsal hastalıklar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Diğer 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(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kawasaki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, pankreatit, periyodik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ateş,pulmoner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 emboli,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tirotoksikoz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400" dirty="0" err="1">
                <a:latin typeface="Arial" pitchFamily="34" charset="0"/>
                <a:cs typeface="Arial" pitchFamily="34" charset="0"/>
              </a:rPr>
              <a:t>ibh</a:t>
            </a:r>
            <a:r>
              <a:rPr lang="tr-TR" sz="14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7686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Nedeni Bilinmeyen Ateş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tr-TR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endParaRPr lang="tr-TR" altLang="tr-T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tr-TR" altLang="tr-T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Çocuklarda erişkinden daha iyi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Çoğu hastada bir tanı konulamadan ateş kaybolur.</a:t>
            </a:r>
          </a:p>
          <a:p>
            <a:endParaRPr lang="tr-TR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Ateşin devam ettiği hastaların en az %25’inde tam değerlendirme yapılsa bile neden bulunamaz.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462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D93ECD-2CFB-9926-93BB-D8315703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ÖRNEK VAKA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0C411D-0437-3119-6AE8-0D1334F5C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latin typeface="+mj-lt"/>
              </a:rPr>
              <a:t>    1 yıl 6 aylık 12 kg erkek çocuk bir hafta önce başlayan ateş mevcut. Aile diş çıkarıyor diye düşünüp parasetamol ile takip ediyor, ateş devam edince ve vücudunda </a:t>
            </a:r>
            <a:r>
              <a:rPr lang="tr-TR" dirty="0" err="1">
                <a:latin typeface="+mj-lt"/>
              </a:rPr>
              <a:t>düküntüler</a:t>
            </a:r>
            <a:r>
              <a:rPr lang="tr-TR" dirty="0">
                <a:latin typeface="+mj-lt"/>
              </a:rPr>
              <a:t> çıkınca 3. basamak acil servise başvuruyor. 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BESLENMESİ İYİ</a:t>
            </a:r>
          </a:p>
          <a:p>
            <a:r>
              <a:rPr lang="tr-TR" dirty="0">
                <a:latin typeface="+mj-lt"/>
              </a:rPr>
              <a:t>HAFİF BURUN AKINTISI MEVCUT ÖKSÜRÜK BALGAM YOK</a:t>
            </a:r>
          </a:p>
          <a:p>
            <a:r>
              <a:rPr lang="tr-TR" dirty="0">
                <a:latin typeface="+mj-lt"/>
              </a:rPr>
              <a:t>İSHAL KABIZLIK YOK</a:t>
            </a:r>
          </a:p>
          <a:p>
            <a:r>
              <a:rPr lang="tr-TR" dirty="0">
                <a:latin typeface="+mj-lt"/>
              </a:rPr>
              <a:t>İDRAR YAPARKEN AĞRI, HUZURSUZLUK YOK</a:t>
            </a:r>
          </a:p>
          <a:p>
            <a:r>
              <a:rPr lang="tr-TR" dirty="0">
                <a:latin typeface="+mj-lt"/>
              </a:rPr>
              <a:t>HEPATOSPLENIMEGALİ YOK.</a:t>
            </a:r>
          </a:p>
          <a:p>
            <a:r>
              <a:rPr lang="tr-TR" dirty="0">
                <a:latin typeface="+mj-lt"/>
              </a:rPr>
              <a:t>AŞILARI TAM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8755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C44BC9-816F-6F8C-2456-6D262DFF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FİZİK MUAYENE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C95A95-98A2-D55D-BF0F-843872EC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>
                <a:latin typeface="+mj-lt"/>
              </a:rPr>
              <a:t>ATEŞ DIŞINDA VİTALLER STABİL</a:t>
            </a:r>
          </a:p>
          <a:p>
            <a:r>
              <a:rPr lang="tr-TR" dirty="0">
                <a:latin typeface="+mj-lt"/>
              </a:rPr>
              <a:t>TOKSİK GÖRÜNÜM YOK</a:t>
            </a:r>
          </a:p>
          <a:p>
            <a:r>
              <a:rPr lang="tr-TR" dirty="0">
                <a:latin typeface="+mj-lt"/>
              </a:rPr>
              <a:t>BİLİNÇ DURUMU NORMAL</a:t>
            </a:r>
          </a:p>
          <a:p>
            <a:r>
              <a:rPr lang="tr-TR" dirty="0">
                <a:latin typeface="+mj-lt"/>
              </a:rPr>
              <a:t>OROFARENKS DOĞAL</a:t>
            </a:r>
          </a:p>
          <a:p>
            <a:r>
              <a:rPr lang="tr-TR" dirty="0">
                <a:latin typeface="+mj-lt"/>
              </a:rPr>
              <a:t>SOLUNUM SESLERİ DOĞAL</a:t>
            </a:r>
          </a:p>
          <a:p>
            <a:r>
              <a:rPr lang="tr-TR" dirty="0">
                <a:latin typeface="+mj-lt"/>
              </a:rPr>
              <a:t>LAP YOK</a:t>
            </a:r>
          </a:p>
          <a:p>
            <a:r>
              <a:rPr lang="tr-TR" dirty="0">
                <a:latin typeface="+mj-lt"/>
              </a:rPr>
              <a:t>KONJONKTİVALAR DOĞAL</a:t>
            </a:r>
          </a:p>
          <a:p>
            <a:r>
              <a:rPr lang="tr-TR" dirty="0">
                <a:latin typeface="+mj-lt"/>
              </a:rPr>
              <a:t>OTOSKOPİK MUAYENE DOĞAL</a:t>
            </a:r>
          </a:p>
          <a:p>
            <a:r>
              <a:rPr lang="tr-TR" dirty="0">
                <a:latin typeface="+mj-lt"/>
              </a:rPr>
              <a:t>BATIN MUAYENESİ DOĞAL, HSM YOK</a:t>
            </a:r>
          </a:p>
          <a:p>
            <a:r>
              <a:rPr lang="tr-TR" dirty="0">
                <a:latin typeface="+mj-lt"/>
              </a:rPr>
              <a:t>ENSE SERTLİĞİ YOK, KERNİG VE BRUDZİNSKİ NEGATİF</a:t>
            </a:r>
          </a:p>
          <a:p>
            <a:r>
              <a:rPr lang="tr-TR" b="1" dirty="0">
                <a:latin typeface="+mj-lt"/>
              </a:rPr>
              <a:t>VEZİKÜLER OLMAYAN POLİMORF DÖKÜNTÜLER MEVCUT</a:t>
            </a:r>
            <a:endParaRPr lang="tr-TR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2620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198A20-EB6E-4A4D-3163-77A5FB6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9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LAB VE GÖRÜNTÜLEME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E04AF3-869A-E0CA-BC39-F476C7D8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latin typeface="+mj-lt"/>
              </a:rPr>
              <a:t>HGB: NORMAL</a:t>
            </a:r>
          </a:p>
          <a:p>
            <a:r>
              <a:rPr lang="tr-TR" dirty="0">
                <a:latin typeface="+mj-lt"/>
              </a:rPr>
              <a:t>KREATİNİN : NORMAL</a:t>
            </a:r>
          </a:p>
          <a:p>
            <a:r>
              <a:rPr lang="tr-TR" dirty="0">
                <a:latin typeface="+mj-lt"/>
              </a:rPr>
              <a:t>ELEKTROLİTLER: NORMAL</a:t>
            </a:r>
          </a:p>
          <a:p>
            <a:r>
              <a:rPr lang="tr-TR" b="1" dirty="0">
                <a:latin typeface="+mj-lt"/>
              </a:rPr>
              <a:t>ALT: 743 U/L</a:t>
            </a:r>
          </a:p>
          <a:p>
            <a:r>
              <a:rPr lang="tr-TR" b="1" dirty="0">
                <a:latin typeface="+mj-lt"/>
              </a:rPr>
              <a:t>AST: 1698 U/L</a:t>
            </a:r>
          </a:p>
          <a:p>
            <a:r>
              <a:rPr lang="tr-TR" b="1" dirty="0">
                <a:latin typeface="+mj-lt"/>
              </a:rPr>
              <a:t>LDH: 1195 U/L</a:t>
            </a:r>
          </a:p>
          <a:p>
            <a:r>
              <a:rPr lang="tr-TR" b="1" dirty="0">
                <a:latin typeface="+mj-lt"/>
              </a:rPr>
              <a:t>TOTAL BİLİRUBİN:2,24 MG/DL</a:t>
            </a:r>
          </a:p>
          <a:p>
            <a:r>
              <a:rPr lang="tr-TR" b="1" dirty="0">
                <a:latin typeface="+mj-lt"/>
              </a:rPr>
              <a:t>CRP: 75</a:t>
            </a:r>
          </a:p>
          <a:p>
            <a:r>
              <a:rPr lang="tr-TR" b="1" dirty="0">
                <a:latin typeface="+mj-lt"/>
              </a:rPr>
              <a:t>SEDİM: 49 MM/SAAT</a:t>
            </a:r>
          </a:p>
          <a:p>
            <a:r>
              <a:rPr lang="tr-TR" b="1" dirty="0">
                <a:latin typeface="+mj-lt"/>
              </a:rPr>
              <a:t>PROCALCİTONİN:0,6 UG/L</a:t>
            </a:r>
          </a:p>
          <a:p>
            <a:r>
              <a:rPr lang="tr-TR" dirty="0">
                <a:latin typeface="+mj-lt"/>
              </a:rPr>
              <a:t>LOKOSİT: NORMAL</a:t>
            </a:r>
          </a:p>
          <a:p>
            <a:r>
              <a:rPr lang="tr-TR" dirty="0">
                <a:latin typeface="+mj-lt"/>
              </a:rPr>
              <a:t>KOAGÜLASYON PARAMETRELERİ: NORMAL</a:t>
            </a:r>
          </a:p>
          <a:p>
            <a:r>
              <a:rPr lang="tr-TR" dirty="0">
                <a:latin typeface="+mj-lt"/>
              </a:rPr>
              <a:t>HEPATİT SEROLOJİ: NORMAL</a:t>
            </a:r>
          </a:p>
          <a:p>
            <a:r>
              <a:rPr lang="tr-TR" dirty="0">
                <a:latin typeface="+mj-lt"/>
              </a:rPr>
              <a:t>BATIN USG: NORMAL</a:t>
            </a:r>
          </a:p>
          <a:p>
            <a:pPr marL="0" indent="0">
              <a:buNone/>
            </a:pPr>
            <a:r>
              <a:rPr lang="tr-TR" dirty="0">
                <a:latin typeface="+mj-lt"/>
              </a:rPr>
              <a:t>olan hasta etyoloji araştırmak için pediatrik enfeksiyon servise yatışı yatılarak takip ediliyor.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7320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D60933-E639-BC04-2E24-FD3A4ED5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SERVİS TAKİBİ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494FA9-D88C-8472-C1C0-B92219DAB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2421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tr-TR" dirty="0">
                <a:latin typeface="+mj-lt"/>
              </a:rPr>
              <a:t>- EBV SEROLOJİ: NEGATİF     MONOSPOT: NEGATİF</a:t>
            </a:r>
          </a:p>
          <a:p>
            <a:r>
              <a:rPr lang="tr-TR" dirty="0">
                <a:latin typeface="+mj-lt"/>
              </a:rPr>
              <a:t>- SSPCR: ÜREME YOK</a:t>
            </a:r>
          </a:p>
          <a:p>
            <a:r>
              <a:rPr lang="tr-TR" dirty="0">
                <a:latin typeface="+mj-lt"/>
              </a:rPr>
              <a:t>- BOĞAZ KÜLTÜRÜNDE ÜREME YOK </a:t>
            </a:r>
          </a:p>
          <a:p>
            <a:r>
              <a:rPr lang="tr-TR" dirty="0">
                <a:latin typeface="+mj-lt"/>
              </a:rPr>
              <a:t>- KAN KÜLTÜRÜNDE ÜREME YOK </a:t>
            </a:r>
          </a:p>
          <a:p>
            <a:r>
              <a:rPr lang="tr-TR" dirty="0">
                <a:latin typeface="+mj-lt"/>
              </a:rPr>
              <a:t>- SONDALI KÜLTÜRÜNDE ÜREME YOK</a:t>
            </a:r>
          </a:p>
          <a:p>
            <a:r>
              <a:rPr lang="tr-TR" dirty="0">
                <a:latin typeface="+mj-lt"/>
              </a:rPr>
              <a:t>- TRANTORASİK EKOKARDİYOGRAFİ: NORMAL EKO BULGULARI</a:t>
            </a:r>
          </a:p>
          <a:p>
            <a:r>
              <a:rPr lang="tr-TR" dirty="0">
                <a:latin typeface="+mj-lt"/>
              </a:rPr>
              <a:t>- </a:t>
            </a:r>
            <a:r>
              <a:rPr lang="tr-TR" b="1" dirty="0">
                <a:latin typeface="+mj-lt"/>
              </a:rPr>
              <a:t>KC ENZİM YÜKSEKLİĞİ SPONTAN DÜZELİYOR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>
                <a:latin typeface="+mj-lt"/>
              </a:rPr>
              <a:t>Takiplerinde, </a:t>
            </a:r>
            <a:r>
              <a:rPr lang="tr-TR" b="1" dirty="0">
                <a:latin typeface="+mj-lt"/>
              </a:rPr>
              <a:t>dil yüzeyinde parlak kırmızı küçük kabarcıklar, el ve avuç içlerinde </a:t>
            </a:r>
            <a:r>
              <a:rPr lang="tr-TR" b="1" dirty="0" err="1">
                <a:latin typeface="+mj-lt"/>
              </a:rPr>
              <a:t>eritem</a:t>
            </a:r>
            <a:r>
              <a:rPr lang="tr-TR" b="1" dirty="0">
                <a:latin typeface="+mj-lt"/>
              </a:rPr>
              <a:t> ve her iki gözde konjonktivit </a:t>
            </a:r>
            <a:r>
              <a:rPr lang="tr-TR" dirty="0">
                <a:latin typeface="+mj-lt"/>
              </a:rPr>
              <a:t>gelişiyor.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98781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Tedavi Yaklaşımları</a:t>
            </a:r>
          </a:p>
        </p:txBody>
      </p:sp>
      <p:sp>
        <p:nvSpPr>
          <p:cNvPr id="9" name="İçerik Yer Tutucusu 8">
            <a:extLst>
              <a:ext uri="{FF2B5EF4-FFF2-40B4-BE49-F238E27FC236}">
                <a16:creationId xmlns:a16="http://schemas.microsoft.com/office/drawing/2014/main" id="{A7A2FEF1-817C-DDA5-EC00-DA698BA51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5194920" cy="23576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Destek Tedavi</a:t>
            </a:r>
          </a:p>
          <a:p>
            <a:pPr>
              <a:lnSpc>
                <a:spcPct val="12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Antipiretik Tedavi</a:t>
            </a:r>
          </a:p>
          <a:p>
            <a:pPr>
              <a:lnSpc>
                <a:spcPct val="120000"/>
              </a:lnSpc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Nedene Yönelik Tedavi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2704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Vücut Sıcaklığı Nasıl Ölçülür?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/>
          <a:lstStyle/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Alın ölçümü;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temporal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arterlerin ürettikleri ısının miktarını ölçer</a:t>
            </a:r>
            <a:r>
              <a:rPr lang="tr-TR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Bu ölçümlerin doğruluğu terleme veya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vasküler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değişikliklerden etkilenebilir. </a:t>
            </a:r>
          </a:p>
          <a:p>
            <a:pPr marL="393192" lvl="1" indent="0">
              <a:buNone/>
            </a:pPr>
            <a:endParaRPr lang="tr-TR" sz="2600" dirty="0">
              <a:latin typeface="Arial" pitchFamily="34" charset="0"/>
              <a:cs typeface="Arial" pitchFamily="34" charset="0"/>
            </a:endParaRPr>
          </a:p>
          <a:p>
            <a:r>
              <a:rPr lang="tr-TR" sz="2400" b="1" dirty="0" err="1">
                <a:latin typeface="Arial" pitchFamily="34" charset="0"/>
                <a:cs typeface="Arial" pitchFamily="34" charset="0"/>
              </a:rPr>
              <a:t>Aksiller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ölçüm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;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En basit olan yöntemdir, fakat güvenilirliği azdır.</a:t>
            </a:r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Ölçüm çevresel faktörlerden etkilenebilir. </a:t>
            </a:r>
          </a:p>
          <a:p>
            <a:pPr lvl="1">
              <a:buNone/>
            </a:pP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Destek Tedavi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Oda ısısı 21-22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º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C olmalı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İnce, hafif ve gevşek giysiler giydirilmeli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Bol sıvı verilmeli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Ateş çok yüksekse ılık duş yaptırılmalı                 </a:t>
            </a:r>
          </a:p>
          <a:p>
            <a:pPr>
              <a:buFont typeface="Arial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Ajanlar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ajanlar,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termoregülasyon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merkezi üzerinden etki eder.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En çok kullanılan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ajanlar;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ve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ibuprofendir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Aspirin, Reye sendromu ile ilişkisi nedeniyle kullanılmamalıdır.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Ajanlar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endParaRPr lang="tr-TR" sz="8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8800" dirty="0">
                <a:latin typeface="Arial" pitchFamily="34" charset="0"/>
                <a:cs typeface="Arial" pitchFamily="34" charset="0"/>
              </a:rPr>
              <a:t>Randomize çalışmalarda, parasetamol ve </a:t>
            </a:r>
            <a:r>
              <a:rPr lang="tr-TR" sz="880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8800" dirty="0">
                <a:latin typeface="Arial" pitchFamily="34" charset="0"/>
                <a:cs typeface="Arial" pitchFamily="34" charset="0"/>
              </a:rPr>
              <a:t>, plaseboya göre daha etkilidir; </a:t>
            </a:r>
            <a:r>
              <a:rPr lang="tr-TR" sz="880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88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8800" dirty="0" err="1">
                <a:latin typeface="Arial" pitchFamily="34" charset="0"/>
                <a:cs typeface="Arial" pitchFamily="34" charset="0"/>
              </a:rPr>
              <a:t>parasetamol'den</a:t>
            </a:r>
            <a:r>
              <a:rPr lang="tr-TR" sz="8800" dirty="0">
                <a:latin typeface="Arial" pitchFamily="34" charset="0"/>
                <a:cs typeface="Arial" pitchFamily="34" charset="0"/>
              </a:rPr>
              <a:t> biraz daha etkilidir ve etkisi daha uzun sürelidir.</a:t>
            </a:r>
          </a:p>
          <a:p>
            <a:pPr>
              <a:lnSpc>
                <a:spcPct val="110000"/>
              </a:lnSpc>
              <a:defRPr/>
            </a:pPr>
            <a:endParaRPr lang="tr-TR" sz="8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8800" dirty="0">
                <a:latin typeface="Arial" pitchFamily="34" charset="0"/>
                <a:cs typeface="Arial" pitchFamily="34" charset="0"/>
              </a:rPr>
              <a:t>Altta yatan hastalığı olmayan çocuklar için oral parasetamol ile tedaviye başlanması önerilir.</a:t>
            </a:r>
          </a:p>
          <a:p>
            <a:pPr>
              <a:lnSpc>
                <a:spcPct val="110000"/>
              </a:lnSpc>
              <a:buNone/>
              <a:defRPr/>
            </a:pPr>
            <a:endParaRPr lang="tr-TR" sz="8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8800" dirty="0">
                <a:latin typeface="Arial" pitchFamily="34" charset="0"/>
                <a:cs typeface="Arial" pitchFamily="34" charset="0"/>
              </a:rPr>
              <a:t>Oral </a:t>
            </a:r>
            <a:r>
              <a:rPr lang="tr-TR" sz="880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8800" dirty="0">
                <a:latin typeface="Arial" pitchFamily="34" charset="0"/>
                <a:cs typeface="Arial" pitchFamily="34" charset="0"/>
              </a:rPr>
              <a:t>, özellikle antipiretik etkiye ek olarak anti-</a:t>
            </a:r>
            <a:r>
              <a:rPr lang="tr-TR" sz="8800" dirty="0" err="1">
                <a:latin typeface="Arial" pitchFamily="34" charset="0"/>
                <a:cs typeface="Arial" pitchFamily="34" charset="0"/>
              </a:rPr>
              <a:t>inflamatuvar</a:t>
            </a:r>
            <a:r>
              <a:rPr lang="tr-TR" sz="8800" dirty="0">
                <a:latin typeface="Arial" pitchFamily="34" charset="0"/>
                <a:cs typeface="Arial" pitchFamily="34" charset="0"/>
              </a:rPr>
              <a:t> etki isteniyorsa, parasetamole alternatiftir.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tr-TR" sz="88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lnSpc>
                <a:spcPct val="110000"/>
              </a:lnSpc>
              <a:buNone/>
              <a:defRPr/>
            </a:pPr>
            <a:endParaRPr lang="tr-TR" sz="8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  <a:defRPr/>
            </a:pPr>
            <a:endParaRPr lang="tr-TR" sz="2500" dirty="0"/>
          </a:p>
          <a:p>
            <a:pPr>
              <a:lnSpc>
                <a:spcPct val="110000"/>
              </a:lnSpc>
              <a:buNone/>
              <a:defRPr/>
            </a:pPr>
            <a:r>
              <a:rPr lang="tr-TR" sz="2800" dirty="0"/>
              <a:t>   </a:t>
            </a:r>
            <a:endParaRPr lang="tr-TR" sz="25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Ajanlar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298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Parasetamol güvenliliğinden dolayı tercih edilir.</a:t>
            </a: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Doz karışıklığı ve artmış toksisite olasılığı nedeniyle, parasetamol ile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dirty="0">
                <a:latin typeface="Arial" pitchFamily="34" charset="0"/>
                <a:cs typeface="Arial" pitchFamily="34" charset="0"/>
              </a:rPr>
              <a:t> kombinasyonu önerilmemektedir.</a:t>
            </a:r>
            <a:endParaRPr lang="tr-TR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tr-TR" dirty="0">
                <a:latin typeface="Arial" pitchFamily="34" charset="0"/>
                <a:cs typeface="Arial" pitchFamily="34" charset="0"/>
              </a:rPr>
              <a:t>Ateş yükselmeye devam ederse ve çocuğun rahatsızlığı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dirty="0">
                <a:latin typeface="Arial" pitchFamily="34" charset="0"/>
                <a:cs typeface="Arial" pitchFamily="34" charset="0"/>
              </a:rPr>
              <a:t> veya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dirty="0">
                <a:latin typeface="Arial" pitchFamily="34" charset="0"/>
                <a:cs typeface="Arial" pitchFamily="34" charset="0"/>
              </a:rPr>
              <a:t> verilmesinden 3-4 saat sonra düzelmediyse, </a:t>
            </a:r>
          </a:p>
          <a:p>
            <a:pPr lvl="1">
              <a:lnSpc>
                <a:spcPct val="120000"/>
              </a:lnSpc>
              <a:defRPr/>
            </a:pPr>
            <a:r>
              <a:rPr lang="tr-TR" sz="2300" dirty="0" err="1">
                <a:latin typeface="Arial" pitchFamily="34" charset="0"/>
                <a:cs typeface="Arial" pitchFamily="34" charset="0"/>
              </a:rPr>
              <a:t>Parasetamolden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err="1">
                <a:latin typeface="Arial" pitchFamily="34" charset="0"/>
                <a:cs typeface="Arial" pitchFamily="34" charset="0"/>
              </a:rPr>
              <a:t>ibuprofene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 veya</a:t>
            </a:r>
          </a:p>
          <a:p>
            <a:pPr lvl="1">
              <a:lnSpc>
                <a:spcPct val="120000"/>
              </a:lnSpc>
              <a:defRPr/>
            </a:pPr>
            <a:r>
              <a:rPr lang="tr-TR" sz="2300" dirty="0" err="1">
                <a:latin typeface="Arial" pitchFamily="34" charset="0"/>
                <a:cs typeface="Arial" pitchFamily="34" charset="0"/>
              </a:rPr>
              <a:t>İbuprofenden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300" dirty="0" err="1">
                <a:latin typeface="Arial" pitchFamily="34" charset="0"/>
                <a:cs typeface="Arial" pitchFamily="34" charset="0"/>
              </a:rPr>
              <a:t>parasetamole</a:t>
            </a:r>
            <a:r>
              <a:rPr lang="tr-TR" sz="2300" dirty="0">
                <a:latin typeface="Arial" pitchFamily="34" charset="0"/>
                <a:cs typeface="Arial" pitchFamily="34" charset="0"/>
              </a:rPr>
              <a:t> geçilebilir.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Ajanlar</a:t>
            </a:r>
          </a:p>
        </p:txBody>
      </p:sp>
      <p:graphicFrame>
        <p:nvGraphicFramePr>
          <p:cNvPr id="6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247626"/>
              </p:ext>
            </p:extLst>
          </p:nvPr>
        </p:nvGraphicFramePr>
        <p:xfrm>
          <a:off x="251520" y="2420888"/>
          <a:ext cx="8229601" cy="371252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28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İbuprofen 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Parasetamol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Doz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5-10 mg/kg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10-15 mg/kg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Periyot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6-8 saatte bir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4-6 saatte bir (günde ≤5)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Etki başlama süresi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60 dk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30-60 </a:t>
                      </a:r>
                      <a:r>
                        <a:rPr kumimoji="0" lang="tr-TR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dk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Pik etki zamanı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3-4 saat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3-4 saat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Toplam etki süresi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6-8 saat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4-6 saat</a:t>
                      </a:r>
                      <a:endParaRPr kumimoji="0" lang="tr-TR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Günlük </a:t>
                      </a:r>
                      <a:r>
                        <a:rPr kumimoji="0" lang="tr-TR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. doz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40 mg/kg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2.4 gr/gün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 gr/gün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4389120"/>
          </a:xfrm>
        </p:spPr>
        <p:txBody>
          <a:bodyPr>
            <a:normAutofit/>
          </a:bodyPr>
          <a:lstStyle/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bir ajan ile tedavi edilen ateşli çoğu çocuk için,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terapötik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dozlarda güvenlilik konusundaki  kayıtlardan dolayı oral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parasetamol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önerilir. (Sınıf 2B)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>
                <a:latin typeface="Arial" pitchFamily="34" charset="0"/>
                <a:cs typeface="Arial" pitchFamily="34" charset="0"/>
              </a:rPr>
              <a:t>Rutin klinikte "yükleme dozu" önerilmez, çünkü dozaj karışıklığı riskini artırabilir.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latin typeface="Arial" pitchFamily="34" charset="0"/>
                <a:cs typeface="Arial" pitchFamily="34" charset="0"/>
              </a:rPr>
              <a:t>İbuprofen</a:t>
            </a:r>
            <a:endParaRPr lang="tr-T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84341"/>
            <a:ext cx="8229600" cy="4389120"/>
          </a:xfrm>
        </p:spPr>
        <p:txBody>
          <a:bodyPr>
            <a:normAutofit/>
          </a:bodyPr>
          <a:lstStyle/>
          <a:p>
            <a:r>
              <a:rPr lang="tr-T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Genellikle altı aydan küçük bebekler için önerilmez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Böbrek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toksisitesi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!</a:t>
            </a:r>
          </a:p>
          <a:p>
            <a:pPr lvl="1">
              <a:buNone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Yan etkileri gastrit ve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gastrointestinal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kanama olabilir.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Uygun dozlarda uygulandığında ve gıdayla birlikte alındığında, genellikle güvenlidir. 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Harici Soğutma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Uç organ hasarını önlemek için hızlı soğutmanın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     gerekli olduğu durumlarda tercih edilen tedavi yöntemidir.</a:t>
            </a:r>
          </a:p>
          <a:p>
            <a:pPr>
              <a:lnSpc>
                <a:spcPct val="110000"/>
              </a:lnSpc>
              <a:defRPr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1800" dirty="0">
                <a:latin typeface="Arial" pitchFamily="34" charset="0"/>
                <a:cs typeface="Arial" pitchFamily="34" charset="0"/>
              </a:rPr>
              <a:t>Daha hızlı ve daha fazla vücut ısısı düşüşü gereken çocuklar için </a:t>
            </a:r>
            <a:r>
              <a:rPr lang="tr-TR" sz="1800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tedaviye yardımcı olarak kullanılabilir. </a:t>
            </a:r>
          </a:p>
          <a:p>
            <a:pPr>
              <a:lnSpc>
                <a:spcPct val="110000"/>
              </a:lnSpc>
              <a:defRPr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tr-TR" sz="1800" b="1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1800" b="1" dirty="0">
                <a:latin typeface="Arial" pitchFamily="34" charset="0"/>
                <a:cs typeface="Arial" pitchFamily="34" charset="0"/>
              </a:rPr>
              <a:t> ajanlar harici soğutmadan en az 30 dakika önce verilmelidir. </a:t>
            </a:r>
          </a:p>
          <a:p>
            <a:pPr>
              <a:lnSpc>
                <a:spcPct val="110000"/>
              </a:lnSpc>
              <a:defRPr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defRPr/>
            </a:pPr>
            <a:r>
              <a:rPr lang="tr-TR" sz="1600" b="1" dirty="0" err="1">
                <a:latin typeface="Arial" pitchFamily="34" charset="0"/>
                <a:cs typeface="Arial" pitchFamily="34" charset="0"/>
              </a:rPr>
              <a:t>Antipiretik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ajanlar, </a:t>
            </a:r>
            <a:r>
              <a:rPr lang="tr-TR" sz="1600" b="1" dirty="0" err="1">
                <a:latin typeface="Arial" pitchFamily="34" charset="0"/>
                <a:cs typeface="Arial" pitchFamily="34" charset="0"/>
              </a:rPr>
              <a:t>termoregülasyon</a:t>
            </a:r>
            <a:r>
              <a:rPr lang="tr-TR" sz="1600" b="1" dirty="0">
                <a:latin typeface="Arial" pitchFamily="34" charset="0"/>
                <a:cs typeface="Arial" pitchFamily="34" charset="0"/>
              </a:rPr>
              <a:t> set değerini sıfırlamak için gereklidir. Bu olmadan harici soğutma ısının üretiminde bir artışa neden olur. 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280" y="907824"/>
            <a:ext cx="2141914" cy="1585072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Harici Soğutma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>
                <a:latin typeface="Arial" pitchFamily="34" charset="0"/>
                <a:cs typeface="Arial" pitchFamily="34" charset="0"/>
              </a:rPr>
              <a:t>Ateşi tedavi etmek için mekanik soğutma gerektiğinde, 30ºC  civarında ılık suya bez daldırılır. Bu bezle vücut silinir.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Alkol, alveol zarında ve muhtemelen deri boyunca emilerek merkezi sinir sistemi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toksisitesine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neden olduğundan kullanılmamalıdır.</a:t>
            </a:r>
          </a:p>
          <a:p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Soğutma battaniyeleri, kritik hastalığı olan veya sıcaklık kontrolü ile ilgili sorun yaşayan hastanede yatan çocuklarda (örneğin, akut kafa travması geçirmiş çocuklar) yararlı olabilir.</a:t>
            </a:r>
          </a:p>
          <a:p>
            <a:endParaRPr lang="tr-TR" sz="2400" dirty="0"/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Ateşin Acil Tedavisini Gerektiren Durumlar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01752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0696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Vücut Sıcaklığı Nasıl Ölçülür?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tr-TR" sz="2400" b="1" dirty="0" err="1">
                <a:latin typeface="Arial" pitchFamily="34" charset="0"/>
                <a:cs typeface="Arial" pitchFamily="34" charset="0"/>
              </a:rPr>
              <a:t>Rektal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ölçüm</a:t>
            </a:r>
            <a:r>
              <a:rPr lang="tr-TR" sz="2400">
                <a:latin typeface="Arial" pitchFamily="34" charset="0"/>
                <a:cs typeface="Arial" pitchFamily="34" charset="0"/>
              </a:rPr>
              <a:t>; Standart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(en doğru)</a:t>
            </a:r>
          </a:p>
          <a:p>
            <a:pPr lvl="1"/>
            <a:r>
              <a:rPr lang="tr-TR" sz="2200" dirty="0">
                <a:latin typeface="Arial" pitchFamily="34" charset="0"/>
                <a:cs typeface="Arial" pitchFamily="34" charset="0"/>
              </a:rPr>
              <a:t>Nötropenik hastalarında kontrendike!</a:t>
            </a:r>
          </a:p>
          <a:p>
            <a:pPr lvl="1"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r>
              <a:rPr lang="tr-TR" sz="2400" b="1" dirty="0">
                <a:latin typeface="Arial" pitchFamily="34" charset="0"/>
                <a:cs typeface="Arial" pitchFamily="34" charset="0"/>
              </a:rPr>
              <a:t>Oral ölçüm;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tr-TR" sz="2200" dirty="0" err="1">
                <a:latin typeface="Arial" panose="020B0604020202020204" pitchFamily="34" charset="0"/>
                <a:cs typeface="Arial" panose="020B0604020202020204" pitchFamily="34" charset="0"/>
              </a:rPr>
              <a:t>termometri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 genellikle uyum sağlayabilecek yaştaki çocuklarda tercih edilir. Ağızdan solunum nedeniyle, oral sıcaklık genellikle rektal sıcaklıktan 0,6° daha düşüktür</a:t>
            </a:r>
          </a:p>
          <a:p>
            <a:pPr lvl="1">
              <a:buNone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Sevk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Yenidoğan</a:t>
            </a:r>
            <a:endParaRPr lang="tr-TR" sz="2200" dirty="0">
              <a:latin typeface="Arial" pitchFamily="34" charset="0"/>
              <a:cs typeface="Arial" pitchFamily="34" charset="0"/>
            </a:endParaRPr>
          </a:p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Toksik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görünüm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Vücut ısısının &gt;40 ºC olması</a:t>
            </a:r>
          </a:p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Konvülsiyon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ve bilinç bulanıklığı</a:t>
            </a:r>
          </a:p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Meningeal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irritasyon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bulguları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Ateşle birlikte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peteşiyel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döküntü olması 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Aşırı kusma varlığı veya sıvı alamama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tr-TR" sz="2200" dirty="0">
                <a:latin typeface="Arial" pitchFamily="34" charset="0"/>
                <a:cs typeface="Arial" pitchFamily="34" charset="0"/>
              </a:rPr>
              <a:t>Hipotansiyon </a:t>
            </a:r>
          </a:p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Siyanoz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,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periferik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dolaşım bozukluğu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Uykuya eğilim, zor uyandırılma 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Solunum güçlüğü veya hızlı soluma </a:t>
            </a:r>
          </a:p>
          <a:p>
            <a:r>
              <a:rPr lang="tr-TR" sz="2200" dirty="0" err="1">
                <a:latin typeface="Arial" pitchFamily="34" charset="0"/>
                <a:cs typeface="Arial" pitchFamily="34" charset="0"/>
              </a:rPr>
              <a:t>Oskültasyonda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>
                <a:latin typeface="Arial" pitchFamily="34" charset="0"/>
                <a:cs typeface="Arial" pitchFamily="34" charset="0"/>
              </a:rPr>
              <a:t>ral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 duyulması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Huzursuzluk, inleme</a:t>
            </a:r>
          </a:p>
          <a:p>
            <a:r>
              <a:rPr lang="tr-TR" sz="2200" dirty="0">
                <a:latin typeface="Arial" pitchFamily="34" charset="0"/>
                <a:cs typeface="Arial" pitchFamily="34" charset="0"/>
              </a:rPr>
              <a:t>Nedeni bilinmeyen ateş</a:t>
            </a:r>
          </a:p>
          <a:p>
            <a:pPr marL="0" indent="0">
              <a:buNone/>
            </a:pPr>
            <a:endParaRPr lang="tr-T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75665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itchFamily="34" charset="0"/>
              </a:rPr>
              <a:t>Dikkat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Çocuklarda ateş ve enfeksiyon eş anlamlı değildir!</a:t>
            </a:r>
          </a:p>
          <a:p>
            <a:pPr marL="0" lvl="2" indent="0">
              <a:lnSpc>
                <a:spcPct val="95000"/>
              </a:lnSpc>
              <a:buClr>
                <a:schemeClr val="accent3"/>
              </a:buClr>
              <a:buSzPct val="95000"/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Ateş düşürücülerin rutin kullanımdan kaçınılmalı!</a:t>
            </a:r>
          </a:p>
          <a:p>
            <a:pPr marL="0" lvl="2" indent="0">
              <a:lnSpc>
                <a:spcPct val="95000"/>
              </a:lnSpc>
              <a:buClr>
                <a:schemeClr val="accent3"/>
              </a:buClr>
              <a:buSzPct val="95000"/>
              <a:buNone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Ateş düşürücüye cevap veren ateş, hastalığın daha az ciddi olduğunun göstergesi değil! </a:t>
            </a: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tr-TR" sz="2000" dirty="0"/>
              <a:t>Ateş düşürücü ilaç aldıktan sonra ateşin düşmesi, çocuğun bakteriyel veya viral enfeksiyona yakalandığının belirlenmesine yardımcı olmaz</a:t>
            </a: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tr-TR" sz="2000" dirty="0"/>
              <a:t>Ateş düşürücü ilaç kullanan çocuklara, genellikle ateş düşürücü ilaçlar içeren öksürük ve soğuk algınlığı ilaçları kombinasyonu verilmemelidir; her iki ilacın birlikte verilmesi, yanlışlıkla aşırı doza yol açabilir</a:t>
            </a: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sz="1800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6919A-5798-7010-0E59-7CF0B510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>
            <a:extLst>
              <a:ext uri="{FF2B5EF4-FFF2-40B4-BE49-F238E27FC236}">
                <a16:creationId xmlns:a16="http://schemas.microsoft.com/office/drawing/2014/main" id="{28FF4F9D-67A6-1DA2-A546-E65C2ACF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sz="3600" dirty="0">
                <a:latin typeface="Arial" panose="020B0604020202020204" pitchFamily="34" charset="0"/>
                <a:cs typeface="Arial" pitchFamily="34" charset="0"/>
              </a:rPr>
              <a:t>Dikkat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2 İçerik Yer Tutucusu">
            <a:extLst>
              <a:ext uri="{FF2B5EF4-FFF2-40B4-BE49-F238E27FC236}">
                <a16:creationId xmlns:a16="http://schemas.microsoft.com/office/drawing/2014/main" id="{198A5C09-218C-7FF0-12A7-9940B7C2E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9120"/>
          </a:xfrm>
        </p:spPr>
        <p:txBody>
          <a:bodyPr>
            <a:normAutofit/>
          </a:bodyPr>
          <a:lstStyle/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dirty="0"/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tr-TR" dirty="0"/>
              <a:t>Ateşi ve rahatsızlığı iki ila üç günden uzun süren çocuklarda sekonder bakteriyel enfeksiyon açısından yeniden değerlendirme gerekebilir.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dirty="0"/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tr-TR" dirty="0"/>
              <a:t>Çok merkezli prospektif gözlemsel bir çalışmada, ≥</a:t>
            </a:r>
            <a:r>
              <a:rPr lang="tr-TR" b="1" dirty="0"/>
              <a:t>5 günlük ateş</a:t>
            </a:r>
            <a:r>
              <a:rPr lang="tr-TR" dirty="0"/>
              <a:t>, ciddi bakteriyel hastalık için daha yüksek olasılıklarla ilişkilendirilmiştir </a:t>
            </a: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dirty="0"/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r>
              <a:rPr lang="tr-TR" b="1" dirty="0"/>
              <a:t>Ateş düşürücüler, genellikle bir hekimlere danışılmadan üç aydan küçük bebekler için önerilmez; çünkü bu bebeklerde ateş, ciddi bir enfeksiyonun tek belirtisi olabilir. Aileler bu konuda uyarılmalıdır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  <a:p>
            <a:pPr marL="274320" lvl="2" indent="-274320">
              <a:lnSpc>
                <a:spcPct val="95000"/>
              </a:lnSpc>
              <a:buClr>
                <a:schemeClr val="accent3"/>
              </a:buClr>
              <a:buSzPct val="95000"/>
              <a:buFont typeface="Arial" panose="020B0604020202020204" pitchFamily="34" charset="0"/>
              <a:buChar char="•"/>
            </a:pPr>
            <a:endParaRPr lang="tr-TR" sz="2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Kaynaklar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1300" dirty="0">
                <a:latin typeface="Arial" pitchFamily="34" charset="0"/>
                <a:cs typeface="Arial" pitchFamily="34" charset="0"/>
              </a:rPr>
              <a:t>Temel Aile Hekimliği 2016 Ümit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Aydoğan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Bayram Koç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>
                <a:latin typeface="Arial" pitchFamily="34" charset="0"/>
                <a:cs typeface="Arial" pitchFamily="34" charset="0"/>
              </a:rPr>
              <a:t>Current Aile Hekimliği Tanı ve Tedavi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>
                <a:latin typeface="Arial" pitchFamily="34" charset="0"/>
                <a:cs typeface="Arial" pitchFamily="34" charset="0"/>
              </a:rPr>
              <a:t>https://www.uptodate.com/contents/fever-in-infants-and-children-pathophysiology-and-management?source=search_result&amp;search=fever%20child&amp;selectedTitle=2~150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 err="1">
                <a:latin typeface="Arial" pitchFamily="34" charset="0"/>
                <a:cs typeface="Arial" pitchFamily="34" charset="0"/>
              </a:rPr>
              <a:t>Perrott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D. A.,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Piira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T.,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Goodenough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B., &amp;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Champion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G. D. (2004).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Efficacy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and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safety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acetaminophen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vs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for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treating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children's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pain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or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fever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: a meta-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analysis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. 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Archives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pediatrics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adolescent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medicine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 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158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(6), 521-526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 err="1">
                <a:latin typeface="Arial" pitchFamily="34" charset="0"/>
                <a:cs typeface="Arial" pitchFamily="34" charset="0"/>
              </a:rPr>
              <a:t>Purssell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E. (2011).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Systematic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review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studies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comparing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combined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treatment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paracetamol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and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ibuprofen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either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drug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alone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. 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Archives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disease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childhood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archdischild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-2011.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>
                <a:latin typeface="Arial" pitchFamily="34" charset="0"/>
                <a:cs typeface="Arial" pitchFamily="34" charset="0"/>
              </a:rPr>
              <a:t>İLÇE, A., &amp; KARABAY, O. (2009). Ateş ölçümünde dört farklı vücut bölgesinin karşılaştırılması ve hasta tercihinin incelenmesi.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Düzce Üniversitesi Tıp Fakültesi Dergisi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 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11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(3), 5-10.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>
                <a:latin typeface="Arial" pitchFamily="34" charset="0"/>
                <a:cs typeface="Arial" pitchFamily="34" charset="0"/>
              </a:rPr>
              <a:t>Türkiye Klinikleri / Ateşli Çocuğa Yaklaşım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Feigin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R. D., &amp;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Cherry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J. D. (2009). 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Feigin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&amp;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Cherry's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textbook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pediatric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infectious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diseases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Saunders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/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Elsevier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,.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Schmitt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 B. D. (1984). Fever in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childhood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. </a:t>
            </a:r>
            <a:r>
              <a:rPr lang="tr-TR" sz="1300" i="1" dirty="0" err="1">
                <a:latin typeface="Arial" pitchFamily="34" charset="0"/>
                <a:cs typeface="Arial" pitchFamily="34" charset="0"/>
              </a:rPr>
              <a:t>Pediatrics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, </a:t>
            </a:r>
            <a:r>
              <a:rPr lang="tr-TR" sz="1300" i="1" dirty="0">
                <a:latin typeface="Arial" pitchFamily="34" charset="0"/>
                <a:cs typeface="Arial" pitchFamily="34" charset="0"/>
              </a:rPr>
              <a:t>74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(5), 929-936. 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300" dirty="0" err="1">
                <a:latin typeface="Arial" pitchFamily="34" charset="0"/>
                <a:cs typeface="Arial" pitchFamily="34" charset="0"/>
              </a:rPr>
              <a:t>Geijer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H, U. R.,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Lohse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G,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Nilsagård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Y ( 2016 Mar). "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Temperature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measurements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a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temporal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scanner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: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systematic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review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 meta-</a:t>
            </a:r>
            <a:r>
              <a:rPr lang="tr-TR" sz="1300" dirty="0" err="1">
                <a:latin typeface="Arial" pitchFamily="34" charset="0"/>
                <a:cs typeface="Arial" pitchFamily="34" charset="0"/>
              </a:rPr>
              <a:t>analysis</a:t>
            </a:r>
            <a:r>
              <a:rPr lang="tr-TR" sz="1300" dirty="0">
                <a:latin typeface="Arial" pitchFamily="34" charset="0"/>
                <a:cs typeface="Arial" pitchFamily="34" charset="0"/>
              </a:rPr>
              <a:t>." </a:t>
            </a:r>
            <a:r>
              <a:rPr lang="tr-TR" sz="1300" u="sng" dirty="0">
                <a:latin typeface="Arial" pitchFamily="34" charset="0"/>
                <a:cs typeface="Arial" pitchFamily="34" charset="0"/>
              </a:rPr>
              <a:t>BMJ Open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dirty="0" err="1">
                <a:latin typeface="Arial" pitchFamily="34" charset="0"/>
                <a:cs typeface="Arial" pitchFamily="34" charset="0"/>
              </a:rPr>
              <a:t>Chatproedprai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S, H. K.,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Tempark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T, </a:t>
            </a:r>
            <a:r>
              <a:rPr lang="en-US" sz="1300" dirty="0" err="1">
                <a:latin typeface="Arial" pitchFamily="34" charset="0"/>
                <a:cs typeface="Arial" pitchFamily="34" charset="0"/>
              </a:rPr>
              <a:t>Wananukul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S. ( 2016 Feb). "A Comparative Study of 3 Different Methods of Temperature Measurement in Children." </a:t>
            </a:r>
            <a:r>
              <a:rPr lang="en-US" sz="1300" u="sng" dirty="0">
                <a:latin typeface="Arial" pitchFamily="34" charset="0"/>
                <a:cs typeface="Arial" pitchFamily="34" charset="0"/>
              </a:rPr>
              <a:t>J Med Assoc </a:t>
            </a:r>
            <a:r>
              <a:rPr lang="en-US" sz="1300" u="sng" dirty="0" err="1">
                <a:latin typeface="Arial" pitchFamily="34" charset="0"/>
                <a:cs typeface="Arial" pitchFamily="34" charset="0"/>
              </a:rPr>
              <a:t>Tha</a:t>
            </a:r>
            <a:endParaRPr lang="tr-TR" sz="1300" u="sng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DENISE K. SUR, M., and ELISE L. BUKONT, DO (2007 Jun 15). "Evaluating Fever of Unidentifiable Source in Young Children." </a:t>
            </a:r>
            <a:r>
              <a:rPr lang="en-US" sz="1300" u="sng" dirty="0">
                <a:latin typeface="Arial" panose="020B0604020202020204" pitchFamily="34" charset="0"/>
                <a:cs typeface="Arial" panose="020B0604020202020204" pitchFamily="34" charset="0"/>
              </a:rPr>
              <a:t>Am Fam Physician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</a:t>
            </a:r>
            <a:endParaRPr lang="tr-TR" sz="13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13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Nijman</a:t>
            </a:r>
            <a:r>
              <a:rPr lang="tr-TR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RG, Tan CD, </a:t>
            </a:r>
            <a:r>
              <a:rPr lang="tr-TR" sz="13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Hagedoorn</a:t>
            </a:r>
            <a:r>
              <a:rPr lang="tr-TR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NN ve ark. Uzun süreli ateşi olan çocuklarda ciddi hastalık riski daha mı yüksek? Prospektif bir gözlemsel çalışma. </a:t>
            </a:r>
            <a:r>
              <a:rPr lang="tr-TR" sz="13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</a:t>
            </a:r>
            <a:r>
              <a:rPr lang="tr-TR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13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</a:t>
            </a:r>
            <a:r>
              <a:rPr lang="tr-TR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Child 2023; 108:632.</a:t>
            </a:r>
            <a:endParaRPr lang="tr-TR" sz="1300" dirty="0"/>
          </a:p>
          <a:p>
            <a:pPr marL="342900" indent="-342900">
              <a:buFont typeface="+mj-lt"/>
              <a:buAutoNum type="arabicPeriod"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tr-T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>
              <a:latin typeface="Arial" pitchFamily="34" charset="0"/>
              <a:cs typeface="Arial" pitchFamily="34" charset="0"/>
            </a:endParaRPr>
          </a:p>
          <a:p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5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75506"/>
              </p:ext>
            </p:extLst>
          </p:nvPr>
        </p:nvGraphicFramePr>
        <p:xfrm>
          <a:off x="262873" y="2072513"/>
          <a:ext cx="8229600" cy="2376489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Yaş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grubu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seçenek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 seçenek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 seçenek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Yenidoğan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Aksiller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Rektal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 ay- 5 yaş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Rektal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Aksiller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6 yaş ve üzeri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Oral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Timpanik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Aksiller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11" descr="MCj04300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92696"/>
            <a:ext cx="1162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/>
          </a:bodyPr>
          <a:lstStyle/>
          <a:p>
            <a:r>
              <a:rPr lang="tr-TR" sz="3600" dirty="0">
                <a:latin typeface="Arial" pitchFamily="34" charset="0"/>
                <a:cs typeface="Arial" pitchFamily="34" charset="0"/>
              </a:rPr>
              <a:t>Ateş Ölçüm Yerleri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E98A3C2-56CA-07FF-EC7D-5BBCBEA9C4D3}"/>
              </a:ext>
            </a:extLst>
          </p:cNvPr>
          <p:cNvSpPr txBox="1"/>
          <p:nvPr/>
        </p:nvSpPr>
        <p:spPr>
          <a:xfrm>
            <a:off x="225800" y="4972724"/>
            <a:ext cx="84364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National Institute for Health and Care Excellence</a:t>
            </a:r>
            <a:r>
              <a:rPr lang="tr-TR" dirty="0">
                <a:latin typeface="+mj-lt"/>
              </a:rPr>
              <a:t>, </a:t>
            </a:r>
            <a:r>
              <a:rPr lang="tr-TR" b="1" dirty="0">
                <a:latin typeface="+mj-lt"/>
              </a:rPr>
              <a:t>dört hafta ile beş yaş arasındaki çocuklar için aksiller (elektronik veya kimyasal nokta) veya kızılötesi </a:t>
            </a:r>
            <a:r>
              <a:rPr lang="tr-TR" b="1" dirty="0" err="1">
                <a:latin typeface="+mj-lt"/>
              </a:rPr>
              <a:t>timpanik</a:t>
            </a:r>
            <a:r>
              <a:rPr lang="tr-TR" b="1" dirty="0">
                <a:latin typeface="+mj-lt"/>
              </a:rPr>
              <a:t> membran termometresiyle ölçümü önermektedir </a:t>
            </a:r>
            <a:r>
              <a:rPr lang="tr-TR" dirty="0">
                <a:latin typeface="+mj-lt"/>
              </a:rPr>
              <a:t>çünkü bu yöntemler daha hızlı, kullanımı daha kolaydır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683568" y="2132856"/>
          <a:ext cx="8136904" cy="36297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784">
                <a:tc gridSpan="2">
                  <a:txBody>
                    <a:bodyPr/>
                    <a:lstStyle/>
                    <a:p>
                      <a:pPr algn="just"/>
                      <a:r>
                        <a:rPr lang="tr-TR" sz="2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Vücut  Isısı Normal</a:t>
                      </a:r>
                      <a:r>
                        <a:rPr lang="tr-TR" sz="2200" baseline="0" dirty="0">
                          <a:latin typeface="Arial" pitchFamily="34" charset="0"/>
                          <a:cs typeface="Arial" pitchFamily="34" charset="0"/>
                        </a:rPr>
                        <a:t> Değerleri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tr-TR" sz="2200" dirty="0" err="1">
                          <a:latin typeface="Arial" pitchFamily="34" charset="0"/>
                          <a:cs typeface="Arial" pitchFamily="34" charset="0"/>
                        </a:rPr>
                        <a:t>Aksiller</a:t>
                      </a: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34.7 - 37,4 </a:t>
                      </a:r>
                      <a:r>
                        <a:rPr lang="tr-TR" sz="2200" baseline="30000" dirty="0" err="1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tr-TR" sz="2200" dirty="0" err="1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Oral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35.5 -  37,5 </a:t>
                      </a:r>
                      <a:r>
                        <a:rPr lang="tr-TR" sz="2200" baseline="30000" dirty="0" err="1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tr-TR" sz="2200" dirty="0" err="1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tr-TR" sz="2200" dirty="0" err="1">
                          <a:latin typeface="Arial" pitchFamily="34" charset="0"/>
                          <a:cs typeface="Arial" pitchFamily="34" charset="0"/>
                        </a:rPr>
                        <a:t>Timpanik</a:t>
                      </a: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35.8 -  37,8 </a:t>
                      </a:r>
                      <a:r>
                        <a:rPr lang="tr-TR" sz="2200" baseline="30000" dirty="0" err="1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tr-TR" sz="2200" dirty="0" err="1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784">
                <a:tc>
                  <a:txBody>
                    <a:bodyPr/>
                    <a:lstStyle/>
                    <a:p>
                      <a:r>
                        <a:rPr lang="tr-TR" sz="2200" dirty="0" err="1">
                          <a:latin typeface="Arial" pitchFamily="34" charset="0"/>
                          <a:cs typeface="Arial" pitchFamily="34" charset="0"/>
                        </a:rPr>
                        <a:t>Rektal</a:t>
                      </a: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200" dirty="0">
                          <a:latin typeface="Arial" pitchFamily="34" charset="0"/>
                          <a:cs typeface="Arial" pitchFamily="34" charset="0"/>
                        </a:rPr>
                        <a:t>36.6 -  38 </a:t>
                      </a:r>
                      <a:r>
                        <a:rPr lang="tr-TR" sz="2200" baseline="30000" dirty="0" err="1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tr-TR" sz="2200" dirty="0" err="1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7232</TotalTime>
  <Words>3837</Words>
  <Application>Microsoft Office PowerPoint</Application>
  <PresentationFormat>Ekran Gösterisi (4:3)</PresentationFormat>
  <Paragraphs>865</Paragraphs>
  <Slides>73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73</vt:i4>
      </vt:variant>
    </vt:vector>
  </HeadingPairs>
  <TitlesOfParts>
    <vt:vector size="74" baseType="lpstr">
      <vt:lpstr>Akış</vt:lpstr>
      <vt:lpstr>ATEŞLİ ÇOCUĞA YAKLAŞIM </vt:lpstr>
      <vt:lpstr>Amaç </vt:lpstr>
      <vt:lpstr>Öğrenim Hedefleri</vt:lpstr>
      <vt:lpstr>Ateş</vt:lpstr>
      <vt:lpstr>PowerPoint Sunusu</vt:lpstr>
      <vt:lpstr>Vücut Sıcaklığı Nasıl Ölçülür?</vt:lpstr>
      <vt:lpstr>Vücut Sıcaklığı Nasıl Ölçülür?</vt:lpstr>
      <vt:lpstr>Ateş Ölçüm Yerleri</vt:lpstr>
      <vt:lpstr>PowerPoint Sunusu</vt:lpstr>
      <vt:lpstr>Ölçüm Yerlerine Göre Farklar </vt:lpstr>
      <vt:lpstr>       Ateş dost mu? </vt:lpstr>
      <vt:lpstr>Ateş düşman mı? </vt:lpstr>
      <vt:lpstr>Ateş </vt:lpstr>
      <vt:lpstr>Ateş</vt:lpstr>
      <vt:lpstr>Ateş - Hipertermi</vt:lpstr>
      <vt:lpstr>Hipertermi Nedenleri</vt:lpstr>
      <vt:lpstr>PowerPoint Sunusu</vt:lpstr>
      <vt:lpstr>PowerPoint Sunusu</vt:lpstr>
      <vt:lpstr>Ateş / Etiyoloji  </vt:lpstr>
      <vt:lpstr>PowerPoint Sunusu</vt:lpstr>
      <vt:lpstr>Ateş  </vt:lpstr>
      <vt:lpstr>Ateş çeşitleri</vt:lpstr>
      <vt:lpstr>Subfebril Ateş</vt:lpstr>
      <vt:lpstr>İntermitant (aralıklı) ateş  </vt:lpstr>
      <vt:lpstr>Remitant (bacaklı) ateş</vt:lpstr>
      <vt:lpstr>Relapsing (tekrarlayıcı) ateş   </vt:lpstr>
      <vt:lpstr>Kontinü ( devamlı) ateş  </vt:lpstr>
      <vt:lpstr>Ondülan-dalgalı ateş</vt:lpstr>
      <vt:lpstr>Ateşli Çocuğun Değerlendirilmesi</vt:lpstr>
      <vt:lpstr>Anamnez </vt:lpstr>
      <vt:lpstr>PowerPoint Sunusu</vt:lpstr>
      <vt:lpstr>Fizik Muayene</vt:lpstr>
      <vt:lpstr>Toksik Görünüm </vt:lpstr>
      <vt:lpstr>İlk Basamak Tetkikler </vt:lpstr>
      <vt:lpstr>İkinci Basamak Tetkikler</vt:lpstr>
      <vt:lpstr>PowerPoint Sunusu</vt:lpstr>
      <vt:lpstr>PowerPoint Sunusu</vt:lpstr>
      <vt:lpstr>Akut Odağı Olmayan Ateş </vt:lpstr>
      <vt:lpstr>Akut Odağı Olmayan Ateş </vt:lpstr>
      <vt:lpstr>Akut Odağı Olmayan Ateş </vt:lpstr>
      <vt:lpstr>0-28 Gün </vt:lpstr>
      <vt:lpstr>YD / Sepsis Belirtileri</vt:lpstr>
      <vt:lpstr>0-28 Gün </vt:lpstr>
      <vt:lpstr>PowerPoint Sunusu</vt:lpstr>
      <vt:lpstr>1-3 Ay</vt:lpstr>
      <vt:lpstr>1-3 Ay</vt:lpstr>
      <vt:lpstr>PowerPoint Sunusu</vt:lpstr>
      <vt:lpstr>PowerPoint Sunusu</vt:lpstr>
      <vt:lpstr>3-36 Ay </vt:lpstr>
      <vt:lpstr>PowerPoint Sunusu</vt:lpstr>
      <vt:lpstr>Nedeni Bilinmeyen Ateş</vt:lpstr>
      <vt:lpstr>Nedeni Bilinmeyen Ateş</vt:lpstr>
      <vt:lpstr>Nedeni Bilinmeyen Ateş</vt:lpstr>
      <vt:lpstr>Nedeni Bilinmeyen Ateş </vt:lpstr>
      <vt:lpstr>ÖRNEK VAKA</vt:lpstr>
      <vt:lpstr>FİZİK MUAYENE</vt:lpstr>
      <vt:lpstr>LAB VE GÖRÜNTÜLEME </vt:lpstr>
      <vt:lpstr>SERVİS TAKİBİ</vt:lpstr>
      <vt:lpstr>Tedavi Yaklaşımları</vt:lpstr>
      <vt:lpstr>Destek Tedavi</vt:lpstr>
      <vt:lpstr>Antipiretik Ajanlar</vt:lpstr>
      <vt:lpstr>Antipiretik Ajanlar</vt:lpstr>
      <vt:lpstr>Antipiretik Ajanlar</vt:lpstr>
      <vt:lpstr>Antipiretik Ajanlar</vt:lpstr>
      <vt:lpstr>Parasetamol </vt:lpstr>
      <vt:lpstr>İbuprofen</vt:lpstr>
      <vt:lpstr>Harici Soğutma</vt:lpstr>
      <vt:lpstr>Harici Soğutma</vt:lpstr>
      <vt:lpstr>Ateşin Acil Tedavisini Gerektiren Durumlar</vt:lpstr>
      <vt:lpstr>Sevk Kriterleri</vt:lpstr>
      <vt:lpstr>Dikkat </vt:lpstr>
      <vt:lpstr>Dikkat </vt:lpstr>
      <vt:lpstr>Kaynaklar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ATEŞLİ ÇOCUĞA YAKLAŞIM NEDENİ BİLİNMEYEN ATEŞ</dc:title>
  <dc:creator>Nihal</dc:creator>
  <cp:lastModifiedBy>Emre BALCI</cp:lastModifiedBy>
  <cp:revision>335</cp:revision>
  <dcterms:created xsi:type="dcterms:W3CDTF">2018-11-04T13:16:28Z</dcterms:created>
  <dcterms:modified xsi:type="dcterms:W3CDTF">2025-12-02T12:46:13Z</dcterms:modified>
</cp:coreProperties>
</file>