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4" r:id="rId21"/>
    <p:sldId id="277" r:id="rId22"/>
    <p:sldId id="276" r:id="rId23"/>
    <p:sldId id="278" r:id="rId24"/>
    <p:sldId id="279" r:id="rId25"/>
    <p:sldId id="280" r:id="rId26"/>
    <p:sldId id="285" r:id="rId27"/>
    <p:sldId id="287" r:id="rId28"/>
    <p:sldId id="286" r:id="rId29"/>
    <p:sldId id="288" r:id="rId30"/>
    <p:sldId id="289" r:id="rId31"/>
    <p:sldId id="281" r:id="rId32"/>
    <p:sldId id="290" r:id="rId33"/>
    <p:sldId id="291" r:id="rId34"/>
    <p:sldId id="282" r:id="rId35"/>
    <p:sldId id="283" r:id="rId36"/>
    <p:sldId id="292" r:id="rId37"/>
    <p:sldId id="293" r:id="rId38"/>
    <p:sldId id="294" r:id="rId39"/>
    <p:sldId id="296" r:id="rId40"/>
    <p:sldId id="295"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13" r:id="rId54"/>
    <p:sldId id="314" r:id="rId55"/>
    <p:sldId id="315" r:id="rId56"/>
    <p:sldId id="316" r:id="rId57"/>
    <p:sldId id="317" r:id="rId58"/>
    <p:sldId id="310" r:id="rId59"/>
    <p:sldId id="320" r:id="rId60"/>
    <p:sldId id="322" r:id="rId61"/>
    <p:sldId id="319" r:id="rId62"/>
    <p:sldId id="321" r:id="rId63"/>
    <p:sldId id="323" r:id="rId64"/>
    <p:sldId id="324" r:id="rId65"/>
    <p:sldId id="318" r:id="rId66"/>
    <p:sldId id="311" r:id="rId67"/>
    <p:sldId id="325" r:id="rId68"/>
    <p:sldId id="326" r:id="rId69"/>
    <p:sldId id="328" r:id="rId70"/>
    <p:sldId id="327" r:id="rId71"/>
    <p:sldId id="329" r:id="rId72"/>
    <p:sldId id="330" r:id="rId73"/>
    <p:sldId id="312" r:id="rId74"/>
    <p:sldId id="331" r:id="rId75"/>
    <p:sldId id="332" r:id="rId76"/>
    <p:sldId id="333" r:id="rId77"/>
    <p:sldId id="334" r:id="rId78"/>
    <p:sldId id="335" r:id="rId79"/>
    <p:sldId id="336" r:id="rId80"/>
    <p:sldId id="337" r:id="rId81"/>
    <p:sldId id="338" r:id="rId82"/>
    <p:sldId id="339" r:id="rId8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10" autoAdjust="0"/>
  </p:normalViewPr>
  <p:slideViewPr>
    <p:cSldViewPr snapToGrid="0">
      <p:cViewPr varScale="1">
        <p:scale>
          <a:sx n="73" d="100"/>
          <a:sy n="73"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7F4B5-EA84-473F-B253-DCD580FDA96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3280AFC-F7A5-4073-ABB2-546B3DEEA160}">
      <dgm:prSet/>
      <dgm:spPr/>
      <dgm:t>
        <a:bodyPr/>
        <a:lstStyle/>
        <a:p>
          <a:pPr>
            <a:lnSpc>
              <a:spcPct val="100000"/>
            </a:lnSpc>
          </a:pPr>
          <a:r>
            <a:rPr lang="tr-TR" dirty="0" err="1"/>
            <a:t>Rekombinant</a:t>
          </a:r>
          <a:r>
            <a:rPr lang="tr-TR" dirty="0"/>
            <a:t> </a:t>
          </a:r>
          <a:r>
            <a:rPr lang="tr-TR" dirty="0" err="1"/>
            <a:t>HBsAg</a:t>
          </a:r>
          <a:endParaRPr lang="en-US" dirty="0"/>
        </a:p>
      </dgm:t>
    </dgm:pt>
    <dgm:pt modelId="{0EB9FAA9-4BEC-408E-AAB1-A8BEC8C03516}" type="parTrans" cxnId="{0D5252A5-8C39-4811-912A-E74667EAEA2F}">
      <dgm:prSet/>
      <dgm:spPr/>
      <dgm:t>
        <a:bodyPr/>
        <a:lstStyle/>
        <a:p>
          <a:endParaRPr lang="en-US"/>
        </a:p>
      </dgm:t>
    </dgm:pt>
    <dgm:pt modelId="{36E4EC85-A3FB-4346-9AC7-ACDF3144B958}" type="sibTrans" cxnId="{0D5252A5-8C39-4811-912A-E74667EAEA2F}">
      <dgm:prSet/>
      <dgm:spPr/>
      <dgm:t>
        <a:bodyPr/>
        <a:lstStyle/>
        <a:p>
          <a:endParaRPr lang="en-US"/>
        </a:p>
      </dgm:t>
    </dgm:pt>
    <dgm:pt modelId="{7C63096C-9EBD-4FAD-9ABA-CFA03908DCC8}">
      <dgm:prSet/>
      <dgm:spPr/>
      <dgm:t>
        <a:bodyPr/>
        <a:lstStyle/>
        <a:p>
          <a:pPr>
            <a:lnSpc>
              <a:spcPct val="100000"/>
            </a:lnSpc>
          </a:pPr>
          <a:r>
            <a:rPr lang="tr-TR" dirty="0"/>
            <a:t>0, 1, 6 ay şeması ile 3 doz şeklinde </a:t>
          </a:r>
          <a:r>
            <a:rPr lang="tr-TR" dirty="0" err="1"/>
            <a:t>i.m</a:t>
          </a:r>
          <a:endParaRPr lang="tr-TR" dirty="0"/>
        </a:p>
      </dgm:t>
    </dgm:pt>
    <dgm:pt modelId="{2DB29AD1-DA8E-4993-861F-5E7AA88CE81F}" type="parTrans" cxnId="{0D23D936-42E2-439F-BE40-2D8967DCAF6B}">
      <dgm:prSet/>
      <dgm:spPr/>
      <dgm:t>
        <a:bodyPr/>
        <a:lstStyle/>
        <a:p>
          <a:endParaRPr lang="en-US"/>
        </a:p>
      </dgm:t>
    </dgm:pt>
    <dgm:pt modelId="{3EFB165D-5385-464F-901F-DE0D31B0CE85}" type="sibTrans" cxnId="{0D23D936-42E2-439F-BE40-2D8967DCAF6B}">
      <dgm:prSet/>
      <dgm:spPr/>
      <dgm:t>
        <a:bodyPr/>
        <a:lstStyle/>
        <a:p>
          <a:endParaRPr lang="en-US"/>
        </a:p>
      </dgm:t>
    </dgm:pt>
    <dgm:pt modelId="{6C66F827-9A42-4ADA-990D-86883A057D00}">
      <dgm:prSet/>
      <dgm:spPr/>
      <dgm:t>
        <a:bodyPr/>
        <a:lstStyle/>
        <a:p>
          <a:pPr>
            <a:lnSpc>
              <a:spcPct val="100000"/>
            </a:lnSpc>
          </a:pPr>
          <a:r>
            <a:rPr lang="tr-TR" dirty="0"/>
            <a:t>Dondurulmamalıdır, donmuş ise atılmalıdır.</a:t>
          </a:r>
        </a:p>
      </dgm:t>
    </dgm:pt>
    <dgm:pt modelId="{50589369-717D-447A-9487-9F3434832338}" type="parTrans" cxnId="{4B843E5C-402B-45F0-8DBE-26135E54E58E}">
      <dgm:prSet/>
      <dgm:spPr/>
      <dgm:t>
        <a:bodyPr/>
        <a:lstStyle/>
        <a:p>
          <a:endParaRPr lang="tr-TR"/>
        </a:p>
      </dgm:t>
    </dgm:pt>
    <dgm:pt modelId="{64A0565C-5BD7-4144-9526-6D5C784B37AC}" type="sibTrans" cxnId="{4B843E5C-402B-45F0-8DBE-26135E54E58E}">
      <dgm:prSet/>
      <dgm:spPr/>
      <dgm:t>
        <a:bodyPr/>
        <a:lstStyle/>
        <a:p>
          <a:endParaRPr lang="tr-TR"/>
        </a:p>
      </dgm:t>
    </dgm:pt>
    <dgm:pt modelId="{0F84CBC3-13DC-41D9-A61F-BEDE6B027AC6}" type="pres">
      <dgm:prSet presAssocID="{0387F4B5-EA84-473F-B253-DCD580FDA96C}" presName="root" presStyleCnt="0">
        <dgm:presLayoutVars>
          <dgm:dir/>
          <dgm:resizeHandles val="exact"/>
        </dgm:presLayoutVars>
      </dgm:prSet>
      <dgm:spPr/>
    </dgm:pt>
    <dgm:pt modelId="{0DA15734-69BE-4A0E-8C0B-5D31C1AD95B5}" type="pres">
      <dgm:prSet presAssocID="{C3280AFC-F7A5-4073-ABB2-546B3DEEA160}" presName="compNode" presStyleCnt="0"/>
      <dgm:spPr/>
    </dgm:pt>
    <dgm:pt modelId="{6BEC080E-EA1C-40A3-8163-987CE98607B4}" type="pres">
      <dgm:prSet presAssocID="{C3280AFC-F7A5-4073-ABB2-546B3DEEA160}" presName="bgRect" presStyleLbl="bgShp" presStyleIdx="0" presStyleCnt="3"/>
      <dgm:spPr/>
    </dgm:pt>
    <dgm:pt modelId="{233CEA5C-70B0-4F5A-8B9A-4BDDBFF59995}" type="pres">
      <dgm:prSet presAssocID="{C3280AFC-F7A5-4073-ABB2-546B3DEEA16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ğne"/>
        </a:ext>
      </dgm:extLst>
    </dgm:pt>
    <dgm:pt modelId="{90313916-A363-4CF5-9ECC-37D28B24E85D}" type="pres">
      <dgm:prSet presAssocID="{C3280AFC-F7A5-4073-ABB2-546B3DEEA160}" presName="spaceRect" presStyleCnt="0"/>
      <dgm:spPr/>
    </dgm:pt>
    <dgm:pt modelId="{2CD7B200-8986-4FF5-8B57-9AC9BC764909}" type="pres">
      <dgm:prSet presAssocID="{C3280AFC-F7A5-4073-ABB2-546B3DEEA160}" presName="parTx" presStyleLbl="revTx" presStyleIdx="0" presStyleCnt="3">
        <dgm:presLayoutVars>
          <dgm:chMax val="0"/>
          <dgm:chPref val="0"/>
        </dgm:presLayoutVars>
      </dgm:prSet>
      <dgm:spPr/>
    </dgm:pt>
    <dgm:pt modelId="{13AFD975-F42C-4694-9639-63B016411987}" type="pres">
      <dgm:prSet presAssocID="{36E4EC85-A3FB-4346-9AC7-ACDF3144B958}" presName="sibTrans" presStyleCnt="0"/>
      <dgm:spPr/>
    </dgm:pt>
    <dgm:pt modelId="{C8A64467-841B-4000-A559-05F085F52186}" type="pres">
      <dgm:prSet presAssocID="{7C63096C-9EBD-4FAD-9ABA-CFA03908DCC8}" presName="compNode" presStyleCnt="0"/>
      <dgm:spPr/>
    </dgm:pt>
    <dgm:pt modelId="{1FB88EA2-CC68-4038-AFF6-324E14071F60}" type="pres">
      <dgm:prSet presAssocID="{7C63096C-9EBD-4FAD-9ABA-CFA03908DCC8}" presName="bgRect" presStyleLbl="bgShp" presStyleIdx="1" presStyleCnt="3"/>
      <dgm:spPr/>
    </dgm:pt>
    <dgm:pt modelId="{769A104D-3B2A-4E32-B779-4E5ECF24DE0E}" type="pres">
      <dgm:prSet presAssocID="{7C63096C-9EBD-4FAD-9ABA-CFA03908DC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ıp"/>
        </a:ext>
      </dgm:extLst>
    </dgm:pt>
    <dgm:pt modelId="{DC616DDE-ABE6-44A4-8001-230B4F32D924}" type="pres">
      <dgm:prSet presAssocID="{7C63096C-9EBD-4FAD-9ABA-CFA03908DCC8}" presName="spaceRect" presStyleCnt="0"/>
      <dgm:spPr/>
    </dgm:pt>
    <dgm:pt modelId="{A0437975-DFE9-4B10-A92D-B7EB59EAF7A1}" type="pres">
      <dgm:prSet presAssocID="{7C63096C-9EBD-4FAD-9ABA-CFA03908DCC8}" presName="parTx" presStyleLbl="revTx" presStyleIdx="1" presStyleCnt="3">
        <dgm:presLayoutVars>
          <dgm:chMax val="0"/>
          <dgm:chPref val="0"/>
        </dgm:presLayoutVars>
      </dgm:prSet>
      <dgm:spPr/>
    </dgm:pt>
    <dgm:pt modelId="{996432CE-C7F3-4989-9491-435C944B38D4}" type="pres">
      <dgm:prSet presAssocID="{3EFB165D-5385-464F-901F-DE0D31B0CE85}" presName="sibTrans" presStyleCnt="0"/>
      <dgm:spPr/>
    </dgm:pt>
    <dgm:pt modelId="{60061901-9650-404D-97FB-D877D972B0D6}" type="pres">
      <dgm:prSet presAssocID="{6C66F827-9A42-4ADA-990D-86883A057D00}" presName="compNode" presStyleCnt="0"/>
      <dgm:spPr/>
    </dgm:pt>
    <dgm:pt modelId="{91A94B5A-C45F-4FBF-87AB-8FBF5F0E107D}" type="pres">
      <dgm:prSet presAssocID="{6C66F827-9A42-4ADA-990D-86883A057D00}" presName="bgRect" presStyleLbl="bgShp" presStyleIdx="2" presStyleCnt="3"/>
      <dgm:spPr/>
    </dgm:pt>
    <dgm:pt modelId="{AED82803-170D-4770-B25B-F86836FD180E}" type="pres">
      <dgm:prSet presAssocID="{6C66F827-9A42-4ADA-990D-86883A057D0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tan kalp düz dolguyla"/>
        </a:ext>
      </dgm:extLst>
    </dgm:pt>
    <dgm:pt modelId="{396A810D-FEF7-479B-8E04-67C6FB9AEC10}" type="pres">
      <dgm:prSet presAssocID="{6C66F827-9A42-4ADA-990D-86883A057D00}" presName="spaceRect" presStyleCnt="0"/>
      <dgm:spPr/>
    </dgm:pt>
    <dgm:pt modelId="{F8EE3991-E830-4345-8A0F-431E97EA02E1}" type="pres">
      <dgm:prSet presAssocID="{6C66F827-9A42-4ADA-990D-86883A057D00}" presName="parTx" presStyleLbl="revTx" presStyleIdx="2" presStyleCnt="3">
        <dgm:presLayoutVars>
          <dgm:chMax val="0"/>
          <dgm:chPref val="0"/>
        </dgm:presLayoutVars>
      </dgm:prSet>
      <dgm:spPr/>
    </dgm:pt>
  </dgm:ptLst>
  <dgm:cxnLst>
    <dgm:cxn modelId="{CE7B8406-18C4-4693-BE0D-B1B825B10CDE}" type="presOf" srcId="{0387F4B5-EA84-473F-B253-DCD580FDA96C}" destId="{0F84CBC3-13DC-41D9-A61F-BEDE6B027AC6}" srcOrd="0" destOrd="0" presId="urn:microsoft.com/office/officeart/2018/2/layout/IconVerticalSolidList"/>
    <dgm:cxn modelId="{0D23D936-42E2-439F-BE40-2D8967DCAF6B}" srcId="{0387F4B5-EA84-473F-B253-DCD580FDA96C}" destId="{7C63096C-9EBD-4FAD-9ABA-CFA03908DCC8}" srcOrd="1" destOrd="0" parTransId="{2DB29AD1-DA8E-4993-861F-5E7AA88CE81F}" sibTransId="{3EFB165D-5385-464F-901F-DE0D31B0CE85}"/>
    <dgm:cxn modelId="{4FAD2737-FFB3-4E46-B4DD-18BC05D214FD}" type="presOf" srcId="{6C66F827-9A42-4ADA-990D-86883A057D00}" destId="{F8EE3991-E830-4345-8A0F-431E97EA02E1}" srcOrd="0" destOrd="0" presId="urn:microsoft.com/office/officeart/2018/2/layout/IconVerticalSolidList"/>
    <dgm:cxn modelId="{4B843E5C-402B-45F0-8DBE-26135E54E58E}" srcId="{0387F4B5-EA84-473F-B253-DCD580FDA96C}" destId="{6C66F827-9A42-4ADA-990D-86883A057D00}" srcOrd="2" destOrd="0" parTransId="{50589369-717D-447A-9487-9F3434832338}" sibTransId="{64A0565C-5BD7-4144-9526-6D5C784B37AC}"/>
    <dgm:cxn modelId="{7BBCF84D-0715-4FD0-B8C5-1E3BFB923E03}" type="presOf" srcId="{C3280AFC-F7A5-4073-ABB2-546B3DEEA160}" destId="{2CD7B200-8986-4FF5-8B57-9AC9BC764909}" srcOrd="0" destOrd="0" presId="urn:microsoft.com/office/officeart/2018/2/layout/IconVerticalSolidList"/>
    <dgm:cxn modelId="{0D5252A5-8C39-4811-912A-E74667EAEA2F}" srcId="{0387F4B5-EA84-473F-B253-DCD580FDA96C}" destId="{C3280AFC-F7A5-4073-ABB2-546B3DEEA160}" srcOrd="0" destOrd="0" parTransId="{0EB9FAA9-4BEC-408E-AAB1-A8BEC8C03516}" sibTransId="{36E4EC85-A3FB-4346-9AC7-ACDF3144B958}"/>
    <dgm:cxn modelId="{2D33AECF-BDB0-428E-B16E-5B46FDAAF05F}" type="presOf" srcId="{7C63096C-9EBD-4FAD-9ABA-CFA03908DCC8}" destId="{A0437975-DFE9-4B10-A92D-B7EB59EAF7A1}" srcOrd="0" destOrd="0" presId="urn:microsoft.com/office/officeart/2018/2/layout/IconVerticalSolidList"/>
    <dgm:cxn modelId="{72246040-0FBA-4BAB-9AC2-1C9FA39973D1}" type="presParOf" srcId="{0F84CBC3-13DC-41D9-A61F-BEDE6B027AC6}" destId="{0DA15734-69BE-4A0E-8C0B-5D31C1AD95B5}" srcOrd="0" destOrd="0" presId="urn:microsoft.com/office/officeart/2018/2/layout/IconVerticalSolidList"/>
    <dgm:cxn modelId="{3847AD50-C887-4582-8F77-0C88553C79F4}" type="presParOf" srcId="{0DA15734-69BE-4A0E-8C0B-5D31C1AD95B5}" destId="{6BEC080E-EA1C-40A3-8163-987CE98607B4}" srcOrd="0" destOrd="0" presId="urn:microsoft.com/office/officeart/2018/2/layout/IconVerticalSolidList"/>
    <dgm:cxn modelId="{D87484BF-8835-481E-A1F3-C7976CA37B94}" type="presParOf" srcId="{0DA15734-69BE-4A0E-8C0B-5D31C1AD95B5}" destId="{233CEA5C-70B0-4F5A-8B9A-4BDDBFF59995}" srcOrd="1" destOrd="0" presId="urn:microsoft.com/office/officeart/2018/2/layout/IconVerticalSolidList"/>
    <dgm:cxn modelId="{27B51AE2-A545-4B3D-9D26-7641C4FC9572}" type="presParOf" srcId="{0DA15734-69BE-4A0E-8C0B-5D31C1AD95B5}" destId="{90313916-A363-4CF5-9ECC-37D28B24E85D}" srcOrd="2" destOrd="0" presId="urn:microsoft.com/office/officeart/2018/2/layout/IconVerticalSolidList"/>
    <dgm:cxn modelId="{6BA371DF-89D8-4CD8-A396-924E7C250C3C}" type="presParOf" srcId="{0DA15734-69BE-4A0E-8C0B-5D31C1AD95B5}" destId="{2CD7B200-8986-4FF5-8B57-9AC9BC764909}" srcOrd="3" destOrd="0" presId="urn:microsoft.com/office/officeart/2018/2/layout/IconVerticalSolidList"/>
    <dgm:cxn modelId="{ABEBEAC7-EE9E-429F-805A-4073877E36BA}" type="presParOf" srcId="{0F84CBC3-13DC-41D9-A61F-BEDE6B027AC6}" destId="{13AFD975-F42C-4694-9639-63B016411987}" srcOrd="1" destOrd="0" presId="urn:microsoft.com/office/officeart/2018/2/layout/IconVerticalSolidList"/>
    <dgm:cxn modelId="{B9D0DFE7-E37C-48CA-9025-73DBD6DC3244}" type="presParOf" srcId="{0F84CBC3-13DC-41D9-A61F-BEDE6B027AC6}" destId="{C8A64467-841B-4000-A559-05F085F52186}" srcOrd="2" destOrd="0" presId="urn:microsoft.com/office/officeart/2018/2/layout/IconVerticalSolidList"/>
    <dgm:cxn modelId="{8FB51DE8-26DA-4739-978F-560EC2213576}" type="presParOf" srcId="{C8A64467-841B-4000-A559-05F085F52186}" destId="{1FB88EA2-CC68-4038-AFF6-324E14071F60}" srcOrd="0" destOrd="0" presId="urn:microsoft.com/office/officeart/2018/2/layout/IconVerticalSolidList"/>
    <dgm:cxn modelId="{FB1EB732-6FCE-490E-A23B-5CDB988DCB15}" type="presParOf" srcId="{C8A64467-841B-4000-A559-05F085F52186}" destId="{769A104D-3B2A-4E32-B779-4E5ECF24DE0E}" srcOrd="1" destOrd="0" presId="urn:microsoft.com/office/officeart/2018/2/layout/IconVerticalSolidList"/>
    <dgm:cxn modelId="{303DA596-99A9-41EB-8CF9-01F2DC7583BC}" type="presParOf" srcId="{C8A64467-841B-4000-A559-05F085F52186}" destId="{DC616DDE-ABE6-44A4-8001-230B4F32D924}" srcOrd="2" destOrd="0" presId="urn:microsoft.com/office/officeart/2018/2/layout/IconVerticalSolidList"/>
    <dgm:cxn modelId="{F8565FE2-2B29-4F15-9391-28E70CF834C5}" type="presParOf" srcId="{C8A64467-841B-4000-A559-05F085F52186}" destId="{A0437975-DFE9-4B10-A92D-B7EB59EAF7A1}" srcOrd="3" destOrd="0" presId="urn:microsoft.com/office/officeart/2018/2/layout/IconVerticalSolidList"/>
    <dgm:cxn modelId="{A09452AC-BC25-46D4-9B14-ECCD61951A7B}" type="presParOf" srcId="{0F84CBC3-13DC-41D9-A61F-BEDE6B027AC6}" destId="{996432CE-C7F3-4989-9491-435C944B38D4}" srcOrd="3" destOrd="0" presId="urn:microsoft.com/office/officeart/2018/2/layout/IconVerticalSolidList"/>
    <dgm:cxn modelId="{A80B72D7-18A0-4C33-9BF4-D899EEEAF4D0}" type="presParOf" srcId="{0F84CBC3-13DC-41D9-A61F-BEDE6B027AC6}" destId="{60061901-9650-404D-97FB-D877D972B0D6}" srcOrd="4" destOrd="0" presId="urn:microsoft.com/office/officeart/2018/2/layout/IconVerticalSolidList"/>
    <dgm:cxn modelId="{6DC8820A-2DB7-4D4A-9898-72A1E2A821F3}" type="presParOf" srcId="{60061901-9650-404D-97FB-D877D972B0D6}" destId="{91A94B5A-C45F-4FBF-87AB-8FBF5F0E107D}" srcOrd="0" destOrd="0" presId="urn:microsoft.com/office/officeart/2018/2/layout/IconVerticalSolidList"/>
    <dgm:cxn modelId="{D26977CA-566C-4DF9-9323-AB75438FC073}" type="presParOf" srcId="{60061901-9650-404D-97FB-D877D972B0D6}" destId="{AED82803-170D-4770-B25B-F86836FD180E}" srcOrd="1" destOrd="0" presId="urn:microsoft.com/office/officeart/2018/2/layout/IconVerticalSolidList"/>
    <dgm:cxn modelId="{DCB9F921-48FE-4B3A-A50D-4E51E4FAB2D4}" type="presParOf" srcId="{60061901-9650-404D-97FB-D877D972B0D6}" destId="{396A810D-FEF7-479B-8E04-67C6FB9AEC10}" srcOrd="2" destOrd="0" presId="urn:microsoft.com/office/officeart/2018/2/layout/IconVerticalSolidList"/>
    <dgm:cxn modelId="{9A467740-E7B3-407D-B4EA-523E94868A93}" type="presParOf" srcId="{60061901-9650-404D-97FB-D877D972B0D6}" destId="{F8EE3991-E830-4345-8A0F-431E97EA02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04F06A-538A-4A5F-A19B-6F376B245D4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B03F824-0005-45E3-B552-58BD9ED0E966}">
      <dgm:prSet/>
      <dgm:spPr/>
      <dgm:t>
        <a:bodyPr/>
        <a:lstStyle/>
        <a:p>
          <a:pPr>
            <a:lnSpc>
              <a:spcPct val="100000"/>
            </a:lnSpc>
          </a:pPr>
          <a:r>
            <a:rPr lang="tr-TR"/>
            <a:t>Canlı güçsüzleştirilmiş (atenüe) aşı </a:t>
          </a:r>
          <a:endParaRPr lang="en-US"/>
        </a:p>
      </dgm:t>
    </dgm:pt>
    <dgm:pt modelId="{E7E9BEEB-42BF-4B33-BA87-E984A5DE6FB9}" type="parTrans" cxnId="{E0592609-D48B-445E-9A85-8F40FE62274B}">
      <dgm:prSet/>
      <dgm:spPr/>
      <dgm:t>
        <a:bodyPr/>
        <a:lstStyle/>
        <a:p>
          <a:endParaRPr lang="en-US"/>
        </a:p>
      </dgm:t>
    </dgm:pt>
    <dgm:pt modelId="{B01F7C42-1E99-4746-B053-2EA3F0AC2F04}" type="sibTrans" cxnId="{E0592609-D48B-445E-9A85-8F40FE62274B}">
      <dgm:prSet/>
      <dgm:spPr/>
      <dgm:t>
        <a:bodyPr/>
        <a:lstStyle/>
        <a:p>
          <a:endParaRPr lang="en-US"/>
        </a:p>
      </dgm:t>
    </dgm:pt>
    <dgm:pt modelId="{0336C8C5-47B4-4D8D-B5F0-85918F9351D0}">
      <dgm:prSet/>
      <dgm:spPr/>
      <dgm:t>
        <a:bodyPr/>
        <a:lstStyle/>
        <a:p>
          <a:pPr>
            <a:lnSpc>
              <a:spcPct val="100000"/>
            </a:lnSpc>
          </a:pPr>
          <a:r>
            <a:rPr lang="tr-TR" dirty="0"/>
            <a:t>Enjeksiyonluk su ile çözüldükten sonra 4°C’de tutulmalı ve 4 saat içinde tüketilmelidir.</a:t>
          </a:r>
          <a:endParaRPr lang="en-US" dirty="0"/>
        </a:p>
      </dgm:t>
    </dgm:pt>
    <dgm:pt modelId="{3E2F64E3-599C-424C-8948-3FD3032E64F3}" type="parTrans" cxnId="{1C2B764D-8D88-4092-9CF7-F1986B493268}">
      <dgm:prSet/>
      <dgm:spPr/>
      <dgm:t>
        <a:bodyPr/>
        <a:lstStyle/>
        <a:p>
          <a:endParaRPr lang="en-US"/>
        </a:p>
      </dgm:t>
    </dgm:pt>
    <dgm:pt modelId="{247402E4-1ED8-4CE5-9D88-0547D877E5F8}" type="sibTrans" cxnId="{1C2B764D-8D88-4092-9CF7-F1986B493268}">
      <dgm:prSet/>
      <dgm:spPr/>
      <dgm:t>
        <a:bodyPr/>
        <a:lstStyle/>
        <a:p>
          <a:endParaRPr lang="en-US"/>
        </a:p>
      </dgm:t>
    </dgm:pt>
    <dgm:pt modelId="{93B95F15-2B03-4190-AC48-EC4FF460A008}">
      <dgm:prSet/>
      <dgm:spPr/>
      <dgm:t>
        <a:bodyPr/>
        <a:lstStyle/>
        <a:p>
          <a:pPr>
            <a:lnSpc>
              <a:spcPct val="100000"/>
            </a:lnSpc>
          </a:pPr>
          <a:r>
            <a:rPr lang="tr-TR"/>
            <a:t>Işık ve ısıya duyarlılığı yüksektir. </a:t>
          </a:r>
          <a:endParaRPr lang="en-US"/>
        </a:p>
      </dgm:t>
    </dgm:pt>
    <dgm:pt modelId="{8B88D464-4167-4F53-A015-5479994946CD}" type="parTrans" cxnId="{FDDE62EE-FE5F-419D-8E3F-65DD9364B6A2}">
      <dgm:prSet/>
      <dgm:spPr/>
      <dgm:t>
        <a:bodyPr/>
        <a:lstStyle/>
        <a:p>
          <a:endParaRPr lang="en-US"/>
        </a:p>
      </dgm:t>
    </dgm:pt>
    <dgm:pt modelId="{5D048EB6-78B5-4966-AC79-60E3B7ECA355}" type="sibTrans" cxnId="{FDDE62EE-FE5F-419D-8E3F-65DD9364B6A2}">
      <dgm:prSet/>
      <dgm:spPr/>
      <dgm:t>
        <a:bodyPr/>
        <a:lstStyle/>
        <a:p>
          <a:endParaRPr lang="en-US"/>
        </a:p>
      </dgm:t>
    </dgm:pt>
    <dgm:pt modelId="{05EA1342-BBCF-4145-A4CB-68B03B50B61F}">
      <dgm:prSet/>
      <dgm:spPr/>
      <dgm:t>
        <a:bodyPr/>
        <a:lstStyle/>
        <a:p>
          <a:pPr>
            <a:lnSpc>
              <a:spcPct val="100000"/>
            </a:lnSpc>
          </a:pPr>
          <a:r>
            <a:rPr lang="tr-TR"/>
            <a:t>Karanlıkta ve +2°C ila +8°C arasında buzdolabının üst rafında saklanmalıdır.</a:t>
          </a:r>
          <a:endParaRPr lang="en-US"/>
        </a:p>
      </dgm:t>
    </dgm:pt>
    <dgm:pt modelId="{71553E96-92B1-4354-B704-0BDD3E616152}" type="parTrans" cxnId="{7CB9C302-4E66-4885-BBBF-6D7430B7F2BB}">
      <dgm:prSet/>
      <dgm:spPr/>
      <dgm:t>
        <a:bodyPr/>
        <a:lstStyle/>
        <a:p>
          <a:endParaRPr lang="en-US"/>
        </a:p>
      </dgm:t>
    </dgm:pt>
    <dgm:pt modelId="{C129F6EA-1C96-49CB-BC81-BEB351A50287}" type="sibTrans" cxnId="{7CB9C302-4E66-4885-BBBF-6D7430B7F2BB}">
      <dgm:prSet/>
      <dgm:spPr/>
      <dgm:t>
        <a:bodyPr/>
        <a:lstStyle/>
        <a:p>
          <a:endParaRPr lang="en-US"/>
        </a:p>
      </dgm:t>
    </dgm:pt>
    <dgm:pt modelId="{E4B9DBF4-D5BA-4082-A088-65EBD4FAD8D5}" type="pres">
      <dgm:prSet presAssocID="{1504F06A-538A-4A5F-A19B-6F376B245D42}" presName="root" presStyleCnt="0">
        <dgm:presLayoutVars>
          <dgm:dir/>
          <dgm:resizeHandles val="exact"/>
        </dgm:presLayoutVars>
      </dgm:prSet>
      <dgm:spPr/>
    </dgm:pt>
    <dgm:pt modelId="{6B116F3F-9897-418D-ACB3-E8FBCD1AD809}" type="pres">
      <dgm:prSet presAssocID="{8B03F824-0005-45E3-B552-58BD9ED0E966}" presName="compNode" presStyleCnt="0"/>
      <dgm:spPr/>
    </dgm:pt>
    <dgm:pt modelId="{1E7387CC-0BA7-4CB4-A905-18FE1F122EB0}" type="pres">
      <dgm:prSet presAssocID="{8B03F824-0005-45E3-B552-58BD9ED0E966}" presName="bgRect" presStyleLbl="bgShp" presStyleIdx="0" presStyleCnt="4"/>
      <dgm:spPr/>
    </dgm:pt>
    <dgm:pt modelId="{0503081E-C682-4DB6-8EF8-4BBC96F12B10}" type="pres">
      <dgm:prSet presAssocID="{8B03F824-0005-45E3-B552-58BD9ED0E96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ğne"/>
        </a:ext>
      </dgm:extLst>
    </dgm:pt>
    <dgm:pt modelId="{846265B3-EEA0-4198-9AEC-273D2FF68D15}" type="pres">
      <dgm:prSet presAssocID="{8B03F824-0005-45E3-B552-58BD9ED0E966}" presName="spaceRect" presStyleCnt="0"/>
      <dgm:spPr/>
    </dgm:pt>
    <dgm:pt modelId="{BE5110AF-1942-47BE-93C8-0C3C267E4ABE}" type="pres">
      <dgm:prSet presAssocID="{8B03F824-0005-45E3-B552-58BD9ED0E966}" presName="parTx" presStyleLbl="revTx" presStyleIdx="0" presStyleCnt="4">
        <dgm:presLayoutVars>
          <dgm:chMax val="0"/>
          <dgm:chPref val="0"/>
        </dgm:presLayoutVars>
      </dgm:prSet>
      <dgm:spPr/>
    </dgm:pt>
    <dgm:pt modelId="{FC19BD2A-BE6B-460A-AB31-57597A9BBD63}" type="pres">
      <dgm:prSet presAssocID="{B01F7C42-1E99-4746-B053-2EA3F0AC2F04}" presName="sibTrans" presStyleCnt="0"/>
      <dgm:spPr/>
    </dgm:pt>
    <dgm:pt modelId="{B0CD37C5-91FA-4715-9BC6-CE19F17450FE}" type="pres">
      <dgm:prSet presAssocID="{0336C8C5-47B4-4D8D-B5F0-85918F9351D0}" presName="compNode" presStyleCnt="0"/>
      <dgm:spPr/>
    </dgm:pt>
    <dgm:pt modelId="{2E68E4CB-7307-46BD-BD7B-8B5771F0C075}" type="pres">
      <dgm:prSet presAssocID="{0336C8C5-47B4-4D8D-B5F0-85918F9351D0}" presName="bgRect" presStyleLbl="bgShp" presStyleIdx="1" presStyleCnt="4"/>
      <dgm:spPr/>
    </dgm:pt>
    <dgm:pt modelId="{355EDD81-42D9-4BF5-96A6-FA06F47F1CD3}" type="pres">
      <dgm:prSet presAssocID="{0336C8C5-47B4-4D8D-B5F0-85918F9351D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at"/>
        </a:ext>
      </dgm:extLst>
    </dgm:pt>
    <dgm:pt modelId="{9B793AE8-8329-4B92-B54C-53F3857915A5}" type="pres">
      <dgm:prSet presAssocID="{0336C8C5-47B4-4D8D-B5F0-85918F9351D0}" presName="spaceRect" presStyleCnt="0"/>
      <dgm:spPr/>
    </dgm:pt>
    <dgm:pt modelId="{0CAEFF56-99D4-4AC8-B909-D42A10CB3106}" type="pres">
      <dgm:prSet presAssocID="{0336C8C5-47B4-4D8D-B5F0-85918F9351D0}" presName="parTx" presStyleLbl="revTx" presStyleIdx="1" presStyleCnt="4">
        <dgm:presLayoutVars>
          <dgm:chMax val="0"/>
          <dgm:chPref val="0"/>
        </dgm:presLayoutVars>
      </dgm:prSet>
      <dgm:spPr/>
    </dgm:pt>
    <dgm:pt modelId="{D2EEF106-F5D4-4D2F-BB6C-99F6C2A302C4}" type="pres">
      <dgm:prSet presAssocID="{247402E4-1ED8-4CE5-9D88-0547D877E5F8}" presName="sibTrans" presStyleCnt="0"/>
      <dgm:spPr/>
    </dgm:pt>
    <dgm:pt modelId="{6E25919F-A71A-4A3B-8462-6B663367683C}" type="pres">
      <dgm:prSet presAssocID="{93B95F15-2B03-4190-AC48-EC4FF460A008}" presName="compNode" presStyleCnt="0"/>
      <dgm:spPr/>
    </dgm:pt>
    <dgm:pt modelId="{8CB8B0BE-4F70-46C8-AD7D-CBF1A0CDB1FD}" type="pres">
      <dgm:prSet presAssocID="{93B95F15-2B03-4190-AC48-EC4FF460A008}" presName="bgRect" presStyleLbl="bgShp" presStyleIdx="2" presStyleCnt="4"/>
      <dgm:spPr/>
    </dgm:pt>
    <dgm:pt modelId="{066EF522-0D07-4349-802D-8DF9EB589209}" type="pres">
      <dgm:prSet presAssocID="{93B95F15-2B03-4190-AC48-EC4FF460A00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mpul"/>
        </a:ext>
      </dgm:extLst>
    </dgm:pt>
    <dgm:pt modelId="{1FE51101-4169-4506-A819-F4B45555526A}" type="pres">
      <dgm:prSet presAssocID="{93B95F15-2B03-4190-AC48-EC4FF460A008}" presName="spaceRect" presStyleCnt="0"/>
      <dgm:spPr/>
    </dgm:pt>
    <dgm:pt modelId="{502E81BE-E0DE-483D-A72E-B978B25323D6}" type="pres">
      <dgm:prSet presAssocID="{93B95F15-2B03-4190-AC48-EC4FF460A008}" presName="parTx" presStyleLbl="revTx" presStyleIdx="2" presStyleCnt="4">
        <dgm:presLayoutVars>
          <dgm:chMax val="0"/>
          <dgm:chPref val="0"/>
        </dgm:presLayoutVars>
      </dgm:prSet>
      <dgm:spPr/>
    </dgm:pt>
    <dgm:pt modelId="{6A62AD70-1F37-4E72-B251-2DF9066D68DE}" type="pres">
      <dgm:prSet presAssocID="{5D048EB6-78B5-4966-AC79-60E3B7ECA355}" presName="sibTrans" presStyleCnt="0"/>
      <dgm:spPr/>
    </dgm:pt>
    <dgm:pt modelId="{5EED4738-0B6B-4656-89D7-B62A1CF30AF8}" type="pres">
      <dgm:prSet presAssocID="{05EA1342-BBCF-4145-A4CB-68B03B50B61F}" presName="compNode" presStyleCnt="0"/>
      <dgm:spPr/>
    </dgm:pt>
    <dgm:pt modelId="{FBCD1E78-C1A3-4BBA-BE3B-181FFCAEEEC2}" type="pres">
      <dgm:prSet presAssocID="{05EA1342-BBCF-4145-A4CB-68B03B50B61F}" presName="bgRect" presStyleLbl="bgShp" presStyleIdx="3" presStyleCnt="4"/>
      <dgm:spPr/>
    </dgm:pt>
    <dgm:pt modelId="{3B2020CA-80E4-458C-95F5-66314CBDC679}" type="pres">
      <dgm:prSet presAssocID="{05EA1342-BBCF-4145-A4CB-68B03B50B61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rmometre"/>
        </a:ext>
      </dgm:extLst>
    </dgm:pt>
    <dgm:pt modelId="{CEC6E185-7A16-41A6-94C6-B47D06A15429}" type="pres">
      <dgm:prSet presAssocID="{05EA1342-BBCF-4145-A4CB-68B03B50B61F}" presName="spaceRect" presStyleCnt="0"/>
      <dgm:spPr/>
    </dgm:pt>
    <dgm:pt modelId="{02EC7B19-9FB4-49DD-B0C2-A6023AFAF462}" type="pres">
      <dgm:prSet presAssocID="{05EA1342-BBCF-4145-A4CB-68B03B50B61F}" presName="parTx" presStyleLbl="revTx" presStyleIdx="3" presStyleCnt="4">
        <dgm:presLayoutVars>
          <dgm:chMax val="0"/>
          <dgm:chPref val="0"/>
        </dgm:presLayoutVars>
      </dgm:prSet>
      <dgm:spPr/>
    </dgm:pt>
  </dgm:ptLst>
  <dgm:cxnLst>
    <dgm:cxn modelId="{5C124E01-B8B1-4915-AE33-E8BDF81294B8}" type="presOf" srcId="{05EA1342-BBCF-4145-A4CB-68B03B50B61F}" destId="{02EC7B19-9FB4-49DD-B0C2-A6023AFAF462}" srcOrd="0" destOrd="0" presId="urn:microsoft.com/office/officeart/2018/2/layout/IconVerticalSolidList"/>
    <dgm:cxn modelId="{7CB9C302-4E66-4885-BBBF-6D7430B7F2BB}" srcId="{1504F06A-538A-4A5F-A19B-6F376B245D42}" destId="{05EA1342-BBCF-4145-A4CB-68B03B50B61F}" srcOrd="3" destOrd="0" parTransId="{71553E96-92B1-4354-B704-0BDD3E616152}" sibTransId="{C129F6EA-1C96-49CB-BC81-BEB351A50287}"/>
    <dgm:cxn modelId="{E0592609-D48B-445E-9A85-8F40FE62274B}" srcId="{1504F06A-538A-4A5F-A19B-6F376B245D42}" destId="{8B03F824-0005-45E3-B552-58BD9ED0E966}" srcOrd="0" destOrd="0" parTransId="{E7E9BEEB-42BF-4B33-BA87-E984A5DE6FB9}" sibTransId="{B01F7C42-1E99-4746-B053-2EA3F0AC2F04}"/>
    <dgm:cxn modelId="{1C2B764D-8D88-4092-9CF7-F1986B493268}" srcId="{1504F06A-538A-4A5F-A19B-6F376B245D42}" destId="{0336C8C5-47B4-4D8D-B5F0-85918F9351D0}" srcOrd="1" destOrd="0" parTransId="{3E2F64E3-599C-424C-8948-3FD3032E64F3}" sibTransId="{247402E4-1ED8-4CE5-9D88-0547D877E5F8}"/>
    <dgm:cxn modelId="{728EC27E-4043-432D-9220-52C2D05BE633}" type="presOf" srcId="{0336C8C5-47B4-4D8D-B5F0-85918F9351D0}" destId="{0CAEFF56-99D4-4AC8-B909-D42A10CB3106}" srcOrd="0" destOrd="0" presId="urn:microsoft.com/office/officeart/2018/2/layout/IconVerticalSolidList"/>
    <dgm:cxn modelId="{A35357C4-830D-4ED3-9129-9A2C19716853}" type="presOf" srcId="{8B03F824-0005-45E3-B552-58BD9ED0E966}" destId="{BE5110AF-1942-47BE-93C8-0C3C267E4ABE}" srcOrd="0" destOrd="0" presId="urn:microsoft.com/office/officeart/2018/2/layout/IconVerticalSolidList"/>
    <dgm:cxn modelId="{438105C9-7098-4DA1-99FB-D21BC4AB805D}" type="presOf" srcId="{93B95F15-2B03-4190-AC48-EC4FF460A008}" destId="{502E81BE-E0DE-483D-A72E-B978B25323D6}" srcOrd="0" destOrd="0" presId="urn:microsoft.com/office/officeart/2018/2/layout/IconVerticalSolidList"/>
    <dgm:cxn modelId="{7AAB5AD4-BF3E-4210-81B4-C93A0768E342}" type="presOf" srcId="{1504F06A-538A-4A5F-A19B-6F376B245D42}" destId="{E4B9DBF4-D5BA-4082-A088-65EBD4FAD8D5}" srcOrd="0" destOrd="0" presId="urn:microsoft.com/office/officeart/2018/2/layout/IconVerticalSolidList"/>
    <dgm:cxn modelId="{FDDE62EE-FE5F-419D-8E3F-65DD9364B6A2}" srcId="{1504F06A-538A-4A5F-A19B-6F376B245D42}" destId="{93B95F15-2B03-4190-AC48-EC4FF460A008}" srcOrd="2" destOrd="0" parTransId="{8B88D464-4167-4F53-A015-5479994946CD}" sibTransId="{5D048EB6-78B5-4966-AC79-60E3B7ECA355}"/>
    <dgm:cxn modelId="{2C238EA6-06DF-496F-B6E8-6FCE3D646BA8}" type="presParOf" srcId="{E4B9DBF4-D5BA-4082-A088-65EBD4FAD8D5}" destId="{6B116F3F-9897-418D-ACB3-E8FBCD1AD809}" srcOrd="0" destOrd="0" presId="urn:microsoft.com/office/officeart/2018/2/layout/IconVerticalSolidList"/>
    <dgm:cxn modelId="{315D061A-9C9E-4652-9D30-CE68A0BC906E}" type="presParOf" srcId="{6B116F3F-9897-418D-ACB3-E8FBCD1AD809}" destId="{1E7387CC-0BA7-4CB4-A905-18FE1F122EB0}" srcOrd="0" destOrd="0" presId="urn:microsoft.com/office/officeart/2018/2/layout/IconVerticalSolidList"/>
    <dgm:cxn modelId="{14769996-62B3-438B-AB3E-DA08069BCA31}" type="presParOf" srcId="{6B116F3F-9897-418D-ACB3-E8FBCD1AD809}" destId="{0503081E-C682-4DB6-8EF8-4BBC96F12B10}" srcOrd="1" destOrd="0" presId="urn:microsoft.com/office/officeart/2018/2/layout/IconVerticalSolidList"/>
    <dgm:cxn modelId="{8DB6829F-933A-433E-A024-8026855B0215}" type="presParOf" srcId="{6B116F3F-9897-418D-ACB3-E8FBCD1AD809}" destId="{846265B3-EEA0-4198-9AEC-273D2FF68D15}" srcOrd="2" destOrd="0" presId="urn:microsoft.com/office/officeart/2018/2/layout/IconVerticalSolidList"/>
    <dgm:cxn modelId="{9A14C855-DFC0-41DE-B1B2-5496F649DE71}" type="presParOf" srcId="{6B116F3F-9897-418D-ACB3-E8FBCD1AD809}" destId="{BE5110AF-1942-47BE-93C8-0C3C267E4ABE}" srcOrd="3" destOrd="0" presId="urn:microsoft.com/office/officeart/2018/2/layout/IconVerticalSolidList"/>
    <dgm:cxn modelId="{CF539F42-EF65-4EAE-8353-9C4D191EAD8A}" type="presParOf" srcId="{E4B9DBF4-D5BA-4082-A088-65EBD4FAD8D5}" destId="{FC19BD2A-BE6B-460A-AB31-57597A9BBD63}" srcOrd="1" destOrd="0" presId="urn:microsoft.com/office/officeart/2018/2/layout/IconVerticalSolidList"/>
    <dgm:cxn modelId="{D46132FF-76E4-4A48-8A2F-D94BAB8C782B}" type="presParOf" srcId="{E4B9DBF4-D5BA-4082-A088-65EBD4FAD8D5}" destId="{B0CD37C5-91FA-4715-9BC6-CE19F17450FE}" srcOrd="2" destOrd="0" presId="urn:microsoft.com/office/officeart/2018/2/layout/IconVerticalSolidList"/>
    <dgm:cxn modelId="{2AA77CAA-03EA-4B47-9FA7-DBC055A0E17F}" type="presParOf" srcId="{B0CD37C5-91FA-4715-9BC6-CE19F17450FE}" destId="{2E68E4CB-7307-46BD-BD7B-8B5771F0C075}" srcOrd="0" destOrd="0" presId="urn:microsoft.com/office/officeart/2018/2/layout/IconVerticalSolidList"/>
    <dgm:cxn modelId="{4A1A89BA-89C0-477A-9B51-3FAC5D8135FD}" type="presParOf" srcId="{B0CD37C5-91FA-4715-9BC6-CE19F17450FE}" destId="{355EDD81-42D9-4BF5-96A6-FA06F47F1CD3}" srcOrd="1" destOrd="0" presId="urn:microsoft.com/office/officeart/2018/2/layout/IconVerticalSolidList"/>
    <dgm:cxn modelId="{48883378-DFCE-4D65-9723-95E192EF9616}" type="presParOf" srcId="{B0CD37C5-91FA-4715-9BC6-CE19F17450FE}" destId="{9B793AE8-8329-4B92-B54C-53F3857915A5}" srcOrd="2" destOrd="0" presId="urn:microsoft.com/office/officeart/2018/2/layout/IconVerticalSolidList"/>
    <dgm:cxn modelId="{62733202-DAC0-4AAF-B166-8021CF8D6817}" type="presParOf" srcId="{B0CD37C5-91FA-4715-9BC6-CE19F17450FE}" destId="{0CAEFF56-99D4-4AC8-B909-D42A10CB3106}" srcOrd="3" destOrd="0" presId="urn:microsoft.com/office/officeart/2018/2/layout/IconVerticalSolidList"/>
    <dgm:cxn modelId="{0AC8F946-CD4F-4773-9F92-CAC20A5CE8CE}" type="presParOf" srcId="{E4B9DBF4-D5BA-4082-A088-65EBD4FAD8D5}" destId="{D2EEF106-F5D4-4D2F-BB6C-99F6C2A302C4}" srcOrd="3" destOrd="0" presId="urn:microsoft.com/office/officeart/2018/2/layout/IconVerticalSolidList"/>
    <dgm:cxn modelId="{7D15157A-49D7-40E2-9B83-75B7B97939BD}" type="presParOf" srcId="{E4B9DBF4-D5BA-4082-A088-65EBD4FAD8D5}" destId="{6E25919F-A71A-4A3B-8462-6B663367683C}" srcOrd="4" destOrd="0" presId="urn:microsoft.com/office/officeart/2018/2/layout/IconVerticalSolidList"/>
    <dgm:cxn modelId="{01C2DD43-6C2D-461A-AC69-E8D8EB0CE71B}" type="presParOf" srcId="{6E25919F-A71A-4A3B-8462-6B663367683C}" destId="{8CB8B0BE-4F70-46C8-AD7D-CBF1A0CDB1FD}" srcOrd="0" destOrd="0" presId="urn:microsoft.com/office/officeart/2018/2/layout/IconVerticalSolidList"/>
    <dgm:cxn modelId="{07246628-FC7C-459D-8C4B-2ADD65DB7FE3}" type="presParOf" srcId="{6E25919F-A71A-4A3B-8462-6B663367683C}" destId="{066EF522-0D07-4349-802D-8DF9EB589209}" srcOrd="1" destOrd="0" presId="urn:microsoft.com/office/officeart/2018/2/layout/IconVerticalSolidList"/>
    <dgm:cxn modelId="{E36A6979-9529-4330-ACAB-29B73EE68E67}" type="presParOf" srcId="{6E25919F-A71A-4A3B-8462-6B663367683C}" destId="{1FE51101-4169-4506-A819-F4B45555526A}" srcOrd="2" destOrd="0" presId="urn:microsoft.com/office/officeart/2018/2/layout/IconVerticalSolidList"/>
    <dgm:cxn modelId="{A6A06306-6C29-448F-B26E-E9F2EB2BDE89}" type="presParOf" srcId="{6E25919F-A71A-4A3B-8462-6B663367683C}" destId="{502E81BE-E0DE-483D-A72E-B978B25323D6}" srcOrd="3" destOrd="0" presId="urn:microsoft.com/office/officeart/2018/2/layout/IconVerticalSolidList"/>
    <dgm:cxn modelId="{7F095B7E-7EB9-492D-8D03-8C4B70EBE9D9}" type="presParOf" srcId="{E4B9DBF4-D5BA-4082-A088-65EBD4FAD8D5}" destId="{6A62AD70-1F37-4E72-B251-2DF9066D68DE}" srcOrd="5" destOrd="0" presId="urn:microsoft.com/office/officeart/2018/2/layout/IconVerticalSolidList"/>
    <dgm:cxn modelId="{EF8E0F16-82D3-452E-9A1F-F6BB9AD70382}" type="presParOf" srcId="{E4B9DBF4-D5BA-4082-A088-65EBD4FAD8D5}" destId="{5EED4738-0B6B-4656-89D7-B62A1CF30AF8}" srcOrd="6" destOrd="0" presId="urn:microsoft.com/office/officeart/2018/2/layout/IconVerticalSolidList"/>
    <dgm:cxn modelId="{41CC1D60-613E-49DD-A5EE-338C02AC7F3E}" type="presParOf" srcId="{5EED4738-0B6B-4656-89D7-B62A1CF30AF8}" destId="{FBCD1E78-C1A3-4BBA-BE3B-181FFCAEEEC2}" srcOrd="0" destOrd="0" presId="urn:microsoft.com/office/officeart/2018/2/layout/IconVerticalSolidList"/>
    <dgm:cxn modelId="{202E6B35-D087-4E1D-951C-036B7ADFB264}" type="presParOf" srcId="{5EED4738-0B6B-4656-89D7-B62A1CF30AF8}" destId="{3B2020CA-80E4-458C-95F5-66314CBDC679}" srcOrd="1" destOrd="0" presId="urn:microsoft.com/office/officeart/2018/2/layout/IconVerticalSolidList"/>
    <dgm:cxn modelId="{C4727823-4349-4226-9952-51FC31C20DA6}" type="presParOf" srcId="{5EED4738-0B6B-4656-89D7-B62A1CF30AF8}" destId="{CEC6E185-7A16-41A6-94C6-B47D06A15429}" srcOrd="2" destOrd="0" presId="urn:microsoft.com/office/officeart/2018/2/layout/IconVerticalSolidList"/>
    <dgm:cxn modelId="{0398E281-21AA-4497-8B7B-83106DA45532}" type="presParOf" srcId="{5EED4738-0B6B-4656-89D7-B62A1CF30AF8}" destId="{02EC7B19-9FB4-49DD-B0C2-A6023AFAF46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C080E-EA1C-40A3-8163-987CE98607B4}">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CEA5C-70B0-4F5A-8B9A-4BDDBFF59995}">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D7B200-8986-4FF5-8B57-9AC9BC764909}">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tr-TR" sz="2500" kern="1200" dirty="0" err="1"/>
            <a:t>Rekombinant</a:t>
          </a:r>
          <a:r>
            <a:rPr lang="tr-TR" sz="2500" kern="1200" dirty="0"/>
            <a:t> </a:t>
          </a:r>
          <a:r>
            <a:rPr lang="tr-TR" sz="2500" kern="1200" dirty="0" err="1"/>
            <a:t>HBsAg</a:t>
          </a:r>
          <a:endParaRPr lang="en-US" sz="2500" kern="1200" dirty="0"/>
        </a:p>
      </dsp:txBody>
      <dsp:txXfrm>
        <a:off x="1435590" y="531"/>
        <a:ext cx="9080009" cy="1242935"/>
      </dsp:txXfrm>
    </dsp:sp>
    <dsp:sp modelId="{1FB88EA2-CC68-4038-AFF6-324E14071F60}">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9A104D-3B2A-4E32-B779-4E5ECF24DE0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37975-DFE9-4B10-A92D-B7EB59EAF7A1}">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tr-TR" sz="2500" kern="1200" dirty="0"/>
            <a:t>0, 1, 6 ay şeması ile 3 doz şeklinde </a:t>
          </a:r>
          <a:r>
            <a:rPr lang="tr-TR" sz="2500" kern="1200" dirty="0" err="1"/>
            <a:t>i.m</a:t>
          </a:r>
          <a:endParaRPr lang="tr-TR" sz="2500" kern="1200" dirty="0"/>
        </a:p>
      </dsp:txBody>
      <dsp:txXfrm>
        <a:off x="1435590" y="1554201"/>
        <a:ext cx="9080009" cy="1242935"/>
      </dsp:txXfrm>
    </dsp:sp>
    <dsp:sp modelId="{91A94B5A-C45F-4FBF-87AB-8FBF5F0E107D}">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82803-170D-4770-B25B-F86836FD180E}">
      <dsp:nvSpPr>
        <dsp:cNvPr id="0" name=""/>
        <dsp:cNvSpPr/>
      </dsp:nvSpPr>
      <dsp:spPr>
        <a:xfrm>
          <a:off x="375988" y="3387531"/>
          <a:ext cx="683614" cy="6836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E3991-E830-4345-8A0F-431E97EA02E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tr-TR" sz="2500" kern="1200" dirty="0"/>
            <a:t>Dondurulmamalıdır, donmuş ise atılmalıdır.</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387CC-0BA7-4CB4-A905-18FE1F122EB0}">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03081E-C682-4DB6-8EF8-4BBC96F12B10}">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5110AF-1942-47BE-93C8-0C3C267E4ABE}">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tr-TR" sz="2200" kern="1200"/>
            <a:t>Canlı güçsüzleştirilmiş (atenüe) aşı </a:t>
          </a:r>
          <a:endParaRPr lang="en-US" sz="2200" kern="1200"/>
        </a:p>
      </dsp:txBody>
      <dsp:txXfrm>
        <a:off x="1057183" y="1805"/>
        <a:ext cx="9458416" cy="915310"/>
      </dsp:txXfrm>
    </dsp:sp>
    <dsp:sp modelId="{2E68E4CB-7307-46BD-BD7B-8B5771F0C075}">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EDD81-42D9-4BF5-96A6-FA06F47F1CD3}">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AEFF56-99D4-4AC8-B909-D42A10CB3106}">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tr-TR" sz="2200" kern="1200" dirty="0"/>
            <a:t>Enjeksiyonluk su ile çözüldükten sonra 4°C’de tutulmalı ve 4 saat içinde tüketilmelidir.</a:t>
          </a:r>
          <a:endParaRPr lang="en-US" sz="2200" kern="1200" dirty="0"/>
        </a:p>
      </dsp:txBody>
      <dsp:txXfrm>
        <a:off x="1057183" y="1145944"/>
        <a:ext cx="9458416" cy="915310"/>
      </dsp:txXfrm>
    </dsp:sp>
    <dsp:sp modelId="{8CB8B0BE-4F70-46C8-AD7D-CBF1A0CDB1FD}">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F522-0D07-4349-802D-8DF9EB589209}">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2E81BE-E0DE-483D-A72E-B978B25323D6}">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tr-TR" sz="2200" kern="1200"/>
            <a:t>Işık ve ısıya duyarlılığı yüksektir. </a:t>
          </a:r>
          <a:endParaRPr lang="en-US" sz="2200" kern="1200"/>
        </a:p>
      </dsp:txBody>
      <dsp:txXfrm>
        <a:off x="1057183" y="2290082"/>
        <a:ext cx="9458416" cy="915310"/>
      </dsp:txXfrm>
    </dsp:sp>
    <dsp:sp modelId="{FBCD1E78-C1A3-4BBA-BE3B-181FFCAEEEC2}">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020CA-80E4-458C-95F5-66314CBDC679}">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C7B19-9FB4-49DD-B0C2-A6023AFAF462}">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tr-TR" sz="2200" kern="1200"/>
            <a:t>Karanlıkta ve +2°C ila +8°C arasında buzdolabının üst rafında saklanmalıdır.</a:t>
          </a:r>
          <a:endParaRPr lang="en-US" sz="2200" kern="1200"/>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F7335-E2F8-4ED4-B88B-2C440D7F88ED}" type="datetimeFigureOut">
              <a:rPr lang="tr-TR" smtClean="0"/>
              <a:t>3.12.2024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524BF-EACD-461E-87B0-C78EF4BD60BA}" type="slidenum">
              <a:rPr lang="tr-TR" smtClean="0"/>
              <a:t>‹#›</a:t>
            </a:fld>
            <a:endParaRPr lang="tr-TR"/>
          </a:p>
        </p:txBody>
      </p:sp>
    </p:spTree>
    <p:extLst>
      <p:ext uri="{BB962C8B-B14F-4D97-AF65-F5344CB8AC3E}">
        <p14:creationId xmlns:p14="http://schemas.microsoft.com/office/powerpoint/2010/main" val="350313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Aşılamada, kişinin etkenle karşılaşarak vücudunun bağışıklık oluşturması ama bu sırada hastalığa yakalanmaması istenir</a:t>
            </a:r>
          </a:p>
        </p:txBody>
      </p:sp>
      <p:sp>
        <p:nvSpPr>
          <p:cNvPr id="4" name="Slayt Numarası Yer Tutucusu 3"/>
          <p:cNvSpPr>
            <a:spLocks noGrp="1"/>
          </p:cNvSpPr>
          <p:nvPr>
            <p:ph type="sldNum" sz="quarter" idx="5"/>
          </p:nvPr>
        </p:nvSpPr>
        <p:spPr/>
        <p:txBody>
          <a:bodyPr/>
          <a:lstStyle/>
          <a:p>
            <a:fld id="{ADB524BF-EACD-461E-87B0-C78EF4BD60BA}" type="slidenum">
              <a:rPr lang="tr-TR" smtClean="0"/>
              <a:t>6</a:t>
            </a:fld>
            <a:endParaRPr lang="tr-TR"/>
          </a:p>
        </p:txBody>
      </p:sp>
    </p:spTree>
    <p:extLst>
      <p:ext uri="{BB962C8B-B14F-4D97-AF65-F5344CB8AC3E}">
        <p14:creationId xmlns:p14="http://schemas.microsoft.com/office/powerpoint/2010/main" val="1322202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En alt </a:t>
            </a:r>
            <a:r>
              <a:rPr lang="tr-TR" dirty="0" err="1"/>
              <a:t>kısıma</a:t>
            </a:r>
            <a:r>
              <a:rPr lang="tr-TR" dirty="0"/>
              <a:t> dolap ısısını sabit tutmasına yardımcı olmak üzere su şişeleri yerleştirilir. </a:t>
            </a:r>
            <a:r>
              <a:rPr lang="tr-TR" sz="1200" dirty="0"/>
              <a:t>Buzdolabı güneş ışığından uzak serin bir yerde bulunmalı, duvardan en az 20 cm uzakta bulunmalıdır.</a:t>
            </a:r>
          </a:p>
          <a:p>
            <a:endParaRPr lang="tr-TR" dirty="0"/>
          </a:p>
        </p:txBody>
      </p:sp>
      <p:sp>
        <p:nvSpPr>
          <p:cNvPr id="4" name="Slayt Numarası Yer Tutucusu 3"/>
          <p:cNvSpPr>
            <a:spLocks noGrp="1"/>
          </p:cNvSpPr>
          <p:nvPr>
            <p:ph type="sldNum" sz="quarter" idx="5"/>
          </p:nvPr>
        </p:nvSpPr>
        <p:spPr/>
        <p:txBody>
          <a:bodyPr/>
          <a:lstStyle/>
          <a:p>
            <a:fld id="{ADB524BF-EACD-461E-87B0-C78EF4BD60BA}" type="slidenum">
              <a:rPr lang="tr-TR" smtClean="0"/>
              <a:t>30</a:t>
            </a:fld>
            <a:endParaRPr lang="tr-TR"/>
          </a:p>
        </p:txBody>
      </p:sp>
    </p:spTree>
    <p:extLst>
      <p:ext uri="{BB962C8B-B14F-4D97-AF65-F5344CB8AC3E}">
        <p14:creationId xmlns:p14="http://schemas.microsoft.com/office/powerpoint/2010/main" val="219911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İnaktif</a:t>
            </a:r>
            <a:r>
              <a:rPr lang="tr-TR" dirty="0"/>
              <a:t> aşı, Tek dozluk flakonlarda </a:t>
            </a:r>
            <a:r>
              <a:rPr lang="tr-TR" dirty="0" err="1"/>
              <a:t>tiyomersal</a:t>
            </a:r>
            <a:r>
              <a:rPr lang="tr-TR" dirty="0"/>
              <a:t> yoktur. +2° ila +8°C’de saklanmalı</a:t>
            </a:r>
          </a:p>
        </p:txBody>
      </p:sp>
      <p:sp>
        <p:nvSpPr>
          <p:cNvPr id="4" name="Slayt Numarası Yer Tutucusu 3"/>
          <p:cNvSpPr>
            <a:spLocks noGrp="1"/>
          </p:cNvSpPr>
          <p:nvPr>
            <p:ph type="sldNum" sz="quarter" idx="5"/>
          </p:nvPr>
        </p:nvSpPr>
        <p:spPr/>
        <p:txBody>
          <a:bodyPr/>
          <a:lstStyle/>
          <a:p>
            <a:fld id="{ADB524BF-EACD-461E-87B0-C78EF4BD60BA}" type="slidenum">
              <a:rPr lang="tr-TR" smtClean="0"/>
              <a:t>33</a:t>
            </a:fld>
            <a:endParaRPr lang="tr-TR"/>
          </a:p>
        </p:txBody>
      </p:sp>
    </p:spTree>
    <p:extLst>
      <p:ext uri="{BB962C8B-B14F-4D97-AF65-F5344CB8AC3E}">
        <p14:creationId xmlns:p14="http://schemas.microsoft.com/office/powerpoint/2010/main" val="960350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 ila +8°C’de saklanmalı</a:t>
            </a:r>
          </a:p>
        </p:txBody>
      </p:sp>
      <p:sp>
        <p:nvSpPr>
          <p:cNvPr id="4" name="Slayt Numarası Yer Tutucusu 3"/>
          <p:cNvSpPr>
            <a:spLocks noGrp="1"/>
          </p:cNvSpPr>
          <p:nvPr>
            <p:ph type="sldNum" sz="quarter" idx="5"/>
          </p:nvPr>
        </p:nvSpPr>
        <p:spPr/>
        <p:txBody>
          <a:bodyPr/>
          <a:lstStyle/>
          <a:p>
            <a:fld id="{ADB524BF-EACD-461E-87B0-C78EF4BD60BA}" type="slidenum">
              <a:rPr lang="tr-TR" smtClean="0"/>
              <a:t>36</a:t>
            </a:fld>
            <a:endParaRPr lang="tr-TR"/>
          </a:p>
        </p:txBody>
      </p:sp>
    </p:spTree>
    <p:extLst>
      <p:ext uri="{BB962C8B-B14F-4D97-AF65-F5344CB8AC3E}">
        <p14:creationId xmlns:p14="http://schemas.microsoft.com/office/powerpoint/2010/main" val="157336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Kayıtlara göre BCG yapıldığı bilinen çocuklarda ve BCG </a:t>
            </a:r>
            <a:r>
              <a:rPr lang="tr-TR" sz="1200" dirty="0" err="1"/>
              <a:t>skarı</a:t>
            </a:r>
            <a:r>
              <a:rPr lang="tr-TR" sz="1200" dirty="0"/>
              <a:t> bulunan çocuklarda herhangi bir yaşta kontrol amacıyla TCT yapılmasına gerek yoktur. </a:t>
            </a:r>
          </a:p>
          <a:p>
            <a:endParaRPr lang="tr-TR" dirty="0"/>
          </a:p>
        </p:txBody>
      </p:sp>
      <p:sp>
        <p:nvSpPr>
          <p:cNvPr id="4" name="Slayt Numarası Yer Tutucusu 3"/>
          <p:cNvSpPr>
            <a:spLocks noGrp="1"/>
          </p:cNvSpPr>
          <p:nvPr>
            <p:ph type="sldNum" sz="quarter" idx="5"/>
          </p:nvPr>
        </p:nvSpPr>
        <p:spPr/>
        <p:txBody>
          <a:bodyPr/>
          <a:lstStyle/>
          <a:p>
            <a:fld id="{ADB524BF-EACD-461E-87B0-C78EF4BD60BA}" type="slidenum">
              <a:rPr lang="tr-TR" smtClean="0"/>
              <a:t>38</a:t>
            </a:fld>
            <a:endParaRPr lang="tr-TR"/>
          </a:p>
        </p:txBody>
      </p:sp>
    </p:spTree>
    <p:extLst>
      <p:ext uri="{BB962C8B-B14F-4D97-AF65-F5344CB8AC3E}">
        <p14:creationId xmlns:p14="http://schemas.microsoft.com/office/powerpoint/2010/main" val="3146091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Aşı uygulaması sonrası istenmeyen etkiler (12 ay sonraya kadar uzayabilir): Yaygın hastalık tablosu Osteomiyelit </a:t>
            </a:r>
            <a:r>
              <a:rPr lang="tr-TR" dirty="0" err="1"/>
              <a:t>Abse</a:t>
            </a:r>
            <a:r>
              <a:rPr lang="tr-TR" dirty="0"/>
              <a:t> Bölgesel </a:t>
            </a:r>
            <a:r>
              <a:rPr lang="tr-TR" dirty="0" err="1"/>
              <a:t>lenfadenit</a:t>
            </a:r>
            <a:r>
              <a:rPr lang="tr-TR" dirty="0"/>
              <a:t> </a:t>
            </a:r>
          </a:p>
        </p:txBody>
      </p:sp>
      <p:sp>
        <p:nvSpPr>
          <p:cNvPr id="4" name="Slayt Numarası Yer Tutucusu 3"/>
          <p:cNvSpPr>
            <a:spLocks noGrp="1"/>
          </p:cNvSpPr>
          <p:nvPr>
            <p:ph type="sldNum" sz="quarter" idx="5"/>
          </p:nvPr>
        </p:nvSpPr>
        <p:spPr/>
        <p:txBody>
          <a:bodyPr/>
          <a:lstStyle/>
          <a:p>
            <a:fld id="{ADB524BF-EACD-461E-87B0-C78EF4BD60BA}" type="slidenum">
              <a:rPr lang="tr-TR" smtClean="0"/>
              <a:t>41</a:t>
            </a:fld>
            <a:endParaRPr lang="tr-TR"/>
          </a:p>
        </p:txBody>
      </p:sp>
    </p:spTree>
    <p:extLst>
      <p:ext uri="{BB962C8B-B14F-4D97-AF65-F5344CB8AC3E}">
        <p14:creationId xmlns:p14="http://schemas.microsoft.com/office/powerpoint/2010/main" val="194555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•Yan etkilerinin aşı içerisinde bulunan kızamık bileşenine ait olduğu vurgulanmalıdır. </a:t>
            </a:r>
          </a:p>
        </p:txBody>
      </p:sp>
      <p:sp>
        <p:nvSpPr>
          <p:cNvPr id="4" name="Slayt Numarası Yer Tutucusu 3"/>
          <p:cNvSpPr>
            <a:spLocks noGrp="1"/>
          </p:cNvSpPr>
          <p:nvPr>
            <p:ph type="sldNum" sz="quarter" idx="5"/>
          </p:nvPr>
        </p:nvSpPr>
        <p:spPr/>
        <p:txBody>
          <a:bodyPr/>
          <a:lstStyle/>
          <a:p>
            <a:fld id="{ADB524BF-EACD-461E-87B0-C78EF4BD60BA}" type="slidenum">
              <a:rPr lang="tr-TR" smtClean="0"/>
              <a:t>46</a:t>
            </a:fld>
            <a:endParaRPr lang="tr-TR"/>
          </a:p>
        </p:txBody>
      </p:sp>
    </p:spTree>
    <p:extLst>
      <p:ext uri="{BB962C8B-B14F-4D97-AF65-F5344CB8AC3E}">
        <p14:creationId xmlns:p14="http://schemas.microsoft.com/office/powerpoint/2010/main" val="284137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ASİE izleme sisteminin temel amacı aşılama hizmetinin kalitesini iyileştirmek ve aşılamanın kabul edilebilirliğini arttırmaktır. </a:t>
            </a:r>
            <a:r>
              <a:rPr lang="tr-TR" b="0" i="0" dirty="0">
                <a:solidFill>
                  <a:srgbClr val="212529"/>
                </a:solidFill>
                <a:effectLst/>
                <a:latin typeface="font_default"/>
              </a:rPr>
              <a:t> Aşılama sonrası gelişen istenmeyen etki, ebeveynleri çocuklarının daha sonraki aşılarını yaptırma açısından </a:t>
            </a:r>
            <a:r>
              <a:rPr lang="tr-TR" b="0" i="0" dirty="0" err="1">
                <a:solidFill>
                  <a:srgbClr val="212529"/>
                </a:solidFill>
                <a:effectLst/>
                <a:latin typeface="font_default"/>
              </a:rPr>
              <a:t>tereddüte</a:t>
            </a:r>
            <a:r>
              <a:rPr lang="tr-TR" b="0" i="0" dirty="0">
                <a:solidFill>
                  <a:srgbClr val="212529"/>
                </a:solidFill>
                <a:effectLst/>
                <a:latin typeface="font_default"/>
              </a:rPr>
              <a:t> sevk edebilmektedir. Çocukların aşı ile korunmaları mümkünken böylesi davranış eğilimleri sonucunda hastalıklara yakalanabilir, ciddi şekilde hastalanabilir ve hatta hayatlarını kaybedebilirler. Bu arada başka sebeplere bağlı olup aşıya bağlı bir yan etki şeklinde algılanabilen durumlarla yaygın şekilde karşılaşılabilmektedir. Bu sebeple aşıya bağlı istenmeyen etki </a:t>
            </a:r>
            <a:r>
              <a:rPr lang="tr-TR" b="0" i="0" dirty="0" err="1">
                <a:solidFill>
                  <a:srgbClr val="212529"/>
                </a:solidFill>
                <a:effectLst/>
                <a:latin typeface="font_default"/>
              </a:rPr>
              <a:t>sürveyansı</a:t>
            </a:r>
            <a:r>
              <a:rPr lang="tr-TR" b="0" i="0" dirty="0">
                <a:solidFill>
                  <a:srgbClr val="212529"/>
                </a:solidFill>
                <a:effectLst/>
                <a:latin typeface="font_default"/>
              </a:rPr>
              <a:t>, halkın bağışıklama programına olan güveninin korunması açısından önem taşımaktadır.</a:t>
            </a:r>
            <a:endParaRPr lang="tr-TR" dirty="0"/>
          </a:p>
        </p:txBody>
      </p:sp>
      <p:sp>
        <p:nvSpPr>
          <p:cNvPr id="4" name="Slayt Numarası Yer Tutucusu 3"/>
          <p:cNvSpPr>
            <a:spLocks noGrp="1"/>
          </p:cNvSpPr>
          <p:nvPr>
            <p:ph type="sldNum" sz="quarter" idx="5"/>
          </p:nvPr>
        </p:nvSpPr>
        <p:spPr/>
        <p:txBody>
          <a:bodyPr/>
          <a:lstStyle/>
          <a:p>
            <a:fld id="{ADB524BF-EACD-461E-87B0-C78EF4BD60BA}" type="slidenum">
              <a:rPr lang="tr-TR" smtClean="0"/>
              <a:t>58</a:t>
            </a:fld>
            <a:endParaRPr lang="tr-TR"/>
          </a:p>
        </p:txBody>
      </p:sp>
    </p:spTree>
    <p:extLst>
      <p:ext uri="{BB962C8B-B14F-4D97-AF65-F5344CB8AC3E}">
        <p14:creationId xmlns:p14="http://schemas.microsoft.com/office/powerpoint/2010/main" val="1292943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ASİE İzleme Sistemine dahil olan ve Aşı Sonrası İstenmeyen Etki Bildirim ve İnceleme Formu doldurularak bildirimi yapılacak. Vakanın sahadaki incelemesinin yapılabilmesi için 24 saat içinde İl ASİE Sorumlusuna haber verip formun bir kopyasını iletir. </a:t>
            </a:r>
          </a:p>
          <a:p>
            <a:endParaRPr lang="tr-TR" dirty="0"/>
          </a:p>
        </p:txBody>
      </p:sp>
      <p:sp>
        <p:nvSpPr>
          <p:cNvPr id="4" name="Slayt Numarası Yer Tutucusu 3"/>
          <p:cNvSpPr>
            <a:spLocks noGrp="1"/>
          </p:cNvSpPr>
          <p:nvPr>
            <p:ph type="sldNum" sz="quarter" idx="5"/>
          </p:nvPr>
        </p:nvSpPr>
        <p:spPr/>
        <p:txBody>
          <a:bodyPr/>
          <a:lstStyle/>
          <a:p>
            <a:fld id="{ADB524BF-EACD-461E-87B0-C78EF4BD60BA}" type="slidenum">
              <a:rPr lang="tr-TR" smtClean="0"/>
              <a:t>61</a:t>
            </a:fld>
            <a:endParaRPr lang="tr-TR"/>
          </a:p>
        </p:txBody>
      </p:sp>
    </p:spTree>
    <p:extLst>
      <p:ext uri="{BB962C8B-B14F-4D97-AF65-F5344CB8AC3E}">
        <p14:creationId xmlns:p14="http://schemas.microsoft.com/office/powerpoint/2010/main" val="3395023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Amerika Birleşik Devletleri'nde rutin aşılanan bebekler ve çocuklar için profilaktik antipiretik/analjezik ajanların uygulanmamasını önermektedir. •Aşılama sonrasında ateş veya ağrılı lokal veya sistemik reaksiyon gelişen bebek ve çocuklar için terapötik antipiretik/analjezik ajanların (</a:t>
            </a:r>
            <a:r>
              <a:rPr lang="tr-TR" dirty="0" err="1"/>
              <a:t>örn</a:t>
            </a:r>
            <a:r>
              <a:rPr lang="tr-TR" dirty="0"/>
              <a:t>. asetaminofen , </a:t>
            </a:r>
            <a:r>
              <a:rPr lang="tr-TR" dirty="0" err="1"/>
              <a:t>ibuprofen</a:t>
            </a:r>
            <a:r>
              <a:rPr lang="tr-TR" dirty="0"/>
              <a:t> ) kullanılmasını öneriyoruz</a:t>
            </a:r>
          </a:p>
        </p:txBody>
      </p:sp>
      <p:sp>
        <p:nvSpPr>
          <p:cNvPr id="4" name="Slayt Numarası Yer Tutucusu 3"/>
          <p:cNvSpPr>
            <a:spLocks noGrp="1"/>
          </p:cNvSpPr>
          <p:nvPr>
            <p:ph type="sldNum" sz="quarter" idx="5"/>
          </p:nvPr>
        </p:nvSpPr>
        <p:spPr/>
        <p:txBody>
          <a:bodyPr/>
          <a:lstStyle/>
          <a:p>
            <a:fld id="{ADB524BF-EACD-461E-87B0-C78EF4BD60BA}" type="slidenum">
              <a:rPr lang="tr-TR" smtClean="0"/>
              <a:t>67</a:t>
            </a:fld>
            <a:endParaRPr lang="tr-TR"/>
          </a:p>
        </p:txBody>
      </p:sp>
    </p:spTree>
    <p:extLst>
      <p:ext uri="{BB962C8B-B14F-4D97-AF65-F5344CB8AC3E}">
        <p14:creationId xmlns:p14="http://schemas.microsoft.com/office/powerpoint/2010/main" val="210816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•Amerika Birleşik Devletleri'nde HPV aşısı 45 yaşına kadar onaylanmıştır.</a:t>
            </a:r>
          </a:p>
          <a:p>
            <a:r>
              <a:rPr lang="tr-TR" dirty="0">
                <a:sym typeface="Wingdings" panose="05000000000000000000" pitchFamily="2" charset="2"/>
              </a:rPr>
              <a:t> </a:t>
            </a:r>
            <a:r>
              <a:rPr lang="tr-TR" dirty="0"/>
              <a:t>EKMUD-Erişkin Bağışıklama Rehberi 2023</a:t>
            </a:r>
          </a:p>
        </p:txBody>
      </p:sp>
      <p:sp>
        <p:nvSpPr>
          <p:cNvPr id="4" name="Slayt Numarası Yer Tutucusu 3"/>
          <p:cNvSpPr>
            <a:spLocks noGrp="1"/>
          </p:cNvSpPr>
          <p:nvPr>
            <p:ph type="sldNum" sz="quarter" idx="5"/>
          </p:nvPr>
        </p:nvSpPr>
        <p:spPr/>
        <p:txBody>
          <a:bodyPr/>
          <a:lstStyle/>
          <a:p>
            <a:fld id="{ADB524BF-EACD-461E-87B0-C78EF4BD60BA}" type="slidenum">
              <a:rPr lang="tr-TR" smtClean="0"/>
              <a:t>75</a:t>
            </a:fld>
            <a:endParaRPr lang="tr-TR"/>
          </a:p>
        </p:txBody>
      </p:sp>
    </p:spTree>
    <p:extLst>
      <p:ext uri="{BB962C8B-B14F-4D97-AF65-F5344CB8AC3E}">
        <p14:creationId xmlns:p14="http://schemas.microsoft.com/office/powerpoint/2010/main" val="137917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Aşının türüne göre aktif içerik değişebilir (bkz. Aşı Tipleri) ancak genel olarak bakteri veya virüsten yapılır, buna “antijen” adı verilir. Aşının içindeki antijenin bağışıklık sistemini uyarması sonucunda antikorlar oluşur. Aşının içindeki antijen, mikrogram ile ifade edilecek kadar düşük düzeydedir. Ayrıca canlı aşılarda adjuvan yoktur.</a:t>
            </a:r>
          </a:p>
        </p:txBody>
      </p:sp>
      <p:sp>
        <p:nvSpPr>
          <p:cNvPr id="4" name="Slayt Numarası Yer Tutucusu 3"/>
          <p:cNvSpPr>
            <a:spLocks noGrp="1"/>
          </p:cNvSpPr>
          <p:nvPr>
            <p:ph type="sldNum" sz="quarter" idx="5"/>
          </p:nvPr>
        </p:nvSpPr>
        <p:spPr/>
        <p:txBody>
          <a:bodyPr/>
          <a:lstStyle/>
          <a:p>
            <a:fld id="{ADB524BF-EACD-461E-87B0-C78EF4BD60BA}" type="slidenum">
              <a:rPr lang="tr-TR" smtClean="0"/>
              <a:t>13</a:t>
            </a:fld>
            <a:endParaRPr lang="tr-TR"/>
          </a:p>
        </p:txBody>
      </p:sp>
    </p:spTree>
    <p:extLst>
      <p:ext uri="{BB962C8B-B14F-4D97-AF65-F5344CB8AC3E}">
        <p14:creationId xmlns:p14="http://schemas.microsoft.com/office/powerpoint/2010/main" val="74630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Tiyomersalin</a:t>
            </a:r>
            <a:r>
              <a:rPr lang="tr-TR" dirty="0"/>
              <a:t> otizm ile ilişkili olduğuna dair çeşitli iddialar olmasına karşın, buna dair bilimsel kanıt yoktur. Aşılar ve otizm arasında ilişki olduğunu iddia eden ve 12 vaka üzerinde yapılan bir çalışma, yayımlandığı dergi olan Lancet tarafından “etik dışı uygulamalar ve sonuçların çarptırılması” nedeniyle geri çekilerek yayından kaldırılmıştır. Üstelik makalenin yazarı da meslekten men edilmiştir. Dünya Sağlık Örgütü, aşılama programlarında </a:t>
            </a:r>
            <a:r>
              <a:rPr lang="tr-TR" dirty="0" err="1"/>
              <a:t>tiyomersal</a:t>
            </a:r>
            <a:r>
              <a:rPr lang="tr-TR" dirty="0"/>
              <a:t> içeren aşıların kullanımını açık bir biçimde önermektedir, çünkü böylesi ürünlerin yararı herhangi bir teorik toksisite riskinden çok daha ağır basmaktadır.</a:t>
            </a:r>
          </a:p>
        </p:txBody>
      </p:sp>
      <p:sp>
        <p:nvSpPr>
          <p:cNvPr id="4" name="Slayt Numarası Yer Tutucusu 3"/>
          <p:cNvSpPr>
            <a:spLocks noGrp="1"/>
          </p:cNvSpPr>
          <p:nvPr>
            <p:ph type="sldNum" sz="quarter" idx="5"/>
          </p:nvPr>
        </p:nvSpPr>
        <p:spPr/>
        <p:txBody>
          <a:bodyPr/>
          <a:lstStyle/>
          <a:p>
            <a:fld id="{ADB524BF-EACD-461E-87B0-C78EF4BD60BA}" type="slidenum">
              <a:rPr lang="tr-TR" smtClean="0"/>
              <a:t>15</a:t>
            </a:fld>
            <a:endParaRPr lang="tr-TR"/>
          </a:p>
        </p:txBody>
      </p:sp>
    </p:spTree>
    <p:extLst>
      <p:ext uri="{BB962C8B-B14F-4D97-AF65-F5344CB8AC3E}">
        <p14:creationId xmlns:p14="http://schemas.microsoft.com/office/powerpoint/2010/main" val="405362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Aynı ekstremiteden farklı aşıların uygulanması zorunlu ise iki aşının uygulanma bölgesi arasında en az 2 cm mesafe olmalıdır.</a:t>
            </a:r>
          </a:p>
        </p:txBody>
      </p:sp>
      <p:sp>
        <p:nvSpPr>
          <p:cNvPr id="4" name="Slayt Numarası Yer Tutucusu 3"/>
          <p:cNvSpPr>
            <a:spLocks noGrp="1"/>
          </p:cNvSpPr>
          <p:nvPr>
            <p:ph type="sldNum" sz="quarter" idx="5"/>
          </p:nvPr>
        </p:nvSpPr>
        <p:spPr/>
        <p:txBody>
          <a:bodyPr/>
          <a:lstStyle/>
          <a:p>
            <a:fld id="{ADB524BF-EACD-461E-87B0-C78EF4BD60BA}" type="slidenum">
              <a:rPr lang="tr-TR" smtClean="0"/>
              <a:t>21</a:t>
            </a:fld>
            <a:endParaRPr lang="tr-TR"/>
          </a:p>
        </p:txBody>
      </p:sp>
    </p:spTree>
    <p:extLst>
      <p:ext uri="{BB962C8B-B14F-4D97-AF65-F5344CB8AC3E}">
        <p14:creationId xmlns:p14="http://schemas.microsoft.com/office/powerpoint/2010/main" val="44591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Her ne kadar kızamıkçık aşısına bağlı fetal anomaliye dair bir kanıt olmasa da, Kızamıkçık veya KKK aşısı alanlar 4 hafta süre ile gebelikten korunmalı </a:t>
            </a:r>
          </a:p>
        </p:txBody>
      </p:sp>
      <p:sp>
        <p:nvSpPr>
          <p:cNvPr id="4" name="Slayt Numarası Yer Tutucusu 3"/>
          <p:cNvSpPr>
            <a:spLocks noGrp="1"/>
          </p:cNvSpPr>
          <p:nvPr>
            <p:ph type="sldNum" sz="quarter" idx="5"/>
          </p:nvPr>
        </p:nvSpPr>
        <p:spPr/>
        <p:txBody>
          <a:bodyPr/>
          <a:lstStyle/>
          <a:p>
            <a:fld id="{ADB524BF-EACD-461E-87B0-C78EF4BD60BA}" type="slidenum">
              <a:rPr lang="tr-TR" smtClean="0"/>
              <a:t>22</a:t>
            </a:fld>
            <a:endParaRPr lang="tr-TR"/>
          </a:p>
        </p:txBody>
      </p:sp>
    </p:spTree>
    <p:extLst>
      <p:ext uri="{BB962C8B-B14F-4D97-AF65-F5344CB8AC3E}">
        <p14:creationId xmlns:p14="http://schemas.microsoft.com/office/powerpoint/2010/main" val="159311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Etkin bir aşılama yapılabilmesi için aşıların üretildikleri yerden tüketildikleri yere kadar uygun koşullarda taşınmasına soğuk zincir denir. </a:t>
            </a:r>
          </a:p>
        </p:txBody>
      </p:sp>
      <p:sp>
        <p:nvSpPr>
          <p:cNvPr id="4" name="Slayt Numarası Yer Tutucusu 3"/>
          <p:cNvSpPr>
            <a:spLocks noGrp="1"/>
          </p:cNvSpPr>
          <p:nvPr>
            <p:ph type="sldNum" sz="quarter" idx="5"/>
          </p:nvPr>
        </p:nvSpPr>
        <p:spPr/>
        <p:txBody>
          <a:bodyPr/>
          <a:lstStyle/>
          <a:p>
            <a:fld id="{ADB524BF-EACD-461E-87B0-C78EF4BD60BA}" type="slidenum">
              <a:rPr lang="tr-TR" smtClean="0"/>
              <a:t>24</a:t>
            </a:fld>
            <a:endParaRPr lang="tr-TR"/>
          </a:p>
        </p:txBody>
      </p:sp>
    </p:spTree>
    <p:extLst>
      <p:ext uri="{BB962C8B-B14F-4D97-AF65-F5344CB8AC3E}">
        <p14:creationId xmlns:p14="http://schemas.microsoft.com/office/powerpoint/2010/main" val="218650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Soğuk zincirin kırıldığı durumlarda, 0°C’nin altındaki sıcaklıklara maruz kalan aşıların içerisinde geri dönüşümsüz olarak partiküller oluşur ve bu aşıların etkinliğini kaybettiği varsayılır. +8°C’nin üstündeki sıcaklıklarda ise aşıların etkinliğini kaybetmesi ısının kümülatif etkisine bağlıdır. </a:t>
            </a:r>
          </a:p>
        </p:txBody>
      </p:sp>
      <p:sp>
        <p:nvSpPr>
          <p:cNvPr id="4" name="Slayt Numarası Yer Tutucusu 3"/>
          <p:cNvSpPr>
            <a:spLocks noGrp="1"/>
          </p:cNvSpPr>
          <p:nvPr>
            <p:ph type="sldNum" sz="quarter" idx="5"/>
          </p:nvPr>
        </p:nvSpPr>
        <p:spPr/>
        <p:txBody>
          <a:bodyPr/>
          <a:lstStyle/>
          <a:p>
            <a:fld id="{ADB524BF-EACD-461E-87B0-C78EF4BD60BA}" type="slidenum">
              <a:rPr lang="tr-TR" smtClean="0"/>
              <a:t>25</a:t>
            </a:fld>
            <a:endParaRPr lang="tr-TR"/>
          </a:p>
        </p:txBody>
      </p:sp>
    </p:spTree>
    <p:extLst>
      <p:ext uri="{BB962C8B-B14F-4D97-AF65-F5344CB8AC3E}">
        <p14:creationId xmlns:p14="http://schemas.microsoft.com/office/powerpoint/2010/main" val="325076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+8 derecenin üzerine çıkıldığında VVM hemen renk değiştirmez. Orta derece bir ısıya maruz kalmakla acil bir renk değişikliği olmaz. Renk değişikliği oranı maruz kalınan ısının yüksekliği ile değişmektedir. VVM direk olarak aşı </a:t>
            </a:r>
            <a:r>
              <a:rPr lang="tr-TR" dirty="0" err="1"/>
              <a:t>potensini</a:t>
            </a:r>
            <a:r>
              <a:rPr lang="tr-TR" dirty="0"/>
              <a:t> ölçmez. Fakat </a:t>
            </a:r>
            <a:r>
              <a:rPr lang="tr-TR" dirty="0" err="1"/>
              <a:t>potensi</a:t>
            </a:r>
            <a:r>
              <a:rPr lang="tr-TR" dirty="0"/>
              <a:t> etkileyecek ısıya maruz kalma etkisini gösterir. Donma ile ilgili bir belirteç değildir.</a:t>
            </a:r>
          </a:p>
        </p:txBody>
      </p:sp>
      <p:sp>
        <p:nvSpPr>
          <p:cNvPr id="4" name="Slayt Numarası Yer Tutucusu 3"/>
          <p:cNvSpPr>
            <a:spLocks noGrp="1"/>
          </p:cNvSpPr>
          <p:nvPr>
            <p:ph type="sldNum" sz="quarter" idx="5"/>
          </p:nvPr>
        </p:nvSpPr>
        <p:spPr/>
        <p:txBody>
          <a:bodyPr/>
          <a:lstStyle/>
          <a:p>
            <a:fld id="{ADB524BF-EACD-461E-87B0-C78EF4BD60BA}" type="slidenum">
              <a:rPr lang="tr-TR" smtClean="0"/>
              <a:t>26</a:t>
            </a:fld>
            <a:endParaRPr lang="tr-TR"/>
          </a:p>
        </p:txBody>
      </p:sp>
    </p:spTree>
    <p:extLst>
      <p:ext uri="{BB962C8B-B14F-4D97-AF65-F5344CB8AC3E}">
        <p14:creationId xmlns:p14="http://schemas.microsoft.com/office/powerpoint/2010/main" val="2591129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Termometrelerin sürekli sıcaklık kaydeden ve belirlenen aralığın dışına çıktığında uyarı veren, DSÖ ön yeterlilik listesinde yer alan veya güvenilirliği akredite kurumlar tarafından kanıtlanmış modeller tercih edilmelidir</a:t>
            </a:r>
          </a:p>
        </p:txBody>
      </p:sp>
      <p:sp>
        <p:nvSpPr>
          <p:cNvPr id="4" name="Slayt Numarası Yer Tutucusu 3"/>
          <p:cNvSpPr>
            <a:spLocks noGrp="1"/>
          </p:cNvSpPr>
          <p:nvPr>
            <p:ph type="sldNum" sz="quarter" idx="5"/>
          </p:nvPr>
        </p:nvSpPr>
        <p:spPr/>
        <p:txBody>
          <a:bodyPr/>
          <a:lstStyle/>
          <a:p>
            <a:fld id="{ADB524BF-EACD-461E-87B0-C78EF4BD60BA}" type="slidenum">
              <a:rPr lang="tr-TR" smtClean="0"/>
              <a:t>29</a:t>
            </a:fld>
            <a:endParaRPr lang="tr-TR"/>
          </a:p>
        </p:txBody>
      </p:sp>
    </p:spTree>
    <p:extLst>
      <p:ext uri="{BB962C8B-B14F-4D97-AF65-F5344CB8AC3E}">
        <p14:creationId xmlns:p14="http://schemas.microsoft.com/office/powerpoint/2010/main" val="4118058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AB5817-F28F-137F-C015-6A782332D30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495FB02-42DB-4CFD-BDA1-F35AE8B49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96A698C-EDE0-F2C2-E26B-EFAF7337D035}"/>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5" name="Alt Bilgi Yer Tutucusu 4">
            <a:extLst>
              <a:ext uri="{FF2B5EF4-FFF2-40B4-BE49-F238E27FC236}">
                <a16:creationId xmlns:a16="http://schemas.microsoft.com/office/drawing/2014/main" id="{E7876F24-A307-ABED-89B2-6923C5E8201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1792ED-5DE0-9BFA-A657-A5F1B247017D}"/>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1887405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B83B4D-9D87-2143-D37D-311CA1357B4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8FF4920-9499-1119-D1CD-9CDBDB7BC3E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EEB0BA-F9B0-08F0-5E97-690559215E4F}"/>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5" name="Alt Bilgi Yer Tutucusu 4">
            <a:extLst>
              <a:ext uri="{FF2B5EF4-FFF2-40B4-BE49-F238E27FC236}">
                <a16:creationId xmlns:a16="http://schemas.microsoft.com/office/drawing/2014/main" id="{A15326FD-686D-1779-5504-3E005875FD7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AE4775E-C6EF-EE15-BDCF-C0EBC351E033}"/>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330478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5F41F86-60AA-08F5-CF6A-41438A75D9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8C76450-03C8-FE53-3E3B-E1FE377D5F7D}"/>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BC747CC-C810-A60F-CF89-B317E38DF553}"/>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5" name="Alt Bilgi Yer Tutucusu 4">
            <a:extLst>
              <a:ext uri="{FF2B5EF4-FFF2-40B4-BE49-F238E27FC236}">
                <a16:creationId xmlns:a16="http://schemas.microsoft.com/office/drawing/2014/main" id="{FB7D4D74-D7EF-7D0F-CF16-25D3049B27B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C295C5C-AC4A-2868-2B8C-5B0FC07CEF9F}"/>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423468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698D41-7E9C-227A-81AC-B95483B78CB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3D72838-30DE-D1F7-AF14-ED2D0358324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0CDA914-12AC-88D6-A02B-7C060EE88098}"/>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5" name="Alt Bilgi Yer Tutucusu 4">
            <a:extLst>
              <a:ext uri="{FF2B5EF4-FFF2-40B4-BE49-F238E27FC236}">
                <a16:creationId xmlns:a16="http://schemas.microsoft.com/office/drawing/2014/main" id="{0354C46A-9E39-BD02-E7E7-24B4533FAE4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C6A673A-780A-5754-09B7-AFC9AF188BE2}"/>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75689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527B8C-02BE-8E6D-D291-BA19C23A32A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DDEA2075-B375-7A08-218F-02818E0577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B76DEE5-BD2A-9385-9865-45E344CA736D}"/>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5" name="Alt Bilgi Yer Tutucusu 4">
            <a:extLst>
              <a:ext uri="{FF2B5EF4-FFF2-40B4-BE49-F238E27FC236}">
                <a16:creationId xmlns:a16="http://schemas.microsoft.com/office/drawing/2014/main" id="{5543EC36-F389-D564-BDF9-D9C0E407A28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4F1067B-6C04-3171-86D8-A364E6C493B9}"/>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1354438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49C790-E35B-E0D9-020C-F0680E011FF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201ED4E-3495-EB9C-E397-48748F0E07F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810B8D3-EB33-4707-E4FA-35740CEBECF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876F0FF-6764-9B3C-8E20-CB17634A7A0C}"/>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6" name="Alt Bilgi Yer Tutucusu 5">
            <a:extLst>
              <a:ext uri="{FF2B5EF4-FFF2-40B4-BE49-F238E27FC236}">
                <a16:creationId xmlns:a16="http://schemas.microsoft.com/office/drawing/2014/main" id="{BB542CFF-897F-0F78-30EC-EACC93744E2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1760434-A633-C4CC-3B3E-E8C2D5D05955}"/>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393573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B998FF-BB8D-E9B4-F9E6-140DA0C3604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7AF6554-52A9-58F2-45FC-0A1CE48D6E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D36F7BB-57A9-7189-0B72-E8BAC2BD55F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15E613C-5067-283F-4832-467AF0486D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76A7033-07DB-4F86-9F3A-823BC7178213}"/>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A7ABAEDC-4287-1E23-7852-58F21CF72C76}"/>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8" name="Alt Bilgi Yer Tutucusu 7">
            <a:extLst>
              <a:ext uri="{FF2B5EF4-FFF2-40B4-BE49-F238E27FC236}">
                <a16:creationId xmlns:a16="http://schemas.microsoft.com/office/drawing/2014/main" id="{A87F8712-32E2-50B9-9E3A-AFEAC161993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DBAB278-EE36-75D0-9D57-B49B606CC3A1}"/>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90251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020F01-5CDF-97CD-A7DA-8A3F3336B5E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0877148-A00C-C614-17A0-458D19E14CDD}"/>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4" name="Alt Bilgi Yer Tutucusu 3">
            <a:extLst>
              <a:ext uri="{FF2B5EF4-FFF2-40B4-BE49-F238E27FC236}">
                <a16:creationId xmlns:a16="http://schemas.microsoft.com/office/drawing/2014/main" id="{0C91500A-1752-3810-40BA-298EC9AA3A1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F027D78-A5B0-7F68-57BC-9E0B6969DEE3}"/>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1621410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B663F4B-6265-A505-2B48-BFE6294F7DCA}"/>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3" name="Alt Bilgi Yer Tutucusu 2">
            <a:extLst>
              <a:ext uri="{FF2B5EF4-FFF2-40B4-BE49-F238E27FC236}">
                <a16:creationId xmlns:a16="http://schemas.microsoft.com/office/drawing/2014/main" id="{FF3FBC63-5A00-2D70-181C-D7CAB0ACD082}"/>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1BA2374-61D5-EFFA-14F5-1E5B644BA50F}"/>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63396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093D6C-EC76-0B2D-7DFF-B0AC58458A1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16C8842-CD8B-EEE2-0438-D0AC15288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64C807C-87FD-A8A0-DB75-BD5224110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A2FE6C3-E426-3CDC-EED5-113ADCEFD620}"/>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6" name="Alt Bilgi Yer Tutucusu 5">
            <a:extLst>
              <a:ext uri="{FF2B5EF4-FFF2-40B4-BE49-F238E27FC236}">
                <a16:creationId xmlns:a16="http://schemas.microsoft.com/office/drawing/2014/main" id="{F3B5A1C2-6B45-6C6A-7933-2B87BED3B84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177A166-831B-839F-96E1-2FC8073D68BB}"/>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346882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027F4E-FBAB-B358-25D4-F65B1DC0B65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F29BA91-DDEA-2A27-88AC-CB741AD97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F58851C-2837-966A-3153-D0B5B593A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150B0F2-DC3B-87B3-39E8-695708B09CCE}"/>
              </a:ext>
            </a:extLst>
          </p:cNvPr>
          <p:cNvSpPr>
            <a:spLocks noGrp="1"/>
          </p:cNvSpPr>
          <p:nvPr>
            <p:ph type="dt" sz="half" idx="10"/>
          </p:nvPr>
        </p:nvSpPr>
        <p:spPr/>
        <p:txBody>
          <a:bodyPr/>
          <a:lstStyle/>
          <a:p>
            <a:fld id="{628B9423-7664-496B-86C0-E9C14201D80A}" type="datetimeFigureOut">
              <a:rPr lang="tr-TR" smtClean="0"/>
              <a:t>3.12.2024</a:t>
            </a:fld>
            <a:endParaRPr lang="tr-TR"/>
          </a:p>
        </p:txBody>
      </p:sp>
      <p:sp>
        <p:nvSpPr>
          <p:cNvPr id="6" name="Alt Bilgi Yer Tutucusu 5">
            <a:extLst>
              <a:ext uri="{FF2B5EF4-FFF2-40B4-BE49-F238E27FC236}">
                <a16:creationId xmlns:a16="http://schemas.microsoft.com/office/drawing/2014/main" id="{CBAF68B7-0C34-9704-CCD9-8A2CCD5846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20BEADD-393A-4A67-3EAD-6B6D42BCFFED}"/>
              </a:ext>
            </a:extLst>
          </p:cNvPr>
          <p:cNvSpPr>
            <a:spLocks noGrp="1"/>
          </p:cNvSpPr>
          <p:nvPr>
            <p:ph type="sldNum" sz="quarter" idx="12"/>
          </p:nvPr>
        </p:nvSpPr>
        <p:spPr/>
        <p:txBody>
          <a:bodyPr/>
          <a:lstStyle/>
          <a:p>
            <a:fld id="{BCD734B4-C935-4DA6-B4D7-4F9A02A83621}" type="slidenum">
              <a:rPr lang="tr-TR" smtClean="0"/>
              <a:t>‹#›</a:t>
            </a:fld>
            <a:endParaRPr lang="tr-TR"/>
          </a:p>
        </p:txBody>
      </p:sp>
    </p:spTree>
    <p:extLst>
      <p:ext uri="{BB962C8B-B14F-4D97-AF65-F5344CB8AC3E}">
        <p14:creationId xmlns:p14="http://schemas.microsoft.com/office/powerpoint/2010/main" val="1004859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CCD4A92-17B6-FDAF-E6F4-40035D1007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0120ECD-2AC6-38F8-6D00-76E0F48A2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ECF4B1-D592-C5A3-4FA8-3E215CEB90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8B9423-7664-496B-86C0-E9C14201D80A}" type="datetimeFigureOut">
              <a:rPr lang="tr-TR" smtClean="0"/>
              <a:t>3.12.2024</a:t>
            </a:fld>
            <a:endParaRPr lang="tr-TR"/>
          </a:p>
        </p:txBody>
      </p:sp>
      <p:sp>
        <p:nvSpPr>
          <p:cNvPr id="5" name="Alt Bilgi Yer Tutucusu 4">
            <a:extLst>
              <a:ext uri="{FF2B5EF4-FFF2-40B4-BE49-F238E27FC236}">
                <a16:creationId xmlns:a16="http://schemas.microsoft.com/office/drawing/2014/main" id="{19F1F82E-DF03-5AC2-4BB5-BAB3001229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5B796B58-DE2A-9FF0-8DDB-686F110D6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D734B4-C935-4DA6-B4D7-4F9A02A83621}" type="slidenum">
              <a:rPr lang="tr-TR" smtClean="0"/>
              <a:t>‹#›</a:t>
            </a:fld>
            <a:endParaRPr lang="tr-TR"/>
          </a:p>
        </p:txBody>
      </p:sp>
    </p:spTree>
    <p:extLst>
      <p:ext uri="{BB962C8B-B14F-4D97-AF65-F5344CB8AC3E}">
        <p14:creationId xmlns:p14="http://schemas.microsoft.com/office/powerpoint/2010/main" val="871893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descr="kişi, şahıs, insan yüzü, giyim, yeni yürüyen çocuk içeren bir resim&#10;&#10;Açıklama otomatik olarak oluşturuldu">
            <a:extLst>
              <a:ext uri="{FF2B5EF4-FFF2-40B4-BE49-F238E27FC236}">
                <a16:creationId xmlns:a16="http://schemas.microsoft.com/office/drawing/2014/main" id="{AC91F682-A8BE-B451-31D4-D8BCD1D215E8}"/>
              </a:ext>
            </a:extLst>
          </p:cNvPr>
          <p:cNvPicPr>
            <a:picLocks noChangeAspect="1"/>
          </p:cNvPicPr>
          <p:nvPr/>
        </p:nvPicPr>
        <p:blipFill>
          <a:blip r:embed="rId2">
            <a:alphaModFix amt="40000"/>
          </a:blip>
          <a:srcRect b="1573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DC6CD4AA-98E1-ED2D-A2C0-5889BEABD949}"/>
              </a:ext>
            </a:extLst>
          </p:cNvPr>
          <p:cNvSpPr>
            <a:spLocks noGrp="1"/>
          </p:cNvSpPr>
          <p:nvPr>
            <p:ph type="ctrTitle"/>
          </p:nvPr>
        </p:nvSpPr>
        <p:spPr>
          <a:xfrm>
            <a:off x="965200" y="965200"/>
            <a:ext cx="10261600" cy="3564869"/>
          </a:xfrm>
        </p:spPr>
        <p:txBody>
          <a:bodyPr>
            <a:normAutofit/>
          </a:bodyPr>
          <a:lstStyle/>
          <a:p>
            <a:r>
              <a:rPr lang="tr-TR" sz="8900" dirty="0">
                <a:ln w="22225">
                  <a:solidFill>
                    <a:schemeClr val="tx1"/>
                  </a:solidFill>
                  <a:miter lim="800000"/>
                </a:ln>
                <a:noFill/>
              </a:rPr>
              <a:t>ÇOCUKLUK DÖNEMİ BAĞIŞIKLAMA</a:t>
            </a:r>
          </a:p>
        </p:txBody>
      </p:sp>
      <p:sp>
        <p:nvSpPr>
          <p:cNvPr id="3" name="Alt Başlık 2">
            <a:extLst>
              <a:ext uri="{FF2B5EF4-FFF2-40B4-BE49-F238E27FC236}">
                <a16:creationId xmlns:a16="http://schemas.microsoft.com/office/drawing/2014/main" id="{EF297E9F-98CC-16E3-3E9B-CDE654ED3A39}"/>
              </a:ext>
            </a:extLst>
          </p:cNvPr>
          <p:cNvSpPr>
            <a:spLocks noGrp="1"/>
          </p:cNvSpPr>
          <p:nvPr>
            <p:ph type="subTitle" idx="1"/>
          </p:nvPr>
        </p:nvSpPr>
        <p:spPr>
          <a:xfrm>
            <a:off x="965200" y="4572002"/>
            <a:ext cx="10261600" cy="1202995"/>
          </a:xfrm>
        </p:spPr>
        <p:txBody>
          <a:bodyPr>
            <a:normAutofit/>
          </a:bodyPr>
          <a:lstStyle/>
          <a:p>
            <a:r>
              <a:rPr lang="tr-TR" sz="2000" dirty="0"/>
              <a:t>KTÜ AİLE HEKİMLİĞİ ANABİLİM DALI </a:t>
            </a:r>
          </a:p>
          <a:p>
            <a:r>
              <a:rPr lang="tr-TR" sz="2000" dirty="0"/>
              <a:t>ARŞ. GÖR. DR. İLAYDA KARAÇAY </a:t>
            </a:r>
          </a:p>
          <a:p>
            <a:r>
              <a:rPr lang="tr-TR" sz="2000" dirty="0"/>
              <a:t>08.10.2024 </a:t>
            </a:r>
          </a:p>
        </p:txBody>
      </p:sp>
    </p:spTree>
    <p:extLst>
      <p:ext uri="{BB962C8B-B14F-4D97-AF65-F5344CB8AC3E}">
        <p14:creationId xmlns:p14="http://schemas.microsoft.com/office/powerpoint/2010/main" val="375782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gökyüzü, bulutlu, iğne içeren bir resim&#10;&#10;Açıklama otomatik olarak orta güvenilirlik düzeyiyle oluşturuldu">
            <a:extLst>
              <a:ext uri="{FF2B5EF4-FFF2-40B4-BE49-F238E27FC236}">
                <a16:creationId xmlns:a16="http://schemas.microsoft.com/office/drawing/2014/main" id="{CF894C7F-6BBD-3C8E-6E2B-2F9A0053C0B0}"/>
              </a:ext>
            </a:extLst>
          </p:cNvPr>
          <p:cNvPicPr>
            <a:picLocks noChangeAspect="1"/>
          </p:cNvPicPr>
          <p:nvPr/>
        </p:nvPicPr>
        <p:blipFill>
          <a:blip r:embed="rId2"/>
          <a:srcRect l="2597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8A67BC8-3DFF-7E59-56C5-7FA74A3E4E86}"/>
              </a:ext>
            </a:extLst>
          </p:cNvPr>
          <p:cNvSpPr>
            <a:spLocks noGrp="1"/>
          </p:cNvSpPr>
          <p:nvPr>
            <p:ph type="title"/>
          </p:nvPr>
        </p:nvSpPr>
        <p:spPr>
          <a:xfrm>
            <a:off x="7531610" y="365125"/>
            <a:ext cx="3822189" cy="1899912"/>
          </a:xfrm>
        </p:spPr>
        <p:txBody>
          <a:bodyPr>
            <a:normAutofit/>
          </a:bodyPr>
          <a:lstStyle/>
          <a:p>
            <a:r>
              <a:rPr lang="tr-TR" sz="4000" dirty="0">
                <a:solidFill>
                  <a:srgbClr val="FF0000"/>
                </a:solidFill>
              </a:rPr>
              <a:t>    AŞI TİPLERİ</a:t>
            </a:r>
          </a:p>
        </p:txBody>
      </p:sp>
      <p:sp>
        <p:nvSpPr>
          <p:cNvPr id="3" name="İçerik Yer Tutucusu 2">
            <a:extLst>
              <a:ext uri="{FF2B5EF4-FFF2-40B4-BE49-F238E27FC236}">
                <a16:creationId xmlns:a16="http://schemas.microsoft.com/office/drawing/2014/main" id="{364A0D66-A90E-8870-C948-B0CF3E0CA178}"/>
              </a:ext>
            </a:extLst>
          </p:cNvPr>
          <p:cNvSpPr>
            <a:spLocks noGrp="1"/>
          </p:cNvSpPr>
          <p:nvPr>
            <p:ph idx="1"/>
          </p:nvPr>
        </p:nvSpPr>
        <p:spPr>
          <a:xfrm>
            <a:off x="7531610" y="2434201"/>
            <a:ext cx="4208445" cy="3742762"/>
          </a:xfrm>
        </p:spPr>
        <p:txBody>
          <a:bodyPr>
            <a:normAutofit/>
          </a:bodyPr>
          <a:lstStyle/>
          <a:p>
            <a:r>
              <a:rPr lang="tr-TR" sz="2000" dirty="0"/>
              <a:t>Aşılar iki ana gruba ayrılır; canlı aşılar ve inaktive aşılar. </a:t>
            </a:r>
          </a:p>
          <a:p>
            <a:endParaRPr lang="tr-TR" sz="2000" dirty="0"/>
          </a:p>
          <a:p>
            <a:r>
              <a:rPr lang="tr-TR" sz="2000" dirty="0"/>
              <a:t>Birkaç aşının birlikte kullanıldığı kombine aşı formları da mevcuttur.</a:t>
            </a:r>
          </a:p>
        </p:txBody>
      </p:sp>
    </p:spTree>
    <p:extLst>
      <p:ext uri="{BB962C8B-B14F-4D97-AF65-F5344CB8AC3E}">
        <p14:creationId xmlns:p14="http://schemas.microsoft.com/office/powerpoint/2010/main" val="194164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7517D5-E62D-4498-68B2-A00ECDFCF983}"/>
              </a:ext>
            </a:extLst>
          </p:cNvPr>
          <p:cNvSpPr>
            <a:spLocks noGrp="1"/>
          </p:cNvSpPr>
          <p:nvPr>
            <p:ph type="title"/>
          </p:nvPr>
        </p:nvSpPr>
        <p:spPr/>
        <p:txBody>
          <a:bodyPr/>
          <a:lstStyle/>
          <a:p>
            <a:r>
              <a:rPr lang="tr-TR" dirty="0">
                <a:solidFill>
                  <a:srgbClr val="FF0000"/>
                </a:solidFill>
              </a:rPr>
              <a:t>AŞI TİPLERİ</a:t>
            </a:r>
            <a:endParaRPr lang="tr-TR" dirty="0"/>
          </a:p>
        </p:txBody>
      </p:sp>
      <p:sp>
        <p:nvSpPr>
          <p:cNvPr id="3" name="İçerik Yer Tutucusu 2">
            <a:extLst>
              <a:ext uri="{FF2B5EF4-FFF2-40B4-BE49-F238E27FC236}">
                <a16:creationId xmlns:a16="http://schemas.microsoft.com/office/drawing/2014/main" id="{FB211E67-9E4A-EF5E-48D3-D4B11B7792FE}"/>
              </a:ext>
            </a:extLst>
          </p:cNvPr>
          <p:cNvSpPr>
            <a:spLocks noGrp="1"/>
          </p:cNvSpPr>
          <p:nvPr>
            <p:ph idx="1"/>
          </p:nvPr>
        </p:nvSpPr>
        <p:spPr/>
        <p:txBody>
          <a:bodyPr/>
          <a:lstStyle/>
          <a:p>
            <a:r>
              <a:rPr lang="tr-TR" b="1" dirty="0"/>
              <a:t>Canlı Aşı</a:t>
            </a:r>
          </a:p>
          <a:p>
            <a:pPr lvl="1"/>
            <a:r>
              <a:rPr lang="tr-TR" dirty="0"/>
              <a:t>Virüs ya da bakterinin atenüe (zayıflatılmış) formudur.</a:t>
            </a:r>
          </a:p>
          <a:p>
            <a:pPr lvl="1"/>
            <a:r>
              <a:rPr lang="tr-TR" dirty="0"/>
              <a:t>Etken vücutta çoğalır ancak etkenin vahşi formu olmadığı için hastalık oluşturmadan bağışıklık oluşturur. </a:t>
            </a:r>
          </a:p>
          <a:p>
            <a:pPr lvl="1"/>
            <a:r>
              <a:rPr lang="tr-TR" dirty="0"/>
              <a:t>Genellikle tek dozda bağışıklık oluştururlar.</a:t>
            </a:r>
          </a:p>
          <a:p>
            <a:pPr lvl="1"/>
            <a:r>
              <a:rPr lang="tr-TR" dirty="0"/>
              <a:t>Bu grup aşılar, bağışıklık sistemi baskılanmış olanlara ve gebelere kesinlikle uygulanmamalıdır.</a:t>
            </a:r>
          </a:p>
          <a:p>
            <a:pPr lvl="1"/>
            <a:r>
              <a:rPr lang="tr-TR" dirty="0"/>
              <a:t>BCG, kızamık, kızamıkçık, kabakulak, su çiçeği, oral polio</a:t>
            </a:r>
            <a:endParaRPr lang="tr-TR" b="1" dirty="0"/>
          </a:p>
        </p:txBody>
      </p:sp>
    </p:spTree>
    <p:extLst>
      <p:ext uri="{BB962C8B-B14F-4D97-AF65-F5344CB8AC3E}">
        <p14:creationId xmlns:p14="http://schemas.microsoft.com/office/powerpoint/2010/main" val="329152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7FD865-110E-04B3-65F3-9A829E4CF408}"/>
              </a:ext>
            </a:extLst>
          </p:cNvPr>
          <p:cNvSpPr>
            <a:spLocks noGrp="1"/>
          </p:cNvSpPr>
          <p:nvPr>
            <p:ph type="title"/>
          </p:nvPr>
        </p:nvSpPr>
        <p:spPr/>
        <p:txBody>
          <a:bodyPr/>
          <a:lstStyle/>
          <a:p>
            <a:r>
              <a:rPr lang="tr-TR" dirty="0">
                <a:solidFill>
                  <a:srgbClr val="FF0000"/>
                </a:solidFill>
              </a:rPr>
              <a:t>AŞI TİPLERİ</a:t>
            </a:r>
            <a:endParaRPr lang="tr-TR" dirty="0"/>
          </a:p>
        </p:txBody>
      </p:sp>
      <p:sp>
        <p:nvSpPr>
          <p:cNvPr id="3" name="İçerik Yer Tutucusu 2">
            <a:extLst>
              <a:ext uri="{FF2B5EF4-FFF2-40B4-BE49-F238E27FC236}">
                <a16:creationId xmlns:a16="http://schemas.microsoft.com/office/drawing/2014/main" id="{C482D58F-3D37-0E84-A36D-051555E67F04}"/>
              </a:ext>
            </a:extLst>
          </p:cNvPr>
          <p:cNvSpPr>
            <a:spLocks noGrp="1"/>
          </p:cNvSpPr>
          <p:nvPr>
            <p:ph idx="1"/>
          </p:nvPr>
        </p:nvSpPr>
        <p:spPr/>
        <p:txBody>
          <a:bodyPr/>
          <a:lstStyle/>
          <a:p>
            <a:r>
              <a:rPr lang="tr-TR" b="1" dirty="0"/>
              <a:t>İnaktive Aşı</a:t>
            </a:r>
          </a:p>
          <a:p>
            <a:pPr lvl="1"/>
            <a:r>
              <a:rPr lang="tr-TR" dirty="0"/>
              <a:t>Etkenin tamamı ya da bir parçasından üretilmiş aşılardır. </a:t>
            </a:r>
            <a:endParaRPr lang="tr-TR" b="1" dirty="0"/>
          </a:p>
          <a:p>
            <a:pPr lvl="1"/>
            <a:r>
              <a:rPr lang="tr-TR" dirty="0"/>
              <a:t>Bu aşılarda etkenin vücutta çoğalması mümkün değildir.</a:t>
            </a:r>
            <a:endParaRPr lang="tr-TR" b="1" dirty="0"/>
          </a:p>
          <a:p>
            <a:pPr lvl="1"/>
            <a:r>
              <a:rPr lang="tr-TR" dirty="0"/>
              <a:t>Zaman içinde antikor düzeyleri düştüğü için </a:t>
            </a:r>
            <a:r>
              <a:rPr lang="tr-TR" dirty="0" err="1"/>
              <a:t>rapel</a:t>
            </a:r>
            <a:r>
              <a:rPr lang="tr-TR" dirty="0"/>
              <a:t> (pekiştirme) dozu gerekebilir. </a:t>
            </a:r>
          </a:p>
          <a:p>
            <a:pPr lvl="1"/>
            <a:r>
              <a:rPr lang="tr-TR" dirty="0" err="1">
                <a:effectLst>
                  <a:outerShdw blurRad="38100" dist="38100" dir="2700000" algn="tl">
                    <a:srgbClr val="000000">
                      <a:alpha val="43137"/>
                    </a:srgbClr>
                  </a:outerShdw>
                </a:effectLst>
              </a:rPr>
              <a:t>Toksoid</a:t>
            </a:r>
            <a:r>
              <a:rPr lang="tr-TR" dirty="0">
                <a:effectLst>
                  <a:outerShdw blurRad="38100" dist="38100" dir="2700000" algn="tl">
                    <a:srgbClr val="000000">
                      <a:alpha val="43137"/>
                    </a:srgbClr>
                  </a:outerShdw>
                </a:effectLst>
              </a:rPr>
              <a:t> aşılar; Difteri, </a:t>
            </a:r>
            <a:r>
              <a:rPr lang="tr-TR" dirty="0" err="1">
                <a:effectLst>
                  <a:outerShdw blurRad="38100" dist="38100" dir="2700000" algn="tl">
                    <a:srgbClr val="000000">
                      <a:alpha val="43137"/>
                    </a:srgbClr>
                  </a:outerShdw>
                </a:effectLst>
              </a:rPr>
              <a:t>Tetanoz</a:t>
            </a:r>
            <a:endParaRPr lang="tr-TR" dirty="0">
              <a:effectLst>
                <a:outerShdw blurRad="38100" dist="38100" dir="2700000" algn="tl">
                  <a:srgbClr val="000000">
                    <a:alpha val="43137"/>
                  </a:srgbClr>
                </a:outerShdw>
              </a:effectLst>
            </a:endParaRPr>
          </a:p>
          <a:p>
            <a:pPr lvl="1"/>
            <a:r>
              <a:rPr lang="tr-TR" dirty="0" err="1">
                <a:effectLst>
                  <a:outerShdw blurRad="38100" dist="38100" dir="2700000" algn="tl">
                    <a:srgbClr val="000000">
                      <a:alpha val="43137"/>
                    </a:srgbClr>
                  </a:outerShdw>
                </a:effectLst>
              </a:rPr>
              <a:t>Polisakkarid</a:t>
            </a:r>
            <a:r>
              <a:rPr lang="tr-TR" dirty="0">
                <a:effectLst>
                  <a:outerShdw blurRad="38100" dist="38100" dir="2700000" algn="tl">
                    <a:srgbClr val="000000">
                      <a:alpha val="43137"/>
                    </a:srgbClr>
                  </a:outerShdw>
                </a:effectLst>
              </a:rPr>
              <a:t> aşılar; </a:t>
            </a:r>
            <a:r>
              <a:rPr lang="tr-TR" dirty="0" err="1">
                <a:effectLst>
                  <a:outerShdw blurRad="38100" dist="38100" dir="2700000" algn="tl">
                    <a:srgbClr val="000000">
                      <a:alpha val="43137"/>
                    </a:srgbClr>
                  </a:outerShdw>
                </a:effectLst>
              </a:rPr>
              <a:t>Pnömokok</a:t>
            </a:r>
            <a:r>
              <a:rPr lang="tr-TR" dirty="0">
                <a:effectLst>
                  <a:outerShdw blurRad="38100" dist="38100" dir="2700000" algn="tl">
                    <a:srgbClr val="000000">
                      <a:alpha val="43137"/>
                    </a:srgbClr>
                  </a:outerShdw>
                </a:effectLst>
              </a:rPr>
              <a:t>, </a:t>
            </a:r>
            <a:r>
              <a:rPr lang="tr-TR" dirty="0" err="1">
                <a:effectLst>
                  <a:outerShdw blurRad="38100" dist="38100" dir="2700000" algn="tl">
                    <a:srgbClr val="000000">
                      <a:alpha val="43137"/>
                    </a:srgbClr>
                  </a:outerShdw>
                </a:effectLst>
              </a:rPr>
              <a:t>Haemophilus</a:t>
            </a:r>
            <a:r>
              <a:rPr lang="tr-TR" dirty="0">
                <a:effectLst>
                  <a:outerShdw blurRad="38100" dist="38100" dir="2700000" algn="tl">
                    <a:srgbClr val="000000">
                      <a:alpha val="43137"/>
                    </a:srgbClr>
                  </a:outerShdw>
                </a:effectLst>
              </a:rPr>
              <a:t> influenza tip b, </a:t>
            </a:r>
            <a:r>
              <a:rPr lang="tr-TR" dirty="0" err="1">
                <a:effectLst>
                  <a:outerShdw blurRad="38100" dist="38100" dir="2700000" algn="tl">
                    <a:srgbClr val="000000">
                      <a:alpha val="43137"/>
                    </a:srgbClr>
                  </a:outerShdw>
                </a:effectLst>
              </a:rPr>
              <a:t>Meningokok</a:t>
            </a:r>
            <a:endParaRPr lang="tr-TR" dirty="0">
              <a:effectLst>
                <a:outerShdw blurRad="38100" dist="38100" dir="2700000" algn="tl">
                  <a:srgbClr val="000000">
                    <a:alpha val="43137"/>
                  </a:srgbClr>
                </a:outerShdw>
              </a:effectLst>
            </a:endParaRPr>
          </a:p>
          <a:p>
            <a:pPr lvl="1"/>
            <a:endParaRPr lang="tr-T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254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B5D45B-3D9A-3B75-52E3-85F2D0396E20}"/>
              </a:ext>
            </a:extLst>
          </p:cNvPr>
          <p:cNvSpPr>
            <a:spLocks noGrp="1"/>
          </p:cNvSpPr>
          <p:nvPr>
            <p:ph type="title"/>
          </p:nvPr>
        </p:nvSpPr>
        <p:spPr/>
        <p:txBody>
          <a:bodyPr/>
          <a:lstStyle/>
          <a:p>
            <a:r>
              <a:rPr lang="tr-TR" dirty="0">
                <a:solidFill>
                  <a:srgbClr val="FF0000"/>
                </a:solidFill>
              </a:rPr>
              <a:t>AŞILARIN İÇİNDE NE VAR?</a:t>
            </a:r>
          </a:p>
        </p:txBody>
      </p:sp>
      <p:sp>
        <p:nvSpPr>
          <p:cNvPr id="3" name="İçerik Yer Tutucusu 2">
            <a:extLst>
              <a:ext uri="{FF2B5EF4-FFF2-40B4-BE49-F238E27FC236}">
                <a16:creationId xmlns:a16="http://schemas.microsoft.com/office/drawing/2014/main" id="{054ED5A4-CF73-30DE-449D-E65CC2E04A38}"/>
              </a:ext>
            </a:extLst>
          </p:cNvPr>
          <p:cNvSpPr>
            <a:spLocks noGrp="1"/>
          </p:cNvSpPr>
          <p:nvPr>
            <p:ph idx="1"/>
          </p:nvPr>
        </p:nvSpPr>
        <p:spPr/>
        <p:txBody>
          <a:bodyPr>
            <a:normAutofit/>
          </a:bodyPr>
          <a:lstStyle/>
          <a:p>
            <a:r>
              <a:rPr lang="tr-TR" b="1" dirty="0"/>
              <a:t>Aktif içerik</a:t>
            </a:r>
          </a:p>
          <a:p>
            <a:pPr lvl="1"/>
            <a:r>
              <a:rPr lang="tr-TR" dirty="0"/>
              <a:t>Aşının bağışıklık oluşturmasını sağlayan en temel maddesidir.</a:t>
            </a:r>
          </a:p>
          <a:p>
            <a:pPr lvl="1"/>
            <a:r>
              <a:rPr lang="tr-TR" dirty="0"/>
              <a:t>Antijen </a:t>
            </a:r>
            <a:r>
              <a:rPr lang="tr-TR" b="1" dirty="0">
                <a:solidFill>
                  <a:srgbClr val="FF0000"/>
                </a:solidFill>
                <a:sym typeface="Wingdings" panose="05000000000000000000" pitchFamily="2" charset="2"/>
              </a:rPr>
              <a:t></a:t>
            </a:r>
            <a:r>
              <a:rPr lang="tr-TR" dirty="0">
                <a:sym typeface="Wingdings" panose="05000000000000000000" pitchFamily="2" charset="2"/>
              </a:rPr>
              <a:t> Antikor</a:t>
            </a:r>
          </a:p>
          <a:p>
            <a:pPr lvl="1"/>
            <a:r>
              <a:rPr lang="tr-TR" dirty="0"/>
              <a:t>Aşının içindeki antijen, mikrogram ile ifade edilecek kadar düşük düzeydedir.</a:t>
            </a:r>
          </a:p>
          <a:p>
            <a:r>
              <a:rPr lang="tr-TR" b="1" dirty="0"/>
              <a:t>Koruyucular, stabilize ediciler, antibiyotikler</a:t>
            </a:r>
          </a:p>
          <a:p>
            <a:pPr lvl="1"/>
            <a:r>
              <a:rPr lang="tr-TR" dirty="0"/>
              <a:t>İstenmeyen olası kontaminasyonları önlemek ve ajanı stabilize etmek için kullanılır</a:t>
            </a:r>
          </a:p>
          <a:p>
            <a:pPr lvl="1"/>
            <a:r>
              <a:rPr lang="tr-TR" b="1" dirty="0" err="1"/>
              <a:t>Tiomersal</a:t>
            </a:r>
            <a:r>
              <a:rPr lang="tr-TR" dirty="0"/>
              <a:t> gibi civalı bileşikler, fenol, albümin, </a:t>
            </a:r>
            <a:r>
              <a:rPr lang="tr-TR" dirty="0" err="1"/>
              <a:t>glisin</a:t>
            </a:r>
            <a:r>
              <a:rPr lang="tr-TR" dirty="0"/>
              <a:t>, neomisin</a:t>
            </a:r>
          </a:p>
          <a:p>
            <a:pPr lvl="1"/>
            <a:r>
              <a:rPr lang="tr-TR" dirty="0"/>
              <a:t>Bu maddelere karşı alerjik reaksiyon meydana gelebilir.</a:t>
            </a:r>
          </a:p>
        </p:txBody>
      </p:sp>
    </p:spTree>
    <p:extLst>
      <p:ext uri="{BB962C8B-B14F-4D97-AF65-F5344CB8AC3E}">
        <p14:creationId xmlns:p14="http://schemas.microsoft.com/office/powerpoint/2010/main" val="109438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755F9C-43B3-BBB9-ADC8-14603CBA1376}"/>
              </a:ext>
            </a:extLst>
          </p:cNvPr>
          <p:cNvSpPr>
            <a:spLocks noGrp="1"/>
          </p:cNvSpPr>
          <p:nvPr>
            <p:ph type="title"/>
          </p:nvPr>
        </p:nvSpPr>
        <p:spPr/>
        <p:txBody>
          <a:bodyPr/>
          <a:lstStyle/>
          <a:p>
            <a:r>
              <a:rPr lang="tr-TR" dirty="0">
                <a:solidFill>
                  <a:srgbClr val="FF0000"/>
                </a:solidFill>
              </a:rPr>
              <a:t>AŞILARIN İÇİNDE NE VAR?</a:t>
            </a:r>
            <a:endParaRPr lang="tr-TR" dirty="0"/>
          </a:p>
        </p:txBody>
      </p:sp>
      <p:sp>
        <p:nvSpPr>
          <p:cNvPr id="3" name="İçerik Yer Tutucusu 2">
            <a:extLst>
              <a:ext uri="{FF2B5EF4-FFF2-40B4-BE49-F238E27FC236}">
                <a16:creationId xmlns:a16="http://schemas.microsoft.com/office/drawing/2014/main" id="{16845E4E-6E0B-7490-0587-66BD8FF6A58A}"/>
              </a:ext>
            </a:extLst>
          </p:cNvPr>
          <p:cNvSpPr>
            <a:spLocks noGrp="1"/>
          </p:cNvSpPr>
          <p:nvPr>
            <p:ph idx="1"/>
          </p:nvPr>
        </p:nvSpPr>
        <p:spPr/>
        <p:txBody>
          <a:bodyPr/>
          <a:lstStyle/>
          <a:p>
            <a:r>
              <a:rPr lang="tr-TR" b="1" dirty="0"/>
              <a:t>Adjuvan</a:t>
            </a:r>
          </a:p>
          <a:p>
            <a:pPr lvl="1"/>
            <a:r>
              <a:rPr lang="tr-TR" dirty="0"/>
              <a:t>Aşının </a:t>
            </a:r>
            <a:r>
              <a:rPr lang="tr-TR" dirty="0" err="1"/>
              <a:t>immünojenik</a:t>
            </a:r>
            <a:r>
              <a:rPr lang="tr-TR" dirty="0"/>
              <a:t> etkinliğini arttırmak</a:t>
            </a:r>
          </a:p>
          <a:p>
            <a:pPr lvl="1"/>
            <a:r>
              <a:rPr lang="tr-TR" dirty="0"/>
              <a:t>Oluşan bağışık yanıtı kuvvetlendirmek amacıyla kullanılır.</a:t>
            </a:r>
          </a:p>
          <a:p>
            <a:pPr lvl="1"/>
            <a:r>
              <a:rPr lang="tr-TR" dirty="0"/>
              <a:t>MF-59 ve </a:t>
            </a:r>
            <a:r>
              <a:rPr lang="tr-TR" b="1" dirty="0"/>
              <a:t>alüminyum tuzları</a:t>
            </a:r>
          </a:p>
          <a:p>
            <a:r>
              <a:rPr lang="tr-TR" b="1" dirty="0"/>
              <a:t>Süspansiyon sıvısı</a:t>
            </a:r>
          </a:p>
          <a:p>
            <a:pPr lvl="1"/>
            <a:r>
              <a:rPr lang="tr-TR" dirty="0"/>
              <a:t>Steril su veya ajanın üretildiği biyolojik sisteme ait çok daha kompleks sıvılar olabilir.</a:t>
            </a:r>
          </a:p>
          <a:p>
            <a:pPr lvl="1"/>
            <a:r>
              <a:rPr lang="tr-TR" dirty="0"/>
              <a:t>Yumurta antijenleri, hücre kültürü içerikleri, serum proteinleri gibi</a:t>
            </a:r>
          </a:p>
          <a:p>
            <a:endParaRPr lang="tr-TR" dirty="0"/>
          </a:p>
        </p:txBody>
      </p:sp>
    </p:spTree>
    <p:extLst>
      <p:ext uri="{BB962C8B-B14F-4D97-AF65-F5344CB8AC3E}">
        <p14:creationId xmlns:p14="http://schemas.microsoft.com/office/powerpoint/2010/main" val="65368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C782E3-31D5-4352-E456-49B6073351B3}"/>
              </a:ext>
            </a:extLst>
          </p:cNvPr>
          <p:cNvSpPr>
            <a:spLocks noGrp="1"/>
          </p:cNvSpPr>
          <p:nvPr>
            <p:ph type="title"/>
          </p:nvPr>
        </p:nvSpPr>
        <p:spPr/>
        <p:txBody>
          <a:bodyPr/>
          <a:lstStyle/>
          <a:p>
            <a:r>
              <a:rPr lang="tr-TR" dirty="0">
                <a:solidFill>
                  <a:srgbClr val="FF0000"/>
                </a:solidFill>
              </a:rPr>
              <a:t>AŞILARIN İÇİNDE NE VAR?</a:t>
            </a:r>
            <a:endParaRPr lang="tr-TR" dirty="0"/>
          </a:p>
        </p:txBody>
      </p:sp>
      <p:sp>
        <p:nvSpPr>
          <p:cNvPr id="3" name="İçerik Yer Tutucusu 2">
            <a:extLst>
              <a:ext uri="{FF2B5EF4-FFF2-40B4-BE49-F238E27FC236}">
                <a16:creationId xmlns:a16="http://schemas.microsoft.com/office/drawing/2014/main" id="{CDCA2AAF-A565-1C21-1CE5-E2733AA97F3B}"/>
              </a:ext>
            </a:extLst>
          </p:cNvPr>
          <p:cNvSpPr>
            <a:spLocks noGrp="1"/>
          </p:cNvSpPr>
          <p:nvPr>
            <p:ph idx="1"/>
          </p:nvPr>
        </p:nvSpPr>
        <p:spPr/>
        <p:txBody>
          <a:bodyPr/>
          <a:lstStyle/>
          <a:p>
            <a:r>
              <a:rPr lang="tr-TR" b="1" dirty="0" err="1"/>
              <a:t>Tiomersal</a:t>
            </a:r>
            <a:endParaRPr lang="tr-TR" b="1" dirty="0"/>
          </a:p>
          <a:p>
            <a:pPr lvl="1"/>
            <a:r>
              <a:rPr lang="tr-TR" dirty="0"/>
              <a:t>Aşıların içine koruyucu madde olarak konan etil cıvalı bir maddedir. </a:t>
            </a:r>
          </a:p>
          <a:p>
            <a:pPr lvl="1"/>
            <a:r>
              <a:rPr lang="tr-TR" dirty="0"/>
              <a:t>Temel işlevi, aşıda mikrobiyal üremeyi engellemektir.</a:t>
            </a:r>
          </a:p>
          <a:p>
            <a:pPr lvl="1"/>
            <a:endParaRPr lang="tr-TR" b="1" dirty="0"/>
          </a:p>
          <a:p>
            <a:pPr marL="457200" lvl="1" indent="0">
              <a:buNone/>
            </a:pPr>
            <a:endParaRPr lang="tr-TR" b="1" dirty="0"/>
          </a:p>
          <a:p>
            <a:pPr marL="457200" lvl="1" indent="0">
              <a:buNone/>
            </a:pPr>
            <a:endParaRPr lang="tr-TR" b="1" dirty="0"/>
          </a:p>
          <a:p>
            <a:pPr lvl="1"/>
            <a:r>
              <a:rPr lang="tr-TR" b="1" dirty="0" err="1"/>
              <a:t>Tiomersal</a:t>
            </a:r>
            <a:r>
              <a:rPr lang="tr-TR" b="1" dirty="0"/>
              <a:t> </a:t>
            </a:r>
            <a:r>
              <a:rPr lang="tr-TR" b="1" dirty="0">
                <a:solidFill>
                  <a:srgbClr val="FF0000"/>
                </a:solidFill>
                <a:sym typeface="Wingdings" panose="05000000000000000000" pitchFamily="2" charset="2"/>
              </a:rPr>
              <a:t></a:t>
            </a:r>
            <a:r>
              <a:rPr lang="tr-TR" b="1" dirty="0">
                <a:sym typeface="Wingdings" panose="05000000000000000000" pitchFamily="2" charset="2"/>
              </a:rPr>
              <a:t> Otizm</a:t>
            </a:r>
            <a:endParaRPr lang="tr-TR" b="1" dirty="0"/>
          </a:p>
        </p:txBody>
      </p:sp>
      <p:sp>
        <p:nvSpPr>
          <p:cNvPr id="4" name="Dikdörtgen: Köşeleri Yuvarlatılmış 3">
            <a:extLst>
              <a:ext uri="{FF2B5EF4-FFF2-40B4-BE49-F238E27FC236}">
                <a16:creationId xmlns:a16="http://schemas.microsoft.com/office/drawing/2014/main" id="{8D9AA826-D658-99B9-0296-C43AF48024B5}"/>
              </a:ext>
            </a:extLst>
          </p:cNvPr>
          <p:cNvSpPr/>
          <p:nvPr/>
        </p:nvSpPr>
        <p:spPr>
          <a:xfrm>
            <a:off x="5264727" y="3584864"/>
            <a:ext cx="4208318" cy="2223655"/>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2800" b="1" dirty="0">
              <a:solidFill>
                <a:schemeClr val="tx1"/>
              </a:solidFill>
            </a:endParaRPr>
          </a:p>
        </p:txBody>
      </p:sp>
      <p:sp>
        <p:nvSpPr>
          <p:cNvPr id="5" name="Metin kutusu 4">
            <a:extLst>
              <a:ext uri="{FF2B5EF4-FFF2-40B4-BE49-F238E27FC236}">
                <a16:creationId xmlns:a16="http://schemas.microsoft.com/office/drawing/2014/main" id="{9839CB19-E742-BBBA-1347-BAEA7C6AF000}"/>
              </a:ext>
            </a:extLst>
          </p:cNvPr>
          <p:cNvSpPr txBox="1"/>
          <p:nvPr/>
        </p:nvSpPr>
        <p:spPr>
          <a:xfrm>
            <a:off x="2639291" y="6629400"/>
            <a:ext cx="184731" cy="369332"/>
          </a:xfrm>
          <a:prstGeom prst="rect">
            <a:avLst/>
          </a:prstGeom>
          <a:noFill/>
        </p:spPr>
        <p:txBody>
          <a:bodyPr wrap="none" rtlCol="0">
            <a:spAutoFit/>
          </a:bodyPr>
          <a:lstStyle/>
          <a:p>
            <a:endParaRPr lang="tr-TR" dirty="0"/>
          </a:p>
        </p:txBody>
      </p:sp>
      <p:pic>
        <p:nvPicPr>
          <p:cNvPr id="6" name="Resim 5">
            <a:extLst>
              <a:ext uri="{FF2B5EF4-FFF2-40B4-BE49-F238E27FC236}">
                <a16:creationId xmlns:a16="http://schemas.microsoft.com/office/drawing/2014/main" id="{FA9824DA-0207-D552-859D-69E7330BAF88}"/>
              </a:ext>
            </a:extLst>
          </p:cNvPr>
          <p:cNvPicPr>
            <a:picLocks noChangeAspect="1"/>
          </p:cNvPicPr>
          <p:nvPr/>
        </p:nvPicPr>
        <p:blipFill>
          <a:blip r:embed="rId3"/>
          <a:srcRect l="29947" t="-1" b="9793"/>
          <a:stretch/>
        </p:blipFill>
        <p:spPr>
          <a:xfrm>
            <a:off x="4281053" y="4105203"/>
            <a:ext cx="467591" cy="602120"/>
          </a:xfrm>
          <a:prstGeom prst="rect">
            <a:avLst/>
          </a:prstGeom>
        </p:spPr>
      </p:pic>
      <p:sp>
        <p:nvSpPr>
          <p:cNvPr id="8" name="Metin kutusu 7">
            <a:extLst>
              <a:ext uri="{FF2B5EF4-FFF2-40B4-BE49-F238E27FC236}">
                <a16:creationId xmlns:a16="http://schemas.microsoft.com/office/drawing/2014/main" id="{741DC09A-B72A-D1E7-C251-E7DB095A7DE9}"/>
              </a:ext>
            </a:extLst>
          </p:cNvPr>
          <p:cNvSpPr txBox="1"/>
          <p:nvPr/>
        </p:nvSpPr>
        <p:spPr>
          <a:xfrm>
            <a:off x="5264727" y="4001294"/>
            <a:ext cx="4313093" cy="1477328"/>
          </a:xfrm>
          <a:prstGeom prst="rect">
            <a:avLst/>
          </a:prstGeom>
          <a:noFill/>
        </p:spPr>
        <p:txBody>
          <a:bodyPr wrap="square">
            <a:spAutoFit/>
          </a:bodyPr>
          <a:lstStyle/>
          <a:p>
            <a:r>
              <a:rPr lang="tr-TR" dirty="0"/>
              <a:t>**Avustralya’da bir milyondan fazla çocuğu kapsayan çalışmanın sonuçları, aşılama ile otizm ya da otizm spektrum bozukluları arasında </a:t>
            </a:r>
            <a:r>
              <a:rPr lang="tr-TR" dirty="0">
                <a:effectLst>
                  <a:outerShdw blurRad="38100" dist="38100" dir="2700000" algn="tl">
                    <a:srgbClr val="000000">
                      <a:alpha val="43137"/>
                    </a:srgbClr>
                  </a:outerShdw>
                </a:effectLst>
              </a:rPr>
              <a:t>ilişki olmadığını </a:t>
            </a:r>
            <a:r>
              <a:rPr lang="tr-TR" dirty="0"/>
              <a:t>göstermiştir.</a:t>
            </a:r>
          </a:p>
        </p:txBody>
      </p:sp>
      <p:sp>
        <p:nvSpPr>
          <p:cNvPr id="9" name="Alt Bilgi Yer Tutucusu 8">
            <a:extLst>
              <a:ext uri="{FF2B5EF4-FFF2-40B4-BE49-F238E27FC236}">
                <a16:creationId xmlns:a16="http://schemas.microsoft.com/office/drawing/2014/main" id="{F0141516-3011-F250-BE06-86C1900F9FE5}"/>
              </a:ext>
            </a:extLst>
          </p:cNvPr>
          <p:cNvSpPr>
            <a:spLocks noGrp="1"/>
          </p:cNvSpPr>
          <p:nvPr>
            <p:ph type="ftr" sz="quarter" idx="11"/>
          </p:nvPr>
        </p:nvSpPr>
        <p:spPr>
          <a:xfrm>
            <a:off x="914400" y="6356350"/>
            <a:ext cx="9694718" cy="365125"/>
          </a:xfrm>
        </p:spPr>
        <p:txBody>
          <a:bodyPr/>
          <a:lstStyle/>
          <a:p>
            <a:r>
              <a:rPr lang="tr-TR" sz="1000" dirty="0"/>
              <a:t>**</a:t>
            </a:r>
            <a:r>
              <a:rPr lang="en-US" sz="1000" dirty="0"/>
              <a:t>Taylor, Luke E., Amy L. </a:t>
            </a:r>
            <a:r>
              <a:rPr lang="en-US" sz="1000" dirty="0" err="1"/>
              <a:t>Swerdfeger</a:t>
            </a:r>
            <a:r>
              <a:rPr lang="en-US" sz="1000" dirty="0"/>
              <a:t>, and Guy D. </a:t>
            </a:r>
            <a:r>
              <a:rPr lang="en-US" sz="1000" dirty="0" err="1"/>
              <a:t>Eslick</a:t>
            </a:r>
            <a:r>
              <a:rPr lang="en-US" sz="1000" dirty="0"/>
              <a:t>. “Vaccines are not associated with autism: an evidence-based meta-analysis of case-control and cohort studies.</a:t>
            </a:r>
            <a:endParaRPr lang="tr-TR" sz="1000" dirty="0"/>
          </a:p>
        </p:txBody>
      </p:sp>
    </p:spTree>
    <p:extLst>
      <p:ext uri="{BB962C8B-B14F-4D97-AF65-F5344CB8AC3E}">
        <p14:creationId xmlns:p14="http://schemas.microsoft.com/office/powerpoint/2010/main" val="351996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0DAD07-24DF-264E-6BD3-8A9AF54A4E39}"/>
              </a:ext>
            </a:extLst>
          </p:cNvPr>
          <p:cNvSpPr>
            <a:spLocks noGrp="1"/>
          </p:cNvSpPr>
          <p:nvPr>
            <p:ph type="title"/>
          </p:nvPr>
        </p:nvSpPr>
        <p:spPr/>
        <p:txBody>
          <a:bodyPr/>
          <a:lstStyle/>
          <a:p>
            <a:r>
              <a:rPr lang="tr-TR" dirty="0">
                <a:solidFill>
                  <a:srgbClr val="FF0000"/>
                </a:solidFill>
              </a:rPr>
              <a:t>AŞILARIN İÇİNDE NE VAR?</a:t>
            </a:r>
            <a:endParaRPr lang="tr-TR" dirty="0"/>
          </a:p>
        </p:txBody>
      </p:sp>
      <p:sp>
        <p:nvSpPr>
          <p:cNvPr id="3" name="İçerik Yer Tutucusu 2">
            <a:extLst>
              <a:ext uri="{FF2B5EF4-FFF2-40B4-BE49-F238E27FC236}">
                <a16:creationId xmlns:a16="http://schemas.microsoft.com/office/drawing/2014/main" id="{272BDBF1-C068-4C35-30BF-394713A498C8}"/>
              </a:ext>
            </a:extLst>
          </p:cNvPr>
          <p:cNvSpPr>
            <a:spLocks noGrp="1"/>
          </p:cNvSpPr>
          <p:nvPr>
            <p:ph idx="1"/>
          </p:nvPr>
        </p:nvSpPr>
        <p:spPr/>
        <p:txBody>
          <a:bodyPr/>
          <a:lstStyle/>
          <a:p>
            <a:r>
              <a:rPr lang="tr-TR" b="1" dirty="0"/>
              <a:t>Alüminyum Tuzları</a:t>
            </a:r>
          </a:p>
          <a:p>
            <a:pPr lvl="1"/>
            <a:r>
              <a:rPr lang="tr-TR" dirty="0"/>
              <a:t>Adjuvan olarak kullanılmakta</a:t>
            </a:r>
          </a:p>
          <a:p>
            <a:pPr lvl="1"/>
            <a:r>
              <a:rPr lang="tr-TR" dirty="0"/>
              <a:t>Aşının aktif içeriğinin yavaş salınmasına ve böylece bağışıklık sisteminin uyarılıp aşıya karşı daha güçlü bir yanıtın ortaya çıkmasını sağlar.</a:t>
            </a:r>
          </a:p>
          <a:p>
            <a:pPr lvl="1"/>
            <a:r>
              <a:rPr lang="tr-TR" dirty="0"/>
              <a:t>Bir doz aşıda </a:t>
            </a:r>
            <a:r>
              <a:rPr lang="tr-TR" dirty="0">
                <a:effectLst>
                  <a:outerShdw blurRad="38100" dist="38100" dir="2700000" algn="tl">
                    <a:srgbClr val="000000">
                      <a:alpha val="43137"/>
                    </a:srgbClr>
                  </a:outerShdw>
                </a:effectLst>
              </a:rPr>
              <a:t>2 miligramdan daha az </a:t>
            </a:r>
            <a:r>
              <a:rPr lang="tr-TR" dirty="0"/>
              <a:t>miktarda bulunur. Bu doz, gıda, su veya diğer kaynaklardan insan vücuduna giren alüminyum düzeyi ile karşılaştırıldığında oldukça düşük bir düzeydir. </a:t>
            </a:r>
            <a:endParaRPr lang="tr-TR" b="1" dirty="0"/>
          </a:p>
        </p:txBody>
      </p:sp>
    </p:spTree>
    <p:extLst>
      <p:ext uri="{BB962C8B-B14F-4D97-AF65-F5344CB8AC3E}">
        <p14:creationId xmlns:p14="http://schemas.microsoft.com/office/powerpoint/2010/main" val="358465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B9D7A5-0B97-6C21-429B-DDAC48131CBB}"/>
              </a:ext>
            </a:extLst>
          </p:cNvPr>
          <p:cNvSpPr>
            <a:spLocks noGrp="1"/>
          </p:cNvSpPr>
          <p:nvPr>
            <p:ph type="title"/>
          </p:nvPr>
        </p:nvSpPr>
        <p:spPr/>
        <p:txBody>
          <a:bodyPr/>
          <a:lstStyle/>
          <a:p>
            <a:r>
              <a:rPr lang="tr-TR" dirty="0">
                <a:solidFill>
                  <a:srgbClr val="FF0000"/>
                </a:solidFill>
              </a:rPr>
              <a:t>AŞI UYGULAMA YOLLARI</a:t>
            </a:r>
          </a:p>
        </p:txBody>
      </p:sp>
      <p:sp>
        <p:nvSpPr>
          <p:cNvPr id="3" name="İçerik Yer Tutucusu 2">
            <a:extLst>
              <a:ext uri="{FF2B5EF4-FFF2-40B4-BE49-F238E27FC236}">
                <a16:creationId xmlns:a16="http://schemas.microsoft.com/office/drawing/2014/main" id="{75D777E0-CD45-BA37-EEF4-FC2BEAE64234}"/>
              </a:ext>
            </a:extLst>
          </p:cNvPr>
          <p:cNvSpPr>
            <a:spLocks noGrp="1"/>
          </p:cNvSpPr>
          <p:nvPr>
            <p:ph idx="1"/>
          </p:nvPr>
        </p:nvSpPr>
        <p:spPr/>
        <p:txBody>
          <a:bodyPr/>
          <a:lstStyle/>
          <a:p>
            <a:pPr marL="0" indent="0">
              <a:buNone/>
            </a:pPr>
            <a:endParaRPr lang="tr-TR" dirty="0"/>
          </a:p>
          <a:p>
            <a:r>
              <a:rPr lang="tr-TR" dirty="0" err="1"/>
              <a:t>İntramuskuler</a:t>
            </a:r>
            <a:endParaRPr lang="tr-TR" dirty="0"/>
          </a:p>
          <a:p>
            <a:r>
              <a:rPr lang="tr-TR" dirty="0" err="1"/>
              <a:t>İntraepidermal</a:t>
            </a:r>
            <a:endParaRPr lang="tr-TR" dirty="0"/>
          </a:p>
          <a:p>
            <a:r>
              <a:rPr lang="tr-TR" dirty="0" err="1"/>
              <a:t>Subkutan</a:t>
            </a:r>
            <a:endParaRPr lang="tr-TR" dirty="0"/>
          </a:p>
          <a:p>
            <a:r>
              <a:rPr lang="tr-TR" dirty="0"/>
              <a:t>Oral</a:t>
            </a:r>
          </a:p>
          <a:p>
            <a:r>
              <a:rPr lang="tr-TR" dirty="0"/>
              <a:t>Nazal</a:t>
            </a:r>
          </a:p>
        </p:txBody>
      </p:sp>
      <p:pic>
        <p:nvPicPr>
          <p:cNvPr id="5" name="Resim 4">
            <a:extLst>
              <a:ext uri="{FF2B5EF4-FFF2-40B4-BE49-F238E27FC236}">
                <a16:creationId xmlns:a16="http://schemas.microsoft.com/office/drawing/2014/main" id="{EBAB6B25-A11E-C992-349B-8A5BAECA2DBC}"/>
              </a:ext>
            </a:extLst>
          </p:cNvPr>
          <p:cNvPicPr>
            <a:picLocks noChangeAspect="1"/>
          </p:cNvPicPr>
          <p:nvPr/>
        </p:nvPicPr>
        <p:blipFill>
          <a:blip r:embed="rId2"/>
          <a:stretch>
            <a:fillRect/>
          </a:stretch>
        </p:blipFill>
        <p:spPr>
          <a:xfrm>
            <a:off x="5226627" y="1707475"/>
            <a:ext cx="6829630" cy="4587638"/>
          </a:xfrm>
          <a:prstGeom prst="rect">
            <a:avLst/>
          </a:prstGeom>
        </p:spPr>
      </p:pic>
    </p:spTree>
    <p:extLst>
      <p:ext uri="{BB962C8B-B14F-4D97-AF65-F5344CB8AC3E}">
        <p14:creationId xmlns:p14="http://schemas.microsoft.com/office/powerpoint/2010/main" val="188338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53AD64-80C8-C2D7-9F56-A6E87129899A}"/>
              </a:ext>
            </a:extLst>
          </p:cNvPr>
          <p:cNvSpPr>
            <a:spLocks noGrp="1"/>
          </p:cNvSpPr>
          <p:nvPr>
            <p:ph type="title"/>
          </p:nvPr>
        </p:nvSpPr>
        <p:spPr/>
        <p:txBody>
          <a:bodyPr/>
          <a:lstStyle/>
          <a:p>
            <a:r>
              <a:rPr lang="tr-TR" dirty="0">
                <a:solidFill>
                  <a:srgbClr val="FF0000"/>
                </a:solidFill>
              </a:rPr>
              <a:t>AŞILAMADA GENEL KURALLAR</a:t>
            </a:r>
          </a:p>
        </p:txBody>
      </p:sp>
      <p:sp>
        <p:nvSpPr>
          <p:cNvPr id="3" name="İçerik Yer Tutucusu 2">
            <a:extLst>
              <a:ext uri="{FF2B5EF4-FFF2-40B4-BE49-F238E27FC236}">
                <a16:creationId xmlns:a16="http://schemas.microsoft.com/office/drawing/2014/main" id="{5BA7B14A-1228-B13A-FE17-28285E385713}"/>
              </a:ext>
            </a:extLst>
          </p:cNvPr>
          <p:cNvSpPr>
            <a:spLocks noGrp="1"/>
          </p:cNvSpPr>
          <p:nvPr>
            <p:ph idx="1"/>
          </p:nvPr>
        </p:nvSpPr>
        <p:spPr/>
        <p:txBody>
          <a:bodyPr/>
          <a:lstStyle/>
          <a:p>
            <a:r>
              <a:rPr lang="tr-TR" dirty="0">
                <a:effectLst>
                  <a:outerShdw blurRad="38100" dist="38100" dir="2700000" algn="tl">
                    <a:srgbClr val="000000">
                      <a:alpha val="43137"/>
                    </a:srgbClr>
                  </a:outerShdw>
                </a:effectLst>
              </a:rPr>
              <a:t>Bebek, çocuk ve gebeler olmak üzere tüm bireylerin aşılanma durumu kontrol edilmeli, aşı takvimine göre aşılanması gerekenler ve eksik aşılılar tespit edilip aşılamak için her fırsat değerlendirilmelidir.</a:t>
            </a:r>
          </a:p>
          <a:p>
            <a:endParaRPr lang="tr-TR" dirty="0">
              <a:effectLst>
                <a:outerShdw blurRad="38100" dist="38100" dir="2700000" algn="tl">
                  <a:srgbClr val="000000">
                    <a:alpha val="43137"/>
                  </a:srgbClr>
                </a:outerShdw>
              </a:effectLst>
            </a:endParaRPr>
          </a:p>
          <a:p>
            <a:r>
              <a:rPr lang="tr-TR" dirty="0"/>
              <a:t>Aşı uygulamalarından önce enjektör, aşı ve varsa sulandırıcı üzerindeki etiketi ve son kullanma tarihi kontrol edilmeli, etiketi olmayan ya da son kullanma tarihi geçmiş aşılar, sulandırıcılar ve enjektörler kullanılmamalıdır.</a:t>
            </a:r>
            <a:endParaRPr lang="tr-T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8912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E959FC-985E-8643-85C6-7F82E9B2703C}"/>
              </a:ext>
            </a:extLst>
          </p:cNvPr>
          <p:cNvSpPr>
            <a:spLocks noGrp="1"/>
          </p:cNvSpPr>
          <p:nvPr>
            <p:ph type="title"/>
          </p:nvPr>
        </p:nvSpPr>
        <p:spPr/>
        <p:txBody>
          <a:bodyPr/>
          <a:lstStyle/>
          <a:p>
            <a:r>
              <a:rPr lang="tr-TR" dirty="0">
                <a:solidFill>
                  <a:srgbClr val="FF0000"/>
                </a:solidFill>
              </a:rPr>
              <a:t>AŞILAMADA GENEL KURALLAR</a:t>
            </a:r>
            <a:endParaRPr lang="tr-TR" dirty="0"/>
          </a:p>
        </p:txBody>
      </p:sp>
      <p:sp>
        <p:nvSpPr>
          <p:cNvPr id="3" name="İçerik Yer Tutucusu 2">
            <a:extLst>
              <a:ext uri="{FF2B5EF4-FFF2-40B4-BE49-F238E27FC236}">
                <a16:creationId xmlns:a16="http://schemas.microsoft.com/office/drawing/2014/main" id="{2ADB89B6-E531-5FD5-F11B-A3259B640645}"/>
              </a:ext>
            </a:extLst>
          </p:cNvPr>
          <p:cNvSpPr>
            <a:spLocks noGrp="1"/>
          </p:cNvSpPr>
          <p:nvPr>
            <p:ph idx="1"/>
          </p:nvPr>
        </p:nvSpPr>
        <p:spPr/>
        <p:txBody>
          <a:bodyPr>
            <a:normAutofit fontScale="92500" lnSpcReduction="20000"/>
          </a:bodyPr>
          <a:lstStyle/>
          <a:p>
            <a:r>
              <a:rPr lang="tr-TR" dirty="0"/>
              <a:t>Son kullanma tarihi en yakın olan aşı ilk önce kullanılmalıdır. </a:t>
            </a:r>
          </a:p>
          <a:p>
            <a:endParaRPr lang="tr-TR" dirty="0"/>
          </a:p>
          <a:p>
            <a:r>
              <a:rPr lang="tr-TR" sz="2800" dirty="0"/>
              <a:t>Her aşı öncesi ve sonrası eller yıkanmalıdır.</a:t>
            </a:r>
          </a:p>
          <a:p>
            <a:endParaRPr lang="tr-TR" sz="2800" dirty="0"/>
          </a:p>
          <a:p>
            <a:r>
              <a:rPr lang="tr-TR" sz="2800" dirty="0"/>
              <a:t>Aşılama öncesi aşı kontrendikasyonları mutlaka sorgulanmalıdır. </a:t>
            </a:r>
          </a:p>
          <a:p>
            <a:endParaRPr lang="tr-TR" sz="2800" dirty="0"/>
          </a:p>
          <a:p>
            <a:r>
              <a:rPr lang="tr-TR" dirty="0"/>
              <a:t>Kullanıma hazır enjektörlü aşılar hariç, her aşı için ayrı ve steril bir enjektör kullanılmalıdır.</a:t>
            </a:r>
          </a:p>
          <a:p>
            <a:endParaRPr lang="tr-TR" sz="2800" dirty="0"/>
          </a:p>
          <a:p>
            <a:r>
              <a:rPr lang="tr-TR" sz="2800" dirty="0"/>
              <a:t>Farklı aşılar aynı enjektör içinde karıştırılarak uygulanmamalıdır(</a:t>
            </a:r>
            <a:r>
              <a:rPr lang="tr-TR" dirty="0" err="1"/>
              <a:t>DaBT</a:t>
            </a:r>
            <a:r>
              <a:rPr lang="tr-TR" dirty="0"/>
              <a:t>-İPA-</a:t>
            </a:r>
            <a:r>
              <a:rPr lang="tr-TR" dirty="0" err="1"/>
              <a:t>Hib</a:t>
            </a:r>
            <a:r>
              <a:rPr lang="tr-TR" dirty="0"/>
              <a:t> beşli karma aşısı hariç)</a:t>
            </a:r>
            <a:endParaRPr lang="tr-TR" sz="2800" dirty="0"/>
          </a:p>
          <a:p>
            <a:endParaRPr lang="tr-TR" dirty="0"/>
          </a:p>
        </p:txBody>
      </p:sp>
    </p:spTree>
    <p:extLst>
      <p:ext uri="{BB962C8B-B14F-4D97-AF65-F5344CB8AC3E}">
        <p14:creationId xmlns:p14="http://schemas.microsoft.com/office/powerpoint/2010/main" val="3731410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B44961-D14D-7E74-0BEF-0653CC6CFD5F}"/>
              </a:ext>
            </a:extLst>
          </p:cNvPr>
          <p:cNvSpPr>
            <a:spLocks noGrp="1"/>
          </p:cNvSpPr>
          <p:nvPr>
            <p:ph type="title"/>
          </p:nvPr>
        </p:nvSpPr>
        <p:spPr/>
        <p:txBody>
          <a:bodyPr/>
          <a:lstStyle/>
          <a:p>
            <a:r>
              <a:rPr lang="tr-TR" dirty="0">
                <a:solidFill>
                  <a:srgbClr val="FF0000"/>
                </a:solidFill>
              </a:rPr>
              <a:t>AMAÇ</a:t>
            </a:r>
          </a:p>
        </p:txBody>
      </p:sp>
      <p:sp>
        <p:nvSpPr>
          <p:cNvPr id="3" name="İçerik Yer Tutucusu 2">
            <a:extLst>
              <a:ext uri="{FF2B5EF4-FFF2-40B4-BE49-F238E27FC236}">
                <a16:creationId xmlns:a16="http://schemas.microsoft.com/office/drawing/2014/main" id="{0F6AB4A9-2946-D29D-4398-0BCB6119B402}"/>
              </a:ext>
            </a:extLst>
          </p:cNvPr>
          <p:cNvSpPr>
            <a:spLocks noGrp="1"/>
          </p:cNvSpPr>
          <p:nvPr>
            <p:ph idx="1"/>
          </p:nvPr>
        </p:nvSpPr>
        <p:spPr/>
        <p:txBody>
          <a:bodyPr/>
          <a:lstStyle/>
          <a:p>
            <a:r>
              <a:rPr lang="tr-TR" dirty="0"/>
              <a:t>Çocukluk döneminde yapılması önerilen aşılar hakkında bilgi vermek </a:t>
            </a:r>
          </a:p>
        </p:txBody>
      </p:sp>
    </p:spTree>
    <p:extLst>
      <p:ext uri="{BB962C8B-B14F-4D97-AF65-F5344CB8AC3E}">
        <p14:creationId xmlns:p14="http://schemas.microsoft.com/office/powerpoint/2010/main" val="1461368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4B6120-2F5D-56AC-F96A-DAD0E16B8380}"/>
              </a:ext>
            </a:extLst>
          </p:cNvPr>
          <p:cNvSpPr>
            <a:spLocks noGrp="1"/>
          </p:cNvSpPr>
          <p:nvPr>
            <p:ph type="title"/>
          </p:nvPr>
        </p:nvSpPr>
        <p:spPr/>
        <p:txBody>
          <a:bodyPr/>
          <a:lstStyle/>
          <a:p>
            <a:r>
              <a:rPr lang="tr-TR" dirty="0">
                <a:solidFill>
                  <a:srgbClr val="FF0000"/>
                </a:solidFill>
              </a:rPr>
              <a:t>AŞILAMADA GENEL KURALLAR</a:t>
            </a:r>
            <a:endParaRPr lang="tr-TR" dirty="0"/>
          </a:p>
        </p:txBody>
      </p:sp>
      <p:sp>
        <p:nvSpPr>
          <p:cNvPr id="3" name="İçerik Yer Tutucusu 2">
            <a:extLst>
              <a:ext uri="{FF2B5EF4-FFF2-40B4-BE49-F238E27FC236}">
                <a16:creationId xmlns:a16="http://schemas.microsoft.com/office/drawing/2014/main" id="{9659528D-F997-89CB-47C2-D3ED1FF87CB0}"/>
              </a:ext>
            </a:extLst>
          </p:cNvPr>
          <p:cNvSpPr>
            <a:spLocks noGrp="1"/>
          </p:cNvSpPr>
          <p:nvPr>
            <p:ph idx="1"/>
          </p:nvPr>
        </p:nvSpPr>
        <p:spPr/>
        <p:txBody>
          <a:bodyPr/>
          <a:lstStyle/>
          <a:p>
            <a:r>
              <a:rPr lang="tr-TR" dirty="0"/>
              <a:t>Aşı şişesi üzerinde ilk açıldığı ve sulandırıldığı zamanı gösteren etiket bulunmalıdır. </a:t>
            </a:r>
          </a:p>
          <a:p>
            <a:endParaRPr lang="tr-TR" dirty="0"/>
          </a:p>
          <a:p>
            <a:r>
              <a:rPr lang="tr-TR" dirty="0"/>
              <a:t>Zamanında kullanılmayan sulandırılmış aşılar yapılmamadır. Ör: açılıp sulandırdıktan sonra </a:t>
            </a:r>
            <a:r>
              <a:rPr lang="tr-TR" b="1" dirty="0"/>
              <a:t>su çiçeği aşısı 30 dk içinde, kızamık ve KKK aşısı 4 saat içinde, BCG aşısı 6 saat içinde</a:t>
            </a:r>
            <a:r>
              <a:rPr lang="tr-TR" dirty="0"/>
              <a:t> yapılmalıdır.</a:t>
            </a:r>
          </a:p>
        </p:txBody>
      </p:sp>
    </p:spTree>
    <p:extLst>
      <p:ext uri="{BB962C8B-B14F-4D97-AF65-F5344CB8AC3E}">
        <p14:creationId xmlns:p14="http://schemas.microsoft.com/office/powerpoint/2010/main" val="243856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E28331-AA76-91DD-2832-48120CE02338}"/>
              </a:ext>
            </a:extLst>
          </p:cNvPr>
          <p:cNvSpPr>
            <a:spLocks noGrp="1"/>
          </p:cNvSpPr>
          <p:nvPr>
            <p:ph type="title"/>
          </p:nvPr>
        </p:nvSpPr>
        <p:spPr/>
        <p:txBody>
          <a:bodyPr/>
          <a:lstStyle/>
          <a:p>
            <a:r>
              <a:rPr lang="tr-TR" dirty="0">
                <a:solidFill>
                  <a:srgbClr val="FF0000"/>
                </a:solidFill>
              </a:rPr>
              <a:t>AŞILAMADA GENEL KURALLAR</a:t>
            </a:r>
            <a:endParaRPr lang="tr-TR" dirty="0"/>
          </a:p>
        </p:txBody>
      </p:sp>
      <p:sp>
        <p:nvSpPr>
          <p:cNvPr id="3" name="İçerik Yer Tutucusu 2">
            <a:extLst>
              <a:ext uri="{FF2B5EF4-FFF2-40B4-BE49-F238E27FC236}">
                <a16:creationId xmlns:a16="http://schemas.microsoft.com/office/drawing/2014/main" id="{89BC9C2F-52BD-D045-1577-AD062A4467A0}"/>
              </a:ext>
            </a:extLst>
          </p:cNvPr>
          <p:cNvSpPr>
            <a:spLocks noGrp="1"/>
          </p:cNvSpPr>
          <p:nvPr>
            <p:ph idx="1"/>
          </p:nvPr>
        </p:nvSpPr>
        <p:spPr/>
        <p:txBody>
          <a:bodyPr>
            <a:normAutofit fontScale="92500" lnSpcReduction="20000"/>
          </a:bodyPr>
          <a:lstStyle/>
          <a:p>
            <a:r>
              <a:rPr lang="tr-TR" dirty="0"/>
              <a:t>Birden fazla aşı aynı anda yapılabilir. BCG, OPA, </a:t>
            </a:r>
            <a:r>
              <a:rPr lang="tr-TR" dirty="0" err="1"/>
              <a:t>DaBT</a:t>
            </a:r>
            <a:r>
              <a:rPr lang="tr-TR" dirty="0"/>
              <a:t>-İPA-</a:t>
            </a:r>
            <a:r>
              <a:rPr lang="tr-TR" dirty="0" err="1"/>
              <a:t>Hib</a:t>
            </a:r>
            <a:r>
              <a:rPr lang="tr-TR" dirty="0"/>
              <a:t>, KKK ve Hepatit B aşılarının aynı gün yapılmasında bir sakınca yoktur. (Farklı ekstremitelerden) </a:t>
            </a:r>
          </a:p>
          <a:p>
            <a:endParaRPr lang="tr-TR" dirty="0"/>
          </a:p>
          <a:p>
            <a:r>
              <a:rPr lang="tr-TR" dirty="0"/>
              <a:t>Aşılamada iki doz arasında olması gereken en az sürelere mutlaka uyulmalıdır.</a:t>
            </a:r>
          </a:p>
          <a:p>
            <a:endParaRPr lang="tr-TR" dirty="0"/>
          </a:p>
          <a:p>
            <a:r>
              <a:rPr lang="tr-TR" dirty="0"/>
              <a:t>Bırakılması gereken en az süreye uyulmadığında yapılan doz geçersiz sayılır ve uygun süre sonra tekrarlanmalıdır.</a:t>
            </a:r>
          </a:p>
          <a:p>
            <a:endParaRPr lang="tr-TR" dirty="0"/>
          </a:p>
          <a:p>
            <a:r>
              <a:rPr lang="tr-TR" dirty="0"/>
              <a:t>Aradan uzun bir süre geçmiş olsa bile, aşılamaya kalınan yerden devam edilir.</a:t>
            </a:r>
          </a:p>
        </p:txBody>
      </p:sp>
    </p:spTree>
    <p:extLst>
      <p:ext uri="{BB962C8B-B14F-4D97-AF65-F5344CB8AC3E}">
        <p14:creationId xmlns:p14="http://schemas.microsoft.com/office/powerpoint/2010/main" val="130938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194B27-BAA8-BFC2-887A-6BAA43F6FE74}"/>
              </a:ext>
            </a:extLst>
          </p:cNvPr>
          <p:cNvSpPr>
            <a:spLocks noGrp="1"/>
          </p:cNvSpPr>
          <p:nvPr>
            <p:ph type="title"/>
          </p:nvPr>
        </p:nvSpPr>
        <p:spPr/>
        <p:txBody>
          <a:bodyPr/>
          <a:lstStyle/>
          <a:p>
            <a:r>
              <a:rPr lang="tr-TR" dirty="0">
                <a:solidFill>
                  <a:srgbClr val="FF0000"/>
                </a:solidFill>
              </a:rPr>
              <a:t>AŞILAMADA GENEL KURALLAR</a:t>
            </a:r>
            <a:endParaRPr lang="tr-TR" dirty="0"/>
          </a:p>
        </p:txBody>
      </p:sp>
      <p:sp>
        <p:nvSpPr>
          <p:cNvPr id="3" name="İçerik Yer Tutucusu 2">
            <a:extLst>
              <a:ext uri="{FF2B5EF4-FFF2-40B4-BE49-F238E27FC236}">
                <a16:creationId xmlns:a16="http://schemas.microsoft.com/office/drawing/2014/main" id="{DEA1C218-CB0B-3E25-C969-2B4007FA8A87}"/>
              </a:ext>
            </a:extLst>
          </p:cNvPr>
          <p:cNvSpPr>
            <a:spLocks noGrp="1"/>
          </p:cNvSpPr>
          <p:nvPr>
            <p:ph idx="1"/>
          </p:nvPr>
        </p:nvSpPr>
        <p:spPr/>
        <p:txBody>
          <a:bodyPr>
            <a:normAutofit/>
          </a:bodyPr>
          <a:lstStyle/>
          <a:p>
            <a:r>
              <a:rPr lang="tr-TR" sz="2800" dirty="0"/>
              <a:t>Canlı aşılar uygulanırken </a:t>
            </a:r>
            <a:r>
              <a:rPr lang="tr-TR" sz="2800" b="1" dirty="0"/>
              <a:t>ya aynı anda uygulanmalı ya da aralarında en az 4 hafta</a:t>
            </a:r>
            <a:r>
              <a:rPr lang="tr-TR" sz="2800" dirty="0"/>
              <a:t> süre </a:t>
            </a:r>
            <a:r>
              <a:rPr lang="tr-TR" dirty="0"/>
              <a:t>bulunma</a:t>
            </a:r>
            <a:r>
              <a:rPr lang="tr-TR" sz="2800" dirty="0"/>
              <a:t>lıdır.</a:t>
            </a:r>
          </a:p>
          <a:p>
            <a:endParaRPr lang="tr-TR" dirty="0"/>
          </a:p>
          <a:p>
            <a:r>
              <a:rPr lang="tr-TR" dirty="0"/>
              <a:t>Canlı aşı yapılmış ise </a:t>
            </a:r>
            <a:r>
              <a:rPr lang="tr-TR" b="1" dirty="0"/>
              <a:t>en az 2 hafta </a:t>
            </a:r>
            <a:r>
              <a:rPr lang="tr-TR" dirty="0" err="1"/>
              <a:t>immünglobulin</a:t>
            </a:r>
            <a:r>
              <a:rPr lang="tr-TR" dirty="0"/>
              <a:t> verilmemeli veya kan transfüzyonu yapılmamalıdır.</a:t>
            </a:r>
          </a:p>
          <a:p>
            <a:endParaRPr lang="tr-TR" dirty="0"/>
          </a:p>
          <a:p>
            <a:r>
              <a:rPr lang="tr-TR" dirty="0" err="1"/>
              <a:t>İmmünglobulin</a:t>
            </a:r>
            <a:r>
              <a:rPr lang="tr-TR" dirty="0"/>
              <a:t> veya kan transfüzyonu önce verilmiş ise canlı aşı </a:t>
            </a:r>
            <a:r>
              <a:rPr lang="tr-TR" b="1" dirty="0"/>
              <a:t>en az 3 ay </a:t>
            </a:r>
            <a:r>
              <a:rPr lang="tr-TR" dirty="0"/>
              <a:t>yapılmamalıdır.</a:t>
            </a:r>
          </a:p>
          <a:p>
            <a:endParaRPr lang="tr-TR" dirty="0"/>
          </a:p>
        </p:txBody>
      </p:sp>
    </p:spTree>
    <p:extLst>
      <p:ext uri="{BB962C8B-B14F-4D97-AF65-F5344CB8AC3E}">
        <p14:creationId xmlns:p14="http://schemas.microsoft.com/office/powerpoint/2010/main" val="127671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02C220-B3CD-6CB7-B056-208108732EEB}"/>
              </a:ext>
            </a:extLst>
          </p:cNvPr>
          <p:cNvSpPr>
            <a:spLocks noGrp="1"/>
          </p:cNvSpPr>
          <p:nvPr>
            <p:ph type="title"/>
          </p:nvPr>
        </p:nvSpPr>
        <p:spPr/>
        <p:txBody>
          <a:bodyPr/>
          <a:lstStyle/>
          <a:p>
            <a:r>
              <a:rPr lang="tr-TR" dirty="0">
                <a:solidFill>
                  <a:srgbClr val="FF0000"/>
                </a:solidFill>
              </a:rPr>
              <a:t>AŞILAMADA GENEL KURALLAR</a:t>
            </a:r>
            <a:endParaRPr lang="tr-TR" dirty="0"/>
          </a:p>
        </p:txBody>
      </p:sp>
      <p:sp>
        <p:nvSpPr>
          <p:cNvPr id="3" name="İçerik Yer Tutucusu 2">
            <a:extLst>
              <a:ext uri="{FF2B5EF4-FFF2-40B4-BE49-F238E27FC236}">
                <a16:creationId xmlns:a16="http://schemas.microsoft.com/office/drawing/2014/main" id="{B2854950-489A-311D-BB49-FFD322CDCF6D}"/>
              </a:ext>
            </a:extLst>
          </p:cNvPr>
          <p:cNvSpPr>
            <a:spLocks noGrp="1"/>
          </p:cNvSpPr>
          <p:nvPr>
            <p:ph idx="1"/>
          </p:nvPr>
        </p:nvSpPr>
        <p:spPr/>
        <p:txBody>
          <a:bodyPr/>
          <a:lstStyle/>
          <a:p>
            <a:r>
              <a:rPr lang="tr-TR" dirty="0"/>
              <a:t>12 aya kadar bebeklerde </a:t>
            </a:r>
            <a:r>
              <a:rPr lang="tr-TR" dirty="0" err="1"/>
              <a:t>intramuskuler</a:t>
            </a:r>
            <a:r>
              <a:rPr lang="tr-TR" dirty="0"/>
              <a:t> uygulama için uyluğun orta veya üst 1/3 kısmında </a:t>
            </a:r>
            <a:r>
              <a:rPr lang="tr-TR" dirty="0" err="1"/>
              <a:t>vastus</a:t>
            </a:r>
            <a:r>
              <a:rPr lang="tr-TR" dirty="0"/>
              <a:t> </a:t>
            </a:r>
            <a:r>
              <a:rPr lang="tr-TR" dirty="0" err="1"/>
              <a:t>lateralis</a:t>
            </a:r>
            <a:r>
              <a:rPr lang="tr-TR" dirty="0"/>
              <a:t> kasının ön yan bölümü kullanılır.</a:t>
            </a:r>
          </a:p>
          <a:p>
            <a:endParaRPr lang="tr-TR" dirty="0"/>
          </a:p>
          <a:p>
            <a:r>
              <a:rPr lang="tr-TR" sz="2800" dirty="0"/>
              <a:t>Aşı sonrası </a:t>
            </a:r>
            <a:r>
              <a:rPr lang="tr-TR" sz="2800" b="1" dirty="0"/>
              <a:t>15-20 dk gözlem yapılmalı </a:t>
            </a:r>
            <a:r>
              <a:rPr lang="tr-TR" sz="2800" dirty="0"/>
              <a:t>ve aşı yan etkileri hakkında aileler bilgilendirilmelidir.</a:t>
            </a:r>
          </a:p>
          <a:p>
            <a:endParaRPr lang="tr-TR" dirty="0"/>
          </a:p>
        </p:txBody>
      </p:sp>
    </p:spTree>
    <p:extLst>
      <p:ext uri="{BB962C8B-B14F-4D97-AF65-F5344CB8AC3E}">
        <p14:creationId xmlns:p14="http://schemas.microsoft.com/office/powerpoint/2010/main" val="4190078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42B86C-A23D-5572-4D88-29734E7902BF}"/>
              </a:ext>
            </a:extLst>
          </p:cNvPr>
          <p:cNvSpPr>
            <a:spLocks noGrp="1"/>
          </p:cNvSpPr>
          <p:nvPr>
            <p:ph type="title"/>
          </p:nvPr>
        </p:nvSpPr>
        <p:spPr/>
        <p:txBody>
          <a:bodyPr/>
          <a:lstStyle/>
          <a:p>
            <a:r>
              <a:rPr lang="tr-TR" dirty="0">
                <a:solidFill>
                  <a:srgbClr val="FF0000"/>
                </a:solidFill>
              </a:rPr>
              <a:t>SOĞUK ZİNCİR</a:t>
            </a:r>
          </a:p>
        </p:txBody>
      </p:sp>
      <p:sp>
        <p:nvSpPr>
          <p:cNvPr id="3" name="İçerik Yer Tutucusu 2">
            <a:extLst>
              <a:ext uri="{FF2B5EF4-FFF2-40B4-BE49-F238E27FC236}">
                <a16:creationId xmlns:a16="http://schemas.microsoft.com/office/drawing/2014/main" id="{B3E23B94-6FE1-B595-ABDD-7CF9DE6A5381}"/>
              </a:ext>
            </a:extLst>
          </p:cNvPr>
          <p:cNvSpPr>
            <a:spLocks noGrp="1"/>
          </p:cNvSpPr>
          <p:nvPr>
            <p:ph idx="1"/>
          </p:nvPr>
        </p:nvSpPr>
        <p:spPr/>
        <p:txBody>
          <a:bodyPr/>
          <a:lstStyle/>
          <a:p>
            <a:r>
              <a:rPr lang="tr-TR" dirty="0"/>
              <a:t>Etkin bir aşılama yapılabilmesi için aşıların üretildikleri yerden tüketildikleri yere kadar uygun koşullarda taşınmasına </a:t>
            </a:r>
            <a:r>
              <a:rPr lang="tr-TR" b="1" dirty="0"/>
              <a:t>soğuk zincir </a:t>
            </a:r>
            <a:r>
              <a:rPr lang="tr-TR" dirty="0"/>
              <a:t>denir.</a:t>
            </a:r>
          </a:p>
          <a:p>
            <a:endParaRPr lang="tr-TR" dirty="0"/>
          </a:p>
          <a:p>
            <a:r>
              <a:rPr lang="tr-TR" dirty="0"/>
              <a:t>Uygun koşulların sağlanamadığı durumlarda aşı etkisini yitirir.</a:t>
            </a:r>
          </a:p>
          <a:p>
            <a:endParaRPr lang="tr-TR" dirty="0"/>
          </a:p>
          <a:p>
            <a:r>
              <a:rPr lang="tr-TR" dirty="0"/>
              <a:t>Kullanılan aşılar etkin değilse, %100 aşılama hızlarına ulaşılsa bile bağışık bir toplum oluşturma hedefine ulaşılamayacaktır. </a:t>
            </a:r>
          </a:p>
        </p:txBody>
      </p:sp>
    </p:spTree>
    <p:extLst>
      <p:ext uri="{BB962C8B-B14F-4D97-AF65-F5344CB8AC3E}">
        <p14:creationId xmlns:p14="http://schemas.microsoft.com/office/powerpoint/2010/main" val="78423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3A3A9BD-3F4E-5E99-0499-97CFEB2A211E}"/>
              </a:ext>
            </a:extLst>
          </p:cNvPr>
          <p:cNvSpPr>
            <a:spLocks noGrp="1"/>
          </p:cNvSpPr>
          <p:nvPr>
            <p:ph type="title"/>
          </p:nvPr>
        </p:nvSpPr>
        <p:spPr>
          <a:xfrm>
            <a:off x="804672" y="802955"/>
            <a:ext cx="4766330" cy="1454051"/>
          </a:xfrm>
        </p:spPr>
        <p:txBody>
          <a:bodyPr>
            <a:normAutofit/>
          </a:bodyPr>
          <a:lstStyle/>
          <a:p>
            <a:r>
              <a:rPr lang="tr-TR" sz="3600" dirty="0">
                <a:solidFill>
                  <a:srgbClr val="FF0000"/>
                </a:solidFill>
              </a:rPr>
              <a:t>SOĞUK ZİNCİR</a:t>
            </a:r>
          </a:p>
        </p:txBody>
      </p:sp>
      <p:sp>
        <p:nvSpPr>
          <p:cNvPr id="3" name="İçerik Yer Tutucusu 2">
            <a:extLst>
              <a:ext uri="{FF2B5EF4-FFF2-40B4-BE49-F238E27FC236}">
                <a16:creationId xmlns:a16="http://schemas.microsoft.com/office/drawing/2014/main" id="{3B2BFF6F-CC22-4941-A8A6-8BFFB85CEC6C}"/>
              </a:ext>
            </a:extLst>
          </p:cNvPr>
          <p:cNvSpPr>
            <a:spLocks noGrp="1"/>
          </p:cNvSpPr>
          <p:nvPr>
            <p:ph idx="1"/>
          </p:nvPr>
        </p:nvSpPr>
        <p:spPr>
          <a:xfrm>
            <a:off x="804672" y="2421683"/>
            <a:ext cx="4765949" cy="3353476"/>
          </a:xfrm>
        </p:spPr>
        <p:txBody>
          <a:bodyPr anchor="t">
            <a:normAutofit/>
          </a:bodyPr>
          <a:lstStyle/>
          <a:p>
            <a:r>
              <a:rPr lang="tr-TR" sz="1800" dirty="0"/>
              <a:t>Aşıların sürekli sıcaklık takibi yapılan buzdolaplarında uygun bölümlerde, uygun istiflenmiş şekilde saklanması gerekir.</a:t>
            </a:r>
          </a:p>
          <a:p>
            <a:endParaRPr lang="tr-TR" sz="1800" dirty="0"/>
          </a:p>
          <a:p>
            <a:r>
              <a:rPr lang="tr-TR" sz="1800" dirty="0"/>
              <a:t>Aşılar için ideal soğuk zincir aralığı </a:t>
            </a:r>
            <a:r>
              <a:rPr lang="tr-TR" sz="1800" b="1" dirty="0"/>
              <a:t>+2°C ile +8°C</a:t>
            </a:r>
            <a:r>
              <a:rPr lang="tr-TR" sz="1800" dirty="0"/>
              <a:t>’dir. Bu aralık dışındaki sıcaklıklara maruziyet soğuk zincir kırılması olarak değerlendirilmelidir.</a:t>
            </a:r>
          </a:p>
        </p:txBody>
      </p:sp>
      <p:grpSp>
        <p:nvGrpSpPr>
          <p:cNvPr id="21"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descr="metin, ekran görüntüsü, yazı tipi, sayı, numara içeren bir resim&#10;&#10;Açıklama otomatik olarak oluşturuldu">
            <a:extLst>
              <a:ext uri="{FF2B5EF4-FFF2-40B4-BE49-F238E27FC236}">
                <a16:creationId xmlns:a16="http://schemas.microsoft.com/office/drawing/2014/main" id="{D5A4CA7B-487B-F5FB-5F85-529F1ACB8C2A}"/>
              </a:ext>
            </a:extLst>
          </p:cNvPr>
          <p:cNvPicPr>
            <a:picLocks noChangeAspect="1"/>
          </p:cNvPicPr>
          <p:nvPr/>
        </p:nvPicPr>
        <p:blipFill>
          <a:blip r:embed="rId3"/>
          <a:stretch>
            <a:fillRect/>
          </a:stretch>
        </p:blipFill>
        <p:spPr>
          <a:xfrm>
            <a:off x="7334319" y="2514461"/>
            <a:ext cx="4142232" cy="2165483"/>
          </a:xfrm>
          <a:prstGeom prst="rect">
            <a:avLst/>
          </a:prstGeom>
        </p:spPr>
      </p:pic>
    </p:spTree>
    <p:extLst>
      <p:ext uri="{BB962C8B-B14F-4D97-AF65-F5344CB8AC3E}">
        <p14:creationId xmlns:p14="http://schemas.microsoft.com/office/powerpoint/2010/main" val="3661503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D692C1-D7E3-1885-3A7E-B545C92E2AB7}"/>
              </a:ext>
            </a:extLst>
          </p:cNvPr>
          <p:cNvSpPr>
            <a:spLocks noGrp="1"/>
          </p:cNvSpPr>
          <p:nvPr>
            <p:ph type="title"/>
          </p:nvPr>
        </p:nvSpPr>
        <p:spPr/>
        <p:txBody>
          <a:bodyPr/>
          <a:lstStyle/>
          <a:p>
            <a:r>
              <a:rPr lang="tr-TR" sz="4400" dirty="0">
                <a:solidFill>
                  <a:srgbClr val="FF0000"/>
                </a:solidFill>
              </a:rPr>
              <a:t>SOĞUK ZİNCİR</a:t>
            </a:r>
            <a:endParaRPr lang="tr-TR" dirty="0"/>
          </a:p>
        </p:txBody>
      </p:sp>
      <p:sp>
        <p:nvSpPr>
          <p:cNvPr id="3" name="İçerik Yer Tutucusu 2">
            <a:extLst>
              <a:ext uri="{FF2B5EF4-FFF2-40B4-BE49-F238E27FC236}">
                <a16:creationId xmlns:a16="http://schemas.microsoft.com/office/drawing/2014/main" id="{09177741-2EEB-AD21-7BE4-269300F6B588}"/>
              </a:ext>
            </a:extLst>
          </p:cNvPr>
          <p:cNvSpPr>
            <a:spLocks noGrp="1"/>
          </p:cNvSpPr>
          <p:nvPr>
            <p:ph idx="1"/>
          </p:nvPr>
        </p:nvSpPr>
        <p:spPr/>
        <p:txBody>
          <a:bodyPr>
            <a:normAutofit fontScale="92500" lnSpcReduction="20000"/>
          </a:bodyPr>
          <a:lstStyle/>
          <a:p>
            <a:r>
              <a:rPr lang="tr-TR" dirty="0"/>
              <a:t>Aşıların </a:t>
            </a:r>
            <a:r>
              <a:rPr lang="tr-TR" dirty="0" err="1"/>
              <a:t>termostabiliteleri</a:t>
            </a:r>
            <a:r>
              <a:rPr lang="tr-TR" dirty="0"/>
              <a:t> göz önünde bulundurularak, ısıya maruz kalma sürelerini belirlemek için </a:t>
            </a:r>
            <a:r>
              <a:rPr lang="tr-TR" b="1" dirty="0"/>
              <a:t>aşı flakon </a:t>
            </a:r>
            <a:r>
              <a:rPr lang="tr-TR" b="1" dirty="0" err="1"/>
              <a:t>izlemcileri</a:t>
            </a:r>
            <a:r>
              <a:rPr lang="tr-TR" b="1" dirty="0"/>
              <a:t> (VVM)</a:t>
            </a:r>
            <a:r>
              <a:rPr lang="tr-TR" dirty="0"/>
              <a:t> kullanılmaktadır.</a:t>
            </a:r>
          </a:p>
          <a:p>
            <a:endParaRPr lang="tr-TR" dirty="0"/>
          </a:p>
          <a:p>
            <a:r>
              <a:rPr lang="tr-TR" dirty="0"/>
              <a:t>Flakona yapıştırılan, ısıya hassas, ısıya maruz kaldıkça renk değiştiren ve kümülatif ısıyı ölçen bir etikettir.</a:t>
            </a:r>
          </a:p>
          <a:p>
            <a:endParaRPr lang="tr-TR" dirty="0"/>
          </a:p>
          <a:p>
            <a:r>
              <a:rPr lang="tr-TR" dirty="0"/>
              <a:t>Zaman ve ısıya maruz kalma sonucu etiketin içerisinde bulunan kare koyulaşarak dış çemberin rengine dönüşmeye başlar.</a:t>
            </a:r>
          </a:p>
          <a:p>
            <a:endParaRPr lang="tr-TR" dirty="0"/>
          </a:p>
          <a:p>
            <a:pPr marL="0" indent="0">
              <a:buNone/>
            </a:pPr>
            <a:r>
              <a:rPr lang="tr-TR" dirty="0"/>
              <a:t> </a:t>
            </a:r>
          </a:p>
        </p:txBody>
      </p:sp>
      <p:pic>
        <p:nvPicPr>
          <p:cNvPr id="5" name="Resim 4">
            <a:extLst>
              <a:ext uri="{FF2B5EF4-FFF2-40B4-BE49-F238E27FC236}">
                <a16:creationId xmlns:a16="http://schemas.microsoft.com/office/drawing/2014/main" id="{77C0ADF0-C361-5E5E-3715-9DA99503EC5F}"/>
              </a:ext>
            </a:extLst>
          </p:cNvPr>
          <p:cNvPicPr>
            <a:picLocks noChangeAspect="1"/>
          </p:cNvPicPr>
          <p:nvPr/>
        </p:nvPicPr>
        <p:blipFill>
          <a:blip r:embed="rId3"/>
          <a:stretch>
            <a:fillRect/>
          </a:stretch>
        </p:blipFill>
        <p:spPr>
          <a:xfrm>
            <a:off x="9803434" y="5209139"/>
            <a:ext cx="960203" cy="967824"/>
          </a:xfrm>
          <a:prstGeom prst="rect">
            <a:avLst/>
          </a:prstGeom>
        </p:spPr>
      </p:pic>
    </p:spTree>
    <p:extLst>
      <p:ext uri="{BB962C8B-B14F-4D97-AF65-F5344CB8AC3E}">
        <p14:creationId xmlns:p14="http://schemas.microsoft.com/office/powerpoint/2010/main" val="2963452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248F35-909F-F255-4E26-37E01DB1F667}"/>
              </a:ext>
            </a:extLst>
          </p:cNvPr>
          <p:cNvSpPr>
            <a:spLocks noGrp="1"/>
          </p:cNvSpPr>
          <p:nvPr>
            <p:ph type="title"/>
          </p:nvPr>
        </p:nvSpPr>
        <p:spPr/>
        <p:txBody>
          <a:bodyPr/>
          <a:lstStyle/>
          <a:p>
            <a:r>
              <a:rPr lang="tr-TR" sz="4400" dirty="0">
                <a:solidFill>
                  <a:srgbClr val="FF0000"/>
                </a:solidFill>
              </a:rPr>
              <a:t>SOĞUK ZİNCİR</a:t>
            </a:r>
            <a:endParaRPr lang="tr-TR" dirty="0"/>
          </a:p>
        </p:txBody>
      </p:sp>
      <p:sp>
        <p:nvSpPr>
          <p:cNvPr id="3" name="İçerik Yer Tutucusu 2">
            <a:extLst>
              <a:ext uri="{FF2B5EF4-FFF2-40B4-BE49-F238E27FC236}">
                <a16:creationId xmlns:a16="http://schemas.microsoft.com/office/drawing/2014/main" id="{876B721D-FDCF-6874-4B90-02A9229358BB}"/>
              </a:ext>
            </a:extLst>
          </p:cNvPr>
          <p:cNvSpPr>
            <a:spLocks noGrp="1"/>
          </p:cNvSpPr>
          <p:nvPr>
            <p:ph idx="1"/>
          </p:nvPr>
        </p:nvSpPr>
        <p:spPr/>
        <p:txBody>
          <a:bodyPr>
            <a:normAutofit fontScale="92500"/>
          </a:bodyPr>
          <a:lstStyle/>
          <a:p>
            <a:r>
              <a:rPr lang="tr-TR" dirty="0"/>
              <a:t>(+) 8°C’nin üzerindeki sıcaklıklara maruziyette flakonun üzerinde VVM (</a:t>
            </a:r>
            <a:r>
              <a:rPr lang="tr-TR" dirty="0" err="1"/>
              <a:t>Vaccine</a:t>
            </a:r>
            <a:r>
              <a:rPr lang="tr-TR" dirty="0"/>
              <a:t> </a:t>
            </a:r>
            <a:r>
              <a:rPr lang="tr-TR" dirty="0" err="1"/>
              <a:t>Vial</a:t>
            </a:r>
            <a:r>
              <a:rPr lang="tr-TR" dirty="0"/>
              <a:t> </a:t>
            </a:r>
            <a:r>
              <a:rPr lang="tr-TR" dirty="0" err="1"/>
              <a:t>Monitor</a:t>
            </a:r>
            <a:r>
              <a:rPr lang="tr-TR" dirty="0"/>
              <a:t>, Aşı Flakon </a:t>
            </a:r>
            <a:r>
              <a:rPr lang="tr-TR" dirty="0" err="1"/>
              <a:t>İzlemcisi</a:t>
            </a:r>
            <a:r>
              <a:rPr lang="tr-TR" dirty="0"/>
              <a:t>) kartı olan aşılar (Oral Polio aşısı gibi) değerlendirilirken </a:t>
            </a:r>
            <a:r>
              <a:rPr lang="tr-TR" b="1" dirty="0"/>
              <a:t>VVM göstergesinin durumuna göre karar verilmelidir. </a:t>
            </a:r>
          </a:p>
          <a:p>
            <a:r>
              <a:rPr lang="tr-TR" dirty="0" err="1"/>
              <a:t>Vaccine</a:t>
            </a:r>
            <a:r>
              <a:rPr lang="tr-TR" dirty="0"/>
              <a:t> </a:t>
            </a:r>
            <a:r>
              <a:rPr lang="tr-TR" dirty="0" err="1"/>
              <a:t>Vial</a:t>
            </a:r>
            <a:r>
              <a:rPr lang="tr-TR" dirty="0"/>
              <a:t> </a:t>
            </a:r>
            <a:r>
              <a:rPr lang="tr-TR" dirty="0" err="1"/>
              <a:t>Monitor</a:t>
            </a:r>
            <a:r>
              <a:rPr lang="tr-TR" dirty="0"/>
              <a:t> kartı olmayan aşılarda ise tek seferde (+) 25°C’ye kadar olan sıcaklık maruziyetlerinde aşılar birkaç güne kadar etkinliğini korurken, birçok kez yüksek sıcaklığa maruz kaldıklarında (+) 25°C’nin altındaki sıcaklıklarda bile aşılar etkinliğini kaybedebilmektedir.</a:t>
            </a:r>
          </a:p>
          <a:p>
            <a:r>
              <a:rPr lang="tr-TR" dirty="0"/>
              <a:t>Bu nedenle (+) 8°C’nin üzerindeki soğuk zincir kırılmalarında aşılar hemen imha edilmemeli, maruziyet sıcaklıkları ve süreleri gibi faktörler dikkate alınarak karar verilmelidir. </a:t>
            </a:r>
          </a:p>
          <a:p>
            <a:endParaRPr lang="tr-TR" dirty="0"/>
          </a:p>
        </p:txBody>
      </p:sp>
    </p:spTree>
    <p:extLst>
      <p:ext uri="{BB962C8B-B14F-4D97-AF65-F5344CB8AC3E}">
        <p14:creationId xmlns:p14="http://schemas.microsoft.com/office/powerpoint/2010/main" val="1818630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EACA37-A5B2-6D8D-816B-97BB8B7F488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494370D-C3AF-A816-8100-BE946F2C2C28}"/>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2AE71C7-FAE4-D00B-E6FB-01C3559FE092}"/>
              </a:ext>
            </a:extLst>
          </p:cNvPr>
          <p:cNvPicPr>
            <a:picLocks noChangeAspect="1"/>
          </p:cNvPicPr>
          <p:nvPr/>
        </p:nvPicPr>
        <p:blipFill>
          <a:blip r:embed="rId2"/>
          <a:stretch>
            <a:fillRect/>
          </a:stretch>
        </p:blipFill>
        <p:spPr>
          <a:xfrm>
            <a:off x="3116322" y="1321887"/>
            <a:ext cx="5959356" cy="4214225"/>
          </a:xfrm>
          <a:prstGeom prst="rect">
            <a:avLst/>
          </a:prstGeom>
        </p:spPr>
      </p:pic>
    </p:spTree>
    <p:extLst>
      <p:ext uri="{BB962C8B-B14F-4D97-AF65-F5344CB8AC3E}">
        <p14:creationId xmlns:p14="http://schemas.microsoft.com/office/powerpoint/2010/main" val="3541625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166513-F729-6B12-EAD2-BA11A229CE2F}"/>
              </a:ext>
            </a:extLst>
          </p:cNvPr>
          <p:cNvSpPr>
            <a:spLocks noGrp="1"/>
          </p:cNvSpPr>
          <p:nvPr>
            <p:ph type="title"/>
          </p:nvPr>
        </p:nvSpPr>
        <p:spPr/>
        <p:txBody>
          <a:bodyPr/>
          <a:lstStyle/>
          <a:p>
            <a:r>
              <a:rPr lang="tr-TR" sz="4400" dirty="0">
                <a:solidFill>
                  <a:srgbClr val="FF0000"/>
                </a:solidFill>
              </a:rPr>
              <a:t>SOĞUK ZİNCİR</a:t>
            </a:r>
            <a:endParaRPr lang="tr-TR" dirty="0"/>
          </a:p>
        </p:txBody>
      </p:sp>
      <p:sp>
        <p:nvSpPr>
          <p:cNvPr id="3" name="İçerik Yer Tutucusu 2">
            <a:extLst>
              <a:ext uri="{FF2B5EF4-FFF2-40B4-BE49-F238E27FC236}">
                <a16:creationId xmlns:a16="http://schemas.microsoft.com/office/drawing/2014/main" id="{07D05A5E-12E2-339D-07E4-15E00B9C7928}"/>
              </a:ext>
            </a:extLst>
          </p:cNvPr>
          <p:cNvSpPr>
            <a:spLocks noGrp="1"/>
          </p:cNvSpPr>
          <p:nvPr>
            <p:ph idx="1"/>
          </p:nvPr>
        </p:nvSpPr>
        <p:spPr/>
        <p:txBody>
          <a:bodyPr/>
          <a:lstStyle/>
          <a:p>
            <a:r>
              <a:rPr lang="tr-TR" dirty="0"/>
              <a:t>Aşı dolaplarında en az bir adet güvenilir termometre olmalıdır.</a:t>
            </a:r>
          </a:p>
          <a:p>
            <a:endParaRPr lang="tr-TR" dirty="0"/>
          </a:p>
          <a:p>
            <a:r>
              <a:rPr lang="tr-TR" dirty="0"/>
              <a:t>Ücretsiz aşı uygulanan tüm merkezlerde Sağlık Bakanlığı tarafından ücretsiz kurulmuş 7/24 sıcaklığı takip eden cihazlar bulunmaktadır.  </a:t>
            </a:r>
          </a:p>
        </p:txBody>
      </p:sp>
    </p:spTree>
    <p:extLst>
      <p:ext uri="{BB962C8B-B14F-4D97-AF65-F5344CB8AC3E}">
        <p14:creationId xmlns:p14="http://schemas.microsoft.com/office/powerpoint/2010/main" val="202789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F72DC6-501F-8830-90C0-1F1289141AFA}"/>
              </a:ext>
            </a:extLst>
          </p:cNvPr>
          <p:cNvSpPr>
            <a:spLocks noGrp="1"/>
          </p:cNvSpPr>
          <p:nvPr>
            <p:ph type="title"/>
          </p:nvPr>
        </p:nvSpPr>
        <p:spPr/>
        <p:txBody>
          <a:bodyPr/>
          <a:lstStyle/>
          <a:p>
            <a:r>
              <a:rPr lang="tr-TR" dirty="0">
                <a:solidFill>
                  <a:srgbClr val="FF0000"/>
                </a:solidFill>
              </a:rPr>
              <a:t>ÖĞRENİM HEDEFLERİ</a:t>
            </a:r>
          </a:p>
        </p:txBody>
      </p:sp>
      <p:sp>
        <p:nvSpPr>
          <p:cNvPr id="3" name="İçerik Yer Tutucusu 2">
            <a:extLst>
              <a:ext uri="{FF2B5EF4-FFF2-40B4-BE49-F238E27FC236}">
                <a16:creationId xmlns:a16="http://schemas.microsoft.com/office/drawing/2014/main" id="{416DE279-8D02-65AB-A680-D5D634CEA24F}"/>
              </a:ext>
            </a:extLst>
          </p:cNvPr>
          <p:cNvSpPr>
            <a:spLocks noGrp="1"/>
          </p:cNvSpPr>
          <p:nvPr>
            <p:ph idx="1"/>
          </p:nvPr>
        </p:nvSpPr>
        <p:spPr/>
        <p:txBody>
          <a:bodyPr/>
          <a:lstStyle/>
          <a:p>
            <a:r>
              <a:rPr lang="tr-TR" dirty="0"/>
              <a:t>Sağlık bakanlığı aşılama takviminde olan aşıları sayabilmek</a:t>
            </a:r>
          </a:p>
          <a:p>
            <a:r>
              <a:rPr lang="tr-TR" dirty="0"/>
              <a:t>Rutin dışı uygulanan aşıları sayabilmek</a:t>
            </a:r>
          </a:p>
          <a:p>
            <a:r>
              <a:rPr lang="tr-TR" dirty="0"/>
              <a:t>Aşı uygularken dikkat edilmesi gerekenleri sayabilmek</a:t>
            </a:r>
          </a:p>
        </p:txBody>
      </p:sp>
    </p:spTree>
    <p:extLst>
      <p:ext uri="{BB962C8B-B14F-4D97-AF65-F5344CB8AC3E}">
        <p14:creationId xmlns:p14="http://schemas.microsoft.com/office/powerpoint/2010/main" val="3877166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C015D14-2689-2C26-2330-5062D02187C0}"/>
              </a:ext>
            </a:extLst>
          </p:cNvPr>
          <p:cNvSpPr>
            <a:spLocks noGrp="1"/>
          </p:cNvSpPr>
          <p:nvPr>
            <p:ph type="title"/>
          </p:nvPr>
        </p:nvSpPr>
        <p:spPr>
          <a:xfrm>
            <a:off x="630936" y="457200"/>
            <a:ext cx="4343400" cy="1929384"/>
          </a:xfrm>
        </p:spPr>
        <p:txBody>
          <a:bodyPr anchor="ctr">
            <a:normAutofit/>
          </a:bodyPr>
          <a:lstStyle/>
          <a:p>
            <a:r>
              <a:rPr lang="tr-TR" sz="4800" dirty="0">
                <a:solidFill>
                  <a:srgbClr val="FF0000"/>
                </a:solidFill>
              </a:rPr>
              <a:t>SOĞUK ZİNCİR</a:t>
            </a:r>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7D512302-753F-8A39-981C-7AAE74597BC4}"/>
              </a:ext>
            </a:extLst>
          </p:cNvPr>
          <p:cNvSpPr>
            <a:spLocks noGrp="1"/>
          </p:cNvSpPr>
          <p:nvPr>
            <p:ph idx="1"/>
          </p:nvPr>
        </p:nvSpPr>
        <p:spPr>
          <a:xfrm>
            <a:off x="5541263" y="457200"/>
            <a:ext cx="6007608" cy="1929384"/>
          </a:xfrm>
        </p:spPr>
        <p:txBody>
          <a:bodyPr anchor="ctr">
            <a:normAutofit/>
          </a:bodyPr>
          <a:lstStyle/>
          <a:p>
            <a:r>
              <a:rPr lang="tr-TR" sz="2200" dirty="0"/>
              <a:t>Buzdolabı kapağında ısı izlem çizelgesi bulundurulmalıdır.</a:t>
            </a:r>
          </a:p>
          <a:p>
            <a:r>
              <a:rPr lang="tr-TR" sz="2200" b="1" dirty="0"/>
              <a:t>Günde iki kez </a:t>
            </a:r>
            <a:r>
              <a:rPr lang="tr-TR" sz="2200" dirty="0"/>
              <a:t>ısı kontrolü yapılarak kayıt formu tutulmalıdır.</a:t>
            </a:r>
          </a:p>
        </p:txBody>
      </p:sp>
      <p:pic>
        <p:nvPicPr>
          <p:cNvPr id="5" name="Resim 4" descr="metin, ekran görüntüsü, paralel, diyagram içeren bir resim&#10;&#10;Açıklama otomatik olarak oluşturuldu">
            <a:extLst>
              <a:ext uri="{FF2B5EF4-FFF2-40B4-BE49-F238E27FC236}">
                <a16:creationId xmlns:a16="http://schemas.microsoft.com/office/drawing/2014/main" id="{4E7C551C-268F-3C68-DD48-30F0905F6524}"/>
              </a:ext>
            </a:extLst>
          </p:cNvPr>
          <p:cNvPicPr>
            <a:picLocks noChangeAspect="1"/>
          </p:cNvPicPr>
          <p:nvPr/>
        </p:nvPicPr>
        <p:blipFill>
          <a:blip r:embed="rId3"/>
          <a:stretch>
            <a:fillRect/>
          </a:stretch>
        </p:blipFill>
        <p:spPr>
          <a:xfrm>
            <a:off x="1184545" y="2569464"/>
            <a:ext cx="4031710" cy="3678936"/>
          </a:xfrm>
          <a:prstGeom prst="rect">
            <a:avLst/>
          </a:prstGeom>
        </p:spPr>
      </p:pic>
      <p:pic>
        <p:nvPicPr>
          <p:cNvPr id="7" name="Resim 6" descr="metin, çizgi, öykü gelişim çizgisi; kumpas; grafiğini çıkarma, diyagram içeren bir resim&#10;&#10;Açıklama otomatik olarak oluşturuldu">
            <a:extLst>
              <a:ext uri="{FF2B5EF4-FFF2-40B4-BE49-F238E27FC236}">
                <a16:creationId xmlns:a16="http://schemas.microsoft.com/office/drawing/2014/main" id="{9CF46C73-3A59-2FDB-BC8D-D4F14BE94250}"/>
              </a:ext>
            </a:extLst>
          </p:cNvPr>
          <p:cNvPicPr>
            <a:picLocks noChangeAspect="1"/>
          </p:cNvPicPr>
          <p:nvPr/>
        </p:nvPicPr>
        <p:blipFill>
          <a:blip r:embed="rId4"/>
          <a:stretch>
            <a:fillRect/>
          </a:stretch>
        </p:blipFill>
        <p:spPr>
          <a:xfrm>
            <a:off x="6254496" y="2891530"/>
            <a:ext cx="5468112" cy="3034803"/>
          </a:xfrm>
          <a:prstGeom prst="rect">
            <a:avLst/>
          </a:prstGeom>
        </p:spPr>
      </p:pic>
    </p:spTree>
    <p:extLst>
      <p:ext uri="{BB962C8B-B14F-4D97-AF65-F5344CB8AC3E}">
        <p14:creationId xmlns:p14="http://schemas.microsoft.com/office/powerpoint/2010/main" val="75733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8CB41A-8D81-D6C6-15F2-9CD055F2CA6B}"/>
              </a:ext>
            </a:extLst>
          </p:cNvPr>
          <p:cNvSpPr>
            <a:spLocks noGrp="1"/>
          </p:cNvSpPr>
          <p:nvPr>
            <p:ph type="title"/>
          </p:nvPr>
        </p:nvSpPr>
        <p:spPr/>
        <p:txBody>
          <a:bodyPr/>
          <a:lstStyle/>
          <a:p>
            <a:r>
              <a:rPr lang="tr-TR" sz="4400" dirty="0">
                <a:solidFill>
                  <a:srgbClr val="FF0000"/>
                </a:solidFill>
              </a:rPr>
              <a:t>SOĞUK ZİNCİR</a:t>
            </a:r>
            <a:endParaRPr lang="tr-TR" dirty="0"/>
          </a:p>
        </p:txBody>
      </p:sp>
      <p:sp>
        <p:nvSpPr>
          <p:cNvPr id="3" name="İçerik Yer Tutucusu 2">
            <a:extLst>
              <a:ext uri="{FF2B5EF4-FFF2-40B4-BE49-F238E27FC236}">
                <a16:creationId xmlns:a16="http://schemas.microsoft.com/office/drawing/2014/main" id="{33E066F8-7D66-6631-37EF-9B841E6239FA}"/>
              </a:ext>
            </a:extLst>
          </p:cNvPr>
          <p:cNvSpPr>
            <a:spLocks noGrp="1"/>
          </p:cNvSpPr>
          <p:nvPr>
            <p:ph idx="1"/>
          </p:nvPr>
        </p:nvSpPr>
        <p:spPr/>
        <p:txBody>
          <a:bodyPr/>
          <a:lstStyle/>
          <a:p>
            <a:r>
              <a:rPr lang="tr-TR" dirty="0"/>
              <a:t>Bazı aşılar ışığa maruz kaldıklarında etkinliklerini yitirirler. </a:t>
            </a:r>
          </a:p>
          <a:p>
            <a:endParaRPr lang="tr-TR" dirty="0"/>
          </a:p>
          <a:p>
            <a:r>
              <a:rPr lang="tr-TR" dirty="0"/>
              <a:t>Bu tür aşılar depolama ve ulaştırma sırasında ya koyu renkli şişelerde ya da ikinci bir ambalaj içinde saklanmalıdır. </a:t>
            </a:r>
          </a:p>
          <a:p>
            <a:endParaRPr lang="tr-TR" dirty="0"/>
          </a:p>
          <a:p>
            <a:r>
              <a:rPr lang="tr-TR" dirty="0"/>
              <a:t>Hem ısı hem de ışığa duyarlı aşılar </a:t>
            </a:r>
            <a:r>
              <a:rPr lang="tr-TR" b="1" dirty="0"/>
              <a:t>BCG</a:t>
            </a:r>
            <a:r>
              <a:rPr lang="tr-TR" dirty="0"/>
              <a:t> ve kızamık, kızamıkçık, kabakulak içeren </a:t>
            </a:r>
            <a:r>
              <a:rPr lang="tr-TR" b="1" dirty="0" err="1"/>
              <a:t>KKK</a:t>
            </a:r>
            <a:r>
              <a:rPr lang="tr-TR" dirty="0" err="1"/>
              <a:t>’dır</a:t>
            </a:r>
            <a:r>
              <a:rPr lang="tr-TR" dirty="0"/>
              <a:t>.</a:t>
            </a:r>
          </a:p>
        </p:txBody>
      </p:sp>
    </p:spTree>
    <p:extLst>
      <p:ext uri="{BB962C8B-B14F-4D97-AF65-F5344CB8AC3E}">
        <p14:creationId xmlns:p14="http://schemas.microsoft.com/office/powerpoint/2010/main" val="1391017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22F38D-E0BD-E534-C1DB-3C51B876759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917CDAB-45D4-5DE9-D7F0-1F34E55A4517}"/>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6FD1619C-D6E7-18CC-2ED8-95F165A5AF4C}"/>
              </a:ext>
            </a:extLst>
          </p:cNvPr>
          <p:cNvPicPr>
            <a:picLocks noChangeAspect="1"/>
          </p:cNvPicPr>
          <p:nvPr/>
        </p:nvPicPr>
        <p:blipFill>
          <a:blip r:embed="rId2"/>
          <a:stretch>
            <a:fillRect/>
          </a:stretch>
        </p:blipFill>
        <p:spPr>
          <a:xfrm>
            <a:off x="1538320" y="0"/>
            <a:ext cx="9115360" cy="6858000"/>
          </a:xfrm>
          <a:prstGeom prst="rect">
            <a:avLst/>
          </a:prstGeom>
        </p:spPr>
      </p:pic>
    </p:spTree>
    <p:extLst>
      <p:ext uri="{BB962C8B-B14F-4D97-AF65-F5344CB8AC3E}">
        <p14:creationId xmlns:p14="http://schemas.microsoft.com/office/powerpoint/2010/main" val="1690506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E9ABBA-BF0D-01DF-4B4E-36D4889166F4}"/>
              </a:ext>
            </a:extLst>
          </p:cNvPr>
          <p:cNvSpPr>
            <a:spLocks noGrp="1"/>
          </p:cNvSpPr>
          <p:nvPr>
            <p:ph type="title"/>
          </p:nvPr>
        </p:nvSpPr>
        <p:spPr/>
        <p:txBody>
          <a:bodyPr/>
          <a:lstStyle/>
          <a:p>
            <a:r>
              <a:rPr lang="tr-TR">
                <a:solidFill>
                  <a:srgbClr val="FF0000"/>
                </a:solidFill>
              </a:rPr>
              <a:t>HEPATİT B AŞISI</a:t>
            </a:r>
            <a:endParaRPr lang="tr-TR" dirty="0">
              <a:solidFill>
                <a:srgbClr val="FF0000"/>
              </a:solidFill>
            </a:endParaRPr>
          </a:p>
        </p:txBody>
      </p:sp>
      <p:graphicFrame>
        <p:nvGraphicFramePr>
          <p:cNvPr id="6" name="İçerik Yer Tutucusu 2">
            <a:extLst>
              <a:ext uri="{FF2B5EF4-FFF2-40B4-BE49-F238E27FC236}">
                <a16:creationId xmlns:a16="http://schemas.microsoft.com/office/drawing/2014/main" id="{3AD91D95-B68A-1031-07C8-2A60826DEC86}"/>
              </a:ext>
            </a:extLst>
          </p:cNvPr>
          <p:cNvGraphicFramePr>
            <a:graphicFrameLocks noGrp="1"/>
          </p:cNvGraphicFramePr>
          <p:nvPr>
            <p:ph idx="1"/>
            <p:extLst>
              <p:ext uri="{D42A27DB-BD31-4B8C-83A1-F6EECF244321}">
                <p14:modId xmlns:p14="http://schemas.microsoft.com/office/powerpoint/2010/main" val="33221101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Resim 3">
            <a:extLst>
              <a:ext uri="{FF2B5EF4-FFF2-40B4-BE49-F238E27FC236}">
                <a16:creationId xmlns:a16="http://schemas.microsoft.com/office/drawing/2014/main" id="{E3DFD785-7CE4-9B90-FF67-E3DFDD9C04F8}"/>
              </a:ext>
            </a:extLst>
          </p:cNvPr>
          <p:cNvPicPr>
            <a:picLocks noChangeAspect="1"/>
          </p:cNvPicPr>
          <p:nvPr/>
        </p:nvPicPr>
        <p:blipFill>
          <a:blip r:embed="rId8"/>
          <a:stretch>
            <a:fillRect/>
          </a:stretch>
        </p:blipFill>
        <p:spPr>
          <a:xfrm>
            <a:off x="8051655" y="1825625"/>
            <a:ext cx="2676525" cy="2857500"/>
          </a:xfrm>
          <a:prstGeom prst="rect">
            <a:avLst/>
          </a:prstGeom>
        </p:spPr>
      </p:pic>
      <p:sp>
        <p:nvSpPr>
          <p:cNvPr id="5" name="Metin kutusu 4">
            <a:extLst>
              <a:ext uri="{FF2B5EF4-FFF2-40B4-BE49-F238E27FC236}">
                <a16:creationId xmlns:a16="http://schemas.microsoft.com/office/drawing/2014/main" id="{6A82A18E-63C0-43F4-2F38-251CFEBC076C}"/>
              </a:ext>
            </a:extLst>
          </p:cNvPr>
          <p:cNvSpPr txBox="1"/>
          <p:nvPr/>
        </p:nvSpPr>
        <p:spPr>
          <a:xfrm>
            <a:off x="8359919" y="4630927"/>
            <a:ext cx="2993881" cy="276999"/>
          </a:xfrm>
          <a:prstGeom prst="rect">
            <a:avLst/>
          </a:prstGeom>
          <a:noFill/>
        </p:spPr>
        <p:txBody>
          <a:bodyPr wrap="square" rtlCol="0">
            <a:spAutoFit/>
          </a:bodyPr>
          <a:lstStyle/>
          <a:p>
            <a:r>
              <a:rPr lang="pt-BR" sz="1200" b="1" dirty="0"/>
              <a:t>Pediatrik Doz 10 Mcg/0,5ml 1 Enjektör</a:t>
            </a:r>
            <a:endParaRPr lang="tr-TR" sz="1200" b="1" dirty="0"/>
          </a:p>
        </p:txBody>
      </p:sp>
      <p:pic>
        <p:nvPicPr>
          <p:cNvPr id="7" name="Resim 6">
            <a:extLst>
              <a:ext uri="{FF2B5EF4-FFF2-40B4-BE49-F238E27FC236}">
                <a16:creationId xmlns:a16="http://schemas.microsoft.com/office/drawing/2014/main" id="{A1D1E507-4661-5AA3-F55C-C68366BD78FC}"/>
              </a:ext>
            </a:extLst>
          </p:cNvPr>
          <p:cNvPicPr>
            <a:picLocks noChangeAspect="1"/>
          </p:cNvPicPr>
          <p:nvPr/>
        </p:nvPicPr>
        <p:blipFill>
          <a:blip r:embed="rId9"/>
          <a:srcRect l="3747" t="9931" r="6744" b="5323"/>
          <a:stretch/>
        </p:blipFill>
        <p:spPr>
          <a:xfrm>
            <a:off x="8894618" y="5263428"/>
            <a:ext cx="2321381" cy="1407536"/>
          </a:xfrm>
          <a:prstGeom prst="rect">
            <a:avLst/>
          </a:prstGeom>
        </p:spPr>
      </p:pic>
    </p:spTree>
    <p:extLst>
      <p:ext uri="{BB962C8B-B14F-4D97-AF65-F5344CB8AC3E}">
        <p14:creationId xmlns:p14="http://schemas.microsoft.com/office/powerpoint/2010/main" val="383465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3E33AE-9874-91FE-DD90-2655F0647A37}"/>
              </a:ext>
            </a:extLst>
          </p:cNvPr>
          <p:cNvSpPr>
            <a:spLocks noGrp="1"/>
          </p:cNvSpPr>
          <p:nvPr>
            <p:ph type="title"/>
          </p:nvPr>
        </p:nvSpPr>
        <p:spPr/>
        <p:txBody>
          <a:bodyPr/>
          <a:lstStyle/>
          <a:p>
            <a:r>
              <a:rPr lang="tr-TR" dirty="0">
                <a:solidFill>
                  <a:srgbClr val="FF0000"/>
                </a:solidFill>
              </a:rPr>
              <a:t>HEPATİT B AŞISI</a:t>
            </a:r>
          </a:p>
        </p:txBody>
      </p:sp>
      <p:sp>
        <p:nvSpPr>
          <p:cNvPr id="3" name="İçerik Yer Tutucusu 2">
            <a:extLst>
              <a:ext uri="{FF2B5EF4-FFF2-40B4-BE49-F238E27FC236}">
                <a16:creationId xmlns:a16="http://schemas.microsoft.com/office/drawing/2014/main" id="{53900B12-C5F1-64DB-A24E-85181D5F9CEF}"/>
              </a:ext>
            </a:extLst>
          </p:cNvPr>
          <p:cNvSpPr>
            <a:spLocks noGrp="1"/>
          </p:cNvSpPr>
          <p:nvPr>
            <p:ph idx="1"/>
          </p:nvPr>
        </p:nvSpPr>
        <p:spPr/>
        <p:txBody>
          <a:bodyPr/>
          <a:lstStyle/>
          <a:p>
            <a:r>
              <a:rPr lang="tr-TR" dirty="0"/>
              <a:t>Hepatit B aşısı </a:t>
            </a:r>
            <a:r>
              <a:rPr lang="tr-TR" b="1" dirty="0"/>
              <a:t>doğumdan sonra en geç ilk 72 saat (tercihen ilk 24 saat)</a:t>
            </a:r>
            <a:r>
              <a:rPr lang="tr-TR" dirty="0"/>
              <a:t> içinde uygulanmalıdır.</a:t>
            </a:r>
          </a:p>
          <a:p>
            <a:endParaRPr lang="tr-TR" dirty="0"/>
          </a:p>
          <a:p>
            <a:r>
              <a:rPr lang="tr-TR" b="1" dirty="0">
                <a:effectLst>
                  <a:outerShdw blurRad="38100" dist="38100" dir="2700000" algn="tl">
                    <a:srgbClr val="000000">
                      <a:alpha val="43137"/>
                    </a:srgbClr>
                  </a:outerShdw>
                </a:effectLst>
              </a:rPr>
              <a:t>Anne </a:t>
            </a:r>
            <a:r>
              <a:rPr lang="tr-TR" b="1" dirty="0" err="1">
                <a:effectLst>
                  <a:outerShdw blurRad="38100" dist="38100" dir="2700000" algn="tl">
                    <a:srgbClr val="000000">
                      <a:alpha val="43137"/>
                    </a:srgbClr>
                  </a:outerShdw>
                </a:effectLst>
              </a:rPr>
              <a:t>HBsAg</a:t>
            </a:r>
            <a:r>
              <a:rPr lang="tr-TR" b="1" dirty="0">
                <a:effectLst>
                  <a:outerShdw blurRad="38100" dist="38100" dir="2700000" algn="tl">
                    <a:srgbClr val="000000">
                      <a:alpha val="43137"/>
                    </a:srgbClr>
                  </a:outerShdw>
                </a:effectLst>
              </a:rPr>
              <a:t> (+)</a:t>
            </a:r>
            <a:r>
              <a:rPr lang="tr-TR" dirty="0"/>
              <a:t>  ise; </a:t>
            </a:r>
          </a:p>
          <a:p>
            <a:pPr lvl="1"/>
            <a:r>
              <a:rPr lang="tr-TR" sz="2800" dirty="0"/>
              <a:t>Doğumda </a:t>
            </a:r>
            <a:r>
              <a:rPr lang="tr-TR" sz="2800" dirty="0">
                <a:effectLst>
                  <a:outerShdw blurRad="38100" dist="38100" dir="2700000" algn="tl">
                    <a:srgbClr val="000000">
                      <a:alpha val="43137"/>
                    </a:srgbClr>
                  </a:outerShdw>
                </a:effectLst>
              </a:rPr>
              <a:t>hepatit </a:t>
            </a:r>
            <a:r>
              <a:rPr lang="tr-TR" sz="2800" dirty="0" err="1">
                <a:effectLst>
                  <a:outerShdw blurRad="38100" dist="38100" dir="2700000" algn="tl">
                    <a:srgbClr val="000000">
                      <a:alpha val="43137"/>
                    </a:srgbClr>
                  </a:outerShdw>
                </a:effectLst>
              </a:rPr>
              <a:t>immünoglobulini</a:t>
            </a:r>
            <a:r>
              <a:rPr lang="tr-TR" sz="2800" dirty="0">
                <a:effectLst>
                  <a:outerShdw blurRad="38100" dist="38100" dir="2700000" algn="tl">
                    <a:srgbClr val="000000">
                      <a:alpha val="43137"/>
                    </a:srgbClr>
                  </a:outerShdw>
                </a:effectLst>
              </a:rPr>
              <a:t> (HBIG)</a:t>
            </a:r>
            <a:r>
              <a:rPr lang="tr-TR" sz="2800" dirty="0"/>
              <a:t> ve </a:t>
            </a:r>
            <a:r>
              <a:rPr lang="tr-TR" sz="2800" dirty="0">
                <a:effectLst>
                  <a:outerShdw blurRad="38100" dist="38100" dir="2700000" algn="tl">
                    <a:srgbClr val="000000">
                      <a:alpha val="43137"/>
                    </a:srgbClr>
                  </a:outerShdw>
                </a:effectLst>
              </a:rPr>
              <a:t>hepatit B aşısı </a:t>
            </a:r>
            <a:r>
              <a:rPr lang="tr-TR" sz="2800" dirty="0"/>
              <a:t>yapılır.</a:t>
            </a:r>
          </a:p>
          <a:p>
            <a:pPr lvl="1"/>
            <a:r>
              <a:rPr lang="tr-TR" sz="2800" dirty="0"/>
              <a:t>Daha sonra </a:t>
            </a:r>
            <a:r>
              <a:rPr lang="tr-TR" sz="2800" dirty="0">
                <a:effectLst>
                  <a:outerShdw blurRad="38100" dist="38100" dir="2700000" algn="tl">
                    <a:srgbClr val="000000">
                      <a:alpha val="43137"/>
                    </a:srgbClr>
                  </a:outerShdw>
                </a:effectLst>
              </a:rPr>
              <a:t>1. ayda , 6.ayda </a:t>
            </a:r>
            <a:r>
              <a:rPr lang="tr-TR" sz="2800" dirty="0"/>
              <a:t>yapılır.</a:t>
            </a:r>
          </a:p>
          <a:p>
            <a:pPr marL="0" indent="0">
              <a:buFont typeface="Wingdings" pitchFamily="2" charset="2"/>
              <a:buChar char="q"/>
            </a:pPr>
            <a:endParaRPr lang="tr-TR" sz="2400" dirty="0"/>
          </a:p>
        </p:txBody>
      </p:sp>
    </p:spTree>
    <p:extLst>
      <p:ext uri="{BB962C8B-B14F-4D97-AF65-F5344CB8AC3E}">
        <p14:creationId xmlns:p14="http://schemas.microsoft.com/office/powerpoint/2010/main" val="1098876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F8E1C6-E3EC-AB1B-C01D-2F0E14F338DF}"/>
              </a:ext>
            </a:extLst>
          </p:cNvPr>
          <p:cNvSpPr>
            <a:spLocks noGrp="1"/>
          </p:cNvSpPr>
          <p:nvPr>
            <p:ph type="title"/>
          </p:nvPr>
        </p:nvSpPr>
        <p:spPr/>
        <p:txBody>
          <a:bodyPr/>
          <a:lstStyle/>
          <a:p>
            <a:r>
              <a:rPr lang="tr-TR" dirty="0">
                <a:solidFill>
                  <a:srgbClr val="FF0000"/>
                </a:solidFill>
              </a:rPr>
              <a:t>HEPATİT B AŞISI</a:t>
            </a:r>
            <a:endParaRPr lang="tr-TR" dirty="0"/>
          </a:p>
        </p:txBody>
      </p:sp>
      <p:sp>
        <p:nvSpPr>
          <p:cNvPr id="3" name="İçerik Yer Tutucusu 2">
            <a:extLst>
              <a:ext uri="{FF2B5EF4-FFF2-40B4-BE49-F238E27FC236}">
                <a16:creationId xmlns:a16="http://schemas.microsoft.com/office/drawing/2014/main" id="{F0B20EEC-7FBB-C86C-FA93-17BB535FD2A5}"/>
              </a:ext>
            </a:extLst>
          </p:cNvPr>
          <p:cNvSpPr>
            <a:spLocks noGrp="1"/>
          </p:cNvSpPr>
          <p:nvPr>
            <p:ph idx="1"/>
          </p:nvPr>
        </p:nvSpPr>
        <p:spPr/>
        <p:txBody>
          <a:bodyPr/>
          <a:lstStyle/>
          <a:p>
            <a:endParaRPr lang="tr-TR" dirty="0"/>
          </a:p>
        </p:txBody>
      </p:sp>
      <p:sp>
        <p:nvSpPr>
          <p:cNvPr id="4" name="Dikdörtgen: Köşeleri Yuvarlatılmış 3">
            <a:extLst>
              <a:ext uri="{FF2B5EF4-FFF2-40B4-BE49-F238E27FC236}">
                <a16:creationId xmlns:a16="http://schemas.microsoft.com/office/drawing/2014/main" id="{FBCFE0F2-9B55-A6C4-F335-F9DAA7AD3539}"/>
              </a:ext>
            </a:extLst>
          </p:cNvPr>
          <p:cNvSpPr/>
          <p:nvPr/>
        </p:nvSpPr>
        <p:spPr>
          <a:xfrm>
            <a:off x="4121727" y="1825625"/>
            <a:ext cx="3948546" cy="633846"/>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Doğum ağırlığı&lt;2000 </a:t>
            </a:r>
            <a:r>
              <a:rPr lang="tr-TR" b="1" dirty="0" err="1">
                <a:solidFill>
                  <a:schemeClr val="tx1"/>
                </a:solidFill>
              </a:rPr>
              <a:t>gr</a:t>
            </a:r>
            <a:endParaRPr lang="tr-TR" b="1" dirty="0"/>
          </a:p>
        </p:txBody>
      </p:sp>
      <p:cxnSp>
        <p:nvCxnSpPr>
          <p:cNvPr id="6" name="Düz Ok Bağlayıcısı 5">
            <a:extLst>
              <a:ext uri="{FF2B5EF4-FFF2-40B4-BE49-F238E27FC236}">
                <a16:creationId xmlns:a16="http://schemas.microsoft.com/office/drawing/2014/main" id="{47AF1773-AFEB-5FB2-F5A7-8FC761FCCD18}"/>
              </a:ext>
            </a:extLst>
          </p:cNvPr>
          <p:cNvCxnSpPr>
            <a:cxnSpLocks/>
          </p:cNvCxnSpPr>
          <p:nvPr/>
        </p:nvCxnSpPr>
        <p:spPr>
          <a:xfrm>
            <a:off x="6232814" y="2475996"/>
            <a:ext cx="729095" cy="4172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Düz Ok Bağlayıcısı 8">
            <a:extLst>
              <a:ext uri="{FF2B5EF4-FFF2-40B4-BE49-F238E27FC236}">
                <a16:creationId xmlns:a16="http://schemas.microsoft.com/office/drawing/2014/main" id="{DB7998E6-890F-91A7-6748-79FA52D18A90}"/>
              </a:ext>
            </a:extLst>
          </p:cNvPr>
          <p:cNvCxnSpPr>
            <a:cxnSpLocks/>
          </p:cNvCxnSpPr>
          <p:nvPr/>
        </p:nvCxnSpPr>
        <p:spPr>
          <a:xfrm flipH="1">
            <a:off x="5548745" y="2475996"/>
            <a:ext cx="684069" cy="3711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Dikdörtgen: Köşeleri Yuvarlatılmış 21">
            <a:extLst>
              <a:ext uri="{FF2B5EF4-FFF2-40B4-BE49-F238E27FC236}">
                <a16:creationId xmlns:a16="http://schemas.microsoft.com/office/drawing/2014/main" id="{F7F1FE88-C726-9C58-BC5B-FB25B989C559}"/>
              </a:ext>
            </a:extLst>
          </p:cNvPr>
          <p:cNvSpPr/>
          <p:nvPr/>
        </p:nvSpPr>
        <p:spPr>
          <a:xfrm>
            <a:off x="3948545" y="3028155"/>
            <a:ext cx="1984664" cy="883229"/>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rPr>
              <a:t>Anne Hepatit B taşıyıcısı ise veya taşıyıcılık durumu bilinmiyorsa </a:t>
            </a:r>
          </a:p>
        </p:txBody>
      </p:sp>
      <p:sp>
        <p:nvSpPr>
          <p:cNvPr id="23" name="Dikdörtgen: Köşeleri Yuvarlatılmış 22">
            <a:extLst>
              <a:ext uri="{FF2B5EF4-FFF2-40B4-BE49-F238E27FC236}">
                <a16:creationId xmlns:a16="http://schemas.microsoft.com/office/drawing/2014/main" id="{0458D983-60E4-B58B-3D54-2B2EAF3F06C4}"/>
              </a:ext>
            </a:extLst>
          </p:cNvPr>
          <p:cNvSpPr/>
          <p:nvPr/>
        </p:nvSpPr>
        <p:spPr>
          <a:xfrm>
            <a:off x="6816436" y="3028155"/>
            <a:ext cx="1984664" cy="883229"/>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rPr>
              <a:t>Anne Hepatit B taşıyıcısı değil ise</a:t>
            </a:r>
          </a:p>
        </p:txBody>
      </p:sp>
      <p:cxnSp>
        <p:nvCxnSpPr>
          <p:cNvPr id="29" name="Düz Ok Bağlayıcısı 28">
            <a:extLst>
              <a:ext uri="{FF2B5EF4-FFF2-40B4-BE49-F238E27FC236}">
                <a16:creationId xmlns:a16="http://schemas.microsoft.com/office/drawing/2014/main" id="{9855E5D1-4DCD-F592-598B-9B99D425420F}"/>
              </a:ext>
            </a:extLst>
          </p:cNvPr>
          <p:cNvCxnSpPr>
            <a:cxnSpLocks/>
          </p:cNvCxnSpPr>
          <p:nvPr/>
        </p:nvCxnSpPr>
        <p:spPr>
          <a:xfrm>
            <a:off x="4852555" y="4001294"/>
            <a:ext cx="0" cy="5403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Düz Ok Bağlayıcısı 31">
            <a:extLst>
              <a:ext uri="{FF2B5EF4-FFF2-40B4-BE49-F238E27FC236}">
                <a16:creationId xmlns:a16="http://schemas.microsoft.com/office/drawing/2014/main" id="{5FE18FF6-4435-09A6-B024-7193A1963C78}"/>
              </a:ext>
            </a:extLst>
          </p:cNvPr>
          <p:cNvCxnSpPr>
            <a:cxnSpLocks/>
          </p:cNvCxnSpPr>
          <p:nvPr/>
        </p:nvCxnSpPr>
        <p:spPr>
          <a:xfrm>
            <a:off x="7933458" y="4001294"/>
            <a:ext cx="0" cy="5403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Dikdörtgen: Köşeleri Yuvarlatılmış 35">
            <a:extLst>
              <a:ext uri="{FF2B5EF4-FFF2-40B4-BE49-F238E27FC236}">
                <a16:creationId xmlns:a16="http://schemas.microsoft.com/office/drawing/2014/main" id="{13E41EDE-7913-5238-5AC4-95D492C65852}"/>
              </a:ext>
            </a:extLst>
          </p:cNvPr>
          <p:cNvSpPr/>
          <p:nvPr/>
        </p:nvSpPr>
        <p:spPr>
          <a:xfrm>
            <a:off x="4031674" y="4676558"/>
            <a:ext cx="1901536" cy="1635341"/>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rPr>
              <a:t>Doğumdan sonraki ilk 12 saat içinde ilk doz yapılır. </a:t>
            </a:r>
          </a:p>
          <a:p>
            <a:pPr algn="ctr"/>
            <a:r>
              <a:rPr lang="tr-TR" sz="1400" dirty="0">
                <a:solidFill>
                  <a:schemeClr val="tx1"/>
                </a:solidFill>
              </a:rPr>
              <a:t>Daha sonra 1-2 ve 12. aylarda aşı tekrarlanır. </a:t>
            </a:r>
          </a:p>
          <a:p>
            <a:pPr algn="ctr"/>
            <a:r>
              <a:rPr lang="tr-TR" sz="1400" dirty="0">
                <a:solidFill>
                  <a:schemeClr val="tx1"/>
                </a:solidFill>
              </a:rPr>
              <a:t>(Toplam 4 Doz)</a:t>
            </a:r>
          </a:p>
        </p:txBody>
      </p:sp>
      <p:sp>
        <p:nvSpPr>
          <p:cNvPr id="37" name="Dikdörtgen: Köşeleri Yuvarlatılmış 36">
            <a:extLst>
              <a:ext uri="{FF2B5EF4-FFF2-40B4-BE49-F238E27FC236}">
                <a16:creationId xmlns:a16="http://schemas.microsoft.com/office/drawing/2014/main" id="{116FD8CD-F4EB-12AD-A95D-A8B0A2650C39}"/>
              </a:ext>
            </a:extLst>
          </p:cNvPr>
          <p:cNvSpPr/>
          <p:nvPr/>
        </p:nvSpPr>
        <p:spPr>
          <a:xfrm>
            <a:off x="6816436" y="4676558"/>
            <a:ext cx="2150908" cy="1635341"/>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rPr>
              <a:t>Bebek 2000 </a:t>
            </a:r>
            <a:r>
              <a:rPr lang="tr-TR" sz="1400" dirty="0" err="1">
                <a:solidFill>
                  <a:schemeClr val="tx1"/>
                </a:solidFill>
              </a:rPr>
              <a:t>gr’a</a:t>
            </a:r>
            <a:r>
              <a:rPr lang="tr-TR" sz="1400" dirty="0">
                <a:solidFill>
                  <a:schemeClr val="tx1"/>
                </a:solidFill>
              </a:rPr>
              <a:t> ulaştığında veya 1. ayın sonunda ilk doz yapılır. İlk dozdan 1 ve 6 ay sonra aşı tekrarlanır. (Toplam 3 Doz) </a:t>
            </a:r>
          </a:p>
        </p:txBody>
      </p:sp>
    </p:spTree>
    <p:extLst>
      <p:ext uri="{BB962C8B-B14F-4D97-AF65-F5344CB8AC3E}">
        <p14:creationId xmlns:p14="http://schemas.microsoft.com/office/powerpoint/2010/main" val="33706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1">
            <a:extLst>
              <a:ext uri="{FF2B5EF4-FFF2-40B4-BE49-F238E27FC236}">
                <a16:creationId xmlns:a16="http://schemas.microsoft.com/office/drawing/2014/main" id="{638B61BD-0EE1-4D29-B894-126CD61C5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13">
            <a:extLst>
              <a:ext uri="{FF2B5EF4-FFF2-40B4-BE49-F238E27FC236}">
                <a16:creationId xmlns:a16="http://schemas.microsoft.com/office/drawing/2014/main" id="{BBC14DD5-C584-4158-BF76-ECE3C6DB4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Başlık 1">
            <a:extLst>
              <a:ext uri="{FF2B5EF4-FFF2-40B4-BE49-F238E27FC236}">
                <a16:creationId xmlns:a16="http://schemas.microsoft.com/office/drawing/2014/main" id="{71A4A360-5F35-6233-1218-FAA548C9DD5C}"/>
              </a:ext>
            </a:extLst>
          </p:cNvPr>
          <p:cNvSpPr>
            <a:spLocks noGrp="1"/>
          </p:cNvSpPr>
          <p:nvPr>
            <p:ph type="title"/>
          </p:nvPr>
        </p:nvSpPr>
        <p:spPr>
          <a:xfrm>
            <a:off x="971368" y="371719"/>
            <a:ext cx="6125964" cy="1906863"/>
          </a:xfrm>
        </p:spPr>
        <p:txBody>
          <a:bodyPr anchor="b">
            <a:normAutofit/>
          </a:bodyPr>
          <a:lstStyle/>
          <a:p>
            <a:r>
              <a:rPr lang="tr-TR" dirty="0">
                <a:solidFill>
                  <a:srgbClr val="FF0000"/>
                </a:solidFill>
              </a:rPr>
              <a:t>HEPATİT A AŞISI</a:t>
            </a:r>
          </a:p>
        </p:txBody>
      </p:sp>
      <p:sp>
        <p:nvSpPr>
          <p:cNvPr id="3" name="İçerik Yer Tutucusu 2">
            <a:extLst>
              <a:ext uri="{FF2B5EF4-FFF2-40B4-BE49-F238E27FC236}">
                <a16:creationId xmlns:a16="http://schemas.microsoft.com/office/drawing/2014/main" id="{F6F9F8A1-0E78-5DFC-00C8-18CCC6868F44}"/>
              </a:ext>
            </a:extLst>
          </p:cNvPr>
          <p:cNvSpPr>
            <a:spLocks noGrp="1"/>
          </p:cNvSpPr>
          <p:nvPr>
            <p:ph idx="1"/>
          </p:nvPr>
        </p:nvSpPr>
        <p:spPr>
          <a:xfrm>
            <a:off x="971368" y="2711395"/>
            <a:ext cx="4114801" cy="3508430"/>
          </a:xfrm>
        </p:spPr>
        <p:txBody>
          <a:bodyPr>
            <a:normAutofit/>
          </a:bodyPr>
          <a:lstStyle/>
          <a:p>
            <a:r>
              <a:rPr lang="tr-TR" sz="1700" dirty="0" err="1"/>
              <a:t>İnaktif</a:t>
            </a:r>
            <a:r>
              <a:rPr lang="tr-TR" sz="1700" dirty="0"/>
              <a:t> aşı</a:t>
            </a:r>
          </a:p>
          <a:p>
            <a:endParaRPr lang="tr-TR" sz="1700" dirty="0"/>
          </a:p>
          <a:p>
            <a:r>
              <a:rPr lang="tr-TR" sz="1700" b="1" dirty="0"/>
              <a:t>18. ve 24. ay </a:t>
            </a:r>
            <a:r>
              <a:rPr lang="tr-TR" sz="1700" b="1" dirty="0" err="1"/>
              <a:t>i.m</a:t>
            </a:r>
            <a:endParaRPr lang="tr-TR" sz="1700" b="1" dirty="0"/>
          </a:p>
          <a:p>
            <a:endParaRPr lang="tr-TR" sz="1700" dirty="0"/>
          </a:p>
          <a:p>
            <a:r>
              <a:rPr lang="tr-TR" sz="1700" dirty="0"/>
              <a:t>Dondurulmamalıdır. Donmuş ise atılmalıdır.</a:t>
            </a:r>
          </a:p>
          <a:p>
            <a:endParaRPr lang="tr-TR" sz="1700" dirty="0"/>
          </a:p>
          <a:p>
            <a:r>
              <a:rPr lang="tr-TR" sz="1700" dirty="0" err="1">
                <a:effectLst>
                  <a:outerShdw blurRad="38100" dist="38100" dir="2700000" algn="tl">
                    <a:srgbClr val="000000">
                      <a:alpha val="43137"/>
                    </a:srgbClr>
                  </a:outerShdw>
                </a:effectLst>
              </a:rPr>
              <a:t>Avaxim</a:t>
            </a:r>
            <a:r>
              <a:rPr lang="tr-TR" sz="1700" dirty="0">
                <a:effectLst>
                  <a:outerShdw blurRad="38100" dist="38100" dir="2700000" algn="tl">
                    <a:srgbClr val="000000">
                      <a:alpha val="43137"/>
                    </a:srgbClr>
                  </a:outerShdw>
                </a:effectLst>
              </a:rPr>
              <a:t> 0,5 ml </a:t>
            </a:r>
            <a:r>
              <a:rPr lang="tr-TR" sz="1700" dirty="0" err="1">
                <a:effectLst>
                  <a:outerShdw blurRad="38100" dist="38100" dir="2700000" algn="tl">
                    <a:srgbClr val="000000">
                      <a:alpha val="43137"/>
                    </a:srgbClr>
                  </a:outerShdw>
                </a:effectLst>
              </a:rPr>
              <a:t>enj</a:t>
            </a:r>
            <a:r>
              <a:rPr lang="tr-TR" sz="1700" dirty="0">
                <a:effectLst>
                  <a:outerShdw blurRad="38100" dist="38100" dir="2700000" algn="tl">
                    <a:srgbClr val="000000">
                      <a:alpha val="43137"/>
                    </a:srgbClr>
                  </a:outerShdw>
                </a:effectLst>
              </a:rPr>
              <a:t>. için </a:t>
            </a:r>
            <a:r>
              <a:rPr lang="tr-TR" sz="1700" dirty="0" err="1">
                <a:effectLst>
                  <a:outerShdw blurRad="38100" dist="38100" dir="2700000" algn="tl">
                    <a:srgbClr val="000000">
                      <a:alpha val="43137"/>
                    </a:srgbClr>
                  </a:outerShdw>
                </a:effectLst>
              </a:rPr>
              <a:t>süsp</a:t>
            </a:r>
            <a:r>
              <a:rPr lang="tr-TR" sz="1700" dirty="0">
                <a:effectLst>
                  <a:outerShdw blurRad="38100" dist="38100" dir="2700000" algn="tl">
                    <a:srgbClr val="000000">
                      <a:alpha val="43137"/>
                    </a:srgbClr>
                  </a:outerShdw>
                </a:effectLst>
              </a:rPr>
              <a:t> </a:t>
            </a:r>
          </a:p>
          <a:p>
            <a:r>
              <a:rPr lang="tr-TR" sz="1700" dirty="0">
                <a:effectLst>
                  <a:outerShdw blurRad="38100" dist="38100" dir="2700000" algn="tl">
                    <a:srgbClr val="000000">
                      <a:alpha val="43137"/>
                    </a:srgbClr>
                  </a:outerShdw>
                </a:effectLst>
              </a:rPr>
              <a:t>VAQTA 1 flakon </a:t>
            </a:r>
          </a:p>
          <a:p>
            <a:r>
              <a:rPr lang="tr-TR" sz="1700" dirty="0" err="1">
                <a:effectLst>
                  <a:outerShdw blurRad="38100" dist="38100" dir="2700000" algn="tl">
                    <a:srgbClr val="000000">
                      <a:alpha val="43137"/>
                    </a:srgbClr>
                  </a:outerShdw>
                </a:effectLst>
              </a:rPr>
              <a:t>Havrix</a:t>
            </a:r>
            <a:r>
              <a:rPr lang="tr-TR" sz="1700" dirty="0">
                <a:effectLst>
                  <a:outerShdw blurRad="38100" dist="38100" dir="2700000" algn="tl">
                    <a:srgbClr val="000000">
                      <a:alpha val="43137"/>
                    </a:srgbClr>
                  </a:outerShdw>
                </a:effectLst>
              </a:rPr>
              <a:t> ped. 720 </a:t>
            </a:r>
            <a:r>
              <a:rPr lang="tr-TR" sz="1700" dirty="0" err="1">
                <a:effectLst>
                  <a:outerShdw blurRad="38100" dist="38100" dir="2700000" algn="tl">
                    <a:srgbClr val="000000">
                      <a:alpha val="43137"/>
                    </a:srgbClr>
                  </a:outerShdw>
                </a:effectLst>
              </a:rPr>
              <a:t>mcg</a:t>
            </a:r>
            <a:r>
              <a:rPr lang="tr-TR" sz="1700" dirty="0">
                <a:effectLst>
                  <a:outerShdw blurRad="38100" dist="38100" dir="2700000" algn="tl">
                    <a:srgbClr val="000000">
                      <a:alpha val="43137"/>
                    </a:srgbClr>
                  </a:outerShdw>
                </a:effectLst>
              </a:rPr>
              <a:t> 1 enjektör </a:t>
            </a:r>
          </a:p>
        </p:txBody>
      </p:sp>
      <p:pic>
        <p:nvPicPr>
          <p:cNvPr id="4" name="Resim 3" descr="metin içeren bir resim&#10;&#10;Açıklama otomatik olarak oluşturuldu">
            <a:extLst>
              <a:ext uri="{FF2B5EF4-FFF2-40B4-BE49-F238E27FC236}">
                <a16:creationId xmlns:a16="http://schemas.microsoft.com/office/drawing/2014/main" id="{E3379A53-961A-2CE9-00AF-EB465E6BCEA6}"/>
              </a:ext>
            </a:extLst>
          </p:cNvPr>
          <p:cNvPicPr>
            <a:picLocks noChangeAspect="1"/>
          </p:cNvPicPr>
          <p:nvPr/>
        </p:nvPicPr>
        <p:blipFill>
          <a:blip r:embed="rId3"/>
          <a:srcRect t="24652" r="1616" b="22424"/>
          <a:stretch/>
        </p:blipFill>
        <p:spPr>
          <a:xfrm>
            <a:off x="8911988" y="806670"/>
            <a:ext cx="2880182" cy="1549345"/>
          </a:xfrm>
          <a:prstGeom prst="rect">
            <a:avLst/>
          </a:prstGeom>
        </p:spPr>
      </p:pic>
      <p:pic>
        <p:nvPicPr>
          <p:cNvPr id="5" name="Resim 4" descr="metin, genel ikmal maddesi, ilaç, reçeteli ilaç içeren bir resim&#10;&#10;Açıklama otomatik olarak oluşturuldu">
            <a:extLst>
              <a:ext uri="{FF2B5EF4-FFF2-40B4-BE49-F238E27FC236}">
                <a16:creationId xmlns:a16="http://schemas.microsoft.com/office/drawing/2014/main" id="{17743609-0CB6-C29E-BA45-CDB196209B84}"/>
              </a:ext>
            </a:extLst>
          </p:cNvPr>
          <p:cNvPicPr>
            <a:picLocks noChangeAspect="1"/>
          </p:cNvPicPr>
          <p:nvPr/>
        </p:nvPicPr>
        <p:blipFill>
          <a:blip r:embed="rId4"/>
          <a:stretch>
            <a:fillRect/>
          </a:stretch>
        </p:blipFill>
        <p:spPr>
          <a:xfrm>
            <a:off x="6710751" y="3192458"/>
            <a:ext cx="1141900" cy="2175048"/>
          </a:xfrm>
          <a:prstGeom prst="rect">
            <a:avLst/>
          </a:prstGeom>
        </p:spPr>
      </p:pic>
      <p:pic>
        <p:nvPicPr>
          <p:cNvPr id="7" name="Resim 6" descr="metin, tıbbi cihazlar, şırınga, alet içeren bir resim&#10;&#10;Açıklama otomatik olarak oluşturuldu">
            <a:extLst>
              <a:ext uri="{FF2B5EF4-FFF2-40B4-BE49-F238E27FC236}">
                <a16:creationId xmlns:a16="http://schemas.microsoft.com/office/drawing/2014/main" id="{226FCB03-0A52-4E91-F3CB-7CA1D02F186B}"/>
              </a:ext>
            </a:extLst>
          </p:cNvPr>
          <p:cNvPicPr>
            <a:picLocks noChangeAspect="1"/>
          </p:cNvPicPr>
          <p:nvPr/>
        </p:nvPicPr>
        <p:blipFill>
          <a:blip r:embed="rId5"/>
          <a:stretch>
            <a:fillRect/>
          </a:stretch>
        </p:blipFill>
        <p:spPr>
          <a:xfrm>
            <a:off x="9601200" y="4871042"/>
            <a:ext cx="2142700" cy="1199912"/>
          </a:xfrm>
          <a:prstGeom prst="rect">
            <a:avLst/>
          </a:prstGeom>
        </p:spPr>
      </p:pic>
    </p:spTree>
    <p:extLst>
      <p:ext uri="{BB962C8B-B14F-4D97-AF65-F5344CB8AC3E}">
        <p14:creationId xmlns:p14="http://schemas.microsoft.com/office/powerpoint/2010/main" val="3972499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ABC1D4-8AF1-5DAB-24D8-41F102BE3C1B}"/>
              </a:ext>
            </a:extLst>
          </p:cNvPr>
          <p:cNvSpPr>
            <a:spLocks noGrp="1"/>
          </p:cNvSpPr>
          <p:nvPr>
            <p:ph type="title"/>
          </p:nvPr>
        </p:nvSpPr>
        <p:spPr/>
        <p:txBody>
          <a:bodyPr/>
          <a:lstStyle/>
          <a:p>
            <a:r>
              <a:rPr lang="tr-TR">
                <a:solidFill>
                  <a:srgbClr val="FF0000"/>
                </a:solidFill>
              </a:rPr>
              <a:t>BCG AŞISI</a:t>
            </a:r>
            <a:endParaRPr lang="tr-TR" dirty="0"/>
          </a:p>
        </p:txBody>
      </p:sp>
      <p:graphicFrame>
        <p:nvGraphicFramePr>
          <p:cNvPr id="7" name="İçerik Yer Tutucusu 2">
            <a:extLst>
              <a:ext uri="{FF2B5EF4-FFF2-40B4-BE49-F238E27FC236}">
                <a16:creationId xmlns:a16="http://schemas.microsoft.com/office/drawing/2014/main" id="{BCECDE16-B25A-3175-1976-3146E24030B0}"/>
              </a:ext>
            </a:extLst>
          </p:cNvPr>
          <p:cNvGraphicFramePr>
            <a:graphicFrameLocks noGrp="1"/>
          </p:cNvGraphicFramePr>
          <p:nvPr>
            <p:ph idx="1"/>
            <p:extLst>
              <p:ext uri="{D42A27DB-BD31-4B8C-83A1-F6EECF244321}">
                <p14:modId xmlns:p14="http://schemas.microsoft.com/office/powerpoint/2010/main" val="40635878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4B601EF2-33BB-E831-C427-0F82840BB370}"/>
              </a:ext>
            </a:extLst>
          </p:cNvPr>
          <p:cNvPicPr>
            <a:picLocks noChangeAspect="1"/>
          </p:cNvPicPr>
          <p:nvPr/>
        </p:nvPicPr>
        <p:blipFill>
          <a:blip r:embed="rId7"/>
          <a:stretch>
            <a:fillRect/>
          </a:stretch>
        </p:blipFill>
        <p:spPr>
          <a:xfrm>
            <a:off x="7341710" y="276305"/>
            <a:ext cx="3680779" cy="2149026"/>
          </a:xfrm>
          <a:prstGeom prst="rect">
            <a:avLst/>
          </a:prstGeom>
        </p:spPr>
      </p:pic>
    </p:spTree>
    <p:extLst>
      <p:ext uri="{BB962C8B-B14F-4D97-AF65-F5344CB8AC3E}">
        <p14:creationId xmlns:p14="http://schemas.microsoft.com/office/powerpoint/2010/main" val="1197303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492EBC-3849-214D-E146-A42D328C2A9D}"/>
              </a:ext>
            </a:extLst>
          </p:cNvPr>
          <p:cNvSpPr>
            <a:spLocks noGrp="1"/>
          </p:cNvSpPr>
          <p:nvPr>
            <p:ph type="title"/>
          </p:nvPr>
        </p:nvSpPr>
        <p:spPr/>
        <p:txBody>
          <a:bodyPr/>
          <a:lstStyle/>
          <a:p>
            <a:r>
              <a:rPr lang="tr-TR" dirty="0">
                <a:solidFill>
                  <a:srgbClr val="FF0000"/>
                </a:solidFill>
              </a:rPr>
              <a:t>BCG AŞISI</a:t>
            </a:r>
            <a:endParaRPr lang="tr-TR" dirty="0"/>
          </a:p>
        </p:txBody>
      </p:sp>
      <p:sp>
        <p:nvSpPr>
          <p:cNvPr id="3" name="İçerik Yer Tutucusu 2">
            <a:extLst>
              <a:ext uri="{FF2B5EF4-FFF2-40B4-BE49-F238E27FC236}">
                <a16:creationId xmlns:a16="http://schemas.microsoft.com/office/drawing/2014/main" id="{E64B0621-DFFB-14AC-10DE-72F52522C6C7}"/>
              </a:ext>
            </a:extLst>
          </p:cNvPr>
          <p:cNvSpPr>
            <a:spLocks noGrp="1"/>
          </p:cNvSpPr>
          <p:nvPr>
            <p:ph idx="1"/>
          </p:nvPr>
        </p:nvSpPr>
        <p:spPr/>
        <p:txBody>
          <a:bodyPr>
            <a:normAutofit fontScale="92500" lnSpcReduction="10000"/>
          </a:bodyPr>
          <a:lstStyle/>
          <a:p>
            <a:r>
              <a:rPr lang="tr-TR" dirty="0"/>
              <a:t>Doğumdan sonraki </a:t>
            </a:r>
            <a:r>
              <a:rPr lang="tr-TR" b="1" dirty="0"/>
              <a:t>2. ay tek doz </a:t>
            </a:r>
            <a:r>
              <a:rPr lang="tr-TR" b="1" dirty="0" err="1"/>
              <a:t>deltoide</a:t>
            </a:r>
            <a:r>
              <a:rPr lang="tr-TR" b="1" dirty="0"/>
              <a:t> intradermal </a:t>
            </a:r>
            <a:r>
              <a:rPr lang="tr-TR" dirty="0"/>
              <a:t>(5 yaş altındaki çocuklara uygulanabilir)</a:t>
            </a:r>
          </a:p>
          <a:p>
            <a:endParaRPr lang="tr-TR" dirty="0"/>
          </a:p>
          <a:p>
            <a:r>
              <a:rPr lang="tr-TR" dirty="0" err="1"/>
              <a:t>Preterm</a:t>
            </a:r>
            <a:r>
              <a:rPr lang="tr-TR" dirty="0"/>
              <a:t> bebeklerde aşılama gestasyonel 34. haftaya ulaşana kadar ertelenmelidir. Örneğin 24 haftalık </a:t>
            </a:r>
            <a:r>
              <a:rPr lang="tr-TR" dirty="0" err="1"/>
              <a:t>preterm</a:t>
            </a:r>
            <a:r>
              <a:rPr lang="tr-TR" dirty="0"/>
              <a:t> bir bebekte aşı 2. ayında değil de 10. haftada (34-24=10) uygulanmalıdır.</a:t>
            </a:r>
          </a:p>
          <a:p>
            <a:endParaRPr lang="tr-TR" dirty="0"/>
          </a:p>
          <a:p>
            <a:r>
              <a:rPr lang="tr-TR" dirty="0"/>
              <a:t>BCG aşısı, </a:t>
            </a:r>
            <a:r>
              <a:rPr lang="tr-TR" dirty="0">
                <a:effectLst>
                  <a:outerShdw blurRad="38100" dist="38100" dir="2700000" algn="tl">
                    <a:srgbClr val="000000">
                      <a:alpha val="43137"/>
                    </a:srgbClr>
                  </a:outerShdw>
                </a:effectLst>
              </a:rPr>
              <a:t>3. aydan sonra </a:t>
            </a:r>
            <a:r>
              <a:rPr lang="tr-TR" dirty="0"/>
              <a:t>yapılacaksa </a:t>
            </a:r>
            <a:r>
              <a:rPr lang="tr-TR" dirty="0" err="1"/>
              <a:t>Pürified</a:t>
            </a:r>
            <a:r>
              <a:rPr lang="tr-TR" dirty="0"/>
              <a:t> Protein </a:t>
            </a:r>
            <a:r>
              <a:rPr lang="tr-TR" dirty="0" err="1"/>
              <a:t>Derivative</a:t>
            </a:r>
            <a:r>
              <a:rPr lang="tr-TR" dirty="0"/>
              <a:t> (</a:t>
            </a:r>
            <a:r>
              <a:rPr lang="tr-TR" dirty="0">
                <a:effectLst>
                  <a:outerShdw blurRad="38100" dist="38100" dir="2700000" algn="tl">
                    <a:srgbClr val="000000">
                      <a:alpha val="43137"/>
                    </a:srgbClr>
                  </a:outerShdw>
                </a:effectLst>
              </a:rPr>
              <a:t>PPD</a:t>
            </a:r>
            <a:r>
              <a:rPr lang="tr-TR" dirty="0"/>
              <a:t>) ile </a:t>
            </a:r>
            <a:r>
              <a:rPr lang="tr-TR" altLang="tr-TR" dirty="0">
                <a:cs typeface="Times New Roman" pitchFamily="18" charset="0"/>
              </a:rPr>
              <a:t>tüberkülin cilt testi (</a:t>
            </a:r>
            <a:r>
              <a:rPr lang="tr-TR" dirty="0">
                <a:effectLst>
                  <a:outerShdw blurRad="38100" dist="38100" dir="2700000" algn="tl">
                    <a:srgbClr val="000000">
                      <a:alpha val="43137"/>
                    </a:srgbClr>
                  </a:outerShdw>
                </a:effectLst>
              </a:rPr>
              <a:t>TCT</a:t>
            </a:r>
            <a:r>
              <a:rPr lang="tr-TR" dirty="0"/>
              <a:t>)</a:t>
            </a:r>
            <a:r>
              <a:rPr lang="tr-TR" altLang="tr-TR" dirty="0">
                <a:cs typeface="Times New Roman" pitchFamily="18" charset="0"/>
              </a:rPr>
              <a:t> </a:t>
            </a:r>
            <a:r>
              <a:rPr lang="tr-TR" dirty="0"/>
              <a:t>yapıldıktan sonra sonucuna göre uygulanır. </a:t>
            </a:r>
          </a:p>
          <a:p>
            <a:endParaRPr lang="tr-TR" dirty="0"/>
          </a:p>
          <a:p>
            <a:r>
              <a:rPr lang="tr-TR" dirty="0">
                <a:effectLst>
                  <a:outerShdw blurRad="38100" dist="38100" dir="2700000" algn="tl">
                    <a:srgbClr val="000000">
                      <a:alpha val="43137"/>
                    </a:srgbClr>
                  </a:outerShdw>
                </a:effectLst>
              </a:rPr>
              <a:t>6 yaş üzerinde hiç aşılanmamış çocukta BCG gerekli değildir.</a:t>
            </a:r>
          </a:p>
          <a:p>
            <a:pPr marL="0" indent="0">
              <a:buNone/>
            </a:pPr>
            <a:endParaRPr lang="tr-TR" dirty="0"/>
          </a:p>
        </p:txBody>
      </p:sp>
    </p:spTree>
    <p:extLst>
      <p:ext uri="{BB962C8B-B14F-4D97-AF65-F5344CB8AC3E}">
        <p14:creationId xmlns:p14="http://schemas.microsoft.com/office/powerpoint/2010/main" val="1984326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9C949D-0571-04AA-911C-CF7021D9B379}"/>
              </a:ext>
            </a:extLst>
          </p:cNvPr>
          <p:cNvSpPr>
            <a:spLocks noGrp="1"/>
          </p:cNvSpPr>
          <p:nvPr>
            <p:ph type="title"/>
          </p:nvPr>
        </p:nvSpPr>
        <p:spPr/>
        <p:txBody>
          <a:bodyPr/>
          <a:lstStyle/>
          <a:p>
            <a:r>
              <a:rPr lang="tr-TR" dirty="0">
                <a:solidFill>
                  <a:srgbClr val="FF0000"/>
                </a:solidFill>
              </a:rPr>
              <a:t>BCG AŞISI</a:t>
            </a:r>
            <a:endParaRPr lang="tr-TR" dirty="0"/>
          </a:p>
        </p:txBody>
      </p:sp>
      <p:sp>
        <p:nvSpPr>
          <p:cNvPr id="3" name="İçerik Yer Tutucusu 2">
            <a:extLst>
              <a:ext uri="{FF2B5EF4-FFF2-40B4-BE49-F238E27FC236}">
                <a16:creationId xmlns:a16="http://schemas.microsoft.com/office/drawing/2014/main" id="{F9516CA1-B417-060D-C322-CD0492EBA878}"/>
              </a:ext>
            </a:extLst>
          </p:cNvPr>
          <p:cNvSpPr>
            <a:spLocks noGrp="1"/>
          </p:cNvSpPr>
          <p:nvPr>
            <p:ph idx="1"/>
          </p:nvPr>
        </p:nvSpPr>
        <p:spPr/>
        <p:txBody>
          <a:bodyPr/>
          <a:lstStyle/>
          <a:p>
            <a:r>
              <a:rPr lang="tr-TR" dirty="0"/>
              <a:t>Yenidoğan 0.05 ml</a:t>
            </a:r>
          </a:p>
          <a:p>
            <a:endParaRPr lang="tr-TR" dirty="0"/>
          </a:p>
          <a:p>
            <a:r>
              <a:rPr lang="tr-TR" dirty="0"/>
              <a:t>1 yaş üstü çocuklarda 0.1 ml</a:t>
            </a:r>
          </a:p>
          <a:p>
            <a:endParaRPr lang="tr-TR" dirty="0"/>
          </a:p>
          <a:p>
            <a:r>
              <a:rPr lang="tr-TR" dirty="0"/>
              <a:t>Aşı Sağlık Bakanlığı tarafından ithal edildiği ve eczanelerden satın alınamadığı için piyasa adı yıllara göre değişiklik gösterebilmektedir. </a:t>
            </a:r>
          </a:p>
          <a:p>
            <a:endParaRPr lang="tr-TR" dirty="0"/>
          </a:p>
        </p:txBody>
      </p:sp>
    </p:spTree>
    <p:extLst>
      <p:ext uri="{BB962C8B-B14F-4D97-AF65-F5344CB8AC3E}">
        <p14:creationId xmlns:p14="http://schemas.microsoft.com/office/powerpoint/2010/main" val="2213270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A35251-D2B0-1156-1459-9CBE1314718D}"/>
              </a:ext>
            </a:extLst>
          </p:cNvPr>
          <p:cNvSpPr>
            <a:spLocks noGrp="1"/>
          </p:cNvSpPr>
          <p:nvPr>
            <p:ph type="title"/>
          </p:nvPr>
        </p:nvSpPr>
        <p:spPr/>
        <p:txBody>
          <a:bodyPr/>
          <a:lstStyle/>
          <a:p>
            <a:r>
              <a:rPr lang="tr-TR" dirty="0">
                <a:solidFill>
                  <a:srgbClr val="FF0000"/>
                </a:solidFill>
              </a:rPr>
              <a:t>SUNUM PLANI</a:t>
            </a:r>
          </a:p>
        </p:txBody>
      </p:sp>
      <p:sp>
        <p:nvSpPr>
          <p:cNvPr id="3" name="İçerik Yer Tutucusu 2">
            <a:extLst>
              <a:ext uri="{FF2B5EF4-FFF2-40B4-BE49-F238E27FC236}">
                <a16:creationId xmlns:a16="http://schemas.microsoft.com/office/drawing/2014/main" id="{9E4F85FA-25C8-6338-C045-AB40360EDB8D}"/>
              </a:ext>
            </a:extLst>
          </p:cNvPr>
          <p:cNvSpPr>
            <a:spLocks noGrp="1"/>
          </p:cNvSpPr>
          <p:nvPr>
            <p:ph idx="1"/>
          </p:nvPr>
        </p:nvSpPr>
        <p:spPr/>
        <p:txBody>
          <a:bodyPr>
            <a:normAutofit fontScale="92500" lnSpcReduction="20000"/>
          </a:bodyPr>
          <a:lstStyle/>
          <a:p>
            <a:r>
              <a:rPr lang="tr-TR" dirty="0"/>
              <a:t>Tanım</a:t>
            </a:r>
          </a:p>
          <a:p>
            <a:r>
              <a:rPr lang="tr-TR" dirty="0"/>
              <a:t>Aşı Tipleri</a:t>
            </a:r>
          </a:p>
          <a:p>
            <a:r>
              <a:rPr lang="tr-TR" dirty="0"/>
              <a:t>Aşı İçerikleri</a:t>
            </a:r>
          </a:p>
          <a:p>
            <a:r>
              <a:rPr lang="tr-TR" dirty="0"/>
              <a:t>Aşı Uygulamalarında Genel Kurallar</a:t>
            </a:r>
          </a:p>
          <a:p>
            <a:r>
              <a:rPr lang="tr-TR" dirty="0"/>
              <a:t>Soğuk Zincir</a:t>
            </a:r>
          </a:p>
          <a:p>
            <a:r>
              <a:rPr lang="tr-TR" dirty="0"/>
              <a:t>Sağlık Bakanlığı Aşılama Takviminde Olan Aşılar </a:t>
            </a:r>
          </a:p>
          <a:p>
            <a:r>
              <a:rPr lang="tr-TR" dirty="0" err="1"/>
              <a:t>Kontraendike</a:t>
            </a:r>
            <a:r>
              <a:rPr lang="tr-TR" dirty="0"/>
              <a:t> ve Yanlış </a:t>
            </a:r>
            <a:r>
              <a:rPr lang="tr-TR" dirty="0" err="1"/>
              <a:t>Kontraendike</a:t>
            </a:r>
            <a:r>
              <a:rPr lang="tr-TR" dirty="0"/>
              <a:t> Durumlar </a:t>
            </a:r>
          </a:p>
          <a:p>
            <a:r>
              <a:rPr lang="tr-TR" dirty="0"/>
              <a:t>Aşı Sonrası İstenmeyen Etki</a:t>
            </a:r>
          </a:p>
          <a:p>
            <a:r>
              <a:rPr lang="tr-TR" dirty="0"/>
              <a:t>Rutin Dışı Uygulanan Aşılar </a:t>
            </a:r>
          </a:p>
          <a:p>
            <a:r>
              <a:rPr lang="tr-TR" dirty="0"/>
              <a:t>Eksik Aşılaması Olan Çocuk </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4212146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C539B8-161A-C121-1975-99827A652580}"/>
              </a:ext>
            </a:extLst>
          </p:cNvPr>
          <p:cNvSpPr>
            <a:spLocks noGrp="1"/>
          </p:cNvSpPr>
          <p:nvPr>
            <p:ph type="title"/>
          </p:nvPr>
        </p:nvSpPr>
        <p:spPr/>
        <p:txBody>
          <a:bodyPr/>
          <a:lstStyle/>
          <a:p>
            <a:r>
              <a:rPr lang="tr-TR" dirty="0">
                <a:solidFill>
                  <a:srgbClr val="FF0000"/>
                </a:solidFill>
              </a:rPr>
              <a:t>BCG AŞISI</a:t>
            </a:r>
            <a:endParaRPr lang="tr-TR" dirty="0"/>
          </a:p>
        </p:txBody>
      </p:sp>
      <p:sp>
        <p:nvSpPr>
          <p:cNvPr id="3" name="İçerik Yer Tutucusu 2">
            <a:extLst>
              <a:ext uri="{FF2B5EF4-FFF2-40B4-BE49-F238E27FC236}">
                <a16:creationId xmlns:a16="http://schemas.microsoft.com/office/drawing/2014/main" id="{4D1521A7-81EE-5BC1-B04A-7751D977D44E}"/>
              </a:ext>
            </a:extLst>
          </p:cNvPr>
          <p:cNvSpPr>
            <a:spLocks noGrp="1"/>
          </p:cNvSpPr>
          <p:nvPr>
            <p:ph idx="1"/>
          </p:nvPr>
        </p:nvSpPr>
        <p:spPr/>
        <p:txBody>
          <a:bodyPr/>
          <a:lstStyle/>
          <a:p>
            <a:r>
              <a:rPr lang="tr-TR" dirty="0"/>
              <a:t>BCG başka bir aşı ile birlikte uygulanabilir, ancak başka bir bölge ve başka bir şırınga kullanılmalıdır.</a:t>
            </a:r>
          </a:p>
          <a:p>
            <a:endParaRPr lang="tr-TR" dirty="0"/>
          </a:p>
          <a:p>
            <a:r>
              <a:rPr lang="tr-TR" b="1" dirty="0"/>
              <a:t>KKK veya </a:t>
            </a:r>
            <a:r>
              <a:rPr lang="tr-TR" b="1" dirty="0" err="1"/>
              <a:t>varisella</a:t>
            </a:r>
            <a:r>
              <a:rPr lang="tr-TR" b="1" dirty="0"/>
              <a:t> uygulandıktan sonra </a:t>
            </a:r>
            <a:r>
              <a:rPr lang="tr-TR" dirty="0"/>
              <a:t>BCG uygulamak için </a:t>
            </a:r>
            <a:r>
              <a:rPr lang="tr-TR" b="1" dirty="0"/>
              <a:t>4 hafta</a:t>
            </a:r>
            <a:r>
              <a:rPr lang="tr-TR" dirty="0"/>
              <a:t> geçmesi beklenmelidir.</a:t>
            </a:r>
          </a:p>
          <a:p>
            <a:pPr marL="0" indent="0">
              <a:buNone/>
            </a:pPr>
            <a:endParaRPr lang="tr-TR" dirty="0"/>
          </a:p>
          <a:p>
            <a:r>
              <a:rPr lang="tr-TR" dirty="0"/>
              <a:t>BCG’nin önce uygulandığı durumda ise canlı aşıların uygulanması için süre bırakmaya gerek yoktur.</a:t>
            </a:r>
          </a:p>
        </p:txBody>
      </p:sp>
    </p:spTree>
    <p:extLst>
      <p:ext uri="{BB962C8B-B14F-4D97-AF65-F5344CB8AC3E}">
        <p14:creationId xmlns:p14="http://schemas.microsoft.com/office/powerpoint/2010/main" val="106640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67AC66-6B11-85FF-A887-B63A656D0AF7}"/>
              </a:ext>
            </a:extLst>
          </p:cNvPr>
          <p:cNvSpPr>
            <a:spLocks noGrp="1"/>
          </p:cNvSpPr>
          <p:nvPr>
            <p:ph type="title"/>
          </p:nvPr>
        </p:nvSpPr>
        <p:spPr/>
        <p:txBody>
          <a:bodyPr/>
          <a:lstStyle/>
          <a:p>
            <a:r>
              <a:rPr lang="tr-TR" dirty="0">
                <a:solidFill>
                  <a:srgbClr val="FF0000"/>
                </a:solidFill>
              </a:rPr>
              <a:t>BCG AŞISI</a:t>
            </a:r>
            <a:endParaRPr lang="tr-TR" dirty="0"/>
          </a:p>
        </p:txBody>
      </p:sp>
      <p:sp>
        <p:nvSpPr>
          <p:cNvPr id="3" name="İçerik Yer Tutucusu 2">
            <a:extLst>
              <a:ext uri="{FF2B5EF4-FFF2-40B4-BE49-F238E27FC236}">
                <a16:creationId xmlns:a16="http://schemas.microsoft.com/office/drawing/2014/main" id="{9A4D347D-8DCC-E4F2-5F6C-4AF8694220FA}"/>
              </a:ext>
            </a:extLst>
          </p:cNvPr>
          <p:cNvSpPr>
            <a:spLocks noGrp="1"/>
          </p:cNvSpPr>
          <p:nvPr>
            <p:ph idx="1"/>
          </p:nvPr>
        </p:nvSpPr>
        <p:spPr/>
        <p:txBody>
          <a:bodyPr/>
          <a:lstStyle/>
          <a:p>
            <a:pPr marL="0" indent="0">
              <a:buNone/>
            </a:pPr>
            <a:r>
              <a:rPr lang="tr-TR" dirty="0"/>
              <a:t> </a:t>
            </a:r>
          </a:p>
        </p:txBody>
      </p:sp>
      <p:sp>
        <p:nvSpPr>
          <p:cNvPr id="4" name="Dikdörtgen: Köşeleri Yuvarlatılmış 3">
            <a:extLst>
              <a:ext uri="{FF2B5EF4-FFF2-40B4-BE49-F238E27FC236}">
                <a16:creationId xmlns:a16="http://schemas.microsoft.com/office/drawing/2014/main" id="{5591C9D2-3A18-65F9-E801-11CF9986C124}"/>
              </a:ext>
            </a:extLst>
          </p:cNvPr>
          <p:cNvSpPr/>
          <p:nvPr/>
        </p:nvSpPr>
        <p:spPr>
          <a:xfrm>
            <a:off x="1153391" y="2275608"/>
            <a:ext cx="4603173" cy="2608118"/>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Ebeveynlere, BCG yapıldıktan sonra </a:t>
            </a:r>
            <a:r>
              <a:rPr lang="tr-TR" b="1" dirty="0">
                <a:solidFill>
                  <a:schemeClr val="tx1"/>
                </a:solidFill>
              </a:rPr>
              <a:t>uygulama yerinde yassı bir şişlik </a:t>
            </a:r>
            <a:r>
              <a:rPr lang="tr-TR" dirty="0">
                <a:solidFill>
                  <a:schemeClr val="tx1"/>
                </a:solidFill>
              </a:rPr>
              <a:t>olabileceğini, daha sonra burada küçük bir </a:t>
            </a:r>
            <a:r>
              <a:rPr lang="tr-TR" b="1" dirty="0">
                <a:solidFill>
                  <a:schemeClr val="tx1"/>
                </a:solidFill>
              </a:rPr>
              <a:t>yara</a:t>
            </a:r>
            <a:r>
              <a:rPr lang="tr-TR" dirty="0">
                <a:solidFill>
                  <a:schemeClr val="tx1"/>
                </a:solidFill>
              </a:rPr>
              <a:t> oluşacağını ve </a:t>
            </a:r>
            <a:r>
              <a:rPr lang="tr-TR" b="1" dirty="0">
                <a:solidFill>
                  <a:schemeClr val="tx1"/>
                </a:solidFill>
              </a:rPr>
              <a:t>üzerinin kabuklanacağını</a:t>
            </a:r>
            <a:r>
              <a:rPr lang="tr-TR" dirty="0">
                <a:solidFill>
                  <a:schemeClr val="tx1"/>
                </a:solidFill>
              </a:rPr>
              <a:t>, bunun </a:t>
            </a:r>
            <a:r>
              <a:rPr lang="tr-TR" b="1" dirty="0">
                <a:solidFill>
                  <a:schemeClr val="tx1"/>
                </a:solidFill>
              </a:rPr>
              <a:t>normal</a:t>
            </a:r>
            <a:r>
              <a:rPr lang="tr-TR" dirty="0">
                <a:solidFill>
                  <a:schemeClr val="tx1"/>
                </a:solidFill>
              </a:rPr>
              <a:t> olduğunu ve aşının etki gösterdiği demek olduğu anlatmalıdır.</a:t>
            </a:r>
          </a:p>
        </p:txBody>
      </p:sp>
      <p:sp>
        <p:nvSpPr>
          <p:cNvPr id="5" name="Dikdörtgen: Köşeleri Yuvarlatılmış 4">
            <a:extLst>
              <a:ext uri="{FF2B5EF4-FFF2-40B4-BE49-F238E27FC236}">
                <a16:creationId xmlns:a16="http://schemas.microsoft.com/office/drawing/2014/main" id="{C3CB5C41-B093-E316-D5F2-B8AB0555D97F}"/>
              </a:ext>
            </a:extLst>
          </p:cNvPr>
          <p:cNvSpPr/>
          <p:nvPr/>
        </p:nvSpPr>
        <p:spPr>
          <a:xfrm>
            <a:off x="6435438" y="2275608"/>
            <a:ext cx="4717473" cy="2608118"/>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      Eğer </a:t>
            </a:r>
            <a:r>
              <a:rPr lang="tr-TR" b="1" dirty="0">
                <a:solidFill>
                  <a:schemeClr val="tx1"/>
                </a:solidFill>
              </a:rPr>
              <a:t>apse</a:t>
            </a:r>
            <a:r>
              <a:rPr lang="tr-TR" dirty="0">
                <a:solidFill>
                  <a:schemeClr val="tx1"/>
                </a:solidFill>
              </a:rPr>
              <a:t> ya da </a:t>
            </a:r>
            <a:r>
              <a:rPr lang="tr-TR" b="1" dirty="0">
                <a:solidFill>
                  <a:schemeClr val="tx1"/>
                </a:solidFill>
              </a:rPr>
              <a:t>lenf bezlerinde büyüme </a:t>
            </a:r>
            <a:r>
              <a:rPr lang="tr-TR" dirty="0">
                <a:solidFill>
                  <a:schemeClr val="tx1"/>
                </a:solidFill>
              </a:rPr>
              <a:t>gibi semptomlar ortaya çıkarsa mutlaka yeniden gelmeleri gerektiğini belirtiniz.</a:t>
            </a:r>
          </a:p>
        </p:txBody>
      </p:sp>
      <p:pic>
        <p:nvPicPr>
          <p:cNvPr id="6" name="Resim 5">
            <a:extLst>
              <a:ext uri="{FF2B5EF4-FFF2-40B4-BE49-F238E27FC236}">
                <a16:creationId xmlns:a16="http://schemas.microsoft.com/office/drawing/2014/main" id="{510D3C97-D36D-7380-78D3-583829B35B6F}"/>
              </a:ext>
            </a:extLst>
          </p:cNvPr>
          <p:cNvPicPr>
            <a:picLocks noChangeAspect="1"/>
          </p:cNvPicPr>
          <p:nvPr/>
        </p:nvPicPr>
        <p:blipFill>
          <a:blip r:embed="rId3"/>
          <a:stretch>
            <a:fillRect/>
          </a:stretch>
        </p:blipFill>
        <p:spPr>
          <a:xfrm>
            <a:off x="1277084" y="2535381"/>
            <a:ext cx="458198" cy="458198"/>
          </a:xfrm>
          <a:prstGeom prst="rect">
            <a:avLst/>
          </a:prstGeom>
        </p:spPr>
      </p:pic>
      <p:pic>
        <p:nvPicPr>
          <p:cNvPr id="7" name="Resim 6">
            <a:extLst>
              <a:ext uri="{FF2B5EF4-FFF2-40B4-BE49-F238E27FC236}">
                <a16:creationId xmlns:a16="http://schemas.microsoft.com/office/drawing/2014/main" id="{370988F1-64D6-F0CC-1F04-EAF347D824A7}"/>
              </a:ext>
            </a:extLst>
          </p:cNvPr>
          <p:cNvPicPr>
            <a:picLocks noChangeAspect="1"/>
          </p:cNvPicPr>
          <p:nvPr/>
        </p:nvPicPr>
        <p:blipFill>
          <a:blip r:embed="rId3"/>
          <a:stretch>
            <a:fillRect/>
          </a:stretch>
        </p:blipFill>
        <p:spPr>
          <a:xfrm>
            <a:off x="6916884" y="2919846"/>
            <a:ext cx="406243" cy="406243"/>
          </a:xfrm>
          <a:prstGeom prst="rect">
            <a:avLst/>
          </a:prstGeom>
        </p:spPr>
      </p:pic>
      <p:pic>
        <p:nvPicPr>
          <p:cNvPr id="8" name="Resim 7">
            <a:extLst>
              <a:ext uri="{FF2B5EF4-FFF2-40B4-BE49-F238E27FC236}">
                <a16:creationId xmlns:a16="http://schemas.microsoft.com/office/drawing/2014/main" id="{A8BBED56-2D25-DD65-EF23-90DD295135D2}"/>
              </a:ext>
            </a:extLst>
          </p:cNvPr>
          <p:cNvPicPr>
            <a:picLocks noChangeAspect="1"/>
          </p:cNvPicPr>
          <p:nvPr/>
        </p:nvPicPr>
        <p:blipFill>
          <a:blip r:embed="rId4"/>
          <a:stretch>
            <a:fillRect/>
          </a:stretch>
        </p:blipFill>
        <p:spPr>
          <a:xfrm>
            <a:off x="8142241" y="4936789"/>
            <a:ext cx="1666778" cy="1821961"/>
          </a:xfrm>
          <a:prstGeom prst="rect">
            <a:avLst/>
          </a:prstGeom>
        </p:spPr>
      </p:pic>
    </p:spTree>
    <p:extLst>
      <p:ext uri="{BB962C8B-B14F-4D97-AF65-F5344CB8AC3E}">
        <p14:creationId xmlns:p14="http://schemas.microsoft.com/office/powerpoint/2010/main" val="2144762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B7E314-C08E-25FC-8E2B-ACCDDB8041A7}"/>
              </a:ext>
            </a:extLst>
          </p:cNvPr>
          <p:cNvSpPr>
            <a:spLocks noGrp="1"/>
          </p:cNvSpPr>
          <p:nvPr>
            <p:ph type="title"/>
          </p:nvPr>
        </p:nvSpPr>
        <p:spPr/>
        <p:txBody>
          <a:bodyPr/>
          <a:lstStyle/>
          <a:p>
            <a:r>
              <a:rPr lang="tr-TR" dirty="0">
                <a:solidFill>
                  <a:srgbClr val="FF0000"/>
                </a:solidFill>
              </a:rPr>
              <a:t>DİFTERİ-ASELLÜLER BOĞMACA-TETANOZ</a:t>
            </a:r>
          </a:p>
        </p:txBody>
      </p:sp>
      <p:sp>
        <p:nvSpPr>
          <p:cNvPr id="3" name="İçerik Yer Tutucusu 2">
            <a:extLst>
              <a:ext uri="{FF2B5EF4-FFF2-40B4-BE49-F238E27FC236}">
                <a16:creationId xmlns:a16="http://schemas.microsoft.com/office/drawing/2014/main" id="{ED806564-DE9A-242C-F1D5-1E6575691458}"/>
              </a:ext>
            </a:extLst>
          </p:cNvPr>
          <p:cNvSpPr>
            <a:spLocks noGrp="1"/>
          </p:cNvSpPr>
          <p:nvPr>
            <p:ph idx="1"/>
          </p:nvPr>
        </p:nvSpPr>
        <p:spPr/>
        <p:txBody>
          <a:bodyPr/>
          <a:lstStyle/>
          <a:p>
            <a:r>
              <a:rPr lang="tr-TR" b="1" dirty="0"/>
              <a:t>2-4-6 ve 18. aylarda </a:t>
            </a:r>
            <a:r>
              <a:rPr lang="tr-TR" dirty="0" err="1"/>
              <a:t>i.m</a:t>
            </a:r>
            <a:r>
              <a:rPr lang="tr-TR" dirty="0"/>
              <a:t> olarak </a:t>
            </a:r>
            <a:r>
              <a:rPr lang="tr-TR" dirty="0" err="1">
                <a:effectLst>
                  <a:outerShdw blurRad="38100" dist="38100" dir="2700000" algn="tl">
                    <a:srgbClr val="000000">
                      <a:alpha val="43137"/>
                    </a:srgbClr>
                  </a:outerShdw>
                </a:effectLst>
              </a:rPr>
              <a:t>DaBT</a:t>
            </a:r>
            <a:r>
              <a:rPr lang="tr-TR" dirty="0">
                <a:effectLst>
                  <a:outerShdw blurRad="38100" dist="38100" dir="2700000" algn="tl">
                    <a:srgbClr val="000000">
                      <a:alpha val="43137"/>
                    </a:srgbClr>
                  </a:outerShdw>
                </a:effectLst>
              </a:rPr>
              <a:t>-İPA-</a:t>
            </a:r>
            <a:r>
              <a:rPr lang="tr-TR" dirty="0" err="1">
                <a:effectLst>
                  <a:outerShdw blurRad="38100" dist="38100" dir="2700000" algn="tl">
                    <a:srgbClr val="000000">
                      <a:alpha val="43137"/>
                    </a:srgbClr>
                  </a:outerShdw>
                </a:effectLst>
              </a:rPr>
              <a:t>Hib</a:t>
            </a:r>
            <a:r>
              <a:rPr lang="tr-TR" dirty="0"/>
              <a:t> şeklinde beşli karma aşı şeklinde uygulanır. </a:t>
            </a:r>
          </a:p>
          <a:p>
            <a:endParaRPr lang="tr-TR" dirty="0"/>
          </a:p>
          <a:p>
            <a:endParaRPr lang="tr-TR" dirty="0"/>
          </a:p>
          <a:p>
            <a:endParaRPr lang="tr-TR" dirty="0"/>
          </a:p>
          <a:p>
            <a:r>
              <a:rPr lang="tr-TR" dirty="0" err="1">
                <a:effectLst>
                  <a:outerShdw blurRad="38100" dist="38100" dir="2700000" algn="tl">
                    <a:srgbClr val="000000">
                      <a:alpha val="43137"/>
                    </a:srgbClr>
                  </a:outerShdw>
                </a:effectLst>
              </a:rPr>
              <a:t>DaBT</a:t>
            </a:r>
            <a:r>
              <a:rPr lang="tr-TR" dirty="0">
                <a:effectLst>
                  <a:outerShdw blurRad="38100" dist="38100" dir="2700000" algn="tl">
                    <a:srgbClr val="000000">
                      <a:alpha val="43137"/>
                    </a:srgbClr>
                  </a:outerShdw>
                </a:effectLst>
              </a:rPr>
              <a:t>-İPA</a:t>
            </a:r>
            <a:r>
              <a:rPr lang="tr-TR" dirty="0"/>
              <a:t> ise </a:t>
            </a:r>
            <a:r>
              <a:rPr lang="tr-TR" b="1" dirty="0"/>
              <a:t>48. a</a:t>
            </a:r>
            <a:r>
              <a:rPr lang="tr-TR" dirty="0"/>
              <a:t>yda yapılır.</a:t>
            </a:r>
          </a:p>
          <a:p>
            <a:endParaRPr lang="tr-TR" dirty="0"/>
          </a:p>
          <a:p>
            <a:r>
              <a:rPr lang="tr-TR" dirty="0" err="1"/>
              <a:t>DaBT</a:t>
            </a:r>
            <a:r>
              <a:rPr lang="tr-TR" dirty="0"/>
              <a:t>-İPA-</a:t>
            </a:r>
            <a:r>
              <a:rPr lang="tr-TR" dirty="0" err="1"/>
              <a:t>Hib</a:t>
            </a:r>
            <a:r>
              <a:rPr lang="tr-TR" dirty="0"/>
              <a:t> aşısı için </a:t>
            </a:r>
            <a:r>
              <a:rPr lang="tr-TR" b="1" dirty="0"/>
              <a:t>üst yaş sınırı 6 yaştır</a:t>
            </a:r>
            <a:r>
              <a:rPr lang="tr-TR" dirty="0"/>
              <a:t>.</a:t>
            </a:r>
          </a:p>
          <a:p>
            <a:endParaRPr lang="tr-TR" dirty="0"/>
          </a:p>
        </p:txBody>
      </p:sp>
    </p:spTree>
    <p:extLst>
      <p:ext uri="{BB962C8B-B14F-4D97-AF65-F5344CB8AC3E}">
        <p14:creationId xmlns:p14="http://schemas.microsoft.com/office/powerpoint/2010/main" val="497123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3" name="Freeform: Shape 12">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Freeform: Shape 13">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19" name="Freeform: Shape 18">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aşlık 1">
            <a:extLst>
              <a:ext uri="{FF2B5EF4-FFF2-40B4-BE49-F238E27FC236}">
                <a16:creationId xmlns:a16="http://schemas.microsoft.com/office/drawing/2014/main" id="{1E0FC4CB-FC54-C122-814F-2550EAC4D869}"/>
              </a:ext>
            </a:extLst>
          </p:cNvPr>
          <p:cNvSpPr>
            <a:spLocks noGrp="1"/>
          </p:cNvSpPr>
          <p:nvPr>
            <p:ph type="title"/>
          </p:nvPr>
        </p:nvSpPr>
        <p:spPr>
          <a:xfrm>
            <a:off x="804672" y="802955"/>
            <a:ext cx="5145024" cy="1454051"/>
          </a:xfrm>
        </p:spPr>
        <p:txBody>
          <a:bodyPr anchor="b">
            <a:normAutofit/>
          </a:bodyPr>
          <a:lstStyle/>
          <a:p>
            <a:r>
              <a:rPr lang="tr-TR" sz="3600" dirty="0" err="1">
                <a:solidFill>
                  <a:srgbClr val="FF0000"/>
                </a:solidFill>
              </a:rPr>
              <a:t>DaBT</a:t>
            </a:r>
            <a:r>
              <a:rPr lang="tr-TR" sz="3600" dirty="0">
                <a:solidFill>
                  <a:srgbClr val="FF0000"/>
                </a:solidFill>
              </a:rPr>
              <a:t>-İPA-</a:t>
            </a:r>
            <a:r>
              <a:rPr lang="tr-TR" sz="3600" dirty="0" err="1">
                <a:solidFill>
                  <a:srgbClr val="FF0000"/>
                </a:solidFill>
              </a:rPr>
              <a:t>HiB</a:t>
            </a:r>
            <a:r>
              <a:rPr lang="tr-TR" sz="3600" dirty="0">
                <a:solidFill>
                  <a:srgbClr val="FF0000"/>
                </a:solidFill>
              </a:rPr>
              <a:t> AŞISI</a:t>
            </a:r>
          </a:p>
        </p:txBody>
      </p:sp>
      <p:pic>
        <p:nvPicPr>
          <p:cNvPr id="5" name="Resim 4">
            <a:extLst>
              <a:ext uri="{FF2B5EF4-FFF2-40B4-BE49-F238E27FC236}">
                <a16:creationId xmlns:a16="http://schemas.microsoft.com/office/drawing/2014/main" id="{C9178123-68AD-2104-2135-2D1400514890}"/>
              </a:ext>
            </a:extLst>
          </p:cNvPr>
          <p:cNvPicPr>
            <a:picLocks noChangeAspect="1"/>
          </p:cNvPicPr>
          <p:nvPr/>
        </p:nvPicPr>
        <p:blipFill>
          <a:blip r:embed="rId2"/>
          <a:stretch>
            <a:fillRect/>
          </a:stretch>
        </p:blipFill>
        <p:spPr>
          <a:xfrm>
            <a:off x="6198853" y="528438"/>
            <a:ext cx="2629372" cy="1203808"/>
          </a:xfrm>
          <a:prstGeom prst="rect">
            <a:avLst/>
          </a:prstGeom>
        </p:spPr>
      </p:pic>
      <p:sp>
        <p:nvSpPr>
          <p:cNvPr id="3" name="İçerik Yer Tutucusu 2">
            <a:extLst>
              <a:ext uri="{FF2B5EF4-FFF2-40B4-BE49-F238E27FC236}">
                <a16:creationId xmlns:a16="http://schemas.microsoft.com/office/drawing/2014/main" id="{B0A85EA6-D5AA-D2FB-8C8B-6E0111CD5E14}"/>
              </a:ext>
            </a:extLst>
          </p:cNvPr>
          <p:cNvSpPr>
            <a:spLocks noGrp="1"/>
          </p:cNvSpPr>
          <p:nvPr>
            <p:ph idx="1"/>
          </p:nvPr>
        </p:nvSpPr>
        <p:spPr>
          <a:xfrm>
            <a:off x="804672" y="2421682"/>
            <a:ext cx="4553909" cy="3639289"/>
          </a:xfrm>
        </p:spPr>
        <p:txBody>
          <a:bodyPr anchor="ctr">
            <a:normAutofit/>
          </a:bodyPr>
          <a:lstStyle/>
          <a:p>
            <a:r>
              <a:rPr lang="tr-TR" sz="1800">
                <a:solidFill>
                  <a:schemeClr val="tx2"/>
                </a:solidFill>
              </a:rPr>
              <a:t>Işık ve soğuğa duyarlıdır.</a:t>
            </a:r>
          </a:p>
          <a:p>
            <a:pPr marL="0" indent="0">
              <a:buNone/>
            </a:pPr>
            <a:endParaRPr lang="tr-TR" sz="1800">
              <a:solidFill>
                <a:schemeClr val="tx2"/>
              </a:solidFill>
            </a:endParaRPr>
          </a:p>
          <a:p>
            <a:r>
              <a:rPr lang="tr-TR" sz="1800">
                <a:solidFill>
                  <a:schemeClr val="tx2"/>
                </a:solidFill>
              </a:rPr>
              <a:t>Işıktan korunmalıdır. </a:t>
            </a:r>
          </a:p>
          <a:p>
            <a:endParaRPr lang="tr-TR" sz="1800">
              <a:solidFill>
                <a:schemeClr val="tx2"/>
              </a:solidFill>
            </a:endParaRPr>
          </a:p>
          <a:p>
            <a:r>
              <a:rPr lang="tr-TR" sz="1800">
                <a:solidFill>
                  <a:schemeClr val="tx2"/>
                </a:solidFill>
              </a:rPr>
              <a:t>Buzdolabında (2°C – 8°C arasında) orta rafta saklanır.Kesinlikle dondurulmamalı, donmuş ise çözüp kullanılmamalıdır.</a:t>
            </a:r>
          </a:p>
          <a:p>
            <a:endParaRPr lang="tr-TR" sz="1800">
              <a:solidFill>
                <a:schemeClr val="tx2"/>
              </a:solidFill>
            </a:endParaRPr>
          </a:p>
          <a:p>
            <a:r>
              <a:rPr lang="tr-TR" sz="1800">
                <a:solidFill>
                  <a:schemeClr val="tx2"/>
                </a:solidFill>
              </a:rPr>
              <a:t>Pentaxim 0,5 mL (IM enjeksiyon)</a:t>
            </a:r>
          </a:p>
          <a:p>
            <a:r>
              <a:rPr lang="tr-TR" sz="1800">
                <a:solidFill>
                  <a:schemeClr val="tx2"/>
                </a:solidFill>
              </a:rPr>
              <a:t>InfanrixIPV-Hib</a:t>
            </a:r>
          </a:p>
        </p:txBody>
      </p:sp>
      <p:pic>
        <p:nvPicPr>
          <p:cNvPr id="4" name="Resim 3">
            <a:extLst>
              <a:ext uri="{FF2B5EF4-FFF2-40B4-BE49-F238E27FC236}">
                <a16:creationId xmlns:a16="http://schemas.microsoft.com/office/drawing/2014/main" id="{CF427ACD-AC66-45CC-6478-9A3417CC128A}"/>
              </a:ext>
            </a:extLst>
          </p:cNvPr>
          <p:cNvPicPr>
            <a:picLocks noChangeAspect="1"/>
          </p:cNvPicPr>
          <p:nvPr/>
        </p:nvPicPr>
        <p:blipFill>
          <a:blip r:embed="rId3"/>
          <a:stretch>
            <a:fillRect/>
          </a:stretch>
        </p:blipFill>
        <p:spPr>
          <a:xfrm>
            <a:off x="9696113" y="3863170"/>
            <a:ext cx="1871588" cy="1996361"/>
          </a:xfrm>
          <a:prstGeom prst="rect">
            <a:avLst/>
          </a:prstGeom>
        </p:spPr>
      </p:pic>
    </p:spTree>
    <p:extLst>
      <p:ext uri="{BB962C8B-B14F-4D97-AF65-F5344CB8AC3E}">
        <p14:creationId xmlns:p14="http://schemas.microsoft.com/office/powerpoint/2010/main" val="2915010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CCEF3B-45F7-D7E2-41D9-F75956B62AE1}"/>
              </a:ext>
            </a:extLst>
          </p:cNvPr>
          <p:cNvSpPr>
            <a:spLocks noGrp="1"/>
          </p:cNvSpPr>
          <p:nvPr>
            <p:ph type="title"/>
          </p:nvPr>
        </p:nvSpPr>
        <p:spPr/>
        <p:txBody>
          <a:bodyPr/>
          <a:lstStyle/>
          <a:p>
            <a:pPr algn="ctr"/>
            <a:r>
              <a:rPr lang="tr-TR" dirty="0">
                <a:solidFill>
                  <a:srgbClr val="FF0000"/>
                </a:solidFill>
              </a:rPr>
              <a:t>KIZAMIK-KIZAMIKÇIK-KABAKULAK AŞISI (KKK)</a:t>
            </a:r>
          </a:p>
        </p:txBody>
      </p:sp>
      <p:sp>
        <p:nvSpPr>
          <p:cNvPr id="3" name="İçerik Yer Tutucusu 2">
            <a:extLst>
              <a:ext uri="{FF2B5EF4-FFF2-40B4-BE49-F238E27FC236}">
                <a16:creationId xmlns:a16="http://schemas.microsoft.com/office/drawing/2014/main" id="{F73DD862-27ED-4377-8773-11A31D334AB2}"/>
              </a:ext>
            </a:extLst>
          </p:cNvPr>
          <p:cNvSpPr>
            <a:spLocks noGrp="1"/>
          </p:cNvSpPr>
          <p:nvPr>
            <p:ph idx="1"/>
          </p:nvPr>
        </p:nvSpPr>
        <p:spPr/>
        <p:txBody>
          <a:bodyPr/>
          <a:lstStyle/>
          <a:p>
            <a:r>
              <a:rPr lang="tr-TR" dirty="0"/>
              <a:t>Canlı aşı</a:t>
            </a:r>
          </a:p>
          <a:p>
            <a:endParaRPr lang="tr-TR" dirty="0"/>
          </a:p>
          <a:p>
            <a:r>
              <a:rPr lang="es-ES" dirty="0"/>
              <a:t>12 ve 48. ayda olmak üzere 2 doz</a:t>
            </a:r>
            <a:r>
              <a:rPr lang="tr-TR" dirty="0"/>
              <a:t> </a:t>
            </a:r>
            <a:r>
              <a:rPr lang="tr-TR" dirty="0" err="1"/>
              <a:t>s.c</a:t>
            </a:r>
            <a:r>
              <a:rPr lang="tr-TR" dirty="0"/>
              <a:t> uygulanır.</a:t>
            </a:r>
          </a:p>
          <a:p>
            <a:endParaRPr lang="tr-TR" dirty="0"/>
          </a:p>
          <a:p>
            <a:r>
              <a:rPr lang="sv-SE" dirty="0"/>
              <a:t>Hem ısıya hem de ışığa hassastır. </a:t>
            </a:r>
            <a:endParaRPr lang="tr-TR" dirty="0"/>
          </a:p>
          <a:p>
            <a:endParaRPr lang="tr-TR" dirty="0"/>
          </a:p>
          <a:p>
            <a:r>
              <a:rPr lang="tr-TR" dirty="0"/>
              <a:t>Karanlıkta, +2 ile +8 derece arasında muhafaza edilmelidir.</a:t>
            </a:r>
          </a:p>
        </p:txBody>
      </p:sp>
    </p:spTree>
    <p:extLst>
      <p:ext uri="{BB962C8B-B14F-4D97-AF65-F5344CB8AC3E}">
        <p14:creationId xmlns:p14="http://schemas.microsoft.com/office/powerpoint/2010/main" val="3842031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1">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3" name="Freeform: Shape 12">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13">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15">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19" name="Freeform: Shape 18">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aşlık 1">
            <a:extLst>
              <a:ext uri="{FF2B5EF4-FFF2-40B4-BE49-F238E27FC236}">
                <a16:creationId xmlns:a16="http://schemas.microsoft.com/office/drawing/2014/main" id="{3BD622A1-FD71-C463-E26C-EDA5EDDD1384}"/>
              </a:ext>
            </a:extLst>
          </p:cNvPr>
          <p:cNvSpPr>
            <a:spLocks noGrp="1"/>
          </p:cNvSpPr>
          <p:nvPr>
            <p:ph type="title"/>
          </p:nvPr>
        </p:nvSpPr>
        <p:spPr>
          <a:xfrm>
            <a:off x="804672" y="802955"/>
            <a:ext cx="5145024" cy="1454051"/>
          </a:xfrm>
        </p:spPr>
        <p:txBody>
          <a:bodyPr anchor="b">
            <a:normAutofit/>
          </a:bodyPr>
          <a:lstStyle/>
          <a:p>
            <a:r>
              <a:rPr lang="tr-TR" sz="3600" dirty="0">
                <a:solidFill>
                  <a:srgbClr val="FF0000"/>
                </a:solidFill>
              </a:rPr>
              <a:t>KIZAMIK-KIZAMIKÇIK-KABAKULAK AŞISI (KKK)</a:t>
            </a:r>
          </a:p>
        </p:txBody>
      </p:sp>
      <p:pic>
        <p:nvPicPr>
          <p:cNvPr id="4" name="Resim 3" descr="metin, ilaç, reçeteli ilaç, şişe içeren bir resim&#10;&#10;Açıklama otomatik olarak oluşturuldu">
            <a:extLst>
              <a:ext uri="{FF2B5EF4-FFF2-40B4-BE49-F238E27FC236}">
                <a16:creationId xmlns:a16="http://schemas.microsoft.com/office/drawing/2014/main" id="{5FCD4136-8B72-E312-962A-33B05493EE7C}"/>
              </a:ext>
            </a:extLst>
          </p:cNvPr>
          <p:cNvPicPr>
            <a:picLocks noChangeAspect="1"/>
          </p:cNvPicPr>
          <p:nvPr/>
        </p:nvPicPr>
        <p:blipFill>
          <a:blip r:embed="rId2"/>
          <a:stretch>
            <a:fillRect/>
          </a:stretch>
        </p:blipFill>
        <p:spPr>
          <a:xfrm>
            <a:off x="6705651" y="268595"/>
            <a:ext cx="1615775" cy="1723494"/>
          </a:xfrm>
          <a:prstGeom prst="rect">
            <a:avLst/>
          </a:prstGeom>
        </p:spPr>
      </p:pic>
      <p:sp>
        <p:nvSpPr>
          <p:cNvPr id="3" name="İçerik Yer Tutucusu 2">
            <a:extLst>
              <a:ext uri="{FF2B5EF4-FFF2-40B4-BE49-F238E27FC236}">
                <a16:creationId xmlns:a16="http://schemas.microsoft.com/office/drawing/2014/main" id="{51C912E6-8935-0932-35FC-62CACAD00F39}"/>
              </a:ext>
            </a:extLst>
          </p:cNvPr>
          <p:cNvSpPr>
            <a:spLocks noGrp="1"/>
          </p:cNvSpPr>
          <p:nvPr>
            <p:ph idx="1"/>
          </p:nvPr>
        </p:nvSpPr>
        <p:spPr>
          <a:xfrm>
            <a:off x="804672" y="2421682"/>
            <a:ext cx="4553909" cy="3639289"/>
          </a:xfrm>
        </p:spPr>
        <p:txBody>
          <a:bodyPr anchor="ctr">
            <a:normAutofit/>
          </a:bodyPr>
          <a:lstStyle/>
          <a:p>
            <a:r>
              <a:rPr lang="tr-TR" sz="1800" dirty="0">
                <a:solidFill>
                  <a:schemeClr val="tx2"/>
                </a:solidFill>
              </a:rPr>
              <a:t>Aşı sulandırıldıktan sonra </a:t>
            </a:r>
            <a:r>
              <a:rPr lang="tr-TR" sz="1800" b="1" dirty="0">
                <a:solidFill>
                  <a:schemeClr val="tx2"/>
                </a:solidFill>
              </a:rPr>
              <a:t>4 saat </a:t>
            </a:r>
            <a:r>
              <a:rPr lang="tr-TR" sz="1800" dirty="0">
                <a:solidFill>
                  <a:schemeClr val="tx2"/>
                </a:solidFill>
              </a:rPr>
              <a:t>içerisinde tüketilmelidir.</a:t>
            </a:r>
          </a:p>
          <a:p>
            <a:endParaRPr lang="tr-TR" sz="1800" dirty="0">
              <a:solidFill>
                <a:schemeClr val="tx2"/>
              </a:solidFill>
            </a:endParaRPr>
          </a:p>
          <a:p>
            <a:r>
              <a:rPr lang="pt-BR" sz="1800" dirty="0">
                <a:solidFill>
                  <a:schemeClr val="tx2"/>
                </a:solidFill>
              </a:rPr>
              <a:t>M-M-R II SC 0.5mL</a:t>
            </a:r>
            <a:endParaRPr lang="tr-TR" sz="1800" dirty="0">
              <a:solidFill>
                <a:schemeClr val="tx2"/>
              </a:solidFill>
            </a:endParaRPr>
          </a:p>
          <a:p>
            <a:r>
              <a:rPr lang="pt-BR" sz="1800" dirty="0">
                <a:solidFill>
                  <a:schemeClr val="tx2"/>
                </a:solidFill>
              </a:rPr>
              <a:t>Priorix</a:t>
            </a:r>
            <a:endParaRPr lang="tr-TR" sz="1800" dirty="0">
              <a:solidFill>
                <a:schemeClr val="tx2"/>
              </a:solidFill>
            </a:endParaRPr>
          </a:p>
        </p:txBody>
      </p:sp>
      <p:pic>
        <p:nvPicPr>
          <p:cNvPr id="5" name="Resim 4" descr="metin içeren bir resim&#10;&#10;Açıklama otomatik olarak oluşturuldu">
            <a:extLst>
              <a:ext uri="{FF2B5EF4-FFF2-40B4-BE49-F238E27FC236}">
                <a16:creationId xmlns:a16="http://schemas.microsoft.com/office/drawing/2014/main" id="{BE321C86-C717-2AF7-FDF9-9D449D69C460}"/>
              </a:ext>
            </a:extLst>
          </p:cNvPr>
          <p:cNvPicPr>
            <a:picLocks noChangeAspect="1"/>
          </p:cNvPicPr>
          <p:nvPr/>
        </p:nvPicPr>
        <p:blipFill>
          <a:blip r:embed="rId3"/>
          <a:stretch>
            <a:fillRect/>
          </a:stretch>
        </p:blipFill>
        <p:spPr>
          <a:xfrm>
            <a:off x="9696113" y="3863170"/>
            <a:ext cx="1871588" cy="1996361"/>
          </a:xfrm>
          <a:prstGeom prst="rect">
            <a:avLst/>
          </a:prstGeom>
        </p:spPr>
      </p:pic>
    </p:spTree>
    <p:extLst>
      <p:ext uri="{BB962C8B-B14F-4D97-AF65-F5344CB8AC3E}">
        <p14:creationId xmlns:p14="http://schemas.microsoft.com/office/powerpoint/2010/main" val="773058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9AB97F-8E7F-50F8-C1EB-B8C44FC7ECB1}"/>
              </a:ext>
            </a:extLst>
          </p:cNvPr>
          <p:cNvSpPr>
            <a:spLocks noGrp="1"/>
          </p:cNvSpPr>
          <p:nvPr>
            <p:ph type="title"/>
          </p:nvPr>
        </p:nvSpPr>
        <p:spPr/>
        <p:txBody>
          <a:bodyPr/>
          <a:lstStyle/>
          <a:p>
            <a:pPr algn="ctr"/>
            <a:r>
              <a:rPr lang="tr-TR" dirty="0">
                <a:solidFill>
                  <a:srgbClr val="FF0000"/>
                </a:solidFill>
              </a:rPr>
              <a:t>KIZAMIK-KIZAMIKÇIK-KABAKULAK AŞISI (KKK)</a:t>
            </a:r>
            <a:endParaRPr lang="tr-TR" dirty="0"/>
          </a:p>
        </p:txBody>
      </p:sp>
      <p:sp>
        <p:nvSpPr>
          <p:cNvPr id="3" name="İçerik Yer Tutucusu 2">
            <a:extLst>
              <a:ext uri="{FF2B5EF4-FFF2-40B4-BE49-F238E27FC236}">
                <a16:creationId xmlns:a16="http://schemas.microsoft.com/office/drawing/2014/main" id="{BEA7C8FD-99DA-FD40-D8A4-66AE8664AB6B}"/>
              </a:ext>
            </a:extLst>
          </p:cNvPr>
          <p:cNvSpPr>
            <a:spLocks noGrp="1"/>
          </p:cNvSpPr>
          <p:nvPr>
            <p:ph idx="1"/>
          </p:nvPr>
        </p:nvSpPr>
        <p:spPr/>
        <p:txBody>
          <a:bodyPr/>
          <a:lstStyle/>
          <a:p>
            <a:endParaRPr lang="tr-TR" dirty="0"/>
          </a:p>
        </p:txBody>
      </p:sp>
      <p:sp>
        <p:nvSpPr>
          <p:cNvPr id="4" name="Dikdörtgen: Köşeleri Yuvarlatılmış 3">
            <a:extLst>
              <a:ext uri="{FF2B5EF4-FFF2-40B4-BE49-F238E27FC236}">
                <a16:creationId xmlns:a16="http://schemas.microsoft.com/office/drawing/2014/main" id="{CA5EE785-954D-02AE-5326-B7620BA7AF0A}"/>
              </a:ext>
            </a:extLst>
          </p:cNvPr>
          <p:cNvSpPr/>
          <p:nvPr/>
        </p:nvSpPr>
        <p:spPr>
          <a:xfrm>
            <a:off x="2828059" y="2496199"/>
            <a:ext cx="6535882" cy="2680855"/>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          Aşı uygulamasını takiben;</a:t>
            </a:r>
          </a:p>
          <a:p>
            <a:pPr lvl="1"/>
            <a:r>
              <a:rPr lang="tr-TR" dirty="0">
                <a:solidFill>
                  <a:srgbClr val="FF0000"/>
                </a:solidFill>
                <a:sym typeface="Wingdings" panose="05000000000000000000" pitchFamily="2" charset="2"/>
              </a:rPr>
              <a:t></a:t>
            </a:r>
            <a:r>
              <a:rPr lang="tr-TR" dirty="0">
                <a:solidFill>
                  <a:schemeClr val="tx1"/>
                </a:solidFill>
                <a:sym typeface="Wingdings" panose="05000000000000000000" pitchFamily="2" charset="2"/>
              </a:rPr>
              <a:t> </a:t>
            </a:r>
            <a:r>
              <a:rPr lang="tr-TR" dirty="0">
                <a:solidFill>
                  <a:schemeClr val="tx1"/>
                </a:solidFill>
              </a:rPr>
              <a:t>7-10 gün sonra kızamık gibi hafif döküntü gelişebileceğini ve 2 gün içinde geçeceğini </a:t>
            </a:r>
          </a:p>
          <a:p>
            <a:pPr lvl="1"/>
            <a:r>
              <a:rPr lang="tr-TR" dirty="0">
                <a:solidFill>
                  <a:srgbClr val="FF0000"/>
                </a:solidFill>
                <a:sym typeface="Wingdings" panose="05000000000000000000" pitchFamily="2" charset="2"/>
              </a:rPr>
              <a:t></a:t>
            </a:r>
            <a:r>
              <a:rPr lang="tr-TR" dirty="0">
                <a:solidFill>
                  <a:schemeClr val="tx1"/>
                </a:solidFill>
                <a:sym typeface="Wingdings" panose="05000000000000000000" pitchFamily="2" charset="2"/>
              </a:rPr>
              <a:t> </a:t>
            </a:r>
            <a:r>
              <a:rPr lang="tr-TR" dirty="0">
                <a:solidFill>
                  <a:schemeClr val="tx1"/>
                </a:solidFill>
              </a:rPr>
              <a:t>Bazı çocuklarda eklem ağrıları olabileceği </a:t>
            </a:r>
          </a:p>
          <a:p>
            <a:pPr lvl="1"/>
            <a:r>
              <a:rPr lang="tr-TR" dirty="0">
                <a:solidFill>
                  <a:srgbClr val="FF0000"/>
                </a:solidFill>
                <a:sym typeface="Wingdings" panose="05000000000000000000" pitchFamily="2" charset="2"/>
              </a:rPr>
              <a:t></a:t>
            </a:r>
            <a:r>
              <a:rPr lang="tr-TR" dirty="0">
                <a:solidFill>
                  <a:schemeClr val="tx1"/>
                </a:solidFill>
                <a:sym typeface="Wingdings" panose="05000000000000000000" pitchFamily="2" charset="2"/>
              </a:rPr>
              <a:t> </a:t>
            </a:r>
            <a:r>
              <a:rPr lang="tr-TR" dirty="0">
                <a:solidFill>
                  <a:schemeClr val="tx1"/>
                </a:solidFill>
              </a:rPr>
              <a:t>%10-15 oranında aşıya bağlı 38C’yi geçen ateş görülebileceğini ancak bu ateşin aşıdan 5-6 gün sonra başlayıp 1-2 gün sürebileceği anlatılmalıdır.</a:t>
            </a:r>
          </a:p>
        </p:txBody>
      </p:sp>
      <p:pic>
        <p:nvPicPr>
          <p:cNvPr id="5" name="Resim 4">
            <a:extLst>
              <a:ext uri="{FF2B5EF4-FFF2-40B4-BE49-F238E27FC236}">
                <a16:creationId xmlns:a16="http://schemas.microsoft.com/office/drawing/2014/main" id="{09183C95-065E-EC2B-54D9-ECFCBED048A9}"/>
              </a:ext>
            </a:extLst>
          </p:cNvPr>
          <p:cNvPicPr>
            <a:picLocks noChangeAspect="1"/>
          </p:cNvPicPr>
          <p:nvPr/>
        </p:nvPicPr>
        <p:blipFill>
          <a:blip r:embed="rId3"/>
          <a:stretch>
            <a:fillRect/>
          </a:stretch>
        </p:blipFill>
        <p:spPr>
          <a:xfrm>
            <a:off x="2954877" y="2763962"/>
            <a:ext cx="463336" cy="457240"/>
          </a:xfrm>
          <a:prstGeom prst="rect">
            <a:avLst/>
          </a:prstGeom>
        </p:spPr>
      </p:pic>
    </p:spTree>
    <p:extLst>
      <p:ext uri="{BB962C8B-B14F-4D97-AF65-F5344CB8AC3E}">
        <p14:creationId xmlns:p14="http://schemas.microsoft.com/office/powerpoint/2010/main" val="2543917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7F5638-1542-B0C7-B75C-802A4B37114A}"/>
              </a:ext>
            </a:extLst>
          </p:cNvPr>
          <p:cNvSpPr>
            <a:spLocks noGrp="1"/>
          </p:cNvSpPr>
          <p:nvPr>
            <p:ph type="title"/>
          </p:nvPr>
        </p:nvSpPr>
        <p:spPr/>
        <p:txBody>
          <a:bodyPr/>
          <a:lstStyle/>
          <a:p>
            <a:r>
              <a:rPr lang="tr-TR" dirty="0">
                <a:solidFill>
                  <a:srgbClr val="FF0000"/>
                </a:solidFill>
              </a:rPr>
              <a:t>ORAL POLİO AŞISI</a:t>
            </a:r>
          </a:p>
        </p:txBody>
      </p:sp>
      <p:sp>
        <p:nvSpPr>
          <p:cNvPr id="3" name="İçerik Yer Tutucusu 2">
            <a:extLst>
              <a:ext uri="{FF2B5EF4-FFF2-40B4-BE49-F238E27FC236}">
                <a16:creationId xmlns:a16="http://schemas.microsoft.com/office/drawing/2014/main" id="{EAD4A088-9661-D1A2-372B-B146C4771409}"/>
              </a:ext>
            </a:extLst>
          </p:cNvPr>
          <p:cNvSpPr>
            <a:spLocks noGrp="1"/>
          </p:cNvSpPr>
          <p:nvPr>
            <p:ph idx="1"/>
          </p:nvPr>
        </p:nvSpPr>
        <p:spPr/>
        <p:txBody>
          <a:bodyPr/>
          <a:lstStyle/>
          <a:p>
            <a:r>
              <a:rPr lang="tr-TR" dirty="0"/>
              <a:t>Canlı aşı</a:t>
            </a:r>
          </a:p>
          <a:p>
            <a:endParaRPr lang="tr-TR" dirty="0"/>
          </a:p>
          <a:p>
            <a:r>
              <a:rPr lang="tr-TR" dirty="0"/>
              <a:t>20 dozluk flakon şeklinde</a:t>
            </a:r>
          </a:p>
          <a:p>
            <a:endParaRPr lang="tr-TR" dirty="0"/>
          </a:p>
          <a:p>
            <a:r>
              <a:rPr lang="tr-TR" dirty="0"/>
              <a:t>Açılmış olan şişeler, soğuk zincir kırılmamış olsa bile 28 günden daha uzun süre kullanılamaz.</a:t>
            </a:r>
          </a:p>
        </p:txBody>
      </p:sp>
    </p:spTree>
    <p:extLst>
      <p:ext uri="{BB962C8B-B14F-4D97-AF65-F5344CB8AC3E}">
        <p14:creationId xmlns:p14="http://schemas.microsoft.com/office/powerpoint/2010/main" val="3194610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083AB2-701E-E8CE-0886-FCC56D09FC77}"/>
              </a:ext>
            </a:extLst>
          </p:cNvPr>
          <p:cNvSpPr>
            <a:spLocks noGrp="1"/>
          </p:cNvSpPr>
          <p:nvPr>
            <p:ph type="title"/>
          </p:nvPr>
        </p:nvSpPr>
        <p:spPr/>
        <p:txBody>
          <a:bodyPr/>
          <a:lstStyle/>
          <a:p>
            <a:r>
              <a:rPr lang="tr-TR" dirty="0">
                <a:solidFill>
                  <a:srgbClr val="FF0000"/>
                </a:solidFill>
              </a:rPr>
              <a:t>ORAL POLİO AŞISI</a:t>
            </a:r>
            <a:endParaRPr lang="tr-TR" dirty="0"/>
          </a:p>
        </p:txBody>
      </p:sp>
      <p:sp>
        <p:nvSpPr>
          <p:cNvPr id="3" name="İçerik Yer Tutucusu 2">
            <a:extLst>
              <a:ext uri="{FF2B5EF4-FFF2-40B4-BE49-F238E27FC236}">
                <a16:creationId xmlns:a16="http://schemas.microsoft.com/office/drawing/2014/main" id="{C9436BD7-37D4-DD1B-2B64-3303678CAFFC}"/>
              </a:ext>
            </a:extLst>
          </p:cNvPr>
          <p:cNvSpPr>
            <a:spLocks noGrp="1"/>
          </p:cNvSpPr>
          <p:nvPr>
            <p:ph idx="1"/>
          </p:nvPr>
        </p:nvSpPr>
        <p:spPr/>
        <p:txBody>
          <a:bodyPr/>
          <a:lstStyle/>
          <a:p>
            <a:r>
              <a:rPr lang="tr-TR" b="1" dirty="0"/>
              <a:t>6. ve 18. ayda </a:t>
            </a:r>
            <a:r>
              <a:rPr lang="tr-TR" dirty="0"/>
              <a:t>olmak üzere </a:t>
            </a:r>
            <a:r>
              <a:rPr lang="tr-TR" b="1" dirty="0"/>
              <a:t>2 doz</a:t>
            </a:r>
            <a:r>
              <a:rPr lang="tr-TR" dirty="0"/>
              <a:t>(0.1 ml) </a:t>
            </a:r>
            <a:r>
              <a:rPr lang="tr-TR" b="1" dirty="0"/>
              <a:t>2 damla </a:t>
            </a:r>
            <a:r>
              <a:rPr lang="tr-TR" dirty="0"/>
              <a:t>oral uygulanır.</a:t>
            </a:r>
          </a:p>
          <a:p>
            <a:endParaRPr lang="tr-TR" dirty="0"/>
          </a:p>
          <a:p>
            <a:r>
              <a:rPr lang="tr-TR" sz="2800" dirty="0" err="1"/>
              <a:t>İnaktif</a:t>
            </a:r>
            <a:r>
              <a:rPr lang="tr-TR" sz="2800" dirty="0"/>
              <a:t> polio aşısı 5’li karma aşı içerisinde 2, 4, 6, 18.aylarda ve 4’lü karma aşı içerisinde 48. ayda uygulanır.</a:t>
            </a:r>
          </a:p>
          <a:p>
            <a:endParaRPr lang="tr-TR" dirty="0"/>
          </a:p>
          <a:p>
            <a:r>
              <a:rPr lang="tr-TR" b="1" dirty="0"/>
              <a:t>OPA sonrası beslenme sınırlanmasına gerek yoktur, anne sütü verilebilir.</a:t>
            </a:r>
            <a:endParaRPr lang="tr-TR" sz="2800" b="1" dirty="0"/>
          </a:p>
          <a:p>
            <a:endParaRPr lang="tr-TR" dirty="0"/>
          </a:p>
          <a:p>
            <a:endParaRPr lang="tr-TR" dirty="0"/>
          </a:p>
          <a:p>
            <a:endParaRPr lang="tr-TR" dirty="0"/>
          </a:p>
        </p:txBody>
      </p:sp>
    </p:spTree>
    <p:extLst>
      <p:ext uri="{BB962C8B-B14F-4D97-AF65-F5344CB8AC3E}">
        <p14:creationId xmlns:p14="http://schemas.microsoft.com/office/powerpoint/2010/main" val="4223917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61C05C-BF19-9FDF-1963-FB13E966C0B0}"/>
              </a:ext>
            </a:extLst>
          </p:cNvPr>
          <p:cNvSpPr>
            <a:spLocks noGrp="1"/>
          </p:cNvSpPr>
          <p:nvPr>
            <p:ph type="title"/>
          </p:nvPr>
        </p:nvSpPr>
        <p:spPr/>
        <p:txBody>
          <a:bodyPr/>
          <a:lstStyle/>
          <a:p>
            <a:r>
              <a:rPr lang="tr-TR" dirty="0">
                <a:solidFill>
                  <a:srgbClr val="FF0000"/>
                </a:solidFill>
              </a:rPr>
              <a:t>ORAL POLİO AŞISI</a:t>
            </a:r>
            <a:endParaRPr lang="tr-TR" dirty="0"/>
          </a:p>
        </p:txBody>
      </p:sp>
      <p:sp>
        <p:nvSpPr>
          <p:cNvPr id="3" name="İçerik Yer Tutucusu 2">
            <a:extLst>
              <a:ext uri="{FF2B5EF4-FFF2-40B4-BE49-F238E27FC236}">
                <a16:creationId xmlns:a16="http://schemas.microsoft.com/office/drawing/2014/main" id="{F678B9E3-7963-CF4A-77AF-94D088D861E2}"/>
              </a:ext>
            </a:extLst>
          </p:cNvPr>
          <p:cNvSpPr>
            <a:spLocks noGrp="1"/>
          </p:cNvSpPr>
          <p:nvPr>
            <p:ph idx="1"/>
          </p:nvPr>
        </p:nvSpPr>
        <p:spPr/>
        <p:txBody>
          <a:bodyPr/>
          <a:lstStyle/>
          <a:p>
            <a:r>
              <a:rPr lang="tr-TR" b="1" dirty="0"/>
              <a:t>İshali olan çocuğa </a:t>
            </a:r>
            <a:r>
              <a:rPr lang="tr-TR" dirty="0"/>
              <a:t>OPA uygulanabilir, ancak </a:t>
            </a:r>
            <a:r>
              <a:rPr lang="tr-TR" b="1" dirty="0"/>
              <a:t>4 hafta sonra fazladan bir doz </a:t>
            </a:r>
            <a:r>
              <a:rPr lang="tr-TR" dirty="0"/>
              <a:t>daha yapılır.</a:t>
            </a:r>
          </a:p>
          <a:p>
            <a:endParaRPr lang="tr-TR" dirty="0"/>
          </a:p>
          <a:p>
            <a:r>
              <a:rPr lang="tr-TR" dirty="0"/>
              <a:t>OPA ile diğer canlı aşılar arasında süre bırakılmasına gerek yoktur.</a:t>
            </a:r>
          </a:p>
        </p:txBody>
      </p:sp>
    </p:spTree>
    <p:extLst>
      <p:ext uri="{BB962C8B-B14F-4D97-AF65-F5344CB8AC3E}">
        <p14:creationId xmlns:p14="http://schemas.microsoft.com/office/powerpoint/2010/main" val="3697862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F8840A87-784C-6912-4B01-C68915E20737}"/>
              </a:ext>
            </a:extLst>
          </p:cNvPr>
          <p:cNvPicPr>
            <a:picLocks noChangeAspect="1"/>
          </p:cNvPicPr>
          <p:nvPr/>
        </p:nvPicPr>
        <p:blipFill>
          <a:blip r:embed="rId2">
            <a:alphaModFix amt="35000"/>
          </a:blip>
          <a:srcRect t="5562" b="10169"/>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B04FFA97-557F-8DD9-1848-ACE6AACEDC93}"/>
              </a:ext>
            </a:extLst>
          </p:cNvPr>
          <p:cNvSpPr>
            <a:spLocks noGrp="1"/>
          </p:cNvSpPr>
          <p:nvPr>
            <p:ph type="title"/>
          </p:nvPr>
        </p:nvSpPr>
        <p:spPr>
          <a:xfrm>
            <a:off x="838200" y="365125"/>
            <a:ext cx="10515600" cy="1325563"/>
          </a:xfrm>
        </p:spPr>
        <p:txBody>
          <a:bodyPr>
            <a:normAutofit/>
          </a:bodyPr>
          <a:lstStyle/>
          <a:p>
            <a:r>
              <a:rPr lang="tr-TR">
                <a:solidFill>
                  <a:srgbClr val="FFFFFF"/>
                </a:solidFill>
              </a:rPr>
              <a:t>AŞI NEDİR?</a:t>
            </a:r>
          </a:p>
        </p:txBody>
      </p:sp>
      <p:sp>
        <p:nvSpPr>
          <p:cNvPr id="3" name="İçerik Yer Tutucusu 2">
            <a:extLst>
              <a:ext uri="{FF2B5EF4-FFF2-40B4-BE49-F238E27FC236}">
                <a16:creationId xmlns:a16="http://schemas.microsoft.com/office/drawing/2014/main" id="{F5931DB6-80A3-08B9-066A-81DE8AF565CA}"/>
              </a:ext>
            </a:extLst>
          </p:cNvPr>
          <p:cNvSpPr>
            <a:spLocks noGrp="1"/>
          </p:cNvSpPr>
          <p:nvPr>
            <p:ph idx="1"/>
          </p:nvPr>
        </p:nvSpPr>
        <p:spPr>
          <a:xfrm>
            <a:off x="838200" y="1825625"/>
            <a:ext cx="10515600" cy="4351338"/>
          </a:xfrm>
        </p:spPr>
        <p:txBody>
          <a:bodyPr>
            <a:normAutofit/>
          </a:bodyPr>
          <a:lstStyle/>
          <a:p>
            <a:r>
              <a:rPr lang="tr-TR">
                <a:solidFill>
                  <a:srgbClr val="FFFFFF"/>
                </a:solidFill>
              </a:rPr>
              <a:t>Canlılarda belirli bir hastalığa neden olan mikrobiyolojik etkene karşı aktif olarak bağışıklık geliştirmek için antijen ya da antijenler karışımının uygun bileşimine </a:t>
            </a:r>
            <a:r>
              <a:rPr lang="tr-TR" b="1">
                <a:solidFill>
                  <a:srgbClr val="FFFFFF"/>
                </a:solidFill>
              </a:rPr>
              <a:t>aşı</a:t>
            </a:r>
            <a:r>
              <a:rPr lang="tr-TR">
                <a:solidFill>
                  <a:srgbClr val="FFFFFF"/>
                </a:solidFill>
              </a:rPr>
              <a:t>; bu bileşimin çeşitli metotlarla vücuda uygulanması işlemine de </a:t>
            </a:r>
            <a:r>
              <a:rPr lang="tr-TR" b="1">
                <a:solidFill>
                  <a:srgbClr val="FFFFFF"/>
                </a:solidFill>
              </a:rPr>
              <a:t>aşılama</a:t>
            </a:r>
            <a:r>
              <a:rPr lang="tr-TR">
                <a:solidFill>
                  <a:srgbClr val="FFFFFF"/>
                </a:solidFill>
              </a:rPr>
              <a:t> denir.</a:t>
            </a:r>
          </a:p>
          <a:p>
            <a:endParaRPr lang="tr-TR">
              <a:solidFill>
                <a:srgbClr val="FFFFFF"/>
              </a:solidFill>
            </a:endParaRPr>
          </a:p>
        </p:txBody>
      </p:sp>
    </p:spTree>
    <p:extLst>
      <p:ext uri="{BB962C8B-B14F-4D97-AF65-F5344CB8AC3E}">
        <p14:creationId xmlns:p14="http://schemas.microsoft.com/office/powerpoint/2010/main" val="1605082038"/>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FD5FCE-13BF-127C-266D-5F79A5D7CC2C}"/>
              </a:ext>
            </a:extLst>
          </p:cNvPr>
          <p:cNvSpPr>
            <a:spLocks noGrp="1"/>
          </p:cNvSpPr>
          <p:nvPr>
            <p:ph type="title"/>
          </p:nvPr>
        </p:nvSpPr>
        <p:spPr/>
        <p:txBody>
          <a:bodyPr/>
          <a:lstStyle/>
          <a:p>
            <a:r>
              <a:rPr lang="tr-TR" dirty="0">
                <a:solidFill>
                  <a:srgbClr val="FF0000"/>
                </a:solidFill>
              </a:rPr>
              <a:t>SU ÇİÇEĞİ AŞISI</a:t>
            </a:r>
          </a:p>
        </p:txBody>
      </p:sp>
      <p:sp>
        <p:nvSpPr>
          <p:cNvPr id="3" name="İçerik Yer Tutucusu 2">
            <a:extLst>
              <a:ext uri="{FF2B5EF4-FFF2-40B4-BE49-F238E27FC236}">
                <a16:creationId xmlns:a16="http://schemas.microsoft.com/office/drawing/2014/main" id="{654160BC-0739-E5E4-4EF7-1906073233E1}"/>
              </a:ext>
            </a:extLst>
          </p:cNvPr>
          <p:cNvSpPr>
            <a:spLocks noGrp="1"/>
          </p:cNvSpPr>
          <p:nvPr>
            <p:ph idx="1"/>
          </p:nvPr>
        </p:nvSpPr>
        <p:spPr/>
        <p:txBody>
          <a:bodyPr/>
          <a:lstStyle/>
          <a:p>
            <a:r>
              <a:rPr lang="tr-TR" dirty="0"/>
              <a:t>Canlı aşı</a:t>
            </a:r>
          </a:p>
          <a:p>
            <a:endParaRPr lang="tr-TR" dirty="0"/>
          </a:p>
          <a:p>
            <a:r>
              <a:rPr lang="tr-TR" b="1" dirty="0"/>
              <a:t>12.ayda tek doz </a:t>
            </a:r>
            <a:r>
              <a:rPr lang="tr-TR" b="1" dirty="0" err="1"/>
              <a:t>s.c</a:t>
            </a:r>
            <a:r>
              <a:rPr lang="tr-TR" b="1" dirty="0"/>
              <a:t> </a:t>
            </a:r>
            <a:r>
              <a:rPr lang="tr-TR" dirty="0"/>
              <a:t>uygulanır.</a:t>
            </a:r>
          </a:p>
          <a:p>
            <a:endParaRPr lang="tr-TR" dirty="0"/>
          </a:p>
          <a:p>
            <a:r>
              <a:rPr lang="tr-TR" dirty="0"/>
              <a:t>Eğer ≥13 yaşta aşı uygulanacaksa en az bir ay ara ile 2 doz şeklinde uygulanmalıdır. </a:t>
            </a:r>
          </a:p>
          <a:p>
            <a:endParaRPr lang="tr-TR" dirty="0"/>
          </a:p>
          <a:p>
            <a:pPr marL="0" indent="0">
              <a:buNone/>
            </a:pPr>
            <a:endParaRPr lang="tr-TR" dirty="0"/>
          </a:p>
        </p:txBody>
      </p:sp>
    </p:spTree>
    <p:extLst>
      <p:ext uri="{BB962C8B-B14F-4D97-AF65-F5344CB8AC3E}">
        <p14:creationId xmlns:p14="http://schemas.microsoft.com/office/powerpoint/2010/main" val="4179369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89FE7C-3327-1E84-12CB-7A7A33EDEEE9}"/>
              </a:ext>
            </a:extLst>
          </p:cNvPr>
          <p:cNvSpPr>
            <a:spLocks noGrp="1"/>
          </p:cNvSpPr>
          <p:nvPr>
            <p:ph type="title"/>
          </p:nvPr>
        </p:nvSpPr>
        <p:spPr/>
        <p:txBody>
          <a:bodyPr/>
          <a:lstStyle/>
          <a:p>
            <a:r>
              <a:rPr lang="tr-TR" dirty="0">
                <a:solidFill>
                  <a:srgbClr val="FF0000"/>
                </a:solidFill>
              </a:rPr>
              <a:t>SU ÇİÇEĞİ AŞISI</a:t>
            </a:r>
            <a:endParaRPr lang="tr-TR" dirty="0"/>
          </a:p>
        </p:txBody>
      </p:sp>
      <p:sp>
        <p:nvSpPr>
          <p:cNvPr id="3" name="İçerik Yer Tutucusu 2">
            <a:extLst>
              <a:ext uri="{FF2B5EF4-FFF2-40B4-BE49-F238E27FC236}">
                <a16:creationId xmlns:a16="http://schemas.microsoft.com/office/drawing/2014/main" id="{BF702B01-B089-E377-F81F-FA6BF918BBD0}"/>
              </a:ext>
            </a:extLst>
          </p:cNvPr>
          <p:cNvSpPr>
            <a:spLocks noGrp="1"/>
          </p:cNvSpPr>
          <p:nvPr>
            <p:ph idx="1"/>
          </p:nvPr>
        </p:nvSpPr>
        <p:spPr/>
        <p:txBody>
          <a:bodyPr/>
          <a:lstStyle/>
          <a:p>
            <a:r>
              <a:rPr lang="tr-TR" dirty="0" err="1"/>
              <a:t>Varivax</a:t>
            </a:r>
            <a:endParaRPr lang="tr-TR" dirty="0"/>
          </a:p>
          <a:p>
            <a:endParaRPr lang="tr-TR" dirty="0"/>
          </a:p>
          <a:p>
            <a:r>
              <a:rPr lang="tr-TR" dirty="0" err="1"/>
              <a:t>Varilrix</a:t>
            </a:r>
            <a:endParaRPr lang="tr-TR" dirty="0"/>
          </a:p>
          <a:p>
            <a:endParaRPr lang="tr-TR" dirty="0"/>
          </a:p>
          <a:p>
            <a:r>
              <a:rPr lang="tr-TR" dirty="0" err="1"/>
              <a:t>Okavax</a:t>
            </a:r>
            <a:endParaRPr lang="tr-TR" dirty="0"/>
          </a:p>
        </p:txBody>
      </p:sp>
      <p:pic>
        <p:nvPicPr>
          <p:cNvPr id="4" name="Resim 3">
            <a:extLst>
              <a:ext uri="{FF2B5EF4-FFF2-40B4-BE49-F238E27FC236}">
                <a16:creationId xmlns:a16="http://schemas.microsoft.com/office/drawing/2014/main" id="{897FBFF1-3D9B-FD3E-E561-01A0E4361295}"/>
              </a:ext>
            </a:extLst>
          </p:cNvPr>
          <p:cNvPicPr>
            <a:picLocks noChangeAspect="1"/>
          </p:cNvPicPr>
          <p:nvPr/>
        </p:nvPicPr>
        <p:blipFill>
          <a:blip r:embed="rId2"/>
          <a:stretch>
            <a:fillRect/>
          </a:stretch>
        </p:blipFill>
        <p:spPr>
          <a:xfrm>
            <a:off x="6802666" y="1085778"/>
            <a:ext cx="1686707" cy="1676587"/>
          </a:xfrm>
          <a:prstGeom prst="rect">
            <a:avLst/>
          </a:prstGeom>
        </p:spPr>
      </p:pic>
      <p:pic>
        <p:nvPicPr>
          <p:cNvPr id="5" name="Resim 4">
            <a:extLst>
              <a:ext uri="{FF2B5EF4-FFF2-40B4-BE49-F238E27FC236}">
                <a16:creationId xmlns:a16="http://schemas.microsoft.com/office/drawing/2014/main" id="{B227007F-CD23-F092-6DA2-646EF4973868}"/>
              </a:ext>
            </a:extLst>
          </p:cNvPr>
          <p:cNvPicPr>
            <a:picLocks noChangeAspect="1"/>
          </p:cNvPicPr>
          <p:nvPr/>
        </p:nvPicPr>
        <p:blipFill>
          <a:blip r:embed="rId3"/>
          <a:srcRect l="4447" t="7263" r="4842" b="17273"/>
          <a:stretch/>
        </p:blipFill>
        <p:spPr>
          <a:xfrm>
            <a:off x="8489373" y="2826629"/>
            <a:ext cx="3179618" cy="1796977"/>
          </a:xfrm>
          <a:prstGeom prst="rect">
            <a:avLst/>
          </a:prstGeom>
        </p:spPr>
      </p:pic>
      <p:pic>
        <p:nvPicPr>
          <p:cNvPr id="6" name="Resim 5">
            <a:extLst>
              <a:ext uri="{FF2B5EF4-FFF2-40B4-BE49-F238E27FC236}">
                <a16:creationId xmlns:a16="http://schemas.microsoft.com/office/drawing/2014/main" id="{1CBF2A97-53E5-6511-2579-71C67BF21417}"/>
              </a:ext>
            </a:extLst>
          </p:cNvPr>
          <p:cNvPicPr>
            <a:picLocks noChangeAspect="1"/>
          </p:cNvPicPr>
          <p:nvPr/>
        </p:nvPicPr>
        <p:blipFill>
          <a:blip r:embed="rId4"/>
          <a:stretch>
            <a:fillRect/>
          </a:stretch>
        </p:blipFill>
        <p:spPr>
          <a:xfrm>
            <a:off x="5739162" y="3775455"/>
            <a:ext cx="2381250" cy="1785938"/>
          </a:xfrm>
          <a:prstGeom prst="rect">
            <a:avLst/>
          </a:prstGeom>
        </p:spPr>
      </p:pic>
    </p:spTree>
    <p:extLst>
      <p:ext uri="{BB962C8B-B14F-4D97-AF65-F5344CB8AC3E}">
        <p14:creationId xmlns:p14="http://schemas.microsoft.com/office/powerpoint/2010/main" val="3958265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900394-1E51-85CB-0415-F4BD812B6DD5}"/>
              </a:ext>
            </a:extLst>
          </p:cNvPr>
          <p:cNvSpPr>
            <a:spLocks noGrp="1"/>
          </p:cNvSpPr>
          <p:nvPr>
            <p:ph type="title"/>
          </p:nvPr>
        </p:nvSpPr>
        <p:spPr/>
        <p:txBody>
          <a:bodyPr/>
          <a:lstStyle/>
          <a:p>
            <a:r>
              <a:rPr lang="tr-TR" dirty="0">
                <a:solidFill>
                  <a:srgbClr val="FF0000"/>
                </a:solidFill>
              </a:rPr>
              <a:t>KONJUGE PNÖMOKOK AŞISI</a:t>
            </a:r>
            <a:endParaRPr lang="tr-TR" dirty="0"/>
          </a:p>
        </p:txBody>
      </p:sp>
      <p:sp>
        <p:nvSpPr>
          <p:cNvPr id="3" name="İçerik Yer Tutucusu 2">
            <a:extLst>
              <a:ext uri="{FF2B5EF4-FFF2-40B4-BE49-F238E27FC236}">
                <a16:creationId xmlns:a16="http://schemas.microsoft.com/office/drawing/2014/main" id="{35AA9743-7986-977A-91BB-B7015313285C}"/>
              </a:ext>
            </a:extLst>
          </p:cNvPr>
          <p:cNvSpPr>
            <a:spLocks noGrp="1"/>
          </p:cNvSpPr>
          <p:nvPr>
            <p:ph idx="1"/>
          </p:nvPr>
        </p:nvSpPr>
        <p:spPr/>
        <p:txBody>
          <a:bodyPr/>
          <a:lstStyle/>
          <a:p>
            <a:r>
              <a:rPr lang="tr-TR" dirty="0"/>
              <a:t>Polisakkarit aşı</a:t>
            </a:r>
          </a:p>
          <a:p>
            <a:endParaRPr lang="tr-TR" dirty="0"/>
          </a:p>
          <a:p>
            <a:r>
              <a:rPr lang="tr-TR" dirty="0"/>
              <a:t>2, 4 ve 12. ay sonu olmak üzere üç doz </a:t>
            </a:r>
            <a:r>
              <a:rPr lang="tr-TR" dirty="0" err="1"/>
              <a:t>i.m</a:t>
            </a:r>
            <a:r>
              <a:rPr lang="tr-TR" dirty="0"/>
              <a:t> uygulanır.</a:t>
            </a:r>
          </a:p>
          <a:p>
            <a:endParaRPr lang="tr-TR" dirty="0"/>
          </a:p>
          <a:p>
            <a:r>
              <a:rPr lang="tr-TR" dirty="0" err="1"/>
              <a:t>Prevenar</a:t>
            </a:r>
            <a:r>
              <a:rPr lang="tr-TR" dirty="0"/>
              <a:t> 13 </a:t>
            </a:r>
          </a:p>
          <a:p>
            <a:endParaRPr lang="tr-TR" dirty="0"/>
          </a:p>
          <a:p>
            <a:r>
              <a:rPr lang="tr-TR" dirty="0" err="1"/>
              <a:t>Synflorix</a:t>
            </a:r>
            <a:endParaRPr lang="tr-TR" dirty="0"/>
          </a:p>
          <a:p>
            <a:endParaRPr lang="tr-TR" dirty="0"/>
          </a:p>
          <a:p>
            <a:endParaRPr lang="tr-TR" dirty="0"/>
          </a:p>
        </p:txBody>
      </p:sp>
      <p:pic>
        <p:nvPicPr>
          <p:cNvPr id="4" name="Resim 3">
            <a:extLst>
              <a:ext uri="{FF2B5EF4-FFF2-40B4-BE49-F238E27FC236}">
                <a16:creationId xmlns:a16="http://schemas.microsoft.com/office/drawing/2014/main" id="{12562F26-5263-5186-496A-C10F3CB9C7C8}"/>
              </a:ext>
            </a:extLst>
          </p:cNvPr>
          <p:cNvPicPr>
            <a:picLocks noChangeAspect="1"/>
          </p:cNvPicPr>
          <p:nvPr/>
        </p:nvPicPr>
        <p:blipFill>
          <a:blip r:embed="rId2"/>
          <a:stretch>
            <a:fillRect/>
          </a:stretch>
        </p:blipFill>
        <p:spPr>
          <a:xfrm>
            <a:off x="8017452" y="207819"/>
            <a:ext cx="2026227" cy="2026227"/>
          </a:xfrm>
          <a:prstGeom prst="rect">
            <a:avLst/>
          </a:prstGeom>
        </p:spPr>
      </p:pic>
      <p:pic>
        <p:nvPicPr>
          <p:cNvPr id="6" name="Resim 5">
            <a:extLst>
              <a:ext uri="{FF2B5EF4-FFF2-40B4-BE49-F238E27FC236}">
                <a16:creationId xmlns:a16="http://schemas.microsoft.com/office/drawing/2014/main" id="{3026FCBE-CB9F-1D32-52A1-C79A41413BDF}"/>
              </a:ext>
            </a:extLst>
          </p:cNvPr>
          <p:cNvPicPr>
            <a:picLocks noChangeAspect="1"/>
          </p:cNvPicPr>
          <p:nvPr/>
        </p:nvPicPr>
        <p:blipFill>
          <a:blip r:embed="rId3"/>
          <a:srcRect l="21174" t="20798" r="24826" b="20800"/>
          <a:stretch/>
        </p:blipFill>
        <p:spPr>
          <a:xfrm>
            <a:off x="9752079" y="1992241"/>
            <a:ext cx="2256782" cy="1475509"/>
          </a:xfrm>
          <a:prstGeom prst="rect">
            <a:avLst/>
          </a:prstGeom>
        </p:spPr>
      </p:pic>
      <p:pic>
        <p:nvPicPr>
          <p:cNvPr id="7" name="Resim 6">
            <a:extLst>
              <a:ext uri="{FF2B5EF4-FFF2-40B4-BE49-F238E27FC236}">
                <a16:creationId xmlns:a16="http://schemas.microsoft.com/office/drawing/2014/main" id="{6754A541-54E5-68F6-6787-EFC447D2BF4D}"/>
              </a:ext>
            </a:extLst>
          </p:cNvPr>
          <p:cNvPicPr>
            <a:picLocks noChangeAspect="1"/>
          </p:cNvPicPr>
          <p:nvPr/>
        </p:nvPicPr>
        <p:blipFill>
          <a:blip r:embed="rId4"/>
          <a:stretch>
            <a:fillRect/>
          </a:stretch>
        </p:blipFill>
        <p:spPr>
          <a:xfrm>
            <a:off x="5652655" y="4001294"/>
            <a:ext cx="4551218" cy="2197606"/>
          </a:xfrm>
          <a:prstGeom prst="rect">
            <a:avLst/>
          </a:prstGeom>
        </p:spPr>
      </p:pic>
      <p:pic>
        <p:nvPicPr>
          <p:cNvPr id="8" name="Resim 7">
            <a:extLst>
              <a:ext uri="{FF2B5EF4-FFF2-40B4-BE49-F238E27FC236}">
                <a16:creationId xmlns:a16="http://schemas.microsoft.com/office/drawing/2014/main" id="{580329AA-E143-29B2-CBAF-C01FCE5B7F87}"/>
              </a:ext>
            </a:extLst>
          </p:cNvPr>
          <p:cNvPicPr>
            <a:picLocks noChangeAspect="1"/>
          </p:cNvPicPr>
          <p:nvPr/>
        </p:nvPicPr>
        <p:blipFill>
          <a:blip r:embed="rId5"/>
          <a:stretch>
            <a:fillRect/>
          </a:stretch>
        </p:blipFill>
        <p:spPr>
          <a:xfrm>
            <a:off x="6009805" y="4374553"/>
            <a:ext cx="410668" cy="405265"/>
          </a:xfrm>
          <a:prstGeom prst="rect">
            <a:avLst/>
          </a:prstGeom>
        </p:spPr>
      </p:pic>
    </p:spTree>
    <p:extLst>
      <p:ext uri="{BB962C8B-B14F-4D97-AF65-F5344CB8AC3E}">
        <p14:creationId xmlns:p14="http://schemas.microsoft.com/office/powerpoint/2010/main" val="3181217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C89483-AE9C-C508-9FB2-F4584AC3343D}"/>
              </a:ext>
            </a:extLst>
          </p:cNvPr>
          <p:cNvSpPr>
            <a:spLocks noGrp="1"/>
          </p:cNvSpPr>
          <p:nvPr>
            <p:ph type="title"/>
          </p:nvPr>
        </p:nvSpPr>
        <p:spPr/>
        <p:txBody>
          <a:bodyPr/>
          <a:lstStyle/>
          <a:p>
            <a:r>
              <a:rPr lang="tr-TR" dirty="0">
                <a:solidFill>
                  <a:srgbClr val="FF0000"/>
                </a:solidFill>
              </a:rPr>
              <a:t>AŞILAMA ÖNCESİ NELER SORMALIYIZ?</a:t>
            </a:r>
          </a:p>
        </p:txBody>
      </p:sp>
      <p:sp>
        <p:nvSpPr>
          <p:cNvPr id="3" name="İçerik Yer Tutucusu 2">
            <a:extLst>
              <a:ext uri="{FF2B5EF4-FFF2-40B4-BE49-F238E27FC236}">
                <a16:creationId xmlns:a16="http://schemas.microsoft.com/office/drawing/2014/main" id="{699B222B-B8D3-A328-0124-218E55AB3765}"/>
              </a:ext>
            </a:extLst>
          </p:cNvPr>
          <p:cNvSpPr>
            <a:spLocks noGrp="1"/>
          </p:cNvSpPr>
          <p:nvPr>
            <p:ph idx="1"/>
          </p:nvPr>
        </p:nvSpPr>
        <p:spPr/>
        <p:txBody>
          <a:bodyPr/>
          <a:lstStyle/>
          <a:p>
            <a:r>
              <a:rPr lang="tr-TR" dirty="0"/>
              <a:t>Şikayetiniz, ateşiniz var mı?</a:t>
            </a:r>
          </a:p>
          <a:p>
            <a:r>
              <a:rPr lang="tr-TR" dirty="0"/>
              <a:t>Bilinen bir alerjiniz var mı?</a:t>
            </a:r>
          </a:p>
          <a:p>
            <a:r>
              <a:rPr lang="tr-TR" dirty="0"/>
              <a:t>Daha önce uygulanan herhangi bir aşı sonrası ciddi bir reaksiyon oldu mu?</a:t>
            </a:r>
          </a:p>
          <a:p>
            <a:r>
              <a:rPr lang="tr-TR" dirty="0"/>
              <a:t>Nöbet geçirme öyküsü var mı?</a:t>
            </a:r>
          </a:p>
          <a:p>
            <a:r>
              <a:rPr lang="tr-TR" dirty="0"/>
              <a:t>Herhangi bir immün yetmezlik durumu var mı? (malignite, &gt;2 hafta sistemik steroid kullanımı gibi)</a:t>
            </a:r>
          </a:p>
          <a:p>
            <a:r>
              <a:rPr lang="tr-TR" dirty="0"/>
              <a:t>Kan veya kan ürünü alma öyküsü ve zamanı sorgulanmalıdır.</a:t>
            </a:r>
          </a:p>
        </p:txBody>
      </p:sp>
    </p:spTree>
    <p:extLst>
      <p:ext uri="{BB962C8B-B14F-4D97-AF65-F5344CB8AC3E}">
        <p14:creationId xmlns:p14="http://schemas.microsoft.com/office/powerpoint/2010/main" val="823640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4CEEFB-E246-946B-CEF4-6DD0391BFB8D}"/>
              </a:ext>
            </a:extLst>
          </p:cNvPr>
          <p:cNvSpPr>
            <a:spLocks noGrp="1"/>
          </p:cNvSpPr>
          <p:nvPr>
            <p:ph type="title"/>
          </p:nvPr>
        </p:nvSpPr>
        <p:spPr/>
        <p:txBody>
          <a:bodyPr/>
          <a:lstStyle/>
          <a:p>
            <a:r>
              <a:rPr lang="tr-TR" dirty="0">
                <a:solidFill>
                  <a:srgbClr val="FF0000"/>
                </a:solidFill>
              </a:rPr>
              <a:t>KONTRAENDİKE DURUMLAR</a:t>
            </a:r>
          </a:p>
        </p:txBody>
      </p:sp>
      <p:sp>
        <p:nvSpPr>
          <p:cNvPr id="3" name="İçerik Yer Tutucusu 2">
            <a:extLst>
              <a:ext uri="{FF2B5EF4-FFF2-40B4-BE49-F238E27FC236}">
                <a16:creationId xmlns:a16="http://schemas.microsoft.com/office/drawing/2014/main" id="{CBC459DF-B808-4EF9-DCBC-3F41AA88D9DC}"/>
              </a:ext>
            </a:extLst>
          </p:cNvPr>
          <p:cNvSpPr>
            <a:spLocks noGrp="1"/>
          </p:cNvSpPr>
          <p:nvPr>
            <p:ph idx="1"/>
          </p:nvPr>
        </p:nvSpPr>
        <p:spPr/>
        <p:txBody>
          <a:bodyPr/>
          <a:lstStyle/>
          <a:p>
            <a:r>
              <a:rPr lang="tr-TR" dirty="0"/>
              <a:t>Aşı ve içeriğine karşı anaflaksi ve benzeri tablo öyküsü</a:t>
            </a:r>
          </a:p>
          <a:p>
            <a:r>
              <a:rPr lang="tr-TR" dirty="0" err="1"/>
              <a:t>İmmun</a:t>
            </a:r>
            <a:r>
              <a:rPr lang="tr-TR" dirty="0"/>
              <a:t> yetmezlik durumunda canlı aşı </a:t>
            </a:r>
          </a:p>
          <a:p>
            <a:r>
              <a:rPr lang="tr-TR" dirty="0" err="1"/>
              <a:t>İmmunsuprese</a:t>
            </a:r>
            <a:r>
              <a:rPr lang="tr-TR" dirty="0"/>
              <a:t> ilaç alanlarda canlı aşı </a:t>
            </a:r>
          </a:p>
          <a:p>
            <a:r>
              <a:rPr lang="tr-TR" dirty="0"/>
              <a:t>Hamilelerde canlı aşılar</a:t>
            </a:r>
          </a:p>
          <a:p>
            <a:r>
              <a:rPr lang="tr-TR" dirty="0" err="1"/>
              <a:t>İmmun</a:t>
            </a:r>
            <a:r>
              <a:rPr lang="tr-TR" dirty="0"/>
              <a:t> yetmezliği olan çocukla teması olanlarda oral polio</a:t>
            </a:r>
          </a:p>
          <a:p>
            <a:r>
              <a:rPr lang="tr-TR" dirty="0"/>
              <a:t>Ağır ve orta şiddette enfeksiyon varlığı</a:t>
            </a:r>
          </a:p>
          <a:p>
            <a:r>
              <a:rPr lang="tr-TR" dirty="0"/>
              <a:t>Neomisin </a:t>
            </a:r>
            <a:r>
              <a:rPr lang="tr-TR" dirty="0" err="1"/>
              <a:t>allerjisi</a:t>
            </a:r>
            <a:r>
              <a:rPr lang="tr-TR" dirty="0"/>
              <a:t> olanlarda Hepatit A aşısı ve KKK aşısı </a:t>
            </a:r>
          </a:p>
          <a:p>
            <a:r>
              <a:rPr lang="tr-TR" dirty="0"/>
              <a:t>İlerleyici nörolojik bozukluklarda aşılama</a:t>
            </a:r>
          </a:p>
          <a:p>
            <a:endParaRPr lang="tr-TR" dirty="0"/>
          </a:p>
        </p:txBody>
      </p:sp>
    </p:spTree>
    <p:extLst>
      <p:ext uri="{BB962C8B-B14F-4D97-AF65-F5344CB8AC3E}">
        <p14:creationId xmlns:p14="http://schemas.microsoft.com/office/powerpoint/2010/main" val="29807111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F86AC6-47FB-52B3-C4BC-BD48DCF6F660}"/>
              </a:ext>
            </a:extLst>
          </p:cNvPr>
          <p:cNvSpPr>
            <a:spLocks noGrp="1"/>
          </p:cNvSpPr>
          <p:nvPr>
            <p:ph type="title"/>
          </p:nvPr>
        </p:nvSpPr>
        <p:spPr/>
        <p:txBody>
          <a:bodyPr/>
          <a:lstStyle/>
          <a:p>
            <a:r>
              <a:rPr lang="tr-TR" dirty="0">
                <a:solidFill>
                  <a:srgbClr val="FF0000"/>
                </a:solidFill>
              </a:rPr>
              <a:t>YANLIŞ BİLİNEN KONTRAENDİKASYONLAR</a:t>
            </a:r>
          </a:p>
        </p:txBody>
      </p:sp>
      <p:sp>
        <p:nvSpPr>
          <p:cNvPr id="3" name="İçerik Yer Tutucusu 2">
            <a:extLst>
              <a:ext uri="{FF2B5EF4-FFF2-40B4-BE49-F238E27FC236}">
                <a16:creationId xmlns:a16="http://schemas.microsoft.com/office/drawing/2014/main" id="{D3A445CC-7DFC-36F2-554A-B936B2F053BE}"/>
              </a:ext>
            </a:extLst>
          </p:cNvPr>
          <p:cNvSpPr>
            <a:spLocks noGrp="1"/>
          </p:cNvSpPr>
          <p:nvPr>
            <p:ph idx="1"/>
          </p:nvPr>
        </p:nvSpPr>
        <p:spPr/>
        <p:txBody>
          <a:bodyPr/>
          <a:lstStyle/>
          <a:p>
            <a:r>
              <a:rPr lang="tr-TR" dirty="0"/>
              <a:t>38.5 °C’nin altında seyreden solunum yolu enfeksiyonu veya ishal gibi hafif hastalıklar</a:t>
            </a:r>
          </a:p>
          <a:p>
            <a:r>
              <a:rPr lang="tr-TR" dirty="0"/>
              <a:t>Antibiyotik tedavisi görme</a:t>
            </a:r>
          </a:p>
          <a:p>
            <a:r>
              <a:rPr lang="tr-TR" dirty="0"/>
              <a:t>Alerji veya astım (aşının belirli bir bileşenine karşı bilinen bir alerji dışında)</a:t>
            </a:r>
          </a:p>
          <a:p>
            <a:r>
              <a:rPr lang="tr-TR" dirty="0"/>
              <a:t>Kronik kalp, akciğer, böbrek veya karaciğer hastalığı gibi kronik hastalıklar</a:t>
            </a:r>
          </a:p>
          <a:p>
            <a:r>
              <a:rPr lang="tr-TR" dirty="0"/>
              <a:t>Ailede aşıyı takiben yan etki görülme öyküsü</a:t>
            </a:r>
          </a:p>
          <a:p>
            <a:r>
              <a:rPr lang="tr-TR" dirty="0"/>
              <a:t>Ailede konvülsiyon, felç veya epilepsi bulunma öyküsü</a:t>
            </a:r>
          </a:p>
        </p:txBody>
      </p:sp>
    </p:spTree>
    <p:extLst>
      <p:ext uri="{BB962C8B-B14F-4D97-AF65-F5344CB8AC3E}">
        <p14:creationId xmlns:p14="http://schemas.microsoft.com/office/powerpoint/2010/main" val="228005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ED40B6-4887-DD43-D2DD-F939E29FF440}"/>
              </a:ext>
            </a:extLst>
          </p:cNvPr>
          <p:cNvSpPr>
            <a:spLocks noGrp="1"/>
          </p:cNvSpPr>
          <p:nvPr>
            <p:ph type="title"/>
          </p:nvPr>
        </p:nvSpPr>
        <p:spPr/>
        <p:txBody>
          <a:bodyPr/>
          <a:lstStyle/>
          <a:p>
            <a:r>
              <a:rPr lang="tr-TR" dirty="0">
                <a:solidFill>
                  <a:srgbClr val="FF0000"/>
                </a:solidFill>
              </a:rPr>
              <a:t>YANLIŞ BİLİNEN KONTRAENDİKASYONLAR</a:t>
            </a:r>
            <a:endParaRPr lang="tr-TR" dirty="0"/>
          </a:p>
        </p:txBody>
      </p:sp>
      <p:sp>
        <p:nvSpPr>
          <p:cNvPr id="3" name="İçerik Yer Tutucusu 2">
            <a:extLst>
              <a:ext uri="{FF2B5EF4-FFF2-40B4-BE49-F238E27FC236}">
                <a16:creationId xmlns:a16="http://schemas.microsoft.com/office/drawing/2014/main" id="{4A9DD42D-BB41-5AD6-1FAF-C72CE2BEF40E}"/>
              </a:ext>
            </a:extLst>
          </p:cNvPr>
          <p:cNvSpPr>
            <a:spLocks noGrp="1"/>
          </p:cNvSpPr>
          <p:nvPr>
            <p:ph idx="1"/>
          </p:nvPr>
        </p:nvSpPr>
        <p:spPr/>
        <p:txBody>
          <a:bodyPr/>
          <a:lstStyle/>
          <a:p>
            <a:r>
              <a:rPr lang="tr-TR" dirty="0"/>
              <a:t>Prematürite </a:t>
            </a:r>
            <a:r>
              <a:rPr lang="tr-TR" dirty="0">
                <a:solidFill>
                  <a:srgbClr val="FF0000"/>
                </a:solidFill>
                <a:sym typeface="Wingdings" panose="05000000000000000000" pitchFamily="2" charset="2"/>
              </a:rPr>
              <a:t></a:t>
            </a:r>
            <a:r>
              <a:rPr lang="tr-TR" dirty="0">
                <a:sym typeface="Wingdings" panose="05000000000000000000" pitchFamily="2" charset="2"/>
              </a:rPr>
              <a:t> A</a:t>
            </a:r>
            <a:r>
              <a:rPr lang="tr-TR" dirty="0"/>
              <a:t>şılama ertelenmemelidir.</a:t>
            </a:r>
          </a:p>
          <a:p>
            <a:r>
              <a:rPr lang="tr-TR" dirty="0"/>
              <a:t>Anne sütü alma </a:t>
            </a:r>
          </a:p>
          <a:p>
            <a:r>
              <a:rPr lang="tr-TR" dirty="0"/>
              <a:t>Yenidoğan sarılığı öyküsü</a:t>
            </a:r>
          </a:p>
          <a:p>
            <a:r>
              <a:rPr lang="tr-TR" dirty="0"/>
              <a:t>Serebral </a:t>
            </a:r>
            <a:r>
              <a:rPr lang="tr-TR" dirty="0" err="1"/>
              <a:t>palsi</a:t>
            </a:r>
            <a:r>
              <a:rPr lang="tr-TR" dirty="0"/>
              <a:t>, </a:t>
            </a:r>
            <a:r>
              <a:rPr lang="tr-TR" dirty="0" err="1"/>
              <a:t>Down</a:t>
            </a:r>
            <a:r>
              <a:rPr lang="tr-TR" dirty="0"/>
              <a:t> sendromu gibi kalıcı nörolojik durumlar</a:t>
            </a:r>
          </a:p>
          <a:p>
            <a:r>
              <a:rPr lang="tr-TR" dirty="0"/>
              <a:t>Ameliyat öncesi ve sonrası </a:t>
            </a:r>
          </a:p>
          <a:p>
            <a:r>
              <a:rPr lang="tr-TR" dirty="0"/>
              <a:t>Malnütrisyon</a:t>
            </a:r>
          </a:p>
        </p:txBody>
      </p:sp>
    </p:spTree>
    <p:extLst>
      <p:ext uri="{BB962C8B-B14F-4D97-AF65-F5344CB8AC3E}">
        <p14:creationId xmlns:p14="http://schemas.microsoft.com/office/powerpoint/2010/main" val="893350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793A27-57A5-D43B-3C92-C4EE4171F40C}"/>
              </a:ext>
            </a:extLst>
          </p:cNvPr>
          <p:cNvSpPr>
            <a:spLocks noGrp="1"/>
          </p:cNvSpPr>
          <p:nvPr>
            <p:ph type="title"/>
          </p:nvPr>
        </p:nvSpPr>
        <p:spPr/>
        <p:txBody>
          <a:bodyPr/>
          <a:lstStyle/>
          <a:p>
            <a:r>
              <a:rPr lang="tr-TR" dirty="0">
                <a:solidFill>
                  <a:srgbClr val="FF0000"/>
                </a:solidFill>
              </a:rPr>
              <a:t>YANLIŞ BİLİNEN KONTRAENDİKASYONLAR</a:t>
            </a:r>
            <a:endParaRPr lang="tr-TR" dirty="0"/>
          </a:p>
        </p:txBody>
      </p:sp>
      <p:sp>
        <p:nvSpPr>
          <p:cNvPr id="3" name="İçerik Yer Tutucusu 2">
            <a:extLst>
              <a:ext uri="{FF2B5EF4-FFF2-40B4-BE49-F238E27FC236}">
                <a16:creationId xmlns:a16="http://schemas.microsoft.com/office/drawing/2014/main" id="{2BFE48B7-1BA2-F0F0-76C6-35F69CE626A7}"/>
              </a:ext>
            </a:extLst>
          </p:cNvPr>
          <p:cNvSpPr>
            <a:spLocks noGrp="1"/>
          </p:cNvSpPr>
          <p:nvPr>
            <p:ph idx="1"/>
          </p:nvPr>
        </p:nvSpPr>
        <p:spPr/>
        <p:txBody>
          <a:bodyPr/>
          <a:lstStyle/>
          <a:p>
            <a:r>
              <a:rPr lang="tr-TR" b="1" dirty="0"/>
              <a:t>Konvülsiyon öyküsü </a:t>
            </a:r>
          </a:p>
          <a:p>
            <a:pPr lvl="1"/>
            <a:r>
              <a:rPr lang="tr-TR" dirty="0"/>
              <a:t>Aşılama sonrası ateş görülebileceğinden, </a:t>
            </a:r>
            <a:r>
              <a:rPr lang="tr-TR" dirty="0" err="1"/>
              <a:t>febril</a:t>
            </a:r>
            <a:r>
              <a:rPr lang="tr-TR" dirty="0"/>
              <a:t> konvülsiyon öyküsü olan çocuklarda ateş çıkması beklenen dönemde ateş düşürücü verilmesi uygundur. Çocuk </a:t>
            </a:r>
            <a:r>
              <a:rPr lang="tr-TR" dirty="0" err="1"/>
              <a:t>antikonvülzan</a:t>
            </a:r>
            <a:r>
              <a:rPr lang="tr-TR" dirty="0"/>
              <a:t> tedavi alıyorsa tedavisine aksatılmadan devam edilmelidir. </a:t>
            </a:r>
          </a:p>
        </p:txBody>
      </p:sp>
      <p:pic>
        <p:nvPicPr>
          <p:cNvPr id="4" name="Resim 3">
            <a:extLst>
              <a:ext uri="{FF2B5EF4-FFF2-40B4-BE49-F238E27FC236}">
                <a16:creationId xmlns:a16="http://schemas.microsoft.com/office/drawing/2014/main" id="{285E98FF-050C-5A4A-6BBB-D9C4E3AA2155}"/>
              </a:ext>
            </a:extLst>
          </p:cNvPr>
          <p:cNvPicPr>
            <a:picLocks noChangeAspect="1"/>
          </p:cNvPicPr>
          <p:nvPr/>
        </p:nvPicPr>
        <p:blipFill>
          <a:blip r:embed="rId2"/>
          <a:stretch>
            <a:fillRect/>
          </a:stretch>
        </p:blipFill>
        <p:spPr>
          <a:xfrm>
            <a:off x="1195075" y="2282241"/>
            <a:ext cx="408467" cy="402371"/>
          </a:xfrm>
          <a:prstGeom prst="rect">
            <a:avLst/>
          </a:prstGeom>
        </p:spPr>
      </p:pic>
    </p:spTree>
    <p:extLst>
      <p:ext uri="{BB962C8B-B14F-4D97-AF65-F5344CB8AC3E}">
        <p14:creationId xmlns:p14="http://schemas.microsoft.com/office/powerpoint/2010/main" val="1585265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26E1E75-CC8A-78E2-302F-D6F07373F023}"/>
              </a:ext>
            </a:extLst>
          </p:cNvPr>
          <p:cNvSpPr>
            <a:spLocks noGrp="1"/>
          </p:cNvSpPr>
          <p:nvPr>
            <p:ph type="title"/>
          </p:nvPr>
        </p:nvSpPr>
        <p:spPr/>
        <p:txBody>
          <a:bodyPr/>
          <a:lstStyle/>
          <a:p>
            <a:r>
              <a:rPr lang="tr-TR" dirty="0">
                <a:solidFill>
                  <a:srgbClr val="FF0000"/>
                </a:solidFill>
              </a:rPr>
              <a:t>AŞI SONRASI İSTENMEYEN ETKİ</a:t>
            </a:r>
          </a:p>
        </p:txBody>
      </p:sp>
      <p:sp>
        <p:nvSpPr>
          <p:cNvPr id="3" name="İçerik Yer Tutucusu 2">
            <a:extLst>
              <a:ext uri="{FF2B5EF4-FFF2-40B4-BE49-F238E27FC236}">
                <a16:creationId xmlns:a16="http://schemas.microsoft.com/office/drawing/2014/main" id="{3C85E4F2-2FC3-1378-7825-6AD301F7C643}"/>
              </a:ext>
            </a:extLst>
          </p:cNvPr>
          <p:cNvSpPr>
            <a:spLocks noGrp="1"/>
          </p:cNvSpPr>
          <p:nvPr>
            <p:ph idx="1"/>
          </p:nvPr>
        </p:nvSpPr>
        <p:spPr/>
        <p:txBody>
          <a:bodyPr/>
          <a:lstStyle/>
          <a:p>
            <a:r>
              <a:rPr lang="tr-TR" dirty="0"/>
              <a:t>Aşı uygulanan bir kişide, aşı sonrası ortaya çıkan, bilinen aşı yan etkisi ya da aşıya bağlı olduğu düşünülen herhangi bir istenmeyen tıbbi olay ASİE olarak tanımlanmaktadır. </a:t>
            </a:r>
          </a:p>
          <a:p>
            <a:endParaRPr lang="tr-TR" dirty="0"/>
          </a:p>
        </p:txBody>
      </p:sp>
    </p:spTree>
    <p:extLst>
      <p:ext uri="{BB962C8B-B14F-4D97-AF65-F5344CB8AC3E}">
        <p14:creationId xmlns:p14="http://schemas.microsoft.com/office/powerpoint/2010/main" val="3881139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1E759E-90BF-3C42-49BF-EDE84C2A3912}"/>
              </a:ext>
            </a:extLst>
          </p:cNvPr>
          <p:cNvSpPr>
            <a:spLocks noGrp="1"/>
          </p:cNvSpPr>
          <p:nvPr>
            <p:ph type="title"/>
          </p:nvPr>
        </p:nvSpPr>
        <p:spPr/>
        <p:txBody>
          <a:bodyPr/>
          <a:lstStyle/>
          <a:p>
            <a:r>
              <a:rPr lang="tr-TR" dirty="0">
                <a:solidFill>
                  <a:srgbClr val="FF0000"/>
                </a:solidFill>
              </a:rPr>
              <a:t>AŞI SONRASI İSTENMEYEN ETKİ</a:t>
            </a:r>
            <a:endParaRPr lang="tr-TR" dirty="0"/>
          </a:p>
        </p:txBody>
      </p:sp>
      <p:sp>
        <p:nvSpPr>
          <p:cNvPr id="3" name="İçerik Yer Tutucusu 2">
            <a:extLst>
              <a:ext uri="{FF2B5EF4-FFF2-40B4-BE49-F238E27FC236}">
                <a16:creationId xmlns:a16="http://schemas.microsoft.com/office/drawing/2014/main" id="{9D55B150-B40F-5DF3-7760-5ADF5555252C}"/>
              </a:ext>
            </a:extLst>
          </p:cNvPr>
          <p:cNvSpPr>
            <a:spLocks noGrp="1"/>
          </p:cNvSpPr>
          <p:nvPr>
            <p:ph idx="1"/>
          </p:nvPr>
        </p:nvSpPr>
        <p:spPr/>
        <p:txBody>
          <a:bodyPr/>
          <a:lstStyle/>
          <a:p>
            <a:r>
              <a:rPr lang="tr-TR" dirty="0"/>
              <a:t> Aşı yan etkisi (aşının içerdiği bileşenlere bağlı) </a:t>
            </a:r>
          </a:p>
          <a:p>
            <a:r>
              <a:rPr lang="tr-TR" dirty="0"/>
              <a:t> Program uygulama hatası (aşının hazırlanması, dağıtımı ya da   uygulanması sırasında yapılan hatalar) </a:t>
            </a:r>
          </a:p>
          <a:p>
            <a:r>
              <a:rPr lang="tr-TR" dirty="0"/>
              <a:t> Rastlantısal (aşıdan sonra ortaya çıkan ama aşıya bağlı olmayan) </a:t>
            </a:r>
          </a:p>
          <a:p>
            <a:r>
              <a:rPr lang="tr-TR" dirty="0"/>
              <a:t> Enjeksiyon reaksiyonu (anksiyete veya ağrı) </a:t>
            </a:r>
          </a:p>
          <a:p>
            <a:r>
              <a:rPr lang="tr-TR" dirty="0"/>
              <a:t> Bilinmeyen</a:t>
            </a:r>
          </a:p>
        </p:txBody>
      </p:sp>
    </p:spTree>
    <p:extLst>
      <p:ext uri="{BB962C8B-B14F-4D97-AF65-F5344CB8AC3E}">
        <p14:creationId xmlns:p14="http://schemas.microsoft.com/office/powerpoint/2010/main" val="225279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48F724-16EA-BE15-F35C-74F67BC7E17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41E50B7-63B9-FBDC-CA62-03B9D5F40E6F}"/>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EC40B492-7070-558F-01AE-1A22F3C3EABD}"/>
              </a:ext>
            </a:extLst>
          </p:cNvPr>
          <p:cNvPicPr>
            <a:picLocks noChangeAspect="1"/>
          </p:cNvPicPr>
          <p:nvPr/>
        </p:nvPicPr>
        <p:blipFill>
          <a:blip r:embed="rId3"/>
          <a:stretch>
            <a:fillRect/>
          </a:stretch>
        </p:blipFill>
        <p:spPr>
          <a:xfrm>
            <a:off x="2678134" y="1687679"/>
            <a:ext cx="6835732" cy="3482642"/>
          </a:xfrm>
          <a:prstGeom prst="rect">
            <a:avLst/>
          </a:prstGeom>
        </p:spPr>
      </p:pic>
    </p:spTree>
    <p:extLst>
      <p:ext uri="{BB962C8B-B14F-4D97-AF65-F5344CB8AC3E}">
        <p14:creationId xmlns:p14="http://schemas.microsoft.com/office/powerpoint/2010/main" val="2886547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25D972-8A2B-AE53-5CF1-8A5E94E799CE}"/>
              </a:ext>
            </a:extLst>
          </p:cNvPr>
          <p:cNvSpPr>
            <a:spLocks noGrp="1"/>
          </p:cNvSpPr>
          <p:nvPr>
            <p:ph type="title"/>
          </p:nvPr>
        </p:nvSpPr>
        <p:spPr/>
        <p:txBody>
          <a:bodyPr/>
          <a:lstStyle/>
          <a:p>
            <a:pPr algn="ctr"/>
            <a:r>
              <a:rPr lang="tr-TR" dirty="0">
                <a:solidFill>
                  <a:srgbClr val="FF0000"/>
                </a:solidFill>
              </a:rPr>
              <a:t>ASİE İZLEM SİSTEMİNİN AMAÇLARI NELERDİR?</a:t>
            </a:r>
          </a:p>
        </p:txBody>
      </p:sp>
      <p:sp>
        <p:nvSpPr>
          <p:cNvPr id="3" name="İçerik Yer Tutucusu 2">
            <a:extLst>
              <a:ext uri="{FF2B5EF4-FFF2-40B4-BE49-F238E27FC236}">
                <a16:creationId xmlns:a16="http://schemas.microsoft.com/office/drawing/2014/main" id="{45B03042-382F-6AE2-A51E-22CA117F9D4F}"/>
              </a:ext>
            </a:extLst>
          </p:cNvPr>
          <p:cNvSpPr>
            <a:spLocks noGrp="1"/>
          </p:cNvSpPr>
          <p:nvPr>
            <p:ph idx="1"/>
          </p:nvPr>
        </p:nvSpPr>
        <p:spPr/>
        <p:txBody>
          <a:bodyPr/>
          <a:lstStyle/>
          <a:p>
            <a:r>
              <a:rPr lang="tr-TR" dirty="0"/>
              <a:t>Araştırılması ve çözümü için harekete geçilmesi gereken acil durumların tespiti ve tanımlanması </a:t>
            </a:r>
          </a:p>
          <a:p>
            <a:r>
              <a:rPr lang="tr-TR" dirty="0"/>
              <a:t>Ciddi </a:t>
            </a:r>
            <a:r>
              <a:rPr lang="tr-TR" dirty="0" err="1"/>
              <a:t>ASİE’lerin</a:t>
            </a:r>
            <a:r>
              <a:rPr lang="tr-TR" dirty="0"/>
              <a:t> görülme sıklıklarının tahmin edilmesi (ürün karşılaştırmaları, bağışıklamanın yarar ve risklerinin belirlenmesi, ithal izninin gözden geçirilmesi) </a:t>
            </a:r>
          </a:p>
          <a:p>
            <a:r>
              <a:rPr lang="tr-TR" dirty="0"/>
              <a:t>Program uygulama hatalarının ve seri problemlerinin tanımlanması  </a:t>
            </a:r>
          </a:p>
          <a:p>
            <a:r>
              <a:rPr lang="tr-TR" dirty="0"/>
              <a:t>Olası risk hakkında sağlık personelinin bilgilendirilmesi</a:t>
            </a:r>
          </a:p>
        </p:txBody>
      </p:sp>
    </p:spTree>
    <p:extLst>
      <p:ext uri="{BB962C8B-B14F-4D97-AF65-F5344CB8AC3E}">
        <p14:creationId xmlns:p14="http://schemas.microsoft.com/office/powerpoint/2010/main" val="2081402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76281E-9491-1F7E-ABE0-B3D86EF3DD7F}"/>
              </a:ext>
            </a:extLst>
          </p:cNvPr>
          <p:cNvSpPr>
            <a:spLocks noGrp="1"/>
          </p:cNvSpPr>
          <p:nvPr>
            <p:ph type="title"/>
          </p:nvPr>
        </p:nvSpPr>
        <p:spPr/>
        <p:txBody>
          <a:bodyPr/>
          <a:lstStyle/>
          <a:p>
            <a:r>
              <a:rPr lang="tr-TR" dirty="0">
                <a:solidFill>
                  <a:srgbClr val="FF0000"/>
                </a:solidFill>
              </a:rPr>
              <a:t>BİLDİRİMİ ZORUNLU BİR ASİE Mİ?</a:t>
            </a:r>
          </a:p>
        </p:txBody>
      </p:sp>
      <p:sp>
        <p:nvSpPr>
          <p:cNvPr id="3" name="İçerik Yer Tutucusu 2">
            <a:extLst>
              <a:ext uri="{FF2B5EF4-FFF2-40B4-BE49-F238E27FC236}">
                <a16:creationId xmlns:a16="http://schemas.microsoft.com/office/drawing/2014/main" id="{8103F09C-8AF4-092C-1129-9081DFB689F8}"/>
              </a:ext>
            </a:extLst>
          </p:cNvPr>
          <p:cNvSpPr>
            <a:spLocks noGrp="1"/>
          </p:cNvSpPr>
          <p:nvPr>
            <p:ph idx="1"/>
          </p:nvPr>
        </p:nvSpPr>
        <p:spPr/>
        <p:txBody>
          <a:bodyPr/>
          <a:lstStyle/>
          <a:p>
            <a:pPr marL="0" indent="0">
              <a:buNone/>
            </a:pPr>
            <a:endParaRPr lang="tr-TR" dirty="0"/>
          </a:p>
        </p:txBody>
      </p:sp>
      <p:pic>
        <p:nvPicPr>
          <p:cNvPr id="5" name="Resim 4">
            <a:extLst>
              <a:ext uri="{FF2B5EF4-FFF2-40B4-BE49-F238E27FC236}">
                <a16:creationId xmlns:a16="http://schemas.microsoft.com/office/drawing/2014/main" id="{E09C66DC-9161-BE72-1D12-90B5907F7701}"/>
              </a:ext>
            </a:extLst>
          </p:cNvPr>
          <p:cNvPicPr>
            <a:picLocks noChangeAspect="1"/>
          </p:cNvPicPr>
          <p:nvPr/>
        </p:nvPicPr>
        <p:blipFill>
          <a:blip r:embed="rId3"/>
          <a:stretch>
            <a:fillRect/>
          </a:stretch>
        </p:blipFill>
        <p:spPr>
          <a:xfrm>
            <a:off x="4862946" y="2524990"/>
            <a:ext cx="2956994" cy="2294730"/>
          </a:xfrm>
          <a:prstGeom prst="rect">
            <a:avLst/>
          </a:prstGeom>
        </p:spPr>
      </p:pic>
      <p:sp>
        <p:nvSpPr>
          <p:cNvPr id="6" name="Dikdörtgen: Köşeleri Yuvarlatılmış 5">
            <a:extLst>
              <a:ext uri="{FF2B5EF4-FFF2-40B4-BE49-F238E27FC236}">
                <a16:creationId xmlns:a16="http://schemas.microsoft.com/office/drawing/2014/main" id="{593326B6-7AB2-477A-FA01-79FE55A468F3}"/>
              </a:ext>
            </a:extLst>
          </p:cNvPr>
          <p:cNvSpPr/>
          <p:nvPr/>
        </p:nvSpPr>
        <p:spPr>
          <a:xfrm>
            <a:off x="1122218" y="2524990"/>
            <a:ext cx="3605646" cy="2524991"/>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sym typeface="Wingdings" panose="05000000000000000000" pitchFamily="2" charset="2"/>
              </a:rPr>
              <a:t></a:t>
            </a:r>
            <a:r>
              <a:rPr lang="tr-TR" dirty="0">
                <a:solidFill>
                  <a:schemeClr val="tx1"/>
                </a:solidFill>
              </a:rPr>
              <a:t>Aileyi bilgilendir</a:t>
            </a:r>
          </a:p>
          <a:p>
            <a:r>
              <a:rPr lang="tr-TR" dirty="0">
                <a:solidFill>
                  <a:schemeClr val="tx1"/>
                </a:solidFill>
                <a:sym typeface="Wingdings" panose="05000000000000000000" pitchFamily="2" charset="2"/>
              </a:rPr>
              <a:t></a:t>
            </a:r>
            <a:r>
              <a:rPr lang="tr-TR" dirty="0">
                <a:solidFill>
                  <a:schemeClr val="tx1"/>
                </a:solidFill>
              </a:rPr>
              <a:t>Hastanın tedavisini başlat</a:t>
            </a:r>
          </a:p>
          <a:p>
            <a:r>
              <a:rPr lang="tr-TR" dirty="0">
                <a:solidFill>
                  <a:schemeClr val="tx1"/>
                </a:solidFill>
                <a:sym typeface="Wingdings" panose="05000000000000000000" pitchFamily="2" charset="2"/>
              </a:rPr>
              <a:t></a:t>
            </a:r>
            <a:r>
              <a:rPr lang="tr-TR" dirty="0">
                <a:solidFill>
                  <a:schemeClr val="tx1"/>
                </a:solidFill>
              </a:rPr>
              <a:t>Gerekli ise sevk et</a:t>
            </a:r>
          </a:p>
          <a:p>
            <a:r>
              <a:rPr lang="tr-TR" dirty="0">
                <a:solidFill>
                  <a:schemeClr val="tx1"/>
                </a:solidFill>
                <a:sym typeface="Wingdings" panose="05000000000000000000" pitchFamily="2" charset="2"/>
              </a:rPr>
              <a:t></a:t>
            </a:r>
            <a:r>
              <a:rPr lang="tr-TR" dirty="0">
                <a:solidFill>
                  <a:schemeClr val="tx1"/>
                </a:solidFill>
              </a:rPr>
              <a:t>ASİE Vaka İnceleme ve Bildirim Formunu doldur ve gönder</a:t>
            </a:r>
          </a:p>
          <a:p>
            <a:r>
              <a:rPr lang="tr-TR" dirty="0">
                <a:solidFill>
                  <a:schemeClr val="tx1"/>
                </a:solidFill>
                <a:sym typeface="Wingdings" panose="05000000000000000000" pitchFamily="2" charset="2"/>
              </a:rPr>
              <a:t></a:t>
            </a:r>
            <a:r>
              <a:rPr lang="tr-TR" dirty="0">
                <a:solidFill>
                  <a:schemeClr val="tx1"/>
                </a:solidFill>
              </a:rPr>
              <a:t>İl ASİE izlem sorumlusuna </a:t>
            </a:r>
            <a:r>
              <a:rPr lang="tr-TR" b="1" dirty="0">
                <a:solidFill>
                  <a:schemeClr val="tx1"/>
                </a:solidFill>
              </a:rPr>
              <a:t>24 saat içinde</a:t>
            </a:r>
            <a:r>
              <a:rPr lang="tr-TR" dirty="0">
                <a:solidFill>
                  <a:schemeClr val="tx1"/>
                </a:solidFill>
              </a:rPr>
              <a:t> </a:t>
            </a:r>
            <a:r>
              <a:rPr lang="tr-TR" b="1" dirty="0">
                <a:solidFill>
                  <a:schemeClr val="tx1"/>
                </a:solidFill>
              </a:rPr>
              <a:t>haber verilmelidir.</a:t>
            </a:r>
          </a:p>
        </p:txBody>
      </p:sp>
      <p:sp>
        <p:nvSpPr>
          <p:cNvPr id="7" name="Dikdörtgen: Köşeleri Yuvarlatılmış 6">
            <a:extLst>
              <a:ext uri="{FF2B5EF4-FFF2-40B4-BE49-F238E27FC236}">
                <a16:creationId xmlns:a16="http://schemas.microsoft.com/office/drawing/2014/main" id="{58074593-0649-B83F-BAE2-9E59BA5980E6}"/>
              </a:ext>
            </a:extLst>
          </p:cNvPr>
          <p:cNvSpPr/>
          <p:nvPr/>
        </p:nvSpPr>
        <p:spPr>
          <a:xfrm>
            <a:off x="8052955" y="2524990"/>
            <a:ext cx="3605646" cy="2524991"/>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dirty="0">
                <a:solidFill>
                  <a:schemeClr val="tx1"/>
                </a:solidFill>
              </a:rPr>
              <a:t>Aileyi bilgilendir</a:t>
            </a:r>
          </a:p>
          <a:p>
            <a:r>
              <a:rPr lang="tr-TR" dirty="0">
                <a:solidFill>
                  <a:schemeClr val="tx1"/>
                </a:solidFill>
              </a:rPr>
              <a:t>Tedavi önerilerinde bulun</a:t>
            </a:r>
          </a:p>
          <a:p>
            <a:r>
              <a:rPr lang="tr-TR" dirty="0">
                <a:solidFill>
                  <a:schemeClr val="tx1"/>
                </a:solidFill>
              </a:rPr>
              <a:t>Bildirim yapma</a:t>
            </a:r>
          </a:p>
        </p:txBody>
      </p:sp>
    </p:spTree>
    <p:extLst>
      <p:ext uri="{BB962C8B-B14F-4D97-AF65-F5344CB8AC3E}">
        <p14:creationId xmlns:p14="http://schemas.microsoft.com/office/powerpoint/2010/main" val="1064605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21E98C-29CA-AD86-2EBB-A7003F1A8228}"/>
              </a:ext>
            </a:extLst>
          </p:cNvPr>
          <p:cNvSpPr>
            <a:spLocks noGrp="1"/>
          </p:cNvSpPr>
          <p:nvPr>
            <p:ph type="title"/>
          </p:nvPr>
        </p:nvSpPr>
        <p:spPr/>
        <p:txBody>
          <a:bodyPr/>
          <a:lstStyle/>
          <a:p>
            <a:r>
              <a:rPr lang="tr-TR" dirty="0">
                <a:solidFill>
                  <a:srgbClr val="FF0000"/>
                </a:solidFill>
              </a:rPr>
              <a:t>ASİE İZLEM SİSTEMİNDE BİLDİRİLMESİ İSTENEN DURUMLAR</a:t>
            </a:r>
          </a:p>
        </p:txBody>
      </p:sp>
      <p:sp>
        <p:nvSpPr>
          <p:cNvPr id="3" name="İçerik Yer Tutucusu 2">
            <a:extLst>
              <a:ext uri="{FF2B5EF4-FFF2-40B4-BE49-F238E27FC236}">
                <a16:creationId xmlns:a16="http://schemas.microsoft.com/office/drawing/2014/main" id="{C1934B86-87DC-7703-5BE3-B73F842C6D0D}"/>
              </a:ext>
            </a:extLst>
          </p:cNvPr>
          <p:cNvSpPr>
            <a:spLocks noGrp="1"/>
          </p:cNvSpPr>
          <p:nvPr>
            <p:ph idx="1"/>
          </p:nvPr>
        </p:nvSpPr>
        <p:spPr/>
        <p:txBody>
          <a:bodyPr/>
          <a:lstStyle/>
          <a:p>
            <a:endParaRPr lang="tr-TR" dirty="0"/>
          </a:p>
        </p:txBody>
      </p:sp>
      <p:pic>
        <p:nvPicPr>
          <p:cNvPr id="7" name="Resim 6">
            <a:extLst>
              <a:ext uri="{FF2B5EF4-FFF2-40B4-BE49-F238E27FC236}">
                <a16:creationId xmlns:a16="http://schemas.microsoft.com/office/drawing/2014/main" id="{A21F016C-70B1-D035-5E63-938F15C08ED5}"/>
              </a:ext>
            </a:extLst>
          </p:cNvPr>
          <p:cNvPicPr>
            <a:picLocks noChangeAspect="1"/>
          </p:cNvPicPr>
          <p:nvPr/>
        </p:nvPicPr>
        <p:blipFill>
          <a:blip r:embed="rId2"/>
          <a:stretch>
            <a:fillRect/>
          </a:stretch>
        </p:blipFill>
        <p:spPr>
          <a:xfrm>
            <a:off x="2312342" y="2183766"/>
            <a:ext cx="7567316" cy="3635055"/>
          </a:xfrm>
          <a:prstGeom prst="rect">
            <a:avLst/>
          </a:prstGeom>
        </p:spPr>
      </p:pic>
    </p:spTree>
    <p:extLst>
      <p:ext uri="{BB962C8B-B14F-4D97-AF65-F5344CB8AC3E}">
        <p14:creationId xmlns:p14="http://schemas.microsoft.com/office/powerpoint/2010/main" val="3489077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A10563-F7D2-979C-F39C-38236E8A24CB}"/>
              </a:ext>
            </a:extLst>
          </p:cNvPr>
          <p:cNvSpPr>
            <a:spLocks noGrp="1"/>
          </p:cNvSpPr>
          <p:nvPr>
            <p:ph type="title"/>
          </p:nvPr>
        </p:nvSpPr>
        <p:spPr/>
        <p:txBody>
          <a:bodyPr/>
          <a:lstStyle/>
          <a:p>
            <a:r>
              <a:rPr lang="tr-TR" dirty="0">
                <a:solidFill>
                  <a:srgbClr val="FF0000"/>
                </a:solidFill>
              </a:rPr>
              <a:t>ASİE İZLEM SİSTEMİNDE BİLDİRİLMESİ İSTENEN DURUMLAR</a:t>
            </a:r>
            <a:endParaRPr lang="tr-TR" dirty="0"/>
          </a:p>
        </p:txBody>
      </p:sp>
      <p:sp>
        <p:nvSpPr>
          <p:cNvPr id="3" name="İçerik Yer Tutucusu 2">
            <a:extLst>
              <a:ext uri="{FF2B5EF4-FFF2-40B4-BE49-F238E27FC236}">
                <a16:creationId xmlns:a16="http://schemas.microsoft.com/office/drawing/2014/main" id="{10C8A652-1319-2170-F061-0350C4D835F5}"/>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5D26278-F3C9-5C6F-89A4-F502E99C6F4C}"/>
              </a:ext>
            </a:extLst>
          </p:cNvPr>
          <p:cNvPicPr>
            <a:picLocks noChangeAspect="1"/>
          </p:cNvPicPr>
          <p:nvPr/>
        </p:nvPicPr>
        <p:blipFill>
          <a:blip r:embed="rId2"/>
          <a:stretch>
            <a:fillRect/>
          </a:stretch>
        </p:blipFill>
        <p:spPr>
          <a:xfrm>
            <a:off x="2153369" y="1825625"/>
            <a:ext cx="7407282" cy="4549534"/>
          </a:xfrm>
          <a:prstGeom prst="rect">
            <a:avLst/>
          </a:prstGeom>
        </p:spPr>
      </p:pic>
    </p:spTree>
    <p:extLst>
      <p:ext uri="{BB962C8B-B14F-4D97-AF65-F5344CB8AC3E}">
        <p14:creationId xmlns:p14="http://schemas.microsoft.com/office/powerpoint/2010/main" val="768765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BCAABF-133D-66DB-31B7-49D4049AFF44}"/>
              </a:ext>
            </a:extLst>
          </p:cNvPr>
          <p:cNvSpPr>
            <a:spLocks noGrp="1"/>
          </p:cNvSpPr>
          <p:nvPr>
            <p:ph type="title"/>
          </p:nvPr>
        </p:nvSpPr>
        <p:spPr/>
        <p:txBody>
          <a:bodyPr/>
          <a:lstStyle/>
          <a:p>
            <a:r>
              <a:rPr lang="tr-TR" dirty="0">
                <a:solidFill>
                  <a:srgbClr val="FF0000"/>
                </a:solidFill>
              </a:rPr>
              <a:t>ASİE İZLEM SİSTEMİNDE BİLDİRİLMESİ İSTENEN DURUMLAR</a:t>
            </a:r>
            <a:endParaRPr lang="tr-TR" dirty="0"/>
          </a:p>
        </p:txBody>
      </p:sp>
      <p:sp>
        <p:nvSpPr>
          <p:cNvPr id="3" name="İçerik Yer Tutucusu 2">
            <a:extLst>
              <a:ext uri="{FF2B5EF4-FFF2-40B4-BE49-F238E27FC236}">
                <a16:creationId xmlns:a16="http://schemas.microsoft.com/office/drawing/2014/main" id="{1F51CD6F-54E1-E014-35D7-383CE1B9538B}"/>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F4692B61-A401-7C3E-3538-5D0FCD8F33C3}"/>
              </a:ext>
            </a:extLst>
          </p:cNvPr>
          <p:cNvPicPr>
            <a:picLocks noChangeAspect="1"/>
          </p:cNvPicPr>
          <p:nvPr/>
        </p:nvPicPr>
        <p:blipFill>
          <a:blip r:embed="rId2"/>
          <a:stretch>
            <a:fillRect/>
          </a:stretch>
        </p:blipFill>
        <p:spPr>
          <a:xfrm>
            <a:off x="2018956" y="1690688"/>
            <a:ext cx="7925487" cy="5032375"/>
          </a:xfrm>
          <a:prstGeom prst="rect">
            <a:avLst/>
          </a:prstGeom>
        </p:spPr>
      </p:pic>
    </p:spTree>
    <p:extLst>
      <p:ext uri="{BB962C8B-B14F-4D97-AF65-F5344CB8AC3E}">
        <p14:creationId xmlns:p14="http://schemas.microsoft.com/office/powerpoint/2010/main" val="1956081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6EFC68-9410-661A-131E-52AC20CF4FE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97D2A63-F98B-E87E-03E8-EA4B5744FD24}"/>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23B17412-708C-BBC7-9C5B-F2E95A0647BE}"/>
              </a:ext>
            </a:extLst>
          </p:cNvPr>
          <p:cNvPicPr>
            <a:picLocks noChangeAspect="1"/>
          </p:cNvPicPr>
          <p:nvPr/>
        </p:nvPicPr>
        <p:blipFill>
          <a:blip r:embed="rId2"/>
          <a:stretch>
            <a:fillRect/>
          </a:stretch>
        </p:blipFill>
        <p:spPr>
          <a:xfrm>
            <a:off x="3783129" y="235943"/>
            <a:ext cx="4625741" cy="6386113"/>
          </a:xfrm>
          <a:prstGeom prst="rect">
            <a:avLst/>
          </a:prstGeom>
        </p:spPr>
      </p:pic>
    </p:spTree>
    <p:extLst>
      <p:ext uri="{BB962C8B-B14F-4D97-AF65-F5344CB8AC3E}">
        <p14:creationId xmlns:p14="http://schemas.microsoft.com/office/powerpoint/2010/main" val="2276454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C3433F-A63C-FC58-5081-B31F3CD18E2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751C1262-AA76-EAAF-2927-5AA3D3DBC003}"/>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D41F81C5-9D40-8C7A-35DF-65CB89BB5555}"/>
              </a:ext>
            </a:extLst>
          </p:cNvPr>
          <p:cNvPicPr>
            <a:picLocks noChangeAspect="1"/>
          </p:cNvPicPr>
          <p:nvPr/>
        </p:nvPicPr>
        <p:blipFill>
          <a:blip r:embed="rId2"/>
          <a:stretch>
            <a:fillRect/>
          </a:stretch>
        </p:blipFill>
        <p:spPr>
          <a:xfrm>
            <a:off x="3844095" y="281667"/>
            <a:ext cx="4503810" cy="6294665"/>
          </a:xfrm>
          <a:prstGeom prst="rect">
            <a:avLst/>
          </a:prstGeom>
        </p:spPr>
      </p:pic>
    </p:spTree>
    <p:extLst>
      <p:ext uri="{BB962C8B-B14F-4D97-AF65-F5344CB8AC3E}">
        <p14:creationId xmlns:p14="http://schemas.microsoft.com/office/powerpoint/2010/main" val="26214015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D61C95-5702-A331-895F-327CBC94332F}"/>
              </a:ext>
            </a:extLst>
          </p:cNvPr>
          <p:cNvSpPr>
            <a:spLocks noGrp="1"/>
          </p:cNvSpPr>
          <p:nvPr>
            <p:ph type="title"/>
          </p:nvPr>
        </p:nvSpPr>
        <p:spPr/>
        <p:txBody>
          <a:bodyPr/>
          <a:lstStyle/>
          <a:p>
            <a:r>
              <a:rPr lang="tr-TR" dirty="0">
                <a:solidFill>
                  <a:srgbClr val="FF0000"/>
                </a:solidFill>
              </a:rPr>
              <a:t>PROFİLAKTİK ANALJEZİK VERELİM Mİ?</a:t>
            </a:r>
          </a:p>
        </p:txBody>
      </p:sp>
      <p:sp>
        <p:nvSpPr>
          <p:cNvPr id="3" name="İçerik Yer Tutucusu 2">
            <a:extLst>
              <a:ext uri="{FF2B5EF4-FFF2-40B4-BE49-F238E27FC236}">
                <a16:creationId xmlns:a16="http://schemas.microsoft.com/office/drawing/2014/main" id="{17885F02-87AB-FD74-60A5-6B6546960DB0}"/>
              </a:ext>
            </a:extLst>
          </p:cNvPr>
          <p:cNvSpPr>
            <a:spLocks noGrp="1"/>
          </p:cNvSpPr>
          <p:nvPr>
            <p:ph idx="1"/>
          </p:nvPr>
        </p:nvSpPr>
        <p:spPr/>
        <p:txBody>
          <a:bodyPr/>
          <a:lstStyle/>
          <a:p>
            <a:endParaRPr lang="tr-TR" dirty="0"/>
          </a:p>
          <a:p>
            <a:endParaRPr lang="tr-TR" dirty="0"/>
          </a:p>
          <a:p>
            <a:endParaRPr lang="tr-TR" dirty="0"/>
          </a:p>
          <a:p>
            <a:endParaRPr lang="tr-TR" dirty="0"/>
          </a:p>
          <a:p>
            <a:endParaRPr lang="tr-TR" dirty="0"/>
          </a:p>
          <a:p>
            <a:r>
              <a:rPr lang="tr-TR" dirty="0"/>
              <a:t>Yapılan bir çalışmada çocuklara </a:t>
            </a:r>
            <a:r>
              <a:rPr lang="tr-TR" dirty="0">
                <a:latin typeface="+mj-lt"/>
              </a:rPr>
              <a:t>aşılamadan sonra 24 saat içinde 6-8 saat aralıklarla 3 doz olmak üzere asetaminofen verilmiş ve çalışmanın sonucunda asetaminofen alan ve almayan gruplar arasında ateş görülme sıklığı benzer saptanmıştır. </a:t>
            </a:r>
          </a:p>
          <a:p>
            <a:endParaRPr lang="tr-TR" dirty="0"/>
          </a:p>
        </p:txBody>
      </p:sp>
      <p:pic>
        <p:nvPicPr>
          <p:cNvPr id="5" name="Resim 4">
            <a:extLst>
              <a:ext uri="{FF2B5EF4-FFF2-40B4-BE49-F238E27FC236}">
                <a16:creationId xmlns:a16="http://schemas.microsoft.com/office/drawing/2014/main" id="{747DE4FE-126D-6A57-09FF-6386D1B5EFD7}"/>
              </a:ext>
            </a:extLst>
          </p:cNvPr>
          <p:cNvPicPr>
            <a:picLocks noChangeAspect="1"/>
          </p:cNvPicPr>
          <p:nvPr/>
        </p:nvPicPr>
        <p:blipFill>
          <a:blip r:embed="rId3"/>
          <a:stretch>
            <a:fillRect/>
          </a:stretch>
        </p:blipFill>
        <p:spPr>
          <a:xfrm>
            <a:off x="1336964" y="1450443"/>
            <a:ext cx="9320068" cy="2644369"/>
          </a:xfrm>
          <a:prstGeom prst="rect">
            <a:avLst/>
          </a:prstGeom>
        </p:spPr>
      </p:pic>
    </p:spTree>
    <p:extLst>
      <p:ext uri="{BB962C8B-B14F-4D97-AF65-F5344CB8AC3E}">
        <p14:creationId xmlns:p14="http://schemas.microsoft.com/office/powerpoint/2010/main" val="668173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97AACE-4357-0B08-1067-4F941A8412E1}"/>
              </a:ext>
            </a:extLst>
          </p:cNvPr>
          <p:cNvSpPr>
            <a:spLocks noGrp="1"/>
          </p:cNvSpPr>
          <p:nvPr>
            <p:ph type="title"/>
          </p:nvPr>
        </p:nvSpPr>
        <p:spPr/>
        <p:txBody>
          <a:bodyPr>
            <a:normAutofit fontScale="90000"/>
          </a:bodyPr>
          <a:lstStyle/>
          <a:p>
            <a:r>
              <a:rPr lang="tr-TR" dirty="0">
                <a:solidFill>
                  <a:srgbClr val="FF0000"/>
                </a:solidFill>
              </a:rPr>
              <a:t>Henüz Aşı Şemasına Dahil Edilmeyen (Ancak Ülkemizde Ruhsatlandırılmış Olup Mevcut Olan) Aşılar ;</a:t>
            </a:r>
          </a:p>
        </p:txBody>
      </p:sp>
      <p:sp>
        <p:nvSpPr>
          <p:cNvPr id="3" name="İçerik Yer Tutucusu 2">
            <a:extLst>
              <a:ext uri="{FF2B5EF4-FFF2-40B4-BE49-F238E27FC236}">
                <a16:creationId xmlns:a16="http://schemas.microsoft.com/office/drawing/2014/main" id="{87BD7F6D-6FAD-364D-0A11-DEA9C965A3CE}"/>
              </a:ext>
            </a:extLst>
          </p:cNvPr>
          <p:cNvSpPr>
            <a:spLocks noGrp="1"/>
          </p:cNvSpPr>
          <p:nvPr>
            <p:ph idx="1"/>
          </p:nvPr>
        </p:nvSpPr>
        <p:spPr/>
        <p:txBody>
          <a:bodyPr/>
          <a:lstStyle/>
          <a:p>
            <a:endParaRPr lang="tr-TR" dirty="0"/>
          </a:p>
          <a:p>
            <a:r>
              <a:rPr lang="tr-TR" dirty="0"/>
              <a:t> </a:t>
            </a:r>
            <a:r>
              <a:rPr lang="tr-TR" dirty="0" err="1"/>
              <a:t>Rotavirus</a:t>
            </a:r>
            <a:r>
              <a:rPr lang="tr-TR" dirty="0"/>
              <a:t> aşısı (RV) (</a:t>
            </a:r>
            <a:r>
              <a:rPr lang="tr-TR" dirty="0" err="1"/>
              <a:t>Rotarix,Rotateg</a:t>
            </a:r>
            <a:r>
              <a:rPr lang="tr-TR" dirty="0"/>
              <a:t>) </a:t>
            </a:r>
          </a:p>
          <a:p>
            <a:r>
              <a:rPr lang="tr-TR" dirty="0"/>
              <a:t> İnfluenza aşısı (IV) </a:t>
            </a:r>
          </a:p>
          <a:p>
            <a:r>
              <a:rPr lang="tr-TR" dirty="0"/>
              <a:t> Human </a:t>
            </a:r>
            <a:r>
              <a:rPr lang="tr-TR" dirty="0" err="1"/>
              <a:t>papillomavirus</a:t>
            </a:r>
            <a:r>
              <a:rPr lang="tr-TR" dirty="0"/>
              <a:t> aşısı (HPV) (</a:t>
            </a:r>
            <a:r>
              <a:rPr lang="tr-TR" dirty="0" err="1"/>
              <a:t>Gardasil,Cervarix</a:t>
            </a:r>
            <a:r>
              <a:rPr lang="tr-TR" dirty="0"/>
              <a:t>) </a:t>
            </a:r>
          </a:p>
          <a:p>
            <a:r>
              <a:rPr lang="tr-TR" dirty="0"/>
              <a:t> Konjuge </a:t>
            </a:r>
            <a:r>
              <a:rPr lang="tr-TR" dirty="0" err="1"/>
              <a:t>meningokok</a:t>
            </a:r>
            <a:r>
              <a:rPr lang="tr-TR" dirty="0"/>
              <a:t> aşısı (KMA). (</a:t>
            </a:r>
            <a:r>
              <a:rPr lang="tr-TR" dirty="0" err="1"/>
              <a:t>Mencevax</a:t>
            </a:r>
            <a:r>
              <a:rPr lang="tr-TR" dirty="0"/>
              <a:t>)</a:t>
            </a:r>
          </a:p>
        </p:txBody>
      </p:sp>
    </p:spTree>
    <p:extLst>
      <p:ext uri="{BB962C8B-B14F-4D97-AF65-F5344CB8AC3E}">
        <p14:creationId xmlns:p14="http://schemas.microsoft.com/office/powerpoint/2010/main" val="3754510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D32779-E9AF-AD98-5331-07D15F8A6C16}"/>
              </a:ext>
            </a:extLst>
          </p:cNvPr>
          <p:cNvSpPr>
            <a:spLocks noGrp="1"/>
          </p:cNvSpPr>
          <p:nvPr>
            <p:ph type="title"/>
          </p:nvPr>
        </p:nvSpPr>
        <p:spPr/>
        <p:txBody>
          <a:bodyPr/>
          <a:lstStyle/>
          <a:p>
            <a:r>
              <a:rPr lang="tr-TR" dirty="0">
                <a:solidFill>
                  <a:srgbClr val="FF0000"/>
                </a:solidFill>
              </a:rPr>
              <a:t>MENİNGOKOK</a:t>
            </a:r>
          </a:p>
        </p:txBody>
      </p:sp>
      <p:sp>
        <p:nvSpPr>
          <p:cNvPr id="3" name="İçerik Yer Tutucusu 2">
            <a:extLst>
              <a:ext uri="{FF2B5EF4-FFF2-40B4-BE49-F238E27FC236}">
                <a16:creationId xmlns:a16="http://schemas.microsoft.com/office/drawing/2014/main" id="{789A08F0-8279-D573-9347-09D9A567D60D}"/>
              </a:ext>
            </a:extLst>
          </p:cNvPr>
          <p:cNvSpPr>
            <a:spLocks noGrp="1"/>
          </p:cNvSpPr>
          <p:nvPr>
            <p:ph idx="1"/>
          </p:nvPr>
        </p:nvSpPr>
        <p:spPr/>
        <p:txBody>
          <a:bodyPr/>
          <a:lstStyle/>
          <a:p>
            <a:r>
              <a:rPr lang="tr-TR" dirty="0"/>
              <a:t>Damlacık yolu ile bulaş</a:t>
            </a:r>
          </a:p>
          <a:p>
            <a:r>
              <a:rPr lang="tr-TR" b="1" dirty="0"/>
              <a:t>En sık 5 yaş altı çocuklarda </a:t>
            </a:r>
          </a:p>
          <a:p>
            <a:r>
              <a:rPr lang="tr-TR" dirty="0" err="1"/>
              <a:t>Serogrup</a:t>
            </a:r>
            <a:r>
              <a:rPr lang="tr-TR" dirty="0"/>
              <a:t> b &lt;2 yaş çocuklarda </a:t>
            </a:r>
            <a:r>
              <a:rPr lang="tr-TR" dirty="0" err="1"/>
              <a:t>meningokokal</a:t>
            </a:r>
            <a:r>
              <a:rPr lang="tr-TR" dirty="0"/>
              <a:t> hastalıkların %30’undan,</a:t>
            </a:r>
          </a:p>
          <a:p>
            <a:r>
              <a:rPr lang="tr-TR" dirty="0"/>
              <a:t> </a:t>
            </a:r>
            <a:r>
              <a:rPr lang="tr-TR" dirty="0" err="1"/>
              <a:t>Serogrup</a:t>
            </a:r>
            <a:r>
              <a:rPr lang="tr-TR" dirty="0"/>
              <a:t> Y sporadik olguların %30’undan sorumludur.</a:t>
            </a:r>
          </a:p>
          <a:p>
            <a:r>
              <a:rPr lang="tr-TR" dirty="0"/>
              <a:t> </a:t>
            </a:r>
            <a:r>
              <a:rPr lang="tr-TR" dirty="0" err="1"/>
              <a:t>Serogrup</a:t>
            </a:r>
            <a:r>
              <a:rPr lang="tr-TR" dirty="0"/>
              <a:t> A ve C ise salgın nedenidir.</a:t>
            </a:r>
          </a:p>
          <a:p>
            <a:r>
              <a:rPr lang="tr-TR" dirty="0"/>
              <a:t>Polisakkarit, konjuge ve protein bazlı farklı aşı seçenekleri mevcut</a:t>
            </a:r>
          </a:p>
        </p:txBody>
      </p:sp>
      <p:pic>
        <p:nvPicPr>
          <p:cNvPr id="5" name="Resim 4">
            <a:extLst>
              <a:ext uri="{FF2B5EF4-FFF2-40B4-BE49-F238E27FC236}">
                <a16:creationId xmlns:a16="http://schemas.microsoft.com/office/drawing/2014/main" id="{A31D370D-CEA8-81A0-66BA-D59450AC09C1}"/>
              </a:ext>
            </a:extLst>
          </p:cNvPr>
          <p:cNvPicPr>
            <a:picLocks noChangeAspect="1"/>
          </p:cNvPicPr>
          <p:nvPr/>
        </p:nvPicPr>
        <p:blipFill>
          <a:blip r:embed="rId2"/>
          <a:stretch>
            <a:fillRect/>
          </a:stretch>
        </p:blipFill>
        <p:spPr>
          <a:xfrm>
            <a:off x="7723274" y="365125"/>
            <a:ext cx="2982349" cy="1842140"/>
          </a:xfrm>
          <a:prstGeom prst="rect">
            <a:avLst/>
          </a:prstGeom>
        </p:spPr>
      </p:pic>
    </p:spTree>
    <p:extLst>
      <p:ext uri="{BB962C8B-B14F-4D97-AF65-F5344CB8AC3E}">
        <p14:creationId xmlns:p14="http://schemas.microsoft.com/office/powerpoint/2010/main" val="392512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AEA2BE-7955-BE70-19D8-DFDBBCDC535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828514D2-5704-A8DB-F29D-6E2B2A734C45}"/>
              </a:ext>
            </a:extLst>
          </p:cNvPr>
          <p:cNvSpPr>
            <a:spLocks noGrp="1"/>
          </p:cNvSpPr>
          <p:nvPr>
            <p:ph idx="1"/>
          </p:nvPr>
        </p:nvSpPr>
        <p:spPr>
          <a:xfrm>
            <a:off x="1616135" y="1806005"/>
            <a:ext cx="5541818" cy="4351338"/>
          </a:xfrm>
        </p:spPr>
        <p:txBody>
          <a:bodyPr/>
          <a:lstStyle/>
          <a:p>
            <a:r>
              <a:rPr lang="tr-TR" b="1" dirty="0"/>
              <a:t>Aşılamada amaç</a:t>
            </a:r>
            <a:r>
              <a:rPr lang="tr-TR" dirty="0"/>
              <a:t> </a:t>
            </a:r>
            <a:r>
              <a:rPr lang="tr-TR" dirty="0">
                <a:solidFill>
                  <a:srgbClr val="FF0000"/>
                </a:solidFill>
              </a:rPr>
              <a:t>hastalıkları oluşmadan önlemek</a:t>
            </a:r>
            <a:r>
              <a:rPr lang="tr-TR" dirty="0"/>
              <a:t>tir.</a:t>
            </a:r>
          </a:p>
        </p:txBody>
      </p:sp>
      <p:pic>
        <p:nvPicPr>
          <p:cNvPr id="4" name="Resim 3">
            <a:extLst>
              <a:ext uri="{FF2B5EF4-FFF2-40B4-BE49-F238E27FC236}">
                <a16:creationId xmlns:a16="http://schemas.microsoft.com/office/drawing/2014/main" id="{24E38539-FB30-FD80-785A-99D123616047}"/>
              </a:ext>
            </a:extLst>
          </p:cNvPr>
          <p:cNvPicPr>
            <a:picLocks noChangeAspect="1"/>
          </p:cNvPicPr>
          <p:nvPr/>
        </p:nvPicPr>
        <p:blipFill>
          <a:blip r:embed="rId2"/>
          <a:stretch>
            <a:fillRect/>
          </a:stretch>
        </p:blipFill>
        <p:spPr>
          <a:xfrm>
            <a:off x="7620698" y="365125"/>
            <a:ext cx="3060457" cy="5907536"/>
          </a:xfrm>
          <a:prstGeom prst="rect">
            <a:avLst/>
          </a:prstGeom>
        </p:spPr>
      </p:pic>
      <p:pic>
        <p:nvPicPr>
          <p:cNvPr id="5" name="Resim 4">
            <a:extLst>
              <a:ext uri="{FF2B5EF4-FFF2-40B4-BE49-F238E27FC236}">
                <a16:creationId xmlns:a16="http://schemas.microsoft.com/office/drawing/2014/main" id="{5B84200A-C760-DFFD-629F-EEF144791547}"/>
              </a:ext>
            </a:extLst>
          </p:cNvPr>
          <p:cNvPicPr>
            <a:picLocks noChangeAspect="1"/>
          </p:cNvPicPr>
          <p:nvPr/>
        </p:nvPicPr>
        <p:blipFill>
          <a:blip r:embed="rId3"/>
          <a:stretch>
            <a:fillRect/>
          </a:stretch>
        </p:blipFill>
        <p:spPr>
          <a:xfrm>
            <a:off x="1187211" y="1806005"/>
            <a:ext cx="647267" cy="647267"/>
          </a:xfrm>
          <a:prstGeom prst="rect">
            <a:avLst/>
          </a:prstGeom>
        </p:spPr>
      </p:pic>
    </p:spTree>
    <p:extLst>
      <p:ext uri="{BB962C8B-B14F-4D97-AF65-F5344CB8AC3E}">
        <p14:creationId xmlns:p14="http://schemas.microsoft.com/office/powerpoint/2010/main" val="1738101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32936D-3CA6-5E4F-D884-88FE868395CE}"/>
              </a:ext>
            </a:extLst>
          </p:cNvPr>
          <p:cNvSpPr>
            <a:spLocks noGrp="1"/>
          </p:cNvSpPr>
          <p:nvPr>
            <p:ph type="title"/>
          </p:nvPr>
        </p:nvSpPr>
        <p:spPr/>
        <p:txBody>
          <a:bodyPr/>
          <a:lstStyle/>
          <a:p>
            <a:r>
              <a:rPr lang="tr-TR" dirty="0">
                <a:solidFill>
                  <a:srgbClr val="FF0000"/>
                </a:solidFill>
              </a:rPr>
              <a:t>MENİNGOKOK AŞISI</a:t>
            </a:r>
            <a:endParaRPr lang="tr-TR" dirty="0"/>
          </a:p>
        </p:txBody>
      </p:sp>
      <p:sp>
        <p:nvSpPr>
          <p:cNvPr id="3" name="İçerik Yer Tutucusu 2">
            <a:extLst>
              <a:ext uri="{FF2B5EF4-FFF2-40B4-BE49-F238E27FC236}">
                <a16:creationId xmlns:a16="http://schemas.microsoft.com/office/drawing/2014/main" id="{A34DFD20-2602-6EB7-4320-C3CA987C1302}"/>
              </a:ext>
            </a:extLst>
          </p:cNvPr>
          <p:cNvSpPr>
            <a:spLocks noGrp="1"/>
          </p:cNvSpPr>
          <p:nvPr>
            <p:ph idx="1"/>
          </p:nvPr>
        </p:nvSpPr>
        <p:spPr/>
        <p:txBody>
          <a:bodyPr/>
          <a:lstStyle/>
          <a:p>
            <a:r>
              <a:rPr lang="tr-TR" b="1" dirty="0" err="1"/>
              <a:t>MenACWY</a:t>
            </a:r>
            <a:endParaRPr lang="tr-TR" b="1" dirty="0"/>
          </a:p>
          <a:p>
            <a:pPr lvl="1"/>
            <a:r>
              <a:rPr lang="tr-TR" dirty="0"/>
              <a:t>4 </a:t>
            </a:r>
            <a:r>
              <a:rPr lang="tr-TR" dirty="0" err="1"/>
              <a:t>valanlı</a:t>
            </a:r>
            <a:r>
              <a:rPr lang="tr-TR" dirty="0"/>
              <a:t> </a:t>
            </a:r>
            <a:r>
              <a:rPr lang="tr-TR" dirty="0" err="1"/>
              <a:t>meningokok</a:t>
            </a:r>
            <a:r>
              <a:rPr lang="tr-TR" dirty="0"/>
              <a:t> aşısı (A,C,Y,W135)</a:t>
            </a:r>
            <a:endParaRPr lang="tr-TR" b="1" dirty="0"/>
          </a:p>
          <a:p>
            <a:pPr lvl="1"/>
            <a:r>
              <a:rPr lang="tr-TR" dirty="0" err="1"/>
              <a:t>İnaktif</a:t>
            </a:r>
            <a:r>
              <a:rPr lang="tr-TR" dirty="0"/>
              <a:t> bir aşıdır. </a:t>
            </a:r>
          </a:p>
          <a:p>
            <a:pPr lvl="1"/>
            <a:r>
              <a:rPr lang="tr-TR" dirty="0"/>
              <a:t>IM uygulanır. </a:t>
            </a:r>
          </a:p>
          <a:p>
            <a:pPr lvl="1"/>
            <a:r>
              <a:rPr lang="tr-TR" dirty="0"/>
              <a:t>İlk doz 11-12 yaş arası ve </a:t>
            </a:r>
            <a:r>
              <a:rPr lang="tr-TR" dirty="0" err="1"/>
              <a:t>rapel</a:t>
            </a:r>
            <a:r>
              <a:rPr lang="tr-TR" dirty="0"/>
              <a:t> doz 16 yaşında önerilmektedir. </a:t>
            </a:r>
          </a:p>
          <a:p>
            <a:pPr lvl="1"/>
            <a:r>
              <a:rPr lang="tr-TR" dirty="0"/>
              <a:t>2 yaşın altındaki çocuklarda uzun süreli immün yanıt oluşturamaz. </a:t>
            </a:r>
          </a:p>
          <a:p>
            <a:pPr lvl="1"/>
            <a:r>
              <a:rPr lang="tr-TR" dirty="0" err="1"/>
              <a:t>Nimenrix</a:t>
            </a:r>
            <a:r>
              <a:rPr lang="tr-TR" dirty="0"/>
              <a:t>, </a:t>
            </a:r>
            <a:r>
              <a:rPr lang="tr-TR" dirty="0" err="1"/>
              <a:t>Manveo</a:t>
            </a:r>
            <a:r>
              <a:rPr lang="tr-TR" dirty="0"/>
              <a:t>, </a:t>
            </a:r>
            <a:r>
              <a:rPr lang="tr-TR" dirty="0" err="1"/>
              <a:t>Menactra</a:t>
            </a:r>
            <a:r>
              <a:rPr lang="tr-TR" dirty="0"/>
              <a:t> </a:t>
            </a:r>
            <a:endParaRPr lang="tr-TR" b="1" dirty="0"/>
          </a:p>
        </p:txBody>
      </p:sp>
    </p:spTree>
    <p:extLst>
      <p:ext uri="{BB962C8B-B14F-4D97-AF65-F5344CB8AC3E}">
        <p14:creationId xmlns:p14="http://schemas.microsoft.com/office/powerpoint/2010/main" val="1109589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C8CDC6-2A85-9151-F8C0-AC4AE96E403C}"/>
              </a:ext>
            </a:extLst>
          </p:cNvPr>
          <p:cNvSpPr>
            <a:spLocks noGrp="1"/>
          </p:cNvSpPr>
          <p:nvPr>
            <p:ph type="title"/>
          </p:nvPr>
        </p:nvSpPr>
        <p:spPr/>
        <p:txBody>
          <a:bodyPr/>
          <a:lstStyle/>
          <a:p>
            <a:r>
              <a:rPr lang="tr-TR" dirty="0">
                <a:solidFill>
                  <a:srgbClr val="FF0000"/>
                </a:solidFill>
              </a:rPr>
              <a:t>MENİNGOKOK AŞISI</a:t>
            </a:r>
            <a:endParaRPr lang="tr-TR" dirty="0"/>
          </a:p>
        </p:txBody>
      </p:sp>
      <p:sp>
        <p:nvSpPr>
          <p:cNvPr id="3" name="İçerik Yer Tutucusu 2">
            <a:extLst>
              <a:ext uri="{FF2B5EF4-FFF2-40B4-BE49-F238E27FC236}">
                <a16:creationId xmlns:a16="http://schemas.microsoft.com/office/drawing/2014/main" id="{AB9660F1-02AC-EAE0-E464-A2D7F78E6077}"/>
              </a:ext>
            </a:extLst>
          </p:cNvPr>
          <p:cNvSpPr>
            <a:spLocks noGrp="1"/>
          </p:cNvSpPr>
          <p:nvPr>
            <p:ph idx="1"/>
          </p:nvPr>
        </p:nvSpPr>
        <p:spPr/>
        <p:txBody>
          <a:bodyPr/>
          <a:lstStyle/>
          <a:p>
            <a:r>
              <a:rPr lang="tr-TR" b="1" dirty="0" err="1"/>
              <a:t>MenACWY</a:t>
            </a:r>
            <a:endParaRPr lang="tr-TR" b="1" dirty="0"/>
          </a:p>
          <a:p>
            <a:pPr lvl="1"/>
            <a:r>
              <a:rPr lang="tr-TR" dirty="0" err="1"/>
              <a:t>Nimenrix</a:t>
            </a:r>
            <a:r>
              <a:rPr lang="tr-TR" dirty="0"/>
              <a:t>, </a:t>
            </a:r>
            <a:r>
              <a:rPr lang="tr-TR" dirty="0" err="1"/>
              <a:t>Menveo</a:t>
            </a:r>
            <a:r>
              <a:rPr lang="tr-TR" dirty="0"/>
              <a:t>, </a:t>
            </a:r>
            <a:r>
              <a:rPr lang="tr-TR" dirty="0" err="1"/>
              <a:t>Menactra</a:t>
            </a:r>
            <a:r>
              <a:rPr lang="tr-TR" dirty="0"/>
              <a:t> </a:t>
            </a:r>
          </a:p>
          <a:p>
            <a:pPr lvl="1"/>
            <a:r>
              <a:rPr lang="tr-TR" dirty="0"/>
              <a:t>2010 yılında FDA tarafından 11-55 yaş arasında tek doz uygulama için onaylanmıştır. </a:t>
            </a:r>
          </a:p>
          <a:p>
            <a:pPr lvl="1"/>
            <a:r>
              <a:rPr lang="tr-TR" dirty="0"/>
              <a:t>2013 yılında FDA </a:t>
            </a:r>
            <a:r>
              <a:rPr lang="tr-TR" dirty="0" err="1"/>
              <a:t>Menveo’nun</a:t>
            </a:r>
            <a:r>
              <a:rPr lang="tr-TR" dirty="0"/>
              <a:t> iki ay üzeri bebeklerde kullanılabileceğini belirtmiştir. </a:t>
            </a:r>
          </a:p>
          <a:p>
            <a:pPr lvl="1"/>
            <a:r>
              <a:rPr lang="tr-TR" dirty="0"/>
              <a:t>Ülkemizde de risk grubuna bakılmaksızın 2 aydan itibaren uygulanması onaylanmıştır. </a:t>
            </a:r>
          </a:p>
          <a:p>
            <a:pPr lvl="1"/>
            <a:endParaRPr lang="tr-TR" b="1" dirty="0"/>
          </a:p>
          <a:p>
            <a:pPr lvl="1"/>
            <a:endParaRPr lang="tr-TR" b="1" dirty="0"/>
          </a:p>
        </p:txBody>
      </p:sp>
    </p:spTree>
    <p:extLst>
      <p:ext uri="{BB962C8B-B14F-4D97-AF65-F5344CB8AC3E}">
        <p14:creationId xmlns:p14="http://schemas.microsoft.com/office/powerpoint/2010/main" val="2799861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D77B28-1D38-E8B3-7DA5-5565627277FA}"/>
              </a:ext>
            </a:extLst>
          </p:cNvPr>
          <p:cNvSpPr>
            <a:spLocks noGrp="1"/>
          </p:cNvSpPr>
          <p:nvPr>
            <p:ph type="title"/>
          </p:nvPr>
        </p:nvSpPr>
        <p:spPr/>
        <p:txBody>
          <a:bodyPr/>
          <a:lstStyle/>
          <a:p>
            <a:r>
              <a:rPr lang="tr-TR" dirty="0">
                <a:solidFill>
                  <a:srgbClr val="FF0000"/>
                </a:solidFill>
              </a:rPr>
              <a:t>MENİNGOKOK AŞISI</a:t>
            </a:r>
            <a:endParaRPr lang="tr-TR" dirty="0"/>
          </a:p>
        </p:txBody>
      </p:sp>
      <p:sp>
        <p:nvSpPr>
          <p:cNvPr id="3" name="İçerik Yer Tutucusu 2">
            <a:extLst>
              <a:ext uri="{FF2B5EF4-FFF2-40B4-BE49-F238E27FC236}">
                <a16:creationId xmlns:a16="http://schemas.microsoft.com/office/drawing/2014/main" id="{EEBB71F5-0A91-36AF-9190-48A4990CEF74}"/>
              </a:ext>
            </a:extLst>
          </p:cNvPr>
          <p:cNvSpPr>
            <a:spLocks noGrp="1"/>
          </p:cNvSpPr>
          <p:nvPr>
            <p:ph idx="1"/>
          </p:nvPr>
        </p:nvSpPr>
        <p:spPr/>
        <p:txBody>
          <a:bodyPr/>
          <a:lstStyle/>
          <a:p>
            <a:r>
              <a:rPr lang="tr-TR" b="1" dirty="0" err="1"/>
              <a:t>MenACWY</a:t>
            </a:r>
            <a:endParaRPr lang="tr-TR" b="1" dirty="0"/>
          </a:p>
          <a:p>
            <a:pPr lvl="1"/>
            <a:r>
              <a:rPr lang="tr-TR" dirty="0">
                <a:effectLst>
                  <a:outerShdw blurRad="38100" dist="38100" dir="2700000" algn="tl">
                    <a:srgbClr val="000000">
                      <a:alpha val="43137"/>
                    </a:srgbClr>
                  </a:outerShdw>
                </a:effectLst>
              </a:rPr>
              <a:t>2 aylık bebek</a:t>
            </a:r>
            <a:r>
              <a:rPr lang="tr-TR" dirty="0"/>
              <a:t>; </a:t>
            </a:r>
            <a:r>
              <a:rPr lang="tr-TR" dirty="0">
                <a:effectLst>
                  <a:outerShdw blurRad="38100" dist="38100" dir="2700000" algn="tl">
                    <a:srgbClr val="000000">
                      <a:alpha val="43137"/>
                    </a:srgbClr>
                  </a:outerShdw>
                </a:effectLst>
              </a:rPr>
              <a:t>2-4-6 ve 12. aylarda 4 doz </a:t>
            </a:r>
          </a:p>
          <a:p>
            <a:pPr lvl="1"/>
            <a:r>
              <a:rPr lang="tr-TR" dirty="0">
                <a:effectLst>
                  <a:outerShdw blurRad="38100" dist="38100" dir="2700000" algn="tl">
                    <a:srgbClr val="000000">
                      <a:alpha val="43137"/>
                    </a:srgbClr>
                  </a:outerShdw>
                </a:effectLst>
              </a:rPr>
              <a:t>7-23 aylık bebek; 2. doz 12 ay ve üzerinde ve ilk dozdan en az 3 ay sonra olacak şekilde, 2 doz </a:t>
            </a:r>
          </a:p>
          <a:p>
            <a:pPr lvl="1"/>
            <a:r>
              <a:rPr lang="tr-TR" dirty="0">
                <a:effectLst>
                  <a:outerShdw blurRad="38100" dist="38100" dir="2700000" algn="tl">
                    <a:srgbClr val="000000">
                      <a:alpha val="43137"/>
                    </a:srgbClr>
                  </a:outerShdw>
                </a:effectLst>
              </a:rPr>
              <a:t>2-10 yaş çocuk; Tek doz </a:t>
            </a:r>
            <a:r>
              <a:rPr lang="tr-TR" dirty="0"/>
              <a:t>uygulanır. </a:t>
            </a:r>
            <a:r>
              <a:rPr lang="tr-TR" dirty="0" err="1"/>
              <a:t>Meningokokal</a:t>
            </a:r>
            <a:r>
              <a:rPr lang="tr-TR" dirty="0"/>
              <a:t> hastalık açısından yüksek riskin devam ettiği 2-5 yaş arası çocuklara, ilk dozdan 2 ay sonra 2. bir doz yapılabilir. </a:t>
            </a:r>
          </a:p>
        </p:txBody>
      </p:sp>
    </p:spTree>
    <p:extLst>
      <p:ext uri="{BB962C8B-B14F-4D97-AF65-F5344CB8AC3E}">
        <p14:creationId xmlns:p14="http://schemas.microsoft.com/office/powerpoint/2010/main" val="2115159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52437B-20F6-49F5-8624-8921B6365B43}"/>
              </a:ext>
            </a:extLst>
          </p:cNvPr>
          <p:cNvSpPr>
            <a:spLocks noGrp="1"/>
          </p:cNvSpPr>
          <p:nvPr>
            <p:ph type="title"/>
          </p:nvPr>
        </p:nvSpPr>
        <p:spPr/>
        <p:txBody>
          <a:bodyPr/>
          <a:lstStyle/>
          <a:p>
            <a:r>
              <a:rPr lang="tr-TR" dirty="0">
                <a:solidFill>
                  <a:srgbClr val="FF0000"/>
                </a:solidFill>
              </a:rPr>
              <a:t>MENİNGOKOK AŞISI</a:t>
            </a:r>
            <a:endParaRPr lang="tr-TR" dirty="0"/>
          </a:p>
        </p:txBody>
      </p:sp>
      <p:sp>
        <p:nvSpPr>
          <p:cNvPr id="3" name="İçerik Yer Tutucusu 2">
            <a:extLst>
              <a:ext uri="{FF2B5EF4-FFF2-40B4-BE49-F238E27FC236}">
                <a16:creationId xmlns:a16="http://schemas.microsoft.com/office/drawing/2014/main" id="{C4D93AA7-8C11-665F-D80E-D9868C87B737}"/>
              </a:ext>
            </a:extLst>
          </p:cNvPr>
          <p:cNvSpPr>
            <a:spLocks noGrp="1"/>
          </p:cNvSpPr>
          <p:nvPr>
            <p:ph idx="1"/>
          </p:nvPr>
        </p:nvSpPr>
        <p:spPr/>
        <p:txBody>
          <a:bodyPr/>
          <a:lstStyle/>
          <a:p>
            <a:r>
              <a:rPr lang="tr-TR" b="1" dirty="0" err="1"/>
              <a:t>Serogrup</a:t>
            </a:r>
            <a:r>
              <a:rPr lang="tr-TR" b="1" dirty="0"/>
              <a:t> B </a:t>
            </a:r>
            <a:r>
              <a:rPr lang="tr-TR" b="1" dirty="0" err="1"/>
              <a:t>meningokok</a:t>
            </a:r>
            <a:r>
              <a:rPr lang="tr-TR" b="1" dirty="0"/>
              <a:t> aşısı</a:t>
            </a:r>
          </a:p>
          <a:p>
            <a:pPr lvl="1"/>
            <a:r>
              <a:rPr lang="tr-TR" dirty="0"/>
              <a:t>Günümüzde </a:t>
            </a:r>
            <a:r>
              <a:rPr lang="tr-TR" dirty="0" err="1"/>
              <a:t>meningokok</a:t>
            </a:r>
            <a:r>
              <a:rPr lang="tr-TR" dirty="0"/>
              <a:t> B serotipine karşı geliştirilmiş iki türlü aşı bulunmaktadır. </a:t>
            </a:r>
            <a:r>
              <a:rPr lang="tr-TR" dirty="0" err="1"/>
              <a:t>Bexsero</a:t>
            </a:r>
            <a:r>
              <a:rPr lang="tr-TR" dirty="0"/>
              <a:t> ve </a:t>
            </a:r>
            <a:r>
              <a:rPr lang="tr-TR" dirty="0" err="1"/>
              <a:t>Trumenba</a:t>
            </a:r>
            <a:r>
              <a:rPr lang="tr-TR" dirty="0"/>
              <a:t> </a:t>
            </a:r>
          </a:p>
          <a:p>
            <a:pPr lvl="1"/>
            <a:r>
              <a:rPr lang="tr-TR" dirty="0"/>
              <a:t>Ülkemizde kullanım ruhsatı olan </a:t>
            </a:r>
            <a:r>
              <a:rPr lang="tr-TR" dirty="0">
                <a:sym typeface="Wingdings" panose="05000000000000000000" pitchFamily="2" charset="2"/>
              </a:rPr>
              <a:t> </a:t>
            </a:r>
            <a:r>
              <a:rPr lang="tr-TR" dirty="0" err="1">
                <a:sym typeface="Wingdings" panose="05000000000000000000" pitchFamily="2" charset="2"/>
              </a:rPr>
              <a:t>Bexsero</a:t>
            </a:r>
            <a:r>
              <a:rPr lang="tr-TR" dirty="0"/>
              <a:t> </a:t>
            </a:r>
          </a:p>
          <a:p>
            <a:pPr lvl="1"/>
            <a:r>
              <a:rPr lang="tr-TR" dirty="0"/>
              <a:t>Aşının etkinliğini arttırmak için </a:t>
            </a:r>
            <a:r>
              <a:rPr lang="tr-TR" dirty="0">
                <a:effectLst>
                  <a:outerShdw blurRad="38100" dist="38100" dir="2700000" algn="tl">
                    <a:srgbClr val="000000">
                      <a:alpha val="43137"/>
                    </a:srgbClr>
                  </a:outerShdw>
                </a:effectLst>
              </a:rPr>
              <a:t>ilk enjeksiyon 2 aylık iken </a:t>
            </a:r>
            <a:r>
              <a:rPr lang="tr-TR" dirty="0"/>
              <a:t>önerilmektedir.</a:t>
            </a:r>
          </a:p>
          <a:p>
            <a:pPr lvl="1"/>
            <a:r>
              <a:rPr lang="tr-TR" dirty="0">
                <a:effectLst>
                  <a:outerShdw blurRad="38100" dist="38100" dir="2700000" algn="tl">
                    <a:srgbClr val="000000">
                      <a:alpha val="43137"/>
                    </a:srgbClr>
                  </a:outerShdw>
                </a:effectLst>
              </a:rPr>
              <a:t>2 aydan itibaren 2., 4. ve 12. ayda 3 doz şeklinde </a:t>
            </a:r>
            <a:r>
              <a:rPr lang="tr-TR" dirty="0"/>
              <a:t>tüm infantlara uygulanmak üzere İngiltere Ulusal Aşı programına alınmıştır.</a:t>
            </a:r>
          </a:p>
        </p:txBody>
      </p:sp>
    </p:spTree>
    <p:extLst>
      <p:ext uri="{BB962C8B-B14F-4D97-AF65-F5344CB8AC3E}">
        <p14:creationId xmlns:p14="http://schemas.microsoft.com/office/powerpoint/2010/main" val="3746217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716B15-6F3C-B2A8-0340-EA28F5F39E88}"/>
              </a:ext>
            </a:extLst>
          </p:cNvPr>
          <p:cNvSpPr>
            <a:spLocks noGrp="1"/>
          </p:cNvSpPr>
          <p:nvPr>
            <p:ph type="title"/>
          </p:nvPr>
        </p:nvSpPr>
        <p:spPr/>
        <p:txBody>
          <a:bodyPr/>
          <a:lstStyle/>
          <a:p>
            <a:r>
              <a:rPr lang="tr-TR" dirty="0">
                <a:solidFill>
                  <a:srgbClr val="FF0000"/>
                </a:solidFill>
              </a:rPr>
              <a:t>HPV AŞISI</a:t>
            </a:r>
          </a:p>
        </p:txBody>
      </p:sp>
      <p:sp>
        <p:nvSpPr>
          <p:cNvPr id="3" name="İçerik Yer Tutucusu 2">
            <a:extLst>
              <a:ext uri="{FF2B5EF4-FFF2-40B4-BE49-F238E27FC236}">
                <a16:creationId xmlns:a16="http://schemas.microsoft.com/office/drawing/2014/main" id="{EAD1721C-497C-404C-A4FB-1C427307DB66}"/>
              </a:ext>
            </a:extLst>
          </p:cNvPr>
          <p:cNvSpPr>
            <a:spLocks noGrp="1"/>
          </p:cNvSpPr>
          <p:nvPr>
            <p:ph idx="1"/>
          </p:nvPr>
        </p:nvSpPr>
        <p:spPr/>
        <p:txBody>
          <a:bodyPr/>
          <a:lstStyle/>
          <a:p>
            <a:r>
              <a:rPr lang="tr-TR" dirty="0" err="1"/>
              <a:t>Rekombinant</a:t>
            </a:r>
            <a:r>
              <a:rPr lang="tr-TR" dirty="0"/>
              <a:t> DNA aşıları </a:t>
            </a:r>
          </a:p>
          <a:p>
            <a:r>
              <a:rPr lang="tr-TR" dirty="0" err="1"/>
              <a:t>Bivalan</a:t>
            </a:r>
            <a:r>
              <a:rPr lang="tr-TR" dirty="0"/>
              <a:t> aşı (</a:t>
            </a:r>
            <a:r>
              <a:rPr lang="tr-TR" dirty="0" err="1"/>
              <a:t>Cervarix</a:t>
            </a:r>
            <a:r>
              <a:rPr lang="tr-TR" dirty="0"/>
              <a:t>) HPV 16 ve 18 </a:t>
            </a:r>
          </a:p>
          <a:p>
            <a:r>
              <a:rPr lang="tr-TR" dirty="0" err="1"/>
              <a:t>Quadrivalan</a:t>
            </a:r>
            <a:r>
              <a:rPr lang="tr-TR" dirty="0"/>
              <a:t> aşı (</a:t>
            </a:r>
            <a:r>
              <a:rPr lang="tr-TR" dirty="0" err="1"/>
              <a:t>Gardasil</a:t>
            </a:r>
            <a:r>
              <a:rPr lang="tr-TR" dirty="0"/>
              <a:t>) HPV 6,11,16 ve 18 </a:t>
            </a:r>
          </a:p>
          <a:p>
            <a:r>
              <a:rPr lang="tr-TR" dirty="0"/>
              <a:t>Dokuz </a:t>
            </a:r>
            <a:r>
              <a:rPr lang="tr-TR" dirty="0" err="1"/>
              <a:t>valanlı</a:t>
            </a:r>
            <a:r>
              <a:rPr lang="tr-TR" dirty="0"/>
              <a:t> aşı (Gardasil-9) 6, 11, 16, 18, 31, 33, 45, 52 ve 58’e karşı koruyucudur. </a:t>
            </a:r>
          </a:p>
        </p:txBody>
      </p:sp>
      <p:pic>
        <p:nvPicPr>
          <p:cNvPr id="5" name="Resim 4">
            <a:extLst>
              <a:ext uri="{FF2B5EF4-FFF2-40B4-BE49-F238E27FC236}">
                <a16:creationId xmlns:a16="http://schemas.microsoft.com/office/drawing/2014/main" id="{7EEE6001-70DF-701B-520F-9BA55F41322B}"/>
              </a:ext>
            </a:extLst>
          </p:cNvPr>
          <p:cNvPicPr>
            <a:picLocks noChangeAspect="1"/>
          </p:cNvPicPr>
          <p:nvPr/>
        </p:nvPicPr>
        <p:blipFill>
          <a:blip r:embed="rId2"/>
          <a:stretch>
            <a:fillRect/>
          </a:stretch>
        </p:blipFill>
        <p:spPr>
          <a:xfrm>
            <a:off x="2438400" y="4563475"/>
            <a:ext cx="7315200" cy="1748425"/>
          </a:xfrm>
          <a:prstGeom prst="rect">
            <a:avLst/>
          </a:prstGeom>
        </p:spPr>
      </p:pic>
    </p:spTree>
    <p:extLst>
      <p:ext uri="{BB962C8B-B14F-4D97-AF65-F5344CB8AC3E}">
        <p14:creationId xmlns:p14="http://schemas.microsoft.com/office/powerpoint/2010/main" val="15125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429A76-BC93-0EBF-1E3F-FFCA562C679A}"/>
              </a:ext>
            </a:extLst>
          </p:cNvPr>
          <p:cNvSpPr>
            <a:spLocks noGrp="1"/>
          </p:cNvSpPr>
          <p:nvPr>
            <p:ph type="title"/>
          </p:nvPr>
        </p:nvSpPr>
        <p:spPr/>
        <p:txBody>
          <a:bodyPr/>
          <a:lstStyle/>
          <a:p>
            <a:r>
              <a:rPr lang="tr-TR" dirty="0">
                <a:solidFill>
                  <a:srgbClr val="FF0000"/>
                </a:solidFill>
              </a:rPr>
              <a:t>HPV AŞISI</a:t>
            </a:r>
            <a:endParaRPr lang="tr-TR" dirty="0"/>
          </a:p>
        </p:txBody>
      </p:sp>
      <p:sp>
        <p:nvSpPr>
          <p:cNvPr id="3" name="İçerik Yer Tutucusu 2">
            <a:extLst>
              <a:ext uri="{FF2B5EF4-FFF2-40B4-BE49-F238E27FC236}">
                <a16:creationId xmlns:a16="http://schemas.microsoft.com/office/drawing/2014/main" id="{C02E6AF7-2CE7-170C-EFA3-C12535B9B19D}"/>
              </a:ext>
            </a:extLst>
          </p:cNvPr>
          <p:cNvSpPr>
            <a:spLocks noGrp="1"/>
          </p:cNvSpPr>
          <p:nvPr>
            <p:ph idx="1"/>
          </p:nvPr>
        </p:nvSpPr>
        <p:spPr/>
        <p:txBody>
          <a:bodyPr/>
          <a:lstStyle/>
          <a:p>
            <a:r>
              <a:rPr lang="tr-TR" dirty="0"/>
              <a:t>9-13 yaş öncelikli </a:t>
            </a:r>
          </a:p>
          <a:p>
            <a:r>
              <a:rPr lang="tr-TR" dirty="0"/>
              <a:t>&gt;25 yaş etkili ve güvenli</a:t>
            </a:r>
          </a:p>
          <a:p>
            <a:r>
              <a:rPr lang="tr-TR" dirty="0"/>
              <a:t>ABD’de HPV aşısı 45 yaşına kadar onay almıştır.</a:t>
            </a:r>
          </a:p>
          <a:p>
            <a:endParaRPr lang="tr-TR" dirty="0"/>
          </a:p>
          <a:p>
            <a:endParaRPr lang="tr-TR" dirty="0"/>
          </a:p>
        </p:txBody>
      </p:sp>
      <p:pic>
        <p:nvPicPr>
          <p:cNvPr id="5" name="Resim 4">
            <a:extLst>
              <a:ext uri="{FF2B5EF4-FFF2-40B4-BE49-F238E27FC236}">
                <a16:creationId xmlns:a16="http://schemas.microsoft.com/office/drawing/2014/main" id="{1868E88E-26EB-5BC7-A4B5-F881ED0B27EC}"/>
              </a:ext>
            </a:extLst>
          </p:cNvPr>
          <p:cNvPicPr>
            <a:picLocks noChangeAspect="1"/>
          </p:cNvPicPr>
          <p:nvPr/>
        </p:nvPicPr>
        <p:blipFill>
          <a:blip r:embed="rId3"/>
          <a:stretch>
            <a:fillRect/>
          </a:stretch>
        </p:blipFill>
        <p:spPr>
          <a:xfrm>
            <a:off x="2195041" y="3429000"/>
            <a:ext cx="7087214" cy="3139712"/>
          </a:xfrm>
          <a:prstGeom prst="rect">
            <a:avLst/>
          </a:prstGeom>
        </p:spPr>
      </p:pic>
    </p:spTree>
    <p:extLst>
      <p:ext uri="{BB962C8B-B14F-4D97-AF65-F5344CB8AC3E}">
        <p14:creationId xmlns:p14="http://schemas.microsoft.com/office/powerpoint/2010/main" val="29888908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5C5062-02CC-C324-16F1-056EBC793755}"/>
              </a:ext>
            </a:extLst>
          </p:cNvPr>
          <p:cNvSpPr>
            <a:spLocks noGrp="1"/>
          </p:cNvSpPr>
          <p:nvPr>
            <p:ph type="title"/>
          </p:nvPr>
        </p:nvSpPr>
        <p:spPr/>
        <p:txBody>
          <a:bodyPr/>
          <a:lstStyle/>
          <a:p>
            <a:r>
              <a:rPr lang="tr-TR" dirty="0">
                <a:solidFill>
                  <a:srgbClr val="FF0000"/>
                </a:solidFill>
              </a:rPr>
              <a:t>İNFLUENZA AŞISI</a:t>
            </a:r>
          </a:p>
        </p:txBody>
      </p:sp>
      <p:sp>
        <p:nvSpPr>
          <p:cNvPr id="3" name="İçerik Yer Tutucusu 2">
            <a:extLst>
              <a:ext uri="{FF2B5EF4-FFF2-40B4-BE49-F238E27FC236}">
                <a16:creationId xmlns:a16="http://schemas.microsoft.com/office/drawing/2014/main" id="{E62692B1-4220-D196-88B1-ED7080B2E1BC}"/>
              </a:ext>
            </a:extLst>
          </p:cNvPr>
          <p:cNvSpPr>
            <a:spLocks noGrp="1"/>
          </p:cNvSpPr>
          <p:nvPr>
            <p:ph idx="1"/>
          </p:nvPr>
        </p:nvSpPr>
        <p:spPr/>
        <p:txBody>
          <a:bodyPr/>
          <a:lstStyle/>
          <a:p>
            <a:r>
              <a:rPr lang="tr-TR" b="1" dirty="0"/>
              <a:t>Üç Değerli İnaktive Grip Aşısı (TIV): </a:t>
            </a:r>
          </a:p>
          <a:p>
            <a:pPr lvl="1"/>
            <a:r>
              <a:rPr lang="tr-TR" dirty="0"/>
              <a:t>İnfluenza virüsü tip A (H1N1), tip A (H3N2) ve tip B virüslerini içermektedir. </a:t>
            </a:r>
          </a:p>
          <a:p>
            <a:pPr lvl="1"/>
            <a:r>
              <a:rPr lang="tr-TR" dirty="0">
                <a:effectLst>
                  <a:outerShdw blurRad="38100" dist="38100" dir="2700000" algn="tl">
                    <a:srgbClr val="000000">
                      <a:alpha val="43137"/>
                    </a:srgbClr>
                  </a:outerShdw>
                </a:effectLst>
              </a:rPr>
              <a:t>6 aylıktan 9 yaşa kadar </a:t>
            </a:r>
            <a:r>
              <a:rPr lang="tr-TR" dirty="0"/>
              <a:t>olan çocuklarda bir önceki yıl aşı yapılmamış ise </a:t>
            </a:r>
            <a:r>
              <a:rPr lang="tr-TR" dirty="0">
                <a:effectLst>
                  <a:outerShdw blurRad="38100" dist="38100" dir="2700000" algn="tl">
                    <a:srgbClr val="000000">
                      <a:alpha val="43137"/>
                    </a:srgbClr>
                  </a:outerShdw>
                </a:effectLst>
              </a:rPr>
              <a:t>iki doz </a:t>
            </a:r>
            <a:r>
              <a:rPr lang="tr-TR" dirty="0"/>
              <a:t>yapılması gerekmektedir. İkinci doz birinci dozdan en az 1 ay sonra yapılmalıdır. </a:t>
            </a:r>
          </a:p>
          <a:p>
            <a:pPr lvl="1"/>
            <a:r>
              <a:rPr lang="tr-TR" dirty="0">
                <a:effectLst>
                  <a:outerShdw blurRad="38100" dist="38100" dir="2700000" algn="tl">
                    <a:srgbClr val="000000">
                      <a:alpha val="43137"/>
                    </a:srgbClr>
                  </a:outerShdw>
                </a:effectLst>
              </a:rPr>
              <a:t>Dokuz yaş ve daha büyükler için yıllık bir doz </a:t>
            </a:r>
            <a:r>
              <a:rPr lang="tr-TR" dirty="0"/>
              <a:t>yeterlidir. </a:t>
            </a:r>
          </a:p>
        </p:txBody>
      </p:sp>
    </p:spTree>
    <p:extLst>
      <p:ext uri="{BB962C8B-B14F-4D97-AF65-F5344CB8AC3E}">
        <p14:creationId xmlns:p14="http://schemas.microsoft.com/office/powerpoint/2010/main" val="4218171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0D4909-C54B-5D3D-4F64-EC9BC1E348E7}"/>
              </a:ext>
            </a:extLst>
          </p:cNvPr>
          <p:cNvSpPr>
            <a:spLocks noGrp="1"/>
          </p:cNvSpPr>
          <p:nvPr>
            <p:ph type="title"/>
          </p:nvPr>
        </p:nvSpPr>
        <p:spPr/>
        <p:txBody>
          <a:bodyPr/>
          <a:lstStyle/>
          <a:p>
            <a:r>
              <a:rPr lang="tr-TR" dirty="0">
                <a:solidFill>
                  <a:srgbClr val="FF0000"/>
                </a:solidFill>
              </a:rPr>
              <a:t>ROTAVİRÜS AŞISI</a:t>
            </a:r>
          </a:p>
        </p:txBody>
      </p:sp>
      <p:sp>
        <p:nvSpPr>
          <p:cNvPr id="3" name="İçerik Yer Tutucusu 2">
            <a:extLst>
              <a:ext uri="{FF2B5EF4-FFF2-40B4-BE49-F238E27FC236}">
                <a16:creationId xmlns:a16="http://schemas.microsoft.com/office/drawing/2014/main" id="{D4ECC76C-2B62-0816-6254-9C10BB6BDA36}"/>
              </a:ext>
            </a:extLst>
          </p:cNvPr>
          <p:cNvSpPr>
            <a:spLocks noGrp="1"/>
          </p:cNvSpPr>
          <p:nvPr>
            <p:ph idx="1"/>
          </p:nvPr>
        </p:nvSpPr>
        <p:spPr/>
        <p:txBody>
          <a:bodyPr>
            <a:normAutofit fontScale="92500" lnSpcReduction="10000"/>
          </a:bodyPr>
          <a:lstStyle/>
          <a:p>
            <a:endParaRPr lang="tr-TR" b="1" dirty="0"/>
          </a:p>
          <a:p>
            <a:r>
              <a:rPr lang="tr-TR" b="1" dirty="0" err="1"/>
              <a:t>Rotarix</a:t>
            </a:r>
            <a:r>
              <a:rPr lang="tr-TR" b="1" dirty="0"/>
              <a:t>:</a:t>
            </a:r>
            <a:r>
              <a:rPr lang="tr-TR" dirty="0"/>
              <a:t> G1P1 A8 suşunu içeren canlı aşı</a:t>
            </a:r>
          </a:p>
          <a:p>
            <a:pPr lvl="1"/>
            <a:r>
              <a:rPr lang="tr-TR" dirty="0">
                <a:effectLst>
                  <a:outerShdw blurRad="38100" dist="38100" dir="2700000" algn="tl">
                    <a:srgbClr val="000000">
                      <a:alpha val="43137"/>
                    </a:srgbClr>
                  </a:outerShdw>
                </a:effectLst>
              </a:rPr>
              <a:t>2. ve 4. ayda oral </a:t>
            </a:r>
            <a:r>
              <a:rPr lang="tr-TR" dirty="0"/>
              <a:t>olarak önerilir. </a:t>
            </a:r>
          </a:p>
          <a:p>
            <a:pPr lvl="1"/>
            <a:r>
              <a:rPr lang="tr-TR" dirty="0" err="1">
                <a:effectLst>
                  <a:outerShdw blurRad="38100" dist="38100" dir="2700000" algn="tl">
                    <a:srgbClr val="000000">
                      <a:alpha val="43137"/>
                    </a:srgbClr>
                  </a:outerShdw>
                </a:effectLst>
              </a:rPr>
              <a:t>Latex</a:t>
            </a:r>
            <a:r>
              <a:rPr lang="tr-TR" dirty="0">
                <a:effectLst>
                  <a:outerShdw blurRad="38100" dist="38100" dir="2700000" algn="tl">
                    <a:srgbClr val="000000">
                      <a:alpha val="43137"/>
                    </a:srgbClr>
                  </a:outerShdw>
                </a:effectLst>
              </a:rPr>
              <a:t> </a:t>
            </a:r>
            <a:r>
              <a:rPr lang="tr-TR" dirty="0" err="1">
                <a:effectLst>
                  <a:outerShdw blurRad="38100" dist="38100" dir="2700000" algn="tl">
                    <a:srgbClr val="000000">
                      <a:alpha val="43137"/>
                    </a:srgbClr>
                  </a:outerShdw>
                </a:effectLst>
              </a:rPr>
              <a:t>allerjisinde</a:t>
            </a:r>
            <a:r>
              <a:rPr lang="tr-TR" dirty="0">
                <a:effectLst>
                  <a:outerShdw blurRad="38100" dist="38100" dir="2700000" algn="tl">
                    <a:srgbClr val="000000">
                      <a:alpha val="43137"/>
                    </a:srgbClr>
                  </a:outerShdw>
                </a:effectLst>
              </a:rPr>
              <a:t> </a:t>
            </a:r>
            <a:r>
              <a:rPr lang="tr-TR" dirty="0" err="1">
                <a:effectLst>
                  <a:outerShdw blurRad="38100" dist="38100" dir="2700000" algn="tl">
                    <a:srgbClr val="000000">
                      <a:alpha val="43137"/>
                    </a:srgbClr>
                  </a:outerShdw>
                </a:effectLst>
              </a:rPr>
              <a:t>rotarix</a:t>
            </a:r>
            <a:r>
              <a:rPr lang="tr-TR" dirty="0">
                <a:effectLst>
                  <a:outerShdw blurRad="38100" dist="38100" dir="2700000" algn="tl">
                    <a:srgbClr val="000000">
                      <a:alpha val="43137"/>
                    </a:srgbClr>
                  </a:outerShdw>
                </a:effectLst>
              </a:rPr>
              <a:t> kontrendikedir.</a:t>
            </a:r>
          </a:p>
          <a:p>
            <a:endParaRPr lang="tr-TR" dirty="0"/>
          </a:p>
          <a:p>
            <a:r>
              <a:rPr lang="tr-TR" b="1" dirty="0" err="1"/>
              <a:t>Rotateq</a:t>
            </a:r>
            <a:r>
              <a:rPr lang="tr-TR" b="1" dirty="0"/>
              <a:t>: </a:t>
            </a:r>
            <a:r>
              <a:rPr lang="tr-TR" dirty="0"/>
              <a:t>İnsan rota virüsünün 5 serotipi (G1, G2, G3, G4 ve P8) ile geliştirilmiştir. </a:t>
            </a:r>
          </a:p>
          <a:p>
            <a:pPr lvl="1"/>
            <a:r>
              <a:rPr lang="tr-TR" dirty="0">
                <a:effectLst>
                  <a:outerShdw blurRad="38100" dist="38100" dir="2700000" algn="tl">
                    <a:srgbClr val="000000">
                      <a:alpha val="43137"/>
                    </a:srgbClr>
                  </a:outerShdw>
                </a:effectLst>
              </a:rPr>
              <a:t>2-4-6. ayda oral </a:t>
            </a:r>
            <a:r>
              <a:rPr lang="tr-TR" dirty="0"/>
              <a:t>olarak yapılabilir. </a:t>
            </a:r>
          </a:p>
          <a:p>
            <a:pPr lvl="1"/>
            <a:endParaRPr lang="tr-TR" dirty="0"/>
          </a:p>
          <a:p>
            <a:r>
              <a:rPr lang="tr-TR" dirty="0">
                <a:effectLst>
                  <a:outerShdw blurRad="38100" dist="38100" dir="2700000" algn="tl">
                    <a:srgbClr val="000000">
                      <a:alpha val="43137"/>
                    </a:srgbClr>
                  </a:outerShdw>
                </a:effectLst>
              </a:rPr>
              <a:t>Aşı yapıldıktan hemen sonra bebeğin kusması veya tükürmesi durumunda tekrar aşı uygulamasına gerek yoktur. </a:t>
            </a:r>
          </a:p>
          <a:p>
            <a:endParaRPr lang="tr-TR" b="1" dirty="0"/>
          </a:p>
          <a:p>
            <a:endParaRPr lang="tr-TR" dirty="0"/>
          </a:p>
        </p:txBody>
      </p:sp>
    </p:spTree>
    <p:extLst>
      <p:ext uri="{BB962C8B-B14F-4D97-AF65-F5344CB8AC3E}">
        <p14:creationId xmlns:p14="http://schemas.microsoft.com/office/powerpoint/2010/main" val="19373590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02D23D-E8C5-04AF-7B5C-500C30E80A9F}"/>
              </a:ext>
            </a:extLst>
          </p:cNvPr>
          <p:cNvSpPr>
            <a:spLocks noGrp="1"/>
          </p:cNvSpPr>
          <p:nvPr>
            <p:ph type="title"/>
          </p:nvPr>
        </p:nvSpPr>
        <p:spPr/>
        <p:txBody>
          <a:bodyPr/>
          <a:lstStyle/>
          <a:p>
            <a:r>
              <a:rPr lang="tr-TR" dirty="0">
                <a:solidFill>
                  <a:srgbClr val="FF0000"/>
                </a:solidFill>
              </a:rPr>
              <a:t>ROTAVİRÜS AŞISI</a:t>
            </a:r>
            <a:endParaRPr lang="tr-TR" dirty="0"/>
          </a:p>
        </p:txBody>
      </p:sp>
      <p:sp>
        <p:nvSpPr>
          <p:cNvPr id="3" name="İçerik Yer Tutucusu 2">
            <a:extLst>
              <a:ext uri="{FF2B5EF4-FFF2-40B4-BE49-F238E27FC236}">
                <a16:creationId xmlns:a16="http://schemas.microsoft.com/office/drawing/2014/main" id="{41B21B2E-4DE2-E3DB-071C-1327D2F47279}"/>
              </a:ext>
            </a:extLst>
          </p:cNvPr>
          <p:cNvSpPr>
            <a:spLocks noGrp="1"/>
          </p:cNvSpPr>
          <p:nvPr>
            <p:ph idx="1"/>
          </p:nvPr>
        </p:nvSpPr>
        <p:spPr/>
        <p:txBody>
          <a:bodyPr>
            <a:normAutofit fontScale="85000" lnSpcReduction="10000"/>
          </a:bodyPr>
          <a:lstStyle/>
          <a:p>
            <a:r>
              <a:rPr lang="tr-TR" b="1" dirty="0"/>
              <a:t>İlk doz en erken bebek 6 haftalık </a:t>
            </a:r>
            <a:r>
              <a:rPr lang="tr-TR" dirty="0"/>
              <a:t>iken başlanabilir.</a:t>
            </a:r>
          </a:p>
          <a:p>
            <a:endParaRPr lang="tr-TR" dirty="0"/>
          </a:p>
          <a:p>
            <a:r>
              <a:rPr lang="tr-TR" dirty="0"/>
              <a:t>Aşının </a:t>
            </a:r>
            <a:r>
              <a:rPr lang="tr-TR" b="1" dirty="0"/>
              <a:t>ilk dozu en geç bebeğin yaşı 14 hafta 6 gün </a:t>
            </a:r>
            <a:r>
              <a:rPr lang="tr-TR" dirty="0"/>
              <a:t>oluncaya kadar yapılmalı. </a:t>
            </a:r>
          </a:p>
          <a:p>
            <a:endParaRPr lang="tr-TR" dirty="0"/>
          </a:p>
          <a:p>
            <a:r>
              <a:rPr lang="tr-TR" dirty="0"/>
              <a:t>Bebek </a:t>
            </a:r>
            <a:r>
              <a:rPr lang="tr-TR" b="1" dirty="0"/>
              <a:t>32 haftalık olana kadar aşı tamamlanmalı.</a:t>
            </a:r>
          </a:p>
          <a:p>
            <a:endParaRPr lang="tr-TR" b="1" dirty="0"/>
          </a:p>
          <a:p>
            <a:r>
              <a:rPr lang="tr-TR" dirty="0"/>
              <a:t>Bir marka ile başlanan aşılamanın sonra da aynı marka ile tamamlanması önerilir. </a:t>
            </a:r>
          </a:p>
          <a:p>
            <a:endParaRPr lang="tr-TR" dirty="0"/>
          </a:p>
          <a:p>
            <a:r>
              <a:rPr lang="tr-TR" dirty="0"/>
              <a:t>Dozlar arasında marka değişimi olursa aşılama toplam 3 doz ile tamamlanır. </a:t>
            </a:r>
          </a:p>
        </p:txBody>
      </p:sp>
    </p:spTree>
    <p:extLst>
      <p:ext uri="{BB962C8B-B14F-4D97-AF65-F5344CB8AC3E}">
        <p14:creationId xmlns:p14="http://schemas.microsoft.com/office/powerpoint/2010/main" val="4110094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İçerik Yer Tutucusu 3">
            <a:extLst>
              <a:ext uri="{FF2B5EF4-FFF2-40B4-BE49-F238E27FC236}">
                <a16:creationId xmlns:a16="http://schemas.microsoft.com/office/drawing/2014/main" id="{FBA41AC8-1372-AFF1-3220-3B960A509D49}"/>
              </a:ext>
            </a:extLst>
          </p:cNvPr>
          <p:cNvGraphicFramePr>
            <a:graphicFrameLocks noGrp="1"/>
          </p:cNvGraphicFramePr>
          <p:nvPr>
            <p:ph idx="1"/>
            <p:extLst>
              <p:ext uri="{D42A27DB-BD31-4B8C-83A1-F6EECF244321}">
                <p14:modId xmlns:p14="http://schemas.microsoft.com/office/powerpoint/2010/main" val="219282617"/>
              </p:ext>
            </p:extLst>
          </p:nvPr>
        </p:nvGraphicFramePr>
        <p:xfrm>
          <a:off x="643466" y="288485"/>
          <a:ext cx="10905068" cy="5366221"/>
        </p:xfrm>
        <a:graphic>
          <a:graphicData uri="http://schemas.openxmlformats.org/drawingml/2006/table">
            <a:tbl>
              <a:tblPr firstRow="1" firstCol="1" bandRow="1">
                <a:noFill/>
                <a:tableStyleId>{5C22544A-7EE6-4342-B048-85BDC9FD1C3A}</a:tableStyleId>
              </a:tblPr>
              <a:tblGrid>
                <a:gridCol w="2300256">
                  <a:extLst>
                    <a:ext uri="{9D8B030D-6E8A-4147-A177-3AD203B41FA5}">
                      <a16:colId xmlns:a16="http://schemas.microsoft.com/office/drawing/2014/main" val="2517569613"/>
                    </a:ext>
                  </a:extLst>
                </a:gridCol>
                <a:gridCol w="3209226">
                  <a:extLst>
                    <a:ext uri="{9D8B030D-6E8A-4147-A177-3AD203B41FA5}">
                      <a16:colId xmlns:a16="http://schemas.microsoft.com/office/drawing/2014/main" val="2440418624"/>
                    </a:ext>
                  </a:extLst>
                </a:gridCol>
                <a:gridCol w="2699141">
                  <a:extLst>
                    <a:ext uri="{9D8B030D-6E8A-4147-A177-3AD203B41FA5}">
                      <a16:colId xmlns:a16="http://schemas.microsoft.com/office/drawing/2014/main" val="2956532356"/>
                    </a:ext>
                  </a:extLst>
                </a:gridCol>
                <a:gridCol w="2696445">
                  <a:extLst>
                    <a:ext uri="{9D8B030D-6E8A-4147-A177-3AD203B41FA5}">
                      <a16:colId xmlns:a16="http://schemas.microsoft.com/office/drawing/2014/main" val="2932442244"/>
                    </a:ext>
                  </a:extLst>
                </a:gridCol>
              </a:tblGrid>
              <a:tr h="793756">
                <a:tc>
                  <a:txBody>
                    <a:bodyPr/>
                    <a:lstStyle/>
                    <a:p>
                      <a:pPr>
                        <a:lnSpc>
                          <a:spcPct val="107000"/>
                        </a:lnSpc>
                        <a:spcAft>
                          <a:spcPts val="800"/>
                        </a:spcAft>
                      </a:pPr>
                      <a:r>
                        <a:rPr lang="tr-TR" sz="1400" b="0" kern="100" cap="all" spc="150">
                          <a:solidFill>
                            <a:schemeClr val="lt1"/>
                          </a:solidFill>
                          <a:effectLst/>
                        </a:rPr>
                        <a:t> </a:t>
                      </a:r>
                      <a:endParaRPr lang="tr-TR" sz="1400" b="0" kern="100" cap="all" spc="150">
                        <a:solidFill>
                          <a:schemeClr val="lt1"/>
                        </a:solidFill>
                        <a:effectLst/>
                        <a:latin typeface="Times New Roman" panose="02020603050405020304" pitchFamily="18" charset="0"/>
                        <a:ea typeface="Aptos" panose="020B0004020202020204" pitchFamily="34" charset="0"/>
                      </a:endParaRPr>
                    </a:p>
                  </a:txBody>
                  <a:tcPr marL="118791" marR="118791" marT="118791" marB="118791" anchor="b">
                    <a:lnL w="12700" cmpd="sng">
                      <a:noFill/>
                      <a:prstDash val="solid"/>
                    </a:lnL>
                    <a:lnR w="12700" cmpd="sng">
                      <a:noFill/>
                      <a:prstDash val="solid"/>
                    </a:lnR>
                    <a:lnT w="12700" cmpd="sng">
                      <a:noFill/>
                    </a:lnT>
                    <a:lnB w="12700" cmpd="sng">
                      <a:noFill/>
                      <a:prstDash val="solid"/>
                    </a:lnB>
                    <a:solidFill>
                      <a:srgbClr val="505356"/>
                    </a:solidFill>
                  </a:tcPr>
                </a:tc>
                <a:tc>
                  <a:txBody>
                    <a:bodyPr/>
                    <a:lstStyle/>
                    <a:p>
                      <a:pPr>
                        <a:lnSpc>
                          <a:spcPct val="107000"/>
                        </a:lnSpc>
                        <a:spcAft>
                          <a:spcPts val="800"/>
                        </a:spcAft>
                      </a:pPr>
                      <a:r>
                        <a:rPr lang="tr-TR" sz="1400" b="0" kern="100" cap="all" spc="150">
                          <a:solidFill>
                            <a:schemeClr val="lt1"/>
                          </a:solidFill>
                          <a:effectLst/>
                        </a:rPr>
                        <a:t> </a:t>
                      </a:r>
                    </a:p>
                    <a:p>
                      <a:pPr>
                        <a:lnSpc>
                          <a:spcPct val="107000"/>
                        </a:lnSpc>
                        <a:spcAft>
                          <a:spcPts val="800"/>
                        </a:spcAft>
                      </a:pPr>
                      <a:r>
                        <a:rPr lang="tr-TR" sz="1400" b="0" kern="100" cap="all" spc="150">
                          <a:solidFill>
                            <a:schemeClr val="lt1"/>
                          </a:solidFill>
                          <a:effectLst/>
                        </a:rPr>
                        <a:t>      12-71 Ay*</a:t>
                      </a:r>
                    </a:p>
                  </a:txBody>
                  <a:tcPr marL="118791" marR="118791" marT="118791" marB="118791" anchor="b">
                    <a:lnL w="12700" cmpd="sng">
                      <a:noFill/>
                      <a:prstDash val="solid"/>
                    </a:lnL>
                    <a:lnR w="12700" cmpd="sng">
                      <a:noFill/>
                      <a:prstDash val="solid"/>
                    </a:lnR>
                    <a:lnT w="12700" cmpd="sng">
                      <a:noFill/>
                    </a:lnT>
                    <a:lnB w="12700" cmpd="sng">
                      <a:noFill/>
                      <a:prstDash val="solid"/>
                    </a:lnB>
                    <a:solidFill>
                      <a:srgbClr val="505356"/>
                    </a:solidFill>
                  </a:tcPr>
                </a:tc>
                <a:tc>
                  <a:txBody>
                    <a:bodyPr/>
                    <a:lstStyle/>
                    <a:p>
                      <a:pPr>
                        <a:lnSpc>
                          <a:spcPct val="107000"/>
                        </a:lnSpc>
                        <a:spcAft>
                          <a:spcPts val="800"/>
                        </a:spcAft>
                      </a:pPr>
                      <a:r>
                        <a:rPr lang="tr-TR" sz="1400" b="0" kern="100" cap="all" spc="150">
                          <a:solidFill>
                            <a:schemeClr val="lt1"/>
                          </a:solidFill>
                          <a:effectLst/>
                        </a:rPr>
                        <a:t> </a:t>
                      </a:r>
                    </a:p>
                    <a:p>
                      <a:pPr>
                        <a:lnSpc>
                          <a:spcPct val="107000"/>
                        </a:lnSpc>
                        <a:spcAft>
                          <a:spcPts val="800"/>
                        </a:spcAft>
                      </a:pPr>
                      <a:r>
                        <a:rPr lang="tr-TR" sz="1400" b="0" kern="100" cap="all" spc="150">
                          <a:solidFill>
                            <a:schemeClr val="lt1"/>
                          </a:solidFill>
                          <a:effectLst/>
                        </a:rPr>
                        <a:t>         6-13 Yaş</a:t>
                      </a:r>
                      <a:endParaRPr lang="tr-TR" sz="1400" b="0" kern="100" cap="all" spc="150">
                        <a:solidFill>
                          <a:schemeClr val="lt1"/>
                        </a:solidFill>
                        <a:effectLst/>
                        <a:latin typeface="Times New Roman" panose="02020603050405020304" pitchFamily="18" charset="0"/>
                        <a:ea typeface="Aptos" panose="020B0004020202020204" pitchFamily="34" charset="0"/>
                      </a:endParaRPr>
                    </a:p>
                  </a:txBody>
                  <a:tcPr marL="118791" marR="118791" marT="118791" marB="118791" anchor="b">
                    <a:lnL w="12700" cmpd="sng">
                      <a:noFill/>
                      <a:prstDash val="solid"/>
                    </a:lnL>
                    <a:lnR w="12700" cmpd="sng">
                      <a:noFill/>
                      <a:prstDash val="solid"/>
                    </a:lnR>
                    <a:lnT w="12700" cmpd="sng">
                      <a:noFill/>
                    </a:lnT>
                    <a:lnB w="12700" cmpd="sng">
                      <a:noFill/>
                      <a:prstDash val="solid"/>
                    </a:lnB>
                    <a:solidFill>
                      <a:srgbClr val="505356"/>
                    </a:solidFill>
                  </a:tcPr>
                </a:tc>
                <a:tc>
                  <a:txBody>
                    <a:bodyPr/>
                    <a:lstStyle/>
                    <a:p>
                      <a:pPr>
                        <a:lnSpc>
                          <a:spcPct val="107000"/>
                        </a:lnSpc>
                        <a:spcAft>
                          <a:spcPts val="800"/>
                        </a:spcAft>
                      </a:pPr>
                      <a:r>
                        <a:rPr lang="tr-TR" sz="1400" b="0" kern="100" cap="all" spc="150" dirty="0">
                          <a:solidFill>
                            <a:schemeClr val="lt1"/>
                          </a:solidFill>
                          <a:effectLst/>
                        </a:rPr>
                        <a:t> </a:t>
                      </a:r>
                    </a:p>
                    <a:p>
                      <a:pPr>
                        <a:lnSpc>
                          <a:spcPct val="107000"/>
                        </a:lnSpc>
                        <a:spcAft>
                          <a:spcPts val="800"/>
                        </a:spcAft>
                      </a:pPr>
                      <a:r>
                        <a:rPr lang="tr-TR" sz="1400" b="0" kern="100" cap="all" spc="150" dirty="0">
                          <a:solidFill>
                            <a:schemeClr val="lt1"/>
                          </a:solidFill>
                          <a:effectLst/>
                        </a:rPr>
                        <a:t>   14 Yaş ve Üzeri</a:t>
                      </a:r>
                      <a:endParaRPr lang="tr-TR" sz="1400" b="0" kern="100" cap="all" spc="150" dirty="0">
                        <a:solidFill>
                          <a:schemeClr val="lt1"/>
                        </a:solidFill>
                        <a:effectLst/>
                        <a:latin typeface="Times New Roman" panose="02020603050405020304" pitchFamily="18" charset="0"/>
                        <a:ea typeface="Aptos" panose="020B0004020202020204" pitchFamily="34" charset="0"/>
                      </a:endParaRPr>
                    </a:p>
                  </a:txBody>
                  <a:tcPr marL="118791" marR="118791" marT="118791" marB="118791" anchor="b">
                    <a:lnL w="12700" cmpd="sng">
                      <a:noFill/>
                      <a:prstDash val="solid"/>
                    </a:lnL>
                    <a:lnR w="12700" cmpd="sng">
                      <a:noFill/>
                      <a:prstDash val="solid"/>
                    </a:lnR>
                    <a:lnT w="12700" cmpd="sng">
                      <a:noFill/>
                    </a:lnT>
                    <a:lnB w="12700" cmpd="sng">
                      <a:noFill/>
                      <a:prstDash val="solid"/>
                    </a:lnB>
                    <a:solidFill>
                      <a:srgbClr val="505356"/>
                    </a:solidFill>
                  </a:tcPr>
                </a:tc>
                <a:extLst>
                  <a:ext uri="{0D108BD9-81ED-4DB2-BD59-A6C34878D82A}">
                    <a16:rowId xmlns:a16="http://schemas.microsoft.com/office/drawing/2014/main" val="3846832536"/>
                  </a:ext>
                </a:extLst>
              </a:tr>
              <a:tr h="1167012">
                <a:tc>
                  <a:txBody>
                    <a:bodyPr/>
                    <a:lstStyle/>
                    <a:p>
                      <a:pPr>
                        <a:lnSpc>
                          <a:spcPct val="107000"/>
                        </a:lnSpc>
                        <a:spcAft>
                          <a:spcPts val="800"/>
                        </a:spcAft>
                      </a:pPr>
                      <a:r>
                        <a:rPr lang="tr-TR" sz="1100" b="1" kern="100" cap="none" spc="0">
                          <a:solidFill>
                            <a:schemeClr val="tx1"/>
                          </a:solidFill>
                          <a:effectLst/>
                        </a:rPr>
                        <a:t> </a:t>
                      </a:r>
                    </a:p>
                    <a:p>
                      <a:pPr>
                        <a:lnSpc>
                          <a:spcPct val="107000"/>
                        </a:lnSpc>
                        <a:spcAft>
                          <a:spcPts val="800"/>
                        </a:spcAft>
                      </a:pPr>
                      <a:r>
                        <a:rPr lang="tr-TR" sz="1100" b="1" kern="100" cap="none" spc="0">
                          <a:solidFill>
                            <a:schemeClr val="tx1"/>
                          </a:solidFill>
                          <a:effectLst/>
                        </a:rPr>
                        <a:t>İlk Karşılaşma</a:t>
                      </a:r>
                      <a:endParaRPr lang="tr-TR" sz="1100" b="1"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DaBT-İPA-Hib, Hep.B, KPA, ppd ile TCT, Hep.A**</a:t>
                      </a:r>
                    </a:p>
                    <a:p>
                      <a:pPr>
                        <a:lnSpc>
                          <a:spcPct val="107000"/>
                        </a:lnSpc>
                        <a:spcAft>
                          <a:spcPts val="800"/>
                        </a:spcAft>
                      </a:pPr>
                      <a:r>
                        <a:rPr lang="tr-TR" sz="1100" kern="100" cap="none" spc="0">
                          <a:solidFill>
                            <a:schemeClr val="tx1"/>
                          </a:solidFill>
                          <a:effectLst/>
                        </a:rPr>
                        <a:t> </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DaBT-İPA, Hep.B, KKK, Suçiceği, Hep.A</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Td, OPA, Hep B, KKK, Suçiceği,   Hep A.</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70588790"/>
                  </a:ext>
                </a:extLst>
              </a:tr>
              <a:tr h="1167012">
                <a:tc>
                  <a:txBody>
                    <a:bodyPr/>
                    <a:lstStyle/>
                    <a:p>
                      <a:pPr>
                        <a:lnSpc>
                          <a:spcPct val="107000"/>
                        </a:lnSpc>
                        <a:spcAft>
                          <a:spcPts val="800"/>
                        </a:spcAft>
                      </a:pPr>
                      <a:r>
                        <a:rPr lang="tr-TR" sz="1100" b="1" kern="100" cap="none" spc="0">
                          <a:solidFill>
                            <a:schemeClr val="tx1"/>
                          </a:solidFill>
                          <a:effectLst/>
                        </a:rPr>
                        <a:t> </a:t>
                      </a:r>
                    </a:p>
                    <a:p>
                      <a:pPr>
                        <a:lnSpc>
                          <a:spcPct val="107000"/>
                        </a:lnSpc>
                        <a:spcAft>
                          <a:spcPts val="800"/>
                        </a:spcAft>
                      </a:pPr>
                      <a:r>
                        <a:rPr lang="tr-TR" sz="1100" b="1" kern="100" cap="none" spc="0">
                          <a:solidFill>
                            <a:schemeClr val="tx1"/>
                          </a:solidFill>
                          <a:effectLst/>
                        </a:rPr>
                        <a:t>İlk Karşılaşmadan 2 Gün Sonra</a:t>
                      </a:r>
                    </a:p>
                    <a:p>
                      <a:pPr>
                        <a:lnSpc>
                          <a:spcPct val="107000"/>
                        </a:lnSpc>
                        <a:spcAft>
                          <a:spcPts val="800"/>
                        </a:spcAft>
                      </a:pPr>
                      <a:r>
                        <a:rPr lang="tr-TR" sz="1100" b="1" kern="100" cap="none" spc="0">
                          <a:solidFill>
                            <a:schemeClr val="tx1"/>
                          </a:solidFill>
                          <a:effectLst/>
                        </a:rPr>
                        <a:t> </a:t>
                      </a:r>
                      <a:endParaRPr lang="tr-TR" sz="1100" b="1"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Suçiceği, KKK, TCT sonucuna göre BCG</a:t>
                      </a:r>
                    </a:p>
                    <a:p>
                      <a:pPr>
                        <a:lnSpc>
                          <a:spcPct val="107000"/>
                        </a:lnSpc>
                        <a:spcAft>
                          <a:spcPts val="800"/>
                        </a:spcAft>
                      </a:pPr>
                      <a:r>
                        <a:rPr lang="tr-TR" sz="1100" kern="100" cap="none" spc="0">
                          <a:solidFill>
                            <a:schemeClr val="tx1"/>
                          </a:solidFill>
                          <a:effectLst/>
                        </a:rPr>
                        <a:t> </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              -</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               -</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270531671"/>
                  </a:ext>
                </a:extLst>
              </a:tr>
              <a:tr h="983436">
                <a:tc>
                  <a:txBody>
                    <a:bodyPr/>
                    <a:lstStyle/>
                    <a:p>
                      <a:pPr>
                        <a:lnSpc>
                          <a:spcPct val="107000"/>
                        </a:lnSpc>
                        <a:spcAft>
                          <a:spcPts val="800"/>
                        </a:spcAft>
                      </a:pPr>
                      <a:r>
                        <a:rPr lang="tr-TR" sz="1100" b="1" kern="100" cap="none" spc="0">
                          <a:solidFill>
                            <a:schemeClr val="tx1"/>
                          </a:solidFill>
                          <a:effectLst/>
                        </a:rPr>
                        <a:t> </a:t>
                      </a:r>
                    </a:p>
                    <a:p>
                      <a:pPr>
                        <a:lnSpc>
                          <a:spcPct val="107000"/>
                        </a:lnSpc>
                        <a:spcAft>
                          <a:spcPts val="800"/>
                        </a:spcAft>
                      </a:pPr>
                      <a:r>
                        <a:rPr lang="tr-TR" sz="1100" b="1" kern="100" cap="none" spc="0">
                          <a:solidFill>
                            <a:schemeClr val="tx1"/>
                          </a:solidFill>
                          <a:effectLst/>
                        </a:rPr>
                        <a:t>İlk Karşılaşmadan 2 Ay Sonra</a:t>
                      </a:r>
                    </a:p>
                    <a:p>
                      <a:pPr>
                        <a:lnSpc>
                          <a:spcPct val="107000"/>
                        </a:lnSpc>
                        <a:spcAft>
                          <a:spcPts val="800"/>
                        </a:spcAft>
                      </a:pPr>
                      <a:r>
                        <a:rPr lang="tr-TR" sz="1100" b="1" kern="100" cap="none" spc="0">
                          <a:solidFill>
                            <a:schemeClr val="tx1"/>
                          </a:solidFill>
                          <a:effectLst/>
                        </a:rPr>
                        <a:t> </a:t>
                      </a:r>
                      <a:endParaRPr lang="tr-TR" sz="1100" b="1"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DaBT-İPA-Hib, Hep. B, OPA, KPA</a:t>
                      </a:r>
                    </a:p>
                    <a:p>
                      <a:pPr>
                        <a:lnSpc>
                          <a:spcPct val="107000"/>
                        </a:lnSpc>
                        <a:spcAft>
                          <a:spcPts val="800"/>
                        </a:spcAft>
                      </a:pPr>
                      <a:r>
                        <a:rPr lang="tr-TR" sz="1100" kern="100" cap="none" spc="0">
                          <a:solidFill>
                            <a:schemeClr val="tx1"/>
                          </a:solidFill>
                          <a:effectLst/>
                        </a:rPr>
                        <a:t> </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DaBT-İPA,OPA, Hep.B,KKK</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800"/>
                        </a:spcAft>
                      </a:pPr>
                      <a:r>
                        <a:rPr lang="tr-TR" sz="1100" kern="100" cap="none" spc="0" dirty="0">
                          <a:solidFill>
                            <a:schemeClr val="tx1"/>
                          </a:solidFill>
                          <a:effectLst/>
                        </a:rPr>
                        <a:t> </a:t>
                      </a:r>
                    </a:p>
                    <a:p>
                      <a:pPr>
                        <a:lnSpc>
                          <a:spcPct val="107000"/>
                        </a:lnSpc>
                        <a:spcAft>
                          <a:spcPts val="800"/>
                        </a:spcAft>
                      </a:pPr>
                      <a:r>
                        <a:rPr lang="tr-TR" sz="1100" kern="100" cap="none" spc="0" dirty="0" err="1">
                          <a:solidFill>
                            <a:schemeClr val="tx1"/>
                          </a:solidFill>
                          <a:effectLst/>
                        </a:rPr>
                        <a:t>Td</a:t>
                      </a:r>
                      <a:r>
                        <a:rPr lang="tr-TR" sz="1100" kern="100" cap="none" spc="0" dirty="0">
                          <a:solidFill>
                            <a:schemeClr val="tx1"/>
                          </a:solidFill>
                          <a:effectLst/>
                        </a:rPr>
                        <a:t>, OPA, Hep B, KKK</a:t>
                      </a:r>
                      <a:endParaRPr lang="tr-TR" sz="1100" kern="100" cap="none" spc="0" dirty="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41906324"/>
                  </a:ext>
                </a:extLst>
              </a:tr>
              <a:tr h="1255005">
                <a:tc>
                  <a:txBody>
                    <a:bodyPr/>
                    <a:lstStyle/>
                    <a:p>
                      <a:pPr>
                        <a:lnSpc>
                          <a:spcPct val="107000"/>
                        </a:lnSpc>
                        <a:spcAft>
                          <a:spcPts val="800"/>
                        </a:spcAft>
                      </a:pPr>
                      <a:r>
                        <a:rPr lang="tr-TR" sz="1100" b="1" kern="100" cap="none" spc="0">
                          <a:solidFill>
                            <a:schemeClr val="tx1"/>
                          </a:solidFill>
                          <a:effectLst/>
                        </a:rPr>
                        <a:t> </a:t>
                      </a:r>
                    </a:p>
                    <a:p>
                      <a:pPr>
                        <a:lnSpc>
                          <a:spcPct val="107000"/>
                        </a:lnSpc>
                        <a:spcAft>
                          <a:spcPts val="800"/>
                        </a:spcAft>
                      </a:pPr>
                      <a:r>
                        <a:rPr lang="tr-TR" sz="1100" b="1" kern="100" cap="none" spc="0">
                          <a:solidFill>
                            <a:schemeClr val="tx1"/>
                          </a:solidFill>
                          <a:effectLst/>
                        </a:rPr>
                        <a:t>İlk Karşılaşmadan 8 Ay Sonra</a:t>
                      </a:r>
                    </a:p>
                    <a:p>
                      <a:pPr>
                        <a:lnSpc>
                          <a:spcPct val="107000"/>
                        </a:lnSpc>
                        <a:spcAft>
                          <a:spcPts val="800"/>
                        </a:spcAft>
                      </a:pPr>
                      <a:r>
                        <a:rPr lang="tr-TR" sz="1100" b="1" kern="100" cap="none" spc="0">
                          <a:solidFill>
                            <a:schemeClr val="tx1"/>
                          </a:solidFill>
                          <a:effectLst/>
                        </a:rPr>
                        <a:t> </a:t>
                      </a:r>
                    </a:p>
                    <a:p>
                      <a:pPr>
                        <a:lnSpc>
                          <a:spcPct val="107000"/>
                        </a:lnSpc>
                        <a:spcAft>
                          <a:spcPts val="800"/>
                        </a:spcAft>
                      </a:pPr>
                      <a:r>
                        <a:rPr lang="tr-TR" sz="1100" b="1" kern="100" cap="none" spc="0">
                          <a:solidFill>
                            <a:schemeClr val="tx1"/>
                          </a:solidFill>
                          <a:effectLst/>
                        </a:rPr>
                        <a:t> </a:t>
                      </a:r>
                      <a:endParaRPr lang="tr-TR" sz="1100" b="1"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DaBT-İPA, Hep. B, OPA, Hep.A</a:t>
                      </a:r>
                    </a:p>
                    <a:p>
                      <a:pPr>
                        <a:lnSpc>
                          <a:spcPct val="107000"/>
                        </a:lnSpc>
                        <a:spcAft>
                          <a:spcPts val="800"/>
                        </a:spcAft>
                      </a:pPr>
                      <a:r>
                        <a:rPr lang="tr-TR" sz="1100" kern="100" cap="none" spc="0">
                          <a:solidFill>
                            <a:schemeClr val="tx1"/>
                          </a:solidFill>
                          <a:effectLst/>
                        </a:rPr>
                        <a:t> </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800"/>
                        </a:spcAft>
                      </a:pPr>
                      <a:r>
                        <a:rPr lang="tr-TR" sz="1100" kern="100" cap="none" spc="0">
                          <a:solidFill>
                            <a:schemeClr val="tx1"/>
                          </a:solidFill>
                          <a:effectLst/>
                        </a:rPr>
                        <a:t> </a:t>
                      </a:r>
                    </a:p>
                    <a:p>
                      <a:pPr>
                        <a:lnSpc>
                          <a:spcPct val="107000"/>
                        </a:lnSpc>
                        <a:spcAft>
                          <a:spcPts val="800"/>
                        </a:spcAft>
                      </a:pPr>
                      <a:r>
                        <a:rPr lang="tr-TR" sz="1100" kern="100" cap="none" spc="0">
                          <a:solidFill>
                            <a:schemeClr val="tx1"/>
                          </a:solidFill>
                          <a:effectLst/>
                        </a:rPr>
                        <a:t>DaBT-İPA,OPA, Hep.B, Hep A</a:t>
                      </a:r>
                      <a:endParaRPr lang="tr-TR" sz="1100" kern="100" cap="none" spc="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800"/>
                        </a:spcAft>
                      </a:pPr>
                      <a:r>
                        <a:rPr lang="tr-TR" sz="1100" kern="100" cap="none" spc="0" dirty="0">
                          <a:solidFill>
                            <a:schemeClr val="tx1"/>
                          </a:solidFill>
                          <a:effectLst/>
                        </a:rPr>
                        <a:t> </a:t>
                      </a:r>
                    </a:p>
                    <a:p>
                      <a:pPr>
                        <a:lnSpc>
                          <a:spcPct val="107000"/>
                        </a:lnSpc>
                        <a:spcAft>
                          <a:spcPts val="800"/>
                        </a:spcAft>
                      </a:pPr>
                      <a:r>
                        <a:rPr lang="tr-TR" sz="1100" kern="100" cap="none" spc="0" dirty="0" err="1">
                          <a:solidFill>
                            <a:schemeClr val="tx1"/>
                          </a:solidFill>
                          <a:effectLst/>
                        </a:rPr>
                        <a:t>Td</a:t>
                      </a:r>
                      <a:r>
                        <a:rPr lang="tr-TR" sz="1100" kern="100" cap="none" spc="0" dirty="0">
                          <a:solidFill>
                            <a:schemeClr val="tx1"/>
                          </a:solidFill>
                          <a:effectLst/>
                        </a:rPr>
                        <a:t>, Hep B, Hep A</a:t>
                      </a:r>
                      <a:endParaRPr lang="tr-TR" sz="1100" kern="100" cap="none" spc="0" dirty="0">
                        <a:solidFill>
                          <a:schemeClr val="tx1"/>
                        </a:solidFill>
                        <a:effectLst/>
                        <a:latin typeface="Times New Roman" panose="02020603050405020304" pitchFamily="18" charset="0"/>
                        <a:ea typeface="Aptos" panose="020B0004020202020204" pitchFamily="34" charset="0"/>
                      </a:endParaRPr>
                    </a:p>
                  </a:txBody>
                  <a:tcPr marL="118791" marR="118791" marT="118791" marB="11879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900844892"/>
                  </a:ext>
                </a:extLst>
              </a:tr>
            </a:tbl>
          </a:graphicData>
        </a:graphic>
      </p:graphicFrame>
      <p:sp>
        <p:nvSpPr>
          <p:cNvPr id="5" name="Metin kutusu 4">
            <a:extLst>
              <a:ext uri="{FF2B5EF4-FFF2-40B4-BE49-F238E27FC236}">
                <a16:creationId xmlns:a16="http://schemas.microsoft.com/office/drawing/2014/main" id="{56E22145-318A-4B16-778C-1D20E3109C5F}"/>
              </a:ext>
            </a:extLst>
          </p:cNvPr>
          <p:cNvSpPr txBox="1"/>
          <p:nvPr/>
        </p:nvSpPr>
        <p:spPr>
          <a:xfrm>
            <a:off x="757980" y="5654706"/>
            <a:ext cx="10790554" cy="1200329"/>
          </a:xfrm>
          <a:prstGeom prst="rect">
            <a:avLst/>
          </a:prstGeom>
          <a:noFill/>
        </p:spPr>
        <p:txBody>
          <a:bodyPr wrap="square" rtlCol="0">
            <a:spAutoFit/>
          </a:bodyPr>
          <a:lstStyle/>
          <a:p>
            <a:r>
              <a:rPr lang="tr-TR" dirty="0"/>
              <a:t>*Çocukluk çağı aşılama takvimine okul aşıları ile devam edilecektir. 60 ay ve üzerindeki çocuklara </a:t>
            </a:r>
            <a:r>
              <a:rPr lang="tr-TR" dirty="0" err="1"/>
              <a:t>DaBT</a:t>
            </a:r>
            <a:r>
              <a:rPr lang="tr-TR" dirty="0"/>
              <a:t>-İPA şeklinde uygulanmalıdır. 15-59 ay arası çocuklarda tek doz </a:t>
            </a:r>
            <a:r>
              <a:rPr lang="tr-TR" dirty="0" err="1"/>
              <a:t>Hib</a:t>
            </a:r>
            <a:r>
              <a:rPr lang="tr-TR" dirty="0"/>
              <a:t> yeterlidir. </a:t>
            </a:r>
            <a:r>
              <a:rPr lang="tr-TR" dirty="0" err="1"/>
              <a:t>DaBT</a:t>
            </a:r>
            <a:r>
              <a:rPr lang="tr-TR" dirty="0"/>
              <a:t>-İPA-</a:t>
            </a:r>
            <a:r>
              <a:rPr lang="tr-TR" dirty="0" err="1"/>
              <a:t>Hib</a:t>
            </a:r>
            <a:r>
              <a:rPr lang="tr-TR" dirty="0"/>
              <a:t> aşısının ilk dozunun 12-24 aylık iken uygulandığı çocuklara ikinci doz da </a:t>
            </a:r>
            <a:r>
              <a:rPr lang="tr-TR" dirty="0" err="1"/>
              <a:t>DaBT</a:t>
            </a:r>
            <a:r>
              <a:rPr lang="tr-TR" dirty="0"/>
              <a:t>-İPA-</a:t>
            </a:r>
            <a:r>
              <a:rPr lang="tr-TR" dirty="0" err="1"/>
              <a:t>Hib</a:t>
            </a:r>
            <a:r>
              <a:rPr lang="tr-TR" dirty="0"/>
              <a:t> şeklinde uygulanmalıdır. </a:t>
            </a:r>
          </a:p>
          <a:p>
            <a:r>
              <a:rPr lang="tr-TR" dirty="0"/>
              <a:t>** Çocuk 18 ay ve üstünde ise Hep. A aşısının ilk dozu yapılacaktır.</a:t>
            </a:r>
          </a:p>
        </p:txBody>
      </p:sp>
    </p:spTree>
    <p:extLst>
      <p:ext uri="{BB962C8B-B14F-4D97-AF65-F5344CB8AC3E}">
        <p14:creationId xmlns:p14="http://schemas.microsoft.com/office/powerpoint/2010/main" val="3601641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01F0A6-3DC6-D23F-2998-1FF4B65A072C}"/>
              </a:ext>
            </a:extLst>
          </p:cNvPr>
          <p:cNvSpPr>
            <a:spLocks noGrp="1"/>
          </p:cNvSpPr>
          <p:nvPr>
            <p:ph type="title"/>
          </p:nvPr>
        </p:nvSpPr>
        <p:spPr/>
        <p:txBody>
          <a:bodyPr>
            <a:normAutofit/>
          </a:bodyPr>
          <a:lstStyle/>
          <a:p>
            <a:pPr algn="ctr"/>
            <a:r>
              <a:rPr lang="tr-TR" sz="2800" dirty="0">
                <a:solidFill>
                  <a:srgbClr val="FF0000"/>
                </a:solidFill>
              </a:rPr>
              <a:t>Kızamık Vaka Sayılarının ve Aşılama Hızlarının Yıllara Göre Dağılımı</a:t>
            </a:r>
            <a:br>
              <a:rPr lang="tr-TR" sz="2800" dirty="0">
                <a:solidFill>
                  <a:srgbClr val="FF0000"/>
                </a:solidFill>
              </a:rPr>
            </a:br>
            <a:r>
              <a:rPr lang="tr-TR" sz="2800" dirty="0">
                <a:solidFill>
                  <a:srgbClr val="FF0000"/>
                </a:solidFill>
              </a:rPr>
              <a:t>(Türkiye, 1998-2009)</a:t>
            </a:r>
          </a:p>
        </p:txBody>
      </p:sp>
      <p:sp>
        <p:nvSpPr>
          <p:cNvPr id="3" name="İçerik Yer Tutucusu 2">
            <a:extLst>
              <a:ext uri="{FF2B5EF4-FFF2-40B4-BE49-F238E27FC236}">
                <a16:creationId xmlns:a16="http://schemas.microsoft.com/office/drawing/2014/main" id="{40EBE691-A93D-2D3B-5D86-9DA84C32E9B6}"/>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6A99474F-7E91-E9A1-4CF4-A655EEC24366}"/>
              </a:ext>
            </a:extLst>
          </p:cNvPr>
          <p:cNvPicPr>
            <a:picLocks noChangeAspect="1"/>
          </p:cNvPicPr>
          <p:nvPr/>
        </p:nvPicPr>
        <p:blipFill>
          <a:blip r:embed="rId2"/>
          <a:stretch>
            <a:fillRect/>
          </a:stretch>
        </p:blipFill>
        <p:spPr>
          <a:xfrm>
            <a:off x="2716217" y="1690688"/>
            <a:ext cx="7216765" cy="4397121"/>
          </a:xfrm>
          <a:prstGeom prst="rect">
            <a:avLst/>
          </a:prstGeom>
        </p:spPr>
      </p:pic>
      <p:sp>
        <p:nvSpPr>
          <p:cNvPr id="6" name="Alt Bilgi Yer Tutucusu 5">
            <a:extLst>
              <a:ext uri="{FF2B5EF4-FFF2-40B4-BE49-F238E27FC236}">
                <a16:creationId xmlns:a16="http://schemas.microsoft.com/office/drawing/2014/main" id="{334295DD-8792-90DF-8701-FCBF9501F8E0}"/>
              </a:ext>
            </a:extLst>
          </p:cNvPr>
          <p:cNvSpPr>
            <a:spLocks noGrp="1"/>
          </p:cNvSpPr>
          <p:nvPr>
            <p:ph type="ftr" sz="quarter" idx="11"/>
          </p:nvPr>
        </p:nvSpPr>
        <p:spPr>
          <a:xfrm>
            <a:off x="685800" y="6356350"/>
            <a:ext cx="10668000" cy="365125"/>
          </a:xfrm>
        </p:spPr>
        <p:txBody>
          <a:bodyPr/>
          <a:lstStyle/>
          <a:p>
            <a:r>
              <a:rPr lang="tr-TR" sz="1000" dirty="0"/>
              <a:t>T.C. Sağlık Bakanlığı Kızamık ve Kızamıkçığın Eliminasyonu ve Konjenital Kızamıkçık Sendromunun Önlenmesi Programı</a:t>
            </a:r>
          </a:p>
        </p:txBody>
      </p:sp>
    </p:spTree>
    <p:extLst>
      <p:ext uri="{BB962C8B-B14F-4D97-AF65-F5344CB8AC3E}">
        <p14:creationId xmlns:p14="http://schemas.microsoft.com/office/powerpoint/2010/main" val="13207509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530C40-3167-80C0-8A27-C070E72FDA2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FAF7CC0-EBD3-06E4-F64C-AD4DFA706130}"/>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4716A569-D361-B640-74BC-A38D2887E929}"/>
              </a:ext>
            </a:extLst>
          </p:cNvPr>
          <p:cNvPicPr>
            <a:picLocks noChangeAspect="1"/>
          </p:cNvPicPr>
          <p:nvPr/>
        </p:nvPicPr>
        <p:blipFill>
          <a:blip r:embed="rId2"/>
          <a:stretch>
            <a:fillRect/>
          </a:stretch>
        </p:blipFill>
        <p:spPr>
          <a:xfrm>
            <a:off x="1283553" y="469193"/>
            <a:ext cx="9624894" cy="5204911"/>
          </a:xfrm>
          <a:prstGeom prst="rect">
            <a:avLst/>
          </a:prstGeom>
        </p:spPr>
      </p:pic>
    </p:spTree>
    <p:extLst>
      <p:ext uri="{BB962C8B-B14F-4D97-AF65-F5344CB8AC3E}">
        <p14:creationId xmlns:p14="http://schemas.microsoft.com/office/powerpoint/2010/main" val="41217974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9CDDA5-8891-35E1-9DBE-E07DD4232B05}"/>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DB42CC2-73E5-B3D7-214B-C4386D13FC20}"/>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5BD669B6-AA5E-837F-FE67-BF7B2B6E1F34}"/>
              </a:ext>
            </a:extLst>
          </p:cNvPr>
          <p:cNvPicPr>
            <a:picLocks noChangeAspect="1"/>
          </p:cNvPicPr>
          <p:nvPr/>
        </p:nvPicPr>
        <p:blipFill>
          <a:blip r:embed="rId2"/>
          <a:stretch>
            <a:fillRect/>
          </a:stretch>
        </p:blipFill>
        <p:spPr>
          <a:xfrm>
            <a:off x="1474069" y="1027906"/>
            <a:ext cx="9243861" cy="4480948"/>
          </a:xfrm>
          <a:prstGeom prst="rect">
            <a:avLst/>
          </a:prstGeom>
        </p:spPr>
      </p:pic>
    </p:spTree>
    <p:extLst>
      <p:ext uri="{BB962C8B-B14F-4D97-AF65-F5344CB8AC3E}">
        <p14:creationId xmlns:p14="http://schemas.microsoft.com/office/powerpoint/2010/main" val="1677895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2B82E3-A0C5-BEA2-AD73-CA265060718E}"/>
              </a:ext>
            </a:extLst>
          </p:cNvPr>
          <p:cNvSpPr>
            <a:spLocks noGrp="1"/>
          </p:cNvSpPr>
          <p:nvPr>
            <p:ph type="title"/>
          </p:nvPr>
        </p:nvSpPr>
        <p:spPr/>
        <p:txBody>
          <a:bodyPr/>
          <a:lstStyle/>
          <a:p>
            <a:r>
              <a:rPr lang="tr-TR" dirty="0">
                <a:solidFill>
                  <a:srgbClr val="FF0000"/>
                </a:solidFill>
              </a:rPr>
              <a:t>KAYNAKLAR</a:t>
            </a:r>
          </a:p>
        </p:txBody>
      </p:sp>
      <p:sp>
        <p:nvSpPr>
          <p:cNvPr id="3" name="İçerik Yer Tutucusu 2">
            <a:extLst>
              <a:ext uri="{FF2B5EF4-FFF2-40B4-BE49-F238E27FC236}">
                <a16:creationId xmlns:a16="http://schemas.microsoft.com/office/drawing/2014/main" id="{93870F2B-A3D7-B470-6077-0DC0A4298C97}"/>
              </a:ext>
            </a:extLst>
          </p:cNvPr>
          <p:cNvSpPr>
            <a:spLocks noGrp="1"/>
          </p:cNvSpPr>
          <p:nvPr>
            <p:ph idx="1"/>
          </p:nvPr>
        </p:nvSpPr>
        <p:spPr/>
        <p:txBody>
          <a:bodyPr>
            <a:normAutofit fontScale="77500" lnSpcReduction="20000"/>
          </a:bodyPr>
          <a:lstStyle/>
          <a:p>
            <a:r>
              <a:rPr lang="tr-TR" dirty="0"/>
              <a:t>TTB-Birinci Basamak Sağlık Çalışanları İçin Aşı Rehberi 2019</a:t>
            </a:r>
          </a:p>
          <a:p>
            <a:r>
              <a:rPr lang="tr-TR" dirty="0"/>
              <a:t>Sağlık Bakanlığı Genişletilmiş Bağışıklama Programı Genelgesi 2008</a:t>
            </a:r>
          </a:p>
          <a:p>
            <a:r>
              <a:rPr lang="tr-TR" dirty="0" err="1"/>
              <a:t>Current</a:t>
            </a:r>
            <a:r>
              <a:rPr lang="tr-TR" dirty="0"/>
              <a:t> Aile Hekimliği Tanı ve Tedavi Rehberi </a:t>
            </a:r>
            <a:r>
              <a:rPr lang="tr-TR" dirty="0" err="1"/>
              <a:t>Lange</a:t>
            </a:r>
            <a:r>
              <a:rPr lang="tr-TR" dirty="0"/>
              <a:t> 4. baskı</a:t>
            </a:r>
          </a:p>
          <a:p>
            <a:r>
              <a:rPr lang="tr-TR" dirty="0" err="1"/>
              <a:t>Uptodate:Standard</a:t>
            </a:r>
            <a:r>
              <a:rPr lang="tr-TR" dirty="0"/>
              <a:t> </a:t>
            </a:r>
            <a:r>
              <a:rPr lang="tr-TR" dirty="0" err="1"/>
              <a:t>immunizations</a:t>
            </a:r>
            <a:r>
              <a:rPr lang="tr-TR" dirty="0"/>
              <a:t> </a:t>
            </a:r>
            <a:r>
              <a:rPr lang="tr-TR" dirty="0" err="1"/>
              <a:t>for</a:t>
            </a:r>
            <a:r>
              <a:rPr lang="tr-TR" dirty="0"/>
              <a:t> </a:t>
            </a:r>
            <a:r>
              <a:rPr lang="tr-TR" dirty="0" err="1"/>
              <a:t>children</a:t>
            </a:r>
            <a:r>
              <a:rPr lang="tr-TR" dirty="0"/>
              <a:t> </a:t>
            </a:r>
            <a:r>
              <a:rPr lang="tr-TR" dirty="0" err="1"/>
              <a:t>and</a:t>
            </a:r>
            <a:r>
              <a:rPr lang="tr-TR" dirty="0"/>
              <a:t> </a:t>
            </a:r>
            <a:r>
              <a:rPr lang="tr-TR" dirty="0" err="1"/>
              <a:t>adolescents</a:t>
            </a:r>
            <a:r>
              <a:rPr lang="tr-TR" dirty="0"/>
              <a:t>: </a:t>
            </a:r>
            <a:r>
              <a:rPr lang="tr-TR" dirty="0" err="1"/>
              <a:t>Overview</a:t>
            </a:r>
            <a:endParaRPr lang="tr-TR" dirty="0"/>
          </a:p>
          <a:p>
            <a:r>
              <a:rPr lang="tr-TR" sz="2800" dirty="0"/>
              <a:t>Temel Sağlık Hizmetleri Genel Müdürlüğü. Aşı Sonrası İstenmeyen Etkiler (ASİE) Genelgesi</a:t>
            </a:r>
          </a:p>
          <a:p>
            <a:r>
              <a:rPr lang="tr-TR" dirty="0"/>
              <a:t>EKMUD-Erişkin Bağışıklama Rehberi 2023 </a:t>
            </a:r>
          </a:p>
          <a:p>
            <a:r>
              <a:rPr lang="en-US" sz="2800" dirty="0"/>
              <a:t>Taylor, Luke E., Amy L. </a:t>
            </a:r>
            <a:r>
              <a:rPr lang="en-US" sz="2800" dirty="0" err="1"/>
              <a:t>Swerdfeger</a:t>
            </a:r>
            <a:r>
              <a:rPr lang="en-US" sz="2800" dirty="0"/>
              <a:t>, and Guy D. </a:t>
            </a:r>
            <a:r>
              <a:rPr lang="en-US" sz="2800" dirty="0" err="1"/>
              <a:t>Eslick</a:t>
            </a:r>
            <a:r>
              <a:rPr lang="en-US" sz="2800" dirty="0"/>
              <a:t>. “Vaccines are not associated with autism: an evidence-based meta-analysis of case-control and cohort studies.</a:t>
            </a:r>
            <a:endParaRPr lang="tr-TR" dirty="0"/>
          </a:p>
          <a:p>
            <a:r>
              <a:rPr lang="tr-TR" sz="2800" dirty="0" err="1"/>
              <a:t>Prymulave</a:t>
            </a:r>
            <a:r>
              <a:rPr lang="tr-TR" sz="2800" dirty="0"/>
              <a:t> R, </a:t>
            </a:r>
            <a:r>
              <a:rPr lang="tr-TR" sz="2800" dirty="0" err="1"/>
              <a:t>Siegrist</a:t>
            </a:r>
            <a:r>
              <a:rPr lang="tr-TR" sz="2800" dirty="0"/>
              <a:t> CA, </a:t>
            </a:r>
            <a:r>
              <a:rPr lang="tr-TR" sz="2800" dirty="0" err="1"/>
              <a:t>Chlibek</a:t>
            </a:r>
            <a:r>
              <a:rPr lang="tr-TR" sz="2800" dirty="0"/>
              <a:t> R, </a:t>
            </a:r>
            <a:r>
              <a:rPr lang="tr-TR" sz="2800" dirty="0" err="1"/>
              <a:t>Zemlickova</a:t>
            </a:r>
            <a:r>
              <a:rPr lang="tr-TR" sz="2800" dirty="0"/>
              <a:t> H, </a:t>
            </a:r>
            <a:r>
              <a:rPr lang="tr-TR" sz="2800" dirty="0" err="1"/>
              <a:t>Vackova</a:t>
            </a:r>
            <a:r>
              <a:rPr lang="tr-TR" sz="2800" dirty="0"/>
              <a:t> M, </a:t>
            </a:r>
            <a:r>
              <a:rPr lang="tr-TR" sz="2800" dirty="0" err="1"/>
              <a:t>Smetana</a:t>
            </a:r>
            <a:r>
              <a:rPr lang="tr-TR" sz="2800" dirty="0"/>
              <a:t> J, et al. </a:t>
            </a:r>
            <a:r>
              <a:rPr lang="tr-TR" sz="2800" dirty="0" err="1"/>
              <a:t>Effect</a:t>
            </a:r>
            <a:r>
              <a:rPr lang="tr-TR" sz="2800" dirty="0"/>
              <a:t> of </a:t>
            </a:r>
            <a:r>
              <a:rPr lang="tr-TR" sz="2800" dirty="0" err="1"/>
              <a:t>prophylactic</a:t>
            </a:r>
            <a:r>
              <a:rPr lang="tr-TR" sz="2800" dirty="0"/>
              <a:t> </a:t>
            </a:r>
            <a:r>
              <a:rPr lang="tr-TR" sz="2800" dirty="0" err="1"/>
              <a:t>paracetamol</a:t>
            </a:r>
            <a:r>
              <a:rPr lang="tr-TR" sz="2800" dirty="0"/>
              <a:t> </a:t>
            </a:r>
            <a:r>
              <a:rPr lang="tr-TR" sz="2800" dirty="0" err="1"/>
              <a:t>administration</a:t>
            </a:r>
            <a:r>
              <a:rPr lang="tr-TR" sz="2800" dirty="0"/>
              <a:t> at time of </a:t>
            </a:r>
            <a:r>
              <a:rPr lang="tr-TR" sz="2800" dirty="0" err="1"/>
              <a:t>vaccination</a:t>
            </a:r>
            <a:r>
              <a:rPr lang="tr-TR" sz="2800" dirty="0"/>
              <a:t> on </a:t>
            </a:r>
            <a:r>
              <a:rPr lang="tr-TR" sz="2800" dirty="0" err="1"/>
              <a:t>febrile</a:t>
            </a:r>
            <a:r>
              <a:rPr lang="tr-TR" sz="2800" dirty="0"/>
              <a:t> </a:t>
            </a:r>
            <a:r>
              <a:rPr lang="tr-TR" sz="2800" dirty="0" err="1"/>
              <a:t>reactions</a:t>
            </a:r>
            <a:r>
              <a:rPr lang="tr-TR" sz="2800" dirty="0"/>
              <a:t> </a:t>
            </a:r>
            <a:r>
              <a:rPr lang="tr-TR" sz="2800" dirty="0" err="1"/>
              <a:t>and</a:t>
            </a:r>
            <a:r>
              <a:rPr lang="tr-TR" sz="2800" dirty="0"/>
              <a:t> </a:t>
            </a:r>
            <a:r>
              <a:rPr lang="tr-TR" sz="2800" dirty="0" err="1"/>
              <a:t>antibody</a:t>
            </a:r>
            <a:r>
              <a:rPr lang="tr-TR" sz="2800" dirty="0"/>
              <a:t> </a:t>
            </a:r>
            <a:r>
              <a:rPr lang="tr-TR" sz="2800" dirty="0" err="1"/>
              <a:t>responses</a:t>
            </a:r>
            <a:r>
              <a:rPr lang="tr-TR" sz="2800" dirty="0"/>
              <a:t> in </a:t>
            </a:r>
            <a:r>
              <a:rPr lang="tr-TR" sz="2800" dirty="0" err="1"/>
              <a:t>children</a:t>
            </a:r>
            <a:r>
              <a:rPr lang="tr-TR" sz="2800" dirty="0"/>
              <a:t>: Two </a:t>
            </a:r>
            <a:r>
              <a:rPr lang="tr-TR" sz="2800" dirty="0" err="1"/>
              <a:t>open-label</a:t>
            </a:r>
            <a:r>
              <a:rPr lang="tr-TR" sz="2800" dirty="0"/>
              <a:t>, </a:t>
            </a:r>
            <a:r>
              <a:rPr lang="tr-TR" sz="2800" dirty="0" err="1"/>
              <a:t>randomised</a:t>
            </a:r>
            <a:r>
              <a:rPr lang="tr-TR" sz="2800" dirty="0"/>
              <a:t> </a:t>
            </a:r>
            <a:r>
              <a:rPr lang="tr-TR" sz="2800" dirty="0" err="1"/>
              <a:t>controlled</a:t>
            </a:r>
            <a:r>
              <a:rPr lang="tr-TR" sz="2800" dirty="0"/>
              <a:t> </a:t>
            </a:r>
            <a:r>
              <a:rPr lang="tr-TR" sz="2800" dirty="0" err="1"/>
              <a:t>trials</a:t>
            </a:r>
            <a:r>
              <a:rPr lang="tr-TR" sz="2800" dirty="0"/>
              <a:t>. Lancet.  374(9698): 1339-50. </a:t>
            </a:r>
          </a:p>
          <a:p>
            <a:endParaRPr lang="tr-TR" dirty="0"/>
          </a:p>
          <a:p>
            <a:endParaRPr lang="tr-TR" dirty="0"/>
          </a:p>
        </p:txBody>
      </p:sp>
    </p:spTree>
    <p:extLst>
      <p:ext uri="{BB962C8B-B14F-4D97-AF65-F5344CB8AC3E}">
        <p14:creationId xmlns:p14="http://schemas.microsoft.com/office/powerpoint/2010/main" val="246666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F5B798-FD34-8B8A-7B8F-9B43A8613AA6}"/>
              </a:ext>
            </a:extLst>
          </p:cNvPr>
          <p:cNvSpPr>
            <a:spLocks noGrp="1"/>
          </p:cNvSpPr>
          <p:nvPr>
            <p:ph type="title"/>
          </p:nvPr>
        </p:nvSpPr>
        <p:spPr/>
        <p:txBody>
          <a:bodyPr>
            <a:normAutofit/>
          </a:bodyPr>
          <a:lstStyle/>
          <a:p>
            <a:pPr algn="ctr"/>
            <a:r>
              <a:rPr lang="tr-TR" sz="2800" dirty="0">
                <a:solidFill>
                  <a:srgbClr val="FF0000"/>
                </a:solidFill>
              </a:rPr>
              <a:t>Kızamık ve Kızamıkçık İnsidanslarının Yıllara Göre Dağılımı</a:t>
            </a:r>
            <a:br>
              <a:rPr lang="tr-TR" sz="2800" dirty="0">
                <a:solidFill>
                  <a:srgbClr val="FF0000"/>
                </a:solidFill>
              </a:rPr>
            </a:br>
            <a:r>
              <a:rPr lang="tr-TR" sz="2800" dirty="0">
                <a:solidFill>
                  <a:srgbClr val="FF0000"/>
                </a:solidFill>
              </a:rPr>
              <a:t>(Türkiye, 2005-2009)</a:t>
            </a:r>
          </a:p>
        </p:txBody>
      </p:sp>
      <p:sp>
        <p:nvSpPr>
          <p:cNvPr id="3" name="İçerik Yer Tutucusu 2">
            <a:extLst>
              <a:ext uri="{FF2B5EF4-FFF2-40B4-BE49-F238E27FC236}">
                <a16:creationId xmlns:a16="http://schemas.microsoft.com/office/drawing/2014/main" id="{17D2F8C4-D129-D25B-2E52-5382D576E357}"/>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BB724582-6C01-4BA9-2E82-A8B8901D5A85}"/>
              </a:ext>
            </a:extLst>
          </p:cNvPr>
          <p:cNvPicPr>
            <a:picLocks noChangeAspect="1"/>
          </p:cNvPicPr>
          <p:nvPr/>
        </p:nvPicPr>
        <p:blipFill>
          <a:blip r:embed="rId2"/>
          <a:stretch>
            <a:fillRect/>
          </a:stretch>
        </p:blipFill>
        <p:spPr>
          <a:xfrm>
            <a:off x="2582875" y="2097675"/>
            <a:ext cx="7026249" cy="4214225"/>
          </a:xfrm>
          <a:prstGeom prst="rect">
            <a:avLst/>
          </a:prstGeom>
        </p:spPr>
      </p:pic>
      <p:sp>
        <p:nvSpPr>
          <p:cNvPr id="6" name="Alt Bilgi Yer Tutucusu 5">
            <a:extLst>
              <a:ext uri="{FF2B5EF4-FFF2-40B4-BE49-F238E27FC236}">
                <a16:creationId xmlns:a16="http://schemas.microsoft.com/office/drawing/2014/main" id="{654921D6-AA4C-8D0D-0677-EB6A1EA64BDF}"/>
              </a:ext>
            </a:extLst>
          </p:cNvPr>
          <p:cNvSpPr>
            <a:spLocks noGrp="1"/>
          </p:cNvSpPr>
          <p:nvPr>
            <p:ph type="ftr" sz="quarter" idx="11"/>
          </p:nvPr>
        </p:nvSpPr>
        <p:spPr>
          <a:xfrm>
            <a:off x="1766455" y="6356350"/>
            <a:ext cx="8946572" cy="365125"/>
          </a:xfrm>
        </p:spPr>
        <p:txBody>
          <a:bodyPr/>
          <a:lstStyle/>
          <a:p>
            <a:r>
              <a:rPr lang="tr-TR" sz="1000" dirty="0"/>
              <a:t>T.C. Sağlık Bakanlığı Kızamık ve Kızamıkçığın Eliminasyonu ve Konjenital Kızamıkçık Sendromunun Önlenmesi Programı</a:t>
            </a:r>
          </a:p>
        </p:txBody>
      </p:sp>
    </p:spTree>
    <p:extLst>
      <p:ext uri="{BB962C8B-B14F-4D97-AF65-F5344CB8AC3E}">
        <p14:creationId xmlns:p14="http://schemas.microsoft.com/office/powerpoint/2010/main" val="147771718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43466</TotalTime>
  <Words>4185</Words>
  <Application>Microsoft Office PowerPoint</Application>
  <PresentationFormat>Geniş ekran</PresentationFormat>
  <Paragraphs>522</Paragraphs>
  <Slides>82</Slides>
  <Notes>19</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82</vt:i4>
      </vt:variant>
    </vt:vector>
  </HeadingPairs>
  <TitlesOfParts>
    <vt:vector size="89" baseType="lpstr">
      <vt:lpstr>Aptos</vt:lpstr>
      <vt:lpstr>Aptos Display</vt:lpstr>
      <vt:lpstr>Arial</vt:lpstr>
      <vt:lpstr>font_default</vt:lpstr>
      <vt:lpstr>Times New Roman</vt:lpstr>
      <vt:lpstr>Wingdings</vt:lpstr>
      <vt:lpstr>Office Teması</vt:lpstr>
      <vt:lpstr>ÇOCUKLUK DÖNEMİ BAĞIŞIKLAMA</vt:lpstr>
      <vt:lpstr>AMAÇ</vt:lpstr>
      <vt:lpstr>ÖĞRENİM HEDEFLERİ</vt:lpstr>
      <vt:lpstr>SUNUM PLANI</vt:lpstr>
      <vt:lpstr>AŞI NEDİR?</vt:lpstr>
      <vt:lpstr>PowerPoint Sunusu</vt:lpstr>
      <vt:lpstr>PowerPoint Sunusu</vt:lpstr>
      <vt:lpstr>Kızamık Vaka Sayılarının ve Aşılama Hızlarının Yıllara Göre Dağılımı (Türkiye, 1998-2009)</vt:lpstr>
      <vt:lpstr>Kızamık ve Kızamıkçık İnsidanslarının Yıllara Göre Dağılımı (Türkiye, 2005-2009)</vt:lpstr>
      <vt:lpstr>    AŞI TİPLERİ</vt:lpstr>
      <vt:lpstr>AŞI TİPLERİ</vt:lpstr>
      <vt:lpstr>AŞI TİPLERİ</vt:lpstr>
      <vt:lpstr>AŞILARIN İÇİNDE NE VAR?</vt:lpstr>
      <vt:lpstr>AŞILARIN İÇİNDE NE VAR?</vt:lpstr>
      <vt:lpstr>AŞILARIN İÇİNDE NE VAR?</vt:lpstr>
      <vt:lpstr>AŞILARIN İÇİNDE NE VAR?</vt:lpstr>
      <vt:lpstr>AŞI UYGULAMA YOLLARI</vt:lpstr>
      <vt:lpstr>AŞILAMADA GENEL KURALLAR</vt:lpstr>
      <vt:lpstr>AŞILAMADA GENEL KURALLAR</vt:lpstr>
      <vt:lpstr>AŞILAMADA GENEL KURALLAR</vt:lpstr>
      <vt:lpstr>AŞILAMADA GENEL KURALLAR</vt:lpstr>
      <vt:lpstr>AŞILAMADA GENEL KURALLAR</vt:lpstr>
      <vt:lpstr>AŞILAMADA GENEL KURALLAR</vt:lpstr>
      <vt:lpstr>SOĞUK ZİNCİR</vt:lpstr>
      <vt:lpstr>SOĞUK ZİNCİR</vt:lpstr>
      <vt:lpstr>SOĞUK ZİNCİR</vt:lpstr>
      <vt:lpstr>SOĞUK ZİNCİR</vt:lpstr>
      <vt:lpstr>PowerPoint Sunusu</vt:lpstr>
      <vt:lpstr>SOĞUK ZİNCİR</vt:lpstr>
      <vt:lpstr>SOĞUK ZİNCİR</vt:lpstr>
      <vt:lpstr>SOĞUK ZİNCİR</vt:lpstr>
      <vt:lpstr>PowerPoint Sunusu</vt:lpstr>
      <vt:lpstr>HEPATİT B AŞISI</vt:lpstr>
      <vt:lpstr>HEPATİT B AŞISI</vt:lpstr>
      <vt:lpstr>HEPATİT B AŞISI</vt:lpstr>
      <vt:lpstr>HEPATİT A AŞISI</vt:lpstr>
      <vt:lpstr>BCG AŞISI</vt:lpstr>
      <vt:lpstr>BCG AŞISI</vt:lpstr>
      <vt:lpstr>BCG AŞISI</vt:lpstr>
      <vt:lpstr>BCG AŞISI</vt:lpstr>
      <vt:lpstr>BCG AŞISI</vt:lpstr>
      <vt:lpstr>DİFTERİ-ASELLÜLER BOĞMACA-TETANOZ</vt:lpstr>
      <vt:lpstr>DaBT-İPA-HiB AŞISI</vt:lpstr>
      <vt:lpstr>KIZAMIK-KIZAMIKÇIK-KABAKULAK AŞISI (KKK)</vt:lpstr>
      <vt:lpstr>KIZAMIK-KIZAMIKÇIK-KABAKULAK AŞISI (KKK)</vt:lpstr>
      <vt:lpstr>KIZAMIK-KIZAMIKÇIK-KABAKULAK AŞISI (KKK)</vt:lpstr>
      <vt:lpstr>ORAL POLİO AŞISI</vt:lpstr>
      <vt:lpstr>ORAL POLİO AŞISI</vt:lpstr>
      <vt:lpstr>ORAL POLİO AŞISI</vt:lpstr>
      <vt:lpstr>SU ÇİÇEĞİ AŞISI</vt:lpstr>
      <vt:lpstr>SU ÇİÇEĞİ AŞISI</vt:lpstr>
      <vt:lpstr>KONJUGE PNÖMOKOK AŞISI</vt:lpstr>
      <vt:lpstr>AŞILAMA ÖNCESİ NELER SORMALIYIZ?</vt:lpstr>
      <vt:lpstr>KONTRAENDİKE DURUMLAR</vt:lpstr>
      <vt:lpstr>YANLIŞ BİLİNEN KONTRAENDİKASYONLAR</vt:lpstr>
      <vt:lpstr>YANLIŞ BİLİNEN KONTRAENDİKASYONLAR</vt:lpstr>
      <vt:lpstr>YANLIŞ BİLİNEN KONTRAENDİKASYONLAR</vt:lpstr>
      <vt:lpstr>AŞI SONRASI İSTENMEYEN ETKİ</vt:lpstr>
      <vt:lpstr>AŞI SONRASI İSTENMEYEN ETKİ</vt:lpstr>
      <vt:lpstr>ASİE İZLEM SİSTEMİNİN AMAÇLARI NELERDİR?</vt:lpstr>
      <vt:lpstr>BİLDİRİMİ ZORUNLU BİR ASİE Mİ?</vt:lpstr>
      <vt:lpstr>ASİE İZLEM SİSTEMİNDE BİLDİRİLMESİ İSTENEN DURUMLAR</vt:lpstr>
      <vt:lpstr>ASİE İZLEM SİSTEMİNDE BİLDİRİLMESİ İSTENEN DURUMLAR</vt:lpstr>
      <vt:lpstr>ASİE İZLEM SİSTEMİNDE BİLDİRİLMESİ İSTENEN DURUMLAR</vt:lpstr>
      <vt:lpstr>PowerPoint Sunusu</vt:lpstr>
      <vt:lpstr>PowerPoint Sunusu</vt:lpstr>
      <vt:lpstr>PROFİLAKTİK ANALJEZİK VERELİM Mİ?</vt:lpstr>
      <vt:lpstr>Henüz Aşı Şemasına Dahil Edilmeyen (Ancak Ülkemizde Ruhsatlandırılmış Olup Mevcut Olan) Aşılar ;</vt:lpstr>
      <vt:lpstr>MENİNGOKOK</vt:lpstr>
      <vt:lpstr>MENİNGOKOK AŞISI</vt:lpstr>
      <vt:lpstr>MENİNGOKOK AŞISI</vt:lpstr>
      <vt:lpstr>MENİNGOKOK AŞISI</vt:lpstr>
      <vt:lpstr>MENİNGOKOK AŞISI</vt:lpstr>
      <vt:lpstr>HPV AŞISI</vt:lpstr>
      <vt:lpstr>HPV AŞISI</vt:lpstr>
      <vt:lpstr>İNFLUENZA AŞISI</vt:lpstr>
      <vt:lpstr>ROTAVİRÜS AŞISI</vt:lpstr>
      <vt:lpstr>ROTAVİRÜS AŞISI</vt:lpstr>
      <vt:lpstr>PowerPoint Sunusu</vt:lpstr>
      <vt:lpstr>PowerPoint Sunusu</vt:lpstr>
      <vt:lpstr>PowerPoint Sunusu</vt:lpstr>
      <vt:lpstr>KAYNAKLAR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İlayda Karaçay</dc:creator>
  <cp:lastModifiedBy>İlayda Karaçay</cp:lastModifiedBy>
  <cp:revision>45</cp:revision>
  <dcterms:created xsi:type="dcterms:W3CDTF">2024-09-23T06:39:44Z</dcterms:created>
  <dcterms:modified xsi:type="dcterms:W3CDTF">2024-12-03T19:13:21Z</dcterms:modified>
</cp:coreProperties>
</file>