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5" r:id="rId10"/>
    <p:sldId id="267" r:id="rId11"/>
    <p:sldId id="278" r:id="rId12"/>
    <p:sldId id="276" r:id="rId13"/>
    <p:sldId id="279" r:id="rId14"/>
    <p:sldId id="282" r:id="rId15"/>
    <p:sldId id="281" r:id="rId16"/>
    <p:sldId id="285" r:id="rId17"/>
    <p:sldId id="297" r:id="rId18"/>
    <p:sldId id="280" r:id="rId19"/>
    <p:sldId id="294" r:id="rId20"/>
    <p:sldId id="273" r:id="rId21"/>
    <p:sldId id="292" r:id="rId22"/>
    <p:sldId id="287" r:id="rId23"/>
    <p:sldId id="289" r:id="rId24"/>
    <p:sldId id="295" r:id="rId25"/>
    <p:sldId id="296" r:id="rId26"/>
    <p:sldId id="274" r:id="rId27"/>
    <p:sldId id="300" r:id="rId28"/>
    <p:sldId id="291" r:id="rId29"/>
    <p:sldId id="275" r:id="rId30"/>
    <p:sldId id="298" r:id="rId31"/>
    <p:sldId id="299" r:id="rId32"/>
    <p:sldId id="303" r:id="rId33"/>
    <p:sldId id="306" r:id="rId34"/>
    <p:sldId id="302" r:id="rId35"/>
    <p:sldId id="305" r:id="rId36"/>
    <p:sldId id="304" r:id="rId37"/>
    <p:sldId id="308" r:id="rId38"/>
    <p:sldId id="307" r:id="rId39"/>
    <p:sldId id="312" r:id="rId40"/>
    <p:sldId id="309" r:id="rId41"/>
    <p:sldId id="311" r:id="rId42"/>
    <p:sldId id="313" r:id="rId43"/>
    <p:sldId id="314" r:id="rId44"/>
    <p:sldId id="315" r:id="rId45"/>
    <p:sldId id="316" r:id="rId46"/>
    <p:sldId id="318" r:id="rId47"/>
    <p:sldId id="317" r:id="rId48"/>
    <p:sldId id="321" r:id="rId49"/>
    <p:sldId id="320" r:id="rId50"/>
    <p:sldId id="319" r:id="rId51"/>
    <p:sldId id="301" r:id="rId52"/>
    <p:sldId id="322" r:id="rId53"/>
    <p:sldId id="32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36" autoAdjust="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A3B1-B77B-45E9-9266-29921A3EBF39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C1F57-0479-4E18-9C22-6CCD9474F4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6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folic-acid-drug-information?search=b12%20eksikli%C4%9Fi&amp;topicRef=7154&amp;source=see_link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Anemi sınırları Dünya Sağlık Örgütü (WHO) tarafından 2024 yılında güncellenmiştir</a:t>
            </a:r>
          </a:p>
          <a:p>
            <a:r>
              <a:rPr lang="tr-TR" dirty="0"/>
              <a:t>Anemi, tam kan sayımında (hemogram) elde edilen kırmızı kan hücresi (</a:t>
            </a:r>
            <a:r>
              <a:rPr lang="tr-TR" dirty="0" err="1"/>
              <a:t>Rbc</a:t>
            </a:r>
            <a:r>
              <a:rPr lang="tr-TR" dirty="0"/>
              <a:t> ) ölçümlerinin bir veya daha fazlasında ( hemoglobin konsantrasyonu, hematokrit veya </a:t>
            </a:r>
            <a:r>
              <a:rPr lang="tr-TR" dirty="0" err="1"/>
              <a:t>Rbc</a:t>
            </a:r>
            <a:r>
              <a:rPr lang="tr-TR" dirty="0"/>
              <a:t> sayımı) azalma olarak tanımlanmıştır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Referans aralığı hastanın yaşı ve cinsiyetinin yanı sıra rakım, normatif popülasyonda sigara içmenin yaygınlığı ve diğer faktörler gibi diğer faktörlere bağlıdır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91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Folik asit eksikliğinde klinik tablo B12 eksikliği ile aynıdır en önemli fark nörolojik bulgular olmaz.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74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172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Metilkobalamin</a:t>
            </a:r>
            <a:r>
              <a:rPr lang="tr-TR" dirty="0"/>
              <a:t> vitamin B12’nin aktif formlarından biridir. Fakat ışığa duyarlı olduğu için </a:t>
            </a:r>
            <a:r>
              <a:rPr lang="tr-TR" dirty="0" err="1"/>
              <a:t>parenteral</a:t>
            </a:r>
            <a:r>
              <a:rPr lang="tr-TR" dirty="0"/>
              <a:t> tedavide kullanılmamaktadır</a:t>
            </a:r>
          </a:p>
          <a:p>
            <a:r>
              <a:rPr lang="tr-TR" dirty="0"/>
              <a:t>Siyanokobalamin 1000 </a:t>
            </a:r>
            <a:r>
              <a:rPr lang="tr-TR" dirty="0" err="1"/>
              <a:t>mcg</a:t>
            </a:r>
            <a:r>
              <a:rPr lang="tr-TR" dirty="0"/>
              <a:t> uygulanmasında yaklaşık 150 </a:t>
            </a:r>
            <a:r>
              <a:rPr lang="tr-TR" dirty="0" err="1"/>
              <a:t>mcg</a:t>
            </a:r>
            <a:r>
              <a:rPr lang="tr-TR" dirty="0"/>
              <a:t> vücutta kalır kalanı idrar ile atılır. </a:t>
            </a:r>
            <a:r>
              <a:rPr lang="tr-TR" dirty="0" err="1"/>
              <a:t>Hidroksikobalamin</a:t>
            </a:r>
            <a:r>
              <a:rPr lang="tr-TR" dirty="0"/>
              <a:t> için ise tek dozla vücutta kalan kısım daha fazladır</a:t>
            </a:r>
          </a:p>
          <a:p>
            <a:r>
              <a:rPr lang="tr-TR" dirty="0"/>
              <a:t>B12 vitamini eksikliği olan olgularda tek başına folik asit verilmesi nörolojik bulguların ağırlaşmasına neden olabilir.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62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Bazı ülkeler (örneğin, Amerika Birleşik Devletleri, Kanada, Kosta Rika, Şili, Güney Afrika) üreticilerin nöral tüp defekti riskini azaltmak için tahılları ve tahıl ürünlerini </a:t>
            </a:r>
            <a:r>
              <a:rPr lang="tr-TR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folik asitle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zenginleştirmesini zorunlu kılmıştır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82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Psikiyatrik bulgu yapabilir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98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Yüksek risk: Ebeveynlerden herhangi birinin birinci derece akrabası veya ebeveynlerden herhangi birinde açık </a:t>
            </a:r>
            <a:r>
              <a:rPr lang="tr-TR" dirty="0" err="1"/>
              <a:t>NTD'nin</a:t>
            </a:r>
            <a:r>
              <a:rPr lang="tr-TR" dirty="0"/>
              <a:t> kişisel geçmişi</a:t>
            </a:r>
          </a:p>
          <a:p>
            <a:r>
              <a:rPr lang="tr-TR" dirty="0"/>
              <a:t>Orta risk: 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Kişisel veya ailede NTD dışında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folat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duyarlı konjenital anomali öyküsü,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             Ailede NTD öyküsü (birinci veya ikinci derece akraba)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             </a:t>
            </a:r>
            <a:r>
              <a:rPr lang="sv-S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Tip I veya II diyabet 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69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73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9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Retikülosit</a:t>
            </a:r>
            <a:r>
              <a:rPr lang="tr-TR" dirty="0"/>
              <a:t> sayısı dolaşan eritrositlerin yüzdesi olarak rapor edilir. Bu rakamı yorumlamak için öncelikle çeşitli düzeltmeler yapılmalıdır. Çünkü, anemi durumunda </a:t>
            </a:r>
            <a:r>
              <a:rPr lang="tr-TR" dirty="0" err="1"/>
              <a:t>retikülositlerin</a:t>
            </a:r>
            <a:r>
              <a:rPr lang="tr-TR" dirty="0"/>
              <a:t> de yarı ömürleri artacaktır. </a:t>
            </a:r>
            <a:r>
              <a:rPr lang="tr-TR" sz="1200" dirty="0" err="1"/>
              <a:t>Retikülositleri</a:t>
            </a:r>
            <a:r>
              <a:rPr lang="tr-TR" sz="1200" dirty="0"/>
              <a:t> saydıktan sonra sonucu bir düzeltme yapmadan eritrositlerin yüzdesi olarak bildirmek yanlıştır </a:t>
            </a:r>
          </a:p>
          <a:p>
            <a:r>
              <a:rPr lang="tr-TR" sz="1200" dirty="0"/>
              <a:t>Örneğin % 1 </a:t>
            </a:r>
            <a:r>
              <a:rPr lang="tr-TR" sz="1200" dirty="0" err="1"/>
              <a:t>retikülosit</a:t>
            </a:r>
            <a:r>
              <a:rPr lang="tr-TR" sz="1200" dirty="0"/>
              <a:t> oranı </a:t>
            </a:r>
            <a:r>
              <a:rPr lang="tr-TR" sz="1200" dirty="0" err="1"/>
              <a:t>hb</a:t>
            </a:r>
            <a:r>
              <a:rPr lang="tr-TR" sz="1200" dirty="0"/>
              <a:t> 15 (</a:t>
            </a:r>
            <a:r>
              <a:rPr lang="tr-TR" sz="1200" dirty="0" err="1"/>
              <a:t>htc</a:t>
            </a:r>
            <a:r>
              <a:rPr lang="tr-TR" sz="1200" dirty="0"/>
              <a:t> 45) olan bir hasta için normal ,</a:t>
            </a:r>
            <a:r>
              <a:rPr lang="tr-TR" sz="1200" dirty="0" err="1"/>
              <a:t>hb</a:t>
            </a:r>
            <a:r>
              <a:rPr lang="tr-TR" sz="1200" dirty="0"/>
              <a:t> 5 (</a:t>
            </a:r>
            <a:r>
              <a:rPr lang="tr-TR" sz="1200" dirty="0" err="1"/>
              <a:t>htc</a:t>
            </a:r>
            <a:r>
              <a:rPr lang="tr-TR" sz="1200" dirty="0"/>
              <a:t> 15 )olan bir hasta içinse düşüktür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59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anormal hücre (</a:t>
            </a:r>
            <a:r>
              <a:rPr lang="tr-TR" dirty="0" err="1"/>
              <a:t>normoblast</a:t>
            </a:r>
            <a:r>
              <a:rPr lang="tr-TR" dirty="0"/>
              <a:t>, </a:t>
            </a:r>
            <a:r>
              <a:rPr lang="tr-TR" dirty="0" err="1"/>
              <a:t>granülositer</a:t>
            </a:r>
            <a:r>
              <a:rPr lang="tr-TR" dirty="0"/>
              <a:t> seri prekürsörü ya da </a:t>
            </a:r>
            <a:r>
              <a:rPr lang="tr-TR" dirty="0" err="1"/>
              <a:t>blast</a:t>
            </a:r>
            <a:r>
              <a:rPr lang="tr-TR" dirty="0"/>
              <a:t>) olup olmadığı incelenir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04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Ferritin</a:t>
            </a:r>
            <a:r>
              <a:rPr lang="tr-TR" dirty="0"/>
              <a:t> </a:t>
            </a:r>
            <a:r>
              <a:rPr lang="tr-TR" dirty="0" err="1"/>
              <a:t>afr</a:t>
            </a:r>
            <a:r>
              <a:rPr lang="tr-TR" dirty="0"/>
              <a:t> olduğu için yüksek olması </a:t>
            </a:r>
            <a:r>
              <a:rPr lang="tr-TR" dirty="0" err="1"/>
              <a:t>DEA’sini</a:t>
            </a:r>
            <a:r>
              <a:rPr lang="tr-TR" dirty="0"/>
              <a:t> dışlamaz, akut hastalıklar, kronik inflamasyon ve malignitelerde </a:t>
            </a:r>
            <a:r>
              <a:rPr lang="tr-TR" dirty="0" err="1"/>
              <a:t>ferritin</a:t>
            </a:r>
            <a:r>
              <a:rPr lang="tr-TR" dirty="0"/>
              <a:t> yükselebilir</a:t>
            </a:r>
          </a:p>
          <a:p>
            <a:r>
              <a:rPr lang="tr-TR" dirty="0"/>
              <a:t>Serum </a:t>
            </a:r>
            <a:r>
              <a:rPr lang="tr-TR" dirty="0" err="1"/>
              <a:t>ferritin</a:t>
            </a:r>
            <a:r>
              <a:rPr lang="tr-TR" dirty="0"/>
              <a:t> &lt;15 ng/</a:t>
            </a:r>
            <a:r>
              <a:rPr lang="tr-TR" dirty="0" err="1"/>
              <a:t>mL</a:t>
            </a:r>
            <a:r>
              <a:rPr lang="tr-TR" dirty="0"/>
              <a:t>, demir eksikliği tanısı koymak için %99 oranında özgüldür, ancak serum </a:t>
            </a:r>
            <a:r>
              <a:rPr lang="tr-TR" dirty="0" err="1"/>
              <a:t>ferritin</a:t>
            </a:r>
            <a:r>
              <a:rPr lang="tr-TR" dirty="0"/>
              <a:t> düzeyleri &lt;30 ng/</a:t>
            </a:r>
            <a:r>
              <a:rPr lang="tr-TR" dirty="0" err="1"/>
              <a:t>mL</a:t>
            </a:r>
            <a:r>
              <a:rPr lang="tr-TR" dirty="0"/>
              <a:t> için demir eksikliği tanısı kabul edilir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8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bulguların şiddetine, </a:t>
            </a:r>
            <a:r>
              <a:rPr lang="tr-TR" dirty="0" err="1"/>
              <a:t>ferritin</a:t>
            </a:r>
            <a:r>
              <a:rPr lang="tr-TR" dirty="0"/>
              <a:t> düzeyine, hastanın yaşına ve </a:t>
            </a:r>
            <a:r>
              <a:rPr lang="tr-TR" dirty="0" err="1"/>
              <a:t>gastrointestinal</a:t>
            </a:r>
            <a:r>
              <a:rPr lang="tr-TR" dirty="0"/>
              <a:t> yan etkilere bağlı olarak 100-200 mg arasında değişebilir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97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54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KHA’yı</a:t>
            </a:r>
            <a:r>
              <a:rPr lang="tr-TR" dirty="0"/>
              <a:t> demir eksikliğinden ayırmak için bir diğer yol da hastaya demir tedavisi verip yanıtı gözlemektir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89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Çocuk doğumda normaldir, 6 aydan sonra anemi gelişir</a:t>
            </a:r>
          </a:p>
          <a:p>
            <a:r>
              <a:rPr lang="tr-TR" dirty="0"/>
              <a:t>Büyüme gelişme geriliği, HSM, kemik deformiteleri (kule kafa)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C1F57-0479-4E18-9C22-6CCD9474F407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94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16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0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69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20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52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6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6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43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95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9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1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84996D9-2804-4793-9012-3A414D94A0DE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B57AEA2-6BB5-4AEC-903B-F645FD4999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6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reconception-and-prenatal-folic-acid-supplementation?search=folik%20asit%20hamileli%C4%9Fi&amp;source=search_result&amp;selectedTitle=1~150&amp;usage_type=default&amp;display_rank=1#topicGraphic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causes-and-pathophysiology-of-vitamin-b12-and-folate-deficiencies?search=b12%20eksikli%C4%9Fi&amp;topicRef=7155&amp;source=see_link" TargetMode="External"/><Relationship Id="rId3" Type="http://schemas.openxmlformats.org/officeDocument/2006/relationships/hyperlink" Target="https://www.uptodate.com/contents/diagnostic-approach-to-anemia-in-adults?search=anemi&amp;source=search_result&amp;selectedTitle=1%7E150&amp;usage_type=default&amp;display_rank=1" TargetMode="External"/><Relationship Id="rId7" Type="http://schemas.openxmlformats.org/officeDocument/2006/relationships/hyperlink" Target="https://www.uptodate.com/contents/clinical-manifestations-and-diagnosis-of-vitamin-b12-and-folate-deficiency?search=b12+eksikli%C4%9Fi&amp;source=search_result&amp;selectedTitle=2%7E150&amp;usage_type=default&amp;display_rank=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macrocytosis-macrocytic-anemia?search=makrositer%20anemi&amp;source=search_result&amp;selectedTitle=1%7E150&amp;usage_type=default&amp;display_rank=1" TargetMode="External"/><Relationship Id="rId5" Type="http://schemas.openxmlformats.org/officeDocument/2006/relationships/hyperlink" Target="https://www.aafp.org/pubs/afp/issues/2013/0115/p98.html" TargetMode="External"/><Relationship Id="rId4" Type="http://schemas.openxmlformats.org/officeDocument/2006/relationships/hyperlink" Target="https://www.uptodate.com/contents/causes-and-diagnosis-of-iron-deficiency-and-iron-deficiency-anemia-in-adults?search=anemi&amp;source=search_result&amp;selectedTitle=4%7E150&amp;usage_type=default&amp;display_rank=3#H2292235433" TargetMode="External"/><Relationship Id="rId9" Type="http://schemas.openxmlformats.org/officeDocument/2006/relationships/hyperlink" Target="https://www.uptodate.com/contents/treatment-of-vitamin-b12-and-folate-deficiencies?search=b12%20eksikli%C4%9Fi&amp;source=search_result&amp;selectedTitle=3%7E150&amp;usage_type=default&amp;display_rank=3#H1540931056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B02BB5-67EA-E0C1-F0ED-FE001A7D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682496"/>
            <a:ext cx="8991600" cy="1645920"/>
          </a:xfrm>
        </p:spPr>
        <p:txBody>
          <a:bodyPr/>
          <a:lstStyle/>
          <a:p>
            <a:r>
              <a:rPr lang="tr-TR" dirty="0"/>
              <a:t>ANEMİLER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5785CB1-FB44-E71A-A8C3-D30B6095E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Araş. Gör. Dr. Kübra ŞENTÜRK</a:t>
            </a:r>
          </a:p>
          <a:p>
            <a:r>
              <a:rPr lang="tr-TR" dirty="0"/>
              <a:t>KTÜ Aile Hekimliği Anabilim Dalı</a:t>
            </a:r>
          </a:p>
          <a:p>
            <a:r>
              <a:rPr lang="tr-TR" dirty="0"/>
              <a:t>05.11.2024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8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CD1DE1-1ECA-22FC-5E95-188DFE53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Demir eksikliği anemisi (</a:t>
            </a:r>
            <a:r>
              <a:rPr lang="tr-TR" dirty="0" err="1"/>
              <a:t>dea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587FF5-2495-CA32-5D09-29C1FA5A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82499"/>
          </a:xfrm>
        </p:spPr>
        <p:txBody>
          <a:bodyPr>
            <a:normAutofit/>
          </a:bodyPr>
          <a:lstStyle/>
          <a:p>
            <a:r>
              <a:rPr lang="tr-TR" dirty="0"/>
              <a:t>Demir eksikliği önemli bir halk sağlığı sorunu olup dünyada en sık görülen anemi nedeni</a:t>
            </a:r>
          </a:p>
          <a:p>
            <a:pPr lvl="1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kadınların %2</a:t>
            </a:r>
          </a:p>
          <a:p>
            <a:pPr lvl="1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erkeklerin %1 </a:t>
            </a:r>
            <a:endParaRPr lang="tr-TR" dirty="0"/>
          </a:p>
          <a:p>
            <a:r>
              <a:rPr lang="tr-TR" dirty="0"/>
              <a:t>Doğurganlık çağındaki kadınlarda ve çocuklarda </a:t>
            </a:r>
          </a:p>
          <a:p>
            <a:endParaRPr lang="tr-TR" dirty="0"/>
          </a:p>
          <a:p>
            <a:r>
              <a:rPr lang="tr-TR" dirty="0"/>
              <a:t>Demir eksikliğinde iki basamak vardır: </a:t>
            </a:r>
          </a:p>
          <a:p>
            <a:r>
              <a:rPr lang="tr-TR" dirty="0"/>
              <a:t>1. Demir eksikliği; vücudun toplam demirinin azalması, anemi henüz yoktur</a:t>
            </a:r>
          </a:p>
          <a:p>
            <a:r>
              <a:rPr lang="tr-TR" dirty="0"/>
              <a:t>2. DEA; demir eksikliğinin </a:t>
            </a:r>
            <a:r>
              <a:rPr lang="tr-TR" dirty="0" err="1"/>
              <a:t>eritropoyezi</a:t>
            </a:r>
            <a:r>
              <a:rPr lang="tr-TR" dirty="0"/>
              <a:t> azaltması sonucu anemi gelişmiştir</a:t>
            </a:r>
          </a:p>
          <a:p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F22DABB-8CBC-3F11-398C-3F80D0BE6F47}"/>
              </a:ext>
            </a:extLst>
          </p:cNvPr>
          <p:cNvSpPr/>
          <p:nvPr/>
        </p:nvSpPr>
        <p:spPr>
          <a:xfrm rot="16200000">
            <a:off x="6975211" y="4119923"/>
            <a:ext cx="297712" cy="1382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59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4D4077-1535-13AC-B97B-4AE673D7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 etiyolojisi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2C9A11-4B85-4857-3B05-B44E98C3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00979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Diyetle yetersiz alım:  </a:t>
            </a:r>
          </a:p>
          <a:p>
            <a:pPr lvl="1"/>
            <a:r>
              <a:rPr lang="tr-TR" dirty="0"/>
              <a:t>Malnütrisyona yol açan yetersiz beslenme durumları</a:t>
            </a:r>
          </a:p>
          <a:p>
            <a:endParaRPr lang="tr-TR" dirty="0"/>
          </a:p>
          <a:p>
            <a:r>
              <a:rPr lang="tr-TR" b="1" dirty="0"/>
              <a:t>Azalmış demir emilimi:</a:t>
            </a:r>
          </a:p>
          <a:p>
            <a:pPr lvl="1"/>
            <a:r>
              <a:rPr lang="tr-TR" dirty="0"/>
              <a:t>Atrofik gastrit</a:t>
            </a:r>
          </a:p>
          <a:p>
            <a:pPr lvl="1"/>
            <a:r>
              <a:rPr lang="tr-TR" dirty="0"/>
              <a:t>Çölyak hastalığı</a:t>
            </a:r>
          </a:p>
          <a:p>
            <a:pPr lvl="1"/>
            <a:r>
              <a:rPr lang="tr-TR" dirty="0" err="1"/>
              <a:t>Helicobacter</a:t>
            </a:r>
            <a:r>
              <a:rPr lang="tr-TR" dirty="0"/>
              <a:t> </a:t>
            </a:r>
            <a:r>
              <a:rPr lang="tr-TR" dirty="0" err="1"/>
              <a:t>pylori</a:t>
            </a:r>
            <a:r>
              <a:rPr lang="tr-TR" dirty="0"/>
              <a:t> enfeksiyonu</a:t>
            </a:r>
          </a:p>
          <a:p>
            <a:pPr lvl="1"/>
            <a:r>
              <a:rPr lang="tr-TR" dirty="0" err="1"/>
              <a:t>Bariatrik</a:t>
            </a:r>
            <a:r>
              <a:rPr lang="tr-TR" dirty="0"/>
              <a:t> cerrahi</a:t>
            </a:r>
          </a:p>
          <a:p>
            <a:pPr lvl="1"/>
            <a:r>
              <a:rPr lang="tr-TR" dirty="0"/>
              <a:t>Yardımcı faktörler: </a:t>
            </a:r>
            <a:r>
              <a:rPr lang="tr-TR" dirty="0" err="1"/>
              <a:t>Tannat</a:t>
            </a:r>
            <a:r>
              <a:rPr lang="tr-TR" dirty="0"/>
              <a:t>, fosfat, </a:t>
            </a:r>
            <a:r>
              <a:rPr lang="tr-TR" dirty="0" err="1"/>
              <a:t>fitat</a:t>
            </a:r>
            <a:r>
              <a:rPr lang="tr-TR" dirty="0"/>
              <a:t>, yüksek kalsiyum içeren gıdalar</a:t>
            </a:r>
          </a:p>
          <a:p>
            <a:pPr lvl="1"/>
            <a:endParaRPr lang="tr-TR" dirty="0"/>
          </a:p>
          <a:p>
            <a:r>
              <a:rPr lang="tr-TR" b="1" dirty="0" err="1"/>
              <a:t>Herediter</a:t>
            </a:r>
            <a:r>
              <a:rPr lang="tr-TR" b="1" dirty="0"/>
              <a:t> nedenler:</a:t>
            </a:r>
          </a:p>
        </p:txBody>
      </p:sp>
    </p:spTree>
    <p:extLst>
      <p:ext uri="{BB962C8B-B14F-4D97-AF65-F5344CB8AC3E}">
        <p14:creationId xmlns:p14="http://schemas.microsoft.com/office/powerpoint/2010/main" val="70485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1909CE-B784-6594-1218-0BC71006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 etiyolojisi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A9E081-2A93-4703-CD30-1EA9B5A1A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1" y="2638044"/>
            <a:ext cx="4756403" cy="310198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Kan kayıpları: </a:t>
            </a:r>
            <a:r>
              <a:rPr lang="tr-TR" dirty="0"/>
              <a:t>Belirgin veya hafif kan kayıpları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Travmatik kanamalar</a:t>
            </a:r>
          </a:p>
          <a:p>
            <a:pPr lvl="1"/>
            <a:r>
              <a:rPr lang="tr-TR" dirty="0" err="1"/>
              <a:t>Menoraji</a:t>
            </a:r>
            <a:endParaRPr lang="tr-TR" dirty="0"/>
          </a:p>
          <a:p>
            <a:pPr lvl="1"/>
            <a:r>
              <a:rPr lang="tr-TR" dirty="0"/>
              <a:t>Hematemez veya </a:t>
            </a:r>
            <a:r>
              <a:rPr lang="tr-TR" dirty="0" err="1"/>
              <a:t>melena</a:t>
            </a:r>
            <a:endParaRPr lang="tr-TR" dirty="0"/>
          </a:p>
          <a:p>
            <a:pPr lvl="1"/>
            <a:r>
              <a:rPr lang="tr-TR" dirty="0"/>
              <a:t>Hemoptizi</a:t>
            </a:r>
          </a:p>
          <a:p>
            <a:pPr lvl="1"/>
            <a:r>
              <a:rPr lang="tr-TR" dirty="0"/>
              <a:t>Gebelik ve doğum </a:t>
            </a:r>
          </a:p>
          <a:p>
            <a:pPr lvl="1"/>
            <a:r>
              <a:rPr lang="tr-TR" dirty="0"/>
              <a:t>Hematüri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3394B9B-A1CA-0B3B-36F9-0AFC710A1A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pPr lvl="1"/>
            <a:r>
              <a:rPr lang="tr-TR" dirty="0"/>
              <a:t>Sık kan </a:t>
            </a:r>
            <a:r>
              <a:rPr lang="tr-TR" dirty="0" err="1"/>
              <a:t>donasyonu</a:t>
            </a:r>
            <a:endParaRPr lang="tr-TR" dirty="0"/>
          </a:p>
          <a:p>
            <a:pPr lvl="1"/>
            <a:r>
              <a:rPr lang="tr-TR" dirty="0"/>
              <a:t>Tetkik için sık kan verme</a:t>
            </a:r>
          </a:p>
          <a:p>
            <a:pPr lvl="1"/>
            <a:r>
              <a:rPr lang="tr-TR" dirty="0"/>
              <a:t>Laktasyon</a:t>
            </a:r>
          </a:p>
          <a:p>
            <a:pPr lvl="1"/>
            <a:r>
              <a:rPr lang="tr-TR" dirty="0" err="1"/>
              <a:t>Farkedilmeyen</a:t>
            </a:r>
            <a:r>
              <a:rPr lang="tr-TR" dirty="0"/>
              <a:t> kanamalar, (özellikle </a:t>
            </a:r>
            <a:r>
              <a:rPr lang="tr-TR" dirty="0" err="1"/>
              <a:t>gatrointestinal</a:t>
            </a:r>
            <a:r>
              <a:rPr lang="tr-TR" dirty="0"/>
              <a:t> sistemde: gastrit, malignite, </a:t>
            </a:r>
            <a:r>
              <a:rPr lang="tr-TR" dirty="0" err="1"/>
              <a:t>telenjiektaziler</a:t>
            </a:r>
            <a:r>
              <a:rPr lang="tr-TR" dirty="0"/>
              <a:t>)</a:t>
            </a:r>
          </a:p>
          <a:p>
            <a:pPr lvl="1"/>
            <a:r>
              <a:rPr lang="tr-TR" dirty="0" err="1"/>
              <a:t>Gastrointestinal</a:t>
            </a:r>
            <a:r>
              <a:rPr lang="tr-TR" dirty="0"/>
              <a:t> parazitler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58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A0E78D-01BF-5DE5-0A37-0628FDB2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semptom ve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477580-1D68-4DCA-03E7-F61ECB1E61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Erken evrelerde </a:t>
            </a:r>
            <a:r>
              <a:rPr lang="tr-TR" b="1" dirty="0"/>
              <a:t>asemptomatik</a:t>
            </a:r>
          </a:p>
          <a:p>
            <a:r>
              <a:rPr lang="tr-TR" dirty="0"/>
              <a:t>Halsizlik</a:t>
            </a:r>
          </a:p>
          <a:p>
            <a:r>
              <a:rPr lang="tr-TR" dirty="0"/>
              <a:t>Güçsüzlük</a:t>
            </a:r>
          </a:p>
          <a:p>
            <a:r>
              <a:rPr lang="tr-TR" dirty="0"/>
              <a:t>Baş ağrısı</a:t>
            </a:r>
          </a:p>
          <a:p>
            <a:r>
              <a:rPr lang="tr-TR" dirty="0"/>
              <a:t>Baş dönmesi </a:t>
            </a:r>
          </a:p>
          <a:p>
            <a:r>
              <a:rPr lang="tr-TR" dirty="0"/>
              <a:t>İrritabilite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514973-6944-DF2F-AC1A-A33CCC607B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/>
              <a:t>Çarpıntı</a:t>
            </a:r>
          </a:p>
          <a:p>
            <a:r>
              <a:rPr lang="tr-TR" dirty="0"/>
              <a:t>Egzersiz intoleransı</a:t>
            </a:r>
          </a:p>
          <a:p>
            <a:r>
              <a:rPr lang="tr-TR" dirty="0"/>
              <a:t>Egzersizle nefes darlığı</a:t>
            </a:r>
          </a:p>
          <a:p>
            <a:r>
              <a:rPr lang="tr-TR" dirty="0" err="1"/>
              <a:t>Pika</a:t>
            </a:r>
            <a:r>
              <a:rPr lang="tr-TR" dirty="0"/>
              <a:t>, </a:t>
            </a:r>
            <a:r>
              <a:rPr lang="tr-TR" dirty="0" err="1"/>
              <a:t>pagofaji</a:t>
            </a:r>
            <a:endParaRPr lang="tr-TR" dirty="0"/>
          </a:p>
          <a:p>
            <a:r>
              <a:rPr lang="tr-TR" dirty="0"/>
              <a:t>Huzursuz bacak sendromu</a:t>
            </a:r>
          </a:p>
        </p:txBody>
      </p:sp>
    </p:spTree>
    <p:extLst>
      <p:ext uri="{BB962C8B-B14F-4D97-AF65-F5344CB8AC3E}">
        <p14:creationId xmlns:p14="http://schemas.microsoft.com/office/powerpoint/2010/main" val="209303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B54EE4-948E-21D0-AEDF-5DA431AF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466674" cy="1188720"/>
          </a:xfrm>
        </p:spPr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semptom ve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81CBEA-6E5F-6551-77E7-4CB6729EC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Fizik Muayenede:</a:t>
            </a:r>
          </a:p>
          <a:p>
            <a:pPr>
              <a:defRPr/>
            </a:pPr>
            <a:r>
              <a:rPr lang="tr-TR" dirty="0"/>
              <a:t>Solukluk (mukoza, </a:t>
            </a:r>
            <a:r>
              <a:rPr lang="tr-TR" dirty="0" err="1"/>
              <a:t>konjuktiva</a:t>
            </a:r>
            <a:r>
              <a:rPr lang="tr-TR" dirty="0"/>
              <a:t> el ayası, tırnak yatağı)</a:t>
            </a:r>
          </a:p>
          <a:p>
            <a:r>
              <a:rPr lang="tr-TR" dirty="0"/>
              <a:t>Taşikardi</a:t>
            </a:r>
          </a:p>
          <a:p>
            <a:r>
              <a:rPr lang="tr-TR" dirty="0"/>
              <a:t>Takipne</a:t>
            </a:r>
          </a:p>
          <a:p>
            <a:r>
              <a:rPr lang="tr-TR" sz="1800" dirty="0"/>
              <a:t>Mavi </a:t>
            </a:r>
            <a:r>
              <a:rPr lang="tr-TR" sz="1800" dirty="0" err="1"/>
              <a:t>sklera</a:t>
            </a:r>
            <a:endParaRPr lang="tr-TR" sz="1800" dirty="0"/>
          </a:p>
          <a:p>
            <a:r>
              <a:rPr lang="tr-TR" sz="1800" dirty="0"/>
              <a:t>Dilde atrofik </a:t>
            </a:r>
            <a:r>
              <a:rPr lang="tr-TR" sz="1800" dirty="0" err="1"/>
              <a:t>glossit</a:t>
            </a:r>
            <a:r>
              <a:rPr lang="tr-TR" sz="1800" dirty="0"/>
              <a:t>, </a:t>
            </a:r>
            <a:r>
              <a:rPr lang="tr-TR" sz="1800" dirty="0" err="1"/>
              <a:t>angular</a:t>
            </a:r>
            <a:r>
              <a:rPr lang="tr-TR" sz="1800" dirty="0"/>
              <a:t> </a:t>
            </a:r>
            <a:r>
              <a:rPr lang="tr-TR" b="0" i="0" dirty="0" err="1">
                <a:solidFill>
                  <a:srgbClr val="002021"/>
                </a:solidFill>
                <a:effectLst/>
              </a:rPr>
              <a:t>cheilitis</a:t>
            </a:r>
            <a:endParaRPr lang="tr-TR" sz="1800" dirty="0"/>
          </a:p>
          <a:p>
            <a:r>
              <a:rPr lang="tr-TR" dirty="0"/>
              <a:t>Kaşık tırnak (</a:t>
            </a:r>
            <a:r>
              <a:rPr lang="tr-TR" dirty="0" err="1"/>
              <a:t>koilonişi</a:t>
            </a:r>
            <a:r>
              <a:rPr lang="tr-TR" dirty="0"/>
              <a:t>)</a:t>
            </a:r>
            <a:endParaRPr lang="tr-TR" sz="1800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FFF6268-CD61-EF68-C736-4BFFC656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56" y="4477349"/>
            <a:ext cx="3472543" cy="23806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F45CEFD-1B2F-B28E-4F00-CAC73E2EC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810" y="1633756"/>
            <a:ext cx="2494189" cy="284359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22D3230-97BB-6890-5A49-695756C7A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89035"/>
            <a:ext cx="1937222" cy="26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D66BDF-746D-B926-24FA-0497805B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 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B465C8-E676-6108-76AF-EA4B5B6C9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514088" cy="3255264"/>
          </a:xfrm>
        </p:spPr>
        <p:txBody>
          <a:bodyPr>
            <a:normAutofit/>
          </a:bodyPr>
          <a:lstStyle/>
          <a:p>
            <a:r>
              <a:rPr lang="tr-TR" dirty="0"/>
              <a:t>Demir eksikliği erken dönemde </a:t>
            </a:r>
            <a:r>
              <a:rPr lang="tr-TR" dirty="0" err="1"/>
              <a:t>Hb</a:t>
            </a:r>
            <a:r>
              <a:rPr lang="tr-TR" dirty="0"/>
              <a:t> normal olabilir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r-TR" b="1" dirty="0">
                <a:solidFill>
                  <a:schemeClr val="tx1"/>
                </a:solidFill>
                <a:cs typeface="Arial" pitchFamily="34" charset="0"/>
              </a:rPr>
              <a:t>Tam kan sayımı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dirty="0">
                <a:solidFill>
                  <a:srgbClr val="0000FF"/>
                </a:solidFill>
                <a:cs typeface="Arial" pitchFamily="34" charset="0"/>
              </a:rPr>
              <a:t>    </a:t>
            </a:r>
            <a:r>
              <a:rPr lang="tr-TR" dirty="0" err="1">
                <a:cs typeface="Arial" pitchFamily="34" charset="0"/>
              </a:rPr>
              <a:t>Mikrositer</a:t>
            </a:r>
            <a:r>
              <a:rPr lang="tr-TR" dirty="0">
                <a:cs typeface="Arial" pitchFamily="34" charset="0"/>
              </a:rPr>
              <a:t> anemi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dirty="0">
                <a:cs typeface="Arial" pitchFamily="34" charset="0"/>
              </a:rPr>
              <a:t>    MCV, MCH, MCHC 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dirty="0">
                <a:cs typeface="Arial" pitchFamily="34" charset="0"/>
              </a:rPr>
              <a:t>    RDW 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Trombosit 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A40F745-5955-717C-E146-EE113ECC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4270247" cy="3582003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endParaRPr lang="tr-TR" b="1" dirty="0">
              <a:solidFill>
                <a:schemeClr val="tx1"/>
              </a:solidFill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r-TR" b="1" dirty="0">
                <a:solidFill>
                  <a:schemeClr val="tx1"/>
                </a:solidFill>
                <a:cs typeface="Arial" pitchFamily="34" charset="0"/>
              </a:rPr>
              <a:t>Periferik Yayma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dirty="0">
                <a:solidFill>
                  <a:srgbClr val="CC0000"/>
                </a:solidFill>
                <a:cs typeface="Arial" pitchFamily="34" charset="0"/>
              </a:rPr>
              <a:t>  </a:t>
            </a:r>
            <a:r>
              <a:rPr lang="tr-TR" dirty="0" err="1">
                <a:cs typeface="Arial" pitchFamily="34" charset="0"/>
              </a:rPr>
              <a:t>Hipokrom</a:t>
            </a:r>
            <a:r>
              <a:rPr lang="tr-TR" dirty="0">
                <a:cs typeface="Arial" pitchFamily="34" charset="0"/>
              </a:rPr>
              <a:t>, </a:t>
            </a:r>
            <a:r>
              <a:rPr lang="tr-TR" dirty="0" err="1">
                <a:cs typeface="Arial" pitchFamily="34" charset="0"/>
              </a:rPr>
              <a:t>mikrositer</a:t>
            </a:r>
            <a:endParaRPr lang="tr-TR" dirty="0"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dirty="0">
                <a:cs typeface="Arial" pitchFamily="34" charset="0"/>
              </a:rPr>
              <a:t>   </a:t>
            </a:r>
            <a:r>
              <a:rPr lang="tr-TR" dirty="0" err="1">
                <a:cs typeface="Arial" pitchFamily="34" charset="0"/>
              </a:rPr>
              <a:t>Anizositoz</a:t>
            </a:r>
            <a:endParaRPr lang="tr-TR" dirty="0"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tr-TR" dirty="0" err="1">
                <a:cs typeface="Arial" pitchFamily="34" charset="0"/>
              </a:rPr>
              <a:t>Poikilositoz</a:t>
            </a:r>
            <a:endParaRPr lang="tr-TR" dirty="0"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tr-TR" dirty="0">
                <a:cs typeface="Arial" pitchFamily="34" charset="0"/>
              </a:rPr>
              <a:t>Kalem hücreleri</a:t>
            </a:r>
          </a:p>
          <a:p>
            <a:pPr fontAlgn="base">
              <a:spcAft>
                <a:spcPct val="0"/>
              </a:spcAft>
            </a:pPr>
            <a:r>
              <a:rPr lang="tr-TR" dirty="0" err="1">
                <a:cs typeface="Arial" pitchFamily="34" charset="0"/>
              </a:rPr>
              <a:t>Target</a:t>
            </a:r>
            <a:r>
              <a:rPr lang="tr-TR" dirty="0">
                <a:cs typeface="Arial" pitchFamily="34" charset="0"/>
              </a:rPr>
              <a:t>  hücreleri</a:t>
            </a:r>
          </a:p>
          <a:p>
            <a:endParaRPr lang="tr-TR" dirty="0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F6E4F041-A895-408B-F32A-BAB9BAF0A6DA}"/>
              </a:ext>
            </a:extLst>
          </p:cNvPr>
          <p:cNvSpPr/>
          <p:nvPr/>
        </p:nvSpPr>
        <p:spPr>
          <a:xfrm rot="16200000" flipH="1">
            <a:off x="3886499" y="4235294"/>
            <a:ext cx="260379" cy="127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1C2C2BE5-14DE-3F55-5766-333586BEE5F4}"/>
              </a:ext>
            </a:extLst>
          </p:cNvPr>
          <p:cNvSpPr/>
          <p:nvPr/>
        </p:nvSpPr>
        <p:spPr>
          <a:xfrm rot="5400000" flipH="1">
            <a:off x="2993871" y="5023329"/>
            <a:ext cx="260379" cy="127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9E35E8BD-67AD-7B18-2538-45BE60E06B1D}"/>
              </a:ext>
            </a:extLst>
          </p:cNvPr>
          <p:cNvSpPr/>
          <p:nvPr/>
        </p:nvSpPr>
        <p:spPr>
          <a:xfrm rot="5400000" flipH="1">
            <a:off x="2667300" y="4610550"/>
            <a:ext cx="260379" cy="127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49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23C83E-B01C-06EE-FAAB-EF622CD5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 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812EDE-B18B-536F-CAD6-0F1850C1AC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Demir Parametreleri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Serum demiri </a:t>
            </a:r>
          </a:p>
          <a:p>
            <a:r>
              <a:rPr lang="tr-TR" dirty="0"/>
              <a:t>TDBK </a:t>
            </a:r>
          </a:p>
          <a:p>
            <a:r>
              <a:rPr lang="tr-TR" dirty="0" err="1"/>
              <a:t>Transferrin</a:t>
            </a:r>
            <a:r>
              <a:rPr lang="tr-TR" dirty="0"/>
              <a:t> satürasyonu</a:t>
            </a:r>
          </a:p>
          <a:p>
            <a:r>
              <a:rPr lang="tr-TR" dirty="0" err="1"/>
              <a:t>Ferritin</a:t>
            </a:r>
            <a:r>
              <a:rPr lang="tr-TR" dirty="0"/>
              <a:t> </a:t>
            </a:r>
          </a:p>
          <a:p>
            <a:pPr lvl="1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&lt;15 DE tanısı koydurucu</a:t>
            </a:r>
          </a:p>
          <a:p>
            <a:pPr lvl="1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15 - 50 olası DE</a:t>
            </a:r>
          </a:p>
          <a:p>
            <a:pPr lvl="1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50-100 DE olasılığı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CFC2C5-DA35-A79B-6998-B1D1BEBB80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Kesin tanı: kemik iliği biyopsisinde demir depolarının boş olmasının gösterilmesi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248456F3-42E9-CF54-E999-2C2022B8CEC2}"/>
              </a:ext>
            </a:extLst>
          </p:cNvPr>
          <p:cNvSpPr/>
          <p:nvPr/>
        </p:nvSpPr>
        <p:spPr>
          <a:xfrm rot="16200000" flipH="1">
            <a:off x="4161552" y="3987309"/>
            <a:ext cx="282957" cy="1204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1D2FE0B7-F348-3A9A-BEF4-1C766CF40BEE}"/>
              </a:ext>
            </a:extLst>
          </p:cNvPr>
          <p:cNvSpPr/>
          <p:nvPr/>
        </p:nvSpPr>
        <p:spPr>
          <a:xfrm rot="16200000" flipH="1">
            <a:off x="3255128" y="3161872"/>
            <a:ext cx="260379" cy="127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8C107F1D-CBE3-DAC4-F76D-E56BBD4AE2AD}"/>
              </a:ext>
            </a:extLst>
          </p:cNvPr>
          <p:cNvSpPr/>
          <p:nvPr/>
        </p:nvSpPr>
        <p:spPr>
          <a:xfrm rot="16200000" flipH="1">
            <a:off x="2698652" y="4380088"/>
            <a:ext cx="260379" cy="127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E8F8AEC3-3573-0E8F-25CE-A2520D9F60B5}"/>
              </a:ext>
            </a:extLst>
          </p:cNvPr>
          <p:cNvSpPr/>
          <p:nvPr/>
        </p:nvSpPr>
        <p:spPr>
          <a:xfrm rot="5400000" flipH="1">
            <a:off x="2587474" y="3510230"/>
            <a:ext cx="282957" cy="1204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34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F152D522-88DF-D544-D360-6865032C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4926"/>
            <a:ext cx="3701143" cy="1188720"/>
          </a:xfrm>
        </p:spPr>
        <p:txBody>
          <a:bodyPr/>
          <a:lstStyle/>
          <a:p>
            <a:r>
              <a:rPr lang="tr-TR" dirty="0"/>
              <a:t>DEA </a:t>
            </a:r>
            <a:r>
              <a:rPr lang="tr-TR" dirty="0" err="1"/>
              <a:t>py</a:t>
            </a:r>
            <a:endParaRPr lang="tr-T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AF5CE0-564D-2F07-5020-43721AB956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705" y="295715"/>
            <a:ext cx="8185295" cy="59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1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895C49-41AD-EE26-0D92-1A9AA793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4586"/>
            <a:ext cx="4869712" cy="1180214"/>
          </a:xfrm>
        </p:spPr>
        <p:txBody>
          <a:bodyPr/>
          <a:lstStyle/>
          <a:p>
            <a:r>
              <a:rPr lang="tr-TR" dirty="0"/>
              <a:t>DEA laboratuvar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48B0D0-029C-5D54-B926-AA3CCC07D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40" y="208724"/>
            <a:ext cx="6860660" cy="115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6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A33AF-D1AD-FE56-6FDB-6C873453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ayırıcı tanı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5FD2AF5-9D35-7017-62D0-2EDDD4C0E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590541"/>
              </p:ext>
            </p:extLst>
          </p:nvPr>
        </p:nvGraphicFramePr>
        <p:xfrm>
          <a:off x="2230437" y="2638424"/>
          <a:ext cx="8116200" cy="3084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16615">
                  <a:extLst>
                    <a:ext uri="{9D8B030D-6E8A-4147-A177-3AD203B41FA5}">
                      <a16:colId xmlns:a16="http://schemas.microsoft.com/office/drawing/2014/main" val="1463447639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578761816"/>
                    </a:ext>
                  </a:extLst>
                </a:gridCol>
                <a:gridCol w="1269276">
                  <a:extLst>
                    <a:ext uri="{9D8B030D-6E8A-4147-A177-3AD203B41FA5}">
                      <a16:colId xmlns:a16="http://schemas.microsoft.com/office/drawing/2014/main" val="3373389953"/>
                    </a:ext>
                  </a:extLst>
                </a:gridCol>
                <a:gridCol w="1352700">
                  <a:extLst>
                    <a:ext uri="{9D8B030D-6E8A-4147-A177-3AD203B41FA5}">
                      <a16:colId xmlns:a16="http://schemas.microsoft.com/office/drawing/2014/main" val="2914145142"/>
                    </a:ext>
                  </a:extLst>
                </a:gridCol>
                <a:gridCol w="1352700">
                  <a:extLst>
                    <a:ext uri="{9D8B030D-6E8A-4147-A177-3AD203B41FA5}">
                      <a16:colId xmlns:a16="http://schemas.microsoft.com/office/drawing/2014/main" val="845599604"/>
                    </a:ext>
                  </a:extLst>
                </a:gridCol>
                <a:gridCol w="1352700">
                  <a:extLst>
                    <a:ext uri="{9D8B030D-6E8A-4147-A177-3AD203B41FA5}">
                      <a16:colId xmlns:a16="http://schemas.microsoft.com/office/drawing/2014/main" val="1593976309"/>
                    </a:ext>
                  </a:extLst>
                </a:gridCol>
              </a:tblGrid>
              <a:tr h="601400">
                <a:tc>
                  <a:txBody>
                    <a:bodyPr/>
                    <a:lstStyle/>
                    <a:p>
                      <a:r>
                        <a:rPr lang="tr-TR" dirty="0"/>
                        <a:t>Hastalık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Serum demiri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Ferritin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Depo demiri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13796"/>
                  </a:ext>
                </a:extLst>
              </a:tr>
              <a:tr h="601400">
                <a:tc>
                  <a:txBody>
                    <a:bodyPr/>
                    <a:lstStyle/>
                    <a:p>
                      <a:r>
                        <a:rPr lang="tr-TR" dirty="0"/>
                        <a:t>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4160"/>
                  </a:ext>
                </a:extLst>
              </a:tr>
              <a:tr h="601400">
                <a:tc>
                  <a:txBody>
                    <a:bodyPr/>
                    <a:lstStyle/>
                    <a:p>
                      <a:r>
                        <a:rPr lang="tr-TR" dirty="0"/>
                        <a:t>KHA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475274"/>
                  </a:ext>
                </a:extLst>
              </a:tr>
              <a:tr h="601400">
                <a:tc>
                  <a:txBody>
                    <a:bodyPr/>
                    <a:lstStyle/>
                    <a:p>
                      <a:r>
                        <a:rPr lang="tr-TR" dirty="0" err="1"/>
                        <a:t>Talasemiler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65177"/>
                  </a:ext>
                </a:extLst>
              </a:tr>
              <a:tr h="601400">
                <a:tc>
                  <a:txBody>
                    <a:bodyPr/>
                    <a:lstStyle/>
                    <a:p>
                      <a:r>
                        <a:rPr lang="tr-TR" dirty="0" err="1"/>
                        <a:t>Sideroblastik</a:t>
                      </a:r>
                      <a:r>
                        <a:rPr lang="tr-TR" dirty="0"/>
                        <a:t> Anemi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++ /ring </a:t>
                      </a:r>
                      <a:r>
                        <a:rPr lang="tr-TR" dirty="0" err="1"/>
                        <a:t>sderobastlar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10435"/>
                  </a:ext>
                </a:extLst>
              </a:tr>
            </a:tbl>
          </a:graphicData>
        </a:graphic>
      </p:graphicFrame>
      <p:sp>
        <p:nvSpPr>
          <p:cNvPr id="5" name="Ok: Aşağı 4">
            <a:extLst>
              <a:ext uri="{FF2B5EF4-FFF2-40B4-BE49-F238E27FC236}">
                <a16:creationId xmlns:a16="http://schemas.microsoft.com/office/drawing/2014/main" id="{9A03D2AC-08D3-C2B1-EA86-D03C735D6978}"/>
              </a:ext>
            </a:extLst>
          </p:cNvPr>
          <p:cNvSpPr/>
          <p:nvPr/>
        </p:nvSpPr>
        <p:spPr>
          <a:xfrm>
            <a:off x="4114800" y="3366056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5E07008E-4B7C-06D1-84C4-C1B0DD4D87C2}"/>
              </a:ext>
            </a:extLst>
          </p:cNvPr>
          <p:cNvSpPr/>
          <p:nvPr/>
        </p:nvSpPr>
        <p:spPr>
          <a:xfrm>
            <a:off x="6722165" y="3366056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A12228B2-33CE-98D0-BFFC-B72C2EBB7825}"/>
              </a:ext>
            </a:extLst>
          </p:cNvPr>
          <p:cNvSpPr/>
          <p:nvPr/>
        </p:nvSpPr>
        <p:spPr>
          <a:xfrm rot="10800000">
            <a:off x="4114799" y="4577185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84DE4DBC-3517-AC29-7583-3650A64335D6}"/>
              </a:ext>
            </a:extLst>
          </p:cNvPr>
          <p:cNvSpPr/>
          <p:nvPr/>
        </p:nvSpPr>
        <p:spPr>
          <a:xfrm>
            <a:off x="8093766" y="3375077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AFC71B5A-9B40-FAB7-3436-F7F5B5DD3066}"/>
              </a:ext>
            </a:extLst>
          </p:cNvPr>
          <p:cNvSpPr/>
          <p:nvPr/>
        </p:nvSpPr>
        <p:spPr>
          <a:xfrm>
            <a:off x="4114800" y="3991761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7F53AF73-58A6-3BD8-B176-6EF714F0CBE2}"/>
              </a:ext>
            </a:extLst>
          </p:cNvPr>
          <p:cNvSpPr/>
          <p:nvPr/>
        </p:nvSpPr>
        <p:spPr>
          <a:xfrm rot="10800000">
            <a:off x="4114799" y="5181265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BC0C2377-2D3D-6373-325E-54205E09D95B}"/>
              </a:ext>
            </a:extLst>
          </p:cNvPr>
          <p:cNvSpPr/>
          <p:nvPr/>
        </p:nvSpPr>
        <p:spPr>
          <a:xfrm rot="10800000">
            <a:off x="5350564" y="3352803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ol Sağ 13">
            <a:extLst>
              <a:ext uri="{FF2B5EF4-FFF2-40B4-BE49-F238E27FC236}">
                <a16:creationId xmlns:a16="http://schemas.microsoft.com/office/drawing/2014/main" id="{FF7C2483-23C8-4E9A-0175-3D0057905854}"/>
              </a:ext>
            </a:extLst>
          </p:cNvPr>
          <p:cNvSpPr/>
          <p:nvPr/>
        </p:nvSpPr>
        <p:spPr>
          <a:xfrm>
            <a:off x="5033767" y="4062054"/>
            <a:ext cx="424071" cy="18775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Aşağı 14">
            <a:extLst>
              <a:ext uri="{FF2B5EF4-FFF2-40B4-BE49-F238E27FC236}">
                <a16:creationId xmlns:a16="http://schemas.microsoft.com/office/drawing/2014/main" id="{9CB19CF7-520B-3F87-4C65-82A2EED8AAE6}"/>
              </a:ext>
            </a:extLst>
          </p:cNvPr>
          <p:cNvSpPr/>
          <p:nvPr/>
        </p:nvSpPr>
        <p:spPr>
          <a:xfrm>
            <a:off x="5595729" y="3991761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ol Sağ 15">
            <a:extLst>
              <a:ext uri="{FF2B5EF4-FFF2-40B4-BE49-F238E27FC236}">
                <a16:creationId xmlns:a16="http://schemas.microsoft.com/office/drawing/2014/main" id="{6E8E82D2-B4F5-DCFB-A40A-6BC510187C3B}"/>
              </a:ext>
            </a:extLst>
          </p:cNvPr>
          <p:cNvSpPr/>
          <p:nvPr/>
        </p:nvSpPr>
        <p:spPr>
          <a:xfrm>
            <a:off x="5227981" y="4646838"/>
            <a:ext cx="424071" cy="18775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ol Sağ 16">
            <a:extLst>
              <a:ext uri="{FF2B5EF4-FFF2-40B4-BE49-F238E27FC236}">
                <a16:creationId xmlns:a16="http://schemas.microsoft.com/office/drawing/2014/main" id="{D1C202E1-0A2D-4F75-0C69-0072CB3AD6A9}"/>
              </a:ext>
            </a:extLst>
          </p:cNvPr>
          <p:cNvSpPr/>
          <p:nvPr/>
        </p:nvSpPr>
        <p:spPr>
          <a:xfrm>
            <a:off x="5227981" y="5276231"/>
            <a:ext cx="424071" cy="18775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Aşağı 17">
            <a:extLst>
              <a:ext uri="{FF2B5EF4-FFF2-40B4-BE49-F238E27FC236}">
                <a16:creationId xmlns:a16="http://schemas.microsoft.com/office/drawing/2014/main" id="{A309E776-2F9C-642D-F484-382C34A97D96}"/>
              </a:ext>
            </a:extLst>
          </p:cNvPr>
          <p:cNvSpPr/>
          <p:nvPr/>
        </p:nvSpPr>
        <p:spPr>
          <a:xfrm rot="10800000">
            <a:off x="8093765" y="4561074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Aşağı 18">
            <a:extLst>
              <a:ext uri="{FF2B5EF4-FFF2-40B4-BE49-F238E27FC236}">
                <a16:creationId xmlns:a16="http://schemas.microsoft.com/office/drawing/2014/main" id="{C5DCA799-AB88-C29D-E112-DC3AD4F33439}"/>
              </a:ext>
            </a:extLst>
          </p:cNvPr>
          <p:cNvSpPr/>
          <p:nvPr/>
        </p:nvSpPr>
        <p:spPr>
          <a:xfrm rot="10800000">
            <a:off x="6722164" y="4577184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Aşağı 19">
            <a:extLst>
              <a:ext uri="{FF2B5EF4-FFF2-40B4-BE49-F238E27FC236}">
                <a16:creationId xmlns:a16="http://schemas.microsoft.com/office/drawing/2014/main" id="{1F0AF308-7910-8A48-D8A5-459F602FA6C1}"/>
              </a:ext>
            </a:extLst>
          </p:cNvPr>
          <p:cNvSpPr/>
          <p:nvPr/>
        </p:nvSpPr>
        <p:spPr>
          <a:xfrm rot="10800000">
            <a:off x="8093765" y="5181266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k: Aşağı 20">
            <a:extLst>
              <a:ext uri="{FF2B5EF4-FFF2-40B4-BE49-F238E27FC236}">
                <a16:creationId xmlns:a16="http://schemas.microsoft.com/office/drawing/2014/main" id="{EF097320-73B7-6030-3F58-F27A86648C3A}"/>
              </a:ext>
            </a:extLst>
          </p:cNvPr>
          <p:cNvSpPr/>
          <p:nvPr/>
        </p:nvSpPr>
        <p:spPr>
          <a:xfrm rot="10800000">
            <a:off x="6735417" y="5181265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k: Sol Sağ 21">
            <a:extLst>
              <a:ext uri="{FF2B5EF4-FFF2-40B4-BE49-F238E27FC236}">
                <a16:creationId xmlns:a16="http://schemas.microsoft.com/office/drawing/2014/main" id="{7D986051-A4DD-99B5-200F-C671EA972FD2}"/>
              </a:ext>
            </a:extLst>
          </p:cNvPr>
          <p:cNvSpPr/>
          <p:nvPr/>
        </p:nvSpPr>
        <p:spPr>
          <a:xfrm>
            <a:off x="7676320" y="4062054"/>
            <a:ext cx="424071" cy="18775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k: Sol Sağ 22">
            <a:extLst>
              <a:ext uri="{FF2B5EF4-FFF2-40B4-BE49-F238E27FC236}">
                <a16:creationId xmlns:a16="http://schemas.microsoft.com/office/drawing/2014/main" id="{9A404CD2-3B1A-A669-EB29-EDE29401E0EA}"/>
              </a:ext>
            </a:extLst>
          </p:cNvPr>
          <p:cNvSpPr/>
          <p:nvPr/>
        </p:nvSpPr>
        <p:spPr>
          <a:xfrm>
            <a:off x="6440554" y="4066586"/>
            <a:ext cx="424071" cy="18775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k: Aşağı 23">
            <a:extLst>
              <a:ext uri="{FF2B5EF4-FFF2-40B4-BE49-F238E27FC236}">
                <a16:creationId xmlns:a16="http://schemas.microsoft.com/office/drawing/2014/main" id="{7B3877B4-C560-3416-2A7A-9860736644CC}"/>
              </a:ext>
            </a:extLst>
          </p:cNvPr>
          <p:cNvSpPr/>
          <p:nvPr/>
        </p:nvSpPr>
        <p:spPr>
          <a:xfrm>
            <a:off x="8222973" y="4019557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k: Aşağı 24">
            <a:extLst>
              <a:ext uri="{FF2B5EF4-FFF2-40B4-BE49-F238E27FC236}">
                <a16:creationId xmlns:a16="http://schemas.microsoft.com/office/drawing/2014/main" id="{73B15F4B-5DF7-3BD1-00C4-C3C07E680B98}"/>
              </a:ext>
            </a:extLst>
          </p:cNvPr>
          <p:cNvSpPr/>
          <p:nvPr/>
        </p:nvSpPr>
        <p:spPr>
          <a:xfrm rot="10800000">
            <a:off x="6909351" y="3956992"/>
            <a:ext cx="258417" cy="37768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27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55B16E-A6DD-616C-A05F-977A532A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7F39F8-25DD-40D8-D42E-69B2E6D3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5187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Anemi Tanımı </a:t>
            </a:r>
          </a:p>
          <a:p>
            <a:r>
              <a:rPr lang="tr-TR" dirty="0"/>
              <a:t>Anemi Sınıflandırması </a:t>
            </a:r>
          </a:p>
          <a:p>
            <a:r>
              <a:rPr lang="tr-TR" dirty="0" err="1"/>
              <a:t>Mikrositik</a:t>
            </a:r>
            <a:r>
              <a:rPr lang="tr-TR" dirty="0"/>
              <a:t> anemiye yaklaşım</a:t>
            </a:r>
          </a:p>
          <a:p>
            <a:pPr lvl="1"/>
            <a:r>
              <a:rPr lang="tr-TR" dirty="0"/>
              <a:t>Demir Eksikliği Anemisi</a:t>
            </a:r>
          </a:p>
          <a:p>
            <a:pPr lvl="1"/>
            <a:r>
              <a:rPr lang="tr-TR" dirty="0"/>
              <a:t>Kronik Hastalık Anemisi</a:t>
            </a:r>
          </a:p>
          <a:p>
            <a:pPr lvl="1"/>
            <a:r>
              <a:rPr lang="tr-TR" dirty="0" err="1"/>
              <a:t>Talasemiler</a:t>
            </a:r>
            <a:endParaRPr lang="tr-TR" dirty="0"/>
          </a:p>
          <a:p>
            <a:r>
              <a:rPr lang="tr-TR" dirty="0"/>
              <a:t>Makrositik anemiye yaklaşım</a:t>
            </a:r>
          </a:p>
          <a:p>
            <a:pPr lvl="1"/>
            <a:r>
              <a:rPr lang="tr-TR" dirty="0"/>
              <a:t>B12 eksikliği</a:t>
            </a:r>
          </a:p>
          <a:p>
            <a:pPr lvl="1"/>
            <a:r>
              <a:rPr lang="tr-TR" dirty="0"/>
              <a:t>Folik Asit eksikliği</a:t>
            </a:r>
          </a:p>
          <a:p>
            <a:r>
              <a:rPr lang="tr-TR" dirty="0"/>
              <a:t>Sevk kriterleri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17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5FF29-D0D2-9F86-B6BF-A3C419DD9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2F88F6-053D-9604-171D-4F5ECBC9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D5D221-25C5-C5EB-EECA-831755619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32323"/>
                </a:solidFill>
                <a:effectLst/>
              </a:rPr>
              <a:t>Demir eksikliği ve demir eksikliği anemisinin tedavisi sadece demiri yerine koymak </a:t>
            </a:r>
            <a:r>
              <a:rPr lang="tr-TR" b="1" i="0" dirty="0">
                <a:solidFill>
                  <a:srgbClr val="232323"/>
                </a:solidFill>
                <a:effectLst/>
              </a:rPr>
              <a:t>değil</a:t>
            </a:r>
          </a:p>
          <a:p>
            <a:r>
              <a:rPr lang="tr-TR" i="0" dirty="0">
                <a:solidFill>
                  <a:srgbClr val="232323"/>
                </a:solidFill>
                <a:effectLst/>
              </a:rPr>
              <a:t>Tüm hastalarda </a:t>
            </a:r>
            <a:r>
              <a:rPr lang="tr-TR" b="0" i="0" dirty="0">
                <a:solidFill>
                  <a:srgbClr val="232323"/>
                </a:solidFill>
                <a:effectLst/>
              </a:rPr>
              <a:t>demir eksikliğinin </a:t>
            </a:r>
            <a:r>
              <a:rPr lang="tr-TR" b="1" i="0" dirty="0">
                <a:solidFill>
                  <a:srgbClr val="232323"/>
                </a:solidFill>
                <a:effectLst/>
              </a:rPr>
              <a:t>nedeni </a:t>
            </a:r>
            <a:r>
              <a:rPr lang="tr-TR" b="0" i="0" dirty="0">
                <a:solidFill>
                  <a:srgbClr val="232323"/>
                </a:solidFill>
                <a:effectLst/>
              </a:rPr>
              <a:t>belirlenmeli 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</a:rPr>
              <a:t>Özellikle erkeklerde ve adet görmeyen kadınlarda; yeni başlayan demir eksikliği GİS malignitesi veya başka bir kanamayı düşündürür              </a:t>
            </a:r>
            <a:r>
              <a:rPr lang="tr-TR" b="1" i="0" dirty="0">
                <a:solidFill>
                  <a:srgbClr val="232323"/>
                </a:solidFill>
                <a:effectLst/>
              </a:rPr>
              <a:t>ileri tetkik</a:t>
            </a:r>
          </a:p>
          <a:p>
            <a:r>
              <a:rPr lang="tr-TR" dirty="0">
                <a:solidFill>
                  <a:srgbClr val="232323"/>
                </a:solidFill>
              </a:rPr>
              <a:t>İleri tetkik</a:t>
            </a:r>
            <a:r>
              <a:rPr lang="tr-TR" b="1" dirty="0">
                <a:solidFill>
                  <a:srgbClr val="232323"/>
                </a:solidFill>
              </a:rPr>
              <a:t>: Endoskopi / kolonoskopi</a:t>
            </a:r>
            <a:endParaRPr lang="tr-TR" b="1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8C376D8C-5558-E22B-E919-1D7D898E4FDB}"/>
              </a:ext>
            </a:extLst>
          </p:cNvPr>
          <p:cNvSpPr/>
          <p:nvPr/>
        </p:nvSpPr>
        <p:spPr>
          <a:xfrm>
            <a:off x="7563987" y="4119923"/>
            <a:ext cx="297712" cy="1382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66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C27BCDE-A353-B30F-68E5-2D0D9D5C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19" y="0"/>
            <a:ext cx="6184624" cy="6788426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AE6FD1EB-8ECE-CECD-2B42-33DB7181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853"/>
            <a:ext cx="5213273" cy="1188720"/>
          </a:xfrm>
        </p:spPr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E165E46-855C-A1CB-6435-5798291EC537}"/>
              </a:ext>
            </a:extLst>
          </p:cNvPr>
          <p:cNvSpPr txBox="1"/>
          <p:nvPr/>
        </p:nvSpPr>
        <p:spPr>
          <a:xfrm>
            <a:off x="0" y="6457890"/>
            <a:ext cx="5983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/>
              <a:t>https://www.aafp.org/pubs/afp/ssues/2013/0115/p98/jcr:content/root/aafp-artcle-prmary-content-contaner/aafp_artcle_man_par/aafp_fgure</a:t>
            </a:r>
          </a:p>
        </p:txBody>
      </p:sp>
    </p:spTree>
    <p:extLst>
      <p:ext uri="{BB962C8B-B14F-4D97-AF65-F5344CB8AC3E}">
        <p14:creationId xmlns:p14="http://schemas.microsoft.com/office/powerpoint/2010/main" val="109933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0A2F-9458-95D5-6BE8-1512FB233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37E007-B7D6-5C71-80D9-A46EB131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63DB13-16C2-7C3B-A564-42B71E10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47070"/>
          </a:xfrm>
        </p:spPr>
        <p:txBody>
          <a:bodyPr>
            <a:normAutofit lnSpcReduction="10000"/>
          </a:bodyPr>
          <a:lstStyle/>
          <a:p>
            <a:pPr marL="228600" lvl="1" indent="0">
              <a:lnSpc>
                <a:spcPct val="110000"/>
              </a:lnSpc>
              <a:buNone/>
              <a:defRPr/>
            </a:pPr>
            <a:r>
              <a:rPr lang="tr-TR" sz="1800" b="1" dirty="0"/>
              <a:t>Oral tedavide</a:t>
            </a:r>
            <a:r>
              <a:rPr lang="tr-TR" sz="1800" dirty="0"/>
              <a:t>: (</a:t>
            </a:r>
            <a:r>
              <a:rPr lang="tr-TR" sz="1800" dirty="0" err="1"/>
              <a:t>ferro</a:t>
            </a:r>
            <a:r>
              <a:rPr lang="tr-TR" sz="1800" dirty="0"/>
              <a:t> Fe+2) demir sülfat, demir </a:t>
            </a:r>
            <a:r>
              <a:rPr lang="tr-TR" sz="1800" dirty="0" err="1"/>
              <a:t>fumarat</a:t>
            </a:r>
            <a:r>
              <a:rPr lang="tr-TR" sz="1800" dirty="0"/>
              <a:t>, demir glukonat ilk tercih         </a:t>
            </a:r>
            <a:r>
              <a:rPr lang="tr-TR" altLang="tr-TR" sz="1800" dirty="0">
                <a:cs typeface="Arial" pitchFamily="34" charset="0"/>
              </a:rPr>
              <a:t>Emilimi daha iyi, daha etkili, daha ucuz, yan etkisi </a:t>
            </a:r>
            <a:r>
              <a:rPr lang="tr-TR" altLang="tr-TR" sz="1800" b="1" dirty="0">
                <a:cs typeface="Arial" pitchFamily="34" charset="0"/>
              </a:rPr>
              <a:t>fazla</a:t>
            </a:r>
            <a:r>
              <a:rPr lang="tr-TR" altLang="tr-TR" sz="1800" dirty="0">
                <a:cs typeface="Arial" pitchFamily="34" charset="0"/>
              </a:rPr>
              <a:t> </a:t>
            </a:r>
            <a:endParaRPr lang="tr-TR" sz="1800" dirty="0"/>
          </a:p>
          <a:p>
            <a:pPr lvl="1">
              <a:defRPr/>
            </a:pPr>
            <a:endParaRPr lang="tr-TR" altLang="tr-TR" sz="1800" dirty="0">
              <a:cs typeface="Arial" pitchFamily="34" charset="0"/>
            </a:endParaRPr>
          </a:p>
          <a:p>
            <a:pPr lvl="1">
              <a:defRPr/>
            </a:pPr>
            <a:r>
              <a:rPr lang="tr-TR" sz="1800" dirty="0"/>
              <a:t>Günlük doz 100-200 mg arasında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tr-TR" altLang="tr-TR" sz="1800" dirty="0">
                <a:cs typeface="Arial" pitchFamily="34" charset="0"/>
              </a:rPr>
              <a:t>Aç olarak / yemekten 1,5-2 saat sonra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tr-TR" altLang="tr-TR" sz="1800" dirty="0">
                <a:cs typeface="Arial" pitchFamily="34" charset="0"/>
              </a:rPr>
              <a:t>Başka ilaçlarla en az 2 saat arayla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tr-TR" sz="1800" dirty="0"/>
              <a:t>Asitli meyve suları veya C vitamini emilimi      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tr-TR" sz="1800" dirty="0"/>
              <a:t>Kalsiyum ve antiasitler emilimi</a:t>
            </a:r>
            <a:endParaRPr lang="tr-TR" sz="1800" b="1" dirty="0"/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endParaRPr lang="tr-TR" altLang="tr-TR" sz="1800" dirty="0"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3972668E-B938-5E26-3E89-640FDE4E99E1}"/>
              </a:ext>
            </a:extLst>
          </p:cNvPr>
          <p:cNvSpPr/>
          <p:nvPr/>
        </p:nvSpPr>
        <p:spPr>
          <a:xfrm rot="16200000">
            <a:off x="3302400" y="2954054"/>
            <a:ext cx="188367" cy="3478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195D0898-499C-BE5D-F3DF-5612F22976B4}"/>
              </a:ext>
            </a:extLst>
          </p:cNvPr>
          <p:cNvSpPr/>
          <p:nvPr/>
        </p:nvSpPr>
        <p:spPr>
          <a:xfrm rot="10800000">
            <a:off x="6742285" y="5011452"/>
            <a:ext cx="188367" cy="3478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CEF2F275-7CA5-E8D3-A55B-286D165FC22B}"/>
              </a:ext>
            </a:extLst>
          </p:cNvPr>
          <p:cNvSpPr/>
          <p:nvPr/>
        </p:nvSpPr>
        <p:spPr>
          <a:xfrm>
            <a:off x="5693229" y="5588981"/>
            <a:ext cx="188367" cy="3478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07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AA171-7970-E132-3480-FF4EBC1D9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929980-7CEB-D854-EECF-6737809B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530DEA-39E5-6265-235A-1B264D9D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Demir</a:t>
            </a:r>
            <a:r>
              <a:rPr lang="tr-TR" sz="1800" b="1" dirty="0"/>
              <a:t> Fe+2 Yan Etkileri </a:t>
            </a:r>
          </a:p>
          <a:p>
            <a:r>
              <a:rPr lang="tr-TR" dirty="0">
                <a:cs typeface="Arial" pitchFamily="34" charset="0"/>
              </a:rPr>
              <a:t>Bulantı, kusma, hazımsızlık, kabızlık, ishal, koyu renk dışkı</a:t>
            </a:r>
          </a:p>
          <a:p>
            <a:r>
              <a:rPr lang="tr-TR" dirty="0"/>
              <a:t>Düşük dozla başla ve 4-5 gün içinde giderek dozu artır</a:t>
            </a:r>
          </a:p>
          <a:p>
            <a:r>
              <a:rPr lang="tr-TR" dirty="0"/>
              <a:t>Bölünmüş dozlarda veya en düşük dozda ver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/>
              <a:t>Tolere edemiyorsa</a:t>
            </a:r>
          </a:p>
          <a:p>
            <a:r>
              <a:rPr lang="tr-TR" altLang="tr-TR" sz="1800" dirty="0" err="1">
                <a:cs typeface="Arial" pitchFamily="34" charset="0"/>
              </a:rPr>
              <a:t>Ferrik</a:t>
            </a:r>
            <a:r>
              <a:rPr lang="tr-TR" altLang="tr-TR" sz="1800" dirty="0">
                <a:cs typeface="Arial" pitchFamily="34" charset="0"/>
              </a:rPr>
              <a:t> (Fe+++) demir</a:t>
            </a:r>
          </a:p>
          <a:p>
            <a:r>
              <a:rPr lang="tr-TR" altLang="tr-TR" sz="1800" dirty="0">
                <a:cs typeface="Arial" pitchFamily="34" charset="0"/>
              </a:rPr>
              <a:t>Enterik formlar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5627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1A8DE0-7F24-ED0B-5A74-413599CF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355D1A-ED05-A546-B7CD-B2C1A632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40985"/>
          </a:xfrm>
        </p:spPr>
        <p:txBody>
          <a:bodyPr>
            <a:normAutofit/>
          </a:bodyPr>
          <a:lstStyle/>
          <a:p>
            <a:r>
              <a:rPr lang="tr-TR" altLang="tr-TR" sz="1800" dirty="0">
                <a:cs typeface="Arial" pitchFamily="34" charset="0"/>
              </a:rPr>
              <a:t>İlk düzelen halsizlik-yorgunluk</a:t>
            </a:r>
          </a:p>
          <a:p>
            <a:r>
              <a:rPr lang="tr-TR" altLang="tr-TR" sz="1800" dirty="0">
                <a:cs typeface="Arial" pitchFamily="34" charset="0"/>
              </a:rPr>
              <a:t>İlk düzelen </a:t>
            </a:r>
            <a:r>
              <a:rPr lang="tr-TR" altLang="tr-TR" sz="1800" dirty="0" err="1">
                <a:cs typeface="Arial" pitchFamily="34" charset="0"/>
              </a:rPr>
              <a:t>lab</a:t>
            </a:r>
            <a:r>
              <a:rPr lang="tr-TR" altLang="tr-TR" sz="1800" dirty="0">
                <a:cs typeface="Arial" pitchFamily="34" charset="0"/>
              </a:rPr>
              <a:t> bulgusu </a:t>
            </a:r>
            <a:r>
              <a:rPr lang="tr-TR" altLang="tr-TR" sz="1800" dirty="0" err="1">
                <a:cs typeface="Arial" pitchFamily="34" charset="0"/>
              </a:rPr>
              <a:t>retikülositoz</a:t>
            </a:r>
            <a:r>
              <a:rPr lang="tr-TR" altLang="tr-TR" sz="1800" dirty="0">
                <a:cs typeface="Arial" pitchFamily="34" charset="0"/>
              </a:rPr>
              <a:t> (5-7 gün sonra)</a:t>
            </a:r>
          </a:p>
          <a:p>
            <a:r>
              <a:rPr lang="tr-TR" altLang="tr-TR" sz="1800" dirty="0" err="1">
                <a:cs typeface="Arial" pitchFamily="34" charset="0"/>
              </a:rPr>
              <a:t>Hb</a:t>
            </a:r>
            <a:r>
              <a:rPr lang="tr-TR" altLang="tr-TR" sz="1800" dirty="0">
                <a:cs typeface="Arial" pitchFamily="34" charset="0"/>
              </a:rPr>
              <a:t> 2-4 hafta içinde 1-2 g/dl artar</a:t>
            </a:r>
          </a:p>
          <a:p>
            <a:r>
              <a:rPr lang="tr-TR" altLang="tr-TR" sz="1800" dirty="0">
                <a:cs typeface="Arial" pitchFamily="34" charset="0"/>
              </a:rPr>
              <a:t>Anemi 2-4 ay içinde düzelir</a:t>
            </a:r>
          </a:p>
          <a:p>
            <a:r>
              <a:rPr lang="tr-TR" altLang="tr-TR" sz="1800" dirty="0">
                <a:cs typeface="Arial" pitchFamily="34" charset="0"/>
              </a:rPr>
              <a:t>MCV genellikle 3 ay sonra normale döner</a:t>
            </a:r>
          </a:p>
          <a:p>
            <a:r>
              <a:rPr lang="tr-TR" altLang="tr-TR" sz="1800" dirty="0">
                <a:cs typeface="Arial" pitchFamily="34" charset="0"/>
              </a:rPr>
              <a:t>En son düzelen </a:t>
            </a:r>
            <a:r>
              <a:rPr lang="tr-TR" altLang="tr-TR" sz="1800" dirty="0" err="1">
                <a:cs typeface="Arial" pitchFamily="34" charset="0"/>
              </a:rPr>
              <a:t>Ferritin</a:t>
            </a:r>
            <a:r>
              <a:rPr lang="tr-TR" altLang="tr-TR" sz="1800" dirty="0">
                <a:cs typeface="Arial" pitchFamily="34" charset="0"/>
              </a:rPr>
              <a:t> (6-9 ayda)</a:t>
            </a:r>
          </a:p>
          <a:p>
            <a:r>
              <a:rPr lang="tr-TR" sz="1800" b="1" dirty="0">
                <a:solidFill>
                  <a:schemeClr val="tx1"/>
                </a:solidFill>
                <a:cs typeface="Arial" pitchFamily="34" charset="0"/>
              </a:rPr>
              <a:t>Tedaviye hemoglobin normale döndükten sonra 3-6 ay daha veya </a:t>
            </a:r>
            <a:r>
              <a:rPr lang="tr-TR" altLang="zh-CN" sz="1800" b="1" dirty="0" err="1">
                <a:solidFill>
                  <a:schemeClr val="tx1"/>
                </a:solidFill>
                <a:cs typeface="Arial" pitchFamily="34" charset="0"/>
              </a:rPr>
              <a:t>ferritin</a:t>
            </a:r>
            <a:r>
              <a:rPr lang="tr-TR" altLang="zh-CN" sz="1800" b="1" dirty="0">
                <a:solidFill>
                  <a:schemeClr val="tx1"/>
                </a:solidFill>
                <a:cs typeface="Arial" pitchFamily="34" charset="0"/>
              </a:rPr>
              <a:t> &gt;50 olana kadar devam edilir.</a:t>
            </a:r>
          </a:p>
          <a:p>
            <a:endParaRPr lang="tr-TR" altLang="tr-TR" sz="1800" dirty="0"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16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1CB91D-AC56-FA5F-F482-83579B48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E1162F-9291-B9A9-973E-C619DE164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Tedaviye yanıtın göstergesi </a:t>
            </a:r>
            <a:r>
              <a:rPr lang="tr-TR" dirty="0" err="1"/>
              <a:t>Hb</a:t>
            </a:r>
            <a:r>
              <a:rPr lang="tr-TR" dirty="0"/>
              <a:t> değerinin üçüncü haftada en az 2 g/dl artması</a:t>
            </a:r>
          </a:p>
          <a:p>
            <a:r>
              <a:rPr lang="tr-TR" dirty="0"/>
              <a:t>Hemoglobinleri normal, </a:t>
            </a:r>
            <a:r>
              <a:rPr lang="tr-TR" dirty="0" err="1"/>
              <a:t>ferritinleri</a:t>
            </a:r>
            <a:r>
              <a:rPr lang="tr-TR" dirty="0"/>
              <a:t> düşük hastalara </a:t>
            </a:r>
            <a:r>
              <a:rPr lang="tr-TR" dirty="0" err="1"/>
              <a:t>ferritin</a:t>
            </a:r>
            <a:r>
              <a:rPr lang="tr-TR" dirty="0"/>
              <a:t> değerleri normale gelene kadar 2-3 ay süre ile oral kullanılabilecek demir preparatları eklenmeli</a:t>
            </a:r>
          </a:p>
          <a:p>
            <a:r>
              <a:rPr lang="tr-TR" dirty="0"/>
              <a:t>Akut enfeksiyonda tedaviye ara verilir</a:t>
            </a:r>
          </a:p>
          <a:p>
            <a:r>
              <a:rPr lang="tr-TR" dirty="0"/>
              <a:t>Enfeksiyon tedavisinden sonra anemi tedavisi kaldığı yerden sürdürülür</a:t>
            </a:r>
          </a:p>
        </p:txBody>
      </p:sp>
    </p:spTree>
    <p:extLst>
      <p:ext uri="{BB962C8B-B14F-4D97-AF65-F5344CB8AC3E}">
        <p14:creationId xmlns:p14="http://schemas.microsoft.com/office/powerpoint/2010/main" val="47496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F3B1D-855D-2BCC-3990-B0692A4A8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1EF351-B661-4E25-28BF-9FEB1BC0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34640"/>
            <a:ext cx="4931229" cy="1188720"/>
          </a:xfrm>
        </p:spPr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3CDE8AF-9E6B-EE78-6A76-524823021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695" y="0"/>
            <a:ext cx="6201861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5DB5910-9B21-9AE5-DFB4-1B7CF280C4BC}"/>
              </a:ext>
            </a:extLst>
          </p:cNvPr>
          <p:cNvSpPr txBox="1"/>
          <p:nvPr/>
        </p:nvSpPr>
        <p:spPr>
          <a:xfrm>
            <a:off x="1" y="6457890"/>
            <a:ext cx="557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/>
              <a:t>https://www.aafp.org/pubs/afp/ssues/2013/0115/p98/jcr:content/root/aafp-artcle-prmary-content-contaner/aafp_artcle_man_par/aafp_fgure</a:t>
            </a:r>
          </a:p>
        </p:txBody>
      </p:sp>
    </p:spTree>
    <p:extLst>
      <p:ext uri="{BB962C8B-B14F-4D97-AF65-F5344CB8AC3E}">
        <p14:creationId xmlns:p14="http://schemas.microsoft.com/office/powerpoint/2010/main" val="14556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43242B-F837-1DE7-7F57-D5F28538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49324"/>
            <a:ext cx="6095999" cy="1188720"/>
          </a:xfrm>
        </p:spPr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C8E573-5C3A-0CF2-BBCB-9B911190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3571"/>
            <a:ext cx="6096000" cy="3363686"/>
          </a:xfrm>
        </p:spPr>
        <p:txBody>
          <a:bodyPr/>
          <a:lstStyle/>
          <a:p>
            <a:r>
              <a:rPr lang="tr-TR" b="1" dirty="0"/>
              <a:t>Beslenme Önerileri:</a:t>
            </a:r>
          </a:p>
          <a:p>
            <a:r>
              <a:rPr lang="tr-TR" dirty="0"/>
              <a:t>Et (özellikle karaciğer)</a:t>
            </a:r>
          </a:p>
          <a:p>
            <a:r>
              <a:rPr lang="tr-TR" dirty="0"/>
              <a:t>Balık</a:t>
            </a:r>
          </a:p>
          <a:p>
            <a:r>
              <a:rPr lang="tr-TR" dirty="0"/>
              <a:t>Tahıllar</a:t>
            </a:r>
          </a:p>
          <a:p>
            <a:r>
              <a:rPr lang="tr-TR" dirty="0"/>
              <a:t>Yeşil yapraklı bitkiler</a:t>
            </a:r>
          </a:p>
          <a:p>
            <a:r>
              <a:rPr lang="tr-TR" dirty="0"/>
              <a:t>Kabuklu yemişler</a:t>
            </a:r>
          </a:p>
          <a:p>
            <a:r>
              <a:rPr lang="tr-TR" dirty="0"/>
              <a:t>Meyve kurusu</a:t>
            </a:r>
          </a:p>
          <a:p>
            <a:endParaRPr lang="tr-T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B6CC1F-4B15-0FBC-8CAE-5EC6FD53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028" y="0"/>
            <a:ext cx="5052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48F6C-673A-EB49-9857-8D2853614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554827-85A9-8D21-B06A-324EB8A0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Dea</a:t>
            </a:r>
            <a:r>
              <a:rPr lang="tr-TR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9F4315-658F-DD88-296C-483659B77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/>
              <a:t>Parenteral</a:t>
            </a:r>
            <a:r>
              <a:rPr lang="tr-TR" b="1" dirty="0"/>
              <a:t>  Demir Tedavisi</a:t>
            </a:r>
          </a:p>
          <a:p>
            <a:r>
              <a:rPr lang="tr-TR" dirty="0"/>
              <a:t>Hastanın oral demir tedavisine uyumu ya da tahammülü yoksa</a:t>
            </a:r>
          </a:p>
          <a:p>
            <a:r>
              <a:rPr lang="tr-TR" dirty="0"/>
              <a:t>Aneminin ağır olması</a:t>
            </a:r>
          </a:p>
          <a:p>
            <a:r>
              <a:rPr lang="tr-TR" dirty="0"/>
              <a:t>Kan kaybının devam etmesi</a:t>
            </a:r>
          </a:p>
          <a:p>
            <a:r>
              <a:rPr lang="tr-TR" dirty="0" err="1"/>
              <a:t>Gastrointestinal</a:t>
            </a:r>
            <a:r>
              <a:rPr lang="tr-TR" dirty="0"/>
              <a:t> hastalığın alevlenmesi (ülseratif kolit)</a:t>
            </a:r>
          </a:p>
          <a:p>
            <a:r>
              <a:rPr lang="tr-TR" dirty="0"/>
              <a:t>Demir emilim bozukluğunun olması </a:t>
            </a:r>
          </a:p>
          <a:p>
            <a:r>
              <a:rPr lang="tr-TR" dirty="0"/>
              <a:t>Hemodiyaliz hastaları</a:t>
            </a:r>
          </a:p>
        </p:txBody>
      </p:sp>
    </p:spTree>
    <p:extLst>
      <p:ext uri="{BB962C8B-B14F-4D97-AF65-F5344CB8AC3E}">
        <p14:creationId xmlns:p14="http://schemas.microsoft.com/office/powerpoint/2010/main" val="1716113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D4BCB-CF51-7F89-49BD-EFC48F28A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2FCC91-E8BC-2796-455D-CFD30688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Gebelikte Demir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C46493-8968-C10C-9F6F-3E33CB35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Gebelikte aneminin tanımlanması :</a:t>
            </a:r>
          </a:p>
          <a:p>
            <a:pPr lvl="1"/>
            <a:r>
              <a:rPr lang="tr-TR" dirty="0"/>
              <a:t>1. trimesterde: </a:t>
            </a:r>
            <a:r>
              <a:rPr lang="tr-TR" dirty="0" err="1"/>
              <a:t>Hb</a:t>
            </a:r>
            <a:r>
              <a:rPr lang="tr-TR" dirty="0"/>
              <a:t> &lt; 11 g/dl</a:t>
            </a:r>
          </a:p>
          <a:p>
            <a:pPr lvl="1"/>
            <a:r>
              <a:rPr lang="tr-TR" dirty="0"/>
              <a:t>2. trimesterde </a:t>
            </a:r>
            <a:r>
              <a:rPr lang="tr-TR" dirty="0" err="1"/>
              <a:t>Hb</a:t>
            </a:r>
            <a:r>
              <a:rPr lang="tr-TR" dirty="0"/>
              <a:t> &lt; 10,5 g/dl</a:t>
            </a:r>
          </a:p>
          <a:p>
            <a:pPr lvl="1"/>
            <a:r>
              <a:rPr lang="tr-TR" dirty="0"/>
              <a:t>3. trimesterde </a:t>
            </a:r>
            <a:r>
              <a:rPr lang="tr-TR" dirty="0" err="1"/>
              <a:t>Hb</a:t>
            </a:r>
            <a:r>
              <a:rPr lang="tr-TR" dirty="0"/>
              <a:t> &lt; 11 g/dl</a:t>
            </a:r>
          </a:p>
          <a:p>
            <a:endParaRPr lang="tr-TR" dirty="0"/>
          </a:p>
          <a:p>
            <a:r>
              <a:rPr lang="tr-TR" dirty="0"/>
              <a:t>Anemi bulguları olmayan gebeye: gebeliğin 12-16. haftasından itibaren </a:t>
            </a:r>
            <a:r>
              <a:rPr lang="tr-TR" b="1" dirty="0"/>
              <a:t>40-60</a:t>
            </a:r>
            <a:r>
              <a:rPr lang="tr-TR" dirty="0"/>
              <a:t> </a:t>
            </a:r>
            <a:r>
              <a:rPr lang="tr-TR" b="1" dirty="0"/>
              <a:t>mg/gün </a:t>
            </a:r>
            <a:r>
              <a:rPr lang="tr-TR" dirty="0"/>
              <a:t>demir</a:t>
            </a:r>
            <a:r>
              <a:rPr lang="tr-TR" b="1" dirty="0"/>
              <a:t> </a:t>
            </a:r>
            <a:r>
              <a:rPr lang="tr-TR" dirty="0"/>
              <a:t>başlanmalı</a:t>
            </a:r>
          </a:p>
          <a:p>
            <a:r>
              <a:rPr lang="tr-TR" dirty="0"/>
              <a:t>Aylık olarak doğum sonrasına kadar gebe değerlendirilmeli, anemi gelişmemişse </a:t>
            </a:r>
            <a:r>
              <a:rPr lang="tr-TR" b="1" dirty="0"/>
              <a:t>doğum sonrası 3 aya </a:t>
            </a:r>
            <a:r>
              <a:rPr lang="tr-TR" dirty="0"/>
              <a:t>kadar aynı dozda devam edilmeli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482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6F0D15-71E0-6BC2-AF51-B84E2A1D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Anemi tanımı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C6250F-1113-1DA3-186C-5CD668BF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cs typeface="Arial" pitchFamily="34" charset="0"/>
              </a:rPr>
              <a:t>a</a:t>
            </a:r>
            <a:r>
              <a:rPr lang="tr-TR" altLang="tr-TR" sz="1800" b="1" dirty="0">
                <a:cs typeface="Arial" pitchFamily="34" charset="0"/>
              </a:rPr>
              <a:t>nemi: </a:t>
            </a:r>
            <a:r>
              <a:rPr lang="tr-TR" altLang="tr-TR" sz="1800" dirty="0">
                <a:cs typeface="Arial" pitchFamily="34" charset="0"/>
              </a:rPr>
              <a:t>Hemoglobinin yaş ve cinsiyete göre normal kabul edilen değerlerin altında olması</a:t>
            </a:r>
          </a:p>
          <a:p>
            <a:pPr algn="l"/>
            <a:r>
              <a:rPr lang="tr-TR" b="1" i="0" dirty="0">
                <a:solidFill>
                  <a:srgbClr val="232323"/>
                </a:solidFill>
                <a:effectLst/>
              </a:rPr>
              <a:t>Kadınlar</a:t>
            </a:r>
            <a:r>
              <a:rPr lang="tr-TR" b="0" i="0" dirty="0">
                <a:solidFill>
                  <a:srgbClr val="232323"/>
                </a:solidFill>
                <a:effectLst/>
              </a:rPr>
              <a:t> – </a:t>
            </a:r>
            <a:r>
              <a:rPr lang="el-GR" b="0" i="0" dirty="0">
                <a:solidFill>
                  <a:srgbClr val="232323"/>
                </a:solidFill>
                <a:effectLst/>
              </a:rPr>
              <a:t>Η</a:t>
            </a:r>
            <a:r>
              <a:rPr lang="tr-TR" dirty="0">
                <a:solidFill>
                  <a:srgbClr val="232323"/>
                </a:solidFill>
              </a:rPr>
              <a:t>b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&lt;11,5 g/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dL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 veya HTC &lt; %35</a:t>
            </a:r>
          </a:p>
          <a:p>
            <a:pPr algn="l"/>
            <a:r>
              <a:rPr lang="tr-TR" b="1" i="0" dirty="0">
                <a:solidFill>
                  <a:srgbClr val="232323"/>
                </a:solidFill>
                <a:effectLst/>
              </a:rPr>
              <a:t>Erkekler</a:t>
            </a:r>
            <a:r>
              <a:rPr lang="tr-TR" b="0" i="0" dirty="0">
                <a:solidFill>
                  <a:srgbClr val="232323"/>
                </a:solidFill>
                <a:effectLst/>
              </a:rPr>
              <a:t> –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Hb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&lt;13,5 g/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dL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 veya HTC &lt; %40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altLang="tr-TR" sz="1800" dirty="0">
                <a:cs typeface="Arial" pitchFamily="34" charset="0"/>
              </a:rPr>
              <a:t> sadece hastalık değil: </a:t>
            </a:r>
            <a:r>
              <a:rPr lang="tr-TR" altLang="tr-TR" sz="1800" b="1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Birçok hastalığın belirti ya da bulgusu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5417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36927F-8B87-C8D7-F117-2BC11C74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Gebelikte Demir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E0861D-82B8-9E8D-8A2F-3C1BB792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Hb</a:t>
            </a:r>
            <a:r>
              <a:rPr lang="tr-TR" dirty="0"/>
              <a:t> 7-11 g/dl arasında veya anemi bulguları varsa; tedavi dozunda (</a:t>
            </a:r>
            <a:r>
              <a:rPr lang="tr-TR" b="1" dirty="0"/>
              <a:t>100-120 mg/gün</a:t>
            </a:r>
            <a:r>
              <a:rPr lang="tr-TR" dirty="0"/>
              <a:t>) başlanmalı</a:t>
            </a:r>
          </a:p>
          <a:p>
            <a:r>
              <a:rPr lang="tr-TR" dirty="0" err="1"/>
              <a:t>Hb</a:t>
            </a:r>
            <a:r>
              <a:rPr lang="tr-TR" dirty="0"/>
              <a:t> &lt; 7 g/dl            sevk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Anemi bulguları olup </a:t>
            </a:r>
            <a:r>
              <a:rPr lang="tr-TR" dirty="0" err="1"/>
              <a:t>Hb</a:t>
            </a:r>
            <a:r>
              <a:rPr lang="tr-TR" dirty="0"/>
              <a:t> bakılamayan hastaya tedavi dozunda demir başlanıp 3 ay sonra kontrole çağrılmalı; anemi bulguları düzelirse 40-60 mg ile devam edilmeli</a:t>
            </a:r>
          </a:p>
          <a:p>
            <a:r>
              <a:rPr lang="tr-TR" sz="1800" dirty="0"/>
              <a:t>Kontrolde anemi bulguları düzelmezse  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</a:rPr>
              <a:t> </a:t>
            </a:r>
            <a:r>
              <a:rPr lang="tr-TR" sz="1800" dirty="0"/>
              <a:t>         sevk </a:t>
            </a:r>
          </a:p>
          <a:p>
            <a:endParaRPr lang="tr-TR" dirty="0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8C6EF639-E187-6CB6-E2A7-E18A5D3DD767}"/>
              </a:ext>
            </a:extLst>
          </p:cNvPr>
          <p:cNvSpPr/>
          <p:nvPr/>
        </p:nvSpPr>
        <p:spPr>
          <a:xfrm rot="16200000">
            <a:off x="6389917" y="5125443"/>
            <a:ext cx="188367" cy="3478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021976BF-779C-0482-7A76-88D4267CED87}"/>
              </a:ext>
            </a:extLst>
          </p:cNvPr>
          <p:cNvSpPr/>
          <p:nvPr/>
        </p:nvSpPr>
        <p:spPr>
          <a:xfrm rot="16200000">
            <a:off x="3886203" y="3349249"/>
            <a:ext cx="188367" cy="3478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63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732C2E-BDA1-1DBF-6408-C4AA48AF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hastalık anemisi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8AF7C2-5F3A-8333-0569-603BBB8EC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82499"/>
          </a:xfrm>
        </p:spPr>
        <p:txBody>
          <a:bodyPr>
            <a:normAutofit/>
          </a:bodyPr>
          <a:lstStyle/>
          <a:p>
            <a:r>
              <a:rPr lang="tr-TR" dirty="0"/>
              <a:t>Demir eksikliği anemisinden sonra ikinci sık, hastaneye yatan hastalarda en sık anemi nedeni</a:t>
            </a:r>
          </a:p>
          <a:p>
            <a:pPr lvl="1"/>
            <a:r>
              <a:rPr lang="tr-TR" dirty="0"/>
              <a:t>Enfeksiyon (</a:t>
            </a:r>
            <a:r>
              <a:rPr lang="tr-TR" dirty="0" err="1"/>
              <a:t>abse</a:t>
            </a:r>
            <a:r>
              <a:rPr lang="tr-TR" dirty="0"/>
              <a:t>, </a:t>
            </a:r>
            <a:r>
              <a:rPr lang="tr-TR" dirty="0" err="1"/>
              <a:t>tbc</a:t>
            </a:r>
            <a:r>
              <a:rPr lang="tr-TR" dirty="0"/>
              <a:t>, </a:t>
            </a:r>
            <a:r>
              <a:rPr lang="tr-TR" dirty="0" err="1"/>
              <a:t>subakut</a:t>
            </a:r>
            <a:r>
              <a:rPr lang="tr-TR" dirty="0"/>
              <a:t> bakteriyel endokardit)</a:t>
            </a:r>
          </a:p>
          <a:p>
            <a:pPr lvl="1"/>
            <a:r>
              <a:rPr lang="tr-TR" dirty="0"/>
              <a:t>Enflamasyon</a:t>
            </a:r>
          </a:p>
          <a:p>
            <a:pPr lvl="1"/>
            <a:r>
              <a:rPr lang="tr-TR" dirty="0"/>
              <a:t>Maligniteler</a:t>
            </a:r>
          </a:p>
          <a:p>
            <a:pPr lvl="1"/>
            <a:r>
              <a:rPr lang="tr-TR" dirty="0"/>
              <a:t>Ağır travmalar</a:t>
            </a:r>
          </a:p>
          <a:p>
            <a:pPr lvl="1"/>
            <a:r>
              <a:rPr lang="tr-TR" dirty="0"/>
              <a:t>Kalp yetmezliği</a:t>
            </a:r>
          </a:p>
          <a:p>
            <a:pPr lvl="1"/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endParaRPr lang="tr-TR" dirty="0"/>
          </a:p>
          <a:p>
            <a:pPr lvl="1"/>
            <a:r>
              <a:rPr lang="tr-TR" dirty="0"/>
              <a:t>Kronik böbrek yetmezliği</a:t>
            </a:r>
          </a:p>
          <a:p>
            <a:pPr lvl="1"/>
            <a:r>
              <a:rPr lang="tr-TR" dirty="0"/>
              <a:t>Akut ve kronik immün aktivasyon</a:t>
            </a:r>
          </a:p>
        </p:txBody>
      </p:sp>
    </p:spTree>
    <p:extLst>
      <p:ext uri="{BB962C8B-B14F-4D97-AF65-F5344CB8AC3E}">
        <p14:creationId xmlns:p14="http://schemas.microsoft.com/office/powerpoint/2010/main" val="393009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1D0B76-31F2-20ED-1CDC-20766088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hastalık anemisi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7CCFCC-CAE2-9D2D-20DE-E57386A07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22222"/>
                </a:solidFill>
                <a:effectLst/>
              </a:rPr>
              <a:t>Altta yatan hastalığa cevap olarak salınan sitokinler eritropoetini baskılar </a:t>
            </a:r>
          </a:p>
          <a:p>
            <a:r>
              <a:rPr lang="tr-TR" dirty="0">
                <a:solidFill>
                  <a:srgbClr val="222222"/>
                </a:solidFill>
              </a:rPr>
              <a:t>Pozitif akut faz reaktanı olarak artan </a:t>
            </a:r>
            <a:r>
              <a:rPr lang="tr-TR" dirty="0" err="1">
                <a:solidFill>
                  <a:srgbClr val="222222"/>
                </a:solidFill>
              </a:rPr>
              <a:t>h</a:t>
            </a:r>
            <a:r>
              <a:rPr lang="tr-TR" b="0" i="0" dirty="0" err="1">
                <a:solidFill>
                  <a:srgbClr val="222222"/>
                </a:solidFill>
                <a:effectLst/>
              </a:rPr>
              <a:t>epsidin</a:t>
            </a:r>
            <a:r>
              <a:rPr lang="tr-TR" b="0" i="0" dirty="0">
                <a:solidFill>
                  <a:srgbClr val="222222"/>
                </a:solidFill>
                <a:effectLst/>
              </a:rPr>
              <a:t>, bağırsaktan emilen demirin plazmaya geçişini sınırlar; hemoglobin sentezi için gerekli demir kaynağı azalır</a:t>
            </a:r>
          </a:p>
          <a:p>
            <a:endParaRPr lang="tr-TR" b="0" i="0" dirty="0">
              <a:solidFill>
                <a:srgbClr val="222222"/>
              </a:solidFill>
              <a:effectLst/>
            </a:endParaRPr>
          </a:p>
          <a:p>
            <a:r>
              <a:rPr lang="tr-TR" dirty="0"/>
              <a:t>Eritrosit yapımında azalma ve eritrosit yaşam süresindeki kısalma aneminin gelişmesinden sorumlu</a:t>
            </a:r>
          </a:p>
        </p:txBody>
      </p:sp>
    </p:spTree>
    <p:extLst>
      <p:ext uri="{BB962C8B-B14F-4D97-AF65-F5344CB8AC3E}">
        <p14:creationId xmlns:p14="http://schemas.microsoft.com/office/powerpoint/2010/main" val="3710897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4CF622-E45E-A110-5D3C-54F08695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hastalık anemisi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FC9601-E618-759B-6D5C-C72FD6E6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Genellikle anemi hafiftir (</a:t>
            </a:r>
            <a:r>
              <a:rPr lang="tr-TR" dirty="0" err="1"/>
              <a:t>Hb</a:t>
            </a:r>
            <a:r>
              <a:rPr lang="tr-TR" dirty="0"/>
              <a:t> 10-11 g/dl),  hastaların 1/5’inde daha ağır (</a:t>
            </a:r>
            <a:r>
              <a:rPr lang="tr-TR" dirty="0" err="1"/>
              <a:t>Hb</a:t>
            </a:r>
            <a:r>
              <a:rPr lang="tr-TR" dirty="0"/>
              <a:t> ≤8 g/</a:t>
            </a:r>
            <a:r>
              <a:rPr lang="tr-TR" dirty="0" err="1"/>
              <a:t>dL</a:t>
            </a:r>
            <a:r>
              <a:rPr lang="tr-TR" dirty="0"/>
              <a:t>)</a:t>
            </a:r>
          </a:p>
          <a:p>
            <a:r>
              <a:rPr lang="tr-TR" dirty="0"/>
              <a:t>Eritrositler </a:t>
            </a:r>
            <a:r>
              <a:rPr lang="tr-TR" dirty="0" err="1"/>
              <a:t>normokrom</a:t>
            </a:r>
            <a:r>
              <a:rPr lang="tr-TR" dirty="0"/>
              <a:t> </a:t>
            </a:r>
            <a:r>
              <a:rPr lang="tr-TR" dirty="0" err="1"/>
              <a:t>normositerken</a:t>
            </a:r>
            <a:r>
              <a:rPr lang="tr-TR" dirty="0"/>
              <a:t>, hastalık uzadıkça </a:t>
            </a:r>
            <a:r>
              <a:rPr lang="tr-TR" dirty="0" err="1"/>
              <a:t>hipokrom</a:t>
            </a:r>
            <a:r>
              <a:rPr lang="tr-TR" dirty="0"/>
              <a:t> </a:t>
            </a:r>
            <a:r>
              <a:rPr lang="tr-TR" dirty="0" err="1"/>
              <a:t>mikrositer</a:t>
            </a:r>
            <a:endParaRPr lang="tr-TR" dirty="0"/>
          </a:p>
          <a:p>
            <a:r>
              <a:rPr lang="tr-TR" dirty="0"/>
              <a:t>Anemi ile beraber sitokinler (örneğin; IL-6) ve AFR (fibrinojen, ESH, CRP) artışı </a:t>
            </a:r>
          </a:p>
          <a:p>
            <a:r>
              <a:rPr lang="tr-TR" dirty="0"/>
              <a:t>Serum demir ve TDBK düşük, TSAT normal</a:t>
            </a:r>
          </a:p>
          <a:p>
            <a:r>
              <a:rPr lang="tr-TR" dirty="0"/>
              <a:t>Ancak, </a:t>
            </a:r>
            <a:r>
              <a:rPr lang="tr-TR" dirty="0" err="1"/>
              <a:t>KHA’lı</a:t>
            </a:r>
            <a:r>
              <a:rPr lang="tr-TR" dirty="0"/>
              <a:t> hastaların 1/5’inde TSAT demir eksikliğinde görülen sınırlara yakın derecede (%10 kadar) düşük olabilir</a:t>
            </a:r>
          </a:p>
        </p:txBody>
      </p:sp>
    </p:spTree>
    <p:extLst>
      <p:ext uri="{BB962C8B-B14F-4D97-AF65-F5344CB8AC3E}">
        <p14:creationId xmlns:p14="http://schemas.microsoft.com/office/powerpoint/2010/main" val="2592751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66BFC-493D-CA64-E60C-C756F1DF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hastalık anemisi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C253-0AA7-6943-C43D-C37A8176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 altta yatan nedene yönelik</a:t>
            </a:r>
          </a:p>
          <a:p>
            <a:r>
              <a:rPr lang="tr-TR" dirty="0"/>
              <a:t>Semptomatik hastalara  ve kalp hastalarına özellikle </a:t>
            </a:r>
            <a:r>
              <a:rPr lang="tr-TR" dirty="0" err="1"/>
              <a:t>Hb</a:t>
            </a:r>
            <a:r>
              <a:rPr lang="tr-TR" dirty="0"/>
              <a:t> &lt;10 g/dl’nin altında ise eritrosit süspansiyonu verilmesi gerekir</a:t>
            </a:r>
          </a:p>
          <a:p>
            <a:r>
              <a:rPr lang="tr-TR" dirty="0"/>
              <a:t>Tedavide demir verilmesi </a:t>
            </a:r>
            <a:r>
              <a:rPr lang="tr-TR" dirty="0" err="1"/>
              <a:t>endike</a:t>
            </a:r>
            <a:r>
              <a:rPr lang="tr-TR" dirty="0"/>
              <a:t> değildir</a:t>
            </a:r>
          </a:p>
          <a:p>
            <a:r>
              <a:rPr lang="tr-TR" dirty="0"/>
              <a:t>Bazı kronik hastalıklarda özellikle malignitelerde eritropoetin tedavisi verilebilir</a:t>
            </a:r>
          </a:p>
        </p:txBody>
      </p:sp>
    </p:spTree>
    <p:extLst>
      <p:ext uri="{BB962C8B-B14F-4D97-AF65-F5344CB8AC3E}">
        <p14:creationId xmlns:p14="http://schemas.microsoft.com/office/powerpoint/2010/main" val="550430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FD3D02-9455-6CD4-8254-00B27425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talasemiler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40EC33-E32F-B6B4-F388-991ACC74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Talasemiler</a:t>
            </a:r>
            <a:r>
              <a:rPr lang="tr-TR" dirty="0"/>
              <a:t>, otozomal resesif geçiş gösteren, hemoglobin (</a:t>
            </a:r>
            <a:r>
              <a:rPr lang="tr-TR" dirty="0" err="1"/>
              <a:t>Hb</a:t>
            </a:r>
            <a:r>
              <a:rPr lang="tr-TR" dirty="0"/>
              <a:t>) zincirlerinden birinin veya birkaçının hasarlı sentezi sonucu gelişen </a:t>
            </a:r>
            <a:r>
              <a:rPr lang="tr-TR" dirty="0" err="1"/>
              <a:t>hipokrom</a:t>
            </a:r>
            <a:r>
              <a:rPr lang="tr-TR" dirty="0"/>
              <a:t> </a:t>
            </a:r>
            <a:r>
              <a:rPr lang="tr-TR" dirty="0" err="1"/>
              <a:t>mikrositer</a:t>
            </a:r>
            <a:r>
              <a:rPr lang="tr-TR" dirty="0"/>
              <a:t> anemi ile karakterize heterojen bir grup hastalık</a:t>
            </a:r>
          </a:p>
          <a:p>
            <a:r>
              <a:rPr lang="tr-TR" dirty="0" err="1"/>
              <a:t>Talasemi</a:t>
            </a:r>
            <a:r>
              <a:rPr lang="tr-TR" dirty="0"/>
              <a:t>, </a:t>
            </a:r>
            <a:r>
              <a:rPr lang="el-GR" dirty="0"/>
              <a:t>α, β, γ, δ </a:t>
            </a:r>
            <a:r>
              <a:rPr lang="tr-TR" dirty="0"/>
              <a:t>olarak tanımlanan hemoglobin zincirinin veya zincirlerinin az sayıda veya hiç yapılamaması ile oluşur. Bu tanımlamaya göre, alfa zincir yapımı azlığı alfa </a:t>
            </a:r>
            <a:r>
              <a:rPr lang="tr-TR" dirty="0" err="1"/>
              <a:t>talasemiye</a:t>
            </a:r>
            <a:r>
              <a:rPr lang="tr-TR" dirty="0"/>
              <a:t>, beta zincir yapım azlığı beta </a:t>
            </a:r>
            <a:r>
              <a:rPr lang="tr-TR" dirty="0" err="1"/>
              <a:t>talasemiye</a:t>
            </a:r>
            <a:r>
              <a:rPr lang="tr-TR" dirty="0"/>
              <a:t> neden olmaktadır</a:t>
            </a:r>
          </a:p>
          <a:p>
            <a:r>
              <a:rPr lang="tr-TR" dirty="0"/>
              <a:t>Türk popülasyonunda </a:t>
            </a:r>
            <a:r>
              <a:rPr lang="tr-TR" dirty="0" err="1"/>
              <a:t>talasemi</a:t>
            </a:r>
            <a:r>
              <a:rPr lang="tr-TR" dirty="0"/>
              <a:t> taşıyıcılığı sıklığı %2,1 olup bölgeler arasında farklılıklar göstermekte</a:t>
            </a:r>
          </a:p>
        </p:txBody>
      </p:sp>
    </p:spTree>
    <p:extLst>
      <p:ext uri="{BB962C8B-B14F-4D97-AF65-F5344CB8AC3E}">
        <p14:creationId xmlns:p14="http://schemas.microsoft.com/office/powerpoint/2010/main" val="2147564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FE2F11-C977-0C02-1070-DC78D3E0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Beta </a:t>
            </a:r>
            <a:r>
              <a:rPr lang="tr-TR" dirty="0" err="1"/>
              <a:t>talasemi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239293-BBB6-0F31-B01D-C79CEC06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Sessiz taşıyıcı: </a:t>
            </a:r>
            <a:r>
              <a:rPr lang="tr-TR" dirty="0"/>
              <a:t>Hemoglobin elektroforezinde </a:t>
            </a:r>
            <a:r>
              <a:rPr lang="tr-TR" dirty="0" err="1"/>
              <a:t>Hb</a:t>
            </a:r>
            <a:r>
              <a:rPr lang="tr-TR" dirty="0"/>
              <a:t> A2 düzeyleri ve periferik yaymaları normaldir, MCV hafif düşük olabilir</a:t>
            </a:r>
          </a:p>
          <a:p>
            <a:r>
              <a:rPr lang="tr-TR" b="1" dirty="0"/>
              <a:t>Beta </a:t>
            </a:r>
            <a:r>
              <a:rPr lang="tr-TR" b="1" dirty="0" err="1"/>
              <a:t>Talasemi</a:t>
            </a:r>
            <a:r>
              <a:rPr lang="tr-TR" b="1" dirty="0"/>
              <a:t> </a:t>
            </a:r>
            <a:r>
              <a:rPr lang="tr-TR" b="1" dirty="0" err="1"/>
              <a:t>Minor</a:t>
            </a:r>
            <a:r>
              <a:rPr lang="tr-TR" b="1" dirty="0"/>
              <a:t>:</a:t>
            </a:r>
          </a:p>
          <a:p>
            <a:r>
              <a:rPr lang="tr-TR" dirty="0"/>
              <a:t>Genellikle asemptomatik</a:t>
            </a:r>
          </a:p>
          <a:p>
            <a:r>
              <a:rPr lang="tr-TR" dirty="0"/>
              <a:t>Hb:10-11/g/dl, MCV düşük, RDW normal, RBC&gt;5,5 milyon, </a:t>
            </a:r>
            <a:r>
              <a:rPr lang="tr-TR" dirty="0" err="1"/>
              <a:t>hipokrom</a:t>
            </a:r>
            <a:r>
              <a:rPr lang="tr-TR" dirty="0"/>
              <a:t>, </a:t>
            </a:r>
            <a:r>
              <a:rPr lang="tr-TR" dirty="0" err="1"/>
              <a:t>mikrositer</a:t>
            </a:r>
            <a:endParaRPr lang="tr-TR" dirty="0"/>
          </a:p>
          <a:p>
            <a:r>
              <a:rPr lang="tr-TR" dirty="0"/>
              <a:t>Tanı: </a:t>
            </a:r>
            <a:r>
              <a:rPr lang="tr-TR" dirty="0" err="1"/>
              <a:t>Hb</a:t>
            </a:r>
            <a:r>
              <a:rPr lang="tr-TR" dirty="0"/>
              <a:t> elektroforezinde HbA2: %3,5-7, </a:t>
            </a:r>
            <a:r>
              <a:rPr lang="tr-TR" dirty="0" err="1"/>
              <a:t>HbA</a:t>
            </a:r>
            <a:r>
              <a:rPr lang="tr-TR" dirty="0"/>
              <a:t> ve </a:t>
            </a:r>
            <a:r>
              <a:rPr lang="tr-TR" dirty="0" err="1"/>
              <a:t>HbF</a:t>
            </a:r>
            <a:r>
              <a:rPr lang="tr-TR" dirty="0"/>
              <a:t> normal</a:t>
            </a:r>
          </a:p>
          <a:p>
            <a:r>
              <a:rPr lang="tr-TR" dirty="0"/>
              <a:t>Tedavi gerekmez, </a:t>
            </a:r>
            <a:r>
              <a:rPr lang="tr-TR" b="1" dirty="0"/>
              <a:t>genetik danışmanlık</a:t>
            </a:r>
          </a:p>
        </p:txBody>
      </p:sp>
    </p:spTree>
    <p:extLst>
      <p:ext uri="{BB962C8B-B14F-4D97-AF65-F5344CB8AC3E}">
        <p14:creationId xmlns:p14="http://schemas.microsoft.com/office/powerpoint/2010/main" val="2273808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4CB7A3-D529-26D6-C94F-2507E647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Beta </a:t>
            </a:r>
            <a:r>
              <a:rPr lang="tr-TR" dirty="0" err="1"/>
              <a:t>talasemi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522ED4-2081-F724-47F2-C343436E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Beta </a:t>
            </a:r>
            <a:r>
              <a:rPr lang="tr-TR" b="1" dirty="0" err="1"/>
              <a:t>Talasemi</a:t>
            </a:r>
            <a:r>
              <a:rPr lang="tr-TR" b="1" dirty="0"/>
              <a:t> </a:t>
            </a:r>
            <a:r>
              <a:rPr lang="tr-TR" b="1" dirty="0" err="1"/>
              <a:t>İntermedia</a:t>
            </a:r>
            <a:r>
              <a:rPr lang="tr-TR" b="1" dirty="0"/>
              <a:t>:</a:t>
            </a:r>
          </a:p>
          <a:p>
            <a:r>
              <a:rPr lang="tr-TR" dirty="0" err="1"/>
              <a:t>Major</a:t>
            </a:r>
            <a:r>
              <a:rPr lang="tr-TR" dirty="0"/>
              <a:t> ile minör arasında klinik bulgulara sahip </a:t>
            </a:r>
            <a:r>
              <a:rPr lang="tr-TR" dirty="0" err="1"/>
              <a:t>heterojenik</a:t>
            </a:r>
            <a:r>
              <a:rPr lang="tr-TR" dirty="0"/>
              <a:t> form</a:t>
            </a:r>
          </a:p>
          <a:p>
            <a:r>
              <a:rPr lang="tr-TR" dirty="0"/>
              <a:t>Hb:7-10 g/dl</a:t>
            </a:r>
          </a:p>
          <a:p>
            <a:r>
              <a:rPr lang="tr-TR" dirty="0"/>
              <a:t>Transfüzyon bağımlı değil ancak enfeksiyon gibi durumlarda gerekebilir</a:t>
            </a:r>
          </a:p>
          <a:p>
            <a:r>
              <a:rPr lang="tr-TR" dirty="0" err="1"/>
              <a:t>Hb</a:t>
            </a:r>
            <a:r>
              <a:rPr lang="tr-TR" dirty="0"/>
              <a:t> elektroforezinde </a:t>
            </a:r>
            <a:r>
              <a:rPr lang="tr-TR" dirty="0" err="1"/>
              <a:t>HbF</a:t>
            </a:r>
            <a:r>
              <a:rPr lang="tr-TR" dirty="0"/>
              <a:t> hakimiyeti vardır, </a:t>
            </a:r>
            <a:r>
              <a:rPr lang="tr-TR" dirty="0" err="1"/>
              <a:t>HbA</a:t>
            </a:r>
            <a:r>
              <a:rPr lang="tr-TR" dirty="0"/>
              <a:t> %30lara çıkabilir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890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1A4B92-86C4-7F45-7EB2-418C3955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Beta </a:t>
            </a:r>
            <a:r>
              <a:rPr lang="tr-TR" dirty="0" err="1"/>
              <a:t>talasemi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E21FE3-2E04-EE70-BA8C-1DDBD967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Beta </a:t>
            </a:r>
            <a:r>
              <a:rPr lang="tr-TR" b="1" dirty="0" err="1"/>
              <a:t>Talasemi</a:t>
            </a:r>
            <a:r>
              <a:rPr lang="tr-TR" b="1" dirty="0"/>
              <a:t> </a:t>
            </a:r>
            <a:r>
              <a:rPr lang="tr-TR" b="1" dirty="0" err="1"/>
              <a:t>Major</a:t>
            </a:r>
            <a:r>
              <a:rPr lang="tr-TR" b="1" dirty="0"/>
              <a:t>:</a:t>
            </a:r>
          </a:p>
          <a:p>
            <a:r>
              <a:rPr lang="tr-TR" dirty="0"/>
              <a:t>Hiç </a:t>
            </a:r>
            <a:r>
              <a:rPr lang="el-GR" dirty="0"/>
              <a:t> β</a:t>
            </a:r>
            <a:r>
              <a:rPr lang="tr-TR" dirty="0"/>
              <a:t> zinciri üretilemez, Hb:3-6 g/dl</a:t>
            </a:r>
          </a:p>
          <a:p>
            <a:r>
              <a:rPr lang="tr-TR" dirty="0"/>
              <a:t>Ciddi </a:t>
            </a:r>
            <a:r>
              <a:rPr lang="tr-TR" dirty="0" err="1"/>
              <a:t>hipokrom</a:t>
            </a:r>
            <a:r>
              <a:rPr lang="tr-TR" dirty="0"/>
              <a:t>, </a:t>
            </a:r>
            <a:r>
              <a:rPr lang="tr-TR" dirty="0" err="1"/>
              <a:t>mikrositer</a:t>
            </a:r>
            <a:r>
              <a:rPr lang="tr-TR" dirty="0"/>
              <a:t> anemi, </a:t>
            </a:r>
            <a:r>
              <a:rPr lang="tr-TR" dirty="0" err="1"/>
              <a:t>PY’de</a:t>
            </a:r>
            <a:r>
              <a:rPr lang="tr-TR" dirty="0"/>
              <a:t> </a:t>
            </a:r>
            <a:r>
              <a:rPr lang="tr-TR" dirty="0" err="1"/>
              <a:t>target</a:t>
            </a:r>
            <a:r>
              <a:rPr lang="tr-TR" dirty="0"/>
              <a:t> hücreler</a:t>
            </a:r>
          </a:p>
          <a:p>
            <a:r>
              <a:rPr lang="tr-TR" dirty="0"/>
              <a:t>Ömür boyu transfüzyon bağımlı</a:t>
            </a:r>
          </a:p>
          <a:p>
            <a:r>
              <a:rPr lang="tr-TR" dirty="0"/>
              <a:t>Tanı: </a:t>
            </a:r>
            <a:r>
              <a:rPr lang="tr-TR" dirty="0" err="1"/>
              <a:t>Hb</a:t>
            </a:r>
            <a:r>
              <a:rPr lang="tr-TR" dirty="0"/>
              <a:t> elektroforezinde </a:t>
            </a:r>
            <a:r>
              <a:rPr lang="tr-TR" dirty="0" err="1"/>
              <a:t>HbA</a:t>
            </a:r>
            <a:r>
              <a:rPr lang="tr-TR" dirty="0"/>
              <a:t>=0, HbA2:%10-30, </a:t>
            </a:r>
            <a:r>
              <a:rPr lang="tr-TR" dirty="0" err="1"/>
              <a:t>HbF</a:t>
            </a:r>
            <a:r>
              <a:rPr lang="tr-TR" dirty="0"/>
              <a:t>: %70-75</a:t>
            </a:r>
          </a:p>
        </p:txBody>
      </p:sp>
    </p:spTree>
    <p:extLst>
      <p:ext uri="{BB962C8B-B14F-4D97-AF65-F5344CB8AC3E}">
        <p14:creationId xmlns:p14="http://schemas.microsoft.com/office/powerpoint/2010/main" val="1953681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9E9C97-7783-0D9A-5BB2-1725CA2A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Makrositer</a:t>
            </a:r>
            <a:r>
              <a:rPr lang="tr-TR" dirty="0"/>
              <a:t> anemiler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1CEC59-7C00-FEE8-AB82-8F1957992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271771" cy="3740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Megaloblastik</a:t>
            </a:r>
          </a:p>
          <a:p>
            <a:r>
              <a:rPr lang="tr-TR" dirty="0"/>
              <a:t>Vitamin B12 eksikliği</a:t>
            </a:r>
          </a:p>
          <a:p>
            <a:r>
              <a:rPr lang="tr-TR" dirty="0"/>
              <a:t>Folik asit eksikliği</a:t>
            </a:r>
          </a:p>
          <a:p>
            <a:r>
              <a:rPr lang="tr-TR" dirty="0"/>
              <a:t>DNA sentezini bozan ilaçlara bağlı</a:t>
            </a:r>
          </a:p>
          <a:p>
            <a:pPr lvl="1"/>
            <a:r>
              <a:rPr lang="tr-TR" dirty="0"/>
              <a:t>6-merkaptopürin </a:t>
            </a:r>
          </a:p>
          <a:p>
            <a:pPr lvl="1"/>
            <a:r>
              <a:rPr lang="tr-TR" dirty="0"/>
              <a:t>Sitozin </a:t>
            </a:r>
            <a:r>
              <a:rPr lang="tr-TR" dirty="0" err="1"/>
              <a:t>arabinosid</a:t>
            </a:r>
            <a:endParaRPr lang="tr-TR" dirty="0"/>
          </a:p>
          <a:p>
            <a:pPr lvl="1"/>
            <a:r>
              <a:rPr lang="tr-TR" dirty="0" err="1"/>
              <a:t>Hidroksiüre</a:t>
            </a:r>
            <a:endParaRPr lang="tr-TR" dirty="0"/>
          </a:p>
          <a:p>
            <a:pPr lvl="1"/>
            <a:r>
              <a:rPr lang="tr-TR" dirty="0"/>
              <a:t>5-FU</a:t>
            </a:r>
          </a:p>
          <a:p>
            <a:pPr lvl="1"/>
            <a:r>
              <a:rPr lang="tr-TR" dirty="0" err="1"/>
              <a:t>Metotreksat</a:t>
            </a:r>
            <a:endParaRPr lang="tr-TR" dirty="0"/>
          </a:p>
          <a:p>
            <a:pPr lvl="1"/>
            <a:r>
              <a:rPr lang="tr-TR" dirty="0" err="1"/>
              <a:t>Zidovudin</a:t>
            </a:r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F314D31-C9F2-56D0-5017-F477C5245B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Megaloblastik olmayan</a:t>
            </a:r>
          </a:p>
          <a:p>
            <a:r>
              <a:rPr lang="tr-TR" dirty="0"/>
              <a:t>Hipotiroidizm</a:t>
            </a:r>
          </a:p>
          <a:p>
            <a:r>
              <a:rPr lang="tr-TR" dirty="0"/>
              <a:t>Karaciğer hastalıkları</a:t>
            </a:r>
          </a:p>
          <a:p>
            <a:r>
              <a:rPr lang="tr-TR" dirty="0"/>
              <a:t>Alkolizm</a:t>
            </a:r>
          </a:p>
          <a:p>
            <a:r>
              <a:rPr lang="tr-TR" dirty="0"/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1470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299A7A-680D-9B15-DCBA-BA156E4B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50" y="0"/>
            <a:ext cx="5631121" cy="677294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C01724A9-0C96-27F0-05D9-8AE60ABD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46508"/>
            <a:ext cx="5305646" cy="1281542"/>
          </a:xfrm>
        </p:spPr>
        <p:txBody>
          <a:bodyPr/>
          <a:lstStyle/>
          <a:p>
            <a:r>
              <a:rPr lang="tr-TR" dirty="0"/>
              <a:t>Anemi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94443CB-59C6-D69F-3945-347794307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721934"/>
            <a:ext cx="5305646" cy="3785191"/>
          </a:xfrm>
        </p:spPr>
        <p:txBody>
          <a:bodyPr>
            <a:normAutofit/>
          </a:bodyPr>
          <a:lstStyle/>
          <a:p>
            <a:r>
              <a:rPr lang="tr-TR" b="1" dirty="0"/>
              <a:t>Hematokrit: </a:t>
            </a:r>
            <a:r>
              <a:rPr lang="tr-TR" dirty="0">
                <a:solidFill>
                  <a:srgbClr val="040C28"/>
                </a:solidFill>
              </a:rPr>
              <a:t>RBC</a:t>
            </a:r>
            <a:r>
              <a:rPr lang="tr-TR" b="0" i="0" dirty="0">
                <a:solidFill>
                  <a:srgbClr val="040C28"/>
                </a:solidFill>
                <a:effectLst/>
              </a:rPr>
              <a:t> hacminin toplam kan hacmine oranının santrifüjleme yoluyla ölçülmesi</a:t>
            </a:r>
          </a:p>
          <a:p>
            <a:r>
              <a:rPr lang="tr-TR" b="1" dirty="0">
                <a:solidFill>
                  <a:srgbClr val="040C28"/>
                </a:solidFill>
                <a:latin typeface="Google Sans"/>
              </a:rPr>
              <a:t>MCV: </a:t>
            </a:r>
            <a:r>
              <a:rPr lang="tr-TR" sz="1800" dirty="0"/>
              <a:t>Ortalama </a:t>
            </a:r>
            <a:r>
              <a:rPr lang="tr-TR" sz="1800" dirty="0" err="1"/>
              <a:t>korpüsküler</a:t>
            </a:r>
            <a:r>
              <a:rPr lang="tr-TR" sz="1800" dirty="0"/>
              <a:t> hacim</a:t>
            </a:r>
            <a:r>
              <a:rPr lang="tr-TR" sz="1800" dirty="0">
                <a:solidFill>
                  <a:srgbClr val="040C28"/>
                </a:solidFill>
                <a:latin typeface="Google Sans"/>
              </a:rPr>
              <a:t>&gt;&gt;</a:t>
            </a:r>
            <a:r>
              <a:rPr lang="tr-TR" sz="1800" dirty="0" err="1"/>
              <a:t>RBC'lerin</a:t>
            </a:r>
            <a:r>
              <a:rPr lang="tr-TR" sz="1800" dirty="0"/>
              <a:t> ortalama hacmi</a:t>
            </a:r>
          </a:p>
          <a:p>
            <a:r>
              <a:rPr lang="tr-TR" b="1" dirty="0">
                <a:solidFill>
                  <a:srgbClr val="040C28"/>
                </a:solidFill>
                <a:latin typeface="Google Sans"/>
              </a:rPr>
              <a:t>MCH: </a:t>
            </a:r>
            <a:r>
              <a:rPr lang="tr-TR" sz="1800" dirty="0"/>
              <a:t>Ortalama </a:t>
            </a:r>
            <a:r>
              <a:rPr lang="tr-TR" sz="1800" dirty="0" err="1"/>
              <a:t>korpüsküler</a:t>
            </a:r>
            <a:r>
              <a:rPr lang="tr-TR" sz="1800" dirty="0"/>
              <a:t> hemoglobin</a:t>
            </a:r>
            <a:r>
              <a:rPr lang="tr-TR" sz="1800" dirty="0">
                <a:solidFill>
                  <a:srgbClr val="040C28"/>
                </a:solidFill>
                <a:latin typeface="Google Sans"/>
              </a:rPr>
              <a:t>&gt;&gt;</a:t>
            </a:r>
            <a:r>
              <a:rPr lang="tr-TR" sz="1800" dirty="0" err="1"/>
              <a:t>RBC'deki</a:t>
            </a:r>
            <a:r>
              <a:rPr lang="tr-TR" sz="1800" dirty="0"/>
              <a:t> ortalama hemoglobin miktarı</a:t>
            </a:r>
          </a:p>
          <a:p>
            <a:r>
              <a:rPr lang="tr-TR" b="1" dirty="0"/>
              <a:t>MCHC:</a:t>
            </a:r>
            <a:r>
              <a:rPr lang="tr-TR" sz="1800" b="1" dirty="0"/>
              <a:t> </a:t>
            </a:r>
            <a:r>
              <a:rPr lang="tr-TR" sz="1800" dirty="0"/>
              <a:t>Ortalama </a:t>
            </a:r>
            <a:r>
              <a:rPr lang="tr-TR" sz="1800" dirty="0" err="1"/>
              <a:t>korpüsküler</a:t>
            </a:r>
            <a:r>
              <a:rPr lang="tr-TR" sz="1800" dirty="0"/>
              <a:t> hemoglobin  konsantrasyonu&gt;&gt;</a:t>
            </a:r>
            <a:r>
              <a:rPr lang="tr-TR" sz="1800" dirty="0" err="1"/>
              <a:t>RBC’deki</a:t>
            </a:r>
            <a:r>
              <a:rPr lang="tr-TR" dirty="0"/>
              <a:t> hemoglobin miktarının yüzde olarak ifadesi</a:t>
            </a:r>
          </a:p>
          <a:p>
            <a:r>
              <a:rPr lang="tr-TR" b="1" dirty="0"/>
              <a:t>RDW:</a:t>
            </a:r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ritrosit </a:t>
            </a:r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dağılım genişliği&gt;&gt;</a:t>
            </a:r>
            <a:r>
              <a:rPr lang="tr-TR" sz="1800" dirty="0"/>
              <a:t> RBC </a:t>
            </a:r>
            <a:r>
              <a:rPr lang="tr-TR" dirty="0"/>
              <a:t>büyüklüklerinin dağılım genişliği (</a:t>
            </a:r>
            <a:r>
              <a:rPr lang="tr-TR" dirty="0" err="1"/>
              <a:t>anizositoz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1991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ED5300-0224-853E-8939-71ECFE79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b12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10B9CE-9CBB-12FB-6ADF-96BDBC9E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338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Erişkinlerde </a:t>
            </a:r>
            <a:r>
              <a:rPr lang="tr-TR" dirty="0" err="1"/>
              <a:t>makrositer</a:t>
            </a:r>
            <a:r>
              <a:rPr lang="tr-TR" dirty="0"/>
              <a:t> aneminin </a:t>
            </a:r>
            <a:r>
              <a:rPr lang="tr-TR" b="1" dirty="0"/>
              <a:t>en sık </a:t>
            </a:r>
            <a:r>
              <a:rPr lang="tr-TR" dirty="0"/>
              <a:t>nedeni</a:t>
            </a:r>
          </a:p>
          <a:p>
            <a:r>
              <a:rPr lang="tr-TR" dirty="0"/>
              <a:t>B12 vitamini (kobalamin), hayvansal gıdalarda özellikle kırmızı ette bulunur</a:t>
            </a:r>
          </a:p>
          <a:p>
            <a:r>
              <a:rPr lang="tr-TR" dirty="0"/>
              <a:t>Yiyecekle alınan kobalamin proteine bağlıdır, midede asit ve pepsin ile proteinden ayrılır ve tükürük ve gastrik sekresyonlardaki </a:t>
            </a:r>
            <a:r>
              <a:rPr lang="tr-TR" dirty="0" err="1"/>
              <a:t>haptokorrine</a:t>
            </a:r>
            <a:r>
              <a:rPr lang="tr-TR" dirty="0"/>
              <a:t> bağlanır</a:t>
            </a:r>
          </a:p>
          <a:p>
            <a:r>
              <a:rPr lang="tr-TR" dirty="0" err="1"/>
              <a:t>Haptokorrin</a:t>
            </a:r>
            <a:r>
              <a:rPr lang="tr-TR" dirty="0"/>
              <a:t>-kobalamin kompleksindeki kobalamin pankreatik proteazlarla serbest hale gelir. </a:t>
            </a:r>
          </a:p>
          <a:p>
            <a:r>
              <a:rPr lang="tr-TR" dirty="0"/>
              <a:t>Proksimal </a:t>
            </a:r>
            <a:r>
              <a:rPr lang="tr-TR" dirty="0" err="1"/>
              <a:t>ileumda</a:t>
            </a:r>
            <a:r>
              <a:rPr lang="tr-TR" dirty="0"/>
              <a:t>, mideden salgılanan İF’e bağlanır. Kobalamin İF kompleksi </a:t>
            </a:r>
            <a:r>
              <a:rPr lang="tr-TR" dirty="0" err="1"/>
              <a:t>ileum</a:t>
            </a:r>
            <a:r>
              <a:rPr lang="tr-TR" dirty="0"/>
              <a:t> mukoza hücreleri üzerinde bulunan reseptörlerine bağlanarak, hücre içine alınır</a:t>
            </a:r>
          </a:p>
          <a:p>
            <a:r>
              <a:rPr lang="tr-TR" dirty="0"/>
              <a:t>Portal dolaşıma salındığında </a:t>
            </a:r>
            <a:r>
              <a:rPr lang="tr-TR" dirty="0" err="1"/>
              <a:t>transkobalamine</a:t>
            </a:r>
            <a:r>
              <a:rPr lang="tr-TR" dirty="0"/>
              <a:t> bağlanır</a:t>
            </a:r>
          </a:p>
          <a:p>
            <a:r>
              <a:rPr lang="tr-TR" dirty="0"/>
              <a:t>Dokularda, çeşitli kimyasal reaksiyonlar için gereken </a:t>
            </a:r>
            <a:r>
              <a:rPr lang="tr-TR" dirty="0" err="1"/>
              <a:t>adenozilkobalamin</a:t>
            </a:r>
            <a:r>
              <a:rPr lang="tr-TR" dirty="0"/>
              <a:t> ve </a:t>
            </a:r>
            <a:r>
              <a:rPr lang="tr-TR" dirty="0" err="1"/>
              <a:t>metilkobalamine</a:t>
            </a:r>
            <a:r>
              <a:rPr lang="tr-TR" dirty="0"/>
              <a:t> dönüştürülür</a:t>
            </a:r>
          </a:p>
        </p:txBody>
      </p:sp>
    </p:spTree>
    <p:extLst>
      <p:ext uri="{BB962C8B-B14F-4D97-AF65-F5344CB8AC3E}">
        <p14:creationId xmlns:p14="http://schemas.microsoft.com/office/powerpoint/2010/main" val="3195541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0A7283-EEC6-EFFE-5336-803D9193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b12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77BA5F-3BFD-7BCE-83A3-7CEDBD99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32250"/>
          </a:xfrm>
        </p:spPr>
        <p:txBody>
          <a:bodyPr>
            <a:normAutofit/>
          </a:bodyPr>
          <a:lstStyle/>
          <a:p>
            <a:r>
              <a:rPr lang="tr-TR" b="1" dirty="0"/>
              <a:t>Öykü</a:t>
            </a:r>
          </a:p>
          <a:p>
            <a:r>
              <a:rPr lang="tr-TR" dirty="0"/>
              <a:t>Vitamin B12 eksikliğine neden olabilecek etkenler sorgulanır</a:t>
            </a:r>
          </a:p>
          <a:p>
            <a:r>
              <a:rPr lang="tr-TR" dirty="0"/>
              <a:t>Beslenme hikayesinde; kırmızı et, süt, deniz ürünleri tüketimi ve vejetaryen beslenme </a:t>
            </a:r>
          </a:p>
          <a:p>
            <a:r>
              <a:rPr lang="tr-TR" dirty="0" err="1"/>
              <a:t>İleal</a:t>
            </a:r>
            <a:r>
              <a:rPr lang="tr-TR" dirty="0"/>
              <a:t> rezeksiyon veya </a:t>
            </a:r>
            <a:r>
              <a:rPr lang="tr-TR" dirty="0" err="1"/>
              <a:t>gastrektomi</a:t>
            </a:r>
            <a:r>
              <a:rPr lang="tr-TR" dirty="0"/>
              <a:t> gibi cerrahi işlemler, </a:t>
            </a:r>
            <a:r>
              <a:rPr lang="tr-TR" dirty="0" err="1"/>
              <a:t>malabsorpsiyon</a:t>
            </a:r>
            <a:r>
              <a:rPr lang="tr-TR" dirty="0"/>
              <a:t> veya </a:t>
            </a:r>
            <a:r>
              <a:rPr lang="tr-TR" dirty="0" err="1"/>
              <a:t>parazitoz</a:t>
            </a:r>
            <a:r>
              <a:rPr lang="tr-TR" dirty="0"/>
              <a:t> gibi hastalıkların bulguları</a:t>
            </a:r>
          </a:p>
          <a:p>
            <a:r>
              <a:rPr lang="tr-TR" dirty="0"/>
              <a:t>Korozif madde veya </a:t>
            </a:r>
            <a:r>
              <a:rPr lang="tr-TR"/>
              <a:t>uzun süreli </a:t>
            </a:r>
            <a:r>
              <a:rPr lang="tr-TR" dirty="0"/>
              <a:t>H2 reseptör </a:t>
            </a:r>
            <a:r>
              <a:rPr lang="tr-TR" dirty="0" err="1"/>
              <a:t>blokeri</a:t>
            </a:r>
            <a:r>
              <a:rPr lang="tr-TR" dirty="0"/>
              <a:t>, PPI, Metformin tedavisi</a:t>
            </a:r>
          </a:p>
          <a:p>
            <a:endParaRPr lang="tr-TR" dirty="0"/>
          </a:p>
          <a:p>
            <a:r>
              <a:rPr lang="tr-TR" b="0" i="0" dirty="0">
                <a:solidFill>
                  <a:srgbClr val="232323"/>
                </a:solidFill>
                <a:effectLst/>
              </a:rPr>
              <a:t>B12 vitamini eksikliği genellikle yıllar içinde gelişir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4952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06AB8D-B5B6-EDC1-C901-D6347336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b12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322FED-311F-FA00-FB09-EF2164010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Belirti ve Bulgular</a:t>
            </a:r>
          </a:p>
          <a:p>
            <a:r>
              <a:rPr lang="tr-TR" dirty="0"/>
              <a:t>Vitamin B12 eksiliğinde megaloblastik anemiye bağlı:</a:t>
            </a:r>
          </a:p>
          <a:p>
            <a:pPr lvl="1"/>
            <a:r>
              <a:rPr lang="tr-TR" dirty="0"/>
              <a:t>solukluk, hafif </a:t>
            </a:r>
            <a:r>
              <a:rPr lang="tr-TR" dirty="0" err="1"/>
              <a:t>ikter</a:t>
            </a:r>
            <a:endParaRPr lang="tr-TR" dirty="0"/>
          </a:p>
          <a:p>
            <a:pPr lvl="1"/>
            <a:r>
              <a:rPr lang="tr-TR" dirty="0"/>
              <a:t>taşikardi, takipne</a:t>
            </a:r>
          </a:p>
          <a:p>
            <a:pPr lvl="1"/>
            <a:r>
              <a:rPr lang="tr-TR" dirty="0"/>
              <a:t>nörolojik bozukluklar (sebebi belirlenemeyen </a:t>
            </a:r>
            <a:r>
              <a:rPr lang="tr-TR" dirty="0" err="1"/>
              <a:t>parestezi</a:t>
            </a:r>
            <a:r>
              <a:rPr lang="tr-TR" dirty="0"/>
              <a:t>, kol-bacakta his kaybı, bilişsel değişiklikler, unutkanlık, ataksi)</a:t>
            </a:r>
          </a:p>
          <a:p>
            <a:pPr lvl="1"/>
            <a:r>
              <a:rPr lang="tr-TR" dirty="0"/>
              <a:t>psikiyatrik belirtiler (depresyon, demans)</a:t>
            </a:r>
          </a:p>
          <a:p>
            <a:r>
              <a:rPr lang="tr-TR" dirty="0"/>
              <a:t>Nörolojik ve psikiyatrik bulgular hematolojik bulgular gelişmeden önce de ortaya çıkabilir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5297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CF0D94-1ACE-3EC4-437F-289A5C1B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b12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3723B1-76CE-492C-5574-4977E895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25299"/>
          </a:xfrm>
        </p:spPr>
        <p:txBody>
          <a:bodyPr>
            <a:noAutofit/>
          </a:bodyPr>
          <a:lstStyle/>
          <a:p>
            <a:pPr algn="l"/>
            <a:r>
              <a:rPr lang="tr-TR" b="1" i="0" dirty="0">
                <a:solidFill>
                  <a:srgbClr val="232323"/>
                </a:solidFill>
                <a:effectLst/>
              </a:rPr>
              <a:t>Laboratuvar</a:t>
            </a:r>
          </a:p>
          <a:p>
            <a:pPr algn="l"/>
            <a:r>
              <a:rPr lang="tr-TR" b="0" i="0" dirty="0">
                <a:solidFill>
                  <a:srgbClr val="232323"/>
                </a:solidFill>
                <a:effectLst/>
              </a:rPr>
              <a:t>MCV &gt;100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fL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veya makro-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ovalositoz</a:t>
            </a:r>
            <a:endParaRPr lang="tr-TR" b="0" i="0" dirty="0">
              <a:solidFill>
                <a:srgbClr val="232323"/>
              </a:solidFill>
              <a:effectLst/>
            </a:endParaRPr>
          </a:p>
          <a:p>
            <a:pPr algn="l"/>
            <a:r>
              <a:rPr lang="tr-TR" b="0" i="0" dirty="0">
                <a:solidFill>
                  <a:srgbClr val="232323"/>
                </a:solidFill>
                <a:effectLst/>
              </a:rPr>
              <a:t>Hafif lökopeni ve/veya trombositopeni, düşük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retikülosit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sayısı</a:t>
            </a:r>
          </a:p>
          <a:p>
            <a:pPr algn="l"/>
            <a:r>
              <a:rPr lang="tr-TR" dirty="0"/>
              <a:t>LDH, indirekt </a:t>
            </a:r>
            <a:r>
              <a:rPr lang="tr-TR" dirty="0" err="1"/>
              <a:t>bilirubin</a:t>
            </a:r>
            <a:r>
              <a:rPr lang="tr-TR" dirty="0"/>
              <a:t> yüksek</a:t>
            </a:r>
          </a:p>
          <a:p>
            <a:pPr algn="l"/>
            <a:r>
              <a:rPr lang="tr-TR" b="0" i="0" dirty="0" err="1">
                <a:solidFill>
                  <a:srgbClr val="232323"/>
                </a:solidFill>
                <a:effectLst/>
              </a:rPr>
              <a:t>Homosistein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ve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Metilmalonik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asit </a:t>
            </a:r>
            <a:r>
              <a:rPr lang="tr-TR" dirty="0">
                <a:solidFill>
                  <a:srgbClr val="232323"/>
                </a:solidFill>
              </a:rPr>
              <a:t>y</a:t>
            </a:r>
            <a:r>
              <a:rPr lang="tr-TR" b="0" i="0" dirty="0">
                <a:solidFill>
                  <a:srgbClr val="232323"/>
                </a:solidFill>
                <a:effectLst/>
              </a:rPr>
              <a:t>üksek</a:t>
            </a:r>
          </a:p>
          <a:p>
            <a:pPr algn="l"/>
            <a:r>
              <a:rPr lang="tr-TR" b="0" i="0" dirty="0">
                <a:solidFill>
                  <a:srgbClr val="232323"/>
                </a:solidFill>
                <a:effectLst/>
              </a:rPr>
              <a:t>Periferik kan yaymasında 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hipersegmente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nötrofiller</a:t>
            </a:r>
          </a:p>
          <a:p>
            <a:r>
              <a:rPr lang="tr-TR" dirty="0"/>
              <a:t>Serum B12 seviyesi</a:t>
            </a:r>
          </a:p>
          <a:p>
            <a:pPr lvl="1"/>
            <a:r>
              <a:rPr lang="tr-TR" b="0" i="0" dirty="0">
                <a:solidFill>
                  <a:srgbClr val="232323"/>
                </a:solidFill>
                <a:effectLst/>
              </a:rPr>
              <a:t>&lt;200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pg</a:t>
            </a:r>
            <a:r>
              <a:rPr lang="tr-TR" b="0" i="0" dirty="0">
                <a:solidFill>
                  <a:srgbClr val="232323"/>
                </a:solidFill>
                <a:effectLst/>
              </a:rPr>
              <a:t>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düşük</a:t>
            </a:r>
          </a:p>
          <a:p>
            <a:pPr lvl="1"/>
            <a:r>
              <a:rPr lang="tr-TR" dirty="0">
                <a:solidFill>
                  <a:srgbClr val="232323"/>
                </a:solidFill>
              </a:rPr>
              <a:t>200-300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pg</a:t>
            </a:r>
            <a:r>
              <a:rPr lang="tr-TR" b="0" i="0" dirty="0">
                <a:solidFill>
                  <a:srgbClr val="232323"/>
                </a:solidFill>
                <a:effectLst/>
              </a:rPr>
              <a:t>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sınırda</a:t>
            </a:r>
          </a:p>
          <a:p>
            <a:pPr lvl="1"/>
            <a:r>
              <a:rPr lang="tr-TR" dirty="0"/>
              <a:t>&gt;300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pg</a:t>
            </a:r>
            <a:r>
              <a:rPr lang="tr-TR" b="0" i="0" dirty="0">
                <a:solidFill>
                  <a:srgbClr val="232323"/>
                </a:solidFill>
                <a:effectLst/>
              </a:rPr>
              <a:t>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F163D4C-67D4-2E61-F955-27D205DA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313" y="4679116"/>
            <a:ext cx="3385457" cy="217736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00C1359-C727-78D9-97FF-EE6DC91A8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38" y="2521241"/>
            <a:ext cx="3210606" cy="20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9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102FA6-52C3-0E32-78AF-B8957D33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b12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9FB8B7-6947-687F-7DA1-7C97E048E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Tedavi</a:t>
            </a:r>
          </a:p>
          <a:p>
            <a:r>
              <a:rPr lang="tr-TR" dirty="0"/>
              <a:t>Tedavide kullanılan formları siyanokobalamin, </a:t>
            </a:r>
            <a:r>
              <a:rPr lang="tr-TR" dirty="0" err="1"/>
              <a:t>hidroksokobalamin</a:t>
            </a:r>
            <a:r>
              <a:rPr lang="tr-TR" dirty="0"/>
              <a:t>, </a:t>
            </a:r>
            <a:r>
              <a:rPr lang="tr-TR" dirty="0" err="1"/>
              <a:t>metilkobalamin</a:t>
            </a:r>
            <a:endParaRPr lang="tr-TR" dirty="0"/>
          </a:p>
          <a:p>
            <a:r>
              <a:rPr lang="tr-TR" dirty="0"/>
              <a:t>Tedavide en çok siyanokobalamin İM, oral, </a:t>
            </a:r>
            <a:r>
              <a:rPr lang="tr-TR" dirty="0" err="1"/>
              <a:t>sublingual</a:t>
            </a:r>
            <a:r>
              <a:rPr lang="tr-TR" dirty="0"/>
              <a:t> olarak kullanılır </a:t>
            </a:r>
          </a:p>
          <a:p>
            <a:r>
              <a:rPr lang="tr-TR" dirty="0"/>
              <a:t>1000 </a:t>
            </a:r>
            <a:r>
              <a:rPr lang="tr-TR" dirty="0" err="1"/>
              <a:t>mikrogram’lık</a:t>
            </a:r>
            <a:r>
              <a:rPr lang="tr-TR" dirty="0"/>
              <a:t> ampullerden oluşan ticari formu&gt;&gt;</a:t>
            </a:r>
          </a:p>
          <a:p>
            <a:r>
              <a:rPr lang="tr-TR" dirty="0"/>
              <a:t>Bir hafta boyunca 1000 </a:t>
            </a:r>
            <a:r>
              <a:rPr lang="el-GR" dirty="0"/>
              <a:t>μ</a:t>
            </a:r>
            <a:r>
              <a:rPr lang="tr-TR" dirty="0"/>
              <a:t>g/gün, daha sonra bir ay boyunca 1000 </a:t>
            </a:r>
            <a:r>
              <a:rPr lang="el-GR" dirty="0"/>
              <a:t>μ</a:t>
            </a:r>
            <a:r>
              <a:rPr lang="tr-TR" dirty="0"/>
              <a:t>g/hafta, daha sonra her ay 1000 </a:t>
            </a:r>
            <a:r>
              <a:rPr lang="el-GR" dirty="0"/>
              <a:t>μ</a:t>
            </a:r>
            <a:r>
              <a:rPr lang="tr-TR" dirty="0"/>
              <a:t>g, vitamin B12 yetmezliği düzelene kadar şeklinde tavsiye edilmekte</a:t>
            </a:r>
          </a:p>
          <a:p>
            <a:r>
              <a:rPr lang="tr-TR" dirty="0"/>
              <a:t>Eğer </a:t>
            </a:r>
            <a:r>
              <a:rPr lang="tr-TR" dirty="0" err="1"/>
              <a:t>pernisiyöz</a:t>
            </a:r>
            <a:r>
              <a:rPr lang="tr-TR" dirty="0"/>
              <a:t> anemi varsa ömür boyu kullanılması gerekir</a:t>
            </a:r>
          </a:p>
        </p:txBody>
      </p:sp>
    </p:spTree>
    <p:extLst>
      <p:ext uri="{BB962C8B-B14F-4D97-AF65-F5344CB8AC3E}">
        <p14:creationId xmlns:p14="http://schemas.microsoft.com/office/powerpoint/2010/main" val="3557400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63146D-0369-4F7D-ED2E-1732D186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b12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C0B4EA-40CE-A00D-A4D8-6BAD4653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Tedavi</a:t>
            </a:r>
          </a:p>
          <a:p>
            <a:r>
              <a:rPr lang="tr-TR" dirty="0"/>
              <a:t>Oral tedavi için 1 hafta süreyle her gün 250-1000 </a:t>
            </a:r>
            <a:r>
              <a:rPr lang="el-GR" dirty="0"/>
              <a:t>μ</a:t>
            </a:r>
            <a:r>
              <a:rPr lang="tr-TR" dirty="0"/>
              <a:t>g/gün, takiben haftada 2 gün 2 hafta süreyle, sonra haftada 1 defa 1-2 hafta süreyle, en son aylık tedavi verilir</a:t>
            </a:r>
          </a:p>
          <a:p>
            <a:r>
              <a:rPr lang="tr-TR" dirty="0" err="1"/>
              <a:t>Hidroksikobalamin</a:t>
            </a:r>
            <a:r>
              <a:rPr lang="tr-TR" dirty="0"/>
              <a:t> için </a:t>
            </a:r>
            <a:r>
              <a:rPr lang="tr-TR" dirty="0" err="1"/>
              <a:t>pernisiyöz</a:t>
            </a:r>
            <a:r>
              <a:rPr lang="tr-TR" dirty="0"/>
              <a:t> anemi ve nörolojik tutulumu olmayan diğer makrositik anemisi olan hastalarda başlangıçta haftada 3 kez, 2 hafta sonra her üç ayda bir kez 1000 </a:t>
            </a:r>
            <a:r>
              <a:rPr lang="el-GR" dirty="0"/>
              <a:t>μ</a:t>
            </a:r>
            <a:r>
              <a:rPr lang="tr-TR" dirty="0"/>
              <a:t>g İM olarak önerilmekte</a:t>
            </a:r>
          </a:p>
          <a:p>
            <a:r>
              <a:rPr lang="tr-TR" dirty="0"/>
              <a:t>Tedavi tamamlandıktan sonra erişkinler yılda bir kez, süt çocuğu grubu ve altta yatan hastalığı olanlar daha sık kontrol edilmeli</a:t>
            </a:r>
          </a:p>
        </p:txBody>
      </p:sp>
    </p:spTree>
    <p:extLst>
      <p:ext uri="{BB962C8B-B14F-4D97-AF65-F5344CB8AC3E}">
        <p14:creationId xmlns:p14="http://schemas.microsoft.com/office/powerpoint/2010/main" val="3174206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A52A3F-8DC1-FB00-F534-859A61A7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Folik asit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717229-CF8C-2912-1BA2-34B043DF9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Çocuklarda </a:t>
            </a:r>
            <a:r>
              <a:rPr lang="tr-TR" dirty="0" err="1"/>
              <a:t>makrositer</a:t>
            </a:r>
            <a:r>
              <a:rPr lang="tr-TR" dirty="0"/>
              <a:t> aneminin </a:t>
            </a:r>
            <a:r>
              <a:rPr lang="tr-TR" b="1" dirty="0"/>
              <a:t>en sık </a:t>
            </a:r>
            <a:r>
              <a:rPr lang="tr-TR" dirty="0"/>
              <a:t>nedeni,  Folik asit yeşil sebzelerde bulunur</a:t>
            </a:r>
          </a:p>
          <a:p>
            <a:r>
              <a:rPr lang="tr-TR" dirty="0"/>
              <a:t>Etiyolojide:</a:t>
            </a:r>
          </a:p>
          <a:p>
            <a:r>
              <a:rPr lang="tr-TR" b="1" dirty="0"/>
              <a:t>Alım azlığı</a:t>
            </a:r>
            <a:r>
              <a:rPr lang="tr-TR" dirty="0"/>
              <a:t>: beslenme yetersizliği, alkolizm</a:t>
            </a:r>
          </a:p>
          <a:p>
            <a:r>
              <a:rPr lang="tr-TR" b="1" dirty="0" err="1"/>
              <a:t>Absorbsiyon</a:t>
            </a:r>
            <a:r>
              <a:rPr lang="tr-TR" b="1" dirty="0"/>
              <a:t> bozukluğu: </a:t>
            </a:r>
            <a:r>
              <a:rPr lang="tr-TR" dirty="0"/>
              <a:t>Çölyak hastalığı, İBH</a:t>
            </a:r>
          </a:p>
          <a:p>
            <a:r>
              <a:rPr lang="tr-TR" b="1" dirty="0"/>
              <a:t>İhtiyacın artması: </a:t>
            </a:r>
            <a:r>
              <a:rPr lang="tr-TR" dirty="0"/>
              <a:t>Gebelik, lohusalık, hemoliz</a:t>
            </a:r>
          </a:p>
          <a:p>
            <a:r>
              <a:rPr lang="tr-TR" b="1" dirty="0"/>
              <a:t>İlaçlar: </a:t>
            </a:r>
            <a:r>
              <a:rPr lang="tr-TR" dirty="0" err="1"/>
              <a:t>Metotreksat</a:t>
            </a:r>
            <a:r>
              <a:rPr lang="tr-TR" dirty="0"/>
              <a:t>, TMP-SMZ, </a:t>
            </a:r>
            <a:r>
              <a:rPr lang="tr-TR" dirty="0" err="1"/>
              <a:t>OKS’ler</a:t>
            </a:r>
            <a:r>
              <a:rPr lang="tr-TR" dirty="0"/>
              <a:t>, </a:t>
            </a:r>
            <a:r>
              <a:rPr lang="tr-TR" dirty="0" err="1"/>
              <a:t>antikonvulzanlar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438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8BBE5E-FEC3-48C4-9A68-1CD06ACA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Folik asit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E21F78-7798-8645-9D41-D550D6648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Klinik ve </a:t>
            </a:r>
            <a:r>
              <a:rPr lang="tr-TR" dirty="0" err="1"/>
              <a:t>lab</a:t>
            </a:r>
            <a:r>
              <a:rPr lang="tr-TR" dirty="0"/>
              <a:t> bulguları B12 eksikliği kliniği ile benzer</a:t>
            </a:r>
          </a:p>
          <a:p>
            <a:r>
              <a:rPr lang="tr-TR" dirty="0"/>
              <a:t>Nörolojik bulgu yapmaz</a:t>
            </a:r>
          </a:p>
          <a:p>
            <a:r>
              <a:rPr lang="tr-TR" b="0" i="0" dirty="0" err="1">
                <a:solidFill>
                  <a:srgbClr val="232323"/>
                </a:solidFill>
                <a:effectLst/>
              </a:rPr>
              <a:t>Homosistein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</a:t>
            </a:r>
            <a:r>
              <a:rPr lang="tr-TR" dirty="0">
                <a:solidFill>
                  <a:srgbClr val="232323"/>
                </a:solidFill>
              </a:rPr>
              <a:t>y</a:t>
            </a:r>
            <a:r>
              <a:rPr lang="tr-TR" b="0" i="0" dirty="0">
                <a:solidFill>
                  <a:srgbClr val="232323"/>
                </a:solidFill>
                <a:effectLst/>
              </a:rPr>
              <a:t>üksek</a:t>
            </a:r>
            <a:r>
              <a:rPr lang="tr-TR" dirty="0"/>
              <a:t>,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Metilmalonik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asit normal</a:t>
            </a:r>
          </a:p>
          <a:p>
            <a:r>
              <a:rPr lang="tr-TR" dirty="0"/>
              <a:t>Serum </a:t>
            </a:r>
            <a:r>
              <a:rPr lang="tr-TR" dirty="0" err="1"/>
              <a:t>folat</a:t>
            </a:r>
            <a:endParaRPr lang="tr-TR" dirty="0"/>
          </a:p>
          <a:p>
            <a:pPr lvl="1"/>
            <a:r>
              <a:rPr lang="tr-TR" dirty="0"/>
              <a:t>&gt; 4 </a:t>
            </a:r>
            <a:r>
              <a:rPr lang="tr-TR" b="0" i="0" dirty="0">
                <a:solidFill>
                  <a:srgbClr val="232323"/>
                </a:solidFill>
                <a:effectLst/>
              </a:rPr>
              <a:t>ng/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normal</a:t>
            </a:r>
          </a:p>
          <a:p>
            <a:pPr lvl="1"/>
            <a:r>
              <a:rPr lang="tr-TR" dirty="0">
                <a:solidFill>
                  <a:srgbClr val="232323"/>
                </a:solidFill>
              </a:rPr>
              <a:t>2-4 </a:t>
            </a:r>
            <a:r>
              <a:rPr lang="tr-TR" b="0" i="0" dirty="0">
                <a:solidFill>
                  <a:srgbClr val="232323"/>
                </a:solidFill>
                <a:effectLst/>
              </a:rPr>
              <a:t>ng/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</a:t>
            </a:r>
            <a:r>
              <a:rPr lang="tr-TR" dirty="0">
                <a:solidFill>
                  <a:srgbClr val="232323"/>
                </a:solidFill>
              </a:rPr>
              <a:t>sınırda</a:t>
            </a:r>
            <a:endParaRPr lang="tr-TR" dirty="0"/>
          </a:p>
          <a:p>
            <a:pPr lvl="1"/>
            <a:r>
              <a:rPr lang="tr-TR" dirty="0"/>
              <a:t>&lt; 2 </a:t>
            </a:r>
            <a:r>
              <a:rPr lang="tr-TR" b="0" i="0" dirty="0">
                <a:solidFill>
                  <a:srgbClr val="232323"/>
                </a:solidFill>
                <a:effectLst/>
              </a:rPr>
              <a:t>ng/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mL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yetersiz</a:t>
            </a:r>
          </a:p>
          <a:p>
            <a:r>
              <a:rPr lang="tr-TR" dirty="0">
                <a:solidFill>
                  <a:srgbClr val="232323"/>
                </a:solidFill>
              </a:rPr>
              <a:t>Tedavide 1-5 mg folik asit, 1-4 ay kullanılır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9685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3E62CE4-03EB-7766-9BC8-45754CD6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1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4C5D30-3F7F-6727-4CF5-193E536B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Gebelikte folik asit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9F1C5E5-E939-EA39-B032-8A6680C00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263706"/>
              </p:ext>
            </p:extLst>
          </p:nvPr>
        </p:nvGraphicFramePr>
        <p:xfrm>
          <a:off x="2230438" y="2638424"/>
          <a:ext cx="7731124" cy="3254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2781">
                  <a:extLst>
                    <a:ext uri="{9D8B030D-6E8A-4147-A177-3AD203B41FA5}">
                      <a16:colId xmlns:a16="http://schemas.microsoft.com/office/drawing/2014/main" val="143282469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1628420573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1424064129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306885956"/>
                    </a:ext>
                  </a:extLst>
                </a:gridCol>
              </a:tblGrid>
              <a:tr h="813721">
                <a:tc>
                  <a:txBody>
                    <a:bodyPr/>
                    <a:lstStyle/>
                    <a:p>
                      <a:r>
                        <a:rPr lang="tr-TR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Endikasyon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Doz</a:t>
                      </a:r>
                    </a:p>
                    <a:p>
                      <a:r>
                        <a:rPr lang="tr-TR" dirty="0"/>
                        <a:t>(günlük)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Başlangıç Zamanı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Kullanım </a:t>
                      </a:r>
                    </a:p>
                    <a:p>
                      <a:r>
                        <a:rPr lang="tr-TR" dirty="0"/>
                        <a:t>Süresi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88679"/>
                  </a:ext>
                </a:extLst>
              </a:tr>
              <a:tr h="813721">
                <a:tc>
                  <a:txBody>
                    <a:bodyPr/>
                    <a:lstStyle/>
                    <a:p>
                      <a:r>
                        <a:rPr lang="tr-TR" dirty="0"/>
                        <a:t>NTD açısından Yüksek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 ay önce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 hafta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47549"/>
                  </a:ext>
                </a:extLst>
              </a:tr>
              <a:tr h="813721">
                <a:tc>
                  <a:txBody>
                    <a:bodyPr/>
                    <a:lstStyle/>
                    <a:p>
                      <a:r>
                        <a:rPr lang="tr-TR" dirty="0"/>
                        <a:t>NTD açısından Orta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3 ay önce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12 hafta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77210"/>
                  </a:ext>
                </a:extLst>
              </a:tr>
              <a:tr h="813721">
                <a:tc>
                  <a:txBody>
                    <a:bodyPr/>
                    <a:lstStyle/>
                    <a:p>
                      <a:r>
                        <a:rPr lang="tr-TR" dirty="0"/>
                        <a:t>NTD açısından Düşük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0,4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En az 1 ay önce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12 hafta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020787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1EA780C8-C3C9-B8AB-DBA1-D6CE8C63B0C5}"/>
              </a:ext>
            </a:extLst>
          </p:cNvPr>
          <p:cNvSpPr txBox="1"/>
          <p:nvPr/>
        </p:nvSpPr>
        <p:spPr>
          <a:xfrm>
            <a:off x="2230438" y="6457890"/>
            <a:ext cx="9177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https://www.uptodate.com/contents/preconception-and-prenatal-folic-acid-supplementation?search=folik%20asit%20hamileli%C4%9Fi&amp;source=search_result&amp;selectedTitle=1~150&amp;usage_type=default&amp;display_rank=1#topicGraphics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32712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7997AF-3C67-8115-E83F-FB4DBE14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17BD99-49DE-B74F-59B0-CA73EB4C3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Retikülosit</a:t>
            </a:r>
            <a:r>
              <a:rPr lang="tr-TR" b="1" dirty="0"/>
              <a:t>:</a:t>
            </a:r>
            <a:r>
              <a:rPr lang="tr-TR" dirty="0"/>
              <a:t> Genç, çekirdeksiz eritrositler&gt;&gt; dolaşan eritrositlerin yüzdesi </a:t>
            </a:r>
          </a:p>
          <a:p>
            <a:r>
              <a:rPr lang="tr-TR" sz="1800" dirty="0" err="1"/>
              <a:t>Retikülositler</a:t>
            </a:r>
            <a:r>
              <a:rPr lang="tr-TR" sz="1800" dirty="0"/>
              <a:t>, dolaşımdan temizlenen </a:t>
            </a:r>
            <a:r>
              <a:rPr lang="tr-TR" sz="1800" dirty="0" err="1"/>
              <a:t>RBC'lerin</a:t>
            </a:r>
            <a:r>
              <a:rPr lang="tr-TR" sz="1800" dirty="0"/>
              <a:t> yerini almak için sürekli olarak üretilir</a:t>
            </a:r>
          </a:p>
          <a:p>
            <a:r>
              <a:rPr lang="tr-TR" sz="1800" dirty="0" err="1"/>
              <a:t>Retikülosit</a:t>
            </a:r>
            <a:r>
              <a:rPr lang="tr-TR" sz="1800" dirty="0"/>
              <a:t> sayısı RBC üretim oranını yansıtır</a:t>
            </a:r>
          </a:p>
          <a:p>
            <a:r>
              <a:rPr lang="tr-TR" sz="1800" dirty="0" err="1"/>
              <a:t>Retikilosit</a:t>
            </a:r>
            <a:r>
              <a:rPr lang="tr-TR" sz="1800" dirty="0"/>
              <a:t> oranı: %0.5 -1.5 </a:t>
            </a:r>
          </a:p>
          <a:p>
            <a:r>
              <a:rPr lang="tr-TR" dirty="0"/>
              <a:t>% </a:t>
            </a:r>
            <a:r>
              <a:rPr lang="tr-TR" dirty="0" err="1"/>
              <a:t>Retikülosit</a:t>
            </a:r>
            <a:r>
              <a:rPr lang="tr-TR" dirty="0"/>
              <a:t> indeksi (düzeltilmiş): % </a:t>
            </a:r>
            <a:r>
              <a:rPr lang="tr-TR" dirty="0" err="1"/>
              <a:t>retikülosit</a:t>
            </a:r>
            <a:r>
              <a:rPr lang="tr-TR" dirty="0"/>
              <a:t> (rapor edilen) x (hasta hematokriti/45) </a:t>
            </a:r>
            <a:endParaRPr lang="tr-TR" sz="1800" dirty="0"/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182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BEEF1C-FF2F-6FFB-6F6F-32956E48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C5CF12-4C61-65BC-3815-E449FCDC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45042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sz="1800" dirty="0">
                <a:cs typeface="Arial" pitchFamily="34" charset="0"/>
              </a:rPr>
              <a:t>Erkeklerde ve post </a:t>
            </a:r>
            <a:r>
              <a:rPr lang="tr-TR" altLang="tr-TR" sz="1800" dirty="0" err="1">
                <a:cs typeface="Arial" pitchFamily="34" charset="0"/>
              </a:rPr>
              <a:t>menapozal</a:t>
            </a:r>
            <a:r>
              <a:rPr lang="tr-TR" altLang="tr-TR" sz="1800" dirty="0">
                <a:cs typeface="Arial" pitchFamily="34" charset="0"/>
              </a:rPr>
              <a:t> kadın hastalarda DEA varlığında</a:t>
            </a:r>
          </a:p>
          <a:p>
            <a:r>
              <a:rPr lang="tr-TR" altLang="tr-TR" sz="1800" dirty="0">
                <a:cs typeface="Arial" pitchFamily="34" charset="0"/>
              </a:rPr>
              <a:t>Gebede ciddi anemi</a:t>
            </a:r>
            <a:r>
              <a:rPr lang="tr-TR" sz="1800" b="1" dirty="0">
                <a:cs typeface="Arial" pitchFamily="34" charset="0"/>
              </a:rPr>
              <a:t> </a:t>
            </a:r>
            <a:r>
              <a:rPr lang="tr-TR" sz="1800" dirty="0">
                <a:cs typeface="Arial" pitchFamily="34" charset="0"/>
              </a:rPr>
              <a:t>(</a:t>
            </a:r>
            <a:r>
              <a:rPr lang="tr-TR" sz="1800" dirty="0" err="1">
                <a:cs typeface="Arial" pitchFamily="34" charset="0"/>
              </a:rPr>
              <a:t>Hb</a:t>
            </a:r>
            <a:r>
              <a:rPr lang="tr-TR" sz="1800" dirty="0">
                <a:cs typeface="Arial" pitchFamily="34" charset="0"/>
              </a:rPr>
              <a:t> &lt; 7 g/dl)</a:t>
            </a:r>
            <a:r>
              <a:rPr lang="tr-TR" altLang="tr-TR" sz="1800" dirty="0">
                <a:cs typeface="Arial" pitchFamily="34" charset="0"/>
              </a:rPr>
              <a:t> varlığında </a:t>
            </a:r>
          </a:p>
          <a:p>
            <a:r>
              <a:rPr lang="tr-TR" altLang="tr-TR" sz="1800" dirty="0">
                <a:cs typeface="Arial" pitchFamily="34" charset="0"/>
              </a:rPr>
              <a:t>Gebede orta şiddetli</a:t>
            </a:r>
            <a:r>
              <a:rPr lang="tr-TR" sz="1800" b="1" dirty="0">
                <a:cs typeface="Arial" pitchFamily="34" charset="0"/>
              </a:rPr>
              <a:t> </a:t>
            </a:r>
            <a:r>
              <a:rPr lang="tr-TR" sz="1800" dirty="0">
                <a:cs typeface="Arial" pitchFamily="34" charset="0"/>
              </a:rPr>
              <a:t>(</a:t>
            </a:r>
            <a:r>
              <a:rPr lang="tr-TR" sz="1800" dirty="0" err="1">
                <a:cs typeface="Arial" pitchFamily="34" charset="0"/>
              </a:rPr>
              <a:t>Hb</a:t>
            </a:r>
            <a:r>
              <a:rPr lang="tr-TR" sz="1800" dirty="0">
                <a:cs typeface="Arial" pitchFamily="34" charset="0"/>
              </a:rPr>
              <a:t> 7-11 g/dl)</a:t>
            </a:r>
            <a:r>
              <a:rPr lang="tr-TR" altLang="tr-TR" sz="1800" dirty="0">
                <a:cs typeface="Arial" pitchFamily="34" charset="0"/>
              </a:rPr>
              <a:t> anemide tedavi cevabı alınamamışsa </a:t>
            </a:r>
          </a:p>
          <a:p>
            <a:r>
              <a:rPr lang="tr-TR" altLang="tr-TR" sz="1800" dirty="0">
                <a:cs typeface="Arial" pitchFamily="34" charset="0"/>
              </a:rPr>
              <a:t>Yetişkin hasta </a:t>
            </a:r>
            <a:r>
              <a:rPr lang="tr-TR" altLang="tr-TR" sz="1800" dirty="0" err="1">
                <a:cs typeface="Arial" pitchFamily="34" charset="0"/>
              </a:rPr>
              <a:t>Hb</a:t>
            </a:r>
            <a:r>
              <a:rPr lang="tr-TR" altLang="tr-TR" sz="1800" dirty="0">
                <a:cs typeface="Arial" pitchFamily="34" charset="0"/>
              </a:rPr>
              <a:t> &lt; 7 g/dl ise</a:t>
            </a:r>
          </a:p>
          <a:p>
            <a:r>
              <a:rPr lang="tr-TR" altLang="tr-TR" dirty="0">
                <a:cs typeface="Arial" pitchFamily="34" charset="0"/>
              </a:rPr>
              <a:t>I</a:t>
            </a:r>
            <a:r>
              <a:rPr lang="tr-TR" altLang="tr-TR" sz="1800" dirty="0">
                <a:cs typeface="Arial" pitchFamily="34" charset="0"/>
              </a:rPr>
              <a:t>V demir tedavisi gereken durumlar </a:t>
            </a:r>
          </a:p>
          <a:p>
            <a:r>
              <a:rPr lang="tr-TR" sz="1800" dirty="0"/>
              <a:t>Anemi ile birlikte kalp yetmezliği bulguları varsa ağır anemi düşünülerek </a:t>
            </a:r>
          </a:p>
          <a:p>
            <a:r>
              <a:rPr lang="tr-TR" sz="1800" dirty="0"/>
              <a:t>Belirgin </a:t>
            </a:r>
            <a:r>
              <a:rPr lang="tr-TR" sz="1800" dirty="0" err="1"/>
              <a:t>splenomegali</a:t>
            </a:r>
            <a:r>
              <a:rPr lang="tr-TR" sz="1800" dirty="0"/>
              <a:t> ve/veya hemoliz bulguları ve /veya ailede hemolitik anemi öyküsü varsa hemolitik anemi düşünülerek</a:t>
            </a:r>
          </a:p>
          <a:p>
            <a:r>
              <a:rPr lang="tr-TR" sz="1800" dirty="0"/>
              <a:t>Gizli bir GİS kan kaybı veya malabsorbsiyon kaynağı olduğundan şüphelenilen kişiler</a:t>
            </a:r>
          </a:p>
          <a:p>
            <a:r>
              <a:rPr lang="tr-TR" sz="1800" dirty="0"/>
              <a:t>Anemi nedeni açıklanamayan hastalar </a:t>
            </a:r>
          </a:p>
          <a:p>
            <a:endParaRPr lang="tr-TR" altLang="tr-TR" sz="1800" dirty="0"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252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558AD02-7D36-E810-8C4D-F4AC0F829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71" y="0"/>
            <a:ext cx="612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3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37F13-017B-B833-D8D3-71B989CA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848FF0-31E3-0C88-CCD1-C5C28C120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0171"/>
            <a:ext cx="7729728" cy="4550229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/>
              <a:t>Current</a:t>
            </a:r>
            <a:r>
              <a:rPr lang="tr-TR" dirty="0"/>
              <a:t> Aile Hekimliği Tanı ve Tedavi, s:322-344, 2019</a:t>
            </a:r>
          </a:p>
          <a:p>
            <a:r>
              <a:rPr lang="tr-TR" dirty="0"/>
              <a:t>Türk Hematoloji Derneği Eritrosit Hastalıkları Tanı ve Tedavi Kılavuzu, s:22-29, s:80-84, s:2-10, 2019</a:t>
            </a:r>
          </a:p>
          <a:p>
            <a:r>
              <a:rPr lang="tr-TR" dirty="0"/>
              <a:t>Kutan Fenercioğlu A, </a:t>
            </a:r>
            <a:r>
              <a:rPr lang="tr-TR" dirty="0" err="1"/>
              <a:t>Telatar</a:t>
            </a:r>
            <a:r>
              <a:rPr lang="tr-TR" dirty="0"/>
              <a:t> B. Birinci Basamakta Anemili Hastaya Yaklaşım. Birinci Basamakta Kronik Hastalık Takibi ve Kronik Hasta Bakımı. 1. Baskı. Ankara: Türkiye Klinikleri; 2020. p.58-67</a:t>
            </a:r>
          </a:p>
          <a:p>
            <a:r>
              <a:rPr lang="tr-TR" dirty="0"/>
              <a:t>Çipil H, Demircioğlu S, Demir Eksikliği Anemisi, </a:t>
            </a:r>
            <a:r>
              <a:rPr lang="da-DK" i="0" dirty="0">
                <a:solidFill>
                  <a:srgbClr val="222222"/>
                </a:solidFill>
                <a:effectLst/>
              </a:rPr>
              <a:t>Turkiye Klinikleri J Fam Med-Special Topics. 2016;7(3):34-7</a:t>
            </a:r>
            <a:endParaRPr lang="tr-TR" dirty="0"/>
          </a:p>
          <a:p>
            <a:r>
              <a:rPr lang="tr-TR" i="0" dirty="0">
                <a:solidFill>
                  <a:schemeClr val="tx1"/>
                </a:solidFill>
                <a:effectLst/>
              </a:rPr>
              <a:t>Avcu F, Kronik Hastalık Anemisi, </a:t>
            </a:r>
            <a:r>
              <a:rPr lang="tr-TR" i="0" dirty="0" err="1">
                <a:solidFill>
                  <a:schemeClr val="tx1"/>
                </a:solidFill>
                <a:effectLst/>
              </a:rPr>
              <a:t>Turkiye</a:t>
            </a:r>
            <a:r>
              <a:rPr lang="tr-TR" i="0" dirty="0">
                <a:solidFill>
                  <a:schemeClr val="tx1"/>
                </a:solidFill>
                <a:effectLst/>
              </a:rPr>
              <a:t> Klinikleri J Hem </a:t>
            </a:r>
            <a:r>
              <a:rPr lang="tr-TR" i="0" dirty="0" err="1">
                <a:solidFill>
                  <a:schemeClr val="tx1"/>
                </a:solidFill>
                <a:effectLst/>
              </a:rPr>
              <a:t>Onc</a:t>
            </a:r>
            <a:r>
              <a:rPr lang="tr-TR" i="0" dirty="0">
                <a:solidFill>
                  <a:schemeClr val="tx1"/>
                </a:solidFill>
                <a:effectLst/>
              </a:rPr>
              <a:t>-Special </a:t>
            </a:r>
            <a:r>
              <a:rPr lang="tr-TR" i="0" dirty="0" err="1">
                <a:solidFill>
                  <a:schemeClr val="tx1"/>
                </a:solidFill>
                <a:effectLst/>
              </a:rPr>
              <a:t>Topics</a:t>
            </a:r>
            <a:r>
              <a:rPr lang="tr-TR" i="0" dirty="0">
                <a:solidFill>
                  <a:schemeClr val="tx1"/>
                </a:solidFill>
                <a:effectLst/>
              </a:rPr>
              <a:t>. 2011;4(3):14-9</a:t>
            </a:r>
          </a:p>
          <a:p>
            <a:r>
              <a:rPr lang="tr-TR" i="0" dirty="0">
                <a:solidFill>
                  <a:schemeClr val="tx1"/>
                </a:solidFill>
                <a:effectLst/>
                <a:hlinkClick r:id="rId3"/>
              </a:rPr>
              <a:t>https://www.uptodate.com/contents/diagnostic-approach-to-anemia-in-adults?search=anemi&amp;source=search_result&amp;selectedTitle=1%7E150&amp;usage_type=default&amp;display_rank=1</a:t>
            </a:r>
            <a:endParaRPr lang="tr-TR" i="0" dirty="0">
              <a:solidFill>
                <a:schemeClr val="tx1"/>
              </a:solidFill>
              <a:effectLst/>
            </a:endParaRPr>
          </a:p>
          <a:p>
            <a:r>
              <a:rPr lang="tr-TR" i="0" dirty="0">
                <a:solidFill>
                  <a:schemeClr val="tx1"/>
                </a:solidFill>
                <a:effectLst/>
                <a:hlinkClick r:id="rId4"/>
              </a:rPr>
              <a:t>https://www.uptodate.com/contents/causes-and-diagnosis-of-iron-deficiency-and-iron-deficiency-anemia-in-adults?search=anemi&amp;source=search_result&amp;selectedTitle=4%7E150&amp;usage_type=default&amp;display_rank=3#H2292235433</a:t>
            </a:r>
            <a:endParaRPr lang="tr-TR" i="0" dirty="0">
              <a:solidFill>
                <a:schemeClr val="tx1"/>
              </a:solidFill>
              <a:effectLst/>
            </a:endParaRPr>
          </a:p>
          <a:p>
            <a:r>
              <a:rPr lang="tr-TR" dirty="0">
                <a:hlinkClick r:id="rId5"/>
              </a:rPr>
              <a:t>https://www.aafp.org/pubs/afp/issues/2013/0115/p98.html</a:t>
            </a:r>
            <a:endParaRPr lang="tr-TR" dirty="0"/>
          </a:p>
          <a:p>
            <a:r>
              <a:rPr lang="tr-TR" dirty="0">
                <a:hlinkClick r:id="rId6"/>
              </a:rPr>
              <a:t>https://www.uptodate.com/contents/macrocytosis-macrocytic-anemia?search=makrositer%20anemi&amp;source=search_result&amp;selectedTitle=1%7E150&amp;usage_type=default&amp;display_rank=1</a:t>
            </a:r>
            <a:endParaRPr lang="tr-TR" dirty="0"/>
          </a:p>
          <a:p>
            <a:r>
              <a:rPr lang="tr-TR" dirty="0">
                <a:hlinkClick r:id="rId7"/>
              </a:rPr>
              <a:t>https://www.uptodate.com/contents/clinical-manifestations-and-diagnosis-of-vitamin-b12-and-folate-deficiency?search=b12+eksikli%C4%9Fi&amp;source=search_result&amp;selectedTitle=2%7E150&amp;usage_type=default&amp;display_rank=2</a:t>
            </a:r>
            <a:endParaRPr lang="tr-TR" dirty="0"/>
          </a:p>
          <a:p>
            <a:r>
              <a:rPr lang="tr-TR" dirty="0">
                <a:hlinkClick r:id="rId8"/>
              </a:rPr>
              <a:t>https://www.uptodate.com/contents/causes-and-pathophysiology-of-vitamin-b12-and-folate-deficiencies?search=b12%20eksikli%C4%9Fi&amp;topicRef=7155&amp;source=see_link</a:t>
            </a:r>
            <a:endParaRPr lang="tr-TR" dirty="0"/>
          </a:p>
          <a:p>
            <a:r>
              <a:rPr lang="tr-TR" dirty="0">
                <a:hlinkClick r:id="rId9"/>
              </a:rPr>
              <a:t>https://www.uptodate.com/contents/treatment-of-vitamin-b12-and-folate-deficiencies?search=b12%20eksikli%C4%9Fi&amp;source=search_result&amp;selectedTitle=3%7E150&amp;usage_type=default&amp;display_rank=3#H1540931056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417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5C0279-152A-A0F4-9E98-1710D21C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964" y="2586663"/>
            <a:ext cx="7729728" cy="1188720"/>
          </a:xfrm>
        </p:spPr>
        <p:txBody>
          <a:bodyPr/>
          <a:lstStyle/>
          <a:p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21260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AC4F9B-4DB9-CE73-D29A-6EDBD9A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0ED14D-5307-5BD5-128C-79879665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Periferik yayma:</a:t>
            </a:r>
          </a:p>
          <a:p>
            <a:r>
              <a:rPr lang="tr-TR" dirty="0"/>
              <a:t>Anemili tüm hastalarda periferik kan incelemesi temel yaklaşımlardan biri</a:t>
            </a:r>
          </a:p>
          <a:p>
            <a:r>
              <a:rPr lang="tr-TR" dirty="0"/>
              <a:t>Anormal eritrosit morfolojisi ya da inklüzyon cisimcikleri etiyolojik tanıyla ilgili fikir verebilir</a:t>
            </a:r>
          </a:p>
          <a:p>
            <a:r>
              <a:rPr lang="tr-TR" dirty="0"/>
              <a:t>Periferik kan incelemesinde lökosit formülü, trombosit sayısı ve morfolojisi, anormal hücre (</a:t>
            </a:r>
            <a:r>
              <a:rPr lang="tr-TR" dirty="0" err="1"/>
              <a:t>normoblast</a:t>
            </a:r>
            <a:r>
              <a:rPr lang="tr-TR" dirty="0"/>
              <a:t>, </a:t>
            </a:r>
            <a:r>
              <a:rPr lang="tr-TR" dirty="0" err="1"/>
              <a:t>granülositer</a:t>
            </a:r>
            <a:r>
              <a:rPr lang="tr-TR" dirty="0"/>
              <a:t> seri prekürsörü ya da </a:t>
            </a:r>
            <a:r>
              <a:rPr lang="tr-TR" dirty="0" err="1"/>
              <a:t>blast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24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697B11-B6D6-9C82-3E2A-A6F8EFA9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Anemi sınıflandırması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5665C6-BF2B-AFFA-3EE3-8852951BB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Morfolojik Sınıflandırma</a:t>
            </a:r>
          </a:p>
          <a:p>
            <a:endParaRPr lang="tr-TR" dirty="0"/>
          </a:p>
          <a:p>
            <a:r>
              <a:rPr lang="tr-TR" sz="1800" dirty="0"/>
              <a:t>MCV &lt; 80            </a:t>
            </a:r>
            <a:r>
              <a:rPr lang="tr-TR" sz="1800" dirty="0" err="1"/>
              <a:t>Mikrositer</a:t>
            </a:r>
            <a:r>
              <a:rPr lang="tr-TR" sz="1800" dirty="0"/>
              <a:t> anemi</a:t>
            </a:r>
          </a:p>
          <a:p>
            <a:r>
              <a:rPr lang="tr-TR" sz="1800" dirty="0"/>
              <a:t>MCV 80-100        </a:t>
            </a:r>
            <a:r>
              <a:rPr lang="tr-TR" sz="1800" dirty="0" err="1"/>
              <a:t>Normositer</a:t>
            </a:r>
            <a:r>
              <a:rPr lang="tr-TR" sz="1800" dirty="0"/>
              <a:t> anemi</a:t>
            </a:r>
          </a:p>
          <a:p>
            <a:r>
              <a:rPr lang="tr-TR" sz="1800" dirty="0"/>
              <a:t>MCV &gt; 100          </a:t>
            </a:r>
            <a:r>
              <a:rPr lang="tr-TR" sz="1800" dirty="0" err="1"/>
              <a:t>Makrositer</a:t>
            </a:r>
            <a:r>
              <a:rPr lang="tr-TR" sz="1800" dirty="0"/>
              <a:t> anemi</a:t>
            </a:r>
          </a:p>
          <a:p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658CFC5B-C84E-0A16-B81D-F5E02A597B14}"/>
              </a:ext>
            </a:extLst>
          </p:cNvPr>
          <p:cNvSpPr/>
          <p:nvPr/>
        </p:nvSpPr>
        <p:spPr>
          <a:xfrm>
            <a:off x="3827722" y="3578997"/>
            <a:ext cx="297712" cy="1382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E8E8958C-A030-62CB-AE92-4F16C9BF1EC2}"/>
              </a:ext>
            </a:extLst>
          </p:cNvPr>
          <p:cNvSpPr/>
          <p:nvPr/>
        </p:nvSpPr>
        <p:spPr>
          <a:xfrm>
            <a:off x="3831267" y="3974489"/>
            <a:ext cx="297712" cy="1382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246ADEF0-2958-6B0A-7252-09C44E174C06}"/>
              </a:ext>
            </a:extLst>
          </p:cNvPr>
          <p:cNvSpPr/>
          <p:nvPr/>
        </p:nvSpPr>
        <p:spPr>
          <a:xfrm>
            <a:off x="3827722" y="4355027"/>
            <a:ext cx="297712" cy="1382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61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218151A-995D-59F9-2DE8-0C9ADF63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0"/>
            <a:ext cx="6552314" cy="6857999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A8649AF6-D310-2D3A-F0C2-7FF56B92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" y="2750961"/>
            <a:ext cx="5465064" cy="1188720"/>
          </a:xfrm>
        </p:spPr>
        <p:txBody>
          <a:bodyPr/>
          <a:lstStyle/>
          <a:p>
            <a:r>
              <a:rPr lang="tr-TR" dirty="0"/>
              <a:t>Anemi sınıflandırması</a:t>
            </a:r>
          </a:p>
        </p:txBody>
      </p:sp>
    </p:spTree>
    <p:extLst>
      <p:ext uri="{BB962C8B-B14F-4D97-AF65-F5344CB8AC3E}">
        <p14:creationId xmlns:p14="http://schemas.microsoft.com/office/powerpoint/2010/main" val="358631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5EAF857-7D1D-5A95-B4FD-E0B02B7E5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0"/>
            <a:ext cx="8305800" cy="685800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13240DE9-F2B2-6AF0-A35C-83F902A1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" y="2750961"/>
            <a:ext cx="3864864" cy="1188720"/>
          </a:xfrm>
        </p:spPr>
        <p:txBody>
          <a:bodyPr/>
          <a:lstStyle/>
          <a:p>
            <a:r>
              <a:rPr lang="tr-TR" dirty="0"/>
              <a:t>Anemi sınıflandırması</a:t>
            </a:r>
          </a:p>
        </p:txBody>
      </p:sp>
    </p:spTree>
    <p:extLst>
      <p:ext uri="{BB962C8B-B14F-4D97-AF65-F5344CB8AC3E}">
        <p14:creationId xmlns:p14="http://schemas.microsoft.com/office/powerpoint/2010/main" val="1890080562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6609</TotalTime>
  <Words>3062</Words>
  <Application>Microsoft Office PowerPoint</Application>
  <PresentationFormat>Geniş ekran</PresentationFormat>
  <Paragraphs>424</Paragraphs>
  <Slides>53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1" baseType="lpstr">
      <vt:lpstr>Aptos</vt:lpstr>
      <vt:lpstr>Arial</vt:lpstr>
      <vt:lpstr>Bookman Old Style</vt:lpstr>
      <vt:lpstr>Gill Sans MT</vt:lpstr>
      <vt:lpstr>Google Sans</vt:lpstr>
      <vt:lpstr>Noto Sans</vt:lpstr>
      <vt:lpstr>Wingdings</vt:lpstr>
      <vt:lpstr>Paket</vt:lpstr>
      <vt:lpstr>ANEMİLER</vt:lpstr>
      <vt:lpstr>Sunum planı</vt:lpstr>
      <vt:lpstr>Anemi tanımı</vt:lpstr>
      <vt:lpstr>Anemi</vt:lpstr>
      <vt:lpstr>anemi</vt:lpstr>
      <vt:lpstr>anemi</vt:lpstr>
      <vt:lpstr>Anemi sınıflandırması</vt:lpstr>
      <vt:lpstr>Anemi sınıflandırması</vt:lpstr>
      <vt:lpstr>Anemi sınıflandırması</vt:lpstr>
      <vt:lpstr>Demir eksikliği anemisi (dea)</vt:lpstr>
      <vt:lpstr>DEA etiyolojisi</vt:lpstr>
      <vt:lpstr>DEA etiyolojisi</vt:lpstr>
      <vt:lpstr>Dea semptom ve bulguları</vt:lpstr>
      <vt:lpstr>Dea semptom ve bulguları</vt:lpstr>
      <vt:lpstr>DEA laboratuvar</vt:lpstr>
      <vt:lpstr>DEA laboratuvar</vt:lpstr>
      <vt:lpstr>DEA py</vt:lpstr>
      <vt:lpstr>DEA laboratuvar</vt:lpstr>
      <vt:lpstr>Dea ayırıcı tanı</vt:lpstr>
      <vt:lpstr>Dea tedavi</vt:lpstr>
      <vt:lpstr>Dea tedavi</vt:lpstr>
      <vt:lpstr>Dea tedavi</vt:lpstr>
      <vt:lpstr>Dea tedavi</vt:lpstr>
      <vt:lpstr>Dea tedavi</vt:lpstr>
      <vt:lpstr>Dea tedavi</vt:lpstr>
      <vt:lpstr>Dea tedavi</vt:lpstr>
      <vt:lpstr>Dea tedavisi</vt:lpstr>
      <vt:lpstr>Dea tedavi</vt:lpstr>
      <vt:lpstr>Gebelikte Demir Eksikliği</vt:lpstr>
      <vt:lpstr>Gebelikte Demir Eksikliği</vt:lpstr>
      <vt:lpstr>Kronik hastalık anemisi</vt:lpstr>
      <vt:lpstr>Kronik hastalık anemisi</vt:lpstr>
      <vt:lpstr>Kronik hastalık anemisi</vt:lpstr>
      <vt:lpstr>Kronik hastalık anemisi</vt:lpstr>
      <vt:lpstr>talasemiler</vt:lpstr>
      <vt:lpstr>Beta talasemi</vt:lpstr>
      <vt:lpstr>Beta talasemi</vt:lpstr>
      <vt:lpstr>Beta talasemi</vt:lpstr>
      <vt:lpstr>Makrositer anemiler</vt:lpstr>
      <vt:lpstr>Vitamin b12 eksikliği</vt:lpstr>
      <vt:lpstr>Vitamin b12 eksikliği</vt:lpstr>
      <vt:lpstr>Vitamin b12 eksikliği</vt:lpstr>
      <vt:lpstr>Vitamin b12 eksikliği</vt:lpstr>
      <vt:lpstr>Vitamin b12 eksikliği</vt:lpstr>
      <vt:lpstr>Vitamin b12 eksikliği</vt:lpstr>
      <vt:lpstr>Folik asit eksikliği</vt:lpstr>
      <vt:lpstr>Folik asit eksikliği</vt:lpstr>
      <vt:lpstr>PowerPoint Sunusu</vt:lpstr>
      <vt:lpstr>Gebelikte folik asit</vt:lpstr>
      <vt:lpstr>Sevk kriterleri</vt:lpstr>
      <vt:lpstr>PowerPoint Sunusu</vt:lpstr>
      <vt:lpstr>kaynaklar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kubrasenturk@365center.net</dc:creator>
  <cp:lastModifiedBy>kubrasenturk@365center.net</cp:lastModifiedBy>
  <cp:revision>15</cp:revision>
  <dcterms:created xsi:type="dcterms:W3CDTF">2024-10-25T08:26:21Z</dcterms:created>
  <dcterms:modified xsi:type="dcterms:W3CDTF">2024-12-13T12:02:31Z</dcterms:modified>
</cp:coreProperties>
</file>