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68" r:id="rId4"/>
    <p:sldId id="275" r:id="rId5"/>
    <p:sldId id="257" r:id="rId6"/>
    <p:sldId id="286" r:id="rId7"/>
    <p:sldId id="292" r:id="rId8"/>
    <p:sldId id="293" r:id="rId9"/>
    <p:sldId id="258" r:id="rId10"/>
    <p:sldId id="261" r:id="rId11"/>
    <p:sldId id="259" r:id="rId12"/>
    <p:sldId id="267" r:id="rId13"/>
    <p:sldId id="306" r:id="rId14"/>
    <p:sldId id="296" r:id="rId15"/>
    <p:sldId id="297" r:id="rId16"/>
    <p:sldId id="298" r:id="rId17"/>
    <p:sldId id="299" r:id="rId18"/>
    <p:sldId id="300" r:id="rId19"/>
    <p:sldId id="309" r:id="rId20"/>
    <p:sldId id="310" r:id="rId21"/>
    <p:sldId id="311" r:id="rId22"/>
    <p:sldId id="302" r:id="rId23"/>
    <p:sldId id="303" r:id="rId24"/>
    <p:sldId id="304" r:id="rId25"/>
    <p:sldId id="305" r:id="rId26"/>
    <p:sldId id="289" r:id="rId27"/>
    <p:sldId id="355" r:id="rId28"/>
    <p:sldId id="271" r:id="rId29"/>
    <p:sldId id="277" r:id="rId30"/>
    <p:sldId id="281" r:id="rId31"/>
    <p:sldId id="356" r:id="rId32"/>
    <p:sldId id="358" r:id="rId33"/>
    <p:sldId id="357" r:id="rId34"/>
    <p:sldId id="315" r:id="rId35"/>
    <p:sldId id="316" r:id="rId36"/>
    <p:sldId id="317" r:id="rId37"/>
    <p:sldId id="318" r:id="rId38"/>
    <p:sldId id="320" r:id="rId39"/>
    <p:sldId id="321" r:id="rId40"/>
    <p:sldId id="322" r:id="rId41"/>
    <p:sldId id="323" r:id="rId42"/>
    <p:sldId id="338" r:id="rId43"/>
    <p:sldId id="334" r:id="rId44"/>
    <p:sldId id="337" r:id="rId45"/>
    <p:sldId id="336" r:id="rId46"/>
    <p:sldId id="361" r:id="rId47"/>
    <p:sldId id="329" r:id="rId48"/>
    <p:sldId id="325" r:id="rId49"/>
    <p:sldId id="326" r:id="rId50"/>
    <p:sldId id="339" r:id="rId51"/>
    <p:sldId id="340" r:id="rId52"/>
    <p:sldId id="341" r:id="rId53"/>
    <p:sldId id="342" r:id="rId54"/>
    <p:sldId id="332" r:id="rId55"/>
    <p:sldId id="260" r:id="rId56"/>
    <p:sldId id="351" r:id="rId57"/>
    <p:sldId id="352" r:id="rId58"/>
    <p:sldId id="301" r:id="rId59"/>
    <p:sldId id="353" r:id="rId60"/>
    <p:sldId id="343" r:id="rId61"/>
    <p:sldId id="266" r:id="rId62"/>
    <p:sldId id="344" r:id="rId63"/>
    <p:sldId id="345" r:id="rId64"/>
    <p:sldId id="346" r:id="rId65"/>
    <p:sldId id="350" r:id="rId66"/>
    <p:sldId id="270" r:id="rId67"/>
    <p:sldId id="360" r:id="rId68"/>
    <p:sldId id="290" r:id="rId69"/>
    <p:sldId id="276" r:id="rId70"/>
    <p:sldId id="359" r:id="rId71"/>
    <p:sldId id="35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81" d="100"/>
          <a:sy n="81" d="100"/>
        </p:scale>
        <p:origin x="7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ser Yıldırım" userId="cd9cacc86830e839" providerId="LiveId" clId="{5763FE26-A36C-4305-9C9A-9356FF27819C}"/>
    <pc:docChg chg="undo redo custSel addSld delSld modSld sldOrd">
      <pc:chgData name="Kevser Yıldırım" userId="cd9cacc86830e839" providerId="LiveId" clId="{5763FE26-A36C-4305-9C9A-9356FF27819C}" dt="2025-05-06T09:16:06.411" v="988" actId="2696"/>
      <pc:docMkLst>
        <pc:docMk/>
      </pc:docMkLst>
      <pc:sldChg chg="modSp mod">
        <pc:chgData name="Kevser Yıldırım" userId="cd9cacc86830e839" providerId="LiveId" clId="{5763FE26-A36C-4305-9C9A-9356FF27819C}" dt="2025-05-06T08:32:52.434" v="0" actId="20577"/>
        <pc:sldMkLst>
          <pc:docMk/>
          <pc:sldMk cId="858286503" sldId="258"/>
        </pc:sldMkLst>
        <pc:spChg chg="mod">
          <ac:chgData name="Kevser Yıldırım" userId="cd9cacc86830e839" providerId="LiveId" clId="{5763FE26-A36C-4305-9C9A-9356FF27819C}" dt="2025-05-06T08:32:52.434" v="0" actId="20577"/>
          <ac:spMkLst>
            <pc:docMk/>
            <pc:sldMk cId="858286503" sldId="258"/>
            <ac:spMk id="3" creationId="{284FEBA0-C0FA-7856-7867-342C9D726BE9}"/>
          </ac:spMkLst>
        </pc:spChg>
      </pc:sldChg>
      <pc:sldChg chg="modSp mod">
        <pc:chgData name="Kevser Yıldırım" userId="cd9cacc86830e839" providerId="LiveId" clId="{5763FE26-A36C-4305-9C9A-9356FF27819C}" dt="2025-05-06T08:33:11.561" v="2" actId="20577"/>
        <pc:sldMkLst>
          <pc:docMk/>
          <pc:sldMk cId="4017783504" sldId="259"/>
        </pc:sldMkLst>
        <pc:spChg chg="mod">
          <ac:chgData name="Kevser Yıldırım" userId="cd9cacc86830e839" providerId="LiveId" clId="{5763FE26-A36C-4305-9C9A-9356FF27819C}" dt="2025-05-06T08:33:11.561" v="2" actId="20577"/>
          <ac:spMkLst>
            <pc:docMk/>
            <pc:sldMk cId="4017783504" sldId="259"/>
            <ac:spMk id="3" creationId="{4BA9DFB6-3980-320D-76F6-005AA6E3785D}"/>
          </ac:spMkLst>
        </pc:spChg>
      </pc:sldChg>
      <pc:sldChg chg="modSp mod">
        <pc:chgData name="Kevser Yıldırım" userId="cd9cacc86830e839" providerId="LiveId" clId="{5763FE26-A36C-4305-9C9A-9356FF27819C}" dt="2025-05-06T08:33:02.770" v="1" actId="20577"/>
        <pc:sldMkLst>
          <pc:docMk/>
          <pc:sldMk cId="2915972938" sldId="261"/>
        </pc:sldMkLst>
        <pc:spChg chg="mod">
          <ac:chgData name="Kevser Yıldırım" userId="cd9cacc86830e839" providerId="LiveId" clId="{5763FE26-A36C-4305-9C9A-9356FF27819C}" dt="2025-05-06T08:33:02.770" v="1" actId="20577"/>
          <ac:spMkLst>
            <pc:docMk/>
            <pc:sldMk cId="2915972938" sldId="261"/>
            <ac:spMk id="3" creationId="{3CF7F182-0F7F-ED0B-04A6-55FC85AD0337}"/>
          </ac:spMkLst>
        </pc:spChg>
      </pc:sldChg>
      <pc:sldChg chg="modSp mod">
        <pc:chgData name="Kevser Yıldırım" userId="cd9cacc86830e839" providerId="LiveId" clId="{5763FE26-A36C-4305-9C9A-9356FF27819C}" dt="2025-05-06T08:33:38.517" v="14" actId="20577"/>
        <pc:sldMkLst>
          <pc:docMk/>
          <pc:sldMk cId="1613478728" sldId="267"/>
        </pc:sldMkLst>
        <pc:spChg chg="mod">
          <ac:chgData name="Kevser Yıldırım" userId="cd9cacc86830e839" providerId="LiveId" clId="{5763FE26-A36C-4305-9C9A-9356FF27819C}" dt="2025-05-06T08:33:38.517" v="14" actId="20577"/>
          <ac:spMkLst>
            <pc:docMk/>
            <pc:sldMk cId="1613478728" sldId="267"/>
            <ac:spMk id="3" creationId="{EEA50909-B025-6C73-79A3-21B99E4DB028}"/>
          </ac:spMkLst>
        </pc:spChg>
      </pc:sldChg>
      <pc:sldChg chg="modSp add del mod">
        <pc:chgData name="Kevser Yıldırım" userId="cd9cacc86830e839" providerId="LiveId" clId="{5763FE26-A36C-4305-9C9A-9356FF27819C}" dt="2025-05-06T08:43:36.486" v="150" actId="20577"/>
        <pc:sldMkLst>
          <pc:docMk/>
          <pc:sldMk cId="4062184075" sldId="271"/>
        </pc:sldMkLst>
        <pc:spChg chg="mod">
          <ac:chgData name="Kevser Yıldırım" userId="cd9cacc86830e839" providerId="LiveId" clId="{5763FE26-A36C-4305-9C9A-9356FF27819C}" dt="2025-05-06T08:43:36.486" v="150" actId="20577"/>
          <ac:spMkLst>
            <pc:docMk/>
            <pc:sldMk cId="4062184075" sldId="271"/>
            <ac:spMk id="3" creationId="{831F01AB-3F56-6993-7DE7-DFEE01FC7A79}"/>
          </ac:spMkLst>
        </pc:spChg>
      </pc:sldChg>
      <pc:sldChg chg="modSp mod">
        <pc:chgData name="Kevser Yıldırım" userId="cd9cacc86830e839" providerId="LiveId" clId="{5763FE26-A36C-4305-9C9A-9356FF27819C}" dt="2025-05-06T08:43:58.706" v="152" actId="113"/>
        <pc:sldMkLst>
          <pc:docMk/>
          <pc:sldMk cId="106396058" sldId="277"/>
        </pc:sldMkLst>
        <pc:spChg chg="mod">
          <ac:chgData name="Kevser Yıldırım" userId="cd9cacc86830e839" providerId="LiveId" clId="{5763FE26-A36C-4305-9C9A-9356FF27819C}" dt="2025-05-06T08:43:58.706" v="152" actId="113"/>
          <ac:spMkLst>
            <pc:docMk/>
            <pc:sldMk cId="106396058" sldId="277"/>
            <ac:spMk id="3" creationId="{B56C42FB-8CC2-1B2D-9902-8F61A681EF71}"/>
          </ac:spMkLst>
        </pc:spChg>
      </pc:sldChg>
      <pc:sldChg chg="add del ord">
        <pc:chgData name="Kevser Yıldırım" userId="cd9cacc86830e839" providerId="LiveId" clId="{5763FE26-A36C-4305-9C9A-9356FF27819C}" dt="2025-05-06T08:44:28.943" v="156"/>
        <pc:sldMkLst>
          <pc:docMk/>
          <pc:sldMk cId="1382088568" sldId="281"/>
        </pc:sldMkLst>
      </pc:sldChg>
      <pc:sldChg chg="modSp mod">
        <pc:chgData name="Kevser Yıldırım" userId="cd9cacc86830e839" providerId="LiveId" clId="{5763FE26-A36C-4305-9C9A-9356FF27819C}" dt="2025-05-06T08:42:36.906" v="138" actId="20577"/>
        <pc:sldMkLst>
          <pc:docMk/>
          <pc:sldMk cId="2603612338" sldId="289"/>
        </pc:sldMkLst>
        <pc:spChg chg="mod">
          <ac:chgData name="Kevser Yıldırım" userId="cd9cacc86830e839" providerId="LiveId" clId="{5763FE26-A36C-4305-9C9A-9356FF27819C}" dt="2025-05-06T08:42:36.906" v="138" actId="20577"/>
          <ac:spMkLst>
            <pc:docMk/>
            <pc:sldMk cId="2603612338" sldId="289"/>
            <ac:spMk id="3" creationId="{8E6E1A84-27B7-42DF-C6AB-4C65596A5B61}"/>
          </ac:spMkLst>
        </pc:spChg>
      </pc:sldChg>
      <pc:sldChg chg="modSp mod">
        <pc:chgData name="Kevser Yıldırım" userId="cd9cacc86830e839" providerId="LiveId" clId="{5763FE26-A36C-4305-9C9A-9356FF27819C}" dt="2025-05-06T08:35:06.310" v="49" actId="27636"/>
        <pc:sldMkLst>
          <pc:docMk/>
          <pc:sldMk cId="3984857861" sldId="296"/>
        </pc:sldMkLst>
        <pc:spChg chg="mod">
          <ac:chgData name="Kevser Yıldırım" userId="cd9cacc86830e839" providerId="LiveId" clId="{5763FE26-A36C-4305-9C9A-9356FF27819C}" dt="2025-05-06T08:35:06.310" v="49" actId="27636"/>
          <ac:spMkLst>
            <pc:docMk/>
            <pc:sldMk cId="3984857861" sldId="296"/>
            <ac:spMk id="3" creationId="{21518867-734C-40CC-8EA5-0E9BE79071E7}"/>
          </ac:spMkLst>
        </pc:spChg>
      </pc:sldChg>
      <pc:sldChg chg="modSp mod">
        <pc:chgData name="Kevser Yıldırım" userId="cd9cacc86830e839" providerId="LiveId" clId="{5763FE26-A36C-4305-9C9A-9356FF27819C}" dt="2025-05-06T08:35:42.978" v="53" actId="27636"/>
        <pc:sldMkLst>
          <pc:docMk/>
          <pc:sldMk cId="2381622782" sldId="298"/>
        </pc:sldMkLst>
        <pc:spChg chg="mod">
          <ac:chgData name="Kevser Yıldırım" userId="cd9cacc86830e839" providerId="LiveId" clId="{5763FE26-A36C-4305-9C9A-9356FF27819C}" dt="2025-05-06T08:35:42.978" v="53" actId="27636"/>
          <ac:spMkLst>
            <pc:docMk/>
            <pc:sldMk cId="2381622782" sldId="298"/>
            <ac:spMk id="3" creationId="{DF2BE4DA-6B38-3D1E-5FFB-02C5A0F655FE}"/>
          </ac:spMkLst>
        </pc:spChg>
      </pc:sldChg>
      <pc:sldChg chg="modSp mod">
        <pc:chgData name="Kevser Yıldırım" userId="cd9cacc86830e839" providerId="LiveId" clId="{5763FE26-A36C-4305-9C9A-9356FF27819C}" dt="2025-05-06T08:36:51.459" v="63" actId="20577"/>
        <pc:sldMkLst>
          <pc:docMk/>
          <pc:sldMk cId="3688872878" sldId="300"/>
        </pc:sldMkLst>
        <pc:spChg chg="mod">
          <ac:chgData name="Kevser Yıldırım" userId="cd9cacc86830e839" providerId="LiveId" clId="{5763FE26-A36C-4305-9C9A-9356FF27819C}" dt="2025-05-06T08:36:51.459" v="63" actId="20577"/>
          <ac:spMkLst>
            <pc:docMk/>
            <pc:sldMk cId="3688872878" sldId="300"/>
            <ac:spMk id="3" creationId="{B8B9073C-08E1-E5AE-7B5B-BDE9EF0C6225}"/>
          </ac:spMkLst>
        </pc:spChg>
      </pc:sldChg>
      <pc:sldChg chg="modSp mod">
        <pc:chgData name="Kevser Yıldırım" userId="cd9cacc86830e839" providerId="LiveId" clId="{5763FE26-A36C-4305-9C9A-9356FF27819C}" dt="2025-05-06T09:11:21.948" v="905" actId="20577"/>
        <pc:sldMkLst>
          <pc:docMk/>
          <pc:sldMk cId="603916923" sldId="301"/>
        </pc:sldMkLst>
        <pc:spChg chg="mod">
          <ac:chgData name="Kevser Yıldırım" userId="cd9cacc86830e839" providerId="LiveId" clId="{5763FE26-A36C-4305-9C9A-9356FF27819C}" dt="2025-05-06T09:08:03.484" v="776" actId="20577"/>
          <ac:spMkLst>
            <pc:docMk/>
            <pc:sldMk cId="603916923" sldId="301"/>
            <ac:spMk id="2" creationId="{F5479555-C281-F862-BF4F-A8325BDC7246}"/>
          </ac:spMkLst>
        </pc:spChg>
        <pc:spChg chg="mod">
          <ac:chgData name="Kevser Yıldırım" userId="cd9cacc86830e839" providerId="LiveId" clId="{5763FE26-A36C-4305-9C9A-9356FF27819C}" dt="2025-05-06T09:11:21.948" v="905" actId="20577"/>
          <ac:spMkLst>
            <pc:docMk/>
            <pc:sldMk cId="603916923" sldId="301"/>
            <ac:spMk id="3" creationId="{F4D86410-5306-DF20-5B35-2B7E2BCE45C2}"/>
          </ac:spMkLst>
        </pc:spChg>
      </pc:sldChg>
      <pc:sldChg chg="modSp mod">
        <pc:chgData name="Kevser Yıldırım" userId="cd9cacc86830e839" providerId="LiveId" clId="{5763FE26-A36C-4305-9C9A-9356FF27819C}" dt="2025-05-06T08:40:15.906" v="106" actId="20577"/>
        <pc:sldMkLst>
          <pc:docMk/>
          <pc:sldMk cId="1474012210" sldId="302"/>
        </pc:sldMkLst>
        <pc:spChg chg="mod">
          <ac:chgData name="Kevser Yıldırım" userId="cd9cacc86830e839" providerId="LiveId" clId="{5763FE26-A36C-4305-9C9A-9356FF27819C}" dt="2025-05-06T08:40:15.906" v="106" actId="20577"/>
          <ac:spMkLst>
            <pc:docMk/>
            <pc:sldMk cId="1474012210" sldId="302"/>
            <ac:spMk id="3" creationId="{6921FF89-7396-9A95-03BA-35F4DDF485A4}"/>
          </ac:spMkLst>
        </pc:spChg>
      </pc:sldChg>
      <pc:sldChg chg="modSp mod">
        <pc:chgData name="Kevser Yıldırım" userId="cd9cacc86830e839" providerId="LiveId" clId="{5763FE26-A36C-4305-9C9A-9356FF27819C}" dt="2025-05-06T08:41:45.812" v="121" actId="113"/>
        <pc:sldMkLst>
          <pc:docMk/>
          <pc:sldMk cId="4072898380" sldId="303"/>
        </pc:sldMkLst>
        <pc:spChg chg="mod">
          <ac:chgData name="Kevser Yıldırım" userId="cd9cacc86830e839" providerId="LiveId" clId="{5763FE26-A36C-4305-9C9A-9356FF27819C}" dt="2025-05-06T08:41:45.812" v="121" actId="113"/>
          <ac:spMkLst>
            <pc:docMk/>
            <pc:sldMk cId="4072898380" sldId="303"/>
            <ac:spMk id="3" creationId="{892026E2-1245-DAEE-8F4D-F45F075E8C59}"/>
          </ac:spMkLst>
        </pc:spChg>
      </pc:sldChg>
      <pc:sldChg chg="modSp mod">
        <pc:chgData name="Kevser Yıldırım" userId="cd9cacc86830e839" providerId="LiveId" clId="{5763FE26-A36C-4305-9C9A-9356FF27819C}" dt="2025-05-06T08:42:12.252" v="123" actId="20577"/>
        <pc:sldMkLst>
          <pc:docMk/>
          <pc:sldMk cId="1497330516" sldId="305"/>
        </pc:sldMkLst>
        <pc:spChg chg="mod">
          <ac:chgData name="Kevser Yıldırım" userId="cd9cacc86830e839" providerId="LiveId" clId="{5763FE26-A36C-4305-9C9A-9356FF27819C}" dt="2025-05-06T08:42:12.252" v="123" actId="20577"/>
          <ac:spMkLst>
            <pc:docMk/>
            <pc:sldMk cId="1497330516" sldId="305"/>
            <ac:spMk id="3" creationId="{E0D6C028-A32B-A2CD-412C-058634A77F66}"/>
          </ac:spMkLst>
        </pc:spChg>
      </pc:sldChg>
      <pc:sldChg chg="modSp mod">
        <pc:chgData name="Kevser Yıldırım" userId="cd9cacc86830e839" providerId="LiveId" clId="{5763FE26-A36C-4305-9C9A-9356FF27819C}" dt="2025-05-06T08:38:19.539" v="73" actId="27636"/>
        <pc:sldMkLst>
          <pc:docMk/>
          <pc:sldMk cId="1795443099" sldId="309"/>
        </pc:sldMkLst>
        <pc:spChg chg="mod">
          <ac:chgData name="Kevser Yıldırım" userId="cd9cacc86830e839" providerId="LiveId" clId="{5763FE26-A36C-4305-9C9A-9356FF27819C}" dt="2025-05-06T08:38:19.539" v="73" actId="27636"/>
          <ac:spMkLst>
            <pc:docMk/>
            <pc:sldMk cId="1795443099" sldId="309"/>
            <ac:spMk id="3" creationId="{C01A0440-97E5-76F4-96B6-7ABC91867EE7}"/>
          </ac:spMkLst>
        </pc:spChg>
      </pc:sldChg>
      <pc:sldChg chg="modSp mod">
        <pc:chgData name="Kevser Yıldırım" userId="cd9cacc86830e839" providerId="LiveId" clId="{5763FE26-A36C-4305-9C9A-9356FF27819C}" dt="2025-05-06T08:39:04.262" v="99" actId="113"/>
        <pc:sldMkLst>
          <pc:docMk/>
          <pc:sldMk cId="2871907083" sldId="310"/>
        </pc:sldMkLst>
        <pc:spChg chg="mod">
          <ac:chgData name="Kevser Yıldırım" userId="cd9cacc86830e839" providerId="LiveId" clId="{5763FE26-A36C-4305-9C9A-9356FF27819C}" dt="2025-05-06T08:39:04.262" v="99" actId="113"/>
          <ac:spMkLst>
            <pc:docMk/>
            <pc:sldMk cId="2871907083" sldId="310"/>
            <ac:spMk id="3" creationId="{4B34022C-8546-0F00-9E26-6298702747EB}"/>
          </ac:spMkLst>
        </pc:spChg>
      </pc:sldChg>
      <pc:sldChg chg="modSp mod">
        <pc:chgData name="Kevser Yıldırım" userId="cd9cacc86830e839" providerId="LiveId" clId="{5763FE26-A36C-4305-9C9A-9356FF27819C}" dt="2025-05-06T08:39:25.764" v="100" actId="20577"/>
        <pc:sldMkLst>
          <pc:docMk/>
          <pc:sldMk cId="822125591" sldId="311"/>
        </pc:sldMkLst>
        <pc:spChg chg="mod">
          <ac:chgData name="Kevser Yıldırım" userId="cd9cacc86830e839" providerId="LiveId" clId="{5763FE26-A36C-4305-9C9A-9356FF27819C}" dt="2025-05-06T08:39:25.764" v="100" actId="20577"/>
          <ac:spMkLst>
            <pc:docMk/>
            <pc:sldMk cId="822125591" sldId="311"/>
            <ac:spMk id="3" creationId="{CB36403E-93E4-5544-7F56-2D0CC2126409}"/>
          </ac:spMkLst>
        </pc:spChg>
      </pc:sldChg>
      <pc:sldChg chg="modSp mod">
        <pc:chgData name="Kevser Yıldırım" userId="cd9cacc86830e839" providerId="LiveId" clId="{5763FE26-A36C-4305-9C9A-9356FF27819C}" dt="2025-05-06T08:45:53.240" v="167" actId="20577"/>
        <pc:sldMkLst>
          <pc:docMk/>
          <pc:sldMk cId="2855998375" sldId="315"/>
        </pc:sldMkLst>
        <pc:spChg chg="mod">
          <ac:chgData name="Kevser Yıldırım" userId="cd9cacc86830e839" providerId="LiveId" clId="{5763FE26-A36C-4305-9C9A-9356FF27819C}" dt="2025-05-06T08:45:53.240" v="167" actId="20577"/>
          <ac:spMkLst>
            <pc:docMk/>
            <pc:sldMk cId="2855998375" sldId="315"/>
            <ac:spMk id="3" creationId="{17BE414B-AC0C-AE82-084A-9C2CF2ACCC58}"/>
          </ac:spMkLst>
        </pc:spChg>
      </pc:sldChg>
      <pc:sldChg chg="modSp mod">
        <pc:chgData name="Kevser Yıldırım" userId="cd9cacc86830e839" providerId="LiveId" clId="{5763FE26-A36C-4305-9C9A-9356FF27819C}" dt="2025-05-06T08:46:58.995" v="193" actId="20577"/>
        <pc:sldMkLst>
          <pc:docMk/>
          <pc:sldMk cId="1078679000" sldId="316"/>
        </pc:sldMkLst>
        <pc:spChg chg="mod">
          <ac:chgData name="Kevser Yıldırım" userId="cd9cacc86830e839" providerId="LiveId" clId="{5763FE26-A36C-4305-9C9A-9356FF27819C}" dt="2025-05-06T08:46:04.894" v="173" actId="20577"/>
          <ac:spMkLst>
            <pc:docMk/>
            <pc:sldMk cId="1078679000" sldId="316"/>
            <ac:spMk id="2" creationId="{6881A8F8-5D8C-9FDC-3DC3-BFD964D7DE6F}"/>
          </ac:spMkLst>
        </pc:spChg>
        <pc:spChg chg="mod">
          <ac:chgData name="Kevser Yıldırım" userId="cd9cacc86830e839" providerId="LiveId" clId="{5763FE26-A36C-4305-9C9A-9356FF27819C}" dt="2025-05-06T08:46:58.995" v="193" actId="20577"/>
          <ac:spMkLst>
            <pc:docMk/>
            <pc:sldMk cId="1078679000" sldId="316"/>
            <ac:spMk id="3" creationId="{23B91DE5-D1F7-378E-2011-451129EFDED2}"/>
          </ac:spMkLst>
        </pc:spChg>
      </pc:sldChg>
      <pc:sldChg chg="modSp mod">
        <pc:chgData name="Kevser Yıldırım" userId="cd9cacc86830e839" providerId="LiveId" clId="{5763FE26-A36C-4305-9C9A-9356FF27819C}" dt="2025-05-06T08:47:17.563" v="200" actId="20577"/>
        <pc:sldMkLst>
          <pc:docMk/>
          <pc:sldMk cId="590068132" sldId="317"/>
        </pc:sldMkLst>
        <pc:spChg chg="mod">
          <ac:chgData name="Kevser Yıldırım" userId="cd9cacc86830e839" providerId="LiveId" clId="{5763FE26-A36C-4305-9C9A-9356FF27819C}" dt="2025-05-06T08:47:17.563" v="200" actId="20577"/>
          <ac:spMkLst>
            <pc:docMk/>
            <pc:sldMk cId="590068132" sldId="317"/>
            <ac:spMk id="2" creationId="{43762B21-C927-792D-6AEF-EA4AB80B4B4A}"/>
          </ac:spMkLst>
        </pc:spChg>
        <pc:spChg chg="mod">
          <ac:chgData name="Kevser Yıldırım" userId="cd9cacc86830e839" providerId="LiveId" clId="{5763FE26-A36C-4305-9C9A-9356FF27819C}" dt="2025-05-06T08:47:15.608" v="194" actId="20577"/>
          <ac:spMkLst>
            <pc:docMk/>
            <pc:sldMk cId="590068132" sldId="317"/>
            <ac:spMk id="3" creationId="{69962DF6-B616-3151-E7FC-BF06B61A3CE5}"/>
          </ac:spMkLst>
        </pc:spChg>
      </pc:sldChg>
      <pc:sldChg chg="modSp mod">
        <pc:chgData name="Kevser Yıldırım" userId="cd9cacc86830e839" providerId="LiveId" clId="{5763FE26-A36C-4305-9C9A-9356FF27819C}" dt="2025-05-06T08:48:41.825" v="241" actId="20577"/>
        <pc:sldMkLst>
          <pc:docMk/>
          <pc:sldMk cId="4224729796" sldId="318"/>
        </pc:sldMkLst>
        <pc:spChg chg="mod">
          <ac:chgData name="Kevser Yıldırım" userId="cd9cacc86830e839" providerId="LiveId" clId="{5763FE26-A36C-4305-9C9A-9356FF27819C}" dt="2025-05-06T08:48:41.825" v="241" actId="20577"/>
          <ac:spMkLst>
            <pc:docMk/>
            <pc:sldMk cId="4224729796" sldId="318"/>
            <ac:spMk id="3" creationId="{D98693A0-31AF-0F9A-AB39-563F5A642B06}"/>
          </ac:spMkLst>
        </pc:spChg>
      </pc:sldChg>
      <pc:sldChg chg="modSp mod">
        <pc:chgData name="Kevser Yıldırım" userId="cd9cacc86830e839" providerId="LiveId" clId="{5763FE26-A36C-4305-9C9A-9356FF27819C}" dt="2025-05-06T08:49:16.141" v="281" actId="20577"/>
        <pc:sldMkLst>
          <pc:docMk/>
          <pc:sldMk cId="184278454" sldId="320"/>
        </pc:sldMkLst>
        <pc:spChg chg="mod">
          <ac:chgData name="Kevser Yıldırım" userId="cd9cacc86830e839" providerId="LiveId" clId="{5763FE26-A36C-4305-9C9A-9356FF27819C}" dt="2025-05-06T08:49:16.141" v="281" actId="20577"/>
          <ac:spMkLst>
            <pc:docMk/>
            <pc:sldMk cId="184278454" sldId="320"/>
            <ac:spMk id="3" creationId="{D800ECE2-8E80-E1CB-92E8-439B4C6F2D20}"/>
          </ac:spMkLst>
        </pc:spChg>
      </pc:sldChg>
      <pc:sldChg chg="modSp mod">
        <pc:chgData name="Kevser Yıldırım" userId="cd9cacc86830e839" providerId="LiveId" clId="{5763FE26-A36C-4305-9C9A-9356FF27819C}" dt="2025-05-06T08:50:08.205" v="295" actId="20577"/>
        <pc:sldMkLst>
          <pc:docMk/>
          <pc:sldMk cId="881926652" sldId="321"/>
        </pc:sldMkLst>
        <pc:spChg chg="mod">
          <ac:chgData name="Kevser Yıldırım" userId="cd9cacc86830e839" providerId="LiveId" clId="{5763FE26-A36C-4305-9C9A-9356FF27819C}" dt="2025-05-06T08:50:08.205" v="295" actId="20577"/>
          <ac:spMkLst>
            <pc:docMk/>
            <pc:sldMk cId="881926652" sldId="321"/>
            <ac:spMk id="3" creationId="{DF3A2668-5045-8C47-CE76-A3DB78A4667F}"/>
          </ac:spMkLst>
        </pc:spChg>
      </pc:sldChg>
      <pc:sldChg chg="modSp mod">
        <pc:chgData name="Kevser Yıldırım" userId="cd9cacc86830e839" providerId="LiveId" clId="{5763FE26-A36C-4305-9C9A-9356FF27819C}" dt="2025-05-06T08:50:56.104" v="302" actId="20577"/>
        <pc:sldMkLst>
          <pc:docMk/>
          <pc:sldMk cId="1263543546" sldId="322"/>
        </pc:sldMkLst>
        <pc:spChg chg="mod">
          <ac:chgData name="Kevser Yıldırım" userId="cd9cacc86830e839" providerId="LiveId" clId="{5763FE26-A36C-4305-9C9A-9356FF27819C}" dt="2025-05-06T08:50:56.104" v="302" actId="20577"/>
          <ac:spMkLst>
            <pc:docMk/>
            <pc:sldMk cId="1263543546" sldId="322"/>
            <ac:spMk id="3" creationId="{C9BCBE19-4916-BAE9-1C43-5687135232D1}"/>
          </ac:spMkLst>
        </pc:spChg>
      </pc:sldChg>
      <pc:sldChg chg="modSp mod">
        <pc:chgData name="Kevser Yıldırım" userId="cd9cacc86830e839" providerId="LiveId" clId="{5763FE26-A36C-4305-9C9A-9356FF27819C}" dt="2025-05-06T08:51:53.976" v="329" actId="20577"/>
        <pc:sldMkLst>
          <pc:docMk/>
          <pc:sldMk cId="796155419" sldId="323"/>
        </pc:sldMkLst>
        <pc:spChg chg="mod">
          <ac:chgData name="Kevser Yıldırım" userId="cd9cacc86830e839" providerId="LiveId" clId="{5763FE26-A36C-4305-9C9A-9356FF27819C}" dt="2025-05-06T08:51:53.976" v="329" actId="20577"/>
          <ac:spMkLst>
            <pc:docMk/>
            <pc:sldMk cId="796155419" sldId="323"/>
            <ac:spMk id="3" creationId="{578DBF24-9260-F4F1-5FB0-EF63E31CF39E}"/>
          </ac:spMkLst>
        </pc:spChg>
      </pc:sldChg>
      <pc:sldChg chg="modSp mod">
        <pc:chgData name="Kevser Yıldırım" userId="cd9cacc86830e839" providerId="LiveId" clId="{5763FE26-A36C-4305-9C9A-9356FF27819C}" dt="2025-05-06T08:59:40.712" v="496" actId="20577"/>
        <pc:sldMkLst>
          <pc:docMk/>
          <pc:sldMk cId="3376671110" sldId="326"/>
        </pc:sldMkLst>
        <pc:spChg chg="mod">
          <ac:chgData name="Kevser Yıldırım" userId="cd9cacc86830e839" providerId="LiveId" clId="{5763FE26-A36C-4305-9C9A-9356FF27819C}" dt="2025-05-06T08:59:40.712" v="496" actId="20577"/>
          <ac:spMkLst>
            <pc:docMk/>
            <pc:sldMk cId="3376671110" sldId="326"/>
            <ac:spMk id="3" creationId="{8CB62D79-1B8D-2822-A0DA-AA811222FCC4}"/>
          </ac:spMkLst>
        </pc:spChg>
      </pc:sldChg>
      <pc:sldChg chg="modSp mod">
        <pc:chgData name="Kevser Yıldırım" userId="cd9cacc86830e839" providerId="LiveId" clId="{5763FE26-A36C-4305-9C9A-9356FF27819C}" dt="2025-05-06T08:58:29.414" v="475" actId="113"/>
        <pc:sldMkLst>
          <pc:docMk/>
          <pc:sldMk cId="3764550487" sldId="329"/>
        </pc:sldMkLst>
        <pc:spChg chg="mod">
          <ac:chgData name="Kevser Yıldırım" userId="cd9cacc86830e839" providerId="LiveId" clId="{5763FE26-A36C-4305-9C9A-9356FF27819C}" dt="2025-05-06T08:58:29.414" v="475" actId="113"/>
          <ac:spMkLst>
            <pc:docMk/>
            <pc:sldMk cId="3764550487" sldId="329"/>
            <ac:spMk id="3" creationId="{BB8AD426-0D91-4516-312A-8567A7C907B6}"/>
          </ac:spMkLst>
        </pc:spChg>
      </pc:sldChg>
      <pc:sldChg chg="del">
        <pc:chgData name="Kevser Yıldırım" userId="cd9cacc86830e839" providerId="LiveId" clId="{5763FE26-A36C-4305-9C9A-9356FF27819C}" dt="2025-05-06T08:58:45.982" v="476" actId="2696"/>
        <pc:sldMkLst>
          <pc:docMk/>
          <pc:sldMk cId="2657939879" sldId="330"/>
        </pc:sldMkLst>
      </pc:sldChg>
      <pc:sldChg chg="modSp mod">
        <pc:chgData name="Kevser Yıldırım" userId="cd9cacc86830e839" providerId="LiveId" clId="{5763FE26-A36C-4305-9C9A-9356FF27819C}" dt="2025-05-06T08:54:36.477" v="381" actId="27636"/>
        <pc:sldMkLst>
          <pc:docMk/>
          <pc:sldMk cId="1156688800" sldId="334"/>
        </pc:sldMkLst>
        <pc:spChg chg="mod">
          <ac:chgData name="Kevser Yıldırım" userId="cd9cacc86830e839" providerId="LiveId" clId="{5763FE26-A36C-4305-9C9A-9356FF27819C}" dt="2025-05-06T08:54:36.477" v="381" actId="27636"/>
          <ac:spMkLst>
            <pc:docMk/>
            <pc:sldMk cId="1156688800" sldId="334"/>
            <ac:spMk id="3" creationId="{749364A0-B469-E021-CAAD-271C443AFA1B}"/>
          </ac:spMkLst>
        </pc:spChg>
      </pc:sldChg>
      <pc:sldChg chg="modSp mod">
        <pc:chgData name="Kevser Yıldırım" userId="cd9cacc86830e839" providerId="LiveId" clId="{5763FE26-A36C-4305-9C9A-9356FF27819C}" dt="2025-05-06T08:56:37.572" v="440" actId="20577"/>
        <pc:sldMkLst>
          <pc:docMk/>
          <pc:sldMk cId="665686465" sldId="336"/>
        </pc:sldMkLst>
        <pc:spChg chg="mod">
          <ac:chgData name="Kevser Yıldırım" userId="cd9cacc86830e839" providerId="LiveId" clId="{5763FE26-A36C-4305-9C9A-9356FF27819C}" dt="2025-05-06T08:56:37.572" v="440" actId="20577"/>
          <ac:spMkLst>
            <pc:docMk/>
            <pc:sldMk cId="665686465" sldId="336"/>
            <ac:spMk id="3" creationId="{39356B35-F1F7-DC72-E5EB-65784172C4F6}"/>
          </ac:spMkLst>
        </pc:spChg>
      </pc:sldChg>
      <pc:sldChg chg="modSp mod">
        <pc:chgData name="Kevser Yıldırım" userId="cd9cacc86830e839" providerId="LiveId" clId="{5763FE26-A36C-4305-9C9A-9356FF27819C}" dt="2025-05-06T09:02:27.943" v="657" actId="20577"/>
        <pc:sldMkLst>
          <pc:docMk/>
          <pc:sldMk cId="285776484" sldId="339"/>
        </pc:sldMkLst>
        <pc:spChg chg="mod">
          <ac:chgData name="Kevser Yıldırım" userId="cd9cacc86830e839" providerId="LiveId" clId="{5763FE26-A36C-4305-9C9A-9356FF27819C}" dt="2025-05-06T09:02:27.943" v="657" actId="20577"/>
          <ac:spMkLst>
            <pc:docMk/>
            <pc:sldMk cId="285776484" sldId="339"/>
            <ac:spMk id="3" creationId="{CD146CF6-3303-C084-BDD4-A9638F6686FB}"/>
          </ac:spMkLst>
        </pc:spChg>
      </pc:sldChg>
      <pc:sldChg chg="modSp mod">
        <pc:chgData name="Kevser Yıldırım" userId="cd9cacc86830e839" providerId="LiveId" clId="{5763FE26-A36C-4305-9C9A-9356FF27819C}" dt="2025-05-06T09:03:07.605" v="663" actId="27636"/>
        <pc:sldMkLst>
          <pc:docMk/>
          <pc:sldMk cId="2145943343" sldId="340"/>
        </pc:sldMkLst>
        <pc:spChg chg="mod">
          <ac:chgData name="Kevser Yıldırım" userId="cd9cacc86830e839" providerId="LiveId" clId="{5763FE26-A36C-4305-9C9A-9356FF27819C}" dt="2025-05-06T09:03:07.605" v="663" actId="27636"/>
          <ac:spMkLst>
            <pc:docMk/>
            <pc:sldMk cId="2145943343" sldId="340"/>
            <ac:spMk id="3" creationId="{83D18B8A-F42F-3651-2356-8FDA66AF98E8}"/>
          </ac:spMkLst>
        </pc:spChg>
      </pc:sldChg>
      <pc:sldChg chg="modSp mod">
        <pc:chgData name="Kevser Yıldırım" userId="cd9cacc86830e839" providerId="LiveId" clId="{5763FE26-A36C-4305-9C9A-9356FF27819C}" dt="2025-05-06T09:04:15.023" v="683" actId="20577"/>
        <pc:sldMkLst>
          <pc:docMk/>
          <pc:sldMk cId="2711087158" sldId="342"/>
        </pc:sldMkLst>
        <pc:spChg chg="mod">
          <ac:chgData name="Kevser Yıldırım" userId="cd9cacc86830e839" providerId="LiveId" clId="{5763FE26-A36C-4305-9C9A-9356FF27819C}" dt="2025-05-06T09:04:15.023" v="683" actId="20577"/>
          <ac:spMkLst>
            <pc:docMk/>
            <pc:sldMk cId="2711087158" sldId="342"/>
            <ac:spMk id="3" creationId="{55D59E6A-CF43-5BE6-7666-24124172C2B2}"/>
          </ac:spMkLst>
        </pc:spChg>
      </pc:sldChg>
      <pc:sldChg chg="modSp mod">
        <pc:chgData name="Kevser Yıldırım" userId="cd9cacc86830e839" providerId="LiveId" clId="{5763FE26-A36C-4305-9C9A-9356FF27819C}" dt="2025-05-06T09:12:56.937" v="943" actId="27636"/>
        <pc:sldMkLst>
          <pc:docMk/>
          <pc:sldMk cId="4194348003" sldId="343"/>
        </pc:sldMkLst>
        <pc:spChg chg="mod">
          <ac:chgData name="Kevser Yıldırım" userId="cd9cacc86830e839" providerId="LiveId" clId="{5763FE26-A36C-4305-9C9A-9356FF27819C}" dt="2025-05-06T09:12:56.937" v="943" actId="27636"/>
          <ac:spMkLst>
            <pc:docMk/>
            <pc:sldMk cId="4194348003" sldId="343"/>
            <ac:spMk id="3" creationId="{1BC91234-B335-47B8-2A88-4234CDEAB62E}"/>
          </ac:spMkLst>
        </pc:spChg>
      </pc:sldChg>
      <pc:sldChg chg="modSp mod">
        <pc:chgData name="Kevser Yıldırım" userId="cd9cacc86830e839" providerId="LiveId" clId="{5763FE26-A36C-4305-9C9A-9356FF27819C}" dt="2025-05-06T09:13:59.571" v="955" actId="20577"/>
        <pc:sldMkLst>
          <pc:docMk/>
          <pc:sldMk cId="2261476781" sldId="344"/>
        </pc:sldMkLst>
        <pc:spChg chg="mod">
          <ac:chgData name="Kevser Yıldırım" userId="cd9cacc86830e839" providerId="LiveId" clId="{5763FE26-A36C-4305-9C9A-9356FF27819C}" dt="2025-05-06T09:13:59.571" v="955" actId="20577"/>
          <ac:spMkLst>
            <pc:docMk/>
            <pc:sldMk cId="2261476781" sldId="344"/>
            <ac:spMk id="3" creationId="{E3B8EA56-452B-2F10-B6B4-08F61327635C}"/>
          </ac:spMkLst>
        </pc:spChg>
      </pc:sldChg>
      <pc:sldChg chg="modSp mod">
        <pc:chgData name="Kevser Yıldırım" userId="cd9cacc86830e839" providerId="LiveId" clId="{5763FE26-A36C-4305-9C9A-9356FF27819C}" dt="2025-05-06T09:14:25.228" v="958" actId="20577"/>
        <pc:sldMkLst>
          <pc:docMk/>
          <pc:sldMk cId="2969763082" sldId="345"/>
        </pc:sldMkLst>
        <pc:spChg chg="mod">
          <ac:chgData name="Kevser Yıldırım" userId="cd9cacc86830e839" providerId="LiveId" clId="{5763FE26-A36C-4305-9C9A-9356FF27819C}" dt="2025-05-06T09:14:25.228" v="958" actId="20577"/>
          <ac:spMkLst>
            <pc:docMk/>
            <pc:sldMk cId="2969763082" sldId="345"/>
            <ac:spMk id="3" creationId="{5B002840-02CA-D9A3-7454-09F417809324}"/>
          </ac:spMkLst>
        </pc:spChg>
      </pc:sldChg>
      <pc:sldChg chg="del">
        <pc:chgData name="Kevser Yıldırım" userId="cd9cacc86830e839" providerId="LiveId" clId="{5763FE26-A36C-4305-9C9A-9356FF27819C}" dt="2025-05-06T09:16:03.129" v="987" actId="2696"/>
        <pc:sldMkLst>
          <pc:docMk/>
          <pc:sldMk cId="540224571" sldId="347"/>
        </pc:sldMkLst>
      </pc:sldChg>
      <pc:sldChg chg="del">
        <pc:chgData name="Kevser Yıldırım" userId="cd9cacc86830e839" providerId="LiveId" clId="{5763FE26-A36C-4305-9C9A-9356FF27819C}" dt="2025-05-06T09:16:06.411" v="988" actId="2696"/>
        <pc:sldMkLst>
          <pc:docMk/>
          <pc:sldMk cId="669716513" sldId="349"/>
        </pc:sldMkLst>
      </pc:sldChg>
      <pc:sldChg chg="modSp mod">
        <pc:chgData name="Kevser Yıldırım" userId="cd9cacc86830e839" providerId="LiveId" clId="{5763FE26-A36C-4305-9C9A-9356FF27819C}" dt="2025-05-06T09:15:33.711" v="986" actId="20577"/>
        <pc:sldMkLst>
          <pc:docMk/>
          <pc:sldMk cId="1104450871" sldId="350"/>
        </pc:sldMkLst>
        <pc:spChg chg="mod">
          <ac:chgData name="Kevser Yıldırım" userId="cd9cacc86830e839" providerId="LiveId" clId="{5763FE26-A36C-4305-9C9A-9356FF27819C}" dt="2025-05-06T09:15:25.260" v="984" actId="20577"/>
          <ac:spMkLst>
            <pc:docMk/>
            <pc:sldMk cId="1104450871" sldId="350"/>
            <ac:spMk id="2" creationId="{898A330B-32A2-00A5-D4DA-580FAF7D3A08}"/>
          </ac:spMkLst>
        </pc:spChg>
        <pc:spChg chg="mod">
          <ac:chgData name="Kevser Yıldırım" userId="cd9cacc86830e839" providerId="LiveId" clId="{5763FE26-A36C-4305-9C9A-9356FF27819C}" dt="2025-05-06T09:15:33.711" v="986" actId="20577"/>
          <ac:spMkLst>
            <pc:docMk/>
            <pc:sldMk cId="1104450871" sldId="350"/>
            <ac:spMk id="3" creationId="{00D6DF12-694F-C9C0-908B-3C2A862C0558}"/>
          </ac:spMkLst>
        </pc:spChg>
      </pc:sldChg>
      <pc:sldChg chg="modSp mod">
        <pc:chgData name="Kevser Yıldırım" userId="cd9cacc86830e839" providerId="LiveId" clId="{5763FE26-A36C-4305-9C9A-9356FF27819C}" dt="2025-05-06T09:05:53.795" v="713" actId="20577"/>
        <pc:sldMkLst>
          <pc:docMk/>
          <pc:sldMk cId="2911757787" sldId="351"/>
        </pc:sldMkLst>
        <pc:spChg chg="mod">
          <ac:chgData name="Kevser Yıldırım" userId="cd9cacc86830e839" providerId="LiveId" clId="{5763FE26-A36C-4305-9C9A-9356FF27819C}" dt="2025-05-06T09:05:53.795" v="713" actId="20577"/>
          <ac:spMkLst>
            <pc:docMk/>
            <pc:sldMk cId="2911757787" sldId="351"/>
            <ac:spMk id="2" creationId="{4AD1C69B-A1D9-FDA1-2476-6E96BA8A18D7}"/>
          </ac:spMkLst>
        </pc:spChg>
        <pc:spChg chg="mod">
          <ac:chgData name="Kevser Yıldırım" userId="cd9cacc86830e839" providerId="LiveId" clId="{5763FE26-A36C-4305-9C9A-9356FF27819C}" dt="2025-05-06T09:05:33.990" v="690" actId="20577"/>
          <ac:spMkLst>
            <pc:docMk/>
            <pc:sldMk cId="2911757787" sldId="351"/>
            <ac:spMk id="3" creationId="{4DC61F8C-726E-BF8C-E4B5-41CAB167336F}"/>
          </ac:spMkLst>
        </pc:spChg>
      </pc:sldChg>
      <pc:sldChg chg="modSp mod">
        <pc:chgData name="Kevser Yıldırım" userId="cd9cacc86830e839" providerId="LiveId" clId="{5763FE26-A36C-4305-9C9A-9356FF27819C}" dt="2025-05-06T09:07:49.720" v="743" actId="20577"/>
        <pc:sldMkLst>
          <pc:docMk/>
          <pc:sldMk cId="2676245325" sldId="352"/>
        </pc:sldMkLst>
        <pc:spChg chg="mod">
          <ac:chgData name="Kevser Yıldırım" userId="cd9cacc86830e839" providerId="LiveId" clId="{5763FE26-A36C-4305-9C9A-9356FF27819C}" dt="2025-05-06T09:06:03.006" v="714"/>
          <ac:spMkLst>
            <pc:docMk/>
            <pc:sldMk cId="2676245325" sldId="352"/>
            <ac:spMk id="2" creationId="{AA61C591-97A8-3485-3F6C-078CC4FFE747}"/>
          </ac:spMkLst>
        </pc:spChg>
        <pc:spChg chg="mod">
          <ac:chgData name="Kevser Yıldırım" userId="cd9cacc86830e839" providerId="LiveId" clId="{5763FE26-A36C-4305-9C9A-9356FF27819C}" dt="2025-05-06T09:07:49.720" v="743" actId="20577"/>
          <ac:spMkLst>
            <pc:docMk/>
            <pc:sldMk cId="2676245325" sldId="352"/>
            <ac:spMk id="3" creationId="{B5E3D39C-27D8-E292-BA20-E9E85D67E2D3}"/>
          </ac:spMkLst>
        </pc:spChg>
      </pc:sldChg>
      <pc:sldChg chg="modSp mod">
        <pc:chgData name="Kevser Yıldırım" userId="cd9cacc86830e839" providerId="LiveId" clId="{5763FE26-A36C-4305-9C9A-9356FF27819C}" dt="2025-05-06T09:12:10.485" v="937" actId="27636"/>
        <pc:sldMkLst>
          <pc:docMk/>
          <pc:sldMk cId="317799833" sldId="353"/>
        </pc:sldMkLst>
        <pc:spChg chg="mod">
          <ac:chgData name="Kevser Yıldırım" userId="cd9cacc86830e839" providerId="LiveId" clId="{5763FE26-A36C-4305-9C9A-9356FF27819C}" dt="2025-05-06T09:12:10.485" v="937" actId="27636"/>
          <ac:spMkLst>
            <pc:docMk/>
            <pc:sldMk cId="317799833" sldId="353"/>
            <ac:spMk id="3" creationId="{DE68FA8C-00C5-7B15-2698-A9D969D6DCAC}"/>
          </ac:spMkLst>
        </pc:spChg>
      </pc:sldChg>
      <pc:sldChg chg="ord">
        <pc:chgData name="Kevser Yıldırım" userId="cd9cacc86830e839" providerId="LiveId" clId="{5763FE26-A36C-4305-9C9A-9356FF27819C}" dt="2025-05-06T08:42:39.823" v="140"/>
        <pc:sldMkLst>
          <pc:docMk/>
          <pc:sldMk cId="1295346494" sldId="35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1769DD6-E2F3-46FE-B5F9-18CAEC50C4AA}" type="datetimeFigureOut">
              <a:rPr lang="tr-TR" smtClean="0"/>
              <a:t>6.05.2025</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9D6FC6D-140B-443B-8020-DC9D98169971}"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25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769DD6-E2F3-46FE-B5F9-18CAEC50C4AA}" type="datetimeFigureOut">
              <a:rPr lang="tr-TR" smtClean="0"/>
              <a:t>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81652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769DD6-E2F3-46FE-B5F9-18CAEC50C4AA}" type="datetimeFigureOut">
              <a:rPr lang="tr-TR" smtClean="0"/>
              <a:t>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366151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1769DD6-E2F3-46FE-B5F9-18CAEC50C4AA}" type="datetimeFigureOut">
              <a:rPr lang="tr-TR" smtClean="0"/>
              <a:t>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274019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1769DD6-E2F3-46FE-B5F9-18CAEC50C4AA}" type="datetimeFigureOut">
              <a:rPr lang="tr-TR" smtClean="0"/>
              <a:t>6.05.2025</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9D6FC6D-140B-443B-8020-DC9D98169971}"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987128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1769DD6-E2F3-46FE-B5F9-18CAEC50C4AA}" type="datetimeFigureOut">
              <a:rPr lang="tr-TR" smtClean="0"/>
              <a:t>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36091564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1769DD6-E2F3-46FE-B5F9-18CAEC50C4AA}" type="datetimeFigureOut">
              <a:rPr lang="tr-TR" smtClean="0"/>
              <a:t>6.05.2025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4069610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1769DD6-E2F3-46FE-B5F9-18CAEC50C4AA}" type="datetimeFigureOut">
              <a:rPr lang="tr-TR" smtClean="0"/>
              <a:t>6.05.2025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60321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69DD6-E2F3-46FE-B5F9-18CAEC50C4AA}" type="datetimeFigureOut">
              <a:rPr lang="tr-TR" smtClean="0"/>
              <a:t>6.05.2025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150138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01769DD6-E2F3-46FE-B5F9-18CAEC50C4AA}" type="datetimeFigureOut">
              <a:rPr lang="tr-TR" smtClean="0"/>
              <a:t>6.05.2025</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09D6FC6D-140B-443B-8020-DC9D98169971}"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837695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01769DD6-E2F3-46FE-B5F9-18CAEC50C4AA}" type="datetimeFigureOut">
              <a:rPr lang="tr-TR" smtClean="0"/>
              <a:t>6.05.2025</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09D6FC6D-140B-443B-8020-DC9D98169971}" type="slidenum">
              <a:rPr lang="tr-TR" smtClean="0"/>
              <a:t>‹#›</a:t>
            </a:fld>
            <a:endParaRPr lang="tr-TR"/>
          </a:p>
        </p:txBody>
      </p:sp>
    </p:spTree>
    <p:extLst>
      <p:ext uri="{BB962C8B-B14F-4D97-AF65-F5344CB8AC3E}">
        <p14:creationId xmlns:p14="http://schemas.microsoft.com/office/powerpoint/2010/main" val="332321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1769DD6-E2F3-46FE-B5F9-18CAEC50C4AA}" type="datetimeFigureOut">
              <a:rPr lang="tr-TR" smtClean="0"/>
              <a:t>6.05.2025</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9D6FC6D-140B-443B-8020-DC9D98169971}"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793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file:///C:\Users\Mahmut%20Y&#196;&#177;ld&#196;&#177;r&#196;&#177;m\Downloads\WHO-Depression%20and%20Other%20%202017.2-eng.pdf" TargetMode="External"/><Relationship Id="rId2" Type="http://schemas.openxmlformats.org/officeDocument/2006/relationships/hyperlink" Target="https://www.who.int/news-room/fact-sheets/detail/depression" TargetMode="External"/><Relationship Id="rId1" Type="http://schemas.openxmlformats.org/officeDocument/2006/relationships/slideLayout" Target="../slideLayouts/slideLayout2.xml"/><Relationship Id="rId4" Type="http://schemas.openxmlformats.org/officeDocument/2006/relationships/hyperlink" Target="https://www.aafp.org/pubs/afp/issues/2018/1015/p508.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CDEF38C-DCB0-EE45-D124-E7FFFD5D74F5}"/>
              </a:ext>
            </a:extLst>
          </p:cNvPr>
          <p:cNvSpPr>
            <a:spLocks noGrp="1"/>
          </p:cNvSpPr>
          <p:nvPr>
            <p:ph type="subTitle" idx="1"/>
          </p:nvPr>
        </p:nvSpPr>
        <p:spPr/>
        <p:txBody>
          <a:bodyPr>
            <a:normAutofit lnSpcReduction="10000"/>
          </a:bodyPr>
          <a:lstStyle/>
          <a:p>
            <a:r>
              <a:rPr lang="tr-TR" dirty="0"/>
              <a:t>DR </a:t>
            </a:r>
            <a:r>
              <a:rPr lang="tr-TR" dirty="0" err="1"/>
              <a:t>kevser</a:t>
            </a:r>
            <a:r>
              <a:rPr lang="tr-TR" dirty="0"/>
              <a:t> gök</a:t>
            </a:r>
          </a:p>
          <a:p>
            <a:r>
              <a:rPr lang="tr-TR" dirty="0" err="1"/>
              <a:t>Ktü</a:t>
            </a:r>
            <a:r>
              <a:rPr lang="tr-TR" dirty="0"/>
              <a:t> aile hekimliği</a:t>
            </a:r>
          </a:p>
        </p:txBody>
      </p:sp>
      <p:sp>
        <p:nvSpPr>
          <p:cNvPr id="5" name="Başlık 4">
            <a:extLst>
              <a:ext uri="{FF2B5EF4-FFF2-40B4-BE49-F238E27FC236}">
                <a16:creationId xmlns:a16="http://schemas.microsoft.com/office/drawing/2014/main" id="{8124F768-D75B-6B77-AECC-FCFDCCA2CEA4}"/>
              </a:ext>
            </a:extLst>
          </p:cNvPr>
          <p:cNvSpPr>
            <a:spLocks noGrp="1"/>
          </p:cNvSpPr>
          <p:nvPr>
            <p:ph type="ctrTitle"/>
          </p:nvPr>
        </p:nvSpPr>
        <p:spPr>
          <a:xfrm>
            <a:off x="2611225" y="1395166"/>
            <a:ext cx="7371761" cy="4098209"/>
          </a:xfrm>
        </p:spPr>
        <p:txBody>
          <a:bodyPr/>
          <a:lstStyle/>
          <a:p>
            <a:r>
              <a:rPr lang="tr-TR" dirty="0"/>
              <a:t>depresyon</a:t>
            </a:r>
          </a:p>
        </p:txBody>
      </p:sp>
      <p:pic>
        <p:nvPicPr>
          <p:cNvPr id="4" name="Resim 3">
            <a:extLst>
              <a:ext uri="{FF2B5EF4-FFF2-40B4-BE49-F238E27FC236}">
                <a16:creationId xmlns:a16="http://schemas.microsoft.com/office/drawing/2014/main" id="{B7815B39-C816-32BE-7758-13158D74998B}"/>
              </a:ext>
            </a:extLst>
          </p:cNvPr>
          <p:cNvPicPr>
            <a:picLocks noChangeAspect="1"/>
          </p:cNvPicPr>
          <p:nvPr/>
        </p:nvPicPr>
        <p:blipFill>
          <a:blip r:embed="rId2"/>
          <a:stretch>
            <a:fillRect/>
          </a:stretch>
        </p:blipFill>
        <p:spPr>
          <a:xfrm>
            <a:off x="9020668" y="408839"/>
            <a:ext cx="2866533" cy="2560605"/>
          </a:xfrm>
          <a:prstGeom prst="ellipse">
            <a:avLst/>
          </a:prstGeom>
          <a:ln>
            <a:noFill/>
          </a:ln>
          <a:effectLst>
            <a:softEdge rad="112500"/>
          </a:effectLst>
        </p:spPr>
      </p:pic>
    </p:spTree>
    <p:extLst>
      <p:ext uri="{BB962C8B-B14F-4D97-AF65-F5344CB8AC3E}">
        <p14:creationId xmlns:p14="http://schemas.microsoft.com/office/powerpoint/2010/main" val="216130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E4669A-584D-C7BB-9FA1-AD0CD878B1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CF7F182-0F7F-ED0B-04A6-55FC85AD0337}"/>
              </a:ext>
            </a:extLst>
          </p:cNvPr>
          <p:cNvSpPr>
            <a:spLocks noGrp="1"/>
          </p:cNvSpPr>
          <p:nvPr>
            <p:ph idx="1"/>
          </p:nvPr>
        </p:nvSpPr>
        <p:spPr/>
        <p:txBody>
          <a:bodyPr>
            <a:normAutofit/>
          </a:bodyPr>
          <a:lstStyle/>
          <a:p>
            <a:r>
              <a:rPr lang="tr-TR" dirty="0"/>
              <a:t>Depresyon uzun süreli veya tekrarlayıcı olabilir ve bireyin iş yerinde, okulda veya günlük yaşamda işlev görmesini ciddi şekilde bozabilir.</a:t>
            </a:r>
          </a:p>
          <a:p>
            <a:r>
              <a:rPr lang="tr-TR" dirty="0" err="1"/>
              <a:t>Distimi</a:t>
            </a:r>
            <a:r>
              <a:rPr lang="tr-TR" dirty="0"/>
              <a:t>: Daha hafif ama kronik bir depresyon türüdür; belirtiler majör depresyona benzese de daha uzun süre devam eder.</a:t>
            </a:r>
          </a:p>
          <a:p>
            <a:r>
              <a:rPr lang="tr-TR" dirty="0"/>
              <a:t>Bipolar bozukluk (manik ve depresif dönemler) ise ayrı tutulmuştur ve bu konu içeriğine dahil edilmemiştir.</a:t>
            </a:r>
          </a:p>
          <a:p>
            <a:endParaRPr lang="tr-TR" dirty="0"/>
          </a:p>
        </p:txBody>
      </p:sp>
    </p:spTree>
    <p:extLst>
      <p:ext uri="{BB962C8B-B14F-4D97-AF65-F5344CB8AC3E}">
        <p14:creationId xmlns:p14="http://schemas.microsoft.com/office/powerpoint/2010/main" val="291597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8FE3F-7AD3-A7D5-9DA0-7920AA673BB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BA9DFB6-3980-320D-76F6-005AA6E3785D}"/>
              </a:ext>
            </a:extLst>
          </p:cNvPr>
          <p:cNvSpPr>
            <a:spLocks noGrp="1"/>
          </p:cNvSpPr>
          <p:nvPr>
            <p:ph idx="1"/>
          </p:nvPr>
        </p:nvSpPr>
        <p:spPr/>
        <p:txBody>
          <a:bodyPr/>
          <a:lstStyle/>
          <a:p>
            <a:r>
              <a:rPr lang="tr-TR" dirty="0"/>
              <a:t>Depresyon, 2015 yılında, tüm yaşam süresince engellilikle geçen yılların %7,5'ini oluşturarak </a:t>
            </a:r>
            <a:r>
              <a:rPr lang="tr-TR" b="1" dirty="0"/>
              <a:t>küresel engelliliğe en büyük katkıyı sağlayan hastalık </a:t>
            </a:r>
            <a:r>
              <a:rPr lang="tr-TR" dirty="0"/>
              <a:t>olmuştur. Anksiyete bozuklukları, tüm engellilik yıllarının %3,4'ünü oluşturarak altıncı sırada yer almıştır.</a:t>
            </a:r>
          </a:p>
        </p:txBody>
      </p:sp>
    </p:spTree>
    <p:extLst>
      <p:ext uri="{BB962C8B-B14F-4D97-AF65-F5344CB8AC3E}">
        <p14:creationId xmlns:p14="http://schemas.microsoft.com/office/powerpoint/2010/main" val="401778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FE6CB-8721-D757-901A-E8E3E8691C6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EA50909-B025-6C73-79A3-21B99E4DB028}"/>
              </a:ext>
            </a:extLst>
          </p:cNvPr>
          <p:cNvSpPr>
            <a:spLocks noGrp="1"/>
          </p:cNvSpPr>
          <p:nvPr>
            <p:ph idx="1"/>
          </p:nvPr>
        </p:nvSpPr>
        <p:spPr/>
        <p:txBody>
          <a:bodyPr/>
          <a:lstStyle/>
          <a:p>
            <a:r>
              <a:rPr lang="tr-TR" dirty="0"/>
              <a:t>Depresyon, okul başarısından iş yerindeki verimliliğe, aile, arkadaş ve toplumla olan ilişkilere kadar hayatın tüm alanlarında zorluklara neden olabilir. </a:t>
            </a:r>
          </a:p>
          <a:p>
            <a:r>
              <a:rPr lang="tr-TR" dirty="0"/>
              <a:t>Depresyon ve anksiyete nedeniyle her yıl yaklaşık </a:t>
            </a:r>
            <a:r>
              <a:rPr lang="tr-TR" b="1" dirty="0"/>
              <a:t>12 milyar üretken iş günü kaybedildiğini </a:t>
            </a:r>
            <a:r>
              <a:rPr lang="tr-TR" dirty="0"/>
              <a:t>ve bunun yaklaşık 1 trilyon ABD doları maliyete yol açtığını tahmin etmektedirler. </a:t>
            </a:r>
          </a:p>
        </p:txBody>
      </p:sp>
    </p:spTree>
    <p:extLst>
      <p:ext uri="{BB962C8B-B14F-4D97-AF65-F5344CB8AC3E}">
        <p14:creationId xmlns:p14="http://schemas.microsoft.com/office/powerpoint/2010/main" val="161347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73F163-AC17-F3FA-F5A4-58BD5D03FAC7}"/>
              </a:ext>
            </a:extLst>
          </p:cNvPr>
          <p:cNvSpPr>
            <a:spLocks noGrp="1"/>
          </p:cNvSpPr>
          <p:nvPr>
            <p:ph type="title"/>
          </p:nvPr>
        </p:nvSpPr>
        <p:spPr/>
        <p:txBody>
          <a:bodyPr/>
          <a:lstStyle/>
          <a:p>
            <a:r>
              <a:rPr lang="tr-TR" dirty="0"/>
              <a:t>Depresyonun nörobiyolojisi</a:t>
            </a:r>
          </a:p>
        </p:txBody>
      </p:sp>
      <p:sp>
        <p:nvSpPr>
          <p:cNvPr id="3" name="İçerik Yer Tutucusu 2">
            <a:extLst>
              <a:ext uri="{FF2B5EF4-FFF2-40B4-BE49-F238E27FC236}">
                <a16:creationId xmlns:a16="http://schemas.microsoft.com/office/drawing/2014/main" id="{E4D82183-662B-4747-9FA5-07CBA01D1310}"/>
              </a:ext>
            </a:extLst>
          </p:cNvPr>
          <p:cNvSpPr>
            <a:spLocks noGrp="1"/>
          </p:cNvSpPr>
          <p:nvPr>
            <p:ph idx="1"/>
          </p:nvPr>
        </p:nvSpPr>
        <p:spPr/>
        <p:txBody>
          <a:bodyPr/>
          <a:lstStyle/>
          <a:p>
            <a:r>
              <a:rPr lang="tr-TR" dirty="0"/>
              <a:t>Depresyonun patofizyolojisinde bir psikobiyolojik model ortaya çıkmaktadır. Bu modelin esas yapısını azalmış monoamin (serotonin ve noradrenalin) </a:t>
            </a:r>
            <a:r>
              <a:rPr lang="tr-TR" dirty="0" err="1"/>
              <a:t>nörotransmisyonu</a:t>
            </a:r>
            <a:r>
              <a:rPr lang="tr-TR" dirty="0"/>
              <a:t>, beyin kaynaklı </a:t>
            </a:r>
            <a:r>
              <a:rPr lang="tr-TR" dirty="0" err="1"/>
              <a:t>nörotrofik</a:t>
            </a:r>
            <a:r>
              <a:rPr lang="tr-TR" dirty="0"/>
              <a:t> faktörün (BKNF) düşük konsantrasyonları, artmış sitokinler, hipotalamik-</a:t>
            </a:r>
            <a:r>
              <a:rPr lang="tr-TR" dirty="0" err="1"/>
              <a:t>hipofizer</a:t>
            </a:r>
            <a:r>
              <a:rPr lang="tr-TR" dirty="0"/>
              <a:t>-adrenal aksın disregülasyonu, kortikal ve subkortikal fonksiyonel ve yapısal beyin değişiklikleri ve genetik yatkınlık oluşturmaktadır. </a:t>
            </a:r>
          </a:p>
        </p:txBody>
      </p:sp>
    </p:spTree>
    <p:extLst>
      <p:ext uri="{BB962C8B-B14F-4D97-AF65-F5344CB8AC3E}">
        <p14:creationId xmlns:p14="http://schemas.microsoft.com/office/powerpoint/2010/main" val="162785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6AFEB4-0CB5-1E92-DC34-47E3D58C58D6}"/>
              </a:ext>
            </a:extLst>
          </p:cNvPr>
          <p:cNvSpPr>
            <a:spLocks noGrp="1"/>
          </p:cNvSpPr>
          <p:nvPr>
            <p:ph type="title"/>
          </p:nvPr>
        </p:nvSpPr>
        <p:spPr/>
        <p:txBody>
          <a:bodyPr/>
          <a:lstStyle/>
          <a:p>
            <a:r>
              <a:rPr lang="tr-TR" dirty="0"/>
              <a:t>Risk etmenleri-genetik</a:t>
            </a:r>
          </a:p>
        </p:txBody>
      </p:sp>
      <p:sp>
        <p:nvSpPr>
          <p:cNvPr id="3" name="İçerik Yer Tutucusu 2">
            <a:extLst>
              <a:ext uri="{FF2B5EF4-FFF2-40B4-BE49-F238E27FC236}">
                <a16:creationId xmlns:a16="http://schemas.microsoft.com/office/drawing/2014/main" id="{21518867-734C-40CC-8EA5-0E9BE79071E7}"/>
              </a:ext>
            </a:extLst>
          </p:cNvPr>
          <p:cNvSpPr>
            <a:spLocks noGrp="1"/>
          </p:cNvSpPr>
          <p:nvPr>
            <p:ph idx="1"/>
          </p:nvPr>
        </p:nvSpPr>
        <p:spPr/>
        <p:txBody>
          <a:bodyPr>
            <a:normAutofit fontScale="92500" lnSpcReduction="20000"/>
          </a:bodyPr>
          <a:lstStyle/>
          <a:p>
            <a:r>
              <a:rPr lang="tr-TR" dirty="0"/>
              <a:t>5-HT T </a:t>
            </a:r>
            <a:r>
              <a:rPr lang="tr-TR" dirty="0" err="1"/>
              <a:t>promoter</a:t>
            </a:r>
            <a:r>
              <a:rPr lang="tr-TR" dirty="0"/>
              <a:t> bölgesinin kısa </a:t>
            </a:r>
            <a:r>
              <a:rPr lang="tr-TR" dirty="0" err="1"/>
              <a:t>allelinin</a:t>
            </a:r>
            <a:r>
              <a:rPr lang="tr-TR" dirty="0"/>
              <a:t> 1 veya 2 kopyasında polimorfizmi olan kişilerin uzun </a:t>
            </a:r>
            <a:r>
              <a:rPr lang="tr-TR" dirty="0" err="1"/>
              <a:t>allel</a:t>
            </a:r>
            <a:r>
              <a:rPr lang="tr-TR" dirty="0"/>
              <a:t> için homozigot olanlara göre, stresli yaşam olaylarına daha fazla depresif semptomlar, tanı konulacak düzeyde depresyon ve intihar girişimi sergilemişlerdir. Bu çalışma gen-çevre ilişkisinde çevresel yaralanmalara bireysel cevabın kişinin genetik yapısıyla ilişkili olduğu kanıtını sunmuştur.</a:t>
            </a:r>
          </a:p>
          <a:p>
            <a:r>
              <a:rPr lang="tr-TR" dirty="0" err="1"/>
              <a:t>major</a:t>
            </a:r>
            <a:r>
              <a:rPr lang="tr-TR" dirty="0"/>
              <a:t> depresyon hastalarının birinci derece akrabalarında </a:t>
            </a:r>
            <a:r>
              <a:rPr lang="tr-TR" dirty="0" err="1"/>
              <a:t>major</a:t>
            </a:r>
            <a:r>
              <a:rPr lang="tr-TR" dirty="0"/>
              <a:t> depresyon riskinin toplumdaki riske göre 2-4 kat daha fazla olduğu tespit edilmiştir.</a:t>
            </a:r>
          </a:p>
          <a:p>
            <a:r>
              <a:rPr lang="tr-TR" dirty="0"/>
              <a:t>1p, 3p, 4q, 7p, 8p, 11, 12q, 13q, 15q, 18q ve 21q kromozomlarında bulunan gen bölgeleri </a:t>
            </a:r>
            <a:r>
              <a:rPr lang="tr-TR" dirty="0" err="1"/>
              <a:t>major</a:t>
            </a:r>
            <a:r>
              <a:rPr lang="tr-TR" dirty="0"/>
              <a:t> depresyon ile bağlantılı bulunmuştur.</a:t>
            </a:r>
          </a:p>
          <a:p>
            <a:r>
              <a:rPr lang="tr-TR" dirty="0"/>
              <a:t>İkiz araştırmalarında genetik geçişin olduğu ve bu durumun bipolar bozukluğa bağlı depresyonda daha belirgin </a:t>
            </a:r>
          </a:p>
          <a:p>
            <a:r>
              <a:rPr lang="tr-TR" dirty="0"/>
              <a:t>evlat edinme çalışmalarında (MDB) biyolojik anne babasında depresyon olan evlat edilmiş çocuklarda depresyona yakalanma riskinin daha fazla olduğu gösterilmiştir.</a:t>
            </a:r>
          </a:p>
        </p:txBody>
      </p:sp>
    </p:spTree>
    <p:extLst>
      <p:ext uri="{BB962C8B-B14F-4D97-AF65-F5344CB8AC3E}">
        <p14:creationId xmlns:p14="http://schemas.microsoft.com/office/powerpoint/2010/main" val="398485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5C4CE6-131B-C00D-AB1C-7B15556C4DA0}"/>
              </a:ext>
            </a:extLst>
          </p:cNvPr>
          <p:cNvSpPr>
            <a:spLocks noGrp="1"/>
          </p:cNvSpPr>
          <p:nvPr>
            <p:ph type="title"/>
          </p:nvPr>
        </p:nvSpPr>
        <p:spPr/>
        <p:txBody>
          <a:bodyPr/>
          <a:lstStyle/>
          <a:p>
            <a:r>
              <a:rPr lang="tr-TR" dirty="0"/>
              <a:t>Risk etmenleri-cinsiyet</a:t>
            </a:r>
          </a:p>
        </p:txBody>
      </p:sp>
      <p:sp>
        <p:nvSpPr>
          <p:cNvPr id="3" name="İçerik Yer Tutucusu 2">
            <a:extLst>
              <a:ext uri="{FF2B5EF4-FFF2-40B4-BE49-F238E27FC236}">
                <a16:creationId xmlns:a16="http://schemas.microsoft.com/office/drawing/2014/main" id="{BFD84666-220C-55DC-A07C-C6F110F86DDA}"/>
              </a:ext>
            </a:extLst>
          </p:cNvPr>
          <p:cNvSpPr>
            <a:spLocks noGrp="1"/>
          </p:cNvSpPr>
          <p:nvPr>
            <p:ph idx="1"/>
          </p:nvPr>
        </p:nvSpPr>
        <p:spPr/>
        <p:txBody>
          <a:bodyPr/>
          <a:lstStyle/>
          <a:p>
            <a:r>
              <a:rPr lang="tr-TR" dirty="0"/>
              <a:t>Yapılan çalışmaların ortak sonuçlarından birisi de, depresyonun kadınlarda erkeklerden daha sık görüldüğüdür. Oranlar ülkeden ülkeye veya çalışmalara göre değişse de kadın cinsiyette daha sık görüldüğü gerçeği değişmemektedir. Çeşitli çalışmalarda kadınlarda MDB riski erkeklerin 1,5-3 katı olarak saptanmıştır.</a:t>
            </a:r>
          </a:p>
        </p:txBody>
      </p:sp>
    </p:spTree>
    <p:extLst>
      <p:ext uri="{BB962C8B-B14F-4D97-AF65-F5344CB8AC3E}">
        <p14:creationId xmlns:p14="http://schemas.microsoft.com/office/powerpoint/2010/main" val="329507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CB214-5A9D-2E78-5E39-0BFC455FDDCC}"/>
              </a:ext>
            </a:extLst>
          </p:cNvPr>
          <p:cNvSpPr>
            <a:spLocks noGrp="1"/>
          </p:cNvSpPr>
          <p:nvPr>
            <p:ph type="title"/>
          </p:nvPr>
        </p:nvSpPr>
        <p:spPr/>
        <p:txBody>
          <a:bodyPr/>
          <a:lstStyle/>
          <a:p>
            <a:r>
              <a:rPr lang="tr-TR" dirty="0"/>
              <a:t>Risk etmenleri-yaş</a:t>
            </a:r>
          </a:p>
        </p:txBody>
      </p:sp>
      <p:sp>
        <p:nvSpPr>
          <p:cNvPr id="3" name="İçerik Yer Tutucusu 2">
            <a:extLst>
              <a:ext uri="{FF2B5EF4-FFF2-40B4-BE49-F238E27FC236}">
                <a16:creationId xmlns:a16="http://schemas.microsoft.com/office/drawing/2014/main" id="{DF2BE4DA-6B38-3D1E-5FFB-02C5A0F655FE}"/>
              </a:ext>
            </a:extLst>
          </p:cNvPr>
          <p:cNvSpPr>
            <a:spLocks noGrp="1"/>
          </p:cNvSpPr>
          <p:nvPr>
            <p:ph idx="1"/>
          </p:nvPr>
        </p:nvSpPr>
        <p:spPr/>
        <p:txBody>
          <a:bodyPr>
            <a:normAutofit lnSpcReduction="10000"/>
          </a:bodyPr>
          <a:lstStyle/>
          <a:p>
            <a:r>
              <a:rPr lang="tr-TR" dirty="0"/>
              <a:t>Çocukluk döneminde ortalama %2-5, ergenlerde %6-15, erişkin toplumda ise ortalama %10 oranında görülmektedir.</a:t>
            </a:r>
          </a:p>
          <a:p>
            <a:r>
              <a:rPr lang="tr-TR" dirty="0"/>
              <a:t>Yaşlılarda depresyon yaygınlığı, alınan grubun özelliği, yapılan çalışmanın amacı ve kullanılan çalışma yöntemine göre %1 ile 60 arasında değişmektedir.</a:t>
            </a:r>
          </a:p>
          <a:p>
            <a:r>
              <a:rPr lang="tr-TR" dirty="0"/>
              <a:t>Yaşlılıkta depresyon, hastalıkların kötüleşmesine ve mortalitenin artmasına neden olur. İleri yaş, kadın olmak, eşin ölümü, yalnız yaşıyor olmak, depresyon öyküsü, düşük sosyoekonomik statüde olmak, yakınlarıyla görüşme sıklığının az olması, </a:t>
            </a:r>
            <a:r>
              <a:rPr lang="tr-TR" dirty="0" err="1"/>
              <a:t>komorbid</a:t>
            </a:r>
            <a:r>
              <a:rPr lang="tr-TR" dirty="0"/>
              <a:t> hastalığa sahip olmak, fiziksel engellilik gibi koşulların yaşlılarda depresyon için zemin hazırladığı bildirilmiştir. Yaşlılık döneminde geç başlangıçlı depresyon geçiren kişilerde, ailede depresyon öyküsünün olmaması, genetik etkilerin yaşlılarda önemli olmadığını düşündürmektedir. </a:t>
            </a:r>
          </a:p>
          <a:p>
            <a:endParaRPr lang="tr-TR" dirty="0"/>
          </a:p>
        </p:txBody>
      </p:sp>
    </p:spTree>
    <p:extLst>
      <p:ext uri="{BB962C8B-B14F-4D97-AF65-F5344CB8AC3E}">
        <p14:creationId xmlns:p14="http://schemas.microsoft.com/office/powerpoint/2010/main" val="238162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594B12-5130-810A-DC78-D4F46182FB83}"/>
              </a:ext>
            </a:extLst>
          </p:cNvPr>
          <p:cNvSpPr>
            <a:spLocks noGrp="1"/>
          </p:cNvSpPr>
          <p:nvPr>
            <p:ph type="title"/>
          </p:nvPr>
        </p:nvSpPr>
        <p:spPr/>
        <p:txBody>
          <a:bodyPr/>
          <a:lstStyle/>
          <a:p>
            <a:r>
              <a:rPr lang="tr-TR" dirty="0"/>
              <a:t>Risk etmenleri-medeni durum</a:t>
            </a:r>
          </a:p>
        </p:txBody>
      </p:sp>
      <p:sp>
        <p:nvSpPr>
          <p:cNvPr id="3" name="İçerik Yer Tutucusu 2">
            <a:extLst>
              <a:ext uri="{FF2B5EF4-FFF2-40B4-BE49-F238E27FC236}">
                <a16:creationId xmlns:a16="http://schemas.microsoft.com/office/drawing/2014/main" id="{6C56BEE8-C0F9-7974-BFFE-5588EF85EA83}"/>
              </a:ext>
            </a:extLst>
          </p:cNvPr>
          <p:cNvSpPr>
            <a:spLocks noGrp="1"/>
          </p:cNvSpPr>
          <p:nvPr>
            <p:ph idx="1"/>
          </p:nvPr>
        </p:nvSpPr>
        <p:spPr/>
        <p:txBody>
          <a:bodyPr/>
          <a:lstStyle/>
          <a:p>
            <a:r>
              <a:rPr lang="tr-TR" dirty="0"/>
              <a:t>Çalışmalar </a:t>
            </a:r>
            <a:r>
              <a:rPr lang="tr-TR" dirty="0" err="1"/>
              <a:t>major</a:t>
            </a:r>
            <a:r>
              <a:rPr lang="tr-TR" dirty="0"/>
              <a:t> depresyon riskinin bekarlarda, dul ve boşanmış olanlarda, ayrı yaşayanlarda evlilerden daha yüksek olduğunu göstermektedir.</a:t>
            </a:r>
          </a:p>
        </p:txBody>
      </p:sp>
    </p:spTree>
    <p:extLst>
      <p:ext uri="{BB962C8B-B14F-4D97-AF65-F5344CB8AC3E}">
        <p14:creationId xmlns:p14="http://schemas.microsoft.com/office/powerpoint/2010/main" val="156773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3C4DE0-18AF-5BD3-9812-199A3E1B5222}"/>
              </a:ext>
            </a:extLst>
          </p:cNvPr>
          <p:cNvSpPr>
            <a:spLocks noGrp="1"/>
          </p:cNvSpPr>
          <p:nvPr>
            <p:ph type="title"/>
          </p:nvPr>
        </p:nvSpPr>
        <p:spPr/>
        <p:txBody>
          <a:bodyPr/>
          <a:lstStyle/>
          <a:p>
            <a:r>
              <a:rPr lang="tr-TR" dirty="0"/>
              <a:t>Risk etmenleri-sosyoekonomik düzey</a:t>
            </a:r>
          </a:p>
        </p:txBody>
      </p:sp>
      <p:sp>
        <p:nvSpPr>
          <p:cNvPr id="3" name="İçerik Yer Tutucusu 2">
            <a:extLst>
              <a:ext uri="{FF2B5EF4-FFF2-40B4-BE49-F238E27FC236}">
                <a16:creationId xmlns:a16="http://schemas.microsoft.com/office/drawing/2014/main" id="{B8B9073C-08E1-E5AE-7B5B-BDE9EF0C6225}"/>
              </a:ext>
            </a:extLst>
          </p:cNvPr>
          <p:cNvSpPr>
            <a:spLocks noGrp="1"/>
          </p:cNvSpPr>
          <p:nvPr>
            <p:ph idx="1"/>
          </p:nvPr>
        </p:nvSpPr>
        <p:spPr/>
        <p:txBody>
          <a:bodyPr/>
          <a:lstStyle/>
          <a:p>
            <a:r>
              <a:rPr lang="tr-TR" dirty="0"/>
              <a:t>Düşük gelir düzeyi ile artmış depresyon riski arasında güçlü bir ilişki saptanmıştır.</a:t>
            </a:r>
          </a:p>
          <a:p>
            <a:r>
              <a:rPr lang="tr-TR" dirty="0"/>
              <a:t>Düşük sosyoekonomik düzeyin de depresyon riskini arttırdığı düşünülmektedir. Sosyoekonomik yoksunluğun depresif belirti yaygınlığını ve kalıcılığını arttırır</a:t>
            </a:r>
          </a:p>
          <a:p>
            <a:r>
              <a:rPr lang="tr-TR" dirty="0"/>
              <a:t>Depresyonun sık görüldüğü bir başka durum da işsizliktir. İşsizlik ve depresyon arasındaki ilişki erkeklerde daha belirgindir.</a:t>
            </a:r>
          </a:p>
          <a:p>
            <a:endParaRPr lang="tr-TR" dirty="0"/>
          </a:p>
        </p:txBody>
      </p:sp>
    </p:spTree>
    <p:extLst>
      <p:ext uri="{BB962C8B-B14F-4D97-AF65-F5344CB8AC3E}">
        <p14:creationId xmlns:p14="http://schemas.microsoft.com/office/powerpoint/2010/main" val="368887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EEDD4A-4780-6FE7-F870-7B3239BF3469}"/>
              </a:ext>
            </a:extLst>
          </p:cNvPr>
          <p:cNvSpPr>
            <a:spLocks noGrp="1"/>
          </p:cNvSpPr>
          <p:nvPr>
            <p:ph type="title"/>
          </p:nvPr>
        </p:nvSpPr>
        <p:spPr/>
        <p:txBody>
          <a:bodyPr/>
          <a:lstStyle/>
          <a:p>
            <a:r>
              <a:rPr lang="tr-TR" dirty="0"/>
              <a:t>Diğer Risk etmenleri</a:t>
            </a:r>
          </a:p>
        </p:txBody>
      </p:sp>
      <p:sp>
        <p:nvSpPr>
          <p:cNvPr id="3" name="İçerik Yer Tutucusu 2">
            <a:extLst>
              <a:ext uri="{FF2B5EF4-FFF2-40B4-BE49-F238E27FC236}">
                <a16:creationId xmlns:a16="http://schemas.microsoft.com/office/drawing/2014/main" id="{C01A0440-97E5-76F4-96B6-7ABC91867EE7}"/>
              </a:ext>
            </a:extLst>
          </p:cNvPr>
          <p:cNvSpPr>
            <a:spLocks noGrp="1"/>
          </p:cNvSpPr>
          <p:nvPr>
            <p:ph idx="1"/>
          </p:nvPr>
        </p:nvSpPr>
        <p:spPr/>
        <p:txBody>
          <a:bodyPr>
            <a:normAutofit fontScale="92500"/>
          </a:bodyPr>
          <a:lstStyle/>
          <a:p>
            <a:r>
              <a:rPr lang="tr-TR" dirty="0"/>
              <a:t>Depresyon öncesinde </a:t>
            </a:r>
            <a:r>
              <a:rPr lang="tr-TR" b="1" dirty="0"/>
              <a:t>genellikle tetikleyici stresörler ve stresli yaşam olayları</a:t>
            </a:r>
            <a:r>
              <a:rPr lang="tr-TR" dirty="0"/>
              <a:t> gibi faktörler gözlenmektedir. Çocukluk çağındaki anksiyete ve depresyonun erişkin psikopatolojisinin temel belirleyicisi olduğu </a:t>
            </a:r>
            <a:r>
              <a:rPr lang="tr-TR" dirty="0" err="1"/>
              <a:t>düşünülmektedir.Özellikle</a:t>
            </a:r>
            <a:r>
              <a:rPr lang="tr-TR" dirty="0"/>
              <a:t>, </a:t>
            </a:r>
            <a:r>
              <a:rPr lang="tr-TR" b="1" dirty="0"/>
              <a:t>çocukluk çağında istismar ve kötü muamele gibi travmatik yaşantılar </a:t>
            </a:r>
            <a:r>
              <a:rPr lang="tr-TR" dirty="0"/>
              <a:t>depresif bozuklukların ortaya çıkışına katkıda bulunmaktadır.</a:t>
            </a:r>
          </a:p>
          <a:p>
            <a:r>
              <a:rPr lang="tr-TR" dirty="0"/>
              <a:t>Erişkinlerde de önemli yaşam olayları; yakın zamanda yaşanmış kayıplar, ilişki problemleri, işsizlik, taşınma, iş yaşamında stresler ve mali sorunlar </a:t>
            </a:r>
          </a:p>
          <a:p>
            <a:r>
              <a:rPr lang="tr-TR" dirty="0"/>
              <a:t>Önceden geçirilmiş depresyon veya ailede duygudurum bozukluğu öyküsünün varlığı Erken başlangıçlı depresyonlarda; ailede depresyon öyküsünün daha fazla olduğu görülmüştür.</a:t>
            </a:r>
          </a:p>
          <a:p>
            <a:r>
              <a:rPr lang="tr-TR" dirty="0"/>
              <a:t>birinci çocuk olmak ve cinsiyetin birinci çocuğu olmak </a:t>
            </a:r>
            <a:r>
              <a:rPr lang="tr-TR" b="1" dirty="0"/>
              <a:t>depresyon açısından koruyucu </a:t>
            </a:r>
            <a:r>
              <a:rPr lang="tr-TR" dirty="0"/>
              <a:t>etkiye sahip olduğu görülmüştür.</a:t>
            </a:r>
          </a:p>
        </p:txBody>
      </p:sp>
    </p:spTree>
    <p:extLst>
      <p:ext uri="{BB962C8B-B14F-4D97-AF65-F5344CB8AC3E}">
        <p14:creationId xmlns:p14="http://schemas.microsoft.com/office/powerpoint/2010/main" val="179544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4E036-9711-2958-7F7E-9DFE5F884511}"/>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22F6DD2B-1B36-FF64-2C1F-45A8287B2F10}"/>
              </a:ext>
            </a:extLst>
          </p:cNvPr>
          <p:cNvPicPr>
            <a:picLocks noGrp="1" noChangeAspect="1"/>
          </p:cNvPicPr>
          <p:nvPr>
            <p:ph idx="1"/>
          </p:nvPr>
        </p:nvPicPr>
        <p:blipFill>
          <a:blip r:embed="rId2"/>
          <a:stretch>
            <a:fillRect/>
          </a:stretch>
        </p:blipFill>
        <p:spPr>
          <a:xfrm>
            <a:off x="1904749" y="2294457"/>
            <a:ext cx="3743268" cy="3218967"/>
          </a:xfrm>
          <a:prstGeom prst="rect">
            <a:avLst/>
          </a:prstGeom>
        </p:spPr>
      </p:pic>
      <p:pic>
        <p:nvPicPr>
          <p:cNvPr id="5" name="Resim 4">
            <a:extLst>
              <a:ext uri="{FF2B5EF4-FFF2-40B4-BE49-F238E27FC236}">
                <a16:creationId xmlns:a16="http://schemas.microsoft.com/office/drawing/2014/main" id="{148B5F8E-1B3C-6868-9C81-9322AE2148E5}"/>
              </a:ext>
            </a:extLst>
          </p:cNvPr>
          <p:cNvPicPr>
            <a:picLocks noChangeAspect="1"/>
          </p:cNvPicPr>
          <p:nvPr/>
        </p:nvPicPr>
        <p:blipFill>
          <a:blip r:embed="rId3"/>
          <a:stretch>
            <a:fillRect/>
          </a:stretch>
        </p:blipFill>
        <p:spPr>
          <a:xfrm>
            <a:off x="6096000" y="3190646"/>
            <a:ext cx="5182049" cy="1426588"/>
          </a:xfrm>
          <a:prstGeom prst="rect">
            <a:avLst/>
          </a:prstGeom>
        </p:spPr>
      </p:pic>
    </p:spTree>
    <p:extLst>
      <p:ext uri="{BB962C8B-B14F-4D97-AF65-F5344CB8AC3E}">
        <p14:creationId xmlns:p14="http://schemas.microsoft.com/office/powerpoint/2010/main" val="4155346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E67BB4-A196-DD6C-52B4-20F0E1110D9E}"/>
              </a:ext>
            </a:extLst>
          </p:cNvPr>
          <p:cNvSpPr>
            <a:spLocks noGrp="1"/>
          </p:cNvSpPr>
          <p:nvPr>
            <p:ph type="title"/>
          </p:nvPr>
        </p:nvSpPr>
        <p:spPr/>
        <p:txBody>
          <a:bodyPr/>
          <a:lstStyle/>
          <a:p>
            <a:r>
              <a:rPr lang="tr-TR" dirty="0"/>
              <a:t>Diğer Risk etmenleri</a:t>
            </a:r>
          </a:p>
        </p:txBody>
      </p:sp>
      <p:sp>
        <p:nvSpPr>
          <p:cNvPr id="3" name="İçerik Yer Tutucusu 2">
            <a:extLst>
              <a:ext uri="{FF2B5EF4-FFF2-40B4-BE49-F238E27FC236}">
                <a16:creationId xmlns:a16="http://schemas.microsoft.com/office/drawing/2014/main" id="{4B34022C-8546-0F00-9E26-6298702747EB}"/>
              </a:ext>
            </a:extLst>
          </p:cNvPr>
          <p:cNvSpPr>
            <a:spLocks noGrp="1"/>
          </p:cNvSpPr>
          <p:nvPr>
            <p:ph idx="1"/>
          </p:nvPr>
        </p:nvSpPr>
        <p:spPr/>
        <p:txBody>
          <a:bodyPr>
            <a:normAutofit/>
          </a:bodyPr>
          <a:lstStyle/>
          <a:p>
            <a:r>
              <a:rPr lang="tr-TR" b="1" dirty="0"/>
              <a:t>Kişilik özellikleri:  </a:t>
            </a:r>
            <a:r>
              <a:rPr lang="tr-TR" dirty="0"/>
              <a:t>nevrotik, bağımlı, obsesif, içedönük, kendine güveni az, girişken olmayan, kaygılı, karamsar kişilik özelliklerinde daha sık</a:t>
            </a:r>
          </a:p>
          <a:p>
            <a:r>
              <a:rPr lang="tr-TR" b="1" dirty="0"/>
              <a:t>Tıbbi hastalıklar </a:t>
            </a:r>
            <a:r>
              <a:rPr lang="tr-TR" dirty="0"/>
              <a:t>ve özellikle yaşlılarda </a:t>
            </a:r>
            <a:r>
              <a:rPr lang="tr-TR" b="1" dirty="0"/>
              <a:t>yeti yitimleri </a:t>
            </a:r>
            <a:r>
              <a:rPr lang="tr-TR" dirty="0"/>
              <a:t>depresyon için risk faktörüdür. Depresyon; özellikle hipotiroidi, kalp hastalığı, romatoid artrit, ankilozan </a:t>
            </a:r>
            <a:r>
              <a:rPr lang="tr-TR" dirty="0" err="1"/>
              <a:t>spondilit</a:t>
            </a:r>
            <a:r>
              <a:rPr lang="tr-TR" dirty="0"/>
              <a:t>, kanser ve diyabet gibi kronik medikal hastalığı olan bireylerde daha sık görülür.</a:t>
            </a:r>
          </a:p>
        </p:txBody>
      </p:sp>
    </p:spTree>
    <p:extLst>
      <p:ext uri="{BB962C8B-B14F-4D97-AF65-F5344CB8AC3E}">
        <p14:creationId xmlns:p14="http://schemas.microsoft.com/office/powerpoint/2010/main" val="287190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FFCEAE-7CD8-DF02-4624-5B186EC3025B}"/>
              </a:ext>
            </a:extLst>
          </p:cNvPr>
          <p:cNvSpPr>
            <a:spLocks noGrp="1"/>
          </p:cNvSpPr>
          <p:nvPr>
            <p:ph type="title"/>
          </p:nvPr>
        </p:nvSpPr>
        <p:spPr/>
        <p:txBody>
          <a:bodyPr/>
          <a:lstStyle/>
          <a:p>
            <a:r>
              <a:rPr lang="tr-TR" dirty="0"/>
              <a:t>Depresyonda koruyucu faktörler</a:t>
            </a:r>
          </a:p>
        </p:txBody>
      </p:sp>
      <p:sp>
        <p:nvSpPr>
          <p:cNvPr id="3" name="İçerik Yer Tutucusu 2">
            <a:extLst>
              <a:ext uri="{FF2B5EF4-FFF2-40B4-BE49-F238E27FC236}">
                <a16:creationId xmlns:a16="http://schemas.microsoft.com/office/drawing/2014/main" id="{CB36403E-93E4-5544-7F56-2D0CC2126409}"/>
              </a:ext>
            </a:extLst>
          </p:cNvPr>
          <p:cNvSpPr>
            <a:spLocks noGrp="1"/>
          </p:cNvSpPr>
          <p:nvPr>
            <p:ph idx="1"/>
          </p:nvPr>
        </p:nvSpPr>
        <p:spPr/>
        <p:txBody>
          <a:bodyPr/>
          <a:lstStyle/>
          <a:p>
            <a:r>
              <a:rPr lang="tr-TR" dirty="0"/>
              <a:t>Çevresinden tutarlı, anlamlı ve uygun destekler alan bireyler kendilerini yıkıcı çevresel streslere karşı daha iyi korurlar. Sosyal destek ağı kalabalık olan kişilerde psikiyatrik rahatsızlıkların görülme ihtimali azalmaktadır. </a:t>
            </a:r>
          </a:p>
        </p:txBody>
      </p:sp>
    </p:spTree>
    <p:extLst>
      <p:ext uri="{BB962C8B-B14F-4D97-AF65-F5344CB8AC3E}">
        <p14:creationId xmlns:p14="http://schemas.microsoft.com/office/powerpoint/2010/main" val="82212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6F6498-6ED4-00FA-BF48-A519BA7FA0E4}"/>
              </a:ext>
            </a:extLst>
          </p:cNvPr>
          <p:cNvSpPr>
            <a:spLocks noGrp="1"/>
          </p:cNvSpPr>
          <p:nvPr>
            <p:ph type="title"/>
          </p:nvPr>
        </p:nvSpPr>
        <p:spPr/>
        <p:txBody>
          <a:bodyPr/>
          <a:lstStyle/>
          <a:p>
            <a:r>
              <a:rPr lang="tr-TR" dirty="0"/>
              <a:t>Depresyonda komorbidite</a:t>
            </a:r>
          </a:p>
        </p:txBody>
      </p:sp>
      <p:sp>
        <p:nvSpPr>
          <p:cNvPr id="3" name="İçerik Yer Tutucusu 2">
            <a:extLst>
              <a:ext uri="{FF2B5EF4-FFF2-40B4-BE49-F238E27FC236}">
                <a16:creationId xmlns:a16="http://schemas.microsoft.com/office/drawing/2014/main" id="{6921FF89-7396-9A95-03BA-35F4DDF485A4}"/>
              </a:ext>
            </a:extLst>
          </p:cNvPr>
          <p:cNvSpPr>
            <a:spLocks noGrp="1"/>
          </p:cNvSpPr>
          <p:nvPr>
            <p:ph idx="1"/>
          </p:nvPr>
        </p:nvSpPr>
        <p:spPr/>
        <p:txBody>
          <a:bodyPr/>
          <a:lstStyle/>
          <a:p>
            <a:r>
              <a:rPr lang="tr-TR" dirty="0"/>
              <a:t>Kardiyovasküler hastalıklar, kanser ve diyabet gibi kronik tanısı olan hastaların büyük bir oranı tanı konulamayan depresyon ve mortalite artışı ile yüz yüzedir.</a:t>
            </a:r>
          </a:p>
          <a:p>
            <a:r>
              <a:rPr lang="tr-TR" dirty="0"/>
              <a:t>Amerika Birleşik Devletlerindeki emeklilerden oluşturulan oldukça büyük bir örneklemde yapılan çalışmada; bazal depresyonun %17’den daha yüksek üç yıllık tüm nedenlere bağlı mortalite riskiyle ilişkili olduğu bulunmuştur (95% CI </a:t>
            </a:r>
            <a:r>
              <a:rPr lang="tr-TR" dirty="0" err="1"/>
              <a:t>hazard</a:t>
            </a:r>
            <a:r>
              <a:rPr lang="tr-TR" dirty="0"/>
              <a:t> </a:t>
            </a:r>
            <a:r>
              <a:rPr lang="tr-TR" dirty="0" err="1"/>
              <a:t>ratio</a:t>
            </a:r>
            <a:r>
              <a:rPr lang="tr-TR" dirty="0"/>
              <a:t> [HR]: 1.15, 1.18).</a:t>
            </a:r>
          </a:p>
          <a:p>
            <a:r>
              <a:rPr lang="tr-TR" dirty="0"/>
              <a:t>Depresyon; kalp hastalığı, solunum yollarının rahatsızlıkları, serebrovasküler hastalık, diyabet, nefrit, influenza, Alzheimer, sepsis, intihar, Parkinson ve hipertansiyondan kaynaklanan üç yıllık mortalite riskinde artış taşımaktadır.</a:t>
            </a:r>
          </a:p>
        </p:txBody>
      </p:sp>
    </p:spTree>
    <p:extLst>
      <p:ext uri="{BB962C8B-B14F-4D97-AF65-F5344CB8AC3E}">
        <p14:creationId xmlns:p14="http://schemas.microsoft.com/office/powerpoint/2010/main" val="147401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18D024-14E7-1330-7F17-60CB68D00BEC}"/>
              </a:ext>
            </a:extLst>
          </p:cNvPr>
          <p:cNvSpPr>
            <a:spLocks noGrp="1"/>
          </p:cNvSpPr>
          <p:nvPr>
            <p:ph type="title"/>
          </p:nvPr>
        </p:nvSpPr>
        <p:spPr/>
        <p:txBody>
          <a:bodyPr/>
          <a:lstStyle/>
          <a:p>
            <a:r>
              <a:rPr lang="tr-TR" dirty="0"/>
              <a:t>Depresyonda komorbidite</a:t>
            </a:r>
          </a:p>
        </p:txBody>
      </p:sp>
      <p:sp>
        <p:nvSpPr>
          <p:cNvPr id="3" name="İçerik Yer Tutucusu 2">
            <a:extLst>
              <a:ext uri="{FF2B5EF4-FFF2-40B4-BE49-F238E27FC236}">
                <a16:creationId xmlns:a16="http://schemas.microsoft.com/office/drawing/2014/main" id="{892026E2-1245-DAEE-8F4D-F45F075E8C59}"/>
              </a:ext>
            </a:extLst>
          </p:cNvPr>
          <p:cNvSpPr>
            <a:spLocks noGrp="1"/>
          </p:cNvSpPr>
          <p:nvPr>
            <p:ph idx="1"/>
          </p:nvPr>
        </p:nvSpPr>
        <p:spPr/>
        <p:txBody>
          <a:bodyPr>
            <a:normAutofit fontScale="92500" lnSpcReduction="10000"/>
          </a:bodyPr>
          <a:lstStyle/>
          <a:p>
            <a:r>
              <a:rPr lang="tr-TR" dirty="0"/>
              <a:t>MDB genellikle nörolojik, kardiyovasküler, endokrin hastalıklar, kanserler ve AIDS gibi hastalıklarla komorbidite göstermektedir.</a:t>
            </a:r>
          </a:p>
          <a:p>
            <a:r>
              <a:rPr lang="tr-TR" dirty="0"/>
              <a:t>Örneğin Parkinson hastalığında majör ve minör depresif bozukluk prevalansı %30 ile 40 arasındadır.</a:t>
            </a:r>
          </a:p>
          <a:p>
            <a:r>
              <a:rPr lang="tr-TR" dirty="0"/>
              <a:t>MDB, kardiyovasküler hastalıklar(KVH) ve ona eşlik eden hastalıklarla yüksek oranda birliktelik göstermektedir. </a:t>
            </a:r>
            <a:r>
              <a:rPr lang="tr-TR" b="1" dirty="0"/>
              <a:t>Majör kardiyak olay geçirenlerin %40’ında </a:t>
            </a:r>
            <a:r>
              <a:rPr lang="tr-TR" dirty="0"/>
              <a:t>MDB kriterlerini karşılayan tablo tespit edildiği bilinmektedir.</a:t>
            </a:r>
          </a:p>
          <a:p>
            <a:r>
              <a:rPr lang="tr-TR" dirty="0"/>
              <a:t>ENRICHD (</a:t>
            </a:r>
            <a:r>
              <a:rPr lang="tr-TR" dirty="0" err="1"/>
              <a:t>The</a:t>
            </a:r>
            <a:r>
              <a:rPr lang="tr-TR" dirty="0"/>
              <a:t> </a:t>
            </a:r>
            <a:r>
              <a:rPr lang="tr-TR" dirty="0" err="1"/>
              <a:t>enhancing</a:t>
            </a:r>
            <a:r>
              <a:rPr lang="tr-TR" dirty="0"/>
              <a:t> </a:t>
            </a:r>
            <a:r>
              <a:rPr lang="tr-TR" dirty="0" err="1"/>
              <a:t>recovery</a:t>
            </a:r>
            <a:r>
              <a:rPr lang="tr-TR" dirty="0"/>
              <a:t> in </a:t>
            </a:r>
            <a:r>
              <a:rPr lang="tr-TR" dirty="0" err="1"/>
              <a:t>coronary</a:t>
            </a:r>
            <a:r>
              <a:rPr lang="tr-TR" dirty="0"/>
              <a:t> </a:t>
            </a:r>
            <a:r>
              <a:rPr lang="tr-TR" dirty="0" err="1"/>
              <a:t>heart</a:t>
            </a:r>
            <a:r>
              <a:rPr lang="tr-TR" dirty="0"/>
              <a:t> </a:t>
            </a:r>
            <a:r>
              <a:rPr lang="tr-TR" dirty="0" err="1"/>
              <a:t>disease</a:t>
            </a:r>
            <a:r>
              <a:rPr lang="tr-TR" dirty="0"/>
              <a:t>) çalışmasında </a:t>
            </a:r>
            <a:r>
              <a:rPr lang="tr-TR" b="1" dirty="0"/>
              <a:t>yakın zamanda </a:t>
            </a:r>
            <a:r>
              <a:rPr lang="tr-TR" b="1" dirty="0" err="1"/>
              <a:t>myokard</a:t>
            </a:r>
            <a:r>
              <a:rPr lang="tr-TR" b="1" dirty="0"/>
              <a:t> enfarktüsü geçirenler incelemiş ve %74’ünde depresyon tanısına </a:t>
            </a:r>
            <a:r>
              <a:rPr lang="tr-TR" dirty="0"/>
              <a:t>ulaşılmıştır.</a:t>
            </a:r>
          </a:p>
          <a:p>
            <a:r>
              <a:rPr lang="tr-TR" dirty="0"/>
              <a:t>Ayaktan hasta gören kliniklerde KVH olanlar için bu oran %30, </a:t>
            </a:r>
            <a:r>
              <a:rPr lang="tr-TR" b="1" dirty="0"/>
              <a:t>koroner </a:t>
            </a:r>
            <a:r>
              <a:rPr lang="tr-TR" b="1" dirty="0" err="1"/>
              <a:t>bypas</a:t>
            </a:r>
            <a:r>
              <a:rPr lang="tr-TR" b="1" dirty="0"/>
              <a:t> ameliyatı için yatan hastalarda ise %50 </a:t>
            </a:r>
            <a:r>
              <a:rPr lang="tr-TR" dirty="0"/>
              <a:t>bulunmuştur.</a:t>
            </a:r>
          </a:p>
        </p:txBody>
      </p:sp>
    </p:spTree>
    <p:extLst>
      <p:ext uri="{BB962C8B-B14F-4D97-AF65-F5344CB8AC3E}">
        <p14:creationId xmlns:p14="http://schemas.microsoft.com/office/powerpoint/2010/main" val="407289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F038BD-0BA3-2702-9EEF-61141A40115C}"/>
              </a:ext>
            </a:extLst>
          </p:cNvPr>
          <p:cNvSpPr>
            <a:spLocks noGrp="1"/>
          </p:cNvSpPr>
          <p:nvPr>
            <p:ph type="title"/>
          </p:nvPr>
        </p:nvSpPr>
        <p:spPr/>
        <p:txBody>
          <a:bodyPr/>
          <a:lstStyle/>
          <a:p>
            <a:r>
              <a:rPr lang="tr-TR" dirty="0"/>
              <a:t>Depresyonda komorbidite</a:t>
            </a:r>
          </a:p>
        </p:txBody>
      </p:sp>
      <p:sp>
        <p:nvSpPr>
          <p:cNvPr id="3" name="İçerik Yer Tutucusu 2">
            <a:extLst>
              <a:ext uri="{FF2B5EF4-FFF2-40B4-BE49-F238E27FC236}">
                <a16:creationId xmlns:a16="http://schemas.microsoft.com/office/drawing/2014/main" id="{78B05E00-4F80-BC94-FFD9-B5607D75667D}"/>
              </a:ext>
            </a:extLst>
          </p:cNvPr>
          <p:cNvSpPr>
            <a:spLocks noGrp="1"/>
          </p:cNvSpPr>
          <p:nvPr>
            <p:ph idx="1"/>
          </p:nvPr>
        </p:nvSpPr>
        <p:spPr/>
        <p:txBody>
          <a:bodyPr/>
          <a:lstStyle/>
          <a:p>
            <a:r>
              <a:rPr lang="tr-TR" dirty="0"/>
              <a:t>AIDS ve viral hepatitler gibi bazı enfeksiyon hastalıklarında da MDB görülme olasılığı artmaktadır. Son dönemlerde giderek artmış olan kanıtlar, kronik hepatitli hastalarda psikiyatrik bozuklukların beklenenden daha yüksek oranda görüldüğünü ortaya koymaktadır.</a:t>
            </a:r>
          </a:p>
          <a:p>
            <a:r>
              <a:rPr lang="tr-TR" dirty="0"/>
              <a:t>Kanser olgularında ise en sık görülen psikiyatrik bozukluklardan birisi yine depresyondur. Kanser tanısı alındıktan sonraki ilk aylarda %30-60 hafif depresif belirtiler görülebilirken, MDB görülme oranı %10-20 bulunmuştur.</a:t>
            </a:r>
          </a:p>
        </p:txBody>
      </p:sp>
    </p:spTree>
    <p:extLst>
      <p:ext uri="{BB962C8B-B14F-4D97-AF65-F5344CB8AC3E}">
        <p14:creationId xmlns:p14="http://schemas.microsoft.com/office/powerpoint/2010/main" val="190576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FD123B-2FC5-D1B3-FF9F-C3C3FB708C11}"/>
              </a:ext>
            </a:extLst>
          </p:cNvPr>
          <p:cNvSpPr>
            <a:spLocks noGrp="1"/>
          </p:cNvSpPr>
          <p:nvPr>
            <p:ph type="title"/>
          </p:nvPr>
        </p:nvSpPr>
        <p:spPr/>
        <p:txBody>
          <a:bodyPr/>
          <a:lstStyle/>
          <a:p>
            <a:r>
              <a:rPr lang="tr-TR" dirty="0"/>
              <a:t>Depresyonda Psikiyatrik komorbidite</a:t>
            </a:r>
          </a:p>
        </p:txBody>
      </p:sp>
      <p:sp>
        <p:nvSpPr>
          <p:cNvPr id="3" name="İçerik Yer Tutucusu 2">
            <a:extLst>
              <a:ext uri="{FF2B5EF4-FFF2-40B4-BE49-F238E27FC236}">
                <a16:creationId xmlns:a16="http://schemas.microsoft.com/office/drawing/2014/main" id="{E0D6C028-A32B-A2CD-412C-058634A77F66}"/>
              </a:ext>
            </a:extLst>
          </p:cNvPr>
          <p:cNvSpPr>
            <a:spLocks noGrp="1"/>
          </p:cNvSpPr>
          <p:nvPr>
            <p:ph idx="1"/>
          </p:nvPr>
        </p:nvSpPr>
        <p:spPr/>
        <p:txBody>
          <a:bodyPr/>
          <a:lstStyle/>
          <a:p>
            <a:r>
              <a:rPr lang="tr-TR" dirty="0"/>
              <a:t>Psikiyatrik komorbidite: En yüksek komorbidite, %19,1 ile depresif bozukluklar ile anksiyete bozuklukları arasında bulunmuştur.</a:t>
            </a:r>
          </a:p>
          <a:p>
            <a:r>
              <a:rPr lang="tr-TR" dirty="0"/>
              <a:t>Depresyondaki hastaların en az %50-60’ının yaşam boyu en az bir kez anksiyete bozukluğu geliştirdikleri bildirilmektedir. </a:t>
            </a:r>
          </a:p>
          <a:p>
            <a:r>
              <a:rPr lang="tr-TR" dirty="0"/>
              <a:t>Şizofreni hastalarının ise %50’sinde depresyon komorbiditesi olduğu tahmin edilmekledir.</a:t>
            </a:r>
          </a:p>
        </p:txBody>
      </p:sp>
    </p:spTree>
    <p:extLst>
      <p:ext uri="{BB962C8B-B14F-4D97-AF65-F5344CB8AC3E}">
        <p14:creationId xmlns:p14="http://schemas.microsoft.com/office/powerpoint/2010/main" val="149733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CF170D-5199-C7F2-1EAF-37563D1CACDA}"/>
              </a:ext>
            </a:extLst>
          </p:cNvPr>
          <p:cNvSpPr>
            <a:spLocks noGrp="1"/>
          </p:cNvSpPr>
          <p:nvPr>
            <p:ph type="title"/>
          </p:nvPr>
        </p:nvSpPr>
        <p:spPr/>
        <p:txBody>
          <a:bodyPr/>
          <a:lstStyle/>
          <a:p>
            <a:r>
              <a:rPr lang="tr-TR" dirty="0"/>
              <a:t>tarama</a:t>
            </a:r>
          </a:p>
        </p:txBody>
      </p:sp>
      <p:sp>
        <p:nvSpPr>
          <p:cNvPr id="3" name="İçerik Yer Tutucusu 2">
            <a:extLst>
              <a:ext uri="{FF2B5EF4-FFF2-40B4-BE49-F238E27FC236}">
                <a16:creationId xmlns:a16="http://schemas.microsoft.com/office/drawing/2014/main" id="{8E6E1A84-27B7-42DF-C6AB-4C65596A5B61}"/>
              </a:ext>
            </a:extLst>
          </p:cNvPr>
          <p:cNvSpPr>
            <a:spLocks noGrp="1"/>
          </p:cNvSpPr>
          <p:nvPr>
            <p:ph idx="1"/>
          </p:nvPr>
        </p:nvSpPr>
        <p:spPr/>
        <p:txBody>
          <a:bodyPr/>
          <a:lstStyle/>
          <a:p>
            <a:r>
              <a:rPr lang="tr-TR" dirty="0"/>
              <a:t>Depresyon taramasında hem PHQ-2, hem de PHQ 9 kullanılabilir. </a:t>
            </a:r>
          </a:p>
          <a:p>
            <a:r>
              <a:rPr lang="tr-TR" dirty="0"/>
              <a:t>Rutin tarama için 2 soruluk bir araç olan PHQ-2 kullanılabilir: </a:t>
            </a:r>
          </a:p>
          <a:p>
            <a:r>
              <a:rPr lang="tr-TR" dirty="0"/>
              <a:t>PHQ 9’un </a:t>
            </a:r>
            <a:r>
              <a:rPr lang="tr-TR" b="1" u="sng" dirty="0"/>
              <a:t>depresyon şiddetini </a:t>
            </a:r>
            <a:r>
              <a:rPr lang="tr-TR" dirty="0"/>
              <a:t>ölçme konusunda geçerliliği yapılmış ve </a:t>
            </a:r>
            <a:r>
              <a:rPr lang="tr-TR" b="1" u="sng" dirty="0"/>
              <a:t>birinci basamak ortamında depresyonun tarama ve izleminde</a:t>
            </a:r>
            <a:r>
              <a:rPr lang="tr-TR" dirty="0"/>
              <a:t> geçerli bir araç olduğu kanıtlanmıştır.</a:t>
            </a:r>
          </a:p>
        </p:txBody>
      </p:sp>
    </p:spTree>
    <p:extLst>
      <p:ext uri="{BB962C8B-B14F-4D97-AF65-F5344CB8AC3E}">
        <p14:creationId xmlns:p14="http://schemas.microsoft.com/office/powerpoint/2010/main" val="26036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07214A-724A-ABF4-A921-4D6CECABF8A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8A0F811-7CD1-979E-AB41-2F51DCED1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014" y="1440884"/>
            <a:ext cx="7965650" cy="4601097"/>
          </a:xfrm>
        </p:spPr>
      </p:pic>
    </p:spTree>
    <p:extLst>
      <p:ext uri="{BB962C8B-B14F-4D97-AF65-F5344CB8AC3E}">
        <p14:creationId xmlns:p14="http://schemas.microsoft.com/office/powerpoint/2010/main" val="129534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CECA55-5C38-A733-A023-05C6F3C5C7AA}"/>
              </a:ext>
            </a:extLst>
          </p:cNvPr>
          <p:cNvSpPr>
            <a:spLocks noGrp="1"/>
          </p:cNvSpPr>
          <p:nvPr>
            <p:ph type="title"/>
          </p:nvPr>
        </p:nvSpPr>
        <p:spPr/>
        <p:txBody>
          <a:bodyPr/>
          <a:lstStyle/>
          <a:p>
            <a:r>
              <a:rPr lang="tr-TR" dirty="0"/>
              <a:t>tanı</a:t>
            </a:r>
          </a:p>
        </p:txBody>
      </p:sp>
      <p:sp>
        <p:nvSpPr>
          <p:cNvPr id="3" name="İçerik Yer Tutucusu 2">
            <a:extLst>
              <a:ext uri="{FF2B5EF4-FFF2-40B4-BE49-F238E27FC236}">
                <a16:creationId xmlns:a16="http://schemas.microsoft.com/office/drawing/2014/main" id="{831F01AB-3F56-6993-7DE7-DFEE01FC7A79}"/>
              </a:ext>
            </a:extLst>
          </p:cNvPr>
          <p:cNvSpPr>
            <a:spLocks noGrp="1"/>
          </p:cNvSpPr>
          <p:nvPr>
            <p:ph idx="1"/>
          </p:nvPr>
        </p:nvSpPr>
        <p:spPr/>
        <p:txBody>
          <a:bodyPr>
            <a:normAutofit fontScale="70000" lnSpcReduction="20000"/>
          </a:bodyPr>
          <a:lstStyle/>
          <a:p>
            <a:r>
              <a:rPr lang="tr-TR" b="1" dirty="0"/>
              <a:t>Ardışık iki hafta boyunca </a:t>
            </a:r>
            <a:r>
              <a:rPr lang="tr-TR" dirty="0"/>
              <a:t>neredeyse her gün, günün büyük kısmında ortaya çıkan aşağıdaki semptomlardan </a:t>
            </a:r>
            <a:r>
              <a:rPr lang="tr-TR" u="sng" dirty="0"/>
              <a:t>en az beş tanesinin </a:t>
            </a:r>
            <a:r>
              <a:rPr lang="tr-TR" dirty="0"/>
              <a:t>bulunması gerekir. Semptomlardan biri depresif ruh hali veya ilgi/istek kaybı olmak zorundadır. </a:t>
            </a:r>
          </a:p>
          <a:p>
            <a:r>
              <a:rPr lang="tr-TR" dirty="0"/>
              <a:t>Depresif ruh hali-üzüntü, çökkünlük, boşluk, çaresizlik hissi; </a:t>
            </a:r>
          </a:p>
          <a:p>
            <a:r>
              <a:rPr lang="tr-TR" dirty="0"/>
              <a:t>İlgi ve zevk kaybı; </a:t>
            </a:r>
          </a:p>
          <a:p>
            <a:r>
              <a:rPr lang="tr-TR" dirty="0"/>
              <a:t>Uykusuzluk veya aşırı uyuma; </a:t>
            </a:r>
          </a:p>
          <a:p>
            <a:r>
              <a:rPr lang="tr-TR" dirty="0"/>
              <a:t>İştah kaybı ya da kilo değişikliği; </a:t>
            </a:r>
          </a:p>
          <a:p>
            <a:r>
              <a:rPr lang="tr-TR" dirty="0"/>
              <a:t>Psikomotor retardasyon veya ajitasyon; </a:t>
            </a:r>
          </a:p>
          <a:p>
            <a:r>
              <a:rPr lang="tr-TR" dirty="0"/>
              <a:t>Düşük enerji; </a:t>
            </a:r>
          </a:p>
          <a:p>
            <a:r>
              <a:rPr lang="tr-TR" dirty="0"/>
              <a:t>Kötü konsantrasyon; </a:t>
            </a:r>
          </a:p>
          <a:p>
            <a:r>
              <a:rPr lang="tr-TR" dirty="0"/>
              <a:t>Değersizlik veya suçluluk düşünceleri; </a:t>
            </a:r>
          </a:p>
          <a:p>
            <a:r>
              <a:rPr lang="tr-TR" dirty="0"/>
              <a:t>Tekrarlayan ölüm veya intihar düşünceleri </a:t>
            </a:r>
          </a:p>
          <a:p>
            <a:r>
              <a:rPr lang="tr-TR" dirty="0"/>
              <a:t>Buna ek olarak, bu belirtiler önemli sıkıntıya yol açabilir veya psikososyal fonksiyonlarda bozukluğa sebep olabilir ve </a:t>
            </a:r>
            <a:r>
              <a:rPr lang="tr-TR" b="1" u="sng" dirty="0"/>
              <a:t>bu belirtiler madde kullanımının ya da genel tıbbi bir durumun fizyolojik etkilerine bağlı değildir.</a:t>
            </a:r>
          </a:p>
        </p:txBody>
      </p:sp>
    </p:spTree>
    <p:extLst>
      <p:ext uri="{BB962C8B-B14F-4D97-AF65-F5344CB8AC3E}">
        <p14:creationId xmlns:p14="http://schemas.microsoft.com/office/powerpoint/2010/main" val="406218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369274-7CF4-1CCD-F9B5-3CF02280408F}"/>
              </a:ext>
            </a:extLst>
          </p:cNvPr>
          <p:cNvSpPr>
            <a:spLocks noGrp="1"/>
          </p:cNvSpPr>
          <p:nvPr>
            <p:ph type="title"/>
          </p:nvPr>
        </p:nvSpPr>
        <p:spPr/>
        <p:txBody>
          <a:bodyPr/>
          <a:lstStyle/>
          <a:p>
            <a:r>
              <a:rPr lang="tr-TR" dirty="0" err="1"/>
              <a:t>icd</a:t>
            </a:r>
            <a:endParaRPr lang="tr-TR" dirty="0"/>
          </a:p>
        </p:txBody>
      </p:sp>
      <p:sp>
        <p:nvSpPr>
          <p:cNvPr id="3" name="İçerik Yer Tutucusu 2">
            <a:extLst>
              <a:ext uri="{FF2B5EF4-FFF2-40B4-BE49-F238E27FC236}">
                <a16:creationId xmlns:a16="http://schemas.microsoft.com/office/drawing/2014/main" id="{B56C42FB-8CC2-1B2D-9902-8F61A681EF71}"/>
              </a:ext>
            </a:extLst>
          </p:cNvPr>
          <p:cNvSpPr>
            <a:spLocks noGrp="1"/>
          </p:cNvSpPr>
          <p:nvPr>
            <p:ph idx="1"/>
          </p:nvPr>
        </p:nvSpPr>
        <p:spPr/>
        <p:txBody>
          <a:bodyPr>
            <a:normAutofit fontScale="62500" lnSpcReduction="20000"/>
          </a:bodyPr>
          <a:lstStyle/>
          <a:p>
            <a:r>
              <a:rPr lang="tr-TR" b="1" dirty="0"/>
              <a:t>F32 Depresif Dönem</a:t>
            </a:r>
          </a:p>
          <a:p>
            <a:r>
              <a:rPr lang="tr-TR" dirty="0"/>
              <a:t>F32.0 Hafif depresif dönem.00 Somatik sendrom olmadan.01 Somatik sendrom ile</a:t>
            </a:r>
          </a:p>
          <a:p>
            <a:r>
              <a:rPr lang="tr-TR" dirty="0"/>
              <a:t>F32.1 Orta dereceli depresif dönem.10 Somatik sendrom olmadan.11 Somatik sendrom ile</a:t>
            </a:r>
          </a:p>
          <a:p>
            <a:r>
              <a:rPr lang="tr-TR" dirty="0"/>
              <a:t>F32.2 Şiddetli depresif dönem (psikotik belirtiler olmadan)</a:t>
            </a:r>
          </a:p>
          <a:p>
            <a:r>
              <a:rPr lang="tr-TR" dirty="0"/>
              <a:t>F32.3 Şiddetli depresif dönem (psikotik belirtilerle)</a:t>
            </a:r>
          </a:p>
          <a:p>
            <a:r>
              <a:rPr lang="tr-TR" dirty="0"/>
              <a:t>F32.8 Diğer depresif dönemler</a:t>
            </a:r>
          </a:p>
          <a:p>
            <a:r>
              <a:rPr lang="tr-TR" dirty="0"/>
              <a:t>F32.9 Belirtilmemiş depresif dönem</a:t>
            </a:r>
          </a:p>
          <a:p>
            <a:r>
              <a:rPr lang="tr-TR" b="1" dirty="0"/>
              <a:t>F33 Tekrarlayan Depresif Bozukluk</a:t>
            </a:r>
          </a:p>
          <a:p>
            <a:r>
              <a:rPr lang="tr-TR" dirty="0"/>
              <a:t>F33.0 Tekrarlayan depresif bozukluk, mevcut dönem hafif.00 Somatik sendrom olmadan.01 Somatik sendrom ile</a:t>
            </a:r>
          </a:p>
          <a:p>
            <a:r>
              <a:rPr lang="tr-TR" dirty="0"/>
              <a:t>F33.1 Tekrarlayan depresif bozukluk, mevcut dönem orta dereceli.10 Somatik sendrom olmadan.11 Somatik sendrom ile</a:t>
            </a:r>
          </a:p>
          <a:p>
            <a:r>
              <a:rPr lang="tr-TR" dirty="0"/>
              <a:t>F33.2 Tekrarlayan depresif bozukluk, mevcut dönem şiddetli (psikotik belirtiler olmadan)</a:t>
            </a:r>
          </a:p>
          <a:p>
            <a:r>
              <a:rPr lang="tr-TR" dirty="0"/>
              <a:t>F33.3 Tekrarlayan depresif bozukluk, mevcut dönem şiddetli (psikotik belirtilerle)F33.4 Tekrarlayan depresif bozukluk, şu anda remisyon döneminde</a:t>
            </a:r>
          </a:p>
          <a:p>
            <a:r>
              <a:rPr lang="tr-TR" dirty="0"/>
              <a:t>F33.8 Diğer tekrarlayan depresif bozukluklarF33.9 Belirtilmemiş tekrarlayan depresif bozukluk</a:t>
            </a:r>
          </a:p>
        </p:txBody>
      </p:sp>
    </p:spTree>
    <p:extLst>
      <p:ext uri="{BB962C8B-B14F-4D97-AF65-F5344CB8AC3E}">
        <p14:creationId xmlns:p14="http://schemas.microsoft.com/office/powerpoint/2010/main" val="10639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A45677-A6FD-F376-1066-309F35216E3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D767ECA-2635-2A7C-9BAA-E162B1BD7969}"/>
              </a:ext>
            </a:extLst>
          </p:cNvPr>
          <p:cNvSpPr>
            <a:spLocks noGrp="1"/>
          </p:cNvSpPr>
          <p:nvPr>
            <p:ph idx="1"/>
          </p:nvPr>
        </p:nvSpPr>
        <p:spPr>
          <a:xfrm>
            <a:off x="1251678" y="2286001"/>
            <a:ext cx="5724157" cy="3593591"/>
          </a:xfrm>
        </p:spPr>
        <p:txBody>
          <a:bodyPr/>
          <a:lstStyle/>
          <a:p>
            <a:r>
              <a:rPr lang="tr-TR" dirty="0"/>
              <a:t>Ruh sağlığı, sadece ruhsal bozuklukların yokluğu değil; aynı zamanda insanların yaşamlarının stresleriyle başa çıkabildiği, üretken ve verimli olabildiği ve topluluklarına katkı sağlayabildiği bir refah </a:t>
            </a:r>
            <a:r>
              <a:rPr lang="tr-TR" dirty="0" err="1"/>
              <a:t>durumudur.Ruh</a:t>
            </a:r>
            <a:r>
              <a:rPr lang="tr-TR" dirty="0"/>
              <a:t> sağlığı, sağlığın ayrılmaz bir parçasıdır ve fiziksel sağlıktan ayrı düşünülemez.</a:t>
            </a:r>
          </a:p>
        </p:txBody>
      </p:sp>
      <p:pic>
        <p:nvPicPr>
          <p:cNvPr id="5" name="Resim 4">
            <a:extLst>
              <a:ext uri="{FF2B5EF4-FFF2-40B4-BE49-F238E27FC236}">
                <a16:creationId xmlns:a16="http://schemas.microsoft.com/office/drawing/2014/main" id="{9269AF1F-26E4-C411-B0BC-B9BB4771E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163" y="1418735"/>
            <a:ext cx="3682610" cy="3838689"/>
          </a:xfrm>
          <a:prstGeom prst="ellipse">
            <a:avLst/>
          </a:prstGeom>
          <a:ln>
            <a:noFill/>
          </a:ln>
          <a:effectLst>
            <a:softEdge rad="112500"/>
          </a:effectLst>
        </p:spPr>
      </p:pic>
    </p:spTree>
    <p:extLst>
      <p:ext uri="{BB962C8B-B14F-4D97-AF65-F5344CB8AC3E}">
        <p14:creationId xmlns:p14="http://schemas.microsoft.com/office/powerpoint/2010/main" val="624721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B0CA62-773D-1571-F87E-D0BF6472C0C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83FA98F-3536-0131-20AC-5D4CBC4211E9}"/>
              </a:ext>
            </a:extLst>
          </p:cNvPr>
          <p:cNvSpPr>
            <a:spLocks noGrp="1"/>
          </p:cNvSpPr>
          <p:nvPr>
            <p:ph idx="1"/>
          </p:nvPr>
        </p:nvSpPr>
        <p:spPr/>
        <p:txBody>
          <a:bodyPr/>
          <a:lstStyle/>
          <a:p>
            <a:r>
              <a:rPr lang="tr-TR" dirty="0"/>
              <a:t>"Somatik </a:t>
            </a:r>
            <a:r>
              <a:rPr lang="tr-TR" dirty="0" err="1"/>
              <a:t>Sendrom"un</a:t>
            </a:r>
            <a:r>
              <a:rPr lang="tr-TR" dirty="0"/>
              <a:t> Özellikleri</a:t>
            </a:r>
          </a:p>
          <a:p>
            <a:r>
              <a:rPr lang="tr-TR" dirty="0"/>
              <a:t>Bazı depresif belirtiler özel klinik öneme sahiptir ve "somatik belirtiler" olarak </a:t>
            </a:r>
            <a:r>
              <a:rPr lang="tr-TR" dirty="0" err="1"/>
              <a:t>adlandırılır.Tipik</a:t>
            </a:r>
            <a:r>
              <a:rPr lang="tr-TR" dirty="0"/>
              <a:t> somatik belirtiler </a:t>
            </a:r>
            <a:r>
              <a:rPr lang="tr-TR" dirty="0" err="1"/>
              <a:t>şunlardır:Normalde</a:t>
            </a:r>
            <a:r>
              <a:rPr lang="tr-TR" dirty="0"/>
              <a:t> zevk alınan aktivitelerde ilgi veya zevk </a:t>
            </a:r>
            <a:r>
              <a:rPr lang="tr-TR" dirty="0" err="1"/>
              <a:t>kaybı,Normalde</a:t>
            </a:r>
            <a:r>
              <a:rPr lang="tr-TR" dirty="0"/>
              <a:t> keyif veren çevresel uyaranlara duygusal </a:t>
            </a:r>
            <a:r>
              <a:rPr lang="tr-TR" dirty="0" err="1"/>
              <a:t>tepkisizlik,Sabahları</a:t>
            </a:r>
            <a:r>
              <a:rPr lang="tr-TR" dirty="0"/>
              <a:t> normalden iki saat veya daha erken </a:t>
            </a:r>
            <a:r>
              <a:rPr lang="tr-TR" dirty="0" err="1"/>
              <a:t>uyanma,Sabah</a:t>
            </a:r>
            <a:r>
              <a:rPr lang="tr-TR" dirty="0"/>
              <a:t> saatlerinde depresif ruh halinin </a:t>
            </a:r>
            <a:r>
              <a:rPr lang="tr-TR" dirty="0" err="1"/>
              <a:t>kötüleşmesi,Psikomotor</a:t>
            </a:r>
            <a:r>
              <a:rPr lang="tr-TR" dirty="0"/>
              <a:t> retardasyon (hareketlerde yavaşlama) veya ajitasyon (huzursuzluk),İştah </a:t>
            </a:r>
            <a:r>
              <a:rPr lang="tr-TR" dirty="0" err="1"/>
              <a:t>kaybı,Kilo</a:t>
            </a:r>
            <a:r>
              <a:rPr lang="tr-TR" dirty="0"/>
              <a:t> kaybı (genellikle son bir ay içinde vücut ağırlığının %5 veya daha fazlası),Libido </a:t>
            </a:r>
            <a:r>
              <a:rPr lang="tr-TR" dirty="0" err="1"/>
              <a:t>kaybı.Not</a:t>
            </a:r>
            <a:r>
              <a:rPr lang="tr-TR" dirty="0"/>
              <a:t>: Genellikle dört veya daha fazla somatik belirti mevcutsa, "somatik </a:t>
            </a:r>
            <a:r>
              <a:rPr lang="tr-TR" dirty="0" err="1"/>
              <a:t>sendrom"un</a:t>
            </a:r>
            <a:r>
              <a:rPr lang="tr-TR" dirty="0"/>
              <a:t> varlığı kabul edilir.</a:t>
            </a:r>
          </a:p>
        </p:txBody>
      </p:sp>
    </p:spTree>
    <p:extLst>
      <p:ext uri="{BB962C8B-B14F-4D97-AF65-F5344CB8AC3E}">
        <p14:creationId xmlns:p14="http://schemas.microsoft.com/office/powerpoint/2010/main" val="1382088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00347E-2DED-79AC-0AA2-AFD7A5C5E291}"/>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496439FE-BF4D-D8D0-1B3B-652583AC92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8995"/>
          <a:stretch/>
        </p:blipFill>
        <p:spPr>
          <a:xfrm>
            <a:off x="2450929" y="1720991"/>
            <a:ext cx="7290142" cy="3719944"/>
          </a:xfrm>
        </p:spPr>
      </p:pic>
    </p:spTree>
    <p:extLst>
      <p:ext uri="{BB962C8B-B14F-4D97-AF65-F5344CB8AC3E}">
        <p14:creationId xmlns:p14="http://schemas.microsoft.com/office/powerpoint/2010/main" val="369262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2C06F-95E6-F93E-153C-044F73BF7DA6}"/>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5D72EB16-7C95-352F-3D83-DC7A23264B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555" y="1631950"/>
            <a:ext cx="7126665" cy="3854450"/>
          </a:xfrm>
          <a:prstGeom prst="rect">
            <a:avLst/>
          </a:prstGeom>
        </p:spPr>
      </p:pic>
    </p:spTree>
    <p:extLst>
      <p:ext uri="{BB962C8B-B14F-4D97-AF65-F5344CB8AC3E}">
        <p14:creationId xmlns:p14="http://schemas.microsoft.com/office/powerpoint/2010/main" val="335308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918391-4D9F-F444-08D3-A910F46F77DB}"/>
              </a:ext>
            </a:extLst>
          </p:cNvPr>
          <p:cNvSpPr>
            <a:spLocks noGrp="1"/>
          </p:cNvSpPr>
          <p:nvPr>
            <p:ph type="title"/>
          </p:nvPr>
        </p:nvSpPr>
        <p:spPr/>
        <p:txBody>
          <a:bodyPr/>
          <a:lstStyle/>
          <a:p>
            <a:endParaRPr lang="tr-TR"/>
          </a:p>
        </p:txBody>
      </p:sp>
      <p:pic>
        <p:nvPicPr>
          <p:cNvPr id="9" name="İçerik Yer Tutucusu 8">
            <a:extLst>
              <a:ext uri="{FF2B5EF4-FFF2-40B4-BE49-F238E27FC236}">
                <a16:creationId xmlns:a16="http://schemas.microsoft.com/office/drawing/2014/main" id="{FB98F6F8-51D7-E358-1FD9-4888DE653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394" y="1498862"/>
            <a:ext cx="7249212" cy="3860276"/>
          </a:xfrm>
          <a:prstGeom prst="rect">
            <a:avLst/>
          </a:prstGeom>
        </p:spPr>
      </p:pic>
    </p:spTree>
    <p:extLst>
      <p:ext uri="{BB962C8B-B14F-4D97-AF65-F5344CB8AC3E}">
        <p14:creationId xmlns:p14="http://schemas.microsoft.com/office/powerpoint/2010/main" val="210722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E31EB-19AE-B325-9B62-38AEFC0D0CF8}"/>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17BE414B-AC0C-AE82-084A-9C2CF2ACCC58}"/>
              </a:ext>
            </a:extLst>
          </p:cNvPr>
          <p:cNvSpPr>
            <a:spLocks noGrp="1"/>
          </p:cNvSpPr>
          <p:nvPr>
            <p:ph idx="1"/>
          </p:nvPr>
        </p:nvSpPr>
        <p:spPr/>
        <p:txBody>
          <a:bodyPr/>
          <a:lstStyle/>
          <a:p>
            <a:r>
              <a:rPr lang="tr-TR" dirty="0"/>
              <a:t>En ideal model İşbirlikçi bakım yaklaşımıdır. Bu modelde hasta ile genel koordinatörü çoğunlukla </a:t>
            </a:r>
            <a:r>
              <a:rPr lang="tr-TR" b="1" dirty="0"/>
              <a:t>aile hekimi </a:t>
            </a:r>
            <a:r>
              <a:rPr lang="tr-TR" dirty="0"/>
              <a:t>olan bir ekip ilgilenir. Ekibin içinde gerekli zamanlarda konsültasyon istenecek veya hastanın sevk edileceği bir </a:t>
            </a:r>
            <a:r>
              <a:rPr lang="tr-TR" b="1" dirty="0"/>
              <a:t>psikiyatrist</a:t>
            </a:r>
            <a:r>
              <a:rPr lang="tr-TR" dirty="0"/>
              <a:t>, değişik psikoterapi yöntemleri uygulayan bir klinik </a:t>
            </a:r>
            <a:r>
              <a:rPr lang="tr-TR" b="1" dirty="0"/>
              <a:t>psikolog</a:t>
            </a:r>
            <a:r>
              <a:rPr lang="tr-TR" dirty="0"/>
              <a:t> ve / veya </a:t>
            </a:r>
            <a:r>
              <a:rPr lang="tr-TR" b="1" dirty="0"/>
              <a:t>sosyal hizmetlerle </a:t>
            </a:r>
            <a:r>
              <a:rPr lang="tr-TR" dirty="0"/>
              <a:t>sorumlu bir görevli yer alır</a:t>
            </a:r>
          </a:p>
          <a:p>
            <a:r>
              <a:rPr lang="tr-TR" dirty="0"/>
              <a:t>Genellikle </a:t>
            </a:r>
            <a:r>
              <a:rPr lang="tr-TR" dirty="0" err="1"/>
              <a:t>subklinik</a:t>
            </a:r>
            <a:r>
              <a:rPr lang="tr-TR" dirty="0"/>
              <a:t> veya hafif klinik belirtileri olan hastalarda farmakoterapi ilk tedavi tercih olmaz. Farmakolojik tedavinin yanı sıra psikoterapi ve yaşam tarzı değişiklikleri çok başarılı klinik sonuç </a:t>
            </a:r>
            <a:r>
              <a:rPr lang="tr-TR" dirty="0" err="1"/>
              <a:t>verebilir.Yapılan</a:t>
            </a:r>
            <a:r>
              <a:rPr lang="tr-TR" dirty="0"/>
              <a:t> çalışmalar farmakoterapi ve psikoterapinin beraber uygulandığı durumlarda tek başlarına olduğundan daha iyi sonuç verdiğini göstermektedir.</a:t>
            </a:r>
          </a:p>
        </p:txBody>
      </p:sp>
    </p:spTree>
    <p:extLst>
      <p:ext uri="{BB962C8B-B14F-4D97-AF65-F5344CB8AC3E}">
        <p14:creationId xmlns:p14="http://schemas.microsoft.com/office/powerpoint/2010/main" val="2855998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81A8F8-5D8C-9FDC-3DC3-BFD964D7DE6F}"/>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23B91DE5-D1F7-378E-2011-451129EFDED2}"/>
              </a:ext>
            </a:extLst>
          </p:cNvPr>
          <p:cNvSpPr>
            <a:spLocks noGrp="1"/>
          </p:cNvSpPr>
          <p:nvPr>
            <p:ph idx="1"/>
          </p:nvPr>
        </p:nvSpPr>
        <p:spPr/>
        <p:txBody>
          <a:bodyPr/>
          <a:lstStyle/>
          <a:p>
            <a:r>
              <a:rPr lang="tr-TR" dirty="0"/>
              <a:t>Hastanın özelliklerine göre tercih edilen bir </a:t>
            </a:r>
            <a:r>
              <a:rPr lang="tr-TR" dirty="0" err="1"/>
              <a:t>antidepresif</a:t>
            </a:r>
            <a:r>
              <a:rPr lang="tr-TR" dirty="0"/>
              <a:t> ilaç en az altı hafta kullanılmalıdır. Bu süreden önce yan etki nedeniyle gerekmedikçe farklı bir ilaca geçilmemelidir. Altı hafta sonra eğer gerekli klinik cevap hastada izlenmemişse başka bir alternatif antidepresan ilaç grubuna geçilebilir.</a:t>
            </a:r>
          </a:p>
          <a:p>
            <a:r>
              <a:rPr lang="tr-TR" dirty="0"/>
              <a:t>Daha önceden depresyon tedavisi alan bir hastada yan etkisi olmadan fayda görülen bir antidepresan ilaç grubu varsa tedavi için ilk tercih olarak seçilmelidir. </a:t>
            </a:r>
          </a:p>
        </p:txBody>
      </p:sp>
    </p:spTree>
    <p:extLst>
      <p:ext uri="{BB962C8B-B14F-4D97-AF65-F5344CB8AC3E}">
        <p14:creationId xmlns:p14="http://schemas.microsoft.com/office/powerpoint/2010/main" val="107867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762B21-C927-792D-6AEF-EA4AB80B4B4A}"/>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69962DF6-B616-3151-E7FC-BF06B61A3CE5}"/>
              </a:ext>
            </a:extLst>
          </p:cNvPr>
          <p:cNvSpPr>
            <a:spLocks noGrp="1"/>
          </p:cNvSpPr>
          <p:nvPr>
            <p:ph idx="1"/>
          </p:nvPr>
        </p:nvSpPr>
        <p:spPr/>
        <p:txBody>
          <a:bodyPr/>
          <a:lstStyle/>
          <a:p>
            <a:r>
              <a:rPr lang="tr-TR" dirty="0"/>
              <a:t>Hastada iyileşme sağlandıktan sonra elde edildikten sonra tedaviye aynı dozda 6 ay-1 yıl daha devam edilmelidir. Bazı hallerde sık tekrarlayan depresyon atakları olan hastalarda fayda sağlayan ilaca ömür boyu devam edilmesi önerilmektedir. </a:t>
            </a:r>
          </a:p>
        </p:txBody>
      </p:sp>
    </p:spTree>
    <p:extLst>
      <p:ext uri="{BB962C8B-B14F-4D97-AF65-F5344CB8AC3E}">
        <p14:creationId xmlns:p14="http://schemas.microsoft.com/office/powerpoint/2010/main" val="590068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798D01-D086-CE2F-56CD-0C8CEB5B074D}"/>
              </a:ext>
            </a:extLst>
          </p:cNvPr>
          <p:cNvSpPr>
            <a:spLocks noGrp="1"/>
          </p:cNvSpPr>
          <p:nvPr>
            <p:ph type="title"/>
          </p:nvPr>
        </p:nvSpPr>
        <p:spPr/>
        <p:txBody>
          <a:bodyPr/>
          <a:lstStyle/>
          <a:p>
            <a:r>
              <a:rPr lang="tr-TR" dirty="0"/>
              <a:t>Seçici Serotonin Gerialım İnhibitörleri (SSRI)</a:t>
            </a:r>
          </a:p>
        </p:txBody>
      </p:sp>
      <p:sp>
        <p:nvSpPr>
          <p:cNvPr id="3" name="İçerik Yer Tutucusu 2">
            <a:extLst>
              <a:ext uri="{FF2B5EF4-FFF2-40B4-BE49-F238E27FC236}">
                <a16:creationId xmlns:a16="http://schemas.microsoft.com/office/drawing/2014/main" id="{D98693A0-31AF-0F9A-AB39-563F5A642B06}"/>
              </a:ext>
            </a:extLst>
          </p:cNvPr>
          <p:cNvSpPr>
            <a:spLocks noGrp="1"/>
          </p:cNvSpPr>
          <p:nvPr>
            <p:ph idx="1"/>
          </p:nvPr>
        </p:nvSpPr>
        <p:spPr>
          <a:xfrm>
            <a:off x="1251679" y="2286001"/>
            <a:ext cx="6723398" cy="3593591"/>
          </a:xfrm>
        </p:spPr>
        <p:txBody>
          <a:bodyPr>
            <a:normAutofit fontScale="92500" lnSpcReduction="20000"/>
          </a:bodyPr>
          <a:lstStyle/>
          <a:p>
            <a:r>
              <a:rPr lang="tr-TR" dirty="0"/>
              <a:t>Postsinaptik sinir ucunda </a:t>
            </a:r>
            <a:r>
              <a:rPr lang="tr-TR" dirty="0" err="1"/>
              <a:t>serotin</a:t>
            </a:r>
            <a:r>
              <a:rPr lang="tr-TR" dirty="0"/>
              <a:t> maddesinin (5-Hidroksitriptamin) </a:t>
            </a:r>
            <a:r>
              <a:rPr lang="tr-TR" dirty="0" err="1"/>
              <a:t>presnaptik</a:t>
            </a:r>
            <a:r>
              <a:rPr lang="tr-TR" dirty="0"/>
              <a:t> uç tarafından geri emilmesini engelleyerek etki gösterirler. </a:t>
            </a:r>
          </a:p>
          <a:p>
            <a:r>
              <a:rPr lang="tr-TR" dirty="0"/>
              <a:t>Doz değişikliği ayda bir yapılmalıdır. </a:t>
            </a:r>
          </a:p>
          <a:p>
            <a:r>
              <a:rPr lang="tr-TR" dirty="0"/>
              <a:t>Yüksek dozda toksik etkileri sınırlıdır. </a:t>
            </a:r>
          </a:p>
          <a:p>
            <a:r>
              <a:rPr lang="tr-TR" dirty="0"/>
              <a:t>Yan etkileri arasında cinsel disfonksiyon bozukluğu, kilo artışı, </a:t>
            </a:r>
            <a:r>
              <a:rPr lang="tr-TR" dirty="0" err="1"/>
              <a:t>gastrointestinal</a:t>
            </a:r>
            <a:r>
              <a:rPr lang="tr-TR" dirty="0"/>
              <a:t> yan etkiler, yorgunluk ve ajitasyon sayılabilir. Cinsel yan etkiler arasında libido kaybı, ereksiyon problemleri ve geç boşalma izlenebilir. </a:t>
            </a:r>
          </a:p>
          <a:p>
            <a:r>
              <a:rPr lang="tr-TR" dirty="0"/>
              <a:t>Gelişmiş güvenlik ve </a:t>
            </a:r>
            <a:r>
              <a:rPr lang="tr-TR" dirty="0" err="1"/>
              <a:t>tolerabilite</a:t>
            </a:r>
            <a:r>
              <a:rPr lang="tr-TR" dirty="0"/>
              <a:t> özellikleri sebebiyle birinci basamakta oldukça sık kullanılırlar. </a:t>
            </a:r>
          </a:p>
        </p:txBody>
      </p:sp>
      <p:pic>
        <p:nvPicPr>
          <p:cNvPr id="5" name="Resim 4">
            <a:extLst>
              <a:ext uri="{FF2B5EF4-FFF2-40B4-BE49-F238E27FC236}">
                <a16:creationId xmlns:a16="http://schemas.microsoft.com/office/drawing/2014/main" id="{92CDC443-91A3-B803-221A-1CC2D798D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774" y="1404687"/>
            <a:ext cx="2413262" cy="2413262"/>
          </a:xfrm>
          <a:prstGeom prst="ellipse">
            <a:avLst/>
          </a:prstGeom>
          <a:ln>
            <a:noFill/>
          </a:ln>
          <a:effectLst>
            <a:softEdge rad="112500"/>
          </a:effectLst>
        </p:spPr>
      </p:pic>
      <p:pic>
        <p:nvPicPr>
          <p:cNvPr id="9" name="Resim 8">
            <a:extLst>
              <a:ext uri="{FF2B5EF4-FFF2-40B4-BE49-F238E27FC236}">
                <a16:creationId xmlns:a16="http://schemas.microsoft.com/office/drawing/2014/main" id="{E0366165-D455-5DBB-8297-ED5F0F394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764" y="3221610"/>
            <a:ext cx="3422339" cy="2500837"/>
          </a:xfrm>
          <a:prstGeom prst="ellipse">
            <a:avLst/>
          </a:prstGeom>
          <a:ln>
            <a:noFill/>
          </a:ln>
          <a:effectLst>
            <a:softEdge rad="112500"/>
          </a:effectLst>
        </p:spPr>
      </p:pic>
    </p:spTree>
    <p:extLst>
      <p:ext uri="{BB962C8B-B14F-4D97-AF65-F5344CB8AC3E}">
        <p14:creationId xmlns:p14="http://schemas.microsoft.com/office/powerpoint/2010/main" val="4224729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F0F6EE-5B7E-AD67-DE8C-F9BFC5719EB5}"/>
              </a:ext>
            </a:extLst>
          </p:cNvPr>
          <p:cNvSpPr>
            <a:spLocks noGrp="1"/>
          </p:cNvSpPr>
          <p:nvPr>
            <p:ph type="title"/>
          </p:nvPr>
        </p:nvSpPr>
        <p:spPr/>
        <p:txBody>
          <a:bodyPr/>
          <a:lstStyle/>
          <a:p>
            <a:r>
              <a:rPr lang="tr-TR" dirty="0"/>
              <a:t>Serotonin Noradrenalin Gerialım İnhibitörleri (SNRI)</a:t>
            </a:r>
          </a:p>
        </p:txBody>
      </p:sp>
      <p:sp>
        <p:nvSpPr>
          <p:cNvPr id="3" name="İçerik Yer Tutucusu 2">
            <a:extLst>
              <a:ext uri="{FF2B5EF4-FFF2-40B4-BE49-F238E27FC236}">
                <a16:creationId xmlns:a16="http://schemas.microsoft.com/office/drawing/2014/main" id="{D800ECE2-8E80-E1CB-92E8-439B4C6F2D20}"/>
              </a:ext>
            </a:extLst>
          </p:cNvPr>
          <p:cNvSpPr>
            <a:spLocks noGrp="1"/>
          </p:cNvSpPr>
          <p:nvPr>
            <p:ph idx="1"/>
          </p:nvPr>
        </p:nvSpPr>
        <p:spPr/>
        <p:txBody>
          <a:bodyPr/>
          <a:lstStyle/>
          <a:p>
            <a:r>
              <a:rPr lang="tr-TR" dirty="0"/>
              <a:t>hem serotonerjik hem de noradrenerjik sistemler üzerinden etkilerini gösterirler</a:t>
            </a:r>
          </a:p>
          <a:p>
            <a:r>
              <a:rPr lang="tr-TR" dirty="0"/>
              <a:t>Düşük dozlarda serotonerjik, yüksek dozlarda ise noradrenerjik sistemler üzerinde etkilidirler.</a:t>
            </a:r>
          </a:p>
          <a:p>
            <a:r>
              <a:rPr lang="tr-TR" dirty="0"/>
              <a:t>yan etki profili </a:t>
            </a:r>
            <a:r>
              <a:rPr lang="tr-TR" dirty="0" err="1"/>
              <a:t>SSRI’lara</a:t>
            </a:r>
            <a:r>
              <a:rPr lang="tr-TR" dirty="0"/>
              <a:t> benzemektedir. </a:t>
            </a:r>
          </a:p>
          <a:p>
            <a:r>
              <a:rPr lang="tr-TR" dirty="0"/>
              <a:t>Klinikte ilk tedavi seçeneği olarak tercih edilebilecekleri gibi SSRI tedavisinin başarısız olduğu durumlarda ikinci tercih olarak kullanılabilirler.</a:t>
            </a:r>
          </a:p>
        </p:txBody>
      </p:sp>
    </p:spTree>
    <p:extLst>
      <p:ext uri="{BB962C8B-B14F-4D97-AF65-F5344CB8AC3E}">
        <p14:creationId xmlns:p14="http://schemas.microsoft.com/office/powerpoint/2010/main" val="18427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BABCEB-7C3D-95BA-F472-3588182069E9}"/>
              </a:ext>
            </a:extLst>
          </p:cNvPr>
          <p:cNvSpPr>
            <a:spLocks noGrp="1"/>
          </p:cNvSpPr>
          <p:nvPr>
            <p:ph type="title"/>
          </p:nvPr>
        </p:nvSpPr>
        <p:spPr/>
        <p:txBody>
          <a:bodyPr/>
          <a:lstStyle/>
          <a:p>
            <a:r>
              <a:rPr lang="tr-TR" dirty="0" err="1"/>
              <a:t>Trisiklik</a:t>
            </a:r>
            <a:r>
              <a:rPr lang="tr-TR" dirty="0"/>
              <a:t> </a:t>
            </a:r>
            <a:r>
              <a:rPr lang="tr-TR" dirty="0" err="1"/>
              <a:t>Antidepresantlar</a:t>
            </a:r>
            <a:r>
              <a:rPr lang="tr-TR" dirty="0"/>
              <a:t> (TSA)</a:t>
            </a:r>
          </a:p>
        </p:txBody>
      </p:sp>
      <p:sp>
        <p:nvSpPr>
          <p:cNvPr id="3" name="İçerik Yer Tutucusu 2">
            <a:extLst>
              <a:ext uri="{FF2B5EF4-FFF2-40B4-BE49-F238E27FC236}">
                <a16:creationId xmlns:a16="http://schemas.microsoft.com/office/drawing/2014/main" id="{DF3A2668-5045-8C47-CE76-A3DB78A4667F}"/>
              </a:ext>
            </a:extLst>
          </p:cNvPr>
          <p:cNvSpPr>
            <a:spLocks noGrp="1"/>
          </p:cNvSpPr>
          <p:nvPr>
            <p:ph idx="1"/>
          </p:nvPr>
        </p:nvSpPr>
        <p:spPr/>
        <p:txBody>
          <a:bodyPr/>
          <a:lstStyle/>
          <a:p>
            <a:r>
              <a:rPr lang="tr-TR" dirty="0"/>
              <a:t>en eski antidepresan gruplarındandır. </a:t>
            </a:r>
          </a:p>
          <a:p>
            <a:r>
              <a:rPr lang="tr-TR" dirty="0"/>
              <a:t>Oldukça ucuzdurlar </a:t>
            </a:r>
          </a:p>
          <a:p>
            <a:r>
              <a:rPr lang="tr-TR" dirty="0"/>
              <a:t>Depresyonu etkin olarak tedavi etmelerine karşılık </a:t>
            </a:r>
            <a:r>
              <a:rPr lang="tr-TR" b="1" dirty="0"/>
              <a:t>antikolinerjik yan etkileri </a:t>
            </a:r>
            <a:r>
              <a:rPr lang="tr-TR" dirty="0"/>
              <a:t>sahiptirler. Bu etkilerin arasında sedasyon, ağız kuruluğu, kuru göz, üriner retansiyon, kilo artışı ve cinsel bozukluk sayılabilir. </a:t>
            </a:r>
          </a:p>
          <a:p>
            <a:r>
              <a:rPr lang="tr-TR" dirty="0"/>
              <a:t>Yüksek düzeyde toksite ve fatalite riski taşımaktadırlar.</a:t>
            </a:r>
          </a:p>
        </p:txBody>
      </p:sp>
    </p:spTree>
    <p:extLst>
      <p:ext uri="{BB962C8B-B14F-4D97-AF65-F5344CB8AC3E}">
        <p14:creationId xmlns:p14="http://schemas.microsoft.com/office/powerpoint/2010/main" val="88192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4DB219-B8AD-DAAF-4330-03BCF5E55E7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711D892-2B6B-060E-FE2F-4C507465F783}"/>
              </a:ext>
            </a:extLst>
          </p:cNvPr>
          <p:cNvSpPr>
            <a:spLocks noGrp="1"/>
          </p:cNvSpPr>
          <p:nvPr>
            <p:ph idx="1"/>
          </p:nvPr>
        </p:nvSpPr>
        <p:spPr/>
        <p:txBody>
          <a:bodyPr/>
          <a:lstStyle/>
          <a:p>
            <a:r>
              <a:rPr lang="tr-TR" dirty="0"/>
              <a:t>Ülkeler, ulusal sağlık bütçelerinin ortalama sadece %2'sini ruh sağlığına ayırmaktadır. Bu oran son yıllarda kayda değer bir değişiklik göstermemiştir. Son yıllarda ruh sağlığı için yapılan kalkınma yardımlarında bir artış olmasına rağmen, bu yardım hiçbir zaman toplam sağlık yardımlarının %1'ini geçmemiştir.</a:t>
            </a:r>
          </a:p>
        </p:txBody>
      </p:sp>
    </p:spTree>
    <p:extLst>
      <p:ext uri="{BB962C8B-B14F-4D97-AF65-F5344CB8AC3E}">
        <p14:creationId xmlns:p14="http://schemas.microsoft.com/office/powerpoint/2010/main" val="3753020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912260-0CC2-58E2-BF46-4699856E8E43}"/>
              </a:ext>
            </a:extLst>
          </p:cNvPr>
          <p:cNvSpPr>
            <a:spLocks noGrp="1"/>
          </p:cNvSpPr>
          <p:nvPr>
            <p:ph type="title"/>
          </p:nvPr>
        </p:nvSpPr>
        <p:spPr/>
        <p:txBody>
          <a:bodyPr/>
          <a:lstStyle/>
          <a:p>
            <a:r>
              <a:rPr lang="tr-TR" dirty="0"/>
              <a:t>Monoamin Oksidaz İnhibitörleri (MAOI)</a:t>
            </a:r>
          </a:p>
        </p:txBody>
      </p:sp>
      <p:sp>
        <p:nvSpPr>
          <p:cNvPr id="3" name="İçerik Yer Tutucusu 2">
            <a:extLst>
              <a:ext uri="{FF2B5EF4-FFF2-40B4-BE49-F238E27FC236}">
                <a16:creationId xmlns:a16="http://schemas.microsoft.com/office/drawing/2014/main" id="{C9BCBE19-4916-BAE9-1C43-5687135232D1}"/>
              </a:ext>
            </a:extLst>
          </p:cNvPr>
          <p:cNvSpPr>
            <a:spLocks noGrp="1"/>
          </p:cNvSpPr>
          <p:nvPr>
            <p:ph idx="1"/>
          </p:nvPr>
        </p:nvSpPr>
        <p:spPr/>
        <p:txBody>
          <a:bodyPr/>
          <a:lstStyle/>
          <a:p>
            <a:r>
              <a:rPr lang="tr-TR" dirty="0"/>
              <a:t>Bu ilaç grubunu kullanan hastalardaki en büyük klinik risk, fatal olabilen hipertansiyon krizleridir. Bu nedenle </a:t>
            </a:r>
            <a:r>
              <a:rPr lang="tr-TR" dirty="0" err="1"/>
              <a:t>tiraminden</a:t>
            </a:r>
            <a:r>
              <a:rPr lang="tr-TR" dirty="0"/>
              <a:t> fakir bir diyet bu hastalarda uygulanmaktadırlar. </a:t>
            </a:r>
          </a:p>
          <a:p>
            <a:r>
              <a:rPr lang="tr-TR" dirty="0"/>
              <a:t>SSRI ve </a:t>
            </a:r>
            <a:r>
              <a:rPr lang="tr-TR" dirty="0" err="1"/>
              <a:t>meperidin</a:t>
            </a:r>
            <a:r>
              <a:rPr lang="tr-TR" dirty="0"/>
              <a:t> gibi pek çok ilaç grubu ile etkileşim gösterirler. Bu nedenle kullanımları sınırlıdır.</a:t>
            </a:r>
          </a:p>
        </p:txBody>
      </p:sp>
    </p:spTree>
    <p:extLst>
      <p:ext uri="{BB962C8B-B14F-4D97-AF65-F5344CB8AC3E}">
        <p14:creationId xmlns:p14="http://schemas.microsoft.com/office/powerpoint/2010/main" val="1263543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ECC3D5-DCEC-B2B4-0C5C-C8387E803E18}"/>
              </a:ext>
            </a:extLst>
          </p:cNvPr>
          <p:cNvSpPr>
            <a:spLocks noGrp="1"/>
          </p:cNvSpPr>
          <p:nvPr>
            <p:ph type="title"/>
          </p:nvPr>
        </p:nvSpPr>
        <p:spPr/>
        <p:txBody>
          <a:bodyPr/>
          <a:lstStyle/>
          <a:p>
            <a:r>
              <a:rPr lang="tr-TR" dirty="0"/>
              <a:t>Atipik Ajanlar</a:t>
            </a:r>
          </a:p>
        </p:txBody>
      </p:sp>
      <p:sp>
        <p:nvSpPr>
          <p:cNvPr id="3" name="İçerik Yer Tutucusu 2">
            <a:extLst>
              <a:ext uri="{FF2B5EF4-FFF2-40B4-BE49-F238E27FC236}">
                <a16:creationId xmlns:a16="http://schemas.microsoft.com/office/drawing/2014/main" id="{578DBF24-9260-F4F1-5FB0-EF63E31CF39E}"/>
              </a:ext>
            </a:extLst>
          </p:cNvPr>
          <p:cNvSpPr>
            <a:spLocks noGrp="1"/>
          </p:cNvSpPr>
          <p:nvPr>
            <p:ph idx="1"/>
          </p:nvPr>
        </p:nvSpPr>
        <p:spPr>
          <a:xfrm>
            <a:off x="1251678" y="2286001"/>
            <a:ext cx="6468875" cy="3593591"/>
          </a:xfrm>
        </p:spPr>
        <p:txBody>
          <a:bodyPr>
            <a:normAutofit/>
          </a:bodyPr>
          <a:lstStyle/>
          <a:p>
            <a:r>
              <a:rPr lang="tr-TR" dirty="0"/>
              <a:t>Bu ilaçların en büyük avantajı cinsel yaşam üzerindeki etkilerinin sınırlı oluşudur.</a:t>
            </a:r>
          </a:p>
          <a:p>
            <a:r>
              <a:rPr lang="tr-TR" b="1" dirty="0" err="1"/>
              <a:t>Bupropion</a:t>
            </a:r>
            <a:r>
              <a:rPr lang="tr-TR" dirty="0"/>
              <a:t> hastalarda </a:t>
            </a:r>
            <a:r>
              <a:rPr lang="tr-TR" dirty="0" err="1"/>
              <a:t>konvülzyon</a:t>
            </a:r>
            <a:r>
              <a:rPr lang="tr-TR" dirty="0"/>
              <a:t> eşiğini düşürür.</a:t>
            </a:r>
          </a:p>
          <a:p>
            <a:pPr marL="0" indent="0">
              <a:buNone/>
            </a:pPr>
            <a:r>
              <a:rPr lang="tr-TR" dirty="0"/>
              <a:t>	 Bu ilaç grubuna başlamadan önce risk olabilecek durumlar (çocukken geçirilmiş havale, kafa travması, epilepsi, </a:t>
            </a:r>
            <a:r>
              <a:rPr lang="tr-TR" dirty="0" err="1"/>
              <a:t>intrakraniyel</a:t>
            </a:r>
            <a:r>
              <a:rPr lang="tr-TR" dirty="0"/>
              <a:t> kitle vb.) sorgulanmalıdır. </a:t>
            </a:r>
          </a:p>
          <a:p>
            <a:r>
              <a:rPr lang="tr-TR" dirty="0" err="1"/>
              <a:t>Trazodone</a:t>
            </a:r>
            <a:r>
              <a:rPr lang="tr-TR" dirty="0"/>
              <a:t> ise yüksek oranda sedasyon etkisine sahiptir ve insomnia şikâyeti olan hastalarda kullanılabilir. </a:t>
            </a:r>
          </a:p>
        </p:txBody>
      </p:sp>
      <p:pic>
        <p:nvPicPr>
          <p:cNvPr id="5" name="Resim 4">
            <a:extLst>
              <a:ext uri="{FF2B5EF4-FFF2-40B4-BE49-F238E27FC236}">
                <a16:creationId xmlns:a16="http://schemas.microsoft.com/office/drawing/2014/main" id="{8C651586-824D-978D-B7A6-8F603D2F3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330" y="1062164"/>
            <a:ext cx="2955873" cy="2447673"/>
          </a:xfrm>
          <a:prstGeom prst="ellipse">
            <a:avLst/>
          </a:prstGeom>
          <a:ln>
            <a:noFill/>
          </a:ln>
          <a:effectLst>
            <a:softEdge rad="112500"/>
          </a:effectLst>
        </p:spPr>
      </p:pic>
      <p:pic>
        <p:nvPicPr>
          <p:cNvPr id="7" name="Resim 6">
            <a:extLst>
              <a:ext uri="{FF2B5EF4-FFF2-40B4-BE49-F238E27FC236}">
                <a16:creationId xmlns:a16="http://schemas.microsoft.com/office/drawing/2014/main" id="{92F14C22-49A7-E78E-86D7-5B5411703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419" y="3717326"/>
            <a:ext cx="3465938" cy="2532316"/>
          </a:xfrm>
          <a:prstGeom prst="ellipse">
            <a:avLst/>
          </a:prstGeom>
          <a:ln>
            <a:noFill/>
          </a:ln>
          <a:effectLst>
            <a:softEdge rad="112500"/>
          </a:effectLst>
        </p:spPr>
      </p:pic>
    </p:spTree>
    <p:extLst>
      <p:ext uri="{BB962C8B-B14F-4D97-AF65-F5344CB8AC3E}">
        <p14:creationId xmlns:p14="http://schemas.microsoft.com/office/powerpoint/2010/main" val="796155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830959-8FF0-A1D3-0556-8E523BABA37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1BB6B5E-CB95-5015-380E-492672DADC5A}"/>
              </a:ext>
            </a:extLst>
          </p:cNvPr>
          <p:cNvSpPr>
            <a:spLocks noGrp="1"/>
          </p:cNvSpPr>
          <p:nvPr>
            <p:ph idx="1"/>
          </p:nvPr>
        </p:nvSpPr>
        <p:spPr/>
        <p:txBody>
          <a:bodyPr/>
          <a:lstStyle/>
          <a:p>
            <a:r>
              <a:rPr lang="tr-TR" dirty="0"/>
              <a:t>Genel olarak ilk jenerasyon antidepresanlar olan MAOİ ve </a:t>
            </a:r>
            <a:r>
              <a:rPr lang="tr-TR" dirty="0" err="1"/>
              <a:t>TSA’lar</a:t>
            </a:r>
            <a:r>
              <a:rPr lang="tr-TR" dirty="0"/>
              <a:t> ikinci jenerasyon SSRI ve SNRI antidepresanlara oranla daha fazla oranda ilaç etkileşimi gösterir.</a:t>
            </a:r>
          </a:p>
        </p:txBody>
      </p:sp>
    </p:spTree>
    <p:extLst>
      <p:ext uri="{BB962C8B-B14F-4D97-AF65-F5344CB8AC3E}">
        <p14:creationId xmlns:p14="http://schemas.microsoft.com/office/powerpoint/2010/main" val="441537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CF9F3E-2485-7385-B1BA-E576DD1C64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49364A0-B469-E021-CAAD-271C443AFA1B}"/>
              </a:ext>
            </a:extLst>
          </p:cNvPr>
          <p:cNvSpPr>
            <a:spLocks noGrp="1"/>
          </p:cNvSpPr>
          <p:nvPr>
            <p:ph idx="1"/>
          </p:nvPr>
        </p:nvSpPr>
        <p:spPr/>
        <p:txBody>
          <a:bodyPr>
            <a:normAutofit fontScale="70000" lnSpcReduction="20000"/>
          </a:bodyPr>
          <a:lstStyle/>
          <a:p>
            <a:r>
              <a:rPr lang="tr-TR" dirty="0"/>
              <a:t>Antidepresan ilaçların çoğunun metabolizmasında karaciğerdeki sitokrom p450 enzimleri, özellikle de </a:t>
            </a:r>
            <a:r>
              <a:rPr lang="tr-TR" b="1" dirty="0"/>
              <a:t>CYP2D6 </a:t>
            </a:r>
            <a:r>
              <a:rPr lang="tr-TR" dirty="0" err="1"/>
              <a:t>alttipi</a:t>
            </a:r>
            <a:r>
              <a:rPr lang="tr-TR" b="1" dirty="0"/>
              <a:t> </a:t>
            </a:r>
            <a:r>
              <a:rPr lang="tr-TR" dirty="0"/>
              <a:t>görev alır. Bu nedenle antidepresanların </a:t>
            </a:r>
            <a:r>
              <a:rPr lang="tr-TR" b="1" dirty="0"/>
              <a:t>tolere edilebilirliğinden ve advers etkilerinin gelişiminden </a:t>
            </a:r>
            <a:r>
              <a:rPr lang="tr-TR" dirty="0"/>
              <a:t>bu enzimin </a:t>
            </a:r>
            <a:r>
              <a:rPr lang="tr-TR" b="1" dirty="0"/>
              <a:t>polimorfizmi</a:t>
            </a:r>
            <a:r>
              <a:rPr lang="tr-TR" dirty="0"/>
              <a:t> sorumludur.</a:t>
            </a:r>
          </a:p>
          <a:p>
            <a:r>
              <a:rPr lang="tr-TR" dirty="0"/>
              <a:t>Düşük dozda ciddi advers etki gözlenmesi ya da uygulanan en yüksek dozda antidepresan etkinin oluşmaması durumunda genetik bir polimorfizm varlığından kuşkulanılmalıdır. Tedaviye başlanacak hastalarda bu enzimlerin aktivitesinin ölçümü rutin bir uygulama değildir.</a:t>
            </a:r>
          </a:p>
          <a:p>
            <a:r>
              <a:rPr lang="es-ES" dirty="0"/>
              <a:t>MDB farmakoterapisinde antidepresan ilaç seçimi, hastanın önceden fayda gördüğü</a:t>
            </a:r>
            <a:r>
              <a:rPr lang="tr-TR" dirty="0"/>
              <a:t> antidepresan ilaç, hekimin klinik deneyimi, hastanın tercihi, antidepresan ilacın advers etki profili, hasta tarafından tolere edilebilirliği, yüksek dozdaki güvenliliği, maliyeti, ilaç-ilaç etkileşmeleri ve hastanın eşlik eden hastalıklarının varlığı dikkate alınarak yapılır</a:t>
            </a:r>
          </a:p>
          <a:p>
            <a:r>
              <a:rPr lang="tr-TR" dirty="0" err="1"/>
              <a:t>MDB’da</a:t>
            </a:r>
            <a:r>
              <a:rPr lang="tr-TR" dirty="0"/>
              <a:t> tedaviye öncelikle tek bir antidepresan ilaç ile başlanması önerilmektedir. Tercih edilen ilk ilaç çoğunlukla SSRI. </a:t>
            </a:r>
          </a:p>
          <a:p>
            <a:r>
              <a:rPr lang="tr-TR" dirty="0"/>
              <a:t>MDB tedavisinde, SSRI ilaçlardan </a:t>
            </a:r>
            <a:r>
              <a:rPr lang="tr-TR" dirty="0" err="1"/>
              <a:t>essitalopram</a:t>
            </a:r>
            <a:r>
              <a:rPr lang="tr-TR" dirty="0"/>
              <a:t>, </a:t>
            </a:r>
            <a:r>
              <a:rPr lang="tr-TR" dirty="0" err="1"/>
              <a:t>sertralin</a:t>
            </a:r>
            <a:r>
              <a:rPr lang="tr-TR" dirty="0"/>
              <a:t> ve </a:t>
            </a:r>
            <a:r>
              <a:rPr lang="tr-TR" dirty="0" err="1"/>
              <a:t>paroksetin</a:t>
            </a:r>
            <a:r>
              <a:rPr lang="tr-TR" dirty="0"/>
              <a:t>, SNRI ilaçlardan </a:t>
            </a:r>
            <a:r>
              <a:rPr lang="tr-TR" dirty="0" err="1"/>
              <a:t>duloksetin</a:t>
            </a:r>
            <a:r>
              <a:rPr lang="tr-TR" dirty="0"/>
              <a:t> ve </a:t>
            </a:r>
            <a:r>
              <a:rPr lang="tr-TR" dirty="0" err="1"/>
              <a:t>mirtazepin</a:t>
            </a:r>
            <a:r>
              <a:rPr lang="tr-TR" dirty="0"/>
              <a:t> ilk tercih edilen antidepresanlardır.</a:t>
            </a:r>
          </a:p>
          <a:p>
            <a:r>
              <a:rPr lang="tr-TR" dirty="0"/>
              <a:t>Bir </a:t>
            </a:r>
            <a:r>
              <a:rPr lang="tr-TR" dirty="0" err="1"/>
              <a:t>metanalizde</a:t>
            </a:r>
            <a:r>
              <a:rPr lang="tr-TR" dirty="0"/>
              <a:t>, </a:t>
            </a:r>
            <a:r>
              <a:rPr lang="tr-TR" dirty="0" err="1"/>
              <a:t>sertralinin</a:t>
            </a:r>
            <a:r>
              <a:rPr lang="tr-TR" dirty="0"/>
              <a:t> hem etkililik hem de güvenlilik ve maliyet yönünden orta ya da ciddi MDB tedavisinde en tercih edilen ilaç olduğu bildirilmiştir.</a:t>
            </a:r>
          </a:p>
        </p:txBody>
      </p:sp>
    </p:spTree>
    <p:extLst>
      <p:ext uri="{BB962C8B-B14F-4D97-AF65-F5344CB8AC3E}">
        <p14:creationId xmlns:p14="http://schemas.microsoft.com/office/powerpoint/2010/main" val="1156688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FCCC43-F473-ED57-1EA4-4428F71E7E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806BFDF-6BAC-2D21-B234-804690B44ABA}"/>
              </a:ext>
            </a:extLst>
          </p:cNvPr>
          <p:cNvSpPr>
            <a:spLocks noGrp="1"/>
          </p:cNvSpPr>
          <p:nvPr>
            <p:ph idx="1"/>
          </p:nvPr>
        </p:nvSpPr>
        <p:spPr/>
        <p:txBody>
          <a:bodyPr>
            <a:normAutofit/>
          </a:bodyPr>
          <a:lstStyle/>
          <a:p>
            <a:r>
              <a:rPr lang="tr-TR" dirty="0"/>
              <a:t>Etkisi hemen başlayan ve advers etkisi olmayan bir antidepresan ilaç bulunmamaktadır. </a:t>
            </a:r>
          </a:p>
        </p:txBody>
      </p:sp>
    </p:spTree>
    <p:extLst>
      <p:ext uri="{BB962C8B-B14F-4D97-AF65-F5344CB8AC3E}">
        <p14:creationId xmlns:p14="http://schemas.microsoft.com/office/powerpoint/2010/main" val="131899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A6C492-7EFE-B9BF-0412-A759FF81BD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356B35-F1F7-DC72-E5EB-65784172C4F6}"/>
              </a:ext>
            </a:extLst>
          </p:cNvPr>
          <p:cNvSpPr>
            <a:spLocks noGrp="1"/>
          </p:cNvSpPr>
          <p:nvPr>
            <p:ph idx="1"/>
          </p:nvPr>
        </p:nvSpPr>
        <p:spPr/>
        <p:txBody>
          <a:bodyPr/>
          <a:lstStyle/>
          <a:p>
            <a:r>
              <a:rPr lang="tr-TR" dirty="0"/>
              <a:t>Antidepresanların birden kesilmeleri durumunda “</a:t>
            </a:r>
            <a:r>
              <a:rPr lang="tr-TR" b="1" dirty="0"/>
              <a:t>kesilme sendromu</a:t>
            </a:r>
            <a:r>
              <a:rPr lang="tr-TR" dirty="0"/>
              <a:t>” oluşur. Bu nedenle antidepresan ilaçların azaltılarak kesilmesi gereklidir. </a:t>
            </a:r>
          </a:p>
          <a:p>
            <a:r>
              <a:rPr lang="tr-TR" dirty="0"/>
              <a:t>SSRI grubu ilaçların birden kesilmesi durumunda, sıklıkla hafif seyreden ancak sersemlik, denge bozukluğu, baş ağrısı, bulantı, </a:t>
            </a:r>
            <a:r>
              <a:rPr lang="tr-TR" dirty="0" err="1"/>
              <a:t>insomni</a:t>
            </a:r>
            <a:r>
              <a:rPr lang="tr-TR" dirty="0"/>
              <a:t>, gerçek gibi algılanan rüyalar, </a:t>
            </a:r>
            <a:r>
              <a:rPr lang="tr-TR" dirty="0" err="1"/>
              <a:t>parestezi</a:t>
            </a:r>
            <a:r>
              <a:rPr lang="tr-TR" dirty="0"/>
              <a:t>, görsel ve duysal halüsinasyonlar görülebilir.</a:t>
            </a:r>
          </a:p>
          <a:p>
            <a:r>
              <a:rPr lang="tr-TR" dirty="0"/>
              <a:t>Bulgular geri dönüşlüdür. </a:t>
            </a:r>
          </a:p>
        </p:txBody>
      </p:sp>
    </p:spTree>
    <p:extLst>
      <p:ext uri="{BB962C8B-B14F-4D97-AF65-F5344CB8AC3E}">
        <p14:creationId xmlns:p14="http://schemas.microsoft.com/office/powerpoint/2010/main" val="665686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CA20B8-9661-347C-3829-A4520AA4D0E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6B14A9F4-37C2-7C85-9668-12603A57B9C4}"/>
              </a:ext>
            </a:extLst>
          </p:cNvPr>
          <p:cNvSpPr>
            <a:spLocks noGrp="1"/>
          </p:cNvSpPr>
          <p:nvPr>
            <p:ph idx="1"/>
          </p:nvPr>
        </p:nvSpPr>
        <p:spPr/>
        <p:txBody>
          <a:bodyPr/>
          <a:lstStyle/>
          <a:p>
            <a:pPr>
              <a:buNone/>
            </a:pPr>
            <a:r>
              <a:rPr lang="tr-TR" b="1" dirty="0"/>
              <a:t>Kesilme Şemasını Etkileyen Faktörler:</a:t>
            </a:r>
          </a:p>
          <a:p>
            <a:pPr>
              <a:buFont typeface="Arial" panose="020B0604020202020204" pitchFamily="34" charset="0"/>
              <a:buChar char="•"/>
            </a:pPr>
            <a:r>
              <a:rPr lang="tr-TR" b="1" dirty="0"/>
              <a:t>İlacın yarı ömrü:</a:t>
            </a:r>
            <a:r>
              <a:rPr lang="tr-TR" dirty="0"/>
              <a:t> Uzun yarı ömürlü ilaçlar (örneğin fluoksetin), daha az kesilme belirtisi yaratır.</a:t>
            </a:r>
          </a:p>
          <a:p>
            <a:pPr>
              <a:buFont typeface="Arial" panose="020B0604020202020204" pitchFamily="34" charset="0"/>
              <a:buChar char="•"/>
            </a:pPr>
            <a:r>
              <a:rPr lang="tr-TR" b="1" dirty="0"/>
              <a:t>Tedavi süresi:</a:t>
            </a:r>
            <a:r>
              <a:rPr lang="tr-TR" dirty="0"/>
              <a:t> Uzun süreli kullanımlarda daha yavaş azaltma önerilir.</a:t>
            </a:r>
          </a:p>
          <a:p>
            <a:pPr>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2079949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29D054-1A5B-18BD-7C78-6368DF646E96}"/>
              </a:ext>
            </a:extLst>
          </p:cNvPr>
          <p:cNvSpPr>
            <a:spLocks noGrp="1"/>
          </p:cNvSpPr>
          <p:nvPr>
            <p:ph type="title"/>
          </p:nvPr>
        </p:nvSpPr>
        <p:spPr/>
        <p:txBody>
          <a:bodyPr/>
          <a:lstStyle/>
          <a:p>
            <a:r>
              <a:rPr lang="tr-TR" dirty="0"/>
              <a:t>Tedavi izlemi</a:t>
            </a:r>
          </a:p>
        </p:txBody>
      </p:sp>
      <p:sp>
        <p:nvSpPr>
          <p:cNvPr id="3" name="İçerik Yer Tutucusu 2">
            <a:extLst>
              <a:ext uri="{FF2B5EF4-FFF2-40B4-BE49-F238E27FC236}">
                <a16:creationId xmlns:a16="http://schemas.microsoft.com/office/drawing/2014/main" id="{BB8AD426-0D91-4516-312A-8567A7C907B6}"/>
              </a:ext>
            </a:extLst>
          </p:cNvPr>
          <p:cNvSpPr>
            <a:spLocks noGrp="1"/>
          </p:cNvSpPr>
          <p:nvPr>
            <p:ph idx="1"/>
          </p:nvPr>
        </p:nvSpPr>
        <p:spPr/>
        <p:txBody>
          <a:bodyPr>
            <a:normAutofit/>
          </a:bodyPr>
          <a:lstStyle/>
          <a:p>
            <a:r>
              <a:rPr lang="tr-TR" dirty="0"/>
              <a:t>Farmakoterapi başlandıktan sonraki ilk haftada özellikle ağır majör depresyon hastalarında intihar olasılığı arttığı unutulmamalıdır. </a:t>
            </a:r>
          </a:p>
          <a:p>
            <a:r>
              <a:rPr lang="tr-TR" dirty="0"/>
              <a:t>Yeni tedavi başlanmış hastaların ilk ay içinde haftada bir, takip esnasında ayda bir gözlenmesi önerilir.</a:t>
            </a:r>
          </a:p>
          <a:p>
            <a:r>
              <a:rPr lang="tr-TR" dirty="0"/>
              <a:t> Tedavinin etkinliğini değerlendirmek için birinci basamak hekimi tarama veya tanı koyma esnasında kullanılan depresyon değerlendirme ölçeklerinden birisi takipte kullanmalıdır. </a:t>
            </a:r>
          </a:p>
          <a:p>
            <a:r>
              <a:rPr lang="tr-TR" dirty="0"/>
              <a:t>Tercih edilen anketin </a:t>
            </a:r>
            <a:r>
              <a:rPr lang="tr-TR" b="1" dirty="0"/>
              <a:t>başlangıç skorunda %50 ve üzeri bir düzelme </a:t>
            </a:r>
            <a:r>
              <a:rPr lang="tr-TR" dirty="0"/>
              <a:t>tedaviye </a:t>
            </a:r>
            <a:r>
              <a:rPr lang="tr-TR" b="1" dirty="0"/>
              <a:t>yanıtı </a:t>
            </a:r>
            <a:r>
              <a:rPr lang="tr-TR" dirty="0"/>
              <a:t>(</a:t>
            </a:r>
            <a:r>
              <a:rPr lang="tr-TR" dirty="0" err="1"/>
              <a:t>response</a:t>
            </a:r>
            <a:r>
              <a:rPr lang="tr-TR" dirty="0"/>
              <a:t>) gösterir. Her ölçek için tanımlanmış </a:t>
            </a:r>
            <a:r>
              <a:rPr lang="tr-TR" b="1" dirty="0"/>
              <a:t>belli skor değerine inilmesi </a:t>
            </a:r>
            <a:r>
              <a:rPr lang="tr-TR" dirty="0"/>
              <a:t>hastada düzelmeyi </a:t>
            </a:r>
            <a:r>
              <a:rPr lang="tr-TR" b="1" dirty="0"/>
              <a:t>(remisyon) </a:t>
            </a:r>
            <a:r>
              <a:rPr lang="tr-TR" dirty="0"/>
              <a:t>göstermektedir.</a:t>
            </a:r>
          </a:p>
        </p:txBody>
      </p:sp>
    </p:spTree>
    <p:extLst>
      <p:ext uri="{BB962C8B-B14F-4D97-AF65-F5344CB8AC3E}">
        <p14:creationId xmlns:p14="http://schemas.microsoft.com/office/powerpoint/2010/main" val="3764550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C107B7-19BA-2E7B-28C7-4D52626F9557}"/>
              </a:ext>
            </a:extLst>
          </p:cNvPr>
          <p:cNvSpPr>
            <a:spLocks noGrp="1"/>
          </p:cNvSpPr>
          <p:nvPr>
            <p:ph type="title"/>
          </p:nvPr>
        </p:nvSpPr>
        <p:spPr/>
        <p:txBody>
          <a:bodyPr/>
          <a:lstStyle/>
          <a:p>
            <a:endParaRPr lang="tr-TR" dirty="0"/>
          </a:p>
        </p:txBody>
      </p:sp>
      <p:pic>
        <p:nvPicPr>
          <p:cNvPr id="5" name="İçerik Yer Tutucusu 4">
            <a:extLst>
              <a:ext uri="{FF2B5EF4-FFF2-40B4-BE49-F238E27FC236}">
                <a16:creationId xmlns:a16="http://schemas.microsoft.com/office/drawing/2014/main" id="{6A8E4896-FE8D-7FA9-8AA5-8E2EA113A1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198" y="1957522"/>
            <a:ext cx="3584276" cy="3132954"/>
          </a:xfrm>
        </p:spPr>
      </p:pic>
      <p:pic>
        <p:nvPicPr>
          <p:cNvPr id="7" name="Resim 6">
            <a:extLst>
              <a:ext uri="{FF2B5EF4-FFF2-40B4-BE49-F238E27FC236}">
                <a16:creationId xmlns:a16="http://schemas.microsoft.com/office/drawing/2014/main" id="{D7420A67-0C2A-2697-1B8E-4032AC6C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437" y="1514462"/>
            <a:ext cx="4673600" cy="4572000"/>
          </a:xfrm>
          <a:prstGeom prst="rect">
            <a:avLst/>
          </a:prstGeom>
        </p:spPr>
      </p:pic>
    </p:spTree>
    <p:extLst>
      <p:ext uri="{BB962C8B-B14F-4D97-AF65-F5344CB8AC3E}">
        <p14:creationId xmlns:p14="http://schemas.microsoft.com/office/powerpoint/2010/main" val="2527745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28E6A-7A7C-E3D8-4A66-54D25849BF6A}"/>
              </a:ext>
            </a:extLst>
          </p:cNvPr>
          <p:cNvSpPr>
            <a:spLocks noGrp="1"/>
          </p:cNvSpPr>
          <p:nvPr>
            <p:ph type="title"/>
          </p:nvPr>
        </p:nvSpPr>
        <p:spPr/>
        <p:txBody>
          <a:bodyPr/>
          <a:lstStyle/>
          <a:p>
            <a:r>
              <a:rPr lang="tr-TR" dirty="0"/>
              <a:t>YAŞAM TARZI DEĞİŞİKLİKLERİ</a:t>
            </a:r>
          </a:p>
        </p:txBody>
      </p:sp>
      <p:sp>
        <p:nvSpPr>
          <p:cNvPr id="3" name="İçerik Yer Tutucusu 2">
            <a:extLst>
              <a:ext uri="{FF2B5EF4-FFF2-40B4-BE49-F238E27FC236}">
                <a16:creationId xmlns:a16="http://schemas.microsoft.com/office/drawing/2014/main" id="{8CB62D79-1B8D-2822-A0DA-AA811222FCC4}"/>
              </a:ext>
            </a:extLst>
          </p:cNvPr>
          <p:cNvSpPr>
            <a:spLocks noGrp="1"/>
          </p:cNvSpPr>
          <p:nvPr>
            <p:ph idx="1"/>
          </p:nvPr>
        </p:nvSpPr>
        <p:spPr/>
        <p:txBody>
          <a:bodyPr/>
          <a:lstStyle/>
          <a:p>
            <a:r>
              <a:rPr lang="tr-TR" dirty="0"/>
              <a:t>Egzersiz: aerobik egzersizin (yürümek ve hafif koşu vb.) farmakoterapi ve bireysel davranışsal terapi kadar etkin klinik sonuçlar verdiğini göstermiştir.</a:t>
            </a:r>
          </a:p>
          <a:p>
            <a:r>
              <a:rPr lang="tr-TR" dirty="0"/>
              <a:t>Haftada en az üç gün olacak şekilde, 30 ile 40 dk aerobik egzersiz </a:t>
            </a:r>
          </a:p>
          <a:p>
            <a:r>
              <a:rPr lang="tr-TR" dirty="0"/>
              <a:t>Egzersizin etkili olabilmesi için kalp hızı rezervinin %70 ile 80’ine ulaşılmalıdır. Birinci basamak hekimi hastanın egzersize başlamasından önce egzersize mani olacak her hangi bir sağlık riskinin araştırılması (</a:t>
            </a:r>
            <a:r>
              <a:rPr lang="tr-TR" dirty="0" err="1"/>
              <a:t>Treadmill</a:t>
            </a:r>
            <a:r>
              <a:rPr lang="tr-TR" dirty="0"/>
              <a:t> egzersiz testi vb.) oldukça yararlı olacaktır.</a:t>
            </a:r>
          </a:p>
        </p:txBody>
      </p:sp>
    </p:spTree>
    <p:extLst>
      <p:ext uri="{BB962C8B-B14F-4D97-AF65-F5344CB8AC3E}">
        <p14:creationId xmlns:p14="http://schemas.microsoft.com/office/powerpoint/2010/main" val="337667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78D07F-4359-FC99-294A-4ABDBD0627C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4036DA4-43F1-4C20-FF44-FF4FA4CF3653}"/>
              </a:ext>
            </a:extLst>
          </p:cNvPr>
          <p:cNvSpPr>
            <a:spLocks noGrp="1"/>
          </p:cNvSpPr>
          <p:nvPr>
            <p:ph idx="1"/>
          </p:nvPr>
        </p:nvSpPr>
        <p:spPr/>
        <p:txBody>
          <a:bodyPr>
            <a:normAutofit/>
          </a:bodyPr>
          <a:lstStyle/>
          <a:p>
            <a:pPr marL="0" indent="0">
              <a:buNone/>
            </a:pPr>
            <a:r>
              <a:rPr lang="tr-TR" dirty="0"/>
              <a:t>Depresif bozukluklar:</a:t>
            </a:r>
          </a:p>
          <a:p>
            <a:r>
              <a:rPr lang="tr-TR" dirty="0"/>
              <a:t>Üzüntü</a:t>
            </a:r>
          </a:p>
          <a:p>
            <a:r>
              <a:rPr lang="tr-TR" dirty="0"/>
              <a:t>İlgi veya zevk kaybı</a:t>
            </a:r>
          </a:p>
          <a:p>
            <a:r>
              <a:rPr lang="tr-TR" dirty="0"/>
              <a:t>Suçluluk duyguları veya düşük özsaygı</a:t>
            </a:r>
          </a:p>
          <a:p>
            <a:r>
              <a:rPr lang="tr-TR" dirty="0"/>
              <a:t>Uyku veya iştah bozuklukları</a:t>
            </a:r>
          </a:p>
          <a:p>
            <a:r>
              <a:rPr lang="tr-TR" dirty="0"/>
              <a:t>Yorgunluk</a:t>
            </a:r>
          </a:p>
          <a:p>
            <a:r>
              <a:rPr lang="tr-TR" dirty="0"/>
              <a:t>Konsantrasyon güçlüğü   </a:t>
            </a:r>
          </a:p>
        </p:txBody>
      </p:sp>
      <p:pic>
        <p:nvPicPr>
          <p:cNvPr id="5" name="Resim 4">
            <a:extLst>
              <a:ext uri="{FF2B5EF4-FFF2-40B4-BE49-F238E27FC236}">
                <a16:creationId xmlns:a16="http://schemas.microsoft.com/office/drawing/2014/main" id="{3D31BB54-9A00-6B44-2908-144C59F1C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64" y="2925655"/>
            <a:ext cx="2566666" cy="2193099"/>
          </a:xfrm>
          <a:prstGeom prst="rect">
            <a:avLst/>
          </a:prstGeom>
          <a:ln>
            <a:noFill/>
          </a:ln>
          <a:effectLst>
            <a:softEdge rad="112500"/>
          </a:effectLst>
        </p:spPr>
      </p:pic>
    </p:spTree>
    <p:extLst>
      <p:ext uri="{BB962C8B-B14F-4D97-AF65-F5344CB8AC3E}">
        <p14:creationId xmlns:p14="http://schemas.microsoft.com/office/powerpoint/2010/main" val="2553180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3EB21-1DAC-231E-EB6C-402BBBF47982}"/>
              </a:ext>
            </a:extLst>
          </p:cNvPr>
          <p:cNvSpPr>
            <a:spLocks noGrp="1"/>
          </p:cNvSpPr>
          <p:nvPr>
            <p:ph type="title"/>
          </p:nvPr>
        </p:nvSpPr>
        <p:spPr/>
        <p:txBody>
          <a:bodyPr/>
          <a:lstStyle/>
          <a:p>
            <a:r>
              <a:rPr lang="tr-TR" dirty="0"/>
              <a:t>psikoterapi</a:t>
            </a:r>
          </a:p>
        </p:txBody>
      </p:sp>
      <p:sp>
        <p:nvSpPr>
          <p:cNvPr id="3" name="İçerik Yer Tutucusu 2">
            <a:extLst>
              <a:ext uri="{FF2B5EF4-FFF2-40B4-BE49-F238E27FC236}">
                <a16:creationId xmlns:a16="http://schemas.microsoft.com/office/drawing/2014/main" id="{CD146CF6-3303-C084-BDD4-A9638F6686FB}"/>
              </a:ext>
            </a:extLst>
          </p:cNvPr>
          <p:cNvSpPr>
            <a:spLocks noGrp="1"/>
          </p:cNvSpPr>
          <p:nvPr>
            <p:ph idx="1"/>
          </p:nvPr>
        </p:nvSpPr>
        <p:spPr/>
        <p:txBody>
          <a:bodyPr>
            <a:normAutofit/>
          </a:bodyPr>
          <a:lstStyle/>
          <a:p>
            <a:r>
              <a:rPr lang="tr-TR" dirty="0"/>
              <a:t>Bazı durumlarda psikoterapi tek seçenek olabilir</a:t>
            </a:r>
          </a:p>
          <a:p>
            <a:r>
              <a:rPr lang="tr-TR" dirty="0"/>
              <a:t>Hamilelik</a:t>
            </a:r>
          </a:p>
          <a:p>
            <a:r>
              <a:rPr lang="tr-TR" dirty="0"/>
              <a:t>Tıbbı kontrendikasyonlarına veya yan etkilerinden dolayı </a:t>
            </a:r>
            <a:r>
              <a:rPr lang="tr-TR" dirty="0" err="1"/>
              <a:t>farmoketerapi</a:t>
            </a:r>
            <a:r>
              <a:rPr lang="tr-TR" dirty="0"/>
              <a:t> tercih etmeyen hastalar</a:t>
            </a:r>
          </a:p>
          <a:p>
            <a:r>
              <a:rPr lang="tr-TR" dirty="0"/>
              <a:t>Çocukluk ve ergenlik dönemi</a:t>
            </a:r>
          </a:p>
        </p:txBody>
      </p:sp>
    </p:spTree>
    <p:extLst>
      <p:ext uri="{BB962C8B-B14F-4D97-AF65-F5344CB8AC3E}">
        <p14:creationId xmlns:p14="http://schemas.microsoft.com/office/powerpoint/2010/main" val="285776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B30513-E65D-3A98-11FC-70A529A4572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3D18B8A-F42F-3651-2356-8FDA66AF98E8}"/>
              </a:ext>
            </a:extLst>
          </p:cNvPr>
          <p:cNvSpPr>
            <a:spLocks noGrp="1"/>
          </p:cNvSpPr>
          <p:nvPr>
            <p:ph idx="1"/>
          </p:nvPr>
        </p:nvSpPr>
        <p:spPr/>
        <p:txBody>
          <a:bodyPr>
            <a:normAutofit fontScale="92500" lnSpcReduction="10000"/>
          </a:bodyPr>
          <a:lstStyle/>
          <a:p>
            <a:r>
              <a:rPr lang="tr-TR" dirty="0"/>
              <a:t>Depresyondaki nüks oranları oldukça yüksektir. </a:t>
            </a:r>
            <a:r>
              <a:rPr lang="tr-TR" dirty="0" err="1"/>
              <a:t>Major</a:t>
            </a:r>
            <a:r>
              <a:rPr lang="tr-TR" dirty="0"/>
              <a:t> depresif epizodu tedavi edilenlerin %85’inden fazlasının 15 yıl içinde ikinci bir epizod yaşayacağı tahmin edilmektedir ve her bir epizod, nüks oranını %18 arttırmaktadır.</a:t>
            </a:r>
          </a:p>
          <a:p>
            <a:r>
              <a:rPr lang="tr-TR" dirty="0"/>
              <a:t>Depresyonda tedavi sadece hızlı düzelmeyi sağlamamalı, kişiyi aynı zamanda depresyon ataklarının tekrarlamasından da korumalıdır. </a:t>
            </a:r>
          </a:p>
          <a:p>
            <a:r>
              <a:rPr lang="tr-TR" dirty="0"/>
              <a:t>Psikoterapi depresyonun tedavisinde en az ilaç tedavisi kadar iyi sonuçlar vermekte, izlemde ilaç tedavisinden daha üstün olmakta, psikoterapide daha az nüks ve tedaviyi bırakma oranları görülmektedir. </a:t>
            </a:r>
          </a:p>
          <a:p>
            <a:r>
              <a:rPr lang="tr-TR" dirty="0"/>
              <a:t>Birleşik tedaviler tek başına psikoterapi ve tek başına ilaç tedavisinden daha etkilidir. Sonuç olarak, psikoterapi depresyon tedavisinde ilk seçenek tedavi olarak kabul edilmekte ve bazı durumlar için tek tedavi seçeneği olmaya devam etmektedir.</a:t>
            </a:r>
          </a:p>
        </p:txBody>
      </p:sp>
    </p:spTree>
    <p:extLst>
      <p:ext uri="{BB962C8B-B14F-4D97-AF65-F5344CB8AC3E}">
        <p14:creationId xmlns:p14="http://schemas.microsoft.com/office/powerpoint/2010/main" val="2145943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82BE66-CF22-F6E9-A018-6F44098BDA12}"/>
              </a:ext>
            </a:extLst>
          </p:cNvPr>
          <p:cNvSpPr>
            <a:spLocks noGrp="1"/>
          </p:cNvSpPr>
          <p:nvPr>
            <p:ph type="title"/>
          </p:nvPr>
        </p:nvSpPr>
        <p:spPr/>
        <p:txBody>
          <a:bodyPr/>
          <a:lstStyle/>
          <a:p>
            <a:r>
              <a:rPr lang="tr-TR" dirty="0"/>
              <a:t>Depresyonda somatik tedaviler</a:t>
            </a:r>
          </a:p>
        </p:txBody>
      </p:sp>
      <p:sp>
        <p:nvSpPr>
          <p:cNvPr id="3" name="İçerik Yer Tutucusu 2">
            <a:extLst>
              <a:ext uri="{FF2B5EF4-FFF2-40B4-BE49-F238E27FC236}">
                <a16:creationId xmlns:a16="http://schemas.microsoft.com/office/drawing/2014/main" id="{26B6AB44-AD30-1E09-EE0F-D8385E090F64}"/>
              </a:ext>
            </a:extLst>
          </p:cNvPr>
          <p:cNvSpPr>
            <a:spLocks noGrp="1"/>
          </p:cNvSpPr>
          <p:nvPr>
            <p:ph idx="1"/>
          </p:nvPr>
        </p:nvSpPr>
        <p:spPr>
          <a:xfrm>
            <a:off x="1251678" y="2286001"/>
            <a:ext cx="5413073" cy="3593591"/>
          </a:xfrm>
        </p:spPr>
        <p:txBody>
          <a:bodyPr/>
          <a:lstStyle/>
          <a:p>
            <a:r>
              <a:rPr lang="tr-TR" dirty="0" err="1"/>
              <a:t>Elektrokonvülzif</a:t>
            </a:r>
            <a:r>
              <a:rPr lang="tr-TR" dirty="0"/>
              <a:t> tedavi (EKT) en eski </a:t>
            </a:r>
            <a:r>
              <a:rPr lang="tr-TR" dirty="0" err="1"/>
              <a:t>nöromodülasyon</a:t>
            </a:r>
            <a:r>
              <a:rPr lang="tr-TR" dirty="0"/>
              <a:t> tekniğidir ve </a:t>
            </a:r>
            <a:r>
              <a:rPr lang="tr-TR" dirty="0" err="1"/>
              <a:t>major</a:t>
            </a:r>
            <a:r>
              <a:rPr lang="tr-TR" dirty="0"/>
              <a:t> depresyon tedavisinde en etkili yöntemdir. Ağır-şiddetli depresyon tedavisinde birinci sıra tedavi seçeneğidir. </a:t>
            </a:r>
          </a:p>
        </p:txBody>
      </p:sp>
      <p:pic>
        <p:nvPicPr>
          <p:cNvPr id="5" name="Resim 4">
            <a:extLst>
              <a:ext uri="{FF2B5EF4-FFF2-40B4-BE49-F238E27FC236}">
                <a16:creationId xmlns:a16="http://schemas.microsoft.com/office/drawing/2014/main" id="{23EC0FCE-AD1D-37F8-1F40-8D2A3BC82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95" y="2068508"/>
            <a:ext cx="3325091" cy="2720983"/>
          </a:xfrm>
          <a:prstGeom prst="ellipse">
            <a:avLst/>
          </a:prstGeom>
          <a:ln>
            <a:noFill/>
          </a:ln>
          <a:effectLst>
            <a:softEdge rad="112500"/>
          </a:effectLst>
        </p:spPr>
      </p:pic>
    </p:spTree>
    <p:extLst>
      <p:ext uri="{BB962C8B-B14F-4D97-AF65-F5344CB8AC3E}">
        <p14:creationId xmlns:p14="http://schemas.microsoft.com/office/powerpoint/2010/main" val="2079445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2DE03F-86DB-5209-7296-B041903C2630}"/>
              </a:ext>
            </a:extLst>
          </p:cNvPr>
          <p:cNvSpPr>
            <a:spLocks noGrp="1"/>
          </p:cNvSpPr>
          <p:nvPr>
            <p:ph type="title"/>
          </p:nvPr>
        </p:nvSpPr>
        <p:spPr/>
        <p:txBody>
          <a:bodyPr/>
          <a:lstStyle/>
          <a:p>
            <a:r>
              <a:rPr lang="tr-TR" dirty="0" err="1"/>
              <a:t>ekt</a:t>
            </a:r>
            <a:endParaRPr lang="tr-TR" dirty="0"/>
          </a:p>
        </p:txBody>
      </p:sp>
      <p:sp>
        <p:nvSpPr>
          <p:cNvPr id="3" name="İçerik Yer Tutucusu 2">
            <a:extLst>
              <a:ext uri="{FF2B5EF4-FFF2-40B4-BE49-F238E27FC236}">
                <a16:creationId xmlns:a16="http://schemas.microsoft.com/office/drawing/2014/main" id="{55D59E6A-CF43-5BE6-7666-24124172C2B2}"/>
              </a:ext>
            </a:extLst>
          </p:cNvPr>
          <p:cNvSpPr>
            <a:spLocks noGrp="1"/>
          </p:cNvSpPr>
          <p:nvPr>
            <p:ph idx="1"/>
          </p:nvPr>
        </p:nvSpPr>
        <p:spPr/>
        <p:txBody>
          <a:bodyPr>
            <a:normAutofit/>
          </a:bodyPr>
          <a:lstStyle/>
          <a:p>
            <a:r>
              <a:rPr lang="tr-TR" dirty="0" err="1"/>
              <a:t>Elektrokonvülzif</a:t>
            </a:r>
            <a:r>
              <a:rPr lang="tr-TR" dirty="0"/>
              <a:t> terapi (EKT) ilk kez 1938’de </a:t>
            </a:r>
            <a:r>
              <a:rPr lang="tr-TR" dirty="0" err="1"/>
              <a:t>Cerletti</a:t>
            </a:r>
            <a:r>
              <a:rPr lang="tr-TR" dirty="0"/>
              <a:t> ve </a:t>
            </a:r>
            <a:r>
              <a:rPr lang="tr-TR" dirty="0" err="1"/>
              <a:t>Binni</a:t>
            </a:r>
            <a:r>
              <a:rPr lang="tr-TR" dirty="0"/>
              <a:t> tarafından insanlarda uygulanmıştır. </a:t>
            </a:r>
            <a:r>
              <a:rPr lang="tr-TR" dirty="0" err="1"/>
              <a:t>Psikofarmakolojinin</a:t>
            </a:r>
            <a:r>
              <a:rPr lang="tr-TR" dirty="0"/>
              <a:t> gelişiminden önce 1930’ların sonunda klinik kullanıma girmiştir. </a:t>
            </a:r>
          </a:p>
          <a:p>
            <a:r>
              <a:rPr lang="tr-TR" dirty="0"/>
              <a:t>Günümüzde EKT en çok majör depresyon tedavisinde uygulanmaktadır. Tedaviye dirençli depresyonların yanı sıra daha önce </a:t>
            </a:r>
            <a:r>
              <a:rPr lang="tr-TR" dirty="0" err="1"/>
              <a:t>EKT’ye</a:t>
            </a:r>
            <a:r>
              <a:rPr lang="tr-TR" dirty="0"/>
              <a:t> iyi yanıt vermiş, özkıyım riski yüksek olanlarda, yemek yemeyi ve ilaç içmeyi </a:t>
            </a:r>
            <a:r>
              <a:rPr lang="tr-TR" dirty="0" err="1"/>
              <a:t>red</a:t>
            </a:r>
            <a:r>
              <a:rPr lang="tr-TR" dirty="0"/>
              <a:t> eden hastalarda tedavide ilk sırada yer alır. </a:t>
            </a:r>
            <a:r>
              <a:rPr lang="tr-TR" dirty="0" err="1"/>
              <a:t>EKT’nin</a:t>
            </a:r>
            <a:r>
              <a:rPr lang="tr-TR" dirty="0"/>
              <a:t> etkinliği </a:t>
            </a:r>
            <a:r>
              <a:rPr lang="tr-TR" dirty="0" err="1"/>
              <a:t>unipolar</a:t>
            </a:r>
            <a:r>
              <a:rPr lang="tr-TR" dirty="0"/>
              <a:t> ve bipolar depresyonda %80-90 olarak kabul edilmektedir. </a:t>
            </a:r>
          </a:p>
          <a:p>
            <a:r>
              <a:rPr lang="tr-TR" dirty="0"/>
              <a:t>Genellikle ilaç tedavisine yanıt alınamayan durumlarda uygulanır.</a:t>
            </a:r>
          </a:p>
        </p:txBody>
      </p:sp>
    </p:spTree>
    <p:extLst>
      <p:ext uri="{BB962C8B-B14F-4D97-AF65-F5344CB8AC3E}">
        <p14:creationId xmlns:p14="http://schemas.microsoft.com/office/powerpoint/2010/main" val="2711087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D0EA87-BC28-53F9-2ECB-717999AB154B}"/>
              </a:ext>
            </a:extLst>
          </p:cNvPr>
          <p:cNvSpPr>
            <a:spLocks noGrp="1"/>
          </p:cNvSpPr>
          <p:nvPr>
            <p:ph type="title"/>
          </p:nvPr>
        </p:nvSpPr>
        <p:spPr/>
        <p:txBody>
          <a:bodyPr/>
          <a:lstStyle/>
          <a:p>
            <a:r>
              <a:rPr lang="tr-TR" dirty="0"/>
              <a:t>eğitim</a:t>
            </a:r>
          </a:p>
        </p:txBody>
      </p:sp>
      <p:sp>
        <p:nvSpPr>
          <p:cNvPr id="3" name="İçerik Yer Tutucusu 2">
            <a:extLst>
              <a:ext uri="{FF2B5EF4-FFF2-40B4-BE49-F238E27FC236}">
                <a16:creationId xmlns:a16="http://schemas.microsoft.com/office/drawing/2014/main" id="{200E09D8-21F8-8861-E857-0E2A6743EA0E}"/>
              </a:ext>
            </a:extLst>
          </p:cNvPr>
          <p:cNvSpPr>
            <a:spLocks noGrp="1"/>
          </p:cNvSpPr>
          <p:nvPr>
            <p:ph idx="1"/>
          </p:nvPr>
        </p:nvSpPr>
        <p:spPr/>
        <p:txBody>
          <a:bodyPr>
            <a:normAutofit fontScale="77500" lnSpcReduction="20000"/>
          </a:bodyPr>
          <a:lstStyle/>
          <a:p>
            <a:r>
              <a:rPr lang="tr-TR" dirty="0"/>
              <a:t>Amerikan Psikiyatri Birliği (APA)’</a:t>
            </a:r>
            <a:r>
              <a:rPr lang="tr-TR" dirty="0" err="1"/>
              <a:t>nin</a:t>
            </a:r>
            <a:r>
              <a:rPr lang="tr-TR" dirty="0"/>
              <a:t> “Majör Depresif Bozukluğu Olan Hastaların Tedavisi İçin </a:t>
            </a:r>
            <a:r>
              <a:rPr lang="tr-TR" dirty="0" err="1"/>
              <a:t>Rehber’’de</a:t>
            </a:r>
            <a:r>
              <a:rPr lang="tr-TR" dirty="0"/>
              <a:t> eğitim konusunda bulunduğu öneriler: </a:t>
            </a:r>
          </a:p>
          <a:p>
            <a:r>
              <a:rPr lang="tr-TR" dirty="0"/>
              <a:t>1) Majör depresif bozukluğun belirti ve tedavileri hastalara anlatılmalı, bunu yaparken hastanın anlamakta zorlanmayacağı bir dil kullanılmalıdır. </a:t>
            </a:r>
          </a:p>
          <a:p>
            <a:r>
              <a:rPr lang="tr-TR" dirty="0"/>
              <a:t>2) Hastadan izin alınmak koşuluyla hastanın ailesi ve hayatında yer alan diğer bireylerde bu eğitimden faydalanabilir. </a:t>
            </a:r>
          </a:p>
          <a:p>
            <a:r>
              <a:rPr lang="tr-TR" dirty="0"/>
              <a:t>3) Kullanılan antidepresan ilaçlar hakkındaki yanlış bilgiler (bağımlılık yaptığı vb.) düzeltilmelidir. </a:t>
            </a:r>
          </a:p>
          <a:p>
            <a:r>
              <a:rPr lang="tr-TR" dirty="0"/>
              <a:t>4) Majör depresif bozukluk hakkında tüm tedavi süreci, tekrarlama riski, yenileyen bulguların erken tanınması, komplikasyon riski, epizotların ilerlemesinin önlenmesinde olası erken tedavinin gerektiği anlatılmalıdır. </a:t>
            </a:r>
          </a:p>
          <a:p>
            <a:r>
              <a:rPr lang="tr-TR" dirty="0"/>
              <a:t>5) Yoksunluk belirtilerinin ve tekrarlama risklerinin en aza indirilmesi için hastalara antidepresanların hızlıca kesilmeleri yerine, dozlarının azaltılarak kesilmesi gerektiği vurgulanmalıdır. </a:t>
            </a:r>
          </a:p>
          <a:p>
            <a:r>
              <a:rPr lang="tr-TR" dirty="0"/>
              <a:t>6) Hasta eğitiminde ayrıca, egzersiz, iyi beslenme, iyi uyku, sigara, alkol vb. zararlı maddelerin kullanımının azaltılması gerektiği gibi sağlıklı davranışların anlatılması gerekmektedir. </a:t>
            </a:r>
          </a:p>
          <a:p>
            <a:r>
              <a:rPr lang="tr-TR" dirty="0"/>
              <a:t>7) Kitaplar, broşürler ve web siteleri sözlü eğitimi güçlendirebilecek diğer materyaller olarak kullanılabilir.</a:t>
            </a:r>
          </a:p>
        </p:txBody>
      </p:sp>
    </p:spTree>
    <p:extLst>
      <p:ext uri="{BB962C8B-B14F-4D97-AF65-F5344CB8AC3E}">
        <p14:creationId xmlns:p14="http://schemas.microsoft.com/office/powerpoint/2010/main" val="1298221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319B58-CB50-0CB6-66C7-9287F865D395}"/>
              </a:ext>
            </a:extLst>
          </p:cNvPr>
          <p:cNvSpPr>
            <a:spLocks noGrp="1"/>
          </p:cNvSpPr>
          <p:nvPr>
            <p:ph type="title"/>
          </p:nvPr>
        </p:nvSpPr>
        <p:spPr/>
        <p:txBody>
          <a:bodyPr/>
          <a:lstStyle/>
          <a:p>
            <a:r>
              <a:rPr lang="tr-TR" dirty="0"/>
              <a:t>Kanıt düzeyine göre tedavi</a:t>
            </a:r>
          </a:p>
        </p:txBody>
      </p:sp>
      <p:sp>
        <p:nvSpPr>
          <p:cNvPr id="3" name="İçerik Yer Tutucusu 2">
            <a:extLst>
              <a:ext uri="{FF2B5EF4-FFF2-40B4-BE49-F238E27FC236}">
                <a16:creationId xmlns:a16="http://schemas.microsoft.com/office/drawing/2014/main" id="{171DC2C0-073B-7DE9-7A3B-61D91848C2FB}"/>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tr-TR" b="1" dirty="0"/>
              <a:t>Orta-şiddetli depresyonu</a:t>
            </a:r>
            <a:r>
              <a:rPr lang="tr-TR" dirty="0"/>
              <a:t> olan yetişkinlerde:</a:t>
            </a:r>
          </a:p>
          <a:p>
            <a:pPr marL="742950" lvl="1" indent="-285750">
              <a:buFont typeface="Arial" panose="020B0604020202020204" pitchFamily="34" charset="0"/>
              <a:buChar char="•"/>
            </a:pPr>
            <a:r>
              <a:rPr lang="tr-TR" dirty="0"/>
              <a:t>Seçici Serotonin Geri Alım İnhibitörleri (</a:t>
            </a:r>
            <a:r>
              <a:rPr lang="tr-TR" dirty="0" err="1"/>
              <a:t>SSRI’lar</a:t>
            </a:r>
            <a:r>
              <a:rPr lang="tr-TR" dirty="0"/>
              <a:t>) — </a:t>
            </a:r>
            <a:r>
              <a:rPr lang="tr-TR" b="1" dirty="0" err="1"/>
              <a:t>sitalopram</a:t>
            </a:r>
            <a:r>
              <a:rPr lang="tr-TR" b="1" dirty="0"/>
              <a:t>, </a:t>
            </a:r>
            <a:r>
              <a:rPr lang="tr-TR" b="1" dirty="0" err="1"/>
              <a:t>essitalopram</a:t>
            </a:r>
            <a:r>
              <a:rPr lang="tr-TR" b="1" dirty="0"/>
              <a:t>, fluoksetin, </a:t>
            </a:r>
            <a:r>
              <a:rPr lang="tr-TR" b="1" dirty="0" err="1"/>
              <a:t>fluvoksamin</a:t>
            </a:r>
            <a:r>
              <a:rPr lang="tr-TR" b="1" dirty="0"/>
              <a:t>, </a:t>
            </a:r>
            <a:r>
              <a:rPr lang="tr-TR" b="1" dirty="0" err="1"/>
              <a:t>paroksetin</a:t>
            </a:r>
            <a:r>
              <a:rPr lang="tr-TR" b="1" dirty="0"/>
              <a:t> veya </a:t>
            </a:r>
            <a:r>
              <a:rPr lang="tr-TR" b="1" dirty="0" err="1"/>
              <a:t>sertralin</a:t>
            </a:r>
            <a:r>
              <a:rPr lang="tr-TR" dirty="0"/>
              <a:t> — veya </a:t>
            </a:r>
            <a:r>
              <a:rPr lang="tr-TR" dirty="0" err="1"/>
              <a:t>Trisiklik</a:t>
            </a:r>
            <a:r>
              <a:rPr lang="tr-TR" dirty="0"/>
              <a:t> Antidepresanlardan </a:t>
            </a:r>
            <a:r>
              <a:rPr lang="tr-TR" b="1" dirty="0" err="1"/>
              <a:t>amitriptilin</a:t>
            </a:r>
            <a:r>
              <a:rPr lang="tr-TR" dirty="0"/>
              <a:t> kullanımı düşünülmelidir.</a:t>
            </a:r>
          </a:p>
          <a:p>
            <a:pPr marL="742950" lvl="1" indent="-285750">
              <a:buFont typeface="Arial" panose="020B0604020202020204" pitchFamily="34" charset="0"/>
              <a:buChar char="•"/>
            </a:pPr>
            <a:r>
              <a:rPr lang="tr-TR" dirty="0"/>
              <a:t>(Öneri gücü: KOŞULLU | Kanıt kalitesi: ÇOK DÜŞÜK)</a:t>
            </a:r>
          </a:p>
          <a:p>
            <a:pPr>
              <a:buFont typeface="Arial" panose="020B0604020202020204" pitchFamily="34" charset="0"/>
              <a:buChar char="•"/>
            </a:pPr>
            <a:r>
              <a:rPr lang="tr-TR" b="1" dirty="0"/>
              <a:t>Hafif depresyon</a:t>
            </a:r>
            <a:r>
              <a:rPr lang="tr-TR" dirty="0"/>
              <a:t> geçiren yetişkinlerde:</a:t>
            </a:r>
          </a:p>
          <a:p>
            <a:pPr marL="742950" lvl="1" indent="-285750">
              <a:buFont typeface="Arial" panose="020B0604020202020204" pitchFamily="34" charset="0"/>
              <a:buChar char="•"/>
            </a:pPr>
            <a:r>
              <a:rPr lang="tr-TR" dirty="0"/>
              <a:t>İlk tedavi seçeneği olarak antidepresanlar önerilmemelidir.</a:t>
            </a:r>
          </a:p>
          <a:p>
            <a:pPr marL="742950" lvl="1" indent="-285750">
              <a:buFont typeface="Arial" panose="020B0604020202020204" pitchFamily="34" charset="0"/>
              <a:buChar char="•"/>
            </a:pPr>
            <a:r>
              <a:rPr lang="tr-TR" dirty="0"/>
              <a:t>(Öneri gücü: KOŞULLU | Kanıt kalitesi: DÜŞÜK)</a:t>
            </a:r>
          </a:p>
          <a:p>
            <a:pPr>
              <a:buFont typeface="Arial" panose="020B0604020202020204" pitchFamily="34" charset="0"/>
              <a:buChar char="•"/>
            </a:pPr>
            <a:r>
              <a:rPr lang="tr-TR" b="1" dirty="0"/>
              <a:t>Başlangıç tedavisinden fayda gören</a:t>
            </a:r>
            <a:r>
              <a:rPr lang="tr-TR" dirty="0"/>
              <a:t> yetişkinlerde:</a:t>
            </a:r>
          </a:p>
          <a:p>
            <a:pPr marL="742950" lvl="1" indent="-285750">
              <a:buFont typeface="Arial" panose="020B0604020202020204" pitchFamily="34" charset="0"/>
              <a:buChar char="•"/>
            </a:pPr>
            <a:r>
              <a:rPr lang="tr-TR" dirty="0"/>
              <a:t>İyileşmeden sonra antidepresan tedavisine en az </a:t>
            </a:r>
            <a:r>
              <a:rPr lang="tr-TR" b="1" dirty="0"/>
              <a:t>6 ay</a:t>
            </a:r>
            <a:r>
              <a:rPr lang="tr-TR" dirty="0"/>
              <a:t> devam edilmesi düşünülmelidir.</a:t>
            </a:r>
          </a:p>
          <a:p>
            <a:pPr marL="742950" lvl="1" indent="-285750">
              <a:buFont typeface="Arial" panose="020B0604020202020204" pitchFamily="34" charset="0"/>
              <a:buChar char="•"/>
            </a:pPr>
            <a:r>
              <a:rPr lang="tr-TR" dirty="0"/>
              <a:t>(Öneri gücü: KOŞULLU | Kanıt kalitesi: ÇOK DÜŞÜK)</a:t>
            </a:r>
          </a:p>
          <a:p>
            <a:pPr>
              <a:buFont typeface="Arial" panose="020B0604020202020204" pitchFamily="34" charset="0"/>
              <a:buChar char="•"/>
            </a:pPr>
            <a:r>
              <a:rPr lang="tr-TR" b="1" dirty="0"/>
              <a:t>Yapılandırılmış psikolojik müdahaleler</a:t>
            </a:r>
            <a:r>
              <a:rPr lang="tr-TR" dirty="0"/>
              <a:t> (BAT, DYN, CBT, IPT, PST, 3WV) orta-şiddetli depresyon için önerilmektedir.</a:t>
            </a:r>
          </a:p>
          <a:p>
            <a:pPr marL="742950" lvl="1" indent="-285750">
              <a:buFont typeface="Arial" panose="020B0604020202020204" pitchFamily="34" charset="0"/>
              <a:buChar char="•"/>
            </a:pPr>
            <a:r>
              <a:rPr lang="tr-TR" dirty="0"/>
              <a:t>(Öneri gücü: GÜÇLÜ | Kanıt kalitesi: ORTA)</a:t>
            </a:r>
          </a:p>
          <a:p>
            <a:pPr>
              <a:buFont typeface="Arial" panose="020B0604020202020204" pitchFamily="34" charset="0"/>
              <a:buChar char="•"/>
            </a:pPr>
            <a:r>
              <a:rPr lang="tr-TR" dirty="0"/>
              <a:t>Tedavi seçimi, </a:t>
            </a:r>
            <a:r>
              <a:rPr lang="tr-TR" b="1" dirty="0"/>
              <a:t>hastaların tercihleri</a:t>
            </a:r>
            <a:r>
              <a:rPr lang="tr-TR" dirty="0"/>
              <a:t> ve </a:t>
            </a:r>
            <a:r>
              <a:rPr lang="tr-TR" b="1" dirty="0"/>
              <a:t>fayda-zarar dengesi</a:t>
            </a:r>
            <a:r>
              <a:rPr lang="tr-TR" dirty="0"/>
              <a:t> dikkate alınarak yapılmalıdır.</a:t>
            </a:r>
          </a:p>
          <a:p>
            <a:pPr marL="742950" lvl="1" indent="-285750">
              <a:buFont typeface="Arial" panose="020B0604020202020204" pitchFamily="34" charset="0"/>
              <a:buChar char="•"/>
            </a:pPr>
            <a:r>
              <a:rPr lang="tr-TR" dirty="0"/>
              <a:t>(Öneri gücü: KOŞULLU | Kanıt kalitesi: DÜŞÜK)</a:t>
            </a:r>
          </a:p>
          <a:p>
            <a:endParaRPr lang="tr-TR" dirty="0"/>
          </a:p>
        </p:txBody>
      </p:sp>
    </p:spTree>
    <p:extLst>
      <p:ext uri="{BB962C8B-B14F-4D97-AF65-F5344CB8AC3E}">
        <p14:creationId xmlns:p14="http://schemas.microsoft.com/office/powerpoint/2010/main" val="3660249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D1C69B-A1D9-FDA1-2476-6E96BA8A18D7}"/>
              </a:ext>
            </a:extLst>
          </p:cNvPr>
          <p:cNvSpPr>
            <a:spLocks noGrp="1"/>
          </p:cNvSpPr>
          <p:nvPr>
            <p:ph type="title"/>
          </p:nvPr>
        </p:nvSpPr>
        <p:spPr/>
        <p:txBody>
          <a:bodyPr/>
          <a:lstStyle/>
          <a:p>
            <a:r>
              <a:rPr lang="tr-TR" dirty="0"/>
              <a:t>Gebelikte tedavi</a:t>
            </a:r>
          </a:p>
        </p:txBody>
      </p:sp>
      <p:sp>
        <p:nvSpPr>
          <p:cNvPr id="3" name="İçerik Yer Tutucusu 2">
            <a:extLst>
              <a:ext uri="{FF2B5EF4-FFF2-40B4-BE49-F238E27FC236}">
                <a16:creationId xmlns:a16="http://schemas.microsoft.com/office/drawing/2014/main" id="{4DC61F8C-726E-BF8C-E4B5-41CAB167336F}"/>
              </a:ext>
            </a:extLst>
          </p:cNvPr>
          <p:cNvSpPr>
            <a:spLocks noGrp="1"/>
          </p:cNvSpPr>
          <p:nvPr>
            <p:ph idx="1"/>
          </p:nvPr>
        </p:nvSpPr>
        <p:spPr/>
        <p:txBody>
          <a:bodyPr>
            <a:normAutofit fontScale="92500" lnSpcReduction="20000"/>
          </a:bodyPr>
          <a:lstStyle/>
          <a:p>
            <a:r>
              <a:rPr lang="tr-TR" dirty="0"/>
              <a:t>Gebelikte tercih edilen ilaçlar; güvenilirliği en yüksek seviyede, metaboliti daha az olan, </a:t>
            </a:r>
            <a:r>
              <a:rPr lang="tr-TR" dirty="0" err="1"/>
              <a:t>plasental</a:t>
            </a:r>
            <a:r>
              <a:rPr lang="tr-TR" dirty="0"/>
              <a:t> geçişi azaltmak için yüksek protein bağlanma oranlarına sahip ve daha az ilaç etkileşimi olan ajanlar olmalıdır.</a:t>
            </a:r>
          </a:p>
          <a:p>
            <a:r>
              <a:rPr lang="tr-TR" dirty="0" err="1"/>
              <a:t>SSRI’lar</a:t>
            </a:r>
            <a:r>
              <a:rPr lang="tr-TR" dirty="0"/>
              <a:t> gebelik döneminde en sıklıkla kullanılan antidepresan ilaç grubudur. Ancak, bu ilaçlar düşük doğum kilosu, gestasyon süresinin azalması ve düşük APGAR skoru gibi bazı olumsuz gebelik sonuçları ile ilişkili bulunmuştur.</a:t>
            </a:r>
          </a:p>
          <a:p>
            <a:r>
              <a:rPr lang="tr-TR" dirty="0"/>
              <a:t>geç gebelik döneminde </a:t>
            </a:r>
            <a:r>
              <a:rPr lang="tr-TR" dirty="0" err="1"/>
              <a:t>SSRI’lara</a:t>
            </a:r>
            <a:r>
              <a:rPr lang="tr-TR" dirty="0"/>
              <a:t> maruz kalan yenidoğanların yaklaşık 1/3’ünde doğum sonrası adaptasyonda zorluk saptanmıştır. Bu durum, gebelik döneminde SSRI kullanımı ile ilişkilendirilen en sık rastlanan yan etkidir. yenidoğanda gelişebilecek semptomlar; aşırı huysuzluk, inatçı ağlama, beslenme ve uykunun bölünmesidir (tipik olarak doğumdan saatler sonra başlayıp, doğum sonrası 4.güne kadar devam eder).Bu tür semptomlar, antidepresanın türü ve dozundan bağımsız olarak ortaya çıkar. </a:t>
            </a:r>
          </a:p>
        </p:txBody>
      </p:sp>
    </p:spTree>
    <p:extLst>
      <p:ext uri="{BB962C8B-B14F-4D97-AF65-F5344CB8AC3E}">
        <p14:creationId xmlns:p14="http://schemas.microsoft.com/office/powerpoint/2010/main" val="2911757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61C591-97A8-3485-3F6C-078CC4FFE747}"/>
              </a:ext>
            </a:extLst>
          </p:cNvPr>
          <p:cNvSpPr>
            <a:spLocks noGrp="1"/>
          </p:cNvSpPr>
          <p:nvPr>
            <p:ph type="title"/>
          </p:nvPr>
        </p:nvSpPr>
        <p:spPr/>
        <p:txBody>
          <a:bodyPr/>
          <a:lstStyle/>
          <a:p>
            <a:r>
              <a:rPr lang="tr-TR" dirty="0"/>
              <a:t>Gebelikte tedavi</a:t>
            </a:r>
          </a:p>
        </p:txBody>
      </p:sp>
      <p:sp>
        <p:nvSpPr>
          <p:cNvPr id="3" name="İçerik Yer Tutucusu 2">
            <a:extLst>
              <a:ext uri="{FF2B5EF4-FFF2-40B4-BE49-F238E27FC236}">
                <a16:creationId xmlns:a16="http://schemas.microsoft.com/office/drawing/2014/main" id="{B5E3D39C-27D8-E292-BA20-E9E85D67E2D3}"/>
              </a:ext>
            </a:extLst>
          </p:cNvPr>
          <p:cNvSpPr>
            <a:spLocks noGrp="1"/>
          </p:cNvSpPr>
          <p:nvPr>
            <p:ph idx="1"/>
          </p:nvPr>
        </p:nvSpPr>
        <p:spPr/>
        <p:txBody>
          <a:bodyPr>
            <a:normAutofit fontScale="92500" lnSpcReduction="10000"/>
          </a:bodyPr>
          <a:lstStyle/>
          <a:p>
            <a:r>
              <a:rPr lang="tr-TR" dirty="0" err="1"/>
              <a:t>SSRI’ların</a:t>
            </a:r>
            <a:r>
              <a:rPr lang="tr-TR" dirty="0"/>
              <a:t> 1.trimester kullanımı ve fetusa maruziyeti ile ilişkili konjenital anomalilerin sıklığı ve şeklini araştıran çalışmalarda saptanan bulgular çelişkilidir.</a:t>
            </a:r>
          </a:p>
          <a:p>
            <a:r>
              <a:rPr lang="tr-TR" dirty="0" err="1"/>
              <a:t>Venlafaksin</a:t>
            </a:r>
            <a:r>
              <a:rPr lang="tr-TR" dirty="0"/>
              <a:t> kullanımına bağlı doz ilişkili hipertansiyon gelişim riski nedeni ile kan basıncı yakından takip edilmelidir. Gebelik sürecinde </a:t>
            </a:r>
            <a:r>
              <a:rPr lang="tr-TR" dirty="0" err="1"/>
              <a:t>preeklampsi</a:t>
            </a:r>
            <a:r>
              <a:rPr lang="tr-TR" dirty="0"/>
              <a:t> gelişirse, </a:t>
            </a:r>
            <a:r>
              <a:rPr lang="tr-TR" dirty="0" err="1"/>
              <a:t>venlafaksin</a:t>
            </a:r>
            <a:r>
              <a:rPr lang="tr-TR" dirty="0"/>
              <a:t> azaltılarak kesilmeli veya bırakılmalıdır.</a:t>
            </a:r>
          </a:p>
          <a:p>
            <a:r>
              <a:rPr lang="tr-TR" dirty="0"/>
              <a:t>Gebelikte </a:t>
            </a:r>
            <a:r>
              <a:rPr lang="tr-TR" dirty="0" err="1"/>
              <a:t>bupropion</a:t>
            </a:r>
            <a:r>
              <a:rPr lang="tr-TR" dirty="0"/>
              <a:t> kullanımının kardiyak defekt oluşumu açısından yaklaşık 1,6 kat risk artışı oluşturduğu saptanmıştır. </a:t>
            </a:r>
            <a:r>
              <a:rPr lang="tr-TR" dirty="0" err="1"/>
              <a:t>Spontan</a:t>
            </a:r>
            <a:r>
              <a:rPr lang="tr-TR" dirty="0"/>
              <a:t> </a:t>
            </a:r>
            <a:r>
              <a:rPr lang="tr-TR" dirty="0" err="1"/>
              <a:t>abortus</a:t>
            </a:r>
            <a:r>
              <a:rPr lang="tr-TR" dirty="0"/>
              <a:t> riskinde artış tanımlanırken, yüksek dozlarda kullanımda düşük doğum ağırlığı da belirtilmiştir.</a:t>
            </a:r>
          </a:p>
          <a:p>
            <a:r>
              <a:rPr lang="tr-TR" dirty="0" err="1"/>
              <a:t>mirtazapin</a:t>
            </a:r>
            <a:r>
              <a:rPr lang="tr-TR" dirty="0"/>
              <a:t> gebelikte </a:t>
            </a:r>
            <a:r>
              <a:rPr lang="tr-TR" dirty="0" err="1"/>
              <a:t>SSRI’lara</a:t>
            </a:r>
            <a:r>
              <a:rPr lang="tr-TR" dirty="0"/>
              <a:t> zaman zaman tercih edilebilir. </a:t>
            </a:r>
            <a:r>
              <a:rPr lang="tr-TR" dirty="0" err="1"/>
              <a:t>hiperemezis</a:t>
            </a:r>
            <a:r>
              <a:rPr lang="tr-TR" dirty="0"/>
              <a:t> </a:t>
            </a:r>
            <a:r>
              <a:rPr lang="tr-TR" dirty="0" err="1"/>
              <a:t>gravidarumu</a:t>
            </a:r>
            <a:r>
              <a:rPr lang="tr-TR" dirty="0"/>
              <a:t> olan gebelerde yararlı olabilir. Ancak, </a:t>
            </a:r>
            <a:r>
              <a:rPr lang="tr-TR" dirty="0" err="1"/>
              <a:t>mirtazapin</a:t>
            </a:r>
            <a:r>
              <a:rPr lang="tr-TR" dirty="0"/>
              <a:t> kullanımı sonrası gelişebilecek kilo alımı, gestasyonel diyabet gelişimi gibi durumlar göz önünde bulundurulmalıdır..</a:t>
            </a:r>
          </a:p>
        </p:txBody>
      </p:sp>
    </p:spTree>
    <p:extLst>
      <p:ext uri="{BB962C8B-B14F-4D97-AF65-F5344CB8AC3E}">
        <p14:creationId xmlns:p14="http://schemas.microsoft.com/office/powerpoint/2010/main" val="2676245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479555-C281-F862-BF4F-A8325BDC7246}"/>
              </a:ext>
            </a:extLst>
          </p:cNvPr>
          <p:cNvSpPr>
            <a:spLocks noGrp="1"/>
          </p:cNvSpPr>
          <p:nvPr>
            <p:ph type="title"/>
          </p:nvPr>
        </p:nvSpPr>
        <p:spPr/>
        <p:txBody>
          <a:bodyPr/>
          <a:lstStyle/>
          <a:p>
            <a:r>
              <a:rPr lang="tr-TR" dirty="0" err="1"/>
              <a:t>Postpartum</a:t>
            </a:r>
            <a:r>
              <a:rPr lang="tr-TR" dirty="0"/>
              <a:t> depresyon</a:t>
            </a:r>
          </a:p>
        </p:txBody>
      </p:sp>
      <p:sp>
        <p:nvSpPr>
          <p:cNvPr id="3" name="İçerik Yer Tutucusu 2">
            <a:extLst>
              <a:ext uri="{FF2B5EF4-FFF2-40B4-BE49-F238E27FC236}">
                <a16:creationId xmlns:a16="http://schemas.microsoft.com/office/drawing/2014/main" id="{F4D86410-5306-DF20-5B35-2B7E2BCE45C2}"/>
              </a:ext>
            </a:extLst>
          </p:cNvPr>
          <p:cNvSpPr>
            <a:spLocks noGrp="1"/>
          </p:cNvSpPr>
          <p:nvPr>
            <p:ph idx="1"/>
          </p:nvPr>
        </p:nvSpPr>
        <p:spPr/>
        <p:txBody>
          <a:bodyPr>
            <a:normAutofit/>
          </a:bodyPr>
          <a:lstStyle/>
          <a:p>
            <a:r>
              <a:rPr lang="tr-TR" dirty="0"/>
              <a:t>Türkiye’de </a:t>
            </a:r>
            <a:r>
              <a:rPr lang="tr-TR" dirty="0" err="1"/>
              <a:t>postpartum</a:t>
            </a:r>
            <a:r>
              <a:rPr lang="tr-TR" dirty="0"/>
              <a:t> depresyon sıklığı ile ilgili çalışmalarda %6-40 arasında değişen oranlar bulunmaktadır. yaklaşık sıklığı %13’tür.</a:t>
            </a:r>
          </a:p>
          <a:p>
            <a:r>
              <a:rPr lang="tr-TR" dirty="0" err="1"/>
              <a:t>Postpartum</a:t>
            </a:r>
            <a:r>
              <a:rPr lang="tr-TR" dirty="0"/>
              <a:t> depresyon risk faktörleri: gebelikte geçirilmiş depresyon ve psikiyatrik hastalık öyküsü, prenatal anksiyete, doğum sonrası ilk haftalarda eşin zayıf desteği, evlilikteki uyumsuzluk, sağlık güvencesinin olmaması, kontraseptif yöntem kullanılmaması, sigara, düşük gelir düzeyi, sosyal ilişkilerden memnuniyetsizlik, gebelik kaybı ve kız bebek doğurmuş olmak</a:t>
            </a:r>
          </a:p>
          <a:p>
            <a:endParaRPr lang="tr-TR" dirty="0"/>
          </a:p>
        </p:txBody>
      </p:sp>
    </p:spTree>
    <p:extLst>
      <p:ext uri="{BB962C8B-B14F-4D97-AF65-F5344CB8AC3E}">
        <p14:creationId xmlns:p14="http://schemas.microsoft.com/office/powerpoint/2010/main" val="603916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2A36E-7191-5A55-AD08-22502F53ED6D}"/>
              </a:ext>
            </a:extLst>
          </p:cNvPr>
          <p:cNvSpPr>
            <a:spLocks noGrp="1"/>
          </p:cNvSpPr>
          <p:nvPr>
            <p:ph type="title"/>
          </p:nvPr>
        </p:nvSpPr>
        <p:spPr/>
        <p:txBody>
          <a:bodyPr/>
          <a:lstStyle/>
          <a:p>
            <a:r>
              <a:rPr lang="tr-TR" dirty="0"/>
              <a:t>Paternal depresyon</a:t>
            </a:r>
          </a:p>
        </p:txBody>
      </p:sp>
      <p:sp>
        <p:nvSpPr>
          <p:cNvPr id="3" name="İçerik Yer Tutucusu 2">
            <a:extLst>
              <a:ext uri="{FF2B5EF4-FFF2-40B4-BE49-F238E27FC236}">
                <a16:creationId xmlns:a16="http://schemas.microsoft.com/office/drawing/2014/main" id="{DE68FA8C-00C5-7B15-2698-A9D969D6DCAC}"/>
              </a:ext>
            </a:extLst>
          </p:cNvPr>
          <p:cNvSpPr>
            <a:spLocks noGrp="1"/>
          </p:cNvSpPr>
          <p:nvPr>
            <p:ph idx="1"/>
          </p:nvPr>
        </p:nvSpPr>
        <p:spPr/>
        <p:txBody>
          <a:bodyPr>
            <a:normAutofit/>
          </a:bodyPr>
          <a:lstStyle/>
          <a:p>
            <a:r>
              <a:rPr lang="tr-TR" dirty="0"/>
              <a:t>erkeklerde </a:t>
            </a:r>
            <a:r>
              <a:rPr lang="tr-TR" dirty="0" err="1"/>
              <a:t>major</a:t>
            </a:r>
            <a:r>
              <a:rPr lang="tr-TR" dirty="0"/>
              <a:t> depresif bozukluklar ve </a:t>
            </a:r>
            <a:r>
              <a:rPr lang="tr-TR" dirty="0" err="1"/>
              <a:t>postpartum</a:t>
            </a:r>
            <a:r>
              <a:rPr lang="tr-TR" dirty="0"/>
              <a:t> depresyon, kadınlarda görülen üzgünlük veya duygusuzluktan farklı olarak kendini </a:t>
            </a:r>
            <a:r>
              <a:rPr lang="tr-TR" b="1" dirty="0"/>
              <a:t>öfke, sinir ve zıtlaşmalar </a:t>
            </a:r>
            <a:r>
              <a:rPr lang="tr-TR" dirty="0"/>
              <a:t>ile göstermektedir. Buna ek olarak erkekler, içki, kumar, spor ve iş gibi faktörler ile depresyonlarını bastırmaya çalışabilmektedirler. Ancak üzgün görünmeseler bile babalar, annelerin yaşadığı birçok stresi ve değişikliği yaşamaktadır. </a:t>
            </a:r>
          </a:p>
          <a:p>
            <a:r>
              <a:rPr lang="tr-TR" dirty="0"/>
              <a:t>PPD insidansının %1,2-25 arasında değiştiği, </a:t>
            </a:r>
            <a:r>
              <a:rPr lang="tr-TR" b="1" dirty="0" err="1"/>
              <a:t>maternal</a:t>
            </a:r>
            <a:r>
              <a:rPr lang="tr-TR" b="1" dirty="0"/>
              <a:t> </a:t>
            </a:r>
            <a:r>
              <a:rPr lang="tr-TR" b="1" dirty="0" err="1"/>
              <a:t>postpartum</a:t>
            </a:r>
            <a:r>
              <a:rPr lang="tr-TR" b="1" dirty="0"/>
              <a:t> depresyonun bu duruma eşlik etmesi halinde insidansın %24-50’lere </a:t>
            </a:r>
            <a:r>
              <a:rPr lang="tr-TR" dirty="0"/>
              <a:t>çıktığı saptanmıştır.</a:t>
            </a:r>
          </a:p>
          <a:p>
            <a:r>
              <a:rPr lang="tr-TR" dirty="0"/>
              <a:t>Düşürülmüş kesme puanlarıyla kullanılan EPDS paternal </a:t>
            </a:r>
            <a:r>
              <a:rPr lang="tr-TR" dirty="0" err="1"/>
              <a:t>postpartum</a:t>
            </a:r>
            <a:r>
              <a:rPr lang="tr-TR" dirty="0"/>
              <a:t> depresyon için kullanılan en geçerli tarama testi olarak gösterilmektedir. </a:t>
            </a:r>
          </a:p>
        </p:txBody>
      </p:sp>
    </p:spTree>
    <p:extLst>
      <p:ext uri="{BB962C8B-B14F-4D97-AF65-F5344CB8AC3E}">
        <p14:creationId xmlns:p14="http://schemas.microsoft.com/office/powerpoint/2010/main" val="31779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D19F4D-AC76-2D49-7FCE-55883843584F}"/>
              </a:ext>
            </a:extLst>
          </p:cNvPr>
          <p:cNvSpPr>
            <a:spLocks noGrp="1"/>
          </p:cNvSpPr>
          <p:nvPr>
            <p:ph type="title"/>
          </p:nvPr>
        </p:nvSpPr>
        <p:spPr/>
        <p:txBody>
          <a:bodyPr/>
          <a:lstStyle/>
          <a:p>
            <a:r>
              <a:rPr lang="tr-TR" dirty="0" err="1"/>
              <a:t>Türkiyede</a:t>
            </a:r>
            <a:r>
              <a:rPr lang="tr-TR" dirty="0"/>
              <a:t> ve dünyada depresyon</a:t>
            </a:r>
          </a:p>
        </p:txBody>
      </p:sp>
      <p:sp>
        <p:nvSpPr>
          <p:cNvPr id="3" name="İçerik Yer Tutucusu 2">
            <a:extLst>
              <a:ext uri="{FF2B5EF4-FFF2-40B4-BE49-F238E27FC236}">
                <a16:creationId xmlns:a16="http://schemas.microsoft.com/office/drawing/2014/main" id="{AED0EAB6-1A26-6C24-9962-DA5907035163}"/>
              </a:ext>
            </a:extLst>
          </p:cNvPr>
          <p:cNvSpPr>
            <a:spLocks noGrp="1"/>
          </p:cNvSpPr>
          <p:nvPr>
            <p:ph idx="1"/>
          </p:nvPr>
        </p:nvSpPr>
        <p:spPr/>
        <p:txBody>
          <a:bodyPr/>
          <a:lstStyle/>
          <a:p>
            <a:r>
              <a:rPr lang="tr-TR" dirty="0"/>
              <a:t> Dünyada </a:t>
            </a:r>
            <a:r>
              <a:rPr lang="tr-TR" dirty="0" err="1"/>
              <a:t>major</a:t>
            </a:r>
            <a:r>
              <a:rPr lang="tr-TR" dirty="0"/>
              <a:t> depresif bozukluğun yaşam boyu yaygınlık oranları %1,5 ile %19,6 arasında bildirilmiştir.</a:t>
            </a:r>
          </a:p>
          <a:p>
            <a:r>
              <a:rPr lang="tr-TR" dirty="0"/>
              <a:t> Ülkemizde ise bu oranlar %8 ile %20 arasında değişmektedir.</a:t>
            </a:r>
          </a:p>
        </p:txBody>
      </p:sp>
    </p:spTree>
    <p:extLst>
      <p:ext uri="{BB962C8B-B14F-4D97-AF65-F5344CB8AC3E}">
        <p14:creationId xmlns:p14="http://schemas.microsoft.com/office/powerpoint/2010/main" val="3743951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B262CA-1717-FFFE-ADC6-A8850FA809A0}"/>
              </a:ext>
            </a:extLst>
          </p:cNvPr>
          <p:cNvSpPr>
            <a:spLocks noGrp="1"/>
          </p:cNvSpPr>
          <p:nvPr>
            <p:ph type="title"/>
          </p:nvPr>
        </p:nvSpPr>
        <p:spPr/>
        <p:txBody>
          <a:bodyPr/>
          <a:lstStyle/>
          <a:p>
            <a:r>
              <a:rPr lang="tr-TR" dirty="0"/>
              <a:t>intihar</a:t>
            </a:r>
          </a:p>
        </p:txBody>
      </p:sp>
      <p:sp>
        <p:nvSpPr>
          <p:cNvPr id="3" name="İçerik Yer Tutucusu 2">
            <a:extLst>
              <a:ext uri="{FF2B5EF4-FFF2-40B4-BE49-F238E27FC236}">
                <a16:creationId xmlns:a16="http://schemas.microsoft.com/office/drawing/2014/main" id="{1BC91234-B335-47B8-2A88-4234CDEAB62E}"/>
              </a:ext>
            </a:extLst>
          </p:cNvPr>
          <p:cNvSpPr>
            <a:spLocks noGrp="1"/>
          </p:cNvSpPr>
          <p:nvPr>
            <p:ph idx="1"/>
          </p:nvPr>
        </p:nvSpPr>
        <p:spPr/>
        <p:txBody>
          <a:bodyPr>
            <a:normAutofit fontScale="92500" lnSpcReduction="20000"/>
          </a:bodyPr>
          <a:lstStyle/>
          <a:p>
            <a:r>
              <a:rPr lang="tr-TR" dirty="0"/>
              <a:t>Kişinin istemli olarak ölümle sonuçlandırdığı eylemlere “intihar”, ölümle sonlanmayanlara ise “intihar girişimi” denmektedir.</a:t>
            </a:r>
          </a:p>
          <a:p>
            <a:r>
              <a:rPr lang="tr-TR" dirty="0"/>
              <a:t>İntihar eden kişilerin akrabalarında intihar davranışının görülme olasılığının normal popülasyona göre </a:t>
            </a:r>
            <a:r>
              <a:rPr lang="tr-TR" b="1" dirty="0"/>
              <a:t>beş kat </a:t>
            </a:r>
            <a:r>
              <a:rPr lang="tr-TR" dirty="0"/>
              <a:t>fazla olduğu gösterilmiştir.</a:t>
            </a:r>
          </a:p>
          <a:p>
            <a:r>
              <a:rPr lang="tr-TR" dirty="0"/>
              <a:t>Dünya geneline baktığımızda ise her 40 saniyede bir kişinin yaşamına son verdiği ve her yıl yaklaşık 1 milyon kişinin intihar ile öldüğü görülmektedir.</a:t>
            </a:r>
          </a:p>
          <a:p>
            <a:r>
              <a:rPr lang="tr-TR" dirty="0"/>
              <a:t>İntihar oranları coğrafi farklılıklar göstermenin yanı sıra yıllar içinde aynı ülkede görülme oranlarında da farklılıklar ortaya çıkabilmektedir. Örneğin İsveç 70’li yıllarda ‘intihar ülkesi’ diye adlandırılırken, hükümetin sivil toplum kuruluşlarının, sağlık kuruluşlarının ve medyanın birlikte yürüttükleri çalışmalar sayesinde bugün oranlar oldukça gerilemiştir. Bunun yanında Japonya’da son 50 yılda intihar oranları yaklaşık iki kat artmıştır. Ülkemizde ise yavaş da olsa son yıllarda intihar eğiliminde bir artış olduğu gözlenmektedir</a:t>
            </a:r>
          </a:p>
        </p:txBody>
      </p:sp>
    </p:spTree>
    <p:extLst>
      <p:ext uri="{BB962C8B-B14F-4D97-AF65-F5344CB8AC3E}">
        <p14:creationId xmlns:p14="http://schemas.microsoft.com/office/powerpoint/2010/main" val="4194348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CC2C6E-A639-D616-35F2-6C514CA0FAD2}"/>
              </a:ext>
            </a:extLst>
          </p:cNvPr>
          <p:cNvSpPr>
            <a:spLocks noGrp="1"/>
          </p:cNvSpPr>
          <p:nvPr>
            <p:ph type="title"/>
          </p:nvPr>
        </p:nvSpPr>
        <p:spPr/>
        <p:txBody>
          <a:bodyPr/>
          <a:lstStyle/>
          <a:p>
            <a:r>
              <a:rPr lang="tr-TR" dirty="0"/>
              <a:t>intihar</a:t>
            </a:r>
          </a:p>
        </p:txBody>
      </p:sp>
      <p:sp>
        <p:nvSpPr>
          <p:cNvPr id="3" name="İçerik Yer Tutucusu 2">
            <a:extLst>
              <a:ext uri="{FF2B5EF4-FFF2-40B4-BE49-F238E27FC236}">
                <a16:creationId xmlns:a16="http://schemas.microsoft.com/office/drawing/2014/main" id="{18E71ABD-1E2C-398C-B2E6-C60E7BA97766}"/>
              </a:ext>
            </a:extLst>
          </p:cNvPr>
          <p:cNvSpPr>
            <a:spLocks noGrp="1"/>
          </p:cNvSpPr>
          <p:nvPr>
            <p:ph idx="1"/>
          </p:nvPr>
        </p:nvSpPr>
        <p:spPr>
          <a:xfrm>
            <a:off x="1251678" y="2286001"/>
            <a:ext cx="6157790" cy="3593591"/>
          </a:xfrm>
        </p:spPr>
        <p:txBody>
          <a:bodyPr/>
          <a:lstStyle/>
          <a:p>
            <a:r>
              <a:rPr lang="tr-TR" dirty="0"/>
              <a:t>WHO Küresel Sağlık Tahminlerine göre, 2015 yılında dünya genelinde 788.000 kişi intihar nedeniyle hayatını kaybetmiştir. İntiharlar, dünya çapındaki tüm ölümlerin yaklaşık %1,5'ini oluşturmuştur ve 15-29 yaş arası gençler arasında ikinci en sık ölüm nedenidir.2015 yılında dünya genelindeki intiharların %78'i düşük ve orta gelirli ülkelerde gerçekleşmiştir.</a:t>
            </a:r>
          </a:p>
        </p:txBody>
      </p:sp>
      <p:pic>
        <p:nvPicPr>
          <p:cNvPr id="5" name="Resim 4">
            <a:extLst>
              <a:ext uri="{FF2B5EF4-FFF2-40B4-BE49-F238E27FC236}">
                <a16:creationId xmlns:a16="http://schemas.microsoft.com/office/drawing/2014/main" id="{8C3F223B-04E7-5884-F23A-9FB7B0999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638" y="2070175"/>
            <a:ext cx="3129698" cy="2970860"/>
          </a:xfrm>
          <a:prstGeom prst="ellipse">
            <a:avLst/>
          </a:prstGeom>
          <a:ln>
            <a:noFill/>
          </a:ln>
          <a:effectLst>
            <a:softEdge rad="112500"/>
          </a:effectLst>
        </p:spPr>
      </p:pic>
    </p:spTree>
    <p:extLst>
      <p:ext uri="{BB962C8B-B14F-4D97-AF65-F5344CB8AC3E}">
        <p14:creationId xmlns:p14="http://schemas.microsoft.com/office/powerpoint/2010/main" val="1450640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7B4B90-2B0E-BF40-4FEE-16344ACA2EC0}"/>
              </a:ext>
            </a:extLst>
          </p:cNvPr>
          <p:cNvSpPr>
            <a:spLocks noGrp="1"/>
          </p:cNvSpPr>
          <p:nvPr>
            <p:ph type="title"/>
          </p:nvPr>
        </p:nvSpPr>
        <p:spPr/>
        <p:txBody>
          <a:bodyPr/>
          <a:lstStyle/>
          <a:p>
            <a:r>
              <a:rPr lang="tr-TR" dirty="0"/>
              <a:t>intihar</a:t>
            </a:r>
          </a:p>
        </p:txBody>
      </p:sp>
      <p:sp>
        <p:nvSpPr>
          <p:cNvPr id="3" name="İçerik Yer Tutucusu 2">
            <a:extLst>
              <a:ext uri="{FF2B5EF4-FFF2-40B4-BE49-F238E27FC236}">
                <a16:creationId xmlns:a16="http://schemas.microsoft.com/office/drawing/2014/main" id="{E3B8EA56-452B-2F10-B6B4-08F61327635C}"/>
              </a:ext>
            </a:extLst>
          </p:cNvPr>
          <p:cNvSpPr>
            <a:spLocks noGrp="1"/>
          </p:cNvSpPr>
          <p:nvPr>
            <p:ph idx="1"/>
          </p:nvPr>
        </p:nvSpPr>
        <p:spPr>
          <a:xfrm>
            <a:off x="1251678" y="2286001"/>
            <a:ext cx="10051060" cy="3593591"/>
          </a:xfrm>
        </p:spPr>
        <p:txBody>
          <a:bodyPr>
            <a:normAutofit/>
          </a:bodyPr>
          <a:lstStyle/>
          <a:p>
            <a:r>
              <a:rPr lang="tr-TR" dirty="0"/>
              <a:t>Ülkemizde intihar vakalarının </a:t>
            </a:r>
            <a:r>
              <a:rPr lang="tr-TR" b="1" dirty="0"/>
              <a:t>%72,7’sini erkekler</a:t>
            </a:r>
            <a:r>
              <a:rPr lang="tr-TR" dirty="0"/>
              <a:t>, %27,3’nü isi kadınlar oluşturmaktadır.</a:t>
            </a:r>
          </a:p>
          <a:p>
            <a:r>
              <a:rPr lang="tr-TR" dirty="0"/>
              <a:t>İntihar hızının en yüksek olduğu üç il Karaman, Ardahan ve Bingöl’dür. </a:t>
            </a:r>
          </a:p>
          <a:p>
            <a:r>
              <a:rPr lang="tr-TR" b="1" dirty="0"/>
              <a:t>en fazla intihar vakasının 75 yaş üzeri grupta </a:t>
            </a:r>
          </a:p>
          <a:p>
            <a:r>
              <a:rPr lang="tr-TR" dirty="0"/>
              <a:t>Vakaların yarıdan fazlasında (%50,9) intihar etme yöntemi olarak asıyı tercih ettikleri, ikinci sırada ise ateşli silah ve sonrasında da %9,4 oranında yüksekten atlama gelmektedir. </a:t>
            </a:r>
          </a:p>
          <a:p>
            <a:r>
              <a:rPr lang="tr-TR" dirty="0"/>
              <a:t>İntiharın, kayıp, fiziksel hastalık ve ailede intihar öyküsünün bulunması durumlarında daha sık görüldüğü bilinmektedir.</a:t>
            </a:r>
          </a:p>
          <a:p>
            <a:r>
              <a:rPr lang="tr-TR" dirty="0"/>
              <a:t>Kişinin daha önce intihar girişiminde bulunması daha sonraki intihar girişimleri açısından en önemli risk faktörlerindendir.</a:t>
            </a:r>
          </a:p>
        </p:txBody>
      </p:sp>
    </p:spTree>
    <p:extLst>
      <p:ext uri="{BB962C8B-B14F-4D97-AF65-F5344CB8AC3E}">
        <p14:creationId xmlns:p14="http://schemas.microsoft.com/office/powerpoint/2010/main" val="2261476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21492B-963F-8710-28F6-FCD0698F4E52}"/>
              </a:ext>
            </a:extLst>
          </p:cNvPr>
          <p:cNvSpPr>
            <a:spLocks noGrp="1"/>
          </p:cNvSpPr>
          <p:nvPr>
            <p:ph type="title"/>
          </p:nvPr>
        </p:nvSpPr>
        <p:spPr/>
        <p:txBody>
          <a:bodyPr/>
          <a:lstStyle/>
          <a:p>
            <a:r>
              <a:rPr lang="tr-TR" dirty="0"/>
              <a:t>intihar</a:t>
            </a:r>
          </a:p>
        </p:txBody>
      </p:sp>
      <p:sp>
        <p:nvSpPr>
          <p:cNvPr id="3" name="İçerik Yer Tutucusu 2">
            <a:extLst>
              <a:ext uri="{FF2B5EF4-FFF2-40B4-BE49-F238E27FC236}">
                <a16:creationId xmlns:a16="http://schemas.microsoft.com/office/drawing/2014/main" id="{5B002840-02CA-D9A3-7454-09F417809324}"/>
              </a:ext>
            </a:extLst>
          </p:cNvPr>
          <p:cNvSpPr>
            <a:spLocks noGrp="1"/>
          </p:cNvSpPr>
          <p:nvPr>
            <p:ph idx="1"/>
          </p:nvPr>
        </p:nvSpPr>
        <p:spPr/>
        <p:txBody>
          <a:bodyPr/>
          <a:lstStyle/>
          <a:p>
            <a:r>
              <a:rPr lang="tr-TR" b="1" dirty="0"/>
              <a:t>İntihar edenlerin %75’inin önceki 30 gün içerisinde birinci basamak hekimine başvurduğunun</a:t>
            </a:r>
            <a:r>
              <a:rPr lang="tr-TR" dirty="0"/>
              <a:t> gösterilmesi, birinci basamak ortamının intihar riskini erken saptama ve müdahale açısından önemini ortaya koymaktadır.</a:t>
            </a:r>
          </a:p>
          <a:p>
            <a:r>
              <a:rPr lang="tr-TR" dirty="0"/>
              <a:t>10 risk faktörü: 1) Ümitsizliğin derecesi 2) İntihar niyeti veya planı 3) Daha önceden intihar girişiminin varlığı 4) Ruh hali ve etkilenim (</a:t>
            </a:r>
            <a:r>
              <a:rPr lang="tr-TR" dirty="0" err="1"/>
              <a:t>mood</a:t>
            </a:r>
            <a:r>
              <a:rPr lang="tr-TR" dirty="0"/>
              <a:t> ve </a:t>
            </a:r>
            <a:r>
              <a:rPr lang="tr-TR" dirty="0" err="1"/>
              <a:t>afekt</a:t>
            </a:r>
            <a:r>
              <a:rPr lang="tr-TR" dirty="0"/>
              <a:t>) düzeyi 5) İnsanlarla olan ilişkilerin kalitesi 6) Depresyona ait belirti ve bulgular 7) Sosyal entegrasyon 8) Yakın zamanlarda olan ilişki kaybı 9) </a:t>
            </a:r>
            <a:r>
              <a:rPr lang="tr-TR" dirty="0" err="1"/>
              <a:t>Mental</a:t>
            </a:r>
            <a:r>
              <a:rPr lang="tr-TR" dirty="0"/>
              <a:t> duruma ait belirtiler 10) Yardım kabul etme istekliliği </a:t>
            </a:r>
          </a:p>
        </p:txBody>
      </p:sp>
    </p:spTree>
    <p:extLst>
      <p:ext uri="{BB962C8B-B14F-4D97-AF65-F5344CB8AC3E}">
        <p14:creationId xmlns:p14="http://schemas.microsoft.com/office/powerpoint/2010/main" val="2969763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AD65E4-15F7-7A14-6686-3DB9F5AA2FCE}"/>
              </a:ext>
            </a:extLst>
          </p:cNvPr>
          <p:cNvSpPr>
            <a:spLocks noGrp="1"/>
          </p:cNvSpPr>
          <p:nvPr>
            <p:ph type="title"/>
          </p:nvPr>
        </p:nvSpPr>
        <p:spPr/>
        <p:txBody>
          <a:bodyPr/>
          <a:lstStyle/>
          <a:p>
            <a:r>
              <a:rPr lang="tr-TR" dirty="0"/>
              <a:t>intihar</a:t>
            </a:r>
          </a:p>
        </p:txBody>
      </p:sp>
      <p:sp>
        <p:nvSpPr>
          <p:cNvPr id="3" name="İçerik Yer Tutucusu 2">
            <a:extLst>
              <a:ext uri="{FF2B5EF4-FFF2-40B4-BE49-F238E27FC236}">
                <a16:creationId xmlns:a16="http://schemas.microsoft.com/office/drawing/2014/main" id="{4A748DC8-91AF-B205-8427-AF871D3F9889}"/>
              </a:ext>
            </a:extLst>
          </p:cNvPr>
          <p:cNvSpPr>
            <a:spLocks noGrp="1"/>
          </p:cNvSpPr>
          <p:nvPr>
            <p:ph idx="1"/>
          </p:nvPr>
        </p:nvSpPr>
        <p:spPr/>
        <p:txBody>
          <a:bodyPr>
            <a:normAutofit lnSpcReduction="10000"/>
          </a:bodyPr>
          <a:lstStyle/>
          <a:p>
            <a:r>
              <a:rPr lang="tr-TR" dirty="0"/>
              <a:t>Ailede intihar veya intihar girişimi öyküsü,</a:t>
            </a:r>
          </a:p>
          <a:p>
            <a:r>
              <a:rPr lang="tr-TR" dirty="0"/>
              <a:t>Ailede depresyon öyküsü,</a:t>
            </a:r>
          </a:p>
          <a:p>
            <a:r>
              <a:rPr lang="tr-TR" dirty="0"/>
              <a:t>Alkol veya diğer madde kötüye kullanımı öyküsü, </a:t>
            </a:r>
          </a:p>
          <a:p>
            <a:r>
              <a:rPr lang="tr-TR" dirty="0"/>
              <a:t>25 yaş altında ve 65 yaş üzerinde olma</a:t>
            </a:r>
          </a:p>
          <a:p>
            <a:r>
              <a:rPr lang="tr-TR" dirty="0"/>
              <a:t>Erkek cinsiyet Kişilik özellikleri</a:t>
            </a:r>
          </a:p>
          <a:p>
            <a:r>
              <a:rPr lang="tr-TR" dirty="0"/>
              <a:t>Olayları siyah beyaz veya hep ya da hiç şeklinde görme, Katı düşünce şekli, Aşırı mükemmeliyetçilik (kendini ya da diğer kişileri sıkıntıya sokmaya neden olacak yüksek standartlara sahip olma), umutsuzluk (gelecek hakkında karamsar olma ile birlikte), dürtüsellik (ha deyince bir şeyi yapma eğiliminde olma), değersizlik hisleri ile birlikte düşük özgüven, problem çözme becerisinde yetersizlik ve alternatif çözüm önerileri düşünmede zorluk</a:t>
            </a:r>
          </a:p>
        </p:txBody>
      </p:sp>
    </p:spTree>
    <p:extLst>
      <p:ext uri="{BB962C8B-B14F-4D97-AF65-F5344CB8AC3E}">
        <p14:creationId xmlns:p14="http://schemas.microsoft.com/office/powerpoint/2010/main" val="3605967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A330B-32A2-00A5-D4DA-580FAF7D3A08}"/>
              </a:ext>
            </a:extLst>
          </p:cNvPr>
          <p:cNvSpPr>
            <a:spLocks noGrp="1"/>
          </p:cNvSpPr>
          <p:nvPr>
            <p:ph type="title"/>
          </p:nvPr>
        </p:nvSpPr>
        <p:spPr/>
        <p:txBody>
          <a:bodyPr/>
          <a:lstStyle/>
          <a:p>
            <a:r>
              <a:rPr lang="tr-TR" dirty="0"/>
              <a:t>İNTİHAR RİSK DEĞERLENDİRME</a:t>
            </a:r>
          </a:p>
        </p:txBody>
      </p:sp>
      <p:sp>
        <p:nvSpPr>
          <p:cNvPr id="3" name="İçerik Yer Tutucusu 2">
            <a:extLst>
              <a:ext uri="{FF2B5EF4-FFF2-40B4-BE49-F238E27FC236}">
                <a16:creationId xmlns:a16="http://schemas.microsoft.com/office/drawing/2014/main" id="{00D6DF12-694F-C9C0-908B-3C2A862C0558}"/>
              </a:ext>
            </a:extLst>
          </p:cNvPr>
          <p:cNvSpPr>
            <a:spLocks noGrp="1"/>
          </p:cNvSpPr>
          <p:nvPr>
            <p:ph idx="1"/>
          </p:nvPr>
        </p:nvSpPr>
        <p:spPr/>
        <p:txBody>
          <a:bodyPr/>
          <a:lstStyle/>
          <a:p>
            <a:r>
              <a:rPr lang="tr-TR" dirty="0"/>
              <a:t>Hiç 2 hafta ya da daha fazla zamanı içeren bir dönemde ölüm hakkında (kendi ölümünüz, başka birinin ölümü ya da genel olarak ölüm hakkında olmak üzere) düşündüğünüz oldu mu? </a:t>
            </a:r>
          </a:p>
          <a:p>
            <a:r>
              <a:rPr lang="tr-TR" dirty="0"/>
              <a:t>Hiç 2 hafta ya da daha fazla zamanı içeren bir dönemde, ölmek ister gibi hissettiğiniz oldu mu? Hiç kendinize zarar vermeyi düşündünüz mü?</a:t>
            </a:r>
          </a:p>
          <a:p>
            <a:r>
              <a:rPr lang="tr-TR" dirty="0"/>
              <a:t>Hiç kendinizi, intihar etmeyi düşünecek kadar düşkün ve karamsar hissettiniz mi? </a:t>
            </a:r>
          </a:p>
          <a:p>
            <a:r>
              <a:rPr lang="tr-TR" dirty="0"/>
              <a:t>Kendinize zarar verme yönünde bir planınız var mı? Hiç şimdiye kadar intihar girişiminde bulundunuz mu?</a:t>
            </a:r>
          </a:p>
          <a:p>
            <a:r>
              <a:rPr lang="tr-TR" dirty="0"/>
              <a:t>Ailenizde intihar girişiminde bulunan herhangi bir kişi var mı?</a:t>
            </a:r>
          </a:p>
        </p:txBody>
      </p:sp>
    </p:spTree>
    <p:extLst>
      <p:ext uri="{BB962C8B-B14F-4D97-AF65-F5344CB8AC3E}">
        <p14:creationId xmlns:p14="http://schemas.microsoft.com/office/powerpoint/2010/main" val="1104450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88B14B-1ADC-82E7-FD21-481337F18D1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E154F93-D0C2-538F-497C-E3373BF091EC}"/>
              </a:ext>
            </a:extLst>
          </p:cNvPr>
          <p:cNvSpPr>
            <a:spLocks noGrp="1"/>
          </p:cNvSpPr>
          <p:nvPr>
            <p:ph idx="1"/>
          </p:nvPr>
        </p:nvSpPr>
        <p:spPr/>
        <p:txBody>
          <a:bodyPr/>
          <a:lstStyle/>
          <a:p>
            <a:pPr>
              <a:buNone/>
            </a:pPr>
            <a:r>
              <a:rPr lang="tr-TR" b="1" dirty="0"/>
              <a:t>🎯 İntihar Davranışları ve Kendine Zarar Verme</a:t>
            </a:r>
          </a:p>
          <a:p>
            <a:pPr>
              <a:buFont typeface="Arial" panose="020B0604020202020204" pitchFamily="34" charset="0"/>
              <a:buChar char="•"/>
            </a:pPr>
            <a:r>
              <a:rPr lang="tr-TR" dirty="0"/>
              <a:t>İntihar riski taşıyan bireylerde:</a:t>
            </a:r>
          </a:p>
          <a:p>
            <a:pPr marL="742950" lvl="1" indent="-285750">
              <a:buFont typeface="Arial" panose="020B0604020202020204" pitchFamily="34" charset="0"/>
              <a:buChar char="•"/>
            </a:pPr>
            <a:r>
              <a:rPr lang="tr-TR" dirty="0"/>
              <a:t>Erken tanı ve müdahale kritik önemdedir.</a:t>
            </a:r>
          </a:p>
          <a:p>
            <a:pPr marL="742950" lvl="1" indent="-285750">
              <a:buFont typeface="Arial" panose="020B0604020202020204" pitchFamily="34" charset="0"/>
              <a:buChar char="•"/>
            </a:pPr>
            <a:r>
              <a:rPr lang="tr-TR" dirty="0"/>
              <a:t>Kriz yönetimi, güvenlik planlaması ve takip desteği sağlanmalıdır.</a:t>
            </a:r>
          </a:p>
          <a:p>
            <a:pPr marL="742950" lvl="1" indent="-285750">
              <a:buFont typeface="Arial" panose="020B0604020202020204" pitchFamily="34" charset="0"/>
              <a:buChar char="•"/>
            </a:pPr>
            <a:r>
              <a:rPr lang="tr-TR" dirty="0"/>
              <a:t>(Öneri gücü: GÜÇLÜ | Kanıt kalitesi: DÜŞÜK - ORTA)</a:t>
            </a:r>
          </a:p>
          <a:p>
            <a:endParaRPr lang="tr-TR" dirty="0"/>
          </a:p>
        </p:txBody>
      </p:sp>
    </p:spTree>
    <p:extLst>
      <p:ext uri="{BB962C8B-B14F-4D97-AF65-F5344CB8AC3E}">
        <p14:creationId xmlns:p14="http://schemas.microsoft.com/office/powerpoint/2010/main" val="2541792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B8FD4B-F43C-FE29-7F56-0E0FCA5729C5}"/>
              </a:ext>
            </a:extLst>
          </p:cNvPr>
          <p:cNvSpPr>
            <a:spLocks noGrp="1"/>
          </p:cNvSpPr>
          <p:nvPr>
            <p:ph type="title"/>
          </p:nvPr>
        </p:nvSpPr>
        <p:spPr>
          <a:xfrm>
            <a:off x="6191323" y="5365868"/>
            <a:ext cx="3197605" cy="733274"/>
          </a:xfrm>
        </p:spPr>
        <p:txBody>
          <a:bodyPr>
            <a:normAutofit/>
          </a:bodyPr>
          <a:lstStyle/>
          <a:p>
            <a:r>
              <a:rPr lang="tr-TR" sz="2000" cap="none" dirty="0" err="1"/>
              <a:t>Prof.Dr.Işıl</a:t>
            </a:r>
            <a:r>
              <a:rPr lang="tr-TR" sz="2000" cap="none" dirty="0"/>
              <a:t> </a:t>
            </a:r>
            <a:r>
              <a:rPr lang="tr-TR" sz="2000" cap="none" dirty="0" err="1"/>
              <a:t>Barlan</a:t>
            </a:r>
            <a:endParaRPr lang="tr-TR" sz="2000" cap="none" dirty="0"/>
          </a:p>
        </p:txBody>
      </p:sp>
      <p:pic>
        <p:nvPicPr>
          <p:cNvPr id="5" name="İçerik Yer Tutucusu 4">
            <a:extLst>
              <a:ext uri="{FF2B5EF4-FFF2-40B4-BE49-F238E27FC236}">
                <a16:creationId xmlns:a16="http://schemas.microsoft.com/office/drawing/2014/main" id="{6C11BA6B-65AE-5FAC-F01E-16F8C2004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7197" y="1631950"/>
            <a:ext cx="3197605" cy="3594100"/>
          </a:xfrm>
          <a:prstGeom prst="rect">
            <a:avLst/>
          </a:prstGeom>
          <a:ln>
            <a:noFill/>
          </a:ln>
          <a:effectLst>
            <a:softEdge rad="112500"/>
          </a:effectLst>
        </p:spPr>
      </p:pic>
    </p:spTree>
    <p:extLst>
      <p:ext uri="{BB962C8B-B14F-4D97-AF65-F5344CB8AC3E}">
        <p14:creationId xmlns:p14="http://schemas.microsoft.com/office/powerpoint/2010/main" val="44753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B572B8-F3F5-2B01-436E-9D8BD72D11BC}"/>
              </a:ext>
            </a:extLst>
          </p:cNvPr>
          <p:cNvSpPr>
            <a:spLocks noGrp="1"/>
          </p:cNvSpPr>
          <p:nvPr>
            <p:ph type="title"/>
          </p:nvPr>
        </p:nvSpPr>
        <p:spPr/>
        <p:txBody>
          <a:bodyPr/>
          <a:lstStyle/>
          <a:p>
            <a:r>
              <a:rPr lang="tr-TR" dirty="0"/>
              <a:t>Sevk kriterleri</a:t>
            </a:r>
          </a:p>
        </p:txBody>
      </p:sp>
      <p:sp>
        <p:nvSpPr>
          <p:cNvPr id="5" name="Rectangle 2">
            <a:extLst>
              <a:ext uri="{FF2B5EF4-FFF2-40B4-BE49-F238E27FC236}">
                <a16:creationId xmlns:a16="http://schemas.microsoft.com/office/drawing/2014/main" id="{634AEB1B-E344-1806-1B61-B7CD8C86F330}"/>
              </a:ext>
            </a:extLst>
          </p:cNvPr>
          <p:cNvSpPr>
            <a:spLocks noGrp="1" noChangeArrowheads="1"/>
          </p:cNvSpPr>
          <p:nvPr>
            <p:ph idx="1"/>
          </p:nvPr>
        </p:nvSpPr>
        <p:spPr bwMode="auto">
          <a:xfrm>
            <a:off x="1251678" y="2974799"/>
            <a:ext cx="66762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i="0" u="none" strike="noStrike" cap="none" normalizeH="0" baseline="0" dirty="0">
                <a:ln>
                  <a:noFill/>
                </a:ln>
                <a:solidFill>
                  <a:schemeClr val="tx1"/>
                </a:solidFill>
                <a:effectLst/>
              </a:rPr>
              <a:t>Tedaviye Dirençli Depresyon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i="0" u="none" strike="noStrike" cap="none" normalizeH="0" baseline="0" dirty="0">
                <a:ln>
                  <a:noFill/>
                </a:ln>
                <a:solidFill>
                  <a:schemeClr val="tx1"/>
                </a:solidFill>
                <a:effectLst/>
              </a:rPr>
              <a:t>İntihar Riski veya Girişimi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i="0" u="none" strike="noStrike" cap="none" normalizeH="0" baseline="0" dirty="0">
                <a:ln>
                  <a:noFill/>
                </a:ln>
                <a:solidFill>
                  <a:schemeClr val="tx1"/>
                </a:solidFill>
                <a:effectLst/>
              </a:rPr>
              <a:t>Psikotik Özellikli Depresyon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i="0" u="none" strike="noStrike" cap="none" normalizeH="0" baseline="0" dirty="0">
                <a:ln>
                  <a:noFill/>
                </a:ln>
                <a:solidFill>
                  <a:schemeClr val="tx1"/>
                </a:solidFill>
                <a:effectLst/>
              </a:rPr>
              <a:t>Bipolar Bozukluk Şüphesi ve Karma Epizodlar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i="0" u="none" strike="noStrike" cap="none" normalizeH="0" baseline="0" dirty="0">
                <a:ln>
                  <a:noFill/>
                </a:ln>
                <a:solidFill>
                  <a:schemeClr val="tx1"/>
                </a:solidFill>
                <a:effectLst/>
              </a:rPr>
              <a:t>Çocuk ve Ergenlerde Depresyon</a:t>
            </a:r>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dirty="0">
                <a:solidFill>
                  <a:schemeClr val="tx1"/>
                </a:solidFill>
              </a:rPr>
              <a:t>Gebelik ve Emzirme döneminde Tedavi Gereksinimi</a:t>
            </a:r>
            <a:endParaRPr kumimoji="0" lang="tr-TR" altLang="tr-TR"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3911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BBAD64-EB5C-146C-AE95-F5BEA893CD8F}"/>
              </a:ext>
            </a:extLst>
          </p:cNvPr>
          <p:cNvSpPr>
            <a:spLocks noGrp="1"/>
          </p:cNvSpPr>
          <p:nvPr>
            <p:ph type="title"/>
          </p:nvPr>
        </p:nvSpPr>
        <p:spPr/>
        <p:txBody>
          <a:bodyPr/>
          <a:lstStyle/>
          <a:p>
            <a:r>
              <a:rPr lang="tr-TR" dirty="0"/>
              <a:t>İyi Haberler</a:t>
            </a:r>
          </a:p>
        </p:txBody>
      </p:sp>
      <p:sp>
        <p:nvSpPr>
          <p:cNvPr id="3" name="İçerik Yer Tutucusu 2">
            <a:extLst>
              <a:ext uri="{FF2B5EF4-FFF2-40B4-BE49-F238E27FC236}">
                <a16:creationId xmlns:a16="http://schemas.microsoft.com/office/drawing/2014/main" id="{C6E5060D-B4B8-8ACC-3596-0E935DF43CE1}"/>
              </a:ext>
            </a:extLst>
          </p:cNvPr>
          <p:cNvSpPr>
            <a:spLocks noGrp="1"/>
          </p:cNvSpPr>
          <p:nvPr>
            <p:ph idx="1"/>
          </p:nvPr>
        </p:nvSpPr>
        <p:spPr/>
        <p:txBody>
          <a:bodyPr>
            <a:normAutofit/>
          </a:bodyPr>
          <a:lstStyle/>
          <a:p>
            <a:r>
              <a:rPr lang="tr-TR" dirty="0"/>
              <a:t>Depresyon ve anksiyete gibi en yaygın ruh sağlığı durumları, konuşma terapileri, ilaç tedavileri veya bunların kombinasyonları ile başarıyla tedavi edilebilir.</a:t>
            </a:r>
          </a:p>
          <a:p>
            <a:r>
              <a:rPr lang="tr-TR" dirty="0"/>
              <a:t>Depresyon ve anksiyete için ölçeklendirilmiş tedaviye yatırılan her 1 ABD doları, 5 ABD doları olarak geri dönmektedir. </a:t>
            </a:r>
          </a:p>
          <a:p>
            <a:r>
              <a:rPr lang="tr-TR" dirty="0"/>
              <a:t>Genel sağlık çalışanları, ruhsal sağlık bozukluklarını tanıma ve tedavi etme konusunda eğitilebilir. </a:t>
            </a:r>
          </a:p>
        </p:txBody>
      </p:sp>
    </p:spTree>
    <p:extLst>
      <p:ext uri="{BB962C8B-B14F-4D97-AF65-F5344CB8AC3E}">
        <p14:creationId xmlns:p14="http://schemas.microsoft.com/office/powerpoint/2010/main" val="7734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131C4-CF2F-A160-0434-54152C223A7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ABF9802A-0C76-11D2-7A29-A34AD485B4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188" y="1234911"/>
            <a:ext cx="6193410" cy="4645189"/>
          </a:xfrm>
        </p:spPr>
      </p:pic>
    </p:spTree>
    <p:extLst>
      <p:ext uri="{BB962C8B-B14F-4D97-AF65-F5344CB8AC3E}">
        <p14:creationId xmlns:p14="http://schemas.microsoft.com/office/powerpoint/2010/main" val="4106023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2D18B7-89BF-AC35-E519-369FEDF2EDE6}"/>
              </a:ext>
            </a:extLst>
          </p:cNvPr>
          <p:cNvSpPr>
            <a:spLocks noGrp="1"/>
          </p:cNvSpPr>
          <p:nvPr>
            <p:ph type="title"/>
          </p:nvPr>
        </p:nvSpPr>
        <p:spPr/>
        <p:txBody>
          <a:bodyPr/>
          <a:lstStyle/>
          <a:p>
            <a:r>
              <a:rPr lang="tr-TR" dirty="0"/>
              <a:t>Kullanılan kaynaklar</a:t>
            </a:r>
          </a:p>
        </p:txBody>
      </p:sp>
      <p:sp>
        <p:nvSpPr>
          <p:cNvPr id="3" name="İçerik Yer Tutucusu 2">
            <a:extLst>
              <a:ext uri="{FF2B5EF4-FFF2-40B4-BE49-F238E27FC236}">
                <a16:creationId xmlns:a16="http://schemas.microsoft.com/office/drawing/2014/main" id="{4444A445-9CE5-CC63-16E8-12ADBD5871C0}"/>
              </a:ext>
            </a:extLst>
          </p:cNvPr>
          <p:cNvSpPr>
            <a:spLocks noGrp="1"/>
          </p:cNvSpPr>
          <p:nvPr>
            <p:ph idx="1"/>
          </p:nvPr>
        </p:nvSpPr>
        <p:spPr>
          <a:xfrm>
            <a:off x="1251678" y="2286001"/>
            <a:ext cx="10475266" cy="3593591"/>
          </a:xfrm>
        </p:spPr>
        <p:txBody>
          <a:bodyPr>
            <a:normAutofit/>
          </a:bodyPr>
          <a:lstStyle/>
          <a:p>
            <a:r>
              <a:rPr lang="tr-TR" dirty="0"/>
              <a:t>Tıpta Uzmanlık Kurulu, Aile Hekimliği Çekirdek Müfredatı, 2019</a:t>
            </a:r>
          </a:p>
          <a:p>
            <a:r>
              <a:rPr lang="tr-TR" dirty="0"/>
              <a:t>TÜİK, Türkiye Sağlık Araştırması, 2019</a:t>
            </a:r>
          </a:p>
          <a:p>
            <a:r>
              <a:rPr lang="tr-TR" dirty="0"/>
              <a:t>WHO, Depresyon (</a:t>
            </a:r>
            <a:r>
              <a:rPr lang="tr-TR" dirty="0">
                <a:hlinkClick r:id="rId2"/>
              </a:rPr>
              <a:t>https://www.who.int/news-room/fact-sheets/detail/depression</a:t>
            </a:r>
            <a:r>
              <a:rPr lang="tr-TR" dirty="0"/>
              <a:t>)</a:t>
            </a:r>
          </a:p>
          <a:p>
            <a:r>
              <a:rPr lang="tr-TR" dirty="0"/>
              <a:t>WHO, </a:t>
            </a:r>
            <a:r>
              <a:rPr lang="en-US" dirty="0"/>
              <a:t>Depression and Other Common Mental Disorders</a:t>
            </a:r>
            <a:r>
              <a:rPr lang="tr-TR" dirty="0"/>
              <a:t> (</a:t>
            </a:r>
            <a:r>
              <a:rPr lang="en-US" dirty="0">
                <a:hlinkClick r:id="rId3"/>
              </a:rPr>
              <a:t>WHO-Depression and Other 2017.2-eng.pdf</a:t>
            </a:r>
            <a:r>
              <a:rPr lang="tr-TR" dirty="0"/>
              <a:t>)</a:t>
            </a:r>
          </a:p>
          <a:p>
            <a:r>
              <a:rPr lang="tr-TR" dirty="0"/>
              <a:t>Türkiye Klinikleri, Birinci Basamakta Erişkinde Depresyona Yaklaşım, Özel Konular</a:t>
            </a:r>
          </a:p>
          <a:p>
            <a:r>
              <a:rPr lang="tr-TR" dirty="0"/>
              <a:t>AAFP,  </a:t>
            </a:r>
            <a:r>
              <a:rPr lang="tr-TR" dirty="0" err="1"/>
              <a:t>Depression</a:t>
            </a:r>
            <a:r>
              <a:rPr lang="tr-TR" dirty="0"/>
              <a:t>: </a:t>
            </a:r>
            <a:r>
              <a:rPr lang="tr-TR" dirty="0" err="1"/>
              <a:t>Screening</a:t>
            </a:r>
            <a:r>
              <a:rPr lang="tr-TR" dirty="0"/>
              <a:t> </a:t>
            </a:r>
            <a:r>
              <a:rPr lang="tr-TR" dirty="0" err="1"/>
              <a:t>and</a:t>
            </a:r>
            <a:r>
              <a:rPr lang="tr-TR" dirty="0"/>
              <a:t> </a:t>
            </a:r>
            <a:r>
              <a:rPr lang="tr-TR" dirty="0" err="1"/>
              <a:t>Diagnosis</a:t>
            </a:r>
            <a:r>
              <a:rPr lang="tr-TR" dirty="0"/>
              <a:t> (</a:t>
            </a:r>
            <a:r>
              <a:rPr lang="tr-TR" dirty="0">
                <a:hlinkClick r:id="rId4"/>
              </a:rPr>
              <a:t>https://www.aafp.org/pubs/afp/issues/2018/1015/p508.html</a:t>
            </a:r>
            <a:r>
              <a:rPr lang="tr-TR" dirty="0"/>
              <a:t> )</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026409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836A19-ACBB-59E2-FE61-AC87141ECA1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E671876-298B-67BE-9814-0C1927C9D36B}"/>
              </a:ext>
            </a:extLst>
          </p:cNvPr>
          <p:cNvSpPr>
            <a:spLocks noGrp="1"/>
          </p:cNvSpPr>
          <p:nvPr>
            <p:ph idx="1"/>
          </p:nvPr>
        </p:nvSpPr>
        <p:spPr/>
        <p:txBody>
          <a:bodyPr>
            <a:normAutofit/>
          </a:bodyPr>
          <a:lstStyle/>
          <a:p>
            <a:pPr marL="0" indent="0" algn="ctr">
              <a:buNone/>
            </a:pPr>
            <a:r>
              <a:rPr lang="tr-TR" sz="3200" dirty="0"/>
              <a:t>Teşekkürler</a:t>
            </a:r>
          </a:p>
        </p:txBody>
      </p:sp>
    </p:spTree>
    <p:extLst>
      <p:ext uri="{BB962C8B-B14F-4D97-AF65-F5344CB8AC3E}">
        <p14:creationId xmlns:p14="http://schemas.microsoft.com/office/powerpoint/2010/main" val="347051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AE4E47-B171-3C94-D253-7215A9AF0928}"/>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D97A0DFD-5D0A-0232-7149-C028057081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237" y="1517715"/>
            <a:ext cx="7239785" cy="4362385"/>
          </a:xfrm>
        </p:spPr>
      </p:pic>
    </p:spTree>
    <p:extLst>
      <p:ext uri="{BB962C8B-B14F-4D97-AF65-F5344CB8AC3E}">
        <p14:creationId xmlns:p14="http://schemas.microsoft.com/office/powerpoint/2010/main" val="376695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451C3-B0AF-D761-EE84-DEFF1E0225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84FEBA0-C0FA-7856-7867-342C9D726BE9}"/>
              </a:ext>
            </a:extLst>
          </p:cNvPr>
          <p:cNvSpPr>
            <a:spLocks noGrp="1"/>
          </p:cNvSpPr>
          <p:nvPr>
            <p:ph idx="1"/>
          </p:nvPr>
        </p:nvSpPr>
        <p:spPr/>
        <p:txBody>
          <a:bodyPr/>
          <a:lstStyle/>
          <a:p>
            <a:r>
              <a:rPr lang="tr-TR" dirty="0"/>
              <a:t>Küresel düzeyde, </a:t>
            </a:r>
            <a:r>
              <a:rPr lang="tr-TR" b="1" dirty="0"/>
              <a:t>300 milyondan fazla</a:t>
            </a:r>
            <a:r>
              <a:rPr lang="tr-TR" dirty="0"/>
              <a:t> insanın depresyondan </a:t>
            </a:r>
            <a:r>
              <a:rPr lang="tr-TR" dirty="0" err="1"/>
              <a:t>muzdarip</a:t>
            </a:r>
            <a:r>
              <a:rPr lang="tr-TR" dirty="0"/>
              <a:t> olduğu tahmin edilmektedir. Bu, dünya nüfusunun yaklaşık %4,4'üne karşılık gelir.</a:t>
            </a:r>
          </a:p>
          <a:p>
            <a:r>
              <a:rPr lang="tr-TR" dirty="0"/>
              <a:t>Depresyon kadınlarda (%5,1), erkeklere (%3,6) göre daha yaygındır. </a:t>
            </a:r>
          </a:p>
          <a:p>
            <a:r>
              <a:rPr lang="tr-TR" dirty="0"/>
              <a:t>15 yaş altı çocuk ve ergenlerde de görülür, ancak daha düşük oranlardadır.</a:t>
            </a:r>
          </a:p>
        </p:txBody>
      </p:sp>
    </p:spTree>
    <p:extLst>
      <p:ext uri="{BB962C8B-B14F-4D97-AF65-F5344CB8AC3E}">
        <p14:creationId xmlns:p14="http://schemas.microsoft.com/office/powerpoint/2010/main" val="858286503"/>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TM10001106[[fn=Rozet]]</Template>
  <TotalTime>8369</TotalTime>
  <Words>4515</Words>
  <Application>Microsoft Office PowerPoint</Application>
  <PresentationFormat>Geniş ekran</PresentationFormat>
  <Paragraphs>269</Paragraphs>
  <Slides>71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71</vt:i4>
      </vt:variant>
    </vt:vector>
  </HeadingPairs>
  <TitlesOfParts>
    <vt:vector size="75" baseType="lpstr">
      <vt:lpstr>Arial</vt:lpstr>
      <vt:lpstr>Gill Sans MT</vt:lpstr>
      <vt:lpstr>Impact</vt:lpstr>
      <vt:lpstr>Rozet</vt:lpstr>
      <vt:lpstr>depresyon</vt:lpstr>
      <vt:lpstr>PowerPoint Sunusu</vt:lpstr>
      <vt:lpstr>PowerPoint Sunusu</vt:lpstr>
      <vt:lpstr>PowerPoint Sunusu</vt:lpstr>
      <vt:lpstr>PowerPoint Sunusu</vt:lpstr>
      <vt:lpstr>Türkiyede ve dünyada depresyon</vt:lpstr>
      <vt:lpstr>PowerPoint Sunusu</vt:lpstr>
      <vt:lpstr>PowerPoint Sunusu</vt:lpstr>
      <vt:lpstr>PowerPoint Sunusu</vt:lpstr>
      <vt:lpstr>PowerPoint Sunusu</vt:lpstr>
      <vt:lpstr>PowerPoint Sunusu</vt:lpstr>
      <vt:lpstr>PowerPoint Sunusu</vt:lpstr>
      <vt:lpstr>Depresyonun nörobiyolojisi</vt:lpstr>
      <vt:lpstr>Risk etmenleri-genetik</vt:lpstr>
      <vt:lpstr>Risk etmenleri-cinsiyet</vt:lpstr>
      <vt:lpstr>Risk etmenleri-yaş</vt:lpstr>
      <vt:lpstr>Risk etmenleri-medeni durum</vt:lpstr>
      <vt:lpstr>Risk etmenleri-sosyoekonomik düzey</vt:lpstr>
      <vt:lpstr>Diğer Risk etmenleri</vt:lpstr>
      <vt:lpstr>Diğer Risk etmenleri</vt:lpstr>
      <vt:lpstr>Depresyonda koruyucu faktörler</vt:lpstr>
      <vt:lpstr>Depresyonda komorbidite</vt:lpstr>
      <vt:lpstr>Depresyonda komorbidite</vt:lpstr>
      <vt:lpstr>Depresyonda komorbidite</vt:lpstr>
      <vt:lpstr>Depresyonda Psikiyatrik komorbidite</vt:lpstr>
      <vt:lpstr>tarama</vt:lpstr>
      <vt:lpstr>PowerPoint Sunusu</vt:lpstr>
      <vt:lpstr>tanı</vt:lpstr>
      <vt:lpstr>icd</vt:lpstr>
      <vt:lpstr>PowerPoint Sunusu</vt:lpstr>
      <vt:lpstr>PowerPoint Sunusu</vt:lpstr>
      <vt:lpstr>PowerPoint Sunusu</vt:lpstr>
      <vt:lpstr>PowerPoint Sunusu</vt:lpstr>
      <vt:lpstr>tedavi</vt:lpstr>
      <vt:lpstr>tedavi</vt:lpstr>
      <vt:lpstr>tedavi</vt:lpstr>
      <vt:lpstr>Seçici Serotonin Gerialım İnhibitörleri (SSRI)</vt:lpstr>
      <vt:lpstr>Serotonin Noradrenalin Gerialım İnhibitörleri (SNRI)</vt:lpstr>
      <vt:lpstr>Trisiklik Antidepresantlar (TSA)</vt:lpstr>
      <vt:lpstr>Monoamin Oksidaz İnhibitörleri (MAOI)</vt:lpstr>
      <vt:lpstr>Atipik Ajanlar</vt:lpstr>
      <vt:lpstr>PowerPoint Sunusu</vt:lpstr>
      <vt:lpstr>PowerPoint Sunusu</vt:lpstr>
      <vt:lpstr>PowerPoint Sunusu</vt:lpstr>
      <vt:lpstr>PowerPoint Sunusu</vt:lpstr>
      <vt:lpstr>PowerPoint Sunusu</vt:lpstr>
      <vt:lpstr>Tedavi izlemi</vt:lpstr>
      <vt:lpstr>PowerPoint Sunusu</vt:lpstr>
      <vt:lpstr>YAŞAM TARZI DEĞİŞİKLİKLERİ</vt:lpstr>
      <vt:lpstr>psikoterapi</vt:lpstr>
      <vt:lpstr>PowerPoint Sunusu</vt:lpstr>
      <vt:lpstr>Depresyonda somatik tedaviler</vt:lpstr>
      <vt:lpstr>ekt</vt:lpstr>
      <vt:lpstr>eğitim</vt:lpstr>
      <vt:lpstr>Kanıt düzeyine göre tedavi</vt:lpstr>
      <vt:lpstr>Gebelikte tedavi</vt:lpstr>
      <vt:lpstr>Gebelikte tedavi</vt:lpstr>
      <vt:lpstr>Postpartum depresyon</vt:lpstr>
      <vt:lpstr>Paternal depresyon</vt:lpstr>
      <vt:lpstr>intihar</vt:lpstr>
      <vt:lpstr>intihar</vt:lpstr>
      <vt:lpstr>intihar</vt:lpstr>
      <vt:lpstr>intihar</vt:lpstr>
      <vt:lpstr>intihar</vt:lpstr>
      <vt:lpstr>İNTİHAR RİSK DEĞERLENDİRME</vt:lpstr>
      <vt:lpstr>PowerPoint Sunusu</vt:lpstr>
      <vt:lpstr>Prof.Dr.Işıl Barlan</vt:lpstr>
      <vt:lpstr>Sevk kriterleri</vt:lpstr>
      <vt:lpstr>İyi Haberler</vt:lpstr>
      <vt:lpstr>Kullanılan 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Kevser Yıldırım</dc:creator>
  <cp:lastModifiedBy>Kevser Yıldırım</cp:lastModifiedBy>
  <cp:revision>3</cp:revision>
  <dcterms:created xsi:type="dcterms:W3CDTF">2025-04-28T09:46:55Z</dcterms:created>
  <dcterms:modified xsi:type="dcterms:W3CDTF">2025-05-06T09:16:16Z</dcterms:modified>
</cp:coreProperties>
</file>