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0" r:id="rId5"/>
    <p:sldId id="261" r:id="rId6"/>
    <p:sldId id="262" r:id="rId7"/>
    <p:sldId id="263" r:id="rId8"/>
    <p:sldId id="265" r:id="rId9"/>
    <p:sldId id="266" r:id="rId10"/>
    <p:sldId id="364" r:id="rId11"/>
    <p:sldId id="267" r:id="rId12"/>
    <p:sldId id="268" r:id="rId13"/>
    <p:sldId id="269" r:id="rId14"/>
    <p:sldId id="270" r:id="rId15"/>
    <p:sldId id="272" r:id="rId16"/>
    <p:sldId id="273" r:id="rId17"/>
    <p:sldId id="275" r:id="rId18"/>
    <p:sldId id="276" r:id="rId19"/>
    <p:sldId id="278" r:id="rId20"/>
    <p:sldId id="279" r:id="rId21"/>
    <p:sldId id="365" r:id="rId22"/>
    <p:sldId id="280" r:id="rId23"/>
    <p:sldId id="281" r:id="rId24"/>
    <p:sldId id="282" r:id="rId25"/>
    <p:sldId id="284" r:id="rId26"/>
    <p:sldId id="286" r:id="rId27"/>
    <p:sldId id="287" r:id="rId28"/>
    <p:sldId id="288" r:id="rId29"/>
    <p:sldId id="289" r:id="rId30"/>
    <p:sldId id="290" r:id="rId31"/>
    <p:sldId id="292" r:id="rId32"/>
    <p:sldId id="293" r:id="rId33"/>
    <p:sldId id="294" r:id="rId34"/>
    <p:sldId id="295" r:id="rId35"/>
    <p:sldId id="296" r:id="rId36"/>
    <p:sldId id="297" r:id="rId37"/>
    <p:sldId id="298" r:id="rId38"/>
    <p:sldId id="299" r:id="rId39"/>
    <p:sldId id="300" r:id="rId40"/>
    <p:sldId id="301" r:id="rId41"/>
    <p:sldId id="355" r:id="rId42"/>
    <p:sldId id="302" r:id="rId43"/>
    <p:sldId id="303" r:id="rId44"/>
    <p:sldId id="304" r:id="rId45"/>
    <p:sldId id="305" r:id="rId46"/>
    <p:sldId id="356" r:id="rId47"/>
    <p:sldId id="306" r:id="rId48"/>
    <p:sldId id="357" r:id="rId49"/>
    <p:sldId id="307" r:id="rId50"/>
    <p:sldId id="308" r:id="rId51"/>
    <p:sldId id="309" r:id="rId52"/>
    <p:sldId id="310" r:id="rId53"/>
    <p:sldId id="311" r:id="rId54"/>
    <p:sldId id="312" r:id="rId55"/>
    <p:sldId id="313" r:id="rId56"/>
    <p:sldId id="314" r:id="rId57"/>
    <p:sldId id="358" r:id="rId58"/>
    <p:sldId id="315" r:id="rId59"/>
    <p:sldId id="359" r:id="rId60"/>
    <p:sldId id="316" r:id="rId61"/>
    <p:sldId id="317" r:id="rId62"/>
    <p:sldId id="354" r:id="rId63"/>
    <p:sldId id="318" r:id="rId64"/>
    <p:sldId id="319" r:id="rId65"/>
    <p:sldId id="320" r:id="rId66"/>
    <p:sldId id="321" r:id="rId67"/>
    <p:sldId id="360" r:id="rId68"/>
    <p:sldId id="322" r:id="rId69"/>
    <p:sldId id="361" r:id="rId70"/>
    <p:sldId id="323" r:id="rId71"/>
    <p:sldId id="324" r:id="rId72"/>
    <p:sldId id="325" r:id="rId73"/>
    <p:sldId id="326" r:id="rId74"/>
    <p:sldId id="327" r:id="rId75"/>
    <p:sldId id="328" r:id="rId76"/>
    <p:sldId id="362" r:id="rId77"/>
    <p:sldId id="329" r:id="rId78"/>
    <p:sldId id="330" r:id="rId79"/>
    <p:sldId id="331" r:id="rId80"/>
    <p:sldId id="332" r:id="rId81"/>
    <p:sldId id="333" r:id="rId82"/>
    <p:sldId id="334" r:id="rId83"/>
    <p:sldId id="335" r:id="rId84"/>
    <p:sldId id="363" r:id="rId85"/>
    <p:sldId id="336" r:id="rId86"/>
    <p:sldId id="337" r:id="rId87"/>
    <p:sldId id="338" r:id="rId88"/>
    <p:sldId id="339" r:id="rId89"/>
    <p:sldId id="340" r:id="rId90"/>
    <p:sldId id="341" r:id="rId91"/>
    <p:sldId id="342" r:id="rId92"/>
    <p:sldId id="343" r:id="rId93"/>
    <p:sldId id="345" r:id="rId94"/>
    <p:sldId id="346" r:id="rId95"/>
    <p:sldId id="352" r:id="rId96"/>
    <p:sldId id="353" r:id="rId9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9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D7F492-EE95-499D-8891-CA8C9B47CECD}"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tr-TR"/>
        </a:p>
      </dgm:t>
    </dgm:pt>
    <dgm:pt modelId="{376E8D1D-C077-4AAA-86C6-ED34236F2F41}">
      <dgm:prSet custT="1"/>
      <dgm:spPr>
        <a:noFill/>
      </dgm:spPr>
      <dgm:t>
        <a:bodyPr/>
        <a:lstStyle/>
        <a:p>
          <a:pPr>
            <a:buClrTx/>
            <a:buSzTx/>
            <a:buFont typeface="Arial" panose="020B0604020202020204" pitchFamily="34" charset="0"/>
            <a:buNone/>
          </a:pPr>
          <a:endParaRPr kumimoji="0" lang="tr-TR" sz="1400" b="0" i="0" u="none" strike="noStrike" cap="none" spc="0" normalizeH="0" baseline="0" noProof="0" dirty="0" smtClean="0">
            <a:ln>
              <a:noFill/>
            </a:ln>
            <a:solidFill>
              <a:prstClr val="black">
                <a:lumMod val="75000"/>
                <a:lumOff val="25000"/>
              </a:prstClr>
            </a:solidFill>
            <a:effectLst/>
            <a:uLnTx/>
            <a:uFillTx/>
            <a:latin typeface="Calibri" panose="020F0502020204030204"/>
            <a:ea typeface="+mn-ea"/>
            <a:cs typeface="+mn-cs"/>
          </a:endParaRPr>
        </a:p>
        <a:p>
          <a:r>
            <a:rPr kumimoji="0" lang="tr-TR" sz="1800" b="0" i="0" u="none" strike="noStrike" cap="none" spc="0" normalizeH="0" baseline="0" noProof="0" dirty="0" smtClean="0">
              <a:ln>
                <a:noFill/>
              </a:ln>
              <a:solidFill>
                <a:prstClr val="black">
                  <a:lumMod val="75000"/>
                  <a:lumOff val="25000"/>
                </a:prstClr>
              </a:solidFill>
              <a:effectLst/>
              <a:uLnTx/>
              <a:uFillTx/>
              <a:latin typeface="Calibri" panose="020F0502020204030204"/>
              <a:ea typeface="+mn-ea"/>
              <a:cs typeface="+mn-cs"/>
            </a:rPr>
            <a:t>18 yaşından büyük sağlıklı erişkinlerin yılda en az 1 kez  tütün/tütün ürünleri kullanımı ve diğer risk faktörleri konusunda değerlendirilmesi </a:t>
          </a:r>
        </a:p>
        <a:p>
          <a:pPr>
            <a:buClrTx/>
            <a:buSzTx/>
            <a:buFont typeface="Arial" panose="020B0604020202020204" pitchFamily="34" charset="0"/>
            <a:buNone/>
          </a:pPr>
          <a:endParaRPr kumimoji="0" lang="tr-TR" altLang="tr-TR" sz="2400" b="0" i="0" u="none" strike="noStrike" cap="none" spc="0" normalizeH="0" baseline="0" noProof="0" dirty="0">
            <a:ln>
              <a:noFill/>
            </a:ln>
            <a:solidFill>
              <a:srgbClr val="404040"/>
            </a:solidFill>
            <a:effectLst/>
            <a:uLnTx/>
            <a:uFillTx/>
            <a:latin typeface="Calibri" panose="020F0502020204030204"/>
            <a:ea typeface="+mn-ea"/>
            <a:cs typeface="+mn-cs"/>
          </a:endParaRPr>
        </a:p>
      </dgm:t>
    </dgm:pt>
    <dgm:pt modelId="{BCE363A0-D50C-4603-B346-B13E812A7AE2}" type="parTrans" cxnId="{38E71426-48D1-4A2B-932C-6F27D455E09D}">
      <dgm:prSet/>
      <dgm:spPr/>
      <dgm:t>
        <a:bodyPr/>
        <a:lstStyle/>
        <a:p>
          <a:endParaRPr lang="tr-TR"/>
        </a:p>
      </dgm:t>
    </dgm:pt>
    <dgm:pt modelId="{B88F19AD-1205-42B8-907E-503423074438}" type="sibTrans" cxnId="{38E71426-48D1-4A2B-932C-6F27D455E09D}">
      <dgm:prSet/>
      <dgm:spPr/>
      <dgm:t>
        <a:bodyPr/>
        <a:lstStyle/>
        <a:p>
          <a:endParaRPr lang="tr-TR"/>
        </a:p>
      </dgm:t>
    </dgm:pt>
    <dgm:pt modelId="{3B054442-3CDD-4713-9324-82CFCCB1C1C8}" type="pres">
      <dgm:prSet presAssocID="{88D7F492-EE95-499D-8891-CA8C9B47CECD}" presName="Name0" presStyleCnt="0">
        <dgm:presLayoutVars>
          <dgm:dir/>
          <dgm:resizeHandles val="exact"/>
        </dgm:presLayoutVars>
      </dgm:prSet>
      <dgm:spPr/>
      <dgm:t>
        <a:bodyPr/>
        <a:lstStyle/>
        <a:p>
          <a:endParaRPr lang="tr-TR"/>
        </a:p>
      </dgm:t>
    </dgm:pt>
    <dgm:pt modelId="{6B14B2BB-7F7E-451F-A0AF-7100A45EBC29}" type="pres">
      <dgm:prSet presAssocID="{88D7F492-EE95-499D-8891-CA8C9B47CECD}" presName="bkgdShp" presStyleLbl="alignAccFollowNode1" presStyleIdx="0" presStyleCnt="1" custScaleY="47429" custLinFactNeighborX="-2239" custLinFactNeighborY="-12169"/>
      <dgm:spPr>
        <a:solidFill>
          <a:schemeClr val="bg1">
            <a:alpha val="90000"/>
          </a:schemeClr>
        </a:solidFill>
        <a:ln>
          <a:solidFill>
            <a:srgbClr val="FFE7E7">
              <a:alpha val="90000"/>
            </a:srgbClr>
          </a:solidFill>
        </a:ln>
      </dgm:spPr>
      <dgm:t>
        <a:bodyPr/>
        <a:lstStyle/>
        <a:p>
          <a:endParaRPr lang="tr-TR"/>
        </a:p>
      </dgm:t>
    </dgm:pt>
    <dgm:pt modelId="{EF077124-B49E-4AAE-A9A8-0A965ACB5EE6}" type="pres">
      <dgm:prSet presAssocID="{88D7F492-EE95-499D-8891-CA8C9B47CECD}" presName="linComp" presStyleCnt="0"/>
      <dgm:spPr/>
      <dgm:t>
        <a:bodyPr/>
        <a:lstStyle/>
        <a:p>
          <a:endParaRPr lang="tr-TR"/>
        </a:p>
      </dgm:t>
    </dgm:pt>
    <dgm:pt modelId="{4C73DE92-193F-4775-99F9-1D04352751D4}" type="pres">
      <dgm:prSet presAssocID="{376E8D1D-C077-4AAA-86C6-ED34236F2F41}" presName="compNode" presStyleCnt="0"/>
      <dgm:spPr/>
      <dgm:t>
        <a:bodyPr/>
        <a:lstStyle/>
        <a:p>
          <a:endParaRPr lang="tr-TR"/>
        </a:p>
      </dgm:t>
    </dgm:pt>
    <dgm:pt modelId="{44D60F9F-C46D-45CF-BCF2-E299F69639A2}" type="pres">
      <dgm:prSet presAssocID="{376E8D1D-C077-4AAA-86C6-ED34236F2F41}" presName="node" presStyleLbl="node1" presStyleIdx="0" presStyleCnt="1" custScaleX="106591" custScaleY="120382" custLinFactNeighborX="-113" custLinFactNeighborY="-13957">
        <dgm:presLayoutVars>
          <dgm:bulletEnabled val="1"/>
        </dgm:presLayoutVars>
      </dgm:prSet>
      <dgm:spPr/>
      <dgm:t>
        <a:bodyPr/>
        <a:lstStyle/>
        <a:p>
          <a:endParaRPr lang="tr-TR"/>
        </a:p>
      </dgm:t>
    </dgm:pt>
    <dgm:pt modelId="{988FBECE-B063-4E6E-8249-56AA63694935}" type="pres">
      <dgm:prSet presAssocID="{376E8D1D-C077-4AAA-86C6-ED34236F2F41}" presName="invisiNode" presStyleLbl="node1" presStyleIdx="0" presStyleCnt="1"/>
      <dgm:spPr/>
      <dgm:t>
        <a:bodyPr/>
        <a:lstStyle/>
        <a:p>
          <a:endParaRPr lang="tr-TR"/>
        </a:p>
      </dgm:t>
    </dgm:pt>
    <dgm:pt modelId="{51E31618-751A-4059-A36B-98595E54DA22}" type="pres">
      <dgm:prSet presAssocID="{376E8D1D-C077-4AAA-86C6-ED34236F2F41}" presName="imagNode" presStyleLbl="fgImgPlace1" presStyleIdx="0" presStyleCnt="1" custScaleY="63096" custLinFactNeighborX="-1895" custLinFactNeighborY="-7936"/>
      <dgm:spPr>
        <a:noFill/>
        <a:ln>
          <a:noFill/>
        </a:ln>
      </dgm:spPr>
      <dgm:t>
        <a:bodyPr/>
        <a:lstStyle/>
        <a:p>
          <a:endParaRPr lang="tr-TR"/>
        </a:p>
      </dgm:t>
    </dgm:pt>
  </dgm:ptLst>
  <dgm:cxnLst>
    <dgm:cxn modelId="{EB2C00BE-0C88-4484-AF50-FC0CFA91D5E6}" type="presOf" srcId="{376E8D1D-C077-4AAA-86C6-ED34236F2F41}" destId="{44D60F9F-C46D-45CF-BCF2-E299F69639A2}" srcOrd="0" destOrd="0" presId="urn:microsoft.com/office/officeart/2005/8/layout/pList2"/>
    <dgm:cxn modelId="{38E71426-48D1-4A2B-932C-6F27D455E09D}" srcId="{88D7F492-EE95-499D-8891-CA8C9B47CECD}" destId="{376E8D1D-C077-4AAA-86C6-ED34236F2F41}" srcOrd="0" destOrd="0" parTransId="{BCE363A0-D50C-4603-B346-B13E812A7AE2}" sibTransId="{B88F19AD-1205-42B8-907E-503423074438}"/>
    <dgm:cxn modelId="{B0077B2D-5950-4870-A6F3-356D5B929C4B}" type="presOf" srcId="{88D7F492-EE95-499D-8891-CA8C9B47CECD}" destId="{3B054442-3CDD-4713-9324-82CFCCB1C1C8}" srcOrd="0" destOrd="0" presId="urn:microsoft.com/office/officeart/2005/8/layout/pList2"/>
    <dgm:cxn modelId="{FE63EEA2-13DD-4688-AE9D-FE4A7DA6B32D}" type="presParOf" srcId="{3B054442-3CDD-4713-9324-82CFCCB1C1C8}" destId="{6B14B2BB-7F7E-451F-A0AF-7100A45EBC29}" srcOrd="0" destOrd="0" presId="urn:microsoft.com/office/officeart/2005/8/layout/pList2"/>
    <dgm:cxn modelId="{5F363717-C515-4250-8669-1112FF85E8C0}" type="presParOf" srcId="{3B054442-3CDD-4713-9324-82CFCCB1C1C8}" destId="{EF077124-B49E-4AAE-A9A8-0A965ACB5EE6}" srcOrd="1" destOrd="0" presId="urn:microsoft.com/office/officeart/2005/8/layout/pList2"/>
    <dgm:cxn modelId="{160EC6C0-41EB-4241-B8C1-1EAF48B44C6D}" type="presParOf" srcId="{EF077124-B49E-4AAE-A9A8-0A965ACB5EE6}" destId="{4C73DE92-193F-4775-99F9-1D04352751D4}" srcOrd="0" destOrd="0" presId="urn:microsoft.com/office/officeart/2005/8/layout/pList2"/>
    <dgm:cxn modelId="{80B27A8D-DE04-4FA1-AD03-F7C664ABE1D3}" type="presParOf" srcId="{4C73DE92-193F-4775-99F9-1D04352751D4}" destId="{44D60F9F-C46D-45CF-BCF2-E299F69639A2}" srcOrd="0" destOrd="0" presId="urn:microsoft.com/office/officeart/2005/8/layout/pList2"/>
    <dgm:cxn modelId="{CA8011E2-A293-4865-9CB1-6B7263E2C688}" type="presParOf" srcId="{4C73DE92-193F-4775-99F9-1D04352751D4}" destId="{988FBECE-B063-4E6E-8249-56AA63694935}" srcOrd="1" destOrd="0" presId="urn:microsoft.com/office/officeart/2005/8/layout/pList2"/>
    <dgm:cxn modelId="{8B199355-BAC8-45E0-B131-37A659C91635}" type="presParOf" srcId="{4C73DE92-193F-4775-99F9-1D04352751D4}" destId="{51E31618-751A-4059-A36B-98595E54DA22}"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D7F492-EE95-499D-8891-CA8C9B47CECD}"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tr-TR"/>
        </a:p>
      </dgm:t>
    </dgm:pt>
    <dgm:pt modelId="{376E8D1D-C077-4AAA-86C6-ED34236F2F41}">
      <dgm:prSet custT="1"/>
      <dgm:spPr>
        <a:solidFill>
          <a:schemeClr val="bg1"/>
        </a:solidFill>
      </dgm:spPr>
      <dgm:t>
        <a:bodyPr/>
        <a:lstStyle/>
        <a:p>
          <a:pPr>
            <a:buClrTx/>
            <a:buSzTx/>
            <a:buFont typeface="Arial" panose="020B0604020202020204" pitchFamily="34" charset="0"/>
            <a:buNone/>
          </a:pPr>
          <a:endParaRPr kumimoji="0" lang="tr-TR" sz="1800" b="0" i="0" u="none" strike="noStrike"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a:buClrTx/>
            <a:buSzTx/>
            <a:buFont typeface="Arial" panose="020B0604020202020204" pitchFamily="34" charset="0"/>
            <a:buNone/>
          </a:pPr>
          <a:endParaRPr kumimoji="0" lang="tr-TR" sz="1800" b="0" i="0" u="none" strike="noStrike"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a:buClrTx/>
            <a:buSzTx/>
            <a:buFont typeface="Arial" panose="020B0604020202020204" pitchFamily="34" charset="0"/>
            <a:buNone/>
          </a:pPr>
          <a:r>
            <a:rPr kumimoji="0" lang="tr-TR" sz="1800" b="0" i="0" u="none" strike="noStrike" cap="none" spc="0" normalizeH="0" baseline="0" noProof="0" dirty="0">
              <a:ln>
                <a:noFill/>
              </a:ln>
              <a:solidFill>
                <a:srgbClr val="404040"/>
              </a:solidFill>
              <a:effectLst/>
              <a:uLnTx/>
              <a:uFillTx/>
              <a:latin typeface="Calibri" panose="020F0502020204030204"/>
              <a:ea typeface="+mn-ea"/>
              <a:cs typeface="+mn-cs"/>
            </a:rPr>
            <a:t>Medikal tedavinin düzenlenmesi ve yaşam tarzı değişikliği önerilmesi</a:t>
          </a:r>
          <a:endParaRPr kumimoji="0" lang="tr-TR" altLang="tr-TR" sz="2400" b="0" i="0" u="none" strike="noStrike" cap="none" spc="0" normalizeH="0" baseline="0" noProof="0" dirty="0">
            <a:ln>
              <a:noFill/>
            </a:ln>
            <a:solidFill>
              <a:srgbClr val="404040"/>
            </a:solidFill>
            <a:effectLst/>
            <a:uLnTx/>
            <a:uFillTx/>
            <a:latin typeface="Calibri" panose="020F0502020204030204"/>
            <a:ea typeface="+mn-ea"/>
            <a:cs typeface="+mn-cs"/>
          </a:endParaRPr>
        </a:p>
      </dgm:t>
    </dgm:pt>
    <dgm:pt modelId="{BCE363A0-D50C-4603-B346-B13E812A7AE2}" type="parTrans" cxnId="{38E71426-48D1-4A2B-932C-6F27D455E09D}">
      <dgm:prSet/>
      <dgm:spPr/>
      <dgm:t>
        <a:bodyPr/>
        <a:lstStyle/>
        <a:p>
          <a:endParaRPr lang="tr-TR"/>
        </a:p>
      </dgm:t>
    </dgm:pt>
    <dgm:pt modelId="{B88F19AD-1205-42B8-907E-503423074438}" type="sibTrans" cxnId="{38E71426-48D1-4A2B-932C-6F27D455E09D}">
      <dgm:prSet/>
      <dgm:spPr/>
      <dgm:t>
        <a:bodyPr/>
        <a:lstStyle/>
        <a:p>
          <a:endParaRPr lang="tr-TR"/>
        </a:p>
      </dgm:t>
    </dgm:pt>
    <dgm:pt modelId="{3B054442-3CDD-4713-9324-82CFCCB1C1C8}" type="pres">
      <dgm:prSet presAssocID="{88D7F492-EE95-499D-8891-CA8C9B47CECD}" presName="Name0" presStyleCnt="0">
        <dgm:presLayoutVars>
          <dgm:dir/>
          <dgm:resizeHandles val="exact"/>
        </dgm:presLayoutVars>
      </dgm:prSet>
      <dgm:spPr/>
      <dgm:t>
        <a:bodyPr/>
        <a:lstStyle/>
        <a:p>
          <a:endParaRPr lang="tr-TR"/>
        </a:p>
      </dgm:t>
    </dgm:pt>
    <dgm:pt modelId="{6B14B2BB-7F7E-451F-A0AF-7100A45EBC29}" type="pres">
      <dgm:prSet presAssocID="{88D7F492-EE95-499D-8891-CA8C9B47CECD}" presName="bkgdShp" presStyleLbl="alignAccFollowNode1" presStyleIdx="0" presStyleCnt="1" custScaleY="47476" custLinFactNeighborX="456" custLinFactNeighborY="-14100"/>
      <dgm:spPr>
        <a:solidFill>
          <a:schemeClr val="bg1">
            <a:alpha val="90000"/>
          </a:schemeClr>
        </a:solidFill>
        <a:ln>
          <a:solidFill>
            <a:srgbClr val="FFE7E7">
              <a:alpha val="90000"/>
            </a:srgbClr>
          </a:solidFill>
        </a:ln>
      </dgm:spPr>
      <dgm:t>
        <a:bodyPr/>
        <a:lstStyle/>
        <a:p>
          <a:endParaRPr lang="tr-TR"/>
        </a:p>
      </dgm:t>
    </dgm:pt>
    <dgm:pt modelId="{EF077124-B49E-4AAE-A9A8-0A965ACB5EE6}" type="pres">
      <dgm:prSet presAssocID="{88D7F492-EE95-499D-8891-CA8C9B47CECD}" presName="linComp" presStyleCnt="0"/>
      <dgm:spPr/>
    </dgm:pt>
    <dgm:pt modelId="{4C73DE92-193F-4775-99F9-1D04352751D4}" type="pres">
      <dgm:prSet presAssocID="{376E8D1D-C077-4AAA-86C6-ED34236F2F41}" presName="compNode" presStyleCnt="0"/>
      <dgm:spPr/>
    </dgm:pt>
    <dgm:pt modelId="{44D60F9F-C46D-45CF-BCF2-E299F69639A2}" type="pres">
      <dgm:prSet presAssocID="{376E8D1D-C077-4AAA-86C6-ED34236F2F41}" presName="node" presStyleLbl="node1" presStyleIdx="0" presStyleCnt="1" custScaleX="106487" custScaleY="120991" custLinFactNeighborX="600" custLinFactNeighborY="-14472">
        <dgm:presLayoutVars>
          <dgm:bulletEnabled val="1"/>
        </dgm:presLayoutVars>
      </dgm:prSet>
      <dgm:spPr/>
      <dgm:t>
        <a:bodyPr/>
        <a:lstStyle/>
        <a:p>
          <a:endParaRPr lang="tr-TR"/>
        </a:p>
      </dgm:t>
    </dgm:pt>
    <dgm:pt modelId="{988FBECE-B063-4E6E-8249-56AA63694935}" type="pres">
      <dgm:prSet presAssocID="{376E8D1D-C077-4AAA-86C6-ED34236F2F41}" presName="invisiNode" presStyleLbl="node1" presStyleIdx="0" presStyleCnt="1"/>
      <dgm:spPr/>
    </dgm:pt>
    <dgm:pt modelId="{51E31618-751A-4059-A36B-98595E54DA22}" type="pres">
      <dgm:prSet presAssocID="{376E8D1D-C077-4AAA-86C6-ED34236F2F41}" presName="imagNode" presStyleLbl="fgImgPlace1" presStyleIdx="0" presStyleCnt="1" custScaleY="63096" custLinFactNeighborX="2228" custLinFactNeighborY="-7228"/>
      <dgm:spPr>
        <a:xfrm>
          <a:off x="122395" y="451751"/>
          <a:ext cx="1717700" cy="1025725"/>
        </a:xfrm>
        <a:prstGeom prst="roundRect">
          <a:avLst>
            <a:gd name="adj" fmla="val 10000"/>
          </a:avLst>
        </a:prstGeom>
        <a:noFill/>
        <a:ln w="12700" cap="flat" cmpd="sng" algn="ctr">
          <a:noFill/>
          <a:prstDash val="solid"/>
          <a:miter lim="800000"/>
        </a:ln>
        <a:effectLst/>
      </dgm:spPr>
    </dgm:pt>
  </dgm:ptLst>
  <dgm:cxnLst>
    <dgm:cxn modelId="{06A4B029-C64D-4D96-B11B-F0C553256068}" type="presOf" srcId="{88D7F492-EE95-499D-8891-CA8C9B47CECD}" destId="{3B054442-3CDD-4713-9324-82CFCCB1C1C8}" srcOrd="0" destOrd="0" presId="urn:microsoft.com/office/officeart/2005/8/layout/pList2"/>
    <dgm:cxn modelId="{38BAB80F-4CDF-4D7C-8ED0-EBBA13CACF9E}" type="presOf" srcId="{376E8D1D-C077-4AAA-86C6-ED34236F2F41}" destId="{44D60F9F-C46D-45CF-BCF2-E299F69639A2}" srcOrd="0" destOrd="0" presId="urn:microsoft.com/office/officeart/2005/8/layout/pList2"/>
    <dgm:cxn modelId="{38E71426-48D1-4A2B-932C-6F27D455E09D}" srcId="{88D7F492-EE95-499D-8891-CA8C9B47CECD}" destId="{376E8D1D-C077-4AAA-86C6-ED34236F2F41}" srcOrd="0" destOrd="0" parTransId="{BCE363A0-D50C-4603-B346-B13E812A7AE2}" sibTransId="{B88F19AD-1205-42B8-907E-503423074438}"/>
    <dgm:cxn modelId="{D1532664-BFFF-4978-BE04-6AFF0AB049A7}" type="presParOf" srcId="{3B054442-3CDD-4713-9324-82CFCCB1C1C8}" destId="{6B14B2BB-7F7E-451F-A0AF-7100A45EBC29}" srcOrd="0" destOrd="0" presId="urn:microsoft.com/office/officeart/2005/8/layout/pList2"/>
    <dgm:cxn modelId="{62847B35-5D24-4A10-B32B-5A4895A100C6}" type="presParOf" srcId="{3B054442-3CDD-4713-9324-82CFCCB1C1C8}" destId="{EF077124-B49E-4AAE-A9A8-0A965ACB5EE6}" srcOrd="1" destOrd="0" presId="urn:microsoft.com/office/officeart/2005/8/layout/pList2"/>
    <dgm:cxn modelId="{3A91CAB1-02D0-409F-9934-41EB15BBBE45}" type="presParOf" srcId="{EF077124-B49E-4AAE-A9A8-0A965ACB5EE6}" destId="{4C73DE92-193F-4775-99F9-1D04352751D4}" srcOrd="0" destOrd="0" presId="urn:microsoft.com/office/officeart/2005/8/layout/pList2"/>
    <dgm:cxn modelId="{B027CE4F-2F40-49B9-8567-0DC655E28F91}" type="presParOf" srcId="{4C73DE92-193F-4775-99F9-1D04352751D4}" destId="{44D60F9F-C46D-45CF-BCF2-E299F69639A2}" srcOrd="0" destOrd="0" presId="urn:microsoft.com/office/officeart/2005/8/layout/pList2"/>
    <dgm:cxn modelId="{570845FC-EBB7-4A4A-B32E-D3118AAB7BA7}" type="presParOf" srcId="{4C73DE92-193F-4775-99F9-1D04352751D4}" destId="{988FBECE-B063-4E6E-8249-56AA63694935}" srcOrd="1" destOrd="0" presId="urn:microsoft.com/office/officeart/2005/8/layout/pList2"/>
    <dgm:cxn modelId="{D71511D8-058F-49CB-B45D-8E2F93EDE8BE}" type="presParOf" srcId="{4C73DE92-193F-4775-99F9-1D04352751D4}" destId="{51E31618-751A-4059-A36B-98595E54DA22}" srcOrd="2" destOrd="0" presId="urn:microsoft.com/office/officeart/2005/8/layout/p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D7F492-EE95-499D-8891-CA8C9B47CECD}"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tr-TR"/>
        </a:p>
      </dgm:t>
    </dgm:pt>
    <dgm:pt modelId="{376E8D1D-C077-4AAA-86C6-ED34236F2F41}">
      <dgm:prSet custT="1"/>
      <dgm:spPr>
        <a:noFill/>
      </dgm:spPr>
      <dgm:t>
        <a:bodyPr/>
        <a:lstStyle/>
        <a:p>
          <a:pPr algn="ctr"/>
          <a:endParaRPr kumimoji="0" lang="tr-TR" sz="1800" b="0" i="0" u="none" strike="noStrike" cap="none" spc="0" normalizeH="0" baseline="0" noProof="0" dirty="0">
            <a:ln>
              <a:noFill/>
            </a:ln>
            <a:solidFill>
              <a:srgbClr val="404040"/>
            </a:solidFill>
            <a:effectLst/>
            <a:uLnTx/>
            <a:uFillTx/>
            <a:latin typeface="Calibri" panose="020F0502020204030204"/>
            <a:ea typeface="+mn-ea"/>
            <a:cs typeface="+mn-cs"/>
          </a:endParaRPr>
        </a:p>
        <a:p>
          <a:pPr algn="ctr"/>
          <a:endParaRPr kumimoji="0" lang="tr-TR" sz="1800" b="0" i="0" u="none" strike="noStrike" cap="none" spc="0" normalizeH="0" baseline="0" noProof="0" dirty="0">
            <a:ln>
              <a:noFill/>
            </a:ln>
            <a:solidFill>
              <a:srgbClr val="404040"/>
            </a:solidFill>
            <a:effectLst/>
            <a:uLnTx/>
            <a:uFillTx/>
            <a:latin typeface="Calibri" panose="020F0502020204030204"/>
            <a:ea typeface="+mn-ea"/>
            <a:cs typeface="+mn-cs"/>
          </a:endParaRPr>
        </a:p>
        <a:p>
          <a:pPr algn="ctr"/>
          <a:r>
            <a:rPr kumimoji="0" lang="tr-TR" sz="1800" b="0" i="0" u="none" strike="noStrike" cap="none" spc="0" normalizeH="0" baseline="0" noProof="0" dirty="0">
              <a:ln>
                <a:noFill/>
              </a:ln>
              <a:solidFill>
                <a:srgbClr val="404040"/>
              </a:solidFill>
              <a:effectLst/>
              <a:uLnTx/>
              <a:uFillTx/>
              <a:latin typeface="Calibri" panose="020F0502020204030204"/>
              <a:ea typeface="+mn-ea"/>
              <a:cs typeface="+mn-cs"/>
            </a:rPr>
            <a:t>KOAH tanısı almış erişkinlerin ise izlem sıklığı hastanın ağırlığına göre değişir. İleri evre hastalar 3 ayda bir, erken evre hastalar hastalığının kontrolde olması durumunda  yılda bir ya da iki </a:t>
          </a:r>
          <a:r>
            <a:rPr kumimoji="0" lang="tr-TR" sz="1800" b="0" i="0" u="none" strike="noStrike" cap="none" spc="0" normalizeH="0" baseline="0" noProof="0" dirty="0" err="1">
              <a:ln>
                <a:noFill/>
              </a:ln>
              <a:solidFill>
                <a:srgbClr val="404040"/>
              </a:solidFill>
              <a:effectLst/>
              <a:uLnTx/>
              <a:uFillTx/>
              <a:latin typeface="Calibri" panose="020F0502020204030204"/>
              <a:ea typeface="+mn-ea"/>
              <a:cs typeface="+mn-cs"/>
            </a:rPr>
            <a:t>vizitle</a:t>
          </a:r>
          <a:r>
            <a:rPr kumimoji="0" lang="tr-TR" sz="1800" b="0" i="0" u="none" strike="noStrike" cap="none" spc="0" normalizeH="0" baseline="0" noProof="0" dirty="0">
              <a:ln>
                <a:noFill/>
              </a:ln>
              <a:solidFill>
                <a:srgbClr val="404040"/>
              </a:solidFill>
              <a:effectLst/>
              <a:uLnTx/>
              <a:uFillTx/>
              <a:latin typeface="Calibri" panose="020F0502020204030204"/>
              <a:ea typeface="+mn-ea"/>
              <a:cs typeface="+mn-cs"/>
            </a:rPr>
            <a:t> sağlık kontrolünün gerçekleştirilerek, komplikasyon gelişiminin önlenmesi </a:t>
          </a:r>
        </a:p>
        <a:p>
          <a:pPr marL="0" algn="ctr">
            <a:buClrTx/>
            <a:buSzTx/>
            <a:buFont typeface="Arial" panose="020B0604020202020204" pitchFamily="34" charset="0"/>
            <a:buNone/>
          </a:pPr>
          <a:endParaRPr kumimoji="0" lang="tr-TR" altLang="tr-TR" sz="2400" b="1" i="0" u="none" strike="noStrike" cap="none" spc="0" normalizeH="0" baseline="0" noProof="0" dirty="0">
            <a:ln>
              <a:noFill/>
            </a:ln>
            <a:solidFill>
              <a:srgbClr val="404040"/>
            </a:solidFill>
            <a:effectLst/>
            <a:uLnTx/>
            <a:uFillTx/>
            <a:latin typeface="Calibri" panose="020F0502020204030204"/>
            <a:ea typeface="+mn-ea"/>
            <a:cs typeface="+mn-cs"/>
          </a:endParaRPr>
        </a:p>
      </dgm:t>
    </dgm:pt>
    <dgm:pt modelId="{BCE363A0-D50C-4603-B346-B13E812A7AE2}" type="parTrans" cxnId="{38E71426-48D1-4A2B-932C-6F27D455E09D}">
      <dgm:prSet/>
      <dgm:spPr/>
      <dgm:t>
        <a:bodyPr/>
        <a:lstStyle/>
        <a:p>
          <a:endParaRPr lang="tr-TR"/>
        </a:p>
      </dgm:t>
    </dgm:pt>
    <dgm:pt modelId="{B88F19AD-1205-42B8-907E-503423074438}" type="sibTrans" cxnId="{38E71426-48D1-4A2B-932C-6F27D455E09D}">
      <dgm:prSet/>
      <dgm:spPr/>
      <dgm:t>
        <a:bodyPr/>
        <a:lstStyle/>
        <a:p>
          <a:endParaRPr lang="tr-TR"/>
        </a:p>
      </dgm:t>
    </dgm:pt>
    <dgm:pt modelId="{3B054442-3CDD-4713-9324-82CFCCB1C1C8}" type="pres">
      <dgm:prSet presAssocID="{88D7F492-EE95-499D-8891-CA8C9B47CECD}" presName="Name0" presStyleCnt="0">
        <dgm:presLayoutVars>
          <dgm:dir/>
          <dgm:resizeHandles val="exact"/>
        </dgm:presLayoutVars>
      </dgm:prSet>
      <dgm:spPr/>
      <dgm:t>
        <a:bodyPr/>
        <a:lstStyle/>
        <a:p>
          <a:endParaRPr lang="tr-TR"/>
        </a:p>
      </dgm:t>
    </dgm:pt>
    <dgm:pt modelId="{6B14B2BB-7F7E-451F-A0AF-7100A45EBC29}" type="pres">
      <dgm:prSet presAssocID="{88D7F492-EE95-499D-8891-CA8C9B47CECD}" presName="bkgdShp" presStyleLbl="alignAccFollowNode1" presStyleIdx="0" presStyleCnt="1" custScaleX="90494" custScaleY="49342" custLinFactNeighborX="420" custLinFactNeighborY="-11107"/>
      <dgm:spPr>
        <a:solidFill>
          <a:schemeClr val="bg1">
            <a:alpha val="90000"/>
          </a:schemeClr>
        </a:solidFill>
        <a:ln>
          <a:solidFill>
            <a:srgbClr val="FFE7E7">
              <a:alpha val="90000"/>
            </a:srgbClr>
          </a:solidFill>
        </a:ln>
      </dgm:spPr>
      <dgm:t>
        <a:bodyPr/>
        <a:lstStyle/>
        <a:p>
          <a:endParaRPr lang="tr-TR"/>
        </a:p>
      </dgm:t>
    </dgm:pt>
    <dgm:pt modelId="{EF077124-B49E-4AAE-A9A8-0A965ACB5EE6}" type="pres">
      <dgm:prSet presAssocID="{88D7F492-EE95-499D-8891-CA8C9B47CECD}" presName="linComp" presStyleCnt="0"/>
      <dgm:spPr/>
    </dgm:pt>
    <dgm:pt modelId="{4C73DE92-193F-4775-99F9-1D04352751D4}" type="pres">
      <dgm:prSet presAssocID="{376E8D1D-C077-4AAA-86C6-ED34236F2F41}" presName="compNode" presStyleCnt="0"/>
      <dgm:spPr/>
    </dgm:pt>
    <dgm:pt modelId="{44D60F9F-C46D-45CF-BCF2-E299F69639A2}" type="pres">
      <dgm:prSet presAssocID="{376E8D1D-C077-4AAA-86C6-ED34236F2F41}" presName="node" presStyleLbl="node1" presStyleIdx="0" presStyleCnt="1" custScaleX="96604" custScaleY="126908" custLinFactNeighborX="0" custLinFactNeighborY="-8636">
        <dgm:presLayoutVars>
          <dgm:bulletEnabled val="1"/>
        </dgm:presLayoutVars>
      </dgm:prSet>
      <dgm:spPr/>
      <dgm:t>
        <a:bodyPr/>
        <a:lstStyle/>
        <a:p>
          <a:endParaRPr lang="tr-TR"/>
        </a:p>
      </dgm:t>
    </dgm:pt>
    <dgm:pt modelId="{988FBECE-B063-4E6E-8249-56AA63694935}" type="pres">
      <dgm:prSet presAssocID="{376E8D1D-C077-4AAA-86C6-ED34236F2F41}" presName="invisiNode" presStyleLbl="node1" presStyleIdx="0" presStyleCnt="1"/>
      <dgm:spPr/>
    </dgm:pt>
    <dgm:pt modelId="{51E31618-751A-4059-A36B-98595E54DA22}" type="pres">
      <dgm:prSet presAssocID="{376E8D1D-C077-4AAA-86C6-ED34236F2F41}" presName="imagNode" presStyleLbl="fgImgPlace1" presStyleIdx="0" presStyleCnt="1" custScaleY="44005" custLinFactNeighborX="447" custLinFactNeighborY="-8845"/>
      <dgm:spPr>
        <a:noFill/>
        <a:ln>
          <a:noFill/>
        </a:ln>
      </dgm:spPr>
    </dgm:pt>
  </dgm:ptLst>
  <dgm:cxnLst>
    <dgm:cxn modelId="{708F926B-D899-4D5C-ACCD-23A87704AD1E}" type="presOf" srcId="{376E8D1D-C077-4AAA-86C6-ED34236F2F41}" destId="{44D60F9F-C46D-45CF-BCF2-E299F69639A2}" srcOrd="0" destOrd="0" presId="urn:microsoft.com/office/officeart/2005/8/layout/pList2"/>
    <dgm:cxn modelId="{38E71426-48D1-4A2B-932C-6F27D455E09D}" srcId="{88D7F492-EE95-499D-8891-CA8C9B47CECD}" destId="{376E8D1D-C077-4AAA-86C6-ED34236F2F41}" srcOrd="0" destOrd="0" parTransId="{BCE363A0-D50C-4603-B346-B13E812A7AE2}" sibTransId="{B88F19AD-1205-42B8-907E-503423074438}"/>
    <dgm:cxn modelId="{23A70B45-600F-4609-9D82-16AEF1D6E4A7}" type="presOf" srcId="{88D7F492-EE95-499D-8891-CA8C9B47CECD}" destId="{3B054442-3CDD-4713-9324-82CFCCB1C1C8}" srcOrd="0" destOrd="0" presId="urn:microsoft.com/office/officeart/2005/8/layout/pList2"/>
    <dgm:cxn modelId="{82A1B1D8-817A-4DDB-8BE6-D93058C94F3F}" type="presParOf" srcId="{3B054442-3CDD-4713-9324-82CFCCB1C1C8}" destId="{6B14B2BB-7F7E-451F-A0AF-7100A45EBC29}" srcOrd="0" destOrd="0" presId="urn:microsoft.com/office/officeart/2005/8/layout/pList2"/>
    <dgm:cxn modelId="{9276D008-954F-4C00-82C2-7E75B76386D3}" type="presParOf" srcId="{3B054442-3CDD-4713-9324-82CFCCB1C1C8}" destId="{EF077124-B49E-4AAE-A9A8-0A965ACB5EE6}" srcOrd="1" destOrd="0" presId="urn:microsoft.com/office/officeart/2005/8/layout/pList2"/>
    <dgm:cxn modelId="{D0B0D802-4EF2-4EBE-9495-FABC577E5221}" type="presParOf" srcId="{EF077124-B49E-4AAE-A9A8-0A965ACB5EE6}" destId="{4C73DE92-193F-4775-99F9-1D04352751D4}" srcOrd="0" destOrd="0" presId="urn:microsoft.com/office/officeart/2005/8/layout/pList2"/>
    <dgm:cxn modelId="{53827BDB-EBB8-462D-B90B-AA2776BA9C38}" type="presParOf" srcId="{4C73DE92-193F-4775-99F9-1D04352751D4}" destId="{44D60F9F-C46D-45CF-BCF2-E299F69639A2}" srcOrd="0" destOrd="0" presId="urn:microsoft.com/office/officeart/2005/8/layout/pList2"/>
    <dgm:cxn modelId="{E7766934-E085-47D3-AB9F-AFEC16DD8143}" type="presParOf" srcId="{4C73DE92-193F-4775-99F9-1D04352751D4}" destId="{988FBECE-B063-4E6E-8249-56AA63694935}" srcOrd="1" destOrd="0" presId="urn:microsoft.com/office/officeart/2005/8/layout/pList2"/>
    <dgm:cxn modelId="{5583073C-19FF-4777-B662-53C9BB21E094}" type="presParOf" srcId="{4C73DE92-193F-4775-99F9-1D04352751D4}" destId="{51E31618-751A-4059-A36B-98595E54DA22}" srcOrd="2" destOrd="0" presId="urn:microsoft.com/office/officeart/2005/8/layout/pList2"/>
  </dgm:cxnLst>
  <dgm:bg>
    <a:solidFill>
      <a:schemeClr val="bg1"/>
    </a:solidFill>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D7F492-EE95-499D-8891-CA8C9B47CECD}"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tr-TR"/>
        </a:p>
      </dgm:t>
    </dgm:pt>
    <dgm:pt modelId="{376E8D1D-C077-4AAA-86C6-ED34236F2F41}">
      <dgm:prSet custT="1"/>
      <dgm:spPr>
        <a:solidFill>
          <a:schemeClr val="bg1"/>
        </a:solidFill>
      </dgm:spPr>
      <dgm:t>
        <a:bodyPr/>
        <a:lstStyle/>
        <a:p>
          <a:pPr>
            <a:buClrTx/>
            <a:buSzTx/>
            <a:buFont typeface="Arial" panose="020B0604020202020204" pitchFamily="34" charset="0"/>
            <a:buNone/>
          </a:pPr>
          <a:endParaRPr kumimoji="0" lang="tr-TR" altLang="tr-TR" sz="1800" b="0" i="0" u="none" strike="noStrike" cap="none" spc="0" normalizeH="0" baseline="0" noProof="0" dirty="0">
            <a:ln>
              <a:noFill/>
            </a:ln>
            <a:solidFill>
              <a:srgbClr val="404040"/>
            </a:solidFill>
            <a:effectLst/>
            <a:uLnTx/>
            <a:uFillTx/>
            <a:latin typeface="Calibri" panose="020F0502020204030204"/>
            <a:ea typeface="+mn-ea"/>
            <a:cs typeface="+mn-cs"/>
          </a:endParaRPr>
        </a:p>
        <a:p>
          <a:pPr>
            <a:buClrTx/>
            <a:buSzTx/>
            <a:buFont typeface="Arial" panose="020B0604020202020204" pitchFamily="34" charset="0"/>
            <a:buNone/>
          </a:pPr>
          <a:endParaRPr kumimoji="0" lang="tr-TR" altLang="tr-TR" sz="1800" b="0" i="0" u="none" strike="noStrike" cap="none" spc="0" normalizeH="0" baseline="0" noProof="0" dirty="0">
            <a:ln>
              <a:noFill/>
            </a:ln>
            <a:solidFill>
              <a:srgbClr val="404040"/>
            </a:solidFill>
            <a:effectLst/>
            <a:uLnTx/>
            <a:uFillTx/>
            <a:latin typeface="Calibri" panose="020F0502020204030204"/>
            <a:ea typeface="+mn-ea"/>
            <a:cs typeface="+mn-cs"/>
          </a:endParaRPr>
        </a:p>
        <a:p>
          <a:pPr>
            <a:buClrTx/>
            <a:buSzTx/>
            <a:buFont typeface="Arial" panose="020B0604020202020204" pitchFamily="34" charset="0"/>
            <a:buNone/>
          </a:pPr>
          <a:r>
            <a:rPr kumimoji="0" lang="tr-TR" altLang="tr-TR" sz="1800" b="0" i="0" u="none" strike="noStrike" cap="none" spc="0" normalizeH="0" baseline="0" noProof="0" dirty="0">
              <a:ln>
                <a:noFill/>
              </a:ln>
              <a:solidFill>
                <a:srgbClr val="404040"/>
              </a:solidFill>
              <a:effectLst/>
              <a:uLnTx/>
              <a:uFillTx/>
              <a:latin typeface="Calibri" panose="020F0502020204030204"/>
              <a:ea typeface="+mn-ea"/>
              <a:cs typeface="+mn-cs"/>
            </a:rPr>
            <a:t>Komplikasyonlu vakanın uzman hekimlerle ortak izlenmesi </a:t>
          </a:r>
        </a:p>
        <a:p>
          <a:pPr>
            <a:buClrTx/>
            <a:buSzTx/>
            <a:buFont typeface="Arial" panose="020B0604020202020204" pitchFamily="34" charset="0"/>
            <a:buChar char="•"/>
          </a:pPr>
          <a:endParaRPr kumimoji="0" lang="tr-TR" altLang="tr-TR" sz="2400" b="0" i="0" u="none" strike="noStrike" cap="none" spc="0" normalizeH="0" baseline="0" noProof="0" dirty="0">
            <a:ln>
              <a:noFill/>
            </a:ln>
            <a:solidFill>
              <a:srgbClr val="404040"/>
            </a:solidFill>
            <a:effectLst/>
            <a:uLnTx/>
            <a:uFillTx/>
            <a:latin typeface="Calibri" panose="020F0502020204030204"/>
            <a:ea typeface="+mn-ea"/>
            <a:cs typeface="+mn-cs"/>
          </a:endParaRPr>
        </a:p>
      </dgm:t>
    </dgm:pt>
    <dgm:pt modelId="{BCE363A0-D50C-4603-B346-B13E812A7AE2}" type="parTrans" cxnId="{38E71426-48D1-4A2B-932C-6F27D455E09D}">
      <dgm:prSet/>
      <dgm:spPr/>
      <dgm:t>
        <a:bodyPr/>
        <a:lstStyle/>
        <a:p>
          <a:endParaRPr lang="tr-TR"/>
        </a:p>
      </dgm:t>
    </dgm:pt>
    <dgm:pt modelId="{B88F19AD-1205-42B8-907E-503423074438}" type="sibTrans" cxnId="{38E71426-48D1-4A2B-932C-6F27D455E09D}">
      <dgm:prSet/>
      <dgm:spPr/>
      <dgm:t>
        <a:bodyPr/>
        <a:lstStyle/>
        <a:p>
          <a:endParaRPr lang="tr-TR"/>
        </a:p>
      </dgm:t>
    </dgm:pt>
    <dgm:pt modelId="{3B054442-3CDD-4713-9324-82CFCCB1C1C8}" type="pres">
      <dgm:prSet presAssocID="{88D7F492-EE95-499D-8891-CA8C9B47CECD}" presName="Name0" presStyleCnt="0">
        <dgm:presLayoutVars>
          <dgm:dir/>
          <dgm:resizeHandles val="exact"/>
        </dgm:presLayoutVars>
      </dgm:prSet>
      <dgm:spPr/>
      <dgm:t>
        <a:bodyPr/>
        <a:lstStyle/>
        <a:p>
          <a:endParaRPr lang="tr-TR"/>
        </a:p>
      </dgm:t>
    </dgm:pt>
    <dgm:pt modelId="{6B14B2BB-7F7E-451F-A0AF-7100A45EBC29}" type="pres">
      <dgm:prSet presAssocID="{88D7F492-EE95-499D-8891-CA8C9B47CECD}" presName="bkgdShp" presStyleLbl="alignAccFollowNode1" presStyleIdx="0" presStyleCnt="1" custScaleY="49306" custLinFactNeighborX="442" custLinFactNeighborY="-12354"/>
      <dgm:spPr>
        <a:solidFill>
          <a:schemeClr val="bg1">
            <a:alpha val="90000"/>
          </a:schemeClr>
        </a:solidFill>
        <a:ln>
          <a:solidFill>
            <a:srgbClr val="FFE7E7">
              <a:alpha val="90000"/>
            </a:srgbClr>
          </a:solidFill>
        </a:ln>
      </dgm:spPr>
      <dgm:t>
        <a:bodyPr/>
        <a:lstStyle/>
        <a:p>
          <a:endParaRPr lang="tr-TR"/>
        </a:p>
      </dgm:t>
    </dgm:pt>
    <dgm:pt modelId="{EF077124-B49E-4AAE-A9A8-0A965ACB5EE6}" type="pres">
      <dgm:prSet presAssocID="{88D7F492-EE95-499D-8891-CA8C9B47CECD}" presName="linComp" presStyleCnt="0"/>
      <dgm:spPr/>
    </dgm:pt>
    <dgm:pt modelId="{4C73DE92-193F-4775-99F9-1D04352751D4}" type="pres">
      <dgm:prSet presAssocID="{376E8D1D-C077-4AAA-86C6-ED34236F2F41}" presName="compNode" presStyleCnt="0"/>
      <dgm:spPr/>
    </dgm:pt>
    <dgm:pt modelId="{44D60F9F-C46D-45CF-BCF2-E299F69639A2}" type="pres">
      <dgm:prSet presAssocID="{376E8D1D-C077-4AAA-86C6-ED34236F2F41}" presName="node" presStyleLbl="node1" presStyleIdx="0" presStyleCnt="1" custScaleX="104903" custScaleY="121610" custLinFactNeighborX="844" custLinFactNeighborY="-12159">
        <dgm:presLayoutVars>
          <dgm:bulletEnabled val="1"/>
        </dgm:presLayoutVars>
      </dgm:prSet>
      <dgm:spPr/>
      <dgm:t>
        <a:bodyPr/>
        <a:lstStyle/>
        <a:p>
          <a:endParaRPr lang="tr-TR"/>
        </a:p>
      </dgm:t>
    </dgm:pt>
    <dgm:pt modelId="{988FBECE-B063-4E6E-8249-56AA63694935}" type="pres">
      <dgm:prSet presAssocID="{376E8D1D-C077-4AAA-86C6-ED34236F2F41}" presName="invisiNode" presStyleLbl="node1" presStyleIdx="0" presStyleCnt="1"/>
      <dgm:spPr/>
    </dgm:pt>
    <dgm:pt modelId="{51E31618-751A-4059-A36B-98595E54DA22}" type="pres">
      <dgm:prSet presAssocID="{376E8D1D-C077-4AAA-86C6-ED34236F2F41}" presName="imagNode" presStyleLbl="fgImgPlace1" presStyleIdx="0" presStyleCnt="1" custScaleY="63096" custLinFactNeighborX="447" custLinFactNeighborY="-8845"/>
      <dgm:spPr>
        <a:noFill/>
        <a:ln>
          <a:noFill/>
        </a:ln>
      </dgm:spPr>
    </dgm:pt>
  </dgm:ptLst>
  <dgm:cxnLst>
    <dgm:cxn modelId="{EDB225AC-E78C-416E-8C72-6C01D6ED75A7}" type="presOf" srcId="{88D7F492-EE95-499D-8891-CA8C9B47CECD}" destId="{3B054442-3CDD-4713-9324-82CFCCB1C1C8}" srcOrd="0" destOrd="0" presId="urn:microsoft.com/office/officeart/2005/8/layout/pList2"/>
    <dgm:cxn modelId="{EA18125B-1B2D-48D8-B51F-DE23475644D3}" type="presOf" srcId="{376E8D1D-C077-4AAA-86C6-ED34236F2F41}" destId="{44D60F9F-C46D-45CF-BCF2-E299F69639A2}" srcOrd="0" destOrd="0" presId="urn:microsoft.com/office/officeart/2005/8/layout/pList2"/>
    <dgm:cxn modelId="{38E71426-48D1-4A2B-932C-6F27D455E09D}" srcId="{88D7F492-EE95-499D-8891-CA8C9B47CECD}" destId="{376E8D1D-C077-4AAA-86C6-ED34236F2F41}" srcOrd="0" destOrd="0" parTransId="{BCE363A0-D50C-4603-B346-B13E812A7AE2}" sibTransId="{B88F19AD-1205-42B8-907E-503423074438}"/>
    <dgm:cxn modelId="{1E781AEE-091E-4944-AC67-BD182449E660}" type="presParOf" srcId="{3B054442-3CDD-4713-9324-82CFCCB1C1C8}" destId="{6B14B2BB-7F7E-451F-A0AF-7100A45EBC29}" srcOrd="0" destOrd="0" presId="urn:microsoft.com/office/officeart/2005/8/layout/pList2"/>
    <dgm:cxn modelId="{471FBA14-D986-4FE2-A815-346686C977A6}" type="presParOf" srcId="{3B054442-3CDD-4713-9324-82CFCCB1C1C8}" destId="{EF077124-B49E-4AAE-A9A8-0A965ACB5EE6}" srcOrd="1" destOrd="0" presId="urn:microsoft.com/office/officeart/2005/8/layout/pList2"/>
    <dgm:cxn modelId="{F4F0E58C-62C5-4E15-ADC6-634B7F85A9E8}" type="presParOf" srcId="{EF077124-B49E-4AAE-A9A8-0A965ACB5EE6}" destId="{4C73DE92-193F-4775-99F9-1D04352751D4}" srcOrd="0" destOrd="0" presId="urn:microsoft.com/office/officeart/2005/8/layout/pList2"/>
    <dgm:cxn modelId="{E7B9B947-4BA2-4451-AFEA-3ADDDBC3A757}" type="presParOf" srcId="{4C73DE92-193F-4775-99F9-1D04352751D4}" destId="{44D60F9F-C46D-45CF-BCF2-E299F69639A2}" srcOrd="0" destOrd="0" presId="urn:microsoft.com/office/officeart/2005/8/layout/pList2"/>
    <dgm:cxn modelId="{28ED7985-3A0F-4F80-A9D6-62C69612F80C}" type="presParOf" srcId="{4C73DE92-193F-4775-99F9-1D04352751D4}" destId="{988FBECE-B063-4E6E-8249-56AA63694935}" srcOrd="1" destOrd="0" presId="urn:microsoft.com/office/officeart/2005/8/layout/pList2"/>
    <dgm:cxn modelId="{F344068C-E3A7-4D1D-9438-BA13195E39D1}" type="presParOf" srcId="{4C73DE92-193F-4775-99F9-1D04352751D4}" destId="{51E31618-751A-4059-A36B-98595E54DA22}" srcOrd="2" destOrd="0" presId="urn:microsoft.com/office/officeart/2005/8/layout/p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4B2BB-7F7E-451F-A0AF-7100A45EBC29}">
      <dsp:nvSpPr>
        <dsp:cNvPr id="0" name=""/>
        <dsp:cNvSpPr/>
      </dsp:nvSpPr>
      <dsp:spPr>
        <a:xfrm>
          <a:off x="0" y="312935"/>
          <a:ext cx="1644091" cy="1051409"/>
        </a:xfrm>
        <a:prstGeom prst="roundRect">
          <a:avLst>
            <a:gd name="adj" fmla="val 10000"/>
          </a:avLst>
        </a:prstGeom>
        <a:solidFill>
          <a:schemeClr val="bg1">
            <a:alpha val="90000"/>
          </a:schemeClr>
        </a:solidFill>
        <a:ln w="55000" cap="flat" cmpd="thickThin" algn="ctr">
          <a:solidFill>
            <a:srgbClr val="FFE7E7">
              <a:alpha val="90000"/>
            </a:srgbClr>
          </a:solidFill>
          <a:prstDash val="solid"/>
        </a:ln>
        <a:effectLst/>
      </dsp:spPr>
      <dsp:style>
        <a:lnRef idx="2">
          <a:scrgbClr r="0" g="0" b="0"/>
        </a:lnRef>
        <a:fillRef idx="1">
          <a:scrgbClr r="0" g="0" b="0"/>
        </a:fillRef>
        <a:effectRef idx="0">
          <a:scrgbClr r="0" g="0" b="0"/>
        </a:effectRef>
        <a:fontRef idx="minor"/>
      </dsp:style>
    </dsp:sp>
    <dsp:sp modelId="{51E31618-751A-4059-A36B-98595E54DA22}">
      <dsp:nvSpPr>
        <dsp:cNvPr id="0" name=""/>
        <dsp:cNvSpPr/>
      </dsp:nvSpPr>
      <dsp:spPr>
        <a:xfrm>
          <a:off x="70896" y="328469"/>
          <a:ext cx="1447440" cy="1025725"/>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dsp:style>
    </dsp:sp>
    <dsp:sp modelId="{44D60F9F-C46D-45CF-BCF2-E299F69639A2}">
      <dsp:nvSpPr>
        <dsp:cNvPr id="0" name=""/>
        <dsp:cNvSpPr/>
      </dsp:nvSpPr>
      <dsp:spPr>
        <a:xfrm rot="10800000">
          <a:off x="48989" y="1424474"/>
          <a:ext cx="1542841" cy="3261667"/>
        </a:xfrm>
        <a:prstGeom prst="round2SameRect">
          <a:avLst>
            <a:gd name="adj1" fmla="val 10500"/>
            <a:gd name="adj2" fmla="val 0"/>
          </a:avLst>
        </a:prstGeom>
        <a:no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buClrTx/>
            <a:buSzTx/>
            <a:buFont typeface="Arial" panose="020B0604020202020204" pitchFamily="34" charset="0"/>
            <a:buNone/>
          </a:pPr>
          <a:endParaRPr kumimoji="0" lang="tr-TR" sz="1400" b="0" i="0" u="none" strike="noStrike" kern="1200" cap="none" spc="0" normalizeH="0" baseline="0" noProof="0" dirty="0" smtClean="0">
            <a:ln>
              <a:noFill/>
            </a:ln>
            <a:solidFill>
              <a:prstClr val="black">
                <a:lumMod val="75000"/>
                <a:lumOff val="25000"/>
              </a:prstClr>
            </a:solidFill>
            <a:effectLst/>
            <a:uLnTx/>
            <a:uFillTx/>
            <a:latin typeface="Calibri" panose="020F0502020204030204"/>
            <a:ea typeface="+mn-ea"/>
            <a:cs typeface="+mn-cs"/>
          </a:endParaRPr>
        </a:p>
        <a:p>
          <a:pPr lvl="0" algn="ctr" defTabSz="622300">
            <a:lnSpc>
              <a:spcPct val="90000"/>
            </a:lnSpc>
            <a:spcBef>
              <a:spcPct val="0"/>
            </a:spcBef>
            <a:spcAft>
              <a:spcPct val="35000"/>
            </a:spcAft>
          </a:pPr>
          <a:r>
            <a:rPr kumimoji="0" lang="tr-TR" sz="1800" b="0" i="0" u="none" strike="noStrike" kern="1200" cap="none" spc="0" normalizeH="0" baseline="0" noProof="0" dirty="0" smtClean="0">
              <a:ln>
                <a:noFill/>
              </a:ln>
              <a:solidFill>
                <a:prstClr val="black">
                  <a:lumMod val="75000"/>
                  <a:lumOff val="25000"/>
                </a:prstClr>
              </a:solidFill>
              <a:effectLst/>
              <a:uLnTx/>
              <a:uFillTx/>
              <a:latin typeface="Calibri" panose="020F0502020204030204"/>
              <a:ea typeface="+mn-ea"/>
              <a:cs typeface="+mn-cs"/>
            </a:rPr>
            <a:t>18 yaşından büyük sağlıklı erişkinlerin yılda en az 1 kez  tütün/tütün ürünleri kullanımı ve diğer risk faktörleri konusunda değerlendirilmesi </a:t>
          </a:r>
        </a:p>
        <a:p>
          <a:pPr lvl="0" algn="ctr" defTabSz="622300">
            <a:lnSpc>
              <a:spcPct val="90000"/>
            </a:lnSpc>
            <a:spcBef>
              <a:spcPct val="0"/>
            </a:spcBef>
            <a:spcAft>
              <a:spcPct val="35000"/>
            </a:spcAft>
            <a:buClrTx/>
            <a:buSzTx/>
            <a:buFont typeface="Arial" panose="020B0604020202020204" pitchFamily="34" charset="0"/>
            <a:buNone/>
          </a:pPr>
          <a:endParaRPr kumimoji="0" lang="tr-TR" altLang="tr-TR" sz="2400" b="0" i="0" u="none" strike="noStrike" kern="1200" cap="none" spc="0" normalizeH="0" baseline="0" noProof="0" dirty="0">
            <a:ln>
              <a:noFill/>
            </a:ln>
            <a:solidFill>
              <a:srgbClr val="404040"/>
            </a:solidFill>
            <a:effectLst/>
            <a:uLnTx/>
            <a:uFillTx/>
            <a:latin typeface="Calibri" panose="020F0502020204030204"/>
            <a:ea typeface="+mn-ea"/>
            <a:cs typeface="+mn-cs"/>
          </a:endParaRPr>
        </a:p>
      </dsp:txBody>
      <dsp:txXfrm rot="10800000">
        <a:off x="96437" y="1424474"/>
        <a:ext cx="1447945" cy="32142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4B2BB-7F7E-451F-A0AF-7100A45EBC29}">
      <dsp:nvSpPr>
        <dsp:cNvPr id="0" name=""/>
        <dsp:cNvSpPr/>
      </dsp:nvSpPr>
      <dsp:spPr>
        <a:xfrm>
          <a:off x="0" y="269608"/>
          <a:ext cx="1419904" cy="1052451"/>
        </a:xfrm>
        <a:prstGeom prst="roundRect">
          <a:avLst>
            <a:gd name="adj" fmla="val 10000"/>
          </a:avLst>
        </a:prstGeom>
        <a:solidFill>
          <a:schemeClr val="bg1">
            <a:alpha val="90000"/>
          </a:schemeClr>
        </a:solidFill>
        <a:ln w="55000" cap="flat" cmpd="thickThin" algn="ctr">
          <a:solidFill>
            <a:srgbClr val="FFE7E7">
              <a:alpha val="90000"/>
            </a:srgbClr>
          </a:solidFill>
          <a:prstDash val="solid"/>
        </a:ln>
        <a:effectLst/>
      </dsp:spPr>
      <dsp:style>
        <a:lnRef idx="2">
          <a:scrgbClr r="0" g="0" b="0"/>
        </a:lnRef>
        <a:fillRef idx="1">
          <a:scrgbClr r="0" g="0" b="0"/>
        </a:fillRef>
        <a:effectRef idx="0">
          <a:scrgbClr r="0" g="0" b="0"/>
        </a:effectRef>
        <a:fontRef idx="minor"/>
      </dsp:style>
    </dsp:sp>
    <dsp:sp modelId="{51E31618-751A-4059-A36B-98595E54DA22}">
      <dsp:nvSpPr>
        <dsp:cNvPr id="0" name=""/>
        <dsp:cNvSpPr/>
      </dsp:nvSpPr>
      <dsp:spPr>
        <a:xfrm>
          <a:off x="112147" y="335854"/>
          <a:ext cx="1251370" cy="1025725"/>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4D60F9F-C46D-45CF-BCF2-E299F69639A2}">
      <dsp:nvSpPr>
        <dsp:cNvPr id="0" name=""/>
        <dsp:cNvSpPr/>
      </dsp:nvSpPr>
      <dsp:spPr>
        <a:xfrm rot="10800000">
          <a:off x="51186" y="1398146"/>
          <a:ext cx="1332547" cy="3278168"/>
        </a:xfrm>
        <a:prstGeom prst="round2SameRect">
          <a:avLst>
            <a:gd name="adj1" fmla="val 10500"/>
            <a:gd name="adj2" fmla="val 0"/>
          </a:avLst>
        </a:prstGeom>
        <a:solidFill>
          <a:schemeClr val="bg1"/>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buClrTx/>
            <a:buSzTx/>
            <a:buFont typeface="Arial" panose="020B0604020202020204" pitchFamily="34" charset="0"/>
            <a:buNone/>
          </a:pPr>
          <a:endParaRPr kumimoji="0" lang="tr-T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lvl="0" algn="ctr" defTabSz="800100">
            <a:lnSpc>
              <a:spcPct val="90000"/>
            </a:lnSpc>
            <a:spcBef>
              <a:spcPct val="0"/>
            </a:spcBef>
            <a:spcAft>
              <a:spcPct val="35000"/>
            </a:spcAft>
            <a:buClrTx/>
            <a:buSzTx/>
            <a:buFont typeface="Arial" panose="020B0604020202020204" pitchFamily="34" charset="0"/>
            <a:buNone/>
          </a:pPr>
          <a:endParaRPr kumimoji="0" lang="tr-T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lvl="0" algn="ctr" defTabSz="800100">
            <a:lnSpc>
              <a:spcPct val="90000"/>
            </a:lnSpc>
            <a:spcBef>
              <a:spcPct val="0"/>
            </a:spcBef>
            <a:spcAft>
              <a:spcPct val="35000"/>
            </a:spcAft>
            <a:buClrTx/>
            <a:buSzTx/>
            <a:buFont typeface="Arial" panose="020B0604020202020204" pitchFamily="34" charset="0"/>
            <a:buNone/>
          </a:pPr>
          <a:r>
            <a:rPr kumimoji="0" lang="tr-TR" sz="1800" b="0" i="0" u="none" strike="noStrike" kern="1200" cap="none" spc="0" normalizeH="0" baseline="0" noProof="0" dirty="0">
              <a:ln>
                <a:noFill/>
              </a:ln>
              <a:solidFill>
                <a:srgbClr val="404040"/>
              </a:solidFill>
              <a:effectLst/>
              <a:uLnTx/>
              <a:uFillTx/>
              <a:latin typeface="Calibri" panose="020F0502020204030204"/>
              <a:ea typeface="+mn-ea"/>
              <a:cs typeface="+mn-cs"/>
            </a:rPr>
            <a:t>Medikal tedavinin düzenlenmesi ve yaşam tarzı değişikliği önerilmesi</a:t>
          </a:r>
          <a:endParaRPr kumimoji="0" lang="tr-TR" altLang="tr-TR" sz="2400" b="0" i="0" u="none" strike="noStrike" kern="1200" cap="none" spc="0" normalizeH="0" baseline="0" noProof="0" dirty="0">
            <a:ln>
              <a:noFill/>
            </a:ln>
            <a:solidFill>
              <a:srgbClr val="404040"/>
            </a:solidFill>
            <a:effectLst/>
            <a:uLnTx/>
            <a:uFillTx/>
            <a:latin typeface="Calibri" panose="020F0502020204030204"/>
            <a:ea typeface="+mn-ea"/>
            <a:cs typeface="+mn-cs"/>
          </a:endParaRPr>
        </a:p>
      </dsp:txBody>
      <dsp:txXfrm rot="10800000">
        <a:off x="92166" y="1398146"/>
        <a:ext cx="1250587" cy="32371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4B2BB-7F7E-451F-A0AF-7100A45EBC29}">
      <dsp:nvSpPr>
        <dsp:cNvPr id="0" name=""/>
        <dsp:cNvSpPr/>
      </dsp:nvSpPr>
      <dsp:spPr>
        <a:xfrm>
          <a:off x="191903" y="302939"/>
          <a:ext cx="3357067" cy="1051020"/>
        </a:xfrm>
        <a:prstGeom prst="roundRect">
          <a:avLst>
            <a:gd name="adj" fmla="val 10000"/>
          </a:avLst>
        </a:prstGeom>
        <a:solidFill>
          <a:schemeClr val="bg1">
            <a:alpha val="90000"/>
          </a:schemeClr>
        </a:solidFill>
        <a:ln w="55000" cap="flat" cmpd="thickThin" algn="ctr">
          <a:solidFill>
            <a:srgbClr val="FFE7E7">
              <a:alpha val="90000"/>
            </a:srgbClr>
          </a:solidFill>
          <a:prstDash val="solid"/>
        </a:ln>
        <a:effectLst/>
      </dsp:spPr>
      <dsp:style>
        <a:lnRef idx="2">
          <a:scrgbClr r="0" g="0" b="0"/>
        </a:lnRef>
        <a:fillRef idx="1">
          <a:scrgbClr r="0" g="0" b="0"/>
        </a:fillRef>
        <a:effectRef idx="0">
          <a:scrgbClr r="0" g="0" b="0"/>
        </a:effectRef>
        <a:fontRef idx="minor"/>
      </dsp:style>
    </dsp:sp>
    <dsp:sp modelId="{51E31618-751A-4059-A36B-98595E54DA22}">
      <dsp:nvSpPr>
        <dsp:cNvPr id="0" name=""/>
        <dsp:cNvSpPr/>
      </dsp:nvSpPr>
      <dsp:spPr>
        <a:xfrm>
          <a:off x="130252" y="408049"/>
          <a:ext cx="3480322" cy="687381"/>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dsp:style>
    </dsp:sp>
    <dsp:sp modelId="{44D60F9F-C46D-45CF-BCF2-E299F69639A2}">
      <dsp:nvSpPr>
        <dsp:cNvPr id="0" name=""/>
        <dsp:cNvSpPr/>
      </dsp:nvSpPr>
      <dsp:spPr>
        <a:xfrm rot="10800000">
          <a:off x="173791" y="1379845"/>
          <a:ext cx="3362130" cy="3303952"/>
        </a:xfrm>
        <a:prstGeom prst="round2SameRect">
          <a:avLst>
            <a:gd name="adj1" fmla="val 10500"/>
            <a:gd name="adj2" fmla="val 0"/>
          </a:avLst>
        </a:prstGeom>
        <a:no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endParaRPr kumimoji="0" lang="tr-TR" sz="1800" b="0" i="0" u="none" strike="noStrike" kern="1200" cap="none" spc="0" normalizeH="0" baseline="0" noProof="0" dirty="0">
            <a:ln>
              <a:noFill/>
            </a:ln>
            <a:solidFill>
              <a:srgbClr val="404040"/>
            </a:solidFill>
            <a:effectLst/>
            <a:uLnTx/>
            <a:uFillTx/>
            <a:latin typeface="Calibri" panose="020F0502020204030204"/>
            <a:ea typeface="+mn-ea"/>
            <a:cs typeface="+mn-cs"/>
          </a:endParaRPr>
        </a:p>
        <a:p>
          <a:pPr lvl="0" algn="ctr" defTabSz="800100">
            <a:lnSpc>
              <a:spcPct val="90000"/>
            </a:lnSpc>
            <a:spcBef>
              <a:spcPct val="0"/>
            </a:spcBef>
            <a:spcAft>
              <a:spcPct val="35000"/>
            </a:spcAft>
          </a:pPr>
          <a:endParaRPr kumimoji="0" lang="tr-TR" sz="1800" b="0" i="0" u="none" strike="noStrike" kern="1200" cap="none" spc="0" normalizeH="0" baseline="0" noProof="0" dirty="0">
            <a:ln>
              <a:noFill/>
            </a:ln>
            <a:solidFill>
              <a:srgbClr val="404040"/>
            </a:solidFill>
            <a:effectLst/>
            <a:uLnTx/>
            <a:uFillTx/>
            <a:latin typeface="Calibri" panose="020F0502020204030204"/>
            <a:ea typeface="+mn-ea"/>
            <a:cs typeface="+mn-cs"/>
          </a:endParaRPr>
        </a:p>
        <a:p>
          <a:pPr lvl="0" algn="ctr" defTabSz="800100">
            <a:lnSpc>
              <a:spcPct val="90000"/>
            </a:lnSpc>
            <a:spcBef>
              <a:spcPct val="0"/>
            </a:spcBef>
            <a:spcAft>
              <a:spcPct val="35000"/>
            </a:spcAft>
          </a:pPr>
          <a:r>
            <a:rPr kumimoji="0" lang="tr-TR" sz="1800" b="0" i="0" u="none" strike="noStrike" kern="1200" cap="none" spc="0" normalizeH="0" baseline="0" noProof="0" dirty="0">
              <a:ln>
                <a:noFill/>
              </a:ln>
              <a:solidFill>
                <a:srgbClr val="404040"/>
              </a:solidFill>
              <a:effectLst/>
              <a:uLnTx/>
              <a:uFillTx/>
              <a:latin typeface="Calibri" panose="020F0502020204030204"/>
              <a:ea typeface="+mn-ea"/>
              <a:cs typeface="+mn-cs"/>
            </a:rPr>
            <a:t>KOAH tanısı almış erişkinlerin ise izlem sıklığı hastanın ağırlığına göre değişir. İleri evre hastalar 3 ayda bir, erken evre hastalar hastalığının kontrolde olması durumunda  yılda bir ya da iki </a:t>
          </a:r>
          <a:r>
            <a:rPr kumimoji="0" lang="tr-TR" sz="1800" b="0" i="0" u="none" strike="noStrike" kern="1200" cap="none" spc="0" normalizeH="0" baseline="0" noProof="0" dirty="0" err="1">
              <a:ln>
                <a:noFill/>
              </a:ln>
              <a:solidFill>
                <a:srgbClr val="404040"/>
              </a:solidFill>
              <a:effectLst/>
              <a:uLnTx/>
              <a:uFillTx/>
              <a:latin typeface="Calibri" panose="020F0502020204030204"/>
              <a:ea typeface="+mn-ea"/>
              <a:cs typeface="+mn-cs"/>
            </a:rPr>
            <a:t>vizitle</a:t>
          </a:r>
          <a:r>
            <a:rPr kumimoji="0" lang="tr-TR" sz="1800" b="0" i="0" u="none" strike="noStrike" kern="1200" cap="none" spc="0" normalizeH="0" baseline="0" noProof="0" dirty="0">
              <a:ln>
                <a:noFill/>
              </a:ln>
              <a:solidFill>
                <a:srgbClr val="404040"/>
              </a:solidFill>
              <a:effectLst/>
              <a:uLnTx/>
              <a:uFillTx/>
              <a:latin typeface="Calibri" panose="020F0502020204030204"/>
              <a:ea typeface="+mn-ea"/>
              <a:cs typeface="+mn-cs"/>
            </a:rPr>
            <a:t> sağlık kontrolünün gerçekleştirilerek, komplikasyon gelişiminin önlenmesi </a:t>
          </a:r>
        </a:p>
        <a:p>
          <a:pPr marL="0" lvl="0" algn="ctr" defTabSz="800100">
            <a:lnSpc>
              <a:spcPct val="90000"/>
            </a:lnSpc>
            <a:spcBef>
              <a:spcPct val="0"/>
            </a:spcBef>
            <a:spcAft>
              <a:spcPct val="35000"/>
            </a:spcAft>
            <a:buClrTx/>
            <a:buSzTx/>
            <a:buFont typeface="Arial" panose="020B0604020202020204" pitchFamily="34" charset="0"/>
            <a:buNone/>
          </a:pPr>
          <a:endParaRPr kumimoji="0" lang="tr-TR" altLang="tr-TR" sz="2400" b="1" i="0" u="none" strike="noStrike" kern="1200" cap="none" spc="0" normalizeH="0" baseline="0" noProof="0" dirty="0">
            <a:ln>
              <a:noFill/>
            </a:ln>
            <a:solidFill>
              <a:srgbClr val="404040"/>
            </a:solidFill>
            <a:effectLst/>
            <a:uLnTx/>
            <a:uFillTx/>
            <a:latin typeface="Calibri" panose="020F0502020204030204"/>
            <a:ea typeface="+mn-ea"/>
            <a:cs typeface="+mn-cs"/>
          </a:endParaRPr>
        </a:p>
      </dsp:txBody>
      <dsp:txXfrm rot="10800000">
        <a:off x="275399" y="1379845"/>
        <a:ext cx="3158914" cy="32023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4B2BB-7F7E-451F-A0AF-7100A45EBC29}">
      <dsp:nvSpPr>
        <dsp:cNvPr id="0" name=""/>
        <dsp:cNvSpPr/>
      </dsp:nvSpPr>
      <dsp:spPr>
        <a:xfrm>
          <a:off x="0" y="288029"/>
          <a:ext cx="1462362" cy="1093019"/>
        </a:xfrm>
        <a:prstGeom prst="roundRect">
          <a:avLst>
            <a:gd name="adj" fmla="val 10000"/>
          </a:avLst>
        </a:prstGeom>
        <a:solidFill>
          <a:schemeClr val="bg1">
            <a:alpha val="90000"/>
          </a:schemeClr>
        </a:solidFill>
        <a:ln w="55000" cap="flat" cmpd="thickThin" algn="ctr">
          <a:solidFill>
            <a:srgbClr val="FFE7E7">
              <a:alpha val="90000"/>
            </a:srgbClr>
          </a:solidFill>
          <a:prstDash val="solid"/>
        </a:ln>
        <a:effectLst/>
      </dsp:spPr>
      <dsp:style>
        <a:lnRef idx="2">
          <a:scrgbClr r="0" g="0" b="0"/>
        </a:lnRef>
        <a:fillRef idx="1">
          <a:scrgbClr r="0" g="0" b="0"/>
        </a:fillRef>
        <a:effectRef idx="0">
          <a:scrgbClr r="0" g="0" b="0"/>
        </a:effectRef>
        <a:fontRef idx="minor"/>
      </dsp:style>
    </dsp:sp>
    <dsp:sp modelId="{51E31618-751A-4059-A36B-98595E54DA22}">
      <dsp:nvSpPr>
        <dsp:cNvPr id="0" name=""/>
        <dsp:cNvSpPr/>
      </dsp:nvSpPr>
      <dsp:spPr>
        <a:xfrm>
          <a:off x="82579" y="305374"/>
          <a:ext cx="1308906" cy="1025725"/>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dsp:style>
    </dsp:sp>
    <dsp:sp modelId="{44D60F9F-C46D-45CF-BCF2-E299F69639A2}">
      <dsp:nvSpPr>
        <dsp:cNvPr id="0" name=""/>
        <dsp:cNvSpPr/>
      </dsp:nvSpPr>
      <dsp:spPr>
        <a:xfrm rot="10800000">
          <a:off x="55687" y="1448236"/>
          <a:ext cx="1373082" cy="3294940"/>
        </a:xfrm>
        <a:prstGeom prst="round2SameRect">
          <a:avLst>
            <a:gd name="adj1" fmla="val 10500"/>
            <a:gd name="adj2" fmla="val 0"/>
          </a:avLst>
        </a:prstGeom>
        <a:solidFill>
          <a:schemeClr val="bg1"/>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buClrTx/>
            <a:buSzTx/>
            <a:buFont typeface="Arial" panose="020B0604020202020204" pitchFamily="34" charset="0"/>
            <a:buNone/>
          </a:pPr>
          <a:endParaRPr kumimoji="0" lang="tr-TR" altLang="tr-TR" sz="1800" b="0" i="0" u="none" strike="noStrike" kern="1200" cap="none" spc="0" normalizeH="0" baseline="0" noProof="0" dirty="0">
            <a:ln>
              <a:noFill/>
            </a:ln>
            <a:solidFill>
              <a:srgbClr val="404040"/>
            </a:solidFill>
            <a:effectLst/>
            <a:uLnTx/>
            <a:uFillTx/>
            <a:latin typeface="Calibri" panose="020F0502020204030204"/>
            <a:ea typeface="+mn-ea"/>
            <a:cs typeface="+mn-cs"/>
          </a:endParaRPr>
        </a:p>
        <a:p>
          <a:pPr lvl="0" algn="ctr" defTabSz="800100">
            <a:lnSpc>
              <a:spcPct val="90000"/>
            </a:lnSpc>
            <a:spcBef>
              <a:spcPct val="0"/>
            </a:spcBef>
            <a:spcAft>
              <a:spcPct val="35000"/>
            </a:spcAft>
            <a:buClrTx/>
            <a:buSzTx/>
            <a:buFont typeface="Arial" panose="020B0604020202020204" pitchFamily="34" charset="0"/>
            <a:buNone/>
          </a:pPr>
          <a:endParaRPr kumimoji="0" lang="tr-TR" altLang="tr-TR" sz="1800" b="0" i="0" u="none" strike="noStrike" kern="1200" cap="none" spc="0" normalizeH="0" baseline="0" noProof="0" dirty="0">
            <a:ln>
              <a:noFill/>
            </a:ln>
            <a:solidFill>
              <a:srgbClr val="404040"/>
            </a:solidFill>
            <a:effectLst/>
            <a:uLnTx/>
            <a:uFillTx/>
            <a:latin typeface="Calibri" panose="020F0502020204030204"/>
            <a:ea typeface="+mn-ea"/>
            <a:cs typeface="+mn-cs"/>
          </a:endParaRPr>
        </a:p>
        <a:p>
          <a:pPr lvl="0" algn="ctr" defTabSz="800100">
            <a:lnSpc>
              <a:spcPct val="90000"/>
            </a:lnSpc>
            <a:spcBef>
              <a:spcPct val="0"/>
            </a:spcBef>
            <a:spcAft>
              <a:spcPct val="35000"/>
            </a:spcAft>
            <a:buClrTx/>
            <a:buSzTx/>
            <a:buFont typeface="Arial" panose="020B0604020202020204" pitchFamily="34" charset="0"/>
            <a:buNone/>
          </a:pPr>
          <a:r>
            <a:rPr kumimoji="0" lang="tr-TR" altLang="tr-TR" sz="1800" b="0" i="0" u="none" strike="noStrike" kern="1200" cap="none" spc="0" normalizeH="0" baseline="0" noProof="0" dirty="0">
              <a:ln>
                <a:noFill/>
              </a:ln>
              <a:solidFill>
                <a:srgbClr val="404040"/>
              </a:solidFill>
              <a:effectLst/>
              <a:uLnTx/>
              <a:uFillTx/>
              <a:latin typeface="Calibri" panose="020F0502020204030204"/>
              <a:ea typeface="+mn-ea"/>
              <a:cs typeface="+mn-cs"/>
            </a:rPr>
            <a:t>Komplikasyonlu vakanın uzman hekimlerle ortak izlenmesi </a:t>
          </a:r>
        </a:p>
        <a:p>
          <a:pPr lvl="0" algn="ctr" defTabSz="800100">
            <a:lnSpc>
              <a:spcPct val="90000"/>
            </a:lnSpc>
            <a:spcBef>
              <a:spcPct val="0"/>
            </a:spcBef>
            <a:spcAft>
              <a:spcPct val="35000"/>
            </a:spcAft>
            <a:buClrTx/>
            <a:buSzTx/>
            <a:buFont typeface="Arial" panose="020B0604020202020204" pitchFamily="34" charset="0"/>
            <a:buChar char="•"/>
          </a:pPr>
          <a:endParaRPr kumimoji="0" lang="tr-TR" altLang="tr-TR" sz="2400" b="0" i="0" u="none" strike="noStrike" kern="1200" cap="none" spc="0" normalizeH="0" baseline="0" noProof="0" dirty="0">
            <a:ln>
              <a:noFill/>
            </a:ln>
            <a:solidFill>
              <a:srgbClr val="404040"/>
            </a:solidFill>
            <a:effectLst/>
            <a:uLnTx/>
            <a:uFillTx/>
            <a:latin typeface="Calibri" panose="020F0502020204030204"/>
            <a:ea typeface="+mn-ea"/>
            <a:cs typeface="+mn-cs"/>
          </a:endParaRPr>
        </a:p>
      </dsp:txBody>
      <dsp:txXfrm rot="10800000">
        <a:off x="97914" y="1448236"/>
        <a:ext cx="1288628" cy="3252713"/>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051384E-D4A6-4C82-925B-45FB38AE0B6B}" type="datetimeFigureOut">
              <a:rPr lang="tr-TR" smtClean="0"/>
              <a:t>29.05.2026</a:t>
            </a:fld>
            <a:endParaRPr lang="tr-T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53DE42C-A8B8-4AD1-89CF-6931CA19C9C9}"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051384E-D4A6-4C82-925B-45FB38AE0B6B}" type="datetimeFigureOut">
              <a:rPr lang="tr-TR" smtClean="0"/>
              <a:t>29.05.2026</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553DE42C-A8B8-4AD1-89CF-6931CA19C9C9}"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051384E-D4A6-4C82-925B-45FB38AE0B6B}" type="datetimeFigureOut">
              <a:rPr lang="tr-TR" smtClean="0"/>
              <a:t>29.05.2026</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553DE42C-A8B8-4AD1-89CF-6931CA19C9C9}"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051384E-D4A6-4C82-925B-45FB38AE0B6B}" type="datetimeFigureOut">
              <a:rPr lang="tr-TR" smtClean="0"/>
              <a:t>29.05.2026</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553DE42C-A8B8-4AD1-89CF-6931CA19C9C9}" type="slidenum">
              <a:rPr lang="tr-TR" smtClean="0"/>
              <a:t>‹#›</a:t>
            </a:fld>
            <a:endParaRPr lang="tr-T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051384E-D4A6-4C82-925B-45FB38AE0B6B}" type="datetimeFigureOut">
              <a:rPr lang="tr-TR" smtClean="0"/>
              <a:t>29.05.2026</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553DE42C-A8B8-4AD1-89CF-6931CA19C9C9}" type="slidenum">
              <a:rPr lang="tr-TR" smtClean="0"/>
              <a:t>‹#›</a:t>
            </a:fld>
            <a:endParaRPr lang="tr-T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051384E-D4A6-4C82-925B-45FB38AE0B6B}" type="datetimeFigureOut">
              <a:rPr lang="tr-TR" smtClean="0"/>
              <a:t>29.05.2026</a:t>
            </a:fld>
            <a:endParaRPr lang="tr-TR"/>
          </a:p>
        </p:txBody>
      </p:sp>
      <p:sp>
        <p:nvSpPr>
          <p:cNvPr id="6" name="Footer Placeholder 5"/>
          <p:cNvSpPr>
            <a:spLocks noGrp="1"/>
          </p:cNvSpPr>
          <p:nvPr>
            <p:ph type="ftr" sz="quarter" idx="11"/>
          </p:nvPr>
        </p:nvSpPr>
        <p:spPr/>
        <p:txBody>
          <a:bodyPr/>
          <a:lstStyle>
            <a:extLst/>
          </a:lstStyle>
          <a:p>
            <a:endParaRPr lang="tr-TR"/>
          </a:p>
        </p:txBody>
      </p:sp>
      <p:sp>
        <p:nvSpPr>
          <p:cNvPr id="7" name="Slide Number Placeholder 6"/>
          <p:cNvSpPr>
            <a:spLocks noGrp="1"/>
          </p:cNvSpPr>
          <p:nvPr>
            <p:ph type="sldNum" sz="quarter" idx="12"/>
          </p:nvPr>
        </p:nvSpPr>
        <p:spPr/>
        <p:txBody>
          <a:bodyPr/>
          <a:lstStyle>
            <a:extLst/>
          </a:lstStyle>
          <a:p>
            <a:fld id="{553DE42C-A8B8-4AD1-89CF-6931CA19C9C9}" type="slidenum">
              <a:rPr lang="tr-TR" smtClean="0"/>
              <a:t>‹#›</a:t>
            </a:fld>
            <a:endParaRPr lang="tr-T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051384E-D4A6-4C82-925B-45FB38AE0B6B}" type="datetimeFigureOut">
              <a:rPr lang="tr-TR" smtClean="0"/>
              <a:t>29.05.2026</a:t>
            </a:fld>
            <a:endParaRPr lang="tr-TR"/>
          </a:p>
        </p:txBody>
      </p:sp>
      <p:sp>
        <p:nvSpPr>
          <p:cNvPr id="8" name="Footer Placeholder 7"/>
          <p:cNvSpPr>
            <a:spLocks noGrp="1"/>
          </p:cNvSpPr>
          <p:nvPr>
            <p:ph type="ftr" sz="quarter" idx="11"/>
          </p:nvPr>
        </p:nvSpPr>
        <p:spPr/>
        <p:txBody>
          <a:bodyPr/>
          <a:lstStyle>
            <a:extLst/>
          </a:lstStyle>
          <a:p>
            <a:endParaRPr lang="tr-TR"/>
          </a:p>
        </p:txBody>
      </p:sp>
      <p:sp>
        <p:nvSpPr>
          <p:cNvPr id="9" name="Slide Number Placeholder 8"/>
          <p:cNvSpPr>
            <a:spLocks noGrp="1"/>
          </p:cNvSpPr>
          <p:nvPr>
            <p:ph type="sldNum" sz="quarter" idx="12"/>
          </p:nvPr>
        </p:nvSpPr>
        <p:spPr/>
        <p:txBody>
          <a:bodyPr/>
          <a:lstStyle>
            <a:extLst/>
          </a:lstStyle>
          <a:p>
            <a:fld id="{553DE42C-A8B8-4AD1-89CF-6931CA19C9C9}"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051384E-D4A6-4C82-925B-45FB38AE0B6B}" type="datetimeFigureOut">
              <a:rPr lang="tr-TR" smtClean="0"/>
              <a:t>29.05.2026</a:t>
            </a:fld>
            <a:endParaRPr lang="tr-TR"/>
          </a:p>
        </p:txBody>
      </p:sp>
      <p:sp>
        <p:nvSpPr>
          <p:cNvPr id="4" name="Footer Placeholder 3"/>
          <p:cNvSpPr>
            <a:spLocks noGrp="1"/>
          </p:cNvSpPr>
          <p:nvPr>
            <p:ph type="ftr" sz="quarter" idx="11"/>
          </p:nvPr>
        </p:nvSpPr>
        <p:spPr/>
        <p:txBody>
          <a:bodyPr/>
          <a:lstStyle>
            <a:extLst/>
          </a:lstStyle>
          <a:p>
            <a:endParaRPr lang="tr-TR"/>
          </a:p>
        </p:txBody>
      </p:sp>
      <p:sp>
        <p:nvSpPr>
          <p:cNvPr id="5" name="Slide Number Placeholder 4"/>
          <p:cNvSpPr>
            <a:spLocks noGrp="1"/>
          </p:cNvSpPr>
          <p:nvPr>
            <p:ph type="sldNum" sz="quarter" idx="12"/>
          </p:nvPr>
        </p:nvSpPr>
        <p:spPr/>
        <p:txBody>
          <a:bodyPr/>
          <a:lstStyle>
            <a:extLst/>
          </a:lstStyle>
          <a:p>
            <a:fld id="{553DE42C-A8B8-4AD1-89CF-6931CA19C9C9}" type="slidenum">
              <a:rPr lang="tr-TR" smtClean="0"/>
              <a:t>‹#›</a:t>
            </a:fld>
            <a:endParaRPr lang="tr-T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051384E-D4A6-4C82-925B-45FB38AE0B6B}" type="datetimeFigureOut">
              <a:rPr lang="tr-TR" smtClean="0"/>
              <a:t>29.05.2026</a:t>
            </a:fld>
            <a:endParaRPr lang="tr-TR"/>
          </a:p>
        </p:txBody>
      </p:sp>
      <p:sp>
        <p:nvSpPr>
          <p:cNvPr id="3" name="Footer Placeholder 2"/>
          <p:cNvSpPr>
            <a:spLocks noGrp="1"/>
          </p:cNvSpPr>
          <p:nvPr>
            <p:ph type="ftr" sz="quarter" idx="11"/>
          </p:nvPr>
        </p:nvSpPr>
        <p:spPr/>
        <p:txBody>
          <a:bodyPr/>
          <a:lstStyle>
            <a:extLst/>
          </a:lstStyle>
          <a:p>
            <a:endParaRPr lang="tr-TR"/>
          </a:p>
        </p:txBody>
      </p:sp>
      <p:sp>
        <p:nvSpPr>
          <p:cNvPr id="4" name="Slide Number Placeholder 3"/>
          <p:cNvSpPr>
            <a:spLocks noGrp="1"/>
          </p:cNvSpPr>
          <p:nvPr>
            <p:ph type="sldNum" sz="quarter" idx="12"/>
          </p:nvPr>
        </p:nvSpPr>
        <p:spPr/>
        <p:txBody>
          <a:bodyPr/>
          <a:lstStyle>
            <a:extLst/>
          </a:lstStyle>
          <a:p>
            <a:fld id="{553DE42C-A8B8-4AD1-89CF-6931CA19C9C9}"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051384E-D4A6-4C82-925B-45FB38AE0B6B}" type="datetimeFigureOut">
              <a:rPr lang="tr-TR" smtClean="0"/>
              <a:t>29.05.2026</a:t>
            </a:fld>
            <a:endParaRPr lang="tr-TR"/>
          </a:p>
        </p:txBody>
      </p:sp>
      <p:sp>
        <p:nvSpPr>
          <p:cNvPr id="6" name="Footer Placeholder 5"/>
          <p:cNvSpPr>
            <a:spLocks noGrp="1"/>
          </p:cNvSpPr>
          <p:nvPr>
            <p:ph type="ftr" sz="quarter" idx="11"/>
          </p:nvPr>
        </p:nvSpPr>
        <p:spPr/>
        <p:txBody>
          <a:bodyPr/>
          <a:lstStyle>
            <a:extLst/>
          </a:lstStyle>
          <a:p>
            <a:endParaRPr lang="tr-TR"/>
          </a:p>
        </p:txBody>
      </p:sp>
      <p:sp>
        <p:nvSpPr>
          <p:cNvPr id="7" name="Slide Number Placeholder 6"/>
          <p:cNvSpPr>
            <a:spLocks noGrp="1"/>
          </p:cNvSpPr>
          <p:nvPr>
            <p:ph type="sldNum" sz="quarter" idx="12"/>
          </p:nvPr>
        </p:nvSpPr>
        <p:spPr/>
        <p:txBody>
          <a:bodyPr/>
          <a:lstStyle>
            <a:extLst/>
          </a:lstStyle>
          <a:p>
            <a:fld id="{553DE42C-A8B8-4AD1-89CF-6931CA19C9C9}"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051384E-D4A6-4C82-925B-45FB38AE0B6B}" type="datetimeFigureOut">
              <a:rPr lang="tr-TR" smtClean="0"/>
              <a:t>29.05.2026</a:t>
            </a:fld>
            <a:endParaRPr lang="tr-T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r-T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53DE42C-A8B8-4AD1-89CF-6931CA19C9C9}" type="slidenum">
              <a:rPr lang="tr-TR" smtClean="0"/>
              <a:t>‹#›</a:t>
            </a:fld>
            <a:endParaRPr lang="tr-T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defTabSz="457200"/>
            <a:fld id="{F15BB0B0-7D0B-4081-AF17-E1518D1D8242}" type="datetime1">
              <a:rPr lang="en-US" smtClean="0">
                <a:solidFill>
                  <a:prstClr val="black">
                    <a:tint val="75000"/>
                  </a:prstClr>
                </a:solidFill>
              </a:rPr>
              <a:pPr defTabSz="457200"/>
              <a:t>5/29/2026</a:t>
            </a:fld>
            <a:endParaRPr lang="en-US">
              <a:solidFill>
                <a:prstClr val="black">
                  <a:tint val="75000"/>
                </a:prstClr>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defTabSz="457200"/>
            <a:r>
              <a:rPr lang="en-US" smtClean="0">
                <a:solidFill>
                  <a:prstClr val="black">
                    <a:tint val="75000"/>
                  </a:prstClr>
                </a:solidFill>
              </a:rPr>
              <a:t>Copyrights apply</a:t>
            </a:r>
            <a:endParaRPr lang="en-US">
              <a:solidFill>
                <a:prstClr val="black">
                  <a:tint val="75000"/>
                </a:prstClr>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defTabSz="457200"/>
            <a:fld id="{0C9F6622-C519-4C69-9716-EA6F1F6EF4F6}" type="slidenum">
              <a:rPr lang="en-US" smtClean="0">
                <a:solidFill>
                  <a:prstClr val="black">
                    <a:tint val="75000"/>
                  </a:prstClr>
                </a:solidFill>
              </a:rPr>
              <a:pPr defTabSz="4572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KOAH'A VAKALARLA YAKLAŞIM</a:t>
            </a:r>
            <a:r>
              <a:rPr lang="tr-TR" dirty="0"/>
              <a:t/>
            </a:r>
            <a:br>
              <a:rPr lang="tr-TR" dirty="0"/>
            </a:br>
            <a:endParaRPr lang="tr-TR" dirty="0"/>
          </a:p>
        </p:txBody>
      </p:sp>
      <p:sp>
        <p:nvSpPr>
          <p:cNvPr id="3" name="Subtitle 2"/>
          <p:cNvSpPr>
            <a:spLocks noGrp="1"/>
          </p:cNvSpPr>
          <p:nvPr>
            <p:ph type="subTitle" idx="1"/>
          </p:nvPr>
        </p:nvSpPr>
        <p:spPr/>
        <p:txBody>
          <a:bodyPr/>
          <a:lstStyle/>
          <a:p>
            <a:r>
              <a:rPr lang="tr-TR" dirty="0" smtClean="0"/>
              <a:t>Dr.Osman Aykut Demirtaş</a:t>
            </a:r>
            <a:endParaRPr lang="tr-TR" dirty="0"/>
          </a:p>
        </p:txBody>
      </p:sp>
    </p:spTree>
    <p:extLst>
      <p:ext uri="{BB962C8B-B14F-4D97-AF65-F5344CB8AC3E}">
        <p14:creationId xmlns:p14="http://schemas.microsoft.com/office/powerpoint/2010/main" val="2335842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tr-TR" sz="2000" dirty="0"/>
              <a:t>S</a:t>
            </a:r>
            <a:r>
              <a:rPr lang="en-US" sz="2000" dirty="0" err="1"/>
              <a:t>olunum</a:t>
            </a:r>
            <a:r>
              <a:rPr lang="en-US" sz="2000" dirty="0"/>
              <a:t> </a:t>
            </a:r>
            <a:r>
              <a:rPr lang="en-US" sz="2000" dirty="0" err="1"/>
              <a:t>seslerinde</a:t>
            </a:r>
            <a:r>
              <a:rPr lang="en-US" sz="2000" dirty="0"/>
              <a:t> </a:t>
            </a:r>
            <a:r>
              <a:rPr lang="en-US" sz="2000" dirty="0" err="1"/>
              <a:t>azalma</a:t>
            </a:r>
            <a:r>
              <a:rPr lang="en-US" sz="2000" dirty="0"/>
              <a:t>, </a:t>
            </a:r>
            <a:r>
              <a:rPr lang="en-US" sz="2000" dirty="0" err="1"/>
              <a:t>uzamış</a:t>
            </a:r>
            <a:r>
              <a:rPr lang="en-US" sz="2000" dirty="0"/>
              <a:t> </a:t>
            </a:r>
            <a:r>
              <a:rPr lang="en-US" sz="2000" dirty="0" err="1"/>
              <a:t>ekspiryum</a:t>
            </a:r>
            <a:r>
              <a:rPr lang="en-US" sz="2000" dirty="0"/>
              <a:t>, </a:t>
            </a:r>
            <a:r>
              <a:rPr lang="en-US" sz="2000" dirty="0" err="1"/>
              <a:t>ekspiratuvar</a:t>
            </a:r>
            <a:r>
              <a:rPr lang="en-US" sz="2000" dirty="0"/>
              <a:t> </a:t>
            </a:r>
            <a:r>
              <a:rPr lang="en-US" sz="2000" dirty="0" err="1"/>
              <a:t>ronkus</a:t>
            </a:r>
            <a:r>
              <a:rPr lang="en-US" sz="2000" dirty="0"/>
              <a:t>/wheezing, </a:t>
            </a:r>
            <a:r>
              <a:rPr lang="en-US" sz="2000" dirty="0" err="1"/>
              <a:t>kaba</a:t>
            </a:r>
            <a:r>
              <a:rPr lang="en-US" sz="2000" dirty="0"/>
              <a:t> </a:t>
            </a:r>
            <a:r>
              <a:rPr lang="en-US" sz="2000" dirty="0" err="1"/>
              <a:t>raller</a:t>
            </a:r>
            <a:r>
              <a:rPr lang="en-US" sz="2000" dirty="0"/>
              <a:t>.</a:t>
            </a:r>
            <a:endParaRPr lang="tr-TR" sz="2000" dirty="0"/>
          </a:p>
          <a:p>
            <a:pPr lvl="0"/>
            <a:r>
              <a:rPr lang="en-US" sz="2000" dirty="0" err="1"/>
              <a:t>Perküsyonda</a:t>
            </a:r>
            <a:r>
              <a:rPr lang="en-US" sz="2000" dirty="0"/>
              <a:t> </a:t>
            </a:r>
            <a:r>
              <a:rPr lang="en-US" sz="2000" dirty="0" err="1"/>
              <a:t>hipersonorite</a:t>
            </a:r>
            <a:r>
              <a:rPr lang="en-US" sz="2000" dirty="0"/>
              <a:t>, </a:t>
            </a:r>
            <a:r>
              <a:rPr lang="en-US" sz="2000" dirty="0" err="1"/>
              <a:t>diyafragma</a:t>
            </a:r>
            <a:r>
              <a:rPr lang="en-US" sz="2000" dirty="0"/>
              <a:t> </a:t>
            </a:r>
            <a:r>
              <a:rPr lang="en-US" sz="2000" dirty="0" err="1"/>
              <a:t>hareketlerinde</a:t>
            </a:r>
            <a:r>
              <a:rPr lang="en-US" sz="2000" dirty="0"/>
              <a:t> </a:t>
            </a:r>
            <a:r>
              <a:rPr lang="en-US" sz="2000" dirty="0" err="1"/>
              <a:t>kısıtlılık</a:t>
            </a:r>
            <a:r>
              <a:rPr lang="en-US" sz="2000" dirty="0"/>
              <a:t>.</a:t>
            </a:r>
            <a:endParaRPr lang="tr-TR" sz="2000" dirty="0"/>
          </a:p>
          <a:p>
            <a:pPr lvl="0"/>
            <a:r>
              <a:rPr lang="en-US" sz="2000" dirty="0" err="1"/>
              <a:t>İleri</a:t>
            </a:r>
            <a:r>
              <a:rPr lang="en-US" sz="2000" dirty="0"/>
              <a:t> </a:t>
            </a:r>
            <a:r>
              <a:rPr lang="en-US" sz="2000" dirty="0" err="1"/>
              <a:t>evrede</a:t>
            </a:r>
            <a:r>
              <a:rPr lang="en-US" sz="2000" dirty="0"/>
              <a:t>: </a:t>
            </a:r>
            <a:r>
              <a:rPr lang="en-US" sz="2000" dirty="0" err="1"/>
              <a:t>santral</a:t>
            </a:r>
            <a:r>
              <a:rPr lang="en-US" sz="2000" dirty="0"/>
              <a:t> </a:t>
            </a:r>
            <a:r>
              <a:rPr lang="en-US" sz="2000" dirty="0" err="1"/>
              <a:t>siyanoz</a:t>
            </a:r>
            <a:r>
              <a:rPr lang="en-US" sz="2000" dirty="0"/>
              <a:t>, </a:t>
            </a:r>
            <a:r>
              <a:rPr lang="en-US" sz="2000" dirty="0" err="1"/>
              <a:t>çomak</a:t>
            </a:r>
            <a:r>
              <a:rPr lang="en-US" sz="2000" dirty="0"/>
              <a:t> </a:t>
            </a:r>
            <a:r>
              <a:rPr lang="en-US" sz="2000" dirty="0" err="1"/>
              <a:t>parmak</a:t>
            </a:r>
            <a:r>
              <a:rPr lang="en-US" sz="2000" dirty="0"/>
              <a:t> (</a:t>
            </a:r>
            <a:r>
              <a:rPr lang="en-US" sz="2000" dirty="0" err="1"/>
              <a:t>KOAH'ta</a:t>
            </a:r>
            <a:r>
              <a:rPr lang="en-US" sz="2000" dirty="0"/>
              <a:t> </a:t>
            </a:r>
            <a:r>
              <a:rPr lang="en-US" sz="2000" dirty="0" err="1"/>
              <a:t>tipik</a:t>
            </a:r>
            <a:r>
              <a:rPr lang="en-US" sz="2000" dirty="0"/>
              <a:t> </a:t>
            </a:r>
            <a:r>
              <a:rPr lang="en-US" sz="2000" dirty="0" err="1"/>
              <a:t>değildir</a:t>
            </a:r>
            <a:r>
              <a:rPr lang="en-US" sz="2000" dirty="0"/>
              <a:t>; </a:t>
            </a:r>
            <a:r>
              <a:rPr lang="en-US" sz="2000" dirty="0" err="1"/>
              <a:t>varsa</a:t>
            </a:r>
            <a:r>
              <a:rPr lang="en-US" sz="2000" dirty="0"/>
              <a:t> </a:t>
            </a:r>
            <a:r>
              <a:rPr lang="en-US" sz="2000" dirty="0" err="1"/>
              <a:t>bronşektazi</a:t>
            </a:r>
            <a:r>
              <a:rPr lang="en-US" sz="2000" dirty="0"/>
              <a:t> </a:t>
            </a:r>
            <a:r>
              <a:rPr lang="en-US" sz="2000" dirty="0" err="1"/>
              <a:t>veya</a:t>
            </a:r>
            <a:r>
              <a:rPr lang="en-US" sz="2000" dirty="0"/>
              <a:t> </a:t>
            </a:r>
            <a:r>
              <a:rPr lang="en-US" sz="2000" dirty="0" err="1"/>
              <a:t>akciğer</a:t>
            </a:r>
            <a:r>
              <a:rPr lang="en-US" sz="2000" dirty="0"/>
              <a:t> </a:t>
            </a:r>
            <a:r>
              <a:rPr lang="en-US" sz="2000" dirty="0" err="1"/>
              <a:t>kanseri</a:t>
            </a:r>
            <a:r>
              <a:rPr lang="en-US" sz="2000" dirty="0"/>
              <a:t> </a:t>
            </a:r>
            <a:r>
              <a:rPr lang="en-US" sz="2000" dirty="0" err="1"/>
              <a:t>düşünülmelidir</a:t>
            </a:r>
            <a:r>
              <a:rPr lang="en-US" sz="2000" dirty="0"/>
              <a:t>), pretibial </a:t>
            </a:r>
            <a:r>
              <a:rPr lang="en-US" sz="2000" dirty="0" err="1"/>
              <a:t>ödem</a:t>
            </a:r>
            <a:r>
              <a:rPr lang="en-US" sz="2000" dirty="0"/>
              <a:t>, </a:t>
            </a:r>
            <a:r>
              <a:rPr lang="en-US" sz="2000" dirty="0" err="1"/>
              <a:t>juguler</a:t>
            </a:r>
            <a:r>
              <a:rPr lang="en-US" sz="2000" dirty="0"/>
              <a:t> </a:t>
            </a:r>
            <a:r>
              <a:rPr lang="en-US" sz="2000" dirty="0" err="1"/>
              <a:t>venöz</a:t>
            </a:r>
            <a:r>
              <a:rPr lang="en-US" sz="2000" dirty="0"/>
              <a:t> </a:t>
            </a:r>
            <a:r>
              <a:rPr lang="en-US" sz="2000" dirty="0" err="1"/>
              <a:t>dolgunluk</a:t>
            </a:r>
            <a:r>
              <a:rPr lang="en-US" sz="2000" dirty="0"/>
              <a:t>.</a:t>
            </a:r>
            <a:endParaRPr lang="tr-TR" sz="2000" dirty="0"/>
          </a:p>
          <a:p>
            <a:endParaRPr lang="tr-TR" dirty="0"/>
          </a:p>
        </p:txBody>
      </p:sp>
      <p:sp>
        <p:nvSpPr>
          <p:cNvPr id="3" name="Footer Placeholder 2"/>
          <p:cNvSpPr>
            <a:spLocks noGrp="1"/>
          </p:cNvSpPr>
          <p:nvPr>
            <p:ph type="ftr" sz="quarter" idx="11"/>
          </p:nvPr>
        </p:nvSpPr>
        <p:spPr/>
        <p:txBody>
          <a:bodyPr/>
          <a:lstStyle/>
          <a:p>
            <a:endParaRPr lang="tr-TR"/>
          </a:p>
        </p:txBody>
      </p:sp>
      <p:sp>
        <p:nvSpPr>
          <p:cNvPr id="4" name="Title 3"/>
          <p:cNvSpPr>
            <a:spLocks noGrp="1"/>
          </p:cNvSpPr>
          <p:nvPr>
            <p:ph type="title"/>
          </p:nvPr>
        </p:nvSpPr>
        <p:spPr/>
        <p:txBody>
          <a:bodyPr/>
          <a:lstStyle/>
          <a:p>
            <a:endParaRPr lang="tr-TR"/>
          </a:p>
        </p:txBody>
      </p:sp>
    </p:spTree>
    <p:extLst>
      <p:ext uri="{BB962C8B-B14F-4D97-AF65-F5344CB8AC3E}">
        <p14:creationId xmlns:p14="http://schemas.microsoft.com/office/powerpoint/2010/main" val="558543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b="1" dirty="0" err="1"/>
              <a:t>Klinik</a:t>
            </a:r>
            <a:r>
              <a:rPr lang="en-US" sz="2000" b="1" dirty="0"/>
              <a:t> </a:t>
            </a:r>
            <a:r>
              <a:rPr lang="en-US" sz="2000" b="1" dirty="0" err="1"/>
              <a:t>Şüphe</a:t>
            </a:r>
            <a:r>
              <a:rPr lang="en-US" sz="2000" b="1" dirty="0"/>
              <a:t> </a:t>
            </a:r>
            <a:r>
              <a:rPr lang="en-US" sz="2000" b="1" dirty="0" err="1"/>
              <a:t>Kimde</a:t>
            </a:r>
            <a:r>
              <a:rPr lang="en-US" sz="2000" b="1" dirty="0"/>
              <a:t> </a:t>
            </a:r>
            <a:r>
              <a:rPr lang="en-US" sz="2000" b="1" dirty="0" err="1"/>
              <a:t>Olmalı</a:t>
            </a:r>
            <a:r>
              <a:rPr lang="en-US" sz="2000" b="1" dirty="0"/>
              <a:t>?</a:t>
            </a:r>
            <a:endParaRPr lang="tr-TR" sz="2000" b="1" dirty="0"/>
          </a:p>
          <a:p>
            <a:r>
              <a:rPr lang="en-US" sz="2000" dirty="0" err="1"/>
              <a:t>Şu</a:t>
            </a:r>
            <a:r>
              <a:rPr lang="en-US" sz="2000" dirty="0"/>
              <a:t> </a:t>
            </a:r>
            <a:r>
              <a:rPr lang="en-US" sz="2000" dirty="0" err="1"/>
              <a:t>özellikleri</a:t>
            </a:r>
            <a:r>
              <a:rPr lang="en-US" sz="2000" dirty="0"/>
              <a:t> </a:t>
            </a:r>
            <a:r>
              <a:rPr lang="en-US" sz="2000" dirty="0" err="1"/>
              <a:t>taşıyan</a:t>
            </a:r>
            <a:r>
              <a:rPr lang="en-US" sz="2000" dirty="0"/>
              <a:t> her hasta KOAH </a:t>
            </a:r>
            <a:r>
              <a:rPr lang="en-US" sz="2000" dirty="0" err="1"/>
              <a:t>yönünden</a:t>
            </a:r>
            <a:r>
              <a:rPr lang="en-US" sz="2000" dirty="0"/>
              <a:t> </a:t>
            </a:r>
            <a:r>
              <a:rPr lang="en-US" sz="2000" dirty="0" err="1"/>
              <a:t>değerlendirilmelidir</a:t>
            </a:r>
            <a:r>
              <a:rPr lang="en-US" sz="2000" dirty="0"/>
              <a:t>:</a:t>
            </a:r>
            <a:endParaRPr lang="tr-TR" sz="2000" dirty="0"/>
          </a:p>
          <a:p>
            <a:pPr lvl="0"/>
            <a:r>
              <a:rPr lang="en-US" sz="2000" dirty="0"/>
              <a:t>≥40 </a:t>
            </a:r>
            <a:r>
              <a:rPr lang="en-US" sz="2000" dirty="0" err="1"/>
              <a:t>yaş</a:t>
            </a:r>
            <a:r>
              <a:rPr lang="en-US" sz="2000" dirty="0"/>
              <a:t> </a:t>
            </a:r>
            <a:r>
              <a:rPr lang="en-US" sz="2000" dirty="0" err="1"/>
              <a:t>ve</a:t>
            </a:r>
            <a:r>
              <a:rPr lang="en-US" sz="2000" dirty="0"/>
              <a:t> risk </a:t>
            </a:r>
            <a:r>
              <a:rPr lang="en-US" sz="2000" dirty="0" err="1"/>
              <a:t>faktörü</a:t>
            </a:r>
            <a:r>
              <a:rPr lang="en-US" sz="2000" dirty="0"/>
              <a:t> </a:t>
            </a:r>
            <a:r>
              <a:rPr lang="en-US" sz="2000" dirty="0" err="1"/>
              <a:t>maruziyeti</a:t>
            </a:r>
            <a:r>
              <a:rPr lang="en-US" sz="2000" dirty="0"/>
              <a:t> </a:t>
            </a:r>
            <a:r>
              <a:rPr lang="en-US" sz="2000" dirty="0" err="1"/>
              <a:t>olan</a:t>
            </a:r>
            <a:r>
              <a:rPr lang="en-US" sz="2000" dirty="0"/>
              <a:t> </a:t>
            </a:r>
            <a:r>
              <a:rPr lang="en-US" sz="2000" dirty="0" err="1"/>
              <a:t>kişiler</a:t>
            </a:r>
            <a:r>
              <a:rPr lang="en-US" sz="2000" dirty="0"/>
              <a:t>.</a:t>
            </a:r>
            <a:endParaRPr lang="tr-TR" sz="2000" dirty="0"/>
          </a:p>
          <a:p>
            <a:pPr lvl="0"/>
            <a:r>
              <a:rPr lang="en-US" sz="2000" dirty="0" err="1"/>
              <a:t>Kronik</a:t>
            </a:r>
            <a:r>
              <a:rPr lang="en-US" sz="2000" dirty="0"/>
              <a:t> </a:t>
            </a:r>
            <a:r>
              <a:rPr lang="en-US" sz="2000" dirty="0" err="1"/>
              <a:t>öksürük</a:t>
            </a:r>
            <a:r>
              <a:rPr lang="en-US" sz="2000" dirty="0"/>
              <a:t>, </a:t>
            </a:r>
            <a:r>
              <a:rPr lang="en-US" sz="2000" dirty="0" err="1"/>
              <a:t>balgam</a:t>
            </a:r>
            <a:r>
              <a:rPr lang="en-US" sz="2000" dirty="0"/>
              <a:t>, </a:t>
            </a:r>
            <a:r>
              <a:rPr lang="en-US" sz="2000" dirty="0" err="1"/>
              <a:t>dispne</a:t>
            </a:r>
            <a:r>
              <a:rPr lang="en-US" sz="2000" dirty="0"/>
              <a:t> </a:t>
            </a:r>
            <a:r>
              <a:rPr lang="en-US" sz="2000" dirty="0" err="1"/>
              <a:t>yakınması</a:t>
            </a:r>
            <a:r>
              <a:rPr lang="en-US" sz="2000" dirty="0"/>
              <a:t> </a:t>
            </a:r>
            <a:r>
              <a:rPr lang="en-US" sz="2000" dirty="0" err="1"/>
              <a:t>olan</a:t>
            </a:r>
            <a:r>
              <a:rPr lang="en-US" sz="2000" dirty="0"/>
              <a:t>.</a:t>
            </a:r>
            <a:endParaRPr lang="tr-TR" sz="2000" dirty="0"/>
          </a:p>
          <a:p>
            <a:pPr lvl="0"/>
            <a:r>
              <a:rPr lang="en-US" sz="2000" dirty="0" err="1"/>
              <a:t>Tekrarlayan</a:t>
            </a:r>
            <a:r>
              <a:rPr lang="en-US" sz="2000" dirty="0"/>
              <a:t> alt </a:t>
            </a:r>
            <a:r>
              <a:rPr lang="en-US" sz="2000" dirty="0" err="1"/>
              <a:t>solunum</a:t>
            </a:r>
            <a:r>
              <a:rPr lang="en-US" sz="2000" dirty="0"/>
              <a:t> </a:t>
            </a:r>
            <a:r>
              <a:rPr lang="en-US" sz="2000" dirty="0" err="1"/>
              <a:t>yolu</a:t>
            </a:r>
            <a:r>
              <a:rPr lang="en-US" sz="2000" dirty="0"/>
              <a:t> </a:t>
            </a:r>
            <a:r>
              <a:rPr lang="en-US" sz="2000" dirty="0" err="1"/>
              <a:t>enfeksiyonları</a:t>
            </a:r>
            <a:r>
              <a:rPr lang="en-US" sz="2000" dirty="0"/>
              <a:t>.</a:t>
            </a:r>
            <a:endParaRPr lang="tr-TR" sz="2000" dirty="0"/>
          </a:p>
          <a:p>
            <a:pPr lvl="0"/>
            <a:r>
              <a:rPr lang="en-US" sz="2000" dirty="0" err="1"/>
              <a:t>Pozitif</a:t>
            </a:r>
            <a:r>
              <a:rPr lang="en-US" sz="2000" dirty="0"/>
              <a:t> </a:t>
            </a:r>
            <a:r>
              <a:rPr lang="en-US" sz="2000" dirty="0" err="1"/>
              <a:t>aile</a:t>
            </a:r>
            <a:r>
              <a:rPr lang="en-US" sz="2000" dirty="0"/>
              <a:t> </a:t>
            </a:r>
            <a:r>
              <a:rPr lang="en-US" sz="2000" dirty="0" err="1"/>
              <a:t>öyküsü</a:t>
            </a:r>
            <a:r>
              <a:rPr lang="en-US" sz="2000" dirty="0"/>
              <a:t> </a:t>
            </a:r>
            <a:r>
              <a:rPr lang="en-US" sz="2000" dirty="0" err="1"/>
              <a:t>olan</a:t>
            </a:r>
            <a:r>
              <a:rPr lang="en-US" sz="2000" dirty="0"/>
              <a:t>.</a:t>
            </a:r>
            <a:endParaRPr lang="tr-TR" sz="2000" dirty="0"/>
          </a:p>
          <a:p>
            <a:endParaRPr lang="tr-TR" dirty="0"/>
          </a:p>
        </p:txBody>
      </p:sp>
      <p:sp>
        <p:nvSpPr>
          <p:cNvPr id="2" name="Title 1"/>
          <p:cNvSpPr>
            <a:spLocks noGrp="1"/>
          </p:cNvSpPr>
          <p:nvPr>
            <p:ph type="title"/>
          </p:nvPr>
        </p:nvSpPr>
        <p:spPr/>
        <p:txBody>
          <a:bodyPr/>
          <a:lstStyle/>
          <a:p>
            <a:r>
              <a:rPr lang="tr-TR" dirty="0" smtClean="0"/>
              <a:t>TANI</a:t>
            </a:r>
            <a:endParaRPr lang="tr-TR" dirty="0"/>
          </a:p>
        </p:txBody>
      </p:sp>
    </p:spTree>
    <p:extLst>
      <p:ext uri="{BB962C8B-B14F-4D97-AF65-F5344CB8AC3E}">
        <p14:creationId xmlns:p14="http://schemas.microsoft.com/office/powerpoint/2010/main" val="3405842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92668"/>
            <a:ext cx="8229600" cy="4525963"/>
          </a:xfrm>
        </p:spPr>
        <p:txBody>
          <a:bodyPr/>
          <a:lstStyle/>
          <a:p>
            <a:r>
              <a:rPr lang="en-US" sz="2000" b="1" dirty="0" err="1"/>
              <a:t>Spirometre</a:t>
            </a:r>
            <a:r>
              <a:rPr lang="en-US" sz="2000" b="1" dirty="0"/>
              <a:t> — </a:t>
            </a:r>
            <a:r>
              <a:rPr lang="en-US" sz="2000" b="1" dirty="0" err="1"/>
              <a:t>Tanının</a:t>
            </a:r>
            <a:r>
              <a:rPr lang="en-US" sz="2000" b="1" dirty="0"/>
              <a:t> </a:t>
            </a:r>
            <a:r>
              <a:rPr lang="en-US" sz="2000" b="1" dirty="0" err="1"/>
              <a:t>Olmazsa</a:t>
            </a:r>
            <a:r>
              <a:rPr lang="en-US" sz="2000" b="1" dirty="0"/>
              <a:t> </a:t>
            </a:r>
            <a:r>
              <a:rPr lang="en-US" sz="2000" b="1" dirty="0" err="1"/>
              <a:t>Olmazı</a:t>
            </a:r>
            <a:endParaRPr lang="tr-TR" sz="2000" b="1" dirty="0"/>
          </a:p>
          <a:p>
            <a:r>
              <a:rPr lang="en-US" sz="2000" b="1" dirty="0" err="1"/>
              <a:t>Tanı</a:t>
            </a:r>
            <a:r>
              <a:rPr lang="en-US" sz="2000" b="1" dirty="0"/>
              <a:t> </a:t>
            </a:r>
            <a:r>
              <a:rPr lang="en-US" sz="2000" b="1" dirty="0" err="1"/>
              <a:t>kriteri</a:t>
            </a:r>
            <a:r>
              <a:rPr lang="en-US" sz="2000" b="1" dirty="0"/>
              <a:t>: </a:t>
            </a:r>
            <a:r>
              <a:rPr lang="en-US" sz="2000" dirty="0" err="1"/>
              <a:t>Bronkodilatör</a:t>
            </a:r>
            <a:r>
              <a:rPr lang="en-US" sz="2000" dirty="0"/>
              <a:t> </a:t>
            </a:r>
            <a:r>
              <a:rPr lang="en-US" sz="2000" dirty="0" err="1"/>
              <a:t>inhalasyonundan</a:t>
            </a:r>
            <a:r>
              <a:rPr lang="en-US" sz="2000" dirty="0"/>
              <a:t> 10-15 </a:t>
            </a:r>
            <a:r>
              <a:rPr lang="en-US" sz="2000" dirty="0" err="1"/>
              <a:t>dakika</a:t>
            </a:r>
            <a:r>
              <a:rPr lang="en-US" sz="2000" dirty="0"/>
              <a:t> </a:t>
            </a:r>
            <a:r>
              <a:rPr lang="en-US" sz="2000" dirty="0" err="1"/>
              <a:t>sonra</a:t>
            </a:r>
            <a:r>
              <a:rPr lang="en-US" sz="2000" dirty="0"/>
              <a:t> </a:t>
            </a:r>
            <a:r>
              <a:rPr lang="en-US" sz="2000" dirty="0" err="1"/>
              <a:t>ölçülen</a:t>
            </a:r>
            <a:r>
              <a:rPr lang="en-US" sz="2000" dirty="0"/>
              <a:t> post-</a:t>
            </a:r>
            <a:r>
              <a:rPr lang="en-US" sz="2000" dirty="0" err="1"/>
              <a:t>bronkodilatör</a:t>
            </a:r>
            <a:r>
              <a:rPr lang="en-US" sz="2000" dirty="0"/>
              <a:t> </a:t>
            </a:r>
            <a:r>
              <a:rPr lang="en-US" sz="2000" b="1" dirty="0"/>
              <a:t>FEV1/FVC &lt; 0.70</a:t>
            </a:r>
            <a:r>
              <a:rPr lang="en-US" sz="2000" dirty="0"/>
              <a:t>; </a:t>
            </a:r>
            <a:r>
              <a:rPr lang="en-US" sz="2000" dirty="0" err="1"/>
              <a:t>bu</a:t>
            </a:r>
            <a:r>
              <a:rPr lang="en-US" sz="2000" dirty="0"/>
              <a:t> </a:t>
            </a:r>
            <a:r>
              <a:rPr lang="en-US" sz="2000" dirty="0" err="1"/>
              <a:t>değer</a:t>
            </a:r>
            <a:r>
              <a:rPr lang="en-US" sz="2000" dirty="0"/>
              <a:t> </a:t>
            </a:r>
            <a:r>
              <a:rPr lang="en-US" sz="2000" dirty="0" err="1"/>
              <a:t>kalıcı</a:t>
            </a:r>
            <a:r>
              <a:rPr lang="en-US" sz="2000" dirty="0"/>
              <a:t> </a:t>
            </a:r>
            <a:r>
              <a:rPr lang="en-US" sz="2000" dirty="0" err="1"/>
              <a:t>hava</a:t>
            </a:r>
            <a:r>
              <a:rPr lang="en-US" sz="2000" dirty="0"/>
              <a:t> </a:t>
            </a:r>
            <a:r>
              <a:rPr lang="en-US" sz="2000" dirty="0" err="1"/>
              <a:t>akımı</a:t>
            </a:r>
            <a:r>
              <a:rPr lang="en-US" sz="2000" dirty="0"/>
              <a:t> </a:t>
            </a:r>
            <a:r>
              <a:rPr lang="en-US" sz="2000" dirty="0" err="1"/>
              <a:t>kısıtlanmasını</a:t>
            </a:r>
            <a:r>
              <a:rPr lang="en-US" sz="2000" dirty="0"/>
              <a:t> </a:t>
            </a:r>
            <a:r>
              <a:rPr lang="en-US" sz="2000" dirty="0" err="1"/>
              <a:t>doğrular</a:t>
            </a:r>
            <a:r>
              <a:rPr lang="en-US" sz="2000" dirty="0"/>
              <a:t> </a:t>
            </a:r>
            <a:r>
              <a:rPr lang="en-US" sz="2000" dirty="0" err="1"/>
              <a:t>ve</a:t>
            </a:r>
            <a:r>
              <a:rPr lang="en-US" sz="2000" dirty="0"/>
              <a:t> KOAH </a:t>
            </a:r>
            <a:r>
              <a:rPr lang="en-US" sz="2000" dirty="0" err="1"/>
              <a:t>tanısı</a:t>
            </a:r>
            <a:r>
              <a:rPr lang="en-US" sz="2000" dirty="0"/>
              <a:t> </a:t>
            </a:r>
            <a:r>
              <a:rPr lang="en-US" sz="2000" dirty="0" err="1"/>
              <a:t>koyar</a:t>
            </a:r>
            <a:r>
              <a:rPr lang="en-US" sz="2000" dirty="0"/>
              <a:t>.</a:t>
            </a:r>
            <a:endParaRPr lang="tr-TR" sz="2000" dirty="0"/>
          </a:p>
          <a:p>
            <a:endParaRPr lang="tr-TR" dirty="0"/>
          </a:p>
        </p:txBody>
      </p:sp>
      <p:pic>
        <p:nvPicPr>
          <p:cNvPr id="4" name="Picture 3">
            <a:extLst>
              <a:ext uri="{FF2B5EF4-FFF2-40B4-BE49-F238E27FC236}">
                <a16:creationId xmlns:a16="http://schemas.microsoft.com/office/drawing/2014/main" xmlns="" id="{6727A7F3-8141-448F-BFD4-D34208AC03E1}"/>
              </a:ext>
            </a:extLst>
          </p:cNvPr>
          <p:cNvPicPr>
            <a:picLocks noChangeAspect="1"/>
          </p:cNvPicPr>
          <p:nvPr/>
        </p:nvPicPr>
        <p:blipFill rotWithShape="1">
          <a:blip r:embed="rId2"/>
          <a:srcRect l="3892" t="3740" r="3931" b="3435"/>
          <a:stretch/>
        </p:blipFill>
        <p:spPr>
          <a:xfrm>
            <a:off x="1979712" y="1772816"/>
            <a:ext cx="6479876" cy="3872972"/>
          </a:xfrm>
          <a:prstGeom prst="rect">
            <a:avLst/>
          </a:prstGeom>
        </p:spPr>
      </p:pic>
    </p:spTree>
    <p:extLst>
      <p:ext uri="{BB962C8B-B14F-4D97-AF65-F5344CB8AC3E}">
        <p14:creationId xmlns:p14="http://schemas.microsoft.com/office/powerpoint/2010/main" val="1830411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67939287"/>
              </p:ext>
            </p:extLst>
          </p:nvPr>
        </p:nvGraphicFramePr>
        <p:xfrm>
          <a:off x="1403648" y="3709983"/>
          <a:ext cx="6428184" cy="1809581"/>
        </p:xfrm>
        <a:graphic>
          <a:graphicData uri="http://schemas.openxmlformats.org/drawingml/2006/table">
            <a:tbl>
              <a:tblPr>
                <a:tableStyleId>{5C22544A-7EE6-4342-B048-85BDC9FD1C3A}</a:tableStyleId>
              </a:tblPr>
              <a:tblGrid>
                <a:gridCol w="1510211"/>
                <a:gridCol w="2473065"/>
                <a:gridCol w="2444908"/>
              </a:tblGrid>
              <a:tr h="406805">
                <a:tc>
                  <a:txBody>
                    <a:bodyPr/>
                    <a:lstStyle/>
                    <a:p>
                      <a:pPr algn="ctr">
                        <a:spcAft>
                          <a:spcPts val="0"/>
                        </a:spcAft>
                      </a:pPr>
                      <a:r>
                        <a:rPr lang="en-US" sz="1100" dirty="0">
                          <a:effectLst/>
                        </a:rPr>
                        <a:t>GOLD </a:t>
                      </a:r>
                      <a:r>
                        <a:rPr lang="en-US" sz="1100" dirty="0" err="1">
                          <a:effectLst/>
                        </a:rPr>
                        <a:t>Evresi</a:t>
                      </a:r>
                      <a:endParaRPr lang="tr-TR" sz="1100" dirty="0">
                        <a:effectLst/>
                        <a:latin typeface="Calibri"/>
                        <a:ea typeface="Calibri"/>
                      </a:endParaRPr>
                    </a:p>
                  </a:txBody>
                  <a:tcPr marL="76200" marR="76200" marT="63500" marB="63500"/>
                </a:tc>
                <a:tc>
                  <a:txBody>
                    <a:bodyPr/>
                    <a:lstStyle/>
                    <a:p>
                      <a:pPr algn="ctr">
                        <a:spcAft>
                          <a:spcPts val="0"/>
                        </a:spcAft>
                      </a:pPr>
                      <a:r>
                        <a:rPr lang="en-US" sz="1100" dirty="0">
                          <a:effectLst/>
                        </a:rPr>
                        <a:t>FEV1 (% </a:t>
                      </a:r>
                      <a:r>
                        <a:rPr lang="en-US" sz="1100" dirty="0" err="1">
                          <a:effectLst/>
                        </a:rPr>
                        <a:t>beklenen</a:t>
                      </a:r>
                      <a:r>
                        <a:rPr lang="en-US" sz="1100" dirty="0">
                          <a:effectLst/>
                        </a:rPr>
                        <a:t>)</a:t>
                      </a:r>
                      <a:endParaRPr lang="tr-TR" sz="1100" dirty="0">
                        <a:effectLst/>
                        <a:latin typeface="Calibri"/>
                        <a:ea typeface="Calibri"/>
                      </a:endParaRPr>
                    </a:p>
                  </a:txBody>
                  <a:tcPr marL="76200" marR="76200" marT="63500" marB="63500"/>
                </a:tc>
                <a:tc>
                  <a:txBody>
                    <a:bodyPr/>
                    <a:lstStyle/>
                    <a:p>
                      <a:pPr algn="ctr">
                        <a:spcAft>
                          <a:spcPts val="0"/>
                        </a:spcAft>
                      </a:pPr>
                      <a:r>
                        <a:rPr lang="en-US" sz="1100">
                          <a:effectLst/>
                        </a:rPr>
                        <a:t>Şiddet</a:t>
                      </a:r>
                      <a:endParaRPr lang="tr-TR" sz="1100">
                        <a:effectLst/>
                        <a:latin typeface="Calibri"/>
                        <a:ea typeface="Calibri"/>
                      </a:endParaRPr>
                    </a:p>
                  </a:txBody>
                  <a:tcPr marL="76200" marR="76200" marT="63500" marB="63500"/>
                </a:tc>
              </a:tr>
              <a:tr h="350694">
                <a:tc>
                  <a:txBody>
                    <a:bodyPr/>
                    <a:lstStyle/>
                    <a:p>
                      <a:pPr>
                        <a:spcAft>
                          <a:spcPts val="200"/>
                        </a:spcAft>
                      </a:pPr>
                      <a:r>
                        <a:rPr lang="en-US" sz="1000">
                          <a:effectLst/>
                        </a:rPr>
                        <a:t>GOLD 1</a:t>
                      </a:r>
                      <a:endParaRPr lang="tr-TR" sz="1100">
                        <a:effectLst/>
                        <a:latin typeface="Calibri"/>
                        <a:ea typeface="Calibri"/>
                      </a:endParaRPr>
                    </a:p>
                  </a:txBody>
                  <a:tcPr marL="76200" marR="76200" marT="50800" marB="50800"/>
                </a:tc>
                <a:tc>
                  <a:txBody>
                    <a:bodyPr/>
                    <a:lstStyle/>
                    <a:p>
                      <a:pPr>
                        <a:spcAft>
                          <a:spcPts val="200"/>
                        </a:spcAft>
                      </a:pPr>
                      <a:r>
                        <a:rPr lang="en-US" sz="1000">
                          <a:effectLst/>
                        </a:rPr>
                        <a:t>≥ %80</a:t>
                      </a:r>
                      <a:endParaRPr lang="tr-TR" sz="1100">
                        <a:effectLst/>
                        <a:latin typeface="Calibri"/>
                        <a:ea typeface="Calibri"/>
                      </a:endParaRPr>
                    </a:p>
                  </a:txBody>
                  <a:tcPr marL="76200" marR="76200" marT="50800" marB="50800"/>
                </a:tc>
                <a:tc>
                  <a:txBody>
                    <a:bodyPr/>
                    <a:lstStyle/>
                    <a:p>
                      <a:pPr>
                        <a:spcAft>
                          <a:spcPts val="200"/>
                        </a:spcAft>
                      </a:pPr>
                      <a:r>
                        <a:rPr lang="en-US" sz="1000">
                          <a:effectLst/>
                        </a:rPr>
                        <a:t>Hafif</a:t>
                      </a:r>
                      <a:endParaRPr lang="tr-TR" sz="1100">
                        <a:effectLst/>
                        <a:latin typeface="Calibri"/>
                        <a:ea typeface="Calibri"/>
                      </a:endParaRPr>
                    </a:p>
                  </a:txBody>
                  <a:tcPr marL="76200" marR="76200" marT="50800" marB="50800"/>
                </a:tc>
              </a:tr>
              <a:tr h="350694">
                <a:tc>
                  <a:txBody>
                    <a:bodyPr/>
                    <a:lstStyle/>
                    <a:p>
                      <a:pPr>
                        <a:spcAft>
                          <a:spcPts val="200"/>
                        </a:spcAft>
                      </a:pPr>
                      <a:r>
                        <a:rPr lang="en-US" sz="1000">
                          <a:effectLst/>
                        </a:rPr>
                        <a:t>GOLD 2</a:t>
                      </a:r>
                      <a:endParaRPr lang="tr-TR" sz="1100">
                        <a:effectLst/>
                        <a:latin typeface="Calibri"/>
                        <a:ea typeface="Calibri"/>
                      </a:endParaRPr>
                    </a:p>
                  </a:txBody>
                  <a:tcPr marL="76200" marR="76200" marT="50800" marB="50800"/>
                </a:tc>
                <a:tc>
                  <a:txBody>
                    <a:bodyPr/>
                    <a:lstStyle/>
                    <a:p>
                      <a:pPr>
                        <a:spcAft>
                          <a:spcPts val="200"/>
                        </a:spcAft>
                      </a:pPr>
                      <a:r>
                        <a:rPr lang="en-US" sz="1000">
                          <a:effectLst/>
                        </a:rPr>
                        <a:t>%50 — &lt; %80</a:t>
                      </a:r>
                      <a:endParaRPr lang="tr-TR" sz="1100">
                        <a:effectLst/>
                        <a:latin typeface="Calibri"/>
                        <a:ea typeface="Calibri"/>
                      </a:endParaRPr>
                    </a:p>
                  </a:txBody>
                  <a:tcPr marL="76200" marR="76200" marT="50800" marB="50800"/>
                </a:tc>
                <a:tc>
                  <a:txBody>
                    <a:bodyPr/>
                    <a:lstStyle/>
                    <a:p>
                      <a:pPr>
                        <a:spcAft>
                          <a:spcPts val="200"/>
                        </a:spcAft>
                      </a:pPr>
                      <a:r>
                        <a:rPr lang="en-US" sz="1000">
                          <a:effectLst/>
                        </a:rPr>
                        <a:t>Orta</a:t>
                      </a:r>
                      <a:endParaRPr lang="tr-TR" sz="1100">
                        <a:effectLst/>
                        <a:latin typeface="Calibri"/>
                        <a:ea typeface="Calibri"/>
                      </a:endParaRPr>
                    </a:p>
                  </a:txBody>
                  <a:tcPr marL="76200" marR="76200" marT="50800" marB="50800"/>
                </a:tc>
              </a:tr>
              <a:tr h="350694">
                <a:tc>
                  <a:txBody>
                    <a:bodyPr/>
                    <a:lstStyle/>
                    <a:p>
                      <a:pPr>
                        <a:spcAft>
                          <a:spcPts val="200"/>
                        </a:spcAft>
                      </a:pPr>
                      <a:r>
                        <a:rPr lang="en-US" sz="1000">
                          <a:effectLst/>
                        </a:rPr>
                        <a:t>GOLD 3</a:t>
                      </a:r>
                      <a:endParaRPr lang="tr-TR" sz="1100">
                        <a:effectLst/>
                        <a:latin typeface="Calibri"/>
                        <a:ea typeface="Calibri"/>
                      </a:endParaRPr>
                    </a:p>
                  </a:txBody>
                  <a:tcPr marL="76200" marR="76200" marT="50800" marB="50800"/>
                </a:tc>
                <a:tc>
                  <a:txBody>
                    <a:bodyPr/>
                    <a:lstStyle/>
                    <a:p>
                      <a:pPr>
                        <a:spcAft>
                          <a:spcPts val="200"/>
                        </a:spcAft>
                      </a:pPr>
                      <a:r>
                        <a:rPr lang="en-US" sz="1000">
                          <a:effectLst/>
                        </a:rPr>
                        <a:t>%30 — &lt; %50</a:t>
                      </a:r>
                      <a:endParaRPr lang="tr-TR" sz="1100">
                        <a:effectLst/>
                        <a:latin typeface="Calibri"/>
                        <a:ea typeface="Calibri"/>
                      </a:endParaRPr>
                    </a:p>
                  </a:txBody>
                  <a:tcPr marL="76200" marR="76200" marT="50800" marB="50800"/>
                </a:tc>
                <a:tc>
                  <a:txBody>
                    <a:bodyPr/>
                    <a:lstStyle/>
                    <a:p>
                      <a:pPr>
                        <a:spcAft>
                          <a:spcPts val="200"/>
                        </a:spcAft>
                      </a:pPr>
                      <a:r>
                        <a:rPr lang="en-US" sz="1000">
                          <a:effectLst/>
                        </a:rPr>
                        <a:t>Ağır</a:t>
                      </a:r>
                      <a:endParaRPr lang="tr-TR" sz="1100">
                        <a:effectLst/>
                        <a:latin typeface="Calibri"/>
                        <a:ea typeface="Calibri"/>
                      </a:endParaRPr>
                    </a:p>
                  </a:txBody>
                  <a:tcPr marL="76200" marR="76200" marT="50800" marB="50800"/>
                </a:tc>
              </a:tr>
              <a:tr h="350694">
                <a:tc>
                  <a:txBody>
                    <a:bodyPr/>
                    <a:lstStyle/>
                    <a:p>
                      <a:pPr>
                        <a:spcAft>
                          <a:spcPts val="200"/>
                        </a:spcAft>
                      </a:pPr>
                      <a:r>
                        <a:rPr lang="en-US" sz="1000">
                          <a:effectLst/>
                        </a:rPr>
                        <a:t>GOLD 4</a:t>
                      </a:r>
                      <a:endParaRPr lang="tr-TR" sz="1100">
                        <a:effectLst/>
                        <a:latin typeface="Calibri"/>
                        <a:ea typeface="Calibri"/>
                      </a:endParaRPr>
                    </a:p>
                  </a:txBody>
                  <a:tcPr marL="76200" marR="76200" marT="50800" marB="50800"/>
                </a:tc>
                <a:tc>
                  <a:txBody>
                    <a:bodyPr/>
                    <a:lstStyle/>
                    <a:p>
                      <a:pPr>
                        <a:spcAft>
                          <a:spcPts val="200"/>
                        </a:spcAft>
                      </a:pPr>
                      <a:r>
                        <a:rPr lang="en-US" sz="1000">
                          <a:effectLst/>
                        </a:rPr>
                        <a:t>&lt; %30</a:t>
                      </a:r>
                      <a:endParaRPr lang="tr-TR" sz="1100">
                        <a:effectLst/>
                        <a:latin typeface="Calibri"/>
                        <a:ea typeface="Calibri"/>
                      </a:endParaRPr>
                    </a:p>
                  </a:txBody>
                  <a:tcPr marL="76200" marR="76200" marT="50800" marB="50800"/>
                </a:tc>
                <a:tc>
                  <a:txBody>
                    <a:bodyPr/>
                    <a:lstStyle/>
                    <a:p>
                      <a:pPr>
                        <a:spcAft>
                          <a:spcPts val="200"/>
                        </a:spcAft>
                      </a:pPr>
                      <a:r>
                        <a:rPr lang="en-US" sz="1000" dirty="0" err="1">
                          <a:effectLst/>
                        </a:rPr>
                        <a:t>Çok</a:t>
                      </a:r>
                      <a:r>
                        <a:rPr lang="en-US" sz="1000" dirty="0">
                          <a:effectLst/>
                        </a:rPr>
                        <a:t> </a:t>
                      </a:r>
                      <a:r>
                        <a:rPr lang="en-US" sz="1000" dirty="0" err="1">
                          <a:effectLst/>
                        </a:rPr>
                        <a:t>ağır</a:t>
                      </a:r>
                      <a:endParaRPr lang="tr-TR" sz="1100" dirty="0">
                        <a:effectLst/>
                        <a:latin typeface="Calibri"/>
                        <a:ea typeface="Calibri"/>
                      </a:endParaRPr>
                    </a:p>
                  </a:txBody>
                  <a:tcPr marL="76200" marR="76200" marT="50800" marB="50800"/>
                </a:tc>
              </a:tr>
            </a:tbl>
          </a:graphicData>
        </a:graphic>
      </p:graphicFrame>
      <p:sp>
        <p:nvSpPr>
          <p:cNvPr id="2" name="Title 1"/>
          <p:cNvSpPr>
            <a:spLocks noGrp="1"/>
          </p:cNvSpPr>
          <p:nvPr>
            <p:ph type="title"/>
          </p:nvPr>
        </p:nvSpPr>
        <p:spPr/>
        <p:txBody>
          <a:bodyPr/>
          <a:lstStyle/>
          <a:p>
            <a:endParaRPr lang="tr-TR"/>
          </a:p>
        </p:txBody>
      </p:sp>
      <p:sp>
        <p:nvSpPr>
          <p:cNvPr id="5" name="Rectangle 4"/>
          <p:cNvSpPr/>
          <p:nvPr/>
        </p:nvSpPr>
        <p:spPr>
          <a:xfrm>
            <a:off x="1619672" y="2204864"/>
            <a:ext cx="5742384" cy="1477328"/>
          </a:xfrm>
          <a:prstGeom prst="rect">
            <a:avLst/>
          </a:prstGeom>
        </p:spPr>
        <p:txBody>
          <a:bodyPr wrap="square">
            <a:spAutoFit/>
          </a:bodyPr>
          <a:lstStyle/>
          <a:p>
            <a:r>
              <a:rPr lang="tr-TR" dirty="0" smtClean="0"/>
              <a:t>Hava Akımı Kısıtlanmasının Şiddeti (GOLD 1-4 — Spirometrik Sınıflama)</a:t>
            </a:r>
          </a:p>
          <a:p>
            <a:r>
              <a:rPr lang="tr-TR" dirty="0" smtClean="0"/>
              <a:t>Post-bronkodilatör FEV1/FVC &lt; 0.70 olan hastalarda, beklenenin yüzdesi olarak FEV1 değerine göre sınıflama yapılır:</a:t>
            </a:r>
            <a:endParaRPr lang="tr-TR" dirty="0"/>
          </a:p>
        </p:txBody>
      </p:sp>
    </p:spTree>
    <p:extLst>
      <p:ext uri="{BB962C8B-B14F-4D97-AF65-F5344CB8AC3E}">
        <p14:creationId xmlns:p14="http://schemas.microsoft.com/office/powerpoint/2010/main" val="461567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smtClean="0"/>
              <a:t>GOLD </a:t>
            </a:r>
            <a:r>
              <a:rPr lang="en-US" sz="2000" dirty="0"/>
              <a:t>2023 </a:t>
            </a:r>
            <a:r>
              <a:rPr lang="en-US" sz="2000" dirty="0" err="1"/>
              <a:t>raporundan</a:t>
            </a:r>
            <a:r>
              <a:rPr lang="en-US" sz="2000" dirty="0"/>
              <a:t> </a:t>
            </a:r>
            <a:r>
              <a:rPr lang="en-US" sz="2000" dirty="0" err="1"/>
              <a:t>itibaren</a:t>
            </a:r>
            <a:r>
              <a:rPr lang="en-US" sz="2000" dirty="0"/>
              <a:t> </a:t>
            </a:r>
            <a:r>
              <a:rPr lang="en-US" sz="2000" dirty="0" err="1"/>
              <a:t>önceki</a:t>
            </a:r>
            <a:r>
              <a:rPr lang="en-US" sz="2000" dirty="0"/>
              <a:t> ABCD </a:t>
            </a:r>
            <a:r>
              <a:rPr lang="en-US" sz="2000" dirty="0" err="1"/>
              <a:t>sınıflaması</a:t>
            </a:r>
            <a:r>
              <a:rPr lang="en-US" sz="2000" dirty="0"/>
              <a:t>, ABE </a:t>
            </a:r>
            <a:r>
              <a:rPr lang="en-US" sz="2000" dirty="0" err="1"/>
              <a:t>olarak</a:t>
            </a:r>
            <a:r>
              <a:rPr lang="en-US" sz="2000" dirty="0"/>
              <a:t> </a:t>
            </a:r>
            <a:r>
              <a:rPr lang="en-US" sz="2000" dirty="0" err="1"/>
              <a:t>güncellenmiştir</a:t>
            </a:r>
            <a:r>
              <a:rPr lang="en-US" sz="2000" dirty="0"/>
              <a:t>. C </a:t>
            </a:r>
            <a:r>
              <a:rPr lang="en-US" sz="2000" dirty="0" err="1"/>
              <a:t>ve</a:t>
            </a:r>
            <a:r>
              <a:rPr lang="en-US" sz="2000" dirty="0"/>
              <a:t> D </a:t>
            </a:r>
            <a:r>
              <a:rPr lang="en-US" sz="2000" dirty="0" err="1"/>
              <a:t>grupları</a:t>
            </a:r>
            <a:r>
              <a:rPr lang="en-US" sz="2000" dirty="0"/>
              <a:t>, </a:t>
            </a:r>
            <a:r>
              <a:rPr lang="en-US" sz="2000" dirty="0" err="1"/>
              <a:t>alevlenme</a:t>
            </a:r>
            <a:r>
              <a:rPr lang="en-US" sz="2000" dirty="0"/>
              <a:t> </a:t>
            </a:r>
            <a:r>
              <a:rPr lang="en-US" sz="2000" dirty="0" err="1"/>
              <a:t>öyküsünün</a:t>
            </a:r>
            <a:r>
              <a:rPr lang="en-US" sz="2000" dirty="0"/>
              <a:t> </a:t>
            </a:r>
            <a:r>
              <a:rPr lang="en-US" sz="2000" dirty="0" err="1"/>
              <a:t>klinik</a:t>
            </a:r>
            <a:r>
              <a:rPr lang="en-US" sz="2000" dirty="0"/>
              <a:t> </a:t>
            </a:r>
            <a:r>
              <a:rPr lang="en-US" sz="2000" dirty="0" err="1"/>
              <a:t>önemi</a:t>
            </a:r>
            <a:r>
              <a:rPr lang="en-US" sz="2000" dirty="0"/>
              <a:t> </a:t>
            </a:r>
            <a:r>
              <a:rPr lang="en-US" sz="2000" dirty="0" err="1"/>
              <a:t>vurgulanarak</a:t>
            </a:r>
            <a:r>
              <a:rPr lang="en-US" sz="2000" dirty="0"/>
              <a:t> </a:t>
            </a:r>
            <a:r>
              <a:rPr lang="en-US" sz="2000" dirty="0" err="1"/>
              <a:t>tek</a:t>
            </a:r>
            <a:r>
              <a:rPr lang="en-US" sz="2000" dirty="0"/>
              <a:t> </a:t>
            </a:r>
            <a:r>
              <a:rPr lang="en-US" sz="2000" dirty="0" err="1"/>
              <a:t>bir</a:t>
            </a:r>
            <a:r>
              <a:rPr lang="en-US" sz="2000" dirty="0"/>
              <a:t> "E" </a:t>
            </a:r>
            <a:r>
              <a:rPr lang="en-US" sz="2000" dirty="0" err="1"/>
              <a:t>grubuna</a:t>
            </a:r>
            <a:r>
              <a:rPr lang="en-US" sz="2000" dirty="0"/>
              <a:t> </a:t>
            </a:r>
            <a:r>
              <a:rPr lang="en-US" sz="2000" dirty="0" err="1"/>
              <a:t>birleştirilmiştir</a:t>
            </a:r>
            <a:r>
              <a:rPr lang="en-US" sz="2000" dirty="0"/>
              <a:t>. Bu </a:t>
            </a:r>
            <a:r>
              <a:rPr lang="en-US" sz="2000" dirty="0" err="1"/>
              <a:t>sınıflama</a:t>
            </a:r>
            <a:r>
              <a:rPr lang="en-US" sz="2000" dirty="0"/>
              <a:t> </a:t>
            </a:r>
            <a:r>
              <a:rPr lang="en-US" sz="2000" dirty="0" err="1"/>
              <a:t>tedavi</a:t>
            </a:r>
            <a:r>
              <a:rPr lang="en-US" sz="2000" dirty="0"/>
              <a:t> </a:t>
            </a:r>
            <a:r>
              <a:rPr lang="en-US" sz="2000" dirty="0" err="1"/>
              <a:t>seçiminin</a:t>
            </a:r>
            <a:r>
              <a:rPr lang="en-US" sz="2000" dirty="0"/>
              <a:t> </a:t>
            </a:r>
            <a:r>
              <a:rPr lang="en-US" sz="2000" dirty="0" err="1"/>
              <a:t>temelini</a:t>
            </a:r>
            <a:r>
              <a:rPr lang="en-US" sz="2000" dirty="0"/>
              <a:t> </a:t>
            </a:r>
            <a:r>
              <a:rPr lang="en-US" sz="2000" dirty="0" err="1"/>
              <a:t>oluşturur</a:t>
            </a:r>
            <a:r>
              <a:rPr lang="en-US" sz="2000" dirty="0"/>
              <a:t> </a:t>
            </a:r>
            <a:r>
              <a:rPr lang="en-US" sz="2000" dirty="0" err="1"/>
              <a:t>ve</a:t>
            </a:r>
            <a:r>
              <a:rPr lang="en-US" sz="2000" dirty="0"/>
              <a:t> </a:t>
            </a:r>
            <a:r>
              <a:rPr lang="en-US" sz="2000" dirty="0" err="1"/>
              <a:t>iki</a:t>
            </a:r>
            <a:r>
              <a:rPr lang="en-US" sz="2000" dirty="0"/>
              <a:t> </a:t>
            </a:r>
            <a:r>
              <a:rPr lang="en-US" sz="2000" dirty="0" err="1"/>
              <a:t>parametreye</a:t>
            </a:r>
            <a:r>
              <a:rPr lang="en-US" sz="2000" dirty="0"/>
              <a:t> </a:t>
            </a:r>
            <a:r>
              <a:rPr lang="en-US" sz="2000" dirty="0" err="1"/>
              <a:t>dayanır</a:t>
            </a:r>
            <a:r>
              <a:rPr lang="en-US" sz="2000" dirty="0"/>
              <a:t>: </a:t>
            </a:r>
            <a:r>
              <a:rPr lang="en-US" sz="2000" dirty="0" err="1"/>
              <a:t>semptom</a:t>
            </a:r>
            <a:r>
              <a:rPr lang="en-US" sz="2000" dirty="0"/>
              <a:t> </a:t>
            </a:r>
            <a:r>
              <a:rPr lang="en-US" sz="2000" dirty="0" err="1"/>
              <a:t>yükü</a:t>
            </a:r>
            <a:r>
              <a:rPr lang="en-US" sz="2000" dirty="0"/>
              <a:t> </a:t>
            </a:r>
            <a:r>
              <a:rPr lang="en-US" sz="2000" dirty="0" err="1"/>
              <a:t>ve</a:t>
            </a:r>
            <a:r>
              <a:rPr lang="en-US" sz="2000" dirty="0"/>
              <a:t> </a:t>
            </a:r>
            <a:r>
              <a:rPr lang="en-US" sz="2000" dirty="0" err="1"/>
              <a:t>alevlenme</a:t>
            </a:r>
            <a:r>
              <a:rPr lang="en-US" sz="2000" dirty="0"/>
              <a:t> </a:t>
            </a:r>
            <a:r>
              <a:rPr lang="en-US" sz="2000" dirty="0" err="1"/>
              <a:t>öyküsü</a:t>
            </a:r>
            <a:r>
              <a:rPr lang="en-US" sz="2000" dirty="0"/>
              <a:t>. </a:t>
            </a:r>
            <a:endParaRPr lang="tr-TR" sz="2000" dirty="0" smtClean="0"/>
          </a:p>
          <a:p>
            <a:r>
              <a:rPr lang="en-US" sz="2000" dirty="0" err="1" smtClean="0"/>
              <a:t>Önemli</a:t>
            </a:r>
            <a:r>
              <a:rPr lang="en-US" sz="2000" dirty="0" smtClean="0"/>
              <a:t> </a:t>
            </a:r>
            <a:r>
              <a:rPr lang="en-US" sz="2000" dirty="0"/>
              <a:t>not: FEV1 </a:t>
            </a:r>
            <a:r>
              <a:rPr lang="en-US" sz="2000" dirty="0" err="1"/>
              <a:t>yüzdesi</a:t>
            </a:r>
            <a:r>
              <a:rPr lang="en-US" sz="2000" dirty="0"/>
              <a:t> </a:t>
            </a:r>
            <a:r>
              <a:rPr lang="en-US" sz="2000" dirty="0" err="1"/>
              <a:t>bu</a:t>
            </a:r>
            <a:r>
              <a:rPr lang="en-US" sz="2000" dirty="0"/>
              <a:t> </a:t>
            </a:r>
            <a:r>
              <a:rPr lang="en-US" sz="2000" dirty="0" err="1"/>
              <a:t>sınıflamaya</a:t>
            </a:r>
            <a:r>
              <a:rPr lang="en-US" sz="2000" dirty="0"/>
              <a:t> </a:t>
            </a:r>
            <a:r>
              <a:rPr lang="en-US" sz="2000" dirty="0" err="1"/>
              <a:t>doğrudan</a:t>
            </a:r>
            <a:r>
              <a:rPr lang="en-US" sz="2000" dirty="0"/>
              <a:t> </a:t>
            </a:r>
            <a:r>
              <a:rPr lang="en-US" sz="2000" dirty="0" err="1"/>
              <a:t>girmez</a:t>
            </a:r>
            <a:r>
              <a:rPr lang="en-US" sz="2000" dirty="0"/>
              <a:t>.</a:t>
            </a:r>
            <a:endParaRPr lang="tr-TR" sz="2000" dirty="0"/>
          </a:p>
          <a:p>
            <a:endParaRPr lang="tr-TR" dirty="0"/>
          </a:p>
        </p:txBody>
      </p:sp>
      <p:sp>
        <p:nvSpPr>
          <p:cNvPr id="2" name="Title 1"/>
          <p:cNvSpPr>
            <a:spLocks noGrp="1"/>
          </p:cNvSpPr>
          <p:nvPr>
            <p:ph type="title"/>
          </p:nvPr>
        </p:nvSpPr>
        <p:spPr/>
        <p:txBody>
          <a:bodyPr/>
          <a:lstStyle/>
          <a:p>
            <a:endParaRPr lang="tr-TR"/>
          </a:p>
        </p:txBody>
      </p:sp>
      <p:graphicFrame>
        <p:nvGraphicFramePr>
          <p:cNvPr id="4" name="Content Placeholder 4"/>
          <p:cNvGraphicFramePr>
            <a:graphicFrameLocks/>
          </p:cNvGraphicFramePr>
          <p:nvPr>
            <p:extLst>
              <p:ext uri="{D42A27DB-BD31-4B8C-83A1-F6EECF244321}">
                <p14:modId xmlns:p14="http://schemas.microsoft.com/office/powerpoint/2010/main" val="2912556243"/>
              </p:ext>
            </p:extLst>
          </p:nvPr>
        </p:nvGraphicFramePr>
        <p:xfrm>
          <a:off x="1403648" y="3861048"/>
          <a:ext cx="6519663" cy="1992744"/>
        </p:xfrm>
        <a:graphic>
          <a:graphicData uri="http://schemas.openxmlformats.org/drawingml/2006/table">
            <a:tbl>
              <a:tblPr>
                <a:tableStyleId>{5C22544A-7EE6-4342-B048-85BDC9FD1C3A}</a:tableStyleId>
              </a:tblPr>
              <a:tblGrid>
                <a:gridCol w="975163"/>
                <a:gridCol w="3064799"/>
                <a:gridCol w="2479701"/>
              </a:tblGrid>
              <a:tr h="647355">
                <a:tc>
                  <a:txBody>
                    <a:bodyPr/>
                    <a:lstStyle/>
                    <a:p>
                      <a:pPr algn="ctr">
                        <a:spcAft>
                          <a:spcPts val="0"/>
                        </a:spcAft>
                      </a:pPr>
                      <a:r>
                        <a:rPr lang="en-US" sz="1100" dirty="0" err="1">
                          <a:effectLst/>
                        </a:rPr>
                        <a:t>Grup</a:t>
                      </a:r>
                      <a:endParaRPr lang="tr-TR" sz="1100" dirty="0">
                        <a:effectLst/>
                        <a:latin typeface="Calibri"/>
                        <a:ea typeface="Calibri"/>
                      </a:endParaRPr>
                    </a:p>
                  </a:txBody>
                  <a:tcPr marL="76200" marR="76200" marT="63500" marB="63500"/>
                </a:tc>
                <a:tc>
                  <a:txBody>
                    <a:bodyPr/>
                    <a:lstStyle/>
                    <a:p>
                      <a:pPr algn="ctr">
                        <a:spcAft>
                          <a:spcPts val="0"/>
                        </a:spcAft>
                      </a:pPr>
                      <a:r>
                        <a:rPr lang="en-US" sz="1100" dirty="0" err="1">
                          <a:effectLst/>
                        </a:rPr>
                        <a:t>Alevlenme</a:t>
                      </a:r>
                      <a:r>
                        <a:rPr lang="en-US" sz="1100" dirty="0">
                          <a:effectLst/>
                        </a:rPr>
                        <a:t> </a:t>
                      </a:r>
                      <a:r>
                        <a:rPr lang="en-US" sz="1100" dirty="0" err="1">
                          <a:effectLst/>
                        </a:rPr>
                        <a:t>Öyküsü</a:t>
                      </a:r>
                      <a:r>
                        <a:rPr lang="en-US" sz="1100" dirty="0">
                          <a:effectLst/>
                        </a:rPr>
                        <a:t> (Son 1 </a:t>
                      </a:r>
                      <a:r>
                        <a:rPr lang="en-US" sz="1100" dirty="0" err="1">
                          <a:effectLst/>
                        </a:rPr>
                        <a:t>Yıl</a:t>
                      </a:r>
                      <a:r>
                        <a:rPr lang="en-US" sz="1100" dirty="0">
                          <a:effectLst/>
                        </a:rPr>
                        <a:t>)</a:t>
                      </a:r>
                      <a:endParaRPr lang="tr-TR" sz="1100" dirty="0">
                        <a:effectLst/>
                        <a:latin typeface="Calibri"/>
                        <a:ea typeface="Calibri"/>
                      </a:endParaRPr>
                    </a:p>
                  </a:txBody>
                  <a:tcPr marL="76200" marR="76200" marT="63500" marB="63500"/>
                </a:tc>
                <a:tc>
                  <a:txBody>
                    <a:bodyPr/>
                    <a:lstStyle/>
                    <a:p>
                      <a:pPr algn="ctr">
                        <a:spcAft>
                          <a:spcPts val="0"/>
                        </a:spcAft>
                      </a:pPr>
                      <a:r>
                        <a:rPr lang="en-US" sz="1100">
                          <a:effectLst/>
                        </a:rPr>
                        <a:t>Semptom Yükü</a:t>
                      </a:r>
                      <a:endParaRPr lang="tr-TR" sz="1100">
                        <a:effectLst/>
                        <a:latin typeface="Calibri"/>
                        <a:ea typeface="Calibri"/>
                      </a:endParaRPr>
                    </a:p>
                  </a:txBody>
                  <a:tcPr marL="76200" marR="76200" marT="63500" marB="63500"/>
                </a:tc>
              </a:tr>
              <a:tr h="448463">
                <a:tc>
                  <a:txBody>
                    <a:bodyPr/>
                    <a:lstStyle/>
                    <a:p>
                      <a:pPr>
                        <a:spcAft>
                          <a:spcPts val="200"/>
                        </a:spcAft>
                      </a:pPr>
                      <a:r>
                        <a:rPr lang="en-US" sz="1000">
                          <a:effectLst/>
                        </a:rPr>
                        <a:t>A</a:t>
                      </a:r>
                      <a:endParaRPr lang="tr-TR" sz="1100">
                        <a:effectLst/>
                        <a:latin typeface="Calibri"/>
                        <a:ea typeface="Calibri"/>
                      </a:endParaRPr>
                    </a:p>
                  </a:txBody>
                  <a:tcPr marL="76200" marR="76200" marT="50800" marB="50800"/>
                </a:tc>
                <a:tc>
                  <a:txBody>
                    <a:bodyPr/>
                    <a:lstStyle/>
                    <a:p>
                      <a:pPr>
                        <a:spcAft>
                          <a:spcPts val="200"/>
                        </a:spcAft>
                      </a:pPr>
                      <a:r>
                        <a:rPr lang="en-US" sz="1000">
                          <a:effectLst/>
                        </a:rPr>
                        <a:t>0-1 orta şiddetli (yatışsız)</a:t>
                      </a:r>
                      <a:endParaRPr lang="tr-TR" sz="1100">
                        <a:effectLst/>
                        <a:latin typeface="Calibri"/>
                        <a:ea typeface="Calibri"/>
                      </a:endParaRPr>
                    </a:p>
                  </a:txBody>
                  <a:tcPr marL="76200" marR="76200" marT="50800" marB="50800"/>
                </a:tc>
                <a:tc>
                  <a:txBody>
                    <a:bodyPr/>
                    <a:lstStyle/>
                    <a:p>
                      <a:pPr>
                        <a:spcAft>
                          <a:spcPts val="200"/>
                        </a:spcAft>
                      </a:pPr>
                      <a:r>
                        <a:rPr lang="en-US" sz="1000">
                          <a:effectLst/>
                        </a:rPr>
                        <a:t>mMRC 0-1 VEYA CAT &lt; 10</a:t>
                      </a:r>
                      <a:endParaRPr lang="tr-TR" sz="1100">
                        <a:effectLst/>
                        <a:latin typeface="Calibri"/>
                        <a:ea typeface="Calibri"/>
                      </a:endParaRPr>
                    </a:p>
                  </a:txBody>
                  <a:tcPr marL="76200" marR="76200" marT="50800" marB="50800"/>
                </a:tc>
              </a:tr>
              <a:tr h="448463">
                <a:tc>
                  <a:txBody>
                    <a:bodyPr/>
                    <a:lstStyle/>
                    <a:p>
                      <a:pPr>
                        <a:spcAft>
                          <a:spcPts val="200"/>
                        </a:spcAft>
                      </a:pPr>
                      <a:r>
                        <a:rPr lang="en-US" sz="1000">
                          <a:effectLst/>
                        </a:rPr>
                        <a:t>B</a:t>
                      </a:r>
                      <a:endParaRPr lang="tr-TR" sz="1100">
                        <a:effectLst/>
                        <a:latin typeface="Calibri"/>
                        <a:ea typeface="Calibri"/>
                      </a:endParaRPr>
                    </a:p>
                  </a:txBody>
                  <a:tcPr marL="76200" marR="76200" marT="50800" marB="50800"/>
                </a:tc>
                <a:tc>
                  <a:txBody>
                    <a:bodyPr/>
                    <a:lstStyle/>
                    <a:p>
                      <a:pPr>
                        <a:spcAft>
                          <a:spcPts val="200"/>
                        </a:spcAft>
                      </a:pPr>
                      <a:r>
                        <a:rPr lang="en-US" sz="1000">
                          <a:effectLst/>
                        </a:rPr>
                        <a:t>0-1 orta şiddetli (yatışsız)</a:t>
                      </a:r>
                      <a:endParaRPr lang="tr-TR" sz="1100">
                        <a:effectLst/>
                        <a:latin typeface="Calibri"/>
                        <a:ea typeface="Calibri"/>
                      </a:endParaRPr>
                    </a:p>
                  </a:txBody>
                  <a:tcPr marL="76200" marR="76200" marT="50800" marB="50800"/>
                </a:tc>
                <a:tc>
                  <a:txBody>
                    <a:bodyPr/>
                    <a:lstStyle/>
                    <a:p>
                      <a:pPr>
                        <a:spcAft>
                          <a:spcPts val="200"/>
                        </a:spcAft>
                      </a:pPr>
                      <a:r>
                        <a:rPr lang="en-US" sz="1000">
                          <a:effectLst/>
                        </a:rPr>
                        <a:t>mMRC ≥ 2 VEYA CAT ≥ 10</a:t>
                      </a:r>
                      <a:endParaRPr lang="tr-TR" sz="1100">
                        <a:effectLst/>
                        <a:latin typeface="Calibri"/>
                        <a:ea typeface="Calibri"/>
                      </a:endParaRPr>
                    </a:p>
                  </a:txBody>
                  <a:tcPr marL="76200" marR="76200" marT="50800" marB="50800"/>
                </a:tc>
              </a:tr>
              <a:tr h="448463">
                <a:tc>
                  <a:txBody>
                    <a:bodyPr/>
                    <a:lstStyle/>
                    <a:p>
                      <a:pPr>
                        <a:spcAft>
                          <a:spcPts val="200"/>
                        </a:spcAft>
                      </a:pPr>
                      <a:r>
                        <a:rPr lang="en-US" sz="1000">
                          <a:effectLst/>
                        </a:rPr>
                        <a:t>E</a:t>
                      </a:r>
                      <a:endParaRPr lang="tr-TR" sz="1100">
                        <a:effectLst/>
                        <a:latin typeface="Calibri"/>
                        <a:ea typeface="Calibri"/>
                      </a:endParaRPr>
                    </a:p>
                  </a:txBody>
                  <a:tcPr marL="76200" marR="76200" marT="50800" marB="50800"/>
                </a:tc>
                <a:tc>
                  <a:txBody>
                    <a:bodyPr/>
                    <a:lstStyle/>
                    <a:p>
                      <a:pPr>
                        <a:spcAft>
                          <a:spcPts val="200"/>
                        </a:spcAft>
                      </a:pPr>
                      <a:r>
                        <a:rPr lang="en-US" sz="1000" dirty="0">
                          <a:effectLst/>
                        </a:rPr>
                        <a:t>≥2 </a:t>
                      </a:r>
                      <a:r>
                        <a:rPr lang="en-US" sz="1000" dirty="0" err="1">
                          <a:effectLst/>
                        </a:rPr>
                        <a:t>orta</a:t>
                      </a:r>
                      <a:r>
                        <a:rPr lang="en-US" sz="1000" dirty="0">
                          <a:effectLst/>
                        </a:rPr>
                        <a:t> VEYA ≥1 </a:t>
                      </a:r>
                      <a:r>
                        <a:rPr lang="en-US" sz="1000" dirty="0" err="1">
                          <a:effectLst/>
                        </a:rPr>
                        <a:t>hastane</a:t>
                      </a:r>
                      <a:r>
                        <a:rPr lang="en-US" sz="1000" dirty="0">
                          <a:effectLst/>
                        </a:rPr>
                        <a:t> </a:t>
                      </a:r>
                      <a:r>
                        <a:rPr lang="en-US" sz="1000" dirty="0" err="1">
                          <a:effectLst/>
                        </a:rPr>
                        <a:t>yatışı</a:t>
                      </a:r>
                      <a:endParaRPr lang="tr-TR" sz="1100" dirty="0">
                        <a:effectLst/>
                        <a:latin typeface="Calibri"/>
                        <a:ea typeface="Calibri"/>
                      </a:endParaRPr>
                    </a:p>
                  </a:txBody>
                  <a:tcPr marL="76200" marR="76200" marT="50800" marB="50800"/>
                </a:tc>
                <a:tc>
                  <a:txBody>
                    <a:bodyPr/>
                    <a:lstStyle/>
                    <a:p>
                      <a:pPr>
                        <a:spcAft>
                          <a:spcPts val="200"/>
                        </a:spcAft>
                      </a:pPr>
                      <a:r>
                        <a:rPr lang="en-US" sz="1000" dirty="0" err="1">
                          <a:effectLst/>
                        </a:rPr>
                        <a:t>Semptom</a:t>
                      </a:r>
                      <a:r>
                        <a:rPr lang="en-US" sz="1000" dirty="0">
                          <a:effectLst/>
                        </a:rPr>
                        <a:t> </a:t>
                      </a:r>
                      <a:r>
                        <a:rPr lang="en-US" sz="1000" dirty="0" err="1">
                          <a:effectLst/>
                        </a:rPr>
                        <a:t>yükünden</a:t>
                      </a:r>
                      <a:r>
                        <a:rPr lang="en-US" sz="1000" dirty="0">
                          <a:effectLst/>
                        </a:rPr>
                        <a:t> </a:t>
                      </a:r>
                      <a:r>
                        <a:rPr lang="en-US" sz="1000" dirty="0" err="1">
                          <a:effectLst/>
                        </a:rPr>
                        <a:t>bağımsız</a:t>
                      </a:r>
                      <a:endParaRPr lang="tr-TR" sz="1100" dirty="0">
                        <a:effectLst/>
                        <a:latin typeface="Calibri"/>
                        <a:ea typeface="Calibri"/>
                      </a:endParaRPr>
                    </a:p>
                  </a:txBody>
                  <a:tcPr marL="76200" marR="76200" marT="50800" marB="50800"/>
                </a:tc>
              </a:tr>
            </a:tbl>
          </a:graphicData>
        </a:graphic>
      </p:graphicFrame>
    </p:spTree>
    <p:extLst>
      <p:ext uri="{BB962C8B-B14F-4D97-AF65-F5344CB8AC3E}">
        <p14:creationId xmlns:p14="http://schemas.microsoft.com/office/powerpoint/2010/main" val="29595737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b="1" dirty="0" err="1"/>
              <a:t>Semptom</a:t>
            </a:r>
            <a:r>
              <a:rPr lang="en-US" sz="2000" b="1" dirty="0"/>
              <a:t> </a:t>
            </a:r>
            <a:r>
              <a:rPr lang="en-US" sz="2000" b="1" dirty="0" err="1"/>
              <a:t>Değerlendirmesi</a:t>
            </a:r>
            <a:endParaRPr lang="tr-TR" sz="2000" b="1" dirty="0"/>
          </a:p>
          <a:p>
            <a:pPr lvl="0"/>
            <a:r>
              <a:rPr lang="en-US" sz="2000" b="1" dirty="0" err="1"/>
              <a:t>mMRC</a:t>
            </a:r>
            <a:r>
              <a:rPr lang="en-US" sz="2000" b="1" dirty="0"/>
              <a:t> (modified Medical Research Council) </a:t>
            </a:r>
            <a:r>
              <a:rPr lang="en-US" sz="2000" b="1" dirty="0" err="1"/>
              <a:t>Dispne</a:t>
            </a:r>
            <a:r>
              <a:rPr lang="en-US" sz="2000" b="1" dirty="0"/>
              <a:t> </a:t>
            </a:r>
            <a:r>
              <a:rPr lang="en-US" sz="2000" b="1" dirty="0" err="1"/>
              <a:t>Skalası</a:t>
            </a:r>
            <a:r>
              <a:rPr lang="en-US" sz="2000" b="1" dirty="0"/>
              <a:t>: </a:t>
            </a:r>
            <a:r>
              <a:rPr lang="en-US" sz="2000" dirty="0"/>
              <a:t>0-4 </a:t>
            </a:r>
            <a:r>
              <a:rPr lang="en-US" sz="2000" dirty="0" err="1"/>
              <a:t>arası</a:t>
            </a:r>
            <a:r>
              <a:rPr lang="en-US" sz="2000" dirty="0"/>
              <a:t> </a:t>
            </a:r>
            <a:r>
              <a:rPr lang="en-US" sz="2000" dirty="0" err="1"/>
              <a:t>puanlama</a:t>
            </a:r>
            <a:r>
              <a:rPr lang="en-US" sz="2000" dirty="0"/>
              <a:t> </a:t>
            </a:r>
            <a:r>
              <a:rPr lang="en-US" sz="2000" dirty="0" err="1"/>
              <a:t>yapılır</a:t>
            </a:r>
            <a:r>
              <a:rPr lang="en-US" sz="2000" dirty="0"/>
              <a:t>. ≥2 </a:t>
            </a:r>
            <a:r>
              <a:rPr lang="en-US" sz="2000" dirty="0" err="1"/>
              <a:t>yüksek</a:t>
            </a:r>
            <a:r>
              <a:rPr lang="en-US" sz="2000" dirty="0"/>
              <a:t> </a:t>
            </a:r>
            <a:r>
              <a:rPr lang="en-US" sz="2000" dirty="0" err="1"/>
              <a:t>semptom</a:t>
            </a:r>
            <a:r>
              <a:rPr lang="en-US" sz="2000" dirty="0"/>
              <a:t> </a:t>
            </a:r>
            <a:r>
              <a:rPr lang="en-US" sz="2000" dirty="0" err="1"/>
              <a:t>yükü</a:t>
            </a:r>
            <a:r>
              <a:rPr lang="en-US" sz="2000" dirty="0"/>
              <a:t> </a:t>
            </a:r>
            <a:r>
              <a:rPr lang="en-US" sz="2000" dirty="0" err="1"/>
              <a:t>olarak</a:t>
            </a:r>
            <a:r>
              <a:rPr lang="en-US" sz="2000" dirty="0"/>
              <a:t> </a:t>
            </a:r>
            <a:r>
              <a:rPr lang="en-US" sz="2000" dirty="0" err="1"/>
              <a:t>kabul</a:t>
            </a:r>
            <a:r>
              <a:rPr lang="en-US" sz="2000" dirty="0"/>
              <a:t> </a:t>
            </a:r>
            <a:r>
              <a:rPr lang="en-US" sz="2000" dirty="0" err="1"/>
              <a:t>edilir</a:t>
            </a:r>
            <a:r>
              <a:rPr lang="en-US" sz="2000" dirty="0"/>
              <a:t>.</a:t>
            </a:r>
            <a:endParaRPr lang="tr-TR" sz="2000" dirty="0"/>
          </a:p>
          <a:p>
            <a:endParaRPr lang="tr-TR" dirty="0"/>
          </a:p>
        </p:txBody>
      </p:sp>
      <p:sp>
        <p:nvSpPr>
          <p:cNvPr id="2" name="Title 1"/>
          <p:cNvSpPr>
            <a:spLocks noGrp="1"/>
          </p:cNvSpPr>
          <p:nvPr>
            <p:ph type="title"/>
          </p:nvPr>
        </p:nvSpPr>
        <p:spPr/>
        <p:txBody>
          <a:bodyPr/>
          <a:lstStyle/>
          <a:p>
            <a:endParaRPr lang="tr-TR"/>
          </a:p>
        </p:txBody>
      </p:sp>
      <p:pic>
        <p:nvPicPr>
          <p:cNvPr id="4" name="Resim 4" descr="https://acilci.net/wp-content/uploads/2022/02/resim-3.png"/>
          <p:cNvPicPr>
            <a:picLocks/>
          </p:cNvPicPr>
          <p:nvPr/>
        </p:nvPicPr>
        <p:blipFill>
          <a:blip r:embed="rId2"/>
          <a:srcRect/>
          <a:stretch>
            <a:fillRect/>
          </a:stretch>
        </p:blipFill>
        <p:spPr bwMode="auto">
          <a:xfrm>
            <a:off x="1163689" y="2852938"/>
            <a:ext cx="6594282" cy="2685857"/>
          </a:xfrm>
          <a:prstGeom prst="rect">
            <a:avLst/>
          </a:prstGeom>
          <a:noFill/>
          <a:ln>
            <a:noFill/>
          </a:ln>
        </p:spPr>
      </p:pic>
    </p:spTree>
    <p:extLst>
      <p:ext uri="{BB962C8B-B14F-4D97-AF65-F5344CB8AC3E}">
        <p14:creationId xmlns:p14="http://schemas.microsoft.com/office/powerpoint/2010/main" val="3983435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z="1800" b="1" dirty="0"/>
              <a:t>CAT (COPD Assessment Test): </a:t>
            </a:r>
            <a:r>
              <a:rPr lang="en-US" sz="1800" dirty="0"/>
              <a:t>8 </a:t>
            </a:r>
            <a:r>
              <a:rPr lang="en-US" sz="1800" dirty="0" err="1"/>
              <a:t>sorudan</a:t>
            </a:r>
            <a:r>
              <a:rPr lang="en-US" sz="1800" dirty="0"/>
              <a:t> </a:t>
            </a:r>
            <a:r>
              <a:rPr lang="en-US" sz="1800" dirty="0" err="1"/>
              <a:t>oluşan</a:t>
            </a:r>
            <a:r>
              <a:rPr lang="en-US" sz="1800" dirty="0"/>
              <a:t>, 0-40 </a:t>
            </a:r>
            <a:r>
              <a:rPr lang="en-US" sz="1800" dirty="0" err="1"/>
              <a:t>arası</a:t>
            </a:r>
            <a:r>
              <a:rPr lang="en-US" sz="1800" dirty="0"/>
              <a:t> </a:t>
            </a:r>
            <a:r>
              <a:rPr lang="en-US" sz="1800" dirty="0" err="1"/>
              <a:t>puan</a:t>
            </a:r>
            <a:r>
              <a:rPr lang="en-US" sz="1800" dirty="0"/>
              <a:t> </a:t>
            </a:r>
            <a:r>
              <a:rPr lang="en-US" sz="1800" dirty="0" err="1"/>
              <a:t>veren</a:t>
            </a:r>
            <a:r>
              <a:rPr lang="en-US" sz="1800" dirty="0"/>
              <a:t> </a:t>
            </a:r>
            <a:r>
              <a:rPr lang="en-US" sz="1800" dirty="0" err="1"/>
              <a:t>bir</a:t>
            </a:r>
            <a:r>
              <a:rPr lang="en-US" sz="1800" dirty="0"/>
              <a:t> </a:t>
            </a:r>
            <a:r>
              <a:rPr lang="en-US" sz="1800" dirty="0" err="1"/>
              <a:t>anketdir</a:t>
            </a:r>
            <a:r>
              <a:rPr lang="en-US" sz="1800" dirty="0"/>
              <a:t>. ≥10 </a:t>
            </a:r>
            <a:r>
              <a:rPr lang="en-US" sz="1800" dirty="0" err="1"/>
              <a:t>puan</a:t>
            </a:r>
            <a:r>
              <a:rPr lang="en-US" sz="1800" dirty="0"/>
              <a:t> </a:t>
            </a:r>
            <a:r>
              <a:rPr lang="en-US" sz="1800" dirty="0" err="1"/>
              <a:t>yüksek</a:t>
            </a:r>
            <a:r>
              <a:rPr lang="en-US" sz="1800" dirty="0"/>
              <a:t> </a:t>
            </a:r>
            <a:r>
              <a:rPr lang="en-US" sz="1800" dirty="0" err="1"/>
              <a:t>semptom</a:t>
            </a:r>
            <a:r>
              <a:rPr lang="en-US" sz="1800" dirty="0"/>
              <a:t> </a:t>
            </a:r>
            <a:r>
              <a:rPr lang="en-US" sz="1800" dirty="0" err="1"/>
              <a:t>yükü</a:t>
            </a:r>
            <a:r>
              <a:rPr lang="en-US" sz="1800" dirty="0"/>
              <a:t> </a:t>
            </a:r>
            <a:r>
              <a:rPr lang="en-US" sz="1800" dirty="0" err="1"/>
              <a:t>olarak</a:t>
            </a:r>
            <a:r>
              <a:rPr lang="en-US" sz="1800" dirty="0"/>
              <a:t> </a:t>
            </a:r>
            <a:r>
              <a:rPr lang="en-US" sz="1800" dirty="0" err="1"/>
              <a:t>kabul</a:t>
            </a:r>
            <a:r>
              <a:rPr lang="en-US" sz="1800" dirty="0"/>
              <a:t> </a:t>
            </a:r>
            <a:r>
              <a:rPr lang="en-US" sz="1800" dirty="0" err="1"/>
              <a:t>edilir</a:t>
            </a:r>
            <a:r>
              <a:rPr lang="en-US" sz="1800" dirty="0"/>
              <a:t>.</a:t>
            </a:r>
            <a:endParaRPr lang="tr-TR" sz="1800" dirty="0"/>
          </a:p>
          <a:p>
            <a:endParaRPr lang="tr-TR" dirty="0"/>
          </a:p>
        </p:txBody>
      </p:sp>
      <p:sp>
        <p:nvSpPr>
          <p:cNvPr id="2" name="Title 1"/>
          <p:cNvSpPr>
            <a:spLocks noGrp="1"/>
          </p:cNvSpPr>
          <p:nvPr>
            <p:ph type="title"/>
          </p:nvPr>
        </p:nvSpPr>
        <p:spPr/>
        <p:txBody>
          <a:bodyPr/>
          <a:lstStyle/>
          <a:p>
            <a:endParaRPr lang="tr-TR"/>
          </a:p>
        </p:txBody>
      </p:sp>
      <p:pic>
        <p:nvPicPr>
          <p:cNvPr id="4" name="Resim 4" descr="https://acilci.net/wp-content/uploads/2022/02/resim-4.png"/>
          <p:cNvPicPr>
            <a:picLocks/>
          </p:cNvPicPr>
          <p:nvPr/>
        </p:nvPicPr>
        <p:blipFill>
          <a:blip r:embed="rId2"/>
          <a:srcRect/>
          <a:stretch>
            <a:fillRect/>
          </a:stretch>
        </p:blipFill>
        <p:spPr bwMode="auto">
          <a:xfrm>
            <a:off x="1259633" y="2276874"/>
            <a:ext cx="6726307" cy="4134071"/>
          </a:xfrm>
          <a:prstGeom prst="rect">
            <a:avLst/>
          </a:prstGeom>
          <a:noFill/>
          <a:ln>
            <a:noFill/>
          </a:ln>
        </p:spPr>
      </p:pic>
    </p:spTree>
    <p:extLst>
      <p:ext uri="{BB962C8B-B14F-4D97-AF65-F5344CB8AC3E}">
        <p14:creationId xmlns:p14="http://schemas.microsoft.com/office/powerpoint/2010/main" val="7539328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6" name="İçerik Yer Tutucusu 6"/>
          <p:cNvPicPr>
            <a:picLocks noGrp="1" noChangeAspect="1"/>
          </p:cNvPicPr>
          <p:nvPr>
            <p:ph idx="1"/>
          </p:nvPr>
        </p:nvPicPr>
        <p:blipFill rotWithShape="1">
          <a:blip r:embed="rId2" cstate="print"/>
          <a:srcRect l="42505" t="29995" r="23061" b="28434"/>
          <a:stretch>
            <a:fillRect/>
          </a:stretch>
        </p:blipFill>
        <p:spPr>
          <a:xfrm>
            <a:off x="1403649" y="1196754"/>
            <a:ext cx="5911184" cy="5015085"/>
          </a:xfrm>
        </p:spPr>
      </p:pic>
      <p:sp>
        <p:nvSpPr>
          <p:cNvPr id="1048642" name="Unvan 1"/>
          <p:cNvSpPr>
            <a:spLocks noGrp="1"/>
          </p:cNvSpPr>
          <p:nvPr>
            <p:ph type="title"/>
          </p:nvPr>
        </p:nvSpPr>
        <p:spPr/>
        <p:txBody>
          <a:bodyPr>
            <a:normAutofit fontScale="90000"/>
          </a:bodyPr>
          <a:lstStyle/>
          <a:p>
            <a:r>
              <a:rPr lang="tr-TR" b="1" dirty="0" smtClean="0"/>
              <a:t>KOMBİNE KOAH DEĞERLENDİRMESİ</a:t>
            </a:r>
            <a:r>
              <a:rPr lang="tr-TR" dirty="0"/>
              <a:t/>
            </a:r>
            <a:br>
              <a:rPr lang="tr-TR" dirty="0"/>
            </a:br>
            <a:endParaRPr lang="tr-TR" dirty="0"/>
          </a:p>
        </p:txBody>
      </p:sp>
    </p:spTree>
    <p:extLst>
      <p:ext uri="{BB962C8B-B14F-4D97-AF65-F5344CB8AC3E}">
        <p14:creationId xmlns:p14="http://schemas.microsoft.com/office/powerpoint/2010/main" val="2733264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916832"/>
            <a:ext cx="8229600" cy="4525963"/>
          </a:xfrm>
        </p:spPr>
        <p:txBody>
          <a:bodyPr/>
          <a:lstStyle/>
          <a:p>
            <a:r>
              <a:rPr lang="en-US" sz="2000" dirty="0" err="1"/>
              <a:t>Tedavi</a:t>
            </a:r>
            <a:r>
              <a:rPr lang="en-US" sz="2000" dirty="0"/>
              <a:t> </a:t>
            </a:r>
            <a:r>
              <a:rPr lang="en-US" sz="2000" dirty="0" err="1"/>
              <a:t>seçimi</a:t>
            </a:r>
            <a:r>
              <a:rPr lang="en-US" sz="2000" dirty="0"/>
              <a:t> ABE </a:t>
            </a:r>
            <a:r>
              <a:rPr lang="en-US" sz="2000" dirty="0" err="1"/>
              <a:t>grubuna</a:t>
            </a:r>
            <a:r>
              <a:rPr lang="en-US" sz="2000" dirty="0"/>
              <a:t> </a:t>
            </a:r>
            <a:r>
              <a:rPr lang="en-US" sz="2000" dirty="0" err="1"/>
              <a:t>ve</a:t>
            </a:r>
            <a:r>
              <a:rPr lang="en-US" sz="2000" dirty="0"/>
              <a:t> </a:t>
            </a:r>
            <a:r>
              <a:rPr lang="en-US" sz="2000" dirty="0" err="1"/>
              <a:t>özellikle</a:t>
            </a:r>
            <a:r>
              <a:rPr lang="en-US" sz="2000" dirty="0"/>
              <a:t> E </a:t>
            </a:r>
            <a:r>
              <a:rPr lang="en-US" sz="2000" dirty="0" err="1"/>
              <a:t>grubunda</a:t>
            </a:r>
            <a:r>
              <a:rPr lang="en-US" sz="2000" dirty="0"/>
              <a:t> </a:t>
            </a:r>
            <a:r>
              <a:rPr lang="en-US" sz="2000" dirty="0" err="1"/>
              <a:t>kan</a:t>
            </a:r>
            <a:r>
              <a:rPr lang="en-US" sz="2000" dirty="0"/>
              <a:t> </a:t>
            </a:r>
            <a:r>
              <a:rPr lang="en-US" sz="2000" dirty="0" err="1"/>
              <a:t>eozinofil</a:t>
            </a:r>
            <a:r>
              <a:rPr lang="en-US" sz="2000" dirty="0"/>
              <a:t> </a:t>
            </a:r>
            <a:r>
              <a:rPr lang="en-US" sz="2000" dirty="0" err="1"/>
              <a:t>sayısına</a:t>
            </a:r>
            <a:r>
              <a:rPr lang="en-US" sz="2000" dirty="0"/>
              <a:t> </a:t>
            </a:r>
            <a:r>
              <a:rPr lang="en-US" sz="2000" dirty="0" err="1"/>
              <a:t>göre</a:t>
            </a:r>
            <a:r>
              <a:rPr lang="en-US" sz="2000" dirty="0"/>
              <a:t> </a:t>
            </a:r>
            <a:r>
              <a:rPr lang="en-US" sz="2000" dirty="0" err="1"/>
              <a:t>yapılır</a:t>
            </a:r>
            <a:r>
              <a:rPr lang="en-US" sz="2000" dirty="0"/>
              <a:t>.</a:t>
            </a:r>
            <a:endParaRPr lang="tr-TR" sz="2000" dirty="0"/>
          </a:p>
          <a:p>
            <a:endParaRPr lang="tr-TR" dirty="0"/>
          </a:p>
        </p:txBody>
      </p:sp>
      <p:sp>
        <p:nvSpPr>
          <p:cNvPr id="2" name="Title 1"/>
          <p:cNvSpPr>
            <a:spLocks noGrp="1"/>
          </p:cNvSpPr>
          <p:nvPr>
            <p:ph type="title"/>
          </p:nvPr>
        </p:nvSpPr>
        <p:spPr/>
        <p:txBody>
          <a:bodyPr>
            <a:normAutofit fontScale="90000"/>
          </a:bodyPr>
          <a:lstStyle/>
          <a:p>
            <a:r>
              <a:rPr lang="en-US" dirty="0" smtClean="0"/>
              <a:t>STAB</a:t>
            </a:r>
            <a:r>
              <a:rPr lang="tr-TR" dirty="0" smtClean="0"/>
              <a:t>İ</a:t>
            </a:r>
            <a:r>
              <a:rPr lang="en-US" dirty="0" smtClean="0"/>
              <a:t>L KOAH TEDAV</a:t>
            </a:r>
            <a:r>
              <a:rPr lang="tr-TR" dirty="0" smtClean="0"/>
              <a:t>İ</a:t>
            </a:r>
            <a:r>
              <a:rPr lang="en-US" dirty="0" smtClean="0"/>
              <a:t>S</a:t>
            </a:r>
            <a:r>
              <a:rPr lang="tr-TR" dirty="0" smtClean="0"/>
              <a:t>İ</a:t>
            </a:r>
            <a:r>
              <a:rPr lang="en-US" dirty="0" smtClean="0"/>
              <a:t> — BAŞLANGIÇ FARMAKOLOJ</a:t>
            </a:r>
            <a:r>
              <a:rPr lang="tr-TR" dirty="0" smtClean="0"/>
              <a:t>İ</a:t>
            </a:r>
            <a:r>
              <a:rPr lang="en-US" dirty="0" smtClean="0"/>
              <a:t>K TEDAV</a:t>
            </a:r>
            <a:r>
              <a:rPr lang="tr-TR" dirty="0" smtClean="0"/>
              <a:t>İ</a:t>
            </a:r>
            <a:r>
              <a:rPr lang="en-US" dirty="0" smtClean="0"/>
              <a:t> (GOLD 2024)</a:t>
            </a:r>
            <a:endParaRPr lang="tr-TR" dirty="0"/>
          </a:p>
        </p:txBody>
      </p:sp>
      <p:graphicFrame>
        <p:nvGraphicFramePr>
          <p:cNvPr id="6" name="Table 5"/>
          <p:cNvGraphicFramePr>
            <a:graphicFrameLocks noGrp="1"/>
          </p:cNvGraphicFramePr>
          <p:nvPr>
            <p:extLst>
              <p:ext uri="{D42A27DB-BD31-4B8C-83A1-F6EECF244321}">
                <p14:modId xmlns:p14="http://schemas.microsoft.com/office/powerpoint/2010/main" val="3822569511"/>
              </p:ext>
            </p:extLst>
          </p:nvPr>
        </p:nvGraphicFramePr>
        <p:xfrm>
          <a:off x="1475656" y="3212976"/>
          <a:ext cx="6644207" cy="2745613"/>
        </p:xfrm>
        <a:graphic>
          <a:graphicData uri="http://schemas.openxmlformats.org/drawingml/2006/table">
            <a:tbl>
              <a:tblPr>
                <a:tableStyleId>{5C22544A-7EE6-4342-B048-85BDC9FD1C3A}</a:tableStyleId>
              </a:tblPr>
              <a:tblGrid>
                <a:gridCol w="1277022"/>
                <a:gridCol w="2414204"/>
                <a:gridCol w="2952981"/>
              </a:tblGrid>
              <a:tr h="552936">
                <a:tc>
                  <a:txBody>
                    <a:bodyPr/>
                    <a:lstStyle/>
                    <a:p>
                      <a:pPr algn="ctr">
                        <a:spcAft>
                          <a:spcPts val="0"/>
                        </a:spcAft>
                      </a:pPr>
                      <a:r>
                        <a:rPr lang="en-US" sz="1100" dirty="0" err="1">
                          <a:effectLst/>
                        </a:rPr>
                        <a:t>Grup</a:t>
                      </a:r>
                      <a:endParaRPr lang="tr-TR" sz="1100" dirty="0">
                        <a:effectLst/>
                        <a:latin typeface="Calibri"/>
                        <a:ea typeface="Calibri"/>
                      </a:endParaRPr>
                    </a:p>
                  </a:txBody>
                  <a:tcPr marL="76200" marR="76200" marT="63500" marB="63500"/>
                </a:tc>
                <a:tc>
                  <a:txBody>
                    <a:bodyPr/>
                    <a:lstStyle/>
                    <a:p>
                      <a:pPr algn="ctr">
                        <a:spcAft>
                          <a:spcPts val="0"/>
                        </a:spcAft>
                      </a:pPr>
                      <a:r>
                        <a:rPr lang="en-US" sz="1100" dirty="0" err="1">
                          <a:effectLst/>
                        </a:rPr>
                        <a:t>Önerilen</a:t>
                      </a:r>
                      <a:r>
                        <a:rPr lang="en-US" sz="1100" dirty="0">
                          <a:effectLst/>
                        </a:rPr>
                        <a:t> </a:t>
                      </a:r>
                      <a:r>
                        <a:rPr lang="en-US" sz="1100" dirty="0" err="1">
                          <a:effectLst/>
                        </a:rPr>
                        <a:t>Başlangıç</a:t>
                      </a:r>
                      <a:r>
                        <a:rPr lang="en-US" sz="1100" dirty="0">
                          <a:effectLst/>
                        </a:rPr>
                        <a:t> </a:t>
                      </a:r>
                      <a:r>
                        <a:rPr lang="en-US" sz="1100" dirty="0" err="1">
                          <a:effectLst/>
                        </a:rPr>
                        <a:t>Tedavisi</a:t>
                      </a:r>
                      <a:endParaRPr lang="tr-TR" sz="1100" dirty="0">
                        <a:effectLst/>
                        <a:latin typeface="Calibri"/>
                        <a:ea typeface="Calibri"/>
                      </a:endParaRPr>
                    </a:p>
                  </a:txBody>
                  <a:tcPr marL="76200" marR="76200" marT="63500" marB="63500"/>
                </a:tc>
                <a:tc>
                  <a:txBody>
                    <a:bodyPr/>
                    <a:lstStyle/>
                    <a:p>
                      <a:pPr algn="ctr">
                        <a:spcAft>
                          <a:spcPts val="0"/>
                        </a:spcAft>
                      </a:pPr>
                      <a:r>
                        <a:rPr lang="en-US" sz="1100">
                          <a:effectLst/>
                        </a:rPr>
                        <a:t>Açıklama</a:t>
                      </a:r>
                      <a:endParaRPr lang="tr-TR" sz="1100">
                        <a:effectLst/>
                        <a:latin typeface="Calibri"/>
                        <a:ea typeface="Calibri"/>
                      </a:endParaRPr>
                    </a:p>
                  </a:txBody>
                  <a:tcPr marL="76200" marR="76200" marT="63500" marB="63500"/>
                </a:tc>
              </a:tr>
              <a:tr h="476669">
                <a:tc>
                  <a:txBody>
                    <a:bodyPr/>
                    <a:lstStyle/>
                    <a:p>
                      <a:pPr>
                        <a:spcAft>
                          <a:spcPts val="200"/>
                        </a:spcAft>
                      </a:pPr>
                      <a:r>
                        <a:rPr lang="en-US" sz="1000">
                          <a:effectLst/>
                        </a:rPr>
                        <a:t>A</a:t>
                      </a:r>
                      <a:endParaRPr lang="tr-TR" sz="1100">
                        <a:effectLst/>
                        <a:latin typeface="Calibri"/>
                        <a:ea typeface="Calibri"/>
                      </a:endParaRPr>
                    </a:p>
                  </a:txBody>
                  <a:tcPr marL="76200" marR="76200" marT="50800" marB="50800"/>
                </a:tc>
                <a:tc>
                  <a:txBody>
                    <a:bodyPr/>
                    <a:lstStyle/>
                    <a:p>
                      <a:pPr>
                        <a:spcAft>
                          <a:spcPts val="200"/>
                        </a:spcAft>
                      </a:pPr>
                      <a:r>
                        <a:rPr lang="en-US" sz="1000">
                          <a:effectLst/>
                        </a:rPr>
                        <a:t>Bir bronkodilatör (kısa veya uzun etkili)</a:t>
                      </a:r>
                      <a:endParaRPr lang="tr-TR" sz="1100">
                        <a:effectLst/>
                        <a:latin typeface="Calibri"/>
                        <a:ea typeface="Calibri"/>
                      </a:endParaRPr>
                    </a:p>
                  </a:txBody>
                  <a:tcPr marL="76200" marR="76200" marT="50800" marB="50800"/>
                </a:tc>
                <a:tc>
                  <a:txBody>
                    <a:bodyPr/>
                    <a:lstStyle/>
                    <a:p>
                      <a:pPr>
                        <a:spcAft>
                          <a:spcPts val="200"/>
                        </a:spcAft>
                      </a:pPr>
                      <a:r>
                        <a:rPr lang="en-US" sz="1000">
                          <a:effectLst/>
                        </a:rPr>
                        <a:t>Tercihen uzun etkili (LABA veya LAMA)</a:t>
                      </a:r>
                      <a:endParaRPr lang="tr-TR" sz="1100">
                        <a:effectLst/>
                        <a:latin typeface="Calibri"/>
                        <a:ea typeface="Calibri"/>
                      </a:endParaRPr>
                    </a:p>
                  </a:txBody>
                  <a:tcPr marL="76200" marR="76200" marT="50800" marB="50800"/>
                </a:tc>
              </a:tr>
              <a:tr h="762670">
                <a:tc>
                  <a:txBody>
                    <a:bodyPr/>
                    <a:lstStyle/>
                    <a:p>
                      <a:pPr>
                        <a:spcAft>
                          <a:spcPts val="200"/>
                        </a:spcAft>
                      </a:pPr>
                      <a:r>
                        <a:rPr lang="en-US" sz="1000">
                          <a:effectLst/>
                        </a:rPr>
                        <a:t>B</a:t>
                      </a:r>
                      <a:endParaRPr lang="tr-TR" sz="1100">
                        <a:effectLst/>
                        <a:latin typeface="Calibri"/>
                        <a:ea typeface="Calibri"/>
                      </a:endParaRPr>
                    </a:p>
                  </a:txBody>
                  <a:tcPr marL="76200" marR="76200" marT="50800" marB="50800"/>
                </a:tc>
                <a:tc>
                  <a:txBody>
                    <a:bodyPr/>
                    <a:lstStyle/>
                    <a:p>
                      <a:pPr>
                        <a:spcAft>
                          <a:spcPts val="200"/>
                        </a:spcAft>
                      </a:pPr>
                      <a:r>
                        <a:rPr lang="en-US" sz="1000">
                          <a:effectLst/>
                        </a:rPr>
                        <a:t>LABA + LAMA kombinasyonu (tek inhaler)</a:t>
                      </a:r>
                      <a:endParaRPr lang="tr-TR" sz="1100">
                        <a:effectLst/>
                        <a:latin typeface="Calibri"/>
                        <a:ea typeface="Calibri"/>
                      </a:endParaRPr>
                    </a:p>
                  </a:txBody>
                  <a:tcPr marL="76200" marR="76200" marT="50800" marB="50800"/>
                </a:tc>
                <a:tc>
                  <a:txBody>
                    <a:bodyPr/>
                    <a:lstStyle/>
                    <a:p>
                      <a:pPr>
                        <a:spcAft>
                          <a:spcPts val="200"/>
                        </a:spcAft>
                      </a:pPr>
                      <a:r>
                        <a:rPr lang="en-US" sz="1000">
                          <a:effectLst/>
                        </a:rPr>
                        <a:t>Tek başına monoterapi yerine kombinasyon önerilir</a:t>
                      </a:r>
                      <a:endParaRPr lang="tr-TR" sz="1100">
                        <a:effectLst/>
                        <a:latin typeface="Calibri"/>
                        <a:ea typeface="Calibri"/>
                      </a:endParaRPr>
                    </a:p>
                  </a:txBody>
                  <a:tcPr marL="76200" marR="76200" marT="50800" marB="50800"/>
                </a:tc>
              </a:tr>
              <a:tr h="476669">
                <a:tc>
                  <a:txBody>
                    <a:bodyPr/>
                    <a:lstStyle/>
                    <a:p>
                      <a:pPr>
                        <a:spcAft>
                          <a:spcPts val="200"/>
                        </a:spcAft>
                      </a:pPr>
                      <a:r>
                        <a:rPr lang="en-US" sz="1000">
                          <a:effectLst/>
                        </a:rPr>
                        <a:t>E (eozinofil &lt; 300)</a:t>
                      </a:r>
                      <a:endParaRPr lang="tr-TR" sz="1100">
                        <a:effectLst/>
                        <a:latin typeface="Calibri"/>
                        <a:ea typeface="Calibri"/>
                      </a:endParaRPr>
                    </a:p>
                  </a:txBody>
                  <a:tcPr marL="76200" marR="76200" marT="50800" marB="50800"/>
                </a:tc>
                <a:tc>
                  <a:txBody>
                    <a:bodyPr/>
                    <a:lstStyle/>
                    <a:p>
                      <a:pPr>
                        <a:spcAft>
                          <a:spcPts val="200"/>
                        </a:spcAft>
                      </a:pPr>
                      <a:r>
                        <a:rPr lang="en-US" sz="1000" dirty="0">
                          <a:effectLst/>
                        </a:rPr>
                        <a:t>LABA + LAMA</a:t>
                      </a:r>
                      <a:endParaRPr lang="tr-TR" sz="1100" dirty="0">
                        <a:effectLst/>
                        <a:latin typeface="Calibri"/>
                        <a:ea typeface="Calibri"/>
                      </a:endParaRPr>
                    </a:p>
                  </a:txBody>
                  <a:tcPr marL="76200" marR="76200" marT="50800" marB="50800"/>
                </a:tc>
                <a:tc>
                  <a:txBody>
                    <a:bodyPr/>
                    <a:lstStyle/>
                    <a:p>
                      <a:pPr>
                        <a:spcAft>
                          <a:spcPts val="200"/>
                        </a:spcAft>
                      </a:pPr>
                      <a:r>
                        <a:rPr lang="en-US" sz="1000">
                          <a:effectLst/>
                        </a:rPr>
                        <a:t>Çift bronkodilatör yeterli</a:t>
                      </a:r>
                      <a:endParaRPr lang="tr-TR" sz="1100">
                        <a:effectLst/>
                        <a:latin typeface="Calibri"/>
                        <a:ea typeface="Calibri"/>
                      </a:endParaRPr>
                    </a:p>
                  </a:txBody>
                  <a:tcPr marL="76200" marR="76200" marT="50800" marB="50800"/>
                </a:tc>
              </a:tr>
              <a:tr h="476669">
                <a:tc>
                  <a:txBody>
                    <a:bodyPr/>
                    <a:lstStyle/>
                    <a:p>
                      <a:pPr>
                        <a:spcAft>
                          <a:spcPts val="200"/>
                        </a:spcAft>
                      </a:pPr>
                      <a:r>
                        <a:rPr lang="en-US" sz="1000">
                          <a:effectLst/>
                        </a:rPr>
                        <a:t>E (eozinofil ≥ 300)</a:t>
                      </a:r>
                      <a:endParaRPr lang="tr-TR" sz="1100">
                        <a:effectLst/>
                        <a:latin typeface="Calibri"/>
                        <a:ea typeface="Calibri"/>
                      </a:endParaRPr>
                    </a:p>
                  </a:txBody>
                  <a:tcPr marL="76200" marR="76200" marT="50800" marB="50800"/>
                </a:tc>
                <a:tc>
                  <a:txBody>
                    <a:bodyPr/>
                    <a:lstStyle/>
                    <a:p>
                      <a:pPr>
                        <a:spcAft>
                          <a:spcPts val="200"/>
                        </a:spcAft>
                      </a:pPr>
                      <a:r>
                        <a:rPr lang="en-US" sz="1000" dirty="0">
                          <a:effectLst/>
                        </a:rPr>
                        <a:t>LABA + LAMA + ICS (</a:t>
                      </a:r>
                      <a:r>
                        <a:rPr lang="en-US" sz="1000" dirty="0" err="1">
                          <a:effectLst/>
                        </a:rPr>
                        <a:t>üçlü</a:t>
                      </a:r>
                      <a:r>
                        <a:rPr lang="en-US" sz="1000" dirty="0">
                          <a:effectLst/>
                        </a:rPr>
                        <a:t> </a:t>
                      </a:r>
                      <a:r>
                        <a:rPr lang="en-US" sz="1000" dirty="0" err="1">
                          <a:effectLst/>
                        </a:rPr>
                        <a:t>tedavi</a:t>
                      </a:r>
                      <a:r>
                        <a:rPr lang="en-US" sz="1000" dirty="0">
                          <a:effectLst/>
                        </a:rPr>
                        <a:t>)</a:t>
                      </a:r>
                      <a:endParaRPr lang="tr-TR" sz="1100" dirty="0">
                        <a:effectLst/>
                        <a:latin typeface="Calibri"/>
                        <a:ea typeface="Calibri"/>
                      </a:endParaRPr>
                    </a:p>
                  </a:txBody>
                  <a:tcPr marL="76200" marR="76200" marT="50800" marB="50800"/>
                </a:tc>
                <a:tc>
                  <a:txBody>
                    <a:bodyPr/>
                    <a:lstStyle/>
                    <a:p>
                      <a:pPr>
                        <a:spcAft>
                          <a:spcPts val="200"/>
                        </a:spcAft>
                      </a:pPr>
                      <a:r>
                        <a:rPr lang="en-US" sz="1000" dirty="0">
                          <a:effectLst/>
                        </a:rPr>
                        <a:t>GOLD 2024'ün </a:t>
                      </a:r>
                      <a:r>
                        <a:rPr lang="en-US" sz="1000" dirty="0" err="1">
                          <a:effectLst/>
                        </a:rPr>
                        <a:t>önemli</a:t>
                      </a:r>
                      <a:r>
                        <a:rPr lang="en-US" sz="1000" dirty="0">
                          <a:effectLst/>
                        </a:rPr>
                        <a:t> </a:t>
                      </a:r>
                      <a:r>
                        <a:rPr lang="en-US" sz="1000" dirty="0" err="1">
                          <a:effectLst/>
                        </a:rPr>
                        <a:t>güncellemesi</a:t>
                      </a:r>
                      <a:endParaRPr lang="tr-TR" sz="1100" dirty="0">
                        <a:effectLst/>
                        <a:latin typeface="Calibri"/>
                        <a:ea typeface="Calibri"/>
                      </a:endParaRPr>
                    </a:p>
                  </a:txBody>
                  <a:tcPr marL="76200" marR="76200" marT="50800" marB="50800"/>
                </a:tc>
              </a:tr>
            </a:tbl>
          </a:graphicData>
        </a:graphic>
      </p:graphicFrame>
    </p:spTree>
    <p:extLst>
      <p:ext uri="{BB962C8B-B14F-4D97-AF65-F5344CB8AC3E}">
        <p14:creationId xmlns:p14="http://schemas.microsoft.com/office/powerpoint/2010/main" val="26341166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b="1" dirty="0" err="1"/>
              <a:t>Tüm</a:t>
            </a:r>
            <a:r>
              <a:rPr lang="en-US" sz="2000" b="1" dirty="0"/>
              <a:t> </a:t>
            </a:r>
            <a:r>
              <a:rPr lang="en-US" sz="2000" b="1" dirty="0" err="1"/>
              <a:t>gruplarda</a:t>
            </a:r>
            <a:r>
              <a:rPr lang="en-US" sz="2000" b="1" dirty="0"/>
              <a:t>: </a:t>
            </a:r>
            <a:r>
              <a:rPr lang="en-US" sz="2000" dirty="0" err="1"/>
              <a:t>Acil</a:t>
            </a:r>
            <a:r>
              <a:rPr lang="en-US" sz="2000" dirty="0"/>
              <a:t> </a:t>
            </a:r>
            <a:r>
              <a:rPr lang="en-US" sz="2000" dirty="0" err="1"/>
              <a:t>semptom</a:t>
            </a:r>
            <a:r>
              <a:rPr lang="en-US" sz="2000" dirty="0"/>
              <a:t> </a:t>
            </a:r>
            <a:r>
              <a:rPr lang="en-US" sz="2000" dirty="0" err="1"/>
              <a:t>kontrolü</a:t>
            </a:r>
            <a:r>
              <a:rPr lang="en-US" sz="2000" dirty="0"/>
              <a:t> </a:t>
            </a:r>
            <a:r>
              <a:rPr lang="en-US" sz="2000" dirty="0" err="1"/>
              <a:t>için</a:t>
            </a:r>
            <a:r>
              <a:rPr lang="en-US" sz="2000" dirty="0"/>
              <a:t> </a:t>
            </a:r>
            <a:r>
              <a:rPr lang="en-US" sz="2000" dirty="0" err="1"/>
              <a:t>kısa</a:t>
            </a:r>
            <a:r>
              <a:rPr lang="en-US" sz="2000" dirty="0"/>
              <a:t> </a:t>
            </a:r>
            <a:r>
              <a:rPr lang="en-US" sz="2000" dirty="0" err="1"/>
              <a:t>etkili</a:t>
            </a:r>
            <a:r>
              <a:rPr lang="en-US" sz="2000" dirty="0"/>
              <a:t> </a:t>
            </a:r>
            <a:r>
              <a:rPr lang="en-US" sz="2000" dirty="0" err="1"/>
              <a:t>bronkodilatör</a:t>
            </a:r>
            <a:r>
              <a:rPr lang="en-US" sz="2000" dirty="0"/>
              <a:t> (SABA, </a:t>
            </a:r>
            <a:r>
              <a:rPr lang="en-US" sz="2000" dirty="0" err="1"/>
              <a:t>örn</a:t>
            </a:r>
            <a:r>
              <a:rPr lang="en-US" sz="2000" dirty="0"/>
              <a:t>. salbutamol) </a:t>
            </a:r>
            <a:r>
              <a:rPr lang="en-US" sz="2000" dirty="0" err="1"/>
              <a:t>reçete</a:t>
            </a:r>
            <a:r>
              <a:rPr lang="en-US" sz="2000" dirty="0"/>
              <a:t> </a:t>
            </a:r>
            <a:r>
              <a:rPr lang="en-US" sz="2000" dirty="0" err="1"/>
              <a:t>edilir</a:t>
            </a:r>
            <a:r>
              <a:rPr lang="en-US" sz="2000" dirty="0"/>
              <a:t>.</a:t>
            </a:r>
            <a:endParaRPr lang="tr-TR" sz="2000" dirty="0"/>
          </a:p>
          <a:p>
            <a:r>
              <a:rPr lang="en-US" sz="2000" b="1" dirty="0" err="1"/>
              <a:t>ICS'nin</a:t>
            </a:r>
            <a:r>
              <a:rPr lang="en-US" sz="2000" b="1" dirty="0"/>
              <a:t> </a:t>
            </a:r>
            <a:r>
              <a:rPr lang="en-US" sz="2000" b="1" dirty="0" err="1"/>
              <a:t>tek</a:t>
            </a:r>
            <a:r>
              <a:rPr lang="en-US" sz="2000" b="1" dirty="0"/>
              <a:t> </a:t>
            </a:r>
            <a:r>
              <a:rPr lang="en-US" sz="2000" b="1" dirty="0" err="1"/>
              <a:t>başına</a:t>
            </a:r>
            <a:r>
              <a:rPr lang="en-US" sz="2000" b="1" dirty="0"/>
              <a:t> </a:t>
            </a:r>
            <a:r>
              <a:rPr lang="en-US" sz="2000" b="1" dirty="0" err="1"/>
              <a:t>kullanımı</a:t>
            </a:r>
            <a:r>
              <a:rPr lang="en-US" sz="2000" b="1" dirty="0"/>
              <a:t> </a:t>
            </a:r>
            <a:r>
              <a:rPr lang="en-US" sz="2000" b="1" dirty="0" err="1"/>
              <a:t>KOAH'ta</a:t>
            </a:r>
            <a:r>
              <a:rPr lang="en-US" sz="2000" b="1" dirty="0"/>
              <a:t> </a:t>
            </a:r>
            <a:r>
              <a:rPr lang="en-US" sz="2000" b="1" dirty="0" err="1"/>
              <a:t>önerilmez</a:t>
            </a:r>
            <a:r>
              <a:rPr lang="en-US" sz="2000" b="1" dirty="0"/>
              <a:t>. </a:t>
            </a:r>
            <a:r>
              <a:rPr lang="en-US" sz="2000" dirty="0"/>
              <a:t>ICS </a:t>
            </a:r>
            <a:r>
              <a:rPr lang="en-US" sz="2000" dirty="0" err="1"/>
              <a:t>daima</a:t>
            </a:r>
            <a:r>
              <a:rPr lang="en-US" sz="2000" dirty="0"/>
              <a:t> </a:t>
            </a:r>
            <a:r>
              <a:rPr lang="en-US" sz="2000" dirty="0" err="1"/>
              <a:t>bir</a:t>
            </a:r>
            <a:r>
              <a:rPr lang="en-US" sz="2000" dirty="0"/>
              <a:t> LABA </a:t>
            </a:r>
            <a:r>
              <a:rPr lang="en-US" sz="2000" dirty="0" err="1"/>
              <a:t>ile</a:t>
            </a:r>
            <a:r>
              <a:rPr lang="en-US" sz="2000" dirty="0"/>
              <a:t> (</a:t>
            </a:r>
            <a:r>
              <a:rPr lang="en-US" sz="2000" dirty="0" err="1"/>
              <a:t>veya</a:t>
            </a:r>
            <a:r>
              <a:rPr lang="en-US" sz="2000" dirty="0"/>
              <a:t> </a:t>
            </a:r>
            <a:r>
              <a:rPr lang="en-US" sz="2000" dirty="0" err="1"/>
              <a:t>üçlü</a:t>
            </a:r>
            <a:r>
              <a:rPr lang="en-US" sz="2000" dirty="0"/>
              <a:t> </a:t>
            </a:r>
            <a:r>
              <a:rPr lang="en-US" sz="2000" dirty="0" err="1"/>
              <a:t>tedavinin</a:t>
            </a:r>
            <a:r>
              <a:rPr lang="en-US" sz="2000" dirty="0"/>
              <a:t> </a:t>
            </a:r>
            <a:r>
              <a:rPr lang="en-US" sz="2000" dirty="0" err="1"/>
              <a:t>parçası</a:t>
            </a:r>
            <a:r>
              <a:rPr lang="en-US" sz="2000" dirty="0"/>
              <a:t> </a:t>
            </a:r>
            <a:r>
              <a:rPr lang="en-US" sz="2000" dirty="0" err="1"/>
              <a:t>olarak</a:t>
            </a:r>
            <a:r>
              <a:rPr lang="en-US" sz="2000" dirty="0"/>
              <a:t>) </a:t>
            </a:r>
            <a:r>
              <a:rPr lang="en-US" sz="2000" dirty="0" err="1"/>
              <a:t>verilir</a:t>
            </a:r>
            <a:r>
              <a:rPr lang="en-US" sz="2000" dirty="0"/>
              <a:t>.</a:t>
            </a:r>
            <a:endParaRPr lang="tr-TR" sz="2000" dirty="0"/>
          </a:p>
          <a:p>
            <a:r>
              <a:rPr lang="en-US" sz="2000" b="1" dirty="0"/>
              <a:t>ICS </a:t>
            </a:r>
            <a:r>
              <a:rPr lang="en-US" sz="2000" b="1" dirty="0" err="1"/>
              <a:t>kullanımının</a:t>
            </a:r>
            <a:r>
              <a:rPr lang="en-US" sz="2000" b="1" dirty="0"/>
              <a:t> </a:t>
            </a:r>
            <a:r>
              <a:rPr lang="en-US" sz="2000" b="1" dirty="0" err="1"/>
              <a:t>desteklendiği</a:t>
            </a:r>
            <a:r>
              <a:rPr lang="en-US" sz="2000" b="1" dirty="0"/>
              <a:t> </a:t>
            </a:r>
            <a:r>
              <a:rPr lang="en-US" sz="2000" b="1" dirty="0" err="1"/>
              <a:t>durumlar</a:t>
            </a:r>
            <a:r>
              <a:rPr lang="en-US" sz="2000" b="1" dirty="0"/>
              <a:t>: </a:t>
            </a:r>
            <a:r>
              <a:rPr lang="en-US" sz="2000" dirty="0" err="1"/>
              <a:t>Kan</a:t>
            </a:r>
            <a:r>
              <a:rPr lang="en-US" sz="2000" dirty="0"/>
              <a:t> </a:t>
            </a:r>
            <a:r>
              <a:rPr lang="en-US" sz="2000" dirty="0" err="1"/>
              <a:t>eozinofili</a:t>
            </a:r>
            <a:r>
              <a:rPr lang="en-US" sz="2000" dirty="0"/>
              <a:t> ≥300/µL, </a:t>
            </a:r>
            <a:r>
              <a:rPr lang="en-US" sz="2000" dirty="0" err="1"/>
              <a:t>sık</a:t>
            </a:r>
            <a:r>
              <a:rPr lang="en-US" sz="2000" dirty="0"/>
              <a:t> </a:t>
            </a:r>
            <a:r>
              <a:rPr lang="en-US" sz="2000" dirty="0" err="1"/>
              <a:t>alevlenme</a:t>
            </a:r>
            <a:r>
              <a:rPr lang="en-US" sz="2000" dirty="0"/>
              <a:t> </a:t>
            </a:r>
            <a:r>
              <a:rPr lang="en-US" sz="2000" dirty="0" err="1"/>
              <a:t>öyküsü</a:t>
            </a:r>
            <a:r>
              <a:rPr lang="en-US" sz="2000" dirty="0"/>
              <a:t>, </a:t>
            </a:r>
            <a:r>
              <a:rPr lang="en-US" sz="2000" dirty="0" err="1"/>
              <a:t>eşlik</a:t>
            </a:r>
            <a:r>
              <a:rPr lang="en-US" sz="2000" dirty="0"/>
              <a:t> </a:t>
            </a:r>
            <a:r>
              <a:rPr lang="en-US" sz="2000" dirty="0" err="1"/>
              <a:t>eden</a:t>
            </a:r>
            <a:r>
              <a:rPr lang="en-US" sz="2000" dirty="0"/>
              <a:t> </a:t>
            </a:r>
            <a:r>
              <a:rPr lang="en-US" sz="2000" dirty="0" err="1"/>
              <a:t>astım</a:t>
            </a:r>
            <a:r>
              <a:rPr lang="en-US" sz="2000" dirty="0"/>
              <a:t> </a:t>
            </a:r>
            <a:r>
              <a:rPr lang="en-US" sz="2000" dirty="0" err="1"/>
              <a:t>öyküsü</a:t>
            </a:r>
            <a:r>
              <a:rPr lang="en-US" sz="2000" dirty="0"/>
              <a:t>.</a:t>
            </a:r>
            <a:endParaRPr lang="tr-TR" sz="2000" dirty="0"/>
          </a:p>
          <a:p>
            <a:r>
              <a:rPr lang="en-US" sz="2000" b="1" dirty="0" err="1"/>
              <a:t>ICS'den</a:t>
            </a:r>
            <a:r>
              <a:rPr lang="en-US" sz="2000" b="1" dirty="0"/>
              <a:t> </a:t>
            </a:r>
            <a:r>
              <a:rPr lang="en-US" sz="2000" b="1" dirty="0" err="1"/>
              <a:t>kaçınılması</a:t>
            </a:r>
            <a:r>
              <a:rPr lang="en-US" sz="2000" b="1" dirty="0"/>
              <a:t> </a:t>
            </a:r>
            <a:r>
              <a:rPr lang="en-US" sz="2000" b="1" dirty="0" err="1"/>
              <a:t>gereken</a:t>
            </a:r>
            <a:r>
              <a:rPr lang="en-US" sz="2000" b="1" dirty="0"/>
              <a:t> </a:t>
            </a:r>
            <a:r>
              <a:rPr lang="en-US" sz="2000" b="1" dirty="0" err="1"/>
              <a:t>durumlar</a:t>
            </a:r>
            <a:r>
              <a:rPr lang="en-US" sz="2000" b="1" dirty="0"/>
              <a:t>: </a:t>
            </a:r>
            <a:r>
              <a:rPr lang="en-US" sz="2000" dirty="0" err="1"/>
              <a:t>Tekrarlayan</a:t>
            </a:r>
            <a:r>
              <a:rPr lang="en-US" sz="2000" dirty="0"/>
              <a:t> </a:t>
            </a:r>
            <a:r>
              <a:rPr lang="en-US" sz="2000" dirty="0" err="1"/>
              <a:t>pnömoni</a:t>
            </a:r>
            <a:r>
              <a:rPr lang="en-US" sz="2000" dirty="0"/>
              <a:t>, </a:t>
            </a:r>
            <a:r>
              <a:rPr lang="en-US" sz="2000" dirty="0" err="1"/>
              <a:t>kan</a:t>
            </a:r>
            <a:r>
              <a:rPr lang="en-US" sz="2000" dirty="0"/>
              <a:t> </a:t>
            </a:r>
            <a:r>
              <a:rPr lang="en-US" sz="2000" dirty="0" err="1"/>
              <a:t>eozinofili</a:t>
            </a:r>
            <a:r>
              <a:rPr lang="en-US" sz="2000" dirty="0"/>
              <a:t> &lt;100/µL, </a:t>
            </a:r>
            <a:r>
              <a:rPr lang="en-US" sz="2000" dirty="0" err="1"/>
              <a:t>mikobakteriyel</a:t>
            </a:r>
            <a:r>
              <a:rPr lang="en-US" sz="2000" dirty="0"/>
              <a:t> </a:t>
            </a:r>
            <a:r>
              <a:rPr lang="en-US" sz="2000" dirty="0" err="1"/>
              <a:t>enfeksiyon</a:t>
            </a:r>
            <a:r>
              <a:rPr lang="en-US" sz="2000" dirty="0"/>
              <a:t> </a:t>
            </a:r>
            <a:r>
              <a:rPr lang="en-US" sz="2000" dirty="0" err="1"/>
              <a:t>öyküsü</a:t>
            </a:r>
            <a:r>
              <a:rPr lang="en-US" sz="2000" dirty="0"/>
              <a:t>.</a:t>
            </a:r>
            <a:endParaRPr lang="tr-TR" sz="2000" dirty="0"/>
          </a:p>
          <a:p>
            <a:endParaRPr lang="tr-TR" dirty="0"/>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2346031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tr-TR" dirty="0" smtClean="0"/>
              <a:t>KOAH Tanım ve Epidemiyoloji</a:t>
            </a:r>
          </a:p>
          <a:p>
            <a:r>
              <a:rPr lang="tr-TR" dirty="0" smtClean="0"/>
              <a:t>Etyoloji ve Risk Faktörleri</a:t>
            </a:r>
          </a:p>
          <a:p>
            <a:r>
              <a:rPr lang="tr-TR" dirty="0" smtClean="0"/>
              <a:t>Patofizyoloji</a:t>
            </a:r>
          </a:p>
          <a:p>
            <a:r>
              <a:rPr lang="tr-TR" dirty="0" smtClean="0"/>
              <a:t>Klinik Bulgular</a:t>
            </a:r>
          </a:p>
          <a:p>
            <a:r>
              <a:rPr lang="tr-TR" dirty="0" smtClean="0"/>
              <a:t>Tanı</a:t>
            </a:r>
          </a:p>
          <a:p>
            <a:r>
              <a:rPr lang="tr-TR" dirty="0" smtClean="0"/>
              <a:t>Tedavi</a:t>
            </a:r>
          </a:p>
          <a:p>
            <a:r>
              <a:rPr lang="tr-TR" dirty="0" smtClean="0"/>
              <a:t>Vaka Örnekleri	</a:t>
            </a:r>
          </a:p>
          <a:p>
            <a:endParaRPr lang="tr-TR" dirty="0" smtClean="0"/>
          </a:p>
        </p:txBody>
      </p:sp>
      <p:sp>
        <p:nvSpPr>
          <p:cNvPr id="2" name="Title 1"/>
          <p:cNvSpPr>
            <a:spLocks noGrp="1"/>
          </p:cNvSpPr>
          <p:nvPr>
            <p:ph type="title"/>
          </p:nvPr>
        </p:nvSpPr>
        <p:spPr/>
        <p:txBody>
          <a:bodyPr/>
          <a:lstStyle/>
          <a:p>
            <a:r>
              <a:rPr lang="tr-TR" dirty="0" smtClean="0"/>
              <a:t>Sunum Planı</a:t>
            </a:r>
            <a:endParaRPr lang="tr-TR" dirty="0"/>
          </a:p>
        </p:txBody>
      </p:sp>
    </p:spTree>
    <p:extLst>
      <p:ext uri="{BB962C8B-B14F-4D97-AF65-F5344CB8AC3E}">
        <p14:creationId xmlns:p14="http://schemas.microsoft.com/office/powerpoint/2010/main" val="408098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err="1"/>
              <a:t>Başlangıç</a:t>
            </a:r>
            <a:r>
              <a:rPr lang="en-US" sz="2000" dirty="0"/>
              <a:t> </a:t>
            </a:r>
            <a:r>
              <a:rPr lang="en-US" sz="2000" dirty="0" err="1"/>
              <a:t>tedavisine</a:t>
            </a:r>
            <a:r>
              <a:rPr lang="en-US" sz="2000" dirty="0"/>
              <a:t> </a:t>
            </a:r>
            <a:r>
              <a:rPr lang="en-US" sz="2000" dirty="0" err="1"/>
              <a:t>cevap</a:t>
            </a:r>
            <a:r>
              <a:rPr lang="en-US" sz="2000" dirty="0"/>
              <a:t> </a:t>
            </a:r>
            <a:r>
              <a:rPr lang="en-US" sz="2000" dirty="0" err="1"/>
              <a:t>yetersizse</a:t>
            </a:r>
            <a:r>
              <a:rPr lang="en-US" sz="2000" dirty="0"/>
              <a:t> </a:t>
            </a:r>
            <a:r>
              <a:rPr lang="en-US" sz="2000" dirty="0" err="1"/>
              <a:t>iki</a:t>
            </a:r>
            <a:r>
              <a:rPr lang="en-US" sz="2000" dirty="0"/>
              <a:t> </a:t>
            </a:r>
            <a:r>
              <a:rPr lang="en-US" sz="2000" dirty="0" err="1"/>
              <a:t>ana</a:t>
            </a:r>
            <a:r>
              <a:rPr lang="en-US" sz="2000" dirty="0"/>
              <a:t> "</a:t>
            </a:r>
            <a:r>
              <a:rPr lang="en-US" sz="2000" dirty="0" err="1"/>
              <a:t>tedavi</a:t>
            </a:r>
            <a:r>
              <a:rPr lang="en-US" sz="2000" dirty="0"/>
              <a:t> </a:t>
            </a:r>
            <a:r>
              <a:rPr lang="en-US" sz="2000" dirty="0" err="1"/>
              <a:t>hedefi</a:t>
            </a:r>
            <a:r>
              <a:rPr lang="en-US" sz="2000" dirty="0"/>
              <a:t>" </a:t>
            </a:r>
            <a:r>
              <a:rPr lang="en-US" sz="2000" dirty="0" err="1"/>
              <a:t>üzerinden</a:t>
            </a:r>
            <a:r>
              <a:rPr lang="en-US" sz="2000" dirty="0"/>
              <a:t> </a:t>
            </a:r>
            <a:r>
              <a:rPr lang="en-US" sz="2000" dirty="0" err="1"/>
              <a:t>ilerlenir</a:t>
            </a:r>
            <a:r>
              <a:rPr lang="en-US" sz="2000" dirty="0"/>
              <a:t>: </a:t>
            </a:r>
            <a:r>
              <a:rPr lang="en-US" sz="2000" dirty="0" err="1"/>
              <a:t>dispne</a:t>
            </a:r>
            <a:r>
              <a:rPr lang="en-US" sz="2000" dirty="0"/>
              <a:t> </a:t>
            </a:r>
            <a:r>
              <a:rPr lang="en-US" sz="2000" dirty="0" err="1"/>
              <a:t>hâkim</a:t>
            </a:r>
            <a:r>
              <a:rPr lang="en-US" sz="2000" dirty="0"/>
              <a:t> </a:t>
            </a:r>
            <a:r>
              <a:rPr lang="en-US" sz="2000" dirty="0" err="1"/>
              <a:t>ise</a:t>
            </a:r>
            <a:r>
              <a:rPr lang="en-US" sz="2000" dirty="0"/>
              <a:t> </a:t>
            </a:r>
            <a:r>
              <a:rPr lang="en-US" sz="2000" dirty="0" err="1"/>
              <a:t>dispne</a:t>
            </a:r>
            <a:r>
              <a:rPr lang="en-US" sz="2000" dirty="0"/>
              <a:t> </a:t>
            </a:r>
            <a:r>
              <a:rPr lang="en-US" sz="2000" dirty="0" err="1"/>
              <a:t>yolu</a:t>
            </a:r>
            <a:r>
              <a:rPr lang="en-US" sz="2000" dirty="0"/>
              <a:t>, </a:t>
            </a:r>
            <a:r>
              <a:rPr lang="en-US" sz="2000" dirty="0" err="1"/>
              <a:t>alevlenmeler</a:t>
            </a:r>
            <a:r>
              <a:rPr lang="en-US" sz="2000" dirty="0"/>
              <a:t> </a:t>
            </a:r>
            <a:r>
              <a:rPr lang="en-US" sz="2000" dirty="0" err="1"/>
              <a:t>hâkim</a:t>
            </a:r>
            <a:r>
              <a:rPr lang="en-US" sz="2000" dirty="0"/>
              <a:t> </a:t>
            </a:r>
            <a:r>
              <a:rPr lang="en-US" sz="2000" dirty="0" err="1"/>
              <a:t>ise</a:t>
            </a:r>
            <a:r>
              <a:rPr lang="en-US" sz="2000" dirty="0"/>
              <a:t> </a:t>
            </a:r>
            <a:r>
              <a:rPr lang="en-US" sz="2000" dirty="0" err="1"/>
              <a:t>alevlenme</a:t>
            </a:r>
            <a:r>
              <a:rPr lang="en-US" sz="2000" dirty="0"/>
              <a:t> </a:t>
            </a:r>
            <a:r>
              <a:rPr lang="en-US" sz="2000" dirty="0" err="1"/>
              <a:t>yolu</a:t>
            </a:r>
            <a:r>
              <a:rPr lang="en-US" sz="2000" dirty="0"/>
              <a:t> </a:t>
            </a:r>
            <a:r>
              <a:rPr lang="en-US" sz="2000" dirty="0" err="1"/>
              <a:t>izlenir</a:t>
            </a:r>
            <a:r>
              <a:rPr lang="en-US" sz="2000" dirty="0"/>
              <a:t>.</a:t>
            </a:r>
            <a:endParaRPr lang="tr-TR" sz="2000" dirty="0"/>
          </a:p>
          <a:p>
            <a:pPr lvl="0"/>
            <a:r>
              <a:rPr lang="en-US" sz="2000" b="1" dirty="0" err="1"/>
              <a:t>Dispne</a:t>
            </a:r>
            <a:r>
              <a:rPr lang="en-US" sz="2000" b="1" dirty="0"/>
              <a:t> </a:t>
            </a:r>
            <a:r>
              <a:rPr lang="en-US" sz="2000" b="1" dirty="0" err="1"/>
              <a:t>hâkimse</a:t>
            </a:r>
            <a:r>
              <a:rPr lang="en-US" sz="2000" b="1" dirty="0"/>
              <a:t>: </a:t>
            </a:r>
            <a:r>
              <a:rPr lang="en-US" sz="2000" dirty="0"/>
              <a:t>LABA </a:t>
            </a:r>
            <a:r>
              <a:rPr lang="en-US" sz="2000" dirty="0" err="1"/>
              <a:t>veya</a:t>
            </a:r>
            <a:r>
              <a:rPr lang="en-US" sz="2000" dirty="0"/>
              <a:t> LAMA </a:t>
            </a:r>
            <a:r>
              <a:rPr lang="en-US" sz="2000" dirty="0" err="1"/>
              <a:t>monoterapideki</a:t>
            </a:r>
            <a:r>
              <a:rPr lang="en-US" sz="2000" dirty="0"/>
              <a:t> hasta </a:t>
            </a:r>
            <a:r>
              <a:rPr lang="en-US" sz="2000" dirty="0" err="1"/>
              <a:t>LABA+LAMA'ya</a:t>
            </a:r>
            <a:r>
              <a:rPr lang="en-US" sz="2000" dirty="0"/>
              <a:t> </a:t>
            </a:r>
            <a:r>
              <a:rPr lang="en-US" sz="2000" dirty="0" err="1"/>
              <a:t>çıkartılır</a:t>
            </a:r>
            <a:r>
              <a:rPr lang="en-US" sz="2000" dirty="0"/>
              <a:t>; inhaler </a:t>
            </a:r>
            <a:r>
              <a:rPr lang="en-US" sz="2000" dirty="0" err="1"/>
              <a:t>tekniği</a:t>
            </a:r>
            <a:r>
              <a:rPr lang="en-US" sz="2000" dirty="0"/>
              <a:t> </a:t>
            </a:r>
            <a:r>
              <a:rPr lang="en-US" sz="2000" dirty="0" err="1"/>
              <a:t>ve</a:t>
            </a:r>
            <a:r>
              <a:rPr lang="en-US" sz="2000" dirty="0"/>
              <a:t> </a:t>
            </a:r>
            <a:r>
              <a:rPr lang="en-US" sz="2000" dirty="0" err="1"/>
              <a:t>cihaz</a:t>
            </a:r>
            <a:r>
              <a:rPr lang="en-US" sz="2000" dirty="0"/>
              <a:t> </a:t>
            </a:r>
            <a:r>
              <a:rPr lang="en-US" sz="2000" dirty="0" err="1"/>
              <a:t>uyumu</a:t>
            </a:r>
            <a:r>
              <a:rPr lang="en-US" sz="2000" dirty="0"/>
              <a:t> </a:t>
            </a:r>
            <a:r>
              <a:rPr lang="en-US" sz="2000" dirty="0" err="1"/>
              <a:t>sorgulanır</a:t>
            </a:r>
            <a:r>
              <a:rPr lang="en-US" sz="2000" dirty="0"/>
              <a:t>, </a:t>
            </a:r>
            <a:r>
              <a:rPr lang="en-US" sz="2000" dirty="0" err="1"/>
              <a:t>eşlik</a:t>
            </a:r>
            <a:r>
              <a:rPr lang="en-US" sz="2000" dirty="0"/>
              <a:t> </a:t>
            </a:r>
            <a:r>
              <a:rPr lang="en-US" sz="2000" dirty="0" err="1"/>
              <a:t>eden</a:t>
            </a:r>
            <a:r>
              <a:rPr lang="en-US" sz="2000" dirty="0"/>
              <a:t> </a:t>
            </a:r>
            <a:r>
              <a:rPr lang="en-US" sz="2000" dirty="0" err="1"/>
              <a:t>hastalıklar</a:t>
            </a:r>
            <a:r>
              <a:rPr lang="en-US" sz="2000" dirty="0"/>
              <a:t> (</a:t>
            </a:r>
            <a:r>
              <a:rPr lang="en-US" sz="2000" dirty="0" err="1"/>
              <a:t>kalp</a:t>
            </a:r>
            <a:r>
              <a:rPr lang="en-US" sz="2000" dirty="0"/>
              <a:t> </a:t>
            </a:r>
            <a:r>
              <a:rPr lang="en-US" sz="2000" dirty="0" err="1"/>
              <a:t>yetmezliği</a:t>
            </a:r>
            <a:r>
              <a:rPr lang="en-US" sz="2000" dirty="0"/>
              <a:t>, </a:t>
            </a:r>
            <a:r>
              <a:rPr lang="en-US" sz="2000" dirty="0" err="1"/>
              <a:t>anemi</a:t>
            </a:r>
            <a:r>
              <a:rPr lang="en-US" sz="2000" dirty="0"/>
              <a:t>, </a:t>
            </a:r>
            <a:r>
              <a:rPr lang="en-US" sz="2000" dirty="0" err="1"/>
              <a:t>depresyon</a:t>
            </a:r>
            <a:r>
              <a:rPr lang="en-US" sz="2000" dirty="0"/>
              <a:t>, </a:t>
            </a:r>
            <a:r>
              <a:rPr lang="en-US" sz="2000" dirty="0" err="1"/>
              <a:t>dekonditisyon</a:t>
            </a:r>
            <a:r>
              <a:rPr lang="en-US" sz="2000" dirty="0"/>
              <a:t>) </a:t>
            </a:r>
            <a:r>
              <a:rPr lang="en-US" sz="2000" dirty="0" err="1"/>
              <a:t>gözden</a:t>
            </a:r>
            <a:r>
              <a:rPr lang="en-US" sz="2000" dirty="0"/>
              <a:t> </a:t>
            </a:r>
            <a:r>
              <a:rPr lang="en-US" sz="2000" dirty="0" err="1"/>
              <a:t>geçirilir</a:t>
            </a:r>
            <a:r>
              <a:rPr lang="en-US" sz="2000" dirty="0"/>
              <a:t>, </a:t>
            </a:r>
            <a:r>
              <a:rPr lang="en-US" sz="2000" dirty="0" err="1"/>
              <a:t>pulmoner</a:t>
            </a:r>
            <a:r>
              <a:rPr lang="en-US" sz="2000" dirty="0"/>
              <a:t> </a:t>
            </a:r>
            <a:r>
              <a:rPr lang="en-US" sz="2000" dirty="0" err="1"/>
              <a:t>rehabilitasyon</a:t>
            </a:r>
            <a:r>
              <a:rPr lang="en-US" sz="2000" dirty="0"/>
              <a:t> </a:t>
            </a:r>
            <a:r>
              <a:rPr lang="en-US" sz="2000" dirty="0" err="1"/>
              <a:t>eklenir</a:t>
            </a:r>
            <a:r>
              <a:rPr lang="en-US" sz="2000" dirty="0"/>
              <a:t>.</a:t>
            </a:r>
            <a:endParaRPr lang="tr-TR" sz="2000" dirty="0"/>
          </a:p>
          <a:p>
            <a:endParaRPr lang="tr-TR" dirty="0"/>
          </a:p>
        </p:txBody>
      </p:sp>
      <p:sp>
        <p:nvSpPr>
          <p:cNvPr id="2" name="Title 1"/>
          <p:cNvSpPr>
            <a:spLocks noGrp="1"/>
          </p:cNvSpPr>
          <p:nvPr>
            <p:ph type="title"/>
          </p:nvPr>
        </p:nvSpPr>
        <p:spPr/>
        <p:txBody>
          <a:bodyPr>
            <a:normAutofit/>
          </a:bodyPr>
          <a:lstStyle/>
          <a:p>
            <a:r>
              <a:rPr lang="en-US" sz="3200" dirty="0" smtClean="0"/>
              <a:t>TEDAV</a:t>
            </a:r>
            <a:r>
              <a:rPr lang="tr-TR" sz="3200" dirty="0" smtClean="0"/>
              <a:t>İ</a:t>
            </a:r>
            <a:r>
              <a:rPr lang="en-US" sz="3200" dirty="0" smtClean="0"/>
              <a:t> CEVAPSIZSA NASIL DEVAM ED</a:t>
            </a:r>
            <a:r>
              <a:rPr lang="tr-TR" sz="3200" dirty="0" smtClean="0"/>
              <a:t>İ</a:t>
            </a:r>
            <a:r>
              <a:rPr lang="en-US" sz="3200" dirty="0" smtClean="0"/>
              <a:t>L</a:t>
            </a:r>
            <a:r>
              <a:rPr lang="tr-TR" sz="3200" dirty="0" smtClean="0"/>
              <a:t>İ</a:t>
            </a:r>
            <a:r>
              <a:rPr lang="en-US" sz="3200" dirty="0" smtClean="0"/>
              <a:t>R?</a:t>
            </a:r>
            <a:endParaRPr lang="tr-TR" sz="3200" dirty="0"/>
          </a:p>
        </p:txBody>
      </p:sp>
    </p:spTree>
    <p:extLst>
      <p:ext uri="{BB962C8B-B14F-4D97-AF65-F5344CB8AC3E}">
        <p14:creationId xmlns:p14="http://schemas.microsoft.com/office/powerpoint/2010/main" val="4901979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000" b="1" dirty="0" err="1"/>
              <a:t>Alevlenmeler</a:t>
            </a:r>
            <a:r>
              <a:rPr lang="en-US" sz="2000" b="1" dirty="0"/>
              <a:t> </a:t>
            </a:r>
            <a:r>
              <a:rPr lang="en-US" sz="2000" b="1" dirty="0" err="1"/>
              <a:t>hâkimse</a:t>
            </a:r>
            <a:r>
              <a:rPr lang="en-US" sz="2000" b="1" dirty="0"/>
              <a:t>: </a:t>
            </a:r>
            <a:r>
              <a:rPr lang="en-US" sz="2000" dirty="0"/>
              <a:t>LABA </a:t>
            </a:r>
            <a:r>
              <a:rPr lang="en-US" sz="2000" dirty="0" err="1"/>
              <a:t>veya</a:t>
            </a:r>
            <a:r>
              <a:rPr lang="en-US" sz="2000" dirty="0"/>
              <a:t> LAMA → LABA+LAMA; LABA+LAMA </a:t>
            </a:r>
            <a:r>
              <a:rPr lang="en-US" sz="2000" dirty="0" err="1"/>
              <a:t>tedavisi</a:t>
            </a:r>
            <a:r>
              <a:rPr lang="en-US" sz="2000" dirty="0"/>
              <a:t> </a:t>
            </a:r>
            <a:r>
              <a:rPr lang="en-US" sz="2000" dirty="0" err="1"/>
              <a:t>altında</a:t>
            </a:r>
            <a:r>
              <a:rPr lang="en-US" sz="2000" dirty="0"/>
              <a:t> </a:t>
            </a:r>
            <a:r>
              <a:rPr lang="en-US" sz="2000" dirty="0" err="1"/>
              <a:t>alevlenme</a:t>
            </a:r>
            <a:r>
              <a:rPr lang="en-US" sz="2000" dirty="0"/>
              <a:t> </a:t>
            </a:r>
            <a:r>
              <a:rPr lang="en-US" sz="2000" dirty="0" err="1"/>
              <a:t>devam</a:t>
            </a:r>
            <a:r>
              <a:rPr lang="en-US" sz="2000" dirty="0"/>
              <a:t> </a:t>
            </a:r>
            <a:r>
              <a:rPr lang="en-US" sz="2000" dirty="0" err="1"/>
              <a:t>ederse</a:t>
            </a:r>
            <a:r>
              <a:rPr lang="en-US" sz="2000" dirty="0"/>
              <a:t> </a:t>
            </a:r>
            <a:r>
              <a:rPr lang="en-US" sz="2000" dirty="0" err="1"/>
              <a:t>eozinofil</a:t>
            </a:r>
            <a:r>
              <a:rPr lang="en-US" sz="2000" dirty="0"/>
              <a:t> ≥100/µL </a:t>
            </a:r>
            <a:r>
              <a:rPr lang="en-US" sz="2000" dirty="0" err="1"/>
              <a:t>ise</a:t>
            </a:r>
            <a:r>
              <a:rPr lang="en-US" sz="2000" dirty="0"/>
              <a:t> </a:t>
            </a:r>
            <a:r>
              <a:rPr lang="en-US" sz="2000" dirty="0" err="1"/>
              <a:t>üçlü</a:t>
            </a:r>
            <a:r>
              <a:rPr lang="en-US" sz="2000" dirty="0"/>
              <a:t> </a:t>
            </a:r>
            <a:r>
              <a:rPr lang="en-US" sz="2000" dirty="0" err="1"/>
              <a:t>tedaviye</a:t>
            </a:r>
            <a:r>
              <a:rPr lang="en-US" sz="2000" dirty="0"/>
              <a:t> (LABA+LAMA+ICS) </a:t>
            </a:r>
            <a:r>
              <a:rPr lang="en-US" sz="2000" dirty="0" err="1"/>
              <a:t>geçilir</a:t>
            </a:r>
            <a:r>
              <a:rPr lang="en-US" sz="2000" dirty="0"/>
              <a:t>. </a:t>
            </a:r>
            <a:r>
              <a:rPr lang="en-US" sz="2000" dirty="0" err="1"/>
              <a:t>Eozinofil</a:t>
            </a:r>
            <a:r>
              <a:rPr lang="en-US" sz="2000" dirty="0"/>
              <a:t> &lt;100/µL </a:t>
            </a:r>
            <a:r>
              <a:rPr lang="en-US" sz="2000" dirty="0" err="1"/>
              <a:t>olan</a:t>
            </a:r>
            <a:r>
              <a:rPr lang="en-US" sz="2000" dirty="0"/>
              <a:t> </a:t>
            </a:r>
            <a:r>
              <a:rPr lang="en-US" sz="2000" dirty="0" err="1"/>
              <a:t>ve</a:t>
            </a:r>
            <a:r>
              <a:rPr lang="en-US" sz="2000" dirty="0"/>
              <a:t> </a:t>
            </a:r>
            <a:r>
              <a:rPr lang="en-US" sz="2000" dirty="0" err="1"/>
              <a:t>sigara</a:t>
            </a:r>
            <a:r>
              <a:rPr lang="en-US" sz="2000" dirty="0"/>
              <a:t> </a:t>
            </a:r>
            <a:r>
              <a:rPr lang="en-US" sz="2000" dirty="0" err="1"/>
              <a:t>içmeyenlerde</a:t>
            </a:r>
            <a:r>
              <a:rPr lang="en-US" sz="2000" dirty="0"/>
              <a:t> </a:t>
            </a:r>
            <a:r>
              <a:rPr lang="en-US" sz="2000" dirty="0" err="1"/>
              <a:t>azitromisin</a:t>
            </a:r>
            <a:r>
              <a:rPr lang="en-US" sz="2000" dirty="0"/>
              <a:t> (</a:t>
            </a:r>
            <a:r>
              <a:rPr lang="en-US" sz="2000" dirty="0" err="1"/>
              <a:t>özellikle</a:t>
            </a:r>
            <a:r>
              <a:rPr lang="en-US" sz="2000" dirty="0"/>
              <a:t> </a:t>
            </a:r>
            <a:r>
              <a:rPr lang="en-US" sz="2000" dirty="0" err="1"/>
              <a:t>eski</a:t>
            </a:r>
            <a:r>
              <a:rPr lang="en-US" sz="2000" dirty="0"/>
              <a:t> </a:t>
            </a:r>
            <a:r>
              <a:rPr lang="en-US" sz="2000" dirty="0" err="1"/>
              <a:t>sigara</a:t>
            </a:r>
            <a:r>
              <a:rPr lang="en-US" sz="2000" dirty="0"/>
              <a:t> </a:t>
            </a:r>
            <a:r>
              <a:rPr lang="en-US" sz="2000" dirty="0" err="1"/>
              <a:t>içicileri</a:t>
            </a:r>
            <a:r>
              <a:rPr lang="en-US" sz="2000" dirty="0"/>
              <a:t>); </a:t>
            </a:r>
            <a:r>
              <a:rPr lang="en-US" sz="2000" dirty="0" err="1"/>
              <a:t>kronik</a:t>
            </a:r>
            <a:r>
              <a:rPr lang="en-US" sz="2000" dirty="0"/>
              <a:t> </a:t>
            </a:r>
            <a:r>
              <a:rPr lang="en-US" sz="2000" dirty="0" err="1"/>
              <a:t>bronşit</a:t>
            </a:r>
            <a:r>
              <a:rPr lang="en-US" sz="2000" dirty="0"/>
              <a:t>  </a:t>
            </a:r>
            <a:r>
              <a:rPr lang="en-US" sz="2000" dirty="0" err="1"/>
              <a:t>varsa</a:t>
            </a:r>
            <a:r>
              <a:rPr lang="en-US" sz="2000" dirty="0"/>
              <a:t> </a:t>
            </a:r>
            <a:r>
              <a:rPr lang="en-US" sz="2000" dirty="0" err="1"/>
              <a:t>roflumilast</a:t>
            </a:r>
            <a:r>
              <a:rPr lang="en-US" sz="2000" dirty="0"/>
              <a:t> </a:t>
            </a:r>
            <a:r>
              <a:rPr lang="en-US" sz="2000" dirty="0" err="1"/>
              <a:t>eklenebilir</a:t>
            </a:r>
            <a:r>
              <a:rPr lang="en-US" sz="2000" dirty="0"/>
              <a:t>.</a:t>
            </a:r>
            <a:endParaRPr lang="tr-TR" sz="2000" dirty="0"/>
          </a:p>
          <a:p>
            <a:endParaRPr lang="tr-TR" dirty="0"/>
          </a:p>
        </p:txBody>
      </p:sp>
      <p:sp>
        <p:nvSpPr>
          <p:cNvPr id="3" name="Footer Placeholder 2"/>
          <p:cNvSpPr>
            <a:spLocks noGrp="1"/>
          </p:cNvSpPr>
          <p:nvPr>
            <p:ph type="ftr" sz="quarter" idx="11"/>
          </p:nvPr>
        </p:nvSpPr>
        <p:spPr/>
        <p:txBody>
          <a:bodyPr/>
          <a:lstStyle/>
          <a:p>
            <a:endParaRPr lang="tr-TR"/>
          </a:p>
        </p:txBody>
      </p:sp>
      <p:sp>
        <p:nvSpPr>
          <p:cNvPr id="4" name="Title 3"/>
          <p:cNvSpPr>
            <a:spLocks noGrp="1"/>
          </p:cNvSpPr>
          <p:nvPr>
            <p:ph type="title"/>
          </p:nvPr>
        </p:nvSpPr>
        <p:spPr/>
        <p:txBody>
          <a:bodyPr/>
          <a:lstStyle/>
          <a:p>
            <a:endParaRPr lang="tr-TR"/>
          </a:p>
        </p:txBody>
      </p:sp>
    </p:spTree>
    <p:extLst>
      <p:ext uri="{BB962C8B-B14F-4D97-AF65-F5344CB8AC3E}">
        <p14:creationId xmlns:p14="http://schemas.microsoft.com/office/powerpoint/2010/main" val="1793883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smtClean="0"/>
              <a:t>14 </a:t>
            </a:r>
            <a:r>
              <a:rPr lang="en-US" sz="2000" dirty="0" err="1"/>
              <a:t>günden</a:t>
            </a:r>
            <a:r>
              <a:rPr lang="en-US" sz="2000" dirty="0"/>
              <a:t> </a:t>
            </a:r>
            <a:r>
              <a:rPr lang="en-US" sz="2000" dirty="0" err="1"/>
              <a:t>kısa</a:t>
            </a:r>
            <a:r>
              <a:rPr lang="en-US" sz="2000" dirty="0"/>
              <a:t> </a:t>
            </a:r>
            <a:r>
              <a:rPr lang="en-US" sz="2000" dirty="0" err="1"/>
              <a:t>sürede</a:t>
            </a:r>
            <a:r>
              <a:rPr lang="en-US" sz="2000" dirty="0"/>
              <a:t> </a:t>
            </a:r>
            <a:r>
              <a:rPr lang="en-US" sz="2000" dirty="0" err="1"/>
              <a:t>gelişen</a:t>
            </a:r>
            <a:r>
              <a:rPr lang="en-US" sz="2000" dirty="0"/>
              <a:t>, </a:t>
            </a:r>
            <a:r>
              <a:rPr lang="en-US" sz="2000" dirty="0" err="1"/>
              <a:t>dispne</a:t>
            </a:r>
            <a:r>
              <a:rPr lang="en-US" sz="2000" dirty="0"/>
              <a:t> </a:t>
            </a:r>
            <a:r>
              <a:rPr lang="en-US" sz="2000" dirty="0" err="1"/>
              <a:t>ve</a:t>
            </a:r>
            <a:r>
              <a:rPr lang="en-US" sz="2000" dirty="0"/>
              <a:t>/</a:t>
            </a:r>
            <a:r>
              <a:rPr lang="en-US" sz="2000" dirty="0" err="1"/>
              <a:t>veya</a:t>
            </a:r>
            <a:r>
              <a:rPr lang="en-US" sz="2000" dirty="0"/>
              <a:t> </a:t>
            </a:r>
            <a:r>
              <a:rPr lang="en-US" sz="2000" dirty="0" err="1"/>
              <a:t>öksürük</a:t>
            </a:r>
            <a:r>
              <a:rPr lang="en-US" sz="2000" dirty="0"/>
              <a:t> </a:t>
            </a:r>
            <a:r>
              <a:rPr lang="en-US" sz="2000" dirty="0" err="1"/>
              <a:t>ve</a:t>
            </a:r>
            <a:r>
              <a:rPr lang="en-US" sz="2000" dirty="0"/>
              <a:t> </a:t>
            </a:r>
            <a:r>
              <a:rPr lang="en-US" sz="2000" dirty="0" err="1"/>
              <a:t>balgamda</a:t>
            </a:r>
            <a:r>
              <a:rPr lang="en-US" sz="2000" dirty="0"/>
              <a:t> </a:t>
            </a:r>
            <a:r>
              <a:rPr lang="en-US" sz="2000" dirty="0" err="1"/>
              <a:t>kötüleşme</a:t>
            </a:r>
            <a:r>
              <a:rPr lang="en-US" sz="2000" dirty="0"/>
              <a:t> </a:t>
            </a:r>
            <a:r>
              <a:rPr lang="en-US" sz="2000" dirty="0" err="1"/>
              <a:t>ile</a:t>
            </a:r>
            <a:r>
              <a:rPr lang="en-US" sz="2000" dirty="0"/>
              <a:t> </a:t>
            </a:r>
            <a:r>
              <a:rPr lang="en-US" sz="2000" dirty="0" err="1"/>
              <a:t>karakterize</a:t>
            </a:r>
            <a:r>
              <a:rPr lang="en-US" sz="2000" dirty="0"/>
              <a:t>, </a:t>
            </a:r>
            <a:r>
              <a:rPr lang="en-US" sz="2000" dirty="0" err="1"/>
              <a:t>çoğunlukla</a:t>
            </a:r>
            <a:r>
              <a:rPr lang="en-US" sz="2000" dirty="0"/>
              <a:t> </a:t>
            </a:r>
            <a:r>
              <a:rPr lang="en-US" sz="2000" dirty="0" err="1"/>
              <a:t>taşipne</a:t>
            </a:r>
            <a:r>
              <a:rPr lang="en-US" sz="2000" dirty="0"/>
              <a:t> </a:t>
            </a:r>
            <a:r>
              <a:rPr lang="en-US" sz="2000" dirty="0" err="1"/>
              <a:t>ve</a:t>
            </a:r>
            <a:r>
              <a:rPr lang="en-US" sz="2000" dirty="0"/>
              <a:t>/</a:t>
            </a:r>
            <a:r>
              <a:rPr lang="en-US" sz="2000" dirty="0" err="1"/>
              <a:t>veya</a:t>
            </a:r>
            <a:r>
              <a:rPr lang="en-US" sz="2000" dirty="0"/>
              <a:t> </a:t>
            </a:r>
            <a:r>
              <a:rPr lang="en-US" sz="2000" dirty="0" err="1"/>
              <a:t>taşikardinin</a:t>
            </a:r>
            <a:r>
              <a:rPr lang="en-US" sz="2000" dirty="0"/>
              <a:t> </a:t>
            </a:r>
            <a:r>
              <a:rPr lang="en-US" sz="2000" dirty="0" err="1"/>
              <a:t>eşlik</a:t>
            </a:r>
            <a:r>
              <a:rPr lang="en-US" sz="2000" dirty="0"/>
              <a:t> </a:t>
            </a:r>
            <a:r>
              <a:rPr lang="en-US" sz="2000" dirty="0" err="1"/>
              <a:t>ettiği</a:t>
            </a:r>
            <a:r>
              <a:rPr lang="en-US" sz="2000" dirty="0"/>
              <a:t>, </a:t>
            </a:r>
            <a:r>
              <a:rPr lang="en-US" sz="2000" dirty="0" err="1"/>
              <a:t>çevresel</a:t>
            </a:r>
            <a:r>
              <a:rPr lang="en-US" sz="2000" dirty="0"/>
              <a:t> </a:t>
            </a:r>
            <a:r>
              <a:rPr lang="en-US" sz="2000" dirty="0" err="1"/>
              <a:t>maruziyet</a:t>
            </a:r>
            <a:r>
              <a:rPr lang="en-US" sz="2000" dirty="0"/>
              <a:t>, </a:t>
            </a:r>
            <a:r>
              <a:rPr lang="en-US" sz="2000" dirty="0" err="1"/>
              <a:t>enfeksiyon</a:t>
            </a:r>
            <a:r>
              <a:rPr lang="en-US" sz="2000" dirty="0"/>
              <a:t> </a:t>
            </a:r>
            <a:r>
              <a:rPr lang="en-US" sz="2000" dirty="0" err="1"/>
              <a:t>veya</a:t>
            </a:r>
            <a:r>
              <a:rPr lang="en-US" sz="2000" dirty="0"/>
              <a:t> </a:t>
            </a:r>
            <a:r>
              <a:rPr lang="en-US" sz="2000" dirty="0" err="1"/>
              <a:t>başka</a:t>
            </a:r>
            <a:r>
              <a:rPr lang="en-US" sz="2000" dirty="0"/>
              <a:t> </a:t>
            </a:r>
            <a:r>
              <a:rPr lang="en-US" sz="2000" dirty="0" err="1"/>
              <a:t>bir</a:t>
            </a:r>
            <a:r>
              <a:rPr lang="en-US" sz="2000" dirty="0"/>
              <a:t> </a:t>
            </a:r>
            <a:r>
              <a:rPr lang="en-US" sz="2000" dirty="0" err="1"/>
              <a:t>akciğer</a:t>
            </a:r>
            <a:r>
              <a:rPr lang="en-US" sz="2000" dirty="0"/>
              <a:t> </a:t>
            </a:r>
            <a:r>
              <a:rPr lang="en-US" sz="2000" dirty="0" err="1"/>
              <a:t>hastalığına</a:t>
            </a:r>
            <a:r>
              <a:rPr lang="en-US" sz="2000" dirty="0"/>
              <a:t> </a:t>
            </a:r>
            <a:r>
              <a:rPr lang="en-US" sz="2000" dirty="0" err="1"/>
              <a:t>bağlı</a:t>
            </a:r>
            <a:r>
              <a:rPr lang="en-US" sz="2000" dirty="0"/>
              <a:t> </a:t>
            </a:r>
            <a:r>
              <a:rPr lang="en-US" sz="2000" dirty="0" err="1"/>
              <a:t>lokal</a:t>
            </a:r>
            <a:r>
              <a:rPr lang="en-US" sz="2000" dirty="0"/>
              <a:t>/</a:t>
            </a:r>
            <a:r>
              <a:rPr lang="en-US" sz="2000" dirty="0" err="1"/>
              <a:t>sistemik</a:t>
            </a:r>
            <a:r>
              <a:rPr lang="en-US" sz="2000" dirty="0"/>
              <a:t> </a:t>
            </a:r>
            <a:r>
              <a:rPr lang="en-US" sz="2000" dirty="0" err="1"/>
              <a:t>inflamasyonun</a:t>
            </a:r>
            <a:r>
              <a:rPr lang="en-US" sz="2000" dirty="0"/>
              <a:t> </a:t>
            </a:r>
            <a:r>
              <a:rPr lang="en-US" sz="2000" dirty="0" err="1"/>
              <a:t>arttığı</a:t>
            </a:r>
            <a:r>
              <a:rPr lang="en-US" sz="2000" dirty="0"/>
              <a:t> </a:t>
            </a:r>
            <a:r>
              <a:rPr lang="en-US" sz="2000" dirty="0" err="1"/>
              <a:t>akut</a:t>
            </a:r>
            <a:r>
              <a:rPr lang="en-US" sz="2000" dirty="0"/>
              <a:t> </a:t>
            </a:r>
            <a:r>
              <a:rPr lang="en-US" sz="2000" dirty="0" err="1"/>
              <a:t>olaydır</a:t>
            </a:r>
            <a:r>
              <a:rPr lang="en-US" sz="2000" dirty="0" smtClean="0"/>
              <a:t>.</a:t>
            </a:r>
            <a:endParaRPr lang="tr-TR" sz="2000" dirty="0"/>
          </a:p>
          <a:p>
            <a:endParaRPr lang="tr-TR" dirty="0"/>
          </a:p>
        </p:txBody>
      </p:sp>
      <p:sp>
        <p:nvSpPr>
          <p:cNvPr id="2" name="Title 1"/>
          <p:cNvSpPr>
            <a:spLocks noGrp="1"/>
          </p:cNvSpPr>
          <p:nvPr>
            <p:ph type="title"/>
          </p:nvPr>
        </p:nvSpPr>
        <p:spPr/>
        <p:txBody>
          <a:bodyPr/>
          <a:lstStyle/>
          <a:p>
            <a:r>
              <a:rPr lang="en-US" dirty="0" smtClean="0"/>
              <a:t>KOAH ALEVLENMES</a:t>
            </a:r>
            <a:r>
              <a:rPr lang="tr-TR" dirty="0" smtClean="0"/>
              <a:t>İ</a:t>
            </a:r>
            <a:r>
              <a:rPr lang="en-US" dirty="0" smtClean="0"/>
              <a:t> </a:t>
            </a:r>
            <a:endParaRPr lang="tr-TR" dirty="0"/>
          </a:p>
        </p:txBody>
      </p:sp>
    </p:spTree>
    <p:extLst>
      <p:ext uri="{BB962C8B-B14F-4D97-AF65-F5344CB8AC3E}">
        <p14:creationId xmlns:p14="http://schemas.microsoft.com/office/powerpoint/2010/main" val="9865011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829" y="476672"/>
            <a:ext cx="8229600" cy="4525963"/>
          </a:xfrm>
        </p:spPr>
        <p:txBody>
          <a:bodyPr>
            <a:normAutofit/>
          </a:bodyPr>
          <a:lstStyle/>
          <a:p>
            <a:r>
              <a:rPr lang="en-US" sz="2000" b="1" dirty="0"/>
              <a:t>Roma </a:t>
            </a:r>
            <a:r>
              <a:rPr lang="en-US" sz="2000" b="1" dirty="0" err="1" smtClean="0"/>
              <a:t>Sınıflaması</a:t>
            </a:r>
            <a:r>
              <a:rPr lang="tr-TR" sz="2000" b="1" dirty="0" smtClean="0"/>
              <a:t>: </a:t>
            </a:r>
            <a:r>
              <a:rPr lang="en-US" sz="2000" dirty="0" err="1" smtClean="0"/>
              <a:t>Hastanın</a:t>
            </a:r>
            <a:r>
              <a:rPr lang="en-US" sz="2000" dirty="0" smtClean="0"/>
              <a:t> </a:t>
            </a:r>
            <a:r>
              <a:rPr lang="en-US" sz="2000" dirty="0" err="1"/>
              <a:t>başvuru</a:t>
            </a:r>
            <a:r>
              <a:rPr lang="en-US" sz="2000" dirty="0"/>
              <a:t> </a:t>
            </a:r>
            <a:r>
              <a:rPr lang="en-US" sz="2000" dirty="0" err="1"/>
              <a:t>anındaki</a:t>
            </a:r>
            <a:r>
              <a:rPr lang="en-US" sz="2000" dirty="0"/>
              <a:t> </a:t>
            </a:r>
            <a:r>
              <a:rPr lang="en-US" sz="2000" dirty="0" err="1"/>
              <a:t>klinik</a:t>
            </a:r>
            <a:r>
              <a:rPr lang="en-US" sz="2000" dirty="0"/>
              <a:t> </a:t>
            </a:r>
            <a:r>
              <a:rPr lang="en-US" sz="2000" dirty="0" err="1"/>
              <a:t>ve</a:t>
            </a:r>
            <a:r>
              <a:rPr lang="en-US" sz="2000" dirty="0"/>
              <a:t> </a:t>
            </a:r>
            <a:r>
              <a:rPr lang="en-US" sz="2000" dirty="0" err="1"/>
              <a:t>laboratuvar</a:t>
            </a:r>
            <a:r>
              <a:rPr lang="en-US" sz="2000" dirty="0"/>
              <a:t> </a:t>
            </a:r>
            <a:r>
              <a:rPr lang="en-US" sz="2000" dirty="0" err="1"/>
              <a:t>bulgularına</a:t>
            </a:r>
            <a:r>
              <a:rPr lang="en-US" sz="2000" dirty="0"/>
              <a:t> </a:t>
            </a:r>
            <a:r>
              <a:rPr lang="en-US" sz="2000" dirty="0" err="1"/>
              <a:t>dayanır</a:t>
            </a:r>
            <a:r>
              <a:rPr lang="en-US" sz="2000" dirty="0"/>
              <a:t>, </a:t>
            </a:r>
            <a:r>
              <a:rPr lang="en-US" sz="2000" dirty="0" err="1"/>
              <a:t>mortalite</a:t>
            </a:r>
            <a:r>
              <a:rPr lang="en-US" sz="2000" dirty="0"/>
              <a:t> </a:t>
            </a:r>
            <a:r>
              <a:rPr lang="en-US" sz="2000" dirty="0" err="1"/>
              <a:t>öngörmede</a:t>
            </a:r>
            <a:r>
              <a:rPr lang="en-US" sz="2000" dirty="0"/>
              <a:t> </a:t>
            </a:r>
            <a:r>
              <a:rPr lang="en-US" sz="2000" dirty="0" err="1"/>
              <a:t>başarılıdır</a:t>
            </a:r>
            <a:r>
              <a:rPr lang="en-US" sz="2000" dirty="0"/>
              <a:t>:</a:t>
            </a:r>
            <a:endParaRPr lang="tr-TR" sz="2000" dirty="0"/>
          </a:p>
          <a:p>
            <a:endParaRPr lang="tr-TR" dirty="0"/>
          </a:p>
        </p:txBody>
      </p:sp>
      <p:pic>
        <p:nvPicPr>
          <p:cNvPr id="4" name="İçerik Yer Tutucusu 3" descr="metin, ekran görüntüsü, yazı tipi, sayı, numara içeren bir resim&#10;&#10;Açıklama otomatik olarak oluşturuldu">
            <a:extLst>
              <a:ext uri="{FF2B5EF4-FFF2-40B4-BE49-F238E27FC236}">
                <a16:creationId xmlns:a16="http://schemas.microsoft.com/office/drawing/2014/main" xmlns="" id="{7E74B0C8-3C3F-8CA4-D0EE-3829A29770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844824"/>
            <a:ext cx="7986110" cy="448808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047869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sz="2000" dirty="0" err="1" smtClean="0"/>
              <a:t>Pnömoni</a:t>
            </a:r>
            <a:r>
              <a:rPr lang="en-US" sz="2000" dirty="0" smtClean="0"/>
              <a:t> </a:t>
            </a:r>
            <a:endParaRPr lang="tr-TR" sz="2000" dirty="0" smtClean="0"/>
          </a:p>
          <a:p>
            <a:pPr lvl="0"/>
            <a:r>
              <a:rPr lang="en-US" sz="2000" dirty="0" err="1" smtClean="0"/>
              <a:t>Pulmoner</a:t>
            </a:r>
            <a:r>
              <a:rPr lang="en-US" sz="2000" dirty="0" smtClean="0"/>
              <a:t> </a:t>
            </a:r>
            <a:r>
              <a:rPr lang="en-US" sz="2000" dirty="0"/>
              <a:t>emboli </a:t>
            </a:r>
            <a:endParaRPr lang="tr-TR" sz="2000" dirty="0" smtClean="0"/>
          </a:p>
          <a:p>
            <a:pPr lvl="0"/>
            <a:r>
              <a:rPr lang="en-US" sz="2000" dirty="0" err="1" smtClean="0"/>
              <a:t>Pnömotoraks</a:t>
            </a:r>
            <a:r>
              <a:rPr lang="en-US" sz="2000" dirty="0" smtClean="0"/>
              <a:t> </a:t>
            </a:r>
            <a:endParaRPr lang="tr-TR" sz="2000" dirty="0" smtClean="0"/>
          </a:p>
          <a:p>
            <a:pPr lvl="0"/>
            <a:r>
              <a:rPr lang="en-US" sz="2000" dirty="0" err="1" smtClean="0"/>
              <a:t>Konjestif</a:t>
            </a:r>
            <a:r>
              <a:rPr lang="en-US" sz="2000" dirty="0" smtClean="0"/>
              <a:t> </a:t>
            </a:r>
            <a:r>
              <a:rPr lang="en-US" sz="2000" dirty="0" err="1"/>
              <a:t>kalp</a:t>
            </a:r>
            <a:r>
              <a:rPr lang="en-US" sz="2000" dirty="0"/>
              <a:t> </a:t>
            </a:r>
            <a:r>
              <a:rPr lang="en-US" sz="2000" dirty="0" err="1"/>
              <a:t>yetmezliği</a:t>
            </a:r>
            <a:r>
              <a:rPr lang="en-US" sz="2000" dirty="0"/>
              <a:t> </a:t>
            </a:r>
            <a:r>
              <a:rPr lang="en-US" sz="2000" dirty="0" err="1"/>
              <a:t>alevlenmesi</a:t>
            </a:r>
            <a:r>
              <a:rPr lang="en-US" sz="2000" dirty="0"/>
              <a:t> </a:t>
            </a:r>
            <a:endParaRPr lang="tr-TR" sz="2000" dirty="0" smtClean="0"/>
          </a:p>
          <a:p>
            <a:pPr lvl="0"/>
            <a:r>
              <a:rPr lang="en-US" sz="2000" dirty="0" err="1" smtClean="0"/>
              <a:t>Akut</a:t>
            </a:r>
            <a:r>
              <a:rPr lang="en-US" sz="2000" dirty="0" smtClean="0"/>
              <a:t> </a:t>
            </a:r>
            <a:r>
              <a:rPr lang="en-US" sz="2000" dirty="0" err="1"/>
              <a:t>koroner</a:t>
            </a:r>
            <a:r>
              <a:rPr lang="en-US" sz="2000" dirty="0"/>
              <a:t> </a:t>
            </a:r>
            <a:r>
              <a:rPr lang="en-US" sz="2000" dirty="0" err="1"/>
              <a:t>sendrom</a:t>
            </a:r>
            <a:r>
              <a:rPr lang="en-US" sz="2000" dirty="0"/>
              <a:t>.</a:t>
            </a:r>
            <a:endParaRPr lang="tr-TR" sz="2000" dirty="0"/>
          </a:p>
          <a:p>
            <a:pPr lvl="0"/>
            <a:r>
              <a:rPr lang="en-US" sz="2000" dirty="0" err="1" smtClean="0"/>
              <a:t>Aritmi</a:t>
            </a:r>
            <a:endParaRPr lang="tr-TR" dirty="0"/>
          </a:p>
        </p:txBody>
      </p:sp>
      <p:sp>
        <p:nvSpPr>
          <p:cNvPr id="2" name="Title 1"/>
          <p:cNvSpPr>
            <a:spLocks noGrp="1"/>
          </p:cNvSpPr>
          <p:nvPr>
            <p:ph type="title"/>
          </p:nvPr>
        </p:nvSpPr>
        <p:spPr/>
        <p:txBody>
          <a:bodyPr>
            <a:normAutofit/>
          </a:bodyPr>
          <a:lstStyle/>
          <a:p>
            <a:r>
              <a:rPr lang="en-US" sz="3600" dirty="0" smtClean="0"/>
              <a:t>AYIRICI TANI </a:t>
            </a:r>
            <a:endParaRPr lang="tr-TR" sz="3600" dirty="0"/>
          </a:p>
        </p:txBody>
      </p:sp>
    </p:spTree>
    <p:extLst>
      <p:ext uri="{BB962C8B-B14F-4D97-AF65-F5344CB8AC3E}">
        <p14:creationId xmlns:p14="http://schemas.microsoft.com/office/powerpoint/2010/main" val="41890096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lvl="0"/>
            <a:r>
              <a:rPr lang="en-US" b="1" dirty="0" err="1"/>
              <a:t>Kısa</a:t>
            </a:r>
            <a:r>
              <a:rPr lang="en-US" b="1" dirty="0"/>
              <a:t> </a:t>
            </a:r>
            <a:r>
              <a:rPr lang="en-US" b="1" dirty="0" err="1"/>
              <a:t>etkili</a:t>
            </a:r>
            <a:r>
              <a:rPr lang="en-US" b="1" dirty="0"/>
              <a:t> </a:t>
            </a:r>
            <a:r>
              <a:rPr lang="en-US" b="1" dirty="0" err="1"/>
              <a:t>bronkodilatörler</a:t>
            </a:r>
            <a:r>
              <a:rPr lang="en-US" b="1" dirty="0"/>
              <a:t>: </a:t>
            </a:r>
            <a:r>
              <a:rPr lang="en-US" dirty="0"/>
              <a:t>SABA ± SAMA (</a:t>
            </a:r>
            <a:r>
              <a:rPr lang="en-US" dirty="0" err="1"/>
              <a:t>örn</a:t>
            </a:r>
            <a:r>
              <a:rPr lang="en-US" dirty="0"/>
              <a:t>. salbutamol ± ipratropium), </a:t>
            </a:r>
            <a:r>
              <a:rPr lang="en-US" dirty="0" err="1"/>
              <a:t>nebülizatör</a:t>
            </a:r>
            <a:r>
              <a:rPr lang="en-US" dirty="0"/>
              <a:t> </a:t>
            </a:r>
            <a:r>
              <a:rPr lang="en-US" dirty="0" err="1"/>
              <a:t>veya</a:t>
            </a:r>
            <a:r>
              <a:rPr lang="en-US" dirty="0"/>
              <a:t> </a:t>
            </a:r>
            <a:r>
              <a:rPr lang="en-US" dirty="0" err="1"/>
              <a:t>ölçülü</a:t>
            </a:r>
            <a:r>
              <a:rPr lang="en-US" dirty="0"/>
              <a:t> </a:t>
            </a:r>
            <a:r>
              <a:rPr lang="en-US" dirty="0" err="1"/>
              <a:t>doz</a:t>
            </a:r>
            <a:r>
              <a:rPr lang="en-US" dirty="0"/>
              <a:t> inhaler + spacer </a:t>
            </a:r>
            <a:r>
              <a:rPr lang="en-US" dirty="0" err="1"/>
              <a:t>ile</a:t>
            </a:r>
            <a:r>
              <a:rPr lang="en-US" dirty="0"/>
              <a:t> </a:t>
            </a:r>
            <a:r>
              <a:rPr lang="en-US" dirty="0" err="1"/>
              <a:t>sık</a:t>
            </a:r>
            <a:r>
              <a:rPr lang="en-US" dirty="0"/>
              <a:t> </a:t>
            </a:r>
            <a:r>
              <a:rPr lang="en-US" dirty="0" err="1"/>
              <a:t>dozlarda</a:t>
            </a:r>
            <a:r>
              <a:rPr lang="en-US" dirty="0"/>
              <a:t> (</a:t>
            </a:r>
            <a:r>
              <a:rPr lang="en-US" dirty="0" err="1"/>
              <a:t>örn</a:t>
            </a:r>
            <a:r>
              <a:rPr lang="en-US" dirty="0"/>
              <a:t>. her 1-4 </a:t>
            </a:r>
            <a:r>
              <a:rPr lang="en-US" dirty="0" err="1"/>
              <a:t>saatte</a:t>
            </a:r>
            <a:r>
              <a:rPr lang="en-US" dirty="0"/>
              <a:t> </a:t>
            </a:r>
            <a:r>
              <a:rPr lang="en-US" dirty="0" err="1"/>
              <a:t>bir</a:t>
            </a:r>
            <a:r>
              <a:rPr lang="en-US" dirty="0"/>
              <a:t>).</a:t>
            </a:r>
            <a:endParaRPr lang="tr-TR" dirty="0"/>
          </a:p>
          <a:p>
            <a:pPr lvl="0"/>
            <a:r>
              <a:rPr lang="en-US" b="1" dirty="0" err="1" smtClean="0"/>
              <a:t>Antibiyotik</a:t>
            </a:r>
            <a:r>
              <a:rPr lang="en-US" b="1" dirty="0"/>
              <a:t>: </a:t>
            </a:r>
            <a:r>
              <a:rPr lang="en-US" dirty="0" err="1"/>
              <a:t>Üç</a:t>
            </a:r>
            <a:r>
              <a:rPr lang="en-US" dirty="0"/>
              <a:t> </a:t>
            </a:r>
            <a:r>
              <a:rPr lang="en-US" dirty="0" err="1" smtClean="0"/>
              <a:t>kriterinden</a:t>
            </a:r>
            <a:r>
              <a:rPr lang="en-US" dirty="0" smtClean="0"/>
              <a:t> </a:t>
            </a:r>
            <a:r>
              <a:rPr lang="en-US" dirty="0"/>
              <a:t>(</a:t>
            </a:r>
            <a:r>
              <a:rPr lang="en-US" dirty="0" err="1"/>
              <a:t>artmış</a:t>
            </a:r>
            <a:r>
              <a:rPr lang="en-US" dirty="0"/>
              <a:t> </a:t>
            </a:r>
            <a:r>
              <a:rPr lang="en-US" dirty="0" err="1"/>
              <a:t>dispne</a:t>
            </a:r>
            <a:r>
              <a:rPr lang="en-US" dirty="0"/>
              <a:t>, </a:t>
            </a:r>
            <a:r>
              <a:rPr lang="en-US" dirty="0" err="1"/>
              <a:t>artmış</a:t>
            </a:r>
            <a:r>
              <a:rPr lang="en-US" dirty="0"/>
              <a:t> </a:t>
            </a:r>
            <a:r>
              <a:rPr lang="en-US" dirty="0" err="1"/>
              <a:t>balgam</a:t>
            </a:r>
            <a:r>
              <a:rPr lang="en-US" dirty="0"/>
              <a:t> </a:t>
            </a:r>
            <a:r>
              <a:rPr lang="en-US" dirty="0" err="1"/>
              <a:t>volümü</a:t>
            </a:r>
            <a:r>
              <a:rPr lang="en-US" dirty="0"/>
              <a:t>, </a:t>
            </a:r>
            <a:r>
              <a:rPr lang="en-US" dirty="0" err="1"/>
              <a:t>pürülan</a:t>
            </a:r>
            <a:r>
              <a:rPr lang="en-US" dirty="0"/>
              <a:t> </a:t>
            </a:r>
            <a:r>
              <a:rPr lang="en-US" dirty="0" err="1"/>
              <a:t>balgam</a:t>
            </a:r>
            <a:r>
              <a:rPr lang="en-US" dirty="0"/>
              <a:t>) en </a:t>
            </a:r>
            <a:r>
              <a:rPr lang="en-US" dirty="0" err="1"/>
              <a:t>az</a:t>
            </a:r>
            <a:r>
              <a:rPr lang="en-US" dirty="0"/>
              <a:t> 2'si </a:t>
            </a:r>
            <a:r>
              <a:rPr lang="en-US" dirty="0" err="1"/>
              <a:t>varsa</a:t>
            </a:r>
            <a:r>
              <a:rPr lang="en-US" dirty="0"/>
              <a:t> </a:t>
            </a:r>
            <a:r>
              <a:rPr lang="tr-TR" dirty="0" smtClean="0"/>
              <a:t>veya</a:t>
            </a:r>
            <a:r>
              <a:rPr lang="en-US" dirty="0" smtClean="0"/>
              <a:t> </a:t>
            </a:r>
            <a:r>
              <a:rPr lang="en-US" dirty="0" err="1"/>
              <a:t>pürülan</a:t>
            </a:r>
            <a:r>
              <a:rPr lang="en-US" dirty="0"/>
              <a:t> </a:t>
            </a:r>
            <a:r>
              <a:rPr lang="en-US" dirty="0" err="1"/>
              <a:t>balgam</a:t>
            </a:r>
            <a:r>
              <a:rPr lang="en-US" dirty="0"/>
              <a:t> </a:t>
            </a:r>
            <a:r>
              <a:rPr lang="en-US" dirty="0" err="1"/>
              <a:t>mutlaka</a:t>
            </a:r>
            <a:r>
              <a:rPr lang="en-US" dirty="0"/>
              <a:t> </a:t>
            </a:r>
            <a:r>
              <a:rPr lang="en-US" dirty="0" err="1"/>
              <a:t>varsa</a:t>
            </a:r>
            <a:r>
              <a:rPr lang="en-US" dirty="0"/>
              <a:t>, </a:t>
            </a:r>
            <a:r>
              <a:rPr lang="en-US" dirty="0" err="1"/>
              <a:t>ya</a:t>
            </a:r>
            <a:r>
              <a:rPr lang="en-US" dirty="0"/>
              <a:t> da </a:t>
            </a:r>
            <a:r>
              <a:rPr lang="en-US" dirty="0" err="1"/>
              <a:t>mekanik</a:t>
            </a:r>
            <a:r>
              <a:rPr lang="en-US" dirty="0"/>
              <a:t> </a:t>
            </a:r>
            <a:r>
              <a:rPr lang="en-US" dirty="0" err="1"/>
              <a:t>ventilasyon</a:t>
            </a:r>
            <a:r>
              <a:rPr lang="en-US" dirty="0"/>
              <a:t> </a:t>
            </a:r>
            <a:r>
              <a:rPr lang="en-US" dirty="0" err="1" smtClean="0"/>
              <a:t>gerekiyorsa</a:t>
            </a:r>
            <a:r>
              <a:rPr lang="tr-TR" dirty="0" smtClean="0"/>
              <a:t> 5 gün süreyle</a:t>
            </a:r>
            <a:r>
              <a:rPr lang="en-US" dirty="0" smtClean="0"/>
              <a:t> </a:t>
            </a:r>
            <a:r>
              <a:rPr lang="en-US" dirty="0" err="1"/>
              <a:t>amoksisilin</a:t>
            </a:r>
            <a:r>
              <a:rPr lang="en-US" dirty="0"/>
              <a:t>/</a:t>
            </a:r>
            <a:r>
              <a:rPr lang="en-US" dirty="0" err="1"/>
              <a:t>klavulanat</a:t>
            </a:r>
            <a:r>
              <a:rPr lang="en-US" dirty="0"/>
              <a:t>, </a:t>
            </a:r>
            <a:r>
              <a:rPr lang="en-US" dirty="0" err="1"/>
              <a:t>makrolid</a:t>
            </a:r>
            <a:r>
              <a:rPr lang="en-US" dirty="0"/>
              <a:t> (</a:t>
            </a:r>
            <a:r>
              <a:rPr lang="en-US" dirty="0" err="1"/>
              <a:t>azitromisin</a:t>
            </a:r>
            <a:r>
              <a:rPr lang="en-US" dirty="0"/>
              <a:t>, </a:t>
            </a:r>
            <a:r>
              <a:rPr lang="en-US" dirty="0" err="1"/>
              <a:t>klaritromisin</a:t>
            </a:r>
            <a:r>
              <a:rPr lang="en-US" dirty="0"/>
              <a:t>), </a:t>
            </a:r>
            <a:r>
              <a:rPr lang="en-US" dirty="0" err="1"/>
              <a:t>doksisiklin</a:t>
            </a:r>
            <a:r>
              <a:rPr lang="en-US" dirty="0"/>
              <a:t>. Pseudomonas </a:t>
            </a:r>
            <a:r>
              <a:rPr lang="en-US" dirty="0" err="1"/>
              <a:t>riski</a:t>
            </a:r>
            <a:r>
              <a:rPr lang="en-US" dirty="0"/>
              <a:t> </a:t>
            </a:r>
            <a:r>
              <a:rPr lang="en-US" dirty="0" err="1"/>
              <a:t>olanda</a:t>
            </a:r>
            <a:r>
              <a:rPr lang="en-US" dirty="0"/>
              <a:t> (</a:t>
            </a:r>
            <a:r>
              <a:rPr lang="en-US" dirty="0" err="1"/>
              <a:t>sık</a:t>
            </a:r>
            <a:r>
              <a:rPr lang="en-US" dirty="0"/>
              <a:t> </a:t>
            </a:r>
            <a:r>
              <a:rPr lang="en-US" dirty="0" err="1"/>
              <a:t>antibiyotik</a:t>
            </a:r>
            <a:r>
              <a:rPr lang="en-US" dirty="0"/>
              <a:t> </a:t>
            </a:r>
            <a:r>
              <a:rPr lang="en-US" dirty="0" err="1"/>
              <a:t>kullanımı</a:t>
            </a:r>
            <a:r>
              <a:rPr lang="en-US" dirty="0"/>
              <a:t>, </a:t>
            </a:r>
            <a:r>
              <a:rPr lang="en-US" dirty="0" err="1"/>
              <a:t>ileri</a:t>
            </a:r>
            <a:r>
              <a:rPr lang="en-US" dirty="0"/>
              <a:t> </a:t>
            </a:r>
            <a:r>
              <a:rPr lang="en-US" dirty="0" err="1"/>
              <a:t>evre</a:t>
            </a:r>
            <a:r>
              <a:rPr lang="en-US" dirty="0"/>
              <a:t>, FEV1 &lt; %50, son 1 </a:t>
            </a:r>
            <a:r>
              <a:rPr lang="en-US" dirty="0" err="1"/>
              <a:t>yılda</a:t>
            </a:r>
            <a:r>
              <a:rPr lang="en-US" dirty="0"/>
              <a:t> </a:t>
            </a:r>
            <a:r>
              <a:rPr lang="en-US" dirty="0" err="1"/>
              <a:t>kolonizasyon</a:t>
            </a:r>
            <a:r>
              <a:rPr lang="en-US" dirty="0"/>
              <a:t>) </a:t>
            </a:r>
            <a:r>
              <a:rPr lang="en-US" dirty="0" err="1"/>
              <a:t>florokinolon</a:t>
            </a:r>
            <a:r>
              <a:rPr lang="en-US" dirty="0"/>
              <a:t> (</a:t>
            </a:r>
            <a:r>
              <a:rPr lang="en-US" dirty="0" err="1"/>
              <a:t>siprofloksasin</a:t>
            </a:r>
            <a:r>
              <a:rPr lang="en-US" dirty="0"/>
              <a:t>/</a:t>
            </a:r>
            <a:r>
              <a:rPr lang="en-US" dirty="0" err="1"/>
              <a:t>levofloksasin</a:t>
            </a:r>
            <a:r>
              <a:rPr lang="en-US" dirty="0"/>
              <a:t>).</a:t>
            </a:r>
            <a:endParaRPr lang="tr-TR" dirty="0"/>
          </a:p>
          <a:p>
            <a:endParaRPr lang="tr-TR" dirty="0"/>
          </a:p>
        </p:txBody>
      </p:sp>
      <p:sp>
        <p:nvSpPr>
          <p:cNvPr id="2" name="Title 1"/>
          <p:cNvSpPr>
            <a:spLocks noGrp="1"/>
          </p:cNvSpPr>
          <p:nvPr>
            <p:ph type="title"/>
          </p:nvPr>
        </p:nvSpPr>
        <p:spPr/>
        <p:txBody>
          <a:bodyPr>
            <a:normAutofit fontScale="90000"/>
          </a:bodyPr>
          <a:lstStyle/>
          <a:p>
            <a:r>
              <a:rPr lang="en-US" sz="3600" b="1" dirty="0" smtClean="0"/>
              <a:t>ALEVLENME TEDAV</a:t>
            </a:r>
            <a:r>
              <a:rPr lang="tr-TR" sz="3600" b="1" dirty="0" smtClean="0"/>
              <a:t>İ</a:t>
            </a:r>
            <a:r>
              <a:rPr lang="en-US" sz="3600" b="1" dirty="0" smtClean="0"/>
              <a:t>S</a:t>
            </a:r>
            <a:r>
              <a:rPr lang="tr-TR" sz="3600" b="1" dirty="0" smtClean="0"/>
              <a:t>İ</a:t>
            </a:r>
            <a:r>
              <a:rPr lang="tr-TR" b="1" dirty="0"/>
              <a:t/>
            </a:r>
            <a:br>
              <a:rPr lang="tr-TR" b="1" dirty="0"/>
            </a:br>
            <a:endParaRPr lang="tr-TR" dirty="0"/>
          </a:p>
        </p:txBody>
      </p:sp>
    </p:spTree>
    <p:extLst>
      <p:ext uri="{BB962C8B-B14F-4D97-AF65-F5344CB8AC3E}">
        <p14:creationId xmlns:p14="http://schemas.microsoft.com/office/powerpoint/2010/main" val="14358811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b="1" dirty="0" err="1"/>
              <a:t>Sistemik</a:t>
            </a:r>
            <a:r>
              <a:rPr lang="en-US" sz="2000" b="1" dirty="0"/>
              <a:t> </a:t>
            </a:r>
            <a:r>
              <a:rPr lang="en-US" sz="2000" b="1" dirty="0" err="1"/>
              <a:t>kortikosteroid</a:t>
            </a:r>
            <a:r>
              <a:rPr lang="en-US" sz="2000" b="1" dirty="0"/>
              <a:t>: </a:t>
            </a:r>
            <a:r>
              <a:rPr lang="en-US" sz="2000" dirty="0"/>
              <a:t>5 </a:t>
            </a:r>
            <a:r>
              <a:rPr lang="en-US" sz="2000" dirty="0" err="1"/>
              <a:t>gün</a:t>
            </a:r>
            <a:r>
              <a:rPr lang="en-US" sz="2000" dirty="0"/>
              <a:t> </a:t>
            </a:r>
            <a:r>
              <a:rPr lang="en-US" sz="2000" dirty="0" err="1"/>
              <a:t>boyunca</a:t>
            </a:r>
            <a:r>
              <a:rPr lang="en-US" sz="2000" dirty="0"/>
              <a:t> </a:t>
            </a:r>
            <a:r>
              <a:rPr lang="en-US" sz="2000" dirty="0" err="1"/>
              <a:t>prednizolon</a:t>
            </a:r>
            <a:r>
              <a:rPr lang="en-US" sz="2000" dirty="0"/>
              <a:t> 40 mg/</a:t>
            </a:r>
            <a:r>
              <a:rPr lang="en-US" sz="2000" dirty="0" err="1"/>
              <a:t>gün</a:t>
            </a:r>
            <a:r>
              <a:rPr lang="en-US" sz="2000" dirty="0"/>
              <a:t> (oral). </a:t>
            </a:r>
            <a:r>
              <a:rPr lang="en-US" sz="2000" dirty="0" err="1"/>
              <a:t>Daha</a:t>
            </a:r>
            <a:r>
              <a:rPr lang="en-US" sz="2000" dirty="0"/>
              <a:t> </a:t>
            </a:r>
            <a:r>
              <a:rPr lang="en-US" sz="2000" dirty="0" err="1"/>
              <a:t>uzun</a:t>
            </a:r>
            <a:r>
              <a:rPr lang="en-US" sz="2000" dirty="0"/>
              <a:t> </a:t>
            </a:r>
            <a:r>
              <a:rPr lang="en-US" sz="2000" dirty="0" err="1"/>
              <a:t>süreli</a:t>
            </a:r>
            <a:r>
              <a:rPr lang="en-US" sz="2000" dirty="0"/>
              <a:t> </a:t>
            </a:r>
            <a:r>
              <a:rPr lang="en-US" sz="2000" dirty="0" err="1"/>
              <a:t>kullanımın</a:t>
            </a:r>
            <a:r>
              <a:rPr lang="en-US" sz="2000" dirty="0"/>
              <a:t> </a:t>
            </a:r>
            <a:r>
              <a:rPr lang="en-US" sz="2000" dirty="0" err="1"/>
              <a:t>yararı</a:t>
            </a:r>
            <a:r>
              <a:rPr lang="en-US" sz="2000" dirty="0"/>
              <a:t> </a:t>
            </a:r>
            <a:r>
              <a:rPr lang="en-US" sz="2000" dirty="0" err="1"/>
              <a:t>yok</a:t>
            </a:r>
            <a:r>
              <a:rPr lang="en-US" sz="2000" dirty="0"/>
              <a:t>, </a:t>
            </a:r>
            <a:r>
              <a:rPr lang="en-US" sz="2000" dirty="0" err="1"/>
              <a:t>yan</a:t>
            </a:r>
            <a:r>
              <a:rPr lang="en-US" sz="2000" dirty="0"/>
              <a:t> </a:t>
            </a:r>
            <a:r>
              <a:rPr lang="en-US" sz="2000" dirty="0" err="1"/>
              <a:t>etkisi</a:t>
            </a:r>
            <a:r>
              <a:rPr lang="en-US" sz="2000" dirty="0"/>
              <a:t> </a:t>
            </a:r>
            <a:r>
              <a:rPr lang="en-US" sz="2000" dirty="0" err="1"/>
              <a:t>fazla</a:t>
            </a:r>
            <a:r>
              <a:rPr lang="en-US" sz="2000" dirty="0"/>
              <a:t>. </a:t>
            </a:r>
            <a:r>
              <a:rPr lang="en-US" sz="2000" dirty="0" err="1"/>
              <a:t>Orta-ağır</a:t>
            </a:r>
            <a:r>
              <a:rPr lang="en-US" sz="2000" dirty="0"/>
              <a:t> </a:t>
            </a:r>
            <a:r>
              <a:rPr lang="en-US" sz="2000" dirty="0" err="1"/>
              <a:t>alevlenmede</a:t>
            </a:r>
            <a:r>
              <a:rPr lang="en-US" sz="2000" dirty="0"/>
              <a:t> </a:t>
            </a:r>
            <a:r>
              <a:rPr lang="en-US" sz="2000" dirty="0" err="1"/>
              <a:t>önerilir</a:t>
            </a:r>
            <a:r>
              <a:rPr lang="en-US" sz="2000" dirty="0" smtClean="0"/>
              <a:t>.</a:t>
            </a:r>
            <a:endParaRPr lang="tr-TR" sz="2000" b="1" dirty="0" smtClean="0"/>
          </a:p>
          <a:p>
            <a:pPr lvl="0"/>
            <a:r>
              <a:rPr lang="en-US" sz="2000" b="1" dirty="0" err="1" smtClean="0"/>
              <a:t>Oksijen</a:t>
            </a:r>
            <a:r>
              <a:rPr lang="en-US" sz="2000" b="1" dirty="0" smtClean="0"/>
              <a:t>: </a:t>
            </a:r>
            <a:r>
              <a:rPr lang="en-US" sz="2000" dirty="0" err="1" smtClean="0"/>
              <a:t>Hedef</a:t>
            </a:r>
            <a:r>
              <a:rPr lang="en-US" sz="2000" dirty="0" smtClean="0"/>
              <a:t> </a:t>
            </a:r>
            <a:r>
              <a:rPr lang="en-US" sz="2000" dirty="0" err="1" smtClean="0"/>
              <a:t>SpO</a:t>
            </a:r>
            <a:r>
              <a:rPr lang="en-US" sz="2000" dirty="0" smtClean="0"/>
              <a:t>₂ %88-92 (</a:t>
            </a:r>
            <a:r>
              <a:rPr lang="en-US" sz="2000" dirty="0" err="1" smtClean="0"/>
              <a:t>KOAH'ta</a:t>
            </a:r>
            <a:r>
              <a:rPr lang="en-US" sz="2000" dirty="0" smtClean="0"/>
              <a:t> </a:t>
            </a:r>
            <a:r>
              <a:rPr lang="en-US" sz="2000" dirty="0" err="1" smtClean="0"/>
              <a:t>hiperokside</a:t>
            </a:r>
            <a:r>
              <a:rPr lang="en-US" sz="2000" dirty="0" smtClean="0"/>
              <a:t> CO₂ </a:t>
            </a:r>
            <a:r>
              <a:rPr lang="en-US" sz="2000" dirty="0" err="1" smtClean="0"/>
              <a:t>retansiyonu</a:t>
            </a:r>
            <a:r>
              <a:rPr lang="en-US" sz="2000" dirty="0" smtClean="0"/>
              <a:t> </a:t>
            </a:r>
            <a:r>
              <a:rPr lang="en-US" sz="2000" dirty="0" err="1" smtClean="0"/>
              <a:t>nedeniyle</a:t>
            </a:r>
            <a:r>
              <a:rPr lang="en-US" sz="2000" dirty="0" smtClean="0"/>
              <a:t> </a:t>
            </a:r>
            <a:r>
              <a:rPr lang="en-US" sz="2000" dirty="0" err="1" smtClean="0"/>
              <a:t>kaçınılır</a:t>
            </a:r>
            <a:r>
              <a:rPr lang="en-US" sz="2000" dirty="0" smtClean="0"/>
              <a:t>). </a:t>
            </a:r>
            <a:r>
              <a:rPr lang="en-US" sz="2000" dirty="0" err="1" smtClean="0"/>
              <a:t>Venturi</a:t>
            </a:r>
            <a:r>
              <a:rPr lang="en-US" sz="2000" dirty="0" smtClean="0"/>
              <a:t> </a:t>
            </a:r>
            <a:r>
              <a:rPr lang="en-US" sz="2000" dirty="0" err="1" smtClean="0"/>
              <a:t>maskesi</a:t>
            </a:r>
            <a:r>
              <a:rPr lang="tr-TR" sz="2000" dirty="0" smtClean="0"/>
              <a:t>(Alternatif Nazal Kanül)</a:t>
            </a:r>
            <a:r>
              <a:rPr lang="en-US" sz="2000" dirty="0" smtClean="0"/>
              <a:t> </a:t>
            </a:r>
            <a:r>
              <a:rPr lang="en-US" sz="2000" dirty="0" err="1" smtClean="0"/>
              <a:t>tercih</a:t>
            </a:r>
            <a:r>
              <a:rPr lang="en-US" sz="2000" dirty="0" smtClean="0"/>
              <a:t> </a:t>
            </a:r>
            <a:r>
              <a:rPr lang="en-US" sz="2000" dirty="0" err="1" smtClean="0"/>
              <a:t>edilir</a:t>
            </a:r>
            <a:r>
              <a:rPr lang="en-US" sz="2000" dirty="0" smtClean="0"/>
              <a:t>.</a:t>
            </a:r>
            <a:endParaRPr lang="tr-TR" sz="2000" dirty="0" smtClean="0"/>
          </a:p>
          <a:p>
            <a:pPr lvl="0"/>
            <a:r>
              <a:rPr lang="en-US" sz="2000" b="1" dirty="0" smtClean="0"/>
              <a:t>Non-</a:t>
            </a:r>
            <a:r>
              <a:rPr lang="en-US" sz="2000" b="1" dirty="0" err="1" smtClean="0"/>
              <a:t>invaziv</a:t>
            </a:r>
            <a:r>
              <a:rPr lang="en-US" sz="2000" b="1" dirty="0" smtClean="0"/>
              <a:t> </a:t>
            </a:r>
            <a:r>
              <a:rPr lang="en-US" sz="2000" b="1" dirty="0" err="1" smtClean="0"/>
              <a:t>mekanik</a:t>
            </a:r>
            <a:r>
              <a:rPr lang="en-US" sz="2000" b="1" dirty="0" smtClean="0"/>
              <a:t> </a:t>
            </a:r>
            <a:r>
              <a:rPr lang="en-US" sz="2000" b="1" dirty="0" err="1" smtClean="0"/>
              <a:t>ventilasyon</a:t>
            </a:r>
            <a:r>
              <a:rPr lang="en-US" sz="2000" b="1" dirty="0" smtClean="0"/>
              <a:t> (NIMV): </a:t>
            </a:r>
            <a:r>
              <a:rPr lang="en-US" sz="2000" dirty="0" err="1" smtClean="0"/>
              <a:t>Respiratuvar</a:t>
            </a:r>
            <a:r>
              <a:rPr lang="en-US" sz="2000" dirty="0" smtClean="0"/>
              <a:t> </a:t>
            </a:r>
            <a:r>
              <a:rPr lang="en-US" sz="2000" dirty="0" err="1" smtClean="0"/>
              <a:t>asidozu</a:t>
            </a:r>
            <a:r>
              <a:rPr lang="en-US" sz="2000" dirty="0" smtClean="0"/>
              <a:t> </a:t>
            </a:r>
            <a:r>
              <a:rPr lang="en-US" sz="2000" dirty="0" err="1" smtClean="0"/>
              <a:t>olan</a:t>
            </a:r>
            <a:r>
              <a:rPr lang="en-US" sz="2000" dirty="0" smtClean="0"/>
              <a:t> (pH ≤ 7.35, </a:t>
            </a:r>
            <a:r>
              <a:rPr lang="en-US" sz="2000" dirty="0" err="1" smtClean="0"/>
              <a:t>PaCO</a:t>
            </a:r>
            <a:r>
              <a:rPr lang="en-US" sz="2000" dirty="0" smtClean="0"/>
              <a:t>₂ &gt; 45 mmHg) </a:t>
            </a:r>
            <a:r>
              <a:rPr lang="en-US" sz="2000" dirty="0" err="1" smtClean="0"/>
              <a:t>ve</a:t>
            </a:r>
            <a:r>
              <a:rPr lang="en-US" sz="2000" dirty="0" smtClean="0"/>
              <a:t> </a:t>
            </a:r>
            <a:r>
              <a:rPr lang="en-US" sz="2000" dirty="0" err="1" smtClean="0"/>
              <a:t>solunum</a:t>
            </a:r>
            <a:r>
              <a:rPr lang="en-US" sz="2000" dirty="0" smtClean="0"/>
              <a:t> </a:t>
            </a:r>
            <a:r>
              <a:rPr lang="en-US" sz="2000" dirty="0" err="1" smtClean="0"/>
              <a:t>sayısı</a:t>
            </a:r>
            <a:r>
              <a:rPr lang="en-US" sz="2000" dirty="0" smtClean="0"/>
              <a:t> &gt;20-24/</a:t>
            </a:r>
            <a:r>
              <a:rPr lang="en-US" sz="2000" dirty="0" err="1" smtClean="0"/>
              <a:t>dk</a:t>
            </a:r>
            <a:r>
              <a:rPr lang="en-US" sz="2000" dirty="0" smtClean="0"/>
              <a:t> </a:t>
            </a:r>
            <a:r>
              <a:rPr lang="en-US" sz="2000" dirty="0" err="1" smtClean="0"/>
              <a:t>olan</a:t>
            </a:r>
            <a:r>
              <a:rPr lang="en-US" sz="2000" dirty="0" smtClean="0"/>
              <a:t> </a:t>
            </a:r>
            <a:r>
              <a:rPr lang="en-US" sz="2000" dirty="0" err="1" smtClean="0"/>
              <a:t>hastalarda</a:t>
            </a:r>
            <a:r>
              <a:rPr lang="en-US" sz="2000" dirty="0" smtClean="0"/>
              <a:t> </a:t>
            </a:r>
            <a:r>
              <a:rPr lang="en-US" sz="2000" dirty="0" err="1" smtClean="0"/>
              <a:t>standart</a:t>
            </a:r>
            <a:r>
              <a:rPr lang="en-US" sz="2000" dirty="0" smtClean="0"/>
              <a:t> </a:t>
            </a:r>
            <a:r>
              <a:rPr lang="en-US" sz="2000" dirty="0" err="1" smtClean="0"/>
              <a:t>medikal</a:t>
            </a:r>
            <a:r>
              <a:rPr lang="en-US" sz="2000" dirty="0" smtClean="0"/>
              <a:t> </a:t>
            </a:r>
            <a:r>
              <a:rPr lang="en-US" sz="2000" dirty="0" err="1" smtClean="0"/>
              <a:t>tedaviye</a:t>
            </a:r>
            <a:r>
              <a:rPr lang="en-US" sz="2000" dirty="0" smtClean="0"/>
              <a:t> </a:t>
            </a:r>
            <a:r>
              <a:rPr lang="en-US" sz="2000" dirty="0" err="1" smtClean="0"/>
              <a:t>rağmen</a:t>
            </a:r>
            <a:r>
              <a:rPr lang="en-US" sz="2000" dirty="0" smtClean="0"/>
              <a:t> </a:t>
            </a:r>
            <a:r>
              <a:rPr lang="en-US" sz="2000" dirty="0" err="1" smtClean="0"/>
              <a:t>düzelme</a:t>
            </a:r>
            <a:r>
              <a:rPr lang="en-US" sz="2000" dirty="0" smtClean="0"/>
              <a:t> </a:t>
            </a:r>
            <a:r>
              <a:rPr lang="en-US" sz="2000" dirty="0" err="1" smtClean="0"/>
              <a:t>yoksa</a:t>
            </a:r>
            <a:r>
              <a:rPr lang="en-US" sz="2000" dirty="0" smtClean="0"/>
              <a:t> ilk </a:t>
            </a:r>
            <a:r>
              <a:rPr lang="en-US" sz="2000" dirty="0" err="1" smtClean="0"/>
              <a:t>basamaktır</a:t>
            </a:r>
            <a:r>
              <a:rPr lang="en-US" sz="2000" dirty="0" smtClean="0"/>
              <a:t>. </a:t>
            </a:r>
            <a:r>
              <a:rPr lang="en-US" sz="2000" dirty="0" err="1" smtClean="0"/>
              <a:t>Hastane</a:t>
            </a:r>
            <a:r>
              <a:rPr lang="en-US" sz="2000" dirty="0" smtClean="0"/>
              <a:t> </a:t>
            </a:r>
            <a:r>
              <a:rPr lang="en-US" sz="2000" dirty="0" err="1" smtClean="0"/>
              <a:t>şartlarında</a:t>
            </a:r>
            <a:r>
              <a:rPr lang="en-US" sz="2000" dirty="0" smtClean="0"/>
              <a:t> </a:t>
            </a:r>
            <a:r>
              <a:rPr lang="en-US" sz="2000" dirty="0" err="1" smtClean="0"/>
              <a:t>uygulanır</a:t>
            </a:r>
            <a:endParaRPr lang="tr-TR" dirty="0"/>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41766395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sz="2000" dirty="0" err="1" smtClean="0"/>
              <a:t>Kardiyovasküler</a:t>
            </a:r>
            <a:r>
              <a:rPr lang="en-US" sz="2000" dirty="0" smtClean="0"/>
              <a:t> </a:t>
            </a:r>
            <a:r>
              <a:rPr lang="en-US" sz="2000" dirty="0" err="1"/>
              <a:t>hastalıklar</a:t>
            </a:r>
            <a:r>
              <a:rPr lang="en-US" sz="2000" dirty="0"/>
              <a:t> (</a:t>
            </a:r>
            <a:r>
              <a:rPr lang="en-US" sz="2000" dirty="0" err="1"/>
              <a:t>iskemik</a:t>
            </a:r>
            <a:r>
              <a:rPr lang="en-US" sz="2000" dirty="0"/>
              <a:t> </a:t>
            </a:r>
            <a:r>
              <a:rPr lang="en-US" sz="2000" dirty="0" err="1"/>
              <a:t>kalp</a:t>
            </a:r>
            <a:r>
              <a:rPr lang="en-US" sz="2000" dirty="0"/>
              <a:t> </a:t>
            </a:r>
            <a:r>
              <a:rPr lang="en-US" sz="2000" dirty="0" err="1"/>
              <a:t>hastalığı</a:t>
            </a:r>
            <a:r>
              <a:rPr lang="en-US" sz="2000" dirty="0"/>
              <a:t>, </a:t>
            </a:r>
            <a:r>
              <a:rPr lang="en-US" sz="2000" dirty="0" err="1"/>
              <a:t>kalp</a:t>
            </a:r>
            <a:r>
              <a:rPr lang="en-US" sz="2000" dirty="0"/>
              <a:t> </a:t>
            </a:r>
            <a:r>
              <a:rPr lang="en-US" sz="2000" dirty="0" err="1"/>
              <a:t>yetmezliği</a:t>
            </a:r>
            <a:r>
              <a:rPr lang="en-US" sz="2000" dirty="0"/>
              <a:t>, </a:t>
            </a:r>
            <a:r>
              <a:rPr lang="en-US" sz="2000" dirty="0" err="1"/>
              <a:t>aritmiler</a:t>
            </a:r>
            <a:r>
              <a:rPr lang="en-US" sz="2000" dirty="0"/>
              <a:t>, </a:t>
            </a:r>
            <a:r>
              <a:rPr lang="en-US" sz="2000" dirty="0" err="1"/>
              <a:t>hipertansiyon</a:t>
            </a:r>
            <a:r>
              <a:rPr lang="en-US" sz="2000" dirty="0"/>
              <a:t>).</a:t>
            </a:r>
            <a:endParaRPr lang="tr-TR" sz="2000" dirty="0"/>
          </a:p>
          <a:p>
            <a:pPr lvl="0"/>
            <a:r>
              <a:rPr lang="en-US" sz="2000" dirty="0" err="1"/>
              <a:t>Akciğer</a:t>
            </a:r>
            <a:r>
              <a:rPr lang="en-US" sz="2000" dirty="0"/>
              <a:t> </a:t>
            </a:r>
            <a:r>
              <a:rPr lang="en-US" sz="2000" dirty="0" err="1" smtClean="0"/>
              <a:t>kanseri</a:t>
            </a:r>
            <a:endParaRPr lang="tr-TR" sz="2000" dirty="0"/>
          </a:p>
          <a:p>
            <a:pPr lvl="0"/>
            <a:r>
              <a:rPr lang="en-US" sz="2000" dirty="0" err="1" smtClean="0"/>
              <a:t>Osteoporoz</a:t>
            </a:r>
            <a:r>
              <a:rPr lang="en-US" sz="2000" dirty="0" smtClean="0"/>
              <a:t> </a:t>
            </a:r>
            <a:endParaRPr lang="tr-TR" sz="2000" dirty="0" smtClean="0"/>
          </a:p>
          <a:p>
            <a:pPr lvl="0"/>
            <a:r>
              <a:rPr lang="en-US" sz="2000" dirty="0" err="1" smtClean="0"/>
              <a:t>Depresyon</a:t>
            </a:r>
            <a:r>
              <a:rPr lang="en-US" sz="2000" dirty="0"/>
              <a:t>, </a:t>
            </a:r>
            <a:r>
              <a:rPr lang="en-US" sz="2000" dirty="0" err="1"/>
              <a:t>anksiyete</a:t>
            </a:r>
            <a:r>
              <a:rPr lang="en-US" sz="2000" dirty="0"/>
              <a:t> </a:t>
            </a:r>
            <a:r>
              <a:rPr lang="en-US" sz="2000" dirty="0" err="1"/>
              <a:t>bozukluğu</a:t>
            </a:r>
            <a:r>
              <a:rPr lang="en-US" sz="2000" dirty="0"/>
              <a:t>.</a:t>
            </a:r>
            <a:endParaRPr lang="tr-TR" sz="2000" dirty="0"/>
          </a:p>
          <a:p>
            <a:pPr lvl="0"/>
            <a:r>
              <a:rPr lang="en-US" sz="2000" dirty="0"/>
              <a:t>Diabetes mellitus, </a:t>
            </a:r>
            <a:r>
              <a:rPr lang="en-US" sz="2000" dirty="0" err="1"/>
              <a:t>metabolik</a:t>
            </a:r>
            <a:r>
              <a:rPr lang="en-US" sz="2000" dirty="0"/>
              <a:t> </a:t>
            </a:r>
            <a:r>
              <a:rPr lang="en-US" sz="2000" dirty="0" err="1"/>
              <a:t>sendrom</a:t>
            </a:r>
            <a:r>
              <a:rPr lang="en-US" sz="2000" dirty="0"/>
              <a:t>.</a:t>
            </a:r>
            <a:endParaRPr lang="tr-TR" sz="2000" dirty="0"/>
          </a:p>
          <a:p>
            <a:pPr lvl="0"/>
            <a:r>
              <a:rPr lang="en-US" sz="2000" dirty="0" err="1"/>
              <a:t>Gastroözofageal</a:t>
            </a:r>
            <a:r>
              <a:rPr lang="en-US" sz="2000" dirty="0"/>
              <a:t> </a:t>
            </a:r>
            <a:r>
              <a:rPr lang="en-US" sz="2000" dirty="0" err="1"/>
              <a:t>reflü</a:t>
            </a:r>
            <a:r>
              <a:rPr lang="en-US" sz="2000" dirty="0"/>
              <a:t> </a:t>
            </a:r>
            <a:r>
              <a:rPr lang="en-US" sz="2000" dirty="0" err="1"/>
              <a:t>hastalığı</a:t>
            </a:r>
            <a:r>
              <a:rPr lang="en-US" sz="2000" dirty="0"/>
              <a:t> </a:t>
            </a:r>
            <a:endParaRPr lang="tr-TR" sz="2000" dirty="0" smtClean="0"/>
          </a:p>
          <a:p>
            <a:pPr lvl="0"/>
            <a:r>
              <a:rPr lang="en-US" sz="2000" dirty="0" err="1" smtClean="0"/>
              <a:t>Obstrüktif</a:t>
            </a:r>
            <a:r>
              <a:rPr lang="en-US" sz="2000" dirty="0" smtClean="0"/>
              <a:t> </a:t>
            </a:r>
            <a:r>
              <a:rPr lang="en-US" sz="2000" dirty="0" err="1"/>
              <a:t>uyku</a:t>
            </a:r>
            <a:r>
              <a:rPr lang="en-US" sz="2000" dirty="0"/>
              <a:t> </a:t>
            </a:r>
            <a:r>
              <a:rPr lang="en-US" sz="2000" dirty="0" err="1"/>
              <a:t>apne</a:t>
            </a:r>
            <a:r>
              <a:rPr lang="en-US" sz="2000" dirty="0"/>
              <a:t> </a:t>
            </a:r>
            <a:r>
              <a:rPr lang="en-US" sz="2000" dirty="0" err="1"/>
              <a:t>sendromu</a:t>
            </a:r>
            <a:r>
              <a:rPr lang="en-US" sz="2000" dirty="0"/>
              <a:t> </a:t>
            </a:r>
            <a:endParaRPr lang="tr-TR" sz="2000" dirty="0" smtClean="0"/>
          </a:p>
          <a:p>
            <a:pPr lvl="0"/>
            <a:r>
              <a:rPr lang="en-US" sz="2000" dirty="0" err="1" smtClean="0"/>
              <a:t>Kas</a:t>
            </a:r>
            <a:r>
              <a:rPr lang="en-US" sz="2000" dirty="0" smtClean="0"/>
              <a:t> </a:t>
            </a:r>
            <a:r>
              <a:rPr lang="en-US" sz="2000" dirty="0" err="1"/>
              <a:t>iskelet</a:t>
            </a:r>
            <a:r>
              <a:rPr lang="en-US" sz="2000" dirty="0"/>
              <a:t> </a:t>
            </a:r>
            <a:r>
              <a:rPr lang="en-US" sz="2000" dirty="0" err="1"/>
              <a:t>sistemi</a:t>
            </a:r>
            <a:r>
              <a:rPr lang="en-US" sz="2000" dirty="0"/>
              <a:t> </a:t>
            </a:r>
            <a:r>
              <a:rPr lang="en-US" sz="2000" dirty="0" err="1"/>
              <a:t>disfonksiyonu</a:t>
            </a:r>
            <a:r>
              <a:rPr lang="en-US" sz="2000" dirty="0"/>
              <a:t>, </a:t>
            </a:r>
            <a:r>
              <a:rPr lang="en-US" sz="2000" dirty="0" err="1"/>
              <a:t>sarkopeni</a:t>
            </a:r>
            <a:r>
              <a:rPr lang="en-US" sz="2000" dirty="0"/>
              <a:t>.</a:t>
            </a:r>
            <a:endParaRPr lang="tr-TR" sz="2000" dirty="0"/>
          </a:p>
          <a:p>
            <a:endParaRPr lang="tr-TR" dirty="0"/>
          </a:p>
        </p:txBody>
      </p:sp>
      <p:sp>
        <p:nvSpPr>
          <p:cNvPr id="2" name="Title 1"/>
          <p:cNvSpPr>
            <a:spLocks noGrp="1"/>
          </p:cNvSpPr>
          <p:nvPr>
            <p:ph type="title"/>
          </p:nvPr>
        </p:nvSpPr>
        <p:spPr/>
        <p:txBody>
          <a:bodyPr>
            <a:normAutofit fontScale="90000"/>
          </a:bodyPr>
          <a:lstStyle/>
          <a:p>
            <a:r>
              <a:rPr lang="en-US" dirty="0" smtClean="0"/>
              <a:t>SIK EŞL</a:t>
            </a:r>
            <a:r>
              <a:rPr lang="tr-TR" dirty="0" smtClean="0"/>
              <a:t>İ</a:t>
            </a:r>
            <a:r>
              <a:rPr lang="en-US" dirty="0" smtClean="0"/>
              <a:t>K EDEN KOMORB</a:t>
            </a:r>
            <a:r>
              <a:rPr lang="tr-TR" dirty="0" smtClean="0"/>
              <a:t>İ</a:t>
            </a:r>
            <a:r>
              <a:rPr lang="en-US" dirty="0" smtClean="0"/>
              <a:t>D</a:t>
            </a:r>
            <a:r>
              <a:rPr lang="tr-TR" dirty="0" smtClean="0"/>
              <a:t>İ</a:t>
            </a:r>
            <a:r>
              <a:rPr lang="en-US" dirty="0" smtClean="0"/>
              <a:t>TELER</a:t>
            </a:r>
            <a:endParaRPr lang="tr-TR" dirty="0"/>
          </a:p>
        </p:txBody>
      </p:sp>
    </p:spTree>
    <p:extLst>
      <p:ext uri="{BB962C8B-B14F-4D97-AF65-F5344CB8AC3E}">
        <p14:creationId xmlns:p14="http://schemas.microsoft.com/office/powerpoint/2010/main" val="7061024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lvl="0"/>
            <a:r>
              <a:rPr lang="en-US" dirty="0"/>
              <a:t>Risk </a:t>
            </a:r>
            <a:r>
              <a:rPr lang="en-US" dirty="0" err="1"/>
              <a:t>grubunu</a:t>
            </a:r>
            <a:r>
              <a:rPr lang="en-US" dirty="0"/>
              <a:t> </a:t>
            </a:r>
            <a:r>
              <a:rPr lang="en-US" dirty="0" err="1"/>
              <a:t>tanımak</a:t>
            </a:r>
            <a:r>
              <a:rPr lang="en-US" dirty="0"/>
              <a:t> </a:t>
            </a:r>
            <a:r>
              <a:rPr lang="en-US" dirty="0" err="1"/>
              <a:t>ve</a:t>
            </a:r>
            <a:r>
              <a:rPr lang="en-US" dirty="0"/>
              <a:t> </a:t>
            </a:r>
            <a:r>
              <a:rPr lang="en-US" dirty="0" err="1"/>
              <a:t>aktif</a:t>
            </a:r>
            <a:r>
              <a:rPr lang="en-US" dirty="0"/>
              <a:t> </a:t>
            </a:r>
            <a:r>
              <a:rPr lang="en-US" dirty="0" err="1"/>
              <a:t>olarak</a:t>
            </a:r>
            <a:r>
              <a:rPr lang="en-US" dirty="0"/>
              <a:t> </a:t>
            </a:r>
            <a:r>
              <a:rPr lang="en-US" dirty="0" err="1"/>
              <a:t>sorgulama</a:t>
            </a:r>
            <a:r>
              <a:rPr lang="en-US" dirty="0"/>
              <a:t> </a:t>
            </a:r>
            <a:r>
              <a:rPr lang="en-US" dirty="0" err="1"/>
              <a:t>yapmak</a:t>
            </a:r>
            <a:r>
              <a:rPr lang="en-US" dirty="0"/>
              <a:t>.</a:t>
            </a:r>
            <a:endParaRPr lang="tr-TR" dirty="0"/>
          </a:p>
          <a:p>
            <a:pPr lvl="0"/>
            <a:r>
              <a:rPr lang="en-US" dirty="0" err="1"/>
              <a:t>Klinik</a:t>
            </a:r>
            <a:r>
              <a:rPr lang="en-US" dirty="0"/>
              <a:t> </a:t>
            </a:r>
            <a:r>
              <a:rPr lang="en-US" dirty="0" err="1"/>
              <a:t>şüphesi</a:t>
            </a:r>
            <a:r>
              <a:rPr lang="en-US" dirty="0"/>
              <a:t> </a:t>
            </a:r>
            <a:r>
              <a:rPr lang="en-US" dirty="0" err="1"/>
              <a:t>olan</a:t>
            </a:r>
            <a:r>
              <a:rPr lang="en-US" dirty="0"/>
              <a:t> </a:t>
            </a:r>
            <a:r>
              <a:rPr lang="en-US" dirty="0" err="1"/>
              <a:t>hastayı</a:t>
            </a:r>
            <a:r>
              <a:rPr lang="en-US" dirty="0"/>
              <a:t> </a:t>
            </a:r>
            <a:r>
              <a:rPr lang="en-US" dirty="0" err="1"/>
              <a:t>tanı</a:t>
            </a:r>
            <a:r>
              <a:rPr lang="en-US" dirty="0"/>
              <a:t> </a:t>
            </a:r>
            <a:r>
              <a:rPr lang="en-US" dirty="0" err="1"/>
              <a:t>doğrulaması</a:t>
            </a:r>
            <a:r>
              <a:rPr lang="en-US" dirty="0"/>
              <a:t> (post-</a:t>
            </a:r>
            <a:r>
              <a:rPr lang="en-US" dirty="0" err="1"/>
              <a:t>bronkodilatör</a:t>
            </a:r>
            <a:r>
              <a:rPr lang="en-US" dirty="0"/>
              <a:t> </a:t>
            </a:r>
            <a:r>
              <a:rPr lang="en-US" dirty="0" err="1"/>
              <a:t>spirometre</a:t>
            </a:r>
            <a:r>
              <a:rPr lang="en-US" dirty="0"/>
              <a:t>) </a:t>
            </a:r>
            <a:r>
              <a:rPr lang="en-US" dirty="0" err="1"/>
              <a:t>için</a:t>
            </a:r>
            <a:r>
              <a:rPr lang="en-US" dirty="0"/>
              <a:t> </a:t>
            </a:r>
            <a:r>
              <a:rPr lang="en-US" dirty="0" err="1"/>
              <a:t>göğüs</a:t>
            </a:r>
            <a:r>
              <a:rPr lang="en-US" dirty="0"/>
              <a:t> </a:t>
            </a:r>
            <a:r>
              <a:rPr lang="en-US" dirty="0" err="1"/>
              <a:t>hastalıkları</a:t>
            </a:r>
            <a:r>
              <a:rPr lang="en-US" dirty="0"/>
              <a:t> </a:t>
            </a:r>
            <a:r>
              <a:rPr lang="en-US" dirty="0" err="1"/>
              <a:t>polikliniğine</a:t>
            </a:r>
            <a:r>
              <a:rPr lang="en-US" dirty="0"/>
              <a:t> </a:t>
            </a:r>
            <a:r>
              <a:rPr lang="en-US" dirty="0" err="1"/>
              <a:t>yönlendirmek</a:t>
            </a:r>
            <a:r>
              <a:rPr lang="en-US" dirty="0"/>
              <a:t>.</a:t>
            </a:r>
            <a:endParaRPr lang="tr-TR" dirty="0"/>
          </a:p>
          <a:p>
            <a:pPr lvl="0"/>
            <a:r>
              <a:rPr lang="en-US" dirty="0" err="1"/>
              <a:t>Tanı</a:t>
            </a:r>
            <a:r>
              <a:rPr lang="en-US" dirty="0"/>
              <a:t> </a:t>
            </a:r>
            <a:r>
              <a:rPr lang="en-US" dirty="0" err="1"/>
              <a:t>kesinleştikten</a:t>
            </a:r>
            <a:r>
              <a:rPr lang="en-US" dirty="0"/>
              <a:t> </a:t>
            </a:r>
            <a:r>
              <a:rPr lang="en-US" dirty="0" err="1"/>
              <a:t>sonra</a:t>
            </a:r>
            <a:r>
              <a:rPr lang="en-US" dirty="0"/>
              <a:t> ABE </a:t>
            </a:r>
            <a:r>
              <a:rPr lang="en-US" dirty="0" err="1"/>
              <a:t>sınıflaması</a:t>
            </a:r>
            <a:r>
              <a:rPr lang="en-US" dirty="0"/>
              <a:t> </a:t>
            </a:r>
            <a:r>
              <a:rPr lang="en-US" dirty="0" err="1"/>
              <a:t>yapıp</a:t>
            </a:r>
            <a:r>
              <a:rPr lang="en-US" dirty="0"/>
              <a:t> </a:t>
            </a:r>
            <a:r>
              <a:rPr lang="en-US" dirty="0" err="1"/>
              <a:t>uygun</a:t>
            </a:r>
            <a:r>
              <a:rPr lang="en-US" dirty="0"/>
              <a:t> </a:t>
            </a:r>
            <a:r>
              <a:rPr lang="en-US" dirty="0" err="1"/>
              <a:t>başlangıç</a:t>
            </a:r>
            <a:r>
              <a:rPr lang="en-US" dirty="0"/>
              <a:t> </a:t>
            </a:r>
            <a:r>
              <a:rPr lang="en-US" dirty="0" err="1"/>
              <a:t>tedavisini</a:t>
            </a:r>
            <a:r>
              <a:rPr lang="en-US" dirty="0"/>
              <a:t> </a:t>
            </a:r>
            <a:r>
              <a:rPr lang="en-US" dirty="0" err="1"/>
              <a:t>başlatmak</a:t>
            </a:r>
            <a:r>
              <a:rPr lang="en-US" dirty="0"/>
              <a:t>.</a:t>
            </a:r>
            <a:endParaRPr lang="tr-TR" dirty="0"/>
          </a:p>
          <a:p>
            <a:pPr lvl="0"/>
            <a:r>
              <a:rPr lang="en-US" dirty="0"/>
              <a:t>İnhaler </a:t>
            </a:r>
            <a:r>
              <a:rPr lang="en-US" dirty="0" err="1"/>
              <a:t>tekniğini</a:t>
            </a:r>
            <a:r>
              <a:rPr lang="en-US" dirty="0"/>
              <a:t> her </a:t>
            </a:r>
            <a:r>
              <a:rPr lang="en-US" dirty="0" err="1"/>
              <a:t>vizitte</a:t>
            </a:r>
            <a:r>
              <a:rPr lang="en-US" dirty="0"/>
              <a:t> </a:t>
            </a:r>
            <a:r>
              <a:rPr lang="en-US" dirty="0" err="1"/>
              <a:t>denetlemek</a:t>
            </a:r>
            <a:r>
              <a:rPr lang="en-US" dirty="0"/>
              <a:t>, </a:t>
            </a:r>
            <a:r>
              <a:rPr lang="en-US" dirty="0" err="1"/>
              <a:t>hastaya</a:t>
            </a:r>
            <a:r>
              <a:rPr lang="en-US" dirty="0"/>
              <a:t> </a:t>
            </a:r>
            <a:r>
              <a:rPr lang="en-US" dirty="0" err="1"/>
              <a:t>doğru</a:t>
            </a:r>
            <a:r>
              <a:rPr lang="en-US" dirty="0"/>
              <a:t> </a:t>
            </a:r>
            <a:r>
              <a:rPr lang="en-US" dirty="0" err="1"/>
              <a:t>kullanımı</a:t>
            </a:r>
            <a:r>
              <a:rPr lang="en-US" dirty="0"/>
              <a:t> </a:t>
            </a:r>
            <a:r>
              <a:rPr lang="en-US" dirty="0" err="1"/>
              <a:t>öğretmek</a:t>
            </a:r>
            <a:r>
              <a:rPr lang="en-US" dirty="0"/>
              <a:t>.</a:t>
            </a:r>
            <a:endParaRPr lang="tr-TR" dirty="0"/>
          </a:p>
          <a:p>
            <a:pPr lvl="0"/>
            <a:r>
              <a:rPr lang="en-US" dirty="0" err="1"/>
              <a:t>Sigara</a:t>
            </a:r>
            <a:r>
              <a:rPr lang="en-US" dirty="0"/>
              <a:t> </a:t>
            </a:r>
            <a:r>
              <a:rPr lang="en-US" dirty="0" err="1"/>
              <a:t>bırakma</a:t>
            </a:r>
            <a:r>
              <a:rPr lang="en-US" dirty="0"/>
              <a:t> </a:t>
            </a:r>
            <a:r>
              <a:rPr lang="en-US" dirty="0" err="1"/>
              <a:t>desteği</a:t>
            </a:r>
            <a:r>
              <a:rPr lang="en-US" dirty="0"/>
              <a:t> </a:t>
            </a:r>
            <a:r>
              <a:rPr lang="en-US" dirty="0" err="1"/>
              <a:t>vermek</a:t>
            </a:r>
            <a:r>
              <a:rPr lang="en-US" dirty="0"/>
              <a:t> (</a:t>
            </a:r>
            <a:r>
              <a:rPr lang="en-US" dirty="0" err="1"/>
              <a:t>poliklinik</a:t>
            </a:r>
            <a:r>
              <a:rPr lang="en-US" dirty="0"/>
              <a:t> </a:t>
            </a:r>
            <a:r>
              <a:rPr lang="en-US" dirty="0" err="1"/>
              <a:t>düzeyinde</a:t>
            </a:r>
            <a:r>
              <a:rPr lang="en-US" dirty="0"/>
              <a:t> 5A </a:t>
            </a:r>
            <a:r>
              <a:rPr lang="en-US" dirty="0" err="1"/>
              <a:t>uygulanması</a:t>
            </a:r>
            <a:r>
              <a:rPr lang="en-US" dirty="0"/>
              <a:t>).</a:t>
            </a:r>
            <a:endParaRPr lang="tr-TR" dirty="0"/>
          </a:p>
          <a:p>
            <a:pPr lvl="0"/>
            <a:r>
              <a:rPr lang="en-US" dirty="0" err="1"/>
              <a:t>Aşıları</a:t>
            </a:r>
            <a:r>
              <a:rPr lang="en-US" dirty="0"/>
              <a:t> </a:t>
            </a:r>
            <a:r>
              <a:rPr lang="en-US" dirty="0" err="1"/>
              <a:t>zamanında</a:t>
            </a:r>
            <a:r>
              <a:rPr lang="en-US" dirty="0"/>
              <a:t> </a:t>
            </a:r>
            <a:r>
              <a:rPr lang="en-US" dirty="0" err="1"/>
              <a:t>yapmak</a:t>
            </a:r>
            <a:r>
              <a:rPr lang="en-US" dirty="0"/>
              <a:t>.</a:t>
            </a:r>
            <a:endParaRPr lang="tr-TR" dirty="0"/>
          </a:p>
          <a:p>
            <a:pPr lvl="0"/>
            <a:r>
              <a:rPr lang="en-US" dirty="0" err="1"/>
              <a:t>Alevlenmeleri</a:t>
            </a:r>
            <a:r>
              <a:rPr lang="en-US" dirty="0"/>
              <a:t> </a:t>
            </a:r>
            <a:r>
              <a:rPr lang="en-US" dirty="0" err="1"/>
              <a:t>ayaktan</a:t>
            </a:r>
            <a:r>
              <a:rPr lang="en-US" dirty="0"/>
              <a:t> </a:t>
            </a:r>
            <a:r>
              <a:rPr lang="en-US" dirty="0" err="1"/>
              <a:t>tedavi</a:t>
            </a:r>
            <a:r>
              <a:rPr lang="en-US" dirty="0"/>
              <a:t> </a:t>
            </a:r>
            <a:r>
              <a:rPr lang="en-US" dirty="0" err="1"/>
              <a:t>etmek</a:t>
            </a:r>
            <a:r>
              <a:rPr lang="en-US" dirty="0"/>
              <a:t>; </a:t>
            </a:r>
            <a:r>
              <a:rPr lang="en-US" dirty="0" err="1"/>
              <a:t>sevk</a:t>
            </a:r>
            <a:r>
              <a:rPr lang="en-US" dirty="0"/>
              <a:t> </a:t>
            </a:r>
            <a:r>
              <a:rPr lang="en-US" dirty="0" err="1"/>
              <a:t>kriterlerini</a:t>
            </a:r>
            <a:r>
              <a:rPr lang="en-US" dirty="0"/>
              <a:t> </a:t>
            </a:r>
            <a:r>
              <a:rPr lang="en-US" dirty="0" err="1"/>
              <a:t>iyi</a:t>
            </a:r>
            <a:r>
              <a:rPr lang="en-US" dirty="0"/>
              <a:t> </a:t>
            </a:r>
            <a:r>
              <a:rPr lang="en-US" dirty="0" err="1"/>
              <a:t>bilmek</a:t>
            </a:r>
            <a:r>
              <a:rPr lang="en-US" dirty="0"/>
              <a:t>.</a:t>
            </a:r>
            <a:endParaRPr lang="tr-TR" dirty="0"/>
          </a:p>
          <a:p>
            <a:pPr lvl="0"/>
            <a:r>
              <a:rPr lang="en-US" dirty="0" err="1"/>
              <a:t>Komorbiditeleri</a:t>
            </a:r>
            <a:r>
              <a:rPr lang="en-US" dirty="0"/>
              <a:t> </a:t>
            </a:r>
            <a:r>
              <a:rPr lang="en-US" dirty="0" err="1"/>
              <a:t>taramak</a:t>
            </a:r>
            <a:r>
              <a:rPr lang="en-US" dirty="0"/>
              <a:t> </a:t>
            </a:r>
            <a:r>
              <a:rPr lang="en-US" dirty="0" err="1"/>
              <a:t>ve</a:t>
            </a:r>
            <a:r>
              <a:rPr lang="en-US" dirty="0"/>
              <a:t> </a:t>
            </a:r>
            <a:r>
              <a:rPr lang="en-US" dirty="0" err="1"/>
              <a:t>yönetmek</a:t>
            </a:r>
            <a:r>
              <a:rPr lang="en-US" dirty="0"/>
              <a:t>.</a:t>
            </a:r>
            <a:endParaRPr lang="tr-TR" dirty="0"/>
          </a:p>
          <a:p>
            <a:pPr lvl="0"/>
            <a:r>
              <a:rPr lang="en-US" dirty="0" err="1"/>
              <a:t>Pulmoner</a:t>
            </a:r>
            <a:r>
              <a:rPr lang="en-US" dirty="0"/>
              <a:t> </a:t>
            </a:r>
            <a:r>
              <a:rPr lang="en-US" dirty="0" err="1"/>
              <a:t>rehabilitasyona</a:t>
            </a:r>
            <a:r>
              <a:rPr lang="en-US" dirty="0"/>
              <a:t> </a:t>
            </a:r>
            <a:r>
              <a:rPr lang="en-US" dirty="0" err="1"/>
              <a:t>yönlendirmek</a:t>
            </a:r>
            <a:r>
              <a:rPr lang="en-US" dirty="0"/>
              <a:t>.</a:t>
            </a:r>
            <a:endParaRPr lang="tr-TR" dirty="0"/>
          </a:p>
          <a:p>
            <a:pPr lvl="0"/>
            <a:r>
              <a:rPr lang="en-US" dirty="0" err="1"/>
              <a:t>Hastalık</a:t>
            </a:r>
            <a:r>
              <a:rPr lang="en-US" dirty="0"/>
              <a:t> </a:t>
            </a:r>
            <a:r>
              <a:rPr lang="en-US" dirty="0" err="1"/>
              <a:t>ilerlemesini</a:t>
            </a:r>
            <a:r>
              <a:rPr lang="en-US" dirty="0"/>
              <a:t> </a:t>
            </a:r>
            <a:r>
              <a:rPr lang="en-US" dirty="0" err="1"/>
              <a:t>izlemek</a:t>
            </a:r>
            <a:r>
              <a:rPr lang="en-US" dirty="0"/>
              <a:t>, </a:t>
            </a:r>
            <a:r>
              <a:rPr lang="en-US" dirty="0" err="1"/>
              <a:t>palyatif</a:t>
            </a:r>
            <a:r>
              <a:rPr lang="en-US" dirty="0"/>
              <a:t> </a:t>
            </a:r>
            <a:r>
              <a:rPr lang="en-US" dirty="0" err="1"/>
              <a:t>bakım</a:t>
            </a:r>
            <a:r>
              <a:rPr lang="en-US" dirty="0"/>
              <a:t> </a:t>
            </a:r>
            <a:r>
              <a:rPr lang="en-US" dirty="0" err="1"/>
              <a:t>ve</a:t>
            </a:r>
            <a:r>
              <a:rPr lang="en-US" dirty="0"/>
              <a:t> </a:t>
            </a:r>
            <a:r>
              <a:rPr lang="en-US" dirty="0" err="1"/>
              <a:t>ileri</a:t>
            </a:r>
            <a:r>
              <a:rPr lang="en-US" dirty="0"/>
              <a:t> </a:t>
            </a:r>
            <a:r>
              <a:rPr lang="en-US" dirty="0" err="1"/>
              <a:t>evre</a:t>
            </a:r>
            <a:r>
              <a:rPr lang="en-US" dirty="0"/>
              <a:t> </a:t>
            </a:r>
            <a:r>
              <a:rPr lang="en-US" dirty="0" err="1"/>
              <a:t>planlamasını</a:t>
            </a:r>
            <a:r>
              <a:rPr lang="en-US" dirty="0"/>
              <a:t> </a:t>
            </a:r>
            <a:r>
              <a:rPr lang="en-US" dirty="0" err="1"/>
              <a:t>yönetmek</a:t>
            </a:r>
            <a:r>
              <a:rPr lang="en-US" dirty="0"/>
              <a:t>.</a:t>
            </a:r>
            <a:endParaRPr lang="tr-TR" dirty="0"/>
          </a:p>
          <a:p>
            <a:endParaRPr lang="tr-TR" dirty="0"/>
          </a:p>
        </p:txBody>
      </p:sp>
      <p:sp>
        <p:nvSpPr>
          <p:cNvPr id="2" name="Title 1"/>
          <p:cNvSpPr>
            <a:spLocks noGrp="1"/>
          </p:cNvSpPr>
          <p:nvPr>
            <p:ph type="title"/>
          </p:nvPr>
        </p:nvSpPr>
        <p:spPr/>
        <p:txBody>
          <a:bodyPr>
            <a:noAutofit/>
          </a:bodyPr>
          <a:lstStyle/>
          <a:p>
            <a:r>
              <a:rPr lang="en-US" sz="3200" dirty="0" smtClean="0"/>
              <a:t>A</a:t>
            </a:r>
            <a:r>
              <a:rPr lang="tr-TR" sz="3200" dirty="0"/>
              <a:t>İ</a:t>
            </a:r>
            <a:r>
              <a:rPr lang="en-US" sz="3200" dirty="0" smtClean="0"/>
              <a:t>LE HEK</a:t>
            </a:r>
            <a:r>
              <a:rPr lang="tr-TR" sz="3200" dirty="0" smtClean="0"/>
              <a:t>İ</a:t>
            </a:r>
            <a:r>
              <a:rPr lang="en-US" sz="3200" dirty="0" smtClean="0"/>
              <a:t>M</a:t>
            </a:r>
            <a:r>
              <a:rPr lang="tr-TR" sz="3200" dirty="0" smtClean="0"/>
              <a:t>İ</a:t>
            </a:r>
            <a:r>
              <a:rPr lang="en-US" sz="3200" dirty="0" smtClean="0"/>
              <a:t>N</a:t>
            </a:r>
            <a:r>
              <a:rPr lang="tr-TR" sz="3200" dirty="0" smtClean="0"/>
              <a:t>İ</a:t>
            </a:r>
            <a:r>
              <a:rPr lang="en-US" sz="3200" dirty="0" smtClean="0"/>
              <a:t>N KOAH YÖNET</a:t>
            </a:r>
            <a:r>
              <a:rPr lang="tr-TR" sz="3200" dirty="0" smtClean="0"/>
              <a:t>İ</a:t>
            </a:r>
            <a:r>
              <a:rPr lang="en-US" sz="3200" dirty="0" smtClean="0"/>
              <a:t>M</a:t>
            </a:r>
            <a:r>
              <a:rPr lang="tr-TR" sz="3200" dirty="0" smtClean="0"/>
              <a:t>İ</a:t>
            </a:r>
            <a:r>
              <a:rPr lang="en-US" sz="3200" dirty="0" smtClean="0"/>
              <a:t>NDEK</a:t>
            </a:r>
            <a:r>
              <a:rPr lang="tr-TR" sz="3200" dirty="0" smtClean="0"/>
              <a:t>İ</a:t>
            </a:r>
            <a:r>
              <a:rPr lang="en-US" sz="3200" dirty="0" smtClean="0"/>
              <a:t> YER</a:t>
            </a:r>
            <a:r>
              <a:rPr lang="tr-TR" sz="3200" dirty="0" smtClean="0"/>
              <a:t>İ</a:t>
            </a:r>
            <a:endParaRPr lang="tr-TR" sz="3200" dirty="0"/>
          </a:p>
        </p:txBody>
      </p:sp>
    </p:spTree>
    <p:extLst>
      <p:ext uri="{BB962C8B-B14F-4D97-AF65-F5344CB8AC3E}">
        <p14:creationId xmlns:p14="http://schemas.microsoft.com/office/powerpoint/2010/main" val="27587063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tr-TR" sz="2000" dirty="0"/>
              <a:t>Pulmoner rehabilitasyon, </a:t>
            </a:r>
            <a:r>
              <a:rPr lang="tr-TR" sz="2000" dirty="0" smtClean="0"/>
              <a:t>kronik akciğer hastalarının nefes darlığını azaltmayı, fiziksel kapasitelerini artırmayı ve yaşam kalitelerini yükseltmeyi amaçlayan </a:t>
            </a:r>
            <a:r>
              <a:rPr lang="tr-TR" sz="2000" b="1" dirty="0"/>
              <a:t>kişiye özel, çok disiplinli</a:t>
            </a:r>
            <a:r>
              <a:rPr lang="tr-TR" sz="2000" dirty="0" smtClean="0"/>
              <a:t> bir egzersiz ve eğitim programıdır. Hastalığa bağlı hareketsizliği kırmayı hedefler.</a:t>
            </a:r>
          </a:p>
          <a:p>
            <a:r>
              <a:rPr lang="tr-TR" sz="2000" dirty="0" smtClean="0"/>
              <a:t>KOAH,Astım,Pulmoner fibrozis,Bronşektazi,Akciğer </a:t>
            </a:r>
            <a:r>
              <a:rPr lang="tr-TR" sz="2000" dirty="0"/>
              <a:t>nakli veya göğüs cerrahisi öncesi ve sonrası </a:t>
            </a:r>
            <a:r>
              <a:rPr lang="tr-TR" sz="2000" dirty="0" smtClean="0"/>
              <a:t>süreçler</a:t>
            </a:r>
          </a:p>
          <a:p>
            <a:r>
              <a:rPr lang="tr-TR" sz="2000" b="1" dirty="0"/>
              <a:t>Kişiye Özel Egzersiz Eğitimi:</a:t>
            </a:r>
            <a:r>
              <a:rPr lang="tr-TR" sz="2000" dirty="0"/>
              <a:t> Solunum kaslarını, kol ve bacak kaslarını güçlendirecek yürüme, bisiklet ve direnç egzersizleri</a:t>
            </a:r>
            <a:r>
              <a:rPr lang="tr-TR" sz="2000" dirty="0" smtClean="0"/>
              <a:t>.</a:t>
            </a:r>
          </a:p>
          <a:p>
            <a:r>
              <a:rPr lang="tr-TR" sz="2000" b="1" dirty="0" smtClean="0"/>
              <a:t>Solunum </a:t>
            </a:r>
            <a:r>
              <a:rPr lang="tr-TR" sz="2000" b="1" dirty="0"/>
              <a:t>Teknikleri:</a:t>
            </a:r>
            <a:r>
              <a:rPr lang="tr-TR" sz="2000" dirty="0"/>
              <a:t> Doğru nefes alma yöntemleri ve nefes darlığı ile baş etme yolları</a:t>
            </a:r>
            <a:r>
              <a:rPr lang="tr-TR" sz="2000" dirty="0" smtClean="0"/>
              <a:t>.</a:t>
            </a:r>
          </a:p>
          <a:p>
            <a:r>
              <a:rPr lang="tr-TR" sz="2000" b="1" dirty="0" smtClean="0"/>
              <a:t>Hasta </a:t>
            </a:r>
            <a:r>
              <a:rPr lang="tr-TR" sz="2000" b="1" dirty="0"/>
              <a:t>ve Aile Eğitimi:</a:t>
            </a:r>
            <a:r>
              <a:rPr lang="tr-TR" sz="2000" dirty="0"/>
              <a:t> İlaçların doğru kullanımı, cihazların kullanımı ve hastalık yönetimi</a:t>
            </a:r>
            <a:r>
              <a:rPr lang="tr-TR" sz="2000" dirty="0" smtClean="0"/>
              <a:t>.</a:t>
            </a:r>
          </a:p>
          <a:p>
            <a:r>
              <a:rPr lang="tr-TR" sz="2000" b="1" dirty="0" smtClean="0"/>
              <a:t>Beslenme </a:t>
            </a:r>
            <a:r>
              <a:rPr lang="tr-TR" sz="2000" b="1" dirty="0"/>
              <a:t>Danışmanlığı ve Psikolojik Destek:</a:t>
            </a:r>
            <a:r>
              <a:rPr lang="tr-TR" sz="2000" dirty="0"/>
              <a:t> Hastaların kaygı/depresyonla baş etmesi ve sağlıklı bir kiloda kalması için destek sağlanması</a:t>
            </a:r>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4013108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tr-TR" sz="2000" dirty="0" err="1" smtClean="0"/>
              <a:t>H</a:t>
            </a:r>
            <a:r>
              <a:rPr lang="en-US" sz="2000" dirty="0" err="1" smtClean="0"/>
              <a:t>ava</a:t>
            </a:r>
            <a:r>
              <a:rPr lang="en-US" sz="2000" dirty="0" smtClean="0"/>
              <a:t> </a:t>
            </a:r>
            <a:r>
              <a:rPr lang="en-US" sz="2000" dirty="0" err="1"/>
              <a:t>yolları</a:t>
            </a:r>
            <a:r>
              <a:rPr lang="en-US" sz="2000" dirty="0"/>
              <a:t> </a:t>
            </a:r>
            <a:r>
              <a:rPr lang="en-US" sz="2000" dirty="0" err="1"/>
              <a:t>ve</a:t>
            </a:r>
            <a:r>
              <a:rPr lang="en-US" sz="2000" dirty="0"/>
              <a:t>/</a:t>
            </a:r>
            <a:r>
              <a:rPr lang="en-US" sz="2000" dirty="0" err="1"/>
              <a:t>veya</a:t>
            </a:r>
            <a:r>
              <a:rPr lang="en-US" sz="2000" dirty="0"/>
              <a:t> </a:t>
            </a:r>
            <a:r>
              <a:rPr lang="en-US" sz="2000" dirty="0" err="1"/>
              <a:t>alveollerdeki</a:t>
            </a:r>
            <a:r>
              <a:rPr lang="en-US" sz="2000" dirty="0"/>
              <a:t> </a:t>
            </a:r>
            <a:r>
              <a:rPr lang="en-US" sz="2000" dirty="0" err="1"/>
              <a:t>anormalliklere</a:t>
            </a:r>
            <a:r>
              <a:rPr lang="en-US" sz="2000" dirty="0"/>
              <a:t> </a:t>
            </a:r>
            <a:r>
              <a:rPr lang="en-US" sz="2000" dirty="0" err="1"/>
              <a:t>bağlı</a:t>
            </a:r>
            <a:r>
              <a:rPr lang="en-US" sz="2000" dirty="0"/>
              <a:t> </a:t>
            </a:r>
            <a:r>
              <a:rPr lang="en-US" sz="2000" dirty="0" err="1"/>
              <a:t>olarak</a:t>
            </a:r>
            <a:r>
              <a:rPr lang="en-US" sz="2000" dirty="0"/>
              <a:t> </a:t>
            </a:r>
            <a:r>
              <a:rPr lang="en-US" sz="2000" dirty="0" err="1"/>
              <a:t>gelişen</a:t>
            </a:r>
            <a:r>
              <a:rPr lang="en-US" sz="2000" dirty="0"/>
              <a:t>, </a:t>
            </a:r>
            <a:r>
              <a:rPr lang="en-US" sz="2000" dirty="0" err="1"/>
              <a:t>kronik</a:t>
            </a:r>
            <a:r>
              <a:rPr lang="en-US" sz="2000" dirty="0"/>
              <a:t> </a:t>
            </a:r>
            <a:r>
              <a:rPr lang="en-US" sz="2000" dirty="0" err="1"/>
              <a:t>solunum</a:t>
            </a:r>
            <a:r>
              <a:rPr lang="en-US" sz="2000" dirty="0"/>
              <a:t> </a:t>
            </a:r>
            <a:r>
              <a:rPr lang="en-US" sz="2000" dirty="0" err="1"/>
              <a:t>semptomları</a:t>
            </a:r>
            <a:r>
              <a:rPr lang="en-US" sz="2000" dirty="0"/>
              <a:t> (</a:t>
            </a:r>
            <a:r>
              <a:rPr lang="en-US" sz="2000" dirty="0" err="1"/>
              <a:t>dispne</a:t>
            </a:r>
            <a:r>
              <a:rPr lang="en-US" sz="2000" dirty="0"/>
              <a:t>, </a:t>
            </a:r>
            <a:r>
              <a:rPr lang="en-US" sz="2000" dirty="0" err="1"/>
              <a:t>öksürük</a:t>
            </a:r>
            <a:r>
              <a:rPr lang="en-US" sz="2000" dirty="0"/>
              <a:t>, </a:t>
            </a:r>
            <a:r>
              <a:rPr lang="en-US" sz="2000" dirty="0" err="1"/>
              <a:t>balgam</a:t>
            </a:r>
            <a:r>
              <a:rPr lang="en-US" sz="2000" dirty="0"/>
              <a:t> </a:t>
            </a:r>
            <a:r>
              <a:rPr lang="en-US" sz="2000" dirty="0" err="1"/>
              <a:t>çıkarma</a:t>
            </a:r>
            <a:r>
              <a:rPr lang="en-US" sz="2000" dirty="0"/>
              <a:t>, </a:t>
            </a:r>
            <a:r>
              <a:rPr lang="en-US" sz="2000" dirty="0" err="1"/>
              <a:t>alevlenmeler</a:t>
            </a:r>
            <a:r>
              <a:rPr lang="en-US" sz="2000" dirty="0"/>
              <a:t>) </a:t>
            </a:r>
            <a:r>
              <a:rPr lang="en-US" sz="2000" dirty="0" err="1"/>
              <a:t>ile</a:t>
            </a:r>
            <a:r>
              <a:rPr lang="en-US" sz="2000" dirty="0"/>
              <a:t> </a:t>
            </a:r>
            <a:r>
              <a:rPr lang="en-US" sz="2000" dirty="0" err="1"/>
              <a:t>karakterize</a:t>
            </a:r>
            <a:r>
              <a:rPr lang="en-US" sz="2000" dirty="0"/>
              <a:t>, </a:t>
            </a:r>
            <a:r>
              <a:rPr lang="en-US" sz="2000" dirty="0" err="1"/>
              <a:t>kalıcı</a:t>
            </a:r>
            <a:r>
              <a:rPr lang="en-US" sz="2000" dirty="0"/>
              <a:t> (</a:t>
            </a:r>
            <a:r>
              <a:rPr lang="en-US" sz="2000" dirty="0" err="1"/>
              <a:t>çoğunlukla</a:t>
            </a:r>
            <a:r>
              <a:rPr lang="en-US" sz="2000" dirty="0"/>
              <a:t> </a:t>
            </a:r>
            <a:r>
              <a:rPr lang="en-US" sz="2000" dirty="0" err="1"/>
              <a:t>ilerleyici</a:t>
            </a:r>
            <a:r>
              <a:rPr lang="en-US" sz="2000" dirty="0"/>
              <a:t>) </a:t>
            </a:r>
            <a:r>
              <a:rPr lang="en-US" sz="2000" dirty="0" err="1"/>
              <a:t>hava</a:t>
            </a:r>
            <a:r>
              <a:rPr lang="en-US" sz="2000" dirty="0"/>
              <a:t> </a:t>
            </a:r>
            <a:r>
              <a:rPr lang="en-US" sz="2000" dirty="0" err="1"/>
              <a:t>akımı</a:t>
            </a:r>
            <a:r>
              <a:rPr lang="en-US" sz="2000" dirty="0"/>
              <a:t> </a:t>
            </a:r>
            <a:r>
              <a:rPr lang="en-US" sz="2000" dirty="0" err="1"/>
              <a:t>kısıtlanmasına</a:t>
            </a:r>
            <a:r>
              <a:rPr lang="en-US" sz="2000" dirty="0"/>
              <a:t> </a:t>
            </a:r>
            <a:r>
              <a:rPr lang="en-US" sz="2000" dirty="0" err="1"/>
              <a:t>yol</a:t>
            </a:r>
            <a:r>
              <a:rPr lang="en-US" sz="2000" dirty="0"/>
              <a:t> </a:t>
            </a:r>
            <a:r>
              <a:rPr lang="en-US" sz="2000" dirty="0" err="1"/>
              <a:t>açan</a:t>
            </a:r>
            <a:r>
              <a:rPr lang="en-US" sz="2000" dirty="0"/>
              <a:t>, </a:t>
            </a:r>
            <a:r>
              <a:rPr lang="en-US" sz="2000" dirty="0" err="1"/>
              <a:t>heterojen</a:t>
            </a:r>
            <a:r>
              <a:rPr lang="en-US" sz="2000" dirty="0"/>
              <a:t> </a:t>
            </a:r>
            <a:r>
              <a:rPr lang="en-US" sz="2000" dirty="0" err="1"/>
              <a:t>bir</a:t>
            </a:r>
            <a:r>
              <a:rPr lang="en-US" sz="2000" dirty="0"/>
              <a:t> </a:t>
            </a:r>
            <a:r>
              <a:rPr lang="en-US" sz="2000" dirty="0" err="1"/>
              <a:t>akciğer</a:t>
            </a:r>
            <a:r>
              <a:rPr lang="en-US" sz="2000" dirty="0"/>
              <a:t> </a:t>
            </a:r>
            <a:r>
              <a:rPr lang="en-US" sz="2000" dirty="0" err="1"/>
              <a:t>hastalığıdır</a:t>
            </a:r>
            <a:r>
              <a:rPr lang="en-US" sz="2000" dirty="0"/>
              <a:t>.</a:t>
            </a:r>
            <a:endParaRPr lang="tr-TR" sz="2000" dirty="0"/>
          </a:p>
        </p:txBody>
      </p:sp>
      <p:sp>
        <p:nvSpPr>
          <p:cNvPr id="2" name="Title 1"/>
          <p:cNvSpPr>
            <a:spLocks noGrp="1"/>
          </p:cNvSpPr>
          <p:nvPr>
            <p:ph type="title"/>
          </p:nvPr>
        </p:nvSpPr>
        <p:spPr/>
        <p:txBody>
          <a:bodyPr/>
          <a:lstStyle/>
          <a:p>
            <a:r>
              <a:rPr lang="tr-TR" dirty="0" smtClean="0"/>
              <a:t>TANIM</a:t>
            </a:r>
            <a:endParaRPr lang="tr-TR" dirty="0"/>
          </a:p>
        </p:txBody>
      </p:sp>
    </p:spTree>
    <p:extLst>
      <p:ext uri="{BB962C8B-B14F-4D97-AF65-F5344CB8AC3E}">
        <p14:creationId xmlns:p14="http://schemas.microsoft.com/office/powerpoint/2010/main" val="1588151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tr-TR" sz="2000" dirty="0"/>
              <a:t>Günlük aktivitelerde (merdiven çıkma, yürüme vb.) yaşanan nefes darlığını belirgin şekilde azaltır.Egzersiz toleransını artırarak hastaların kendi işlerini kimseye bağımlı olmadan yapabilmesini sağlar.Hastaneye yatış sıklığını ve süresini kısaltır.</a:t>
            </a:r>
            <a:r>
              <a:rPr lang="tr-TR" sz="2000" dirty="0" smtClean="0"/>
              <a:t> </a:t>
            </a:r>
          </a:p>
          <a:p>
            <a:r>
              <a:rPr lang="tr-TR" sz="2000" dirty="0"/>
              <a:t>Pulmoner Rehabilitasyon programı en az 8 hafta (toplam 24 seans) süre ile uygulanmalıdır. Egzersiz eğitimi bırakıldığında kazanımlar kaybedildiği için egzersiz alışkanlığının devam ettirilmesi gerekmektedir.</a:t>
            </a:r>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21255977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xmlns="" id="{9A674231-B60D-48E0-8682-B25E40739994}"/>
              </a:ext>
            </a:extLst>
          </p:cNvPr>
          <p:cNvSpPr/>
          <p:nvPr/>
        </p:nvSpPr>
        <p:spPr>
          <a:xfrm>
            <a:off x="894834" y="491680"/>
            <a:ext cx="6859777" cy="769441"/>
          </a:xfrm>
          <a:prstGeom prst="rect">
            <a:avLst/>
          </a:prstGeom>
        </p:spPr>
        <p:txBody>
          <a:bodyPr wrap="square">
            <a:spAutoFit/>
          </a:bodyPr>
          <a:lstStyle/>
          <a:p>
            <a:pPr algn="ctr" defTabSz="457200">
              <a:defRPr/>
            </a:pPr>
            <a:r>
              <a:rPr lang="tr-TR" sz="2900" b="1" dirty="0">
                <a:solidFill>
                  <a:prstClr val="black">
                    <a:lumMod val="75000"/>
                    <a:lumOff val="25000"/>
                  </a:prstClr>
                </a:solidFill>
              </a:rPr>
              <a:t>  </a:t>
            </a:r>
            <a:r>
              <a:rPr lang="tr-TR" sz="4400" b="1" dirty="0">
                <a:solidFill>
                  <a:prstClr val="black">
                    <a:lumMod val="75000"/>
                    <a:lumOff val="25000"/>
                  </a:prstClr>
                </a:solidFill>
              </a:rPr>
              <a:t>KOAH YÖNETİMİ</a:t>
            </a:r>
            <a:endParaRPr lang="en-US" sz="4400" b="1" dirty="0">
              <a:solidFill>
                <a:prstClr val="black">
                  <a:lumMod val="75000"/>
                  <a:lumOff val="25000"/>
                </a:prstClr>
              </a:solidFill>
            </a:endParaRPr>
          </a:p>
        </p:txBody>
      </p:sp>
      <p:graphicFrame>
        <p:nvGraphicFramePr>
          <p:cNvPr id="7" name="Diagram 6">
            <a:extLst>
              <a:ext uri="{FF2B5EF4-FFF2-40B4-BE49-F238E27FC236}">
                <a16:creationId xmlns:a16="http://schemas.microsoft.com/office/drawing/2014/main" xmlns="" id="{C69330AA-D0E3-4899-A889-4107AE67A615}"/>
              </a:ext>
            </a:extLst>
          </p:cNvPr>
          <p:cNvGraphicFramePr/>
          <p:nvPr>
            <p:extLst>
              <p:ext uri="{D42A27DB-BD31-4B8C-83A1-F6EECF244321}">
                <p14:modId xmlns:p14="http://schemas.microsoft.com/office/powerpoint/2010/main" val="3433116575"/>
              </p:ext>
            </p:extLst>
          </p:nvPr>
        </p:nvGraphicFramePr>
        <p:xfrm>
          <a:off x="424001" y="1077747"/>
          <a:ext cx="1644091" cy="4926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a:extLst>
              <a:ext uri="{FF2B5EF4-FFF2-40B4-BE49-F238E27FC236}">
                <a16:creationId xmlns:a16="http://schemas.microsoft.com/office/drawing/2014/main" xmlns="" id="{0D0A420A-482A-4C14-BBBD-F9BF9F94100D}"/>
              </a:ext>
            </a:extLst>
          </p:cNvPr>
          <p:cNvGraphicFramePr/>
          <p:nvPr>
            <p:extLst>
              <p:ext uri="{D42A27DB-BD31-4B8C-83A1-F6EECF244321}">
                <p14:modId xmlns:p14="http://schemas.microsoft.com/office/powerpoint/2010/main" val="3037896711"/>
              </p:ext>
            </p:extLst>
          </p:nvPr>
        </p:nvGraphicFramePr>
        <p:xfrm>
          <a:off x="2136107" y="1091372"/>
          <a:ext cx="1419904" cy="49262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Diagram 9">
            <a:extLst>
              <a:ext uri="{FF2B5EF4-FFF2-40B4-BE49-F238E27FC236}">
                <a16:creationId xmlns:a16="http://schemas.microsoft.com/office/drawing/2014/main" xmlns="" id="{05FE44BC-A386-4DFB-8E5C-7DE783ACF1A2}"/>
              </a:ext>
            </a:extLst>
          </p:cNvPr>
          <p:cNvGraphicFramePr/>
          <p:nvPr>
            <p:extLst>
              <p:ext uri="{D42A27DB-BD31-4B8C-83A1-F6EECF244321}">
                <p14:modId xmlns:p14="http://schemas.microsoft.com/office/powerpoint/2010/main" val="3317778942"/>
              </p:ext>
            </p:extLst>
          </p:nvPr>
        </p:nvGraphicFramePr>
        <p:xfrm>
          <a:off x="3425153" y="1062254"/>
          <a:ext cx="3709713" cy="473349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agram 10">
            <a:extLst>
              <a:ext uri="{FF2B5EF4-FFF2-40B4-BE49-F238E27FC236}">
                <a16:creationId xmlns:a16="http://schemas.microsoft.com/office/drawing/2014/main" xmlns="" id="{852F1349-5B23-4F1C-82A4-8D9090F2464C}"/>
              </a:ext>
            </a:extLst>
          </p:cNvPr>
          <p:cNvGraphicFramePr/>
          <p:nvPr>
            <p:extLst>
              <p:ext uri="{D42A27DB-BD31-4B8C-83A1-F6EECF244321}">
                <p14:modId xmlns:p14="http://schemas.microsoft.com/office/powerpoint/2010/main" val="3687721992"/>
              </p:ext>
            </p:extLst>
          </p:nvPr>
        </p:nvGraphicFramePr>
        <p:xfrm>
          <a:off x="7023430" y="1062251"/>
          <a:ext cx="1462363" cy="492624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6" name="Rectangle 15">
            <a:extLst>
              <a:ext uri="{FF2B5EF4-FFF2-40B4-BE49-F238E27FC236}">
                <a16:creationId xmlns:a16="http://schemas.microsoft.com/office/drawing/2014/main" xmlns="" id="{3CE4CC0F-5B8D-46E1-9D66-00BC7630FB1A}"/>
              </a:ext>
            </a:extLst>
          </p:cNvPr>
          <p:cNvSpPr/>
          <p:nvPr/>
        </p:nvSpPr>
        <p:spPr>
          <a:xfrm>
            <a:off x="673027" y="1172664"/>
            <a:ext cx="1224356" cy="1458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ctr">
              <a:lnSpc>
                <a:spcPct val="90000"/>
              </a:lnSpc>
              <a:spcBef>
                <a:spcPts val="1000"/>
              </a:spcBef>
              <a:defRPr/>
            </a:pPr>
            <a:r>
              <a:rPr lang="tr-TR" altLang="tr-TR" sz="2300" b="1" dirty="0">
                <a:solidFill>
                  <a:srgbClr val="404040"/>
                </a:solidFill>
              </a:rPr>
              <a:t>Erken Tanı</a:t>
            </a:r>
          </a:p>
        </p:txBody>
      </p:sp>
      <p:sp>
        <p:nvSpPr>
          <p:cNvPr id="17" name="Rectangle 16">
            <a:extLst>
              <a:ext uri="{FF2B5EF4-FFF2-40B4-BE49-F238E27FC236}">
                <a16:creationId xmlns:a16="http://schemas.microsoft.com/office/drawing/2014/main" xmlns="" id="{B1F26470-2A38-470A-962A-67DD718F93C4}"/>
              </a:ext>
            </a:extLst>
          </p:cNvPr>
          <p:cNvSpPr/>
          <p:nvPr/>
        </p:nvSpPr>
        <p:spPr>
          <a:xfrm>
            <a:off x="3765661" y="1484975"/>
            <a:ext cx="3028694" cy="821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ctr">
              <a:defRPr/>
            </a:pPr>
            <a:r>
              <a:rPr lang="tr-TR" sz="2300" b="1" dirty="0">
                <a:solidFill>
                  <a:srgbClr val="404040"/>
                </a:solidFill>
              </a:rPr>
              <a:t>Düzenli</a:t>
            </a:r>
            <a:r>
              <a:rPr lang="en-US" sz="2300" b="1" dirty="0">
                <a:solidFill>
                  <a:srgbClr val="404040"/>
                </a:solidFill>
              </a:rPr>
              <a:t> İ</a:t>
            </a:r>
            <a:r>
              <a:rPr lang="tr-TR" sz="2300" b="1" dirty="0">
                <a:solidFill>
                  <a:srgbClr val="404040"/>
                </a:solidFill>
              </a:rPr>
              <a:t>zlem</a:t>
            </a:r>
            <a:r>
              <a:rPr lang="tr-TR" altLang="tr-TR" sz="2300" b="1" dirty="0">
                <a:solidFill>
                  <a:srgbClr val="404040"/>
                </a:solidFill>
              </a:rPr>
              <a:t> </a:t>
            </a:r>
          </a:p>
        </p:txBody>
      </p:sp>
      <p:sp>
        <p:nvSpPr>
          <p:cNvPr id="19" name="Rectangle 18">
            <a:extLst>
              <a:ext uri="{FF2B5EF4-FFF2-40B4-BE49-F238E27FC236}">
                <a16:creationId xmlns:a16="http://schemas.microsoft.com/office/drawing/2014/main" xmlns="" id="{CBD61524-AABC-4582-B2E7-0C3C528F6150}"/>
              </a:ext>
            </a:extLst>
          </p:cNvPr>
          <p:cNvSpPr/>
          <p:nvPr/>
        </p:nvSpPr>
        <p:spPr>
          <a:xfrm>
            <a:off x="7045827" y="1611404"/>
            <a:ext cx="1454608" cy="830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55600">
              <a:buClr>
                <a:srgbClr val="C00000"/>
              </a:buClr>
              <a:defRPr/>
            </a:pPr>
            <a:r>
              <a:rPr lang="tr-TR" sz="2300" b="1" dirty="0">
                <a:solidFill>
                  <a:srgbClr val="404040"/>
                </a:solidFill>
              </a:rPr>
              <a:t>Komplikasyon İzlemi </a:t>
            </a:r>
          </a:p>
        </p:txBody>
      </p:sp>
      <p:sp>
        <p:nvSpPr>
          <p:cNvPr id="21" name="Rectangle 20">
            <a:extLst>
              <a:ext uri="{FF2B5EF4-FFF2-40B4-BE49-F238E27FC236}">
                <a16:creationId xmlns:a16="http://schemas.microsoft.com/office/drawing/2014/main" xmlns="" id="{80858B2F-2C5D-4B43-BD5F-0CBDC127586A}"/>
              </a:ext>
            </a:extLst>
          </p:cNvPr>
          <p:cNvSpPr/>
          <p:nvPr/>
        </p:nvSpPr>
        <p:spPr>
          <a:xfrm>
            <a:off x="2187776" y="1168615"/>
            <a:ext cx="1342353" cy="1458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ctr">
              <a:defRPr/>
            </a:pPr>
            <a:r>
              <a:rPr lang="tr-TR" sz="2300" b="1" dirty="0">
                <a:solidFill>
                  <a:srgbClr val="404040"/>
                </a:solidFill>
              </a:rPr>
              <a:t>Tedavi</a:t>
            </a:r>
            <a:endParaRPr lang="tr-TR" altLang="tr-TR" sz="2300" b="1" dirty="0">
              <a:solidFill>
                <a:srgbClr val="404040"/>
              </a:solidFill>
            </a:endParaRPr>
          </a:p>
        </p:txBody>
      </p:sp>
    </p:spTree>
    <p:extLst>
      <p:ext uri="{BB962C8B-B14F-4D97-AF65-F5344CB8AC3E}">
        <p14:creationId xmlns:p14="http://schemas.microsoft.com/office/powerpoint/2010/main" val="402904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9" grpId="0">
        <p:bldAsOne/>
      </p:bldGraphic>
      <p:bldGraphic spid="10" grpId="0">
        <p:bldAsOne/>
      </p:bldGraphic>
      <p:bldGraphic spid="11" grpId="0">
        <p:bldAsOne/>
      </p:bldGraphic>
      <p:bldP spid="16" grpId="0"/>
      <p:bldP spid="17" grpId="0"/>
      <p:bldP spid="19"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dirty="0" err="1"/>
              <a:t>Cemal</a:t>
            </a:r>
            <a:r>
              <a:rPr lang="en-US" sz="2000" dirty="0"/>
              <a:t> </a:t>
            </a:r>
            <a:r>
              <a:rPr lang="en-US" sz="2000" dirty="0" err="1"/>
              <a:t>Bey</a:t>
            </a:r>
            <a:r>
              <a:rPr lang="en-US" sz="2000" dirty="0"/>
              <a:t>, 58 </a:t>
            </a:r>
            <a:r>
              <a:rPr lang="en-US" sz="2000" dirty="0" err="1"/>
              <a:t>yaşında</a:t>
            </a:r>
            <a:r>
              <a:rPr lang="en-US" sz="2000" dirty="0"/>
              <a:t>, </a:t>
            </a:r>
            <a:r>
              <a:rPr lang="en-US" sz="2000" dirty="0" err="1"/>
              <a:t>emekli</a:t>
            </a:r>
            <a:r>
              <a:rPr lang="en-US" sz="2000" dirty="0"/>
              <a:t> </a:t>
            </a:r>
            <a:r>
              <a:rPr lang="en-US" sz="2000" dirty="0" err="1"/>
              <a:t>inşaat</a:t>
            </a:r>
            <a:r>
              <a:rPr lang="en-US" sz="2000" dirty="0"/>
              <a:t> </a:t>
            </a:r>
            <a:r>
              <a:rPr lang="en-US" sz="2000" dirty="0" err="1"/>
              <a:t>ustası</a:t>
            </a:r>
            <a:r>
              <a:rPr lang="en-US" sz="2000" dirty="0"/>
              <a:t>, </a:t>
            </a:r>
            <a:r>
              <a:rPr lang="en-US" sz="2000" dirty="0" err="1"/>
              <a:t>aile</a:t>
            </a:r>
            <a:r>
              <a:rPr lang="en-US" sz="2000" dirty="0"/>
              <a:t> </a:t>
            </a:r>
            <a:r>
              <a:rPr lang="en-US" sz="2000" dirty="0" err="1"/>
              <a:t>sağlığı</a:t>
            </a:r>
            <a:r>
              <a:rPr lang="en-US" sz="2000" dirty="0"/>
              <a:t> </a:t>
            </a:r>
            <a:r>
              <a:rPr lang="en-US" sz="2000" dirty="0" err="1"/>
              <a:t>merkezine</a:t>
            </a:r>
            <a:r>
              <a:rPr lang="en-US" sz="2000" dirty="0"/>
              <a:t> "son </a:t>
            </a:r>
            <a:r>
              <a:rPr lang="en-US" sz="2000" dirty="0" err="1"/>
              <a:t>birkaç</a:t>
            </a:r>
            <a:r>
              <a:rPr lang="en-US" sz="2000" dirty="0"/>
              <a:t> </a:t>
            </a:r>
            <a:r>
              <a:rPr lang="en-US" sz="2000" dirty="0" err="1"/>
              <a:t>yıldır</a:t>
            </a:r>
            <a:r>
              <a:rPr lang="en-US" sz="2000" dirty="0"/>
              <a:t> </a:t>
            </a:r>
            <a:r>
              <a:rPr lang="en-US" sz="2000" dirty="0" err="1"/>
              <a:t>geçmeyen</a:t>
            </a:r>
            <a:r>
              <a:rPr lang="en-US" sz="2000" dirty="0"/>
              <a:t> </a:t>
            </a:r>
            <a:r>
              <a:rPr lang="en-US" sz="2000" dirty="0" err="1"/>
              <a:t>öksürük</a:t>
            </a:r>
            <a:r>
              <a:rPr lang="en-US" sz="2000" dirty="0"/>
              <a:t> </a:t>
            </a:r>
            <a:r>
              <a:rPr lang="en-US" sz="2000" dirty="0" err="1"/>
              <a:t>ve</a:t>
            </a:r>
            <a:r>
              <a:rPr lang="en-US" sz="2000" dirty="0"/>
              <a:t> </a:t>
            </a:r>
            <a:r>
              <a:rPr lang="en-US" sz="2000" dirty="0" err="1"/>
              <a:t>özellikle</a:t>
            </a:r>
            <a:r>
              <a:rPr lang="en-US" sz="2000" dirty="0"/>
              <a:t> </a:t>
            </a:r>
            <a:r>
              <a:rPr lang="en-US" sz="2000" dirty="0" err="1"/>
              <a:t>bu</a:t>
            </a:r>
            <a:r>
              <a:rPr lang="en-US" sz="2000" dirty="0"/>
              <a:t> </a:t>
            </a:r>
            <a:r>
              <a:rPr lang="en-US" sz="2000" dirty="0" err="1"/>
              <a:t>yıl</a:t>
            </a:r>
            <a:r>
              <a:rPr lang="en-US" sz="2000" dirty="0"/>
              <a:t> </a:t>
            </a:r>
            <a:r>
              <a:rPr lang="en-US" sz="2000" dirty="0" err="1"/>
              <a:t>belirginleşen</a:t>
            </a:r>
            <a:r>
              <a:rPr lang="en-US" sz="2000" dirty="0"/>
              <a:t> </a:t>
            </a:r>
            <a:r>
              <a:rPr lang="en-US" sz="2000" dirty="0" err="1"/>
              <a:t>nefes</a:t>
            </a:r>
            <a:r>
              <a:rPr lang="en-US" sz="2000" dirty="0"/>
              <a:t> </a:t>
            </a:r>
            <a:r>
              <a:rPr lang="en-US" sz="2000" dirty="0" err="1"/>
              <a:t>darlığı</a:t>
            </a:r>
            <a:r>
              <a:rPr lang="en-US" sz="2000" dirty="0"/>
              <a:t>" </a:t>
            </a:r>
            <a:r>
              <a:rPr lang="en-US" sz="2000" dirty="0" err="1"/>
              <a:t>şikâyetiyle</a:t>
            </a:r>
            <a:r>
              <a:rPr lang="en-US" sz="2000" dirty="0"/>
              <a:t> </a:t>
            </a:r>
            <a:r>
              <a:rPr lang="en-US" sz="2000" dirty="0" err="1"/>
              <a:t>başvurdu</a:t>
            </a:r>
            <a:r>
              <a:rPr lang="en-US" sz="2000" dirty="0"/>
              <a:t>. </a:t>
            </a:r>
            <a:r>
              <a:rPr lang="en-US" sz="2000" dirty="0" err="1"/>
              <a:t>Şikâyetlerin</a:t>
            </a:r>
            <a:r>
              <a:rPr lang="en-US" sz="2000" dirty="0"/>
              <a:t> </a:t>
            </a:r>
            <a:r>
              <a:rPr lang="en-US" sz="2000" dirty="0" err="1"/>
              <a:t>yaklaşık</a:t>
            </a:r>
            <a:r>
              <a:rPr lang="en-US" sz="2000" dirty="0"/>
              <a:t> 4-5 </a:t>
            </a:r>
            <a:r>
              <a:rPr lang="en-US" sz="2000" dirty="0" err="1"/>
              <a:t>yıldır</a:t>
            </a:r>
            <a:r>
              <a:rPr lang="en-US" sz="2000" dirty="0"/>
              <a:t> </a:t>
            </a:r>
            <a:r>
              <a:rPr lang="en-US" sz="2000" dirty="0" err="1"/>
              <a:t>devam</a:t>
            </a:r>
            <a:r>
              <a:rPr lang="en-US" sz="2000" dirty="0"/>
              <a:t> </a:t>
            </a:r>
            <a:r>
              <a:rPr lang="en-US" sz="2000" dirty="0" err="1"/>
              <a:t>ettiğini</a:t>
            </a:r>
            <a:r>
              <a:rPr lang="en-US" sz="2000" dirty="0"/>
              <a:t>, </a:t>
            </a:r>
            <a:r>
              <a:rPr lang="en-US" sz="2000" dirty="0" err="1"/>
              <a:t>ancak</a:t>
            </a:r>
            <a:r>
              <a:rPr lang="en-US" sz="2000" dirty="0"/>
              <a:t> son 1 </a:t>
            </a:r>
            <a:r>
              <a:rPr lang="en-US" sz="2000" dirty="0" err="1"/>
              <a:t>yıldır</a:t>
            </a:r>
            <a:r>
              <a:rPr lang="en-US" sz="2000" dirty="0"/>
              <a:t> </a:t>
            </a:r>
            <a:r>
              <a:rPr lang="en-US" sz="2000" dirty="0" err="1"/>
              <a:t>rampa</a:t>
            </a:r>
            <a:r>
              <a:rPr lang="en-US" sz="2000" dirty="0"/>
              <a:t> </a:t>
            </a:r>
            <a:r>
              <a:rPr lang="en-US" sz="2000" dirty="0" err="1"/>
              <a:t>çıkarken</a:t>
            </a:r>
            <a:r>
              <a:rPr lang="en-US" sz="2000" dirty="0"/>
              <a:t> </a:t>
            </a:r>
            <a:r>
              <a:rPr lang="en-US" sz="2000" dirty="0" err="1"/>
              <a:t>ve</a:t>
            </a:r>
            <a:r>
              <a:rPr lang="en-US" sz="2000" dirty="0"/>
              <a:t> </a:t>
            </a:r>
            <a:r>
              <a:rPr lang="en-US" sz="2000" dirty="0" err="1"/>
              <a:t>hafif</a:t>
            </a:r>
            <a:r>
              <a:rPr lang="en-US" sz="2000" dirty="0"/>
              <a:t> </a:t>
            </a:r>
            <a:r>
              <a:rPr lang="en-US" sz="2000" dirty="0" err="1"/>
              <a:t>yokuş</a:t>
            </a:r>
            <a:r>
              <a:rPr lang="en-US" sz="2000" dirty="0"/>
              <a:t> </a:t>
            </a:r>
            <a:r>
              <a:rPr lang="en-US" sz="2000" dirty="0" err="1"/>
              <a:t>yürürken</a:t>
            </a:r>
            <a:r>
              <a:rPr lang="en-US" sz="2000" dirty="0"/>
              <a:t> </a:t>
            </a:r>
            <a:r>
              <a:rPr lang="en-US" sz="2000" dirty="0" err="1"/>
              <a:t>nefes</a:t>
            </a:r>
            <a:r>
              <a:rPr lang="en-US" sz="2000" dirty="0"/>
              <a:t> </a:t>
            </a:r>
            <a:r>
              <a:rPr lang="en-US" sz="2000" dirty="0" err="1"/>
              <a:t>darlığı</a:t>
            </a:r>
            <a:r>
              <a:rPr lang="en-US" sz="2000" dirty="0"/>
              <a:t> </a:t>
            </a:r>
            <a:r>
              <a:rPr lang="en-US" sz="2000" dirty="0" err="1"/>
              <a:t>yaşadığını</a:t>
            </a:r>
            <a:r>
              <a:rPr lang="en-US" sz="2000" dirty="0"/>
              <a:t> </a:t>
            </a:r>
            <a:r>
              <a:rPr lang="en-US" sz="2000" dirty="0" err="1"/>
              <a:t>belirtti</a:t>
            </a:r>
            <a:r>
              <a:rPr lang="en-US" sz="2000" dirty="0"/>
              <a:t>. </a:t>
            </a:r>
            <a:r>
              <a:rPr lang="en-US" sz="2000" dirty="0" err="1"/>
              <a:t>Öksürüğü</a:t>
            </a:r>
            <a:r>
              <a:rPr lang="en-US" sz="2000" dirty="0"/>
              <a:t> </a:t>
            </a:r>
            <a:r>
              <a:rPr lang="en-US" sz="2000" dirty="0" err="1"/>
              <a:t>daha</a:t>
            </a:r>
            <a:r>
              <a:rPr lang="en-US" sz="2000" dirty="0"/>
              <a:t> </a:t>
            </a:r>
            <a:r>
              <a:rPr lang="en-US" sz="2000" dirty="0" err="1"/>
              <a:t>çok</a:t>
            </a:r>
            <a:r>
              <a:rPr lang="en-US" sz="2000" dirty="0"/>
              <a:t> </a:t>
            </a:r>
            <a:r>
              <a:rPr lang="en-US" sz="2000" dirty="0" err="1"/>
              <a:t>sabahları</a:t>
            </a:r>
            <a:r>
              <a:rPr lang="en-US" sz="2000" dirty="0"/>
              <a:t>, </a:t>
            </a:r>
            <a:r>
              <a:rPr lang="en-US" sz="2000" dirty="0" err="1"/>
              <a:t>beraberinde</a:t>
            </a:r>
            <a:r>
              <a:rPr lang="en-US" sz="2000" dirty="0"/>
              <a:t> </a:t>
            </a:r>
            <a:r>
              <a:rPr lang="en-US" sz="2000" dirty="0" err="1"/>
              <a:t>az</a:t>
            </a:r>
            <a:r>
              <a:rPr lang="en-US" sz="2000" dirty="0"/>
              <a:t> </a:t>
            </a:r>
            <a:r>
              <a:rPr lang="en-US" sz="2000" dirty="0" err="1"/>
              <a:t>miktarda</a:t>
            </a:r>
            <a:r>
              <a:rPr lang="en-US" sz="2000" dirty="0"/>
              <a:t> </a:t>
            </a:r>
            <a:r>
              <a:rPr lang="en-US" sz="2000" dirty="0" err="1"/>
              <a:t>beyaz-saydam</a:t>
            </a:r>
            <a:r>
              <a:rPr lang="en-US" sz="2000" dirty="0"/>
              <a:t> </a:t>
            </a:r>
            <a:r>
              <a:rPr lang="en-US" sz="2000" dirty="0" err="1"/>
              <a:t>balgamla</a:t>
            </a:r>
            <a:r>
              <a:rPr lang="en-US" sz="2000" dirty="0"/>
              <a:t>. </a:t>
            </a:r>
            <a:r>
              <a:rPr lang="en-US" sz="2000" dirty="0" err="1"/>
              <a:t>Geceleri</a:t>
            </a:r>
            <a:r>
              <a:rPr lang="en-US" sz="2000" dirty="0"/>
              <a:t> </a:t>
            </a:r>
            <a:r>
              <a:rPr lang="en-US" sz="2000" dirty="0" err="1"/>
              <a:t>uyandıran</a:t>
            </a:r>
            <a:r>
              <a:rPr lang="en-US" sz="2000" dirty="0"/>
              <a:t> </a:t>
            </a:r>
            <a:r>
              <a:rPr lang="en-US" sz="2000" dirty="0" err="1"/>
              <a:t>horlama</a:t>
            </a:r>
            <a:r>
              <a:rPr lang="en-US" sz="2000" dirty="0"/>
              <a:t> </a:t>
            </a:r>
            <a:r>
              <a:rPr lang="en-US" sz="2000" dirty="0" err="1"/>
              <a:t>veya</a:t>
            </a:r>
            <a:r>
              <a:rPr lang="en-US" sz="2000" dirty="0"/>
              <a:t> </a:t>
            </a:r>
            <a:r>
              <a:rPr lang="en-US" sz="2000" dirty="0" err="1"/>
              <a:t>nefes</a:t>
            </a:r>
            <a:r>
              <a:rPr lang="en-US" sz="2000" dirty="0"/>
              <a:t> </a:t>
            </a:r>
            <a:r>
              <a:rPr lang="en-US" sz="2000" dirty="0" err="1"/>
              <a:t>darlığı</a:t>
            </a:r>
            <a:r>
              <a:rPr lang="en-US" sz="2000" dirty="0"/>
              <a:t> </a:t>
            </a:r>
            <a:r>
              <a:rPr lang="en-US" sz="2000" dirty="0" err="1"/>
              <a:t>yok</a:t>
            </a:r>
            <a:r>
              <a:rPr lang="en-US" sz="2000" dirty="0"/>
              <a:t>. </a:t>
            </a:r>
            <a:r>
              <a:rPr lang="en-US" sz="2000" dirty="0" err="1"/>
              <a:t>Ortopneik</a:t>
            </a:r>
            <a:r>
              <a:rPr lang="en-US" sz="2000" dirty="0"/>
              <a:t> </a:t>
            </a:r>
            <a:r>
              <a:rPr lang="en-US" sz="2000" dirty="0" err="1"/>
              <a:t>değil</a:t>
            </a:r>
            <a:r>
              <a:rPr lang="en-US" sz="2000" dirty="0" smtClean="0"/>
              <a:t>.</a:t>
            </a:r>
            <a:endParaRPr lang="tr-TR" sz="2000" dirty="0" smtClean="0"/>
          </a:p>
          <a:p>
            <a:r>
              <a:rPr lang="en-US" sz="2000" dirty="0" err="1"/>
              <a:t>Özgeçmiş</a:t>
            </a:r>
            <a:r>
              <a:rPr lang="en-US" sz="2000" dirty="0"/>
              <a:t>: </a:t>
            </a:r>
            <a:r>
              <a:rPr lang="en-US" sz="2000" dirty="0" smtClean="0"/>
              <a:t>H</a:t>
            </a:r>
            <a:r>
              <a:rPr lang="tr-TR" sz="2000" dirty="0"/>
              <a:t>T</a:t>
            </a:r>
            <a:r>
              <a:rPr lang="en-US" sz="2000" dirty="0" smtClean="0"/>
              <a:t> </a:t>
            </a:r>
            <a:r>
              <a:rPr lang="en-US" sz="2000" dirty="0"/>
              <a:t>(10 </a:t>
            </a:r>
            <a:r>
              <a:rPr lang="en-US" sz="2000" dirty="0" err="1"/>
              <a:t>yıldır</a:t>
            </a:r>
            <a:r>
              <a:rPr lang="en-US" sz="2000" dirty="0"/>
              <a:t> </a:t>
            </a:r>
            <a:r>
              <a:rPr lang="en-US" sz="2000" dirty="0" err="1"/>
              <a:t>amlodipin</a:t>
            </a:r>
            <a:r>
              <a:rPr lang="en-US" sz="2000" dirty="0"/>
              <a:t> 5 mg/</a:t>
            </a:r>
            <a:r>
              <a:rPr lang="en-US" sz="2000" dirty="0" err="1"/>
              <a:t>gün</a:t>
            </a:r>
            <a:r>
              <a:rPr lang="en-US" sz="2000" dirty="0" smtClean="0"/>
              <a:t>).</a:t>
            </a:r>
            <a:r>
              <a:rPr lang="en-US" sz="2000" dirty="0" err="1" smtClean="0"/>
              <a:t>Daha</a:t>
            </a:r>
            <a:r>
              <a:rPr lang="en-US" sz="2000" dirty="0" smtClean="0"/>
              <a:t> </a:t>
            </a:r>
            <a:r>
              <a:rPr lang="en-US" sz="2000" dirty="0" err="1"/>
              <a:t>önce</a:t>
            </a:r>
            <a:r>
              <a:rPr lang="en-US" sz="2000" dirty="0"/>
              <a:t> </a:t>
            </a:r>
            <a:r>
              <a:rPr lang="en-US" sz="2000" dirty="0" err="1"/>
              <a:t>akciğer</a:t>
            </a:r>
            <a:r>
              <a:rPr lang="en-US" sz="2000" dirty="0"/>
              <a:t> </a:t>
            </a:r>
            <a:r>
              <a:rPr lang="en-US" sz="2000" dirty="0" err="1"/>
              <a:t>filmi</a:t>
            </a:r>
            <a:r>
              <a:rPr lang="en-US" sz="2000" dirty="0"/>
              <a:t> </a:t>
            </a:r>
            <a:r>
              <a:rPr lang="en-US" sz="2000" dirty="0" err="1"/>
              <a:t>çekilmemiş</a:t>
            </a:r>
            <a:r>
              <a:rPr lang="en-US" sz="2000" dirty="0"/>
              <a:t>, </a:t>
            </a:r>
            <a:r>
              <a:rPr lang="en-US" sz="2000" dirty="0" err="1"/>
              <a:t>spirometre</a:t>
            </a:r>
            <a:r>
              <a:rPr lang="en-US" sz="2000" dirty="0"/>
              <a:t> </a:t>
            </a:r>
            <a:r>
              <a:rPr lang="en-US" sz="2000" dirty="0" err="1"/>
              <a:t>yaptırmamış</a:t>
            </a:r>
            <a:r>
              <a:rPr lang="en-US" sz="2000" dirty="0"/>
              <a:t>.</a:t>
            </a:r>
            <a:endParaRPr lang="tr-TR" sz="2000" dirty="0"/>
          </a:p>
          <a:p>
            <a:r>
              <a:rPr lang="en-US" sz="2000" dirty="0" err="1"/>
              <a:t>Soygeçmiş</a:t>
            </a:r>
            <a:r>
              <a:rPr lang="en-US" sz="2000" dirty="0"/>
              <a:t>: </a:t>
            </a:r>
            <a:r>
              <a:rPr lang="en-US" sz="2000" dirty="0" err="1"/>
              <a:t>Babasında</a:t>
            </a:r>
            <a:r>
              <a:rPr lang="en-US" sz="2000" dirty="0"/>
              <a:t> "</a:t>
            </a:r>
            <a:r>
              <a:rPr lang="en-US" sz="2000" dirty="0" err="1"/>
              <a:t>akciğer</a:t>
            </a:r>
            <a:r>
              <a:rPr lang="en-US" sz="2000" dirty="0"/>
              <a:t> </a:t>
            </a:r>
            <a:r>
              <a:rPr lang="en-US" sz="2000" dirty="0" err="1"/>
              <a:t>rahatsızlığı</a:t>
            </a:r>
            <a:r>
              <a:rPr lang="en-US" sz="2000" dirty="0"/>
              <a:t>" </a:t>
            </a:r>
            <a:r>
              <a:rPr lang="en-US" sz="2000" dirty="0" err="1"/>
              <a:t>olduğunu</a:t>
            </a:r>
            <a:r>
              <a:rPr lang="en-US" sz="2000" dirty="0"/>
              <a:t>, son </a:t>
            </a:r>
            <a:r>
              <a:rPr lang="en-US" sz="2000" dirty="0" err="1"/>
              <a:t>yıllarını</a:t>
            </a:r>
            <a:r>
              <a:rPr lang="en-US" sz="2000" dirty="0"/>
              <a:t> </a:t>
            </a:r>
            <a:r>
              <a:rPr lang="en-US" sz="2000" dirty="0" err="1"/>
              <a:t>oksijenle</a:t>
            </a:r>
            <a:r>
              <a:rPr lang="en-US" sz="2000" dirty="0"/>
              <a:t> </a:t>
            </a:r>
            <a:r>
              <a:rPr lang="en-US" sz="2000" dirty="0" err="1"/>
              <a:t>geçirdiğini</a:t>
            </a:r>
            <a:r>
              <a:rPr lang="en-US" sz="2000" dirty="0"/>
              <a:t> </a:t>
            </a:r>
            <a:r>
              <a:rPr lang="en-US" sz="2000" dirty="0" err="1"/>
              <a:t>söylüyor</a:t>
            </a:r>
            <a:r>
              <a:rPr lang="en-US" sz="2000" dirty="0"/>
              <a:t>.</a:t>
            </a:r>
            <a:endParaRPr lang="tr-TR" sz="2000" dirty="0"/>
          </a:p>
          <a:p>
            <a:endParaRPr lang="tr-TR" sz="2000" dirty="0"/>
          </a:p>
          <a:p>
            <a:endParaRPr lang="tr-TR"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lstStyle/>
          <a:p>
            <a:r>
              <a:rPr lang="tr-TR" dirty="0" smtClean="0"/>
              <a:t>VAKA 1</a:t>
            </a:r>
            <a:endParaRPr lang="tr-TR" dirty="0"/>
          </a:p>
        </p:txBody>
      </p:sp>
    </p:spTree>
    <p:extLst>
      <p:ext uri="{BB962C8B-B14F-4D97-AF65-F5344CB8AC3E}">
        <p14:creationId xmlns:p14="http://schemas.microsoft.com/office/powerpoint/2010/main" val="1099887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dirty="0" err="1"/>
              <a:t>Alışkanlıklar</a:t>
            </a:r>
            <a:r>
              <a:rPr lang="en-US" sz="2000" dirty="0"/>
              <a:t>: 17 </a:t>
            </a:r>
            <a:r>
              <a:rPr lang="en-US" sz="2000" dirty="0" err="1"/>
              <a:t>yaşında</a:t>
            </a:r>
            <a:r>
              <a:rPr lang="en-US" sz="2000" dirty="0"/>
              <a:t> </a:t>
            </a:r>
            <a:r>
              <a:rPr lang="en-US" sz="2000" dirty="0" err="1"/>
              <a:t>sigaraya</a:t>
            </a:r>
            <a:r>
              <a:rPr lang="en-US" sz="2000" dirty="0"/>
              <a:t> </a:t>
            </a:r>
            <a:r>
              <a:rPr lang="en-US" sz="2000" dirty="0" err="1"/>
              <a:t>başlamış</a:t>
            </a:r>
            <a:r>
              <a:rPr lang="en-US" sz="2000" dirty="0"/>
              <a:t>, </a:t>
            </a:r>
            <a:r>
              <a:rPr lang="en-US" sz="2000" dirty="0" err="1"/>
              <a:t>hâlâ</a:t>
            </a:r>
            <a:r>
              <a:rPr lang="en-US" sz="2000" dirty="0"/>
              <a:t> </a:t>
            </a:r>
            <a:r>
              <a:rPr lang="en-US" sz="2000" dirty="0" err="1"/>
              <a:t>içiyor</a:t>
            </a:r>
            <a:r>
              <a:rPr lang="en-US" sz="2000" dirty="0"/>
              <a:t>; </a:t>
            </a:r>
            <a:r>
              <a:rPr lang="en-US" sz="2000" dirty="0" err="1"/>
              <a:t>günde</a:t>
            </a:r>
            <a:r>
              <a:rPr lang="en-US" sz="2000" dirty="0"/>
              <a:t> 1 </a:t>
            </a:r>
            <a:r>
              <a:rPr lang="en-US" sz="2000" dirty="0" err="1"/>
              <a:t>paket</a:t>
            </a:r>
            <a:r>
              <a:rPr lang="en-US" sz="2000" dirty="0"/>
              <a:t>. </a:t>
            </a:r>
            <a:r>
              <a:rPr lang="en-US" sz="2000" dirty="0" err="1" smtClean="0"/>
              <a:t>Sosyal</a:t>
            </a:r>
            <a:r>
              <a:rPr lang="en-US" sz="2000" dirty="0" smtClean="0"/>
              <a:t> </a:t>
            </a:r>
            <a:r>
              <a:rPr lang="en-US" sz="2000" dirty="0" err="1"/>
              <a:t>kullanım</a:t>
            </a:r>
            <a:r>
              <a:rPr lang="en-US" sz="2000" dirty="0"/>
              <a:t> </a:t>
            </a:r>
            <a:r>
              <a:rPr lang="en-US" sz="2000" dirty="0" err="1"/>
              <a:t>dışında</a:t>
            </a:r>
            <a:r>
              <a:rPr lang="en-US" sz="2000" dirty="0"/>
              <a:t> </a:t>
            </a:r>
            <a:r>
              <a:rPr lang="en-US" sz="2000" dirty="0" err="1"/>
              <a:t>alkol</a:t>
            </a:r>
            <a:r>
              <a:rPr lang="en-US" sz="2000" dirty="0"/>
              <a:t> </a:t>
            </a:r>
            <a:r>
              <a:rPr lang="en-US" sz="2000" dirty="0" err="1"/>
              <a:t>yok</a:t>
            </a:r>
            <a:r>
              <a:rPr lang="en-US" sz="2000" dirty="0"/>
              <a:t>. </a:t>
            </a:r>
            <a:r>
              <a:rPr lang="en-US" sz="2000" dirty="0" smtClean="0"/>
              <a:t>30 </a:t>
            </a:r>
            <a:r>
              <a:rPr lang="en-US" sz="2000" dirty="0" err="1"/>
              <a:t>yıl</a:t>
            </a:r>
            <a:r>
              <a:rPr lang="en-US" sz="2000" dirty="0"/>
              <a:t> </a:t>
            </a:r>
            <a:r>
              <a:rPr lang="en-US" sz="2000" dirty="0" err="1"/>
              <a:t>inşaat</a:t>
            </a:r>
            <a:r>
              <a:rPr lang="en-US" sz="2000" dirty="0"/>
              <a:t> </a:t>
            </a:r>
            <a:r>
              <a:rPr lang="en-US" sz="2000" dirty="0" err="1"/>
              <a:t>sektöründe</a:t>
            </a:r>
            <a:r>
              <a:rPr lang="en-US" sz="2000" dirty="0"/>
              <a:t> </a:t>
            </a:r>
            <a:r>
              <a:rPr lang="en-US" sz="2000" dirty="0" err="1"/>
              <a:t>çalışmış</a:t>
            </a:r>
            <a:r>
              <a:rPr lang="en-US" sz="2000" dirty="0"/>
              <a:t>, </a:t>
            </a:r>
            <a:r>
              <a:rPr lang="en-US" sz="2000" dirty="0" err="1"/>
              <a:t>kaynak</a:t>
            </a:r>
            <a:r>
              <a:rPr lang="en-US" sz="2000" dirty="0"/>
              <a:t> </a:t>
            </a:r>
            <a:r>
              <a:rPr lang="en-US" sz="2000" dirty="0" err="1"/>
              <a:t>ve</a:t>
            </a:r>
            <a:r>
              <a:rPr lang="en-US" sz="2000" dirty="0"/>
              <a:t> </a:t>
            </a:r>
            <a:r>
              <a:rPr lang="en-US" sz="2000" dirty="0" err="1"/>
              <a:t>toz</a:t>
            </a:r>
            <a:r>
              <a:rPr lang="en-US" sz="2000" dirty="0"/>
              <a:t> </a:t>
            </a:r>
            <a:r>
              <a:rPr lang="en-US" sz="2000" dirty="0" err="1"/>
              <a:t>maruziyeti</a:t>
            </a:r>
            <a:r>
              <a:rPr lang="en-US" sz="2000" dirty="0"/>
              <a:t> </a:t>
            </a:r>
            <a:r>
              <a:rPr lang="en-US" sz="2000" dirty="0" err="1"/>
              <a:t>belirgin</a:t>
            </a:r>
            <a:r>
              <a:rPr lang="en-US" sz="2000" dirty="0"/>
              <a:t>.</a:t>
            </a:r>
            <a:endParaRPr lang="tr-TR" sz="2000" dirty="0"/>
          </a:p>
          <a:p>
            <a:r>
              <a:rPr lang="en-US" sz="2000" dirty="0"/>
              <a:t>Son 1 </a:t>
            </a:r>
            <a:r>
              <a:rPr lang="en-US" sz="2000" dirty="0" err="1"/>
              <a:t>yıl</a:t>
            </a:r>
            <a:r>
              <a:rPr lang="en-US" sz="2000" dirty="0"/>
              <a:t> </a:t>
            </a:r>
            <a:r>
              <a:rPr lang="en-US" sz="2000" dirty="0" err="1"/>
              <a:t>içerisinde</a:t>
            </a:r>
            <a:r>
              <a:rPr lang="en-US" sz="2000" dirty="0"/>
              <a:t> 2 </a:t>
            </a:r>
            <a:r>
              <a:rPr lang="en-US" sz="2000" dirty="0" err="1"/>
              <a:t>kez</a:t>
            </a:r>
            <a:r>
              <a:rPr lang="en-US" sz="2000" dirty="0"/>
              <a:t> "</a:t>
            </a:r>
            <a:r>
              <a:rPr lang="en-US" sz="2000" dirty="0" err="1"/>
              <a:t>bronşit</a:t>
            </a:r>
            <a:r>
              <a:rPr lang="en-US" sz="2000" dirty="0"/>
              <a:t>" </a:t>
            </a:r>
            <a:r>
              <a:rPr lang="en-US" sz="2000" dirty="0" err="1"/>
              <a:t>tanısıyla</a:t>
            </a:r>
            <a:r>
              <a:rPr lang="en-US" sz="2000" dirty="0"/>
              <a:t> </a:t>
            </a:r>
            <a:r>
              <a:rPr lang="en-US" sz="2000" dirty="0" err="1"/>
              <a:t>doktora</a:t>
            </a:r>
            <a:r>
              <a:rPr lang="en-US" sz="2000" dirty="0"/>
              <a:t> </a:t>
            </a:r>
            <a:r>
              <a:rPr lang="en-US" sz="2000" dirty="0" err="1"/>
              <a:t>gitmiş</a:t>
            </a:r>
            <a:r>
              <a:rPr lang="en-US" sz="2000" dirty="0"/>
              <a:t>, </a:t>
            </a:r>
            <a:r>
              <a:rPr lang="en-US" sz="2000" dirty="0" err="1"/>
              <a:t>antibiyotik</a:t>
            </a:r>
            <a:r>
              <a:rPr lang="en-US" sz="2000" dirty="0"/>
              <a:t> </a:t>
            </a:r>
            <a:r>
              <a:rPr lang="en-US" sz="2000" dirty="0" smtClean="0"/>
              <a:t>("</a:t>
            </a:r>
            <a:r>
              <a:rPr lang="tr-TR" sz="2000" dirty="0" smtClean="0"/>
              <a:t>Agumentin</a:t>
            </a:r>
            <a:r>
              <a:rPr lang="en-US" sz="2000" dirty="0" smtClean="0"/>
              <a:t>" </a:t>
            </a:r>
            <a:r>
              <a:rPr lang="en-US" sz="2000" dirty="0" err="1"/>
              <a:t>diye</a:t>
            </a:r>
            <a:r>
              <a:rPr lang="en-US" sz="2000" dirty="0"/>
              <a:t> </a:t>
            </a:r>
            <a:r>
              <a:rPr lang="en-US" sz="2000" dirty="0" err="1"/>
              <a:t>hatırlıyor</a:t>
            </a:r>
            <a:r>
              <a:rPr lang="en-US" sz="2000" dirty="0"/>
              <a:t>) </a:t>
            </a:r>
            <a:r>
              <a:rPr lang="en-US" sz="2000" dirty="0" err="1"/>
              <a:t>ve</a:t>
            </a:r>
            <a:r>
              <a:rPr lang="en-US" sz="2000" dirty="0"/>
              <a:t> </a:t>
            </a:r>
            <a:r>
              <a:rPr lang="en-US" sz="2000" dirty="0" err="1"/>
              <a:t>şurup</a:t>
            </a:r>
            <a:r>
              <a:rPr lang="en-US" sz="2000" dirty="0"/>
              <a:t> </a:t>
            </a:r>
            <a:r>
              <a:rPr lang="en-US" sz="2000" dirty="0" err="1"/>
              <a:t>kullanmış</a:t>
            </a:r>
            <a:r>
              <a:rPr lang="en-US" sz="2000" dirty="0"/>
              <a:t>. </a:t>
            </a:r>
            <a:r>
              <a:rPr lang="en-US" sz="2000" dirty="0" err="1"/>
              <a:t>Hastane</a:t>
            </a:r>
            <a:r>
              <a:rPr lang="en-US" sz="2000" dirty="0"/>
              <a:t> </a:t>
            </a:r>
            <a:r>
              <a:rPr lang="en-US" sz="2000" dirty="0" err="1"/>
              <a:t>yatışı</a:t>
            </a:r>
            <a:r>
              <a:rPr lang="en-US" sz="2000" dirty="0"/>
              <a:t> </a:t>
            </a:r>
            <a:r>
              <a:rPr lang="en-US" sz="2000" dirty="0" err="1"/>
              <a:t>olmamış</a:t>
            </a:r>
            <a:r>
              <a:rPr lang="en-US" sz="2000" dirty="0" smtClean="0"/>
              <a:t>.</a:t>
            </a:r>
            <a:endParaRPr lang="tr-TR" sz="2000" dirty="0" smtClean="0"/>
          </a:p>
          <a:p>
            <a:r>
              <a:rPr lang="en-US" sz="2000" dirty="0" err="1"/>
              <a:t>Genel</a:t>
            </a:r>
            <a:r>
              <a:rPr lang="en-US" sz="2000" dirty="0"/>
              <a:t> durum </a:t>
            </a:r>
            <a:r>
              <a:rPr lang="en-US" sz="2000" dirty="0" err="1"/>
              <a:t>iyi</a:t>
            </a:r>
            <a:r>
              <a:rPr lang="en-US" sz="2000" dirty="0"/>
              <a:t>, </a:t>
            </a:r>
            <a:r>
              <a:rPr lang="en-US" sz="2000" dirty="0" err="1"/>
              <a:t>bilinç</a:t>
            </a:r>
            <a:r>
              <a:rPr lang="en-US" sz="2000" dirty="0"/>
              <a:t> </a:t>
            </a:r>
            <a:r>
              <a:rPr lang="en-US" sz="2000" dirty="0" err="1"/>
              <a:t>açık</a:t>
            </a:r>
            <a:r>
              <a:rPr lang="en-US" sz="2000" dirty="0"/>
              <a:t>, </a:t>
            </a:r>
            <a:r>
              <a:rPr lang="en-US" sz="2000" dirty="0" err="1"/>
              <a:t>oryante</a:t>
            </a:r>
            <a:r>
              <a:rPr lang="en-US" sz="2000" dirty="0"/>
              <a:t> </a:t>
            </a:r>
            <a:r>
              <a:rPr lang="en-US" sz="2000" dirty="0" err="1"/>
              <a:t>koopere</a:t>
            </a:r>
            <a:r>
              <a:rPr lang="en-US" sz="2000" dirty="0"/>
              <a:t>. KB: 138/85 mmHg, </a:t>
            </a:r>
            <a:r>
              <a:rPr lang="en-US" sz="2000" dirty="0" err="1"/>
              <a:t>nabız</a:t>
            </a:r>
            <a:r>
              <a:rPr lang="en-US" sz="2000" dirty="0"/>
              <a:t> 84/</a:t>
            </a:r>
            <a:r>
              <a:rPr lang="en-US" sz="2000" dirty="0" err="1"/>
              <a:t>dk</a:t>
            </a:r>
            <a:r>
              <a:rPr lang="en-US" sz="2000" dirty="0"/>
              <a:t> </a:t>
            </a:r>
            <a:r>
              <a:rPr lang="en-US" sz="2000" dirty="0" err="1"/>
              <a:t>düzenli</a:t>
            </a:r>
            <a:r>
              <a:rPr lang="en-US" sz="2000" dirty="0"/>
              <a:t>, SS 18/</a:t>
            </a:r>
            <a:r>
              <a:rPr lang="en-US" sz="2000" dirty="0" err="1"/>
              <a:t>dk</a:t>
            </a:r>
            <a:r>
              <a:rPr lang="en-US" sz="2000" dirty="0"/>
              <a:t>, </a:t>
            </a:r>
            <a:r>
              <a:rPr lang="en-US" sz="2000" dirty="0" err="1"/>
              <a:t>ateş</a:t>
            </a:r>
            <a:r>
              <a:rPr lang="en-US" sz="2000" dirty="0"/>
              <a:t> 36.7 °C, </a:t>
            </a:r>
            <a:r>
              <a:rPr lang="en-US" sz="2000" dirty="0" err="1"/>
              <a:t>SpO</a:t>
            </a:r>
            <a:r>
              <a:rPr lang="en-US" sz="2000" dirty="0"/>
              <a:t>₂ </a:t>
            </a:r>
            <a:r>
              <a:rPr lang="en-US" sz="2000" dirty="0" err="1"/>
              <a:t>oda</a:t>
            </a:r>
            <a:r>
              <a:rPr lang="en-US" sz="2000" dirty="0"/>
              <a:t> </a:t>
            </a:r>
            <a:r>
              <a:rPr lang="en-US" sz="2000" dirty="0" err="1"/>
              <a:t>havasında</a:t>
            </a:r>
            <a:r>
              <a:rPr lang="en-US" sz="2000" dirty="0"/>
              <a:t> %95. BMI: 27.</a:t>
            </a:r>
            <a:endParaRPr lang="tr-TR" sz="2000" dirty="0"/>
          </a:p>
          <a:p>
            <a:endParaRPr lang="tr-TR" sz="2000" dirty="0"/>
          </a:p>
          <a:p>
            <a:endParaRPr lang="tr-TR"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712580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err="1" smtClean="0"/>
              <a:t>Konjunktivalar</a:t>
            </a:r>
            <a:r>
              <a:rPr lang="en-US" sz="2000" dirty="0" smtClean="0"/>
              <a:t> </a:t>
            </a:r>
            <a:r>
              <a:rPr lang="en-US" sz="2000" dirty="0" err="1"/>
              <a:t>pembe</a:t>
            </a:r>
            <a:r>
              <a:rPr lang="en-US" sz="2000" dirty="0"/>
              <a:t>, </a:t>
            </a:r>
            <a:r>
              <a:rPr lang="en-US" sz="2000" dirty="0" err="1"/>
              <a:t>ağız</a:t>
            </a:r>
            <a:r>
              <a:rPr lang="en-US" sz="2000" dirty="0"/>
              <a:t> </a:t>
            </a:r>
            <a:r>
              <a:rPr lang="en-US" sz="2000" dirty="0" err="1"/>
              <a:t>mukozası</a:t>
            </a:r>
            <a:r>
              <a:rPr lang="en-US" sz="2000" dirty="0"/>
              <a:t> </a:t>
            </a:r>
            <a:r>
              <a:rPr lang="en-US" sz="2000" dirty="0" err="1"/>
              <a:t>nemli</a:t>
            </a:r>
            <a:r>
              <a:rPr lang="en-US" sz="2000" dirty="0"/>
              <a:t>. </a:t>
            </a:r>
            <a:r>
              <a:rPr lang="en-US" sz="2000" dirty="0" err="1"/>
              <a:t>Servikal</a:t>
            </a:r>
            <a:r>
              <a:rPr lang="en-US" sz="2000" dirty="0"/>
              <a:t> LAP </a:t>
            </a:r>
            <a:r>
              <a:rPr lang="en-US" sz="2000" dirty="0" err="1"/>
              <a:t>yok</a:t>
            </a:r>
            <a:r>
              <a:rPr lang="en-US" sz="2000" dirty="0"/>
              <a:t>.</a:t>
            </a:r>
            <a:endParaRPr lang="tr-TR" sz="2000" dirty="0"/>
          </a:p>
          <a:p>
            <a:r>
              <a:rPr lang="en-US" sz="2000" dirty="0" err="1" smtClean="0"/>
              <a:t>Hafif</a:t>
            </a:r>
            <a:r>
              <a:rPr lang="en-US" sz="2000" dirty="0" smtClean="0"/>
              <a:t> </a:t>
            </a:r>
            <a:r>
              <a:rPr lang="en-US" sz="2000" dirty="0" err="1"/>
              <a:t>fıçı</a:t>
            </a:r>
            <a:r>
              <a:rPr lang="en-US" sz="2000" dirty="0"/>
              <a:t> </a:t>
            </a:r>
            <a:r>
              <a:rPr lang="en-US" sz="2000" dirty="0" err="1"/>
              <a:t>göğüs</a:t>
            </a:r>
            <a:r>
              <a:rPr lang="en-US" sz="2000" dirty="0"/>
              <a:t> </a:t>
            </a:r>
            <a:r>
              <a:rPr lang="en-US" sz="2000" dirty="0" err="1"/>
              <a:t>görünümü</a:t>
            </a:r>
            <a:r>
              <a:rPr lang="en-US" sz="2000" dirty="0"/>
              <a:t> </a:t>
            </a:r>
            <a:r>
              <a:rPr lang="en-US" sz="2000" dirty="0" err="1"/>
              <a:t>mevcut</a:t>
            </a:r>
            <a:r>
              <a:rPr lang="en-US" sz="2000" dirty="0"/>
              <a:t>. </a:t>
            </a:r>
            <a:r>
              <a:rPr lang="en-US" sz="2000" dirty="0" err="1"/>
              <a:t>Solunum</a:t>
            </a:r>
            <a:r>
              <a:rPr lang="en-US" sz="2000" dirty="0"/>
              <a:t> </a:t>
            </a:r>
            <a:r>
              <a:rPr lang="en-US" sz="2000" dirty="0" err="1"/>
              <a:t>sesleri</a:t>
            </a:r>
            <a:r>
              <a:rPr lang="en-US" sz="2000" dirty="0"/>
              <a:t> her </a:t>
            </a:r>
            <a:r>
              <a:rPr lang="en-US" sz="2000" dirty="0" err="1"/>
              <a:t>iki</a:t>
            </a:r>
            <a:r>
              <a:rPr lang="en-US" sz="2000" dirty="0"/>
              <a:t> </a:t>
            </a:r>
            <a:r>
              <a:rPr lang="en-US" sz="2000" dirty="0" err="1"/>
              <a:t>hemitoraksta</a:t>
            </a:r>
            <a:r>
              <a:rPr lang="en-US" sz="2000" dirty="0"/>
              <a:t> </a:t>
            </a:r>
            <a:r>
              <a:rPr lang="en-US" sz="2000" dirty="0" err="1"/>
              <a:t>eşit</a:t>
            </a:r>
            <a:r>
              <a:rPr lang="en-US" sz="2000" dirty="0"/>
              <a:t>, </a:t>
            </a:r>
            <a:r>
              <a:rPr lang="en-US" sz="2000" dirty="0" err="1"/>
              <a:t>ekspiryum</a:t>
            </a:r>
            <a:r>
              <a:rPr lang="en-US" sz="2000" dirty="0"/>
              <a:t> </a:t>
            </a:r>
            <a:r>
              <a:rPr lang="en-US" sz="2000" dirty="0" err="1"/>
              <a:t>hafif</a:t>
            </a:r>
            <a:r>
              <a:rPr lang="en-US" sz="2000" dirty="0"/>
              <a:t> </a:t>
            </a:r>
            <a:r>
              <a:rPr lang="en-US" sz="2000" dirty="0" err="1"/>
              <a:t>uzamış</a:t>
            </a:r>
            <a:r>
              <a:rPr lang="en-US" sz="2000" dirty="0"/>
              <a:t> (≈4 </a:t>
            </a:r>
            <a:r>
              <a:rPr lang="en-US" sz="2000" dirty="0" err="1"/>
              <a:t>sn</a:t>
            </a:r>
            <a:r>
              <a:rPr lang="en-US" sz="2000" dirty="0"/>
              <a:t>). </a:t>
            </a:r>
            <a:r>
              <a:rPr lang="en-US" sz="2000" dirty="0" err="1"/>
              <a:t>Bazallerde</a:t>
            </a:r>
            <a:r>
              <a:rPr lang="en-US" sz="2000" dirty="0"/>
              <a:t> </a:t>
            </a:r>
            <a:r>
              <a:rPr lang="en-US" sz="2000" dirty="0" err="1"/>
              <a:t>derin</a:t>
            </a:r>
            <a:r>
              <a:rPr lang="en-US" sz="2000" dirty="0"/>
              <a:t> </a:t>
            </a:r>
            <a:r>
              <a:rPr lang="en-US" sz="2000" dirty="0" err="1"/>
              <a:t>inspiryumla</a:t>
            </a:r>
            <a:r>
              <a:rPr lang="en-US" sz="2000" dirty="0"/>
              <a:t> </a:t>
            </a:r>
            <a:r>
              <a:rPr lang="en-US" sz="2000" dirty="0" err="1"/>
              <a:t>zayıf</a:t>
            </a:r>
            <a:r>
              <a:rPr lang="en-US" sz="2000" dirty="0"/>
              <a:t>, son </a:t>
            </a:r>
            <a:r>
              <a:rPr lang="en-US" sz="2000" dirty="0" err="1"/>
              <a:t>ekspiryumda</a:t>
            </a:r>
            <a:r>
              <a:rPr lang="en-US" sz="2000" dirty="0"/>
              <a:t> nadir wheezing </a:t>
            </a:r>
            <a:r>
              <a:rPr lang="en-US" sz="2000" dirty="0" err="1"/>
              <a:t>duyuluyor</a:t>
            </a:r>
            <a:r>
              <a:rPr lang="en-US" sz="2000" dirty="0"/>
              <a:t>. </a:t>
            </a:r>
            <a:r>
              <a:rPr lang="en-US" sz="2000" dirty="0" err="1"/>
              <a:t>Ral</a:t>
            </a:r>
            <a:r>
              <a:rPr lang="en-US" sz="2000" dirty="0"/>
              <a:t>, </a:t>
            </a:r>
            <a:r>
              <a:rPr lang="en-US" sz="2000" dirty="0" err="1"/>
              <a:t>krepitasyon</a:t>
            </a:r>
            <a:r>
              <a:rPr lang="en-US" sz="2000" dirty="0"/>
              <a:t> </a:t>
            </a:r>
            <a:r>
              <a:rPr lang="en-US" sz="2000" dirty="0" err="1"/>
              <a:t>yok</a:t>
            </a:r>
            <a:r>
              <a:rPr lang="en-US" sz="2000" dirty="0"/>
              <a:t>. </a:t>
            </a:r>
            <a:r>
              <a:rPr lang="en-US" sz="2000" dirty="0" err="1"/>
              <a:t>Perküsyon</a:t>
            </a:r>
            <a:r>
              <a:rPr lang="en-US" sz="2000" dirty="0"/>
              <a:t> </a:t>
            </a:r>
            <a:r>
              <a:rPr lang="tr-TR" sz="2000" dirty="0" smtClean="0"/>
              <a:t>normal</a:t>
            </a:r>
            <a:r>
              <a:rPr lang="en-US" sz="2000" dirty="0" smtClean="0"/>
              <a:t>.</a:t>
            </a:r>
            <a:endParaRPr lang="tr-TR" sz="2000" dirty="0" smtClean="0"/>
          </a:p>
          <a:p>
            <a:r>
              <a:rPr lang="en-US" sz="2000" dirty="0"/>
              <a:t>KVS: S1-S2 </a:t>
            </a:r>
            <a:r>
              <a:rPr lang="en-US" sz="2000" dirty="0" err="1"/>
              <a:t>doğal</a:t>
            </a:r>
            <a:r>
              <a:rPr lang="en-US" sz="2000" dirty="0"/>
              <a:t>, </a:t>
            </a:r>
            <a:r>
              <a:rPr lang="en-US" sz="2000" dirty="0" err="1"/>
              <a:t>üfürüm</a:t>
            </a:r>
            <a:r>
              <a:rPr lang="en-US" sz="2000" dirty="0"/>
              <a:t> </a:t>
            </a:r>
            <a:r>
              <a:rPr lang="en-US" sz="2000" dirty="0" err="1"/>
              <a:t>yok</a:t>
            </a:r>
            <a:r>
              <a:rPr lang="en-US" sz="2000" dirty="0"/>
              <a:t>. </a:t>
            </a:r>
            <a:r>
              <a:rPr lang="en-US" sz="2000" dirty="0" err="1"/>
              <a:t>Periferik</a:t>
            </a:r>
            <a:r>
              <a:rPr lang="en-US" sz="2000" dirty="0"/>
              <a:t> </a:t>
            </a:r>
            <a:r>
              <a:rPr lang="en-US" sz="2000" dirty="0" err="1"/>
              <a:t>ödem</a:t>
            </a:r>
            <a:r>
              <a:rPr lang="en-US" sz="2000" dirty="0"/>
              <a:t> </a:t>
            </a:r>
            <a:r>
              <a:rPr lang="en-US" sz="2000" dirty="0" err="1"/>
              <a:t>yok</a:t>
            </a:r>
            <a:r>
              <a:rPr lang="en-US" sz="2000" dirty="0"/>
              <a:t>. Karın: </a:t>
            </a:r>
            <a:r>
              <a:rPr lang="en-US" sz="2000" dirty="0" err="1"/>
              <a:t>Defans</a:t>
            </a:r>
            <a:r>
              <a:rPr lang="en-US" sz="2000" dirty="0"/>
              <a:t>-rebound </a:t>
            </a:r>
            <a:r>
              <a:rPr lang="en-US" sz="2000" dirty="0" err="1"/>
              <a:t>yok</a:t>
            </a:r>
            <a:r>
              <a:rPr lang="en-US" sz="2000" dirty="0"/>
              <a:t>, </a:t>
            </a:r>
            <a:r>
              <a:rPr lang="en-US" sz="2000" dirty="0" err="1"/>
              <a:t>organomegali</a:t>
            </a:r>
            <a:r>
              <a:rPr lang="en-US" sz="2000" dirty="0"/>
              <a:t> </a:t>
            </a:r>
            <a:r>
              <a:rPr lang="en-US" sz="2000" dirty="0" err="1"/>
              <a:t>yok</a:t>
            </a:r>
            <a:r>
              <a:rPr lang="en-US" sz="2000" dirty="0"/>
              <a:t>. </a:t>
            </a:r>
            <a:r>
              <a:rPr lang="en-US" sz="2000" dirty="0" err="1"/>
              <a:t>Nörolojik</a:t>
            </a:r>
            <a:r>
              <a:rPr lang="en-US" sz="2000" dirty="0"/>
              <a:t> </a:t>
            </a:r>
            <a:r>
              <a:rPr lang="en-US" sz="2000" dirty="0" err="1"/>
              <a:t>muayene</a:t>
            </a:r>
            <a:r>
              <a:rPr lang="en-US" sz="2000" dirty="0"/>
              <a:t> normal.</a:t>
            </a:r>
            <a:endParaRPr lang="tr-TR" sz="2000" dirty="0"/>
          </a:p>
          <a:p>
            <a:r>
              <a:rPr lang="en-US" sz="2000" dirty="0" err="1"/>
              <a:t>mMRC</a:t>
            </a:r>
            <a:r>
              <a:rPr lang="en-US" sz="2000" dirty="0"/>
              <a:t> </a:t>
            </a:r>
            <a:r>
              <a:rPr lang="en-US" sz="2000" dirty="0" err="1"/>
              <a:t>sorgusu</a:t>
            </a:r>
            <a:r>
              <a:rPr lang="en-US" sz="2000" dirty="0"/>
              <a:t>: "</a:t>
            </a:r>
            <a:r>
              <a:rPr lang="en-US" sz="2000" dirty="0" err="1"/>
              <a:t>Hızlı</a:t>
            </a:r>
            <a:r>
              <a:rPr lang="en-US" sz="2000" dirty="0"/>
              <a:t> </a:t>
            </a:r>
            <a:r>
              <a:rPr lang="en-US" sz="2000" dirty="0" err="1"/>
              <a:t>yürürken</a:t>
            </a:r>
            <a:r>
              <a:rPr lang="en-US" sz="2000" dirty="0"/>
              <a:t> </a:t>
            </a:r>
            <a:r>
              <a:rPr lang="en-US" sz="2000" dirty="0" err="1"/>
              <a:t>nefesim</a:t>
            </a:r>
            <a:r>
              <a:rPr lang="en-US" sz="2000" dirty="0"/>
              <a:t> </a:t>
            </a:r>
            <a:r>
              <a:rPr lang="en-US" sz="2000" dirty="0" err="1"/>
              <a:t>daralıyor</a:t>
            </a:r>
            <a:r>
              <a:rPr lang="en-US" sz="2000" dirty="0"/>
              <a:t>" → </a:t>
            </a:r>
            <a:r>
              <a:rPr lang="en-US" sz="2000" dirty="0" err="1"/>
              <a:t>mMRC</a:t>
            </a:r>
            <a:r>
              <a:rPr lang="en-US" sz="2000" dirty="0"/>
              <a:t> 1.</a:t>
            </a:r>
            <a:endParaRPr lang="tr-TR" sz="2000" dirty="0"/>
          </a:p>
          <a:p>
            <a:endParaRPr lang="tr-TR" dirty="0"/>
          </a:p>
          <a:p>
            <a:endParaRPr lang="tr-TR"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3444280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12776"/>
            <a:ext cx="8229600" cy="4525963"/>
          </a:xfrm>
        </p:spPr>
        <p:txBody>
          <a:bodyPr>
            <a:normAutofit/>
          </a:bodyPr>
          <a:lstStyle/>
          <a:p>
            <a:pPr lvl="0"/>
            <a:r>
              <a:rPr lang="en-US" sz="2000" dirty="0" err="1"/>
              <a:t>Adım</a:t>
            </a:r>
            <a:r>
              <a:rPr lang="en-US" sz="2000" dirty="0"/>
              <a:t> 1: KOAH </a:t>
            </a:r>
            <a:r>
              <a:rPr lang="en-US" sz="2000" dirty="0" err="1"/>
              <a:t>şüphesi</a:t>
            </a:r>
            <a:r>
              <a:rPr lang="en-US" sz="2000" dirty="0"/>
              <a:t> </a:t>
            </a:r>
            <a:r>
              <a:rPr lang="en-US" sz="2000" dirty="0" err="1"/>
              <a:t>var</a:t>
            </a:r>
            <a:r>
              <a:rPr lang="en-US" sz="2000" dirty="0"/>
              <a:t> </a:t>
            </a:r>
            <a:r>
              <a:rPr lang="en-US" sz="2000" dirty="0" err="1"/>
              <a:t>mı</a:t>
            </a:r>
            <a:r>
              <a:rPr lang="en-US" sz="2000" dirty="0"/>
              <a:t>? → Risk </a:t>
            </a:r>
            <a:r>
              <a:rPr lang="en-US" sz="2000" dirty="0" err="1"/>
              <a:t>faktörü</a:t>
            </a:r>
            <a:r>
              <a:rPr lang="en-US" sz="2000" dirty="0"/>
              <a:t> (41 </a:t>
            </a:r>
            <a:r>
              <a:rPr lang="en-US" sz="2000" dirty="0" err="1"/>
              <a:t>paket-yıl</a:t>
            </a:r>
            <a:r>
              <a:rPr lang="en-US" sz="2000" dirty="0"/>
              <a:t> + </a:t>
            </a:r>
            <a:r>
              <a:rPr lang="en-US" sz="2000" dirty="0" err="1"/>
              <a:t>mesleki</a:t>
            </a:r>
            <a:r>
              <a:rPr lang="en-US" sz="2000" dirty="0"/>
              <a:t> </a:t>
            </a:r>
            <a:r>
              <a:rPr lang="en-US" sz="2000" dirty="0" err="1"/>
              <a:t>toz</a:t>
            </a:r>
            <a:r>
              <a:rPr lang="en-US" sz="2000" dirty="0"/>
              <a:t>/</a:t>
            </a:r>
            <a:r>
              <a:rPr lang="en-US" sz="2000" dirty="0" err="1"/>
              <a:t>duman</a:t>
            </a:r>
            <a:r>
              <a:rPr lang="en-US" sz="2000" dirty="0"/>
              <a:t>) + </a:t>
            </a:r>
            <a:r>
              <a:rPr lang="en-US" sz="2000" dirty="0" err="1"/>
              <a:t>uygun</a:t>
            </a:r>
            <a:r>
              <a:rPr lang="en-US" sz="2000" dirty="0"/>
              <a:t> </a:t>
            </a:r>
            <a:r>
              <a:rPr lang="en-US" sz="2000" dirty="0" err="1"/>
              <a:t>semptomlar</a:t>
            </a:r>
            <a:r>
              <a:rPr lang="en-US" sz="2000" dirty="0"/>
              <a:t> (</a:t>
            </a:r>
            <a:r>
              <a:rPr lang="en-US" sz="2000" dirty="0" err="1"/>
              <a:t>kronik</a:t>
            </a:r>
            <a:r>
              <a:rPr lang="en-US" sz="2000" dirty="0"/>
              <a:t> </a:t>
            </a:r>
            <a:r>
              <a:rPr lang="en-US" sz="2000" dirty="0" err="1"/>
              <a:t>öksürük</a:t>
            </a:r>
            <a:r>
              <a:rPr lang="en-US" sz="2000" dirty="0"/>
              <a:t>, </a:t>
            </a:r>
            <a:r>
              <a:rPr lang="en-US" sz="2000" dirty="0" err="1"/>
              <a:t>balgam</a:t>
            </a:r>
            <a:r>
              <a:rPr lang="en-US" sz="2000" dirty="0"/>
              <a:t>, </a:t>
            </a:r>
            <a:r>
              <a:rPr lang="en-US" sz="2000" dirty="0" err="1"/>
              <a:t>ilerleyici</a:t>
            </a:r>
            <a:r>
              <a:rPr lang="en-US" sz="2000" dirty="0"/>
              <a:t> </a:t>
            </a:r>
            <a:r>
              <a:rPr lang="en-US" sz="2000" dirty="0" err="1"/>
              <a:t>dispne</a:t>
            </a:r>
            <a:r>
              <a:rPr lang="en-US" sz="2000" dirty="0"/>
              <a:t>) + </a:t>
            </a:r>
            <a:r>
              <a:rPr lang="en-US" sz="2000" dirty="0" err="1"/>
              <a:t>tekrarlayan</a:t>
            </a:r>
            <a:r>
              <a:rPr lang="en-US" sz="2000" dirty="0"/>
              <a:t> alt </a:t>
            </a:r>
            <a:r>
              <a:rPr lang="en-US" sz="2000" dirty="0" err="1"/>
              <a:t>solunum</a:t>
            </a:r>
            <a:r>
              <a:rPr lang="en-US" sz="2000" dirty="0"/>
              <a:t> </a:t>
            </a:r>
            <a:r>
              <a:rPr lang="en-US" sz="2000" dirty="0" err="1"/>
              <a:t>yolu</a:t>
            </a:r>
            <a:r>
              <a:rPr lang="en-US" sz="2000" dirty="0"/>
              <a:t> </a:t>
            </a:r>
            <a:r>
              <a:rPr lang="en-US" sz="2000" dirty="0" err="1"/>
              <a:t>enfeksiyonu</a:t>
            </a:r>
            <a:r>
              <a:rPr lang="en-US" sz="2000" dirty="0"/>
              <a:t> </a:t>
            </a:r>
            <a:r>
              <a:rPr lang="en-US" sz="2000" dirty="0" err="1"/>
              <a:t>öyküsü</a:t>
            </a:r>
            <a:r>
              <a:rPr lang="en-US" sz="2000" dirty="0"/>
              <a:t> → EVET, </a:t>
            </a:r>
            <a:r>
              <a:rPr lang="en-US" sz="2000" dirty="0" err="1"/>
              <a:t>güçlü</a:t>
            </a:r>
            <a:r>
              <a:rPr lang="en-US" sz="2000" dirty="0"/>
              <a:t> </a:t>
            </a:r>
            <a:r>
              <a:rPr lang="en-US" sz="2000" dirty="0" err="1"/>
              <a:t>şüphe</a:t>
            </a:r>
            <a:r>
              <a:rPr lang="en-US" sz="2000" dirty="0"/>
              <a:t>.</a:t>
            </a:r>
            <a:endParaRPr lang="tr-TR" sz="2000" dirty="0"/>
          </a:p>
          <a:p>
            <a:pPr lvl="0"/>
            <a:r>
              <a:rPr lang="en-US" sz="2000" dirty="0" err="1"/>
              <a:t>Adım</a:t>
            </a:r>
            <a:r>
              <a:rPr lang="en-US" sz="2000" dirty="0"/>
              <a:t> 2: </a:t>
            </a:r>
            <a:r>
              <a:rPr lang="en-US" sz="2000" dirty="0" err="1"/>
              <a:t>ASM'de</a:t>
            </a:r>
            <a:r>
              <a:rPr lang="en-US" sz="2000" dirty="0"/>
              <a:t> </a:t>
            </a:r>
            <a:r>
              <a:rPr lang="en-US" sz="2000" dirty="0" err="1"/>
              <a:t>yapılabilecekler</a:t>
            </a:r>
            <a:r>
              <a:rPr lang="en-US" sz="2000" dirty="0"/>
              <a:t> — PA </a:t>
            </a:r>
            <a:r>
              <a:rPr lang="en-US" sz="2000" dirty="0" err="1"/>
              <a:t>akciğer</a:t>
            </a:r>
            <a:r>
              <a:rPr lang="en-US" sz="2000" dirty="0"/>
              <a:t> </a:t>
            </a:r>
            <a:r>
              <a:rPr lang="en-US" sz="2000" dirty="0" err="1"/>
              <a:t>grafisi</a:t>
            </a:r>
            <a:r>
              <a:rPr lang="en-US" sz="2000" dirty="0"/>
              <a:t> </a:t>
            </a:r>
            <a:r>
              <a:rPr lang="en-US" sz="2000" dirty="0" err="1"/>
              <a:t>iste</a:t>
            </a:r>
            <a:r>
              <a:rPr lang="en-US" sz="2000" dirty="0"/>
              <a:t> (</a:t>
            </a:r>
            <a:r>
              <a:rPr lang="en-US" sz="2000" dirty="0" err="1"/>
              <a:t>komorbidite</a:t>
            </a:r>
            <a:r>
              <a:rPr lang="en-US" sz="2000" dirty="0"/>
              <a:t>, </a:t>
            </a:r>
            <a:r>
              <a:rPr lang="en-US" sz="2000" dirty="0" err="1"/>
              <a:t>malignite</a:t>
            </a:r>
            <a:r>
              <a:rPr lang="en-US" sz="2000" dirty="0"/>
              <a:t>, </a:t>
            </a:r>
            <a:r>
              <a:rPr lang="en-US" sz="2000" dirty="0" err="1"/>
              <a:t>kalp</a:t>
            </a:r>
            <a:r>
              <a:rPr lang="en-US" sz="2000" dirty="0"/>
              <a:t> </a:t>
            </a:r>
            <a:r>
              <a:rPr lang="en-US" sz="2000" dirty="0" err="1"/>
              <a:t>gölgesi</a:t>
            </a:r>
            <a:r>
              <a:rPr lang="en-US" sz="2000" dirty="0"/>
              <a:t> </a:t>
            </a:r>
            <a:r>
              <a:rPr lang="en-US" sz="2000" dirty="0" err="1"/>
              <a:t>taraması</a:t>
            </a:r>
            <a:r>
              <a:rPr lang="en-US" sz="2000" dirty="0"/>
              <a:t>), tam </a:t>
            </a:r>
            <a:r>
              <a:rPr lang="en-US" sz="2000" dirty="0" err="1"/>
              <a:t>kan</a:t>
            </a:r>
            <a:r>
              <a:rPr lang="en-US" sz="2000" dirty="0"/>
              <a:t> </a:t>
            </a:r>
            <a:r>
              <a:rPr lang="en-US" sz="2000" dirty="0" err="1"/>
              <a:t>sayımı</a:t>
            </a:r>
            <a:r>
              <a:rPr lang="en-US" sz="2000" dirty="0"/>
              <a:t> (</a:t>
            </a:r>
            <a:r>
              <a:rPr lang="en-US" sz="2000" dirty="0" err="1"/>
              <a:t>eozinofil</a:t>
            </a:r>
            <a:r>
              <a:rPr lang="en-US" sz="2000" dirty="0"/>
              <a:t>, </a:t>
            </a:r>
            <a:r>
              <a:rPr lang="en-US" sz="2000" dirty="0" err="1"/>
              <a:t>anemi</a:t>
            </a:r>
            <a:r>
              <a:rPr lang="en-US" sz="2000" dirty="0"/>
              <a:t>), </a:t>
            </a:r>
            <a:r>
              <a:rPr lang="en-US" sz="2000" dirty="0" err="1"/>
              <a:t>biyokimya</a:t>
            </a:r>
            <a:r>
              <a:rPr lang="en-US" sz="2000" dirty="0"/>
              <a:t> (b</a:t>
            </a:r>
            <a:r>
              <a:rPr lang="tr-TR" sz="2000" dirty="0"/>
              <a:t>ft</a:t>
            </a:r>
            <a:r>
              <a:rPr lang="en-US" sz="2000" dirty="0"/>
              <a:t>, k</a:t>
            </a:r>
            <a:r>
              <a:rPr lang="tr-TR" sz="2000" dirty="0"/>
              <a:t>cft</a:t>
            </a:r>
            <a:r>
              <a:rPr lang="en-US" sz="2000" dirty="0"/>
              <a:t>), EKG, </a:t>
            </a:r>
            <a:r>
              <a:rPr lang="en-US" sz="2000" dirty="0" err="1"/>
              <a:t>parmak</a:t>
            </a:r>
            <a:r>
              <a:rPr lang="en-US" sz="2000" dirty="0"/>
              <a:t> </a:t>
            </a:r>
            <a:r>
              <a:rPr lang="en-US" sz="2000" dirty="0" err="1"/>
              <a:t>ucu</a:t>
            </a:r>
            <a:r>
              <a:rPr lang="en-US" sz="2000" dirty="0"/>
              <a:t> </a:t>
            </a:r>
            <a:r>
              <a:rPr lang="en-US" sz="2000" dirty="0" err="1"/>
              <a:t>SpO</a:t>
            </a:r>
            <a:r>
              <a:rPr lang="en-US" sz="2000" dirty="0"/>
              <a:t>₂ </a:t>
            </a:r>
            <a:r>
              <a:rPr lang="en-US" sz="2000" dirty="0" err="1"/>
              <a:t>ölçümü</a:t>
            </a:r>
            <a:r>
              <a:rPr lang="en-US" sz="2000" dirty="0"/>
              <a:t>, </a:t>
            </a:r>
            <a:r>
              <a:rPr lang="en-US" sz="2000" dirty="0" err="1"/>
              <a:t>mMRC</a:t>
            </a:r>
            <a:r>
              <a:rPr lang="en-US" sz="2000" dirty="0"/>
              <a:t> </a:t>
            </a:r>
            <a:r>
              <a:rPr lang="en-US" sz="2000" dirty="0" err="1"/>
              <a:t>ve</a:t>
            </a:r>
            <a:r>
              <a:rPr lang="en-US" sz="2000" dirty="0"/>
              <a:t> CAT </a:t>
            </a:r>
            <a:r>
              <a:rPr lang="en-US" sz="2000" dirty="0" err="1"/>
              <a:t>sorgulaması</a:t>
            </a:r>
            <a:r>
              <a:rPr lang="en-US" sz="2000" dirty="0"/>
              <a:t>.</a:t>
            </a:r>
            <a:endParaRPr lang="tr-TR" sz="2000" dirty="0"/>
          </a:p>
          <a:p>
            <a:pPr lvl="0"/>
            <a:r>
              <a:rPr lang="en-US" sz="2000" dirty="0" err="1"/>
              <a:t>Adım</a:t>
            </a:r>
            <a:r>
              <a:rPr lang="en-US" sz="2000" dirty="0"/>
              <a:t> 3: </a:t>
            </a:r>
            <a:r>
              <a:rPr lang="en-US" sz="2000" dirty="0" err="1"/>
              <a:t>ASM'de</a:t>
            </a:r>
            <a:r>
              <a:rPr lang="en-US" sz="2000" dirty="0"/>
              <a:t> </a:t>
            </a:r>
            <a:r>
              <a:rPr lang="en-US" sz="2000" dirty="0" err="1"/>
              <a:t>spirometre</a:t>
            </a:r>
            <a:r>
              <a:rPr lang="en-US" sz="2000" dirty="0"/>
              <a:t> </a:t>
            </a:r>
            <a:r>
              <a:rPr lang="en-US" sz="2000" dirty="0" err="1"/>
              <a:t>olmadığı</a:t>
            </a:r>
            <a:r>
              <a:rPr lang="en-US" sz="2000" dirty="0"/>
              <a:t> </a:t>
            </a:r>
            <a:r>
              <a:rPr lang="en-US" sz="2000" dirty="0" err="1"/>
              <a:t>için</a:t>
            </a:r>
            <a:r>
              <a:rPr lang="en-US" sz="2000" dirty="0"/>
              <a:t> </a:t>
            </a:r>
            <a:r>
              <a:rPr lang="en-US" sz="2000" dirty="0" err="1"/>
              <a:t>tanı</a:t>
            </a:r>
            <a:r>
              <a:rPr lang="en-US" sz="2000" dirty="0"/>
              <a:t> </a:t>
            </a:r>
            <a:r>
              <a:rPr lang="en-US" sz="2000" dirty="0" err="1"/>
              <a:t>doğrulaması</a:t>
            </a:r>
            <a:r>
              <a:rPr lang="en-US" sz="2000" dirty="0"/>
              <a:t> </a:t>
            </a:r>
            <a:r>
              <a:rPr lang="en-US" sz="2000" dirty="0" err="1"/>
              <a:t>için</a:t>
            </a:r>
            <a:r>
              <a:rPr lang="en-US" sz="2000" dirty="0"/>
              <a:t> </a:t>
            </a:r>
            <a:r>
              <a:rPr lang="en-US" sz="2000" dirty="0" err="1"/>
              <a:t>göğüs</a:t>
            </a:r>
            <a:r>
              <a:rPr lang="en-US" sz="2000" dirty="0"/>
              <a:t> </a:t>
            </a:r>
            <a:r>
              <a:rPr lang="en-US" sz="2000" dirty="0" err="1"/>
              <a:t>hastalıkları</a:t>
            </a:r>
            <a:r>
              <a:rPr lang="en-US" sz="2000" dirty="0"/>
              <a:t> </a:t>
            </a:r>
            <a:r>
              <a:rPr lang="en-US" sz="2000" dirty="0" err="1"/>
              <a:t>polikliniğine</a:t>
            </a:r>
            <a:r>
              <a:rPr lang="en-US" sz="2000" dirty="0"/>
              <a:t> </a:t>
            </a:r>
            <a:r>
              <a:rPr lang="en-US" sz="2000" dirty="0" err="1"/>
              <a:t>sevk</a:t>
            </a:r>
            <a:r>
              <a:rPr lang="en-US" sz="2000" dirty="0"/>
              <a:t> et — "KOAH </a:t>
            </a:r>
            <a:r>
              <a:rPr lang="en-US" sz="2000" dirty="0" err="1"/>
              <a:t>ön</a:t>
            </a:r>
            <a:r>
              <a:rPr lang="en-US" sz="2000" dirty="0"/>
              <a:t> </a:t>
            </a:r>
            <a:r>
              <a:rPr lang="en-US" sz="2000" dirty="0" err="1"/>
              <a:t>tanısı</a:t>
            </a:r>
            <a:r>
              <a:rPr lang="en-US" sz="2000" dirty="0"/>
              <a:t>, post-</a:t>
            </a:r>
            <a:r>
              <a:rPr lang="en-US" sz="2000" dirty="0" err="1"/>
              <a:t>bronkodilatör</a:t>
            </a:r>
            <a:r>
              <a:rPr lang="en-US" sz="2000" dirty="0"/>
              <a:t> </a:t>
            </a:r>
            <a:r>
              <a:rPr lang="en-US" sz="2000" dirty="0" err="1"/>
              <a:t>spirometre</a:t>
            </a:r>
            <a:r>
              <a:rPr lang="en-US" sz="2000" dirty="0"/>
              <a:t> </a:t>
            </a:r>
            <a:r>
              <a:rPr lang="en-US" sz="2000" dirty="0" err="1"/>
              <a:t>değerlendirmesi</a:t>
            </a:r>
            <a:r>
              <a:rPr lang="en-US" sz="2000" dirty="0"/>
              <a:t> </a:t>
            </a:r>
            <a:r>
              <a:rPr lang="en-US" sz="2000" dirty="0" err="1"/>
              <a:t>rica</a:t>
            </a:r>
            <a:r>
              <a:rPr lang="en-US" sz="2000" dirty="0"/>
              <a:t> </a:t>
            </a:r>
            <a:r>
              <a:rPr lang="en-US" sz="2000" dirty="0" err="1"/>
              <a:t>olunur</a:t>
            </a:r>
            <a:r>
              <a:rPr lang="en-US" sz="2000" dirty="0"/>
              <a:t>" </a:t>
            </a:r>
            <a:r>
              <a:rPr lang="en-US" sz="2000" dirty="0" err="1"/>
              <a:t>notu</a:t>
            </a:r>
            <a:r>
              <a:rPr lang="en-US" sz="2000" dirty="0"/>
              <a:t> </a:t>
            </a:r>
            <a:r>
              <a:rPr lang="en-US" sz="2000" dirty="0" err="1"/>
              <a:t>ile</a:t>
            </a:r>
            <a:r>
              <a:rPr lang="en-US" sz="2000" dirty="0" smtClean="0"/>
              <a:t>.</a:t>
            </a:r>
            <a:endParaRPr lang="tr-TR" sz="2000"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1105205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2000" dirty="0" err="1"/>
              <a:t>Adım</a:t>
            </a:r>
            <a:r>
              <a:rPr lang="en-US" sz="2000" dirty="0"/>
              <a:t> 4: </a:t>
            </a:r>
            <a:r>
              <a:rPr lang="en-US" sz="2000" dirty="0" err="1"/>
              <a:t>Sevk</a:t>
            </a:r>
            <a:r>
              <a:rPr lang="en-US" sz="2000" dirty="0"/>
              <a:t> </a:t>
            </a:r>
            <a:r>
              <a:rPr lang="en-US" sz="2000" dirty="0" err="1"/>
              <a:t>sonrası</a:t>
            </a:r>
            <a:r>
              <a:rPr lang="en-US" sz="2000" dirty="0"/>
              <a:t> </a:t>
            </a:r>
            <a:r>
              <a:rPr lang="en-US" sz="2000" dirty="0" err="1"/>
              <a:t>gelen</a:t>
            </a:r>
            <a:r>
              <a:rPr lang="en-US" sz="2000" dirty="0"/>
              <a:t> </a:t>
            </a:r>
            <a:r>
              <a:rPr lang="en-US" sz="2000" dirty="0" err="1"/>
              <a:t>raporda</a:t>
            </a:r>
            <a:r>
              <a:rPr lang="en-US" sz="2000" dirty="0"/>
              <a:t>: Post-BD FEV1/FVC = 0.62, FEV1 = </a:t>
            </a:r>
            <a:r>
              <a:rPr lang="en-US" sz="2000" dirty="0" err="1" smtClean="0"/>
              <a:t>beklenen</a:t>
            </a:r>
            <a:r>
              <a:rPr lang="en-US" sz="2000" dirty="0" smtClean="0"/>
              <a:t> </a:t>
            </a:r>
            <a:r>
              <a:rPr lang="en-US" sz="2000" dirty="0"/>
              <a:t>%</a:t>
            </a:r>
            <a:r>
              <a:rPr lang="en-US" sz="2000" dirty="0" smtClean="0"/>
              <a:t>68 </a:t>
            </a:r>
            <a:r>
              <a:rPr lang="en-US" sz="2000" dirty="0"/>
              <a:t>→ KOAH </a:t>
            </a:r>
            <a:r>
              <a:rPr lang="en-US" sz="2000" dirty="0" err="1"/>
              <a:t>tanısı</a:t>
            </a:r>
            <a:r>
              <a:rPr lang="en-US" sz="2000" dirty="0"/>
              <a:t> KONFIRME, GOLD 2 (</a:t>
            </a:r>
            <a:r>
              <a:rPr lang="en-US" sz="2000" dirty="0" err="1"/>
              <a:t>orta</a:t>
            </a:r>
            <a:r>
              <a:rPr lang="en-US" sz="2000" dirty="0"/>
              <a:t> </a:t>
            </a:r>
            <a:r>
              <a:rPr lang="en-US" sz="2000" dirty="0" err="1"/>
              <a:t>hava</a:t>
            </a:r>
            <a:r>
              <a:rPr lang="en-US" sz="2000" dirty="0"/>
              <a:t> </a:t>
            </a:r>
            <a:r>
              <a:rPr lang="en-US" sz="2000" dirty="0" err="1"/>
              <a:t>akımı</a:t>
            </a:r>
            <a:r>
              <a:rPr lang="en-US" sz="2000" dirty="0"/>
              <a:t> </a:t>
            </a:r>
            <a:r>
              <a:rPr lang="en-US" sz="2000" dirty="0" err="1"/>
              <a:t>kısıtlanması</a:t>
            </a:r>
            <a:r>
              <a:rPr lang="en-US" sz="2000" dirty="0" smtClean="0"/>
              <a:t>).</a:t>
            </a:r>
            <a:endParaRPr lang="tr-TR" sz="2000" dirty="0" smtClean="0"/>
          </a:p>
          <a:p>
            <a:pPr lvl="0"/>
            <a:r>
              <a:rPr lang="en-US" sz="2000" dirty="0" err="1" smtClean="0"/>
              <a:t>Adım</a:t>
            </a:r>
            <a:r>
              <a:rPr lang="en-US" sz="2000" dirty="0" smtClean="0"/>
              <a:t> </a:t>
            </a:r>
            <a:r>
              <a:rPr lang="en-US" sz="2000" dirty="0"/>
              <a:t>5: </a:t>
            </a:r>
            <a:r>
              <a:rPr lang="en-US" sz="2000" dirty="0" err="1"/>
              <a:t>Bundan</a:t>
            </a:r>
            <a:r>
              <a:rPr lang="en-US" sz="2000" dirty="0"/>
              <a:t> </a:t>
            </a:r>
            <a:r>
              <a:rPr lang="en-US" sz="2000" dirty="0" err="1"/>
              <a:t>sonra</a:t>
            </a:r>
            <a:r>
              <a:rPr lang="en-US" sz="2000" dirty="0"/>
              <a:t> hasta </a:t>
            </a:r>
            <a:r>
              <a:rPr lang="en-US" sz="2000" dirty="0" err="1"/>
              <a:t>ASM'de</a:t>
            </a:r>
            <a:r>
              <a:rPr lang="en-US" sz="2000" dirty="0"/>
              <a:t> </a:t>
            </a:r>
            <a:r>
              <a:rPr lang="en-US" sz="2000" dirty="0" err="1"/>
              <a:t>takip</a:t>
            </a:r>
            <a:r>
              <a:rPr lang="en-US" sz="2000" dirty="0"/>
              <a:t> </a:t>
            </a:r>
            <a:r>
              <a:rPr lang="en-US" sz="2000" dirty="0" err="1"/>
              <a:t>edilebilir</a:t>
            </a:r>
            <a:r>
              <a:rPr lang="en-US" sz="2000" dirty="0"/>
              <a:t> — ABE </a:t>
            </a:r>
            <a:r>
              <a:rPr lang="en-US" sz="2000" dirty="0" err="1"/>
              <a:t>değerlendirmesi</a:t>
            </a:r>
            <a:r>
              <a:rPr lang="en-US" sz="2000" dirty="0"/>
              <a:t> yap. </a:t>
            </a:r>
            <a:r>
              <a:rPr lang="en-US" sz="2000" dirty="0" err="1"/>
              <a:t>Semptomlar</a:t>
            </a:r>
            <a:r>
              <a:rPr lang="en-US" sz="2000" dirty="0"/>
              <a:t>: </a:t>
            </a:r>
            <a:r>
              <a:rPr lang="en-US" sz="2000" dirty="0" err="1"/>
              <a:t>mMRC</a:t>
            </a:r>
            <a:r>
              <a:rPr lang="en-US" sz="2000" dirty="0"/>
              <a:t> 1 (≤1 → </a:t>
            </a:r>
            <a:r>
              <a:rPr lang="en-US" sz="2000" dirty="0" err="1"/>
              <a:t>düşük</a:t>
            </a:r>
            <a:r>
              <a:rPr lang="en-US" sz="2000" dirty="0"/>
              <a:t> </a:t>
            </a:r>
            <a:r>
              <a:rPr lang="en-US" sz="2000" dirty="0" err="1"/>
              <a:t>semptom</a:t>
            </a:r>
            <a:r>
              <a:rPr lang="en-US" sz="2000" dirty="0"/>
              <a:t> </a:t>
            </a:r>
            <a:r>
              <a:rPr lang="en-US" sz="2000" dirty="0" err="1"/>
              <a:t>yükü</a:t>
            </a:r>
            <a:r>
              <a:rPr lang="en-US" sz="2000" dirty="0"/>
              <a:t>). </a:t>
            </a:r>
            <a:r>
              <a:rPr lang="en-US" sz="2000" dirty="0" err="1"/>
              <a:t>Alevlenme</a:t>
            </a:r>
            <a:r>
              <a:rPr lang="en-US" sz="2000" dirty="0"/>
              <a:t> </a:t>
            </a:r>
            <a:r>
              <a:rPr lang="en-US" sz="2000" dirty="0" err="1"/>
              <a:t>öyküsü</a:t>
            </a:r>
            <a:r>
              <a:rPr lang="en-US" sz="2000" dirty="0"/>
              <a:t>: Son 1 </a:t>
            </a:r>
            <a:r>
              <a:rPr lang="en-US" sz="2000" dirty="0" err="1"/>
              <a:t>yılda</a:t>
            </a:r>
            <a:r>
              <a:rPr lang="en-US" sz="2000" dirty="0"/>
              <a:t> 2 "</a:t>
            </a:r>
            <a:r>
              <a:rPr lang="en-US" sz="2000" dirty="0" err="1"/>
              <a:t>bronşit</a:t>
            </a:r>
            <a:r>
              <a:rPr lang="en-US" sz="2000" dirty="0"/>
              <a:t>", oral </a:t>
            </a:r>
            <a:r>
              <a:rPr lang="en-US" sz="2000" dirty="0" err="1"/>
              <a:t>antibiyotik</a:t>
            </a:r>
            <a:r>
              <a:rPr lang="en-US" sz="2000" dirty="0"/>
              <a:t> </a:t>
            </a:r>
            <a:r>
              <a:rPr lang="en-US" sz="2000" dirty="0" err="1"/>
              <a:t>kullanılmış</a:t>
            </a:r>
            <a:r>
              <a:rPr lang="en-US" sz="2000" dirty="0"/>
              <a:t>, </a:t>
            </a:r>
            <a:r>
              <a:rPr lang="en-US" sz="2000" dirty="0" err="1"/>
              <a:t>yatış</a:t>
            </a:r>
            <a:r>
              <a:rPr lang="en-US" sz="2000" dirty="0"/>
              <a:t> </a:t>
            </a:r>
            <a:r>
              <a:rPr lang="en-US" sz="2000" dirty="0" err="1"/>
              <a:t>yok</a:t>
            </a:r>
            <a:r>
              <a:rPr lang="en-US" sz="2000" dirty="0"/>
              <a:t> → ≥2 </a:t>
            </a:r>
            <a:r>
              <a:rPr lang="en-US" sz="2000" dirty="0" err="1"/>
              <a:t>orta</a:t>
            </a:r>
            <a:r>
              <a:rPr lang="en-US" sz="2000" dirty="0"/>
              <a:t> </a:t>
            </a:r>
            <a:r>
              <a:rPr lang="en-US" sz="2000" dirty="0" err="1"/>
              <a:t>şiddetli</a:t>
            </a:r>
            <a:r>
              <a:rPr lang="en-US" sz="2000" dirty="0"/>
              <a:t> </a:t>
            </a:r>
            <a:r>
              <a:rPr lang="en-US" sz="2000" dirty="0" err="1"/>
              <a:t>alevlenme</a:t>
            </a:r>
            <a:r>
              <a:rPr lang="en-US" sz="2000" dirty="0"/>
              <a:t> → YÜKSEK RİSK.</a:t>
            </a:r>
            <a:endParaRPr lang="tr-TR" sz="2000" dirty="0"/>
          </a:p>
          <a:p>
            <a:pPr lvl="0"/>
            <a:r>
              <a:rPr lang="en-US" sz="2000" dirty="0" err="1"/>
              <a:t>Adım</a:t>
            </a:r>
            <a:r>
              <a:rPr lang="en-US" sz="2000" dirty="0"/>
              <a:t> 6: </a:t>
            </a:r>
            <a:r>
              <a:rPr lang="en-US" sz="2000" dirty="0" err="1"/>
              <a:t>Grup</a:t>
            </a:r>
            <a:r>
              <a:rPr lang="en-US" sz="2000" dirty="0"/>
              <a:t> </a:t>
            </a:r>
            <a:r>
              <a:rPr lang="en-US" sz="2000" dirty="0" err="1"/>
              <a:t>belirleme</a:t>
            </a:r>
            <a:r>
              <a:rPr lang="en-US" sz="2000" dirty="0"/>
              <a:t>: ≥2 </a:t>
            </a:r>
            <a:r>
              <a:rPr lang="en-US" sz="2000" dirty="0" err="1"/>
              <a:t>orta</a:t>
            </a:r>
            <a:r>
              <a:rPr lang="en-US" sz="2000" dirty="0"/>
              <a:t> </a:t>
            </a:r>
            <a:r>
              <a:rPr lang="en-US" sz="2000" dirty="0" err="1"/>
              <a:t>alevlenme</a:t>
            </a:r>
            <a:r>
              <a:rPr lang="en-US" sz="2000" dirty="0"/>
              <a:t> </a:t>
            </a:r>
            <a:r>
              <a:rPr lang="en-US" sz="2000" dirty="0" err="1"/>
              <a:t>olduğu</a:t>
            </a:r>
            <a:r>
              <a:rPr lang="en-US" sz="2000" dirty="0"/>
              <a:t> </a:t>
            </a:r>
            <a:r>
              <a:rPr lang="en-US" sz="2000" dirty="0" err="1"/>
              <a:t>için</a:t>
            </a:r>
            <a:r>
              <a:rPr lang="en-US" sz="2000" dirty="0"/>
              <a:t> </a:t>
            </a:r>
            <a:r>
              <a:rPr lang="en-US" sz="2000" dirty="0" err="1"/>
              <a:t>semptom</a:t>
            </a:r>
            <a:r>
              <a:rPr lang="en-US" sz="2000" dirty="0"/>
              <a:t> </a:t>
            </a:r>
            <a:r>
              <a:rPr lang="en-US" sz="2000" dirty="0" err="1"/>
              <a:t>yükünden</a:t>
            </a:r>
            <a:r>
              <a:rPr lang="en-US" sz="2000" dirty="0"/>
              <a:t> </a:t>
            </a:r>
            <a:r>
              <a:rPr lang="en-US" sz="2000" dirty="0" err="1"/>
              <a:t>bağımsız</a:t>
            </a:r>
            <a:r>
              <a:rPr lang="en-US" sz="2000" dirty="0"/>
              <a:t> → GRUP E.</a:t>
            </a:r>
            <a:endParaRPr lang="tr-TR" sz="2000" dirty="0"/>
          </a:p>
          <a:p>
            <a:pPr lvl="0"/>
            <a:r>
              <a:rPr lang="en-US" sz="2000" dirty="0" err="1"/>
              <a:t>Adım</a:t>
            </a:r>
            <a:r>
              <a:rPr lang="en-US" sz="2000" dirty="0"/>
              <a:t> 7: </a:t>
            </a:r>
            <a:r>
              <a:rPr lang="en-US" sz="2000" dirty="0" err="1"/>
              <a:t>Tedaviye</a:t>
            </a:r>
            <a:r>
              <a:rPr lang="en-US" sz="2000" dirty="0"/>
              <a:t> </a:t>
            </a:r>
            <a:r>
              <a:rPr lang="en-US" sz="2000" dirty="0" err="1"/>
              <a:t>yön</a:t>
            </a:r>
            <a:r>
              <a:rPr lang="en-US" sz="2000" dirty="0"/>
              <a:t> </a:t>
            </a:r>
            <a:r>
              <a:rPr lang="en-US" sz="2000" dirty="0" err="1"/>
              <a:t>ver</a:t>
            </a:r>
            <a:r>
              <a:rPr lang="en-US" sz="2000" dirty="0"/>
              <a:t> — Tam </a:t>
            </a:r>
            <a:r>
              <a:rPr lang="en-US" sz="2000" dirty="0" err="1"/>
              <a:t>kan</a:t>
            </a:r>
            <a:r>
              <a:rPr lang="en-US" sz="2000" dirty="0"/>
              <a:t> </a:t>
            </a:r>
            <a:r>
              <a:rPr lang="en-US" sz="2000" dirty="0" err="1"/>
              <a:t>sayımındaki</a:t>
            </a:r>
            <a:r>
              <a:rPr lang="en-US" sz="2000" dirty="0"/>
              <a:t> </a:t>
            </a:r>
            <a:r>
              <a:rPr lang="en-US" sz="2000" dirty="0" err="1"/>
              <a:t>eozinofil</a:t>
            </a:r>
            <a:r>
              <a:rPr lang="en-US" sz="2000" dirty="0"/>
              <a:t> </a:t>
            </a:r>
            <a:r>
              <a:rPr lang="en-US" sz="2000" dirty="0" err="1"/>
              <a:t>değerine</a:t>
            </a:r>
            <a:r>
              <a:rPr lang="en-US" sz="2000" dirty="0"/>
              <a:t> </a:t>
            </a:r>
            <a:r>
              <a:rPr lang="en-US" sz="2000" dirty="0" err="1"/>
              <a:t>bak</a:t>
            </a:r>
            <a:r>
              <a:rPr lang="en-US" sz="2000" dirty="0"/>
              <a:t>. </a:t>
            </a:r>
            <a:r>
              <a:rPr lang="en-US" sz="2000" dirty="0" err="1"/>
              <a:t>Eozinofil</a:t>
            </a:r>
            <a:r>
              <a:rPr lang="en-US" sz="2000" dirty="0"/>
              <a:t> 180/µL (&lt; 300).</a:t>
            </a:r>
            <a:endParaRPr lang="tr-TR" sz="2000" dirty="0"/>
          </a:p>
          <a:p>
            <a:pPr lvl="0"/>
            <a:r>
              <a:rPr lang="en-US" sz="2000" dirty="0" err="1"/>
              <a:t>Adım</a:t>
            </a:r>
            <a:r>
              <a:rPr lang="en-US" sz="2000" dirty="0"/>
              <a:t> 8: </a:t>
            </a:r>
            <a:r>
              <a:rPr lang="en-US" sz="2000" dirty="0" err="1"/>
              <a:t>Tedaviyi</a:t>
            </a:r>
            <a:r>
              <a:rPr lang="en-US" sz="2000" dirty="0"/>
              <a:t> </a:t>
            </a:r>
            <a:r>
              <a:rPr lang="en-US" sz="2000" dirty="0" err="1"/>
              <a:t>ASM'de</a:t>
            </a:r>
            <a:r>
              <a:rPr lang="en-US" sz="2000" dirty="0"/>
              <a:t> </a:t>
            </a:r>
            <a:r>
              <a:rPr lang="en-US" sz="2000" dirty="0" err="1"/>
              <a:t>başlat</a:t>
            </a:r>
            <a:r>
              <a:rPr lang="en-US" sz="2000" dirty="0"/>
              <a:t>, </a:t>
            </a:r>
            <a:r>
              <a:rPr lang="en-US" sz="2000" dirty="0" err="1"/>
              <a:t>eğitim</a:t>
            </a:r>
            <a:r>
              <a:rPr lang="en-US" sz="2000" dirty="0"/>
              <a:t> </a:t>
            </a:r>
            <a:r>
              <a:rPr lang="en-US" sz="2000" dirty="0" err="1"/>
              <a:t>ver</a:t>
            </a:r>
            <a:r>
              <a:rPr lang="en-US" sz="2000" dirty="0"/>
              <a:t>, 4-6 </a:t>
            </a:r>
            <a:r>
              <a:rPr lang="en-US" sz="2000" dirty="0" err="1"/>
              <a:t>hafta</a:t>
            </a:r>
            <a:r>
              <a:rPr lang="en-US" sz="2000" dirty="0"/>
              <a:t> </a:t>
            </a:r>
            <a:r>
              <a:rPr lang="en-US" sz="2000" dirty="0" err="1"/>
              <a:t>sonra</a:t>
            </a:r>
            <a:r>
              <a:rPr lang="en-US" sz="2000" dirty="0"/>
              <a:t> </a:t>
            </a:r>
            <a:r>
              <a:rPr lang="en-US" sz="2000" dirty="0" err="1"/>
              <a:t>kontrole</a:t>
            </a:r>
            <a:r>
              <a:rPr lang="en-US" sz="2000" dirty="0"/>
              <a:t> </a:t>
            </a:r>
            <a:r>
              <a:rPr lang="en-US" sz="2000" dirty="0" err="1"/>
              <a:t>çağır</a:t>
            </a:r>
            <a:r>
              <a:rPr lang="en-US" sz="2000" dirty="0"/>
              <a:t>.</a:t>
            </a:r>
            <a:endParaRPr lang="tr-TR" sz="2000" dirty="0"/>
          </a:p>
          <a:p>
            <a:endParaRPr lang="tr-TR" sz="2000" dirty="0"/>
          </a:p>
          <a:p>
            <a:endParaRPr lang="tr-TR"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291106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b="1" dirty="0" err="1"/>
              <a:t>Tanı</a:t>
            </a:r>
            <a:r>
              <a:rPr lang="en-US" b="1" dirty="0"/>
              <a:t>: KOAH, GOLD 2 </a:t>
            </a:r>
            <a:r>
              <a:rPr lang="en-US" b="1" dirty="0" err="1"/>
              <a:t>derece</a:t>
            </a:r>
            <a:r>
              <a:rPr lang="en-US" b="1" dirty="0"/>
              <a:t>, </a:t>
            </a:r>
            <a:r>
              <a:rPr lang="en-US" b="1" dirty="0" err="1"/>
              <a:t>Grup</a:t>
            </a:r>
            <a:r>
              <a:rPr lang="en-US" b="1" dirty="0"/>
              <a:t> E (</a:t>
            </a:r>
            <a:r>
              <a:rPr lang="en-US" b="1" dirty="0" err="1"/>
              <a:t>eozinofil</a:t>
            </a:r>
            <a:r>
              <a:rPr lang="en-US" b="1" dirty="0"/>
              <a:t> &lt; 300/µL)</a:t>
            </a:r>
            <a:endParaRPr lang="tr-TR" dirty="0"/>
          </a:p>
          <a:p>
            <a:r>
              <a:rPr lang="en-US" b="1" dirty="0" err="1"/>
              <a:t>Farmakolojik</a:t>
            </a:r>
            <a:r>
              <a:rPr lang="en-US" b="1" dirty="0"/>
              <a:t> </a:t>
            </a:r>
            <a:r>
              <a:rPr lang="en-US" b="1" dirty="0" err="1"/>
              <a:t>tedavi</a:t>
            </a:r>
            <a:r>
              <a:rPr lang="en-US" b="1" dirty="0"/>
              <a:t>:</a:t>
            </a:r>
            <a:endParaRPr lang="tr-TR" dirty="0"/>
          </a:p>
          <a:p>
            <a:pPr lvl="0"/>
            <a:r>
              <a:rPr lang="en-US" dirty="0"/>
              <a:t>LABA + LAMA </a:t>
            </a:r>
            <a:r>
              <a:rPr lang="en-US" dirty="0" err="1"/>
              <a:t>kombinasyonu</a:t>
            </a:r>
            <a:r>
              <a:rPr lang="en-US" dirty="0"/>
              <a:t> (</a:t>
            </a:r>
            <a:r>
              <a:rPr lang="en-US" dirty="0" err="1"/>
              <a:t>tek</a:t>
            </a:r>
            <a:r>
              <a:rPr lang="en-US" dirty="0"/>
              <a:t> inhaler) — </a:t>
            </a:r>
            <a:r>
              <a:rPr lang="en-US" dirty="0" err="1"/>
              <a:t>Örn</a:t>
            </a:r>
            <a:r>
              <a:rPr lang="en-US" dirty="0"/>
              <a:t>. </a:t>
            </a:r>
            <a:r>
              <a:rPr lang="en-US" dirty="0" err="1"/>
              <a:t>tiotropium</a:t>
            </a:r>
            <a:r>
              <a:rPr lang="en-US" dirty="0"/>
              <a:t>/</a:t>
            </a:r>
            <a:r>
              <a:rPr lang="en-US" dirty="0" err="1"/>
              <a:t>olodaterol</a:t>
            </a:r>
            <a:r>
              <a:rPr lang="en-US" dirty="0"/>
              <a:t>, </a:t>
            </a:r>
            <a:r>
              <a:rPr lang="en-US" dirty="0" err="1"/>
              <a:t>indakaterol</a:t>
            </a:r>
            <a:r>
              <a:rPr lang="en-US" dirty="0"/>
              <a:t>/</a:t>
            </a:r>
            <a:r>
              <a:rPr lang="en-US" dirty="0" err="1"/>
              <a:t>glikopironyum</a:t>
            </a:r>
            <a:r>
              <a:rPr lang="en-US" dirty="0"/>
              <a:t> </a:t>
            </a:r>
            <a:r>
              <a:rPr lang="en-US" dirty="0" err="1"/>
              <a:t>veya</a:t>
            </a:r>
            <a:r>
              <a:rPr lang="en-US" dirty="0"/>
              <a:t> </a:t>
            </a:r>
            <a:r>
              <a:rPr lang="en-US" dirty="0" err="1"/>
              <a:t>umeklidinyum</a:t>
            </a:r>
            <a:r>
              <a:rPr lang="en-US" dirty="0"/>
              <a:t>/</a:t>
            </a:r>
            <a:r>
              <a:rPr lang="en-US" dirty="0" err="1"/>
              <a:t>vilanterol</a:t>
            </a:r>
            <a:r>
              <a:rPr lang="en-US" dirty="0"/>
              <a:t>.</a:t>
            </a:r>
            <a:endParaRPr lang="tr-TR" dirty="0"/>
          </a:p>
          <a:p>
            <a:pPr lvl="0"/>
            <a:r>
              <a:rPr lang="en-US" dirty="0" err="1"/>
              <a:t>Acil</a:t>
            </a:r>
            <a:r>
              <a:rPr lang="en-US" dirty="0"/>
              <a:t> </a:t>
            </a:r>
            <a:r>
              <a:rPr lang="en-US" dirty="0" err="1"/>
              <a:t>semptom</a:t>
            </a:r>
            <a:r>
              <a:rPr lang="en-US" dirty="0"/>
              <a:t> </a:t>
            </a:r>
            <a:r>
              <a:rPr lang="en-US" dirty="0" err="1"/>
              <a:t>için</a:t>
            </a:r>
            <a:r>
              <a:rPr lang="en-US" dirty="0"/>
              <a:t> </a:t>
            </a:r>
            <a:r>
              <a:rPr lang="en-US" dirty="0" err="1"/>
              <a:t>kısa</a:t>
            </a:r>
            <a:r>
              <a:rPr lang="en-US" dirty="0"/>
              <a:t> </a:t>
            </a:r>
            <a:r>
              <a:rPr lang="en-US" dirty="0" err="1"/>
              <a:t>etkili</a:t>
            </a:r>
            <a:r>
              <a:rPr lang="en-US" dirty="0"/>
              <a:t> </a:t>
            </a:r>
            <a:r>
              <a:rPr lang="en-US" dirty="0" err="1"/>
              <a:t>bronkodilatör</a:t>
            </a:r>
            <a:r>
              <a:rPr lang="en-US" dirty="0"/>
              <a:t> (salbutamol 100 mcg, </a:t>
            </a:r>
            <a:r>
              <a:rPr lang="en-US" dirty="0" err="1"/>
              <a:t>gerektiğinde</a:t>
            </a:r>
            <a:r>
              <a:rPr lang="en-US" dirty="0"/>
              <a:t> 2 puff).</a:t>
            </a:r>
            <a:endParaRPr lang="tr-TR" dirty="0"/>
          </a:p>
          <a:p>
            <a:r>
              <a:rPr lang="en-US" dirty="0"/>
              <a:t> </a:t>
            </a:r>
            <a:endParaRPr lang="tr-TR" dirty="0"/>
          </a:p>
          <a:p>
            <a:r>
              <a:rPr lang="en-US" b="1" dirty="0"/>
              <a:t>Non-</a:t>
            </a:r>
            <a:r>
              <a:rPr lang="en-US" b="1" dirty="0" err="1"/>
              <a:t>farmakolojik</a:t>
            </a:r>
            <a:r>
              <a:rPr lang="en-US" b="1" dirty="0"/>
              <a:t> </a:t>
            </a:r>
            <a:r>
              <a:rPr lang="en-US" b="1" dirty="0" err="1"/>
              <a:t>müdahaleler</a:t>
            </a:r>
            <a:r>
              <a:rPr lang="en-US" b="1" dirty="0"/>
              <a:t> (</a:t>
            </a:r>
            <a:r>
              <a:rPr lang="en-US" b="1" dirty="0" err="1"/>
              <a:t>kritik</a:t>
            </a:r>
            <a:r>
              <a:rPr lang="en-US" b="1" dirty="0"/>
              <a:t>!):</a:t>
            </a:r>
            <a:endParaRPr lang="tr-TR" dirty="0"/>
          </a:p>
          <a:p>
            <a:pPr lvl="0"/>
            <a:r>
              <a:rPr lang="en-US" dirty="0" err="1"/>
              <a:t>Sigara</a:t>
            </a:r>
            <a:r>
              <a:rPr lang="en-US" dirty="0"/>
              <a:t> </a:t>
            </a:r>
            <a:r>
              <a:rPr lang="en-US" dirty="0" err="1"/>
              <a:t>bırakma</a:t>
            </a:r>
            <a:r>
              <a:rPr lang="en-US" dirty="0"/>
              <a:t> — 5A </a:t>
            </a:r>
            <a:r>
              <a:rPr lang="en-US" dirty="0" err="1"/>
              <a:t>protokolü</a:t>
            </a:r>
            <a:r>
              <a:rPr lang="en-US" dirty="0"/>
              <a:t>, </a:t>
            </a:r>
            <a:r>
              <a:rPr lang="en-US" dirty="0" err="1"/>
              <a:t>vareniklin</a:t>
            </a:r>
            <a:r>
              <a:rPr lang="en-US" dirty="0"/>
              <a:t> </a:t>
            </a:r>
            <a:r>
              <a:rPr lang="en-US" dirty="0" err="1"/>
              <a:t>veya</a:t>
            </a:r>
            <a:r>
              <a:rPr lang="en-US" dirty="0"/>
              <a:t> NRT </a:t>
            </a:r>
            <a:r>
              <a:rPr lang="en-US" dirty="0" err="1"/>
              <a:t>seçenekleri</a:t>
            </a:r>
            <a:r>
              <a:rPr lang="en-US" dirty="0"/>
              <a:t> </a:t>
            </a:r>
            <a:r>
              <a:rPr lang="en-US" dirty="0" err="1"/>
              <a:t>sunulmalı</a:t>
            </a:r>
            <a:r>
              <a:rPr lang="en-US" dirty="0"/>
              <a:t>. Bu </a:t>
            </a:r>
            <a:r>
              <a:rPr lang="en-US" dirty="0" err="1"/>
              <a:t>hastada</a:t>
            </a:r>
            <a:r>
              <a:rPr lang="en-US" dirty="0"/>
              <a:t> en </a:t>
            </a:r>
            <a:r>
              <a:rPr lang="en-US" dirty="0" err="1"/>
              <a:t>çok</a:t>
            </a:r>
            <a:r>
              <a:rPr lang="en-US" dirty="0"/>
              <a:t> </a:t>
            </a:r>
            <a:r>
              <a:rPr lang="en-US" dirty="0" err="1"/>
              <a:t>yarar</a:t>
            </a:r>
            <a:r>
              <a:rPr lang="en-US" dirty="0"/>
              <a:t> </a:t>
            </a:r>
            <a:r>
              <a:rPr lang="en-US" dirty="0" err="1"/>
              <a:t>sağlayacak</a:t>
            </a:r>
            <a:r>
              <a:rPr lang="en-US" dirty="0"/>
              <a:t> </a:t>
            </a:r>
            <a:r>
              <a:rPr lang="en-US" dirty="0" err="1"/>
              <a:t>müdahale</a:t>
            </a:r>
            <a:r>
              <a:rPr lang="en-US" dirty="0"/>
              <a:t> </a:t>
            </a:r>
            <a:r>
              <a:rPr lang="en-US" dirty="0" err="1"/>
              <a:t>budur</a:t>
            </a:r>
            <a:r>
              <a:rPr lang="en-US" dirty="0"/>
              <a:t>.</a:t>
            </a:r>
            <a:endParaRPr lang="tr-TR" dirty="0"/>
          </a:p>
          <a:p>
            <a:pPr lvl="0"/>
            <a:r>
              <a:rPr lang="en-US" dirty="0"/>
              <a:t>İnfluenza </a:t>
            </a:r>
            <a:r>
              <a:rPr lang="en-US" dirty="0" err="1"/>
              <a:t>aşısı</a:t>
            </a:r>
            <a:r>
              <a:rPr lang="en-US" dirty="0"/>
              <a:t> (</a:t>
            </a:r>
            <a:r>
              <a:rPr lang="en-US" dirty="0" err="1"/>
              <a:t>yıllık</a:t>
            </a:r>
            <a:r>
              <a:rPr lang="en-US" dirty="0"/>
              <a:t>), </a:t>
            </a:r>
            <a:r>
              <a:rPr lang="en-US" dirty="0" err="1"/>
              <a:t>pnömokok</a:t>
            </a:r>
            <a:r>
              <a:rPr lang="en-US" dirty="0"/>
              <a:t> </a:t>
            </a:r>
            <a:r>
              <a:rPr lang="en-US" dirty="0" err="1"/>
              <a:t>aşı</a:t>
            </a:r>
            <a:r>
              <a:rPr lang="en-US" dirty="0"/>
              <a:t> </a:t>
            </a:r>
            <a:r>
              <a:rPr lang="en-US" dirty="0" err="1"/>
              <a:t>şeması</a:t>
            </a:r>
            <a:r>
              <a:rPr lang="en-US" dirty="0"/>
              <a:t> (PCV13/15 </a:t>
            </a:r>
            <a:r>
              <a:rPr lang="en-US" dirty="0" err="1"/>
              <a:t>ardından</a:t>
            </a:r>
            <a:r>
              <a:rPr lang="en-US" dirty="0"/>
              <a:t> PPSV23), COVID-19 </a:t>
            </a:r>
            <a:r>
              <a:rPr lang="en-US" dirty="0" err="1"/>
              <a:t>güncel</a:t>
            </a:r>
            <a:r>
              <a:rPr lang="en-US" dirty="0"/>
              <a:t> doz.</a:t>
            </a:r>
            <a:endParaRPr lang="tr-TR" dirty="0"/>
          </a:p>
          <a:p>
            <a:pPr lvl="0"/>
            <a:r>
              <a:rPr lang="en-US" dirty="0"/>
              <a:t>İnhaler </a:t>
            </a:r>
            <a:r>
              <a:rPr lang="en-US" dirty="0" err="1"/>
              <a:t>tekniği</a:t>
            </a:r>
            <a:r>
              <a:rPr lang="en-US" dirty="0"/>
              <a:t> </a:t>
            </a:r>
            <a:r>
              <a:rPr lang="en-US" dirty="0" err="1"/>
              <a:t>detaylı</a:t>
            </a:r>
            <a:r>
              <a:rPr lang="en-US" dirty="0"/>
              <a:t> </a:t>
            </a:r>
            <a:r>
              <a:rPr lang="en-US" dirty="0" err="1"/>
              <a:t>gösterimi</a:t>
            </a:r>
            <a:r>
              <a:rPr lang="en-US" dirty="0"/>
              <a:t> </a:t>
            </a:r>
            <a:r>
              <a:rPr lang="en-US" dirty="0" err="1"/>
              <a:t>ve</a:t>
            </a:r>
            <a:r>
              <a:rPr lang="en-US" dirty="0"/>
              <a:t> hasta </a:t>
            </a:r>
            <a:r>
              <a:rPr lang="en-US" dirty="0" err="1"/>
              <a:t>tarafından</a:t>
            </a:r>
            <a:r>
              <a:rPr lang="en-US" dirty="0"/>
              <a:t> </a:t>
            </a:r>
            <a:r>
              <a:rPr lang="en-US" dirty="0" err="1"/>
              <a:t>geri</a:t>
            </a:r>
            <a:r>
              <a:rPr lang="en-US" dirty="0"/>
              <a:t> </a:t>
            </a:r>
            <a:r>
              <a:rPr lang="en-US" dirty="0" err="1"/>
              <a:t>uygulama</a:t>
            </a:r>
            <a:r>
              <a:rPr lang="en-US" dirty="0"/>
              <a:t>.</a:t>
            </a:r>
            <a:endParaRPr lang="tr-TR" dirty="0"/>
          </a:p>
          <a:p>
            <a:pPr lvl="0"/>
            <a:r>
              <a:rPr lang="en-US" dirty="0" err="1"/>
              <a:t>Pulmoner</a:t>
            </a:r>
            <a:r>
              <a:rPr lang="en-US" dirty="0"/>
              <a:t> </a:t>
            </a:r>
            <a:r>
              <a:rPr lang="en-US" dirty="0" err="1"/>
              <a:t>rehabilitasyon</a:t>
            </a:r>
            <a:r>
              <a:rPr lang="en-US" dirty="0"/>
              <a:t> </a:t>
            </a:r>
            <a:r>
              <a:rPr lang="en-US" dirty="0" err="1"/>
              <a:t>yönlendirmesi</a:t>
            </a:r>
            <a:r>
              <a:rPr lang="en-US" dirty="0"/>
              <a:t>.</a:t>
            </a:r>
            <a:endParaRPr lang="tr-TR" dirty="0"/>
          </a:p>
          <a:p>
            <a:pPr lvl="0"/>
            <a:r>
              <a:rPr lang="en-US" dirty="0"/>
              <a:t>4-6 </a:t>
            </a:r>
            <a:r>
              <a:rPr lang="en-US" dirty="0" err="1"/>
              <a:t>hafta</a:t>
            </a:r>
            <a:r>
              <a:rPr lang="en-US" dirty="0"/>
              <a:t> </a:t>
            </a:r>
            <a:r>
              <a:rPr lang="en-US" dirty="0" err="1"/>
              <a:t>sonra</a:t>
            </a:r>
            <a:r>
              <a:rPr lang="en-US" dirty="0"/>
              <a:t> </a:t>
            </a:r>
            <a:r>
              <a:rPr lang="en-US" dirty="0" err="1"/>
              <a:t>kontrol</a:t>
            </a:r>
            <a:r>
              <a:rPr lang="en-US" dirty="0"/>
              <a:t>; </a:t>
            </a:r>
            <a:r>
              <a:rPr lang="en-US" dirty="0" err="1"/>
              <a:t>tedaviye</a:t>
            </a:r>
            <a:r>
              <a:rPr lang="en-US" dirty="0"/>
              <a:t> </a:t>
            </a:r>
            <a:r>
              <a:rPr lang="en-US" dirty="0" err="1"/>
              <a:t>yanıtsızlık</a:t>
            </a:r>
            <a:r>
              <a:rPr lang="en-US" dirty="0"/>
              <a:t> </a:t>
            </a:r>
            <a:r>
              <a:rPr lang="en-US" dirty="0" err="1"/>
              <a:t>varsa</a:t>
            </a:r>
            <a:r>
              <a:rPr lang="en-US" dirty="0"/>
              <a:t> </a:t>
            </a:r>
            <a:r>
              <a:rPr lang="en-US" dirty="0" err="1"/>
              <a:t>eozinofil</a:t>
            </a:r>
            <a:r>
              <a:rPr lang="en-US" dirty="0"/>
              <a:t> ≥100/µL </a:t>
            </a:r>
            <a:r>
              <a:rPr lang="en-US" dirty="0" err="1"/>
              <a:t>ise</a:t>
            </a:r>
            <a:r>
              <a:rPr lang="en-US" dirty="0"/>
              <a:t> </a:t>
            </a:r>
            <a:r>
              <a:rPr lang="en-US" dirty="0" err="1"/>
              <a:t>üçlü</a:t>
            </a:r>
            <a:r>
              <a:rPr lang="en-US" dirty="0"/>
              <a:t> </a:t>
            </a:r>
            <a:r>
              <a:rPr lang="en-US" dirty="0" err="1"/>
              <a:t>tedaviye</a:t>
            </a:r>
            <a:r>
              <a:rPr lang="en-US" dirty="0"/>
              <a:t> </a:t>
            </a:r>
            <a:r>
              <a:rPr lang="en-US" dirty="0" err="1"/>
              <a:t>geç</a:t>
            </a:r>
            <a:r>
              <a:rPr lang="en-US" dirty="0"/>
              <a:t>.</a:t>
            </a:r>
            <a:endParaRPr lang="tr-TR" dirty="0"/>
          </a:p>
          <a:p>
            <a:pPr lvl="0"/>
            <a:r>
              <a:rPr lang="en-US" dirty="0" err="1"/>
              <a:t>Komorbidite</a:t>
            </a:r>
            <a:r>
              <a:rPr lang="en-US" dirty="0"/>
              <a:t> </a:t>
            </a:r>
            <a:r>
              <a:rPr lang="en-US" dirty="0" err="1"/>
              <a:t>taraması</a:t>
            </a:r>
            <a:r>
              <a:rPr lang="en-US" dirty="0"/>
              <a:t>: HT </a:t>
            </a:r>
            <a:r>
              <a:rPr lang="en-US" dirty="0" err="1"/>
              <a:t>zaten</a:t>
            </a:r>
            <a:r>
              <a:rPr lang="en-US" dirty="0"/>
              <a:t> </a:t>
            </a:r>
            <a:r>
              <a:rPr lang="en-US" dirty="0" err="1"/>
              <a:t>var</a:t>
            </a:r>
            <a:r>
              <a:rPr lang="en-US" dirty="0"/>
              <a:t>; lipid </a:t>
            </a:r>
            <a:r>
              <a:rPr lang="en-US" dirty="0" err="1"/>
              <a:t>profili</a:t>
            </a:r>
            <a:r>
              <a:rPr lang="en-US" dirty="0"/>
              <a:t>, HbA1c, </a:t>
            </a:r>
            <a:r>
              <a:rPr lang="en-US" dirty="0" err="1"/>
              <a:t>depresyon</a:t>
            </a:r>
            <a:r>
              <a:rPr lang="en-US" dirty="0"/>
              <a:t> </a:t>
            </a:r>
            <a:r>
              <a:rPr lang="en-US" dirty="0" err="1"/>
              <a:t>taraması</a:t>
            </a:r>
            <a:r>
              <a:rPr lang="en-US" dirty="0"/>
              <a:t>, </a:t>
            </a:r>
            <a:r>
              <a:rPr lang="en-US" dirty="0" err="1"/>
              <a:t>osteoporoz</a:t>
            </a:r>
            <a:r>
              <a:rPr lang="en-US" dirty="0"/>
              <a:t> risk </a:t>
            </a:r>
            <a:r>
              <a:rPr lang="en-US" dirty="0" err="1"/>
              <a:t>değerlendirmesi</a:t>
            </a:r>
            <a:r>
              <a:rPr lang="en-US" dirty="0"/>
              <a:t>.</a:t>
            </a:r>
            <a:endParaRPr lang="tr-TR" dirty="0"/>
          </a:p>
          <a:p>
            <a:endParaRPr lang="tr-TR"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505793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2000" dirty="0" err="1"/>
              <a:t>Fatma</a:t>
            </a:r>
            <a:r>
              <a:rPr lang="en-US" sz="2000" dirty="0"/>
              <a:t> </a:t>
            </a:r>
            <a:r>
              <a:rPr lang="en-US" sz="2000" dirty="0" err="1"/>
              <a:t>Hanım</a:t>
            </a:r>
            <a:r>
              <a:rPr lang="en-US" sz="2000" dirty="0"/>
              <a:t>, 62 </a:t>
            </a:r>
            <a:r>
              <a:rPr lang="en-US" sz="2000" dirty="0" err="1"/>
              <a:t>yaşında</a:t>
            </a:r>
            <a:r>
              <a:rPr lang="en-US" sz="2000" dirty="0"/>
              <a:t>, </a:t>
            </a:r>
            <a:r>
              <a:rPr lang="en-US" sz="2000" dirty="0" err="1"/>
              <a:t>Adana'nın</a:t>
            </a:r>
            <a:r>
              <a:rPr lang="en-US" sz="2000" dirty="0"/>
              <a:t> </a:t>
            </a:r>
            <a:r>
              <a:rPr lang="en-US" sz="2000" dirty="0" err="1"/>
              <a:t>bir</a:t>
            </a:r>
            <a:r>
              <a:rPr lang="en-US" sz="2000" dirty="0"/>
              <a:t> </a:t>
            </a:r>
            <a:r>
              <a:rPr lang="en-US" sz="2000" dirty="0" err="1"/>
              <a:t>köyünde</a:t>
            </a:r>
            <a:r>
              <a:rPr lang="en-US" sz="2000" dirty="0"/>
              <a:t> </a:t>
            </a:r>
            <a:r>
              <a:rPr lang="en-US" sz="2000" dirty="0" err="1"/>
              <a:t>yaşıyor</a:t>
            </a:r>
            <a:r>
              <a:rPr lang="en-US" sz="2000" dirty="0"/>
              <a:t>. </a:t>
            </a:r>
            <a:r>
              <a:rPr lang="en-US" sz="2000" dirty="0" err="1"/>
              <a:t>Aile</a:t>
            </a:r>
            <a:r>
              <a:rPr lang="en-US" sz="2000" dirty="0"/>
              <a:t> </a:t>
            </a:r>
            <a:r>
              <a:rPr lang="en-US" sz="2000" dirty="0" err="1"/>
              <a:t>sağlığı</a:t>
            </a:r>
            <a:r>
              <a:rPr lang="en-US" sz="2000" dirty="0"/>
              <a:t> </a:t>
            </a:r>
            <a:r>
              <a:rPr lang="en-US" sz="2000" dirty="0" err="1"/>
              <a:t>merkezine</a:t>
            </a:r>
            <a:r>
              <a:rPr lang="en-US" sz="2000" dirty="0"/>
              <a:t> </a:t>
            </a:r>
            <a:r>
              <a:rPr lang="en-US" sz="2000" dirty="0" err="1"/>
              <a:t>torunuyla</a:t>
            </a:r>
            <a:r>
              <a:rPr lang="en-US" sz="2000" dirty="0"/>
              <a:t> </a:t>
            </a:r>
            <a:r>
              <a:rPr lang="en-US" sz="2000" dirty="0" err="1"/>
              <a:t>geldi</a:t>
            </a:r>
            <a:r>
              <a:rPr lang="en-US" sz="2000" dirty="0"/>
              <a:t>: "</a:t>
            </a:r>
            <a:r>
              <a:rPr lang="en-US" sz="2000" dirty="0" err="1"/>
              <a:t>Eskiden</a:t>
            </a:r>
            <a:r>
              <a:rPr lang="en-US" sz="2000" dirty="0"/>
              <a:t> </a:t>
            </a:r>
            <a:r>
              <a:rPr lang="en-US" sz="2000" dirty="0" err="1"/>
              <a:t>köyün</a:t>
            </a:r>
            <a:r>
              <a:rPr lang="en-US" sz="2000" dirty="0"/>
              <a:t> </a:t>
            </a:r>
            <a:r>
              <a:rPr lang="en-US" sz="2000" dirty="0" err="1"/>
              <a:t>yokuşunu</a:t>
            </a:r>
            <a:r>
              <a:rPr lang="en-US" sz="2000" dirty="0"/>
              <a:t> </a:t>
            </a:r>
            <a:r>
              <a:rPr lang="en-US" sz="2000" dirty="0" err="1"/>
              <a:t>çıkıp</a:t>
            </a:r>
            <a:r>
              <a:rPr lang="en-US" sz="2000" dirty="0"/>
              <a:t> </a:t>
            </a:r>
            <a:r>
              <a:rPr lang="en-US" sz="2000" dirty="0" err="1"/>
              <a:t>giderdim</a:t>
            </a:r>
            <a:r>
              <a:rPr lang="en-US" sz="2000" dirty="0"/>
              <a:t>, </a:t>
            </a:r>
            <a:r>
              <a:rPr lang="en-US" sz="2000" dirty="0" err="1"/>
              <a:t>şimdi</a:t>
            </a:r>
            <a:r>
              <a:rPr lang="en-US" sz="2000" dirty="0"/>
              <a:t> </a:t>
            </a:r>
            <a:r>
              <a:rPr lang="en-US" sz="2000" dirty="0" err="1"/>
              <a:t>avluda</a:t>
            </a:r>
            <a:r>
              <a:rPr lang="en-US" sz="2000" dirty="0"/>
              <a:t> </a:t>
            </a:r>
            <a:r>
              <a:rPr lang="en-US" sz="2000" dirty="0" err="1"/>
              <a:t>yürürken</a:t>
            </a:r>
            <a:r>
              <a:rPr lang="en-US" sz="2000" dirty="0"/>
              <a:t> bile </a:t>
            </a:r>
            <a:r>
              <a:rPr lang="en-US" sz="2000" dirty="0" err="1"/>
              <a:t>soluk</a:t>
            </a:r>
            <a:r>
              <a:rPr lang="en-US" sz="2000" dirty="0"/>
              <a:t> </a:t>
            </a:r>
            <a:r>
              <a:rPr lang="en-US" sz="2000" dirty="0" err="1"/>
              <a:t>soluğa</a:t>
            </a:r>
            <a:r>
              <a:rPr lang="en-US" sz="2000" dirty="0"/>
              <a:t> </a:t>
            </a:r>
            <a:r>
              <a:rPr lang="en-US" sz="2000" dirty="0" err="1"/>
              <a:t>kalıyorum</a:t>
            </a:r>
            <a:r>
              <a:rPr lang="en-US" sz="2000" dirty="0"/>
              <a:t>." </a:t>
            </a:r>
            <a:r>
              <a:rPr lang="en-US" sz="2000" dirty="0" err="1"/>
              <a:t>Yakınmaları</a:t>
            </a:r>
            <a:r>
              <a:rPr lang="en-US" sz="2000" dirty="0"/>
              <a:t> </a:t>
            </a:r>
            <a:r>
              <a:rPr lang="en-US" sz="2000" dirty="0" err="1"/>
              <a:t>yaklaşık</a:t>
            </a:r>
            <a:r>
              <a:rPr lang="en-US" sz="2000" dirty="0"/>
              <a:t> 5 </a:t>
            </a:r>
            <a:r>
              <a:rPr lang="en-US" sz="2000" dirty="0" err="1"/>
              <a:t>yıldır</a:t>
            </a:r>
            <a:r>
              <a:rPr lang="en-US" sz="2000" dirty="0"/>
              <a:t> </a:t>
            </a:r>
            <a:r>
              <a:rPr lang="en-US" sz="2000" dirty="0" err="1"/>
              <a:t>var</a:t>
            </a:r>
            <a:r>
              <a:rPr lang="en-US" sz="2000" dirty="0"/>
              <a:t>; </a:t>
            </a:r>
            <a:r>
              <a:rPr lang="en-US" sz="2000" dirty="0" err="1"/>
              <a:t>başlangıçta</a:t>
            </a:r>
            <a:r>
              <a:rPr lang="en-US" sz="2000" dirty="0"/>
              <a:t> </a:t>
            </a:r>
            <a:r>
              <a:rPr lang="en-US" sz="2000" dirty="0" err="1"/>
              <a:t>sabah</a:t>
            </a:r>
            <a:r>
              <a:rPr lang="en-US" sz="2000" dirty="0"/>
              <a:t> </a:t>
            </a:r>
            <a:r>
              <a:rPr lang="en-US" sz="2000" dirty="0" err="1"/>
              <a:t>öksürüğü</a:t>
            </a:r>
            <a:r>
              <a:rPr lang="en-US" sz="2000" dirty="0"/>
              <a:t>, son 2 </a:t>
            </a:r>
            <a:r>
              <a:rPr lang="en-US" sz="2000" dirty="0" err="1"/>
              <a:t>yılda</a:t>
            </a:r>
            <a:r>
              <a:rPr lang="en-US" sz="2000" dirty="0"/>
              <a:t> </a:t>
            </a:r>
            <a:r>
              <a:rPr lang="en-US" sz="2000" dirty="0" err="1"/>
              <a:t>belirginleşen</a:t>
            </a:r>
            <a:r>
              <a:rPr lang="en-US" sz="2000" dirty="0"/>
              <a:t> </a:t>
            </a:r>
            <a:r>
              <a:rPr lang="en-US" sz="2000" dirty="0" err="1"/>
              <a:t>efor</a:t>
            </a:r>
            <a:r>
              <a:rPr lang="en-US" sz="2000" dirty="0"/>
              <a:t> </a:t>
            </a:r>
            <a:r>
              <a:rPr lang="en-US" sz="2000" dirty="0" err="1"/>
              <a:t>dispnesi</a:t>
            </a:r>
            <a:r>
              <a:rPr lang="en-US" sz="2000" dirty="0"/>
              <a:t>.</a:t>
            </a:r>
            <a:endParaRPr lang="tr-TR" sz="2000" dirty="0"/>
          </a:p>
          <a:p>
            <a:r>
              <a:rPr lang="en-US" sz="2000" dirty="0" err="1"/>
              <a:t>Özgeçmiş</a:t>
            </a:r>
            <a:r>
              <a:rPr lang="en-US" sz="2000" dirty="0"/>
              <a:t>: Tip 2 DM (metformin 850 mg 2x1), </a:t>
            </a:r>
            <a:r>
              <a:rPr lang="en-US" sz="2000" dirty="0" err="1"/>
              <a:t>hipertansiyon</a:t>
            </a:r>
            <a:r>
              <a:rPr lang="en-US" sz="2000" dirty="0"/>
              <a:t> (perindopril 5 mg/</a:t>
            </a:r>
            <a:r>
              <a:rPr lang="en-US" sz="2000" dirty="0" err="1"/>
              <a:t>gün</a:t>
            </a:r>
            <a:r>
              <a:rPr lang="en-US" sz="2000" dirty="0"/>
              <a:t>). 4 </a:t>
            </a:r>
            <a:r>
              <a:rPr lang="en-US" sz="2000" dirty="0" err="1"/>
              <a:t>yıl</a:t>
            </a:r>
            <a:r>
              <a:rPr lang="en-US" sz="2000" dirty="0"/>
              <a:t> </a:t>
            </a:r>
            <a:r>
              <a:rPr lang="en-US" sz="2000" dirty="0" err="1"/>
              <a:t>önce</a:t>
            </a:r>
            <a:r>
              <a:rPr lang="en-US" sz="2000" dirty="0"/>
              <a:t> "</a:t>
            </a:r>
            <a:r>
              <a:rPr lang="en-US" sz="2000" dirty="0" err="1"/>
              <a:t>zatürre</a:t>
            </a:r>
            <a:r>
              <a:rPr lang="en-US" sz="2000" dirty="0"/>
              <a:t>" </a:t>
            </a:r>
            <a:r>
              <a:rPr lang="en-US" sz="2000" dirty="0" err="1"/>
              <a:t>geçirmiş</a:t>
            </a:r>
            <a:r>
              <a:rPr lang="en-US" sz="2000" dirty="0"/>
              <a:t>, 7 </a:t>
            </a:r>
            <a:r>
              <a:rPr lang="en-US" sz="2000" dirty="0" err="1"/>
              <a:t>gün</a:t>
            </a:r>
            <a:r>
              <a:rPr lang="en-US" sz="2000" dirty="0"/>
              <a:t> </a:t>
            </a:r>
            <a:r>
              <a:rPr lang="en-US" sz="2000" dirty="0" err="1"/>
              <a:t>hastanede</a:t>
            </a:r>
            <a:r>
              <a:rPr lang="en-US" sz="2000" dirty="0"/>
              <a:t> </a:t>
            </a:r>
            <a:r>
              <a:rPr lang="en-US" sz="2000" dirty="0" err="1"/>
              <a:t>yatmış</a:t>
            </a:r>
            <a:r>
              <a:rPr lang="en-US" sz="2000" dirty="0"/>
              <a:t>. </a:t>
            </a:r>
            <a:r>
              <a:rPr lang="en-US" sz="2000" dirty="0" err="1"/>
              <a:t>Operasyon</a:t>
            </a:r>
            <a:r>
              <a:rPr lang="en-US" sz="2000" dirty="0"/>
              <a:t> </a:t>
            </a:r>
            <a:r>
              <a:rPr lang="en-US" sz="2000" dirty="0" err="1"/>
              <a:t>yok</a:t>
            </a:r>
            <a:r>
              <a:rPr lang="en-US" sz="2000" dirty="0"/>
              <a:t>.</a:t>
            </a:r>
            <a:endParaRPr lang="tr-TR" sz="2000" dirty="0"/>
          </a:p>
          <a:p>
            <a:r>
              <a:rPr lang="en-US" sz="2000" dirty="0" err="1"/>
              <a:t>Soygeçmiş</a:t>
            </a:r>
            <a:r>
              <a:rPr lang="en-US" sz="2000" dirty="0"/>
              <a:t>: </a:t>
            </a:r>
            <a:r>
              <a:rPr lang="en-US" sz="2000" dirty="0" err="1"/>
              <a:t>Babası</a:t>
            </a:r>
            <a:r>
              <a:rPr lang="en-US" sz="2000" dirty="0"/>
              <a:t> 65 </a:t>
            </a:r>
            <a:r>
              <a:rPr lang="en-US" sz="2000" dirty="0" err="1"/>
              <a:t>yaşında</a:t>
            </a:r>
            <a:r>
              <a:rPr lang="en-US" sz="2000" dirty="0"/>
              <a:t> </a:t>
            </a:r>
            <a:r>
              <a:rPr lang="en-US" sz="2000" dirty="0" err="1"/>
              <a:t>akciğer</a:t>
            </a:r>
            <a:r>
              <a:rPr lang="en-US" sz="2000" dirty="0"/>
              <a:t> </a:t>
            </a:r>
            <a:r>
              <a:rPr lang="en-US" sz="2000" dirty="0" err="1"/>
              <a:t>hastalığından</a:t>
            </a:r>
            <a:r>
              <a:rPr lang="en-US" sz="2000" dirty="0"/>
              <a:t> </a:t>
            </a:r>
            <a:r>
              <a:rPr lang="en-US" sz="2000" dirty="0" err="1"/>
              <a:t>vefat</a:t>
            </a:r>
            <a:r>
              <a:rPr lang="en-US" sz="2000" dirty="0"/>
              <a:t> </a:t>
            </a:r>
            <a:r>
              <a:rPr lang="en-US" sz="2000" dirty="0" err="1"/>
              <a:t>etmiş</a:t>
            </a:r>
            <a:r>
              <a:rPr lang="en-US" sz="2000" dirty="0"/>
              <a:t>; </a:t>
            </a:r>
            <a:r>
              <a:rPr lang="en-US" sz="2000" dirty="0" err="1"/>
              <a:t>detay</a:t>
            </a:r>
            <a:r>
              <a:rPr lang="en-US" sz="2000" dirty="0"/>
              <a:t> </a:t>
            </a:r>
            <a:r>
              <a:rPr lang="en-US" sz="2000" dirty="0" err="1"/>
              <a:t>bilmiyor</a:t>
            </a:r>
            <a:r>
              <a:rPr lang="en-US" sz="2000" dirty="0"/>
              <a:t>.</a:t>
            </a:r>
            <a:endParaRPr lang="tr-TR" sz="2000" dirty="0"/>
          </a:p>
          <a:p>
            <a:r>
              <a:rPr lang="en-US" sz="2000" dirty="0" err="1"/>
              <a:t>Alışkanlıklar</a:t>
            </a:r>
            <a:r>
              <a:rPr lang="en-US" sz="2000" dirty="0"/>
              <a:t>: </a:t>
            </a:r>
            <a:r>
              <a:rPr lang="en-US" sz="2000" dirty="0" err="1"/>
              <a:t>Hayatı</a:t>
            </a:r>
            <a:r>
              <a:rPr lang="en-US" sz="2000" dirty="0"/>
              <a:t> </a:t>
            </a:r>
            <a:r>
              <a:rPr lang="en-US" sz="2000" dirty="0" err="1"/>
              <a:t>boyunca</a:t>
            </a:r>
            <a:r>
              <a:rPr lang="en-US" sz="2000" dirty="0"/>
              <a:t> </a:t>
            </a:r>
            <a:r>
              <a:rPr lang="en-US" sz="2000" dirty="0" err="1"/>
              <a:t>tek</a:t>
            </a:r>
            <a:r>
              <a:rPr lang="en-US" sz="2000" dirty="0"/>
              <a:t> </a:t>
            </a:r>
            <a:r>
              <a:rPr lang="en-US" sz="2000" dirty="0" err="1"/>
              <a:t>bir</a:t>
            </a:r>
            <a:r>
              <a:rPr lang="en-US" sz="2000" dirty="0"/>
              <a:t> </a:t>
            </a:r>
            <a:r>
              <a:rPr lang="en-US" sz="2000" dirty="0" err="1"/>
              <a:t>sigara</a:t>
            </a:r>
            <a:r>
              <a:rPr lang="en-US" sz="2000" dirty="0"/>
              <a:t> </a:t>
            </a:r>
            <a:r>
              <a:rPr lang="en-US" sz="2000" dirty="0" err="1"/>
              <a:t>dahi</a:t>
            </a:r>
            <a:r>
              <a:rPr lang="en-US" sz="2000" dirty="0"/>
              <a:t> </a:t>
            </a:r>
            <a:r>
              <a:rPr lang="en-US" sz="2000" dirty="0" err="1"/>
              <a:t>içmemiş</a:t>
            </a:r>
            <a:r>
              <a:rPr lang="en-US" sz="2000" dirty="0"/>
              <a:t>. </a:t>
            </a:r>
            <a:r>
              <a:rPr lang="en-US" sz="2000" dirty="0" err="1"/>
              <a:t>Eşi</a:t>
            </a:r>
            <a:r>
              <a:rPr lang="en-US" sz="2000" dirty="0"/>
              <a:t> </a:t>
            </a:r>
            <a:r>
              <a:rPr lang="en-US" sz="2000" dirty="0" err="1"/>
              <a:t>köyde</a:t>
            </a:r>
            <a:r>
              <a:rPr lang="en-US" sz="2000" dirty="0"/>
              <a:t> </a:t>
            </a:r>
            <a:r>
              <a:rPr lang="en-US" sz="2000" dirty="0" err="1"/>
              <a:t>çoban</a:t>
            </a:r>
            <a:r>
              <a:rPr lang="en-US" sz="2000" dirty="0"/>
              <a:t>, </a:t>
            </a:r>
            <a:r>
              <a:rPr lang="en-US" sz="2000" dirty="0" err="1"/>
              <a:t>evde</a:t>
            </a:r>
            <a:r>
              <a:rPr lang="en-US" sz="2000" dirty="0"/>
              <a:t> </a:t>
            </a:r>
            <a:r>
              <a:rPr lang="en-US" sz="2000" dirty="0" err="1"/>
              <a:t>sigara</a:t>
            </a:r>
            <a:r>
              <a:rPr lang="en-US" sz="2000" dirty="0"/>
              <a:t> </a:t>
            </a:r>
            <a:r>
              <a:rPr lang="en-US" sz="2000" dirty="0" err="1"/>
              <a:t>içmez</a:t>
            </a:r>
            <a:r>
              <a:rPr lang="en-US" sz="2000" dirty="0"/>
              <a:t>. ANCAK 14 </a:t>
            </a:r>
            <a:r>
              <a:rPr lang="en-US" sz="2000" dirty="0" err="1"/>
              <a:t>yaşından</a:t>
            </a:r>
            <a:r>
              <a:rPr lang="en-US" sz="2000" dirty="0"/>
              <a:t> </a:t>
            </a:r>
            <a:r>
              <a:rPr lang="en-US" sz="2000" dirty="0" err="1"/>
              <a:t>beri</a:t>
            </a:r>
            <a:r>
              <a:rPr lang="en-US" sz="2000" dirty="0"/>
              <a:t> </a:t>
            </a:r>
            <a:r>
              <a:rPr lang="en-US" sz="2000" dirty="0" err="1"/>
              <a:t>günde</a:t>
            </a:r>
            <a:r>
              <a:rPr lang="en-US" sz="2000" dirty="0"/>
              <a:t> 3 </a:t>
            </a:r>
            <a:r>
              <a:rPr lang="en-US" sz="2000" dirty="0" err="1"/>
              <a:t>öğün</a:t>
            </a:r>
            <a:r>
              <a:rPr lang="en-US" sz="2000" dirty="0"/>
              <a:t>, </a:t>
            </a:r>
            <a:r>
              <a:rPr lang="en-US" sz="2000" dirty="0" err="1"/>
              <a:t>kapalı</a:t>
            </a:r>
            <a:r>
              <a:rPr lang="en-US" sz="2000" dirty="0"/>
              <a:t> </a:t>
            </a:r>
            <a:r>
              <a:rPr lang="en-US" sz="2000" dirty="0" err="1"/>
              <a:t>mutfakta</a:t>
            </a:r>
            <a:r>
              <a:rPr lang="en-US" sz="2000" dirty="0"/>
              <a:t> </a:t>
            </a:r>
            <a:r>
              <a:rPr lang="en-US" sz="2000" dirty="0" err="1"/>
              <a:t>odun-tezek</a:t>
            </a:r>
            <a:r>
              <a:rPr lang="en-US" sz="2000" dirty="0"/>
              <a:t> </a:t>
            </a:r>
            <a:r>
              <a:rPr lang="en-US" sz="2000" dirty="0" err="1"/>
              <a:t>sobasıyla</a:t>
            </a:r>
            <a:r>
              <a:rPr lang="en-US" sz="2000" dirty="0"/>
              <a:t> </a:t>
            </a:r>
            <a:r>
              <a:rPr lang="en-US" sz="2000" dirty="0" err="1"/>
              <a:t>yemek</a:t>
            </a:r>
            <a:r>
              <a:rPr lang="en-US" sz="2000" dirty="0"/>
              <a:t> </a:t>
            </a:r>
            <a:r>
              <a:rPr lang="en-US" sz="2000" dirty="0" err="1"/>
              <a:t>pişirmiş</a:t>
            </a:r>
            <a:r>
              <a:rPr lang="en-US" sz="2000" dirty="0"/>
              <a:t> (≈48 </a:t>
            </a:r>
            <a:r>
              <a:rPr lang="en-US" sz="2000" dirty="0" err="1"/>
              <a:t>yıllık</a:t>
            </a:r>
            <a:r>
              <a:rPr lang="en-US" sz="2000" dirty="0"/>
              <a:t> biomass </a:t>
            </a:r>
            <a:r>
              <a:rPr lang="en-US" sz="2000" dirty="0" err="1"/>
              <a:t>maruziyeti</a:t>
            </a:r>
            <a:r>
              <a:rPr lang="en-US" sz="2000" dirty="0"/>
              <a:t>). Son 5 </a:t>
            </a:r>
            <a:r>
              <a:rPr lang="en-US" sz="2000" dirty="0" err="1"/>
              <a:t>yıldır</a:t>
            </a:r>
            <a:r>
              <a:rPr lang="en-US" sz="2000" dirty="0"/>
              <a:t> </a:t>
            </a:r>
            <a:r>
              <a:rPr lang="en-US" sz="2000" dirty="0" err="1"/>
              <a:t>doğalgazlı</a:t>
            </a:r>
            <a:r>
              <a:rPr lang="en-US" sz="2000" dirty="0"/>
              <a:t> </a:t>
            </a:r>
            <a:r>
              <a:rPr lang="en-US" sz="2000" dirty="0" err="1"/>
              <a:t>ocağa</a:t>
            </a:r>
            <a:r>
              <a:rPr lang="en-US" sz="2000" dirty="0"/>
              <a:t> </a:t>
            </a:r>
            <a:r>
              <a:rPr lang="en-US" sz="2000" dirty="0" err="1"/>
              <a:t>geçmişler</a:t>
            </a:r>
            <a:r>
              <a:rPr lang="en-US" sz="2000" dirty="0"/>
              <a:t>.</a:t>
            </a:r>
            <a:endParaRPr lang="tr-TR" sz="2000" dirty="0"/>
          </a:p>
          <a:p>
            <a:endParaRPr lang="tr-TR"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lstStyle/>
          <a:p>
            <a:r>
              <a:rPr lang="tr-TR" b="1" dirty="0" smtClean="0"/>
              <a:t>VAKA 2</a:t>
            </a:r>
            <a:endParaRPr lang="tr-TR" b="1" dirty="0"/>
          </a:p>
        </p:txBody>
      </p:sp>
    </p:spTree>
    <p:extLst>
      <p:ext uri="{BB962C8B-B14F-4D97-AF65-F5344CB8AC3E}">
        <p14:creationId xmlns:p14="http://schemas.microsoft.com/office/powerpoint/2010/main" val="1729908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sz="2600" dirty="0"/>
              <a:t>Son 1 </a:t>
            </a:r>
            <a:r>
              <a:rPr lang="en-US" sz="2600" dirty="0" err="1"/>
              <a:t>yılda</a:t>
            </a:r>
            <a:r>
              <a:rPr lang="en-US" sz="2600" dirty="0"/>
              <a:t> </a:t>
            </a:r>
            <a:r>
              <a:rPr lang="en-US" sz="2600" dirty="0" err="1"/>
              <a:t>öksürük</a:t>
            </a:r>
            <a:r>
              <a:rPr lang="en-US" sz="2600" dirty="0"/>
              <a:t> </a:t>
            </a:r>
            <a:r>
              <a:rPr lang="en-US" sz="2600" dirty="0" err="1"/>
              <a:t>balgam</a:t>
            </a:r>
            <a:r>
              <a:rPr lang="en-US" sz="2600" dirty="0"/>
              <a:t> </a:t>
            </a:r>
            <a:r>
              <a:rPr lang="en-US" sz="2600" dirty="0" err="1"/>
              <a:t>artışıyla</a:t>
            </a:r>
            <a:r>
              <a:rPr lang="en-US" sz="2600" dirty="0"/>
              <a:t> 1 </a:t>
            </a:r>
            <a:r>
              <a:rPr lang="en-US" sz="2600" dirty="0" err="1"/>
              <a:t>kez</a:t>
            </a:r>
            <a:r>
              <a:rPr lang="en-US" sz="2600" dirty="0"/>
              <a:t> </a:t>
            </a:r>
            <a:r>
              <a:rPr lang="en-US" sz="2600" dirty="0" err="1"/>
              <a:t>aile</a:t>
            </a:r>
            <a:r>
              <a:rPr lang="en-US" sz="2600" dirty="0"/>
              <a:t> </a:t>
            </a:r>
            <a:r>
              <a:rPr lang="en-US" sz="2600" dirty="0" err="1"/>
              <a:t>sağlığı</a:t>
            </a:r>
            <a:r>
              <a:rPr lang="en-US" sz="2600" dirty="0"/>
              <a:t> </a:t>
            </a:r>
            <a:r>
              <a:rPr lang="en-US" sz="2600" dirty="0" err="1"/>
              <a:t>merkezine</a:t>
            </a:r>
            <a:r>
              <a:rPr lang="en-US" sz="2600" dirty="0"/>
              <a:t> </a:t>
            </a:r>
            <a:r>
              <a:rPr lang="en-US" sz="2600" dirty="0" err="1"/>
              <a:t>başvurmuş</a:t>
            </a:r>
            <a:r>
              <a:rPr lang="en-US" sz="2600" dirty="0"/>
              <a:t>, 5 </a:t>
            </a:r>
            <a:r>
              <a:rPr lang="en-US" sz="2600" dirty="0" err="1"/>
              <a:t>günlük</a:t>
            </a:r>
            <a:r>
              <a:rPr lang="en-US" sz="2600" dirty="0"/>
              <a:t> </a:t>
            </a:r>
            <a:r>
              <a:rPr lang="en-US" sz="2600" dirty="0" err="1"/>
              <a:t>antibiyotik</a:t>
            </a:r>
            <a:r>
              <a:rPr lang="en-US" sz="2600" dirty="0"/>
              <a:t> </a:t>
            </a:r>
            <a:r>
              <a:rPr lang="en-US" sz="2600" dirty="0" err="1"/>
              <a:t>almış</a:t>
            </a:r>
            <a:r>
              <a:rPr lang="en-US" sz="2600" dirty="0"/>
              <a:t>, </a:t>
            </a:r>
            <a:r>
              <a:rPr lang="en-US" sz="2600" dirty="0" err="1"/>
              <a:t>hastane</a:t>
            </a:r>
            <a:r>
              <a:rPr lang="en-US" sz="2600" dirty="0"/>
              <a:t> </a:t>
            </a:r>
            <a:r>
              <a:rPr lang="en-US" sz="2600" dirty="0" err="1"/>
              <a:t>yatışı</a:t>
            </a:r>
            <a:r>
              <a:rPr lang="en-US" sz="2600" dirty="0"/>
              <a:t> </a:t>
            </a:r>
            <a:r>
              <a:rPr lang="en-US" sz="2600" dirty="0" err="1"/>
              <a:t>olmamış</a:t>
            </a:r>
            <a:r>
              <a:rPr lang="en-US" sz="2600" dirty="0"/>
              <a:t>. </a:t>
            </a:r>
            <a:r>
              <a:rPr lang="en-US" sz="2600" dirty="0" err="1"/>
              <a:t>mMRC</a:t>
            </a:r>
            <a:r>
              <a:rPr lang="en-US" sz="2600" dirty="0"/>
              <a:t> </a:t>
            </a:r>
            <a:r>
              <a:rPr lang="en-US" sz="2600" dirty="0" err="1"/>
              <a:t>sorgusu</a:t>
            </a:r>
            <a:r>
              <a:rPr lang="en-US" sz="2600" dirty="0"/>
              <a:t>: "</a:t>
            </a:r>
            <a:r>
              <a:rPr lang="en-US" sz="2600" dirty="0" err="1"/>
              <a:t>Düz</a:t>
            </a:r>
            <a:r>
              <a:rPr lang="en-US" sz="2600" dirty="0"/>
              <a:t> </a:t>
            </a:r>
            <a:r>
              <a:rPr lang="en-US" sz="2600" dirty="0" err="1"/>
              <a:t>yerde</a:t>
            </a:r>
            <a:r>
              <a:rPr lang="en-US" sz="2600" dirty="0"/>
              <a:t> </a:t>
            </a:r>
            <a:r>
              <a:rPr lang="en-US" sz="2600" dirty="0" err="1"/>
              <a:t>yaşıtlarımdan</a:t>
            </a:r>
            <a:r>
              <a:rPr lang="en-US" sz="2600" dirty="0"/>
              <a:t> </a:t>
            </a:r>
            <a:r>
              <a:rPr lang="en-US" sz="2600" dirty="0" err="1"/>
              <a:t>yavaş</a:t>
            </a:r>
            <a:r>
              <a:rPr lang="en-US" sz="2600" dirty="0"/>
              <a:t> </a:t>
            </a:r>
            <a:r>
              <a:rPr lang="en-US" sz="2600" dirty="0" err="1"/>
              <a:t>yürüyorum</a:t>
            </a:r>
            <a:r>
              <a:rPr lang="en-US" sz="2600" dirty="0"/>
              <a:t>, </a:t>
            </a:r>
            <a:r>
              <a:rPr lang="en-US" sz="2600" dirty="0" err="1"/>
              <a:t>arada</a:t>
            </a:r>
            <a:r>
              <a:rPr lang="en-US" sz="2600" dirty="0"/>
              <a:t> </a:t>
            </a:r>
            <a:r>
              <a:rPr lang="en-US" sz="2600" dirty="0" err="1"/>
              <a:t>durup</a:t>
            </a:r>
            <a:r>
              <a:rPr lang="en-US" sz="2600" dirty="0"/>
              <a:t> </a:t>
            </a:r>
            <a:r>
              <a:rPr lang="en-US" sz="2600" dirty="0" err="1"/>
              <a:t>nefes</a:t>
            </a:r>
            <a:r>
              <a:rPr lang="en-US" sz="2600" dirty="0"/>
              <a:t> </a:t>
            </a:r>
            <a:r>
              <a:rPr lang="en-US" sz="2600" dirty="0" err="1"/>
              <a:t>alıyorum</a:t>
            </a:r>
            <a:r>
              <a:rPr lang="en-US" sz="2600" dirty="0"/>
              <a:t>." → </a:t>
            </a:r>
            <a:r>
              <a:rPr lang="en-US" sz="2600" dirty="0" err="1"/>
              <a:t>mMRC</a:t>
            </a:r>
            <a:r>
              <a:rPr lang="en-US" sz="2600" dirty="0"/>
              <a:t> 2.</a:t>
            </a:r>
            <a:endParaRPr lang="tr-TR" sz="2600" dirty="0"/>
          </a:p>
          <a:p>
            <a:r>
              <a:rPr lang="en-US" sz="2600" b="1" dirty="0" err="1"/>
              <a:t>Fizik</a:t>
            </a:r>
            <a:r>
              <a:rPr lang="en-US" sz="2600" b="1" dirty="0"/>
              <a:t> </a:t>
            </a:r>
            <a:r>
              <a:rPr lang="en-US" sz="2600" b="1" dirty="0" err="1"/>
              <a:t>Muayene</a:t>
            </a:r>
            <a:endParaRPr lang="tr-TR" sz="2600" b="1" dirty="0"/>
          </a:p>
          <a:p>
            <a:r>
              <a:rPr lang="en-US" sz="2600" dirty="0" err="1"/>
              <a:t>Genel</a:t>
            </a:r>
            <a:r>
              <a:rPr lang="en-US" sz="2600" dirty="0"/>
              <a:t> durum </a:t>
            </a:r>
            <a:r>
              <a:rPr lang="en-US" sz="2600" dirty="0" err="1"/>
              <a:t>iyi-orta</a:t>
            </a:r>
            <a:r>
              <a:rPr lang="en-US" sz="2600" dirty="0"/>
              <a:t>; </a:t>
            </a:r>
            <a:r>
              <a:rPr lang="en-US" sz="2600" dirty="0" err="1"/>
              <a:t>konuşurken</a:t>
            </a:r>
            <a:r>
              <a:rPr lang="en-US" sz="2600" dirty="0"/>
              <a:t> </a:t>
            </a:r>
            <a:r>
              <a:rPr lang="en-US" sz="2600" dirty="0" err="1"/>
              <a:t>hafif</a:t>
            </a:r>
            <a:r>
              <a:rPr lang="en-US" sz="2600" dirty="0"/>
              <a:t> </a:t>
            </a:r>
            <a:r>
              <a:rPr lang="en-US" sz="2600" dirty="0" err="1"/>
              <a:t>nefessizlik</a:t>
            </a:r>
            <a:r>
              <a:rPr lang="en-US" sz="2600" dirty="0"/>
              <a:t> </a:t>
            </a:r>
            <a:r>
              <a:rPr lang="en-US" sz="2600" dirty="0" err="1"/>
              <a:t>var</a:t>
            </a:r>
            <a:r>
              <a:rPr lang="en-US" sz="2600" dirty="0"/>
              <a:t> </a:t>
            </a:r>
            <a:r>
              <a:rPr lang="en-US" sz="2600" dirty="0" err="1"/>
              <a:t>ama</a:t>
            </a:r>
            <a:r>
              <a:rPr lang="en-US" sz="2600" dirty="0"/>
              <a:t> tam </a:t>
            </a:r>
            <a:r>
              <a:rPr lang="en-US" sz="2600" dirty="0" err="1"/>
              <a:t>cümle</a:t>
            </a:r>
            <a:r>
              <a:rPr lang="en-US" sz="2600" dirty="0"/>
              <a:t> </a:t>
            </a:r>
            <a:r>
              <a:rPr lang="en-US" sz="2600" dirty="0" err="1"/>
              <a:t>kurabiliyor</a:t>
            </a:r>
            <a:r>
              <a:rPr lang="en-US" sz="2600" dirty="0"/>
              <a:t>. KB: 132/78, </a:t>
            </a:r>
            <a:r>
              <a:rPr lang="en-US" sz="2600" dirty="0" err="1"/>
              <a:t>nabız</a:t>
            </a:r>
            <a:r>
              <a:rPr lang="en-US" sz="2600" dirty="0"/>
              <a:t> 88/</a:t>
            </a:r>
            <a:r>
              <a:rPr lang="en-US" sz="2600" dirty="0" err="1"/>
              <a:t>dk</a:t>
            </a:r>
            <a:r>
              <a:rPr lang="en-US" sz="2600" dirty="0"/>
              <a:t>, SS 20/</a:t>
            </a:r>
            <a:r>
              <a:rPr lang="en-US" sz="2600" dirty="0" err="1"/>
              <a:t>dk</a:t>
            </a:r>
            <a:r>
              <a:rPr lang="en-US" sz="2600" dirty="0"/>
              <a:t>, </a:t>
            </a:r>
            <a:r>
              <a:rPr lang="en-US" sz="2600" dirty="0" err="1"/>
              <a:t>ateş</a:t>
            </a:r>
            <a:r>
              <a:rPr lang="en-US" sz="2600" dirty="0"/>
              <a:t> 36.6, </a:t>
            </a:r>
            <a:r>
              <a:rPr lang="en-US" sz="2600" dirty="0" err="1"/>
              <a:t>SpO</a:t>
            </a:r>
            <a:r>
              <a:rPr lang="en-US" sz="2600" dirty="0"/>
              <a:t>₂ </a:t>
            </a:r>
            <a:r>
              <a:rPr lang="en-US" sz="2600" dirty="0" err="1"/>
              <a:t>oda</a:t>
            </a:r>
            <a:r>
              <a:rPr lang="en-US" sz="2600" dirty="0"/>
              <a:t> </a:t>
            </a:r>
            <a:r>
              <a:rPr lang="en-US" sz="2600" dirty="0" err="1"/>
              <a:t>havasında</a:t>
            </a:r>
            <a:r>
              <a:rPr lang="en-US" sz="2600" dirty="0"/>
              <a:t> %93. BMI 24.</a:t>
            </a:r>
            <a:endParaRPr lang="tr-TR" sz="2600" dirty="0"/>
          </a:p>
          <a:p>
            <a:r>
              <a:rPr lang="en-US" sz="2600" dirty="0" err="1" smtClean="0"/>
              <a:t>Belirgin</a:t>
            </a:r>
            <a:r>
              <a:rPr lang="en-US" sz="2600" dirty="0" smtClean="0"/>
              <a:t> </a:t>
            </a:r>
            <a:r>
              <a:rPr lang="en-US" sz="2600" dirty="0" err="1"/>
              <a:t>fıçı</a:t>
            </a:r>
            <a:r>
              <a:rPr lang="en-US" sz="2600" dirty="0"/>
              <a:t> </a:t>
            </a:r>
            <a:r>
              <a:rPr lang="en-US" sz="2600" dirty="0" err="1"/>
              <a:t>göğüs</a:t>
            </a:r>
            <a:r>
              <a:rPr lang="en-US" sz="2600" dirty="0"/>
              <a:t> </a:t>
            </a:r>
            <a:r>
              <a:rPr lang="en-US" sz="2600" dirty="0" err="1"/>
              <a:t>görünümü</a:t>
            </a:r>
            <a:r>
              <a:rPr lang="en-US" sz="2600" dirty="0"/>
              <a:t>, </a:t>
            </a:r>
            <a:r>
              <a:rPr lang="en-US" sz="2600" dirty="0" err="1"/>
              <a:t>supraklaviküler</a:t>
            </a:r>
            <a:r>
              <a:rPr lang="en-US" sz="2600" dirty="0"/>
              <a:t> </a:t>
            </a:r>
            <a:r>
              <a:rPr lang="en-US" sz="2600" dirty="0" err="1"/>
              <a:t>çukurlar</a:t>
            </a:r>
            <a:r>
              <a:rPr lang="en-US" sz="2600" dirty="0"/>
              <a:t> </a:t>
            </a:r>
            <a:r>
              <a:rPr lang="en-US" sz="2600" dirty="0" err="1"/>
              <a:t>derin</a:t>
            </a:r>
            <a:r>
              <a:rPr lang="en-US" sz="2600" dirty="0"/>
              <a:t>. </a:t>
            </a:r>
            <a:r>
              <a:rPr lang="en-US" sz="2600" dirty="0" err="1"/>
              <a:t>Ekspiryum</a:t>
            </a:r>
            <a:r>
              <a:rPr lang="en-US" sz="2600" dirty="0"/>
              <a:t> </a:t>
            </a:r>
            <a:r>
              <a:rPr lang="en-US" sz="2600" dirty="0" err="1"/>
              <a:t>uzamış</a:t>
            </a:r>
            <a:r>
              <a:rPr lang="en-US" sz="2600" dirty="0"/>
              <a:t> (≈6 </a:t>
            </a:r>
            <a:r>
              <a:rPr lang="en-US" sz="2600" dirty="0" err="1"/>
              <a:t>sn</a:t>
            </a:r>
            <a:r>
              <a:rPr lang="en-US" sz="2600" dirty="0"/>
              <a:t>). </a:t>
            </a:r>
            <a:r>
              <a:rPr lang="en-US" sz="2600" dirty="0" err="1"/>
              <a:t>Solunum</a:t>
            </a:r>
            <a:r>
              <a:rPr lang="en-US" sz="2600" dirty="0"/>
              <a:t> </a:t>
            </a:r>
            <a:r>
              <a:rPr lang="en-US" sz="2600" dirty="0" err="1"/>
              <a:t>sesleri</a:t>
            </a:r>
            <a:r>
              <a:rPr lang="en-US" sz="2600" dirty="0"/>
              <a:t> </a:t>
            </a:r>
            <a:r>
              <a:rPr lang="en-US" sz="2600" dirty="0" err="1"/>
              <a:t>tüm</a:t>
            </a:r>
            <a:r>
              <a:rPr lang="en-US" sz="2600" dirty="0"/>
              <a:t> </a:t>
            </a:r>
            <a:r>
              <a:rPr lang="en-US" sz="2600" dirty="0" err="1"/>
              <a:t>alanlarda</a:t>
            </a:r>
            <a:r>
              <a:rPr lang="en-US" sz="2600" dirty="0"/>
              <a:t> </a:t>
            </a:r>
            <a:r>
              <a:rPr lang="en-US" sz="2600" dirty="0" err="1"/>
              <a:t>azalmış</a:t>
            </a:r>
            <a:r>
              <a:rPr lang="en-US" sz="2600" dirty="0"/>
              <a:t>, her </a:t>
            </a:r>
            <a:r>
              <a:rPr lang="en-US" sz="2600" dirty="0" err="1"/>
              <a:t>iki</a:t>
            </a:r>
            <a:r>
              <a:rPr lang="en-US" sz="2600" dirty="0"/>
              <a:t> </a:t>
            </a:r>
            <a:r>
              <a:rPr lang="en-US" sz="2600" dirty="0" err="1"/>
              <a:t>bazalde</a:t>
            </a:r>
            <a:r>
              <a:rPr lang="en-US" sz="2600" dirty="0"/>
              <a:t> son </a:t>
            </a:r>
            <a:r>
              <a:rPr lang="en-US" sz="2600" dirty="0" err="1"/>
              <a:t>ekspiryumda</a:t>
            </a:r>
            <a:r>
              <a:rPr lang="en-US" sz="2600" dirty="0"/>
              <a:t> </a:t>
            </a:r>
            <a:r>
              <a:rPr lang="en-US" sz="2600" dirty="0" err="1"/>
              <a:t>yaygın</a:t>
            </a:r>
            <a:r>
              <a:rPr lang="en-US" sz="2600" dirty="0"/>
              <a:t> wheezing </a:t>
            </a:r>
            <a:r>
              <a:rPr lang="en-US" sz="2600" dirty="0" err="1"/>
              <a:t>ve</a:t>
            </a:r>
            <a:r>
              <a:rPr lang="en-US" sz="2600" dirty="0"/>
              <a:t> </a:t>
            </a:r>
            <a:r>
              <a:rPr lang="en-US" sz="2600" dirty="0" err="1"/>
              <a:t>ronkus</a:t>
            </a:r>
            <a:r>
              <a:rPr lang="en-US" sz="2600" dirty="0"/>
              <a:t>, </a:t>
            </a:r>
            <a:r>
              <a:rPr lang="en-US" sz="2600" dirty="0" err="1"/>
              <a:t>sağ</a:t>
            </a:r>
            <a:r>
              <a:rPr lang="en-US" sz="2600" dirty="0"/>
              <a:t> </a:t>
            </a:r>
            <a:r>
              <a:rPr lang="en-US" sz="2600" dirty="0" err="1"/>
              <a:t>orta</a:t>
            </a:r>
            <a:r>
              <a:rPr lang="en-US" sz="2600" dirty="0"/>
              <a:t> </a:t>
            </a:r>
            <a:r>
              <a:rPr lang="en-US" sz="2600" dirty="0" err="1"/>
              <a:t>zonda</a:t>
            </a:r>
            <a:r>
              <a:rPr lang="en-US" sz="2600" dirty="0"/>
              <a:t> </a:t>
            </a:r>
            <a:r>
              <a:rPr lang="en-US" sz="2600" dirty="0" err="1"/>
              <a:t>kaba</a:t>
            </a:r>
            <a:r>
              <a:rPr lang="en-US" sz="2600" dirty="0"/>
              <a:t> </a:t>
            </a:r>
            <a:r>
              <a:rPr lang="en-US" sz="2600" dirty="0" err="1"/>
              <a:t>raller</a:t>
            </a:r>
            <a:r>
              <a:rPr lang="en-US" sz="2600" dirty="0"/>
              <a:t>. </a:t>
            </a:r>
            <a:r>
              <a:rPr lang="en-US" sz="2600" dirty="0" err="1"/>
              <a:t>Perküsyon</a:t>
            </a:r>
            <a:r>
              <a:rPr lang="en-US" sz="2600" dirty="0"/>
              <a:t> </a:t>
            </a:r>
            <a:r>
              <a:rPr lang="en-US" sz="2600" dirty="0" err="1"/>
              <a:t>hipersonor</a:t>
            </a:r>
            <a:r>
              <a:rPr lang="en-US" sz="2600" dirty="0"/>
              <a:t>.</a:t>
            </a:r>
            <a:endParaRPr lang="tr-TR" sz="2600" dirty="0"/>
          </a:p>
          <a:p>
            <a:r>
              <a:rPr lang="en-US" sz="2600" dirty="0"/>
              <a:t>KVS: S1-S2 </a:t>
            </a:r>
            <a:r>
              <a:rPr lang="en-US" sz="2600" dirty="0" err="1"/>
              <a:t>doğal</a:t>
            </a:r>
            <a:r>
              <a:rPr lang="en-US" sz="2600" dirty="0"/>
              <a:t>, </a:t>
            </a:r>
            <a:r>
              <a:rPr lang="en-US" sz="2600" dirty="0" err="1"/>
              <a:t>üfürüm</a:t>
            </a:r>
            <a:r>
              <a:rPr lang="en-US" sz="2600" dirty="0"/>
              <a:t> </a:t>
            </a:r>
            <a:r>
              <a:rPr lang="en-US" sz="2600" dirty="0" err="1"/>
              <a:t>yok</a:t>
            </a:r>
            <a:r>
              <a:rPr lang="en-US" sz="2600" dirty="0"/>
              <a:t>. </a:t>
            </a:r>
            <a:r>
              <a:rPr lang="en-US" sz="2600" dirty="0" err="1"/>
              <a:t>Periferik</a:t>
            </a:r>
            <a:r>
              <a:rPr lang="en-US" sz="2600" dirty="0"/>
              <a:t> </a:t>
            </a:r>
            <a:r>
              <a:rPr lang="en-US" sz="2600" dirty="0" err="1"/>
              <a:t>ödem</a:t>
            </a:r>
            <a:r>
              <a:rPr lang="en-US" sz="2600" dirty="0"/>
              <a:t> 1+/+++ </a:t>
            </a:r>
            <a:r>
              <a:rPr lang="en-US" sz="2600" dirty="0" err="1"/>
              <a:t>pretibiyal</a:t>
            </a:r>
            <a:r>
              <a:rPr lang="en-US" sz="2600" dirty="0"/>
              <a:t> </a:t>
            </a:r>
            <a:r>
              <a:rPr lang="en-US" sz="2600" dirty="0" err="1"/>
              <a:t>mevcut</a:t>
            </a:r>
            <a:r>
              <a:rPr lang="en-US" sz="2600" dirty="0"/>
              <a:t>. JVD </a:t>
            </a:r>
            <a:r>
              <a:rPr lang="en-US" sz="2600" dirty="0" err="1"/>
              <a:t>belirgin</a:t>
            </a:r>
            <a:r>
              <a:rPr lang="en-US" sz="2600" dirty="0"/>
              <a:t> </a:t>
            </a:r>
            <a:r>
              <a:rPr lang="en-US" sz="2600" dirty="0" err="1"/>
              <a:t>değil</a:t>
            </a:r>
            <a:r>
              <a:rPr lang="en-US" sz="2600" dirty="0"/>
              <a:t>.</a:t>
            </a:r>
            <a:endParaRPr lang="tr-TR" sz="2600" dirty="0"/>
          </a:p>
          <a:p>
            <a:endParaRPr lang="tr-TR"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2614580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tr-TR" sz="2200" dirty="0" smtClean="0"/>
              <a:t>KOAH’ın küresel prevalansının %10,3 olduğu tahmin edilmektedir. Yine dünya çapında KOAH’a bağlı olarak yılda yaklaşık üç milyon ölümün meydana geldiği tahmin edilmektedir. Düşük ve orta gelirli ülkelerde sigara içme prevalansının artması ve yüksek gelirli ülkelerde yaşlanan nüfusla birlikte, KOAH prevalansının artması beklenmektedir.</a:t>
            </a:r>
          </a:p>
          <a:p>
            <a:r>
              <a:rPr lang="tr-TR" sz="2200" dirty="0" smtClean="0"/>
              <a:t>KOAH Dünya Sağlık Örgütü verilerine göre dünyada  en sık öldüren 3. hastalıktır.</a:t>
            </a:r>
          </a:p>
          <a:p>
            <a:endParaRPr lang="tr-TR" dirty="0"/>
          </a:p>
        </p:txBody>
      </p:sp>
      <p:sp>
        <p:nvSpPr>
          <p:cNvPr id="2" name="Title 1"/>
          <p:cNvSpPr>
            <a:spLocks noGrp="1"/>
          </p:cNvSpPr>
          <p:nvPr>
            <p:ph type="title"/>
          </p:nvPr>
        </p:nvSpPr>
        <p:spPr/>
        <p:txBody>
          <a:bodyPr/>
          <a:lstStyle/>
          <a:p>
            <a:r>
              <a:rPr lang="tr-TR" dirty="0" smtClean="0"/>
              <a:t>EPİDEMİYOLOJİ</a:t>
            </a:r>
            <a:endParaRPr lang="tr-TR" dirty="0"/>
          </a:p>
        </p:txBody>
      </p:sp>
    </p:spTree>
    <p:extLst>
      <p:ext uri="{BB962C8B-B14F-4D97-AF65-F5344CB8AC3E}">
        <p14:creationId xmlns:p14="http://schemas.microsoft.com/office/powerpoint/2010/main" val="32593294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sz="2000" dirty="0" err="1"/>
              <a:t>Adım</a:t>
            </a:r>
            <a:r>
              <a:rPr lang="en-US" sz="2000" dirty="0"/>
              <a:t> 1: KOAH </a:t>
            </a:r>
            <a:r>
              <a:rPr lang="en-US" sz="2000" dirty="0" err="1"/>
              <a:t>şüphesi</a:t>
            </a:r>
            <a:r>
              <a:rPr lang="en-US" sz="2000" dirty="0"/>
              <a:t> — </a:t>
            </a:r>
            <a:r>
              <a:rPr lang="en-US" sz="2000" dirty="0" err="1"/>
              <a:t>Sigara</a:t>
            </a:r>
            <a:r>
              <a:rPr lang="en-US" sz="2000" dirty="0"/>
              <a:t> </a:t>
            </a:r>
            <a:r>
              <a:rPr lang="en-US" sz="2000" dirty="0" err="1"/>
              <a:t>öyküsü</a:t>
            </a:r>
            <a:r>
              <a:rPr lang="en-US" sz="2000" dirty="0"/>
              <a:t> </a:t>
            </a:r>
            <a:r>
              <a:rPr lang="en-US" sz="2000" dirty="0" err="1"/>
              <a:t>yok</a:t>
            </a:r>
            <a:r>
              <a:rPr lang="en-US" sz="2000" dirty="0"/>
              <a:t> </a:t>
            </a:r>
            <a:r>
              <a:rPr lang="en-US" sz="2000" dirty="0" err="1"/>
              <a:t>ama</a:t>
            </a:r>
            <a:r>
              <a:rPr lang="en-US" sz="2000" dirty="0"/>
              <a:t> 48 </a:t>
            </a:r>
            <a:r>
              <a:rPr lang="en-US" sz="2000" dirty="0" err="1"/>
              <a:t>yıllık</a:t>
            </a:r>
            <a:r>
              <a:rPr lang="en-US" sz="2000" dirty="0"/>
              <a:t> biomass </a:t>
            </a:r>
            <a:r>
              <a:rPr lang="en-US" sz="2000" dirty="0" err="1"/>
              <a:t>maruziyeti</a:t>
            </a:r>
            <a:r>
              <a:rPr lang="en-US" sz="2000" dirty="0"/>
              <a:t>, </a:t>
            </a:r>
            <a:r>
              <a:rPr lang="en-US" sz="2000" dirty="0" err="1"/>
              <a:t>kronik</a:t>
            </a:r>
            <a:r>
              <a:rPr lang="en-US" sz="2000" dirty="0"/>
              <a:t> </a:t>
            </a:r>
            <a:r>
              <a:rPr lang="en-US" sz="2000" dirty="0" err="1"/>
              <a:t>semptomlar</a:t>
            </a:r>
            <a:r>
              <a:rPr lang="en-US" sz="2000" dirty="0"/>
              <a:t>, </a:t>
            </a:r>
            <a:r>
              <a:rPr lang="en-US" sz="2000" dirty="0" err="1"/>
              <a:t>geçirilmiş</a:t>
            </a:r>
            <a:r>
              <a:rPr lang="en-US" sz="2000" dirty="0"/>
              <a:t> </a:t>
            </a:r>
            <a:r>
              <a:rPr lang="en-US" sz="2000" dirty="0" err="1"/>
              <a:t>pnömoni</a:t>
            </a:r>
            <a:r>
              <a:rPr lang="en-US" sz="2000" dirty="0"/>
              <a:t> → KOAH </a:t>
            </a:r>
            <a:r>
              <a:rPr lang="en-US" sz="2000" dirty="0" err="1"/>
              <a:t>için</a:t>
            </a:r>
            <a:r>
              <a:rPr lang="en-US" sz="2000" dirty="0"/>
              <a:t> </a:t>
            </a:r>
            <a:r>
              <a:rPr lang="en-US" sz="2000" dirty="0" err="1"/>
              <a:t>yüksek</a:t>
            </a:r>
            <a:r>
              <a:rPr lang="en-US" sz="2000" dirty="0"/>
              <a:t> </a:t>
            </a:r>
            <a:r>
              <a:rPr lang="en-US" sz="2000" dirty="0" err="1"/>
              <a:t>şüphe</a:t>
            </a:r>
            <a:r>
              <a:rPr lang="en-US" sz="2000" dirty="0"/>
              <a:t> ("</a:t>
            </a:r>
            <a:r>
              <a:rPr lang="en-US" sz="2000" dirty="0" err="1"/>
              <a:t>sigara</a:t>
            </a:r>
            <a:r>
              <a:rPr lang="en-US" sz="2000" dirty="0"/>
              <a:t> </a:t>
            </a:r>
            <a:r>
              <a:rPr lang="en-US" sz="2000" dirty="0" err="1"/>
              <a:t>dışı</a:t>
            </a:r>
            <a:r>
              <a:rPr lang="en-US" sz="2000" dirty="0"/>
              <a:t> KOAH" — </a:t>
            </a:r>
            <a:r>
              <a:rPr lang="en-US" sz="2000" dirty="0" err="1"/>
              <a:t>ülkemizde</a:t>
            </a:r>
            <a:r>
              <a:rPr lang="en-US" sz="2000" dirty="0"/>
              <a:t> </a:t>
            </a:r>
            <a:r>
              <a:rPr lang="en-US" sz="2000" dirty="0" err="1"/>
              <a:t>kadınlarda</a:t>
            </a:r>
            <a:r>
              <a:rPr lang="en-US" sz="2000" dirty="0"/>
              <a:t> </a:t>
            </a:r>
            <a:r>
              <a:rPr lang="en-US" sz="2000" dirty="0" err="1"/>
              <a:t>önemli</a:t>
            </a:r>
            <a:r>
              <a:rPr lang="en-US" sz="2000" dirty="0"/>
              <a:t>).</a:t>
            </a:r>
            <a:endParaRPr lang="tr-TR" sz="2000" dirty="0"/>
          </a:p>
          <a:p>
            <a:pPr lvl="0"/>
            <a:r>
              <a:rPr lang="en-US" sz="2000" dirty="0" err="1"/>
              <a:t>Adım</a:t>
            </a:r>
            <a:r>
              <a:rPr lang="en-US" sz="2000" dirty="0"/>
              <a:t> 2: </a:t>
            </a:r>
            <a:r>
              <a:rPr lang="en-US" sz="2000" dirty="0" err="1"/>
              <a:t>ASM'de</a:t>
            </a:r>
            <a:r>
              <a:rPr lang="en-US" sz="2000" dirty="0"/>
              <a:t> </a:t>
            </a:r>
            <a:r>
              <a:rPr lang="en-US" sz="2000" dirty="0" err="1"/>
              <a:t>yapılabilecekler</a:t>
            </a:r>
            <a:r>
              <a:rPr lang="en-US" sz="2000" dirty="0"/>
              <a:t> — PA </a:t>
            </a:r>
            <a:r>
              <a:rPr lang="en-US" sz="2000" dirty="0" err="1"/>
              <a:t>akciğer</a:t>
            </a:r>
            <a:r>
              <a:rPr lang="en-US" sz="2000" dirty="0"/>
              <a:t> </a:t>
            </a:r>
            <a:r>
              <a:rPr lang="en-US" sz="2000" dirty="0" err="1"/>
              <a:t>grafisi</a:t>
            </a:r>
            <a:r>
              <a:rPr lang="en-US" sz="2000" dirty="0"/>
              <a:t>, tam </a:t>
            </a:r>
            <a:r>
              <a:rPr lang="en-US" sz="2000" dirty="0" err="1"/>
              <a:t>kan</a:t>
            </a:r>
            <a:r>
              <a:rPr lang="en-US" sz="2000" dirty="0"/>
              <a:t>, </a:t>
            </a:r>
            <a:r>
              <a:rPr lang="en-US" sz="2000" dirty="0" err="1"/>
              <a:t>biyokimya</a:t>
            </a:r>
            <a:r>
              <a:rPr lang="en-US" sz="2000" dirty="0"/>
              <a:t>, HbA1c, EKG, </a:t>
            </a:r>
            <a:r>
              <a:rPr lang="en-US" sz="2000" dirty="0" err="1"/>
              <a:t>parmak</a:t>
            </a:r>
            <a:r>
              <a:rPr lang="en-US" sz="2000" dirty="0"/>
              <a:t> </a:t>
            </a:r>
            <a:r>
              <a:rPr lang="en-US" sz="2000" dirty="0" err="1"/>
              <a:t>ucu</a:t>
            </a:r>
            <a:r>
              <a:rPr lang="en-US" sz="2000" dirty="0"/>
              <a:t> </a:t>
            </a:r>
            <a:r>
              <a:rPr lang="en-US" sz="2000" dirty="0" err="1"/>
              <a:t>SpO</a:t>
            </a:r>
            <a:r>
              <a:rPr lang="en-US" sz="2000" dirty="0"/>
              <a:t>₂. </a:t>
            </a:r>
            <a:endParaRPr lang="tr-TR" sz="2000" dirty="0"/>
          </a:p>
          <a:p>
            <a:pPr lvl="0"/>
            <a:r>
              <a:rPr lang="en-US" sz="2000" dirty="0" err="1"/>
              <a:t>Adım</a:t>
            </a:r>
            <a:r>
              <a:rPr lang="en-US" sz="2000" dirty="0"/>
              <a:t> 3: </a:t>
            </a:r>
            <a:r>
              <a:rPr lang="en-US" sz="2000" dirty="0" err="1"/>
              <a:t>Spirometre</a:t>
            </a:r>
            <a:r>
              <a:rPr lang="en-US" sz="2000" dirty="0"/>
              <a:t> </a:t>
            </a:r>
            <a:r>
              <a:rPr lang="en-US" sz="2000" dirty="0" err="1"/>
              <a:t>ve</a:t>
            </a:r>
            <a:r>
              <a:rPr lang="en-US" sz="2000" dirty="0"/>
              <a:t> </a:t>
            </a:r>
            <a:r>
              <a:rPr lang="en-US" sz="2000" dirty="0" err="1"/>
              <a:t>ekokardiyografi</a:t>
            </a:r>
            <a:r>
              <a:rPr lang="en-US" sz="2000" dirty="0"/>
              <a:t> </a:t>
            </a:r>
            <a:r>
              <a:rPr lang="en-US" sz="2000" dirty="0" err="1"/>
              <a:t>için</a:t>
            </a:r>
            <a:r>
              <a:rPr lang="en-US" sz="2000" dirty="0"/>
              <a:t> </a:t>
            </a:r>
            <a:r>
              <a:rPr lang="en-US" sz="2000" dirty="0" err="1"/>
              <a:t>göğüs</a:t>
            </a:r>
            <a:r>
              <a:rPr lang="en-US" sz="2000" dirty="0"/>
              <a:t> </a:t>
            </a:r>
            <a:r>
              <a:rPr lang="en-US" sz="2000" dirty="0" err="1"/>
              <a:t>hastalıkları</a:t>
            </a:r>
            <a:r>
              <a:rPr lang="en-US" sz="2000" dirty="0"/>
              <a:t> + </a:t>
            </a:r>
            <a:r>
              <a:rPr lang="en-US" sz="2000" dirty="0" err="1"/>
              <a:t>kardiyoloji</a:t>
            </a:r>
            <a:r>
              <a:rPr lang="en-US" sz="2000" dirty="0"/>
              <a:t> </a:t>
            </a:r>
            <a:r>
              <a:rPr lang="en-US" sz="2000" dirty="0" err="1"/>
              <a:t>sevki</a:t>
            </a:r>
            <a:r>
              <a:rPr lang="en-US" sz="2000" dirty="0"/>
              <a:t> — "KOAH </a:t>
            </a:r>
            <a:r>
              <a:rPr lang="en-US" sz="2000" dirty="0" err="1"/>
              <a:t>ön</a:t>
            </a:r>
            <a:r>
              <a:rPr lang="en-US" sz="2000" dirty="0"/>
              <a:t> </a:t>
            </a:r>
            <a:r>
              <a:rPr lang="en-US" sz="2000" dirty="0" err="1"/>
              <a:t>tanısı</a:t>
            </a:r>
            <a:r>
              <a:rPr lang="en-US" sz="2000" dirty="0"/>
              <a:t> + </a:t>
            </a:r>
            <a:r>
              <a:rPr lang="en-US" sz="2000" dirty="0" err="1"/>
              <a:t>periferik</a:t>
            </a:r>
            <a:r>
              <a:rPr lang="en-US" sz="2000" dirty="0"/>
              <a:t> </a:t>
            </a:r>
            <a:r>
              <a:rPr lang="en-US" sz="2000" dirty="0" err="1"/>
              <a:t>ödem</a:t>
            </a:r>
            <a:r>
              <a:rPr lang="en-US" sz="2000" dirty="0"/>
              <a:t>,</a:t>
            </a:r>
            <a:r>
              <a:rPr lang="tr-TR" sz="2000" dirty="0"/>
              <a:t>kky ve</a:t>
            </a:r>
            <a:r>
              <a:rPr lang="en-US" sz="2000" dirty="0"/>
              <a:t> </a:t>
            </a:r>
            <a:r>
              <a:rPr lang="en-US" sz="2000" dirty="0" err="1"/>
              <a:t>kor</a:t>
            </a:r>
            <a:r>
              <a:rPr lang="en-US" sz="2000" dirty="0"/>
              <a:t> </a:t>
            </a:r>
            <a:r>
              <a:rPr lang="en-US" sz="2000" dirty="0" err="1"/>
              <a:t>pulmonale</a:t>
            </a:r>
            <a:r>
              <a:rPr lang="en-US" sz="2000" dirty="0"/>
              <a:t> </a:t>
            </a:r>
            <a:r>
              <a:rPr lang="en-US" sz="2000" dirty="0" err="1"/>
              <a:t>ekartasyonu</a:t>
            </a:r>
            <a:r>
              <a:rPr lang="en-US" sz="2000" dirty="0"/>
              <a:t> </a:t>
            </a:r>
            <a:r>
              <a:rPr lang="en-US" sz="2000" dirty="0" err="1"/>
              <a:t>rica</a:t>
            </a:r>
            <a:r>
              <a:rPr lang="en-US" sz="2000" dirty="0"/>
              <a:t> </a:t>
            </a:r>
            <a:r>
              <a:rPr lang="en-US" sz="2000" dirty="0" err="1"/>
              <a:t>olunur</a:t>
            </a:r>
            <a:r>
              <a:rPr lang="en-US" sz="2000" dirty="0"/>
              <a:t>" </a:t>
            </a:r>
            <a:r>
              <a:rPr lang="en-US" sz="2000" dirty="0" err="1"/>
              <a:t>notuyla</a:t>
            </a:r>
            <a:r>
              <a:rPr lang="en-US" sz="2000" dirty="0"/>
              <a:t>.</a:t>
            </a:r>
            <a:endParaRPr lang="tr-TR" sz="2000" dirty="0"/>
          </a:p>
          <a:p>
            <a:pPr lvl="0"/>
            <a:r>
              <a:rPr lang="en-US" sz="2000" dirty="0" err="1"/>
              <a:t>Adım</a:t>
            </a:r>
            <a:r>
              <a:rPr lang="en-US" sz="2000" dirty="0"/>
              <a:t> 4: </a:t>
            </a:r>
            <a:r>
              <a:rPr lang="en-US" sz="2000" dirty="0" err="1"/>
              <a:t>Gelen</a:t>
            </a:r>
            <a:r>
              <a:rPr lang="en-US" sz="2000" dirty="0"/>
              <a:t> </a:t>
            </a:r>
            <a:r>
              <a:rPr lang="en-US" sz="2000" dirty="0" err="1"/>
              <a:t>raporda</a:t>
            </a:r>
            <a:r>
              <a:rPr lang="en-US" sz="2000" dirty="0"/>
              <a:t>: Post-BD FEV1/FVC = 0.58, FEV1 = %45 → KOAH, GOLD 3. EKO: </a:t>
            </a:r>
            <a:r>
              <a:rPr lang="en-US" sz="2000" dirty="0" err="1"/>
              <a:t>hafif</a:t>
            </a:r>
            <a:r>
              <a:rPr lang="en-US" sz="2000" dirty="0"/>
              <a:t> </a:t>
            </a:r>
            <a:r>
              <a:rPr lang="en-US" sz="2000" dirty="0" err="1"/>
              <a:t>pulmoner</a:t>
            </a:r>
            <a:r>
              <a:rPr lang="en-US" sz="2000" dirty="0"/>
              <a:t> </a:t>
            </a:r>
            <a:r>
              <a:rPr lang="en-US" sz="2000" dirty="0" err="1"/>
              <a:t>hipertansiyon</a:t>
            </a:r>
            <a:r>
              <a:rPr lang="en-US" sz="2000" dirty="0"/>
              <a:t>, sol </a:t>
            </a:r>
            <a:r>
              <a:rPr lang="en-US" sz="2000" dirty="0" err="1"/>
              <a:t>ventrikül</a:t>
            </a:r>
            <a:r>
              <a:rPr lang="en-US" sz="2000" dirty="0"/>
              <a:t> </a:t>
            </a:r>
            <a:r>
              <a:rPr lang="en-US" sz="2000" dirty="0" err="1"/>
              <a:t>fonksiyonu</a:t>
            </a:r>
            <a:r>
              <a:rPr lang="en-US" sz="2000" dirty="0"/>
              <a:t> </a:t>
            </a:r>
            <a:r>
              <a:rPr lang="en-US" sz="2000" dirty="0" err="1"/>
              <a:t>korunmuş</a:t>
            </a:r>
            <a:r>
              <a:rPr lang="en-US" sz="2000" dirty="0" smtClean="0"/>
              <a:t>.</a:t>
            </a:r>
            <a:endParaRPr lang="tr-TR" sz="2000"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1674575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000" dirty="0" err="1"/>
              <a:t>Adım</a:t>
            </a:r>
            <a:r>
              <a:rPr lang="en-US" sz="2000" dirty="0"/>
              <a:t> 5: ABE: </a:t>
            </a:r>
            <a:r>
              <a:rPr lang="en-US" sz="2000" dirty="0" err="1"/>
              <a:t>mMRC</a:t>
            </a:r>
            <a:r>
              <a:rPr lang="en-US" sz="2000" dirty="0"/>
              <a:t> 2 (</a:t>
            </a:r>
            <a:r>
              <a:rPr lang="en-US" sz="2000" dirty="0" err="1"/>
              <a:t>yüksek</a:t>
            </a:r>
            <a:r>
              <a:rPr lang="en-US" sz="2000" dirty="0"/>
              <a:t> </a:t>
            </a:r>
            <a:r>
              <a:rPr lang="en-US" sz="2000" dirty="0" err="1"/>
              <a:t>semptom</a:t>
            </a:r>
            <a:r>
              <a:rPr lang="en-US" sz="2000" dirty="0"/>
              <a:t>), son 1 </a:t>
            </a:r>
            <a:r>
              <a:rPr lang="en-US" sz="2000" dirty="0" err="1"/>
              <a:t>yılda</a:t>
            </a:r>
            <a:r>
              <a:rPr lang="en-US" sz="2000" dirty="0"/>
              <a:t> 1 </a:t>
            </a:r>
            <a:r>
              <a:rPr lang="en-US" sz="2000" dirty="0" err="1"/>
              <a:t>orta</a:t>
            </a:r>
            <a:r>
              <a:rPr lang="en-US" sz="2000" dirty="0"/>
              <a:t> </a:t>
            </a:r>
            <a:r>
              <a:rPr lang="en-US" sz="2000" dirty="0" err="1"/>
              <a:t>alevlenme</a:t>
            </a:r>
            <a:r>
              <a:rPr lang="en-US" sz="2000" dirty="0"/>
              <a:t> (</a:t>
            </a:r>
            <a:r>
              <a:rPr lang="en-US" sz="2000" dirty="0" err="1"/>
              <a:t>yatışsız</a:t>
            </a:r>
            <a:r>
              <a:rPr lang="en-US" sz="2000" dirty="0"/>
              <a:t>) → </a:t>
            </a:r>
            <a:r>
              <a:rPr lang="en-US" sz="2000" dirty="0" err="1"/>
              <a:t>Grup</a:t>
            </a:r>
            <a:r>
              <a:rPr lang="en-US" sz="2000" dirty="0"/>
              <a:t> B.</a:t>
            </a:r>
            <a:endParaRPr lang="tr-TR" sz="2000" dirty="0"/>
          </a:p>
          <a:p>
            <a:pPr lvl="0"/>
            <a:r>
              <a:rPr lang="en-US" sz="2000" dirty="0" err="1"/>
              <a:t>Adım</a:t>
            </a:r>
            <a:r>
              <a:rPr lang="en-US" sz="2000" dirty="0"/>
              <a:t> 6: </a:t>
            </a:r>
            <a:r>
              <a:rPr lang="en-US" sz="2000" dirty="0" err="1"/>
              <a:t>SpO</a:t>
            </a:r>
            <a:r>
              <a:rPr lang="en-US" sz="2000" dirty="0"/>
              <a:t>₂ %93 </a:t>
            </a:r>
            <a:r>
              <a:rPr lang="en-US" sz="2000" dirty="0" err="1"/>
              <a:t>sınırda</a:t>
            </a:r>
            <a:r>
              <a:rPr lang="en-US" sz="2000" dirty="0"/>
              <a:t> → </a:t>
            </a:r>
            <a:r>
              <a:rPr lang="en-US" sz="2000" dirty="0" err="1"/>
              <a:t>şu</a:t>
            </a:r>
            <a:r>
              <a:rPr lang="en-US" sz="2000" dirty="0"/>
              <a:t> an USOT </a:t>
            </a:r>
            <a:r>
              <a:rPr lang="en-US" sz="2000" dirty="0" err="1"/>
              <a:t>endikasyonu</a:t>
            </a:r>
            <a:r>
              <a:rPr lang="en-US" sz="2000" dirty="0"/>
              <a:t> </a:t>
            </a:r>
            <a:r>
              <a:rPr lang="en-US" sz="2000" dirty="0" err="1"/>
              <a:t>yok</a:t>
            </a:r>
            <a:r>
              <a:rPr lang="en-US" sz="2000" dirty="0"/>
              <a:t> </a:t>
            </a:r>
            <a:r>
              <a:rPr lang="en-US" sz="2000" dirty="0" err="1"/>
              <a:t>ama</a:t>
            </a:r>
            <a:r>
              <a:rPr lang="en-US" sz="2000" dirty="0"/>
              <a:t> </a:t>
            </a:r>
            <a:r>
              <a:rPr lang="en-US" sz="2000" dirty="0" err="1"/>
              <a:t>ilerleyen</a:t>
            </a:r>
            <a:r>
              <a:rPr lang="en-US" sz="2000" dirty="0"/>
              <a:t> </a:t>
            </a:r>
            <a:r>
              <a:rPr lang="en-US" sz="2000" dirty="0" err="1"/>
              <a:t>dönemde</a:t>
            </a:r>
            <a:r>
              <a:rPr lang="en-US" sz="2000" dirty="0"/>
              <a:t> </a:t>
            </a:r>
            <a:r>
              <a:rPr lang="en-US" sz="2000" dirty="0" err="1"/>
              <a:t>takip</a:t>
            </a:r>
            <a:r>
              <a:rPr lang="en-US" sz="2000" dirty="0"/>
              <a:t> </a:t>
            </a:r>
            <a:r>
              <a:rPr lang="en-US" sz="2000" dirty="0" err="1"/>
              <a:t>gerekli</a:t>
            </a:r>
            <a:r>
              <a:rPr lang="en-US" sz="2000" dirty="0"/>
              <a:t>.</a:t>
            </a:r>
            <a:endParaRPr lang="tr-TR" sz="2000" dirty="0"/>
          </a:p>
          <a:p>
            <a:pPr lvl="0"/>
            <a:r>
              <a:rPr lang="en-US" sz="2000" dirty="0" err="1"/>
              <a:t>Adım</a:t>
            </a:r>
            <a:r>
              <a:rPr lang="en-US" sz="2000" dirty="0"/>
              <a:t> 7: </a:t>
            </a:r>
            <a:r>
              <a:rPr lang="en-US" sz="2000" dirty="0" err="1"/>
              <a:t>ASM'de</a:t>
            </a:r>
            <a:r>
              <a:rPr lang="en-US" sz="2000" dirty="0"/>
              <a:t> </a:t>
            </a:r>
            <a:r>
              <a:rPr lang="en-US" sz="2000" dirty="0" err="1"/>
              <a:t>tedaviyi</a:t>
            </a:r>
            <a:r>
              <a:rPr lang="en-US" sz="2000" dirty="0"/>
              <a:t> </a:t>
            </a:r>
            <a:r>
              <a:rPr lang="en-US" sz="2000" dirty="0" err="1"/>
              <a:t>başlat</a:t>
            </a:r>
            <a:r>
              <a:rPr lang="en-US" sz="2000" dirty="0"/>
              <a:t>, biomass </a:t>
            </a:r>
            <a:r>
              <a:rPr lang="en-US" sz="2000" dirty="0" err="1"/>
              <a:t>maruziyetinin</a:t>
            </a:r>
            <a:r>
              <a:rPr lang="en-US" sz="2000" dirty="0"/>
              <a:t> </a:t>
            </a:r>
            <a:r>
              <a:rPr lang="en-US" sz="2000" dirty="0" err="1"/>
              <a:t>tamamen</a:t>
            </a:r>
            <a:r>
              <a:rPr lang="en-US" sz="2000" dirty="0"/>
              <a:t> </a:t>
            </a:r>
            <a:r>
              <a:rPr lang="en-US" sz="2000" dirty="0" err="1"/>
              <a:t>kaldırıldığını</a:t>
            </a:r>
            <a:r>
              <a:rPr lang="en-US" sz="2000" dirty="0"/>
              <a:t> </a:t>
            </a:r>
            <a:r>
              <a:rPr lang="en-US" sz="2000" dirty="0" err="1"/>
              <a:t>teyit</a:t>
            </a:r>
            <a:r>
              <a:rPr lang="en-US" sz="2000" dirty="0"/>
              <a:t> et, </a:t>
            </a:r>
            <a:r>
              <a:rPr lang="en-US" sz="2000" dirty="0" err="1"/>
              <a:t>pulmoner</a:t>
            </a:r>
            <a:r>
              <a:rPr lang="en-US" sz="2000" dirty="0"/>
              <a:t> </a:t>
            </a:r>
            <a:r>
              <a:rPr lang="en-US" sz="2000" dirty="0" err="1"/>
              <a:t>rehabilitasyona</a:t>
            </a:r>
            <a:r>
              <a:rPr lang="en-US" sz="2000" dirty="0"/>
              <a:t> </a:t>
            </a:r>
            <a:r>
              <a:rPr lang="en-US" sz="2000" dirty="0" err="1"/>
              <a:t>yönlendir</a:t>
            </a:r>
            <a:r>
              <a:rPr lang="en-US" sz="2000" dirty="0"/>
              <a:t>.</a:t>
            </a:r>
            <a:endParaRPr lang="tr-TR" sz="2000" dirty="0"/>
          </a:p>
          <a:p>
            <a:endParaRPr lang="tr-TR" dirty="0"/>
          </a:p>
          <a:p>
            <a:endParaRPr lang="tr-TR" dirty="0"/>
          </a:p>
        </p:txBody>
      </p:sp>
      <p:sp>
        <p:nvSpPr>
          <p:cNvPr id="3" name="Footer Placeholder 2"/>
          <p:cNvSpPr>
            <a:spLocks noGrp="1"/>
          </p:cNvSpPr>
          <p:nvPr>
            <p:ph type="ftr" sz="quarter" idx="11"/>
          </p:nvPr>
        </p:nvSpPr>
        <p:spPr/>
        <p:txBody>
          <a:bodyPr/>
          <a:lstStyle/>
          <a:p>
            <a:endParaRPr lang="tr-TR"/>
          </a:p>
        </p:txBody>
      </p:sp>
      <p:sp>
        <p:nvSpPr>
          <p:cNvPr id="4" name="Title 3"/>
          <p:cNvSpPr>
            <a:spLocks noGrp="1"/>
          </p:cNvSpPr>
          <p:nvPr>
            <p:ph type="title"/>
          </p:nvPr>
        </p:nvSpPr>
        <p:spPr/>
        <p:txBody>
          <a:bodyPr/>
          <a:lstStyle/>
          <a:p>
            <a:endParaRPr lang="tr-TR"/>
          </a:p>
        </p:txBody>
      </p:sp>
    </p:spTree>
    <p:extLst>
      <p:ext uri="{BB962C8B-B14F-4D97-AF65-F5344CB8AC3E}">
        <p14:creationId xmlns:p14="http://schemas.microsoft.com/office/powerpoint/2010/main" val="10811392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b="1" dirty="0" err="1"/>
              <a:t>Tanı</a:t>
            </a:r>
            <a:r>
              <a:rPr lang="en-US" b="1" dirty="0"/>
              <a:t>: KOAH (biomass </a:t>
            </a:r>
            <a:r>
              <a:rPr lang="en-US" b="1" dirty="0" err="1"/>
              <a:t>ilişkili</a:t>
            </a:r>
            <a:r>
              <a:rPr lang="en-US" b="1" dirty="0"/>
              <a:t>), GOLD 3, </a:t>
            </a:r>
            <a:r>
              <a:rPr lang="en-US" b="1" dirty="0" err="1"/>
              <a:t>Grup</a:t>
            </a:r>
            <a:r>
              <a:rPr lang="en-US" b="1" dirty="0"/>
              <a:t> B</a:t>
            </a:r>
            <a:endParaRPr lang="tr-TR" dirty="0"/>
          </a:p>
          <a:p>
            <a:endParaRPr lang="tr-TR" dirty="0"/>
          </a:p>
          <a:p>
            <a:r>
              <a:rPr lang="en-US" b="1" dirty="0" err="1"/>
              <a:t>Farmakolojik</a:t>
            </a:r>
            <a:r>
              <a:rPr lang="en-US" b="1" dirty="0"/>
              <a:t> </a:t>
            </a:r>
            <a:r>
              <a:rPr lang="en-US" b="1" dirty="0" err="1"/>
              <a:t>tedavi</a:t>
            </a:r>
            <a:r>
              <a:rPr lang="en-US" b="1" dirty="0"/>
              <a:t>:</a:t>
            </a:r>
            <a:endParaRPr lang="tr-TR" dirty="0"/>
          </a:p>
          <a:p>
            <a:pPr lvl="0"/>
            <a:r>
              <a:rPr lang="en-US" dirty="0"/>
              <a:t>LABA + LAMA </a:t>
            </a:r>
            <a:r>
              <a:rPr lang="en-US" dirty="0" err="1"/>
              <a:t>kombinasyonu</a:t>
            </a:r>
            <a:r>
              <a:rPr lang="en-US" dirty="0"/>
              <a:t> (</a:t>
            </a:r>
            <a:r>
              <a:rPr lang="en-US" dirty="0" err="1"/>
              <a:t>Grup</a:t>
            </a:r>
            <a:r>
              <a:rPr lang="en-US" dirty="0"/>
              <a:t> </a:t>
            </a:r>
            <a:r>
              <a:rPr lang="en-US" dirty="0" err="1"/>
              <a:t>B'de</a:t>
            </a:r>
            <a:r>
              <a:rPr lang="en-US" dirty="0"/>
              <a:t> GOLD 2024 </a:t>
            </a:r>
            <a:r>
              <a:rPr lang="en-US" dirty="0" err="1"/>
              <a:t>önceliği</a:t>
            </a:r>
            <a:r>
              <a:rPr lang="en-US" dirty="0"/>
              <a:t>).</a:t>
            </a:r>
            <a:endParaRPr lang="tr-TR" dirty="0"/>
          </a:p>
          <a:p>
            <a:pPr lvl="0"/>
            <a:r>
              <a:rPr lang="en-US" dirty="0"/>
              <a:t>Salbutamol </a:t>
            </a:r>
            <a:r>
              <a:rPr lang="en-US" dirty="0" err="1"/>
              <a:t>gerektiğinde</a:t>
            </a:r>
            <a:r>
              <a:rPr lang="en-US" dirty="0"/>
              <a:t>.</a:t>
            </a:r>
            <a:endParaRPr lang="tr-TR" dirty="0"/>
          </a:p>
          <a:p>
            <a:r>
              <a:rPr lang="en-US" dirty="0"/>
              <a:t> </a:t>
            </a:r>
            <a:endParaRPr lang="tr-TR" dirty="0"/>
          </a:p>
          <a:p>
            <a:r>
              <a:rPr lang="en-US" b="1" dirty="0"/>
              <a:t>Non-</a:t>
            </a:r>
            <a:r>
              <a:rPr lang="en-US" b="1" dirty="0" err="1"/>
              <a:t>farmakolojik</a:t>
            </a:r>
            <a:r>
              <a:rPr lang="en-US" b="1" dirty="0"/>
              <a:t>:</a:t>
            </a:r>
            <a:endParaRPr lang="tr-TR" dirty="0"/>
          </a:p>
          <a:p>
            <a:pPr lvl="0"/>
            <a:r>
              <a:rPr lang="en-US" dirty="0"/>
              <a:t>Biomass </a:t>
            </a:r>
            <a:r>
              <a:rPr lang="en-US" dirty="0" err="1"/>
              <a:t>maruziyetini</a:t>
            </a:r>
            <a:r>
              <a:rPr lang="en-US" dirty="0"/>
              <a:t> </a:t>
            </a:r>
            <a:r>
              <a:rPr lang="en-US" dirty="0" err="1"/>
              <a:t>tamamen</a:t>
            </a:r>
            <a:r>
              <a:rPr lang="en-US" dirty="0"/>
              <a:t> </a:t>
            </a:r>
            <a:r>
              <a:rPr lang="en-US" dirty="0" err="1"/>
              <a:t>kaldırması</a:t>
            </a:r>
            <a:r>
              <a:rPr lang="en-US" dirty="0"/>
              <a:t> (</a:t>
            </a:r>
            <a:r>
              <a:rPr lang="en-US" dirty="0" err="1"/>
              <a:t>zaten</a:t>
            </a:r>
            <a:r>
              <a:rPr lang="en-US" dirty="0"/>
              <a:t> </a:t>
            </a:r>
            <a:r>
              <a:rPr lang="en-US" dirty="0" err="1"/>
              <a:t>doğalgaza</a:t>
            </a:r>
            <a:r>
              <a:rPr lang="en-US" dirty="0"/>
              <a:t> </a:t>
            </a:r>
            <a:r>
              <a:rPr lang="en-US" dirty="0" err="1"/>
              <a:t>geçmiş</a:t>
            </a:r>
            <a:r>
              <a:rPr lang="en-US" dirty="0"/>
              <a:t>, </a:t>
            </a:r>
            <a:r>
              <a:rPr lang="en-US" dirty="0" err="1"/>
              <a:t>devam</a:t>
            </a:r>
            <a:r>
              <a:rPr lang="en-US" dirty="0"/>
              <a:t> </a:t>
            </a:r>
            <a:r>
              <a:rPr lang="en-US" dirty="0" err="1"/>
              <a:t>etmesi</a:t>
            </a:r>
            <a:r>
              <a:rPr lang="en-US" dirty="0"/>
              <a:t> </a:t>
            </a:r>
            <a:r>
              <a:rPr lang="en-US" dirty="0" err="1"/>
              <a:t>vurgulanmalı</a:t>
            </a:r>
            <a:r>
              <a:rPr lang="en-US" dirty="0"/>
              <a:t>).</a:t>
            </a:r>
            <a:endParaRPr lang="tr-TR" dirty="0"/>
          </a:p>
          <a:p>
            <a:pPr lvl="0"/>
            <a:r>
              <a:rPr lang="en-US" dirty="0" err="1"/>
              <a:t>Pulmoner</a:t>
            </a:r>
            <a:r>
              <a:rPr lang="en-US" dirty="0"/>
              <a:t> </a:t>
            </a:r>
            <a:r>
              <a:rPr lang="en-US" dirty="0" err="1"/>
              <a:t>rehabilitasyon</a:t>
            </a:r>
            <a:r>
              <a:rPr lang="en-US" dirty="0"/>
              <a:t> — </a:t>
            </a:r>
            <a:r>
              <a:rPr lang="en-US" dirty="0" err="1"/>
              <a:t>mMRC</a:t>
            </a:r>
            <a:r>
              <a:rPr lang="en-US" dirty="0"/>
              <a:t> 2 </a:t>
            </a:r>
            <a:r>
              <a:rPr lang="en-US" dirty="0" err="1"/>
              <a:t>olduğu</a:t>
            </a:r>
            <a:r>
              <a:rPr lang="en-US" dirty="0"/>
              <a:t> </a:t>
            </a:r>
            <a:r>
              <a:rPr lang="en-US" dirty="0" err="1"/>
              <a:t>için</a:t>
            </a:r>
            <a:r>
              <a:rPr lang="en-US" dirty="0"/>
              <a:t> </a:t>
            </a:r>
            <a:r>
              <a:rPr lang="en-US" dirty="0" err="1"/>
              <a:t>güçlü</a:t>
            </a:r>
            <a:r>
              <a:rPr lang="en-US" dirty="0"/>
              <a:t> </a:t>
            </a:r>
            <a:r>
              <a:rPr lang="en-US" dirty="0" err="1"/>
              <a:t>endikasyon</a:t>
            </a:r>
            <a:r>
              <a:rPr lang="en-US" dirty="0"/>
              <a:t>.</a:t>
            </a:r>
            <a:endParaRPr lang="tr-TR" dirty="0"/>
          </a:p>
          <a:p>
            <a:pPr lvl="0"/>
            <a:r>
              <a:rPr lang="en-US" dirty="0" err="1"/>
              <a:t>Aşılama</a:t>
            </a:r>
            <a:r>
              <a:rPr lang="en-US" dirty="0"/>
              <a:t> (influenza, </a:t>
            </a:r>
            <a:r>
              <a:rPr lang="en-US" dirty="0" err="1"/>
              <a:t>pnömokok</a:t>
            </a:r>
            <a:r>
              <a:rPr lang="en-US" dirty="0"/>
              <a:t>, COVID-19).</a:t>
            </a:r>
            <a:endParaRPr lang="tr-TR" dirty="0"/>
          </a:p>
          <a:p>
            <a:pPr lvl="0"/>
            <a:r>
              <a:rPr lang="en-US" dirty="0" err="1"/>
              <a:t>Diyabet</a:t>
            </a:r>
            <a:r>
              <a:rPr lang="en-US" dirty="0"/>
              <a:t> </a:t>
            </a:r>
            <a:r>
              <a:rPr lang="en-US" dirty="0" err="1"/>
              <a:t>ve</a:t>
            </a:r>
            <a:r>
              <a:rPr lang="en-US" dirty="0"/>
              <a:t> HT </a:t>
            </a:r>
            <a:r>
              <a:rPr lang="en-US" dirty="0" err="1"/>
              <a:t>kontrolü</a:t>
            </a:r>
            <a:r>
              <a:rPr lang="en-US" dirty="0"/>
              <a:t>; metformin </a:t>
            </a:r>
            <a:r>
              <a:rPr lang="en-US" dirty="0" err="1"/>
              <a:t>sürdürülür</a:t>
            </a:r>
            <a:r>
              <a:rPr lang="en-US" dirty="0"/>
              <a:t>, perindopril </a:t>
            </a:r>
            <a:r>
              <a:rPr lang="en-US" dirty="0" err="1"/>
              <a:t>sürdürülür</a:t>
            </a:r>
            <a:r>
              <a:rPr lang="en-US" dirty="0"/>
              <a:t>.</a:t>
            </a:r>
            <a:endParaRPr lang="tr-TR" dirty="0"/>
          </a:p>
          <a:p>
            <a:pPr lvl="0"/>
            <a:r>
              <a:rPr lang="en-US" dirty="0" err="1"/>
              <a:t>Ödem</a:t>
            </a:r>
            <a:r>
              <a:rPr lang="en-US" dirty="0"/>
              <a:t> </a:t>
            </a:r>
            <a:r>
              <a:rPr lang="en-US" dirty="0" err="1"/>
              <a:t>için</a:t>
            </a:r>
            <a:r>
              <a:rPr lang="en-US" dirty="0"/>
              <a:t> 2. </a:t>
            </a:r>
            <a:r>
              <a:rPr lang="en-US" dirty="0" err="1"/>
              <a:t>basamak</a:t>
            </a:r>
            <a:r>
              <a:rPr lang="en-US" dirty="0"/>
              <a:t> </a:t>
            </a:r>
            <a:r>
              <a:rPr lang="en-US" dirty="0" err="1"/>
              <a:t>değerlendirme</a:t>
            </a:r>
            <a:r>
              <a:rPr lang="en-US" dirty="0"/>
              <a:t> (</a:t>
            </a:r>
            <a:r>
              <a:rPr lang="en-US" dirty="0" err="1"/>
              <a:t>eko</a:t>
            </a:r>
            <a:r>
              <a:rPr lang="en-US" dirty="0"/>
              <a:t>).</a:t>
            </a:r>
            <a:endParaRPr lang="tr-TR" dirty="0"/>
          </a:p>
          <a:p>
            <a:pPr lvl="0"/>
            <a:r>
              <a:rPr lang="en-US" dirty="0"/>
              <a:t>4-6 </a:t>
            </a:r>
            <a:r>
              <a:rPr lang="en-US" dirty="0" err="1"/>
              <a:t>hafta</a:t>
            </a:r>
            <a:r>
              <a:rPr lang="en-US" dirty="0"/>
              <a:t> </a:t>
            </a:r>
            <a:r>
              <a:rPr lang="en-US" dirty="0" err="1"/>
              <a:t>sonra</a:t>
            </a:r>
            <a:r>
              <a:rPr lang="en-US" dirty="0"/>
              <a:t> </a:t>
            </a:r>
            <a:r>
              <a:rPr lang="en-US" dirty="0" err="1"/>
              <a:t>klinik</a:t>
            </a:r>
            <a:r>
              <a:rPr lang="en-US" dirty="0"/>
              <a:t> </a:t>
            </a:r>
            <a:r>
              <a:rPr lang="en-US" dirty="0" err="1"/>
              <a:t>kontrol</a:t>
            </a:r>
            <a:r>
              <a:rPr lang="en-US" dirty="0"/>
              <a:t>; </a:t>
            </a:r>
            <a:r>
              <a:rPr lang="en-US" dirty="0" err="1"/>
              <a:t>yıllık</a:t>
            </a:r>
            <a:r>
              <a:rPr lang="en-US" dirty="0"/>
              <a:t> </a:t>
            </a:r>
            <a:r>
              <a:rPr lang="en-US" dirty="0" err="1"/>
              <a:t>göğüs</a:t>
            </a:r>
            <a:r>
              <a:rPr lang="en-US" dirty="0"/>
              <a:t> </a:t>
            </a:r>
            <a:r>
              <a:rPr lang="en-US" dirty="0" err="1"/>
              <a:t>hastalıkları</a:t>
            </a:r>
            <a:r>
              <a:rPr lang="en-US" dirty="0"/>
              <a:t> </a:t>
            </a:r>
            <a:r>
              <a:rPr lang="en-US" dirty="0" err="1"/>
              <a:t>konsültasyonu</a:t>
            </a:r>
            <a:r>
              <a:rPr lang="en-US" dirty="0"/>
              <a:t> </a:t>
            </a:r>
            <a:r>
              <a:rPr lang="en-US" dirty="0" err="1"/>
              <a:t>ile</a:t>
            </a:r>
            <a:r>
              <a:rPr lang="en-US" dirty="0"/>
              <a:t> </a:t>
            </a:r>
            <a:r>
              <a:rPr lang="en-US" dirty="0" err="1"/>
              <a:t>spirometre</a:t>
            </a:r>
            <a:r>
              <a:rPr lang="en-US" dirty="0"/>
              <a:t> </a:t>
            </a:r>
            <a:r>
              <a:rPr lang="en-US" dirty="0" err="1"/>
              <a:t>takibi</a:t>
            </a:r>
            <a:r>
              <a:rPr lang="en-US" dirty="0"/>
              <a:t>.</a:t>
            </a:r>
            <a:endParaRPr lang="tr-TR" dirty="0"/>
          </a:p>
          <a:p>
            <a:r>
              <a:rPr lang="en-US" dirty="0"/>
              <a:t/>
            </a:r>
            <a:br>
              <a:rPr lang="en-US" dirty="0"/>
            </a:br>
            <a:r>
              <a:rPr lang="en-US" dirty="0"/>
              <a:t> </a:t>
            </a:r>
            <a:endParaRPr lang="tr-TR" dirty="0"/>
          </a:p>
          <a:p>
            <a:endParaRPr lang="tr-TR"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207942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err="1"/>
              <a:t>Hasan</a:t>
            </a:r>
            <a:r>
              <a:rPr lang="en-US" sz="2000" dirty="0"/>
              <a:t> </a:t>
            </a:r>
            <a:r>
              <a:rPr lang="en-US" sz="2000" dirty="0" err="1"/>
              <a:t>Bey</a:t>
            </a:r>
            <a:r>
              <a:rPr lang="en-US" sz="2000" dirty="0"/>
              <a:t>, 67 </a:t>
            </a:r>
            <a:r>
              <a:rPr lang="en-US" sz="2000" dirty="0" err="1"/>
              <a:t>yaşında</a:t>
            </a:r>
            <a:r>
              <a:rPr lang="en-US" sz="2000" dirty="0"/>
              <a:t>, 8 </a:t>
            </a:r>
            <a:r>
              <a:rPr lang="en-US" sz="2000" dirty="0" err="1"/>
              <a:t>yıldır</a:t>
            </a:r>
            <a:r>
              <a:rPr lang="en-US" sz="2000" dirty="0"/>
              <a:t> KOAH </a:t>
            </a:r>
            <a:r>
              <a:rPr lang="en-US" sz="2000" dirty="0" err="1"/>
              <a:t>tanılı</a:t>
            </a:r>
            <a:r>
              <a:rPr lang="en-US" sz="2000" dirty="0"/>
              <a:t>, </a:t>
            </a:r>
            <a:r>
              <a:rPr lang="en-US" sz="2000" dirty="0" err="1"/>
              <a:t>aile</a:t>
            </a:r>
            <a:r>
              <a:rPr lang="en-US" sz="2000" dirty="0"/>
              <a:t> </a:t>
            </a:r>
            <a:r>
              <a:rPr lang="en-US" sz="2000" dirty="0" err="1"/>
              <a:t>sağlığı</a:t>
            </a:r>
            <a:r>
              <a:rPr lang="en-US" sz="2000" dirty="0"/>
              <a:t> </a:t>
            </a:r>
            <a:r>
              <a:rPr lang="en-US" sz="2000" dirty="0" err="1"/>
              <a:t>merkezimizde</a:t>
            </a:r>
            <a:r>
              <a:rPr lang="en-US" sz="2000" dirty="0"/>
              <a:t> </a:t>
            </a:r>
            <a:r>
              <a:rPr lang="en-US" sz="2000" dirty="0" err="1"/>
              <a:t>takipli</a:t>
            </a:r>
            <a:r>
              <a:rPr lang="en-US" sz="2000" dirty="0"/>
              <a:t>. </a:t>
            </a:r>
            <a:r>
              <a:rPr lang="en-US" sz="2000" dirty="0" err="1"/>
              <a:t>Aktif</a:t>
            </a:r>
            <a:r>
              <a:rPr lang="en-US" sz="2000" dirty="0"/>
              <a:t> </a:t>
            </a:r>
            <a:r>
              <a:rPr lang="en-US" sz="2000" dirty="0" err="1"/>
              <a:t>olarak</a:t>
            </a:r>
            <a:r>
              <a:rPr lang="en-US" sz="2000" dirty="0"/>
              <a:t> </a:t>
            </a:r>
            <a:r>
              <a:rPr lang="en-US" sz="2000" dirty="0" err="1"/>
              <a:t>tiotropium</a:t>
            </a:r>
            <a:r>
              <a:rPr lang="en-US" sz="2000" dirty="0"/>
              <a:t>/</a:t>
            </a:r>
            <a:r>
              <a:rPr lang="en-US" sz="2000" dirty="0" err="1"/>
              <a:t>olodaterol</a:t>
            </a:r>
            <a:r>
              <a:rPr lang="en-US" sz="2000" dirty="0"/>
              <a:t> </a:t>
            </a:r>
            <a:r>
              <a:rPr lang="en-US" sz="2000" dirty="0" err="1"/>
              <a:t>kullanıyor</a:t>
            </a:r>
            <a:r>
              <a:rPr lang="en-US" sz="2000" dirty="0"/>
              <a:t>. </a:t>
            </a:r>
            <a:r>
              <a:rPr lang="en-US" sz="2000" dirty="0" err="1"/>
              <a:t>Şikâyet</a:t>
            </a:r>
            <a:r>
              <a:rPr lang="en-US" sz="2000" dirty="0"/>
              <a:t>: "3 </a:t>
            </a:r>
            <a:r>
              <a:rPr lang="en-US" sz="2000" dirty="0" err="1"/>
              <a:t>gündür</a:t>
            </a:r>
            <a:r>
              <a:rPr lang="en-US" sz="2000" dirty="0"/>
              <a:t> </a:t>
            </a:r>
            <a:r>
              <a:rPr lang="en-US" sz="2000" dirty="0" err="1"/>
              <a:t>balgamım</a:t>
            </a:r>
            <a:r>
              <a:rPr lang="en-US" sz="2000" dirty="0"/>
              <a:t> </a:t>
            </a:r>
            <a:r>
              <a:rPr lang="en-US" sz="2000" dirty="0" err="1"/>
              <a:t>koyulaştı</a:t>
            </a:r>
            <a:r>
              <a:rPr lang="en-US" sz="2000" dirty="0"/>
              <a:t>, </a:t>
            </a:r>
            <a:r>
              <a:rPr lang="en-US" sz="2000" dirty="0" err="1"/>
              <a:t>öksürüğüm</a:t>
            </a:r>
            <a:r>
              <a:rPr lang="en-US" sz="2000" dirty="0"/>
              <a:t> </a:t>
            </a:r>
            <a:r>
              <a:rPr lang="en-US" sz="2000" dirty="0" err="1"/>
              <a:t>arttı</a:t>
            </a:r>
            <a:r>
              <a:rPr lang="en-US" sz="2000" dirty="0"/>
              <a:t>, </a:t>
            </a:r>
            <a:r>
              <a:rPr lang="en-US" sz="2000" dirty="0" err="1"/>
              <a:t>nefes</a:t>
            </a:r>
            <a:r>
              <a:rPr lang="en-US" sz="2000" dirty="0"/>
              <a:t> </a:t>
            </a:r>
            <a:r>
              <a:rPr lang="en-US" sz="2000" dirty="0" err="1"/>
              <a:t>darlığım</a:t>
            </a:r>
            <a:r>
              <a:rPr lang="en-US" sz="2000" dirty="0"/>
              <a:t> </a:t>
            </a:r>
            <a:r>
              <a:rPr lang="en-US" sz="2000" dirty="0" err="1"/>
              <a:t>eskisinden</a:t>
            </a:r>
            <a:r>
              <a:rPr lang="en-US" sz="2000" dirty="0"/>
              <a:t> </a:t>
            </a:r>
            <a:r>
              <a:rPr lang="en-US" sz="2000" dirty="0" err="1"/>
              <a:t>biraz</a:t>
            </a:r>
            <a:r>
              <a:rPr lang="en-US" sz="2000" dirty="0"/>
              <a:t> </a:t>
            </a:r>
            <a:r>
              <a:rPr lang="en-US" sz="2000" dirty="0" err="1"/>
              <a:t>fazla</a:t>
            </a:r>
            <a:r>
              <a:rPr lang="en-US" sz="2000" dirty="0"/>
              <a:t>." </a:t>
            </a:r>
            <a:r>
              <a:rPr lang="en-US" sz="2000" dirty="0" err="1"/>
              <a:t>Ateş</a:t>
            </a:r>
            <a:r>
              <a:rPr lang="en-US" sz="2000" dirty="0"/>
              <a:t> </a:t>
            </a:r>
            <a:r>
              <a:rPr lang="en-US" sz="2000" dirty="0" err="1"/>
              <a:t>tarif</a:t>
            </a:r>
            <a:r>
              <a:rPr lang="en-US" sz="2000" dirty="0"/>
              <a:t> </a:t>
            </a:r>
            <a:r>
              <a:rPr lang="en-US" sz="2000" dirty="0" err="1"/>
              <a:t>etmiyor</a:t>
            </a:r>
            <a:r>
              <a:rPr lang="en-US" sz="2000" dirty="0"/>
              <a:t>, </a:t>
            </a:r>
            <a:r>
              <a:rPr lang="en-US" sz="2000" dirty="0" err="1"/>
              <a:t>halsizlik</a:t>
            </a:r>
            <a:r>
              <a:rPr lang="en-US" sz="2000" dirty="0"/>
              <a:t> </a:t>
            </a:r>
            <a:r>
              <a:rPr lang="en-US" sz="2000" dirty="0" err="1"/>
              <a:t>var</a:t>
            </a:r>
            <a:r>
              <a:rPr lang="en-US" sz="2000" dirty="0"/>
              <a:t> </a:t>
            </a:r>
            <a:r>
              <a:rPr lang="en-US" sz="2000" dirty="0" err="1"/>
              <a:t>ama</a:t>
            </a:r>
            <a:r>
              <a:rPr lang="en-US" sz="2000" dirty="0"/>
              <a:t> </a:t>
            </a:r>
            <a:r>
              <a:rPr lang="en-US" sz="2000" dirty="0" err="1"/>
              <a:t>yatağa</a:t>
            </a:r>
            <a:r>
              <a:rPr lang="en-US" sz="2000" dirty="0"/>
              <a:t> </a:t>
            </a:r>
            <a:r>
              <a:rPr lang="en-US" sz="2000" dirty="0" err="1"/>
              <a:t>yatacak</a:t>
            </a:r>
            <a:r>
              <a:rPr lang="en-US" sz="2000" dirty="0"/>
              <a:t> </a:t>
            </a:r>
            <a:r>
              <a:rPr lang="en-US" sz="2000" dirty="0" err="1"/>
              <a:t>kadar</a:t>
            </a:r>
            <a:r>
              <a:rPr lang="en-US" sz="2000" dirty="0"/>
              <a:t> </a:t>
            </a:r>
            <a:r>
              <a:rPr lang="en-US" sz="2000" dirty="0" err="1"/>
              <a:t>değil</a:t>
            </a:r>
            <a:r>
              <a:rPr lang="en-US" sz="2000" dirty="0"/>
              <a:t>. </a:t>
            </a:r>
            <a:r>
              <a:rPr lang="en-US" sz="2000" dirty="0" err="1"/>
              <a:t>Yemek</a:t>
            </a:r>
            <a:r>
              <a:rPr lang="en-US" sz="2000" dirty="0"/>
              <a:t> </a:t>
            </a:r>
            <a:r>
              <a:rPr lang="en-US" sz="2000" dirty="0" err="1"/>
              <a:t>yiyebiliyor</a:t>
            </a:r>
            <a:r>
              <a:rPr lang="en-US" sz="2000" dirty="0"/>
              <a:t>, </a:t>
            </a:r>
            <a:r>
              <a:rPr lang="en-US" sz="2000" dirty="0" err="1"/>
              <a:t>evde</a:t>
            </a:r>
            <a:r>
              <a:rPr lang="en-US" sz="2000" dirty="0"/>
              <a:t> </a:t>
            </a:r>
            <a:r>
              <a:rPr lang="en-US" sz="2000" dirty="0" err="1"/>
              <a:t>günlük</a:t>
            </a:r>
            <a:r>
              <a:rPr lang="en-US" sz="2000" dirty="0"/>
              <a:t> </a:t>
            </a:r>
            <a:r>
              <a:rPr lang="en-US" sz="2000" dirty="0" err="1"/>
              <a:t>işlerini</a:t>
            </a:r>
            <a:r>
              <a:rPr lang="en-US" sz="2000" dirty="0"/>
              <a:t> </a:t>
            </a:r>
            <a:r>
              <a:rPr lang="en-US" sz="2000" dirty="0" err="1"/>
              <a:t>yapabiliyor</a:t>
            </a:r>
            <a:r>
              <a:rPr lang="en-US" sz="2000" dirty="0"/>
              <a:t>. </a:t>
            </a:r>
            <a:r>
              <a:rPr lang="en-US" sz="2000" dirty="0" err="1"/>
              <a:t>Geceleri</a:t>
            </a:r>
            <a:r>
              <a:rPr lang="en-US" sz="2000" dirty="0"/>
              <a:t> </a:t>
            </a:r>
            <a:r>
              <a:rPr lang="en-US" sz="2000" dirty="0" err="1"/>
              <a:t>ortopne</a:t>
            </a:r>
            <a:r>
              <a:rPr lang="en-US" sz="2000" dirty="0"/>
              <a:t> </a:t>
            </a:r>
            <a:r>
              <a:rPr lang="en-US" sz="2000" dirty="0" err="1"/>
              <a:t>ve</a:t>
            </a:r>
            <a:r>
              <a:rPr lang="en-US" sz="2000" dirty="0"/>
              <a:t> PND </a:t>
            </a:r>
            <a:r>
              <a:rPr lang="en-US" sz="2000" dirty="0" err="1"/>
              <a:t>yok</a:t>
            </a:r>
            <a:r>
              <a:rPr lang="en-US" sz="2000" dirty="0"/>
              <a:t>.</a:t>
            </a:r>
            <a:endParaRPr lang="tr-TR" sz="2000" dirty="0"/>
          </a:p>
          <a:p>
            <a:r>
              <a:rPr lang="en-US" sz="2000" dirty="0" err="1"/>
              <a:t>Özgeçmiş</a:t>
            </a:r>
            <a:r>
              <a:rPr lang="en-US" sz="2000" dirty="0"/>
              <a:t>: KOAH (GOLD 2, </a:t>
            </a:r>
            <a:r>
              <a:rPr lang="en-US" sz="2000" dirty="0" err="1"/>
              <a:t>Grup</a:t>
            </a:r>
            <a:r>
              <a:rPr lang="en-US" sz="2000" dirty="0"/>
              <a:t> B </a:t>
            </a:r>
            <a:r>
              <a:rPr lang="en-US" sz="2000" dirty="0" err="1"/>
              <a:t>daha</a:t>
            </a:r>
            <a:r>
              <a:rPr lang="en-US" sz="2000" dirty="0"/>
              <a:t> </a:t>
            </a:r>
            <a:r>
              <a:rPr lang="en-US" sz="2000" dirty="0" err="1"/>
              <a:t>önce</a:t>
            </a:r>
            <a:r>
              <a:rPr lang="en-US" sz="2000" dirty="0"/>
              <a:t> </a:t>
            </a:r>
            <a:r>
              <a:rPr lang="en-US" sz="2000" dirty="0" err="1"/>
              <a:t>belirlenmiş</a:t>
            </a:r>
            <a:r>
              <a:rPr lang="en-US" sz="2000" dirty="0"/>
              <a:t>), HT, BPH. </a:t>
            </a:r>
            <a:r>
              <a:rPr lang="en-US" sz="2000" dirty="0" err="1"/>
              <a:t>İlaçları</a:t>
            </a:r>
            <a:r>
              <a:rPr lang="en-US" sz="2000" dirty="0"/>
              <a:t>: </a:t>
            </a:r>
            <a:r>
              <a:rPr lang="en-US" sz="2000" dirty="0" err="1"/>
              <a:t>tiotropium</a:t>
            </a:r>
            <a:r>
              <a:rPr lang="en-US" sz="2000" dirty="0"/>
              <a:t>/</a:t>
            </a:r>
            <a:r>
              <a:rPr lang="en-US" sz="2000" dirty="0" err="1"/>
              <a:t>olodaterol</a:t>
            </a:r>
            <a:r>
              <a:rPr lang="en-US" sz="2000" dirty="0"/>
              <a:t> </a:t>
            </a:r>
            <a:r>
              <a:rPr lang="en-US" sz="2000" dirty="0" err="1"/>
              <a:t>günde</a:t>
            </a:r>
            <a:r>
              <a:rPr lang="en-US" sz="2000" dirty="0"/>
              <a:t> 1, salbutamol </a:t>
            </a:r>
            <a:r>
              <a:rPr lang="en-US" sz="2000" dirty="0" err="1"/>
              <a:t>gerektiğinde</a:t>
            </a:r>
            <a:r>
              <a:rPr lang="en-US" sz="2000" dirty="0"/>
              <a:t>, perindopril 5 mg, </a:t>
            </a:r>
            <a:r>
              <a:rPr lang="en-US" sz="2000" dirty="0" err="1"/>
              <a:t>tamsulosin</a:t>
            </a:r>
            <a:r>
              <a:rPr lang="en-US" sz="2000" dirty="0"/>
              <a:t> 0.4 mg. Son 1 </a:t>
            </a:r>
            <a:r>
              <a:rPr lang="en-US" sz="2000" dirty="0" err="1"/>
              <a:t>yılda</a:t>
            </a:r>
            <a:r>
              <a:rPr lang="en-US" sz="2000" dirty="0"/>
              <a:t> </a:t>
            </a:r>
            <a:r>
              <a:rPr lang="en-US" sz="2000" dirty="0" err="1"/>
              <a:t>bir</a:t>
            </a:r>
            <a:r>
              <a:rPr lang="en-US" sz="2000" dirty="0"/>
              <a:t> </a:t>
            </a:r>
            <a:r>
              <a:rPr lang="en-US" sz="2000" dirty="0" err="1"/>
              <a:t>kez</a:t>
            </a:r>
            <a:r>
              <a:rPr lang="en-US" sz="2000" dirty="0"/>
              <a:t> "</a:t>
            </a:r>
            <a:r>
              <a:rPr lang="en-US" sz="2000" dirty="0" err="1"/>
              <a:t>şiddetli</a:t>
            </a:r>
            <a:r>
              <a:rPr lang="en-US" sz="2000" dirty="0"/>
              <a:t> </a:t>
            </a:r>
            <a:r>
              <a:rPr lang="en-US" sz="2000" dirty="0" err="1"/>
              <a:t>soğuk</a:t>
            </a:r>
            <a:r>
              <a:rPr lang="en-US" sz="2000" dirty="0"/>
              <a:t> </a:t>
            </a:r>
            <a:r>
              <a:rPr lang="en-US" sz="2000" dirty="0" err="1"/>
              <a:t>algınlığı</a:t>
            </a:r>
            <a:r>
              <a:rPr lang="en-US" sz="2000" dirty="0"/>
              <a:t>" </a:t>
            </a:r>
            <a:r>
              <a:rPr lang="en-US" sz="2000" dirty="0" err="1"/>
              <a:t>demiş</a:t>
            </a:r>
            <a:r>
              <a:rPr lang="en-US" sz="2000" dirty="0"/>
              <a:t>, </a:t>
            </a:r>
            <a:r>
              <a:rPr lang="en-US" sz="2000" dirty="0" err="1"/>
              <a:t>evde</a:t>
            </a:r>
            <a:r>
              <a:rPr lang="en-US" sz="2000" dirty="0"/>
              <a:t> </a:t>
            </a:r>
            <a:r>
              <a:rPr lang="en-US" sz="2000" dirty="0" err="1"/>
              <a:t>antitusif</a:t>
            </a:r>
            <a:r>
              <a:rPr lang="en-US" sz="2000" dirty="0"/>
              <a:t> </a:t>
            </a:r>
            <a:r>
              <a:rPr lang="en-US" sz="2000" dirty="0" err="1"/>
              <a:t>kullanmış</a:t>
            </a:r>
            <a:r>
              <a:rPr lang="en-US" sz="2000" dirty="0"/>
              <a:t>, </a:t>
            </a:r>
            <a:r>
              <a:rPr lang="en-US" sz="2000" dirty="0" err="1"/>
              <a:t>hekime</a:t>
            </a:r>
            <a:r>
              <a:rPr lang="en-US" sz="2000" dirty="0"/>
              <a:t> </a:t>
            </a:r>
            <a:r>
              <a:rPr lang="en-US" sz="2000" dirty="0" err="1"/>
              <a:t>başvurmamış</a:t>
            </a:r>
            <a:r>
              <a:rPr lang="en-US" sz="2000" dirty="0"/>
              <a:t>.</a:t>
            </a:r>
            <a:endParaRPr lang="tr-TR" sz="2000" dirty="0"/>
          </a:p>
          <a:p>
            <a:r>
              <a:rPr lang="en-US" sz="2000" dirty="0" err="1"/>
              <a:t>Alışkanlıklar</a:t>
            </a:r>
            <a:r>
              <a:rPr lang="en-US" sz="2000" dirty="0"/>
              <a:t>: 40 </a:t>
            </a:r>
            <a:r>
              <a:rPr lang="en-US" sz="2000" dirty="0" err="1"/>
              <a:t>paket-yıl</a:t>
            </a:r>
            <a:r>
              <a:rPr lang="en-US" sz="2000" dirty="0"/>
              <a:t> </a:t>
            </a:r>
            <a:r>
              <a:rPr lang="en-US" sz="2000" dirty="0" err="1"/>
              <a:t>sigara</a:t>
            </a:r>
            <a:r>
              <a:rPr lang="en-US" sz="2000" dirty="0"/>
              <a:t>, 2 </a:t>
            </a:r>
            <a:r>
              <a:rPr lang="en-US" sz="2000" dirty="0" err="1"/>
              <a:t>yıl</a:t>
            </a:r>
            <a:r>
              <a:rPr lang="en-US" sz="2000" dirty="0"/>
              <a:t> </a:t>
            </a:r>
            <a:r>
              <a:rPr lang="en-US" sz="2000" dirty="0" err="1"/>
              <a:t>önce</a:t>
            </a:r>
            <a:r>
              <a:rPr lang="en-US" sz="2000" dirty="0"/>
              <a:t> </a:t>
            </a:r>
            <a:r>
              <a:rPr lang="en-US" sz="2000" dirty="0" err="1"/>
              <a:t>bıraktı</a:t>
            </a:r>
            <a:r>
              <a:rPr lang="en-US" sz="2000" dirty="0"/>
              <a:t>. </a:t>
            </a:r>
            <a:r>
              <a:rPr lang="en-US" sz="2000" dirty="0" err="1"/>
              <a:t>Alkol</a:t>
            </a:r>
            <a:r>
              <a:rPr lang="en-US" sz="2000" dirty="0"/>
              <a:t> </a:t>
            </a:r>
            <a:r>
              <a:rPr lang="en-US" sz="2000" dirty="0" err="1"/>
              <a:t>yok</a:t>
            </a:r>
            <a:r>
              <a:rPr lang="en-US" sz="2000" dirty="0"/>
              <a:t>.</a:t>
            </a:r>
            <a:endParaRPr lang="tr-TR" sz="2000" dirty="0"/>
          </a:p>
          <a:p>
            <a:endParaRPr lang="tr-TR"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lstStyle/>
          <a:p>
            <a:r>
              <a:rPr lang="tr-TR" b="1" dirty="0" smtClean="0"/>
              <a:t>VAKA 3</a:t>
            </a:r>
            <a:endParaRPr lang="tr-TR" b="1" dirty="0"/>
          </a:p>
        </p:txBody>
      </p:sp>
    </p:spTree>
    <p:extLst>
      <p:ext uri="{BB962C8B-B14F-4D97-AF65-F5344CB8AC3E}">
        <p14:creationId xmlns:p14="http://schemas.microsoft.com/office/powerpoint/2010/main" val="4208047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dirty="0" err="1"/>
              <a:t>Genel</a:t>
            </a:r>
            <a:r>
              <a:rPr lang="en-US" sz="2000" dirty="0"/>
              <a:t> durum </a:t>
            </a:r>
            <a:r>
              <a:rPr lang="en-US" sz="2000" dirty="0" err="1"/>
              <a:t>iyi</a:t>
            </a:r>
            <a:r>
              <a:rPr lang="en-US" sz="2000" dirty="0"/>
              <a:t>, </a:t>
            </a:r>
            <a:r>
              <a:rPr lang="en-US" sz="2000" dirty="0" err="1"/>
              <a:t>konuşurken</a:t>
            </a:r>
            <a:r>
              <a:rPr lang="en-US" sz="2000" dirty="0"/>
              <a:t> </a:t>
            </a:r>
            <a:r>
              <a:rPr lang="en-US" sz="2000" dirty="0" err="1" smtClean="0"/>
              <a:t>nefes</a:t>
            </a:r>
            <a:r>
              <a:rPr lang="tr-TR" sz="2000" dirty="0" smtClean="0"/>
              <a:t> darlığı</a:t>
            </a:r>
            <a:r>
              <a:rPr lang="en-US" sz="2000" dirty="0" smtClean="0"/>
              <a:t> </a:t>
            </a:r>
            <a:r>
              <a:rPr lang="en-US" sz="2000" dirty="0" err="1"/>
              <a:t>yok</a:t>
            </a:r>
            <a:r>
              <a:rPr lang="en-US" sz="2000" dirty="0"/>
              <a:t>. KB: 130/80, </a:t>
            </a:r>
            <a:r>
              <a:rPr lang="en-US" sz="2000" dirty="0" err="1"/>
              <a:t>nabız</a:t>
            </a:r>
            <a:r>
              <a:rPr lang="en-US" sz="2000" dirty="0"/>
              <a:t> 90/</a:t>
            </a:r>
            <a:r>
              <a:rPr lang="en-US" sz="2000" dirty="0" err="1"/>
              <a:t>dk</a:t>
            </a:r>
            <a:r>
              <a:rPr lang="en-US" sz="2000" dirty="0"/>
              <a:t>, SS 19/</a:t>
            </a:r>
            <a:r>
              <a:rPr lang="en-US" sz="2000" dirty="0" err="1"/>
              <a:t>dk</a:t>
            </a:r>
            <a:r>
              <a:rPr lang="en-US" sz="2000" dirty="0"/>
              <a:t>, </a:t>
            </a:r>
            <a:r>
              <a:rPr lang="en-US" sz="2000" dirty="0" err="1"/>
              <a:t>ateş</a:t>
            </a:r>
            <a:r>
              <a:rPr lang="en-US" sz="2000" dirty="0"/>
              <a:t> 36.8, </a:t>
            </a:r>
            <a:r>
              <a:rPr lang="en-US" sz="2000" dirty="0" err="1"/>
              <a:t>SpO</a:t>
            </a:r>
            <a:r>
              <a:rPr lang="en-US" sz="2000" dirty="0"/>
              <a:t>₂ </a:t>
            </a:r>
            <a:r>
              <a:rPr lang="en-US" sz="2000" dirty="0" err="1"/>
              <a:t>oda</a:t>
            </a:r>
            <a:r>
              <a:rPr lang="en-US" sz="2000" dirty="0"/>
              <a:t> </a:t>
            </a:r>
            <a:r>
              <a:rPr lang="en-US" sz="2000" dirty="0" err="1" smtClean="0"/>
              <a:t>havas</a:t>
            </a:r>
            <a:r>
              <a:rPr lang="tr-TR" sz="2000" dirty="0" smtClean="0"/>
              <a:t>ı</a:t>
            </a:r>
            <a:r>
              <a:rPr lang="en-US" sz="2000" dirty="0" err="1" smtClean="0"/>
              <a:t>nda</a:t>
            </a:r>
            <a:r>
              <a:rPr lang="en-US" sz="2000" dirty="0" smtClean="0"/>
              <a:t> </a:t>
            </a:r>
            <a:r>
              <a:rPr lang="en-US" sz="2000" dirty="0"/>
              <a:t>%94 (</a:t>
            </a:r>
            <a:r>
              <a:rPr lang="en-US" sz="2000" dirty="0" err="1"/>
              <a:t>önceki</a:t>
            </a:r>
            <a:r>
              <a:rPr lang="en-US" sz="2000" dirty="0"/>
              <a:t> </a:t>
            </a:r>
            <a:r>
              <a:rPr lang="en-US" sz="2000" dirty="0" err="1"/>
              <a:t>ölçümlerinde</a:t>
            </a:r>
            <a:r>
              <a:rPr lang="en-US" sz="2000" dirty="0"/>
              <a:t> %94-95).</a:t>
            </a:r>
            <a:endParaRPr lang="tr-TR" sz="2000" dirty="0"/>
          </a:p>
          <a:p>
            <a:r>
              <a:rPr lang="en-US" sz="2000" dirty="0" err="1"/>
              <a:t>Toraks</a:t>
            </a:r>
            <a:r>
              <a:rPr lang="en-US" sz="2000" dirty="0"/>
              <a:t>: </a:t>
            </a:r>
            <a:r>
              <a:rPr lang="en-US" sz="2000" dirty="0" err="1"/>
              <a:t>Ekspiryum</a:t>
            </a:r>
            <a:r>
              <a:rPr lang="en-US" sz="2000" dirty="0"/>
              <a:t> </a:t>
            </a:r>
            <a:r>
              <a:rPr lang="en-US" sz="2000" dirty="0" err="1"/>
              <a:t>uzamış</a:t>
            </a:r>
            <a:r>
              <a:rPr lang="en-US" sz="2000" dirty="0"/>
              <a:t>, her </a:t>
            </a:r>
            <a:r>
              <a:rPr lang="en-US" sz="2000" dirty="0" err="1"/>
              <a:t>iki</a:t>
            </a:r>
            <a:r>
              <a:rPr lang="en-US" sz="2000" dirty="0"/>
              <a:t> </a:t>
            </a:r>
            <a:r>
              <a:rPr lang="en-US" sz="2000" dirty="0" err="1"/>
              <a:t>bazalde</a:t>
            </a:r>
            <a:r>
              <a:rPr lang="en-US" sz="2000" dirty="0"/>
              <a:t> </a:t>
            </a:r>
            <a:r>
              <a:rPr lang="en-US" sz="2000" dirty="0" err="1"/>
              <a:t>hafif</a:t>
            </a:r>
            <a:r>
              <a:rPr lang="en-US" sz="2000" dirty="0"/>
              <a:t> </a:t>
            </a:r>
            <a:r>
              <a:rPr lang="en-US" sz="2000" dirty="0" err="1"/>
              <a:t>ronkus</a:t>
            </a:r>
            <a:r>
              <a:rPr lang="en-US" sz="2000" dirty="0"/>
              <a:t>, </a:t>
            </a:r>
            <a:r>
              <a:rPr lang="en-US" sz="2000" dirty="0" err="1"/>
              <a:t>ral</a:t>
            </a:r>
            <a:r>
              <a:rPr lang="en-US" sz="2000" dirty="0"/>
              <a:t> </a:t>
            </a:r>
            <a:r>
              <a:rPr lang="en-US" sz="2000" dirty="0" err="1"/>
              <a:t>yok</a:t>
            </a:r>
            <a:r>
              <a:rPr lang="en-US" sz="2000" dirty="0"/>
              <a:t>. </a:t>
            </a:r>
            <a:r>
              <a:rPr lang="en-US" sz="2000" dirty="0" err="1"/>
              <a:t>Konsolidasyon</a:t>
            </a:r>
            <a:r>
              <a:rPr lang="en-US" sz="2000" dirty="0"/>
              <a:t> </a:t>
            </a:r>
            <a:r>
              <a:rPr lang="en-US" sz="2000" dirty="0" err="1"/>
              <a:t>bulgusu</a:t>
            </a:r>
            <a:r>
              <a:rPr lang="en-US" sz="2000" dirty="0"/>
              <a:t> </a:t>
            </a:r>
            <a:r>
              <a:rPr lang="en-US" sz="2000" dirty="0" err="1"/>
              <a:t>yok</a:t>
            </a:r>
            <a:r>
              <a:rPr lang="en-US" sz="2000" dirty="0"/>
              <a:t>. KVS: S1-S2 </a:t>
            </a:r>
            <a:r>
              <a:rPr lang="en-US" sz="2000" dirty="0" err="1"/>
              <a:t>doğal</a:t>
            </a:r>
            <a:r>
              <a:rPr lang="en-US" sz="2000" dirty="0"/>
              <a:t>. </a:t>
            </a:r>
            <a:r>
              <a:rPr lang="en-US" sz="2000" dirty="0" err="1"/>
              <a:t>Periferik</a:t>
            </a:r>
            <a:r>
              <a:rPr lang="en-US" sz="2000" dirty="0"/>
              <a:t> </a:t>
            </a:r>
            <a:r>
              <a:rPr lang="en-US" sz="2000" dirty="0" err="1"/>
              <a:t>ödem</a:t>
            </a:r>
            <a:r>
              <a:rPr lang="en-US" sz="2000" dirty="0"/>
              <a:t> </a:t>
            </a:r>
            <a:r>
              <a:rPr lang="en-US" sz="2000" dirty="0" err="1"/>
              <a:t>yok</a:t>
            </a:r>
            <a:r>
              <a:rPr lang="en-US" sz="2000" dirty="0"/>
              <a:t>.</a:t>
            </a:r>
            <a:endParaRPr lang="tr-TR" sz="2000" dirty="0"/>
          </a:p>
          <a:p>
            <a:endParaRPr lang="tr-TR"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720757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sz="2000" dirty="0" err="1"/>
              <a:t>Adım</a:t>
            </a:r>
            <a:r>
              <a:rPr lang="en-US" sz="2000" dirty="0"/>
              <a:t> 1: Bu </a:t>
            </a:r>
            <a:r>
              <a:rPr lang="en-US" sz="2000" dirty="0" err="1"/>
              <a:t>bir</a:t>
            </a:r>
            <a:r>
              <a:rPr lang="en-US" sz="2000" dirty="0"/>
              <a:t> </a:t>
            </a:r>
            <a:r>
              <a:rPr lang="en-US" sz="2000" dirty="0" err="1"/>
              <a:t>alevlenme</a:t>
            </a:r>
            <a:r>
              <a:rPr lang="en-US" sz="2000" dirty="0"/>
              <a:t> mi? &lt;14 </a:t>
            </a:r>
            <a:r>
              <a:rPr lang="en-US" sz="2000" dirty="0" err="1"/>
              <a:t>günde</a:t>
            </a:r>
            <a:r>
              <a:rPr lang="en-US" sz="2000" dirty="0"/>
              <a:t> </a:t>
            </a:r>
            <a:r>
              <a:rPr lang="en-US" sz="2000" dirty="0" err="1"/>
              <a:t>başlamış</a:t>
            </a:r>
            <a:r>
              <a:rPr lang="en-US" sz="2000" dirty="0"/>
              <a:t> </a:t>
            </a:r>
            <a:r>
              <a:rPr lang="en-US" sz="2000" dirty="0" err="1"/>
              <a:t>dispne+balgam</a:t>
            </a:r>
            <a:r>
              <a:rPr lang="en-US" sz="2000" dirty="0"/>
              <a:t> </a:t>
            </a:r>
            <a:r>
              <a:rPr lang="en-US" sz="2000" dirty="0" err="1"/>
              <a:t>artışı+öksürük</a:t>
            </a:r>
            <a:r>
              <a:rPr lang="en-US" sz="2000" dirty="0"/>
              <a:t> </a:t>
            </a:r>
            <a:r>
              <a:rPr lang="en-US" sz="2000" dirty="0" err="1"/>
              <a:t>artışı</a:t>
            </a:r>
            <a:r>
              <a:rPr lang="en-US" sz="2000" dirty="0"/>
              <a:t> → EVET, </a:t>
            </a:r>
            <a:r>
              <a:rPr lang="en-US" sz="2000" dirty="0" err="1"/>
              <a:t>alevlenme</a:t>
            </a:r>
            <a:r>
              <a:rPr lang="en-US" sz="2000" dirty="0"/>
              <a:t>.</a:t>
            </a:r>
            <a:endParaRPr lang="tr-TR" sz="2000" dirty="0"/>
          </a:p>
          <a:p>
            <a:pPr lvl="0"/>
            <a:r>
              <a:rPr lang="en-US" sz="2000" dirty="0" err="1"/>
              <a:t>Adım</a:t>
            </a:r>
            <a:r>
              <a:rPr lang="en-US" sz="2000" dirty="0"/>
              <a:t> 2: </a:t>
            </a:r>
            <a:r>
              <a:rPr lang="en-US" sz="2000" dirty="0" err="1"/>
              <a:t>Şiddet</a:t>
            </a:r>
            <a:r>
              <a:rPr lang="en-US" sz="2000" dirty="0"/>
              <a:t> — </a:t>
            </a:r>
            <a:r>
              <a:rPr lang="en-US" sz="2000" dirty="0" err="1"/>
              <a:t>Anthonisen</a:t>
            </a:r>
            <a:r>
              <a:rPr lang="en-US" sz="2000" dirty="0"/>
              <a:t> </a:t>
            </a:r>
            <a:r>
              <a:rPr lang="en-US" sz="2000" dirty="0" err="1"/>
              <a:t>kriterleri</a:t>
            </a:r>
            <a:r>
              <a:rPr lang="en-US" sz="2000" dirty="0"/>
              <a:t>: </a:t>
            </a:r>
            <a:r>
              <a:rPr lang="en-US" sz="2000" dirty="0" err="1"/>
              <a:t>dispne</a:t>
            </a:r>
            <a:r>
              <a:rPr lang="en-US" sz="2000" dirty="0"/>
              <a:t> </a:t>
            </a:r>
            <a:r>
              <a:rPr lang="en-US" sz="2000" dirty="0" err="1"/>
              <a:t>artışı</a:t>
            </a:r>
            <a:r>
              <a:rPr lang="en-US" sz="2000" dirty="0"/>
              <a:t> (+), </a:t>
            </a:r>
            <a:r>
              <a:rPr lang="en-US" sz="2000" dirty="0" err="1"/>
              <a:t>balgam</a:t>
            </a:r>
            <a:r>
              <a:rPr lang="en-US" sz="2000" dirty="0"/>
              <a:t> </a:t>
            </a:r>
            <a:r>
              <a:rPr lang="en-US" sz="2000" dirty="0" err="1"/>
              <a:t>volüm</a:t>
            </a:r>
            <a:r>
              <a:rPr lang="en-US" sz="2000" dirty="0"/>
              <a:t> </a:t>
            </a:r>
            <a:r>
              <a:rPr lang="en-US" sz="2000" dirty="0" err="1"/>
              <a:t>artışı</a:t>
            </a:r>
            <a:r>
              <a:rPr lang="en-US" sz="2000" dirty="0"/>
              <a:t> (+), </a:t>
            </a:r>
            <a:r>
              <a:rPr lang="en-US" sz="2000" dirty="0" err="1"/>
              <a:t>pürülans</a:t>
            </a:r>
            <a:r>
              <a:rPr lang="en-US" sz="2000" dirty="0"/>
              <a:t> (+, </a:t>
            </a:r>
            <a:r>
              <a:rPr lang="en-US" sz="2000" dirty="0" err="1"/>
              <a:t>balgamın</a:t>
            </a:r>
            <a:r>
              <a:rPr lang="en-US" sz="2000" dirty="0"/>
              <a:t> </a:t>
            </a:r>
            <a:r>
              <a:rPr lang="en-US" sz="2000" dirty="0" err="1"/>
              <a:t>koyulaşması</a:t>
            </a:r>
            <a:r>
              <a:rPr lang="en-US" sz="2000" dirty="0"/>
              <a:t>) → 3/3 </a:t>
            </a:r>
            <a:r>
              <a:rPr lang="en-US" sz="2000" dirty="0" err="1"/>
              <a:t>kriter</a:t>
            </a:r>
            <a:r>
              <a:rPr lang="en-US" sz="2000" dirty="0"/>
              <a:t>; </a:t>
            </a:r>
            <a:r>
              <a:rPr lang="en-US" sz="2000" dirty="0" err="1"/>
              <a:t>ancak</a:t>
            </a:r>
            <a:r>
              <a:rPr lang="en-US" sz="2000" dirty="0"/>
              <a:t> vital </a:t>
            </a:r>
            <a:r>
              <a:rPr lang="en-US" sz="2000" dirty="0" err="1"/>
              <a:t>bulgular</a:t>
            </a:r>
            <a:r>
              <a:rPr lang="en-US" sz="2000" dirty="0"/>
              <a:t> </a:t>
            </a:r>
            <a:r>
              <a:rPr lang="en-US" sz="2000" dirty="0" err="1"/>
              <a:t>stabil</a:t>
            </a:r>
            <a:r>
              <a:rPr lang="en-US" sz="2000" dirty="0"/>
              <a:t>, </a:t>
            </a:r>
            <a:r>
              <a:rPr lang="en-US" sz="2000" dirty="0" err="1"/>
              <a:t>oksijenizasyon</a:t>
            </a:r>
            <a:r>
              <a:rPr lang="en-US" sz="2000" dirty="0"/>
              <a:t> </a:t>
            </a:r>
            <a:r>
              <a:rPr lang="en-US" sz="2000" dirty="0" err="1"/>
              <a:t>stabil</a:t>
            </a:r>
            <a:r>
              <a:rPr lang="en-US" sz="2000" dirty="0"/>
              <a:t>, </a:t>
            </a:r>
            <a:r>
              <a:rPr lang="en-US" sz="2000" dirty="0" err="1"/>
              <a:t>sistemik</a:t>
            </a:r>
            <a:r>
              <a:rPr lang="en-US" sz="2000" dirty="0"/>
              <a:t> </a:t>
            </a:r>
            <a:r>
              <a:rPr lang="en-US" sz="2000" dirty="0" err="1"/>
              <a:t>hastalık</a:t>
            </a:r>
            <a:r>
              <a:rPr lang="en-US" sz="2000" dirty="0"/>
              <a:t> </a:t>
            </a:r>
            <a:r>
              <a:rPr lang="en-US" sz="2000" dirty="0" err="1"/>
              <a:t>yok</a:t>
            </a:r>
            <a:r>
              <a:rPr lang="en-US" sz="2000" dirty="0"/>
              <a:t> → Roma </a:t>
            </a:r>
            <a:r>
              <a:rPr lang="en-US" sz="2000" dirty="0" err="1"/>
              <a:t>sınıflamasına</a:t>
            </a:r>
            <a:r>
              <a:rPr lang="en-US" sz="2000" dirty="0"/>
              <a:t> </a:t>
            </a:r>
            <a:r>
              <a:rPr lang="en-US" sz="2000" dirty="0" err="1"/>
              <a:t>göre</a:t>
            </a:r>
            <a:r>
              <a:rPr lang="en-US" sz="2000" dirty="0"/>
              <a:t> HAFİF.</a:t>
            </a:r>
            <a:endParaRPr lang="tr-TR" sz="2000" dirty="0"/>
          </a:p>
          <a:p>
            <a:endParaRPr lang="tr-TR"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843055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000" dirty="0" err="1"/>
              <a:t>Adım</a:t>
            </a:r>
            <a:r>
              <a:rPr lang="en-US" sz="2000" dirty="0"/>
              <a:t> 3: </a:t>
            </a:r>
            <a:r>
              <a:rPr lang="en-US" sz="2000" dirty="0" err="1"/>
              <a:t>Sahte</a:t>
            </a:r>
            <a:r>
              <a:rPr lang="en-US" sz="2000" dirty="0"/>
              <a:t> </a:t>
            </a:r>
            <a:r>
              <a:rPr lang="en-US" sz="2000" dirty="0" err="1"/>
              <a:t>alevlenme</a:t>
            </a:r>
            <a:r>
              <a:rPr lang="en-US" sz="2000" dirty="0"/>
              <a:t> </a:t>
            </a:r>
            <a:r>
              <a:rPr lang="en-US" sz="2000" dirty="0" err="1"/>
              <a:t>dışlama</a:t>
            </a:r>
            <a:r>
              <a:rPr lang="en-US" sz="2000" dirty="0"/>
              <a:t> — </a:t>
            </a:r>
            <a:r>
              <a:rPr lang="en-US" sz="2000" dirty="0" err="1"/>
              <a:t>Akciğer</a:t>
            </a:r>
            <a:r>
              <a:rPr lang="en-US" sz="2000" dirty="0"/>
              <a:t> </a:t>
            </a:r>
            <a:r>
              <a:rPr lang="en-US" sz="2000" dirty="0" err="1"/>
              <a:t>grafisi</a:t>
            </a:r>
            <a:r>
              <a:rPr lang="en-US" sz="2000" dirty="0"/>
              <a:t> (</a:t>
            </a:r>
            <a:r>
              <a:rPr lang="en-US" sz="2000" dirty="0" err="1"/>
              <a:t>pnömoni</a:t>
            </a:r>
            <a:r>
              <a:rPr lang="en-US" sz="2000" dirty="0"/>
              <a:t> </a:t>
            </a:r>
            <a:r>
              <a:rPr lang="en-US" sz="2000" dirty="0" err="1"/>
              <a:t>ekartasyonu</a:t>
            </a:r>
            <a:r>
              <a:rPr lang="en-US" sz="2000" dirty="0"/>
              <a:t>) </a:t>
            </a:r>
            <a:r>
              <a:rPr lang="en-US" sz="2000" dirty="0" err="1"/>
              <a:t>iste</a:t>
            </a:r>
            <a:r>
              <a:rPr lang="en-US" sz="2000" dirty="0"/>
              <a:t>; </a:t>
            </a:r>
            <a:r>
              <a:rPr lang="en-US" sz="2000" dirty="0" err="1"/>
              <a:t>ödem</a:t>
            </a:r>
            <a:r>
              <a:rPr lang="en-US" sz="2000" dirty="0"/>
              <a:t> </a:t>
            </a:r>
            <a:r>
              <a:rPr lang="en-US" sz="2000" dirty="0" err="1"/>
              <a:t>yok</a:t>
            </a:r>
            <a:r>
              <a:rPr lang="en-US" sz="2000" dirty="0"/>
              <a:t> (KKY), </a:t>
            </a:r>
            <a:r>
              <a:rPr lang="en-US" sz="2000" dirty="0" err="1"/>
              <a:t>göğüs</a:t>
            </a:r>
            <a:r>
              <a:rPr lang="en-US" sz="2000" dirty="0"/>
              <a:t> </a:t>
            </a:r>
            <a:r>
              <a:rPr lang="en-US" sz="2000" dirty="0" err="1"/>
              <a:t>ağrısı</a:t>
            </a:r>
            <a:r>
              <a:rPr lang="en-US" sz="2000" dirty="0"/>
              <a:t> </a:t>
            </a:r>
            <a:r>
              <a:rPr lang="en-US" sz="2000" dirty="0" err="1"/>
              <a:t>yok</a:t>
            </a:r>
            <a:r>
              <a:rPr lang="en-US" sz="2000" dirty="0"/>
              <a:t> (AKS), </a:t>
            </a:r>
            <a:r>
              <a:rPr lang="en-US" sz="2000" dirty="0" err="1"/>
              <a:t>tek</a:t>
            </a:r>
            <a:r>
              <a:rPr lang="en-US" sz="2000" dirty="0"/>
              <a:t> </a:t>
            </a:r>
            <a:r>
              <a:rPr lang="en-US" sz="2000" dirty="0" err="1"/>
              <a:t>taraflı</a:t>
            </a:r>
            <a:r>
              <a:rPr lang="en-US" sz="2000" dirty="0"/>
              <a:t> </a:t>
            </a:r>
            <a:r>
              <a:rPr lang="en-US" sz="2000" dirty="0" err="1"/>
              <a:t>semptom</a:t>
            </a:r>
            <a:r>
              <a:rPr lang="en-US" sz="2000" dirty="0"/>
              <a:t>/</a:t>
            </a:r>
            <a:r>
              <a:rPr lang="en-US" sz="2000" dirty="0" err="1"/>
              <a:t>plöritik</a:t>
            </a:r>
            <a:r>
              <a:rPr lang="en-US" sz="2000" dirty="0"/>
              <a:t> </a:t>
            </a:r>
            <a:r>
              <a:rPr lang="en-US" sz="2000" dirty="0" err="1"/>
              <a:t>ağrı</a:t>
            </a:r>
            <a:r>
              <a:rPr lang="en-US" sz="2000" dirty="0"/>
              <a:t> </a:t>
            </a:r>
            <a:r>
              <a:rPr lang="en-US" sz="2000" dirty="0" err="1"/>
              <a:t>yok</a:t>
            </a:r>
            <a:r>
              <a:rPr lang="en-US" sz="2000" dirty="0"/>
              <a:t> (</a:t>
            </a:r>
            <a:r>
              <a:rPr lang="en-US" sz="2000" dirty="0" err="1"/>
              <a:t>pnömotoraks</a:t>
            </a:r>
            <a:r>
              <a:rPr lang="en-US" sz="2000" dirty="0"/>
              <a:t>/PTE), </a:t>
            </a:r>
            <a:r>
              <a:rPr lang="en-US" sz="2000" dirty="0" err="1"/>
              <a:t>aritmi</a:t>
            </a:r>
            <a:r>
              <a:rPr lang="en-US" sz="2000" dirty="0"/>
              <a:t> </a:t>
            </a:r>
            <a:r>
              <a:rPr lang="en-US" sz="2000" dirty="0" err="1"/>
              <a:t>yok</a:t>
            </a:r>
            <a:r>
              <a:rPr lang="en-US" sz="2000" dirty="0"/>
              <a:t>.</a:t>
            </a:r>
            <a:endParaRPr lang="tr-TR" sz="2000" dirty="0"/>
          </a:p>
          <a:p>
            <a:pPr lvl="0"/>
            <a:r>
              <a:rPr lang="en-US" sz="2000" dirty="0" err="1"/>
              <a:t>Adım</a:t>
            </a:r>
            <a:r>
              <a:rPr lang="en-US" sz="2000" dirty="0"/>
              <a:t> 4: </a:t>
            </a:r>
            <a:r>
              <a:rPr lang="en-US" sz="2000" dirty="0" err="1"/>
              <a:t>Hastane</a:t>
            </a:r>
            <a:r>
              <a:rPr lang="en-US" sz="2000" dirty="0"/>
              <a:t> </a:t>
            </a:r>
            <a:r>
              <a:rPr lang="en-US" sz="2000" dirty="0" err="1"/>
              <a:t>sevki</a:t>
            </a:r>
            <a:r>
              <a:rPr lang="en-US" sz="2000" dirty="0"/>
              <a:t> </a:t>
            </a:r>
            <a:r>
              <a:rPr lang="en-US" sz="2000" dirty="0" err="1"/>
              <a:t>gerekli</a:t>
            </a:r>
            <a:r>
              <a:rPr lang="en-US" sz="2000" dirty="0"/>
              <a:t> mi? — </a:t>
            </a:r>
            <a:r>
              <a:rPr lang="en-US" sz="2000" dirty="0" err="1"/>
              <a:t>Hayır</a:t>
            </a:r>
            <a:r>
              <a:rPr lang="en-US" sz="2000" dirty="0"/>
              <a:t>; vital </a:t>
            </a:r>
            <a:r>
              <a:rPr lang="en-US" sz="2000" dirty="0" err="1"/>
              <a:t>bulgular</a:t>
            </a:r>
            <a:r>
              <a:rPr lang="en-US" sz="2000" dirty="0"/>
              <a:t> </a:t>
            </a:r>
            <a:r>
              <a:rPr lang="en-US" sz="2000" dirty="0" err="1"/>
              <a:t>stabil</a:t>
            </a:r>
            <a:r>
              <a:rPr lang="en-US" sz="2000" dirty="0"/>
              <a:t>, </a:t>
            </a:r>
            <a:r>
              <a:rPr lang="en-US" sz="2000" dirty="0" err="1"/>
              <a:t>SpO</a:t>
            </a:r>
            <a:r>
              <a:rPr lang="en-US" sz="2000" dirty="0"/>
              <a:t>₂ </a:t>
            </a:r>
            <a:r>
              <a:rPr lang="en-US" sz="2000" dirty="0" err="1"/>
              <a:t>baz</a:t>
            </a:r>
            <a:r>
              <a:rPr lang="en-US" sz="2000" dirty="0"/>
              <a:t> </a:t>
            </a:r>
            <a:r>
              <a:rPr lang="en-US" sz="2000" dirty="0" err="1"/>
              <a:t>düzeyinde</a:t>
            </a:r>
            <a:r>
              <a:rPr lang="en-US" sz="2000" dirty="0"/>
              <a:t>, </a:t>
            </a:r>
            <a:r>
              <a:rPr lang="en-US" sz="2000" dirty="0" err="1"/>
              <a:t>bilinç</a:t>
            </a:r>
            <a:r>
              <a:rPr lang="en-US" sz="2000" dirty="0"/>
              <a:t> </a:t>
            </a:r>
            <a:r>
              <a:rPr lang="en-US" sz="2000" dirty="0" err="1"/>
              <a:t>açık</a:t>
            </a:r>
            <a:r>
              <a:rPr lang="en-US" sz="2000" dirty="0"/>
              <a:t>, </a:t>
            </a:r>
            <a:r>
              <a:rPr lang="en-US" sz="2000" dirty="0" err="1"/>
              <a:t>evde</a:t>
            </a:r>
            <a:r>
              <a:rPr lang="en-US" sz="2000" dirty="0"/>
              <a:t> </a:t>
            </a:r>
            <a:r>
              <a:rPr lang="en-US" sz="2000" dirty="0" err="1"/>
              <a:t>destek</a:t>
            </a:r>
            <a:r>
              <a:rPr lang="en-US" sz="2000" dirty="0"/>
              <a:t> var.</a:t>
            </a:r>
            <a:endParaRPr lang="tr-TR" sz="2000" dirty="0"/>
          </a:p>
          <a:p>
            <a:pPr lvl="0"/>
            <a:r>
              <a:rPr lang="en-US" sz="2000" dirty="0" err="1"/>
              <a:t>Adım</a:t>
            </a:r>
            <a:r>
              <a:rPr lang="en-US" sz="2000" dirty="0"/>
              <a:t> 5: </a:t>
            </a:r>
            <a:r>
              <a:rPr lang="en-US" sz="2000" dirty="0" err="1"/>
              <a:t>Tedaviyi</a:t>
            </a:r>
            <a:r>
              <a:rPr lang="en-US" sz="2000" dirty="0"/>
              <a:t> </a:t>
            </a:r>
            <a:r>
              <a:rPr lang="en-US" sz="2000" dirty="0" err="1"/>
              <a:t>belirle</a:t>
            </a:r>
            <a:r>
              <a:rPr lang="en-US" sz="2000" dirty="0"/>
              <a:t>.</a:t>
            </a:r>
            <a:endParaRPr lang="tr-TR" sz="2000" dirty="0"/>
          </a:p>
          <a:p>
            <a:endParaRPr lang="tr-TR" dirty="0"/>
          </a:p>
        </p:txBody>
      </p:sp>
      <p:sp>
        <p:nvSpPr>
          <p:cNvPr id="3" name="Footer Placeholder 2"/>
          <p:cNvSpPr>
            <a:spLocks noGrp="1"/>
          </p:cNvSpPr>
          <p:nvPr>
            <p:ph type="ftr" sz="quarter" idx="11"/>
          </p:nvPr>
        </p:nvSpPr>
        <p:spPr/>
        <p:txBody>
          <a:bodyPr/>
          <a:lstStyle/>
          <a:p>
            <a:endParaRPr lang="tr-TR"/>
          </a:p>
        </p:txBody>
      </p:sp>
      <p:sp>
        <p:nvSpPr>
          <p:cNvPr id="4" name="Title 3"/>
          <p:cNvSpPr>
            <a:spLocks noGrp="1"/>
          </p:cNvSpPr>
          <p:nvPr>
            <p:ph type="title"/>
          </p:nvPr>
        </p:nvSpPr>
        <p:spPr/>
        <p:txBody>
          <a:bodyPr/>
          <a:lstStyle/>
          <a:p>
            <a:endParaRPr lang="tr-TR"/>
          </a:p>
        </p:txBody>
      </p:sp>
    </p:spTree>
    <p:extLst>
      <p:ext uri="{BB962C8B-B14F-4D97-AF65-F5344CB8AC3E}">
        <p14:creationId xmlns:p14="http://schemas.microsoft.com/office/powerpoint/2010/main" val="15096774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b="1" dirty="0" err="1"/>
              <a:t>Tanı</a:t>
            </a:r>
            <a:r>
              <a:rPr lang="en-US" b="1" dirty="0"/>
              <a:t>: </a:t>
            </a:r>
            <a:r>
              <a:rPr lang="en-US" b="1" dirty="0" err="1"/>
              <a:t>Bilinen</a:t>
            </a:r>
            <a:r>
              <a:rPr lang="en-US" b="1" dirty="0"/>
              <a:t> </a:t>
            </a:r>
            <a:r>
              <a:rPr lang="en-US" b="1" dirty="0" err="1"/>
              <a:t>KOAH'ın</a:t>
            </a:r>
            <a:r>
              <a:rPr lang="en-US" b="1" dirty="0"/>
              <a:t> </a:t>
            </a:r>
            <a:r>
              <a:rPr lang="en-US" b="1" dirty="0" err="1"/>
              <a:t>akut</a:t>
            </a:r>
            <a:r>
              <a:rPr lang="en-US" b="1" dirty="0"/>
              <a:t> </a:t>
            </a:r>
            <a:r>
              <a:rPr lang="en-US" b="1" dirty="0" err="1"/>
              <a:t>alevlenmesi</a:t>
            </a:r>
            <a:r>
              <a:rPr lang="en-US" b="1" dirty="0"/>
              <a:t> (</a:t>
            </a:r>
            <a:r>
              <a:rPr lang="en-US" b="1" dirty="0" err="1"/>
              <a:t>hafif-orta</a:t>
            </a:r>
            <a:r>
              <a:rPr lang="en-US" b="1" dirty="0"/>
              <a:t>), </a:t>
            </a:r>
            <a:r>
              <a:rPr lang="en-US" b="1" dirty="0" err="1"/>
              <a:t>ayaktan</a:t>
            </a:r>
            <a:r>
              <a:rPr lang="en-US" b="1" dirty="0"/>
              <a:t> </a:t>
            </a:r>
            <a:r>
              <a:rPr lang="en-US" b="1" dirty="0" err="1"/>
              <a:t>tedavi</a:t>
            </a:r>
            <a:r>
              <a:rPr lang="en-US" b="1" dirty="0"/>
              <a:t> </a:t>
            </a:r>
            <a:r>
              <a:rPr lang="en-US" b="1" dirty="0" err="1"/>
              <a:t>uygun</a:t>
            </a:r>
            <a:endParaRPr lang="tr-TR" dirty="0"/>
          </a:p>
          <a:p>
            <a:r>
              <a:rPr lang="en-US" dirty="0"/>
              <a:t> </a:t>
            </a:r>
            <a:endParaRPr lang="tr-TR" dirty="0"/>
          </a:p>
          <a:p>
            <a:r>
              <a:rPr lang="en-US" sz="2600" b="1" dirty="0" err="1"/>
              <a:t>Tedavi</a:t>
            </a:r>
            <a:r>
              <a:rPr lang="en-US" sz="2600" b="1" dirty="0"/>
              <a:t>:</a:t>
            </a:r>
            <a:endParaRPr lang="tr-TR" sz="2600" dirty="0"/>
          </a:p>
          <a:p>
            <a:pPr lvl="0"/>
            <a:r>
              <a:rPr lang="en-US" sz="2600" dirty="0"/>
              <a:t>Salbutamol 100 mcg </a:t>
            </a:r>
            <a:r>
              <a:rPr lang="en-US" sz="2600" dirty="0" err="1"/>
              <a:t>ölçülü</a:t>
            </a:r>
            <a:r>
              <a:rPr lang="en-US" sz="2600" dirty="0"/>
              <a:t> </a:t>
            </a:r>
            <a:r>
              <a:rPr lang="en-US" sz="2600" dirty="0" err="1"/>
              <a:t>doz</a:t>
            </a:r>
            <a:r>
              <a:rPr lang="en-US" sz="2600" dirty="0"/>
              <a:t> inhaler + spacer </a:t>
            </a:r>
            <a:r>
              <a:rPr lang="en-US" sz="2600" dirty="0" err="1"/>
              <a:t>ile</a:t>
            </a:r>
            <a:r>
              <a:rPr lang="en-US" sz="2600" dirty="0"/>
              <a:t> 4-6 </a:t>
            </a:r>
            <a:r>
              <a:rPr lang="en-US" sz="2600" dirty="0" err="1"/>
              <a:t>saatte</a:t>
            </a:r>
            <a:r>
              <a:rPr lang="en-US" sz="2600" dirty="0"/>
              <a:t> </a:t>
            </a:r>
            <a:r>
              <a:rPr lang="en-US" sz="2600" dirty="0" err="1"/>
              <a:t>bir</a:t>
            </a:r>
            <a:r>
              <a:rPr lang="en-US" sz="2600" dirty="0"/>
              <a:t> 2 puff; </a:t>
            </a:r>
            <a:r>
              <a:rPr lang="en-US" sz="2600" dirty="0" err="1"/>
              <a:t>nefes</a:t>
            </a:r>
            <a:r>
              <a:rPr lang="en-US" sz="2600" dirty="0"/>
              <a:t> </a:t>
            </a:r>
            <a:r>
              <a:rPr lang="en-US" sz="2600" dirty="0" err="1"/>
              <a:t>darlığı</a:t>
            </a:r>
            <a:r>
              <a:rPr lang="en-US" sz="2600" dirty="0"/>
              <a:t> </a:t>
            </a:r>
            <a:r>
              <a:rPr lang="en-US" sz="2600" dirty="0" err="1"/>
              <a:t>arttıkça</a:t>
            </a:r>
            <a:r>
              <a:rPr lang="en-US" sz="2600" dirty="0"/>
              <a:t> </a:t>
            </a:r>
            <a:r>
              <a:rPr lang="en-US" sz="2600" dirty="0" err="1"/>
              <a:t>gerektiğinde</a:t>
            </a:r>
            <a:r>
              <a:rPr lang="en-US" sz="2600" dirty="0"/>
              <a:t>.</a:t>
            </a:r>
            <a:endParaRPr lang="tr-TR" sz="2600" dirty="0"/>
          </a:p>
          <a:p>
            <a:pPr lvl="0"/>
            <a:r>
              <a:rPr lang="en-US" sz="2600" dirty="0" err="1"/>
              <a:t>Pürülan</a:t>
            </a:r>
            <a:r>
              <a:rPr lang="en-US" sz="2600" dirty="0"/>
              <a:t> </a:t>
            </a:r>
            <a:r>
              <a:rPr lang="en-US" sz="2600" dirty="0" err="1"/>
              <a:t>balgam</a:t>
            </a:r>
            <a:r>
              <a:rPr lang="en-US" sz="2600" dirty="0"/>
              <a:t> </a:t>
            </a:r>
            <a:r>
              <a:rPr lang="en-US" sz="2600" dirty="0" err="1"/>
              <a:t>pozitif</a:t>
            </a:r>
            <a:r>
              <a:rPr lang="en-US" sz="2600" dirty="0"/>
              <a:t> + </a:t>
            </a:r>
            <a:r>
              <a:rPr lang="en-US" sz="2600" dirty="0" err="1"/>
              <a:t>tüm</a:t>
            </a:r>
            <a:r>
              <a:rPr lang="en-US" sz="2600" dirty="0"/>
              <a:t> </a:t>
            </a:r>
            <a:r>
              <a:rPr lang="en-US" sz="2600" dirty="0" err="1"/>
              <a:t>Anthonisen</a:t>
            </a:r>
            <a:r>
              <a:rPr lang="en-US" sz="2600" dirty="0"/>
              <a:t> </a:t>
            </a:r>
            <a:r>
              <a:rPr lang="en-US" sz="2600" dirty="0" err="1"/>
              <a:t>kriterleri</a:t>
            </a:r>
            <a:r>
              <a:rPr lang="en-US" sz="2600" dirty="0"/>
              <a:t> (+) → 5 </a:t>
            </a:r>
            <a:r>
              <a:rPr lang="en-US" sz="2600" dirty="0" err="1"/>
              <a:t>gün</a:t>
            </a:r>
            <a:r>
              <a:rPr lang="en-US" sz="2600" dirty="0"/>
              <a:t> </a:t>
            </a:r>
            <a:r>
              <a:rPr lang="en-US" sz="2600" dirty="0" err="1"/>
              <a:t>antibiyotik</a:t>
            </a:r>
            <a:r>
              <a:rPr lang="en-US" sz="2600" dirty="0"/>
              <a:t>. </a:t>
            </a:r>
            <a:r>
              <a:rPr lang="en-US" sz="2600" dirty="0" err="1"/>
              <a:t>Tercih</a:t>
            </a:r>
            <a:r>
              <a:rPr lang="en-US" sz="2600" dirty="0"/>
              <a:t>: </a:t>
            </a:r>
            <a:r>
              <a:rPr lang="en-US" sz="2600" dirty="0" err="1"/>
              <a:t>amoksisilin-klavulanat</a:t>
            </a:r>
            <a:r>
              <a:rPr lang="en-US" sz="2600" dirty="0"/>
              <a:t> 875/125 mg 2x1 (5 </a:t>
            </a:r>
            <a:r>
              <a:rPr lang="en-US" sz="2600" dirty="0" err="1"/>
              <a:t>gün</a:t>
            </a:r>
            <a:r>
              <a:rPr lang="en-US" sz="2600" dirty="0"/>
              <a:t>) </a:t>
            </a:r>
            <a:r>
              <a:rPr lang="en-US" sz="2600" dirty="0" err="1"/>
              <a:t>veya</a:t>
            </a:r>
            <a:r>
              <a:rPr lang="en-US" sz="2600" dirty="0"/>
              <a:t> </a:t>
            </a:r>
            <a:r>
              <a:rPr lang="en-US" sz="2600" dirty="0" err="1"/>
              <a:t>doksisiklin</a:t>
            </a:r>
            <a:r>
              <a:rPr lang="en-US" sz="2600" dirty="0"/>
              <a:t> 100 mg 2x1 (5 </a:t>
            </a:r>
            <a:r>
              <a:rPr lang="en-US" sz="2600" dirty="0" err="1"/>
              <a:t>gün</a:t>
            </a:r>
            <a:r>
              <a:rPr lang="en-US" sz="2600" dirty="0"/>
              <a:t>).</a:t>
            </a:r>
            <a:endParaRPr lang="tr-TR" sz="2600" dirty="0"/>
          </a:p>
          <a:p>
            <a:pPr lvl="0"/>
            <a:r>
              <a:rPr lang="en-US" sz="2600" dirty="0" err="1"/>
              <a:t>Sistemik</a:t>
            </a:r>
            <a:r>
              <a:rPr lang="en-US" sz="2600" dirty="0"/>
              <a:t> </a:t>
            </a:r>
            <a:r>
              <a:rPr lang="en-US" sz="2600" dirty="0" err="1"/>
              <a:t>kortikosteroid</a:t>
            </a:r>
            <a:r>
              <a:rPr lang="en-US" sz="2600" dirty="0"/>
              <a:t>: </a:t>
            </a:r>
            <a:r>
              <a:rPr lang="en-US" sz="2600" dirty="0" err="1"/>
              <a:t>Orta-ağır</a:t>
            </a:r>
            <a:r>
              <a:rPr lang="en-US" sz="2600" dirty="0"/>
              <a:t> </a:t>
            </a:r>
            <a:r>
              <a:rPr lang="en-US" sz="2600" dirty="0" err="1"/>
              <a:t>alevlenmelerde</a:t>
            </a:r>
            <a:r>
              <a:rPr lang="en-US" sz="2600" dirty="0"/>
              <a:t> </a:t>
            </a:r>
            <a:r>
              <a:rPr lang="en-US" sz="2600" dirty="0" err="1"/>
              <a:t>önerilir</a:t>
            </a:r>
            <a:r>
              <a:rPr lang="en-US" sz="2600" dirty="0"/>
              <a:t>; </a:t>
            </a:r>
            <a:r>
              <a:rPr lang="en-US" sz="2600" dirty="0" err="1"/>
              <a:t>bu</a:t>
            </a:r>
            <a:r>
              <a:rPr lang="en-US" sz="2600" dirty="0"/>
              <a:t> </a:t>
            </a:r>
            <a:r>
              <a:rPr lang="en-US" sz="2600" dirty="0" err="1"/>
              <a:t>vakada</a:t>
            </a:r>
            <a:r>
              <a:rPr lang="en-US" sz="2600" dirty="0"/>
              <a:t> </a:t>
            </a:r>
            <a:r>
              <a:rPr lang="en-US" sz="2600" dirty="0" err="1"/>
              <a:t>Anthonisen</a:t>
            </a:r>
            <a:r>
              <a:rPr lang="en-US" sz="2600" dirty="0"/>
              <a:t> 3/3 </a:t>
            </a:r>
            <a:r>
              <a:rPr lang="en-US" sz="2600" dirty="0" err="1"/>
              <a:t>olduğu</a:t>
            </a:r>
            <a:r>
              <a:rPr lang="en-US" sz="2600" dirty="0"/>
              <a:t>, </a:t>
            </a:r>
            <a:r>
              <a:rPr lang="en-US" sz="2600" dirty="0" err="1"/>
              <a:t>balgam</a:t>
            </a:r>
            <a:r>
              <a:rPr lang="en-US" sz="2600" dirty="0"/>
              <a:t> </a:t>
            </a:r>
            <a:r>
              <a:rPr lang="en-US" sz="2600" dirty="0" err="1"/>
              <a:t>volümü</a:t>
            </a:r>
            <a:r>
              <a:rPr lang="en-US" sz="2600" dirty="0"/>
              <a:t> </a:t>
            </a:r>
            <a:r>
              <a:rPr lang="en-US" sz="2600" dirty="0" err="1"/>
              <a:t>ve</a:t>
            </a:r>
            <a:r>
              <a:rPr lang="en-US" sz="2600" dirty="0"/>
              <a:t> </a:t>
            </a:r>
            <a:r>
              <a:rPr lang="en-US" sz="2600" dirty="0" err="1"/>
              <a:t>dispne</a:t>
            </a:r>
            <a:r>
              <a:rPr lang="en-US" sz="2600" dirty="0"/>
              <a:t> </a:t>
            </a:r>
            <a:r>
              <a:rPr lang="en-US" sz="2600" dirty="0" err="1"/>
              <a:t>arttığı</a:t>
            </a:r>
            <a:r>
              <a:rPr lang="en-US" sz="2600" dirty="0"/>
              <a:t> </a:t>
            </a:r>
            <a:r>
              <a:rPr lang="en-US" sz="2600" dirty="0" err="1"/>
              <a:t>için</a:t>
            </a:r>
            <a:r>
              <a:rPr lang="en-US" sz="2600" dirty="0"/>
              <a:t> 5 </a:t>
            </a:r>
            <a:r>
              <a:rPr lang="en-US" sz="2600" dirty="0" err="1"/>
              <a:t>gün</a:t>
            </a:r>
            <a:r>
              <a:rPr lang="en-US" sz="2600" dirty="0"/>
              <a:t> </a:t>
            </a:r>
            <a:r>
              <a:rPr lang="en-US" sz="2600" dirty="0" err="1"/>
              <a:t>prednizolon</a:t>
            </a:r>
            <a:r>
              <a:rPr lang="en-US" sz="2600" dirty="0"/>
              <a:t> 40 mg/</a:t>
            </a:r>
            <a:r>
              <a:rPr lang="en-US" sz="2600" dirty="0" err="1"/>
              <a:t>gün</a:t>
            </a:r>
            <a:r>
              <a:rPr lang="en-US" sz="2600" dirty="0"/>
              <a:t> de </a:t>
            </a:r>
            <a:r>
              <a:rPr lang="en-US" sz="2600" dirty="0" err="1"/>
              <a:t>eklenebilir</a:t>
            </a:r>
            <a:r>
              <a:rPr lang="en-US" sz="2600" dirty="0"/>
              <a:t> (</a:t>
            </a:r>
            <a:r>
              <a:rPr lang="en-US" sz="2600" dirty="0" err="1"/>
              <a:t>klinik</a:t>
            </a:r>
            <a:r>
              <a:rPr lang="en-US" sz="2600" dirty="0"/>
              <a:t> </a:t>
            </a:r>
            <a:r>
              <a:rPr lang="en-US" sz="2600" dirty="0" err="1"/>
              <a:t>karara</a:t>
            </a:r>
            <a:r>
              <a:rPr lang="en-US" sz="2600" dirty="0"/>
              <a:t> </a:t>
            </a:r>
            <a:r>
              <a:rPr lang="en-US" sz="2600" dirty="0" err="1"/>
              <a:t>bağlı</a:t>
            </a:r>
            <a:r>
              <a:rPr lang="en-US" sz="2600" dirty="0"/>
              <a:t>).</a:t>
            </a:r>
            <a:endParaRPr lang="tr-TR" sz="2600" dirty="0"/>
          </a:p>
          <a:p>
            <a:endParaRPr lang="tr-TR"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1701915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sz="2000" dirty="0" err="1"/>
              <a:t>Mevcut</a:t>
            </a:r>
            <a:r>
              <a:rPr lang="en-US" sz="2000" dirty="0"/>
              <a:t> LABA+LAMA </a:t>
            </a:r>
            <a:r>
              <a:rPr lang="en-US" sz="2000" dirty="0" err="1"/>
              <a:t>tedavisini</a:t>
            </a:r>
            <a:r>
              <a:rPr lang="en-US" sz="2000" dirty="0"/>
              <a:t> </a:t>
            </a:r>
            <a:r>
              <a:rPr lang="en-US" sz="2000" dirty="0" err="1"/>
              <a:t>sürdür</a:t>
            </a:r>
            <a:r>
              <a:rPr lang="en-US" sz="2000" dirty="0"/>
              <a:t>.</a:t>
            </a:r>
            <a:endParaRPr lang="tr-TR" sz="2000" dirty="0"/>
          </a:p>
          <a:p>
            <a:pPr lvl="0"/>
            <a:r>
              <a:rPr lang="en-US" sz="2000" dirty="0"/>
              <a:t>Hasta </a:t>
            </a:r>
            <a:r>
              <a:rPr lang="en-US" sz="2000" dirty="0" err="1"/>
              <a:t>eğitimi</a:t>
            </a:r>
            <a:r>
              <a:rPr lang="en-US" sz="2000" dirty="0"/>
              <a:t>: 48-72 </a:t>
            </a:r>
            <a:r>
              <a:rPr lang="en-US" sz="2000" dirty="0" err="1"/>
              <a:t>saatte</a:t>
            </a:r>
            <a:r>
              <a:rPr lang="en-US" sz="2000" dirty="0"/>
              <a:t> </a:t>
            </a:r>
            <a:r>
              <a:rPr lang="en-US" sz="2000" dirty="0" err="1"/>
              <a:t>tablo</a:t>
            </a:r>
            <a:r>
              <a:rPr lang="en-US" sz="2000" dirty="0"/>
              <a:t> </a:t>
            </a:r>
            <a:r>
              <a:rPr lang="en-US" sz="2000" dirty="0" err="1"/>
              <a:t>gerilemezse</a:t>
            </a:r>
            <a:r>
              <a:rPr lang="en-US" sz="2000" dirty="0"/>
              <a:t>, </a:t>
            </a:r>
            <a:r>
              <a:rPr lang="en-US" sz="2000" dirty="0" err="1"/>
              <a:t>ateş</a:t>
            </a:r>
            <a:r>
              <a:rPr lang="en-US" sz="2000" dirty="0"/>
              <a:t> </a:t>
            </a:r>
            <a:r>
              <a:rPr lang="en-US" sz="2000" dirty="0" err="1"/>
              <a:t>yükselirse</a:t>
            </a:r>
            <a:r>
              <a:rPr lang="en-US" sz="2000" dirty="0"/>
              <a:t>, </a:t>
            </a:r>
            <a:r>
              <a:rPr lang="en-US" sz="2000" dirty="0" err="1"/>
              <a:t>dispne</a:t>
            </a:r>
            <a:r>
              <a:rPr lang="en-US" sz="2000" dirty="0"/>
              <a:t> </a:t>
            </a:r>
            <a:r>
              <a:rPr lang="en-US" sz="2000" dirty="0" err="1"/>
              <a:t>artarsa</a:t>
            </a:r>
            <a:r>
              <a:rPr lang="en-US" sz="2000" dirty="0"/>
              <a:t>, </a:t>
            </a:r>
            <a:r>
              <a:rPr lang="en-US" sz="2000" dirty="0" err="1"/>
              <a:t>bilinç</a:t>
            </a:r>
            <a:r>
              <a:rPr lang="en-US" sz="2000" dirty="0"/>
              <a:t> </a:t>
            </a:r>
            <a:r>
              <a:rPr lang="en-US" sz="2000" dirty="0" err="1"/>
              <a:t>değişikliği</a:t>
            </a:r>
            <a:r>
              <a:rPr lang="en-US" sz="2000" dirty="0"/>
              <a:t> </a:t>
            </a:r>
            <a:r>
              <a:rPr lang="en-US" sz="2000" dirty="0" err="1"/>
              <a:t>olursa</a:t>
            </a:r>
            <a:r>
              <a:rPr lang="en-US" sz="2000" dirty="0"/>
              <a:t> </a:t>
            </a:r>
            <a:r>
              <a:rPr lang="en-US" sz="2000" dirty="0" err="1"/>
              <a:t>derhal</a:t>
            </a:r>
            <a:r>
              <a:rPr lang="en-US" sz="2000" dirty="0"/>
              <a:t> </a:t>
            </a:r>
            <a:r>
              <a:rPr lang="en-US" sz="2000" dirty="0" err="1"/>
              <a:t>başvurmasını</a:t>
            </a:r>
            <a:r>
              <a:rPr lang="en-US" sz="2000" dirty="0"/>
              <a:t> </a:t>
            </a:r>
            <a:r>
              <a:rPr lang="en-US" sz="2000" dirty="0" err="1"/>
              <a:t>söyle</a:t>
            </a:r>
            <a:r>
              <a:rPr lang="en-US" sz="2000" dirty="0"/>
              <a:t>.</a:t>
            </a:r>
            <a:endParaRPr lang="tr-TR" sz="2000" dirty="0"/>
          </a:p>
          <a:p>
            <a:pPr lvl="0"/>
            <a:r>
              <a:rPr lang="en-US" sz="2000" dirty="0" err="1"/>
              <a:t>İdame</a:t>
            </a:r>
            <a:r>
              <a:rPr lang="en-US" sz="2000" dirty="0"/>
              <a:t> </a:t>
            </a:r>
            <a:r>
              <a:rPr lang="en-US" sz="2000" dirty="0" err="1"/>
              <a:t>tedavi</a:t>
            </a:r>
            <a:r>
              <a:rPr lang="en-US" sz="2000" dirty="0"/>
              <a:t> </a:t>
            </a:r>
            <a:r>
              <a:rPr lang="en-US" sz="2000" dirty="0" err="1"/>
              <a:t>gözden</a:t>
            </a:r>
            <a:r>
              <a:rPr lang="en-US" sz="2000" dirty="0"/>
              <a:t> </a:t>
            </a:r>
            <a:r>
              <a:rPr lang="en-US" sz="2000" dirty="0" err="1"/>
              <a:t>geçirilmeli</a:t>
            </a:r>
            <a:r>
              <a:rPr lang="en-US" sz="2000" dirty="0"/>
              <a:t>: Bu </a:t>
            </a:r>
            <a:r>
              <a:rPr lang="en-US" sz="2000" dirty="0" err="1"/>
              <a:t>yıl</a:t>
            </a:r>
            <a:r>
              <a:rPr lang="en-US" sz="2000" dirty="0"/>
              <a:t> </a:t>
            </a:r>
            <a:r>
              <a:rPr lang="en-US" sz="2000" dirty="0" err="1"/>
              <a:t>ikinci</a:t>
            </a:r>
            <a:r>
              <a:rPr lang="en-US" sz="2000" dirty="0"/>
              <a:t> </a:t>
            </a:r>
            <a:r>
              <a:rPr lang="en-US" sz="2000" dirty="0" err="1"/>
              <a:t>alevlenme</a:t>
            </a:r>
            <a:r>
              <a:rPr lang="en-US" sz="2000" dirty="0"/>
              <a:t> </a:t>
            </a:r>
            <a:r>
              <a:rPr lang="en-US" sz="2000" dirty="0" err="1"/>
              <a:t>olur</a:t>
            </a:r>
            <a:r>
              <a:rPr lang="en-US" sz="2000" dirty="0"/>
              <a:t> </a:t>
            </a:r>
            <a:r>
              <a:rPr lang="en-US" sz="2000" dirty="0" err="1"/>
              <a:t>ve</a:t>
            </a:r>
            <a:r>
              <a:rPr lang="en-US" sz="2000" dirty="0"/>
              <a:t> </a:t>
            </a:r>
            <a:r>
              <a:rPr lang="en-US" sz="2000" dirty="0" err="1"/>
              <a:t>hastane</a:t>
            </a:r>
            <a:r>
              <a:rPr lang="en-US" sz="2000" dirty="0"/>
              <a:t> </a:t>
            </a:r>
            <a:r>
              <a:rPr lang="en-US" sz="2000" dirty="0" err="1"/>
              <a:t>yatışı</a:t>
            </a:r>
            <a:r>
              <a:rPr lang="en-US" sz="2000" dirty="0"/>
              <a:t> </a:t>
            </a:r>
            <a:r>
              <a:rPr lang="en-US" sz="2000" dirty="0" err="1"/>
              <a:t>kapsamlı</a:t>
            </a:r>
            <a:r>
              <a:rPr lang="en-US" sz="2000" dirty="0"/>
              <a:t> </a:t>
            </a:r>
            <a:r>
              <a:rPr lang="en-US" sz="2000" dirty="0" err="1"/>
              <a:t>orta-ağır</a:t>
            </a:r>
            <a:r>
              <a:rPr lang="en-US" sz="2000" dirty="0"/>
              <a:t> </a:t>
            </a:r>
            <a:r>
              <a:rPr lang="en-US" sz="2000" dirty="0" err="1"/>
              <a:t>olur</a:t>
            </a:r>
            <a:r>
              <a:rPr lang="en-US" sz="2000" dirty="0"/>
              <a:t> </a:t>
            </a:r>
            <a:r>
              <a:rPr lang="en-US" sz="2000" dirty="0" err="1"/>
              <a:t>ise</a:t>
            </a:r>
            <a:r>
              <a:rPr lang="en-US" sz="2000" dirty="0"/>
              <a:t> </a:t>
            </a:r>
            <a:r>
              <a:rPr lang="en-US" sz="2000" dirty="0" err="1"/>
              <a:t>grup</a:t>
            </a:r>
            <a:r>
              <a:rPr lang="en-US" sz="2000" dirty="0"/>
              <a:t> </a:t>
            </a:r>
            <a:r>
              <a:rPr lang="en-US" sz="2000" dirty="0" err="1"/>
              <a:t>E'ye</a:t>
            </a:r>
            <a:r>
              <a:rPr lang="en-US" sz="2000" dirty="0"/>
              <a:t> </a:t>
            </a:r>
            <a:r>
              <a:rPr lang="en-US" sz="2000" dirty="0" err="1"/>
              <a:t>geçecek</a:t>
            </a:r>
            <a:r>
              <a:rPr lang="en-US" sz="2000" dirty="0"/>
              <a:t>; </a:t>
            </a:r>
            <a:r>
              <a:rPr lang="en-US" sz="2000" dirty="0" err="1"/>
              <a:t>eozinofil</a:t>
            </a:r>
            <a:r>
              <a:rPr lang="en-US" sz="2000" dirty="0"/>
              <a:t> </a:t>
            </a:r>
            <a:r>
              <a:rPr lang="en-US" sz="2000" dirty="0" err="1"/>
              <a:t>değerine</a:t>
            </a:r>
            <a:r>
              <a:rPr lang="en-US" sz="2000" dirty="0"/>
              <a:t> </a:t>
            </a:r>
            <a:r>
              <a:rPr lang="en-US" sz="2000" dirty="0" err="1"/>
              <a:t>bakıp</a:t>
            </a:r>
            <a:r>
              <a:rPr lang="en-US" sz="2000" dirty="0"/>
              <a:t> </a:t>
            </a:r>
            <a:r>
              <a:rPr lang="en-US" sz="2000" dirty="0" err="1"/>
              <a:t>ona</a:t>
            </a:r>
            <a:r>
              <a:rPr lang="en-US" sz="2000" dirty="0"/>
              <a:t> </a:t>
            </a:r>
            <a:r>
              <a:rPr lang="en-US" sz="2000" dirty="0" err="1"/>
              <a:t>göre</a:t>
            </a:r>
            <a:r>
              <a:rPr lang="en-US" sz="2000" dirty="0"/>
              <a:t> </a:t>
            </a:r>
            <a:r>
              <a:rPr lang="en-US" sz="2000" dirty="0" err="1"/>
              <a:t>tedavi</a:t>
            </a:r>
            <a:r>
              <a:rPr lang="en-US" sz="2000" dirty="0"/>
              <a:t> </a:t>
            </a:r>
            <a:r>
              <a:rPr lang="en-US" sz="2000" dirty="0" err="1"/>
              <a:t>yükseltilmeli</a:t>
            </a:r>
            <a:r>
              <a:rPr lang="en-US" sz="2000" dirty="0"/>
              <a:t>.</a:t>
            </a:r>
            <a:endParaRPr lang="tr-TR" sz="2000" dirty="0"/>
          </a:p>
          <a:p>
            <a:pPr lvl="0"/>
            <a:r>
              <a:rPr lang="en-US" sz="2000" dirty="0" err="1"/>
              <a:t>Sigara</a:t>
            </a:r>
            <a:r>
              <a:rPr lang="en-US" sz="2000" dirty="0"/>
              <a:t> </a:t>
            </a:r>
            <a:r>
              <a:rPr lang="en-US" sz="2000" dirty="0" err="1"/>
              <a:t>bırakma</a:t>
            </a:r>
            <a:r>
              <a:rPr lang="en-US" sz="2000" dirty="0"/>
              <a:t> </a:t>
            </a:r>
            <a:r>
              <a:rPr lang="en-US" sz="2000" dirty="0" err="1"/>
              <a:t>başarısını</a:t>
            </a:r>
            <a:r>
              <a:rPr lang="en-US" sz="2000" dirty="0"/>
              <a:t> </a:t>
            </a:r>
            <a:r>
              <a:rPr lang="en-US" sz="2000" dirty="0" err="1"/>
              <a:t>kutla</a:t>
            </a:r>
            <a:r>
              <a:rPr lang="en-US" sz="2000" dirty="0"/>
              <a:t>, </a:t>
            </a:r>
            <a:r>
              <a:rPr lang="en-US" sz="2000" dirty="0" err="1"/>
              <a:t>devamlılık</a:t>
            </a:r>
            <a:r>
              <a:rPr lang="en-US" sz="2000" dirty="0"/>
              <a:t> </a:t>
            </a:r>
            <a:r>
              <a:rPr lang="en-US" sz="2000" dirty="0" err="1"/>
              <a:t>için</a:t>
            </a:r>
            <a:r>
              <a:rPr lang="en-US" sz="2000" dirty="0"/>
              <a:t> </a:t>
            </a:r>
            <a:r>
              <a:rPr lang="en-US" sz="2000" dirty="0" err="1"/>
              <a:t>destek</a:t>
            </a:r>
            <a:r>
              <a:rPr lang="en-US" sz="2000" dirty="0"/>
              <a:t> ver.</a:t>
            </a:r>
            <a:endParaRPr lang="tr-TR" sz="2000" dirty="0"/>
          </a:p>
          <a:p>
            <a:endParaRPr lang="tr-TR" dirty="0"/>
          </a:p>
        </p:txBody>
      </p:sp>
      <p:sp>
        <p:nvSpPr>
          <p:cNvPr id="3" name="Footer Placeholder 2"/>
          <p:cNvSpPr>
            <a:spLocks noGrp="1"/>
          </p:cNvSpPr>
          <p:nvPr>
            <p:ph type="ftr" sz="quarter" idx="11"/>
          </p:nvPr>
        </p:nvSpPr>
        <p:spPr/>
        <p:txBody>
          <a:bodyPr/>
          <a:lstStyle/>
          <a:p>
            <a:endParaRPr lang="tr-TR"/>
          </a:p>
        </p:txBody>
      </p:sp>
      <p:sp>
        <p:nvSpPr>
          <p:cNvPr id="4" name="Title 3"/>
          <p:cNvSpPr>
            <a:spLocks noGrp="1"/>
          </p:cNvSpPr>
          <p:nvPr>
            <p:ph type="title"/>
          </p:nvPr>
        </p:nvSpPr>
        <p:spPr/>
        <p:txBody>
          <a:bodyPr/>
          <a:lstStyle/>
          <a:p>
            <a:endParaRPr lang="tr-TR"/>
          </a:p>
        </p:txBody>
      </p:sp>
    </p:spTree>
    <p:extLst>
      <p:ext uri="{BB962C8B-B14F-4D97-AF65-F5344CB8AC3E}">
        <p14:creationId xmlns:p14="http://schemas.microsoft.com/office/powerpoint/2010/main" val="28255748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tr-TR" sz="2000" dirty="0" smtClean="0"/>
              <a:t>Hurşut Bey</a:t>
            </a:r>
            <a:r>
              <a:rPr lang="en-US" sz="2000" dirty="0" smtClean="0"/>
              <a:t>, </a:t>
            </a:r>
            <a:r>
              <a:rPr lang="en-US" sz="2000" dirty="0"/>
              <a:t>71 </a:t>
            </a:r>
            <a:r>
              <a:rPr lang="en-US" sz="2000" dirty="0" err="1"/>
              <a:t>yaşında</a:t>
            </a:r>
            <a:r>
              <a:rPr lang="en-US" sz="2000" dirty="0"/>
              <a:t>, 12 </a:t>
            </a:r>
            <a:r>
              <a:rPr lang="en-US" sz="2000" dirty="0" err="1"/>
              <a:t>yıllık</a:t>
            </a:r>
            <a:r>
              <a:rPr lang="en-US" sz="2000" dirty="0"/>
              <a:t> KOAH </a:t>
            </a:r>
            <a:r>
              <a:rPr lang="en-US" sz="2000" dirty="0" err="1"/>
              <a:t>tanılı</a:t>
            </a:r>
            <a:r>
              <a:rPr lang="en-US" sz="2000" dirty="0"/>
              <a:t>, </a:t>
            </a:r>
            <a:r>
              <a:rPr lang="en-US" sz="2000" dirty="0" err="1"/>
              <a:t>eski</a:t>
            </a:r>
            <a:r>
              <a:rPr lang="en-US" sz="2000" dirty="0"/>
              <a:t> </a:t>
            </a:r>
            <a:r>
              <a:rPr lang="en-US" sz="2000" dirty="0" err="1"/>
              <a:t>tedavisi</a:t>
            </a:r>
            <a:r>
              <a:rPr lang="en-US" sz="2000" dirty="0"/>
              <a:t> LABA+LAMA+ICS </a:t>
            </a:r>
            <a:r>
              <a:rPr lang="en-US" sz="2000" dirty="0" err="1"/>
              <a:t>üçlü</a:t>
            </a:r>
            <a:r>
              <a:rPr lang="en-US" sz="2000" dirty="0"/>
              <a:t> </a:t>
            </a:r>
            <a:r>
              <a:rPr lang="en-US" sz="2000" dirty="0" err="1"/>
              <a:t>kombinasyon</a:t>
            </a:r>
            <a:r>
              <a:rPr lang="en-US" sz="2000" dirty="0"/>
              <a:t>. </a:t>
            </a:r>
            <a:r>
              <a:rPr lang="en-US" sz="2000" dirty="0" err="1"/>
              <a:t>Aile</a:t>
            </a:r>
            <a:r>
              <a:rPr lang="en-US" sz="2000" dirty="0"/>
              <a:t> </a:t>
            </a:r>
            <a:r>
              <a:rPr lang="en-US" sz="2000" dirty="0" err="1"/>
              <a:t>sağlığı</a:t>
            </a:r>
            <a:r>
              <a:rPr lang="en-US" sz="2000" dirty="0"/>
              <a:t> </a:t>
            </a:r>
            <a:r>
              <a:rPr lang="en-US" sz="2000" dirty="0" err="1"/>
              <a:t>merkezine</a:t>
            </a:r>
            <a:r>
              <a:rPr lang="en-US" sz="2000" dirty="0"/>
              <a:t> </a:t>
            </a:r>
            <a:r>
              <a:rPr lang="en-US" sz="2000" dirty="0" err="1"/>
              <a:t>eşi</a:t>
            </a:r>
            <a:r>
              <a:rPr lang="en-US" sz="2000" dirty="0"/>
              <a:t> </a:t>
            </a:r>
            <a:r>
              <a:rPr lang="en-US" sz="2000" dirty="0" err="1"/>
              <a:t>tarafından</a:t>
            </a:r>
            <a:r>
              <a:rPr lang="en-US" sz="2000" dirty="0"/>
              <a:t> </a:t>
            </a:r>
            <a:r>
              <a:rPr lang="en-US" sz="2000" dirty="0" err="1"/>
              <a:t>getirildi</a:t>
            </a:r>
            <a:r>
              <a:rPr lang="en-US" sz="2000" dirty="0"/>
              <a:t>: "</a:t>
            </a:r>
            <a:r>
              <a:rPr lang="en-US" sz="2000" dirty="0" err="1"/>
              <a:t>Sabahtan</a:t>
            </a:r>
            <a:r>
              <a:rPr lang="en-US" sz="2000" dirty="0"/>
              <a:t> </a:t>
            </a:r>
            <a:r>
              <a:rPr lang="en-US" sz="2000" dirty="0" err="1"/>
              <a:t>beri</a:t>
            </a:r>
            <a:r>
              <a:rPr lang="en-US" sz="2000" dirty="0"/>
              <a:t> </a:t>
            </a:r>
            <a:r>
              <a:rPr lang="en-US" sz="2000" dirty="0" err="1"/>
              <a:t>çok</a:t>
            </a:r>
            <a:r>
              <a:rPr lang="en-US" sz="2000" dirty="0"/>
              <a:t> </a:t>
            </a:r>
            <a:r>
              <a:rPr lang="en-US" sz="2000" dirty="0" err="1"/>
              <a:t>kötü</a:t>
            </a:r>
            <a:r>
              <a:rPr lang="en-US" sz="2000" dirty="0"/>
              <a:t>, </a:t>
            </a:r>
            <a:r>
              <a:rPr lang="en-US" sz="2000" dirty="0" err="1"/>
              <a:t>konuşamıyor</a:t>
            </a:r>
            <a:r>
              <a:rPr lang="en-US" sz="2000" dirty="0"/>
              <a:t>, </a:t>
            </a:r>
            <a:r>
              <a:rPr lang="en-US" sz="2000" dirty="0" err="1"/>
              <a:t>yatağından</a:t>
            </a:r>
            <a:r>
              <a:rPr lang="en-US" sz="2000" dirty="0"/>
              <a:t> </a:t>
            </a:r>
            <a:r>
              <a:rPr lang="en-US" sz="2000" dirty="0" err="1"/>
              <a:t>çıkamadı</a:t>
            </a:r>
            <a:r>
              <a:rPr lang="en-US" sz="2000" dirty="0"/>
              <a:t>." Son 2 </a:t>
            </a:r>
            <a:r>
              <a:rPr lang="en-US" sz="2000" dirty="0" err="1"/>
              <a:t>gün</a:t>
            </a:r>
            <a:r>
              <a:rPr lang="en-US" sz="2000" dirty="0"/>
              <a:t> </a:t>
            </a:r>
            <a:r>
              <a:rPr lang="en-US" sz="2000" dirty="0" err="1"/>
              <a:t>dispnede</a:t>
            </a:r>
            <a:r>
              <a:rPr lang="en-US" sz="2000" dirty="0"/>
              <a:t> </a:t>
            </a:r>
            <a:r>
              <a:rPr lang="en-US" sz="2000" dirty="0" err="1"/>
              <a:t>belirgin</a:t>
            </a:r>
            <a:r>
              <a:rPr lang="en-US" sz="2000" dirty="0"/>
              <a:t> </a:t>
            </a:r>
            <a:r>
              <a:rPr lang="en-US" sz="2000" dirty="0" err="1"/>
              <a:t>artış</a:t>
            </a:r>
            <a:r>
              <a:rPr lang="en-US" sz="2000" dirty="0"/>
              <a:t>, sarı-</a:t>
            </a:r>
            <a:r>
              <a:rPr lang="en-US" sz="2000" dirty="0" err="1"/>
              <a:t>yeşil</a:t>
            </a:r>
            <a:r>
              <a:rPr lang="en-US" sz="2000" dirty="0"/>
              <a:t> </a:t>
            </a:r>
            <a:r>
              <a:rPr lang="en-US" sz="2000" dirty="0" err="1"/>
              <a:t>balgam</a:t>
            </a:r>
            <a:r>
              <a:rPr lang="en-US" sz="2000" dirty="0"/>
              <a:t>, </a:t>
            </a:r>
            <a:r>
              <a:rPr lang="en-US" sz="2000" dirty="0" err="1"/>
              <a:t>gece</a:t>
            </a:r>
            <a:r>
              <a:rPr lang="en-US" sz="2000" dirty="0"/>
              <a:t> </a:t>
            </a:r>
            <a:r>
              <a:rPr lang="en-US" sz="2000" dirty="0" err="1"/>
              <a:t>ateş</a:t>
            </a:r>
            <a:r>
              <a:rPr lang="en-US" sz="2000" dirty="0"/>
              <a:t> </a:t>
            </a:r>
            <a:r>
              <a:rPr lang="en-US" sz="2000" dirty="0" err="1"/>
              <a:t>hissi</a:t>
            </a:r>
            <a:r>
              <a:rPr lang="en-US" sz="2000" dirty="0"/>
              <a:t> </a:t>
            </a:r>
            <a:r>
              <a:rPr lang="en-US" sz="2000" dirty="0" err="1"/>
              <a:t>olmuş</a:t>
            </a:r>
            <a:r>
              <a:rPr lang="en-US" sz="2000" dirty="0"/>
              <a:t>. </a:t>
            </a:r>
            <a:r>
              <a:rPr lang="en-US" sz="2000" dirty="0" err="1"/>
              <a:t>Bilinç</a:t>
            </a:r>
            <a:r>
              <a:rPr lang="en-US" sz="2000" dirty="0"/>
              <a:t> </a:t>
            </a:r>
            <a:r>
              <a:rPr lang="en-US" sz="2000" dirty="0" err="1"/>
              <a:t>bulanıklığı</a:t>
            </a:r>
            <a:r>
              <a:rPr lang="en-US" sz="2000" dirty="0"/>
              <a:t> </a:t>
            </a:r>
            <a:r>
              <a:rPr lang="en-US" sz="2000" dirty="0" err="1"/>
              <a:t>tarif</a:t>
            </a:r>
            <a:r>
              <a:rPr lang="en-US" sz="2000" dirty="0"/>
              <a:t> </a:t>
            </a:r>
            <a:r>
              <a:rPr lang="en-US" sz="2000" dirty="0" err="1"/>
              <a:t>etmiyor</a:t>
            </a:r>
            <a:r>
              <a:rPr lang="en-US" sz="2000" dirty="0"/>
              <a:t> </a:t>
            </a:r>
            <a:r>
              <a:rPr lang="en-US" sz="2000" dirty="0" err="1"/>
              <a:t>ama</a:t>
            </a:r>
            <a:r>
              <a:rPr lang="en-US" sz="2000" dirty="0"/>
              <a:t> </a:t>
            </a:r>
            <a:r>
              <a:rPr lang="en-US" sz="2000" dirty="0" err="1"/>
              <a:t>daha</a:t>
            </a:r>
            <a:r>
              <a:rPr lang="en-US" sz="2000" dirty="0"/>
              <a:t> </a:t>
            </a:r>
            <a:r>
              <a:rPr lang="en-US" sz="2000" dirty="0" err="1"/>
              <a:t>az</a:t>
            </a:r>
            <a:r>
              <a:rPr lang="en-US" sz="2000" dirty="0"/>
              <a:t> </a:t>
            </a:r>
            <a:r>
              <a:rPr lang="en-US" sz="2000" dirty="0" err="1"/>
              <a:t>konuşkan</a:t>
            </a:r>
            <a:r>
              <a:rPr lang="en-US" sz="2000" dirty="0"/>
              <a:t>.</a:t>
            </a:r>
            <a:endParaRPr lang="tr-TR" sz="2000" dirty="0"/>
          </a:p>
          <a:p>
            <a:r>
              <a:rPr lang="en-US" sz="2000" dirty="0" err="1"/>
              <a:t>Özgeçmiş</a:t>
            </a:r>
            <a:r>
              <a:rPr lang="en-US" sz="2000" dirty="0"/>
              <a:t>: KOAH (</a:t>
            </a:r>
            <a:r>
              <a:rPr lang="en-US" sz="2000" dirty="0" err="1"/>
              <a:t>önceki</a:t>
            </a:r>
            <a:r>
              <a:rPr lang="en-US" sz="2000" dirty="0"/>
              <a:t> </a:t>
            </a:r>
            <a:r>
              <a:rPr lang="en-US" sz="2000" dirty="0" err="1"/>
              <a:t>kayıtta</a:t>
            </a:r>
            <a:r>
              <a:rPr lang="en-US" sz="2000" dirty="0"/>
              <a:t> GOLD 3, </a:t>
            </a:r>
            <a:r>
              <a:rPr lang="en-US" sz="2000" dirty="0" err="1"/>
              <a:t>Grup</a:t>
            </a:r>
            <a:r>
              <a:rPr lang="en-US" sz="2000" dirty="0"/>
              <a:t> E), HT, KAH (3 </a:t>
            </a:r>
            <a:r>
              <a:rPr lang="en-US" sz="2000" dirty="0" err="1"/>
              <a:t>yıl</a:t>
            </a:r>
            <a:r>
              <a:rPr lang="en-US" sz="2000" dirty="0"/>
              <a:t> </a:t>
            </a:r>
            <a:r>
              <a:rPr lang="en-US" sz="2000" dirty="0" err="1"/>
              <a:t>önce</a:t>
            </a:r>
            <a:r>
              <a:rPr lang="en-US" sz="2000" dirty="0"/>
              <a:t> PKG), KY (EF %40). </a:t>
            </a:r>
            <a:r>
              <a:rPr lang="en-US" sz="2000" dirty="0" err="1"/>
              <a:t>İlaçları</a:t>
            </a:r>
            <a:r>
              <a:rPr lang="en-US" sz="2000" dirty="0"/>
              <a:t>: triple inhaler (</a:t>
            </a:r>
            <a:r>
              <a:rPr lang="en-US" sz="2000" dirty="0" err="1"/>
              <a:t>vilanterol</a:t>
            </a:r>
            <a:r>
              <a:rPr lang="en-US" sz="2000" dirty="0"/>
              <a:t>/</a:t>
            </a:r>
            <a:r>
              <a:rPr lang="en-US" sz="2000" dirty="0" err="1"/>
              <a:t>umeklidinyum</a:t>
            </a:r>
            <a:r>
              <a:rPr lang="en-US" sz="2000" dirty="0"/>
              <a:t>/</a:t>
            </a:r>
            <a:r>
              <a:rPr lang="en-US" sz="2000" dirty="0" err="1"/>
              <a:t>flutikazon</a:t>
            </a:r>
            <a:r>
              <a:rPr lang="en-US" sz="2000" dirty="0"/>
              <a:t>), salbutamol, ASA, atorvastatin, </a:t>
            </a:r>
            <a:r>
              <a:rPr lang="en-US" sz="2000" dirty="0" err="1"/>
              <a:t>bisoprolol</a:t>
            </a:r>
            <a:r>
              <a:rPr lang="en-US" sz="2000" dirty="0"/>
              <a:t> 5 mg, </a:t>
            </a:r>
            <a:r>
              <a:rPr lang="en-US" sz="2000" dirty="0" err="1"/>
              <a:t>furosemid</a:t>
            </a:r>
            <a:r>
              <a:rPr lang="en-US" sz="2000" dirty="0"/>
              <a:t> 40 mg, </a:t>
            </a:r>
            <a:r>
              <a:rPr lang="en-US" sz="2000" dirty="0" err="1"/>
              <a:t>ramipril</a:t>
            </a:r>
            <a:r>
              <a:rPr lang="en-US" sz="2000" dirty="0"/>
              <a:t> 5 mg. </a:t>
            </a:r>
            <a:endParaRPr lang="tr-TR" sz="2000" dirty="0" smtClean="0"/>
          </a:p>
          <a:p>
            <a:r>
              <a:rPr lang="en-US" sz="2000" dirty="0" smtClean="0"/>
              <a:t>Son </a:t>
            </a:r>
            <a:r>
              <a:rPr lang="en-US" sz="2000" dirty="0"/>
              <a:t>1 </a:t>
            </a:r>
            <a:r>
              <a:rPr lang="en-US" sz="2000" dirty="0" err="1"/>
              <a:t>yılda</a:t>
            </a:r>
            <a:r>
              <a:rPr lang="en-US" sz="2000" dirty="0"/>
              <a:t> 2 </a:t>
            </a:r>
            <a:r>
              <a:rPr lang="en-US" sz="2000" dirty="0" err="1"/>
              <a:t>alevlenme</a:t>
            </a:r>
            <a:r>
              <a:rPr lang="en-US" sz="2000" dirty="0"/>
              <a:t>, </a:t>
            </a:r>
            <a:r>
              <a:rPr lang="en-US" sz="2000" dirty="0" err="1"/>
              <a:t>biri</a:t>
            </a:r>
            <a:r>
              <a:rPr lang="en-US" sz="2000" dirty="0"/>
              <a:t> </a:t>
            </a:r>
            <a:r>
              <a:rPr lang="en-US" sz="2000" dirty="0" err="1"/>
              <a:t>için</a:t>
            </a:r>
            <a:r>
              <a:rPr lang="en-US" sz="2000" dirty="0"/>
              <a:t> </a:t>
            </a:r>
            <a:r>
              <a:rPr lang="en-US" sz="2000" dirty="0" err="1"/>
              <a:t>hastane</a:t>
            </a:r>
            <a:r>
              <a:rPr lang="en-US" sz="2000" dirty="0"/>
              <a:t> </a:t>
            </a:r>
            <a:r>
              <a:rPr lang="en-US" sz="2000" dirty="0" err="1"/>
              <a:t>yatışı</a:t>
            </a:r>
            <a:r>
              <a:rPr lang="en-US" sz="2000" dirty="0"/>
              <a:t> (5 ay </a:t>
            </a:r>
            <a:r>
              <a:rPr lang="en-US" sz="2000" dirty="0" err="1"/>
              <a:t>önce</a:t>
            </a:r>
            <a:r>
              <a:rPr lang="en-US" sz="2000" dirty="0"/>
              <a:t>).</a:t>
            </a:r>
            <a:endParaRPr lang="tr-TR" sz="2000" dirty="0"/>
          </a:p>
          <a:p>
            <a:endParaRPr lang="tr-TR"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lstStyle/>
          <a:p>
            <a:r>
              <a:rPr lang="tr-TR" b="1" dirty="0" smtClean="0"/>
              <a:t>VAKA 4</a:t>
            </a:r>
            <a:endParaRPr lang="tr-TR" b="1" dirty="0"/>
          </a:p>
        </p:txBody>
      </p:sp>
    </p:spTree>
    <p:extLst>
      <p:ext uri="{BB962C8B-B14F-4D97-AF65-F5344CB8AC3E}">
        <p14:creationId xmlns:p14="http://schemas.microsoft.com/office/powerpoint/2010/main" val="1174490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b="1" dirty="0" err="1"/>
              <a:t>Çevresel</a:t>
            </a:r>
            <a:r>
              <a:rPr lang="en-US" sz="2000" b="1" dirty="0"/>
              <a:t> </a:t>
            </a:r>
            <a:r>
              <a:rPr lang="en-US" sz="2000" b="1" dirty="0" err="1"/>
              <a:t>Faktörler</a:t>
            </a:r>
            <a:endParaRPr lang="tr-TR" sz="2000" b="1" dirty="0"/>
          </a:p>
          <a:p>
            <a:pPr lvl="0"/>
            <a:r>
              <a:rPr lang="en-US" sz="2000" b="1" dirty="0" err="1"/>
              <a:t>Sigara</a:t>
            </a:r>
            <a:r>
              <a:rPr lang="en-US" sz="2000" b="1" dirty="0"/>
              <a:t> </a:t>
            </a:r>
            <a:r>
              <a:rPr lang="en-US" sz="2000" b="1" dirty="0" err="1"/>
              <a:t>dumanı</a:t>
            </a:r>
            <a:r>
              <a:rPr lang="en-US" sz="2000" b="1" dirty="0"/>
              <a:t>: </a:t>
            </a:r>
            <a:r>
              <a:rPr lang="en-US" sz="2000" dirty="0"/>
              <a:t>En </a:t>
            </a:r>
            <a:r>
              <a:rPr lang="en-US" sz="2000" dirty="0" err="1"/>
              <a:t>önemli</a:t>
            </a:r>
            <a:r>
              <a:rPr lang="en-US" sz="2000" dirty="0"/>
              <a:t> </a:t>
            </a:r>
            <a:r>
              <a:rPr lang="en-US" sz="2000" dirty="0" err="1"/>
              <a:t>ve</a:t>
            </a:r>
            <a:r>
              <a:rPr lang="en-US" sz="2000" dirty="0"/>
              <a:t> </a:t>
            </a:r>
            <a:r>
              <a:rPr lang="en-US" sz="2000" dirty="0" err="1"/>
              <a:t>değiştirilebilir</a:t>
            </a:r>
            <a:r>
              <a:rPr lang="en-US" sz="2000" dirty="0"/>
              <a:t> risk </a:t>
            </a:r>
            <a:r>
              <a:rPr lang="en-US" sz="2000" dirty="0" err="1"/>
              <a:t>faktörüdür</a:t>
            </a:r>
            <a:r>
              <a:rPr lang="en-US" sz="2000" dirty="0"/>
              <a:t>. </a:t>
            </a:r>
            <a:r>
              <a:rPr lang="en-US" sz="2000" dirty="0" err="1"/>
              <a:t>Aktif</a:t>
            </a:r>
            <a:r>
              <a:rPr lang="en-US" sz="2000" dirty="0"/>
              <a:t> </a:t>
            </a:r>
            <a:r>
              <a:rPr lang="en-US" sz="2000" dirty="0" err="1"/>
              <a:t>içicilik</a:t>
            </a:r>
            <a:r>
              <a:rPr lang="en-US" sz="2000" dirty="0"/>
              <a:t> </a:t>
            </a:r>
            <a:r>
              <a:rPr lang="en-US" sz="2000" dirty="0" err="1"/>
              <a:t>kadar</a:t>
            </a:r>
            <a:r>
              <a:rPr lang="en-US" sz="2000" dirty="0"/>
              <a:t> </a:t>
            </a:r>
            <a:r>
              <a:rPr lang="en-US" sz="2000" dirty="0" err="1"/>
              <a:t>pasif</a:t>
            </a:r>
            <a:r>
              <a:rPr lang="en-US" sz="2000" dirty="0"/>
              <a:t> </a:t>
            </a:r>
            <a:r>
              <a:rPr lang="en-US" sz="2000" dirty="0" err="1"/>
              <a:t>maruziyet</a:t>
            </a:r>
            <a:r>
              <a:rPr lang="en-US" sz="2000" dirty="0"/>
              <a:t> de risk </a:t>
            </a:r>
            <a:r>
              <a:rPr lang="en-US" sz="2000" dirty="0" err="1"/>
              <a:t>oluşturur</a:t>
            </a:r>
            <a:r>
              <a:rPr lang="en-US" sz="2000" dirty="0"/>
              <a:t>. </a:t>
            </a:r>
            <a:r>
              <a:rPr lang="en-US" sz="2000" dirty="0" err="1"/>
              <a:t>Ülkemizde</a:t>
            </a:r>
            <a:r>
              <a:rPr lang="en-US" sz="2000" dirty="0"/>
              <a:t> de KOAH </a:t>
            </a:r>
            <a:r>
              <a:rPr lang="en-US" sz="2000" dirty="0" err="1"/>
              <a:t>olgularının</a:t>
            </a:r>
            <a:r>
              <a:rPr lang="en-US" sz="2000" dirty="0"/>
              <a:t> </a:t>
            </a:r>
            <a:r>
              <a:rPr lang="en-US" sz="2000" dirty="0" err="1"/>
              <a:t>büyük</a:t>
            </a:r>
            <a:r>
              <a:rPr lang="en-US" sz="2000" dirty="0"/>
              <a:t> </a:t>
            </a:r>
            <a:r>
              <a:rPr lang="en-US" sz="2000" dirty="0" err="1"/>
              <a:t>çoğunluğunda</a:t>
            </a:r>
            <a:r>
              <a:rPr lang="en-US" sz="2000" dirty="0"/>
              <a:t> </a:t>
            </a:r>
            <a:r>
              <a:rPr lang="en-US" sz="2000" dirty="0" err="1"/>
              <a:t>sigara</a:t>
            </a:r>
            <a:r>
              <a:rPr lang="en-US" sz="2000" dirty="0"/>
              <a:t> </a:t>
            </a:r>
            <a:r>
              <a:rPr lang="en-US" sz="2000" dirty="0" err="1"/>
              <a:t>öyküsü</a:t>
            </a:r>
            <a:r>
              <a:rPr lang="en-US" sz="2000" dirty="0"/>
              <a:t> </a:t>
            </a:r>
            <a:r>
              <a:rPr lang="en-US" sz="2000" dirty="0" err="1"/>
              <a:t>mevcuttur</a:t>
            </a:r>
            <a:r>
              <a:rPr lang="en-US" sz="2000" dirty="0"/>
              <a:t>.</a:t>
            </a:r>
            <a:endParaRPr lang="tr-TR" sz="2000" dirty="0"/>
          </a:p>
          <a:p>
            <a:pPr lvl="0"/>
            <a:r>
              <a:rPr lang="en-US" sz="2000" b="1" dirty="0" smtClean="0"/>
              <a:t>Bi</a:t>
            </a:r>
            <a:r>
              <a:rPr lang="tr-TR" sz="2000" b="1" dirty="0" smtClean="0"/>
              <a:t>yokütle</a:t>
            </a:r>
            <a:r>
              <a:rPr lang="en-US" sz="2000" b="1" dirty="0" smtClean="0"/>
              <a:t> </a:t>
            </a:r>
            <a:r>
              <a:rPr lang="en-US" sz="2000" b="1" dirty="0" err="1"/>
              <a:t>yakıt</a:t>
            </a:r>
            <a:r>
              <a:rPr lang="en-US" sz="2000" b="1" dirty="0"/>
              <a:t> </a:t>
            </a:r>
            <a:r>
              <a:rPr lang="en-US" sz="2000" b="1" dirty="0" err="1"/>
              <a:t>maruziyeti</a:t>
            </a:r>
            <a:r>
              <a:rPr lang="en-US" sz="2000" b="1" dirty="0"/>
              <a:t>: </a:t>
            </a:r>
            <a:r>
              <a:rPr lang="en-US" sz="2000" dirty="0" err="1"/>
              <a:t>Özellikle</a:t>
            </a:r>
            <a:r>
              <a:rPr lang="en-US" sz="2000" dirty="0"/>
              <a:t> </a:t>
            </a:r>
            <a:r>
              <a:rPr lang="en-US" sz="2000" dirty="0" err="1"/>
              <a:t>kırsal</a:t>
            </a:r>
            <a:r>
              <a:rPr lang="en-US" sz="2000" dirty="0"/>
              <a:t> </a:t>
            </a:r>
            <a:r>
              <a:rPr lang="en-US" sz="2000" dirty="0" err="1"/>
              <a:t>kesimde</a:t>
            </a:r>
            <a:r>
              <a:rPr lang="en-US" sz="2000" dirty="0"/>
              <a:t> </a:t>
            </a:r>
            <a:r>
              <a:rPr lang="en-US" sz="2000" dirty="0" err="1"/>
              <a:t>yaşayan</a:t>
            </a:r>
            <a:r>
              <a:rPr lang="en-US" sz="2000" dirty="0"/>
              <a:t>, </a:t>
            </a:r>
            <a:r>
              <a:rPr lang="en-US" sz="2000" dirty="0" err="1"/>
              <a:t>odun-tezek-kömür</a:t>
            </a:r>
            <a:r>
              <a:rPr lang="en-US" sz="2000" dirty="0"/>
              <a:t> </a:t>
            </a:r>
            <a:r>
              <a:rPr lang="en-US" sz="2000" dirty="0" err="1"/>
              <a:t>sobasıyla</a:t>
            </a:r>
            <a:r>
              <a:rPr lang="en-US" sz="2000" dirty="0"/>
              <a:t> </a:t>
            </a:r>
            <a:r>
              <a:rPr lang="en-US" sz="2000" dirty="0" err="1"/>
              <a:t>yıllarca</a:t>
            </a:r>
            <a:r>
              <a:rPr lang="en-US" sz="2000" dirty="0"/>
              <a:t> </a:t>
            </a:r>
            <a:r>
              <a:rPr lang="en-US" sz="2000" dirty="0" err="1"/>
              <a:t>yemek</a:t>
            </a:r>
            <a:r>
              <a:rPr lang="en-US" sz="2000" dirty="0"/>
              <a:t> </a:t>
            </a:r>
            <a:r>
              <a:rPr lang="en-US" sz="2000" dirty="0" err="1"/>
              <a:t>pişiren</a:t>
            </a:r>
            <a:r>
              <a:rPr lang="en-US" sz="2000" dirty="0"/>
              <a:t> </a:t>
            </a:r>
            <a:r>
              <a:rPr lang="en-US" sz="2000" dirty="0" err="1"/>
              <a:t>kadınlarda</a:t>
            </a:r>
            <a:r>
              <a:rPr lang="en-US" sz="2000" dirty="0"/>
              <a:t> </a:t>
            </a:r>
            <a:r>
              <a:rPr lang="en-US" sz="2000" dirty="0" err="1"/>
              <a:t>KOAH'ın</a:t>
            </a:r>
            <a:r>
              <a:rPr lang="en-US" sz="2000" dirty="0"/>
              <a:t> </a:t>
            </a:r>
            <a:r>
              <a:rPr lang="en-US" sz="2000" dirty="0" err="1"/>
              <a:t>önde</a:t>
            </a:r>
            <a:r>
              <a:rPr lang="en-US" sz="2000" dirty="0"/>
              <a:t> </a:t>
            </a:r>
            <a:r>
              <a:rPr lang="en-US" sz="2000" dirty="0" err="1"/>
              <a:t>gelen</a:t>
            </a:r>
            <a:r>
              <a:rPr lang="en-US" sz="2000" dirty="0"/>
              <a:t> </a:t>
            </a:r>
            <a:r>
              <a:rPr lang="en-US" sz="2000" dirty="0" err="1"/>
              <a:t>nedenidir</a:t>
            </a:r>
            <a:r>
              <a:rPr lang="en-US" sz="2000" dirty="0"/>
              <a:t>. </a:t>
            </a:r>
            <a:r>
              <a:rPr lang="en-US" sz="2000" dirty="0" err="1"/>
              <a:t>Türkiye'de</a:t>
            </a:r>
            <a:r>
              <a:rPr lang="en-US" sz="2000" dirty="0"/>
              <a:t> </a:t>
            </a:r>
            <a:r>
              <a:rPr lang="en-US" sz="2000" dirty="0" err="1"/>
              <a:t>Doğu</a:t>
            </a:r>
            <a:r>
              <a:rPr lang="en-US" sz="2000" dirty="0"/>
              <a:t> </a:t>
            </a:r>
            <a:r>
              <a:rPr lang="en-US" sz="2000" dirty="0" err="1"/>
              <a:t>Anadolu</a:t>
            </a:r>
            <a:r>
              <a:rPr lang="en-US" sz="2000" dirty="0"/>
              <a:t>, </a:t>
            </a:r>
            <a:r>
              <a:rPr lang="en-US" sz="2000" dirty="0" err="1"/>
              <a:t>Karadeniz</a:t>
            </a:r>
            <a:r>
              <a:rPr lang="en-US" sz="2000" dirty="0"/>
              <a:t> </a:t>
            </a:r>
            <a:r>
              <a:rPr lang="en-US" sz="2000" dirty="0" err="1"/>
              <a:t>ve</a:t>
            </a:r>
            <a:r>
              <a:rPr lang="en-US" sz="2000" dirty="0"/>
              <a:t> </a:t>
            </a:r>
            <a:r>
              <a:rPr lang="en-US" sz="2000" dirty="0" err="1"/>
              <a:t>Güneydoğu</a:t>
            </a:r>
            <a:r>
              <a:rPr lang="en-US" sz="2000" dirty="0"/>
              <a:t> </a:t>
            </a:r>
            <a:r>
              <a:rPr lang="en-US" sz="2000" dirty="0" err="1"/>
              <a:t>Anadolu</a:t>
            </a:r>
            <a:r>
              <a:rPr lang="en-US" sz="2000" dirty="0"/>
              <a:t> </a:t>
            </a:r>
            <a:r>
              <a:rPr lang="en-US" sz="2000" dirty="0" err="1"/>
              <a:t>kırsalında</a:t>
            </a:r>
            <a:r>
              <a:rPr lang="en-US" sz="2000" dirty="0"/>
              <a:t> </a:t>
            </a:r>
            <a:r>
              <a:rPr lang="en-US" sz="2000" dirty="0" err="1"/>
              <a:t>sık</a:t>
            </a:r>
            <a:r>
              <a:rPr lang="en-US" sz="2000" dirty="0"/>
              <a:t> </a:t>
            </a:r>
            <a:r>
              <a:rPr lang="en-US" sz="2000" dirty="0" err="1"/>
              <a:t>görülür</a:t>
            </a:r>
            <a:r>
              <a:rPr lang="en-US" sz="2000" dirty="0"/>
              <a:t>.</a:t>
            </a:r>
            <a:endParaRPr lang="tr-TR" sz="2000" dirty="0"/>
          </a:p>
          <a:p>
            <a:pPr lvl="0"/>
            <a:r>
              <a:rPr lang="en-US" sz="2000" b="1" dirty="0" err="1"/>
              <a:t>Mesleki</a:t>
            </a:r>
            <a:r>
              <a:rPr lang="en-US" sz="2000" b="1" dirty="0"/>
              <a:t> </a:t>
            </a:r>
            <a:r>
              <a:rPr lang="en-US" sz="2000" b="1" dirty="0" err="1"/>
              <a:t>maruziyet</a:t>
            </a:r>
            <a:r>
              <a:rPr lang="en-US" sz="2000" b="1" dirty="0"/>
              <a:t>: </a:t>
            </a:r>
            <a:r>
              <a:rPr lang="en-US" sz="2000" dirty="0" err="1"/>
              <a:t>Tozlu</a:t>
            </a:r>
            <a:r>
              <a:rPr lang="en-US" sz="2000" dirty="0"/>
              <a:t>, </a:t>
            </a:r>
            <a:r>
              <a:rPr lang="en-US" sz="2000" dirty="0" err="1"/>
              <a:t>dumanlı</a:t>
            </a:r>
            <a:r>
              <a:rPr lang="en-US" sz="2000" dirty="0"/>
              <a:t> </a:t>
            </a:r>
            <a:r>
              <a:rPr lang="en-US" sz="2000" dirty="0" err="1"/>
              <a:t>ortamlarda</a:t>
            </a:r>
            <a:r>
              <a:rPr lang="en-US" sz="2000" dirty="0"/>
              <a:t> </a:t>
            </a:r>
            <a:r>
              <a:rPr lang="en-US" sz="2000" dirty="0" err="1"/>
              <a:t>çalışanlar</a:t>
            </a:r>
            <a:r>
              <a:rPr lang="en-US" sz="2000" dirty="0"/>
              <a:t> (</a:t>
            </a:r>
            <a:r>
              <a:rPr lang="en-US" sz="2000" dirty="0" err="1"/>
              <a:t>madencilik</a:t>
            </a:r>
            <a:r>
              <a:rPr lang="en-US" sz="2000" dirty="0"/>
              <a:t>, </a:t>
            </a:r>
            <a:r>
              <a:rPr lang="en-US" sz="2000" dirty="0" err="1"/>
              <a:t>inşaat</a:t>
            </a:r>
            <a:r>
              <a:rPr lang="en-US" sz="2000" dirty="0"/>
              <a:t>, </a:t>
            </a:r>
            <a:r>
              <a:rPr lang="en-US" sz="2000" dirty="0" err="1"/>
              <a:t>kaynak</a:t>
            </a:r>
            <a:r>
              <a:rPr lang="en-US" sz="2000" dirty="0"/>
              <a:t>, </a:t>
            </a:r>
            <a:r>
              <a:rPr lang="en-US" sz="2000" dirty="0" err="1"/>
              <a:t>tarım</a:t>
            </a:r>
            <a:r>
              <a:rPr lang="en-US" sz="2000" dirty="0"/>
              <a:t>, </a:t>
            </a:r>
            <a:r>
              <a:rPr lang="en-US" sz="2000" dirty="0" err="1"/>
              <a:t>tekstil</a:t>
            </a:r>
            <a:r>
              <a:rPr lang="en-US" sz="2000" dirty="0"/>
              <a:t>, </a:t>
            </a:r>
            <a:r>
              <a:rPr lang="en-US" sz="2000" dirty="0" err="1"/>
              <a:t>fırıncılık</a:t>
            </a:r>
            <a:r>
              <a:rPr lang="en-US" sz="2000" dirty="0"/>
              <a:t>).</a:t>
            </a:r>
            <a:endParaRPr lang="tr-TR" sz="2000" dirty="0"/>
          </a:p>
          <a:p>
            <a:pPr lvl="0"/>
            <a:r>
              <a:rPr lang="en-US" sz="2000" b="1" dirty="0" err="1"/>
              <a:t>Hava</a:t>
            </a:r>
            <a:r>
              <a:rPr lang="en-US" sz="2000" b="1" dirty="0"/>
              <a:t> </a:t>
            </a:r>
            <a:r>
              <a:rPr lang="en-US" sz="2000" b="1" dirty="0" err="1"/>
              <a:t>kirliliği</a:t>
            </a:r>
            <a:r>
              <a:rPr lang="en-US" sz="2000" b="1" dirty="0"/>
              <a:t>: </a:t>
            </a:r>
            <a:r>
              <a:rPr lang="en-US" sz="2000" dirty="0" err="1"/>
              <a:t>Dış</a:t>
            </a:r>
            <a:r>
              <a:rPr lang="en-US" sz="2000" dirty="0"/>
              <a:t> </a:t>
            </a:r>
            <a:r>
              <a:rPr lang="en-US" sz="2000" dirty="0" err="1"/>
              <a:t>ortam</a:t>
            </a:r>
            <a:r>
              <a:rPr lang="en-US" sz="2000" dirty="0"/>
              <a:t> (</a:t>
            </a:r>
            <a:r>
              <a:rPr lang="en-US" sz="2000" dirty="0" err="1"/>
              <a:t>trafik</a:t>
            </a:r>
            <a:r>
              <a:rPr lang="en-US" sz="2000" dirty="0"/>
              <a:t>, </a:t>
            </a:r>
            <a:r>
              <a:rPr lang="en-US" sz="2000" dirty="0" err="1"/>
              <a:t>sanayi</a:t>
            </a:r>
            <a:r>
              <a:rPr lang="en-US" sz="2000" dirty="0"/>
              <a:t>) </a:t>
            </a:r>
            <a:r>
              <a:rPr lang="en-US" sz="2000" dirty="0" err="1"/>
              <a:t>ve</a:t>
            </a:r>
            <a:r>
              <a:rPr lang="en-US" sz="2000" dirty="0"/>
              <a:t> </a:t>
            </a:r>
            <a:r>
              <a:rPr lang="en-US" sz="2000" dirty="0" err="1"/>
              <a:t>ev</a:t>
            </a:r>
            <a:r>
              <a:rPr lang="en-US" sz="2000" dirty="0"/>
              <a:t> </a:t>
            </a:r>
            <a:r>
              <a:rPr lang="en-US" sz="2000" dirty="0" err="1"/>
              <a:t>içi</a:t>
            </a:r>
            <a:r>
              <a:rPr lang="en-US" sz="2000" dirty="0"/>
              <a:t> </a:t>
            </a:r>
            <a:r>
              <a:rPr lang="en-US" sz="2000" dirty="0" err="1"/>
              <a:t>hava</a:t>
            </a:r>
            <a:r>
              <a:rPr lang="en-US" sz="2000" dirty="0"/>
              <a:t> </a:t>
            </a:r>
            <a:r>
              <a:rPr lang="en-US" sz="2000" dirty="0" err="1"/>
              <a:t>kirliliği</a:t>
            </a:r>
            <a:r>
              <a:rPr lang="en-US" sz="2000" dirty="0"/>
              <a:t>.</a:t>
            </a:r>
            <a:endParaRPr lang="tr-TR" sz="2000" dirty="0"/>
          </a:p>
          <a:p>
            <a:endParaRPr lang="tr-TR" dirty="0"/>
          </a:p>
        </p:txBody>
      </p:sp>
      <p:sp>
        <p:nvSpPr>
          <p:cNvPr id="2" name="Title 1"/>
          <p:cNvSpPr>
            <a:spLocks noGrp="1"/>
          </p:cNvSpPr>
          <p:nvPr>
            <p:ph type="title"/>
          </p:nvPr>
        </p:nvSpPr>
        <p:spPr/>
        <p:txBody>
          <a:bodyPr>
            <a:normAutofit/>
          </a:bodyPr>
          <a:lstStyle/>
          <a:p>
            <a:r>
              <a:rPr lang="tr-TR" dirty="0" smtClean="0"/>
              <a:t>ETYOLOJİ VE RİSK FAKTÖRLERİ</a:t>
            </a:r>
            <a:endParaRPr lang="tr-TR" dirty="0"/>
          </a:p>
        </p:txBody>
      </p:sp>
    </p:spTree>
    <p:extLst>
      <p:ext uri="{BB962C8B-B14F-4D97-AF65-F5344CB8AC3E}">
        <p14:creationId xmlns:p14="http://schemas.microsoft.com/office/powerpoint/2010/main" val="6741605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err="1"/>
              <a:t>Genel</a:t>
            </a:r>
            <a:r>
              <a:rPr lang="en-US" sz="2000" dirty="0"/>
              <a:t> durum </a:t>
            </a:r>
            <a:r>
              <a:rPr lang="en-US" sz="2000" dirty="0" err="1"/>
              <a:t>kötü</a:t>
            </a:r>
            <a:r>
              <a:rPr lang="en-US" sz="2000" dirty="0"/>
              <a:t>, </a:t>
            </a:r>
            <a:r>
              <a:rPr lang="en-US" sz="2000" dirty="0" err="1"/>
              <a:t>konuşurken</a:t>
            </a:r>
            <a:r>
              <a:rPr lang="en-US" sz="2000" dirty="0"/>
              <a:t> </a:t>
            </a:r>
            <a:r>
              <a:rPr lang="en-US" sz="2000" dirty="0" err="1"/>
              <a:t>cümleyi</a:t>
            </a:r>
            <a:r>
              <a:rPr lang="en-US" sz="2000" dirty="0"/>
              <a:t> </a:t>
            </a:r>
            <a:r>
              <a:rPr lang="en-US" sz="2000" dirty="0" err="1"/>
              <a:t>tamamlayamıyor</a:t>
            </a:r>
            <a:r>
              <a:rPr lang="en-US" sz="2000" dirty="0"/>
              <a:t>, </a:t>
            </a:r>
            <a:r>
              <a:rPr lang="en-US" sz="2000" dirty="0" err="1"/>
              <a:t>kısa</a:t>
            </a:r>
            <a:r>
              <a:rPr lang="en-US" sz="2000" dirty="0"/>
              <a:t> </a:t>
            </a:r>
            <a:r>
              <a:rPr lang="en-US" sz="2000" dirty="0" err="1"/>
              <a:t>kelimelerle</a:t>
            </a:r>
            <a:r>
              <a:rPr lang="en-US" sz="2000" dirty="0"/>
              <a:t> </a:t>
            </a:r>
            <a:r>
              <a:rPr lang="en-US" sz="2000" dirty="0" err="1"/>
              <a:t>yanıt</a:t>
            </a:r>
            <a:r>
              <a:rPr lang="en-US" sz="2000" dirty="0"/>
              <a:t> </a:t>
            </a:r>
            <a:r>
              <a:rPr lang="en-US" sz="2000" dirty="0" err="1"/>
              <a:t>veriyor</a:t>
            </a:r>
            <a:r>
              <a:rPr lang="en-US" sz="2000" dirty="0"/>
              <a:t>. </a:t>
            </a:r>
            <a:r>
              <a:rPr lang="en-US" sz="2000" dirty="0" err="1"/>
              <a:t>Hafif</a:t>
            </a:r>
            <a:r>
              <a:rPr lang="en-US" sz="2000" dirty="0"/>
              <a:t> </a:t>
            </a:r>
            <a:r>
              <a:rPr lang="en-US" sz="2000" dirty="0" err="1"/>
              <a:t>somnolan</a:t>
            </a:r>
            <a:r>
              <a:rPr lang="en-US" sz="2000" dirty="0"/>
              <a:t>. KB: 142/88, </a:t>
            </a:r>
            <a:r>
              <a:rPr lang="en-US" sz="2000" dirty="0" err="1"/>
              <a:t>nabız</a:t>
            </a:r>
            <a:r>
              <a:rPr lang="en-US" sz="2000" dirty="0"/>
              <a:t> 116/</a:t>
            </a:r>
            <a:r>
              <a:rPr lang="en-US" sz="2000" dirty="0" err="1"/>
              <a:t>dk</a:t>
            </a:r>
            <a:r>
              <a:rPr lang="en-US" sz="2000" dirty="0"/>
              <a:t> (</a:t>
            </a:r>
            <a:r>
              <a:rPr lang="en-US" sz="2000" dirty="0" err="1"/>
              <a:t>düzensiz</a:t>
            </a:r>
            <a:r>
              <a:rPr lang="en-US" sz="2000" dirty="0"/>
              <a:t> </a:t>
            </a:r>
            <a:r>
              <a:rPr lang="en-US" sz="2000" dirty="0" err="1"/>
              <a:t>nabız</a:t>
            </a:r>
            <a:r>
              <a:rPr lang="en-US" sz="2000" dirty="0"/>
              <a:t>), SS 28/</a:t>
            </a:r>
            <a:r>
              <a:rPr lang="en-US" sz="2000" dirty="0" err="1"/>
              <a:t>dk</a:t>
            </a:r>
            <a:r>
              <a:rPr lang="en-US" sz="2000" dirty="0"/>
              <a:t>, </a:t>
            </a:r>
            <a:r>
              <a:rPr lang="en-US" sz="2000" dirty="0" err="1"/>
              <a:t>ateş</a:t>
            </a:r>
            <a:r>
              <a:rPr lang="en-US" sz="2000" dirty="0"/>
              <a:t> 37.8, </a:t>
            </a:r>
            <a:r>
              <a:rPr lang="en-US" sz="2000" dirty="0" err="1"/>
              <a:t>SpO</a:t>
            </a:r>
            <a:r>
              <a:rPr lang="en-US" sz="2000" dirty="0"/>
              <a:t>₂ </a:t>
            </a:r>
            <a:r>
              <a:rPr lang="en-US" sz="2000" dirty="0" err="1"/>
              <a:t>oda</a:t>
            </a:r>
            <a:r>
              <a:rPr lang="en-US" sz="2000" dirty="0"/>
              <a:t> </a:t>
            </a:r>
            <a:r>
              <a:rPr lang="en-US" sz="2000" dirty="0" err="1"/>
              <a:t>havasında</a:t>
            </a:r>
            <a:r>
              <a:rPr lang="en-US" sz="2000" dirty="0"/>
              <a:t> %85.</a:t>
            </a:r>
            <a:endParaRPr lang="tr-TR" sz="2000" dirty="0"/>
          </a:p>
          <a:p>
            <a:r>
              <a:rPr lang="en-US" sz="2000" dirty="0" err="1"/>
              <a:t>Toraks</a:t>
            </a:r>
            <a:r>
              <a:rPr lang="en-US" sz="2000" dirty="0"/>
              <a:t>: </a:t>
            </a:r>
            <a:r>
              <a:rPr lang="en-US" sz="2000" dirty="0" err="1"/>
              <a:t>Yardımcı</a:t>
            </a:r>
            <a:r>
              <a:rPr lang="en-US" sz="2000" dirty="0"/>
              <a:t> </a:t>
            </a:r>
            <a:r>
              <a:rPr lang="en-US" sz="2000" dirty="0" err="1"/>
              <a:t>solunum</a:t>
            </a:r>
            <a:r>
              <a:rPr lang="en-US" sz="2000" dirty="0"/>
              <a:t> </a:t>
            </a:r>
            <a:r>
              <a:rPr lang="en-US" sz="2000" dirty="0" err="1"/>
              <a:t>kasları</a:t>
            </a:r>
            <a:r>
              <a:rPr lang="en-US" sz="2000" dirty="0"/>
              <a:t> </a:t>
            </a:r>
            <a:r>
              <a:rPr lang="en-US" sz="2000" dirty="0" err="1"/>
              <a:t>aktif</a:t>
            </a:r>
            <a:r>
              <a:rPr lang="en-US" sz="2000" dirty="0"/>
              <a:t>, </a:t>
            </a:r>
            <a:r>
              <a:rPr lang="en-US" sz="2000" dirty="0" err="1"/>
              <a:t>paradoks</a:t>
            </a:r>
            <a:r>
              <a:rPr lang="en-US" sz="2000" dirty="0"/>
              <a:t> abdominal </a:t>
            </a:r>
            <a:r>
              <a:rPr lang="en-US" sz="2000" dirty="0" err="1"/>
              <a:t>solunum</a:t>
            </a:r>
            <a:r>
              <a:rPr lang="en-US" sz="2000" dirty="0"/>
              <a:t> </a:t>
            </a:r>
            <a:r>
              <a:rPr lang="en-US" sz="2000" dirty="0" err="1"/>
              <a:t>eşliğinde</a:t>
            </a:r>
            <a:r>
              <a:rPr lang="en-US" sz="2000" dirty="0"/>
              <a:t> </a:t>
            </a:r>
            <a:r>
              <a:rPr lang="en-US" sz="2000" dirty="0" err="1"/>
              <a:t>belirgin</a:t>
            </a:r>
            <a:r>
              <a:rPr lang="en-US" sz="2000" dirty="0"/>
              <a:t> </a:t>
            </a:r>
            <a:r>
              <a:rPr lang="en-US" sz="2000" dirty="0" err="1"/>
              <a:t>retraksiyon</a:t>
            </a:r>
            <a:r>
              <a:rPr lang="en-US" sz="2000" dirty="0"/>
              <a:t>. </a:t>
            </a:r>
            <a:r>
              <a:rPr lang="en-US" sz="2000" dirty="0" err="1"/>
              <a:t>Solunum</a:t>
            </a:r>
            <a:r>
              <a:rPr lang="en-US" sz="2000" dirty="0"/>
              <a:t> </a:t>
            </a:r>
            <a:r>
              <a:rPr lang="en-US" sz="2000" dirty="0" err="1"/>
              <a:t>sesleri</a:t>
            </a:r>
            <a:r>
              <a:rPr lang="en-US" sz="2000" dirty="0"/>
              <a:t> her </a:t>
            </a:r>
            <a:r>
              <a:rPr lang="en-US" sz="2000" dirty="0" err="1"/>
              <a:t>iki</a:t>
            </a:r>
            <a:r>
              <a:rPr lang="en-US" sz="2000" dirty="0"/>
              <a:t> </a:t>
            </a:r>
            <a:r>
              <a:rPr lang="en-US" sz="2000" dirty="0" err="1"/>
              <a:t>tarafta</a:t>
            </a:r>
            <a:r>
              <a:rPr lang="en-US" sz="2000" dirty="0"/>
              <a:t> </a:t>
            </a:r>
            <a:r>
              <a:rPr lang="en-US" sz="2000" dirty="0" err="1"/>
              <a:t>zayıflamış</a:t>
            </a:r>
            <a:r>
              <a:rPr lang="en-US" sz="2000" dirty="0"/>
              <a:t>, </a:t>
            </a:r>
            <a:r>
              <a:rPr lang="en-US" sz="2000" dirty="0" err="1"/>
              <a:t>yaygın</a:t>
            </a:r>
            <a:r>
              <a:rPr lang="en-US" sz="2000" dirty="0"/>
              <a:t> wheezing </a:t>
            </a:r>
            <a:r>
              <a:rPr lang="en-US" sz="2000" dirty="0" err="1"/>
              <a:t>ve</a:t>
            </a:r>
            <a:r>
              <a:rPr lang="en-US" sz="2000" dirty="0"/>
              <a:t> </a:t>
            </a:r>
            <a:r>
              <a:rPr lang="en-US" sz="2000" dirty="0" err="1"/>
              <a:t>ronkus</a:t>
            </a:r>
            <a:r>
              <a:rPr lang="en-US" sz="2000" dirty="0"/>
              <a:t>, </a:t>
            </a:r>
            <a:r>
              <a:rPr lang="en-US" sz="2000" dirty="0" err="1"/>
              <a:t>sağ</a:t>
            </a:r>
            <a:r>
              <a:rPr lang="en-US" sz="2000" dirty="0"/>
              <a:t> alt </a:t>
            </a:r>
            <a:r>
              <a:rPr lang="en-US" sz="2000" dirty="0" err="1"/>
              <a:t>zonda</a:t>
            </a:r>
            <a:r>
              <a:rPr lang="en-US" sz="2000" dirty="0"/>
              <a:t> </a:t>
            </a:r>
            <a:r>
              <a:rPr lang="en-US" sz="2000" dirty="0" err="1"/>
              <a:t>lokal</a:t>
            </a:r>
            <a:r>
              <a:rPr lang="en-US" sz="2000" dirty="0"/>
              <a:t> </a:t>
            </a:r>
            <a:r>
              <a:rPr lang="en-US" sz="2000" dirty="0" err="1"/>
              <a:t>kaba</a:t>
            </a:r>
            <a:r>
              <a:rPr lang="en-US" sz="2000" dirty="0"/>
              <a:t> </a:t>
            </a:r>
            <a:r>
              <a:rPr lang="en-US" sz="2000" dirty="0" err="1"/>
              <a:t>raller</a:t>
            </a:r>
            <a:r>
              <a:rPr lang="en-US" sz="2000" dirty="0"/>
              <a:t>. KVS: </a:t>
            </a:r>
            <a:r>
              <a:rPr lang="en-US" sz="2000" dirty="0" err="1"/>
              <a:t>ritim</a:t>
            </a:r>
            <a:r>
              <a:rPr lang="en-US" sz="2000" dirty="0"/>
              <a:t> </a:t>
            </a:r>
            <a:r>
              <a:rPr lang="en-US" sz="2000" dirty="0" err="1"/>
              <a:t>düzensiz</a:t>
            </a:r>
            <a:r>
              <a:rPr lang="en-US" sz="2000" dirty="0"/>
              <a:t>, </a:t>
            </a:r>
            <a:r>
              <a:rPr lang="en-US" sz="2000" dirty="0" err="1"/>
              <a:t>patolojik</a:t>
            </a:r>
            <a:r>
              <a:rPr lang="en-US" sz="2000" dirty="0"/>
              <a:t> </a:t>
            </a:r>
            <a:r>
              <a:rPr lang="en-US" sz="2000" dirty="0" err="1"/>
              <a:t>üfürüm</a:t>
            </a:r>
            <a:r>
              <a:rPr lang="en-US" sz="2000" dirty="0"/>
              <a:t> </a:t>
            </a:r>
            <a:r>
              <a:rPr lang="en-US" sz="2000" dirty="0" err="1"/>
              <a:t>duyulmuyor</a:t>
            </a:r>
            <a:r>
              <a:rPr lang="en-US" sz="2000" dirty="0"/>
              <a:t>. </a:t>
            </a:r>
            <a:r>
              <a:rPr lang="en-US" sz="2000" dirty="0" err="1"/>
              <a:t>Periferik</a:t>
            </a:r>
            <a:r>
              <a:rPr lang="en-US" sz="2000" dirty="0"/>
              <a:t> 2+ </a:t>
            </a:r>
            <a:r>
              <a:rPr lang="en-US" sz="2000" dirty="0" err="1"/>
              <a:t>ödem</a:t>
            </a:r>
            <a:r>
              <a:rPr lang="en-US" sz="2000" dirty="0"/>
              <a:t>.</a:t>
            </a:r>
            <a:endParaRPr lang="tr-TR" sz="2000" dirty="0"/>
          </a:p>
          <a:p>
            <a:endParaRPr lang="tr-TR"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1840075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lvl="0"/>
            <a:r>
              <a:rPr lang="en-US" dirty="0" err="1"/>
              <a:t>Adım</a:t>
            </a:r>
            <a:r>
              <a:rPr lang="en-US" dirty="0"/>
              <a:t> 1: </a:t>
            </a:r>
            <a:r>
              <a:rPr lang="en-US" dirty="0" err="1"/>
              <a:t>Hayatı</a:t>
            </a:r>
            <a:r>
              <a:rPr lang="en-US" dirty="0"/>
              <a:t> </a:t>
            </a:r>
            <a:r>
              <a:rPr lang="en-US" dirty="0" err="1"/>
              <a:t>tehdit</a:t>
            </a:r>
            <a:r>
              <a:rPr lang="en-US" dirty="0"/>
              <a:t> </a:t>
            </a:r>
            <a:r>
              <a:rPr lang="en-US" dirty="0" err="1"/>
              <a:t>eden</a:t>
            </a:r>
            <a:r>
              <a:rPr lang="en-US" dirty="0"/>
              <a:t> </a:t>
            </a:r>
            <a:r>
              <a:rPr lang="en-US" dirty="0" err="1"/>
              <a:t>alevlenme</a:t>
            </a:r>
            <a:r>
              <a:rPr lang="en-US" dirty="0"/>
              <a:t> </a:t>
            </a:r>
            <a:r>
              <a:rPr lang="en-US" dirty="0" err="1"/>
              <a:t>bulguları</a:t>
            </a:r>
            <a:r>
              <a:rPr lang="en-US" dirty="0"/>
              <a:t> VAR: </a:t>
            </a:r>
            <a:r>
              <a:rPr lang="en-US" dirty="0" err="1"/>
              <a:t>konuşamama</a:t>
            </a:r>
            <a:r>
              <a:rPr lang="en-US" dirty="0"/>
              <a:t>, SS 28, </a:t>
            </a:r>
            <a:r>
              <a:rPr lang="en-US" dirty="0" err="1"/>
              <a:t>SpO</a:t>
            </a:r>
            <a:r>
              <a:rPr lang="en-US" dirty="0"/>
              <a:t>₂ %85, </a:t>
            </a:r>
            <a:r>
              <a:rPr lang="en-US" dirty="0" err="1"/>
              <a:t>yardımcı</a:t>
            </a:r>
            <a:r>
              <a:rPr lang="en-US" dirty="0"/>
              <a:t> </a:t>
            </a:r>
            <a:r>
              <a:rPr lang="en-US" dirty="0" err="1"/>
              <a:t>kas</a:t>
            </a:r>
            <a:r>
              <a:rPr lang="en-US" dirty="0"/>
              <a:t> </a:t>
            </a:r>
            <a:r>
              <a:rPr lang="en-US" dirty="0" err="1"/>
              <a:t>kullanımı</a:t>
            </a:r>
            <a:r>
              <a:rPr lang="en-US" dirty="0"/>
              <a:t>, </a:t>
            </a:r>
            <a:r>
              <a:rPr lang="en-US" dirty="0" err="1"/>
              <a:t>somnolans</a:t>
            </a:r>
            <a:r>
              <a:rPr lang="en-US" dirty="0"/>
              <a:t>, </a:t>
            </a:r>
            <a:r>
              <a:rPr lang="en-US" dirty="0" err="1"/>
              <a:t>aritmi</a:t>
            </a:r>
            <a:r>
              <a:rPr lang="en-US" dirty="0"/>
              <a:t> (</a:t>
            </a:r>
            <a:r>
              <a:rPr lang="en-US" dirty="0" err="1"/>
              <a:t>muhtemel</a:t>
            </a:r>
            <a:r>
              <a:rPr lang="en-US" dirty="0"/>
              <a:t> </a:t>
            </a:r>
            <a:r>
              <a:rPr lang="en-US" dirty="0" err="1"/>
              <a:t>yeni</a:t>
            </a:r>
            <a:r>
              <a:rPr lang="en-US" dirty="0"/>
              <a:t> AF), </a:t>
            </a:r>
            <a:r>
              <a:rPr lang="en-US" dirty="0" err="1"/>
              <a:t>ateş</a:t>
            </a:r>
            <a:r>
              <a:rPr lang="en-US" dirty="0"/>
              <a:t>, </a:t>
            </a:r>
            <a:r>
              <a:rPr lang="en-US" dirty="0" err="1"/>
              <a:t>eşlik</a:t>
            </a:r>
            <a:r>
              <a:rPr lang="en-US" dirty="0"/>
              <a:t> </a:t>
            </a:r>
            <a:r>
              <a:rPr lang="en-US" dirty="0" err="1"/>
              <a:t>eden</a:t>
            </a:r>
            <a:r>
              <a:rPr lang="en-US" dirty="0"/>
              <a:t> KY.</a:t>
            </a:r>
            <a:endParaRPr lang="tr-TR" dirty="0"/>
          </a:p>
          <a:p>
            <a:pPr lvl="0"/>
            <a:r>
              <a:rPr lang="en-US" dirty="0" err="1"/>
              <a:t>Adım</a:t>
            </a:r>
            <a:r>
              <a:rPr lang="en-US" dirty="0"/>
              <a:t> 2: </a:t>
            </a:r>
            <a:r>
              <a:rPr lang="en-US" dirty="0" err="1"/>
              <a:t>ASM'de</a:t>
            </a:r>
            <a:r>
              <a:rPr lang="en-US" dirty="0"/>
              <a:t> YAPILACAKLAR </a:t>
            </a:r>
            <a:r>
              <a:rPr lang="en-US" dirty="0" smtClean="0"/>
              <a:t>:</a:t>
            </a:r>
            <a:endParaRPr lang="tr-TR" dirty="0"/>
          </a:p>
          <a:p>
            <a:pPr lvl="1"/>
            <a:r>
              <a:rPr lang="en-US" dirty="0" err="1"/>
              <a:t>Hedef</a:t>
            </a:r>
            <a:r>
              <a:rPr lang="en-US" dirty="0"/>
              <a:t> </a:t>
            </a:r>
            <a:r>
              <a:rPr lang="en-US" dirty="0" err="1"/>
              <a:t>SpO</a:t>
            </a:r>
            <a:r>
              <a:rPr lang="en-US" dirty="0"/>
              <a:t>₂ %88-92 </a:t>
            </a:r>
            <a:r>
              <a:rPr lang="en-US" dirty="0" err="1"/>
              <a:t>olacak</a:t>
            </a:r>
            <a:r>
              <a:rPr lang="en-US" dirty="0"/>
              <a:t> </a:t>
            </a:r>
            <a:r>
              <a:rPr lang="en-US" dirty="0" err="1"/>
              <a:t>şekilde</a:t>
            </a:r>
            <a:r>
              <a:rPr lang="en-US" dirty="0"/>
              <a:t> </a:t>
            </a:r>
            <a:r>
              <a:rPr lang="en-US" dirty="0" err="1"/>
              <a:t>kontrollü</a:t>
            </a:r>
            <a:r>
              <a:rPr lang="en-US" dirty="0"/>
              <a:t> </a:t>
            </a:r>
            <a:r>
              <a:rPr lang="en-US" dirty="0" err="1"/>
              <a:t>oksijen</a:t>
            </a:r>
            <a:r>
              <a:rPr lang="en-US" dirty="0"/>
              <a:t> </a:t>
            </a:r>
            <a:r>
              <a:rPr lang="en-US" dirty="0" err="1"/>
              <a:t>başla</a:t>
            </a:r>
            <a:r>
              <a:rPr lang="en-US" dirty="0"/>
              <a:t> (</a:t>
            </a:r>
            <a:r>
              <a:rPr lang="en-US" dirty="0" err="1"/>
              <a:t>Venturi</a:t>
            </a:r>
            <a:r>
              <a:rPr lang="en-US" dirty="0"/>
              <a:t> </a:t>
            </a:r>
            <a:r>
              <a:rPr lang="en-US" dirty="0" err="1"/>
              <a:t>maskesi</a:t>
            </a:r>
            <a:r>
              <a:rPr lang="en-US" dirty="0"/>
              <a:t>, %24-28 </a:t>
            </a:r>
            <a:r>
              <a:rPr lang="en-US" dirty="0" err="1"/>
              <a:t>ile</a:t>
            </a:r>
            <a:r>
              <a:rPr lang="en-US" dirty="0"/>
              <a:t> </a:t>
            </a:r>
            <a:r>
              <a:rPr lang="en-US" dirty="0" err="1"/>
              <a:t>başla</a:t>
            </a:r>
            <a:r>
              <a:rPr lang="en-US" dirty="0"/>
              <a:t>; tam </a:t>
            </a:r>
            <a:r>
              <a:rPr lang="en-US" dirty="0" err="1"/>
              <a:t>saturasyonu</a:t>
            </a:r>
            <a:r>
              <a:rPr lang="en-US" dirty="0"/>
              <a:t> </a:t>
            </a:r>
            <a:r>
              <a:rPr lang="en-US" dirty="0" err="1"/>
              <a:t>hedefleme</a:t>
            </a:r>
            <a:r>
              <a:rPr lang="en-US" dirty="0"/>
              <a:t>, CO₂ </a:t>
            </a:r>
            <a:r>
              <a:rPr lang="en-US" dirty="0" err="1"/>
              <a:t>retansiyonu</a:t>
            </a:r>
            <a:r>
              <a:rPr lang="en-US" dirty="0"/>
              <a:t> </a:t>
            </a:r>
            <a:r>
              <a:rPr lang="en-US" dirty="0" err="1"/>
              <a:t>riski</a:t>
            </a:r>
            <a:r>
              <a:rPr lang="en-US" dirty="0"/>
              <a:t>).</a:t>
            </a:r>
            <a:endParaRPr lang="tr-TR" dirty="0"/>
          </a:p>
          <a:p>
            <a:pPr lvl="1"/>
            <a:r>
              <a:rPr lang="en-US" dirty="0" err="1"/>
              <a:t>Nebülizatör</a:t>
            </a:r>
            <a:r>
              <a:rPr lang="en-US" dirty="0"/>
              <a:t> </a:t>
            </a:r>
            <a:r>
              <a:rPr lang="en-US" dirty="0" err="1"/>
              <a:t>ile</a:t>
            </a:r>
            <a:r>
              <a:rPr lang="en-US" dirty="0"/>
              <a:t> salbutamol 2.5-5 mg + ipratropium 0.5 mg; her 20 </a:t>
            </a:r>
            <a:r>
              <a:rPr lang="en-US" dirty="0" err="1"/>
              <a:t>dakikada</a:t>
            </a:r>
            <a:r>
              <a:rPr lang="en-US" dirty="0"/>
              <a:t> </a:t>
            </a:r>
            <a:r>
              <a:rPr lang="en-US" dirty="0" err="1"/>
              <a:t>bir</a:t>
            </a:r>
            <a:r>
              <a:rPr lang="en-US" dirty="0"/>
              <a:t> </a:t>
            </a:r>
            <a:r>
              <a:rPr lang="en-US" dirty="0" err="1"/>
              <a:t>tekrar</a:t>
            </a:r>
            <a:r>
              <a:rPr lang="en-US" dirty="0"/>
              <a:t> (</a:t>
            </a:r>
            <a:r>
              <a:rPr lang="en-US" dirty="0" err="1"/>
              <a:t>toplam</a:t>
            </a:r>
            <a:r>
              <a:rPr lang="en-US" dirty="0"/>
              <a:t> 3 </a:t>
            </a:r>
            <a:r>
              <a:rPr lang="en-US" dirty="0" err="1"/>
              <a:t>doz</a:t>
            </a:r>
            <a:r>
              <a:rPr lang="en-US" dirty="0"/>
              <a:t>) </a:t>
            </a:r>
            <a:r>
              <a:rPr lang="en-US" dirty="0" err="1"/>
              <a:t>klinik</a:t>
            </a:r>
            <a:r>
              <a:rPr lang="en-US" dirty="0"/>
              <a:t> </a:t>
            </a:r>
            <a:r>
              <a:rPr lang="en-US" dirty="0" err="1"/>
              <a:t>yanıta</a:t>
            </a:r>
            <a:r>
              <a:rPr lang="en-US" dirty="0"/>
              <a:t> </a:t>
            </a:r>
            <a:r>
              <a:rPr lang="en-US" dirty="0" err="1"/>
              <a:t>göre</a:t>
            </a:r>
            <a:r>
              <a:rPr lang="en-US" dirty="0"/>
              <a:t>.</a:t>
            </a:r>
            <a:endParaRPr lang="tr-TR" dirty="0"/>
          </a:p>
          <a:p>
            <a:pPr lvl="1"/>
            <a:r>
              <a:rPr lang="en-US" dirty="0" smtClean="0"/>
              <a:t>IV/IM </a:t>
            </a:r>
            <a:r>
              <a:rPr lang="en-US" dirty="0" err="1"/>
              <a:t>kortikosteroid</a:t>
            </a:r>
            <a:r>
              <a:rPr lang="en-US" dirty="0"/>
              <a:t> (</a:t>
            </a:r>
            <a:r>
              <a:rPr lang="en-US" dirty="0" err="1"/>
              <a:t>metilprednizolon</a:t>
            </a:r>
            <a:r>
              <a:rPr lang="en-US" dirty="0"/>
              <a:t>).</a:t>
            </a:r>
            <a:endParaRPr lang="tr-TR" dirty="0"/>
          </a:p>
          <a:p>
            <a:pPr lvl="1"/>
            <a:r>
              <a:rPr lang="en-US" dirty="0"/>
              <a:t>EKG </a:t>
            </a:r>
            <a:r>
              <a:rPr lang="en-US" dirty="0" err="1"/>
              <a:t>çek</a:t>
            </a:r>
            <a:r>
              <a:rPr lang="en-US" dirty="0"/>
              <a:t> (</a:t>
            </a:r>
            <a:r>
              <a:rPr lang="en-US" dirty="0" err="1"/>
              <a:t>yeni</a:t>
            </a:r>
            <a:r>
              <a:rPr lang="en-US" dirty="0"/>
              <a:t> AF, </a:t>
            </a:r>
            <a:r>
              <a:rPr lang="en-US" dirty="0" err="1"/>
              <a:t>iskemi</a:t>
            </a:r>
            <a:r>
              <a:rPr lang="en-US" dirty="0"/>
              <a:t>).</a:t>
            </a:r>
            <a:endParaRPr lang="tr-TR" dirty="0"/>
          </a:p>
          <a:p>
            <a:pPr lvl="1"/>
            <a:r>
              <a:rPr lang="en-US" dirty="0"/>
              <a:t>112 </a:t>
            </a:r>
            <a:r>
              <a:rPr lang="en-US" dirty="0" err="1"/>
              <a:t>ambulans</a:t>
            </a:r>
            <a:r>
              <a:rPr lang="en-US" dirty="0"/>
              <a:t> </a:t>
            </a:r>
            <a:r>
              <a:rPr lang="en-US" dirty="0" err="1"/>
              <a:t>çağır</a:t>
            </a:r>
            <a:r>
              <a:rPr lang="en-US" dirty="0"/>
              <a:t>.</a:t>
            </a:r>
            <a:endParaRPr lang="tr-TR" dirty="0"/>
          </a:p>
          <a:p>
            <a:pPr lvl="0"/>
            <a:r>
              <a:rPr lang="en-US" dirty="0" err="1"/>
              <a:t>Adım</a:t>
            </a:r>
            <a:r>
              <a:rPr lang="en-US" dirty="0"/>
              <a:t> 3: SEVK ŞART </a:t>
            </a:r>
            <a:endParaRPr lang="tr-TR" dirty="0" smtClean="0"/>
          </a:p>
          <a:p>
            <a:pPr lvl="0"/>
            <a:r>
              <a:rPr lang="en-US" dirty="0" smtClean="0"/>
              <a:t>(</a:t>
            </a:r>
            <a:r>
              <a:rPr lang="en-US" dirty="0"/>
              <a:t>Roma </a:t>
            </a:r>
            <a:r>
              <a:rPr lang="en-US" dirty="0" err="1"/>
              <a:t>kriterlerine</a:t>
            </a:r>
            <a:r>
              <a:rPr lang="en-US" dirty="0"/>
              <a:t> </a:t>
            </a:r>
            <a:r>
              <a:rPr lang="en-US" dirty="0" err="1"/>
              <a:t>göre</a:t>
            </a:r>
            <a:r>
              <a:rPr lang="en-US" dirty="0"/>
              <a:t> </a:t>
            </a:r>
            <a:r>
              <a:rPr lang="en-US" dirty="0" err="1"/>
              <a:t>Ağır</a:t>
            </a:r>
            <a:r>
              <a:rPr lang="en-US" dirty="0"/>
              <a:t>; </a:t>
            </a:r>
            <a:r>
              <a:rPr lang="en-US" dirty="0" err="1"/>
              <a:t>ayrıca</a:t>
            </a:r>
            <a:r>
              <a:rPr lang="en-US" dirty="0"/>
              <a:t> </a:t>
            </a:r>
            <a:r>
              <a:rPr lang="en-US" dirty="0" err="1"/>
              <a:t>yeni</a:t>
            </a:r>
            <a:r>
              <a:rPr lang="en-US" dirty="0"/>
              <a:t> </a:t>
            </a:r>
            <a:r>
              <a:rPr lang="en-US" dirty="0" err="1"/>
              <a:t>başlayan</a:t>
            </a:r>
            <a:r>
              <a:rPr lang="en-US" dirty="0"/>
              <a:t> </a:t>
            </a:r>
            <a:r>
              <a:rPr lang="en-US" dirty="0" err="1"/>
              <a:t>aritmi</a:t>
            </a:r>
            <a:r>
              <a:rPr lang="en-US" dirty="0"/>
              <a:t>, KY </a:t>
            </a:r>
            <a:r>
              <a:rPr lang="en-US" dirty="0" err="1"/>
              <a:t>birlikteliği</a:t>
            </a:r>
            <a:r>
              <a:rPr lang="en-US" dirty="0"/>
              <a:t>, </a:t>
            </a:r>
            <a:r>
              <a:rPr lang="en-US" dirty="0" err="1"/>
              <a:t>ileri</a:t>
            </a:r>
            <a:r>
              <a:rPr lang="en-US" dirty="0"/>
              <a:t> </a:t>
            </a:r>
            <a:r>
              <a:rPr lang="en-US" dirty="0" err="1"/>
              <a:t>yaş</a:t>
            </a:r>
            <a:r>
              <a:rPr lang="en-US" dirty="0"/>
              <a:t>, </a:t>
            </a:r>
            <a:r>
              <a:rPr lang="en-US" dirty="0" err="1"/>
              <a:t>daha</a:t>
            </a:r>
            <a:r>
              <a:rPr lang="en-US" dirty="0"/>
              <a:t> </a:t>
            </a:r>
            <a:r>
              <a:rPr lang="en-US" dirty="0" err="1"/>
              <a:t>önce</a:t>
            </a:r>
            <a:r>
              <a:rPr lang="en-US" dirty="0"/>
              <a:t> </a:t>
            </a:r>
            <a:r>
              <a:rPr lang="en-US" dirty="0" err="1"/>
              <a:t>hastane</a:t>
            </a:r>
            <a:r>
              <a:rPr lang="en-US" dirty="0"/>
              <a:t> </a:t>
            </a:r>
            <a:r>
              <a:rPr lang="en-US" dirty="0" err="1"/>
              <a:t>yatışı</a:t>
            </a:r>
            <a:r>
              <a:rPr lang="en-US" dirty="0"/>
              <a:t>, </a:t>
            </a:r>
            <a:r>
              <a:rPr lang="en-US" dirty="0" err="1"/>
              <a:t>hipoksi</a:t>
            </a:r>
            <a:r>
              <a:rPr lang="en-US" dirty="0"/>
              <a:t>).</a:t>
            </a:r>
            <a:endParaRPr lang="tr-TR" dirty="0"/>
          </a:p>
          <a:p>
            <a:endParaRPr lang="tr-TR"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2200758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b="1" dirty="0" err="1"/>
              <a:t>Tanı</a:t>
            </a:r>
            <a:r>
              <a:rPr lang="en-US" sz="2000" b="1" dirty="0"/>
              <a:t>: </a:t>
            </a:r>
            <a:r>
              <a:rPr lang="en-US" sz="2000" b="1" dirty="0" err="1"/>
              <a:t>KOAH'ın</a:t>
            </a:r>
            <a:r>
              <a:rPr lang="en-US" sz="2000" b="1" dirty="0"/>
              <a:t> AĞIR </a:t>
            </a:r>
            <a:r>
              <a:rPr lang="en-US" sz="2000" b="1" dirty="0" err="1"/>
              <a:t>alevlenmesi</a:t>
            </a:r>
            <a:r>
              <a:rPr lang="en-US" sz="2000" b="1" dirty="0"/>
              <a:t> + </a:t>
            </a:r>
            <a:r>
              <a:rPr lang="en-US" sz="2000" b="1" dirty="0" err="1"/>
              <a:t>olası</a:t>
            </a:r>
            <a:r>
              <a:rPr lang="en-US" sz="2000" b="1" dirty="0"/>
              <a:t> </a:t>
            </a:r>
            <a:r>
              <a:rPr lang="en-US" sz="2000" b="1" dirty="0" err="1"/>
              <a:t>akut</a:t>
            </a:r>
            <a:r>
              <a:rPr lang="en-US" sz="2000" b="1" dirty="0"/>
              <a:t> </a:t>
            </a:r>
            <a:r>
              <a:rPr lang="en-US" sz="2000" b="1" dirty="0" err="1"/>
              <a:t>kalp</a:t>
            </a:r>
            <a:r>
              <a:rPr lang="en-US" sz="2000" b="1" dirty="0"/>
              <a:t> </a:t>
            </a:r>
            <a:r>
              <a:rPr lang="en-US" sz="2000" b="1" dirty="0" err="1"/>
              <a:t>yetmezliği</a:t>
            </a:r>
            <a:r>
              <a:rPr lang="en-US" sz="2000" b="1" dirty="0"/>
              <a:t> </a:t>
            </a:r>
            <a:r>
              <a:rPr lang="en-US" sz="2000" b="1" dirty="0" err="1"/>
              <a:t>alevlenmesi</a:t>
            </a:r>
            <a:r>
              <a:rPr lang="en-US" sz="2000" b="1" dirty="0"/>
              <a:t> ± </a:t>
            </a:r>
            <a:r>
              <a:rPr lang="en-US" sz="2000" b="1" dirty="0" err="1"/>
              <a:t>yeni</a:t>
            </a:r>
            <a:r>
              <a:rPr lang="en-US" sz="2000" b="1" dirty="0"/>
              <a:t> </a:t>
            </a:r>
            <a:r>
              <a:rPr lang="en-US" sz="2000" b="1" dirty="0" err="1"/>
              <a:t>başlayan</a:t>
            </a:r>
            <a:r>
              <a:rPr lang="en-US" sz="2000" b="1" dirty="0"/>
              <a:t> </a:t>
            </a:r>
            <a:r>
              <a:rPr lang="en-US" sz="2000" b="1" dirty="0" err="1"/>
              <a:t>atriyal</a:t>
            </a:r>
            <a:r>
              <a:rPr lang="en-US" sz="2000" b="1" dirty="0"/>
              <a:t> </a:t>
            </a:r>
            <a:r>
              <a:rPr lang="en-US" sz="2000" b="1" dirty="0" err="1"/>
              <a:t>fibrilasyon</a:t>
            </a:r>
            <a:r>
              <a:rPr lang="en-US" sz="2000" b="1" dirty="0"/>
              <a:t> ± </a:t>
            </a:r>
            <a:r>
              <a:rPr lang="en-US" sz="2000" b="1" dirty="0" err="1"/>
              <a:t>olası</a:t>
            </a:r>
            <a:r>
              <a:rPr lang="en-US" sz="2000" b="1" dirty="0"/>
              <a:t> </a:t>
            </a:r>
            <a:r>
              <a:rPr lang="en-US" sz="2000" b="1" dirty="0" err="1"/>
              <a:t>pnömoni</a:t>
            </a:r>
            <a:endParaRPr lang="tr-TR" sz="2000" dirty="0"/>
          </a:p>
          <a:p>
            <a:pPr marL="109728" indent="0">
              <a:buNone/>
            </a:pPr>
            <a:endParaRPr lang="tr-TR" sz="2000"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1833955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b="1" dirty="0"/>
              <a:t>Bu hasta </a:t>
            </a:r>
            <a:r>
              <a:rPr lang="en-US" sz="2000" b="1" dirty="0" err="1"/>
              <a:t>üçlü</a:t>
            </a:r>
            <a:r>
              <a:rPr lang="en-US" sz="2000" b="1" dirty="0"/>
              <a:t> </a:t>
            </a:r>
            <a:r>
              <a:rPr lang="en-US" sz="2000" b="1" dirty="0" err="1"/>
              <a:t>tedavi</a:t>
            </a:r>
            <a:r>
              <a:rPr lang="en-US" sz="2000" b="1" dirty="0"/>
              <a:t> </a:t>
            </a:r>
            <a:r>
              <a:rPr lang="en-US" sz="2000" b="1" dirty="0" err="1"/>
              <a:t>altında</a:t>
            </a:r>
            <a:r>
              <a:rPr lang="en-US" sz="2000" b="1" dirty="0"/>
              <a:t> 1 </a:t>
            </a:r>
            <a:r>
              <a:rPr lang="en-US" sz="2000" b="1" dirty="0" err="1"/>
              <a:t>yılda</a:t>
            </a:r>
            <a:r>
              <a:rPr lang="en-US" sz="2000" b="1" dirty="0"/>
              <a:t> 2 </a:t>
            </a:r>
            <a:r>
              <a:rPr lang="en-US" sz="2000" b="1" dirty="0" err="1"/>
              <a:t>ek</a:t>
            </a:r>
            <a:r>
              <a:rPr lang="en-US" sz="2000" b="1" dirty="0"/>
              <a:t> </a:t>
            </a:r>
            <a:r>
              <a:rPr lang="en-US" sz="2000" b="1" dirty="0" err="1"/>
              <a:t>alevlenme</a:t>
            </a:r>
            <a:r>
              <a:rPr lang="en-US" sz="2000" b="1" dirty="0"/>
              <a:t> </a:t>
            </a:r>
            <a:r>
              <a:rPr lang="en-US" sz="2000" b="1" dirty="0" err="1"/>
              <a:t>yaşadı</a:t>
            </a:r>
            <a:r>
              <a:rPr lang="en-US" sz="2000" b="1" dirty="0"/>
              <a:t>; </a:t>
            </a:r>
            <a:r>
              <a:rPr lang="en-US" sz="2000" b="1" dirty="0" err="1"/>
              <a:t>izlemde</a:t>
            </a:r>
            <a:r>
              <a:rPr lang="en-US" sz="2000" b="1" dirty="0"/>
              <a:t> non-</a:t>
            </a:r>
            <a:r>
              <a:rPr lang="en-US" sz="2000" b="1" dirty="0" err="1"/>
              <a:t>farmakolojik</a:t>
            </a:r>
            <a:r>
              <a:rPr lang="en-US" sz="2000" b="1" dirty="0"/>
              <a:t> (</a:t>
            </a:r>
            <a:r>
              <a:rPr lang="en-US" sz="2000" b="1" dirty="0" err="1"/>
              <a:t>rehabilitasyon</a:t>
            </a:r>
            <a:r>
              <a:rPr lang="en-US" sz="2000" b="1" dirty="0"/>
              <a:t>, </a:t>
            </a:r>
            <a:r>
              <a:rPr lang="en-US" sz="2000" b="1" dirty="0" err="1"/>
              <a:t>sigara</a:t>
            </a:r>
            <a:r>
              <a:rPr lang="en-US" sz="2000" b="1" dirty="0"/>
              <a:t>), inhaler </a:t>
            </a:r>
            <a:r>
              <a:rPr lang="en-US" sz="2000" b="1" dirty="0" err="1"/>
              <a:t>teknik</a:t>
            </a:r>
            <a:r>
              <a:rPr lang="en-US" sz="2000" b="1" dirty="0"/>
              <a:t>, ICS </a:t>
            </a:r>
            <a:r>
              <a:rPr lang="en-US" sz="2000" b="1" dirty="0" err="1"/>
              <a:t>gerçek</a:t>
            </a:r>
            <a:r>
              <a:rPr lang="en-US" sz="2000" b="1" dirty="0"/>
              <a:t> </a:t>
            </a:r>
            <a:r>
              <a:rPr lang="en-US" sz="2000" b="1" dirty="0" err="1"/>
              <a:t>faydası</a:t>
            </a:r>
            <a:r>
              <a:rPr lang="en-US" sz="2000" b="1" dirty="0"/>
              <a:t>, </a:t>
            </a:r>
            <a:r>
              <a:rPr lang="en-US" sz="2000" b="1" dirty="0" err="1"/>
              <a:t>azitromisin</a:t>
            </a:r>
            <a:r>
              <a:rPr lang="en-US" sz="2000" b="1" dirty="0"/>
              <a:t> (</a:t>
            </a:r>
            <a:r>
              <a:rPr lang="en-US" sz="2000" b="1" dirty="0" err="1"/>
              <a:t>eozinofil</a:t>
            </a:r>
            <a:r>
              <a:rPr lang="en-US" sz="2000" b="1" dirty="0"/>
              <a:t> &lt;100 </a:t>
            </a:r>
            <a:r>
              <a:rPr lang="en-US" sz="2000" b="1" dirty="0" err="1"/>
              <a:t>ise</a:t>
            </a:r>
            <a:r>
              <a:rPr lang="en-US" sz="2000" b="1" dirty="0"/>
              <a:t>) </a:t>
            </a:r>
            <a:r>
              <a:rPr lang="en-US" sz="2000" b="1" dirty="0" err="1"/>
              <a:t>düşünülmeli</a:t>
            </a:r>
            <a:r>
              <a:rPr lang="en-US" sz="2000" b="1" dirty="0"/>
              <a:t>, </a:t>
            </a:r>
            <a:r>
              <a:rPr lang="en-US" sz="2000" b="1" dirty="0" err="1"/>
              <a:t>palyatif</a:t>
            </a:r>
            <a:r>
              <a:rPr lang="en-US" sz="2000" b="1" dirty="0"/>
              <a:t> </a:t>
            </a:r>
            <a:r>
              <a:rPr lang="en-US" sz="2000" b="1" dirty="0" err="1"/>
              <a:t>bakım</a:t>
            </a:r>
            <a:r>
              <a:rPr lang="en-US" sz="2000" b="1" dirty="0"/>
              <a:t> </a:t>
            </a:r>
            <a:r>
              <a:rPr lang="en-US" sz="2000" b="1" dirty="0" err="1"/>
              <a:t>ekibi</a:t>
            </a:r>
            <a:r>
              <a:rPr lang="en-US" sz="2000" b="1" dirty="0"/>
              <a:t> </a:t>
            </a:r>
            <a:r>
              <a:rPr lang="en-US" sz="2000" b="1" dirty="0" err="1"/>
              <a:t>entegre</a:t>
            </a:r>
            <a:r>
              <a:rPr lang="en-US" sz="2000" b="1" dirty="0"/>
              <a:t> </a:t>
            </a:r>
            <a:r>
              <a:rPr lang="en-US" sz="2000" b="1" dirty="0" err="1"/>
              <a:t>edilmeli</a:t>
            </a:r>
            <a:r>
              <a:rPr lang="en-US" sz="2000" b="1" dirty="0"/>
              <a:t>.</a:t>
            </a:r>
            <a:endParaRPr lang="tr-TR" sz="2000"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3161992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sz="2000" dirty="0" err="1"/>
              <a:t>Selim</a:t>
            </a:r>
            <a:r>
              <a:rPr lang="en-US" sz="2000" dirty="0"/>
              <a:t> </a:t>
            </a:r>
            <a:r>
              <a:rPr lang="en-US" sz="2000" dirty="0" err="1"/>
              <a:t>Bey</a:t>
            </a:r>
            <a:r>
              <a:rPr lang="en-US" sz="2000" dirty="0"/>
              <a:t>, </a:t>
            </a:r>
            <a:r>
              <a:rPr lang="en-US" sz="2000" dirty="0" smtClean="0"/>
              <a:t>4</a:t>
            </a:r>
            <a:r>
              <a:rPr lang="tr-TR" sz="2000" dirty="0" smtClean="0"/>
              <a:t>0</a:t>
            </a:r>
            <a:r>
              <a:rPr lang="en-US" sz="2000" dirty="0" smtClean="0"/>
              <a:t> </a:t>
            </a:r>
            <a:r>
              <a:rPr lang="en-US" sz="2000" dirty="0" err="1"/>
              <a:t>yaşında</a:t>
            </a:r>
            <a:r>
              <a:rPr lang="en-US" sz="2000" dirty="0"/>
              <a:t> </a:t>
            </a:r>
            <a:r>
              <a:rPr lang="en-US" sz="2000" dirty="0" err="1"/>
              <a:t>bilgisayar</a:t>
            </a:r>
            <a:r>
              <a:rPr lang="en-US" sz="2000" dirty="0"/>
              <a:t> </a:t>
            </a:r>
            <a:r>
              <a:rPr lang="en-US" sz="2000" dirty="0" err="1"/>
              <a:t>mühendisi</a:t>
            </a:r>
            <a:r>
              <a:rPr lang="en-US" sz="2000" dirty="0"/>
              <a:t>. "Son 1 </a:t>
            </a:r>
            <a:r>
              <a:rPr lang="en-US" sz="2000" dirty="0" err="1"/>
              <a:t>yıldır</a:t>
            </a:r>
            <a:r>
              <a:rPr lang="en-US" sz="2000" dirty="0"/>
              <a:t> </a:t>
            </a:r>
            <a:r>
              <a:rPr lang="en-US" sz="2000" dirty="0" err="1"/>
              <a:t>basketbol</a:t>
            </a:r>
            <a:r>
              <a:rPr lang="en-US" sz="2000" dirty="0"/>
              <a:t> </a:t>
            </a:r>
            <a:r>
              <a:rPr lang="en-US" sz="2000" dirty="0" err="1"/>
              <a:t>oynayamıyorum</a:t>
            </a:r>
            <a:r>
              <a:rPr lang="en-US" sz="2000" dirty="0"/>
              <a:t>, </a:t>
            </a:r>
            <a:r>
              <a:rPr lang="en-US" sz="2000" dirty="0" err="1"/>
              <a:t>eskiden</a:t>
            </a:r>
            <a:r>
              <a:rPr lang="en-US" sz="2000" dirty="0"/>
              <a:t> </a:t>
            </a:r>
            <a:r>
              <a:rPr lang="en-US" sz="2000" dirty="0" err="1"/>
              <a:t>kondisyonum</a:t>
            </a:r>
            <a:r>
              <a:rPr lang="en-US" sz="2000" dirty="0"/>
              <a:t> </a:t>
            </a:r>
            <a:r>
              <a:rPr lang="en-US" sz="2000" dirty="0" err="1"/>
              <a:t>çok</a:t>
            </a:r>
            <a:r>
              <a:rPr lang="en-US" sz="2000" dirty="0"/>
              <a:t> </a:t>
            </a:r>
            <a:r>
              <a:rPr lang="en-US" sz="2000" dirty="0" err="1"/>
              <a:t>iyiydi</a:t>
            </a:r>
            <a:r>
              <a:rPr lang="en-US" sz="2000" dirty="0"/>
              <a:t>, </a:t>
            </a:r>
            <a:r>
              <a:rPr lang="en-US" sz="2000" dirty="0" err="1"/>
              <a:t>şimdi</a:t>
            </a:r>
            <a:r>
              <a:rPr lang="en-US" sz="2000" dirty="0"/>
              <a:t> </a:t>
            </a:r>
            <a:r>
              <a:rPr lang="en-US" sz="2000" dirty="0" err="1"/>
              <a:t>soluk</a:t>
            </a:r>
            <a:r>
              <a:rPr lang="en-US" sz="2000" dirty="0"/>
              <a:t> </a:t>
            </a:r>
            <a:r>
              <a:rPr lang="en-US" sz="2000" dirty="0" err="1"/>
              <a:t>soluğa</a:t>
            </a:r>
            <a:r>
              <a:rPr lang="en-US" sz="2000" dirty="0"/>
              <a:t> </a:t>
            </a:r>
            <a:r>
              <a:rPr lang="en-US" sz="2000" dirty="0" err="1"/>
              <a:t>kalıyorum</a:t>
            </a:r>
            <a:r>
              <a:rPr lang="en-US" sz="2000" dirty="0"/>
              <a:t>." </a:t>
            </a:r>
            <a:r>
              <a:rPr lang="en-US" sz="2000" dirty="0" err="1"/>
              <a:t>Kuru</a:t>
            </a:r>
            <a:r>
              <a:rPr lang="en-US" sz="2000" dirty="0"/>
              <a:t> </a:t>
            </a:r>
            <a:r>
              <a:rPr lang="en-US" sz="2000" dirty="0" err="1"/>
              <a:t>öksürüğü</a:t>
            </a:r>
            <a:r>
              <a:rPr lang="en-US" sz="2000" dirty="0"/>
              <a:t> </a:t>
            </a:r>
            <a:r>
              <a:rPr lang="en-US" sz="2000" dirty="0" err="1"/>
              <a:t>var</a:t>
            </a:r>
            <a:r>
              <a:rPr lang="en-US" sz="2000" dirty="0"/>
              <a:t>, </a:t>
            </a:r>
            <a:r>
              <a:rPr lang="en-US" sz="2000" dirty="0" err="1"/>
              <a:t>balgam</a:t>
            </a:r>
            <a:r>
              <a:rPr lang="en-US" sz="2000" dirty="0"/>
              <a:t> </a:t>
            </a:r>
            <a:r>
              <a:rPr lang="en-US" sz="2000" dirty="0" err="1"/>
              <a:t>yakınması</a:t>
            </a:r>
            <a:r>
              <a:rPr lang="en-US" sz="2000" dirty="0"/>
              <a:t> </a:t>
            </a:r>
            <a:r>
              <a:rPr lang="en-US" sz="2000" dirty="0" err="1"/>
              <a:t>neredeyse</a:t>
            </a:r>
            <a:r>
              <a:rPr lang="en-US" sz="2000" dirty="0"/>
              <a:t> </a:t>
            </a:r>
            <a:r>
              <a:rPr lang="en-US" sz="2000" dirty="0" err="1"/>
              <a:t>yok</a:t>
            </a:r>
            <a:r>
              <a:rPr lang="en-US" sz="2000" dirty="0"/>
              <a:t>. </a:t>
            </a:r>
            <a:r>
              <a:rPr lang="en-US" sz="2000" dirty="0" err="1"/>
              <a:t>Geceleri</a:t>
            </a:r>
            <a:r>
              <a:rPr lang="en-US" sz="2000" dirty="0"/>
              <a:t> </a:t>
            </a:r>
            <a:r>
              <a:rPr lang="en-US" sz="2000" dirty="0" err="1"/>
              <a:t>uyandırmıyor</a:t>
            </a:r>
            <a:r>
              <a:rPr lang="en-US" sz="2000" dirty="0"/>
              <a:t>, </a:t>
            </a:r>
            <a:r>
              <a:rPr lang="en-US" sz="2000" dirty="0" err="1"/>
              <a:t>ortopne</a:t>
            </a:r>
            <a:r>
              <a:rPr lang="en-US" sz="2000" dirty="0"/>
              <a:t> </a:t>
            </a:r>
            <a:r>
              <a:rPr lang="en-US" sz="2000" dirty="0" err="1"/>
              <a:t>yok</a:t>
            </a:r>
            <a:r>
              <a:rPr lang="en-US" sz="2000" dirty="0"/>
              <a:t>. </a:t>
            </a:r>
            <a:r>
              <a:rPr lang="en-US" sz="2000" dirty="0" err="1"/>
              <a:t>Birinci</a:t>
            </a:r>
            <a:r>
              <a:rPr lang="en-US" sz="2000" dirty="0"/>
              <a:t> </a:t>
            </a:r>
            <a:r>
              <a:rPr lang="en-US" sz="2000" dirty="0" err="1"/>
              <a:t>basamak</a:t>
            </a:r>
            <a:r>
              <a:rPr lang="en-US" sz="2000" dirty="0"/>
              <a:t> </a:t>
            </a:r>
            <a:r>
              <a:rPr lang="en-US" sz="2000" dirty="0" err="1"/>
              <a:t>doktoru</a:t>
            </a:r>
            <a:r>
              <a:rPr lang="en-US" sz="2000" dirty="0"/>
              <a:t> "</a:t>
            </a:r>
            <a:r>
              <a:rPr lang="en-US" sz="2000" dirty="0" err="1"/>
              <a:t>astım</a:t>
            </a:r>
            <a:r>
              <a:rPr lang="en-US" sz="2000" dirty="0"/>
              <a:t> </a:t>
            </a:r>
            <a:r>
              <a:rPr lang="en-US" sz="2000" dirty="0" err="1"/>
              <a:t>olabilir</a:t>
            </a:r>
            <a:r>
              <a:rPr lang="en-US" sz="2000" dirty="0"/>
              <a:t>" </a:t>
            </a:r>
            <a:r>
              <a:rPr lang="en-US" sz="2000" dirty="0" err="1"/>
              <a:t>demiş</a:t>
            </a:r>
            <a:r>
              <a:rPr lang="en-US" sz="2000" dirty="0"/>
              <a:t>, salbutamol </a:t>
            </a:r>
            <a:r>
              <a:rPr lang="en-US" sz="2000" dirty="0" err="1"/>
              <a:t>vermiş</a:t>
            </a:r>
            <a:r>
              <a:rPr lang="en-US" sz="2000" dirty="0"/>
              <a:t>, </a:t>
            </a:r>
            <a:r>
              <a:rPr lang="en-US" sz="2000" dirty="0" err="1"/>
              <a:t>kısmen</a:t>
            </a:r>
            <a:r>
              <a:rPr lang="en-US" sz="2000" dirty="0"/>
              <a:t> </a:t>
            </a:r>
            <a:r>
              <a:rPr lang="en-US" sz="2000" dirty="0" err="1"/>
              <a:t>rahatlamış</a:t>
            </a:r>
            <a:r>
              <a:rPr lang="en-US" sz="2000" dirty="0"/>
              <a:t> </a:t>
            </a:r>
            <a:r>
              <a:rPr lang="en-US" sz="2000" dirty="0" err="1"/>
              <a:t>ama</a:t>
            </a:r>
            <a:r>
              <a:rPr lang="en-US" sz="2000" dirty="0"/>
              <a:t> </a:t>
            </a:r>
            <a:r>
              <a:rPr lang="en-US" sz="2000" dirty="0" err="1"/>
              <a:t>dispne</a:t>
            </a:r>
            <a:r>
              <a:rPr lang="en-US" sz="2000" dirty="0"/>
              <a:t> tam </a:t>
            </a:r>
            <a:r>
              <a:rPr lang="en-US" sz="2000" dirty="0" err="1"/>
              <a:t>geçmemiş</a:t>
            </a:r>
            <a:r>
              <a:rPr lang="en-US" sz="2000" dirty="0"/>
              <a:t>.</a:t>
            </a:r>
            <a:endParaRPr lang="tr-TR" sz="2000" dirty="0"/>
          </a:p>
          <a:p>
            <a:r>
              <a:rPr lang="en-US" sz="2000" dirty="0" err="1"/>
              <a:t>Özgeçmiş</a:t>
            </a:r>
            <a:r>
              <a:rPr lang="en-US" sz="2000" dirty="0"/>
              <a:t>: </a:t>
            </a:r>
            <a:r>
              <a:rPr lang="en-US" sz="2000" dirty="0" err="1"/>
              <a:t>Sağlıklı</a:t>
            </a:r>
            <a:r>
              <a:rPr lang="en-US" sz="2000" dirty="0"/>
              <a:t>. </a:t>
            </a:r>
            <a:r>
              <a:rPr lang="en-US" sz="2000" dirty="0" err="1"/>
              <a:t>Kronik</a:t>
            </a:r>
            <a:r>
              <a:rPr lang="en-US" sz="2000" dirty="0"/>
              <a:t> </a:t>
            </a:r>
            <a:r>
              <a:rPr lang="en-US" sz="2000" dirty="0" err="1"/>
              <a:t>hastalık</a:t>
            </a:r>
            <a:r>
              <a:rPr lang="en-US" sz="2000" dirty="0"/>
              <a:t> </a:t>
            </a:r>
            <a:r>
              <a:rPr lang="en-US" sz="2000" dirty="0" err="1"/>
              <a:t>yok</a:t>
            </a:r>
            <a:r>
              <a:rPr lang="en-US" sz="2000" dirty="0"/>
              <a:t>. </a:t>
            </a:r>
            <a:r>
              <a:rPr lang="en-US" sz="2000" dirty="0" err="1"/>
              <a:t>Allerji</a:t>
            </a:r>
            <a:r>
              <a:rPr lang="en-US" sz="2000" dirty="0"/>
              <a:t> </a:t>
            </a:r>
            <a:r>
              <a:rPr lang="en-US" sz="2000" dirty="0" err="1"/>
              <a:t>öyküsü</a:t>
            </a:r>
            <a:r>
              <a:rPr lang="en-US" sz="2000" dirty="0"/>
              <a:t> </a:t>
            </a:r>
            <a:r>
              <a:rPr lang="en-US" sz="2000" dirty="0" err="1"/>
              <a:t>yok</a:t>
            </a:r>
            <a:r>
              <a:rPr lang="en-US" sz="2000" dirty="0"/>
              <a:t>, </a:t>
            </a:r>
            <a:r>
              <a:rPr lang="en-US" sz="2000" dirty="0" err="1"/>
              <a:t>atopi</a:t>
            </a:r>
            <a:r>
              <a:rPr lang="en-US" sz="2000" dirty="0"/>
              <a:t> </a:t>
            </a:r>
            <a:r>
              <a:rPr lang="en-US" sz="2000" dirty="0" err="1"/>
              <a:t>yok</a:t>
            </a:r>
            <a:r>
              <a:rPr lang="en-US" sz="2000" dirty="0"/>
              <a:t>.</a:t>
            </a:r>
            <a:endParaRPr lang="tr-TR" sz="2000" dirty="0"/>
          </a:p>
          <a:p>
            <a:r>
              <a:rPr lang="en-US" sz="2000" dirty="0" err="1"/>
              <a:t>Soygeçmiş</a:t>
            </a:r>
            <a:r>
              <a:rPr lang="en-US" sz="2000" dirty="0"/>
              <a:t>: </a:t>
            </a:r>
            <a:r>
              <a:rPr lang="en-US" sz="2000" dirty="0" err="1"/>
              <a:t>Babası</a:t>
            </a:r>
            <a:r>
              <a:rPr lang="en-US" sz="2000" dirty="0"/>
              <a:t> 52 </a:t>
            </a:r>
            <a:r>
              <a:rPr lang="en-US" sz="2000" dirty="0" err="1"/>
              <a:t>yaşında</a:t>
            </a:r>
            <a:r>
              <a:rPr lang="en-US" sz="2000" dirty="0"/>
              <a:t> "</a:t>
            </a:r>
            <a:r>
              <a:rPr lang="en-US" sz="2000" dirty="0" err="1"/>
              <a:t>akciğer</a:t>
            </a:r>
            <a:r>
              <a:rPr lang="en-US" sz="2000" dirty="0"/>
              <a:t> </a:t>
            </a:r>
            <a:r>
              <a:rPr lang="en-US" sz="2000" dirty="0" err="1"/>
              <a:t>rahatsızlığından</a:t>
            </a:r>
            <a:r>
              <a:rPr lang="en-US" sz="2000" dirty="0"/>
              <a:t>" </a:t>
            </a:r>
            <a:r>
              <a:rPr lang="en-US" sz="2000" dirty="0" err="1"/>
              <a:t>vefat</a:t>
            </a:r>
            <a:r>
              <a:rPr lang="en-US" sz="2000" dirty="0"/>
              <a:t> </a:t>
            </a:r>
            <a:r>
              <a:rPr lang="en-US" sz="2000" dirty="0" err="1"/>
              <a:t>etmiş</a:t>
            </a:r>
            <a:r>
              <a:rPr lang="en-US" sz="2000" dirty="0"/>
              <a:t>, </a:t>
            </a:r>
            <a:r>
              <a:rPr lang="en-US" sz="2000" dirty="0" err="1"/>
              <a:t>oksijen</a:t>
            </a:r>
            <a:r>
              <a:rPr lang="en-US" sz="2000" dirty="0"/>
              <a:t> </a:t>
            </a:r>
            <a:r>
              <a:rPr lang="en-US" sz="2000" dirty="0" err="1"/>
              <a:t>tüpü</a:t>
            </a:r>
            <a:r>
              <a:rPr lang="en-US" sz="2000" dirty="0"/>
              <a:t> </a:t>
            </a:r>
            <a:r>
              <a:rPr lang="en-US" sz="2000" dirty="0" err="1"/>
              <a:t>kullanırmış</a:t>
            </a:r>
            <a:r>
              <a:rPr lang="en-US" sz="2000" dirty="0"/>
              <a:t>. </a:t>
            </a:r>
            <a:r>
              <a:rPr lang="en-US" sz="2000" dirty="0" err="1"/>
              <a:t>Amcası</a:t>
            </a:r>
            <a:r>
              <a:rPr lang="en-US" sz="2000" dirty="0"/>
              <a:t> da KOAH </a:t>
            </a:r>
            <a:r>
              <a:rPr lang="en-US" sz="2000" dirty="0" err="1"/>
              <a:t>tanılıymış</a:t>
            </a:r>
            <a:r>
              <a:rPr lang="en-US" sz="2000" dirty="0"/>
              <a:t>. </a:t>
            </a:r>
            <a:r>
              <a:rPr lang="en-US" sz="2000" dirty="0" err="1"/>
              <a:t>Annesinde</a:t>
            </a:r>
            <a:r>
              <a:rPr lang="en-US" sz="2000" dirty="0"/>
              <a:t> </a:t>
            </a:r>
            <a:r>
              <a:rPr lang="en-US" sz="2000" dirty="0" err="1"/>
              <a:t>ve</a:t>
            </a:r>
            <a:r>
              <a:rPr lang="en-US" sz="2000" dirty="0"/>
              <a:t> </a:t>
            </a:r>
            <a:r>
              <a:rPr lang="en-US" sz="2000" dirty="0" err="1"/>
              <a:t>kız</a:t>
            </a:r>
            <a:r>
              <a:rPr lang="en-US" sz="2000" dirty="0"/>
              <a:t> </a:t>
            </a:r>
            <a:r>
              <a:rPr lang="en-US" sz="2000" dirty="0" err="1"/>
              <a:t>kardeşinde</a:t>
            </a:r>
            <a:r>
              <a:rPr lang="en-US" sz="2000" dirty="0"/>
              <a:t> </a:t>
            </a:r>
            <a:r>
              <a:rPr lang="en-US" sz="2000" dirty="0" err="1"/>
              <a:t>sorun</a:t>
            </a:r>
            <a:r>
              <a:rPr lang="en-US" sz="2000" dirty="0"/>
              <a:t> </a:t>
            </a:r>
            <a:r>
              <a:rPr lang="en-US" sz="2000" dirty="0" err="1"/>
              <a:t>yok</a:t>
            </a:r>
            <a:r>
              <a:rPr lang="en-US" sz="2000" dirty="0" smtClean="0"/>
              <a:t>.</a:t>
            </a:r>
            <a:endParaRPr lang="tr-TR" sz="2000" dirty="0" smtClean="0"/>
          </a:p>
          <a:p>
            <a:r>
              <a:rPr lang="en-US" sz="2000" dirty="0" err="1"/>
              <a:t>Alışkanlıklar</a:t>
            </a:r>
            <a:r>
              <a:rPr lang="en-US" sz="2000" dirty="0"/>
              <a:t>: 22 </a:t>
            </a:r>
            <a:r>
              <a:rPr lang="en-US" sz="2000" dirty="0" err="1"/>
              <a:t>yaşında</a:t>
            </a:r>
            <a:r>
              <a:rPr lang="en-US" sz="2000" dirty="0"/>
              <a:t> </a:t>
            </a:r>
            <a:r>
              <a:rPr lang="en-US" sz="2000" dirty="0" err="1"/>
              <a:t>başladı</a:t>
            </a:r>
            <a:r>
              <a:rPr lang="en-US" sz="2000" dirty="0"/>
              <a:t>, 36 </a:t>
            </a:r>
            <a:r>
              <a:rPr lang="en-US" sz="2000" dirty="0" err="1"/>
              <a:t>yaşında</a:t>
            </a:r>
            <a:r>
              <a:rPr lang="en-US" sz="2000" dirty="0"/>
              <a:t> </a:t>
            </a:r>
            <a:r>
              <a:rPr lang="en-US" sz="2000" dirty="0" err="1"/>
              <a:t>bıraktı</a:t>
            </a:r>
            <a:r>
              <a:rPr lang="en-US" sz="2000" dirty="0"/>
              <a:t>. </a:t>
            </a:r>
            <a:r>
              <a:rPr lang="en-US" sz="2000" dirty="0" err="1"/>
              <a:t>Yaklaşık</a:t>
            </a:r>
            <a:r>
              <a:rPr lang="en-US" sz="2000" dirty="0"/>
              <a:t> 14 </a:t>
            </a:r>
            <a:r>
              <a:rPr lang="en-US" sz="2000" dirty="0" err="1"/>
              <a:t>yıl</a:t>
            </a:r>
            <a:r>
              <a:rPr lang="en-US" sz="2000" dirty="0"/>
              <a:t> × </a:t>
            </a:r>
            <a:r>
              <a:rPr lang="en-US" sz="2000" dirty="0" err="1"/>
              <a:t>yarım</a:t>
            </a:r>
            <a:r>
              <a:rPr lang="en-US" sz="2000" dirty="0"/>
              <a:t> </a:t>
            </a:r>
            <a:r>
              <a:rPr lang="en-US" sz="2000" dirty="0" err="1"/>
              <a:t>paket</a:t>
            </a:r>
            <a:r>
              <a:rPr lang="en-US" sz="2000" dirty="0"/>
              <a:t> = 7 </a:t>
            </a:r>
            <a:r>
              <a:rPr lang="en-US" sz="2000" dirty="0" err="1"/>
              <a:t>paket-yıl</a:t>
            </a:r>
            <a:r>
              <a:rPr lang="en-US" sz="2000" dirty="0"/>
              <a:t>. </a:t>
            </a:r>
            <a:r>
              <a:rPr lang="en-US" sz="2000" dirty="0" err="1"/>
              <a:t>Mesleki</a:t>
            </a:r>
            <a:r>
              <a:rPr lang="en-US" sz="2000" dirty="0"/>
              <a:t> </a:t>
            </a:r>
            <a:r>
              <a:rPr lang="en-US" sz="2000" dirty="0" err="1"/>
              <a:t>maruziyet</a:t>
            </a:r>
            <a:r>
              <a:rPr lang="en-US" sz="2000" dirty="0"/>
              <a:t> </a:t>
            </a:r>
            <a:r>
              <a:rPr lang="en-US" sz="2000" dirty="0" err="1"/>
              <a:t>yok</a:t>
            </a:r>
            <a:r>
              <a:rPr lang="en-US" sz="2000" dirty="0"/>
              <a:t>. </a:t>
            </a:r>
            <a:r>
              <a:rPr lang="en-US" sz="2000" dirty="0" err="1"/>
              <a:t>Ev</a:t>
            </a:r>
            <a:r>
              <a:rPr lang="en-US" sz="2000" dirty="0"/>
              <a:t> </a:t>
            </a:r>
            <a:r>
              <a:rPr lang="en-US" sz="2000" dirty="0" err="1"/>
              <a:t>içi</a:t>
            </a:r>
            <a:r>
              <a:rPr lang="en-US" sz="2000" dirty="0"/>
              <a:t> biomass </a:t>
            </a:r>
            <a:r>
              <a:rPr lang="en-US" sz="2000" dirty="0" err="1"/>
              <a:t>maruziyeti</a:t>
            </a:r>
            <a:r>
              <a:rPr lang="en-US" sz="2000" dirty="0"/>
              <a:t> </a:t>
            </a:r>
            <a:r>
              <a:rPr lang="en-US" sz="2000" dirty="0" err="1"/>
              <a:t>yok</a:t>
            </a:r>
            <a:r>
              <a:rPr lang="en-US" sz="2000" dirty="0"/>
              <a:t>. </a:t>
            </a:r>
            <a:r>
              <a:rPr lang="en-US" sz="2000" dirty="0" err="1"/>
              <a:t>Pasif</a:t>
            </a:r>
            <a:r>
              <a:rPr lang="en-US" sz="2000" dirty="0"/>
              <a:t> </a:t>
            </a:r>
            <a:r>
              <a:rPr lang="en-US" sz="2000" dirty="0" err="1"/>
              <a:t>sigara</a:t>
            </a:r>
            <a:r>
              <a:rPr lang="en-US" sz="2000" dirty="0"/>
              <a:t> </a:t>
            </a:r>
            <a:r>
              <a:rPr lang="en-US" sz="2000" dirty="0" err="1"/>
              <a:t>maruziyeti</a:t>
            </a:r>
            <a:r>
              <a:rPr lang="en-US" sz="2000" dirty="0"/>
              <a:t> </a:t>
            </a:r>
            <a:r>
              <a:rPr lang="en-US" sz="2000" dirty="0" err="1"/>
              <a:t>yok</a:t>
            </a:r>
            <a:r>
              <a:rPr lang="en-US" sz="2000" dirty="0"/>
              <a:t>.</a:t>
            </a:r>
            <a:endParaRPr lang="tr-TR" sz="2000" dirty="0"/>
          </a:p>
          <a:p>
            <a:r>
              <a:rPr lang="en-US" sz="2000" dirty="0" err="1"/>
              <a:t>mMRC</a:t>
            </a:r>
            <a:r>
              <a:rPr lang="en-US" sz="2000" dirty="0"/>
              <a:t>: "</a:t>
            </a:r>
            <a:r>
              <a:rPr lang="en-US" sz="2000" dirty="0" err="1"/>
              <a:t>Yaşıtlarımdan</a:t>
            </a:r>
            <a:r>
              <a:rPr lang="en-US" sz="2000" dirty="0"/>
              <a:t> </a:t>
            </a:r>
            <a:r>
              <a:rPr lang="en-US" sz="2000" dirty="0" err="1"/>
              <a:t>daha</a:t>
            </a:r>
            <a:r>
              <a:rPr lang="en-US" sz="2000" dirty="0"/>
              <a:t> </a:t>
            </a:r>
            <a:r>
              <a:rPr lang="en-US" sz="2000" dirty="0" err="1"/>
              <a:t>yavaş</a:t>
            </a:r>
            <a:r>
              <a:rPr lang="en-US" sz="2000" dirty="0"/>
              <a:t> </a:t>
            </a:r>
            <a:r>
              <a:rPr lang="en-US" sz="2000" dirty="0" err="1"/>
              <a:t>yürüyorum</a:t>
            </a:r>
            <a:r>
              <a:rPr lang="en-US" sz="2000" dirty="0"/>
              <a:t>" → </a:t>
            </a:r>
            <a:r>
              <a:rPr lang="en-US" sz="2000" dirty="0" err="1"/>
              <a:t>mMRC</a:t>
            </a:r>
            <a:r>
              <a:rPr lang="en-US" sz="2000" dirty="0"/>
              <a:t> 2. </a:t>
            </a:r>
            <a:r>
              <a:rPr lang="en-US" sz="2000" dirty="0" err="1"/>
              <a:t>Alevlenme</a:t>
            </a:r>
            <a:r>
              <a:rPr lang="en-US" sz="2000" dirty="0"/>
              <a:t> </a:t>
            </a:r>
            <a:r>
              <a:rPr lang="en-US" sz="2000" dirty="0" err="1"/>
              <a:t>öyküsü</a:t>
            </a:r>
            <a:r>
              <a:rPr lang="en-US" sz="2000" dirty="0"/>
              <a:t>: son 1 </a:t>
            </a:r>
            <a:r>
              <a:rPr lang="en-US" sz="2000" dirty="0" err="1"/>
              <a:t>yılda</a:t>
            </a:r>
            <a:r>
              <a:rPr lang="en-US" sz="2000" dirty="0"/>
              <a:t> 1 "</a:t>
            </a:r>
            <a:r>
              <a:rPr lang="en-US" sz="2000" dirty="0" err="1"/>
              <a:t>bronşit</a:t>
            </a:r>
            <a:r>
              <a:rPr lang="en-US" sz="2000" dirty="0"/>
              <a:t>", </a:t>
            </a:r>
            <a:r>
              <a:rPr lang="en-US" sz="2000" dirty="0" err="1"/>
              <a:t>antibiyotik</a:t>
            </a:r>
            <a:r>
              <a:rPr lang="en-US" sz="2000" dirty="0"/>
              <a:t> </a:t>
            </a:r>
            <a:r>
              <a:rPr lang="en-US" sz="2000" dirty="0" err="1"/>
              <a:t>kullanmış</a:t>
            </a:r>
            <a:r>
              <a:rPr lang="en-US" sz="2000" dirty="0"/>
              <a:t>, </a:t>
            </a:r>
            <a:r>
              <a:rPr lang="en-US" sz="2000" dirty="0" err="1"/>
              <a:t>yatış</a:t>
            </a:r>
            <a:r>
              <a:rPr lang="en-US" sz="2000" dirty="0"/>
              <a:t> </a:t>
            </a:r>
            <a:r>
              <a:rPr lang="en-US" sz="2000" dirty="0" err="1"/>
              <a:t>yok</a:t>
            </a:r>
            <a:r>
              <a:rPr lang="en-US" sz="2000" dirty="0"/>
              <a:t>.</a:t>
            </a:r>
            <a:endParaRPr lang="tr-TR" sz="2000" dirty="0"/>
          </a:p>
          <a:p>
            <a:endParaRPr lang="tr-TR" sz="2000" dirty="0"/>
          </a:p>
          <a:p>
            <a:endParaRPr lang="tr-TR"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lstStyle/>
          <a:p>
            <a:r>
              <a:rPr lang="tr-TR" b="1" dirty="0" smtClean="0"/>
              <a:t>VAKA 5</a:t>
            </a:r>
            <a:endParaRPr lang="tr-TR" b="1" dirty="0"/>
          </a:p>
        </p:txBody>
      </p:sp>
    </p:spTree>
    <p:extLst>
      <p:ext uri="{BB962C8B-B14F-4D97-AF65-F5344CB8AC3E}">
        <p14:creationId xmlns:p14="http://schemas.microsoft.com/office/powerpoint/2010/main" val="3143675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err="1"/>
              <a:t>Genel</a:t>
            </a:r>
            <a:r>
              <a:rPr lang="en-US" sz="2000" dirty="0"/>
              <a:t> durum </a:t>
            </a:r>
            <a:r>
              <a:rPr lang="en-US" sz="2000" dirty="0" err="1"/>
              <a:t>iyi</a:t>
            </a:r>
            <a:r>
              <a:rPr lang="en-US" sz="2000" dirty="0"/>
              <a:t>. KB 122/76, </a:t>
            </a:r>
            <a:r>
              <a:rPr lang="en-US" sz="2000" dirty="0" err="1"/>
              <a:t>nabız</a:t>
            </a:r>
            <a:r>
              <a:rPr lang="en-US" sz="2000" dirty="0"/>
              <a:t> 78/</a:t>
            </a:r>
            <a:r>
              <a:rPr lang="en-US" sz="2000" dirty="0" err="1"/>
              <a:t>dk</a:t>
            </a:r>
            <a:r>
              <a:rPr lang="en-US" sz="2000" dirty="0"/>
              <a:t>, SS 16/</a:t>
            </a:r>
            <a:r>
              <a:rPr lang="en-US" sz="2000" dirty="0" err="1"/>
              <a:t>dk</a:t>
            </a:r>
            <a:r>
              <a:rPr lang="en-US" sz="2000" dirty="0"/>
              <a:t>, </a:t>
            </a:r>
            <a:r>
              <a:rPr lang="en-US" sz="2000" dirty="0" err="1"/>
              <a:t>ateş</a:t>
            </a:r>
            <a:r>
              <a:rPr lang="en-US" sz="2000" dirty="0"/>
              <a:t> 36.5, </a:t>
            </a:r>
            <a:r>
              <a:rPr lang="en-US" sz="2000" dirty="0" err="1"/>
              <a:t>SpO</a:t>
            </a:r>
            <a:r>
              <a:rPr lang="en-US" sz="2000" dirty="0"/>
              <a:t>₂ %96. BMI 23.</a:t>
            </a:r>
            <a:endParaRPr lang="tr-TR" sz="2000" dirty="0"/>
          </a:p>
          <a:p>
            <a:r>
              <a:rPr lang="en-US" sz="2000" dirty="0" err="1"/>
              <a:t>Toraks</a:t>
            </a:r>
            <a:r>
              <a:rPr lang="en-US" sz="2000" dirty="0"/>
              <a:t>: </a:t>
            </a:r>
            <a:r>
              <a:rPr lang="en-US" sz="2000" dirty="0" err="1"/>
              <a:t>Hafif</a:t>
            </a:r>
            <a:r>
              <a:rPr lang="en-US" sz="2000" dirty="0"/>
              <a:t> </a:t>
            </a:r>
            <a:r>
              <a:rPr lang="en-US" sz="2000" dirty="0" err="1"/>
              <a:t>fıçı</a:t>
            </a:r>
            <a:r>
              <a:rPr lang="en-US" sz="2000" dirty="0"/>
              <a:t> </a:t>
            </a:r>
            <a:r>
              <a:rPr lang="en-US" sz="2000" dirty="0" err="1"/>
              <a:t>görünümü</a:t>
            </a:r>
            <a:r>
              <a:rPr lang="en-US" sz="2000" dirty="0"/>
              <a:t>, </a:t>
            </a:r>
            <a:r>
              <a:rPr lang="en-US" sz="2000" dirty="0" err="1"/>
              <a:t>yaşıyla</a:t>
            </a:r>
            <a:r>
              <a:rPr lang="en-US" sz="2000" dirty="0"/>
              <a:t> </a:t>
            </a:r>
            <a:r>
              <a:rPr lang="en-US" sz="2000" dirty="0" err="1"/>
              <a:t>orantısız</a:t>
            </a:r>
            <a:r>
              <a:rPr lang="en-US" sz="2000" dirty="0"/>
              <a:t>. </a:t>
            </a:r>
            <a:r>
              <a:rPr lang="en-US" sz="2000" dirty="0" err="1"/>
              <a:t>Solunum</a:t>
            </a:r>
            <a:r>
              <a:rPr lang="en-US" sz="2000" dirty="0"/>
              <a:t> </a:t>
            </a:r>
            <a:r>
              <a:rPr lang="en-US" sz="2000" dirty="0" err="1"/>
              <a:t>sesleri</a:t>
            </a:r>
            <a:r>
              <a:rPr lang="en-US" sz="2000" dirty="0"/>
              <a:t> her </a:t>
            </a:r>
            <a:r>
              <a:rPr lang="en-US" sz="2000" dirty="0" err="1"/>
              <a:t>iki</a:t>
            </a:r>
            <a:r>
              <a:rPr lang="en-US" sz="2000" dirty="0"/>
              <a:t> </a:t>
            </a:r>
            <a:r>
              <a:rPr lang="en-US" sz="2000" dirty="0" err="1"/>
              <a:t>bazalde</a:t>
            </a:r>
            <a:r>
              <a:rPr lang="en-US" sz="2000" dirty="0"/>
              <a:t> </a:t>
            </a:r>
            <a:r>
              <a:rPr lang="en-US" sz="2000" dirty="0" err="1"/>
              <a:t>belirgin</a:t>
            </a:r>
            <a:r>
              <a:rPr lang="en-US" sz="2000" dirty="0"/>
              <a:t> </a:t>
            </a:r>
            <a:r>
              <a:rPr lang="en-US" sz="2000" dirty="0" err="1"/>
              <a:t>azalmış</a:t>
            </a:r>
            <a:r>
              <a:rPr lang="en-US" sz="2000" dirty="0"/>
              <a:t> (</a:t>
            </a:r>
            <a:r>
              <a:rPr lang="en-US" sz="2000" dirty="0" err="1"/>
              <a:t>özellikle</a:t>
            </a:r>
            <a:r>
              <a:rPr lang="en-US" sz="2000" dirty="0"/>
              <a:t> alt </a:t>
            </a:r>
            <a:r>
              <a:rPr lang="en-US" sz="2000" dirty="0" err="1"/>
              <a:t>loblarda</a:t>
            </a:r>
            <a:r>
              <a:rPr lang="en-US" sz="2000" dirty="0"/>
              <a:t>, </a:t>
            </a:r>
            <a:r>
              <a:rPr lang="en-US" sz="2000" dirty="0" err="1"/>
              <a:t>amfizem</a:t>
            </a:r>
            <a:r>
              <a:rPr lang="en-US" sz="2000" dirty="0"/>
              <a:t> </a:t>
            </a:r>
            <a:r>
              <a:rPr lang="en-US" sz="2000" dirty="0" err="1"/>
              <a:t>dağılımına</a:t>
            </a:r>
            <a:r>
              <a:rPr lang="en-US" sz="2000" dirty="0"/>
              <a:t> </a:t>
            </a:r>
            <a:r>
              <a:rPr lang="en-US" sz="2000" dirty="0" err="1"/>
              <a:t>uygun</a:t>
            </a:r>
            <a:r>
              <a:rPr lang="en-US" sz="2000" dirty="0"/>
              <a:t>). </a:t>
            </a:r>
            <a:r>
              <a:rPr lang="en-US" sz="2000" dirty="0" err="1"/>
              <a:t>Hafif</a:t>
            </a:r>
            <a:r>
              <a:rPr lang="en-US" sz="2000" dirty="0"/>
              <a:t> </a:t>
            </a:r>
            <a:r>
              <a:rPr lang="en-US" sz="2000" dirty="0" err="1"/>
              <a:t>uzamış</a:t>
            </a:r>
            <a:r>
              <a:rPr lang="en-US" sz="2000" dirty="0"/>
              <a:t> </a:t>
            </a:r>
            <a:r>
              <a:rPr lang="en-US" sz="2000" dirty="0" err="1"/>
              <a:t>ekspiryum</a:t>
            </a:r>
            <a:r>
              <a:rPr lang="en-US" sz="2000" dirty="0"/>
              <a:t>. </a:t>
            </a:r>
            <a:r>
              <a:rPr lang="en-US" sz="2000" dirty="0" err="1"/>
              <a:t>Ral</a:t>
            </a:r>
            <a:r>
              <a:rPr lang="en-US" sz="2000" dirty="0"/>
              <a:t>, </a:t>
            </a:r>
            <a:r>
              <a:rPr lang="en-US" sz="2000" dirty="0" err="1"/>
              <a:t>ronkus</a:t>
            </a:r>
            <a:r>
              <a:rPr lang="en-US" sz="2000" dirty="0"/>
              <a:t> </a:t>
            </a:r>
            <a:r>
              <a:rPr lang="en-US" sz="2000" dirty="0" err="1"/>
              <a:t>yok</a:t>
            </a:r>
            <a:r>
              <a:rPr lang="en-US" sz="2000" dirty="0"/>
              <a:t>.</a:t>
            </a:r>
            <a:endParaRPr lang="tr-TR" sz="2000"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103954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sz="2000" dirty="0" err="1"/>
              <a:t>Adım</a:t>
            </a:r>
            <a:r>
              <a:rPr lang="en-US" sz="2000" dirty="0"/>
              <a:t> 1: KOAH </a:t>
            </a:r>
            <a:r>
              <a:rPr lang="en-US" sz="2000" dirty="0" err="1"/>
              <a:t>yönünden</a:t>
            </a:r>
            <a:r>
              <a:rPr lang="en-US" sz="2000" dirty="0"/>
              <a:t> </a:t>
            </a:r>
            <a:r>
              <a:rPr lang="en-US" sz="2000" dirty="0" err="1"/>
              <a:t>değerlendir</a:t>
            </a:r>
            <a:r>
              <a:rPr lang="en-US" sz="2000" dirty="0"/>
              <a:t> → </a:t>
            </a:r>
            <a:r>
              <a:rPr lang="en-US" sz="2000" dirty="0" err="1"/>
              <a:t>erken</a:t>
            </a:r>
            <a:r>
              <a:rPr lang="en-US" sz="2000" dirty="0"/>
              <a:t> </a:t>
            </a:r>
            <a:r>
              <a:rPr lang="en-US" sz="2000" dirty="0" err="1"/>
              <a:t>yaşta</a:t>
            </a:r>
            <a:r>
              <a:rPr lang="en-US" sz="2000" dirty="0"/>
              <a:t> </a:t>
            </a:r>
            <a:r>
              <a:rPr lang="en-US" sz="2000" dirty="0" err="1"/>
              <a:t>dispne</a:t>
            </a:r>
            <a:r>
              <a:rPr lang="en-US" sz="2000" dirty="0"/>
              <a:t> + minimal </a:t>
            </a:r>
            <a:r>
              <a:rPr lang="en-US" sz="2000" dirty="0" err="1"/>
              <a:t>sigara</a:t>
            </a:r>
            <a:r>
              <a:rPr lang="en-US" sz="2000" dirty="0"/>
              <a:t> </a:t>
            </a:r>
            <a:r>
              <a:rPr lang="en-US" sz="2000" dirty="0" err="1"/>
              <a:t>öyküsü</a:t>
            </a:r>
            <a:r>
              <a:rPr lang="en-US" sz="2000" dirty="0"/>
              <a:t> + </a:t>
            </a:r>
            <a:r>
              <a:rPr lang="en-US" sz="2000" dirty="0" err="1"/>
              <a:t>pozitif</a:t>
            </a:r>
            <a:r>
              <a:rPr lang="en-US" sz="2000" dirty="0"/>
              <a:t> </a:t>
            </a:r>
            <a:r>
              <a:rPr lang="en-US" sz="2000" dirty="0" err="1"/>
              <a:t>aile</a:t>
            </a:r>
            <a:r>
              <a:rPr lang="en-US" sz="2000" dirty="0"/>
              <a:t> </a:t>
            </a:r>
            <a:r>
              <a:rPr lang="en-US" sz="2000" dirty="0" err="1"/>
              <a:t>öyküsü</a:t>
            </a:r>
            <a:r>
              <a:rPr lang="en-US" sz="2000" dirty="0"/>
              <a:t> + </a:t>
            </a:r>
            <a:r>
              <a:rPr lang="en-US" sz="2000" dirty="0" err="1"/>
              <a:t>amfizem</a:t>
            </a:r>
            <a:r>
              <a:rPr lang="en-US" sz="2000" dirty="0"/>
              <a:t> </a:t>
            </a:r>
            <a:r>
              <a:rPr lang="en-US" sz="2000" dirty="0" err="1"/>
              <a:t>dağılımı</a:t>
            </a:r>
            <a:r>
              <a:rPr lang="en-US" sz="2000" dirty="0"/>
              <a:t> (alt </a:t>
            </a:r>
            <a:r>
              <a:rPr lang="en-US" sz="2000" dirty="0" err="1"/>
              <a:t>loblarda</a:t>
            </a:r>
            <a:r>
              <a:rPr lang="en-US" sz="2000" dirty="0"/>
              <a:t> </a:t>
            </a:r>
            <a:r>
              <a:rPr lang="en-US" sz="2000" dirty="0" err="1"/>
              <a:t>solunum</a:t>
            </a:r>
            <a:r>
              <a:rPr lang="en-US" sz="2000" dirty="0"/>
              <a:t> </a:t>
            </a:r>
            <a:r>
              <a:rPr lang="en-US" sz="2000" dirty="0" err="1"/>
              <a:t>seslerinin</a:t>
            </a:r>
            <a:r>
              <a:rPr lang="en-US" sz="2000" dirty="0"/>
              <a:t> </a:t>
            </a:r>
            <a:r>
              <a:rPr lang="en-US" sz="2000" dirty="0" err="1"/>
              <a:t>daha</a:t>
            </a:r>
            <a:r>
              <a:rPr lang="en-US" sz="2000" dirty="0"/>
              <a:t> </a:t>
            </a:r>
            <a:r>
              <a:rPr lang="en-US" sz="2000" dirty="0" err="1"/>
              <a:t>az</a:t>
            </a:r>
            <a:r>
              <a:rPr lang="en-US" sz="2000" dirty="0"/>
              <a:t> </a:t>
            </a:r>
            <a:r>
              <a:rPr lang="en-US" sz="2000" dirty="0" err="1"/>
              <a:t>duyulması</a:t>
            </a:r>
            <a:r>
              <a:rPr lang="en-US" sz="2000" dirty="0"/>
              <a:t> alfa-1 </a:t>
            </a:r>
            <a:r>
              <a:rPr lang="en-US" sz="2000" dirty="0" err="1"/>
              <a:t>antitripsin</a:t>
            </a:r>
            <a:r>
              <a:rPr lang="en-US" sz="2000" dirty="0"/>
              <a:t> </a:t>
            </a:r>
            <a:r>
              <a:rPr lang="en-US" sz="2000" dirty="0" err="1"/>
              <a:t>eksikliği</a:t>
            </a:r>
            <a:r>
              <a:rPr lang="en-US" sz="2000" dirty="0"/>
              <a:t> </a:t>
            </a:r>
            <a:r>
              <a:rPr lang="en-US" sz="2000" dirty="0" err="1"/>
              <a:t>için</a:t>
            </a:r>
            <a:r>
              <a:rPr lang="en-US" sz="2000" dirty="0"/>
              <a:t> </a:t>
            </a:r>
            <a:r>
              <a:rPr lang="en-US" sz="2000" dirty="0" err="1"/>
              <a:t>tipik</a:t>
            </a:r>
            <a:r>
              <a:rPr lang="en-US" sz="2000" dirty="0"/>
              <a:t>).</a:t>
            </a:r>
            <a:endParaRPr lang="tr-TR" sz="2000" dirty="0"/>
          </a:p>
          <a:p>
            <a:pPr lvl="0"/>
            <a:r>
              <a:rPr lang="en-US" sz="2000" dirty="0" err="1"/>
              <a:t>Adım</a:t>
            </a:r>
            <a:r>
              <a:rPr lang="en-US" sz="2000" dirty="0"/>
              <a:t> 2: </a:t>
            </a:r>
            <a:r>
              <a:rPr lang="en-US" sz="2000" dirty="0" err="1"/>
              <a:t>ASM'de</a:t>
            </a:r>
            <a:r>
              <a:rPr lang="en-US" sz="2000" dirty="0"/>
              <a:t> </a:t>
            </a:r>
            <a:r>
              <a:rPr lang="en-US" sz="2000" dirty="0" err="1"/>
              <a:t>yapılabilecekler</a:t>
            </a:r>
            <a:r>
              <a:rPr lang="en-US" sz="2000" dirty="0"/>
              <a:t> — PA </a:t>
            </a:r>
            <a:r>
              <a:rPr lang="en-US" sz="2000" dirty="0" err="1"/>
              <a:t>akciğer</a:t>
            </a:r>
            <a:r>
              <a:rPr lang="en-US" sz="2000" dirty="0"/>
              <a:t> </a:t>
            </a:r>
            <a:r>
              <a:rPr lang="en-US" sz="2000" dirty="0" err="1"/>
              <a:t>grafisi</a:t>
            </a:r>
            <a:r>
              <a:rPr lang="en-US" sz="2000" dirty="0"/>
              <a:t>, tam </a:t>
            </a:r>
            <a:r>
              <a:rPr lang="en-US" sz="2000" dirty="0" err="1"/>
              <a:t>kan</a:t>
            </a:r>
            <a:r>
              <a:rPr lang="en-US" sz="2000" dirty="0"/>
              <a:t>, </a:t>
            </a:r>
            <a:r>
              <a:rPr lang="en-US" sz="2000" dirty="0" err="1"/>
              <a:t>biyokimya</a:t>
            </a:r>
            <a:r>
              <a:rPr lang="en-US" sz="2000" dirty="0"/>
              <a:t> (</a:t>
            </a:r>
            <a:r>
              <a:rPr lang="en-US" sz="2000" dirty="0" err="1"/>
              <a:t>özellikle</a:t>
            </a:r>
            <a:r>
              <a:rPr lang="en-US" sz="2000" dirty="0"/>
              <a:t> KCFT — alfa-1 </a:t>
            </a:r>
            <a:r>
              <a:rPr lang="en-US" sz="2000" dirty="0" err="1"/>
              <a:t>karaciğer</a:t>
            </a:r>
            <a:r>
              <a:rPr lang="en-US" sz="2000" dirty="0"/>
              <a:t> </a:t>
            </a:r>
            <a:r>
              <a:rPr lang="en-US" sz="2000" dirty="0" err="1"/>
              <a:t>tutulumu</a:t>
            </a:r>
            <a:r>
              <a:rPr lang="en-US" sz="2000" dirty="0"/>
              <a:t> </a:t>
            </a:r>
            <a:r>
              <a:rPr lang="en-US" sz="2000" dirty="0" err="1"/>
              <a:t>için</a:t>
            </a:r>
            <a:r>
              <a:rPr lang="en-US" sz="2000" dirty="0"/>
              <a:t>), </a:t>
            </a:r>
            <a:r>
              <a:rPr lang="en-US" sz="2000" dirty="0" err="1"/>
              <a:t>SpO</a:t>
            </a:r>
            <a:r>
              <a:rPr lang="en-US" sz="2000" dirty="0"/>
              <a:t>₂.</a:t>
            </a:r>
            <a:endParaRPr lang="tr-TR" sz="2000" dirty="0"/>
          </a:p>
          <a:p>
            <a:pPr lvl="0"/>
            <a:r>
              <a:rPr lang="en-US" sz="2000" dirty="0" err="1"/>
              <a:t>Adım</a:t>
            </a:r>
            <a:r>
              <a:rPr lang="en-US" sz="2000" dirty="0"/>
              <a:t> 3: </a:t>
            </a:r>
            <a:r>
              <a:rPr lang="en-US" sz="2000" dirty="0" err="1"/>
              <a:t>Erken</a:t>
            </a:r>
            <a:r>
              <a:rPr lang="en-US" sz="2000" dirty="0"/>
              <a:t> </a:t>
            </a:r>
            <a:r>
              <a:rPr lang="en-US" sz="2000" dirty="0" err="1"/>
              <a:t>yaş</a:t>
            </a:r>
            <a:r>
              <a:rPr lang="en-US" sz="2000" dirty="0"/>
              <a:t> + </a:t>
            </a:r>
            <a:r>
              <a:rPr lang="en-US" sz="2000" dirty="0" err="1"/>
              <a:t>atipik</a:t>
            </a:r>
            <a:r>
              <a:rPr lang="en-US" sz="2000" dirty="0"/>
              <a:t> </a:t>
            </a:r>
            <a:r>
              <a:rPr lang="en-US" sz="2000" dirty="0" err="1"/>
              <a:t>profil</a:t>
            </a:r>
            <a:r>
              <a:rPr lang="en-US" sz="2000" dirty="0"/>
              <a:t> + </a:t>
            </a:r>
            <a:r>
              <a:rPr lang="en-US" sz="2000" dirty="0" err="1"/>
              <a:t>aile</a:t>
            </a:r>
            <a:r>
              <a:rPr lang="en-US" sz="2000" dirty="0"/>
              <a:t> </a:t>
            </a:r>
            <a:r>
              <a:rPr lang="en-US" sz="2000" dirty="0" err="1"/>
              <a:t>öyküsü</a:t>
            </a:r>
            <a:r>
              <a:rPr lang="en-US" sz="2000" dirty="0"/>
              <a:t> → DOĞRUDAN </a:t>
            </a:r>
            <a:r>
              <a:rPr lang="en-US" sz="2000" dirty="0" err="1"/>
              <a:t>göğüs</a:t>
            </a:r>
            <a:r>
              <a:rPr lang="en-US" sz="2000" dirty="0"/>
              <a:t> </a:t>
            </a:r>
            <a:r>
              <a:rPr lang="en-US" sz="2000" dirty="0" err="1"/>
              <a:t>hastalıklarına</a:t>
            </a:r>
            <a:r>
              <a:rPr lang="en-US" sz="2000" dirty="0"/>
              <a:t> </a:t>
            </a:r>
            <a:r>
              <a:rPr lang="en-US" sz="2000" dirty="0" err="1"/>
              <a:t>sevk</a:t>
            </a:r>
            <a:r>
              <a:rPr lang="en-US" sz="2000" dirty="0"/>
              <a:t>. </a:t>
            </a:r>
            <a:r>
              <a:rPr lang="en-US" sz="2000" dirty="0" err="1"/>
              <a:t>Sevk</a:t>
            </a:r>
            <a:r>
              <a:rPr lang="en-US" sz="2000" dirty="0"/>
              <a:t> </a:t>
            </a:r>
            <a:r>
              <a:rPr lang="en-US" sz="2000" dirty="0" err="1"/>
              <a:t>notunda</a:t>
            </a:r>
            <a:r>
              <a:rPr lang="en-US" sz="2000" dirty="0"/>
              <a:t> "</a:t>
            </a:r>
            <a:r>
              <a:rPr lang="en-US" sz="2000" dirty="0" err="1"/>
              <a:t>erken</a:t>
            </a:r>
            <a:r>
              <a:rPr lang="en-US" sz="2000" dirty="0"/>
              <a:t> </a:t>
            </a:r>
            <a:r>
              <a:rPr lang="en-US" sz="2000" dirty="0" err="1"/>
              <a:t>yaşta</a:t>
            </a:r>
            <a:r>
              <a:rPr lang="en-US" sz="2000" dirty="0"/>
              <a:t> KOAH </a:t>
            </a:r>
            <a:r>
              <a:rPr lang="en-US" sz="2000" dirty="0" err="1"/>
              <a:t>şüphesi</a:t>
            </a:r>
            <a:r>
              <a:rPr lang="en-US" sz="2000" dirty="0"/>
              <a:t>, alfa-1 </a:t>
            </a:r>
            <a:r>
              <a:rPr lang="en-US" sz="2000" dirty="0" err="1"/>
              <a:t>antitripsin</a:t>
            </a:r>
            <a:r>
              <a:rPr lang="en-US" sz="2000" dirty="0"/>
              <a:t> </a:t>
            </a:r>
            <a:r>
              <a:rPr lang="en-US" sz="2000" dirty="0" err="1"/>
              <a:t>eksikliği</a:t>
            </a:r>
            <a:r>
              <a:rPr lang="en-US" sz="2000" dirty="0"/>
              <a:t> </a:t>
            </a:r>
            <a:r>
              <a:rPr lang="en-US" sz="2000" dirty="0" err="1"/>
              <a:t>ön</a:t>
            </a:r>
            <a:r>
              <a:rPr lang="en-US" sz="2000" dirty="0"/>
              <a:t> </a:t>
            </a:r>
            <a:r>
              <a:rPr lang="en-US" sz="2000" dirty="0" err="1"/>
              <a:t>tanısı</a:t>
            </a:r>
            <a:r>
              <a:rPr lang="en-US" sz="2000" dirty="0"/>
              <a:t>, post-</a:t>
            </a:r>
            <a:r>
              <a:rPr lang="en-US" sz="2000" dirty="0" err="1"/>
              <a:t>bronkodilatör</a:t>
            </a:r>
            <a:r>
              <a:rPr lang="en-US" sz="2000" dirty="0"/>
              <a:t> </a:t>
            </a:r>
            <a:r>
              <a:rPr lang="en-US" sz="2000" dirty="0" err="1"/>
              <a:t>spirometre</a:t>
            </a:r>
            <a:r>
              <a:rPr lang="en-US" sz="2000" dirty="0"/>
              <a:t> + serum alfa-1 </a:t>
            </a:r>
            <a:r>
              <a:rPr lang="en-US" sz="2000" dirty="0" err="1"/>
              <a:t>antitripsin</a:t>
            </a:r>
            <a:r>
              <a:rPr lang="en-US" sz="2000" dirty="0"/>
              <a:t> </a:t>
            </a:r>
            <a:r>
              <a:rPr lang="en-US" sz="2000" dirty="0" err="1"/>
              <a:t>düzeyi</a:t>
            </a:r>
            <a:r>
              <a:rPr lang="en-US" sz="2000" dirty="0"/>
              <a:t> + </a:t>
            </a:r>
            <a:r>
              <a:rPr lang="en-US" sz="2000" dirty="0" err="1"/>
              <a:t>ileri</a:t>
            </a:r>
            <a:r>
              <a:rPr lang="en-US" sz="2000" dirty="0"/>
              <a:t> </a:t>
            </a:r>
            <a:r>
              <a:rPr lang="en-US" sz="2000" dirty="0" err="1"/>
              <a:t>tetkik</a:t>
            </a:r>
            <a:r>
              <a:rPr lang="en-US" sz="2000" dirty="0"/>
              <a:t> </a:t>
            </a:r>
            <a:r>
              <a:rPr lang="en-US" sz="2000" dirty="0" err="1"/>
              <a:t>rica</a:t>
            </a:r>
            <a:r>
              <a:rPr lang="en-US" sz="2000" dirty="0"/>
              <a:t> </a:t>
            </a:r>
            <a:r>
              <a:rPr lang="en-US" sz="2000" dirty="0" err="1"/>
              <a:t>olunur</a:t>
            </a:r>
            <a:r>
              <a:rPr lang="en-US" sz="2000" dirty="0"/>
              <a:t>" </a:t>
            </a:r>
            <a:r>
              <a:rPr lang="en-US" sz="2000" dirty="0" err="1"/>
              <a:t>yaz</a:t>
            </a:r>
            <a:r>
              <a:rPr lang="en-US" sz="2000" dirty="0"/>
              <a:t>.</a:t>
            </a:r>
            <a:endParaRPr lang="tr-TR" sz="2000" dirty="0"/>
          </a:p>
          <a:p>
            <a:endParaRPr lang="tr-TR"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739519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sz="2000" dirty="0" err="1"/>
              <a:t>Adım</a:t>
            </a:r>
            <a:r>
              <a:rPr lang="en-US" sz="2000" dirty="0"/>
              <a:t> 4: </a:t>
            </a:r>
            <a:r>
              <a:rPr lang="en-US" sz="2000" dirty="0" err="1"/>
              <a:t>Gelen</a:t>
            </a:r>
            <a:r>
              <a:rPr lang="en-US" sz="2000" dirty="0"/>
              <a:t> </a:t>
            </a:r>
            <a:r>
              <a:rPr lang="en-US" sz="2000" dirty="0" err="1"/>
              <a:t>raporda</a:t>
            </a:r>
            <a:r>
              <a:rPr lang="en-US" sz="2000" dirty="0"/>
              <a:t>: Post-BD FEV1/FVC = 0.60, FEV1 = %58 → KOAH, GOLD 2. </a:t>
            </a:r>
            <a:r>
              <a:rPr lang="en-US" sz="2000" dirty="0" err="1"/>
              <a:t>Toraks</a:t>
            </a:r>
            <a:r>
              <a:rPr lang="en-US" sz="2000" dirty="0"/>
              <a:t> BT: alt lob </a:t>
            </a:r>
            <a:r>
              <a:rPr lang="en-US" sz="2000" dirty="0" err="1"/>
              <a:t>panasiner</a:t>
            </a:r>
            <a:r>
              <a:rPr lang="en-US" sz="2000" dirty="0"/>
              <a:t> </a:t>
            </a:r>
            <a:r>
              <a:rPr lang="en-US" sz="2000" dirty="0" err="1"/>
              <a:t>amfizem</a:t>
            </a:r>
            <a:r>
              <a:rPr lang="en-US" sz="2000" dirty="0"/>
              <a:t> (alfa-1 </a:t>
            </a:r>
            <a:r>
              <a:rPr lang="en-US" sz="2000" dirty="0" err="1"/>
              <a:t>için</a:t>
            </a:r>
            <a:r>
              <a:rPr lang="en-US" sz="2000" dirty="0"/>
              <a:t> </a:t>
            </a:r>
            <a:r>
              <a:rPr lang="en-US" sz="2000" dirty="0" err="1"/>
              <a:t>tipik</a:t>
            </a:r>
            <a:r>
              <a:rPr lang="en-US" sz="2000" dirty="0"/>
              <a:t>). Serum alfa-1 </a:t>
            </a:r>
            <a:r>
              <a:rPr lang="en-US" sz="2000" dirty="0" err="1"/>
              <a:t>antitripsin</a:t>
            </a:r>
            <a:r>
              <a:rPr lang="en-US" sz="2000" dirty="0"/>
              <a:t> </a:t>
            </a:r>
            <a:r>
              <a:rPr lang="en-US" sz="2000" dirty="0" err="1"/>
              <a:t>düşük</a:t>
            </a:r>
            <a:r>
              <a:rPr lang="en-US" sz="2000" dirty="0"/>
              <a:t>; </a:t>
            </a:r>
            <a:r>
              <a:rPr lang="en-US" sz="2000" dirty="0" err="1"/>
              <a:t>genotip</a:t>
            </a:r>
            <a:r>
              <a:rPr lang="en-US" sz="2000" dirty="0"/>
              <a:t> </a:t>
            </a:r>
            <a:r>
              <a:rPr lang="en-US" sz="2000" dirty="0" err="1"/>
              <a:t>PiZZ.</a:t>
            </a:r>
            <a:endParaRPr lang="tr-TR" sz="2000" dirty="0"/>
          </a:p>
          <a:p>
            <a:pPr lvl="0"/>
            <a:r>
              <a:rPr lang="en-US" sz="2000" dirty="0" err="1"/>
              <a:t>Adım</a:t>
            </a:r>
            <a:r>
              <a:rPr lang="en-US" sz="2000" dirty="0"/>
              <a:t> 5: ABE: </a:t>
            </a:r>
            <a:r>
              <a:rPr lang="en-US" sz="2000" dirty="0" err="1"/>
              <a:t>mMRC</a:t>
            </a:r>
            <a:r>
              <a:rPr lang="en-US" sz="2000" dirty="0"/>
              <a:t> 2 (</a:t>
            </a:r>
            <a:r>
              <a:rPr lang="en-US" sz="2000" dirty="0" err="1"/>
              <a:t>yüksek</a:t>
            </a:r>
            <a:r>
              <a:rPr lang="en-US" sz="2000" dirty="0"/>
              <a:t> </a:t>
            </a:r>
            <a:r>
              <a:rPr lang="en-US" sz="2000" dirty="0" err="1"/>
              <a:t>semptom</a:t>
            </a:r>
            <a:r>
              <a:rPr lang="en-US" sz="2000" dirty="0"/>
              <a:t>), </a:t>
            </a:r>
            <a:r>
              <a:rPr lang="en-US" sz="2000" dirty="0" err="1"/>
              <a:t>alevlenme</a:t>
            </a:r>
            <a:r>
              <a:rPr lang="en-US" sz="2000" dirty="0"/>
              <a:t> </a:t>
            </a:r>
            <a:r>
              <a:rPr lang="en-US" sz="2000" dirty="0" err="1"/>
              <a:t>öyküsü</a:t>
            </a:r>
            <a:r>
              <a:rPr lang="en-US" sz="2000" dirty="0"/>
              <a:t> 1 (</a:t>
            </a:r>
            <a:r>
              <a:rPr lang="en-US" sz="2000" dirty="0" err="1"/>
              <a:t>düşük</a:t>
            </a:r>
            <a:r>
              <a:rPr lang="en-US" sz="2000" dirty="0"/>
              <a:t> risk) → </a:t>
            </a:r>
            <a:r>
              <a:rPr lang="en-US" sz="2000" dirty="0" err="1"/>
              <a:t>Grup</a:t>
            </a:r>
            <a:r>
              <a:rPr lang="en-US" sz="2000" dirty="0"/>
              <a:t> B.</a:t>
            </a:r>
            <a:endParaRPr lang="tr-TR" sz="2000" dirty="0"/>
          </a:p>
          <a:p>
            <a:pPr lvl="0"/>
            <a:r>
              <a:rPr lang="en-US" sz="2000" dirty="0" err="1"/>
              <a:t>Adım</a:t>
            </a:r>
            <a:r>
              <a:rPr lang="en-US" sz="2000" dirty="0"/>
              <a:t> 6: </a:t>
            </a:r>
            <a:r>
              <a:rPr lang="en-US" sz="2000" dirty="0" err="1"/>
              <a:t>Tedavi</a:t>
            </a:r>
            <a:r>
              <a:rPr lang="en-US" sz="2000" dirty="0"/>
              <a:t> </a:t>
            </a:r>
            <a:r>
              <a:rPr lang="en-US" sz="2000" dirty="0" err="1"/>
              <a:t>takibi</a:t>
            </a:r>
            <a:r>
              <a:rPr lang="en-US" sz="2000" dirty="0"/>
              <a:t>: </a:t>
            </a:r>
            <a:r>
              <a:rPr lang="en-US" sz="2000" dirty="0" err="1"/>
              <a:t>Standart</a:t>
            </a:r>
            <a:r>
              <a:rPr lang="en-US" sz="2000" dirty="0"/>
              <a:t> inhaler </a:t>
            </a:r>
            <a:r>
              <a:rPr lang="en-US" sz="2000" dirty="0" err="1"/>
              <a:t>tedavi</a:t>
            </a:r>
            <a:r>
              <a:rPr lang="en-US" sz="2000" dirty="0"/>
              <a:t> </a:t>
            </a:r>
            <a:r>
              <a:rPr lang="en-US" sz="2000" dirty="0" err="1"/>
              <a:t>ASM'de</a:t>
            </a:r>
            <a:r>
              <a:rPr lang="en-US" sz="2000" dirty="0"/>
              <a:t> </a:t>
            </a:r>
            <a:r>
              <a:rPr lang="en-US" sz="2000" dirty="0" err="1"/>
              <a:t>sürdürülür</a:t>
            </a:r>
            <a:r>
              <a:rPr lang="en-US" sz="2000" dirty="0"/>
              <a:t>; </a:t>
            </a:r>
            <a:r>
              <a:rPr lang="en-US" sz="2000" dirty="0" err="1"/>
              <a:t>augmentasyon</a:t>
            </a:r>
            <a:r>
              <a:rPr lang="en-US" sz="2000" dirty="0"/>
              <a:t> </a:t>
            </a:r>
            <a:r>
              <a:rPr lang="en-US" sz="2000" dirty="0" err="1"/>
              <a:t>tedavisi</a:t>
            </a:r>
            <a:r>
              <a:rPr lang="en-US" sz="2000" dirty="0"/>
              <a:t> (alfa-1 </a:t>
            </a:r>
            <a:r>
              <a:rPr lang="en-US" sz="2000" dirty="0" err="1"/>
              <a:t>antitripsin</a:t>
            </a:r>
            <a:r>
              <a:rPr lang="en-US" sz="2000" dirty="0"/>
              <a:t> </a:t>
            </a:r>
            <a:r>
              <a:rPr lang="en-US" sz="2000" dirty="0" err="1"/>
              <a:t>replasmanı</a:t>
            </a:r>
            <a:r>
              <a:rPr lang="en-US" sz="2000" dirty="0"/>
              <a:t>) </a:t>
            </a:r>
            <a:r>
              <a:rPr lang="en-US" sz="2000" dirty="0" err="1"/>
              <a:t>göğüs</a:t>
            </a:r>
            <a:r>
              <a:rPr lang="en-US" sz="2000" dirty="0"/>
              <a:t> </a:t>
            </a:r>
            <a:r>
              <a:rPr lang="en-US" sz="2000" dirty="0" err="1"/>
              <a:t>hastalıklarında</a:t>
            </a:r>
            <a:r>
              <a:rPr lang="en-US" sz="2000" dirty="0"/>
              <a:t> </a:t>
            </a:r>
            <a:r>
              <a:rPr lang="en-US" sz="2000" dirty="0" err="1"/>
              <a:t>planlanır</a:t>
            </a:r>
            <a:r>
              <a:rPr lang="en-US" sz="2000" dirty="0"/>
              <a:t>.</a:t>
            </a:r>
            <a:endParaRPr lang="tr-TR" sz="2000" dirty="0"/>
          </a:p>
          <a:p>
            <a:pPr lvl="0"/>
            <a:r>
              <a:rPr lang="en-US" sz="2000" dirty="0" err="1"/>
              <a:t>Adım</a:t>
            </a:r>
            <a:r>
              <a:rPr lang="en-US" sz="2000" dirty="0"/>
              <a:t> 7: </a:t>
            </a:r>
            <a:r>
              <a:rPr lang="en-US" sz="2000" dirty="0" err="1"/>
              <a:t>Birinci</a:t>
            </a:r>
            <a:r>
              <a:rPr lang="en-US" sz="2000" dirty="0"/>
              <a:t> </a:t>
            </a:r>
            <a:r>
              <a:rPr lang="en-US" sz="2000" dirty="0" err="1"/>
              <a:t>derece</a:t>
            </a:r>
            <a:r>
              <a:rPr lang="en-US" sz="2000" dirty="0"/>
              <a:t> </a:t>
            </a:r>
            <a:r>
              <a:rPr lang="en-US" sz="2000" dirty="0" err="1"/>
              <a:t>akrabaları</a:t>
            </a:r>
            <a:r>
              <a:rPr lang="en-US" sz="2000" dirty="0"/>
              <a:t> </a:t>
            </a:r>
            <a:r>
              <a:rPr lang="en-US" sz="2000" dirty="0" err="1"/>
              <a:t>için</a:t>
            </a:r>
            <a:r>
              <a:rPr lang="en-US" sz="2000" dirty="0"/>
              <a:t> </a:t>
            </a:r>
            <a:r>
              <a:rPr lang="en-US" sz="2000" dirty="0" err="1"/>
              <a:t>ASM'de</a:t>
            </a:r>
            <a:r>
              <a:rPr lang="en-US" sz="2000" dirty="0"/>
              <a:t> </a:t>
            </a:r>
            <a:r>
              <a:rPr lang="en-US" sz="2000" dirty="0" err="1"/>
              <a:t>tarama</a:t>
            </a:r>
            <a:r>
              <a:rPr lang="en-US" sz="2000" dirty="0"/>
              <a:t> </a:t>
            </a:r>
            <a:r>
              <a:rPr lang="en-US" sz="2000" dirty="0" err="1"/>
              <a:t>başlat</a:t>
            </a:r>
            <a:r>
              <a:rPr lang="en-US" sz="2000" dirty="0"/>
              <a:t> (serum alfa-1 </a:t>
            </a:r>
            <a:r>
              <a:rPr lang="en-US" sz="2000" dirty="0" err="1"/>
              <a:t>antitripsin</a:t>
            </a:r>
            <a:r>
              <a:rPr lang="en-US" sz="2000" dirty="0"/>
              <a:t> </a:t>
            </a:r>
            <a:r>
              <a:rPr lang="en-US" sz="2000" dirty="0" err="1"/>
              <a:t>düzeyi</a:t>
            </a:r>
            <a:r>
              <a:rPr lang="en-US" sz="2000" dirty="0"/>
              <a:t>).</a:t>
            </a:r>
            <a:endParaRPr lang="tr-TR" sz="2000" dirty="0"/>
          </a:p>
          <a:p>
            <a:endParaRPr lang="tr-TR" dirty="0"/>
          </a:p>
        </p:txBody>
      </p:sp>
      <p:sp>
        <p:nvSpPr>
          <p:cNvPr id="3" name="Footer Placeholder 2"/>
          <p:cNvSpPr>
            <a:spLocks noGrp="1"/>
          </p:cNvSpPr>
          <p:nvPr>
            <p:ph type="ftr" sz="quarter" idx="11"/>
          </p:nvPr>
        </p:nvSpPr>
        <p:spPr/>
        <p:txBody>
          <a:bodyPr/>
          <a:lstStyle/>
          <a:p>
            <a:endParaRPr lang="tr-TR"/>
          </a:p>
        </p:txBody>
      </p:sp>
      <p:sp>
        <p:nvSpPr>
          <p:cNvPr id="4" name="Title 3"/>
          <p:cNvSpPr>
            <a:spLocks noGrp="1"/>
          </p:cNvSpPr>
          <p:nvPr>
            <p:ph type="title"/>
          </p:nvPr>
        </p:nvSpPr>
        <p:spPr/>
        <p:txBody>
          <a:bodyPr/>
          <a:lstStyle/>
          <a:p>
            <a:endParaRPr lang="tr-TR"/>
          </a:p>
        </p:txBody>
      </p:sp>
    </p:spTree>
    <p:extLst>
      <p:ext uri="{BB962C8B-B14F-4D97-AF65-F5344CB8AC3E}">
        <p14:creationId xmlns:p14="http://schemas.microsoft.com/office/powerpoint/2010/main" val="37623534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b="1" dirty="0" err="1"/>
              <a:t>Tanı</a:t>
            </a:r>
            <a:r>
              <a:rPr lang="en-US" sz="2000" b="1" dirty="0"/>
              <a:t>: KOAH, GOLD 2, </a:t>
            </a:r>
            <a:r>
              <a:rPr lang="en-US" sz="2000" b="1" dirty="0" err="1"/>
              <a:t>Grup</a:t>
            </a:r>
            <a:r>
              <a:rPr lang="en-US" sz="2000" b="1" dirty="0"/>
              <a:t> B — ALFA-1 ANTİTRİPSİN EKSİKLİĞİ ŞÜPHESİ (</a:t>
            </a:r>
            <a:r>
              <a:rPr lang="en-US" sz="2000" b="1" dirty="0" err="1"/>
              <a:t>mutlaka</a:t>
            </a:r>
            <a:r>
              <a:rPr lang="en-US" sz="2000" b="1" dirty="0"/>
              <a:t> serum </a:t>
            </a:r>
            <a:r>
              <a:rPr lang="en-US" sz="2000" b="1" dirty="0" err="1"/>
              <a:t>düzeyi</a:t>
            </a:r>
            <a:r>
              <a:rPr lang="en-US" sz="2000" b="1" dirty="0"/>
              <a:t> </a:t>
            </a:r>
            <a:r>
              <a:rPr lang="en-US" sz="2000" b="1" dirty="0" err="1"/>
              <a:t>tayini</a:t>
            </a:r>
            <a:r>
              <a:rPr lang="en-US" sz="2000" b="1" dirty="0"/>
              <a:t>)</a:t>
            </a:r>
            <a:endParaRPr lang="tr-TR" sz="2000" dirty="0"/>
          </a:p>
          <a:p>
            <a:r>
              <a:rPr lang="en-US" sz="2000" dirty="0"/>
              <a:t> </a:t>
            </a:r>
            <a:endParaRPr lang="tr-TR" sz="2000" dirty="0"/>
          </a:p>
          <a:p>
            <a:r>
              <a:rPr lang="en-US" sz="2000" b="1" dirty="0"/>
              <a:t>Plan:</a:t>
            </a:r>
            <a:endParaRPr lang="tr-TR" sz="2000" dirty="0"/>
          </a:p>
          <a:p>
            <a:pPr lvl="0"/>
            <a:r>
              <a:rPr lang="en-US" sz="2000" dirty="0"/>
              <a:t>Serum alfa-1 </a:t>
            </a:r>
            <a:r>
              <a:rPr lang="en-US" sz="2000" dirty="0" err="1"/>
              <a:t>antitripsin</a:t>
            </a:r>
            <a:r>
              <a:rPr lang="en-US" sz="2000" dirty="0"/>
              <a:t> </a:t>
            </a:r>
            <a:r>
              <a:rPr lang="en-US" sz="2000" dirty="0" err="1"/>
              <a:t>düzeyi</a:t>
            </a:r>
            <a:r>
              <a:rPr lang="en-US" sz="2000" dirty="0"/>
              <a:t> (</a:t>
            </a:r>
            <a:r>
              <a:rPr lang="en-US" sz="2000" dirty="0" err="1"/>
              <a:t>düşükse</a:t>
            </a:r>
            <a:r>
              <a:rPr lang="en-US" sz="2000" dirty="0"/>
              <a:t> → </a:t>
            </a:r>
            <a:r>
              <a:rPr lang="en-US" sz="2000" dirty="0" err="1"/>
              <a:t>fenotipleme</a:t>
            </a:r>
            <a:r>
              <a:rPr lang="en-US" sz="2000" dirty="0"/>
              <a:t>; </a:t>
            </a:r>
            <a:r>
              <a:rPr lang="en-US" sz="2000" dirty="0" err="1"/>
              <a:t>PiZZ</a:t>
            </a:r>
            <a:r>
              <a:rPr lang="en-US" sz="2000" dirty="0"/>
              <a:t> </a:t>
            </a:r>
            <a:r>
              <a:rPr lang="en-US" sz="2000" dirty="0" err="1"/>
              <a:t>veya</a:t>
            </a:r>
            <a:r>
              <a:rPr lang="en-US" sz="2000" dirty="0"/>
              <a:t> </a:t>
            </a:r>
            <a:r>
              <a:rPr lang="en-US" sz="2000" dirty="0" err="1"/>
              <a:t>PiSZ</a:t>
            </a:r>
            <a:r>
              <a:rPr lang="en-US" sz="2000" dirty="0"/>
              <a:t> </a:t>
            </a:r>
            <a:r>
              <a:rPr lang="en-US" sz="2000" dirty="0" err="1"/>
              <a:t>ile</a:t>
            </a:r>
            <a:r>
              <a:rPr lang="en-US" sz="2000" dirty="0"/>
              <a:t> </a:t>
            </a:r>
            <a:r>
              <a:rPr lang="en-US" sz="2000" dirty="0" err="1"/>
              <a:t>uyumlu</a:t>
            </a:r>
            <a:r>
              <a:rPr lang="en-US" sz="2000" dirty="0"/>
              <a:t> → </a:t>
            </a:r>
            <a:r>
              <a:rPr lang="en-US" sz="2000" dirty="0" err="1"/>
              <a:t>göğüs</a:t>
            </a:r>
            <a:r>
              <a:rPr lang="en-US" sz="2000" dirty="0"/>
              <a:t> </a:t>
            </a:r>
            <a:r>
              <a:rPr lang="en-US" sz="2000" dirty="0" err="1"/>
              <a:t>hastalıkları</a:t>
            </a:r>
            <a:r>
              <a:rPr lang="en-US" sz="2000" dirty="0"/>
              <a:t> </a:t>
            </a:r>
            <a:r>
              <a:rPr lang="en-US" sz="2000" dirty="0" err="1" smtClean="0"/>
              <a:t>sevki</a:t>
            </a:r>
            <a:r>
              <a:rPr lang="en-US" sz="2000" dirty="0" smtClean="0"/>
              <a:t>,</a:t>
            </a:r>
            <a:endParaRPr lang="tr-TR" sz="2000" dirty="0" smtClean="0"/>
          </a:p>
          <a:p>
            <a:pPr lvl="0"/>
            <a:r>
              <a:rPr lang="en-US" sz="2000" dirty="0" smtClean="0"/>
              <a:t>LABA </a:t>
            </a:r>
            <a:r>
              <a:rPr lang="en-US" sz="2000" dirty="0"/>
              <a:t>+ LAMA </a:t>
            </a:r>
            <a:r>
              <a:rPr lang="en-US" sz="2000" dirty="0" err="1"/>
              <a:t>başla</a:t>
            </a:r>
            <a:r>
              <a:rPr lang="en-US" sz="2000" dirty="0"/>
              <a:t>.</a:t>
            </a:r>
            <a:endParaRPr lang="tr-TR" sz="2000" dirty="0"/>
          </a:p>
          <a:p>
            <a:pPr lvl="0"/>
            <a:r>
              <a:rPr lang="en-US" sz="2000" dirty="0"/>
              <a:t>İnhaler </a:t>
            </a:r>
            <a:r>
              <a:rPr lang="en-US" sz="2000" dirty="0" err="1"/>
              <a:t>teknik</a:t>
            </a:r>
            <a:r>
              <a:rPr lang="en-US" sz="2000" dirty="0"/>
              <a:t> </a:t>
            </a:r>
            <a:r>
              <a:rPr lang="en-US" sz="2000" dirty="0" err="1"/>
              <a:t>eğitimi</a:t>
            </a:r>
            <a:r>
              <a:rPr lang="en-US" sz="2000" dirty="0"/>
              <a:t>.</a:t>
            </a:r>
            <a:endParaRPr lang="tr-TR" sz="2000" dirty="0"/>
          </a:p>
          <a:p>
            <a:pPr lvl="0"/>
            <a:r>
              <a:rPr lang="en-US" sz="2000" dirty="0" err="1"/>
              <a:t>Aşılama</a:t>
            </a:r>
            <a:r>
              <a:rPr lang="en-US" sz="2000" dirty="0"/>
              <a:t> (influenza, </a:t>
            </a:r>
            <a:r>
              <a:rPr lang="en-US" sz="2000" dirty="0" err="1"/>
              <a:t>pnömokok</a:t>
            </a:r>
            <a:r>
              <a:rPr lang="en-US" sz="2000" dirty="0"/>
              <a:t>, COVID, </a:t>
            </a:r>
            <a:r>
              <a:rPr lang="en-US" sz="2000" dirty="0" err="1"/>
              <a:t>Hepatit</a:t>
            </a:r>
            <a:r>
              <a:rPr lang="en-US" sz="2000" dirty="0"/>
              <a:t> A </a:t>
            </a:r>
            <a:r>
              <a:rPr lang="en-US" sz="2000" dirty="0" err="1"/>
              <a:t>ve</a:t>
            </a:r>
            <a:r>
              <a:rPr lang="en-US" sz="2000" dirty="0"/>
              <a:t> B — alfa-1 </a:t>
            </a:r>
            <a:r>
              <a:rPr lang="en-US" sz="2000" dirty="0" err="1"/>
              <a:t>hastalarında</a:t>
            </a:r>
            <a:r>
              <a:rPr lang="en-US" sz="2000" dirty="0"/>
              <a:t> </a:t>
            </a:r>
            <a:r>
              <a:rPr lang="en-US" sz="2000" dirty="0" err="1"/>
              <a:t>karaciğer</a:t>
            </a:r>
            <a:r>
              <a:rPr lang="en-US" sz="2000" dirty="0"/>
              <a:t> </a:t>
            </a:r>
            <a:r>
              <a:rPr lang="en-US" sz="2000" dirty="0" err="1"/>
              <a:t>tutulumu</a:t>
            </a:r>
            <a:r>
              <a:rPr lang="en-US" sz="2000" dirty="0"/>
              <a:t> </a:t>
            </a:r>
            <a:r>
              <a:rPr lang="en-US" sz="2000" dirty="0" err="1"/>
              <a:t>olabileceği</a:t>
            </a:r>
            <a:r>
              <a:rPr lang="en-US" sz="2000" dirty="0"/>
              <a:t> </a:t>
            </a:r>
            <a:r>
              <a:rPr lang="en-US" sz="2000" dirty="0" err="1"/>
              <a:t>için</a:t>
            </a:r>
            <a:r>
              <a:rPr lang="en-US" sz="2000" dirty="0"/>
              <a:t>).</a:t>
            </a:r>
            <a:endParaRPr lang="tr-TR" sz="2000" dirty="0"/>
          </a:p>
          <a:p>
            <a:endParaRPr lang="tr-TR"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928659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000" dirty="0" err="1"/>
              <a:t>Sigaradan</a:t>
            </a:r>
            <a:r>
              <a:rPr lang="en-US" sz="2000" dirty="0"/>
              <a:t> </a:t>
            </a:r>
            <a:r>
              <a:rPr lang="en-US" sz="2000" dirty="0" err="1"/>
              <a:t>kesinlikle</a:t>
            </a:r>
            <a:r>
              <a:rPr lang="en-US" sz="2000" dirty="0"/>
              <a:t> </a:t>
            </a:r>
            <a:r>
              <a:rPr lang="en-US" sz="2000" dirty="0" err="1"/>
              <a:t>uzak</a:t>
            </a:r>
            <a:r>
              <a:rPr lang="en-US" sz="2000" dirty="0"/>
              <a:t> </a:t>
            </a:r>
            <a:r>
              <a:rPr lang="en-US" sz="2000" dirty="0" err="1"/>
              <a:t>durması</a:t>
            </a:r>
            <a:r>
              <a:rPr lang="en-US" sz="2000" dirty="0"/>
              <a:t> (</a:t>
            </a:r>
            <a:r>
              <a:rPr lang="en-US" sz="2000" dirty="0" err="1"/>
              <a:t>zaten</a:t>
            </a:r>
            <a:r>
              <a:rPr lang="en-US" sz="2000" dirty="0"/>
              <a:t> </a:t>
            </a:r>
            <a:r>
              <a:rPr lang="en-US" sz="2000" dirty="0" err="1"/>
              <a:t>bırakmış</a:t>
            </a:r>
            <a:r>
              <a:rPr lang="en-US" sz="2000" dirty="0"/>
              <a:t> </a:t>
            </a:r>
            <a:r>
              <a:rPr lang="en-US" sz="2000" dirty="0" err="1"/>
              <a:t>ama</a:t>
            </a:r>
            <a:r>
              <a:rPr lang="en-US" sz="2000" dirty="0"/>
              <a:t> </a:t>
            </a:r>
            <a:r>
              <a:rPr lang="en-US" sz="2000" dirty="0" err="1"/>
              <a:t>vurgulanmalı</a:t>
            </a:r>
            <a:r>
              <a:rPr lang="en-US" sz="2000" dirty="0"/>
              <a:t>).</a:t>
            </a:r>
            <a:endParaRPr lang="tr-TR" sz="2000" dirty="0"/>
          </a:p>
          <a:p>
            <a:pPr lvl="0"/>
            <a:r>
              <a:rPr lang="en-US" sz="2000" dirty="0" err="1"/>
              <a:t>Pulmoner</a:t>
            </a:r>
            <a:r>
              <a:rPr lang="en-US" sz="2000" dirty="0"/>
              <a:t> </a:t>
            </a:r>
            <a:r>
              <a:rPr lang="en-US" sz="2000" dirty="0" err="1"/>
              <a:t>rehabilitasyon</a:t>
            </a:r>
            <a:r>
              <a:rPr lang="en-US" sz="2000" dirty="0"/>
              <a:t> </a:t>
            </a:r>
            <a:r>
              <a:rPr lang="en-US" sz="2000" dirty="0" err="1"/>
              <a:t>yönlendir</a:t>
            </a:r>
            <a:r>
              <a:rPr lang="en-US" sz="2000" dirty="0"/>
              <a:t>.</a:t>
            </a:r>
            <a:endParaRPr lang="tr-TR" sz="2000" dirty="0"/>
          </a:p>
          <a:p>
            <a:pPr lvl="0"/>
            <a:r>
              <a:rPr lang="en-US" sz="2000" dirty="0" err="1"/>
              <a:t>Birinci</a:t>
            </a:r>
            <a:r>
              <a:rPr lang="en-US" sz="2000" dirty="0"/>
              <a:t> </a:t>
            </a:r>
            <a:r>
              <a:rPr lang="en-US" sz="2000" dirty="0" err="1"/>
              <a:t>derece</a:t>
            </a:r>
            <a:r>
              <a:rPr lang="en-US" sz="2000" dirty="0"/>
              <a:t> </a:t>
            </a:r>
            <a:r>
              <a:rPr lang="en-US" sz="2000" dirty="0" err="1"/>
              <a:t>akrabaları</a:t>
            </a:r>
            <a:r>
              <a:rPr lang="en-US" sz="2000" dirty="0"/>
              <a:t> </a:t>
            </a:r>
            <a:r>
              <a:rPr lang="en-US" sz="2000" dirty="0" err="1"/>
              <a:t>için</a:t>
            </a:r>
            <a:r>
              <a:rPr lang="en-US" sz="2000" dirty="0"/>
              <a:t> </a:t>
            </a:r>
            <a:r>
              <a:rPr lang="en-US" sz="2000" dirty="0" err="1"/>
              <a:t>tarama</a:t>
            </a:r>
            <a:r>
              <a:rPr lang="en-US" sz="2000" dirty="0"/>
              <a:t> </a:t>
            </a:r>
            <a:r>
              <a:rPr lang="en-US" sz="2000" dirty="0" err="1"/>
              <a:t>önerisi</a:t>
            </a:r>
            <a:r>
              <a:rPr lang="en-US" sz="2000" dirty="0"/>
              <a:t> (alfa-1 </a:t>
            </a:r>
            <a:r>
              <a:rPr lang="en-US" sz="2000" dirty="0" err="1"/>
              <a:t>antitripsin</a:t>
            </a:r>
            <a:r>
              <a:rPr lang="en-US" sz="2000" dirty="0"/>
              <a:t> </a:t>
            </a:r>
            <a:r>
              <a:rPr lang="en-US" sz="2000" dirty="0" err="1"/>
              <a:t>düzeyi</a:t>
            </a:r>
            <a:r>
              <a:rPr lang="en-US" sz="2000" dirty="0"/>
              <a:t>).</a:t>
            </a:r>
            <a:endParaRPr lang="tr-TR" sz="2000" dirty="0"/>
          </a:p>
          <a:p>
            <a:pPr lvl="0"/>
            <a:r>
              <a:rPr lang="en-US" sz="2000" dirty="0" err="1"/>
              <a:t>Aile</a:t>
            </a:r>
            <a:r>
              <a:rPr lang="en-US" sz="2000" dirty="0"/>
              <a:t> </a:t>
            </a:r>
            <a:r>
              <a:rPr lang="en-US" sz="2000" dirty="0" err="1"/>
              <a:t>hekiminin</a:t>
            </a:r>
            <a:r>
              <a:rPr lang="en-US" sz="2000" dirty="0"/>
              <a:t> </a:t>
            </a:r>
            <a:r>
              <a:rPr lang="en-US" sz="2000" dirty="0" err="1"/>
              <a:t>önemli</a:t>
            </a:r>
            <a:r>
              <a:rPr lang="en-US" sz="2000" dirty="0"/>
              <a:t> </a:t>
            </a:r>
            <a:r>
              <a:rPr lang="en-US" sz="2000" dirty="0" err="1"/>
              <a:t>rolü</a:t>
            </a:r>
            <a:r>
              <a:rPr lang="en-US" sz="2000" dirty="0"/>
              <a:t>: </a:t>
            </a:r>
            <a:r>
              <a:rPr lang="en-US" sz="2000" dirty="0" err="1"/>
              <a:t>erken</a:t>
            </a:r>
            <a:r>
              <a:rPr lang="en-US" sz="2000" dirty="0"/>
              <a:t> </a:t>
            </a:r>
            <a:r>
              <a:rPr lang="en-US" sz="2000" dirty="0" err="1"/>
              <a:t>yaşta</a:t>
            </a:r>
            <a:r>
              <a:rPr lang="en-US" sz="2000" dirty="0"/>
              <a:t> </a:t>
            </a:r>
            <a:r>
              <a:rPr lang="en-US" sz="2000" dirty="0" err="1"/>
              <a:t>KOAH'a</a:t>
            </a:r>
            <a:r>
              <a:rPr lang="en-US" sz="2000" dirty="0"/>
              <a:t> </a:t>
            </a:r>
            <a:r>
              <a:rPr lang="en-US" sz="2000" dirty="0" err="1"/>
              <a:t>şüpheci</a:t>
            </a:r>
            <a:r>
              <a:rPr lang="en-US" sz="2000" dirty="0"/>
              <a:t> </a:t>
            </a:r>
            <a:r>
              <a:rPr lang="en-US" sz="2000" dirty="0" err="1"/>
              <a:t>yaklaşmak</a:t>
            </a:r>
            <a:r>
              <a:rPr lang="en-US" sz="2000" dirty="0"/>
              <a:t>; her </a:t>
            </a:r>
            <a:r>
              <a:rPr lang="en-US" sz="2000" dirty="0" err="1"/>
              <a:t>erken</a:t>
            </a:r>
            <a:r>
              <a:rPr lang="en-US" sz="2000" dirty="0"/>
              <a:t> KOAH alfa-1 </a:t>
            </a:r>
            <a:r>
              <a:rPr lang="en-US" sz="2000" dirty="0" err="1"/>
              <a:t>değerlendirmesi</a:t>
            </a:r>
            <a:r>
              <a:rPr lang="en-US" sz="2000" dirty="0"/>
              <a:t> </a:t>
            </a:r>
            <a:r>
              <a:rPr lang="en-US" sz="2000" dirty="0" err="1"/>
              <a:t>gerektirir</a:t>
            </a:r>
            <a:r>
              <a:rPr lang="en-US" sz="2000" dirty="0"/>
              <a:t>.</a:t>
            </a:r>
            <a:endParaRPr lang="tr-TR" sz="2000" dirty="0"/>
          </a:p>
          <a:p>
            <a:endParaRPr lang="tr-TR" dirty="0"/>
          </a:p>
        </p:txBody>
      </p:sp>
      <p:sp>
        <p:nvSpPr>
          <p:cNvPr id="3" name="Footer Placeholder 2"/>
          <p:cNvSpPr>
            <a:spLocks noGrp="1"/>
          </p:cNvSpPr>
          <p:nvPr>
            <p:ph type="ftr" sz="quarter" idx="11"/>
          </p:nvPr>
        </p:nvSpPr>
        <p:spPr/>
        <p:txBody>
          <a:bodyPr/>
          <a:lstStyle/>
          <a:p>
            <a:endParaRPr lang="tr-TR"/>
          </a:p>
        </p:txBody>
      </p:sp>
      <p:sp>
        <p:nvSpPr>
          <p:cNvPr id="4" name="Title 3"/>
          <p:cNvSpPr>
            <a:spLocks noGrp="1"/>
          </p:cNvSpPr>
          <p:nvPr>
            <p:ph type="title"/>
          </p:nvPr>
        </p:nvSpPr>
        <p:spPr/>
        <p:txBody>
          <a:bodyPr/>
          <a:lstStyle/>
          <a:p>
            <a:endParaRPr lang="tr-TR"/>
          </a:p>
        </p:txBody>
      </p:sp>
    </p:spTree>
    <p:extLst>
      <p:ext uri="{BB962C8B-B14F-4D97-AF65-F5344CB8AC3E}">
        <p14:creationId xmlns:p14="http://schemas.microsoft.com/office/powerpoint/2010/main" val="2920962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tr-TR" sz="2000" b="1" dirty="0" smtClean="0"/>
              <a:t>Kişi Kaynaklı</a:t>
            </a:r>
            <a:r>
              <a:rPr lang="en-US" sz="2000" b="1" dirty="0" smtClean="0"/>
              <a:t> </a:t>
            </a:r>
            <a:r>
              <a:rPr lang="en-US" sz="2000" b="1" dirty="0" err="1" smtClean="0"/>
              <a:t>Faktörler</a:t>
            </a:r>
            <a:endParaRPr lang="tr-TR" sz="2000" b="1" dirty="0"/>
          </a:p>
          <a:p>
            <a:pPr lvl="0"/>
            <a:r>
              <a:rPr lang="en-US" sz="2000" dirty="0"/>
              <a:t>Alfa-1 </a:t>
            </a:r>
            <a:r>
              <a:rPr lang="en-US" sz="2000" dirty="0" err="1"/>
              <a:t>antitripsin</a:t>
            </a:r>
            <a:r>
              <a:rPr lang="en-US" sz="2000" dirty="0"/>
              <a:t> </a:t>
            </a:r>
            <a:r>
              <a:rPr lang="en-US" sz="2000" dirty="0" err="1"/>
              <a:t>eksikliği</a:t>
            </a:r>
            <a:r>
              <a:rPr lang="en-US" sz="2000" dirty="0"/>
              <a:t>: </a:t>
            </a:r>
            <a:r>
              <a:rPr lang="en-US" sz="2000" dirty="0" err="1"/>
              <a:t>Erken</a:t>
            </a:r>
            <a:r>
              <a:rPr lang="en-US" sz="2000" dirty="0"/>
              <a:t> </a:t>
            </a:r>
            <a:r>
              <a:rPr lang="en-US" sz="2000" dirty="0" err="1"/>
              <a:t>yaşta</a:t>
            </a:r>
            <a:r>
              <a:rPr lang="en-US" sz="2000" dirty="0"/>
              <a:t> (</a:t>
            </a:r>
            <a:r>
              <a:rPr lang="en-US" sz="2000" dirty="0" err="1"/>
              <a:t>genellikle</a:t>
            </a:r>
            <a:r>
              <a:rPr lang="en-US" sz="2000" dirty="0"/>
              <a:t> &lt;45 </a:t>
            </a:r>
            <a:r>
              <a:rPr lang="en-US" sz="2000" dirty="0" err="1"/>
              <a:t>yaş</a:t>
            </a:r>
            <a:r>
              <a:rPr lang="en-US" sz="2000" dirty="0"/>
              <a:t>), </a:t>
            </a:r>
            <a:r>
              <a:rPr lang="en-US" sz="2000" dirty="0" err="1"/>
              <a:t>sigara</a:t>
            </a:r>
            <a:r>
              <a:rPr lang="en-US" sz="2000" dirty="0"/>
              <a:t> </a:t>
            </a:r>
            <a:r>
              <a:rPr lang="en-US" sz="2000" dirty="0" err="1"/>
              <a:t>öyküsü</a:t>
            </a:r>
            <a:r>
              <a:rPr lang="en-US" sz="2000" dirty="0"/>
              <a:t> </a:t>
            </a:r>
            <a:r>
              <a:rPr lang="en-US" sz="2000" dirty="0" err="1"/>
              <a:t>hafif</a:t>
            </a:r>
            <a:r>
              <a:rPr lang="en-US" sz="2000" dirty="0"/>
              <a:t> </a:t>
            </a:r>
            <a:r>
              <a:rPr lang="en-US" sz="2000" dirty="0" err="1"/>
              <a:t>olan</a:t>
            </a:r>
            <a:r>
              <a:rPr lang="en-US" sz="2000" dirty="0"/>
              <a:t> </a:t>
            </a:r>
            <a:r>
              <a:rPr lang="en-US" sz="2000" dirty="0" err="1"/>
              <a:t>veya</a:t>
            </a:r>
            <a:r>
              <a:rPr lang="en-US" sz="2000" dirty="0"/>
              <a:t> </a:t>
            </a:r>
            <a:r>
              <a:rPr lang="en-US" sz="2000" dirty="0" err="1"/>
              <a:t>hiç</a:t>
            </a:r>
            <a:r>
              <a:rPr lang="en-US" sz="2000" dirty="0"/>
              <a:t> </a:t>
            </a:r>
            <a:r>
              <a:rPr lang="en-US" sz="2000" dirty="0" err="1"/>
              <a:t>olmayan</a:t>
            </a:r>
            <a:r>
              <a:rPr lang="en-US" sz="2000" dirty="0"/>
              <a:t>, </a:t>
            </a:r>
            <a:r>
              <a:rPr lang="en-US" sz="2000" dirty="0" err="1"/>
              <a:t>aile</a:t>
            </a:r>
            <a:r>
              <a:rPr lang="en-US" sz="2000" dirty="0"/>
              <a:t> </a:t>
            </a:r>
            <a:r>
              <a:rPr lang="en-US" sz="2000" dirty="0" err="1"/>
              <a:t>öyküsü</a:t>
            </a:r>
            <a:r>
              <a:rPr lang="en-US" sz="2000" dirty="0"/>
              <a:t> </a:t>
            </a:r>
            <a:r>
              <a:rPr lang="en-US" sz="2000" dirty="0" err="1"/>
              <a:t>pozitif</a:t>
            </a:r>
            <a:r>
              <a:rPr lang="en-US" sz="2000" dirty="0"/>
              <a:t> </a:t>
            </a:r>
            <a:r>
              <a:rPr lang="en-US" sz="2000" dirty="0" err="1"/>
              <a:t>hastalarda</a:t>
            </a:r>
            <a:r>
              <a:rPr lang="en-US" sz="2000" dirty="0"/>
              <a:t> </a:t>
            </a:r>
            <a:r>
              <a:rPr lang="en-US" sz="2000" dirty="0" err="1"/>
              <a:t>mutlaka</a:t>
            </a:r>
            <a:r>
              <a:rPr lang="en-US" sz="2000" dirty="0"/>
              <a:t> </a:t>
            </a:r>
            <a:r>
              <a:rPr lang="en-US" sz="2000" dirty="0" err="1"/>
              <a:t>düşünülmelidir</a:t>
            </a:r>
            <a:r>
              <a:rPr lang="en-US" sz="2000" dirty="0"/>
              <a:t>.</a:t>
            </a:r>
            <a:endParaRPr lang="tr-TR" sz="2000" dirty="0"/>
          </a:p>
          <a:p>
            <a:pPr lvl="0"/>
            <a:r>
              <a:rPr lang="en-US" sz="2000" dirty="0" err="1"/>
              <a:t>Akciğer</a:t>
            </a:r>
            <a:r>
              <a:rPr lang="en-US" sz="2000" dirty="0"/>
              <a:t> </a:t>
            </a:r>
            <a:r>
              <a:rPr lang="en-US" sz="2000" dirty="0" err="1"/>
              <a:t>gelişim</a:t>
            </a:r>
            <a:r>
              <a:rPr lang="en-US" sz="2000" dirty="0"/>
              <a:t> </a:t>
            </a:r>
            <a:r>
              <a:rPr lang="en-US" sz="2000" dirty="0" err="1" smtClean="0"/>
              <a:t>bozuklukları</a:t>
            </a:r>
            <a:endParaRPr lang="tr-TR" sz="2000" dirty="0"/>
          </a:p>
          <a:p>
            <a:pPr lvl="0"/>
            <a:r>
              <a:rPr lang="en-US" sz="2000" dirty="0" err="1"/>
              <a:t>Geçirilmiş</a:t>
            </a:r>
            <a:r>
              <a:rPr lang="en-US" sz="2000" dirty="0"/>
              <a:t> </a:t>
            </a:r>
            <a:r>
              <a:rPr lang="en-US" sz="2000" dirty="0" err="1"/>
              <a:t>tüberküloz</a:t>
            </a:r>
            <a:r>
              <a:rPr lang="en-US" sz="2000" dirty="0"/>
              <a:t> </a:t>
            </a:r>
            <a:endParaRPr lang="tr-TR" sz="2000" dirty="0"/>
          </a:p>
          <a:p>
            <a:pPr lvl="0"/>
            <a:r>
              <a:rPr lang="en-US" sz="2000" dirty="0" err="1" smtClean="0"/>
              <a:t>Astım</a:t>
            </a:r>
            <a:r>
              <a:rPr lang="en-US" sz="2000" dirty="0" smtClean="0"/>
              <a:t> </a:t>
            </a:r>
            <a:r>
              <a:rPr lang="en-US" sz="2000" dirty="0" err="1"/>
              <a:t>öyküsü</a:t>
            </a:r>
            <a:r>
              <a:rPr lang="en-US" sz="2000" dirty="0"/>
              <a:t> </a:t>
            </a:r>
            <a:endParaRPr lang="tr-TR" sz="2000" dirty="0" smtClean="0"/>
          </a:p>
          <a:p>
            <a:pPr lvl="0"/>
            <a:r>
              <a:rPr lang="en-US" sz="2000" dirty="0" err="1" smtClean="0"/>
              <a:t>İleri</a:t>
            </a:r>
            <a:r>
              <a:rPr lang="en-US" sz="2000" dirty="0" smtClean="0"/>
              <a:t> </a:t>
            </a:r>
            <a:r>
              <a:rPr lang="en-US" sz="2000" dirty="0" err="1"/>
              <a:t>yaş</a:t>
            </a:r>
            <a:r>
              <a:rPr lang="en-US" sz="2000" dirty="0"/>
              <a:t> </a:t>
            </a:r>
            <a:r>
              <a:rPr lang="en-US" sz="2000" dirty="0" err="1"/>
              <a:t>ve</a:t>
            </a:r>
            <a:r>
              <a:rPr lang="en-US" sz="2000" dirty="0"/>
              <a:t> </a:t>
            </a:r>
            <a:r>
              <a:rPr lang="en-US" sz="2000" dirty="0" err="1"/>
              <a:t>kadın</a:t>
            </a:r>
            <a:r>
              <a:rPr lang="en-US" sz="2000" dirty="0"/>
              <a:t> </a:t>
            </a:r>
            <a:r>
              <a:rPr lang="en-US" sz="2000" dirty="0" err="1"/>
              <a:t>cinsiyet</a:t>
            </a:r>
            <a:r>
              <a:rPr lang="en-US" sz="2000" dirty="0"/>
              <a:t> (</a:t>
            </a:r>
            <a:r>
              <a:rPr lang="en-US" sz="2000" dirty="0" err="1"/>
              <a:t>eşit</a:t>
            </a:r>
            <a:r>
              <a:rPr lang="en-US" sz="2000" dirty="0"/>
              <a:t> </a:t>
            </a:r>
            <a:r>
              <a:rPr lang="en-US" sz="2000" dirty="0" err="1"/>
              <a:t>sigara</a:t>
            </a:r>
            <a:r>
              <a:rPr lang="en-US" sz="2000" dirty="0"/>
              <a:t> </a:t>
            </a:r>
            <a:r>
              <a:rPr lang="en-US" sz="2000" dirty="0" err="1"/>
              <a:t>maruziyetinde</a:t>
            </a:r>
            <a:r>
              <a:rPr lang="en-US" sz="2000" dirty="0"/>
              <a:t> </a:t>
            </a:r>
            <a:r>
              <a:rPr lang="en-US" sz="2000" dirty="0" err="1"/>
              <a:t>kadınlar</a:t>
            </a:r>
            <a:r>
              <a:rPr lang="en-US" sz="2000" dirty="0"/>
              <a:t> </a:t>
            </a:r>
            <a:r>
              <a:rPr lang="en-US" sz="2000" dirty="0" err="1"/>
              <a:t>daha</a:t>
            </a:r>
            <a:r>
              <a:rPr lang="en-US" sz="2000" dirty="0"/>
              <a:t> </a:t>
            </a:r>
            <a:r>
              <a:rPr lang="en-US" sz="2000" dirty="0" err="1"/>
              <a:t>duyarlı</a:t>
            </a:r>
            <a:r>
              <a:rPr lang="en-US" sz="2000" dirty="0"/>
              <a:t>).</a:t>
            </a:r>
            <a:endParaRPr lang="tr-TR" sz="2000" dirty="0"/>
          </a:p>
          <a:p>
            <a:endParaRPr lang="tr-TR" dirty="0"/>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39562992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a:t>İbrahim </a:t>
            </a:r>
            <a:r>
              <a:rPr lang="en-US" sz="2000" dirty="0" err="1"/>
              <a:t>Bey</a:t>
            </a:r>
            <a:r>
              <a:rPr lang="en-US" sz="2000" dirty="0"/>
              <a:t>, 65 </a:t>
            </a:r>
            <a:r>
              <a:rPr lang="en-US" sz="2000" dirty="0" err="1"/>
              <a:t>yaşında</a:t>
            </a:r>
            <a:r>
              <a:rPr lang="en-US" sz="2000" dirty="0"/>
              <a:t>, </a:t>
            </a:r>
            <a:r>
              <a:rPr lang="en-US" sz="2000" dirty="0" err="1"/>
              <a:t>emekli</a:t>
            </a:r>
            <a:r>
              <a:rPr lang="en-US" sz="2000" dirty="0"/>
              <a:t> </a:t>
            </a:r>
            <a:r>
              <a:rPr lang="en-US" sz="2000" dirty="0" err="1"/>
              <a:t>öğretmen</a:t>
            </a:r>
            <a:r>
              <a:rPr lang="en-US" sz="2000" dirty="0"/>
              <a:t>. 3 </a:t>
            </a:r>
            <a:r>
              <a:rPr lang="en-US" sz="2000" dirty="0" err="1"/>
              <a:t>yıldır</a:t>
            </a:r>
            <a:r>
              <a:rPr lang="en-US" sz="2000" dirty="0"/>
              <a:t> KOAH </a:t>
            </a:r>
            <a:r>
              <a:rPr lang="en-US" sz="2000" dirty="0" err="1"/>
              <a:t>tanılı</a:t>
            </a:r>
            <a:r>
              <a:rPr lang="en-US" sz="2000" dirty="0"/>
              <a:t>, </a:t>
            </a:r>
            <a:r>
              <a:rPr lang="en-US" sz="2000" dirty="0" err="1"/>
              <a:t>salmeterol</a:t>
            </a:r>
            <a:r>
              <a:rPr lang="en-US" sz="2000" dirty="0"/>
              <a:t>/</a:t>
            </a:r>
            <a:r>
              <a:rPr lang="en-US" sz="2000" dirty="0" err="1"/>
              <a:t>flutikazon</a:t>
            </a:r>
            <a:r>
              <a:rPr lang="en-US" sz="2000" dirty="0"/>
              <a:t> </a:t>
            </a:r>
            <a:r>
              <a:rPr lang="en-US" sz="2000" dirty="0" err="1"/>
              <a:t>kullanıyor</a:t>
            </a:r>
            <a:r>
              <a:rPr lang="en-US" sz="2000" dirty="0"/>
              <a:t> (</a:t>
            </a:r>
            <a:r>
              <a:rPr lang="en-US" sz="2000" dirty="0" err="1"/>
              <a:t>önceki</a:t>
            </a:r>
            <a:r>
              <a:rPr lang="en-US" sz="2000" dirty="0"/>
              <a:t> </a:t>
            </a:r>
            <a:r>
              <a:rPr lang="en-US" sz="2000" dirty="0" err="1"/>
              <a:t>doktor</a:t>
            </a:r>
            <a:r>
              <a:rPr lang="en-US" sz="2000" dirty="0"/>
              <a:t> </a:t>
            </a:r>
            <a:r>
              <a:rPr lang="en-US" sz="2000" dirty="0" err="1"/>
              <a:t>astım</a:t>
            </a:r>
            <a:r>
              <a:rPr lang="en-US" sz="2000" dirty="0"/>
              <a:t> </a:t>
            </a:r>
            <a:r>
              <a:rPr lang="en-US" sz="2000" dirty="0" err="1"/>
              <a:t>komponenti</a:t>
            </a:r>
            <a:r>
              <a:rPr lang="en-US" sz="2000" dirty="0"/>
              <a:t> </a:t>
            </a:r>
            <a:r>
              <a:rPr lang="en-US" sz="2000" dirty="0" err="1"/>
              <a:t>olduğu</a:t>
            </a:r>
            <a:r>
              <a:rPr lang="en-US" sz="2000" dirty="0"/>
              <a:t> </a:t>
            </a:r>
            <a:r>
              <a:rPr lang="en-US" sz="2000" dirty="0" err="1"/>
              <a:t>için</a:t>
            </a:r>
            <a:r>
              <a:rPr lang="en-US" sz="2000" dirty="0"/>
              <a:t> ICS </a:t>
            </a:r>
            <a:r>
              <a:rPr lang="en-US" sz="2000" dirty="0" err="1"/>
              <a:t>başlamış</a:t>
            </a:r>
            <a:r>
              <a:rPr lang="en-US" sz="2000" dirty="0"/>
              <a:t>). "</a:t>
            </a:r>
            <a:r>
              <a:rPr lang="en-US" sz="2000" dirty="0" err="1"/>
              <a:t>Geçen</a:t>
            </a:r>
            <a:r>
              <a:rPr lang="en-US" sz="2000" dirty="0"/>
              <a:t> </a:t>
            </a:r>
            <a:r>
              <a:rPr lang="en-US" sz="2000" dirty="0" err="1"/>
              <a:t>yıl</a:t>
            </a:r>
            <a:r>
              <a:rPr lang="en-US" sz="2000" dirty="0"/>
              <a:t> 3 </a:t>
            </a:r>
            <a:r>
              <a:rPr lang="en-US" sz="2000" dirty="0" err="1"/>
              <a:t>kez</a:t>
            </a:r>
            <a:r>
              <a:rPr lang="en-US" sz="2000" dirty="0"/>
              <a:t> </a:t>
            </a:r>
            <a:r>
              <a:rPr lang="en-US" sz="2000" dirty="0" err="1"/>
              <a:t>antibiyotik</a:t>
            </a:r>
            <a:r>
              <a:rPr lang="en-US" sz="2000" dirty="0"/>
              <a:t> </a:t>
            </a:r>
            <a:r>
              <a:rPr lang="en-US" sz="2000" dirty="0" err="1"/>
              <a:t>kullandım</a:t>
            </a:r>
            <a:r>
              <a:rPr lang="en-US" sz="2000" dirty="0"/>
              <a:t>, </a:t>
            </a:r>
            <a:r>
              <a:rPr lang="en-US" sz="2000" dirty="0" err="1"/>
              <a:t>yine</a:t>
            </a:r>
            <a:r>
              <a:rPr lang="en-US" sz="2000" dirty="0"/>
              <a:t> </a:t>
            </a:r>
            <a:r>
              <a:rPr lang="en-US" sz="2000" dirty="0" err="1"/>
              <a:t>soluğum</a:t>
            </a:r>
            <a:r>
              <a:rPr lang="en-US" sz="2000" dirty="0"/>
              <a:t> </a:t>
            </a:r>
            <a:r>
              <a:rPr lang="en-US" sz="2000" dirty="0" err="1"/>
              <a:t>daralıyor</a:t>
            </a:r>
            <a:r>
              <a:rPr lang="en-US" sz="2000" dirty="0"/>
              <a:t>." </a:t>
            </a:r>
            <a:r>
              <a:rPr lang="en-US" sz="2000" dirty="0" err="1"/>
              <a:t>Geceleri</a:t>
            </a:r>
            <a:r>
              <a:rPr lang="en-US" sz="2000" dirty="0"/>
              <a:t> </a:t>
            </a:r>
            <a:r>
              <a:rPr lang="en-US" sz="2000" dirty="0" err="1"/>
              <a:t>ara</a:t>
            </a:r>
            <a:r>
              <a:rPr lang="en-US" sz="2000" dirty="0"/>
              <a:t> </a:t>
            </a:r>
            <a:r>
              <a:rPr lang="en-US" sz="2000" dirty="0" err="1"/>
              <a:t>ara</a:t>
            </a:r>
            <a:r>
              <a:rPr lang="en-US" sz="2000" dirty="0"/>
              <a:t> </a:t>
            </a:r>
            <a:r>
              <a:rPr lang="en-US" sz="2000" dirty="0" err="1"/>
              <a:t>dispne</a:t>
            </a:r>
            <a:r>
              <a:rPr lang="en-US" sz="2000" dirty="0"/>
              <a:t> </a:t>
            </a:r>
            <a:r>
              <a:rPr lang="en-US" sz="2000" dirty="0" err="1"/>
              <a:t>ile</a:t>
            </a:r>
            <a:r>
              <a:rPr lang="en-US" sz="2000" dirty="0"/>
              <a:t> </a:t>
            </a:r>
            <a:r>
              <a:rPr lang="en-US" sz="2000" dirty="0" err="1"/>
              <a:t>uyanma</a:t>
            </a:r>
            <a:r>
              <a:rPr lang="en-US" sz="2000" dirty="0"/>
              <a:t> </a:t>
            </a:r>
            <a:r>
              <a:rPr lang="en-US" sz="2000" dirty="0" err="1"/>
              <a:t>var</a:t>
            </a:r>
            <a:r>
              <a:rPr lang="en-US" sz="2000" dirty="0"/>
              <a:t>, </a:t>
            </a:r>
            <a:r>
              <a:rPr lang="en-US" sz="2000" dirty="0" err="1"/>
              <a:t>çocukluğunda</a:t>
            </a:r>
            <a:r>
              <a:rPr lang="en-US" sz="2000" dirty="0"/>
              <a:t> "</a:t>
            </a:r>
            <a:r>
              <a:rPr lang="en-US" sz="2000" dirty="0" err="1"/>
              <a:t>hapşırığı</a:t>
            </a:r>
            <a:r>
              <a:rPr lang="en-US" sz="2000" dirty="0"/>
              <a:t> </a:t>
            </a:r>
            <a:r>
              <a:rPr lang="en-US" sz="2000" dirty="0" err="1"/>
              <a:t>vardı</a:t>
            </a:r>
            <a:r>
              <a:rPr lang="en-US" sz="2000" dirty="0"/>
              <a:t>, </a:t>
            </a:r>
            <a:r>
              <a:rPr lang="en-US" sz="2000" dirty="0" err="1"/>
              <a:t>astımı</a:t>
            </a:r>
            <a:r>
              <a:rPr lang="en-US" sz="2000" dirty="0"/>
              <a:t> </a:t>
            </a:r>
            <a:r>
              <a:rPr lang="en-US" sz="2000" dirty="0" err="1"/>
              <a:t>olduğunu</a:t>
            </a:r>
            <a:r>
              <a:rPr lang="en-US" sz="2000" dirty="0"/>
              <a:t> </a:t>
            </a:r>
            <a:r>
              <a:rPr lang="en-US" sz="2000" dirty="0" err="1"/>
              <a:t>söylediler</a:t>
            </a:r>
            <a:r>
              <a:rPr lang="en-US" sz="2000" dirty="0"/>
              <a:t>" </a:t>
            </a:r>
            <a:r>
              <a:rPr lang="en-US" sz="2000" dirty="0" err="1"/>
              <a:t>diyor</a:t>
            </a:r>
            <a:r>
              <a:rPr lang="en-US" sz="2000" dirty="0"/>
              <a:t>. </a:t>
            </a:r>
            <a:r>
              <a:rPr lang="en-US" sz="2000" dirty="0" err="1"/>
              <a:t>Bahar</a:t>
            </a:r>
            <a:r>
              <a:rPr lang="en-US" sz="2000" dirty="0"/>
              <a:t> </a:t>
            </a:r>
            <a:r>
              <a:rPr lang="en-US" sz="2000" dirty="0" err="1"/>
              <a:t>aylarında</a:t>
            </a:r>
            <a:r>
              <a:rPr lang="en-US" sz="2000" dirty="0"/>
              <a:t> </a:t>
            </a:r>
            <a:r>
              <a:rPr lang="en-US" sz="2000" dirty="0" err="1"/>
              <a:t>alerjik</a:t>
            </a:r>
            <a:r>
              <a:rPr lang="en-US" sz="2000" dirty="0"/>
              <a:t> </a:t>
            </a:r>
            <a:r>
              <a:rPr lang="en-US" sz="2000" dirty="0" err="1"/>
              <a:t>rinit</a:t>
            </a:r>
            <a:r>
              <a:rPr lang="en-US" sz="2000" dirty="0"/>
              <a:t>. </a:t>
            </a:r>
            <a:r>
              <a:rPr lang="en-US" sz="2000" dirty="0" err="1"/>
              <a:t>Geceleri</a:t>
            </a:r>
            <a:r>
              <a:rPr lang="en-US" sz="2000" dirty="0"/>
              <a:t> </a:t>
            </a:r>
            <a:r>
              <a:rPr lang="en-US" sz="2000" dirty="0" err="1"/>
              <a:t>ve</a:t>
            </a:r>
            <a:r>
              <a:rPr lang="en-US" sz="2000" dirty="0"/>
              <a:t> </a:t>
            </a:r>
            <a:r>
              <a:rPr lang="en-US" sz="2000" dirty="0" err="1"/>
              <a:t>sabaha</a:t>
            </a:r>
            <a:r>
              <a:rPr lang="en-US" sz="2000" dirty="0"/>
              <a:t> </a:t>
            </a:r>
            <a:r>
              <a:rPr lang="en-US" sz="2000" dirty="0" err="1"/>
              <a:t>karşı</a:t>
            </a:r>
            <a:r>
              <a:rPr lang="en-US" sz="2000" dirty="0"/>
              <a:t> </a:t>
            </a:r>
            <a:r>
              <a:rPr lang="en-US" sz="2000" dirty="0" err="1"/>
              <a:t>semptomlar</a:t>
            </a:r>
            <a:r>
              <a:rPr lang="en-US" sz="2000" dirty="0"/>
              <a:t> </a:t>
            </a:r>
            <a:r>
              <a:rPr lang="en-US" sz="2000" dirty="0" err="1"/>
              <a:t>daha</a:t>
            </a:r>
            <a:r>
              <a:rPr lang="en-US" sz="2000" dirty="0"/>
              <a:t> </a:t>
            </a:r>
            <a:r>
              <a:rPr lang="en-US" sz="2000" dirty="0" err="1"/>
              <a:t>belirgin</a:t>
            </a:r>
            <a:r>
              <a:rPr lang="en-US" sz="2000" dirty="0"/>
              <a:t>.</a:t>
            </a:r>
            <a:endParaRPr lang="tr-TR" sz="2000" dirty="0"/>
          </a:p>
          <a:p>
            <a:r>
              <a:rPr lang="en-US" sz="2000" dirty="0" err="1"/>
              <a:t>Özgeçmiş</a:t>
            </a:r>
            <a:r>
              <a:rPr lang="en-US" sz="2000" dirty="0"/>
              <a:t>: KOAH, </a:t>
            </a:r>
            <a:r>
              <a:rPr lang="en-US" sz="2000" dirty="0" err="1"/>
              <a:t>alerjik</a:t>
            </a:r>
            <a:r>
              <a:rPr lang="en-US" sz="2000" dirty="0"/>
              <a:t> </a:t>
            </a:r>
            <a:r>
              <a:rPr lang="en-US" sz="2000" dirty="0" err="1"/>
              <a:t>rinit</a:t>
            </a:r>
            <a:r>
              <a:rPr lang="en-US" sz="2000" dirty="0"/>
              <a:t> (</a:t>
            </a:r>
            <a:r>
              <a:rPr lang="en-US" sz="2000" dirty="0" err="1"/>
              <a:t>çocukluktan</a:t>
            </a:r>
            <a:r>
              <a:rPr lang="en-US" sz="2000" dirty="0"/>
              <a:t> </a:t>
            </a:r>
            <a:r>
              <a:rPr lang="en-US" sz="2000" dirty="0" err="1"/>
              <a:t>beri</a:t>
            </a:r>
            <a:r>
              <a:rPr lang="en-US" sz="2000" dirty="0"/>
              <a:t>), </a:t>
            </a:r>
            <a:r>
              <a:rPr lang="en-US" sz="2000" dirty="0" err="1"/>
              <a:t>atopik</a:t>
            </a:r>
            <a:r>
              <a:rPr lang="en-US" sz="2000" dirty="0"/>
              <a:t> </a:t>
            </a:r>
            <a:r>
              <a:rPr lang="en-US" sz="2000" dirty="0" err="1"/>
              <a:t>dermatit</a:t>
            </a:r>
            <a:r>
              <a:rPr lang="en-US" sz="2000" dirty="0"/>
              <a:t> </a:t>
            </a:r>
            <a:r>
              <a:rPr lang="en-US" sz="2000" dirty="0" err="1"/>
              <a:t>öyküsü</a:t>
            </a:r>
            <a:r>
              <a:rPr lang="en-US" sz="2000" dirty="0"/>
              <a:t>.</a:t>
            </a:r>
            <a:endParaRPr lang="tr-TR" sz="2000" dirty="0"/>
          </a:p>
          <a:p>
            <a:r>
              <a:rPr lang="en-US" sz="2000" dirty="0" err="1"/>
              <a:t>Alışkanlıklar</a:t>
            </a:r>
            <a:r>
              <a:rPr lang="en-US" sz="2000" dirty="0"/>
              <a:t>: 25 </a:t>
            </a:r>
            <a:r>
              <a:rPr lang="en-US" sz="2000" dirty="0" err="1"/>
              <a:t>paket-yıl</a:t>
            </a:r>
            <a:r>
              <a:rPr lang="en-US" sz="2000" dirty="0"/>
              <a:t> </a:t>
            </a:r>
            <a:r>
              <a:rPr lang="en-US" sz="2000" dirty="0" err="1"/>
              <a:t>sigara</a:t>
            </a:r>
            <a:r>
              <a:rPr lang="en-US" sz="2000" dirty="0"/>
              <a:t>, 5 </a:t>
            </a:r>
            <a:r>
              <a:rPr lang="en-US" sz="2000" dirty="0" err="1"/>
              <a:t>yıl</a:t>
            </a:r>
            <a:r>
              <a:rPr lang="en-US" sz="2000" dirty="0"/>
              <a:t> </a:t>
            </a:r>
            <a:r>
              <a:rPr lang="en-US" sz="2000" dirty="0" err="1"/>
              <a:t>önce</a:t>
            </a:r>
            <a:r>
              <a:rPr lang="en-US" sz="2000" dirty="0"/>
              <a:t> </a:t>
            </a:r>
            <a:r>
              <a:rPr lang="en-US" sz="2000" dirty="0" err="1"/>
              <a:t>bıraktı</a:t>
            </a:r>
            <a:r>
              <a:rPr lang="en-US" sz="2000" dirty="0"/>
              <a:t>.</a:t>
            </a:r>
            <a:endParaRPr lang="tr-TR" sz="2000" dirty="0"/>
          </a:p>
          <a:p>
            <a:r>
              <a:rPr lang="en-US" sz="2000" dirty="0" err="1"/>
              <a:t>mMRC</a:t>
            </a:r>
            <a:r>
              <a:rPr lang="en-US" sz="2000" dirty="0"/>
              <a:t> 2. Son 1 </a:t>
            </a:r>
            <a:r>
              <a:rPr lang="en-US" sz="2000" dirty="0" err="1"/>
              <a:t>yılda</a:t>
            </a:r>
            <a:r>
              <a:rPr lang="en-US" sz="2000" dirty="0"/>
              <a:t> 3 </a:t>
            </a:r>
            <a:r>
              <a:rPr lang="en-US" sz="2000" dirty="0" err="1"/>
              <a:t>alevlenme</a:t>
            </a:r>
            <a:r>
              <a:rPr lang="en-US" sz="2000" dirty="0"/>
              <a:t> (oral </a:t>
            </a:r>
            <a:r>
              <a:rPr lang="en-US" sz="2000" dirty="0" err="1"/>
              <a:t>antibiyotik</a:t>
            </a:r>
            <a:r>
              <a:rPr lang="en-US" sz="2000" dirty="0"/>
              <a:t>+ steroid </a:t>
            </a:r>
            <a:r>
              <a:rPr lang="en-US" sz="2000" dirty="0" err="1"/>
              <a:t>alınmış</a:t>
            </a:r>
            <a:r>
              <a:rPr lang="en-US" sz="2000" dirty="0"/>
              <a:t>, </a:t>
            </a:r>
            <a:r>
              <a:rPr lang="en-US" sz="2000" dirty="0" err="1"/>
              <a:t>yatış</a:t>
            </a:r>
            <a:r>
              <a:rPr lang="en-US" sz="2000" dirty="0"/>
              <a:t> </a:t>
            </a:r>
            <a:r>
              <a:rPr lang="en-US" sz="2000" dirty="0" err="1"/>
              <a:t>yok</a:t>
            </a:r>
            <a:r>
              <a:rPr lang="en-US" sz="2000" dirty="0"/>
              <a:t>).</a:t>
            </a:r>
            <a:endParaRPr lang="tr-TR" sz="2000" dirty="0"/>
          </a:p>
          <a:p>
            <a:endParaRPr lang="tr-TR"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lstStyle/>
          <a:p>
            <a:r>
              <a:rPr lang="tr-TR" b="1" dirty="0" smtClean="0"/>
              <a:t>VAKA 6</a:t>
            </a:r>
            <a:endParaRPr lang="tr-TR" b="1" dirty="0"/>
          </a:p>
        </p:txBody>
      </p:sp>
    </p:spTree>
    <p:extLst>
      <p:ext uri="{BB962C8B-B14F-4D97-AF65-F5344CB8AC3E}">
        <p14:creationId xmlns:p14="http://schemas.microsoft.com/office/powerpoint/2010/main" val="939485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88640"/>
            <a:ext cx="8229600" cy="4525963"/>
          </a:xfrm>
        </p:spPr>
        <p:txBody>
          <a:bodyPr>
            <a:noAutofit/>
          </a:bodyPr>
          <a:lstStyle/>
          <a:p>
            <a:r>
              <a:rPr lang="en-US" sz="2000" dirty="0" err="1"/>
              <a:t>Genel</a:t>
            </a:r>
            <a:r>
              <a:rPr lang="en-US" sz="2000" dirty="0"/>
              <a:t> durum </a:t>
            </a:r>
            <a:r>
              <a:rPr lang="en-US" sz="2000" dirty="0" err="1"/>
              <a:t>iyi</a:t>
            </a:r>
            <a:r>
              <a:rPr lang="en-US" sz="2000" dirty="0"/>
              <a:t>. KB 128/82, </a:t>
            </a:r>
            <a:r>
              <a:rPr lang="en-US" sz="2000" dirty="0" err="1"/>
              <a:t>nabız</a:t>
            </a:r>
            <a:r>
              <a:rPr lang="en-US" sz="2000" dirty="0"/>
              <a:t> 82/</a:t>
            </a:r>
            <a:r>
              <a:rPr lang="en-US" sz="2000" dirty="0" err="1"/>
              <a:t>dk</a:t>
            </a:r>
            <a:r>
              <a:rPr lang="en-US" sz="2000" dirty="0"/>
              <a:t>, SS 18/</a:t>
            </a:r>
            <a:r>
              <a:rPr lang="en-US" sz="2000" dirty="0" err="1"/>
              <a:t>dk</a:t>
            </a:r>
            <a:r>
              <a:rPr lang="en-US" sz="2000" dirty="0"/>
              <a:t>, </a:t>
            </a:r>
            <a:r>
              <a:rPr lang="en-US" sz="2000" dirty="0" err="1"/>
              <a:t>SpO</a:t>
            </a:r>
            <a:r>
              <a:rPr lang="en-US" sz="2000" dirty="0"/>
              <a:t>₂ %95.</a:t>
            </a:r>
            <a:endParaRPr lang="tr-TR" sz="2000" dirty="0"/>
          </a:p>
          <a:p>
            <a:r>
              <a:rPr lang="en-US" sz="2000" dirty="0" err="1" smtClean="0"/>
              <a:t>Uzamış</a:t>
            </a:r>
            <a:r>
              <a:rPr lang="en-US" sz="2000" dirty="0" smtClean="0"/>
              <a:t> </a:t>
            </a:r>
            <a:r>
              <a:rPr lang="en-US" sz="2000" dirty="0" err="1"/>
              <a:t>ekspiryum</a:t>
            </a:r>
            <a:r>
              <a:rPr lang="en-US" sz="2000" dirty="0"/>
              <a:t>, </a:t>
            </a:r>
            <a:r>
              <a:rPr lang="en-US" sz="2000" dirty="0" err="1"/>
              <a:t>iki</a:t>
            </a:r>
            <a:r>
              <a:rPr lang="en-US" sz="2000" dirty="0"/>
              <a:t> </a:t>
            </a:r>
            <a:r>
              <a:rPr lang="en-US" sz="2000" dirty="0" err="1"/>
              <a:t>taraflı</a:t>
            </a:r>
            <a:r>
              <a:rPr lang="en-US" sz="2000" dirty="0"/>
              <a:t> </a:t>
            </a:r>
            <a:r>
              <a:rPr lang="en-US" sz="2000" dirty="0" err="1"/>
              <a:t>yaygın</a:t>
            </a:r>
            <a:r>
              <a:rPr lang="en-US" sz="2000" dirty="0"/>
              <a:t> wheezing (bilateral </a:t>
            </a:r>
            <a:r>
              <a:rPr lang="en-US" sz="2000" dirty="0" err="1"/>
              <a:t>sibilan</a:t>
            </a:r>
            <a:r>
              <a:rPr lang="en-US" sz="2000" dirty="0"/>
              <a:t> </a:t>
            </a:r>
            <a:r>
              <a:rPr lang="en-US" sz="2000" dirty="0" err="1"/>
              <a:t>ronkuslar</a:t>
            </a:r>
            <a:r>
              <a:rPr lang="en-US" sz="2000" dirty="0"/>
              <a:t>) — </a:t>
            </a:r>
            <a:r>
              <a:rPr lang="en-US" sz="2000" dirty="0" err="1"/>
              <a:t>astım</a:t>
            </a:r>
            <a:r>
              <a:rPr lang="en-US" sz="2000" dirty="0"/>
              <a:t> </a:t>
            </a:r>
            <a:r>
              <a:rPr lang="en-US" sz="2000" dirty="0" err="1"/>
              <a:t>için</a:t>
            </a:r>
            <a:r>
              <a:rPr lang="en-US" sz="2000" dirty="0"/>
              <a:t> </a:t>
            </a:r>
            <a:r>
              <a:rPr lang="en-US" sz="2000" dirty="0" err="1"/>
              <a:t>tipik</a:t>
            </a:r>
            <a:r>
              <a:rPr lang="en-US" sz="2000" dirty="0"/>
              <a:t> </a:t>
            </a:r>
            <a:r>
              <a:rPr lang="en-US" sz="2000" dirty="0" err="1"/>
              <a:t>patern</a:t>
            </a:r>
            <a:r>
              <a:rPr lang="en-US" sz="2000" dirty="0"/>
              <a:t>. </a:t>
            </a:r>
            <a:r>
              <a:rPr lang="en-US" sz="2000" dirty="0" err="1"/>
              <a:t>Ekspiratuvar</a:t>
            </a:r>
            <a:r>
              <a:rPr lang="en-US" sz="2000" dirty="0"/>
              <a:t> </a:t>
            </a:r>
            <a:r>
              <a:rPr lang="en-US" sz="2000" dirty="0" err="1"/>
              <a:t>ronkus</a:t>
            </a:r>
            <a:r>
              <a:rPr lang="en-US" sz="2000" dirty="0"/>
              <a:t> </a:t>
            </a:r>
            <a:r>
              <a:rPr lang="en-US" sz="2000" dirty="0" err="1"/>
              <a:t>baskın</a:t>
            </a:r>
            <a:r>
              <a:rPr lang="en-US" sz="2000" dirty="0"/>
              <a:t>.</a:t>
            </a:r>
            <a:endParaRPr lang="tr-TR" sz="2000" dirty="0"/>
          </a:p>
          <a:p>
            <a:r>
              <a:rPr lang="en-US" sz="2000" dirty="0"/>
              <a:t>Tam </a:t>
            </a:r>
            <a:r>
              <a:rPr lang="en-US" sz="2000" dirty="0" err="1"/>
              <a:t>kan</a:t>
            </a:r>
            <a:r>
              <a:rPr lang="en-US" sz="2000" dirty="0"/>
              <a:t>: </a:t>
            </a:r>
            <a:r>
              <a:rPr lang="en-US" sz="2000" dirty="0" err="1"/>
              <a:t>Eozinofil</a:t>
            </a:r>
            <a:r>
              <a:rPr lang="en-US" sz="2000" dirty="0"/>
              <a:t> 480/µL (</a:t>
            </a:r>
            <a:r>
              <a:rPr lang="en-US" sz="2000" dirty="0" err="1"/>
              <a:t>yüksek</a:t>
            </a:r>
            <a:r>
              <a:rPr lang="en-US" sz="2000" dirty="0" smtClean="0"/>
              <a:t>).</a:t>
            </a:r>
            <a:endParaRPr lang="tr-TR" sz="2000"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Tree>
    <p:extLst>
      <p:ext uri="{BB962C8B-B14F-4D97-AF65-F5344CB8AC3E}">
        <p14:creationId xmlns:p14="http://schemas.microsoft.com/office/powerpoint/2010/main" val="790205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lvl="0"/>
            <a:r>
              <a:rPr lang="en-US" sz="2800" dirty="0" err="1"/>
              <a:t>Adım</a:t>
            </a:r>
            <a:r>
              <a:rPr lang="en-US" sz="2800" dirty="0"/>
              <a:t> 1: KOAH-</a:t>
            </a:r>
            <a:r>
              <a:rPr lang="en-US" sz="2800" dirty="0" err="1"/>
              <a:t>astım</a:t>
            </a:r>
            <a:r>
              <a:rPr lang="en-US" sz="2800" dirty="0"/>
              <a:t> overlap </a:t>
            </a:r>
            <a:r>
              <a:rPr lang="en-US" sz="2800" dirty="0" err="1"/>
              <a:t>düşünülmeli</a:t>
            </a:r>
            <a:endParaRPr lang="tr-TR" sz="2800" dirty="0"/>
          </a:p>
          <a:p>
            <a:pPr lvl="0"/>
            <a:r>
              <a:rPr lang="en-US" sz="2800" dirty="0" err="1"/>
              <a:t>Adım</a:t>
            </a:r>
            <a:r>
              <a:rPr lang="en-US" sz="2800" dirty="0"/>
              <a:t> 2: ABE: ≥3 </a:t>
            </a:r>
            <a:r>
              <a:rPr lang="en-US" sz="2800" dirty="0" err="1"/>
              <a:t>orta</a:t>
            </a:r>
            <a:r>
              <a:rPr lang="en-US" sz="2800" dirty="0"/>
              <a:t> </a:t>
            </a:r>
            <a:r>
              <a:rPr lang="en-US" sz="2800" dirty="0" err="1"/>
              <a:t>alevlenme</a:t>
            </a:r>
            <a:r>
              <a:rPr lang="en-US" sz="2800" dirty="0"/>
              <a:t> → </a:t>
            </a:r>
            <a:r>
              <a:rPr lang="en-US" sz="2800" dirty="0" err="1"/>
              <a:t>Grup</a:t>
            </a:r>
            <a:r>
              <a:rPr lang="en-US" sz="2800" dirty="0"/>
              <a:t> E. </a:t>
            </a:r>
            <a:r>
              <a:rPr lang="en-US" sz="2800" dirty="0" err="1"/>
              <a:t>Eozinofil</a:t>
            </a:r>
            <a:r>
              <a:rPr lang="en-US" sz="2800" dirty="0"/>
              <a:t> 480 (&gt;300) → ICS </a:t>
            </a:r>
            <a:r>
              <a:rPr lang="en-US" sz="2800" dirty="0" err="1"/>
              <a:t>sürdür</a:t>
            </a:r>
            <a:r>
              <a:rPr lang="en-US" sz="2800" dirty="0"/>
              <a:t>/</a:t>
            </a:r>
            <a:r>
              <a:rPr lang="en-US" sz="2800" dirty="0" err="1"/>
              <a:t>güçlendir</a:t>
            </a:r>
            <a:r>
              <a:rPr lang="en-US" sz="2800" dirty="0"/>
              <a:t>.</a:t>
            </a:r>
            <a:endParaRPr lang="tr-TR" sz="2800" dirty="0"/>
          </a:p>
          <a:p>
            <a:pPr lvl="0"/>
            <a:r>
              <a:rPr lang="en-US" sz="2800" dirty="0" err="1"/>
              <a:t>Adım</a:t>
            </a:r>
            <a:r>
              <a:rPr lang="en-US" sz="2800" dirty="0"/>
              <a:t> 3: GOLD 2024'e </a:t>
            </a:r>
            <a:r>
              <a:rPr lang="en-US" sz="2800" dirty="0" err="1"/>
              <a:t>göre</a:t>
            </a:r>
            <a:r>
              <a:rPr lang="en-US" sz="2800" dirty="0"/>
              <a:t> </a:t>
            </a:r>
            <a:r>
              <a:rPr lang="en-US" sz="2800" dirty="0" err="1"/>
              <a:t>eozinofil</a:t>
            </a:r>
            <a:r>
              <a:rPr lang="en-US" sz="2800" dirty="0"/>
              <a:t> ≥300 </a:t>
            </a:r>
            <a:r>
              <a:rPr lang="en-US" sz="2800" dirty="0" err="1"/>
              <a:t>olan</a:t>
            </a:r>
            <a:r>
              <a:rPr lang="en-US" sz="2800" dirty="0"/>
              <a:t> E </a:t>
            </a:r>
            <a:r>
              <a:rPr lang="en-US" sz="2800" dirty="0" err="1"/>
              <a:t>grubunda</a:t>
            </a:r>
            <a:r>
              <a:rPr lang="en-US" sz="2800" dirty="0"/>
              <a:t> BAŞLANGIÇ </a:t>
            </a:r>
            <a:r>
              <a:rPr lang="en-US" sz="2800" dirty="0" err="1"/>
              <a:t>tedavisi</a:t>
            </a:r>
            <a:r>
              <a:rPr lang="en-US" sz="2800" dirty="0"/>
              <a:t> </a:t>
            </a:r>
            <a:r>
              <a:rPr lang="en-US" sz="2800" dirty="0" err="1"/>
              <a:t>olarak</a:t>
            </a:r>
            <a:r>
              <a:rPr lang="en-US" sz="2800" dirty="0"/>
              <a:t> ÜÇLÜ </a:t>
            </a:r>
            <a:r>
              <a:rPr lang="en-US" sz="2800" dirty="0" err="1"/>
              <a:t>tedavi</a:t>
            </a:r>
            <a:r>
              <a:rPr lang="en-US" sz="2800" dirty="0"/>
              <a:t> (LABA+LAMA+ICS) </a:t>
            </a:r>
            <a:r>
              <a:rPr lang="en-US" sz="2800" dirty="0" err="1"/>
              <a:t>önerilir</a:t>
            </a:r>
            <a:r>
              <a:rPr lang="en-US" sz="2800" dirty="0"/>
              <a:t>; </a:t>
            </a:r>
            <a:r>
              <a:rPr lang="en-US" sz="2800" dirty="0" err="1"/>
              <a:t>bu</a:t>
            </a:r>
            <a:r>
              <a:rPr lang="en-US" sz="2800" dirty="0"/>
              <a:t> </a:t>
            </a:r>
            <a:r>
              <a:rPr lang="en-US" sz="2800" dirty="0" err="1"/>
              <a:t>hastada</a:t>
            </a:r>
            <a:r>
              <a:rPr lang="en-US" sz="2800" dirty="0"/>
              <a:t> </a:t>
            </a:r>
            <a:r>
              <a:rPr lang="en-US" sz="2800" dirty="0" err="1"/>
              <a:t>zaten</a:t>
            </a:r>
            <a:r>
              <a:rPr lang="en-US" sz="2800" dirty="0"/>
              <a:t> ICS </a:t>
            </a:r>
            <a:r>
              <a:rPr lang="en-US" sz="2800" dirty="0" err="1"/>
              <a:t>var</a:t>
            </a:r>
            <a:r>
              <a:rPr lang="en-US" sz="2800" dirty="0"/>
              <a:t> </a:t>
            </a:r>
            <a:r>
              <a:rPr lang="en-US" sz="2800" dirty="0" err="1"/>
              <a:t>ama</a:t>
            </a:r>
            <a:r>
              <a:rPr lang="en-US" sz="2800" dirty="0"/>
              <a:t> LAMA </a:t>
            </a:r>
            <a:r>
              <a:rPr lang="en-US" sz="2800" dirty="0" err="1"/>
              <a:t>eksik</a:t>
            </a:r>
            <a:r>
              <a:rPr lang="en-US" sz="2800" dirty="0"/>
              <a:t> → </a:t>
            </a:r>
            <a:r>
              <a:rPr lang="en-US" sz="2800" dirty="0" err="1"/>
              <a:t>tedavi</a:t>
            </a:r>
            <a:r>
              <a:rPr lang="en-US" sz="2800" dirty="0"/>
              <a:t> </a:t>
            </a:r>
            <a:r>
              <a:rPr lang="en-US" sz="2800" dirty="0" err="1"/>
              <a:t>yetersiz</a:t>
            </a:r>
            <a:r>
              <a:rPr lang="en-US" sz="2800" dirty="0"/>
              <a:t>.</a:t>
            </a:r>
            <a:endParaRPr lang="tr-TR" sz="2800" dirty="0"/>
          </a:p>
          <a:p>
            <a:r>
              <a:rPr lang="en-US" sz="2800" dirty="0" err="1"/>
              <a:t>Adım</a:t>
            </a:r>
            <a:r>
              <a:rPr lang="en-US" sz="2800" dirty="0"/>
              <a:t> 4: </a:t>
            </a:r>
            <a:r>
              <a:rPr lang="en-US" sz="2800" dirty="0" err="1"/>
              <a:t>Eşlik</a:t>
            </a:r>
            <a:r>
              <a:rPr lang="en-US" sz="2800" dirty="0"/>
              <a:t> </a:t>
            </a:r>
            <a:r>
              <a:rPr lang="en-US" sz="2800" dirty="0" err="1"/>
              <a:t>eden</a:t>
            </a:r>
            <a:r>
              <a:rPr lang="en-US" sz="2800" dirty="0"/>
              <a:t> </a:t>
            </a:r>
            <a:r>
              <a:rPr lang="en-US" sz="2800" dirty="0" err="1"/>
              <a:t>astımda</a:t>
            </a:r>
            <a:r>
              <a:rPr lang="en-US" sz="2800" dirty="0"/>
              <a:t> ICS </a:t>
            </a:r>
            <a:r>
              <a:rPr lang="en-US" sz="2800" dirty="0" err="1"/>
              <a:t>şarttır</a:t>
            </a:r>
            <a:r>
              <a:rPr lang="en-US" sz="2800" dirty="0"/>
              <a:t> (</a:t>
            </a:r>
            <a:r>
              <a:rPr lang="en-US" sz="2800" dirty="0" err="1"/>
              <a:t>KOAH'la</a:t>
            </a:r>
            <a:r>
              <a:rPr lang="en-US" sz="2800" dirty="0"/>
              <a:t> </a:t>
            </a:r>
            <a:r>
              <a:rPr lang="en-US" sz="2800" dirty="0" err="1"/>
              <a:t>birlikte</a:t>
            </a:r>
            <a:r>
              <a:rPr lang="en-US" sz="2800" dirty="0"/>
              <a:t> de </a:t>
            </a:r>
            <a:r>
              <a:rPr lang="en-US" sz="2800" dirty="0" err="1"/>
              <a:t>olsa</a:t>
            </a:r>
            <a:r>
              <a:rPr lang="en-US" sz="2800" dirty="0"/>
              <a:t>); ICS </a:t>
            </a:r>
            <a:r>
              <a:rPr lang="en-US" sz="2800" dirty="0" err="1"/>
              <a:t>asla</a:t>
            </a:r>
            <a:r>
              <a:rPr lang="en-US" sz="2800" dirty="0"/>
              <a:t> </a:t>
            </a:r>
            <a:r>
              <a:rPr lang="en-US" sz="2800" dirty="0" err="1"/>
              <a:t>durdurulmamalı</a:t>
            </a:r>
            <a:endParaRPr lang="tr-TR" sz="2800" dirty="0"/>
          </a:p>
          <a:p>
            <a:endParaRPr lang="tr-TR" dirty="0"/>
          </a:p>
        </p:txBody>
      </p:sp>
      <p:sp>
        <p:nvSpPr>
          <p:cNvPr id="3" name="Footer Placeholder 2"/>
          <p:cNvSpPr>
            <a:spLocks noGrp="1"/>
          </p:cNvSpPr>
          <p:nvPr>
            <p:ph type="ftr" sz="quarter" idx="11"/>
          </p:nvPr>
        </p:nvSpPr>
        <p:spPr/>
        <p:txBody>
          <a:bodyPr/>
          <a:lstStyle/>
          <a:p>
            <a:endParaRPr lang="tr-TR"/>
          </a:p>
        </p:txBody>
      </p:sp>
      <p:sp>
        <p:nvSpPr>
          <p:cNvPr id="4" name="Title 3"/>
          <p:cNvSpPr>
            <a:spLocks noGrp="1"/>
          </p:cNvSpPr>
          <p:nvPr>
            <p:ph type="title"/>
          </p:nvPr>
        </p:nvSpPr>
        <p:spPr/>
        <p:txBody>
          <a:bodyPr/>
          <a:lstStyle/>
          <a:p>
            <a:endParaRPr lang="tr-TR"/>
          </a:p>
        </p:txBody>
      </p:sp>
    </p:spTree>
    <p:extLst>
      <p:ext uri="{BB962C8B-B14F-4D97-AF65-F5344CB8AC3E}">
        <p14:creationId xmlns:p14="http://schemas.microsoft.com/office/powerpoint/2010/main" val="41443399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sz="2400" b="1" dirty="0" err="1"/>
              <a:t>Tanı</a:t>
            </a:r>
            <a:r>
              <a:rPr lang="en-US" sz="2400" b="1" dirty="0"/>
              <a:t>: KOAH-</a:t>
            </a:r>
            <a:r>
              <a:rPr lang="en-US" sz="2400" b="1" dirty="0" err="1"/>
              <a:t>Astım</a:t>
            </a:r>
            <a:r>
              <a:rPr lang="en-US" sz="2400" b="1" dirty="0"/>
              <a:t> Overlap (KOAH GOLD-2-3 + </a:t>
            </a:r>
            <a:r>
              <a:rPr lang="en-US" sz="2400" b="1" dirty="0" err="1"/>
              <a:t>astım</a:t>
            </a:r>
            <a:r>
              <a:rPr lang="en-US" sz="2400" b="1" dirty="0"/>
              <a:t>), </a:t>
            </a:r>
            <a:r>
              <a:rPr lang="en-US" sz="2400" b="1" dirty="0" err="1"/>
              <a:t>Grup</a:t>
            </a:r>
            <a:r>
              <a:rPr lang="en-US" sz="2400" b="1" dirty="0"/>
              <a:t> E, </a:t>
            </a:r>
            <a:r>
              <a:rPr lang="en-US" sz="2400" b="1" dirty="0" err="1"/>
              <a:t>eozinofil</a:t>
            </a:r>
            <a:r>
              <a:rPr lang="en-US" sz="2400" b="1" dirty="0"/>
              <a:t> </a:t>
            </a:r>
            <a:r>
              <a:rPr lang="en-US" sz="2400" b="1" dirty="0" err="1"/>
              <a:t>yüksek</a:t>
            </a:r>
            <a:endParaRPr lang="tr-TR" sz="2400" dirty="0"/>
          </a:p>
          <a:p>
            <a:r>
              <a:rPr lang="en-US" sz="2400" dirty="0"/>
              <a:t> </a:t>
            </a:r>
            <a:endParaRPr lang="tr-TR" sz="2400" dirty="0"/>
          </a:p>
          <a:p>
            <a:r>
              <a:rPr lang="en-US" sz="2400" b="1" dirty="0" err="1"/>
              <a:t>Tedavi</a:t>
            </a:r>
            <a:r>
              <a:rPr lang="en-US" sz="2400" b="1" dirty="0"/>
              <a:t>:</a:t>
            </a:r>
            <a:endParaRPr lang="tr-TR" sz="2400" dirty="0"/>
          </a:p>
          <a:p>
            <a:pPr lvl="0"/>
            <a:r>
              <a:rPr lang="en-US" sz="2400" dirty="0" err="1"/>
              <a:t>Mevcut</a:t>
            </a:r>
            <a:r>
              <a:rPr lang="en-US" sz="2400" dirty="0"/>
              <a:t> LABA+ICS → LABA+LAMA+ICS (</a:t>
            </a:r>
            <a:r>
              <a:rPr lang="en-US" sz="2400" dirty="0" err="1"/>
              <a:t>üçlü</a:t>
            </a:r>
            <a:r>
              <a:rPr lang="en-US" sz="2400" dirty="0"/>
              <a:t> </a:t>
            </a:r>
            <a:r>
              <a:rPr lang="en-US" sz="2400" dirty="0" err="1"/>
              <a:t>tek</a:t>
            </a:r>
            <a:r>
              <a:rPr lang="en-US" sz="2400" dirty="0"/>
              <a:t> inhaler) — </a:t>
            </a:r>
            <a:r>
              <a:rPr lang="en-US" sz="2400" dirty="0" err="1"/>
              <a:t>örn</a:t>
            </a:r>
            <a:r>
              <a:rPr lang="en-US" sz="2400" dirty="0"/>
              <a:t>. </a:t>
            </a:r>
            <a:r>
              <a:rPr lang="en-US" sz="2400" dirty="0" err="1"/>
              <a:t>flutikazon</a:t>
            </a:r>
            <a:r>
              <a:rPr lang="en-US" sz="2400" dirty="0"/>
              <a:t> </a:t>
            </a:r>
            <a:r>
              <a:rPr lang="en-US" sz="2400" dirty="0" err="1"/>
              <a:t>furoat</a:t>
            </a:r>
            <a:r>
              <a:rPr lang="en-US" sz="2400" dirty="0"/>
              <a:t>/</a:t>
            </a:r>
            <a:r>
              <a:rPr lang="en-US" sz="2400" dirty="0" err="1"/>
              <a:t>umeklidinyum</a:t>
            </a:r>
            <a:r>
              <a:rPr lang="en-US" sz="2400" dirty="0"/>
              <a:t>/</a:t>
            </a:r>
            <a:r>
              <a:rPr lang="en-US" sz="2400" dirty="0" err="1"/>
              <a:t>vilanterol</a:t>
            </a:r>
            <a:r>
              <a:rPr lang="en-US" sz="2400" dirty="0"/>
              <a:t> </a:t>
            </a:r>
            <a:r>
              <a:rPr lang="en-US" sz="2400" dirty="0" err="1"/>
              <a:t>veya</a:t>
            </a:r>
            <a:r>
              <a:rPr lang="en-US" sz="2400" dirty="0"/>
              <a:t> </a:t>
            </a:r>
            <a:r>
              <a:rPr lang="en-US" sz="2400" dirty="0" err="1"/>
              <a:t>beklometazon</a:t>
            </a:r>
            <a:r>
              <a:rPr lang="en-US" sz="2400" dirty="0"/>
              <a:t>/</a:t>
            </a:r>
            <a:r>
              <a:rPr lang="en-US" sz="2400" dirty="0" err="1"/>
              <a:t>glikopironyum</a:t>
            </a:r>
            <a:r>
              <a:rPr lang="en-US" sz="2400" dirty="0"/>
              <a:t>/</a:t>
            </a:r>
            <a:r>
              <a:rPr lang="en-US" sz="2400" dirty="0" err="1"/>
              <a:t>formoterol</a:t>
            </a:r>
            <a:r>
              <a:rPr lang="en-US" sz="2400" dirty="0"/>
              <a:t>.</a:t>
            </a:r>
            <a:endParaRPr lang="tr-TR" sz="2400" dirty="0"/>
          </a:p>
          <a:p>
            <a:pPr lvl="0"/>
            <a:r>
              <a:rPr lang="en-US" sz="2400" dirty="0"/>
              <a:t>Salbutamol </a:t>
            </a:r>
            <a:r>
              <a:rPr lang="en-US" sz="2400" dirty="0" err="1"/>
              <a:t>gerektiğinde</a:t>
            </a:r>
            <a:r>
              <a:rPr lang="en-US" sz="2400" dirty="0"/>
              <a:t>.</a:t>
            </a:r>
            <a:endParaRPr lang="tr-TR" sz="2400" dirty="0"/>
          </a:p>
          <a:p>
            <a:pPr lvl="0"/>
            <a:r>
              <a:rPr lang="en-US" sz="2400" dirty="0" err="1"/>
              <a:t>Astım</a:t>
            </a:r>
            <a:r>
              <a:rPr lang="en-US" sz="2400" dirty="0"/>
              <a:t> </a:t>
            </a:r>
            <a:r>
              <a:rPr lang="en-US" sz="2400" dirty="0" err="1"/>
              <a:t>yönetim</a:t>
            </a:r>
            <a:r>
              <a:rPr lang="en-US" sz="2400" dirty="0"/>
              <a:t> </a:t>
            </a:r>
            <a:r>
              <a:rPr lang="en-US" sz="2400" dirty="0" err="1"/>
              <a:t>ilkeleri</a:t>
            </a:r>
            <a:r>
              <a:rPr lang="en-US" sz="2400" dirty="0"/>
              <a:t>: </a:t>
            </a:r>
            <a:r>
              <a:rPr lang="en-US" sz="2400" dirty="0" err="1"/>
              <a:t>tetikleyici</a:t>
            </a:r>
            <a:r>
              <a:rPr lang="en-US" sz="2400" dirty="0"/>
              <a:t> (</a:t>
            </a:r>
            <a:r>
              <a:rPr lang="en-US" sz="2400" dirty="0" err="1"/>
              <a:t>allerjen</a:t>
            </a:r>
            <a:r>
              <a:rPr lang="en-US" sz="2400" dirty="0"/>
              <a:t>) </a:t>
            </a:r>
            <a:r>
              <a:rPr lang="en-US" sz="2400" dirty="0" err="1"/>
              <a:t>maruziyeti</a:t>
            </a:r>
            <a:r>
              <a:rPr lang="en-US" sz="2400" dirty="0"/>
              <a:t>, </a:t>
            </a:r>
            <a:r>
              <a:rPr lang="en-US" sz="2400" dirty="0" err="1"/>
              <a:t>alerjik</a:t>
            </a:r>
            <a:r>
              <a:rPr lang="en-US" sz="2400" dirty="0"/>
              <a:t> </a:t>
            </a:r>
            <a:r>
              <a:rPr lang="en-US" sz="2400" dirty="0" err="1"/>
              <a:t>rinit</a:t>
            </a:r>
            <a:r>
              <a:rPr lang="en-US" sz="2400" dirty="0"/>
              <a:t> </a:t>
            </a:r>
            <a:r>
              <a:rPr lang="en-US" sz="2400" dirty="0" err="1"/>
              <a:t>kontrolü</a:t>
            </a:r>
            <a:r>
              <a:rPr lang="en-US" sz="2400" dirty="0"/>
              <a:t> (</a:t>
            </a:r>
            <a:r>
              <a:rPr lang="en-US" sz="2400" dirty="0" err="1"/>
              <a:t>intranazal</a:t>
            </a:r>
            <a:r>
              <a:rPr lang="en-US" sz="2400" dirty="0"/>
              <a:t> steroid).</a:t>
            </a:r>
            <a:endParaRPr lang="tr-TR" sz="2400" dirty="0"/>
          </a:p>
          <a:p>
            <a:pPr lvl="0"/>
            <a:r>
              <a:rPr lang="en-US" sz="2400" dirty="0" err="1"/>
              <a:t>Aşılama</a:t>
            </a:r>
            <a:r>
              <a:rPr lang="en-US" sz="2400" dirty="0"/>
              <a:t>, </a:t>
            </a:r>
            <a:r>
              <a:rPr lang="en-US" sz="2400" dirty="0" err="1"/>
              <a:t>pulmoner</a:t>
            </a:r>
            <a:r>
              <a:rPr lang="en-US" sz="2400" dirty="0"/>
              <a:t> </a:t>
            </a:r>
            <a:r>
              <a:rPr lang="en-US" sz="2400" dirty="0" err="1"/>
              <a:t>rehabilitasyon</a:t>
            </a:r>
            <a:r>
              <a:rPr lang="en-US" sz="2400" dirty="0"/>
              <a:t>.</a:t>
            </a:r>
            <a:endParaRPr lang="tr-TR" sz="2400" dirty="0"/>
          </a:p>
          <a:p>
            <a:pPr lvl="0"/>
            <a:r>
              <a:rPr lang="en-US" sz="2400" dirty="0" err="1"/>
              <a:t>Sigara</a:t>
            </a:r>
            <a:r>
              <a:rPr lang="en-US" sz="2400" dirty="0"/>
              <a:t> </a:t>
            </a:r>
            <a:r>
              <a:rPr lang="en-US" sz="2400" dirty="0" err="1"/>
              <a:t>bırakma</a:t>
            </a:r>
            <a:r>
              <a:rPr lang="en-US" sz="2400" dirty="0"/>
              <a:t> </a:t>
            </a:r>
            <a:r>
              <a:rPr lang="en-US" sz="2400" dirty="0" err="1"/>
              <a:t>başarısı</a:t>
            </a:r>
            <a:r>
              <a:rPr lang="en-US" sz="2400" dirty="0"/>
              <a:t> </a:t>
            </a:r>
            <a:r>
              <a:rPr lang="en-US" sz="2400" dirty="0" err="1"/>
              <a:t>sürsün</a:t>
            </a:r>
            <a:r>
              <a:rPr lang="en-US" sz="2400" dirty="0"/>
              <a:t>.</a:t>
            </a:r>
            <a:endParaRPr lang="tr-TR" sz="2400" dirty="0"/>
          </a:p>
          <a:p>
            <a:pPr lvl="0"/>
            <a:r>
              <a:rPr lang="en-US" sz="2400" dirty="0" err="1"/>
              <a:t>Eozinofil</a:t>
            </a:r>
            <a:r>
              <a:rPr lang="en-US" sz="2400" dirty="0"/>
              <a:t> 480 + </a:t>
            </a:r>
            <a:r>
              <a:rPr lang="en-US" sz="2400" dirty="0" err="1"/>
              <a:t>sık</a:t>
            </a:r>
            <a:r>
              <a:rPr lang="en-US" sz="2400" dirty="0"/>
              <a:t> </a:t>
            </a:r>
            <a:r>
              <a:rPr lang="en-US" sz="2400" dirty="0" err="1"/>
              <a:t>alevlenme</a:t>
            </a:r>
            <a:r>
              <a:rPr lang="en-US" sz="2400" dirty="0"/>
              <a:t> + </a:t>
            </a:r>
            <a:r>
              <a:rPr lang="en-US" sz="2400" dirty="0" err="1"/>
              <a:t>atopi</a:t>
            </a:r>
            <a:r>
              <a:rPr lang="en-US" sz="2400" dirty="0"/>
              <a:t> → </a:t>
            </a:r>
            <a:r>
              <a:rPr lang="en-US" sz="2400" dirty="0" err="1"/>
              <a:t>ileri</a:t>
            </a:r>
            <a:r>
              <a:rPr lang="en-US" sz="2400" dirty="0"/>
              <a:t> </a:t>
            </a:r>
            <a:r>
              <a:rPr lang="en-US" sz="2400" dirty="0" err="1"/>
              <a:t>aşamada</a:t>
            </a:r>
            <a:r>
              <a:rPr lang="en-US" sz="2400" dirty="0"/>
              <a:t> </a:t>
            </a:r>
            <a:r>
              <a:rPr lang="en-US" sz="2400" dirty="0" err="1"/>
              <a:t>biyolojik</a:t>
            </a:r>
            <a:r>
              <a:rPr lang="en-US" sz="2400" dirty="0"/>
              <a:t> </a:t>
            </a:r>
            <a:r>
              <a:rPr lang="en-US" sz="2400" dirty="0" err="1"/>
              <a:t>tedavi</a:t>
            </a:r>
            <a:r>
              <a:rPr lang="en-US" sz="2400" dirty="0"/>
              <a:t> (</a:t>
            </a:r>
            <a:r>
              <a:rPr lang="en-US" sz="2400" dirty="0" err="1"/>
              <a:t>dupilumab</a:t>
            </a:r>
            <a:r>
              <a:rPr lang="en-US" sz="2400" dirty="0"/>
              <a:t>/</a:t>
            </a:r>
            <a:r>
              <a:rPr lang="en-US" sz="2400" dirty="0" err="1"/>
              <a:t>mepolizumab</a:t>
            </a:r>
            <a:r>
              <a:rPr lang="en-US" sz="2400" dirty="0"/>
              <a:t>) </a:t>
            </a:r>
            <a:r>
              <a:rPr lang="en-US" sz="2400" dirty="0" err="1"/>
              <a:t>için</a:t>
            </a:r>
            <a:r>
              <a:rPr lang="en-US" sz="2400" dirty="0"/>
              <a:t> </a:t>
            </a:r>
            <a:r>
              <a:rPr lang="en-US" sz="2400" dirty="0" err="1"/>
              <a:t>göğüs</a:t>
            </a:r>
            <a:r>
              <a:rPr lang="en-US" sz="2400" dirty="0"/>
              <a:t> </a:t>
            </a:r>
            <a:r>
              <a:rPr lang="en-US" sz="2400" dirty="0" err="1"/>
              <a:t>hastalıklarına</a:t>
            </a:r>
            <a:r>
              <a:rPr lang="en-US" sz="2400" dirty="0"/>
              <a:t> </a:t>
            </a:r>
            <a:r>
              <a:rPr lang="en-US" sz="2400" dirty="0" err="1"/>
              <a:t>refere</a:t>
            </a:r>
            <a:r>
              <a:rPr lang="en-US" sz="2400" dirty="0"/>
              <a:t> </a:t>
            </a:r>
            <a:r>
              <a:rPr lang="en-US" sz="2400" dirty="0" err="1"/>
              <a:t>edilebilir</a:t>
            </a:r>
            <a:r>
              <a:rPr lang="en-US" sz="2400" dirty="0"/>
              <a:t>.</a:t>
            </a:r>
            <a:endParaRPr lang="tr-TR" sz="2400" dirty="0"/>
          </a:p>
          <a:p>
            <a:endParaRPr lang="tr-TR"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1308815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err="1"/>
              <a:t>Hatice</a:t>
            </a:r>
            <a:r>
              <a:rPr lang="en-US" sz="2000" dirty="0"/>
              <a:t> </a:t>
            </a:r>
            <a:r>
              <a:rPr lang="en-US" sz="2000" dirty="0" err="1"/>
              <a:t>Hanım</a:t>
            </a:r>
            <a:r>
              <a:rPr lang="en-US" sz="2000" dirty="0"/>
              <a:t>, 70 </a:t>
            </a:r>
            <a:r>
              <a:rPr lang="en-US" sz="2000" dirty="0" err="1"/>
              <a:t>yaşında</a:t>
            </a:r>
            <a:r>
              <a:rPr lang="en-US" sz="2000" dirty="0"/>
              <a:t>, 15 </a:t>
            </a:r>
            <a:r>
              <a:rPr lang="en-US" sz="2000" dirty="0" err="1"/>
              <a:t>yıllık</a:t>
            </a:r>
            <a:r>
              <a:rPr lang="en-US" sz="2000" dirty="0"/>
              <a:t> KOAH </a:t>
            </a:r>
            <a:r>
              <a:rPr lang="en-US" sz="2000" dirty="0" err="1"/>
              <a:t>tanılı</a:t>
            </a:r>
            <a:r>
              <a:rPr lang="en-US" sz="2000" dirty="0"/>
              <a:t>. "</a:t>
            </a:r>
            <a:r>
              <a:rPr lang="en-US" sz="2000" dirty="0" err="1"/>
              <a:t>Eskiden</a:t>
            </a:r>
            <a:r>
              <a:rPr lang="en-US" sz="2000" dirty="0"/>
              <a:t> </a:t>
            </a:r>
            <a:r>
              <a:rPr lang="en-US" sz="2000" dirty="0" err="1"/>
              <a:t>yürüyebiliyordum</a:t>
            </a:r>
            <a:r>
              <a:rPr lang="en-US" sz="2000" dirty="0"/>
              <a:t> </a:t>
            </a:r>
            <a:r>
              <a:rPr lang="en-US" sz="2000" dirty="0" err="1"/>
              <a:t>ama</a:t>
            </a:r>
            <a:r>
              <a:rPr lang="en-US" sz="2000" dirty="0"/>
              <a:t> son 6 </a:t>
            </a:r>
            <a:r>
              <a:rPr lang="en-US" sz="2000" dirty="0" err="1"/>
              <a:t>aydır</a:t>
            </a:r>
            <a:r>
              <a:rPr lang="en-US" sz="2000" dirty="0"/>
              <a:t> </a:t>
            </a:r>
            <a:r>
              <a:rPr lang="en-US" sz="2000" dirty="0" err="1"/>
              <a:t>bacaklarım</a:t>
            </a:r>
            <a:r>
              <a:rPr lang="en-US" sz="2000" dirty="0"/>
              <a:t> </a:t>
            </a:r>
            <a:r>
              <a:rPr lang="en-US" sz="2000" dirty="0" err="1"/>
              <a:t>şişiyor</a:t>
            </a:r>
            <a:r>
              <a:rPr lang="en-US" sz="2000" dirty="0"/>
              <a:t>, </a:t>
            </a:r>
            <a:r>
              <a:rPr lang="en-US" sz="2000" dirty="0" err="1"/>
              <a:t>çok</a:t>
            </a:r>
            <a:r>
              <a:rPr lang="en-US" sz="2000" dirty="0"/>
              <a:t> </a:t>
            </a:r>
            <a:r>
              <a:rPr lang="en-US" sz="2000" dirty="0" err="1"/>
              <a:t>yorgunum</a:t>
            </a:r>
            <a:r>
              <a:rPr lang="en-US" sz="2000" dirty="0"/>
              <a:t>, </a:t>
            </a:r>
            <a:r>
              <a:rPr lang="en-US" sz="2000" dirty="0" err="1"/>
              <a:t>oturduğum</a:t>
            </a:r>
            <a:r>
              <a:rPr lang="en-US" sz="2000" dirty="0"/>
              <a:t> </a:t>
            </a:r>
            <a:r>
              <a:rPr lang="en-US" sz="2000" dirty="0" err="1"/>
              <a:t>yerde</a:t>
            </a:r>
            <a:r>
              <a:rPr lang="en-US" sz="2000" dirty="0"/>
              <a:t> bile </a:t>
            </a:r>
            <a:r>
              <a:rPr lang="en-US" sz="2000" dirty="0" err="1"/>
              <a:t>bazen</a:t>
            </a:r>
            <a:r>
              <a:rPr lang="en-US" sz="2000" dirty="0"/>
              <a:t> </a:t>
            </a:r>
            <a:r>
              <a:rPr lang="en-US" sz="2000" dirty="0" err="1"/>
              <a:t>nefesim</a:t>
            </a:r>
            <a:r>
              <a:rPr lang="en-US" sz="2000" dirty="0"/>
              <a:t> </a:t>
            </a:r>
            <a:r>
              <a:rPr lang="en-US" sz="2000" dirty="0" err="1"/>
              <a:t>yetmiyor</a:t>
            </a:r>
            <a:r>
              <a:rPr lang="en-US" sz="2000" dirty="0"/>
              <a:t>." </a:t>
            </a:r>
            <a:r>
              <a:rPr lang="en-US" sz="2000" dirty="0" err="1"/>
              <a:t>Eşinin</a:t>
            </a:r>
            <a:r>
              <a:rPr lang="en-US" sz="2000" dirty="0"/>
              <a:t> </a:t>
            </a:r>
            <a:r>
              <a:rPr lang="en-US" sz="2000" dirty="0" err="1"/>
              <a:t>yardımıyla</a:t>
            </a:r>
            <a:r>
              <a:rPr lang="en-US" sz="2000" dirty="0"/>
              <a:t> </a:t>
            </a:r>
            <a:r>
              <a:rPr lang="en-US" sz="2000" dirty="0" err="1"/>
              <a:t>geldi</a:t>
            </a:r>
            <a:r>
              <a:rPr lang="en-US" sz="2000" dirty="0"/>
              <a:t>. Triple inhaler </a:t>
            </a:r>
            <a:r>
              <a:rPr lang="en-US" sz="2000" dirty="0" err="1"/>
              <a:t>kullanıyor</a:t>
            </a:r>
            <a:r>
              <a:rPr lang="en-US" sz="2000" dirty="0"/>
              <a:t> </a:t>
            </a:r>
            <a:r>
              <a:rPr lang="en-US" sz="2000" dirty="0" err="1"/>
              <a:t>ama</a:t>
            </a:r>
            <a:r>
              <a:rPr lang="en-US" sz="2000" dirty="0"/>
              <a:t> </a:t>
            </a:r>
            <a:r>
              <a:rPr lang="en-US" sz="2000" dirty="0" err="1"/>
              <a:t>düzenli</a:t>
            </a:r>
            <a:r>
              <a:rPr lang="en-US" sz="2000" dirty="0"/>
              <a:t> </a:t>
            </a:r>
            <a:r>
              <a:rPr lang="en-US" sz="2000" dirty="0" err="1"/>
              <a:t>kullanıp</a:t>
            </a:r>
            <a:r>
              <a:rPr lang="en-US" sz="2000" dirty="0"/>
              <a:t> </a:t>
            </a:r>
            <a:r>
              <a:rPr lang="en-US" sz="2000" dirty="0" err="1"/>
              <a:t>kullanmadığı</a:t>
            </a:r>
            <a:r>
              <a:rPr lang="en-US" sz="2000" dirty="0"/>
              <a:t> net </a:t>
            </a:r>
            <a:r>
              <a:rPr lang="en-US" sz="2000" dirty="0" err="1"/>
              <a:t>değil</a:t>
            </a:r>
            <a:r>
              <a:rPr lang="en-US" sz="2000" dirty="0"/>
              <a:t>.</a:t>
            </a:r>
            <a:endParaRPr lang="tr-TR" sz="2000" dirty="0"/>
          </a:p>
          <a:p>
            <a:r>
              <a:rPr lang="en-US" sz="2000" dirty="0" err="1"/>
              <a:t>Özgeçmiş</a:t>
            </a:r>
            <a:r>
              <a:rPr lang="en-US" sz="2000" dirty="0"/>
              <a:t>: KOAH (GOLD 3-4, </a:t>
            </a:r>
            <a:r>
              <a:rPr lang="en-US" sz="2000" dirty="0" err="1"/>
              <a:t>Grup</a:t>
            </a:r>
            <a:r>
              <a:rPr lang="en-US" sz="2000" dirty="0"/>
              <a:t> E), HT, </a:t>
            </a:r>
            <a:r>
              <a:rPr lang="en-US" sz="2000" dirty="0" err="1"/>
              <a:t>geçirilmiş</a:t>
            </a:r>
            <a:r>
              <a:rPr lang="en-US" sz="2000" dirty="0"/>
              <a:t> </a:t>
            </a:r>
            <a:r>
              <a:rPr lang="en-US" sz="2000" dirty="0" err="1"/>
              <a:t>atriyal</a:t>
            </a:r>
            <a:r>
              <a:rPr lang="en-US" sz="2000" dirty="0"/>
              <a:t> flutter (</a:t>
            </a:r>
            <a:r>
              <a:rPr lang="en-US" sz="2000" dirty="0" err="1"/>
              <a:t>sinüs</a:t>
            </a:r>
            <a:r>
              <a:rPr lang="en-US" sz="2000" dirty="0"/>
              <a:t> </a:t>
            </a:r>
            <a:r>
              <a:rPr lang="en-US" sz="2000" dirty="0" err="1"/>
              <a:t>ritminde</a:t>
            </a:r>
            <a:r>
              <a:rPr lang="en-US" sz="2000" dirty="0"/>
              <a:t> </a:t>
            </a:r>
            <a:r>
              <a:rPr lang="en-US" sz="2000" dirty="0" err="1"/>
              <a:t>kalmış</a:t>
            </a:r>
            <a:r>
              <a:rPr lang="en-US" sz="2000" dirty="0"/>
              <a:t>). </a:t>
            </a:r>
            <a:r>
              <a:rPr lang="en-US" sz="2000" dirty="0" err="1"/>
              <a:t>Çok</a:t>
            </a:r>
            <a:r>
              <a:rPr lang="en-US" sz="2000" dirty="0"/>
              <a:t> </a:t>
            </a:r>
            <a:r>
              <a:rPr lang="en-US" sz="2000" dirty="0" err="1"/>
              <a:t>sayıda</a:t>
            </a:r>
            <a:r>
              <a:rPr lang="en-US" sz="2000" dirty="0"/>
              <a:t> </a:t>
            </a:r>
            <a:r>
              <a:rPr lang="en-US" sz="2000" dirty="0" err="1"/>
              <a:t>hastane</a:t>
            </a:r>
            <a:r>
              <a:rPr lang="en-US" sz="2000" dirty="0"/>
              <a:t> </a:t>
            </a:r>
            <a:r>
              <a:rPr lang="en-US" sz="2000" dirty="0" err="1"/>
              <a:t>yatışı</a:t>
            </a:r>
            <a:r>
              <a:rPr lang="en-US" sz="2000" dirty="0"/>
              <a:t>, son </a:t>
            </a:r>
            <a:r>
              <a:rPr lang="en-US" sz="2000" dirty="0" err="1"/>
              <a:t>yıl</a:t>
            </a:r>
            <a:r>
              <a:rPr lang="en-US" sz="2000" dirty="0"/>
              <a:t> </a:t>
            </a:r>
            <a:r>
              <a:rPr lang="en-US" sz="2000" dirty="0" err="1"/>
              <a:t>içinde</a:t>
            </a:r>
            <a:r>
              <a:rPr lang="en-US" sz="2000" dirty="0"/>
              <a:t> 2 </a:t>
            </a:r>
            <a:r>
              <a:rPr lang="en-US" sz="2000" dirty="0" err="1"/>
              <a:t>yatış</a:t>
            </a:r>
            <a:r>
              <a:rPr lang="en-US" sz="2000" dirty="0"/>
              <a:t>.</a:t>
            </a:r>
            <a:endParaRPr lang="tr-TR" sz="2000" dirty="0"/>
          </a:p>
          <a:p>
            <a:r>
              <a:rPr lang="en-US" sz="2000" dirty="0" err="1"/>
              <a:t>Alışkanlıklar</a:t>
            </a:r>
            <a:r>
              <a:rPr lang="en-US" sz="2000" dirty="0"/>
              <a:t>: </a:t>
            </a:r>
            <a:r>
              <a:rPr lang="en-US" sz="2000" dirty="0" err="1"/>
              <a:t>Hiç</a:t>
            </a:r>
            <a:r>
              <a:rPr lang="en-US" sz="2000" dirty="0"/>
              <a:t> </a:t>
            </a:r>
            <a:r>
              <a:rPr lang="en-US" sz="2000" dirty="0" err="1"/>
              <a:t>sigara</a:t>
            </a:r>
            <a:r>
              <a:rPr lang="en-US" sz="2000" dirty="0"/>
              <a:t> </a:t>
            </a:r>
            <a:r>
              <a:rPr lang="en-US" sz="2000" dirty="0" err="1"/>
              <a:t>içmemiş</a:t>
            </a:r>
            <a:r>
              <a:rPr lang="en-US" sz="2000" dirty="0"/>
              <a:t>; 50 </a:t>
            </a:r>
            <a:r>
              <a:rPr lang="en-US" sz="2000" dirty="0" err="1"/>
              <a:t>yıllık</a:t>
            </a:r>
            <a:r>
              <a:rPr lang="en-US" sz="2000" dirty="0"/>
              <a:t> biomass </a:t>
            </a:r>
            <a:r>
              <a:rPr lang="en-US" sz="2000" dirty="0" err="1"/>
              <a:t>öyküsü</a:t>
            </a:r>
            <a:r>
              <a:rPr lang="en-US" sz="2000" dirty="0"/>
              <a:t>.</a:t>
            </a:r>
            <a:endParaRPr lang="tr-TR" sz="2000" dirty="0"/>
          </a:p>
          <a:p>
            <a:endParaRPr lang="tr-TR"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lstStyle/>
          <a:p>
            <a:r>
              <a:rPr lang="tr-TR" b="1" dirty="0" smtClean="0"/>
              <a:t>VAKA 7</a:t>
            </a:r>
            <a:endParaRPr lang="tr-TR" b="1" dirty="0"/>
          </a:p>
        </p:txBody>
      </p:sp>
    </p:spTree>
    <p:extLst>
      <p:ext uri="{BB962C8B-B14F-4D97-AF65-F5344CB8AC3E}">
        <p14:creationId xmlns:p14="http://schemas.microsoft.com/office/powerpoint/2010/main" val="3828857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err="1"/>
              <a:t>Genel</a:t>
            </a:r>
            <a:r>
              <a:rPr lang="en-US" sz="2000" dirty="0"/>
              <a:t> durum </a:t>
            </a:r>
            <a:r>
              <a:rPr lang="tr-TR" sz="2000" dirty="0"/>
              <a:t>O</a:t>
            </a:r>
            <a:r>
              <a:rPr lang="en-US" sz="2000" dirty="0" err="1" smtClean="0"/>
              <a:t>rta</a:t>
            </a:r>
            <a:r>
              <a:rPr lang="en-US" sz="2000" dirty="0"/>
              <a:t>. KB 110/68, </a:t>
            </a:r>
            <a:r>
              <a:rPr lang="en-US" sz="2000" dirty="0" err="1"/>
              <a:t>nabız</a:t>
            </a:r>
            <a:r>
              <a:rPr lang="en-US" sz="2000" dirty="0"/>
              <a:t> 96/</a:t>
            </a:r>
            <a:r>
              <a:rPr lang="en-US" sz="2000" dirty="0" err="1"/>
              <a:t>dk</a:t>
            </a:r>
            <a:r>
              <a:rPr lang="en-US" sz="2000" dirty="0"/>
              <a:t>, SS 22/</a:t>
            </a:r>
            <a:r>
              <a:rPr lang="en-US" sz="2000" dirty="0" err="1"/>
              <a:t>dk</a:t>
            </a:r>
            <a:r>
              <a:rPr lang="en-US" sz="2000" dirty="0"/>
              <a:t>, </a:t>
            </a:r>
            <a:r>
              <a:rPr lang="en-US" sz="2000" dirty="0" err="1"/>
              <a:t>ateş</a:t>
            </a:r>
            <a:r>
              <a:rPr lang="en-US" sz="2000" dirty="0"/>
              <a:t> 36.6, </a:t>
            </a:r>
            <a:r>
              <a:rPr lang="en-US" sz="2000" dirty="0" err="1"/>
              <a:t>SpO</a:t>
            </a:r>
            <a:r>
              <a:rPr lang="en-US" sz="2000" dirty="0"/>
              <a:t>₂ </a:t>
            </a:r>
            <a:r>
              <a:rPr lang="en-US" sz="2000" dirty="0" err="1"/>
              <a:t>oda</a:t>
            </a:r>
            <a:r>
              <a:rPr lang="en-US" sz="2000" dirty="0"/>
              <a:t> </a:t>
            </a:r>
            <a:r>
              <a:rPr lang="en-US" sz="2000" dirty="0" err="1"/>
              <a:t>havasında</a:t>
            </a:r>
            <a:r>
              <a:rPr lang="en-US" sz="2000" dirty="0"/>
              <a:t> %86 (</a:t>
            </a:r>
            <a:r>
              <a:rPr lang="en-US" sz="2000" dirty="0" err="1"/>
              <a:t>stabil</a:t>
            </a:r>
            <a:r>
              <a:rPr lang="en-US" sz="2000" dirty="0"/>
              <a:t> </a:t>
            </a:r>
            <a:r>
              <a:rPr lang="en-US" sz="2000" dirty="0" err="1"/>
              <a:t>dönemde</a:t>
            </a:r>
            <a:r>
              <a:rPr lang="en-US" sz="2000" dirty="0"/>
              <a:t> </a:t>
            </a:r>
            <a:r>
              <a:rPr lang="en-US" sz="2000" dirty="0" err="1"/>
              <a:t>tekrar</a:t>
            </a:r>
            <a:r>
              <a:rPr lang="en-US" sz="2000" dirty="0"/>
              <a:t> </a:t>
            </a:r>
            <a:r>
              <a:rPr lang="en-US" sz="2000" dirty="0" err="1"/>
              <a:t>ölçümlerde</a:t>
            </a:r>
            <a:r>
              <a:rPr lang="en-US" sz="2000" dirty="0"/>
              <a:t> de %85-88).</a:t>
            </a:r>
            <a:endParaRPr lang="tr-TR" sz="2000" dirty="0"/>
          </a:p>
          <a:p>
            <a:r>
              <a:rPr lang="en-US" sz="2000" dirty="0" err="1"/>
              <a:t>Boyun</a:t>
            </a:r>
            <a:r>
              <a:rPr lang="en-US" sz="2000" dirty="0"/>
              <a:t>: JVD </a:t>
            </a:r>
            <a:r>
              <a:rPr lang="en-US" sz="2000" dirty="0" err="1"/>
              <a:t>belirgin</a:t>
            </a:r>
            <a:r>
              <a:rPr lang="en-US" sz="2000" dirty="0"/>
              <a:t> (+3 cm). </a:t>
            </a:r>
            <a:endParaRPr lang="tr-TR" sz="2000" dirty="0"/>
          </a:p>
          <a:p>
            <a:r>
              <a:rPr lang="en-US" sz="2000" dirty="0" err="1" smtClean="0"/>
              <a:t>Belirgin</a:t>
            </a:r>
            <a:r>
              <a:rPr lang="en-US" sz="2000" dirty="0" smtClean="0"/>
              <a:t> </a:t>
            </a:r>
            <a:r>
              <a:rPr lang="en-US" sz="2000" dirty="0" err="1"/>
              <a:t>fıçı</a:t>
            </a:r>
            <a:r>
              <a:rPr lang="en-US" sz="2000" dirty="0"/>
              <a:t>, </a:t>
            </a:r>
            <a:r>
              <a:rPr lang="en-US" sz="2000" dirty="0" err="1"/>
              <a:t>uzamış</a:t>
            </a:r>
            <a:r>
              <a:rPr lang="en-US" sz="2000" dirty="0"/>
              <a:t> </a:t>
            </a:r>
            <a:r>
              <a:rPr lang="en-US" sz="2000" dirty="0" err="1"/>
              <a:t>ekspiryum</a:t>
            </a:r>
            <a:r>
              <a:rPr lang="en-US" sz="2000" dirty="0"/>
              <a:t>, </a:t>
            </a:r>
            <a:r>
              <a:rPr lang="en-US" sz="2000" dirty="0" err="1"/>
              <a:t>soluk</a:t>
            </a:r>
            <a:r>
              <a:rPr lang="en-US" sz="2000" dirty="0"/>
              <a:t> </a:t>
            </a:r>
            <a:r>
              <a:rPr lang="en-US" sz="2000" dirty="0" err="1"/>
              <a:t>sesleri</a:t>
            </a:r>
            <a:r>
              <a:rPr lang="en-US" sz="2000" dirty="0"/>
              <a:t> </a:t>
            </a:r>
            <a:r>
              <a:rPr lang="en-US" sz="2000" dirty="0" err="1"/>
              <a:t>azalmış</a:t>
            </a:r>
            <a:r>
              <a:rPr lang="en-US" sz="2000" dirty="0"/>
              <a:t>, </a:t>
            </a:r>
            <a:r>
              <a:rPr lang="en-US" sz="2000" dirty="0" err="1"/>
              <a:t>hafif</a:t>
            </a:r>
            <a:r>
              <a:rPr lang="en-US" sz="2000" dirty="0"/>
              <a:t> </a:t>
            </a:r>
            <a:r>
              <a:rPr lang="en-US" sz="2000" dirty="0" err="1"/>
              <a:t>yaygın</a:t>
            </a:r>
            <a:r>
              <a:rPr lang="en-US" sz="2000" dirty="0"/>
              <a:t> </a:t>
            </a:r>
            <a:r>
              <a:rPr lang="en-US" sz="2000" dirty="0" err="1"/>
              <a:t>ronkus</a:t>
            </a:r>
            <a:r>
              <a:rPr lang="en-US" sz="2000" dirty="0"/>
              <a:t>. KVS: S2'de </a:t>
            </a:r>
            <a:r>
              <a:rPr lang="en-US" sz="2000" dirty="0" err="1"/>
              <a:t>pulmoner</a:t>
            </a:r>
            <a:r>
              <a:rPr lang="en-US" sz="2000" dirty="0"/>
              <a:t> </a:t>
            </a:r>
            <a:r>
              <a:rPr lang="en-US" sz="2000" dirty="0" err="1"/>
              <a:t>komponenti</a:t>
            </a:r>
            <a:r>
              <a:rPr lang="en-US" sz="2000" dirty="0"/>
              <a:t> </a:t>
            </a:r>
            <a:r>
              <a:rPr lang="en-US" sz="2000" dirty="0" err="1"/>
              <a:t>şiddetli</a:t>
            </a:r>
            <a:r>
              <a:rPr lang="en-US" sz="2000" dirty="0"/>
              <a:t> (P2 ↑), parasternal lift (+) </a:t>
            </a:r>
            <a:r>
              <a:rPr lang="en-US" sz="2000" dirty="0" err="1"/>
              <a:t>sağ</a:t>
            </a:r>
            <a:r>
              <a:rPr lang="en-US" sz="2000" dirty="0"/>
              <a:t> </a:t>
            </a:r>
            <a:r>
              <a:rPr lang="en-US" sz="2000" dirty="0" err="1"/>
              <a:t>ventrikül</a:t>
            </a:r>
            <a:r>
              <a:rPr lang="en-US" sz="2000" dirty="0"/>
              <a:t> </a:t>
            </a:r>
            <a:r>
              <a:rPr lang="en-US" sz="2000" dirty="0" err="1"/>
              <a:t>hipertrofisi</a:t>
            </a:r>
            <a:r>
              <a:rPr lang="en-US" sz="2000" dirty="0"/>
              <a:t> </a:t>
            </a:r>
            <a:r>
              <a:rPr lang="en-US" sz="2000" dirty="0" err="1"/>
              <a:t>düşündürür</a:t>
            </a:r>
            <a:r>
              <a:rPr lang="en-US" sz="2000" dirty="0"/>
              <a:t>. Karın: </a:t>
            </a:r>
            <a:r>
              <a:rPr lang="en-US" sz="2000" dirty="0" err="1"/>
              <a:t>Hepatojuguler</a:t>
            </a:r>
            <a:r>
              <a:rPr lang="en-US" sz="2000" dirty="0"/>
              <a:t> </a:t>
            </a:r>
            <a:r>
              <a:rPr lang="en-US" sz="2000" dirty="0" err="1"/>
              <a:t>reflü</a:t>
            </a:r>
            <a:r>
              <a:rPr lang="en-US" sz="2000" dirty="0"/>
              <a:t> </a:t>
            </a:r>
            <a:r>
              <a:rPr lang="en-US" sz="2000" dirty="0" err="1"/>
              <a:t>pozitif</a:t>
            </a:r>
            <a:r>
              <a:rPr lang="en-US" sz="2000" dirty="0"/>
              <a:t>, </a:t>
            </a:r>
            <a:r>
              <a:rPr lang="en-US" sz="2000" dirty="0" err="1"/>
              <a:t>karaciğer</a:t>
            </a:r>
            <a:r>
              <a:rPr lang="en-US" sz="2000" dirty="0"/>
              <a:t> </a:t>
            </a:r>
            <a:r>
              <a:rPr lang="en-US" sz="2000" dirty="0" err="1"/>
              <a:t>kosta</a:t>
            </a:r>
            <a:r>
              <a:rPr lang="en-US" sz="2000" dirty="0"/>
              <a:t> </a:t>
            </a:r>
            <a:r>
              <a:rPr lang="en-US" sz="2000" dirty="0" err="1"/>
              <a:t>altında</a:t>
            </a:r>
            <a:r>
              <a:rPr lang="en-US" sz="2000" dirty="0"/>
              <a:t> 2 cm </a:t>
            </a:r>
            <a:r>
              <a:rPr lang="en-US" sz="2000" dirty="0" err="1"/>
              <a:t>palpabl</a:t>
            </a:r>
            <a:r>
              <a:rPr lang="en-US" sz="2000" dirty="0"/>
              <a:t>, </a:t>
            </a:r>
            <a:r>
              <a:rPr lang="en-US" sz="2000" dirty="0" err="1"/>
              <a:t>hafif</a:t>
            </a:r>
            <a:r>
              <a:rPr lang="en-US" sz="2000" dirty="0"/>
              <a:t> </a:t>
            </a:r>
            <a:r>
              <a:rPr lang="en-US" sz="2000" dirty="0" err="1"/>
              <a:t>hassasiyet</a:t>
            </a:r>
            <a:r>
              <a:rPr lang="en-US" sz="2000" dirty="0"/>
              <a:t>. 2</a:t>
            </a:r>
            <a:r>
              <a:rPr lang="en-US" sz="2000" dirty="0" smtClean="0"/>
              <a:t>+ </a:t>
            </a:r>
            <a:r>
              <a:rPr lang="en-US" sz="2000" dirty="0"/>
              <a:t>pretibial </a:t>
            </a:r>
            <a:r>
              <a:rPr lang="en-US" sz="2000" dirty="0" err="1"/>
              <a:t>ödem</a:t>
            </a:r>
            <a:r>
              <a:rPr lang="en-US" sz="2000" dirty="0"/>
              <a:t>.</a:t>
            </a:r>
            <a:endParaRPr lang="tr-TR" sz="2000" dirty="0"/>
          </a:p>
          <a:p>
            <a:r>
              <a:rPr lang="en-US" sz="2000" dirty="0"/>
              <a:t>EKG: P </a:t>
            </a:r>
            <a:r>
              <a:rPr lang="en-US" sz="2000" dirty="0" err="1"/>
              <a:t>pulmonale</a:t>
            </a:r>
            <a:r>
              <a:rPr lang="en-US" sz="2000" dirty="0"/>
              <a:t> (</a:t>
            </a:r>
            <a:r>
              <a:rPr lang="en-US" sz="2000" dirty="0" err="1"/>
              <a:t>II'de</a:t>
            </a:r>
            <a:r>
              <a:rPr lang="en-US" sz="2000" dirty="0"/>
              <a:t> P &gt; 2.5 mm), </a:t>
            </a:r>
            <a:r>
              <a:rPr lang="en-US" sz="2000" dirty="0" err="1"/>
              <a:t>sağ</a:t>
            </a:r>
            <a:r>
              <a:rPr lang="en-US" sz="2000" dirty="0"/>
              <a:t> </a:t>
            </a:r>
            <a:r>
              <a:rPr lang="en-US" sz="2000" dirty="0" err="1"/>
              <a:t>aks</a:t>
            </a:r>
            <a:r>
              <a:rPr lang="en-US" sz="2000" dirty="0"/>
              <a:t> </a:t>
            </a:r>
            <a:r>
              <a:rPr lang="en-US" sz="2000" dirty="0" err="1"/>
              <a:t>deviasyonu</a:t>
            </a:r>
            <a:r>
              <a:rPr lang="en-US" sz="2000" dirty="0"/>
              <a:t>, </a:t>
            </a:r>
            <a:r>
              <a:rPr lang="en-US" sz="2000" dirty="0" err="1"/>
              <a:t>sağ</a:t>
            </a:r>
            <a:r>
              <a:rPr lang="en-US" sz="2000" dirty="0"/>
              <a:t> </a:t>
            </a:r>
            <a:r>
              <a:rPr lang="en-US" sz="2000" dirty="0" err="1"/>
              <a:t>ventrikül</a:t>
            </a:r>
            <a:r>
              <a:rPr lang="en-US" sz="2000" dirty="0"/>
              <a:t> </a:t>
            </a:r>
            <a:r>
              <a:rPr lang="en-US" sz="2000" dirty="0" err="1"/>
              <a:t>yüklenme</a:t>
            </a:r>
            <a:r>
              <a:rPr lang="en-US" sz="2000" dirty="0"/>
              <a:t> </a:t>
            </a:r>
            <a:r>
              <a:rPr lang="en-US" sz="2000" dirty="0" err="1"/>
              <a:t>bulguları</a:t>
            </a:r>
            <a:r>
              <a:rPr lang="en-US" sz="2000" dirty="0"/>
              <a:t>. EKO: </a:t>
            </a:r>
            <a:r>
              <a:rPr lang="en-US" sz="2000" dirty="0" err="1"/>
              <a:t>Sağ</a:t>
            </a:r>
            <a:r>
              <a:rPr lang="en-US" sz="2000" dirty="0"/>
              <a:t> </a:t>
            </a:r>
            <a:r>
              <a:rPr lang="en-US" sz="2000" dirty="0" err="1"/>
              <a:t>ventrikül</a:t>
            </a:r>
            <a:r>
              <a:rPr lang="en-US" sz="2000" dirty="0"/>
              <a:t> dilate, </a:t>
            </a:r>
            <a:r>
              <a:rPr lang="en-US" sz="2000" dirty="0" err="1"/>
              <a:t>fonksiyonu</a:t>
            </a:r>
            <a:r>
              <a:rPr lang="en-US" sz="2000" dirty="0"/>
              <a:t> </a:t>
            </a:r>
            <a:r>
              <a:rPr lang="en-US" sz="2000" dirty="0" err="1"/>
              <a:t>azalmış</a:t>
            </a:r>
            <a:r>
              <a:rPr lang="en-US" sz="2000" dirty="0"/>
              <a:t>, PASP </a:t>
            </a:r>
            <a:r>
              <a:rPr lang="en-US" sz="2000" dirty="0" err="1"/>
              <a:t>tahmini</a:t>
            </a:r>
            <a:r>
              <a:rPr lang="en-US" sz="2000" dirty="0"/>
              <a:t> 50 mmHg, sol </a:t>
            </a:r>
            <a:r>
              <a:rPr lang="en-US" sz="2000" dirty="0" err="1"/>
              <a:t>ventrikül</a:t>
            </a:r>
            <a:r>
              <a:rPr lang="en-US" sz="2000" dirty="0"/>
              <a:t> EF %60.</a:t>
            </a:r>
            <a:endParaRPr lang="tr-TR" sz="2000" dirty="0"/>
          </a:p>
          <a:p>
            <a:endParaRPr lang="tr-TR"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4266320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sz="1600" dirty="0" err="1"/>
              <a:t>Adım</a:t>
            </a:r>
            <a:r>
              <a:rPr lang="en-US" sz="1600" dirty="0"/>
              <a:t> 1: </a:t>
            </a:r>
            <a:r>
              <a:rPr lang="en-US" sz="1600" dirty="0" err="1"/>
              <a:t>ASM'de</a:t>
            </a:r>
            <a:r>
              <a:rPr lang="en-US" sz="1600" dirty="0"/>
              <a:t> </a:t>
            </a:r>
            <a:r>
              <a:rPr lang="en-US" sz="1600" dirty="0" err="1"/>
              <a:t>yapılabilecekler</a:t>
            </a:r>
            <a:r>
              <a:rPr lang="en-US" sz="1600" dirty="0"/>
              <a:t> — EKG (P </a:t>
            </a:r>
            <a:r>
              <a:rPr lang="en-US" sz="1600" dirty="0" err="1"/>
              <a:t>pulmonale</a:t>
            </a:r>
            <a:r>
              <a:rPr lang="en-US" sz="1600" dirty="0"/>
              <a:t>, </a:t>
            </a:r>
            <a:r>
              <a:rPr lang="en-US" sz="1600" dirty="0" err="1"/>
              <a:t>sağ</a:t>
            </a:r>
            <a:r>
              <a:rPr lang="en-US" sz="1600" dirty="0"/>
              <a:t> </a:t>
            </a:r>
            <a:r>
              <a:rPr lang="en-US" sz="1600" dirty="0" err="1"/>
              <a:t>aks</a:t>
            </a:r>
            <a:r>
              <a:rPr lang="en-US" sz="1600" dirty="0"/>
              <a:t>, </a:t>
            </a:r>
            <a:r>
              <a:rPr lang="en-US" sz="1600" dirty="0" err="1"/>
              <a:t>sağ</a:t>
            </a:r>
            <a:r>
              <a:rPr lang="en-US" sz="1600" dirty="0"/>
              <a:t> </a:t>
            </a:r>
            <a:r>
              <a:rPr lang="en-US" sz="1600" dirty="0" err="1"/>
              <a:t>ventrikül</a:t>
            </a:r>
            <a:r>
              <a:rPr lang="en-US" sz="1600" dirty="0"/>
              <a:t> </a:t>
            </a:r>
            <a:r>
              <a:rPr lang="en-US" sz="1600" dirty="0" err="1"/>
              <a:t>yüklenmesi</a:t>
            </a:r>
            <a:r>
              <a:rPr lang="en-US" sz="1600" dirty="0"/>
              <a:t> </a:t>
            </a:r>
            <a:r>
              <a:rPr lang="en-US" sz="1600" dirty="0" err="1"/>
              <a:t>bulguları</a:t>
            </a:r>
            <a:r>
              <a:rPr lang="en-US" sz="1600" dirty="0"/>
              <a:t>), </a:t>
            </a:r>
            <a:r>
              <a:rPr lang="en-US" sz="1600" dirty="0" err="1"/>
              <a:t>parmak</a:t>
            </a:r>
            <a:r>
              <a:rPr lang="en-US" sz="1600" dirty="0"/>
              <a:t> </a:t>
            </a:r>
            <a:r>
              <a:rPr lang="en-US" sz="1600" dirty="0" err="1"/>
              <a:t>ucu</a:t>
            </a:r>
            <a:r>
              <a:rPr lang="en-US" sz="1600" dirty="0"/>
              <a:t> </a:t>
            </a:r>
            <a:r>
              <a:rPr lang="en-US" sz="1600" dirty="0" err="1"/>
              <a:t>SpO</a:t>
            </a:r>
            <a:r>
              <a:rPr lang="en-US" sz="1600" dirty="0"/>
              <a:t>₂ (</a:t>
            </a:r>
            <a:r>
              <a:rPr lang="en-US" sz="1600" dirty="0" err="1"/>
              <a:t>oda</a:t>
            </a:r>
            <a:r>
              <a:rPr lang="en-US" sz="1600" dirty="0"/>
              <a:t> </a:t>
            </a:r>
            <a:r>
              <a:rPr lang="en-US" sz="1600" dirty="0" err="1"/>
              <a:t>havasında</a:t>
            </a:r>
            <a:r>
              <a:rPr lang="en-US" sz="1600" dirty="0"/>
              <a:t> </a:t>
            </a:r>
            <a:r>
              <a:rPr lang="en-US" sz="1600" dirty="0" err="1"/>
              <a:t>stabil</a:t>
            </a:r>
            <a:r>
              <a:rPr lang="en-US" sz="1600" dirty="0"/>
              <a:t> </a:t>
            </a:r>
            <a:r>
              <a:rPr lang="en-US" sz="1600" dirty="0" err="1"/>
              <a:t>dönemde</a:t>
            </a:r>
            <a:r>
              <a:rPr lang="en-US" sz="1600" dirty="0"/>
              <a:t> </a:t>
            </a:r>
            <a:r>
              <a:rPr lang="en-US" sz="1600" dirty="0" err="1"/>
              <a:t>tekrarlı</a:t>
            </a:r>
            <a:r>
              <a:rPr lang="en-US" sz="1600" dirty="0"/>
              <a:t> </a:t>
            </a:r>
            <a:r>
              <a:rPr lang="en-US" sz="1600" dirty="0" err="1"/>
              <a:t>ölçüm</a:t>
            </a:r>
            <a:r>
              <a:rPr lang="en-US" sz="1600" dirty="0"/>
              <a:t>), tam </a:t>
            </a:r>
            <a:r>
              <a:rPr lang="en-US" sz="1600" dirty="0" err="1"/>
              <a:t>kan</a:t>
            </a:r>
            <a:r>
              <a:rPr lang="en-US" sz="1600" dirty="0"/>
              <a:t> (</a:t>
            </a:r>
            <a:r>
              <a:rPr lang="en-US" sz="1600" dirty="0" err="1"/>
              <a:t>polisitemi</a:t>
            </a:r>
            <a:r>
              <a:rPr lang="en-US" sz="1600" dirty="0"/>
              <a:t> </a:t>
            </a:r>
            <a:r>
              <a:rPr lang="en-US" sz="1600" dirty="0" err="1"/>
              <a:t>için</a:t>
            </a:r>
            <a:r>
              <a:rPr lang="en-US" sz="1600" dirty="0"/>
              <a:t> </a:t>
            </a:r>
            <a:r>
              <a:rPr lang="en-US" sz="1600" dirty="0" err="1"/>
              <a:t>Hct</a:t>
            </a:r>
            <a:r>
              <a:rPr lang="en-US" sz="1600" dirty="0"/>
              <a:t>), </a:t>
            </a:r>
            <a:r>
              <a:rPr lang="en-US" sz="1600" dirty="0" err="1"/>
              <a:t>biyokimya</a:t>
            </a:r>
            <a:r>
              <a:rPr lang="en-US" sz="1600" dirty="0"/>
              <a:t>, BNP/NT-</a:t>
            </a:r>
            <a:r>
              <a:rPr lang="en-US" sz="1600" dirty="0" err="1"/>
              <a:t>proBNP</a:t>
            </a:r>
            <a:r>
              <a:rPr lang="en-US" sz="1600" dirty="0"/>
              <a:t>, PA </a:t>
            </a:r>
            <a:r>
              <a:rPr lang="en-US" sz="1600" dirty="0" err="1"/>
              <a:t>akciğer</a:t>
            </a:r>
            <a:r>
              <a:rPr lang="en-US" sz="1600" dirty="0"/>
              <a:t> </a:t>
            </a:r>
            <a:r>
              <a:rPr lang="en-US" sz="1600" dirty="0" err="1"/>
              <a:t>grafisi</a:t>
            </a:r>
            <a:r>
              <a:rPr lang="en-US" sz="1600" dirty="0"/>
              <a:t>.</a:t>
            </a:r>
            <a:endParaRPr lang="tr-TR" sz="1600" dirty="0"/>
          </a:p>
          <a:p>
            <a:pPr lvl="0"/>
            <a:r>
              <a:rPr lang="en-US" sz="1600" dirty="0" err="1"/>
              <a:t>Adım</a:t>
            </a:r>
            <a:r>
              <a:rPr lang="en-US" sz="1600" dirty="0"/>
              <a:t> 2: </a:t>
            </a:r>
            <a:r>
              <a:rPr lang="en-US" sz="1600" dirty="0" err="1"/>
              <a:t>Bulgular</a:t>
            </a:r>
            <a:r>
              <a:rPr lang="en-US" sz="1600" dirty="0"/>
              <a:t> </a:t>
            </a:r>
            <a:r>
              <a:rPr lang="en-US" sz="1600" dirty="0" err="1"/>
              <a:t>kor</a:t>
            </a:r>
            <a:r>
              <a:rPr lang="en-US" sz="1600" dirty="0"/>
              <a:t> </a:t>
            </a:r>
            <a:r>
              <a:rPr lang="en-US" sz="1600" dirty="0" err="1"/>
              <a:t>pulmonale</a:t>
            </a:r>
            <a:r>
              <a:rPr lang="en-US" sz="1600" dirty="0"/>
              <a:t> </a:t>
            </a:r>
            <a:r>
              <a:rPr lang="en-US" sz="1600" dirty="0" err="1"/>
              <a:t>ile</a:t>
            </a:r>
            <a:r>
              <a:rPr lang="en-US" sz="1600" dirty="0"/>
              <a:t> </a:t>
            </a:r>
            <a:r>
              <a:rPr lang="en-US" sz="1600" dirty="0" err="1"/>
              <a:t>uyumlu</a:t>
            </a:r>
            <a:r>
              <a:rPr lang="en-US" sz="1600" dirty="0"/>
              <a:t> (</a:t>
            </a:r>
            <a:r>
              <a:rPr lang="en-US" sz="1600" dirty="0" err="1"/>
              <a:t>kronik</a:t>
            </a:r>
            <a:r>
              <a:rPr lang="en-US" sz="1600" dirty="0"/>
              <a:t> </a:t>
            </a:r>
            <a:r>
              <a:rPr lang="en-US" sz="1600" dirty="0" err="1"/>
              <a:t>hipoksi</a:t>
            </a:r>
            <a:r>
              <a:rPr lang="en-US" sz="1600" dirty="0"/>
              <a:t> → </a:t>
            </a:r>
            <a:r>
              <a:rPr lang="en-US" sz="1600" dirty="0" err="1"/>
              <a:t>pulmoner</a:t>
            </a:r>
            <a:r>
              <a:rPr lang="en-US" sz="1600" dirty="0"/>
              <a:t> </a:t>
            </a:r>
            <a:r>
              <a:rPr lang="en-US" sz="1600" dirty="0" err="1"/>
              <a:t>vazokonstrüksiyon</a:t>
            </a:r>
            <a:r>
              <a:rPr lang="en-US" sz="1600" dirty="0"/>
              <a:t> → </a:t>
            </a:r>
            <a:r>
              <a:rPr lang="en-US" sz="1600" dirty="0" err="1"/>
              <a:t>pulmoner</a:t>
            </a:r>
            <a:r>
              <a:rPr lang="en-US" sz="1600" dirty="0"/>
              <a:t> HT → </a:t>
            </a:r>
            <a:r>
              <a:rPr lang="en-US" sz="1600" dirty="0" err="1"/>
              <a:t>sağ</a:t>
            </a:r>
            <a:r>
              <a:rPr lang="en-US" sz="1600" dirty="0"/>
              <a:t> </a:t>
            </a:r>
            <a:r>
              <a:rPr lang="en-US" sz="1600" dirty="0" err="1"/>
              <a:t>kalp</a:t>
            </a:r>
            <a:r>
              <a:rPr lang="en-US" sz="1600" dirty="0"/>
              <a:t> </a:t>
            </a:r>
            <a:r>
              <a:rPr lang="en-US" sz="1600" dirty="0" err="1"/>
              <a:t>yetmezliği</a:t>
            </a:r>
            <a:r>
              <a:rPr lang="en-US" sz="1600" dirty="0"/>
              <a:t>). Bu hasta </a:t>
            </a:r>
            <a:r>
              <a:rPr lang="en-US" sz="1600" dirty="0" err="1"/>
              <a:t>ileri</a:t>
            </a:r>
            <a:r>
              <a:rPr lang="en-US" sz="1600" dirty="0"/>
              <a:t> </a:t>
            </a:r>
            <a:r>
              <a:rPr lang="en-US" sz="1600" dirty="0" err="1"/>
              <a:t>evre</a:t>
            </a:r>
            <a:r>
              <a:rPr lang="en-US" sz="1600" dirty="0"/>
              <a:t> KOAH </a:t>
            </a:r>
            <a:r>
              <a:rPr lang="en-US" sz="1600" dirty="0" err="1"/>
              <a:t>zemininde</a:t>
            </a:r>
            <a:r>
              <a:rPr lang="en-US" sz="1600" dirty="0"/>
              <a:t> </a:t>
            </a:r>
            <a:r>
              <a:rPr lang="en-US" sz="1600" dirty="0" err="1"/>
              <a:t>komplikasyon</a:t>
            </a:r>
            <a:r>
              <a:rPr lang="en-US" sz="1600" dirty="0"/>
              <a:t> </a:t>
            </a:r>
            <a:r>
              <a:rPr lang="en-US" sz="1600" dirty="0" err="1"/>
              <a:t>gelişmiş</a:t>
            </a:r>
            <a:r>
              <a:rPr lang="en-US" sz="1600" dirty="0"/>
              <a:t>.</a:t>
            </a:r>
            <a:endParaRPr lang="tr-TR" sz="1600" dirty="0"/>
          </a:p>
          <a:p>
            <a:pPr lvl="0"/>
            <a:r>
              <a:rPr lang="en-US" sz="1600" dirty="0" err="1"/>
              <a:t>Adım</a:t>
            </a:r>
            <a:r>
              <a:rPr lang="en-US" sz="1600" dirty="0"/>
              <a:t> 3: </a:t>
            </a:r>
            <a:r>
              <a:rPr lang="en-US" sz="1600" dirty="0" err="1"/>
              <a:t>Ekokardiyografi</a:t>
            </a:r>
            <a:r>
              <a:rPr lang="en-US" sz="1600" dirty="0"/>
              <a:t> </a:t>
            </a:r>
            <a:r>
              <a:rPr lang="en-US" sz="1600" dirty="0" err="1"/>
              <a:t>için</a:t>
            </a:r>
            <a:r>
              <a:rPr lang="en-US" sz="1600" dirty="0"/>
              <a:t> </a:t>
            </a:r>
            <a:r>
              <a:rPr lang="en-US" sz="1600" dirty="0" err="1"/>
              <a:t>kardiyolojiye</a:t>
            </a:r>
            <a:r>
              <a:rPr lang="en-US" sz="1600" dirty="0"/>
              <a:t>, USOT </a:t>
            </a:r>
            <a:r>
              <a:rPr lang="en-US" sz="1600" dirty="0" err="1"/>
              <a:t>heyet</a:t>
            </a:r>
            <a:r>
              <a:rPr lang="en-US" sz="1600" dirty="0"/>
              <a:t> </a:t>
            </a:r>
            <a:r>
              <a:rPr lang="en-US" sz="1600" dirty="0" err="1"/>
              <a:t>raporu</a:t>
            </a:r>
            <a:r>
              <a:rPr lang="en-US" sz="1600" dirty="0"/>
              <a:t> </a:t>
            </a:r>
            <a:r>
              <a:rPr lang="en-US" sz="1600" dirty="0" err="1"/>
              <a:t>için</a:t>
            </a:r>
            <a:r>
              <a:rPr lang="en-US" sz="1600" dirty="0"/>
              <a:t> </a:t>
            </a:r>
            <a:r>
              <a:rPr lang="en-US" sz="1600" dirty="0" err="1"/>
              <a:t>göğüs</a:t>
            </a:r>
            <a:r>
              <a:rPr lang="en-US" sz="1600" dirty="0"/>
              <a:t> </a:t>
            </a:r>
            <a:r>
              <a:rPr lang="en-US" sz="1600" dirty="0" err="1"/>
              <a:t>hastalıklarına</a:t>
            </a:r>
            <a:r>
              <a:rPr lang="en-US" sz="1600" dirty="0"/>
              <a:t> </a:t>
            </a:r>
            <a:r>
              <a:rPr lang="en-US" sz="1600" dirty="0" err="1"/>
              <a:t>sevk</a:t>
            </a:r>
            <a:r>
              <a:rPr lang="en-US" sz="1600" dirty="0"/>
              <a:t> et. </a:t>
            </a:r>
            <a:r>
              <a:rPr lang="en-US" sz="1600" dirty="0" err="1"/>
              <a:t>Sevk</a:t>
            </a:r>
            <a:r>
              <a:rPr lang="en-US" sz="1600" dirty="0"/>
              <a:t> </a:t>
            </a:r>
            <a:r>
              <a:rPr lang="en-US" sz="1600" dirty="0" err="1"/>
              <a:t>notunda</a:t>
            </a:r>
            <a:r>
              <a:rPr lang="en-US" sz="1600" dirty="0"/>
              <a:t> "</a:t>
            </a:r>
            <a:r>
              <a:rPr lang="en-US" sz="1600" dirty="0" err="1"/>
              <a:t>ileri</a:t>
            </a:r>
            <a:r>
              <a:rPr lang="en-US" sz="1600" dirty="0"/>
              <a:t> </a:t>
            </a:r>
            <a:r>
              <a:rPr lang="en-US" sz="1600" dirty="0" err="1"/>
              <a:t>evre</a:t>
            </a:r>
            <a:r>
              <a:rPr lang="en-US" sz="1600" dirty="0"/>
              <a:t> KOAH, </a:t>
            </a:r>
            <a:r>
              <a:rPr lang="en-US" sz="1600" dirty="0" err="1"/>
              <a:t>kor</a:t>
            </a:r>
            <a:r>
              <a:rPr lang="en-US" sz="1600" dirty="0"/>
              <a:t> </a:t>
            </a:r>
            <a:r>
              <a:rPr lang="en-US" sz="1600" dirty="0" err="1"/>
              <a:t>pulmonale</a:t>
            </a:r>
            <a:r>
              <a:rPr lang="en-US" sz="1600" dirty="0"/>
              <a:t> </a:t>
            </a:r>
            <a:r>
              <a:rPr lang="en-US" sz="1600" dirty="0" err="1"/>
              <a:t>şüphesi</a:t>
            </a:r>
            <a:r>
              <a:rPr lang="en-US" sz="1600" dirty="0"/>
              <a:t>, </a:t>
            </a:r>
            <a:r>
              <a:rPr lang="en-US" sz="1600" dirty="0" err="1"/>
              <a:t>stabil</a:t>
            </a:r>
            <a:r>
              <a:rPr lang="en-US" sz="1600" dirty="0"/>
              <a:t> </a:t>
            </a:r>
            <a:r>
              <a:rPr lang="en-US" sz="1600" dirty="0" err="1"/>
              <a:t>dönemde</a:t>
            </a:r>
            <a:r>
              <a:rPr lang="en-US" sz="1600" dirty="0"/>
              <a:t> </a:t>
            </a:r>
            <a:r>
              <a:rPr lang="en-US" sz="1600" dirty="0" err="1"/>
              <a:t>SpO</a:t>
            </a:r>
            <a:r>
              <a:rPr lang="en-US" sz="1600" dirty="0"/>
              <a:t>₂ %86, USOT </a:t>
            </a:r>
            <a:r>
              <a:rPr lang="en-US" sz="1600" dirty="0" err="1"/>
              <a:t>endikasyon</a:t>
            </a:r>
            <a:r>
              <a:rPr lang="en-US" sz="1600" dirty="0"/>
              <a:t> </a:t>
            </a:r>
            <a:r>
              <a:rPr lang="en-US" sz="1600" dirty="0" err="1"/>
              <a:t>değerlendirmesi</a:t>
            </a:r>
            <a:r>
              <a:rPr lang="en-US" sz="1600" dirty="0"/>
              <a:t> </a:t>
            </a:r>
            <a:r>
              <a:rPr lang="en-US" sz="1600" dirty="0" err="1"/>
              <a:t>rica</a:t>
            </a:r>
            <a:r>
              <a:rPr lang="en-US" sz="1600" dirty="0"/>
              <a:t> </a:t>
            </a:r>
            <a:r>
              <a:rPr lang="en-US" sz="1600" dirty="0" err="1"/>
              <a:t>olunur</a:t>
            </a:r>
            <a:r>
              <a:rPr lang="en-US" sz="1600" dirty="0"/>
              <a:t>" </a:t>
            </a:r>
            <a:r>
              <a:rPr lang="en-US" sz="1600" dirty="0" err="1"/>
              <a:t>yaz</a:t>
            </a:r>
            <a:r>
              <a:rPr lang="en-US" sz="1600" dirty="0"/>
              <a:t>.</a:t>
            </a:r>
            <a:endParaRPr lang="tr-TR" sz="1600" dirty="0"/>
          </a:p>
          <a:p>
            <a:endParaRPr lang="tr-TR"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2594573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sz="2200" dirty="0" err="1"/>
              <a:t>Adım</a:t>
            </a:r>
            <a:r>
              <a:rPr lang="en-US" sz="2200" dirty="0"/>
              <a:t> 4: USOT </a:t>
            </a:r>
            <a:r>
              <a:rPr lang="en-US" sz="2200" dirty="0" err="1"/>
              <a:t>endikasyonu</a:t>
            </a:r>
            <a:r>
              <a:rPr lang="en-US" sz="2200" dirty="0"/>
              <a:t> </a:t>
            </a:r>
            <a:r>
              <a:rPr lang="en-US" sz="2200" dirty="0" err="1"/>
              <a:t>var</a:t>
            </a:r>
            <a:r>
              <a:rPr lang="en-US" sz="2200" dirty="0"/>
              <a:t> </a:t>
            </a:r>
            <a:r>
              <a:rPr lang="en-US" sz="2200" dirty="0" err="1"/>
              <a:t>mı</a:t>
            </a:r>
            <a:r>
              <a:rPr lang="en-US" sz="2200" dirty="0"/>
              <a:t>? — </a:t>
            </a:r>
            <a:r>
              <a:rPr lang="en-US" sz="2200" dirty="0" err="1"/>
              <a:t>İstirahatte</a:t>
            </a:r>
            <a:r>
              <a:rPr lang="en-US" sz="2200" dirty="0"/>
              <a:t> </a:t>
            </a:r>
            <a:r>
              <a:rPr lang="en-US" sz="2200" dirty="0" err="1"/>
              <a:t>stabil</a:t>
            </a:r>
            <a:r>
              <a:rPr lang="en-US" sz="2200" dirty="0"/>
              <a:t> </a:t>
            </a:r>
            <a:r>
              <a:rPr lang="en-US" sz="2200" dirty="0" err="1"/>
              <a:t>dönemde</a:t>
            </a:r>
            <a:r>
              <a:rPr lang="en-US" sz="2200" dirty="0"/>
              <a:t> </a:t>
            </a:r>
            <a:r>
              <a:rPr lang="en-US" sz="2200" dirty="0" err="1"/>
              <a:t>SpO</a:t>
            </a:r>
            <a:r>
              <a:rPr lang="en-US" sz="2200" dirty="0"/>
              <a:t>₂ ≤ %88 (</a:t>
            </a:r>
            <a:r>
              <a:rPr lang="en-US" sz="2200" dirty="0" err="1"/>
              <a:t>veya</a:t>
            </a:r>
            <a:r>
              <a:rPr lang="en-US" sz="2200" dirty="0"/>
              <a:t> </a:t>
            </a:r>
            <a:r>
              <a:rPr lang="en-US" sz="2200" dirty="0" err="1"/>
              <a:t>PaO</a:t>
            </a:r>
            <a:r>
              <a:rPr lang="en-US" sz="2200" dirty="0"/>
              <a:t>₂ ≤ 55 mmHg) → İlk </a:t>
            </a:r>
            <a:r>
              <a:rPr lang="en-US" sz="2200" dirty="0" err="1"/>
              <a:t>kriter</a:t>
            </a:r>
            <a:r>
              <a:rPr lang="en-US" sz="2200" dirty="0"/>
              <a:t> </a:t>
            </a:r>
            <a:r>
              <a:rPr lang="en-US" sz="2200" dirty="0" err="1"/>
              <a:t>sağlandı</a:t>
            </a:r>
            <a:r>
              <a:rPr lang="en-US" sz="2200" dirty="0"/>
              <a:t>. </a:t>
            </a:r>
            <a:r>
              <a:rPr lang="en-US" sz="2200" dirty="0" err="1"/>
              <a:t>Ek</a:t>
            </a:r>
            <a:r>
              <a:rPr lang="en-US" sz="2200" dirty="0"/>
              <a:t> </a:t>
            </a:r>
            <a:r>
              <a:rPr lang="en-US" sz="2200" dirty="0" err="1"/>
              <a:t>olarak</a:t>
            </a:r>
            <a:r>
              <a:rPr lang="en-US" sz="2200" dirty="0"/>
              <a:t> </a:t>
            </a:r>
            <a:r>
              <a:rPr lang="en-US" sz="2200" dirty="0" err="1"/>
              <a:t>kor</a:t>
            </a:r>
            <a:r>
              <a:rPr lang="en-US" sz="2200" dirty="0"/>
              <a:t> </a:t>
            </a:r>
            <a:r>
              <a:rPr lang="en-US" sz="2200" dirty="0" err="1"/>
              <a:t>pulmonale</a:t>
            </a:r>
            <a:r>
              <a:rPr lang="en-US" sz="2200" dirty="0"/>
              <a:t> </a:t>
            </a:r>
            <a:r>
              <a:rPr lang="en-US" sz="2200" dirty="0" err="1"/>
              <a:t>ve</a:t>
            </a:r>
            <a:r>
              <a:rPr lang="en-US" sz="2200" dirty="0"/>
              <a:t> </a:t>
            </a:r>
            <a:r>
              <a:rPr lang="en-US" sz="2200" dirty="0" err="1"/>
              <a:t>sağ</a:t>
            </a:r>
            <a:r>
              <a:rPr lang="en-US" sz="2200" dirty="0"/>
              <a:t> KY </a:t>
            </a:r>
            <a:r>
              <a:rPr lang="en-US" sz="2200" dirty="0" err="1"/>
              <a:t>var</a:t>
            </a:r>
            <a:r>
              <a:rPr lang="en-US" sz="2200" dirty="0"/>
              <a:t> → </a:t>
            </a:r>
            <a:r>
              <a:rPr lang="en-US" sz="2200" dirty="0" err="1"/>
              <a:t>ikinci</a:t>
            </a:r>
            <a:r>
              <a:rPr lang="en-US" sz="2200" dirty="0"/>
              <a:t> </a:t>
            </a:r>
            <a:r>
              <a:rPr lang="en-US" sz="2200" dirty="0" err="1"/>
              <a:t>kriter</a:t>
            </a:r>
            <a:r>
              <a:rPr lang="en-US" sz="2200" dirty="0"/>
              <a:t> de </a:t>
            </a:r>
            <a:r>
              <a:rPr lang="en-US" sz="2200" dirty="0" err="1"/>
              <a:t>sağlandı</a:t>
            </a:r>
            <a:r>
              <a:rPr lang="en-US" sz="2200" dirty="0"/>
              <a:t>.</a:t>
            </a:r>
            <a:endParaRPr lang="tr-TR" sz="2200" dirty="0"/>
          </a:p>
          <a:p>
            <a:pPr lvl="0"/>
            <a:r>
              <a:rPr lang="en-US" sz="2200" dirty="0" err="1"/>
              <a:t>Adım</a:t>
            </a:r>
            <a:r>
              <a:rPr lang="en-US" sz="2200" dirty="0"/>
              <a:t> 5: </a:t>
            </a:r>
            <a:r>
              <a:rPr lang="en-US" sz="2200" dirty="0" err="1"/>
              <a:t>Heyet</a:t>
            </a:r>
            <a:r>
              <a:rPr lang="en-US" sz="2200" dirty="0"/>
              <a:t> </a:t>
            </a:r>
            <a:r>
              <a:rPr lang="en-US" sz="2200" dirty="0" err="1"/>
              <a:t>raporu</a:t>
            </a:r>
            <a:r>
              <a:rPr lang="en-US" sz="2200" dirty="0"/>
              <a:t> </a:t>
            </a:r>
            <a:r>
              <a:rPr lang="en-US" sz="2200" dirty="0" err="1"/>
              <a:t>alındıktan</a:t>
            </a:r>
            <a:r>
              <a:rPr lang="en-US" sz="2200" dirty="0"/>
              <a:t> </a:t>
            </a:r>
            <a:r>
              <a:rPr lang="en-US" sz="2200" dirty="0" err="1"/>
              <a:t>sonra</a:t>
            </a:r>
            <a:r>
              <a:rPr lang="en-US" sz="2200" dirty="0"/>
              <a:t> USOT </a:t>
            </a:r>
            <a:r>
              <a:rPr lang="en-US" sz="2200" dirty="0" err="1"/>
              <a:t>planla</a:t>
            </a:r>
            <a:r>
              <a:rPr lang="en-US" sz="2200" dirty="0"/>
              <a:t> — </a:t>
            </a:r>
            <a:r>
              <a:rPr lang="en-US" sz="2200" dirty="0" err="1"/>
              <a:t>Günde</a:t>
            </a:r>
            <a:r>
              <a:rPr lang="en-US" sz="2200" dirty="0"/>
              <a:t> ≥15 </a:t>
            </a:r>
            <a:r>
              <a:rPr lang="en-US" sz="2200" dirty="0" err="1"/>
              <a:t>saat</a:t>
            </a:r>
            <a:r>
              <a:rPr lang="en-US" sz="2200" dirty="0"/>
              <a:t>, </a:t>
            </a:r>
            <a:r>
              <a:rPr lang="en-US" sz="2200" dirty="0" err="1"/>
              <a:t>tercihen</a:t>
            </a:r>
            <a:r>
              <a:rPr lang="en-US" sz="2200" dirty="0"/>
              <a:t> 18-24 </a:t>
            </a:r>
            <a:r>
              <a:rPr lang="en-US" sz="2200" dirty="0" err="1"/>
              <a:t>saat</a:t>
            </a:r>
            <a:r>
              <a:rPr lang="en-US" sz="2200" dirty="0"/>
              <a:t>. </a:t>
            </a:r>
            <a:r>
              <a:rPr lang="en-US" sz="2200" dirty="0" err="1"/>
              <a:t>Hedef</a:t>
            </a:r>
            <a:r>
              <a:rPr lang="en-US" sz="2200" dirty="0"/>
              <a:t> </a:t>
            </a:r>
            <a:r>
              <a:rPr lang="en-US" sz="2200" dirty="0" err="1"/>
              <a:t>PaO</a:t>
            </a:r>
            <a:r>
              <a:rPr lang="en-US" sz="2200" dirty="0"/>
              <a:t>₂ &gt; 60 mmHg </a:t>
            </a:r>
            <a:r>
              <a:rPr lang="en-US" sz="2200" dirty="0" err="1"/>
              <a:t>veya</a:t>
            </a:r>
            <a:r>
              <a:rPr lang="en-US" sz="2200" dirty="0"/>
              <a:t> </a:t>
            </a:r>
            <a:r>
              <a:rPr lang="en-US" sz="2200" dirty="0" err="1"/>
              <a:t>SpO</a:t>
            </a:r>
            <a:r>
              <a:rPr lang="en-US" sz="2200" dirty="0"/>
              <a:t>₂ &gt; %90.</a:t>
            </a:r>
            <a:endParaRPr lang="tr-TR" sz="2200" dirty="0"/>
          </a:p>
          <a:p>
            <a:pPr lvl="0"/>
            <a:r>
              <a:rPr lang="en-US" sz="2200" dirty="0" err="1"/>
              <a:t>Adım</a:t>
            </a:r>
            <a:r>
              <a:rPr lang="en-US" sz="2200" dirty="0"/>
              <a:t> 6: </a:t>
            </a:r>
            <a:r>
              <a:rPr lang="en-US" sz="2200" dirty="0" err="1"/>
              <a:t>ASM'de</a:t>
            </a:r>
            <a:r>
              <a:rPr lang="en-US" sz="2200" dirty="0"/>
              <a:t> </a:t>
            </a:r>
            <a:r>
              <a:rPr lang="en-US" sz="2200" dirty="0" err="1"/>
              <a:t>yapılacak</a:t>
            </a:r>
            <a:r>
              <a:rPr lang="en-US" sz="2200" dirty="0"/>
              <a:t> </a:t>
            </a:r>
            <a:r>
              <a:rPr lang="en-US" sz="2200" dirty="0" err="1"/>
              <a:t>takip</a:t>
            </a:r>
            <a:r>
              <a:rPr lang="en-US" sz="2200" dirty="0"/>
              <a:t>: İnhaler </a:t>
            </a:r>
            <a:r>
              <a:rPr lang="en-US" sz="2200" dirty="0" err="1"/>
              <a:t>tekniği</a:t>
            </a:r>
            <a:r>
              <a:rPr lang="en-US" sz="2200" dirty="0"/>
              <a:t> </a:t>
            </a:r>
            <a:r>
              <a:rPr lang="en-US" sz="2200" dirty="0" err="1"/>
              <a:t>yeniden</a:t>
            </a:r>
            <a:r>
              <a:rPr lang="en-US" sz="2200" dirty="0"/>
              <a:t> </a:t>
            </a:r>
            <a:r>
              <a:rPr lang="en-US" sz="2200" dirty="0" err="1"/>
              <a:t>eğitim</a:t>
            </a:r>
            <a:r>
              <a:rPr lang="en-US" sz="2200" dirty="0"/>
              <a:t>, </a:t>
            </a:r>
            <a:r>
              <a:rPr lang="en-US" sz="2200" dirty="0" err="1"/>
              <a:t>ödem</a:t>
            </a:r>
            <a:r>
              <a:rPr lang="en-US" sz="2200" dirty="0"/>
              <a:t> </a:t>
            </a:r>
            <a:r>
              <a:rPr lang="en-US" sz="2200" dirty="0" err="1"/>
              <a:t>için</a:t>
            </a:r>
            <a:r>
              <a:rPr lang="en-US" sz="2200" dirty="0"/>
              <a:t> </a:t>
            </a:r>
            <a:r>
              <a:rPr lang="en-US" sz="2200" dirty="0" err="1"/>
              <a:t>diüretik</a:t>
            </a:r>
            <a:r>
              <a:rPr lang="en-US" sz="2200" dirty="0"/>
              <a:t> (</a:t>
            </a:r>
            <a:r>
              <a:rPr lang="en-US" sz="2200" dirty="0" err="1"/>
              <a:t>furosemid</a:t>
            </a:r>
            <a:r>
              <a:rPr lang="en-US" sz="2200" dirty="0"/>
              <a:t> 40 mg/</a:t>
            </a:r>
            <a:r>
              <a:rPr lang="en-US" sz="2200" dirty="0" err="1"/>
              <a:t>gün</a:t>
            </a:r>
            <a:r>
              <a:rPr lang="en-US" sz="2200" dirty="0"/>
              <a:t>) </a:t>
            </a:r>
            <a:r>
              <a:rPr lang="en-US" sz="2200" dirty="0" err="1"/>
              <a:t>ile</a:t>
            </a:r>
            <a:r>
              <a:rPr lang="en-US" sz="2200" dirty="0"/>
              <a:t> </a:t>
            </a:r>
            <a:r>
              <a:rPr lang="en-US" sz="2200" dirty="0" err="1"/>
              <a:t>düzenli</a:t>
            </a:r>
            <a:r>
              <a:rPr lang="en-US" sz="2200" dirty="0"/>
              <a:t> </a:t>
            </a:r>
            <a:r>
              <a:rPr lang="en-US" sz="2200" dirty="0" err="1"/>
              <a:t>izlem</a:t>
            </a:r>
            <a:r>
              <a:rPr lang="en-US" sz="2200" dirty="0"/>
              <a:t> (kilo, </a:t>
            </a:r>
            <a:r>
              <a:rPr lang="en-US" sz="2200" dirty="0" err="1"/>
              <a:t>elektrolit</a:t>
            </a:r>
            <a:r>
              <a:rPr lang="en-US" sz="2200" dirty="0"/>
              <a:t>, </a:t>
            </a:r>
            <a:r>
              <a:rPr lang="en-US" sz="2200" dirty="0" err="1"/>
              <a:t>böbrek</a:t>
            </a:r>
            <a:r>
              <a:rPr lang="en-US" sz="2200" dirty="0"/>
              <a:t> </a:t>
            </a:r>
            <a:r>
              <a:rPr lang="en-US" sz="2200" dirty="0" err="1"/>
              <a:t>fonksiyonları</a:t>
            </a:r>
            <a:r>
              <a:rPr lang="en-US" sz="2200" dirty="0"/>
              <a:t>), </a:t>
            </a:r>
            <a:r>
              <a:rPr lang="en-US" sz="2200" dirty="0" err="1"/>
              <a:t>aşılama</a:t>
            </a:r>
            <a:r>
              <a:rPr lang="en-US" sz="2200" dirty="0"/>
              <a:t>, </a:t>
            </a:r>
            <a:r>
              <a:rPr lang="en-US" sz="2200" dirty="0" err="1"/>
              <a:t>pulmoner</a:t>
            </a:r>
            <a:r>
              <a:rPr lang="en-US" sz="2200" dirty="0"/>
              <a:t> </a:t>
            </a:r>
            <a:r>
              <a:rPr lang="en-US" sz="2200" dirty="0" err="1"/>
              <a:t>rehabilitasyon</a:t>
            </a:r>
            <a:r>
              <a:rPr lang="en-US" sz="2200" dirty="0"/>
              <a:t> </a:t>
            </a:r>
            <a:r>
              <a:rPr lang="en-US" sz="2200" dirty="0" err="1"/>
              <a:t>yönlendirmesi</a:t>
            </a:r>
            <a:r>
              <a:rPr lang="en-US" sz="2200" dirty="0"/>
              <a:t>, </a:t>
            </a:r>
            <a:r>
              <a:rPr lang="en-US" sz="2200" dirty="0" err="1"/>
              <a:t>palyatif</a:t>
            </a:r>
            <a:r>
              <a:rPr lang="en-US" sz="2200" dirty="0"/>
              <a:t> </a:t>
            </a:r>
            <a:r>
              <a:rPr lang="en-US" sz="2200" dirty="0" err="1"/>
              <a:t>bakım</a:t>
            </a:r>
            <a:r>
              <a:rPr lang="en-US" sz="2200" dirty="0"/>
              <a:t> </a:t>
            </a:r>
            <a:r>
              <a:rPr lang="en-US" sz="2200" dirty="0" err="1"/>
              <a:t>hedeflerinin</a:t>
            </a:r>
            <a:r>
              <a:rPr lang="en-US" sz="2200" dirty="0"/>
              <a:t> </a:t>
            </a:r>
            <a:r>
              <a:rPr lang="en-US" sz="2200" dirty="0" err="1"/>
              <a:t>aileyle</a:t>
            </a:r>
            <a:r>
              <a:rPr lang="en-US" sz="2200" dirty="0"/>
              <a:t> </a:t>
            </a:r>
            <a:r>
              <a:rPr lang="en-US" sz="2200" dirty="0" err="1"/>
              <a:t>konuşulması</a:t>
            </a:r>
            <a:r>
              <a:rPr lang="en-US" sz="2200" dirty="0"/>
              <a:t>.</a:t>
            </a:r>
            <a:endParaRPr lang="tr-TR" sz="2200" dirty="0"/>
          </a:p>
          <a:p>
            <a:endParaRPr lang="tr-TR" dirty="0"/>
          </a:p>
        </p:txBody>
      </p:sp>
      <p:sp>
        <p:nvSpPr>
          <p:cNvPr id="3" name="Footer Placeholder 2"/>
          <p:cNvSpPr>
            <a:spLocks noGrp="1"/>
          </p:cNvSpPr>
          <p:nvPr>
            <p:ph type="ftr" sz="quarter" idx="11"/>
          </p:nvPr>
        </p:nvSpPr>
        <p:spPr/>
        <p:txBody>
          <a:bodyPr/>
          <a:lstStyle/>
          <a:p>
            <a:endParaRPr lang="tr-TR"/>
          </a:p>
        </p:txBody>
      </p:sp>
      <p:sp>
        <p:nvSpPr>
          <p:cNvPr id="4" name="Title 3"/>
          <p:cNvSpPr>
            <a:spLocks noGrp="1"/>
          </p:cNvSpPr>
          <p:nvPr>
            <p:ph type="title"/>
          </p:nvPr>
        </p:nvSpPr>
        <p:spPr/>
        <p:txBody>
          <a:bodyPr/>
          <a:lstStyle/>
          <a:p>
            <a:endParaRPr lang="tr-TR"/>
          </a:p>
        </p:txBody>
      </p:sp>
    </p:spTree>
    <p:extLst>
      <p:ext uri="{BB962C8B-B14F-4D97-AF65-F5344CB8AC3E}">
        <p14:creationId xmlns:p14="http://schemas.microsoft.com/office/powerpoint/2010/main" val="25683703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b="1" dirty="0" err="1"/>
              <a:t>Tanı</a:t>
            </a:r>
            <a:r>
              <a:rPr lang="en-US" sz="2000" b="1" dirty="0"/>
              <a:t>: </a:t>
            </a:r>
            <a:r>
              <a:rPr lang="en-US" sz="2000" b="1" dirty="0" err="1"/>
              <a:t>Çok</a:t>
            </a:r>
            <a:r>
              <a:rPr lang="en-US" sz="2000" b="1" dirty="0"/>
              <a:t> </a:t>
            </a:r>
            <a:r>
              <a:rPr lang="en-US" sz="2000" b="1" dirty="0" err="1"/>
              <a:t>ağır</a:t>
            </a:r>
            <a:r>
              <a:rPr lang="en-US" sz="2000" b="1" dirty="0"/>
              <a:t> KOAH (GOLD 4), </a:t>
            </a:r>
            <a:r>
              <a:rPr lang="en-US" sz="2000" b="1" dirty="0" err="1"/>
              <a:t>kor</a:t>
            </a:r>
            <a:r>
              <a:rPr lang="en-US" sz="2000" b="1" dirty="0"/>
              <a:t> </a:t>
            </a:r>
            <a:r>
              <a:rPr lang="en-US" sz="2000" b="1" dirty="0" err="1"/>
              <a:t>pulmonale</a:t>
            </a:r>
            <a:r>
              <a:rPr lang="en-US" sz="2000" b="1" dirty="0"/>
              <a:t>, </a:t>
            </a:r>
            <a:r>
              <a:rPr lang="en-US" sz="2000" b="1" dirty="0" err="1"/>
              <a:t>kronik</a:t>
            </a:r>
            <a:r>
              <a:rPr lang="en-US" sz="2000" b="1" dirty="0"/>
              <a:t> </a:t>
            </a:r>
            <a:r>
              <a:rPr lang="en-US" sz="2000" b="1" dirty="0" err="1"/>
              <a:t>solunum</a:t>
            </a:r>
            <a:r>
              <a:rPr lang="en-US" sz="2000" b="1" dirty="0"/>
              <a:t> </a:t>
            </a:r>
            <a:r>
              <a:rPr lang="en-US" sz="2000" b="1" dirty="0" err="1"/>
              <a:t>yetmezliği</a:t>
            </a:r>
            <a:endParaRPr lang="tr-TR" sz="2000" dirty="0"/>
          </a:p>
          <a:p>
            <a:r>
              <a:rPr lang="en-US" sz="2000" dirty="0"/>
              <a:t> </a:t>
            </a:r>
            <a:endParaRPr lang="tr-TR" sz="2000" dirty="0"/>
          </a:p>
          <a:p>
            <a:r>
              <a:rPr lang="en-US" sz="2000" b="1" dirty="0"/>
              <a:t>Plan:</a:t>
            </a:r>
            <a:endParaRPr lang="tr-TR" sz="2000" dirty="0"/>
          </a:p>
          <a:p>
            <a:pPr lvl="0"/>
            <a:r>
              <a:rPr lang="en-US" sz="2000" dirty="0" err="1"/>
              <a:t>Uzun</a:t>
            </a:r>
            <a:r>
              <a:rPr lang="en-US" sz="2000" dirty="0"/>
              <a:t> </a:t>
            </a:r>
            <a:r>
              <a:rPr lang="en-US" sz="2000" dirty="0" err="1"/>
              <a:t>süreli</a:t>
            </a:r>
            <a:r>
              <a:rPr lang="en-US" sz="2000" dirty="0"/>
              <a:t> </a:t>
            </a:r>
            <a:r>
              <a:rPr lang="en-US" sz="2000" dirty="0" err="1"/>
              <a:t>oksijen</a:t>
            </a:r>
            <a:r>
              <a:rPr lang="en-US" sz="2000" dirty="0"/>
              <a:t> </a:t>
            </a:r>
            <a:r>
              <a:rPr lang="en-US" sz="2000" dirty="0" err="1"/>
              <a:t>tedavisi</a:t>
            </a:r>
            <a:r>
              <a:rPr lang="en-US" sz="2000" dirty="0"/>
              <a:t> (USOT) — </a:t>
            </a:r>
            <a:r>
              <a:rPr lang="en-US" sz="2000" dirty="0" err="1"/>
              <a:t>Heyet</a:t>
            </a:r>
            <a:r>
              <a:rPr lang="en-US" sz="2000" dirty="0"/>
              <a:t> </a:t>
            </a:r>
            <a:r>
              <a:rPr lang="en-US" sz="2000" dirty="0" err="1"/>
              <a:t>raporu</a:t>
            </a:r>
            <a:r>
              <a:rPr lang="en-US" sz="2000" dirty="0"/>
              <a:t> </a:t>
            </a:r>
            <a:r>
              <a:rPr lang="en-US" sz="2000" dirty="0" err="1"/>
              <a:t>için</a:t>
            </a:r>
            <a:r>
              <a:rPr lang="en-US" sz="2000" dirty="0"/>
              <a:t> </a:t>
            </a:r>
            <a:r>
              <a:rPr lang="en-US" sz="2000" dirty="0" err="1"/>
              <a:t>sevk</a:t>
            </a:r>
            <a:r>
              <a:rPr lang="en-US" sz="2000" dirty="0"/>
              <a:t>; </a:t>
            </a:r>
            <a:r>
              <a:rPr lang="en-US" sz="2000" dirty="0" err="1"/>
              <a:t>günde</a:t>
            </a:r>
            <a:r>
              <a:rPr lang="en-US" sz="2000" dirty="0"/>
              <a:t> ≥15 </a:t>
            </a:r>
            <a:r>
              <a:rPr lang="en-US" sz="2000" dirty="0" err="1"/>
              <a:t>saat</a:t>
            </a:r>
            <a:r>
              <a:rPr lang="en-US" sz="2000" dirty="0"/>
              <a:t>, </a:t>
            </a:r>
            <a:r>
              <a:rPr lang="en-US" sz="2000" dirty="0" err="1"/>
              <a:t>oksijen</a:t>
            </a:r>
            <a:r>
              <a:rPr lang="en-US" sz="2000" dirty="0"/>
              <a:t> </a:t>
            </a:r>
            <a:r>
              <a:rPr lang="en-US" sz="2000" dirty="0" err="1"/>
              <a:t>konsantratörü</a:t>
            </a:r>
            <a:r>
              <a:rPr lang="en-US" sz="2000" dirty="0"/>
              <a:t> </a:t>
            </a:r>
            <a:r>
              <a:rPr lang="en-US" sz="2000" dirty="0" err="1"/>
              <a:t>ile</a:t>
            </a:r>
            <a:r>
              <a:rPr lang="en-US" sz="2000" dirty="0"/>
              <a:t>.</a:t>
            </a:r>
            <a:endParaRPr lang="tr-TR" sz="2000" dirty="0"/>
          </a:p>
          <a:p>
            <a:pPr lvl="0"/>
            <a:r>
              <a:rPr lang="en-US" sz="2000" dirty="0" err="1"/>
              <a:t>Mevcut</a:t>
            </a:r>
            <a:r>
              <a:rPr lang="en-US" sz="2000" dirty="0"/>
              <a:t> </a:t>
            </a:r>
            <a:r>
              <a:rPr lang="en-US" sz="2000" dirty="0" err="1"/>
              <a:t>üçlü</a:t>
            </a:r>
            <a:r>
              <a:rPr lang="en-US" sz="2000" dirty="0"/>
              <a:t> inhaler </a:t>
            </a:r>
            <a:r>
              <a:rPr lang="en-US" sz="2000" dirty="0" err="1"/>
              <a:t>tedavisini</a:t>
            </a:r>
            <a:r>
              <a:rPr lang="en-US" sz="2000" dirty="0"/>
              <a:t> </a:t>
            </a:r>
            <a:r>
              <a:rPr lang="en-US" sz="2000" dirty="0" err="1"/>
              <a:t>sürdür</a:t>
            </a:r>
            <a:r>
              <a:rPr lang="en-US" sz="2000" dirty="0"/>
              <a:t>; inhaler </a:t>
            </a:r>
            <a:r>
              <a:rPr lang="en-US" sz="2000" dirty="0" err="1"/>
              <a:t>teknik</a:t>
            </a:r>
            <a:r>
              <a:rPr lang="en-US" sz="2000" dirty="0"/>
              <a:t> </a:t>
            </a:r>
            <a:r>
              <a:rPr lang="en-US" sz="2000" dirty="0" err="1"/>
              <a:t>kontrolü</a:t>
            </a:r>
            <a:r>
              <a:rPr lang="en-US" sz="2000" dirty="0"/>
              <a:t> </a:t>
            </a:r>
            <a:r>
              <a:rPr lang="en-US" sz="2000" dirty="0" err="1"/>
              <a:t>ve</a:t>
            </a:r>
            <a:r>
              <a:rPr lang="en-US" sz="2000" dirty="0"/>
              <a:t> </a:t>
            </a:r>
            <a:r>
              <a:rPr lang="en-US" sz="2000" dirty="0" err="1"/>
              <a:t>uyum</a:t>
            </a:r>
            <a:r>
              <a:rPr lang="en-US" sz="2000" dirty="0"/>
              <a:t> </a:t>
            </a:r>
            <a:r>
              <a:rPr lang="en-US" sz="2000" dirty="0" err="1"/>
              <a:t>kontrol</a:t>
            </a:r>
            <a:r>
              <a:rPr lang="en-US" sz="2000" dirty="0"/>
              <a:t>.</a:t>
            </a:r>
            <a:endParaRPr lang="tr-TR" sz="2000" dirty="0"/>
          </a:p>
          <a:p>
            <a:pPr lvl="0"/>
            <a:r>
              <a:rPr lang="en-US" sz="2000" dirty="0" err="1"/>
              <a:t>Furosemid</a:t>
            </a:r>
            <a:r>
              <a:rPr lang="en-US" sz="2000" dirty="0"/>
              <a:t> 40 mg/</a:t>
            </a:r>
            <a:r>
              <a:rPr lang="en-US" sz="2000" dirty="0" err="1"/>
              <a:t>gün</a:t>
            </a:r>
            <a:r>
              <a:rPr lang="en-US" sz="2000" dirty="0"/>
              <a:t> (</a:t>
            </a:r>
            <a:r>
              <a:rPr lang="en-US" sz="2000" dirty="0" err="1"/>
              <a:t>volüm</a:t>
            </a:r>
            <a:r>
              <a:rPr lang="en-US" sz="2000" dirty="0"/>
              <a:t> </a:t>
            </a:r>
            <a:r>
              <a:rPr lang="en-US" sz="2000" dirty="0" err="1"/>
              <a:t>yükü</a:t>
            </a:r>
            <a:r>
              <a:rPr lang="en-US" sz="2000" dirty="0"/>
              <a:t> </a:t>
            </a:r>
            <a:r>
              <a:rPr lang="en-US" sz="2000" dirty="0" err="1"/>
              <a:t>için</a:t>
            </a:r>
            <a:r>
              <a:rPr lang="en-US" sz="2000" dirty="0"/>
              <a:t>); </a:t>
            </a:r>
            <a:r>
              <a:rPr lang="en-US" sz="2000" dirty="0" err="1"/>
              <a:t>elektrolit</a:t>
            </a:r>
            <a:r>
              <a:rPr lang="en-US" sz="2000" dirty="0"/>
              <a:t> </a:t>
            </a:r>
            <a:r>
              <a:rPr lang="en-US" sz="2000" dirty="0" err="1"/>
              <a:t>ve</a:t>
            </a:r>
            <a:r>
              <a:rPr lang="en-US" sz="2000" dirty="0"/>
              <a:t> </a:t>
            </a:r>
            <a:r>
              <a:rPr lang="en-US" sz="2000" dirty="0" err="1"/>
              <a:t>böbrek</a:t>
            </a:r>
            <a:r>
              <a:rPr lang="en-US" sz="2000" dirty="0"/>
              <a:t> </a:t>
            </a:r>
            <a:r>
              <a:rPr lang="en-US" sz="2000" dirty="0" err="1"/>
              <a:t>fonksiyonları</a:t>
            </a:r>
            <a:r>
              <a:rPr lang="en-US" sz="2000" dirty="0"/>
              <a:t> </a:t>
            </a:r>
            <a:r>
              <a:rPr lang="en-US" sz="2000" dirty="0" err="1"/>
              <a:t>izlem</a:t>
            </a:r>
            <a:r>
              <a:rPr lang="en-US" sz="2000" dirty="0" smtClean="0"/>
              <a:t>.</a:t>
            </a:r>
            <a:endParaRPr lang="tr-TR" sz="2000"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3570339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000" dirty="0" err="1"/>
              <a:t>Düşük</a:t>
            </a:r>
            <a:r>
              <a:rPr lang="en-US" sz="2000" dirty="0"/>
              <a:t> </a:t>
            </a:r>
            <a:r>
              <a:rPr lang="en-US" sz="2000" dirty="0" err="1"/>
              <a:t>doz</a:t>
            </a:r>
            <a:r>
              <a:rPr lang="en-US" sz="2000" dirty="0"/>
              <a:t> aspirin: KAH </a:t>
            </a:r>
            <a:r>
              <a:rPr lang="en-US" sz="2000" dirty="0" err="1"/>
              <a:t>öyküsü</a:t>
            </a:r>
            <a:r>
              <a:rPr lang="en-US" sz="2000" dirty="0"/>
              <a:t> </a:t>
            </a:r>
            <a:r>
              <a:rPr lang="en-US" sz="2000" dirty="0" err="1"/>
              <a:t>yok</a:t>
            </a:r>
            <a:r>
              <a:rPr lang="en-US" sz="2000" dirty="0"/>
              <a:t>, primer </a:t>
            </a:r>
            <a:r>
              <a:rPr lang="en-US" sz="2000" dirty="0" err="1"/>
              <a:t>korunmada</a:t>
            </a:r>
            <a:r>
              <a:rPr lang="en-US" sz="2000" dirty="0"/>
              <a:t> </a:t>
            </a:r>
            <a:r>
              <a:rPr lang="en-US" sz="2000" dirty="0" err="1"/>
              <a:t>rutin</a:t>
            </a:r>
            <a:r>
              <a:rPr lang="en-US" sz="2000" dirty="0"/>
              <a:t> </a:t>
            </a:r>
            <a:r>
              <a:rPr lang="en-US" sz="2000" dirty="0" err="1"/>
              <a:t>değil</a:t>
            </a:r>
            <a:r>
              <a:rPr lang="en-US" sz="2000" dirty="0"/>
              <a:t> — </a:t>
            </a:r>
            <a:r>
              <a:rPr lang="en-US" sz="2000" dirty="0" err="1"/>
              <a:t>bireyselleştir</a:t>
            </a:r>
            <a:r>
              <a:rPr lang="en-US" sz="2000" dirty="0"/>
              <a:t>.</a:t>
            </a:r>
            <a:endParaRPr lang="tr-TR" sz="2000" dirty="0"/>
          </a:p>
          <a:p>
            <a:pPr lvl="0"/>
            <a:r>
              <a:rPr lang="en-US" sz="2000" dirty="0" err="1"/>
              <a:t>Pulmoner</a:t>
            </a:r>
            <a:r>
              <a:rPr lang="en-US" sz="2000" dirty="0"/>
              <a:t> </a:t>
            </a:r>
            <a:r>
              <a:rPr lang="en-US" sz="2000" dirty="0" err="1"/>
              <a:t>rehabilitasyon</a:t>
            </a:r>
            <a:r>
              <a:rPr lang="en-US" sz="2000" dirty="0"/>
              <a:t>, </a:t>
            </a:r>
            <a:r>
              <a:rPr lang="en-US" sz="2000" dirty="0" err="1"/>
              <a:t>kalp</a:t>
            </a:r>
            <a:r>
              <a:rPr lang="en-US" sz="2000" dirty="0"/>
              <a:t> </a:t>
            </a:r>
            <a:r>
              <a:rPr lang="en-US" sz="2000" dirty="0" err="1"/>
              <a:t>yetmezliği</a:t>
            </a:r>
            <a:r>
              <a:rPr lang="en-US" sz="2000" dirty="0"/>
              <a:t> </a:t>
            </a:r>
            <a:r>
              <a:rPr lang="en-US" sz="2000" dirty="0" err="1"/>
              <a:t>multidisipliner</a:t>
            </a:r>
            <a:r>
              <a:rPr lang="en-US" sz="2000" dirty="0"/>
              <a:t> </a:t>
            </a:r>
            <a:r>
              <a:rPr lang="en-US" sz="2000" dirty="0" err="1"/>
              <a:t>takip</a:t>
            </a:r>
            <a:r>
              <a:rPr lang="en-US" sz="2000" dirty="0"/>
              <a:t>.</a:t>
            </a:r>
            <a:endParaRPr lang="tr-TR" sz="2000" dirty="0"/>
          </a:p>
          <a:p>
            <a:pPr lvl="0"/>
            <a:r>
              <a:rPr lang="en-US" sz="2000" dirty="0" err="1"/>
              <a:t>Aşılama</a:t>
            </a:r>
            <a:r>
              <a:rPr lang="en-US" sz="2000" dirty="0"/>
              <a:t> </a:t>
            </a:r>
            <a:r>
              <a:rPr lang="en-US" sz="2000" dirty="0" err="1"/>
              <a:t>güncellemesi</a:t>
            </a:r>
            <a:r>
              <a:rPr lang="en-US" sz="2000" dirty="0"/>
              <a:t>.</a:t>
            </a:r>
            <a:endParaRPr lang="tr-TR" sz="2000" dirty="0"/>
          </a:p>
          <a:p>
            <a:pPr lvl="0"/>
            <a:r>
              <a:rPr lang="en-US" sz="2000" dirty="0" err="1"/>
              <a:t>Aile</a:t>
            </a:r>
            <a:r>
              <a:rPr lang="en-US" sz="2000" dirty="0"/>
              <a:t> </a:t>
            </a:r>
            <a:r>
              <a:rPr lang="en-US" sz="2000" dirty="0" err="1"/>
              <a:t>ile</a:t>
            </a:r>
            <a:r>
              <a:rPr lang="en-US" sz="2000" dirty="0"/>
              <a:t> </a:t>
            </a:r>
            <a:r>
              <a:rPr lang="en-US" sz="2000" dirty="0" err="1"/>
              <a:t>palyatif</a:t>
            </a:r>
            <a:r>
              <a:rPr lang="en-US" sz="2000" dirty="0"/>
              <a:t> </a:t>
            </a:r>
            <a:r>
              <a:rPr lang="en-US" sz="2000" dirty="0" err="1"/>
              <a:t>bakım</a:t>
            </a:r>
            <a:r>
              <a:rPr lang="en-US" sz="2000" dirty="0"/>
              <a:t> </a:t>
            </a:r>
            <a:r>
              <a:rPr lang="en-US" sz="2000" dirty="0" err="1"/>
              <a:t>hedeflerinin</a:t>
            </a:r>
            <a:r>
              <a:rPr lang="en-US" sz="2000" dirty="0"/>
              <a:t> </a:t>
            </a:r>
            <a:r>
              <a:rPr lang="en-US" sz="2000" dirty="0" err="1"/>
              <a:t>konuşulması</a:t>
            </a:r>
            <a:r>
              <a:rPr lang="en-US" sz="2000" dirty="0"/>
              <a:t> (</a:t>
            </a:r>
            <a:r>
              <a:rPr lang="en-US" sz="2000" dirty="0" err="1"/>
              <a:t>ileri</a:t>
            </a:r>
            <a:r>
              <a:rPr lang="en-US" sz="2000" dirty="0"/>
              <a:t> </a:t>
            </a:r>
            <a:r>
              <a:rPr lang="en-US" sz="2000" dirty="0" err="1"/>
              <a:t>evre</a:t>
            </a:r>
            <a:r>
              <a:rPr lang="en-US" sz="2000" dirty="0"/>
              <a:t> KOAH </a:t>
            </a:r>
            <a:r>
              <a:rPr lang="en-US" sz="2000" dirty="0" err="1"/>
              <a:t>için</a:t>
            </a:r>
            <a:r>
              <a:rPr lang="en-US" sz="2000" dirty="0"/>
              <a:t>).</a:t>
            </a:r>
            <a:endParaRPr lang="tr-TR" sz="2000" dirty="0"/>
          </a:p>
          <a:p>
            <a:pPr lvl="0"/>
            <a:r>
              <a:rPr lang="en-US" sz="2000" dirty="0" err="1"/>
              <a:t>Sodyum</a:t>
            </a:r>
            <a:r>
              <a:rPr lang="en-US" sz="2000" dirty="0"/>
              <a:t> </a:t>
            </a:r>
            <a:r>
              <a:rPr lang="en-US" sz="2000" dirty="0" err="1"/>
              <a:t>kısıtlaması</a:t>
            </a:r>
            <a:r>
              <a:rPr lang="en-US" sz="2000" dirty="0"/>
              <a:t>, </a:t>
            </a:r>
            <a:r>
              <a:rPr lang="en-US" sz="2000" dirty="0" err="1"/>
              <a:t>sıvı</a:t>
            </a:r>
            <a:r>
              <a:rPr lang="en-US" sz="2000" dirty="0"/>
              <a:t> </a:t>
            </a:r>
            <a:r>
              <a:rPr lang="en-US" sz="2000" dirty="0" err="1"/>
              <a:t>dengesi</a:t>
            </a:r>
            <a:r>
              <a:rPr lang="en-US" sz="2000" dirty="0"/>
              <a:t> </a:t>
            </a:r>
            <a:r>
              <a:rPr lang="en-US" sz="2000" dirty="0" err="1"/>
              <a:t>takibi</a:t>
            </a:r>
            <a:r>
              <a:rPr lang="en-US" sz="2000" dirty="0"/>
              <a:t>, </a:t>
            </a:r>
            <a:r>
              <a:rPr lang="en-US" sz="2000" dirty="0" err="1"/>
              <a:t>günlük</a:t>
            </a:r>
            <a:r>
              <a:rPr lang="en-US" sz="2000" dirty="0"/>
              <a:t> kilo </a:t>
            </a:r>
            <a:r>
              <a:rPr lang="en-US" sz="2000" dirty="0" err="1"/>
              <a:t>izlemi</a:t>
            </a:r>
            <a:r>
              <a:rPr lang="en-US" sz="2000" dirty="0"/>
              <a:t>.</a:t>
            </a:r>
            <a:endParaRPr lang="tr-TR" sz="2000" dirty="0"/>
          </a:p>
          <a:p>
            <a:endParaRPr lang="tr-TR" dirty="0"/>
          </a:p>
          <a:p>
            <a:endParaRPr lang="tr-TR" dirty="0"/>
          </a:p>
        </p:txBody>
      </p:sp>
      <p:sp>
        <p:nvSpPr>
          <p:cNvPr id="3" name="Footer Placeholder 2"/>
          <p:cNvSpPr>
            <a:spLocks noGrp="1"/>
          </p:cNvSpPr>
          <p:nvPr>
            <p:ph type="ftr" sz="quarter" idx="11"/>
          </p:nvPr>
        </p:nvSpPr>
        <p:spPr/>
        <p:txBody>
          <a:bodyPr/>
          <a:lstStyle/>
          <a:p>
            <a:endParaRPr lang="tr-TR"/>
          </a:p>
        </p:txBody>
      </p:sp>
      <p:sp>
        <p:nvSpPr>
          <p:cNvPr id="4" name="Title 3"/>
          <p:cNvSpPr>
            <a:spLocks noGrp="1"/>
          </p:cNvSpPr>
          <p:nvPr>
            <p:ph type="title"/>
          </p:nvPr>
        </p:nvSpPr>
        <p:spPr/>
        <p:txBody>
          <a:bodyPr/>
          <a:lstStyle/>
          <a:p>
            <a:endParaRPr lang="tr-TR"/>
          </a:p>
        </p:txBody>
      </p:sp>
    </p:spTree>
    <p:extLst>
      <p:ext uri="{BB962C8B-B14F-4D97-AF65-F5344CB8AC3E}">
        <p14:creationId xmlns:p14="http://schemas.microsoft.com/office/powerpoint/2010/main" val="3005068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err="1"/>
              <a:t>Zararlı</a:t>
            </a:r>
            <a:r>
              <a:rPr lang="en-US" sz="2000" dirty="0"/>
              <a:t> </a:t>
            </a:r>
            <a:r>
              <a:rPr lang="en-US" sz="2000" dirty="0" err="1"/>
              <a:t>partiküllerin</a:t>
            </a:r>
            <a:r>
              <a:rPr lang="en-US" sz="2000" dirty="0"/>
              <a:t> (</a:t>
            </a:r>
            <a:r>
              <a:rPr lang="en-US" sz="2000" dirty="0" err="1"/>
              <a:t>özellikle</a:t>
            </a:r>
            <a:r>
              <a:rPr lang="en-US" sz="2000" dirty="0"/>
              <a:t> </a:t>
            </a:r>
            <a:r>
              <a:rPr lang="en-US" sz="2000" dirty="0" err="1"/>
              <a:t>sigara</a:t>
            </a:r>
            <a:r>
              <a:rPr lang="en-US" sz="2000" dirty="0"/>
              <a:t> </a:t>
            </a:r>
            <a:r>
              <a:rPr lang="en-US" sz="2000" dirty="0" err="1"/>
              <a:t>dumanının</a:t>
            </a:r>
            <a:r>
              <a:rPr lang="en-US" sz="2000" dirty="0"/>
              <a:t>) </a:t>
            </a:r>
            <a:r>
              <a:rPr lang="en-US" sz="2000" dirty="0" err="1"/>
              <a:t>kronik</a:t>
            </a:r>
            <a:r>
              <a:rPr lang="en-US" sz="2000" dirty="0"/>
              <a:t> </a:t>
            </a:r>
            <a:r>
              <a:rPr lang="en-US" sz="2000" dirty="0" err="1"/>
              <a:t>inhalasyonu</a:t>
            </a:r>
            <a:r>
              <a:rPr lang="en-US" sz="2000" dirty="0"/>
              <a:t>, </a:t>
            </a:r>
            <a:r>
              <a:rPr lang="en-US" sz="2000" dirty="0" err="1"/>
              <a:t>hava</a:t>
            </a:r>
            <a:r>
              <a:rPr lang="en-US" sz="2000" dirty="0"/>
              <a:t> </a:t>
            </a:r>
            <a:r>
              <a:rPr lang="en-US" sz="2000" dirty="0" err="1"/>
              <a:t>yollarında</a:t>
            </a:r>
            <a:r>
              <a:rPr lang="en-US" sz="2000" dirty="0"/>
              <a:t> </a:t>
            </a:r>
            <a:r>
              <a:rPr lang="en-US" sz="2000" dirty="0" err="1"/>
              <a:t>ve</a:t>
            </a:r>
            <a:r>
              <a:rPr lang="en-US" sz="2000" dirty="0"/>
              <a:t> </a:t>
            </a:r>
            <a:r>
              <a:rPr lang="en-US" sz="2000" dirty="0" err="1"/>
              <a:t>alveollerde</a:t>
            </a:r>
            <a:r>
              <a:rPr lang="en-US" sz="2000" dirty="0"/>
              <a:t> </a:t>
            </a:r>
            <a:r>
              <a:rPr lang="en-US" sz="2000" dirty="0" err="1"/>
              <a:t>aşırı</a:t>
            </a:r>
            <a:r>
              <a:rPr lang="en-US" sz="2000" dirty="0"/>
              <a:t> </a:t>
            </a:r>
            <a:r>
              <a:rPr lang="en-US" sz="2000" dirty="0" err="1"/>
              <a:t>bir</a:t>
            </a:r>
            <a:r>
              <a:rPr lang="en-US" sz="2000" dirty="0"/>
              <a:t> </a:t>
            </a:r>
            <a:r>
              <a:rPr lang="en-US" sz="2000" dirty="0" err="1"/>
              <a:t>nötrofilik</a:t>
            </a:r>
            <a:r>
              <a:rPr lang="en-US" sz="2000" dirty="0"/>
              <a:t> (</a:t>
            </a:r>
            <a:r>
              <a:rPr lang="en-US" sz="2000" dirty="0" err="1"/>
              <a:t>bazı</a:t>
            </a:r>
            <a:r>
              <a:rPr lang="en-US" sz="2000" dirty="0"/>
              <a:t> </a:t>
            </a:r>
            <a:r>
              <a:rPr lang="en-US" sz="2000" dirty="0" err="1"/>
              <a:t>fenotiplerde</a:t>
            </a:r>
            <a:r>
              <a:rPr lang="en-US" sz="2000" dirty="0"/>
              <a:t> </a:t>
            </a:r>
            <a:r>
              <a:rPr lang="en-US" sz="2000" dirty="0" err="1"/>
              <a:t>eozinofilik</a:t>
            </a:r>
            <a:r>
              <a:rPr lang="en-US" sz="2000" dirty="0"/>
              <a:t>) </a:t>
            </a:r>
            <a:r>
              <a:rPr lang="en-US" sz="2000" dirty="0" err="1"/>
              <a:t>inflamatuvar</a:t>
            </a:r>
            <a:r>
              <a:rPr lang="en-US" sz="2000" dirty="0"/>
              <a:t> </a:t>
            </a:r>
            <a:r>
              <a:rPr lang="en-US" sz="2000" dirty="0" err="1"/>
              <a:t>yanıtı</a:t>
            </a:r>
            <a:r>
              <a:rPr lang="en-US" sz="2000" dirty="0"/>
              <a:t> </a:t>
            </a:r>
            <a:r>
              <a:rPr lang="en-US" sz="2000" dirty="0" err="1"/>
              <a:t>tetikler</a:t>
            </a:r>
            <a:r>
              <a:rPr lang="en-US" sz="2000" dirty="0"/>
              <a:t>. Bu </a:t>
            </a:r>
            <a:r>
              <a:rPr lang="en-US" sz="2000" dirty="0" err="1"/>
              <a:t>yanıt</a:t>
            </a:r>
            <a:r>
              <a:rPr lang="en-US" sz="2000" dirty="0"/>
              <a:t>; </a:t>
            </a:r>
            <a:r>
              <a:rPr lang="en-US" sz="2000" dirty="0" err="1"/>
              <a:t>oksidatif</a:t>
            </a:r>
            <a:r>
              <a:rPr lang="en-US" sz="2000" dirty="0"/>
              <a:t> </a:t>
            </a:r>
            <a:r>
              <a:rPr lang="en-US" sz="2000" dirty="0" err="1"/>
              <a:t>stres</a:t>
            </a:r>
            <a:r>
              <a:rPr lang="en-US" sz="2000" dirty="0"/>
              <a:t>, </a:t>
            </a:r>
            <a:r>
              <a:rPr lang="en-US" sz="2000" dirty="0" err="1"/>
              <a:t>proteaz-antiproteaz</a:t>
            </a:r>
            <a:r>
              <a:rPr lang="en-US" sz="2000" dirty="0"/>
              <a:t> </a:t>
            </a:r>
            <a:r>
              <a:rPr lang="en-US" sz="2000" dirty="0" err="1"/>
              <a:t>dengesizliği</a:t>
            </a:r>
            <a:r>
              <a:rPr lang="en-US" sz="2000" dirty="0"/>
              <a:t> </a:t>
            </a:r>
            <a:r>
              <a:rPr lang="en-US" sz="2000" dirty="0" err="1"/>
              <a:t>ve</a:t>
            </a:r>
            <a:r>
              <a:rPr lang="en-US" sz="2000" dirty="0"/>
              <a:t> </a:t>
            </a:r>
            <a:r>
              <a:rPr lang="en-US" sz="2000" dirty="0" err="1"/>
              <a:t>doku</a:t>
            </a:r>
            <a:r>
              <a:rPr lang="en-US" sz="2000" dirty="0"/>
              <a:t> </a:t>
            </a:r>
            <a:r>
              <a:rPr lang="en-US" sz="2000" dirty="0" err="1"/>
              <a:t>onarımındaki</a:t>
            </a:r>
            <a:r>
              <a:rPr lang="en-US" sz="2000" dirty="0"/>
              <a:t> </a:t>
            </a:r>
            <a:r>
              <a:rPr lang="en-US" sz="2000" dirty="0" err="1"/>
              <a:t>bozulma</a:t>
            </a:r>
            <a:r>
              <a:rPr lang="en-US" sz="2000" dirty="0"/>
              <a:t> </a:t>
            </a:r>
            <a:r>
              <a:rPr lang="en-US" sz="2000" dirty="0" err="1"/>
              <a:t>ile</a:t>
            </a:r>
            <a:r>
              <a:rPr lang="en-US" sz="2000" dirty="0"/>
              <a:t> </a:t>
            </a:r>
            <a:r>
              <a:rPr lang="en-US" sz="2000" dirty="0" err="1"/>
              <a:t>birleşince</a:t>
            </a:r>
            <a:r>
              <a:rPr lang="en-US" sz="2000" dirty="0"/>
              <a:t> </a:t>
            </a:r>
            <a:r>
              <a:rPr lang="en-US" sz="2000" dirty="0" err="1"/>
              <a:t>üç</a:t>
            </a:r>
            <a:r>
              <a:rPr lang="en-US" sz="2000" dirty="0"/>
              <a:t> </a:t>
            </a:r>
            <a:r>
              <a:rPr lang="en-US" sz="2000" dirty="0" err="1"/>
              <a:t>ana</a:t>
            </a:r>
            <a:r>
              <a:rPr lang="en-US" sz="2000" dirty="0"/>
              <a:t> </a:t>
            </a:r>
            <a:r>
              <a:rPr lang="en-US" sz="2000" dirty="0" err="1"/>
              <a:t>mekanizma</a:t>
            </a:r>
            <a:r>
              <a:rPr lang="en-US" sz="2000" dirty="0"/>
              <a:t> </a:t>
            </a:r>
            <a:r>
              <a:rPr lang="en-US" sz="2000" dirty="0" err="1"/>
              <a:t>ortaya</a:t>
            </a:r>
            <a:r>
              <a:rPr lang="en-US" sz="2000" dirty="0"/>
              <a:t> </a:t>
            </a:r>
            <a:r>
              <a:rPr lang="en-US" sz="2000" dirty="0" err="1"/>
              <a:t>çıkar</a:t>
            </a:r>
            <a:r>
              <a:rPr lang="en-US" sz="2000" dirty="0"/>
              <a:t>:</a:t>
            </a:r>
            <a:endParaRPr lang="tr-TR" sz="2000" dirty="0"/>
          </a:p>
          <a:p>
            <a:pPr lvl="0"/>
            <a:r>
              <a:rPr lang="en-US" sz="2000" b="1" dirty="0" err="1" smtClean="0"/>
              <a:t>Küçük</a:t>
            </a:r>
            <a:r>
              <a:rPr lang="en-US" sz="2000" b="1" dirty="0" smtClean="0"/>
              <a:t> </a:t>
            </a:r>
            <a:r>
              <a:rPr lang="en-US" sz="2000" b="1" dirty="0" err="1" smtClean="0"/>
              <a:t>hava</a:t>
            </a:r>
            <a:r>
              <a:rPr lang="en-US" sz="2000" b="1" dirty="0" smtClean="0"/>
              <a:t> </a:t>
            </a:r>
            <a:r>
              <a:rPr lang="en-US" sz="2000" b="1" dirty="0" err="1" smtClean="0"/>
              <a:t>yolu</a:t>
            </a:r>
            <a:r>
              <a:rPr lang="en-US" sz="2000" b="1" dirty="0" smtClean="0"/>
              <a:t> </a:t>
            </a:r>
            <a:r>
              <a:rPr lang="en-US" sz="2000" b="1" dirty="0" err="1" smtClean="0"/>
              <a:t>hastalığı</a:t>
            </a:r>
            <a:r>
              <a:rPr lang="en-US" sz="2000" b="1" dirty="0" smtClean="0"/>
              <a:t> (</a:t>
            </a:r>
            <a:r>
              <a:rPr lang="en-US" sz="2000" b="1" dirty="0" err="1" smtClean="0"/>
              <a:t>obstrüktif</a:t>
            </a:r>
            <a:r>
              <a:rPr lang="en-US" sz="2000" b="1" dirty="0" smtClean="0"/>
              <a:t> </a:t>
            </a:r>
            <a:r>
              <a:rPr lang="en-US" sz="2000" b="1" dirty="0" err="1" smtClean="0"/>
              <a:t>bronşiolit</a:t>
            </a:r>
            <a:r>
              <a:rPr lang="tr-TR" sz="2000" b="1" dirty="0" smtClean="0"/>
              <a:t>)</a:t>
            </a:r>
          </a:p>
          <a:p>
            <a:pPr lvl="0"/>
            <a:r>
              <a:rPr lang="en-US" sz="2000" b="1" dirty="0" err="1" smtClean="0"/>
              <a:t>Parenkim</a:t>
            </a:r>
            <a:r>
              <a:rPr lang="en-US" sz="2000" b="1" dirty="0" smtClean="0"/>
              <a:t> </a:t>
            </a:r>
            <a:r>
              <a:rPr lang="en-US" sz="2000" b="1" dirty="0" err="1" smtClean="0"/>
              <a:t>destrüksiyonu</a:t>
            </a:r>
            <a:r>
              <a:rPr lang="en-US" sz="2000" b="1" dirty="0" smtClean="0"/>
              <a:t> (</a:t>
            </a:r>
            <a:r>
              <a:rPr lang="en-US" sz="2000" b="1" dirty="0" err="1" smtClean="0"/>
              <a:t>amfizem</a:t>
            </a:r>
            <a:r>
              <a:rPr lang="en-US" sz="2000" b="1" dirty="0" smtClean="0"/>
              <a:t>)</a:t>
            </a:r>
            <a:endParaRPr lang="tr-TR" sz="2000" b="1" dirty="0" smtClean="0"/>
          </a:p>
          <a:p>
            <a:pPr lvl="0"/>
            <a:r>
              <a:rPr lang="en-US" sz="2000" b="1" dirty="0" err="1" smtClean="0"/>
              <a:t>Mukosiliyer</a:t>
            </a:r>
            <a:r>
              <a:rPr lang="en-US" sz="2000" b="1" dirty="0" smtClean="0"/>
              <a:t> </a:t>
            </a:r>
            <a:r>
              <a:rPr lang="en-US" sz="2000" b="1" dirty="0" err="1" smtClean="0"/>
              <a:t>disfonksiyon</a:t>
            </a:r>
            <a:endParaRPr lang="tr-TR" sz="2000" dirty="0" smtClean="0"/>
          </a:p>
          <a:p>
            <a:r>
              <a:rPr lang="en-US" sz="2000" dirty="0" err="1" smtClean="0"/>
              <a:t>Sonuç</a:t>
            </a:r>
            <a:r>
              <a:rPr lang="en-US" sz="2000" dirty="0" smtClean="0"/>
              <a:t>: </a:t>
            </a:r>
            <a:r>
              <a:rPr lang="en-US" sz="2000" dirty="0" err="1" smtClean="0"/>
              <a:t>kronik</a:t>
            </a:r>
            <a:r>
              <a:rPr lang="en-US" sz="2000" dirty="0" smtClean="0"/>
              <a:t>, </a:t>
            </a:r>
            <a:r>
              <a:rPr lang="en-US" sz="2000" dirty="0" err="1" smtClean="0"/>
              <a:t>büyük</a:t>
            </a:r>
            <a:r>
              <a:rPr lang="en-US" sz="2000" dirty="0" smtClean="0"/>
              <a:t> </a:t>
            </a:r>
            <a:r>
              <a:rPr lang="en-US" sz="2000" dirty="0" err="1" smtClean="0"/>
              <a:t>oranda</a:t>
            </a:r>
            <a:r>
              <a:rPr lang="en-US" sz="2000" dirty="0" smtClean="0"/>
              <a:t> </a:t>
            </a:r>
            <a:r>
              <a:rPr lang="en-US" sz="2000" dirty="0" err="1" smtClean="0"/>
              <a:t>geri</a:t>
            </a:r>
            <a:r>
              <a:rPr lang="en-US" sz="2000" dirty="0" smtClean="0"/>
              <a:t> </a:t>
            </a:r>
            <a:r>
              <a:rPr lang="en-US" sz="2000" dirty="0" err="1" smtClean="0"/>
              <a:t>dönüşsüz</a:t>
            </a:r>
            <a:r>
              <a:rPr lang="en-US" sz="2000" dirty="0" smtClean="0"/>
              <a:t> </a:t>
            </a:r>
            <a:r>
              <a:rPr lang="en-US" sz="2000" dirty="0" err="1" smtClean="0"/>
              <a:t>hava</a:t>
            </a:r>
            <a:r>
              <a:rPr lang="en-US" sz="2000" dirty="0" smtClean="0"/>
              <a:t> </a:t>
            </a:r>
            <a:r>
              <a:rPr lang="en-US" sz="2000" dirty="0" err="1" smtClean="0"/>
              <a:t>akımı</a:t>
            </a:r>
            <a:r>
              <a:rPr lang="en-US" sz="2000" dirty="0" smtClean="0"/>
              <a:t> </a:t>
            </a:r>
            <a:r>
              <a:rPr lang="en-US" sz="2000" dirty="0" err="1" smtClean="0"/>
              <a:t>kısıtlanması</a:t>
            </a:r>
            <a:r>
              <a:rPr lang="en-US" sz="2000" dirty="0" smtClean="0"/>
              <a:t> </a:t>
            </a:r>
            <a:r>
              <a:rPr lang="en-US" sz="2000" dirty="0" err="1" smtClean="0"/>
              <a:t>ve</a:t>
            </a:r>
            <a:r>
              <a:rPr lang="en-US" sz="2000" dirty="0" smtClean="0"/>
              <a:t> </a:t>
            </a:r>
            <a:r>
              <a:rPr lang="en-US" sz="2000" dirty="0" err="1" smtClean="0"/>
              <a:t>ilerleyici</a:t>
            </a:r>
            <a:r>
              <a:rPr lang="en-US" sz="2000" dirty="0" smtClean="0"/>
              <a:t> </a:t>
            </a:r>
            <a:r>
              <a:rPr lang="en-US" sz="2000" dirty="0" err="1" smtClean="0"/>
              <a:t>fonksiyonel</a:t>
            </a:r>
            <a:r>
              <a:rPr lang="en-US" sz="2000" dirty="0" smtClean="0"/>
              <a:t> </a:t>
            </a:r>
            <a:r>
              <a:rPr lang="en-US" sz="2000" dirty="0" err="1" smtClean="0"/>
              <a:t>kayıp</a:t>
            </a:r>
            <a:r>
              <a:rPr lang="en-US" sz="2000" dirty="0" smtClean="0"/>
              <a:t>.</a:t>
            </a:r>
            <a:endParaRPr lang="tr-TR" sz="2000" dirty="0" smtClean="0"/>
          </a:p>
          <a:p>
            <a:endParaRPr lang="tr-TR" dirty="0"/>
          </a:p>
        </p:txBody>
      </p:sp>
      <p:sp>
        <p:nvSpPr>
          <p:cNvPr id="2" name="Title 1"/>
          <p:cNvSpPr>
            <a:spLocks noGrp="1"/>
          </p:cNvSpPr>
          <p:nvPr>
            <p:ph type="title"/>
          </p:nvPr>
        </p:nvSpPr>
        <p:spPr/>
        <p:txBody>
          <a:bodyPr/>
          <a:lstStyle/>
          <a:p>
            <a:r>
              <a:rPr lang="tr-TR" dirty="0" smtClean="0"/>
              <a:t>PATOFİZYOLOJİ</a:t>
            </a:r>
            <a:endParaRPr lang="tr-TR" dirty="0"/>
          </a:p>
        </p:txBody>
      </p:sp>
    </p:spTree>
    <p:extLst>
      <p:ext uri="{BB962C8B-B14F-4D97-AF65-F5344CB8AC3E}">
        <p14:creationId xmlns:p14="http://schemas.microsoft.com/office/powerpoint/2010/main" val="24115776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err="1"/>
              <a:t>Ayşegül</a:t>
            </a:r>
            <a:r>
              <a:rPr lang="en-US" sz="2000" dirty="0"/>
              <a:t> </a:t>
            </a:r>
            <a:r>
              <a:rPr lang="en-US" sz="2000" dirty="0" err="1"/>
              <a:t>Hanım</a:t>
            </a:r>
            <a:r>
              <a:rPr lang="en-US" sz="2000" dirty="0"/>
              <a:t>, 56 </a:t>
            </a:r>
            <a:r>
              <a:rPr lang="en-US" sz="2000" dirty="0" err="1"/>
              <a:t>yaşında</a:t>
            </a:r>
            <a:r>
              <a:rPr lang="en-US" sz="2000" dirty="0"/>
              <a:t>, </a:t>
            </a:r>
            <a:r>
              <a:rPr lang="en-US" sz="2000" dirty="0" err="1"/>
              <a:t>ev</a:t>
            </a:r>
            <a:r>
              <a:rPr lang="en-US" sz="2000" dirty="0"/>
              <a:t> </a:t>
            </a:r>
            <a:r>
              <a:rPr lang="en-US" sz="2000" dirty="0" err="1"/>
              <a:t>hanımı</a:t>
            </a:r>
            <a:r>
              <a:rPr lang="en-US" sz="2000" dirty="0"/>
              <a:t>. </a:t>
            </a:r>
            <a:r>
              <a:rPr lang="en-US" sz="2000" dirty="0" err="1"/>
              <a:t>Şikâyet</a:t>
            </a:r>
            <a:r>
              <a:rPr lang="en-US" sz="2000" dirty="0"/>
              <a:t>: "Son 2 </a:t>
            </a:r>
            <a:r>
              <a:rPr lang="en-US" sz="2000" dirty="0" err="1"/>
              <a:t>yıldır</a:t>
            </a:r>
            <a:r>
              <a:rPr lang="en-US" sz="2000" dirty="0"/>
              <a:t> </a:t>
            </a:r>
            <a:r>
              <a:rPr lang="en-US" sz="2000" dirty="0" err="1"/>
              <a:t>soluğum</a:t>
            </a:r>
            <a:r>
              <a:rPr lang="en-US" sz="2000" dirty="0"/>
              <a:t> </a:t>
            </a:r>
            <a:r>
              <a:rPr lang="en-US" sz="2000" dirty="0" err="1"/>
              <a:t>tutuluyor</a:t>
            </a:r>
            <a:r>
              <a:rPr lang="en-US" sz="2000" dirty="0"/>
              <a:t>, </a:t>
            </a:r>
            <a:r>
              <a:rPr lang="en-US" sz="2000" dirty="0" err="1"/>
              <a:t>özellikle</a:t>
            </a:r>
            <a:r>
              <a:rPr lang="en-US" sz="2000" dirty="0"/>
              <a:t> </a:t>
            </a:r>
            <a:r>
              <a:rPr lang="en-US" sz="2000" dirty="0" err="1"/>
              <a:t>bahar</a:t>
            </a:r>
            <a:r>
              <a:rPr lang="en-US" sz="2000" dirty="0"/>
              <a:t> </a:t>
            </a:r>
            <a:r>
              <a:rPr lang="en-US" sz="2000" dirty="0" err="1"/>
              <a:t>aylarında</a:t>
            </a:r>
            <a:r>
              <a:rPr lang="en-US" sz="2000" dirty="0"/>
              <a:t>, </a:t>
            </a:r>
            <a:r>
              <a:rPr lang="en-US" sz="2000" dirty="0" err="1"/>
              <a:t>geceleri</a:t>
            </a:r>
            <a:r>
              <a:rPr lang="en-US" sz="2000" dirty="0"/>
              <a:t> </a:t>
            </a:r>
            <a:r>
              <a:rPr lang="en-US" sz="2000" dirty="0" err="1"/>
              <a:t>uykudan</a:t>
            </a:r>
            <a:r>
              <a:rPr lang="en-US" sz="2000" dirty="0"/>
              <a:t> </a:t>
            </a:r>
            <a:r>
              <a:rPr lang="en-US" sz="2000" dirty="0" err="1"/>
              <a:t>uyandığım</a:t>
            </a:r>
            <a:r>
              <a:rPr lang="en-US" sz="2000" dirty="0"/>
              <a:t> </a:t>
            </a:r>
            <a:r>
              <a:rPr lang="en-US" sz="2000" dirty="0" err="1"/>
              <a:t>oluyor</a:t>
            </a:r>
            <a:r>
              <a:rPr lang="en-US" sz="2000" dirty="0"/>
              <a:t>." </a:t>
            </a:r>
            <a:r>
              <a:rPr lang="en-US" sz="2000" dirty="0" err="1"/>
              <a:t>Çocukluğunda</a:t>
            </a:r>
            <a:r>
              <a:rPr lang="en-US" sz="2000" dirty="0"/>
              <a:t> </a:t>
            </a:r>
            <a:r>
              <a:rPr lang="en-US" sz="2000" dirty="0" err="1"/>
              <a:t>astım</a:t>
            </a:r>
            <a:r>
              <a:rPr lang="en-US" sz="2000" dirty="0"/>
              <a:t> </a:t>
            </a:r>
            <a:r>
              <a:rPr lang="en-US" sz="2000" dirty="0" err="1"/>
              <a:t>tanısı</a:t>
            </a:r>
            <a:r>
              <a:rPr lang="en-US" sz="2000" dirty="0"/>
              <a:t> </a:t>
            </a:r>
            <a:r>
              <a:rPr lang="en-US" sz="2000" dirty="0" err="1"/>
              <a:t>almış</a:t>
            </a:r>
            <a:r>
              <a:rPr lang="en-US" sz="2000" dirty="0"/>
              <a:t>, </a:t>
            </a:r>
            <a:r>
              <a:rPr lang="en-US" sz="2000" dirty="0" err="1"/>
              <a:t>ergenlikte</a:t>
            </a:r>
            <a:r>
              <a:rPr lang="en-US" sz="2000" dirty="0"/>
              <a:t> </a:t>
            </a:r>
            <a:r>
              <a:rPr lang="en-US" sz="2000" dirty="0" err="1"/>
              <a:t>semptomları</a:t>
            </a:r>
            <a:r>
              <a:rPr lang="en-US" sz="2000" dirty="0"/>
              <a:t> </a:t>
            </a:r>
            <a:r>
              <a:rPr lang="en-US" sz="2000" dirty="0" err="1"/>
              <a:t>azalmış</a:t>
            </a:r>
            <a:r>
              <a:rPr lang="en-US" sz="2000" dirty="0"/>
              <a:t>. 30'lu </a:t>
            </a:r>
            <a:r>
              <a:rPr lang="en-US" sz="2000" dirty="0" err="1"/>
              <a:t>yaşlarında</a:t>
            </a:r>
            <a:r>
              <a:rPr lang="en-US" sz="2000" dirty="0"/>
              <a:t> "</a:t>
            </a:r>
            <a:r>
              <a:rPr lang="en-US" sz="2000" dirty="0" err="1"/>
              <a:t>polenlerle</a:t>
            </a:r>
            <a:r>
              <a:rPr lang="en-US" sz="2000" dirty="0"/>
              <a:t> </a:t>
            </a:r>
            <a:r>
              <a:rPr lang="en-US" sz="2000" dirty="0" err="1"/>
              <a:t>ilgili</a:t>
            </a:r>
            <a:r>
              <a:rPr lang="en-US" sz="2000" dirty="0"/>
              <a:t> </a:t>
            </a:r>
            <a:r>
              <a:rPr lang="en-US" sz="2000" dirty="0" err="1"/>
              <a:t>kaşıntı</a:t>
            </a:r>
            <a:r>
              <a:rPr lang="en-US" sz="2000" dirty="0"/>
              <a:t>" </a:t>
            </a:r>
            <a:r>
              <a:rPr lang="en-US" sz="2000" dirty="0" err="1"/>
              <a:t>tarif</a:t>
            </a:r>
            <a:r>
              <a:rPr lang="en-US" sz="2000" dirty="0"/>
              <a:t> </a:t>
            </a:r>
            <a:r>
              <a:rPr lang="en-US" sz="2000" dirty="0" err="1"/>
              <a:t>ediyor</a:t>
            </a:r>
            <a:r>
              <a:rPr lang="en-US" sz="2000" dirty="0"/>
              <a:t>. Son 2 </a:t>
            </a:r>
            <a:r>
              <a:rPr lang="en-US" sz="2000" dirty="0" err="1"/>
              <a:t>yıldır</a:t>
            </a:r>
            <a:r>
              <a:rPr lang="en-US" sz="2000" dirty="0"/>
              <a:t> </a:t>
            </a:r>
            <a:r>
              <a:rPr lang="en-US" sz="2000" dirty="0" err="1"/>
              <a:t>tekrar</a:t>
            </a:r>
            <a:r>
              <a:rPr lang="en-US" sz="2000" dirty="0"/>
              <a:t> </a:t>
            </a:r>
            <a:r>
              <a:rPr lang="en-US" sz="2000" dirty="0" err="1"/>
              <a:t>nefes</a:t>
            </a:r>
            <a:r>
              <a:rPr lang="en-US" sz="2000" dirty="0"/>
              <a:t> </a:t>
            </a:r>
            <a:r>
              <a:rPr lang="en-US" sz="2000" dirty="0" err="1"/>
              <a:t>darlığı</a:t>
            </a:r>
            <a:r>
              <a:rPr lang="en-US" sz="2000" dirty="0"/>
              <a:t>, </a:t>
            </a:r>
            <a:r>
              <a:rPr lang="en-US" sz="2000" dirty="0" err="1"/>
              <a:t>hışıltı</a:t>
            </a:r>
            <a:r>
              <a:rPr lang="en-US" sz="2000" dirty="0"/>
              <a:t>.</a:t>
            </a:r>
            <a:endParaRPr lang="tr-TR" sz="2000" dirty="0"/>
          </a:p>
          <a:p>
            <a:r>
              <a:rPr lang="en-US" sz="2000" dirty="0" err="1"/>
              <a:t>Özgeçmiş</a:t>
            </a:r>
            <a:r>
              <a:rPr lang="en-US" sz="2000" dirty="0"/>
              <a:t>: </a:t>
            </a:r>
            <a:r>
              <a:rPr lang="en-US" sz="2000" dirty="0" err="1"/>
              <a:t>Çocukluk</a:t>
            </a:r>
            <a:r>
              <a:rPr lang="en-US" sz="2000" dirty="0"/>
              <a:t> </a:t>
            </a:r>
            <a:r>
              <a:rPr lang="en-US" sz="2000" dirty="0" err="1"/>
              <a:t>astımı</a:t>
            </a:r>
            <a:r>
              <a:rPr lang="en-US" sz="2000" dirty="0"/>
              <a:t>, </a:t>
            </a:r>
            <a:r>
              <a:rPr lang="en-US" sz="2000" dirty="0" err="1"/>
              <a:t>alerjik</a:t>
            </a:r>
            <a:r>
              <a:rPr lang="en-US" sz="2000" dirty="0"/>
              <a:t> </a:t>
            </a:r>
            <a:r>
              <a:rPr lang="en-US" sz="2000" dirty="0" err="1"/>
              <a:t>rinit</a:t>
            </a:r>
            <a:r>
              <a:rPr lang="en-US" sz="2000" dirty="0"/>
              <a:t>, </a:t>
            </a:r>
            <a:r>
              <a:rPr lang="en-US" sz="2000" dirty="0" err="1"/>
              <a:t>ürtikerden</a:t>
            </a:r>
            <a:r>
              <a:rPr lang="en-US" sz="2000" dirty="0"/>
              <a:t> 1 </a:t>
            </a:r>
            <a:r>
              <a:rPr lang="en-US" sz="2000" dirty="0" err="1"/>
              <a:t>kez</a:t>
            </a:r>
            <a:r>
              <a:rPr lang="en-US" sz="2000" dirty="0"/>
              <a:t> </a:t>
            </a:r>
            <a:r>
              <a:rPr lang="en-US" sz="2000" dirty="0" err="1"/>
              <a:t>hastane</a:t>
            </a:r>
            <a:r>
              <a:rPr lang="en-US" sz="2000" dirty="0"/>
              <a:t> </a:t>
            </a:r>
            <a:r>
              <a:rPr lang="en-US" sz="2000" dirty="0" err="1"/>
              <a:t>başvurusu</a:t>
            </a:r>
            <a:r>
              <a:rPr lang="en-US" sz="2000" dirty="0"/>
              <a:t>.</a:t>
            </a:r>
            <a:endParaRPr lang="tr-TR" sz="2000" dirty="0"/>
          </a:p>
          <a:p>
            <a:r>
              <a:rPr lang="en-US" sz="2000" dirty="0" err="1"/>
              <a:t>Alışkanlıklar</a:t>
            </a:r>
            <a:r>
              <a:rPr lang="en-US" sz="2000" dirty="0"/>
              <a:t>: 8 </a:t>
            </a:r>
            <a:r>
              <a:rPr lang="en-US" sz="2000" dirty="0" err="1"/>
              <a:t>paket-yıl</a:t>
            </a:r>
            <a:r>
              <a:rPr lang="en-US" sz="2000" dirty="0"/>
              <a:t> </a:t>
            </a:r>
            <a:r>
              <a:rPr lang="en-US" sz="2000" dirty="0" err="1"/>
              <a:t>sigara</a:t>
            </a:r>
            <a:r>
              <a:rPr lang="en-US" sz="2000" dirty="0"/>
              <a:t>, 4 </a:t>
            </a:r>
            <a:r>
              <a:rPr lang="en-US" sz="2000" dirty="0" err="1"/>
              <a:t>yıl</a:t>
            </a:r>
            <a:r>
              <a:rPr lang="en-US" sz="2000" dirty="0"/>
              <a:t> </a:t>
            </a:r>
            <a:r>
              <a:rPr lang="en-US" sz="2000" dirty="0" err="1"/>
              <a:t>önce</a:t>
            </a:r>
            <a:r>
              <a:rPr lang="en-US" sz="2000" dirty="0"/>
              <a:t> </a:t>
            </a:r>
            <a:r>
              <a:rPr lang="en-US" sz="2000" dirty="0" err="1"/>
              <a:t>bıraktı</a:t>
            </a:r>
            <a:r>
              <a:rPr lang="en-US" sz="2000" dirty="0"/>
              <a:t>. Biomass </a:t>
            </a:r>
            <a:r>
              <a:rPr lang="en-US" sz="2000" dirty="0" err="1"/>
              <a:t>yok</a:t>
            </a:r>
            <a:r>
              <a:rPr lang="en-US" sz="2000" dirty="0"/>
              <a:t>. </a:t>
            </a:r>
            <a:r>
              <a:rPr lang="en-US" sz="2000" dirty="0" err="1"/>
              <a:t>Mesleki</a:t>
            </a:r>
            <a:r>
              <a:rPr lang="en-US" sz="2000" dirty="0"/>
              <a:t> </a:t>
            </a:r>
            <a:r>
              <a:rPr lang="en-US" sz="2000" dirty="0" err="1"/>
              <a:t>maruziyet</a:t>
            </a:r>
            <a:r>
              <a:rPr lang="en-US" sz="2000" dirty="0"/>
              <a:t> </a:t>
            </a:r>
            <a:r>
              <a:rPr lang="en-US" sz="2000" dirty="0" err="1"/>
              <a:t>yok</a:t>
            </a:r>
            <a:r>
              <a:rPr lang="en-US" sz="2000" dirty="0"/>
              <a:t>.</a:t>
            </a:r>
            <a:endParaRPr lang="tr-TR" sz="2000" dirty="0"/>
          </a:p>
          <a:p>
            <a:r>
              <a:rPr lang="en-US" sz="2000" dirty="0" err="1"/>
              <a:t>Aile</a:t>
            </a:r>
            <a:r>
              <a:rPr lang="en-US" sz="2000" dirty="0"/>
              <a:t> </a:t>
            </a:r>
            <a:r>
              <a:rPr lang="en-US" sz="2000" dirty="0" err="1"/>
              <a:t>öyküsü</a:t>
            </a:r>
            <a:r>
              <a:rPr lang="en-US" sz="2000" dirty="0"/>
              <a:t>: </a:t>
            </a:r>
            <a:r>
              <a:rPr lang="en-US" sz="2000" dirty="0" err="1"/>
              <a:t>Annesinde</a:t>
            </a:r>
            <a:r>
              <a:rPr lang="en-US" sz="2000" dirty="0"/>
              <a:t> </a:t>
            </a:r>
            <a:r>
              <a:rPr lang="en-US" sz="2000" dirty="0" err="1"/>
              <a:t>astım</a:t>
            </a:r>
            <a:r>
              <a:rPr lang="en-US" sz="2000" dirty="0"/>
              <a:t>, </a:t>
            </a:r>
            <a:r>
              <a:rPr lang="en-US" sz="2000" dirty="0" err="1"/>
              <a:t>kız</a:t>
            </a:r>
            <a:r>
              <a:rPr lang="en-US" sz="2000" dirty="0"/>
              <a:t> </a:t>
            </a:r>
            <a:r>
              <a:rPr lang="en-US" sz="2000" dirty="0" err="1"/>
              <a:t>kardeşinde</a:t>
            </a:r>
            <a:r>
              <a:rPr lang="en-US" sz="2000" dirty="0"/>
              <a:t> </a:t>
            </a:r>
            <a:r>
              <a:rPr lang="en-US" sz="2000" dirty="0" err="1"/>
              <a:t>alerjik</a:t>
            </a:r>
            <a:r>
              <a:rPr lang="en-US" sz="2000" dirty="0"/>
              <a:t> </a:t>
            </a:r>
            <a:r>
              <a:rPr lang="en-US" sz="2000" dirty="0" err="1"/>
              <a:t>rinit</a:t>
            </a:r>
            <a:r>
              <a:rPr lang="en-US" sz="2000" dirty="0"/>
              <a:t>.</a:t>
            </a:r>
            <a:endParaRPr lang="tr-TR" sz="2000" dirty="0"/>
          </a:p>
          <a:p>
            <a:endParaRPr lang="tr-TR"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lstStyle/>
          <a:p>
            <a:r>
              <a:rPr lang="tr-TR" b="1" dirty="0" smtClean="0"/>
              <a:t>VAKA 8</a:t>
            </a:r>
            <a:endParaRPr lang="tr-TR" b="1" dirty="0"/>
          </a:p>
        </p:txBody>
      </p:sp>
    </p:spTree>
    <p:extLst>
      <p:ext uri="{BB962C8B-B14F-4D97-AF65-F5344CB8AC3E}">
        <p14:creationId xmlns:p14="http://schemas.microsoft.com/office/powerpoint/2010/main" val="1132970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err="1"/>
              <a:t>Toraks</a:t>
            </a:r>
            <a:r>
              <a:rPr lang="en-US" sz="2000" dirty="0"/>
              <a:t>: </a:t>
            </a:r>
            <a:r>
              <a:rPr lang="en-US" sz="2000" dirty="0" err="1"/>
              <a:t>İstirahatte</a:t>
            </a:r>
            <a:r>
              <a:rPr lang="en-US" sz="2000" dirty="0"/>
              <a:t> normal, </a:t>
            </a:r>
            <a:r>
              <a:rPr lang="en-US" sz="2000" dirty="0" err="1"/>
              <a:t>ekspiryum</a:t>
            </a:r>
            <a:r>
              <a:rPr lang="en-US" sz="2000" dirty="0"/>
              <a:t> </a:t>
            </a:r>
            <a:r>
              <a:rPr lang="en-US" sz="2000" dirty="0" err="1"/>
              <a:t>hafif</a:t>
            </a:r>
            <a:r>
              <a:rPr lang="en-US" sz="2000" dirty="0"/>
              <a:t> </a:t>
            </a:r>
            <a:r>
              <a:rPr lang="en-US" sz="2000" dirty="0" err="1"/>
              <a:t>uzamış</a:t>
            </a:r>
            <a:r>
              <a:rPr lang="en-US" sz="2000" dirty="0"/>
              <a:t>. </a:t>
            </a:r>
            <a:r>
              <a:rPr lang="en-US" sz="2000" dirty="0" err="1"/>
              <a:t>Yaygın</a:t>
            </a:r>
            <a:r>
              <a:rPr lang="en-US" sz="2000" dirty="0"/>
              <a:t> </a:t>
            </a:r>
            <a:r>
              <a:rPr lang="en-US" sz="2000" dirty="0" err="1"/>
              <a:t>hafif</a:t>
            </a:r>
            <a:r>
              <a:rPr lang="en-US" sz="2000" dirty="0"/>
              <a:t> wheezing, </a:t>
            </a:r>
            <a:r>
              <a:rPr lang="en-US" sz="2000" dirty="0" err="1"/>
              <a:t>ral</a:t>
            </a:r>
            <a:r>
              <a:rPr lang="en-US" sz="2000" dirty="0"/>
              <a:t> </a:t>
            </a:r>
            <a:r>
              <a:rPr lang="en-US" sz="2000" dirty="0" err="1"/>
              <a:t>yok</a:t>
            </a:r>
            <a:r>
              <a:rPr lang="en-US" sz="2000" dirty="0"/>
              <a:t>. </a:t>
            </a:r>
            <a:r>
              <a:rPr lang="en-US" sz="2000" dirty="0" err="1"/>
              <a:t>SpO</a:t>
            </a:r>
            <a:r>
              <a:rPr lang="en-US" sz="2000" dirty="0"/>
              <a:t>₂ %97.</a:t>
            </a:r>
            <a:endParaRPr lang="tr-TR" sz="2000" dirty="0"/>
          </a:p>
          <a:p>
            <a:r>
              <a:rPr lang="en-US" sz="2000" dirty="0" err="1"/>
              <a:t>ASM'de</a:t>
            </a:r>
            <a:r>
              <a:rPr lang="en-US" sz="2000" dirty="0"/>
              <a:t> </a:t>
            </a:r>
            <a:r>
              <a:rPr lang="en-US" sz="2000" dirty="0" err="1"/>
              <a:t>istenen</a:t>
            </a:r>
            <a:r>
              <a:rPr lang="en-US" sz="2000" dirty="0"/>
              <a:t> </a:t>
            </a:r>
            <a:r>
              <a:rPr lang="en-US" sz="2000" dirty="0" err="1"/>
              <a:t>tetkikler</a:t>
            </a:r>
            <a:r>
              <a:rPr lang="en-US" sz="2000" dirty="0"/>
              <a:t>: Tam </a:t>
            </a:r>
            <a:r>
              <a:rPr lang="en-US" sz="2000" dirty="0" err="1"/>
              <a:t>kan</a:t>
            </a:r>
            <a:r>
              <a:rPr lang="en-US" sz="2000" dirty="0"/>
              <a:t>: </a:t>
            </a:r>
            <a:r>
              <a:rPr lang="en-US" sz="2000" dirty="0" err="1"/>
              <a:t>Eozinofil</a:t>
            </a:r>
            <a:r>
              <a:rPr lang="en-US" sz="2000" dirty="0"/>
              <a:t> 520/µL (</a:t>
            </a:r>
            <a:r>
              <a:rPr lang="en-US" sz="2000" dirty="0" err="1"/>
              <a:t>yüksek</a:t>
            </a:r>
            <a:r>
              <a:rPr lang="en-US" sz="2000" dirty="0"/>
              <a:t>). PA </a:t>
            </a:r>
            <a:r>
              <a:rPr lang="en-US" sz="2000" dirty="0" err="1"/>
              <a:t>akciğer</a:t>
            </a:r>
            <a:r>
              <a:rPr lang="en-US" sz="2000" dirty="0"/>
              <a:t> </a:t>
            </a:r>
            <a:r>
              <a:rPr lang="en-US" sz="2000" dirty="0" err="1"/>
              <a:t>grafisi</a:t>
            </a:r>
            <a:r>
              <a:rPr lang="en-US" sz="2000" dirty="0"/>
              <a:t> normal. EKG normal. Total </a:t>
            </a:r>
            <a:r>
              <a:rPr lang="en-US" sz="2000" dirty="0" err="1"/>
              <a:t>IgE</a:t>
            </a:r>
            <a:r>
              <a:rPr lang="en-US" sz="2000" dirty="0"/>
              <a:t> </a:t>
            </a:r>
            <a:r>
              <a:rPr lang="en-US" sz="2000" dirty="0" err="1"/>
              <a:t>yüksek</a:t>
            </a:r>
            <a:r>
              <a:rPr lang="en-US" sz="2000" dirty="0"/>
              <a:t>.</a:t>
            </a:r>
            <a:endParaRPr lang="tr-TR" sz="2000" dirty="0"/>
          </a:p>
          <a:p>
            <a:r>
              <a:rPr lang="en-US" sz="2000" dirty="0" err="1"/>
              <a:t>Aile</a:t>
            </a:r>
            <a:r>
              <a:rPr lang="en-US" sz="2000" dirty="0"/>
              <a:t> </a:t>
            </a:r>
            <a:r>
              <a:rPr lang="en-US" sz="2000" dirty="0" err="1"/>
              <a:t>hekimi</a:t>
            </a:r>
            <a:r>
              <a:rPr lang="en-US" sz="2000" dirty="0"/>
              <a:t> </a:t>
            </a:r>
            <a:r>
              <a:rPr lang="en-US" sz="2000" dirty="0" err="1"/>
              <a:t>atopi</a:t>
            </a:r>
            <a:r>
              <a:rPr lang="en-US" sz="2000" dirty="0"/>
              <a:t> </a:t>
            </a:r>
            <a:r>
              <a:rPr lang="en-US" sz="2000" dirty="0" err="1"/>
              <a:t>öyküsü</a:t>
            </a:r>
            <a:r>
              <a:rPr lang="en-US" sz="2000" dirty="0"/>
              <a:t> + </a:t>
            </a:r>
            <a:r>
              <a:rPr lang="en-US" sz="2000" dirty="0" err="1"/>
              <a:t>yüksek</a:t>
            </a:r>
            <a:r>
              <a:rPr lang="en-US" sz="2000" dirty="0"/>
              <a:t> </a:t>
            </a:r>
            <a:r>
              <a:rPr lang="en-US" sz="2000" dirty="0" err="1"/>
              <a:t>eozinofili</a:t>
            </a:r>
            <a:r>
              <a:rPr lang="en-US" sz="2000" dirty="0"/>
              <a:t> + </a:t>
            </a:r>
            <a:r>
              <a:rPr lang="en-US" sz="2000" dirty="0" err="1"/>
              <a:t>sigara</a:t>
            </a:r>
            <a:r>
              <a:rPr lang="en-US" sz="2000" dirty="0"/>
              <a:t> </a:t>
            </a:r>
            <a:r>
              <a:rPr lang="en-US" sz="2000" dirty="0" err="1"/>
              <a:t>öyküsü</a:t>
            </a:r>
            <a:r>
              <a:rPr lang="en-US" sz="2000" dirty="0"/>
              <a:t> </a:t>
            </a:r>
            <a:r>
              <a:rPr lang="en-US" sz="2000" dirty="0" err="1"/>
              <a:t>olması</a:t>
            </a:r>
            <a:r>
              <a:rPr lang="en-US" sz="2000" dirty="0"/>
              <a:t> </a:t>
            </a:r>
            <a:r>
              <a:rPr lang="en-US" sz="2000" dirty="0" err="1"/>
              <a:t>nedeniyle</a:t>
            </a:r>
            <a:r>
              <a:rPr lang="en-US" sz="2000" dirty="0"/>
              <a:t> KOAH/</a:t>
            </a:r>
            <a:r>
              <a:rPr lang="en-US" sz="2000" dirty="0" err="1"/>
              <a:t>astım</a:t>
            </a:r>
            <a:r>
              <a:rPr lang="en-US" sz="2000" dirty="0"/>
              <a:t> </a:t>
            </a:r>
            <a:r>
              <a:rPr lang="en-US" sz="2000" dirty="0" err="1"/>
              <a:t>ayrımı</a:t>
            </a:r>
            <a:r>
              <a:rPr lang="en-US" sz="2000" dirty="0"/>
              <a:t> </a:t>
            </a:r>
            <a:r>
              <a:rPr lang="en-US" sz="2000" dirty="0" err="1"/>
              <a:t>için</a:t>
            </a:r>
            <a:r>
              <a:rPr lang="en-US" sz="2000" dirty="0"/>
              <a:t> </a:t>
            </a:r>
            <a:r>
              <a:rPr lang="en-US" sz="2000" dirty="0" err="1"/>
              <a:t>göğüs</a:t>
            </a:r>
            <a:r>
              <a:rPr lang="en-US" sz="2000" dirty="0"/>
              <a:t> </a:t>
            </a:r>
            <a:r>
              <a:rPr lang="en-US" sz="2000" dirty="0" err="1"/>
              <a:t>hastalıkları</a:t>
            </a:r>
            <a:r>
              <a:rPr lang="en-US" sz="2000" dirty="0"/>
              <a:t> </a:t>
            </a:r>
            <a:r>
              <a:rPr lang="en-US" sz="2000" dirty="0" err="1"/>
              <a:t>sevki</a:t>
            </a:r>
            <a:r>
              <a:rPr lang="en-US" sz="2000" dirty="0"/>
              <a:t> </a:t>
            </a:r>
            <a:r>
              <a:rPr lang="en-US" sz="2000" dirty="0" err="1"/>
              <a:t>yapar</a:t>
            </a:r>
            <a:r>
              <a:rPr lang="en-US" sz="2000" dirty="0"/>
              <a:t>. </a:t>
            </a:r>
            <a:r>
              <a:rPr lang="en-US" sz="2000" dirty="0" err="1"/>
              <a:t>Gelen</a:t>
            </a:r>
            <a:r>
              <a:rPr lang="en-US" sz="2000" dirty="0"/>
              <a:t> </a:t>
            </a:r>
            <a:r>
              <a:rPr lang="en-US" sz="2000" dirty="0" err="1"/>
              <a:t>rapordaki</a:t>
            </a:r>
            <a:r>
              <a:rPr lang="en-US" sz="2000" dirty="0"/>
              <a:t> </a:t>
            </a:r>
            <a:r>
              <a:rPr lang="en-US" sz="2000" dirty="0" err="1"/>
              <a:t>spirometre</a:t>
            </a:r>
            <a:r>
              <a:rPr lang="en-US" sz="2000" dirty="0"/>
              <a:t> </a:t>
            </a:r>
            <a:r>
              <a:rPr lang="en-US" sz="2000" dirty="0" err="1"/>
              <a:t>sonucu</a:t>
            </a:r>
            <a:r>
              <a:rPr lang="en-US" sz="2000" dirty="0"/>
              <a:t>: Pre-BD FEV1/FVC = 0.65, FEV1 = %72. Post-BD FEV1/FVC = 0.78 (NORMAL), FEV1 = %88 → FEV1'de %22 </a:t>
            </a:r>
            <a:r>
              <a:rPr lang="en-US" sz="2000" dirty="0" err="1"/>
              <a:t>ve</a:t>
            </a:r>
            <a:r>
              <a:rPr lang="en-US" sz="2000" dirty="0"/>
              <a:t> 320 mL </a:t>
            </a:r>
            <a:r>
              <a:rPr lang="en-US" sz="2000" dirty="0" err="1"/>
              <a:t>düzelme</a:t>
            </a:r>
            <a:r>
              <a:rPr lang="en-US" sz="2000" dirty="0"/>
              <a:t>. SONUÇ: BRONKODİLATÖR YANITI YÜKSEK, </a:t>
            </a:r>
            <a:r>
              <a:rPr lang="en-US" sz="2000" dirty="0" err="1"/>
              <a:t>kalıcı</a:t>
            </a:r>
            <a:r>
              <a:rPr lang="en-US" sz="2000" dirty="0"/>
              <a:t> </a:t>
            </a:r>
            <a:r>
              <a:rPr lang="en-US" sz="2000" dirty="0" err="1"/>
              <a:t>hava</a:t>
            </a:r>
            <a:r>
              <a:rPr lang="en-US" sz="2000" dirty="0"/>
              <a:t> </a:t>
            </a:r>
            <a:r>
              <a:rPr lang="en-US" sz="2000" dirty="0" err="1"/>
              <a:t>akımı</a:t>
            </a:r>
            <a:r>
              <a:rPr lang="en-US" sz="2000" dirty="0"/>
              <a:t> </a:t>
            </a:r>
            <a:r>
              <a:rPr lang="en-US" sz="2000" dirty="0" err="1"/>
              <a:t>kısıtlanması</a:t>
            </a:r>
            <a:r>
              <a:rPr lang="en-US" sz="2000" dirty="0"/>
              <a:t> YOK.</a:t>
            </a:r>
            <a:endParaRPr lang="tr-TR" sz="2000" dirty="0"/>
          </a:p>
          <a:p>
            <a:endParaRPr lang="tr-TR"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2741685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sz="2000" dirty="0" err="1"/>
              <a:t>Adım</a:t>
            </a:r>
            <a:r>
              <a:rPr lang="en-US" sz="2000" dirty="0"/>
              <a:t> 1: </a:t>
            </a:r>
            <a:r>
              <a:rPr lang="en-US" sz="2000" dirty="0" err="1"/>
              <a:t>ASM'de</a:t>
            </a:r>
            <a:r>
              <a:rPr lang="en-US" sz="2000" dirty="0"/>
              <a:t> KOAH </a:t>
            </a:r>
            <a:r>
              <a:rPr lang="en-US" sz="2000" dirty="0" err="1"/>
              <a:t>veya</a:t>
            </a:r>
            <a:r>
              <a:rPr lang="en-US" sz="2000" dirty="0"/>
              <a:t> </a:t>
            </a:r>
            <a:r>
              <a:rPr lang="en-US" sz="2000" dirty="0" err="1"/>
              <a:t>astım</a:t>
            </a:r>
            <a:r>
              <a:rPr lang="en-US" sz="2000" dirty="0"/>
              <a:t> </a:t>
            </a:r>
            <a:r>
              <a:rPr lang="en-US" sz="2000" dirty="0" err="1"/>
              <a:t>yönünden</a:t>
            </a:r>
            <a:r>
              <a:rPr lang="en-US" sz="2000" dirty="0"/>
              <a:t> </a:t>
            </a:r>
            <a:r>
              <a:rPr lang="en-US" sz="2000" dirty="0" err="1"/>
              <a:t>ayrım</a:t>
            </a:r>
            <a:r>
              <a:rPr lang="en-US" sz="2000" dirty="0"/>
              <a:t> </a:t>
            </a:r>
            <a:r>
              <a:rPr lang="en-US" sz="2000" dirty="0" err="1"/>
              <a:t>için</a:t>
            </a:r>
            <a:r>
              <a:rPr lang="en-US" sz="2000" dirty="0"/>
              <a:t> </a:t>
            </a:r>
            <a:r>
              <a:rPr lang="en-US" sz="2000" dirty="0" err="1"/>
              <a:t>belirleyici</a:t>
            </a:r>
            <a:r>
              <a:rPr lang="en-US" sz="2000" dirty="0"/>
              <a:t> </a:t>
            </a:r>
            <a:r>
              <a:rPr lang="en-US" sz="2000" dirty="0" err="1"/>
              <a:t>unsur</a:t>
            </a:r>
            <a:r>
              <a:rPr lang="en-US" sz="2000" dirty="0"/>
              <a:t> post-BD </a:t>
            </a:r>
            <a:r>
              <a:rPr lang="en-US" sz="2000" dirty="0" err="1"/>
              <a:t>spirometredir</a:t>
            </a:r>
            <a:r>
              <a:rPr lang="en-US" sz="2000" dirty="0"/>
              <a:t> </a:t>
            </a:r>
            <a:endParaRPr lang="tr-TR" sz="2000" dirty="0"/>
          </a:p>
          <a:p>
            <a:pPr lvl="0"/>
            <a:r>
              <a:rPr lang="en-US" sz="2000" dirty="0" err="1"/>
              <a:t>Adım</a:t>
            </a:r>
            <a:r>
              <a:rPr lang="en-US" sz="2000" dirty="0"/>
              <a:t> 2: </a:t>
            </a:r>
            <a:r>
              <a:rPr lang="en-US" sz="2000" dirty="0" err="1"/>
              <a:t>ASM'de</a:t>
            </a:r>
            <a:r>
              <a:rPr lang="en-US" sz="2000" dirty="0"/>
              <a:t> </a:t>
            </a:r>
            <a:r>
              <a:rPr lang="en-US" sz="2000" dirty="0" err="1"/>
              <a:t>yapılabilecekler</a:t>
            </a:r>
            <a:r>
              <a:rPr lang="en-US" sz="2000" dirty="0"/>
              <a:t> — </a:t>
            </a:r>
            <a:r>
              <a:rPr lang="en-US" sz="2000" dirty="0" err="1"/>
              <a:t>anamnezde</a:t>
            </a:r>
            <a:r>
              <a:rPr lang="en-US" sz="2000" dirty="0"/>
              <a:t> </a:t>
            </a:r>
            <a:r>
              <a:rPr lang="en-US" sz="2000" dirty="0" err="1"/>
              <a:t>atopi</a:t>
            </a:r>
            <a:r>
              <a:rPr lang="en-US" sz="2000" dirty="0"/>
              <a:t>/</a:t>
            </a:r>
            <a:r>
              <a:rPr lang="en-US" sz="2000" dirty="0" err="1"/>
              <a:t>alerji</a:t>
            </a:r>
            <a:r>
              <a:rPr lang="en-US" sz="2000" dirty="0"/>
              <a:t> </a:t>
            </a:r>
            <a:r>
              <a:rPr lang="en-US" sz="2000" dirty="0" err="1"/>
              <a:t>öyküsü</a:t>
            </a:r>
            <a:r>
              <a:rPr lang="en-US" sz="2000" dirty="0"/>
              <a:t>, </a:t>
            </a:r>
            <a:r>
              <a:rPr lang="en-US" sz="2000" dirty="0" err="1"/>
              <a:t>mevsimsel</a:t>
            </a:r>
            <a:r>
              <a:rPr lang="en-US" sz="2000" dirty="0"/>
              <a:t> </a:t>
            </a:r>
            <a:r>
              <a:rPr lang="en-US" sz="2000" dirty="0" err="1"/>
              <a:t>patern</a:t>
            </a:r>
            <a:r>
              <a:rPr lang="en-US" sz="2000" dirty="0"/>
              <a:t>, </a:t>
            </a:r>
            <a:r>
              <a:rPr lang="en-US" sz="2000" dirty="0" err="1"/>
              <a:t>gece</a:t>
            </a:r>
            <a:r>
              <a:rPr lang="en-US" sz="2000" dirty="0"/>
              <a:t> </a:t>
            </a:r>
            <a:r>
              <a:rPr lang="en-US" sz="2000" dirty="0" err="1"/>
              <a:t>semptomları</a:t>
            </a:r>
            <a:r>
              <a:rPr lang="en-US" sz="2000" dirty="0"/>
              <a:t>, </a:t>
            </a:r>
            <a:r>
              <a:rPr lang="en-US" sz="2000" dirty="0" err="1"/>
              <a:t>aile</a:t>
            </a:r>
            <a:r>
              <a:rPr lang="en-US" sz="2000" dirty="0"/>
              <a:t> </a:t>
            </a:r>
            <a:r>
              <a:rPr lang="en-US" sz="2000" dirty="0" err="1"/>
              <a:t>öyküsü</a:t>
            </a:r>
            <a:r>
              <a:rPr lang="en-US" sz="2000" dirty="0"/>
              <a:t> </a:t>
            </a:r>
            <a:r>
              <a:rPr lang="en-US" sz="2000" dirty="0" err="1"/>
              <a:t>sorgu</a:t>
            </a:r>
            <a:r>
              <a:rPr lang="en-US" sz="2000" dirty="0"/>
              <a:t>; tam </a:t>
            </a:r>
            <a:r>
              <a:rPr lang="en-US" sz="2000" dirty="0" err="1"/>
              <a:t>kan</a:t>
            </a:r>
            <a:r>
              <a:rPr lang="en-US" sz="2000" dirty="0"/>
              <a:t> (</a:t>
            </a:r>
            <a:r>
              <a:rPr lang="en-US" sz="2000" dirty="0" err="1"/>
              <a:t>eozinofili</a:t>
            </a:r>
            <a:r>
              <a:rPr lang="en-US" sz="2000" dirty="0"/>
              <a:t>), </a:t>
            </a:r>
            <a:r>
              <a:rPr lang="en-US" sz="2000" dirty="0" err="1"/>
              <a:t>IgE</a:t>
            </a:r>
            <a:r>
              <a:rPr lang="en-US" sz="2000" dirty="0"/>
              <a:t>, PA </a:t>
            </a:r>
            <a:r>
              <a:rPr lang="en-US" sz="2000" dirty="0" err="1"/>
              <a:t>grafisi</a:t>
            </a:r>
            <a:r>
              <a:rPr lang="en-US" sz="2000" dirty="0"/>
              <a:t>, </a:t>
            </a:r>
            <a:r>
              <a:rPr lang="en-US" sz="2000" dirty="0" err="1"/>
              <a:t>SpO</a:t>
            </a:r>
            <a:r>
              <a:rPr lang="en-US" sz="2000" dirty="0"/>
              <a:t>₂.</a:t>
            </a:r>
            <a:endParaRPr lang="tr-TR" sz="2000" dirty="0"/>
          </a:p>
          <a:p>
            <a:pPr lvl="0"/>
            <a:r>
              <a:rPr lang="en-US" sz="2000" dirty="0" err="1"/>
              <a:t>Adım</a:t>
            </a:r>
            <a:r>
              <a:rPr lang="en-US" sz="2000" dirty="0"/>
              <a:t> 3: Bu </a:t>
            </a:r>
            <a:r>
              <a:rPr lang="en-US" sz="2000" dirty="0" err="1"/>
              <a:t>hastada</a:t>
            </a:r>
            <a:r>
              <a:rPr lang="en-US" sz="2000" dirty="0"/>
              <a:t> </a:t>
            </a:r>
            <a:r>
              <a:rPr lang="en-US" sz="2000" dirty="0" err="1"/>
              <a:t>astım</a:t>
            </a:r>
            <a:r>
              <a:rPr lang="en-US" sz="2000" dirty="0"/>
              <a:t> </a:t>
            </a:r>
            <a:r>
              <a:rPr lang="en-US" sz="2000" dirty="0" err="1"/>
              <a:t>için</a:t>
            </a:r>
            <a:r>
              <a:rPr lang="en-US" sz="2000" dirty="0"/>
              <a:t> </a:t>
            </a:r>
            <a:r>
              <a:rPr lang="en-US" sz="2000" dirty="0" err="1"/>
              <a:t>klinik</a:t>
            </a:r>
            <a:r>
              <a:rPr lang="en-US" sz="2000" dirty="0"/>
              <a:t> </a:t>
            </a:r>
            <a:r>
              <a:rPr lang="en-US" sz="2000" dirty="0" err="1"/>
              <a:t>ipuçları</a:t>
            </a:r>
            <a:r>
              <a:rPr lang="en-US" sz="2000" dirty="0"/>
              <a:t> </a:t>
            </a:r>
            <a:r>
              <a:rPr lang="en-US" sz="2000" dirty="0" err="1"/>
              <a:t>güçlü</a:t>
            </a:r>
            <a:r>
              <a:rPr lang="en-US" sz="2000" dirty="0"/>
              <a:t> (</a:t>
            </a:r>
            <a:r>
              <a:rPr lang="en-US" sz="2000" dirty="0" err="1"/>
              <a:t>çocukluk</a:t>
            </a:r>
            <a:r>
              <a:rPr lang="en-US" sz="2000" dirty="0"/>
              <a:t> </a:t>
            </a:r>
            <a:r>
              <a:rPr lang="en-US" sz="2000" dirty="0" err="1"/>
              <a:t>astımı</a:t>
            </a:r>
            <a:r>
              <a:rPr lang="en-US" sz="2000" dirty="0"/>
              <a:t>, </a:t>
            </a:r>
            <a:r>
              <a:rPr lang="en-US" sz="2000" dirty="0" err="1"/>
              <a:t>mevsimsel</a:t>
            </a:r>
            <a:r>
              <a:rPr lang="en-US" sz="2000" dirty="0"/>
              <a:t> </a:t>
            </a:r>
            <a:r>
              <a:rPr lang="en-US" sz="2000" dirty="0" err="1"/>
              <a:t>rinit</a:t>
            </a:r>
            <a:r>
              <a:rPr lang="en-US" sz="2000" dirty="0"/>
              <a:t>, </a:t>
            </a:r>
            <a:r>
              <a:rPr lang="en-US" sz="2000" dirty="0" err="1"/>
              <a:t>gece</a:t>
            </a:r>
            <a:r>
              <a:rPr lang="en-US" sz="2000" dirty="0"/>
              <a:t> </a:t>
            </a:r>
            <a:r>
              <a:rPr lang="en-US" sz="2000" dirty="0" err="1"/>
              <a:t>uyandıran</a:t>
            </a:r>
            <a:r>
              <a:rPr lang="en-US" sz="2000" dirty="0"/>
              <a:t> </a:t>
            </a:r>
            <a:r>
              <a:rPr lang="en-US" sz="2000" dirty="0" err="1"/>
              <a:t>dispne</a:t>
            </a:r>
            <a:r>
              <a:rPr lang="en-US" sz="2000" dirty="0"/>
              <a:t>, </a:t>
            </a:r>
            <a:r>
              <a:rPr lang="en-US" sz="2000" dirty="0" err="1"/>
              <a:t>eozinofili</a:t>
            </a:r>
            <a:r>
              <a:rPr lang="en-US" sz="2000" dirty="0"/>
              <a:t>) </a:t>
            </a:r>
            <a:r>
              <a:rPr lang="en-US" sz="2000" dirty="0" err="1"/>
              <a:t>ama</a:t>
            </a:r>
            <a:r>
              <a:rPr lang="en-US" sz="2000" dirty="0"/>
              <a:t> </a:t>
            </a:r>
            <a:r>
              <a:rPr lang="en-US" sz="2000" dirty="0" err="1"/>
              <a:t>spirometresiz</a:t>
            </a:r>
            <a:r>
              <a:rPr lang="en-US" sz="2000" dirty="0"/>
              <a:t> </a:t>
            </a:r>
            <a:r>
              <a:rPr lang="en-US" sz="2000" dirty="0" err="1"/>
              <a:t>tanı</a:t>
            </a:r>
            <a:r>
              <a:rPr lang="en-US" sz="2000" dirty="0"/>
              <a:t> </a:t>
            </a:r>
            <a:r>
              <a:rPr lang="en-US" sz="2000" dirty="0" err="1"/>
              <a:t>kesinleşmez</a:t>
            </a:r>
            <a:r>
              <a:rPr lang="en-US" sz="2000" dirty="0"/>
              <a:t> → </a:t>
            </a:r>
            <a:r>
              <a:rPr lang="en-US" sz="2000" dirty="0" err="1"/>
              <a:t>göğüs</a:t>
            </a:r>
            <a:r>
              <a:rPr lang="en-US" sz="2000" dirty="0"/>
              <a:t> </a:t>
            </a:r>
            <a:r>
              <a:rPr lang="en-US" sz="2000" dirty="0" err="1"/>
              <a:t>hastalıkları</a:t>
            </a:r>
            <a:r>
              <a:rPr lang="en-US" sz="2000" dirty="0"/>
              <a:t> </a:t>
            </a:r>
            <a:r>
              <a:rPr lang="en-US" sz="2000" dirty="0" err="1"/>
              <a:t>sevki</a:t>
            </a:r>
            <a:r>
              <a:rPr lang="en-US" sz="2000" dirty="0"/>
              <a:t> ŞART.</a:t>
            </a:r>
            <a:endParaRPr lang="tr-TR" sz="2000" dirty="0"/>
          </a:p>
          <a:p>
            <a:pPr lvl="0"/>
            <a:r>
              <a:rPr lang="en-US" sz="2000" dirty="0" err="1"/>
              <a:t>Adım</a:t>
            </a:r>
            <a:r>
              <a:rPr lang="en-US" sz="2000" dirty="0"/>
              <a:t> 4: </a:t>
            </a:r>
            <a:r>
              <a:rPr lang="en-US" sz="2000" dirty="0" err="1"/>
              <a:t>Gelen</a:t>
            </a:r>
            <a:r>
              <a:rPr lang="en-US" sz="2000" dirty="0"/>
              <a:t> </a:t>
            </a:r>
            <a:r>
              <a:rPr lang="en-US" sz="2000" dirty="0" err="1"/>
              <a:t>raporda</a:t>
            </a:r>
            <a:r>
              <a:rPr lang="en-US" sz="2000" dirty="0"/>
              <a:t> post-BD FEV1/FVC = 0.78 (≥0.70) → KOAH </a:t>
            </a:r>
            <a:r>
              <a:rPr lang="en-US" sz="2000" dirty="0" err="1"/>
              <a:t>tanısı</a:t>
            </a:r>
            <a:r>
              <a:rPr lang="en-US" sz="2000" dirty="0"/>
              <a:t> YOK; </a:t>
            </a:r>
            <a:r>
              <a:rPr lang="en-US" sz="2000" dirty="0" err="1"/>
              <a:t>belirgin</a:t>
            </a:r>
            <a:r>
              <a:rPr lang="en-US" sz="2000" dirty="0"/>
              <a:t> BD </a:t>
            </a:r>
            <a:r>
              <a:rPr lang="en-US" sz="2000" dirty="0" err="1"/>
              <a:t>yanıtı</a:t>
            </a:r>
            <a:r>
              <a:rPr lang="en-US" sz="2000" dirty="0"/>
              <a:t> (&gt;%12 </a:t>
            </a:r>
            <a:r>
              <a:rPr lang="en-US" sz="2000" dirty="0" err="1"/>
              <a:t>ve</a:t>
            </a:r>
            <a:r>
              <a:rPr lang="en-US" sz="2000" dirty="0"/>
              <a:t> &gt;200 mL) → ASTIM </a:t>
            </a:r>
            <a:r>
              <a:rPr lang="en-US" sz="2000" dirty="0" err="1"/>
              <a:t>tanısı</a:t>
            </a:r>
            <a:r>
              <a:rPr lang="en-US" sz="2000" dirty="0"/>
              <a:t> </a:t>
            </a:r>
            <a:r>
              <a:rPr lang="en-US" sz="2000" dirty="0" err="1"/>
              <a:t>doğrulandı</a:t>
            </a:r>
            <a:r>
              <a:rPr lang="en-US" sz="2000" dirty="0"/>
              <a:t>.</a:t>
            </a:r>
            <a:endParaRPr lang="tr-TR" sz="2000" dirty="0"/>
          </a:p>
          <a:p>
            <a:pPr lvl="0"/>
            <a:r>
              <a:rPr lang="en-US" sz="2000" dirty="0" err="1"/>
              <a:t>Adım</a:t>
            </a:r>
            <a:r>
              <a:rPr lang="en-US" sz="2000" dirty="0"/>
              <a:t> 5: </a:t>
            </a:r>
            <a:r>
              <a:rPr lang="en-US" sz="2000" dirty="0" err="1"/>
              <a:t>Astım</a:t>
            </a:r>
            <a:r>
              <a:rPr lang="en-US" sz="2000" dirty="0"/>
              <a:t> </a:t>
            </a:r>
            <a:r>
              <a:rPr lang="en-US" sz="2000" dirty="0" err="1"/>
              <a:t>tedavisi</a:t>
            </a:r>
            <a:r>
              <a:rPr lang="en-US" sz="2000" dirty="0"/>
              <a:t> </a:t>
            </a:r>
            <a:r>
              <a:rPr lang="en-US" sz="2000" dirty="0" err="1"/>
              <a:t>ASM'de</a:t>
            </a:r>
            <a:r>
              <a:rPr lang="en-US" sz="2000" dirty="0"/>
              <a:t> </a:t>
            </a:r>
            <a:r>
              <a:rPr lang="en-US" sz="2000" dirty="0" err="1" smtClean="0"/>
              <a:t>sürdürülür</a:t>
            </a:r>
            <a:endParaRPr lang="tr-TR" sz="2400"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972973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b="1" dirty="0" err="1"/>
              <a:t>Tanı</a:t>
            </a:r>
            <a:r>
              <a:rPr lang="en-US" b="1" dirty="0"/>
              <a:t>: BRONŞİYAL ASTIM (KOAH </a:t>
            </a:r>
            <a:r>
              <a:rPr lang="en-US" b="1" dirty="0" err="1"/>
              <a:t>değil</a:t>
            </a:r>
            <a:r>
              <a:rPr lang="en-US" b="1" dirty="0"/>
              <a:t>!)</a:t>
            </a:r>
            <a:endParaRPr lang="tr-TR" dirty="0"/>
          </a:p>
          <a:p>
            <a:r>
              <a:rPr lang="en-US" dirty="0"/>
              <a:t> </a:t>
            </a:r>
            <a:endParaRPr lang="tr-TR" dirty="0"/>
          </a:p>
          <a:p>
            <a:r>
              <a:rPr lang="en-US" b="1" dirty="0" err="1"/>
              <a:t>Önemli</a:t>
            </a:r>
            <a:r>
              <a:rPr lang="en-US" b="1" dirty="0"/>
              <a:t> </a:t>
            </a:r>
            <a:r>
              <a:rPr lang="en-US" b="1" dirty="0" err="1"/>
              <a:t>ders</a:t>
            </a:r>
            <a:r>
              <a:rPr lang="en-US" b="1" dirty="0"/>
              <a:t>:</a:t>
            </a:r>
            <a:endParaRPr lang="tr-TR" dirty="0"/>
          </a:p>
          <a:p>
            <a:pPr lvl="0"/>
            <a:r>
              <a:rPr lang="en-US" dirty="0" err="1"/>
              <a:t>Sigara</a:t>
            </a:r>
            <a:r>
              <a:rPr lang="en-US" dirty="0"/>
              <a:t> </a:t>
            </a:r>
            <a:r>
              <a:rPr lang="en-US" dirty="0" err="1"/>
              <a:t>öyküsü</a:t>
            </a:r>
            <a:r>
              <a:rPr lang="en-US" dirty="0"/>
              <a:t> </a:t>
            </a:r>
            <a:r>
              <a:rPr lang="en-US" dirty="0" err="1"/>
              <a:t>olan</a:t>
            </a:r>
            <a:r>
              <a:rPr lang="en-US" dirty="0"/>
              <a:t> her </a:t>
            </a:r>
            <a:r>
              <a:rPr lang="en-US" dirty="0" err="1"/>
              <a:t>dispneli</a:t>
            </a:r>
            <a:r>
              <a:rPr lang="en-US" dirty="0"/>
              <a:t> hasta KOAH </a:t>
            </a:r>
            <a:r>
              <a:rPr lang="en-US" dirty="0" err="1"/>
              <a:t>değildir</a:t>
            </a:r>
            <a:r>
              <a:rPr lang="en-US" dirty="0"/>
              <a:t>. </a:t>
            </a:r>
            <a:r>
              <a:rPr lang="en-US" dirty="0" err="1"/>
              <a:t>ASM'de</a:t>
            </a:r>
            <a:r>
              <a:rPr lang="en-US" dirty="0"/>
              <a:t> </a:t>
            </a:r>
            <a:r>
              <a:rPr lang="en-US" dirty="0" err="1"/>
              <a:t>spirometre</a:t>
            </a:r>
            <a:r>
              <a:rPr lang="en-US" dirty="0"/>
              <a:t> </a:t>
            </a:r>
            <a:r>
              <a:rPr lang="en-US" dirty="0" err="1"/>
              <a:t>olmadığı</a:t>
            </a:r>
            <a:r>
              <a:rPr lang="en-US" dirty="0"/>
              <a:t> </a:t>
            </a:r>
            <a:r>
              <a:rPr lang="en-US" dirty="0" err="1"/>
              <a:t>için</a:t>
            </a:r>
            <a:r>
              <a:rPr lang="en-US" dirty="0"/>
              <a:t> </a:t>
            </a:r>
            <a:r>
              <a:rPr lang="en-US" dirty="0" err="1"/>
              <a:t>klinik</a:t>
            </a:r>
            <a:r>
              <a:rPr lang="en-US" dirty="0"/>
              <a:t> </a:t>
            </a:r>
            <a:r>
              <a:rPr lang="en-US" dirty="0" err="1"/>
              <a:t>şüpheyle</a:t>
            </a:r>
            <a:r>
              <a:rPr lang="en-US" dirty="0"/>
              <a:t> </a:t>
            </a:r>
            <a:r>
              <a:rPr lang="en-US" dirty="0" err="1"/>
              <a:t>birlikte</a:t>
            </a:r>
            <a:r>
              <a:rPr lang="en-US" dirty="0"/>
              <a:t> </a:t>
            </a:r>
            <a:r>
              <a:rPr lang="en-US" dirty="0" err="1"/>
              <a:t>mutlaka</a:t>
            </a:r>
            <a:r>
              <a:rPr lang="en-US" dirty="0"/>
              <a:t> </a:t>
            </a:r>
            <a:r>
              <a:rPr lang="en-US" dirty="0" err="1"/>
              <a:t>göğüs</a:t>
            </a:r>
            <a:r>
              <a:rPr lang="en-US" dirty="0"/>
              <a:t> </a:t>
            </a:r>
            <a:r>
              <a:rPr lang="en-US" dirty="0" err="1"/>
              <a:t>hastalıkları</a:t>
            </a:r>
            <a:r>
              <a:rPr lang="en-US" dirty="0"/>
              <a:t> </a:t>
            </a:r>
            <a:r>
              <a:rPr lang="en-US" dirty="0" err="1"/>
              <a:t>sevkine</a:t>
            </a:r>
            <a:r>
              <a:rPr lang="en-US" dirty="0"/>
              <a:t> </a:t>
            </a:r>
            <a:r>
              <a:rPr lang="en-US" dirty="0" err="1"/>
              <a:t>yönlendir</a:t>
            </a:r>
            <a:r>
              <a:rPr lang="en-US" dirty="0"/>
              <a:t>.</a:t>
            </a:r>
            <a:endParaRPr lang="tr-TR" dirty="0"/>
          </a:p>
          <a:p>
            <a:pPr lvl="0"/>
            <a:r>
              <a:rPr lang="en-US" dirty="0" err="1"/>
              <a:t>Astımda</a:t>
            </a:r>
            <a:r>
              <a:rPr lang="en-US" dirty="0"/>
              <a:t> </a:t>
            </a:r>
            <a:r>
              <a:rPr lang="en-US" dirty="0" err="1"/>
              <a:t>hava</a:t>
            </a:r>
            <a:r>
              <a:rPr lang="en-US" dirty="0"/>
              <a:t> </a:t>
            </a:r>
            <a:r>
              <a:rPr lang="en-US" dirty="0" err="1"/>
              <a:t>akımı</a:t>
            </a:r>
            <a:r>
              <a:rPr lang="en-US" dirty="0"/>
              <a:t> </a:t>
            </a:r>
            <a:r>
              <a:rPr lang="en-US" dirty="0" err="1"/>
              <a:t>kısıtlanması</a:t>
            </a:r>
            <a:r>
              <a:rPr lang="en-US" dirty="0"/>
              <a:t> reversible, </a:t>
            </a:r>
            <a:r>
              <a:rPr lang="en-US" dirty="0" err="1"/>
              <a:t>KOAH'ta</a:t>
            </a:r>
            <a:r>
              <a:rPr lang="en-US" dirty="0"/>
              <a:t> </a:t>
            </a:r>
            <a:r>
              <a:rPr lang="en-US" dirty="0" err="1"/>
              <a:t>kalıcıdır</a:t>
            </a:r>
            <a:r>
              <a:rPr lang="en-US" dirty="0"/>
              <a:t>. Bu </a:t>
            </a:r>
            <a:r>
              <a:rPr lang="en-US" dirty="0" err="1"/>
              <a:t>ayrım</a:t>
            </a:r>
            <a:r>
              <a:rPr lang="en-US" dirty="0"/>
              <a:t> </a:t>
            </a:r>
            <a:r>
              <a:rPr lang="en-US" dirty="0" err="1"/>
              <a:t>sadece</a:t>
            </a:r>
            <a:r>
              <a:rPr lang="en-US" dirty="0"/>
              <a:t> post-BD </a:t>
            </a:r>
            <a:r>
              <a:rPr lang="en-US" dirty="0" err="1"/>
              <a:t>spirometre</a:t>
            </a:r>
            <a:r>
              <a:rPr lang="en-US" dirty="0"/>
              <a:t> </a:t>
            </a:r>
            <a:r>
              <a:rPr lang="en-US" dirty="0" err="1"/>
              <a:t>ile</a:t>
            </a:r>
            <a:r>
              <a:rPr lang="en-US" dirty="0"/>
              <a:t> </a:t>
            </a:r>
            <a:r>
              <a:rPr lang="en-US" dirty="0" err="1"/>
              <a:t>yapılır</a:t>
            </a:r>
            <a:r>
              <a:rPr lang="en-US" dirty="0"/>
              <a:t>.</a:t>
            </a:r>
            <a:endParaRPr lang="tr-TR" dirty="0"/>
          </a:p>
          <a:p>
            <a:pPr lvl="0"/>
            <a:r>
              <a:rPr lang="en-US" dirty="0"/>
              <a:t>BD </a:t>
            </a:r>
            <a:r>
              <a:rPr lang="en-US" dirty="0" err="1"/>
              <a:t>yanıtı</a:t>
            </a:r>
            <a:r>
              <a:rPr lang="en-US" dirty="0"/>
              <a:t> %12 VE 200 mL </a:t>
            </a:r>
            <a:r>
              <a:rPr lang="en-US" dirty="0" err="1"/>
              <a:t>üstünde</a:t>
            </a:r>
            <a:r>
              <a:rPr lang="en-US" dirty="0"/>
              <a:t> → </a:t>
            </a:r>
            <a:r>
              <a:rPr lang="en-US" dirty="0" err="1"/>
              <a:t>reversibilite</a:t>
            </a:r>
            <a:r>
              <a:rPr lang="en-US" dirty="0"/>
              <a:t> (</a:t>
            </a:r>
            <a:r>
              <a:rPr lang="en-US" dirty="0" err="1"/>
              <a:t>astım</a:t>
            </a:r>
            <a:r>
              <a:rPr lang="en-US" dirty="0"/>
              <a:t> </a:t>
            </a:r>
            <a:r>
              <a:rPr lang="en-US" dirty="0" err="1"/>
              <a:t>lehine</a:t>
            </a:r>
            <a:r>
              <a:rPr lang="en-US" dirty="0"/>
              <a:t>).</a:t>
            </a:r>
            <a:endParaRPr lang="tr-TR" dirty="0"/>
          </a:p>
          <a:p>
            <a:pPr lvl="0"/>
            <a:r>
              <a:rPr lang="en-US" dirty="0"/>
              <a:t>Bu </a:t>
            </a:r>
            <a:r>
              <a:rPr lang="en-US" dirty="0" err="1"/>
              <a:t>hastada</a:t>
            </a:r>
            <a:r>
              <a:rPr lang="en-US" dirty="0"/>
              <a:t> </a:t>
            </a:r>
            <a:r>
              <a:rPr lang="en-US" dirty="0" err="1"/>
              <a:t>astım</a:t>
            </a:r>
            <a:r>
              <a:rPr lang="en-US" dirty="0"/>
              <a:t> </a:t>
            </a:r>
            <a:r>
              <a:rPr lang="en-US" dirty="0" err="1"/>
              <a:t>tedavisi</a:t>
            </a:r>
            <a:r>
              <a:rPr lang="en-US" dirty="0"/>
              <a:t> (GINA </a:t>
            </a:r>
            <a:r>
              <a:rPr lang="en-US" dirty="0" err="1"/>
              <a:t>kılavuzu</a:t>
            </a:r>
            <a:r>
              <a:rPr lang="en-US" dirty="0"/>
              <a:t>): </a:t>
            </a:r>
            <a:r>
              <a:rPr lang="en-US" dirty="0" err="1"/>
              <a:t>orta</a:t>
            </a:r>
            <a:r>
              <a:rPr lang="en-US" dirty="0"/>
              <a:t> </a:t>
            </a:r>
            <a:r>
              <a:rPr lang="en-US" dirty="0" err="1"/>
              <a:t>doz</a:t>
            </a:r>
            <a:r>
              <a:rPr lang="en-US" dirty="0"/>
              <a:t> ICS-</a:t>
            </a:r>
            <a:r>
              <a:rPr lang="en-US" dirty="0" err="1"/>
              <a:t>formoterol</a:t>
            </a:r>
            <a:r>
              <a:rPr lang="en-US" dirty="0"/>
              <a:t> </a:t>
            </a:r>
            <a:r>
              <a:rPr lang="en-US" dirty="0" err="1" smtClean="0"/>
              <a:t>başla</a:t>
            </a:r>
            <a:r>
              <a:rPr lang="en-US" dirty="0" smtClean="0"/>
              <a:t>.</a:t>
            </a:r>
            <a:endParaRPr lang="tr-TR" dirty="0"/>
          </a:p>
          <a:p>
            <a:pPr lvl="0"/>
            <a:r>
              <a:rPr lang="en-US" dirty="0" err="1"/>
              <a:t>Alerji</a:t>
            </a:r>
            <a:r>
              <a:rPr lang="en-US" dirty="0"/>
              <a:t> </a:t>
            </a:r>
            <a:r>
              <a:rPr lang="en-US" dirty="0" err="1"/>
              <a:t>konsültasyonu</a:t>
            </a:r>
            <a:r>
              <a:rPr lang="en-US" dirty="0"/>
              <a:t>, </a:t>
            </a:r>
            <a:r>
              <a:rPr lang="en-US" dirty="0" err="1"/>
              <a:t>tetikleyicilerin</a:t>
            </a:r>
            <a:r>
              <a:rPr lang="en-US" dirty="0"/>
              <a:t> </a:t>
            </a:r>
            <a:r>
              <a:rPr lang="en-US" dirty="0" err="1"/>
              <a:t>tanımlanması</a:t>
            </a:r>
            <a:r>
              <a:rPr lang="en-US" dirty="0"/>
              <a:t>, </a:t>
            </a:r>
            <a:r>
              <a:rPr lang="en-US" dirty="0" err="1"/>
              <a:t>kontrolü</a:t>
            </a:r>
            <a:r>
              <a:rPr lang="en-US" dirty="0"/>
              <a:t>.</a:t>
            </a:r>
            <a:endParaRPr lang="tr-TR" dirty="0"/>
          </a:p>
          <a:p>
            <a:pPr lvl="0"/>
            <a:r>
              <a:rPr lang="en-US" dirty="0" err="1"/>
              <a:t>Sigaradan</a:t>
            </a:r>
            <a:r>
              <a:rPr lang="en-US" dirty="0"/>
              <a:t> </a:t>
            </a:r>
            <a:r>
              <a:rPr lang="en-US" dirty="0" err="1"/>
              <a:t>uzak</a:t>
            </a:r>
            <a:r>
              <a:rPr lang="en-US" dirty="0"/>
              <a:t> </a:t>
            </a:r>
            <a:r>
              <a:rPr lang="en-US" dirty="0" err="1"/>
              <a:t>durması</a:t>
            </a:r>
            <a:r>
              <a:rPr lang="en-US" dirty="0"/>
              <a:t> (</a:t>
            </a:r>
            <a:r>
              <a:rPr lang="en-US" dirty="0" err="1"/>
              <a:t>zaten</a:t>
            </a:r>
            <a:r>
              <a:rPr lang="en-US" dirty="0"/>
              <a:t> </a:t>
            </a:r>
            <a:r>
              <a:rPr lang="en-US" dirty="0" err="1"/>
              <a:t>bırakmış</a:t>
            </a:r>
            <a:r>
              <a:rPr lang="en-US" dirty="0"/>
              <a:t>), inhaler </a:t>
            </a:r>
            <a:r>
              <a:rPr lang="en-US" dirty="0" err="1"/>
              <a:t>teknik</a:t>
            </a:r>
            <a:r>
              <a:rPr lang="en-US" dirty="0"/>
              <a:t> </a:t>
            </a:r>
            <a:r>
              <a:rPr lang="en-US" dirty="0" err="1"/>
              <a:t>eğitimi</a:t>
            </a:r>
            <a:r>
              <a:rPr lang="en-US" dirty="0"/>
              <a:t>.</a:t>
            </a:r>
            <a:endParaRPr lang="tr-TR" dirty="0"/>
          </a:p>
          <a:p>
            <a:endParaRPr lang="tr-TR"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926010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err="1"/>
              <a:t>Süleyman</a:t>
            </a:r>
            <a:r>
              <a:rPr lang="en-US" sz="2000" dirty="0"/>
              <a:t> </a:t>
            </a:r>
            <a:r>
              <a:rPr lang="tr-TR" sz="2000" dirty="0" smtClean="0"/>
              <a:t>Bey</a:t>
            </a:r>
            <a:r>
              <a:rPr lang="en-US" sz="2000" dirty="0" smtClean="0"/>
              <a:t>, </a:t>
            </a:r>
            <a:r>
              <a:rPr lang="en-US" sz="2000" dirty="0"/>
              <a:t>78 </a:t>
            </a:r>
            <a:r>
              <a:rPr lang="en-US" sz="2000" dirty="0" err="1"/>
              <a:t>yaşında</a:t>
            </a:r>
            <a:r>
              <a:rPr lang="en-US" sz="2000" dirty="0"/>
              <a:t>, 16 </a:t>
            </a:r>
            <a:r>
              <a:rPr lang="en-US" sz="2000" dirty="0" err="1"/>
              <a:t>yıllık</a:t>
            </a:r>
            <a:r>
              <a:rPr lang="en-US" sz="2000" dirty="0"/>
              <a:t> KOAH. LABA+LAMA+ICS </a:t>
            </a:r>
            <a:r>
              <a:rPr lang="en-US" sz="2000" dirty="0" err="1"/>
              <a:t>üçlü</a:t>
            </a:r>
            <a:r>
              <a:rPr lang="en-US" sz="2000" dirty="0"/>
              <a:t> </a:t>
            </a:r>
            <a:r>
              <a:rPr lang="en-US" sz="2000" dirty="0" err="1"/>
              <a:t>kombinasyon</a:t>
            </a:r>
            <a:r>
              <a:rPr lang="en-US" sz="2000" dirty="0"/>
              <a:t> </a:t>
            </a:r>
            <a:r>
              <a:rPr lang="en-US" sz="2000" dirty="0" err="1"/>
              <a:t>altında</a:t>
            </a:r>
            <a:r>
              <a:rPr lang="en-US" sz="2000" dirty="0"/>
              <a:t>. "</a:t>
            </a:r>
            <a:r>
              <a:rPr lang="en-US" sz="2000" dirty="0" err="1"/>
              <a:t>Geçen</a:t>
            </a:r>
            <a:r>
              <a:rPr lang="en-US" sz="2000" dirty="0"/>
              <a:t> </a:t>
            </a:r>
            <a:r>
              <a:rPr lang="en-US" sz="2000" dirty="0" err="1"/>
              <a:t>yıl</a:t>
            </a:r>
            <a:r>
              <a:rPr lang="en-US" sz="2000" dirty="0"/>
              <a:t> </a:t>
            </a:r>
            <a:r>
              <a:rPr lang="en-US" sz="2000" dirty="0" err="1"/>
              <a:t>boyunca</a:t>
            </a:r>
            <a:r>
              <a:rPr lang="en-US" sz="2000" dirty="0"/>
              <a:t> 4 </a:t>
            </a:r>
            <a:r>
              <a:rPr lang="en-US" sz="2000" dirty="0" err="1"/>
              <a:t>kez</a:t>
            </a:r>
            <a:r>
              <a:rPr lang="en-US" sz="2000" dirty="0"/>
              <a:t> </a:t>
            </a:r>
            <a:r>
              <a:rPr lang="en-US" sz="2000" dirty="0" err="1"/>
              <a:t>antibiyotik</a:t>
            </a:r>
            <a:r>
              <a:rPr lang="en-US" sz="2000" dirty="0"/>
              <a:t> </a:t>
            </a:r>
            <a:r>
              <a:rPr lang="en-US" sz="2000" dirty="0" err="1"/>
              <a:t>kullandım</a:t>
            </a:r>
            <a:r>
              <a:rPr lang="en-US" sz="2000" dirty="0"/>
              <a:t>, 1 </a:t>
            </a:r>
            <a:r>
              <a:rPr lang="en-US" sz="2000" dirty="0" err="1"/>
              <a:t>kez</a:t>
            </a:r>
            <a:r>
              <a:rPr lang="en-US" sz="2000" dirty="0"/>
              <a:t> de </a:t>
            </a:r>
            <a:r>
              <a:rPr lang="en-US" sz="2000" dirty="0" err="1"/>
              <a:t>hastaneye</a:t>
            </a:r>
            <a:r>
              <a:rPr lang="en-US" sz="2000" dirty="0"/>
              <a:t> </a:t>
            </a:r>
            <a:r>
              <a:rPr lang="en-US" sz="2000" dirty="0" err="1"/>
              <a:t>yattım</a:t>
            </a:r>
            <a:r>
              <a:rPr lang="en-US" sz="2000" dirty="0"/>
              <a:t>, </a:t>
            </a:r>
            <a:r>
              <a:rPr lang="en-US" sz="2000" dirty="0" err="1"/>
              <a:t>dayanamıyorum</a:t>
            </a:r>
            <a:r>
              <a:rPr lang="en-US" sz="2000" dirty="0"/>
              <a:t> </a:t>
            </a:r>
            <a:r>
              <a:rPr lang="en-US" sz="2000" dirty="0" err="1"/>
              <a:t>artık</a:t>
            </a:r>
            <a:r>
              <a:rPr lang="en-US" sz="2000" dirty="0"/>
              <a:t>." </a:t>
            </a:r>
            <a:r>
              <a:rPr lang="en-US" sz="2000" dirty="0" err="1"/>
              <a:t>Sigarayı</a:t>
            </a:r>
            <a:r>
              <a:rPr lang="en-US" sz="2000" dirty="0"/>
              <a:t> 8 </a:t>
            </a:r>
            <a:r>
              <a:rPr lang="en-US" sz="2000" dirty="0" err="1"/>
              <a:t>yıl</a:t>
            </a:r>
            <a:r>
              <a:rPr lang="en-US" sz="2000" dirty="0"/>
              <a:t> </a:t>
            </a:r>
            <a:r>
              <a:rPr lang="en-US" sz="2000" dirty="0" err="1"/>
              <a:t>önce</a:t>
            </a:r>
            <a:r>
              <a:rPr lang="en-US" sz="2000" dirty="0"/>
              <a:t> </a:t>
            </a:r>
            <a:r>
              <a:rPr lang="en-US" sz="2000" dirty="0" err="1"/>
              <a:t>bırakmış</a:t>
            </a:r>
            <a:r>
              <a:rPr lang="en-US" sz="2000" dirty="0"/>
              <a:t>. </a:t>
            </a:r>
            <a:r>
              <a:rPr lang="en-US" sz="2000" dirty="0" err="1"/>
              <a:t>Eozinofil</a:t>
            </a:r>
            <a:r>
              <a:rPr lang="en-US" sz="2000" dirty="0"/>
              <a:t> </a:t>
            </a:r>
            <a:r>
              <a:rPr lang="en-US" sz="2000" dirty="0" err="1"/>
              <a:t>tekrarlanan</a:t>
            </a:r>
            <a:r>
              <a:rPr lang="en-US" sz="2000" dirty="0"/>
              <a:t> </a:t>
            </a:r>
            <a:r>
              <a:rPr lang="en-US" sz="2000" dirty="0" err="1"/>
              <a:t>ölçümlerde</a:t>
            </a:r>
            <a:r>
              <a:rPr lang="en-US" sz="2000" dirty="0"/>
              <a:t> 75 </a:t>
            </a:r>
            <a:r>
              <a:rPr lang="en-US" sz="2000" dirty="0" err="1"/>
              <a:t>ve</a:t>
            </a:r>
            <a:r>
              <a:rPr lang="en-US" sz="2000" dirty="0"/>
              <a:t> 95/µL.</a:t>
            </a:r>
            <a:endParaRPr lang="tr-TR" sz="2000" dirty="0"/>
          </a:p>
          <a:p>
            <a:r>
              <a:rPr lang="en-US" sz="2000" dirty="0" err="1"/>
              <a:t>Düzenli</a:t>
            </a:r>
            <a:r>
              <a:rPr lang="en-US" sz="2000" dirty="0"/>
              <a:t> </a:t>
            </a:r>
            <a:r>
              <a:rPr lang="en-US" sz="2000" dirty="0" err="1"/>
              <a:t>ilaç</a:t>
            </a:r>
            <a:r>
              <a:rPr lang="en-US" sz="2000" dirty="0"/>
              <a:t> </a:t>
            </a:r>
            <a:r>
              <a:rPr lang="en-US" sz="2000" dirty="0" err="1"/>
              <a:t>kullanıyor</a:t>
            </a:r>
            <a:r>
              <a:rPr lang="en-US" sz="2000" dirty="0"/>
              <a:t>, inhaler </a:t>
            </a:r>
            <a:r>
              <a:rPr lang="en-US" sz="2000" dirty="0" err="1"/>
              <a:t>tekniği</a:t>
            </a:r>
            <a:r>
              <a:rPr lang="en-US" sz="2000" dirty="0"/>
              <a:t> </a:t>
            </a:r>
            <a:r>
              <a:rPr lang="en-US" sz="2000" dirty="0" err="1"/>
              <a:t>gözlemde</a:t>
            </a:r>
            <a:r>
              <a:rPr lang="en-US" sz="2000" dirty="0"/>
              <a:t> </a:t>
            </a:r>
            <a:r>
              <a:rPr lang="en-US" sz="2000" dirty="0" err="1"/>
              <a:t>uygun</a:t>
            </a:r>
            <a:r>
              <a:rPr lang="en-US" sz="2000" dirty="0"/>
              <a:t>. </a:t>
            </a:r>
            <a:r>
              <a:rPr lang="en-US" sz="2000" dirty="0" err="1"/>
              <a:t>Pulmoner</a:t>
            </a:r>
            <a:r>
              <a:rPr lang="en-US" sz="2000" dirty="0"/>
              <a:t> </a:t>
            </a:r>
            <a:r>
              <a:rPr lang="en-US" sz="2000" dirty="0" err="1"/>
              <a:t>rehabilitasyona</a:t>
            </a:r>
            <a:r>
              <a:rPr lang="en-US" sz="2000" dirty="0"/>
              <a:t> </a:t>
            </a:r>
            <a:r>
              <a:rPr lang="en-US" sz="2000" dirty="0" err="1"/>
              <a:t>katılıyor</a:t>
            </a:r>
            <a:r>
              <a:rPr lang="en-US" sz="2000" dirty="0"/>
              <a:t>. </a:t>
            </a:r>
            <a:r>
              <a:rPr lang="en-US" sz="2000" dirty="0" err="1"/>
              <a:t>Aşıları</a:t>
            </a:r>
            <a:r>
              <a:rPr lang="en-US" sz="2000" dirty="0"/>
              <a:t> </a:t>
            </a:r>
            <a:r>
              <a:rPr lang="en-US" sz="2000" dirty="0" err="1"/>
              <a:t>güncel</a:t>
            </a:r>
            <a:r>
              <a:rPr lang="en-US" sz="2000" dirty="0"/>
              <a:t>.</a:t>
            </a:r>
            <a:endParaRPr lang="tr-TR" sz="2000" dirty="0"/>
          </a:p>
          <a:p>
            <a:r>
              <a:rPr lang="en-US" sz="2000" b="1" dirty="0" err="1"/>
              <a:t>Fizik</a:t>
            </a:r>
            <a:r>
              <a:rPr lang="en-US" sz="2000" b="1" dirty="0"/>
              <a:t> </a:t>
            </a:r>
            <a:r>
              <a:rPr lang="en-US" sz="2000" b="1" dirty="0" err="1"/>
              <a:t>Muayene</a:t>
            </a:r>
            <a:endParaRPr lang="tr-TR" sz="2000" b="1" dirty="0"/>
          </a:p>
          <a:p>
            <a:r>
              <a:rPr lang="en-US" sz="2000" dirty="0" err="1"/>
              <a:t>Stabil</a:t>
            </a:r>
            <a:r>
              <a:rPr lang="en-US" sz="2000" dirty="0"/>
              <a:t> </a:t>
            </a:r>
            <a:r>
              <a:rPr lang="en-US" sz="2000" dirty="0" err="1"/>
              <a:t>dönemde</a:t>
            </a:r>
            <a:r>
              <a:rPr lang="en-US" sz="2000" dirty="0"/>
              <a:t>. </a:t>
            </a:r>
            <a:r>
              <a:rPr lang="en-US" sz="2000" dirty="0" err="1"/>
              <a:t>SpO</a:t>
            </a:r>
            <a:r>
              <a:rPr lang="en-US" sz="2000" dirty="0"/>
              <a:t>₂ %91, </a:t>
            </a:r>
            <a:r>
              <a:rPr lang="en-US" sz="2000" dirty="0" err="1"/>
              <a:t>mMRC</a:t>
            </a:r>
            <a:r>
              <a:rPr lang="en-US" sz="2000" dirty="0"/>
              <a:t> 3. </a:t>
            </a:r>
            <a:endParaRPr lang="tr-TR" sz="2000" dirty="0" smtClean="0"/>
          </a:p>
          <a:p>
            <a:r>
              <a:rPr lang="en-US" sz="2000" dirty="0" err="1" smtClean="0"/>
              <a:t>Toraks</a:t>
            </a:r>
            <a:r>
              <a:rPr lang="en-US" sz="2000" dirty="0"/>
              <a:t>: </a:t>
            </a:r>
            <a:r>
              <a:rPr lang="en-US" sz="2000" dirty="0" err="1"/>
              <a:t>uzamış</a:t>
            </a:r>
            <a:r>
              <a:rPr lang="en-US" sz="2000" dirty="0"/>
              <a:t> </a:t>
            </a:r>
            <a:r>
              <a:rPr lang="en-US" sz="2000" dirty="0" err="1"/>
              <a:t>ekspiryum</a:t>
            </a:r>
            <a:r>
              <a:rPr lang="en-US" sz="2000" dirty="0"/>
              <a:t>, </a:t>
            </a:r>
            <a:r>
              <a:rPr lang="en-US" sz="2000" dirty="0" err="1"/>
              <a:t>hafif</a:t>
            </a:r>
            <a:r>
              <a:rPr lang="en-US" sz="2000" dirty="0"/>
              <a:t> </a:t>
            </a:r>
            <a:r>
              <a:rPr lang="en-US" sz="2000" dirty="0" err="1"/>
              <a:t>ronkus</a:t>
            </a:r>
            <a:r>
              <a:rPr lang="en-US" sz="2000" dirty="0"/>
              <a:t>.</a:t>
            </a:r>
            <a:endParaRPr lang="tr-TR" sz="2000" dirty="0"/>
          </a:p>
          <a:p>
            <a:endParaRPr lang="tr-TR"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lstStyle/>
          <a:p>
            <a:r>
              <a:rPr lang="tr-TR" b="1" dirty="0" smtClean="0"/>
              <a:t>VAKA 9</a:t>
            </a:r>
            <a:endParaRPr lang="tr-TR" b="1" dirty="0"/>
          </a:p>
        </p:txBody>
      </p:sp>
    </p:spTree>
    <p:extLst>
      <p:ext uri="{BB962C8B-B14F-4D97-AF65-F5344CB8AC3E}">
        <p14:creationId xmlns:p14="http://schemas.microsoft.com/office/powerpoint/2010/main" val="902161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sz="2000" dirty="0" err="1"/>
              <a:t>Adım</a:t>
            </a:r>
            <a:r>
              <a:rPr lang="en-US" sz="2000" dirty="0"/>
              <a:t> 1: </a:t>
            </a:r>
            <a:r>
              <a:rPr lang="en-US" sz="2000" dirty="0" err="1"/>
              <a:t>Mevcut</a:t>
            </a:r>
            <a:r>
              <a:rPr lang="en-US" sz="2000" dirty="0"/>
              <a:t> </a:t>
            </a:r>
            <a:r>
              <a:rPr lang="en-US" sz="2000" dirty="0" err="1"/>
              <a:t>tedavi</a:t>
            </a:r>
            <a:r>
              <a:rPr lang="en-US" sz="2000" dirty="0"/>
              <a:t> </a:t>
            </a:r>
            <a:r>
              <a:rPr lang="en-US" sz="2000" dirty="0" err="1"/>
              <a:t>maksimum</a:t>
            </a:r>
            <a:r>
              <a:rPr lang="en-US" sz="2000" dirty="0"/>
              <a:t> </a:t>
            </a:r>
            <a:r>
              <a:rPr lang="en-US" sz="2000" dirty="0" err="1"/>
              <a:t>üçlü</a:t>
            </a:r>
            <a:r>
              <a:rPr lang="en-US" sz="2000" dirty="0"/>
              <a:t>; non-</a:t>
            </a:r>
            <a:r>
              <a:rPr lang="en-US" sz="2000" dirty="0" err="1"/>
              <a:t>farmakolojik</a:t>
            </a:r>
            <a:r>
              <a:rPr lang="en-US" sz="2000" dirty="0"/>
              <a:t> </a:t>
            </a:r>
            <a:r>
              <a:rPr lang="en-US" sz="2000" dirty="0" err="1"/>
              <a:t>tedaviler</a:t>
            </a:r>
            <a:r>
              <a:rPr lang="en-US" sz="2000" dirty="0"/>
              <a:t> </a:t>
            </a:r>
            <a:r>
              <a:rPr lang="en-US" sz="2000" dirty="0" err="1"/>
              <a:t>iyi</a:t>
            </a:r>
            <a:r>
              <a:rPr lang="en-US" sz="2000" dirty="0"/>
              <a:t>; inhaler </a:t>
            </a:r>
            <a:r>
              <a:rPr lang="en-US" sz="2000" dirty="0" err="1"/>
              <a:t>teknik</a:t>
            </a:r>
            <a:r>
              <a:rPr lang="en-US" sz="2000" dirty="0"/>
              <a:t> </a:t>
            </a:r>
            <a:r>
              <a:rPr lang="en-US" sz="2000" dirty="0" err="1"/>
              <a:t>uygun</a:t>
            </a:r>
            <a:r>
              <a:rPr lang="en-US" sz="2000" dirty="0"/>
              <a:t> → </a:t>
            </a:r>
            <a:r>
              <a:rPr lang="en-US" sz="2000" dirty="0" err="1"/>
              <a:t>sıralı</a:t>
            </a:r>
            <a:r>
              <a:rPr lang="en-US" sz="2000" dirty="0"/>
              <a:t> </a:t>
            </a:r>
            <a:r>
              <a:rPr lang="en-US" sz="2000" dirty="0" err="1"/>
              <a:t>tedavi</a:t>
            </a:r>
            <a:r>
              <a:rPr lang="en-US" sz="2000" dirty="0"/>
              <a:t> </a:t>
            </a:r>
            <a:r>
              <a:rPr lang="en-US" sz="2000" dirty="0" err="1"/>
              <a:t>seçenekleri</a:t>
            </a:r>
            <a:r>
              <a:rPr lang="en-US" sz="2000" dirty="0"/>
              <a:t> </a:t>
            </a:r>
            <a:r>
              <a:rPr lang="en-US" sz="2000" dirty="0" err="1"/>
              <a:t>devreye</a:t>
            </a:r>
            <a:r>
              <a:rPr lang="en-US" sz="2000" dirty="0"/>
              <a:t> </a:t>
            </a:r>
            <a:r>
              <a:rPr lang="en-US" sz="2000" dirty="0" err="1"/>
              <a:t>girmeli</a:t>
            </a:r>
            <a:r>
              <a:rPr lang="en-US" sz="2000" dirty="0"/>
              <a:t>.</a:t>
            </a:r>
            <a:endParaRPr lang="tr-TR" sz="2000" dirty="0"/>
          </a:p>
          <a:p>
            <a:pPr lvl="0"/>
            <a:r>
              <a:rPr lang="en-US" sz="2000" dirty="0" err="1"/>
              <a:t>Adım</a:t>
            </a:r>
            <a:r>
              <a:rPr lang="en-US" sz="2000" dirty="0"/>
              <a:t> 2: </a:t>
            </a:r>
            <a:r>
              <a:rPr lang="en-US" sz="2000" dirty="0" err="1"/>
              <a:t>ASM'de</a:t>
            </a:r>
            <a:r>
              <a:rPr lang="en-US" sz="2000" dirty="0"/>
              <a:t> </a:t>
            </a:r>
            <a:r>
              <a:rPr lang="en-US" sz="2000" dirty="0" err="1"/>
              <a:t>yapılabilecekler</a:t>
            </a:r>
            <a:r>
              <a:rPr lang="en-US" sz="2000" dirty="0"/>
              <a:t> — tam </a:t>
            </a:r>
            <a:r>
              <a:rPr lang="en-US" sz="2000" dirty="0" err="1"/>
              <a:t>kan</a:t>
            </a:r>
            <a:r>
              <a:rPr lang="en-US" sz="2000" dirty="0"/>
              <a:t> (</a:t>
            </a:r>
            <a:r>
              <a:rPr lang="en-US" sz="2000" dirty="0" err="1"/>
              <a:t>eozinofil</a:t>
            </a:r>
            <a:r>
              <a:rPr lang="en-US" sz="2000" dirty="0"/>
              <a:t> </a:t>
            </a:r>
            <a:r>
              <a:rPr lang="en-US" sz="2000" dirty="0" err="1"/>
              <a:t>doğrulama</a:t>
            </a:r>
            <a:r>
              <a:rPr lang="en-US" sz="2000" dirty="0"/>
              <a:t>), KCFT, EKG (</a:t>
            </a:r>
            <a:r>
              <a:rPr lang="en-US" sz="2000" dirty="0" err="1"/>
              <a:t>azitromisin</a:t>
            </a:r>
            <a:r>
              <a:rPr lang="en-US" sz="2000" dirty="0"/>
              <a:t> </a:t>
            </a:r>
            <a:r>
              <a:rPr lang="en-US" sz="2000" dirty="0" err="1"/>
              <a:t>öncesi</a:t>
            </a:r>
            <a:r>
              <a:rPr lang="en-US" sz="2000" dirty="0"/>
              <a:t> QT </a:t>
            </a:r>
            <a:r>
              <a:rPr lang="en-US" sz="2000" dirty="0" err="1"/>
              <a:t>için</a:t>
            </a:r>
            <a:r>
              <a:rPr lang="en-US" sz="2000" dirty="0"/>
              <a:t>), </a:t>
            </a:r>
            <a:r>
              <a:rPr lang="en-US" sz="2000" dirty="0" err="1"/>
              <a:t>pürülan</a:t>
            </a:r>
            <a:r>
              <a:rPr lang="en-US" sz="2000" dirty="0"/>
              <a:t> </a:t>
            </a:r>
            <a:r>
              <a:rPr lang="en-US" sz="2000" dirty="0" err="1"/>
              <a:t>balgam</a:t>
            </a:r>
            <a:r>
              <a:rPr lang="en-US" sz="2000" dirty="0"/>
              <a:t> </a:t>
            </a:r>
            <a:r>
              <a:rPr lang="en-US" sz="2000" dirty="0" err="1"/>
              <a:t>varsa</a:t>
            </a:r>
            <a:r>
              <a:rPr lang="en-US" sz="2000" dirty="0"/>
              <a:t> </a:t>
            </a:r>
            <a:r>
              <a:rPr lang="en-US" sz="2000" dirty="0" err="1"/>
              <a:t>kültür</a:t>
            </a:r>
            <a:r>
              <a:rPr lang="en-US" sz="2000" dirty="0"/>
              <a:t> </a:t>
            </a:r>
            <a:r>
              <a:rPr lang="en-US" sz="2000" dirty="0" err="1"/>
              <a:t>için</a:t>
            </a:r>
            <a:r>
              <a:rPr lang="en-US" sz="2000" dirty="0"/>
              <a:t> </a:t>
            </a:r>
            <a:r>
              <a:rPr lang="en-US" sz="2000" dirty="0" err="1"/>
              <a:t>yönlendirme</a:t>
            </a:r>
            <a:r>
              <a:rPr lang="en-US" sz="2000" dirty="0"/>
              <a:t>.</a:t>
            </a:r>
            <a:endParaRPr lang="tr-TR" sz="2000" dirty="0"/>
          </a:p>
          <a:p>
            <a:pPr lvl="0"/>
            <a:r>
              <a:rPr lang="en-US" sz="2000" dirty="0" err="1"/>
              <a:t>Adım</a:t>
            </a:r>
            <a:r>
              <a:rPr lang="en-US" sz="2000" dirty="0"/>
              <a:t> 3: </a:t>
            </a:r>
            <a:r>
              <a:rPr lang="en-US" sz="2000" dirty="0" err="1"/>
              <a:t>Eozinofil</a:t>
            </a:r>
            <a:r>
              <a:rPr lang="en-US" sz="2000" dirty="0"/>
              <a:t> &lt;100 → </a:t>
            </a:r>
            <a:r>
              <a:rPr lang="en-US" sz="2000" dirty="0" err="1"/>
              <a:t>ICS'in</a:t>
            </a:r>
            <a:r>
              <a:rPr lang="en-US" sz="2000" dirty="0"/>
              <a:t> </a:t>
            </a:r>
            <a:r>
              <a:rPr lang="en-US" sz="2000" dirty="0" err="1"/>
              <a:t>alevlenme</a:t>
            </a:r>
            <a:r>
              <a:rPr lang="en-US" sz="2000" dirty="0"/>
              <a:t> </a:t>
            </a:r>
            <a:r>
              <a:rPr lang="en-US" sz="2000" dirty="0" err="1"/>
              <a:t>önleme</a:t>
            </a:r>
            <a:r>
              <a:rPr lang="en-US" sz="2000" dirty="0"/>
              <a:t> </a:t>
            </a:r>
            <a:r>
              <a:rPr lang="en-US" sz="2000" dirty="0" err="1"/>
              <a:t>katkısı</a:t>
            </a:r>
            <a:r>
              <a:rPr lang="en-US" sz="2000" dirty="0"/>
              <a:t> </a:t>
            </a:r>
            <a:r>
              <a:rPr lang="en-US" sz="2000" dirty="0" err="1"/>
              <a:t>sınırlı</a:t>
            </a:r>
            <a:r>
              <a:rPr lang="en-US" sz="2000" dirty="0"/>
              <a:t>; </a:t>
            </a:r>
            <a:r>
              <a:rPr lang="en-US" sz="2000" dirty="0" err="1"/>
              <a:t>bu</a:t>
            </a:r>
            <a:r>
              <a:rPr lang="en-US" sz="2000" dirty="0"/>
              <a:t> </a:t>
            </a:r>
            <a:r>
              <a:rPr lang="en-US" sz="2000" dirty="0" err="1"/>
              <a:t>hastalarda</a:t>
            </a:r>
            <a:r>
              <a:rPr lang="en-US" sz="2000" dirty="0"/>
              <a:t> </a:t>
            </a:r>
            <a:r>
              <a:rPr lang="en-US" sz="2000" dirty="0" err="1"/>
              <a:t>ICS'i</a:t>
            </a:r>
            <a:r>
              <a:rPr lang="en-US" sz="2000" dirty="0"/>
              <a:t> </a:t>
            </a:r>
            <a:r>
              <a:rPr lang="en-US" sz="2000" dirty="0" err="1"/>
              <a:t>sürdürme</a:t>
            </a:r>
            <a:r>
              <a:rPr lang="en-US" sz="2000" dirty="0"/>
              <a:t>/</a:t>
            </a:r>
            <a:r>
              <a:rPr lang="en-US" sz="2000" dirty="0" err="1"/>
              <a:t>kesme</a:t>
            </a:r>
            <a:r>
              <a:rPr lang="en-US" sz="2000" dirty="0"/>
              <a:t> </a:t>
            </a:r>
            <a:r>
              <a:rPr lang="en-US" sz="2000" dirty="0" err="1"/>
              <a:t>bireyselleştirilmeli</a:t>
            </a:r>
            <a:r>
              <a:rPr lang="en-US" sz="2000" dirty="0"/>
              <a:t> (</a:t>
            </a:r>
            <a:r>
              <a:rPr lang="en-US" sz="2000" dirty="0" err="1"/>
              <a:t>özellikle</a:t>
            </a:r>
            <a:r>
              <a:rPr lang="en-US" sz="2000" dirty="0"/>
              <a:t> </a:t>
            </a:r>
            <a:r>
              <a:rPr lang="en-US" sz="2000" dirty="0" err="1"/>
              <a:t>pnömoni</a:t>
            </a:r>
            <a:r>
              <a:rPr lang="en-US" sz="2000" dirty="0"/>
              <a:t> </a:t>
            </a:r>
            <a:r>
              <a:rPr lang="en-US" sz="2000" dirty="0" err="1"/>
              <a:t>öyküsü</a:t>
            </a:r>
            <a:r>
              <a:rPr lang="en-US" sz="2000" dirty="0"/>
              <a:t> </a:t>
            </a:r>
            <a:r>
              <a:rPr lang="en-US" sz="2000" dirty="0" err="1"/>
              <a:t>varsa</a:t>
            </a:r>
            <a:r>
              <a:rPr lang="en-US" sz="2000" dirty="0"/>
              <a:t> </a:t>
            </a:r>
            <a:r>
              <a:rPr lang="en-US" sz="2000" dirty="0" err="1"/>
              <a:t>kes</a:t>
            </a:r>
            <a:r>
              <a:rPr lang="en-US" sz="2000" dirty="0"/>
              <a:t>).</a:t>
            </a:r>
            <a:endParaRPr lang="tr-TR" sz="2000" dirty="0"/>
          </a:p>
          <a:p>
            <a:endParaRPr lang="tr-TR"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1627156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sz="2000" dirty="0" err="1"/>
              <a:t>Adım</a:t>
            </a:r>
            <a:r>
              <a:rPr lang="en-US" sz="2000" dirty="0"/>
              <a:t> 4: GOLD 2024 — </a:t>
            </a:r>
            <a:r>
              <a:rPr lang="en-US" sz="2000" dirty="0" err="1"/>
              <a:t>Üçlü</a:t>
            </a:r>
            <a:r>
              <a:rPr lang="en-US" sz="2000" dirty="0"/>
              <a:t> </a:t>
            </a:r>
            <a:r>
              <a:rPr lang="en-US" sz="2000" dirty="0" err="1"/>
              <a:t>tedavi</a:t>
            </a:r>
            <a:r>
              <a:rPr lang="en-US" sz="2000" dirty="0"/>
              <a:t> </a:t>
            </a:r>
            <a:r>
              <a:rPr lang="en-US" sz="2000" dirty="0" err="1"/>
              <a:t>altında</a:t>
            </a:r>
            <a:r>
              <a:rPr lang="en-US" sz="2000" dirty="0"/>
              <a:t> </a:t>
            </a:r>
            <a:r>
              <a:rPr lang="en-US" sz="2000" dirty="0" err="1"/>
              <a:t>alevlenmeye</a:t>
            </a:r>
            <a:r>
              <a:rPr lang="en-US" sz="2000" dirty="0"/>
              <a:t> </a:t>
            </a:r>
            <a:r>
              <a:rPr lang="en-US" sz="2000" dirty="0" err="1"/>
              <a:t>devam</a:t>
            </a:r>
            <a:r>
              <a:rPr lang="en-US" sz="2000" dirty="0"/>
              <a:t> </a:t>
            </a:r>
            <a:r>
              <a:rPr lang="en-US" sz="2000" dirty="0" err="1"/>
              <a:t>eden</a:t>
            </a:r>
            <a:r>
              <a:rPr lang="en-US" sz="2000" dirty="0"/>
              <a:t>, </a:t>
            </a:r>
            <a:r>
              <a:rPr lang="en-US" sz="2000" dirty="0" err="1"/>
              <a:t>eozinofil</a:t>
            </a:r>
            <a:r>
              <a:rPr lang="en-US" sz="2000" dirty="0"/>
              <a:t> &lt;100, </a:t>
            </a:r>
            <a:r>
              <a:rPr lang="en-US" sz="2000" dirty="0" err="1"/>
              <a:t>eski</a:t>
            </a:r>
            <a:r>
              <a:rPr lang="en-US" sz="2000" dirty="0"/>
              <a:t> </a:t>
            </a:r>
            <a:r>
              <a:rPr lang="en-US" sz="2000" dirty="0" err="1"/>
              <a:t>sigara</a:t>
            </a:r>
            <a:r>
              <a:rPr lang="en-US" sz="2000" dirty="0"/>
              <a:t> </a:t>
            </a:r>
            <a:r>
              <a:rPr lang="en-US" sz="2000" dirty="0" err="1"/>
              <a:t>içicisi</a:t>
            </a:r>
            <a:r>
              <a:rPr lang="en-US" sz="2000" dirty="0"/>
              <a:t> (</a:t>
            </a:r>
            <a:r>
              <a:rPr lang="en-US" sz="2000" dirty="0" err="1"/>
              <a:t>aktif</a:t>
            </a:r>
            <a:r>
              <a:rPr lang="en-US" sz="2000" dirty="0"/>
              <a:t> </a:t>
            </a:r>
            <a:r>
              <a:rPr lang="en-US" sz="2000" dirty="0" err="1"/>
              <a:t>değil</a:t>
            </a:r>
            <a:r>
              <a:rPr lang="en-US" sz="2000" dirty="0"/>
              <a:t>) </a:t>
            </a:r>
            <a:r>
              <a:rPr lang="en-US" sz="2000" dirty="0" err="1"/>
              <a:t>hastalarda</a:t>
            </a:r>
            <a:r>
              <a:rPr lang="en-US" sz="2000" dirty="0"/>
              <a:t> → AZİTROMİSİN </a:t>
            </a:r>
            <a:r>
              <a:rPr lang="en-US" sz="2000" dirty="0" err="1"/>
              <a:t>düşün</a:t>
            </a:r>
            <a:r>
              <a:rPr lang="en-US" sz="2000" dirty="0"/>
              <a:t> (</a:t>
            </a:r>
            <a:r>
              <a:rPr lang="en-US" sz="2000" dirty="0" err="1"/>
              <a:t>haftada</a:t>
            </a:r>
            <a:r>
              <a:rPr lang="en-US" sz="2000" dirty="0"/>
              <a:t> 3 </a:t>
            </a:r>
            <a:r>
              <a:rPr lang="en-US" sz="2000" dirty="0" err="1"/>
              <a:t>gün</a:t>
            </a:r>
            <a:r>
              <a:rPr lang="en-US" sz="2000" dirty="0"/>
              <a:t> 250 mg).</a:t>
            </a:r>
            <a:endParaRPr lang="tr-TR" sz="2000" dirty="0"/>
          </a:p>
          <a:p>
            <a:pPr lvl="0"/>
            <a:r>
              <a:rPr lang="en-US" sz="2000" dirty="0" err="1"/>
              <a:t>Adım</a:t>
            </a:r>
            <a:r>
              <a:rPr lang="en-US" sz="2000" dirty="0"/>
              <a:t> 5: </a:t>
            </a:r>
            <a:r>
              <a:rPr lang="en-US" sz="2000" dirty="0" err="1"/>
              <a:t>Azitromisin</a:t>
            </a:r>
            <a:r>
              <a:rPr lang="en-US" sz="2000" dirty="0"/>
              <a:t>, </a:t>
            </a:r>
            <a:r>
              <a:rPr lang="en-US" sz="2000" dirty="0" err="1"/>
              <a:t>roflumilast</a:t>
            </a:r>
            <a:r>
              <a:rPr lang="en-US" sz="2000" dirty="0"/>
              <a:t> </a:t>
            </a:r>
            <a:r>
              <a:rPr lang="en-US" sz="2000" dirty="0" err="1"/>
              <a:t>gibi</a:t>
            </a:r>
            <a:r>
              <a:rPr lang="en-US" sz="2000" dirty="0"/>
              <a:t> </a:t>
            </a:r>
            <a:r>
              <a:rPr lang="en-US" sz="2000" dirty="0" err="1"/>
              <a:t>ilaçlar</a:t>
            </a:r>
            <a:r>
              <a:rPr lang="en-US" sz="2000" dirty="0"/>
              <a:t> ASM </a:t>
            </a:r>
            <a:r>
              <a:rPr lang="en-US" sz="2000" dirty="0" err="1"/>
              <a:t>düzeyinde</a:t>
            </a:r>
            <a:r>
              <a:rPr lang="en-US" sz="2000" dirty="0"/>
              <a:t> </a:t>
            </a:r>
            <a:r>
              <a:rPr lang="en-US" sz="2000" dirty="0" err="1"/>
              <a:t>başlatılmaz</a:t>
            </a:r>
            <a:r>
              <a:rPr lang="en-US" sz="2000" dirty="0"/>
              <a:t> — </a:t>
            </a:r>
            <a:r>
              <a:rPr lang="en-US" sz="2000" dirty="0" err="1"/>
              <a:t>kontraendikasyon</a:t>
            </a:r>
            <a:r>
              <a:rPr lang="en-US" sz="2000" dirty="0"/>
              <a:t> </a:t>
            </a:r>
            <a:r>
              <a:rPr lang="en-US" sz="2000" dirty="0" err="1"/>
              <a:t>kontrolü</a:t>
            </a:r>
            <a:r>
              <a:rPr lang="en-US" sz="2000" dirty="0"/>
              <a:t>, </a:t>
            </a:r>
            <a:r>
              <a:rPr lang="en-US" sz="2000" dirty="0" err="1"/>
              <a:t>başlangıç</a:t>
            </a:r>
            <a:r>
              <a:rPr lang="en-US" sz="2000" dirty="0"/>
              <a:t> </a:t>
            </a:r>
            <a:r>
              <a:rPr lang="en-US" sz="2000" dirty="0" err="1"/>
              <a:t>gözlemi</a:t>
            </a:r>
            <a:r>
              <a:rPr lang="en-US" sz="2000" dirty="0"/>
              <a:t> </a:t>
            </a:r>
            <a:r>
              <a:rPr lang="en-US" sz="2000" dirty="0" err="1"/>
              <a:t>ve</a:t>
            </a:r>
            <a:r>
              <a:rPr lang="en-US" sz="2000" dirty="0"/>
              <a:t> QT/</a:t>
            </a:r>
            <a:r>
              <a:rPr lang="en-US" sz="2000" dirty="0" err="1"/>
              <a:t>ototoksisite</a:t>
            </a:r>
            <a:r>
              <a:rPr lang="en-US" sz="2000" dirty="0"/>
              <a:t> </a:t>
            </a:r>
            <a:r>
              <a:rPr lang="en-US" sz="2000" dirty="0" err="1"/>
              <a:t>takibi</a:t>
            </a:r>
            <a:r>
              <a:rPr lang="en-US" sz="2000" dirty="0"/>
              <a:t> </a:t>
            </a:r>
            <a:r>
              <a:rPr lang="en-US" sz="2000" dirty="0" err="1"/>
              <a:t>için</a:t>
            </a:r>
            <a:r>
              <a:rPr lang="en-US" sz="2000" dirty="0"/>
              <a:t> </a:t>
            </a:r>
            <a:r>
              <a:rPr lang="en-US" sz="2000" dirty="0" err="1"/>
              <a:t>göğüs</a:t>
            </a:r>
            <a:r>
              <a:rPr lang="en-US" sz="2000" dirty="0"/>
              <a:t> </a:t>
            </a:r>
            <a:r>
              <a:rPr lang="en-US" sz="2000" dirty="0" err="1"/>
              <a:t>hastalıkları</a:t>
            </a:r>
            <a:r>
              <a:rPr lang="en-US" sz="2000" dirty="0"/>
              <a:t> </a:t>
            </a:r>
            <a:r>
              <a:rPr lang="en-US" sz="2000" dirty="0" err="1"/>
              <a:t>sevki</a:t>
            </a:r>
            <a:r>
              <a:rPr lang="en-US" sz="2000" dirty="0"/>
              <a:t> </a:t>
            </a:r>
            <a:r>
              <a:rPr lang="en-US" sz="2000" dirty="0" err="1"/>
              <a:t>gerekir</a:t>
            </a:r>
            <a:r>
              <a:rPr lang="en-US" sz="2000" dirty="0"/>
              <a:t>.</a:t>
            </a:r>
            <a:endParaRPr lang="tr-TR" sz="2000" dirty="0"/>
          </a:p>
          <a:p>
            <a:pPr lvl="0"/>
            <a:r>
              <a:rPr lang="en-US" sz="2000" dirty="0" err="1"/>
              <a:t>Adım</a:t>
            </a:r>
            <a:r>
              <a:rPr lang="en-US" sz="2000" dirty="0"/>
              <a:t> 6: </a:t>
            </a:r>
            <a:r>
              <a:rPr lang="en-US" sz="2000" dirty="0" err="1"/>
              <a:t>Sevk</a:t>
            </a:r>
            <a:r>
              <a:rPr lang="en-US" sz="2000" dirty="0"/>
              <a:t> </a:t>
            </a:r>
            <a:r>
              <a:rPr lang="en-US" sz="2000" dirty="0" err="1"/>
              <a:t>sonrası</a:t>
            </a:r>
            <a:r>
              <a:rPr lang="en-US" sz="2000" dirty="0"/>
              <a:t> </a:t>
            </a:r>
            <a:r>
              <a:rPr lang="en-US" sz="2000" dirty="0" err="1"/>
              <a:t>tedavi</a:t>
            </a:r>
            <a:r>
              <a:rPr lang="en-US" sz="2000" dirty="0"/>
              <a:t> </a:t>
            </a:r>
            <a:r>
              <a:rPr lang="en-US" sz="2000" dirty="0" err="1"/>
              <a:t>planı</a:t>
            </a:r>
            <a:r>
              <a:rPr lang="en-US" sz="2000" dirty="0"/>
              <a:t> </a:t>
            </a:r>
            <a:r>
              <a:rPr lang="en-US" sz="2000" dirty="0" err="1"/>
              <a:t>geldikten</a:t>
            </a:r>
            <a:r>
              <a:rPr lang="en-US" sz="2000" dirty="0"/>
              <a:t> </a:t>
            </a:r>
            <a:r>
              <a:rPr lang="en-US" sz="2000" dirty="0" err="1"/>
              <a:t>sonra</a:t>
            </a:r>
            <a:r>
              <a:rPr lang="en-US" sz="2000" dirty="0"/>
              <a:t> </a:t>
            </a:r>
            <a:r>
              <a:rPr lang="en-US" sz="2000" dirty="0" err="1"/>
              <a:t>ASM'de</a:t>
            </a:r>
            <a:r>
              <a:rPr lang="en-US" sz="2000" dirty="0"/>
              <a:t> </a:t>
            </a:r>
            <a:r>
              <a:rPr lang="en-US" sz="2000" dirty="0" err="1"/>
              <a:t>takip</a:t>
            </a:r>
            <a:r>
              <a:rPr lang="en-US" sz="2000" dirty="0"/>
              <a:t> </a:t>
            </a:r>
            <a:r>
              <a:rPr lang="en-US" sz="2000" dirty="0" err="1"/>
              <a:t>ve</a:t>
            </a:r>
            <a:r>
              <a:rPr lang="en-US" sz="2000" dirty="0"/>
              <a:t> </a:t>
            </a:r>
            <a:r>
              <a:rPr lang="en-US" sz="2000" dirty="0" err="1"/>
              <a:t>yan</a:t>
            </a:r>
            <a:r>
              <a:rPr lang="en-US" sz="2000" dirty="0"/>
              <a:t> </a:t>
            </a:r>
            <a:r>
              <a:rPr lang="en-US" sz="2000" dirty="0" err="1"/>
              <a:t>etki</a:t>
            </a:r>
            <a:r>
              <a:rPr lang="en-US" sz="2000" dirty="0"/>
              <a:t> </a:t>
            </a:r>
            <a:r>
              <a:rPr lang="en-US" sz="2000" dirty="0" err="1"/>
              <a:t>izlemi</a:t>
            </a:r>
            <a:r>
              <a:rPr lang="en-US" sz="2000" dirty="0"/>
              <a:t> (3-6 </a:t>
            </a:r>
            <a:r>
              <a:rPr lang="en-US" sz="2000" dirty="0" err="1"/>
              <a:t>ayda</a:t>
            </a:r>
            <a:r>
              <a:rPr lang="en-US" sz="2000" dirty="0"/>
              <a:t> </a:t>
            </a:r>
            <a:r>
              <a:rPr lang="en-US" sz="2000" dirty="0" err="1"/>
              <a:t>bir</a:t>
            </a:r>
            <a:r>
              <a:rPr lang="en-US" sz="2000" dirty="0"/>
              <a:t> EKG, KCFT, </a:t>
            </a:r>
            <a:r>
              <a:rPr lang="en-US" sz="2000" dirty="0" err="1"/>
              <a:t>işitme</a:t>
            </a:r>
            <a:r>
              <a:rPr lang="en-US" sz="2000" dirty="0"/>
              <a:t> </a:t>
            </a:r>
            <a:r>
              <a:rPr lang="en-US" sz="2000" dirty="0" err="1"/>
              <a:t>sorgulaması</a:t>
            </a:r>
            <a:r>
              <a:rPr lang="en-US" sz="2000" dirty="0"/>
              <a:t>).</a:t>
            </a:r>
            <a:endParaRPr lang="tr-TR" sz="2000" dirty="0"/>
          </a:p>
          <a:p>
            <a:endParaRPr lang="tr-TR" dirty="0"/>
          </a:p>
        </p:txBody>
      </p:sp>
      <p:sp>
        <p:nvSpPr>
          <p:cNvPr id="3" name="Footer Placeholder 2"/>
          <p:cNvSpPr>
            <a:spLocks noGrp="1"/>
          </p:cNvSpPr>
          <p:nvPr>
            <p:ph type="ftr" sz="quarter" idx="11"/>
          </p:nvPr>
        </p:nvSpPr>
        <p:spPr/>
        <p:txBody>
          <a:bodyPr/>
          <a:lstStyle/>
          <a:p>
            <a:endParaRPr lang="tr-TR"/>
          </a:p>
        </p:txBody>
      </p:sp>
      <p:sp>
        <p:nvSpPr>
          <p:cNvPr id="4" name="Title 3"/>
          <p:cNvSpPr>
            <a:spLocks noGrp="1"/>
          </p:cNvSpPr>
          <p:nvPr>
            <p:ph type="title"/>
          </p:nvPr>
        </p:nvSpPr>
        <p:spPr/>
        <p:txBody>
          <a:bodyPr/>
          <a:lstStyle/>
          <a:p>
            <a:endParaRPr lang="tr-TR"/>
          </a:p>
        </p:txBody>
      </p:sp>
    </p:spTree>
    <p:extLst>
      <p:ext uri="{BB962C8B-B14F-4D97-AF65-F5344CB8AC3E}">
        <p14:creationId xmlns:p14="http://schemas.microsoft.com/office/powerpoint/2010/main" val="19835241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b="1" dirty="0" err="1"/>
              <a:t>Tanı</a:t>
            </a:r>
            <a:r>
              <a:rPr lang="en-US" b="1" dirty="0"/>
              <a:t>: </a:t>
            </a:r>
            <a:r>
              <a:rPr lang="en-US" b="1" dirty="0" err="1"/>
              <a:t>Ağır</a:t>
            </a:r>
            <a:r>
              <a:rPr lang="en-US" b="1" dirty="0"/>
              <a:t> KOAH (GOLD 3-4), </a:t>
            </a:r>
            <a:r>
              <a:rPr lang="en-US" b="1" dirty="0" err="1"/>
              <a:t>Grup</a:t>
            </a:r>
            <a:r>
              <a:rPr lang="en-US" b="1" dirty="0"/>
              <a:t> E, </a:t>
            </a:r>
            <a:r>
              <a:rPr lang="en-US" b="1" dirty="0" err="1"/>
              <a:t>üçlü</a:t>
            </a:r>
            <a:r>
              <a:rPr lang="en-US" b="1" dirty="0"/>
              <a:t> </a:t>
            </a:r>
            <a:r>
              <a:rPr lang="en-US" b="1" dirty="0" err="1"/>
              <a:t>tedavi</a:t>
            </a:r>
            <a:r>
              <a:rPr lang="en-US" b="1" dirty="0"/>
              <a:t> </a:t>
            </a:r>
            <a:r>
              <a:rPr lang="en-US" b="1" dirty="0" err="1"/>
              <a:t>altında</a:t>
            </a:r>
            <a:r>
              <a:rPr lang="en-US" b="1" dirty="0"/>
              <a:t> </a:t>
            </a:r>
            <a:r>
              <a:rPr lang="en-US" b="1" dirty="0" err="1"/>
              <a:t>sık</a:t>
            </a:r>
            <a:r>
              <a:rPr lang="en-US" b="1" dirty="0"/>
              <a:t> </a:t>
            </a:r>
            <a:r>
              <a:rPr lang="en-US" b="1" dirty="0" err="1"/>
              <a:t>alevlenme</a:t>
            </a:r>
            <a:r>
              <a:rPr lang="en-US" b="1" dirty="0"/>
              <a:t>, </a:t>
            </a:r>
            <a:r>
              <a:rPr lang="en-US" b="1" dirty="0" err="1"/>
              <a:t>düşük</a:t>
            </a:r>
            <a:r>
              <a:rPr lang="en-US" b="1" dirty="0"/>
              <a:t> </a:t>
            </a:r>
            <a:r>
              <a:rPr lang="en-US" b="1" dirty="0" err="1"/>
              <a:t>eozinofili</a:t>
            </a:r>
            <a:endParaRPr lang="tr-TR" dirty="0"/>
          </a:p>
          <a:p>
            <a:r>
              <a:rPr lang="en-US" dirty="0"/>
              <a:t> </a:t>
            </a:r>
            <a:endParaRPr lang="tr-TR" dirty="0"/>
          </a:p>
          <a:p>
            <a:r>
              <a:rPr lang="en-US" b="1" dirty="0" err="1"/>
              <a:t>Tedavi</a:t>
            </a:r>
            <a:r>
              <a:rPr lang="en-US" b="1" dirty="0"/>
              <a:t> </a:t>
            </a:r>
            <a:r>
              <a:rPr lang="en-US" b="1" dirty="0" err="1"/>
              <a:t>yükseltmesi</a:t>
            </a:r>
            <a:r>
              <a:rPr lang="en-US" b="1" dirty="0"/>
              <a:t>:</a:t>
            </a:r>
            <a:endParaRPr lang="tr-TR" dirty="0"/>
          </a:p>
          <a:p>
            <a:pPr lvl="0"/>
            <a:r>
              <a:rPr lang="en-US" dirty="0" err="1"/>
              <a:t>Üçlü</a:t>
            </a:r>
            <a:r>
              <a:rPr lang="en-US" dirty="0"/>
              <a:t> inhaler </a:t>
            </a:r>
            <a:r>
              <a:rPr lang="en-US" dirty="0" err="1"/>
              <a:t>tedaviyi</a:t>
            </a:r>
            <a:r>
              <a:rPr lang="en-US" dirty="0"/>
              <a:t> </a:t>
            </a:r>
            <a:r>
              <a:rPr lang="en-US" dirty="0" err="1"/>
              <a:t>sürdür</a:t>
            </a:r>
            <a:r>
              <a:rPr lang="en-US" dirty="0"/>
              <a:t>.</a:t>
            </a:r>
            <a:endParaRPr lang="tr-TR" dirty="0"/>
          </a:p>
          <a:p>
            <a:pPr lvl="0"/>
            <a:r>
              <a:rPr lang="en-US" dirty="0"/>
              <a:t>EKG </a:t>
            </a:r>
            <a:r>
              <a:rPr lang="en-US" dirty="0" err="1"/>
              <a:t>ile</a:t>
            </a:r>
            <a:r>
              <a:rPr lang="en-US" dirty="0"/>
              <a:t> QT </a:t>
            </a:r>
            <a:r>
              <a:rPr lang="en-US" dirty="0" err="1"/>
              <a:t>kontrolü</a:t>
            </a:r>
            <a:r>
              <a:rPr lang="en-US" dirty="0"/>
              <a:t>, </a:t>
            </a:r>
            <a:r>
              <a:rPr lang="en-US" dirty="0" err="1"/>
              <a:t>karaciğer</a:t>
            </a:r>
            <a:r>
              <a:rPr lang="en-US" dirty="0"/>
              <a:t> </a:t>
            </a:r>
            <a:r>
              <a:rPr lang="en-US" dirty="0" err="1"/>
              <a:t>fonksiyonu</a:t>
            </a:r>
            <a:r>
              <a:rPr lang="en-US" dirty="0"/>
              <a:t>, </a:t>
            </a:r>
            <a:r>
              <a:rPr lang="en-US" dirty="0" err="1"/>
              <a:t>işitme</a:t>
            </a:r>
            <a:r>
              <a:rPr lang="en-US" dirty="0"/>
              <a:t> </a:t>
            </a:r>
            <a:r>
              <a:rPr lang="en-US" dirty="0" err="1"/>
              <a:t>değerlendirmesi</a:t>
            </a:r>
            <a:r>
              <a:rPr lang="en-US" dirty="0"/>
              <a:t> → </a:t>
            </a:r>
            <a:r>
              <a:rPr lang="en-US" dirty="0" err="1"/>
              <a:t>uygunsa</a:t>
            </a:r>
            <a:r>
              <a:rPr lang="en-US" dirty="0"/>
              <a:t> AZİTROMİSİN 250 mg, </a:t>
            </a:r>
            <a:r>
              <a:rPr lang="en-US" dirty="0" err="1"/>
              <a:t>haftada</a:t>
            </a:r>
            <a:r>
              <a:rPr lang="en-US" dirty="0"/>
              <a:t> 3 </a:t>
            </a:r>
            <a:r>
              <a:rPr lang="en-US" dirty="0" err="1"/>
              <a:t>gün</a:t>
            </a:r>
            <a:r>
              <a:rPr lang="en-US" dirty="0"/>
              <a:t> </a:t>
            </a:r>
            <a:r>
              <a:rPr lang="en-US" dirty="0" err="1"/>
              <a:t>veya</a:t>
            </a:r>
            <a:r>
              <a:rPr lang="en-US" dirty="0"/>
              <a:t> </a:t>
            </a:r>
            <a:r>
              <a:rPr lang="en-US" dirty="0" err="1"/>
              <a:t>günlük</a:t>
            </a:r>
            <a:r>
              <a:rPr lang="en-US" dirty="0"/>
              <a:t> (1 </a:t>
            </a:r>
            <a:r>
              <a:rPr lang="en-US" dirty="0" err="1"/>
              <a:t>yıla</a:t>
            </a:r>
            <a:r>
              <a:rPr lang="en-US" dirty="0"/>
              <a:t> </a:t>
            </a:r>
            <a:r>
              <a:rPr lang="en-US" dirty="0" err="1"/>
              <a:t>kadar</a:t>
            </a:r>
            <a:r>
              <a:rPr lang="en-US" dirty="0"/>
              <a:t>).</a:t>
            </a:r>
            <a:endParaRPr lang="tr-TR" dirty="0"/>
          </a:p>
          <a:p>
            <a:pPr lvl="0"/>
            <a:r>
              <a:rPr lang="en-US" dirty="0" err="1"/>
              <a:t>Tedavi</a:t>
            </a:r>
            <a:r>
              <a:rPr lang="en-US" dirty="0"/>
              <a:t> </a:t>
            </a:r>
            <a:r>
              <a:rPr lang="en-US" dirty="0" err="1"/>
              <a:t>etkinliği</a:t>
            </a:r>
            <a:r>
              <a:rPr lang="en-US" dirty="0"/>
              <a:t> 3-6 </a:t>
            </a:r>
            <a:r>
              <a:rPr lang="en-US" dirty="0" err="1"/>
              <a:t>ayda</a:t>
            </a:r>
            <a:r>
              <a:rPr lang="en-US" dirty="0"/>
              <a:t> </a:t>
            </a:r>
            <a:r>
              <a:rPr lang="en-US" dirty="0" err="1"/>
              <a:t>değerlendir</a:t>
            </a:r>
            <a:r>
              <a:rPr lang="en-US" dirty="0"/>
              <a:t>; </a:t>
            </a:r>
            <a:r>
              <a:rPr lang="en-US" dirty="0" err="1"/>
              <a:t>alevlenme</a:t>
            </a:r>
            <a:r>
              <a:rPr lang="en-US" dirty="0"/>
              <a:t> </a:t>
            </a:r>
            <a:r>
              <a:rPr lang="en-US" dirty="0" err="1"/>
              <a:t>sıklığı</a:t>
            </a:r>
            <a:r>
              <a:rPr lang="en-US" dirty="0"/>
              <a:t> </a:t>
            </a:r>
            <a:r>
              <a:rPr lang="en-US" dirty="0" err="1"/>
              <a:t>azalmazsa</a:t>
            </a:r>
            <a:r>
              <a:rPr lang="en-US" dirty="0"/>
              <a:t> </a:t>
            </a:r>
            <a:r>
              <a:rPr lang="en-US" dirty="0" err="1"/>
              <a:t>kesilebilir</a:t>
            </a:r>
            <a:r>
              <a:rPr lang="en-US" dirty="0"/>
              <a:t>.</a:t>
            </a:r>
            <a:endParaRPr lang="tr-TR" dirty="0"/>
          </a:p>
          <a:p>
            <a:pPr lvl="0"/>
            <a:r>
              <a:rPr lang="en-US" dirty="0" err="1"/>
              <a:t>Pulmoner</a:t>
            </a:r>
            <a:r>
              <a:rPr lang="en-US" dirty="0"/>
              <a:t> </a:t>
            </a:r>
            <a:r>
              <a:rPr lang="en-US" dirty="0" err="1"/>
              <a:t>rehabilitasyon</a:t>
            </a:r>
            <a:r>
              <a:rPr lang="en-US" dirty="0"/>
              <a:t> </a:t>
            </a:r>
            <a:r>
              <a:rPr lang="en-US" dirty="0" err="1"/>
              <a:t>devamlılığı</a:t>
            </a:r>
            <a:r>
              <a:rPr lang="en-US" dirty="0"/>
              <a:t>.</a:t>
            </a:r>
            <a:endParaRPr lang="tr-TR" dirty="0"/>
          </a:p>
          <a:p>
            <a:pPr lvl="0"/>
            <a:r>
              <a:rPr lang="en-US" dirty="0" err="1"/>
              <a:t>İleri</a:t>
            </a:r>
            <a:r>
              <a:rPr lang="en-US" dirty="0"/>
              <a:t> </a:t>
            </a:r>
            <a:r>
              <a:rPr lang="en-US" dirty="0" err="1" smtClean="0"/>
              <a:t>seçenek</a:t>
            </a:r>
            <a:r>
              <a:rPr lang="en-US" dirty="0" smtClean="0"/>
              <a:t>:</a:t>
            </a:r>
            <a:r>
              <a:rPr lang="tr-TR" dirty="0"/>
              <a:t>D</a:t>
            </a:r>
            <a:r>
              <a:rPr lang="en-US" dirty="0" err="1" smtClean="0"/>
              <a:t>upilumab</a:t>
            </a:r>
            <a:r>
              <a:rPr lang="en-US" dirty="0" smtClean="0"/>
              <a:t> </a:t>
            </a:r>
            <a:r>
              <a:rPr lang="en-US" dirty="0"/>
              <a:t>(</a:t>
            </a:r>
            <a:r>
              <a:rPr lang="en-US" dirty="0" err="1"/>
              <a:t>eozinofil</a:t>
            </a:r>
            <a:r>
              <a:rPr lang="en-US" dirty="0"/>
              <a:t> ≥300, </a:t>
            </a:r>
            <a:r>
              <a:rPr lang="en-US" dirty="0" err="1"/>
              <a:t>kronik</a:t>
            </a:r>
            <a:r>
              <a:rPr lang="en-US" dirty="0"/>
              <a:t> </a:t>
            </a:r>
            <a:r>
              <a:rPr lang="en-US" dirty="0" err="1"/>
              <a:t>bronşit</a:t>
            </a:r>
            <a:r>
              <a:rPr lang="en-US" dirty="0"/>
              <a:t>) — </a:t>
            </a:r>
            <a:r>
              <a:rPr lang="en-US" dirty="0" err="1"/>
              <a:t>bu</a:t>
            </a:r>
            <a:r>
              <a:rPr lang="en-US" dirty="0"/>
              <a:t> hasta </a:t>
            </a:r>
            <a:r>
              <a:rPr lang="en-US" dirty="0" err="1"/>
              <a:t>için</a:t>
            </a:r>
            <a:r>
              <a:rPr lang="en-US" dirty="0"/>
              <a:t> </a:t>
            </a:r>
            <a:r>
              <a:rPr lang="en-US" dirty="0" err="1"/>
              <a:t>uygun</a:t>
            </a:r>
            <a:r>
              <a:rPr lang="en-US" dirty="0"/>
              <a:t> </a:t>
            </a:r>
            <a:r>
              <a:rPr lang="en-US" dirty="0" err="1"/>
              <a:t>değil</a:t>
            </a:r>
            <a:r>
              <a:rPr lang="en-US" dirty="0"/>
              <a:t>; </a:t>
            </a:r>
            <a:r>
              <a:rPr lang="en-US" dirty="0" err="1"/>
              <a:t>ensifentrin</a:t>
            </a:r>
            <a:r>
              <a:rPr lang="en-US" dirty="0"/>
              <a:t> </a:t>
            </a:r>
            <a:r>
              <a:rPr lang="en-US" dirty="0" err="1"/>
              <a:t>yeni</a:t>
            </a:r>
            <a:r>
              <a:rPr lang="en-US" dirty="0"/>
              <a:t> </a:t>
            </a:r>
            <a:r>
              <a:rPr lang="en-US" dirty="0" err="1"/>
              <a:t>bir</a:t>
            </a:r>
            <a:r>
              <a:rPr lang="en-US" dirty="0"/>
              <a:t> </a:t>
            </a:r>
            <a:r>
              <a:rPr lang="en-US" dirty="0" err="1"/>
              <a:t>seçenek</a:t>
            </a:r>
            <a:r>
              <a:rPr lang="en-US" dirty="0"/>
              <a:t> (</a:t>
            </a:r>
            <a:r>
              <a:rPr lang="en-US" dirty="0" err="1"/>
              <a:t>ileri</a:t>
            </a:r>
            <a:r>
              <a:rPr lang="en-US" dirty="0"/>
              <a:t> </a:t>
            </a:r>
            <a:r>
              <a:rPr lang="en-US" dirty="0" err="1"/>
              <a:t>merkez</a:t>
            </a:r>
            <a:r>
              <a:rPr lang="en-US" dirty="0"/>
              <a:t>).</a:t>
            </a:r>
            <a:endParaRPr lang="tr-TR" dirty="0"/>
          </a:p>
          <a:p>
            <a:pPr lvl="0"/>
            <a:r>
              <a:rPr lang="en-US" dirty="0" err="1"/>
              <a:t>Palyatif</a:t>
            </a:r>
            <a:r>
              <a:rPr lang="en-US" dirty="0"/>
              <a:t> </a:t>
            </a:r>
            <a:r>
              <a:rPr lang="en-US" dirty="0" err="1"/>
              <a:t>bakım</a:t>
            </a:r>
            <a:r>
              <a:rPr lang="en-US" dirty="0"/>
              <a:t>, </a:t>
            </a:r>
            <a:r>
              <a:rPr lang="en-US" dirty="0" err="1"/>
              <a:t>ileri</a:t>
            </a:r>
            <a:r>
              <a:rPr lang="en-US" dirty="0"/>
              <a:t> </a:t>
            </a:r>
            <a:r>
              <a:rPr lang="en-US" dirty="0" err="1"/>
              <a:t>evre</a:t>
            </a:r>
            <a:r>
              <a:rPr lang="en-US" dirty="0"/>
              <a:t> </a:t>
            </a:r>
            <a:r>
              <a:rPr lang="en-US" dirty="0" err="1"/>
              <a:t>planlaması</a:t>
            </a:r>
            <a:r>
              <a:rPr lang="en-US" dirty="0"/>
              <a:t>, </a:t>
            </a:r>
            <a:r>
              <a:rPr lang="en-US" dirty="0" err="1"/>
              <a:t>semptom</a:t>
            </a:r>
            <a:r>
              <a:rPr lang="en-US" dirty="0"/>
              <a:t> </a:t>
            </a:r>
            <a:r>
              <a:rPr lang="en-US" dirty="0" err="1"/>
              <a:t>yönetimi</a:t>
            </a:r>
            <a:r>
              <a:rPr lang="en-US" dirty="0"/>
              <a:t>.</a:t>
            </a:r>
            <a:endParaRPr lang="tr-TR" dirty="0"/>
          </a:p>
          <a:p>
            <a:endParaRPr lang="tr-TR"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628801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err="1"/>
              <a:t>Ahmet</a:t>
            </a:r>
            <a:r>
              <a:rPr lang="en-US" sz="2000" dirty="0"/>
              <a:t> </a:t>
            </a:r>
            <a:r>
              <a:rPr lang="en-US" sz="2000" dirty="0" err="1"/>
              <a:t>Bey</a:t>
            </a:r>
            <a:r>
              <a:rPr lang="en-US" sz="2000" dirty="0"/>
              <a:t>, 60 </a:t>
            </a:r>
            <a:r>
              <a:rPr lang="en-US" sz="2000" dirty="0" err="1"/>
              <a:t>yaşında</a:t>
            </a:r>
            <a:r>
              <a:rPr lang="en-US" sz="2000" dirty="0"/>
              <a:t>, KOAH GOLD 2 </a:t>
            </a:r>
            <a:r>
              <a:rPr lang="en-US" sz="2000" dirty="0" err="1"/>
              <a:t>takibinde</a:t>
            </a:r>
            <a:r>
              <a:rPr lang="en-US" sz="2000" dirty="0"/>
              <a:t>. </a:t>
            </a:r>
            <a:r>
              <a:rPr lang="en-US" sz="2000" dirty="0" err="1"/>
              <a:t>ASM'ye</a:t>
            </a:r>
            <a:r>
              <a:rPr lang="en-US" sz="2000" dirty="0"/>
              <a:t> "3 </a:t>
            </a:r>
            <a:r>
              <a:rPr lang="en-US" sz="2000" dirty="0" err="1"/>
              <a:t>gündür</a:t>
            </a:r>
            <a:r>
              <a:rPr lang="en-US" sz="2000" dirty="0"/>
              <a:t> </a:t>
            </a:r>
            <a:r>
              <a:rPr lang="en-US" sz="2000" dirty="0" err="1"/>
              <a:t>birden</a:t>
            </a:r>
            <a:r>
              <a:rPr lang="en-US" sz="2000" dirty="0"/>
              <a:t> </a:t>
            </a:r>
            <a:r>
              <a:rPr lang="en-US" sz="2000" dirty="0" err="1"/>
              <a:t>bire</a:t>
            </a:r>
            <a:r>
              <a:rPr lang="en-US" sz="2000" dirty="0"/>
              <a:t> </a:t>
            </a:r>
            <a:r>
              <a:rPr lang="en-US" sz="2000" dirty="0" err="1"/>
              <a:t>nefes</a:t>
            </a:r>
            <a:r>
              <a:rPr lang="en-US" sz="2000" dirty="0"/>
              <a:t> </a:t>
            </a:r>
            <a:r>
              <a:rPr lang="en-US" sz="2000" dirty="0" err="1"/>
              <a:t>darlığı</a:t>
            </a:r>
            <a:r>
              <a:rPr lang="en-US" sz="2000" dirty="0"/>
              <a:t> </a:t>
            </a:r>
            <a:r>
              <a:rPr lang="en-US" sz="2000" dirty="0" err="1"/>
              <a:t>başladı</a:t>
            </a:r>
            <a:r>
              <a:rPr lang="en-US" sz="2000" dirty="0"/>
              <a:t>, </a:t>
            </a:r>
            <a:r>
              <a:rPr lang="en-US" sz="2000" dirty="0" err="1"/>
              <a:t>sağ</a:t>
            </a:r>
            <a:r>
              <a:rPr lang="en-US" sz="2000" dirty="0"/>
              <a:t> </a:t>
            </a:r>
            <a:r>
              <a:rPr lang="en-US" sz="2000" dirty="0" err="1"/>
              <a:t>tarafımda</a:t>
            </a:r>
            <a:r>
              <a:rPr lang="en-US" sz="2000" dirty="0"/>
              <a:t> </a:t>
            </a:r>
            <a:r>
              <a:rPr lang="en-US" sz="2000" dirty="0" err="1"/>
              <a:t>göğüs</a:t>
            </a:r>
            <a:r>
              <a:rPr lang="en-US" sz="2000" dirty="0"/>
              <a:t> </a:t>
            </a:r>
            <a:r>
              <a:rPr lang="en-US" sz="2000" dirty="0" err="1"/>
              <a:t>ağrısı</a:t>
            </a:r>
            <a:r>
              <a:rPr lang="en-US" sz="2000" dirty="0"/>
              <a:t> </a:t>
            </a:r>
            <a:r>
              <a:rPr lang="en-US" sz="2000" dirty="0" err="1"/>
              <a:t>var</a:t>
            </a:r>
            <a:r>
              <a:rPr lang="en-US" sz="2000" dirty="0"/>
              <a:t>" </a:t>
            </a:r>
            <a:r>
              <a:rPr lang="en-US" sz="2000" dirty="0" err="1"/>
              <a:t>yakınmasıyla</a:t>
            </a:r>
            <a:r>
              <a:rPr lang="en-US" sz="2000" dirty="0"/>
              <a:t> </a:t>
            </a:r>
            <a:r>
              <a:rPr lang="en-US" sz="2000" dirty="0" err="1"/>
              <a:t>başvurdu</a:t>
            </a:r>
            <a:r>
              <a:rPr lang="en-US" sz="2000" dirty="0"/>
              <a:t>. </a:t>
            </a:r>
            <a:r>
              <a:rPr lang="en-US" sz="2000" dirty="0" err="1"/>
              <a:t>Önceki</a:t>
            </a:r>
            <a:r>
              <a:rPr lang="en-US" sz="2000" dirty="0"/>
              <a:t> KOAH </a:t>
            </a:r>
            <a:r>
              <a:rPr lang="en-US" sz="2000" dirty="0" err="1"/>
              <a:t>alevlenmelerinde</a:t>
            </a:r>
            <a:r>
              <a:rPr lang="en-US" sz="2000" dirty="0"/>
              <a:t> </a:t>
            </a:r>
            <a:r>
              <a:rPr lang="en-US" sz="2000" dirty="0" err="1"/>
              <a:t>dispne</a:t>
            </a:r>
            <a:r>
              <a:rPr lang="en-US" sz="2000" dirty="0"/>
              <a:t> </a:t>
            </a:r>
            <a:r>
              <a:rPr lang="en-US" sz="2000" dirty="0" err="1"/>
              <a:t>kademeli</a:t>
            </a:r>
            <a:r>
              <a:rPr lang="en-US" sz="2000" dirty="0"/>
              <a:t> </a:t>
            </a:r>
            <a:r>
              <a:rPr lang="en-US" sz="2000" dirty="0" err="1"/>
              <a:t>artardı</a:t>
            </a:r>
            <a:r>
              <a:rPr lang="en-US" sz="2000" dirty="0"/>
              <a:t>, </a:t>
            </a:r>
            <a:r>
              <a:rPr lang="en-US" sz="2000" dirty="0" err="1"/>
              <a:t>balgam</a:t>
            </a:r>
            <a:r>
              <a:rPr lang="en-US" sz="2000" dirty="0"/>
              <a:t> </a:t>
            </a:r>
            <a:r>
              <a:rPr lang="en-US" sz="2000" dirty="0" err="1"/>
              <a:t>koyulaşırdı</a:t>
            </a:r>
            <a:r>
              <a:rPr lang="en-US" sz="2000" dirty="0"/>
              <a:t>; </a:t>
            </a:r>
            <a:r>
              <a:rPr lang="en-US" sz="2000" dirty="0" err="1"/>
              <a:t>bu</a:t>
            </a:r>
            <a:r>
              <a:rPr lang="en-US" sz="2000" dirty="0"/>
              <a:t> </a:t>
            </a:r>
            <a:r>
              <a:rPr lang="en-US" sz="2000" dirty="0" err="1"/>
              <a:t>kez</a:t>
            </a:r>
            <a:r>
              <a:rPr lang="en-US" sz="2000" dirty="0"/>
              <a:t> </a:t>
            </a:r>
            <a:r>
              <a:rPr lang="en-US" sz="2000" dirty="0" err="1"/>
              <a:t>ani</a:t>
            </a:r>
            <a:r>
              <a:rPr lang="en-US" sz="2000" dirty="0"/>
              <a:t> </a:t>
            </a:r>
            <a:r>
              <a:rPr lang="en-US" sz="2000" dirty="0" err="1"/>
              <a:t>başlamış</a:t>
            </a:r>
            <a:r>
              <a:rPr lang="en-US" sz="2000" dirty="0"/>
              <a:t>. </a:t>
            </a:r>
            <a:r>
              <a:rPr lang="en-US" sz="2000" dirty="0" err="1"/>
              <a:t>Balgam</a:t>
            </a:r>
            <a:r>
              <a:rPr lang="en-US" sz="2000" dirty="0"/>
              <a:t> </a:t>
            </a:r>
            <a:r>
              <a:rPr lang="en-US" sz="2000" dirty="0" err="1"/>
              <a:t>yapısında</a:t>
            </a:r>
            <a:r>
              <a:rPr lang="en-US" sz="2000" dirty="0"/>
              <a:t> </a:t>
            </a:r>
            <a:r>
              <a:rPr lang="en-US" sz="2000" dirty="0" err="1"/>
              <a:t>değişiklik</a:t>
            </a:r>
            <a:r>
              <a:rPr lang="en-US" sz="2000" dirty="0"/>
              <a:t> </a:t>
            </a:r>
            <a:r>
              <a:rPr lang="en-US" sz="2000" dirty="0" err="1"/>
              <a:t>yok</a:t>
            </a:r>
            <a:r>
              <a:rPr lang="en-US" sz="2000" dirty="0"/>
              <a:t>. </a:t>
            </a:r>
            <a:r>
              <a:rPr lang="en-US" sz="2000" dirty="0" err="1"/>
              <a:t>Öksürük</a:t>
            </a:r>
            <a:r>
              <a:rPr lang="en-US" sz="2000" dirty="0"/>
              <a:t> </a:t>
            </a:r>
            <a:r>
              <a:rPr lang="en-US" sz="2000" dirty="0" err="1"/>
              <a:t>çok</a:t>
            </a:r>
            <a:r>
              <a:rPr lang="en-US" sz="2000" dirty="0"/>
              <a:t> </a:t>
            </a:r>
            <a:r>
              <a:rPr lang="en-US" sz="2000" dirty="0" err="1"/>
              <a:t>az</a:t>
            </a:r>
            <a:r>
              <a:rPr lang="en-US" sz="2000" dirty="0"/>
              <a:t> </a:t>
            </a:r>
            <a:r>
              <a:rPr lang="en-US" sz="2000" dirty="0" err="1"/>
              <a:t>artmış</a:t>
            </a:r>
            <a:r>
              <a:rPr lang="en-US" sz="2000" dirty="0"/>
              <a:t>.</a:t>
            </a:r>
            <a:endParaRPr lang="tr-TR" sz="2000" dirty="0"/>
          </a:p>
          <a:p>
            <a:r>
              <a:rPr lang="en-US" sz="2000" dirty="0" err="1"/>
              <a:t>Özgeçmiş</a:t>
            </a:r>
            <a:r>
              <a:rPr lang="en-US" sz="2000" dirty="0"/>
              <a:t>: KOAH, BPH, </a:t>
            </a:r>
            <a:r>
              <a:rPr lang="en-US" sz="2000" dirty="0" err="1"/>
              <a:t>varislerden</a:t>
            </a:r>
            <a:r>
              <a:rPr lang="en-US" sz="2000" dirty="0"/>
              <a:t> </a:t>
            </a:r>
            <a:r>
              <a:rPr lang="en-US" sz="2000" dirty="0" err="1"/>
              <a:t>ötürü</a:t>
            </a:r>
            <a:r>
              <a:rPr lang="en-US" sz="2000" dirty="0"/>
              <a:t> 3 </a:t>
            </a:r>
            <a:r>
              <a:rPr lang="en-US" sz="2000" dirty="0" err="1"/>
              <a:t>hafta</a:t>
            </a:r>
            <a:r>
              <a:rPr lang="en-US" sz="2000" dirty="0"/>
              <a:t> </a:t>
            </a:r>
            <a:r>
              <a:rPr lang="en-US" sz="2000" dirty="0" err="1"/>
              <a:t>önce</a:t>
            </a:r>
            <a:r>
              <a:rPr lang="en-US" sz="2000" dirty="0"/>
              <a:t> </a:t>
            </a:r>
            <a:r>
              <a:rPr lang="en-US" sz="2000" dirty="0" err="1"/>
              <a:t>diz</a:t>
            </a:r>
            <a:r>
              <a:rPr lang="en-US" sz="2000" dirty="0"/>
              <a:t> </a:t>
            </a:r>
            <a:r>
              <a:rPr lang="en-US" sz="2000" dirty="0" err="1"/>
              <a:t>altı</a:t>
            </a:r>
            <a:r>
              <a:rPr lang="en-US" sz="2000" dirty="0"/>
              <a:t> </a:t>
            </a:r>
            <a:r>
              <a:rPr lang="en-US" sz="2000" dirty="0" err="1"/>
              <a:t>varis</a:t>
            </a:r>
            <a:r>
              <a:rPr lang="en-US" sz="2000" dirty="0"/>
              <a:t> </a:t>
            </a:r>
            <a:r>
              <a:rPr lang="en-US" sz="2000" dirty="0" err="1"/>
              <a:t>ameliyatı</a:t>
            </a:r>
            <a:r>
              <a:rPr lang="en-US" sz="2000" dirty="0"/>
              <a:t> </a:t>
            </a:r>
            <a:r>
              <a:rPr lang="en-US" sz="2000" dirty="0" err="1"/>
              <a:t>geçirmiş</a:t>
            </a:r>
            <a:r>
              <a:rPr lang="en-US" sz="2000" dirty="0"/>
              <a:t>, </a:t>
            </a:r>
            <a:r>
              <a:rPr lang="en-US" sz="2000" dirty="0" err="1"/>
              <a:t>evde</a:t>
            </a:r>
            <a:r>
              <a:rPr lang="en-US" sz="2000" dirty="0"/>
              <a:t> </a:t>
            </a:r>
            <a:r>
              <a:rPr lang="en-US" sz="2000" dirty="0" err="1"/>
              <a:t>dinleniyor</a:t>
            </a:r>
            <a:r>
              <a:rPr lang="en-US" sz="2000" dirty="0"/>
              <a:t>.</a:t>
            </a:r>
            <a:endParaRPr lang="tr-TR" sz="2000" dirty="0"/>
          </a:p>
          <a:p>
            <a:r>
              <a:rPr lang="en-US" sz="2000" dirty="0" err="1"/>
              <a:t>Alışkanlıklar</a:t>
            </a:r>
            <a:r>
              <a:rPr lang="en-US" sz="2000" dirty="0"/>
              <a:t>: </a:t>
            </a:r>
            <a:r>
              <a:rPr lang="en-US" sz="2000" dirty="0" err="1"/>
              <a:t>Aktif</a:t>
            </a:r>
            <a:r>
              <a:rPr lang="en-US" sz="2000" dirty="0"/>
              <a:t> </a:t>
            </a:r>
            <a:r>
              <a:rPr lang="en-US" sz="2000" dirty="0" err="1"/>
              <a:t>sigara</a:t>
            </a:r>
            <a:r>
              <a:rPr lang="en-US" sz="2000" dirty="0"/>
              <a:t> (30 </a:t>
            </a:r>
            <a:r>
              <a:rPr lang="en-US" sz="2000" dirty="0" err="1"/>
              <a:t>paket-yıl</a:t>
            </a:r>
            <a:r>
              <a:rPr lang="en-US" sz="2000" dirty="0"/>
              <a:t>).</a:t>
            </a:r>
            <a:endParaRPr lang="tr-TR" sz="2000" dirty="0"/>
          </a:p>
          <a:p>
            <a:endParaRPr lang="tr-TR"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lstStyle/>
          <a:p>
            <a:r>
              <a:rPr lang="tr-TR" b="1" dirty="0" smtClean="0"/>
              <a:t>VAKA 1O</a:t>
            </a:r>
            <a:endParaRPr lang="tr-TR" b="1" dirty="0"/>
          </a:p>
        </p:txBody>
      </p:sp>
    </p:spTree>
    <p:extLst>
      <p:ext uri="{BB962C8B-B14F-4D97-AF65-F5344CB8AC3E}">
        <p14:creationId xmlns:p14="http://schemas.microsoft.com/office/powerpoint/2010/main" val="576267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dirty="0" err="1"/>
              <a:t>Genel</a:t>
            </a:r>
            <a:r>
              <a:rPr lang="en-US" sz="2000" dirty="0"/>
              <a:t> durum </a:t>
            </a:r>
            <a:r>
              <a:rPr lang="en-US" sz="2000" dirty="0" err="1"/>
              <a:t>orta</a:t>
            </a:r>
            <a:r>
              <a:rPr lang="en-US" sz="2000" dirty="0"/>
              <a:t>. KB 122/76, </a:t>
            </a:r>
            <a:r>
              <a:rPr lang="en-US" sz="2000" dirty="0" err="1"/>
              <a:t>nabız</a:t>
            </a:r>
            <a:r>
              <a:rPr lang="en-US" sz="2000" dirty="0"/>
              <a:t> 112/</a:t>
            </a:r>
            <a:r>
              <a:rPr lang="en-US" sz="2000" dirty="0" err="1"/>
              <a:t>dk</a:t>
            </a:r>
            <a:r>
              <a:rPr lang="en-US" sz="2000" dirty="0"/>
              <a:t>, SS 26/</a:t>
            </a:r>
            <a:r>
              <a:rPr lang="en-US" sz="2000" dirty="0" err="1"/>
              <a:t>dk</a:t>
            </a:r>
            <a:r>
              <a:rPr lang="en-US" sz="2000" dirty="0"/>
              <a:t>, </a:t>
            </a:r>
            <a:r>
              <a:rPr lang="en-US" sz="2000" dirty="0" err="1"/>
              <a:t>ateş</a:t>
            </a:r>
            <a:r>
              <a:rPr lang="en-US" sz="2000" dirty="0"/>
              <a:t> 36.7, </a:t>
            </a:r>
            <a:r>
              <a:rPr lang="en-US" sz="2000" dirty="0" err="1"/>
              <a:t>SpO</a:t>
            </a:r>
            <a:r>
              <a:rPr lang="en-US" sz="2000" dirty="0"/>
              <a:t>₂ %88 (</a:t>
            </a:r>
            <a:r>
              <a:rPr lang="en-US" sz="2000" dirty="0" err="1"/>
              <a:t>önceki</a:t>
            </a:r>
            <a:r>
              <a:rPr lang="en-US" sz="2000" dirty="0"/>
              <a:t> </a:t>
            </a:r>
            <a:r>
              <a:rPr lang="en-US" sz="2000" dirty="0" err="1"/>
              <a:t>kontrollerinde</a:t>
            </a:r>
            <a:r>
              <a:rPr lang="en-US" sz="2000" dirty="0"/>
              <a:t> %94).</a:t>
            </a:r>
            <a:endParaRPr lang="tr-TR" sz="2000" dirty="0"/>
          </a:p>
          <a:p>
            <a:r>
              <a:rPr lang="en-US" sz="2000" dirty="0" err="1"/>
              <a:t>Toraks</a:t>
            </a:r>
            <a:r>
              <a:rPr lang="en-US" sz="2000" dirty="0"/>
              <a:t>: </a:t>
            </a:r>
            <a:r>
              <a:rPr lang="en-US" sz="2000" dirty="0" err="1"/>
              <a:t>Solunum</a:t>
            </a:r>
            <a:r>
              <a:rPr lang="en-US" sz="2000" dirty="0"/>
              <a:t> </a:t>
            </a:r>
            <a:r>
              <a:rPr lang="en-US" sz="2000" dirty="0" err="1"/>
              <a:t>sesleri</a:t>
            </a:r>
            <a:r>
              <a:rPr lang="en-US" sz="2000" dirty="0"/>
              <a:t> her </a:t>
            </a:r>
            <a:r>
              <a:rPr lang="en-US" sz="2000" dirty="0" err="1"/>
              <a:t>iki</a:t>
            </a:r>
            <a:r>
              <a:rPr lang="en-US" sz="2000" dirty="0"/>
              <a:t> </a:t>
            </a:r>
            <a:r>
              <a:rPr lang="en-US" sz="2000" dirty="0" err="1"/>
              <a:t>tarafta</a:t>
            </a:r>
            <a:r>
              <a:rPr lang="en-US" sz="2000" dirty="0"/>
              <a:t> </a:t>
            </a:r>
            <a:r>
              <a:rPr lang="en-US" sz="2000" dirty="0" err="1"/>
              <a:t>benzer</a:t>
            </a:r>
            <a:r>
              <a:rPr lang="en-US" sz="2000" dirty="0"/>
              <a:t>, </a:t>
            </a:r>
            <a:r>
              <a:rPr lang="en-US" sz="2000" dirty="0" err="1"/>
              <a:t>sağ</a:t>
            </a:r>
            <a:r>
              <a:rPr lang="en-US" sz="2000" dirty="0"/>
              <a:t> alt </a:t>
            </a:r>
            <a:r>
              <a:rPr lang="en-US" sz="2000" dirty="0" err="1"/>
              <a:t>zonda</a:t>
            </a:r>
            <a:r>
              <a:rPr lang="en-US" sz="2000" dirty="0"/>
              <a:t> </a:t>
            </a:r>
            <a:r>
              <a:rPr lang="en-US" sz="2000" dirty="0" err="1"/>
              <a:t>hafif</a:t>
            </a:r>
            <a:r>
              <a:rPr lang="en-US" sz="2000" dirty="0"/>
              <a:t> </a:t>
            </a:r>
            <a:r>
              <a:rPr lang="en-US" sz="2000" dirty="0" err="1"/>
              <a:t>rallar</a:t>
            </a:r>
            <a:r>
              <a:rPr lang="en-US" sz="2000" dirty="0"/>
              <a:t>; wheezing </a:t>
            </a:r>
            <a:r>
              <a:rPr lang="en-US" sz="2000" dirty="0" err="1"/>
              <a:t>baskın</a:t>
            </a:r>
            <a:r>
              <a:rPr lang="en-US" sz="2000" dirty="0"/>
              <a:t> </a:t>
            </a:r>
            <a:r>
              <a:rPr lang="en-US" sz="2000" dirty="0" err="1"/>
              <a:t>değil</a:t>
            </a:r>
            <a:r>
              <a:rPr lang="en-US" sz="2000" dirty="0"/>
              <a:t>. </a:t>
            </a:r>
            <a:r>
              <a:rPr lang="en-US" sz="2000" dirty="0" err="1"/>
              <a:t>Sağ</a:t>
            </a:r>
            <a:r>
              <a:rPr lang="en-US" sz="2000" dirty="0"/>
              <a:t> </a:t>
            </a:r>
            <a:r>
              <a:rPr lang="en-US" sz="2000" dirty="0" err="1"/>
              <a:t>hemitoraksta</a:t>
            </a:r>
            <a:r>
              <a:rPr lang="en-US" sz="2000" dirty="0"/>
              <a:t> </a:t>
            </a:r>
            <a:r>
              <a:rPr lang="en-US" sz="2000" dirty="0" err="1"/>
              <a:t>plöritik</a:t>
            </a:r>
            <a:r>
              <a:rPr lang="en-US" sz="2000" dirty="0"/>
              <a:t> tip </a:t>
            </a:r>
            <a:r>
              <a:rPr lang="en-US" sz="2000" dirty="0" err="1"/>
              <a:t>göğüs</a:t>
            </a:r>
            <a:r>
              <a:rPr lang="en-US" sz="2000" dirty="0"/>
              <a:t> </a:t>
            </a:r>
            <a:r>
              <a:rPr lang="en-US" sz="2000" dirty="0" err="1"/>
              <a:t>ağrısı</a:t>
            </a:r>
            <a:r>
              <a:rPr lang="en-US" sz="2000" dirty="0"/>
              <a:t> (</a:t>
            </a:r>
            <a:r>
              <a:rPr lang="en-US" sz="2000" dirty="0" err="1"/>
              <a:t>derin</a:t>
            </a:r>
            <a:r>
              <a:rPr lang="en-US" sz="2000" dirty="0"/>
              <a:t> </a:t>
            </a:r>
            <a:r>
              <a:rPr lang="en-US" sz="2000" dirty="0" err="1"/>
              <a:t>inspiryumla</a:t>
            </a:r>
            <a:r>
              <a:rPr lang="en-US" sz="2000" dirty="0"/>
              <a:t> </a:t>
            </a:r>
            <a:r>
              <a:rPr lang="en-US" sz="2000" dirty="0" err="1"/>
              <a:t>artıyor</a:t>
            </a:r>
            <a:r>
              <a:rPr lang="en-US" sz="2000" dirty="0"/>
              <a:t>). </a:t>
            </a:r>
            <a:r>
              <a:rPr lang="en-US" sz="2000" dirty="0" err="1"/>
              <a:t>Sağ</a:t>
            </a:r>
            <a:r>
              <a:rPr lang="en-US" sz="2000" dirty="0"/>
              <a:t> </a:t>
            </a:r>
            <a:r>
              <a:rPr lang="en-US" sz="2000" dirty="0" err="1"/>
              <a:t>baldır</a:t>
            </a:r>
            <a:r>
              <a:rPr lang="en-US" sz="2000" dirty="0"/>
              <a:t> </a:t>
            </a:r>
            <a:r>
              <a:rPr lang="en-US" sz="2000" dirty="0" err="1"/>
              <a:t>şişlik</a:t>
            </a:r>
            <a:r>
              <a:rPr lang="en-US" sz="2000" dirty="0"/>
              <a:t> (+), </a:t>
            </a:r>
            <a:r>
              <a:rPr lang="en-US" sz="2000" dirty="0" err="1"/>
              <a:t>baldır</a:t>
            </a:r>
            <a:r>
              <a:rPr lang="en-US" sz="2000" dirty="0"/>
              <a:t> </a:t>
            </a:r>
            <a:r>
              <a:rPr lang="en-US" sz="2000" dirty="0" err="1"/>
              <a:t>palpasyonla</a:t>
            </a:r>
            <a:r>
              <a:rPr lang="en-US" sz="2000" dirty="0"/>
              <a:t> </a:t>
            </a:r>
            <a:r>
              <a:rPr lang="en-US" sz="2000" dirty="0" err="1"/>
              <a:t>hassas</a:t>
            </a:r>
            <a:r>
              <a:rPr lang="en-US" sz="2000" dirty="0"/>
              <a:t>, </a:t>
            </a:r>
            <a:r>
              <a:rPr lang="en-US" sz="2000" dirty="0" err="1"/>
              <a:t>çevre</a:t>
            </a:r>
            <a:r>
              <a:rPr lang="en-US" sz="2000" dirty="0"/>
              <a:t> </a:t>
            </a:r>
            <a:r>
              <a:rPr lang="en-US" sz="2000" dirty="0" err="1"/>
              <a:t>ölçümünde</a:t>
            </a:r>
            <a:r>
              <a:rPr lang="en-US" sz="2000" dirty="0"/>
              <a:t> </a:t>
            </a:r>
            <a:r>
              <a:rPr lang="en-US" sz="2000" dirty="0" err="1"/>
              <a:t>sağ</a:t>
            </a:r>
            <a:r>
              <a:rPr lang="en-US" sz="2000" dirty="0"/>
              <a:t> </a:t>
            </a:r>
            <a:r>
              <a:rPr lang="en-US" sz="2000" dirty="0" err="1"/>
              <a:t>baldır</a:t>
            </a:r>
            <a:r>
              <a:rPr lang="en-US" sz="2000" dirty="0"/>
              <a:t> </a:t>
            </a:r>
            <a:r>
              <a:rPr lang="en-US" sz="2000" dirty="0" err="1"/>
              <a:t>soldan</a:t>
            </a:r>
            <a:r>
              <a:rPr lang="en-US" sz="2000" dirty="0"/>
              <a:t> 2 cm </a:t>
            </a:r>
            <a:r>
              <a:rPr lang="en-US" sz="2000" dirty="0" err="1"/>
              <a:t>geniş</a:t>
            </a:r>
            <a:r>
              <a:rPr lang="en-US" sz="2000" dirty="0"/>
              <a:t>.</a:t>
            </a:r>
            <a:endParaRPr lang="tr-TR" sz="2000" dirty="0"/>
          </a:p>
          <a:p>
            <a:endParaRPr lang="tr-TR"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1729659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b="1" dirty="0" err="1"/>
              <a:t>Kardinal</a:t>
            </a:r>
            <a:r>
              <a:rPr lang="en-US" sz="2000" b="1" dirty="0"/>
              <a:t> </a:t>
            </a:r>
            <a:r>
              <a:rPr lang="en-US" sz="2000" b="1" dirty="0" err="1"/>
              <a:t>Semptomlar</a:t>
            </a:r>
            <a:endParaRPr lang="tr-TR" sz="2000" b="1" dirty="0"/>
          </a:p>
          <a:p>
            <a:pPr lvl="0"/>
            <a:r>
              <a:rPr lang="en-US" sz="2000" b="1" dirty="0" err="1"/>
              <a:t>Kronik</a:t>
            </a:r>
            <a:r>
              <a:rPr lang="en-US" sz="2000" b="1" dirty="0"/>
              <a:t>, </a:t>
            </a:r>
            <a:r>
              <a:rPr lang="en-US" sz="2000" b="1" dirty="0" err="1"/>
              <a:t>ilerleyici</a:t>
            </a:r>
            <a:r>
              <a:rPr lang="en-US" sz="2000" b="1" dirty="0"/>
              <a:t> </a:t>
            </a:r>
            <a:r>
              <a:rPr lang="en-US" sz="2000" b="1" dirty="0" err="1"/>
              <a:t>dispne</a:t>
            </a:r>
            <a:r>
              <a:rPr lang="en-US" sz="2000" b="1" dirty="0"/>
              <a:t>: </a:t>
            </a:r>
            <a:r>
              <a:rPr lang="en-US" sz="2000" dirty="0"/>
              <a:t>En </a:t>
            </a:r>
            <a:r>
              <a:rPr lang="en-US" sz="2000" dirty="0" err="1"/>
              <a:t>önemli</a:t>
            </a:r>
            <a:r>
              <a:rPr lang="en-US" sz="2000" dirty="0"/>
              <a:t> </a:t>
            </a:r>
            <a:r>
              <a:rPr lang="en-US" sz="2000" dirty="0" err="1"/>
              <a:t>ve</a:t>
            </a:r>
            <a:r>
              <a:rPr lang="en-US" sz="2000" dirty="0"/>
              <a:t> </a:t>
            </a:r>
            <a:r>
              <a:rPr lang="en-US" sz="2000" dirty="0" err="1"/>
              <a:t>hayat</a:t>
            </a:r>
            <a:r>
              <a:rPr lang="en-US" sz="2000" dirty="0"/>
              <a:t> </a:t>
            </a:r>
            <a:r>
              <a:rPr lang="en-US" sz="2000" dirty="0" err="1"/>
              <a:t>kalitesini</a:t>
            </a:r>
            <a:r>
              <a:rPr lang="en-US" sz="2000" dirty="0"/>
              <a:t> en </a:t>
            </a:r>
            <a:r>
              <a:rPr lang="en-US" sz="2000" dirty="0" err="1"/>
              <a:t>çok</a:t>
            </a:r>
            <a:r>
              <a:rPr lang="en-US" sz="2000" dirty="0"/>
              <a:t> </a:t>
            </a:r>
            <a:r>
              <a:rPr lang="en-US" sz="2000" dirty="0" err="1"/>
              <a:t>bozan</a:t>
            </a:r>
            <a:r>
              <a:rPr lang="en-US" sz="2000" dirty="0"/>
              <a:t> </a:t>
            </a:r>
            <a:r>
              <a:rPr lang="en-US" sz="2000" dirty="0" err="1"/>
              <a:t>semptomdur</a:t>
            </a:r>
            <a:r>
              <a:rPr lang="en-US" sz="2000" dirty="0"/>
              <a:t>. </a:t>
            </a:r>
            <a:r>
              <a:rPr lang="en-US" sz="2000" dirty="0" err="1"/>
              <a:t>Başlangıçta</a:t>
            </a:r>
            <a:r>
              <a:rPr lang="en-US" sz="2000" dirty="0"/>
              <a:t> </a:t>
            </a:r>
            <a:r>
              <a:rPr lang="en-US" sz="2000" dirty="0" err="1"/>
              <a:t>sadece</a:t>
            </a:r>
            <a:r>
              <a:rPr lang="en-US" sz="2000" dirty="0"/>
              <a:t> </a:t>
            </a:r>
            <a:r>
              <a:rPr lang="en-US" sz="2000" dirty="0" err="1"/>
              <a:t>efor</a:t>
            </a:r>
            <a:r>
              <a:rPr lang="en-US" sz="2000" dirty="0"/>
              <a:t> </a:t>
            </a:r>
            <a:r>
              <a:rPr lang="en-US" sz="2000" dirty="0" err="1"/>
              <a:t>sırasında</a:t>
            </a:r>
            <a:r>
              <a:rPr lang="en-US" sz="2000" dirty="0"/>
              <a:t>, </a:t>
            </a:r>
            <a:r>
              <a:rPr lang="en-US" sz="2000" dirty="0" err="1"/>
              <a:t>ilerledikçe</a:t>
            </a:r>
            <a:r>
              <a:rPr lang="en-US" sz="2000" dirty="0"/>
              <a:t> </a:t>
            </a:r>
            <a:r>
              <a:rPr lang="en-US" sz="2000" dirty="0" err="1"/>
              <a:t>günlük</a:t>
            </a:r>
            <a:r>
              <a:rPr lang="en-US" sz="2000" dirty="0"/>
              <a:t> </a:t>
            </a:r>
            <a:r>
              <a:rPr lang="en-US" sz="2000" dirty="0" err="1"/>
              <a:t>aktivitelerde</a:t>
            </a:r>
            <a:r>
              <a:rPr lang="en-US" sz="2000" dirty="0"/>
              <a:t>, </a:t>
            </a:r>
            <a:r>
              <a:rPr lang="en-US" sz="2000" dirty="0" err="1"/>
              <a:t>ileri</a:t>
            </a:r>
            <a:r>
              <a:rPr lang="en-US" sz="2000" dirty="0"/>
              <a:t> </a:t>
            </a:r>
            <a:r>
              <a:rPr lang="en-US" sz="2000" dirty="0" err="1"/>
              <a:t>evrede</a:t>
            </a:r>
            <a:r>
              <a:rPr lang="en-US" sz="2000" dirty="0"/>
              <a:t> </a:t>
            </a:r>
            <a:r>
              <a:rPr lang="en-US" sz="2000" dirty="0" err="1"/>
              <a:t>istirahatte</a:t>
            </a:r>
            <a:r>
              <a:rPr lang="en-US" sz="2000" dirty="0"/>
              <a:t> </a:t>
            </a:r>
            <a:r>
              <a:rPr lang="en-US" sz="2000" dirty="0" err="1"/>
              <a:t>hissedilir</a:t>
            </a:r>
            <a:r>
              <a:rPr lang="en-US" sz="2000" dirty="0"/>
              <a:t>.</a:t>
            </a:r>
            <a:endParaRPr lang="tr-TR" sz="2000" dirty="0"/>
          </a:p>
          <a:p>
            <a:pPr lvl="0"/>
            <a:r>
              <a:rPr lang="en-US" sz="2000" b="1" dirty="0" err="1"/>
              <a:t>Kronik</a:t>
            </a:r>
            <a:r>
              <a:rPr lang="en-US" sz="2000" b="1" dirty="0"/>
              <a:t> </a:t>
            </a:r>
            <a:r>
              <a:rPr lang="en-US" sz="2000" b="1" dirty="0" err="1"/>
              <a:t>öksürük</a:t>
            </a:r>
            <a:r>
              <a:rPr lang="en-US" sz="2000" b="1" dirty="0"/>
              <a:t>: </a:t>
            </a:r>
            <a:r>
              <a:rPr lang="en-US" sz="2000" dirty="0" err="1"/>
              <a:t>Başlangıçta</a:t>
            </a:r>
            <a:r>
              <a:rPr lang="en-US" sz="2000" dirty="0"/>
              <a:t> </a:t>
            </a:r>
            <a:r>
              <a:rPr lang="en-US" sz="2000" dirty="0" err="1"/>
              <a:t>aralıklı</a:t>
            </a:r>
            <a:r>
              <a:rPr lang="en-US" sz="2000" dirty="0"/>
              <a:t>, </a:t>
            </a:r>
            <a:r>
              <a:rPr lang="en-US" sz="2000" dirty="0" err="1"/>
              <a:t>daha</a:t>
            </a:r>
            <a:r>
              <a:rPr lang="en-US" sz="2000" dirty="0"/>
              <a:t> </a:t>
            </a:r>
            <a:r>
              <a:rPr lang="en-US" sz="2000" dirty="0" err="1"/>
              <a:t>sonra</a:t>
            </a:r>
            <a:r>
              <a:rPr lang="en-US" sz="2000" dirty="0"/>
              <a:t> her </a:t>
            </a:r>
            <a:r>
              <a:rPr lang="en-US" sz="2000" dirty="0" err="1"/>
              <a:t>gün</a:t>
            </a:r>
            <a:r>
              <a:rPr lang="en-US" sz="2000" dirty="0"/>
              <a:t>; </a:t>
            </a:r>
            <a:r>
              <a:rPr lang="en-US" sz="2000" dirty="0" err="1"/>
              <a:t>başlangıçta</a:t>
            </a:r>
            <a:r>
              <a:rPr lang="en-US" sz="2000" dirty="0"/>
              <a:t> </a:t>
            </a:r>
            <a:r>
              <a:rPr lang="en-US" sz="2000" dirty="0" err="1"/>
              <a:t>üretken</a:t>
            </a:r>
            <a:r>
              <a:rPr lang="en-US" sz="2000" dirty="0"/>
              <a:t> </a:t>
            </a:r>
            <a:r>
              <a:rPr lang="en-US" sz="2000" dirty="0" err="1"/>
              <a:t>olabilir</a:t>
            </a:r>
            <a:r>
              <a:rPr lang="en-US" sz="2000" dirty="0"/>
              <a:t>.</a:t>
            </a:r>
            <a:endParaRPr lang="tr-TR" sz="2000" dirty="0"/>
          </a:p>
          <a:p>
            <a:pPr lvl="0"/>
            <a:r>
              <a:rPr lang="en-US" sz="2000" b="1" dirty="0" err="1"/>
              <a:t>Kronik</a:t>
            </a:r>
            <a:r>
              <a:rPr lang="en-US" sz="2000" b="1" dirty="0"/>
              <a:t> </a:t>
            </a:r>
            <a:r>
              <a:rPr lang="en-US" sz="2000" b="1" dirty="0" err="1"/>
              <a:t>balgam</a:t>
            </a:r>
            <a:r>
              <a:rPr lang="en-US" sz="2000" b="1" dirty="0"/>
              <a:t> </a:t>
            </a:r>
            <a:r>
              <a:rPr lang="en-US" sz="2000" b="1" dirty="0" err="1"/>
              <a:t>çıkarma</a:t>
            </a:r>
            <a:r>
              <a:rPr lang="en-US" sz="2000" b="1" dirty="0"/>
              <a:t>: </a:t>
            </a:r>
            <a:r>
              <a:rPr lang="en-US" sz="2000" dirty="0" err="1"/>
              <a:t>Genellikle</a:t>
            </a:r>
            <a:r>
              <a:rPr lang="en-US" sz="2000" dirty="0"/>
              <a:t> </a:t>
            </a:r>
            <a:r>
              <a:rPr lang="en-US" sz="2000" dirty="0" err="1"/>
              <a:t>az</a:t>
            </a:r>
            <a:r>
              <a:rPr lang="en-US" sz="2000" dirty="0"/>
              <a:t> </a:t>
            </a:r>
            <a:r>
              <a:rPr lang="en-US" sz="2000" dirty="0" err="1"/>
              <a:t>miktarda</a:t>
            </a:r>
            <a:r>
              <a:rPr lang="en-US" sz="2000" dirty="0"/>
              <a:t>, </a:t>
            </a:r>
            <a:r>
              <a:rPr lang="en-US" sz="2000" dirty="0" err="1"/>
              <a:t>sabahları</a:t>
            </a:r>
            <a:r>
              <a:rPr lang="en-US" sz="2000" dirty="0"/>
              <a:t> </a:t>
            </a:r>
            <a:r>
              <a:rPr lang="en-US" sz="2000" dirty="0" err="1"/>
              <a:t>belirgin</a:t>
            </a:r>
            <a:r>
              <a:rPr lang="en-US" sz="2000" dirty="0"/>
              <a:t>, </a:t>
            </a:r>
            <a:r>
              <a:rPr lang="en-US" sz="2000" dirty="0" err="1"/>
              <a:t>beyaz-saydam</a:t>
            </a:r>
            <a:r>
              <a:rPr lang="en-US" sz="2000" dirty="0"/>
              <a:t> </a:t>
            </a:r>
            <a:r>
              <a:rPr lang="en-US" sz="2000" dirty="0" err="1"/>
              <a:t>balgam</a:t>
            </a:r>
            <a:r>
              <a:rPr lang="en-US" sz="2000" dirty="0"/>
              <a:t>. </a:t>
            </a:r>
            <a:r>
              <a:rPr lang="en-US" sz="2000" dirty="0" err="1"/>
              <a:t>Pürülan</a:t>
            </a:r>
            <a:r>
              <a:rPr lang="en-US" sz="2000" dirty="0"/>
              <a:t> </a:t>
            </a:r>
            <a:r>
              <a:rPr lang="en-US" sz="2000" dirty="0" err="1"/>
              <a:t>balgam</a:t>
            </a:r>
            <a:r>
              <a:rPr lang="en-US" sz="2000" dirty="0"/>
              <a:t> </a:t>
            </a:r>
            <a:r>
              <a:rPr lang="en-US" sz="2000" dirty="0" err="1"/>
              <a:t>alevlenmeyi</a:t>
            </a:r>
            <a:r>
              <a:rPr lang="en-US" sz="2000" dirty="0"/>
              <a:t> </a:t>
            </a:r>
            <a:r>
              <a:rPr lang="en-US" sz="2000" dirty="0" err="1"/>
              <a:t>düşündürür</a:t>
            </a:r>
            <a:r>
              <a:rPr lang="en-US" sz="2000" dirty="0"/>
              <a:t>.</a:t>
            </a:r>
            <a:endParaRPr lang="tr-TR" sz="2000" dirty="0"/>
          </a:p>
          <a:p>
            <a:pPr lvl="0"/>
            <a:r>
              <a:rPr lang="en-US" sz="2000" dirty="0" err="1"/>
              <a:t>Tekrarlayan</a:t>
            </a:r>
            <a:r>
              <a:rPr lang="en-US" sz="2000" dirty="0"/>
              <a:t> alt </a:t>
            </a:r>
            <a:r>
              <a:rPr lang="en-US" sz="2000" dirty="0" err="1"/>
              <a:t>solunum</a:t>
            </a:r>
            <a:r>
              <a:rPr lang="en-US" sz="2000" dirty="0"/>
              <a:t> </a:t>
            </a:r>
            <a:r>
              <a:rPr lang="en-US" sz="2000" dirty="0" err="1"/>
              <a:t>yolu</a:t>
            </a:r>
            <a:r>
              <a:rPr lang="en-US" sz="2000" dirty="0"/>
              <a:t> </a:t>
            </a:r>
            <a:r>
              <a:rPr lang="en-US" sz="2000" dirty="0" err="1"/>
              <a:t>enfeksiyonları</a:t>
            </a:r>
            <a:r>
              <a:rPr lang="en-US" sz="2000" dirty="0"/>
              <a:t>.</a:t>
            </a:r>
            <a:endParaRPr lang="tr-TR" sz="2000" dirty="0"/>
          </a:p>
          <a:p>
            <a:pPr lvl="0"/>
            <a:r>
              <a:rPr lang="en-US" sz="2000" dirty="0" err="1"/>
              <a:t>İleri</a:t>
            </a:r>
            <a:r>
              <a:rPr lang="en-US" sz="2000" dirty="0"/>
              <a:t> </a:t>
            </a:r>
            <a:r>
              <a:rPr lang="en-US" sz="2000" dirty="0" err="1"/>
              <a:t>evrede</a:t>
            </a:r>
            <a:r>
              <a:rPr lang="en-US" sz="2000" dirty="0"/>
              <a:t>: kilo </a:t>
            </a:r>
            <a:r>
              <a:rPr lang="en-US" sz="2000" dirty="0" err="1"/>
              <a:t>kaybı</a:t>
            </a:r>
            <a:r>
              <a:rPr lang="en-US" sz="2000" dirty="0"/>
              <a:t>, </a:t>
            </a:r>
            <a:r>
              <a:rPr lang="en-US" sz="2000" dirty="0" err="1"/>
              <a:t>iştahsızlık</a:t>
            </a:r>
            <a:r>
              <a:rPr lang="en-US" sz="2000" dirty="0"/>
              <a:t>, </a:t>
            </a:r>
            <a:r>
              <a:rPr lang="en-US" sz="2000" dirty="0" err="1"/>
              <a:t>kas</a:t>
            </a:r>
            <a:r>
              <a:rPr lang="en-US" sz="2000" dirty="0"/>
              <a:t> </a:t>
            </a:r>
            <a:r>
              <a:rPr lang="en-US" sz="2000" dirty="0" err="1"/>
              <a:t>güçsüzlüğü</a:t>
            </a:r>
            <a:r>
              <a:rPr lang="en-US" sz="2000" dirty="0"/>
              <a:t>, </a:t>
            </a:r>
            <a:r>
              <a:rPr lang="tr-TR" sz="2000" dirty="0" smtClean="0"/>
              <a:t>pretibial </a:t>
            </a:r>
            <a:r>
              <a:rPr lang="en-US" sz="2000" dirty="0" err="1" smtClean="0"/>
              <a:t>ödem</a:t>
            </a:r>
            <a:r>
              <a:rPr lang="en-US" sz="2000" dirty="0" smtClean="0"/>
              <a:t> </a:t>
            </a:r>
            <a:r>
              <a:rPr lang="en-US" sz="2000" dirty="0"/>
              <a:t>(</a:t>
            </a:r>
            <a:r>
              <a:rPr lang="en-US" sz="2000" dirty="0" err="1"/>
              <a:t>kor</a:t>
            </a:r>
            <a:r>
              <a:rPr lang="en-US" sz="2000" dirty="0"/>
              <a:t> </a:t>
            </a:r>
            <a:r>
              <a:rPr lang="en-US" sz="2000" dirty="0" err="1"/>
              <a:t>pulmonale</a:t>
            </a:r>
            <a:r>
              <a:rPr lang="en-US" sz="2000" dirty="0"/>
              <a:t>).</a:t>
            </a:r>
            <a:endParaRPr lang="tr-TR" sz="2000" dirty="0"/>
          </a:p>
          <a:p>
            <a:endParaRPr lang="tr-TR" dirty="0"/>
          </a:p>
        </p:txBody>
      </p:sp>
      <p:sp>
        <p:nvSpPr>
          <p:cNvPr id="2" name="Title 1"/>
          <p:cNvSpPr>
            <a:spLocks noGrp="1"/>
          </p:cNvSpPr>
          <p:nvPr>
            <p:ph type="title"/>
          </p:nvPr>
        </p:nvSpPr>
        <p:spPr/>
        <p:txBody>
          <a:bodyPr/>
          <a:lstStyle/>
          <a:p>
            <a:r>
              <a:rPr lang="tr-TR" dirty="0" smtClean="0"/>
              <a:t>KLİNİK BULGULAR</a:t>
            </a:r>
            <a:endParaRPr lang="tr-TR" dirty="0"/>
          </a:p>
        </p:txBody>
      </p:sp>
    </p:spTree>
    <p:extLst>
      <p:ext uri="{BB962C8B-B14F-4D97-AF65-F5344CB8AC3E}">
        <p14:creationId xmlns:p14="http://schemas.microsoft.com/office/powerpoint/2010/main" val="22011548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lvl="0"/>
            <a:r>
              <a:rPr lang="en-US" sz="2200" dirty="0" err="1"/>
              <a:t>Adım</a:t>
            </a:r>
            <a:r>
              <a:rPr lang="en-US" sz="2200" dirty="0"/>
              <a:t> 1: KOAH </a:t>
            </a:r>
            <a:r>
              <a:rPr lang="en-US" sz="2200" dirty="0" err="1"/>
              <a:t>alevlenmesine</a:t>
            </a:r>
            <a:r>
              <a:rPr lang="en-US" sz="2200" dirty="0"/>
              <a:t> ATİPİK </a:t>
            </a:r>
            <a:r>
              <a:rPr lang="en-US" sz="2200" dirty="0" err="1"/>
              <a:t>özellikler</a:t>
            </a:r>
            <a:r>
              <a:rPr lang="en-US" sz="2200" dirty="0"/>
              <a:t>: </a:t>
            </a:r>
            <a:r>
              <a:rPr lang="en-US" sz="2200" dirty="0" err="1"/>
              <a:t>ani</a:t>
            </a:r>
            <a:r>
              <a:rPr lang="en-US" sz="2200" dirty="0"/>
              <a:t> </a:t>
            </a:r>
            <a:r>
              <a:rPr lang="en-US" sz="2200" dirty="0" err="1"/>
              <a:t>başlangıç</a:t>
            </a:r>
            <a:r>
              <a:rPr lang="en-US" sz="2200" dirty="0"/>
              <a:t>, </a:t>
            </a:r>
            <a:r>
              <a:rPr lang="en-US" sz="2200" dirty="0" err="1"/>
              <a:t>plöritik</a:t>
            </a:r>
            <a:r>
              <a:rPr lang="en-US" sz="2200" dirty="0"/>
              <a:t> tip </a:t>
            </a:r>
            <a:r>
              <a:rPr lang="en-US" sz="2200" dirty="0" err="1"/>
              <a:t>ağrı</a:t>
            </a:r>
            <a:r>
              <a:rPr lang="en-US" sz="2200" dirty="0"/>
              <a:t>, </a:t>
            </a:r>
            <a:r>
              <a:rPr lang="en-US" sz="2200" dirty="0" err="1"/>
              <a:t>hipoksi</a:t>
            </a:r>
            <a:r>
              <a:rPr lang="en-US" sz="2200" dirty="0"/>
              <a:t> </a:t>
            </a:r>
            <a:r>
              <a:rPr lang="en-US" sz="2200" dirty="0" err="1"/>
              <a:t>belirgin</a:t>
            </a:r>
            <a:r>
              <a:rPr lang="en-US" sz="2200" dirty="0"/>
              <a:t> (Δ ≥ %6), wheezing </a:t>
            </a:r>
            <a:r>
              <a:rPr lang="en-US" sz="2200" dirty="0" err="1"/>
              <a:t>yok</a:t>
            </a:r>
            <a:r>
              <a:rPr lang="en-US" sz="2200" dirty="0"/>
              <a:t>, </a:t>
            </a:r>
            <a:r>
              <a:rPr lang="en-US" sz="2200" dirty="0" err="1"/>
              <a:t>balgam</a:t>
            </a:r>
            <a:r>
              <a:rPr lang="en-US" sz="2200" dirty="0"/>
              <a:t> </a:t>
            </a:r>
            <a:r>
              <a:rPr lang="en-US" sz="2200" dirty="0" err="1"/>
              <a:t>değişikliği</a:t>
            </a:r>
            <a:r>
              <a:rPr lang="en-US" sz="2200" dirty="0"/>
              <a:t> </a:t>
            </a:r>
            <a:r>
              <a:rPr lang="en-US" sz="2200" dirty="0" err="1"/>
              <a:t>yok</a:t>
            </a:r>
            <a:r>
              <a:rPr lang="en-US" sz="2200" dirty="0"/>
              <a:t>, </a:t>
            </a:r>
            <a:r>
              <a:rPr lang="en-US" sz="2200" dirty="0" err="1"/>
              <a:t>taşikardi</a:t>
            </a:r>
            <a:r>
              <a:rPr lang="en-US" sz="2200" dirty="0"/>
              <a:t> </a:t>
            </a:r>
            <a:r>
              <a:rPr lang="en-US" sz="2200" dirty="0" err="1"/>
              <a:t>belirgin</a:t>
            </a:r>
            <a:r>
              <a:rPr lang="en-US" sz="2200" dirty="0"/>
              <a:t>, son 3 </a:t>
            </a:r>
            <a:r>
              <a:rPr lang="en-US" sz="2200" dirty="0" err="1"/>
              <a:t>haftada</a:t>
            </a:r>
            <a:r>
              <a:rPr lang="en-US" sz="2200" dirty="0"/>
              <a:t> </a:t>
            </a:r>
            <a:r>
              <a:rPr lang="en-US" sz="2200" dirty="0" err="1"/>
              <a:t>immobilizasyon</a:t>
            </a:r>
            <a:r>
              <a:rPr lang="en-US" sz="2200" dirty="0"/>
              <a:t>.</a:t>
            </a:r>
            <a:endParaRPr lang="tr-TR" sz="2200" dirty="0"/>
          </a:p>
          <a:p>
            <a:pPr lvl="0"/>
            <a:r>
              <a:rPr lang="en-US" sz="2200" dirty="0" err="1"/>
              <a:t>Adım</a:t>
            </a:r>
            <a:r>
              <a:rPr lang="en-US" sz="2200" dirty="0"/>
              <a:t> 2: SAHTE ALEVLENME — </a:t>
            </a:r>
            <a:r>
              <a:rPr lang="en-US" sz="2200" dirty="0" err="1"/>
              <a:t>pulmoner</a:t>
            </a:r>
            <a:r>
              <a:rPr lang="en-US" sz="2200" dirty="0"/>
              <a:t> emboli </a:t>
            </a:r>
            <a:r>
              <a:rPr lang="en-US" sz="2200" dirty="0" err="1"/>
              <a:t>güçlü</a:t>
            </a:r>
            <a:r>
              <a:rPr lang="en-US" sz="2200" dirty="0"/>
              <a:t> </a:t>
            </a:r>
            <a:r>
              <a:rPr lang="en-US" sz="2200" dirty="0" err="1"/>
              <a:t>şüphesi</a:t>
            </a:r>
            <a:r>
              <a:rPr lang="en-US" sz="2200" dirty="0"/>
              <a:t>.</a:t>
            </a:r>
            <a:endParaRPr lang="tr-TR" sz="2200" dirty="0"/>
          </a:p>
          <a:p>
            <a:pPr lvl="0"/>
            <a:r>
              <a:rPr lang="en-US" sz="2200" dirty="0" err="1"/>
              <a:t>Adım</a:t>
            </a:r>
            <a:r>
              <a:rPr lang="en-US" sz="2200" dirty="0"/>
              <a:t> 3: Wells </a:t>
            </a:r>
            <a:r>
              <a:rPr lang="en-US" sz="2200" dirty="0" err="1"/>
              <a:t>skoru</a:t>
            </a:r>
            <a:r>
              <a:rPr lang="en-US" sz="2200" dirty="0"/>
              <a:t>: DVT </a:t>
            </a:r>
            <a:r>
              <a:rPr lang="en-US" sz="2200" dirty="0" err="1"/>
              <a:t>klinik</a:t>
            </a:r>
            <a:r>
              <a:rPr lang="en-US" sz="2200" dirty="0"/>
              <a:t> </a:t>
            </a:r>
            <a:r>
              <a:rPr lang="en-US" sz="2200" dirty="0" err="1"/>
              <a:t>bulguları</a:t>
            </a:r>
            <a:r>
              <a:rPr lang="en-US" sz="2200" dirty="0"/>
              <a:t> (</a:t>
            </a:r>
            <a:r>
              <a:rPr lang="en-US" sz="2200" dirty="0" err="1"/>
              <a:t>baldır</a:t>
            </a:r>
            <a:r>
              <a:rPr lang="en-US" sz="2200" dirty="0"/>
              <a:t> </a:t>
            </a:r>
            <a:r>
              <a:rPr lang="en-US" sz="2200" dirty="0" err="1"/>
              <a:t>şişlik</a:t>
            </a:r>
            <a:r>
              <a:rPr lang="en-US" sz="2200" dirty="0"/>
              <a:t> + </a:t>
            </a:r>
            <a:r>
              <a:rPr lang="en-US" sz="2200" dirty="0" err="1"/>
              <a:t>hassasiyet</a:t>
            </a:r>
            <a:r>
              <a:rPr lang="en-US" sz="2200" dirty="0"/>
              <a:t>) = 3 </a:t>
            </a:r>
            <a:r>
              <a:rPr lang="en-US" sz="2200" dirty="0" err="1"/>
              <a:t>puan</a:t>
            </a:r>
            <a:r>
              <a:rPr lang="en-US" sz="2200" dirty="0"/>
              <a:t> + PE en </a:t>
            </a:r>
            <a:r>
              <a:rPr lang="en-US" sz="2200" dirty="0" err="1"/>
              <a:t>olası</a:t>
            </a:r>
            <a:r>
              <a:rPr lang="en-US" sz="2200" dirty="0"/>
              <a:t> </a:t>
            </a:r>
            <a:r>
              <a:rPr lang="en-US" sz="2200" dirty="0" err="1"/>
              <a:t>tanı</a:t>
            </a:r>
            <a:r>
              <a:rPr lang="en-US" sz="2200" dirty="0"/>
              <a:t> (</a:t>
            </a:r>
            <a:r>
              <a:rPr lang="en-US" sz="2200" dirty="0" err="1"/>
              <a:t>alternatif</a:t>
            </a:r>
            <a:r>
              <a:rPr lang="en-US" sz="2200" dirty="0"/>
              <a:t> </a:t>
            </a:r>
            <a:r>
              <a:rPr lang="en-US" sz="2200" dirty="0" err="1"/>
              <a:t>tanılar</a:t>
            </a:r>
            <a:r>
              <a:rPr lang="en-US" sz="2200" dirty="0"/>
              <a:t> </a:t>
            </a:r>
            <a:r>
              <a:rPr lang="en-US" sz="2200" dirty="0" err="1"/>
              <a:t>daha</a:t>
            </a:r>
            <a:r>
              <a:rPr lang="en-US" sz="2200" dirty="0"/>
              <a:t> </a:t>
            </a:r>
            <a:r>
              <a:rPr lang="en-US" sz="2200" dirty="0" err="1"/>
              <a:t>az</a:t>
            </a:r>
            <a:r>
              <a:rPr lang="en-US" sz="2200" dirty="0"/>
              <a:t> </a:t>
            </a:r>
            <a:r>
              <a:rPr lang="en-US" sz="2200" dirty="0" err="1"/>
              <a:t>olası</a:t>
            </a:r>
            <a:r>
              <a:rPr lang="en-US" sz="2200" dirty="0"/>
              <a:t>) = 3 </a:t>
            </a:r>
            <a:r>
              <a:rPr lang="en-US" sz="2200" dirty="0" err="1"/>
              <a:t>puan</a:t>
            </a:r>
            <a:r>
              <a:rPr lang="en-US" sz="2200" dirty="0"/>
              <a:t> + son 4 </a:t>
            </a:r>
            <a:r>
              <a:rPr lang="en-US" sz="2200" dirty="0" err="1"/>
              <a:t>hafta</a:t>
            </a:r>
            <a:r>
              <a:rPr lang="en-US" sz="2200" dirty="0"/>
              <a:t> </a:t>
            </a:r>
            <a:r>
              <a:rPr lang="en-US" sz="2200" dirty="0" err="1"/>
              <a:t>içinde</a:t>
            </a:r>
            <a:r>
              <a:rPr lang="en-US" sz="2200" dirty="0"/>
              <a:t> </a:t>
            </a:r>
            <a:r>
              <a:rPr lang="en-US" sz="2200" dirty="0" err="1"/>
              <a:t>cerrahi</a:t>
            </a:r>
            <a:r>
              <a:rPr lang="en-US" sz="2200" dirty="0"/>
              <a:t>/</a:t>
            </a:r>
            <a:r>
              <a:rPr lang="en-US" sz="2200" dirty="0" err="1"/>
              <a:t>immobilizasyon</a:t>
            </a:r>
            <a:r>
              <a:rPr lang="en-US" sz="2200" dirty="0"/>
              <a:t> = 1.5 </a:t>
            </a:r>
            <a:r>
              <a:rPr lang="en-US" sz="2200" dirty="0" err="1"/>
              <a:t>puan</a:t>
            </a:r>
            <a:r>
              <a:rPr lang="en-US" sz="2200" dirty="0"/>
              <a:t> + </a:t>
            </a:r>
            <a:r>
              <a:rPr lang="en-US" sz="2200" dirty="0" err="1"/>
              <a:t>nabız</a:t>
            </a:r>
            <a:r>
              <a:rPr lang="en-US" sz="2200" dirty="0"/>
              <a:t> &gt;100/</a:t>
            </a:r>
            <a:r>
              <a:rPr lang="en-US" sz="2200" dirty="0" err="1"/>
              <a:t>dk</a:t>
            </a:r>
            <a:r>
              <a:rPr lang="en-US" sz="2200" dirty="0"/>
              <a:t> = 1.5 </a:t>
            </a:r>
            <a:r>
              <a:rPr lang="en-US" sz="2200" dirty="0" err="1"/>
              <a:t>puan</a:t>
            </a:r>
            <a:r>
              <a:rPr lang="en-US" sz="2200" dirty="0"/>
              <a:t>; </a:t>
            </a:r>
            <a:r>
              <a:rPr lang="en-US" sz="2200" dirty="0" err="1"/>
              <a:t>hemoptizi</a:t>
            </a:r>
            <a:r>
              <a:rPr lang="en-US" sz="2200" dirty="0"/>
              <a:t> </a:t>
            </a:r>
            <a:r>
              <a:rPr lang="en-US" sz="2200" dirty="0" err="1"/>
              <a:t>yok</a:t>
            </a:r>
            <a:r>
              <a:rPr lang="en-US" sz="2200" dirty="0"/>
              <a:t> (0) + </a:t>
            </a:r>
            <a:r>
              <a:rPr lang="en-US" sz="2200" dirty="0" err="1"/>
              <a:t>aktif</a:t>
            </a:r>
            <a:r>
              <a:rPr lang="en-US" sz="2200" dirty="0"/>
              <a:t> </a:t>
            </a:r>
            <a:r>
              <a:rPr lang="en-US" sz="2200" dirty="0" err="1"/>
              <a:t>malignite</a:t>
            </a:r>
            <a:r>
              <a:rPr lang="en-US" sz="2200" dirty="0"/>
              <a:t> </a:t>
            </a:r>
            <a:r>
              <a:rPr lang="en-US" sz="2200" dirty="0" err="1"/>
              <a:t>yok</a:t>
            </a:r>
            <a:r>
              <a:rPr lang="en-US" sz="2200" dirty="0"/>
              <a:t> (0) → TOPLAM 9 </a:t>
            </a:r>
            <a:r>
              <a:rPr lang="en-US" sz="2200" dirty="0" err="1"/>
              <a:t>puan</a:t>
            </a:r>
            <a:r>
              <a:rPr lang="en-US" sz="2200" dirty="0"/>
              <a:t>, </a:t>
            </a:r>
            <a:r>
              <a:rPr lang="en-US" sz="2200" dirty="0" err="1"/>
              <a:t>yüksek</a:t>
            </a:r>
            <a:r>
              <a:rPr lang="en-US" sz="2200" dirty="0"/>
              <a:t> </a:t>
            </a:r>
            <a:r>
              <a:rPr lang="en-US" sz="2200" dirty="0" err="1"/>
              <a:t>olasılık</a:t>
            </a:r>
            <a:r>
              <a:rPr lang="en-US" sz="2200" dirty="0"/>
              <a:t> (&gt;6).</a:t>
            </a:r>
            <a:endParaRPr lang="tr-TR" sz="2200" dirty="0"/>
          </a:p>
          <a:p>
            <a:pPr lvl="0"/>
            <a:r>
              <a:rPr lang="en-US" sz="2200" dirty="0" err="1"/>
              <a:t>Adım</a:t>
            </a:r>
            <a:r>
              <a:rPr lang="en-US" sz="2200" dirty="0"/>
              <a:t> 4: </a:t>
            </a:r>
            <a:r>
              <a:rPr lang="en-US" sz="2200" dirty="0" err="1"/>
              <a:t>Hastaneye</a:t>
            </a:r>
            <a:r>
              <a:rPr lang="en-US" sz="2200" dirty="0"/>
              <a:t> </a:t>
            </a:r>
            <a:r>
              <a:rPr lang="en-US" sz="2200" dirty="0" err="1"/>
              <a:t>sevk</a:t>
            </a:r>
            <a:r>
              <a:rPr lang="en-US" sz="2200" dirty="0"/>
              <a:t> (</a:t>
            </a:r>
            <a:r>
              <a:rPr lang="en-US" sz="2200" dirty="0" err="1"/>
              <a:t>acil</a:t>
            </a:r>
            <a:r>
              <a:rPr lang="en-US" sz="2200" dirty="0"/>
              <a:t> </a:t>
            </a:r>
            <a:r>
              <a:rPr lang="en-US" sz="2200" dirty="0" err="1"/>
              <a:t>servis</a:t>
            </a:r>
            <a:r>
              <a:rPr lang="en-US" sz="2200" dirty="0"/>
              <a:t>) — BT </a:t>
            </a:r>
            <a:r>
              <a:rPr lang="en-US" sz="2200" dirty="0" err="1"/>
              <a:t>pulmoner</a:t>
            </a:r>
            <a:r>
              <a:rPr lang="en-US" sz="2200" dirty="0"/>
              <a:t> </a:t>
            </a:r>
            <a:r>
              <a:rPr lang="en-US" sz="2200" dirty="0" err="1"/>
              <a:t>anjiyografi</a:t>
            </a:r>
            <a:r>
              <a:rPr lang="en-US" sz="2200" dirty="0"/>
              <a:t> </a:t>
            </a:r>
            <a:r>
              <a:rPr lang="en-US" sz="2200" dirty="0" err="1"/>
              <a:t>gerekir</a:t>
            </a:r>
            <a:r>
              <a:rPr lang="en-US" sz="2200" dirty="0"/>
              <a:t>. </a:t>
            </a:r>
            <a:r>
              <a:rPr lang="en-US" sz="2200" dirty="0" err="1"/>
              <a:t>ASM'de</a:t>
            </a:r>
            <a:r>
              <a:rPr lang="en-US" sz="2200" dirty="0"/>
              <a:t> D-dimer </a:t>
            </a:r>
            <a:r>
              <a:rPr lang="en-US" sz="2200" dirty="0" err="1"/>
              <a:t>beklemeden</a:t>
            </a:r>
            <a:r>
              <a:rPr lang="en-US" sz="2200" dirty="0"/>
              <a:t> </a:t>
            </a:r>
            <a:r>
              <a:rPr lang="en-US" sz="2200" dirty="0" err="1"/>
              <a:t>sevk</a:t>
            </a:r>
            <a:r>
              <a:rPr lang="en-US" sz="2200" dirty="0"/>
              <a:t> </a:t>
            </a:r>
            <a:r>
              <a:rPr lang="en-US" sz="2200" dirty="0" err="1"/>
              <a:t>uygun</a:t>
            </a:r>
            <a:r>
              <a:rPr lang="en-US" sz="2200" dirty="0"/>
              <a:t> (</a:t>
            </a:r>
            <a:r>
              <a:rPr lang="en-US" sz="2200" dirty="0" err="1"/>
              <a:t>yüksek</a:t>
            </a:r>
            <a:r>
              <a:rPr lang="en-US" sz="2200" dirty="0"/>
              <a:t> </a:t>
            </a:r>
            <a:r>
              <a:rPr lang="en-US" sz="2200" dirty="0" err="1"/>
              <a:t>olasılık</a:t>
            </a:r>
            <a:r>
              <a:rPr lang="en-US" sz="2200" dirty="0"/>
              <a:t>).</a:t>
            </a:r>
            <a:endParaRPr lang="tr-TR" sz="2200" dirty="0"/>
          </a:p>
          <a:p>
            <a:endParaRPr lang="tr-TR"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174296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sz="2400" b="1" dirty="0" err="1"/>
              <a:t>Tanı</a:t>
            </a:r>
            <a:r>
              <a:rPr lang="en-US" sz="2400" b="1" dirty="0"/>
              <a:t>: KOAH </a:t>
            </a:r>
            <a:r>
              <a:rPr lang="en-US" sz="2400" b="1" dirty="0" err="1"/>
              <a:t>zemininde</a:t>
            </a:r>
            <a:r>
              <a:rPr lang="en-US" sz="2400" b="1" dirty="0"/>
              <a:t> </a:t>
            </a:r>
            <a:r>
              <a:rPr lang="en-US" sz="2400" b="1" dirty="0" err="1"/>
              <a:t>olası</a:t>
            </a:r>
            <a:r>
              <a:rPr lang="en-US" sz="2400" b="1" dirty="0"/>
              <a:t> AKUT PULMONER EMBOLİ — </a:t>
            </a:r>
            <a:r>
              <a:rPr lang="tr-TR" sz="2400" b="1" dirty="0" smtClean="0"/>
              <a:t>acil </a:t>
            </a:r>
            <a:r>
              <a:rPr lang="en-US" sz="2400" b="1" dirty="0" err="1" smtClean="0"/>
              <a:t>sevki</a:t>
            </a:r>
            <a:endParaRPr lang="tr-TR" sz="2400" dirty="0"/>
          </a:p>
          <a:p>
            <a:r>
              <a:rPr lang="en-US" sz="2400" dirty="0"/>
              <a:t> </a:t>
            </a:r>
            <a:endParaRPr lang="tr-TR" sz="2400" dirty="0"/>
          </a:p>
          <a:p>
            <a:r>
              <a:rPr lang="en-US" sz="2400" b="1" dirty="0" err="1"/>
              <a:t>Önemli</a:t>
            </a:r>
            <a:r>
              <a:rPr lang="en-US" sz="2400" b="1" dirty="0"/>
              <a:t> </a:t>
            </a:r>
            <a:r>
              <a:rPr lang="en-US" sz="2400" b="1" dirty="0" err="1"/>
              <a:t>dersler</a:t>
            </a:r>
            <a:r>
              <a:rPr lang="en-US" sz="2400" b="1" dirty="0"/>
              <a:t>:</a:t>
            </a:r>
            <a:endParaRPr lang="tr-TR" sz="2400" dirty="0"/>
          </a:p>
          <a:p>
            <a:pPr lvl="0"/>
            <a:r>
              <a:rPr lang="en-US" sz="2400" dirty="0" err="1"/>
              <a:t>KOAH'lı</a:t>
            </a:r>
            <a:r>
              <a:rPr lang="en-US" sz="2400" dirty="0"/>
              <a:t> </a:t>
            </a:r>
            <a:r>
              <a:rPr lang="en-US" sz="2400" dirty="0" err="1"/>
              <a:t>hastada</a:t>
            </a:r>
            <a:r>
              <a:rPr lang="en-US" sz="2400" dirty="0"/>
              <a:t> "</a:t>
            </a:r>
            <a:r>
              <a:rPr lang="en-US" sz="2400" dirty="0" err="1"/>
              <a:t>alevlenme</a:t>
            </a:r>
            <a:r>
              <a:rPr lang="en-US" sz="2400" dirty="0"/>
              <a:t> </a:t>
            </a:r>
            <a:r>
              <a:rPr lang="en-US" sz="2400" dirty="0" err="1"/>
              <a:t>gibi</a:t>
            </a:r>
            <a:r>
              <a:rPr lang="en-US" sz="2400" dirty="0"/>
              <a:t> </a:t>
            </a:r>
            <a:r>
              <a:rPr lang="en-US" sz="2400" dirty="0" err="1"/>
              <a:t>gözüken</a:t>
            </a:r>
            <a:r>
              <a:rPr lang="en-US" sz="2400" dirty="0"/>
              <a:t>" her </a:t>
            </a:r>
            <a:r>
              <a:rPr lang="en-US" sz="2400" dirty="0" err="1"/>
              <a:t>tablo</a:t>
            </a:r>
            <a:r>
              <a:rPr lang="en-US" sz="2400" dirty="0"/>
              <a:t> </a:t>
            </a:r>
            <a:r>
              <a:rPr lang="en-US" sz="2400" dirty="0" err="1"/>
              <a:t>gerçek</a:t>
            </a:r>
            <a:r>
              <a:rPr lang="en-US" sz="2400" dirty="0"/>
              <a:t> </a:t>
            </a:r>
            <a:r>
              <a:rPr lang="en-US" sz="2400" dirty="0" err="1"/>
              <a:t>alevlenme</a:t>
            </a:r>
            <a:r>
              <a:rPr lang="en-US" sz="2400" dirty="0"/>
              <a:t> </a:t>
            </a:r>
            <a:r>
              <a:rPr lang="en-US" sz="2400" dirty="0" err="1"/>
              <a:t>değildir</a:t>
            </a:r>
            <a:r>
              <a:rPr lang="en-US" sz="2400" dirty="0"/>
              <a:t>; </a:t>
            </a:r>
            <a:r>
              <a:rPr lang="en-US" sz="2400" dirty="0" err="1"/>
              <a:t>ayırıcı</a:t>
            </a:r>
            <a:r>
              <a:rPr lang="en-US" sz="2400" dirty="0"/>
              <a:t> </a:t>
            </a:r>
            <a:r>
              <a:rPr lang="en-US" sz="2400" dirty="0" err="1"/>
              <a:t>tanı</a:t>
            </a:r>
            <a:r>
              <a:rPr lang="en-US" sz="2400" dirty="0"/>
              <a:t> her </a:t>
            </a:r>
            <a:r>
              <a:rPr lang="en-US" sz="2400" dirty="0" err="1"/>
              <a:t>zaman</a:t>
            </a:r>
            <a:r>
              <a:rPr lang="en-US" sz="2400" dirty="0"/>
              <a:t> </a:t>
            </a:r>
            <a:r>
              <a:rPr lang="en-US" sz="2400" dirty="0" err="1"/>
              <a:t>akılda</a:t>
            </a:r>
            <a:r>
              <a:rPr lang="en-US" sz="2400" dirty="0"/>
              <a:t> </a:t>
            </a:r>
            <a:r>
              <a:rPr lang="en-US" sz="2400" dirty="0" err="1"/>
              <a:t>olmalı</a:t>
            </a:r>
            <a:r>
              <a:rPr lang="en-US" sz="2400" dirty="0"/>
              <a:t>.</a:t>
            </a:r>
            <a:endParaRPr lang="tr-TR" sz="2400" dirty="0"/>
          </a:p>
          <a:p>
            <a:pPr lvl="0"/>
            <a:r>
              <a:rPr lang="en-US" sz="2400" dirty="0"/>
              <a:t>KOAH </a:t>
            </a:r>
            <a:r>
              <a:rPr lang="en-US" sz="2400" dirty="0" err="1"/>
              <a:t>hastaları</a:t>
            </a:r>
            <a:r>
              <a:rPr lang="en-US" sz="2400" dirty="0"/>
              <a:t> PE </a:t>
            </a:r>
            <a:r>
              <a:rPr lang="en-US" sz="2400" dirty="0" err="1"/>
              <a:t>açısından</a:t>
            </a:r>
            <a:r>
              <a:rPr lang="en-US" sz="2400" dirty="0"/>
              <a:t> </a:t>
            </a:r>
            <a:r>
              <a:rPr lang="en-US" sz="2400" dirty="0" err="1"/>
              <a:t>artmış</a:t>
            </a:r>
            <a:r>
              <a:rPr lang="en-US" sz="2400" dirty="0"/>
              <a:t> risk </a:t>
            </a:r>
            <a:r>
              <a:rPr lang="en-US" sz="2400" dirty="0" err="1"/>
              <a:t>taşır</a:t>
            </a:r>
            <a:r>
              <a:rPr lang="en-US" sz="2400" dirty="0"/>
              <a:t> (</a:t>
            </a:r>
            <a:r>
              <a:rPr lang="en-US" sz="2400" dirty="0" err="1"/>
              <a:t>kronik</a:t>
            </a:r>
            <a:r>
              <a:rPr lang="en-US" sz="2400" dirty="0"/>
              <a:t> </a:t>
            </a:r>
            <a:r>
              <a:rPr lang="en-US" sz="2400" dirty="0" err="1"/>
              <a:t>inflamasyon</a:t>
            </a:r>
            <a:r>
              <a:rPr lang="en-US" sz="2400" dirty="0"/>
              <a:t>, </a:t>
            </a:r>
            <a:r>
              <a:rPr lang="en-US" sz="2400" dirty="0" err="1"/>
              <a:t>immobilizasyon</a:t>
            </a:r>
            <a:r>
              <a:rPr lang="en-US" sz="2400" dirty="0"/>
              <a:t> </a:t>
            </a:r>
            <a:r>
              <a:rPr lang="en-US" sz="2400" dirty="0" err="1"/>
              <a:t>eğilimi</a:t>
            </a:r>
            <a:r>
              <a:rPr lang="en-US" sz="2400" dirty="0"/>
              <a:t>).</a:t>
            </a:r>
            <a:endParaRPr lang="tr-TR" sz="2400" dirty="0"/>
          </a:p>
          <a:p>
            <a:pPr lvl="0"/>
            <a:r>
              <a:rPr lang="en-US" sz="2400" dirty="0" err="1"/>
              <a:t>Atipik</a:t>
            </a:r>
            <a:r>
              <a:rPr lang="en-US" sz="2400" dirty="0"/>
              <a:t> </a:t>
            </a:r>
            <a:r>
              <a:rPr lang="en-US" sz="2400" dirty="0" err="1"/>
              <a:t>özellikler</a:t>
            </a:r>
            <a:r>
              <a:rPr lang="en-US" sz="2400" dirty="0"/>
              <a:t>: </a:t>
            </a:r>
            <a:r>
              <a:rPr lang="en-US" sz="2400" dirty="0" err="1"/>
              <a:t>ani</a:t>
            </a:r>
            <a:r>
              <a:rPr lang="en-US" sz="2400" dirty="0"/>
              <a:t> </a:t>
            </a:r>
            <a:r>
              <a:rPr lang="en-US" sz="2400" dirty="0" err="1"/>
              <a:t>başlangıç</a:t>
            </a:r>
            <a:r>
              <a:rPr lang="en-US" sz="2400" dirty="0"/>
              <a:t>, </a:t>
            </a:r>
            <a:r>
              <a:rPr lang="en-US" sz="2400" dirty="0" err="1"/>
              <a:t>plöritik</a:t>
            </a:r>
            <a:r>
              <a:rPr lang="en-US" sz="2400" dirty="0"/>
              <a:t> </a:t>
            </a:r>
            <a:r>
              <a:rPr lang="en-US" sz="2400" dirty="0" err="1"/>
              <a:t>ağrı</a:t>
            </a:r>
            <a:r>
              <a:rPr lang="en-US" sz="2400" dirty="0"/>
              <a:t>, </a:t>
            </a:r>
            <a:r>
              <a:rPr lang="en-US" sz="2400" dirty="0" err="1"/>
              <a:t>balgam</a:t>
            </a:r>
            <a:r>
              <a:rPr lang="en-US" sz="2400" dirty="0"/>
              <a:t> </a:t>
            </a:r>
            <a:r>
              <a:rPr lang="en-US" sz="2400" dirty="0" err="1"/>
              <a:t>değişimi</a:t>
            </a:r>
            <a:r>
              <a:rPr lang="en-US" sz="2400" dirty="0"/>
              <a:t> </a:t>
            </a:r>
            <a:r>
              <a:rPr lang="en-US" sz="2400" dirty="0" err="1"/>
              <a:t>olmadan</a:t>
            </a:r>
            <a:r>
              <a:rPr lang="en-US" sz="2400" dirty="0"/>
              <a:t> </a:t>
            </a:r>
            <a:r>
              <a:rPr lang="en-US" sz="2400" dirty="0" err="1"/>
              <a:t>dispne</a:t>
            </a:r>
            <a:r>
              <a:rPr lang="en-US" sz="2400" dirty="0"/>
              <a:t>, </a:t>
            </a:r>
            <a:r>
              <a:rPr lang="en-US" sz="2400" dirty="0" err="1"/>
              <a:t>beklenmedik</a:t>
            </a:r>
            <a:r>
              <a:rPr lang="en-US" sz="2400" dirty="0"/>
              <a:t> </a:t>
            </a:r>
            <a:r>
              <a:rPr lang="en-US" sz="2400" dirty="0" err="1"/>
              <a:t>hipoksi</a:t>
            </a:r>
            <a:r>
              <a:rPr lang="en-US" sz="2400" dirty="0"/>
              <a:t>, DVT </a:t>
            </a:r>
            <a:r>
              <a:rPr lang="en-US" sz="2400" dirty="0" err="1"/>
              <a:t>bulgusu</a:t>
            </a:r>
            <a:r>
              <a:rPr lang="en-US" sz="2400" dirty="0"/>
              <a:t>, recent surgery — </a:t>
            </a:r>
            <a:r>
              <a:rPr lang="en-US" sz="2400" dirty="0" err="1"/>
              <a:t>sahte</a:t>
            </a:r>
            <a:r>
              <a:rPr lang="en-US" sz="2400" dirty="0"/>
              <a:t> </a:t>
            </a:r>
            <a:r>
              <a:rPr lang="en-US" sz="2400" dirty="0" err="1"/>
              <a:t>alevlenme</a:t>
            </a:r>
            <a:r>
              <a:rPr lang="en-US" sz="2400" dirty="0"/>
              <a:t> </a:t>
            </a:r>
            <a:r>
              <a:rPr lang="en-US" sz="2400" dirty="0" err="1"/>
              <a:t>şüphesi</a:t>
            </a:r>
            <a:r>
              <a:rPr lang="en-US" sz="2400" dirty="0"/>
              <a:t>.</a:t>
            </a:r>
            <a:endParaRPr lang="tr-TR" sz="2400" dirty="0"/>
          </a:p>
          <a:p>
            <a:pPr lvl="0"/>
            <a:r>
              <a:rPr lang="en-US" sz="2400" dirty="0" err="1"/>
              <a:t>ASM'de</a:t>
            </a:r>
            <a:r>
              <a:rPr lang="en-US" sz="2400" dirty="0"/>
              <a:t> </a:t>
            </a:r>
            <a:r>
              <a:rPr lang="en-US" sz="2400" dirty="0" err="1"/>
              <a:t>oksijen</a:t>
            </a:r>
            <a:r>
              <a:rPr lang="en-US" sz="2400" dirty="0"/>
              <a:t> </a:t>
            </a:r>
            <a:r>
              <a:rPr lang="en-US" sz="2400" dirty="0" err="1"/>
              <a:t>başlayarak</a:t>
            </a:r>
            <a:r>
              <a:rPr lang="en-US" sz="2400" dirty="0"/>
              <a:t> (</a:t>
            </a:r>
            <a:r>
              <a:rPr lang="en-US" sz="2400" dirty="0" err="1"/>
              <a:t>hedef</a:t>
            </a:r>
            <a:r>
              <a:rPr lang="en-US" sz="2400" dirty="0"/>
              <a:t> </a:t>
            </a:r>
            <a:r>
              <a:rPr lang="en-US" sz="2400" dirty="0" err="1"/>
              <a:t>SpO</a:t>
            </a:r>
            <a:r>
              <a:rPr lang="en-US" sz="2400" dirty="0"/>
              <a:t>₂ %88-92), vital </a:t>
            </a:r>
            <a:r>
              <a:rPr lang="en-US" sz="2400" dirty="0" err="1"/>
              <a:t>izlemle</a:t>
            </a:r>
            <a:r>
              <a:rPr lang="en-US" sz="2400" dirty="0"/>
              <a:t>, 112 </a:t>
            </a:r>
            <a:r>
              <a:rPr lang="en-US" sz="2400" dirty="0" err="1"/>
              <a:t>ile</a:t>
            </a:r>
            <a:r>
              <a:rPr lang="en-US" sz="2400" dirty="0"/>
              <a:t> </a:t>
            </a:r>
            <a:r>
              <a:rPr lang="en-US" sz="2400" dirty="0" err="1"/>
              <a:t>acile</a:t>
            </a:r>
            <a:r>
              <a:rPr lang="en-US" sz="2400" dirty="0"/>
              <a:t> </a:t>
            </a:r>
            <a:r>
              <a:rPr lang="en-US" sz="2400" dirty="0" err="1"/>
              <a:t>sevk</a:t>
            </a:r>
            <a:r>
              <a:rPr lang="en-US" sz="2400" dirty="0"/>
              <a:t>.</a:t>
            </a:r>
            <a:endParaRPr lang="tr-TR" sz="2400" dirty="0"/>
          </a:p>
          <a:p>
            <a:pPr lvl="0"/>
            <a:r>
              <a:rPr lang="en-US" sz="2400" dirty="0"/>
              <a:t>PE </a:t>
            </a:r>
            <a:r>
              <a:rPr lang="en-US" sz="2400" dirty="0" err="1"/>
              <a:t>doğrulanırsa</a:t>
            </a:r>
            <a:r>
              <a:rPr lang="en-US" sz="2400" dirty="0"/>
              <a:t> </a:t>
            </a:r>
            <a:r>
              <a:rPr lang="en-US" sz="2400" dirty="0" err="1"/>
              <a:t>antikoagülasyon</a:t>
            </a:r>
            <a:r>
              <a:rPr lang="en-US" sz="2400" dirty="0"/>
              <a:t> (DOAK </a:t>
            </a:r>
            <a:r>
              <a:rPr lang="en-US" sz="2400" dirty="0" err="1"/>
              <a:t>veya</a:t>
            </a:r>
            <a:r>
              <a:rPr lang="en-US" sz="2400" dirty="0"/>
              <a:t> LMWH); KOAH-PE </a:t>
            </a:r>
            <a:r>
              <a:rPr lang="en-US" sz="2400" dirty="0" err="1"/>
              <a:t>birlikteliği</a:t>
            </a:r>
            <a:r>
              <a:rPr lang="en-US" sz="2400" dirty="0"/>
              <a:t> </a:t>
            </a:r>
            <a:r>
              <a:rPr lang="en-US" sz="2400" dirty="0" err="1"/>
              <a:t>mortaliteyi</a:t>
            </a:r>
            <a:r>
              <a:rPr lang="en-US" sz="2400" dirty="0"/>
              <a:t> 2-3 </a:t>
            </a:r>
            <a:r>
              <a:rPr lang="en-US" sz="2400" dirty="0" err="1"/>
              <a:t>katına</a:t>
            </a:r>
            <a:r>
              <a:rPr lang="en-US" sz="2400" dirty="0"/>
              <a:t> </a:t>
            </a:r>
            <a:r>
              <a:rPr lang="en-US" sz="2400" dirty="0" err="1"/>
              <a:t>çıkarır</a:t>
            </a:r>
            <a:r>
              <a:rPr lang="en-US" sz="2400" dirty="0" smtClean="0"/>
              <a:t>.</a:t>
            </a:r>
            <a:r>
              <a:rPr lang="en-US" dirty="0"/>
              <a:t/>
            </a:r>
            <a:br>
              <a:rPr lang="en-US" dirty="0"/>
            </a:br>
            <a:r>
              <a:rPr lang="en-US" dirty="0"/>
              <a:t> </a:t>
            </a:r>
            <a:endParaRPr lang="tr-TR" dirty="0"/>
          </a:p>
          <a:p>
            <a:endParaRPr lang="tr-TR"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3947441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2000" dirty="0" err="1"/>
              <a:t>Zeynep</a:t>
            </a:r>
            <a:r>
              <a:rPr lang="en-US" sz="2000" dirty="0"/>
              <a:t> </a:t>
            </a:r>
            <a:r>
              <a:rPr lang="en-US" sz="2000" dirty="0" err="1"/>
              <a:t>Hanım</a:t>
            </a:r>
            <a:r>
              <a:rPr lang="en-US" sz="2000" dirty="0"/>
              <a:t>, 52 </a:t>
            </a:r>
            <a:r>
              <a:rPr lang="en-US" sz="2000" dirty="0" err="1"/>
              <a:t>yaşında</a:t>
            </a:r>
            <a:r>
              <a:rPr lang="en-US" sz="2000" dirty="0"/>
              <a:t>, </a:t>
            </a:r>
            <a:r>
              <a:rPr lang="en-US" sz="2000" dirty="0" err="1"/>
              <a:t>banka</a:t>
            </a:r>
            <a:r>
              <a:rPr lang="en-US" sz="2000" dirty="0"/>
              <a:t> </a:t>
            </a:r>
            <a:r>
              <a:rPr lang="en-US" sz="2000" dirty="0" err="1"/>
              <a:t>çalışanı</a:t>
            </a:r>
            <a:r>
              <a:rPr lang="en-US" sz="2000" dirty="0"/>
              <a:t>. "</a:t>
            </a:r>
            <a:r>
              <a:rPr lang="en-US" sz="2000" dirty="0" err="1"/>
              <a:t>Doktor</a:t>
            </a:r>
            <a:r>
              <a:rPr lang="en-US" sz="2000" dirty="0"/>
              <a:t> </a:t>
            </a:r>
            <a:r>
              <a:rPr lang="en-US" sz="2000" dirty="0" err="1"/>
              <a:t>bey</a:t>
            </a:r>
            <a:r>
              <a:rPr lang="en-US" sz="2000" dirty="0"/>
              <a:t>, </a:t>
            </a:r>
            <a:r>
              <a:rPr lang="en-US" sz="2000" dirty="0" err="1"/>
              <a:t>kocam</a:t>
            </a:r>
            <a:r>
              <a:rPr lang="en-US" sz="2000" dirty="0"/>
              <a:t> </a:t>
            </a:r>
            <a:r>
              <a:rPr lang="en-US" sz="2000" dirty="0" err="1"/>
              <a:t>sürekli</a:t>
            </a:r>
            <a:r>
              <a:rPr lang="en-US" sz="2000" dirty="0"/>
              <a:t> </a:t>
            </a:r>
            <a:r>
              <a:rPr lang="en-US" sz="2000" dirty="0" err="1"/>
              <a:t>öksürüyorum</a:t>
            </a:r>
            <a:r>
              <a:rPr lang="en-US" sz="2000" dirty="0"/>
              <a:t> </a:t>
            </a:r>
            <a:r>
              <a:rPr lang="en-US" sz="2000" dirty="0" err="1"/>
              <a:t>diyor</a:t>
            </a:r>
            <a:r>
              <a:rPr lang="en-US" sz="2000" dirty="0"/>
              <a:t>; </a:t>
            </a:r>
            <a:r>
              <a:rPr lang="en-US" sz="2000" dirty="0" err="1"/>
              <a:t>benim</a:t>
            </a:r>
            <a:r>
              <a:rPr lang="en-US" sz="2000" dirty="0"/>
              <a:t> </a:t>
            </a:r>
            <a:r>
              <a:rPr lang="en-US" sz="2000" dirty="0" err="1"/>
              <a:t>öyle</a:t>
            </a:r>
            <a:r>
              <a:rPr lang="en-US" sz="2000" dirty="0"/>
              <a:t> </a:t>
            </a:r>
            <a:r>
              <a:rPr lang="en-US" sz="2000" dirty="0" err="1"/>
              <a:t>bir</a:t>
            </a:r>
            <a:r>
              <a:rPr lang="en-US" sz="2000" dirty="0"/>
              <a:t> </a:t>
            </a:r>
            <a:r>
              <a:rPr lang="en-US" sz="2000" dirty="0" err="1"/>
              <a:t>şikâyetim</a:t>
            </a:r>
            <a:r>
              <a:rPr lang="en-US" sz="2000" dirty="0"/>
              <a:t> </a:t>
            </a:r>
            <a:r>
              <a:rPr lang="en-US" sz="2000" dirty="0" err="1"/>
              <a:t>yok</a:t>
            </a:r>
            <a:r>
              <a:rPr lang="en-US" sz="2000" dirty="0"/>
              <a:t> </a:t>
            </a:r>
            <a:r>
              <a:rPr lang="en-US" sz="2000" dirty="0" err="1"/>
              <a:t>ama</a:t>
            </a:r>
            <a:r>
              <a:rPr lang="en-US" sz="2000" dirty="0"/>
              <a:t> </a:t>
            </a:r>
            <a:r>
              <a:rPr lang="en-US" sz="2000" dirty="0" err="1"/>
              <a:t>uzun</a:t>
            </a:r>
            <a:r>
              <a:rPr lang="en-US" sz="2000" dirty="0"/>
              <a:t> </a:t>
            </a:r>
            <a:r>
              <a:rPr lang="en-US" sz="2000" dirty="0" err="1"/>
              <a:t>süreli</a:t>
            </a:r>
            <a:r>
              <a:rPr lang="en-US" sz="2000" dirty="0"/>
              <a:t> </a:t>
            </a:r>
            <a:r>
              <a:rPr lang="en-US" sz="2000" dirty="0" err="1"/>
              <a:t>sigaranın</a:t>
            </a:r>
            <a:r>
              <a:rPr lang="en-US" sz="2000" dirty="0"/>
              <a:t> </a:t>
            </a:r>
            <a:r>
              <a:rPr lang="en-US" sz="2000" dirty="0" err="1"/>
              <a:t>etkisini</a:t>
            </a:r>
            <a:r>
              <a:rPr lang="en-US" sz="2000" dirty="0"/>
              <a:t> </a:t>
            </a:r>
            <a:r>
              <a:rPr lang="en-US" sz="2000" dirty="0" err="1"/>
              <a:t>merak</a:t>
            </a:r>
            <a:r>
              <a:rPr lang="en-US" sz="2000" dirty="0"/>
              <a:t> </a:t>
            </a:r>
            <a:r>
              <a:rPr lang="en-US" sz="2000" dirty="0" err="1"/>
              <a:t>ettim</a:t>
            </a:r>
            <a:r>
              <a:rPr lang="en-US" sz="2000" dirty="0"/>
              <a:t>, </a:t>
            </a:r>
            <a:r>
              <a:rPr lang="en-US" sz="2000" dirty="0" err="1"/>
              <a:t>kontrol</a:t>
            </a:r>
            <a:r>
              <a:rPr lang="en-US" sz="2000" dirty="0"/>
              <a:t> </a:t>
            </a:r>
            <a:r>
              <a:rPr lang="en-US" sz="2000" dirty="0" err="1"/>
              <a:t>için</a:t>
            </a:r>
            <a:r>
              <a:rPr lang="en-US" sz="2000" dirty="0"/>
              <a:t> </a:t>
            </a:r>
            <a:r>
              <a:rPr lang="en-US" sz="2000" dirty="0" err="1"/>
              <a:t>geldim</a:t>
            </a:r>
            <a:r>
              <a:rPr lang="en-US" sz="2000" dirty="0"/>
              <a:t>." </a:t>
            </a:r>
            <a:r>
              <a:rPr lang="en-US" sz="2000" dirty="0" err="1"/>
              <a:t>Yıllardır</a:t>
            </a:r>
            <a:r>
              <a:rPr lang="en-US" sz="2000" dirty="0"/>
              <a:t> </a:t>
            </a:r>
            <a:r>
              <a:rPr lang="en-US" sz="2000" dirty="0" err="1"/>
              <a:t>sabah</a:t>
            </a:r>
            <a:r>
              <a:rPr lang="en-US" sz="2000" dirty="0"/>
              <a:t> </a:t>
            </a:r>
            <a:r>
              <a:rPr lang="en-US" sz="2000" dirty="0" err="1"/>
              <a:t>hafif</a:t>
            </a:r>
            <a:r>
              <a:rPr lang="en-US" sz="2000" dirty="0"/>
              <a:t> </a:t>
            </a:r>
            <a:r>
              <a:rPr lang="en-US" sz="2000" dirty="0" err="1"/>
              <a:t>kuru</a:t>
            </a:r>
            <a:r>
              <a:rPr lang="en-US" sz="2000" dirty="0"/>
              <a:t> </a:t>
            </a:r>
            <a:r>
              <a:rPr lang="en-US" sz="2000" dirty="0" err="1"/>
              <a:t>öksürüğü</a:t>
            </a:r>
            <a:r>
              <a:rPr lang="en-US" sz="2000" dirty="0"/>
              <a:t> </a:t>
            </a:r>
            <a:r>
              <a:rPr lang="en-US" sz="2000" dirty="0" err="1"/>
              <a:t>var</a:t>
            </a:r>
            <a:r>
              <a:rPr lang="en-US" sz="2000" dirty="0"/>
              <a:t>, </a:t>
            </a:r>
            <a:r>
              <a:rPr lang="en-US" sz="2000" dirty="0" err="1"/>
              <a:t>balgamı</a:t>
            </a:r>
            <a:r>
              <a:rPr lang="en-US" sz="2000" dirty="0"/>
              <a:t> </a:t>
            </a:r>
            <a:r>
              <a:rPr lang="en-US" sz="2000" dirty="0" err="1"/>
              <a:t>yok</a:t>
            </a:r>
            <a:r>
              <a:rPr lang="en-US" sz="2000" dirty="0"/>
              <a:t>. </a:t>
            </a:r>
            <a:r>
              <a:rPr lang="en-US" sz="2000" dirty="0" err="1"/>
              <a:t>Efor</a:t>
            </a:r>
            <a:r>
              <a:rPr lang="en-US" sz="2000" dirty="0"/>
              <a:t> </a:t>
            </a:r>
            <a:r>
              <a:rPr lang="en-US" sz="2000" dirty="0" err="1"/>
              <a:t>dispnesi</a:t>
            </a:r>
            <a:r>
              <a:rPr lang="en-US" sz="2000" dirty="0"/>
              <a:t> </a:t>
            </a:r>
            <a:r>
              <a:rPr lang="en-US" sz="2000" dirty="0" err="1"/>
              <a:t>yok</a:t>
            </a:r>
            <a:r>
              <a:rPr lang="en-US" sz="2000" dirty="0"/>
              <a:t>; </a:t>
            </a:r>
            <a:r>
              <a:rPr lang="en-US" sz="2000" dirty="0" err="1"/>
              <a:t>haftada</a:t>
            </a:r>
            <a:r>
              <a:rPr lang="en-US" sz="2000" dirty="0"/>
              <a:t> 2 </a:t>
            </a:r>
            <a:r>
              <a:rPr lang="en-US" sz="2000" dirty="0" err="1"/>
              <a:t>gün</a:t>
            </a:r>
            <a:r>
              <a:rPr lang="en-US" sz="2000" dirty="0"/>
              <a:t> 30 </a:t>
            </a:r>
            <a:r>
              <a:rPr lang="en-US" sz="2000" dirty="0" err="1"/>
              <a:t>dakika</a:t>
            </a:r>
            <a:r>
              <a:rPr lang="en-US" sz="2000" dirty="0"/>
              <a:t> </a:t>
            </a:r>
            <a:r>
              <a:rPr lang="en-US" sz="2000" dirty="0" err="1"/>
              <a:t>yürüyüş</a:t>
            </a:r>
            <a:r>
              <a:rPr lang="en-US" sz="2000" dirty="0"/>
              <a:t> </a:t>
            </a:r>
            <a:r>
              <a:rPr lang="en-US" sz="2000" dirty="0" err="1"/>
              <a:t>yapıyor</a:t>
            </a:r>
            <a:r>
              <a:rPr lang="en-US" sz="2000" dirty="0"/>
              <a:t> </a:t>
            </a:r>
            <a:r>
              <a:rPr lang="en-US" sz="2000" dirty="0" err="1"/>
              <a:t>ve</a:t>
            </a:r>
            <a:r>
              <a:rPr lang="en-US" sz="2000" dirty="0"/>
              <a:t> </a:t>
            </a:r>
            <a:r>
              <a:rPr lang="en-US" sz="2000" dirty="0" err="1"/>
              <a:t>zorlanmıyor</a:t>
            </a:r>
            <a:r>
              <a:rPr lang="en-US" sz="2000" dirty="0"/>
              <a:t>.</a:t>
            </a:r>
            <a:endParaRPr lang="tr-TR" sz="2000" dirty="0"/>
          </a:p>
          <a:p>
            <a:r>
              <a:rPr lang="en-US" sz="2000" dirty="0" err="1"/>
              <a:t>Özgeçmiş</a:t>
            </a:r>
            <a:r>
              <a:rPr lang="en-US" sz="2000" dirty="0"/>
              <a:t>: </a:t>
            </a:r>
            <a:r>
              <a:rPr lang="en-US" sz="2000" dirty="0" err="1"/>
              <a:t>Sağlıklı</a:t>
            </a:r>
            <a:r>
              <a:rPr lang="en-US" sz="2000" dirty="0"/>
              <a:t>. </a:t>
            </a:r>
            <a:r>
              <a:rPr lang="en-US" sz="2000" dirty="0" err="1"/>
              <a:t>Allerji</a:t>
            </a:r>
            <a:r>
              <a:rPr lang="en-US" sz="2000" dirty="0"/>
              <a:t> </a:t>
            </a:r>
            <a:r>
              <a:rPr lang="en-US" sz="2000" dirty="0" err="1"/>
              <a:t>yok</a:t>
            </a:r>
            <a:r>
              <a:rPr lang="en-US" sz="2000" dirty="0"/>
              <a:t>.</a:t>
            </a:r>
            <a:endParaRPr lang="tr-TR" sz="2000" dirty="0"/>
          </a:p>
          <a:p>
            <a:r>
              <a:rPr lang="en-US" sz="2000" dirty="0" err="1"/>
              <a:t>Alışkanlıklar</a:t>
            </a:r>
            <a:r>
              <a:rPr lang="en-US" sz="2000" dirty="0"/>
              <a:t>: 22 </a:t>
            </a:r>
            <a:r>
              <a:rPr lang="en-US" sz="2000" dirty="0" err="1"/>
              <a:t>paket-yıl</a:t>
            </a:r>
            <a:r>
              <a:rPr lang="en-US" sz="2000" dirty="0"/>
              <a:t> </a:t>
            </a:r>
            <a:r>
              <a:rPr lang="en-US" sz="2000" dirty="0" err="1"/>
              <a:t>sigara</a:t>
            </a:r>
            <a:r>
              <a:rPr lang="en-US" sz="2000" dirty="0"/>
              <a:t>, </a:t>
            </a:r>
            <a:r>
              <a:rPr lang="en-US" sz="2000" dirty="0" err="1"/>
              <a:t>hâlâ</a:t>
            </a:r>
            <a:r>
              <a:rPr lang="en-US" sz="2000" dirty="0"/>
              <a:t> </a:t>
            </a:r>
            <a:r>
              <a:rPr lang="en-US" sz="2000" dirty="0" err="1"/>
              <a:t>içiyor</a:t>
            </a:r>
            <a:r>
              <a:rPr lang="en-US" sz="2000" dirty="0"/>
              <a:t>. </a:t>
            </a:r>
            <a:r>
              <a:rPr lang="en-US" sz="2000" dirty="0" err="1"/>
              <a:t>Mesleki</a:t>
            </a:r>
            <a:r>
              <a:rPr lang="en-US" sz="2000" dirty="0"/>
              <a:t>/biomass </a:t>
            </a:r>
            <a:r>
              <a:rPr lang="en-US" sz="2000" dirty="0" err="1"/>
              <a:t>maruziyeti</a:t>
            </a:r>
            <a:r>
              <a:rPr lang="en-US" sz="2000" dirty="0"/>
              <a:t> </a:t>
            </a:r>
            <a:r>
              <a:rPr lang="en-US" sz="2000" dirty="0" err="1"/>
              <a:t>yok</a:t>
            </a:r>
            <a:r>
              <a:rPr lang="en-US" sz="2000" dirty="0"/>
              <a:t>.</a:t>
            </a:r>
            <a:endParaRPr lang="tr-TR" sz="2000" dirty="0"/>
          </a:p>
          <a:p>
            <a:r>
              <a:rPr lang="en-US" sz="2000" dirty="0" err="1"/>
              <a:t>mMRC</a:t>
            </a:r>
            <a:r>
              <a:rPr lang="en-US" sz="2000" dirty="0"/>
              <a:t> 0; CAT 6. </a:t>
            </a:r>
            <a:r>
              <a:rPr lang="en-US" sz="2000" dirty="0" err="1"/>
              <a:t>Alevlenme</a:t>
            </a:r>
            <a:r>
              <a:rPr lang="en-US" sz="2000" dirty="0"/>
              <a:t> </a:t>
            </a:r>
            <a:r>
              <a:rPr lang="en-US" sz="2000" dirty="0" err="1"/>
              <a:t>öyküsü</a:t>
            </a:r>
            <a:r>
              <a:rPr lang="en-US" sz="2000" dirty="0"/>
              <a:t> </a:t>
            </a:r>
            <a:r>
              <a:rPr lang="en-US" sz="2000" dirty="0" err="1"/>
              <a:t>yok</a:t>
            </a:r>
            <a:r>
              <a:rPr lang="en-US" sz="2000" dirty="0" smtClean="0"/>
              <a:t>.</a:t>
            </a:r>
            <a:endParaRPr lang="tr-TR" sz="2000" dirty="0" smtClean="0"/>
          </a:p>
          <a:p>
            <a:r>
              <a:rPr lang="en-US" sz="2000" dirty="0" err="1"/>
              <a:t>Genel</a:t>
            </a:r>
            <a:r>
              <a:rPr lang="en-US" sz="2000" dirty="0"/>
              <a:t> durum </a:t>
            </a:r>
            <a:r>
              <a:rPr lang="en-US" sz="2000" dirty="0" err="1"/>
              <a:t>iyi</a:t>
            </a:r>
            <a:r>
              <a:rPr lang="en-US" sz="2000" dirty="0"/>
              <a:t>. KB 118/72, </a:t>
            </a:r>
            <a:r>
              <a:rPr lang="en-US" sz="2000" dirty="0" err="1"/>
              <a:t>nabız</a:t>
            </a:r>
            <a:r>
              <a:rPr lang="en-US" sz="2000" dirty="0"/>
              <a:t> 72/</a:t>
            </a:r>
            <a:r>
              <a:rPr lang="en-US" sz="2000" dirty="0" err="1"/>
              <a:t>dk</a:t>
            </a:r>
            <a:r>
              <a:rPr lang="en-US" sz="2000" dirty="0"/>
              <a:t>, SS 14/</a:t>
            </a:r>
            <a:r>
              <a:rPr lang="en-US" sz="2000" dirty="0" err="1"/>
              <a:t>dk</a:t>
            </a:r>
            <a:r>
              <a:rPr lang="en-US" sz="2000" dirty="0"/>
              <a:t>, </a:t>
            </a:r>
            <a:r>
              <a:rPr lang="en-US" sz="2000" dirty="0" err="1"/>
              <a:t>SpO</a:t>
            </a:r>
            <a:r>
              <a:rPr lang="en-US" sz="2000" dirty="0"/>
              <a:t>₂ %98.</a:t>
            </a:r>
            <a:endParaRPr lang="tr-TR" sz="2000" dirty="0"/>
          </a:p>
          <a:p>
            <a:r>
              <a:rPr lang="en-US" sz="2000" dirty="0" err="1"/>
              <a:t>Toraks</a:t>
            </a:r>
            <a:r>
              <a:rPr lang="en-US" sz="2000" dirty="0"/>
              <a:t>: </a:t>
            </a:r>
            <a:r>
              <a:rPr lang="en-US" sz="2000" dirty="0" err="1"/>
              <a:t>Tamamen</a:t>
            </a:r>
            <a:r>
              <a:rPr lang="en-US" sz="2000" dirty="0"/>
              <a:t> normal — </a:t>
            </a:r>
            <a:r>
              <a:rPr lang="en-US" sz="2000" dirty="0" err="1"/>
              <a:t>fıçı</a:t>
            </a:r>
            <a:r>
              <a:rPr lang="en-US" sz="2000" dirty="0"/>
              <a:t> </a:t>
            </a:r>
            <a:r>
              <a:rPr lang="en-US" sz="2000" dirty="0" err="1"/>
              <a:t>görünümü</a:t>
            </a:r>
            <a:r>
              <a:rPr lang="en-US" sz="2000" dirty="0"/>
              <a:t> </a:t>
            </a:r>
            <a:r>
              <a:rPr lang="en-US" sz="2000" dirty="0" err="1"/>
              <a:t>yok</a:t>
            </a:r>
            <a:r>
              <a:rPr lang="en-US" sz="2000" dirty="0"/>
              <a:t>, </a:t>
            </a:r>
            <a:r>
              <a:rPr lang="en-US" sz="2000" dirty="0" err="1"/>
              <a:t>solunum</a:t>
            </a:r>
            <a:r>
              <a:rPr lang="en-US" sz="2000" dirty="0"/>
              <a:t> </a:t>
            </a:r>
            <a:r>
              <a:rPr lang="en-US" sz="2000" dirty="0" err="1"/>
              <a:t>sesleri</a:t>
            </a:r>
            <a:r>
              <a:rPr lang="en-US" sz="2000" dirty="0"/>
              <a:t> normal, </a:t>
            </a:r>
            <a:r>
              <a:rPr lang="en-US" sz="2000" dirty="0" err="1"/>
              <a:t>ek</a:t>
            </a:r>
            <a:r>
              <a:rPr lang="en-US" sz="2000" dirty="0"/>
              <a:t> </a:t>
            </a:r>
            <a:r>
              <a:rPr lang="en-US" sz="2000" dirty="0" err="1"/>
              <a:t>ses</a:t>
            </a:r>
            <a:r>
              <a:rPr lang="en-US" sz="2000" dirty="0"/>
              <a:t> </a:t>
            </a:r>
            <a:r>
              <a:rPr lang="en-US" sz="2000" dirty="0" err="1"/>
              <a:t>yok</a:t>
            </a:r>
            <a:r>
              <a:rPr lang="en-US" sz="2000" dirty="0"/>
              <a:t>.</a:t>
            </a:r>
            <a:endParaRPr lang="tr-TR" sz="2000" dirty="0"/>
          </a:p>
          <a:p>
            <a:endParaRPr lang="tr-TR" sz="2000" dirty="0"/>
          </a:p>
          <a:p>
            <a:endParaRPr lang="tr-TR"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lstStyle/>
          <a:p>
            <a:r>
              <a:rPr lang="tr-TR" b="1" dirty="0" smtClean="0"/>
              <a:t>VAKA 11</a:t>
            </a:r>
            <a:endParaRPr lang="tr-TR" b="1" dirty="0"/>
          </a:p>
        </p:txBody>
      </p:sp>
    </p:spTree>
    <p:extLst>
      <p:ext uri="{BB962C8B-B14F-4D97-AF65-F5344CB8AC3E}">
        <p14:creationId xmlns:p14="http://schemas.microsoft.com/office/powerpoint/2010/main" val="824706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sz="2000" dirty="0" err="1"/>
              <a:t>Adım</a:t>
            </a:r>
            <a:r>
              <a:rPr lang="en-US" sz="2000" dirty="0"/>
              <a:t> 1: Risk </a:t>
            </a:r>
            <a:r>
              <a:rPr lang="en-US" sz="2000" dirty="0" err="1"/>
              <a:t>faktörü</a:t>
            </a:r>
            <a:r>
              <a:rPr lang="en-US" sz="2000" dirty="0"/>
              <a:t> (</a:t>
            </a:r>
            <a:r>
              <a:rPr lang="en-US" sz="2000" dirty="0" err="1"/>
              <a:t>sigara</a:t>
            </a:r>
            <a:r>
              <a:rPr lang="en-US" sz="2000" dirty="0"/>
              <a:t>) </a:t>
            </a:r>
            <a:r>
              <a:rPr lang="en-US" sz="2000" dirty="0" err="1"/>
              <a:t>var</a:t>
            </a:r>
            <a:r>
              <a:rPr lang="en-US" sz="2000" dirty="0"/>
              <a:t>, </a:t>
            </a:r>
            <a:r>
              <a:rPr lang="en-US" sz="2000" dirty="0" err="1"/>
              <a:t>hafif</a:t>
            </a:r>
            <a:r>
              <a:rPr lang="en-US" sz="2000" dirty="0"/>
              <a:t> </a:t>
            </a:r>
            <a:r>
              <a:rPr lang="en-US" sz="2000" dirty="0" err="1"/>
              <a:t>kronik</a:t>
            </a:r>
            <a:r>
              <a:rPr lang="en-US" sz="2000" dirty="0"/>
              <a:t> </a:t>
            </a:r>
            <a:r>
              <a:rPr lang="en-US" sz="2000" dirty="0" err="1"/>
              <a:t>öksürük</a:t>
            </a:r>
            <a:r>
              <a:rPr lang="en-US" sz="2000" dirty="0"/>
              <a:t> </a:t>
            </a:r>
            <a:r>
              <a:rPr lang="en-US" sz="2000" dirty="0" err="1"/>
              <a:t>var</a:t>
            </a:r>
            <a:r>
              <a:rPr lang="en-US" sz="2000" dirty="0"/>
              <a:t>, </a:t>
            </a:r>
            <a:r>
              <a:rPr lang="en-US" sz="2000" dirty="0" err="1"/>
              <a:t>fizik</a:t>
            </a:r>
            <a:r>
              <a:rPr lang="en-US" sz="2000" dirty="0"/>
              <a:t> </a:t>
            </a:r>
            <a:r>
              <a:rPr lang="en-US" sz="2000" dirty="0" err="1"/>
              <a:t>muayene</a:t>
            </a:r>
            <a:r>
              <a:rPr lang="en-US" sz="2000" dirty="0"/>
              <a:t> normal → </a:t>
            </a:r>
            <a:r>
              <a:rPr lang="en-US" sz="2000" dirty="0" err="1"/>
              <a:t>erken</a:t>
            </a:r>
            <a:r>
              <a:rPr lang="en-US" sz="2000" dirty="0"/>
              <a:t> KOAH </a:t>
            </a:r>
            <a:r>
              <a:rPr lang="en-US" sz="2000" dirty="0" err="1"/>
              <a:t>şüphesi</a:t>
            </a:r>
            <a:r>
              <a:rPr lang="en-US" sz="2000" dirty="0"/>
              <a:t> VAR; </a:t>
            </a:r>
            <a:r>
              <a:rPr lang="en-US" sz="2000" dirty="0" err="1"/>
              <a:t>muayene</a:t>
            </a:r>
            <a:r>
              <a:rPr lang="en-US" sz="2000" dirty="0"/>
              <a:t> normal </a:t>
            </a:r>
            <a:r>
              <a:rPr lang="en-US" sz="2000" dirty="0" err="1"/>
              <a:t>olması</a:t>
            </a:r>
            <a:r>
              <a:rPr lang="en-US" sz="2000" dirty="0"/>
              <a:t> </a:t>
            </a:r>
            <a:r>
              <a:rPr lang="en-US" sz="2000" dirty="0" err="1"/>
              <a:t>KOAH'ı</a:t>
            </a:r>
            <a:r>
              <a:rPr lang="en-US" sz="2000" dirty="0"/>
              <a:t> </a:t>
            </a:r>
            <a:r>
              <a:rPr lang="en-US" sz="2000" dirty="0" err="1"/>
              <a:t>dışlamaz</a:t>
            </a:r>
            <a:r>
              <a:rPr lang="en-US" sz="2000" dirty="0"/>
              <a:t>.</a:t>
            </a:r>
            <a:endParaRPr lang="tr-TR" sz="2000" dirty="0"/>
          </a:p>
          <a:p>
            <a:pPr lvl="0"/>
            <a:r>
              <a:rPr lang="en-US" sz="2000" dirty="0" err="1"/>
              <a:t>Adım</a:t>
            </a:r>
            <a:r>
              <a:rPr lang="en-US" sz="2000" dirty="0"/>
              <a:t> 2: </a:t>
            </a:r>
            <a:r>
              <a:rPr lang="en-US" sz="2000" dirty="0" err="1"/>
              <a:t>ASM'de</a:t>
            </a:r>
            <a:r>
              <a:rPr lang="en-US" sz="2000" dirty="0"/>
              <a:t> </a:t>
            </a:r>
            <a:r>
              <a:rPr lang="en-US" sz="2000" dirty="0" err="1"/>
              <a:t>yapılabilecekler</a:t>
            </a:r>
            <a:r>
              <a:rPr lang="en-US" sz="2000" dirty="0"/>
              <a:t> — PA </a:t>
            </a:r>
            <a:r>
              <a:rPr lang="en-US" sz="2000" dirty="0" err="1"/>
              <a:t>akciğer</a:t>
            </a:r>
            <a:r>
              <a:rPr lang="en-US" sz="2000" dirty="0"/>
              <a:t> </a:t>
            </a:r>
            <a:r>
              <a:rPr lang="en-US" sz="2000" dirty="0" err="1"/>
              <a:t>grafisi</a:t>
            </a:r>
            <a:r>
              <a:rPr lang="en-US" sz="2000" dirty="0"/>
              <a:t>, tam </a:t>
            </a:r>
            <a:r>
              <a:rPr lang="en-US" sz="2000" dirty="0" err="1"/>
              <a:t>kan</a:t>
            </a:r>
            <a:r>
              <a:rPr lang="en-US" sz="2000" dirty="0"/>
              <a:t>, </a:t>
            </a:r>
            <a:r>
              <a:rPr lang="en-US" sz="2000" dirty="0" err="1"/>
              <a:t>biyokimya</a:t>
            </a:r>
            <a:r>
              <a:rPr lang="en-US" sz="2000" dirty="0"/>
              <a:t>, </a:t>
            </a:r>
            <a:r>
              <a:rPr lang="en-US" sz="2000" dirty="0" err="1"/>
              <a:t>SpO</a:t>
            </a:r>
            <a:r>
              <a:rPr lang="en-US" sz="2000" dirty="0"/>
              <a:t>₂, </a:t>
            </a:r>
            <a:r>
              <a:rPr lang="en-US" sz="2000" dirty="0" err="1"/>
              <a:t>mMRC</a:t>
            </a:r>
            <a:r>
              <a:rPr lang="en-US" sz="2000" dirty="0"/>
              <a:t> </a:t>
            </a:r>
            <a:r>
              <a:rPr lang="en-US" sz="2000" dirty="0" err="1"/>
              <a:t>ve</a:t>
            </a:r>
            <a:r>
              <a:rPr lang="en-US" sz="2000" dirty="0"/>
              <a:t> CAT </a:t>
            </a:r>
            <a:r>
              <a:rPr lang="en-US" sz="2000" dirty="0" err="1"/>
              <a:t>sorgulaması</a:t>
            </a:r>
            <a:r>
              <a:rPr lang="en-US" sz="2000" dirty="0"/>
              <a:t>.</a:t>
            </a:r>
            <a:endParaRPr lang="tr-TR" sz="2000" dirty="0"/>
          </a:p>
          <a:p>
            <a:pPr lvl="0"/>
            <a:r>
              <a:rPr lang="en-US" sz="2000" dirty="0" err="1"/>
              <a:t>Adım</a:t>
            </a:r>
            <a:r>
              <a:rPr lang="en-US" sz="2000" dirty="0"/>
              <a:t> 3: </a:t>
            </a:r>
            <a:r>
              <a:rPr lang="en-US" sz="2000" dirty="0" err="1"/>
              <a:t>Tanı</a:t>
            </a:r>
            <a:r>
              <a:rPr lang="en-US" sz="2000" dirty="0"/>
              <a:t> </a:t>
            </a:r>
            <a:r>
              <a:rPr lang="en-US" sz="2000" dirty="0" err="1"/>
              <a:t>doğrulaması</a:t>
            </a:r>
            <a:r>
              <a:rPr lang="en-US" sz="2000" dirty="0"/>
              <a:t> </a:t>
            </a:r>
            <a:r>
              <a:rPr lang="en-US" sz="2000" dirty="0" err="1"/>
              <a:t>için</a:t>
            </a:r>
            <a:r>
              <a:rPr lang="en-US" sz="2000" dirty="0"/>
              <a:t> </a:t>
            </a:r>
            <a:r>
              <a:rPr lang="en-US" sz="2000" dirty="0" err="1"/>
              <a:t>göğüs</a:t>
            </a:r>
            <a:r>
              <a:rPr lang="en-US" sz="2000" dirty="0"/>
              <a:t> </a:t>
            </a:r>
            <a:r>
              <a:rPr lang="en-US" sz="2000" dirty="0" err="1"/>
              <a:t>hastalıkları</a:t>
            </a:r>
            <a:r>
              <a:rPr lang="en-US" sz="2000" dirty="0"/>
              <a:t> </a:t>
            </a:r>
            <a:r>
              <a:rPr lang="en-US" sz="2000" dirty="0" err="1"/>
              <a:t>sevki</a:t>
            </a:r>
            <a:r>
              <a:rPr lang="en-US" sz="2000" dirty="0"/>
              <a:t> — "22 </a:t>
            </a:r>
            <a:r>
              <a:rPr lang="en-US" sz="2000" dirty="0" err="1"/>
              <a:t>paket-yıl</a:t>
            </a:r>
            <a:r>
              <a:rPr lang="en-US" sz="2000" dirty="0"/>
              <a:t> </a:t>
            </a:r>
            <a:r>
              <a:rPr lang="en-US" sz="2000" dirty="0" err="1"/>
              <a:t>sigara</a:t>
            </a:r>
            <a:r>
              <a:rPr lang="en-US" sz="2000" dirty="0"/>
              <a:t> </a:t>
            </a:r>
            <a:r>
              <a:rPr lang="en-US" sz="2000" dirty="0" err="1"/>
              <a:t>öyküsü</a:t>
            </a:r>
            <a:r>
              <a:rPr lang="en-US" sz="2000" dirty="0"/>
              <a:t>, </a:t>
            </a:r>
            <a:r>
              <a:rPr lang="en-US" sz="2000" dirty="0" err="1"/>
              <a:t>hafif</a:t>
            </a:r>
            <a:r>
              <a:rPr lang="en-US" sz="2000" dirty="0"/>
              <a:t> </a:t>
            </a:r>
            <a:r>
              <a:rPr lang="en-US" sz="2000" dirty="0" err="1"/>
              <a:t>kronik</a:t>
            </a:r>
            <a:r>
              <a:rPr lang="en-US" sz="2000" dirty="0"/>
              <a:t> </a:t>
            </a:r>
            <a:r>
              <a:rPr lang="en-US" sz="2000" dirty="0" err="1"/>
              <a:t>öksürük</a:t>
            </a:r>
            <a:r>
              <a:rPr lang="en-US" sz="2000" dirty="0"/>
              <a:t>, KOAH </a:t>
            </a:r>
            <a:r>
              <a:rPr lang="en-US" sz="2000" dirty="0" err="1"/>
              <a:t>tarama</a:t>
            </a:r>
            <a:r>
              <a:rPr lang="en-US" sz="2000" dirty="0"/>
              <a:t> </a:t>
            </a:r>
            <a:r>
              <a:rPr lang="en-US" sz="2000" dirty="0" err="1"/>
              <a:t>amaçlı</a:t>
            </a:r>
            <a:r>
              <a:rPr lang="en-US" sz="2000" dirty="0"/>
              <a:t> post-</a:t>
            </a:r>
            <a:r>
              <a:rPr lang="en-US" sz="2000" dirty="0" err="1"/>
              <a:t>bronkodilatör</a:t>
            </a:r>
            <a:r>
              <a:rPr lang="en-US" sz="2000" dirty="0"/>
              <a:t> </a:t>
            </a:r>
            <a:r>
              <a:rPr lang="en-US" sz="2000" dirty="0" err="1"/>
              <a:t>spirometre</a:t>
            </a:r>
            <a:r>
              <a:rPr lang="en-US" sz="2000" dirty="0"/>
              <a:t> </a:t>
            </a:r>
            <a:r>
              <a:rPr lang="en-US" sz="2000" dirty="0" err="1"/>
              <a:t>rica</a:t>
            </a:r>
            <a:r>
              <a:rPr lang="en-US" sz="2000" dirty="0"/>
              <a:t> </a:t>
            </a:r>
            <a:r>
              <a:rPr lang="en-US" sz="2000" dirty="0" err="1"/>
              <a:t>olunur</a:t>
            </a:r>
            <a:r>
              <a:rPr lang="en-US" sz="2000" dirty="0"/>
              <a:t>" </a:t>
            </a:r>
            <a:r>
              <a:rPr lang="en-US" sz="2000" dirty="0" err="1"/>
              <a:t>notu</a:t>
            </a:r>
            <a:r>
              <a:rPr lang="en-US" sz="2000" dirty="0"/>
              <a:t> </a:t>
            </a:r>
            <a:r>
              <a:rPr lang="en-US" sz="2000" dirty="0" err="1"/>
              <a:t>ile</a:t>
            </a:r>
            <a:r>
              <a:rPr lang="en-US" sz="2000" dirty="0"/>
              <a:t>.</a:t>
            </a:r>
            <a:endParaRPr lang="tr-TR" sz="2000" dirty="0"/>
          </a:p>
          <a:p>
            <a:endParaRPr lang="tr-TR"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3122968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000" dirty="0" err="1"/>
              <a:t>Adım</a:t>
            </a:r>
            <a:r>
              <a:rPr lang="en-US" sz="2000" dirty="0"/>
              <a:t> 4: </a:t>
            </a:r>
            <a:r>
              <a:rPr lang="en-US" sz="2000" dirty="0" err="1"/>
              <a:t>Gelen</a:t>
            </a:r>
            <a:r>
              <a:rPr lang="en-US" sz="2000" dirty="0"/>
              <a:t> </a:t>
            </a:r>
            <a:r>
              <a:rPr lang="en-US" sz="2000" dirty="0" err="1"/>
              <a:t>rapor</a:t>
            </a:r>
            <a:r>
              <a:rPr lang="en-US" sz="2000" dirty="0"/>
              <a:t>: Post-BD FEV1/FVC = 0.65, FEV1 = %88 → KOAH, GOLD 1.</a:t>
            </a:r>
            <a:endParaRPr lang="tr-TR" sz="2000" dirty="0"/>
          </a:p>
          <a:p>
            <a:pPr lvl="0"/>
            <a:r>
              <a:rPr lang="en-US" sz="2000" dirty="0" err="1"/>
              <a:t>Adım</a:t>
            </a:r>
            <a:r>
              <a:rPr lang="en-US" sz="2000" dirty="0"/>
              <a:t> 5: ABE: </a:t>
            </a:r>
            <a:r>
              <a:rPr lang="en-US" sz="2000" dirty="0" err="1"/>
              <a:t>mMRC</a:t>
            </a:r>
            <a:r>
              <a:rPr lang="en-US" sz="2000" dirty="0"/>
              <a:t> 0, CAT 6 (&lt;10), </a:t>
            </a:r>
            <a:r>
              <a:rPr lang="en-US" sz="2000" dirty="0" err="1"/>
              <a:t>alevlenme</a:t>
            </a:r>
            <a:r>
              <a:rPr lang="en-US" sz="2000" dirty="0"/>
              <a:t> </a:t>
            </a:r>
            <a:r>
              <a:rPr lang="en-US" sz="2000" dirty="0" err="1"/>
              <a:t>yok</a:t>
            </a:r>
            <a:r>
              <a:rPr lang="en-US" sz="2000" dirty="0"/>
              <a:t> → </a:t>
            </a:r>
            <a:r>
              <a:rPr lang="en-US" sz="2000" dirty="0" err="1"/>
              <a:t>Grup</a:t>
            </a:r>
            <a:r>
              <a:rPr lang="en-US" sz="2000" dirty="0"/>
              <a:t> A.</a:t>
            </a:r>
            <a:endParaRPr lang="tr-TR" sz="2000" dirty="0"/>
          </a:p>
          <a:p>
            <a:pPr lvl="0"/>
            <a:r>
              <a:rPr lang="en-US" sz="2000" dirty="0" err="1"/>
              <a:t>Adım</a:t>
            </a:r>
            <a:r>
              <a:rPr lang="en-US" sz="2000" dirty="0"/>
              <a:t> 6: </a:t>
            </a:r>
            <a:r>
              <a:rPr lang="en-US" sz="2000" dirty="0" err="1"/>
              <a:t>Erken</a:t>
            </a:r>
            <a:r>
              <a:rPr lang="en-US" sz="2000" dirty="0"/>
              <a:t> </a:t>
            </a:r>
            <a:r>
              <a:rPr lang="en-US" sz="2000" dirty="0" err="1"/>
              <a:t>evre</a:t>
            </a:r>
            <a:r>
              <a:rPr lang="en-US" sz="2000" dirty="0"/>
              <a:t> </a:t>
            </a:r>
            <a:r>
              <a:rPr lang="en-US" sz="2000" dirty="0" err="1"/>
              <a:t>KOAH'ta</a:t>
            </a:r>
            <a:r>
              <a:rPr lang="en-US" sz="2000" dirty="0"/>
              <a:t> en </a:t>
            </a:r>
            <a:r>
              <a:rPr lang="en-US" sz="2000" dirty="0" err="1"/>
              <a:t>büyük</a:t>
            </a:r>
            <a:r>
              <a:rPr lang="en-US" sz="2000" dirty="0"/>
              <a:t> </a:t>
            </a:r>
            <a:r>
              <a:rPr lang="en-US" sz="2000" dirty="0" err="1"/>
              <a:t>müdahale</a:t>
            </a:r>
            <a:r>
              <a:rPr lang="en-US" sz="2000" dirty="0"/>
              <a:t> </a:t>
            </a:r>
            <a:r>
              <a:rPr lang="en-US" sz="2000" dirty="0" err="1"/>
              <a:t>sigara</a:t>
            </a:r>
            <a:r>
              <a:rPr lang="en-US" sz="2000" dirty="0"/>
              <a:t> </a:t>
            </a:r>
            <a:r>
              <a:rPr lang="en-US" sz="2000" dirty="0" err="1"/>
              <a:t>bırakmaktır</a:t>
            </a:r>
            <a:r>
              <a:rPr lang="en-US" sz="2000" dirty="0"/>
              <a:t> → 5A </a:t>
            </a:r>
            <a:r>
              <a:rPr lang="en-US" sz="2000" dirty="0" err="1"/>
              <a:t>protokolü</a:t>
            </a:r>
            <a:r>
              <a:rPr lang="en-US" sz="2000" dirty="0"/>
              <a:t> </a:t>
            </a:r>
            <a:r>
              <a:rPr lang="en-US" sz="2000" dirty="0" err="1"/>
              <a:t>hemen</a:t>
            </a:r>
            <a:r>
              <a:rPr lang="en-US" sz="2000" dirty="0"/>
              <a:t> </a:t>
            </a:r>
            <a:r>
              <a:rPr lang="en-US" sz="2000" dirty="0" err="1"/>
              <a:t>ASM'de</a:t>
            </a:r>
            <a:r>
              <a:rPr lang="en-US" sz="2000" dirty="0"/>
              <a:t> </a:t>
            </a:r>
            <a:r>
              <a:rPr lang="en-US" sz="2000" dirty="0" err="1"/>
              <a:t>başlat</a:t>
            </a:r>
            <a:r>
              <a:rPr lang="en-US" sz="2000" dirty="0"/>
              <a:t>, </a:t>
            </a:r>
            <a:r>
              <a:rPr lang="en-US" sz="2000" dirty="0" err="1"/>
              <a:t>sevkleri</a:t>
            </a:r>
            <a:r>
              <a:rPr lang="en-US" sz="2000" dirty="0"/>
              <a:t> </a:t>
            </a:r>
            <a:r>
              <a:rPr lang="en-US" sz="2000" dirty="0" err="1"/>
              <a:t>ve</a:t>
            </a:r>
            <a:r>
              <a:rPr lang="en-US" sz="2000" dirty="0"/>
              <a:t> </a:t>
            </a:r>
            <a:r>
              <a:rPr lang="en-US" sz="2000" dirty="0" err="1"/>
              <a:t>tedavi</a:t>
            </a:r>
            <a:r>
              <a:rPr lang="en-US" sz="2000" dirty="0"/>
              <a:t> </a:t>
            </a:r>
            <a:r>
              <a:rPr lang="en-US" sz="2000" dirty="0" err="1"/>
              <a:t>başlatmayı</a:t>
            </a:r>
            <a:r>
              <a:rPr lang="en-US" sz="2000" dirty="0"/>
              <a:t> </a:t>
            </a:r>
            <a:r>
              <a:rPr lang="en-US" sz="2000" dirty="0" err="1"/>
              <a:t>geciktirme</a:t>
            </a:r>
            <a:r>
              <a:rPr lang="en-US" sz="2000" dirty="0"/>
              <a:t>.</a:t>
            </a:r>
            <a:endParaRPr lang="tr-TR" sz="2000" dirty="0"/>
          </a:p>
          <a:p>
            <a:endParaRPr lang="tr-TR" dirty="0"/>
          </a:p>
        </p:txBody>
      </p:sp>
      <p:sp>
        <p:nvSpPr>
          <p:cNvPr id="3" name="Footer Placeholder 2"/>
          <p:cNvSpPr>
            <a:spLocks noGrp="1"/>
          </p:cNvSpPr>
          <p:nvPr>
            <p:ph type="ftr" sz="quarter" idx="11"/>
          </p:nvPr>
        </p:nvSpPr>
        <p:spPr/>
        <p:txBody>
          <a:bodyPr/>
          <a:lstStyle/>
          <a:p>
            <a:endParaRPr lang="tr-TR"/>
          </a:p>
        </p:txBody>
      </p:sp>
      <p:sp>
        <p:nvSpPr>
          <p:cNvPr id="4" name="Title 3"/>
          <p:cNvSpPr>
            <a:spLocks noGrp="1"/>
          </p:cNvSpPr>
          <p:nvPr>
            <p:ph type="title"/>
          </p:nvPr>
        </p:nvSpPr>
        <p:spPr/>
        <p:txBody>
          <a:bodyPr/>
          <a:lstStyle/>
          <a:p>
            <a:endParaRPr lang="tr-TR"/>
          </a:p>
        </p:txBody>
      </p:sp>
    </p:spTree>
    <p:extLst>
      <p:ext uri="{BB962C8B-B14F-4D97-AF65-F5344CB8AC3E}">
        <p14:creationId xmlns:p14="http://schemas.microsoft.com/office/powerpoint/2010/main" val="22598231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b="1" dirty="0" err="1"/>
              <a:t>Tanı</a:t>
            </a:r>
            <a:r>
              <a:rPr lang="en-US" sz="2000" b="1" dirty="0"/>
              <a:t>: KOAH, GOLD 1, </a:t>
            </a:r>
            <a:r>
              <a:rPr lang="en-US" sz="2000" b="1" dirty="0" err="1"/>
              <a:t>Grup</a:t>
            </a:r>
            <a:r>
              <a:rPr lang="en-US" sz="2000" b="1" dirty="0"/>
              <a:t> A</a:t>
            </a:r>
            <a:endParaRPr lang="tr-TR" sz="2000" dirty="0"/>
          </a:p>
          <a:p>
            <a:r>
              <a:rPr lang="en-US" sz="2000" dirty="0"/>
              <a:t> </a:t>
            </a:r>
            <a:endParaRPr lang="tr-TR" sz="2000" dirty="0"/>
          </a:p>
          <a:p>
            <a:r>
              <a:rPr lang="en-US" sz="2000" b="1" dirty="0" err="1"/>
              <a:t>Tedavi</a:t>
            </a:r>
            <a:r>
              <a:rPr lang="en-US" sz="2000" b="1" dirty="0"/>
              <a:t>:</a:t>
            </a:r>
            <a:endParaRPr lang="tr-TR" sz="2000" dirty="0"/>
          </a:p>
          <a:p>
            <a:pPr lvl="0"/>
            <a:r>
              <a:rPr lang="en-US" sz="2000" dirty="0" err="1"/>
              <a:t>Bir</a:t>
            </a:r>
            <a:r>
              <a:rPr lang="en-US" sz="2000" dirty="0"/>
              <a:t> </a:t>
            </a:r>
            <a:r>
              <a:rPr lang="en-US" sz="2000" dirty="0" err="1"/>
              <a:t>bronkodilatör</a:t>
            </a:r>
            <a:r>
              <a:rPr lang="en-US" sz="2000" dirty="0"/>
              <a:t> — </a:t>
            </a:r>
            <a:r>
              <a:rPr lang="en-US" sz="2000" dirty="0" err="1"/>
              <a:t>Grup</a:t>
            </a:r>
            <a:r>
              <a:rPr lang="en-US" sz="2000" dirty="0"/>
              <a:t> </a:t>
            </a:r>
            <a:r>
              <a:rPr lang="en-US" sz="2000" dirty="0" err="1"/>
              <a:t>A'da</a:t>
            </a:r>
            <a:r>
              <a:rPr lang="en-US" sz="2000" dirty="0"/>
              <a:t> GOLD 2024 </a:t>
            </a:r>
            <a:r>
              <a:rPr lang="en-US" sz="2000" dirty="0" err="1"/>
              <a:t>tercihen</a:t>
            </a:r>
            <a:r>
              <a:rPr lang="en-US" sz="2000" dirty="0"/>
              <a:t> </a:t>
            </a:r>
            <a:r>
              <a:rPr lang="en-US" sz="2000" dirty="0" err="1"/>
              <a:t>uzun</a:t>
            </a:r>
            <a:r>
              <a:rPr lang="en-US" sz="2000" dirty="0"/>
              <a:t> </a:t>
            </a:r>
            <a:r>
              <a:rPr lang="en-US" sz="2000" dirty="0" err="1"/>
              <a:t>etkili</a:t>
            </a:r>
            <a:r>
              <a:rPr lang="en-US" sz="2000" dirty="0"/>
              <a:t> </a:t>
            </a:r>
            <a:r>
              <a:rPr lang="en-US" sz="2000" dirty="0" err="1"/>
              <a:t>bronkodilatör</a:t>
            </a:r>
            <a:r>
              <a:rPr lang="en-US" sz="2000" dirty="0"/>
              <a:t> (LABA </a:t>
            </a:r>
            <a:r>
              <a:rPr lang="en-US" sz="2000" dirty="0" err="1"/>
              <a:t>veya</a:t>
            </a:r>
            <a:r>
              <a:rPr lang="en-US" sz="2000" dirty="0"/>
              <a:t> LAMA) </a:t>
            </a:r>
            <a:r>
              <a:rPr lang="en-US" sz="2000" dirty="0" err="1"/>
              <a:t>önerir</a:t>
            </a:r>
            <a:r>
              <a:rPr lang="en-US" sz="2000" dirty="0"/>
              <a:t>; </a:t>
            </a:r>
            <a:r>
              <a:rPr lang="en-US" sz="2000" dirty="0" err="1"/>
              <a:t>semptomu</a:t>
            </a:r>
            <a:r>
              <a:rPr lang="en-US" sz="2000" dirty="0"/>
              <a:t> </a:t>
            </a:r>
            <a:r>
              <a:rPr lang="en-US" sz="2000" dirty="0" err="1"/>
              <a:t>çok</a:t>
            </a:r>
            <a:r>
              <a:rPr lang="en-US" sz="2000" dirty="0"/>
              <a:t> </a:t>
            </a:r>
            <a:r>
              <a:rPr lang="en-US" sz="2000" dirty="0" err="1"/>
              <a:t>az</a:t>
            </a:r>
            <a:r>
              <a:rPr lang="en-US" sz="2000" dirty="0"/>
              <a:t> </a:t>
            </a:r>
            <a:r>
              <a:rPr lang="en-US" sz="2000" dirty="0" err="1"/>
              <a:t>olan</a:t>
            </a:r>
            <a:r>
              <a:rPr lang="en-US" sz="2000" dirty="0"/>
              <a:t> </a:t>
            </a:r>
            <a:r>
              <a:rPr lang="en-US" sz="2000" dirty="0" err="1"/>
              <a:t>bu</a:t>
            </a:r>
            <a:r>
              <a:rPr lang="en-US" sz="2000" dirty="0"/>
              <a:t> </a:t>
            </a:r>
            <a:r>
              <a:rPr lang="en-US" sz="2000" dirty="0" err="1"/>
              <a:t>hastada</a:t>
            </a:r>
            <a:r>
              <a:rPr lang="en-US" sz="2000" dirty="0"/>
              <a:t> </a:t>
            </a:r>
            <a:r>
              <a:rPr lang="en-US" sz="2000" dirty="0" err="1"/>
              <a:t>başlangıçta</a:t>
            </a:r>
            <a:r>
              <a:rPr lang="en-US" sz="2000" dirty="0"/>
              <a:t> </a:t>
            </a:r>
            <a:r>
              <a:rPr lang="en-US" sz="2000" dirty="0" err="1"/>
              <a:t>gerektiğinde</a:t>
            </a:r>
            <a:r>
              <a:rPr lang="en-US" sz="2000" dirty="0"/>
              <a:t> SABA (salbutamol) </a:t>
            </a:r>
            <a:r>
              <a:rPr lang="en-US" sz="2000" dirty="0" err="1"/>
              <a:t>verilebilir</a:t>
            </a:r>
            <a:r>
              <a:rPr lang="en-US" sz="2000" dirty="0"/>
              <a:t>, </a:t>
            </a:r>
            <a:r>
              <a:rPr lang="en-US" sz="2000" dirty="0" err="1"/>
              <a:t>semptomlar</a:t>
            </a:r>
            <a:r>
              <a:rPr lang="en-US" sz="2000" dirty="0"/>
              <a:t> </a:t>
            </a:r>
            <a:r>
              <a:rPr lang="en-US" sz="2000" dirty="0" err="1"/>
              <a:t>belirginleşirse</a:t>
            </a:r>
            <a:r>
              <a:rPr lang="en-US" sz="2000" dirty="0"/>
              <a:t> </a:t>
            </a:r>
            <a:r>
              <a:rPr lang="en-US" sz="2000" dirty="0" err="1"/>
              <a:t>uzun</a:t>
            </a:r>
            <a:r>
              <a:rPr lang="en-US" sz="2000" dirty="0"/>
              <a:t> </a:t>
            </a:r>
            <a:r>
              <a:rPr lang="en-US" sz="2000" dirty="0" err="1"/>
              <a:t>etkili</a:t>
            </a:r>
            <a:r>
              <a:rPr lang="en-US" sz="2000" dirty="0"/>
              <a:t> </a:t>
            </a:r>
            <a:r>
              <a:rPr lang="en-US" sz="2000" dirty="0" err="1"/>
              <a:t>monoterapi</a:t>
            </a:r>
            <a:r>
              <a:rPr lang="en-US" sz="2000" dirty="0"/>
              <a:t> </a:t>
            </a:r>
            <a:r>
              <a:rPr lang="en-US" sz="2000" dirty="0" err="1"/>
              <a:t>başlanır</a:t>
            </a:r>
            <a:r>
              <a:rPr lang="en-US" sz="2000" dirty="0"/>
              <a:t>.</a:t>
            </a:r>
            <a:endParaRPr lang="tr-TR" sz="2000" dirty="0"/>
          </a:p>
          <a:p>
            <a:pPr lvl="0"/>
            <a:r>
              <a:rPr lang="en-US" sz="2000" dirty="0"/>
              <a:t>Salbutamol 100 mcg </a:t>
            </a:r>
            <a:r>
              <a:rPr lang="en-US" sz="2000" dirty="0" err="1"/>
              <a:t>gerektiğinde</a:t>
            </a:r>
            <a:r>
              <a:rPr lang="en-US" sz="2000" dirty="0"/>
              <a:t> 2 puff; </a:t>
            </a:r>
            <a:r>
              <a:rPr lang="en-US" sz="2000" dirty="0" err="1"/>
              <a:t>sık</a:t>
            </a:r>
            <a:r>
              <a:rPr lang="en-US" sz="2000" dirty="0"/>
              <a:t> </a:t>
            </a:r>
            <a:r>
              <a:rPr lang="en-US" sz="2000" dirty="0" err="1"/>
              <a:t>ihtiyaç</a:t>
            </a:r>
            <a:r>
              <a:rPr lang="en-US" sz="2000" dirty="0"/>
              <a:t> </a:t>
            </a:r>
            <a:r>
              <a:rPr lang="en-US" sz="2000" dirty="0" err="1"/>
              <a:t>olursa</a:t>
            </a:r>
            <a:r>
              <a:rPr lang="en-US" sz="2000" dirty="0"/>
              <a:t> </a:t>
            </a:r>
            <a:r>
              <a:rPr lang="en-US" sz="2000" dirty="0" err="1"/>
              <a:t>uzun</a:t>
            </a:r>
            <a:r>
              <a:rPr lang="en-US" sz="2000" dirty="0"/>
              <a:t> </a:t>
            </a:r>
            <a:r>
              <a:rPr lang="en-US" sz="2000" dirty="0" err="1"/>
              <a:t>etkili</a:t>
            </a:r>
            <a:r>
              <a:rPr lang="en-US" sz="2000" dirty="0"/>
              <a:t> </a:t>
            </a:r>
            <a:r>
              <a:rPr lang="en-US" sz="2000" dirty="0" err="1"/>
              <a:t>bronkodilatöre</a:t>
            </a:r>
            <a:r>
              <a:rPr lang="en-US" sz="2000" dirty="0"/>
              <a:t> </a:t>
            </a:r>
            <a:r>
              <a:rPr lang="en-US" sz="2000" dirty="0" err="1"/>
              <a:t>geçiş</a:t>
            </a:r>
            <a:r>
              <a:rPr lang="en-US" sz="2000" dirty="0"/>
              <a:t> </a:t>
            </a:r>
            <a:r>
              <a:rPr lang="en-US" sz="2000" dirty="0" err="1"/>
              <a:t>düşün</a:t>
            </a:r>
            <a:r>
              <a:rPr lang="en-US" sz="2000" dirty="0"/>
              <a:t>.</a:t>
            </a:r>
            <a:endParaRPr lang="tr-TR" sz="2000" dirty="0"/>
          </a:p>
          <a:p>
            <a:endParaRPr lang="tr-TR"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2962747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b="1" dirty="0"/>
              <a:t>EN ÖNEMLİ MÜDAHALE: SİGARA BIRAKMA</a:t>
            </a:r>
            <a:endParaRPr lang="tr-TR" dirty="0"/>
          </a:p>
          <a:p>
            <a:pPr lvl="0"/>
            <a:r>
              <a:rPr lang="en-US" dirty="0" err="1"/>
              <a:t>Hastaya</a:t>
            </a:r>
            <a:r>
              <a:rPr lang="en-US" dirty="0"/>
              <a:t> </a:t>
            </a:r>
            <a:r>
              <a:rPr lang="en-US" dirty="0" err="1"/>
              <a:t>açıkça</a:t>
            </a:r>
            <a:r>
              <a:rPr lang="en-US" dirty="0"/>
              <a:t> "</a:t>
            </a:r>
            <a:r>
              <a:rPr lang="en-US" dirty="0" err="1"/>
              <a:t>sizde</a:t>
            </a:r>
            <a:r>
              <a:rPr lang="en-US" dirty="0"/>
              <a:t> KOAH </a:t>
            </a:r>
            <a:r>
              <a:rPr lang="en-US" dirty="0" err="1"/>
              <a:t>var</a:t>
            </a:r>
            <a:r>
              <a:rPr lang="en-US" dirty="0"/>
              <a:t> </a:t>
            </a:r>
            <a:r>
              <a:rPr lang="en-US" dirty="0" err="1"/>
              <a:t>ve</a:t>
            </a:r>
            <a:r>
              <a:rPr lang="en-US" dirty="0"/>
              <a:t> </a:t>
            </a:r>
            <a:r>
              <a:rPr lang="en-US" dirty="0" err="1"/>
              <a:t>bu</a:t>
            </a:r>
            <a:r>
              <a:rPr lang="en-US" dirty="0"/>
              <a:t> </a:t>
            </a:r>
            <a:r>
              <a:rPr lang="en-US" dirty="0" err="1"/>
              <a:t>büyük</a:t>
            </a:r>
            <a:r>
              <a:rPr lang="en-US" dirty="0"/>
              <a:t> </a:t>
            </a:r>
            <a:r>
              <a:rPr lang="en-US" dirty="0" err="1"/>
              <a:t>oranda</a:t>
            </a:r>
            <a:r>
              <a:rPr lang="en-US" dirty="0"/>
              <a:t> </a:t>
            </a:r>
            <a:r>
              <a:rPr lang="en-US" dirty="0" err="1"/>
              <a:t>geri</a:t>
            </a:r>
            <a:r>
              <a:rPr lang="en-US" dirty="0"/>
              <a:t> </a:t>
            </a:r>
            <a:r>
              <a:rPr lang="en-US" dirty="0" err="1"/>
              <a:t>çevirilemez</a:t>
            </a:r>
            <a:r>
              <a:rPr lang="en-US" dirty="0"/>
              <a:t>, </a:t>
            </a:r>
            <a:r>
              <a:rPr lang="en-US" dirty="0" err="1"/>
              <a:t>ama</a:t>
            </a:r>
            <a:r>
              <a:rPr lang="en-US" dirty="0"/>
              <a:t> </a:t>
            </a:r>
            <a:r>
              <a:rPr lang="en-US" dirty="0" err="1"/>
              <a:t>sigarayı</a:t>
            </a:r>
            <a:r>
              <a:rPr lang="en-US" dirty="0"/>
              <a:t> </a:t>
            </a:r>
            <a:r>
              <a:rPr lang="en-US" dirty="0" err="1"/>
              <a:t>bırakırsanız</a:t>
            </a:r>
            <a:r>
              <a:rPr lang="en-US" dirty="0"/>
              <a:t> </a:t>
            </a:r>
            <a:r>
              <a:rPr lang="en-US" dirty="0" err="1"/>
              <a:t>akciğer</a:t>
            </a:r>
            <a:r>
              <a:rPr lang="en-US" dirty="0"/>
              <a:t> </a:t>
            </a:r>
            <a:r>
              <a:rPr lang="en-US" dirty="0" err="1"/>
              <a:t>fonksiyonunuzun</a:t>
            </a:r>
            <a:r>
              <a:rPr lang="en-US" dirty="0"/>
              <a:t> </a:t>
            </a:r>
            <a:r>
              <a:rPr lang="en-US" dirty="0" err="1"/>
              <a:t>düşüş</a:t>
            </a:r>
            <a:r>
              <a:rPr lang="en-US" dirty="0"/>
              <a:t> </a:t>
            </a:r>
            <a:r>
              <a:rPr lang="en-US" dirty="0" err="1"/>
              <a:t>hızını</a:t>
            </a:r>
            <a:r>
              <a:rPr lang="en-US" dirty="0"/>
              <a:t> </a:t>
            </a:r>
            <a:r>
              <a:rPr lang="en-US" dirty="0" err="1"/>
              <a:t>yavaşlatabiliriz</a:t>
            </a:r>
            <a:r>
              <a:rPr lang="en-US" dirty="0"/>
              <a:t>" </a:t>
            </a:r>
            <a:r>
              <a:rPr lang="en-US" dirty="0" err="1"/>
              <a:t>mesajını</a:t>
            </a:r>
            <a:r>
              <a:rPr lang="en-US" dirty="0"/>
              <a:t> ver.</a:t>
            </a:r>
            <a:endParaRPr lang="tr-TR" dirty="0"/>
          </a:p>
          <a:p>
            <a:pPr lvl="0"/>
            <a:r>
              <a:rPr lang="en-US" dirty="0" err="1"/>
              <a:t>Vareniklin</a:t>
            </a:r>
            <a:r>
              <a:rPr lang="en-US" dirty="0"/>
              <a:t> 0.5 mg </a:t>
            </a:r>
            <a:r>
              <a:rPr lang="en-US" dirty="0" err="1"/>
              <a:t>ile</a:t>
            </a:r>
            <a:r>
              <a:rPr lang="en-US" dirty="0"/>
              <a:t> </a:t>
            </a:r>
            <a:r>
              <a:rPr lang="en-US" dirty="0" err="1"/>
              <a:t>başla</a:t>
            </a:r>
            <a:r>
              <a:rPr lang="en-US" dirty="0"/>
              <a:t> → 1 mg 2x1; </a:t>
            </a:r>
            <a:r>
              <a:rPr lang="en-US" dirty="0" err="1"/>
              <a:t>veya</a:t>
            </a:r>
            <a:r>
              <a:rPr lang="en-US" dirty="0"/>
              <a:t> </a:t>
            </a:r>
            <a:r>
              <a:rPr lang="en-US" dirty="0" err="1"/>
              <a:t>nikotin</a:t>
            </a:r>
            <a:r>
              <a:rPr lang="en-US" dirty="0"/>
              <a:t> </a:t>
            </a:r>
            <a:r>
              <a:rPr lang="en-US" dirty="0" err="1"/>
              <a:t>replasman</a:t>
            </a:r>
            <a:r>
              <a:rPr lang="en-US" dirty="0"/>
              <a:t> (</a:t>
            </a:r>
            <a:r>
              <a:rPr lang="en-US" dirty="0" err="1"/>
              <a:t>bant</a:t>
            </a:r>
            <a:r>
              <a:rPr lang="en-US" dirty="0"/>
              <a:t> + </a:t>
            </a:r>
            <a:r>
              <a:rPr lang="en-US" dirty="0" err="1"/>
              <a:t>sakız</a:t>
            </a:r>
            <a:r>
              <a:rPr lang="en-US" dirty="0"/>
              <a:t> </a:t>
            </a:r>
            <a:r>
              <a:rPr lang="en-US" dirty="0" err="1"/>
              <a:t>kombinasyonu</a:t>
            </a:r>
            <a:r>
              <a:rPr lang="en-US" dirty="0"/>
              <a:t>); </a:t>
            </a:r>
            <a:r>
              <a:rPr lang="en-US" dirty="0" err="1"/>
              <a:t>veya</a:t>
            </a:r>
            <a:r>
              <a:rPr lang="en-US" dirty="0"/>
              <a:t> bupropion 150 mg 2x1.</a:t>
            </a:r>
            <a:endParaRPr lang="tr-TR" dirty="0"/>
          </a:p>
          <a:p>
            <a:pPr lvl="0"/>
            <a:r>
              <a:rPr lang="en-US" dirty="0" err="1"/>
              <a:t>Davranışsal</a:t>
            </a:r>
            <a:r>
              <a:rPr lang="en-US" dirty="0"/>
              <a:t> </a:t>
            </a:r>
            <a:r>
              <a:rPr lang="en-US" dirty="0" err="1"/>
              <a:t>destek</a:t>
            </a:r>
            <a:r>
              <a:rPr lang="en-US" dirty="0"/>
              <a:t>, hasta </a:t>
            </a:r>
            <a:r>
              <a:rPr lang="en-US" dirty="0" err="1"/>
              <a:t>için</a:t>
            </a:r>
            <a:r>
              <a:rPr lang="en-US" dirty="0"/>
              <a:t> </a:t>
            </a:r>
            <a:r>
              <a:rPr lang="en-US" dirty="0" err="1"/>
              <a:t>belirli</a:t>
            </a:r>
            <a:r>
              <a:rPr lang="en-US" dirty="0"/>
              <a:t> </a:t>
            </a:r>
            <a:r>
              <a:rPr lang="en-US" dirty="0" err="1"/>
              <a:t>bir</a:t>
            </a:r>
            <a:r>
              <a:rPr lang="en-US" dirty="0"/>
              <a:t> </a:t>
            </a:r>
            <a:r>
              <a:rPr lang="en-US" dirty="0" err="1"/>
              <a:t>bırakma</a:t>
            </a:r>
            <a:r>
              <a:rPr lang="en-US" dirty="0"/>
              <a:t> </a:t>
            </a:r>
            <a:r>
              <a:rPr lang="en-US" dirty="0" err="1"/>
              <a:t>tarihi</a:t>
            </a:r>
            <a:r>
              <a:rPr lang="en-US" dirty="0"/>
              <a:t> </a:t>
            </a:r>
            <a:r>
              <a:rPr lang="en-US" dirty="0" err="1"/>
              <a:t>belirle</a:t>
            </a:r>
            <a:r>
              <a:rPr lang="en-US" dirty="0"/>
              <a:t>.</a:t>
            </a:r>
            <a:endParaRPr lang="tr-TR" dirty="0"/>
          </a:p>
          <a:p>
            <a:pPr lvl="0"/>
            <a:r>
              <a:rPr lang="en-US" dirty="0"/>
              <a:t>2-4 </a:t>
            </a:r>
            <a:r>
              <a:rPr lang="en-US" dirty="0" err="1"/>
              <a:t>hafta</a:t>
            </a:r>
            <a:r>
              <a:rPr lang="en-US" dirty="0"/>
              <a:t> </a:t>
            </a:r>
            <a:r>
              <a:rPr lang="en-US" dirty="0" err="1"/>
              <a:t>sonra</a:t>
            </a:r>
            <a:r>
              <a:rPr lang="en-US" dirty="0"/>
              <a:t> </a:t>
            </a:r>
            <a:r>
              <a:rPr lang="en-US" dirty="0" err="1"/>
              <a:t>kontrole</a:t>
            </a:r>
            <a:r>
              <a:rPr lang="en-US" dirty="0"/>
              <a:t> </a:t>
            </a:r>
            <a:r>
              <a:rPr lang="en-US" dirty="0" err="1"/>
              <a:t>çağır</a:t>
            </a:r>
            <a:r>
              <a:rPr lang="en-US" dirty="0"/>
              <a:t>.</a:t>
            </a:r>
            <a:endParaRPr lang="tr-TR" dirty="0"/>
          </a:p>
          <a:p>
            <a:r>
              <a:rPr lang="en-US" dirty="0"/>
              <a:t> </a:t>
            </a:r>
            <a:endParaRPr lang="tr-TR" dirty="0"/>
          </a:p>
          <a:p>
            <a:r>
              <a:rPr lang="en-US" b="1" dirty="0" err="1"/>
              <a:t>Diğer</a:t>
            </a:r>
            <a:r>
              <a:rPr lang="en-US" b="1" dirty="0"/>
              <a:t>:</a:t>
            </a:r>
            <a:endParaRPr lang="tr-TR" dirty="0"/>
          </a:p>
          <a:p>
            <a:pPr lvl="0"/>
            <a:r>
              <a:rPr lang="en-US" dirty="0"/>
              <a:t>İnfluenza, </a:t>
            </a:r>
            <a:r>
              <a:rPr lang="en-US" dirty="0" err="1"/>
              <a:t>pnömokok</a:t>
            </a:r>
            <a:r>
              <a:rPr lang="en-US" dirty="0"/>
              <a:t>, COVID-19 </a:t>
            </a:r>
            <a:r>
              <a:rPr lang="en-US" dirty="0" err="1"/>
              <a:t>aşıları</a:t>
            </a:r>
            <a:r>
              <a:rPr lang="en-US" dirty="0"/>
              <a:t>.</a:t>
            </a:r>
            <a:endParaRPr lang="tr-TR" dirty="0"/>
          </a:p>
          <a:p>
            <a:pPr lvl="0"/>
            <a:r>
              <a:rPr lang="en-US" dirty="0" err="1"/>
              <a:t>Yıllık</a:t>
            </a:r>
            <a:r>
              <a:rPr lang="en-US" dirty="0"/>
              <a:t> </a:t>
            </a:r>
            <a:r>
              <a:rPr lang="en-US" dirty="0" err="1"/>
              <a:t>göğüs</a:t>
            </a:r>
            <a:r>
              <a:rPr lang="en-US" dirty="0"/>
              <a:t> </a:t>
            </a:r>
            <a:r>
              <a:rPr lang="en-US" dirty="0" err="1"/>
              <a:t>hastalıkları</a:t>
            </a:r>
            <a:r>
              <a:rPr lang="en-US" dirty="0"/>
              <a:t> </a:t>
            </a:r>
            <a:r>
              <a:rPr lang="en-US" dirty="0" err="1"/>
              <a:t>konsültasyonu</a:t>
            </a:r>
            <a:r>
              <a:rPr lang="en-US" dirty="0"/>
              <a:t> </a:t>
            </a:r>
            <a:r>
              <a:rPr lang="en-US" dirty="0" err="1"/>
              <a:t>ile</a:t>
            </a:r>
            <a:r>
              <a:rPr lang="en-US" dirty="0"/>
              <a:t> </a:t>
            </a:r>
            <a:r>
              <a:rPr lang="en-US" dirty="0" err="1"/>
              <a:t>spirometre</a:t>
            </a:r>
            <a:r>
              <a:rPr lang="en-US" dirty="0"/>
              <a:t> </a:t>
            </a:r>
            <a:r>
              <a:rPr lang="en-US" dirty="0" err="1"/>
              <a:t>takibi</a:t>
            </a:r>
            <a:r>
              <a:rPr lang="en-US" dirty="0"/>
              <a:t>; </a:t>
            </a:r>
            <a:r>
              <a:rPr lang="en-US" dirty="0" err="1"/>
              <a:t>semptomları</a:t>
            </a:r>
            <a:r>
              <a:rPr lang="en-US" dirty="0"/>
              <a:t> </a:t>
            </a:r>
            <a:r>
              <a:rPr lang="en-US" dirty="0" err="1"/>
              <a:t>artarsa</a:t>
            </a:r>
            <a:r>
              <a:rPr lang="en-US" dirty="0"/>
              <a:t> </a:t>
            </a:r>
            <a:r>
              <a:rPr lang="en-US" dirty="0" err="1"/>
              <a:t>erken</a:t>
            </a:r>
            <a:r>
              <a:rPr lang="en-US" dirty="0"/>
              <a:t> </a:t>
            </a:r>
            <a:r>
              <a:rPr lang="en-US" dirty="0" err="1"/>
              <a:t>başvuru</a:t>
            </a:r>
            <a:r>
              <a:rPr lang="en-US" dirty="0"/>
              <a:t>.</a:t>
            </a:r>
            <a:endParaRPr lang="tr-TR" dirty="0"/>
          </a:p>
          <a:p>
            <a:pPr lvl="0"/>
            <a:r>
              <a:rPr lang="en-US" dirty="0" err="1"/>
              <a:t>Düzenli</a:t>
            </a:r>
            <a:r>
              <a:rPr lang="en-US" dirty="0"/>
              <a:t> </a:t>
            </a:r>
            <a:r>
              <a:rPr lang="en-US" dirty="0" err="1"/>
              <a:t>egzersiz</a:t>
            </a:r>
            <a:r>
              <a:rPr lang="en-US" dirty="0"/>
              <a:t> </a:t>
            </a:r>
            <a:r>
              <a:rPr lang="en-US" dirty="0" err="1"/>
              <a:t>ve</a:t>
            </a:r>
            <a:r>
              <a:rPr lang="en-US" dirty="0"/>
              <a:t> </a:t>
            </a:r>
            <a:r>
              <a:rPr lang="en-US" dirty="0" err="1"/>
              <a:t>sağlıklı</a:t>
            </a:r>
            <a:r>
              <a:rPr lang="en-US" dirty="0"/>
              <a:t> </a:t>
            </a:r>
            <a:r>
              <a:rPr lang="en-US" dirty="0" err="1"/>
              <a:t>beslenme</a:t>
            </a:r>
            <a:r>
              <a:rPr lang="en-US" dirty="0"/>
              <a:t> </a:t>
            </a:r>
            <a:r>
              <a:rPr lang="en-US" dirty="0" err="1"/>
              <a:t>vurgusu</a:t>
            </a:r>
            <a:r>
              <a:rPr lang="en-US" dirty="0"/>
              <a:t>.</a:t>
            </a:r>
            <a:endParaRPr lang="tr-TR" dirty="0"/>
          </a:p>
          <a:p>
            <a:endParaRPr lang="tr-TR"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3936462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a:t>Mustafa </a:t>
            </a:r>
            <a:r>
              <a:rPr lang="en-US" sz="2000" dirty="0" err="1"/>
              <a:t>Bey</a:t>
            </a:r>
            <a:r>
              <a:rPr lang="en-US" sz="2000" dirty="0"/>
              <a:t>, 68 </a:t>
            </a:r>
            <a:r>
              <a:rPr lang="en-US" sz="2000" dirty="0" err="1"/>
              <a:t>yaşında</a:t>
            </a:r>
            <a:r>
              <a:rPr lang="en-US" sz="2000" dirty="0"/>
              <a:t>, 12 </a:t>
            </a:r>
            <a:r>
              <a:rPr lang="en-US" sz="2000" dirty="0" err="1"/>
              <a:t>yıllık</a:t>
            </a:r>
            <a:r>
              <a:rPr lang="en-US" sz="2000" dirty="0"/>
              <a:t> KOAH </a:t>
            </a:r>
            <a:r>
              <a:rPr lang="en-US" sz="2000" dirty="0" err="1"/>
              <a:t>tanılı</a:t>
            </a:r>
            <a:r>
              <a:rPr lang="en-US" sz="2000" dirty="0"/>
              <a:t>, LABA+LAMA </a:t>
            </a:r>
            <a:r>
              <a:rPr lang="en-US" sz="2000" dirty="0" err="1"/>
              <a:t>kullanıyor</a:t>
            </a:r>
            <a:r>
              <a:rPr lang="en-US" sz="2000" dirty="0"/>
              <a:t>. </a:t>
            </a:r>
            <a:r>
              <a:rPr lang="en-US" sz="2000" dirty="0" err="1"/>
              <a:t>Şikâyet</a:t>
            </a:r>
            <a:r>
              <a:rPr lang="en-US" sz="2000" dirty="0"/>
              <a:t>: "</a:t>
            </a:r>
            <a:r>
              <a:rPr lang="en-US" sz="2000" dirty="0" err="1"/>
              <a:t>Doktor</a:t>
            </a:r>
            <a:r>
              <a:rPr lang="en-US" sz="2000" dirty="0"/>
              <a:t> </a:t>
            </a:r>
            <a:r>
              <a:rPr lang="en-US" sz="2000" dirty="0" err="1"/>
              <a:t>bey</a:t>
            </a:r>
            <a:r>
              <a:rPr lang="en-US" sz="2000" dirty="0"/>
              <a:t>, son 1 </a:t>
            </a:r>
            <a:r>
              <a:rPr lang="en-US" sz="2000" dirty="0" err="1"/>
              <a:t>aydır</a:t>
            </a:r>
            <a:r>
              <a:rPr lang="en-US" sz="2000" dirty="0"/>
              <a:t> </a:t>
            </a:r>
            <a:r>
              <a:rPr lang="en-US" sz="2000" dirty="0" err="1"/>
              <a:t>balgamımda</a:t>
            </a:r>
            <a:r>
              <a:rPr lang="en-US" sz="2000" dirty="0"/>
              <a:t> </a:t>
            </a:r>
            <a:r>
              <a:rPr lang="en-US" sz="2000" dirty="0" err="1"/>
              <a:t>kanama</a:t>
            </a:r>
            <a:r>
              <a:rPr lang="en-US" sz="2000" dirty="0"/>
              <a:t> </a:t>
            </a:r>
            <a:r>
              <a:rPr lang="en-US" sz="2000" dirty="0" err="1"/>
              <a:t>oldu</a:t>
            </a:r>
            <a:r>
              <a:rPr lang="en-US" sz="2000" dirty="0"/>
              <a:t>, </a:t>
            </a:r>
            <a:r>
              <a:rPr lang="en-US" sz="2000" dirty="0" err="1"/>
              <a:t>hafif</a:t>
            </a:r>
            <a:r>
              <a:rPr lang="en-US" sz="2000" dirty="0"/>
              <a:t> kilo </a:t>
            </a:r>
            <a:r>
              <a:rPr lang="en-US" sz="2000" dirty="0" err="1"/>
              <a:t>verdim</a:t>
            </a:r>
            <a:r>
              <a:rPr lang="en-US" sz="2000" dirty="0"/>
              <a:t>, </a:t>
            </a:r>
            <a:r>
              <a:rPr lang="en-US" sz="2000" dirty="0" err="1"/>
              <a:t>halsizim</a:t>
            </a:r>
            <a:r>
              <a:rPr lang="en-US" sz="2000" dirty="0"/>
              <a:t>." </a:t>
            </a:r>
            <a:r>
              <a:rPr lang="en-US" sz="2000" dirty="0" err="1"/>
              <a:t>Öksürüğü</a:t>
            </a:r>
            <a:r>
              <a:rPr lang="en-US" sz="2000" dirty="0"/>
              <a:t> </a:t>
            </a:r>
            <a:r>
              <a:rPr lang="en-US" sz="2000" dirty="0" err="1"/>
              <a:t>zaten</a:t>
            </a:r>
            <a:r>
              <a:rPr lang="en-US" sz="2000" dirty="0"/>
              <a:t> </a:t>
            </a:r>
            <a:r>
              <a:rPr lang="en-US" sz="2000" dirty="0" err="1"/>
              <a:t>kronik</a:t>
            </a:r>
            <a:r>
              <a:rPr lang="en-US" sz="2000" dirty="0"/>
              <a:t> </a:t>
            </a:r>
            <a:r>
              <a:rPr lang="en-US" sz="2000" dirty="0" err="1"/>
              <a:t>ama</a:t>
            </a:r>
            <a:r>
              <a:rPr lang="en-US" sz="2000" dirty="0"/>
              <a:t> "son 6 </a:t>
            </a:r>
            <a:r>
              <a:rPr lang="en-US" sz="2000" dirty="0" err="1"/>
              <a:t>haftada</a:t>
            </a:r>
            <a:r>
              <a:rPr lang="en-US" sz="2000" dirty="0"/>
              <a:t> </a:t>
            </a:r>
            <a:r>
              <a:rPr lang="en-US" sz="2000" dirty="0" err="1"/>
              <a:t>karakteri</a:t>
            </a:r>
            <a:r>
              <a:rPr lang="en-US" sz="2000" dirty="0"/>
              <a:t> </a:t>
            </a:r>
            <a:r>
              <a:rPr lang="en-US" sz="2000" dirty="0" err="1"/>
              <a:t>değişti</a:t>
            </a:r>
            <a:r>
              <a:rPr lang="en-US" sz="2000" dirty="0"/>
              <a:t>, </a:t>
            </a:r>
            <a:r>
              <a:rPr lang="en-US" sz="2000" dirty="0" err="1"/>
              <a:t>daha</a:t>
            </a:r>
            <a:r>
              <a:rPr lang="en-US" sz="2000" dirty="0"/>
              <a:t> </a:t>
            </a:r>
            <a:r>
              <a:rPr lang="en-US" sz="2000" dirty="0" err="1"/>
              <a:t>ısrarcı</a:t>
            </a:r>
            <a:r>
              <a:rPr lang="en-US" sz="2000" dirty="0"/>
              <a:t> </a:t>
            </a:r>
            <a:r>
              <a:rPr lang="en-US" sz="2000" dirty="0" err="1"/>
              <a:t>oldu</a:t>
            </a:r>
            <a:r>
              <a:rPr lang="en-US" sz="2000" dirty="0"/>
              <a:t>". 5 ay kilo: 4 kg </a:t>
            </a:r>
            <a:r>
              <a:rPr lang="en-US" sz="2000" dirty="0" err="1"/>
              <a:t>azalma</a:t>
            </a:r>
            <a:r>
              <a:rPr lang="en-US" sz="2000" dirty="0"/>
              <a:t>. </a:t>
            </a:r>
            <a:r>
              <a:rPr lang="en-US" sz="2000" dirty="0" err="1"/>
              <a:t>Gece</a:t>
            </a:r>
            <a:r>
              <a:rPr lang="en-US" sz="2000" dirty="0"/>
              <a:t> </a:t>
            </a:r>
            <a:r>
              <a:rPr lang="en-US" sz="2000" dirty="0" err="1"/>
              <a:t>terlemesi</a:t>
            </a:r>
            <a:r>
              <a:rPr lang="en-US" sz="2000" dirty="0"/>
              <a:t> </a:t>
            </a:r>
            <a:r>
              <a:rPr lang="en-US" sz="2000" dirty="0" err="1"/>
              <a:t>yok</a:t>
            </a:r>
            <a:r>
              <a:rPr lang="en-US" sz="2000" dirty="0"/>
              <a:t>, </a:t>
            </a:r>
            <a:r>
              <a:rPr lang="en-US" sz="2000" dirty="0" err="1"/>
              <a:t>ateş</a:t>
            </a:r>
            <a:r>
              <a:rPr lang="en-US" sz="2000" dirty="0"/>
              <a:t> </a:t>
            </a:r>
            <a:r>
              <a:rPr lang="en-US" sz="2000" dirty="0" err="1"/>
              <a:t>yok</a:t>
            </a:r>
            <a:r>
              <a:rPr lang="en-US" sz="2000" dirty="0"/>
              <a:t>.</a:t>
            </a:r>
            <a:endParaRPr lang="tr-TR" sz="2000" dirty="0"/>
          </a:p>
          <a:p>
            <a:r>
              <a:rPr lang="en-US" sz="2000" dirty="0" err="1"/>
              <a:t>Özgeçmiş</a:t>
            </a:r>
            <a:r>
              <a:rPr lang="en-US" sz="2000" dirty="0"/>
              <a:t>: KOAH, HT.</a:t>
            </a:r>
            <a:endParaRPr lang="tr-TR" sz="2000" dirty="0"/>
          </a:p>
          <a:p>
            <a:r>
              <a:rPr lang="en-US" sz="2000" dirty="0" err="1"/>
              <a:t>Alışkanlıklar</a:t>
            </a:r>
            <a:r>
              <a:rPr lang="en-US" sz="2000" dirty="0"/>
              <a:t>: 55 </a:t>
            </a:r>
            <a:r>
              <a:rPr lang="en-US" sz="2000" dirty="0" err="1"/>
              <a:t>paket-yıl</a:t>
            </a:r>
            <a:r>
              <a:rPr lang="en-US" sz="2000" dirty="0"/>
              <a:t> </a:t>
            </a:r>
            <a:r>
              <a:rPr lang="en-US" sz="2000" dirty="0" err="1"/>
              <a:t>sigara</a:t>
            </a:r>
            <a:r>
              <a:rPr lang="en-US" sz="2000" dirty="0"/>
              <a:t>, 7 </a:t>
            </a:r>
            <a:r>
              <a:rPr lang="en-US" sz="2000" dirty="0" err="1"/>
              <a:t>yıl</a:t>
            </a:r>
            <a:r>
              <a:rPr lang="en-US" sz="2000" dirty="0"/>
              <a:t> </a:t>
            </a:r>
            <a:r>
              <a:rPr lang="en-US" sz="2000" dirty="0" err="1"/>
              <a:t>önce</a:t>
            </a:r>
            <a:r>
              <a:rPr lang="en-US" sz="2000" dirty="0"/>
              <a:t> </a:t>
            </a:r>
            <a:r>
              <a:rPr lang="en-US" sz="2000" dirty="0" err="1"/>
              <a:t>bıraktı</a:t>
            </a:r>
            <a:r>
              <a:rPr lang="en-US" sz="2000" dirty="0"/>
              <a:t>.</a:t>
            </a:r>
            <a:endParaRPr lang="tr-TR" sz="2000" dirty="0"/>
          </a:p>
          <a:p>
            <a:r>
              <a:rPr lang="en-US" sz="2000" b="1" dirty="0" err="1"/>
              <a:t>Fizik</a:t>
            </a:r>
            <a:r>
              <a:rPr lang="en-US" sz="2000" b="1" dirty="0"/>
              <a:t> </a:t>
            </a:r>
            <a:r>
              <a:rPr lang="en-US" sz="2000" b="1" dirty="0" err="1"/>
              <a:t>Muayene</a:t>
            </a:r>
            <a:endParaRPr lang="tr-TR" sz="2000" b="1" dirty="0"/>
          </a:p>
          <a:p>
            <a:r>
              <a:rPr lang="en-US" sz="2000" dirty="0" err="1"/>
              <a:t>Hafif</a:t>
            </a:r>
            <a:r>
              <a:rPr lang="en-US" sz="2000" dirty="0"/>
              <a:t> </a:t>
            </a:r>
            <a:r>
              <a:rPr lang="en-US" sz="2000" dirty="0" err="1"/>
              <a:t>kaşektik</a:t>
            </a:r>
            <a:r>
              <a:rPr lang="en-US" sz="2000" dirty="0"/>
              <a:t> </a:t>
            </a:r>
            <a:r>
              <a:rPr lang="en-US" sz="2000" dirty="0" err="1"/>
              <a:t>görünüm</a:t>
            </a:r>
            <a:r>
              <a:rPr lang="en-US" sz="2000" dirty="0"/>
              <a:t>. KB 134/80, </a:t>
            </a:r>
            <a:r>
              <a:rPr lang="en-US" sz="2000" dirty="0" err="1"/>
              <a:t>nabız</a:t>
            </a:r>
            <a:r>
              <a:rPr lang="en-US" sz="2000" dirty="0"/>
              <a:t> 88/</a:t>
            </a:r>
            <a:r>
              <a:rPr lang="en-US" sz="2000" dirty="0" err="1"/>
              <a:t>dk</a:t>
            </a:r>
            <a:r>
              <a:rPr lang="en-US" sz="2000" dirty="0"/>
              <a:t>, </a:t>
            </a:r>
            <a:r>
              <a:rPr lang="en-US" sz="2000" dirty="0" err="1"/>
              <a:t>SpO</a:t>
            </a:r>
            <a:r>
              <a:rPr lang="en-US" sz="2000" dirty="0"/>
              <a:t>₂ %93.</a:t>
            </a:r>
            <a:endParaRPr lang="tr-TR" sz="2000" dirty="0"/>
          </a:p>
          <a:p>
            <a:r>
              <a:rPr lang="en-US" sz="2000" dirty="0" err="1"/>
              <a:t>Toraks</a:t>
            </a:r>
            <a:r>
              <a:rPr lang="en-US" sz="2000" dirty="0"/>
              <a:t>: KOAH </a:t>
            </a:r>
            <a:r>
              <a:rPr lang="en-US" sz="2000" dirty="0" err="1"/>
              <a:t>bulgularına</a:t>
            </a:r>
            <a:r>
              <a:rPr lang="en-US" sz="2000" dirty="0"/>
              <a:t> </a:t>
            </a:r>
            <a:r>
              <a:rPr lang="en-US" sz="2000" dirty="0" err="1"/>
              <a:t>ek</a:t>
            </a:r>
            <a:r>
              <a:rPr lang="en-US" sz="2000" dirty="0"/>
              <a:t> </a:t>
            </a:r>
            <a:r>
              <a:rPr lang="en-US" sz="2000" dirty="0" err="1"/>
              <a:t>olarak</a:t>
            </a:r>
            <a:r>
              <a:rPr lang="en-US" sz="2000" dirty="0"/>
              <a:t> </a:t>
            </a:r>
            <a:r>
              <a:rPr lang="en-US" sz="2000" dirty="0" err="1"/>
              <a:t>sağ</a:t>
            </a:r>
            <a:r>
              <a:rPr lang="en-US" sz="2000" dirty="0"/>
              <a:t> </a:t>
            </a:r>
            <a:r>
              <a:rPr lang="en-US" sz="2000" dirty="0" err="1"/>
              <a:t>üst</a:t>
            </a:r>
            <a:r>
              <a:rPr lang="en-US" sz="2000" dirty="0"/>
              <a:t> </a:t>
            </a:r>
            <a:r>
              <a:rPr lang="en-US" sz="2000" dirty="0" err="1"/>
              <a:t>zonda</a:t>
            </a:r>
            <a:r>
              <a:rPr lang="en-US" sz="2000" dirty="0"/>
              <a:t> </a:t>
            </a:r>
            <a:r>
              <a:rPr lang="en-US" sz="2000" dirty="0" err="1"/>
              <a:t>solunum</a:t>
            </a:r>
            <a:r>
              <a:rPr lang="en-US" sz="2000" dirty="0"/>
              <a:t> </a:t>
            </a:r>
            <a:r>
              <a:rPr lang="en-US" sz="2000" dirty="0" err="1"/>
              <a:t>seslerinde</a:t>
            </a:r>
            <a:r>
              <a:rPr lang="en-US" sz="2000" dirty="0"/>
              <a:t> HAFİF </a:t>
            </a:r>
            <a:r>
              <a:rPr lang="en-US" sz="2000" dirty="0" err="1"/>
              <a:t>azalma</a:t>
            </a:r>
            <a:r>
              <a:rPr lang="en-US" sz="2000" dirty="0"/>
              <a:t>. </a:t>
            </a:r>
            <a:r>
              <a:rPr lang="en-US" sz="2000" dirty="0" err="1"/>
              <a:t>Sağ</a:t>
            </a:r>
            <a:r>
              <a:rPr lang="en-US" sz="2000" dirty="0"/>
              <a:t> </a:t>
            </a:r>
            <a:r>
              <a:rPr lang="en-US" sz="2000" dirty="0" err="1"/>
              <a:t>supraklaviküler</a:t>
            </a:r>
            <a:r>
              <a:rPr lang="en-US" sz="2000" dirty="0"/>
              <a:t> </a:t>
            </a:r>
            <a:r>
              <a:rPr lang="en-US" sz="2000" dirty="0" err="1"/>
              <a:t>bölgede</a:t>
            </a:r>
            <a:r>
              <a:rPr lang="en-US" sz="2000" dirty="0"/>
              <a:t> 1.5 cm </a:t>
            </a:r>
            <a:r>
              <a:rPr lang="en-US" sz="2000" dirty="0" err="1"/>
              <a:t>hareketsiz</a:t>
            </a:r>
            <a:r>
              <a:rPr lang="en-US" sz="2000" dirty="0"/>
              <a:t>, </a:t>
            </a:r>
            <a:r>
              <a:rPr lang="en-US" sz="2000" dirty="0" err="1"/>
              <a:t>ağrısız</a:t>
            </a:r>
            <a:r>
              <a:rPr lang="en-US" sz="2000" dirty="0"/>
              <a:t> LAP </a:t>
            </a:r>
            <a:r>
              <a:rPr lang="en-US" sz="2000" dirty="0" err="1"/>
              <a:t>saptandı</a:t>
            </a:r>
            <a:r>
              <a:rPr lang="en-US" sz="2000" dirty="0"/>
              <a:t>.</a:t>
            </a:r>
            <a:endParaRPr lang="tr-TR" sz="2000" dirty="0"/>
          </a:p>
          <a:p>
            <a:endParaRPr lang="tr-TR"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lstStyle/>
          <a:p>
            <a:r>
              <a:rPr lang="tr-TR" dirty="0" smtClean="0"/>
              <a:t>VAKA 12</a:t>
            </a:r>
            <a:endParaRPr lang="tr-TR" dirty="0"/>
          </a:p>
        </p:txBody>
      </p:sp>
    </p:spTree>
    <p:extLst>
      <p:ext uri="{BB962C8B-B14F-4D97-AF65-F5344CB8AC3E}">
        <p14:creationId xmlns:p14="http://schemas.microsoft.com/office/powerpoint/2010/main" val="2001857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sz="2000" dirty="0" err="1"/>
              <a:t>Adım</a:t>
            </a:r>
            <a:r>
              <a:rPr lang="en-US" sz="2000" dirty="0"/>
              <a:t> 1: KOAH ZEMININDE alarm </a:t>
            </a:r>
            <a:r>
              <a:rPr lang="en-US" sz="2000" dirty="0" err="1"/>
              <a:t>bulguları</a:t>
            </a:r>
            <a:r>
              <a:rPr lang="en-US" sz="2000" dirty="0"/>
              <a:t>: </a:t>
            </a:r>
            <a:r>
              <a:rPr lang="en-US" sz="2000" dirty="0" err="1"/>
              <a:t>hemoptizi</a:t>
            </a:r>
            <a:r>
              <a:rPr lang="en-US" sz="2000" dirty="0"/>
              <a:t>, kilo </a:t>
            </a:r>
            <a:r>
              <a:rPr lang="en-US" sz="2000" dirty="0" err="1"/>
              <a:t>kaybı</a:t>
            </a:r>
            <a:r>
              <a:rPr lang="en-US" sz="2000" dirty="0"/>
              <a:t>, </a:t>
            </a:r>
            <a:r>
              <a:rPr lang="en-US" sz="2000" dirty="0" err="1"/>
              <a:t>halsizlik</a:t>
            </a:r>
            <a:r>
              <a:rPr lang="en-US" sz="2000" dirty="0"/>
              <a:t>, </a:t>
            </a:r>
            <a:r>
              <a:rPr lang="en-US" sz="2000" dirty="0" err="1"/>
              <a:t>persistan</a:t>
            </a:r>
            <a:r>
              <a:rPr lang="en-US" sz="2000" dirty="0"/>
              <a:t> </a:t>
            </a:r>
            <a:r>
              <a:rPr lang="en-US" sz="2000" dirty="0" err="1"/>
              <a:t>ses</a:t>
            </a:r>
            <a:r>
              <a:rPr lang="en-US" sz="2000" dirty="0"/>
              <a:t> </a:t>
            </a:r>
            <a:r>
              <a:rPr lang="en-US" sz="2000" dirty="0" err="1"/>
              <a:t>karakter</a:t>
            </a:r>
            <a:r>
              <a:rPr lang="en-US" sz="2000" dirty="0"/>
              <a:t> </a:t>
            </a:r>
            <a:r>
              <a:rPr lang="en-US" sz="2000" dirty="0" err="1"/>
              <a:t>değişikliği</a:t>
            </a:r>
            <a:r>
              <a:rPr lang="en-US" sz="2000" dirty="0"/>
              <a:t>, </a:t>
            </a:r>
            <a:r>
              <a:rPr lang="en-US" sz="2000" dirty="0" err="1"/>
              <a:t>lokal</a:t>
            </a:r>
            <a:r>
              <a:rPr lang="en-US" sz="2000" dirty="0"/>
              <a:t> </a:t>
            </a:r>
            <a:r>
              <a:rPr lang="en-US" sz="2000" dirty="0" err="1"/>
              <a:t>solunum</a:t>
            </a:r>
            <a:r>
              <a:rPr lang="en-US" sz="2000" dirty="0"/>
              <a:t> </a:t>
            </a:r>
            <a:r>
              <a:rPr lang="en-US" sz="2000" dirty="0" err="1"/>
              <a:t>sesinde</a:t>
            </a:r>
            <a:r>
              <a:rPr lang="en-US" sz="2000" dirty="0"/>
              <a:t> </a:t>
            </a:r>
            <a:r>
              <a:rPr lang="en-US" sz="2000" dirty="0" err="1"/>
              <a:t>azalma</a:t>
            </a:r>
            <a:r>
              <a:rPr lang="en-US" sz="2000" dirty="0"/>
              <a:t>, </a:t>
            </a:r>
            <a:r>
              <a:rPr lang="en-US" sz="2000" dirty="0" err="1"/>
              <a:t>supraklaviküler</a:t>
            </a:r>
            <a:r>
              <a:rPr lang="en-US" sz="2000" dirty="0"/>
              <a:t> LAP → AKCİĞER KANSERİ ŞÜPHESİ ÇOK YÜKSEK.</a:t>
            </a:r>
            <a:endParaRPr lang="tr-TR" sz="2000" dirty="0"/>
          </a:p>
          <a:p>
            <a:pPr lvl="0"/>
            <a:r>
              <a:rPr lang="en-US" sz="2000" dirty="0" err="1"/>
              <a:t>Adım</a:t>
            </a:r>
            <a:r>
              <a:rPr lang="en-US" sz="2000" dirty="0"/>
              <a:t> 2: Risk </a:t>
            </a:r>
            <a:r>
              <a:rPr lang="en-US" sz="2000" dirty="0" err="1"/>
              <a:t>profili</a:t>
            </a:r>
            <a:r>
              <a:rPr lang="en-US" sz="2000" dirty="0"/>
              <a:t>: 55 </a:t>
            </a:r>
            <a:r>
              <a:rPr lang="en-US" sz="2000" dirty="0" err="1"/>
              <a:t>paket-yıl</a:t>
            </a:r>
            <a:r>
              <a:rPr lang="en-US" sz="2000" dirty="0"/>
              <a:t>, son 15 </a:t>
            </a:r>
            <a:r>
              <a:rPr lang="en-US" sz="2000" dirty="0" err="1"/>
              <a:t>yıl</a:t>
            </a:r>
            <a:r>
              <a:rPr lang="en-US" sz="2000" dirty="0"/>
              <a:t> </a:t>
            </a:r>
            <a:r>
              <a:rPr lang="en-US" sz="2000" dirty="0" err="1"/>
              <a:t>içinde</a:t>
            </a:r>
            <a:r>
              <a:rPr lang="en-US" sz="2000" dirty="0"/>
              <a:t> </a:t>
            </a:r>
            <a:r>
              <a:rPr lang="en-US" sz="2000" dirty="0" err="1"/>
              <a:t>sigara</a:t>
            </a:r>
            <a:r>
              <a:rPr lang="en-US" sz="2000" dirty="0"/>
              <a:t> </a:t>
            </a:r>
            <a:r>
              <a:rPr lang="en-US" sz="2000" dirty="0" err="1"/>
              <a:t>bırakmış</a:t>
            </a:r>
            <a:r>
              <a:rPr lang="en-US" sz="2000" dirty="0"/>
              <a:t> (7 </a:t>
            </a:r>
            <a:r>
              <a:rPr lang="en-US" sz="2000" dirty="0" err="1"/>
              <a:t>yıl</a:t>
            </a:r>
            <a:r>
              <a:rPr lang="en-US" sz="2000" dirty="0"/>
              <a:t> </a:t>
            </a:r>
            <a:r>
              <a:rPr lang="en-US" sz="2000" dirty="0" err="1"/>
              <a:t>önce</a:t>
            </a:r>
            <a:r>
              <a:rPr lang="en-US" sz="2000" dirty="0"/>
              <a:t>), </a:t>
            </a:r>
            <a:r>
              <a:rPr lang="en-US" sz="2000" dirty="0" err="1"/>
              <a:t>erkek</a:t>
            </a:r>
            <a:r>
              <a:rPr lang="en-US" sz="2000" dirty="0"/>
              <a:t>, &gt;55 </a:t>
            </a:r>
            <a:r>
              <a:rPr lang="en-US" sz="2000" dirty="0" err="1"/>
              <a:t>yaş</a:t>
            </a:r>
            <a:r>
              <a:rPr lang="en-US" sz="2000" dirty="0"/>
              <a:t> → </a:t>
            </a:r>
            <a:r>
              <a:rPr lang="en-US" sz="2000" dirty="0" err="1"/>
              <a:t>akciğer</a:t>
            </a:r>
            <a:r>
              <a:rPr lang="en-US" sz="2000" dirty="0"/>
              <a:t> </a:t>
            </a:r>
            <a:r>
              <a:rPr lang="en-US" sz="2000" dirty="0" err="1"/>
              <a:t>kanseri</a:t>
            </a:r>
            <a:r>
              <a:rPr lang="en-US" sz="2000" dirty="0"/>
              <a:t> </a:t>
            </a:r>
            <a:r>
              <a:rPr lang="en-US" sz="2000" dirty="0" err="1"/>
              <a:t>tarama</a:t>
            </a:r>
            <a:r>
              <a:rPr lang="en-US" sz="2000" dirty="0"/>
              <a:t> </a:t>
            </a:r>
            <a:r>
              <a:rPr lang="en-US" sz="2000" dirty="0" err="1"/>
              <a:t>kriteri</a:t>
            </a:r>
            <a:r>
              <a:rPr lang="en-US" sz="2000" dirty="0"/>
              <a:t> </a:t>
            </a:r>
            <a:r>
              <a:rPr lang="en-US" sz="2000" dirty="0" err="1"/>
              <a:t>zaten</a:t>
            </a:r>
            <a:r>
              <a:rPr lang="en-US" sz="2000" dirty="0"/>
              <a:t> </a:t>
            </a:r>
            <a:r>
              <a:rPr lang="en-US" sz="2000" dirty="0" err="1"/>
              <a:t>karşılanıyor</a:t>
            </a:r>
            <a:r>
              <a:rPr lang="en-US" sz="2000" dirty="0"/>
              <a:t> (USPSTF: 50-80 </a:t>
            </a:r>
            <a:r>
              <a:rPr lang="en-US" sz="2000" dirty="0" err="1"/>
              <a:t>yaş</a:t>
            </a:r>
            <a:r>
              <a:rPr lang="en-US" sz="2000" dirty="0"/>
              <a:t>, ≥20 </a:t>
            </a:r>
            <a:r>
              <a:rPr lang="en-US" sz="2000" dirty="0" err="1"/>
              <a:t>paket-yıl</a:t>
            </a:r>
            <a:r>
              <a:rPr lang="en-US" sz="2000" dirty="0"/>
              <a:t>, </a:t>
            </a:r>
            <a:r>
              <a:rPr lang="en-US" sz="2000" dirty="0" err="1"/>
              <a:t>halen</a:t>
            </a:r>
            <a:r>
              <a:rPr lang="en-US" sz="2000" dirty="0"/>
              <a:t> </a:t>
            </a:r>
            <a:r>
              <a:rPr lang="en-US" sz="2000" dirty="0" err="1"/>
              <a:t>sigara</a:t>
            </a:r>
            <a:r>
              <a:rPr lang="en-US" sz="2000" dirty="0"/>
              <a:t> </a:t>
            </a:r>
            <a:r>
              <a:rPr lang="en-US" sz="2000" dirty="0" err="1"/>
              <a:t>içen</a:t>
            </a:r>
            <a:r>
              <a:rPr lang="en-US" sz="2000" dirty="0"/>
              <a:t> VEYA son 15 </a:t>
            </a:r>
            <a:r>
              <a:rPr lang="en-US" sz="2000" dirty="0" err="1"/>
              <a:t>yıl</a:t>
            </a:r>
            <a:r>
              <a:rPr lang="en-US" sz="2000" dirty="0"/>
              <a:t> </a:t>
            </a:r>
            <a:r>
              <a:rPr lang="en-US" sz="2000" dirty="0" err="1"/>
              <a:t>içinde</a:t>
            </a:r>
            <a:r>
              <a:rPr lang="en-US" sz="2000" dirty="0"/>
              <a:t> </a:t>
            </a:r>
            <a:r>
              <a:rPr lang="en-US" sz="2000" dirty="0" err="1"/>
              <a:t>bırakmış</a:t>
            </a:r>
            <a:r>
              <a:rPr lang="en-US" sz="2000" dirty="0"/>
              <a:t>).</a:t>
            </a:r>
            <a:endParaRPr lang="tr-TR" sz="2000" dirty="0"/>
          </a:p>
          <a:p>
            <a:pPr lvl="0"/>
            <a:r>
              <a:rPr lang="en-US" sz="2000" dirty="0" err="1"/>
              <a:t>Adım</a:t>
            </a:r>
            <a:r>
              <a:rPr lang="en-US" sz="2000" dirty="0"/>
              <a:t> 3: </a:t>
            </a:r>
            <a:r>
              <a:rPr lang="en-US" sz="2000" dirty="0" err="1"/>
              <a:t>Acil</a:t>
            </a:r>
            <a:r>
              <a:rPr lang="en-US" sz="2000" dirty="0"/>
              <a:t> </a:t>
            </a:r>
            <a:r>
              <a:rPr lang="en-US" sz="2000" dirty="0" err="1"/>
              <a:t>görüntüleme</a:t>
            </a:r>
            <a:r>
              <a:rPr lang="en-US" sz="2000" dirty="0"/>
              <a:t>: PA </a:t>
            </a:r>
            <a:r>
              <a:rPr lang="en-US" sz="2000" dirty="0" err="1"/>
              <a:t>akciğer</a:t>
            </a:r>
            <a:r>
              <a:rPr lang="en-US" sz="2000" dirty="0"/>
              <a:t> </a:t>
            </a:r>
            <a:r>
              <a:rPr lang="en-US" sz="2000" dirty="0" err="1"/>
              <a:t>grafisi</a:t>
            </a:r>
            <a:r>
              <a:rPr lang="en-US" sz="2000" dirty="0"/>
              <a:t> (</a:t>
            </a:r>
            <a:r>
              <a:rPr lang="en-US" sz="2000" dirty="0" err="1"/>
              <a:t>kitle</a:t>
            </a:r>
            <a:r>
              <a:rPr lang="en-US" sz="2000" dirty="0"/>
              <a:t> </a:t>
            </a:r>
            <a:r>
              <a:rPr lang="en-US" sz="2000" dirty="0" err="1"/>
              <a:t>ekartasyonu</a:t>
            </a:r>
            <a:r>
              <a:rPr lang="en-US" sz="2000" dirty="0"/>
              <a:t>, </a:t>
            </a:r>
            <a:r>
              <a:rPr lang="en-US" sz="2000" dirty="0" err="1"/>
              <a:t>ama</a:t>
            </a:r>
            <a:r>
              <a:rPr lang="en-US" sz="2000" dirty="0"/>
              <a:t> </a:t>
            </a:r>
            <a:r>
              <a:rPr lang="en-US" sz="2000" dirty="0" err="1"/>
              <a:t>duyarlılığı</a:t>
            </a:r>
            <a:r>
              <a:rPr lang="en-US" sz="2000" dirty="0"/>
              <a:t> </a:t>
            </a:r>
            <a:r>
              <a:rPr lang="en-US" sz="2000" dirty="0" err="1"/>
              <a:t>sınırlı</a:t>
            </a:r>
            <a:r>
              <a:rPr lang="en-US" sz="2000" dirty="0"/>
              <a:t>), </a:t>
            </a:r>
            <a:r>
              <a:rPr lang="en-US" sz="2000" dirty="0" err="1"/>
              <a:t>düşük</a:t>
            </a:r>
            <a:r>
              <a:rPr lang="en-US" sz="2000" dirty="0"/>
              <a:t> </a:t>
            </a:r>
            <a:r>
              <a:rPr lang="en-US" sz="2000" dirty="0" err="1"/>
              <a:t>doz</a:t>
            </a:r>
            <a:r>
              <a:rPr lang="en-US" sz="2000" dirty="0"/>
              <a:t> </a:t>
            </a:r>
            <a:r>
              <a:rPr lang="en-US" sz="2000" dirty="0" err="1"/>
              <a:t>toraks</a:t>
            </a:r>
            <a:r>
              <a:rPr lang="en-US" sz="2000" dirty="0"/>
              <a:t> BT.</a:t>
            </a:r>
            <a:endParaRPr lang="tr-TR" sz="2000" dirty="0"/>
          </a:p>
          <a:p>
            <a:pPr lvl="0"/>
            <a:r>
              <a:rPr lang="en-US" sz="2000" dirty="0" err="1"/>
              <a:t>Adım</a:t>
            </a:r>
            <a:r>
              <a:rPr lang="en-US" sz="2000" dirty="0"/>
              <a:t> 4: </a:t>
            </a:r>
            <a:r>
              <a:rPr lang="en-US" sz="2000" dirty="0" err="1"/>
              <a:t>Tanı</a:t>
            </a:r>
            <a:r>
              <a:rPr lang="en-US" sz="2000" dirty="0"/>
              <a:t> </a:t>
            </a:r>
            <a:r>
              <a:rPr lang="en-US" sz="2000" dirty="0" err="1"/>
              <a:t>doğrultusunda</a:t>
            </a:r>
            <a:r>
              <a:rPr lang="en-US" sz="2000" dirty="0"/>
              <a:t> </a:t>
            </a:r>
            <a:r>
              <a:rPr lang="en-US" sz="2000" dirty="0" err="1"/>
              <a:t>göğüs</a:t>
            </a:r>
            <a:r>
              <a:rPr lang="en-US" sz="2000" dirty="0"/>
              <a:t> </a:t>
            </a:r>
            <a:r>
              <a:rPr lang="en-US" sz="2000" dirty="0" err="1"/>
              <a:t>hastalıkları</a:t>
            </a:r>
            <a:r>
              <a:rPr lang="en-US" sz="2000" dirty="0"/>
              <a:t> </a:t>
            </a:r>
            <a:r>
              <a:rPr lang="en-US" sz="2000" dirty="0" err="1"/>
              <a:t>ve</a:t>
            </a:r>
            <a:r>
              <a:rPr lang="en-US" sz="2000" dirty="0"/>
              <a:t> </a:t>
            </a:r>
            <a:r>
              <a:rPr lang="en-US" sz="2000" dirty="0" err="1"/>
              <a:t>onkolojiye</a:t>
            </a:r>
            <a:r>
              <a:rPr lang="en-US" sz="2000" dirty="0"/>
              <a:t> </a:t>
            </a:r>
            <a:r>
              <a:rPr lang="en-US" sz="2000" dirty="0" err="1"/>
              <a:t>sevk</a:t>
            </a:r>
            <a:r>
              <a:rPr lang="en-US" sz="2000" dirty="0"/>
              <a:t>.</a:t>
            </a:r>
            <a:endParaRPr lang="tr-TR" sz="2000" dirty="0"/>
          </a:p>
          <a:p>
            <a:endParaRPr lang="tr-TR"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4036876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sz="2600" b="1" dirty="0" err="1"/>
              <a:t>Tanı</a:t>
            </a:r>
            <a:r>
              <a:rPr lang="en-US" sz="2600" b="1" dirty="0"/>
              <a:t>: KOAH + </a:t>
            </a:r>
            <a:r>
              <a:rPr lang="en-US" sz="2600" b="1" dirty="0" err="1"/>
              <a:t>akciğer</a:t>
            </a:r>
            <a:r>
              <a:rPr lang="en-US" sz="2600" b="1" dirty="0"/>
              <a:t> </a:t>
            </a:r>
            <a:r>
              <a:rPr lang="en-US" sz="2600" b="1" dirty="0" err="1"/>
              <a:t>kanseri</a:t>
            </a:r>
            <a:r>
              <a:rPr lang="en-US" sz="2600" b="1" dirty="0"/>
              <a:t> (</a:t>
            </a:r>
            <a:r>
              <a:rPr lang="en-US" sz="2600" b="1" dirty="0" err="1"/>
              <a:t>yüksek</a:t>
            </a:r>
            <a:r>
              <a:rPr lang="en-US" sz="2600" b="1" dirty="0"/>
              <a:t> </a:t>
            </a:r>
            <a:r>
              <a:rPr lang="en-US" sz="2600" b="1" dirty="0" err="1"/>
              <a:t>şüphe</a:t>
            </a:r>
            <a:r>
              <a:rPr lang="en-US" sz="2600" b="1" dirty="0"/>
              <a:t>) — </a:t>
            </a:r>
            <a:r>
              <a:rPr lang="en-US" sz="2600" b="1" dirty="0" err="1"/>
              <a:t>acil</a:t>
            </a:r>
            <a:r>
              <a:rPr lang="en-US" sz="2600" b="1" dirty="0"/>
              <a:t> </a:t>
            </a:r>
            <a:r>
              <a:rPr lang="en-US" sz="2600" b="1" dirty="0" err="1"/>
              <a:t>tetkik</a:t>
            </a:r>
            <a:r>
              <a:rPr lang="en-US" sz="2600" b="1" dirty="0"/>
              <a:t> </a:t>
            </a:r>
            <a:r>
              <a:rPr lang="en-US" sz="2600" b="1" dirty="0" err="1"/>
              <a:t>ve</a:t>
            </a:r>
            <a:r>
              <a:rPr lang="en-US" sz="2600" b="1" dirty="0"/>
              <a:t> </a:t>
            </a:r>
            <a:r>
              <a:rPr lang="en-US" sz="2600" b="1" dirty="0" err="1"/>
              <a:t>sevk</a:t>
            </a:r>
            <a:endParaRPr lang="tr-TR" sz="2600" dirty="0"/>
          </a:p>
          <a:p>
            <a:r>
              <a:rPr lang="en-US" sz="2600" dirty="0"/>
              <a:t> </a:t>
            </a:r>
            <a:endParaRPr lang="tr-TR" sz="2600" dirty="0"/>
          </a:p>
          <a:p>
            <a:r>
              <a:rPr lang="en-US" sz="2600" b="1" dirty="0"/>
              <a:t>Plan:</a:t>
            </a:r>
            <a:endParaRPr lang="tr-TR" sz="2600" dirty="0"/>
          </a:p>
          <a:p>
            <a:pPr lvl="0"/>
            <a:r>
              <a:rPr lang="en-US" sz="2600" dirty="0" err="1"/>
              <a:t>Acil</a:t>
            </a:r>
            <a:r>
              <a:rPr lang="en-US" sz="2600" dirty="0"/>
              <a:t> PA </a:t>
            </a:r>
            <a:r>
              <a:rPr lang="en-US" sz="2600" dirty="0" err="1"/>
              <a:t>akciğer</a:t>
            </a:r>
            <a:r>
              <a:rPr lang="en-US" sz="2600" dirty="0"/>
              <a:t> </a:t>
            </a:r>
            <a:r>
              <a:rPr lang="en-US" sz="2600" dirty="0" err="1"/>
              <a:t>grafisi</a:t>
            </a:r>
            <a:r>
              <a:rPr lang="en-US" sz="2600" dirty="0"/>
              <a:t>, </a:t>
            </a:r>
            <a:r>
              <a:rPr lang="en-US" sz="2600" dirty="0" err="1"/>
              <a:t>ardından</a:t>
            </a:r>
            <a:r>
              <a:rPr lang="en-US" sz="2600" dirty="0"/>
              <a:t> </a:t>
            </a:r>
            <a:r>
              <a:rPr lang="en-US" sz="2600" dirty="0" err="1"/>
              <a:t>düşük</a:t>
            </a:r>
            <a:r>
              <a:rPr lang="en-US" sz="2600" dirty="0"/>
              <a:t> </a:t>
            </a:r>
            <a:r>
              <a:rPr lang="en-US" sz="2600" dirty="0" err="1"/>
              <a:t>doz</a:t>
            </a:r>
            <a:r>
              <a:rPr lang="en-US" sz="2600" dirty="0"/>
              <a:t> </a:t>
            </a:r>
            <a:r>
              <a:rPr lang="en-US" sz="2600" dirty="0" err="1"/>
              <a:t>toraks</a:t>
            </a:r>
            <a:r>
              <a:rPr lang="en-US" sz="2600" dirty="0"/>
              <a:t> BT (</a:t>
            </a:r>
            <a:r>
              <a:rPr lang="en-US" sz="2600" dirty="0" err="1"/>
              <a:t>zaten</a:t>
            </a:r>
            <a:r>
              <a:rPr lang="en-US" sz="2600" dirty="0"/>
              <a:t> </a:t>
            </a:r>
            <a:r>
              <a:rPr lang="en-US" sz="2600" dirty="0" err="1"/>
              <a:t>tarama</a:t>
            </a:r>
            <a:r>
              <a:rPr lang="en-US" sz="2600" dirty="0"/>
              <a:t> </a:t>
            </a:r>
            <a:r>
              <a:rPr lang="en-US" sz="2600" dirty="0" err="1"/>
              <a:t>endikasyonu</a:t>
            </a:r>
            <a:r>
              <a:rPr lang="en-US" sz="2600" dirty="0"/>
              <a:t> </a:t>
            </a:r>
            <a:r>
              <a:rPr lang="en-US" sz="2600" dirty="0" err="1"/>
              <a:t>var</a:t>
            </a:r>
            <a:r>
              <a:rPr lang="en-US" sz="2600" dirty="0"/>
              <a:t>).</a:t>
            </a:r>
            <a:endParaRPr lang="tr-TR" sz="2600" dirty="0"/>
          </a:p>
          <a:p>
            <a:pPr lvl="0"/>
            <a:r>
              <a:rPr lang="en-US" sz="2600" dirty="0"/>
              <a:t>Tam </a:t>
            </a:r>
            <a:r>
              <a:rPr lang="en-US" sz="2600" dirty="0" err="1"/>
              <a:t>kan</a:t>
            </a:r>
            <a:r>
              <a:rPr lang="en-US" sz="2600" dirty="0"/>
              <a:t>, </a:t>
            </a:r>
            <a:r>
              <a:rPr lang="en-US" sz="2600" dirty="0" err="1"/>
              <a:t>biyokimya</a:t>
            </a:r>
            <a:r>
              <a:rPr lang="en-US" sz="2600" dirty="0"/>
              <a:t>, </a:t>
            </a:r>
            <a:r>
              <a:rPr lang="en-US" sz="2600" dirty="0" err="1"/>
              <a:t>sedimentasyon</a:t>
            </a:r>
            <a:r>
              <a:rPr lang="en-US" sz="2600" dirty="0"/>
              <a:t>, LDH.</a:t>
            </a:r>
            <a:endParaRPr lang="tr-TR" sz="2600" dirty="0"/>
          </a:p>
          <a:p>
            <a:pPr lvl="0"/>
            <a:r>
              <a:rPr lang="en-US" sz="2600" dirty="0" err="1"/>
              <a:t>Göğüs</a:t>
            </a:r>
            <a:r>
              <a:rPr lang="en-US" sz="2600" dirty="0"/>
              <a:t> </a:t>
            </a:r>
            <a:r>
              <a:rPr lang="en-US" sz="2600" dirty="0" err="1"/>
              <a:t>hastalıkları</a:t>
            </a:r>
            <a:r>
              <a:rPr lang="en-US" sz="2600" dirty="0"/>
              <a:t> + </a:t>
            </a:r>
            <a:r>
              <a:rPr lang="en-US" sz="2600" dirty="0" err="1"/>
              <a:t>onkoloji</a:t>
            </a:r>
            <a:r>
              <a:rPr lang="en-US" sz="2600" dirty="0"/>
              <a:t> </a:t>
            </a:r>
            <a:r>
              <a:rPr lang="en-US" sz="2600" dirty="0" err="1"/>
              <a:t>konsültasyonu</a:t>
            </a:r>
            <a:r>
              <a:rPr lang="en-US" sz="2600" dirty="0"/>
              <a:t> — </a:t>
            </a:r>
            <a:r>
              <a:rPr lang="en-US" sz="2600" dirty="0" err="1"/>
              <a:t>bronkoskopi</a:t>
            </a:r>
            <a:r>
              <a:rPr lang="en-US" sz="2600" dirty="0"/>
              <a:t>/</a:t>
            </a:r>
            <a:r>
              <a:rPr lang="en-US" sz="2600" dirty="0" err="1"/>
              <a:t>biyopsi</a:t>
            </a:r>
            <a:r>
              <a:rPr lang="en-US" sz="2600" dirty="0"/>
              <a:t> </a:t>
            </a:r>
            <a:r>
              <a:rPr lang="en-US" sz="2600" dirty="0" err="1"/>
              <a:t>planlanmalı</a:t>
            </a:r>
            <a:r>
              <a:rPr lang="en-US" sz="2600" dirty="0"/>
              <a:t>.</a:t>
            </a:r>
            <a:endParaRPr lang="tr-TR" sz="2600" dirty="0"/>
          </a:p>
          <a:p>
            <a:pPr lvl="0"/>
            <a:r>
              <a:rPr lang="en-US" sz="2600" dirty="0" err="1"/>
              <a:t>Supraklaviküler</a:t>
            </a:r>
            <a:r>
              <a:rPr lang="en-US" sz="2600" dirty="0"/>
              <a:t> LAP — </a:t>
            </a:r>
            <a:r>
              <a:rPr lang="en-US" sz="2600" dirty="0" err="1"/>
              <a:t>sitolojik</a:t>
            </a:r>
            <a:r>
              <a:rPr lang="en-US" sz="2600" dirty="0"/>
              <a:t> </a:t>
            </a:r>
            <a:r>
              <a:rPr lang="en-US" sz="2600" dirty="0" err="1"/>
              <a:t>örnekleme</a:t>
            </a:r>
            <a:r>
              <a:rPr lang="en-US" sz="2600" dirty="0"/>
              <a:t> (</a:t>
            </a:r>
            <a:r>
              <a:rPr lang="en-US" sz="2600" dirty="0" err="1"/>
              <a:t>ince</a:t>
            </a:r>
            <a:r>
              <a:rPr lang="en-US" sz="2600" dirty="0"/>
              <a:t> </a:t>
            </a:r>
            <a:r>
              <a:rPr lang="en-US" sz="2600" dirty="0" err="1"/>
              <a:t>iğne</a:t>
            </a:r>
            <a:r>
              <a:rPr lang="en-US" sz="2600" dirty="0"/>
              <a:t> </a:t>
            </a:r>
            <a:r>
              <a:rPr lang="en-US" sz="2600" dirty="0" err="1"/>
              <a:t>aspirasyonu</a:t>
            </a:r>
            <a:r>
              <a:rPr lang="en-US" sz="2600" dirty="0"/>
              <a:t>) </a:t>
            </a:r>
            <a:r>
              <a:rPr lang="en-US" sz="2600" dirty="0" err="1"/>
              <a:t>hızlı</a:t>
            </a:r>
            <a:r>
              <a:rPr lang="en-US" sz="2600" dirty="0"/>
              <a:t> </a:t>
            </a:r>
            <a:r>
              <a:rPr lang="en-US" sz="2600" dirty="0" err="1"/>
              <a:t>tanı</a:t>
            </a:r>
            <a:r>
              <a:rPr lang="en-US" sz="2600" dirty="0"/>
              <a:t> </a:t>
            </a:r>
            <a:r>
              <a:rPr lang="en-US" sz="2600" dirty="0" err="1"/>
              <a:t>yolu</a:t>
            </a:r>
            <a:r>
              <a:rPr lang="en-US" sz="2600" dirty="0"/>
              <a:t> </a:t>
            </a:r>
            <a:r>
              <a:rPr lang="en-US" sz="2600" dirty="0" err="1"/>
              <a:t>olabilir</a:t>
            </a:r>
            <a:r>
              <a:rPr lang="en-US" sz="2600" dirty="0"/>
              <a:t>.</a:t>
            </a:r>
            <a:endParaRPr lang="tr-TR" sz="2600" dirty="0"/>
          </a:p>
          <a:p>
            <a:pPr lvl="0"/>
            <a:r>
              <a:rPr lang="en-US" sz="2600" dirty="0" err="1"/>
              <a:t>Hastanın</a:t>
            </a:r>
            <a:r>
              <a:rPr lang="en-US" sz="2600" dirty="0"/>
              <a:t> </a:t>
            </a:r>
            <a:r>
              <a:rPr lang="en-US" sz="2600" dirty="0" err="1"/>
              <a:t>mevcut</a:t>
            </a:r>
            <a:r>
              <a:rPr lang="en-US" sz="2600" dirty="0"/>
              <a:t> KOAH </a:t>
            </a:r>
            <a:r>
              <a:rPr lang="en-US" sz="2600" dirty="0" err="1"/>
              <a:t>tedavisini</a:t>
            </a:r>
            <a:r>
              <a:rPr lang="en-US" sz="2600" dirty="0"/>
              <a:t> </a:t>
            </a:r>
            <a:r>
              <a:rPr lang="en-US" sz="2600" dirty="0" err="1"/>
              <a:t>sürdür</a:t>
            </a:r>
            <a:r>
              <a:rPr lang="en-US" sz="2600" dirty="0"/>
              <a:t>.</a:t>
            </a:r>
            <a:endParaRPr lang="tr-TR" sz="2600" dirty="0"/>
          </a:p>
          <a:p>
            <a:pPr lvl="0"/>
            <a:r>
              <a:rPr lang="en-US" sz="2600" dirty="0" err="1"/>
              <a:t>Psikososyal</a:t>
            </a:r>
            <a:r>
              <a:rPr lang="en-US" sz="2600" dirty="0"/>
              <a:t> </a:t>
            </a:r>
            <a:r>
              <a:rPr lang="en-US" sz="2600" dirty="0" err="1"/>
              <a:t>destek</a:t>
            </a:r>
            <a:r>
              <a:rPr lang="en-US" sz="2600" dirty="0"/>
              <a:t>; </a:t>
            </a:r>
            <a:r>
              <a:rPr lang="en-US" sz="2600" dirty="0" err="1"/>
              <a:t>aileyle</a:t>
            </a:r>
            <a:r>
              <a:rPr lang="en-US" sz="2600" dirty="0"/>
              <a:t> </a:t>
            </a:r>
            <a:r>
              <a:rPr lang="en-US" sz="2600" dirty="0" err="1"/>
              <a:t>açık</a:t>
            </a:r>
            <a:r>
              <a:rPr lang="en-US" sz="2600" dirty="0"/>
              <a:t> </a:t>
            </a:r>
            <a:r>
              <a:rPr lang="en-US" sz="2600" dirty="0" err="1"/>
              <a:t>iletişim</a:t>
            </a:r>
            <a:r>
              <a:rPr lang="en-US" sz="2600" dirty="0"/>
              <a:t>.</a:t>
            </a:r>
            <a:endParaRPr lang="tr-TR" sz="2600" dirty="0"/>
          </a:p>
          <a:p>
            <a:endParaRPr lang="tr-TR"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1788397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b="1" dirty="0" err="1"/>
              <a:t>Fizik</a:t>
            </a:r>
            <a:r>
              <a:rPr lang="en-US" sz="2000" b="1" dirty="0"/>
              <a:t> </a:t>
            </a:r>
            <a:r>
              <a:rPr lang="en-US" sz="2000" b="1" dirty="0" err="1"/>
              <a:t>Muayene</a:t>
            </a:r>
            <a:r>
              <a:rPr lang="en-US" sz="2000" b="1" dirty="0"/>
              <a:t> </a:t>
            </a:r>
            <a:r>
              <a:rPr lang="en-US" sz="2000" b="1" dirty="0" err="1"/>
              <a:t>Bulguları</a:t>
            </a:r>
            <a:endParaRPr lang="tr-TR" sz="2000" b="1" dirty="0"/>
          </a:p>
          <a:p>
            <a:r>
              <a:rPr lang="en-US" sz="2000" dirty="0" err="1"/>
              <a:t>Erken</a:t>
            </a:r>
            <a:r>
              <a:rPr lang="en-US" sz="2000" dirty="0"/>
              <a:t> </a:t>
            </a:r>
            <a:r>
              <a:rPr lang="en-US" sz="2000" dirty="0" err="1"/>
              <a:t>evrede</a:t>
            </a:r>
            <a:r>
              <a:rPr lang="en-US" sz="2000" dirty="0"/>
              <a:t> </a:t>
            </a:r>
            <a:r>
              <a:rPr lang="en-US" sz="2000" dirty="0" err="1"/>
              <a:t>fizik</a:t>
            </a:r>
            <a:r>
              <a:rPr lang="en-US" sz="2000" dirty="0"/>
              <a:t> </a:t>
            </a:r>
            <a:r>
              <a:rPr lang="en-US" sz="2000" dirty="0" err="1"/>
              <a:t>muayene</a:t>
            </a:r>
            <a:r>
              <a:rPr lang="en-US" sz="2000" dirty="0"/>
              <a:t> </a:t>
            </a:r>
            <a:r>
              <a:rPr lang="en-US" sz="2000" dirty="0" err="1"/>
              <a:t>tamamen</a:t>
            </a:r>
            <a:r>
              <a:rPr lang="en-US" sz="2000" dirty="0"/>
              <a:t> normal </a:t>
            </a:r>
            <a:r>
              <a:rPr lang="en-US" sz="2000" dirty="0" err="1"/>
              <a:t>olabilir</a:t>
            </a:r>
            <a:r>
              <a:rPr lang="en-US" sz="2000" dirty="0"/>
              <a:t>; </a:t>
            </a:r>
            <a:r>
              <a:rPr lang="en-US" sz="2000" dirty="0" err="1"/>
              <a:t>bu</a:t>
            </a:r>
            <a:r>
              <a:rPr lang="en-US" sz="2000" dirty="0"/>
              <a:t> </a:t>
            </a:r>
            <a:r>
              <a:rPr lang="en-US" sz="2000" dirty="0" err="1"/>
              <a:t>nedenle</a:t>
            </a:r>
            <a:r>
              <a:rPr lang="en-US" sz="2000" dirty="0"/>
              <a:t> normal </a:t>
            </a:r>
            <a:r>
              <a:rPr lang="en-US" sz="2000" dirty="0" err="1"/>
              <a:t>muayene</a:t>
            </a:r>
            <a:r>
              <a:rPr lang="en-US" sz="2000" dirty="0"/>
              <a:t> KOAH </a:t>
            </a:r>
            <a:r>
              <a:rPr lang="en-US" sz="2000" dirty="0" err="1"/>
              <a:t>tanısını</a:t>
            </a:r>
            <a:r>
              <a:rPr lang="en-US" sz="2000" dirty="0"/>
              <a:t> </a:t>
            </a:r>
            <a:r>
              <a:rPr lang="en-US" sz="2000" dirty="0" err="1"/>
              <a:t>dışlamaz</a:t>
            </a:r>
            <a:r>
              <a:rPr lang="en-US" sz="2000" dirty="0"/>
              <a:t>. </a:t>
            </a:r>
            <a:endParaRPr lang="tr-TR" sz="2000" dirty="0" smtClean="0"/>
          </a:p>
          <a:p>
            <a:r>
              <a:rPr lang="en-US" sz="2000" dirty="0" err="1" smtClean="0"/>
              <a:t>İlerlemiş</a:t>
            </a:r>
            <a:r>
              <a:rPr lang="en-US" sz="2000" dirty="0" smtClean="0"/>
              <a:t> </a:t>
            </a:r>
            <a:r>
              <a:rPr lang="en-US" sz="2000" dirty="0" err="1"/>
              <a:t>hastalıkta</a:t>
            </a:r>
            <a:r>
              <a:rPr lang="en-US" sz="2000" dirty="0"/>
              <a:t> </a:t>
            </a:r>
            <a:r>
              <a:rPr lang="en-US" sz="2000" dirty="0" err="1"/>
              <a:t>sık</a:t>
            </a:r>
            <a:r>
              <a:rPr lang="en-US" sz="2000" dirty="0"/>
              <a:t> </a:t>
            </a:r>
            <a:r>
              <a:rPr lang="en-US" sz="2000" dirty="0" err="1"/>
              <a:t>karşılaşılan</a:t>
            </a:r>
            <a:r>
              <a:rPr lang="en-US" sz="2000" dirty="0"/>
              <a:t> </a:t>
            </a:r>
            <a:r>
              <a:rPr lang="en-US" sz="2000" dirty="0" err="1"/>
              <a:t>bulgular</a:t>
            </a:r>
            <a:r>
              <a:rPr lang="en-US" sz="2000" dirty="0"/>
              <a:t>:</a:t>
            </a:r>
            <a:endParaRPr lang="tr-TR" sz="2000" dirty="0"/>
          </a:p>
          <a:p>
            <a:pPr lvl="0"/>
            <a:r>
              <a:rPr lang="en-US" sz="2000" dirty="0" err="1"/>
              <a:t>Fıçı</a:t>
            </a:r>
            <a:r>
              <a:rPr lang="en-US" sz="2000" dirty="0"/>
              <a:t> </a:t>
            </a:r>
            <a:r>
              <a:rPr lang="en-US" sz="2000" dirty="0" err="1" smtClean="0"/>
              <a:t>göğüs</a:t>
            </a:r>
            <a:r>
              <a:rPr lang="tr-TR" sz="2000" dirty="0"/>
              <a:t>,</a:t>
            </a:r>
            <a:r>
              <a:rPr lang="en-US" sz="2000" dirty="0" err="1" smtClean="0"/>
              <a:t>supraklaviküler</a:t>
            </a:r>
            <a:r>
              <a:rPr lang="en-US" sz="2000" dirty="0" smtClean="0"/>
              <a:t> </a:t>
            </a:r>
            <a:r>
              <a:rPr lang="en-US" sz="2000" dirty="0"/>
              <a:t>fossa </a:t>
            </a:r>
            <a:r>
              <a:rPr lang="en-US" sz="2000" dirty="0" err="1"/>
              <a:t>derinleşmesi</a:t>
            </a:r>
            <a:r>
              <a:rPr lang="en-US" sz="2000" dirty="0"/>
              <a:t>.</a:t>
            </a:r>
            <a:endParaRPr lang="tr-TR" sz="2000" dirty="0"/>
          </a:p>
          <a:p>
            <a:pPr lvl="0"/>
            <a:r>
              <a:rPr lang="en-US" sz="2000" dirty="0" err="1"/>
              <a:t>Uzamış</a:t>
            </a:r>
            <a:r>
              <a:rPr lang="en-US" sz="2000" dirty="0"/>
              <a:t> </a:t>
            </a:r>
            <a:r>
              <a:rPr lang="en-US" sz="2000" dirty="0" err="1"/>
              <a:t>ekspiryum</a:t>
            </a:r>
            <a:r>
              <a:rPr lang="en-US" sz="2000" dirty="0"/>
              <a:t> </a:t>
            </a:r>
            <a:r>
              <a:rPr lang="en-US" sz="2000" dirty="0" err="1"/>
              <a:t>süresi</a:t>
            </a:r>
            <a:r>
              <a:rPr lang="en-US" sz="2000" dirty="0"/>
              <a:t> (&gt;4-6 </a:t>
            </a:r>
            <a:r>
              <a:rPr lang="en-US" sz="2000" dirty="0" err="1"/>
              <a:t>sn</a:t>
            </a:r>
            <a:r>
              <a:rPr lang="en-US" sz="2000" dirty="0"/>
              <a:t>).</a:t>
            </a:r>
            <a:endParaRPr lang="tr-TR" sz="2000" dirty="0"/>
          </a:p>
          <a:p>
            <a:pPr lvl="0"/>
            <a:r>
              <a:rPr lang="en-US" sz="2000" dirty="0" err="1"/>
              <a:t>Yardımcı</a:t>
            </a:r>
            <a:r>
              <a:rPr lang="en-US" sz="2000" dirty="0"/>
              <a:t> </a:t>
            </a:r>
            <a:r>
              <a:rPr lang="en-US" sz="2000" dirty="0" err="1"/>
              <a:t>solunum</a:t>
            </a:r>
            <a:r>
              <a:rPr lang="en-US" sz="2000" dirty="0"/>
              <a:t> </a:t>
            </a:r>
            <a:r>
              <a:rPr lang="en-US" sz="2000" dirty="0" err="1"/>
              <a:t>kaslarının</a:t>
            </a:r>
            <a:r>
              <a:rPr lang="en-US" sz="2000" dirty="0"/>
              <a:t> </a:t>
            </a:r>
            <a:r>
              <a:rPr lang="en-US" sz="2000" dirty="0" err="1" smtClean="0"/>
              <a:t>kullanımı</a:t>
            </a:r>
            <a:r>
              <a:rPr lang="en-US" sz="2000" dirty="0" smtClean="0"/>
              <a:t>, </a:t>
            </a:r>
            <a:r>
              <a:rPr lang="en-US" sz="2000" dirty="0" err="1"/>
              <a:t>büzük</a:t>
            </a:r>
            <a:r>
              <a:rPr lang="en-US" sz="2000" dirty="0"/>
              <a:t> </a:t>
            </a:r>
            <a:r>
              <a:rPr lang="en-US" sz="2000" dirty="0" err="1"/>
              <a:t>dudak</a:t>
            </a:r>
            <a:r>
              <a:rPr lang="en-US" sz="2000" dirty="0"/>
              <a:t> </a:t>
            </a:r>
            <a:r>
              <a:rPr lang="en-US" sz="2000" dirty="0" err="1" smtClean="0"/>
              <a:t>solunumu</a:t>
            </a:r>
            <a:endParaRPr lang="tr-TR" sz="2000" dirty="0" smtClean="0"/>
          </a:p>
          <a:p>
            <a:endParaRPr lang="tr-TR" dirty="0"/>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174372960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z="2000" dirty="0" smtClean="0"/>
              <a:t>KOAH </a:t>
            </a:r>
            <a:r>
              <a:rPr lang="en-US" sz="2000" dirty="0" err="1"/>
              <a:t>ve</a:t>
            </a:r>
            <a:r>
              <a:rPr lang="en-US" sz="2000" dirty="0"/>
              <a:t> </a:t>
            </a:r>
            <a:r>
              <a:rPr lang="en-US" sz="2000" dirty="0" err="1"/>
              <a:t>akciğer</a:t>
            </a:r>
            <a:r>
              <a:rPr lang="en-US" sz="2000" dirty="0"/>
              <a:t> </a:t>
            </a:r>
            <a:r>
              <a:rPr lang="en-US" sz="2000" dirty="0" err="1"/>
              <a:t>kanseri</a:t>
            </a:r>
            <a:r>
              <a:rPr lang="en-US" sz="2000" dirty="0"/>
              <a:t> </a:t>
            </a:r>
            <a:r>
              <a:rPr lang="en-US" sz="2000" dirty="0" err="1"/>
              <a:t>birlikteliği</a:t>
            </a:r>
            <a:r>
              <a:rPr lang="en-US" sz="2000" dirty="0"/>
              <a:t> </a:t>
            </a:r>
            <a:r>
              <a:rPr lang="en-US" sz="2000" dirty="0" err="1"/>
              <a:t>yaygındır</a:t>
            </a:r>
            <a:r>
              <a:rPr lang="en-US" sz="2000" dirty="0"/>
              <a:t>; </a:t>
            </a:r>
            <a:r>
              <a:rPr lang="en-US" sz="2000" dirty="0" err="1"/>
              <a:t>aynı</a:t>
            </a:r>
            <a:r>
              <a:rPr lang="en-US" sz="2000" dirty="0"/>
              <a:t> risk </a:t>
            </a:r>
            <a:r>
              <a:rPr lang="en-US" sz="2000" dirty="0" err="1"/>
              <a:t>faktörleri</a:t>
            </a:r>
            <a:r>
              <a:rPr lang="en-US" sz="2000" dirty="0"/>
              <a:t> (</a:t>
            </a:r>
            <a:r>
              <a:rPr lang="en-US" sz="2000" dirty="0" err="1"/>
              <a:t>sigara</a:t>
            </a:r>
            <a:r>
              <a:rPr lang="en-US" sz="2000" dirty="0"/>
              <a:t>) </a:t>
            </a:r>
            <a:r>
              <a:rPr lang="en-US" sz="2000" dirty="0" err="1"/>
              <a:t>paylaşırlar</a:t>
            </a:r>
            <a:r>
              <a:rPr lang="en-US" sz="2000" dirty="0"/>
              <a:t>.</a:t>
            </a:r>
            <a:endParaRPr lang="tr-TR" sz="2000" dirty="0"/>
          </a:p>
          <a:p>
            <a:pPr lvl="0"/>
            <a:r>
              <a:rPr lang="en-US" sz="2000" dirty="0" err="1"/>
              <a:t>KOAH'lı</a:t>
            </a:r>
            <a:r>
              <a:rPr lang="en-US" sz="2000" dirty="0"/>
              <a:t> </a:t>
            </a:r>
            <a:r>
              <a:rPr lang="en-US" sz="2000" dirty="0" err="1"/>
              <a:t>hastalarda</a:t>
            </a:r>
            <a:r>
              <a:rPr lang="en-US" sz="2000" dirty="0"/>
              <a:t> </a:t>
            </a:r>
            <a:r>
              <a:rPr lang="en-US" sz="2000" dirty="0" err="1"/>
              <a:t>yıllık</a:t>
            </a:r>
            <a:r>
              <a:rPr lang="en-US" sz="2000" dirty="0"/>
              <a:t> </a:t>
            </a:r>
            <a:r>
              <a:rPr lang="en-US" sz="2000" dirty="0" err="1"/>
              <a:t>akciğer</a:t>
            </a:r>
            <a:r>
              <a:rPr lang="en-US" sz="2000" dirty="0"/>
              <a:t> </a:t>
            </a:r>
            <a:r>
              <a:rPr lang="en-US" sz="2000" dirty="0" err="1"/>
              <a:t>kanseri</a:t>
            </a:r>
            <a:r>
              <a:rPr lang="en-US" sz="2000" dirty="0"/>
              <a:t> </a:t>
            </a:r>
            <a:r>
              <a:rPr lang="en-US" sz="2000" dirty="0" err="1"/>
              <a:t>tarama</a:t>
            </a:r>
            <a:r>
              <a:rPr lang="en-US" sz="2000" dirty="0"/>
              <a:t> </a:t>
            </a:r>
            <a:r>
              <a:rPr lang="en-US" sz="2000" dirty="0" err="1"/>
              <a:t>endikasyonunu</a:t>
            </a:r>
            <a:r>
              <a:rPr lang="en-US" sz="2000" dirty="0"/>
              <a:t> HER ZAMAN </a:t>
            </a:r>
            <a:r>
              <a:rPr lang="en-US" sz="2000" dirty="0" err="1"/>
              <a:t>değerlendir</a:t>
            </a:r>
            <a:r>
              <a:rPr lang="en-US" sz="2000" dirty="0"/>
              <a:t> (USPSTF 2021 </a:t>
            </a:r>
            <a:r>
              <a:rPr lang="en-US" sz="2000" dirty="0" err="1"/>
              <a:t>kriterleri</a:t>
            </a:r>
            <a:r>
              <a:rPr lang="en-US" sz="2000" dirty="0"/>
              <a:t>).</a:t>
            </a:r>
            <a:endParaRPr lang="tr-TR" sz="2000" dirty="0"/>
          </a:p>
          <a:p>
            <a:pPr lvl="0"/>
            <a:r>
              <a:rPr lang="en-US" sz="2000" dirty="0"/>
              <a:t>"</a:t>
            </a:r>
            <a:r>
              <a:rPr lang="en-US" sz="2000" dirty="0" err="1"/>
              <a:t>Alışılmış</a:t>
            </a:r>
            <a:r>
              <a:rPr lang="en-US" sz="2000" dirty="0"/>
              <a:t> </a:t>
            </a:r>
            <a:r>
              <a:rPr lang="en-US" sz="2000" dirty="0" err="1"/>
              <a:t>öksürüğünün</a:t>
            </a:r>
            <a:r>
              <a:rPr lang="en-US" sz="2000" dirty="0"/>
              <a:t> </a:t>
            </a:r>
            <a:r>
              <a:rPr lang="en-US" sz="2000" dirty="0" err="1"/>
              <a:t>karakter</a:t>
            </a:r>
            <a:r>
              <a:rPr lang="en-US" sz="2000" dirty="0"/>
              <a:t> </a:t>
            </a:r>
            <a:r>
              <a:rPr lang="en-US" sz="2000" dirty="0" err="1"/>
              <a:t>değişimi</a:t>
            </a:r>
            <a:r>
              <a:rPr lang="en-US" sz="2000" dirty="0"/>
              <a:t>", </a:t>
            </a:r>
            <a:r>
              <a:rPr lang="en-US" sz="2000" dirty="0" err="1"/>
              <a:t>hemoptizi</a:t>
            </a:r>
            <a:r>
              <a:rPr lang="en-US" sz="2000" dirty="0"/>
              <a:t>, kilo </a:t>
            </a:r>
            <a:r>
              <a:rPr lang="en-US" sz="2000" dirty="0" err="1"/>
              <a:t>kaybı</a:t>
            </a:r>
            <a:r>
              <a:rPr lang="en-US" sz="2000" dirty="0"/>
              <a:t>, </a:t>
            </a:r>
            <a:r>
              <a:rPr lang="en-US" sz="2000" dirty="0" err="1"/>
              <a:t>lokalize</a:t>
            </a:r>
            <a:r>
              <a:rPr lang="en-US" sz="2000" dirty="0"/>
              <a:t> </a:t>
            </a:r>
            <a:r>
              <a:rPr lang="en-US" sz="2000" dirty="0" err="1"/>
              <a:t>bulgu</a:t>
            </a:r>
            <a:r>
              <a:rPr lang="en-US" sz="2000" dirty="0"/>
              <a:t> → her </a:t>
            </a:r>
            <a:r>
              <a:rPr lang="en-US" sz="2000" dirty="0" err="1"/>
              <a:t>zaman</a:t>
            </a:r>
            <a:r>
              <a:rPr lang="en-US" sz="2000" dirty="0"/>
              <a:t> alarm.</a:t>
            </a:r>
            <a:endParaRPr lang="tr-TR" sz="2000" dirty="0"/>
          </a:p>
          <a:p>
            <a:endParaRPr lang="tr-TR"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3515584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sz="2000" b="1" dirty="0"/>
              <a:t>1. </a:t>
            </a:r>
            <a:r>
              <a:rPr lang="en-US" sz="2000" b="1" dirty="0" err="1"/>
              <a:t>Tanı</a:t>
            </a:r>
            <a:r>
              <a:rPr lang="en-US" sz="2000" b="1" dirty="0"/>
              <a:t> = Post-BD FEV1/FVC &lt; 0.70. </a:t>
            </a:r>
            <a:r>
              <a:rPr lang="en-US" sz="2000" dirty="0" err="1"/>
              <a:t>Spirometresiz</a:t>
            </a:r>
            <a:r>
              <a:rPr lang="en-US" sz="2000" dirty="0"/>
              <a:t> KOAH </a:t>
            </a:r>
            <a:r>
              <a:rPr lang="en-US" sz="2000" dirty="0" err="1"/>
              <a:t>tanısı</a:t>
            </a:r>
            <a:r>
              <a:rPr lang="en-US" sz="2000" dirty="0"/>
              <a:t> </a:t>
            </a:r>
            <a:r>
              <a:rPr lang="en-US" sz="2000" dirty="0" err="1"/>
              <a:t>koymayın</a:t>
            </a:r>
            <a:r>
              <a:rPr lang="en-US" sz="2000" dirty="0"/>
              <a:t>.</a:t>
            </a:r>
            <a:endParaRPr lang="tr-TR" sz="2000" dirty="0"/>
          </a:p>
          <a:p>
            <a:pPr lvl="0"/>
            <a:r>
              <a:rPr lang="en-US" sz="2000" b="1" dirty="0"/>
              <a:t>2. ABE </a:t>
            </a:r>
            <a:r>
              <a:rPr lang="en-US" sz="2000" b="1" dirty="0" err="1"/>
              <a:t>sınıflamasında</a:t>
            </a:r>
            <a:r>
              <a:rPr lang="en-US" sz="2000" b="1" dirty="0"/>
              <a:t> FEV1 </a:t>
            </a:r>
            <a:r>
              <a:rPr lang="en-US" sz="2000" b="1" dirty="0" err="1"/>
              <a:t>yoktur</a:t>
            </a:r>
            <a:r>
              <a:rPr lang="en-US" sz="2000" b="1" dirty="0"/>
              <a:t>. </a:t>
            </a:r>
            <a:r>
              <a:rPr lang="en-US" sz="2000" dirty="0" err="1"/>
              <a:t>Tedavi</a:t>
            </a:r>
            <a:r>
              <a:rPr lang="en-US" sz="2000" dirty="0"/>
              <a:t> </a:t>
            </a:r>
            <a:r>
              <a:rPr lang="en-US" sz="2000" dirty="0" err="1"/>
              <a:t>seçiminizi</a:t>
            </a:r>
            <a:r>
              <a:rPr lang="en-US" sz="2000" dirty="0"/>
              <a:t> </a:t>
            </a:r>
            <a:r>
              <a:rPr lang="en-US" sz="2000" dirty="0" err="1"/>
              <a:t>yalnızca</a:t>
            </a:r>
            <a:r>
              <a:rPr lang="en-US" sz="2000" dirty="0"/>
              <a:t> </a:t>
            </a:r>
            <a:r>
              <a:rPr lang="en-US" sz="2000" dirty="0" err="1"/>
              <a:t>semptom</a:t>
            </a:r>
            <a:r>
              <a:rPr lang="en-US" sz="2000" dirty="0"/>
              <a:t> + </a:t>
            </a:r>
            <a:r>
              <a:rPr lang="en-US" sz="2000" dirty="0" err="1"/>
              <a:t>alevlenme</a:t>
            </a:r>
            <a:r>
              <a:rPr lang="en-US" sz="2000" dirty="0"/>
              <a:t> </a:t>
            </a:r>
            <a:r>
              <a:rPr lang="en-US" sz="2000" dirty="0" err="1"/>
              <a:t>öyküsüne</a:t>
            </a:r>
            <a:r>
              <a:rPr lang="en-US" sz="2000" dirty="0"/>
              <a:t> </a:t>
            </a:r>
            <a:r>
              <a:rPr lang="en-US" sz="2000" dirty="0" err="1"/>
              <a:t>göre</a:t>
            </a:r>
            <a:r>
              <a:rPr lang="en-US" sz="2000" dirty="0"/>
              <a:t> </a:t>
            </a:r>
            <a:r>
              <a:rPr lang="en-US" sz="2000" dirty="0" err="1"/>
              <a:t>yapın</a:t>
            </a:r>
            <a:r>
              <a:rPr lang="en-US" sz="2000" dirty="0"/>
              <a:t>.</a:t>
            </a:r>
            <a:endParaRPr lang="tr-TR" sz="2000" dirty="0"/>
          </a:p>
          <a:p>
            <a:pPr lvl="0"/>
            <a:r>
              <a:rPr lang="en-US" sz="2000" b="1" dirty="0"/>
              <a:t>3. </a:t>
            </a:r>
            <a:r>
              <a:rPr lang="en-US" sz="2000" b="1" dirty="0" err="1"/>
              <a:t>Grup</a:t>
            </a:r>
            <a:r>
              <a:rPr lang="en-US" sz="2000" b="1" dirty="0"/>
              <a:t> A → </a:t>
            </a:r>
            <a:r>
              <a:rPr lang="en-US" sz="2000" b="1" dirty="0" err="1"/>
              <a:t>bir</a:t>
            </a:r>
            <a:r>
              <a:rPr lang="en-US" sz="2000" b="1" dirty="0"/>
              <a:t> </a:t>
            </a:r>
            <a:r>
              <a:rPr lang="en-US" sz="2000" b="1" dirty="0" err="1"/>
              <a:t>bronkodilatör</a:t>
            </a:r>
            <a:r>
              <a:rPr lang="en-US" sz="2000" b="1" dirty="0"/>
              <a:t>. </a:t>
            </a:r>
            <a:r>
              <a:rPr lang="en-US" sz="2000" dirty="0" err="1"/>
              <a:t>Grup</a:t>
            </a:r>
            <a:r>
              <a:rPr lang="en-US" sz="2000" dirty="0"/>
              <a:t> B → LABA+LAMA. </a:t>
            </a:r>
            <a:r>
              <a:rPr lang="en-US" sz="2000" dirty="0" err="1"/>
              <a:t>Grup</a:t>
            </a:r>
            <a:r>
              <a:rPr lang="en-US" sz="2000" dirty="0"/>
              <a:t> E → LABA+LAMA (</a:t>
            </a:r>
            <a:r>
              <a:rPr lang="en-US" sz="2000" dirty="0" err="1"/>
              <a:t>eozinofil</a:t>
            </a:r>
            <a:r>
              <a:rPr lang="en-US" sz="2000" dirty="0"/>
              <a:t> ≥300 </a:t>
            </a:r>
            <a:r>
              <a:rPr lang="en-US" sz="2000" dirty="0" err="1"/>
              <a:t>ise</a:t>
            </a:r>
            <a:r>
              <a:rPr lang="en-US" sz="2000" dirty="0"/>
              <a:t> </a:t>
            </a:r>
            <a:r>
              <a:rPr lang="en-US" sz="2000" dirty="0" err="1"/>
              <a:t>üçlü</a:t>
            </a:r>
            <a:r>
              <a:rPr lang="en-US" sz="2000" dirty="0"/>
              <a:t>).</a:t>
            </a:r>
            <a:endParaRPr lang="tr-TR" sz="2000" dirty="0"/>
          </a:p>
          <a:p>
            <a:pPr lvl="0"/>
            <a:r>
              <a:rPr lang="en-US" sz="2000" b="1" dirty="0"/>
              <a:t>4. ICS </a:t>
            </a:r>
            <a:r>
              <a:rPr lang="en-US" sz="2000" b="1" dirty="0" err="1"/>
              <a:t>tek</a:t>
            </a:r>
            <a:r>
              <a:rPr lang="en-US" sz="2000" b="1" dirty="0"/>
              <a:t> </a:t>
            </a:r>
            <a:r>
              <a:rPr lang="en-US" sz="2000" b="1" dirty="0" err="1"/>
              <a:t>başına</a:t>
            </a:r>
            <a:r>
              <a:rPr lang="en-US" sz="2000" b="1" dirty="0"/>
              <a:t> </a:t>
            </a:r>
            <a:r>
              <a:rPr lang="en-US" sz="2000" b="1" dirty="0" err="1"/>
              <a:t>asla</a:t>
            </a:r>
            <a:r>
              <a:rPr lang="en-US" sz="2000" b="1" dirty="0"/>
              <a:t>. </a:t>
            </a:r>
            <a:r>
              <a:rPr lang="en-US" sz="2000" dirty="0" err="1"/>
              <a:t>Daima</a:t>
            </a:r>
            <a:r>
              <a:rPr lang="en-US" sz="2000" dirty="0"/>
              <a:t> LABA </a:t>
            </a:r>
            <a:r>
              <a:rPr lang="en-US" sz="2000" dirty="0" err="1"/>
              <a:t>ile</a:t>
            </a:r>
            <a:r>
              <a:rPr lang="en-US" sz="2000" dirty="0"/>
              <a:t> </a:t>
            </a:r>
            <a:r>
              <a:rPr lang="en-US" sz="2000" dirty="0" err="1"/>
              <a:t>birlikte</a:t>
            </a:r>
            <a:r>
              <a:rPr lang="en-US" sz="2000" dirty="0"/>
              <a:t>; </a:t>
            </a:r>
            <a:r>
              <a:rPr lang="en-US" sz="2000" dirty="0" err="1"/>
              <a:t>eozinofil</a:t>
            </a:r>
            <a:r>
              <a:rPr lang="en-US" sz="2000" dirty="0"/>
              <a:t> &lt;100 </a:t>
            </a:r>
            <a:r>
              <a:rPr lang="en-US" sz="2000" dirty="0" err="1"/>
              <a:t>veya</a:t>
            </a:r>
            <a:r>
              <a:rPr lang="en-US" sz="2000" dirty="0"/>
              <a:t> </a:t>
            </a:r>
            <a:r>
              <a:rPr lang="en-US" sz="2000" dirty="0" err="1"/>
              <a:t>pnömoni</a:t>
            </a:r>
            <a:r>
              <a:rPr lang="en-US" sz="2000" dirty="0"/>
              <a:t> </a:t>
            </a:r>
            <a:r>
              <a:rPr lang="en-US" sz="2000" dirty="0" err="1"/>
              <a:t>öyküsü</a:t>
            </a:r>
            <a:r>
              <a:rPr lang="en-US" sz="2000" dirty="0"/>
              <a:t> </a:t>
            </a:r>
            <a:r>
              <a:rPr lang="en-US" sz="2000" dirty="0" err="1"/>
              <a:t>varsa</a:t>
            </a:r>
            <a:r>
              <a:rPr lang="en-US" sz="2000" dirty="0"/>
              <a:t> </a:t>
            </a:r>
            <a:r>
              <a:rPr lang="en-US" sz="2000" dirty="0" err="1"/>
              <a:t>kullanırken</a:t>
            </a:r>
            <a:r>
              <a:rPr lang="en-US" sz="2000" dirty="0"/>
              <a:t> </a:t>
            </a:r>
            <a:r>
              <a:rPr lang="en-US" sz="2000" dirty="0" err="1"/>
              <a:t>iki</a:t>
            </a:r>
            <a:r>
              <a:rPr lang="en-US" sz="2000" dirty="0"/>
              <a:t> </a:t>
            </a:r>
            <a:r>
              <a:rPr lang="en-US" sz="2000" dirty="0" err="1"/>
              <a:t>kez</a:t>
            </a:r>
            <a:r>
              <a:rPr lang="en-US" sz="2000" dirty="0"/>
              <a:t> </a:t>
            </a:r>
            <a:r>
              <a:rPr lang="en-US" sz="2000" dirty="0" err="1"/>
              <a:t>düşün</a:t>
            </a:r>
            <a:r>
              <a:rPr lang="en-US" sz="2000" dirty="0"/>
              <a:t>.</a:t>
            </a:r>
            <a:endParaRPr lang="tr-TR" sz="2000" dirty="0"/>
          </a:p>
          <a:p>
            <a:pPr lvl="0"/>
            <a:r>
              <a:rPr lang="en-US" sz="2000" b="1" dirty="0"/>
              <a:t>5. </a:t>
            </a:r>
            <a:r>
              <a:rPr lang="en-US" sz="2000" b="1" dirty="0" err="1"/>
              <a:t>Sigara</a:t>
            </a:r>
            <a:r>
              <a:rPr lang="en-US" sz="2000" b="1" dirty="0"/>
              <a:t> </a:t>
            </a:r>
            <a:r>
              <a:rPr lang="en-US" sz="2000" b="1" dirty="0" err="1"/>
              <a:t>bırakma</a:t>
            </a:r>
            <a:r>
              <a:rPr lang="en-US" sz="2000" b="1" dirty="0"/>
              <a:t> her </a:t>
            </a:r>
            <a:r>
              <a:rPr lang="en-US" sz="2000" b="1" dirty="0" err="1"/>
              <a:t>şeyden</a:t>
            </a:r>
            <a:r>
              <a:rPr lang="en-US" sz="2000" b="1" dirty="0"/>
              <a:t> </a:t>
            </a:r>
            <a:r>
              <a:rPr lang="en-US" sz="2000" b="1" dirty="0" err="1"/>
              <a:t>önemli</a:t>
            </a:r>
            <a:r>
              <a:rPr lang="en-US" sz="2000" b="1" dirty="0"/>
              <a:t>. </a:t>
            </a:r>
            <a:r>
              <a:rPr lang="en-US" sz="2000" dirty="0"/>
              <a:t>Her </a:t>
            </a:r>
            <a:r>
              <a:rPr lang="en-US" sz="2000" dirty="0" err="1"/>
              <a:t>vizitte</a:t>
            </a:r>
            <a:r>
              <a:rPr lang="en-US" sz="2000" dirty="0"/>
              <a:t> 5A; </a:t>
            </a:r>
            <a:r>
              <a:rPr lang="en-US" sz="2000" dirty="0" err="1"/>
              <a:t>farmakoterapi</a:t>
            </a:r>
            <a:r>
              <a:rPr lang="en-US" sz="2000" dirty="0"/>
              <a:t> + </a:t>
            </a:r>
            <a:r>
              <a:rPr lang="en-US" sz="2000" dirty="0" err="1"/>
              <a:t>davranışsal</a:t>
            </a:r>
            <a:r>
              <a:rPr lang="en-US" sz="2000" dirty="0"/>
              <a:t> </a:t>
            </a:r>
            <a:r>
              <a:rPr lang="en-US" sz="2000" dirty="0" err="1"/>
              <a:t>destek</a:t>
            </a:r>
            <a:r>
              <a:rPr lang="en-US" sz="2000" dirty="0"/>
              <a:t>.</a:t>
            </a:r>
            <a:endParaRPr lang="tr-TR" sz="2000" dirty="0"/>
          </a:p>
          <a:p>
            <a:endParaRPr lang="tr-TR"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lstStyle/>
          <a:p>
            <a:r>
              <a:rPr lang="tr-TR" dirty="0" smtClean="0"/>
              <a:t>ÖNEMLİ MESAJLAR</a:t>
            </a:r>
            <a:endParaRPr lang="tr-TR" dirty="0"/>
          </a:p>
        </p:txBody>
      </p:sp>
    </p:spTree>
    <p:extLst>
      <p:ext uri="{BB962C8B-B14F-4D97-AF65-F5344CB8AC3E}">
        <p14:creationId xmlns:p14="http://schemas.microsoft.com/office/powerpoint/2010/main" val="2931434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sz="2000" b="1" dirty="0"/>
              <a:t>6. </a:t>
            </a:r>
            <a:r>
              <a:rPr lang="en-US" sz="2000" b="1" dirty="0" err="1"/>
              <a:t>Aşıları</a:t>
            </a:r>
            <a:r>
              <a:rPr lang="en-US" sz="2000" b="1" dirty="0"/>
              <a:t> </a:t>
            </a:r>
            <a:r>
              <a:rPr lang="en-US" sz="2000" b="1" dirty="0" err="1"/>
              <a:t>unutma</a:t>
            </a:r>
            <a:r>
              <a:rPr lang="en-US" sz="2000" b="1" dirty="0"/>
              <a:t>. </a:t>
            </a:r>
            <a:r>
              <a:rPr lang="en-US" sz="2000" dirty="0"/>
              <a:t>İnfluenza </a:t>
            </a:r>
            <a:r>
              <a:rPr lang="en-US" sz="2000" dirty="0" err="1"/>
              <a:t>yıllık</a:t>
            </a:r>
            <a:r>
              <a:rPr lang="en-US" sz="2000" dirty="0"/>
              <a:t>, </a:t>
            </a:r>
            <a:r>
              <a:rPr lang="en-US" sz="2000" dirty="0" err="1"/>
              <a:t>pnömokok</a:t>
            </a:r>
            <a:r>
              <a:rPr lang="en-US" sz="2000" dirty="0"/>
              <a:t> </a:t>
            </a:r>
            <a:r>
              <a:rPr lang="en-US" sz="2000" dirty="0" err="1"/>
              <a:t>şeması</a:t>
            </a:r>
            <a:r>
              <a:rPr lang="en-US" sz="2000" dirty="0"/>
              <a:t>, COVID-19 </a:t>
            </a:r>
            <a:r>
              <a:rPr lang="en-US" sz="2000" dirty="0" err="1"/>
              <a:t>güncel</a:t>
            </a:r>
            <a:r>
              <a:rPr lang="en-US" sz="2000" dirty="0"/>
              <a:t> </a:t>
            </a:r>
            <a:r>
              <a:rPr lang="en-US" sz="2000" dirty="0" err="1"/>
              <a:t>doz</a:t>
            </a:r>
            <a:r>
              <a:rPr lang="en-US" sz="2000" dirty="0"/>
              <a:t>, </a:t>
            </a:r>
            <a:r>
              <a:rPr lang="en-US" sz="2000" dirty="0" err="1"/>
              <a:t>Tdap</a:t>
            </a:r>
            <a:r>
              <a:rPr lang="en-US" sz="2000" dirty="0"/>
              <a:t>, </a:t>
            </a:r>
            <a:r>
              <a:rPr lang="en-US" sz="2000" dirty="0" err="1"/>
              <a:t>zona</a:t>
            </a:r>
            <a:r>
              <a:rPr lang="en-US" sz="2000" dirty="0"/>
              <a:t>.</a:t>
            </a:r>
            <a:endParaRPr lang="tr-TR" sz="2000" dirty="0"/>
          </a:p>
          <a:p>
            <a:pPr lvl="0"/>
            <a:r>
              <a:rPr lang="en-US" sz="2000" b="1" dirty="0"/>
              <a:t>7. İnhaler </a:t>
            </a:r>
            <a:r>
              <a:rPr lang="en-US" sz="2000" b="1" dirty="0" err="1"/>
              <a:t>tekniği</a:t>
            </a:r>
            <a:r>
              <a:rPr lang="en-US" sz="2000" b="1" dirty="0"/>
              <a:t> her </a:t>
            </a:r>
            <a:r>
              <a:rPr lang="en-US" sz="2000" b="1" dirty="0" err="1"/>
              <a:t>vizitte</a:t>
            </a:r>
            <a:r>
              <a:rPr lang="en-US" sz="2000" b="1" dirty="0"/>
              <a:t>. </a:t>
            </a:r>
            <a:r>
              <a:rPr lang="en-US" sz="2000" dirty="0" err="1"/>
              <a:t>Tedavi</a:t>
            </a:r>
            <a:r>
              <a:rPr lang="en-US" sz="2000" dirty="0"/>
              <a:t> </a:t>
            </a:r>
            <a:r>
              <a:rPr lang="en-US" sz="2000" dirty="0" err="1"/>
              <a:t>başarısızlığının</a:t>
            </a:r>
            <a:r>
              <a:rPr lang="en-US" sz="2000" dirty="0"/>
              <a:t> en </a:t>
            </a:r>
            <a:r>
              <a:rPr lang="en-US" sz="2000" dirty="0" err="1"/>
              <a:t>sık</a:t>
            </a:r>
            <a:r>
              <a:rPr lang="en-US" sz="2000" dirty="0"/>
              <a:t> </a:t>
            </a:r>
            <a:r>
              <a:rPr lang="en-US" sz="2000" dirty="0" err="1"/>
              <a:t>nedeni</a:t>
            </a:r>
            <a:r>
              <a:rPr lang="en-US" sz="2000" dirty="0"/>
              <a:t> </a:t>
            </a:r>
            <a:r>
              <a:rPr lang="en-US" sz="2000" dirty="0" err="1"/>
              <a:t>yanlış</a:t>
            </a:r>
            <a:r>
              <a:rPr lang="en-US" sz="2000" dirty="0"/>
              <a:t> </a:t>
            </a:r>
            <a:r>
              <a:rPr lang="en-US" sz="2000" dirty="0" err="1"/>
              <a:t>kullanım</a:t>
            </a:r>
            <a:r>
              <a:rPr lang="en-US" sz="2000" dirty="0"/>
              <a:t>.</a:t>
            </a:r>
            <a:endParaRPr lang="tr-TR" sz="2000" dirty="0"/>
          </a:p>
          <a:p>
            <a:pPr lvl="0"/>
            <a:r>
              <a:rPr lang="en-US" sz="2000" b="1" dirty="0"/>
              <a:t>8. </a:t>
            </a:r>
            <a:r>
              <a:rPr lang="en-US" sz="2000" b="1" dirty="0" err="1"/>
              <a:t>Alevlenmenin</a:t>
            </a:r>
            <a:r>
              <a:rPr lang="en-US" sz="2000" b="1" dirty="0"/>
              <a:t> </a:t>
            </a:r>
            <a:r>
              <a:rPr lang="en-US" sz="2000" b="1" dirty="0" err="1"/>
              <a:t>maskeleri</a:t>
            </a:r>
            <a:r>
              <a:rPr lang="en-US" sz="2000" b="1" dirty="0"/>
              <a:t> var. </a:t>
            </a:r>
            <a:r>
              <a:rPr lang="en-US" sz="2000" dirty="0"/>
              <a:t>PE, </a:t>
            </a:r>
            <a:r>
              <a:rPr lang="en-US" sz="2000" dirty="0" err="1"/>
              <a:t>pnömoni</a:t>
            </a:r>
            <a:r>
              <a:rPr lang="en-US" sz="2000" dirty="0"/>
              <a:t>, KKY </a:t>
            </a:r>
            <a:r>
              <a:rPr lang="en-US" sz="2000" dirty="0" err="1"/>
              <a:t>alevlenmesi</a:t>
            </a:r>
            <a:r>
              <a:rPr lang="en-US" sz="2000" dirty="0"/>
              <a:t>, </a:t>
            </a:r>
            <a:r>
              <a:rPr lang="en-US" sz="2000" dirty="0" err="1"/>
              <a:t>pnömotoraks</a:t>
            </a:r>
            <a:r>
              <a:rPr lang="en-US" sz="2000" dirty="0"/>
              <a:t> </a:t>
            </a:r>
            <a:r>
              <a:rPr lang="en-US" sz="2000" dirty="0" err="1"/>
              <a:t>dışlanmadan</a:t>
            </a:r>
            <a:r>
              <a:rPr lang="en-US" sz="2000" dirty="0"/>
              <a:t> "</a:t>
            </a:r>
            <a:r>
              <a:rPr lang="en-US" sz="2000" dirty="0" err="1"/>
              <a:t>yine</a:t>
            </a:r>
            <a:r>
              <a:rPr lang="en-US" sz="2000" dirty="0"/>
              <a:t> </a:t>
            </a:r>
            <a:r>
              <a:rPr lang="en-US" sz="2000" dirty="0" err="1"/>
              <a:t>alevlenme</a:t>
            </a:r>
            <a:r>
              <a:rPr lang="en-US" sz="2000" dirty="0"/>
              <a:t>" deme.</a:t>
            </a:r>
            <a:endParaRPr lang="tr-TR" sz="2000" dirty="0"/>
          </a:p>
          <a:p>
            <a:pPr lvl="0"/>
            <a:r>
              <a:rPr lang="en-US" sz="2000" b="1" dirty="0"/>
              <a:t>9. KOAH </a:t>
            </a:r>
            <a:r>
              <a:rPr lang="en-US" sz="2000" b="1" dirty="0" err="1"/>
              <a:t>sistemik</a:t>
            </a:r>
            <a:r>
              <a:rPr lang="en-US" sz="2000" b="1" dirty="0"/>
              <a:t> </a:t>
            </a:r>
            <a:r>
              <a:rPr lang="en-US" sz="2000" b="1" dirty="0" err="1"/>
              <a:t>bir</a:t>
            </a:r>
            <a:r>
              <a:rPr lang="en-US" sz="2000" b="1" dirty="0"/>
              <a:t> </a:t>
            </a:r>
            <a:r>
              <a:rPr lang="en-US" sz="2000" b="1" dirty="0" err="1"/>
              <a:t>hastalıktır</a:t>
            </a:r>
            <a:r>
              <a:rPr lang="en-US" sz="2000" b="1" dirty="0"/>
              <a:t>. </a:t>
            </a:r>
            <a:r>
              <a:rPr lang="en-US" sz="2000" dirty="0" err="1"/>
              <a:t>Komorbiditeleri</a:t>
            </a:r>
            <a:r>
              <a:rPr lang="en-US" sz="2000" dirty="0"/>
              <a:t> </a:t>
            </a:r>
            <a:r>
              <a:rPr lang="en-US" sz="2000" dirty="0" err="1"/>
              <a:t>tarayın</a:t>
            </a:r>
            <a:r>
              <a:rPr lang="en-US" sz="2000" dirty="0"/>
              <a:t>: </a:t>
            </a:r>
            <a:r>
              <a:rPr lang="en-US" sz="2000" dirty="0" err="1"/>
              <a:t>kalp</a:t>
            </a:r>
            <a:r>
              <a:rPr lang="en-US" sz="2000" dirty="0"/>
              <a:t>, </a:t>
            </a:r>
            <a:r>
              <a:rPr lang="en-US" sz="2000" dirty="0" err="1"/>
              <a:t>kanser</a:t>
            </a:r>
            <a:r>
              <a:rPr lang="en-US" sz="2000" dirty="0"/>
              <a:t>, </a:t>
            </a:r>
            <a:r>
              <a:rPr lang="en-US" sz="2000" dirty="0" err="1"/>
              <a:t>osteoporoz</a:t>
            </a:r>
            <a:r>
              <a:rPr lang="en-US" sz="2000" dirty="0"/>
              <a:t>, </a:t>
            </a:r>
            <a:r>
              <a:rPr lang="en-US" sz="2000" dirty="0" err="1"/>
              <a:t>depresyon</a:t>
            </a:r>
            <a:r>
              <a:rPr lang="en-US" sz="2000" dirty="0"/>
              <a:t>, </a:t>
            </a:r>
            <a:r>
              <a:rPr lang="en-US" sz="2000" dirty="0" smtClean="0"/>
              <a:t>O</a:t>
            </a:r>
            <a:r>
              <a:rPr lang="tr-TR" sz="2000" dirty="0" smtClean="0"/>
              <a:t>S</a:t>
            </a:r>
            <a:r>
              <a:rPr lang="en-US" sz="2000" dirty="0" smtClean="0"/>
              <a:t>AS</a:t>
            </a:r>
            <a:r>
              <a:rPr lang="en-US" sz="2000" dirty="0"/>
              <a:t>.</a:t>
            </a:r>
            <a:endParaRPr lang="tr-TR" sz="2000" dirty="0"/>
          </a:p>
          <a:p>
            <a:pPr lvl="0"/>
            <a:r>
              <a:rPr lang="en-US" sz="2000" b="1" dirty="0"/>
              <a:t>10. </a:t>
            </a:r>
            <a:r>
              <a:rPr lang="en-US" sz="2000" b="1" dirty="0" err="1"/>
              <a:t>Erken</a:t>
            </a:r>
            <a:r>
              <a:rPr lang="en-US" sz="2000" b="1" dirty="0"/>
              <a:t> </a:t>
            </a:r>
            <a:r>
              <a:rPr lang="en-US" sz="2000" b="1" dirty="0" err="1"/>
              <a:t>yaşta</a:t>
            </a:r>
            <a:r>
              <a:rPr lang="en-US" sz="2000" b="1" dirty="0"/>
              <a:t> KOAH = alfa-1 </a:t>
            </a:r>
            <a:r>
              <a:rPr lang="en-US" sz="2000" b="1" dirty="0" err="1"/>
              <a:t>antitripsin</a:t>
            </a:r>
            <a:r>
              <a:rPr lang="en-US" sz="2000" b="1" dirty="0"/>
              <a:t> </a:t>
            </a:r>
            <a:r>
              <a:rPr lang="en-US" sz="2000" b="1" dirty="0" err="1"/>
              <a:t>ölçümü</a:t>
            </a:r>
            <a:r>
              <a:rPr lang="en-US" sz="2000" b="1" dirty="0" smtClean="0"/>
              <a:t>.</a:t>
            </a:r>
            <a:endParaRPr lang="tr-TR" sz="2000" dirty="0"/>
          </a:p>
          <a:p>
            <a:endParaRPr lang="tr-TR"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632105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2900" lvl="0" indent="-342900" defTabSz="355600">
              <a:lnSpc>
                <a:spcPct val="150000"/>
              </a:lnSpc>
              <a:spcBef>
                <a:spcPts val="0"/>
              </a:spcBef>
              <a:buSzTx/>
              <a:buFont typeface="Arial" panose="020B0604020202020204" pitchFamily="34" charset="0"/>
              <a:buChar char="•"/>
              <a:defRPr/>
            </a:pPr>
            <a:r>
              <a:rPr lang="tr-TR" sz="2000" dirty="0"/>
              <a:t>Yeni ortaya çıkan bulguların (siyanoz, periferik ödem, bilinç düzeyinde bozulma, aritmi vb.) saptanması</a:t>
            </a:r>
          </a:p>
          <a:p>
            <a:pPr marL="342900" lvl="0" indent="-342900" defTabSz="355600">
              <a:lnSpc>
                <a:spcPct val="150000"/>
              </a:lnSpc>
              <a:spcBef>
                <a:spcPts val="0"/>
              </a:spcBef>
              <a:buSzTx/>
              <a:buFont typeface="Arial" panose="020B0604020202020204" pitchFamily="34" charset="0"/>
              <a:buChar char="•"/>
              <a:defRPr/>
            </a:pPr>
            <a:r>
              <a:rPr lang="tr-TR" sz="2000" dirty="0"/>
              <a:t>KOAH’ın şiddetli olması veya halen evde uzun süreli oksijen tedavisi alıyor olması</a:t>
            </a:r>
          </a:p>
          <a:p>
            <a:pPr marL="342900" indent="-342900" defTabSz="355600">
              <a:lnSpc>
                <a:spcPct val="150000"/>
              </a:lnSpc>
              <a:buFont typeface="Arial" panose="020B0604020202020204" pitchFamily="34" charset="0"/>
              <a:buChar char="•"/>
              <a:defRPr/>
            </a:pPr>
            <a:r>
              <a:rPr lang="tr-TR" sz="2000" dirty="0"/>
              <a:t>Yüksek risk oluşturan akciğer (pnömoni vb.) veya akciğer dışı eşlik eden</a:t>
            </a:r>
            <a:r>
              <a:rPr lang="en-US" sz="2000" dirty="0"/>
              <a:t> </a:t>
            </a:r>
            <a:r>
              <a:rPr lang="tr-TR" sz="2000" dirty="0"/>
              <a:t>hastalık durumunun (kalp hastalığı, diabetes mellitus vb.) olması</a:t>
            </a:r>
          </a:p>
          <a:p>
            <a:pPr marL="342900" lvl="0" indent="-342900" defTabSz="355600">
              <a:lnSpc>
                <a:spcPct val="150000"/>
              </a:lnSpc>
              <a:spcBef>
                <a:spcPts val="0"/>
              </a:spcBef>
              <a:buSzTx/>
              <a:buFont typeface="Arial" panose="020B0604020202020204" pitchFamily="34" charset="0"/>
              <a:buChar char="•"/>
              <a:defRPr/>
            </a:pPr>
            <a:r>
              <a:rPr lang="tr-TR" sz="2000" dirty="0"/>
              <a:t>Alevlenmelerin başlangıçtaki ilaç tedavisine cevap vermemesi</a:t>
            </a:r>
          </a:p>
          <a:p>
            <a:pPr marL="342900" lvl="0" indent="-342900" defTabSz="355600">
              <a:lnSpc>
                <a:spcPct val="150000"/>
              </a:lnSpc>
              <a:spcBef>
                <a:spcPts val="0"/>
              </a:spcBef>
              <a:buSzTx/>
              <a:buFont typeface="Arial" panose="020B0604020202020204" pitchFamily="34" charset="0"/>
              <a:buChar char="•"/>
              <a:defRPr/>
            </a:pPr>
            <a:r>
              <a:rPr lang="tr-TR" sz="2000" dirty="0"/>
              <a:t>Sık alevlenmelerinin olması</a:t>
            </a:r>
          </a:p>
          <a:p>
            <a:endParaRPr lang="tr-TR"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normAutofit/>
          </a:bodyPr>
          <a:lstStyle/>
          <a:p>
            <a:r>
              <a:rPr lang="en-US" sz="3200" b="1" dirty="0"/>
              <a:t>AİLE HEKİMİ İÇİN KOAH'TA SEVK KRİTERLERİ</a:t>
            </a:r>
            <a:endParaRPr lang="tr-TR" sz="3200" b="1" dirty="0"/>
          </a:p>
        </p:txBody>
      </p:sp>
    </p:spTree>
    <p:extLst>
      <p:ext uri="{BB962C8B-B14F-4D97-AF65-F5344CB8AC3E}">
        <p14:creationId xmlns:p14="http://schemas.microsoft.com/office/powerpoint/2010/main" val="2387405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2900" lvl="0" indent="-342900" defTabSz="355600">
              <a:spcBef>
                <a:spcPts val="600"/>
              </a:spcBef>
              <a:spcAft>
                <a:spcPts val="600"/>
              </a:spcAft>
              <a:buSzTx/>
              <a:buFont typeface="Arial" panose="020B0604020202020204" pitchFamily="34" charset="0"/>
              <a:buChar char="•"/>
              <a:defRPr/>
            </a:pPr>
            <a:r>
              <a:rPr lang="tr-TR" sz="2000" dirty="0"/>
              <a:t>Tanıda belirsizlik</a:t>
            </a:r>
          </a:p>
          <a:p>
            <a:pPr marL="342900" lvl="0" indent="-342900" defTabSz="355600">
              <a:spcBef>
                <a:spcPts val="600"/>
              </a:spcBef>
              <a:spcAft>
                <a:spcPts val="600"/>
              </a:spcAft>
              <a:buSzTx/>
              <a:buFont typeface="Arial" panose="020B0604020202020204" pitchFamily="34" charset="0"/>
              <a:buChar char="•"/>
              <a:defRPr/>
            </a:pPr>
            <a:r>
              <a:rPr lang="tr-TR" sz="2000" dirty="0"/>
              <a:t>İleri yaş</a:t>
            </a:r>
          </a:p>
          <a:p>
            <a:pPr marL="342900" lvl="0" indent="-342900" defTabSz="355600">
              <a:spcBef>
                <a:spcPts val="600"/>
              </a:spcBef>
              <a:spcAft>
                <a:spcPts val="600"/>
              </a:spcAft>
              <a:buSzTx/>
              <a:buFont typeface="Arial" panose="020B0604020202020204" pitchFamily="34" charset="0"/>
              <a:buChar char="•"/>
              <a:defRPr/>
            </a:pPr>
            <a:r>
              <a:rPr lang="tr-TR" sz="2000" dirty="0"/>
              <a:t>Evde tedavi koşullarının olmaması, yalnız yaşama, hastalıkla başa çıkamama veya evde yeterli destek olmaması</a:t>
            </a:r>
          </a:p>
          <a:p>
            <a:pPr marL="342900" indent="-342900" defTabSz="355600">
              <a:spcBef>
                <a:spcPts val="600"/>
              </a:spcBef>
              <a:spcAft>
                <a:spcPts val="600"/>
              </a:spcAft>
              <a:buFont typeface="Arial" panose="020B0604020202020204" pitchFamily="34" charset="0"/>
              <a:buChar char="•"/>
              <a:defRPr/>
            </a:pPr>
            <a:r>
              <a:rPr lang="tr-TR" sz="2000" dirty="0"/>
              <a:t>Genel durum</a:t>
            </a:r>
            <a:r>
              <a:rPr lang="en-US" sz="2000" dirty="0"/>
              <a:t>/a</a:t>
            </a:r>
            <a:r>
              <a:rPr lang="tr-TR" sz="2000" dirty="0"/>
              <a:t>ktivite seviyesinin kötü olması</a:t>
            </a:r>
            <a:r>
              <a:rPr lang="en-US" sz="2000" dirty="0"/>
              <a:t>/</a:t>
            </a:r>
            <a:r>
              <a:rPr lang="tr-TR" sz="2000" dirty="0"/>
              <a:t>yatağa bağlı</a:t>
            </a:r>
            <a:r>
              <a:rPr lang="en-US" sz="2000" dirty="0"/>
              <a:t> </a:t>
            </a:r>
            <a:r>
              <a:rPr lang="tr-TR" sz="2000" dirty="0"/>
              <a:t>bulunması</a:t>
            </a:r>
          </a:p>
          <a:p>
            <a:pPr marL="342900" lvl="0" indent="-342900" defTabSz="355600">
              <a:spcBef>
                <a:spcPts val="600"/>
              </a:spcBef>
              <a:spcAft>
                <a:spcPts val="600"/>
              </a:spcAft>
              <a:buSzTx/>
              <a:buFont typeface="Arial" panose="020B0604020202020204" pitchFamily="34" charset="0"/>
              <a:buChar char="•"/>
              <a:defRPr/>
            </a:pPr>
            <a:r>
              <a:rPr lang="tr-TR" sz="2000" dirty="0"/>
              <a:t>Arteriyel kan gazlarında pH &lt; 7.35 veya PaO2 &lt; 60 mmHg veya  </a:t>
            </a:r>
            <a:r>
              <a:rPr lang="tr-TR" sz="2000" dirty="0" smtClean="0"/>
              <a:t> </a:t>
            </a:r>
            <a:r>
              <a:rPr lang="tr-TR" sz="2000" dirty="0"/>
              <a:t>SaO2 &lt; %90 bulunması</a:t>
            </a:r>
          </a:p>
          <a:p>
            <a:pPr marL="342900" lvl="0" indent="-342900" defTabSz="355600">
              <a:spcBef>
                <a:spcPts val="600"/>
              </a:spcBef>
              <a:spcAft>
                <a:spcPts val="600"/>
              </a:spcAft>
              <a:buSzTx/>
              <a:buFont typeface="Arial" panose="020B0604020202020204" pitchFamily="34" charset="0"/>
              <a:buChar char="•"/>
              <a:defRPr/>
            </a:pPr>
            <a:r>
              <a:rPr lang="tr-TR" sz="2000" dirty="0"/>
              <a:t>İstirahat halinde ani nefes darlığı gelişmesi/yaşamsal </a:t>
            </a:r>
            <a:r>
              <a:rPr lang="tr-TR" sz="2000" dirty="0" smtClean="0"/>
              <a:t>bulgularda değişiklik </a:t>
            </a:r>
            <a:r>
              <a:rPr lang="tr-TR" sz="2000" dirty="0"/>
              <a:t>gibi semptomların yoğunluğunda belirgin bir artış</a:t>
            </a:r>
          </a:p>
          <a:p>
            <a:endParaRPr lang="tr-TR"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3274466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634140670"/>
              </p:ext>
            </p:extLst>
          </p:nvPr>
        </p:nvGraphicFramePr>
        <p:xfrm>
          <a:off x="1259632" y="1988840"/>
          <a:ext cx="6768752" cy="3528392"/>
        </p:xfrm>
        <a:graphic>
          <a:graphicData uri="http://schemas.openxmlformats.org/drawingml/2006/table">
            <a:tbl>
              <a:tblPr>
                <a:tableStyleId>{5C22544A-7EE6-4342-B048-85BDC9FD1C3A}</a:tableStyleId>
              </a:tblPr>
              <a:tblGrid>
                <a:gridCol w="1300960"/>
                <a:gridCol w="3761141"/>
                <a:gridCol w="1706651"/>
              </a:tblGrid>
              <a:tr h="437279">
                <a:tc>
                  <a:txBody>
                    <a:bodyPr/>
                    <a:lstStyle/>
                    <a:p>
                      <a:pPr algn="ctr">
                        <a:spcAft>
                          <a:spcPts val="0"/>
                        </a:spcAft>
                      </a:pPr>
                      <a:r>
                        <a:rPr lang="en-US" sz="1100">
                          <a:effectLst/>
                        </a:rPr>
                        <a:t>Sevk Düzeyi</a:t>
                      </a:r>
                      <a:endParaRPr lang="tr-TR" sz="1100">
                        <a:effectLst/>
                        <a:latin typeface="Calibri"/>
                        <a:ea typeface="Calibri"/>
                      </a:endParaRPr>
                    </a:p>
                  </a:txBody>
                  <a:tcPr marL="76200" marR="76200" marT="63500" marB="63500"/>
                </a:tc>
                <a:tc>
                  <a:txBody>
                    <a:bodyPr/>
                    <a:lstStyle/>
                    <a:p>
                      <a:pPr algn="ctr">
                        <a:spcAft>
                          <a:spcPts val="0"/>
                        </a:spcAft>
                      </a:pPr>
                      <a:r>
                        <a:rPr lang="en-US" sz="1100">
                          <a:effectLst/>
                        </a:rPr>
                        <a:t>Tipik Bulgular</a:t>
                      </a:r>
                      <a:endParaRPr lang="tr-TR" sz="1100">
                        <a:effectLst/>
                        <a:latin typeface="Calibri"/>
                        <a:ea typeface="Calibri"/>
                      </a:endParaRPr>
                    </a:p>
                  </a:txBody>
                  <a:tcPr marL="76200" marR="76200" marT="63500" marB="63500"/>
                </a:tc>
                <a:tc>
                  <a:txBody>
                    <a:bodyPr/>
                    <a:lstStyle/>
                    <a:p>
                      <a:pPr algn="ctr">
                        <a:spcAft>
                          <a:spcPts val="0"/>
                        </a:spcAft>
                      </a:pPr>
                      <a:r>
                        <a:rPr lang="en-US" sz="1100">
                          <a:effectLst/>
                        </a:rPr>
                        <a:t>Hedef</a:t>
                      </a:r>
                      <a:endParaRPr lang="tr-TR" sz="1100">
                        <a:effectLst/>
                        <a:latin typeface="Calibri"/>
                        <a:ea typeface="Calibri"/>
                      </a:endParaRPr>
                    </a:p>
                  </a:txBody>
                  <a:tcPr marL="76200" marR="76200" marT="63500" marB="63500"/>
                </a:tc>
              </a:tr>
              <a:tr h="829323">
                <a:tc>
                  <a:txBody>
                    <a:bodyPr/>
                    <a:lstStyle/>
                    <a:p>
                      <a:pPr>
                        <a:spcAft>
                          <a:spcPts val="200"/>
                        </a:spcAft>
                      </a:pPr>
                      <a:r>
                        <a:rPr lang="en-US" sz="1000">
                          <a:effectLst/>
                        </a:rPr>
                        <a:t>ACİL (112)</a:t>
                      </a:r>
                      <a:endParaRPr lang="tr-TR" sz="1100">
                        <a:effectLst/>
                        <a:latin typeface="Calibri"/>
                        <a:ea typeface="Calibri"/>
                      </a:endParaRPr>
                    </a:p>
                  </a:txBody>
                  <a:tcPr marL="76200" marR="76200" marT="50800" marB="50800"/>
                </a:tc>
                <a:tc>
                  <a:txBody>
                    <a:bodyPr/>
                    <a:lstStyle/>
                    <a:p>
                      <a:pPr>
                        <a:spcAft>
                          <a:spcPts val="200"/>
                        </a:spcAft>
                      </a:pPr>
                      <a:r>
                        <a:rPr lang="en-US" sz="1000">
                          <a:effectLst/>
                        </a:rPr>
                        <a:t>Konuşamama, siyanoz, SpO₂&lt;%90, bilinç değişikliği, hipotansiyon, yeni aritmi, masif hemoptizi, pnömotoraks şüphesi, tedaviye yanıtsız ağır alevlenme</a:t>
                      </a:r>
                      <a:endParaRPr lang="tr-TR" sz="1100">
                        <a:effectLst/>
                        <a:latin typeface="Calibri"/>
                        <a:ea typeface="Calibri"/>
                      </a:endParaRPr>
                    </a:p>
                  </a:txBody>
                  <a:tcPr marL="76200" marR="76200" marT="50800" marB="50800"/>
                </a:tc>
                <a:tc>
                  <a:txBody>
                    <a:bodyPr/>
                    <a:lstStyle/>
                    <a:p>
                      <a:pPr>
                        <a:spcAft>
                          <a:spcPts val="200"/>
                        </a:spcAft>
                      </a:pPr>
                      <a:r>
                        <a:rPr lang="en-US" sz="1000">
                          <a:effectLst/>
                        </a:rPr>
                        <a:t>Acil servis / yoğun bakım</a:t>
                      </a:r>
                      <a:endParaRPr lang="tr-TR" sz="1100">
                        <a:effectLst/>
                        <a:latin typeface="Calibri"/>
                        <a:ea typeface="Calibri"/>
                      </a:endParaRPr>
                    </a:p>
                  </a:txBody>
                  <a:tcPr marL="76200" marR="76200" marT="50800" marB="50800"/>
                </a:tc>
              </a:tr>
              <a:tr h="829323">
                <a:tc>
                  <a:txBody>
                    <a:bodyPr/>
                    <a:lstStyle/>
                    <a:p>
                      <a:pPr>
                        <a:spcAft>
                          <a:spcPts val="200"/>
                        </a:spcAft>
                      </a:pPr>
                      <a:r>
                        <a:rPr lang="en-US" sz="1000">
                          <a:effectLst/>
                        </a:rPr>
                        <a:t>Aynı hafta</a:t>
                      </a:r>
                      <a:endParaRPr lang="tr-TR" sz="1100">
                        <a:effectLst/>
                        <a:latin typeface="Calibri"/>
                        <a:ea typeface="Calibri"/>
                      </a:endParaRPr>
                    </a:p>
                  </a:txBody>
                  <a:tcPr marL="76200" marR="76200" marT="50800" marB="50800"/>
                </a:tc>
                <a:tc>
                  <a:txBody>
                    <a:bodyPr/>
                    <a:lstStyle/>
                    <a:p>
                      <a:pPr>
                        <a:spcAft>
                          <a:spcPts val="200"/>
                        </a:spcAft>
                      </a:pPr>
                      <a:r>
                        <a:rPr lang="en-US" sz="1000">
                          <a:effectLst/>
                        </a:rPr>
                        <a:t>Tanı belirsizliği, erken yaş KOAH, atipik klinik, üçlü tedaviye yanıtsız, kor pulmonale şüphesi, USOT değerlendirmesi, akciğer kanseri alarm bulguları</a:t>
                      </a:r>
                      <a:endParaRPr lang="tr-TR" sz="1100">
                        <a:effectLst/>
                        <a:latin typeface="Calibri"/>
                        <a:ea typeface="Calibri"/>
                      </a:endParaRPr>
                    </a:p>
                  </a:txBody>
                  <a:tcPr marL="76200" marR="76200" marT="50800" marB="50800"/>
                </a:tc>
                <a:tc>
                  <a:txBody>
                    <a:bodyPr/>
                    <a:lstStyle/>
                    <a:p>
                      <a:pPr>
                        <a:spcAft>
                          <a:spcPts val="200"/>
                        </a:spcAft>
                      </a:pPr>
                      <a:r>
                        <a:rPr lang="en-US" sz="1000">
                          <a:effectLst/>
                        </a:rPr>
                        <a:t>Göğüs hastalıkları polikliniği</a:t>
                      </a:r>
                      <a:endParaRPr lang="tr-TR" sz="1100">
                        <a:effectLst/>
                        <a:latin typeface="Calibri"/>
                        <a:ea typeface="Calibri"/>
                      </a:endParaRPr>
                    </a:p>
                  </a:txBody>
                  <a:tcPr marL="76200" marR="76200" marT="50800" marB="50800"/>
                </a:tc>
              </a:tr>
              <a:tr h="829323">
                <a:tc>
                  <a:txBody>
                    <a:bodyPr/>
                    <a:lstStyle/>
                    <a:p>
                      <a:pPr>
                        <a:spcAft>
                          <a:spcPts val="200"/>
                        </a:spcAft>
                      </a:pPr>
                      <a:r>
                        <a:rPr lang="en-US" sz="1000">
                          <a:effectLst/>
                        </a:rPr>
                        <a:t>Elektif</a:t>
                      </a:r>
                      <a:endParaRPr lang="tr-TR" sz="1100">
                        <a:effectLst/>
                        <a:latin typeface="Calibri"/>
                        <a:ea typeface="Calibri"/>
                      </a:endParaRPr>
                    </a:p>
                  </a:txBody>
                  <a:tcPr marL="76200" marR="76200" marT="50800" marB="50800"/>
                </a:tc>
                <a:tc>
                  <a:txBody>
                    <a:bodyPr/>
                    <a:lstStyle/>
                    <a:p>
                      <a:pPr>
                        <a:spcAft>
                          <a:spcPts val="200"/>
                        </a:spcAft>
                      </a:pPr>
                      <a:r>
                        <a:rPr lang="en-US" sz="1000">
                          <a:effectLst/>
                        </a:rPr>
                        <a:t>Pulmoner rehabilitasyon, sigara bırakma desteği, eşlik eden hastalık yönetimi (kardiyoloji, psikiyatri, beslenme), palyatif bakım</a:t>
                      </a:r>
                      <a:endParaRPr lang="tr-TR" sz="1100">
                        <a:effectLst/>
                        <a:latin typeface="Calibri"/>
                        <a:ea typeface="Calibri"/>
                      </a:endParaRPr>
                    </a:p>
                  </a:txBody>
                  <a:tcPr marL="76200" marR="76200" marT="50800" marB="50800"/>
                </a:tc>
                <a:tc>
                  <a:txBody>
                    <a:bodyPr/>
                    <a:lstStyle/>
                    <a:p>
                      <a:pPr>
                        <a:spcAft>
                          <a:spcPts val="200"/>
                        </a:spcAft>
                      </a:pPr>
                      <a:r>
                        <a:rPr lang="en-US" sz="1000">
                          <a:effectLst/>
                        </a:rPr>
                        <a:t>İlgili branş poliklinikleri</a:t>
                      </a:r>
                      <a:endParaRPr lang="tr-TR" sz="1100">
                        <a:effectLst/>
                        <a:latin typeface="Calibri"/>
                        <a:ea typeface="Calibri"/>
                      </a:endParaRPr>
                    </a:p>
                  </a:txBody>
                  <a:tcPr marL="76200" marR="76200" marT="50800" marB="50800"/>
                </a:tc>
              </a:tr>
              <a:tr h="603144">
                <a:tc>
                  <a:txBody>
                    <a:bodyPr/>
                    <a:lstStyle/>
                    <a:p>
                      <a:pPr>
                        <a:spcAft>
                          <a:spcPts val="200"/>
                        </a:spcAft>
                      </a:pPr>
                      <a:r>
                        <a:rPr lang="en-US" sz="1000">
                          <a:effectLst/>
                        </a:rPr>
                        <a:t>ASM'de takip</a:t>
                      </a:r>
                      <a:endParaRPr lang="tr-TR" sz="1100">
                        <a:effectLst/>
                        <a:latin typeface="Calibri"/>
                        <a:ea typeface="Calibri"/>
                      </a:endParaRPr>
                    </a:p>
                  </a:txBody>
                  <a:tcPr marL="76200" marR="76200" marT="50800" marB="50800"/>
                </a:tc>
                <a:tc>
                  <a:txBody>
                    <a:bodyPr/>
                    <a:lstStyle/>
                    <a:p>
                      <a:pPr>
                        <a:spcAft>
                          <a:spcPts val="200"/>
                        </a:spcAft>
                      </a:pPr>
                      <a:r>
                        <a:rPr lang="en-US" sz="1000">
                          <a:effectLst/>
                        </a:rPr>
                        <a:t>GOLD 1-2, Grup A-B, stabil semptom, inhaler teknik uygun, komorbidite kontrollü, SpO₂ ≥%92</a:t>
                      </a:r>
                      <a:endParaRPr lang="tr-TR" sz="1100">
                        <a:effectLst/>
                        <a:latin typeface="Calibri"/>
                        <a:ea typeface="Calibri"/>
                      </a:endParaRPr>
                    </a:p>
                  </a:txBody>
                  <a:tcPr marL="76200" marR="76200" marT="50800" marB="50800"/>
                </a:tc>
                <a:tc>
                  <a:txBody>
                    <a:bodyPr/>
                    <a:lstStyle/>
                    <a:p>
                      <a:pPr>
                        <a:spcAft>
                          <a:spcPts val="200"/>
                        </a:spcAft>
                      </a:pPr>
                      <a:r>
                        <a:rPr lang="en-US" sz="1000" dirty="0" err="1">
                          <a:effectLst/>
                        </a:rPr>
                        <a:t>Aile</a:t>
                      </a:r>
                      <a:r>
                        <a:rPr lang="en-US" sz="1000" dirty="0">
                          <a:effectLst/>
                        </a:rPr>
                        <a:t> </a:t>
                      </a:r>
                      <a:r>
                        <a:rPr lang="en-US" sz="1000" dirty="0" err="1">
                          <a:effectLst/>
                        </a:rPr>
                        <a:t>sağlığı</a:t>
                      </a:r>
                      <a:r>
                        <a:rPr lang="en-US" sz="1000" dirty="0">
                          <a:effectLst/>
                        </a:rPr>
                        <a:t> </a:t>
                      </a:r>
                      <a:r>
                        <a:rPr lang="en-US" sz="1000" dirty="0" err="1">
                          <a:effectLst/>
                        </a:rPr>
                        <a:t>merkezi</a:t>
                      </a:r>
                      <a:endParaRPr lang="tr-TR" sz="1100" dirty="0">
                        <a:effectLst/>
                        <a:latin typeface="Calibri"/>
                        <a:ea typeface="Calibri"/>
                      </a:endParaRPr>
                    </a:p>
                  </a:txBody>
                  <a:tcPr marL="76200" marR="76200" marT="50800" marB="50800"/>
                </a:tc>
              </a:tr>
            </a:tbl>
          </a:graphicData>
        </a:graphic>
      </p:graphicFrame>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3245816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Global Initiative for Chronic Obstructive Lung Disease (GOLD) 202</a:t>
            </a:r>
            <a:r>
              <a:rPr lang="tr-TR" dirty="0"/>
              <a:t>4 KOAH KILAVUZU</a:t>
            </a:r>
          </a:p>
          <a:p>
            <a:r>
              <a:rPr lang="tr-TR" dirty="0"/>
              <a:t>Türk Toraks Derneği KOAH Çalışma Grubu’nun GOLD 2023 Güncellemesine Bakışı </a:t>
            </a:r>
          </a:p>
          <a:p>
            <a:r>
              <a:rPr lang="tr-TR" dirty="0"/>
              <a:t>ASYOD Stabil KOAH Yönetimi &amp; GOLD 2024 </a:t>
            </a:r>
          </a:p>
          <a:p>
            <a:r>
              <a:rPr lang="tr-TR" dirty="0"/>
              <a:t>Sağlık Bakanlığı Kronik Obstrüktif Akciğer Hastalığını (Koah) Değerlendirme Ve İzlem Kılavuzu</a:t>
            </a:r>
          </a:p>
          <a:p>
            <a:r>
              <a:rPr lang="tr-TR" dirty="0"/>
              <a:t>TTD Birinci Basamakta Çalışan Hekimler İçin KOAH Hastalığı Eğitimi</a:t>
            </a:r>
          </a:p>
          <a:p>
            <a:pPr marL="0" indent="0">
              <a:buNone/>
            </a:pPr>
            <a:endParaRPr lang="tr-TR" dirty="0"/>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2" name="Title 1"/>
          <p:cNvSpPr>
            <a:spLocks noGrp="1"/>
          </p:cNvSpPr>
          <p:nvPr>
            <p:ph type="title"/>
          </p:nvPr>
        </p:nvSpPr>
        <p:spPr/>
        <p:txBody>
          <a:bodyPr/>
          <a:lstStyle/>
          <a:p>
            <a:r>
              <a:rPr lang="tr-TR" dirty="0" smtClean="0"/>
              <a:t>KAYNAKÇA</a:t>
            </a:r>
            <a:endParaRPr lang="tr-TR" dirty="0"/>
          </a:p>
        </p:txBody>
      </p:sp>
    </p:spTree>
    <p:extLst>
      <p:ext uri="{BB962C8B-B14F-4D97-AF65-F5344CB8AC3E}">
        <p14:creationId xmlns:p14="http://schemas.microsoft.com/office/powerpoint/2010/main" val="1471033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TotalTime>
  <Words>7105</Words>
  <Application>Microsoft Office PowerPoint</Application>
  <PresentationFormat>On-screen Show (4:3)</PresentationFormat>
  <Paragraphs>506</Paragraphs>
  <Slides>96</Slides>
  <Notes>0</Notes>
  <HiddenSlides>0</HiddenSlides>
  <MMClips>0</MMClips>
  <ScaleCrop>false</ScaleCrop>
  <HeadingPairs>
    <vt:vector size="4" baseType="variant">
      <vt:variant>
        <vt:lpstr>Theme</vt:lpstr>
      </vt:variant>
      <vt:variant>
        <vt:i4>1</vt:i4>
      </vt:variant>
      <vt:variant>
        <vt:lpstr>Slide Titles</vt:lpstr>
      </vt:variant>
      <vt:variant>
        <vt:i4>96</vt:i4>
      </vt:variant>
    </vt:vector>
  </HeadingPairs>
  <TitlesOfParts>
    <vt:vector size="97" baseType="lpstr">
      <vt:lpstr>Concourse</vt:lpstr>
      <vt:lpstr>KOAH'A VAKALARLA YAKLAŞIM </vt:lpstr>
      <vt:lpstr>Sunum Planı</vt:lpstr>
      <vt:lpstr>TANIM</vt:lpstr>
      <vt:lpstr>EPİDEMİYOLOJİ</vt:lpstr>
      <vt:lpstr>ETYOLOJİ VE RİSK FAKTÖRLERİ</vt:lpstr>
      <vt:lpstr>PowerPoint Presentation</vt:lpstr>
      <vt:lpstr>PATOFİZYOLOJİ</vt:lpstr>
      <vt:lpstr>KLİNİK BULGULAR</vt:lpstr>
      <vt:lpstr>PowerPoint Presentation</vt:lpstr>
      <vt:lpstr>PowerPoint Presentation</vt:lpstr>
      <vt:lpstr>TANI</vt:lpstr>
      <vt:lpstr>PowerPoint Presentation</vt:lpstr>
      <vt:lpstr>PowerPoint Presentation</vt:lpstr>
      <vt:lpstr>PowerPoint Presentation</vt:lpstr>
      <vt:lpstr>PowerPoint Presentation</vt:lpstr>
      <vt:lpstr>PowerPoint Presentation</vt:lpstr>
      <vt:lpstr>KOMBİNE KOAH DEĞERLENDİRMESİ </vt:lpstr>
      <vt:lpstr>STABİL KOAH TEDAVİSİ — BAŞLANGIÇ FARMAKOLOJİK TEDAVİ (GOLD 2024)</vt:lpstr>
      <vt:lpstr>PowerPoint Presentation</vt:lpstr>
      <vt:lpstr>TEDAVİ CEVAPSIZSA NASIL DEVAM EDİLİR?</vt:lpstr>
      <vt:lpstr>PowerPoint Presentation</vt:lpstr>
      <vt:lpstr>KOAH ALEVLENMESİ </vt:lpstr>
      <vt:lpstr>PowerPoint Presentation</vt:lpstr>
      <vt:lpstr>AYIRICI TANI </vt:lpstr>
      <vt:lpstr>ALEVLENME TEDAVİSİ </vt:lpstr>
      <vt:lpstr>PowerPoint Presentation</vt:lpstr>
      <vt:lpstr>SIK EŞLİK EDEN KOMORBİDİTELER</vt:lpstr>
      <vt:lpstr>AİLE HEKİMİNİN KOAH YÖNETİMİNDEKİ YERİ</vt:lpstr>
      <vt:lpstr>PowerPoint Presentation</vt:lpstr>
      <vt:lpstr>PowerPoint Presentation</vt:lpstr>
      <vt:lpstr>PowerPoint Presentation</vt:lpstr>
      <vt:lpstr>VAKA 1</vt:lpstr>
      <vt:lpstr>PowerPoint Presentation</vt:lpstr>
      <vt:lpstr>PowerPoint Presentation</vt:lpstr>
      <vt:lpstr>PowerPoint Presentation</vt:lpstr>
      <vt:lpstr>PowerPoint Presentation</vt:lpstr>
      <vt:lpstr>PowerPoint Presentation</vt:lpstr>
      <vt:lpstr>VAKA 2</vt:lpstr>
      <vt:lpstr>PowerPoint Presentation</vt:lpstr>
      <vt:lpstr>PowerPoint Presentation</vt:lpstr>
      <vt:lpstr>PowerPoint Presentation</vt:lpstr>
      <vt:lpstr>PowerPoint Presentation</vt:lpstr>
      <vt:lpstr>VAKA 3</vt:lpstr>
      <vt:lpstr>PowerPoint Presentation</vt:lpstr>
      <vt:lpstr>PowerPoint Presentation</vt:lpstr>
      <vt:lpstr>PowerPoint Presentation</vt:lpstr>
      <vt:lpstr>PowerPoint Presentation</vt:lpstr>
      <vt:lpstr>PowerPoint Presentation</vt:lpstr>
      <vt:lpstr>VAKA 4</vt:lpstr>
      <vt:lpstr>PowerPoint Presentation</vt:lpstr>
      <vt:lpstr>PowerPoint Presentation</vt:lpstr>
      <vt:lpstr>PowerPoint Presentation</vt:lpstr>
      <vt:lpstr>PowerPoint Presentation</vt:lpstr>
      <vt:lpstr>VAKA 5</vt:lpstr>
      <vt:lpstr>PowerPoint Presentation</vt:lpstr>
      <vt:lpstr>PowerPoint Presentation</vt:lpstr>
      <vt:lpstr>PowerPoint Presentation</vt:lpstr>
      <vt:lpstr>PowerPoint Presentation</vt:lpstr>
      <vt:lpstr>PowerPoint Presentation</vt:lpstr>
      <vt:lpstr>VAKA 6</vt:lpstr>
      <vt:lpstr>PowerPoint Presentation</vt:lpstr>
      <vt:lpstr>PowerPoint Presentation</vt:lpstr>
      <vt:lpstr>PowerPoint Presentation</vt:lpstr>
      <vt:lpstr>VAKA 7</vt:lpstr>
      <vt:lpstr>PowerPoint Presentation</vt:lpstr>
      <vt:lpstr>PowerPoint Presentation</vt:lpstr>
      <vt:lpstr>PowerPoint Presentation</vt:lpstr>
      <vt:lpstr>PowerPoint Presentation</vt:lpstr>
      <vt:lpstr>PowerPoint Presentation</vt:lpstr>
      <vt:lpstr>VAKA 8</vt:lpstr>
      <vt:lpstr>PowerPoint Presentation</vt:lpstr>
      <vt:lpstr>PowerPoint Presentation</vt:lpstr>
      <vt:lpstr>PowerPoint Presentation</vt:lpstr>
      <vt:lpstr>VAKA 9</vt:lpstr>
      <vt:lpstr>PowerPoint Presentation</vt:lpstr>
      <vt:lpstr>PowerPoint Presentation</vt:lpstr>
      <vt:lpstr>PowerPoint Presentation</vt:lpstr>
      <vt:lpstr>VAKA 1O</vt:lpstr>
      <vt:lpstr>PowerPoint Presentation</vt:lpstr>
      <vt:lpstr>PowerPoint Presentation</vt:lpstr>
      <vt:lpstr>PowerPoint Presentation</vt:lpstr>
      <vt:lpstr>VAKA 11</vt:lpstr>
      <vt:lpstr>PowerPoint Presentation</vt:lpstr>
      <vt:lpstr>PowerPoint Presentation</vt:lpstr>
      <vt:lpstr>PowerPoint Presentation</vt:lpstr>
      <vt:lpstr>PowerPoint Presentation</vt:lpstr>
      <vt:lpstr>VAKA 12</vt:lpstr>
      <vt:lpstr>PowerPoint Presentation</vt:lpstr>
      <vt:lpstr>PowerPoint Presentation</vt:lpstr>
      <vt:lpstr>PowerPoint Presentation</vt:lpstr>
      <vt:lpstr>ÖNEMLİ MESAJLAR</vt:lpstr>
      <vt:lpstr>PowerPoint Presentation</vt:lpstr>
      <vt:lpstr>AİLE HEKİMİ İÇİN KOAH'TA SEVK KRİTERLERİ</vt:lpstr>
      <vt:lpstr>PowerPoint Presentation</vt:lpstr>
      <vt:lpstr>PowerPoint Presentation</vt:lpstr>
      <vt:lpstr>KAYNAKÇA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KOAH'A VAKALARLA YAKLAŞIM</dc:title>
  <dc:creator>osman demirtaş</dc:creator>
  <cp:lastModifiedBy>osman demirtaş</cp:lastModifiedBy>
  <cp:revision>22</cp:revision>
  <dcterms:created xsi:type="dcterms:W3CDTF">2026-05-26T12:44:24Z</dcterms:created>
  <dcterms:modified xsi:type="dcterms:W3CDTF">2026-05-29T16:48:38Z</dcterms:modified>
</cp:coreProperties>
</file>