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71" r:id="rId4"/>
    <p:sldId id="272" r:id="rId5"/>
    <p:sldId id="264" r:id="rId6"/>
    <p:sldId id="277" r:id="rId7"/>
    <p:sldId id="265" r:id="rId8"/>
    <p:sldId id="274" r:id="rId9"/>
    <p:sldId id="273" r:id="rId10"/>
    <p:sldId id="266" r:id="rId11"/>
    <p:sldId id="267" r:id="rId12"/>
    <p:sldId id="268" r:id="rId13"/>
    <p:sldId id="278" r:id="rId14"/>
    <p:sldId id="269" r:id="rId15"/>
    <p:sldId id="279" r:id="rId16"/>
    <p:sldId id="280" r:id="rId17"/>
    <p:sldId id="270" r:id="rId18"/>
    <p:sldId id="281" r:id="rId19"/>
    <p:sldId id="261" r:id="rId20"/>
    <p:sldId id="275" r:id="rId21"/>
    <p:sldId id="262" r:id="rId22"/>
    <p:sldId id="263" r:id="rId23"/>
    <p:sldId id="276" r:id="rId2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74EEA90-87F4-B733-4D69-98799D1CA1D3}"/>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56441450-1751-8CB6-A196-AF8BF3BCBC4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BE5CED09-4C1B-C0FC-22D7-D06362BF7FBD}"/>
              </a:ext>
            </a:extLst>
          </p:cNvPr>
          <p:cNvSpPr>
            <a:spLocks noGrp="1"/>
          </p:cNvSpPr>
          <p:nvPr>
            <p:ph type="dt" sz="half" idx="10"/>
          </p:nvPr>
        </p:nvSpPr>
        <p:spPr/>
        <p:txBody>
          <a:bodyPr/>
          <a:lstStyle/>
          <a:p>
            <a:fld id="{6CB6092E-936B-44A2-B11A-2664BF86CE09}" type="datetimeFigureOut">
              <a:rPr lang="tr-TR" smtClean="0"/>
              <a:t>14.06.2024</a:t>
            </a:fld>
            <a:endParaRPr lang="tr-TR"/>
          </a:p>
        </p:txBody>
      </p:sp>
      <p:sp>
        <p:nvSpPr>
          <p:cNvPr id="5" name="Alt Bilgi Yer Tutucusu 4">
            <a:extLst>
              <a:ext uri="{FF2B5EF4-FFF2-40B4-BE49-F238E27FC236}">
                <a16:creationId xmlns:a16="http://schemas.microsoft.com/office/drawing/2014/main" id="{66EE57A9-6911-4112-680F-FB0C1DE1FF2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68F9C720-A7B3-0ED6-C160-F243840A6018}"/>
              </a:ext>
            </a:extLst>
          </p:cNvPr>
          <p:cNvSpPr>
            <a:spLocks noGrp="1"/>
          </p:cNvSpPr>
          <p:nvPr>
            <p:ph type="sldNum" sz="quarter" idx="12"/>
          </p:nvPr>
        </p:nvSpPr>
        <p:spPr/>
        <p:txBody>
          <a:bodyPr/>
          <a:lstStyle/>
          <a:p>
            <a:fld id="{AC23E3DA-5213-4C2B-8B90-CEEEA0D059C8}" type="slidenum">
              <a:rPr lang="tr-TR" smtClean="0"/>
              <a:t>‹#›</a:t>
            </a:fld>
            <a:endParaRPr lang="tr-TR"/>
          </a:p>
        </p:txBody>
      </p:sp>
    </p:spTree>
    <p:extLst>
      <p:ext uri="{BB962C8B-B14F-4D97-AF65-F5344CB8AC3E}">
        <p14:creationId xmlns:p14="http://schemas.microsoft.com/office/powerpoint/2010/main" val="5838924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83A35F2-53B5-933E-A071-77DF2E3A2CD7}"/>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756F157B-6FCB-C125-2D04-941C893A52B4}"/>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A458419C-A091-E533-9F6B-707D557C4194}"/>
              </a:ext>
            </a:extLst>
          </p:cNvPr>
          <p:cNvSpPr>
            <a:spLocks noGrp="1"/>
          </p:cNvSpPr>
          <p:nvPr>
            <p:ph type="dt" sz="half" idx="10"/>
          </p:nvPr>
        </p:nvSpPr>
        <p:spPr/>
        <p:txBody>
          <a:bodyPr/>
          <a:lstStyle/>
          <a:p>
            <a:fld id="{6CB6092E-936B-44A2-B11A-2664BF86CE09}" type="datetimeFigureOut">
              <a:rPr lang="tr-TR" smtClean="0"/>
              <a:t>14.06.2024</a:t>
            </a:fld>
            <a:endParaRPr lang="tr-TR"/>
          </a:p>
        </p:txBody>
      </p:sp>
      <p:sp>
        <p:nvSpPr>
          <p:cNvPr id="5" name="Alt Bilgi Yer Tutucusu 4">
            <a:extLst>
              <a:ext uri="{FF2B5EF4-FFF2-40B4-BE49-F238E27FC236}">
                <a16:creationId xmlns:a16="http://schemas.microsoft.com/office/drawing/2014/main" id="{94976D87-8181-2B08-10F5-750BD35BC37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AE10F88-5E3D-0C79-3B30-084E74CD62C5}"/>
              </a:ext>
            </a:extLst>
          </p:cNvPr>
          <p:cNvSpPr>
            <a:spLocks noGrp="1"/>
          </p:cNvSpPr>
          <p:nvPr>
            <p:ph type="sldNum" sz="quarter" idx="12"/>
          </p:nvPr>
        </p:nvSpPr>
        <p:spPr/>
        <p:txBody>
          <a:bodyPr/>
          <a:lstStyle/>
          <a:p>
            <a:fld id="{AC23E3DA-5213-4C2B-8B90-CEEEA0D059C8}" type="slidenum">
              <a:rPr lang="tr-TR" smtClean="0"/>
              <a:t>‹#›</a:t>
            </a:fld>
            <a:endParaRPr lang="tr-TR"/>
          </a:p>
        </p:txBody>
      </p:sp>
    </p:spTree>
    <p:extLst>
      <p:ext uri="{BB962C8B-B14F-4D97-AF65-F5344CB8AC3E}">
        <p14:creationId xmlns:p14="http://schemas.microsoft.com/office/powerpoint/2010/main" val="27729105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59CEAF2D-DB97-D969-D75D-426ECBBA90CC}"/>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9253D9F0-1840-3865-4CFD-8BB2B7E2D1EF}"/>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4552A428-6CA8-73F3-E461-73641D3457D7}"/>
              </a:ext>
            </a:extLst>
          </p:cNvPr>
          <p:cNvSpPr>
            <a:spLocks noGrp="1"/>
          </p:cNvSpPr>
          <p:nvPr>
            <p:ph type="dt" sz="half" idx="10"/>
          </p:nvPr>
        </p:nvSpPr>
        <p:spPr/>
        <p:txBody>
          <a:bodyPr/>
          <a:lstStyle/>
          <a:p>
            <a:fld id="{6CB6092E-936B-44A2-B11A-2664BF86CE09}" type="datetimeFigureOut">
              <a:rPr lang="tr-TR" smtClean="0"/>
              <a:t>14.06.2024</a:t>
            </a:fld>
            <a:endParaRPr lang="tr-TR"/>
          </a:p>
        </p:txBody>
      </p:sp>
      <p:sp>
        <p:nvSpPr>
          <p:cNvPr id="5" name="Alt Bilgi Yer Tutucusu 4">
            <a:extLst>
              <a:ext uri="{FF2B5EF4-FFF2-40B4-BE49-F238E27FC236}">
                <a16:creationId xmlns:a16="http://schemas.microsoft.com/office/drawing/2014/main" id="{101DE75D-97F5-E90A-592D-47A9F2839DEE}"/>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F772E5C9-3F94-0B51-1181-3F32D2414E5D}"/>
              </a:ext>
            </a:extLst>
          </p:cNvPr>
          <p:cNvSpPr>
            <a:spLocks noGrp="1"/>
          </p:cNvSpPr>
          <p:nvPr>
            <p:ph type="sldNum" sz="quarter" idx="12"/>
          </p:nvPr>
        </p:nvSpPr>
        <p:spPr/>
        <p:txBody>
          <a:bodyPr/>
          <a:lstStyle/>
          <a:p>
            <a:fld id="{AC23E3DA-5213-4C2B-8B90-CEEEA0D059C8}" type="slidenum">
              <a:rPr lang="tr-TR" smtClean="0"/>
              <a:t>‹#›</a:t>
            </a:fld>
            <a:endParaRPr lang="tr-TR"/>
          </a:p>
        </p:txBody>
      </p:sp>
    </p:spTree>
    <p:extLst>
      <p:ext uri="{BB962C8B-B14F-4D97-AF65-F5344CB8AC3E}">
        <p14:creationId xmlns:p14="http://schemas.microsoft.com/office/powerpoint/2010/main" val="6079104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CFA1710-B290-2887-7B12-0A89D9A41324}"/>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A46D06AD-44AC-19B8-4C3D-2BE5ABF391BF}"/>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EDAFDE27-6ADF-4D64-4F99-0388F072C349}"/>
              </a:ext>
            </a:extLst>
          </p:cNvPr>
          <p:cNvSpPr>
            <a:spLocks noGrp="1"/>
          </p:cNvSpPr>
          <p:nvPr>
            <p:ph type="dt" sz="half" idx="10"/>
          </p:nvPr>
        </p:nvSpPr>
        <p:spPr/>
        <p:txBody>
          <a:bodyPr/>
          <a:lstStyle/>
          <a:p>
            <a:fld id="{6CB6092E-936B-44A2-B11A-2664BF86CE09}" type="datetimeFigureOut">
              <a:rPr lang="tr-TR" smtClean="0"/>
              <a:t>14.06.2024</a:t>
            </a:fld>
            <a:endParaRPr lang="tr-TR"/>
          </a:p>
        </p:txBody>
      </p:sp>
      <p:sp>
        <p:nvSpPr>
          <p:cNvPr id="5" name="Alt Bilgi Yer Tutucusu 4">
            <a:extLst>
              <a:ext uri="{FF2B5EF4-FFF2-40B4-BE49-F238E27FC236}">
                <a16:creationId xmlns:a16="http://schemas.microsoft.com/office/drawing/2014/main" id="{023BDD82-1D4E-2244-DB43-D99E4A43B4E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1D385032-DAFD-700E-C394-266C4EEAEC8E}"/>
              </a:ext>
            </a:extLst>
          </p:cNvPr>
          <p:cNvSpPr>
            <a:spLocks noGrp="1"/>
          </p:cNvSpPr>
          <p:nvPr>
            <p:ph type="sldNum" sz="quarter" idx="12"/>
          </p:nvPr>
        </p:nvSpPr>
        <p:spPr/>
        <p:txBody>
          <a:bodyPr/>
          <a:lstStyle/>
          <a:p>
            <a:fld id="{AC23E3DA-5213-4C2B-8B90-CEEEA0D059C8}" type="slidenum">
              <a:rPr lang="tr-TR" smtClean="0"/>
              <a:t>‹#›</a:t>
            </a:fld>
            <a:endParaRPr lang="tr-TR"/>
          </a:p>
        </p:txBody>
      </p:sp>
    </p:spTree>
    <p:extLst>
      <p:ext uri="{BB962C8B-B14F-4D97-AF65-F5344CB8AC3E}">
        <p14:creationId xmlns:p14="http://schemas.microsoft.com/office/powerpoint/2010/main" val="39491858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FF17808-BB62-AEA3-CB79-1FDBCA8D892A}"/>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D50BA77A-33B4-5A2B-2862-84370B4485C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F9CBCEA3-3741-DF92-918F-551748E8D8DA}"/>
              </a:ext>
            </a:extLst>
          </p:cNvPr>
          <p:cNvSpPr>
            <a:spLocks noGrp="1"/>
          </p:cNvSpPr>
          <p:nvPr>
            <p:ph type="dt" sz="half" idx="10"/>
          </p:nvPr>
        </p:nvSpPr>
        <p:spPr/>
        <p:txBody>
          <a:bodyPr/>
          <a:lstStyle/>
          <a:p>
            <a:fld id="{6CB6092E-936B-44A2-B11A-2664BF86CE09}" type="datetimeFigureOut">
              <a:rPr lang="tr-TR" smtClean="0"/>
              <a:t>14.06.2024</a:t>
            </a:fld>
            <a:endParaRPr lang="tr-TR"/>
          </a:p>
        </p:txBody>
      </p:sp>
      <p:sp>
        <p:nvSpPr>
          <p:cNvPr id="5" name="Alt Bilgi Yer Tutucusu 4">
            <a:extLst>
              <a:ext uri="{FF2B5EF4-FFF2-40B4-BE49-F238E27FC236}">
                <a16:creationId xmlns:a16="http://schemas.microsoft.com/office/drawing/2014/main" id="{DE7CC540-2794-E244-664B-29B65AFE974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BB591479-B26A-7E7A-3C8F-ABB4F0540E88}"/>
              </a:ext>
            </a:extLst>
          </p:cNvPr>
          <p:cNvSpPr>
            <a:spLocks noGrp="1"/>
          </p:cNvSpPr>
          <p:nvPr>
            <p:ph type="sldNum" sz="quarter" idx="12"/>
          </p:nvPr>
        </p:nvSpPr>
        <p:spPr/>
        <p:txBody>
          <a:bodyPr/>
          <a:lstStyle/>
          <a:p>
            <a:fld id="{AC23E3DA-5213-4C2B-8B90-CEEEA0D059C8}" type="slidenum">
              <a:rPr lang="tr-TR" smtClean="0"/>
              <a:t>‹#›</a:t>
            </a:fld>
            <a:endParaRPr lang="tr-TR"/>
          </a:p>
        </p:txBody>
      </p:sp>
    </p:spTree>
    <p:extLst>
      <p:ext uri="{BB962C8B-B14F-4D97-AF65-F5344CB8AC3E}">
        <p14:creationId xmlns:p14="http://schemas.microsoft.com/office/powerpoint/2010/main" val="30757135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0A9ED46-36C6-ABDC-18DC-5ED1FE2A36FB}"/>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BAC7BD92-2C72-9CE7-3192-92528B8F70D5}"/>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38C46E23-A3DA-EB8F-E4BC-60D7C147CFA3}"/>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CA5BD66E-C63F-C067-6350-74D7C549E7AC}"/>
              </a:ext>
            </a:extLst>
          </p:cNvPr>
          <p:cNvSpPr>
            <a:spLocks noGrp="1"/>
          </p:cNvSpPr>
          <p:nvPr>
            <p:ph type="dt" sz="half" idx="10"/>
          </p:nvPr>
        </p:nvSpPr>
        <p:spPr/>
        <p:txBody>
          <a:bodyPr/>
          <a:lstStyle/>
          <a:p>
            <a:fld id="{6CB6092E-936B-44A2-B11A-2664BF86CE09}" type="datetimeFigureOut">
              <a:rPr lang="tr-TR" smtClean="0"/>
              <a:t>14.06.2024</a:t>
            </a:fld>
            <a:endParaRPr lang="tr-TR"/>
          </a:p>
        </p:txBody>
      </p:sp>
      <p:sp>
        <p:nvSpPr>
          <p:cNvPr id="6" name="Alt Bilgi Yer Tutucusu 5">
            <a:extLst>
              <a:ext uri="{FF2B5EF4-FFF2-40B4-BE49-F238E27FC236}">
                <a16:creationId xmlns:a16="http://schemas.microsoft.com/office/drawing/2014/main" id="{48DA6DBB-1077-5202-1791-B9E9BB1A20BD}"/>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9D565B4E-7F77-9B0F-684C-F00DEB79F279}"/>
              </a:ext>
            </a:extLst>
          </p:cNvPr>
          <p:cNvSpPr>
            <a:spLocks noGrp="1"/>
          </p:cNvSpPr>
          <p:nvPr>
            <p:ph type="sldNum" sz="quarter" idx="12"/>
          </p:nvPr>
        </p:nvSpPr>
        <p:spPr/>
        <p:txBody>
          <a:bodyPr/>
          <a:lstStyle/>
          <a:p>
            <a:fld id="{AC23E3DA-5213-4C2B-8B90-CEEEA0D059C8}" type="slidenum">
              <a:rPr lang="tr-TR" smtClean="0"/>
              <a:t>‹#›</a:t>
            </a:fld>
            <a:endParaRPr lang="tr-TR"/>
          </a:p>
        </p:txBody>
      </p:sp>
    </p:spTree>
    <p:extLst>
      <p:ext uri="{BB962C8B-B14F-4D97-AF65-F5344CB8AC3E}">
        <p14:creationId xmlns:p14="http://schemas.microsoft.com/office/powerpoint/2010/main" val="6303918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07BEC16-A9D0-6FC2-6B6E-D106A47190B8}"/>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84632595-BE13-647A-EA75-E3C32F824EF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380A803F-7BC7-610F-0DDF-F4FBB2F752B4}"/>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F8300907-A35E-C828-51FA-FD4A98F05DF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2C3F7517-525F-4A39-E348-0B3B4F2CC67E}"/>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8709798D-4CCB-EDBA-13D2-2A3DEA0B0B90}"/>
              </a:ext>
            </a:extLst>
          </p:cNvPr>
          <p:cNvSpPr>
            <a:spLocks noGrp="1"/>
          </p:cNvSpPr>
          <p:nvPr>
            <p:ph type="dt" sz="half" idx="10"/>
          </p:nvPr>
        </p:nvSpPr>
        <p:spPr/>
        <p:txBody>
          <a:bodyPr/>
          <a:lstStyle/>
          <a:p>
            <a:fld id="{6CB6092E-936B-44A2-B11A-2664BF86CE09}" type="datetimeFigureOut">
              <a:rPr lang="tr-TR" smtClean="0"/>
              <a:t>14.06.2024</a:t>
            </a:fld>
            <a:endParaRPr lang="tr-TR"/>
          </a:p>
        </p:txBody>
      </p:sp>
      <p:sp>
        <p:nvSpPr>
          <p:cNvPr id="8" name="Alt Bilgi Yer Tutucusu 7">
            <a:extLst>
              <a:ext uri="{FF2B5EF4-FFF2-40B4-BE49-F238E27FC236}">
                <a16:creationId xmlns:a16="http://schemas.microsoft.com/office/drawing/2014/main" id="{35B35BC7-A8E9-D4C7-BF36-7C103EC677A3}"/>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9B1AF1CC-8F90-D446-DF9D-CCAC0EDDC135}"/>
              </a:ext>
            </a:extLst>
          </p:cNvPr>
          <p:cNvSpPr>
            <a:spLocks noGrp="1"/>
          </p:cNvSpPr>
          <p:nvPr>
            <p:ph type="sldNum" sz="quarter" idx="12"/>
          </p:nvPr>
        </p:nvSpPr>
        <p:spPr/>
        <p:txBody>
          <a:bodyPr/>
          <a:lstStyle/>
          <a:p>
            <a:fld id="{AC23E3DA-5213-4C2B-8B90-CEEEA0D059C8}" type="slidenum">
              <a:rPr lang="tr-TR" smtClean="0"/>
              <a:t>‹#›</a:t>
            </a:fld>
            <a:endParaRPr lang="tr-TR"/>
          </a:p>
        </p:txBody>
      </p:sp>
    </p:spTree>
    <p:extLst>
      <p:ext uri="{BB962C8B-B14F-4D97-AF65-F5344CB8AC3E}">
        <p14:creationId xmlns:p14="http://schemas.microsoft.com/office/powerpoint/2010/main" val="607453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73231FD-AD33-61E2-C53B-3EDD6F0A04AB}"/>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975FF9F6-5AEB-4352-C24A-91B7A6257FB1}"/>
              </a:ext>
            </a:extLst>
          </p:cNvPr>
          <p:cNvSpPr>
            <a:spLocks noGrp="1"/>
          </p:cNvSpPr>
          <p:nvPr>
            <p:ph type="dt" sz="half" idx="10"/>
          </p:nvPr>
        </p:nvSpPr>
        <p:spPr/>
        <p:txBody>
          <a:bodyPr/>
          <a:lstStyle/>
          <a:p>
            <a:fld id="{6CB6092E-936B-44A2-B11A-2664BF86CE09}" type="datetimeFigureOut">
              <a:rPr lang="tr-TR" smtClean="0"/>
              <a:t>14.06.2024</a:t>
            </a:fld>
            <a:endParaRPr lang="tr-TR"/>
          </a:p>
        </p:txBody>
      </p:sp>
      <p:sp>
        <p:nvSpPr>
          <p:cNvPr id="4" name="Alt Bilgi Yer Tutucusu 3">
            <a:extLst>
              <a:ext uri="{FF2B5EF4-FFF2-40B4-BE49-F238E27FC236}">
                <a16:creationId xmlns:a16="http://schemas.microsoft.com/office/drawing/2014/main" id="{E1C70F33-6E28-BAA3-6D4A-2270C724B53C}"/>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210EF223-E7C6-CBC0-82C4-D3D88CDB5818}"/>
              </a:ext>
            </a:extLst>
          </p:cNvPr>
          <p:cNvSpPr>
            <a:spLocks noGrp="1"/>
          </p:cNvSpPr>
          <p:nvPr>
            <p:ph type="sldNum" sz="quarter" idx="12"/>
          </p:nvPr>
        </p:nvSpPr>
        <p:spPr/>
        <p:txBody>
          <a:bodyPr/>
          <a:lstStyle/>
          <a:p>
            <a:fld id="{AC23E3DA-5213-4C2B-8B90-CEEEA0D059C8}" type="slidenum">
              <a:rPr lang="tr-TR" smtClean="0"/>
              <a:t>‹#›</a:t>
            </a:fld>
            <a:endParaRPr lang="tr-TR"/>
          </a:p>
        </p:txBody>
      </p:sp>
    </p:spTree>
    <p:extLst>
      <p:ext uri="{BB962C8B-B14F-4D97-AF65-F5344CB8AC3E}">
        <p14:creationId xmlns:p14="http://schemas.microsoft.com/office/powerpoint/2010/main" val="28973158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848F289E-BA58-7052-B56C-1D7220A1E20B}"/>
              </a:ext>
            </a:extLst>
          </p:cNvPr>
          <p:cNvSpPr>
            <a:spLocks noGrp="1"/>
          </p:cNvSpPr>
          <p:nvPr>
            <p:ph type="dt" sz="half" idx="10"/>
          </p:nvPr>
        </p:nvSpPr>
        <p:spPr/>
        <p:txBody>
          <a:bodyPr/>
          <a:lstStyle/>
          <a:p>
            <a:fld id="{6CB6092E-936B-44A2-B11A-2664BF86CE09}" type="datetimeFigureOut">
              <a:rPr lang="tr-TR" smtClean="0"/>
              <a:t>14.06.2024</a:t>
            </a:fld>
            <a:endParaRPr lang="tr-TR"/>
          </a:p>
        </p:txBody>
      </p:sp>
      <p:sp>
        <p:nvSpPr>
          <p:cNvPr id="3" name="Alt Bilgi Yer Tutucusu 2">
            <a:extLst>
              <a:ext uri="{FF2B5EF4-FFF2-40B4-BE49-F238E27FC236}">
                <a16:creationId xmlns:a16="http://schemas.microsoft.com/office/drawing/2014/main" id="{C6451846-8D5B-3413-48A4-3EA7AD5CF632}"/>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FCD1EC59-B07B-67AC-9EA8-6FCA5528656D}"/>
              </a:ext>
            </a:extLst>
          </p:cNvPr>
          <p:cNvSpPr>
            <a:spLocks noGrp="1"/>
          </p:cNvSpPr>
          <p:nvPr>
            <p:ph type="sldNum" sz="quarter" idx="12"/>
          </p:nvPr>
        </p:nvSpPr>
        <p:spPr/>
        <p:txBody>
          <a:bodyPr/>
          <a:lstStyle/>
          <a:p>
            <a:fld id="{AC23E3DA-5213-4C2B-8B90-CEEEA0D059C8}" type="slidenum">
              <a:rPr lang="tr-TR" smtClean="0"/>
              <a:t>‹#›</a:t>
            </a:fld>
            <a:endParaRPr lang="tr-TR"/>
          </a:p>
        </p:txBody>
      </p:sp>
    </p:spTree>
    <p:extLst>
      <p:ext uri="{BB962C8B-B14F-4D97-AF65-F5344CB8AC3E}">
        <p14:creationId xmlns:p14="http://schemas.microsoft.com/office/powerpoint/2010/main" val="26844098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A8AD601-FC2E-538E-A106-180213E23215}"/>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72BF2549-96FD-FB69-9D65-03E759F03DB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523DCE05-CA27-0B1D-07F0-275E2EE3FD1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B249ABD5-98C0-E6C8-5BFA-9AE33CCAB282}"/>
              </a:ext>
            </a:extLst>
          </p:cNvPr>
          <p:cNvSpPr>
            <a:spLocks noGrp="1"/>
          </p:cNvSpPr>
          <p:nvPr>
            <p:ph type="dt" sz="half" idx="10"/>
          </p:nvPr>
        </p:nvSpPr>
        <p:spPr/>
        <p:txBody>
          <a:bodyPr/>
          <a:lstStyle/>
          <a:p>
            <a:fld id="{6CB6092E-936B-44A2-B11A-2664BF86CE09}" type="datetimeFigureOut">
              <a:rPr lang="tr-TR" smtClean="0"/>
              <a:t>14.06.2024</a:t>
            </a:fld>
            <a:endParaRPr lang="tr-TR"/>
          </a:p>
        </p:txBody>
      </p:sp>
      <p:sp>
        <p:nvSpPr>
          <p:cNvPr id="6" name="Alt Bilgi Yer Tutucusu 5">
            <a:extLst>
              <a:ext uri="{FF2B5EF4-FFF2-40B4-BE49-F238E27FC236}">
                <a16:creationId xmlns:a16="http://schemas.microsoft.com/office/drawing/2014/main" id="{C2016335-87AD-64CE-3978-E16813C6B73E}"/>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B358DF0B-E533-B295-D9AD-2A759013D3E2}"/>
              </a:ext>
            </a:extLst>
          </p:cNvPr>
          <p:cNvSpPr>
            <a:spLocks noGrp="1"/>
          </p:cNvSpPr>
          <p:nvPr>
            <p:ph type="sldNum" sz="quarter" idx="12"/>
          </p:nvPr>
        </p:nvSpPr>
        <p:spPr/>
        <p:txBody>
          <a:bodyPr/>
          <a:lstStyle/>
          <a:p>
            <a:fld id="{AC23E3DA-5213-4C2B-8B90-CEEEA0D059C8}" type="slidenum">
              <a:rPr lang="tr-TR" smtClean="0"/>
              <a:t>‹#›</a:t>
            </a:fld>
            <a:endParaRPr lang="tr-TR"/>
          </a:p>
        </p:txBody>
      </p:sp>
    </p:spTree>
    <p:extLst>
      <p:ext uri="{BB962C8B-B14F-4D97-AF65-F5344CB8AC3E}">
        <p14:creationId xmlns:p14="http://schemas.microsoft.com/office/powerpoint/2010/main" val="2227647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85D9A4E-F97C-5B8B-57A0-915F630FFA27}"/>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A5A9D17A-D63E-EDD3-95D7-77A93DF6DF1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D5D7090C-BE72-2C96-C036-D2A966C74C3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A47BE454-D896-DAC0-765E-19F622271085}"/>
              </a:ext>
            </a:extLst>
          </p:cNvPr>
          <p:cNvSpPr>
            <a:spLocks noGrp="1"/>
          </p:cNvSpPr>
          <p:nvPr>
            <p:ph type="dt" sz="half" idx="10"/>
          </p:nvPr>
        </p:nvSpPr>
        <p:spPr/>
        <p:txBody>
          <a:bodyPr/>
          <a:lstStyle/>
          <a:p>
            <a:fld id="{6CB6092E-936B-44A2-B11A-2664BF86CE09}" type="datetimeFigureOut">
              <a:rPr lang="tr-TR" smtClean="0"/>
              <a:t>14.06.2024</a:t>
            </a:fld>
            <a:endParaRPr lang="tr-TR"/>
          </a:p>
        </p:txBody>
      </p:sp>
      <p:sp>
        <p:nvSpPr>
          <p:cNvPr id="6" name="Alt Bilgi Yer Tutucusu 5">
            <a:extLst>
              <a:ext uri="{FF2B5EF4-FFF2-40B4-BE49-F238E27FC236}">
                <a16:creationId xmlns:a16="http://schemas.microsoft.com/office/drawing/2014/main" id="{E501CFE7-8A0D-B4F0-70EF-B778B7A995D2}"/>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8580B3E4-F056-5400-7924-5F601A17981F}"/>
              </a:ext>
            </a:extLst>
          </p:cNvPr>
          <p:cNvSpPr>
            <a:spLocks noGrp="1"/>
          </p:cNvSpPr>
          <p:nvPr>
            <p:ph type="sldNum" sz="quarter" idx="12"/>
          </p:nvPr>
        </p:nvSpPr>
        <p:spPr/>
        <p:txBody>
          <a:bodyPr/>
          <a:lstStyle/>
          <a:p>
            <a:fld id="{AC23E3DA-5213-4C2B-8B90-CEEEA0D059C8}" type="slidenum">
              <a:rPr lang="tr-TR" smtClean="0"/>
              <a:t>‹#›</a:t>
            </a:fld>
            <a:endParaRPr lang="tr-TR"/>
          </a:p>
        </p:txBody>
      </p:sp>
    </p:spTree>
    <p:extLst>
      <p:ext uri="{BB962C8B-B14F-4D97-AF65-F5344CB8AC3E}">
        <p14:creationId xmlns:p14="http://schemas.microsoft.com/office/powerpoint/2010/main" val="29234382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34A694E7-F7C3-6F63-B407-F7A28A64461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68BD230A-82F4-F7E3-D7C4-30B0F6BE262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14520EE2-8C03-0F72-44AB-607BBBF9AD0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B6092E-936B-44A2-B11A-2664BF86CE09}" type="datetimeFigureOut">
              <a:rPr lang="tr-TR" smtClean="0"/>
              <a:t>14.06.2024</a:t>
            </a:fld>
            <a:endParaRPr lang="tr-TR"/>
          </a:p>
        </p:txBody>
      </p:sp>
      <p:sp>
        <p:nvSpPr>
          <p:cNvPr id="5" name="Alt Bilgi Yer Tutucusu 4">
            <a:extLst>
              <a:ext uri="{FF2B5EF4-FFF2-40B4-BE49-F238E27FC236}">
                <a16:creationId xmlns:a16="http://schemas.microsoft.com/office/drawing/2014/main" id="{65602365-DCFB-9D09-8086-678EBE04D5A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E4C5F4BD-7DA4-8AD9-809D-9304E1E9FFB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23E3DA-5213-4C2B-8B90-CEEEA0D059C8}" type="slidenum">
              <a:rPr lang="tr-TR" smtClean="0"/>
              <a:t>‹#›</a:t>
            </a:fld>
            <a:endParaRPr lang="tr-TR"/>
          </a:p>
        </p:txBody>
      </p:sp>
    </p:spTree>
    <p:extLst>
      <p:ext uri="{BB962C8B-B14F-4D97-AF65-F5344CB8AC3E}">
        <p14:creationId xmlns:p14="http://schemas.microsoft.com/office/powerpoint/2010/main" val="14114410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AEE973C-32F2-1381-5B45-F5F887E847E0}"/>
              </a:ext>
            </a:extLst>
          </p:cNvPr>
          <p:cNvSpPr>
            <a:spLocks noGrp="1"/>
          </p:cNvSpPr>
          <p:nvPr>
            <p:ph type="ctrTitle"/>
          </p:nvPr>
        </p:nvSpPr>
        <p:spPr/>
        <p:txBody>
          <a:bodyPr/>
          <a:lstStyle/>
          <a:p>
            <a:endParaRPr lang="tr-TR" dirty="0"/>
          </a:p>
        </p:txBody>
      </p:sp>
      <p:sp>
        <p:nvSpPr>
          <p:cNvPr id="3" name="Alt Başlık 2">
            <a:extLst>
              <a:ext uri="{FF2B5EF4-FFF2-40B4-BE49-F238E27FC236}">
                <a16:creationId xmlns:a16="http://schemas.microsoft.com/office/drawing/2014/main" id="{784C783E-23F8-AB58-F77B-D33E561E648C}"/>
              </a:ext>
            </a:extLst>
          </p:cNvPr>
          <p:cNvSpPr>
            <a:spLocks noGrp="1"/>
          </p:cNvSpPr>
          <p:nvPr>
            <p:ph type="subTitle" idx="1"/>
          </p:nvPr>
        </p:nvSpPr>
        <p:spPr>
          <a:xfrm>
            <a:off x="1524000" y="4706910"/>
            <a:ext cx="9144000" cy="550889"/>
          </a:xfrm>
        </p:spPr>
        <p:txBody>
          <a:bodyPr/>
          <a:lstStyle/>
          <a:p>
            <a:r>
              <a:rPr lang="tr-TR" dirty="0"/>
              <a:t>Araş. Gör. Dr. Ayşe Nur SALMAN</a:t>
            </a:r>
          </a:p>
        </p:txBody>
      </p:sp>
      <p:pic>
        <p:nvPicPr>
          <p:cNvPr id="4" name="Resim 3">
            <a:extLst>
              <a:ext uri="{FF2B5EF4-FFF2-40B4-BE49-F238E27FC236}">
                <a16:creationId xmlns:a16="http://schemas.microsoft.com/office/drawing/2014/main" id="{77C2C02E-4F29-2D37-59BA-B4D239630B6A}"/>
              </a:ext>
            </a:extLst>
          </p:cNvPr>
          <p:cNvPicPr>
            <a:picLocks noChangeAspect="1"/>
          </p:cNvPicPr>
          <p:nvPr/>
        </p:nvPicPr>
        <p:blipFill>
          <a:blip r:embed="rId2"/>
          <a:stretch>
            <a:fillRect/>
          </a:stretch>
        </p:blipFill>
        <p:spPr>
          <a:xfrm>
            <a:off x="1042280" y="962898"/>
            <a:ext cx="10107439" cy="3467021"/>
          </a:xfrm>
          <a:prstGeom prst="rect">
            <a:avLst/>
          </a:prstGeom>
        </p:spPr>
      </p:pic>
    </p:spTree>
    <p:extLst>
      <p:ext uri="{BB962C8B-B14F-4D97-AF65-F5344CB8AC3E}">
        <p14:creationId xmlns:p14="http://schemas.microsoft.com/office/powerpoint/2010/main" val="38467611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0B73C9B-9B3C-D33E-5198-EE4E835304E9}"/>
              </a:ext>
            </a:extLst>
          </p:cNvPr>
          <p:cNvSpPr>
            <a:spLocks noGrp="1"/>
          </p:cNvSpPr>
          <p:nvPr>
            <p:ph type="title"/>
          </p:nvPr>
        </p:nvSpPr>
        <p:spPr/>
        <p:txBody>
          <a:bodyPr/>
          <a:lstStyle/>
          <a:p>
            <a:endParaRPr lang="tr-TR" dirty="0"/>
          </a:p>
        </p:txBody>
      </p:sp>
      <p:sp>
        <p:nvSpPr>
          <p:cNvPr id="3" name="İçerik Yer Tutucusu 2">
            <a:extLst>
              <a:ext uri="{FF2B5EF4-FFF2-40B4-BE49-F238E27FC236}">
                <a16:creationId xmlns:a16="http://schemas.microsoft.com/office/drawing/2014/main" id="{543C2BB6-7EA1-5E98-097D-DDBB687AF212}"/>
              </a:ext>
            </a:extLst>
          </p:cNvPr>
          <p:cNvSpPr>
            <a:spLocks noGrp="1"/>
          </p:cNvSpPr>
          <p:nvPr>
            <p:ph idx="1"/>
          </p:nvPr>
        </p:nvSpPr>
        <p:spPr/>
        <p:txBody>
          <a:bodyPr/>
          <a:lstStyle/>
          <a:p>
            <a:pPr marL="0" indent="0">
              <a:buNone/>
            </a:pPr>
            <a:r>
              <a:rPr lang="tr-TR" dirty="0">
                <a:solidFill>
                  <a:srgbClr val="212121"/>
                </a:solidFill>
                <a:latin typeface="Cambria" panose="02040503050406030204" pitchFamily="18" charset="0"/>
              </a:rPr>
              <a:t>     </a:t>
            </a:r>
            <a:r>
              <a:rPr lang="tr-TR" b="0" i="0" dirty="0">
                <a:solidFill>
                  <a:srgbClr val="212121"/>
                </a:solidFill>
                <a:effectLst/>
                <a:latin typeface="Cambria" panose="02040503050406030204" pitchFamily="18" charset="0"/>
              </a:rPr>
              <a:t>Başlangıçta soğuk suya girme konusunda çok gergin ve endişeliydi, ancak bunu yapmaktan büyük gurur duydu ve bu deneyimden keyif aldı. Yüzerken kendini güvende hissetmesi için antrenör eşliğinde uzman desteği sağlanan genç, daha sonra bir arkadaşını da bu sporla tanıştırdı. Başlangıçta hissettiği kaygı ortadan kalktı ve artık aktif olarak açık havada yüzme fırsatlarını arıyor. Açık suda yüzme tesisleri açık olmadığı için kışın yüzmede zorluk çekiyor ancak bir yıldır hâlâ yüzüyor, ilaçsız ve semptomsuz.</a:t>
            </a:r>
            <a:endParaRPr lang="tr-TR" dirty="0"/>
          </a:p>
        </p:txBody>
      </p:sp>
    </p:spTree>
    <p:extLst>
      <p:ext uri="{BB962C8B-B14F-4D97-AF65-F5344CB8AC3E}">
        <p14:creationId xmlns:p14="http://schemas.microsoft.com/office/powerpoint/2010/main" val="10577089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E11D437-259A-0441-2C63-209D1936A8EE}"/>
              </a:ext>
            </a:extLst>
          </p:cNvPr>
          <p:cNvSpPr>
            <a:spLocks noGrp="1"/>
          </p:cNvSpPr>
          <p:nvPr>
            <p:ph type="title"/>
          </p:nvPr>
        </p:nvSpPr>
        <p:spPr/>
        <p:txBody>
          <a:bodyPr/>
          <a:lstStyle/>
          <a:p>
            <a:r>
              <a:rPr lang="tr-TR" dirty="0"/>
              <a:t>Hastanın Bakış Açısı</a:t>
            </a:r>
          </a:p>
        </p:txBody>
      </p:sp>
      <p:sp>
        <p:nvSpPr>
          <p:cNvPr id="3" name="İçerik Yer Tutucusu 2">
            <a:extLst>
              <a:ext uri="{FF2B5EF4-FFF2-40B4-BE49-F238E27FC236}">
                <a16:creationId xmlns:a16="http://schemas.microsoft.com/office/drawing/2014/main" id="{09FBDD36-6EA1-A2BD-5E0A-B32181F2A8DF}"/>
              </a:ext>
            </a:extLst>
          </p:cNvPr>
          <p:cNvSpPr>
            <a:spLocks noGrp="1"/>
          </p:cNvSpPr>
          <p:nvPr>
            <p:ph idx="1"/>
          </p:nvPr>
        </p:nvSpPr>
        <p:spPr>
          <a:xfrm>
            <a:off x="529652" y="1900575"/>
            <a:ext cx="10824148" cy="4351338"/>
          </a:xfrm>
        </p:spPr>
        <p:txBody>
          <a:bodyPr/>
          <a:lstStyle/>
          <a:p>
            <a:pPr marL="0" indent="0" algn="l">
              <a:spcBef>
                <a:spcPts val="2000"/>
              </a:spcBef>
              <a:buNone/>
            </a:pPr>
            <a:r>
              <a:rPr lang="tr-TR" b="0" i="0" dirty="0">
                <a:solidFill>
                  <a:srgbClr val="212121"/>
                </a:solidFill>
                <a:effectLst/>
                <a:latin typeface="Cambria" panose="02040503050406030204" pitchFamily="18" charset="0"/>
              </a:rPr>
              <a:t>     "Depresyon ve kaygıyla gerçekten mücadele ettim ve her şeyi denedim, BDT, konuşma, birkaç farklı ilaç ve hiçbiri işe yaramadı ya da kendimi uyuşmuş ve kimyasal bir sis içinde hissediyorum. Başlangıçta soğuğun tadını pek sevmesem de etkisi sanki omuzlarımdan bir yük kalkmış gibiydi. Açık suda yüzmek işime yarıyor, beni temiz havaya çıkarıyor ve moralimi yükseltiyor. Hâlâ ara sıra moralim bozuluyor ama bu daha önce içinde bulunduğum durumdan çok, hayatın önüme çıkardığı şeylerin bir parçası."</a:t>
            </a:r>
          </a:p>
          <a:p>
            <a:endParaRPr lang="tr-TR" dirty="0"/>
          </a:p>
        </p:txBody>
      </p:sp>
    </p:spTree>
    <p:extLst>
      <p:ext uri="{BB962C8B-B14F-4D97-AF65-F5344CB8AC3E}">
        <p14:creationId xmlns:p14="http://schemas.microsoft.com/office/powerpoint/2010/main" val="31105095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03985C9-D0C5-03CE-62E7-8D8429C27071}"/>
              </a:ext>
            </a:extLst>
          </p:cNvPr>
          <p:cNvSpPr>
            <a:spLocks noGrp="1"/>
          </p:cNvSpPr>
          <p:nvPr>
            <p:ph type="title"/>
          </p:nvPr>
        </p:nvSpPr>
        <p:spPr>
          <a:xfrm>
            <a:off x="838200" y="506451"/>
            <a:ext cx="10515600" cy="1325563"/>
          </a:xfrm>
        </p:spPr>
        <p:txBody>
          <a:bodyPr/>
          <a:lstStyle/>
          <a:p>
            <a:r>
              <a:rPr lang="tr-TR" dirty="0"/>
              <a:t>Açık Suda Yüzme </a:t>
            </a:r>
          </a:p>
        </p:txBody>
      </p:sp>
      <p:sp>
        <p:nvSpPr>
          <p:cNvPr id="3" name="İçerik Yer Tutucusu 2">
            <a:extLst>
              <a:ext uri="{FF2B5EF4-FFF2-40B4-BE49-F238E27FC236}">
                <a16:creationId xmlns:a16="http://schemas.microsoft.com/office/drawing/2014/main" id="{409D5CFC-A919-3D69-18B9-09EB8CF3CD70}"/>
              </a:ext>
            </a:extLst>
          </p:cNvPr>
          <p:cNvSpPr>
            <a:spLocks noGrp="1"/>
          </p:cNvSpPr>
          <p:nvPr>
            <p:ph idx="1"/>
          </p:nvPr>
        </p:nvSpPr>
        <p:spPr>
          <a:xfrm>
            <a:off x="838200" y="1169233"/>
            <a:ext cx="10515600" cy="5366478"/>
          </a:xfrm>
        </p:spPr>
        <p:txBody>
          <a:bodyPr>
            <a:normAutofit/>
          </a:bodyPr>
          <a:lstStyle/>
          <a:p>
            <a:pPr>
              <a:spcBef>
                <a:spcPts val="2000"/>
              </a:spcBef>
            </a:pPr>
            <a:endParaRPr lang="tr-TR" b="0" i="0" dirty="0">
              <a:solidFill>
                <a:srgbClr val="212121"/>
              </a:solidFill>
              <a:effectLst/>
              <a:latin typeface="Cambria" panose="02040503050406030204" pitchFamily="18" charset="0"/>
            </a:endParaRPr>
          </a:p>
          <a:p>
            <a:pPr>
              <a:spcBef>
                <a:spcPts val="2000"/>
              </a:spcBef>
            </a:pPr>
            <a:endParaRPr lang="tr-TR" dirty="0">
              <a:solidFill>
                <a:srgbClr val="212121"/>
              </a:solidFill>
              <a:latin typeface="Cambria" panose="02040503050406030204" pitchFamily="18" charset="0"/>
            </a:endParaRPr>
          </a:p>
          <a:p>
            <a:pPr>
              <a:spcBef>
                <a:spcPts val="2000"/>
              </a:spcBef>
            </a:pPr>
            <a:r>
              <a:rPr lang="tr-TR" b="0" i="0" dirty="0">
                <a:solidFill>
                  <a:srgbClr val="212121"/>
                </a:solidFill>
                <a:effectLst/>
                <a:latin typeface="Cambria" panose="02040503050406030204" pitchFamily="18" charset="0"/>
              </a:rPr>
              <a:t>Klinisyenin sürekli desteği gereklidir (ilaç tedavisine göre daha fazla zaman gerektirir, dolayısıyla genel pratisyenlik kapsamında sunulması zor olacaktır). Topluluk açık deniz yüzme gruplarıyla bağlantıları olan kurtarma kolejlerine daha fazla katkıda bulunabilir.</a:t>
            </a:r>
          </a:p>
          <a:p>
            <a:pPr algn="l">
              <a:spcBef>
                <a:spcPts val="2000"/>
              </a:spcBef>
              <a:buFont typeface="Arial" panose="020B0604020202020204" pitchFamily="34" charset="0"/>
              <a:buChar char="•"/>
            </a:pPr>
            <a:r>
              <a:rPr lang="tr-TR" b="0" i="0" dirty="0">
                <a:solidFill>
                  <a:srgbClr val="212121"/>
                </a:solidFill>
                <a:effectLst/>
                <a:latin typeface="Cambria" panose="02040503050406030204" pitchFamily="18" charset="0"/>
              </a:rPr>
              <a:t>Adayların suya güvenmeleri ve suyun içinde ve çevresinde güvenli bir şekilde bulunmalarına destek verilmesi önemlidir.</a:t>
            </a:r>
          </a:p>
          <a:p>
            <a:endParaRPr lang="tr-TR" dirty="0"/>
          </a:p>
        </p:txBody>
      </p:sp>
    </p:spTree>
    <p:extLst>
      <p:ext uri="{BB962C8B-B14F-4D97-AF65-F5344CB8AC3E}">
        <p14:creationId xmlns:p14="http://schemas.microsoft.com/office/powerpoint/2010/main" val="37506260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ED775E5-F899-5D06-871C-8292B1404C7B}"/>
              </a:ext>
            </a:extLst>
          </p:cNvPr>
          <p:cNvSpPr>
            <a:spLocks noGrp="1"/>
          </p:cNvSpPr>
          <p:nvPr>
            <p:ph type="title"/>
          </p:nvPr>
        </p:nvSpPr>
        <p:spPr/>
        <p:txBody>
          <a:bodyPr/>
          <a:lstStyle/>
          <a:p>
            <a:r>
              <a:rPr lang="tr-TR" dirty="0"/>
              <a:t>Açık Suda Yüzme </a:t>
            </a:r>
          </a:p>
        </p:txBody>
      </p:sp>
      <p:sp>
        <p:nvSpPr>
          <p:cNvPr id="3" name="İçerik Yer Tutucusu 2">
            <a:extLst>
              <a:ext uri="{FF2B5EF4-FFF2-40B4-BE49-F238E27FC236}">
                <a16:creationId xmlns:a16="http://schemas.microsoft.com/office/drawing/2014/main" id="{E5EFD756-EE9D-4A7A-5770-7526A0C0D1A8}"/>
              </a:ext>
            </a:extLst>
          </p:cNvPr>
          <p:cNvSpPr>
            <a:spLocks noGrp="1"/>
          </p:cNvSpPr>
          <p:nvPr>
            <p:ph idx="1"/>
          </p:nvPr>
        </p:nvSpPr>
        <p:spPr/>
        <p:txBody>
          <a:bodyPr/>
          <a:lstStyle/>
          <a:p>
            <a:pPr algn="l">
              <a:spcBef>
                <a:spcPts val="2000"/>
              </a:spcBef>
              <a:buFont typeface="Arial" panose="020B0604020202020204" pitchFamily="34" charset="0"/>
              <a:buChar char="•"/>
            </a:pPr>
            <a:r>
              <a:rPr lang="tr-TR" b="0" i="0" dirty="0">
                <a:solidFill>
                  <a:srgbClr val="212121"/>
                </a:solidFill>
                <a:effectLst/>
                <a:latin typeface="Cambria" panose="02040503050406030204" pitchFamily="18" charset="0"/>
              </a:rPr>
              <a:t>Tüm yıl boyunca yüzmeye yönelik tesislerin tamamı mevcut olmadığından etkiler mevsimsel olabilir.</a:t>
            </a:r>
          </a:p>
          <a:p>
            <a:pPr algn="l">
              <a:spcBef>
                <a:spcPts val="2000"/>
              </a:spcBef>
              <a:buFont typeface="Arial" panose="020B0604020202020204" pitchFamily="34" charset="0"/>
              <a:buChar char="•"/>
            </a:pPr>
            <a:r>
              <a:rPr lang="tr-TR" b="0" i="0" dirty="0">
                <a:solidFill>
                  <a:srgbClr val="212121"/>
                </a:solidFill>
                <a:effectLst/>
                <a:latin typeface="Cambria" panose="02040503050406030204" pitchFamily="18" charset="0"/>
              </a:rPr>
              <a:t>Etkiyi destekleyen mekanizmalar hakkında daha fazla araştırma yapılması gerekmektedir.</a:t>
            </a:r>
          </a:p>
          <a:p>
            <a:pPr algn="l">
              <a:spcBef>
                <a:spcPts val="2000"/>
              </a:spcBef>
              <a:buFont typeface="Arial" panose="020B0604020202020204" pitchFamily="34" charset="0"/>
              <a:buChar char="•"/>
            </a:pPr>
            <a:r>
              <a:rPr lang="tr-TR" b="0" i="0" dirty="0">
                <a:solidFill>
                  <a:srgbClr val="212121"/>
                </a:solidFill>
                <a:effectLst/>
                <a:latin typeface="Cambria" panose="02040503050406030204" pitchFamily="18" charset="0"/>
              </a:rPr>
              <a:t>Etkinliğin açık suda yüzmesi gerekmeyebilir; ancak teşvik edici, zorlayıcı, muhtemelen açık havada ve sosyal bir grup içinde gerçekleşen bir aktivite olmalıdır.</a:t>
            </a:r>
          </a:p>
          <a:p>
            <a:endParaRPr lang="tr-TR" dirty="0"/>
          </a:p>
        </p:txBody>
      </p:sp>
    </p:spTree>
    <p:extLst>
      <p:ext uri="{BB962C8B-B14F-4D97-AF65-F5344CB8AC3E}">
        <p14:creationId xmlns:p14="http://schemas.microsoft.com/office/powerpoint/2010/main" val="7788163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7083AEE-AEC1-2E95-8D07-6CB2F8748661}"/>
              </a:ext>
            </a:extLst>
          </p:cNvPr>
          <p:cNvSpPr>
            <a:spLocks noGrp="1"/>
          </p:cNvSpPr>
          <p:nvPr>
            <p:ph type="title"/>
          </p:nvPr>
        </p:nvSpPr>
        <p:spPr/>
        <p:txBody>
          <a:bodyPr/>
          <a:lstStyle/>
          <a:p>
            <a:r>
              <a:rPr lang="tr-TR" dirty="0"/>
              <a:t>TARTIŞMA</a:t>
            </a:r>
          </a:p>
        </p:txBody>
      </p:sp>
      <p:sp>
        <p:nvSpPr>
          <p:cNvPr id="3" name="İçerik Yer Tutucusu 2">
            <a:extLst>
              <a:ext uri="{FF2B5EF4-FFF2-40B4-BE49-F238E27FC236}">
                <a16:creationId xmlns:a16="http://schemas.microsoft.com/office/drawing/2014/main" id="{C306CEBA-FBD0-F65A-2B9E-7D22813E1739}"/>
              </a:ext>
            </a:extLst>
          </p:cNvPr>
          <p:cNvSpPr>
            <a:spLocks noGrp="1"/>
          </p:cNvSpPr>
          <p:nvPr>
            <p:ph idx="1"/>
          </p:nvPr>
        </p:nvSpPr>
        <p:spPr/>
        <p:txBody>
          <a:bodyPr>
            <a:normAutofit/>
          </a:bodyPr>
          <a:lstStyle/>
          <a:p>
            <a:pPr marL="0" indent="0">
              <a:buNone/>
            </a:pPr>
            <a:endParaRPr lang="tr-TR" b="0" i="0" dirty="0">
              <a:solidFill>
                <a:srgbClr val="212121"/>
              </a:solidFill>
              <a:effectLst/>
              <a:latin typeface="Cambria" panose="02040503050406030204" pitchFamily="18" charset="0"/>
            </a:endParaRPr>
          </a:p>
          <a:p>
            <a:pPr marL="0" indent="0">
              <a:buNone/>
            </a:pPr>
            <a:r>
              <a:rPr lang="tr-TR" b="0" i="0" dirty="0">
                <a:solidFill>
                  <a:srgbClr val="212121"/>
                </a:solidFill>
                <a:effectLst/>
                <a:latin typeface="Cambria" panose="02040503050406030204" pitchFamily="18" charset="0"/>
              </a:rPr>
              <a:t>     MDB için </a:t>
            </a:r>
            <a:r>
              <a:rPr lang="tr-TR" dirty="0">
                <a:solidFill>
                  <a:srgbClr val="212121"/>
                </a:solidFill>
                <a:latin typeface="Cambria" panose="02040503050406030204" pitchFamily="18" charset="0"/>
              </a:rPr>
              <a:t>s</a:t>
            </a:r>
            <a:r>
              <a:rPr lang="tr-TR" b="0" i="0" dirty="0">
                <a:solidFill>
                  <a:srgbClr val="212121"/>
                </a:solidFill>
                <a:effectLst/>
                <a:latin typeface="Cambria" panose="02040503050406030204" pitchFamily="18" charset="0"/>
              </a:rPr>
              <a:t>oğuk suda yüzme ile tedavinin tekrar tekrar denendiği bir vaka ilk kez rapor ediliyor. Açık denizde düzenli yüzme gibi yeni bir aktivitenin benimsenmesi, açıkça birçok yaşam tarzı değişikliğini gerektirir. Ek olarak yüzmenin kendisi de mavi ve yeşil terapisini, egzersizi ve arkadaşlığı içerir; bunların hepsinin ruh hali üzerinde olumlu etkileri olduğu bilinmektedir. </a:t>
            </a:r>
            <a:endParaRPr lang="tr-TR" dirty="0"/>
          </a:p>
        </p:txBody>
      </p:sp>
    </p:spTree>
    <p:extLst>
      <p:ext uri="{BB962C8B-B14F-4D97-AF65-F5344CB8AC3E}">
        <p14:creationId xmlns:p14="http://schemas.microsoft.com/office/powerpoint/2010/main" val="3855240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EB85623-81FD-0968-42FC-5857AFFB10E7}"/>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1360BCCB-069F-32F4-107A-81E83AF67A3E}"/>
              </a:ext>
            </a:extLst>
          </p:cNvPr>
          <p:cNvSpPr>
            <a:spLocks noGrp="1"/>
          </p:cNvSpPr>
          <p:nvPr>
            <p:ph idx="1"/>
          </p:nvPr>
        </p:nvSpPr>
        <p:spPr/>
        <p:txBody>
          <a:bodyPr>
            <a:normAutofit/>
          </a:bodyPr>
          <a:lstStyle/>
          <a:p>
            <a:pPr marL="0" indent="0">
              <a:buNone/>
            </a:pPr>
            <a:r>
              <a:rPr lang="tr-TR" b="0" i="0" dirty="0">
                <a:solidFill>
                  <a:srgbClr val="212121"/>
                </a:solidFill>
                <a:effectLst/>
                <a:latin typeface="Cambria" panose="02040503050406030204" pitchFamily="18" charset="0"/>
              </a:rPr>
              <a:t>     Bu aktivitenin iki spesifik yönünün sağlanan faydayı artırabileceğini varsayıyoruz. </a:t>
            </a:r>
          </a:p>
          <a:p>
            <a:pPr marL="0" indent="0">
              <a:buNone/>
            </a:pPr>
            <a:r>
              <a:rPr lang="tr-TR" b="0" i="0" dirty="0">
                <a:solidFill>
                  <a:srgbClr val="212121"/>
                </a:solidFill>
                <a:effectLst/>
                <a:latin typeface="Cambria" panose="02040503050406030204" pitchFamily="18" charset="0"/>
              </a:rPr>
              <a:t>-Birincisi, soğuk suya dalmaya adaptasyonun fizyolojik şartlanmasıdır. Psikolojik stresi azaltabilecek bir çapraz adaptasyon sürecine dair biyolojik olarak makul kanıtlar vardır. </a:t>
            </a:r>
          </a:p>
          <a:p>
            <a:pPr marL="0" indent="0">
              <a:buNone/>
            </a:pPr>
            <a:r>
              <a:rPr lang="tr-TR" dirty="0">
                <a:solidFill>
                  <a:srgbClr val="212121"/>
                </a:solidFill>
                <a:latin typeface="Cambria" panose="02040503050406030204" pitchFamily="18" charset="0"/>
              </a:rPr>
              <a:t>-</a:t>
            </a:r>
            <a:r>
              <a:rPr lang="tr-TR" b="0" i="0" dirty="0">
                <a:solidFill>
                  <a:srgbClr val="212121"/>
                </a:solidFill>
                <a:effectLst/>
                <a:latin typeface="Cambria" panose="02040503050406030204" pitchFamily="18" charset="0"/>
              </a:rPr>
              <a:t>İkincisi, böyle zorlu bir görevde ustalaşmanın getirdiği güçlenme ve başarı duygusudur. </a:t>
            </a:r>
          </a:p>
          <a:p>
            <a:pPr marL="0" indent="0">
              <a:buNone/>
            </a:pPr>
            <a:r>
              <a:rPr lang="tr-TR" b="0" i="0" dirty="0">
                <a:solidFill>
                  <a:srgbClr val="212121"/>
                </a:solidFill>
                <a:effectLst/>
                <a:latin typeface="Cambria" panose="02040503050406030204" pitchFamily="18" charset="0"/>
              </a:rPr>
              <a:t>     Ancak bu hipotezler ampirik araştırma gerektirir. </a:t>
            </a:r>
            <a:endParaRPr lang="tr-TR" dirty="0"/>
          </a:p>
        </p:txBody>
      </p:sp>
    </p:spTree>
    <p:extLst>
      <p:ext uri="{BB962C8B-B14F-4D97-AF65-F5344CB8AC3E}">
        <p14:creationId xmlns:p14="http://schemas.microsoft.com/office/powerpoint/2010/main" val="21392683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387E367-9E33-4AE1-AC75-D8C050555D6A}"/>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A99F2532-65E2-FE13-9051-6D1710D9E166}"/>
              </a:ext>
            </a:extLst>
          </p:cNvPr>
          <p:cNvSpPr>
            <a:spLocks noGrp="1"/>
          </p:cNvSpPr>
          <p:nvPr>
            <p:ph idx="1"/>
          </p:nvPr>
        </p:nvSpPr>
        <p:spPr/>
        <p:txBody>
          <a:bodyPr/>
          <a:lstStyle/>
          <a:p>
            <a:pPr marL="0" indent="0">
              <a:buNone/>
            </a:pPr>
            <a:r>
              <a:rPr lang="tr-TR" b="0" i="0" dirty="0">
                <a:solidFill>
                  <a:srgbClr val="212121"/>
                </a:solidFill>
                <a:effectLst/>
                <a:latin typeface="Cambria" panose="02040503050406030204" pitchFamily="18" charset="0"/>
              </a:rPr>
              <a:t>     Bu vaka raporunda aşırı kilolu fakat diğer açılardan sağlıklı olan, MDB belirtileri gösteren bir olgu anlatılmaktadır. Küçük çocuğuna daha iyi bir gelecek sağlamak isteyen olgumuz, açık suda yüzmeye yönelik yeni bir program başlattı. Olumlu klinik etkiye ilişkin sınırlı ampirik kanıtların ışığında, bu vaka farkındalığı artırmak ve daha fazla araştırma çabasını teşvik etmenin yanı sıra </a:t>
            </a:r>
            <a:r>
              <a:rPr lang="tr-TR" b="0" i="0" dirty="0" err="1">
                <a:solidFill>
                  <a:srgbClr val="212121"/>
                </a:solidFill>
                <a:effectLst/>
                <a:latin typeface="Cambria" panose="02040503050406030204" pitchFamily="18" charset="0"/>
              </a:rPr>
              <a:t>MDB'lerden</a:t>
            </a:r>
            <a:r>
              <a:rPr lang="tr-TR" b="0" i="0" dirty="0">
                <a:solidFill>
                  <a:srgbClr val="212121"/>
                </a:solidFill>
                <a:effectLst/>
                <a:latin typeface="Cambria" panose="02040503050406030204" pitchFamily="18" charset="0"/>
              </a:rPr>
              <a:t> iyileşmeye yönelik potansiyel ilaç dışı yolları vurgulamak için belgelenmektedir.</a:t>
            </a:r>
            <a:endParaRPr lang="tr-TR" dirty="0"/>
          </a:p>
        </p:txBody>
      </p:sp>
    </p:spTree>
    <p:extLst>
      <p:ext uri="{BB962C8B-B14F-4D97-AF65-F5344CB8AC3E}">
        <p14:creationId xmlns:p14="http://schemas.microsoft.com/office/powerpoint/2010/main" val="2955155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D5F1761-D312-8C92-588F-4B337199315E}"/>
              </a:ext>
            </a:extLst>
          </p:cNvPr>
          <p:cNvSpPr>
            <a:spLocks noGrp="1"/>
          </p:cNvSpPr>
          <p:nvPr>
            <p:ph type="title"/>
          </p:nvPr>
        </p:nvSpPr>
        <p:spPr/>
        <p:txBody>
          <a:bodyPr/>
          <a:lstStyle/>
          <a:p>
            <a:endParaRPr lang="tr-TR" dirty="0"/>
          </a:p>
        </p:txBody>
      </p:sp>
      <p:sp>
        <p:nvSpPr>
          <p:cNvPr id="3" name="İçerik Yer Tutucusu 2">
            <a:extLst>
              <a:ext uri="{FF2B5EF4-FFF2-40B4-BE49-F238E27FC236}">
                <a16:creationId xmlns:a16="http://schemas.microsoft.com/office/drawing/2014/main" id="{5026DE35-5A36-026F-8D86-D836C18E3FFF}"/>
              </a:ext>
            </a:extLst>
          </p:cNvPr>
          <p:cNvSpPr>
            <a:spLocks noGrp="1"/>
          </p:cNvSpPr>
          <p:nvPr>
            <p:ph idx="1"/>
          </p:nvPr>
        </p:nvSpPr>
        <p:spPr/>
        <p:txBody>
          <a:bodyPr>
            <a:normAutofit/>
          </a:bodyPr>
          <a:lstStyle/>
          <a:p>
            <a:pPr marL="0" indent="0">
              <a:buNone/>
            </a:pPr>
            <a:endParaRPr lang="tr-TR" b="0" i="0" dirty="0">
              <a:solidFill>
                <a:srgbClr val="212121"/>
              </a:solidFill>
              <a:effectLst/>
              <a:latin typeface="Cambria" panose="02040503050406030204" pitchFamily="18" charset="0"/>
            </a:endParaRPr>
          </a:p>
          <a:p>
            <a:pPr marL="0" indent="0">
              <a:buNone/>
            </a:pPr>
            <a:endParaRPr lang="tr-TR" b="0" i="0" dirty="0">
              <a:solidFill>
                <a:srgbClr val="212121"/>
              </a:solidFill>
              <a:effectLst/>
              <a:latin typeface="Cambria" panose="02040503050406030204" pitchFamily="18" charset="0"/>
            </a:endParaRPr>
          </a:p>
          <a:p>
            <a:pPr marL="0" indent="0">
              <a:buNone/>
            </a:pPr>
            <a:r>
              <a:rPr lang="tr-TR" b="0" i="0" dirty="0">
                <a:solidFill>
                  <a:srgbClr val="212121"/>
                </a:solidFill>
                <a:effectLst/>
                <a:latin typeface="Cambria" panose="02040503050406030204" pitchFamily="18" charset="0"/>
              </a:rPr>
              <a:t>    Bu tedavi biçiminin uygulanmasının önündeki potansiyel engeller arasında soğuk suya daldırmaya yönelik tıbbi kontrendikasyonlar (örneğin, kardiyovasküler hastalığı olan hastalar) veya </a:t>
            </a:r>
            <a:r>
              <a:rPr lang="tr-TR" b="0" i="0" dirty="0" err="1">
                <a:solidFill>
                  <a:srgbClr val="212121"/>
                </a:solidFill>
                <a:effectLst/>
                <a:latin typeface="Cambria" panose="02040503050406030204" pitchFamily="18" charset="0"/>
              </a:rPr>
              <a:t>Raynaud</a:t>
            </a:r>
            <a:r>
              <a:rPr lang="tr-TR" b="0" i="0" dirty="0">
                <a:solidFill>
                  <a:srgbClr val="212121"/>
                </a:solidFill>
                <a:effectLst/>
                <a:latin typeface="Cambria" panose="02040503050406030204" pitchFamily="18" charset="0"/>
              </a:rPr>
              <a:t> fenomeni ve soğuk su ürtikeri gibi soğuğa maruz kalmanın tetiklediği durumlar yer alır. </a:t>
            </a:r>
            <a:endParaRPr lang="tr-TR" dirty="0"/>
          </a:p>
        </p:txBody>
      </p:sp>
    </p:spTree>
    <p:extLst>
      <p:ext uri="{BB962C8B-B14F-4D97-AF65-F5344CB8AC3E}">
        <p14:creationId xmlns:p14="http://schemas.microsoft.com/office/powerpoint/2010/main" val="7279248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31F0CF2-E7FD-B1D7-520D-DC25635ED410}"/>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D0B50B61-9208-276E-3E53-1239DA0705BB}"/>
              </a:ext>
            </a:extLst>
          </p:cNvPr>
          <p:cNvSpPr>
            <a:spLocks noGrp="1"/>
          </p:cNvSpPr>
          <p:nvPr>
            <p:ph idx="1"/>
          </p:nvPr>
        </p:nvSpPr>
        <p:spPr/>
        <p:txBody>
          <a:bodyPr/>
          <a:lstStyle/>
          <a:p>
            <a:pPr marL="0" indent="0">
              <a:buNone/>
            </a:pPr>
            <a:r>
              <a:rPr lang="tr-TR" dirty="0">
                <a:solidFill>
                  <a:srgbClr val="212121"/>
                </a:solidFill>
                <a:latin typeface="Cambria" panose="02040503050406030204" pitchFamily="18" charset="0"/>
              </a:rPr>
              <a:t>     S</a:t>
            </a:r>
            <a:r>
              <a:rPr lang="tr-TR" b="0" i="0" dirty="0">
                <a:solidFill>
                  <a:srgbClr val="212121"/>
                </a:solidFill>
                <a:effectLst/>
                <a:latin typeface="Cambria" panose="02040503050406030204" pitchFamily="18" charset="0"/>
              </a:rPr>
              <a:t>oğuk suda yüzmenin önündeki diğer engeller arasında, yüzmek için güvenli yerlerin olmaması veya güvenli yerlerin algılanmaması ve yakın, sürekli denetim gerekliliği yer almaktadır. Bunlar, açık suda güvenli bir şekilde yüzmek için gerekli bilgi ve becerileri öğreten yapılandırılmış kursların sağlanmasıyla çözülebilir. </a:t>
            </a:r>
          </a:p>
          <a:p>
            <a:pPr marL="0" indent="0">
              <a:buNone/>
            </a:pPr>
            <a:endParaRPr lang="tr-TR" dirty="0">
              <a:solidFill>
                <a:srgbClr val="212121"/>
              </a:solidFill>
              <a:latin typeface="Cambria" panose="02040503050406030204" pitchFamily="18" charset="0"/>
            </a:endParaRPr>
          </a:p>
          <a:p>
            <a:pPr marL="0" indent="0">
              <a:buNone/>
            </a:pPr>
            <a:r>
              <a:rPr lang="tr-TR" b="0" i="0" dirty="0">
                <a:solidFill>
                  <a:srgbClr val="212121"/>
                </a:solidFill>
                <a:effectLst/>
                <a:latin typeface="Cambria" panose="02040503050406030204" pitchFamily="18" charset="0"/>
              </a:rPr>
              <a:t>     Bu vakada olduğu gibi, hastanın kendi terapisinin kontrolünü ele almasına izin vermelidir.</a:t>
            </a:r>
            <a:endParaRPr lang="tr-TR" dirty="0"/>
          </a:p>
        </p:txBody>
      </p:sp>
    </p:spTree>
    <p:extLst>
      <p:ext uri="{BB962C8B-B14F-4D97-AF65-F5344CB8AC3E}">
        <p14:creationId xmlns:p14="http://schemas.microsoft.com/office/powerpoint/2010/main" val="15912960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1F2AB6F-939C-B06D-BACE-1650EAD9D5E1}"/>
              </a:ext>
            </a:extLst>
          </p:cNvPr>
          <p:cNvSpPr>
            <a:spLocks noGrp="1"/>
          </p:cNvSpPr>
          <p:nvPr>
            <p:ph type="title"/>
          </p:nvPr>
        </p:nvSpPr>
        <p:spPr/>
        <p:txBody>
          <a:bodyPr/>
          <a:lstStyle/>
          <a:p>
            <a:r>
              <a:rPr lang="tr-TR" dirty="0"/>
              <a:t>Sonuç </a:t>
            </a:r>
          </a:p>
        </p:txBody>
      </p:sp>
      <p:sp>
        <p:nvSpPr>
          <p:cNvPr id="3" name="İçerik Yer Tutucusu 2">
            <a:extLst>
              <a:ext uri="{FF2B5EF4-FFF2-40B4-BE49-F238E27FC236}">
                <a16:creationId xmlns:a16="http://schemas.microsoft.com/office/drawing/2014/main" id="{BDD994A3-E32C-A0BD-B697-35159694CBC7}"/>
              </a:ext>
            </a:extLst>
          </p:cNvPr>
          <p:cNvSpPr>
            <a:spLocks noGrp="1"/>
          </p:cNvSpPr>
          <p:nvPr>
            <p:ph idx="1"/>
          </p:nvPr>
        </p:nvSpPr>
        <p:spPr/>
        <p:txBody>
          <a:bodyPr>
            <a:normAutofit/>
          </a:bodyPr>
          <a:lstStyle/>
          <a:p>
            <a:pPr marL="0" indent="0">
              <a:buNone/>
            </a:pPr>
            <a:r>
              <a:rPr lang="tr-TR" b="0" i="0" dirty="0">
                <a:solidFill>
                  <a:srgbClr val="212121"/>
                </a:solidFill>
                <a:effectLst/>
                <a:latin typeface="Cambria" panose="02040503050406030204" pitchFamily="18" charset="0"/>
              </a:rPr>
              <a:t>     MDB semptomlarını azaltmak için açık suda yüzmenin kullanılması yeni bir alternatif tedavidir. Tıbbi hipotezler, MDB semptomlarını potansiyel olarak azaltmak için soğuk suya daldırmanın potansiyel faydasını tartıştı. Açık suda yüzmenin MDB semptomlarını azaltabileceği bir dizi fizyolojik ve sosyal yol olduğu iddia edilmektedir. </a:t>
            </a:r>
            <a:endParaRPr lang="tr-TR" dirty="0"/>
          </a:p>
        </p:txBody>
      </p:sp>
    </p:spTree>
    <p:extLst>
      <p:ext uri="{BB962C8B-B14F-4D97-AF65-F5344CB8AC3E}">
        <p14:creationId xmlns:p14="http://schemas.microsoft.com/office/powerpoint/2010/main" val="24115363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D8EC45E-159F-8D9D-3D64-0A1D6DA008FD}"/>
              </a:ext>
            </a:extLst>
          </p:cNvPr>
          <p:cNvSpPr>
            <a:spLocks noGrp="1"/>
          </p:cNvSpPr>
          <p:nvPr>
            <p:ph type="title"/>
          </p:nvPr>
        </p:nvSpPr>
        <p:spPr/>
        <p:txBody>
          <a:bodyPr/>
          <a:lstStyle/>
          <a:p>
            <a:r>
              <a:rPr lang="tr-TR" dirty="0"/>
              <a:t>VAKA</a:t>
            </a:r>
          </a:p>
        </p:txBody>
      </p:sp>
      <p:sp>
        <p:nvSpPr>
          <p:cNvPr id="3" name="İçerik Yer Tutucusu 2">
            <a:extLst>
              <a:ext uri="{FF2B5EF4-FFF2-40B4-BE49-F238E27FC236}">
                <a16:creationId xmlns:a16="http://schemas.microsoft.com/office/drawing/2014/main" id="{3DC0DC72-6ADA-9B5D-F0BF-4A850640289A}"/>
              </a:ext>
            </a:extLst>
          </p:cNvPr>
          <p:cNvSpPr>
            <a:spLocks noGrp="1"/>
          </p:cNvSpPr>
          <p:nvPr>
            <p:ph idx="1"/>
          </p:nvPr>
        </p:nvSpPr>
        <p:spPr/>
        <p:txBody>
          <a:bodyPr>
            <a:normAutofit/>
          </a:bodyPr>
          <a:lstStyle/>
          <a:p>
            <a:pPr marL="0" indent="0">
              <a:buNone/>
            </a:pPr>
            <a:endParaRPr lang="tr-TR" b="0" i="0" dirty="0">
              <a:solidFill>
                <a:srgbClr val="212121"/>
              </a:solidFill>
              <a:effectLst/>
              <a:latin typeface="Cambria" panose="02040503050406030204" pitchFamily="18" charset="0"/>
            </a:endParaRPr>
          </a:p>
          <a:p>
            <a:pPr marL="0" indent="0">
              <a:buNone/>
            </a:pPr>
            <a:endParaRPr lang="tr-TR" b="0" i="0" dirty="0">
              <a:solidFill>
                <a:srgbClr val="212121"/>
              </a:solidFill>
              <a:effectLst/>
              <a:latin typeface="Cambria" panose="02040503050406030204" pitchFamily="18" charset="0"/>
            </a:endParaRPr>
          </a:p>
          <a:p>
            <a:pPr marL="0" indent="0">
              <a:buNone/>
            </a:pPr>
            <a:r>
              <a:rPr lang="tr-TR" b="0" i="0" dirty="0">
                <a:solidFill>
                  <a:srgbClr val="212121"/>
                </a:solidFill>
                <a:effectLst/>
                <a:latin typeface="Cambria" panose="02040503050406030204" pitchFamily="18" charset="0"/>
              </a:rPr>
              <a:t>     </a:t>
            </a:r>
            <a:r>
              <a:rPr lang="tr-TR" b="0" i="0" dirty="0" err="1">
                <a:solidFill>
                  <a:srgbClr val="212121"/>
                </a:solidFill>
                <a:effectLst/>
                <a:latin typeface="Cambria" panose="02040503050406030204" pitchFamily="18" charset="0"/>
              </a:rPr>
              <a:t>Postpartum</a:t>
            </a:r>
            <a:r>
              <a:rPr lang="tr-TR" b="0" i="0" dirty="0">
                <a:solidFill>
                  <a:srgbClr val="212121"/>
                </a:solidFill>
                <a:effectLst/>
                <a:latin typeface="Cambria" panose="02040503050406030204" pitchFamily="18" charset="0"/>
              </a:rPr>
              <a:t> 8. ayda diğer açılardan sağlıklı olan 24 yaşında kadın hasta, daha önce denenen tedavilerle </a:t>
            </a:r>
            <a:r>
              <a:rPr lang="tr-TR" dirty="0">
                <a:solidFill>
                  <a:srgbClr val="212121"/>
                </a:solidFill>
                <a:latin typeface="Cambria" panose="02040503050406030204" pitchFamily="18" charset="0"/>
              </a:rPr>
              <a:t>iyileşme görmediği</a:t>
            </a:r>
            <a:r>
              <a:rPr lang="tr-TR" b="0" i="0" dirty="0">
                <a:solidFill>
                  <a:srgbClr val="212121"/>
                </a:solidFill>
                <a:effectLst/>
                <a:latin typeface="Cambria" panose="02040503050406030204" pitchFamily="18" charset="0"/>
              </a:rPr>
              <a:t> depresyon ve anksiyete şikayetleriyle başvurdu. </a:t>
            </a:r>
          </a:p>
          <a:p>
            <a:pPr marL="0" indent="0">
              <a:buNone/>
            </a:pPr>
            <a:endParaRPr lang="tr-TR" dirty="0"/>
          </a:p>
        </p:txBody>
      </p:sp>
    </p:spTree>
    <p:extLst>
      <p:ext uri="{BB962C8B-B14F-4D97-AF65-F5344CB8AC3E}">
        <p14:creationId xmlns:p14="http://schemas.microsoft.com/office/powerpoint/2010/main" val="35769793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FC18805-DCA1-0DBD-F3F9-2E8135AA0CD6}"/>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C2058D47-7C0A-D6EA-C617-2E22428529C1}"/>
              </a:ext>
            </a:extLst>
          </p:cNvPr>
          <p:cNvSpPr>
            <a:spLocks noGrp="1"/>
          </p:cNvSpPr>
          <p:nvPr>
            <p:ph idx="1"/>
          </p:nvPr>
        </p:nvSpPr>
        <p:spPr/>
        <p:txBody>
          <a:bodyPr/>
          <a:lstStyle/>
          <a:p>
            <a:pPr marL="0" indent="0">
              <a:buNone/>
            </a:pPr>
            <a:r>
              <a:rPr lang="tr-TR" b="0" i="0" dirty="0">
                <a:solidFill>
                  <a:srgbClr val="212121"/>
                </a:solidFill>
                <a:effectLst/>
                <a:latin typeface="Cambria" panose="02040503050406030204" pitchFamily="18" charset="0"/>
              </a:rPr>
              <a:t>     Fizyolojik mekanizmalar çapraz adaptasyonla bağlantılıdır; bir stres etkenine maruz kalma ve adaptasyon, başka bir stres etkenine verilen tepkiyi etkiler. Örneğin, MDB semptomları olan bazı hastalarda proinflamatuar yanıtlar yükselebilir. Soğuğa uyum sağlamış yüzücülerle karşılaştırıldığında onlarda sitokin yanıtlarında azalma olduğu bulunmuştur; bu nedenle sitokin seviyeleri yüksek olan hastaların tekrar tekrar soğuk suya dalma veya soğuk suda yüzme yoluyla depresyon semptomlarını azaltma potansiyeli olabilir.</a:t>
            </a:r>
          </a:p>
          <a:p>
            <a:endParaRPr lang="tr-TR" dirty="0"/>
          </a:p>
        </p:txBody>
      </p:sp>
    </p:spTree>
    <p:extLst>
      <p:ext uri="{BB962C8B-B14F-4D97-AF65-F5344CB8AC3E}">
        <p14:creationId xmlns:p14="http://schemas.microsoft.com/office/powerpoint/2010/main" val="41374587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C179ED8-B70E-FB6E-8B90-3580498A1CDE}"/>
              </a:ext>
            </a:extLst>
          </p:cNvPr>
          <p:cNvSpPr>
            <a:spLocks noGrp="1"/>
          </p:cNvSpPr>
          <p:nvPr>
            <p:ph type="title"/>
          </p:nvPr>
        </p:nvSpPr>
        <p:spPr/>
        <p:txBody>
          <a:bodyPr/>
          <a:lstStyle/>
          <a:p>
            <a:endParaRPr lang="tr-TR" dirty="0"/>
          </a:p>
        </p:txBody>
      </p:sp>
      <p:sp>
        <p:nvSpPr>
          <p:cNvPr id="3" name="İçerik Yer Tutucusu 2">
            <a:extLst>
              <a:ext uri="{FF2B5EF4-FFF2-40B4-BE49-F238E27FC236}">
                <a16:creationId xmlns:a16="http://schemas.microsoft.com/office/drawing/2014/main" id="{3C8B8AA9-7CA1-EA64-FB11-74DFBB7A16EA}"/>
              </a:ext>
            </a:extLst>
          </p:cNvPr>
          <p:cNvSpPr>
            <a:spLocks noGrp="1"/>
          </p:cNvSpPr>
          <p:nvPr>
            <p:ph idx="1"/>
          </p:nvPr>
        </p:nvSpPr>
        <p:spPr/>
        <p:txBody>
          <a:bodyPr>
            <a:normAutofit lnSpcReduction="10000"/>
          </a:bodyPr>
          <a:lstStyle/>
          <a:p>
            <a:pPr marL="0" indent="0" algn="l">
              <a:spcBef>
                <a:spcPts val="2000"/>
              </a:spcBef>
              <a:spcAft>
                <a:spcPts val="2000"/>
              </a:spcAft>
              <a:buNone/>
            </a:pPr>
            <a:r>
              <a:rPr lang="tr-TR" dirty="0">
                <a:solidFill>
                  <a:srgbClr val="212121"/>
                </a:solidFill>
                <a:latin typeface="Cambria" panose="02040503050406030204" pitchFamily="18" charset="0"/>
              </a:rPr>
              <a:t>     D</a:t>
            </a:r>
            <a:r>
              <a:rPr lang="tr-TR" b="0" i="0" dirty="0">
                <a:solidFill>
                  <a:srgbClr val="212121"/>
                </a:solidFill>
                <a:effectLst/>
                <a:latin typeface="Cambria" panose="02040503050406030204" pitchFamily="18" charset="0"/>
              </a:rPr>
              <a:t>üzenli açık suda yüzme aynı zamanda beta-endorfin, dopamin ve serotonin salınımını artırır.</a:t>
            </a:r>
          </a:p>
          <a:p>
            <a:pPr marL="0" indent="0" algn="l">
              <a:spcBef>
                <a:spcPts val="2000"/>
              </a:spcBef>
              <a:spcAft>
                <a:spcPts val="2000"/>
              </a:spcAft>
              <a:buNone/>
            </a:pPr>
            <a:r>
              <a:rPr lang="tr-TR" b="0" i="0" dirty="0">
                <a:solidFill>
                  <a:srgbClr val="212121"/>
                </a:solidFill>
                <a:effectLst/>
                <a:latin typeface="Cambria" panose="02040503050406030204" pitchFamily="18" charset="0"/>
              </a:rPr>
              <a:t>     </a:t>
            </a:r>
            <a:r>
              <a:rPr lang="tr-TR" dirty="0">
                <a:solidFill>
                  <a:srgbClr val="212121"/>
                </a:solidFill>
                <a:latin typeface="Cambria" panose="02040503050406030204" pitchFamily="18" charset="0"/>
              </a:rPr>
              <a:t>Y</a:t>
            </a:r>
            <a:r>
              <a:rPr lang="tr-TR" b="0" i="0" dirty="0">
                <a:solidFill>
                  <a:srgbClr val="212121"/>
                </a:solidFill>
                <a:effectLst/>
                <a:latin typeface="Cambria" panose="02040503050406030204" pitchFamily="18" charset="0"/>
              </a:rPr>
              <a:t>üzün soğuk suya batırılması </a:t>
            </a:r>
            <a:r>
              <a:rPr lang="tr-TR" b="0" i="0" dirty="0" err="1">
                <a:solidFill>
                  <a:srgbClr val="212121"/>
                </a:solidFill>
                <a:effectLst/>
                <a:latin typeface="Cambria" panose="02040503050406030204" pitchFamily="18" charset="0"/>
              </a:rPr>
              <a:t>vagus</a:t>
            </a:r>
            <a:r>
              <a:rPr lang="tr-TR" b="0" i="0" dirty="0">
                <a:solidFill>
                  <a:srgbClr val="212121"/>
                </a:solidFill>
                <a:effectLst/>
                <a:latin typeface="Cambria" panose="02040503050406030204" pitchFamily="18" charset="0"/>
              </a:rPr>
              <a:t> sinirini uyararak </a:t>
            </a:r>
            <a:r>
              <a:rPr lang="tr-TR" b="0" i="0" dirty="0" err="1">
                <a:solidFill>
                  <a:srgbClr val="212121"/>
                </a:solidFill>
                <a:effectLst/>
                <a:latin typeface="Cambria" panose="02040503050406030204" pitchFamily="18" charset="0"/>
              </a:rPr>
              <a:t>antiinflamatuar</a:t>
            </a:r>
            <a:r>
              <a:rPr lang="tr-TR" b="0" i="0" dirty="0">
                <a:solidFill>
                  <a:srgbClr val="212121"/>
                </a:solidFill>
                <a:effectLst/>
                <a:latin typeface="Cambria" panose="02040503050406030204" pitchFamily="18" charset="0"/>
              </a:rPr>
              <a:t> bir tepkiye neden olur. Bu </a:t>
            </a:r>
            <a:r>
              <a:rPr lang="tr-TR" b="0" i="0" dirty="0" err="1">
                <a:solidFill>
                  <a:srgbClr val="212121"/>
                </a:solidFill>
                <a:effectLst/>
                <a:latin typeface="Cambria" panose="02040503050406030204" pitchFamily="18" charset="0"/>
              </a:rPr>
              <a:t>antiinflamatuar</a:t>
            </a:r>
            <a:r>
              <a:rPr lang="tr-TR" b="0" i="0" dirty="0">
                <a:solidFill>
                  <a:srgbClr val="212121"/>
                </a:solidFill>
                <a:effectLst/>
                <a:latin typeface="Cambria" panose="02040503050406030204" pitchFamily="18" charset="0"/>
              </a:rPr>
              <a:t> etki, MDB için </a:t>
            </a:r>
            <a:r>
              <a:rPr lang="tr-TR" b="0" i="0" dirty="0" err="1">
                <a:solidFill>
                  <a:srgbClr val="212121"/>
                </a:solidFill>
                <a:effectLst/>
                <a:latin typeface="Cambria" panose="02040503050406030204" pitchFamily="18" charset="0"/>
              </a:rPr>
              <a:t>vagal</a:t>
            </a:r>
            <a:r>
              <a:rPr lang="tr-TR" b="0" i="0" dirty="0">
                <a:solidFill>
                  <a:srgbClr val="212121"/>
                </a:solidFill>
                <a:effectLst/>
                <a:latin typeface="Cambria" panose="02040503050406030204" pitchFamily="18" charset="0"/>
              </a:rPr>
              <a:t> sinir stimülasyonunun (VNS) klinik faydalarının altında yatıyor olabilir; 24 ay sonra takip edildiğinde, VNS kullanımıyla rapor edilen MDB semptomlarında önemli bir azalma vardır. Yüzün suya daldırılmasını içeren açık suda yüzmenin, </a:t>
            </a:r>
            <a:r>
              <a:rPr lang="tr-TR" b="0" i="0" dirty="0" err="1">
                <a:solidFill>
                  <a:srgbClr val="212121"/>
                </a:solidFill>
                <a:effectLst/>
                <a:latin typeface="Cambria" panose="02040503050406030204" pitchFamily="18" charset="0"/>
              </a:rPr>
              <a:t>vagusu</a:t>
            </a:r>
            <a:r>
              <a:rPr lang="tr-TR" b="0" i="0" dirty="0">
                <a:solidFill>
                  <a:srgbClr val="212121"/>
                </a:solidFill>
                <a:effectLst/>
                <a:latin typeface="Cambria" panose="02040503050406030204" pitchFamily="18" charset="0"/>
              </a:rPr>
              <a:t> uyarmanın daha güvenli ve daha ucuz bir yolunu temsil ettiği varsayılmaktadır.</a:t>
            </a:r>
          </a:p>
          <a:p>
            <a:endParaRPr lang="tr-TR" dirty="0"/>
          </a:p>
        </p:txBody>
      </p:sp>
    </p:spTree>
    <p:extLst>
      <p:ext uri="{BB962C8B-B14F-4D97-AF65-F5344CB8AC3E}">
        <p14:creationId xmlns:p14="http://schemas.microsoft.com/office/powerpoint/2010/main" val="839215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58376B8-D9B2-1125-CAB8-64C11084EC84}"/>
              </a:ext>
            </a:extLst>
          </p:cNvPr>
          <p:cNvSpPr>
            <a:spLocks noGrp="1"/>
          </p:cNvSpPr>
          <p:nvPr>
            <p:ph type="title"/>
          </p:nvPr>
        </p:nvSpPr>
        <p:spPr/>
        <p:txBody>
          <a:bodyPr/>
          <a:lstStyle/>
          <a:p>
            <a:endParaRPr lang="tr-TR" dirty="0"/>
          </a:p>
        </p:txBody>
      </p:sp>
      <p:sp>
        <p:nvSpPr>
          <p:cNvPr id="3" name="İçerik Yer Tutucusu 2">
            <a:extLst>
              <a:ext uri="{FF2B5EF4-FFF2-40B4-BE49-F238E27FC236}">
                <a16:creationId xmlns:a16="http://schemas.microsoft.com/office/drawing/2014/main" id="{BA0C1659-4177-2602-EE1C-A0F84366885B}"/>
              </a:ext>
            </a:extLst>
          </p:cNvPr>
          <p:cNvSpPr>
            <a:spLocks noGrp="1"/>
          </p:cNvSpPr>
          <p:nvPr>
            <p:ph idx="1"/>
          </p:nvPr>
        </p:nvSpPr>
        <p:spPr/>
        <p:txBody>
          <a:bodyPr/>
          <a:lstStyle/>
          <a:p>
            <a:pPr marL="0" indent="0">
              <a:buNone/>
            </a:pPr>
            <a:r>
              <a:rPr lang="tr-TR" b="0" i="0" dirty="0">
                <a:solidFill>
                  <a:srgbClr val="212121"/>
                </a:solidFill>
                <a:effectLst/>
                <a:latin typeface="Cambria" panose="02040503050406030204" pitchFamily="18" charset="0"/>
              </a:rPr>
              <a:t>     Açık suda yüzmenin diğer potansiyel faydaları arasında zorlu bir aktiviteye katılımda başarı ve topluluk hissi, yeşil ve mavi terapileri (bitki örtüsü veya su kütlesi içeren dış mekana erişim ve bu alanın kullanımı) yer alır. Şu anda tüm potansiyel mekanizmalar anekdotlarla desteklenen hipotezler olarak kalıyor. Yaklaşımın etkinliğini ve potansiyel mekanizma(</a:t>
            </a:r>
            <a:r>
              <a:rPr lang="tr-TR" b="0" i="0" dirty="0" err="1">
                <a:solidFill>
                  <a:srgbClr val="212121"/>
                </a:solidFill>
                <a:effectLst/>
                <a:latin typeface="Cambria" panose="02040503050406030204" pitchFamily="18" charset="0"/>
              </a:rPr>
              <a:t>lar</a:t>
            </a:r>
            <a:r>
              <a:rPr lang="tr-TR" b="0" i="0" dirty="0">
                <a:solidFill>
                  <a:srgbClr val="212121"/>
                </a:solidFill>
                <a:effectLst/>
                <a:latin typeface="Cambria" panose="02040503050406030204" pitchFamily="18" charset="0"/>
              </a:rPr>
              <a:t>)ı belirlemek için daha fazla ampirik çalışmaya ihtiyaç vardır.</a:t>
            </a:r>
          </a:p>
          <a:p>
            <a:endParaRPr lang="tr-TR" dirty="0"/>
          </a:p>
        </p:txBody>
      </p:sp>
    </p:spTree>
    <p:extLst>
      <p:ext uri="{BB962C8B-B14F-4D97-AF65-F5344CB8AC3E}">
        <p14:creationId xmlns:p14="http://schemas.microsoft.com/office/powerpoint/2010/main" val="39657049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3F8DB02-8292-AAD7-D924-5155B62C392B}"/>
              </a:ext>
            </a:extLst>
          </p:cNvPr>
          <p:cNvSpPr>
            <a:spLocks noGrp="1"/>
          </p:cNvSpPr>
          <p:nvPr>
            <p:ph type="title"/>
          </p:nvPr>
        </p:nvSpPr>
        <p:spPr>
          <a:xfrm>
            <a:off x="838200" y="3338512"/>
            <a:ext cx="10515600" cy="1325563"/>
          </a:xfrm>
        </p:spPr>
        <p:txBody>
          <a:bodyPr/>
          <a:lstStyle/>
          <a:p>
            <a:r>
              <a:rPr lang="tr-TR" dirty="0"/>
              <a:t>TEŞEKKÜRLER</a:t>
            </a:r>
          </a:p>
        </p:txBody>
      </p:sp>
      <p:sp>
        <p:nvSpPr>
          <p:cNvPr id="3" name="İçerik Yer Tutucusu 2">
            <a:extLst>
              <a:ext uri="{FF2B5EF4-FFF2-40B4-BE49-F238E27FC236}">
                <a16:creationId xmlns:a16="http://schemas.microsoft.com/office/drawing/2014/main" id="{7184A589-FA7D-2443-075F-6C510BF0C962}"/>
              </a:ext>
            </a:extLst>
          </p:cNvPr>
          <p:cNvSpPr>
            <a:spLocks noGrp="1"/>
          </p:cNvSpPr>
          <p:nvPr>
            <p:ph idx="1"/>
          </p:nvPr>
        </p:nvSpPr>
        <p:spPr/>
        <p:txBody>
          <a:bodyPr/>
          <a:lstStyle/>
          <a:p>
            <a:endParaRPr lang="tr-TR"/>
          </a:p>
        </p:txBody>
      </p:sp>
    </p:spTree>
    <p:extLst>
      <p:ext uri="{BB962C8B-B14F-4D97-AF65-F5344CB8AC3E}">
        <p14:creationId xmlns:p14="http://schemas.microsoft.com/office/powerpoint/2010/main" val="167149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A6E75B3-C4DA-416C-493C-6CFD4DEEC294}"/>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E96712E6-8D60-B3CA-7866-6E3FAE1D1459}"/>
              </a:ext>
            </a:extLst>
          </p:cNvPr>
          <p:cNvSpPr>
            <a:spLocks noGrp="1"/>
          </p:cNvSpPr>
          <p:nvPr>
            <p:ph idx="1"/>
          </p:nvPr>
        </p:nvSpPr>
        <p:spPr/>
        <p:txBody>
          <a:bodyPr/>
          <a:lstStyle/>
          <a:p>
            <a:pPr marL="0" indent="0">
              <a:buNone/>
            </a:pPr>
            <a:endParaRPr lang="tr-TR" dirty="0">
              <a:solidFill>
                <a:srgbClr val="212121"/>
              </a:solidFill>
              <a:latin typeface="Cambria" panose="02040503050406030204" pitchFamily="18" charset="0"/>
            </a:endParaRPr>
          </a:p>
          <a:p>
            <a:pPr marL="0" indent="0">
              <a:buNone/>
            </a:pPr>
            <a:endParaRPr lang="tr-TR" b="0" i="0" dirty="0">
              <a:solidFill>
                <a:srgbClr val="212121"/>
              </a:solidFill>
              <a:effectLst/>
              <a:latin typeface="Cambria" panose="02040503050406030204" pitchFamily="18" charset="0"/>
            </a:endParaRPr>
          </a:p>
          <a:p>
            <a:pPr marL="0" indent="0">
              <a:buNone/>
            </a:pPr>
            <a:r>
              <a:rPr lang="tr-TR" b="0" i="0" dirty="0">
                <a:solidFill>
                  <a:srgbClr val="212121"/>
                </a:solidFill>
                <a:effectLst/>
                <a:latin typeface="Cambria" panose="02040503050406030204" pitchFamily="18" charset="0"/>
              </a:rPr>
              <a:t>    İlk tanısı 17 yaşında konuldu; ancak semptomları (öfke, kaygı, karamsar ruh hali, sefalet ve kendine zarar verme) çok daha genç yaşlarda ortaya çıktı. </a:t>
            </a:r>
            <a:r>
              <a:rPr lang="tr-TR" dirty="0">
                <a:solidFill>
                  <a:srgbClr val="212121"/>
                </a:solidFill>
                <a:latin typeface="Cambria" panose="02040503050406030204" pitchFamily="18" charset="0"/>
              </a:rPr>
              <a:t>Hastalığına</a:t>
            </a:r>
            <a:r>
              <a:rPr lang="tr-TR" b="0" i="0" dirty="0">
                <a:solidFill>
                  <a:srgbClr val="212121"/>
                </a:solidFill>
                <a:effectLst/>
                <a:latin typeface="Cambria" panose="02040503050406030204" pitchFamily="18" charset="0"/>
              </a:rPr>
              <a:t> katkıda bulunan faktörler arasında, her ikisi de klinik olarak depresyonda olan erkek kardeşinin ve babasının ölümü yer almaktadır. </a:t>
            </a:r>
            <a:endParaRPr lang="tr-TR" dirty="0"/>
          </a:p>
        </p:txBody>
      </p:sp>
    </p:spTree>
    <p:extLst>
      <p:ext uri="{BB962C8B-B14F-4D97-AF65-F5344CB8AC3E}">
        <p14:creationId xmlns:p14="http://schemas.microsoft.com/office/powerpoint/2010/main" val="9968707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3B10FD2-4E06-CCBC-3051-A73BDB7AF1BE}"/>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6B4F8129-583B-8E3C-8F46-4750470DAEE5}"/>
              </a:ext>
            </a:extLst>
          </p:cNvPr>
          <p:cNvSpPr>
            <a:spLocks noGrp="1"/>
          </p:cNvSpPr>
          <p:nvPr>
            <p:ph idx="1"/>
          </p:nvPr>
        </p:nvSpPr>
        <p:spPr/>
        <p:txBody>
          <a:bodyPr/>
          <a:lstStyle/>
          <a:p>
            <a:pPr marL="0" indent="0">
              <a:buNone/>
            </a:pPr>
            <a:endParaRPr lang="tr-TR" dirty="0">
              <a:solidFill>
                <a:srgbClr val="212121"/>
              </a:solidFill>
              <a:latin typeface="Cambria" panose="02040503050406030204" pitchFamily="18" charset="0"/>
            </a:endParaRPr>
          </a:p>
          <a:p>
            <a:pPr marL="0" indent="0">
              <a:buNone/>
            </a:pPr>
            <a:endParaRPr lang="tr-TR" b="0" i="0" dirty="0">
              <a:solidFill>
                <a:srgbClr val="212121"/>
              </a:solidFill>
              <a:effectLst/>
              <a:latin typeface="Cambria" panose="02040503050406030204" pitchFamily="18" charset="0"/>
            </a:endParaRPr>
          </a:p>
          <a:p>
            <a:pPr marL="0" indent="0">
              <a:buNone/>
            </a:pPr>
            <a:r>
              <a:rPr lang="tr-TR" b="0" i="0" dirty="0">
                <a:solidFill>
                  <a:srgbClr val="212121"/>
                </a:solidFill>
                <a:effectLst/>
                <a:latin typeface="Cambria" panose="02040503050406030204" pitchFamily="18" charset="0"/>
              </a:rPr>
              <a:t>     Antidepresan ilaçlarla (fluoksetin ve ardından </a:t>
            </a:r>
            <a:r>
              <a:rPr lang="tr-TR" b="0" i="0" dirty="0" err="1">
                <a:solidFill>
                  <a:srgbClr val="212121"/>
                </a:solidFill>
                <a:effectLst/>
                <a:latin typeface="Cambria" panose="02040503050406030204" pitchFamily="18" charset="0"/>
              </a:rPr>
              <a:t>sitalopram</a:t>
            </a:r>
            <a:r>
              <a:rPr lang="tr-TR" b="0" i="0" dirty="0">
                <a:solidFill>
                  <a:srgbClr val="212121"/>
                </a:solidFill>
                <a:effectLst/>
                <a:latin typeface="Cambria" panose="02040503050406030204" pitchFamily="18" charset="0"/>
              </a:rPr>
              <a:t>) ve diğer ilaç dışı tedavilerle (konuşma terapisi) semptomları düzelmedi. Hasta, semptomsuz ve ilaçsız kalmayı istediğini, ilacın kendisini “kimyasal sis” içindeymiş gibi hissettirdiğini belirtti.</a:t>
            </a:r>
            <a:endParaRPr lang="tr-TR" dirty="0"/>
          </a:p>
        </p:txBody>
      </p:sp>
    </p:spTree>
    <p:extLst>
      <p:ext uri="{BB962C8B-B14F-4D97-AF65-F5344CB8AC3E}">
        <p14:creationId xmlns:p14="http://schemas.microsoft.com/office/powerpoint/2010/main" val="23997449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227B25D-FF95-D524-4A8D-F2601A8B8B8E}"/>
              </a:ext>
            </a:extLst>
          </p:cNvPr>
          <p:cNvSpPr>
            <a:spLocks noGrp="1"/>
          </p:cNvSpPr>
          <p:nvPr>
            <p:ph type="title"/>
          </p:nvPr>
        </p:nvSpPr>
        <p:spPr/>
        <p:txBody>
          <a:bodyPr/>
          <a:lstStyle/>
          <a:p>
            <a:r>
              <a:rPr lang="tr-TR" dirty="0"/>
              <a:t> </a:t>
            </a:r>
          </a:p>
        </p:txBody>
      </p:sp>
      <p:sp>
        <p:nvSpPr>
          <p:cNvPr id="3" name="İçerik Yer Tutucusu 2">
            <a:extLst>
              <a:ext uri="{FF2B5EF4-FFF2-40B4-BE49-F238E27FC236}">
                <a16:creationId xmlns:a16="http://schemas.microsoft.com/office/drawing/2014/main" id="{11D11C55-BD26-9CA3-7811-BCA4DADABCA8}"/>
              </a:ext>
            </a:extLst>
          </p:cNvPr>
          <p:cNvSpPr>
            <a:spLocks noGrp="1"/>
          </p:cNvSpPr>
          <p:nvPr>
            <p:ph idx="1"/>
          </p:nvPr>
        </p:nvSpPr>
        <p:spPr>
          <a:xfrm>
            <a:off x="838200" y="2038662"/>
            <a:ext cx="10515600" cy="4138301"/>
          </a:xfrm>
        </p:spPr>
        <p:txBody>
          <a:bodyPr>
            <a:normAutofit/>
          </a:bodyPr>
          <a:lstStyle/>
          <a:p>
            <a:pPr marL="0" indent="0">
              <a:buNone/>
            </a:pPr>
            <a:endParaRPr lang="tr-TR" b="0" i="0" dirty="0">
              <a:solidFill>
                <a:srgbClr val="212121"/>
              </a:solidFill>
              <a:effectLst/>
              <a:latin typeface="Cambria" panose="02040503050406030204" pitchFamily="18" charset="0"/>
            </a:endParaRPr>
          </a:p>
          <a:p>
            <a:pPr marL="0" indent="0">
              <a:buNone/>
            </a:pPr>
            <a:r>
              <a:rPr lang="tr-TR" b="0" i="0" dirty="0">
                <a:solidFill>
                  <a:srgbClr val="212121"/>
                </a:solidFill>
                <a:effectLst/>
                <a:latin typeface="Cambria" panose="02040503050406030204" pitchFamily="18" charset="0"/>
              </a:rPr>
              <a:t>     Depresyon tanısı birinci basamakta konuldu ve görüşme sırasında, Majör Depresyon için Ruhsal Bozuklukların Tanısal ve İstatistiksel El Kitabı, 4. Baskı (DSM-IV) ve Uluslararası Hastalık Sınıflandırması, Onuncu Revizyon (ICD-10) kriterlerini karşıladı. </a:t>
            </a:r>
          </a:p>
        </p:txBody>
      </p:sp>
    </p:spTree>
    <p:extLst>
      <p:ext uri="{BB962C8B-B14F-4D97-AF65-F5344CB8AC3E}">
        <p14:creationId xmlns:p14="http://schemas.microsoft.com/office/powerpoint/2010/main" val="39429241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92B9D04-0CDB-8015-76D1-2EDF51092C06}"/>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F60E630B-C8BB-755B-9C14-42076EB6AFB4}"/>
              </a:ext>
            </a:extLst>
          </p:cNvPr>
          <p:cNvSpPr>
            <a:spLocks noGrp="1"/>
          </p:cNvSpPr>
          <p:nvPr>
            <p:ph idx="1"/>
          </p:nvPr>
        </p:nvSpPr>
        <p:spPr/>
        <p:txBody>
          <a:bodyPr/>
          <a:lstStyle/>
          <a:p>
            <a:pPr marL="0" indent="0">
              <a:buNone/>
            </a:pPr>
            <a:endParaRPr lang="tr-TR" dirty="0"/>
          </a:p>
          <a:p>
            <a:pPr marL="0" indent="0">
              <a:buNone/>
            </a:pPr>
            <a:endParaRPr lang="tr-TR" dirty="0"/>
          </a:p>
          <a:p>
            <a:pPr marL="0" indent="0">
              <a:buNone/>
            </a:pPr>
            <a:r>
              <a:rPr lang="tr-TR" dirty="0"/>
              <a:t>     Depresyon ve anksiyete belirtilerinin yanı sıra hastanın klinik olarak aşırı kilolu olduğu da belirlendi. Görüşme sırasında kötü beslenme ve egzersiz eksikliğinin değiştirilebilir yaşam tarzı faktörleri olduğu vurgulandı. </a:t>
            </a:r>
          </a:p>
        </p:txBody>
      </p:sp>
    </p:spTree>
    <p:extLst>
      <p:ext uri="{BB962C8B-B14F-4D97-AF65-F5344CB8AC3E}">
        <p14:creationId xmlns:p14="http://schemas.microsoft.com/office/powerpoint/2010/main" val="38505606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2CF935D-C6AA-B842-712B-8E3174CA7475}"/>
              </a:ext>
            </a:extLst>
          </p:cNvPr>
          <p:cNvSpPr>
            <a:spLocks noGrp="1"/>
          </p:cNvSpPr>
          <p:nvPr>
            <p:ph type="title"/>
          </p:nvPr>
        </p:nvSpPr>
        <p:spPr/>
        <p:txBody>
          <a:bodyPr/>
          <a:lstStyle/>
          <a:p>
            <a:endParaRPr lang="tr-TR" dirty="0"/>
          </a:p>
        </p:txBody>
      </p:sp>
      <p:sp>
        <p:nvSpPr>
          <p:cNvPr id="3" name="İçerik Yer Tutucusu 2">
            <a:extLst>
              <a:ext uri="{FF2B5EF4-FFF2-40B4-BE49-F238E27FC236}">
                <a16:creationId xmlns:a16="http://schemas.microsoft.com/office/drawing/2014/main" id="{56D3A654-7F21-E35E-9D0C-05D130A695B4}"/>
              </a:ext>
            </a:extLst>
          </p:cNvPr>
          <p:cNvSpPr>
            <a:spLocks noGrp="1"/>
          </p:cNvSpPr>
          <p:nvPr>
            <p:ph idx="1"/>
          </p:nvPr>
        </p:nvSpPr>
        <p:spPr/>
        <p:txBody>
          <a:bodyPr>
            <a:normAutofit/>
          </a:bodyPr>
          <a:lstStyle/>
          <a:p>
            <a:pPr marL="0" indent="0" algn="l">
              <a:spcBef>
                <a:spcPts val="2000"/>
              </a:spcBef>
              <a:spcAft>
                <a:spcPts val="2000"/>
              </a:spcAft>
              <a:buNone/>
            </a:pPr>
            <a:r>
              <a:rPr lang="tr-TR" b="0" i="0" dirty="0">
                <a:solidFill>
                  <a:srgbClr val="212121"/>
                </a:solidFill>
                <a:effectLst/>
                <a:latin typeface="Cambria" panose="02040503050406030204" pitchFamily="18" charset="0"/>
              </a:rPr>
              <a:t> </a:t>
            </a:r>
          </a:p>
          <a:p>
            <a:pPr marL="0" indent="0" algn="l">
              <a:spcBef>
                <a:spcPts val="2000"/>
              </a:spcBef>
              <a:spcAft>
                <a:spcPts val="2000"/>
              </a:spcAft>
              <a:buNone/>
            </a:pPr>
            <a:r>
              <a:rPr lang="tr-TR" b="0" i="0" dirty="0">
                <a:solidFill>
                  <a:srgbClr val="212121"/>
                </a:solidFill>
                <a:effectLst/>
                <a:latin typeface="Cambria" panose="02040503050406030204" pitchFamily="18" charset="0"/>
              </a:rPr>
              <a:t>    Nisan ve Eylül ayları arasında düzenli olarak haftada bir veya iki kez açık suda yüzmeye başladı. İklimlendirme ve açık havada yüzmeye alışma süreci onun için zorlayıcıydı ve soğuk açık su ortamlarına girerken ve bu ortamlarda yüzerken kendini güvende hissetmesini sağlamak için başlangıçta uzman desteği sağlandı (Ekstrem Ortamlar Laboratuvarı, Portsmouth Üniversitesi). </a:t>
            </a:r>
            <a:endParaRPr lang="tr-TR" dirty="0"/>
          </a:p>
        </p:txBody>
      </p:sp>
    </p:spTree>
    <p:extLst>
      <p:ext uri="{BB962C8B-B14F-4D97-AF65-F5344CB8AC3E}">
        <p14:creationId xmlns:p14="http://schemas.microsoft.com/office/powerpoint/2010/main" val="28753670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A9F3390-C689-2CA3-83B9-599D3CDFB1CF}"/>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48096710-7158-DD25-7289-C4E431176532}"/>
              </a:ext>
            </a:extLst>
          </p:cNvPr>
          <p:cNvSpPr>
            <a:spLocks noGrp="1"/>
          </p:cNvSpPr>
          <p:nvPr>
            <p:ph idx="1"/>
          </p:nvPr>
        </p:nvSpPr>
        <p:spPr/>
        <p:txBody>
          <a:bodyPr/>
          <a:lstStyle/>
          <a:p>
            <a:pPr marL="0" indent="0">
              <a:buNone/>
            </a:pPr>
            <a:endParaRPr lang="tr-TR" b="0" i="0" dirty="0">
              <a:solidFill>
                <a:srgbClr val="212121"/>
              </a:solidFill>
              <a:effectLst/>
              <a:latin typeface="Cambria" panose="02040503050406030204" pitchFamily="18" charset="0"/>
            </a:endParaRPr>
          </a:p>
          <a:p>
            <a:pPr marL="0" indent="0">
              <a:buNone/>
            </a:pPr>
            <a:endParaRPr lang="tr-TR" dirty="0">
              <a:solidFill>
                <a:srgbClr val="212121"/>
              </a:solidFill>
              <a:latin typeface="Cambria" panose="02040503050406030204" pitchFamily="18" charset="0"/>
            </a:endParaRPr>
          </a:p>
          <a:p>
            <a:pPr marL="0" indent="0">
              <a:buNone/>
            </a:pPr>
            <a:r>
              <a:rPr lang="tr-TR" b="0" i="0" dirty="0">
                <a:solidFill>
                  <a:srgbClr val="212121"/>
                </a:solidFill>
                <a:effectLst/>
                <a:latin typeface="Cambria" panose="02040503050406030204" pitchFamily="18" charset="0"/>
              </a:rPr>
              <a:t>     Açık </a:t>
            </a:r>
            <a:r>
              <a:rPr lang="tr-TR" dirty="0">
                <a:solidFill>
                  <a:srgbClr val="212121"/>
                </a:solidFill>
                <a:latin typeface="Cambria" panose="02040503050406030204" pitchFamily="18" charset="0"/>
              </a:rPr>
              <a:t>suda yüzmeye d</a:t>
            </a:r>
            <a:r>
              <a:rPr lang="tr-TR" b="0" i="0" dirty="0">
                <a:solidFill>
                  <a:srgbClr val="212121"/>
                </a:solidFill>
                <a:effectLst/>
                <a:latin typeface="Cambria" panose="02040503050406030204" pitchFamily="18" charset="0"/>
              </a:rPr>
              <a:t>üzenli olarak katıldı, su sıcaklığı arttıkça yüzme süresini artırdı ve yaz sonunda yarım saate kadar yüzdü. Ne yazık ki yerel açık su tesisleri kış nedeniyle kapandı ancak kapalı alanda yüzmeye devam etti ve göl yeni açık su yüzme sezonu için tekrar açıldığında yeniden yüzmeye başlayacak.</a:t>
            </a:r>
          </a:p>
          <a:p>
            <a:endParaRPr lang="tr-TR" dirty="0"/>
          </a:p>
        </p:txBody>
      </p:sp>
    </p:spTree>
    <p:extLst>
      <p:ext uri="{BB962C8B-B14F-4D97-AF65-F5344CB8AC3E}">
        <p14:creationId xmlns:p14="http://schemas.microsoft.com/office/powerpoint/2010/main" val="7352191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0F12937-5A6B-5F2E-A6EF-AC0D0BA968A7}"/>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9419C62B-BF64-6E29-B884-9411BEB5B74A}"/>
              </a:ext>
            </a:extLst>
          </p:cNvPr>
          <p:cNvSpPr>
            <a:spLocks noGrp="1"/>
          </p:cNvSpPr>
          <p:nvPr>
            <p:ph idx="1"/>
          </p:nvPr>
        </p:nvSpPr>
        <p:spPr/>
        <p:txBody>
          <a:bodyPr/>
          <a:lstStyle/>
          <a:p>
            <a:pPr marL="0" indent="0">
              <a:buNone/>
            </a:pPr>
            <a:endParaRPr lang="tr-TR" b="0" i="0" dirty="0">
              <a:solidFill>
                <a:srgbClr val="212121"/>
              </a:solidFill>
              <a:effectLst/>
              <a:latin typeface="Cambria" panose="02040503050406030204" pitchFamily="18" charset="0"/>
            </a:endParaRPr>
          </a:p>
          <a:p>
            <a:pPr marL="0" indent="0">
              <a:buNone/>
            </a:pPr>
            <a:endParaRPr lang="tr-TR" dirty="0">
              <a:solidFill>
                <a:srgbClr val="212121"/>
              </a:solidFill>
              <a:latin typeface="Cambria" panose="02040503050406030204" pitchFamily="18" charset="0"/>
            </a:endParaRPr>
          </a:p>
          <a:p>
            <a:pPr marL="0" indent="0">
              <a:buNone/>
            </a:pPr>
            <a:r>
              <a:rPr lang="tr-TR" b="0" i="0" dirty="0">
                <a:solidFill>
                  <a:srgbClr val="212121"/>
                </a:solidFill>
                <a:effectLst/>
                <a:latin typeface="Cambria" panose="02040503050406030204" pitchFamily="18" charset="0"/>
              </a:rPr>
              <a:t>     Açık suda yüzdüğü bir ay içinde ilaçlarını azaltmayı başardı</a:t>
            </a:r>
            <a:r>
              <a:rPr lang="tr-TR" b="0" i="0">
                <a:solidFill>
                  <a:srgbClr val="212121"/>
                </a:solidFill>
                <a:effectLst/>
                <a:latin typeface="Cambria" panose="02040503050406030204" pitchFamily="18" charset="0"/>
              </a:rPr>
              <a:t>, müdahaleden </a:t>
            </a:r>
            <a:r>
              <a:rPr lang="tr-TR" b="0" i="0" dirty="0">
                <a:solidFill>
                  <a:srgbClr val="212121"/>
                </a:solidFill>
                <a:effectLst/>
                <a:latin typeface="Cambria" panose="02040503050406030204" pitchFamily="18" charset="0"/>
              </a:rPr>
              <a:t>3 ay sonra yeniden değerlendirildiğinde, artık majör depresyon kriterlerini (DSM-IV veya ICD-10) karşılamadığı ve ilaca ihtiyaç duymadığı görüldü.</a:t>
            </a:r>
          </a:p>
          <a:p>
            <a:endParaRPr lang="tr-TR" dirty="0"/>
          </a:p>
        </p:txBody>
      </p:sp>
    </p:spTree>
    <p:extLst>
      <p:ext uri="{BB962C8B-B14F-4D97-AF65-F5344CB8AC3E}">
        <p14:creationId xmlns:p14="http://schemas.microsoft.com/office/powerpoint/2010/main" val="180372943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TotalTime>
  <Words>1172</Words>
  <Application>Microsoft Office PowerPoint</Application>
  <PresentationFormat>Geniş ekran</PresentationFormat>
  <Paragraphs>58</Paragraphs>
  <Slides>23</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23</vt:i4>
      </vt:variant>
    </vt:vector>
  </HeadingPairs>
  <TitlesOfParts>
    <vt:vector size="28" baseType="lpstr">
      <vt:lpstr>Arial</vt:lpstr>
      <vt:lpstr>Calibri</vt:lpstr>
      <vt:lpstr>Calibri Light</vt:lpstr>
      <vt:lpstr>Cambria</vt:lpstr>
      <vt:lpstr>Office Teması</vt:lpstr>
      <vt:lpstr>PowerPoint Sunusu</vt:lpstr>
      <vt:lpstr>VAKA</vt:lpstr>
      <vt:lpstr>PowerPoint Sunusu</vt:lpstr>
      <vt:lpstr>PowerPoint Sunusu</vt:lpstr>
      <vt:lpstr> </vt:lpstr>
      <vt:lpstr>PowerPoint Sunusu</vt:lpstr>
      <vt:lpstr>PowerPoint Sunusu</vt:lpstr>
      <vt:lpstr>PowerPoint Sunusu</vt:lpstr>
      <vt:lpstr>PowerPoint Sunusu</vt:lpstr>
      <vt:lpstr>PowerPoint Sunusu</vt:lpstr>
      <vt:lpstr>Hastanın Bakış Açısı</vt:lpstr>
      <vt:lpstr>Açık Suda Yüzme </vt:lpstr>
      <vt:lpstr>Açık Suda Yüzme </vt:lpstr>
      <vt:lpstr>TARTIŞMA</vt:lpstr>
      <vt:lpstr>PowerPoint Sunusu</vt:lpstr>
      <vt:lpstr>PowerPoint Sunusu</vt:lpstr>
      <vt:lpstr>PowerPoint Sunusu</vt:lpstr>
      <vt:lpstr>PowerPoint Sunusu</vt:lpstr>
      <vt:lpstr>Sonuç </vt:lpstr>
      <vt:lpstr>PowerPoint Sunusu</vt:lpstr>
      <vt:lpstr>PowerPoint Sunusu</vt:lpstr>
      <vt:lpstr>PowerPoint Sunusu</vt:lpstr>
      <vt:lpstr>TEŞEKKÜRLER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Ayse Nur</dc:creator>
  <cp:lastModifiedBy>Ayşe Nur Salman</cp:lastModifiedBy>
  <cp:revision>3</cp:revision>
  <dcterms:created xsi:type="dcterms:W3CDTF">2024-01-21T15:17:24Z</dcterms:created>
  <dcterms:modified xsi:type="dcterms:W3CDTF">2024-06-14T06:20:29Z</dcterms:modified>
</cp:coreProperties>
</file>