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1" r:id="rId19"/>
    <p:sldId id="282" r:id="rId20"/>
    <p:sldId id="283" r:id="rId21"/>
    <p:sldId id="284" r:id="rId22"/>
    <p:sldId id="285" r:id="rId23"/>
    <p:sldId id="286" r:id="rId24"/>
    <p:sldId id="288" r:id="rId25"/>
    <p:sldId id="289" r:id="rId26"/>
    <p:sldId id="290" r:id="rId27"/>
    <p:sldId id="291" r:id="rId28"/>
    <p:sldId id="292" r:id="rId29"/>
    <p:sldId id="293"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5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4EA89D-3593-4F2F-8E12-326856D7DBC5}" type="datetimeFigureOut">
              <a:rPr lang="tr-TR" smtClean="0"/>
              <a:t>15.10.2024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D4EB0A-B9DC-461E-9394-A8252D991EEA}" type="slidenum">
              <a:rPr lang="tr-TR" smtClean="0"/>
              <a:t>‹#›</a:t>
            </a:fld>
            <a:endParaRPr lang="tr-TR"/>
          </a:p>
        </p:txBody>
      </p:sp>
    </p:spTree>
    <p:extLst>
      <p:ext uri="{BB962C8B-B14F-4D97-AF65-F5344CB8AC3E}">
        <p14:creationId xmlns:p14="http://schemas.microsoft.com/office/powerpoint/2010/main" val="157215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r>
              <a:rPr lang="tr-TR" b="0" i="0" u="non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Doğrusal karma modeller (</a:t>
            </a:r>
            <a:r>
              <a:rPr lang="tr-TR" b="0" i="0" u="none"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LMM'ler</a:t>
            </a:r>
            <a:r>
              <a:rPr lang="tr-TR" b="0" i="0" u="non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bağımsız olmayan veri yapılarını doğru bir şekilde temsil etmek için </a:t>
            </a:r>
            <a:r>
              <a:rPr lang="tr-TR" b="0"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sabit</a:t>
            </a:r>
            <a:r>
              <a:rPr lang="tr-TR" b="0" i="0" u="non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ve </a:t>
            </a:r>
            <a:r>
              <a:rPr lang="tr-TR" b="0"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rastgele etkileri</a:t>
            </a:r>
            <a:r>
              <a:rPr lang="tr-TR" b="0" i="0" u="non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birleştiren </a:t>
            </a:r>
            <a:r>
              <a:rPr lang="tr-TR" b="0"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istatistiksel modellerdir.</a:t>
            </a:r>
            <a:endParaRPr lang="tr-TR" u="none" dirty="0">
              <a:solidFill>
                <a:srgbClr val="FF0000"/>
              </a:solidFill>
            </a:endParaRPr>
          </a:p>
        </p:txBody>
      </p:sp>
      <p:sp>
        <p:nvSpPr>
          <p:cNvPr id="4" name="Slayt Numarası Yer Tutucusu 3"/>
          <p:cNvSpPr>
            <a:spLocks noGrp="1"/>
          </p:cNvSpPr>
          <p:nvPr>
            <p:ph type="sldNum" sz="quarter" idx="5"/>
          </p:nvPr>
        </p:nvSpPr>
        <p:spPr/>
        <p:txBody>
          <a:bodyPr/>
          <a:lstStyle/>
          <a:p>
            <a:fld id="{9DD4EB0A-B9DC-461E-9394-A8252D991EEA}" type="slidenum">
              <a:rPr lang="tr-TR" smtClean="0"/>
              <a:t>21</a:t>
            </a:fld>
            <a:endParaRPr lang="tr-TR"/>
          </a:p>
        </p:txBody>
      </p:sp>
    </p:spTree>
    <p:extLst>
      <p:ext uri="{BB962C8B-B14F-4D97-AF65-F5344CB8AC3E}">
        <p14:creationId xmlns:p14="http://schemas.microsoft.com/office/powerpoint/2010/main" val="945613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C3E952-1F35-0EF8-CD59-57F713868AA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0380218-9C94-041E-00B6-9D225C511D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3A72E2C-D989-21C5-2A9A-A5FD3659DBD9}"/>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E6D4803F-CE24-59EA-0A52-90B5DC3A504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F1251E-976D-46D9-52FD-9821383FEBF6}"/>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347381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49B7DA-C8FF-3CF1-469D-113BBB78B71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EBAAF28-904E-C929-8387-F7AC8D6011F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2F7F468-3A49-0ABC-D921-B72CB6AC6BA8}"/>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DD193BE4-5A08-B294-45F1-156A729A0A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64D813-5C7F-EFEA-A881-39997590AEB7}"/>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56235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AC8FF2F-662F-2528-E324-F4F6A3EC42B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3C182BC-A19C-7683-9240-4D401CC73FB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69E999-D4D5-B0A4-373A-3002FCC7A960}"/>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4744FD73-42E4-68BD-C0E8-8C61AA073D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663B295-3A57-086B-4D46-E38760194ABF}"/>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43831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C3D4C2-A711-B1AA-1D1D-5CA7565ED20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FD64699-01FE-DCFA-2AA0-98E0D9E26CC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3C09A0-AE39-B39B-6D28-DDDFBAA49C72}"/>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429C93FE-A13B-46BD-AD47-6B617393755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C0AACA-9861-0D32-FF48-CB5B52DB49F3}"/>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9281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10208A-7BD5-1620-AB51-EECA1034CF0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840F2A7-CF26-3EC8-BEC0-E34FB1F514D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C039287-7374-77B6-3195-0F4503C74452}"/>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1809BFD2-5EE9-3F30-DD58-2E454BD98A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2DF131-5259-F19F-04F6-F692501D3824}"/>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328980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99735D-799C-EB88-A812-5C6B9BC43C2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D5D89F-A14D-64EE-7F09-A4A5ACC474B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3BAC0DE-C8CD-4FDF-3A10-75C6E80AC7E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1D6F233-CEB1-47B3-FC44-A5B76F7235FA}"/>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6" name="Alt Bilgi Yer Tutucusu 5">
            <a:extLst>
              <a:ext uri="{FF2B5EF4-FFF2-40B4-BE49-F238E27FC236}">
                <a16:creationId xmlns:a16="http://schemas.microsoft.com/office/drawing/2014/main" id="{2D53AA3A-8426-5375-D0F1-9D6F5CD4DF3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507B72-BCF0-6D92-C500-624362C88C63}"/>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820329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B23744-1060-0171-C0FE-F67CADF43A1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2EF8BD-C0B4-7566-AFCF-5EED6B5A42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3E89450-D428-834F-AA8C-09C4C3C58C5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DA8E6F1-E20B-07D0-23EF-633A7F342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88C559-246E-F913-435E-444FF012155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8050C54-E46B-1F4B-2DD3-8693AE2D5EB1}"/>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8" name="Alt Bilgi Yer Tutucusu 7">
            <a:extLst>
              <a:ext uri="{FF2B5EF4-FFF2-40B4-BE49-F238E27FC236}">
                <a16:creationId xmlns:a16="http://schemas.microsoft.com/office/drawing/2014/main" id="{07616A77-D39C-FA91-F708-1C5CF8C8F4A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694249C-B3E4-274D-60ED-99FEDE2A65FF}"/>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36281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7D6398-A63C-69D7-0BFE-11078E1CE7E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119A35-CAE7-9FAA-7CD0-1DA3A9F8B95A}"/>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4" name="Alt Bilgi Yer Tutucusu 3">
            <a:extLst>
              <a:ext uri="{FF2B5EF4-FFF2-40B4-BE49-F238E27FC236}">
                <a16:creationId xmlns:a16="http://schemas.microsoft.com/office/drawing/2014/main" id="{6BD7F932-FAB5-0637-5AFC-E74CB50D9E2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AF88048-0BF0-9811-7477-214889E7A287}"/>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23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CE24846-378A-9A83-C052-7EA90A829753}"/>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3" name="Alt Bilgi Yer Tutucusu 2">
            <a:extLst>
              <a:ext uri="{FF2B5EF4-FFF2-40B4-BE49-F238E27FC236}">
                <a16:creationId xmlns:a16="http://schemas.microsoft.com/office/drawing/2014/main" id="{2798626E-5D88-B6C3-B9CB-BB569043060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3BDC5F5-410E-B57C-8B43-F682A7A7264E}"/>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9782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B1C7F5-6376-8451-88FF-BA861553261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AD40A20-F4A8-F9BA-4693-38E05F645A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16ED79B-8A48-ECD7-100D-2C54D080FC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3A6DB1B-1B23-E24E-9F56-757C87D77148}"/>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6" name="Alt Bilgi Yer Tutucusu 5">
            <a:extLst>
              <a:ext uri="{FF2B5EF4-FFF2-40B4-BE49-F238E27FC236}">
                <a16:creationId xmlns:a16="http://schemas.microsoft.com/office/drawing/2014/main" id="{8A608826-DDCF-7B62-198B-93589FAEA54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9C2CE9C-02BE-82C6-6AA2-2181686BACE0}"/>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211961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0AD91B-5082-34C3-DED4-CEC5C590141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A26210F-C451-B396-9AEC-81B79C9FDF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8805CA9-A8D1-C294-1194-BD0E4505B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49C0340-B67C-D343-84DF-6D589026A479}"/>
              </a:ext>
            </a:extLst>
          </p:cNvPr>
          <p:cNvSpPr>
            <a:spLocks noGrp="1"/>
          </p:cNvSpPr>
          <p:nvPr>
            <p:ph type="dt" sz="half" idx="10"/>
          </p:nvPr>
        </p:nvSpPr>
        <p:spPr/>
        <p:txBody>
          <a:bodyPr/>
          <a:lstStyle/>
          <a:p>
            <a:fld id="{95594FA5-71F6-43CC-8866-75188566F817}" type="datetimeFigureOut">
              <a:rPr lang="tr-TR" smtClean="0"/>
              <a:t>15.10.2024</a:t>
            </a:fld>
            <a:endParaRPr lang="tr-TR"/>
          </a:p>
        </p:txBody>
      </p:sp>
      <p:sp>
        <p:nvSpPr>
          <p:cNvPr id="6" name="Alt Bilgi Yer Tutucusu 5">
            <a:extLst>
              <a:ext uri="{FF2B5EF4-FFF2-40B4-BE49-F238E27FC236}">
                <a16:creationId xmlns:a16="http://schemas.microsoft.com/office/drawing/2014/main" id="{4FE6B4F5-CCFC-E021-0100-81E0F92B247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676582B-7BCB-347F-9657-16D0C35BF040}"/>
              </a:ext>
            </a:extLst>
          </p:cNvPr>
          <p:cNvSpPr>
            <a:spLocks noGrp="1"/>
          </p:cNvSpPr>
          <p:nvPr>
            <p:ph type="sldNum" sz="quarter" idx="12"/>
          </p:nvPr>
        </p:nvSpPr>
        <p:spPr/>
        <p:txBody>
          <a:bodyPr/>
          <a:lstStyle/>
          <a:p>
            <a:fld id="{0348E256-BF44-4114-8BE6-8F83BBB6CA50}" type="slidenum">
              <a:rPr lang="tr-TR" smtClean="0"/>
              <a:t>‹#›</a:t>
            </a:fld>
            <a:endParaRPr lang="tr-TR"/>
          </a:p>
        </p:txBody>
      </p:sp>
    </p:spTree>
    <p:extLst>
      <p:ext uri="{BB962C8B-B14F-4D97-AF65-F5344CB8AC3E}">
        <p14:creationId xmlns:p14="http://schemas.microsoft.com/office/powerpoint/2010/main" val="15609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862E971-D9D1-C310-129B-B4A16901A8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4CBB352-DE3D-8F5E-2CB1-33B2E250C4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E8BD1B-0ACB-E158-3135-04641E0083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594FA5-71F6-43CC-8866-75188566F817}" type="datetimeFigureOut">
              <a:rPr lang="tr-TR" smtClean="0"/>
              <a:t>15.10.2024</a:t>
            </a:fld>
            <a:endParaRPr lang="tr-TR"/>
          </a:p>
        </p:txBody>
      </p:sp>
      <p:sp>
        <p:nvSpPr>
          <p:cNvPr id="5" name="Alt Bilgi Yer Tutucusu 4">
            <a:extLst>
              <a:ext uri="{FF2B5EF4-FFF2-40B4-BE49-F238E27FC236}">
                <a16:creationId xmlns:a16="http://schemas.microsoft.com/office/drawing/2014/main" id="{B28E55BD-5FA7-848A-C047-0EAFB21EB2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894B3FC9-E020-0824-3C5F-8EC496B42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48E256-BF44-4114-8BE6-8F83BBB6CA50}" type="slidenum">
              <a:rPr lang="tr-TR" smtClean="0"/>
              <a:t>‹#›</a:t>
            </a:fld>
            <a:endParaRPr lang="tr-TR"/>
          </a:p>
        </p:txBody>
      </p:sp>
    </p:spTree>
    <p:extLst>
      <p:ext uri="{BB962C8B-B14F-4D97-AF65-F5344CB8AC3E}">
        <p14:creationId xmlns:p14="http://schemas.microsoft.com/office/powerpoint/2010/main" val="484612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7C67C0-FC79-9597-5E8A-731B45936888}"/>
              </a:ext>
            </a:extLst>
          </p:cNvPr>
          <p:cNvSpPr>
            <a:spLocks noGrp="1"/>
          </p:cNvSpPr>
          <p:nvPr>
            <p:ph type="ctrTitle"/>
          </p:nvPr>
        </p:nvSpPr>
        <p:spPr>
          <a:xfrm>
            <a:off x="1524000" y="1122363"/>
            <a:ext cx="9144000" cy="1452395"/>
          </a:xfrm>
        </p:spPr>
        <p:txBody>
          <a:bodyPr>
            <a:normAutofit/>
          </a:bodyPr>
          <a:lstStyle/>
          <a:p>
            <a:r>
              <a:rPr lang="tr-TR" sz="3200" b="1" kern="100" dirty="0">
                <a:effectLst/>
                <a:latin typeface="Calibri" panose="020F0502020204030204" pitchFamily="34" charset="0"/>
                <a:ea typeface="Aptos" panose="020B0004020202020204" pitchFamily="34" charset="0"/>
                <a:cs typeface="Times New Roman" panose="02020603050405020304" pitchFamily="18" charset="0"/>
              </a:rPr>
              <a:t>Fonksiyonel dispepside sindirim enzimi desteğinin etkinliği Tek merkezli, randomize, çift kör, plasebo kontrollü, klinik bir çalışma</a:t>
            </a:r>
            <a:endParaRPr lang="tr-TR" sz="3200" b="1" dirty="0"/>
          </a:p>
        </p:txBody>
      </p:sp>
      <p:sp>
        <p:nvSpPr>
          <p:cNvPr id="4" name="Alt Başlık 2">
            <a:extLst>
              <a:ext uri="{FF2B5EF4-FFF2-40B4-BE49-F238E27FC236}">
                <a16:creationId xmlns:a16="http://schemas.microsoft.com/office/drawing/2014/main" id="{7801C3EE-FEBE-10D6-821C-95ABF86C9884}"/>
              </a:ext>
            </a:extLst>
          </p:cNvPr>
          <p:cNvSpPr txBox="1">
            <a:spLocks/>
          </p:cNvSpPr>
          <p:nvPr/>
        </p:nvSpPr>
        <p:spPr>
          <a:xfrm>
            <a:off x="7122695" y="5125453"/>
            <a:ext cx="5069306" cy="9619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tr-TR" dirty="0">
                <a:solidFill>
                  <a:prstClr val="black"/>
                </a:solidFill>
                <a:latin typeface="Calibri" panose="020F0502020204030204" pitchFamily="34" charset="0"/>
                <a:cs typeface="Times New Roman" panose="02020603050405020304" pitchFamily="18" charset="0"/>
              </a:rPr>
              <a:t>Arş. Gör. Dr. E.İ. Şamil Arıcı</a:t>
            </a:r>
          </a:p>
          <a:p>
            <a:pPr>
              <a:defRPr/>
            </a:pPr>
            <a:r>
              <a:rPr lang="tr-TR" dirty="0">
                <a:solidFill>
                  <a:prstClr val="black"/>
                </a:solidFill>
                <a:latin typeface="Calibri" panose="020F0502020204030204" pitchFamily="34" charset="0"/>
                <a:cs typeface="Times New Roman" panose="02020603050405020304" pitchFamily="18" charset="0"/>
              </a:rPr>
              <a:t>KTÜ Tıp Fakültesi Aile Hekimliği ABD</a:t>
            </a:r>
            <a:endParaRPr lang="tr-TR" dirty="0"/>
          </a:p>
          <a:p>
            <a:endParaRPr lang="tr-TR" dirty="0"/>
          </a:p>
        </p:txBody>
      </p:sp>
      <p:pic>
        <p:nvPicPr>
          <p:cNvPr id="6" name="Resim 5">
            <a:extLst>
              <a:ext uri="{FF2B5EF4-FFF2-40B4-BE49-F238E27FC236}">
                <a16:creationId xmlns:a16="http://schemas.microsoft.com/office/drawing/2014/main" id="{1583A0A2-E8A8-4B78-B063-0E8AB9A9C5DD}"/>
              </a:ext>
            </a:extLst>
          </p:cNvPr>
          <p:cNvPicPr>
            <a:picLocks noChangeAspect="1"/>
          </p:cNvPicPr>
          <p:nvPr/>
        </p:nvPicPr>
        <p:blipFill>
          <a:blip r:embed="rId2"/>
          <a:stretch>
            <a:fillRect/>
          </a:stretch>
        </p:blipFill>
        <p:spPr>
          <a:xfrm>
            <a:off x="501896" y="2800781"/>
            <a:ext cx="6620799" cy="3286584"/>
          </a:xfrm>
          <a:prstGeom prst="rect">
            <a:avLst/>
          </a:prstGeom>
        </p:spPr>
      </p:pic>
    </p:spTree>
    <p:extLst>
      <p:ext uri="{BB962C8B-B14F-4D97-AF65-F5344CB8AC3E}">
        <p14:creationId xmlns:p14="http://schemas.microsoft.com/office/powerpoint/2010/main" val="2560360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8D4CE3-62DE-E4F9-FD10-2A9F604C7736}"/>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F971A93F-CF40-F049-6E17-2A2212973AF6}"/>
              </a:ext>
            </a:extLst>
          </p:cNvPr>
          <p:cNvSpPr>
            <a:spLocks noGrp="1"/>
          </p:cNvSpPr>
          <p:nvPr>
            <p:ph idx="1"/>
          </p:nvPr>
        </p:nvSpPr>
        <p:spPr/>
        <p:txBody>
          <a:bodyPr>
            <a:normAutofit lnSpcReduction="10000"/>
          </a:bodyPr>
          <a:lstStyle/>
          <a:p>
            <a:r>
              <a:rPr lang="tr-TR" sz="2400" dirty="0">
                <a:latin typeface="Calibri" panose="020F0502020204030204" pitchFamily="34" charset="0"/>
                <a:ea typeface="Calibri" panose="020F0502020204030204" pitchFamily="34" charset="0"/>
                <a:cs typeface="Calibri" panose="020F0502020204030204" pitchFamily="34" charset="0"/>
              </a:rPr>
              <a:t>Çalışma,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iki deney grubunu (her bir grup için n = 60)</a:t>
            </a:r>
            <a:r>
              <a:rPr lang="tr-TR" sz="2400" dirty="0">
                <a:latin typeface="Calibri" panose="020F0502020204030204" pitchFamily="34" charset="0"/>
                <a:ea typeface="Calibri" panose="020F0502020204030204" pitchFamily="34" charset="0"/>
                <a:cs typeface="Calibri" panose="020F0502020204030204" pitchFamily="34" charset="0"/>
              </a:rPr>
              <a:t> içermektedir. </a:t>
            </a:r>
          </a:p>
          <a:p>
            <a:r>
              <a:rPr lang="tr-TR" sz="2400" dirty="0">
                <a:latin typeface="Calibri" panose="020F0502020204030204" pitchFamily="34" charset="0"/>
                <a:ea typeface="Calibri" panose="020F0502020204030204" pitchFamily="34" charset="0"/>
                <a:cs typeface="Calibri" panose="020F0502020204030204" pitchFamily="34" charset="0"/>
              </a:rPr>
              <a:t>Tedavi grubundaki katılımcılara,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günde 2 kapsül (öğle ve akşam yemeklerinde) </a:t>
            </a:r>
            <a:r>
              <a:rPr lang="tr-TR" sz="2400" dirty="0">
                <a:latin typeface="Calibri" panose="020F0502020204030204" pitchFamily="34" charset="0"/>
                <a:ea typeface="Calibri" panose="020F0502020204030204" pitchFamily="34" charset="0"/>
                <a:cs typeface="Calibri" panose="020F0502020204030204" pitchFamily="34" charset="0"/>
              </a:rPr>
              <a:t>400 mg/gün dozunda çoklu enzim karışımı içeren gıda takviyesi verilmiş, plasebo grubundaki katılımcılar ise aynı şekilde plasebo almıştır.</a:t>
            </a:r>
          </a:p>
          <a:p>
            <a:r>
              <a:rPr lang="tr-TR" sz="2400" dirty="0">
                <a:latin typeface="Calibri" panose="020F0502020204030204" pitchFamily="34" charset="0"/>
                <a:ea typeface="Calibri" panose="020F0502020204030204" pitchFamily="34" charset="0"/>
                <a:cs typeface="Calibri" panose="020F0502020204030204" pitchFamily="34" charset="0"/>
              </a:rPr>
              <a:t>Katılımcılar,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basit randomizasyon yöntemiyle 1:1 tahsis oranında rastgele gruplara</a:t>
            </a:r>
            <a:r>
              <a:rPr lang="tr-TR" sz="2400" dirty="0">
                <a:latin typeface="Calibri" panose="020F0502020204030204" pitchFamily="34" charset="0"/>
                <a:ea typeface="Calibri" panose="020F0502020204030204" pitchFamily="34" charset="0"/>
                <a:cs typeface="Calibri" panose="020F0502020204030204" pitchFamily="34" charset="0"/>
              </a:rPr>
              <a:t> atanmıştır.</a:t>
            </a:r>
          </a:p>
          <a:p>
            <a:r>
              <a:rPr lang="tr-TR" sz="2400" dirty="0">
                <a:latin typeface="Calibri" panose="020F0502020204030204" pitchFamily="34" charset="0"/>
                <a:ea typeface="Calibri" panose="020F0502020204030204" pitchFamily="34" charset="0"/>
                <a:cs typeface="Calibri" panose="020F0502020204030204" pitchFamily="34" charset="0"/>
              </a:rPr>
              <a:t>Katılımcılar,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Roma IV kriterlerine göre en az üç ay süresince fonksiyonel dispepsi tanısını doğrulamak amacıyla tıbbi değerlendirmeden geçirilmiştir. </a:t>
            </a:r>
          </a:p>
          <a:p>
            <a:r>
              <a:rPr lang="tr-TR" sz="2400" dirty="0">
                <a:latin typeface="Calibri" panose="020F0502020204030204" pitchFamily="34" charset="0"/>
                <a:ea typeface="Calibri" panose="020F0502020204030204" pitchFamily="34" charset="0"/>
                <a:cs typeface="Calibri" panose="020F0502020204030204" pitchFamily="34" charset="0"/>
              </a:rPr>
              <a:t>Tedavi başlangıcında (t0), tedavinin 30. (t1) ve 60. (t2) günlerinde katılımcılara </a:t>
            </a:r>
            <a:r>
              <a:rPr lang="tr-TR" sz="2400" dirty="0" err="1">
                <a:latin typeface="Calibri" panose="020F0502020204030204" pitchFamily="34" charset="0"/>
                <a:ea typeface="Calibri" panose="020F0502020204030204" pitchFamily="34" charset="0"/>
                <a:cs typeface="Calibri" panose="020F0502020204030204" pitchFamily="34" charset="0"/>
              </a:rPr>
              <a:t>Nepean</a:t>
            </a:r>
            <a:r>
              <a:rPr lang="tr-TR" sz="2400" dirty="0">
                <a:latin typeface="Calibri" panose="020F0502020204030204" pitchFamily="34" charset="0"/>
                <a:ea typeface="Calibri" panose="020F0502020204030204" pitchFamily="34" charset="0"/>
                <a:cs typeface="Calibri" panose="020F0502020204030204" pitchFamily="34" charset="0"/>
              </a:rPr>
              <a:t> Dispepsi İndeksi-SF (NDI-SF), Pittsburgh Uyku Kalitesi İndeksi (PSQI) anketleri ve görsel analog skala (VAS) uygulanmıştır. </a:t>
            </a:r>
          </a:p>
          <a:p>
            <a:r>
              <a:rPr lang="tr-TR" sz="2400" dirty="0">
                <a:latin typeface="Calibri" panose="020F0502020204030204" pitchFamily="34" charset="0"/>
                <a:ea typeface="Calibri" panose="020F0502020204030204" pitchFamily="34" charset="0"/>
                <a:cs typeface="Calibri" panose="020F0502020204030204" pitchFamily="34" charset="0"/>
              </a:rPr>
              <a:t>Çalışma, toplam 60 gün sürmüş olup iki aylık tedavi sürecini kapsamaktadır.</a:t>
            </a:r>
          </a:p>
        </p:txBody>
      </p:sp>
    </p:spTree>
    <p:extLst>
      <p:ext uri="{BB962C8B-B14F-4D97-AF65-F5344CB8AC3E}">
        <p14:creationId xmlns:p14="http://schemas.microsoft.com/office/powerpoint/2010/main" val="1657516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B01BA7-6340-876A-9D92-0350DFCF9E30}"/>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3F843D8A-6336-A246-AB22-16923B33BDD9}"/>
              </a:ext>
            </a:extLst>
          </p:cNvPr>
          <p:cNvSpPr>
            <a:spLocks noGrp="1"/>
          </p:cNvSpPr>
          <p:nvPr>
            <p:ph idx="1"/>
          </p:nvPr>
        </p:nvSpPr>
        <p:spPr/>
        <p:txBody>
          <a:bodyPr>
            <a:noAutofit/>
          </a:bodyPr>
          <a:lstStyle/>
          <a:p>
            <a:r>
              <a:rPr lang="tr-TR" sz="2400" b="1" i="1" dirty="0" err="1">
                <a:latin typeface="Calibri" panose="020F0502020204030204" pitchFamily="34" charset="0"/>
                <a:ea typeface="Calibri" panose="020F0502020204030204" pitchFamily="34" charset="0"/>
                <a:cs typeface="Calibri" panose="020F0502020204030204" pitchFamily="34" charset="0"/>
              </a:rPr>
              <a:t>Nepean</a:t>
            </a:r>
            <a:r>
              <a:rPr lang="tr-TR" sz="2400" b="1" i="1" dirty="0">
                <a:latin typeface="Calibri" panose="020F0502020204030204" pitchFamily="34" charset="0"/>
                <a:ea typeface="Calibri" panose="020F0502020204030204" pitchFamily="34" charset="0"/>
                <a:cs typeface="Calibri" panose="020F0502020204030204" pitchFamily="34" charset="0"/>
              </a:rPr>
              <a:t> Dispepsi İndeksi-SF (NDI-SF) </a:t>
            </a:r>
          </a:p>
          <a:p>
            <a:r>
              <a:rPr lang="tr-TR" sz="2400" dirty="0">
                <a:latin typeface="Calibri" panose="020F0502020204030204" pitchFamily="34" charset="0"/>
                <a:ea typeface="Calibri" panose="020F0502020204030204" pitchFamily="34" charset="0"/>
                <a:cs typeface="Calibri" panose="020F0502020204030204" pitchFamily="34" charset="0"/>
              </a:rPr>
              <a:t>Semptomların sıklığını, yoğunluğunu ve türünü değerlendirmek için tasarlanmış 26 çoktan seçmeli madde ile duygusal, işlevsel ve sosyal etkileri değerlendiren 11 sorudan oluşan, kendi kendine uygulanan bir ankettir. </a:t>
            </a:r>
          </a:p>
          <a:p>
            <a:r>
              <a:rPr lang="tr-TR" sz="2400" dirty="0">
                <a:latin typeface="Calibri" panose="020F0502020204030204" pitchFamily="34" charset="0"/>
                <a:ea typeface="Calibri" panose="020F0502020204030204" pitchFamily="34" charset="0"/>
                <a:cs typeface="Calibri" panose="020F0502020204030204" pitchFamily="34" charset="0"/>
              </a:rPr>
              <a:t>A</a:t>
            </a:r>
            <a:r>
              <a:rPr lang="tr-TR" sz="2400" dirty="0">
                <a:effectLst/>
                <a:latin typeface="Calibri" panose="020F0502020204030204" pitchFamily="34" charset="0"/>
                <a:ea typeface="Calibri" panose="020F0502020204030204" pitchFamily="34" charset="0"/>
                <a:cs typeface="Calibri" panose="020F0502020204030204" pitchFamily="34" charset="0"/>
              </a:rPr>
              <a:t>nketin uygulanmasından ve derlenmesinden önceki on beş günü kapsamaktadır. </a:t>
            </a:r>
          </a:p>
          <a:p>
            <a:r>
              <a:rPr lang="tr-TR" sz="2400" dirty="0">
                <a:latin typeface="Calibri" panose="020F0502020204030204" pitchFamily="34" charset="0"/>
                <a:ea typeface="Calibri" panose="020F0502020204030204" pitchFamily="34" charset="0"/>
                <a:cs typeface="Calibri" panose="020F0502020204030204" pitchFamily="34" charset="0"/>
              </a:rPr>
              <a:t>İlk bölüm, üst </a:t>
            </a:r>
            <a:r>
              <a:rPr lang="tr-TR" sz="2400" dirty="0" err="1">
                <a:latin typeface="Calibri" panose="020F0502020204030204" pitchFamily="34" charset="0"/>
                <a:ea typeface="Calibri" panose="020F0502020204030204" pitchFamily="34" charset="0"/>
                <a:cs typeface="Calibri" panose="020F0502020204030204" pitchFamily="34" charset="0"/>
              </a:rPr>
              <a:t>gastrointestinal</a:t>
            </a:r>
            <a:r>
              <a:rPr lang="tr-TR" sz="2400" dirty="0">
                <a:latin typeface="Calibri" panose="020F0502020204030204" pitchFamily="34" charset="0"/>
                <a:ea typeface="Calibri" panose="020F0502020204030204" pitchFamily="34" charset="0"/>
                <a:cs typeface="Calibri" panose="020F0502020204030204" pitchFamily="34" charset="0"/>
              </a:rPr>
              <a:t> sorunlarla ilgili semptom sıklığını, şiddetini ve rahatsızlığı ölçmektedir. </a:t>
            </a:r>
          </a:p>
          <a:p>
            <a:r>
              <a:rPr lang="tr-TR" sz="2400" dirty="0">
                <a:latin typeface="Calibri" panose="020F0502020204030204" pitchFamily="34" charset="0"/>
                <a:ea typeface="Calibri" panose="020F0502020204030204" pitchFamily="34" charset="0"/>
                <a:cs typeface="Calibri" panose="020F0502020204030204" pitchFamily="34" charset="0"/>
              </a:rPr>
              <a:t>Bu puanlar birleştirilerek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NDI-SF1</a:t>
            </a:r>
            <a:r>
              <a:rPr lang="tr-TR" sz="2400" dirty="0">
                <a:latin typeface="Calibri" panose="020F0502020204030204" pitchFamily="34" charset="0"/>
                <a:ea typeface="Calibri" panose="020F0502020204030204" pitchFamily="34" charset="0"/>
                <a:cs typeface="Calibri" panose="020F0502020204030204" pitchFamily="34" charset="0"/>
              </a:rPr>
              <a:t> hesaplanır ve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daha yüksek puan daha kötü semptomlara işaret eder. </a:t>
            </a:r>
          </a:p>
        </p:txBody>
      </p:sp>
    </p:spTree>
    <p:extLst>
      <p:ext uri="{BB962C8B-B14F-4D97-AF65-F5344CB8AC3E}">
        <p14:creationId xmlns:p14="http://schemas.microsoft.com/office/powerpoint/2010/main" val="4130064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205599-00FC-97B8-991A-3B9409F879F5}"/>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D56B7727-1BBB-F1F9-DA36-21E3B86F7719}"/>
              </a:ext>
            </a:extLst>
          </p:cNvPr>
          <p:cNvSpPr>
            <a:spLocks noGrp="1"/>
          </p:cNvSpPr>
          <p:nvPr>
            <p:ph idx="1"/>
          </p:nvPr>
        </p:nvSpPr>
        <p:spPr/>
        <p:txBody>
          <a:bodyPr>
            <a:noAutofit/>
          </a:bodyPr>
          <a:lstStyle/>
          <a:p>
            <a:r>
              <a:rPr lang="tr-TR" sz="2400" dirty="0">
                <a:latin typeface="Calibri" panose="020F0502020204030204" pitchFamily="34" charset="0"/>
                <a:ea typeface="Calibri" panose="020F0502020204030204" pitchFamily="34" charset="0"/>
                <a:cs typeface="Calibri" panose="020F0502020204030204" pitchFamily="34" charset="0"/>
              </a:rPr>
              <a:t>İkinci bölüm dört alt sınıfa ayrılmış 25 sorudan oluşmaktadır: </a:t>
            </a:r>
          </a:p>
          <a:p>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NDI-SF2</a:t>
            </a:r>
            <a:r>
              <a:rPr lang="tr-TR" sz="2400" dirty="0">
                <a:latin typeface="Calibri" panose="020F0502020204030204" pitchFamily="34" charset="0"/>
                <a:ea typeface="Calibri" panose="020F0502020204030204" pitchFamily="34" charset="0"/>
                <a:cs typeface="Calibri" panose="020F0502020204030204" pitchFamily="34" charset="0"/>
              </a:rPr>
              <a:t> sosyal işlevselliği değerlendirir;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NDI-SF3</a:t>
            </a:r>
            <a:r>
              <a:rPr lang="tr-TR" sz="2400" dirty="0">
                <a:latin typeface="Calibri" panose="020F0502020204030204" pitchFamily="34" charset="0"/>
                <a:ea typeface="Calibri" panose="020F0502020204030204" pitchFamily="34" charset="0"/>
                <a:cs typeface="Calibri" panose="020F0502020204030204" pitchFamily="34" charset="0"/>
              </a:rPr>
              <a:t> hastalık kontrolü ve farkındalığını değerlendirir;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NDI-SF4</a:t>
            </a:r>
            <a:r>
              <a:rPr lang="tr-TR" sz="2400" dirty="0">
                <a:latin typeface="Calibri" panose="020F0502020204030204" pitchFamily="34" charset="0"/>
                <a:ea typeface="Calibri" panose="020F0502020204030204" pitchFamily="34" charset="0"/>
                <a:cs typeface="Calibri" panose="020F0502020204030204" pitchFamily="34" charset="0"/>
              </a:rPr>
              <a:t> normal yeme ve içme becerisini inceler; ve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NDI-SF5</a:t>
            </a:r>
            <a:r>
              <a:rPr lang="tr-TR" sz="2400" dirty="0">
                <a:latin typeface="Calibri" panose="020F0502020204030204" pitchFamily="34" charset="0"/>
                <a:ea typeface="Calibri" panose="020F0502020204030204" pitchFamily="34" charset="0"/>
                <a:cs typeface="Calibri" panose="020F0502020204030204" pitchFamily="34" charset="0"/>
              </a:rPr>
              <a:t> uyku kalitesine odaklanır. </a:t>
            </a:r>
          </a:p>
          <a:p>
            <a:r>
              <a:rPr lang="tr-TR" sz="2400" dirty="0">
                <a:latin typeface="Calibri" panose="020F0502020204030204" pitchFamily="34" charset="0"/>
                <a:ea typeface="Calibri" panose="020F0502020204030204" pitchFamily="34" charset="0"/>
                <a:cs typeface="Calibri" panose="020F0502020204030204" pitchFamily="34" charset="0"/>
              </a:rPr>
              <a:t>Bu alt sınıflar için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düşük puanlar daha kötü sonuçlara işaret ederken, yüksek puanlar daha iyi yaşam kalitesini yansıtmaktadır. </a:t>
            </a:r>
          </a:p>
          <a:p>
            <a:r>
              <a:rPr lang="tr-TR" sz="2400" dirty="0">
                <a:latin typeface="Calibri" panose="020F0502020204030204" pitchFamily="34" charset="0"/>
                <a:ea typeface="Calibri" panose="020F0502020204030204" pitchFamily="34" charset="0"/>
                <a:cs typeface="Calibri" panose="020F0502020204030204" pitchFamily="34" charset="0"/>
              </a:rPr>
              <a:t>Bu alt sınıfların kümülatif puanı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NDI-SF2-5</a:t>
            </a:r>
            <a:r>
              <a:rPr lang="tr-TR" sz="2400" dirty="0">
                <a:latin typeface="Calibri" panose="020F0502020204030204" pitchFamily="34" charset="0"/>
                <a:ea typeface="Calibri" panose="020F0502020204030204" pitchFamily="34" charset="0"/>
                <a:cs typeface="Calibri" panose="020F0502020204030204" pitchFamily="34" charset="0"/>
              </a:rPr>
              <a:t> endeksini oluşturur. </a:t>
            </a:r>
          </a:p>
          <a:p>
            <a:r>
              <a:rPr lang="tr-TR" sz="2400" dirty="0">
                <a:latin typeface="Calibri" panose="020F0502020204030204" pitchFamily="34" charset="0"/>
                <a:ea typeface="Calibri" panose="020F0502020204030204" pitchFamily="34" charset="0"/>
                <a:cs typeface="Calibri" panose="020F0502020204030204" pitchFamily="34" charset="0"/>
              </a:rPr>
              <a:t>Son olarak,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NDI-SF6</a:t>
            </a:r>
            <a:r>
              <a:rPr lang="tr-TR" sz="2400" dirty="0">
                <a:latin typeface="Calibri" panose="020F0502020204030204" pitchFamily="34" charset="0"/>
                <a:ea typeface="Calibri" panose="020F0502020204030204" pitchFamily="34" charset="0"/>
                <a:cs typeface="Calibri" panose="020F0502020204030204" pitchFamily="34" charset="0"/>
              </a:rPr>
              <a:t> bölümü, katılımcıların dispepsi semptomlarının yaşam kaliteleri üzerindeki genel etkisini değerlendirdikleri 11 soru içermektedir ve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daha yüksek puanlar daha şiddetli etkileri ifade etmektedir.</a:t>
            </a:r>
          </a:p>
        </p:txBody>
      </p:sp>
    </p:spTree>
    <p:extLst>
      <p:ext uri="{BB962C8B-B14F-4D97-AF65-F5344CB8AC3E}">
        <p14:creationId xmlns:p14="http://schemas.microsoft.com/office/powerpoint/2010/main" val="959239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B19E85-6659-E7FF-6EE1-CB87E55C88D2}"/>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E45630AA-2D2A-5A3A-0198-089CDCC24F2F}"/>
              </a:ext>
            </a:extLst>
          </p:cNvPr>
          <p:cNvSpPr>
            <a:spLocks noGrp="1"/>
          </p:cNvSpPr>
          <p:nvPr>
            <p:ph idx="1"/>
          </p:nvPr>
        </p:nvSpPr>
        <p:spPr/>
        <p:txBody>
          <a:bodyPr>
            <a:normAutofit/>
          </a:bodyPr>
          <a:lstStyle/>
          <a:p>
            <a:pPr>
              <a:lnSpc>
                <a:spcPct val="107000"/>
              </a:lnSpc>
              <a:spcAft>
                <a:spcPts val="800"/>
              </a:spcAft>
            </a:pPr>
            <a:r>
              <a:rPr lang="tr-TR" sz="2400" b="1" i="1" kern="100" dirty="0">
                <a:effectLst/>
                <a:latin typeface="Calibri" panose="020F0502020204030204" pitchFamily="34" charset="0"/>
                <a:ea typeface="Calibri" panose="020F0502020204030204" pitchFamily="34" charset="0"/>
                <a:cs typeface="Calibri" panose="020F0502020204030204" pitchFamily="34" charset="0"/>
              </a:rPr>
              <a:t>Görsel analog ölçeği (VAS) ve Pittsburgh uyku kalitesi indeksi (PSQI)</a:t>
            </a:r>
            <a:endParaRPr lang="tr-TR" sz="2400" b="1" kern="100" dirty="0">
              <a:effectLst/>
              <a:latin typeface="Calibri" panose="020F0502020204030204" pitchFamily="34" charset="0"/>
              <a:ea typeface="Calibri" panose="020F0502020204030204" pitchFamily="34" charset="0"/>
              <a:cs typeface="Calibri" panose="020F0502020204030204" pitchFamily="34" charset="0"/>
            </a:endParaRPr>
          </a:p>
          <a:p>
            <a:r>
              <a:rPr lang="tr-TR"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VAS</a:t>
            </a:r>
            <a:r>
              <a:rPr lang="tr-TR" sz="2400" dirty="0">
                <a:effectLst/>
                <a:latin typeface="Calibri" panose="020F0502020204030204" pitchFamily="34" charset="0"/>
                <a:ea typeface="Calibri" panose="020F0502020204030204" pitchFamily="34" charset="0"/>
                <a:cs typeface="Calibri" panose="020F0502020204030204" pitchFamily="34" charset="0"/>
              </a:rPr>
              <a:t>, her iki ucunda “ağrı yok” ve “hayal edilebilecek en kötü ağrı” olmak üzere iki uç nokta bulunan ve katılımcıların algıladıkları ağrı düzeyini işaretlemek için bir ölçek olarak kullandıkları 10 cm'lik bir kağıt şeridinden oluşan bir ağrı öz değerlendirme aracıdır. </a:t>
            </a:r>
          </a:p>
          <a:p>
            <a:endParaRPr lang="tr-TR" sz="2400" dirty="0">
              <a:effectLst/>
              <a:latin typeface="Calibri" panose="020F0502020204030204" pitchFamily="34" charset="0"/>
              <a:ea typeface="Calibri" panose="020F0502020204030204" pitchFamily="34" charset="0"/>
              <a:cs typeface="Calibri" panose="020F0502020204030204" pitchFamily="34" charset="0"/>
            </a:endParaRPr>
          </a:p>
          <a:p>
            <a:r>
              <a:rPr lang="tr-TR"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PSQI</a:t>
            </a:r>
            <a:r>
              <a:rPr lang="tr-TR" sz="2400" dirty="0">
                <a:effectLst/>
                <a:latin typeface="Calibri" panose="020F0502020204030204" pitchFamily="34" charset="0"/>
                <a:ea typeface="Calibri" panose="020F0502020204030204" pitchFamily="34" charset="0"/>
                <a:cs typeface="Calibri" panose="020F0502020204030204" pitchFamily="34" charset="0"/>
              </a:rPr>
              <a:t> anketi katılımcıların uyku kalitesini değerlendirmek için özeldir ve son on yılda, fonksiyonel dispepsiden </a:t>
            </a:r>
            <a:r>
              <a:rPr lang="tr-TR" sz="2400" dirty="0" err="1">
                <a:effectLst/>
                <a:latin typeface="Calibri" panose="020F0502020204030204" pitchFamily="34" charset="0"/>
                <a:ea typeface="Calibri" panose="020F0502020204030204" pitchFamily="34" charset="0"/>
                <a:cs typeface="Calibri" panose="020F0502020204030204" pitchFamily="34" charset="0"/>
              </a:rPr>
              <a:t>muzdarip</a:t>
            </a:r>
            <a:r>
              <a:rPr lang="tr-TR" sz="2400" dirty="0">
                <a:effectLst/>
                <a:latin typeface="Calibri" panose="020F0502020204030204" pitchFamily="34" charset="0"/>
                <a:ea typeface="Calibri" panose="020F0502020204030204" pitchFamily="34" charset="0"/>
                <a:cs typeface="Calibri" panose="020F0502020204030204" pitchFamily="34" charset="0"/>
              </a:rPr>
              <a:t> katılımcılarda düşük kaliteli uyku eğilimini gösteren artan sayıda kanıt yayınlandığı için dahil edilmiştir.</a:t>
            </a:r>
            <a:endParaRPr lang="tr-T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698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78A070-1578-F095-8D9E-B8A3FDC382F2}"/>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5F1632D6-C654-3101-B02B-95E191745225}"/>
              </a:ext>
            </a:extLst>
          </p:cNvPr>
          <p:cNvSpPr>
            <a:spLocks noGrp="1"/>
          </p:cNvSpPr>
          <p:nvPr>
            <p:ph idx="1"/>
          </p:nvPr>
        </p:nvSpPr>
        <p:spPr/>
        <p:txBody>
          <a:bodyPr>
            <a:normAutofit/>
          </a:bodyPr>
          <a:lstStyle/>
          <a:p>
            <a:r>
              <a:rPr lang="tr-TR" sz="2400" b="1" i="1" dirty="0">
                <a:latin typeface="Calibri" panose="020F0502020204030204" pitchFamily="34" charset="0"/>
                <a:ea typeface="Calibri" panose="020F0502020204030204" pitchFamily="34" charset="0"/>
                <a:cs typeface="Calibri" panose="020F0502020204030204" pitchFamily="34" charset="0"/>
              </a:rPr>
              <a:t>Katılımcılar ve Katılımın Sağlanması</a:t>
            </a:r>
          </a:p>
          <a:p>
            <a:r>
              <a:rPr lang="tr-TR" sz="2400" dirty="0">
                <a:latin typeface="Calibri" panose="020F0502020204030204" pitchFamily="34" charset="0"/>
                <a:ea typeface="Calibri" panose="020F0502020204030204" pitchFamily="34" charset="0"/>
                <a:cs typeface="Calibri" panose="020F0502020204030204" pitchFamily="34" charset="0"/>
              </a:rPr>
              <a:t>Araştırma, 18-59 yaş aralığındaki 120 deneği kapsamakta olup, katılımcılar Haziran 2023’te </a:t>
            </a:r>
            <a:r>
              <a:rPr lang="tr-TR" sz="2400" dirty="0" err="1">
                <a:latin typeface="Calibri" panose="020F0502020204030204" pitchFamily="34" charset="0"/>
                <a:ea typeface="Calibri" panose="020F0502020204030204" pitchFamily="34" charset="0"/>
                <a:cs typeface="Calibri" panose="020F0502020204030204" pitchFamily="34" charset="0"/>
              </a:rPr>
              <a:t>Comegen’deki</a:t>
            </a:r>
            <a:r>
              <a:rPr lang="tr-TR" sz="2400" dirty="0">
                <a:latin typeface="Calibri" panose="020F0502020204030204" pitchFamily="34" charset="0"/>
                <a:ea typeface="Calibri" panose="020F0502020204030204" pitchFamily="34" charset="0"/>
                <a:cs typeface="Calibri" panose="020F0502020204030204" pitchFamily="34" charset="0"/>
              </a:rPr>
              <a:t> pratisyen hekimler tarafından seçilmiştir.</a:t>
            </a:r>
          </a:p>
          <a:p>
            <a:pPr marL="0" indent="0">
              <a:buNone/>
            </a:pPr>
            <a:endPar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Dahil edilme kriterleri </a:t>
            </a:r>
            <a:r>
              <a:rPr lang="tr-TR" sz="2400" dirty="0">
                <a:latin typeface="Calibri" panose="020F0502020204030204" pitchFamily="34" charset="0"/>
                <a:ea typeface="Calibri" panose="020F0502020204030204" pitchFamily="34" charset="0"/>
                <a:cs typeface="Calibri" panose="020F0502020204030204" pitchFamily="34" charset="0"/>
              </a:rPr>
              <a:t>arasında, Roma IV kriterlerine göre fonksiyonel dispepsi tanısı almış olmak, son bir ay içinde antibiyotik veya </a:t>
            </a:r>
            <a:r>
              <a:rPr lang="tr-TR" sz="2400" dirty="0" err="1">
                <a:latin typeface="Calibri" panose="020F0502020204030204" pitchFamily="34" charset="0"/>
                <a:ea typeface="Calibri" panose="020F0502020204030204" pitchFamily="34" charset="0"/>
                <a:cs typeface="Calibri" panose="020F0502020204030204" pitchFamily="34" charset="0"/>
              </a:rPr>
              <a:t>gastrointestinal</a:t>
            </a:r>
            <a:r>
              <a:rPr lang="tr-TR" sz="2400" dirty="0">
                <a:latin typeface="Calibri" panose="020F0502020204030204" pitchFamily="34" charset="0"/>
                <a:ea typeface="Calibri" panose="020F0502020204030204" pitchFamily="34" charset="0"/>
                <a:cs typeface="Calibri" panose="020F0502020204030204" pitchFamily="34" charset="0"/>
              </a:rPr>
              <a:t> sistem üzerinde etkili diğer ilaçları kullanmamış olmak, normal beslenme alışkanlıklarını önemli ölçüde değiştirmemeyi kabul etmek ve çalışma süresince başka gıda takviyeleri kullanmamayı taahhüt etmek yer almıştır. </a:t>
            </a:r>
          </a:p>
        </p:txBody>
      </p:sp>
    </p:spTree>
    <p:extLst>
      <p:ext uri="{BB962C8B-B14F-4D97-AF65-F5344CB8AC3E}">
        <p14:creationId xmlns:p14="http://schemas.microsoft.com/office/powerpoint/2010/main" val="178489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1B0FD4-4A3A-DEC9-EEB3-A6F547D662EC}"/>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0FED23B2-280D-E4FB-2651-F96DFA7F0486}"/>
              </a:ext>
            </a:extLst>
          </p:cNvPr>
          <p:cNvSpPr>
            <a:spLocks noGrp="1"/>
          </p:cNvSpPr>
          <p:nvPr>
            <p:ph idx="1"/>
          </p:nvPr>
        </p:nvSpPr>
        <p:spPr/>
        <p:txBody>
          <a:bodyPr>
            <a:normAutofit/>
          </a:bodyPr>
          <a:lstStyle/>
          <a:p>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Dışlama kriterleri </a:t>
            </a:r>
            <a:r>
              <a:rPr lang="tr-TR" sz="2400" dirty="0">
                <a:latin typeface="Calibri" panose="020F0502020204030204" pitchFamily="34" charset="0"/>
                <a:ea typeface="Calibri" panose="020F0502020204030204" pitchFamily="34" charset="0"/>
                <a:cs typeface="Calibri" panose="020F0502020204030204" pitchFamily="34" charset="0"/>
              </a:rPr>
              <a:t>arasında ise 18 yaş altı ve 59 yaş üstü bireyler, tıbbi geçmişi veya mevcut hastalıkları nedeniyle güvenliği etkileyebilecek katılımcılar, hamile veya emziren kadınlar, bilişsel bozukluğu olanlar, alerji öyküsü bulunanlar, fonksiyonel dispepsi tedavisinde kullanılan ilaçları alanlar, </a:t>
            </a:r>
            <a:r>
              <a:rPr lang="tr-TR" sz="2400" dirty="0" err="1">
                <a:latin typeface="Calibri" panose="020F0502020204030204" pitchFamily="34" charset="0"/>
                <a:ea typeface="Calibri" panose="020F0502020204030204" pitchFamily="34" charset="0"/>
                <a:cs typeface="Calibri" panose="020F0502020204030204" pitchFamily="34" charset="0"/>
              </a:rPr>
              <a:t>gastrointestinal</a:t>
            </a:r>
            <a:r>
              <a:rPr lang="tr-TR" sz="2400" dirty="0">
                <a:latin typeface="Calibri" panose="020F0502020204030204" pitchFamily="34" charset="0"/>
                <a:ea typeface="Calibri" panose="020F0502020204030204" pitchFamily="34" charset="0"/>
                <a:cs typeface="Calibri" panose="020F0502020204030204" pitchFamily="34" charset="0"/>
              </a:rPr>
              <a:t> sistemin diğer patolojileri (örneğin, </a:t>
            </a:r>
            <a:r>
              <a:rPr lang="tr-TR" sz="2400" dirty="0" err="1">
                <a:latin typeface="Calibri" panose="020F0502020204030204" pitchFamily="34" charset="0"/>
                <a:ea typeface="Calibri" panose="020F0502020204030204" pitchFamily="34" charset="0"/>
                <a:cs typeface="Calibri" panose="020F0502020204030204" pitchFamily="34" charset="0"/>
              </a:rPr>
              <a:t>gastro-özofageal</a:t>
            </a:r>
            <a:r>
              <a:rPr lang="tr-TR" sz="2400" dirty="0">
                <a:latin typeface="Calibri" panose="020F0502020204030204" pitchFamily="34" charset="0"/>
                <a:ea typeface="Calibri" panose="020F0502020204030204" pitchFamily="34" charset="0"/>
                <a:cs typeface="Calibri" panose="020F0502020204030204" pitchFamily="34" charset="0"/>
              </a:rPr>
              <a:t> reflü, inflamatuar bağırsak sendromu, bakteriyel aşırı çoğalma), </a:t>
            </a:r>
            <a:r>
              <a:rPr lang="tr-TR" sz="2400" dirty="0" err="1">
                <a:latin typeface="Calibri" panose="020F0502020204030204" pitchFamily="34" charset="0"/>
                <a:ea typeface="Calibri" panose="020F0502020204030204" pitchFamily="34" charset="0"/>
                <a:cs typeface="Calibri" panose="020F0502020204030204" pitchFamily="34" charset="0"/>
              </a:rPr>
              <a:t>malabsorpsiyon</a:t>
            </a:r>
            <a:r>
              <a:rPr lang="tr-TR" sz="2400" dirty="0">
                <a:latin typeface="Calibri" panose="020F0502020204030204" pitchFamily="34" charset="0"/>
                <a:ea typeface="Calibri" panose="020F0502020204030204" pitchFamily="34" charset="0"/>
                <a:cs typeface="Calibri" panose="020F0502020204030204" pitchFamily="34" charset="0"/>
              </a:rPr>
              <a:t>, madde bağımlılığı veya kötüye kullanımı olanlar, devam eden alkol kullanımı olanlar, son bir yılda sigara içmeyi bırakmış olanlar, çölyak hastaları ve yeme bozukluğu yaşayan bireyler yer almaktadır. </a:t>
            </a:r>
          </a:p>
          <a:p>
            <a:r>
              <a:rPr lang="tr-TR" sz="2400" dirty="0">
                <a:latin typeface="Calibri" panose="020F0502020204030204" pitchFamily="34" charset="0"/>
                <a:ea typeface="Calibri" panose="020F0502020204030204" pitchFamily="34" charset="0"/>
                <a:cs typeface="Calibri" panose="020F0502020204030204" pitchFamily="34" charset="0"/>
              </a:rPr>
              <a:t>Ayrıca kalp hastalığı, kronik karaciğer, safra ve pankreas patolojileri, neoplastik hastalıklar, genetik-metabolik hastalıklar veya diyabeti olan bireyler de çalışma dışında tutulmuştur.</a:t>
            </a:r>
          </a:p>
        </p:txBody>
      </p:sp>
    </p:spTree>
    <p:extLst>
      <p:ext uri="{BB962C8B-B14F-4D97-AF65-F5344CB8AC3E}">
        <p14:creationId xmlns:p14="http://schemas.microsoft.com/office/powerpoint/2010/main" val="385476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DDBFCE-E2BD-F582-1D8D-F76DB94FC402}"/>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0483C590-EE75-7C83-451A-835892DCC223}"/>
              </a:ext>
            </a:extLst>
          </p:cNvPr>
          <p:cNvSpPr>
            <a:spLocks noGrp="1"/>
          </p:cNvSpPr>
          <p:nvPr>
            <p:ph idx="1"/>
          </p:nvPr>
        </p:nvSpPr>
        <p:spPr/>
        <p:txBody>
          <a:bodyPr>
            <a:noAutofit/>
          </a:bodyPr>
          <a:lstStyle/>
          <a:p>
            <a:r>
              <a:rPr lang="tr-TR" sz="2400" b="1" i="1" dirty="0">
                <a:latin typeface="Calibri" panose="020F0502020204030204" pitchFamily="34" charset="0"/>
                <a:ea typeface="Calibri" panose="020F0502020204030204" pitchFamily="34" charset="0"/>
                <a:cs typeface="Calibri" panose="020F0502020204030204" pitchFamily="34" charset="0"/>
              </a:rPr>
              <a:t>Çalışmanın Çıktısı</a:t>
            </a:r>
          </a:p>
          <a:p>
            <a:r>
              <a:rPr lang="tr-TR" sz="2400" dirty="0">
                <a:latin typeface="Calibri" panose="020F0502020204030204" pitchFamily="34" charset="0"/>
                <a:ea typeface="Calibri" panose="020F0502020204030204" pitchFamily="34" charset="0"/>
                <a:cs typeface="Calibri" panose="020F0502020204030204" pitchFamily="34" charset="0"/>
              </a:rPr>
              <a:t>Bu klinik çalışmanın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birincil çıktısı</a:t>
            </a:r>
            <a:r>
              <a:rPr lang="tr-TR" sz="2400" dirty="0">
                <a:latin typeface="Calibri" panose="020F0502020204030204" pitchFamily="34" charset="0"/>
                <a:ea typeface="Calibri" panose="020F0502020204030204" pitchFamily="34" charset="0"/>
                <a:cs typeface="Calibri" panose="020F0502020204030204" pitchFamily="34" charset="0"/>
              </a:rPr>
              <a:t>, iki aylık müdahalenin sonunda sindirim enzimi takviyesi alan grubun, plasebo grubuna kıyasla yaşam kalitesinde, NDI-SF anketi ile ölçülen beklenen iyileşmelerin değerlendirilmesidir. </a:t>
            </a:r>
          </a:p>
          <a:p>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İkincil çıktılar</a:t>
            </a:r>
            <a:r>
              <a:rPr lang="tr-TR" sz="2400" dirty="0">
                <a:latin typeface="Calibri" panose="020F0502020204030204" pitchFamily="34" charset="0"/>
                <a:ea typeface="Calibri" panose="020F0502020204030204" pitchFamily="34" charset="0"/>
                <a:cs typeface="Calibri" panose="020F0502020204030204" pitchFamily="34" charset="0"/>
              </a:rPr>
              <a:t> ise sindirim enzimi takviyesinin VAS skoru ve PSQI anketi aracılığıyla ağrı şiddeti ve uyku kalitesi üzerindeki etkilerini incelemeyi hedeflemektedir.</a:t>
            </a:r>
          </a:p>
          <a:p>
            <a:endParaRPr lang="tr-TR" sz="2400" b="1" i="1" dirty="0">
              <a:latin typeface="Calibri" panose="020F0502020204030204" pitchFamily="34" charset="0"/>
              <a:ea typeface="Calibri" panose="020F0502020204030204" pitchFamily="34" charset="0"/>
              <a:cs typeface="Calibri" panose="020F0502020204030204" pitchFamily="34" charset="0"/>
            </a:endParaRPr>
          </a:p>
          <a:p>
            <a:r>
              <a:rPr lang="tr-TR" sz="2400" b="1" i="1" dirty="0">
                <a:latin typeface="Calibri" panose="020F0502020204030204" pitchFamily="34" charset="0"/>
                <a:ea typeface="Calibri" panose="020F0502020204030204" pitchFamily="34" charset="0"/>
                <a:cs typeface="Calibri" panose="020F0502020204030204" pitchFamily="34" charset="0"/>
              </a:rPr>
              <a:t>Güvenlilik</a:t>
            </a:r>
          </a:p>
          <a:p>
            <a:r>
              <a:rPr lang="tr-TR" sz="2400" dirty="0">
                <a:latin typeface="Calibri" panose="020F0502020204030204" pitchFamily="34" charset="0"/>
                <a:ea typeface="Calibri" panose="020F0502020204030204" pitchFamily="34" charset="0"/>
                <a:cs typeface="Calibri" panose="020F0502020204030204" pitchFamily="34" charset="0"/>
              </a:rPr>
              <a:t>Şüpheli advers reaksiyonlar, prosedürlere uygun olarak rapor edilecek; beklenmeyen ciddi advers reaksiyonlardan şüphelenilmesi durumunda, bu olaylar etik kuruluna bildirilecektir.</a:t>
            </a:r>
          </a:p>
        </p:txBody>
      </p:sp>
    </p:spTree>
    <p:extLst>
      <p:ext uri="{BB962C8B-B14F-4D97-AF65-F5344CB8AC3E}">
        <p14:creationId xmlns:p14="http://schemas.microsoft.com/office/powerpoint/2010/main" val="4201130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0F7237-D8B3-F21C-4964-E488FB9D9ABB}"/>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36477365-F2C4-8CF3-1E43-64C383BF2A0B}"/>
              </a:ext>
            </a:extLst>
          </p:cNvPr>
          <p:cNvSpPr>
            <a:spLocks noGrp="1"/>
          </p:cNvSpPr>
          <p:nvPr>
            <p:ph idx="1"/>
          </p:nvPr>
        </p:nvSpPr>
        <p:spPr/>
        <p:txBody>
          <a:bodyPr>
            <a:normAutofit lnSpcReduction="10000"/>
          </a:bodyPr>
          <a:lstStyle/>
          <a:p>
            <a:r>
              <a:rPr lang="tr-TR" b="1" i="1" dirty="0">
                <a:latin typeface="Calibri" panose="020F0502020204030204" pitchFamily="34" charset="0"/>
                <a:ea typeface="Calibri" panose="020F0502020204030204" pitchFamily="34" charset="0"/>
                <a:cs typeface="Calibri" panose="020F0502020204030204" pitchFamily="34" charset="0"/>
              </a:rPr>
              <a:t>İstatistiksel Analiz</a:t>
            </a:r>
          </a:p>
          <a:p>
            <a:r>
              <a:rPr lang="tr-TR" sz="2400" dirty="0">
                <a:latin typeface="Calibri" panose="020F0502020204030204" pitchFamily="34" charset="0"/>
                <a:ea typeface="Calibri" panose="020F0502020204030204" pitchFamily="34" charset="0"/>
                <a:cs typeface="Calibri" panose="020F0502020204030204" pitchFamily="34" charset="0"/>
              </a:rPr>
              <a:t>Bu klinik çalışma için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hesaplanan popülasyon örneklem büyüklüğü 106 </a:t>
            </a:r>
            <a:r>
              <a:rPr lang="tr-TR" sz="2400" dirty="0">
                <a:latin typeface="Calibri" panose="020F0502020204030204" pitchFamily="34" charset="0"/>
                <a:ea typeface="Calibri" panose="020F0502020204030204" pitchFamily="34" charset="0"/>
                <a:cs typeface="Calibri" panose="020F0502020204030204" pitchFamily="34" charset="0"/>
              </a:rPr>
              <a:t>katılımcıdır. Potansiyel ayrılmaları hesaba katmak için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%15'lik bir ekleme</a:t>
            </a:r>
            <a:r>
              <a:rPr lang="tr-TR" sz="2400" dirty="0">
                <a:latin typeface="Calibri" panose="020F0502020204030204" pitchFamily="34" charset="0"/>
                <a:ea typeface="Calibri" panose="020F0502020204030204" pitchFamily="34" charset="0"/>
                <a:cs typeface="Calibri" panose="020F0502020204030204" pitchFamily="34" charset="0"/>
              </a:rPr>
              <a:t> yapılmış ve toplam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120 katılımcı</a:t>
            </a:r>
            <a:r>
              <a:rPr lang="tr-TR" sz="2400" dirty="0">
                <a:latin typeface="Calibri" panose="020F0502020204030204" pitchFamily="34" charset="0"/>
                <a:ea typeface="Calibri" panose="020F0502020204030204" pitchFamily="34" charset="0"/>
                <a:cs typeface="Calibri" panose="020F0502020204030204" pitchFamily="34" charset="0"/>
              </a:rPr>
              <a:t> çalışmaya alınmıştır (grup başına n = 60).</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Katılımcıların deneysel tedavilere verdikleri yanıtları değerlendirmek için, her deneysel değişken için bir tane olmak üzere rastgele </a:t>
            </a:r>
            <a:r>
              <a:rPr lang="tr-TR" sz="2400" dirty="0" err="1">
                <a:latin typeface="Calibri" panose="020F0502020204030204" pitchFamily="34" charset="0"/>
                <a:ea typeface="Calibri" panose="020F0502020204030204" pitchFamily="34" charset="0"/>
                <a:cs typeface="Calibri" panose="020F0502020204030204" pitchFamily="34" charset="0"/>
              </a:rPr>
              <a:t>kesişimli</a:t>
            </a:r>
            <a:r>
              <a:rPr lang="tr-TR" sz="2400" dirty="0">
                <a:latin typeface="Calibri" panose="020F0502020204030204" pitchFamily="34" charset="0"/>
                <a:ea typeface="Calibri" panose="020F0502020204030204" pitchFamily="34" charset="0"/>
                <a:cs typeface="Calibri" panose="020F0502020204030204" pitchFamily="34" charset="0"/>
              </a:rPr>
              <a:t> doğrusal karma modeller (LMM) kullanılmıştır.</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Analizler R sürüm 4.0.1'deki lme4 paketi kullanılarak gerçekleştirilmiş ve aksi belirtilmedikçe veriler ortalama ± standart sapma olarak sunulmuştur.</a:t>
            </a:r>
          </a:p>
        </p:txBody>
      </p:sp>
    </p:spTree>
    <p:extLst>
      <p:ext uri="{BB962C8B-B14F-4D97-AF65-F5344CB8AC3E}">
        <p14:creationId xmlns:p14="http://schemas.microsoft.com/office/powerpoint/2010/main" val="295106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7A9281-E877-6533-B143-11C7A3C79E60}"/>
              </a:ext>
            </a:extLst>
          </p:cNvPr>
          <p:cNvSpPr>
            <a:spLocks noGrp="1"/>
          </p:cNvSpPr>
          <p:nvPr>
            <p:ph type="title"/>
          </p:nvPr>
        </p:nvSpPr>
        <p:spPr/>
        <p:txBody>
          <a:bodyPr/>
          <a:lstStyle/>
          <a:p>
            <a:pPr>
              <a:lnSpc>
                <a:spcPct val="107000"/>
              </a:lnSpc>
              <a:spcAft>
                <a:spcPts val="800"/>
              </a:spcAft>
            </a:pPr>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sz="44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5" name="Resim 4">
            <a:extLst>
              <a:ext uri="{FF2B5EF4-FFF2-40B4-BE49-F238E27FC236}">
                <a16:creationId xmlns:a16="http://schemas.microsoft.com/office/drawing/2014/main" id="{06B55092-5C87-40BD-9C90-22A3435E3851}"/>
              </a:ext>
            </a:extLst>
          </p:cNvPr>
          <p:cNvPicPr>
            <a:picLocks noChangeAspect="1"/>
          </p:cNvPicPr>
          <p:nvPr/>
        </p:nvPicPr>
        <p:blipFill>
          <a:blip r:embed="rId2"/>
          <a:stretch>
            <a:fillRect/>
          </a:stretch>
        </p:blipFill>
        <p:spPr>
          <a:xfrm>
            <a:off x="838200" y="1512804"/>
            <a:ext cx="10309980" cy="4980071"/>
          </a:xfrm>
          <a:prstGeom prst="rect">
            <a:avLst/>
          </a:prstGeom>
        </p:spPr>
      </p:pic>
    </p:spTree>
    <p:extLst>
      <p:ext uri="{BB962C8B-B14F-4D97-AF65-F5344CB8AC3E}">
        <p14:creationId xmlns:p14="http://schemas.microsoft.com/office/powerpoint/2010/main" val="3398461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E217D5-FA91-9ABF-8892-D24032AA3E90}"/>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sp>
        <p:nvSpPr>
          <p:cNvPr id="3" name="İçerik Yer Tutucusu 2">
            <a:extLst>
              <a:ext uri="{FF2B5EF4-FFF2-40B4-BE49-F238E27FC236}">
                <a16:creationId xmlns:a16="http://schemas.microsoft.com/office/drawing/2014/main" id="{01128F65-E43D-8891-8969-5A3EA5BB86BC}"/>
              </a:ext>
            </a:extLst>
          </p:cNvPr>
          <p:cNvSpPr>
            <a:spLocks noGrp="1"/>
          </p:cNvSpPr>
          <p:nvPr>
            <p:ph idx="1"/>
          </p:nvPr>
        </p:nvSpPr>
        <p:spPr/>
        <p:txBody>
          <a:bodyPr>
            <a:normAutofit/>
          </a:bodyPr>
          <a:lstStyle/>
          <a:p>
            <a:r>
              <a:rPr lang="tr-TR" sz="2400" dirty="0">
                <a:effectLst/>
                <a:latin typeface="Calibri" panose="020F0502020204030204" pitchFamily="34" charset="0"/>
                <a:ea typeface="Aptos" panose="020B0004020202020204" pitchFamily="34" charset="0"/>
              </a:rPr>
              <a:t>Çalışmanın birincil amacı, onaylı NDI-SF anketi kullanılarak değerlendirilen semptomlar ve yaşam kalitesi üzerindeki ölçülebilir etkileri ile sindirim enzimleri havuzuna dayalı gıda takviyesinin fonksiyonel dispepsi üzerindeki etkilerini değerlendirmektir.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Besin takviyesinin etkileri ayrıca VAS ve PSQI anketleri kullanılarak iki ikincil sonuç aracılığıyla değerlendirilmiştir.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Üç anketin (NDI-SF, VAS ve PSQI) puanları t0, t1 ve t2 zamanlarında kaydedilmiştir. </a:t>
            </a:r>
            <a:endParaRPr lang="tr-TR" sz="2400" dirty="0"/>
          </a:p>
        </p:txBody>
      </p:sp>
    </p:spTree>
    <p:extLst>
      <p:ext uri="{BB962C8B-B14F-4D97-AF65-F5344CB8AC3E}">
        <p14:creationId xmlns:p14="http://schemas.microsoft.com/office/powerpoint/2010/main" val="87555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EF5A54-2888-87EC-52FC-29D35F6EF2B0}"/>
              </a:ext>
            </a:extLst>
          </p:cNvPr>
          <p:cNvSpPr>
            <a:spLocks noGrp="1"/>
          </p:cNvSpPr>
          <p:nvPr>
            <p:ph type="title"/>
          </p:nvPr>
        </p:nvSpPr>
        <p:spPr/>
        <p:txBody>
          <a:bodyPr>
            <a:normAutofit/>
          </a:bodyPr>
          <a:lstStyle/>
          <a:p>
            <a:pPr>
              <a:lnSpc>
                <a:spcPct val="107000"/>
              </a:lnSpc>
              <a:spcAft>
                <a:spcPts val="800"/>
              </a:spcAft>
            </a:pPr>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419D5D17-B7A3-34F3-85C2-537F61DE997D}"/>
              </a:ext>
            </a:extLst>
          </p:cNvPr>
          <p:cNvSpPr>
            <a:spLocks noGrp="1"/>
          </p:cNvSpPr>
          <p:nvPr>
            <p:ph idx="1"/>
          </p:nvPr>
        </p:nvSpPr>
        <p:spPr/>
        <p:txBody>
          <a:bodyPr>
            <a:normAutofit/>
          </a:bodyPr>
          <a:lstStyle/>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Dispepsi, bağırsak hareketliliğindeki anormallikler, </a:t>
            </a:r>
            <a:r>
              <a:rPr lang="tr-TR" sz="2400" dirty="0" err="1">
                <a:effectLst/>
                <a:latin typeface="Calibri" panose="020F0502020204030204" pitchFamily="34" charset="0"/>
                <a:ea typeface="Aptos" panose="020B0004020202020204" pitchFamily="34" charset="0"/>
              </a:rPr>
              <a:t>viseral</a:t>
            </a:r>
            <a:r>
              <a:rPr lang="tr-TR" sz="2400" dirty="0">
                <a:effectLst/>
                <a:latin typeface="Calibri" panose="020F0502020204030204" pitchFamily="34" charset="0"/>
                <a:ea typeface="Aptos" panose="020B0004020202020204" pitchFamily="34" charset="0"/>
              </a:rPr>
              <a:t> aşırı duyarlılık ve genetik, enfeksiyöz/</a:t>
            </a:r>
            <a:r>
              <a:rPr lang="tr-TR" sz="2400" dirty="0" err="1">
                <a:effectLst/>
                <a:latin typeface="Calibri" panose="020F0502020204030204" pitchFamily="34" charset="0"/>
                <a:ea typeface="Aptos" panose="020B0004020202020204" pitchFamily="34" charset="0"/>
              </a:rPr>
              <a:t>postenfeksiyöz</a:t>
            </a:r>
            <a:r>
              <a:rPr lang="tr-TR" sz="2400" dirty="0">
                <a:effectLst/>
                <a:latin typeface="Calibri" panose="020F0502020204030204" pitchFamily="34" charset="0"/>
                <a:ea typeface="Aptos" panose="020B0004020202020204" pitchFamily="34" charset="0"/>
              </a:rPr>
              <a:t> ve psikososyal faktörler gibi çoklu patofizyolojik mekanizmaların neden olduğu, epizodik veya kalıcı karın ağrısı ya da üst GİS kanalında rahatsızlığa neden olan çok karmaşık bir hastalıktır.</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Dünya genelinde nüfusun %10-30'unda görülen dispepsinin en sık görülen şekli, </a:t>
            </a:r>
            <a:r>
              <a:rPr lang="tr-TR" sz="2400" dirty="0" err="1">
                <a:effectLst/>
                <a:latin typeface="Calibri" panose="020F0502020204030204" pitchFamily="34" charset="0"/>
                <a:ea typeface="Aptos" panose="020B0004020202020204" pitchFamily="34" charset="0"/>
              </a:rPr>
              <a:t>gastrointestinal</a:t>
            </a:r>
            <a:r>
              <a:rPr lang="tr-TR" sz="2400" dirty="0">
                <a:effectLst/>
                <a:latin typeface="Calibri" panose="020F0502020204030204" pitchFamily="34" charset="0"/>
                <a:ea typeface="Aptos" panose="020B0004020202020204" pitchFamily="34" charset="0"/>
              </a:rPr>
              <a:t> (GİS) kanalın yapısal veya ülseratif lezyonları ile değil, zamanla kötüleşebilen fonksiyonel anormalliklerle karakterize olan fonksiyonel dispepsidir. </a:t>
            </a:r>
            <a:endParaRPr lang="tr-T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4017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9A5831-AD36-CE71-104F-2AEBD10076C8}"/>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pic>
        <p:nvPicPr>
          <p:cNvPr id="5" name="Resim 4">
            <a:extLst>
              <a:ext uri="{FF2B5EF4-FFF2-40B4-BE49-F238E27FC236}">
                <a16:creationId xmlns:a16="http://schemas.microsoft.com/office/drawing/2014/main" id="{923DA102-E953-041B-7AB1-373EDDF373FA}"/>
              </a:ext>
            </a:extLst>
          </p:cNvPr>
          <p:cNvPicPr>
            <a:picLocks noChangeAspect="1"/>
          </p:cNvPicPr>
          <p:nvPr/>
        </p:nvPicPr>
        <p:blipFill>
          <a:blip r:embed="rId2"/>
          <a:stretch>
            <a:fillRect/>
          </a:stretch>
        </p:blipFill>
        <p:spPr>
          <a:xfrm>
            <a:off x="3528033" y="365125"/>
            <a:ext cx="7472867" cy="6127750"/>
          </a:xfrm>
          <a:prstGeom prst="rect">
            <a:avLst/>
          </a:prstGeom>
        </p:spPr>
      </p:pic>
    </p:spTree>
    <p:extLst>
      <p:ext uri="{BB962C8B-B14F-4D97-AF65-F5344CB8AC3E}">
        <p14:creationId xmlns:p14="http://schemas.microsoft.com/office/powerpoint/2010/main" val="571743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77E13E-4CBB-AC4D-BFA5-AC752D69AD52}"/>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sp>
        <p:nvSpPr>
          <p:cNvPr id="6" name="İçerik Yer Tutucusu 5">
            <a:extLst>
              <a:ext uri="{FF2B5EF4-FFF2-40B4-BE49-F238E27FC236}">
                <a16:creationId xmlns:a16="http://schemas.microsoft.com/office/drawing/2014/main" id="{A8CF7E68-977A-4E15-CF58-C985F707C9A2}"/>
              </a:ext>
            </a:extLst>
          </p:cNvPr>
          <p:cNvSpPr>
            <a:spLocks noGrp="1"/>
          </p:cNvSpPr>
          <p:nvPr>
            <p:ph idx="1"/>
          </p:nvPr>
        </p:nvSpPr>
        <p:spPr/>
        <p:txBody>
          <a:bodyPr>
            <a:normAutofit/>
          </a:bodyPr>
          <a:lstStyle/>
          <a:p>
            <a:r>
              <a:rPr lang="tr-TR" sz="2400" dirty="0">
                <a:effectLst/>
                <a:latin typeface="Calibri" panose="020F0502020204030204" pitchFamily="34" charset="0"/>
                <a:ea typeface="Aptos" panose="020B0004020202020204" pitchFamily="34" charset="0"/>
              </a:rPr>
              <a:t>NDI-SF anketinin LMM analizlerinin sonuçları, anketin üst GİS yolu sorunlarıyla ilişkili semptomlara ilişkin ilk bileşeniyle ilgili olarak, gıda takviyesi ile tedavi edilen grup ile plasebo ile tedavi edilen grubun verdiği puanlar arasındaki farkın iki aylık tedaviden sonra istatistiksel olarak anlamlı olduğunu ve </a:t>
            </a:r>
            <a:r>
              <a:rPr lang="tr-TR" sz="2400" dirty="0">
                <a:effectLst/>
                <a:latin typeface="Calibri" panose="020F0502020204030204" pitchFamily="34" charset="0"/>
                <a:ea typeface="Calibri" panose="020F0502020204030204" pitchFamily="34" charset="0"/>
                <a:cs typeface="Calibri" panose="020F0502020204030204" pitchFamily="34" charset="0"/>
              </a:rPr>
              <a:t>katılımcıların</a:t>
            </a:r>
            <a:r>
              <a:rPr lang="tr-TR" sz="2400" dirty="0">
                <a:effectLst/>
                <a:latin typeface="Calibri" panose="020F0502020204030204" pitchFamily="34" charset="0"/>
                <a:ea typeface="Aptos" panose="020B0004020202020204" pitchFamily="34" charset="0"/>
              </a:rPr>
              <a:t> durumlarında bir iyileşme olduğunu göstermiştir.</a:t>
            </a:r>
          </a:p>
          <a:p>
            <a:endParaRPr lang="tr-TR" sz="2400" dirty="0">
              <a:effectLst/>
              <a:latin typeface="Calibri" panose="020F0502020204030204" pitchFamily="34" charset="0"/>
              <a:ea typeface="Aptos" panose="020B000402020202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Bu durum, gıda takviyesi ile tedavi edilen katılımcıların durumlarında belirgin bir iyileşme olduğunu göstermektedir; çünkü tedavi edilen grupta tekil maddelerin puanları, plasebo grubuna kıyasla artış göstermektedir.</a:t>
            </a:r>
            <a:endParaRPr lang="tr-T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8735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E28B40-51EE-6CA7-2B10-43EA6863229B}"/>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sp>
        <p:nvSpPr>
          <p:cNvPr id="3" name="İçerik Yer Tutucusu 2">
            <a:extLst>
              <a:ext uri="{FF2B5EF4-FFF2-40B4-BE49-F238E27FC236}">
                <a16:creationId xmlns:a16="http://schemas.microsoft.com/office/drawing/2014/main" id="{BC98F2D2-046B-345F-A983-9A982A74E72B}"/>
              </a:ext>
            </a:extLst>
          </p:cNvPr>
          <p:cNvSpPr>
            <a:spLocks noGrp="1"/>
          </p:cNvSpPr>
          <p:nvPr>
            <p:ph idx="1"/>
          </p:nvPr>
        </p:nvSpPr>
        <p:spPr/>
        <p:txBody>
          <a:bodyPr/>
          <a:lstStyle/>
          <a:p>
            <a:r>
              <a:rPr lang="tr-TR" sz="2400" dirty="0">
                <a:latin typeface="Calibri" panose="020F0502020204030204" pitchFamily="34" charset="0"/>
                <a:ea typeface="Calibri" panose="020F0502020204030204" pitchFamily="34" charset="0"/>
                <a:cs typeface="Calibri" panose="020F0502020204030204" pitchFamily="34" charset="0"/>
              </a:rPr>
              <a:t>Bu oldukça anlamlı fark, dört bileşen ayrı ayrı değerlendirildiğinde ve dört bileşen kümülatif olarak değerlendirildiğinde de devam etmektedir.</a:t>
            </a:r>
          </a:p>
          <a:p>
            <a:r>
              <a:rPr lang="tr-TR" sz="2400" dirty="0">
                <a:effectLst/>
                <a:latin typeface="Calibri" panose="020F0502020204030204" pitchFamily="34" charset="0"/>
                <a:ea typeface="Calibri" panose="020F0502020204030204" pitchFamily="34" charset="0"/>
                <a:cs typeface="Calibri" panose="020F0502020204030204" pitchFamily="34" charset="0"/>
              </a:rPr>
              <a:t>Son olarak, NDI-SF-6 puanlarıyla ilgili olarak, önceki bölümlerin aksine, gruplar ve ölçümler arasında istatistiksel olarak anlamlı bir etkileşim bulunmamıştır.</a:t>
            </a:r>
            <a:endParaRPr lang="tr-TR" sz="2400" dirty="0">
              <a:latin typeface="Calibri" panose="020F0502020204030204" pitchFamily="34" charset="0"/>
              <a:ea typeface="Calibri" panose="020F0502020204030204" pitchFamily="34" charset="0"/>
              <a:cs typeface="Calibri" panose="020F0502020204030204" pitchFamily="34" charset="0"/>
            </a:endParaRPr>
          </a:p>
          <a:p>
            <a:endParaRPr lang="tr-TR" sz="2800" dirty="0"/>
          </a:p>
        </p:txBody>
      </p:sp>
      <p:pic>
        <p:nvPicPr>
          <p:cNvPr id="7" name="Resim 6">
            <a:extLst>
              <a:ext uri="{FF2B5EF4-FFF2-40B4-BE49-F238E27FC236}">
                <a16:creationId xmlns:a16="http://schemas.microsoft.com/office/drawing/2014/main" id="{D408B0C4-4E33-523A-CA3E-D91018DBA3E6}"/>
              </a:ext>
            </a:extLst>
          </p:cNvPr>
          <p:cNvPicPr>
            <a:picLocks noChangeAspect="1"/>
          </p:cNvPicPr>
          <p:nvPr/>
        </p:nvPicPr>
        <p:blipFill>
          <a:blip r:embed="rId2"/>
          <a:stretch>
            <a:fillRect/>
          </a:stretch>
        </p:blipFill>
        <p:spPr>
          <a:xfrm>
            <a:off x="2366036" y="3429000"/>
            <a:ext cx="6585460" cy="2917527"/>
          </a:xfrm>
          <a:prstGeom prst="rect">
            <a:avLst/>
          </a:prstGeom>
        </p:spPr>
      </p:pic>
    </p:spTree>
    <p:extLst>
      <p:ext uri="{BB962C8B-B14F-4D97-AF65-F5344CB8AC3E}">
        <p14:creationId xmlns:p14="http://schemas.microsoft.com/office/powerpoint/2010/main" val="1039071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704E1A-746D-144F-857B-B76AD2D75EF1}"/>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sp>
        <p:nvSpPr>
          <p:cNvPr id="3" name="İçerik Yer Tutucusu 2">
            <a:extLst>
              <a:ext uri="{FF2B5EF4-FFF2-40B4-BE49-F238E27FC236}">
                <a16:creationId xmlns:a16="http://schemas.microsoft.com/office/drawing/2014/main" id="{4EDA90D0-23B3-BE9B-75C3-36C37861106A}"/>
              </a:ext>
            </a:extLst>
          </p:cNvPr>
          <p:cNvSpPr>
            <a:spLocks noGrp="1"/>
          </p:cNvSpPr>
          <p:nvPr>
            <p:ph idx="1"/>
          </p:nvPr>
        </p:nvSpPr>
        <p:spPr/>
        <p:txBody>
          <a:bodyPr>
            <a:normAutofit/>
          </a:bodyPr>
          <a:lstStyle/>
          <a:p>
            <a:r>
              <a:rPr lang="tr-TR" sz="2400" dirty="0">
                <a:effectLst/>
                <a:latin typeface="Calibri" panose="020F0502020204030204" pitchFamily="34" charset="0"/>
                <a:ea typeface="Aptos" panose="020B0004020202020204" pitchFamily="34" charset="0"/>
              </a:rPr>
              <a:t>VAS ölçeği söz konusu olduğunda, LMM analizleri ölçüm ve grup arasında anlamlı bir etkileşim olduğunu göstermiştir: t0'da kaydedilen VAS ölçeğinin değeri tedavi edilen grupta plasebo grubuna göre anlamlı derecede yüksektir, t1'de farklılık göstermez ve t2'de tedavi edilen grupta plasebo grubuna göre önemli ölçüde daha düşüktür.</a:t>
            </a:r>
          </a:p>
          <a:p>
            <a:endParaRPr lang="tr-TR" sz="2400" dirty="0">
              <a:latin typeface="Calibri" panose="020F0502020204030204" pitchFamily="34" charset="0"/>
              <a:ea typeface="Aptos" panose="020B0004020202020204" pitchFamily="34" charset="0"/>
            </a:endParaRPr>
          </a:p>
          <a:p>
            <a:r>
              <a:rPr lang="tr-TR" sz="2400" dirty="0">
                <a:latin typeface="Calibri" panose="020F0502020204030204" pitchFamily="34" charset="0"/>
                <a:ea typeface="Aptos" panose="020B0004020202020204" pitchFamily="34" charset="0"/>
              </a:rPr>
              <a:t>Ayrıca, </a:t>
            </a:r>
            <a:r>
              <a:rPr lang="tr-TR" sz="2400" dirty="0">
                <a:effectLst/>
                <a:latin typeface="Calibri" panose="020F0502020204030204" pitchFamily="34" charset="0"/>
                <a:ea typeface="Aptos" panose="020B0004020202020204" pitchFamily="34" charset="0"/>
              </a:rPr>
              <a:t>PSQI ölçeğinin LMM analizleri ölçüm ve grup arasında oldukça anlamlı bir etkileşim bulmuştur. İki grup için t0'da kaydedilen PSQI ölçek puanları arasındaki karşılaştırma, tedavi edilen grubun plasebo grubundan önemli ölçüde daha düşük puan aldığını, ancak bu farkın t1'de ve en belirgin şekilde t2'de arttığını göstermektedir.</a:t>
            </a:r>
            <a:endParaRPr lang="tr-TR" sz="2400" dirty="0"/>
          </a:p>
        </p:txBody>
      </p:sp>
    </p:spTree>
    <p:extLst>
      <p:ext uri="{BB962C8B-B14F-4D97-AF65-F5344CB8AC3E}">
        <p14:creationId xmlns:p14="http://schemas.microsoft.com/office/powerpoint/2010/main" val="705586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82AF13-6F46-1A24-5468-C05C2B972FA1}"/>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Bulgular</a:t>
            </a:r>
            <a:endParaRPr lang="tr-TR" dirty="0"/>
          </a:p>
        </p:txBody>
      </p:sp>
      <p:sp>
        <p:nvSpPr>
          <p:cNvPr id="3" name="İçerik Yer Tutucusu 2">
            <a:extLst>
              <a:ext uri="{FF2B5EF4-FFF2-40B4-BE49-F238E27FC236}">
                <a16:creationId xmlns:a16="http://schemas.microsoft.com/office/drawing/2014/main" id="{830EE46B-1B52-FC42-3AE7-DA56DDE06D4C}"/>
              </a:ext>
            </a:extLst>
          </p:cNvPr>
          <p:cNvSpPr>
            <a:spLocks noGrp="1"/>
          </p:cNvSpPr>
          <p:nvPr>
            <p:ph idx="1"/>
          </p:nvPr>
        </p:nvSpPr>
        <p:spPr>
          <a:xfrm>
            <a:off x="838200" y="4851399"/>
            <a:ext cx="10515600" cy="1325564"/>
          </a:xfrm>
        </p:spPr>
        <p:txBody>
          <a:bodyPr>
            <a:normAutofit lnSpcReduction="10000"/>
          </a:bodyPr>
          <a:lstStyle/>
          <a:p>
            <a:pPr>
              <a:lnSpc>
                <a:spcPct val="107000"/>
              </a:lnSpc>
              <a:spcAft>
                <a:spcPts val="800"/>
              </a:spcAft>
            </a:pPr>
            <a:r>
              <a:rPr lang="tr-TR" sz="2400" kern="100" dirty="0">
                <a:effectLst/>
                <a:latin typeface="Calibri" panose="020F0502020204030204" pitchFamily="34" charset="0"/>
                <a:ea typeface="Calibri" panose="020F0502020204030204" pitchFamily="34" charset="0"/>
                <a:cs typeface="Calibri" panose="020F0502020204030204" pitchFamily="34" charset="0"/>
              </a:rPr>
              <a:t>Son olarak, iki aylık tedavi süresince, alerji olmaması da dahil olmak üzere, hiçbir </a:t>
            </a:r>
            <a:r>
              <a:rPr lang="tr-TR" sz="2400" dirty="0">
                <a:effectLst/>
                <a:latin typeface="Calibri" panose="020F0502020204030204" pitchFamily="34" charset="0"/>
                <a:ea typeface="Calibri" panose="020F0502020204030204" pitchFamily="34" charset="0"/>
                <a:cs typeface="Calibri" panose="020F0502020204030204" pitchFamily="34" charset="0"/>
              </a:rPr>
              <a:t>katılımcı</a:t>
            </a:r>
            <a:r>
              <a:rPr lang="tr-TR" sz="2400" kern="100" dirty="0">
                <a:effectLst/>
                <a:latin typeface="Calibri" panose="020F0502020204030204" pitchFamily="34" charset="0"/>
                <a:ea typeface="Calibri" panose="020F0502020204030204" pitchFamily="34" charset="0"/>
                <a:cs typeface="Calibri" panose="020F0502020204030204" pitchFamily="34" charset="0"/>
              </a:rPr>
              <a:t> gıda takviyesi alımıyla ilgili yan etki veya advers reaksiyon bildirmemiş ve baş araştırmacı gıda takviyesinin iyi tolere edildiğini değerlendirmiştir.</a:t>
            </a:r>
          </a:p>
          <a:p>
            <a:endParaRPr lang="tr-TR" dirty="0"/>
          </a:p>
        </p:txBody>
      </p:sp>
      <p:pic>
        <p:nvPicPr>
          <p:cNvPr id="4" name="İçerik Yer Tutucusu 8">
            <a:extLst>
              <a:ext uri="{FF2B5EF4-FFF2-40B4-BE49-F238E27FC236}">
                <a16:creationId xmlns:a16="http://schemas.microsoft.com/office/drawing/2014/main" id="{C1C517DE-5082-91AC-119F-06FD56562447}"/>
              </a:ext>
            </a:extLst>
          </p:cNvPr>
          <p:cNvPicPr>
            <a:picLocks noChangeAspect="1"/>
          </p:cNvPicPr>
          <p:nvPr/>
        </p:nvPicPr>
        <p:blipFill>
          <a:blip r:embed="rId2"/>
          <a:stretch>
            <a:fillRect/>
          </a:stretch>
        </p:blipFill>
        <p:spPr>
          <a:xfrm>
            <a:off x="2027655" y="1690688"/>
            <a:ext cx="7414730" cy="3053974"/>
          </a:xfrm>
          <a:prstGeom prst="rect">
            <a:avLst/>
          </a:prstGeom>
        </p:spPr>
      </p:pic>
    </p:spTree>
    <p:extLst>
      <p:ext uri="{BB962C8B-B14F-4D97-AF65-F5344CB8AC3E}">
        <p14:creationId xmlns:p14="http://schemas.microsoft.com/office/powerpoint/2010/main" val="2550205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75CB7C-DB5D-2832-C098-7492A150D1A0}"/>
              </a:ext>
            </a:extLst>
          </p:cNvPr>
          <p:cNvSpPr>
            <a:spLocks noGrp="1"/>
          </p:cNvSpPr>
          <p:nvPr>
            <p:ph type="title"/>
          </p:nvPr>
        </p:nvSpPr>
        <p:spPr/>
        <p:txBody>
          <a:bodyPr/>
          <a:lstStyle/>
          <a:p>
            <a:pPr>
              <a:lnSpc>
                <a:spcPct val="107000"/>
              </a:lnSpc>
              <a:spcAft>
                <a:spcPts val="800"/>
              </a:spcAft>
            </a:pPr>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Tartışma</a:t>
            </a:r>
            <a:endParaRPr lang="tr-TR" sz="4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701350FE-D05F-1ACF-DDC0-4D9860769A3F}"/>
              </a:ext>
            </a:extLst>
          </p:cNvPr>
          <p:cNvSpPr>
            <a:spLocks noGrp="1"/>
          </p:cNvSpPr>
          <p:nvPr>
            <p:ph idx="1"/>
          </p:nvPr>
        </p:nvSpPr>
        <p:spPr/>
        <p:txBody>
          <a:bodyPr>
            <a:normAutofit lnSpcReduction="10000"/>
          </a:bodyPr>
          <a:lstStyle/>
          <a:p>
            <a:r>
              <a:rPr lang="tr-TR" sz="2400" dirty="0">
                <a:latin typeface="Calibri" panose="020F0502020204030204" pitchFamily="34" charset="0"/>
                <a:ea typeface="Calibri" panose="020F0502020204030204" pitchFamily="34" charset="0"/>
                <a:cs typeface="Calibri" panose="020F0502020204030204" pitchFamily="34" charset="0"/>
              </a:rPr>
              <a:t>Bu çalışmada, ticari olarak temin edilebilen bir </a:t>
            </a:r>
            <a:r>
              <a:rPr lang="tr-TR" sz="2400" dirty="0" err="1">
                <a:latin typeface="Calibri" panose="020F0502020204030204" pitchFamily="34" charset="0"/>
                <a:ea typeface="Calibri" panose="020F0502020204030204" pitchFamily="34" charset="0"/>
                <a:cs typeface="Calibri" panose="020F0502020204030204" pitchFamily="34" charset="0"/>
              </a:rPr>
              <a:t>multi</a:t>
            </a:r>
            <a:r>
              <a:rPr lang="tr-TR" sz="2400" dirty="0">
                <a:latin typeface="Calibri" panose="020F0502020204030204" pitchFamily="34" charset="0"/>
                <a:ea typeface="Calibri" panose="020F0502020204030204" pitchFamily="34" charset="0"/>
                <a:cs typeface="Calibri" panose="020F0502020204030204" pitchFamily="34" charset="0"/>
              </a:rPr>
              <a:t>-enzim karışımının fonksiyonel </a:t>
            </a:r>
            <a:r>
              <a:rPr lang="tr-TR" sz="2400" dirty="0" err="1">
                <a:latin typeface="Calibri" panose="020F0502020204030204" pitchFamily="34" charset="0"/>
                <a:ea typeface="Calibri" panose="020F0502020204030204" pitchFamily="34" charset="0"/>
                <a:cs typeface="Calibri" panose="020F0502020204030204" pitchFamily="34" charset="0"/>
              </a:rPr>
              <a:t>dispepsili</a:t>
            </a:r>
            <a:r>
              <a:rPr lang="tr-TR" sz="2400" dirty="0">
                <a:latin typeface="Calibri" panose="020F0502020204030204" pitchFamily="34" charset="0"/>
                <a:ea typeface="Calibri" panose="020F0502020204030204" pitchFamily="34" charset="0"/>
                <a:cs typeface="Calibri" panose="020F0502020204030204" pitchFamily="34" charset="0"/>
              </a:rPr>
              <a:t> bireylerde yaşam kalitesi ve semptom yönetimi üzerindeki etkinliği tek merkezli, randomize, paralel gruplu, çift kör, plasebo kontrollü bir klinik çalışma kullanılarak araştırılmıştır.</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Takviyenin etkileri NDI-SF, VAS ve PSQI anketleri kullanılarak üç zaman noktasında (t0, t1 ve t2) ölçülmüştür. Enzim karışımı iki ay sonra NDI-SF1 ve NDI-SF2-5 skorlarında önemli iyileşmeler sağlamış, NDI-SF6 skoru tedavi grubunda değişmezken plasebo grubunda hafifçe kötüleşmiştir.</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Bu bulgular, gıda takviyesinin üst GİS semptomlarını olumlu yönde etkilediğini ve günlük yaşamın çeşitli yönlerini iyileştirdiğini göstermektedir.</a:t>
            </a:r>
          </a:p>
        </p:txBody>
      </p:sp>
    </p:spTree>
    <p:extLst>
      <p:ext uri="{BB962C8B-B14F-4D97-AF65-F5344CB8AC3E}">
        <p14:creationId xmlns:p14="http://schemas.microsoft.com/office/powerpoint/2010/main" val="2598245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17714E-6EB2-9774-B080-8A5E548527BE}"/>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Tartışma</a:t>
            </a:r>
            <a:endParaRPr lang="tr-TR" dirty="0"/>
          </a:p>
        </p:txBody>
      </p:sp>
      <p:sp>
        <p:nvSpPr>
          <p:cNvPr id="3" name="İçerik Yer Tutucusu 2">
            <a:extLst>
              <a:ext uri="{FF2B5EF4-FFF2-40B4-BE49-F238E27FC236}">
                <a16:creationId xmlns:a16="http://schemas.microsoft.com/office/drawing/2014/main" id="{1BAA0389-E7C8-CD6B-47B9-FDE1CDC06AFF}"/>
              </a:ext>
            </a:extLst>
          </p:cNvPr>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Calibri" panose="020F0502020204030204" pitchFamily="34" charset="0"/>
              </a:rPr>
              <a:t>Çalışmanın sonuçları, sindirim enzimi takviyesinin </a:t>
            </a:r>
            <a:r>
              <a:rPr lang="tr-TR" sz="2400" dirty="0" err="1">
                <a:latin typeface="Calibri" panose="020F0502020204030204" pitchFamily="34" charset="0"/>
                <a:ea typeface="Calibri" panose="020F0502020204030204" pitchFamily="34" charset="0"/>
                <a:cs typeface="Calibri" panose="020F0502020204030204" pitchFamily="34" charset="0"/>
              </a:rPr>
              <a:t>dispeptik</a:t>
            </a:r>
            <a:r>
              <a:rPr lang="tr-TR" sz="2400" dirty="0">
                <a:latin typeface="Calibri" panose="020F0502020204030204" pitchFamily="34" charset="0"/>
                <a:ea typeface="Calibri" panose="020F0502020204030204" pitchFamily="34" charset="0"/>
                <a:cs typeface="Calibri" panose="020F0502020204030204" pitchFamily="34" charset="0"/>
              </a:rPr>
              <a:t> semptomları azaltmadaki faydalarını bildiren önceki literatürle uyumludur.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err="1">
                <a:latin typeface="Calibri" panose="020F0502020204030204" pitchFamily="34" charset="0"/>
                <a:ea typeface="Calibri" panose="020F0502020204030204" pitchFamily="34" charset="0"/>
                <a:cs typeface="Calibri" panose="020F0502020204030204" pitchFamily="34" charset="0"/>
              </a:rPr>
              <a:t>Ran</a:t>
            </a:r>
            <a:r>
              <a:rPr lang="tr-TR" sz="2400" dirty="0">
                <a:latin typeface="Calibri" panose="020F0502020204030204" pitchFamily="34" charset="0"/>
                <a:ea typeface="Calibri" panose="020F0502020204030204" pitchFamily="34" charset="0"/>
                <a:cs typeface="Calibri" panose="020F0502020204030204" pitchFamily="34" charset="0"/>
              </a:rPr>
              <a:t> ve arkadaşları (2008) ve </a:t>
            </a:r>
            <a:r>
              <a:rPr lang="tr-TR" sz="2400" dirty="0" err="1">
                <a:latin typeface="Calibri" panose="020F0502020204030204" pitchFamily="34" charset="0"/>
                <a:ea typeface="Calibri" panose="020F0502020204030204" pitchFamily="34" charset="0"/>
                <a:cs typeface="Calibri" panose="020F0502020204030204" pitchFamily="34" charset="0"/>
              </a:rPr>
              <a:t>Wu</a:t>
            </a:r>
            <a:r>
              <a:rPr lang="tr-TR" sz="2400" dirty="0">
                <a:latin typeface="Calibri" panose="020F0502020204030204" pitchFamily="34" charset="0"/>
                <a:ea typeface="Calibri" panose="020F0502020204030204" pitchFamily="34" charset="0"/>
                <a:cs typeface="Calibri" panose="020F0502020204030204" pitchFamily="34" charset="0"/>
              </a:rPr>
              <a:t> ve arkadaşları (2014) tarafından yapılanlar gibi karşılaştırılabilir çalışmalar, </a:t>
            </a:r>
            <a:r>
              <a:rPr lang="tr-TR" sz="2400" dirty="0" err="1">
                <a:latin typeface="Calibri" panose="020F0502020204030204" pitchFamily="34" charset="0"/>
                <a:ea typeface="Calibri" panose="020F0502020204030204" pitchFamily="34" charset="0"/>
                <a:cs typeface="Calibri" panose="020F0502020204030204" pitchFamily="34" charset="0"/>
              </a:rPr>
              <a:t>dispeptik</a:t>
            </a:r>
            <a:r>
              <a:rPr lang="tr-TR" sz="2400" dirty="0">
                <a:latin typeface="Calibri" panose="020F0502020204030204" pitchFamily="34" charset="0"/>
                <a:ea typeface="Calibri" panose="020F0502020204030204" pitchFamily="34" charset="0"/>
                <a:cs typeface="Calibri" panose="020F0502020204030204" pitchFamily="34" charset="0"/>
              </a:rPr>
              <a:t> hastalarda semptom şiddetinde önemli iyileşmeler olduğunu göstermiştir.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Bununla birlikte, </a:t>
            </a:r>
            <a:r>
              <a:rPr lang="tr-TR" sz="2400" dirty="0" err="1">
                <a:latin typeface="Calibri" panose="020F0502020204030204" pitchFamily="34" charset="0"/>
                <a:ea typeface="Calibri" panose="020F0502020204030204" pitchFamily="34" charset="0"/>
                <a:cs typeface="Calibri" panose="020F0502020204030204" pitchFamily="34" charset="0"/>
              </a:rPr>
              <a:t>Kleveland</a:t>
            </a:r>
            <a:r>
              <a:rPr lang="tr-TR" sz="2400" dirty="0">
                <a:latin typeface="Calibri" panose="020F0502020204030204" pitchFamily="34" charset="0"/>
                <a:ea typeface="Calibri" panose="020F0502020204030204" pitchFamily="34" charset="0"/>
                <a:cs typeface="Calibri" panose="020F0502020204030204" pitchFamily="34" charset="0"/>
              </a:rPr>
              <a:t> ve arkadaşlarının plasebo kontrollü çalışmasında olduğu gibi, muhtemelen metodolojik farklılıklar ve örneklem büyüklüğü sınırlamaları nedeniyle pankreatik enzimlerden kısa vadeli fayda sağlamayan çelişkili bulgular da vardır.</a:t>
            </a:r>
          </a:p>
        </p:txBody>
      </p:sp>
    </p:spTree>
    <p:extLst>
      <p:ext uri="{BB962C8B-B14F-4D97-AF65-F5344CB8AC3E}">
        <p14:creationId xmlns:p14="http://schemas.microsoft.com/office/powerpoint/2010/main" val="1513947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F2A9AE-D406-487F-8B93-0FCB759C62FF}"/>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Tartışma</a:t>
            </a:r>
            <a:endParaRPr lang="tr-TR" dirty="0"/>
          </a:p>
        </p:txBody>
      </p:sp>
      <p:sp>
        <p:nvSpPr>
          <p:cNvPr id="3" name="İçerik Yer Tutucusu 2">
            <a:extLst>
              <a:ext uri="{FF2B5EF4-FFF2-40B4-BE49-F238E27FC236}">
                <a16:creationId xmlns:a16="http://schemas.microsoft.com/office/drawing/2014/main" id="{792F64C6-CE49-CF02-AF56-09D1299E7DDE}"/>
              </a:ext>
            </a:extLst>
          </p:cNvPr>
          <p:cNvSpPr>
            <a:spLocks noGrp="1"/>
          </p:cNvSpPr>
          <p:nvPr>
            <p:ph idx="1"/>
          </p:nvPr>
        </p:nvSpPr>
        <p:spPr/>
        <p:txBody>
          <a:bodyPr>
            <a:normAutofit/>
          </a:bodyPr>
          <a:lstStyle/>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İkincil sonuçlar arasında karın ağrısı (VAS ile ölçülmüştür) ve uyku kalitesi (PSQI ile ölçülmüştür) yer almıştır.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Tedavi edilen grup VAS skorlarında hafif ağrıdan </a:t>
            </a:r>
            <a:r>
              <a:rPr lang="tr-TR" sz="2400" dirty="0" err="1">
                <a:latin typeface="Calibri" panose="020F0502020204030204" pitchFamily="34" charset="0"/>
                <a:ea typeface="Calibri" panose="020F0502020204030204" pitchFamily="34" charset="0"/>
                <a:cs typeface="Calibri" panose="020F0502020204030204" pitchFamily="34" charset="0"/>
              </a:rPr>
              <a:t>ağrısızlığa</a:t>
            </a:r>
            <a:r>
              <a:rPr lang="tr-TR" sz="2400" dirty="0">
                <a:latin typeface="Calibri" panose="020F0502020204030204" pitchFamily="34" charset="0"/>
                <a:ea typeface="Calibri" panose="020F0502020204030204" pitchFamily="34" charset="0"/>
                <a:cs typeface="Calibri" panose="020F0502020204030204" pitchFamily="34" charset="0"/>
              </a:rPr>
              <a:t> geçişi gösteren önemli bir azalma gösterirken, plasebo grubu semptomlarda kötüleşme yaşamıştır.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Benzer şekilde, PSQI sonuçları tedavi grubunda uyku kalitesinde bir iyileşme olduğunu göstermiştir, ancak uyku kalitesi yetersiz kalmıştır.</a:t>
            </a:r>
          </a:p>
        </p:txBody>
      </p:sp>
    </p:spTree>
    <p:extLst>
      <p:ext uri="{BB962C8B-B14F-4D97-AF65-F5344CB8AC3E}">
        <p14:creationId xmlns:p14="http://schemas.microsoft.com/office/powerpoint/2010/main" val="1281530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F7A0F-3959-B729-62E3-7AC91D5EB1FE}"/>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Tartışma</a:t>
            </a:r>
            <a:endParaRPr lang="tr-TR" dirty="0"/>
          </a:p>
        </p:txBody>
      </p:sp>
      <p:sp>
        <p:nvSpPr>
          <p:cNvPr id="3" name="İçerik Yer Tutucusu 2">
            <a:extLst>
              <a:ext uri="{FF2B5EF4-FFF2-40B4-BE49-F238E27FC236}">
                <a16:creationId xmlns:a16="http://schemas.microsoft.com/office/drawing/2014/main" id="{E048F375-8D40-F0D1-93A7-284CD2A7E22A}"/>
              </a:ext>
            </a:extLst>
          </p:cNvPr>
          <p:cNvSpPr>
            <a:spLocks noGrp="1"/>
          </p:cNvSpPr>
          <p:nvPr>
            <p:ph idx="1"/>
          </p:nvPr>
        </p:nvSpPr>
        <p:spPr/>
        <p:txBody>
          <a:bodyPr>
            <a:normAutofit/>
          </a:bodyPr>
          <a:lstStyle/>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Çalışmanın güçlü yönleri arasında titiz tasarımı ve genellikle kısa vadeli etkileri değerlendiren önceki çalışmalara kıyasla daha uzun tedavi süresi yer almaktadır.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Bununla birlikte, tedavinin kesilmesinden sonra bir takip döneminin olmaması, uzun vadeli faydaların anlaşılmasını sınırlamaktadır. </a:t>
            </a:r>
          </a:p>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Takviyenin kesilmesinden sonra semptomların hafiflemesinin kalıcılığını doğrulamak için daha fazla araştırmaya ihtiyaç vardır.</a:t>
            </a:r>
          </a:p>
        </p:txBody>
      </p:sp>
    </p:spTree>
    <p:extLst>
      <p:ext uri="{BB962C8B-B14F-4D97-AF65-F5344CB8AC3E}">
        <p14:creationId xmlns:p14="http://schemas.microsoft.com/office/powerpoint/2010/main" val="31560456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881AA7-E574-E80A-8BC3-97BFE243394F}"/>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Tartışma</a:t>
            </a:r>
            <a:endParaRPr lang="tr-TR" dirty="0"/>
          </a:p>
        </p:txBody>
      </p:sp>
      <p:sp>
        <p:nvSpPr>
          <p:cNvPr id="3" name="İçerik Yer Tutucusu 2">
            <a:extLst>
              <a:ext uri="{FF2B5EF4-FFF2-40B4-BE49-F238E27FC236}">
                <a16:creationId xmlns:a16="http://schemas.microsoft.com/office/drawing/2014/main" id="{B7E431A7-747F-992F-1093-1A55DFFE9328}"/>
              </a:ext>
            </a:extLst>
          </p:cNvPr>
          <p:cNvSpPr>
            <a:spLocks noGrp="1"/>
          </p:cNvSpPr>
          <p:nvPr>
            <p:ph idx="1"/>
          </p:nvPr>
        </p:nvSpPr>
        <p:spPr/>
        <p:txBody>
          <a:bodyPr>
            <a:normAutofit lnSpcReduction="10000"/>
          </a:bodyPr>
          <a:lstStyle/>
          <a:p>
            <a:endParaRPr lang="tr-TR" sz="2400" dirty="0">
              <a:latin typeface="Calibri" panose="020F0502020204030204" pitchFamily="34" charset="0"/>
              <a:ea typeface="Calibri" panose="020F0502020204030204" pitchFamily="34" charset="0"/>
              <a:cs typeface="Calibri" panose="020F0502020204030204" pitchFamily="34" charset="0"/>
            </a:endParaRPr>
          </a:p>
          <a:p>
            <a:r>
              <a:rPr lang="tr-TR" sz="2400" dirty="0">
                <a:effectLst/>
                <a:latin typeface="Calibri" panose="020F0502020204030204" pitchFamily="34" charset="0"/>
                <a:ea typeface="Aptos" panose="020B0004020202020204" pitchFamily="34" charset="0"/>
              </a:rPr>
              <a:t>Sonuç olarak, bu çalışmadan elde edilen bulgular fonksiyonel dispepside sindirim enzimi takviyesinin rolüne ışık tutmuş ve iki ay üst üste ana öğünlerden önce uygulanan bu çoklu enzim karışımının fonksiyonel dispepsi semptomlarında, genel olarak yaşam kalitesinde ve uyku kalitesinde belirgin bir iyileşmeye neden olduğunu göstererek, fonksiyonel dispepsisi olan kişiler için güvenli ve etkili bir tedavi olarak yararlı bir stratejiyi temsil ettiğini düşündürmüştür.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Bu umut verici sonuçlar diğer randomize klinik çalışmalarda da doğrulanırsa, sindirim enzimi takviyesi kullanımı, fonksiyonel dispepsi semptomlarını azaltmak için yararlı bir strateji olabilir ve dispepsi ile ilgili yayınlanmış kılavuzlardaki tedavi seçeneklerine dahil edilebilir.</a:t>
            </a:r>
            <a:endParaRPr lang="tr-T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389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C20FB2-8189-0E56-6AAB-E8457135C9B3}"/>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latin typeface="Calibri" panose="020F0502020204030204" pitchFamily="34" charset="0"/>
              <a:ea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7F42609D-A90D-9040-00F1-C4084F68D03B}"/>
              </a:ext>
            </a:extLst>
          </p:cNvPr>
          <p:cNvSpPr>
            <a:spLocks noGrp="1"/>
          </p:cNvSpPr>
          <p:nvPr>
            <p:ph idx="1"/>
          </p:nvPr>
        </p:nvSpPr>
        <p:spPr/>
        <p:txBody>
          <a:bodyPr/>
          <a:lstStyle/>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“Roma Kriterleri” fonksiyonel dispepsiyi iki ana kategoriye ayırır:</a:t>
            </a:r>
          </a:p>
          <a:p>
            <a:pPr lvl="1"/>
            <a:endParaRPr lang="tr-TR" dirty="0">
              <a:effectLst/>
              <a:latin typeface="Calibri" panose="020F0502020204030204" pitchFamily="34" charset="0"/>
              <a:ea typeface="Aptos" panose="020B0004020202020204" pitchFamily="34" charset="0"/>
            </a:endParaRPr>
          </a:p>
          <a:p>
            <a:pPr lvl="1"/>
            <a:r>
              <a:rPr lang="tr-TR" dirty="0">
                <a:effectLst/>
                <a:latin typeface="Calibri" panose="020F0502020204030204" pitchFamily="34" charset="0"/>
                <a:ea typeface="Aptos" panose="020B0004020202020204" pitchFamily="34" charset="0"/>
              </a:rPr>
              <a:t>Erken doyma ve yemek yeme ile indüklenen yemek sonrası dolgunluk ile karakterize Post </a:t>
            </a:r>
            <a:r>
              <a:rPr lang="tr-TR" dirty="0" err="1">
                <a:effectLst/>
                <a:latin typeface="Calibri" panose="020F0502020204030204" pitchFamily="34" charset="0"/>
                <a:ea typeface="Aptos" panose="020B0004020202020204" pitchFamily="34" charset="0"/>
              </a:rPr>
              <a:t>Prandial</a:t>
            </a:r>
            <a:r>
              <a:rPr lang="tr-TR" dirty="0">
                <a:effectLst/>
                <a:latin typeface="Calibri" panose="020F0502020204030204" pitchFamily="34" charset="0"/>
                <a:ea typeface="Aptos" panose="020B0004020202020204" pitchFamily="34" charset="0"/>
              </a:rPr>
              <a:t> </a:t>
            </a:r>
            <a:r>
              <a:rPr lang="tr-TR" dirty="0" err="1">
                <a:effectLst/>
                <a:latin typeface="Calibri" panose="020F0502020204030204" pitchFamily="34" charset="0"/>
                <a:ea typeface="Aptos" panose="020B0004020202020204" pitchFamily="34" charset="0"/>
              </a:rPr>
              <a:t>Distress</a:t>
            </a:r>
            <a:r>
              <a:rPr lang="tr-TR" dirty="0">
                <a:effectLst/>
                <a:latin typeface="Calibri" panose="020F0502020204030204" pitchFamily="34" charset="0"/>
                <a:ea typeface="Aptos" panose="020B0004020202020204" pitchFamily="34" charset="0"/>
              </a:rPr>
              <a:t> Sendromu (PDS)</a:t>
            </a:r>
          </a:p>
          <a:p>
            <a:pPr lvl="1"/>
            <a:r>
              <a:rPr lang="tr-TR" dirty="0">
                <a:effectLst/>
                <a:latin typeface="Calibri" panose="020F0502020204030204" pitchFamily="34" charset="0"/>
                <a:ea typeface="Aptos" panose="020B0004020202020204" pitchFamily="34" charset="0"/>
              </a:rPr>
              <a:t>Açlık veya yemek sonrası </a:t>
            </a:r>
            <a:r>
              <a:rPr lang="tr-TR" dirty="0" err="1">
                <a:effectLst/>
                <a:latin typeface="Calibri" panose="020F0502020204030204" pitchFamily="34" charset="0"/>
                <a:ea typeface="Aptos" panose="020B0004020202020204" pitchFamily="34" charset="0"/>
              </a:rPr>
              <a:t>epigastriumda</a:t>
            </a:r>
            <a:r>
              <a:rPr lang="tr-TR" dirty="0">
                <a:effectLst/>
                <a:latin typeface="Calibri" panose="020F0502020204030204" pitchFamily="34" charset="0"/>
                <a:ea typeface="Aptos" panose="020B0004020202020204" pitchFamily="34" charset="0"/>
              </a:rPr>
              <a:t> ağrı ve/veya yanma ile karakterize </a:t>
            </a:r>
            <a:r>
              <a:rPr lang="tr-TR" dirty="0" err="1">
                <a:effectLst/>
                <a:latin typeface="Calibri" panose="020F0502020204030204" pitchFamily="34" charset="0"/>
                <a:ea typeface="Aptos" panose="020B0004020202020204" pitchFamily="34" charset="0"/>
              </a:rPr>
              <a:t>Epigrastik</a:t>
            </a:r>
            <a:r>
              <a:rPr lang="tr-TR" dirty="0">
                <a:effectLst/>
                <a:latin typeface="Calibri" panose="020F0502020204030204" pitchFamily="34" charset="0"/>
                <a:ea typeface="Aptos" panose="020B0004020202020204" pitchFamily="34" charset="0"/>
              </a:rPr>
              <a:t> Ağrı Sendromu (EPS)</a:t>
            </a:r>
          </a:p>
        </p:txBody>
      </p:sp>
    </p:spTree>
    <p:extLst>
      <p:ext uri="{BB962C8B-B14F-4D97-AF65-F5344CB8AC3E}">
        <p14:creationId xmlns:p14="http://schemas.microsoft.com/office/powerpoint/2010/main" val="19915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883A15-CC2F-EAA5-4682-40BA5ACA677A}"/>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F6B356EC-F481-521E-71AF-85B475AF8F90}"/>
              </a:ext>
            </a:extLst>
          </p:cNvPr>
          <p:cNvSpPr>
            <a:spLocks noGrp="1"/>
          </p:cNvSpPr>
          <p:nvPr>
            <p:ph idx="1"/>
          </p:nvPr>
        </p:nvSpPr>
        <p:spPr/>
        <p:txBody>
          <a:bodyPr>
            <a:normAutofit/>
          </a:bodyPr>
          <a:lstStyle/>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Fonksiyonel dispepsi gelişimi için bilinen risk faktörleri arasında GİS enfeksiyonları (çoğunlukla </a:t>
            </a:r>
            <a:r>
              <a:rPr lang="tr-TR" sz="2400" dirty="0" err="1">
                <a:effectLst/>
                <a:latin typeface="Calibri" panose="020F0502020204030204" pitchFamily="34" charset="0"/>
                <a:ea typeface="Aptos" panose="020B0004020202020204" pitchFamily="34" charset="0"/>
              </a:rPr>
              <a:t>Helicobacter</a:t>
            </a:r>
            <a:r>
              <a:rPr lang="tr-TR" sz="2400" dirty="0">
                <a:effectLst/>
                <a:latin typeface="Calibri" panose="020F0502020204030204" pitchFamily="34" charset="0"/>
                <a:ea typeface="Aptos" panose="020B0004020202020204" pitchFamily="34" charset="0"/>
              </a:rPr>
              <a:t> </a:t>
            </a:r>
            <a:r>
              <a:rPr lang="tr-TR" sz="2400" dirty="0" err="1">
                <a:effectLst/>
                <a:latin typeface="Calibri" panose="020F0502020204030204" pitchFamily="34" charset="0"/>
                <a:ea typeface="Aptos" panose="020B0004020202020204" pitchFamily="34" charset="0"/>
              </a:rPr>
              <a:t>pylori</a:t>
            </a:r>
            <a:r>
              <a:rPr lang="tr-TR" sz="2400" dirty="0">
                <a:effectLst/>
                <a:latin typeface="Calibri" panose="020F0502020204030204" pitchFamily="34" charset="0"/>
                <a:ea typeface="Aptos" panose="020B0004020202020204" pitchFamily="34" charset="0"/>
              </a:rPr>
              <a:t> bakterisinin varlığıyla ilişkili), turist ishali, antibiyotik kullanımı, </a:t>
            </a:r>
            <a:r>
              <a:rPr lang="tr-TR" sz="2400" dirty="0" err="1">
                <a:effectLst/>
                <a:latin typeface="Calibri" panose="020F0502020204030204" pitchFamily="34" charset="0"/>
                <a:ea typeface="Aptos" panose="020B0004020202020204" pitchFamily="34" charset="0"/>
              </a:rPr>
              <a:t>non</a:t>
            </a:r>
            <a:r>
              <a:rPr lang="tr-TR" sz="2400" dirty="0">
                <a:effectLst/>
                <a:latin typeface="Calibri" panose="020F0502020204030204" pitchFamily="34" charset="0"/>
                <a:ea typeface="Aptos" panose="020B0004020202020204" pitchFamily="34" charset="0"/>
              </a:rPr>
              <a:t>-steroid anti-inflamatuar ilaç (NSAID) kullanımı, erken çevresel mikrobiyal maruziyet, sigara kullanımı, obezite ve psikososyal durumlar olarak algılanan stres (</a:t>
            </a:r>
            <a:r>
              <a:rPr lang="tr-TR" sz="2400" dirty="0" err="1">
                <a:effectLst/>
                <a:latin typeface="Calibri" panose="020F0502020204030204" pitchFamily="34" charset="0"/>
                <a:ea typeface="Aptos" panose="020B0004020202020204" pitchFamily="34" charset="0"/>
              </a:rPr>
              <a:t>örn</a:t>
            </a:r>
            <a:r>
              <a:rPr lang="tr-TR" sz="2400" dirty="0">
                <a:effectLst/>
                <a:latin typeface="Calibri" panose="020F0502020204030204" pitchFamily="34" charset="0"/>
                <a:ea typeface="Aptos" panose="020B0004020202020204" pitchFamily="34" charset="0"/>
              </a:rPr>
              <a:t>. anksiyete ve depresyon) yer almaktadır. </a:t>
            </a:r>
            <a:endParaRPr lang="tr-TR" sz="2400" dirty="0"/>
          </a:p>
        </p:txBody>
      </p:sp>
    </p:spTree>
    <p:extLst>
      <p:ext uri="{BB962C8B-B14F-4D97-AF65-F5344CB8AC3E}">
        <p14:creationId xmlns:p14="http://schemas.microsoft.com/office/powerpoint/2010/main" val="237745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A181E7-BED5-ACC9-7A27-0E477126A956}"/>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E4F337EF-7403-6364-A6BB-4550241F8FCD}"/>
              </a:ext>
            </a:extLst>
          </p:cNvPr>
          <p:cNvSpPr>
            <a:spLocks noGrp="1"/>
          </p:cNvSpPr>
          <p:nvPr>
            <p:ph idx="1"/>
          </p:nvPr>
        </p:nvSpPr>
        <p:spPr/>
        <p:txBody>
          <a:bodyPr>
            <a:normAutofit/>
          </a:bodyPr>
          <a:lstStyle/>
          <a:p>
            <a:r>
              <a:rPr lang="tr-TR" sz="2400" dirty="0">
                <a:effectLst/>
                <a:latin typeface="Calibri" panose="020F0502020204030204" pitchFamily="34" charset="0"/>
                <a:ea typeface="Aptos" panose="020B0004020202020204" pitchFamily="34" charset="0"/>
              </a:rPr>
              <a:t>Bilimsel çalışmalar, sindirim enzimlerinin eksikliğini veya olası işlev bozukluğunu dispepsi başlangıcı ile ilişkilendirmiştir.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Bu nedenle, takviye açısından bakıldığında, önceden var olan enzimatik aktiviteyi güçlendirebilen bu enzimlerden oluşan ürünlerin formüle edilmesi yararlı görünmektedir.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Bu enzimlerin GİS ortamında stabil oldukları, faydalı işlevlerini yerine getirdikleri ve fonksiyonel dispepsinin tekrarlayan semptomlarını hafiflettikleri görülmektedir.</a:t>
            </a:r>
            <a:endParaRPr lang="tr-TR" sz="2400" dirty="0"/>
          </a:p>
        </p:txBody>
      </p:sp>
    </p:spTree>
    <p:extLst>
      <p:ext uri="{BB962C8B-B14F-4D97-AF65-F5344CB8AC3E}">
        <p14:creationId xmlns:p14="http://schemas.microsoft.com/office/powerpoint/2010/main" val="423469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0E2087-1A18-D178-FDDA-DF1FD352260B}"/>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B4C5F9A8-2AB0-A0BC-7C76-A5D7F592A74B}"/>
              </a:ext>
            </a:extLst>
          </p:cNvPr>
          <p:cNvSpPr>
            <a:spLocks noGrp="1"/>
          </p:cNvSpPr>
          <p:nvPr>
            <p:ph idx="1"/>
          </p:nvPr>
        </p:nvSpPr>
        <p:spPr/>
        <p:txBody>
          <a:bodyPr/>
          <a:lstStyle/>
          <a:p>
            <a:r>
              <a:rPr lang="tr-TR" sz="2400" kern="100" dirty="0">
                <a:effectLst/>
                <a:latin typeface="Calibri" panose="020F0502020204030204" pitchFamily="34" charset="0"/>
                <a:ea typeface="Calibri" panose="020F0502020204030204" pitchFamily="34" charset="0"/>
                <a:cs typeface="Calibri" panose="020F0502020204030204" pitchFamily="34" charset="0"/>
              </a:rPr>
              <a:t>Bu nedenle, </a:t>
            </a:r>
            <a:r>
              <a:rPr lang="tr-TR" sz="2400" kern="100" dirty="0" err="1">
                <a:effectLst/>
                <a:latin typeface="Calibri" panose="020F0502020204030204" pitchFamily="34" charset="0"/>
                <a:ea typeface="Calibri" panose="020F0502020204030204" pitchFamily="34" charset="0"/>
                <a:cs typeface="Calibri" panose="020F0502020204030204" pitchFamily="34" charset="0"/>
              </a:rPr>
              <a:t>gastro-özofageal</a:t>
            </a:r>
            <a:r>
              <a:rPr lang="tr-TR" sz="2400" kern="100" dirty="0">
                <a:effectLst/>
                <a:latin typeface="Calibri" panose="020F0502020204030204" pitchFamily="34" charset="0"/>
                <a:ea typeface="Calibri" panose="020F0502020204030204" pitchFamily="34" charset="0"/>
                <a:cs typeface="Calibri" panose="020F0502020204030204" pitchFamily="34" charset="0"/>
              </a:rPr>
              <a:t> semptomları olan kişilerin uzman bir servise yönlendirilmesinden önce pratisyen hekimler tarafından ilk yaklaşım olarak çoklu enzimatik komplekslerin kullanılması faydalı olabilir. </a:t>
            </a:r>
          </a:p>
          <a:p>
            <a:endParaRPr lang="tr-TR" sz="2400" kern="100" dirty="0">
              <a:effectLst/>
              <a:latin typeface="Calibri" panose="020F0502020204030204" pitchFamily="34" charset="0"/>
              <a:ea typeface="Calibri" panose="020F0502020204030204" pitchFamily="34" charset="0"/>
              <a:cs typeface="Calibri" panose="020F0502020204030204" pitchFamily="34" charset="0"/>
            </a:endParaRPr>
          </a:p>
          <a:p>
            <a:r>
              <a:rPr lang="tr-TR" sz="2400" kern="100" dirty="0">
                <a:effectLst/>
                <a:latin typeface="Calibri" panose="020F0502020204030204" pitchFamily="34" charset="0"/>
                <a:ea typeface="Calibri" panose="020F0502020204030204" pitchFamily="34" charset="0"/>
                <a:cs typeface="Calibri" panose="020F0502020204030204" pitchFamily="34" charset="0"/>
              </a:rPr>
              <a:t>Plasebo kontrollü randomize çalışmalar da dahil olmak üzere bazı klinik çalışmalar, tek başına veya probiyotiklerle birlikte kullanılan çeşitli sindirim enzimlerinin olumlu etkilerini göstermiştir. </a:t>
            </a:r>
          </a:p>
          <a:p>
            <a:endParaRPr lang="tr-TR" sz="2400" kern="100" dirty="0">
              <a:effectLst/>
              <a:latin typeface="Calibri" panose="020F0502020204030204" pitchFamily="34" charset="0"/>
              <a:ea typeface="Calibri" panose="020F0502020204030204" pitchFamily="34" charset="0"/>
              <a:cs typeface="Calibri" panose="020F0502020204030204" pitchFamily="34" charset="0"/>
            </a:endParaRPr>
          </a:p>
          <a:p>
            <a:r>
              <a:rPr lang="tr-TR" sz="2400" kern="100" dirty="0">
                <a:effectLst/>
                <a:latin typeface="Calibri" panose="020F0502020204030204" pitchFamily="34" charset="0"/>
                <a:ea typeface="Calibri" panose="020F0502020204030204" pitchFamily="34" charset="0"/>
                <a:cs typeface="Calibri" panose="020F0502020204030204" pitchFamily="34" charset="0"/>
              </a:rPr>
              <a:t>Ayrıca, kullanımlarının güvenli ve iyi tolere edilebilir olması, kullanım uygunluklarını daha da artırmaktadır.</a:t>
            </a:r>
          </a:p>
          <a:p>
            <a:endParaRPr lang="tr-TR" dirty="0"/>
          </a:p>
        </p:txBody>
      </p:sp>
    </p:spTree>
    <p:extLst>
      <p:ext uri="{BB962C8B-B14F-4D97-AF65-F5344CB8AC3E}">
        <p14:creationId xmlns:p14="http://schemas.microsoft.com/office/powerpoint/2010/main" val="176911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E4C350-98FF-8E84-D6AD-6F36AB88F092}"/>
              </a:ext>
            </a:extLst>
          </p:cNvPr>
          <p:cNvSpPr>
            <a:spLocks noGrp="1"/>
          </p:cNvSpPr>
          <p:nvPr>
            <p:ph type="title"/>
          </p:nvPr>
        </p:nvSpPr>
        <p:spPr/>
        <p:txBody>
          <a:bodyPr/>
          <a:lstStyle/>
          <a:p>
            <a:r>
              <a:rPr lang="tr-TR" sz="4400" b="1" kern="100" dirty="0">
                <a:effectLst/>
                <a:latin typeface="Calibri" panose="020F0502020204030204" pitchFamily="34" charset="0"/>
                <a:ea typeface="Aptos" panose="020B0004020202020204" pitchFamily="34"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3A58CEBA-3F28-3F03-0D73-1599F38A7FC6}"/>
              </a:ext>
            </a:extLst>
          </p:cNvPr>
          <p:cNvSpPr>
            <a:spLocks noGrp="1"/>
          </p:cNvSpPr>
          <p:nvPr>
            <p:ph idx="1"/>
          </p:nvPr>
        </p:nvSpPr>
        <p:spPr/>
        <p:txBody>
          <a:bodyPr>
            <a:normAutofit/>
          </a:bodyPr>
          <a:lstStyle/>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Bu çalışma, fonksiyonel </a:t>
            </a:r>
            <a:r>
              <a:rPr lang="tr-TR" sz="2400" dirty="0" err="1">
                <a:effectLst/>
                <a:latin typeface="Calibri" panose="020F0502020204030204" pitchFamily="34" charset="0"/>
                <a:ea typeface="Aptos" panose="020B0004020202020204" pitchFamily="34" charset="0"/>
              </a:rPr>
              <a:t>dispepsili</a:t>
            </a:r>
            <a:r>
              <a:rPr lang="tr-TR" sz="2400" dirty="0">
                <a:effectLst/>
                <a:latin typeface="Calibri" panose="020F0502020204030204" pitchFamily="34" charset="0"/>
                <a:ea typeface="Aptos" panose="020B0004020202020204" pitchFamily="34" charset="0"/>
              </a:rPr>
              <a:t> bireylerde normal bir diyetin mantar fermantasyonundan elde edilen çoklu enzim tescilli karışımı ile desteklenmesinin etkinliğini ve tolere edilebilirliğini değerlendirmeyi amaçlamaktadır. </a:t>
            </a:r>
          </a:p>
          <a:p>
            <a:endParaRPr lang="tr-TR" sz="2400" dirty="0">
              <a:effectLst/>
              <a:latin typeface="Calibri" panose="020F0502020204030204" pitchFamily="34" charset="0"/>
              <a:ea typeface="Aptos" panose="020B0004020202020204" pitchFamily="34" charset="0"/>
            </a:endParaRPr>
          </a:p>
          <a:p>
            <a:r>
              <a:rPr lang="tr-TR" sz="2400" dirty="0">
                <a:effectLst/>
                <a:latin typeface="Calibri" panose="020F0502020204030204" pitchFamily="34" charset="0"/>
                <a:ea typeface="Aptos" panose="020B0004020202020204" pitchFamily="34" charset="0"/>
              </a:rPr>
              <a:t>Yaşam kalitesindeki iyileşme bu çalışmanın birincil sonucudur.</a:t>
            </a:r>
            <a:endParaRPr lang="tr-TR" sz="2400" dirty="0"/>
          </a:p>
        </p:txBody>
      </p:sp>
    </p:spTree>
    <p:extLst>
      <p:ext uri="{BB962C8B-B14F-4D97-AF65-F5344CB8AC3E}">
        <p14:creationId xmlns:p14="http://schemas.microsoft.com/office/powerpoint/2010/main" val="412957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18EB05-27B3-00D4-E572-25639EC1F2A2}"/>
              </a:ext>
            </a:extLst>
          </p:cNvPr>
          <p:cNvSpPr>
            <a:spLocks noGrp="1"/>
          </p:cNvSpPr>
          <p:nvPr>
            <p:ph type="title"/>
          </p:nvPr>
        </p:nvSpPr>
        <p:spPr/>
        <p:txBody>
          <a:bodyPr>
            <a:normAutofit/>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F90984D9-BA3C-DAB5-EBDC-B0FF00978CD5}"/>
              </a:ext>
            </a:extLst>
          </p:cNvPr>
          <p:cNvSpPr>
            <a:spLocks noGrp="1"/>
          </p:cNvSpPr>
          <p:nvPr>
            <p:ph idx="1"/>
          </p:nvPr>
        </p:nvSpPr>
        <p:spPr/>
        <p:txBody>
          <a:bodyPr>
            <a:noAutofit/>
          </a:bodyPr>
          <a:lstStyle/>
          <a:p>
            <a:r>
              <a:rPr lang="tr-TR" sz="2400" b="1" i="1" kern="100" dirty="0">
                <a:effectLst/>
                <a:latin typeface="Calibri" panose="020F0502020204030204" pitchFamily="34" charset="0"/>
                <a:ea typeface="Calibri" panose="020F0502020204030204" pitchFamily="34" charset="0"/>
                <a:cs typeface="Calibri" panose="020F0502020204030204" pitchFamily="34" charset="0"/>
              </a:rPr>
              <a:t>Sindirim enzimi preparatına dayalı gıda takviyesi ve klinik çalışmada kullanılan plasebo</a:t>
            </a:r>
            <a:endParaRPr lang="tr-TR" sz="2400" b="1" kern="100" dirty="0">
              <a:effectLst/>
              <a:latin typeface="Calibri" panose="020F0502020204030204" pitchFamily="34" charset="0"/>
              <a:ea typeface="Calibri" panose="020F0502020204030204" pitchFamily="34" charset="0"/>
              <a:cs typeface="Calibri" panose="020F0502020204030204" pitchFamily="34" charset="0"/>
            </a:endParaRPr>
          </a:p>
          <a:p>
            <a:r>
              <a:rPr lang="tr-TR" sz="2400" dirty="0">
                <a:latin typeface="Calibri" panose="020F0502020204030204" pitchFamily="34" charset="0"/>
                <a:ea typeface="Calibri" panose="020F0502020204030204" pitchFamily="34" charset="0"/>
                <a:cs typeface="Calibri" panose="020F0502020204030204" pitchFamily="34" charset="0"/>
              </a:rPr>
              <a:t>Bu klinik çalışmada kullanılan </a:t>
            </a:r>
            <a:r>
              <a:rPr lang="tr-TR" sz="2400" dirty="0" err="1">
                <a:latin typeface="Calibri" panose="020F0502020204030204" pitchFamily="34" charset="0"/>
                <a:ea typeface="Calibri" panose="020F0502020204030204" pitchFamily="34" charset="0"/>
                <a:cs typeface="Calibri" panose="020F0502020204030204" pitchFamily="34" charset="0"/>
              </a:rPr>
              <a:t>Poolzyme</a:t>
            </a:r>
            <a:r>
              <a:rPr lang="tr-TR" sz="2400" dirty="0">
                <a:latin typeface="Calibri" panose="020F0502020204030204" pitchFamily="34" charset="0"/>
                <a:ea typeface="Calibri" panose="020F0502020204030204" pitchFamily="34" charset="0"/>
                <a:cs typeface="Calibri" panose="020F0502020204030204" pitchFamily="34" charset="0"/>
              </a:rPr>
              <a:t>® Multi, </a:t>
            </a:r>
            <a:r>
              <a:rPr lang="tr-TR" sz="2400" dirty="0" err="1">
                <a:latin typeface="Calibri" panose="020F0502020204030204" pitchFamily="34" charset="0"/>
                <a:ea typeface="Calibri" panose="020F0502020204030204" pitchFamily="34" charset="0"/>
                <a:cs typeface="Calibri" panose="020F0502020204030204" pitchFamily="34" charset="0"/>
              </a:rPr>
              <a:t>Giellepi</a:t>
            </a:r>
            <a:r>
              <a:rPr lang="tr-TR" sz="2400" dirty="0">
                <a:latin typeface="Calibri" panose="020F0502020204030204" pitchFamily="34" charset="0"/>
                <a:ea typeface="Calibri" panose="020F0502020204030204" pitchFamily="34" charset="0"/>
                <a:cs typeface="Calibri" panose="020F0502020204030204" pitchFamily="34" charset="0"/>
              </a:rPr>
              <a:t> </a:t>
            </a:r>
            <a:r>
              <a:rPr lang="tr-TR" sz="2400" dirty="0" err="1">
                <a:latin typeface="Calibri" panose="020F0502020204030204" pitchFamily="34" charset="0"/>
                <a:ea typeface="Calibri" panose="020F0502020204030204" pitchFamily="34" charset="0"/>
                <a:cs typeface="Calibri" panose="020F0502020204030204" pitchFamily="34" charset="0"/>
              </a:rPr>
              <a:t>S.p.A</a:t>
            </a:r>
            <a:r>
              <a:rPr lang="tr-TR" sz="2400" dirty="0">
                <a:latin typeface="Calibri" panose="020F0502020204030204" pitchFamily="34" charset="0"/>
                <a:ea typeface="Calibri" panose="020F0502020204030204" pitchFamily="34" charset="0"/>
                <a:cs typeface="Calibri" panose="020F0502020204030204" pitchFamily="34" charset="0"/>
              </a:rPr>
              <a:t>. (Milano, İtalya) tarafından ticari olarak temin edilebilen tescilli bir çoklu enzim karışımına dayalı bir gıda takviyesidir. </a:t>
            </a:r>
          </a:p>
          <a:p>
            <a:r>
              <a:rPr lang="tr-TR" sz="2400" dirty="0" err="1">
                <a:latin typeface="Calibri" panose="020F0502020204030204" pitchFamily="34" charset="0"/>
                <a:ea typeface="Calibri" panose="020F0502020204030204" pitchFamily="34" charset="0"/>
                <a:cs typeface="Calibri" panose="020F0502020204030204" pitchFamily="34" charset="0"/>
              </a:rPr>
              <a:t>Poolzyme</a:t>
            </a:r>
            <a:r>
              <a:rPr lang="tr-TR" sz="2400" dirty="0">
                <a:latin typeface="Calibri" panose="020F0502020204030204" pitchFamily="34" charset="0"/>
                <a:ea typeface="Calibri" panose="020F0502020204030204" pitchFamily="34" charset="0"/>
                <a:cs typeface="Calibri" panose="020F0502020204030204" pitchFamily="34" charset="0"/>
              </a:rPr>
              <a:t>® Multi takviyesi, her bitkisel kapsülünde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200 mg sindirim enzimi karışımı (proteaz, amilaz, lipaz, </a:t>
            </a:r>
            <a:r>
              <a:rPr lang="tr-TR" sz="2400" dirty="0" err="1">
                <a:solidFill>
                  <a:srgbClr val="FF0000"/>
                </a:solidFill>
                <a:latin typeface="Calibri" panose="020F0502020204030204" pitchFamily="34" charset="0"/>
                <a:ea typeface="Calibri" panose="020F0502020204030204" pitchFamily="34" charset="0"/>
                <a:cs typeface="Calibri" panose="020F0502020204030204" pitchFamily="34" charset="0"/>
              </a:rPr>
              <a:t>selülaz</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 laktaz)</a:t>
            </a:r>
            <a:r>
              <a:rPr lang="tr-TR" sz="2400" dirty="0">
                <a:latin typeface="Calibri" panose="020F0502020204030204" pitchFamily="34" charset="0"/>
                <a:ea typeface="Calibri" panose="020F0502020204030204" pitchFamily="34" charset="0"/>
                <a:cs typeface="Calibri" panose="020F0502020204030204" pitchFamily="34" charset="0"/>
              </a:rPr>
              <a:t>,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95 mg kalsiyum fosfat</a:t>
            </a:r>
            <a:r>
              <a:rPr lang="tr-TR" sz="2400" dirty="0">
                <a:latin typeface="Calibri" panose="020F0502020204030204" pitchFamily="34" charset="0"/>
                <a:ea typeface="Calibri" panose="020F0502020204030204" pitchFamily="34" charset="0"/>
                <a:cs typeface="Calibri" panose="020F0502020204030204" pitchFamily="34" charset="0"/>
              </a:rPr>
              <a:t>,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95 mg hidroksipropil metilselüloz</a:t>
            </a:r>
            <a:r>
              <a:rPr lang="tr-TR" sz="2400" dirty="0">
                <a:latin typeface="Calibri" panose="020F0502020204030204" pitchFamily="34" charset="0"/>
                <a:ea typeface="Calibri" panose="020F0502020204030204" pitchFamily="34" charset="0"/>
                <a:cs typeface="Calibri" panose="020F0502020204030204" pitchFamily="34" charset="0"/>
              </a:rPr>
              <a:t> ve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5 mg silikon dioksit</a:t>
            </a:r>
            <a:r>
              <a:rPr lang="tr-TR" sz="2400" dirty="0">
                <a:latin typeface="Calibri" panose="020F0502020204030204" pitchFamily="34" charset="0"/>
                <a:ea typeface="Calibri" panose="020F0502020204030204" pitchFamily="34" charset="0"/>
                <a:cs typeface="Calibri" panose="020F0502020204030204" pitchFamily="34" charset="0"/>
              </a:rPr>
              <a:t> içermektedir. Aynı formatta üretilen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plasebo</a:t>
            </a:r>
            <a:r>
              <a:rPr lang="tr-TR" sz="2400" dirty="0">
                <a:latin typeface="Calibri" panose="020F0502020204030204" pitchFamily="34" charset="0"/>
                <a:ea typeface="Calibri" panose="020F0502020204030204" pitchFamily="34" charset="0"/>
                <a:cs typeface="Calibri" panose="020F0502020204030204" pitchFamily="34" charset="0"/>
              </a:rPr>
              <a:t> kapsülleri, aktif bileşenler olmaksızın,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renk ve tat açısından ayırt edilemeyen</a:t>
            </a:r>
            <a:r>
              <a:rPr lang="tr-TR" sz="2400" dirty="0">
                <a:latin typeface="Calibri" panose="020F0502020204030204" pitchFamily="34" charset="0"/>
                <a:ea typeface="Calibri" panose="020F0502020204030204" pitchFamily="34" charset="0"/>
                <a:cs typeface="Calibri" panose="020F0502020204030204" pitchFamily="34" charset="0"/>
              </a:rPr>
              <a:t> inert maddelerden oluşmuştur.</a:t>
            </a:r>
          </a:p>
        </p:txBody>
      </p:sp>
    </p:spTree>
    <p:extLst>
      <p:ext uri="{BB962C8B-B14F-4D97-AF65-F5344CB8AC3E}">
        <p14:creationId xmlns:p14="http://schemas.microsoft.com/office/powerpoint/2010/main" val="35148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A7DFD7-7463-633D-EC45-FD8C33D70425}"/>
              </a:ext>
            </a:extLst>
          </p:cNvPr>
          <p:cNvSpPr>
            <a:spLocks noGrp="1"/>
          </p:cNvSpPr>
          <p:nvPr>
            <p:ph type="title"/>
          </p:nvPr>
        </p:nvSpPr>
        <p:spPr/>
        <p:txBody>
          <a:bodyPr/>
          <a:lstStyle/>
          <a:p>
            <a:r>
              <a:rPr lang="tr-TR" b="1" kern="100" dirty="0">
                <a:effectLst/>
                <a:latin typeface="Calibri" panose="020F0502020204030204" pitchFamily="34" charset="0"/>
                <a:ea typeface="Aptos" panose="020B0004020202020204" pitchFamily="34" charset="0"/>
                <a:cs typeface="Times New Roman" panose="02020603050405020304" pitchFamily="18" charset="0"/>
              </a:rPr>
              <a:t>Materyal ve Metot</a:t>
            </a:r>
            <a:endParaRPr lang="tr-TR" dirty="0"/>
          </a:p>
        </p:txBody>
      </p:sp>
      <p:sp>
        <p:nvSpPr>
          <p:cNvPr id="3" name="İçerik Yer Tutucusu 2">
            <a:extLst>
              <a:ext uri="{FF2B5EF4-FFF2-40B4-BE49-F238E27FC236}">
                <a16:creationId xmlns:a16="http://schemas.microsoft.com/office/drawing/2014/main" id="{F8331065-BA84-C41B-1FFD-B4BF50C7FDCD}"/>
              </a:ext>
            </a:extLst>
          </p:cNvPr>
          <p:cNvSpPr>
            <a:spLocks noGrp="1"/>
          </p:cNvSpPr>
          <p:nvPr>
            <p:ph idx="1"/>
          </p:nvPr>
        </p:nvSpPr>
        <p:spPr/>
        <p:txBody>
          <a:bodyPr>
            <a:normAutofit/>
          </a:bodyPr>
          <a:lstStyle/>
          <a:p>
            <a:r>
              <a:rPr lang="tr-TR" sz="2400" b="1" i="1" kern="100" dirty="0">
                <a:effectLst/>
                <a:latin typeface="Calibri" panose="020F0502020204030204" pitchFamily="34" charset="0"/>
                <a:ea typeface="Calibri" panose="020F0502020204030204" pitchFamily="34" charset="0"/>
                <a:cs typeface="Calibri" panose="020F0502020204030204" pitchFamily="34" charset="0"/>
              </a:rPr>
              <a:t>Klinik araştırma tasarımı</a:t>
            </a:r>
          </a:p>
          <a:p>
            <a:r>
              <a:rPr lang="tr-TR" sz="2400" dirty="0">
                <a:latin typeface="Calibri" panose="020F0502020204030204" pitchFamily="34" charset="0"/>
                <a:ea typeface="Calibri" panose="020F0502020204030204" pitchFamily="34" charset="0"/>
                <a:cs typeface="Calibri" panose="020F0502020204030204" pitchFamily="34" charset="0"/>
              </a:rPr>
              <a:t>COMEGEN-</a:t>
            </a:r>
            <a:r>
              <a:rPr lang="tr-TR" sz="2400" dirty="0" err="1">
                <a:latin typeface="Calibri" panose="020F0502020204030204" pitchFamily="34" charset="0"/>
                <a:ea typeface="Calibri" panose="020F0502020204030204" pitchFamily="34" charset="0"/>
                <a:cs typeface="Calibri" panose="020F0502020204030204" pitchFamily="34" charset="0"/>
              </a:rPr>
              <a:t>Societ`a</a:t>
            </a:r>
            <a:r>
              <a:rPr lang="tr-TR" sz="2400" dirty="0">
                <a:latin typeface="Calibri" panose="020F0502020204030204" pitchFamily="34" charset="0"/>
                <a:ea typeface="Calibri" panose="020F0502020204030204" pitchFamily="34" charset="0"/>
                <a:cs typeface="Calibri" panose="020F0502020204030204" pitchFamily="34" charset="0"/>
              </a:rPr>
              <a:t> </a:t>
            </a:r>
            <a:r>
              <a:rPr lang="tr-TR" sz="2400" dirty="0" err="1">
                <a:latin typeface="Calibri" panose="020F0502020204030204" pitchFamily="34" charset="0"/>
                <a:ea typeface="Calibri" panose="020F0502020204030204" pitchFamily="34" charset="0"/>
                <a:cs typeface="Calibri" panose="020F0502020204030204" pitchFamily="34" charset="0"/>
              </a:rPr>
              <a:t>Cooperativa</a:t>
            </a:r>
            <a:r>
              <a:rPr lang="tr-TR" sz="2400" dirty="0">
                <a:latin typeface="Calibri" panose="020F0502020204030204" pitchFamily="34" charset="0"/>
                <a:ea typeface="Calibri" panose="020F0502020204030204" pitchFamily="34" charset="0"/>
                <a:cs typeface="Calibri" panose="020F0502020204030204" pitchFamily="34" charset="0"/>
              </a:rPr>
              <a:t> </a:t>
            </a:r>
            <a:r>
              <a:rPr lang="tr-TR" sz="2400" dirty="0" err="1">
                <a:latin typeface="Calibri" panose="020F0502020204030204" pitchFamily="34" charset="0"/>
                <a:ea typeface="Calibri" panose="020F0502020204030204" pitchFamily="34" charset="0"/>
                <a:cs typeface="Calibri" panose="020F0502020204030204" pitchFamily="34" charset="0"/>
              </a:rPr>
              <a:t>Sociale</a:t>
            </a:r>
            <a:r>
              <a:rPr lang="tr-TR" sz="2400" dirty="0">
                <a:latin typeface="Calibri" panose="020F0502020204030204" pitchFamily="34" charset="0"/>
                <a:ea typeface="Calibri" panose="020F0502020204030204" pitchFamily="34" charset="0"/>
                <a:cs typeface="Calibri" panose="020F0502020204030204" pitchFamily="34" charset="0"/>
              </a:rPr>
              <a:t> (Napoli, İtalya) tarafından fonksiyonel </a:t>
            </a:r>
            <a:r>
              <a:rPr lang="tr-TR" sz="2400" dirty="0" err="1">
                <a:latin typeface="Calibri" panose="020F0502020204030204" pitchFamily="34" charset="0"/>
                <a:ea typeface="Calibri" panose="020F0502020204030204" pitchFamily="34" charset="0"/>
                <a:cs typeface="Calibri" panose="020F0502020204030204" pitchFamily="34" charset="0"/>
              </a:rPr>
              <a:t>dispepsili</a:t>
            </a:r>
            <a:r>
              <a:rPr lang="tr-TR" sz="2400" dirty="0">
                <a:latin typeface="Calibri" panose="020F0502020204030204" pitchFamily="34" charset="0"/>
                <a:ea typeface="Calibri" panose="020F0502020204030204" pitchFamily="34" charset="0"/>
                <a:cs typeface="Calibri" panose="020F0502020204030204" pitchFamily="34" charset="0"/>
              </a:rPr>
              <a:t> genel olarak sağlıklı yetişkinlerde çoklu enzim karışımına dayalı ticari bir gıda takviyesinin etkinliğini değerlendirmek amacıyla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tek merkezli, randomize, plasebo kontrollü, paralel gruplu ve çift kör bir klinik çalışma</a:t>
            </a:r>
            <a:r>
              <a:rPr lang="tr-TR" sz="2400" dirty="0">
                <a:latin typeface="Calibri" panose="020F0502020204030204" pitchFamily="34" charset="0"/>
                <a:ea typeface="Calibri" panose="020F0502020204030204" pitchFamily="34" charset="0"/>
                <a:cs typeface="Calibri" panose="020F0502020204030204" pitchFamily="34" charset="0"/>
              </a:rPr>
              <a:t> yürütülmüştür</a:t>
            </a:r>
          </a:p>
          <a:p>
            <a:r>
              <a:rPr lang="tr-TR" sz="2400" dirty="0">
                <a:latin typeface="Calibri" panose="020F0502020204030204" pitchFamily="34" charset="0"/>
                <a:ea typeface="Calibri" panose="020F0502020204030204" pitchFamily="34" charset="0"/>
                <a:cs typeface="Calibri" panose="020F0502020204030204" pitchFamily="34" charset="0"/>
              </a:rPr>
              <a:t>Katılımcılar, yazılı onaylarını vermeden önce sözlü ve yazılı olarak bilgilendirilmiş olup, çalışma protokolü A.S.L. Napoli 1 CENTRO </a:t>
            </a:r>
            <a:r>
              <a:rPr lang="tr-TR" sz="2400" dirty="0">
                <a:solidFill>
                  <a:srgbClr val="FF0000"/>
                </a:solidFill>
                <a:latin typeface="Calibri" panose="020F0502020204030204" pitchFamily="34" charset="0"/>
                <a:ea typeface="Calibri" panose="020F0502020204030204" pitchFamily="34" charset="0"/>
                <a:cs typeface="Calibri" panose="020F0502020204030204" pitchFamily="34" charset="0"/>
              </a:rPr>
              <a:t>Bilimsel Etik Kurulu tarafından onaylanmış</a:t>
            </a:r>
            <a:r>
              <a:rPr lang="tr-TR" sz="2400" dirty="0">
                <a:latin typeface="Calibri" panose="020F0502020204030204" pitchFamily="34" charset="0"/>
                <a:ea typeface="Calibri" panose="020F0502020204030204" pitchFamily="34" charset="0"/>
                <a:cs typeface="Calibri" panose="020F0502020204030204" pitchFamily="34" charset="0"/>
              </a:rPr>
              <a:t> ve 1964 Helsinki Bildirgesi'ne (2000 revizyonu) uygun olarak yürütülmüştür.</a:t>
            </a:r>
          </a:p>
        </p:txBody>
      </p:sp>
    </p:spTree>
    <p:extLst>
      <p:ext uri="{BB962C8B-B14F-4D97-AF65-F5344CB8AC3E}">
        <p14:creationId xmlns:p14="http://schemas.microsoft.com/office/powerpoint/2010/main" val="40243643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2108</Words>
  <Application>Microsoft Office PowerPoint</Application>
  <PresentationFormat>Geniş ekran</PresentationFormat>
  <Paragraphs>142</Paragraphs>
  <Slides>29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Aptos</vt:lpstr>
      <vt:lpstr>Aptos Display</vt:lpstr>
      <vt:lpstr>Arial</vt:lpstr>
      <vt:lpstr>Calibri</vt:lpstr>
      <vt:lpstr>Office Teması</vt:lpstr>
      <vt:lpstr>Fonksiyonel dispepside sindirim enzimi desteğinin etkinliği Tek merkezli, randomize, çift kör, plasebo kontrollü, klinik bir çalışma</vt:lpstr>
      <vt:lpstr>Giriş</vt:lpstr>
      <vt:lpstr>Giriş</vt:lpstr>
      <vt:lpstr>Giriş</vt:lpstr>
      <vt:lpstr>Giriş</vt:lpstr>
      <vt:lpstr>Giriş</vt:lpstr>
      <vt:lpstr>Giriş</vt:lpstr>
      <vt:lpstr>Materyal ve Metot</vt:lpstr>
      <vt:lpstr>Materyal ve Metot</vt:lpstr>
      <vt:lpstr>Materyal ve Metot</vt:lpstr>
      <vt:lpstr>Materyal ve Metot</vt:lpstr>
      <vt:lpstr>Materyal ve Metot</vt:lpstr>
      <vt:lpstr>Materyal ve Metot</vt:lpstr>
      <vt:lpstr>Materyal ve Metot</vt:lpstr>
      <vt:lpstr>Materyal ve Metot</vt:lpstr>
      <vt:lpstr>Materyal ve Metot</vt:lpstr>
      <vt:lpstr>Materyal ve Metot</vt:lpstr>
      <vt:lpstr>Bulgular</vt:lpstr>
      <vt:lpstr>Bulgular</vt:lpstr>
      <vt:lpstr>Bulgular</vt:lpstr>
      <vt:lpstr>Bulgular</vt:lpstr>
      <vt:lpstr>Bulgular</vt:lpstr>
      <vt:lpstr>Bulgular</vt:lpstr>
      <vt:lpstr>Bulgular</vt:lpstr>
      <vt:lpstr>Tartışma</vt:lpstr>
      <vt:lpstr>Tartışma</vt:lpstr>
      <vt:lpstr>Tartışma</vt:lpstr>
      <vt:lpstr>Tartışma</vt:lpstr>
      <vt:lpstr>Tartışma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Erkut İhsan Şamil Arıcı</dc:creator>
  <cp:lastModifiedBy>Erkut İhsan Şamil Arıcı</cp:lastModifiedBy>
  <cp:revision>15</cp:revision>
  <dcterms:created xsi:type="dcterms:W3CDTF">2024-10-13T13:43:23Z</dcterms:created>
  <dcterms:modified xsi:type="dcterms:W3CDTF">2024-10-15T14:51:21Z</dcterms:modified>
</cp:coreProperties>
</file>